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4"/>
  </p:notesMasterIdLst>
  <p:sldIdLst>
    <p:sldId id="294" r:id="rId2"/>
    <p:sldId id="258" r:id="rId3"/>
    <p:sldId id="289" r:id="rId4"/>
    <p:sldId id="276" r:id="rId5"/>
    <p:sldId id="280" r:id="rId6"/>
    <p:sldId id="266" r:id="rId7"/>
    <p:sldId id="293" r:id="rId8"/>
    <p:sldId id="284" r:id="rId9"/>
    <p:sldId id="285" r:id="rId10"/>
    <p:sldId id="287" r:id="rId11"/>
    <p:sldId id="282" r:id="rId12"/>
    <p:sldId id="277" r:id="rId13"/>
    <p:sldId id="268" r:id="rId14"/>
    <p:sldId id="288" r:id="rId15"/>
    <p:sldId id="269" r:id="rId16"/>
    <p:sldId id="271" r:id="rId17"/>
    <p:sldId id="272" r:id="rId18"/>
    <p:sldId id="295" r:id="rId19"/>
    <p:sldId id="292" r:id="rId20"/>
    <p:sldId id="291" r:id="rId21"/>
    <p:sldId id="290" r:id="rId22"/>
    <p:sldId id="27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6C1E"/>
    <a:srgbClr val="566E90"/>
    <a:srgbClr val="752D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1518" y="261"/>
      </p:cViewPr>
      <p:guideLst>
        <p:guide orient="horz" pos="2160"/>
        <p:guide pos="2880"/>
      </p:guideLst>
    </p:cSldViewPr>
  </p:slideViewPr>
  <p:notesTextViewPr>
    <p:cViewPr>
      <p:scale>
        <a:sx n="1" d="1"/>
        <a:sy n="1" d="1"/>
      </p:scale>
      <p:origin x="0" y="0"/>
    </p:cViewPr>
  </p:notesTextViewPr>
  <p:notesViewPr>
    <p:cSldViewPr>
      <p:cViewPr varScale="1">
        <p:scale>
          <a:sx n="57" d="100"/>
          <a:sy n="57" d="100"/>
        </p:scale>
        <p:origin x="-276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C17D07-D310-409B-9E02-29ACA4F5FBAD}" type="datetimeFigureOut">
              <a:rPr lang="en-MY" smtClean="0"/>
              <a:t>8/4/2026</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05F0EF-49B7-422A-BE12-AD98285B6F71}" type="slidenum">
              <a:rPr lang="en-MY" smtClean="0"/>
              <a:t>‹#›</a:t>
            </a:fld>
            <a:endParaRPr lang="en-MY"/>
          </a:p>
        </p:txBody>
      </p:sp>
    </p:spTree>
    <p:extLst>
      <p:ext uri="{BB962C8B-B14F-4D97-AF65-F5344CB8AC3E}">
        <p14:creationId xmlns:p14="http://schemas.microsoft.com/office/powerpoint/2010/main" val="549362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3" name="Rectangle 2"/>
          <p:cNvSpPr/>
          <p:nvPr/>
        </p:nvSpPr>
        <p:spPr>
          <a:xfrm>
            <a:off x="179512" y="5805264"/>
            <a:ext cx="1656184"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Title 1"/>
          <p:cNvSpPr>
            <a:spLocks noGrp="1"/>
          </p:cNvSpPr>
          <p:nvPr>
            <p:ph type="ctrTitle" hasCustomPrompt="1"/>
          </p:nvPr>
        </p:nvSpPr>
        <p:spPr>
          <a:xfrm>
            <a:off x="685800" y="2957030"/>
            <a:ext cx="7772400" cy="1546544"/>
          </a:xfrm>
        </p:spPr>
        <p:txBody>
          <a:bodyPr anchor="b"/>
          <a:lstStyle>
            <a:lvl1pPr algn="ctr">
              <a:defRPr sz="4800" b="1">
                <a:solidFill>
                  <a:srgbClr val="B76C1E"/>
                </a:solidFill>
              </a:defRPr>
            </a:lvl1pPr>
          </a:lstStyle>
          <a:p>
            <a:r>
              <a:rPr lang="en-US" dirty="0"/>
              <a:t>Click to edit Master </a:t>
            </a:r>
            <a:br>
              <a:rPr lang="en-US" dirty="0"/>
            </a:br>
            <a:r>
              <a:rPr lang="en-US" dirty="0"/>
              <a:t>title style</a:t>
            </a:r>
            <a:endParaRPr lang="en-MY" dirty="0"/>
          </a:p>
        </p:txBody>
      </p:sp>
      <p:sp>
        <p:nvSpPr>
          <p:cNvPr id="9" name="Subtitle 2"/>
          <p:cNvSpPr>
            <a:spLocks noGrp="1"/>
          </p:cNvSpPr>
          <p:nvPr>
            <p:ph type="subTitle" idx="1"/>
          </p:nvPr>
        </p:nvSpPr>
        <p:spPr>
          <a:xfrm>
            <a:off x="1371600" y="4751684"/>
            <a:ext cx="6400800" cy="1309526"/>
          </a:xfrm>
        </p:spPr>
        <p:txBody>
          <a:bodyPr anchor="t">
            <a:noAutofit/>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MY" dirty="0"/>
          </a:p>
        </p:txBody>
      </p:sp>
      <p:cxnSp>
        <p:nvCxnSpPr>
          <p:cNvPr id="24" name="Straight Connector 23"/>
          <p:cNvCxnSpPr/>
          <p:nvPr/>
        </p:nvCxnSpPr>
        <p:spPr>
          <a:xfrm>
            <a:off x="0" y="2708920"/>
            <a:ext cx="3060000" cy="0"/>
          </a:xfrm>
          <a:prstGeom prst="line">
            <a:avLst/>
          </a:prstGeom>
          <a:ln w="76200">
            <a:solidFill>
              <a:srgbClr val="003C57"/>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042000" y="2708920"/>
            <a:ext cx="3060000" cy="0"/>
          </a:xfrm>
          <a:prstGeom prst="line">
            <a:avLst/>
          </a:prstGeom>
          <a:ln w="76200">
            <a:solidFill>
              <a:srgbClr val="B76C1E"/>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084000" y="2708920"/>
            <a:ext cx="3060000" cy="0"/>
          </a:xfrm>
          <a:prstGeom prst="line">
            <a:avLst/>
          </a:prstGeom>
          <a:ln w="76200">
            <a:solidFill>
              <a:srgbClr val="752D28"/>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0" y="6309320"/>
            <a:ext cx="3060000" cy="0"/>
          </a:xfrm>
          <a:prstGeom prst="line">
            <a:avLst/>
          </a:prstGeom>
          <a:ln w="76200">
            <a:solidFill>
              <a:srgbClr val="003C57"/>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042000" y="6309320"/>
            <a:ext cx="3060000" cy="0"/>
          </a:xfrm>
          <a:prstGeom prst="line">
            <a:avLst/>
          </a:prstGeom>
          <a:ln w="76200">
            <a:solidFill>
              <a:srgbClr val="B76C1E"/>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6084000" y="6309320"/>
            <a:ext cx="3060000" cy="0"/>
          </a:xfrm>
          <a:prstGeom prst="line">
            <a:avLst/>
          </a:prstGeom>
          <a:ln w="76200">
            <a:solidFill>
              <a:srgbClr val="752D28"/>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936460"/>
            <a:ext cx="2627784"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4" name="Rectangle 13"/>
          <p:cNvSpPr/>
          <p:nvPr/>
        </p:nvSpPr>
        <p:spPr>
          <a:xfrm>
            <a:off x="6421887" y="936460"/>
            <a:ext cx="2722113"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pic>
        <p:nvPicPr>
          <p:cNvPr id="16"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1687" t="22000" r="19977" b="6250"/>
          <a:stretch/>
        </p:blipFill>
        <p:spPr bwMode="auto">
          <a:xfrm>
            <a:off x="2474718" y="332896"/>
            <a:ext cx="4194564" cy="216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2694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a:t>Click to edit Master title style</a:t>
            </a:r>
            <a:endParaRPr lang="en-MY" dirty="0"/>
          </a:p>
        </p:txBody>
      </p:sp>
      <p:sp>
        <p:nvSpPr>
          <p:cNvPr id="3" name="Content Placeholder 2"/>
          <p:cNvSpPr>
            <a:spLocks noGrp="1"/>
          </p:cNvSpPr>
          <p:nvPr>
            <p:ph idx="1"/>
          </p:nvPr>
        </p:nvSpPr>
        <p:spPr/>
        <p:txBody>
          <a:bodyPr/>
          <a:lstStyle>
            <a:lvl1pPr marL="396000" indent="-396000">
              <a:buSzPct val="60000"/>
              <a:buFont typeface="Wingdings" pitchFamily="2" charset="2"/>
              <a:buChar char="q"/>
              <a:defRPr>
                <a:solidFill>
                  <a:srgbClr val="566E90"/>
                </a:solidFill>
              </a:defRPr>
            </a:lvl1pPr>
            <a:lvl2pPr marL="742950" indent="-285750">
              <a:buFont typeface="Wingdings" pitchFamily="2" charset="2"/>
              <a:buChar char="§"/>
              <a:defRPr>
                <a:solidFill>
                  <a:srgbClr val="566E90"/>
                </a:solidFill>
              </a:defRPr>
            </a:lvl2pPr>
            <a:lvl3pPr>
              <a:defRPr>
                <a:solidFill>
                  <a:srgbClr val="566E90"/>
                </a:solidFill>
              </a:defRPr>
            </a:lvl3pPr>
            <a:lvl4pPr>
              <a:defRPr>
                <a:solidFill>
                  <a:srgbClr val="566E90"/>
                </a:solidFill>
              </a:defRPr>
            </a:lvl4pPr>
            <a:lvl5pPr>
              <a:defRPr>
                <a:solidFill>
                  <a:srgbClr val="566E9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
        <p:nvSpPr>
          <p:cNvPr id="6" name="Slide Number Placeholder 5"/>
          <p:cNvSpPr>
            <a:spLocks noGrp="1"/>
          </p:cNvSpPr>
          <p:nvPr>
            <p:ph type="sldNum" sz="quarter" idx="12"/>
          </p:nvPr>
        </p:nvSpPr>
        <p:spPr/>
        <p:txBody>
          <a:bodyPr/>
          <a:lstStyle/>
          <a:p>
            <a:fld id="{3BC59AAA-EF25-4E1C-B106-C3AFF08EF10D}" type="slidenum">
              <a:rPr lang="en-MY" smtClean="0"/>
              <a:t>‹#›</a:t>
            </a:fld>
            <a:endParaRPr lang="en-MY"/>
          </a:p>
        </p:txBody>
      </p:sp>
      <p:sp>
        <p:nvSpPr>
          <p:cNvPr id="7" name="Footer Placeholder 22"/>
          <p:cNvSpPr>
            <a:spLocks noGrp="1"/>
          </p:cNvSpPr>
          <p:nvPr>
            <p:ph type="ftr" sz="quarter" idx="3"/>
          </p:nvPr>
        </p:nvSpPr>
        <p:spPr>
          <a:xfrm>
            <a:off x="3124200" y="6304235"/>
            <a:ext cx="2895600" cy="365125"/>
          </a:xfrm>
          <a:prstGeom prst="rect">
            <a:avLst/>
          </a:prstGeom>
        </p:spPr>
        <p:txBody>
          <a:bodyPr vert="horz" lIns="91440" tIns="45720" rIns="91440" bIns="45720" rtlCol="0" anchor="b"/>
          <a:lstStyle>
            <a:lvl1pPr algn="ctr">
              <a:defRPr sz="1200">
                <a:solidFill>
                  <a:schemeClr val="tx1">
                    <a:tint val="75000"/>
                  </a:schemeClr>
                </a:solidFill>
                <a:latin typeface="Arial" pitchFamily="34" charset="0"/>
                <a:cs typeface="Arial" pitchFamily="34" charset="0"/>
              </a:defRPr>
            </a:lvl1pPr>
          </a:lstStyle>
          <a:p>
            <a:endParaRPr lang="en-MY"/>
          </a:p>
        </p:txBody>
      </p:sp>
    </p:spTree>
    <p:extLst>
      <p:ext uri="{BB962C8B-B14F-4D97-AF65-F5344CB8AC3E}">
        <p14:creationId xmlns:p14="http://schemas.microsoft.com/office/powerpoint/2010/main" val="274646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MY"/>
          </a:p>
        </p:txBody>
      </p:sp>
      <p:sp>
        <p:nvSpPr>
          <p:cNvPr id="3" name="Text Placeholder 2"/>
          <p:cNvSpPr>
            <a:spLocks noGrp="1"/>
          </p:cNvSpPr>
          <p:nvPr>
            <p:ph type="body" idx="1"/>
          </p:nvPr>
        </p:nvSpPr>
        <p:spPr>
          <a:xfrm>
            <a:off x="428400" y="1556792"/>
            <a:ext cx="4039200" cy="792088"/>
          </a:xfrm>
          <a:solidFill>
            <a:schemeClr val="bg1">
              <a:lumMod val="85000"/>
            </a:schemeClr>
          </a:solidFill>
          <a:ln w="28575">
            <a:solidFill>
              <a:schemeClr val="bg1">
                <a:lumMod val="65000"/>
              </a:schemeClr>
            </a:solidFill>
          </a:ln>
        </p:spPr>
        <p:txBody>
          <a:bodyPr anchor="b">
            <a:noAutofit/>
          </a:bodyPr>
          <a:lstStyle>
            <a:lvl1pPr marL="0" indent="0" algn="ctr">
              <a:buNone/>
              <a:defRPr sz="2400" b="1">
                <a:solidFill>
                  <a:srgbClr val="566E90"/>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28400" y="2420889"/>
            <a:ext cx="4039200" cy="3600400"/>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
        <p:nvSpPr>
          <p:cNvPr id="5" name="Text Placeholder 4"/>
          <p:cNvSpPr>
            <a:spLocks noGrp="1"/>
          </p:cNvSpPr>
          <p:nvPr>
            <p:ph type="body" sz="quarter" idx="3"/>
          </p:nvPr>
        </p:nvSpPr>
        <p:spPr>
          <a:xfrm>
            <a:off x="4658864" y="1556792"/>
            <a:ext cx="4039200" cy="792088"/>
          </a:xfrm>
          <a:solidFill>
            <a:schemeClr val="bg1">
              <a:lumMod val="85000"/>
            </a:schemeClr>
          </a:solidFill>
          <a:ln w="28575">
            <a:solidFill>
              <a:schemeClr val="bg1">
                <a:lumMod val="65000"/>
              </a:schemeClr>
            </a:solidFill>
          </a:ln>
        </p:spPr>
        <p:txBody>
          <a:bodyPr anchor="b">
            <a:noAutofit/>
          </a:bodyPr>
          <a:lstStyle>
            <a:lvl1pPr marL="0" indent="0" algn="ctr">
              <a:buNone/>
              <a:defRPr sz="2400" b="1">
                <a:solidFill>
                  <a:srgbClr val="566E90"/>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58864" y="2420889"/>
            <a:ext cx="4039200" cy="3600400"/>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dirty="0"/>
          </a:p>
        </p:txBody>
      </p:sp>
      <p:sp>
        <p:nvSpPr>
          <p:cNvPr id="9" name="Slide Number Placeholder 8"/>
          <p:cNvSpPr>
            <a:spLocks noGrp="1"/>
          </p:cNvSpPr>
          <p:nvPr>
            <p:ph type="sldNum" sz="quarter" idx="12"/>
          </p:nvPr>
        </p:nvSpPr>
        <p:spPr/>
        <p:txBody>
          <a:bodyPr/>
          <a:lstStyle/>
          <a:p>
            <a:fld id="{3BC59AAA-EF25-4E1C-B106-C3AFF08EF10D}" type="slidenum">
              <a:rPr lang="en-MY" smtClean="0"/>
              <a:t>‹#›</a:t>
            </a:fld>
            <a:endParaRPr lang="en-MY"/>
          </a:p>
        </p:txBody>
      </p:sp>
      <p:sp>
        <p:nvSpPr>
          <p:cNvPr id="10" name="Footer Placeholder 22"/>
          <p:cNvSpPr>
            <a:spLocks noGrp="1"/>
          </p:cNvSpPr>
          <p:nvPr>
            <p:ph type="ftr" sz="quarter" idx="13"/>
          </p:nvPr>
        </p:nvSpPr>
        <p:spPr>
          <a:xfrm>
            <a:off x="3124200" y="6304235"/>
            <a:ext cx="2895600" cy="365125"/>
          </a:xfrm>
          <a:prstGeom prst="rect">
            <a:avLst/>
          </a:prstGeom>
        </p:spPr>
        <p:txBody>
          <a:bodyPr vert="horz" lIns="91440" tIns="45720" rIns="91440" bIns="45720" rtlCol="0" anchor="b"/>
          <a:lstStyle>
            <a:lvl1pPr algn="ctr">
              <a:defRPr sz="1200">
                <a:solidFill>
                  <a:schemeClr val="tx1">
                    <a:tint val="75000"/>
                  </a:schemeClr>
                </a:solidFill>
                <a:latin typeface="Arial" pitchFamily="34" charset="0"/>
                <a:cs typeface="Arial" pitchFamily="34" charset="0"/>
              </a:defRPr>
            </a:lvl1pPr>
          </a:lstStyle>
          <a:p>
            <a:endParaRPr lang="en-MY"/>
          </a:p>
        </p:txBody>
      </p:sp>
    </p:spTree>
    <p:extLst>
      <p:ext uri="{BB962C8B-B14F-4D97-AF65-F5344CB8AC3E}">
        <p14:creationId xmlns:p14="http://schemas.microsoft.com/office/powerpoint/2010/main" val="1553030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MY" dirty="0"/>
          </a:p>
        </p:txBody>
      </p:sp>
      <p:sp>
        <p:nvSpPr>
          <p:cNvPr id="5" name="Slide Number Placeholder 4"/>
          <p:cNvSpPr>
            <a:spLocks noGrp="1"/>
          </p:cNvSpPr>
          <p:nvPr>
            <p:ph type="sldNum" sz="quarter" idx="12"/>
          </p:nvPr>
        </p:nvSpPr>
        <p:spPr/>
        <p:txBody>
          <a:bodyPr/>
          <a:lstStyle/>
          <a:p>
            <a:fld id="{3BC59AAA-EF25-4E1C-B106-C3AFF08EF10D}" type="slidenum">
              <a:rPr lang="en-MY" smtClean="0"/>
              <a:t>‹#›</a:t>
            </a:fld>
            <a:endParaRPr lang="en-MY"/>
          </a:p>
        </p:txBody>
      </p:sp>
      <p:sp>
        <p:nvSpPr>
          <p:cNvPr id="6" name="Footer Placeholder 22"/>
          <p:cNvSpPr>
            <a:spLocks noGrp="1"/>
          </p:cNvSpPr>
          <p:nvPr>
            <p:ph type="ftr" sz="quarter" idx="3"/>
          </p:nvPr>
        </p:nvSpPr>
        <p:spPr>
          <a:xfrm>
            <a:off x="3124200" y="6304235"/>
            <a:ext cx="2895600" cy="365125"/>
          </a:xfrm>
          <a:prstGeom prst="rect">
            <a:avLst/>
          </a:prstGeom>
        </p:spPr>
        <p:txBody>
          <a:bodyPr vert="horz" lIns="91440" tIns="45720" rIns="91440" bIns="45720" rtlCol="0" anchor="b"/>
          <a:lstStyle>
            <a:lvl1pPr algn="ctr">
              <a:defRPr sz="1200">
                <a:solidFill>
                  <a:schemeClr val="tx1">
                    <a:tint val="75000"/>
                  </a:schemeClr>
                </a:solidFill>
                <a:latin typeface="Arial" pitchFamily="34" charset="0"/>
                <a:cs typeface="Arial" pitchFamily="34" charset="0"/>
              </a:defRPr>
            </a:lvl1pPr>
          </a:lstStyle>
          <a:p>
            <a:endParaRPr lang="en-MY"/>
          </a:p>
        </p:txBody>
      </p:sp>
    </p:spTree>
    <p:extLst>
      <p:ext uri="{BB962C8B-B14F-4D97-AF65-F5344CB8AC3E}">
        <p14:creationId xmlns:p14="http://schemas.microsoft.com/office/powerpoint/2010/main" val="1285088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3" name="Rectangle 2"/>
          <p:cNvSpPr/>
          <p:nvPr/>
        </p:nvSpPr>
        <p:spPr>
          <a:xfrm>
            <a:off x="179512" y="5805264"/>
            <a:ext cx="1656184"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pic>
        <p:nvPicPr>
          <p:cNvPr id="7" name="Picture 2" descr="C:\Users\Lenovo\Downloads\84000 Logo Hi Re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27784" y="432000"/>
            <a:ext cx="3794103" cy="180000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ctrTitle" hasCustomPrompt="1"/>
          </p:nvPr>
        </p:nvSpPr>
        <p:spPr>
          <a:xfrm>
            <a:off x="685800" y="2957030"/>
            <a:ext cx="7772400" cy="1546544"/>
          </a:xfrm>
        </p:spPr>
        <p:txBody>
          <a:bodyPr anchor="b"/>
          <a:lstStyle>
            <a:lvl1pPr algn="ctr">
              <a:defRPr sz="4800" b="1">
                <a:solidFill>
                  <a:srgbClr val="566E90"/>
                </a:solidFill>
              </a:defRPr>
            </a:lvl1pPr>
          </a:lstStyle>
          <a:p>
            <a:r>
              <a:rPr lang="en-US" dirty="0"/>
              <a:t>Click to edit Master </a:t>
            </a:r>
            <a:br>
              <a:rPr lang="en-US" dirty="0"/>
            </a:br>
            <a:r>
              <a:rPr lang="en-US" dirty="0"/>
              <a:t>title style</a:t>
            </a:r>
            <a:endParaRPr lang="en-MY" dirty="0"/>
          </a:p>
        </p:txBody>
      </p:sp>
      <p:sp>
        <p:nvSpPr>
          <p:cNvPr id="9" name="Subtitle 2"/>
          <p:cNvSpPr>
            <a:spLocks noGrp="1"/>
          </p:cNvSpPr>
          <p:nvPr>
            <p:ph type="subTitle" idx="1"/>
          </p:nvPr>
        </p:nvSpPr>
        <p:spPr>
          <a:xfrm>
            <a:off x="1371600" y="4751684"/>
            <a:ext cx="6400800" cy="1309526"/>
          </a:xfrm>
        </p:spPr>
        <p:txBody>
          <a:bodyPr anchor="t">
            <a:noAutofit/>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MY" dirty="0"/>
          </a:p>
        </p:txBody>
      </p:sp>
      <p:cxnSp>
        <p:nvCxnSpPr>
          <p:cNvPr id="24" name="Straight Connector 23"/>
          <p:cNvCxnSpPr/>
          <p:nvPr/>
        </p:nvCxnSpPr>
        <p:spPr>
          <a:xfrm>
            <a:off x="0" y="2708920"/>
            <a:ext cx="3060000" cy="0"/>
          </a:xfrm>
          <a:prstGeom prst="line">
            <a:avLst/>
          </a:prstGeom>
          <a:ln w="76200">
            <a:solidFill>
              <a:srgbClr val="003C57"/>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042000" y="2708920"/>
            <a:ext cx="3060000" cy="0"/>
          </a:xfrm>
          <a:prstGeom prst="line">
            <a:avLst/>
          </a:prstGeom>
          <a:ln w="76200">
            <a:solidFill>
              <a:srgbClr val="B76C1E"/>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084000" y="2708920"/>
            <a:ext cx="3060000" cy="0"/>
          </a:xfrm>
          <a:prstGeom prst="line">
            <a:avLst/>
          </a:prstGeom>
          <a:ln w="76200">
            <a:solidFill>
              <a:srgbClr val="752D28"/>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0" y="6309320"/>
            <a:ext cx="3060000" cy="0"/>
          </a:xfrm>
          <a:prstGeom prst="line">
            <a:avLst/>
          </a:prstGeom>
          <a:ln w="76200">
            <a:solidFill>
              <a:srgbClr val="003C57"/>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042000" y="6309320"/>
            <a:ext cx="3060000" cy="0"/>
          </a:xfrm>
          <a:prstGeom prst="line">
            <a:avLst/>
          </a:prstGeom>
          <a:ln w="76200">
            <a:solidFill>
              <a:srgbClr val="B76C1E"/>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6084000" y="6309320"/>
            <a:ext cx="3060000" cy="0"/>
          </a:xfrm>
          <a:prstGeom prst="line">
            <a:avLst/>
          </a:prstGeom>
          <a:ln w="76200">
            <a:solidFill>
              <a:srgbClr val="752D28"/>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936460"/>
            <a:ext cx="2627784"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4" name="Rectangle 13"/>
          <p:cNvSpPr/>
          <p:nvPr/>
        </p:nvSpPr>
        <p:spPr>
          <a:xfrm>
            <a:off x="6421887" y="936460"/>
            <a:ext cx="2722113"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1032694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3_Title Slide">
    <p:spTree>
      <p:nvGrpSpPr>
        <p:cNvPr id="1" name=""/>
        <p:cNvGrpSpPr/>
        <p:nvPr/>
      </p:nvGrpSpPr>
      <p:grpSpPr>
        <a:xfrm>
          <a:off x="0" y="0"/>
          <a:ext cx="0" cy="0"/>
          <a:chOff x="0" y="0"/>
          <a:chExt cx="0" cy="0"/>
        </a:xfrm>
      </p:grpSpPr>
      <p:sp>
        <p:nvSpPr>
          <p:cNvPr id="3" name="Rectangle 2"/>
          <p:cNvSpPr/>
          <p:nvPr/>
        </p:nvSpPr>
        <p:spPr>
          <a:xfrm>
            <a:off x="179512" y="5805264"/>
            <a:ext cx="1656184"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pic>
        <p:nvPicPr>
          <p:cNvPr id="7" name="Picture 2" descr="C:\Users\Lenovo\Downloads\84000 Logo Hi Re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27784" y="432000"/>
            <a:ext cx="3794103" cy="180000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ctrTitle" hasCustomPrompt="1"/>
          </p:nvPr>
        </p:nvSpPr>
        <p:spPr>
          <a:xfrm>
            <a:off x="685800" y="2957030"/>
            <a:ext cx="7772400" cy="1546544"/>
          </a:xfrm>
        </p:spPr>
        <p:txBody>
          <a:bodyPr anchor="b"/>
          <a:lstStyle>
            <a:lvl1pPr algn="ctr">
              <a:defRPr sz="4800" b="1">
                <a:solidFill>
                  <a:srgbClr val="566E90"/>
                </a:solidFill>
              </a:defRPr>
            </a:lvl1pPr>
          </a:lstStyle>
          <a:p>
            <a:r>
              <a:rPr lang="en-US" dirty="0"/>
              <a:t>Click to edit Master </a:t>
            </a:r>
            <a:br>
              <a:rPr lang="en-US" dirty="0"/>
            </a:br>
            <a:r>
              <a:rPr lang="en-US" dirty="0"/>
              <a:t>title style</a:t>
            </a:r>
            <a:endParaRPr lang="en-MY" dirty="0"/>
          </a:p>
        </p:txBody>
      </p:sp>
      <p:sp>
        <p:nvSpPr>
          <p:cNvPr id="9" name="Subtitle 2"/>
          <p:cNvSpPr>
            <a:spLocks noGrp="1"/>
          </p:cNvSpPr>
          <p:nvPr>
            <p:ph type="subTitle" idx="1"/>
          </p:nvPr>
        </p:nvSpPr>
        <p:spPr>
          <a:xfrm>
            <a:off x="1371600" y="4751684"/>
            <a:ext cx="6400800" cy="1309526"/>
          </a:xfrm>
        </p:spPr>
        <p:txBody>
          <a:bodyPr anchor="t">
            <a:noAutofit/>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MY" dirty="0"/>
          </a:p>
        </p:txBody>
      </p:sp>
      <p:cxnSp>
        <p:nvCxnSpPr>
          <p:cNvPr id="24" name="Straight Connector 23"/>
          <p:cNvCxnSpPr/>
          <p:nvPr/>
        </p:nvCxnSpPr>
        <p:spPr>
          <a:xfrm>
            <a:off x="0" y="2708920"/>
            <a:ext cx="3060000" cy="0"/>
          </a:xfrm>
          <a:prstGeom prst="line">
            <a:avLst/>
          </a:prstGeom>
          <a:ln w="76200">
            <a:solidFill>
              <a:srgbClr val="003C57"/>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042000" y="2708920"/>
            <a:ext cx="3060000" cy="0"/>
          </a:xfrm>
          <a:prstGeom prst="line">
            <a:avLst/>
          </a:prstGeom>
          <a:ln w="76200">
            <a:solidFill>
              <a:srgbClr val="B76C1E"/>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084000" y="2708920"/>
            <a:ext cx="3060000" cy="0"/>
          </a:xfrm>
          <a:prstGeom prst="line">
            <a:avLst/>
          </a:prstGeom>
          <a:ln w="76200">
            <a:solidFill>
              <a:srgbClr val="752D28"/>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0" y="6309320"/>
            <a:ext cx="3060000" cy="0"/>
          </a:xfrm>
          <a:prstGeom prst="line">
            <a:avLst/>
          </a:prstGeom>
          <a:ln w="76200">
            <a:solidFill>
              <a:srgbClr val="003C57"/>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042000" y="6309320"/>
            <a:ext cx="3060000" cy="0"/>
          </a:xfrm>
          <a:prstGeom prst="line">
            <a:avLst/>
          </a:prstGeom>
          <a:ln w="76200">
            <a:solidFill>
              <a:srgbClr val="B76C1E"/>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6084000" y="6309320"/>
            <a:ext cx="3060000" cy="0"/>
          </a:xfrm>
          <a:prstGeom prst="line">
            <a:avLst/>
          </a:prstGeom>
          <a:ln w="76200">
            <a:solidFill>
              <a:srgbClr val="752D28"/>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936460"/>
            <a:ext cx="2627784"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4" name="Rectangle 13"/>
          <p:cNvSpPr/>
          <p:nvPr/>
        </p:nvSpPr>
        <p:spPr>
          <a:xfrm>
            <a:off x="6421887" y="936460"/>
            <a:ext cx="2722113"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1032694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16632"/>
            <a:ext cx="8229600" cy="1080120"/>
          </a:xfrm>
          <a:prstGeom prst="rect">
            <a:avLst/>
          </a:prstGeom>
        </p:spPr>
        <p:txBody>
          <a:bodyPr vert="horz" lIns="91440" tIns="45720" rIns="91440" bIns="45720" rtlCol="0" anchor="ctr">
            <a:normAutofit/>
          </a:bodyPr>
          <a:lstStyle/>
          <a:p>
            <a:r>
              <a:rPr lang="en-US"/>
              <a:t>Click to edit Master title style</a:t>
            </a:r>
            <a:endParaRPr lang="en-MY" dirty="0"/>
          </a:p>
        </p:txBody>
      </p:sp>
      <p:sp>
        <p:nvSpPr>
          <p:cNvPr id="3" name="Text Placeholder 2"/>
          <p:cNvSpPr>
            <a:spLocks noGrp="1"/>
          </p:cNvSpPr>
          <p:nvPr>
            <p:ph type="body" idx="1"/>
          </p:nvPr>
        </p:nvSpPr>
        <p:spPr>
          <a:xfrm>
            <a:off x="457200" y="1484784"/>
            <a:ext cx="8229600" cy="453650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MY" dirty="0"/>
          </a:p>
        </p:txBody>
      </p:sp>
      <p:sp>
        <p:nvSpPr>
          <p:cNvPr id="6" name="Slide Number Placeholder 5"/>
          <p:cNvSpPr>
            <a:spLocks noGrp="1"/>
          </p:cNvSpPr>
          <p:nvPr>
            <p:ph type="sldNum" sz="quarter" idx="4"/>
          </p:nvPr>
        </p:nvSpPr>
        <p:spPr>
          <a:xfrm>
            <a:off x="6553200" y="6304235"/>
            <a:ext cx="2133600" cy="365125"/>
          </a:xfrm>
          <a:prstGeom prst="rect">
            <a:avLst/>
          </a:prstGeom>
        </p:spPr>
        <p:txBody>
          <a:bodyPr vert="horz" lIns="91440" tIns="45720" rIns="91440" bIns="45720" rtlCol="0" anchor="b"/>
          <a:lstStyle>
            <a:lvl1pPr algn="r">
              <a:defRPr sz="1200">
                <a:solidFill>
                  <a:schemeClr val="tx1">
                    <a:tint val="75000"/>
                  </a:schemeClr>
                </a:solidFill>
                <a:latin typeface="Arial" pitchFamily="34" charset="0"/>
                <a:cs typeface="Arial" pitchFamily="34" charset="0"/>
              </a:defRPr>
            </a:lvl1pPr>
          </a:lstStyle>
          <a:p>
            <a:fld id="{3BC59AAA-EF25-4E1C-B106-C3AFF08EF10D}" type="slidenum">
              <a:rPr lang="en-MY" smtClean="0"/>
              <a:t>‹#›</a:t>
            </a:fld>
            <a:endParaRPr lang="en-MY"/>
          </a:p>
        </p:txBody>
      </p:sp>
      <p:cxnSp>
        <p:nvCxnSpPr>
          <p:cNvPr id="8" name="Straight Connector 7"/>
          <p:cNvCxnSpPr/>
          <p:nvPr/>
        </p:nvCxnSpPr>
        <p:spPr>
          <a:xfrm>
            <a:off x="0" y="1340768"/>
            <a:ext cx="3060000" cy="0"/>
          </a:xfrm>
          <a:prstGeom prst="line">
            <a:avLst/>
          </a:prstGeom>
          <a:ln w="76200">
            <a:solidFill>
              <a:srgbClr val="003C57"/>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042000" y="1340768"/>
            <a:ext cx="3060000" cy="0"/>
          </a:xfrm>
          <a:prstGeom prst="line">
            <a:avLst/>
          </a:prstGeom>
          <a:ln w="76200">
            <a:solidFill>
              <a:srgbClr val="B76C1E"/>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084000" y="1340768"/>
            <a:ext cx="3060000" cy="0"/>
          </a:xfrm>
          <a:prstGeom prst="line">
            <a:avLst/>
          </a:prstGeom>
          <a:ln w="76200">
            <a:solidFill>
              <a:srgbClr val="752D28"/>
            </a:solidFill>
          </a:ln>
        </p:spPr>
        <p:style>
          <a:lnRef idx="1">
            <a:schemeClr val="accent1"/>
          </a:lnRef>
          <a:fillRef idx="0">
            <a:schemeClr val="accent1"/>
          </a:fillRef>
          <a:effectRef idx="0">
            <a:schemeClr val="accent1"/>
          </a:effectRef>
          <a:fontRef idx="minor">
            <a:schemeClr val="tx1"/>
          </a:fontRef>
        </p:style>
      </p:cxnSp>
      <p:sp>
        <p:nvSpPr>
          <p:cNvPr id="23" name="Footer Placeholder 22"/>
          <p:cNvSpPr>
            <a:spLocks noGrp="1"/>
          </p:cNvSpPr>
          <p:nvPr>
            <p:ph type="ftr" sz="quarter" idx="3"/>
          </p:nvPr>
        </p:nvSpPr>
        <p:spPr>
          <a:xfrm>
            <a:off x="3124200" y="6304235"/>
            <a:ext cx="2895600" cy="365125"/>
          </a:xfrm>
          <a:prstGeom prst="rect">
            <a:avLst/>
          </a:prstGeom>
        </p:spPr>
        <p:txBody>
          <a:bodyPr vert="horz" lIns="91440" tIns="45720" rIns="91440" bIns="45720" rtlCol="0" anchor="b"/>
          <a:lstStyle>
            <a:lvl1pPr algn="ctr">
              <a:defRPr sz="1200">
                <a:solidFill>
                  <a:schemeClr val="tx1">
                    <a:tint val="75000"/>
                  </a:schemeClr>
                </a:solidFill>
                <a:latin typeface="Arial" pitchFamily="34" charset="0"/>
                <a:cs typeface="Arial" pitchFamily="34" charset="0"/>
              </a:defRPr>
            </a:lvl1pPr>
          </a:lstStyle>
          <a:p>
            <a:endParaRPr lang="en-MY"/>
          </a:p>
        </p:txBody>
      </p:sp>
      <p:pic>
        <p:nvPicPr>
          <p:cNvPr id="10" name="Picture 2"/>
          <p:cNvPicPr>
            <a:picLocks noChangeAspect="1" noChangeArrowheads="1"/>
          </p:cNvPicPr>
          <p:nvPr userDrawn="1"/>
        </p:nvPicPr>
        <p:blipFill rotWithShape="1">
          <a:blip r:embed="rId8" cstate="print">
            <a:extLst>
              <a:ext uri="{28A0092B-C50C-407E-A947-70E740481C1C}">
                <a14:useLocalDpi xmlns:a14="http://schemas.microsoft.com/office/drawing/2010/main" val="0"/>
              </a:ext>
            </a:extLst>
          </a:blip>
          <a:srcRect l="1687" t="22000" r="19977" b="6250"/>
          <a:stretch/>
        </p:blipFill>
        <p:spPr bwMode="auto">
          <a:xfrm>
            <a:off x="233173" y="6129360"/>
            <a:ext cx="1048641"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277315"/>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Lst>
  <p:txStyles>
    <p:titleStyle>
      <a:lvl1pPr algn="ctr" defTabSz="914400" rtl="0" eaLnBrk="1" latinLnBrk="0" hangingPunct="1">
        <a:spcBef>
          <a:spcPct val="0"/>
        </a:spcBef>
        <a:buNone/>
        <a:defRPr sz="3600" kern="1200">
          <a:solidFill>
            <a:srgbClr val="566E90"/>
          </a:solidFill>
          <a:latin typeface="Arial" pitchFamily="34" charset="0"/>
          <a:ea typeface="Tahoma" pitchFamily="34" charset="0"/>
          <a:cs typeface="Arial" pitchFamily="34" charset="0"/>
        </a:defRPr>
      </a:lvl1pPr>
    </p:titleStyle>
    <p:bodyStyle>
      <a:lvl1pPr marL="396000" indent="-396000" algn="l" defTabSz="914400" rtl="0" eaLnBrk="1" latinLnBrk="0" hangingPunct="1">
        <a:spcBef>
          <a:spcPct val="20000"/>
        </a:spcBef>
        <a:buClr>
          <a:srgbClr val="566E90"/>
        </a:buClr>
        <a:buSzPct val="60000"/>
        <a:buFont typeface="Wingdings" pitchFamily="2" charset="2"/>
        <a:buChar char="q"/>
        <a:defRPr sz="2800" kern="1200">
          <a:solidFill>
            <a:srgbClr val="566E90"/>
          </a:solidFill>
          <a:latin typeface="Arial" pitchFamily="34" charset="0"/>
          <a:ea typeface="+mn-ea"/>
          <a:cs typeface="Arial" pitchFamily="34" charset="0"/>
        </a:defRPr>
      </a:lvl1pPr>
      <a:lvl2pPr marL="742950" indent="-285750" algn="l" defTabSz="914400" rtl="0" eaLnBrk="1" latinLnBrk="0" hangingPunct="1">
        <a:spcBef>
          <a:spcPct val="20000"/>
        </a:spcBef>
        <a:buClr>
          <a:srgbClr val="566E90"/>
        </a:buClr>
        <a:buFont typeface="Wingdings" pitchFamily="2" charset="2"/>
        <a:buChar char="§"/>
        <a:defRPr sz="2400" kern="1200">
          <a:solidFill>
            <a:srgbClr val="566E90"/>
          </a:solidFill>
          <a:latin typeface="Arial" pitchFamily="34" charset="0"/>
          <a:ea typeface="+mn-ea"/>
          <a:cs typeface="Arial" pitchFamily="34" charset="0"/>
        </a:defRPr>
      </a:lvl2pPr>
      <a:lvl3pPr marL="1257300" indent="-342900" algn="l" defTabSz="914400" rtl="0" eaLnBrk="1" latinLnBrk="0" hangingPunct="1">
        <a:spcBef>
          <a:spcPct val="20000"/>
        </a:spcBef>
        <a:buClr>
          <a:srgbClr val="566E90"/>
        </a:buClr>
        <a:buFont typeface="Wingdings" pitchFamily="2" charset="2"/>
        <a:buChar char="v"/>
        <a:defRPr sz="2000" kern="1200">
          <a:solidFill>
            <a:srgbClr val="566E9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rgbClr val="566E9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800" kern="1200">
          <a:solidFill>
            <a:srgbClr val="566E9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B76C1E"/>
                </a:solidFill>
              </a:rPr>
              <a:t>Sutra Resounding Toolkit</a:t>
            </a:r>
            <a:endParaRPr lang="en-MY" dirty="0">
              <a:solidFill>
                <a:srgbClr val="B76C1E"/>
              </a:solidFill>
            </a:endParaRPr>
          </a:p>
        </p:txBody>
      </p:sp>
      <p:sp>
        <p:nvSpPr>
          <p:cNvPr id="3" name="Subtitle 2"/>
          <p:cNvSpPr>
            <a:spLocks noGrp="1"/>
          </p:cNvSpPr>
          <p:nvPr>
            <p:ph type="subTitle" idx="1"/>
          </p:nvPr>
        </p:nvSpPr>
        <p:spPr/>
        <p:txBody>
          <a:bodyPr/>
          <a:lstStyle/>
          <a:p>
            <a:r>
              <a:rPr lang="en-US" dirty="0"/>
              <a:t>July 2016</a:t>
            </a:r>
            <a:endParaRPr lang="en-MY" dirty="0"/>
          </a:p>
          <a:p>
            <a:endParaRPr lang="en-MY" dirty="0"/>
          </a:p>
        </p:txBody>
      </p:sp>
    </p:spTree>
    <p:extLst>
      <p:ext uri="{BB962C8B-B14F-4D97-AF65-F5344CB8AC3E}">
        <p14:creationId xmlns:p14="http://schemas.microsoft.com/office/powerpoint/2010/main" val="2729616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dirty="0"/>
              <a:t>Sutra selection and </a:t>
            </a:r>
            <a:br>
              <a:rPr lang="en-MY" dirty="0"/>
            </a:br>
            <a:r>
              <a:rPr lang="en-MY" dirty="0"/>
              <a:t>materials preparation</a:t>
            </a:r>
          </a:p>
        </p:txBody>
      </p:sp>
      <p:sp>
        <p:nvSpPr>
          <p:cNvPr id="3" name="Content Placeholder 2"/>
          <p:cNvSpPr>
            <a:spLocks noGrp="1"/>
          </p:cNvSpPr>
          <p:nvPr>
            <p:ph idx="1"/>
          </p:nvPr>
        </p:nvSpPr>
        <p:spPr>
          <a:xfrm>
            <a:off x="179512" y="2452053"/>
            <a:ext cx="4320000" cy="4389120"/>
          </a:xfrm>
        </p:spPr>
        <p:txBody>
          <a:bodyPr>
            <a:normAutofit/>
          </a:bodyPr>
          <a:lstStyle/>
          <a:p>
            <a:r>
              <a:rPr lang="en-SG" sz="2000" dirty="0"/>
              <a:t>Factors to consider:</a:t>
            </a:r>
          </a:p>
          <a:p>
            <a:pPr lvl="1"/>
            <a:r>
              <a:rPr lang="en-SG" sz="1800" dirty="0"/>
              <a:t>Audience profile and interest</a:t>
            </a:r>
          </a:p>
          <a:p>
            <a:pPr lvl="1"/>
            <a:r>
              <a:rPr lang="en-SG" sz="1800" dirty="0"/>
              <a:t>Languages (English/Tibetan/ Chinese/ Others)</a:t>
            </a:r>
          </a:p>
          <a:p>
            <a:pPr lvl="1"/>
            <a:r>
              <a:rPr lang="en-SG" sz="1800" dirty="0"/>
              <a:t>Resounding format (Single long text vs. multiple short texts)</a:t>
            </a:r>
          </a:p>
          <a:p>
            <a:pPr lvl="1"/>
            <a:r>
              <a:rPr lang="en-SG" sz="1800" dirty="0"/>
              <a:t>Length of sutra</a:t>
            </a:r>
          </a:p>
          <a:p>
            <a:pPr lvl="1"/>
            <a:r>
              <a:rPr lang="en-SG" sz="1800" dirty="0"/>
              <a:t>Content of sutra</a:t>
            </a:r>
          </a:p>
          <a:p>
            <a:pPr lvl="1"/>
            <a:r>
              <a:rPr lang="en-SG" sz="1800" dirty="0"/>
              <a:t>Nature of sutra (Story/Philosophy based)</a:t>
            </a:r>
          </a:p>
        </p:txBody>
      </p:sp>
      <p:sp>
        <p:nvSpPr>
          <p:cNvPr id="5" name="Rectangle 4"/>
          <p:cNvSpPr/>
          <p:nvPr/>
        </p:nvSpPr>
        <p:spPr>
          <a:xfrm>
            <a:off x="179512" y="1658000"/>
            <a:ext cx="4320000" cy="762888"/>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solidFill>
                  <a:srgbClr val="B76C1E"/>
                </a:solidFill>
                <a:latin typeface="Arial" pitchFamily="34" charset="0"/>
                <a:cs typeface="Arial" pitchFamily="34" charset="0"/>
              </a:rPr>
              <a:t>Selection of right sutra</a:t>
            </a:r>
            <a:endParaRPr lang="en-MY" sz="2400" dirty="0">
              <a:solidFill>
                <a:srgbClr val="B76C1E"/>
              </a:solidFill>
              <a:latin typeface="Arial" pitchFamily="34" charset="0"/>
              <a:cs typeface="Arial" pitchFamily="34" charset="0"/>
            </a:endParaRPr>
          </a:p>
        </p:txBody>
      </p:sp>
      <p:sp>
        <p:nvSpPr>
          <p:cNvPr id="6" name="Rectangle 5"/>
          <p:cNvSpPr/>
          <p:nvPr/>
        </p:nvSpPr>
        <p:spPr>
          <a:xfrm>
            <a:off x="4644008" y="1658000"/>
            <a:ext cx="4320000" cy="762888"/>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solidFill>
                  <a:srgbClr val="B76C1E"/>
                </a:solidFill>
                <a:latin typeface="Arial" pitchFamily="34" charset="0"/>
                <a:cs typeface="Arial" pitchFamily="34" charset="0"/>
              </a:rPr>
              <a:t>Preparation of materials</a:t>
            </a:r>
            <a:endParaRPr lang="en-MY" sz="2400" dirty="0">
              <a:solidFill>
                <a:srgbClr val="B76C1E"/>
              </a:solidFill>
              <a:latin typeface="Arial" pitchFamily="34" charset="0"/>
              <a:cs typeface="Arial" pitchFamily="34" charset="0"/>
            </a:endParaRPr>
          </a:p>
        </p:txBody>
      </p:sp>
      <p:sp>
        <p:nvSpPr>
          <p:cNvPr id="7" name="Content Placeholder 2"/>
          <p:cNvSpPr txBox="1">
            <a:spLocks/>
          </p:cNvSpPr>
          <p:nvPr/>
        </p:nvSpPr>
        <p:spPr>
          <a:xfrm>
            <a:off x="4644008" y="2452053"/>
            <a:ext cx="4320000" cy="438912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j-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j-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j-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j-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j-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354013" indent="-354013">
              <a:buClr>
                <a:srgbClr val="566E90"/>
              </a:buClr>
              <a:buSzPct val="60000"/>
              <a:buFont typeface="Wingdings" pitchFamily="2" charset="2"/>
              <a:buChar char="q"/>
            </a:pPr>
            <a:r>
              <a:rPr lang="en-SG" sz="2000" dirty="0">
                <a:solidFill>
                  <a:srgbClr val="566E90"/>
                </a:solidFill>
                <a:latin typeface="Arial" pitchFamily="34" charset="0"/>
                <a:cs typeface="Arial" pitchFamily="34" charset="0"/>
              </a:rPr>
              <a:t>Electronic texts: </a:t>
            </a:r>
          </a:p>
          <a:p>
            <a:pPr marL="719138" lvl="1" indent="-268288">
              <a:buSzPct val="100000"/>
              <a:buFont typeface="Wingdings" pitchFamily="2" charset="2"/>
              <a:buChar char="§"/>
            </a:pPr>
            <a:r>
              <a:rPr lang="en-SG" sz="1800" dirty="0">
                <a:solidFill>
                  <a:srgbClr val="566E90"/>
                </a:solidFill>
                <a:latin typeface="Arial" pitchFamily="34" charset="0"/>
                <a:cs typeface="Arial" pitchFamily="34" charset="0"/>
              </a:rPr>
              <a:t>Full list of texts can be found at </a:t>
            </a:r>
            <a:r>
              <a:rPr lang="en-SG" sz="1800" u="sng" dirty="0">
                <a:solidFill>
                  <a:srgbClr val="566E90"/>
                </a:solidFill>
                <a:latin typeface="Arial" pitchFamily="34" charset="0"/>
                <a:cs typeface="Arial" pitchFamily="34" charset="0"/>
                <a:hlinkClick r:id="rId2"/>
              </a:rPr>
              <a:t>http://84000.co/wip/</a:t>
            </a:r>
            <a:endParaRPr lang="en-MY" sz="1800" dirty="0">
              <a:solidFill>
                <a:srgbClr val="566E90"/>
              </a:solidFill>
              <a:latin typeface="Arial" pitchFamily="34" charset="0"/>
              <a:cs typeface="Arial" pitchFamily="34" charset="0"/>
            </a:endParaRPr>
          </a:p>
          <a:p>
            <a:pPr marL="719138" lvl="1" indent="-268288">
              <a:buSzPct val="100000"/>
              <a:buFont typeface="Wingdings" pitchFamily="2" charset="2"/>
              <a:buChar char="§"/>
            </a:pPr>
            <a:r>
              <a:rPr lang="en-SG" sz="1800" dirty="0">
                <a:solidFill>
                  <a:srgbClr val="566E90"/>
                </a:solidFill>
                <a:latin typeface="Arial" pitchFamily="34" charset="0"/>
                <a:cs typeface="Arial" pitchFamily="34" charset="0"/>
              </a:rPr>
              <a:t>Before event, inform people how they can download the texts</a:t>
            </a:r>
          </a:p>
          <a:p>
            <a:pPr marL="358775" indent="-358775">
              <a:buClr>
                <a:srgbClr val="566E90"/>
              </a:buClr>
              <a:buSzPct val="60000"/>
              <a:buFont typeface="Wingdings" pitchFamily="2" charset="2"/>
              <a:buChar char="q"/>
            </a:pPr>
            <a:r>
              <a:rPr lang="en-SG" sz="2000" dirty="0">
                <a:solidFill>
                  <a:srgbClr val="566E90"/>
                </a:solidFill>
                <a:latin typeface="Arial" pitchFamily="34" charset="0"/>
                <a:cs typeface="Arial" pitchFamily="34" charset="0"/>
              </a:rPr>
              <a:t>Printed texts: </a:t>
            </a:r>
          </a:p>
          <a:p>
            <a:pPr marL="719138" lvl="1" indent="-268288">
              <a:buSzPct val="100000"/>
              <a:buFont typeface="Wingdings" pitchFamily="2" charset="2"/>
              <a:buChar char="§"/>
            </a:pPr>
            <a:r>
              <a:rPr lang="en-SG" sz="1800" dirty="0">
                <a:solidFill>
                  <a:srgbClr val="566E90"/>
                </a:solidFill>
                <a:latin typeface="Arial" pitchFamily="34" charset="0"/>
                <a:cs typeface="Arial" pitchFamily="34" charset="0"/>
              </a:rPr>
              <a:t>For participants who did not download </a:t>
            </a:r>
            <a:r>
              <a:rPr lang="en-MY" sz="1800" dirty="0">
                <a:solidFill>
                  <a:srgbClr val="566E90"/>
                </a:solidFill>
                <a:latin typeface="Arial" pitchFamily="34" charset="0"/>
                <a:cs typeface="Arial" pitchFamily="34" charset="0"/>
              </a:rPr>
              <a:t>electronic version</a:t>
            </a:r>
          </a:p>
          <a:p>
            <a:pPr marL="719138" lvl="1" indent="-268288">
              <a:buSzPct val="100000"/>
              <a:buFont typeface="Wingdings" pitchFamily="2" charset="2"/>
              <a:buChar char="§"/>
            </a:pPr>
            <a:r>
              <a:rPr lang="en-SG" sz="1800" dirty="0">
                <a:solidFill>
                  <a:srgbClr val="566E90"/>
                </a:solidFill>
                <a:latin typeface="Arial" pitchFamily="34" charset="0"/>
                <a:cs typeface="Arial" pitchFamily="34" charset="0"/>
              </a:rPr>
              <a:t>Print using thicker materials that do not get spoiled easily</a:t>
            </a:r>
            <a:endParaRPr lang="en-MY" sz="1800" dirty="0">
              <a:solidFill>
                <a:srgbClr val="566E90"/>
              </a:solidFill>
              <a:latin typeface="Arial" pitchFamily="34" charset="0"/>
              <a:cs typeface="Arial" pitchFamily="34" charset="0"/>
            </a:endParaRPr>
          </a:p>
          <a:p>
            <a:pPr marL="719138" lvl="1" indent="-268288">
              <a:buSzPct val="100000"/>
              <a:buFont typeface="Wingdings" pitchFamily="2" charset="2"/>
              <a:buChar char="§"/>
            </a:pPr>
            <a:r>
              <a:rPr lang="en-MY" sz="1800" dirty="0">
                <a:solidFill>
                  <a:srgbClr val="566E90"/>
                </a:solidFill>
                <a:latin typeface="Arial" pitchFamily="34" charset="0"/>
                <a:cs typeface="Arial" pitchFamily="34" charset="0"/>
              </a:rPr>
              <a:t>Consider how to store, distribute and collect the printed texts</a:t>
            </a:r>
            <a:endParaRPr lang="en-SG" sz="1800" dirty="0">
              <a:solidFill>
                <a:srgbClr val="566E90"/>
              </a:solidFill>
              <a:latin typeface="Arial" pitchFamily="34" charset="0"/>
              <a:cs typeface="Arial" pitchFamily="34" charset="0"/>
            </a:endParaRPr>
          </a:p>
        </p:txBody>
      </p:sp>
      <p:sp>
        <p:nvSpPr>
          <p:cNvPr id="8" name="TextBox 7"/>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E</a:t>
            </a:r>
            <a:r>
              <a:rPr lang="en-MY" sz="1200" b="1" i="1" dirty="0">
                <a:solidFill>
                  <a:srgbClr val="566E90"/>
                </a:solidFill>
                <a:latin typeface="+mj-lt"/>
              </a:rPr>
              <a:t>vent logistics and resource planning </a:t>
            </a:r>
          </a:p>
        </p:txBody>
      </p:sp>
    </p:spTree>
    <p:extLst>
      <p:ext uri="{BB962C8B-B14F-4D97-AF65-F5344CB8AC3E}">
        <p14:creationId xmlns:p14="http://schemas.microsoft.com/office/powerpoint/2010/main" val="585423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b="1" u="sng" dirty="0">
                <a:solidFill>
                  <a:srgbClr val="B76C1E"/>
                </a:solidFill>
              </a:rPr>
              <a:t>S</a:t>
            </a:r>
            <a:r>
              <a:rPr lang="en-US" dirty="0"/>
              <a:t>haring and publicizing</a:t>
            </a:r>
            <a:endParaRPr lang="en-MY" dirty="0"/>
          </a:p>
        </p:txBody>
      </p:sp>
      <p:sp>
        <p:nvSpPr>
          <p:cNvPr id="4" name="Content Placeholder 2"/>
          <p:cNvSpPr txBox="1">
            <a:spLocks/>
          </p:cNvSpPr>
          <p:nvPr/>
        </p:nvSpPr>
        <p:spPr>
          <a:xfrm>
            <a:off x="191068" y="2452053"/>
            <a:ext cx="4452939" cy="3929275"/>
          </a:xfrm>
          <a:prstGeom prst="rect">
            <a:avLst/>
          </a:prstGeom>
        </p:spPr>
        <p:txBody>
          <a:bodyPr vert="horz">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j-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j-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j-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j-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j-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354013" indent="-354013">
              <a:buClr>
                <a:srgbClr val="566E90"/>
              </a:buClr>
              <a:buSzPct val="60000"/>
              <a:buFont typeface="Wingdings" pitchFamily="2" charset="2"/>
              <a:buChar char="q"/>
            </a:pPr>
            <a:r>
              <a:rPr lang="en-SG" sz="2000" dirty="0">
                <a:solidFill>
                  <a:srgbClr val="566E90"/>
                </a:solidFill>
                <a:latin typeface="Arial" pitchFamily="34" charset="0"/>
                <a:cs typeface="Arial" pitchFamily="34" charset="0"/>
              </a:rPr>
              <a:t>Promote event on social media and emails, highlight:</a:t>
            </a:r>
          </a:p>
          <a:p>
            <a:pPr marL="719138" lvl="1" indent="-268288">
              <a:buClr>
                <a:srgbClr val="566E90"/>
              </a:buClr>
              <a:buSzPct val="100000"/>
              <a:buFont typeface="Wingdings" pitchFamily="2" charset="2"/>
              <a:buChar char="§"/>
            </a:pPr>
            <a:r>
              <a:rPr lang="en-SG" sz="1800" dirty="0">
                <a:solidFill>
                  <a:srgbClr val="566E90"/>
                </a:solidFill>
                <a:latin typeface="Arial" pitchFamily="34" charset="0"/>
                <a:cs typeface="Arial" pitchFamily="34" charset="0"/>
              </a:rPr>
              <a:t>Purpose of event</a:t>
            </a:r>
          </a:p>
          <a:p>
            <a:pPr marL="719138" lvl="1" indent="-268288">
              <a:buClr>
                <a:srgbClr val="566E90"/>
              </a:buClr>
              <a:buSzPct val="100000"/>
              <a:buFont typeface="Wingdings" pitchFamily="2" charset="2"/>
              <a:buChar char="§"/>
            </a:pPr>
            <a:r>
              <a:rPr lang="en-SG" sz="1800" dirty="0">
                <a:solidFill>
                  <a:srgbClr val="566E90"/>
                </a:solidFill>
                <a:latin typeface="Arial" pitchFamily="34" charset="0"/>
                <a:cs typeface="Arial" pitchFamily="34" charset="0"/>
              </a:rPr>
              <a:t>Download link of sutra(s) selected</a:t>
            </a:r>
          </a:p>
          <a:p>
            <a:pPr marL="719138" lvl="1" indent="-268288">
              <a:buClr>
                <a:srgbClr val="566E90"/>
              </a:buClr>
              <a:buSzPct val="100000"/>
              <a:buFont typeface="Wingdings" pitchFamily="2" charset="2"/>
              <a:buChar char="§"/>
            </a:pPr>
            <a:r>
              <a:rPr lang="en-SG" sz="1800" dirty="0">
                <a:solidFill>
                  <a:srgbClr val="566E90"/>
                </a:solidFill>
                <a:latin typeface="Arial" pitchFamily="34" charset="0"/>
                <a:cs typeface="Arial" pitchFamily="34" charset="0"/>
              </a:rPr>
              <a:t>Date, timing and venue</a:t>
            </a:r>
          </a:p>
          <a:p>
            <a:pPr marL="719138" lvl="1" indent="-268288">
              <a:buClr>
                <a:srgbClr val="566E90"/>
              </a:buClr>
              <a:buSzPct val="100000"/>
              <a:buFont typeface="Wingdings" pitchFamily="2" charset="2"/>
              <a:buChar char="§"/>
            </a:pPr>
            <a:r>
              <a:rPr lang="en-SG" sz="1800" dirty="0">
                <a:solidFill>
                  <a:srgbClr val="566E90"/>
                </a:solidFill>
                <a:latin typeface="Arial" pitchFamily="34" charset="0"/>
                <a:cs typeface="Arial" pitchFamily="34" charset="0"/>
              </a:rPr>
              <a:t>Map of location</a:t>
            </a:r>
          </a:p>
          <a:p>
            <a:pPr marL="719138" lvl="1" indent="-268288">
              <a:buClr>
                <a:srgbClr val="566E90"/>
              </a:buClr>
              <a:buSzPct val="100000"/>
              <a:buFont typeface="Wingdings" pitchFamily="2" charset="2"/>
              <a:buChar char="§"/>
            </a:pPr>
            <a:r>
              <a:rPr lang="en-SG" sz="1800" dirty="0">
                <a:solidFill>
                  <a:srgbClr val="566E90"/>
                </a:solidFill>
                <a:latin typeface="Arial" pitchFamily="34" charset="0"/>
                <a:cs typeface="Arial" pitchFamily="34" charset="0"/>
              </a:rPr>
              <a:t>Flyer of event (if available)</a:t>
            </a:r>
          </a:p>
          <a:p>
            <a:pPr marL="354013" indent="-354013">
              <a:buClr>
                <a:srgbClr val="566E90"/>
              </a:buClr>
              <a:buSzPct val="60000"/>
              <a:buFont typeface="Wingdings" pitchFamily="2" charset="2"/>
              <a:buChar char="q"/>
            </a:pPr>
            <a:r>
              <a:rPr lang="en-SG" sz="2000" dirty="0">
                <a:solidFill>
                  <a:srgbClr val="566E90"/>
                </a:solidFill>
                <a:latin typeface="Arial" pitchFamily="34" charset="0"/>
                <a:cs typeface="Arial" pitchFamily="34" charset="0"/>
              </a:rPr>
              <a:t>Depending on scale of event, design flyer for physical and online distribution</a:t>
            </a:r>
          </a:p>
          <a:p>
            <a:pPr marL="354013" indent="-354013">
              <a:buClr>
                <a:srgbClr val="566E90"/>
              </a:buClr>
              <a:buSzPct val="60000"/>
              <a:buFont typeface="Wingdings" pitchFamily="2" charset="2"/>
              <a:buChar char="q"/>
            </a:pPr>
            <a:r>
              <a:rPr lang="en-SG" sz="2000" dirty="0">
                <a:solidFill>
                  <a:srgbClr val="566E90"/>
                </a:solidFill>
                <a:latin typeface="Arial" pitchFamily="34" charset="0"/>
                <a:cs typeface="Arial" pitchFamily="34" charset="0"/>
              </a:rPr>
              <a:t>Coordinate with 84000</a:t>
            </a:r>
            <a:endParaRPr lang="en-MY" sz="2000" dirty="0">
              <a:solidFill>
                <a:srgbClr val="566E90"/>
              </a:solidFill>
              <a:latin typeface="Arial" pitchFamily="34" charset="0"/>
              <a:cs typeface="Arial" pitchFamily="34" charset="0"/>
            </a:endParaRPr>
          </a:p>
        </p:txBody>
      </p:sp>
      <p:sp>
        <p:nvSpPr>
          <p:cNvPr id="5" name="Rectangle 4"/>
          <p:cNvSpPr/>
          <p:nvPr/>
        </p:nvSpPr>
        <p:spPr>
          <a:xfrm>
            <a:off x="179512" y="1658000"/>
            <a:ext cx="4320000" cy="762888"/>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solidFill>
                  <a:srgbClr val="B76C1E"/>
                </a:solidFill>
                <a:latin typeface="Arial" pitchFamily="34" charset="0"/>
                <a:cs typeface="Arial" pitchFamily="34" charset="0"/>
              </a:rPr>
              <a:t>Pre-event publicity</a:t>
            </a:r>
            <a:endParaRPr lang="en-MY" sz="2400" dirty="0">
              <a:solidFill>
                <a:srgbClr val="B76C1E"/>
              </a:solidFill>
              <a:latin typeface="Arial" pitchFamily="34" charset="0"/>
              <a:cs typeface="Arial" pitchFamily="34" charset="0"/>
            </a:endParaRPr>
          </a:p>
        </p:txBody>
      </p:sp>
      <p:sp>
        <p:nvSpPr>
          <p:cNvPr id="6" name="Content Placeholder 2"/>
          <p:cNvSpPr txBox="1">
            <a:spLocks/>
          </p:cNvSpPr>
          <p:nvPr/>
        </p:nvSpPr>
        <p:spPr>
          <a:xfrm>
            <a:off x="4644008" y="2452053"/>
            <a:ext cx="4320000" cy="3929275"/>
          </a:xfrm>
          <a:prstGeom prst="rect">
            <a:avLst/>
          </a:prstGeom>
        </p:spPr>
        <p:txBody>
          <a:bodyPr vert="horz">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j-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j-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j-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j-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j-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354013" indent="-354013">
              <a:buClr>
                <a:srgbClr val="566E90"/>
              </a:buClr>
              <a:buSzPct val="60000"/>
              <a:buFont typeface="Wingdings" pitchFamily="2" charset="2"/>
              <a:buChar char="q"/>
            </a:pPr>
            <a:r>
              <a:rPr lang="en-MY" sz="2000" dirty="0">
                <a:solidFill>
                  <a:srgbClr val="566E90"/>
                </a:solidFill>
                <a:latin typeface="Arial" pitchFamily="34" charset="0"/>
                <a:cs typeface="Arial" pitchFamily="34" charset="0"/>
              </a:rPr>
              <a:t>Report event on social media and emails, highlight:</a:t>
            </a:r>
          </a:p>
          <a:p>
            <a:pPr marL="719138" lvl="1" indent="-268288">
              <a:buClr>
                <a:srgbClr val="566E90"/>
              </a:buClr>
              <a:buSzPct val="100000"/>
              <a:buFont typeface="Wingdings" pitchFamily="2" charset="2"/>
              <a:buChar char="§"/>
            </a:pPr>
            <a:r>
              <a:rPr lang="en-MY" sz="1800" dirty="0">
                <a:solidFill>
                  <a:srgbClr val="566E90"/>
                </a:solidFill>
                <a:latin typeface="Arial" pitchFamily="34" charset="0"/>
                <a:cs typeface="Arial" pitchFamily="34" charset="0"/>
              </a:rPr>
              <a:t>Summary of event proceedings</a:t>
            </a:r>
          </a:p>
          <a:p>
            <a:pPr marL="719138" lvl="1" indent="-268288">
              <a:buClr>
                <a:srgbClr val="566E90"/>
              </a:buClr>
              <a:buSzPct val="100000"/>
              <a:buFont typeface="Wingdings" pitchFamily="2" charset="2"/>
              <a:buChar char="§"/>
            </a:pPr>
            <a:r>
              <a:rPr lang="en-MY" sz="1800" dirty="0">
                <a:solidFill>
                  <a:srgbClr val="566E90"/>
                </a:solidFill>
                <a:latin typeface="Arial" pitchFamily="34" charset="0"/>
                <a:cs typeface="Arial" pitchFamily="34" charset="0"/>
              </a:rPr>
              <a:t>Learnings and experiences of participants and/or volunteers</a:t>
            </a:r>
          </a:p>
          <a:p>
            <a:pPr marL="719138" lvl="1" indent="-268288">
              <a:buClr>
                <a:srgbClr val="566E90"/>
              </a:buClr>
              <a:buSzPct val="100000"/>
              <a:buFont typeface="Wingdings" pitchFamily="2" charset="2"/>
              <a:buChar char="§"/>
            </a:pPr>
            <a:r>
              <a:rPr lang="en-MY" sz="1800" dirty="0">
                <a:solidFill>
                  <a:srgbClr val="566E90"/>
                </a:solidFill>
                <a:latin typeface="Arial" pitchFamily="34" charset="0"/>
                <a:cs typeface="Arial" pitchFamily="34" charset="0"/>
              </a:rPr>
              <a:t>Quotes from the teacher/presider</a:t>
            </a:r>
          </a:p>
          <a:p>
            <a:pPr marL="719138" lvl="1" indent="-268288">
              <a:buClr>
                <a:srgbClr val="566E90"/>
              </a:buClr>
              <a:buSzPct val="100000"/>
              <a:buFont typeface="Wingdings" pitchFamily="2" charset="2"/>
              <a:buChar char="§"/>
            </a:pPr>
            <a:r>
              <a:rPr lang="en-MY" sz="1800" dirty="0">
                <a:solidFill>
                  <a:srgbClr val="566E90"/>
                </a:solidFill>
                <a:latin typeface="Arial" pitchFamily="34" charset="0"/>
                <a:cs typeface="Arial" pitchFamily="34" charset="0"/>
              </a:rPr>
              <a:t>Pictures/videos of events</a:t>
            </a:r>
          </a:p>
          <a:p>
            <a:pPr marL="354013" indent="-354013">
              <a:buClr>
                <a:srgbClr val="566E90"/>
              </a:buClr>
              <a:buSzPct val="60000"/>
              <a:buFont typeface="Wingdings" pitchFamily="2" charset="2"/>
              <a:buChar char="q"/>
            </a:pPr>
            <a:r>
              <a:rPr lang="en-MY" sz="2000" dirty="0">
                <a:solidFill>
                  <a:srgbClr val="566E90"/>
                </a:solidFill>
                <a:latin typeface="Arial" pitchFamily="34" charset="0"/>
                <a:cs typeface="Arial" pitchFamily="34" charset="0"/>
              </a:rPr>
              <a:t>Coordinate with 84000</a:t>
            </a:r>
          </a:p>
          <a:p>
            <a:pPr>
              <a:buClr>
                <a:srgbClr val="566E90"/>
              </a:buClr>
              <a:buSzPct val="60000"/>
              <a:buFont typeface="Wingdings" pitchFamily="2" charset="2"/>
              <a:buChar char="q"/>
            </a:pPr>
            <a:endParaRPr lang="en-MY" sz="2000" dirty="0">
              <a:solidFill>
                <a:srgbClr val="566E90"/>
              </a:solidFill>
              <a:latin typeface="Arial" pitchFamily="34" charset="0"/>
              <a:cs typeface="Arial" pitchFamily="34" charset="0"/>
            </a:endParaRPr>
          </a:p>
        </p:txBody>
      </p:sp>
      <p:sp>
        <p:nvSpPr>
          <p:cNvPr id="7" name="Rectangle 6"/>
          <p:cNvSpPr/>
          <p:nvPr/>
        </p:nvSpPr>
        <p:spPr>
          <a:xfrm>
            <a:off x="4644008" y="1658000"/>
            <a:ext cx="4320000" cy="762888"/>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solidFill>
                  <a:srgbClr val="B76C1E"/>
                </a:solidFill>
                <a:latin typeface="Arial" pitchFamily="34" charset="0"/>
                <a:cs typeface="Arial" pitchFamily="34" charset="0"/>
              </a:rPr>
              <a:t>Post-event publicity</a:t>
            </a:r>
            <a:endParaRPr lang="en-MY" sz="2400" dirty="0">
              <a:solidFill>
                <a:srgbClr val="B76C1E"/>
              </a:solidFill>
              <a:latin typeface="Arial" pitchFamily="34" charset="0"/>
              <a:cs typeface="Arial" pitchFamily="34" charset="0"/>
            </a:endParaRPr>
          </a:p>
        </p:txBody>
      </p:sp>
      <p:sp>
        <p:nvSpPr>
          <p:cNvPr id="10" name="TextBox 9"/>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S</a:t>
            </a:r>
            <a:r>
              <a:rPr lang="en-MY" sz="1200" b="1" i="1" dirty="0">
                <a:solidFill>
                  <a:srgbClr val="566E90"/>
                </a:solidFill>
                <a:latin typeface="+mj-lt"/>
              </a:rPr>
              <a:t>haring and publicizing of event</a:t>
            </a:r>
          </a:p>
        </p:txBody>
      </p:sp>
    </p:spTree>
    <p:extLst>
      <p:ext uri="{BB962C8B-B14F-4D97-AF65-F5344CB8AC3E}">
        <p14:creationId xmlns:p14="http://schemas.microsoft.com/office/powerpoint/2010/main" val="3272859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dirty="0"/>
              <a:t>Announcement on social media</a:t>
            </a:r>
            <a:br>
              <a:rPr lang="en-MY" dirty="0"/>
            </a:br>
            <a:r>
              <a:rPr lang="en-MY" dirty="0"/>
              <a:t>(Sample script)</a:t>
            </a:r>
          </a:p>
        </p:txBody>
      </p:sp>
      <p:sp>
        <p:nvSpPr>
          <p:cNvPr id="3" name="Content Placeholder 2"/>
          <p:cNvSpPr>
            <a:spLocks noGrp="1"/>
          </p:cNvSpPr>
          <p:nvPr>
            <p:ph idx="1"/>
          </p:nvPr>
        </p:nvSpPr>
        <p:spPr>
          <a:xfrm>
            <a:off x="457200" y="1484784"/>
            <a:ext cx="8291264" cy="4536504"/>
          </a:xfrm>
        </p:spPr>
        <p:txBody>
          <a:bodyPr>
            <a:noAutofit/>
          </a:bodyPr>
          <a:lstStyle/>
          <a:p>
            <a:pPr marL="0" indent="0" fontAlgn="base">
              <a:buNone/>
            </a:pPr>
            <a:r>
              <a:rPr lang="en-SG" sz="1800" u="sng" dirty="0"/>
              <a:t>Sutra Resounding </a:t>
            </a:r>
            <a:endParaRPr lang="en-MY" sz="1800" u="sng" dirty="0"/>
          </a:p>
          <a:p>
            <a:pPr marL="0" indent="0" fontAlgn="base">
              <a:buNone/>
            </a:pPr>
            <a:r>
              <a:rPr lang="en-SG" sz="1800" dirty="0">
                <a:solidFill>
                  <a:srgbClr val="B76C1E"/>
                </a:solidFill>
              </a:rPr>
              <a:t>[Organisers] </a:t>
            </a:r>
            <a:r>
              <a:rPr lang="en-SG" sz="1800" dirty="0"/>
              <a:t>will be jointly hosting a </a:t>
            </a:r>
            <a:r>
              <a:rPr lang="en-SG" sz="1800" dirty="0" err="1"/>
              <a:t>sūtra</a:t>
            </a:r>
            <a:r>
              <a:rPr lang="en-SG" sz="1800" dirty="0"/>
              <a:t> resounding event with 84000 on </a:t>
            </a:r>
            <a:r>
              <a:rPr lang="en-SG" sz="1800" dirty="0">
                <a:solidFill>
                  <a:srgbClr val="B76C1E"/>
                </a:solidFill>
              </a:rPr>
              <a:t>[Occasion]</a:t>
            </a:r>
            <a:r>
              <a:rPr lang="en-SG" sz="1800" dirty="0"/>
              <a:t>,</a:t>
            </a:r>
            <a:r>
              <a:rPr lang="en-SG" sz="1800" dirty="0">
                <a:solidFill>
                  <a:srgbClr val="B76C1E"/>
                </a:solidFill>
              </a:rPr>
              <a:t> [Date]</a:t>
            </a:r>
            <a:r>
              <a:rPr lang="en-SG" sz="1800" dirty="0">
                <a:solidFill>
                  <a:schemeClr val="accent1"/>
                </a:solidFill>
              </a:rPr>
              <a:t>, </a:t>
            </a:r>
            <a:r>
              <a:rPr lang="en-SG" sz="1800" dirty="0">
                <a:solidFill>
                  <a:srgbClr val="B76C1E"/>
                </a:solidFill>
              </a:rPr>
              <a:t>[Day]</a:t>
            </a:r>
            <a:r>
              <a:rPr lang="en-SG" sz="1800" dirty="0">
                <a:solidFill>
                  <a:schemeClr val="accent1"/>
                </a:solidFill>
              </a:rPr>
              <a:t>, </a:t>
            </a:r>
            <a:r>
              <a:rPr lang="en-SG" sz="1800" dirty="0">
                <a:solidFill>
                  <a:srgbClr val="B76C1E"/>
                </a:solidFill>
              </a:rPr>
              <a:t>[Time] </a:t>
            </a:r>
            <a:r>
              <a:rPr lang="en-SG" sz="1800" dirty="0"/>
              <a:t>at</a:t>
            </a:r>
            <a:r>
              <a:rPr lang="en-SG" sz="1800" dirty="0">
                <a:solidFill>
                  <a:schemeClr val="accent1"/>
                </a:solidFill>
              </a:rPr>
              <a:t> </a:t>
            </a:r>
            <a:r>
              <a:rPr lang="en-SG" sz="1800" dirty="0">
                <a:solidFill>
                  <a:srgbClr val="B76C1E"/>
                </a:solidFill>
              </a:rPr>
              <a:t>[Venue]</a:t>
            </a:r>
            <a:r>
              <a:rPr lang="en-SG" sz="1800" dirty="0"/>
              <a:t>. We will be reciting the </a:t>
            </a:r>
            <a:r>
              <a:rPr lang="en-SG" sz="1800" dirty="0" err="1"/>
              <a:t>sūtra</a:t>
            </a:r>
            <a:r>
              <a:rPr lang="en-SG" sz="1800" dirty="0"/>
              <a:t> known as </a:t>
            </a:r>
            <a:r>
              <a:rPr lang="en-SG" sz="1800" dirty="0">
                <a:solidFill>
                  <a:srgbClr val="B76C1E"/>
                </a:solidFill>
              </a:rPr>
              <a:t>[Sutra name]</a:t>
            </a:r>
            <a:r>
              <a:rPr lang="en-SG" sz="1800" dirty="0"/>
              <a:t>(Sanskrit)/</a:t>
            </a:r>
            <a:r>
              <a:rPr lang="en-SG" sz="1800" dirty="0">
                <a:solidFill>
                  <a:schemeClr val="accent1"/>
                </a:solidFill>
              </a:rPr>
              <a:t> </a:t>
            </a:r>
            <a:r>
              <a:rPr lang="en-SG" sz="1800" dirty="0">
                <a:solidFill>
                  <a:srgbClr val="B76C1E"/>
                </a:solidFill>
              </a:rPr>
              <a:t>[Sutra name]</a:t>
            </a:r>
            <a:r>
              <a:rPr lang="en-SG" sz="1800" dirty="0"/>
              <a:t>(English). The resounding will be done in </a:t>
            </a:r>
            <a:r>
              <a:rPr lang="en-SG" sz="1800" dirty="0">
                <a:solidFill>
                  <a:srgbClr val="B76C1E"/>
                </a:solidFill>
              </a:rPr>
              <a:t>[Languages]</a:t>
            </a:r>
            <a:r>
              <a:rPr lang="en-SG" sz="1800" dirty="0"/>
              <a:t>. </a:t>
            </a:r>
            <a:r>
              <a:rPr lang="en-SG" sz="1800" dirty="0">
                <a:solidFill>
                  <a:srgbClr val="B76C1E"/>
                </a:solidFill>
              </a:rPr>
              <a:t>[Sutra name] </a:t>
            </a:r>
            <a:r>
              <a:rPr lang="en-SG" sz="1800" dirty="0"/>
              <a:t>is one of the most extensive </a:t>
            </a:r>
            <a:r>
              <a:rPr lang="en-SG" sz="1800" dirty="0" err="1"/>
              <a:t>Mahāyāna</a:t>
            </a:r>
            <a:r>
              <a:rPr lang="en-SG" sz="1800" dirty="0"/>
              <a:t> </a:t>
            </a:r>
            <a:r>
              <a:rPr lang="en-SG" sz="1800" dirty="0" err="1"/>
              <a:t>sūtras</a:t>
            </a:r>
            <a:r>
              <a:rPr lang="en-SG" sz="1800" dirty="0"/>
              <a:t> on </a:t>
            </a:r>
            <a:r>
              <a:rPr lang="en-SG" sz="1800" dirty="0">
                <a:solidFill>
                  <a:srgbClr val="B76C1E"/>
                </a:solidFill>
              </a:rPr>
              <a:t>[Brief overview]</a:t>
            </a:r>
            <a:r>
              <a:rPr lang="en-SG" sz="1800" dirty="0"/>
              <a:t>. It has recently been translated into English by 84000. </a:t>
            </a:r>
          </a:p>
          <a:p>
            <a:pPr marL="0" indent="0" fontAlgn="base">
              <a:buNone/>
            </a:pPr>
            <a:endParaRPr lang="en-MY" sz="1000" dirty="0"/>
          </a:p>
          <a:p>
            <a:pPr marL="0" indent="0" fontAlgn="base">
              <a:buNone/>
            </a:pPr>
            <a:r>
              <a:rPr lang="en-SG" sz="1800" dirty="0"/>
              <a:t>This event is free for all to come. Each participant will be assigned a chapter to read, and together we will complete the entire sutra. We welcome everyone to join us at </a:t>
            </a:r>
            <a:r>
              <a:rPr lang="en-SG" sz="1800" dirty="0">
                <a:solidFill>
                  <a:srgbClr val="B76C1E"/>
                </a:solidFill>
              </a:rPr>
              <a:t>[Venue] </a:t>
            </a:r>
            <a:r>
              <a:rPr lang="en-SG" sz="1800" dirty="0"/>
              <a:t>to read at and commemorate the life and teachings of the Buddha on this </a:t>
            </a:r>
            <a:r>
              <a:rPr lang="en-SG" sz="1800" dirty="0">
                <a:solidFill>
                  <a:srgbClr val="B76C1E"/>
                </a:solidFill>
              </a:rPr>
              <a:t>[Occasion]</a:t>
            </a:r>
            <a:r>
              <a:rPr lang="en-SG" sz="1800" dirty="0"/>
              <a:t>. </a:t>
            </a:r>
          </a:p>
          <a:p>
            <a:pPr marL="0" indent="0" fontAlgn="base">
              <a:buNone/>
            </a:pPr>
            <a:endParaRPr lang="en-MY" sz="1000" dirty="0"/>
          </a:p>
          <a:p>
            <a:pPr marL="0" indent="0" fontAlgn="base">
              <a:buNone/>
            </a:pPr>
            <a:r>
              <a:rPr lang="en-SG" sz="1800" dirty="0"/>
              <a:t>If you can, please download the sutra on your electronic device here</a:t>
            </a:r>
            <a:r>
              <a:rPr lang="en-SG" sz="1800" dirty="0">
                <a:solidFill>
                  <a:srgbClr val="B76C1E"/>
                </a:solidFill>
              </a:rPr>
              <a:t>: [Sutra download link from 84000 reading room]</a:t>
            </a:r>
            <a:r>
              <a:rPr lang="en-SG" sz="1800" dirty="0"/>
              <a:t>. If you wish to print your own copy, we suggest you pre-select the chapter(s) that you would like to read, and print only what you need. </a:t>
            </a:r>
            <a:endParaRPr lang="en-MY" sz="1800" dirty="0"/>
          </a:p>
          <a:p>
            <a:pPr marL="0" indent="0" fontAlgn="base">
              <a:buNone/>
            </a:pPr>
            <a:endParaRPr lang="en-MY" sz="1600" dirty="0"/>
          </a:p>
        </p:txBody>
      </p:sp>
      <p:sp>
        <p:nvSpPr>
          <p:cNvPr id="5" name="TextBox 4"/>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S</a:t>
            </a:r>
            <a:r>
              <a:rPr lang="en-MY" sz="1200" b="1" i="1" dirty="0">
                <a:solidFill>
                  <a:srgbClr val="566E90"/>
                </a:solidFill>
                <a:latin typeface="+mj-lt"/>
              </a:rPr>
              <a:t>haring and publicizing of event</a:t>
            </a:r>
          </a:p>
        </p:txBody>
      </p:sp>
    </p:spTree>
    <p:extLst>
      <p:ext uri="{BB962C8B-B14F-4D97-AF65-F5344CB8AC3E}">
        <p14:creationId xmlns:p14="http://schemas.microsoft.com/office/powerpoint/2010/main" val="2630585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b="1" u="sng" dirty="0">
                <a:solidFill>
                  <a:srgbClr val="B76C1E"/>
                </a:solidFill>
              </a:rPr>
              <a:t>O</a:t>
            </a:r>
            <a:r>
              <a:rPr lang="en-MY" dirty="0"/>
              <a:t>pening of sutra resounding event</a:t>
            </a:r>
          </a:p>
        </p:txBody>
      </p:sp>
      <p:sp>
        <p:nvSpPr>
          <p:cNvPr id="3" name="Content Placeholder 2"/>
          <p:cNvSpPr>
            <a:spLocks noGrp="1"/>
          </p:cNvSpPr>
          <p:nvPr>
            <p:ph idx="1"/>
          </p:nvPr>
        </p:nvSpPr>
        <p:spPr>
          <a:xfrm>
            <a:off x="467544" y="1992208"/>
            <a:ext cx="8424936" cy="4389120"/>
          </a:xfrm>
        </p:spPr>
        <p:txBody>
          <a:bodyPr>
            <a:normAutofit/>
          </a:bodyPr>
          <a:lstStyle/>
          <a:p>
            <a:pPr fontAlgn="base"/>
            <a:r>
              <a:rPr lang="en-SG" sz="2400" dirty="0"/>
              <a:t>Volunteers to distribute the sutras and get participants seated before the event begins</a:t>
            </a:r>
          </a:p>
          <a:p>
            <a:pPr fontAlgn="base"/>
            <a:endParaRPr lang="en-SG" sz="1000" dirty="0"/>
          </a:p>
          <a:p>
            <a:pPr fontAlgn="base"/>
            <a:r>
              <a:rPr lang="en-SG" sz="2400" dirty="0"/>
              <a:t>Emcee to </a:t>
            </a:r>
            <a:r>
              <a:rPr lang="en-SG" sz="2400" dirty="0" err="1"/>
              <a:t>kickstart</a:t>
            </a:r>
            <a:r>
              <a:rPr lang="en-SG" sz="2400" dirty="0"/>
              <a:t> the event with an opening speech, covering:</a:t>
            </a:r>
          </a:p>
          <a:p>
            <a:pPr lvl="1" fontAlgn="base"/>
            <a:r>
              <a:rPr lang="en-SG" sz="2000" dirty="0"/>
              <a:t>Purpose of sutra resounding</a:t>
            </a:r>
          </a:p>
          <a:p>
            <a:pPr lvl="1" fontAlgn="base"/>
            <a:r>
              <a:rPr lang="en-SG" sz="2000" dirty="0"/>
              <a:t>Method of sutra resounding</a:t>
            </a:r>
          </a:p>
          <a:p>
            <a:pPr lvl="1" fontAlgn="base"/>
            <a:r>
              <a:rPr lang="en-SG" sz="2000" dirty="0"/>
              <a:t>Flow of the event (schedule)</a:t>
            </a:r>
          </a:p>
          <a:p>
            <a:pPr lvl="1" fontAlgn="base"/>
            <a:r>
              <a:rPr lang="en-SG" sz="2000" dirty="0"/>
              <a:t>Introduction of teacher/presider</a:t>
            </a:r>
          </a:p>
          <a:p>
            <a:pPr marL="0" indent="0" fontAlgn="base">
              <a:buNone/>
            </a:pPr>
            <a:endParaRPr lang="en-SG" dirty="0"/>
          </a:p>
          <a:p>
            <a:pPr fontAlgn="base"/>
            <a:endParaRPr lang="en-SG" dirty="0"/>
          </a:p>
        </p:txBody>
      </p:sp>
      <p:sp>
        <p:nvSpPr>
          <p:cNvPr id="6" name="TextBox 5"/>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O</a:t>
            </a:r>
            <a:r>
              <a:rPr lang="en-MY" sz="1200" b="1" i="1" dirty="0">
                <a:solidFill>
                  <a:srgbClr val="566E90"/>
                </a:solidFill>
                <a:latin typeface="+mj-lt"/>
              </a:rPr>
              <a:t>pening of sutra resounding event</a:t>
            </a:r>
          </a:p>
        </p:txBody>
      </p:sp>
    </p:spTree>
    <p:extLst>
      <p:ext uri="{BB962C8B-B14F-4D97-AF65-F5344CB8AC3E}">
        <p14:creationId xmlns:p14="http://schemas.microsoft.com/office/powerpoint/2010/main" val="3408034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dirty="0"/>
              <a:t>Announcement before the </a:t>
            </a:r>
            <a:r>
              <a:rPr lang="en-MY"/>
              <a:t>event </a:t>
            </a:r>
            <a:r>
              <a:rPr lang="en-GB"/>
              <a:t>commences</a:t>
            </a:r>
            <a:r>
              <a:rPr lang="en-MY"/>
              <a:t> </a:t>
            </a:r>
            <a:r>
              <a:rPr lang="en-MY" dirty="0"/>
              <a:t>(Sample script)</a:t>
            </a:r>
          </a:p>
        </p:txBody>
      </p:sp>
      <p:sp>
        <p:nvSpPr>
          <p:cNvPr id="3" name="Content Placeholder 2"/>
          <p:cNvSpPr>
            <a:spLocks noGrp="1"/>
          </p:cNvSpPr>
          <p:nvPr>
            <p:ph idx="1"/>
          </p:nvPr>
        </p:nvSpPr>
        <p:spPr>
          <a:xfrm>
            <a:off x="467544" y="1992208"/>
            <a:ext cx="8229600" cy="4389120"/>
          </a:xfrm>
        </p:spPr>
        <p:txBody>
          <a:bodyPr>
            <a:normAutofit/>
          </a:bodyPr>
          <a:lstStyle/>
          <a:p>
            <a:pPr marL="0" indent="0" fontAlgn="base">
              <a:buNone/>
            </a:pPr>
            <a:r>
              <a:rPr lang="en-SG" sz="2000" dirty="0"/>
              <a:t>Please note that the sutra resounding event will commence at</a:t>
            </a:r>
            <a:r>
              <a:rPr lang="en-SG" sz="2000" dirty="0">
                <a:solidFill>
                  <a:schemeClr val="accent1"/>
                </a:solidFill>
              </a:rPr>
              <a:t> </a:t>
            </a:r>
            <a:r>
              <a:rPr lang="en-SG" sz="2000" dirty="0">
                <a:solidFill>
                  <a:srgbClr val="B76C1E"/>
                </a:solidFill>
              </a:rPr>
              <a:t>[Time]</a:t>
            </a:r>
            <a:r>
              <a:rPr lang="en-SG" sz="2000" b="1" dirty="0"/>
              <a:t>.</a:t>
            </a:r>
            <a:r>
              <a:rPr lang="en-SG" sz="2000" dirty="0"/>
              <a:t> We are honoured that</a:t>
            </a:r>
            <a:r>
              <a:rPr lang="en-SG" sz="2000" dirty="0">
                <a:solidFill>
                  <a:srgbClr val="B76C1E"/>
                </a:solidFill>
              </a:rPr>
              <a:t> [Rinpoche/</a:t>
            </a:r>
            <a:r>
              <a:rPr lang="en-SG" sz="2000" dirty="0" err="1">
                <a:solidFill>
                  <a:srgbClr val="B76C1E"/>
                </a:solidFill>
              </a:rPr>
              <a:t>Khenpo</a:t>
            </a:r>
            <a:r>
              <a:rPr lang="en-SG" sz="2000" dirty="0">
                <a:solidFill>
                  <a:srgbClr val="B76C1E"/>
                </a:solidFill>
              </a:rPr>
              <a:t>/Lama/Teacher/ Presider’s name] </a:t>
            </a:r>
            <a:r>
              <a:rPr lang="en-SG" sz="2000" dirty="0"/>
              <a:t>will be presiding over the event and giving a short teaching before the resounding. Please collect a booklet from </a:t>
            </a:r>
            <a:r>
              <a:rPr lang="en-SG" sz="2000" dirty="0">
                <a:solidFill>
                  <a:srgbClr val="B76C1E"/>
                </a:solidFill>
              </a:rPr>
              <a:t>[Which counter] </a:t>
            </a:r>
            <a:r>
              <a:rPr lang="en-SG" sz="2000" dirty="0"/>
              <a:t>and be seated by </a:t>
            </a:r>
            <a:r>
              <a:rPr lang="en-SG" sz="2000" dirty="0">
                <a:solidFill>
                  <a:srgbClr val="B76C1E"/>
                </a:solidFill>
              </a:rPr>
              <a:t>[Time]</a:t>
            </a:r>
            <a:r>
              <a:rPr lang="en-SG" sz="2000" dirty="0"/>
              <a:t>. At the end of the event, we request your kind assistance in returning the printed copies</a:t>
            </a:r>
            <a:r>
              <a:rPr lang="en-GB" sz="2000" dirty="0"/>
              <a:t>.</a:t>
            </a:r>
            <a:r>
              <a:rPr lang="en-SG" sz="2000" dirty="0"/>
              <a:t> Thank you! </a:t>
            </a:r>
            <a:endParaRPr lang="en-MY" sz="2000" dirty="0"/>
          </a:p>
        </p:txBody>
      </p:sp>
      <p:sp>
        <p:nvSpPr>
          <p:cNvPr id="5" name="TextBox 4"/>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O</a:t>
            </a:r>
            <a:r>
              <a:rPr lang="en-MY" sz="1200" b="1" i="1" dirty="0">
                <a:solidFill>
                  <a:srgbClr val="566E90"/>
                </a:solidFill>
                <a:latin typeface="+mj-lt"/>
              </a:rPr>
              <a:t>pening of sutra resounding event</a:t>
            </a:r>
          </a:p>
        </p:txBody>
      </p:sp>
    </p:spTree>
    <p:extLst>
      <p:ext uri="{BB962C8B-B14F-4D97-AF65-F5344CB8AC3E}">
        <p14:creationId xmlns:p14="http://schemas.microsoft.com/office/powerpoint/2010/main" val="605970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dirty="0"/>
              <a:t>Emcee’s opening speech</a:t>
            </a:r>
            <a:br>
              <a:rPr lang="en-MY" dirty="0"/>
            </a:br>
            <a:r>
              <a:rPr lang="en-MY" dirty="0"/>
              <a:t>(Sample script)</a:t>
            </a:r>
          </a:p>
        </p:txBody>
      </p:sp>
      <p:sp>
        <p:nvSpPr>
          <p:cNvPr id="3" name="Content Placeholder 2"/>
          <p:cNvSpPr>
            <a:spLocks noGrp="1"/>
          </p:cNvSpPr>
          <p:nvPr>
            <p:ph idx="1"/>
          </p:nvPr>
        </p:nvSpPr>
        <p:spPr>
          <a:xfrm>
            <a:off x="457200" y="1628800"/>
            <a:ext cx="8229600" cy="4536504"/>
          </a:xfrm>
        </p:spPr>
        <p:txBody>
          <a:bodyPr>
            <a:noAutofit/>
          </a:bodyPr>
          <a:lstStyle/>
          <a:p>
            <a:pPr marL="0" indent="0" fontAlgn="base">
              <a:buNone/>
            </a:pPr>
            <a:r>
              <a:rPr lang="en-SG" sz="2000" dirty="0"/>
              <a:t>Dear brothers and sisters in the Dharma, </a:t>
            </a:r>
          </a:p>
          <a:p>
            <a:pPr marL="0" indent="0" fontAlgn="base">
              <a:buNone/>
            </a:pPr>
            <a:endParaRPr lang="en-MY" sz="1000" dirty="0"/>
          </a:p>
          <a:p>
            <a:pPr marL="0" indent="0" fontAlgn="base">
              <a:buNone/>
            </a:pPr>
            <a:r>
              <a:rPr lang="en-SG" sz="2000" dirty="0" err="1"/>
              <a:t>Tashi</a:t>
            </a:r>
            <a:r>
              <a:rPr lang="en-SG" sz="2000" dirty="0"/>
              <a:t> </a:t>
            </a:r>
            <a:r>
              <a:rPr lang="en-SG" sz="2000" dirty="0" err="1"/>
              <a:t>delek</a:t>
            </a:r>
            <a:r>
              <a:rPr lang="en-SG" sz="2000" dirty="0"/>
              <a:t>! We welcome you to our sutra resounding on this sacred </a:t>
            </a:r>
            <a:r>
              <a:rPr lang="en-SG" sz="2000" dirty="0">
                <a:solidFill>
                  <a:srgbClr val="B76C1E"/>
                </a:solidFill>
              </a:rPr>
              <a:t>[Occasion]</a:t>
            </a:r>
            <a:r>
              <a:rPr lang="en-SG" sz="2000" dirty="0"/>
              <a:t>! We are honoured to have </a:t>
            </a:r>
            <a:r>
              <a:rPr lang="en-SG" sz="2000" dirty="0">
                <a:solidFill>
                  <a:srgbClr val="B76C1E"/>
                </a:solidFill>
              </a:rPr>
              <a:t>[Rinpoche/</a:t>
            </a:r>
            <a:r>
              <a:rPr lang="en-SG" sz="2000" dirty="0" err="1">
                <a:solidFill>
                  <a:srgbClr val="B76C1E"/>
                </a:solidFill>
              </a:rPr>
              <a:t>Khenpo</a:t>
            </a:r>
            <a:r>
              <a:rPr lang="en-SG" sz="2000" dirty="0">
                <a:solidFill>
                  <a:srgbClr val="B76C1E"/>
                </a:solidFill>
              </a:rPr>
              <a:t>/Lama/ Teacher/Presider’s name]</a:t>
            </a:r>
            <a:r>
              <a:rPr lang="en-SG" sz="2000" dirty="0">
                <a:solidFill>
                  <a:schemeClr val="accent1"/>
                </a:solidFill>
              </a:rPr>
              <a:t> </a:t>
            </a:r>
            <a:r>
              <a:rPr lang="en-SG" sz="2000" dirty="0"/>
              <a:t>with us today, to lead the sutra resounding. </a:t>
            </a:r>
            <a:endParaRPr lang="en-MY" sz="2000" dirty="0"/>
          </a:p>
          <a:p>
            <a:pPr marL="0" indent="0" fontAlgn="base">
              <a:buNone/>
            </a:pPr>
            <a:endParaRPr lang="en-MY" sz="1000" dirty="0"/>
          </a:p>
          <a:p>
            <a:pPr marL="0" indent="0" fontAlgn="base">
              <a:buNone/>
            </a:pPr>
            <a:r>
              <a:rPr lang="en-SG" sz="2000" dirty="0"/>
              <a:t>The text that we are reading today, is known as </a:t>
            </a:r>
            <a:r>
              <a:rPr lang="en-SG" sz="2000" dirty="0">
                <a:solidFill>
                  <a:srgbClr val="B76C1E"/>
                </a:solidFill>
              </a:rPr>
              <a:t>[Sutra name]</a:t>
            </a:r>
            <a:r>
              <a:rPr lang="en-SG" sz="2000" dirty="0"/>
              <a:t>. In </a:t>
            </a:r>
            <a:r>
              <a:rPr lang="en-SG" sz="2000" dirty="0">
                <a:solidFill>
                  <a:srgbClr val="B76C1E"/>
                </a:solidFill>
              </a:rPr>
              <a:t>[Chinese, or other languages, if relevant]</a:t>
            </a:r>
            <a:r>
              <a:rPr lang="en-SG" sz="2000" dirty="0"/>
              <a:t>, it is called </a:t>
            </a:r>
            <a:r>
              <a:rPr lang="en-SG" sz="2000" dirty="0">
                <a:solidFill>
                  <a:srgbClr val="B76C1E"/>
                </a:solidFill>
              </a:rPr>
              <a:t>[Sutra name]</a:t>
            </a:r>
            <a:r>
              <a:rPr lang="en-US" sz="2000" dirty="0"/>
              <a:t>. It was only available in Tibetan </a:t>
            </a:r>
            <a:r>
              <a:rPr lang="en-SG" sz="2000" dirty="0">
                <a:solidFill>
                  <a:srgbClr val="B76C1E"/>
                </a:solidFill>
              </a:rPr>
              <a:t>[and classical Chinese, </a:t>
            </a:r>
            <a:r>
              <a:rPr lang="en-SG" sz="2000" dirty="0" err="1">
                <a:solidFill>
                  <a:srgbClr val="B76C1E"/>
                </a:solidFill>
              </a:rPr>
              <a:t>Pali</a:t>
            </a:r>
            <a:r>
              <a:rPr lang="en-SG" sz="2000" dirty="0">
                <a:solidFill>
                  <a:srgbClr val="B76C1E"/>
                </a:solidFill>
              </a:rPr>
              <a:t>….]</a:t>
            </a:r>
            <a:r>
              <a:rPr lang="en-US" sz="2000" dirty="0"/>
              <a:t>, but was recently translated into English by 84000: Translating the Words of the Buddha, a 100-year global initiative headed by </a:t>
            </a:r>
            <a:r>
              <a:rPr lang="en-US" sz="2000" dirty="0" err="1"/>
              <a:t>Dzongsar</a:t>
            </a:r>
            <a:r>
              <a:rPr lang="en-US" sz="2000" dirty="0"/>
              <a:t> </a:t>
            </a:r>
            <a:r>
              <a:rPr lang="en-US" sz="2000" dirty="0" err="1"/>
              <a:t>Khyentse</a:t>
            </a:r>
            <a:r>
              <a:rPr lang="en-US" sz="2000" dirty="0"/>
              <a:t> Rinpoche, and supported by all the lineage holders </a:t>
            </a:r>
            <a:r>
              <a:rPr lang="en-SG" sz="2000" dirty="0">
                <a:solidFill>
                  <a:srgbClr val="B76C1E"/>
                </a:solidFill>
              </a:rPr>
              <a:t>[or other people depending on audience]</a:t>
            </a:r>
            <a:r>
              <a:rPr lang="en-US" sz="2000" dirty="0"/>
              <a:t>. </a:t>
            </a:r>
            <a:endParaRPr lang="en-MY" sz="2000" dirty="0"/>
          </a:p>
          <a:p>
            <a:pPr marL="0" indent="0" fontAlgn="base">
              <a:buNone/>
            </a:pPr>
            <a:r>
              <a:rPr lang="en-SG" sz="2000" dirty="0"/>
              <a:t>  </a:t>
            </a:r>
            <a:endParaRPr lang="en-MY" sz="2000" dirty="0"/>
          </a:p>
        </p:txBody>
      </p:sp>
      <p:sp>
        <p:nvSpPr>
          <p:cNvPr id="6" name="TextBox 5"/>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O</a:t>
            </a:r>
            <a:r>
              <a:rPr lang="en-MY" sz="1200" b="1" i="1" dirty="0">
                <a:solidFill>
                  <a:srgbClr val="566E90"/>
                </a:solidFill>
                <a:latin typeface="+mj-lt"/>
              </a:rPr>
              <a:t>pening of sutra resounding event</a:t>
            </a:r>
          </a:p>
        </p:txBody>
      </p:sp>
    </p:spTree>
    <p:extLst>
      <p:ext uri="{BB962C8B-B14F-4D97-AF65-F5344CB8AC3E}">
        <p14:creationId xmlns:p14="http://schemas.microsoft.com/office/powerpoint/2010/main" val="2124496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dirty="0"/>
              <a:t>Emcee’s opening speech</a:t>
            </a:r>
            <a:br>
              <a:rPr lang="en-MY" dirty="0"/>
            </a:br>
            <a:r>
              <a:rPr lang="en-MY" dirty="0"/>
              <a:t>(Sample script)</a:t>
            </a:r>
          </a:p>
        </p:txBody>
      </p:sp>
      <p:sp>
        <p:nvSpPr>
          <p:cNvPr id="3" name="Content Placeholder 2"/>
          <p:cNvSpPr>
            <a:spLocks noGrp="1"/>
          </p:cNvSpPr>
          <p:nvPr>
            <p:ph idx="1"/>
          </p:nvPr>
        </p:nvSpPr>
        <p:spPr>
          <a:xfrm>
            <a:off x="539552" y="1556792"/>
            <a:ext cx="8064000" cy="4536504"/>
          </a:xfrm>
        </p:spPr>
        <p:txBody>
          <a:bodyPr>
            <a:noAutofit/>
          </a:bodyPr>
          <a:lstStyle/>
          <a:p>
            <a:pPr marL="0" indent="0" fontAlgn="base">
              <a:buNone/>
            </a:pPr>
            <a:r>
              <a:rPr lang="en-SG" sz="2000" dirty="0"/>
              <a:t>Before we begin, let me </a:t>
            </a:r>
            <a:r>
              <a:rPr lang="en-US" sz="2000" dirty="0"/>
              <a:t>briefly explain what is meant by "sutra resounding," and how we plan to do it today/tonight/this morning.</a:t>
            </a:r>
            <a:endParaRPr lang="en-MY" sz="2000" dirty="0"/>
          </a:p>
          <a:p>
            <a:pPr marL="0" indent="0" fontAlgn="base">
              <a:buNone/>
            </a:pPr>
            <a:r>
              <a:rPr lang="en-SG" sz="1000" dirty="0"/>
              <a:t> </a:t>
            </a:r>
            <a:endParaRPr lang="en-MY" sz="1000" dirty="0"/>
          </a:p>
          <a:p>
            <a:pPr marL="0" indent="0" fontAlgn="base">
              <a:buNone/>
            </a:pPr>
            <a:r>
              <a:rPr lang="en-US" sz="2000" dirty="0"/>
              <a:t>For several hundred years, monasteries in Tibet have regularly "resounded" the entire </a:t>
            </a:r>
            <a:r>
              <a:rPr lang="en-US" sz="2000" dirty="0" err="1"/>
              <a:t>Kangyur</a:t>
            </a:r>
            <a:r>
              <a:rPr lang="en-US" sz="2000" dirty="0"/>
              <a:t>, or the complete collection of the words of the Buddha. The </a:t>
            </a:r>
            <a:r>
              <a:rPr lang="en-US" sz="2000" dirty="0" err="1"/>
              <a:t>Kangyur</a:t>
            </a:r>
            <a:r>
              <a:rPr lang="en-US" sz="2000" dirty="0"/>
              <a:t> has more than 1,000 volumes, or 70,000 pages, which means that there are typically a lot of monks - and a lot of planning - involved! The monks distribute all 70,000 pages of the </a:t>
            </a:r>
            <a:r>
              <a:rPr lang="en-US" sz="2000" dirty="0" err="1"/>
              <a:t>Kangyur</a:t>
            </a:r>
            <a:r>
              <a:rPr lang="en-US" sz="2000" dirty="0"/>
              <a:t> to all of the monks participating, so that each monk is in charge of reading a different part of</a:t>
            </a:r>
            <a:r>
              <a:rPr lang="en-GB" sz="2000" dirty="0"/>
              <a:t> </a:t>
            </a:r>
            <a:r>
              <a:rPr lang="en-US" sz="2000" dirty="0"/>
              <a:t>the </a:t>
            </a:r>
            <a:r>
              <a:rPr lang="en-US" sz="2000" dirty="0" err="1"/>
              <a:t>Kangyur</a:t>
            </a:r>
            <a:r>
              <a:rPr lang="en-US" sz="2000" dirty="0"/>
              <a:t>. They read the texts loudly, each reading a different one, but all at the same time. For a few weeks, or even months, the whole monastery is filled with the sound of monks reading sutras aloud, until the entire </a:t>
            </a:r>
            <a:r>
              <a:rPr lang="en-US" sz="2000" dirty="0" err="1"/>
              <a:t>Kangyur</a:t>
            </a:r>
            <a:r>
              <a:rPr lang="en-US" sz="2000" dirty="0"/>
              <a:t> has been completed.</a:t>
            </a:r>
            <a:r>
              <a:rPr lang="en-SG" sz="2000" dirty="0"/>
              <a:t>  </a:t>
            </a:r>
            <a:endParaRPr lang="en-MY" sz="2000" dirty="0"/>
          </a:p>
        </p:txBody>
      </p:sp>
      <p:sp>
        <p:nvSpPr>
          <p:cNvPr id="6" name="TextBox 5"/>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O</a:t>
            </a:r>
            <a:r>
              <a:rPr lang="en-MY" sz="1200" b="1" i="1" dirty="0">
                <a:solidFill>
                  <a:srgbClr val="566E90"/>
                </a:solidFill>
                <a:latin typeface="+mj-lt"/>
              </a:rPr>
              <a:t>pening of sutra resounding event</a:t>
            </a:r>
          </a:p>
        </p:txBody>
      </p:sp>
    </p:spTree>
    <p:extLst>
      <p:ext uri="{BB962C8B-B14F-4D97-AF65-F5344CB8AC3E}">
        <p14:creationId xmlns:p14="http://schemas.microsoft.com/office/powerpoint/2010/main" val="392188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dirty="0"/>
              <a:t>Emcee’s opening speech</a:t>
            </a:r>
            <a:br>
              <a:rPr lang="en-MY" dirty="0"/>
            </a:br>
            <a:r>
              <a:rPr lang="en-MY" dirty="0"/>
              <a:t>(Sample script)</a:t>
            </a:r>
          </a:p>
        </p:txBody>
      </p:sp>
      <p:sp>
        <p:nvSpPr>
          <p:cNvPr id="3" name="Content Placeholder 2"/>
          <p:cNvSpPr>
            <a:spLocks noGrp="1"/>
          </p:cNvSpPr>
          <p:nvPr>
            <p:ph idx="1"/>
          </p:nvPr>
        </p:nvSpPr>
        <p:spPr>
          <a:xfrm>
            <a:off x="540448" y="1992208"/>
            <a:ext cx="8280024" cy="4389120"/>
          </a:xfrm>
        </p:spPr>
        <p:txBody>
          <a:bodyPr>
            <a:noAutofit/>
          </a:bodyPr>
          <a:lstStyle/>
          <a:p>
            <a:pPr marL="0" indent="0" fontAlgn="base">
              <a:buNone/>
            </a:pPr>
            <a:r>
              <a:rPr lang="en-US" sz="2000" dirty="0"/>
              <a:t>So in the same spirit, today, we are going to help one another to complete the resounding of – not the whole </a:t>
            </a:r>
            <a:r>
              <a:rPr lang="en-US" sz="2000" dirty="0" err="1"/>
              <a:t>Kangyur</a:t>
            </a:r>
            <a:r>
              <a:rPr lang="en-US" sz="2000" dirty="0"/>
              <a:t>, but of (a) very important text(s) – [Sutra name/ names]. Each of you should have been given a booklet with one or more chapters/pages of the text. Keep in mind that we should all read our pages of the sutra aloud. Everyone will be reading different words at different speeds. Just focus on reading the sutra in your hands, read loudly, and let the sound of the Buddha's words fill the air. </a:t>
            </a:r>
            <a:r>
              <a:rPr lang="en-SG" sz="2000" dirty="0"/>
              <a:t> </a:t>
            </a:r>
            <a:endParaRPr lang="en-MY" sz="2000" dirty="0"/>
          </a:p>
        </p:txBody>
      </p:sp>
      <p:sp>
        <p:nvSpPr>
          <p:cNvPr id="6" name="TextBox 5"/>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O</a:t>
            </a:r>
            <a:r>
              <a:rPr lang="en-MY" sz="1200" b="1" i="1" dirty="0">
                <a:solidFill>
                  <a:srgbClr val="566E90"/>
                </a:solidFill>
                <a:latin typeface="+mj-lt"/>
              </a:rPr>
              <a:t>pening of sutra resounding event</a:t>
            </a:r>
          </a:p>
        </p:txBody>
      </p:sp>
    </p:spTree>
    <p:extLst>
      <p:ext uri="{BB962C8B-B14F-4D97-AF65-F5344CB8AC3E}">
        <p14:creationId xmlns:p14="http://schemas.microsoft.com/office/powerpoint/2010/main" val="2655459639"/>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dirty="0"/>
              <a:t>Emcee’s opening speech</a:t>
            </a:r>
            <a:br>
              <a:rPr lang="en-MY" dirty="0"/>
            </a:br>
            <a:r>
              <a:rPr lang="en-MY" dirty="0"/>
              <a:t>(Sample script)</a:t>
            </a:r>
          </a:p>
        </p:txBody>
      </p:sp>
      <p:sp>
        <p:nvSpPr>
          <p:cNvPr id="3" name="Content Placeholder 2"/>
          <p:cNvSpPr>
            <a:spLocks noGrp="1"/>
          </p:cNvSpPr>
          <p:nvPr>
            <p:ph idx="1"/>
          </p:nvPr>
        </p:nvSpPr>
        <p:spPr>
          <a:xfrm>
            <a:off x="539552" y="1992208"/>
            <a:ext cx="8064000" cy="4389120"/>
          </a:xfrm>
        </p:spPr>
        <p:txBody>
          <a:bodyPr>
            <a:noAutofit/>
          </a:bodyPr>
          <a:lstStyle/>
          <a:p>
            <a:pPr marL="0" indent="0" fontAlgn="base">
              <a:buNone/>
            </a:pPr>
            <a:r>
              <a:rPr lang="en-SG" sz="2000" dirty="0"/>
              <a:t>As we read, we invite all sentient beings with an auspicious connection to draw near to receive the shower of sound of the Buddha’s teachings. </a:t>
            </a:r>
          </a:p>
          <a:p>
            <a:pPr marL="0" indent="0" fontAlgn="base">
              <a:buNone/>
            </a:pPr>
            <a:endParaRPr lang="en-MY" sz="1600" dirty="0"/>
          </a:p>
          <a:p>
            <a:pPr marL="0" indent="0" fontAlgn="base">
              <a:buNone/>
            </a:pPr>
            <a:r>
              <a:rPr lang="en-SG" sz="2000" dirty="0"/>
              <a:t>May I now invite </a:t>
            </a:r>
            <a:r>
              <a:rPr lang="en-SG" sz="2000" dirty="0">
                <a:solidFill>
                  <a:srgbClr val="B76C1E"/>
                </a:solidFill>
              </a:rPr>
              <a:t>[Rinpoche/</a:t>
            </a:r>
            <a:r>
              <a:rPr lang="en-SG" sz="2000" dirty="0" err="1">
                <a:solidFill>
                  <a:srgbClr val="B76C1E"/>
                </a:solidFill>
              </a:rPr>
              <a:t>Khenpo</a:t>
            </a:r>
            <a:r>
              <a:rPr lang="en-SG" sz="2000" dirty="0">
                <a:solidFill>
                  <a:srgbClr val="B76C1E"/>
                </a:solidFill>
              </a:rPr>
              <a:t>/Lama/Teacher/Presider’s name] </a:t>
            </a:r>
            <a:r>
              <a:rPr lang="en-SG" sz="2000" dirty="0"/>
              <a:t>to address us before the resounding. </a:t>
            </a:r>
            <a:endParaRPr lang="en-MY" sz="2000" dirty="0"/>
          </a:p>
          <a:p>
            <a:pPr marL="0" indent="0">
              <a:buNone/>
            </a:pPr>
            <a:endParaRPr lang="en-MY" sz="2000" dirty="0"/>
          </a:p>
        </p:txBody>
      </p:sp>
      <p:sp>
        <p:nvSpPr>
          <p:cNvPr id="6" name="TextBox 5"/>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O</a:t>
            </a:r>
            <a:r>
              <a:rPr lang="en-MY" sz="1200" b="1" i="1" dirty="0">
                <a:solidFill>
                  <a:srgbClr val="566E90"/>
                </a:solidFill>
                <a:latin typeface="+mj-lt"/>
              </a:rPr>
              <a:t>pening of sutra resounding event</a:t>
            </a:r>
          </a:p>
        </p:txBody>
      </p:sp>
    </p:spTree>
    <p:extLst>
      <p:ext uri="{BB962C8B-B14F-4D97-AF65-F5344CB8AC3E}">
        <p14:creationId xmlns:p14="http://schemas.microsoft.com/office/powerpoint/2010/main" val="26029702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b="1" u="sng" dirty="0">
                <a:solidFill>
                  <a:srgbClr val="B76C1E"/>
                </a:solidFill>
              </a:rPr>
              <a:t>U</a:t>
            </a:r>
            <a:r>
              <a:rPr lang="en-MY" dirty="0"/>
              <a:t>nderstanding the significance of </a:t>
            </a:r>
            <a:br>
              <a:rPr lang="en-MY" dirty="0"/>
            </a:br>
            <a:r>
              <a:rPr lang="en-MY" dirty="0"/>
              <a:t>a sutra resounding</a:t>
            </a:r>
          </a:p>
        </p:txBody>
      </p:sp>
      <p:sp>
        <p:nvSpPr>
          <p:cNvPr id="3" name="Content Placeholder 2"/>
          <p:cNvSpPr>
            <a:spLocks noGrp="1"/>
          </p:cNvSpPr>
          <p:nvPr>
            <p:ph idx="1"/>
          </p:nvPr>
        </p:nvSpPr>
        <p:spPr>
          <a:xfrm>
            <a:off x="467544" y="1988840"/>
            <a:ext cx="8229600" cy="4389120"/>
          </a:xfrm>
        </p:spPr>
        <p:txBody>
          <a:bodyPr>
            <a:normAutofit/>
          </a:bodyPr>
          <a:lstStyle/>
          <a:p>
            <a:pPr fontAlgn="base"/>
            <a:r>
              <a:rPr lang="en-SG" sz="2800" dirty="0"/>
              <a:t>Teacher/presider to give a 10-15 minutes teaching, covering:</a:t>
            </a:r>
          </a:p>
          <a:p>
            <a:pPr lvl="1" fontAlgn="base"/>
            <a:r>
              <a:rPr lang="en-MY" dirty="0"/>
              <a:t>Importance of translating and studying sutras </a:t>
            </a:r>
          </a:p>
          <a:p>
            <a:pPr lvl="1" fontAlgn="base"/>
            <a:r>
              <a:rPr lang="en-MY" dirty="0"/>
              <a:t>Significance and benefits of sutra resounding </a:t>
            </a:r>
          </a:p>
          <a:p>
            <a:pPr lvl="1" fontAlgn="base"/>
            <a:r>
              <a:rPr lang="en-MY" dirty="0"/>
              <a:t>Introduction of the sutra used and related teachings</a:t>
            </a:r>
          </a:p>
          <a:p>
            <a:pPr fontAlgn="base"/>
            <a:endParaRPr lang="en-MY" sz="2800" dirty="0"/>
          </a:p>
        </p:txBody>
      </p:sp>
      <p:sp>
        <p:nvSpPr>
          <p:cNvPr id="4" name="TextBox 3"/>
          <p:cNvSpPr txBox="1"/>
          <p:nvPr/>
        </p:nvSpPr>
        <p:spPr>
          <a:xfrm>
            <a:off x="5508104" y="-27384"/>
            <a:ext cx="3600400" cy="276999"/>
          </a:xfrm>
          <a:prstGeom prst="rect">
            <a:avLst/>
          </a:prstGeom>
          <a:noFill/>
        </p:spPr>
        <p:txBody>
          <a:bodyPr wrap="square" rtlCol="0">
            <a:spAutoFit/>
          </a:bodyPr>
          <a:lstStyle/>
          <a:p>
            <a:pPr algn="r"/>
            <a:r>
              <a:rPr lang="en-MY" sz="1200" b="1" i="1" u="sng" dirty="0">
                <a:solidFill>
                  <a:srgbClr val="B76C1E"/>
                </a:solidFill>
                <a:latin typeface="+mj-lt"/>
              </a:rPr>
              <a:t>U</a:t>
            </a:r>
            <a:r>
              <a:rPr lang="en-MY" sz="1200" b="1" i="1" dirty="0">
                <a:solidFill>
                  <a:srgbClr val="566E90"/>
                </a:solidFill>
                <a:latin typeface="+mj-lt"/>
              </a:rPr>
              <a:t>nderstanding the significance of sutra resounding</a:t>
            </a:r>
          </a:p>
        </p:txBody>
      </p:sp>
    </p:spTree>
    <p:extLst>
      <p:ext uri="{BB962C8B-B14F-4D97-AF65-F5344CB8AC3E}">
        <p14:creationId xmlns:p14="http://schemas.microsoft.com/office/powerpoint/2010/main" val="2622739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chor="ctr">
            <a:normAutofit/>
          </a:bodyPr>
          <a:lstStyle/>
          <a:p>
            <a:r>
              <a:rPr lang="en-MY" dirty="0"/>
              <a:t>Definition and objective</a:t>
            </a:r>
          </a:p>
        </p:txBody>
      </p:sp>
      <p:sp>
        <p:nvSpPr>
          <p:cNvPr id="2" name="Content Placeholder 1"/>
          <p:cNvSpPr>
            <a:spLocks noGrp="1"/>
          </p:cNvSpPr>
          <p:nvPr>
            <p:ph idx="1"/>
          </p:nvPr>
        </p:nvSpPr>
        <p:spPr>
          <a:xfrm>
            <a:off x="457200" y="1556792"/>
            <a:ext cx="8229600" cy="4389120"/>
          </a:xfrm>
        </p:spPr>
        <p:txBody>
          <a:bodyPr>
            <a:normAutofit/>
          </a:bodyPr>
          <a:lstStyle/>
          <a:p>
            <a:pPr>
              <a:buSzPct val="60000"/>
            </a:pPr>
            <a:r>
              <a:rPr lang="en-MY" dirty="0">
                <a:solidFill>
                  <a:srgbClr val="B76C1E"/>
                </a:solidFill>
              </a:rPr>
              <a:t>What is a sutra resounding?</a:t>
            </a:r>
          </a:p>
          <a:p>
            <a:pPr lvl="1">
              <a:buSzPct val="100000"/>
            </a:pPr>
            <a:r>
              <a:rPr lang="en-MY" dirty="0">
                <a:solidFill>
                  <a:srgbClr val="566E90"/>
                </a:solidFill>
              </a:rPr>
              <a:t>A Sutra resounding is an ancient monastic tradition, whereby each participant will read out a different part of the sutra in different languages simultaneously, so that the entire sutra is completed together as a group.</a:t>
            </a:r>
          </a:p>
          <a:p>
            <a:pPr marL="736092" lvl="1" indent="-342900">
              <a:buSzPct val="60000"/>
              <a:buFont typeface="Wingdings" pitchFamily="2" charset="2"/>
              <a:buChar char="q"/>
            </a:pPr>
            <a:endParaRPr lang="en-MY" dirty="0">
              <a:solidFill>
                <a:srgbClr val="566E90"/>
              </a:solidFill>
            </a:endParaRPr>
          </a:p>
          <a:p>
            <a:pPr>
              <a:buSzPct val="60000"/>
            </a:pPr>
            <a:r>
              <a:rPr lang="en-MY" dirty="0">
                <a:solidFill>
                  <a:srgbClr val="B76C1E"/>
                </a:solidFill>
              </a:rPr>
              <a:t>What is the objective of sutra resounding?</a:t>
            </a:r>
          </a:p>
          <a:p>
            <a:pPr lvl="1">
              <a:buSzPct val="100000"/>
            </a:pPr>
            <a:r>
              <a:rPr lang="en-MY" dirty="0">
                <a:solidFill>
                  <a:srgbClr val="566E90"/>
                </a:solidFill>
              </a:rPr>
              <a:t>The objective of a sutra resounding is to promote the reading, listening and learning of the actual words of the Buddha.</a:t>
            </a:r>
          </a:p>
        </p:txBody>
      </p:sp>
    </p:spTree>
    <p:extLst>
      <p:ext uri="{BB962C8B-B14F-4D97-AF65-F5344CB8AC3E}">
        <p14:creationId xmlns:p14="http://schemas.microsoft.com/office/powerpoint/2010/main" val="940320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b="1" u="sng" dirty="0">
                <a:solidFill>
                  <a:srgbClr val="B76C1E"/>
                </a:solidFill>
              </a:rPr>
              <a:t>N</a:t>
            </a:r>
            <a:r>
              <a:rPr lang="en-MY" dirty="0"/>
              <a:t>ext is opening prayers and </a:t>
            </a:r>
            <a:br>
              <a:rPr lang="en-MY" dirty="0"/>
            </a:br>
            <a:r>
              <a:rPr lang="en-MY" dirty="0"/>
              <a:t>actual resounding</a:t>
            </a:r>
          </a:p>
        </p:txBody>
      </p:sp>
      <p:sp>
        <p:nvSpPr>
          <p:cNvPr id="3" name="Content Placeholder 2"/>
          <p:cNvSpPr>
            <a:spLocks noGrp="1"/>
          </p:cNvSpPr>
          <p:nvPr>
            <p:ph idx="1"/>
          </p:nvPr>
        </p:nvSpPr>
        <p:spPr>
          <a:xfrm>
            <a:off x="467544" y="1988840"/>
            <a:ext cx="8229600" cy="4389120"/>
          </a:xfrm>
        </p:spPr>
        <p:txBody>
          <a:bodyPr>
            <a:normAutofit/>
          </a:bodyPr>
          <a:lstStyle/>
          <a:p>
            <a:pPr fontAlgn="base"/>
            <a:r>
              <a:rPr lang="en-SG" sz="2800" dirty="0"/>
              <a:t>Teacher/presider to lead the group for the actual resounding:</a:t>
            </a:r>
          </a:p>
          <a:p>
            <a:pPr lvl="1" fontAlgn="base"/>
            <a:r>
              <a:rPr lang="en-SG" dirty="0"/>
              <a:t>Set the right motivation</a:t>
            </a:r>
          </a:p>
          <a:p>
            <a:pPr lvl="1" fontAlgn="base"/>
            <a:r>
              <a:rPr lang="en-SG" dirty="0"/>
              <a:t>Chant the opening prayers</a:t>
            </a:r>
          </a:p>
          <a:p>
            <a:pPr lvl="1" fontAlgn="base"/>
            <a:r>
              <a:rPr lang="en-SG" dirty="0"/>
              <a:t>Provide clear instructions to do the resounding</a:t>
            </a:r>
          </a:p>
          <a:p>
            <a:pPr lvl="1" fontAlgn="base"/>
            <a:r>
              <a:rPr lang="en-SG" dirty="0"/>
              <a:t>Start the actual resounding</a:t>
            </a:r>
            <a:endParaRPr lang="en-MY" dirty="0"/>
          </a:p>
        </p:txBody>
      </p:sp>
      <p:sp>
        <p:nvSpPr>
          <p:cNvPr id="4" name="TextBox 3"/>
          <p:cNvSpPr txBox="1"/>
          <p:nvPr/>
        </p:nvSpPr>
        <p:spPr>
          <a:xfrm>
            <a:off x="5724128" y="-27384"/>
            <a:ext cx="3384376" cy="276999"/>
          </a:xfrm>
          <a:prstGeom prst="rect">
            <a:avLst/>
          </a:prstGeom>
          <a:noFill/>
        </p:spPr>
        <p:txBody>
          <a:bodyPr wrap="square" rtlCol="0">
            <a:spAutoFit/>
          </a:bodyPr>
          <a:lstStyle/>
          <a:p>
            <a:pPr algn="r"/>
            <a:r>
              <a:rPr lang="en-MY" sz="1200" b="1" i="1" u="sng" dirty="0">
                <a:solidFill>
                  <a:srgbClr val="B76C1E"/>
                </a:solidFill>
                <a:latin typeface="+mj-lt"/>
              </a:rPr>
              <a:t>N</a:t>
            </a:r>
            <a:r>
              <a:rPr lang="en-MY" sz="1200" b="1" i="1" dirty="0">
                <a:solidFill>
                  <a:srgbClr val="566E90"/>
                </a:solidFill>
                <a:latin typeface="+mj-lt"/>
              </a:rPr>
              <a:t>ext is opening prayers and actual resounding</a:t>
            </a:r>
          </a:p>
        </p:txBody>
      </p:sp>
    </p:spTree>
    <p:extLst>
      <p:ext uri="{BB962C8B-B14F-4D97-AF65-F5344CB8AC3E}">
        <p14:creationId xmlns:p14="http://schemas.microsoft.com/office/powerpoint/2010/main" val="3018663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b="1" u="sng" dirty="0">
                <a:solidFill>
                  <a:srgbClr val="B76C1E"/>
                </a:solidFill>
              </a:rPr>
              <a:t>D</a:t>
            </a:r>
            <a:r>
              <a:rPr lang="en-MY" dirty="0"/>
              <a:t>edication of merit and </a:t>
            </a:r>
            <a:br>
              <a:rPr lang="en-MY" dirty="0"/>
            </a:br>
            <a:r>
              <a:rPr lang="en-MY" dirty="0"/>
              <a:t>closing speech</a:t>
            </a:r>
          </a:p>
        </p:txBody>
      </p:sp>
      <p:sp>
        <p:nvSpPr>
          <p:cNvPr id="3" name="Content Placeholder 2"/>
          <p:cNvSpPr>
            <a:spLocks noGrp="1"/>
          </p:cNvSpPr>
          <p:nvPr>
            <p:ph idx="1"/>
          </p:nvPr>
        </p:nvSpPr>
        <p:spPr>
          <a:xfrm>
            <a:off x="467544" y="1992208"/>
            <a:ext cx="8229600" cy="4389120"/>
          </a:xfrm>
        </p:spPr>
        <p:txBody>
          <a:bodyPr>
            <a:normAutofit/>
          </a:bodyPr>
          <a:lstStyle/>
          <a:p>
            <a:pPr fontAlgn="base"/>
            <a:r>
              <a:rPr lang="en-SG" sz="2800" dirty="0"/>
              <a:t>Teacher/presider will lead the group to perform dedication of merits</a:t>
            </a:r>
          </a:p>
          <a:p>
            <a:pPr fontAlgn="base"/>
            <a:endParaRPr lang="en-SG" sz="1000" dirty="0"/>
          </a:p>
          <a:p>
            <a:pPr fontAlgn="base"/>
            <a:r>
              <a:rPr lang="en-SG" sz="2800" dirty="0"/>
              <a:t>Emcee to close the session:</a:t>
            </a:r>
          </a:p>
          <a:p>
            <a:pPr lvl="1" fontAlgn="base"/>
            <a:r>
              <a:rPr lang="en-SG" dirty="0"/>
              <a:t>Thank everyone, including the teacher/presider, organisers, volunteers and participants</a:t>
            </a:r>
          </a:p>
          <a:p>
            <a:pPr lvl="1" fontAlgn="base"/>
            <a:r>
              <a:rPr lang="en-SG" dirty="0"/>
              <a:t>Make announcement for the returning of all printed materials distributed and any other closing logistics</a:t>
            </a:r>
            <a:endParaRPr lang="en-MY" dirty="0"/>
          </a:p>
        </p:txBody>
      </p:sp>
      <p:sp>
        <p:nvSpPr>
          <p:cNvPr id="5" name="TextBox 4"/>
          <p:cNvSpPr txBox="1"/>
          <p:nvPr/>
        </p:nvSpPr>
        <p:spPr>
          <a:xfrm>
            <a:off x="5724128" y="-27384"/>
            <a:ext cx="3384376" cy="276999"/>
          </a:xfrm>
          <a:prstGeom prst="rect">
            <a:avLst/>
          </a:prstGeom>
          <a:noFill/>
        </p:spPr>
        <p:txBody>
          <a:bodyPr wrap="square" rtlCol="0">
            <a:spAutoFit/>
          </a:bodyPr>
          <a:lstStyle/>
          <a:p>
            <a:pPr algn="r"/>
            <a:r>
              <a:rPr lang="en-MY" sz="1200" b="1" i="1" u="sng" dirty="0">
                <a:solidFill>
                  <a:srgbClr val="B76C1E"/>
                </a:solidFill>
                <a:latin typeface="+mj-lt"/>
              </a:rPr>
              <a:t>D</a:t>
            </a:r>
            <a:r>
              <a:rPr lang="en-MY" sz="1200" b="1" i="1" dirty="0">
                <a:solidFill>
                  <a:srgbClr val="566E90"/>
                </a:solidFill>
                <a:latin typeface="+mj-lt"/>
              </a:rPr>
              <a:t>edication of merits and closing speech</a:t>
            </a:r>
          </a:p>
        </p:txBody>
      </p:sp>
    </p:spTree>
    <p:extLst>
      <p:ext uri="{BB962C8B-B14F-4D97-AF65-F5344CB8AC3E}">
        <p14:creationId xmlns:p14="http://schemas.microsoft.com/office/powerpoint/2010/main" val="1762964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dirty="0"/>
              <a:t>Emcee’s closing speech and announcement (Sample script)</a:t>
            </a:r>
          </a:p>
        </p:txBody>
      </p:sp>
      <p:sp>
        <p:nvSpPr>
          <p:cNvPr id="3" name="Content Placeholder 2"/>
          <p:cNvSpPr>
            <a:spLocks noGrp="1"/>
          </p:cNvSpPr>
          <p:nvPr>
            <p:ph idx="1"/>
          </p:nvPr>
        </p:nvSpPr>
        <p:spPr/>
        <p:txBody>
          <a:bodyPr>
            <a:noAutofit/>
          </a:bodyPr>
          <a:lstStyle/>
          <a:p>
            <a:pPr marL="0" indent="0" fontAlgn="base">
              <a:buNone/>
            </a:pPr>
            <a:r>
              <a:rPr lang="en-SG" sz="2000" dirty="0"/>
              <a:t>Thank you brothers and sisters for participating in the sutra resounding on </a:t>
            </a:r>
            <a:r>
              <a:rPr lang="en-SG" sz="2000" dirty="0">
                <a:solidFill>
                  <a:srgbClr val="B76C1E"/>
                </a:solidFill>
              </a:rPr>
              <a:t>[Occasion]</a:t>
            </a:r>
            <a:r>
              <a:rPr lang="en-SG" sz="2000" dirty="0"/>
              <a:t>, and making it such a successful and meaningful event. We would like to thank </a:t>
            </a:r>
            <a:r>
              <a:rPr lang="en-SG" sz="2000" dirty="0">
                <a:solidFill>
                  <a:srgbClr val="B76C1E"/>
                </a:solidFill>
              </a:rPr>
              <a:t>[Rinpoche/</a:t>
            </a:r>
            <a:r>
              <a:rPr lang="en-SG" sz="2000" dirty="0" err="1">
                <a:solidFill>
                  <a:srgbClr val="B76C1E"/>
                </a:solidFill>
              </a:rPr>
              <a:t>Khenpo</a:t>
            </a:r>
            <a:r>
              <a:rPr lang="en-SG" sz="2000" dirty="0">
                <a:solidFill>
                  <a:srgbClr val="B76C1E"/>
                </a:solidFill>
              </a:rPr>
              <a:t>/Lama/Teacher/Presider’s name] </a:t>
            </a:r>
            <a:r>
              <a:rPr lang="en-SG" sz="2000" dirty="0"/>
              <a:t>for kindly presiding over the event and </a:t>
            </a:r>
            <a:r>
              <a:rPr lang="en-US" sz="2000" dirty="0">
                <a:solidFill>
                  <a:srgbClr val="B76C1E"/>
                </a:solidFill>
              </a:rPr>
              <a:t>[...insert appropriate reflection from presider's presentation]</a:t>
            </a:r>
            <a:r>
              <a:rPr lang="en-SG" sz="2000" dirty="0">
                <a:solidFill>
                  <a:srgbClr val="B76C1E"/>
                </a:solidFill>
              </a:rPr>
              <a:t>.</a:t>
            </a:r>
            <a:r>
              <a:rPr lang="en-SG" sz="2000" dirty="0"/>
              <a:t> We would also like to thank all our volunteers from </a:t>
            </a:r>
            <a:r>
              <a:rPr lang="en-SG" sz="2000" dirty="0">
                <a:solidFill>
                  <a:srgbClr val="B76C1E"/>
                </a:solidFill>
              </a:rPr>
              <a:t>[Organisers] </a:t>
            </a:r>
            <a:r>
              <a:rPr lang="en-SG" sz="2000" dirty="0"/>
              <a:t>and 84000 for your help. We hope to have the conditions to organize more of such events in future. </a:t>
            </a:r>
            <a:endParaRPr lang="en-MY" sz="2000" dirty="0"/>
          </a:p>
          <a:p>
            <a:pPr marL="0" indent="0" fontAlgn="base">
              <a:buNone/>
            </a:pPr>
            <a:r>
              <a:rPr lang="en-SG" sz="1000" dirty="0"/>
              <a:t> </a:t>
            </a:r>
            <a:endParaRPr lang="en-MY" sz="1000" dirty="0"/>
          </a:p>
          <a:p>
            <a:pPr marL="0" indent="0" fontAlgn="base">
              <a:buNone/>
            </a:pPr>
            <a:r>
              <a:rPr lang="en-SG" sz="2000" dirty="0"/>
              <a:t>For brothers and sisters who are using printed copies of the sutra, we request your kind assistance in returning them for our future use. </a:t>
            </a:r>
            <a:endParaRPr lang="en-MY" sz="2000" dirty="0"/>
          </a:p>
          <a:p>
            <a:pPr marL="0" indent="0" fontAlgn="base">
              <a:buNone/>
            </a:pPr>
            <a:r>
              <a:rPr lang="en-SG" sz="1000" dirty="0"/>
              <a:t> </a:t>
            </a:r>
            <a:endParaRPr lang="en-MY" sz="1000" dirty="0"/>
          </a:p>
          <a:p>
            <a:pPr marL="0" indent="0" fontAlgn="base">
              <a:buNone/>
            </a:pPr>
            <a:r>
              <a:rPr lang="en-SG" sz="2000" dirty="0"/>
              <a:t>We wish you a blessed </a:t>
            </a:r>
            <a:r>
              <a:rPr lang="en-SG" sz="2000" dirty="0">
                <a:solidFill>
                  <a:srgbClr val="B76C1E"/>
                </a:solidFill>
              </a:rPr>
              <a:t>[Occasion]</a:t>
            </a:r>
            <a:r>
              <a:rPr lang="en-SG" sz="2000" dirty="0"/>
              <a:t>. May we all continually grow in the Dharma, and may the words of the Buddha flourish and be heard by all. Thank you! </a:t>
            </a:r>
            <a:endParaRPr lang="en-MY" sz="2000" dirty="0"/>
          </a:p>
          <a:p>
            <a:pPr marL="0" indent="0" fontAlgn="base">
              <a:buNone/>
            </a:pPr>
            <a:endParaRPr lang="en-MY" sz="2000" dirty="0"/>
          </a:p>
        </p:txBody>
      </p:sp>
      <p:sp>
        <p:nvSpPr>
          <p:cNvPr id="6" name="TextBox 5"/>
          <p:cNvSpPr txBox="1"/>
          <p:nvPr/>
        </p:nvSpPr>
        <p:spPr>
          <a:xfrm>
            <a:off x="5724128" y="-27384"/>
            <a:ext cx="3384376" cy="276999"/>
          </a:xfrm>
          <a:prstGeom prst="rect">
            <a:avLst/>
          </a:prstGeom>
          <a:noFill/>
        </p:spPr>
        <p:txBody>
          <a:bodyPr wrap="square" rtlCol="0">
            <a:spAutoFit/>
          </a:bodyPr>
          <a:lstStyle/>
          <a:p>
            <a:pPr algn="r"/>
            <a:r>
              <a:rPr lang="en-MY" sz="1200" b="1" i="1" u="sng" dirty="0">
                <a:solidFill>
                  <a:srgbClr val="B76C1E"/>
                </a:solidFill>
                <a:latin typeface="+mj-lt"/>
              </a:rPr>
              <a:t>D</a:t>
            </a:r>
            <a:r>
              <a:rPr lang="en-MY" sz="1200" b="1" i="1" dirty="0">
                <a:solidFill>
                  <a:srgbClr val="566E90"/>
                </a:solidFill>
                <a:latin typeface="+mj-lt"/>
              </a:rPr>
              <a:t>edication of merits and closing speech</a:t>
            </a:r>
          </a:p>
        </p:txBody>
      </p:sp>
    </p:spTree>
    <p:extLst>
      <p:ext uri="{BB962C8B-B14F-4D97-AF65-F5344CB8AC3E}">
        <p14:creationId xmlns:p14="http://schemas.microsoft.com/office/powerpoint/2010/main" val="993156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Existing online resources</a:t>
            </a:r>
          </a:p>
        </p:txBody>
      </p:sp>
      <p:sp>
        <p:nvSpPr>
          <p:cNvPr id="3" name="Content Placeholder 2"/>
          <p:cNvSpPr>
            <a:spLocks noGrp="1"/>
          </p:cNvSpPr>
          <p:nvPr>
            <p:ph idx="1"/>
          </p:nvPr>
        </p:nvSpPr>
        <p:spPr>
          <a:xfrm>
            <a:off x="2059652" y="1414926"/>
            <a:ext cx="7084348" cy="1275808"/>
          </a:xfrm>
        </p:spPr>
        <p:txBody>
          <a:bodyPr>
            <a:noAutofit/>
          </a:bodyPr>
          <a:lstStyle/>
          <a:p>
            <a:pPr marL="268288" lvl="0" indent="-268288" fontAlgn="base">
              <a:buSzPct val="60000"/>
            </a:pPr>
            <a:r>
              <a:rPr lang="en-SG" sz="1500" dirty="0" err="1">
                <a:solidFill>
                  <a:srgbClr val="566E90"/>
                </a:solidFill>
              </a:rPr>
              <a:t>Rabjam</a:t>
            </a:r>
            <a:r>
              <a:rPr lang="en-SG" sz="1500" dirty="0">
                <a:solidFill>
                  <a:srgbClr val="566E90"/>
                </a:solidFill>
              </a:rPr>
              <a:t> Rinpoche explains the methods and benefits of a resounding</a:t>
            </a:r>
            <a:endParaRPr lang="en-MY" sz="1500" dirty="0">
              <a:solidFill>
                <a:srgbClr val="566E90"/>
              </a:solidFill>
            </a:endParaRPr>
          </a:p>
          <a:p>
            <a:pPr marL="268288" lvl="0" indent="0" fontAlgn="base">
              <a:buSzPct val="60000"/>
              <a:buNone/>
            </a:pPr>
            <a:r>
              <a:rPr lang="en-SG" sz="1500" u="sng" dirty="0">
                <a:solidFill>
                  <a:srgbClr val="B76C1E"/>
                </a:solidFill>
                <a:hlinkClick r:id="rId2"/>
              </a:rPr>
              <a:t>http://84000.co/kangyur-resounding-from-east-to-west/</a:t>
            </a:r>
            <a:endParaRPr lang="en-SG" sz="1500" u="sng" dirty="0">
              <a:solidFill>
                <a:srgbClr val="B76C1E"/>
              </a:solidFill>
            </a:endParaRPr>
          </a:p>
          <a:p>
            <a:pPr marL="268288" indent="-268288" fontAlgn="base">
              <a:buSzPct val="60000"/>
              <a:tabLst>
                <a:tab pos="266700" algn="l"/>
              </a:tabLst>
            </a:pPr>
            <a:r>
              <a:rPr lang="en-SG" sz="1500" dirty="0">
                <a:solidFill>
                  <a:srgbClr val="566E90"/>
                </a:solidFill>
              </a:rPr>
              <a:t>The Significance of Reading the Words of the Buddha Under the Bodhi Tree by DJKR (October 28, 2012)</a:t>
            </a:r>
            <a:br>
              <a:rPr lang="en-SG" sz="1500" dirty="0">
                <a:solidFill>
                  <a:srgbClr val="566E90"/>
                </a:solidFill>
              </a:rPr>
            </a:br>
            <a:r>
              <a:rPr lang="en-SG" sz="1500" u="sng" dirty="0">
                <a:solidFill>
                  <a:srgbClr val="566E90"/>
                </a:solidFill>
                <a:hlinkClick r:id="rId2"/>
              </a:rPr>
              <a:t>http://84000.co/opening-address-by-dzongsar-khyentse-rinpoche</a:t>
            </a:r>
            <a:r>
              <a:rPr lang="en-SG" sz="1600" u="sng" dirty="0">
                <a:solidFill>
                  <a:srgbClr val="566E90"/>
                </a:solidFill>
                <a:hlinkClick r:id="rId2"/>
              </a:rPr>
              <a:t>/</a:t>
            </a:r>
            <a:endParaRPr lang="en-MY" sz="1600" dirty="0">
              <a:solidFill>
                <a:srgbClr val="566E90"/>
              </a:solidFill>
            </a:endParaRPr>
          </a:p>
        </p:txBody>
      </p:sp>
      <p:sp>
        <p:nvSpPr>
          <p:cNvPr id="4" name="Rectangle 3"/>
          <p:cNvSpPr/>
          <p:nvPr/>
        </p:nvSpPr>
        <p:spPr>
          <a:xfrm>
            <a:off x="179512" y="1484828"/>
            <a:ext cx="1800200" cy="1205906"/>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solidFill>
                  <a:srgbClr val="B76C1E"/>
                </a:solidFill>
                <a:latin typeface="Arial" pitchFamily="34" charset="0"/>
                <a:cs typeface="Arial" pitchFamily="34" charset="0"/>
              </a:rPr>
              <a:t>Benefits of Resounding</a:t>
            </a:r>
            <a:endParaRPr lang="en-MY" sz="2000" dirty="0">
              <a:solidFill>
                <a:srgbClr val="B76C1E"/>
              </a:solidFill>
              <a:latin typeface="Arial" pitchFamily="34" charset="0"/>
              <a:cs typeface="Arial" pitchFamily="34" charset="0"/>
            </a:endParaRPr>
          </a:p>
        </p:txBody>
      </p:sp>
      <p:sp>
        <p:nvSpPr>
          <p:cNvPr id="5" name="Rectangle 4"/>
          <p:cNvSpPr/>
          <p:nvPr/>
        </p:nvSpPr>
        <p:spPr>
          <a:xfrm>
            <a:off x="179512" y="2996930"/>
            <a:ext cx="1800200" cy="2916000"/>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solidFill>
                  <a:srgbClr val="B76C1E"/>
                </a:solidFill>
                <a:latin typeface="Arial" pitchFamily="34" charset="0"/>
                <a:cs typeface="Arial" pitchFamily="34" charset="0"/>
              </a:rPr>
              <a:t>Past Successful Resounding Events</a:t>
            </a:r>
            <a:endParaRPr lang="en-MY" sz="2000" dirty="0">
              <a:solidFill>
                <a:srgbClr val="B76C1E"/>
              </a:solidFill>
              <a:latin typeface="Arial" pitchFamily="34" charset="0"/>
              <a:cs typeface="Arial" pitchFamily="34" charset="0"/>
            </a:endParaRPr>
          </a:p>
        </p:txBody>
      </p:sp>
      <p:cxnSp>
        <p:nvCxnSpPr>
          <p:cNvPr id="6" name="Straight Connector 5"/>
          <p:cNvCxnSpPr/>
          <p:nvPr/>
        </p:nvCxnSpPr>
        <p:spPr>
          <a:xfrm>
            <a:off x="179512" y="2876035"/>
            <a:ext cx="871296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2059652" y="2908908"/>
            <a:ext cx="7092280" cy="3949092"/>
          </a:xfrm>
          <a:prstGeom prst="rect">
            <a:avLst/>
          </a:prstGeom>
        </p:spPr>
        <p:txBody>
          <a:bodyPr vert="horz">
            <a:no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j-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j-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j-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j-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j-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fontAlgn="base">
              <a:buClr>
                <a:srgbClr val="566E90"/>
              </a:buClr>
              <a:buSzPct val="60000"/>
              <a:buFont typeface="Wingdings" pitchFamily="2" charset="2"/>
              <a:buChar char="q"/>
            </a:pPr>
            <a:r>
              <a:rPr lang="en-SG" sz="1500" dirty="0">
                <a:solidFill>
                  <a:srgbClr val="566E90"/>
                </a:solidFill>
                <a:latin typeface="Arial" pitchFamily="34" charset="0"/>
                <a:cs typeface="Arial" pitchFamily="34" charset="0"/>
              </a:rPr>
              <a:t>First resounding under the Bodhi tree (October 28, 2012)</a:t>
            </a:r>
            <a:endParaRPr lang="en-MY" sz="1500" dirty="0">
              <a:solidFill>
                <a:srgbClr val="566E90"/>
              </a:solidFill>
              <a:latin typeface="Arial" pitchFamily="34" charset="0"/>
              <a:cs typeface="Arial" pitchFamily="34" charset="0"/>
            </a:endParaRPr>
          </a:p>
          <a:p>
            <a:pPr marL="268288" indent="0" fontAlgn="base">
              <a:buClr>
                <a:srgbClr val="566E90"/>
              </a:buClr>
              <a:buSzPct val="60000"/>
              <a:buNone/>
              <a:tabLst>
                <a:tab pos="268288" algn="l"/>
              </a:tabLst>
            </a:pPr>
            <a:r>
              <a:rPr lang="en-SG" sz="1500" u="sng" dirty="0">
                <a:solidFill>
                  <a:srgbClr val="566E90"/>
                </a:solidFill>
                <a:latin typeface="Arial" pitchFamily="34" charset="0"/>
                <a:cs typeface="Arial" pitchFamily="34" charset="0"/>
                <a:hlinkClick r:id="rId2"/>
              </a:rPr>
              <a:t>http://84000.co/sutra-resounding-under-the-bodhi-tree/</a:t>
            </a:r>
            <a:endParaRPr lang="en-MY" sz="1500" dirty="0">
              <a:solidFill>
                <a:srgbClr val="566E90"/>
              </a:solidFill>
              <a:latin typeface="Arial" pitchFamily="34" charset="0"/>
              <a:cs typeface="Arial" pitchFamily="34" charset="0"/>
            </a:endParaRPr>
          </a:p>
          <a:p>
            <a:pPr fontAlgn="base">
              <a:buClr>
                <a:srgbClr val="566E90"/>
              </a:buClr>
              <a:buSzPct val="60000"/>
              <a:buFont typeface="Wingdings" pitchFamily="2" charset="2"/>
              <a:buChar char="q"/>
            </a:pPr>
            <a:r>
              <a:rPr lang="en-SG" sz="1500" dirty="0">
                <a:solidFill>
                  <a:srgbClr val="566E90"/>
                </a:solidFill>
                <a:latin typeface="Arial" pitchFamily="34" charset="0"/>
                <a:cs typeface="Arial" pitchFamily="34" charset="0"/>
              </a:rPr>
              <a:t>First sutra resounding in New York led by HH </a:t>
            </a:r>
            <a:r>
              <a:rPr lang="en-SG" sz="1500" dirty="0" err="1">
                <a:solidFill>
                  <a:srgbClr val="566E90"/>
                </a:solidFill>
                <a:latin typeface="Arial" pitchFamily="34" charset="0"/>
                <a:cs typeface="Arial" pitchFamily="34" charset="0"/>
              </a:rPr>
              <a:t>Sakya</a:t>
            </a:r>
            <a:r>
              <a:rPr lang="en-SG" sz="1500" dirty="0">
                <a:solidFill>
                  <a:srgbClr val="566E90"/>
                </a:solidFill>
                <a:latin typeface="Arial" pitchFamily="34" charset="0"/>
                <a:cs typeface="Arial" pitchFamily="34" charset="0"/>
              </a:rPr>
              <a:t> </a:t>
            </a:r>
            <a:r>
              <a:rPr lang="en-SG" sz="1500" dirty="0" err="1">
                <a:solidFill>
                  <a:srgbClr val="566E90"/>
                </a:solidFill>
                <a:latin typeface="Arial" pitchFamily="34" charset="0"/>
                <a:cs typeface="Arial" pitchFamily="34" charset="0"/>
              </a:rPr>
              <a:t>Trizin</a:t>
            </a:r>
            <a:r>
              <a:rPr lang="en-SG" sz="1500" dirty="0">
                <a:solidFill>
                  <a:srgbClr val="566E90"/>
                </a:solidFill>
                <a:latin typeface="Arial" pitchFamily="34" charset="0"/>
                <a:cs typeface="Arial" pitchFamily="34" charset="0"/>
              </a:rPr>
              <a:t> (April 3, 2014)</a:t>
            </a:r>
            <a:endParaRPr lang="en-MY" sz="1500" dirty="0">
              <a:solidFill>
                <a:srgbClr val="566E90"/>
              </a:solidFill>
              <a:latin typeface="Arial" pitchFamily="34" charset="0"/>
              <a:cs typeface="Arial" pitchFamily="34" charset="0"/>
            </a:endParaRPr>
          </a:p>
          <a:p>
            <a:pPr marL="268288" indent="0" fontAlgn="base">
              <a:buClr>
                <a:srgbClr val="566E90"/>
              </a:buClr>
              <a:buSzPct val="60000"/>
              <a:buNone/>
            </a:pPr>
            <a:r>
              <a:rPr lang="en-SG" sz="1500" u="sng" dirty="0">
                <a:solidFill>
                  <a:srgbClr val="566E90"/>
                </a:solidFill>
                <a:latin typeface="Arial" pitchFamily="34" charset="0"/>
                <a:cs typeface="Arial" pitchFamily="34" charset="0"/>
                <a:hlinkClick r:id="rId2"/>
              </a:rPr>
              <a:t>http://84000.co/84000-sutra-resounding-led-by-hh-sakya-trizin/</a:t>
            </a:r>
            <a:endParaRPr lang="en-MY" sz="1500" dirty="0">
              <a:solidFill>
                <a:srgbClr val="566E90"/>
              </a:solidFill>
              <a:latin typeface="Arial" pitchFamily="34" charset="0"/>
              <a:cs typeface="Arial" pitchFamily="34" charset="0"/>
            </a:endParaRPr>
          </a:p>
          <a:p>
            <a:pPr fontAlgn="base">
              <a:buClr>
                <a:srgbClr val="566E90"/>
              </a:buClr>
              <a:buSzPct val="60000"/>
              <a:buFont typeface="Wingdings" pitchFamily="2" charset="2"/>
              <a:buChar char="q"/>
            </a:pPr>
            <a:r>
              <a:rPr lang="en-SG" sz="1500" dirty="0">
                <a:solidFill>
                  <a:srgbClr val="566E90"/>
                </a:solidFill>
                <a:latin typeface="Arial" pitchFamily="34" charset="0"/>
                <a:cs typeface="Arial" pitchFamily="34" charset="0"/>
              </a:rPr>
              <a:t>Resounding under the Bodhi Tree led by DJKR (October 27, 2014) </a:t>
            </a:r>
            <a:endParaRPr lang="en-MY" sz="1500" dirty="0">
              <a:solidFill>
                <a:srgbClr val="566E90"/>
              </a:solidFill>
              <a:latin typeface="Arial" pitchFamily="34" charset="0"/>
              <a:cs typeface="Arial" pitchFamily="34" charset="0"/>
            </a:endParaRPr>
          </a:p>
          <a:p>
            <a:pPr marL="268288" indent="0" fontAlgn="base">
              <a:buClr>
                <a:srgbClr val="566E90"/>
              </a:buClr>
              <a:buSzPct val="65000"/>
              <a:buNone/>
              <a:tabLst>
                <a:tab pos="266700" algn="l"/>
              </a:tabLst>
            </a:pPr>
            <a:r>
              <a:rPr lang="en-SG" sz="1500" u="sng" dirty="0">
                <a:solidFill>
                  <a:srgbClr val="566E90"/>
                </a:solidFill>
                <a:latin typeface="Arial" pitchFamily="34" charset="0"/>
                <a:cs typeface="Arial" pitchFamily="34" charset="0"/>
                <a:hlinkClick r:id="rId2"/>
              </a:rPr>
              <a:t>http://84000.co/resounding-under-the-bodhi-tree/</a:t>
            </a:r>
            <a:endParaRPr lang="en-MY" sz="1500" dirty="0">
              <a:solidFill>
                <a:srgbClr val="566E90"/>
              </a:solidFill>
              <a:latin typeface="Arial" pitchFamily="34" charset="0"/>
              <a:cs typeface="Arial" pitchFamily="34" charset="0"/>
            </a:endParaRPr>
          </a:p>
          <a:p>
            <a:pPr fontAlgn="base">
              <a:buClr>
                <a:srgbClr val="566E90"/>
              </a:buClr>
              <a:buSzPct val="60000"/>
              <a:buFont typeface="Wingdings" pitchFamily="2" charset="2"/>
              <a:buChar char="q"/>
            </a:pPr>
            <a:r>
              <a:rPr lang="en-SG" sz="1500" dirty="0">
                <a:solidFill>
                  <a:srgbClr val="566E90"/>
                </a:solidFill>
                <a:latin typeface="Arial" pitchFamily="34" charset="0"/>
                <a:cs typeface="Arial" pitchFamily="34" charset="0"/>
              </a:rPr>
              <a:t>Bodhgaya Resounding: An on-the-ground Report (October 27, 2014) </a:t>
            </a:r>
            <a:endParaRPr lang="en-MY" sz="1500" dirty="0">
              <a:solidFill>
                <a:srgbClr val="566E90"/>
              </a:solidFill>
              <a:latin typeface="Arial" pitchFamily="34" charset="0"/>
              <a:cs typeface="Arial" pitchFamily="34" charset="0"/>
            </a:endParaRPr>
          </a:p>
          <a:p>
            <a:pPr marL="268288" indent="0" fontAlgn="base">
              <a:buClr>
                <a:srgbClr val="566E90"/>
              </a:buClr>
              <a:buSzPct val="60000"/>
              <a:buNone/>
              <a:tabLst>
                <a:tab pos="266700" algn="l"/>
              </a:tabLst>
            </a:pPr>
            <a:r>
              <a:rPr lang="en-SG" sz="1500" u="sng" dirty="0">
                <a:solidFill>
                  <a:srgbClr val="566E90"/>
                </a:solidFill>
                <a:latin typeface="Arial" pitchFamily="34" charset="0"/>
                <a:cs typeface="Arial" pitchFamily="34" charset="0"/>
                <a:hlinkClick r:id="rId2"/>
              </a:rPr>
              <a:t>http://84000.co/bodhgaya-resounding-report/</a:t>
            </a:r>
            <a:endParaRPr lang="en-MY" sz="1500" dirty="0">
              <a:solidFill>
                <a:srgbClr val="566E90"/>
              </a:solidFill>
              <a:latin typeface="Arial" pitchFamily="34" charset="0"/>
              <a:cs typeface="Arial" pitchFamily="34" charset="0"/>
            </a:endParaRPr>
          </a:p>
          <a:p>
            <a:pPr fontAlgn="base">
              <a:buClr>
                <a:srgbClr val="566E90"/>
              </a:buClr>
              <a:buSzPct val="60000"/>
              <a:buFont typeface="Wingdings" pitchFamily="2" charset="2"/>
              <a:buChar char="q"/>
            </a:pPr>
            <a:r>
              <a:rPr lang="en-SG" sz="1500" dirty="0">
                <a:solidFill>
                  <a:srgbClr val="566E90"/>
                </a:solidFill>
                <a:latin typeface="Arial" pitchFamily="34" charset="0"/>
                <a:cs typeface="Arial" pitchFamily="34" charset="0"/>
              </a:rPr>
              <a:t>HH </a:t>
            </a:r>
            <a:r>
              <a:rPr lang="en-SG" sz="1500" dirty="0" err="1">
                <a:solidFill>
                  <a:srgbClr val="566E90"/>
                </a:solidFill>
                <a:latin typeface="Arial" pitchFamily="34" charset="0"/>
                <a:cs typeface="Arial" pitchFamily="34" charset="0"/>
              </a:rPr>
              <a:t>Sakya</a:t>
            </a:r>
            <a:r>
              <a:rPr lang="en-SG" sz="1500" dirty="0">
                <a:solidFill>
                  <a:srgbClr val="566E90"/>
                </a:solidFill>
                <a:latin typeface="Arial" pitchFamily="34" charset="0"/>
                <a:cs typeface="Arial" pitchFamily="34" charset="0"/>
              </a:rPr>
              <a:t> </a:t>
            </a:r>
            <a:r>
              <a:rPr lang="en-SG" sz="1500" dirty="0" err="1">
                <a:solidFill>
                  <a:srgbClr val="566E90"/>
                </a:solidFill>
                <a:latin typeface="Arial" pitchFamily="34" charset="0"/>
                <a:cs typeface="Arial" pitchFamily="34" charset="0"/>
              </a:rPr>
              <a:t>Trizin’s</a:t>
            </a:r>
            <a:r>
              <a:rPr lang="en-SG" sz="1500" dirty="0">
                <a:solidFill>
                  <a:srgbClr val="566E90"/>
                </a:solidFill>
                <a:latin typeface="Arial" pitchFamily="34" charset="0"/>
                <a:cs typeface="Arial" pitchFamily="34" charset="0"/>
              </a:rPr>
              <a:t> Speech at </a:t>
            </a:r>
            <a:r>
              <a:rPr lang="en-SG" sz="1500" dirty="0" err="1">
                <a:solidFill>
                  <a:srgbClr val="566E90"/>
                </a:solidFill>
                <a:latin typeface="Arial" pitchFamily="34" charset="0"/>
                <a:cs typeface="Arial" pitchFamily="34" charset="0"/>
              </a:rPr>
              <a:t>Lumbini</a:t>
            </a:r>
            <a:r>
              <a:rPr lang="en-SG" sz="1500" dirty="0">
                <a:solidFill>
                  <a:srgbClr val="566E90"/>
                </a:solidFill>
                <a:latin typeface="Arial" pitchFamily="34" charset="0"/>
                <a:cs typeface="Arial" pitchFamily="34" charset="0"/>
              </a:rPr>
              <a:t> Resounding (December 6, 2014)</a:t>
            </a:r>
            <a:endParaRPr lang="en-MY" sz="1500" dirty="0">
              <a:solidFill>
                <a:srgbClr val="566E90"/>
              </a:solidFill>
              <a:latin typeface="Arial" pitchFamily="34" charset="0"/>
              <a:cs typeface="Arial" pitchFamily="34" charset="0"/>
            </a:endParaRPr>
          </a:p>
          <a:p>
            <a:pPr marL="268288" indent="0" fontAlgn="base">
              <a:buClr>
                <a:srgbClr val="566E90"/>
              </a:buClr>
              <a:buSzPct val="60000"/>
              <a:buNone/>
              <a:tabLst>
                <a:tab pos="266700" algn="l"/>
              </a:tabLst>
            </a:pPr>
            <a:r>
              <a:rPr lang="en-SG" sz="1500" dirty="0">
                <a:solidFill>
                  <a:srgbClr val="566E90"/>
                </a:solidFill>
                <a:latin typeface="Arial" pitchFamily="34" charset="0"/>
                <a:cs typeface="Arial" pitchFamily="34" charset="0"/>
                <a:hlinkClick r:id="rId2"/>
              </a:rPr>
              <a:t>http://84000.co/lumbini-resounding/</a:t>
            </a:r>
            <a:endParaRPr lang="en-SG" sz="1500" dirty="0">
              <a:solidFill>
                <a:srgbClr val="566E90"/>
              </a:solidFill>
              <a:latin typeface="Arial" pitchFamily="34" charset="0"/>
              <a:cs typeface="Arial" pitchFamily="34" charset="0"/>
            </a:endParaRPr>
          </a:p>
          <a:p>
            <a:pPr fontAlgn="base">
              <a:buClr>
                <a:srgbClr val="566E90"/>
              </a:buClr>
              <a:buSzPct val="60000"/>
              <a:buFont typeface="Wingdings" pitchFamily="2" charset="2"/>
              <a:buChar char="q"/>
            </a:pPr>
            <a:r>
              <a:rPr lang="en-US" sz="1500" dirty="0">
                <a:solidFill>
                  <a:srgbClr val="566E90"/>
                </a:solidFill>
                <a:latin typeface="Arial" pitchFamily="34" charset="0"/>
                <a:cs typeface="Arial" pitchFamily="34" charset="0"/>
              </a:rPr>
              <a:t>Global Live Resounding 2015 </a:t>
            </a:r>
            <a:r>
              <a:rPr lang="en-SG" sz="1500" dirty="0">
                <a:solidFill>
                  <a:srgbClr val="566E90"/>
                </a:solidFill>
                <a:latin typeface="Arial" pitchFamily="34" charset="0"/>
                <a:cs typeface="Arial" pitchFamily="34" charset="0"/>
              </a:rPr>
              <a:t>(December 5, 2015)</a:t>
            </a:r>
            <a:endParaRPr lang="en-MY" sz="1500" dirty="0">
              <a:solidFill>
                <a:srgbClr val="566E90"/>
              </a:solidFill>
              <a:latin typeface="Arial" pitchFamily="34" charset="0"/>
              <a:cs typeface="Arial" pitchFamily="34" charset="0"/>
            </a:endParaRPr>
          </a:p>
          <a:p>
            <a:pPr marL="268288" indent="0" fontAlgn="base">
              <a:buClr>
                <a:srgbClr val="566E90"/>
              </a:buClr>
              <a:buSzPct val="60000"/>
              <a:buNone/>
              <a:tabLst>
                <a:tab pos="266700" algn="l"/>
              </a:tabLst>
            </a:pPr>
            <a:r>
              <a:rPr lang="en-SG" sz="1500" dirty="0">
                <a:solidFill>
                  <a:srgbClr val="566E90"/>
                </a:solidFill>
                <a:latin typeface="Arial" pitchFamily="34" charset="0"/>
                <a:cs typeface="Arial" pitchFamily="34" charset="0"/>
                <a:hlinkClick r:id="rId2"/>
              </a:rPr>
              <a:t>http://84000.co/global-live-resounding-2015/</a:t>
            </a:r>
            <a:endParaRPr lang="en-SG" sz="1500" dirty="0">
              <a:solidFill>
                <a:srgbClr val="566E90"/>
              </a:solidFill>
              <a:latin typeface="Arial" pitchFamily="34" charset="0"/>
              <a:cs typeface="Arial" pitchFamily="34" charset="0"/>
            </a:endParaRPr>
          </a:p>
          <a:p>
            <a:pPr fontAlgn="base">
              <a:buClr>
                <a:srgbClr val="566E90"/>
              </a:buClr>
              <a:buSzPct val="60000"/>
              <a:buFont typeface="Wingdings" pitchFamily="2" charset="2"/>
              <a:buChar char="q"/>
            </a:pPr>
            <a:r>
              <a:rPr lang="en-US" sz="1500" dirty="0">
                <a:solidFill>
                  <a:srgbClr val="566E90"/>
                </a:solidFill>
                <a:latin typeface="Arial" pitchFamily="34" charset="0"/>
                <a:cs typeface="Arial" pitchFamily="34" charset="0"/>
              </a:rPr>
              <a:t>Sutra Resounding at </a:t>
            </a:r>
            <a:r>
              <a:rPr lang="en-US" sz="1500" dirty="0" err="1">
                <a:solidFill>
                  <a:srgbClr val="566E90"/>
                </a:solidFill>
                <a:latin typeface="Arial" pitchFamily="34" charset="0"/>
                <a:cs typeface="Arial" pitchFamily="34" charset="0"/>
              </a:rPr>
              <a:t>Sakya</a:t>
            </a:r>
            <a:r>
              <a:rPr lang="en-US" sz="1500" dirty="0">
                <a:solidFill>
                  <a:srgbClr val="566E90"/>
                </a:solidFill>
                <a:latin typeface="Arial" pitchFamily="34" charset="0"/>
                <a:cs typeface="Arial" pitchFamily="34" charset="0"/>
              </a:rPr>
              <a:t> </a:t>
            </a:r>
            <a:r>
              <a:rPr lang="en-US" sz="1500" dirty="0" err="1">
                <a:solidFill>
                  <a:srgbClr val="566E90"/>
                </a:solidFill>
                <a:latin typeface="Arial" pitchFamily="34" charset="0"/>
                <a:cs typeface="Arial" pitchFamily="34" charset="0"/>
              </a:rPr>
              <a:t>Tenpel</a:t>
            </a:r>
            <a:r>
              <a:rPr lang="en-US" sz="1500" dirty="0">
                <a:solidFill>
                  <a:srgbClr val="566E90"/>
                </a:solidFill>
                <a:latin typeface="Arial" pitchFamily="34" charset="0"/>
                <a:cs typeface="Arial" pitchFamily="34" charset="0"/>
              </a:rPr>
              <a:t> Ling led by HE </a:t>
            </a:r>
            <a:r>
              <a:rPr lang="en-US" sz="1500" dirty="0" err="1">
                <a:solidFill>
                  <a:srgbClr val="566E90"/>
                </a:solidFill>
                <a:latin typeface="Arial" pitchFamily="34" charset="0"/>
                <a:cs typeface="Arial" pitchFamily="34" charset="0"/>
              </a:rPr>
              <a:t>Gyana</a:t>
            </a:r>
            <a:r>
              <a:rPr lang="en-US" sz="1500" dirty="0">
                <a:solidFill>
                  <a:srgbClr val="566E90"/>
                </a:solidFill>
                <a:latin typeface="Arial" pitchFamily="34" charset="0"/>
                <a:cs typeface="Arial" pitchFamily="34" charset="0"/>
              </a:rPr>
              <a:t> Vajra Rinpoche </a:t>
            </a:r>
            <a:br>
              <a:rPr lang="en-US" sz="1500" dirty="0">
                <a:solidFill>
                  <a:srgbClr val="566E90"/>
                </a:solidFill>
                <a:latin typeface="Arial" pitchFamily="34" charset="0"/>
                <a:cs typeface="Arial" pitchFamily="34" charset="0"/>
              </a:rPr>
            </a:br>
            <a:r>
              <a:rPr lang="en-SG" sz="1500" dirty="0">
                <a:solidFill>
                  <a:srgbClr val="566E90"/>
                </a:solidFill>
                <a:latin typeface="Arial" pitchFamily="34" charset="0"/>
                <a:cs typeface="Arial" pitchFamily="34" charset="0"/>
              </a:rPr>
              <a:t>(May 21, 2016)</a:t>
            </a:r>
            <a:endParaRPr lang="en-MY" sz="1500" dirty="0">
              <a:solidFill>
                <a:srgbClr val="566E90"/>
              </a:solidFill>
              <a:latin typeface="Arial" pitchFamily="34" charset="0"/>
              <a:cs typeface="Arial" pitchFamily="34" charset="0"/>
            </a:endParaRPr>
          </a:p>
          <a:p>
            <a:pPr marL="268288" indent="0" fontAlgn="base">
              <a:buClr>
                <a:srgbClr val="566E90"/>
              </a:buClr>
              <a:buSzPct val="60000"/>
              <a:buNone/>
              <a:tabLst>
                <a:tab pos="266700" algn="l"/>
              </a:tabLst>
            </a:pPr>
            <a:endParaRPr lang="en-SG" sz="1600" dirty="0">
              <a:solidFill>
                <a:srgbClr val="566E90"/>
              </a:solidFill>
              <a:latin typeface="Arial" pitchFamily="34" charset="0"/>
              <a:cs typeface="Arial" pitchFamily="34" charset="0"/>
            </a:endParaRPr>
          </a:p>
          <a:p>
            <a:pPr marL="268288" indent="0" fontAlgn="base">
              <a:buClr>
                <a:srgbClr val="566E90"/>
              </a:buClr>
              <a:buSzPct val="60000"/>
              <a:buNone/>
              <a:tabLst>
                <a:tab pos="266700" algn="l"/>
              </a:tabLst>
            </a:pPr>
            <a:endParaRPr lang="en-MY" sz="1600" dirty="0">
              <a:solidFill>
                <a:srgbClr val="566E90"/>
              </a:solidFill>
              <a:latin typeface="Arial" pitchFamily="34" charset="0"/>
              <a:cs typeface="Arial" pitchFamily="34" charset="0"/>
            </a:endParaRPr>
          </a:p>
        </p:txBody>
      </p:sp>
    </p:spTree>
    <p:extLst>
      <p:ext uri="{BB962C8B-B14F-4D97-AF65-F5344CB8AC3E}">
        <p14:creationId xmlns:p14="http://schemas.microsoft.com/office/powerpoint/2010/main" val="1809254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chor="ctr">
            <a:noAutofit/>
          </a:bodyPr>
          <a:lstStyle/>
          <a:p>
            <a:r>
              <a:rPr lang="en-MY" dirty="0"/>
              <a:t>Sutra resounding framework - </a:t>
            </a:r>
            <a:r>
              <a:rPr lang="en-MY" sz="4400" dirty="0">
                <a:solidFill>
                  <a:srgbClr val="B76C1E"/>
                </a:solidFill>
              </a:rPr>
              <a:t>RESOUND</a:t>
            </a:r>
            <a:endParaRPr lang="en-MY" dirty="0">
              <a:solidFill>
                <a:srgbClr val="B76C1E"/>
              </a:solidFill>
            </a:endParaRPr>
          </a:p>
        </p:txBody>
      </p:sp>
      <p:sp>
        <p:nvSpPr>
          <p:cNvPr id="2" name="Content Placeholder 1"/>
          <p:cNvSpPr>
            <a:spLocks noGrp="1"/>
          </p:cNvSpPr>
          <p:nvPr>
            <p:ph idx="1"/>
          </p:nvPr>
        </p:nvSpPr>
        <p:spPr>
          <a:xfrm>
            <a:off x="1547664" y="2496990"/>
            <a:ext cx="7560840" cy="1368152"/>
          </a:xfrm>
        </p:spPr>
        <p:txBody>
          <a:bodyPr>
            <a:noAutofit/>
          </a:bodyPr>
          <a:lstStyle/>
          <a:p>
            <a:pPr>
              <a:buSzPct val="60000"/>
            </a:pPr>
            <a:r>
              <a:rPr lang="en-MY" sz="2400" b="1" u="sng" dirty="0">
                <a:solidFill>
                  <a:srgbClr val="B76C1E"/>
                </a:solidFill>
              </a:rPr>
              <a:t>R</a:t>
            </a:r>
            <a:r>
              <a:rPr lang="en-MY" sz="2400" dirty="0">
                <a:solidFill>
                  <a:srgbClr val="566E90"/>
                </a:solidFill>
              </a:rPr>
              <a:t>ight occasion for sutra resounding </a:t>
            </a:r>
          </a:p>
          <a:p>
            <a:pPr>
              <a:buSzPct val="60000"/>
            </a:pPr>
            <a:r>
              <a:rPr lang="en-MY" sz="2400" b="1" u="sng" dirty="0">
                <a:solidFill>
                  <a:srgbClr val="B76C1E"/>
                </a:solidFill>
              </a:rPr>
              <a:t>E</a:t>
            </a:r>
            <a:r>
              <a:rPr lang="en-MY" sz="2400" dirty="0">
                <a:solidFill>
                  <a:srgbClr val="566E90"/>
                </a:solidFill>
              </a:rPr>
              <a:t>vent logistics and resource planning </a:t>
            </a:r>
          </a:p>
          <a:p>
            <a:pPr>
              <a:buSzPct val="60000"/>
            </a:pPr>
            <a:r>
              <a:rPr lang="en-MY" sz="2400" b="1" u="sng" dirty="0">
                <a:solidFill>
                  <a:srgbClr val="B76C1E"/>
                </a:solidFill>
              </a:rPr>
              <a:t>S</a:t>
            </a:r>
            <a:r>
              <a:rPr lang="en-MY" sz="2400" dirty="0">
                <a:solidFill>
                  <a:srgbClr val="566E90"/>
                </a:solidFill>
              </a:rPr>
              <a:t>haring and publicizing of event</a:t>
            </a:r>
          </a:p>
        </p:txBody>
      </p:sp>
      <p:sp>
        <p:nvSpPr>
          <p:cNvPr id="5" name="TextBox 4"/>
          <p:cNvSpPr txBox="1"/>
          <p:nvPr/>
        </p:nvSpPr>
        <p:spPr>
          <a:xfrm>
            <a:off x="251520" y="1589891"/>
            <a:ext cx="8784856" cy="830997"/>
          </a:xfrm>
          <a:prstGeom prst="rect">
            <a:avLst/>
          </a:prstGeom>
          <a:noFill/>
        </p:spPr>
        <p:txBody>
          <a:bodyPr wrap="square" rtlCol="0">
            <a:spAutoFit/>
          </a:bodyPr>
          <a:lstStyle/>
          <a:p>
            <a:r>
              <a:rPr lang="en-MY" sz="2400" dirty="0">
                <a:solidFill>
                  <a:srgbClr val="566E90"/>
                </a:solidFill>
                <a:latin typeface="Arial" pitchFamily="34" charset="0"/>
                <a:cs typeface="Arial" pitchFamily="34" charset="0"/>
              </a:rPr>
              <a:t>A good framework to use to prepare and organize a sutra resounding event is:</a:t>
            </a:r>
          </a:p>
        </p:txBody>
      </p:sp>
      <p:sp>
        <p:nvSpPr>
          <p:cNvPr id="6" name="Rectangle 5"/>
          <p:cNvSpPr/>
          <p:nvPr/>
        </p:nvSpPr>
        <p:spPr>
          <a:xfrm>
            <a:off x="251520" y="2456892"/>
            <a:ext cx="1224136" cy="1448348"/>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solidFill>
                  <a:srgbClr val="B76C1E"/>
                </a:solidFill>
                <a:latin typeface="Arial" pitchFamily="34" charset="0"/>
                <a:cs typeface="Arial" pitchFamily="34" charset="0"/>
              </a:rPr>
              <a:t>Pre-</a:t>
            </a:r>
          </a:p>
          <a:p>
            <a:pPr algn="ctr"/>
            <a:r>
              <a:rPr lang="en-US" sz="2400" dirty="0">
                <a:solidFill>
                  <a:srgbClr val="B76C1E"/>
                </a:solidFill>
                <a:latin typeface="Arial" pitchFamily="34" charset="0"/>
                <a:cs typeface="Arial" pitchFamily="34" charset="0"/>
              </a:rPr>
              <a:t>event</a:t>
            </a:r>
            <a:endParaRPr lang="en-MY" sz="2400" dirty="0">
              <a:solidFill>
                <a:srgbClr val="B76C1E"/>
              </a:solidFill>
              <a:latin typeface="Arial" pitchFamily="34" charset="0"/>
              <a:cs typeface="Arial" pitchFamily="34" charset="0"/>
            </a:endParaRPr>
          </a:p>
        </p:txBody>
      </p:sp>
      <p:sp>
        <p:nvSpPr>
          <p:cNvPr id="7" name="Rectangle 6"/>
          <p:cNvSpPr/>
          <p:nvPr/>
        </p:nvSpPr>
        <p:spPr>
          <a:xfrm>
            <a:off x="251520" y="4149080"/>
            <a:ext cx="1224136" cy="1872208"/>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solidFill>
                  <a:srgbClr val="B76C1E"/>
                </a:solidFill>
                <a:latin typeface="Arial" pitchFamily="34" charset="0"/>
                <a:cs typeface="Arial" pitchFamily="34" charset="0"/>
              </a:rPr>
              <a:t>Actual event</a:t>
            </a:r>
            <a:endParaRPr lang="en-MY" sz="2400" dirty="0">
              <a:solidFill>
                <a:srgbClr val="B76C1E"/>
              </a:solidFill>
              <a:latin typeface="Arial" pitchFamily="34" charset="0"/>
              <a:cs typeface="Arial" pitchFamily="34" charset="0"/>
            </a:endParaRPr>
          </a:p>
        </p:txBody>
      </p:sp>
      <p:cxnSp>
        <p:nvCxnSpPr>
          <p:cNvPr id="8" name="Straight Connector 7"/>
          <p:cNvCxnSpPr/>
          <p:nvPr/>
        </p:nvCxnSpPr>
        <p:spPr>
          <a:xfrm>
            <a:off x="251520" y="4027160"/>
            <a:ext cx="871296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9" name="Content Placeholder 1"/>
          <p:cNvSpPr txBox="1">
            <a:spLocks/>
          </p:cNvSpPr>
          <p:nvPr/>
        </p:nvSpPr>
        <p:spPr>
          <a:xfrm>
            <a:off x="1547664" y="4167082"/>
            <a:ext cx="7560840" cy="1836204"/>
          </a:xfrm>
          <a:prstGeom prst="rect">
            <a:avLst/>
          </a:prstGeom>
        </p:spPr>
        <p:txBody>
          <a:bodyPr vert="horz" lIns="91440" tIns="45720" rIns="91440" bIns="45720" rtlCol="0">
            <a:noAutofit/>
          </a:bodyPr>
          <a:lstStyle>
            <a:lvl1pPr marL="396000" indent="-396000" algn="l" defTabSz="914400" rtl="0" eaLnBrk="1" latinLnBrk="0" hangingPunct="1">
              <a:spcBef>
                <a:spcPct val="20000"/>
              </a:spcBef>
              <a:buClr>
                <a:srgbClr val="566E90"/>
              </a:buClr>
              <a:buSzPct val="75000"/>
              <a:buFont typeface="Wingdings" pitchFamily="2" charset="2"/>
              <a:buChar char="q"/>
              <a:defRPr sz="28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Clr>
                <a:srgbClr val="566E90"/>
              </a:buClr>
              <a:buFont typeface="Wingdings" pitchFamily="2" charset="2"/>
              <a:buChar char="§"/>
              <a:defRPr sz="2400" kern="1200">
                <a:solidFill>
                  <a:schemeClr val="tx1"/>
                </a:solidFill>
                <a:latin typeface="Arial" pitchFamily="34" charset="0"/>
                <a:ea typeface="+mn-ea"/>
                <a:cs typeface="Arial" pitchFamily="34" charset="0"/>
              </a:defRPr>
            </a:lvl2pPr>
            <a:lvl3pPr marL="1257300" indent="-342900" algn="l" defTabSz="914400" rtl="0" eaLnBrk="1" latinLnBrk="0" hangingPunct="1">
              <a:spcBef>
                <a:spcPct val="20000"/>
              </a:spcBef>
              <a:buClr>
                <a:srgbClr val="566E90"/>
              </a:buClr>
              <a:buFont typeface="Wingdings" pitchFamily="2" charset="2"/>
              <a:buChar char="v"/>
              <a:defRPr sz="20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SzPct val="60000"/>
            </a:pPr>
            <a:r>
              <a:rPr lang="en-MY" sz="2400" b="1" u="sng" dirty="0">
                <a:solidFill>
                  <a:srgbClr val="B76C1E"/>
                </a:solidFill>
              </a:rPr>
              <a:t>O</a:t>
            </a:r>
            <a:r>
              <a:rPr lang="en-MY" sz="2400" dirty="0">
                <a:solidFill>
                  <a:srgbClr val="566E90"/>
                </a:solidFill>
              </a:rPr>
              <a:t>pening of sutra resounding event</a:t>
            </a:r>
          </a:p>
          <a:p>
            <a:pPr>
              <a:buSzPct val="60000"/>
            </a:pPr>
            <a:r>
              <a:rPr lang="en-MY" sz="2400" b="1" u="sng" dirty="0">
                <a:solidFill>
                  <a:srgbClr val="B76C1E"/>
                </a:solidFill>
              </a:rPr>
              <a:t>U</a:t>
            </a:r>
            <a:r>
              <a:rPr lang="en-MY" sz="2400" dirty="0">
                <a:solidFill>
                  <a:srgbClr val="566E90"/>
                </a:solidFill>
              </a:rPr>
              <a:t>nderstanding the significance of sutra resounding</a:t>
            </a:r>
          </a:p>
          <a:p>
            <a:pPr>
              <a:buSzPct val="60000"/>
            </a:pPr>
            <a:r>
              <a:rPr lang="en-MY" sz="2400" b="1" u="sng" dirty="0">
                <a:solidFill>
                  <a:srgbClr val="B76C1E"/>
                </a:solidFill>
              </a:rPr>
              <a:t>N</a:t>
            </a:r>
            <a:r>
              <a:rPr lang="en-MY" sz="2400" dirty="0">
                <a:solidFill>
                  <a:srgbClr val="566E90"/>
                </a:solidFill>
              </a:rPr>
              <a:t>ext is opening prayers and actual resounding</a:t>
            </a:r>
          </a:p>
          <a:p>
            <a:pPr>
              <a:buSzPct val="60000"/>
            </a:pPr>
            <a:r>
              <a:rPr lang="en-MY" sz="2400" b="1" u="sng" dirty="0">
                <a:solidFill>
                  <a:srgbClr val="B76C1E"/>
                </a:solidFill>
              </a:rPr>
              <a:t>D</a:t>
            </a:r>
            <a:r>
              <a:rPr lang="en-MY" sz="2400" dirty="0">
                <a:solidFill>
                  <a:srgbClr val="566E90"/>
                </a:solidFill>
              </a:rPr>
              <a:t>edication of merits and closing speech</a:t>
            </a:r>
          </a:p>
        </p:txBody>
      </p:sp>
    </p:spTree>
    <p:extLst>
      <p:ext uri="{BB962C8B-B14F-4D97-AF65-F5344CB8AC3E}">
        <p14:creationId xmlns:p14="http://schemas.microsoft.com/office/powerpoint/2010/main" val="281839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b="1" u="sng" dirty="0">
                <a:solidFill>
                  <a:srgbClr val="B76C1E"/>
                </a:solidFill>
              </a:rPr>
              <a:t>R</a:t>
            </a:r>
            <a:r>
              <a:rPr lang="en-MY" dirty="0"/>
              <a:t>ight occasion for a sutra resounding</a:t>
            </a:r>
          </a:p>
        </p:txBody>
      </p:sp>
      <p:sp>
        <p:nvSpPr>
          <p:cNvPr id="3" name="Content Placeholder 2"/>
          <p:cNvSpPr>
            <a:spLocks noGrp="1"/>
          </p:cNvSpPr>
          <p:nvPr>
            <p:ph idx="1"/>
          </p:nvPr>
        </p:nvSpPr>
        <p:spPr>
          <a:xfrm>
            <a:off x="457200" y="1556792"/>
            <a:ext cx="8147248" cy="4389120"/>
          </a:xfrm>
        </p:spPr>
        <p:txBody>
          <a:bodyPr>
            <a:normAutofit/>
          </a:bodyPr>
          <a:lstStyle/>
          <a:p>
            <a:pPr lvl="0">
              <a:buSzPct val="60000"/>
            </a:pPr>
            <a:r>
              <a:rPr lang="en-SG" sz="2400" dirty="0"/>
              <a:t>A sutra resounding can be done at </a:t>
            </a:r>
            <a:r>
              <a:rPr lang="en-SG" sz="2400" u="sng" dirty="0">
                <a:solidFill>
                  <a:srgbClr val="B76C1E"/>
                </a:solidFill>
              </a:rPr>
              <a:t>any time</a:t>
            </a:r>
            <a:r>
              <a:rPr lang="en-SG" sz="2400" dirty="0"/>
              <a:t>, with </a:t>
            </a:r>
            <a:r>
              <a:rPr lang="en-SG" sz="2400" u="sng" dirty="0">
                <a:solidFill>
                  <a:srgbClr val="B76C1E"/>
                </a:solidFill>
              </a:rPr>
              <a:t>any number of people</a:t>
            </a:r>
          </a:p>
          <a:p>
            <a:pPr lvl="0">
              <a:buSzPct val="60000"/>
            </a:pPr>
            <a:endParaRPr lang="en-SG" sz="1000" u="sng" dirty="0">
              <a:solidFill>
                <a:srgbClr val="752D28"/>
              </a:solidFill>
            </a:endParaRPr>
          </a:p>
          <a:p>
            <a:pPr lvl="0">
              <a:buSzPct val="60000"/>
            </a:pPr>
            <a:r>
              <a:rPr lang="en-SG" sz="2400" dirty="0"/>
              <a:t>A few suggestions on </a:t>
            </a:r>
            <a:r>
              <a:rPr lang="en-SG" sz="2400" u="sng" dirty="0">
                <a:solidFill>
                  <a:srgbClr val="B76C1E"/>
                </a:solidFill>
              </a:rPr>
              <a:t>special occasions</a:t>
            </a:r>
            <a:r>
              <a:rPr lang="en-SG" sz="2400" dirty="0">
                <a:solidFill>
                  <a:srgbClr val="B76C1E"/>
                </a:solidFill>
              </a:rPr>
              <a:t> </a:t>
            </a:r>
            <a:r>
              <a:rPr lang="en-SG" sz="2400" dirty="0"/>
              <a:t>for a sutra resounding event is: </a:t>
            </a:r>
            <a:endParaRPr lang="en-MY" sz="2400" dirty="0"/>
          </a:p>
          <a:p>
            <a:pPr lvl="1">
              <a:buSzPct val="100000"/>
            </a:pPr>
            <a:r>
              <a:rPr lang="en-SG" sz="2000" dirty="0"/>
              <a:t>On holy days </a:t>
            </a:r>
            <a:endParaRPr lang="en-MY" sz="2000" dirty="0"/>
          </a:p>
          <a:p>
            <a:pPr lvl="1">
              <a:buSzPct val="100000"/>
            </a:pPr>
            <a:r>
              <a:rPr lang="en-SG" sz="2000" dirty="0"/>
              <a:t>As part of a teaching event. Teachers can also teach on a particular sutra after the resounding</a:t>
            </a:r>
            <a:endParaRPr lang="en-MY" sz="2000" dirty="0"/>
          </a:p>
          <a:p>
            <a:pPr lvl="1">
              <a:buSzPct val="100000"/>
            </a:pPr>
            <a:r>
              <a:rPr lang="en-SG" sz="2000" dirty="0"/>
              <a:t>As part of a </a:t>
            </a:r>
            <a:r>
              <a:rPr lang="en-SG" sz="2000" dirty="0" err="1"/>
              <a:t>sangha</a:t>
            </a:r>
            <a:r>
              <a:rPr lang="en-SG" sz="2000" dirty="0"/>
              <a:t> gathering. People can also discuss about the experience and the sutra itself after the resounding</a:t>
            </a:r>
            <a:endParaRPr lang="en-MY" sz="2000" dirty="0"/>
          </a:p>
          <a:p>
            <a:pPr lvl="1">
              <a:buSzPct val="100000"/>
            </a:pPr>
            <a:r>
              <a:rPr lang="en-SG" sz="2000" dirty="0"/>
              <a:t>As a merit-making activity, e.g. during birthdays, anniversaries, in remembrance of loved ones etc.</a:t>
            </a:r>
            <a:endParaRPr lang="en-MY" sz="2000" dirty="0"/>
          </a:p>
          <a:p>
            <a:pPr>
              <a:buSzPct val="80000"/>
              <a:buFont typeface="Wingdings" pitchFamily="2" charset="2"/>
              <a:buChar char="§"/>
            </a:pPr>
            <a:endParaRPr lang="en-MY" sz="2400" dirty="0"/>
          </a:p>
        </p:txBody>
      </p:sp>
      <p:sp>
        <p:nvSpPr>
          <p:cNvPr id="5" name="TextBox 4"/>
          <p:cNvSpPr txBox="1"/>
          <p:nvPr/>
        </p:nvSpPr>
        <p:spPr>
          <a:xfrm>
            <a:off x="6588224" y="-27384"/>
            <a:ext cx="2520280" cy="276999"/>
          </a:xfrm>
          <a:prstGeom prst="rect">
            <a:avLst/>
          </a:prstGeom>
          <a:noFill/>
        </p:spPr>
        <p:txBody>
          <a:bodyPr wrap="square" rtlCol="0">
            <a:spAutoFit/>
          </a:bodyPr>
          <a:lstStyle/>
          <a:p>
            <a:pPr algn="r"/>
            <a:r>
              <a:rPr lang="en-MY" sz="1200" b="1" i="1" u="sng" dirty="0">
                <a:solidFill>
                  <a:srgbClr val="B76C1E"/>
                </a:solidFill>
                <a:latin typeface="+mj-lt"/>
              </a:rPr>
              <a:t>R</a:t>
            </a:r>
            <a:r>
              <a:rPr lang="en-MY" sz="1200" b="1" i="1" dirty="0">
                <a:solidFill>
                  <a:srgbClr val="566E90"/>
                </a:solidFill>
                <a:latin typeface="+mj-lt"/>
              </a:rPr>
              <a:t>ight occasion for sutra resounding</a:t>
            </a:r>
          </a:p>
        </p:txBody>
      </p:sp>
    </p:spTree>
    <p:extLst>
      <p:ext uri="{BB962C8B-B14F-4D97-AF65-F5344CB8AC3E}">
        <p14:creationId xmlns:p14="http://schemas.microsoft.com/office/powerpoint/2010/main" val="430312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MY" b="1" u="sng" dirty="0">
                <a:solidFill>
                  <a:srgbClr val="B76C1E"/>
                </a:solidFill>
              </a:rPr>
              <a:t>E</a:t>
            </a:r>
            <a:r>
              <a:rPr lang="en-MY" dirty="0"/>
              <a:t>vent logistics and resource planning </a:t>
            </a:r>
          </a:p>
        </p:txBody>
      </p:sp>
      <p:sp>
        <p:nvSpPr>
          <p:cNvPr id="3" name="Content Placeholder 2"/>
          <p:cNvSpPr>
            <a:spLocks noGrp="1"/>
          </p:cNvSpPr>
          <p:nvPr>
            <p:ph idx="1"/>
          </p:nvPr>
        </p:nvSpPr>
        <p:spPr>
          <a:xfrm>
            <a:off x="179512" y="2564904"/>
            <a:ext cx="4320000" cy="4389120"/>
          </a:xfrm>
        </p:spPr>
        <p:txBody>
          <a:bodyPr>
            <a:normAutofit/>
          </a:bodyPr>
          <a:lstStyle/>
          <a:p>
            <a:pPr lvl="0"/>
            <a:r>
              <a:rPr lang="en-MY" sz="2400" dirty="0"/>
              <a:t>Venue</a:t>
            </a:r>
          </a:p>
          <a:p>
            <a:pPr lvl="0"/>
            <a:endParaRPr lang="en-MY" sz="2400" dirty="0"/>
          </a:p>
          <a:p>
            <a:pPr lvl="0"/>
            <a:r>
              <a:rPr lang="en-MY" sz="2400" dirty="0"/>
              <a:t>Duration</a:t>
            </a:r>
          </a:p>
          <a:p>
            <a:pPr lvl="0"/>
            <a:endParaRPr lang="en-MY" sz="2400" dirty="0"/>
          </a:p>
          <a:p>
            <a:pPr lvl="0"/>
            <a:r>
              <a:rPr lang="en-MY" sz="2400" dirty="0"/>
              <a:t>Schedule</a:t>
            </a:r>
          </a:p>
        </p:txBody>
      </p:sp>
      <p:sp>
        <p:nvSpPr>
          <p:cNvPr id="8" name="Rectangle 7"/>
          <p:cNvSpPr/>
          <p:nvPr/>
        </p:nvSpPr>
        <p:spPr>
          <a:xfrm>
            <a:off x="179512" y="1658000"/>
            <a:ext cx="4320000" cy="762888"/>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solidFill>
                  <a:srgbClr val="B76C1E"/>
                </a:solidFill>
                <a:latin typeface="Arial" pitchFamily="34" charset="0"/>
                <a:cs typeface="Arial" pitchFamily="34" charset="0"/>
              </a:rPr>
              <a:t>Event logistics</a:t>
            </a:r>
            <a:endParaRPr lang="en-MY" sz="2400" dirty="0">
              <a:solidFill>
                <a:srgbClr val="B76C1E"/>
              </a:solidFill>
              <a:latin typeface="Arial" pitchFamily="34" charset="0"/>
              <a:cs typeface="Arial" pitchFamily="34" charset="0"/>
            </a:endParaRPr>
          </a:p>
        </p:txBody>
      </p:sp>
      <p:sp>
        <p:nvSpPr>
          <p:cNvPr id="9" name="Rectangle 8"/>
          <p:cNvSpPr/>
          <p:nvPr/>
        </p:nvSpPr>
        <p:spPr>
          <a:xfrm>
            <a:off x="4644008" y="1658000"/>
            <a:ext cx="4320000" cy="762888"/>
          </a:xfrm>
          <a:prstGeom prst="rect">
            <a:avLst/>
          </a:prstGeom>
          <a:solidFill>
            <a:schemeClr val="bg1">
              <a:lumMod val="75000"/>
              <a:alpha val="4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solidFill>
                  <a:srgbClr val="B76C1E"/>
                </a:solidFill>
                <a:latin typeface="Arial" pitchFamily="34" charset="0"/>
                <a:cs typeface="Arial" pitchFamily="34" charset="0"/>
              </a:rPr>
              <a:t>Resource planning</a:t>
            </a:r>
            <a:endParaRPr lang="en-MY" sz="2400" dirty="0">
              <a:solidFill>
                <a:srgbClr val="B76C1E"/>
              </a:solidFill>
              <a:latin typeface="Arial" pitchFamily="34" charset="0"/>
              <a:cs typeface="Arial" pitchFamily="34" charset="0"/>
            </a:endParaRPr>
          </a:p>
        </p:txBody>
      </p:sp>
      <p:sp>
        <p:nvSpPr>
          <p:cNvPr id="10" name="Content Placeholder 2"/>
          <p:cNvSpPr txBox="1">
            <a:spLocks/>
          </p:cNvSpPr>
          <p:nvPr/>
        </p:nvSpPr>
        <p:spPr>
          <a:xfrm>
            <a:off x="4644008" y="2564904"/>
            <a:ext cx="4320000" cy="4389120"/>
          </a:xfrm>
          <a:prstGeom prst="rect">
            <a:avLst/>
          </a:prstGeom>
        </p:spPr>
        <p:txBody>
          <a:bodyPr vert="horz" lIns="91440" tIns="45720" rIns="91440" bIns="45720" rtlCol="0">
            <a:normAutofit/>
          </a:bodyPr>
          <a:lstStyle>
            <a:lvl1pPr marL="396000" lvl="0" indent="-396000">
              <a:spcBef>
                <a:spcPct val="20000"/>
              </a:spcBef>
              <a:buClr>
                <a:srgbClr val="566E90"/>
              </a:buClr>
              <a:buSzPct val="60000"/>
              <a:buFont typeface="Wingdings" pitchFamily="2" charset="2"/>
              <a:buChar char="q"/>
              <a:defRPr sz="2800">
                <a:solidFill>
                  <a:srgbClr val="566E90"/>
                </a:solidFill>
                <a:latin typeface="Arial" pitchFamily="34" charset="0"/>
                <a:cs typeface="Arial" pitchFamily="34" charset="0"/>
              </a:defRPr>
            </a:lvl1pPr>
            <a:lvl2pPr marL="742950" indent="-285750">
              <a:spcBef>
                <a:spcPct val="20000"/>
              </a:spcBef>
              <a:buClr>
                <a:srgbClr val="566E90"/>
              </a:buClr>
              <a:buFont typeface="Wingdings" pitchFamily="2" charset="2"/>
              <a:buChar char="§"/>
              <a:defRPr sz="2400">
                <a:solidFill>
                  <a:srgbClr val="566E90"/>
                </a:solidFill>
                <a:latin typeface="Arial" pitchFamily="34" charset="0"/>
                <a:cs typeface="Arial" pitchFamily="34" charset="0"/>
              </a:defRPr>
            </a:lvl2pPr>
            <a:lvl3pPr marL="1257300" indent="-342900">
              <a:spcBef>
                <a:spcPct val="20000"/>
              </a:spcBef>
              <a:buClr>
                <a:srgbClr val="566E90"/>
              </a:buClr>
              <a:buFont typeface="Wingdings" pitchFamily="2" charset="2"/>
              <a:buChar char="v"/>
              <a:defRPr sz="2000">
                <a:solidFill>
                  <a:srgbClr val="566E90"/>
                </a:solidFill>
                <a:latin typeface="Arial" pitchFamily="34" charset="0"/>
                <a:cs typeface="Arial" pitchFamily="34" charset="0"/>
              </a:defRPr>
            </a:lvl3pPr>
            <a:lvl4pPr marL="1600200" indent="-228600">
              <a:spcBef>
                <a:spcPct val="20000"/>
              </a:spcBef>
              <a:buFont typeface="Arial" pitchFamily="34" charset="0"/>
              <a:buChar char="–"/>
              <a:defRPr>
                <a:solidFill>
                  <a:srgbClr val="566E90"/>
                </a:solidFill>
                <a:latin typeface="Arial" pitchFamily="34" charset="0"/>
                <a:cs typeface="Arial" pitchFamily="34" charset="0"/>
              </a:defRPr>
            </a:lvl4pPr>
            <a:lvl5pPr marL="2057400" indent="-228600">
              <a:spcBef>
                <a:spcPct val="20000"/>
              </a:spcBef>
              <a:buFont typeface="Arial" pitchFamily="34" charset="0"/>
              <a:buChar char="»"/>
              <a:defRPr>
                <a:solidFill>
                  <a:srgbClr val="566E90"/>
                </a:solidFill>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MY" sz="2400" dirty="0"/>
              <a:t>Manpower planning</a:t>
            </a:r>
          </a:p>
          <a:p>
            <a:endParaRPr lang="en-MY" sz="2400" dirty="0"/>
          </a:p>
          <a:p>
            <a:r>
              <a:rPr lang="en-MY" sz="2400" dirty="0"/>
              <a:t>Sutra selection</a:t>
            </a:r>
          </a:p>
          <a:p>
            <a:endParaRPr lang="en-MY" sz="2400" dirty="0"/>
          </a:p>
          <a:p>
            <a:r>
              <a:rPr lang="en-MY" sz="2400" dirty="0"/>
              <a:t>Materials preparation</a:t>
            </a:r>
          </a:p>
        </p:txBody>
      </p:sp>
      <p:sp>
        <p:nvSpPr>
          <p:cNvPr id="11" name="TextBox 10"/>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E</a:t>
            </a:r>
            <a:r>
              <a:rPr lang="en-MY" sz="1200" b="1" i="1" dirty="0">
                <a:solidFill>
                  <a:srgbClr val="566E90"/>
                </a:solidFill>
                <a:latin typeface="+mj-lt"/>
              </a:rPr>
              <a:t>vent logistics and resource planning </a:t>
            </a:r>
          </a:p>
        </p:txBody>
      </p:sp>
    </p:spTree>
    <p:extLst>
      <p:ext uri="{BB962C8B-B14F-4D97-AF65-F5344CB8AC3E}">
        <p14:creationId xmlns:p14="http://schemas.microsoft.com/office/powerpoint/2010/main" val="3511841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Choosing the right venue</a:t>
            </a:r>
          </a:p>
        </p:txBody>
      </p:sp>
      <p:sp>
        <p:nvSpPr>
          <p:cNvPr id="7" name="Content Placeholder 2"/>
          <p:cNvSpPr txBox="1">
            <a:spLocks/>
          </p:cNvSpPr>
          <p:nvPr/>
        </p:nvSpPr>
        <p:spPr>
          <a:xfrm>
            <a:off x="467544" y="1988840"/>
            <a:ext cx="8424936" cy="4389120"/>
          </a:xfrm>
          <a:prstGeom prst="rect">
            <a:avLst/>
          </a:prstGeom>
        </p:spPr>
        <p:txBody>
          <a:bodyPr vert="horz">
            <a:normAutofit/>
          </a:bodyPr>
          <a:lstStyle>
            <a:defPPr>
              <a:defRPr lang="en-US"/>
            </a:defPPr>
            <a:lvl1pPr marL="274320" lvl="0" indent="-274320">
              <a:spcBef>
                <a:spcPct val="20000"/>
              </a:spcBef>
              <a:buClr>
                <a:schemeClr val="accent3"/>
              </a:buClr>
              <a:buSzPct val="95000"/>
              <a:buFont typeface="Wingdings 2"/>
              <a:buChar char=""/>
              <a:defRPr kumimoji="0" sz="2800">
                <a:latin typeface="+mj-lt"/>
              </a:defRPr>
            </a:lvl1pPr>
            <a:lvl2pPr marL="640080" lvl="1" indent="-246888">
              <a:spcBef>
                <a:spcPct val="20000"/>
              </a:spcBef>
              <a:buClr>
                <a:schemeClr val="accent1"/>
              </a:buClr>
              <a:buSzPct val="85000"/>
              <a:buFont typeface="Wingdings 2"/>
              <a:buChar char=""/>
              <a:defRPr kumimoji="0" sz="2400">
                <a:latin typeface="+mj-lt"/>
              </a:defRPr>
            </a:lvl2pPr>
            <a:lvl3pPr indent="-246888">
              <a:spcBef>
                <a:spcPct val="20000"/>
              </a:spcBef>
              <a:buClr>
                <a:schemeClr val="accent2"/>
              </a:buClr>
              <a:buSzPct val="70000"/>
              <a:buFont typeface="Wingdings 2"/>
              <a:buChar char=""/>
              <a:defRPr kumimoji="0" sz="2100">
                <a:latin typeface="+mj-lt"/>
              </a:defRPr>
            </a:lvl3pPr>
            <a:lvl4pPr marL="1188720" indent="-210312">
              <a:spcBef>
                <a:spcPct val="20000"/>
              </a:spcBef>
              <a:buClr>
                <a:schemeClr val="accent3"/>
              </a:buClr>
              <a:buSzPct val="65000"/>
              <a:buFont typeface="Wingdings 2"/>
              <a:buChar char=""/>
              <a:defRPr kumimoji="0" sz="2000">
                <a:latin typeface="+mj-lt"/>
              </a:defRPr>
            </a:lvl4pPr>
            <a:lvl5pPr marL="1463040" indent="-210312">
              <a:spcBef>
                <a:spcPct val="20000"/>
              </a:spcBef>
              <a:buClr>
                <a:schemeClr val="accent4"/>
              </a:buClr>
              <a:buSzPct val="65000"/>
              <a:buFont typeface="Wingdings 2"/>
              <a:buChar char=""/>
              <a:defRPr kumimoji="0" sz="2000">
                <a:latin typeface="+mj-lt"/>
              </a:defRPr>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pPr marL="354013" indent="-354013">
              <a:lnSpc>
                <a:spcPct val="90000"/>
              </a:lnSpc>
              <a:buClr>
                <a:srgbClr val="566E90"/>
              </a:buClr>
              <a:buSzPct val="60000"/>
              <a:buFont typeface="Wingdings" pitchFamily="2" charset="2"/>
              <a:buChar char="q"/>
            </a:pPr>
            <a:r>
              <a:rPr lang="en-MY" dirty="0">
                <a:solidFill>
                  <a:srgbClr val="566E90"/>
                </a:solidFill>
                <a:latin typeface="Arial" pitchFamily="34" charset="0"/>
                <a:cs typeface="Arial" pitchFamily="34" charset="0"/>
              </a:rPr>
              <a:t>Factors to consider:</a:t>
            </a:r>
          </a:p>
          <a:p>
            <a:pPr marL="719138" lvl="1" indent="-325438">
              <a:lnSpc>
                <a:spcPct val="90000"/>
              </a:lnSpc>
              <a:buClr>
                <a:srgbClr val="566E90"/>
              </a:buClr>
              <a:buFont typeface="Wingdings" pitchFamily="2" charset="2"/>
              <a:buChar char="§"/>
            </a:pPr>
            <a:r>
              <a:rPr lang="en-SG" dirty="0">
                <a:solidFill>
                  <a:srgbClr val="566E90"/>
                </a:solidFill>
                <a:latin typeface="Arial" pitchFamily="34" charset="0"/>
                <a:cs typeface="Arial" pitchFamily="34" charset="0"/>
              </a:rPr>
              <a:t>Indoor vs. outdoor</a:t>
            </a:r>
          </a:p>
          <a:p>
            <a:pPr marL="719138" lvl="1" indent="-325438">
              <a:lnSpc>
                <a:spcPct val="90000"/>
              </a:lnSpc>
              <a:buClr>
                <a:srgbClr val="566E90"/>
              </a:buClr>
              <a:buFont typeface="Wingdings" pitchFamily="2" charset="2"/>
              <a:buChar char="§"/>
            </a:pPr>
            <a:r>
              <a:rPr lang="en-SG" dirty="0">
                <a:solidFill>
                  <a:srgbClr val="566E90"/>
                </a:solidFill>
                <a:latin typeface="Arial" pitchFamily="34" charset="0"/>
                <a:cs typeface="Arial" pitchFamily="34" charset="0"/>
              </a:rPr>
              <a:t>Number of participants vs. capacity of venue</a:t>
            </a:r>
          </a:p>
          <a:p>
            <a:pPr marL="719138" lvl="1" indent="-325438">
              <a:lnSpc>
                <a:spcPct val="90000"/>
              </a:lnSpc>
              <a:buClr>
                <a:srgbClr val="566E90"/>
              </a:buClr>
              <a:buFont typeface="Wingdings" pitchFamily="2" charset="2"/>
              <a:buChar char="§"/>
            </a:pPr>
            <a:r>
              <a:rPr lang="en-SG" dirty="0">
                <a:solidFill>
                  <a:srgbClr val="566E90"/>
                </a:solidFill>
                <a:latin typeface="Arial" pitchFamily="34" charset="0"/>
                <a:cs typeface="Arial" pitchFamily="34" charset="0"/>
              </a:rPr>
              <a:t>Lighting considerations (</a:t>
            </a:r>
            <a:r>
              <a:rPr lang="en-SG" dirty="0" err="1">
                <a:solidFill>
                  <a:srgbClr val="566E90"/>
                </a:solidFill>
                <a:latin typeface="Arial" pitchFamily="34" charset="0"/>
                <a:cs typeface="Arial" pitchFamily="34" charset="0"/>
              </a:rPr>
              <a:t>eg</a:t>
            </a:r>
            <a:r>
              <a:rPr lang="en-SG" dirty="0">
                <a:solidFill>
                  <a:srgbClr val="566E90"/>
                </a:solidFill>
                <a:latin typeface="Arial" pitchFamily="34" charset="0"/>
                <a:cs typeface="Arial" pitchFamily="34" charset="0"/>
              </a:rPr>
              <a:t>. Lighting when sky turns dark during an outdoor resounding event)</a:t>
            </a:r>
          </a:p>
          <a:p>
            <a:pPr marL="719138" lvl="1" indent="-325438">
              <a:lnSpc>
                <a:spcPct val="90000"/>
              </a:lnSpc>
              <a:buClr>
                <a:srgbClr val="566E90"/>
              </a:buClr>
              <a:buFont typeface="Wingdings" pitchFamily="2" charset="2"/>
              <a:buChar char="§"/>
            </a:pPr>
            <a:r>
              <a:rPr lang="en-SG" dirty="0">
                <a:solidFill>
                  <a:srgbClr val="566E90"/>
                </a:solidFill>
                <a:latin typeface="Arial" pitchFamily="34" charset="0"/>
                <a:cs typeface="Arial" pitchFamily="34" charset="0"/>
              </a:rPr>
              <a:t>Sound systems (</a:t>
            </a:r>
            <a:r>
              <a:rPr lang="en-SG" dirty="0" err="1">
                <a:solidFill>
                  <a:srgbClr val="566E90"/>
                </a:solidFill>
                <a:latin typeface="Arial" pitchFamily="34" charset="0"/>
                <a:cs typeface="Arial" pitchFamily="34" charset="0"/>
              </a:rPr>
              <a:t>eg</a:t>
            </a:r>
            <a:r>
              <a:rPr lang="en-SG" dirty="0">
                <a:solidFill>
                  <a:srgbClr val="566E90"/>
                </a:solidFill>
                <a:latin typeface="Arial" pitchFamily="34" charset="0"/>
                <a:cs typeface="Arial" pitchFamily="34" charset="0"/>
              </a:rPr>
              <a:t>. microphones, recorders)</a:t>
            </a:r>
          </a:p>
          <a:p>
            <a:pPr marL="719138" lvl="1" indent="-325438">
              <a:lnSpc>
                <a:spcPct val="90000"/>
              </a:lnSpc>
              <a:buClr>
                <a:srgbClr val="566E90"/>
              </a:buClr>
              <a:buFont typeface="Wingdings" pitchFamily="2" charset="2"/>
              <a:buChar char="§"/>
            </a:pPr>
            <a:r>
              <a:rPr lang="en-SG" dirty="0">
                <a:solidFill>
                  <a:srgbClr val="566E90"/>
                </a:solidFill>
                <a:latin typeface="Arial" pitchFamily="34" charset="0"/>
                <a:cs typeface="Arial" pitchFamily="34" charset="0"/>
              </a:rPr>
              <a:t>Convenience of location for participants</a:t>
            </a:r>
            <a:endParaRPr lang="en-MY" dirty="0">
              <a:solidFill>
                <a:srgbClr val="566E90"/>
              </a:solidFill>
              <a:latin typeface="Arial" pitchFamily="34" charset="0"/>
              <a:cs typeface="Arial" pitchFamily="34" charset="0"/>
            </a:endParaRPr>
          </a:p>
          <a:p>
            <a:endParaRPr lang="en-SG" dirty="0"/>
          </a:p>
          <a:p>
            <a:endParaRPr lang="en-SG" dirty="0"/>
          </a:p>
        </p:txBody>
      </p:sp>
      <p:sp>
        <p:nvSpPr>
          <p:cNvPr id="5" name="TextBox 4"/>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E</a:t>
            </a:r>
            <a:r>
              <a:rPr lang="en-MY" sz="1200" b="1" i="1" dirty="0">
                <a:solidFill>
                  <a:srgbClr val="566E90"/>
                </a:solidFill>
                <a:latin typeface="+mj-lt"/>
              </a:rPr>
              <a:t>vent logistics and resource planning </a:t>
            </a:r>
          </a:p>
        </p:txBody>
      </p:sp>
    </p:spTree>
    <p:extLst>
      <p:ext uri="{BB962C8B-B14F-4D97-AF65-F5344CB8AC3E}">
        <p14:creationId xmlns:p14="http://schemas.microsoft.com/office/powerpoint/2010/main" val="1770856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80632869"/>
              </p:ext>
            </p:extLst>
          </p:nvPr>
        </p:nvGraphicFramePr>
        <p:xfrm>
          <a:off x="107504" y="1452716"/>
          <a:ext cx="8928992" cy="4640580"/>
        </p:xfrm>
        <a:graphic>
          <a:graphicData uri="http://schemas.openxmlformats.org/drawingml/2006/table">
            <a:tbl>
              <a:tblPr firstRow="1" bandRow="1">
                <a:tableStyleId>{616DA210-FB5B-4158-B5E0-FEB733F419BA}</a:tableStyleId>
              </a:tblPr>
              <a:tblGrid>
                <a:gridCol w="1800200">
                  <a:extLst>
                    <a:ext uri="{9D8B030D-6E8A-4147-A177-3AD203B41FA5}">
                      <a16:colId xmlns:a16="http://schemas.microsoft.com/office/drawing/2014/main" val="20000"/>
                    </a:ext>
                  </a:extLst>
                </a:gridCol>
                <a:gridCol w="5040560">
                  <a:extLst>
                    <a:ext uri="{9D8B030D-6E8A-4147-A177-3AD203B41FA5}">
                      <a16:colId xmlns:a16="http://schemas.microsoft.com/office/drawing/2014/main" val="20001"/>
                    </a:ext>
                  </a:extLst>
                </a:gridCol>
                <a:gridCol w="2088232">
                  <a:extLst>
                    <a:ext uri="{9D8B030D-6E8A-4147-A177-3AD203B41FA5}">
                      <a16:colId xmlns:a16="http://schemas.microsoft.com/office/drawing/2014/main" val="20002"/>
                    </a:ext>
                  </a:extLst>
                </a:gridCol>
              </a:tblGrid>
              <a:tr h="283346">
                <a:tc>
                  <a:txBody>
                    <a:bodyPr/>
                    <a:lstStyle/>
                    <a:p>
                      <a:pPr algn="ctr"/>
                      <a:r>
                        <a:rPr lang="en-MY" sz="1350" dirty="0">
                          <a:solidFill>
                            <a:schemeClr val="bg1"/>
                          </a:solidFill>
                          <a:latin typeface="Arial" pitchFamily="34" charset="0"/>
                          <a:cs typeface="Arial" pitchFamily="34" charset="0"/>
                        </a:rPr>
                        <a:t>Timing</a:t>
                      </a:r>
                    </a:p>
                  </a:txBody>
                  <a:tcPr anchor="ctr">
                    <a:solidFill>
                      <a:schemeClr val="tx2"/>
                    </a:solidFill>
                  </a:tcPr>
                </a:tc>
                <a:tc>
                  <a:txBody>
                    <a:bodyPr/>
                    <a:lstStyle/>
                    <a:p>
                      <a:pPr algn="ctr"/>
                      <a:r>
                        <a:rPr lang="en-MY" sz="1350" dirty="0">
                          <a:solidFill>
                            <a:schemeClr val="bg1"/>
                          </a:solidFill>
                          <a:latin typeface="Arial" pitchFamily="34" charset="0"/>
                          <a:cs typeface="Arial" pitchFamily="34" charset="0"/>
                        </a:rPr>
                        <a:t>Activities</a:t>
                      </a:r>
                    </a:p>
                  </a:txBody>
                  <a:tcPr anchor="ctr">
                    <a:solidFill>
                      <a:schemeClr val="tx2"/>
                    </a:solidFill>
                  </a:tcPr>
                </a:tc>
                <a:tc>
                  <a:txBody>
                    <a:bodyPr/>
                    <a:lstStyle/>
                    <a:p>
                      <a:pPr algn="ctr"/>
                      <a:r>
                        <a:rPr lang="en-MY" sz="1350" dirty="0">
                          <a:solidFill>
                            <a:schemeClr val="bg1"/>
                          </a:solidFill>
                          <a:latin typeface="Arial" pitchFamily="34" charset="0"/>
                          <a:cs typeface="Arial" pitchFamily="34" charset="0"/>
                        </a:rPr>
                        <a:t>Duration </a:t>
                      </a:r>
                      <a:r>
                        <a:rPr lang="en-MY" sz="1350" b="0" i="1" dirty="0">
                          <a:solidFill>
                            <a:schemeClr val="bg1"/>
                          </a:solidFill>
                          <a:latin typeface="Arial" pitchFamily="34" charset="0"/>
                          <a:cs typeface="Arial" pitchFamily="34" charset="0"/>
                        </a:rPr>
                        <a:t>(60 - 90</a:t>
                      </a:r>
                      <a:r>
                        <a:rPr lang="en-MY" sz="1350" b="0" i="1" baseline="0" dirty="0">
                          <a:solidFill>
                            <a:schemeClr val="bg1"/>
                          </a:solidFill>
                          <a:latin typeface="Arial" pitchFamily="34" charset="0"/>
                          <a:cs typeface="Arial" pitchFamily="34" charset="0"/>
                        </a:rPr>
                        <a:t> </a:t>
                      </a:r>
                      <a:r>
                        <a:rPr lang="en-MY" sz="1350" b="0" i="1" baseline="0" dirty="0" err="1">
                          <a:solidFill>
                            <a:schemeClr val="bg1"/>
                          </a:solidFill>
                          <a:latin typeface="Arial" pitchFamily="34" charset="0"/>
                          <a:cs typeface="Arial" pitchFamily="34" charset="0"/>
                        </a:rPr>
                        <a:t>mins</a:t>
                      </a:r>
                      <a:r>
                        <a:rPr lang="en-MY" sz="1350" b="0" i="1" baseline="0" dirty="0">
                          <a:solidFill>
                            <a:schemeClr val="bg1"/>
                          </a:solidFill>
                          <a:latin typeface="Arial" pitchFamily="34" charset="0"/>
                          <a:cs typeface="Arial" pitchFamily="34" charset="0"/>
                        </a:rPr>
                        <a:t>)</a:t>
                      </a:r>
                      <a:endParaRPr lang="en-MY" sz="1350" b="0" i="1" dirty="0">
                        <a:solidFill>
                          <a:schemeClr val="bg1"/>
                        </a:solidFill>
                        <a:latin typeface="Arial" pitchFamily="34" charset="0"/>
                        <a:cs typeface="Arial" pitchFamily="34" charset="0"/>
                      </a:endParaRPr>
                    </a:p>
                  </a:txBody>
                  <a:tcPr anchor="ctr">
                    <a:solidFill>
                      <a:schemeClr val="tx2"/>
                    </a:solidFill>
                  </a:tcPr>
                </a:tc>
                <a:extLst>
                  <a:ext uri="{0D108BD9-81ED-4DB2-BD59-A6C34878D82A}">
                    <a16:rowId xmlns:a16="http://schemas.microsoft.com/office/drawing/2014/main" val="10000"/>
                  </a:ext>
                </a:extLst>
              </a:tr>
              <a:tr h="479509">
                <a:tc>
                  <a:txBody>
                    <a:bodyPr/>
                    <a:lstStyle/>
                    <a:p>
                      <a:pPr algn="ctr"/>
                      <a:r>
                        <a:rPr lang="en-SG" sz="1350" dirty="0">
                          <a:solidFill>
                            <a:srgbClr val="566E90"/>
                          </a:solidFill>
                          <a:latin typeface="Arial" pitchFamily="34" charset="0"/>
                          <a:cs typeface="Arial" pitchFamily="34" charset="0"/>
                        </a:rPr>
                        <a:t>9.30am</a:t>
                      </a:r>
                      <a:endParaRPr lang="en-MY" sz="1350" dirty="0">
                        <a:solidFill>
                          <a:srgbClr val="566E90"/>
                        </a:solidFill>
                        <a:latin typeface="Arial" pitchFamily="34" charset="0"/>
                        <a:cs typeface="Arial" pitchFamily="34" charset="0"/>
                      </a:endParaRPr>
                    </a:p>
                  </a:txBody>
                  <a:tcPr>
                    <a:solidFill>
                      <a:schemeClr val="bg1">
                        <a:lumMod val="50000"/>
                        <a:alpha val="20000"/>
                      </a:schemeClr>
                    </a:solidFill>
                  </a:tcPr>
                </a:tc>
                <a:tc>
                  <a:txBody>
                    <a:bodyPr/>
                    <a:lstStyle/>
                    <a:p>
                      <a:pPr marL="177800" indent="-177800" fontAlgn="base">
                        <a:buFont typeface="Arial" pitchFamily="34" charset="0"/>
                        <a:buChar char="•"/>
                      </a:pPr>
                      <a:r>
                        <a:rPr lang="en-SG" sz="1350" dirty="0">
                          <a:solidFill>
                            <a:srgbClr val="566E90"/>
                          </a:solidFill>
                          <a:latin typeface="Arial" pitchFamily="34" charset="0"/>
                          <a:cs typeface="Arial" pitchFamily="34" charset="0"/>
                        </a:rPr>
                        <a:t>Volunteers give out resounding texts or participants collect texts from a designated collection area</a:t>
                      </a:r>
                      <a:endParaRPr lang="en-MY" sz="1350" dirty="0">
                        <a:solidFill>
                          <a:srgbClr val="566E90"/>
                        </a:solidFill>
                        <a:latin typeface="Arial" pitchFamily="34" charset="0"/>
                        <a:cs typeface="Arial" pitchFamily="34" charset="0"/>
                      </a:endParaRPr>
                    </a:p>
                  </a:txBody>
                  <a:tcPr>
                    <a:solidFill>
                      <a:schemeClr val="bg1">
                        <a:lumMod val="50000"/>
                        <a:alpha val="20000"/>
                      </a:schemeClr>
                    </a:solidFill>
                  </a:tcPr>
                </a:tc>
                <a:tc>
                  <a:txBody>
                    <a:bodyPr/>
                    <a:lstStyle/>
                    <a:p>
                      <a:pPr algn="ctr"/>
                      <a:endParaRPr lang="en-MY" sz="1350" dirty="0">
                        <a:solidFill>
                          <a:srgbClr val="566E90"/>
                        </a:solidFill>
                        <a:latin typeface="Arial" pitchFamily="34" charset="0"/>
                        <a:cs typeface="Arial" pitchFamily="34" charset="0"/>
                      </a:endParaRPr>
                    </a:p>
                  </a:txBody>
                  <a:tcPr>
                    <a:solidFill>
                      <a:schemeClr val="bg1">
                        <a:lumMod val="50000"/>
                        <a:alpha val="20000"/>
                      </a:schemeClr>
                    </a:solidFill>
                  </a:tcPr>
                </a:tc>
                <a:extLst>
                  <a:ext uri="{0D108BD9-81ED-4DB2-BD59-A6C34878D82A}">
                    <a16:rowId xmlns:a16="http://schemas.microsoft.com/office/drawing/2014/main" val="10001"/>
                  </a:ext>
                </a:extLst>
              </a:tr>
              <a:tr h="283346">
                <a:tc>
                  <a:txBody>
                    <a:bodyPr/>
                    <a:lstStyle/>
                    <a:p>
                      <a:pPr algn="ctr"/>
                      <a:r>
                        <a:rPr lang="en-MY" sz="1350" dirty="0">
                          <a:solidFill>
                            <a:srgbClr val="566E90"/>
                          </a:solidFill>
                          <a:latin typeface="Arial" pitchFamily="34" charset="0"/>
                          <a:cs typeface="Arial" pitchFamily="34" charset="0"/>
                        </a:rPr>
                        <a:t>9.50am</a:t>
                      </a:r>
                    </a:p>
                  </a:txBody>
                  <a:tcPr/>
                </a:tc>
                <a:tc>
                  <a:txBody>
                    <a:bodyPr/>
                    <a:lstStyle/>
                    <a:p>
                      <a:pPr marL="177800" lvl="0" indent="-177800" algn="l" rtl="0" eaLnBrk="1" latinLnBrk="0" hangingPunct="1">
                        <a:buFont typeface="Arial" pitchFamily="34" charset="0"/>
                        <a:buChar char="•"/>
                      </a:pPr>
                      <a:r>
                        <a:rPr kumimoji="0" lang="en-SG" sz="1350" kern="1200" dirty="0">
                          <a:solidFill>
                            <a:srgbClr val="566E90"/>
                          </a:solidFill>
                          <a:effectLst/>
                          <a:latin typeface="Arial" pitchFamily="34" charset="0"/>
                          <a:ea typeface="+mn-ea"/>
                          <a:cs typeface="Arial" pitchFamily="34" charset="0"/>
                        </a:rPr>
                        <a:t>Participants to be seated with</a:t>
                      </a:r>
                      <a:r>
                        <a:rPr kumimoji="0" lang="en-SG" sz="1350" kern="1200" baseline="0" dirty="0">
                          <a:solidFill>
                            <a:srgbClr val="566E90"/>
                          </a:solidFill>
                          <a:effectLst/>
                          <a:latin typeface="Arial" pitchFamily="34" charset="0"/>
                          <a:ea typeface="+mn-ea"/>
                          <a:cs typeface="Arial" pitchFamily="34" charset="0"/>
                        </a:rPr>
                        <a:t> texts in hand</a:t>
                      </a:r>
                      <a:endParaRPr kumimoji="0" lang="en-MY" sz="1350" kern="1200" dirty="0">
                        <a:solidFill>
                          <a:srgbClr val="566E90"/>
                        </a:solidFill>
                        <a:effectLst/>
                        <a:latin typeface="Arial" pitchFamily="34" charset="0"/>
                        <a:ea typeface="+mn-ea"/>
                        <a:cs typeface="Arial" pitchFamily="34" charset="0"/>
                      </a:endParaRPr>
                    </a:p>
                  </a:txBody>
                  <a:tcPr/>
                </a:tc>
                <a:tc>
                  <a:txBody>
                    <a:bodyPr/>
                    <a:lstStyle/>
                    <a:p>
                      <a:pPr marL="0" lvl="0" indent="0" algn="ctr" rtl="0" eaLnBrk="1" latinLnBrk="0" hangingPunct="1">
                        <a:buFont typeface="Arial" pitchFamily="34" charset="0"/>
                        <a:buNone/>
                      </a:pPr>
                      <a:endParaRPr kumimoji="0" lang="en-MY" sz="1350" kern="1200" dirty="0">
                        <a:solidFill>
                          <a:srgbClr val="566E90"/>
                        </a:solidFill>
                        <a:effectLst/>
                        <a:latin typeface="Arial" pitchFamily="34" charset="0"/>
                        <a:ea typeface="+mn-ea"/>
                        <a:cs typeface="Arial" pitchFamily="34" charset="0"/>
                      </a:endParaRPr>
                    </a:p>
                  </a:txBody>
                  <a:tcPr/>
                </a:tc>
                <a:extLst>
                  <a:ext uri="{0D108BD9-81ED-4DB2-BD59-A6C34878D82A}">
                    <a16:rowId xmlns:a16="http://schemas.microsoft.com/office/drawing/2014/main" val="10002"/>
                  </a:ext>
                </a:extLst>
              </a:tr>
              <a:tr h="871834">
                <a:tc>
                  <a:txBody>
                    <a:bodyPr/>
                    <a:lstStyle/>
                    <a:p>
                      <a:pPr algn="ctr"/>
                      <a:r>
                        <a:rPr lang="en-MY" sz="1350" dirty="0">
                          <a:solidFill>
                            <a:srgbClr val="566E90"/>
                          </a:solidFill>
                          <a:latin typeface="Arial" pitchFamily="34" charset="0"/>
                          <a:cs typeface="Arial" pitchFamily="34" charset="0"/>
                        </a:rPr>
                        <a:t>9.55am – 10.00am</a:t>
                      </a:r>
                    </a:p>
                  </a:txBody>
                  <a:tcPr>
                    <a:solidFill>
                      <a:schemeClr val="bg1">
                        <a:lumMod val="50000"/>
                        <a:alpha val="20000"/>
                      </a:schemeClr>
                    </a:solidFill>
                  </a:tcPr>
                </a:tc>
                <a:tc>
                  <a:txBody>
                    <a:bodyPr/>
                    <a:lstStyle/>
                    <a:p>
                      <a:pPr marL="177800" lvl="0" indent="-177800" algn="l" rtl="0" eaLnBrk="1" latinLnBrk="0" hangingPunct="1">
                        <a:buFont typeface="Arial" pitchFamily="34" charset="0"/>
                        <a:buChar char="•"/>
                      </a:pPr>
                      <a:r>
                        <a:rPr kumimoji="0" lang="en-MY" sz="1350" kern="1200" baseline="0" dirty="0">
                          <a:solidFill>
                            <a:srgbClr val="566E90"/>
                          </a:solidFill>
                          <a:effectLst/>
                          <a:latin typeface="Arial" pitchFamily="34" charset="0"/>
                          <a:ea typeface="+mn-ea"/>
                          <a:cs typeface="Arial" pitchFamily="34" charset="0"/>
                        </a:rPr>
                        <a:t>Emcee to introduce purpose of resounding event and explain how the resounding will be conducted</a:t>
                      </a:r>
                    </a:p>
                    <a:p>
                      <a:pPr marL="177800" lvl="0" indent="-177800" algn="l" rtl="0" eaLnBrk="1" latinLnBrk="0" hangingPunct="1">
                        <a:buFont typeface="Arial" pitchFamily="34" charset="0"/>
                        <a:buChar char="•"/>
                      </a:pPr>
                      <a:r>
                        <a:rPr kumimoji="0" lang="en-MY" sz="1350" kern="1200" baseline="0" dirty="0">
                          <a:solidFill>
                            <a:srgbClr val="566E90"/>
                          </a:solidFill>
                          <a:effectLst/>
                          <a:latin typeface="Arial" pitchFamily="34" charset="0"/>
                          <a:ea typeface="+mn-ea"/>
                          <a:cs typeface="Arial" pitchFamily="34" charset="0"/>
                        </a:rPr>
                        <a:t>Emcee to introduce background of the teacher/presider upon a</a:t>
                      </a:r>
                      <a:r>
                        <a:rPr kumimoji="0" lang="en-MY" sz="1350" kern="1200" dirty="0">
                          <a:solidFill>
                            <a:srgbClr val="566E90"/>
                          </a:solidFill>
                          <a:effectLst/>
                          <a:latin typeface="Arial" pitchFamily="34" charset="0"/>
                          <a:ea typeface="+mn-ea"/>
                          <a:cs typeface="Arial" pitchFamily="34" charset="0"/>
                        </a:rPr>
                        <a:t>rrival</a:t>
                      </a:r>
                      <a:r>
                        <a:rPr kumimoji="0" lang="en-MY" sz="1350" kern="1200" baseline="0" dirty="0">
                          <a:solidFill>
                            <a:srgbClr val="566E90"/>
                          </a:solidFill>
                          <a:effectLst/>
                          <a:latin typeface="Arial" pitchFamily="34" charset="0"/>
                          <a:ea typeface="+mn-ea"/>
                          <a:cs typeface="Arial" pitchFamily="34" charset="0"/>
                        </a:rPr>
                        <a:t> of teacher/presider</a:t>
                      </a:r>
                    </a:p>
                  </a:txBody>
                  <a:tcPr>
                    <a:solidFill>
                      <a:schemeClr val="bg1">
                        <a:lumMod val="50000"/>
                        <a:alpha val="20000"/>
                      </a:schemeClr>
                    </a:solidFill>
                  </a:tcPr>
                </a:tc>
                <a:tc>
                  <a:txBody>
                    <a:bodyPr/>
                    <a:lstStyle/>
                    <a:p>
                      <a:pPr marL="0" lvl="0" indent="0" algn="ctr" rtl="0" eaLnBrk="1" latinLnBrk="0" hangingPunct="1">
                        <a:buFont typeface="Arial" pitchFamily="34" charset="0"/>
                        <a:buNone/>
                      </a:pPr>
                      <a:r>
                        <a:rPr kumimoji="0" lang="en-MY" sz="1350" kern="1200" dirty="0">
                          <a:solidFill>
                            <a:srgbClr val="566E90"/>
                          </a:solidFill>
                          <a:effectLst/>
                          <a:latin typeface="Arial" pitchFamily="34" charset="0"/>
                          <a:ea typeface="+mn-ea"/>
                          <a:cs typeface="Arial" pitchFamily="34" charset="0"/>
                        </a:rPr>
                        <a:t>5 </a:t>
                      </a:r>
                      <a:r>
                        <a:rPr kumimoji="0" lang="en-MY" sz="1350" kern="1200" dirty="0" err="1">
                          <a:solidFill>
                            <a:srgbClr val="566E90"/>
                          </a:solidFill>
                          <a:effectLst/>
                          <a:latin typeface="Arial" pitchFamily="34" charset="0"/>
                          <a:ea typeface="+mn-ea"/>
                          <a:cs typeface="Arial" pitchFamily="34" charset="0"/>
                        </a:rPr>
                        <a:t>mins</a:t>
                      </a:r>
                      <a:endParaRPr kumimoji="0" lang="en-MY" sz="1350" kern="1200" dirty="0">
                        <a:solidFill>
                          <a:srgbClr val="566E90"/>
                        </a:solidFill>
                        <a:effectLst/>
                        <a:latin typeface="Arial" pitchFamily="34" charset="0"/>
                        <a:ea typeface="+mn-ea"/>
                        <a:cs typeface="Arial" pitchFamily="34" charset="0"/>
                      </a:endParaRPr>
                    </a:p>
                  </a:txBody>
                  <a:tcPr>
                    <a:solidFill>
                      <a:schemeClr val="bg1">
                        <a:lumMod val="50000"/>
                        <a:alpha val="20000"/>
                      </a:schemeClr>
                    </a:solidFill>
                  </a:tcPr>
                </a:tc>
                <a:extLst>
                  <a:ext uri="{0D108BD9-81ED-4DB2-BD59-A6C34878D82A}">
                    <a16:rowId xmlns:a16="http://schemas.microsoft.com/office/drawing/2014/main" val="10003"/>
                  </a:ext>
                </a:extLst>
              </a:tr>
              <a:tr h="675671">
                <a:tc>
                  <a:txBody>
                    <a:bodyPr/>
                    <a:lstStyle/>
                    <a:p>
                      <a:pPr algn="ctr"/>
                      <a:r>
                        <a:rPr lang="en-MY" sz="1350" dirty="0">
                          <a:solidFill>
                            <a:srgbClr val="566E90"/>
                          </a:solidFill>
                          <a:latin typeface="Arial" pitchFamily="34" charset="0"/>
                          <a:cs typeface="Arial" pitchFamily="34" charset="0"/>
                        </a:rPr>
                        <a:t>10.00</a:t>
                      </a:r>
                      <a:r>
                        <a:rPr lang="en-MY" sz="1350" baseline="0" dirty="0">
                          <a:solidFill>
                            <a:srgbClr val="566E90"/>
                          </a:solidFill>
                          <a:latin typeface="Arial" pitchFamily="34" charset="0"/>
                          <a:cs typeface="Arial" pitchFamily="34" charset="0"/>
                        </a:rPr>
                        <a:t>am – 10.15am</a:t>
                      </a:r>
                      <a:endParaRPr lang="en-MY" sz="1350" dirty="0">
                        <a:solidFill>
                          <a:srgbClr val="566E90"/>
                        </a:solidFill>
                        <a:latin typeface="Arial" pitchFamily="34" charset="0"/>
                        <a:cs typeface="Arial" pitchFamily="34" charset="0"/>
                      </a:endParaRPr>
                    </a:p>
                  </a:txBody>
                  <a:tcPr>
                    <a:noFill/>
                  </a:tcPr>
                </a:tc>
                <a:tc>
                  <a:txBody>
                    <a:bodyPr/>
                    <a:lstStyle/>
                    <a:p>
                      <a:pPr marL="177800" marR="0" lvl="0" indent="-1778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SG" sz="1350" kern="1200" dirty="0">
                          <a:solidFill>
                            <a:srgbClr val="566E90"/>
                          </a:solidFill>
                          <a:effectLst/>
                          <a:latin typeface="Arial" pitchFamily="34" charset="0"/>
                          <a:ea typeface="+mn-ea"/>
                          <a:cs typeface="Arial" pitchFamily="34" charset="0"/>
                        </a:rPr>
                        <a:t>Teacher/Presider to explain</a:t>
                      </a:r>
                      <a:r>
                        <a:rPr kumimoji="0" lang="en-SG" sz="1350" kern="1200" baseline="0" dirty="0">
                          <a:solidFill>
                            <a:srgbClr val="566E90"/>
                          </a:solidFill>
                          <a:effectLst/>
                          <a:latin typeface="Arial" pitchFamily="34" charset="0"/>
                          <a:ea typeface="+mn-ea"/>
                          <a:cs typeface="Arial" pitchFamily="34" charset="0"/>
                        </a:rPr>
                        <a:t> the </a:t>
                      </a:r>
                      <a:r>
                        <a:rPr kumimoji="0" lang="en-SG" sz="1350" kern="1200" dirty="0">
                          <a:solidFill>
                            <a:srgbClr val="566E90"/>
                          </a:solidFill>
                          <a:effectLst/>
                          <a:latin typeface="Arial" pitchFamily="34" charset="0"/>
                          <a:ea typeface="+mn-ea"/>
                          <a:cs typeface="Arial" pitchFamily="34" charset="0"/>
                        </a:rPr>
                        <a:t>significance of translating and resounding sutras</a:t>
                      </a:r>
                    </a:p>
                    <a:p>
                      <a:pPr marL="177800" marR="0" lvl="0" indent="-1778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SG" sz="1350" kern="1200" dirty="0">
                          <a:solidFill>
                            <a:srgbClr val="566E90"/>
                          </a:solidFill>
                          <a:effectLst/>
                          <a:latin typeface="Arial" pitchFamily="34" charset="0"/>
                          <a:ea typeface="+mn-ea"/>
                          <a:cs typeface="Arial" pitchFamily="34" charset="0"/>
                        </a:rPr>
                        <a:t>Teacher/Presider</a:t>
                      </a:r>
                      <a:r>
                        <a:rPr kumimoji="0" lang="en-SG" sz="1350" kern="1200" baseline="0" dirty="0">
                          <a:solidFill>
                            <a:srgbClr val="566E90"/>
                          </a:solidFill>
                          <a:effectLst/>
                          <a:latin typeface="Arial" pitchFamily="34" charset="0"/>
                          <a:ea typeface="+mn-ea"/>
                          <a:cs typeface="Arial" pitchFamily="34" charset="0"/>
                        </a:rPr>
                        <a:t> to</a:t>
                      </a:r>
                      <a:r>
                        <a:rPr kumimoji="0" lang="en-SG" sz="1350" kern="1200" dirty="0">
                          <a:solidFill>
                            <a:srgbClr val="566E90"/>
                          </a:solidFill>
                          <a:effectLst/>
                          <a:latin typeface="Arial" pitchFamily="34" charset="0"/>
                          <a:ea typeface="+mn-ea"/>
                          <a:cs typeface="Arial" pitchFamily="34" charset="0"/>
                        </a:rPr>
                        <a:t> briefly</a:t>
                      </a:r>
                      <a:r>
                        <a:rPr kumimoji="0" lang="en-SG" sz="1350" kern="1200" baseline="0" dirty="0">
                          <a:solidFill>
                            <a:srgbClr val="566E90"/>
                          </a:solidFill>
                          <a:effectLst/>
                          <a:latin typeface="Arial" pitchFamily="34" charset="0"/>
                          <a:ea typeface="+mn-ea"/>
                          <a:cs typeface="Arial" pitchFamily="34" charset="0"/>
                        </a:rPr>
                        <a:t> introduce the sutra used</a:t>
                      </a:r>
                      <a:endParaRPr kumimoji="0" lang="en-MY" sz="1350" kern="1200" dirty="0">
                        <a:solidFill>
                          <a:srgbClr val="566E90"/>
                        </a:solidFill>
                        <a:effectLst/>
                        <a:latin typeface="Arial" pitchFamily="34" charset="0"/>
                        <a:ea typeface="+mn-ea"/>
                        <a:cs typeface="Arial" pitchFamily="34" charset="0"/>
                      </a:endParaRPr>
                    </a:p>
                  </a:txBody>
                  <a:tcPr>
                    <a:noFill/>
                  </a:tcPr>
                </a:tc>
                <a:tc>
                  <a:txBody>
                    <a:bodyPr/>
                    <a:lstStyle/>
                    <a:p>
                      <a:pPr marL="0" lvl="0" indent="0" algn="ctr" rtl="0" eaLnBrk="1" latinLnBrk="0" hangingPunct="1">
                        <a:buFont typeface="Arial" pitchFamily="34" charset="0"/>
                        <a:buNone/>
                      </a:pPr>
                      <a:r>
                        <a:rPr kumimoji="0" lang="en-MY" sz="1350" kern="1200" dirty="0">
                          <a:solidFill>
                            <a:srgbClr val="566E90"/>
                          </a:solidFill>
                          <a:effectLst/>
                          <a:latin typeface="Arial" pitchFamily="34" charset="0"/>
                          <a:ea typeface="+mn-ea"/>
                          <a:cs typeface="Arial" pitchFamily="34" charset="0"/>
                        </a:rPr>
                        <a:t>15 - 25</a:t>
                      </a:r>
                      <a:r>
                        <a:rPr kumimoji="0" lang="en-MY" sz="1350" kern="1200" baseline="0" dirty="0">
                          <a:solidFill>
                            <a:srgbClr val="566E90"/>
                          </a:solidFill>
                          <a:effectLst/>
                          <a:latin typeface="Arial" pitchFamily="34" charset="0"/>
                          <a:ea typeface="+mn-ea"/>
                          <a:cs typeface="Arial" pitchFamily="34" charset="0"/>
                        </a:rPr>
                        <a:t> </a:t>
                      </a:r>
                      <a:r>
                        <a:rPr kumimoji="0" lang="en-MY" sz="1350" kern="1200" baseline="0" dirty="0" err="1">
                          <a:solidFill>
                            <a:srgbClr val="566E90"/>
                          </a:solidFill>
                          <a:effectLst/>
                          <a:latin typeface="Arial" pitchFamily="34" charset="0"/>
                          <a:ea typeface="+mn-ea"/>
                          <a:cs typeface="Arial" pitchFamily="34" charset="0"/>
                        </a:rPr>
                        <a:t>mins</a:t>
                      </a:r>
                      <a:endParaRPr kumimoji="0" lang="en-MY" sz="1350" kern="1200" dirty="0">
                        <a:solidFill>
                          <a:srgbClr val="566E90"/>
                        </a:solidFill>
                        <a:effectLst/>
                        <a:latin typeface="Arial" pitchFamily="34" charset="0"/>
                        <a:ea typeface="+mn-ea"/>
                        <a:cs typeface="Arial" pitchFamily="34" charset="0"/>
                      </a:endParaRPr>
                    </a:p>
                  </a:txBody>
                  <a:tcPr>
                    <a:noFill/>
                  </a:tcPr>
                </a:tc>
                <a:extLst>
                  <a:ext uri="{0D108BD9-81ED-4DB2-BD59-A6C34878D82A}">
                    <a16:rowId xmlns:a16="http://schemas.microsoft.com/office/drawing/2014/main" val="10004"/>
                  </a:ext>
                </a:extLst>
              </a:tr>
              <a:tr h="479509">
                <a:tc>
                  <a:txBody>
                    <a:bodyPr/>
                    <a:lstStyle/>
                    <a:p>
                      <a:pPr algn="ctr"/>
                      <a:r>
                        <a:rPr lang="en-MY" sz="1350" dirty="0">
                          <a:solidFill>
                            <a:srgbClr val="566E90"/>
                          </a:solidFill>
                          <a:latin typeface="Arial" pitchFamily="34" charset="0"/>
                          <a:cs typeface="Arial" pitchFamily="34" charset="0"/>
                        </a:rPr>
                        <a:t>10.15</a:t>
                      </a:r>
                      <a:r>
                        <a:rPr lang="en-MY" sz="1350" baseline="0" dirty="0">
                          <a:solidFill>
                            <a:srgbClr val="566E90"/>
                          </a:solidFill>
                          <a:latin typeface="Arial" pitchFamily="34" charset="0"/>
                          <a:cs typeface="Arial" pitchFamily="34" charset="0"/>
                        </a:rPr>
                        <a:t>am – 10.20am</a:t>
                      </a:r>
                      <a:endParaRPr lang="en-MY" sz="1350" dirty="0">
                        <a:solidFill>
                          <a:srgbClr val="566E90"/>
                        </a:solidFill>
                        <a:latin typeface="Arial" pitchFamily="34" charset="0"/>
                        <a:cs typeface="Arial" pitchFamily="34" charset="0"/>
                      </a:endParaRPr>
                    </a:p>
                  </a:txBody>
                  <a:tcPr>
                    <a:solidFill>
                      <a:schemeClr val="bg1">
                        <a:lumMod val="75000"/>
                        <a:alpha val="40000"/>
                      </a:schemeClr>
                    </a:solidFill>
                  </a:tcPr>
                </a:tc>
                <a:tc>
                  <a:txBody>
                    <a:bodyPr/>
                    <a:lstStyle/>
                    <a:p>
                      <a:pPr marL="177800" marR="0" lvl="0" indent="-1778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MY" sz="1350" kern="1200" baseline="0" dirty="0">
                          <a:solidFill>
                            <a:srgbClr val="566E90"/>
                          </a:solidFill>
                          <a:effectLst/>
                          <a:latin typeface="Arial" pitchFamily="34" charset="0"/>
                          <a:ea typeface="+mn-ea"/>
                          <a:cs typeface="Arial" pitchFamily="34" charset="0"/>
                        </a:rPr>
                        <a:t>Emcee/Organizers share on 84000 (</a:t>
                      </a:r>
                      <a:r>
                        <a:rPr kumimoji="0" lang="en-SG" sz="1350" kern="1200" dirty="0">
                          <a:solidFill>
                            <a:srgbClr val="566E90"/>
                          </a:solidFill>
                          <a:effectLst/>
                          <a:latin typeface="Arial" pitchFamily="34" charset="0"/>
                          <a:ea typeface="+mn-ea"/>
                          <a:cs typeface="Arial" pitchFamily="34" charset="0"/>
                        </a:rPr>
                        <a:t>Organizer to obtain basic information from 84000</a:t>
                      </a:r>
                      <a:r>
                        <a:rPr kumimoji="0" lang="en-SG" sz="1350" kern="1200" baseline="0" dirty="0">
                          <a:solidFill>
                            <a:srgbClr val="566E90"/>
                          </a:solidFill>
                          <a:effectLst/>
                          <a:latin typeface="Arial" pitchFamily="34" charset="0"/>
                          <a:ea typeface="+mn-ea"/>
                          <a:cs typeface="Arial" pitchFamily="34" charset="0"/>
                        </a:rPr>
                        <a:t> beforehand)</a:t>
                      </a:r>
                      <a:endParaRPr kumimoji="0" lang="en-MY" sz="1350" kern="1200" dirty="0">
                        <a:solidFill>
                          <a:srgbClr val="566E90"/>
                        </a:solidFill>
                        <a:effectLst/>
                        <a:latin typeface="Arial" pitchFamily="34" charset="0"/>
                        <a:ea typeface="+mn-ea"/>
                        <a:cs typeface="Arial" pitchFamily="34" charset="0"/>
                      </a:endParaRPr>
                    </a:p>
                  </a:txBody>
                  <a:tcPr>
                    <a:solidFill>
                      <a:schemeClr val="bg1">
                        <a:lumMod val="75000"/>
                        <a:alpha val="40000"/>
                      </a:schemeClr>
                    </a:solidFill>
                  </a:tcPr>
                </a:tc>
                <a:tc>
                  <a:txBody>
                    <a:bodyPr/>
                    <a:lstStyle/>
                    <a:p>
                      <a:pPr marL="0" lvl="0" indent="0" algn="ctr" rtl="0" eaLnBrk="1" latinLnBrk="0" hangingPunct="1">
                        <a:buFont typeface="Arial" pitchFamily="34" charset="0"/>
                        <a:buNone/>
                      </a:pPr>
                      <a:r>
                        <a:rPr kumimoji="0" lang="en-MY" sz="1350" kern="1200" baseline="0" dirty="0">
                          <a:solidFill>
                            <a:srgbClr val="566E90"/>
                          </a:solidFill>
                          <a:effectLst/>
                          <a:latin typeface="Arial" pitchFamily="34" charset="0"/>
                          <a:ea typeface="+mn-ea"/>
                          <a:cs typeface="Arial" pitchFamily="34" charset="0"/>
                        </a:rPr>
                        <a:t>5 - 10 </a:t>
                      </a:r>
                      <a:r>
                        <a:rPr kumimoji="0" lang="en-MY" sz="1350" kern="1200" baseline="0" dirty="0" err="1">
                          <a:solidFill>
                            <a:srgbClr val="566E90"/>
                          </a:solidFill>
                          <a:effectLst/>
                          <a:latin typeface="Arial" pitchFamily="34" charset="0"/>
                          <a:ea typeface="+mn-ea"/>
                          <a:cs typeface="Arial" pitchFamily="34" charset="0"/>
                        </a:rPr>
                        <a:t>mins</a:t>
                      </a:r>
                      <a:endParaRPr kumimoji="0" lang="en-MY" sz="1350" kern="1200" baseline="0" dirty="0">
                        <a:solidFill>
                          <a:srgbClr val="566E90"/>
                        </a:solidFill>
                        <a:effectLst/>
                        <a:latin typeface="Arial" pitchFamily="34" charset="0"/>
                        <a:ea typeface="+mn-ea"/>
                        <a:cs typeface="Arial" pitchFamily="34" charset="0"/>
                      </a:endParaRPr>
                    </a:p>
                  </a:txBody>
                  <a:tcPr>
                    <a:solidFill>
                      <a:schemeClr val="bg1">
                        <a:lumMod val="75000"/>
                        <a:alpha val="40000"/>
                      </a:schemeClr>
                    </a:solidFill>
                  </a:tcPr>
                </a:tc>
                <a:extLst>
                  <a:ext uri="{0D108BD9-81ED-4DB2-BD59-A6C34878D82A}">
                    <a16:rowId xmlns:a16="http://schemas.microsoft.com/office/drawing/2014/main" val="10005"/>
                  </a:ext>
                </a:extLst>
              </a:tr>
              <a:tr h="871834">
                <a:tc>
                  <a:txBody>
                    <a:bodyPr/>
                    <a:lstStyle/>
                    <a:p>
                      <a:pPr algn="ctr"/>
                      <a:r>
                        <a:rPr lang="en-MY" sz="1350" dirty="0">
                          <a:solidFill>
                            <a:srgbClr val="566E90"/>
                          </a:solidFill>
                          <a:latin typeface="Arial" pitchFamily="34" charset="0"/>
                          <a:cs typeface="Arial" pitchFamily="34" charset="0"/>
                        </a:rPr>
                        <a:t>10.20am – 10.55</a:t>
                      </a:r>
                      <a:r>
                        <a:rPr lang="en-MY" sz="1350" baseline="0" dirty="0">
                          <a:solidFill>
                            <a:srgbClr val="566E90"/>
                          </a:solidFill>
                          <a:latin typeface="Arial" pitchFamily="34" charset="0"/>
                          <a:cs typeface="Arial" pitchFamily="34" charset="0"/>
                        </a:rPr>
                        <a:t>am</a:t>
                      </a:r>
                      <a:endParaRPr lang="en-MY" sz="1350" dirty="0">
                        <a:solidFill>
                          <a:srgbClr val="566E90"/>
                        </a:solidFill>
                        <a:latin typeface="Arial" pitchFamily="34" charset="0"/>
                        <a:cs typeface="Arial" pitchFamily="34" charset="0"/>
                      </a:endParaRPr>
                    </a:p>
                  </a:txBody>
                  <a:tcPr>
                    <a:noFill/>
                  </a:tcPr>
                </a:tc>
                <a:tc>
                  <a:txBody>
                    <a:bodyPr/>
                    <a:lstStyle/>
                    <a:p>
                      <a:pPr marL="177800" indent="-177800" fontAlgn="base">
                        <a:buFont typeface="Arial" pitchFamily="34" charset="0"/>
                        <a:buChar char="•"/>
                      </a:pPr>
                      <a:r>
                        <a:rPr lang="en-SG" sz="1350" dirty="0">
                          <a:solidFill>
                            <a:srgbClr val="566E90"/>
                          </a:solidFill>
                          <a:latin typeface="Arial" pitchFamily="34" charset="0"/>
                          <a:cs typeface="Arial" pitchFamily="34" charset="0"/>
                        </a:rPr>
                        <a:t>Opening prayers (optional) and actual resounding</a:t>
                      </a:r>
                    </a:p>
                    <a:p>
                      <a:pPr marL="0" indent="0" fontAlgn="base">
                        <a:buFont typeface="Arial" pitchFamily="34" charset="0"/>
                        <a:buNone/>
                      </a:pPr>
                      <a:r>
                        <a:rPr lang="en-MY" sz="1350" i="1" dirty="0">
                          <a:solidFill>
                            <a:srgbClr val="566E90"/>
                          </a:solidFill>
                          <a:latin typeface="Arial" pitchFamily="34" charset="0"/>
                          <a:cs typeface="Arial" pitchFamily="34" charset="0"/>
                        </a:rPr>
                        <a:t>(Note: Right d</a:t>
                      </a:r>
                      <a:r>
                        <a:rPr lang="en-MY" sz="1350" i="1" baseline="0" dirty="0">
                          <a:solidFill>
                            <a:srgbClr val="566E90"/>
                          </a:solidFill>
                          <a:latin typeface="Arial" pitchFamily="34" charset="0"/>
                          <a:cs typeface="Arial" pitchFamily="34" charset="0"/>
                        </a:rPr>
                        <a:t>uration of resounding is important. If it is too short, it is hard for people to immerse in the experience; if it is too long, people may get tired of reading aloud)</a:t>
                      </a:r>
                      <a:endParaRPr lang="en-MY" sz="1350" i="1" dirty="0">
                        <a:solidFill>
                          <a:srgbClr val="566E90"/>
                        </a:solidFill>
                        <a:latin typeface="Arial" pitchFamily="34" charset="0"/>
                        <a:cs typeface="Arial" pitchFamily="34" charset="0"/>
                      </a:endParaRPr>
                    </a:p>
                  </a:txBody>
                  <a:tcPr>
                    <a:noFill/>
                  </a:tcPr>
                </a:tc>
                <a:tc>
                  <a:txBody>
                    <a:bodyPr/>
                    <a:lstStyle/>
                    <a:p>
                      <a:pPr marL="0" lvl="0" indent="0" algn="ctr" rtl="0" eaLnBrk="1" latinLnBrk="0" hangingPunct="1">
                        <a:buFont typeface="Arial" pitchFamily="34" charset="0"/>
                        <a:buNone/>
                      </a:pPr>
                      <a:r>
                        <a:rPr kumimoji="0" lang="en-MY" sz="1350" kern="1200" dirty="0">
                          <a:solidFill>
                            <a:srgbClr val="566E90"/>
                          </a:solidFill>
                          <a:effectLst/>
                          <a:latin typeface="Arial" pitchFamily="34" charset="0"/>
                          <a:ea typeface="+mn-ea"/>
                          <a:cs typeface="Arial" pitchFamily="34" charset="0"/>
                        </a:rPr>
                        <a:t>30 - 40</a:t>
                      </a:r>
                      <a:r>
                        <a:rPr kumimoji="0" lang="en-MY" sz="1350" kern="1200" baseline="0" dirty="0">
                          <a:solidFill>
                            <a:srgbClr val="566E90"/>
                          </a:solidFill>
                          <a:effectLst/>
                          <a:latin typeface="Arial" pitchFamily="34" charset="0"/>
                          <a:ea typeface="+mn-ea"/>
                          <a:cs typeface="Arial" pitchFamily="34" charset="0"/>
                        </a:rPr>
                        <a:t> </a:t>
                      </a:r>
                      <a:r>
                        <a:rPr kumimoji="0" lang="en-MY" sz="1350" kern="1200" baseline="0" dirty="0" err="1">
                          <a:solidFill>
                            <a:srgbClr val="566E90"/>
                          </a:solidFill>
                          <a:effectLst/>
                          <a:latin typeface="Arial" pitchFamily="34" charset="0"/>
                          <a:ea typeface="+mn-ea"/>
                          <a:cs typeface="Arial" pitchFamily="34" charset="0"/>
                        </a:rPr>
                        <a:t>mins</a:t>
                      </a:r>
                      <a:endParaRPr kumimoji="0" lang="en-MY" sz="1350" kern="1200" dirty="0">
                        <a:solidFill>
                          <a:srgbClr val="566E90"/>
                        </a:solidFill>
                        <a:effectLst/>
                        <a:latin typeface="Arial" pitchFamily="34" charset="0"/>
                        <a:ea typeface="+mn-ea"/>
                        <a:cs typeface="Arial" pitchFamily="34" charset="0"/>
                      </a:endParaRPr>
                    </a:p>
                  </a:txBody>
                  <a:tcPr>
                    <a:noFill/>
                  </a:tcPr>
                </a:tc>
                <a:extLst>
                  <a:ext uri="{0D108BD9-81ED-4DB2-BD59-A6C34878D82A}">
                    <a16:rowId xmlns:a16="http://schemas.microsoft.com/office/drawing/2014/main" val="10006"/>
                  </a:ext>
                </a:extLst>
              </a:tr>
              <a:tr h="479509">
                <a:tc>
                  <a:txBody>
                    <a:bodyPr/>
                    <a:lstStyle/>
                    <a:p>
                      <a:pPr algn="ctr"/>
                      <a:r>
                        <a:rPr lang="en-MY" sz="1350" dirty="0">
                          <a:solidFill>
                            <a:srgbClr val="566E90"/>
                          </a:solidFill>
                          <a:latin typeface="Arial" pitchFamily="34" charset="0"/>
                          <a:cs typeface="Arial" pitchFamily="34" charset="0"/>
                        </a:rPr>
                        <a:t>10.55am</a:t>
                      </a:r>
                      <a:r>
                        <a:rPr lang="en-MY" sz="1350" baseline="0" dirty="0">
                          <a:solidFill>
                            <a:srgbClr val="566E90"/>
                          </a:solidFill>
                          <a:latin typeface="Arial" pitchFamily="34" charset="0"/>
                          <a:cs typeface="Arial" pitchFamily="34" charset="0"/>
                        </a:rPr>
                        <a:t> – 11.00am</a:t>
                      </a:r>
                      <a:endParaRPr lang="en-MY" sz="1350" dirty="0">
                        <a:solidFill>
                          <a:srgbClr val="566E90"/>
                        </a:solidFill>
                        <a:latin typeface="Arial" pitchFamily="34" charset="0"/>
                        <a:cs typeface="Arial" pitchFamily="34" charset="0"/>
                      </a:endParaRPr>
                    </a:p>
                  </a:txBody>
                  <a:tcPr>
                    <a:solidFill>
                      <a:schemeClr val="bg1">
                        <a:lumMod val="50000"/>
                        <a:alpha val="20000"/>
                      </a:schemeClr>
                    </a:solidFill>
                  </a:tcPr>
                </a:tc>
                <a:tc>
                  <a:txBody>
                    <a:bodyPr/>
                    <a:lstStyle/>
                    <a:p>
                      <a:pPr marL="177800" lvl="0" indent="-177800" algn="l" rtl="0" eaLnBrk="1" latinLnBrk="0" hangingPunct="1">
                        <a:buFont typeface="Arial" pitchFamily="34" charset="0"/>
                        <a:buChar char="•"/>
                      </a:pPr>
                      <a:r>
                        <a:rPr kumimoji="0" lang="en-MY" sz="1350" kern="1200" dirty="0">
                          <a:solidFill>
                            <a:srgbClr val="566E90"/>
                          </a:solidFill>
                          <a:effectLst/>
                          <a:latin typeface="Arial" pitchFamily="34" charset="0"/>
                          <a:ea typeface="+mn-ea"/>
                          <a:cs typeface="Arial" pitchFamily="34" charset="0"/>
                        </a:rPr>
                        <a:t>Dedication of merits</a:t>
                      </a:r>
                    </a:p>
                    <a:p>
                      <a:pPr marL="177800" lvl="0" indent="-177800" algn="l" rtl="0" eaLnBrk="1" latinLnBrk="0" hangingPunct="1">
                        <a:buFont typeface="Arial" pitchFamily="34" charset="0"/>
                        <a:buChar char="•"/>
                      </a:pPr>
                      <a:r>
                        <a:rPr kumimoji="0" lang="en-MY" sz="1350" kern="1200" baseline="0" dirty="0">
                          <a:solidFill>
                            <a:srgbClr val="566E90"/>
                          </a:solidFill>
                          <a:effectLst/>
                          <a:latin typeface="Arial" pitchFamily="34" charset="0"/>
                          <a:ea typeface="+mn-ea"/>
                          <a:cs typeface="Arial" pitchFamily="34" charset="0"/>
                        </a:rPr>
                        <a:t>Closing speech by Emcee to thank all participants</a:t>
                      </a:r>
                    </a:p>
                  </a:txBody>
                  <a:tcPr>
                    <a:solidFill>
                      <a:schemeClr val="bg1">
                        <a:lumMod val="50000"/>
                        <a:alpha val="20000"/>
                      </a:schemeClr>
                    </a:solidFill>
                  </a:tcPr>
                </a:tc>
                <a:tc>
                  <a:txBody>
                    <a:bodyPr/>
                    <a:lstStyle/>
                    <a:p>
                      <a:pPr marL="0" lvl="0" indent="0" algn="ctr" rtl="0" eaLnBrk="1" latinLnBrk="0" hangingPunct="1">
                        <a:buFont typeface="Arial" pitchFamily="34" charset="0"/>
                        <a:buNone/>
                      </a:pPr>
                      <a:r>
                        <a:rPr kumimoji="0" lang="en-MY" sz="1350" kern="1200" baseline="0" dirty="0">
                          <a:solidFill>
                            <a:srgbClr val="566E90"/>
                          </a:solidFill>
                          <a:effectLst/>
                          <a:latin typeface="Arial" pitchFamily="34" charset="0"/>
                          <a:ea typeface="+mn-ea"/>
                          <a:cs typeface="Arial" pitchFamily="34" charset="0"/>
                        </a:rPr>
                        <a:t>5 - 10 </a:t>
                      </a:r>
                      <a:r>
                        <a:rPr kumimoji="0" lang="en-MY" sz="1350" kern="1200" baseline="0" dirty="0" err="1">
                          <a:solidFill>
                            <a:srgbClr val="566E90"/>
                          </a:solidFill>
                          <a:effectLst/>
                          <a:latin typeface="Arial" pitchFamily="34" charset="0"/>
                          <a:ea typeface="+mn-ea"/>
                          <a:cs typeface="Arial" pitchFamily="34" charset="0"/>
                        </a:rPr>
                        <a:t>mins</a:t>
                      </a:r>
                      <a:endParaRPr kumimoji="0" lang="en-MY" sz="1350" kern="1200" baseline="0" dirty="0">
                        <a:solidFill>
                          <a:srgbClr val="566E90"/>
                        </a:solidFill>
                        <a:effectLst/>
                        <a:latin typeface="Arial" pitchFamily="34" charset="0"/>
                        <a:ea typeface="+mn-ea"/>
                        <a:cs typeface="Arial" pitchFamily="34" charset="0"/>
                      </a:endParaRPr>
                    </a:p>
                  </a:txBody>
                  <a:tcPr>
                    <a:solidFill>
                      <a:schemeClr val="bg1">
                        <a:lumMod val="50000"/>
                        <a:alpha val="20000"/>
                      </a:schemeClr>
                    </a:solidFill>
                  </a:tcPr>
                </a:tc>
                <a:extLst>
                  <a:ext uri="{0D108BD9-81ED-4DB2-BD59-A6C34878D82A}">
                    <a16:rowId xmlns:a16="http://schemas.microsoft.com/office/drawing/2014/main" val="10007"/>
                  </a:ext>
                </a:extLst>
              </a:tr>
            </a:tbl>
          </a:graphicData>
        </a:graphic>
      </p:graphicFrame>
      <p:sp>
        <p:nvSpPr>
          <p:cNvPr id="2" name="Title 1"/>
          <p:cNvSpPr>
            <a:spLocks noGrp="1"/>
          </p:cNvSpPr>
          <p:nvPr>
            <p:ph type="title"/>
          </p:nvPr>
        </p:nvSpPr>
        <p:spPr/>
        <p:txBody>
          <a:bodyPr/>
          <a:lstStyle/>
          <a:p>
            <a:r>
              <a:rPr lang="en-MY" dirty="0"/>
              <a:t>Sample schedule and duration</a:t>
            </a:r>
          </a:p>
        </p:txBody>
      </p:sp>
      <p:sp>
        <p:nvSpPr>
          <p:cNvPr id="7" name="TextBox 6"/>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E</a:t>
            </a:r>
            <a:r>
              <a:rPr lang="en-MY" sz="1200" b="1" i="1" dirty="0">
                <a:solidFill>
                  <a:srgbClr val="566E90"/>
                </a:solidFill>
                <a:latin typeface="+mj-lt"/>
              </a:rPr>
              <a:t>vent logistics and resource planning </a:t>
            </a:r>
          </a:p>
        </p:txBody>
      </p:sp>
    </p:spTree>
    <p:extLst>
      <p:ext uri="{BB962C8B-B14F-4D97-AF65-F5344CB8AC3E}">
        <p14:creationId xmlns:p14="http://schemas.microsoft.com/office/powerpoint/2010/main" val="537518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954564414"/>
              </p:ext>
            </p:extLst>
          </p:nvPr>
        </p:nvGraphicFramePr>
        <p:xfrm>
          <a:off x="107504" y="1451769"/>
          <a:ext cx="8928992" cy="4497511"/>
        </p:xfrm>
        <a:graphic>
          <a:graphicData uri="http://schemas.openxmlformats.org/drawingml/2006/table">
            <a:tbl>
              <a:tblPr firstRow="1" bandRow="1">
                <a:tableStyleId>{616DA210-FB5B-4158-B5E0-FEB733F419BA}</a:tableStyleId>
              </a:tblPr>
              <a:tblGrid>
                <a:gridCol w="1728192">
                  <a:extLst>
                    <a:ext uri="{9D8B030D-6E8A-4147-A177-3AD203B41FA5}">
                      <a16:colId xmlns:a16="http://schemas.microsoft.com/office/drawing/2014/main" val="20000"/>
                    </a:ext>
                  </a:extLst>
                </a:gridCol>
                <a:gridCol w="5832648">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tblGrid>
              <a:tr h="212639">
                <a:tc>
                  <a:txBody>
                    <a:bodyPr/>
                    <a:lstStyle/>
                    <a:p>
                      <a:pPr algn="ctr"/>
                      <a:r>
                        <a:rPr lang="en-MY" sz="1350" dirty="0">
                          <a:solidFill>
                            <a:schemeClr val="bg1"/>
                          </a:solidFill>
                          <a:latin typeface="Arial" pitchFamily="34" charset="0"/>
                          <a:cs typeface="Arial" pitchFamily="34" charset="0"/>
                        </a:rPr>
                        <a:t>Role</a:t>
                      </a:r>
                    </a:p>
                  </a:txBody>
                  <a:tcPr anchor="ctr">
                    <a:solidFill>
                      <a:schemeClr val="tx2"/>
                    </a:solidFill>
                  </a:tcPr>
                </a:tc>
                <a:tc>
                  <a:txBody>
                    <a:bodyPr/>
                    <a:lstStyle/>
                    <a:p>
                      <a:pPr algn="ctr"/>
                      <a:r>
                        <a:rPr lang="en-MY" sz="1350" dirty="0">
                          <a:solidFill>
                            <a:schemeClr val="bg1"/>
                          </a:solidFill>
                          <a:latin typeface="Arial" pitchFamily="34" charset="0"/>
                          <a:cs typeface="Arial" pitchFamily="34" charset="0"/>
                        </a:rPr>
                        <a:t>Responsibility</a:t>
                      </a:r>
                    </a:p>
                  </a:txBody>
                  <a:tcPr anchor="ctr">
                    <a:solidFill>
                      <a:schemeClr val="tx2"/>
                    </a:solidFill>
                  </a:tcPr>
                </a:tc>
                <a:tc>
                  <a:txBody>
                    <a:bodyPr/>
                    <a:lstStyle/>
                    <a:p>
                      <a:pPr algn="ctr"/>
                      <a:r>
                        <a:rPr lang="en-MY" sz="1350" b="1" i="0" dirty="0">
                          <a:solidFill>
                            <a:schemeClr val="bg1"/>
                          </a:solidFill>
                          <a:latin typeface="Arial" pitchFamily="34" charset="0"/>
                          <a:cs typeface="Arial" pitchFamily="34" charset="0"/>
                        </a:rPr>
                        <a:t>No.</a:t>
                      </a:r>
                      <a:r>
                        <a:rPr lang="en-MY" sz="1350" b="1" i="0" baseline="0" dirty="0">
                          <a:solidFill>
                            <a:schemeClr val="bg1"/>
                          </a:solidFill>
                          <a:latin typeface="Arial" pitchFamily="34" charset="0"/>
                          <a:cs typeface="Arial" pitchFamily="34" charset="0"/>
                        </a:rPr>
                        <a:t> of people</a:t>
                      </a:r>
                      <a:endParaRPr lang="en-MY" sz="1350" b="0" i="1" dirty="0">
                        <a:solidFill>
                          <a:schemeClr val="bg1"/>
                        </a:solidFill>
                        <a:latin typeface="Arial" pitchFamily="34" charset="0"/>
                        <a:cs typeface="Arial" pitchFamily="34" charset="0"/>
                      </a:endParaRPr>
                    </a:p>
                  </a:txBody>
                  <a:tcPr anchor="ctr">
                    <a:solidFill>
                      <a:schemeClr val="tx2"/>
                    </a:solidFill>
                  </a:tcPr>
                </a:tc>
                <a:extLst>
                  <a:ext uri="{0D108BD9-81ED-4DB2-BD59-A6C34878D82A}">
                    <a16:rowId xmlns:a16="http://schemas.microsoft.com/office/drawing/2014/main" val="10000"/>
                  </a:ext>
                </a:extLst>
              </a:tr>
              <a:tr h="507062">
                <a:tc>
                  <a:txBody>
                    <a:bodyPr/>
                    <a:lstStyle/>
                    <a:p>
                      <a:pPr algn="ctr"/>
                      <a:r>
                        <a:rPr lang="en-SG" sz="1350" dirty="0">
                          <a:solidFill>
                            <a:srgbClr val="566E90"/>
                          </a:solidFill>
                          <a:latin typeface="Arial" pitchFamily="34" charset="0"/>
                          <a:cs typeface="Arial" pitchFamily="34" charset="0"/>
                        </a:rPr>
                        <a:t>Teacher/Presider</a:t>
                      </a:r>
                      <a:r>
                        <a:rPr lang="en-SG" sz="1350" baseline="0" dirty="0">
                          <a:solidFill>
                            <a:srgbClr val="566E90"/>
                          </a:solidFill>
                          <a:latin typeface="Arial" pitchFamily="34" charset="0"/>
                          <a:cs typeface="Arial" pitchFamily="34" charset="0"/>
                        </a:rPr>
                        <a:t> </a:t>
                      </a:r>
                    </a:p>
                    <a:p>
                      <a:pPr algn="ctr"/>
                      <a:r>
                        <a:rPr lang="en-SG" sz="1350" baseline="0" dirty="0">
                          <a:solidFill>
                            <a:srgbClr val="566E90"/>
                          </a:solidFill>
                          <a:latin typeface="Arial" pitchFamily="34" charset="0"/>
                          <a:cs typeface="Arial" pitchFamily="34" charset="0"/>
                        </a:rPr>
                        <a:t>(Person leading the sutra resounding)</a:t>
                      </a:r>
                      <a:endParaRPr lang="en-MY" sz="1350" dirty="0">
                        <a:solidFill>
                          <a:srgbClr val="566E90"/>
                        </a:solidFill>
                        <a:latin typeface="Arial" pitchFamily="34" charset="0"/>
                        <a:cs typeface="Arial" pitchFamily="34" charset="0"/>
                      </a:endParaRPr>
                    </a:p>
                  </a:txBody>
                  <a:tcPr>
                    <a:solidFill>
                      <a:schemeClr val="bg1">
                        <a:lumMod val="50000"/>
                        <a:alpha val="20000"/>
                      </a:schemeClr>
                    </a:solidFill>
                  </a:tcPr>
                </a:tc>
                <a:tc>
                  <a:txBody>
                    <a:bodyPr/>
                    <a:lstStyle/>
                    <a:p>
                      <a:pPr marL="177800" indent="-177800" fontAlgn="base">
                        <a:buFont typeface="Arial" pitchFamily="34" charset="0"/>
                        <a:buChar char="•"/>
                      </a:pPr>
                      <a:r>
                        <a:rPr lang="en-MY" sz="1350" dirty="0">
                          <a:solidFill>
                            <a:srgbClr val="566E90"/>
                          </a:solidFill>
                          <a:latin typeface="Arial" pitchFamily="34" charset="0"/>
                          <a:cs typeface="Arial" pitchFamily="34" charset="0"/>
                        </a:rPr>
                        <a:t>Explain</a:t>
                      </a:r>
                      <a:r>
                        <a:rPr lang="en-MY" sz="1350" baseline="0" dirty="0">
                          <a:solidFill>
                            <a:srgbClr val="566E90"/>
                          </a:solidFill>
                          <a:latin typeface="Arial" pitchFamily="34" charset="0"/>
                          <a:cs typeface="Arial" pitchFamily="34" charset="0"/>
                        </a:rPr>
                        <a:t> importance of translating and studying</a:t>
                      </a:r>
                      <a:r>
                        <a:rPr lang="en-MY" sz="1350" dirty="0">
                          <a:solidFill>
                            <a:srgbClr val="566E90"/>
                          </a:solidFill>
                          <a:latin typeface="Arial" pitchFamily="34" charset="0"/>
                          <a:cs typeface="Arial" pitchFamily="34" charset="0"/>
                        </a:rPr>
                        <a:t> sutras </a:t>
                      </a:r>
                    </a:p>
                    <a:p>
                      <a:pPr marL="177800" indent="-177800" fontAlgn="base">
                        <a:buFont typeface="Arial" pitchFamily="34" charset="0"/>
                        <a:buChar char="•"/>
                      </a:pPr>
                      <a:r>
                        <a:rPr lang="en-MY" sz="1350" dirty="0">
                          <a:solidFill>
                            <a:srgbClr val="566E90"/>
                          </a:solidFill>
                          <a:latin typeface="Arial" pitchFamily="34" charset="0"/>
                          <a:cs typeface="Arial" pitchFamily="34" charset="0"/>
                        </a:rPr>
                        <a:t>Explain significance</a:t>
                      </a:r>
                      <a:r>
                        <a:rPr lang="en-MY" sz="1350" baseline="0" dirty="0">
                          <a:solidFill>
                            <a:srgbClr val="566E90"/>
                          </a:solidFill>
                          <a:latin typeface="Arial" pitchFamily="34" charset="0"/>
                          <a:cs typeface="Arial" pitchFamily="34" charset="0"/>
                        </a:rPr>
                        <a:t> </a:t>
                      </a:r>
                      <a:r>
                        <a:rPr lang="en-MY" sz="1350" dirty="0">
                          <a:solidFill>
                            <a:srgbClr val="566E90"/>
                          </a:solidFill>
                          <a:latin typeface="Arial" pitchFamily="34" charset="0"/>
                          <a:cs typeface="Arial" pitchFamily="34" charset="0"/>
                        </a:rPr>
                        <a:t>of sutra resounding </a:t>
                      </a:r>
                    </a:p>
                    <a:p>
                      <a:pPr marL="177800" indent="-177800" fontAlgn="base">
                        <a:buFont typeface="Arial" pitchFamily="34" charset="0"/>
                        <a:buChar char="•"/>
                      </a:pPr>
                      <a:r>
                        <a:rPr lang="en-MY" sz="1350" dirty="0">
                          <a:solidFill>
                            <a:srgbClr val="566E90"/>
                          </a:solidFill>
                          <a:latin typeface="Arial" pitchFamily="34" charset="0"/>
                          <a:cs typeface="Arial" pitchFamily="34" charset="0"/>
                        </a:rPr>
                        <a:t>Introduce</a:t>
                      </a:r>
                      <a:r>
                        <a:rPr lang="en-MY" sz="1350" baseline="0" dirty="0">
                          <a:solidFill>
                            <a:srgbClr val="566E90"/>
                          </a:solidFill>
                          <a:latin typeface="Arial" pitchFamily="34" charset="0"/>
                          <a:cs typeface="Arial" pitchFamily="34" charset="0"/>
                        </a:rPr>
                        <a:t> and p</a:t>
                      </a:r>
                      <a:r>
                        <a:rPr lang="en-MY" sz="1350" dirty="0">
                          <a:solidFill>
                            <a:srgbClr val="566E90"/>
                          </a:solidFill>
                          <a:latin typeface="Arial" pitchFamily="34" charset="0"/>
                          <a:cs typeface="Arial" pitchFamily="34" charset="0"/>
                        </a:rPr>
                        <a:t>rovide teachings related to the sutra </a:t>
                      </a:r>
                    </a:p>
                  </a:txBody>
                  <a:tcPr>
                    <a:solidFill>
                      <a:schemeClr val="bg1">
                        <a:lumMod val="50000"/>
                        <a:alpha val="20000"/>
                      </a:schemeClr>
                    </a:solidFill>
                  </a:tcPr>
                </a:tc>
                <a:tc>
                  <a:txBody>
                    <a:bodyPr/>
                    <a:lstStyle/>
                    <a:p>
                      <a:pPr algn="ctr"/>
                      <a:r>
                        <a:rPr lang="en-MY" sz="1350" dirty="0">
                          <a:solidFill>
                            <a:srgbClr val="566E90"/>
                          </a:solidFill>
                          <a:latin typeface="Arial" pitchFamily="34" charset="0"/>
                          <a:cs typeface="Arial" pitchFamily="34" charset="0"/>
                        </a:rPr>
                        <a:t>1 </a:t>
                      </a:r>
                      <a:r>
                        <a:rPr lang="en-MY" sz="1350" dirty="0" err="1">
                          <a:solidFill>
                            <a:srgbClr val="566E90"/>
                          </a:solidFill>
                          <a:latin typeface="Arial" pitchFamily="34" charset="0"/>
                          <a:cs typeface="Arial" pitchFamily="34" charset="0"/>
                        </a:rPr>
                        <a:t>pax</a:t>
                      </a:r>
                      <a:endParaRPr lang="en-MY" sz="1350" dirty="0">
                        <a:solidFill>
                          <a:srgbClr val="566E90"/>
                        </a:solidFill>
                        <a:latin typeface="Arial" pitchFamily="34" charset="0"/>
                        <a:cs typeface="Arial" pitchFamily="34" charset="0"/>
                      </a:endParaRPr>
                    </a:p>
                  </a:txBody>
                  <a:tcPr>
                    <a:solidFill>
                      <a:schemeClr val="bg1">
                        <a:lumMod val="50000"/>
                        <a:alpha val="20000"/>
                      </a:schemeClr>
                    </a:solidFill>
                  </a:tcPr>
                </a:tc>
                <a:extLst>
                  <a:ext uri="{0D108BD9-81ED-4DB2-BD59-A6C34878D82A}">
                    <a16:rowId xmlns:a16="http://schemas.microsoft.com/office/drawing/2014/main" val="10001"/>
                  </a:ext>
                </a:extLst>
              </a:tr>
              <a:tr h="654274">
                <a:tc>
                  <a:txBody>
                    <a:bodyPr/>
                    <a:lstStyle/>
                    <a:p>
                      <a:pPr algn="ctr"/>
                      <a:r>
                        <a:rPr lang="en-MY" sz="1350" dirty="0">
                          <a:solidFill>
                            <a:srgbClr val="566E90"/>
                          </a:solidFill>
                          <a:latin typeface="Arial" pitchFamily="34" charset="0"/>
                          <a:cs typeface="Arial" pitchFamily="34" charset="0"/>
                        </a:rPr>
                        <a:t>Emcee</a:t>
                      </a:r>
                    </a:p>
                  </a:txBody>
                  <a:tcPr/>
                </a:tc>
                <a:tc>
                  <a:txBody>
                    <a:bodyPr/>
                    <a:lstStyle/>
                    <a:p>
                      <a:pPr marL="177800" lvl="0" indent="-177800" algn="l" rtl="0" eaLnBrk="1" latinLnBrk="0" hangingPunct="1">
                        <a:buFont typeface="Arial" pitchFamily="34" charset="0"/>
                        <a:buChar char="•"/>
                      </a:pPr>
                      <a:r>
                        <a:rPr kumimoji="0" lang="en-SG" sz="1350" kern="1200" baseline="0" dirty="0">
                          <a:solidFill>
                            <a:srgbClr val="566E90"/>
                          </a:solidFill>
                          <a:effectLst/>
                          <a:latin typeface="Arial" pitchFamily="34" charset="0"/>
                          <a:ea typeface="+mn-ea"/>
                          <a:cs typeface="Arial" pitchFamily="34" charset="0"/>
                        </a:rPr>
                        <a:t>Introduce purpose of resounding event</a:t>
                      </a:r>
                    </a:p>
                    <a:p>
                      <a:pPr marL="177800" lvl="0" indent="-177800" algn="l" rtl="0" eaLnBrk="1" latinLnBrk="0" hangingPunct="1">
                        <a:buFont typeface="Arial" pitchFamily="34" charset="0"/>
                        <a:buChar char="•"/>
                      </a:pPr>
                      <a:r>
                        <a:rPr kumimoji="0" lang="en-SG" sz="1350" kern="1200" baseline="0" dirty="0">
                          <a:solidFill>
                            <a:srgbClr val="566E90"/>
                          </a:solidFill>
                          <a:effectLst/>
                          <a:latin typeface="Arial" pitchFamily="34" charset="0"/>
                          <a:ea typeface="+mn-ea"/>
                          <a:cs typeface="Arial" pitchFamily="34" charset="0"/>
                        </a:rPr>
                        <a:t>Explain how the resounding will be conducted</a:t>
                      </a:r>
                    </a:p>
                    <a:p>
                      <a:pPr marL="177800" lvl="0" indent="-177800" algn="l" rtl="0" eaLnBrk="1" latinLnBrk="0" hangingPunct="1">
                        <a:buFont typeface="Arial" pitchFamily="34" charset="0"/>
                        <a:buChar char="•"/>
                      </a:pPr>
                      <a:r>
                        <a:rPr kumimoji="0" lang="en-MY" sz="1350" kern="1200" baseline="0" dirty="0">
                          <a:solidFill>
                            <a:srgbClr val="566E90"/>
                          </a:solidFill>
                          <a:effectLst/>
                          <a:latin typeface="Arial" pitchFamily="34" charset="0"/>
                          <a:ea typeface="+mn-ea"/>
                          <a:cs typeface="Arial" pitchFamily="34" charset="0"/>
                        </a:rPr>
                        <a:t>Go through the flow of events (schedule)</a:t>
                      </a:r>
                    </a:p>
                    <a:p>
                      <a:pPr marL="177800" lvl="0" indent="-177800" algn="l" rtl="0" eaLnBrk="1" latinLnBrk="0" hangingPunct="1">
                        <a:buFont typeface="Arial" pitchFamily="34" charset="0"/>
                        <a:buChar char="•"/>
                      </a:pPr>
                      <a:r>
                        <a:rPr kumimoji="0" lang="en-SG" sz="1350" kern="1200" baseline="0" dirty="0">
                          <a:solidFill>
                            <a:srgbClr val="566E90"/>
                          </a:solidFill>
                          <a:effectLst/>
                          <a:latin typeface="Arial" pitchFamily="34" charset="0"/>
                          <a:ea typeface="+mn-ea"/>
                          <a:cs typeface="Arial" pitchFamily="34" charset="0"/>
                        </a:rPr>
                        <a:t>Introduce the background of teacher/presider of event</a:t>
                      </a:r>
                      <a:endParaRPr kumimoji="0" lang="en-MY" sz="1350" kern="1200" dirty="0">
                        <a:solidFill>
                          <a:srgbClr val="566E90"/>
                        </a:solidFill>
                        <a:effectLst/>
                        <a:latin typeface="Arial" pitchFamily="34" charset="0"/>
                        <a:ea typeface="+mn-ea"/>
                        <a:cs typeface="Arial" pitchFamily="34" charset="0"/>
                      </a:endParaRPr>
                    </a:p>
                  </a:txBody>
                  <a:tcPr/>
                </a:tc>
                <a:tc>
                  <a:txBody>
                    <a:bodyPr/>
                    <a:lstStyle/>
                    <a:p>
                      <a:pPr marL="0" lvl="0" indent="0" algn="ctr" rtl="0" eaLnBrk="1" latinLnBrk="0" hangingPunct="1">
                        <a:buFont typeface="Arial" pitchFamily="34" charset="0"/>
                        <a:buNone/>
                      </a:pPr>
                      <a:r>
                        <a:rPr kumimoji="0" lang="en-MY" sz="1350" kern="1200" dirty="0">
                          <a:solidFill>
                            <a:srgbClr val="566E90"/>
                          </a:solidFill>
                          <a:effectLst/>
                          <a:latin typeface="Arial" pitchFamily="34" charset="0"/>
                          <a:ea typeface="+mn-ea"/>
                          <a:cs typeface="Arial" pitchFamily="34" charset="0"/>
                        </a:rPr>
                        <a:t>1 </a:t>
                      </a:r>
                      <a:r>
                        <a:rPr kumimoji="0" lang="en-MY" sz="1350" kern="1200" dirty="0" err="1">
                          <a:solidFill>
                            <a:srgbClr val="566E90"/>
                          </a:solidFill>
                          <a:effectLst/>
                          <a:latin typeface="Arial" pitchFamily="34" charset="0"/>
                          <a:ea typeface="+mn-ea"/>
                          <a:cs typeface="Arial" pitchFamily="34" charset="0"/>
                        </a:rPr>
                        <a:t>pax</a:t>
                      </a:r>
                      <a:endParaRPr kumimoji="0" lang="en-MY" sz="1350" kern="1200" dirty="0">
                        <a:solidFill>
                          <a:srgbClr val="566E90"/>
                        </a:solidFill>
                        <a:effectLst/>
                        <a:latin typeface="Arial" pitchFamily="34" charset="0"/>
                        <a:ea typeface="+mn-ea"/>
                        <a:cs typeface="Arial" pitchFamily="34" charset="0"/>
                      </a:endParaRPr>
                    </a:p>
                  </a:txBody>
                  <a:tcPr/>
                </a:tc>
                <a:extLst>
                  <a:ext uri="{0D108BD9-81ED-4DB2-BD59-A6C34878D82A}">
                    <a16:rowId xmlns:a16="http://schemas.microsoft.com/office/drawing/2014/main" val="10002"/>
                  </a:ext>
                </a:extLst>
              </a:tr>
              <a:tr h="507062">
                <a:tc>
                  <a:txBody>
                    <a:bodyPr/>
                    <a:lstStyle/>
                    <a:p>
                      <a:pPr algn="ctr"/>
                      <a:r>
                        <a:rPr lang="en-MY" sz="1350" dirty="0">
                          <a:solidFill>
                            <a:srgbClr val="566E90"/>
                          </a:solidFill>
                          <a:latin typeface="Arial" pitchFamily="34" charset="0"/>
                          <a:cs typeface="Arial" pitchFamily="34" charset="0"/>
                        </a:rPr>
                        <a:t>Sound technician/</a:t>
                      </a:r>
                    </a:p>
                    <a:p>
                      <a:pPr algn="ctr"/>
                      <a:r>
                        <a:rPr lang="en-MY" sz="1350" baseline="0" dirty="0">
                          <a:solidFill>
                            <a:srgbClr val="566E90"/>
                          </a:solidFill>
                          <a:latin typeface="Arial" pitchFamily="34" charset="0"/>
                          <a:cs typeface="Arial" pitchFamily="34" charset="0"/>
                        </a:rPr>
                        <a:t>Audio recorder</a:t>
                      </a:r>
                      <a:endParaRPr lang="en-MY" sz="1350" dirty="0">
                        <a:solidFill>
                          <a:srgbClr val="566E90"/>
                        </a:solidFill>
                        <a:latin typeface="Arial" pitchFamily="34" charset="0"/>
                        <a:cs typeface="Arial" pitchFamily="34" charset="0"/>
                      </a:endParaRPr>
                    </a:p>
                  </a:txBody>
                  <a:tcPr>
                    <a:solidFill>
                      <a:schemeClr val="bg1">
                        <a:lumMod val="50000"/>
                        <a:alpha val="20000"/>
                      </a:schemeClr>
                    </a:solidFill>
                  </a:tcPr>
                </a:tc>
                <a:tc>
                  <a:txBody>
                    <a:bodyPr/>
                    <a:lstStyle/>
                    <a:p>
                      <a:pPr marL="177800" lvl="0" indent="-177800" algn="l" rtl="0" eaLnBrk="1" latinLnBrk="0" hangingPunct="1">
                        <a:buFont typeface="Arial" pitchFamily="34" charset="0"/>
                        <a:buChar char="•"/>
                      </a:pPr>
                      <a:r>
                        <a:rPr kumimoji="0" lang="en-MY" sz="1350" kern="1200" baseline="0" dirty="0">
                          <a:solidFill>
                            <a:srgbClr val="566E90"/>
                          </a:solidFill>
                          <a:effectLst/>
                          <a:latin typeface="Arial" pitchFamily="34" charset="0"/>
                          <a:ea typeface="+mn-ea"/>
                          <a:cs typeface="Arial" pitchFamily="34" charset="0"/>
                        </a:rPr>
                        <a:t>Prepare the required equipment and ensure the sound system is working properly before and throughout the event</a:t>
                      </a:r>
                    </a:p>
                    <a:p>
                      <a:pPr marL="177800" lvl="0" indent="-177800" algn="l" rtl="0" eaLnBrk="1" latinLnBrk="0" hangingPunct="1">
                        <a:buFont typeface="Arial" pitchFamily="34" charset="0"/>
                        <a:buChar char="•"/>
                      </a:pPr>
                      <a:r>
                        <a:rPr kumimoji="0" lang="en-MY" sz="1350" kern="1200" baseline="0" dirty="0">
                          <a:solidFill>
                            <a:srgbClr val="566E90"/>
                          </a:solidFill>
                          <a:effectLst/>
                          <a:latin typeface="Arial" pitchFamily="34" charset="0"/>
                          <a:ea typeface="+mn-ea"/>
                          <a:cs typeface="Arial" pitchFamily="34" charset="0"/>
                        </a:rPr>
                        <a:t>Ensure that there is proper audio recording of the event</a:t>
                      </a:r>
                    </a:p>
                  </a:txBody>
                  <a:tcPr>
                    <a:solidFill>
                      <a:schemeClr val="bg1">
                        <a:lumMod val="50000"/>
                        <a:alpha val="20000"/>
                      </a:schemeClr>
                    </a:solidFill>
                  </a:tcPr>
                </a:tc>
                <a:tc>
                  <a:txBody>
                    <a:bodyPr/>
                    <a:lstStyle/>
                    <a:p>
                      <a:pPr marL="0" lvl="0" indent="0" algn="ctr" rtl="0" eaLnBrk="1" latinLnBrk="0" hangingPunct="1">
                        <a:buFont typeface="Arial" pitchFamily="34" charset="0"/>
                        <a:buNone/>
                      </a:pPr>
                      <a:r>
                        <a:rPr kumimoji="0" lang="en-MY" sz="1350" kern="1200" dirty="0">
                          <a:solidFill>
                            <a:srgbClr val="566E90"/>
                          </a:solidFill>
                          <a:effectLst/>
                          <a:latin typeface="Arial" pitchFamily="34" charset="0"/>
                          <a:ea typeface="+mn-ea"/>
                          <a:cs typeface="Arial" pitchFamily="34" charset="0"/>
                        </a:rPr>
                        <a:t>1 – 2 </a:t>
                      </a:r>
                      <a:r>
                        <a:rPr kumimoji="0" lang="en-MY" sz="1350" kern="1200" dirty="0" err="1">
                          <a:solidFill>
                            <a:srgbClr val="566E90"/>
                          </a:solidFill>
                          <a:effectLst/>
                          <a:latin typeface="Arial" pitchFamily="34" charset="0"/>
                          <a:ea typeface="+mn-ea"/>
                          <a:cs typeface="Arial" pitchFamily="34" charset="0"/>
                        </a:rPr>
                        <a:t>pax</a:t>
                      </a:r>
                      <a:endParaRPr kumimoji="0" lang="en-MY" sz="1350" kern="1200" dirty="0">
                        <a:solidFill>
                          <a:srgbClr val="566E90"/>
                        </a:solidFill>
                        <a:effectLst/>
                        <a:latin typeface="Arial" pitchFamily="34" charset="0"/>
                        <a:ea typeface="+mn-ea"/>
                        <a:cs typeface="Arial" pitchFamily="34" charset="0"/>
                      </a:endParaRPr>
                    </a:p>
                  </a:txBody>
                  <a:tcPr>
                    <a:solidFill>
                      <a:schemeClr val="bg1">
                        <a:lumMod val="50000"/>
                        <a:alpha val="20000"/>
                      </a:schemeClr>
                    </a:solidFill>
                  </a:tcPr>
                </a:tc>
                <a:extLst>
                  <a:ext uri="{0D108BD9-81ED-4DB2-BD59-A6C34878D82A}">
                    <a16:rowId xmlns:a16="http://schemas.microsoft.com/office/drawing/2014/main" val="10003"/>
                  </a:ext>
                </a:extLst>
              </a:tr>
              <a:tr h="359851">
                <a:tc>
                  <a:txBody>
                    <a:bodyPr/>
                    <a:lstStyle/>
                    <a:p>
                      <a:pPr algn="ctr"/>
                      <a:r>
                        <a:rPr lang="en-MY" sz="1350" dirty="0">
                          <a:solidFill>
                            <a:srgbClr val="566E90"/>
                          </a:solidFill>
                          <a:latin typeface="Arial" pitchFamily="34" charset="0"/>
                          <a:cs typeface="Arial" pitchFamily="34" charset="0"/>
                        </a:rPr>
                        <a:t>Photographer</a:t>
                      </a:r>
                      <a:r>
                        <a:rPr lang="en-MY" sz="1350" baseline="0" dirty="0">
                          <a:solidFill>
                            <a:srgbClr val="566E90"/>
                          </a:solidFill>
                          <a:latin typeface="Arial" pitchFamily="34" charset="0"/>
                          <a:cs typeface="Arial" pitchFamily="34" charset="0"/>
                        </a:rPr>
                        <a:t> and/or videographer</a:t>
                      </a:r>
                      <a:endParaRPr lang="en-MY" sz="1350" dirty="0">
                        <a:solidFill>
                          <a:srgbClr val="566E90"/>
                        </a:solidFill>
                        <a:latin typeface="Arial" pitchFamily="34" charset="0"/>
                        <a:cs typeface="Arial" pitchFamily="34" charset="0"/>
                      </a:endParaRPr>
                    </a:p>
                  </a:txBody>
                  <a:tcPr>
                    <a:noFill/>
                  </a:tcPr>
                </a:tc>
                <a:tc>
                  <a:txBody>
                    <a:bodyPr/>
                    <a:lstStyle/>
                    <a:p>
                      <a:pPr marL="177800" marR="0" lvl="0" indent="-1778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SG" sz="1350" kern="1200" dirty="0">
                          <a:solidFill>
                            <a:srgbClr val="566E90"/>
                          </a:solidFill>
                          <a:effectLst/>
                          <a:latin typeface="Arial" pitchFamily="34" charset="0"/>
                          <a:ea typeface="+mn-ea"/>
                          <a:cs typeface="Arial" pitchFamily="34" charset="0"/>
                        </a:rPr>
                        <a:t>Take pictures or videos </a:t>
                      </a:r>
                      <a:r>
                        <a:rPr kumimoji="0" lang="en-SG" sz="1350" kern="1200" baseline="0" dirty="0">
                          <a:solidFill>
                            <a:srgbClr val="566E90"/>
                          </a:solidFill>
                          <a:effectLst/>
                          <a:latin typeface="Arial" pitchFamily="34" charset="0"/>
                          <a:ea typeface="+mn-ea"/>
                          <a:cs typeface="Arial" pitchFamily="34" charset="0"/>
                        </a:rPr>
                        <a:t>of the event, to be used for post-event reporting</a:t>
                      </a:r>
                      <a:endParaRPr kumimoji="0" lang="en-MY" sz="1350" kern="1200" dirty="0">
                        <a:solidFill>
                          <a:srgbClr val="566E90"/>
                        </a:solidFill>
                        <a:effectLst/>
                        <a:latin typeface="Arial" pitchFamily="34" charset="0"/>
                        <a:ea typeface="+mn-ea"/>
                        <a:cs typeface="Arial" pitchFamily="34" charset="0"/>
                      </a:endParaRPr>
                    </a:p>
                  </a:txBody>
                  <a:tcPr>
                    <a:noFill/>
                  </a:tcPr>
                </a:tc>
                <a:tc>
                  <a:txBody>
                    <a:bodyPr/>
                    <a:lstStyle/>
                    <a:p>
                      <a:pPr marL="0" lvl="0" indent="0" algn="ctr" rtl="0" eaLnBrk="1" latinLnBrk="0" hangingPunct="1">
                        <a:buFont typeface="Arial" pitchFamily="34" charset="0"/>
                        <a:buNone/>
                      </a:pPr>
                      <a:r>
                        <a:rPr kumimoji="0" lang="en-MY" sz="1350" kern="1200" dirty="0">
                          <a:solidFill>
                            <a:srgbClr val="566E90"/>
                          </a:solidFill>
                          <a:effectLst/>
                          <a:latin typeface="Arial" pitchFamily="34" charset="0"/>
                          <a:ea typeface="+mn-ea"/>
                          <a:cs typeface="Arial" pitchFamily="34" charset="0"/>
                        </a:rPr>
                        <a:t>1 – 2 </a:t>
                      </a:r>
                      <a:r>
                        <a:rPr kumimoji="0" lang="en-MY" sz="1350" kern="1200" dirty="0" err="1">
                          <a:solidFill>
                            <a:srgbClr val="566E90"/>
                          </a:solidFill>
                          <a:effectLst/>
                          <a:latin typeface="Arial" pitchFamily="34" charset="0"/>
                          <a:ea typeface="+mn-ea"/>
                          <a:cs typeface="Arial" pitchFamily="34" charset="0"/>
                        </a:rPr>
                        <a:t>pax</a:t>
                      </a:r>
                      <a:endParaRPr kumimoji="0" lang="en-MY" sz="1350" kern="1200" dirty="0">
                        <a:solidFill>
                          <a:srgbClr val="566E90"/>
                        </a:solidFill>
                        <a:effectLst/>
                        <a:latin typeface="Arial" pitchFamily="34" charset="0"/>
                        <a:ea typeface="+mn-ea"/>
                        <a:cs typeface="Arial" pitchFamily="34" charset="0"/>
                      </a:endParaRPr>
                    </a:p>
                  </a:txBody>
                  <a:tcPr>
                    <a:noFill/>
                  </a:tcPr>
                </a:tc>
                <a:extLst>
                  <a:ext uri="{0D108BD9-81ED-4DB2-BD59-A6C34878D82A}">
                    <a16:rowId xmlns:a16="http://schemas.microsoft.com/office/drawing/2014/main" val="10004"/>
                  </a:ext>
                </a:extLst>
              </a:tr>
              <a:tr h="507062">
                <a:tc>
                  <a:txBody>
                    <a:bodyPr/>
                    <a:lstStyle/>
                    <a:p>
                      <a:pPr algn="ctr"/>
                      <a:r>
                        <a:rPr lang="en-MY" sz="1350" dirty="0">
                          <a:solidFill>
                            <a:srgbClr val="566E90"/>
                          </a:solidFill>
                          <a:latin typeface="Arial" pitchFamily="34" charset="0"/>
                          <a:cs typeface="Arial" pitchFamily="34" charset="0"/>
                        </a:rPr>
                        <a:t>Text Distributor</a:t>
                      </a:r>
                      <a:r>
                        <a:rPr lang="en-MY" sz="1350" baseline="0" dirty="0">
                          <a:solidFill>
                            <a:srgbClr val="566E90"/>
                          </a:solidFill>
                          <a:latin typeface="Arial" pitchFamily="34" charset="0"/>
                          <a:cs typeface="Arial" pitchFamily="34" charset="0"/>
                        </a:rPr>
                        <a:t> and Collector </a:t>
                      </a:r>
                      <a:endParaRPr lang="en-MY" sz="1350" dirty="0">
                        <a:solidFill>
                          <a:srgbClr val="566E90"/>
                        </a:solidFill>
                        <a:latin typeface="Arial" pitchFamily="34" charset="0"/>
                        <a:cs typeface="Arial" pitchFamily="34" charset="0"/>
                      </a:endParaRPr>
                    </a:p>
                  </a:txBody>
                  <a:tcPr>
                    <a:solidFill>
                      <a:schemeClr val="bg1">
                        <a:lumMod val="75000"/>
                        <a:alpha val="40000"/>
                      </a:schemeClr>
                    </a:solidFill>
                  </a:tcPr>
                </a:tc>
                <a:tc>
                  <a:txBody>
                    <a:bodyPr/>
                    <a:lstStyle/>
                    <a:p>
                      <a:pPr marL="177800" marR="0" lvl="0" indent="-1778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MY" sz="1350" kern="1200" baseline="0" dirty="0">
                          <a:solidFill>
                            <a:srgbClr val="566E90"/>
                          </a:solidFill>
                          <a:effectLst/>
                          <a:latin typeface="Arial" pitchFamily="34" charset="0"/>
                          <a:ea typeface="+mn-ea"/>
                          <a:cs typeface="Arial" pitchFamily="34" charset="0"/>
                        </a:rPr>
                        <a:t>Distribute the texts to participants before the event</a:t>
                      </a:r>
                    </a:p>
                    <a:p>
                      <a:pPr marL="177800" marR="0" lvl="0" indent="-1778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MY" sz="1350" kern="1200" baseline="0" dirty="0">
                          <a:solidFill>
                            <a:srgbClr val="566E90"/>
                          </a:solidFill>
                          <a:effectLst/>
                          <a:latin typeface="Arial" pitchFamily="34" charset="0"/>
                          <a:ea typeface="+mn-ea"/>
                          <a:cs typeface="Arial" pitchFamily="34" charset="0"/>
                        </a:rPr>
                        <a:t>Collect the texts from participants at the end of the event</a:t>
                      </a:r>
                      <a:endParaRPr kumimoji="0" lang="en-MY" sz="1350" kern="1200" dirty="0">
                        <a:solidFill>
                          <a:srgbClr val="566E90"/>
                        </a:solidFill>
                        <a:effectLst/>
                        <a:latin typeface="Arial" pitchFamily="34" charset="0"/>
                        <a:ea typeface="+mn-ea"/>
                        <a:cs typeface="Arial" pitchFamily="34" charset="0"/>
                      </a:endParaRPr>
                    </a:p>
                  </a:txBody>
                  <a:tcPr>
                    <a:solidFill>
                      <a:schemeClr val="bg1">
                        <a:lumMod val="75000"/>
                        <a:alpha val="40000"/>
                      </a:schemeClr>
                    </a:solidFill>
                  </a:tcPr>
                </a:tc>
                <a:tc>
                  <a:txBody>
                    <a:bodyPr/>
                    <a:lstStyle/>
                    <a:p>
                      <a:pPr marL="0" lvl="0" indent="0" algn="ctr" rtl="0" eaLnBrk="1" latinLnBrk="0" hangingPunct="1">
                        <a:buFont typeface="Arial" pitchFamily="34" charset="0"/>
                        <a:buNone/>
                      </a:pPr>
                      <a:r>
                        <a:rPr kumimoji="0" lang="en-MY" sz="1350" kern="1200" baseline="0" dirty="0">
                          <a:solidFill>
                            <a:srgbClr val="566E90"/>
                          </a:solidFill>
                          <a:effectLst/>
                          <a:latin typeface="Arial" pitchFamily="34" charset="0"/>
                          <a:ea typeface="+mn-ea"/>
                          <a:cs typeface="Arial" pitchFamily="34" charset="0"/>
                        </a:rPr>
                        <a:t>1 – 4 </a:t>
                      </a:r>
                      <a:r>
                        <a:rPr kumimoji="0" lang="en-MY" sz="1350" kern="1200" baseline="0" dirty="0" err="1">
                          <a:solidFill>
                            <a:srgbClr val="566E90"/>
                          </a:solidFill>
                          <a:effectLst/>
                          <a:latin typeface="Arial" pitchFamily="34" charset="0"/>
                          <a:ea typeface="+mn-ea"/>
                          <a:cs typeface="Arial" pitchFamily="34" charset="0"/>
                        </a:rPr>
                        <a:t>pax</a:t>
                      </a:r>
                      <a:endParaRPr kumimoji="0" lang="en-MY" sz="1350" kern="1200" baseline="0" dirty="0">
                        <a:solidFill>
                          <a:srgbClr val="566E90"/>
                        </a:solidFill>
                        <a:effectLst/>
                        <a:latin typeface="Arial" pitchFamily="34" charset="0"/>
                        <a:ea typeface="+mn-ea"/>
                        <a:cs typeface="Arial" pitchFamily="34" charset="0"/>
                      </a:endParaRPr>
                    </a:p>
                    <a:p>
                      <a:pPr marL="0" lvl="0" indent="0" algn="ctr" rtl="0" eaLnBrk="1" latinLnBrk="0" hangingPunct="1">
                        <a:buFont typeface="Arial" pitchFamily="34" charset="0"/>
                        <a:buNone/>
                      </a:pPr>
                      <a:r>
                        <a:rPr kumimoji="0" lang="en-MY" sz="1350" i="1" kern="1200" baseline="0" dirty="0">
                          <a:solidFill>
                            <a:srgbClr val="566E90"/>
                          </a:solidFill>
                          <a:effectLst/>
                          <a:latin typeface="Arial" pitchFamily="34" charset="0"/>
                          <a:ea typeface="+mn-ea"/>
                          <a:cs typeface="Arial" pitchFamily="34" charset="0"/>
                        </a:rPr>
                        <a:t>(depend on scale of event)</a:t>
                      </a:r>
                    </a:p>
                  </a:txBody>
                  <a:tcPr>
                    <a:solidFill>
                      <a:schemeClr val="bg1">
                        <a:lumMod val="75000"/>
                        <a:alpha val="40000"/>
                      </a:schemeClr>
                    </a:solidFill>
                  </a:tcPr>
                </a:tc>
                <a:extLst>
                  <a:ext uri="{0D108BD9-81ED-4DB2-BD59-A6C34878D82A}">
                    <a16:rowId xmlns:a16="http://schemas.microsoft.com/office/drawing/2014/main" val="10005"/>
                  </a:ext>
                </a:extLst>
              </a:tr>
              <a:tr h="212639">
                <a:tc>
                  <a:txBody>
                    <a:bodyPr/>
                    <a:lstStyle/>
                    <a:p>
                      <a:pPr algn="ctr"/>
                      <a:r>
                        <a:rPr lang="en-MY" sz="1350" dirty="0">
                          <a:solidFill>
                            <a:srgbClr val="566E90"/>
                          </a:solidFill>
                          <a:latin typeface="Arial" pitchFamily="34" charset="0"/>
                          <a:cs typeface="Arial" pitchFamily="34" charset="0"/>
                        </a:rPr>
                        <a:t>Event reporter</a:t>
                      </a:r>
                    </a:p>
                  </a:txBody>
                  <a:tcPr>
                    <a:noFill/>
                  </a:tcPr>
                </a:tc>
                <a:tc>
                  <a:txBody>
                    <a:bodyPr/>
                    <a:lstStyle/>
                    <a:p>
                      <a:pPr marL="177800" indent="-177800" fontAlgn="base">
                        <a:buFont typeface="Arial" pitchFamily="34" charset="0"/>
                        <a:buChar char="•"/>
                      </a:pPr>
                      <a:r>
                        <a:rPr lang="en-SG" sz="1350" dirty="0">
                          <a:solidFill>
                            <a:srgbClr val="566E90"/>
                          </a:solidFill>
                          <a:latin typeface="Arial" pitchFamily="34" charset="0"/>
                          <a:cs typeface="Arial" pitchFamily="34" charset="0"/>
                        </a:rPr>
                        <a:t>Write up on the event</a:t>
                      </a:r>
                      <a:r>
                        <a:rPr lang="en-SG" sz="1350" baseline="0" dirty="0">
                          <a:solidFill>
                            <a:srgbClr val="566E90"/>
                          </a:solidFill>
                          <a:latin typeface="Arial" pitchFamily="34" charset="0"/>
                          <a:cs typeface="Arial" pitchFamily="34" charset="0"/>
                        </a:rPr>
                        <a:t> for post-event publicity</a:t>
                      </a:r>
                      <a:endParaRPr lang="en-MY" sz="1350" dirty="0">
                        <a:solidFill>
                          <a:srgbClr val="566E90"/>
                        </a:solidFill>
                        <a:latin typeface="Arial" pitchFamily="34" charset="0"/>
                        <a:cs typeface="Arial" pitchFamily="34" charset="0"/>
                      </a:endParaRPr>
                    </a:p>
                  </a:txBody>
                  <a:tcPr>
                    <a:noFill/>
                  </a:tcPr>
                </a:tc>
                <a:tc>
                  <a:txBody>
                    <a:bodyPr/>
                    <a:lstStyle/>
                    <a:p>
                      <a:pPr marL="0" lvl="0" indent="0" algn="ctr" rtl="0" eaLnBrk="1" latinLnBrk="0" hangingPunct="1">
                        <a:buFont typeface="Arial" pitchFamily="34" charset="0"/>
                        <a:buNone/>
                      </a:pPr>
                      <a:r>
                        <a:rPr kumimoji="0" lang="en-MY" sz="1350" kern="1200" dirty="0">
                          <a:solidFill>
                            <a:srgbClr val="566E90"/>
                          </a:solidFill>
                          <a:effectLst/>
                          <a:latin typeface="Arial" pitchFamily="34" charset="0"/>
                          <a:ea typeface="+mn-ea"/>
                          <a:cs typeface="Arial" pitchFamily="34" charset="0"/>
                        </a:rPr>
                        <a:t>1 </a:t>
                      </a:r>
                      <a:r>
                        <a:rPr kumimoji="0" lang="en-MY" sz="1350" kern="1200" dirty="0" err="1">
                          <a:solidFill>
                            <a:srgbClr val="566E90"/>
                          </a:solidFill>
                          <a:effectLst/>
                          <a:latin typeface="Arial" pitchFamily="34" charset="0"/>
                          <a:ea typeface="+mn-ea"/>
                          <a:cs typeface="Arial" pitchFamily="34" charset="0"/>
                        </a:rPr>
                        <a:t>pax</a:t>
                      </a:r>
                      <a:endParaRPr kumimoji="0" lang="en-MY" sz="1350" kern="1200" dirty="0">
                        <a:solidFill>
                          <a:srgbClr val="566E90"/>
                        </a:solidFill>
                        <a:effectLst/>
                        <a:latin typeface="Arial" pitchFamily="34" charset="0"/>
                        <a:ea typeface="+mn-ea"/>
                        <a:cs typeface="Arial" pitchFamily="34" charset="0"/>
                      </a:endParaRPr>
                    </a:p>
                  </a:txBody>
                  <a:tcPr>
                    <a:noFill/>
                  </a:tcPr>
                </a:tc>
                <a:extLst>
                  <a:ext uri="{0D108BD9-81ED-4DB2-BD59-A6C34878D82A}">
                    <a16:rowId xmlns:a16="http://schemas.microsoft.com/office/drawing/2014/main" val="10006"/>
                  </a:ext>
                </a:extLst>
              </a:tr>
              <a:tr h="359851">
                <a:tc>
                  <a:txBody>
                    <a:bodyPr/>
                    <a:lstStyle/>
                    <a:p>
                      <a:pPr algn="ctr"/>
                      <a:r>
                        <a:rPr lang="en-MY" sz="1350" dirty="0">
                          <a:solidFill>
                            <a:srgbClr val="566E90"/>
                          </a:solidFill>
                          <a:latin typeface="Arial" pitchFamily="34" charset="0"/>
                          <a:cs typeface="Arial" pitchFamily="34" charset="0"/>
                        </a:rPr>
                        <a:t>84000 Liaison</a:t>
                      </a:r>
                    </a:p>
                  </a:txBody>
                  <a:tcPr>
                    <a:solidFill>
                      <a:schemeClr val="bg1">
                        <a:lumMod val="50000"/>
                        <a:alpha val="20000"/>
                      </a:schemeClr>
                    </a:solidFill>
                  </a:tcPr>
                </a:tc>
                <a:tc>
                  <a:txBody>
                    <a:bodyPr/>
                    <a:lstStyle/>
                    <a:p>
                      <a:pPr marL="177800" lvl="0" indent="-177800" algn="l" rtl="0" eaLnBrk="1" latinLnBrk="0" hangingPunct="1">
                        <a:buFont typeface="Arial" pitchFamily="34" charset="0"/>
                        <a:buChar char="•"/>
                      </a:pPr>
                      <a:r>
                        <a:rPr kumimoji="0" lang="en-MY" sz="1350" kern="1200" baseline="0" dirty="0">
                          <a:solidFill>
                            <a:srgbClr val="566E90"/>
                          </a:solidFill>
                          <a:effectLst/>
                          <a:latin typeface="Arial" pitchFamily="34" charset="0"/>
                          <a:ea typeface="+mn-ea"/>
                          <a:cs typeface="Arial" pitchFamily="34" charset="0"/>
                        </a:rPr>
                        <a:t>Coordinate with 84000 to resolve any questions and obtain information</a:t>
                      </a:r>
                    </a:p>
                  </a:txBody>
                  <a:tcPr>
                    <a:solidFill>
                      <a:schemeClr val="bg1">
                        <a:lumMod val="50000"/>
                        <a:alpha val="20000"/>
                      </a:schemeClr>
                    </a:solidFill>
                  </a:tcPr>
                </a:tc>
                <a:tc>
                  <a:txBody>
                    <a:bodyPr/>
                    <a:lstStyle/>
                    <a:p>
                      <a:pPr marL="0" lvl="0" indent="0" algn="ctr" rtl="0" eaLnBrk="1" latinLnBrk="0" hangingPunct="1">
                        <a:buFont typeface="Arial" pitchFamily="34" charset="0"/>
                        <a:buNone/>
                      </a:pPr>
                      <a:r>
                        <a:rPr kumimoji="0" lang="en-MY" sz="1350" kern="1200" baseline="0" dirty="0">
                          <a:solidFill>
                            <a:srgbClr val="566E90"/>
                          </a:solidFill>
                          <a:effectLst/>
                          <a:latin typeface="Arial" pitchFamily="34" charset="0"/>
                          <a:ea typeface="+mn-ea"/>
                          <a:cs typeface="Arial" pitchFamily="34" charset="0"/>
                        </a:rPr>
                        <a:t>1 </a:t>
                      </a:r>
                      <a:r>
                        <a:rPr kumimoji="0" lang="en-MY" sz="1350" kern="1200" baseline="0" dirty="0" err="1">
                          <a:solidFill>
                            <a:srgbClr val="566E90"/>
                          </a:solidFill>
                          <a:effectLst/>
                          <a:latin typeface="Arial" pitchFamily="34" charset="0"/>
                          <a:ea typeface="+mn-ea"/>
                          <a:cs typeface="Arial" pitchFamily="34" charset="0"/>
                        </a:rPr>
                        <a:t>pax</a:t>
                      </a:r>
                      <a:endParaRPr kumimoji="0" lang="en-MY" sz="1350" kern="1200" baseline="0" dirty="0">
                        <a:solidFill>
                          <a:srgbClr val="566E90"/>
                        </a:solidFill>
                        <a:effectLst/>
                        <a:latin typeface="Arial" pitchFamily="34" charset="0"/>
                        <a:ea typeface="+mn-ea"/>
                        <a:cs typeface="Arial" pitchFamily="34" charset="0"/>
                      </a:endParaRPr>
                    </a:p>
                  </a:txBody>
                  <a:tcPr>
                    <a:solidFill>
                      <a:schemeClr val="bg1">
                        <a:lumMod val="50000"/>
                        <a:alpha val="20000"/>
                      </a:schemeClr>
                    </a:solidFill>
                  </a:tcPr>
                </a:tc>
                <a:extLst>
                  <a:ext uri="{0D108BD9-81ED-4DB2-BD59-A6C34878D82A}">
                    <a16:rowId xmlns:a16="http://schemas.microsoft.com/office/drawing/2014/main" val="10007"/>
                  </a:ext>
                </a:extLst>
              </a:tr>
            </a:tbl>
          </a:graphicData>
        </a:graphic>
      </p:graphicFrame>
      <p:sp>
        <p:nvSpPr>
          <p:cNvPr id="2" name="Title 1"/>
          <p:cNvSpPr>
            <a:spLocks noGrp="1"/>
          </p:cNvSpPr>
          <p:nvPr>
            <p:ph type="title"/>
          </p:nvPr>
        </p:nvSpPr>
        <p:spPr/>
        <p:txBody>
          <a:bodyPr/>
          <a:lstStyle/>
          <a:p>
            <a:r>
              <a:rPr lang="en-MY" dirty="0"/>
              <a:t>Manpower planning</a:t>
            </a:r>
          </a:p>
        </p:txBody>
      </p:sp>
      <p:sp>
        <p:nvSpPr>
          <p:cNvPr id="7" name="TextBox 6"/>
          <p:cNvSpPr txBox="1"/>
          <p:nvPr/>
        </p:nvSpPr>
        <p:spPr>
          <a:xfrm>
            <a:off x="6444208" y="-27384"/>
            <a:ext cx="2664296" cy="276999"/>
          </a:xfrm>
          <a:prstGeom prst="rect">
            <a:avLst/>
          </a:prstGeom>
          <a:noFill/>
        </p:spPr>
        <p:txBody>
          <a:bodyPr wrap="square" rtlCol="0">
            <a:spAutoFit/>
          </a:bodyPr>
          <a:lstStyle/>
          <a:p>
            <a:pPr algn="r"/>
            <a:r>
              <a:rPr lang="en-MY" sz="1200" b="1" i="1" u="sng" dirty="0">
                <a:solidFill>
                  <a:srgbClr val="B76C1E"/>
                </a:solidFill>
                <a:latin typeface="+mj-lt"/>
              </a:rPr>
              <a:t>E</a:t>
            </a:r>
            <a:r>
              <a:rPr lang="en-MY" sz="1200" b="1" i="1" dirty="0">
                <a:solidFill>
                  <a:srgbClr val="566E90"/>
                </a:solidFill>
                <a:latin typeface="+mj-lt"/>
              </a:rPr>
              <a:t>vent logistics and resource planning </a:t>
            </a:r>
          </a:p>
        </p:txBody>
      </p:sp>
    </p:spTree>
    <p:extLst>
      <p:ext uri="{BB962C8B-B14F-4D97-AF65-F5344CB8AC3E}">
        <p14:creationId xmlns:p14="http://schemas.microsoft.com/office/powerpoint/2010/main" val="2663568018"/>
      </p:ext>
    </p:extLst>
  </p:cSld>
  <p:clrMapOvr>
    <a:masterClrMapping/>
  </p:clrMapOvr>
</p:sld>
</file>

<file path=ppt/theme/theme1.xml><?xml version="1.0" encoding="utf-8"?>
<a:theme xmlns:a="http://schemas.openxmlformats.org/drawingml/2006/main" name="84000 template">
  <a:themeElements>
    <a:clrScheme name="Custom 1">
      <a:dk1>
        <a:sysClr val="windowText" lastClr="000000"/>
      </a:dk1>
      <a:lt1>
        <a:sysClr val="window" lastClr="FFFFFF"/>
      </a:lt1>
      <a:dk2>
        <a:srgbClr val="1F497D"/>
      </a:dk2>
      <a:lt2>
        <a:srgbClr val="D8D8D8"/>
      </a:lt2>
      <a:accent1>
        <a:srgbClr val="003C57"/>
      </a:accent1>
      <a:accent2>
        <a:srgbClr val="B76C1E"/>
      </a:accent2>
      <a:accent3>
        <a:srgbClr val="752D28"/>
      </a:accent3>
      <a:accent4>
        <a:srgbClr val="566E90"/>
      </a:accent4>
      <a:accent5>
        <a:srgbClr val="4BACC6"/>
      </a:accent5>
      <a:accent6>
        <a:srgbClr val="F79646"/>
      </a:accent6>
      <a:hlink>
        <a:srgbClr val="0000FF"/>
      </a:hlink>
      <a:folHlink>
        <a:srgbClr val="9999F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1">
    <a:dk1>
      <a:sysClr val="windowText" lastClr="000000"/>
    </a:dk1>
    <a:lt1>
      <a:sysClr val="window" lastClr="FFFFFF"/>
    </a:lt1>
    <a:dk2>
      <a:srgbClr val="1F497D"/>
    </a:dk2>
    <a:lt2>
      <a:srgbClr val="D8D8D8"/>
    </a:lt2>
    <a:accent1>
      <a:srgbClr val="003C57"/>
    </a:accent1>
    <a:accent2>
      <a:srgbClr val="B76C1E"/>
    </a:accent2>
    <a:accent3>
      <a:srgbClr val="752D28"/>
    </a:accent3>
    <a:accent4>
      <a:srgbClr val="566E90"/>
    </a:accent4>
    <a:accent5>
      <a:srgbClr val="4BACC6"/>
    </a:accent5>
    <a:accent6>
      <a:srgbClr val="F79646"/>
    </a:accent6>
    <a:hlink>
      <a:srgbClr val="0000FF"/>
    </a:hlink>
    <a:folHlink>
      <a:srgbClr val="9999FE"/>
    </a:folHlink>
  </a:clrScheme>
</a:themeOverride>
</file>

<file path=docProps/app.xml><?xml version="1.0" encoding="utf-8"?>
<Properties xmlns="http://schemas.openxmlformats.org/officeDocument/2006/extended-properties" xmlns:vt="http://schemas.openxmlformats.org/officeDocument/2006/docPropsVTypes">
  <Template/>
  <TotalTime>7577</TotalTime>
  <Words>2368</Words>
  <Application>Microsoft Office PowerPoint</Application>
  <PresentationFormat>On-screen Show (4:3)</PresentationFormat>
  <Paragraphs>238</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Wingdings</vt:lpstr>
      <vt:lpstr>84000 template</vt:lpstr>
      <vt:lpstr>Sutra Resounding Toolkit</vt:lpstr>
      <vt:lpstr>Definition and objective</vt:lpstr>
      <vt:lpstr>Existing online resources</vt:lpstr>
      <vt:lpstr>Sutra resounding framework - RESOUND</vt:lpstr>
      <vt:lpstr>Right occasion for a sutra resounding</vt:lpstr>
      <vt:lpstr>Event logistics and resource planning </vt:lpstr>
      <vt:lpstr>Choosing the right venue</vt:lpstr>
      <vt:lpstr>Sample schedule and duration</vt:lpstr>
      <vt:lpstr>Manpower planning</vt:lpstr>
      <vt:lpstr>Sutra selection and  materials preparation</vt:lpstr>
      <vt:lpstr>Sharing and publicizing</vt:lpstr>
      <vt:lpstr>Announcement on social media (Sample script)</vt:lpstr>
      <vt:lpstr>Opening of sutra resounding event</vt:lpstr>
      <vt:lpstr>Announcement before the event commences (Sample script)</vt:lpstr>
      <vt:lpstr>Emcee’s opening speech (Sample script)</vt:lpstr>
      <vt:lpstr>Emcee’s opening speech (Sample script)</vt:lpstr>
      <vt:lpstr>Emcee’s opening speech (Sample script)</vt:lpstr>
      <vt:lpstr>Emcee’s opening speech (Sample script)</vt:lpstr>
      <vt:lpstr>Understanding the significance of  a sutra resounding</vt:lpstr>
      <vt:lpstr>Next is opening prayers and  actual resounding</vt:lpstr>
      <vt:lpstr>Dedication of merit and  closing speech</vt:lpstr>
      <vt:lpstr>Emcee’s closing speech and announcement (Sample script)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SUTRA DISCUSSION TOOLKIT</dc:title>
  <dc:creator>Lenovo</dc:creator>
  <cp:lastModifiedBy>Ushnisha Ng</cp:lastModifiedBy>
  <cp:revision>109</cp:revision>
  <dcterms:created xsi:type="dcterms:W3CDTF">2015-07-09T09:33:07Z</dcterms:created>
  <dcterms:modified xsi:type="dcterms:W3CDTF">2026-04-07T23:57:52Z</dcterms:modified>
</cp:coreProperties>
</file>