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 id="2147483764" r:id="rId5"/>
  </p:sldMasterIdLst>
  <p:notesMasterIdLst>
    <p:notesMasterId r:id="rId34"/>
  </p:notesMasterIdLst>
  <p:sldIdLst>
    <p:sldId id="403" r:id="rId6"/>
    <p:sldId id="410" r:id="rId7"/>
    <p:sldId id="434" r:id="rId8"/>
    <p:sldId id="442" r:id="rId9"/>
    <p:sldId id="441" r:id="rId10"/>
    <p:sldId id="436" r:id="rId11"/>
    <p:sldId id="437" r:id="rId12"/>
    <p:sldId id="438" r:id="rId13"/>
    <p:sldId id="444" r:id="rId14"/>
    <p:sldId id="435" r:id="rId15"/>
    <p:sldId id="439" r:id="rId16"/>
    <p:sldId id="443" r:id="rId17"/>
    <p:sldId id="440" r:id="rId18"/>
    <p:sldId id="447" r:id="rId19"/>
    <p:sldId id="445" r:id="rId20"/>
    <p:sldId id="448" r:id="rId21"/>
    <p:sldId id="446" r:id="rId22"/>
    <p:sldId id="449" r:id="rId23"/>
    <p:sldId id="450" r:id="rId24"/>
    <p:sldId id="451" r:id="rId25"/>
    <p:sldId id="452" r:id="rId26"/>
    <p:sldId id="453" r:id="rId27"/>
    <p:sldId id="454" r:id="rId28"/>
    <p:sldId id="455" r:id="rId29"/>
    <p:sldId id="456" r:id="rId30"/>
    <p:sldId id="457" r:id="rId31"/>
    <p:sldId id="458" r:id="rId32"/>
    <p:sldId id="45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9DAD"/>
    <a:srgbClr val="205E8A"/>
    <a:srgbClr val="72AEF6"/>
    <a:srgbClr val="CE3ABC"/>
    <a:srgbClr val="6699FF"/>
    <a:srgbClr val="0A3777"/>
    <a:srgbClr val="2C83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89D663-DFBC-41D9-AB19-C65A52C7AEFB}" v="148" dt="2025-10-30T17:34:45.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1" autoAdjust="0"/>
    <p:restoredTop sz="93810" autoAdjust="0"/>
  </p:normalViewPr>
  <p:slideViewPr>
    <p:cSldViewPr snapToGrid="0">
      <p:cViewPr>
        <p:scale>
          <a:sx n="92" d="100"/>
          <a:sy n="92" d="100"/>
        </p:scale>
        <p:origin x="341" y="53"/>
      </p:cViewPr>
      <p:guideLst/>
    </p:cSldViewPr>
  </p:slideViewPr>
  <p:outlineViewPr>
    <p:cViewPr>
      <p:scale>
        <a:sx n="33" d="100"/>
        <a:sy n="33" d="100"/>
      </p:scale>
      <p:origin x="0" y="-5496"/>
    </p:cViewPr>
  </p:outlin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14885D-2ADB-4A91-AFDA-0C6AC3472243}" type="datetimeFigureOut">
              <a:rPr lang="en-GB" smtClean="0"/>
              <a:t>13/04/2026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38B94-CE5A-4F21-8DD0-5D782335F7A2}" type="slidenum">
              <a:rPr lang="en-GB" smtClean="0"/>
              <a:t>‹#›</a:t>
            </a:fld>
            <a:endParaRPr lang="en-GB"/>
          </a:p>
        </p:txBody>
      </p:sp>
    </p:spTree>
    <p:extLst>
      <p:ext uri="{BB962C8B-B14F-4D97-AF65-F5344CB8AC3E}">
        <p14:creationId xmlns:p14="http://schemas.microsoft.com/office/powerpoint/2010/main" val="274447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9" name="Google Shape;25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65822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FDF25-77A0-6054-624A-7FA0E8362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F9C6F-5FCC-0E9B-7FA9-7732C88842B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0B409C1-47F0-8670-2DE4-2C16603ACB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09569C3-2795-673C-F2CC-70DA1780D1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3703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B5E3F-E8DA-BC12-F024-0D5818464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F27C2-64B4-6F02-8961-88EE8DA2ABB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5CEB7D9-A8DC-6B71-33F3-789D7BF3F0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AD3EC2A-B1B9-E237-E11D-CA59B60A84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03006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B594C-1A9E-C195-65A9-7E59A6FDB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9FB16-AB48-C793-F22F-A98D6D5CEB7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C46174C-D35D-51A3-C1E5-2F4E06629F1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AB1D997-1162-89D2-733D-93E4B94FE1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87203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80DEF-5983-92A7-BE19-F588E45F8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020E01-23D3-29C1-9BC6-51DEB326605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C757AD5-7B88-C11E-28E1-5EB62AF422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8A9132-E979-014B-8CC5-D4CC193123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522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CE18F-1530-3637-5FDC-F0C072C72C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A89AB-952F-F842-799E-32AFE26338D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93A9AE4-1DCF-42AE-47B5-2BCF8837C4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4D96A6D-3348-45E7-B54F-D0E869124B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247256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37ADD-F927-9DE2-4F74-65DA6C2F8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ACC94-1CF1-5F50-424D-E5F88E91FB5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BB36D56-5CAE-2566-73B7-B9E11CED5A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D508F30-661D-A6F5-3A95-B0DE5653F4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34001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0DCA5-B318-EDCC-62FC-5D304EEBF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36112A-FDDB-3734-8F1E-58F29D210EC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C55E0B0-CC5B-182B-B063-A3A04C5FB0D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67CF4BD-6F3E-EB97-3652-C380B04BD7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11502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2976E-2DBA-8F2E-3F2F-50F52E477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BDB0C-E2C4-027E-D841-B277F5E6B5E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97C89C2-0648-1D2F-62D3-7B343431F76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98086A-DB8D-973E-11B0-5C0F5B60C1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71135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13C03-3CBC-4ED4-1550-E6193EA6D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DC6F8-B714-A54A-34A4-960443631F8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849DA29-FBC3-0B42-E65D-94AB29ED87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A5CF89-EC4D-3830-70D4-F93008564B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11004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2E3E7-0EDF-961F-914B-F7EF02C3A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E032B-CBD0-5FE6-1EF9-F29BCB18659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F595543-923E-21A9-A5B7-B381587A0AB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6CE3592-69F1-7F39-243E-EA6C3DAF6D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24951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8A7DB-1A1A-CB91-7359-72BD93996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E083F-C468-33F8-B185-E22F5767E7D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344E32D-03E5-72B5-201D-C436712D32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80CF8F-8803-CC61-D90A-9889E27602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31089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4B75-2672-4323-D4E4-4BEE04CC8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7E41E-752D-F308-F284-3B808DD3339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7506827-B40C-68E0-DB25-569FAFAEE02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6C4A9CB-31E2-67D5-2467-84D2B5FB75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82886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67EFC-3CD7-66D2-13E7-331BEA38E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F178E-A816-96B9-832A-5D7DB9EB786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B9F6067-C3AB-A12C-E842-E418BFE7150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C55C72-8775-3BB0-6F4E-AF0633B295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20637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D7A82-060F-BE77-67D3-52AB4B4BD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4772B-380C-7270-DCF1-B8835B52FB0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E545BEE-6399-2BEC-A854-044F8EA800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8951637-D087-FB2C-423B-6A177D34BD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43844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0B114-AD1A-B19A-2708-FEAAF79F2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468E3-ECDF-13C0-9E12-0B895793485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0C21DB6-0184-2AF5-3688-7839F01F091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9A6772A-1E3D-AA20-7CA0-E17237355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19079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D8FDE-57D9-29CA-12A4-B9B08C300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862AA-AF7C-51EC-C47C-F7F3C2DFE6E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AF84860-32E9-933F-DD36-48298AEFF46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9CAAC7-D869-5DE3-E044-F96769B531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DCCB1-A613-4FFE-9DBA-06FCD30B2B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98323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038B94-CE5A-4F21-8DD0-5D782335F7A2}" type="slidenum">
              <a:rPr lang="en-GB" smtClean="0"/>
              <a:t>19</a:t>
            </a:fld>
            <a:endParaRPr lang="en-GB"/>
          </a:p>
        </p:txBody>
      </p:sp>
    </p:spTree>
    <p:extLst>
      <p:ext uri="{BB962C8B-B14F-4D97-AF65-F5344CB8AC3E}">
        <p14:creationId xmlns:p14="http://schemas.microsoft.com/office/powerpoint/2010/main" val="3486580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038B94-CE5A-4F21-8DD0-5D782335F7A2}" type="slidenum">
              <a:rPr lang="en-GB" smtClean="0"/>
              <a:t>20</a:t>
            </a:fld>
            <a:endParaRPr lang="en-GB"/>
          </a:p>
        </p:txBody>
      </p:sp>
    </p:spTree>
    <p:extLst>
      <p:ext uri="{BB962C8B-B14F-4D97-AF65-F5344CB8AC3E}">
        <p14:creationId xmlns:p14="http://schemas.microsoft.com/office/powerpoint/2010/main" val="1859595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Name Card">
  <p:cSld name="Name Card">
    <p:spTree>
      <p:nvGrpSpPr>
        <p:cNvPr id="1" name="Shape 26"/>
        <p:cNvGrpSpPr/>
        <p:nvPr/>
      </p:nvGrpSpPr>
      <p:grpSpPr>
        <a:xfrm>
          <a:off x="0" y="0"/>
          <a:ext cx="0" cy="0"/>
          <a:chOff x="0" y="0"/>
          <a:chExt cx="0" cy="0"/>
        </a:xfrm>
      </p:grpSpPr>
      <p:grpSp>
        <p:nvGrpSpPr>
          <p:cNvPr id="27" name="Google Shape;27;p15"/>
          <p:cNvGrpSpPr/>
          <p:nvPr/>
        </p:nvGrpSpPr>
        <p:grpSpPr>
          <a:xfrm>
            <a:off x="0" y="1"/>
            <a:ext cx="12192000" cy="6860799"/>
            <a:chOff x="0" y="0"/>
            <a:chExt cx="9144000" cy="6860799"/>
          </a:xfrm>
        </p:grpSpPr>
        <p:sp>
          <p:nvSpPr>
            <p:cNvPr id="28" name="Google Shape;28;p15"/>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9" name="Google Shape;29;p15"/>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0" name="Google Shape;30;p15"/>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1" name="Google Shape;31;p15"/>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2" name="Google Shape;32;p15"/>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3" name="Google Shape;33;p15"/>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4" name="Google Shape;34;p15"/>
            <p:cNvSpPr/>
            <p:nvPr/>
          </p:nvSpPr>
          <p:spPr>
            <a:xfrm rot="-589932">
              <a:off x="6359946" y="4311243"/>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5" name="Google Shape;35;p15"/>
            <p:cNvSpPr/>
            <p:nvPr/>
          </p:nvSpPr>
          <p:spPr>
            <a:xfrm>
              <a:off x="485023" y="4381500"/>
              <a:ext cx="8182128" cy="2130508"/>
            </a:xfrm>
            <a:custGeom>
              <a:avLst/>
              <a:gdLst/>
              <a:ahLst/>
              <a:cxnLst/>
              <a:rect l="l" t="t" r="r" b="b"/>
              <a:pathLst>
                <a:path w="10000" h="9621" extrusionOk="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6" name="Google Shape;36;p15"/>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txBody>
            <a:bodyPr/>
            <a:lstStyle/>
            <a:p>
              <a:endParaRPr lang="en-GB"/>
            </a:p>
          </p:txBody>
        </p:sp>
      </p:grpSp>
      <p:sp>
        <p:nvSpPr>
          <p:cNvPr id="37" name="Google Shape;37;p15"/>
          <p:cNvSpPr txBox="1">
            <a:spLocks noGrp="1"/>
          </p:cNvSpPr>
          <p:nvPr>
            <p:ph type="title"/>
          </p:nvPr>
        </p:nvSpPr>
        <p:spPr>
          <a:xfrm>
            <a:off x="1155255" y="2057400"/>
            <a:ext cx="8562672" cy="20955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3600"/>
              <a:buFont typeface="Century Gothic"/>
              <a:buNone/>
              <a:defRPr sz="36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1155255" y="5024911"/>
            <a:ext cx="8562672" cy="994891"/>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1440"/>
              <a:buNone/>
              <a:defRPr sz="1800" cap="none">
                <a:solidFill>
                  <a:schemeClr val="accent1"/>
                </a:solidFill>
              </a:defRPr>
            </a:lvl1pPr>
            <a:lvl2pPr marL="914377" lvl="1" indent="-228594" algn="l">
              <a:spcBef>
                <a:spcPts val="1000"/>
              </a:spcBef>
              <a:spcAft>
                <a:spcPts val="0"/>
              </a:spcAft>
              <a:buSzPts val="1440"/>
              <a:buNone/>
              <a:defRPr sz="1800">
                <a:solidFill>
                  <a:srgbClr val="888888"/>
                </a:solidFill>
              </a:defRPr>
            </a:lvl2pPr>
            <a:lvl3pPr marL="1371566" lvl="2" indent="-228594" algn="l">
              <a:spcBef>
                <a:spcPts val="1000"/>
              </a:spcBef>
              <a:spcAft>
                <a:spcPts val="0"/>
              </a:spcAft>
              <a:buSzPts val="1280"/>
              <a:buNone/>
              <a:defRPr sz="1600">
                <a:solidFill>
                  <a:srgbClr val="888888"/>
                </a:solidFill>
              </a:defRPr>
            </a:lvl3pPr>
            <a:lvl4pPr marL="1828754" lvl="3" indent="-228594" algn="l">
              <a:spcBef>
                <a:spcPts val="1000"/>
              </a:spcBef>
              <a:spcAft>
                <a:spcPts val="0"/>
              </a:spcAft>
              <a:buSzPts val="1120"/>
              <a:buNone/>
              <a:defRPr sz="1400">
                <a:solidFill>
                  <a:srgbClr val="888888"/>
                </a:solidFill>
              </a:defRPr>
            </a:lvl4pPr>
            <a:lvl5pPr marL="2285943" lvl="4" indent="-228594" algn="l">
              <a:spcBef>
                <a:spcPts val="1000"/>
              </a:spcBef>
              <a:spcAft>
                <a:spcPts val="0"/>
              </a:spcAft>
              <a:buSzPts val="1120"/>
              <a:buNone/>
              <a:defRPr sz="1400">
                <a:solidFill>
                  <a:srgbClr val="888888"/>
                </a:solidFill>
              </a:defRPr>
            </a:lvl5pPr>
            <a:lvl6pPr marL="2743131" lvl="5" indent="-228594" algn="l">
              <a:spcBef>
                <a:spcPts val="1000"/>
              </a:spcBef>
              <a:spcAft>
                <a:spcPts val="0"/>
              </a:spcAft>
              <a:buSzPts val="1120"/>
              <a:buNone/>
              <a:defRPr sz="1400">
                <a:solidFill>
                  <a:srgbClr val="888888"/>
                </a:solidFill>
              </a:defRPr>
            </a:lvl6pPr>
            <a:lvl7pPr marL="3200320" lvl="6" indent="-228594" algn="l">
              <a:spcBef>
                <a:spcPts val="1000"/>
              </a:spcBef>
              <a:spcAft>
                <a:spcPts val="0"/>
              </a:spcAft>
              <a:buSzPts val="1120"/>
              <a:buNone/>
              <a:defRPr sz="1400">
                <a:solidFill>
                  <a:srgbClr val="888888"/>
                </a:solidFill>
              </a:defRPr>
            </a:lvl7pPr>
            <a:lvl8pPr marL="3657509" lvl="7" indent="-228594" algn="l">
              <a:spcBef>
                <a:spcPts val="1000"/>
              </a:spcBef>
              <a:spcAft>
                <a:spcPts val="0"/>
              </a:spcAft>
              <a:buSzPts val="1120"/>
              <a:buNone/>
              <a:defRPr sz="1400">
                <a:solidFill>
                  <a:srgbClr val="888888"/>
                </a:solidFill>
              </a:defRPr>
            </a:lvl8pPr>
            <a:lvl9pPr marL="4114697" lvl="8" indent="-228594" algn="l">
              <a:spcBef>
                <a:spcPts val="1000"/>
              </a:spcBef>
              <a:spcAft>
                <a:spcPts val="0"/>
              </a:spcAft>
              <a:buSzPts val="1120"/>
              <a:buNone/>
              <a:defRPr sz="1400">
                <a:solidFill>
                  <a:srgbClr val="888888"/>
                </a:solidFill>
              </a:defRPr>
            </a:lvl9pPr>
          </a:lstStyle>
          <a:p>
            <a:endParaRPr/>
          </a:p>
        </p:txBody>
      </p:sp>
      <p:sp>
        <p:nvSpPr>
          <p:cNvPr id="39" name="Google Shape;39;p15"/>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5"/>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5"/>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81816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49"/>
        <p:cNvGrpSpPr/>
        <p:nvPr/>
      </p:nvGrpSpPr>
      <p:grpSpPr>
        <a:xfrm>
          <a:off x="0" y="0"/>
          <a:ext cx="0" cy="0"/>
          <a:chOff x="0" y="0"/>
          <a:chExt cx="0" cy="0"/>
        </a:xfrm>
      </p:grpSpPr>
      <p:grpSp>
        <p:nvGrpSpPr>
          <p:cNvPr id="50" name="Google Shape;50;p17"/>
          <p:cNvGrpSpPr/>
          <p:nvPr/>
        </p:nvGrpSpPr>
        <p:grpSpPr>
          <a:xfrm>
            <a:off x="0" y="1"/>
            <a:ext cx="12192000" cy="6860799"/>
            <a:chOff x="0" y="0"/>
            <a:chExt cx="9144000" cy="6860799"/>
          </a:xfrm>
        </p:grpSpPr>
        <p:sp>
          <p:nvSpPr>
            <p:cNvPr id="51" name="Google Shape;51;p17"/>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2" name="Google Shape;52;p17"/>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3" name="Google Shape;53;p17"/>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4" name="Google Shape;54;p17"/>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5" name="Google Shape;55;p17"/>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6" name="Google Shape;56;p17"/>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 name="Google Shape;57;p17"/>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58" name="Google Shape;58;p17"/>
          <p:cNvSpPr txBox="1">
            <a:spLocks noGrp="1"/>
          </p:cNvSpPr>
          <p:nvPr>
            <p:ph type="ctrTitle"/>
          </p:nvPr>
        </p:nvSpPr>
        <p:spPr>
          <a:xfrm>
            <a:off x="1155257" y="2222626"/>
            <a:ext cx="7890239" cy="255498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7"/>
          <p:cNvSpPr txBox="1">
            <a:spLocks noGrp="1"/>
          </p:cNvSpPr>
          <p:nvPr>
            <p:ph type="subTitle" idx="1"/>
          </p:nvPr>
        </p:nvSpPr>
        <p:spPr>
          <a:xfrm>
            <a:off x="1155257" y="4777380"/>
            <a:ext cx="7890239" cy="861420"/>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440"/>
              <a:buNone/>
              <a:defRPr cap="none">
                <a:solidFill>
                  <a:schemeClr val="accent1"/>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60" name="Google Shape;60;p17"/>
          <p:cNvSpPr txBox="1">
            <a:spLocks noGrp="1"/>
          </p:cNvSpPr>
          <p:nvPr>
            <p:ph type="dt" idx="10"/>
          </p:nvPr>
        </p:nvSpPr>
        <p:spPr>
          <a:xfrm rot="5400000">
            <a:off x="10134351" y="1790691"/>
            <a:ext cx="990599" cy="304879"/>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7"/>
          <p:cNvSpPr txBox="1">
            <a:spLocks noGrp="1"/>
          </p:cNvSpPr>
          <p:nvPr>
            <p:ph type="ftr" idx="11"/>
          </p:nvPr>
        </p:nvSpPr>
        <p:spPr>
          <a:xfrm rot="5400000">
            <a:off x="8958248" y="3226300"/>
            <a:ext cx="3859795" cy="304879"/>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sldNum" idx="12"/>
          </p:nvPr>
        </p:nvSpPr>
        <p:spPr>
          <a:xfrm>
            <a:off x="10238156" y="295733"/>
            <a:ext cx="105507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sz="2800" b="0" i="0">
                <a:solidFill>
                  <a:schemeClr val="lt1"/>
                </a:solidFill>
                <a:latin typeface="Century Gothic"/>
                <a:ea typeface="Century Gothic"/>
                <a:cs typeface="Century Gothic"/>
                <a:sym typeface="Century Gothic"/>
              </a:defRPr>
            </a:lvl1pPr>
            <a:lvl2pPr marL="0" lvl="1" indent="0" algn="ctr">
              <a:spcBef>
                <a:spcPts val="0"/>
              </a:spcBef>
              <a:buNone/>
              <a:defRPr sz="2800" b="0" i="0">
                <a:solidFill>
                  <a:schemeClr val="lt1"/>
                </a:solidFill>
                <a:latin typeface="Century Gothic"/>
                <a:ea typeface="Century Gothic"/>
                <a:cs typeface="Century Gothic"/>
                <a:sym typeface="Century Gothic"/>
              </a:defRPr>
            </a:lvl2pPr>
            <a:lvl3pPr marL="0" lvl="2" indent="0" algn="ctr">
              <a:spcBef>
                <a:spcPts val="0"/>
              </a:spcBef>
              <a:buNone/>
              <a:defRPr sz="2800" b="0" i="0">
                <a:solidFill>
                  <a:schemeClr val="lt1"/>
                </a:solidFill>
                <a:latin typeface="Century Gothic"/>
                <a:ea typeface="Century Gothic"/>
                <a:cs typeface="Century Gothic"/>
                <a:sym typeface="Century Gothic"/>
              </a:defRPr>
            </a:lvl3pPr>
            <a:lvl4pPr marL="0" lvl="3" indent="0" algn="ctr">
              <a:spcBef>
                <a:spcPts val="0"/>
              </a:spcBef>
              <a:buNone/>
              <a:defRPr sz="2800" b="0" i="0">
                <a:solidFill>
                  <a:schemeClr val="lt1"/>
                </a:solidFill>
                <a:latin typeface="Century Gothic"/>
                <a:ea typeface="Century Gothic"/>
                <a:cs typeface="Century Gothic"/>
                <a:sym typeface="Century Gothic"/>
              </a:defRPr>
            </a:lvl4pPr>
            <a:lvl5pPr marL="0" lvl="4" indent="0" algn="ctr">
              <a:spcBef>
                <a:spcPts val="0"/>
              </a:spcBef>
              <a:buNone/>
              <a:defRPr sz="2800" b="0" i="0">
                <a:solidFill>
                  <a:schemeClr val="lt1"/>
                </a:solidFill>
                <a:latin typeface="Century Gothic"/>
                <a:ea typeface="Century Gothic"/>
                <a:cs typeface="Century Gothic"/>
                <a:sym typeface="Century Gothic"/>
              </a:defRPr>
            </a:lvl5pPr>
            <a:lvl6pPr marL="0" lvl="5" indent="0" algn="ctr">
              <a:spcBef>
                <a:spcPts val="0"/>
              </a:spcBef>
              <a:buNone/>
              <a:defRPr sz="2800" b="0" i="0">
                <a:solidFill>
                  <a:schemeClr val="lt1"/>
                </a:solidFill>
                <a:latin typeface="Century Gothic"/>
                <a:ea typeface="Century Gothic"/>
                <a:cs typeface="Century Gothic"/>
                <a:sym typeface="Century Gothic"/>
              </a:defRPr>
            </a:lvl6pPr>
            <a:lvl7pPr marL="0" lvl="6" indent="0" algn="ctr">
              <a:spcBef>
                <a:spcPts val="0"/>
              </a:spcBef>
              <a:buNone/>
              <a:defRPr sz="2800" b="0" i="0">
                <a:solidFill>
                  <a:schemeClr val="lt1"/>
                </a:solidFill>
                <a:latin typeface="Century Gothic"/>
                <a:ea typeface="Century Gothic"/>
                <a:cs typeface="Century Gothic"/>
                <a:sym typeface="Century Gothic"/>
              </a:defRPr>
            </a:lvl7pPr>
            <a:lvl8pPr marL="0" lvl="7" indent="0" algn="ctr">
              <a:spcBef>
                <a:spcPts val="0"/>
              </a:spcBef>
              <a:buNone/>
              <a:defRPr sz="2800" b="0" i="0">
                <a:solidFill>
                  <a:schemeClr val="lt1"/>
                </a:solidFill>
                <a:latin typeface="Century Gothic"/>
                <a:ea typeface="Century Gothic"/>
                <a:cs typeface="Century Gothic"/>
                <a:sym typeface="Century Gothic"/>
              </a:defRPr>
            </a:lvl8pPr>
            <a:lvl9pPr marL="0" lvl="8" indent="0" algn="ctr">
              <a:spcBef>
                <a:spcPts val="0"/>
              </a:spcBef>
              <a:buNone/>
              <a:defRPr sz="2800" b="0" i="0">
                <a:solidFill>
                  <a:schemeClr val="lt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650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64"/>
        <p:cNvGrpSpPr/>
        <p:nvPr/>
      </p:nvGrpSpPr>
      <p:grpSpPr>
        <a:xfrm>
          <a:off x="0" y="0"/>
          <a:ext cx="0" cy="0"/>
          <a:chOff x="0" y="0"/>
          <a:chExt cx="0" cy="0"/>
        </a:xfrm>
      </p:grpSpPr>
      <p:grpSp>
        <p:nvGrpSpPr>
          <p:cNvPr id="65" name="Google Shape;65;p18"/>
          <p:cNvGrpSpPr/>
          <p:nvPr/>
        </p:nvGrpSpPr>
        <p:grpSpPr>
          <a:xfrm>
            <a:off x="0" y="1"/>
            <a:ext cx="12192000" cy="6860799"/>
            <a:chOff x="0" y="0"/>
            <a:chExt cx="9144000" cy="6860799"/>
          </a:xfrm>
        </p:grpSpPr>
        <p:sp>
          <p:nvSpPr>
            <p:cNvPr id="66" name="Google Shape;66;p18"/>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7" name="Google Shape;67;p18"/>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8" name="Google Shape;68;p18"/>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9" name="Google Shape;69;p18"/>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0" name="Google Shape;70;p18"/>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1" name="Google Shape;71;p18"/>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2" name="Google Shape;72;p18"/>
            <p:cNvSpPr/>
            <p:nvPr/>
          </p:nvSpPr>
          <p:spPr>
            <a:xfrm rot="-5912394">
              <a:off x="3320102" y="1458373"/>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3" name="Google Shape;73;p18"/>
            <p:cNvSpPr/>
            <p:nvPr/>
          </p:nvSpPr>
          <p:spPr>
            <a:xfrm rot="-5400000">
              <a:off x="3105027" y="1765596"/>
              <a:ext cx="5995993" cy="3326809"/>
            </a:xfrm>
            <a:custGeom>
              <a:avLst/>
              <a:gdLst/>
              <a:ahLst/>
              <a:cxnLst/>
              <a:rect l="l" t="t" r="r" b="b"/>
              <a:pathLst>
                <a:path w="4960" h="2752" extrusionOk="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74" name="Google Shape;74;p18"/>
            <p:cNvSpPr/>
            <p:nvPr/>
          </p:nvSpPr>
          <p:spPr>
            <a:xfrm>
              <a:off x="5283673" y="402165"/>
              <a:ext cx="3465769"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5" name="Google Shape;75;p18"/>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76" name="Google Shape;76;p18"/>
          <p:cNvSpPr txBox="1">
            <a:spLocks noGrp="1"/>
          </p:cNvSpPr>
          <p:nvPr>
            <p:ph type="title"/>
          </p:nvPr>
        </p:nvSpPr>
        <p:spPr>
          <a:xfrm>
            <a:off x="1155257" y="2257591"/>
            <a:ext cx="4135687" cy="302034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200"/>
              <a:buFont typeface="Century Gothic"/>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8"/>
          <p:cNvSpPr txBox="1">
            <a:spLocks noGrp="1"/>
          </p:cNvSpPr>
          <p:nvPr>
            <p:ph type="body" idx="1"/>
          </p:nvPr>
        </p:nvSpPr>
        <p:spPr>
          <a:xfrm>
            <a:off x="6825683" y="2257590"/>
            <a:ext cx="4072871" cy="3020343"/>
          </a:xfrm>
          <a:prstGeom prst="rect">
            <a:avLst/>
          </a:prstGeom>
          <a:noFill/>
          <a:ln>
            <a:noFill/>
          </a:ln>
        </p:spPr>
        <p:txBody>
          <a:bodyPr spcFirstLastPara="1" wrap="square" lIns="91425" tIns="45700" rIns="91425" bIns="45700" anchor="ctr" anchorCtr="0">
            <a:normAutofit/>
          </a:bodyPr>
          <a:lstStyle>
            <a:lvl1pPr marL="457189" lvl="0" indent="-228594" algn="l">
              <a:spcBef>
                <a:spcPts val="1000"/>
              </a:spcBef>
              <a:spcAft>
                <a:spcPts val="0"/>
              </a:spcAft>
              <a:buSzPts val="1600"/>
              <a:buNone/>
              <a:defRPr sz="2000" cap="none">
                <a:solidFill>
                  <a:schemeClr val="accent1"/>
                </a:solidFill>
              </a:defRPr>
            </a:lvl1pPr>
            <a:lvl2pPr marL="914377" lvl="1" indent="-228594" algn="l">
              <a:spcBef>
                <a:spcPts val="1000"/>
              </a:spcBef>
              <a:spcAft>
                <a:spcPts val="0"/>
              </a:spcAft>
              <a:buSzPts val="1440"/>
              <a:buNone/>
              <a:defRPr sz="1800">
                <a:solidFill>
                  <a:srgbClr val="888888"/>
                </a:solidFill>
              </a:defRPr>
            </a:lvl2pPr>
            <a:lvl3pPr marL="1371566" lvl="2" indent="-228594" algn="l">
              <a:spcBef>
                <a:spcPts val="1000"/>
              </a:spcBef>
              <a:spcAft>
                <a:spcPts val="0"/>
              </a:spcAft>
              <a:buSzPts val="1280"/>
              <a:buNone/>
              <a:defRPr sz="1600">
                <a:solidFill>
                  <a:srgbClr val="888888"/>
                </a:solidFill>
              </a:defRPr>
            </a:lvl3pPr>
            <a:lvl4pPr marL="1828754" lvl="3" indent="-228594" algn="l">
              <a:spcBef>
                <a:spcPts val="1000"/>
              </a:spcBef>
              <a:spcAft>
                <a:spcPts val="0"/>
              </a:spcAft>
              <a:buSzPts val="1120"/>
              <a:buNone/>
              <a:defRPr sz="1400">
                <a:solidFill>
                  <a:srgbClr val="888888"/>
                </a:solidFill>
              </a:defRPr>
            </a:lvl4pPr>
            <a:lvl5pPr marL="2285943" lvl="4" indent="-228594" algn="l">
              <a:spcBef>
                <a:spcPts val="1000"/>
              </a:spcBef>
              <a:spcAft>
                <a:spcPts val="0"/>
              </a:spcAft>
              <a:buSzPts val="1120"/>
              <a:buNone/>
              <a:defRPr sz="1400">
                <a:solidFill>
                  <a:srgbClr val="888888"/>
                </a:solidFill>
              </a:defRPr>
            </a:lvl5pPr>
            <a:lvl6pPr marL="2743131" lvl="5" indent="-228594" algn="l">
              <a:spcBef>
                <a:spcPts val="1000"/>
              </a:spcBef>
              <a:spcAft>
                <a:spcPts val="0"/>
              </a:spcAft>
              <a:buSzPts val="1120"/>
              <a:buNone/>
              <a:defRPr sz="1400">
                <a:solidFill>
                  <a:srgbClr val="888888"/>
                </a:solidFill>
              </a:defRPr>
            </a:lvl6pPr>
            <a:lvl7pPr marL="3200320" lvl="6" indent="-228594" algn="l">
              <a:spcBef>
                <a:spcPts val="1000"/>
              </a:spcBef>
              <a:spcAft>
                <a:spcPts val="0"/>
              </a:spcAft>
              <a:buSzPts val="1120"/>
              <a:buNone/>
              <a:defRPr sz="1400">
                <a:solidFill>
                  <a:srgbClr val="888888"/>
                </a:solidFill>
              </a:defRPr>
            </a:lvl7pPr>
            <a:lvl8pPr marL="3657509" lvl="7" indent="-228594" algn="l">
              <a:spcBef>
                <a:spcPts val="1000"/>
              </a:spcBef>
              <a:spcAft>
                <a:spcPts val="0"/>
              </a:spcAft>
              <a:buSzPts val="1120"/>
              <a:buNone/>
              <a:defRPr sz="1400">
                <a:solidFill>
                  <a:srgbClr val="888888"/>
                </a:solidFill>
              </a:defRPr>
            </a:lvl8pPr>
            <a:lvl9pPr marL="4114697" lvl="8" indent="-228594" algn="l">
              <a:spcBef>
                <a:spcPts val="1000"/>
              </a:spcBef>
              <a:spcAft>
                <a:spcPts val="0"/>
              </a:spcAft>
              <a:buSzPts val="1120"/>
              <a:buNone/>
              <a:defRPr sz="1400">
                <a:solidFill>
                  <a:srgbClr val="888888"/>
                </a:solidFill>
              </a:defRPr>
            </a:lvl9pPr>
          </a:lstStyle>
          <a:p>
            <a:endParaRPr/>
          </a:p>
        </p:txBody>
      </p:sp>
      <p:sp>
        <p:nvSpPr>
          <p:cNvPr id="78" name="Google Shape;78;p18"/>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8"/>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8"/>
          <p:cNvSpPr txBox="1">
            <a:spLocks noGrp="1"/>
          </p:cNvSpPr>
          <p:nvPr>
            <p:ph type="sldNum" idx="12"/>
          </p:nvPr>
        </p:nvSpPr>
        <p:spPr>
          <a:xfrm>
            <a:off x="10238156" y="295733"/>
            <a:ext cx="105507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sz="2800" b="0" i="0">
                <a:solidFill>
                  <a:schemeClr val="lt1"/>
                </a:solidFill>
                <a:latin typeface="Century Gothic"/>
                <a:ea typeface="Century Gothic"/>
                <a:cs typeface="Century Gothic"/>
                <a:sym typeface="Century Gothic"/>
              </a:defRPr>
            </a:lvl1pPr>
            <a:lvl2pPr marL="0" lvl="1" indent="0" algn="ctr">
              <a:spcBef>
                <a:spcPts val="0"/>
              </a:spcBef>
              <a:buNone/>
              <a:defRPr sz="2800" b="0" i="0">
                <a:solidFill>
                  <a:schemeClr val="lt1"/>
                </a:solidFill>
                <a:latin typeface="Century Gothic"/>
                <a:ea typeface="Century Gothic"/>
                <a:cs typeface="Century Gothic"/>
                <a:sym typeface="Century Gothic"/>
              </a:defRPr>
            </a:lvl2pPr>
            <a:lvl3pPr marL="0" lvl="2" indent="0" algn="ctr">
              <a:spcBef>
                <a:spcPts val="0"/>
              </a:spcBef>
              <a:buNone/>
              <a:defRPr sz="2800" b="0" i="0">
                <a:solidFill>
                  <a:schemeClr val="lt1"/>
                </a:solidFill>
                <a:latin typeface="Century Gothic"/>
                <a:ea typeface="Century Gothic"/>
                <a:cs typeface="Century Gothic"/>
                <a:sym typeface="Century Gothic"/>
              </a:defRPr>
            </a:lvl3pPr>
            <a:lvl4pPr marL="0" lvl="3" indent="0" algn="ctr">
              <a:spcBef>
                <a:spcPts val="0"/>
              </a:spcBef>
              <a:buNone/>
              <a:defRPr sz="2800" b="0" i="0">
                <a:solidFill>
                  <a:schemeClr val="lt1"/>
                </a:solidFill>
                <a:latin typeface="Century Gothic"/>
                <a:ea typeface="Century Gothic"/>
                <a:cs typeface="Century Gothic"/>
                <a:sym typeface="Century Gothic"/>
              </a:defRPr>
            </a:lvl4pPr>
            <a:lvl5pPr marL="0" lvl="4" indent="0" algn="ctr">
              <a:spcBef>
                <a:spcPts val="0"/>
              </a:spcBef>
              <a:buNone/>
              <a:defRPr sz="2800" b="0" i="0">
                <a:solidFill>
                  <a:schemeClr val="lt1"/>
                </a:solidFill>
                <a:latin typeface="Century Gothic"/>
                <a:ea typeface="Century Gothic"/>
                <a:cs typeface="Century Gothic"/>
                <a:sym typeface="Century Gothic"/>
              </a:defRPr>
            </a:lvl5pPr>
            <a:lvl6pPr marL="0" lvl="5" indent="0" algn="ctr">
              <a:spcBef>
                <a:spcPts val="0"/>
              </a:spcBef>
              <a:buNone/>
              <a:defRPr sz="2800" b="0" i="0">
                <a:solidFill>
                  <a:schemeClr val="lt1"/>
                </a:solidFill>
                <a:latin typeface="Century Gothic"/>
                <a:ea typeface="Century Gothic"/>
                <a:cs typeface="Century Gothic"/>
                <a:sym typeface="Century Gothic"/>
              </a:defRPr>
            </a:lvl6pPr>
            <a:lvl7pPr marL="0" lvl="6" indent="0" algn="ctr">
              <a:spcBef>
                <a:spcPts val="0"/>
              </a:spcBef>
              <a:buNone/>
              <a:defRPr sz="2800" b="0" i="0">
                <a:solidFill>
                  <a:schemeClr val="lt1"/>
                </a:solidFill>
                <a:latin typeface="Century Gothic"/>
                <a:ea typeface="Century Gothic"/>
                <a:cs typeface="Century Gothic"/>
                <a:sym typeface="Century Gothic"/>
              </a:defRPr>
            </a:lvl7pPr>
            <a:lvl8pPr marL="0" lvl="7" indent="0" algn="ctr">
              <a:spcBef>
                <a:spcPts val="0"/>
              </a:spcBef>
              <a:buNone/>
              <a:defRPr sz="2800" b="0" i="0">
                <a:solidFill>
                  <a:schemeClr val="lt1"/>
                </a:solidFill>
                <a:latin typeface="Century Gothic"/>
                <a:ea typeface="Century Gothic"/>
                <a:cs typeface="Century Gothic"/>
                <a:sym typeface="Century Gothic"/>
              </a:defRPr>
            </a:lvl8pPr>
            <a:lvl9pPr marL="0" lvl="8" indent="0" algn="ctr">
              <a:spcBef>
                <a:spcPts val="0"/>
              </a:spcBef>
              <a:buNone/>
              <a:defRPr sz="2800" b="0" i="0">
                <a:solidFill>
                  <a:schemeClr val="lt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67893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1155253" y="927102"/>
            <a:ext cx="8457603" cy="7098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9"/>
          <p:cNvSpPr txBox="1">
            <a:spLocks noGrp="1"/>
          </p:cNvSpPr>
          <p:nvPr>
            <p:ph type="body" idx="1"/>
          </p:nvPr>
        </p:nvSpPr>
        <p:spPr>
          <a:xfrm>
            <a:off x="1155253" y="2489199"/>
            <a:ext cx="4849307" cy="3530604"/>
          </a:xfrm>
          <a:prstGeom prst="rect">
            <a:avLst/>
          </a:prstGeom>
          <a:noFill/>
          <a:ln>
            <a:noFill/>
          </a:ln>
        </p:spPr>
        <p:txBody>
          <a:bodyPr spcFirstLastPara="1" wrap="square" lIns="91425" tIns="45700" rIns="91425" bIns="45700" anchor="t"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85" name="Google Shape;85;p19"/>
          <p:cNvSpPr txBox="1">
            <a:spLocks noGrp="1"/>
          </p:cNvSpPr>
          <p:nvPr>
            <p:ph type="body" idx="2"/>
          </p:nvPr>
        </p:nvSpPr>
        <p:spPr>
          <a:xfrm>
            <a:off x="6187442" y="2489202"/>
            <a:ext cx="4849308" cy="3530601"/>
          </a:xfrm>
          <a:prstGeom prst="rect">
            <a:avLst/>
          </a:prstGeom>
          <a:noFill/>
          <a:ln>
            <a:noFill/>
          </a:ln>
        </p:spPr>
        <p:txBody>
          <a:bodyPr spcFirstLastPara="1" wrap="square" lIns="91425" tIns="45700" rIns="91425" bIns="45700" anchor="t"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86" name="Google Shape;86;p19"/>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9"/>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9"/>
          <p:cNvSpPr txBox="1">
            <a:spLocks noGrp="1"/>
          </p:cNvSpPr>
          <p:nvPr>
            <p:ph type="sldNum" idx="12"/>
          </p:nvPr>
        </p:nvSpPr>
        <p:spPr>
          <a:xfrm>
            <a:off x="10238156" y="295733"/>
            <a:ext cx="105507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sz="2800" b="0" i="0">
                <a:solidFill>
                  <a:schemeClr val="lt1"/>
                </a:solidFill>
                <a:latin typeface="Century Gothic"/>
                <a:ea typeface="Century Gothic"/>
                <a:cs typeface="Century Gothic"/>
                <a:sym typeface="Century Gothic"/>
              </a:defRPr>
            </a:lvl1pPr>
            <a:lvl2pPr marL="0" lvl="1" indent="0" algn="ctr">
              <a:spcBef>
                <a:spcPts val="0"/>
              </a:spcBef>
              <a:buNone/>
              <a:defRPr sz="2800" b="0" i="0">
                <a:solidFill>
                  <a:schemeClr val="lt1"/>
                </a:solidFill>
                <a:latin typeface="Century Gothic"/>
                <a:ea typeface="Century Gothic"/>
                <a:cs typeface="Century Gothic"/>
                <a:sym typeface="Century Gothic"/>
              </a:defRPr>
            </a:lvl2pPr>
            <a:lvl3pPr marL="0" lvl="2" indent="0" algn="ctr">
              <a:spcBef>
                <a:spcPts val="0"/>
              </a:spcBef>
              <a:buNone/>
              <a:defRPr sz="2800" b="0" i="0">
                <a:solidFill>
                  <a:schemeClr val="lt1"/>
                </a:solidFill>
                <a:latin typeface="Century Gothic"/>
                <a:ea typeface="Century Gothic"/>
                <a:cs typeface="Century Gothic"/>
                <a:sym typeface="Century Gothic"/>
              </a:defRPr>
            </a:lvl3pPr>
            <a:lvl4pPr marL="0" lvl="3" indent="0" algn="ctr">
              <a:spcBef>
                <a:spcPts val="0"/>
              </a:spcBef>
              <a:buNone/>
              <a:defRPr sz="2800" b="0" i="0">
                <a:solidFill>
                  <a:schemeClr val="lt1"/>
                </a:solidFill>
                <a:latin typeface="Century Gothic"/>
                <a:ea typeface="Century Gothic"/>
                <a:cs typeface="Century Gothic"/>
                <a:sym typeface="Century Gothic"/>
              </a:defRPr>
            </a:lvl4pPr>
            <a:lvl5pPr marL="0" lvl="4" indent="0" algn="ctr">
              <a:spcBef>
                <a:spcPts val="0"/>
              </a:spcBef>
              <a:buNone/>
              <a:defRPr sz="2800" b="0" i="0">
                <a:solidFill>
                  <a:schemeClr val="lt1"/>
                </a:solidFill>
                <a:latin typeface="Century Gothic"/>
                <a:ea typeface="Century Gothic"/>
                <a:cs typeface="Century Gothic"/>
                <a:sym typeface="Century Gothic"/>
              </a:defRPr>
            </a:lvl5pPr>
            <a:lvl6pPr marL="0" lvl="5" indent="0" algn="ctr">
              <a:spcBef>
                <a:spcPts val="0"/>
              </a:spcBef>
              <a:buNone/>
              <a:defRPr sz="2800" b="0" i="0">
                <a:solidFill>
                  <a:schemeClr val="lt1"/>
                </a:solidFill>
                <a:latin typeface="Century Gothic"/>
                <a:ea typeface="Century Gothic"/>
                <a:cs typeface="Century Gothic"/>
                <a:sym typeface="Century Gothic"/>
              </a:defRPr>
            </a:lvl6pPr>
            <a:lvl7pPr marL="0" lvl="6" indent="0" algn="ctr">
              <a:spcBef>
                <a:spcPts val="0"/>
              </a:spcBef>
              <a:buNone/>
              <a:defRPr sz="2800" b="0" i="0">
                <a:solidFill>
                  <a:schemeClr val="lt1"/>
                </a:solidFill>
                <a:latin typeface="Century Gothic"/>
                <a:ea typeface="Century Gothic"/>
                <a:cs typeface="Century Gothic"/>
                <a:sym typeface="Century Gothic"/>
              </a:defRPr>
            </a:lvl7pPr>
            <a:lvl8pPr marL="0" lvl="7" indent="0" algn="ctr">
              <a:spcBef>
                <a:spcPts val="0"/>
              </a:spcBef>
              <a:buNone/>
              <a:defRPr sz="2800" b="0" i="0">
                <a:solidFill>
                  <a:schemeClr val="lt1"/>
                </a:solidFill>
                <a:latin typeface="Century Gothic"/>
                <a:ea typeface="Century Gothic"/>
                <a:cs typeface="Century Gothic"/>
                <a:sym typeface="Century Gothic"/>
              </a:defRPr>
            </a:lvl8pPr>
            <a:lvl9pPr marL="0" lvl="8" indent="0" algn="ctr">
              <a:spcBef>
                <a:spcPts val="0"/>
              </a:spcBef>
              <a:buNone/>
              <a:defRPr sz="2800" b="0" i="0">
                <a:solidFill>
                  <a:schemeClr val="lt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0688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1155253" y="927102"/>
            <a:ext cx="8457603" cy="7098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0"/>
          <p:cNvSpPr txBox="1">
            <a:spLocks noGrp="1"/>
          </p:cNvSpPr>
          <p:nvPr>
            <p:ph type="body" idx="1"/>
          </p:nvPr>
        </p:nvSpPr>
        <p:spPr>
          <a:xfrm>
            <a:off x="1155253" y="2494298"/>
            <a:ext cx="4849307" cy="759290"/>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920"/>
              <a:buNone/>
              <a:defRPr sz="24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92" name="Google Shape;92;p20"/>
          <p:cNvSpPr txBox="1">
            <a:spLocks noGrp="1"/>
          </p:cNvSpPr>
          <p:nvPr>
            <p:ph type="body" idx="2"/>
          </p:nvPr>
        </p:nvSpPr>
        <p:spPr>
          <a:xfrm>
            <a:off x="1155254" y="3253591"/>
            <a:ext cx="4849308" cy="2766213"/>
          </a:xfrm>
          <a:prstGeom prst="rect">
            <a:avLst/>
          </a:prstGeom>
          <a:noFill/>
          <a:ln>
            <a:noFill/>
          </a:ln>
        </p:spPr>
        <p:txBody>
          <a:bodyPr spcFirstLastPara="1" wrap="square" lIns="91425" tIns="45700" rIns="91425" bIns="45700" anchor="t"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93" name="Google Shape;93;p20"/>
          <p:cNvSpPr txBox="1">
            <a:spLocks noGrp="1"/>
          </p:cNvSpPr>
          <p:nvPr>
            <p:ph type="body" idx="3"/>
          </p:nvPr>
        </p:nvSpPr>
        <p:spPr>
          <a:xfrm>
            <a:off x="6187444" y="2489200"/>
            <a:ext cx="4849305" cy="759290"/>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920"/>
              <a:buNone/>
              <a:defRPr sz="24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94" name="Google Shape;94;p20"/>
          <p:cNvSpPr txBox="1">
            <a:spLocks noGrp="1"/>
          </p:cNvSpPr>
          <p:nvPr>
            <p:ph type="body" idx="4"/>
          </p:nvPr>
        </p:nvSpPr>
        <p:spPr>
          <a:xfrm>
            <a:off x="6187441" y="3248493"/>
            <a:ext cx="4849307" cy="2771311"/>
          </a:xfrm>
          <a:prstGeom prst="rect">
            <a:avLst/>
          </a:prstGeom>
          <a:noFill/>
          <a:ln>
            <a:noFill/>
          </a:ln>
        </p:spPr>
        <p:txBody>
          <a:bodyPr spcFirstLastPara="1" wrap="square" lIns="91425" tIns="45700" rIns="91425" bIns="45700" anchor="t"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95" name="Google Shape;95;p20"/>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0"/>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0"/>
          <p:cNvSpPr txBox="1">
            <a:spLocks noGrp="1"/>
          </p:cNvSpPr>
          <p:nvPr>
            <p:ph type="sldNum" idx="12"/>
          </p:nvPr>
        </p:nvSpPr>
        <p:spPr>
          <a:xfrm>
            <a:off x="10238156" y="295733"/>
            <a:ext cx="105507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sz="2800" b="0" i="0">
                <a:solidFill>
                  <a:schemeClr val="lt1"/>
                </a:solidFill>
                <a:latin typeface="Century Gothic"/>
                <a:ea typeface="Century Gothic"/>
                <a:cs typeface="Century Gothic"/>
                <a:sym typeface="Century Gothic"/>
              </a:defRPr>
            </a:lvl1pPr>
            <a:lvl2pPr marL="0" lvl="1" indent="0" algn="ctr">
              <a:spcBef>
                <a:spcPts val="0"/>
              </a:spcBef>
              <a:buNone/>
              <a:defRPr sz="2800" b="0" i="0">
                <a:solidFill>
                  <a:schemeClr val="lt1"/>
                </a:solidFill>
                <a:latin typeface="Century Gothic"/>
                <a:ea typeface="Century Gothic"/>
                <a:cs typeface="Century Gothic"/>
                <a:sym typeface="Century Gothic"/>
              </a:defRPr>
            </a:lvl2pPr>
            <a:lvl3pPr marL="0" lvl="2" indent="0" algn="ctr">
              <a:spcBef>
                <a:spcPts val="0"/>
              </a:spcBef>
              <a:buNone/>
              <a:defRPr sz="2800" b="0" i="0">
                <a:solidFill>
                  <a:schemeClr val="lt1"/>
                </a:solidFill>
                <a:latin typeface="Century Gothic"/>
                <a:ea typeface="Century Gothic"/>
                <a:cs typeface="Century Gothic"/>
                <a:sym typeface="Century Gothic"/>
              </a:defRPr>
            </a:lvl3pPr>
            <a:lvl4pPr marL="0" lvl="3" indent="0" algn="ctr">
              <a:spcBef>
                <a:spcPts val="0"/>
              </a:spcBef>
              <a:buNone/>
              <a:defRPr sz="2800" b="0" i="0">
                <a:solidFill>
                  <a:schemeClr val="lt1"/>
                </a:solidFill>
                <a:latin typeface="Century Gothic"/>
                <a:ea typeface="Century Gothic"/>
                <a:cs typeface="Century Gothic"/>
                <a:sym typeface="Century Gothic"/>
              </a:defRPr>
            </a:lvl4pPr>
            <a:lvl5pPr marL="0" lvl="4" indent="0" algn="ctr">
              <a:spcBef>
                <a:spcPts val="0"/>
              </a:spcBef>
              <a:buNone/>
              <a:defRPr sz="2800" b="0" i="0">
                <a:solidFill>
                  <a:schemeClr val="lt1"/>
                </a:solidFill>
                <a:latin typeface="Century Gothic"/>
                <a:ea typeface="Century Gothic"/>
                <a:cs typeface="Century Gothic"/>
                <a:sym typeface="Century Gothic"/>
              </a:defRPr>
            </a:lvl5pPr>
            <a:lvl6pPr marL="0" lvl="5" indent="0" algn="ctr">
              <a:spcBef>
                <a:spcPts val="0"/>
              </a:spcBef>
              <a:buNone/>
              <a:defRPr sz="2800" b="0" i="0">
                <a:solidFill>
                  <a:schemeClr val="lt1"/>
                </a:solidFill>
                <a:latin typeface="Century Gothic"/>
                <a:ea typeface="Century Gothic"/>
                <a:cs typeface="Century Gothic"/>
                <a:sym typeface="Century Gothic"/>
              </a:defRPr>
            </a:lvl6pPr>
            <a:lvl7pPr marL="0" lvl="6" indent="0" algn="ctr">
              <a:spcBef>
                <a:spcPts val="0"/>
              </a:spcBef>
              <a:buNone/>
              <a:defRPr sz="2800" b="0" i="0">
                <a:solidFill>
                  <a:schemeClr val="lt1"/>
                </a:solidFill>
                <a:latin typeface="Century Gothic"/>
                <a:ea typeface="Century Gothic"/>
                <a:cs typeface="Century Gothic"/>
                <a:sym typeface="Century Gothic"/>
              </a:defRPr>
            </a:lvl7pPr>
            <a:lvl8pPr marL="0" lvl="7" indent="0" algn="ctr">
              <a:spcBef>
                <a:spcPts val="0"/>
              </a:spcBef>
              <a:buNone/>
              <a:defRPr sz="2800" b="0" i="0">
                <a:solidFill>
                  <a:schemeClr val="lt1"/>
                </a:solidFill>
                <a:latin typeface="Century Gothic"/>
                <a:ea typeface="Century Gothic"/>
                <a:cs typeface="Century Gothic"/>
                <a:sym typeface="Century Gothic"/>
              </a:defRPr>
            </a:lvl8pPr>
            <a:lvl9pPr marL="0" lvl="8" indent="0" algn="ctr">
              <a:spcBef>
                <a:spcPts val="0"/>
              </a:spcBef>
              <a:buNone/>
              <a:defRPr sz="2800" b="0" i="0">
                <a:solidFill>
                  <a:schemeClr val="lt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09292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1155253" y="927102"/>
            <a:ext cx="8457603" cy="7098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1"/>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1"/>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1"/>
          <p:cNvSpPr txBox="1">
            <a:spLocks noGrp="1"/>
          </p:cNvSpPr>
          <p:nvPr>
            <p:ph type="sldNum" idx="12"/>
          </p:nvPr>
        </p:nvSpPr>
        <p:spPr>
          <a:xfrm>
            <a:off x="10238156" y="295733"/>
            <a:ext cx="105507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sz="2800" b="0" i="0">
                <a:solidFill>
                  <a:schemeClr val="lt1"/>
                </a:solidFill>
                <a:latin typeface="Century Gothic"/>
                <a:ea typeface="Century Gothic"/>
                <a:cs typeface="Century Gothic"/>
                <a:sym typeface="Century Gothic"/>
              </a:defRPr>
            </a:lvl1pPr>
            <a:lvl2pPr marL="0" lvl="1" indent="0" algn="ctr">
              <a:spcBef>
                <a:spcPts val="0"/>
              </a:spcBef>
              <a:buNone/>
              <a:defRPr sz="2800" b="0" i="0">
                <a:solidFill>
                  <a:schemeClr val="lt1"/>
                </a:solidFill>
                <a:latin typeface="Century Gothic"/>
                <a:ea typeface="Century Gothic"/>
                <a:cs typeface="Century Gothic"/>
                <a:sym typeface="Century Gothic"/>
              </a:defRPr>
            </a:lvl2pPr>
            <a:lvl3pPr marL="0" lvl="2" indent="0" algn="ctr">
              <a:spcBef>
                <a:spcPts val="0"/>
              </a:spcBef>
              <a:buNone/>
              <a:defRPr sz="2800" b="0" i="0">
                <a:solidFill>
                  <a:schemeClr val="lt1"/>
                </a:solidFill>
                <a:latin typeface="Century Gothic"/>
                <a:ea typeface="Century Gothic"/>
                <a:cs typeface="Century Gothic"/>
                <a:sym typeface="Century Gothic"/>
              </a:defRPr>
            </a:lvl3pPr>
            <a:lvl4pPr marL="0" lvl="3" indent="0" algn="ctr">
              <a:spcBef>
                <a:spcPts val="0"/>
              </a:spcBef>
              <a:buNone/>
              <a:defRPr sz="2800" b="0" i="0">
                <a:solidFill>
                  <a:schemeClr val="lt1"/>
                </a:solidFill>
                <a:latin typeface="Century Gothic"/>
                <a:ea typeface="Century Gothic"/>
                <a:cs typeface="Century Gothic"/>
                <a:sym typeface="Century Gothic"/>
              </a:defRPr>
            </a:lvl4pPr>
            <a:lvl5pPr marL="0" lvl="4" indent="0" algn="ctr">
              <a:spcBef>
                <a:spcPts val="0"/>
              </a:spcBef>
              <a:buNone/>
              <a:defRPr sz="2800" b="0" i="0">
                <a:solidFill>
                  <a:schemeClr val="lt1"/>
                </a:solidFill>
                <a:latin typeface="Century Gothic"/>
                <a:ea typeface="Century Gothic"/>
                <a:cs typeface="Century Gothic"/>
                <a:sym typeface="Century Gothic"/>
              </a:defRPr>
            </a:lvl5pPr>
            <a:lvl6pPr marL="0" lvl="5" indent="0" algn="ctr">
              <a:spcBef>
                <a:spcPts val="0"/>
              </a:spcBef>
              <a:buNone/>
              <a:defRPr sz="2800" b="0" i="0">
                <a:solidFill>
                  <a:schemeClr val="lt1"/>
                </a:solidFill>
                <a:latin typeface="Century Gothic"/>
                <a:ea typeface="Century Gothic"/>
                <a:cs typeface="Century Gothic"/>
                <a:sym typeface="Century Gothic"/>
              </a:defRPr>
            </a:lvl6pPr>
            <a:lvl7pPr marL="0" lvl="6" indent="0" algn="ctr">
              <a:spcBef>
                <a:spcPts val="0"/>
              </a:spcBef>
              <a:buNone/>
              <a:defRPr sz="2800" b="0" i="0">
                <a:solidFill>
                  <a:schemeClr val="lt1"/>
                </a:solidFill>
                <a:latin typeface="Century Gothic"/>
                <a:ea typeface="Century Gothic"/>
                <a:cs typeface="Century Gothic"/>
                <a:sym typeface="Century Gothic"/>
              </a:defRPr>
            </a:lvl7pPr>
            <a:lvl8pPr marL="0" lvl="7" indent="0" algn="ctr">
              <a:spcBef>
                <a:spcPts val="0"/>
              </a:spcBef>
              <a:buNone/>
              <a:defRPr sz="2800" b="0" i="0">
                <a:solidFill>
                  <a:schemeClr val="lt1"/>
                </a:solidFill>
                <a:latin typeface="Century Gothic"/>
                <a:ea typeface="Century Gothic"/>
                <a:cs typeface="Century Gothic"/>
                <a:sym typeface="Century Gothic"/>
              </a:defRPr>
            </a:lvl8pPr>
            <a:lvl9pPr marL="0" lvl="8" indent="0" algn="ctr">
              <a:spcBef>
                <a:spcPts val="0"/>
              </a:spcBef>
              <a:buNone/>
              <a:defRPr sz="2800" b="0" i="0">
                <a:solidFill>
                  <a:schemeClr val="lt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41590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03"/>
        <p:cNvGrpSpPr/>
        <p:nvPr/>
      </p:nvGrpSpPr>
      <p:grpSpPr>
        <a:xfrm>
          <a:off x="0" y="0"/>
          <a:ext cx="0" cy="0"/>
          <a:chOff x="0" y="0"/>
          <a:chExt cx="0" cy="0"/>
        </a:xfrm>
      </p:grpSpPr>
      <p:sp>
        <p:nvSpPr>
          <p:cNvPr id="104" name="Google Shape;104;p22"/>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2"/>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2"/>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48762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108"/>
        <p:cNvGrpSpPr/>
        <p:nvPr/>
      </p:nvGrpSpPr>
      <p:grpSpPr>
        <a:xfrm>
          <a:off x="0" y="0"/>
          <a:ext cx="0" cy="0"/>
          <a:chOff x="0" y="0"/>
          <a:chExt cx="0" cy="0"/>
        </a:xfrm>
      </p:grpSpPr>
      <p:grpSp>
        <p:nvGrpSpPr>
          <p:cNvPr id="109" name="Google Shape;109;p23"/>
          <p:cNvGrpSpPr/>
          <p:nvPr/>
        </p:nvGrpSpPr>
        <p:grpSpPr>
          <a:xfrm>
            <a:off x="0" y="1"/>
            <a:ext cx="12192000" cy="6860799"/>
            <a:chOff x="0" y="0"/>
            <a:chExt cx="9144000" cy="6860799"/>
          </a:xfrm>
        </p:grpSpPr>
        <p:sp>
          <p:nvSpPr>
            <p:cNvPr id="110" name="Google Shape;110;p23"/>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1" name="Google Shape;111;p23"/>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2" name="Google Shape;112;p23"/>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3" name="Google Shape;113;p23"/>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4" name="Google Shape;114;p23"/>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5" name="Google Shape;115;p23"/>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6" name="Google Shape;116;p23"/>
            <p:cNvSpPr/>
            <p:nvPr/>
          </p:nvSpPr>
          <p:spPr>
            <a:xfrm rot="-5912394">
              <a:off x="2769747" y="1458373"/>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7" name="Google Shape;117;p23"/>
            <p:cNvSpPr/>
            <p:nvPr/>
          </p:nvSpPr>
          <p:spPr>
            <a:xfrm>
              <a:off x="5283673" y="402165"/>
              <a:ext cx="3465769"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8" name="Google Shape;118;p23"/>
            <p:cNvSpPr/>
            <p:nvPr/>
          </p:nvSpPr>
          <p:spPr>
            <a:xfrm rot="-5400000">
              <a:off x="2548536" y="1765596"/>
              <a:ext cx="5995993" cy="3326809"/>
            </a:xfrm>
            <a:custGeom>
              <a:avLst/>
              <a:gdLst/>
              <a:ahLst/>
              <a:cxnLst/>
              <a:rect l="l" t="t" r="r" b="b"/>
              <a:pathLst>
                <a:path w="4960" h="2752" extrusionOk="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19" name="Google Shape;119;p23"/>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20" name="Google Shape;120;p23"/>
          <p:cNvSpPr txBox="1">
            <a:spLocks noGrp="1"/>
          </p:cNvSpPr>
          <p:nvPr>
            <p:ph type="title"/>
          </p:nvPr>
        </p:nvSpPr>
        <p:spPr>
          <a:xfrm>
            <a:off x="1155256" y="1447800"/>
            <a:ext cx="3616785" cy="149558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3"/>
          <p:cNvSpPr txBox="1">
            <a:spLocks noGrp="1"/>
          </p:cNvSpPr>
          <p:nvPr>
            <p:ph type="body" idx="1"/>
          </p:nvPr>
        </p:nvSpPr>
        <p:spPr>
          <a:xfrm>
            <a:off x="6091903" y="1441182"/>
            <a:ext cx="4843800" cy="4572000"/>
          </a:xfrm>
          <a:prstGeom prst="rect">
            <a:avLst/>
          </a:prstGeom>
          <a:noFill/>
          <a:ln>
            <a:noFill/>
          </a:ln>
        </p:spPr>
        <p:txBody>
          <a:bodyPr spcFirstLastPara="1" wrap="square" lIns="91425" tIns="45700" rIns="91425" bIns="45700" anchor="ctr"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122" name="Google Shape;122;p23"/>
          <p:cNvSpPr txBox="1">
            <a:spLocks noGrp="1"/>
          </p:cNvSpPr>
          <p:nvPr>
            <p:ph type="body" idx="2"/>
          </p:nvPr>
        </p:nvSpPr>
        <p:spPr>
          <a:xfrm>
            <a:off x="1155256" y="3086845"/>
            <a:ext cx="3616785" cy="2938036"/>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1120"/>
              <a:buNone/>
              <a:defRPr sz="1400">
                <a:solidFill>
                  <a:schemeClr val="accent1"/>
                </a:solidFill>
              </a:defRPr>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123" name="Google Shape;123;p23"/>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23"/>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3"/>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359652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127"/>
        <p:cNvGrpSpPr/>
        <p:nvPr/>
      </p:nvGrpSpPr>
      <p:grpSpPr>
        <a:xfrm>
          <a:off x="0" y="0"/>
          <a:ext cx="0" cy="0"/>
          <a:chOff x="0" y="0"/>
          <a:chExt cx="0" cy="0"/>
        </a:xfrm>
      </p:grpSpPr>
      <p:grpSp>
        <p:nvGrpSpPr>
          <p:cNvPr id="128" name="Google Shape;128;p24"/>
          <p:cNvGrpSpPr/>
          <p:nvPr/>
        </p:nvGrpSpPr>
        <p:grpSpPr>
          <a:xfrm>
            <a:off x="0" y="1"/>
            <a:ext cx="12192000" cy="6860799"/>
            <a:chOff x="0" y="0"/>
            <a:chExt cx="9144000" cy="6860799"/>
          </a:xfrm>
        </p:grpSpPr>
        <p:sp>
          <p:nvSpPr>
            <p:cNvPr id="129" name="Google Shape;129;p24"/>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0" name="Google Shape;130;p24"/>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1" name="Google Shape;131;p24"/>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2" name="Google Shape;132;p24"/>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3" name="Google Shape;133;p24"/>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4" name="Google Shape;134;p24"/>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5" name="Google Shape;135;p24"/>
            <p:cNvSpPr/>
            <p:nvPr/>
          </p:nvSpPr>
          <p:spPr>
            <a:xfrm rot="-5912394">
              <a:off x="3074559" y="1458373"/>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6" name="Google Shape;136;p24"/>
            <p:cNvSpPr/>
            <p:nvPr/>
          </p:nvSpPr>
          <p:spPr>
            <a:xfrm>
              <a:off x="5283673" y="402165"/>
              <a:ext cx="3465769"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7" name="Google Shape;137;p24"/>
            <p:cNvSpPr/>
            <p:nvPr/>
          </p:nvSpPr>
          <p:spPr>
            <a:xfrm rot="-5400000">
              <a:off x="2852610" y="1765596"/>
              <a:ext cx="5995993" cy="3326809"/>
            </a:xfrm>
            <a:custGeom>
              <a:avLst/>
              <a:gdLst/>
              <a:ahLst/>
              <a:cxnLst/>
              <a:rect l="l" t="t" r="r" b="b"/>
              <a:pathLst>
                <a:path w="4960" h="2752" extrusionOk="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38" name="Google Shape;138;p24"/>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39" name="Google Shape;139;p24"/>
          <p:cNvSpPr txBox="1">
            <a:spLocks noGrp="1"/>
          </p:cNvSpPr>
          <p:nvPr>
            <p:ph type="title"/>
          </p:nvPr>
        </p:nvSpPr>
        <p:spPr>
          <a:xfrm>
            <a:off x="1135455" y="1340000"/>
            <a:ext cx="4002584" cy="161619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4"/>
          <p:cNvSpPr>
            <a:spLocks noGrp="1"/>
          </p:cNvSpPr>
          <p:nvPr>
            <p:ph type="pic" idx="2"/>
          </p:nvPr>
        </p:nvSpPr>
        <p:spPr>
          <a:xfrm>
            <a:off x="6297212" y="1320800"/>
            <a:ext cx="3721469" cy="42164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41" name="Google Shape;141;p24"/>
          <p:cNvSpPr txBox="1">
            <a:spLocks noGrp="1"/>
          </p:cNvSpPr>
          <p:nvPr>
            <p:ph type="body" idx="1"/>
          </p:nvPr>
        </p:nvSpPr>
        <p:spPr>
          <a:xfrm>
            <a:off x="1135455" y="3086100"/>
            <a:ext cx="4002584" cy="2451100"/>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1120"/>
              <a:buNone/>
              <a:defRPr sz="1400">
                <a:solidFill>
                  <a:schemeClr val="accent1"/>
                </a:solidFill>
              </a:defRPr>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142" name="Google Shape;142;p24"/>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4"/>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4"/>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48055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46"/>
        <p:cNvGrpSpPr/>
        <p:nvPr/>
      </p:nvGrpSpPr>
      <p:grpSpPr>
        <a:xfrm>
          <a:off x="0" y="0"/>
          <a:ext cx="0" cy="0"/>
          <a:chOff x="0" y="0"/>
          <a:chExt cx="0" cy="0"/>
        </a:xfrm>
      </p:grpSpPr>
      <p:grpSp>
        <p:nvGrpSpPr>
          <p:cNvPr id="147" name="Google Shape;147;p25"/>
          <p:cNvGrpSpPr/>
          <p:nvPr/>
        </p:nvGrpSpPr>
        <p:grpSpPr>
          <a:xfrm>
            <a:off x="0" y="1"/>
            <a:ext cx="12192000" cy="6860799"/>
            <a:chOff x="0" y="0"/>
            <a:chExt cx="9144000" cy="6860799"/>
          </a:xfrm>
        </p:grpSpPr>
        <p:sp>
          <p:nvSpPr>
            <p:cNvPr id="148" name="Google Shape;148;p25"/>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9" name="Google Shape;149;p25"/>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0" name="Google Shape;150;p25"/>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1" name="Google Shape;151;p25"/>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2" name="Google Shape;152;p25"/>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3" name="Google Shape;153;p25"/>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4" name="Google Shape;154;p25"/>
            <p:cNvSpPr/>
            <p:nvPr/>
          </p:nvSpPr>
          <p:spPr>
            <a:xfrm>
              <a:off x="421503" y="402165"/>
              <a:ext cx="8327939" cy="3141135"/>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5" name="Google Shape;155;p25"/>
            <p:cNvSpPr/>
            <p:nvPr/>
          </p:nvSpPr>
          <p:spPr>
            <a:xfrm rot="10204164">
              <a:off x="426788" y="4564241"/>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6" name="Google Shape;156;p25"/>
            <p:cNvSpPr/>
            <p:nvPr/>
          </p:nvSpPr>
          <p:spPr>
            <a:xfrm rot="10800000">
              <a:off x="485023" y="2670079"/>
              <a:ext cx="8182128" cy="2130508"/>
            </a:xfrm>
            <a:custGeom>
              <a:avLst/>
              <a:gdLst/>
              <a:ahLst/>
              <a:cxnLst/>
              <a:rect l="l" t="t" r="r" b="b"/>
              <a:pathLst>
                <a:path w="10000" h="9621" extrusionOk="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7" name="Google Shape;157;p25"/>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58" name="Google Shape;158;p25"/>
          <p:cNvSpPr txBox="1">
            <a:spLocks noGrp="1"/>
          </p:cNvSpPr>
          <p:nvPr>
            <p:ph type="title"/>
          </p:nvPr>
        </p:nvSpPr>
        <p:spPr>
          <a:xfrm>
            <a:off x="1155260" y="4961453"/>
            <a:ext cx="8562669"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25"/>
          <p:cNvSpPr>
            <a:spLocks noGrp="1"/>
          </p:cNvSpPr>
          <p:nvPr>
            <p:ph type="pic" idx="2"/>
          </p:nvPr>
        </p:nvSpPr>
        <p:spPr>
          <a:xfrm>
            <a:off x="1155255" y="685800"/>
            <a:ext cx="8562672" cy="3429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60" name="Google Shape;160;p25"/>
          <p:cNvSpPr txBox="1">
            <a:spLocks noGrp="1"/>
          </p:cNvSpPr>
          <p:nvPr>
            <p:ph type="body" idx="1"/>
          </p:nvPr>
        </p:nvSpPr>
        <p:spPr>
          <a:xfrm>
            <a:off x="1155259" y="5528191"/>
            <a:ext cx="8562671" cy="493712"/>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solidFill>
                  <a:schemeClr val="accent1"/>
                </a:solidFill>
              </a:defRPr>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161" name="Google Shape;161;p25"/>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25"/>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5"/>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5122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and Caption">
  <p:cSld name="Title and Caption">
    <p:spTree>
      <p:nvGrpSpPr>
        <p:cNvPr id="1" name="Shape 165"/>
        <p:cNvGrpSpPr/>
        <p:nvPr/>
      </p:nvGrpSpPr>
      <p:grpSpPr>
        <a:xfrm>
          <a:off x="0" y="0"/>
          <a:ext cx="0" cy="0"/>
          <a:chOff x="0" y="0"/>
          <a:chExt cx="0" cy="0"/>
        </a:xfrm>
      </p:grpSpPr>
      <p:grpSp>
        <p:nvGrpSpPr>
          <p:cNvPr id="166" name="Google Shape;166;p26"/>
          <p:cNvGrpSpPr/>
          <p:nvPr/>
        </p:nvGrpSpPr>
        <p:grpSpPr>
          <a:xfrm>
            <a:off x="0" y="1"/>
            <a:ext cx="12192000" cy="6860799"/>
            <a:chOff x="0" y="0"/>
            <a:chExt cx="9144000" cy="6860799"/>
          </a:xfrm>
        </p:grpSpPr>
        <p:sp>
          <p:nvSpPr>
            <p:cNvPr id="167" name="Google Shape;167;p26"/>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68" name="Google Shape;168;p26"/>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69" name="Google Shape;169;p26"/>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0" name="Google Shape;170;p26"/>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1" name="Google Shape;171;p26"/>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2" name="Google Shape;172;p26"/>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3" name="Google Shape;173;p26"/>
            <p:cNvSpPr/>
            <p:nvPr/>
          </p:nvSpPr>
          <p:spPr>
            <a:xfrm rot="-589932">
              <a:off x="6359946" y="2780895"/>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4" name="Google Shape;174;p26"/>
            <p:cNvSpPr/>
            <p:nvPr/>
          </p:nvSpPr>
          <p:spPr>
            <a:xfrm>
              <a:off x="485023" y="4343399"/>
              <a:ext cx="8182128" cy="2112436"/>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5" name="Google Shape;175;p26"/>
            <p:cNvSpPr/>
            <p:nvPr/>
          </p:nvSpPr>
          <p:spPr>
            <a:xfrm>
              <a:off x="485023" y="2854646"/>
              <a:ext cx="8182128" cy="2130508"/>
            </a:xfrm>
            <a:custGeom>
              <a:avLst/>
              <a:gdLst/>
              <a:ahLst/>
              <a:cxnLst/>
              <a:rect l="l" t="t" r="r" b="b"/>
              <a:pathLst>
                <a:path w="10000" h="9621" extrusionOk="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6" name="Google Shape;176;p26"/>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77" name="Google Shape;177;p26"/>
          <p:cNvSpPr txBox="1">
            <a:spLocks noGrp="1"/>
          </p:cNvSpPr>
          <p:nvPr>
            <p:ph type="title"/>
          </p:nvPr>
        </p:nvSpPr>
        <p:spPr>
          <a:xfrm>
            <a:off x="1155255" y="927101"/>
            <a:ext cx="8562672" cy="16927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6"/>
          <p:cNvSpPr txBox="1">
            <a:spLocks noGrp="1"/>
          </p:cNvSpPr>
          <p:nvPr>
            <p:ph type="body" idx="1"/>
          </p:nvPr>
        </p:nvSpPr>
        <p:spPr>
          <a:xfrm>
            <a:off x="1155256" y="3488023"/>
            <a:ext cx="8562673" cy="2536858"/>
          </a:xfrm>
          <a:prstGeom prst="rect">
            <a:avLst/>
          </a:prstGeom>
          <a:noFill/>
          <a:ln>
            <a:noFill/>
          </a:ln>
        </p:spPr>
        <p:txBody>
          <a:bodyPr spcFirstLastPara="1" wrap="square" lIns="91425" tIns="45700" rIns="91425" bIns="45700" anchor="ctr" anchorCtr="0">
            <a:normAutofit/>
          </a:bodyPr>
          <a:lstStyle>
            <a:lvl1pPr marL="457189" lvl="0" indent="-228594" algn="l">
              <a:spcBef>
                <a:spcPts val="1000"/>
              </a:spcBef>
              <a:spcAft>
                <a:spcPts val="0"/>
              </a:spcAft>
              <a:buSzPts val="1440"/>
              <a:buNone/>
              <a:defRPr sz="18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179" name="Google Shape;179;p26"/>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26"/>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26"/>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473494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Quote with Caption">
  <p:cSld name="Quote with Caption">
    <p:spTree>
      <p:nvGrpSpPr>
        <p:cNvPr id="1" name="Shape 183"/>
        <p:cNvGrpSpPr/>
        <p:nvPr/>
      </p:nvGrpSpPr>
      <p:grpSpPr>
        <a:xfrm>
          <a:off x="0" y="0"/>
          <a:ext cx="0" cy="0"/>
          <a:chOff x="0" y="0"/>
          <a:chExt cx="0" cy="0"/>
        </a:xfrm>
      </p:grpSpPr>
      <p:grpSp>
        <p:nvGrpSpPr>
          <p:cNvPr id="184" name="Google Shape;184;p27"/>
          <p:cNvGrpSpPr/>
          <p:nvPr/>
        </p:nvGrpSpPr>
        <p:grpSpPr>
          <a:xfrm>
            <a:off x="0" y="1"/>
            <a:ext cx="12192000" cy="6860799"/>
            <a:chOff x="0" y="0"/>
            <a:chExt cx="9144000" cy="6860799"/>
          </a:xfrm>
        </p:grpSpPr>
        <p:sp>
          <p:nvSpPr>
            <p:cNvPr id="185" name="Google Shape;185;p27"/>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86" name="Google Shape;186;p27"/>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87" name="Google Shape;187;p27"/>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88" name="Google Shape;188;p27"/>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89" name="Google Shape;189;p27"/>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0" name="Google Shape;190;p27"/>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1" name="Google Shape;191;p27"/>
            <p:cNvSpPr/>
            <p:nvPr/>
          </p:nvSpPr>
          <p:spPr>
            <a:xfrm rot="-589932">
              <a:off x="6359946" y="4309201"/>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2" name="Google Shape;192;p27"/>
            <p:cNvSpPr/>
            <p:nvPr/>
          </p:nvSpPr>
          <p:spPr>
            <a:xfrm>
              <a:off x="485023" y="4381500"/>
              <a:ext cx="8182128" cy="2130508"/>
            </a:xfrm>
            <a:custGeom>
              <a:avLst/>
              <a:gdLst/>
              <a:ahLst/>
              <a:cxnLst/>
              <a:rect l="l" t="t" r="r" b="b"/>
              <a:pathLst>
                <a:path w="10000" h="9621" extrusionOk="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93" name="Google Shape;193;p27"/>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94" name="Google Shape;194;p27"/>
          <p:cNvSpPr txBox="1"/>
          <p:nvPr/>
        </p:nvSpPr>
        <p:spPr>
          <a:xfrm>
            <a:off x="9377896" y="2898649"/>
            <a:ext cx="880733" cy="13233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8000" b="0" i="0">
                <a:solidFill>
                  <a:schemeClr val="accent1"/>
                </a:solidFill>
                <a:latin typeface="Arial"/>
                <a:ea typeface="Arial"/>
                <a:cs typeface="Arial"/>
                <a:sym typeface="Arial"/>
              </a:rPr>
              <a:t>”</a:t>
            </a:r>
            <a:endParaRPr sz="1800"/>
          </a:p>
        </p:txBody>
      </p:sp>
      <p:sp>
        <p:nvSpPr>
          <p:cNvPr id="195" name="Google Shape;195;p27"/>
          <p:cNvSpPr txBox="1"/>
          <p:nvPr/>
        </p:nvSpPr>
        <p:spPr>
          <a:xfrm>
            <a:off x="868913" y="589768"/>
            <a:ext cx="802121" cy="13233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8000" b="0" i="0">
                <a:solidFill>
                  <a:schemeClr val="accent1"/>
                </a:solidFill>
                <a:latin typeface="Arial"/>
                <a:ea typeface="Arial"/>
                <a:cs typeface="Arial"/>
                <a:sym typeface="Arial"/>
              </a:rPr>
              <a:t>“</a:t>
            </a:r>
            <a:endParaRPr sz="1800"/>
          </a:p>
        </p:txBody>
      </p:sp>
      <p:sp>
        <p:nvSpPr>
          <p:cNvPr id="196" name="Google Shape;196;p27"/>
          <p:cNvSpPr txBox="1">
            <a:spLocks noGrp="1"/>
          </p:cNvSpPr>
          <p:nvPr>
            <p:ph type="title"/>
          </p:nvPr>
        </p:nvSpPr>
        <p:spPr>
          <a:xfrm>
            <a:off x="1504079" y="903421"/>
            <a:ext cx="8213847" cy="289565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27"/>
          <p:cNvSpPr txBox="1">
            <a:spLocks noGrp="1"/>
          </p:cNvSpPr>
          <p:nvPr>
            <p:ph type="body" idx="1"/>
          </p:nvPr>
        </p:nvSpPr>
        <p:spPr>
          <a:xfrm>
            <a:off x="1849707" y="3809281"/>
            <a:ext cx="7528189" cy="333113"/>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1120"/>
              <a:buNone/>
              <a:defRPr sz="1400" b="0" i="0" cap="small">
                <a:solidFill>
                  <a:schemeClr val="accent1"/>
                </a:solidFill>
              </a:defRPr>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198" name="Google Shape;198;p27"/>
          <p:cNvSpPr txBox="1">
            <a:spLocks noGrp="1"/>
          </p:cNvSpPr>
          <p:nvPr>
            <p:ph type="body" idx="2"/>
          </p:nvPr>
        </p:nvSpPr>
        <p:spPr>
          <a:xfrm>
            <a:off x="1155256" y="5000818"/>
            <a:ext cx="8562673" cy="1024065"/>
          </a:xfrm>
          <a:prstGeom prst="rect">
            <a:avLst/>
          </a:prstGeom>
          <a:noFill/>
          <a:ln>
            <a:noFill/>
          </a:ln>
        </p:spPr>
        <p:txBody>
          <a:bodyPr spcFirstLastPara="1" wrap="square" lIns="91425" tIns="45700" rIns="91425" bIns="45700" anchor="ctr" anchorCtr="0">
            <a:normAutofit/>
          </a:bodyPr>
          <a:lstStyle>
            <a:lvl1pPr marL="457189" lvl="0" indent="-228594" algn="l">
              <a:spcBef>
                <a:spcPts val="1000"/>
              </a:spcBef>
              <a:spcAft>
                <a:spcPts val="0"/>
              </a:spcAft>
              <a:buSzPts val="1440"/>
              <a:buNone/>
              <a:defRPr sz="18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199" name="Google Shape;199;p27"/>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27"/>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27"/>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36743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203"/>
        <p:cNvGrpSpPr/>
        <p:nvPr/>
      </p:nvGrpSpPr>
      <p:grpSpPr>
        <a:xfrm>
          <a:off x="0" y="0"/>
          <a:ext cx="0" cy="0"/>
          <a:chOff x="0" y="0"/>
          <a:chExt cx="0" cy="0"/>
        </a:xfrm>
      </p:grpSpPr>
      <p:sp>
        <p:nvSpPr>
          <p:cNvPr id="204" name="Google Shape;204;p28"/>
          <p:cNvSpPr txBox="1">
            <a:spLocks noGrp="1"/>
          </p:cNvSpPr>
          <p:nvPr>
            <p:ph type="title"/>
          </p:nvPr>
        </p:nvSpPr>
        <p:spPr>
          <a:xfrm>
            <a:off x="1155256" y="922305"/>
            <a:ext cx="8564789" cy="71466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28"/>
          <p:cNvSpPr txBox="1">
            <a:spLocks noGrp="1"/>
          </p:cNvSpPr>
          <p:nvPr>
            <p:ph type="body" idx="1"/>
          </p:nvPr>
        </p:nvSpPr>
        <p:spPr>
          <a:xfrm>
            <a:off x="1155257" y="2489200"/>
            <a:ext cx="3084577" cy="657962"/>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600"/>
              <a:buNone/>
              <a:defRPr sz="20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206" name="Google Shape;206;p28"/>
          <p:cNvSpPr txBox="1">
            <a:spLocks noGrp="1"/>
          </p:cNvSpPr>
          <p:nvPr>
            <p:ph type="body" idx="2"/>
          </p:nvPr>
        </p:nvSpPr>
        <p:spPr>
          <a:xfrm>
            <a:off x="1155253" y="3147165"/>
            <a:ext cx="3084576" cy="2877714"/>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207" name="Google Shape;207;p28"/>
          <p:cNvSpPr txBox="1">
            <a:spLocks noGrp="1"/>
          </p:cNvSpPr>
          <p:nvPr>
            <p:ph type="body" idx="3"/>
          </p:nvPr>
        </p:nvSpPr>
        <p:spPr>
          <a:xfrm>
            <a:off x="4544631" y="2489200"/>
            <a:ext cx="3102333" cy="657962"/>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600"/>
              <a:buNone/>
              <a:defRPr sz="20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208" name="Google Shape;208;p28"/>
          <p:cNvSpPr txBox="1">
            <a:spLocks noGrp="1"/>
          </p:cNvSpPr>
          <p:nvPr>
            <p:ph type="body" idx="4"/>
          </p:nvPr>
        </p:nvSpPr>
        <p:spPr>
          <a:xfrm>
            <a:off x="4544631" y="3147165"/>
            <a:ext cx="3102332" cy="2869878"/>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209" name="Google Shape;209;p28"/>
          <p:cNvSpPr txBox="1">
            <a:spLocks noGrp="1"/>
          </p:cNvSpPr>
          <p:nvPr>
            <p:ph type="body" idx="5"/>
          </p:nvPr>
        </p:nvSpPr>
        <p:spPr>
          <a:xfrm>
            <a:off x="7951761" y="2489201"/>
            <a:ext cx="3084987" cy="657962"/>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600"/>
              <a:buNone/>
              <a:defRPr sz="20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210" name="Google Shape;210;p28"/>
          <p:cNvSpPr txBox="1">
            <a:spLocks noGrp="1"/>
          </p:cNvSpPr>
          <p:nvPr>
            <p:ph type="body" idx="6"/>
          </p:nvPr>
        </p:nvSpPr>
        <p:spPr>
          <a:xfrm>
            <a:off x="7951761" y="3147164"/>
            <a:ext cx="3084987" cy="2888366"/>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cxnSp>
        <p:nvCxnSpPr>
          <p:cNvPr id="211" name="Google Shape;211;p28"/>
          <p:cNvCxnSpPr/>
          <p:nvPr/>
        </p:nvCxnSpPr>
        <p:spPr>
          <a:xfrm>
            <a:off x="4392707" y="2489201"/>
            <a:ext cx="0" cy="3546328"/>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212" name="Google Shape;212;p28"/>
          <p:cNvCxnSpPr/>
          <p:nvPr/>
        </p:nvCxnSpPr>
        <p:spPr>
          <a:xfrm>
            <a:off x="7799361" y="2489201"/>
            <a:ext cx="0" cy="3546328"/>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213" name="Google Shape;213;p28"/>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28"/>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28"/>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56755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1155256" y="927101"/>
            <a:ext cx="8564789" cy="7098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29"/>
          <p:cNvSpPr txBox="1">
            <a:spLocks noGrp="1"/>
          </p:cNvSpPr>
          <p:nvPr>
            <p:ph type="body" idx="1"/>
          </p:nvPr>
        </p:nvSpPr>
        <p:spPr>
          <a:xfrm>
            <a:off x="1175283" y="4180095"/>
            <a:ext cx="3065389" cy="657962"/>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600"/>
              <a:buNone/>
              <a:defRPr sz="20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219" name="Google Shape;219;p29"/>
          <p:cNvSpPr>
            <a:spLocks noGrp="1"/>
          </p:cNvSpPr>
          <p:nvPr>
            <p:ph type="pic" idx="2"/>
          </p:nvPr>
        </p:nvSpPr>
        <p:spPr>
          <a:xfrm>
            <a:off x="1350325" y="2486224"/>
            <a:ext cx="2695275" cy="1450321"/>
          </a:xfrm>
          <a:prstGeom prst="roundRect">
            <a:avLst>
              <a:gd name="adj" fmla="val 1858"/>
            </a:avLst>
          </a:prstGeom>
          <a:noFill/>
          <a:ln>
            <a:noFill/>
          </a:ln>
          <a:effectLst>
            <a:outerShdw blurRad="50800" dist="50800" dir="5400000" algn="tl" rotWithShape="0">
              <a:srgbClr val="000000">
                <a:alpha val="42745"/>
              </a:srgbClr>
            </a:outerShdw>
          </a:effectLst>
        </p:spPr>
      </p:sp>
      <p:sp>
        <p:nvSpPr>
          <p:cNvPr id="220" name="Google Shape;220;p29"/>
          <p:cNvSpPr txBox="1">
            <a:spLocks noGrp="1"/>
          </p:cNvSpPr>
          <p:nvPr>
            <p:ph type="body" idx="3"/>
          </p:nvPr>
        </p:nvSpPr>
        <p:spPr>
          <a:xfrm>
            <a:off x="1175281" y="4837561"/>
            <a:ext cx="3064547" cy="1187321"/>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221" name="Google Shape;221;p29"/>
          <p:cNvSpPr txBox="1">
            <a:spLocks noGrp="1"/>
          </p:cNvSpPr>
          <p:nvPr>
            <p:ph type="body" idx="4"/>
          </p:nvPr>
        </p:nvSpPr>
        <p:spPr>
          <a:xfrm>
            <a:off x="4539092" y="4179596"/>
            <a:ext cx="3090387" cy="657962"/>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600"/>
              <a:buNone/>
              <a:defRPr sz="20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222" name="Google Shape;222;p29"/>
          <p:cNvSpPr>
            <a:spLocks noGrp="1"/>
          </p:cNvSpPr>
          <p:nvPr>
            <p:ph type="pic" idx="5"/>
          </p:nvPr>
        </p:nvSpPr>
        <p:spPr>
          <a:xfrm>
            <a:off x="4734164" y="2509456"/>
            <a:ext cx="2700243" cy="1427089"/>
          </a:xfrm>
          <a:prstGeom prst="roundRect">
            <a:avLst>
              <a:gd name="adj" fmla="val 1858"/>
            </a:avLst>
          </a:prstGeom>
          <a:noFill/>
          <a:ln>
            <a:noFill/>
          </a:ln>
          <a:effectLst>
            <a:outerShdw blurRad="50800" dist="50800" dir="5400000" algn="tl" rotWithShape="0">
              <a:srgbClr val="000000">
                <a:alpha val="42745"/>
              </a:srgbClr>
            </a:outerShdw>
          </a:effectLst>
        </p:spPr>
      </p:sp>
      <p:sp>
        <p:nvSpPr>
          <p:cNvPr id="223" name="Google Shape;223;p29"/>
          <p:cNvSpPr txBox="1">
            <a:spLocks noGrp="1"/>
          </p:cNvSpPr>
          <p:nvPr>
            <p:ph type="body" idx="6"/>
          </p:nvPr>
        </p:nvSpPr>
        <p:spPr>
          <a:xfrm>
            <a:off x="4539093" y="4837561"/>
            <a:ext cx="3107871" cy="1187321"/>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sp>
        <p:nvSpPr>
          <p:cNvPr id="224" name="Google Shape;224;p29"/>
          <p:cNvSpPr txBox="1">
            <a:spLocks noGrp="1"/>
          </p:cNvSpPr>
          <p:nvPr>
            <p:ph type="body" idx="7"/>
          </p:nvPr>
        </p:nvSpPr>
        <p:spPr>
          <a:xfrm>
            <a:off x="7951763" y="4179595"/>
            <a:ext cx="3065989" cy="657962"/>
          </a:xfrm>
          <a:prstGeom prst="rect">
            <a:avLst/>
          </a:prstGeom>
          <a:noFill/>
          <a:ln>
            <a:noFill/>
          </a:ln>
        </p:spPr>
        <p:txBody>
          <a:bodyPr spcFirstLastPara="1" wrap="square" lIns="91425" tIns="45700" rIns="91425" bIns="45700" anchor="b" anchorCtr="0">
            <a:noAutofit/>
          </a:bodyPr>
          <a:lstStyle>
            <a:lvl1pPr marL="457189" lvl="0" indent="-228594" algn="l">
              <a:spcBef>
                <a:spcPts val="1000"/>
              </a:spcBef>
              <a:spcAft>
                <a:spcPts val="0"/>
              </a:spcAft>
              <a:buSzPts val="1600"/>
              <a:buNone/>
              <a:defRPr sz="2000" b="0">
                <a:solidFill>
                  <a:schemeClr val="accent1"/>
                </a:solidFill>
              </a:defRPr>
            </a:lvl1pPr>
            <a:lvl2pPr marL="914377" lvl="1" indent="-228594" algn="l">
              <a:spcBef>
                <a:spcPts val="1000"/>
              </a:spcBef>
              <a:spcAft>
                <a:spcPts val="0"/>
              </a:spcAft>
              <a:buSzPts val="1600"/>
              <a:buNone/>
              <a:defRPr sz="2000" b="1"/>
            </a:lvl2pPr>
            <a:lvl3pPr marL="1371566" lvl="2" indent="-228594" algn="l">
              <a:spcBef>
                <a:spcPts val="1000"/>
              </a:spcBef>
              <a:spcAft>
                <a:spcPts val="0"/>
              </a:spcAft>
              <a:buSzPts val="1440"/>
              <a:buNone/>
              <a:defRPr sz="1800" b="1"/>
            </a:lvl3pPr>
            <a:lvl4pPr marL="1828754" lvl="3" indent="-228594" algn="l">
              <a:spcBef>
                <a:spcPts val="1000"/>
              </a:spcBef>
              <a:spcAft>
                <a:spcPts val="0"/>
              </a:spcAft>
              <a:buSzPts val="1280"/>
              <a:buNone/>
              <a:defRPr sz="1600" b="1"/>
            </a:lvl4pPr>
            <a:lvl5pPr marL="2285943" lvl="4" indent="-228594" algn="l">
              <a:spcBef>
                <a:spcPts val="1000"/>
              </a:spcBef>
              <a:spcAft>
                <a:spcPts val="0"/>
              </a:spcAft>
              <a:buSzPts val="1280"/>
              <a:buNone/>
              <a:defRPr sz="1600" b="1"/>
            </a:lvl5pPr>
            <a:lvl6pPr marL="2743131" lvl="5" indent="-228594" algn="l">
              <a:spcBef>
                <a:spcPts val="1000"/>
              </a:spcBef>
              <a:spcAft>
                <a:spcPts val="0"/>
              </a:spcAft>
              <a:buSzPts val="1280"/>
              <a:buNone/>
              <a:defRPr sz="1600" b="1"/>
            </a:lvl6pPr>
            <a:lvl7pPr marL="3200320" lvl="6" indent="-228594" algn="l">
              <a:spcBef>
                <a:spcPts val="1000"/>
              </a:spcBef>
              <a:spcAft>
                <a:spcPts val="0"/>
              </a:spcAft>
              <a:buSzPts val="1280"/>
              <a:buNone/>
              <a:defRPr sz="1600" b="1"/>
            </a:lvl7pPr>
            <a:lvl8pPr marL="3657509" lvl="7" indent="-228594" algn="l">
              <a:spcBef>
                <a:spcPts val="1000"/>
              </a:spcBef>
              <a:spcAft>
                <a:spcPts val="0"/>
              </a:spcAft>
              <a:buSzPts val="1280"/>
              <a:buNone/>
              <a:defRPr sz="1600" b="1"/>
            </a:lvl8pPr>
            <a:lvl9pPr marL="4114697" lvl="8" indent="-228594" algn="l">
              <a:spcBef>
                <a:spcPts val="1000"/>
              </a:spcBef>
              <a:spcAft>
                <a:spcPts val="0"/>
              </a:spcAft>
              <a:buSzPts val="1280"/>
              <a:buNone/>
              <a:defRPr sz="1600" b="1"/>
            </a:lvl9pPr>
          </a:lstStyle>
          <a:p>
            <a:endParaRPr/>
          </a:p>
        </p:txBody>
      </p:sp>
      <p:sp>
        <p:nvSpPr>
          <p:cNvPr id="225" name="Google Shape;225;p29"/>
          <p:cNvSpPr>
            <a:spLocks noGrp="1"/>
          </p:cNvSpPr>
          <p:nvPr>
            <p:ph type="pic" idx="8"/>
          </p:nvPr>
        </p:nvSpPr>
        <p:spPr>
          <a:xfrm>
            <a:off x="8139930" y="2509456"/>
            <a:ext cx="2691785" cy="1427089"/>
          </a:xfrm>
          <a:prstGeom prst="roundRect">
            <a:avLst>
              <a:gd name="adj" fmla="val 1858"/>
            </a:avLst>
          </a:prstGeom>
          <a:noFill/>
          <a:ln>
            <a:noFill/>
          </a:ln>
          <a:effectLst>
            <a:outerShdw blurRad="50800" dist="50800" dir="5400000" algn="tl" rotWithShape="0">
              <a:srgbClr val="000000">
                <a:alpha val="42745"/>
              </a:srgbClr>
            </a:outerShdw>
          </a:effectLst>
        </p:spPr>
      </p:sp>
      <p:sp>
        <p:nvSpPr>
          <p:cNvPr id="226" name="Google Shape;226;p29"/>
          <p:cNvSpPr txBox="1">
            <a:spLocks noGrp="1"/>
          </p:cNvSpPr>
          <p:nvPr>
            <p:ph type="body" idx="9"/>
          </p:nvPr>
        </p:nvSpPr>
        <p:spPr>
          <a:xfrm>
            <a:off x="7951763" y="4837561"/>
            <a:ext cx="3065989" cy="1187321"/>
          </a:xfrm>
          <a:prstGeom prst="rect">
            <a:avLst/>
          </a:prstGeom>
          <a:noFill/>
          <a:ln>
            <a:noFill/>
          </a:ln>
        </p:spPr>
        <p:txBody>
          <a:bodyPr spcFirstLastPara="1" wrap="square" lIns="91425" tIns="45700" rIns="91425" bIns="45700" anchor="t" anchorCtr="0">
            <a:normAutofit/>
          </a:bodyPr>
          <a:lstStyle>
            <a:lvl1pPr marL="457189" lvl="0" indent="-228594" algn="l">
              <a:spcBef>
                <a:spcPts val="1000"/>
              </a:spcBef>
              <a:spcAft>
                <a:spcPts val="0"/>
              </a:spcAft>
              <a:buSzPts val="960"/>
              <a:buNone/>
              <a:defRPr sz="1200"/>
            </a:lvl1pPr>
            <a:lvl2pPr marL="914377" lvl="1" indent="-228594" algn="l">
              <a:spcBef>
                <a:spcPts val="1000"/>
              </a:spcBef>
              <a:spcAft>
                <a:spcPts val="0"/>
              </a:spcAft>
              <a:buSzPts val="960"/>
              <a:buNone/>
              <a:defRPr sz="1200"/>
            </a:lvl2pPr>
            <a:lvl3pPr marL="1371566" lvl="2" indent="-228594" algn="l">
              <a:spcBef>
                <a:spcPts val="1000"/>
              </a:spcBef>
              <a:spcAft>
                <a:spcPts val="0"/>
              </a:spcAft>
              <a:buSzPts val="800"/>
              <a:buNone/>
              <a:defRPr sz="1000"/>
            </a:lvl3pPr>
            <a:lvl4pPr marL="1828754" lvl="3" indent="-228594" algn="l">
              <a:spcBef>
                <a:spcPts val="1000"/>
              </a:spcBef>
              <a:spcAft>
                <a:spcPts val="0"/>
              </a:spcAft>
              <a:buSzPts val="720"/>
              <a:buNone/>
              <a:defRPr sz="900"/>
            </a:lvl4pPr>
            <a:lvl5pPr marL="2285943" lvl="4" indent="-228594" algn="l">
              <a:spcBef>
                <a:spcPts val="1000"/>
              </a:spcBef>
              <a:spcAft>
                <a:spcPts val="0"/>
              </a:spcAft>
              <a:buSzPts val="720"/>
              <a:buNone/>
              <a:defRPr sz="900"/>
            </a:lvl5pPr>
            <a:lvl6pPr marL="2743131" lvl="5" indent="-228594" algn="l">
              <a:spcBef>
                <a:spcPts val="1000"/>
              </a:spcBef>
              <a:spcAft>
                <a:spcPts val="0"/>
              </a:spcAft>
              <a:buSzPts val="720"/>
              <a:buNone/>
              <a:defRPr sz="900"/>
            </a:lvl6pPr>
            <a:lvl7pPr marL="3200320" lvl="6" indent="-228594" algn="l">
              <a:spcBef>
                <a:spcPts val="1000"/>
              </a:spcBef>
              <a:spcAft>
                <a:spcPts val="0"/>
              </a:spcAft>
              <a:buSzPts val="720"/>
              <a:buNone/>
              <a:defRPr sz="900"/>
            </a:lvl7pPr>
            <a:lvl8pPr marL="3657509" lvl="7" indent="-228594" algn="l">
              <a:spcBef>
                <a:spcPts val="1000"/>
              </a:spcBef>
              <a:spcAft>
                <a:spcPts val="0"/>
              </a:spcAft>
              <a:buSzPts val="720"/>
              <a:buNone/>
              <a:defRPr sz="900"/>
            </a:lvl8pPr>
            <a:lvl9pPr marL="4114697" lvl="8" indent="-228594" algn="l">
              <a:spcBef>
                <a:spcPts val="1000"/>
              </a:spcBef>
              <a:spcAft>
                <a:spcPts val="0"/>
              </a:spcAft>
              <a:buSzPts val="720"/>
              <a:buNone/>
              <a:defRPr sz="900"/>
            </a:lvl9pPr>
          </a:lstStyle>
          <a:p>
            <a:endParaRPr/>
          </a:p>
        </p:txBody>
      </p:sp>
      <p:cxnSp>
        <p:nvCxnSpPr>
          <p:cNvPr id="227" name="Google Shape;227;p29"/>
          <p:cNvCxnSpPr/>
          <p:nvPr/>
        </p:nvCxnSpPr>
        <p:spPr>
          <a:xfrm>
            <a:off x="4386692" y="2489201"/>
            <a:ext cx="0" cy="3546328"/>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228" name="Google Shape;228;p29"/>
          <p:cNvCxnSpPr/>
          <p:nvPr/>
        </p:nvCxnSpPr>
        <p:spPr>
          <a:xfrm>
            <a:off x="7799361" y="2489201"/>
            <a:ext cx="0" cy="3546328"/>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229" name="Google Shape;229;p29"/>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29"/>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29"/>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288839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32"/>
        <p:cNvGrpSpPr/>
        <p:nvPr/>
      </p:nvGrpSpPr>
      <p:grpSpPr>
        <a:xfrm>
          <a:off x="0" y="0"/>
          <a:ext cx="0" cy="0"/>
          <a:chOff x="0" y="0"/>
          <a:chExt cx="0" cy="0"/>
        </a:xfrm>
      </p:grpSpPr>
      <p:sp>
        <p:nvSpPr>
          <p:cNvPr id="233" name="Google Shape;233;p30"/>
          <p:cNvSpPr txBox="1">
            <a:spLocks noGrp="1"/>
          </p:cNvSpPr>
          <p:nvPr>
            <p:ph type="title"/>
          </p:nvPr>
        </p:nvSpPr>
        <p:spPr>
          <a:xfrm>
            <a:off x="1155253" y="927102"/>
            <a:ext cx="8457603" cy="7098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30"/>
          <p:cNvSpPr txBox="1">
            <a:spLocks noGrp="1"/>
          </p:cNvSpPr>
          <p:nvPr>
            <p:ph type="body" idx="1"/>
          </p:nvPr>
        </p:nvSpPr>
        <p:spPr>
          <a:xfrm rot="5400000">
            <a:off x="3618756" y="25703"/>
            <a:ext cx="3530600" cy="8457601"/>
          </a:xfrm>
          <a:prstGeom prst="rect">
            <a:avLst/>
          </a:prstGeom>
          <a:noFill/>
          <a:ln>
            <a:noFill/>
          </a:ln>
        </p:spPr>
        <p:txBody>
          <a:bodyPr spcFirstLastPara="1" wrap="square" lIns="91425" tIns="45700" rIns="91425" bIns="45700" anchor="t"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235" name="Google Shape;235;p30"/>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6" name="Google Shape;236;p30"/>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30"/>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256195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238"/>
        <p:cNvGrpSpPr/>
        <p:nvPr/>
      </p:nvGrpSpPr>
      <p:grpSpPr>
        <a:xfrm>
          <a:off x="0" y="0"/>
          <a:ext cx="0" cy="0"/>
          <a:chOff x="0" y="0"/>
          <a:chExt cx="0" cy="0"/>
        </a:xfrm>
      </p:grpSpPr>
      <p:grpSp>
        <p:nvGrpSpPr>
          <p:cNvPr id="239" name="Google Shape;239;p31"/>
          <p:cNvGrpSpPr/>
          <p:nvPr/>
        </p:nvGrpSpPr>
        <p:grpSpPr>
          <a:xfrm>
            <a:off x="0" y="1"/>
            <a:ext cx="12192000" cy="6860799"/>
            <a:chOff x="0" y="0"/>
            <a:chExt cx="9144000" cy="6860799"/>
          </a:xfrm>
        </p:grpSpPr>
        <p:sp>
          <p:nvSpPr>
            <p:cNvPr id="240" name="Google Shape;240;p31"/>
            <p:cNvSpPr/>
            <p:nvPr/>
          </p:nvSpPr>
          <p:spPr>
            <a:xfrm>
              <a:off x="0" y="0"/>
              <a:ext cx="9118832" cy="6858000"/>
            </a:xfrm>
            <a:prstGeom prst="rect">
              <a:avLst/>
            </a:prstGeom>
            <a:blipFill rotWithShape="1">
              <a:blip r:embed="rId2">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1" name="Google Shape;241;p31"/>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2" name="Google Shape;242;p31"/>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3" name="Google Shape;243;p31"/>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4" name="Google Shape;244;p31"/>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5" name="Google Shape;245;p31"/>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6" name="Google Shape;246;p31"/>
            <p:cNvSpPr/>
            <p:nvPr/>
          </p:nvSpPr>
          <p:spPr>
            <a:xfrm rot="4966650">
              <a:off x="4673046" y="5107506"/>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7" name="Google Shape;247;p31"/>
            <p:cNvSpPr/>
            <p:nvPr/>
          </p:nvSpPr>
          <p:spPr>
            <a:xfrm rot="5400000">
              <a:off x="1299309" y="1765596"/>
              <a:ext cx="5995993" cy="3326809"/>
            </a:xfrm>
            <a:custGeom>
              <a:avLst/>
              <a:gdLst/>
              <a:ahLst/>
              <a:cxnLst/>
              <a:rect l="l" t="t" r="r" b="b"/>
              <a:pathLst>
                <a:path w="4960" h="2752" extrusionOk="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248" name="Google Shape;248;p31"/>
            <p:cNvSpPr/>
            <p:nvPr/>
          </p:nvSpPr>
          <p:spPr>
            <a:xfrm>
              <a:off x="414867" y="402165"/>
              <a:ext cx="4610565"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49" name="Google Shape;249;p31"/>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50" name="Google Shape;250;p31"/>
          <p:cNvSpPr txBox="1">
            <a:spLocks noGrp="1"/>
          </p:cNvSpPr>
          <p:nvPr>
            <p:ph type="title"/>
          </p:nvPr>
        </p:nvSpPr>
        <p:spPr>
          <a:xfrm rot="5400000">
            <a:off x="6657527" y="3015567"/>
            <a:ext cx="4571999" cy="143646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31"/>
          <p:cNvSpPr txBox="1">
            <a:spLocks noGrp="1"/>
          </p:cNvSpPr>
          <p:nvPr>
            <p:ph type="body" idx="1"/>
          </p:nvPr>
        </p:nvSpPr>
        <p:spPr>
          <a:xfrm rot="5400000">
            <a:off x="1814076" y="788976"/>
            <a:ext cx="4572000" cy="5889645"/>
          </a:xfrm>
          <a:prstGeom prst="rect">
            <a:avLst/>
          </a:prstGeom>
          <a:noFill/>
          <a:ln>
            <a:noFill/>
          </a:ln>
        </p:spPr>
        <p:txBody>
          <a:bodyPr spcFirstLastPara="1" wrap="square" lIns="91425" tIns="45700" rIns="91425" bIns="45700" anchor="t" anchorCtr="0">
            <a:normAutofit/>
          </a:bodyPr>
          <a:lstStyle>
            <a:lvl1pPr marL="457189" lvl="0" indent="-320032" algn="l">
              <a:spcBef>
                <a:spcPts val="1000"/>
              </a:spcBef>
              <a:spcAft>
                <a:spcPts val="0"/>
              </a:spcAft>
              <a:buSzPts val="1440"/>
              <a:buChar char="►"/>
              <a:defRPr/>
            </a:lvl1pPr>
            <a:lvl2pPr marL="914377" lvl="1" indent="-320032" algn="l">
              <a:spcBef>
                <a:spcPts val="1000"/>
              </a:spcBef>
              <a:spcAft>
                <a:spcPts val="0"/>
              </a:spcAft>
              <a:buSzPts val="1440"/>
              <a:buChar char="►"/>
              <a:defRPr/>
            </a:lvl2pPr>
            <a:lvl3pPr marL="1371566" lvl="2" indent="-320031" algn="l">
              <a:spcBef>
                <a:spcPts val="1000"/>
              </a:spcBef>
              <a:spcAft>
                <a:spcPts val="0"/>
              </a:spcAft>
              <a:buSzPts val="1440"/>
              <a:buChar char="►"/>
              <a:defRPr/>
            </a:lvl3pPr>
            <a:lvl4pPr marL="1828754" lvl="3" indent="-320031" algn="l">
              <a:spcBef>
                <a:spcPts val="1000"/>
              </a:spcBef>
              <a:spcAft>
                <a:spcPts val="0"/>
              </a:spcAft>
              <a:buSzPts val="1440"/>
              <a:buChar char="►"/>
              <a:defRPr/>
            </a:lvl4pPr>
            <a:lvl5pPr marL="2285943" lvl="4" indent="-320031" algn="l">
              <a:spcBef>
                <a:spcPts val="1000"/>
              </a:spcBef>
              <a:spcAft>
                <a:spcPts val="0"/>
              </a:spcAft>
              <a:buSzPts val="1440"/>
              <a:buChar char="►"/>
              <a:defRPr/>
            </a:lvl5pPr>
            <a:lvl6pPr marL="2743131" lvl="5" indent="-320031" algn="l">
              <a:spcBef>
                <a:spcPts val="1000"/>
              </a:spcBef>
              <a:spcAft>
                <a:spcPts val="0"/>
              </a:spcAft>
              <a:buSzPts val="1440"/>
              <a:buChar char="►"/>
              <a:defRPr/>
            </a:lvl6pPr>
            <a:lvl7pPr marL="3200320" lvl="6" indent="-320031" algn="l">
              <a:spcBef>
                <a:spcPts val="1000"/>
              </a:spcBef>
              <a:spcAft>
                <a:spcPts val="0"/>
              </a:spcAft>
              <a:buSzPts val="1440"/>
              <a:buChar char="►"/>
              <a:defRPr/>
            </a:lvl7pPr>
            <a:lvl8pPr marL="3657509" lvl="7" indent="-320032" algn="l">
              <a:spcBef>
                <a:spcPts val="1000"/>
              </a:spcBef>
              <a:spcAft>
                <a:spcPts val="0"/>
              </a:spcAft>
              <a:buSzPts val="1440"/>
              <a:buChar char="►"/>
              <a:defRPr/>
            </a:lvl8pPr>
            <a:lvl9pPr marL="4114697" lvl="8" indent="-320032" algn="l">
              <a:spcBef>
                <a:spcPts val="1000"/>
              </a:spcBef>
              <a:spcAft>
                <a:spcPts val="0"/>
              </a:spcAft>
              <a:buSzPts val="1440"/>
              <a:buChar char="►"/>
              <a:defRPr/>
            </a:lvl9pPr>
          </a:lstStyle>
          <a:p>
            <a:endParaRPr/>
          </a:p>
        </p:txBody>
      </p:sp>
      <p:sp>
        <p:nvSpPr>
          <p:cNvPr id="252" name="Google Shape;252;p31"/>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31"/>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31"/>
          <p:cNvSpPr txBox="1">
            <a:spLocks noGrp="1"/>
          </p:cNvSpPr>
          <p:nvPr>
            <p:ph type="sldNum" idx="12"/>
          </p:nvPr>
        </p:nvSpPr>
        <p:spPr>
          <a:xfrm>
            <a:off x="10355240" y="295733"/>
            <a:ext cx="838417"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82183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1"/>
            <a:ext cx="12192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155257" y="2222626"/>
            <a:ext cx="7890239" cy="2554983"/>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bwMode="gray">
          <a:xfrm>
            <a:off x="1155257" y="4777380"/>
            <a:ext cx="7890239" cy="861420"/>
          </a:xfrm>
        </p:spPr>
        <p:txBody>
          <a:bodyPr anchor="t"/>
          <a:lstStyle>
            <a:lvl1pPr marL="0" indent="0" algn="l">
              <a:buNone/>
              <a:defRPr cap="all">
                <a:solidFill>
                  <a:schemeClr val="accent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34351" y="1790691"/>
            <a:ext cx="990599" cy="304879"/>
          </a:xfrm>
        </p:spPr>
        <p:txBody>
          <a:bodyPr/>
          <a:lstStyle>
            <a:lvl1pPr algn="l">
              <a:defRPr b="0" i="0">
                <a:solidFill>
                  <a:schemeClr val="bg1"/>
                </a:solidFill>
              </a:defRPr>
            </a:lvl1pPr>
          </a:lstStyle>
          <a:p>
            <a:fld id="{7B7A8B91-A159-4CAF-88BD-3A44190ACCFD}" type="datetime1">
              <a:rPr lang="en-GB" smtClean="0"/>
              <a:t>13/04/2026</a:t>
            </a:fld>
            <a:endParaRPr lang="en-GB"/>
          </a:p>
        </p:txBody>
      </p:sp>
      <p:sp>
        <p:nvSpPr>
          <p:cNvPr id="5" name="Footer Placeholder 4"/>
          <p:cNvSpPr>
            <a:spLocks noGrp="1"/>
          </p:cNvSpPr>
          <p:nvPr>
            <p:ph type="ftr" sz="quarter" idx="11"/>
          </p:nvPr>
        </p:nvSpPr>
        <p:spPr bwMode="gray">
          <a:xfrm rot="5400000">
            <a:off x="8958248" y="3226300"/>
            <a:ext cx="3859795" cy="304879"/>
          </a:xfrm>
        </p:spPr>
        <p:txBody>
          <a:bodyPr/>
          <a:lstStyle>
            <a:lvl1pPr>
              <a:defRPr b="0" i="0">
                <a:solidFill>
                  <a:schemeClr val="bg1"/>
                </a:solidFill>
              </a:defRPr>
            </a:lvl1pPr>
          </a:lstStyle>
          <a:p>
            <a:r>
              <a:rPr lang="en-GB"/>
              <a:t>Registered Charity Number: 1156578</a:t>
            </a:r>
          </a:p>
        </p:txBody>
      </p:sp>
      <p:sp>
        <p:nvSpPr>
          <p:cNvPr id="10" name="Slide Number Placeholder 5"/>
          <p:cNvSpPr>
            <a:spLocks noGrp="1"/>
          </p:cNvSpPr>
          <p:nvPr>
            <p:ph type="sldNum" sz="quarter" idx="4"/>
          </p:nvPr>
        </p:nvSpPr>
        <p:spPr>
          <a:xfrm>
            <a:off x="10238156" y="295733"/>
            <a:ext cx="1055077"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1782591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C7A129-D9B5-4E24-9794-2C400EA1E9B0}"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9" name="Slide Number Placeholder 5"/>
          <p:cNvSpPr>
            <a:spLocks noGrp="1"/>
          </p:cNvSpPr>
          <p:nvPr>
            <p:ph type="sldNum" sz="quarter" idx="4"/>
          </p:nvPr>
        </p:nvSpPr>
        <p:spPr>
          <a:xfrm>
            <a:off x="10238156" y="295733"/>
            <a:ext cx="1055077"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1941742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1"/>
            <a:ext cx="12192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155257" y="2257591"/>
            <a:ext cx="4135687" cy="3020343"/>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25683" y="2257590"/>
            <a:ext cx="4072871" cy="3020343"/>
          </a:xfrm>
        </p:spPr>
        <p:txBody>
          <a:bodyPr anchor="ctr"/>
          <a:lstStyle>
            <a:lvl1pPr marL="0" indent="0" algn="l">
              <a:buNone/>
              <a:defRPr sz="2000" cap="all">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5CA309-209E-4792-9F29-E57DCC791C88}"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7" name="Slide Number Placeholder 5"/>
          <p:cNvSpPr>
            <a:spLocks noGrp="1"/>
          </p:cNvSpPr>
          <p:nvPr>
            <p:ph type="sldNum" sz="quarter" idx="4"/>
          </p:nvPr>
        </p:nvSpPr>
        <p:spPr>
          <a:xfrm>
            <a:off x="10238156" y="295733"/>
            <a:ext cx="1055077"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1732182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1155253" y="2489199"/>
            <a:ext cx="4849307"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42" y="2489202"/>
            <a:ext cx="4849308"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80488D-9CBC-4312-B7B6-85E6A5DE34D7}" type="datetime1">
              <a:rPr lang="en-GB" smtClean="0"/>
              <a:t>13/04/2026</a:t>
            </a:fld>
            <a:endParaRPr lang="en-GB"/>
          </a:p>
        </p:txBody>
      </p:sp>
      <p:sp>
        <p:nvSpPr>
          <p:cNvPr id="6" name="Footer Placeholder 5"/>
          <p:cNvSpPr>
            <a:spLocks noGrp="1"/>
          </p:cNvSpPr>
          <p:nvPr>
            <p:ph type="ftr" sz="quarter" idx="11"/>
          </p:nvPr>
        </p:nvSpPr>
        <p:spPr/>
        <p:txBody>
          <a:bodyPr/>
          <a:lstStyle/>
          <a:p>
            <a:r>
              <a:rPr lang="en-GB"/>
              <a:t>Registered Charity Number: 1156578</a:t>
            </a:r>
          </a:p>
        </p:txBody>
      </p:sp>
      <p:sp>
        <p:nvSpPr>
          <p:cNvPr id="8" name="Slide Number Placeholder 5"/>
          <p:cNvSpPr>
            <a:spLocks noGrp="1"/>
          </p:cNvSpPr>
          <p:nvPr>
            <p:ph type="sldNum" sz="quarter" idx="4"/>
          </p:nvPr>
        </p:nvSpPr>
        <p:spPr>
          <a:xfrm>
            <a:off x="10238156" y="295733"/>
            <a:ext cx="1055077"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3009657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5253" y="2494298"/>
            <a:ext cx="4849307" cy="759290"/>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155254" y="3253591"/>
            <a:ext cx="4849308" cy="27662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44" y="2489200"/>
            <a:ext cx="4849305" cy="759290"/>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41" y="3248493"/>
            <a:ext cx="4849307"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FA8CB-EA9D-4146-854E-1EB33E6356EB}" type="datetime1">
              <a:rPr lang="en-GB" smtClean="0"/>
              <a:t>13/04/2026</a:t>
            </a:fld>
            <a:endParaRPr lang="en-GB"/>
          </a:p>
        </p:txBody>
      </p:sp>
      <p:sp>
        <p:nvSpPr>
          <p:cNvPr id="8" name="Footer Placeholder 7"/>
          <p:cNvSpPr>
            <a:spLocks noGrp="1"/>
          </p:cNvSpPr>
          <p:nvPr>
            <p:ph type="ftr" sz="quarter" idx="11"/>
          </p:nvPr>
        </p:nvSpPr>
        <p:spPr/>
        <p:txBody>
          <a:bodyPr/>
          <a:lstStyle/>
          <a:p>
            <a:r>
              <a:rPr lang="en-GB"/>
              <a:t>Registered Charity Number: 1156578</a:t>
            </a:r>
          </a:p>
        </p:txBody>
      </p:sp>
      <p:sp>
        <p:nvSpPr>
          <p:cNvPr id="10" name="Slide Number Placeholder 5"/>
          <p:cNvSpPr>
            <a:spLocks noGrp="1"/>
          </p:cNvSpPr>
          <p:nvPr>
            <p:ph type="sldNum" sz="quarter" idx="12"/>
          </p:nvPr>
        </p:nvSpPr>
        <p:spPr>
          <a:xfrm>
            <a:off x="10238156" y="295733"/>
            <a:ext cx="1055077"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2329590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BD44C3-582E-46F2-8FDE-6622B2D9939E}" type="datetime1">
              <a:rPr lang="en-GB" smtClean="0"/>
              <a:t>13/04/2026</a:t>
            </a:fld>
            <a:endParaRPr lang="en-GB"/>
          </a:p>
        </p:txBody>
      </p:sp>
      <p:sp>
        <p:nvSpPr>
          <p:cNvPr id="4" name="Footer Placeholder 3"/>
          <p:cNvSpPr>
            <a:spLocks noGrp="1"/>
          </p:cNvSpPr>
          <p:nvPr>
            <p:ph type="ftr" sz="quarter" idx="11"/>
          </p:nvPr>
        </p:nvSpPr>
        <p:spPr/>
        <p:txBody>
          <a:bodyPr/>
          <a:lstStyle/>
          <a:p>
            <a:r>
              <a:rPr lang="en-GB"/>
              <a:t>Registered Charity Number: 1156578</a:t>
            </a:r>
          </a:p>
        </p:txBody>
      </p:sp>
      <p:sp>
        <p:nvSpPr>
          <p:cNvPr id="6" name="Slide Number Placeholder 5"/>
          <p:cNvSpPr>
            <a:spLocks noGrp="1"/>
          </p:cNvSpPr>
          <p:nvPr>
            <p:ph type="sldNum" sz="quarter" idx="4"/>
          </p:nvPr>
        </p:nvSpPr>
        <p:spPr>
          <a:xfrm>
            <a:off x="10238156" y="295733"/>
            <a:ext cx="1055077"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3959027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5CA97-4FE9-4298-B950-F628ED6C8193}" type="datetime1">
              <a:rPr lang="en-GB" smtClean="0"/>
              <a:t>13/04/2026</a:t>
            </a:fld>
            <a:endParaRPr lang="en-GB"/>
          </a:p>
        </p:txBody>
      </p:sp>
      <p:sp>
        <p:nvSpPr>
          <p:cNvPr id="3" name="Footer Placeholder 2"/>
          <p:cNvSpPr>
            <a:spLocks noGrp="1"/>
          </p:cNvSpPr>
          <p:nvPr>
            <p:ph type="ftr" sz="quarter" idx="11"/>
          </p:nvPr>
        </p:nvSpPr>
        <p:spPr/>
        <p:txBody>
          <a:bodyPr/>
          <a:lstStyle/>
          <a:p>
            <a:r>
              <a:rPr lang="en-GB"/>
              <a:t>Registered Charity Number: 1156578</a:t>
            </a:r>
          </a:p>
        </p:txBody>
      </p:sp>
      <p:sp>
        <p:nvSpPr>
          <p:cNvPr id="4" name="Slide Number Placeholder 3"/>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1410929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1"/>
            <a:ext cx="12192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155256" y="1447800"/>
            <a:ext cx="3616785"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091903" y="1441182"/>
            <a:ext cx="484380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5256" y="3086845"/>
            <a:ext cx="3616785" cy="2938036"/>
          </a:xfrm>
        </p:spPr>
        <p:txBody>
          <a:bodyPr/>
          <a:lstStyle>
            <a:lvl1pPr marL="0" indent="0">
              <a:buNone/>
              <a:defRPr sz="14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1967CD-150B-401C-B8EE-A8888C1C75E0}" type="datetime1">
              <a:rPr lang="en-GB" smtClean="0"/>
              <a:t>13/04/2026</a:t>
            </a:fld>
            <a:endParaRPr lang="en-GB"/>
          </a:p>
        </p:txBody>
      </p:sp>
      <p:sp>
        <p:nvSpPr>
          <p:cNvPr id="6" name="Footer Placeholder 5"/>
          <p:cNvSpPr>
            <a:spLocks noGrp="1"/>
          </p:cNvSpPr>
          <p:nvPr>
            <p:ph type="ftr" sz="quarter" idx="11"/>
          </p:nvPr>
        </p:nvSpPr>
        <p:spPr/>
        <p:txBody>
          <a:bodyPr/>
          <a:lstStyle/>
          <a:p>
            <a:r>
              <a:rPr lang="en-GB"/>
              <a:t>Registered Charity Number: 1156578</a:t>
            </a:r>
          </a:p>
        </p:txBody>
      </p:sp>
      <p:sp>
        <p:nvSpPr>
          <p:cNvPr id="7" name="Slide Number Placeholder 6"/>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330009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1"/>
            <a:ext cx="12192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135455" y="1340000"/>
            <a:ext cx="4002584" cy="161619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7212" y="1320800"/>
            <a:ext cx="3721469"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35455" y="3086100"/>
            <a:ext cx="4002584" cy="2451100"/>
          </a:xfrm>
        </p:spPr>
        <p:txBody>
          <a:bodyPr>
            <a:normAutofit/>
          </a:bodyPr>
          <a:lstStyle>
            <a:lvl1pPr marL="0" indent="0">
              <a:buNone/>
              <a:defRPr sz="14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EB4118-2892-4B09-83AA-B771174C13EB}" type="datetime1">
              <a:rPr lang="en-GB" smtClean="0"/>
              <a:t>13/04/2026</a:t>
            </a:fld>
            <a:endParaRPr lang="en-GB"/>
          </a:p>
        </p:txBody>
      </p:sp>
      <p:sp>
        <p:nvSpPr>
          <p:cNvPr id="6" name="Footer Placeholder 5"/>
          <p:cNvSpPr>
            <a:spLocks noGrp="1"/>
          </p:cNvSpPr>
          <p:nvPr>
            <p:ph type="ftr" sz="quarter" idx="11"/>
          </p:nvPr>
        </p:nvSpPr>
        <p:spPr/>
        <p:txBody>
          <a:bodyPr/>
          <a:lstStyle/>
          <a:p>
            <a:r>
              <a:rPr lang="en-GB"/>
              <a:t>Registered Charity Number: 1156578</a:t>
            </a:r>
          </a:p>
        </p:txBody>
      </p:sp>
      <p:sp>
        <p:nvSpPr>
          <p:cNvPr id="7" name="Slide Number Placeholder 6"/>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3851241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1"/>
            <a:ext cx="12192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155260" y="4961453"/>
            <a:ext cx="856266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5255" y="685800"/>
            <a:ext cx="8562672"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5259" y="5528191"/>
            <a:ext cx="8562671" cy="493712"/>
          </a:xfrm>
        </p:spPr>
        <p:txBody>
          <a:bodyPr>
            <a:normAutofit/>
          </a:bodyPr>
          <a:lstStyle>
            <a:lvl1pPr marL="0" indent="0">
              <a:buNone/>
              <a:defRPr sz="12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CDA10B-A163-47B1-BC2D-7333565CB8FC}" type="datetime1">
              <a:rPr lang="en-GB" smtClean="0"/>
              <a:t>13/04/2026</a:t>
            </a:fld>
            <a:endParaRPr lang="en-GB"/>
          </a:p>
        </p:txBody>
      </p:sp>
      <p:sp>
        <p:nvSpPr>
          <p:cNvPr id="6" name="Footer Placeholder 5"/>
          <p:cNvSpPr>
            <a:spLocks noGrp="1"/>
          </p:cNvSpPr>
          <p:nvPr>
            <p:ph type="ftr" sz="quarter" idx="11"/>
          </p:nvPr>
        </p:nvSpPr>
        <p:spPr/>
        <p:txBody>
          <a:bodyPr/>
          <a:lstStyle/>
          <a:p>
            <a:r>
              <a:rPr lang="en-GB"/>
              <a:t>Registered Charity Number: 1156578</a:t>
            </a:r>
          </a:p>
        </p:txBody>
      </p:sp>
      <p:sp>
        <p:nvSpPr>
          <p:cNvPr id="7" name="Slide Number Placeholder 6"/>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16423910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1"/>
            <a:ext cx="12192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155255" y="927101"/>
            <a:ext cx="8562672" cy="1692720"/>
          </a:xfrm>
        </p:spPr>
        <p:txBody>
          <a:bodyPr anchor="ct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1155256" y="3488023"/>
            <a:ext cx="8562673" cy="2536858"/>
          </a:xfrm>
        </p:spPr>
        <p:txBody>
          <a:bodyPr anchor="ct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7A4A517-7783-4CD5-87A8-71FADA9D5414}"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6" name="Slide Number Placeholder 5"/>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21820664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1"/>
            <a:ext cx="12192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12" name="TextBox 11"/>
          <p:cNvSpPr txBox="1"/>
          <p:nvPr/>
        </p:nvSpPr>
        <p:spPr bwMode="gray">
          <a:xfrm>
            <a:off x="9377896" y="2898650"/>
            <a:ext cx="880733"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868913" y="589770"/>
            <a:ext cx="80212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504079" y="903421"/>
            <a:ext cx="8213847" cy="2895658"/>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849707" y="3809281"/>
            <a:ext cx="7528189" cy="333113"/>
          </a:xfrm>
        </p:spPr>
        <p:txBody>
          <a:bodyPr>
            <a:normAutofit/>
          </a:bodyPr>
          <a:lstStyle>
            <a:lvl1pPr marL="0" indent="0">
              <a:buNone/>
              <a:defRPr lang="en-US" sz="1400" b="0" i="0" kern="1200" cap="small" dirty="0">
                <a:solidFill>
                  <a:schemeClr val="accent1"/>
                </a:solidFill>
                <a:ea typeface="+mn-ea"/>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6" name="Text Placeholder 3"/>
          <p:cNvSpPr>
            <a:spLocks noGrp="1"/>
          </p:cNvSpPr>
          <p:nvPr>
            <p:ph type="body" sz="half" idx="2"/>
          </p:nvPr>
        </p:nvSpPr>
        <p:spPr>
          <a:xfrm>
            <a:off x="1155256" y="5000818"/>
            <a:ext cx="8562673" cy="1024065"/>
          </a:xfrm>
        </p:spPr>
        <p:txBody>
          <a:bodyPr anchor="ct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1D841F9-7073-4BF4-AB5D-E0163E5F017B}"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6" name="Slide Number Placeholder 5"/>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29716634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1"/>
            <a:ext cx="12192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1155255" y="2057400"/>
            <a:ext cx="8562672" cy="2095500"/>
          </a:xfrm>
        </p:spPr>
        <p:txBody>
          <a:bodyPr anchor="b"/>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155255" y="5024911"/>
            <a:ext cx="8562672" cy="994891"/>
          </a:xfrm>
        </p:spPr>
        <p:txBody>
          <a:bodyPr anchor="t">
            <a:normAutofit/>
          </a:bodyPr>
          <a:lstStyle>
            <a:lvl1pPr marL="0" indent="0" algn="l">
              <a:buNone/>
              <a:defRPr sz="1800" cap="none">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F4CED4-C005-4390-8A16-6650BF5B8D63}"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6" name="Slide Number Placeholder 5"/>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18980588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5256" y="922305"/>
            <a:ext cx="8564789" cy="714660"/>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1155257" y="2489200"/>
            <a:ext cx="3084577" cy="657962"/>
          </a:xfrm>
        </p:spPr>
        <p:txBody>
          <a:bodyPr anchor="b">
            <a:noAutofit/>
          </a:bodyPr>
          <a:lstStyle>
            <a:lvl1pPr marL="0" indent="0">
              <a:buNone/>
              <a:defRPr sz="20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1155253" y="3147165"/>
            <a:ext cx="3084576" cy="2877714"/>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44631" y="2489200"/>
            <a:ext cx="3102333" cy="657962"/>
          </a:xfrm>
        </p:spPr>
        <p:txBody>
          <a:bodyPr anchor="b">
            <a:noAutofit/>
          </a:bodyPr>
          <a:lstStyle>
            <a:lvl1pPr marL="0" indent="0">
              <a:buNone/>
              <a:defRPr sz="20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4544631" y="3147165"/>
            <a:ext cx="3102332" cy="2869878"/>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51761" y="2489201"/>
            <a:ext cx="3084987" cy="657962"/>
          </a:xfrm>
        </p:spPr>
        <p:txBody>
          <a:bodyPr anchor="b">
            <a:noAutofit/>
          </a:bodyPr>
          <a:lstStyle>
            <a:lvl1pPr marL="0" indent="0">
              <a:buNone/>
              <a:defRPr sz="20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7951761" y="3147164"/>
            <a:ext cx="3084987" cy="2888366"/>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cxnSp>
        <p:nvCxnSpPr>
          <p:cNvPr id="19" name="Straight Connector 18"/>
          <p:cNvCxnSpPr/>
          <p:nvPr/>
        </p:nvCxnSpPr>
        <p:spPr>
          <a:xfrm>
            <a:off x="4392707"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79936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0E25B29-EA67-4607-A3BB-F11B386A07F4}" type="datetime1">
              <a:rPr lang="en-GB" smtClean="0"/>
              <a:t>13/04/2026</a:t>
            </a:fld>
            <a:endParaRPr lang="en-GB"/>
          </a:p>
        </p:txBody>
      </p:sp>
      <p:sp>
        <p:nvSpPr>
          <p:cNvPr id="8" name="Footer Placeholder 7"/>
          <p:cNvSpPr>
            <a:spLocks noGrp="1"/>
          </p:cNvSpPr>
          <p:nvPr>
            <p:ph type="ftr" sz="quarter" idx="11"/>
          </p:nvPr>
        </p:nvSpPr>
        <p:spPr/>
        <p:txBody>
          <a:bodyPr/>
          <a:lstStyle/>
          <a:p>
            <a:r>
              <a:rPr lang="en-GB"/>
              <a:t>Registered Charity Number: 1156578</a:t>
            </a:r>
          </a:p>
        </p:txBody>
      </p:sp>
      <p:sp>
        <p:nvSpPr>
          <p:cNvPr id="9" name="Slide Number Placeholder 8"/>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1148693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5256" y="927101"/>
            <a:ext cx="8564789"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1175283" y="4180095"/>
            <a:ext cx="3065389" cy="657962"/>
          </a:xfrm>
        </p:spPr>
        <p:txBody>
          <a:bodyPr anchor="b">
            <a:noAutofit/>
          </a:bodyPr>
          <a:lstStyle>
            <a:lvl1pPr marL="0" indent="0">
              <a:buNone/>
              <a:defRPr sz="20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50325" y="2486224"/>
            <a:ext cx="2695275"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0" name="Text Placeholder 3"/>
          <p:cNvSpPr>
            <a:spLocks noGrp="1"/>
          </p:cNvSpPr>
          <p:nvPr>
            <p:ph type="body" sz="half" idx="21"/>
          </p:nvPr>
        </p:nvSpPr>
        <p:spPr>
          <a:xfrm>
            <a:off x="1175281" y="4837561"/>
            <a:ext cx="3064547" cy="1187321"/>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39092" y="4179596"/>
            <a:ext cx="3090387" cy="657962"/>
          </a:xfrm>
        </p:spPr>
        <p:txBody>
          <a:bodyPr anchor="b">
            <a:noAutofit/>
          </a:bodyPr>
          <a:lstStyle>
            <a:lvl1pPr marL="0" indent="0">
              <a:buNone/>
              <a:defRPr sz="20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4734164" y="2509456"/>
            <a:ext cx="2700243"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39093" y="4837561"/>
            <a:ext cx="3107871" cy="1187321"/>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51763" y="4179595"/>
            <a:ext cx="3065989" cy="657962"/>
          </a:xfrm>
        </p:spPr>
        <p:txBody>
          <a:bodyPr anchor="b">
            <a:noAutofit/>
          </a:bodyPr>
          <a:lstStyle>
            <a:lvl1pPr marL="0" indent="0">
              <a:buNone/>
              <a:defRPr sz="20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8139930" y="2509456"/>
            <a:ext cx="2691785"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51763" y="4837561"/>
            <a:ext cx="3065989" cy="1187321"/>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cxnSp>
        <p:nvCxnSpPr>
          <p:cNvPr id="21" name="Straight Connector 20"/>
          <p:cNvCxnSpPr/>
          <p:nvPr/>
        </p:nvCxnSpPr>
        <p:spPr>
          <a:xfrm>
            <a:off x="4386692"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779936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837480D-8194-4388-81A3-974943A95658}" type="datetime1">
              <a:rPr lang="en-GB" smtClean="0"/>
              <a:t>13/04/2026</a:t>
            </a:fld>
            <a:endParaRPr lang="en-GB"/>
          </a:p>
        </p:txBody>
      </p:sp>
      <p:sp>
        <p:nvSpPr>
          <p:cNvPr id="8" name="Footer Placeholder 7"/>
          <p:cNvSpPr>
            <a:spLocks noGrp="1"/>
          </p:cNvSpPr>
          <p:nvPr>
            <p:ph type="ftr" sz="quarter" idx="11"/>
          </p:nvPr>
        </p:nvSpPr>
        <p:spPr/>
        <p:txBody>
          <a:bodyPr/>
          <a:lstStyle/>
          <a:p>
            <a:r>
              <a:rPr lang="en-GB"/>
              <a:t>Registered Charity Number: 1156578</a:t>
            </a:r>
          </a:p>
        </p:txBody>
      </p:sp>
      <p:sp>
        <p:nvSpPr>
          <p:cNvPr id="9" name="Slide Number Placeholder 8"/>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3640366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7931B1-67DE-4CAC-A96A-EDB56BAAFDA7}"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6" name="Slide Number Placeholder 5"/>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2103420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1"/>
            <a:ext cx="12192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8225295" y="1447799"/>
            <a:ext cx="1436463" cy="457199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5255" y="1447799"/>
            <a:ext cx="5889645"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E12A45-8F3D-46F1-B740-A3496AE07F5A}" type="datetime1">
              <a:rPr lang="en-GB" smtClean="0"/>
              <a:t>13/04/2026</a:t>
            </a:fld>
            <a:endParaRPr lang="en-GB"/>
          </a:p>
        </p:txBody>
      </p:sp>
      <p:sp>
        <p:nvSpPr>
          <p:cNvPr id="5" name="Footer Placeholder 4"/>
          <p:cNvSpPr>
            <a:spLocks noGrp="1"/>
          </p:cNvSpPr>
          <p:nvPr>
            <p:ph type="ftr" sz="quarter" idx="11"/>
          </p:nvPr>
        </p:nvSpPr>
        <p:spPr/>
        <p:txBody>
          <a:bodyPr/>
          <a:lstStyle/>
          <a:p>
            <a:r>
              <a:rPr lang="en-GB"/>
              <a:t>Registered Charity Number: 1156578</a:t>
            </a:r>
          </a:p>
        </p:txBody>
      </p:sp>
      <p:sp>
        <p:nvSpPr>
          <p:cNvPr id="6" name="Slide Number Placeholder 5"/>
          <p:cNvSpPr>
            <a:spLocks noGrp="1"/>
          </p:cNvSpPr>
          <p:nvPr>
            <p:ph type="sldNum" sz="quarter" idx="12"/>
          </p:nvPr>
        </p:nvSpPr>
        <p:spPr>
          <a:xfrm>
            <a:off x="10355240" y="295733"/>
            <a:ext cx="838417" cy="767687"/>
          </a:xfrm>
          <a:prstGeom prst="rect">
            <a:avLst/>
          </a:prstGeom>
        </p:spPr>
        <p:txBody>
          <a:bodyPr/>
          <a:lstStyle/>
          <a:p>
            <a:fld id="{D22705CC-1AE2-4907-9910-E9A45EA66726}" type="slidenum">
              <a:rPr lang="en-GB" smtClean="0"/>
              <a:pPr/>
              <a:t>‹#›</a:t>
            </a:fld>
            <a:endParaRPr lang="en-GB"/>
          </a:p>
        </p:txBody>
      </p:sp>
    </p:spTree>
    <p:extLst>
      <p:ext uri="{BB962C8B-B14F-4D97-AF65-F5344CB8AC3E}">
        <p14:creationId xmlns:p14="http://schemas.microsoft.com/office/powerpoint/2010/main" val="63314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2.jpe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4"/>
          <p:cNvGrpSpPr/>
          <p:nvPr/>
        </p:nvGrpSpPr>
        <p:grpSpPr>
          <a:xfrm>
            <a:off x="0" y="1"/>
            <a:ext cx="12192000" cy="6860799"/>
            <a:chOff x="0" y="0"/>
            <a:chExt cx="9144000" cy="6860799"/>
          </a:xfrm>
        </p:grpSpPr>
        <p:sp>
          <p:nvSpPr>
            <p:cNvPr id="11" name="Google Shape;11;p14"/>
            <p:cNvSpPr/>
            <p:nvPr/>
          </p:nvSpPr>
          <p:spPr>
            <a:xfrm>
              <a:off x="0" y="0"/>
              <a:ext cx="9118832" cy="6858000"/>
            </a:xfrm>
            <a:prstGeom prst="rect">
              <a:avLst/>
            </a:prstGeom>
            <a:blipFill rotWithShape="1">
              <a:blip r:embed="rId18">
                <a:alphaModFix/>
              </a:blip>
              <a:stretch>
                <a:fillRect l="-16712" r="-1698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 name="Google Shape;12;p14"/>
            <p:cNvSpPr/>
            <p:nvPr/>
          </p:nvSpPr>
          <p:spPr>
            <a:xfrm>
              <a:off x="6299432" y="1676400"/>
              <a:ext cx="2819400" cy="2819400"/>
            </a:xfrm>
            <a:prstGeom prst="ellipse">
              <a:avLst/>
            </a:prstGeom>
            <a:gradFill>
              <a:gsLst>
                <a:gs pos="0">
                  <a:srgbClr val="75CEEC">
                    <a:alpha val="6666"/>
                  </a:srgbClr>
                </a:gs>
                <a:gs pos="36000">
                  <a:srgbClr val="75CEEC">
                    <a:alpha val="5882"/>
                  </a:srgbClr>
                </a:gs>
                <a:gs pos="69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 name="Google Shape;13;p14"/>
            <p:cNvSpPr/>
            <p:nvPr/>
          </p:nvSpPr>
          <p:spPr>
            <a:xfrm>
              <a:off x="0" y="2667000"/>
              <a:ext cx="4191000" cy="4191000"/>
            </a:xfrm>
            <a:prstGeom prst="ellipse">
              <a:avLst/>
            </a:prstGeom>
            <a:gradFill>
              <a:gsLst>
                <a:gs pos="0">
                  <a:srgbClr val="75CEEC">
                    <a:alpha val="10980"/>
                  </a:srgbClr>
                </a:gs>
                <a:gs pos="36000">
                  <a:srgbClr val="75CEEC">
                    <a:alpha val="9803"/>
                  </a:srgbClr>
                </a:gs>
                <a:gs pos="75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 name="Google Shape;14;p14"/>
            <p:cNvSpPr/>
            <p:nvPr/>
          </p:nvSpPr>
          <p:spPr>
            <a:xfrm>
              <a:off x="5689832" y="0"/>
              <a:ext cx="1600200" cy="1600200"/>
            </a:xfrm>
            <a:prstGeom prst="ellipse">
              <a:avLst/>
            </a:prstGeom>
            <a:gradFill>
              <a:gsLst>
                <a:gs pos="0">
                  <a:srgbClr val="F7F7F7">
                    <a:alpha val="13725"/>
                  </a:srgbClr>
                </a:gs>
                <a:gs pos="36000">
                  <a:srgbClr val="F7F7F7">
                    <a:alpha val="6666"/>
                  </a:srgbClr>
                </a:gs>
                <a:gs pos="73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5" name="Google Shape;15;p14"/>
            <p:cNvSpPr/>
            <p:nvPr/>
          </p:nvSpPr>
          <p:spPr>
            <a:xfrm>
              <a:off x="6299432" y="5870199"/>
              <a:ext cx="990600" cy="990600"/>
            </a:xfrm>
            <a:prstGeom prst="ellipse">
              <a:avLst/>
            </a:prstGeom>
            <a:gradFill>
              <a:gsLst>
                <a:gs pos="0">
                  <a:srgbClr val="F7F7F7">
                    <a:alpha val="13725"/>
                  </a:srgbClr>
                </a:gs>
                <a:gs pos="36000">
                  <a:srgbClr val="F7F7F7">
                    <a:alpha val="6666"/>
                  </a:srgbClr>
                </a:gs>
                <a:gs pos="66000">
                  <a:srgbClr val="F7F7F7">
                    <a:alpha val="0"/>
                  </a:srgbClr>
                </a:gs>
                <a:gs pos="100000">
                  <a:srgbClr val="F7F7F7">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6" name="Google Shape;16;p14"/>
            <p:cNvSpPr/>
            <p:nvPr/>
          </p:nvSpPr>
          <p:spPr>
            <a:xfrm>
              <a:off x="0" y="2895600"/>
              <a:ext cx="2362200" cy="2362200"/>
            </a:xfrm>
            <a:prstGeom prst="ellipse">
              <a:avLst/>
            </a:prstGeom>
            <a:gradFill>
              <a:gsLst>
                <a:gs pos="0">
                  <a:srgbClr val="75CEEC">
                    <a:alpha val="7843"/>
                  </a:srgbClr>
                </a:gs>
                <a:gs pos="36000">
                  <a:srgbClr val="75CEEC">
                    <a:alpha val="7843"/>
                  </a:srgbClr>
                </a:gs>
                <a:gs pos="72000">
                  <a:srgbClr val="75CEEC">
                    <a:alpha val="0"/>
                  </a:srgbClr>
                </a:gs>
                <a:gs pos="100000">
                  <a:srgbClr val="75CEEC">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7" name="Google Shape;17;p14"/>
            <p:cNvSpPr/>
            <p:nvPr/>
          </p:nvSpPr>
          <p:spPr>
            <a:xfrm rot="-589932">
              <a:off x="6359946" y="1790293"/>
              <a:ext cx="2377690" cy="317748"/>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8" name="Google Shape;18;p14"/>
            <p:cNvSpPr/>
            <p:nvPr/>
          </p:nvSpPr>
          <p:spPr>
            <a:xfrm>
              <a:off x="485023" y="1856450"/>
              <a:ext cx="8173954" cy="4535226"/>
            </a:xfrm>
            <a:custGeom>
              <a:avLst/>
              <a:gdLst/>
              <a:ahLst/>
              <a:cxnLst/>
              <a:rect l="l" t="t" r="r" b="b"/>
              <a:pathLst>
                <a:path w="4960" h="2752" extrusionOk="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txBody>
            <a:bodyPr/>
            <a:lstStyle/>
            <a:p>
              <a:endParaRPr lang="en-GB"/>
            </a:p>
          </p:txBody>
        </p:sp>
        <p:sp>
          <p:nvSpPr>
            <p:cNvPr id="19" name="Google Shape;19;p14"/>
            <p:cNvSpPr/>
            <p:nvPr/>
          </p:nvSpPr>
          <p:spPr>
            <a:xfrm>
              <a:off x="0" y="0"/>
              <a:ext cx="9144000" cy="6858000"/>
            </a:xfrm>
            <a:custGeom>
              <a:avLst/>
              <a:gdLst/>
              <a:ahLst/>
              <a:cxnLst/>
              <a:rect l="l" t="t" r="r" b="b"/>
              <a:pathLst>
                <a:path w="5760" h="4320" extrusionOk="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txBody>
            <a:bodyPr/>
            <a:lstStyle/>
            <a:p>
              <a:endParaRPr lang="en-GB"/>
            </a:p>
          </p:txBody>
        </p:sp>
      </p:grpSp>
      <p:sp>
        <p:nvSpPr>
          <p:cNvPr id="20" name="Google Shape;20;p14"/>
          <p:cNvSpPr txBox="1">
            <a:spLocks noGrp="1"/>
          </p:cNvSpPr>
          <p:nvPr>
            <p:ph type="title"/>
          </p:nvPr>
        </p:nvSpPr>
        <p:spPr>
          <a:xfrm>
            <a:off x="1155253" y="927102"/>
            <a:ext cx="8457603" cy="70986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lt2"/>
              </a:buClr>
              <a:buSzPts val="3200"/>
              <a:buFont typeface="Century Gothic"/>
              <a:buNone/>
              <a:defRPr sz="3200" b="0" i="0" u="none" strike="noStrike" cap="none">
                <a:solidFill>
                  <a:schemeClr val="lt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1" name="Google Shape;21;p14"/>
          <p:cNvSpPr txBox="1">
            <a:spLocks noGrp="1"/>
          </p:cNvSpPr>
          <p:nvPr>
            <p:ph type="body" idx="1"/>
          </p:nvPr>
        </p:nvSpPr>
        <p:spPr>
          <a:xfrm>
            <a:off x="1155257" y="2489200"/>
            <a:ext cx="8457601" cy="3530600"/>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22" name="Google Shape;22;p14"/>
          <p:cNvSpPr txBox="1">
            <a:spLocks noGrp="1"/>
          </p:cNvSpPr>
          <p:nvPr>
            <p:ph type="dt" idx="10"/>
          </p:nvPr>
        </p:nvSpPr>
        <p:spPr>
          <a:xfrm>
            <a:off x="10052853" y="6365502"/>
            <a:ext cx="1320799" cy="228659"/>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900" b="1" i="0" u="none" strike="noStrike" cap="none">
                <a:solidFill>
                  <a:schemeClr val="accen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3" name="Google Shape;23;p14"/>
          <p:cNvSpPr txBox="1">
            <a:spLocks noGrp="1"/>
          </p:cNvSpPr>
          <p:nvPr>
            <p:ph type="ftr" idx="11"/>
          </p:nvPr>
        </p:nvSpPr>
        <p:spPr>
          <a:xfrm>
            <a:off x="787793" y="6365498"/>
            <a:ext cx="5146393" cy="22866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900" b="1" i="0" u="none" strike="noStrike" cap="none">
                <a:solidFill>
                  <a:schemeClr val="accen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14"/>
          <p:cNvSpPr txBox="1">
            <a:spLocks noGrp="1"/>
          </p:cNvSpPr>
          <p:nvPr>
            <p:ph type="sldNum" idx="12"/>
          </p:nvPr>
        </p:nvSpPr>
        <p:spPr>
          <a:xfrm>
            <a:off x="10238156" y="295733"/>
            <a:ext cx="1055077" cy="767687"/>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2800" b="0" i="0" u="none" strike="noStrike" cap="none">
                <a:solidFill>
                  <a:schemeClr val="lt1"/>
                </a:solidFill>
                <a:latin typeface="Century Gothic"/>
                <a:ea typeface="Century Gothic"/>
                <a:cs typeface="Century Gothic"/>
                <a:sym typeface="Century Gothic"/>
              </a:defRPr>
            </a:lvl1pPr>
            <a:lvl2pPr marL="0" marR="0" lvl="1" indent="0" algn="ctr" rtl="0">
              <a:spcBef>
                <a:spcPts val="0"/>
              </a:spcBef>
              <a:buNone/>
              <a:defRPr sz="2800" b="0" i="0" u="none" strike="noStrike" cap="none">
                <a:solidFill>
                  <a:schemeClr val="lt1"/>
                </a:solidFill>
                <a:latin typeface="Century Gothic"/>
                <a:ea typeface="Century Gothic"/>
                <a:cs typeface="Century Gothic"/>
                <a:sym typeface="Century Gothic"/>
              </a:defRPr>
            </a:lvl2pPr>
            <a:lvl3pPr marL="0" marR="0" lvl="2" indent="0" algn="ctr" rtl="0">
              <a:spcBef>
                <a:spcPts val="0"/>
              </a:spcBef>
              <a:buNone/>
              <a:defRPr sz="2800" b="0" i="0" u="none" strike="noStrike" cap="none">
                <a:solidFill>
                  <a:schemeClr val="lt1"/>
                </a:solidFill>
                <a:latin typeface="Century Gothic"/>
                <a:ea typeface="Century Gothic"/>
                <a:cs typeface="Century Gothic"/>
                <a:sym typeface="Century Gothic"/>
              </a:defRPr>
            </a:lvl3pPr>
            <a:lvl4pPr marL="0" marR="0" lvl="3" indent="0" algn="ctr" rtl="0">
              <a:spcBef>
                <a:spcPts val="0"/>
              </a:spcBef>
              <a:buNone/>
              <a:defRPr sz="2800" b="0" i="0" u="none" strike="noStrike" cap="none">
                <a:solidFill>
                  <a:schemeClr val="lt1"/>
                </a:solidFill>
                <a:latin typeface="Century Gothic"/>
                <a:ea typeface="Century Gothic"/>
                <a:cs typeface="Century Gothic"/>
                <a:sym typeface="Century Gothic"/>
              </a:defRPr>
            </a:lvl4pPr>
            <a:lvl5pPr marL="0" marR="0" lvl="4" indent="0" algn="ctr" rtl="0">
              <a:spcBef>
                <a:spcPts val="0"/>
              </a:spcBef>
              <a:buNone/>
              <a:defRPr sz="2800" b="0" i="0" u="none" strike="noStrike" cap="none">
                <a:solidFill>
                  <a:schemeClr val="lt1"/>
                </a:solidFill>
                <a:latin typeface="Century Gothic"/>
                <a:ea typeface="Century Gothic"/>
                <a:cs typeface="Century Gothic"/>
                <a:sym typeface="Century Gothic"/>
              </a:defRPr>
            </a:lvl5pPr>
            <a:lvl6pPr marL="0" marR="0" lvl="5" indent="0" algn="ctr" rtl="0">
              <a:spcBef>
                <a:spcPts val="0"/>
              </a:spcBef>
              <a:buNone/>
              <a:defRPr sz="2800" b="0" i="0" u="none" strike="noStrike" cap="none">
                <a:solidFill>
                  <a:schemeClr val="lt1"/>
                </a:solidFill>
                <a:latin typeface="Century Gothic"/>
                <a:ea typeface="Century Gothic"/>
                <a:cs typeface="Century Gothic"/>
                <a:sym typeface="Century Gothic"/>
              </a:defRPr>
            </a:lvl6pPr>
            <a:lvl7pPr marL="0" marR="0" lvl="6" indent="0" algn="ctr" rtl="0">
              <a:spcBef>
                <a:spcPts val="0"/>
              </a:spcBef>
              <a:buNone/>
              <a:defRPr sz="2800" b="0" i="0" u="none" strike="noStrike" cap="none">
                <a:solidFill>
                  <a:schemeClr val="lt1"/>
                </a:solidFill>
                <a:latin typeface="Century Gothic"/>
                <a:ea typeface="Century Gothic"/>
                <a:cs typeface="Century Gothic"/>
                <a:sym typeface="Century Gothic"/>
              </a:defRPr>
            </a:lvl7pPr>
            <a:lvl8pPr marL="0" marR="0" lvl="7" indent="0" algn="ctr" rtl="0">
              <a:spcBef>
                <a:spcPts val="0"/>
              </a:spcBef>
              <a:buNone/>
              <a:defRPr sz="2800" b="0" i="0" u="none" strike="noStrike" cap="none">
                <a:solidFill>
                  <a:schemeClr val="lt1"/>
                </a:solidFill>
                <a:latin typeface="Century Gothic"/>
                <a:ea typeface="Century Gothic"/>
                <a:cs typeface="Century Gothic"/>
                <a:sym typeface="Century Gothic"/>
              </a:defRPr>
            </a:lvl8pPr>
            <a:lvl9pPr marL="0" marR="0" lvl="8" indent="0" algn="ctr" rtl="0">
              <a:spcBef>
                <a:spcPts val="0"/>
              </a:spcBef>
              <a:buNone/>
              <a:defRPr sz="2800" b="0" i="0" u="none" strike="noStrike" cap="none">
                <a:solidFill>
                  <a:schemeClr val="lt1"/>
                </a:solidFill>
                <a:latin typeface="Century Gothic"/>
                <a:ea typeface="Century Gothic"/>
                <a:cs typeface="Century Gothic"/>
                <a:sym typeface="Century Gothic"/>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461211827"/>
      </p:ext>
    </p:extLst>
  </p:cSld>
  <p:clrMap bg1="lt1" tx1="dk1" bg2="dk2" tx2="lt2" accent1="accent1" accent2="accent2" accent3="accent3" accent4="accent4" accent5="accent5" accent6="accent6" hlink="hlink" folHlink="folHlink"/>
  <p:sldLayoutIdLst>
    <p:sldLayoutId id="2147483747"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1"/>
            <a:ext cx="12192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GB"/>
            </a:p>
          </p:txBody>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2" name="Title Placeholder 1"/>
          <p:cNvSpPr>
            <a:spLocks noGrp="1"/>
          </p:cNvSpPr>
          <p:nvPr>
            <p:ph type="title"/>
          </p:nvPr>
        </p:nvSpPr>
        <p:spPr bwMode="gray">
          <a:xfrm>
            <a:off x="1155253" y="927102"/>
            <a:ext cx="8457603"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5257" y="2489200"/>
            <a:ext cx="8457601" cy="3530600"/>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052853" y="6365502"/>
            <a:ext cx="13207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E47AA640-6FEA-4CD8-806F-35E3481AFEAA}" type="datetime1">
              <a:rPr lang="en-GB" smtClean="0"/>
              <a:t>13/04/2026</a:t>
            </a:fld>
            <a:endParaRPr lang="en-GB"/>
          </a:p>
        </p:txBody>
      </p:sp>
      <p:sp>
        <p:nvSpPr>
          <p:cNvPr id="5" name="Footer Placeholder 4"/>
          <p:cNvSpPr>
            <a:spLocks noGrp="1"/>
          </p:cNvSpPr>
          <p:nvPr>
            <p:ph type="ftr" sz="quarter" idx="3"/>
          </p:nvPr>
        </p:nvSpPr>
        <p:spPr>
          <a:xfrm>
            <a:off x="787793" y="6365498"/>
            <a:ext cx="5146393" cy="228660"/>
          </a:xfrm>
          <a:prstGeom prst="rect">
            <a:avLst/>
          </a:prstGeom>
        </p:spPr>
        <p:txBody>
          <a:bodyPr vert="horz" lIns="91440" tIns="45720" rIns="91440" bIns="45720" rtlCol="0" anchor="b"/>
          <a:lstStyle>
            <a:lvl1pPr algn="l">
              <a:defRPr sz="900" b="1" i="0">
                <a:solidFill>
                  <a:schemeClr val="accent1"/>
                </a:solidFill>
              </a:defRPr>
            </a:lvl1pPr>
          </a:lstStyle>
          <a:p>
            <a:r>
              <a:rPr lang="en-GB"/>
              <a:t>Registered Charity Number: 1156578</a:t>
            </a:r>
          </a:p>
        </p:txBody>
      </p:sp>
      <p:sp>
        <p:nvSpPr>
          <p:cNvPr id="30" name="Slide Number Placeholder 5"/>
          <p:cNvSpPr>
            <a:spLocks noGrp="1"/>
          </p:cNvSpPr>
          <p:nvPr>
            <p:ph type="sldNum" sz="quarter" idx="4"/>
          </p:nvPr>
        </p:nvSpPr>
        <p:spPr bwMode="auto">
          <a:xfrm>
            <a:off x="10238156" y="295733"/>
            <a:ext cx="1055077" cy="767687"/>
          </a:xfrm>
          <a:prstGeom prst="rect">
            <a:avLst/>
          </a:prstGeom>
        </p:spPr>
        <p:txBody>
          <a:bodyPr vert="horz" lIns="91440" tIns="45720" rIns="91440" bIns="45720" rtlCol="0" anchor="b"/>
          <a:lstStyle>
            <a:lvl1pPr algn="ctr">
              <a:defRPr sz="2800" b="0" i="0">
                <a:solidFill>
                  <a:schemeClr val="bg1"/>
                </a:solidFill>
              </a:defRPr>
            </a:lvl1pPr>
          </a:lstStyle>
          <a:p>
            <a:fld id="{D22705CC-1AE2-4907-9910-E9A45EA66726}" type="slidenum">
              <a:rPr lang="en-GB" smtClean="0"/>
              <a:pPr/>
              <a:t>‹#›</a:t>
            </a:fld>
            <a:endParaRPr lang="en-GB"/>
          </a:p>
        </p:txBody>
      </p:sp>
    </p:spTree>
    <p:extLst>
      <p:ext uri="{BB962C8B-B14F-4D97-AF65-F5344CB8AC3E}">
        <p14:creationId xmlns:p14="http://schemas.microsoft.com/office/powerpoint/2010/main" val="3752092223"/>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hf sldNum="0" hdr="0" dt="0"/>
  <p:txStyles>
    <p:titleStyle>
      <a:lvl1pPr algn="l" defTabSz="457189"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783" indent="-283457"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096"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0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22"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555"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748"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894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138"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pedsupport.co.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cci.health.wa.gov.au/~/media/CCI/Mental-Health-Professionals/Eating-Disorders/Eating-Disorders---Information-Sheets/Eating-Disorders-Information-Sheet---The-REAL-Food-Pyramid.pdf" TargetMode="Externa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
          <p:cNvSpPr txBox="1">
            <a:spLocks noGrp="1"/>
          </p:cNvSpPr>
          <p:nvPr>
            <p:ph type="title"/>
          </p:nvPr>
        </p:nvSpPr>
        <p:spPr>
          <a:xfrm>
            <a:off x="3687750" y="3675060"/>
            <a:ext cx="4816503" cy="1571625"/>
          </a:xfrm>
          <a:prstGeom prst="rect">
            <a:avLst/>
          </a:prstGeom>
          <a:noFill/>
          <a:ln>
            <a:noFill/>
          </a:ln>
        </p:spPr>
        <p:txBody>
          <a:bodyPr spcFirstLastPara="1" wrap="square" lIns="91425" tIns="45700" rIns="91425" bIns="45700" anchor="b" anchorCtr="0">
            <a:noAutofit/>
          </a:bodyPr>
          <a:lstStyle/>
          <a:p>
            <a:pPr>
              <a:buClr>
                <a:srgbClr val="EDF6D5"/>
              </a:buClr>
            </a:pPr>
            <a:br>
              <a:rPr lang="en-GB">
                <a:solidFill>
                  <a:srgbClr val="EDF6D5"/>
                </a:solidFill>
              </a:rPr>
            </a:br>
            <a:br>
              <a:rPr lang="en-GB">
                <a:solidFill>
                  <a:srgbClr val="EDF6D5"/>
                </a:solidFill>
              </a:rPr>
            </a:br>
            <a:br>
              <a:rPr lang="en-GB">
                <a:solidFill>
                  <a:srgbClr val="EDF6D5"/>
                </a:solidFill>
              </a:rPr>
            </a:br>
            <a:br>
              <a:rPr lang="en-GB" sz="1500">
                <a:solidFill>
                  <a:schemeClr val="accent6"/>
                </a:solidFill>
              </a:rPr>
            </a:br>
            <a:br>
              <a:rPr lang="en-GB" sz="1200">
                <a:solidFill>
                  <a:schemeClr val="accent6"/>
                </a:solidFill>
              </a:rPr>
            </a:br>
            <a:endParaRPr sz="1200">
              <a:solidFill>
                <a:schemeClr val="accent6"/>
              </a:solidFill>
            </a:endParaRPr>
          </a:p>
        </p:txBody>
      </p:sp>
      <p:sp>
        <p:nvSpPr>
          <p:cNvPr id="262" name="Google Shape;262;p1"/>
          <p:cNvSpPr txBox="1">
            <a:spLocks noGrp="1"/>
          </p:cNvSpPr>
          <p:nvPr>
            <p:ph type="body" idx="1"/>
          </p:nvPr>
        </p:nvSpPr>
        <p:spPr>
          <a:xfrm>
            <a:off x="4058669" y="3675057"/>
            <a:ext cx="4816503" cy="746168"/>
          </a:xfrm>
          <a:prstGeom prst="rect">
            <a:avLst/>
          </a:prstGeom>
          <a:noFill/>
          <a:ln>
            <a:noFill/>
          </a:ln>
        </p:spPr>
        <p:txBody>
          <a:bodyPr spcFirstLastPara="1" wrap="square" lIns="91425" tIns="45700" rIns="91425" bIns="45700" anchor="t" anchorCtr="0">
            <a:normAutofit/>
          </a:bodyPr>
          <a:lstStyle/>
          <a:p>
            <a:pPr marL="0" indent="0">
              <a:spcBef>
                <a:spcPts val="0"/>
              </a:spcBef>
            </a:pPr>
            <a:br>
              <a:rPr lang="en-GB" dirty="0"/>
            </a:br>
            <a:endParaRPr dirty="0"/>
          </a:p>
        </p:txBody>
      </p:sp>
      <p:pic>
        <p:nvPicPr>
          <p:cNvPr id="264" name="Google Shape;264;p1"/>
          <p:cNvPicPr preferRelativeResize="0"/>
          <p:nvPr/>
        </p:nvPicPr>
        <p:blipFill rotWithShape="1">
          <a:blip r:embed="rId3">
            <a:alphaModFix/>
          </a:blip>
          <a:srcRect/>
          <a:stretch/>
        </p:blipFill>
        <p:spPr>
          <a:xfrm>
            <a:off x="5031303" y="1731998"/>
            <a:ext cx="2335276" cy="1312449"/>
          </a:xfrm>
          <a:prstGeom prst="rect">
            <a:avLst/>
          </a:prstGeom>
          <a:noFill/>
          <a:ln>
            <a:noFill/>
          </a:ln>
        </p:spPr>
      </p:pic>
      <p:sp>
        <p:nvSpPr>
          <p:cNvPr id="265" name="Google Shape;265;p1"/>
          <p:cNvSpPr txBox="1"/>
          <p:nvPr/>
        </p:nvSpPr>
        <p:spPr>
          <a:xfrm>
            <a:off x="2493741" y="4522035"/>
            <a:ext cx="7410401" cy="2585283"/>
          </a:xfrm>
          <a:prstGeom prst="rect">
            <a:avLst/>
          </a:prstGeom>
          <a:noFill/>
          <a:ln>
            <a:noFill/>
          </a:ln>
        </p:spPr>
        <p:txBody>
          <a:bodyPr spcFirstLastPara="1" wrap="square" lIns="91425" tIns="45700" rIns="91425" bIns="45700" anchor="t" anchorCtr="0">
            <a:spAutoFit/>
          </a:bodyPr>
          <a:lstStyle/>
          <a:p>
            <a:pPr algn="ctr">
              <a:buClr>
                <a:srgbClr val="000000"/>
              </a:buClr>
            </a:pPr>
            <a:br>
              <a:rPr lang="en-GB" kern="0" dirty="0">
                <a:solidFill>
                  <a:srgbClr val="000000"/>
                </a:solidFill>
                <a:latin typeface="Century Gothic"/>
                <a:ea typeface="Century Gothic"/>
                <a:cs typeface="Century Gothic"/>
                <a:sym typeface="Century Gothic"/>
              </a:rPr>
            </a:br>
            <a:r>
              <a:rPr lang="en-GB" kern="0" dirty="0">
                <a:solidFill>
                  <a:srgbClr val="205E8A"/>
                </a:solidFill>
                <a:latin typeface="Century Gothic"/>
                <a:ea typeface="Century Gothic"/>
                <a:cs typeface="Century Gothic"/>
                <a:sym typeface="Century Gothic"/>
              </a:rPr>
              <a:t>Mandy Scott – Co-Founder &amp; Registered Nurse</a:t>
            </a:r>
          </a:p>
          <a:p>
            <a:pPr algn="ctr">
              <a:buClr>
                <a:srgbClr val="000000"/>
              </a:buClr>
            </a:pPr>
            <a:r>
              <a:rPr lang="en-GB" kern="0" dirty="0">
                <a:solidFill>
                  <a:srgbClr val="205E8A"/>
                </a:solidFill>
                <a:latin typeface="Century Gothic"/>
                <a:ea typeface="Century Gothic"/>
                <a:cs typeface="Century Gothic"/>
                <a:sym typeface="Century Gothic"/>
              </a:rPr>
              <a:t>Shama Hanif – Peer Support Worker</a:t>
            </a:r>
          </a:p>
          <a:p>
            <a:pPr algn="ctr">
              <a:buClr>
                <a:srgbClr val="000000"/>
              </a:buClr>
            </a:pPr>
            <a:r>
              <a:rPr lang="en-GB" kern="0" dirty="0">
                <a:solidFill>
                  <a:srgbClr val="205E8A"/>
                </a:solidFill>
                <a:latin typeface="Century Gothic"/>
                <a:ea typeface="Century Gothic"/>
                <a:cs typeface="Century Gothic"/>
                <a:sym typeface="Century Gothic"/>
              </a:rPr>
              <a:t>Charlotte Norman - Peer Support Worker</a:t>
            </a:r>
          </a:p>
          <a:p>
            <a:pPr algn="ctr">
              <a:buClr>
                <a:srgbClr val="000000"/>
              </a:buClr>
            </a:pPr>
            <a:endParaRPr lang="en-GB" kern="0" dirty="0">
              <a:solidFill>
                <a:srgbClr val="205E8A"/>
              </a:solidFill>
              <a:latin typeface="Century Gothic"/>
              <a:ea typeface="Century Gothic"/>
              <a:cs typeface="Century Gothic"/>
              <a:sym typeface="Century Gothic"/>
            </a:endParaRPr>
          </a:p>
          <a:p>
            <a:pPr algn="ctr">
              <a:buClr>
                <a:srgbClr val="000000"/>
              </a:buClr>
            </a:pPr>
            <a:r>
              <a:rPr lang="en-GB" kern="0" dirty="0">
                <a:solidFill>
                  <a:srgbClr val="205E8A"/>
                </a:solidFill>
                <a:latin typeface="Century Gothic"/>
                <a:ea typeface="Century Gothic"/>
                <a:cs typeface="Century Gothic"/>
                <a:sym typeface="Century Gothic"/>
              </a:rPr>
              <a:t>Office Tel: 01733 300290</a:t>
            </a:r>
            <a:br>
              <a:rPr lang="en-GB" kern="0" dirty="0">
                <a:solidFill>
                  <a:srgbClr val="205E8A"/>
                </a:solidFill>
                <a:latin typeface="Century Gothic"/>
                <a:ea typeface="Century Gothic"/>
                <a:cs typeface="Century Gothic"/>
                <a:sym typeface="Century Gothic"/>
              </a:rPr>
            </a:br>
            <a:r>
              <a:rPr lang="en-GB" kern="0" dirty="0">
                <a:solidFill>
                  <a:srgbClr val="205E8A"/>
                </a:solidFill>
                <a:latin typeface="Century Gothic"/>
                <a:ea typeface="Century Gothic"/>
                <a:cs typeface="Century Gothic"/>
                <a:sym typeface="Century Gothic"/>
              </a:rPr>
              <a:t>Website: </a:t>
            </a:r>
            <a:r>
              <a:rPr lang="en-GB" u="sng" kern="0" dirty="0">
                <a:solidFill>
                  <a:srgbClr val="205E8A"/>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www.pedsupport.co.uk</a:t>
            </a:r>
            <a:br>
              <a:rPr lang="en-GB" kern="0" dirty="0">
                <a:solidFill>
                  <a:srgbClr val="205E8A"/>
                </a:solidFill>
                <a:latin typeface="Century Gothic"/>
                <a:ea typeface="Century Gothic"/>
                <a:cs typeface="Century Gothic"/>
                <a:sym typeface="Century Gothic"/>
              </a:rPr>
            </a:br>
            <a:r>
              <a:rPr lang="en-GB" kern="0" dirty="0">
                <a:solidFill>
                  <a:srgbClr val="205E8A"/>
                </a:solidFill>
                <a:latin typeface="Century Gothic"/>
                <a:ea typeface="Century Gothic"/>
                <a:cs typeface="Century Gothic"/>
                <a:sym typeface="Century Gothic"/>
              </a:rPr>
              <a:t>Email: admin@pedsupport.co.uk </a:t>
            </a:r>
            <a:br>
              <a:rPr lang="en-GB" kern="0" dirty="0">
                <a:solidFill>
                  <a:srgbClr val="205E8A"/>
                </a:solidFill>
                <a:latin typeface="Century Gothic"/>
                <a:ea typeface="Century Gothic"/>
                <a:cs typeface="Century Gothic"/>
                <a:sym typeface="Century Gothic"/>
              </a:rPr>
            </a:br>
            <a:endParaRPr kern="0" dirty="0">
              <a:solidFill>
                <a:srgbClr val="205E8A"/>
              </a:solidFill>
              <a:latin typeface="Century Gothic"/>
              <a:ea typeface="Century Gothic"/>
              <a:cs typeface="Century Gothic"/>
              <a:sym typeface="Century Gothic"/>
            </a:endParaRPr>
          </a:p>
        </p:txBody>
      </p:sp>
      <p:sp>
        <p:nvSpPr>
          <p:cNvPr id="266" name="Google Shape;266;p1"/>
          <p:cNvSpPr txBox="1"/>
          <p:nvPr/>
        </p:nvSpPr>
        <p:spPr>
          <a:xfrm>
            <a:off x="2598541" y="3254173"/>
            <a:ext cx="7200800" cy="584735"/>
          </a:xfrm>
          <a:prstGeom prst="rect">
            <a:avLst/>
          </a:prstGeom>
          <a:noFill/>
          <a:ln>
            <a:noFill/>
          </a:ln>
        </p:spPr>
        <p:txBody>
          <a:bodyPr spcFirstLastPara="1" wrap="square" lIns="91425" tIns="45700" rIns="91425" bIns="45700" anchor="t" anchorCtr="0">
            <a:spAutoFit/>
          </a:bodyPr>
          <a:lstStyle/>
          <a:p>
            <a:pPr algn="ctr">
              <a:buClr>
                <a:srgbClr val="000000"/>
              </a:buClr>
            </a:pPr>
            <a:r>
              <a:rPr lang="en-GB" sz="3200" kern="0" dirty="0">
                <a:solidFill>
                  <a:srgbClr val="FFFFFF"/>
                </a:solidFill>
                <a:latin typeface="Quattrocento Sans"/>
                <a:ea typeface="Quattrocento Sans"/>
                <a:cs typeface="Quattrocento Sans"/>
                <a:sym typeface="Quattrocento Sans"/>
              </a:rPr>
              <a:t>Personalised Eating Disorder Support</a:t>
            </a:r>
          </a:p>
        </p:txBody>
      </p:sp>
      <p:sp>
        <p:nvSpPr>
          <p:cNvPr id="3" name="TextBox 2">
            <a:extLst>
              <a:ext uri="{FF2B5EF4-FFF2-40B4-BE49-F238E27FC236}">
                <a16:creationId xmlns:a16="http://schemas.microsoft.com/office/drawing/2014/main" id="{213E2A24-52B3-8701-866C-3905559CF89E}"/>
              </a:ext>
            </a:extLst>
          </p:cNvPr>
          <p:cNvSpPr txBox="1"/>
          <p:nvPr/>
        </p:nvSpPr>
        <p:spPr>
          <a:xfrm>
            <a:off x="1880527" y="3999207"/>
            <a:ext cx="8903216" cy="461665"/>
          </a:xfrm>
          <a:prstGeom prst="rect">
            <a:avLst/>
          </a:prstGeom>
          <a:noFill/>
        </p:spPr>
        <p:txBody>
          <a:bodyPr wrap="square">
            <a:spAutoFit/>
          </a:bodyPr>
          <a:lstStyle/>
          <a:p>
            <a:pPr algn="ctr"/>
            <a:r>
              <a:rPr lang="en-GB" sz="2400" dirty="0">
                <a:solidFill>
                  <a:schemeClr val="bg1"/>
                </a:solidFill>
                <a:latin typeface="Segoe Print" panose="02000600000000000000" pitchFamily="2" charset="0"/>
                <a:ea typeface="Aptos" panose="020B0004020202020204" pitchFamily="34" charset="0"/>
              </a:rPr>
              <a:t>‘</a:t>
            </a:r>
            <a:r>
              <a:rPr lang="en-GB" sz="2400" i="1" dirty="0">
                <a:solidFill>
                  <a:schemeClr val="bg1"/>
                </a:solidFill>
                <a:latin typeface="Segoe Print" panose="02000600000000000000" pitchFamily="2" charset="0"/>
                <a:ea typeface="Aptos" panose="020B0004020202020204" pitchFamily="34" charset="0"/>
              </a:rPr>
              <a:t>Building A Life To Get Well For</a:t>
            </a:r>
            <a:r>
              <a:rPr lang="en-GB" sz="2400" dirty="0">
                <a:solidFill>
                  <a:schemeClr val="bg1"/>
                </a:solidFill>
                <a:latin typeface="Segoe Print" panose="02000600000000000000" pitchFamily="2" charset="0"/>
                <a:ea typeface="Aptos" panose="020B0004020202020204" pitchFamily="34" charset="0"/>
              </a:rPr>
              <a:t>’</a:t>
            </a:r>
            <a:endParaRPr lang="en-GB" sz="2400" dirty="0">
              <a:solidFill>
                <a:schemeClr val="bg1"/>
              </a:solidFill>
              <a:latin typeface="Segoe Print" panose="02000600000000000000" pitchFamily="2" charset="0"/>
            </a:endParaRPr>
          </a:p>
        </p:txBody>
      </p:sp>
      <p:sp>
        <p:nvSpPr>
          <p:cNvPr id="2" name="TextBox 1">
            <a:extLst>
              <a:ext uri="{FF2B5EF4-FFF2-40B4-BE49-F238E27FC236}">
                <a16:creationId xmlns:a16="http://schemas.microsoft.com/office/drawing/2014/main" id="{C2738B99-B6F8-4407-FE4B-56EEED854F05}"/>
              </a:ext>
            </a:extLst>
          </p:cNvPr>
          <p:cNvSpPr txBox="1"/>
          <p:nvPr/>
        </p:nvSpPr>
        <p:spPr>
          <a:xfrm>
            <a:off x="1880527" y="802258"/>
            <a:ext cx="8518851" cy="769441"/>
          </a:xfrm>
          <a:prstGeom prst="rect">
            <a:avLst/>
          </a:prstGeom>
          <a:noFill/>
        </p:spPr>
        <p:txBody>
          <a:bodyPr wrap="square" rtlCol="0">
            <a:spAutoFit/>
          </a:bodyPr>
          <a:lstStyle/>
          <a:p>
            <a:pPr algn="ctr"/>
            <a:r>
              <a:rPr lang="en-GB" sz="4400" dirty="0">
                <a:solidFill>
                  <a:schemeClr val="bg1"/>
                </a:solidFill>
              </a:rPr>
              <a:t>Peer Support Group Workshop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45322B44-F011-88C9-3D07-DAF5BA4A5B8E}"/>
              </a:ext>
            </a:extLst>
          </p:cNvPr>
          <p:cNvSpPr>
            <a:spLocks noGrp="1"/>
          </p:cNvSpPr>
          <p:nvPr>
            <p:ph type="title"/>
          </p:nvPr>
        </p:nvSpPr>
        <p:spPr>
          <a:xfrm>
            <a:off x="1155256" y="922306"/>
            <a:ext cx="8564789" cy="714660"/>
          </a:xfrm>
        </p:spPr>
        <p:txBody>
          <a:bodyPr/>
          <a:lstStyle/>
          <a:p>
            <a:r>
              <a:rPr lang="en-GB" dirty="0">
                <a:solidFill>
                  <a:schemeClr val="lt1"/>
                </a:solidFill>
                <a:latin typeface="Arial"/>
                <a:ea typeface="Arial"/>
                <a:cs typeface="Arial"/>
                <a:sym typeface="Arial"/>
              </a:rPr>
              <a:t>Coming into ED services and </a:t>
            </a:r>
            <a:br>
              <a:rPr lang="en-GB" dirty="0">
                <a:solidFill>
                  <a:schemeClr val="lt1"/>
                </a:solidFill>
                <a:latin typeface="Arial"/>
                <a:ea typeface="Arial"/>
                <a:cs typeface="Arial"/>
                <a:sym typeface="Arial"/>
              </a:rPr>
            </a:br>
            <a:r>
              <a:rPr lang="en-GB" dirty="0">
                <a:solidFill>
                  <a:schemeClr val="lt1"/>
                </a:solidFill>
                <a:latin typeface="Arial"/>
                <a:ea typeface="Arial"/>
                <a:cs typeface="Arial"/>
                <a:sym typeface="Arial"/>
              </a:rPr>
              <a:t>what to expect:</a:t>
            </a:r>
            <a:endParaRPr lang="en-GB" dirty="0"/>
          </a:p>
        </p:txBody>
      </p:sp>
      <p:pic>
        <p:nvPicPr>
          <p:cNvPr id="2" name="Picture 1">
            <a:extLst>
              <a:ext uri="{FF2B5EF4-FFF2-40B4-BE49-F238E27FC236}">
                <a16:creationId xmlns:a16="http://schemas.microsoft.com/office/drawing/2014/main" id="{AF379D26-AA04-EA01-9214-0BB4A008DDC5}"/>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3D3E0E6B-4286-243A-DC39-962B53DE9A6F}"/>
              </a:ext>
            </a:extLst>
          </p:cNvPr>
          <p:cNvSpPr/>
          <p:nvPr/>
        </p:nvSpPr>
        <p:spPr>
          <a:xfrm>
            <a:off x="626302" y="2329842"/>
            <a:ext cx="10939396" cy="3844870"/>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8F0B7BA9-53F1-F14F-08EC-5B806E22159B}"/>
              </a:ext>
            </a:extLst>
          </p:cNvPr>
          <p:cNvSpPr txBox="1"/>
          <p:nvPr/>
        </p:nvSpPr>
        <p:spPr>
          <a:xfrm>
            <a:off x="1196964" y="2425324"/>
            <a:ext cx="10182158" cy="3416320"/>
          </a:xfrm>
          <a:prstGeom prst="rect">
            <a:avLst/>
          </a:prstGeom>
          <a:noFill/>
        </p:spPr>
        <p:txBody>
          <a:bodyPr wrap="square" rtlCol="0">
            <a:spAutoFit/>
          </a:bodyPr>
          <a:lstStyle/>
          <a:p>
            <a:pPr marL="15240">
              <a:spcBef>
                <a:spcPts val="600"/>
              </a:spcBef>
              <a:spcAft>
                <a:spcPts val="600"/>
              </a:spcAft>
              <a:buClr>
                <a:schemeClr val="lt1"/>
              </a:buClr>
              <a:buSzPts val="2160"/>
            </a:pPr>
            <a:r>
              <a:rPr lang="en-GB" sz="2800" dirty="0">
                <a:solidFill>
                  <a:schemeClr val="bg1"/>
                </a:solidFill>
                <a:latin typeface="Quattrocento Sans" panose="020B0502050000020003" pitchFamily="34" charset="0"/>
              </a:rPr>
              <a:t>Accessing services can feel daunting; however, you </a:t>
            </a:r>
            <a:r>
              <a:rPr lang="en-GB" sz="2800" b="1" dirty="0">
                <a:solidFill>
                  <a:schemeClr val="bg1"/>
                </a:solidFill>
                <a:latin typeface="Quattrocento Sans" panose="020B0502050000020003" pitchFamily="34" charset="0"/>
              </a:rPr>
              <a:t>have done the right thing</a:t>
            </a:r>
            <a:r>
              <a:rPr lang="en-GB" sz="2800" dirty="0">
                <a:solidFill>
                  <a:schemeClr val="bg1"/>
                </a:solidFill>
                <a:latin typeface="Quattrocento Sans" panose="020B0502050000020003" pitchFamily="34" charset="0"/>
              </a:rPr>
              <a:t> by reaching out for support!</a:t>
            </a:r>
          </a:p>
          <a:p>
            <a:pPr marL="15240" lvl="0">
              <a:spcBef>
                <a:spcPts val="600"/>
              </a:spcBef>
              <a:spcAft>
                <a:spcPts val="600"/>
              </a:spcAft>
              <a:buClr>
                <a:schemeClr val="lt1"/>
              </a:buClr>
              <a:buSzPts val="2160"/>
            </a:pPr>
            <a:r>
              <a:rPr lang="en-GB" sz="2800" dirty="0">
                <a:solidFill>
                  <a:schemeClr val="bg1"/>
                </a:solidFill>
                <a:latin typeface="Quattrocento Sans" panose="020B0502050000020003" pitchFamily="34" charset="0"/>
              </a:rPr>
              <a:t>After referral into PEDS, the next step is an </a:t>
            </a:r>
            <a:r>
              <a:rPr lang="en-GB" sz="2800" b="1" dirty="0">
                <a:solidFill>
                  <a:schemeClr val="bg1"/>
                </a:solidFill>
                <a:latin typeface="Quattrocento Sans" panose="020B0502050000020003" pitchFamily="34" charset="0"/>
              </a:rPr>
              <a:t>initial assessment</a:t>
            </a:r>
            <a:r>
              <a:rPr lang="en-GB" sz="2800" dirty="0">
                <a:solidFill>
                  <a:schemeClr val="bg1"/>
                </a:solidFill>
                <a:latin typeface="Quattrocento Sans" panose="020B0502050000020003" pitchFamily="34" charset="0"/>
              </a:rPr>
              <a:t> to understand your needs and goals, followed by </a:t>
            </a:r>
            <a:r>
              <a:rPr lang="en-GB" sz="2800" b="1" dirty="0">
                <a:solidFill>
                  <a:schemeClr val="bg1"/>
                </a:solidFill>
                <a:latin typeface="Quattrocento Sans" panose="020B0502050000020003" pitchFamily="34" charset="0"/>
              </a:rPr>
              <a:t>collaborative planning </a:t>
            </a:r>
            <a:r>
              <a:rPr lang="en-GB" sz="2800" dirty="0">
                <a:solidFill>
                  <a:schemeClr val="bg1"/>
                </a:solidFill>
                <a:latin typeface="Quattrocento Sans" panose="020B0502050000020003" pitchFamily="34" charset="0"/>
              </a:rPr>
              <a:t>on what support may be helpful.</a:t>
            </a:r>
          </a:p>
          <a:p>
            <a:pPr marL="15240">
              <a:spcBef>
                <a:spcPts val="600"/>
              </a:spcBef>
              <a:spcAft>
                <a:spcPts val="600"/>
              </a:spcAft>
              <a:buClr>
                <a:schemeClr val="lt1"/>
              </a:buClr>
              <a:buSzPts val="2160"/>
            </a:pPr>
            <a:r>
              <a:rPr lang="en-GB" sz="2800" dirty="0">
                <a:solidFill>
                  <a:schemeClr val="bg1"/>
                </a:solidFill>
                <a:latin typeface="Quattrocento Sans" panose="020B0502050000020003" pitchFamily="34" charset="0"/>
              </a:rPr>
              <a:t>We have a personalised approach; we aim to create a care plan that focuses on </a:t>
            </a:r>
            <a:r>
              <a:rPr lang="en-GB" sz="2800" b="1" dirty="0">
                <a:solidFill>
                  <a:schemeClr val="bg1"/>
                </a:solidFill>
                <a:latin typeface="Quattrocento Sans" panose="020B0502050000020003" pitchFamily="34" charset="0"/>
              </a:rPr>
              <a:t>your personal needs and goals.</a:t>
            </a:r>
          </a:p>
        </p:txBody>
      </p:sp>
      <p:sp>
        <p:nvSpPr>
          <p:cNvPr id="19" name="Arrow: Right 18">
            <a:extLst>
              <a:ext uri="{FF2B5EF4-FFF2-40B4-BE49-F238E27FC236}">
                <a16:creationId xmlns:a16="http://schemas.microsoft.com/office/drawing/2014/main" id="{E3592E6D-43E5-5A22-8ED4-2C96670ED4BB}"/>
              </a:ext>
            </a:extLst>
          </p:cNvPr>
          <p:cNvSpPr/>
          <p:nvPr/>
        </p:nvSpPr>
        <p:spPr>
          <a:xfrm>
            <a:off x="812878" y="2596540"/>
            <a:ext cx="353526" cy="363255"/>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72EB7F87-21E3-CAE5-149D-858257B02677}"/>
              </a:ext>
            </a:extLst>
          </p:cNvPr>
          <p:cNvSpPr txBox="1"/>
          <p:nvPr/>
        </p:nvSpPr>
        <p:spPr>
          <a:xfrm>
            <a:off x="2887230" y="3297322"/>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10F2A450-B357-E246-7474-95619957172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9" name="Hexagon 28">
            <a:extLst>
              <a:ext uri="{FF2B5EF4-FFF2-40B4-BE49-F238E27FC236}">
                <a16:creationId xmlns:a16="http://schemas.microsoft.com/office/drawing/2014/main" id="{2EC76418-FFED-4324-FCFF-83FD2B095027}"/>
              </a:ext>
            </a:extLst>
          </p:cNvPr>
          <p:cNvSpPr/>
          <p:nvPr/>
        </p:nvSpPr>
        <p:spPr>
          <a:xfrm>
            <a:off x="8594296" y="396502"/>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8" name="Picture 27" descr="A white and orange text with black dots&#10;&#10;AI-generated content may be incorrect.">
            <a:extLst>
              <a:ext uri="{FF2B5EF4-FFF2-40B4-BE49-F238E27FC236}">
                <a16:creationId xmlns:a16="http://schemas.microsoft.com/office/drawing/2014/main" id="{8111FC78-9E43-484A-B879-2F046D4FF9D3}"/>
              </a:ext>
            </a:extLst>
          </p:cNvPr>
          <p:cNvPicPr>
            <a:picLocks noChangeAspect="1"/>
          </p:cNvPicPr>
          <p:nvPr/>
        </p:nvPicPr>
        <p:blipFill>
          <a:blip r:embed="rId4">
            <a:extLst>
              <a:ext uri="{28A0092B-C50C-407E-A947-70E740481C1C}">
                <a14:useLocalDpi xmlns:a14="http://schemas.microsoft.com/office/drawing/2010/main" val="0"/>
              </a:ext>
            </a:extLst>
          </a:blip>
          <a:srcRect l="-634" t="-1459" r="634" b="1459"/>
          <a:stretch>
            <a:fillRect/>
          </a:stretch>
        </p:blipFill>
        <p:spPr>
          <a:xfrm>
            <a:off x="9020177" y="365799"/>
            <a:ext cx="2566297" cy="1814372"/>
          </a:xfrm>
          <a:prstGeom prst="rect">
            <a:avLst/>
          </a:prstGeom>
        </p:spPr>
      </p:pic>
      <p:sp>
        <p:nvSpPr>
          <p:cNvPr id="30" name="Arrow: Right 29">
            <a:extLst>
              <a:ext uri="{FF2B5EF4-FFF2-40B4-BE49-F238E27FC236}">
                <a16:creationId xmlns:a16="http://schemas.microsoft.com/office/drawing/2014/main" id="{49A9DD7E-6C80-4DEA-6A43-A894BA1E4382}"/>
              </a:ext>
            </a:extLst>
          </p:cNvPr>
          <p:cNvSpPr/>
          <p:nvPr/>
        </p:nvSpPr>
        <p:spPr>
          <a:xfrm>
            <a:off x="828158" y="3534951"/>
            <a:ext cx="353526" cy="363255"/>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rrow: Right 30">
            <a:extLst>
              <a:ext uri="{FF2B5EF4-FFF2-40B4-BE49-F238E27FC236}">
                <a16:creationId xmlns:a16="http://schemas.microsoft.com/office/drawing/2014/main" id="{517D02A8-2104-31F4-601D-50E24F1A24AC}"/>
              </a:ext>
            </a:extLst>
          </p:cNvPr>
          <p:cNvSpPr/>
          <p:nvPr/>
        </p:nvSpPr>
        <p:spPr>
          <a:xfrm>
            <a:off x="812878" y="4926381"/>
            <a:ext cx="353526" cy="363255"/>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46482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03371-4DA8-510D-B974-88CACD84D849}"/>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28ED0D1E-63D3-C54D-791C-F4036E89EA5E}"/>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4FBD8234-8A44-0A0F-84E4-E07370BA11C1}"/>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Cycle of Recovery and Hope:</a:t>
            </a:r>
            <a:endParaRPr lang="en-GB" dirty="0"/>
          </a:p>
        </p:txBody>
      </p:sp>
      <p:pic>
        <p:nvPicPr>
          <p:cNvPr id="2" name="Picture 1">
            <a:extLst>
              <a:ext uri="{FF2B5EF4-FFF2-40B4-BE49-F238E27FC236}">
                <a16:creationId xmlns:a16="http://schemas.microsoft.com/office/drawing/2014/main" id="{B79BD76C-B14A-7EEF-83A2-90DB49C8B7FA}"/>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5E4E97B6-6AD0-FEB6-9422-7728FF7FF923}"/>
              </a:ext>
            </a:extLst>
          </p:cNvPr>
          <p:cNvSpPr/>
          <p:nvPr/>
        </p:nvSpPr>
        <p:spPr>
          <a:xfrm>
            <a:off x="1061720" y="2240253"/>
            <a:ext cx="7703908" cy="3934459"/>
          </a:xfrm>
          <a:prstGeom prst="rect">
            <a:avLst/>
          </a:prstGeom>
          <a:solidFill>
            <a:srgbClr val="239DAD"/>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75CEB023-564C-5792-E4E7-793E18B9C911}"/>
              </a:ext>
            </a:extLst>
          </p:cNvPr>
          <p:cNvSpPr txBox="1"/>
          <p:nvPr/>
        </p:nvSpPr>
        <p:spPr>
          <a:xfrm>
            <a:off x="1037079" y="2298731"/>
            <a:ext cx="7317761" cy="3873368"/>
          </a:xfrm>
          <a:prstGeom prst="rect">
            <a:avLst/>
          </a:prstGeom>
          <a:noFill/>
        </p:spPr>
        <p:txBody>
          <a:bodyPr wrap="square" rtlCol="0">
            <a:spAutoFit/>
          </a:bodyPr>
          <a:lstStyle/>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Not a linear process.</a:t>
            </a:r>
            <a:endParaRPr lang="en-GB" sz="1700" dirty="0">
              <a:latin typeface="Quattrocento Sans" panose="020B0502050000020003" pitchFamily="34" charset="0"/>
              <a:sym typeface="Arial"/>
            </a:endParaRP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Recovery is about building a toolkit to deal with things if they happen.</a:t>
            </a:r>
            <a:endParaRPr lang="en-GB" sz="1700" dirty="0">
              <a:latin typeface="Quattrocento Sans" panose="020B0502050000020003" pitchFamily="34" charset="0"/>
              <a:sym typeface="Arial"/>
            </a:endParaRP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Things become easier the more you face them.</a:t>
            </a: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What works for you? What didn’t work? </a:t>
            </a: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Practice self-compassion during difficult times.</a:t>
            </a:r>
            <a:endParaRPr lang="en-GB" sz="1700" dirty="0">
              <a:latin typeface="Quattrocento Sans" panose="020B0502050000020003" pitchFamily="34" charset="0"/>
              <a:sym typeface="Arial"/>
            </a:endParaRP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Lean on your support network- you don’t have to do this alone.</a:t>
            </a:r>
            <a:endParaRPr lang="en-GB" sz="1700" dirty="0">
              <a:latin typeface="Quattrocento Sans" panose="020B0502050000020003" pitchFamily="34" charset="0"/>
              <a:sym typeface="Arial"/>
            </a:endParaRP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Celebrate progress, even the wins that feel small.</a:t>
            </a:r>
            <a:endParaRPr lang="en-GB" sz="1700" dirty="0">
              <a:latin typeface="Quattrocento Sans" panose="020B0502050000020003" pitchFamily="34" charset="0"/>
              <a:sym typeface="Arial"/>
            </a:endParaRP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Strategies may change, so be flexible with what works for you.</a:t>
            </a:r>
            <a:endParaRPr lang="en-GB" sz="1700" dirty="0">
              <a:latin typeface="Quattrocento Sans" panose="020B0502050000020003" pitchFamily="34" charset="0"/>
              <a:sym typeface="Arial"/>
            </a:endParaRPr>
          </a:p>
          <a:p>
            <a:pPr lvl="0">
              <a:lnSpc>
                <a:spcPct val="90000"/>
              </a:lnSpc>
              <a:spcBef>
                <a:spcPts val="200"/>
              </a:spcBef>
              <a:spcAft>
                <a:spcPts val="200"/>
              </a:spcAft>
              <a:buClr>
                <a:schemeClr val="lt1"/>
              </a:buClr>
              <a:buSzPts val="1400"/>
            </a:pPr>
            <a:r>
              <a:rPr lang="en-GB" sz="1700" dirty="0">
                <a:solidFill>
                  <a:schemeClr val="lt1"/>
                </a:solidFill>
                <a:latin typeface="Quattrocento Sans" panose="020B0502050000020003" pitchFamily="34" charset="0"/>
                <a:ea typeface="Arial"/>
                <a:cs typeface="Arial"/>
                <a:sym typeface="Arial"/>
              </a:rPr>
              <a:t>Hold on to hope; recovery is possible.</a:t>
            </a:r>
          </a:p>
          <a:p>
            <a:pPr lvl="0">
              <a:spcBef>
                <a:spcPts val="200"/>
              </a:spcBef>
              <a:spcAft>
                <a:spcPts val="200"/>
              </a:spcAft>
              <a:buClr>
                <a:schemeClr val="lt1"/>
              </a:buClr>
              <a:buSzPts val="1400"/>
            </a:pPr>
            <a:r>
              <a:rPr lang="en-GB" sz="1700" dirty="0">
                <a:solidFill>
                  <a:schemeClr val="lt1"/>
                </a:solidFill>
                <a:latin typeface="Quattrocento Sans" panose="020B0502050000020003" pitchFamily="34" charset="0"/>
              </a:rPr>
              <a:t>There may well be setbacks or blips; these don’t mean you have failed!</a:t>
            </a:r>
          </a:p>
          <a:p>
            <a:pPr>
              <a:spcBef>
                <a:spcPts val="200"/>
              </a:spcBef>
              <a:spcAft>
                <a:spcPts val="200"/>
              </a:spcAft>
              <a:buClr>
                <a:schemeClr val="lt1"/>
              </a:buClr>
              <a:buSzPts val="1400"/>
            </a:pPr>
            <a:r>
              <a:rPr lang="en-GB" sz="1700" dirty="0">
                <a:solidFill>
                  <a:schemeClr val="lt1"/>
                </a:solidFill>
                <a:latin typeface="Quattrocento Sans" panose="020B0502050000020003" pitchFamily="34" charset="0"/>
              </a:rPr>
              <a:t>Put a plan in place for if setbacks happen.</a:t>
            </a:r>
          </a:p>
          <a:p>
            <a:pPr>
              <a:spcBef>
                <a:spcPts val="200"/>
              </a:spcBef>
              <a:spcAft>
                <a:spcPts val="200"/>
              </a:spcAft>
              <a:buClr>
                <a:schemeClr val="lt1"/>
              </a:buClr>
              <a:buSzPts val="1400"/>
            </a:pPr>
            <a:r>
              <a:rPr lang="en-GB" sz="1700" dirty="0">
                <a:solidFill>
                  <a:schemeClr val="lt1"/>
                </a:solidFill>
                <a:latin typeface="Quattrocento Sans" panose="020B0502050000020003" pitchFamily="34" charset="0"/>
              </a:rPr>
              <a:t>HOPE – Hold On Pain Ends</a:t>
            </a:r>
          </a:p>
          <a:p>
            <a:pPr>
              <a:spcBef>
                <a:spcPts val="200"/>
              </a:spcBef>
              <a:spcAft>
                <a:spcPts val="200"/>
              </a:spcAft>
              <a:buClr>
                <a:schemeClr val="lt1"/>
              </a:buClr>
              <a:buSzPts val="1400"/>
            </a:pPr>
            <a:r>
              <a:rPr lang="en-GB" sz="1700" dirty="0">
                <a:solidFill>
                  <a:schemeClr val="lt1"/>
                </a:solidFill>
                <a:latin typeface="Quattrocento Sans" panose="020B0502050000020003" pitchFamily="34" charset="0"/>
              </a:rPr>
              <a:t>Magic bean</a:t>
            </a:r>
          </a:p>
        </p:txBody>
      </p:sp>
      <p:sp>
        <p:nvSpPr>
          <p:cNvPr id="23" name="TextBox 22">
            <a:extLst>
              <a:ext uri="{FF2B5EF4-FFF2-40B4-BE49-F238E27FC236}">
                <a16:creationId xmlns:a16="http://schemas.microsoft.com/office/drawing/2014/main" id="{DF3A0DC2-0765-F02A-C30D-4C84EE188C91}"/>
              </a:ext>
            </a:extLst>
          </p:cNvPr>
          <p:cNvSpPr txBox="1"/>
          <p:nvPr/>
        </p:nvSpPr>
        <p:spPr>
          <a:xfrm>
            <a:off x="3046956" y="3247465"/>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C9512418-679E-6B11-E774-60DE1B00A8F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1" name="Picture 30" descr="A diagram of a diagram&#10;&#10;AI-generated content may be incorrect.">
            <a:extLst>
              <a:ext uri="{FF2B5EF4-FFF2-40B4-BE49-F238E27FC236}">
                <a16:creationId xmlns:a16="http://schemas.microsoft.com/office/drawing/2014/main" id="{80A9E9FA-1CF6-3BB5-F5BF-4C24EF3B1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2255" y="2778949"/>
            <a:ext cx="4177097" cy="2953207"/>
          </a:xfrm>
          <a:prstGeom prst="rect">
            <a:avLst/>
          </a:prstGeom>
        </p:spPr>
      </p:pic>
      <p:sp>
        <p:nvSpPr>
          <p:cNvPr id="33" name="Arrow: Chevron 32">
            <a:extLst>
              <a:ext uri="{FF2B5EF4-FFF2-40B4-BE49-F238E27FC236}">
                <a16:creationId xmlns:a16="http://schemas.microsoft.com/office/drawing/2014/main" id="{74241A14-3D16-0DF8-A1CD-36E641D3EAD4}"/>
              </a:ext>
            </a:extLst>
          </p:cNvPr>
          <p:cNvSpPr/>
          <p:nvPr/>
        </p:nvSpPr>
        <p:spPr>
          <a:xfrm>
            <a:off x="787793" y="2385848"/>
            <a:ext cx="168648" cy="104255"/>
          </a:xfrm>
          <a:prstGeom prst="chevr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4" name="Arrow: Chevron 33">
            <a:extLst>
              <a:ext uri="{FF2B5EF4-FFF2-40B4-BE49-F238E27FC236}">
                <a16:creationId xmlns:a16="http://schemas.microsoft.com/office/drawing/2014/main" id="{EA19BCD9-8F37-44C9-9A01-6756F137A091}"/>
              </a:ext>
            </a:extLst>
          </p:cNvPr>
          <p:cNvSpPr/>
          <p:nvPr/>
        </p:nvSpPr>
        <p:spPr>
          <a:xfrm>
            <a:off x="787793" y="2701678"/>
            <a:ext cx="168648" cy="104255"/>
          </a:xfrm>
          <a:prstGeom prst="chevron">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6" name="Arrow: Chevron 35">
            <a:extLst>
              <a:ext uri="{FF2B5EF4-FFF2-40B4-BE49-F238E27FC236}">
                <a16:creationId xmlns:a16="http://schemas.microsoft.com/office/drawing/2014/main" id="{4442920A-08EE-5BEB-3E6C-5C2D915A9738}"/>
              </a:ext>
            </a:extLst>
          </p:cNvPr>
          <p:cNvSpPr/>
          <p:nvPr/>
        </p:nvSpPr>
        <p:spPr>
          <a:xfrm>
            <a:off x="798746" y="2967602"/>
            <a:ext cx="168648" cy="104255"/>
          </a:xfrm>
          <a:prstGeom prst="chevr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7" name="Arrow: Chevron 36">
            <a:extLst>
              <a:ext uri="{FF2B5EF4-FFF2-40B4-BE49-F238E27FC236}">
                <a16:creationId xmlns:a16="http://schemas.microsoft.com/office/drawing/2014/main" id="{F6012CFC-CB87-6BA3-F05B-7A840301953A}"/>
              </a:ext>
            </a:extLst>
          </p:cNvPr>
          <p:cNvSpPr/>
          <p:nvPr/>
        </p:nvSpPr>
        <p:spPr>
          <a:xfrm>
            <a:off x="784348" y="3265775"/>
            <a:ext cx="168648" cy="104255"/>
          </a:xfrm>
          <a:prstGeom prst="chevron">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Arrow: Chevron 37">
            <a:extLst>
              <a:ext uri="{FF2B5EF4-FFF2-40B4-BE49-F238E27FC236}">
                <a16:creationId xmlns:a16="http://schemas.microsoft.com/office/drawing/2014/main" id="{CB2315D1-0347-4677-3AF8-891A2F302CA2}"/>
              </a:ext>
            </a:extLst>
          </p:cNvPr>
          <p:cNvSpPr/>
          <p:nvPr/>
        </p:nvSpPr>
        <p:spPr>
          <a:xfrm>
            <a:off x="794617" y="3563536"/>
            <a:ext cx="168648" cy="104255"/>
          </a:xfrm>
          <a:prstGeom prst="chevron">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9" name="Arrow: Chevron 38">
            <a:extLst>
              <a:ext uri="{FF2B5EF4-FFF2-40B4-BE49-F238E27FC236}">
                <a16:creationId xmlns:a16="http://schemas.microsoft.com/office/drawing/2014/main" id="{57BDE51F-DD53-A205-1DBA-4F6821016C16}"/>
              </a:ext>
            </a:extLst>
          </p:cNvPr>
          <p:cNvSpPr/>
          <p:nvPr/>
        </p:nvSpPr>
        <p:spPr>
          <a:xfrm>
            <a:off x="786584" y="3864381"/>
            <a:ext cx="168648" cy="104255"/>
          </a:xfrm>
          <a:prstGeom prst="chevr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0" name="Arrow: Chevron 39">
            <a:extLst>
              <a:ext uri="{FF2B5EF4-FFF2-40B4-BE49-F238E27FC236}">
                <a16:creationId xmlns:a16="http://schemas.microsoft.com/office/drawing/2014/main" id="{182ECE92-91D3-FF3F-39A6-EFDD657A396D}"/>
              </a:ext>
            </a:extLst>
          </p:cNvPr>
          <p:cNvSpPr/>
          <p:nvPr/>
        </p:nvSpPr>
        <p:spPr>
          <a:xfrm>
            <a:off x="794792" y="4150915"/>
            <a:ext cx="168648" cy="104255"/>
          </a:xfrm>
          <a:prstGeom prst="chevron">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1" name="Arrow: Chevron 40">
            <a:extLst>
              <a:ext uri="{FF2B5EF4-FFF2-40B4-BE49-F238E27FC236}">
                <a16:creationId xmlns:a16="http://schemas.microsoft.com/office/drawing/2014/main" id="{AA0F80A7-EAA2-3322-179C-699AB376FCBF}"/>
              </a:ext>
            </a:extLst>
          </p:cNvPr>
          <p:cNvSpPr/>
          <p:nvPr/>
        </p:nvSpPr>
        <p:spPr>
          <a:xfrm>
            <a:off x="808524" y="4416504"/>
            <a:ext cx="168648" cy="104255"/>
          </a:xfrm>
          <a:prstGeom prst="chevron">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Arrow: Chevron 41">
            <a:extLst>
              <a:ext uri="{FF2B5EF4-FFF2-40B4-BE49-F238E27FC236}">
                <a16:creationId xmlns:a16="http://schemas.microsoft.com/office/drawing/2014/main" id="{CF062FF8-D37B-0E59-545C-BB541994BD9F}"/>
              </a:ext>
            </a:extLst>
          </p:cNvPr>
          <p:cNvSpPr/>
          <p:nvPr/>
        </p:nvSpPr>
        <p:spPr>
          <a:xfrm>
            <a:off x="808524" y="4685259"/>
            <a:ext cx="168648" cy="104255"/>
          </a:xfrm>
          <a:prstGeom prst="chevr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3" name="Arrow: Chevron 42">
            <a:extLst>
              <a:ext uri="{FF2B5EF4-FFF2-40B4-BE49-F238E27FC236}">
                <a16:creationId xmlns:a16="http://schemas.microsoft.com/office/drawing/2014/main" id="{489DD91D-9B7D-4527-0B00-82635A432DDE}"/>
              </a:ext>
            </a:extLst>
          </p:cNvPr>
          <p:cNvSpPr/>
          <p:nvPr/>
        </p:nvSpPr>
        <p:spPr>
          <a:xfrm>
            <a:off x="808524" y="4985724"/>
            <a:ext cx="168648" cy="104255"/>
          </a:xfrm>
          <a:prstGeom prst="chevron">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4" name="Arrow: Chevron 43">
            <a:extLst>
              <a:ext uri="{FF2B5EF4-FFF2-40B4-BE49-F238E27FC236}">
                <a16:creationId xmlns:a16="http://schemas.microsoft.com/office/drawing/2014/main" id="{4077EEDE-A560-B0B3-2B75-0552E213E895}"/>
              </a:ext>
            </a:extLst>
          </p:cNvPr>
          <p:cNvSpPr/>
          <p:nvPr/>
        </p:nvSpPr>
        <p:spPr>
          <a:xfrm>
            <a:off x="812822" y="5286746"/>
            <a:ext cx="168648" cy="104255"/>
          </a:xfrm>
          <a:prstGeom prst="chevron">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9" name="Hexagon 48">
            <a:extLst>
              <a:ext uri="{FF2B5EF4-FFF2-40B4-BE49-F238E27FC236}">
                <a16:creationId xmlns:a16="http://schemas.microsoft.com/office/drawing/2014/main" id="{94D4A507-160E-C5F2-1F10-DB11A15BE23C}"/>
              </a:ext>
            </a:extLst>
          </p:cNvPr>
          <p:cNvSpPr/>
          <p:nvPr/>
        </p:nvSpPr>
        <p:spPr>
          <a:xfrm>
            <a:off x="8533905" y="479911"/>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8" name="Picture 47" descr="A white background with text&#10;&#10;AI-generated content may be incorrect.">
            <a:extLst>
              <a:ext uri="{FF2B5EF4-FFF2-40B4-BE49-F238E27FC236}">
                <a16:creationId xmlns:a16="http://schemas.microsoft.com/office/drawing/2014/main" id="{98515E3F-EC8D-9A1D-EB8D-0F8655261704}"/>
              </a:ext>
            </a:extLst>
          </p:cNvPr>
          <p:cNvPicPr>
            <a:picLocks noChangeAspect="1"/>
          </p:cNvPicPr>
          <p:nvPr/>
        </p:nvPicPr>
        <p:blipFill>
          <a:blip r:embed="rId5">
            <a:extLst>
              <a:ext uri="{28A0092B-C50C-407E-A947-70E740481C1C}">
                <a14:useLocalDpi xmlns:a14="http://schemas.microsoft.com/office/drawing/2010/main" val="0"/>
              </a:ext>
            </a:extLst>
          </a:blip>
          <a:srcRect l="33530" t="29127" r="36531" b="33827"/>
          <a:stretch>
            <a:fillRect/>
          </a:stretch>
        </p:blipFill>
        <p:spPr>
          <a:xfrm>
            <a:off x="9610961" y="538697"/>
            <a:ext cx="1699684" cy="1486963"/>
          </a:xfrm>
          <a:prstGeom prst="rect">
            <a:avLst/>
          </a:prstGeom>
        </p:spPr>
      </p:pic>
      <p:sp>
        <p:nvSpPr>
          <p:cNvPr id="3" name="Arrow: Chevron 2">
            <a:extLst>
              <a:ext uri="{FF2B5EF4-FFF2-40B4-BE49-F238E27FC236}">
                <a16:creationId xmlns:a16="http://schemas.microsoft.com/office/drawing/2014/main" id="{20E1FD98-A7F4-0DAA-5DBE-7003E1FBAC8C}"/>
              </a:ext>
            </a:extLst>
          </p:cNvPr>
          <p:cNvSpPr/>
          <p:nvPr/>
        </p:nvSpPr>
        <p:spPr>
          <a:xfrm>
            <a:off x="802789" y="5599817"/>
            <a:ext cx="168648" cy="104255"/>
          </a:xfrm>
          <a:prstGeom prst="chevr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Arrow: Chevron 4">
            <a:extLst>
              <a:ext uri="{FF2B5EF4-FFF2-40B4-BE49-F238E27FC236}">
                <a16:creationId xmlns:a16="http://schemas.microsoft.com/office/drawing/2014/main" id="{67A0ED2E-35F3-4D33-3D5C-3224C9C4ABD4}"/>
              </a:ext>
            </a:extLst>
          </p:cNvPr>
          <p:cNvSpPr/>
          <p:nvPr/>
        </p:nvSpPr>
        <p:spPr>
          <a:xfrm>
            <a:off x="801022" y="5896883"/>
            <a:ext cx="168648" cy="104255"/>
          </a:xfrm>
          <a:prstGeom prst="chevron">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148677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97C59-415A-7D1D-C0A8-591A7F09913D}"/>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5B886C-DC7A-F72A-77EC-A1EBF3122FC1}"/>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DA2174BC-6CAD-960C-1FE8-8CCBEECCCB79}"/>
              </a:ext>
            </a:extLst>
          </p:cNvPr>
          <p:cNvSpPr>
            <a:spLocks noGrp="1"/>
          </p:cNvSpPr>
          <p:nvPr>
            <p:ph type="title"/>
          </p:nvPr>
        </p:nvSpPr>
        <p:spPr>
          <a:xfrm>
            <a:off x="941408" y="909768"/>
            <a:ext cx="8717599" cy="714660"/>
          </a:xfrm>
        </p:spPr>
        <p:txBody>
          <a:bodyPr/>
          <a:lstStyle/>
          <a:p>
            <a:r>
              <a:rPr lang="en-GB" sz="2800" b="1" dirty="0">
                <a:solidFill>
                  <a:schemeClr val="lt1"/>
                </a:solidFill>
                <a:latin typeface="Arial"/>
                <a:ea typeface="Arial"/>
                <a:cs typeface="Arial"/>
                <a:sym typeface="Arial"/>
              </a:rPr>
              <a:t>Coping with parties and holidays (Summer/Christmas/Easter):</a:t>
            </a:r>
            <a:endParaRPr lang="en-GB" sz="2800" dirty="0"/>
          </a:p>
        </p:txBody>
      </p:sp>
      <p:pic>
        <p:nvPicPr>
          <p:cNvPr id="2" name="Picture 1">
            <a:extLst>
              <a:ext uri="{FF2B5EF4-FFF2-40B4-BE49-F238E27FC236}">
                <a16:creationId xmlns:a16="http://schemas.microsoft.com/office/drawing/2014/main" id="{A96AA912-A239-050A-30DB-48B35978FFBB}"/>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90271D81-47EC-0988-9708-AD65D12973D1}"/>
              </a:ext>
            </a:extLst>
          </p:cNvPr>
          <p:cNvSpPr/>
          <p:nvPr/>
        </p:nvSpPr>
        <p:spPr>
          <a:xfrm>
            <a:off x="4114875" y="2201362"/>
            <a:ext cx="7557216" cy="3934459"/>
          </a:xfrm>
          <a:prstGeom prst="rect">
            <a:avLst/>
          </a:prstGeom>
          <a:solidFill>
            <a:schemeClr val="accent5">
              <a:lumMod val="75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7F9471CE-E1DD-15C0-C9C6-C49651A159E5}"/>
              </a:ext>
            </a:extLst>
          </p:cNvPr>
          <p:cNvSpPr txBox="1"/>
          <p:nvPr/>
        </p:nvSpPr>
        <p:spPr>
          <a:xfrm>
            <a:off x="4326468" y="2534195"/>
            <a:ext cx="10330494" cy="3114186"/>
          </a:xfrm>
          <a:prstGeom prst="rect">
            <a:avLst/>
          </a:prstGeom>
          <a:noFill/>
        </p:spPr>
        <p:txBody>
          <a:bodyPr wrap="square" rtlCol="0">
            <a:spAutoFit/>
          </a:bodyPr>
          <a:lstStyle/>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What are your fears?</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Which holiday do you dread the most and why?</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Plan – outfit/food.</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Share with a safe family member or a trusted friend. </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Discuss in sessions.</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Push yourself, but not so much that you won’t enjoy it.</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Remind yourself that life is about making memories!</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Don’t want to look back on pictures with regrets.</a:t>
            </a:r>
          </a:p>
        </p:txBody>
      </p:sp>
      <p:sp>
        <p:nvSpPr>
          <p:cNvPr id="26" name="Rectangle 1">
            <a:extLst>
              <a:ext uri="{FF2B5EF4-FFF2-40B4-BE49-F238E27FC236}">
                <a16:creationId xmlns:a16="http://schemas.microsoft.com/office/drawing/2014/main" id="{9761FB5D-28D1-2D09-0A7E-3124BC2ABC1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5" name="Picture 24" descr="A green camera with stars and words&#10;&#10;AI-generated content may be incorrect.">
            <a:extLst>
              <a:ext uri="{FF2B5EF4-FFF2-40B4-BE49-F238E27FC236}">
                <a16:creationId xmlns:a16="http://schemas.microsoft.com/office/drawing/2014/main" id="{D1E06B0D-0913-3472-42F1-74226E22B610}"/>
              </a:ext>
            </a:extLst>
          </p:cNvPr>
          <p:cNvPicPr>
            <a:picLocks noChangeAspect="1"/>
          </p:cNvPicPr>
          <p:nvPr/>
        </p:nvPicPr>
        <p:blipFill>
          <a:blip r:embed="rId4">
            <a:extLst>
              <a:ext uri="{28A0092B-C50C-407E-A947-70E740481C1C}">
                <a14:useLocalDpi xmlns:a14="http://schemas.microsoft.com/office/drawing/2010/main" val="0"/>
              </a:ext>
            </a:extLst>
          </a:blip>
          <a:srcRect l="25188" t="17638" r="10126"/>
          <a:stretch>
            <a:fillRect/>
          </a:stretch>
        </p:blipFill>
        <p:spPr>
          <a:xfrm>
            <a:off x="519909" y="2741529"/>
            <a:ext cx="2910754" cy="2620222"/>
          </a:xfrm>
          <a:prstGeom prst="rect">
            <a:avLst/>
          </a:prstGeom>
        </p:spPr>
      </p:pic>
      <p:sp>
        <p:nvSpPr>
          <p:cNvPr id="27" name="Arrow: Striped Right 26">
            <a:extLst>
              <a:ext uri="{FF2B5EF4-FFF2-40B4-BE49-F238E27FC236}">
                <a16:creationId xmlns:a16="http://schemas.microsoft.com/office/drawing/2014/main" id="{1F1C9D23-1D2C-032B-A090-1673FA8782FA}"/>
              </a:ext>
            </a:extLst>
          </p:cNvPr>
          <p:cNvSpPr/>
          <p:nvPr/>
        </p:nvSpPr>
        <p:spPr>
          <a:xfrm>
            <a:off x="3805150" y="2650842"/>
            <a:ext cx="290496" cy="273269"/>
          </a:xfrm>
          <a:prstGeom prst="striped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rrow: Striped Right 27">
            <a:extLst>
              <a:ext uri="{FF2B5EF4-FFF2-40B4-BE49-F238E27FC236}">
                <a16:creationId xmlns:a16="http://schemas.microsoft.com/office/drawing/2014/main" id="{E8E0CB9B-6B65-5361-944B-D7BBD0D28AA5}"/>
              </a:ext>
            </a:extLst>
          </p:cNvPr>
          <p:cNvSpPr/>
          <p:nvPr/>
        </p:nvSpPr>
        <p:spPr>
          <a:xfrm>
            <a:off x="3805150" y="3025910"/>
            <a:ext cx="290496" cy="273269"/>
          </a:xfrm>
          <a:prstGeom prst="stripedRightArrow">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Striped Right 28">
            <a:extLst>
              <a:ext uri="{FF2B5EF4-FFF2-40B4-BE49-F238E27FC236}">
                <a16:creationId xmlns:a16="http://schemas.microsoft.com/office/drawing/2014/main" id="{9DBD6A5D-365D-FC63-D221-681CB0BB096F}"/>
              </a:ext>
            </a:extLst>
          </p:cNvPr>
          <p:cNvSpPr/>
          <p:nvPr/>
        </p:nvSpPr>
        <p:spPr>
          <a:xfrm>
            <a:off x="3807344" y="3400978"/>
            <a:ext cx="290496" cy="273269"/>
          </a:xfrm>
          <a:prstGeom prst="striped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Striped Right 29">
            <a:extLst>
              <a:ext uri="{FF2B5EF4-FFF2-40B4-BE49-F238E27FC236}">
                <a16:creationId xmlns:a16="http://schemas.microsoft.com/office/drawing/2014/main" id="{BC165A50-733F-77EE-827B-9F84DC9C7B6C}"/>
              </a:ext>
            </a:extLst>
          </p:cNvPr>
          <p:cNvSpPr/>
          <p:nvPr/>
        </p:nvSpPr>
        <p:spPr>
          <a:xfrm>
            <a:off x="3807344" y="4151114"/>
            <a:ext cx="290496" cy="273269"/>
          </a:xfrm>
          <a:prstGeom prst="striped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rrow: Striped Right 30">
            <a:extLst>
              <a:ext uri="{FF2B5EF4-FFF2-40B4-BE49-F238E27FC236}">
                <a16:creationId xmlns:a16="http://schemas.microsoft.com/office/drawing/2014/main" id="{D86D9CAE-A9B4-EF45-AC12-9717B4BC3BBE}"/>
              </a:ext>
            </a:extLst>
          </p:cNvPr>
          <p:cNvSpPr/>
          <p:nvPr/>
        </p:nvSpPr>
        <p:spPr>
          <a:xfrm>
            <a:off x="3807344" y="4906128"/>
            <a:ext cx="290496" cy="273269"/>
          </a:xfrm>
          <a:prstGeom prst="stripedRight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rrow: Striped Right 31">
            <a:extLst>
              <a:ext uri="{FF2B5EF4-FFF2-40B4-BE49-F238E27FC236}">
                <a16:creationId xmlns:a16="http://schemas.microsoft.com/office/drawing/2014/main" id="{5C8D5D96-FC14-C035-6ADD-466D367D2322}"/>
              </a:ext>
            </a:extLst>
          </p:cNvPr>
          <p:cNvSpPr/>
          <p:nvPr/>
        </p:nvSpPr>
        <p:spPr>
          <a:xfrm>
            <a:off x="3799460" y="3778371"/>
            <a:ext cx="290496" cy="273269"/>
          </a:xfrm>
          <a:prstGeom prst="stripedRightArrow">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Striped Right 32">
            <a:extLst>
              <a:ext uri="{FF2B5EF4-FFF2-40B4-BE49-F238E27FC236}">
                <a16:creationId xmlns:a16="http://schemas.microsoft.com/office/drawing/2014/main" id="{3E3EC52C-DC68-8096-5CD9-7E19D1634876}"/>
              </a:ext>
            </a:extLst>
          </p:cNvPr>
          <p:cNvSpPr/>
          <p:nvPr/>
        </p:nvSpPr>
        <p:spPr>
          <a:xfrm>
            <a:off x="3824379" y="4556664"/>
            <a:ext cx="290496" cy="273269"/>
          </a:xfrm>
          <a:prstGeom prst="stripedRightArrow">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Striped Right 33">
            <a:extLst>
              <a:ext uri="{FF2B5EF4-FFF2-40B4-BE49-F238E27FC236}">
                <a16:creationId xmlns:a16="http://schemas.microsoft.com/office/drawing/2014/main" id="{E96FE368-E8E3-FADC-C13E-AAAE26EF090C}"/>
              </a:ext>
            </a:extLst>
          </p:cNvPr>
          <p:cNvSpPr/>
          <p:nvPr/>
        </p:nvSpPr>
        <p:spPr>
          <a:xfrm>
            <a:off x="3824379" y="5306800"/>
            <a:ext cx="290496" cy="273269"/>
          </a:xfrm>
          <a:prstGeom prst="stripedRightArrow">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Hexagon 34">
            <a:extLst>
              <a:ext uri="{FF2B5EF4-FFF2-40B4-BE49-F238E27FC236}">
                <a16:creationId xmlns:a16="http://schemas.microsoft.com/office/drawing/2014/main" id="{F56BE368-A207-3E1B-97D0-F39E10E9D00E}"/>
              </a:ext>
            </a:extLst>
          </p:cNvPr>
          <p:cNvSpPr/>
          <p:nvPr/>
        </p:nvSpPr>
        <p:spPr>
          <a:xfrm>
            <a:off x="8555421" y="498758"/>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id="{89D6BED5-BD31-BB4C-E9CA-E3C169D959FB}"/>
              </a:ext>
            </a:extLst>
          </p:cNvPr>
          <p:cNvPicPr>
            <a:picLocks noChangeAspect="1"/>
          </p:cNvPicPr>
          <p:nvPr/>
        </p:nvPicPr>
        <p:blipFill>
          <a:blip r:embed="rId5"/>
          <a:stretch>
            <a:fillRect/>
          </a:stretch>
        </p:blipFill>
        <p:spPr>
          <a:xfrm>
            <a:off x="9377241" y="431986"/>
            <a:ext cx="2043530" cy="1670224"/>
          </a:xfrm>
          <a:prstGeom prst="rect">
            <a:avLst/>
          </a:prstGeom>
        </p:spPr>
      </p:pic>
    </p:spTree>
    <p:extLst>
      <p:ext uri="{BB962C8B-B14F-4D97-AF65-F5344CB8AC3E}">
        <p14:creationId xmlns:p14="http://schemas.microsoft.com/office/powerpoint/2010/main" val="335248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BE5C3-3C11-5AD9-B504-218470F5E3F4}"/>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4087D6B3-2E39-5A8A-6C1C-FCB27E8ED93D}"/>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497532AD-A142-814A-BA49-EC7BADCB0612}"/>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Coping with parties and holidays (Summer/Christmas/Easter):</a:t>
            </a:r>
            <a:endParaRPr lang="en-GB" dirty="0"/>
          </a:p>
        </p:txBody>
      </p:sp>
      <p:pic>
        <p:nvPicPr>
          <p:cNvPr id="2" name="Picture 1">
            <a:extLst>
              <a:ext uri="{FF2B5EF4-FFF2-40B4-BE49-F238E27FC236}">
                <a16:creationId xmlns:a16="http://schemas.microsoft.com/office/drawing/2014/main" id="{02F7101C-31DA-3BF7-C5D6-DF271A6EC4E1}"/>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14135F5E-D019-93B8-E7AD-25F2E68ED930}"/>
              </a:ext>
            </a:extLst>
          </p:cNvPr>
          <p:cNvSpPr/>
          <p:nvPr/>
        </p:nvSpPr>
        <p:spPr>
          <a:xfrm>
            <a:off x="1155256" y="2329842"/>
            <a:ext cx="7894151" cy="3844870"/>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969CDFA2-8413-0AE9-B37E-E7FBA5E1755A}"/>
              </a:ext>
            </a:extLst>
          </p:cNvPr>
          <p:cNvSpPr txBox="1"/>
          <p:nvPr/>
        </p:nvSpPr>
        <p:spPr>
          <a:xfrm>
            <a:off x="1214316" y="2536943"/>
            <a:ext cx="7719478" cy="3347776"/>
          </a:xfrm>
          <a:prstGeom prst="rect">
            <a:avLst/>
          </a:prstGeom>
          <a:noFill/>
        </p:spPr>
        <p:txBody>
          <a:bodyPr wrap="square" rtlCol="0">
            <a:spAutoFit/>
          </a:bodyPr>
          <a:lstStyle/>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Set realistic expectations and accept that things may not go perfectly and that it’s about progress, not perfection.</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Prepare coping strategies and plan how to handle difficult situations that may arise</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Self-care before and after, schedule time for rest, reflection, or relaxation</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Acknowledge your courage and effort for attending and engaging, even if it felt challenging.</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Focus on enjoyment and connection with people who are important to you.</a:t>
            </a:r>
          </a:p>
        </p:txBody>
      </p:sp>
      <p:sp>
        <p:nvSpPr>
          <p:cNvPr id="26" name="Rectangle 1">
            <a:extLst>
              <a:ext uri="{FF2B5EF4-FFF2-40B4-BE49-F238E27FC236}">
                <a16:creationId xmlns:a16="http://schemas.microsoft.com/office/drawing/2014/main" id="{31BF0396-EE53-3069-78E0-C019D4E645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Star: 4 Points 2">
            <a:extLst>
              <a:ext uri="{FF2B5EF4-FFF2-40B4-BE49-F238E27FC236}">
                <a16:creationId xmlns:a16="http://schemas.microsoft.com/office/drawing/2014/main" id="{740D76F7-64BD-0816-77FB-9A643359AED2}"/>
              </a:ext>
            </a:extLst>
          </p:cNvPr>
          <p:cNvSpPr/>
          <p:nvPr/>
        </p:nvSpPr>
        <p:spPr>
          <a:xfrm>
            <a:off x="840846" y="2647512"/>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r: 4 Points 4">
            <a:extLst>
              <a:ext uri="{FF2B5EF4-FFF2-40B4-BE49-F238E27FC236}">
                <a16:creationId xmlns:a16="http://schemas.microsoft.com/office/drawing/2014/main" id="{866F97A1-5726-E230-9EBE-E81F6B9C5D56}"/>
              </a:ext>
            </a:extLst>
          </p:cNvPr>
          <p:cNvSpPr/>
          <p:nvPr/>
        </p:nvSpPr>
        <p:spPr>
          <a:xfrm>
            <a:off x="848151" y="3296484"/>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tar: 4 Points 5">
            <a:extLst>
              <a:ext uri="{FF2B5EF4-FFF2-40B4-BE49-F238E27FC236}">
                <a16:creationId xmlns:a16="http://schemas.microsoft.com/office/drawing/2014/main" id="{AB3030D1-0642-5C9A-B60F-44503D8F7B64}"/>
              </a:ext>
            </a:extLst>
          </p:cNvPr>
          <p:cNvSpPr/>
          <p:nvPr/>
        </p:nvSpPr>
        <p:spPr>
          <a:xfrm>
            <a:off x="859557" y="5255112"/>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tar: 4 Points 7">
            <a:extLst>
              <a:ext uri="{FF2B5EF4-FFF2-40B4-BE49-F238E27FC236}">
                <a16:creationId xmlns:a16="http://schemas.microsoft.com/office/drawing/2014/main" id="{2153E8E7-C0D2-360D-6EEF-D12A7A13A56D}"/>
              </a:ext>
            </a:extLst>
          </p:cNvPr>
          <p:cNvSpPr/>
          <p:nvPr/>
        </p:nvSpPr>
        <p:spPr>
          <a:xfrm>
            <a:off x="848152" y="4584331"/>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tar: 4 Points 15">
            <a:extLst>
              <a:ext uri="{FF2B5EF4-FFF2-40B4-BE49-F238E27FC236}">
                <a16:creationId xmlns:a16="http://schemas.microsoft.com/office/drawing/2014/main" id="{1017857C-7833-BA30-3F26-B79AB581E325}"/>
              </a:ext>
            </a:extLst>
          </p:cNvPr>
          <p:cNvSpPr/>
          <p:nvPr/>
        </p:nvSpPr>
        <p:spPr>
          <a:xfrm>
            <a:off x="859556" y="3967265"/>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yellow notepad with blue writing&#10;&#10;AI-generated content may be incorrect.">
            <a:extLst>
              <a:ext uri="{FF2B5EF4-FFF2-40B4-BE49-F238E27FC236}">
                <a16:creationId xmlns:a16="http://schemas.microsoft.com/office/drawing/2014/main" id="{F7130B6F-1DFA-1CC8-D1F6-F3F0648C0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4994" y="2578388"/>
            <a:ext cx="4735187" cy="3347777"/>
          </a:xfrm>
          <a:prstGeom prst="rect">
            <a:avLst/>
          </a:prstGeom>
        </p:spPr>
      </p:pic>
      <p:sp>
        <p:nvSpPr>
          <p:cNvPr id="19" name="Hexagon 18">
            <a:extLst>
              <a:ext uri="{FF2B5EF4-FFF2-40B4-BE49-F238E27FC236}">
                <a16:creationId xmlns:a16="http://schemas.microsoft.com/office/drawing/2014/main" id="{D9859AAF-A83A-32A9-6527-FF9959068F45}"/>
              </a:ext>
            </a:extLst>
          </p:cNvPr>
          <p:cNvSpPr/>
          <p:nvPr/>
        </p:nvSpPr>
        <p:spPr>
          <a:xfrm>
            <a:off x="8490246" y="456445"/>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0DF89672-160D-3FB3-5EF4-6BA04D888F3F}"/>
              </a:ext>
            </a:extLst>
          </p:cNvPr>
          <p:cNvPicPr>
            <a:picLocks noChangeAspect="1"/>
          </p:cNvPicPr>
          <p:nvPr/>
        </p:nvPicPr>
        <p:blipFill>
          <a:blip r:embed="rId5"/>
          <a:stretch>
            <a:fillRect/>
          </a:stretch>
        </p:blipFill>
        <p:spPr>
          <a:xfrm>
            <a:off x="9217572" y="320916"/>
            <a:ext cx="2081048" cy="1818140"/>
          </a:xfrm>
          <a:prstGeom prst="rect">
            <a:avLst/>
          </a:prstGeom>
        </p:spPr>
      </p:pic>
    </p:spTree>
    <p:extLst>
      <p:ext uri="{BB962C8B-B14F-4D97-AF65-F5344CB8AC3E}">
        <p14:creationId xmlns:p14="http://schemas.microsoft.com/office/powerpoint/2010/main" val="2732752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E04D-5ACA-B84B-AD39-74FD0504AF9C}"/>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FBD74C7A-08E6-C064-B25B-B11C8415BAF0}"/>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1EEE2477-F9CC-C9EA-0CCE-34B9A3035716}"/>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Body image and weight gain:</a:t>
            </a:r>
            <a:endParaRPr lang="en-GB" dirty="0"/>
          </a:p>
        </p:txBody>
      </p:sp>
      <p:pic>
        <p:nvPicPr>
          <p:cNvPr id="2" name="Picture 1">
            <a:extLst>
              <a:ext uri="{FF2B5EF4-FFF2-40B4-BE49-F238E27FC236}">
                <a16:creationId xmlns:a16="http://schemas.microsoft.com/office/drawing/2014/main" id="{10265776-027E-4D3A-8D9B-007CFBDEE0E8}"/>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DF618366-6E45-1276-CEA7-510945F269B8}"/>
              </a:ext>
            </a:extLst>
          </p:cNvPr>
          <p:cNvSpPr/>
          <p:nvPr/>
        </p:nvSpPr>
        <p:spPr>
          <a:xfrm>
            <a:off x="626302" y="2329842"/>
            <a:ext cx="10939396" cy="3844870"/>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6113313D-96E6-58D7-5D9B-5BDF2971F823}"/>
              </a:ext>
            </a:extLst>
          </p:cNvPr>
          <p:cNvSpPr txBox="1"/>
          <p:nvPr/>
        </p:nvSpPr>
        <p:spPr>
          <a:xfrm>
            <a:off x="1150733" y="2511777"/>
            <a:ext cx="10211705" cy="3398751"/>
          </a:xfrm>
          <a:prstGeom prst="rect">
            <a:avLst/>
          </a:prstGeom>
          <a:noFill/>
        </p:spPr>
        <p:txBody>
          <a:bodyPr wrap="square" rtlCol="0">
            <a:spAutoFit/>
          </a:bodyPr>
          <a:lstStyle/>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What is body image? What does it mean to you? What can your body now do that it didn’t before? What are you grateful for? Stop/limit body checking. Gradually phase it out.</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List all the positives you are gaining from recovery – focus, not cold, less extreme hunger. How is your life changing for the better?</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Normalise change: our bodies naturally change over time, and that’s part of health and healing.</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Focus on what your body allows you to do (energy, concentration, connecting with the people you love).</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Challenge unhelpful comparisons and notice when you compare yourself to others and redirect back to your own journey.</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Wear clothes that feel comfortable and supportive, donate or sell clothes that no longer fit.</a:t>
            </a:r>
            <a:endParaRPr lang="en-GB" sz="2000" dirty="0">
              <a:latin typeface="Quattrocento Sans" panose="020B0502050000020003" pitchFamily="34" charset="0"/>
              <a:sym typeface="Arial"/>
            </a:endParaRPr>
          </a:p>
        </p:txBody>
      </p:sp>
      <p:sp>
        <p:nvSpPr>
          <p:cNvPr id="26" name="Rectangle 1">
            <a:extLst>
              <a:ext uri="{FF2B5EF4-FFF2-40B4-BE49-F238E27FC236}">
                <a16:creationId xmlns:a16="http://schemas.microsoft.com/office/drawing/2014/main" id="{DB991ACB-74FE-5E8D-F1B7-9611991EE58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Star: 4 Points 2">
            <a:extLst>
              <a:ext uri="{FF2B5EF4-FFF2-40B4-BE49-F238E27FC236}">
                <a16:creationId xmlns:a16="http://schemas.microsoft.com/office/drawing/2014/main" id="{92727860-65A6-5F9F-7958-EBB79563127E}"/>
              </a:ext>
            </a:extLst>
          </p:cNvPr>
          <p:cNvSpPr/>
          <p:nvPr/>
        </p:nvSpPr>
        <p:spPr>
          <a:xfrm>
            <a:off x="848152" y="2585350"/>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r: 4 Points 4">
            <a:extLst>
              <a:ext uri="{FF2B5EF4-FFF2-40B4-BE49-F238E27FC236}">
                <a16:creationId xmlns:a16="http://schemas.microsoft.com/office/drawing/2014/main" id="{CA468561-A7DF-0630-069D-E7E39BDE7F14}"/>
              </a:ext>
            </a:extLst>
          </p:cNvPr>
          <p:cNvSpPr/>
          <p:nvPr/>
        </p:nvSpPr>
        <p:spPr>
          <a:xfrm>
            <a:off x="848152" y="3193646"/>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tar: 4 Points 5">
            <a:extLst>
              <a:ext uri="{FF2B5EF4-FFF2-40B4-BE49-F238E27FC236}">
                <a16:creationId xmlns:a16="http://schemas.microsoft.com/office/drawing/2014/main" id="{26DF3333-1FAC-4424-FAE9-DA30FB6A9A39}"/>
              </a:ext>
            </a:extLst>
          </p:cNvPr>
          <p:cNvSpPr/>
          <p:nvPr/>
        </p:nvSpPr>
        <p:spPr>
          <a:xfrm>
            <a:off x="852893" y="3775458"/>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r: 4 Points 7">
            <a:extLst>
              <a:ext uri="{FF2B5EF4-FFF2-40B4-BE49-F238E27FC236}">
                <a16:creationId xmlns:a16="http://schemas.microsoft.com/office/drawing/2014/main" id="{35F99650-05F6-E5A3-A3A9-C5BD2C26470E}"/>
              </a:ext>
            </a:extLst>
          </p:cNvPr>
          <p:cNvSpPr/>
          <p:nvPr/>
        </p:nvSpPr>
        <p:spPr>
          <a:xfrm>
            <a:off x="848152" y="4349982"/>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tar: 4 Points 8">
            <a:extLst>
              <a:ext uri="{FF2B5EF4-FFF2-40B4-BE49-F238E27FC236}">
                <a16:creationId xmlns:a16="http://schemas.microsoft.com/office/drawing/2014/main" id="{E795C99E-EBBD-87BE-E117-5C1912F5E25C}"/>
              </a:ext>
            </a:extLst>
          </p:cNvPr>
          <p:cNvSpPr/>
          <p:nvPr/>
        </p:nvSpPr>
        <p:spPr>
          <a:xfrm>
            <a:off x="848152" y="4998208"/>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4 Points 9">
            <a:extLst>
              <a:ext uri="{FF2B5EF4-FFF2-40B4-BE49-F238E27FC236}">
                <a16:creationId xmlns:a16="http://schemas.microsoft.com/office/drawing/2014/main" id="{58E743D2-09D2-DE0B-C149-37CDA0F27898}"/>
              </a:ext>
            </a:extLst>
          </p:cNvPr>
          <p:cNvSpPr/>
          <p:nvPr/>
        </p:nvSpPr>
        <p:spPr>
          <a:xfrm>
            <a:off x="842655" y="5586460"/>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Hexagon 14">
            <a:extLst>
              <a:ext uri="{FF2B5EF4-FFF2-40B4-BE49-F238E27FC236}">
                <a16:creationId xmlns:a16="http://schemas.microsoft.com/office/drawing/2014/main" id="{326E1BDE-ECE5-5221-3880-D2CCE70DEF2D}"/>
              </a:ext>
            </a:extLst>
          </p:cNvPr>
          <p:cNvSpPr/>
          <p:nvPr/>
        </p:nvSpPr>
        <p:spPr>
          <a:xfrm>
            <a:off x="8546241" y="443304"/>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a:extLst>
              <a:ext uri="{FF2B5EF4-FFF2-40B4-BE49-F238E27FC236}">
                <a16:creationId xmlns:a16="http://schemas.microsoft.com/office/drawing/2014/main" id="{57705E50-4ACA-CEEE-821F-6CED648E0EF6}"/>
              </a:ext>
            </a:extLst>
          </p:cNvPr>
          <p:cNvPicPr>
            <a:picLocks noChangeAspect="1"/>
          </p:cNvPicPr>
          <p:nvPr/>
        </p:nvPicPr>
        <p:blipFill>
          <a:blip r:embed="rId4"/>
          <a:srcRect r="3879"/>
          <a:stretch>
            <a:fillRect/>
          </a:stretch>
        </p:blipFill>
        <p:spPr>
          <a:xfrm>
            <a:off x="9249102" y="545125"/>
            <a:ext cx="2113336" cy="1689324"/>
          </a:xfrm>
          <a:prstGeom prst="rect">
            <a:avLst/>
          </a:prstGeom>
        </p:spPr>
      </p:pic>
    </p:spTree>
    <p:extLst>
      <p:ext uri="{BB962C8B-B14F-4D97-AF65-F5344CB8AC3E}">
        <p14:creationId xmlns:p14="http://schemas.microsoft.com/office/powerpoint/2010/main" val="3183097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40D8B-8E7D-3C5D-6050-CBEBEFEDF86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2AB4B4C-DFE2-6B3C-E81B-8DD8FDA69A96}"/>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D95EC43C-E41B-3997-4521-3CDE407296B2}"/>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Body image and weight gain:</a:t>
            </a:r>
            <a:endParaRPr lang="en-GB" dirty="0"/>
          </a:p>
        </p:txBody>
      </p:sp>
      <p:pic>
        <p:nvPicPr>
          <p:cNvPr id="2" name="Picture 1">
            <a:extLst>
              <a:ext uri="{FF2B5EF4-FFF2-40B4-BE49-F238E27FC236}">
                <a16:creationId xmlns:a16="http://schemas.microsoft.com/office/drawing/2014/main" id="{DD870458-7E35-46B5-1CDF-159D3DB7E5E4}"/>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5284F87C-11A2-891D-0BF7-F5325562187E}"/>
              </a:ext>
            </a:extLst>
          </p:cNvPr>
          <p:cNvSpPr/>
          <p:nvPr/>
        </p:nvSpPr>
        <p:spPr>
          <a:xfrm>
            <a:off x="626302" y="2329842"/>
            <a:ext cx="10939396" cy="3844870"/>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B3199018-8FFD-7C4F-6086-099B405B6BE0}"/>
              </a:ext>
            </a:extLst>
          </p:cNvPr>
          <p:cNvSpPr txBox="1"/>
          <p:nvPr/>
        </p:nvSpPr>
        <p:spPr>
          <a:xfrm>
            <a:off x="1143702" y="2705090"/>
            <a:ext cx="10182158" cy="3450368"/>
          </a:xfrm>
          <a:prstGeom prst="rect">
            <a:avLst/>
          </a:prstGeom>
          <a:noFill/>
        </p:spPr>
        <p:txBody>
          <a:bodyPr wrap="square" rtlCol="0">
            <a:spAutoFit/>
          </a:bodyPr>
          <a:lstStyle/>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Replace negative thoughts with kinder, neutral, or appreciative statements about your body and all the things it is capable of and allows you to do </a:t>
            </a:r>
            <a:endParaRPr lang="en-GB" sz="22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Treat yourself as you would treat a close friend going through recovery</a:t>
            </a:r>
            <a:endParaRPr lang="en-GB" sz="22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Remember you are more than your body, focus on your values, relationships, skills, and hobbies</a:t>
            </a:r>
            <a:endParaRPr lang="en-GB" sz="22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ea typeface="Arial"/>
                <a:cs typeface="Arial"/>
                <a:sym typeface="Arial"/>
              </a:rPr>
              <a:t>Celebrate milestones and acknowledge progress in your recovery, even small wins e.g. enjoying a meal with friends, going on holiday </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rPr>
              <a:t>Clothes clear out! Wardrobe experiment – throw out or bring forward a new you</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rPr>
              <a:t>Numbers don’t define you - letters</a:t>
            </a:r>
          </a:p>
          <a:p>
            <a:pPr lvl="0">
              <a:lnSpc>
                <a:spcPct val="90000"/>
              </a:lnSpc>
              <a:spcBef>
                <a:spcPts val="200"/>
              </a:spcBef>
              <a:spcAft>
                <a:spcPts val="200"/>
              </a:spcAft>
              <a:buClr>
                <a:schemeClr val="lt1"/>
              </a:buClr>
              <a:buSzPct val="100000"/>
            </a:pPr>
            <a:r>
              <a:rPr lang="en-GB" sz="2200" dirty="0">
                <a:solidFill>
                  <a:schemeClr val="lt1"/>
                </a:solidFill>
                <a:latin typeface="Quattrocento Sans" panose="020B0502050000020003" pitchFamily="34" charset="0"/>
              </a:rPr>
              <a:t>Aiming for body acceptance</a:t>
            </a:r>
            <a:endParaRPr lang="en-GB" sz="2200" dirty="0">
              <a:latin typeface="Quattrocento Sans" panose="020B0502050000020003" pitchFamily="34" charset="0"/>
            </a:endParaRPr>
          </a:p>
        </p:txBody>
      </p:sp>
      <p:sp>
        <p:nvSpPr>
          <p:cNvPr id="23" name="TextBox 22">
            <a:extLst>
              <a:ext uri="{FF2B5EF4-FFF2-40B4-BE49-F238E27FC236}">
                <a16:creationId xmlns:a16="http://schemas.microsoft.com/office/drawing/2014/main" id="{0D195926-8A42-7068-0DE4-2D6AFC828DFD}"/>
              </a:ext>
            </a:extLst>
          </p:cNvPr>
          <p:cNvSpPr txBox="1"/>
          <p:nvPr/>
        </p:nvSpPr>
        <p:spPr>
          <a:xfrm>
            <a:off x="3046956" y="3247465"/>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A56A8DF5-EAA1-18C5-61E4-8A60C9772CF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 name="Google Shape;116;p16" descr="Hourglass">
            <a:extLst>
              <a:ext uri="{FF2B5EF4-FFF2-40B4-BE49-F238E27FC236}">
                <a16:creationId xmlns:a16="http://schemas.microsoft.com/office/drawing/2014/main" id="{A28ED0B7-4B38-7FFE-D4BC-18F86CDF4227}"/>
              </a:ext>
            </a:extLst>
          </p:cNvPr>
          <p:cNvPicPr preferRelativeResize="0"/>
          <p:nvPr/>
        </p:nvPicPr>
        <p:blipFill rotWithShape="1">
          <a:blip r:embed="rId4">
            <a:alphaModFix/>
          </a:blip>
          <a:srcRect l="31590"/>
          <a:stretch/>
        </p:blipFill>
        <p:spPr>
          <a:xfrm>
            <a:off x="10326756" y="5329449"/>
            <a:ext cx="857133" cy="724763"/>
          </a:xfrm>
          <a:prstGeom prst="rect">
            <a:avLst/>
          </a:prstGeom>
          <a:noFill/>
          <a:ln>
            <a:noFill/>
          </a:ln>
        </p:spPr>
      </p:pic>
      <p:sp>
        <p:nvSpPr>
          <p:cNvPr id="5" name="Star: 4 Points 4">
            <a:extLst>
              <a:ext uri="{FF2B5EF4-FFF2-40B4-BE49-F238E27FC236}">
                <a16:creationId xmlns:a16="http://schemas.microsoft.com/office/drawing/2014/main" id="{725BC1FA-DA34-31DA-36D7-6C3075EEF35E}"/>
              </a:ext>
            </a:extLst>
          </p:cNvPr>
          <p:cNvSpPr/>
          <p:nvPr/>
        </p:nvSpPr>
        <p:spPr>
          <a:xfrm>
            <a:off x="875928" y="5452537"/>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tar: 4 Points 5">
            <a:extLst>
              <a:ext uri="{FF2B5EF4-FFF2-40B4-BE49-F238E27FC236}">
                <a16:creationId xmlns:a16="http://schemas.microsoft.com/office/drawing/2014/main" id="{A66971A4-23E2-08D2-2AC7-7C6760300AFD}"/>
              </a:ext>
            </a:extLst>
          </p:cNvPr>
          <p:cNvSpPr/>
          <p:nvPr/>
        </p:nvSpPr>
        <p:spPr>
          <a:xfrm>
            <a:off x="866140" y="3445480"/>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r: 4 Points 7">
            <a:extLst>
              <a:ext uri="{FF2B5EF4-FFF2-40B4-BE49-F238E27FC236}">
                <a16:creationId xmlns:a16="http://schemas.microsoft.com/office/drawing/2014/main" id="{DD8589B8-41E7-7860-8F99-30935156E9AE}"/>
              </a:ext>
            </a:extLst>
          </p:cNvPr>
          <p:cNvSpPr/>
          <p:nvPr/>
        </p:nvSpPr>
        <p:spPr>
          <a:xfrm>
            <a:off x="875928" y="3835962"/>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tar: 4 Points 8">
            <a:extLst>
              <a:ext uri="{FF2B5EF4-FFF2-40B4-BE49-F238E27FC236}">
                <a16:creationId xmlns:a16="http://schemas.microsoft.com/office/drawing/2014/main" id="{4037A827-8583-BD87-1A37-DC6DF689894E}"/>
              </a:ext>
            </a:extLst>
          </p:cNvPr>
          <p:cNvSpPr/>
          <p:nvPr/>
        </p:nvSpPr>
        <p:spPr>
          <a:xfrm>
            <a:off x="875928" y="4484188"/>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4 Points 9">
            <a:extLst>
              <a:ext uri="{FF2B5EF4-FFF2-40B4-BE49-F238E27FC236}">
                <a16:creationId xmlns:a16="http://schemas.microsoft.com/office/drawing/2014/main" id="{616E0E73-92D9-37FC-8CA1-8CFEC965E7E5}"/>
              </a:ext>
            </a:extLst>
          </p:cNvPr>
          <p:cNvSpPr/>
          <p:nvPr/>
        </p:nvSpPr>
        <p:spPr>
          <a:xfrm>
            <a:off x="868505" y="5129754"/>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ar: 4 Points 12">
            <a:extLst>
              <a:ext uri="{FF2B5EF4-FFF2-40B4-BE49-F238E27FC236}">
                <a16:creationId xmlns:a16="http://schemas.microsoft.com/office/drawing/2014/main" id="{EDC367A1-9505-2305-0326-2876AEBE032F}"/>
              </a:ext>
            </a:extLst>
          </p:cNvPr>
          <p:cNvSpPr/>
          <p:nvPr/>
        </p:nvSpPr>
        <p:spPr>
          <a:xfrm>
            <a:off x="866139" y="2783358"/>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Hexagon 14">
            <a:extLst>
              <a:ext uri="{FF2B5EF4-FFF2-40B4-BE49-F238E27FC236}">
                <a16:creationId xmlns:a16="http://schemas.microsoft.com/office/drawing/2014/main" id="{0D8E1DEE-0CFF-8330-3AE4-56EBD1192CF0}"/>
              </a:ext>
            </a:extLst>
          </p:cNvPr>
          <p:cNvSpPr/>
          <p:nvPr/>
        </p:nvSpPr>
        <p:spPr>
          <a:xfrm>
            <a:off x="8594296" y="510136"/>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a:extLst>
              <a:ext uri="{FF2B5EF4-FFF2-40B4-BE49-F238E27FC236}">
                <a16:creationId xmlns:a16="http://schemas.microsoft.com/office/drawing/2014/main" id="{1FFA5B73-28F1-66C5-1978-F4EE006A8574}"/>
              </a:ext>
            </a:extLst>
          </p:cNvPr>
          <p:cNvPicPr>
            <a:picLocks noChangeAspect="1"/>
          </p:cNvPicPr>
          <p:nvPr/>
        </p:nvPicPr>
        <p:blipFill>
          <a:blip r:embed="rId5"/>
          <a:srcRect r="3879"/>
          <a:stretch>
            <a:fillRect/>
          </a:stretch>
        </p:blipFill>
        <p:spPr>
          <a:xfrm>
            <a:off x="9281815" y="575187"/>
            <a:ext cx="2043022" cy="1570585"/>
          </a:xfrm>
          <a:prstGeom prst="rect">
            <a:avLst/>
          </a:prstGeom>
        </p:spPr>
      </p:pic>
      <p:sp>
        <p:nvSpPr>
          <p:cNvPr id="16" name="Star: 4 Points 15">
            <a:extLst>
              <a:ext uri="{FF2B5EF4-FFF2-40B4-BE49-F238E27FC236}">
                <a16:creationId xmlns:a16="http://schemas.microsoft.com/office/drawing/2014/main" id="{F2021055-1FAA-5C4E-9957-94445A1434EE}"/>
              </a:ext>
            </a:extLst>
          </p:cNvPr>
          <p:cNvSpPr/>
          <p:nvPr/>
        </p:nvSpPr>
        <p:spPr>
          <a:xfrm>
            <a:off x="875928" y="5843019"/>
            <a:ext cx="242221" cy="199696"/>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5158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EEE5E-BF8F-8231-012B-9B4BA624680E}"/>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FC1CB679-97DC-CF93-7093-700BA50C42F7}"/>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B44E1064-1D2B-3836-2214-8B760855B5A2}"/>
              </a:ext>
            </a:extLst>
          </p:cNvPr>
          <p:cNvSpPr>
            <a:spLocks noGrp="1"/>
          </p:cNvSpPr>
          <p:nvPr>
            <p:ph type="title"/>
          </p:nvPr>
        </p:nvSpPr>
        <p:spPr>
          <a:xfrm>
            <a:off x="941408" y="909768"/>
            <a:ext cx="8717599" cy="714660"/>
          </a:xfrm>
        </p:spPr>
        <p:txBody>
          <a:bodyPr/>
          <a:lstStyle/>
          <a:p>
            <a:r>
              <a:rPr lang="en-GB" sz="2800" b="1" dirty="0">
                <a:solidFill>
                  <a:schemeClr val="lt1"/>
                </a:solidFill>
                <a:latin typeface="Arial"/>
                <a:ea typeface="Arial"/>
                <a:cs typeface="Arial"/>
                <a:sym typeface="Arial"/>
              </a:rPr>
              <a:t>Managing addictive exercise :</a:t>
            </a:r>
            <a:endParaRPr lang="en-GB" sz="2800" dirty="0"/>
          </a:p>
        </p:txBody>
      </p:sp>
      <p:sp>
        <p:nvSpPr>
          <p:cNvPr id="7" name="Rectangle 6">
            <a:extLst>
              <a:ext uri="{FF2B5EF4-FFF2-40B4-BE49-F238E27FC236}">
                <a16:creationId xmlns:a16="http://schemas.microsoft.com/office/drawing/2014/main" id="{A0D78A66-466B-F722-DDF0-6ED24B892D9C}"/>
              </a:ext>
            </a:extLst>
          </p:cNvPr>
          <p:cNvSpPr/>
          <p:nvPr/>
        </p:nvSpPr>
        <p:spPr>
          <a:xfrm>
            <a:off x="626302" y="2348525"/>
            <a:ext cx="9253422" cy="3934459"/>
          </a:xfrm>
          <a:prstGeom prst="rect">
            <a:avLst/>
          </a:prstGeom>
          <a:solidFill>
            <a:schemeClr val="accent5">
              <a:lumMod val="75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E90DD317-3BC1-D22D-E15D-0F699AE4A953}"/>
              </a:ext>
            </a:extLst>
          </p:cNvPr>
          <p:cNvSpPr txBox="1"/>
          <p:nvPr/>
        </p:nvSpPr>
        <p:spPr>
          <a:xfrm>
            <a:off x="1037081" y="2534195"/>
            <a:ext cx="10330492" cy="3497881"/>
          </a:xfrm>
          <a:prstGeom prst="rect">
            <a:avLst/>
          </a:prstGeom>
          <a:noFill/>
        </p:spPr>
        <p:txBody>
          <a:bodyPr wrap="square" rtlCol="0">
            <a:spAutoFit/>
          </a:bodyPr>
          <a:lstStyle/>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Take a moment… Why do you exercise?</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rPr>
              <a:t>What do you think other people’s answers would be?</a:t>
            </a:r>
            <a:endParaRPr lang="en-GB" sz="2400" dirty="0">
              <a:solidFill>
                <a:schemeClr val="lt1"/>
              </a:solidFill>
              <a:latin typeface="Quattrocento Sans" panose="020B0502050000020003" pitchFamily="34" charset="0"/>
              <a:cs typeface="Arial"/>
              <a:sym typeface="Arial"/>
            </a:endParaRP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Risks of compulsive exercise on your body</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Gradually reduce (make it shorter, one less day)</a:t>
            </a:r>
            <a:endParaRPr lang="en-GB" sz="2400" dirty="0">
              <a:latin typeface="Quattrocento Sans" panose="020B0502050000020003" pitchFamily="34" charset="0"/>
              <a:sym typeface="Arial"/>
            </a:endParaRP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Change up your exercise – something less intense or more social </a:t>
            </a:r>
            <a:endParaRPr lang="en-GB" sz="2400" dirty="0">
              <a:latin typeface="Quattrocento Sans" panose="020B0502050000020003" pitchFamily="34" charset="0"/>
              <a:sym typeface="Arial"/>
            </a:endParaRP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Find time for other things you enjoy – experiment with these</a:t>
            </a:r>
            <a:endParaRPr lang="en-GB" sz="2400" dirty="0">
              <a:latin typeface="Quattrocento Sans" panose="020B0502050000020003" pitchFamily="34" charset="0"/>
              <a:sym typeface="Arial"/>
            </a:endParaRP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Pie chart of your life – what takes up most of your life now? </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ea typeface="Arial"/>
                <a:cs typeface="Arial"/>
                <a:sym typeface="Arial"/>
              </a:rPr>
              <a:t>How could or would you like it to look?</a:t>
            </a:r>
          </a:p>
          <a:p>
            <a:pPr lvl="0">
              <a:lnSpc>
                <a:spcPct val="90000"/>
              </a:lnSpc>
              <a:spcBef>
                <a:spcPts val="200"/>
              </a:spcBef>
              <a:spcAft>
                <a:spcPts val="200"/>
              </a:spcAft>
              <a:buClr>
                <a:schemeClr val="lt1"/>
              </a:buClr>
              <a:buSzPts val="2800"/>
            </a:pPr>
            <a:r>
              <a:rPr lang="en-GB" sz="2400" dirty="0">
                <a:solidFill>
                  <a:schemeClr val="lt1"/>
                </a:solidFill>
                <a:latin typeface="Quattrocento Sans" panose="020B0502050000020003" pitchFamily="34" charset="0"/>
              </a:rPr>
              <a:t>Commitment to yourself… What could you change?</a:t>
            </a:r>
          </a:p>
        </p:txBody>
      </p:sp>
      <p:sp>
        <p:nvSpPr>
          <p:cNvPr id="23" name="TextBox 22">
            <a:extLst>
              <a:ext uri="{FF2B5EF4-FFF2-40B4-BE49-F238E27FC236}">
                <a16:creationId xmlns:a16="http://schemas.microsoft.com/office/drawing/2014/main" id="{D3691752-DCF0-1D02-DA0C-F22E065FD9D8}"/>
              </a:ext>
            </a:extLst>
          </p:cNvPr>
          <p:cNvSpPr txBox="1"/>
          <p:nvPr/>
        </p:nvSpPr>
        <p:spPr>
          <a:xfrm>
            <a:off x="3046956" y="3247465"/>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A513CA8A-F48A-4AB0-1289-1D2C57227B9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Flowchart: Connector 5">
            <a:extLst>
              <a:ext uri="{FF2B5EF4-FFF2-40B4-BE49-F238E27FC236}">
                <a16:creationId xmlns:a16="http://schemas.microsoft.com/office/drawing/2014/main" id="{5D72A84C-2616-BCEF-ADBA-B762E4412080}"/>
              </a:ext>
            </a:extLst>
          </p:cNvPr>
          <p:cNvSpPr/>
          <p:nvPr/>
        </p:nvSpPr>
        <p:spPr>
          <a:xfrm>
            <a:off x="793637" y="4929144"/>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a:extLst>
              <a:ext uri="{FF2B5EF4-FFF2-40B4-BE49-F238E27FC236}">
                <a16:creationId xmlns:a16="http://schemas.microsoft.com/office/drawing/2014/main" id="{A379E1F2-6F8B-4AEB-9746-DC961F6ED4FB}"/>
              </a:ext>
            </a:extLst>
          </p:cNvPr>
          <p:cNvSpPr/>
          <p:nvPr/>
        </p:nvSpPr>
        <p:spPr>
          <a:xfrm>
            <a:off x="824033" y="2651148"/>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a:extLst>
              <a:ext uri="{FF2B5EF4-FFF2-40B4-BE49-F238E27FC236}">
                <a16:creationId xmlns:a16="http://schemas.microsoft.com/office/drawing/2014/main" id="{4DD5A687-EE66-D0C7-6248-FB4AFB839D68}"/>
              </a:ext>
            </a:extLst>
          </p:cNvPr>
          <p:cNvSpPr/>
          <p:nvPr/>
        </p:nvSpPr>
        <p:spPr>
          <a:xfrm>
            <a:off x="804291" y="3035260"/>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lowchart: Connector 12">
            <a:extLst>
              <a:ext uri="{FF2B5EF4-FFF2-40B4-BE49-F238E27FC236}">
                <a16:creationId xmlns:a16="http://schemas.microsoft.com/office/drawing/2014/main" id="{E6980A75-0D0E-21D1-32B7-AD08AFCD539D}"/>
              </a:ext>
            </a:extLst>
          </p:cNvPr>
          <p:cNvSpPr/>
          <p:nvPr/>
        </p:nvSpPr>
        <p:spPr>
          <a:xfrm>
            <a:off x="814089" y="3417794"/>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a:extLst>
              <a:ext uri="{FF2B5EF4-FFF2-40B4-BE49-F238E27FC236}">
                <a16:creationId xmlns:a16="http://schemas.microsoft.com/office/drawing/2014/main" id="{F95081C8-4719-ED2B-0621-70600B658958}"/>
              </a:ext>
            </a:extLst>
          </p:cNvPr>
          <p:cNvSpPr/>
          <p:nvPr/>
        </p:nvSpPr>
        <p:spPr>
          <a:xfrm>
            <a:off x="804291" y="3788961"/>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a:extLst>
              <a:ext uri="{FF2B5EF4-FFF2-40B4-BE49-F238E27FC236}">
                <a16:creationId xmlns:a16="http://schemas.microsoft.com/office/drawing/2014/main" id="{07085041-A456-0EA3-E96B-2B43356A2314}"/>
              </a:ext>
            </a:extLst>
          </p:cNvPr>
          <p:cNvSpPr/>
          <p:nvPr/>
        </p:nvSpPr>
        <p:spPr>
          <a:xfrm>
            <a:off x="804291" y="4176685"/>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443C725E-C6F6-54BC-AF56-5220694CB1BA}"/>
              </a:ext>
            </a:extLst>
          </p:cNvPr>
          <p:cNvSpPr/>
          <p:nvPr/>
        </p:nvSpPr>
        <p:spPr>
          <a:xfrm>
            <a:off x="804781" y="4510141"/>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8E414E11-56B8-99A7-6A0D-D7623D318148}"/>
              </a:ext>
            </a:extLst>
          </p:cNvPr>
          <p:cNvSpPr/>
          <p:nvPr/>
        </p:nvSpPr>
        <p:spPr>
          <a:xfrm>
            <a:off x="824427" y="5651566"/>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72EC80C9-36B5-B20F-2686-E114EDF688FB}"/>
              </a:ext>
            </a:extLst>
          </p:cNvPr>
          <p:cNvSpPr txBox="1"/>
          <p:nvPr/>
        </p:nvSpPr>
        <p:spPr>
          <a:xfrm>
            <a:off x="3048000" y="3246961"/>
            <a:ext cx="6096000" cy="369332"/>
          </a:xfrm>
          <a:prstGeom prst="rect">
            <a:avLst/>
          </a:prstGeom>
          <a:noFill/>
        </p:spPr>
        <p:txBody>
          <a:bodyPr wrap="square">
            <a:spAutoFit/>
          </a:bodyPr>
          <a:lstStyle/>
          <a:p>
            <a:endParaRPr lang="en-GB" dirty="0"/>
          </a:p>
        </p:txBody>
      </p:sp>
      <p:pic>
        <p:nvPicPr>
          <p:cNvPr id="21" name="Picture 20">
            <a:extLst>
              <a:ext uri="{FF2B5EF4-FFF2-40B4-BE49-F238E27FC236}">
                <a16:creationId xmlns:a16="http://schemas.microsoft.com/office/drawing/2014/main" id="{E9D6EF78-EBEA-4709-8010-E4BD074D5090}"/>
              </a:ext>
            </a:extLst>
          </p:cNvPr>
          <p:cNvPicPr>
            <a:picLocks noChangeAspect="1"/>
          </p:cNvPicPr>
          <p:nvPr/>
        </p:nvPicPr>
        <p:blipFill>
          <a:blip r:embed="rId3"/>
          <a:stretch>
            <a:fillRect/>
          </a:stretch>
        </p:blipFill>
        <p:spPr>
          <a:xfrm>
            <a:off x="9879724" y="3595952"/>
            <a:ext cx="2196115" cy="2769546"/>
          </a:xfrm>
          <a:prstGeom prst="rect">
            <a:avLst/>
          </a:prstGeom>
        </p:spPr>
      </p:pic>
      <p:sp>
        <p:nvSpPr>
          <p:cNvPr id="25" name="Hexagon 24">
            <a:extLst>
              <a:ext uri="{FF2B5EF4-FFF2-40B4-BE49-F238E27FC236}">
                <a16:creationId xmlns:a16="http://schemas.microsoft.com/office/drawing/2014/main" id="{E4DE90D6-1BFE-ED8F-5907-BD3E2034E1DE}"/>
              </a:ext>
            </a:extLst>
          </p:cNvPr>
          <p:cNvSpPr/>
          <p:nvPr/>
        </p:nvSpPr>
        <p:spPr>
          <a:xfrm>
            <a:off x="8512031" y="475264"/>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02363803-E2DE-2E2B-4ADF-84E0E1AAC744}"/>
              </a:ext>
            </a:extLst>
          </p:cNvPr>
          <p:cNvPicPr>
            <a:picLocks noChangeAspect="1"/>
          </p:cNvPicPr>
          <p:nvPr/>
        </p:nvPicPr>
        <p:blipFill>
          <a:blip r:embed="rId4"/>
          <a:srcRect b="7068"/>
          <a:stretch>
            <a:fillRect/>
          </a:stretch>
        </p:blipFill>
        <p:spPr>
          <a:xfrm>
            <a:off x="9879724" y="652773"/>
            <a:ext cx="1635644" cy="1444844"/>
          </a:xfrm>
          <a:prstGeom prst="rect">
            <a:avLst/>
          </a:prstGeom>
        </p:spPr>
      </p:pic>
      <p:sp>
        <p:nvSpPr>
          <p:cNvPr id="28" name="Double Wave 27">
            <a:extLst>
              <a:ext uri="{FF2B5EF4-FFF2-40B4-BE49-F238E27FC236}">
                <a16:creationId xmlns:a16="http://schemas.microsoft.com/office/drawing/2014/main" id="{5773C8D5-1608-DC71-A203-485847821A3C}"/>
              </a:ext>
            </a:extLst>
          </p:cNvPr>
          <p:cNvSpPr/>
          <p:nvPr/>
        </p:nvSpPr>
        <p:spPr>
          <a:xfrm rot="16200000">
            <a:off x="7998370" y="4002062"/>
            <a:ext cx="3934458" cy="406013"/>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DF5AC6E5-7D87-6108-A6BA-3FFBC2541984}"/>
              </a:ext>
            </a:extLst>
          </p:cNvPr>
          <p:cNvPicPr>
            <a:picLocks noChangeAspect="1"/>
          </p:cNvPicPr>
          <p:nvPr/>
        </p:nvPicPr>
        <p:blipFill>
          <a:blip r:embed="rId5"/>
          <a:stretch>
            <a:fillRect/>
          </a:stretch>
        </p:blipFill>
        <p:spPr>
          <a:xfrm>
            <a:off x="10913276" y="6174714"/>
            <a:ext cx="1099081" cy="574359"/>
          </a:xfrm>
          <a:prstGeom prst="rect">
            <a:avLst/>
          </a:prstGeom>
        </p:spPr>
      </p:pic>
    </p:spTree>
    <p:extLst>
      <p:ext uri="{BB962C8B-B14F-4D97-AF65-F5344CB8AC3E}">
        <p14:creationId xmlns:p14="http://schemas.microsoft.com/office/powerpoint/2010/main" val="2374837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DBE65-B2C9-12F5-ADD1-43ACB90C4AF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2EB7A93A-F643-6184-08A9-07A9D20CBEA7}"/>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60028A69-5562-662B-1C50-F824FD9ABE81}"/>
              </a:ext>
            </a:extLst>
          </p:cNvPr>
          <p:cNvSpPr>
            <a:spLocks noGrp="1"/>
          </p:cNvSpPr>
          <p:nvPr>
            <p:ph type="title"/>
          </p:nvPr>
        </p:nvSpPr>
        <p:spPr>
          <a:xfrm>
            <a:off x="941408" y="909768"/>
            <a:ext cx="8717599" cy="714660"/>
          </a:xfrm>
        </p:spPr>
        <p:txBody>
          <a:bodyPr/>
          <a:lstStyle/>
          <a:p>
            <a:r>
              <a:rPr lang="en-GB" sz="2800" b="1" dirty="0">
                <a:solidFill>
                  <a:schemeClr val="lt1"/>
                </a:solidFill>
                <a:latin typeface="Arial"/>
                <a:ea typeface="Arial"/>
                <a:cs typeface="Arial"/>
                <a:sym typeface="Arial"/>
              </a:rPr>
              <a:t>Managing addictive exercise:</a:t>
            </a:r>
            <a:endParaRPr lang="en-GB" sz="2800" dirty="0"/>
          </a:p>
        </p:txBody>
      </p:sp>
      <p:sp>
        <p:nvSpPr>
          <p:cNvPr id="7" name="Rectangle 6">
            <a:extLst>
              <a:ext uri="{FF2B5EF4-FFF2-40B4-BE49-F238E27FC236}">
                <a16:creationId xmlns:a16="http://schemas.microsoft.com/office/drawing/2014/main" id="{4D0AB246-A3D9-8670-6AA3-D7250BF510C9}"/>
              </a:ext>
            </a:extLst>
          </p:cNvPr>
          <p:cNvSpPr/>
          <p:nvPr/>
        </p:nvSpPr>
        <p:spPr>
          <a:xfrm>
            <a:off x="626301" y="2201726"/>
            <a:ext cx="9765763" cy="4181007"/>
          </a:xfrm>
          <a:prstGeom prst="rect">
            <a:avLst/>
          </a:prstGeom>
          <a:solidFill>
            <a:schemeClr val="accent5">
              <a:lumMod val="75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F59BF79C-514B-17F8-A36C-0AF5D50B3CCD}"/>
              </a:ext>
            </a:extLst>
          </p:cNvPr>
          <p:cNvSpPr txBox="1"/>
          <p:nvPr/>
        </p:nvSpPr>
        <p:spPr>
          <a:xfrm>
            <a:off x="1037081" y="2534195"/>
            <a:ext cx="10330492" cy="3600281"/>
          </a:xfrm>
          <a:prstGeom prst="rect">
            <a:avLst/>
          </a:prstGeom>
          <a:noFill/>
        </p:spPr>
        <p:txBody>
          <a:bodyPr wrap="square" rtlCol="0">
            <a:spAutoFit/>
          </a:bodyPr>
          <a:lstStyle/>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Plan rest and recovery days as essential for health</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Engage in gentler, mindful activities such as yoga, stretching and walking in</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nature that focus on enjoyment rather than calorie burn.</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Track progress based on your mood, energy, or strength improvements rather</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than calories or weight. Ditch the apps and the watch!</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Share your exercise goals with a trusted friend, family member, or clinician for</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accountability.</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Acknowledge and celebrate each time you challenge your thought and reduce the intensity or frequency of exercise</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Remind yourself that it is important to choose movement that energises and</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nurtures you, rather than letting it dominate your life. It should enhance your</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wellbeing and daily life, without taking over your time, energy, or focus.</a:t>
            </a:r>
          </a:p>
          <a:p>
            <a:pPr lvl="0">
              <a:lnSpc>
                <a:spcPct val="90000"/>
              </a:lnSpc>
              <a:spcBef>
                <a:spcPts val="300"/>
              </a:spcBef>
              <a:spcAft>
                <a:spcPts val="300"/>
              </a:spcAft>
              <a:buClr>
                <a:schemeClr val="lt1"/>
              </a:buClr>
              <a:buSzPts val="2800"/>
            </a:pPr>
            <a:r>
              <a:rPr lang="en-GB" sz="1600" dirty="0">
                <a:solidFill>
                  <a:schemeClr val="lt1"/>
                </a:solidFill>
                <a:latin typeface="Quattrocento Sans" panose="020B0502050000020003" pitchFamily="34" charset="0"/>
                <a:ea typeface="Arial"/>
                <a:cs typeface="Arial"/>
                <a:sym typeface="Arial"/>
              </a:rPr>
              <a:t>Fuel for exercise – car.</a:t>
            </a:r>
            <a:endParaRPr lang="en-GB" sz="1600" dirty="0">
              <a:solidFill>
                <a:schemeClr val="lt1"/>
              </a:solidFill>
              <a:latin typeface="Quattrocento Sans" panose="020B0502050000020003" pitchFamily="34" charset="0"/>
            </a:endParaRPr>
          </a:p>
        </p:txBody>
      </p:sp>
      <p:sp>
        <p:nvSpPr>
          <p:cNvPr id="23" name="TextBox 22">
            <a:extLst>
              <a:ext uri="{FF2B5EF4-FFF2-40B4-BE49-F238E27FC236}">
                <a16:creationId xmlns:a16="http://schemas.microsoft.com/office/drawing/2014/main" id="{3437EA04-8DB5-BE79-F2BE-194D258E168C}"/>
              </a:ext>
            </a:extLst>
          </p:cNvPr>
          <p:cNvSpPr txBox="1"/>
          <p:nvPr/>
        </p:nvSpPr>
        <p:spPr>
          <a:xfrm>
            <a:off x="3046956" y="3247465"/>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3FA16E2A-5F10-C514-3647-8C7727A327C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Flowchart: Connector 5">
            <a:extLst>
              <a:ext uri="{FF2B5EF4-FFF2-40B4-BE49-F238E27FC236}">
                <a16:creationId xmlns:a16="http://schemas.microsoft.com/office/drawing/2014/main" id="{2DBB5D9C-E4B6-C6AF-9442-4FD604A12212}"/>
              </a:ext>
            </a:extLst>
          </p:cNvPr>
          <p:cNvSpPr/>
          <p:nvPr/>
        </p:nvSpPr>
        <p:spPr>
          <a:xfrm>
            <a:off x="824427" y="4981978"/>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a:extLst>
              <a:ext uri="{FF2B5EF4-FFF2-40B4-BE49-F238E27FC236}">
                <a16:creationId xmlns:a16="http://schemas.microsoft.com/office/drawing/2014/main" id="{DAF6536E-3BB1-64C3-5671-0BE3FB949E0C}"/>
              </a:ext>
            </a:extLst>
          </p:cNvPr>
          <p:cNvSpPr/>
          <p:nvPr/>
        </p:nvSpPr>
        <p:spPr>
          <a:xfrm>
            <a:off x="845794" y="2622807"/>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a:extLst>
              <a:ext uri="{FF2B5EF4-FFF2-40B4-BE49-F238E27FC236}">
                <a16:creationId xmlns:a16="http://schemas.microsoft.com/office/drawing/2014/main" id="{7DE4D9F3-EF56-C3FE-7599-0058345D9EFB}"/>
              </a:ext>
            </a:extLst>
          </p:cNvPr>
          <p:cNvSpPr/>
          <p:nvPr/>
        </p:nvSpPr>
        <p:spPr>
          <a:xfrm>
            <a:off x="834889" y="2922146"/>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lowchart: Connector 12">
            <a:extLst>
              <a:ext uri="{FF2B5EF4-FFF2-40B4-BE49-F238E27FC236}">
                <a16:creationId xmlns:a16="http://schemas.microsoft.com/office/drawing/2014/main" id="{0AB43CB8-C75B-4655-9827-00AAFBB4D977}"/>
              </a:ext>
            </a:extLst>
          </p:cNvPr>
          <p:cNvSpPr/>
          <p:nvPr/>
        </p:nvSpPr>
        <p:spPr>
          <a:xfrm>
            <a:off x="824427" y="3470345"/>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a:extLst>
              <a:ext uri="{FF2B5EF4-FFF2-40B4-BE49-F238E27FC236}">
                <a16:creationId xmlns:a16="http://schemas.microsoft.com/office/drawing/2014/main" id="{E9AEF2C3-D13D-2808-01F0-B559AAD73EBE}"/>
              </a:ext>
            </a:extLst>
          </p:cNvPr>
          <p:cNvSpPr/>
          <p:nvPr/>
        </p:nvSpPr>
        <p:spPr>
          <a:xfrm>
            <a:off x="824427" y="4074333"/>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E6416D6A-3A30-354D-2546-BC6B36C3725D}"/>
              </a:ext>
            </a:extLst>
          </p:cNvPr>
          <p:cNvSpPr/>
          <p:nvPr/>
        </p:nvSpPr>
        <p:spPr>
          <a:xfrm>
            <a:off x="819421" y="4702236"/>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650383C1-124D-88F9-9B2B-6A46517C6291}"/>
              </a:ext>
            </a:extLst>
          </p:cNvPr>
          <p:cNvSpPr/>
          <p:nvPr/>
        </p:nvSpPr>
        <p:spPr>
          <a:xfrm>
            <a:off x="819421" y="5839358"/>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45BD092C-C877-AE81-991C-9596619FEBBC}"/>
              </a:ext>
            </a:extLst>
          </p:cNvPr>
          <p:cNvSpPr txBox="1"/>
          <p:nvPr/>
        </p:nvSpPr>
        <p:spPr>
          <a:xfrm>
            <a:off x="3048000" y="3246961"/>
            <a:ext cx="6096000" cy="369332"/>
          </a:xfrm>
          <a:prstGeom prst="rect">
            <a:avLst/>
          </a:prstGeom>
          <a:noFill/>
        </p:spPr>
        <p:txBody>
          <a:bodyPr wrap="square">
            <a:spAutoFit/>
          </a:bodyPr>
          <a:lstStyle/>
          <a:p>
            <a:endParaRPr lang="en-GB" dirty="0"/>
          </a:p>
        </p:txBody>
      </p:sp>
      <p:sp>
        <p:nvSpPr>
          <p:cNvPr id="25" name="Hexagon 24">
            <a:extLst>
              <a:ext uri="{FF2B5EF4-FFF2-40B4-BE49-F238E27FC236}">
                <a16:creationId xmlns:a16="http://schemas.microsoft.com/office/drawing/2014/main" id="{C8BC92A1-F097-4861-EFA2-D2B29F019A4E}"/>
              </a:ext>
            </a:extLst>
          </p:cNvPr>
          <p:cNvSpPr/>
          <p:nvPr/>
        </p:nvSpPr>
        <p:spPr>
          <a:xfrm>
            <a:off x="8512031" y="475264"/>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634B98E9-9938-08B5-0899-3FC414C104E3}"/>
              </a:ext>
            </a:extLst>
          </p:cNvPr>
          <p:cNvPicPr>
            <a:picLocks noChangeAspect="1"/>
          </p:cNvPicPr>
          <p:nvPr/>
        </p:nvPicPr>
        <p:blipFill>
          <a:blip r:embed="rId3"/>
          <a:srcRect b="7068"/>
          <a:stretch>
            <a:fillRect/>
          </a:stretch>
        </p:blipFill>
        <p:spPr>
          <a:xfrm>
            <a:off x="9879724" y="652773"/>
            <a:ext cx="1635644" cy="1444844"/>
          </a:xfrm>
          <a:prstGeom prst="rect">
            <a:avLst/>
          </a:prstGeom>
        </p:spPr>
      </p:pic>
      <p:sp>
        <p:nvSpPr>
          <p:cNvPr id="28" name="Double Wave 27">
            <a:extLst>
              <a:ext uri="{FF2B5EF4-FFF2-40B4-BE49-F238E27FC236}">
                <a16:creationId xmlns:a16="http://schemas.microsoft.com/office/drawing/2014/main" id="{EFB649CE-5FE5-1369-32B4-25D0CB2E437D}"/>
              </a:ext>
            </a:extLst>
          </p:cNvPr>
          <p:cNvSpPr/>
          <p:nvPr/>
        </p:nvSpPr>
        <p:spPr>
          <a:xfrm rot="16200000">
            <a:off x="8303644" y="4155357"/>
            <a:ext cx="4211717" cy="304453"/>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D5D64B76-5846-32CC-ED83-2AE89E99C3D3}"/>
              </a:ext>
            </a:extLst>
          </p:cNvPr>
          <p:cNvPicPr>
            <a:picLocks noChangeAspect="1"/>
          </p:cNvPicPr>
          <p:nvPr/>
        </p:nvPicPr>
        <p:blipFill>
          <a:blip r:embed="rId4"/>
          <a:stretch>
            <a:fillRect/>
          </a:stretch>
        </p:blipFill>
        <p:spPr>
          <a:xfrm>
            <a:off x="10913276" y="6174714"/>
            <a:ext cx="1099081" cy="574359"/>
          </a:xfrm>
          <a:prstGeom prst="rect">
            <a:avLst/>
          </a:prstGeom>
        </p:spPr>
      </p:pic>
      <p:pic>
        <p:nvPicPr>
          <p:cNvPr id="21" name="Picture 20">
            <a:extLst>
              <a:ext uri="{FF2B5EF4-FFF2-40B4-BE49-F238E27FC236}">
                <a16:creationId xmlns:a16="http://schemas.microsoft.com/office/drawing/2014/main" id="{F3777F3C-2751-DB66-6DC0-91924F91CA4D}"/>
              </a:ext>
            </a:extLst>
          </p:cNvPr>
          <p:cNvPicPr>
            <a:picLocks noChangeAspect="1"/>
          </p:cNvPicPr>
          <p:nvPr/>
        </p:nvPicPr>
        <p:blipFill>
          <a:blip r:embed="rId5"/>
          <a:stretch>
            <a:fillRect/>
          </a:stretch>
        </p:blipFill>
        <p:spPr>
          <a:xfrm>
            <a:off x="10257276" y="3857278"/>
            <a:ext cx="1934724" cy="2439903"/>
          </a:xfrm>
          <a:prstGeom prst="rect">
            <a:avLst/>
          </a:prstGeom>
        </p:spPr>
      </p:pic>
    </p:spTree>
    <p:extLst>
      <p:ext uri="{BB962C8B-B14F-4D97-AF65-F5344CB8AC3E}">
        <p14:creationId xmlns:p14="http://schemas.microsoft.com/office/powerpoint/2010/main" val="1281417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29366-00E0-3E74-FE66-710815308F5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33D1B3-F811-4DDB-513D-0173E9376F51}"/>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276E0F76-A9E9-4B86-0128-1776D12DEF07}"/>
              </a:ext>
            </a:extLst>
          </p:cNvPr>
          <p:cNvSpPr>
            <a:spLocks noGrp="1"/>
          </p:cNvSpPr>
          <p:nvPr>
            <p:ph type="title"/>
          </p:nvPr>
        </p:nvSpPr>
        <p:spPr>
          <a:xfrm>
            <a:off x="941408" y="909768"/>
            <a:ext cx="8717599" cy="714660"/>
          </a:xfrm>
        </p:spPr>
        <p:txBody>
          <a:bodyPr/>
          <a:lstStyle/>
          <a:p>
            <a:r>
              <a:rPr lang="en-GB" sz="2800" b="1" dirty="0">
                <a:solidFill>
                  <a:schemeClr val="lt1"/>
                </a:solidFill>
                <a:latin typeface="Arial"/>
                <a:ea typeface="Arial"/>
                <a:cs typeface="Arial"/>
                <a:sym typeface="Arial"/>
              </a:rPr>
              <a:t>Coping with comments/expectations from </a:t>
            </a:r>
            <a:br>
              <a:rPr lang="en-GB" sz="2800" b="1" dirty="0">
                <a:solidFill>
                  <a:schemeClr val="lt1"/>
                </a:solidFill>
                <a:latin typeface="Arial"/>
                <a:ea typeface="Arial"/>
                <a:cs typeface="Arial"/>
                <a:sym typeface="Arial"/>
              </a:rPr>
            </a:br>
            <a:r>
              <a:rPr lang="en-GB" sz="2800" b="1" dirty="0">
                <a:solidFill>
                  <a:schemeClr val="lt1"/>
                </a:solidFill>
                <a:latin typeface="Arial"/>
                <a:ea typeface="Arial"/>
                <a:cs typeface="Arial"/>
                <a:sym typeface="Arial"/>
              </a:rPr>
              <a:t>others:</a:t>
            </a:r>
            <a:endParaRPr lang="en-GB" sz="2800" dirty="0"/>
          </a:p>
        </p:txBody>
      </p:sp>
      <p:pic>
        <p:nvPicPr>
          <p:cNvPr id="2" name="Picture 1">
            <a:extLst>
              <a:ext uri="{FF2B5EF4-FFF2-40B4-BE49-F238E27FC236}">
                <a16:creationId xmlns:a16="http://schemas.microsoft.com/office/drawing/2014/main" id="{C85FF761-1447-2318-4464-8192061F55C7}"/>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B936C43F-7EBB-8995-B6D3-1485E5F97722}"/>
              </a:ext>
            </a:extLst>
          </p:cNvPr>
          <p:cNvSpPr/>
          <p:nvPr/>
        </p:nvSpPr>
        <p:spPr>
          <a:xfrm>
            <a:off x="999326" y="2240253"/>
            <a:ext cx="10566371" cy="3934459"/>
          </a:xfrm>
          <a:prstGeom prst="rect">
            <a:avLst/>
          </a:prstGeom>
          <a:solidFill>
            <a:schemeClr val="accent5">
              <a:lumMod val="75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A23DA99A-6A78-3C09-0A55-C1E717387BEB}"/>
              </a:ext>
            </a:extLst>
          </p:cNvPr>
          <p:cNvSpPr txBox="1"/>
          <p:nvPr/>
        </p:nvSpPr>
        <p:spPr>
          <a:xfrm>
            <a:off x="961544" y="2317541"/>
            <a:ext cx="10939396" cy="3867790"/>
          </a:xfrm>
          <a:prstGeom prst="rect">
            <a:avLst/>
          </a:prstGeom>
          <a:noFill/>
        </p:spPr>
        <p:txBody>
          <a:bodyPr wrap="square" rtlCol="0">
            <a:spAutoFit/>
          </a:bodyPr>
          <a:lstStyle/>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Put yourself in a bubble – let them bounce off.</a:t>
            </a:r>
            <a:endParaRPr lang="en-GB" sz="2100" dirty="0">
              <a:latin typeface="Quattrocento Sans" panose="020B0502050000020003" pitchFamily="34" charset="0"/>
              <a:sym typeface="Arial"/>
            </a:endParaRP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Comments say more about the person making them than you.</a:t>
            </a:r>
            <a:endParaRPr lang="en-GB" sz="2100" dirty="0">
              <a:latin typeface="Quattrocento Sans" panose="020B0502050000020003" pitchFamily="34" charset="0"/>
              <a:sym typeface="Arial"/>
            </a:endParaRP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Responses can be helpful to have in your toolkit :</a:t>
            </a: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‘I’d rather not discuss …’ ‘This conversation is not helpful to me’ or change the topic entirely.</a:t>
            </a:r>
            <a:endParaRPr lang="en-GB" sz="2100" dirty="0">
              <a:latin typeface="Quattrocento Sans" panose="020B0502050000020003" pitchFamily="34" charset="0"/>
              <a:sym typeface="Arial"/>
            </a:endParaRP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Remember, you are allowed to set boundaries.</a:t>
            </a:r>
            <a:endParaRPr lang="en-GB" sz="2100" dirty="0">
              <a:latin typeface="Quattrocento Sans" panose="020B0502050000020003" pitchFamily="34" charset="0"/>
              <a:sym typeface="Arial"/>
            </a:endParaRP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It’s okay to walk away from conversations that feel harmful.</a:t>
            </a:r>
            <a:endParaRPr lang="en-GB" sz="2100" dirty="0">
              <a:latin typeface="Quattrocento Sans" panose="020B0502050000020003" pitchFamily="34" charset="0"/>
              <a:sym typeface="Arial"/>
            </a:endParaRP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Seek support from people who understand and respect your journey.</a:t>
            </a:r>
            <a:endParaRPr lang="en-GB" sz="2100" dirty="0">
              <a:latin typeface="Quattrocento Sans" panose="020B0502050000020003" pitchFamily="34" charset="0"/>
              <a:sym typeface="Arial"/>
            </a:endParaRP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Practice self-compassion after hearing unhelpful comments and</a:t>
            </a: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ea typeface="Arial"/>
                <a:cs typeface="Arial"/>
                <a:sym typeface="Arial"/>
              </a:rPr>
              <a:t>remind yourself of your progress.</a:t>
            </a: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rPr>
              <a:t>Set negotiable and non-negotiable boundaries. </a:t>
            </a: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rPr>
              <a:t>Family/trusted people and work colleagues.</a:t>
            </a:r>
          </a:p>
          <a:p>
            <a:pPr lvl="0">
              <a:lnSpc>
                <a:spcPct val="90000"/>
              </a:lnSpc>
              <a:spcBef>
                <a:spcPts val="200"/>
              </a:spcBef>
              <a:buClr>
                <a:schemeClr val="lt1"/>
              </a:buClr>
              <a:buSzPts val="1800"/>
            </a:pPr>
            <a:r>
              <a:rPr lang="en-GB" sz="2100" dirty="0">
                <a:solidFill>
                  <a:schemeClr val="lt1"/>
                </a:solidFill>
                <a:latin typeface="Quattrocento Sans" panose="020B0502050000020003" pitchFamily="34" charset="0"/>
              </a:rPr>
              <a:t>Managing ‘you are looking well/healthy’ and ‘well done’ (poem).</a:t>
            </a:r>
            <a:endParaRPr lang="en-GB" sz="2100" dirty="0">
              <a:latin typeface="Quattrocento Sans" panose="020B0502050000020003" pitchFamily="34" charset="0"/>
            </a:endParaRPr>
          </a:p>
        </p:txBody>
      </p:sp>
      <p:sp>
        <p:nvSpPr>
          <p:cNvPr id="23" name="TextBox 22">
            <a:extLst>
              <a:ext uri="{FF2B5EF4-FFF2-40B4-BE49-F238E27FC236}">
                <a16:creationId xmlns:a16="http://schemas.microsoft.com/office/drawing/2014/main" id="{49957272-228B-4710-79B1-BA3921ACE8BA}"/>
              </a:ext>
            </a:extLst>
          </p:cNvPr>
          <p:cNvSpPr txBox="1"/>
          <p:nvPr/>
        </p:nvSpPr>
        <p:spPr>
          <a:xfrm>
            <a:off x="3046956" y="3247465"/>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75F98190-A0E0-6636-C0C9-71FC0F31AE0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Flowchart: Connector 5">
            <a:extLst>
              <a:ext uri="{FF2B5EF4-FFF2-40B4-BE49-F238E27FC236}">
                <a16:creationId xmlns:a16="http://schemas.microsoft.com/office/drawing/2014/main" id="{21CF8818-19C8-D2B4-7291-AF8B5C498CA9}"/>
              </a:ext>
            </a:extLst>
          </p:cNvPr>
          <p:cNvSpPr/>
          <p:nvPr/>
        </p:nvSpPr>
        <p:spPr>
          <a:xfrm>
            <a:off x="807819" y="2469931"/>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a:extLst>
              <a:ext uri="{FF2B5EF4-FFF2-40B4-BE49-F238E27FC236}">
                <a16:creationId xmlns:a16="http://schemas.microsoft.com/office/drawing/2014/main" id="{562CFB86-B54E-D576-2807-47153512BCE9}"/>
              </a:ext>
            </a:extLst>
          </p:cNvPr>
          <p:cNvSpPr/>
          <p:nvPr/>
        </p:nvSpPr>
        <p:spPr>
          <a:xfrm>
            <a:off x="807818" y="2746517"/>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a:extLst>
              <a:ext uri="{FF2B5EF4-FFF2-40B4-BE49-F238E27FC236}">
                <a16:creationId xmlns:a16="http://schemas.microsoft.com/office/drawing/2014/main" id="{F46772C9-CE54-FAA3-2EAD-449A19C0BCD7}"/>
              </a:ext>
            </a:extLst>
          </p:cNvPr>
          <p:cNvSpPr/>
          <p:nvPr/>
        </p:nvSpPr>
        <p:spPr>
          <a:xfrm>
            <a:off x="804291" y="3035260"/>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a:extLst>
              <a:ext uri="{FF2B5EF4-FFF2-40B4-BE49-F238E27FC236}">
                <a16:creationId xmlns:a16="http://schemas.microsoft.com/office/drawing/2014/main" id="{7C167879-5E4C-3443-E3FE-E8C32B9A5CDA}"/>
              </a:ext>
            </a:extLst>
          </p:cNvPr>
          <p:cNvSpPr/>
          <p:nvPr/>
        </p:nvSpPr>
        <p:spPr>
          <a:xfrm>
            <a:off x="824427" y="3696748"/>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a:extLst>
              <a:ext uri="{FF2B5EF4-FFF2-40B4-BE49-F238E27FC236}">
                <a16:creationId xmlns:a16="http://schemas.microsoft.com/office/drawing/2014/main" id="{F439CE27-C4FB-B9BA-658C-E42A4F81A2A5}"/>
              </a:ext>
            </a:extLst>
          </p:cNvPr>
          <p:cNvSpPr/>
          <p:nvPr/>
        </p:nvSpPr>
        <p:spPr>
          <a:xfrm>
            <a:off x="824427" y="4053133"/>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83F2C0BB-3F2F-87AC-86BD-51D1C13D18AD}"/>
              </a:ext>
            </a:extLst>
          </p:cNvPr>
          <p:cNvSpPr/>
          <p:nvPr/>
        </p:nvSpPr>
        <p:spPr>
          <a:xfrm>
            <a:off x="829047" y="4325191"/>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22914E99-DB19-69DE-094F-9113872C1694}"/>
              </a:ext>
            </a:extLst>
          </p:cNvPr>
          <p:cNvSpPr/>
          <p:nvPr/>
        </p:nvSpPr>
        <p:spPr>
          <a:xfrm>
            <a:off x="845604" y="4652611"/>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lowchart: Connector 21">
            <a:extLst>
              <a:ext uri="{FF2B5EF4-FFF2-40B4-BE49-F238E27FC236}">
                <a16:creationId xmlns:a16="http://schemas.microsoft.com/office/drawing/2014/main" id="{2FE552EA-1554-DBFD-9165-86436DA87D8C}"/>
              </a:ext>
            </a:extLst>
          </p:cNvPr>
          <p:cNvSpPr/>
          <p:nvPr/>
        </p:nvSpPr>
        <p:spPr>
          <a:xfrm>
            <a:off x="845603" y="5248935"/>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818BDBB7-DB12-C145-E3CB-61EE2511C118}"/>
              </a:ext>
            </a:extLst>
          </p:cNvPr>
          <p:cNvSpPr/>
          <p:nvPr/>
        </p:nvSpPr>
        <p:spPr>
          <a:xfrm>
            <a:off x="845602" y="5532658"/>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2A66F7D6-DAA7-D207-4AE5-29141E7D24AF}"/>
              </a:ext>
            </a:extLst>
          </p:cNvPr>
          <p:cNvSpPr txBox="1"/>
          <p:nvPr/>
        </p:nvSpPr>
        <p:spPr>
          <a:xfrm>
            <a:off x="3048000" y="3246961"/>
            <a:ext cx="6096000" cy="369332"/>
          </a:xfrm>
          <a:prstGeom prst="rect">
            <a:avLst/>
          </a:prstGeom>
          <a:noFill/>
        </p:spPr>
        <p:txBody>
          <a:bodyPr wrap="square">
            <a:spAutoFit/>
          </a:bodyPr>
          <a:lstStyle/>
          <a:p>
            <a:endParaRPr lang="en-GB" dirty="0"/>
          </a:p>
        </p:txBody>
      </p:sp>
      <p:sp>
        <p:nvSpPr>
          <p:cNvPr id="32" name="Flowchart: Connector 31">
            <a:extLst>
              <a:ext uri="{FF2B5EF4-FFF2-40B4-BE49-F238E27FC236}">
                <a16:creationId xmlns:a16="http://schemas.microsoft.com/office/drawing/2014/main" id="{8E8C2488-EBDF-E6F8-4565-0CDC73E18E3B}"/>
              </a:ext>
            </a:extLst>
          </p:cNvPr>
          <p:cNvSpPr/>
          <p:nvPr/>
        </p:nvSpPr>
        <p:spPr>
          <a:xfrm>
            <a:off x="845602" y="5893005"/>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Hexagon 32">
            <a:extLst>
              <a:ext uri="{FF2B5EF4-FFF2-40B4-BE49-F238E27FC236}">
                <a16:creationId xmlns:a16="http://schemas.microsoft.com/office/drawing/2014/main" id="{20E9F66A-A83E-3649-F96F-8FBE21D2BD90}"/>
              </a:ext>
            </a:extLst>
          </p:cNvPr>
          <p:cNvSpPr/>
          <p:nvPr/>
        </p:nvSpPr>
        <p:spPr>
          <a:xfrm>
            <a:off x="8594296" y="449846"/>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a:extLst>
              <a:ext uri="{FF2B5EF4-FFF2-40B4-BE49-F238E27FC236}">
                <a16:creationId xmlns:a16="http://schemas.microsoft.com/office/drawing/2014/main" id="{C25BB58C-21FE-B201-2FEE-01F58BA2F928}"/>
              </a:ext>
            </a:extLst>
          </p:cNvPr>
          <p:cNvPicPr>
            <a:picLocks noChangeAspect="1"/>
          </p:cNvPicPr>
          <p:nvPr/>
        </p:nvPicPr>
        <p:blipFill>
          <a:blip r:embed="rId4"/>
          <a:stretch>
            <a:fillRect/>
          </a:stretch>
        </p:blipFill>
        <p:spPr>
          <a:xfrm>
            <a:off x="8971208" y="191884"/>
            <a:ext cx="2929732" cy="2009725"/>
          </a:xfrm>
          <a:prstGeom prst="rect">
            <a:avLst/>
          </a:prstGeom>
        </p:spPr>
      </p:pic>
    </p:spTree>
    <p:extLst>
      <p:ext uri="{BB962C8B-B14F-4D97-AF65-F5344CB8AC3E}">
        <p14:creationId xmlns:p14="http://schemas.microsoft.com/office/powerpoint/2010/main" val="1620201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68A6C-DC4D-1E87-97D5-78D59209D0B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5CA4446A-F745-0BF9-4395-1100650E58B7}"/>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932B32A3-9B70-4BB8-92CE-ABABC1055E93}"/>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Facing fear foods:</a:t>
            </a:r>
            <a:endParaRPr lang="en-GB" dirty="0"/>
          </a:p>
        </p:txBody>
      </p:sp>
      <p:pic>
        <p:nvPicPr>
          <p:cNvPr id="2" name="Picture 1">
            <a:extLst>
              <a:ext uri="{FF2B5EF4-FFF2-40B4-BE49-F238E27FC236}">
                <a16:creationId xmlns:a16="http://schemas.microsoft.com/office/drawing/2014/main" id="{7BE1417E-5518-215D-96A3-9A823694680F}"/>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E9A5BAD0-5A9D-421F-B010-EBF9263E9F30}"/>
              </a:ext>
            </a:extLst>
          </p:cNvPr>
          <p:cNvSpPr/>
          <p:nvPr/>
        </p:nvSpPr>
        <p:spPr>
          <a:xfrm>
            <a:off x="3360989" y="2212072"/>
            <a:ext cx="8564789" cy="3920274"/>
          </a:xfrm>
          <a:prstGeom prst="rect">
            <a:avLst/>
          </a:prstGeom>
          <a:solidFill>
            <a:srgbClr val="72AEF6"/>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0D87D7DC-28B2-00FD-FFC8-59ACC0B0754F}"/>
              </a:ext>
            </a:extLst>
          </p:cNvPr>
          <p:cNvSpPr txBox="1"/>
          <p:nvPr/>
        </p:nvSpPr>
        <p:spPr>
          <a:xfrm>
            <a:off x="3498222" y="2233556"/>
            <a:ext cx="10114397" cy="3983526"/>
          </a:xfrm>
          <a:prstGeom prst="rect">
            <a:avLst/>
          </a:prstGeom>
          <a:noFill/>
        </p:spPr>
        <p:txBody>
          <a:bodyPr wrap="square" rtlCol="0">
            <a:spAutoFit/>
          </a:bodyPr>
          <a:lstStyle/>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What is a fear food?</a:t>
            </a: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rPr>
              <a:t>How does it impact your life?</a:t>
            </a: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Make a list of fear food</a:t>
            </a:r>
            <a:r>
              <a:rPr lang="en-GB" sz="2000" dirty="0">
                <a:solidFill>
                  <a:schemeClr val="lt1"/>
                </a:solidFill>
                <a:latin typeface="Quattrocento Sans" panose="020B0502050000020003" pitchFamily="34" charset="0"/>
              </a:rPr>
              <a:t>s – do you miss any?</a:t>
            </a:r>
            <a:endParaRPr lang="en-GB" sz="2000" dirty="0">
              <a:solidFill>
                <a:schemeClr val="lt1"/>
              </a:solidFill>
              <a:latin typeface="Quattrocento Sans" panose="020B0502050000020003" pitchFamily="34" charset="0"/>
              <a:cs typeface="Arial"/>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Make a ladder – baby steps to get there.</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Could be – first write it on the list, then buy it and take it home,</a:t>
            </a: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 then buy it and have a bite with a friend or someone you trust,</a:t>
            </a: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 have a bite by yourself. Eat half. Then the whole thing. </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Note down afterwards how it made you feel – what did you enjoy? Taste?</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Celebrate wins, each attempt strengthens confidence and </a:t>
            </a: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helps reduce fear over time</a:t>
            </a:r>
            <a:endParaRPr lang="en-GB" sz="2000" dirty="0">
              <a:latin typeface="Quattrocento Sans" panose="020B0502050000020003" pitchFamily="34" charset="0"/>
              <a:sym typeface="Arial"/>
            </a:endParaRP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Use strategies to manage thoughts, challenges, distractions,</a:t>
            </a:r>
          </a:p>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motivations and sitting with </a:t>
            </a:r>
            <a:endParaRPr lang="en-GB" sz="2000" dirty="0">
              <a:latin typeface="Quattrocento Sans" panose="020B0502050000020003" pitchFamily="34" charset="0"/>
            </a:endParaRPr>
          </a:p>
        </p:txBody>
      </p:sp>
      <p:sp>
        <p:nvSpPr>
          <p:cNvPr id="26" name="Rectangle 1">
            <a:extLst>
              <a:ext uri="{FF2B5EF4-FFF2-40B4-BE49-F238E27FC236}">
                <a16:creationId xmlns:a16="http://schemas.microsoft.com/office/drawing/2014/main" id="{16D32711-2140-A051-A257-224DADE316E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 name="Picture 9" descr="A blue wave with many objects on it&#10;&#10;AI-generated content may be incorrect.">
            <a:extLst>
              <a:ext uri="{FF2B5EF4-FFF2-40B4-BE49-F238E27FC236}">
                <a16:creationId xmlns:a16="http://schemas.microsoft.com/office/drawing/2014/main" id="{A347B52B-94C3-366E-F0EA-9ACF274C95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903" y="3375693"/>
            <a:ext cx="3977125" cy="2811828"/>
          </a:xfrm>
          <a:prstGeom prst="rect">
            <a:avLst/>
          </a:prstGeom>
        </p:spPr>
      </p:pic>
      <p:sp>
        <p:nvSpPr>
          <p:cNvPr id="13" name="Cloud 12">
            <a:extLst>
              <a:ext uri="{FF2B5EF4-FFF2-40B4-BE49-F238E27FC236}">
                <a16:creationId xmlns:a16="http://schemas.microsoft.com/office/drawing/2014/main" id="{DA70BE8B-9A53-7385-16DB-DF8BC65E92E5}"/>
              </a:ext>
            </a:extLst>
          </p:cNvPr>
          <p:cNvSpPr/>
          <p:nvPr/>
        </p:nvSpPr>
        <p:spPr>
          <a:xfrm>
            <a:off x="2994705" y="2396623"/>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Cloud 13">
            <a:extLst>
              <a:ext uri="{FF2B5EF4-FFF2-40B4-BE49-F238E27FC236}">
                <a16:creationId xmlns:a16="http://schemas.microsoft.com/office/drawing/2014/main" id="{85469C06-2415-DBBF-3401-8D919D406983}"/>
              </a:ext>
            </a:extLst>
          </p:cNvPr>
          <p:cNvSpPr/>
          <p:nvPr/>
        </p:nvSpPr>
        <p:spPr>
          <a:xfrm>
            <a:off x="2994705" y="2745062"/>
            <a:ext cx="251008" cy="1576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loud 14">
            <a:extLst>
              <a:ext uri="{FF2B5EF4-FFF2-40B4-BE49-F238E27FC236}">
                <a16:creationId xmlns:a16="http://schemas.microsoft.com/office/drawing/2014/main" id="{33E83CCA-8A24-AA49-2FE9-9223FFDFA039}"/>
              </a:ext>
            </a:extLst>
          </p:cNvPr>
          <p:cNvSpPr/>
          <p:nvPr/>
        </p:nvSpPr>
        <p:spPr>
          <a:xfrm>
            <a:off x="2996940" y="3040061"/>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loud 15">
            <a:extLst>
              <a:ext uri="{FF2B5EF4-FFF2-40B4-BE49-F238E27FC236}">
                <a16:creationId xmlns:a16="http://schemas.microsoft.com/office/drawing/2014/main" id="{10DA2B55-0862-6E16-8420-2122AF40063E}"/>
              </a:ext>
            </a:extLst>
          </p:cNvPr>
          <p:cNvSpPr/>
          <p:nvPr/>
        </p:nvSpPr>
        <p:spPr>
          <a:xfrm>
            <a:off x="3006830" y="3338831"/>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loud 16">
            <a:extLst>
              <a:ext uri="{FF2B5EF4-FFF2-40B4-BE49-F238E27FC236}">
                <a16:creationId xmlns:a16="http://schemas.microsoft.com/office/drawing/2014/main" id="{0439E138-5FCD-8A2C-8788-E9B6F99EE7EE}"/>
              </a:ext>
            </a:extLst>
          </p:cNvPr>
          <p:cNvSpPr/>
          <p:nvPr/>
        </p:nvSpPr>
        <p:spPr>
          <a:xfrm>
            <a:off x="3006830" y="3683499"/>
            <a:ext cx="251008" cy="157655"/>
          </a:xfrm>
          <a:prstGeom prst="cloud">
            <a:avLst/>
          </a:prstGeom>
          <a:solidFill>
            <a:srgbClr val="2C83B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loud 17">
            <a:extLst>
              <a:ext uri="{FF2B5EF4-FFF2-40B4-BE49-F238E27FC236}">
                <a16:creationId xmlns:a16="http://schemas.microsoft.com/office/drawing/2014/main" id="{CC817DA4-BA24-34D5-B3C8-72F9C95FD530}"/>
              </a:ext>
            </a:extLst>
          </p:cNvPr>
          <p:cNvSpPr/>
          <p:nvPr/>
        </p:nvSpPr>
        <p:spPr>
          <a:xfrm>
            <a:off x="3006830" y="4634306"/>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loud 18">
            <a:extLst>
              <a:ext uri="{FF2B5EF4-FFF2-40B4-BE49-F238E27FC236}">
                <a16:creationId xmlns:a16="http://schemas.microsoft.com/office/drawing/2014/main" id="{9B3F70F0-73B6-EF15-DD91-9815AE83D313}"/>
              </a:ext>
            </a:extLst>
          </p:cNvPr>
          <p:cNvSpPr/>
          <p:nvPr/>
        </p:nvSpPr>
        <p:spPr>
          <a:xfrm>
            <a:off x="3006830" y="4903917"/>
            <a:ext cx="251008" cy="1576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loud 19">
            <a:extLst>
              <a:ext uri="{FF2B5EF4-FFF2-40B4-BE49-F238E27FC236}">
                <a16:creationId xmlns:a16="http://schemas.microsoft.com/office/drawing/2014/main" id="{BA3F1D4C-F5EE-EA94-B30D-8F53C46342F4}"/>
              </a:ext>
            </a:extLst>
          </p:cNvPr>
          <p:cNvSpPr/>
          <p:nvPr/>
        </p:nvSpPr>
        <p:spPr>
          <a:xfrm>
            <a:off x="3006830" y="5555081"/>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Hexagon 20">
            <a:extLst>
              <a:ext uri="{FF2B5EF4-FFF2-40B4-BE49-F238E27FC236}">
                <a16:creationId xmlns:a16="http://schemas.microsoft.com/office/drawing/2014/main" id="{3B887D8F-1EE9-6B6C-70B7-243D10D747C5}"/>
              </a:ext>
            </a:extLst>
          </p:cNvPr>
          <p:cNvSpPr/>
          <p:nvPr/>
        </p:nvSpPr>
        <p:spPr>
          <a:xfrm>
            <a:off x="8713923" y="495436"/>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1D81D0FF-4D24-AF14-6494-F32BB92C88A7}"/>
              </a:ext>
            </a:extLst>
          </p:cNvPr>
          <p:cNvPicPr>
            <a:picLocks noChangeAspect="1"/>
          </p:cNvPicPr>
          <p:nvPr/>
        </p:nvPicPr>
        <p:blipFill>
          <a:blip r:embed="rId5"/>
          <a:stretch>
            <a:fillRect/>
          </a:stretch>
        </p:blipFill>
        <p:spPr>
          <a:xfrm>
            <a:off x="9333125" y="432184"/>
            <a:ext cx="2396359" cy="1711212"/>
          </a:xfrm>
          <a:prstGeom prst="rect">
            <a:avLst/>
          </a:prstGeom>
        </p:spPr>
      </p:pic>
    </p:spTree>
    <p:extLst>
      <p:ext uri="{BB962C8B-B14F-4D97-AF65-F5344CB8AC3E}">
        <p14:creationId xmlns:p14="http://schemas.microsoft.com/office/powerpoint/2010/main" val="2083700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91CD3-488C-45DE-B757-265E1C12598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B7EC247B-976A-41D0-6380-F721D173D5A0}"/>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AAD1221A-A8E5-75EA-4963-A4353FEAD02F}"/>
              </a:ext>
            </a:extLst>
          </p:cNvPr>
          <p:cNvSpPr>
            <a:spLocks noGrp="1"/>
          </p:cNvSpPr>
          <p:nvPr>
            <p:ph type="title"/>
          </p:nvPr>
        </p:nvSpPr>
        <p:spPr>
          <a:xfrm>
            <a:off x="787793" y="426275"/>
            <a:ext cx="8564789" cy="1674666"/>
          </a:xfrm>
        </p:spPr>
        <p:txBody>
          <a:bodyPr/>
          <a:lstStyle/>
          <a:p>
            <a:r>
              <a:rPr lang="en-GB" b="1" dirty="0">
                <a:solidFill>
                  <a:schemeClr val="lt1"/>
                </a:solidFill>
                <a:latin typeface="Arial"/>
                <a:ea typeface="Arial"/>
                <a:cs typeface="Arial"/>
                <a:sym typeface="Arial"/>
              </a:rPr>
              <a:t>Coping with Eid/Ramadan/</a:t>
            </a:r>
            <a:br>
              <a:rPr lang="en-GB" b="1" dirty="0">
                <a:solidFill>
                  <a:schemeClr val="lt1"/>
                </a:solidFill>
                <a:latin typeface="Arial"/>
                <a:ea typeface="Arial"/>
                <a:cs typeface="Arial"/>
                <a:sym typeface="Arial"/>
              </a:rPr>
            </a:br>
            <a:r>
              <a:rPr lang="en-GB" b="1" dirty="0">
                <a:solidFill>
                  <a:schemeClr val="lt1"/>
                </a:solidFill>
                <a:latin typeface="Arial"/>
                <a:ea typeface="Arial"/>
                <a:cs typeface="Arial"/>
                <a:sym typeface="Arial"/>
              </a:rPr>
              <a:t>Religious festivals:</a:t>
            </a:r>
            <a:endParaRPr lang="en-GB" dirty="0"/>
          </a:p>
        </p:txBody>
      </p:sp>
      <p:pic>
        <p:nvPicPr>
          <p:cNvPr id="2" name="Picture 1">
            <a:extLst>
              <a:ext uri="{FF2B5EF4-FFF2-40B4-BE49-F238E27FC236}">
                <a16:creationId xmlns:a16="http://schemas.microsoft.com/office/drawing/2014/main" id="{84589D4F-F085-11E9-3FAB-372024E1F435}"/>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2D241886-1CFE-C1D2-058A-F5E9055DB22D}"/>
              </a:ext>
            </a:extLst>
          </p:cNvPr>
          <p:cNvSpPr/>
          <p:nvPr/>
        </p:nvSpPr>
        <p:spPr>
          <a:xfrm>
            <a:off x="2219718" y="2253614"/>
            <a:ext cx="9699380" cy="3844870"/>
          </a:xfrm>
          <a:prstGeom prst="rect">
            <a:avLst/>
          </a:prstGeom>
          <a:solidFill>
            <a:srgbClr val="239DAD"/>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43D75797-E714-E36D-F693-F4A708FA14DF}"/>
              </a:ext>
            </a:extLst>
          </p:cNvPr>
          <p:cNvSpPr txBox="1"/>
          <p:nvPr/>
        </p:nvSpPr>
        <p:spPr>
          <a:xfrm>
            <a:off x="2591017" y="2288829"/>
            <a:ext cx="9328081" cy="3720634"/>
          </a:xfrm>
          <a:prstGeom prst="rect">
            <a:avLst/>
          </a:prstGeom>
          <a:noFill/>
        </p:spPr>
        <p:txBody>
          <a:bodyPr wrap="square" rtlCol="0">
            <a:spAutoFit/>
          </a:bodyPr>
          <a:lstStyle/>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Plan and consider how fasting, meal times, and celebrations may affect your eating and recovery routine.</a:t>
            </a:r>
          </a:p>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Communicate with trusted people and share your needs with family, friends, or faith leaders if certain practices might be triggering.</a:t>
            </a:r>
          </a:p>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See if you can participate in ways that feel safe for you and in a way that supports your recovery</a:t>
            </a:r>
          </a:p>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Focus on connection and the social, spiritual, and cultural aspects of the festival, not just the food.</a:t>
            </a:r>
          </a:p>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Practise self-compassion and acknowledge that it’s normal to feel challenged by food-related aspects of the festival.</a:t>
            </a:r>
          </a:p>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Reflect afterwards and make a note of what worked well and what was difficult. You can use sessions to think about how you might use this to adjust for next time.</a:t>
            </a:r>
          </a:p>
          <a:p>
            <a:pPr lvl="0">
              <a:lnSpc>
                <a:spcPct val="90000"/>
              </a:lnSpc>
              <a:spcBef>
                <a:spcPts val="300"/>
              </a:spcBef>
              <a:spcAft>
                <a:spcPts val="200"/>
              </a:spcAft>
              <a:buClr>
                <a:schemeClr val="lt1"/>
              </a:buClr>
              <a:buSzPct val="100000"/>
            </a:pPr>
            <a:r>
              <a:rPr lang="en-GB" dirty="0">
                <a:solidFill>
                  <a:schemeClr val="lt1"/>
                </a:solidFill>
                <a:latin typeface="Quattrocento Sans" panose="020B0502050000020003" pitchFamily="34" charset="0"/>
              </a:rPr>
              <a:t>Celebrate wins, as any step you take to balance participation with recovery is progress.</a:t>
            </a:r>
            <a:endParaRPr lang="en-GB" dirty="0">
              <a:latin typeface="Quattrocento Sans" panose="020B0502050000020003" pitchFamily="34" charset="0"/>
              <a:sym typeface="Arial"/>
            </a:endParaRPr>
          </a:p>
        </p:txBody>
      </p:sp>
      <p:sp>
        <p:nvSpPr>
          <p:cNvPr id="26" name="Rectangle 1">
            <a:extLst>
              <a:ext uri="{FF2B5EF4-FFF2-40B4-BE49-F238E27FC236}">
                <a16:creationId xmlns:a16="http://schemas.microsoft.com/office/drawing/2014/main" id="{64FC1CCF-09C7-1537-A649-07845266B00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Hexagon 7">
            <a:extLst>
              <a:ext uri="{FF2B5EF4-FFF2-40B4-BE49-F238E27FC236}">
                <a16:creationId xmlns:a16="http://schemas.microsoft.com/office/drawing/2014/main" id="{2DCF3C92-1E82-C2A0-BDCA-EAD26CD505DB}"/>
              </a:ext>
            </a:extLst>
          </p:cNvPr>
          <p:cNvSpPr/>
          <p:nvPr/>
        </p:nvSpPr>
        <p:spPr>
          <a:xfrm>
            <a:off x="8501037" y="380129"/>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5D7E8162-AC0C-BF29-232A-9FF4CADE86A6}"/>
              </a:ext>
            </a:extLst>
          </p:cNvPr>
          <p:cNvPicPr>
            <a:picLocks noChangeAspect="1"/>
          </p:cNvPicPr>
          <p:nvPr/>
        </p:nvPicPr>
        <p:blipFill>
          <a:blip r:embed="rId4"/>
          <a:stretch>
            <a:fillRect/>
          </a:stretch>
        </p:blipFill>
        <p:spPr>
          <a:xfrm>
            <a:off x="9418071" y="542662"/>
            <a:ext cx="1841314" cy="1674666"/>
          </a:xfrm>
          <a:prstGeom prst="rect">
            <a:avLst/>
          </a:prstGeom>
        </p:spPr>
      </p:pic>
      <p:sp>
        <p:nvSpPr>
          <p:cNvPr id="13" name="Double Wave 12">
            <a:extLst>
              <a:ext uri="{FF2B5EF4-FFF2-40B4-BE49-F238E27FC236}">
                <a16:creationId xmlns:a16="http://schemas.microsoft.com/office/drawing/2014/main" id="{1F4E8834-0CFD-63F8-52DD-D199EDF9A28B}"/>
              </a:ext>
            </a:extLst>
          </p:cNvPr>
          <p:cNvSpPr/>
          <p:nvPr/>
        </p:nvSpPr>
        <p:spPr>
          <a:xfrm rot="16200000">
            <a:off x="112651" y="3874719"/>
            <a:ext cx="3921100" cy="631831"/>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pixelated image of a group of small yellow and purple objects&#10;&#10;AI-generated content may be incorrect.">
            <a:extLst>
              <a:ext uri="{FF2B5EF4-FFF2-40B4-BE49-F238E27FC236}">
                <a16:creationId xmlns:a16="http://schemas.microsoft.com/office/drawing/2014/main" id="{B401B9AE-02F4-C62B-9F1F-4D986DB9D848}"/>
              </a:ext>
            </a:extLst>
          </p:cNvPr>
          <p:cNvPicPr>
            <a:picLocks noChangeAspect="1"/>
          </p:cNvPicPr>
          <p:nvPr/>
        </p:nvPicPr>
        <p:blipFill>
          <a:blip r:embed="rId5">
            <a:extLst>
              <a:ext uri="{28A0092B-C50C-407E-A947-70E740481C1C}">
                <a14:useLocalDpi xmlns:a14="http://schemas.microsoft.com/office/drawing/2010/main" val="0"/>
              </a:ext>
            </a:extLst>
          </a:blip>
          <a:srcRect l="34831" t="17931" r="32007" b="11513"/>
          <a:stretch>
            <a:fillRect/>
          </a:stretch>
        </p:blipFill>
        <p:spPr>
          <a:xfrm>
            <a:off x="189591" y="2527215"/>
            <a:ext cx="2030127" cy="3053778"/>
          </a:xfrm>
          <a:prstGeom prst="rect">
            <a:avLst/>
          </a:prstGeom>
        </p:spPr>
      </p:pic>
      <p:sp>
        <p:nvSpPr>
          <p:cNvPr id="14" name="Heart 13">
            <a:extLst>
              <a:ext uri="{FF2B5EF4-FFF2-40B4-BE49-F238E27FC236}">
                <a16:creationId xmlns:a16="http://schemas.microsoft.com/office/drawing/2014/main" id="{EAAB8BD1-4488-4AB5-6CE4-7FD0A1AE536D}"/>
              </a:ext>
            </a:extLst>
          </p:cNvPr>
          <p:cNvSpPr/>
          <p:nvPr/>
        </p:nvSpPr>
        <p:spPr>
          <a:xfrm>
            <a:off x="2497224" y="2393850"/>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Heart 15">
            <a:extLst>
              <a:ext uri="{FF2B5EF4-FFF2-40B4-BE49-F238E27FC236}">
                <a16:creationId xmlns:a16="http://schemas.microsoft.com/office/drawing/2014/main" id="{3493E113-1C0B-C2A4-B618-3975D5B0C500}"/>
              </a:ext>
            </a:extLst>
          </p:cNvPr>
          <p:cNvSpPr/>
          <p:nvPr/>
        </p:nvSpPr>
        <p:spPr>
          <a:xfrm>
            <a:off x="2497224" y="2936730"/>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Heart 19">
            <a:extLst>
              <a:ext uri="{FF2B5EF4-FFF2-40B4-BE49-F238E27FC236}">
                <a16:creationId xmlns:a16="http://schemas.microsoft.com/office/drawing/2014/main" id="{310873D5-90E7-5AF8-B3BC-E13197735BCA}"/>
              </a:ext>
            </a:extLst>
          </p:cNvPr>
          <p:cNvSpPr/>
          <p:nvPr/>
        </p:nvSpPr>
        <p:spPr>
          <a:xfrm>
            <a:off x="2496026" y="3531191"/>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Heart 28">
            <a:extLst>
              <a:ext uri="{FF2B5EF4-FFF2-40B4-BE49-F238E27FC236}">
                <a16:creationId xmlns:a16="http://schemas.microsoft.com/office/drawing/2014/main" id="{03C34B17-125C-C48A-351A-89B598887EF8}"/>
              </a:ext>
            </a:extLst>
          </p:cNvPr>
          <p:cNvSpPr/>
          <p:nvPr/>
        </p:nvSpPr>
        <p:spPr>
          <a:xfrm>
            <a:off x="2494221" y="4054104"/>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Heart 30">
            <a:extLst>
              <a:ext uri="{FF2B5EF4-FFF2-40B4-BE49-F238E27FC236}">
                <a16:creationId xmlns:a16="http://schemas.microsoft.com/office/drawing/2014/main" id="{B5893DE0-E651-CFD5-942D-FD0D9BF3BA03}"/>
              </a:ext>
            </a:extLst>
          </p:cNvPr>
          <p:cNvSpPr/>
          <p:nvPr/>
        </p:nvSpPr>
        <p:spPr>
          <a:xfrm>
            <a:off x="2494221" y="4596984"/>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Heart 31">
            <a:extLst>
              <a:ext uri="{FF2B5EF4-FFF2-40B4-BE49-F238E27FC236}">
                <a16:creationId xmlns:a16="http://schemas.microsoft.com/office/drawing/2014/main" id="{5C8BEDC6-C885-335A-1D05-F6B5DA47E280}"/>
              </a:ext>
            </a:extLst>
          </p:cNvPr>
          <p:cNvSpPr/>
          <p:nvPr/>
        </p:nvSpPr>
        <p:spPr>
          <a:xfrm>
            <a:off x="2456417" y="5139864"/>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Heart 32">
            <a:extLst>
              <a:ext uri="{FF2B5EF4-FFF2-40B4-BE49-F238E27FC236}">
                <a16:creationId xmlns:a16="http://schemas.microsoft.com/office/drawing/2014/main" id="{661B7935-902A-B4EA-3E76-F71A8608F4A9}"/>
              </a:ext>
            </a:extLst>
          </p:cNvPr>
          <p:cNvSpPr/>
          <p:nvPr/>
        </p:nvSpPr>
        <p:spPr>
          <a:xfrm>
            <a:off x="2456416" y="5714358"/>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5543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C3E4B-A4E6-0313-D006-9F9FDD74EA5B}"/>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64E1712E-CC5F-DB1C-9200-8526BA6FD33F}"/>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C4940CAB-89BF-B1E3-FBE6-4E682F3A6A7E}"/>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Managing ED thoughts:</a:t>
            </a:r>
            <a:endParaRPr lang="en-GB" dirty="0"/>
          </a:p>
        </p:txBody>
      </p:sp>
      <p:pic>
        <p:nvPicPr>
          <p:cNvPr id="2" name="Picture 1">
            <a:extLst>
              <a:ext uri="{FF2B5EF4-FFF2-40B4-BE49-F238E27FC236}">
                <a16:creationId xmlns:a16="http://schemas.microsoft.com/office/drawing/2014/main" id="{9E5F3C39-D796-DDDD-DB57-6E3EC906A4FB}"/>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B9B3B536-AD3C-442A-74F9-66B65778EE5D}"/>
              </a:ext>
            </a:extLst>
          </p:cNvPr>
          <p:cNvSpPr/>
          <p:nvPr/>
        </p:nvSpPr>
        <p:spPr>
          <a:xfrm>
            <a:off x="1163064" y="2373434"/>
            <a:ext cx="10757164" cy="3844870"/>
          </a:xfrm>
          <a:prstGeom prst="rect">
            <a:avLst/>
          </a:prstGeom>
          <a:solidFill>
            <a:srgbClr val="239DAD"/>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FEDADD3B-7A51-E81E-CB87-518963A29CC0}"/>
              </a:ext>
            </a:extLst>
          </p:cNvPr>
          <p:cNvSpPr txBox="1"/>
          <p:nvPr/>
        </p:nvSpPr>
        <p:spPr>
          <a:xfrm>
            <a:off x="1150733" y="2511777"/>
            <a:ext cx="10211705" cy="3770648"/>
          </a:xfrm>
          <a:prstGeom prst="rect">
            <a:avLst/>
          </a:prstGeom>
          <a:noFill/>
        </p:spPr>
        <p:txBody>
          <a:bodyPr wrap="square" rtlCol="0">
            <a:spAutoFit/>
          </a:bodyPr>
          <a:lstStyle/>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rPr>
              <a:t>5</a:t>
            </a:r>
            <a:r>
              <a:rPr lang="en-GB" sz="2000" dirty="0">
                <a:solidFill>
                  <a:schemeClr val="lt1"/>
                </a:solidFill>
                <a:latin typeface="Quattrocento Sans" panose="020B0502050000020003" pitchFamily="34" charset="0"/>
                <a:ea typeface="Arial"/>
                <a:cs typeface="Arial"/>
                <a:sym typeface="Arial"/>
              </a:rPr>
              <a:t> main strategies – distraction, challenging, motivation to recover, </a:t>
            </a: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sitting with thought, stamp it out - no airtime.</a:t>
            </a: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Write them down – flashcards (sometimes this helps to rationalise) .</a:t>
            </a:r>
            <a:endParaRPr lang="en-GB" sz="2000" dirty="0">
              <a:latin typeface="Quattrocento Sans" panose="020B0502050000020003" pitchFamily="34" charset="0"/>
              <a:sym typeface="Arial"/>
            </a:endParaRP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Write down evidence as to why your intrusive thought isn’t true.</a:t>
            </a:r>
            <a:endParaRPr lang="en-GB" sz="2000" dirty="0">
              <a:latin typeface="Quattrocento Sans" panose="020B0502050000020003" pitchFamily="34" charset="0"/>
              <a:sym typeface="Arial"/>
            </a:endParaRP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ED will get louder when you start to fight it – proves it’s working.</a:t>
            </a: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rPr>
              <a:t>ED thoughts are like a plant.</a:t>
            </a:r>
            <a:endParaRPr lang="en-GB" sz="2000" dirty="0">
              <a:latin typeface="Quattrocento Sans" panose="020B0502050000020003" pitchFamily="34" charset="0"/>
            </a:endParaRP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Voices decrease over time.</a:t>
            </a:r>
            <a:endParaRPr lang="en-GB" sz="2000" dirty="0">
              <a:latin typeface="Quattrocento Sans" panose="020B0502050000020003" pitchFamily="34" charset="0"/>
              <a:sym typeface="Arial"/>
            </a:endParaRP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Sit with the thought – it can’t hurt you!</a:t>
            </a:r>
            <a:endParaRPr lang="en-GB" sz="2000" dirty="0">
              <a:latin typeface="Quattrocento Sans" panose="020B0502050000020003" pitchFamily="34" charset="0"/>
              <a:sym typeface="Arial"/>
            </a:endParaRP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Identifying motivations for recovery- vision boards.</a:t>
            </a:r>
            <a:endParaRPr lang="en-GB" sz="2000" dirty="0">
              <a:latin typeface="Quattrocento Sans" panose="020B0502050000020003" pitchFamily="34" charset="0"/>
              <a:sym typeface="Arial"/>
            </a:endParaRPr>
          </a:p>
          <a:p>
            <a:pPr lvl="0">
              <a:lnSpc>
                <a:spcPct val="90000"/>
              </a:lnSpc>
              <a:spcBef>
                <a:spcPts val="3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Celebrate when you’ve challenged and not acted on a thought, add it to a Wins Jar.</a:t>
            </a:r>
            <a:endParaRPr lang="en-GB" sz="2000" dirty="0">
              <a:latin typeface="Quattrocento Sans" panose="020B0502050000020003" pitchFamily="34" charset="0"/>
            </a:endParaRPr>
          </a:p>
          <a:p>
            <a:pPr lvl="0">
              <a:lnSpc>
                <a:spcPct val="90000"/>
              </a:lnSpc>
              <a:spcBef>
                <a:spcPts val="200"/>
              </a:spcBef>
              <a:spcAft>
                <a:spcPts val="200"/>
              </a:spcAft>
              <a:buClr>
                <a:schemeClr val="lt1"/>
              </a:buClr>
              <a:buSzPct val="100000"/>
            </a:pPr>
            <a:endParaRPr lang="en-GB" sz="2000" dirty="0">
              <a:latin typeface="Quattrocento Sans" panose="020B0502050000020003" pitchFamily="34" charset="0"/>
              <a:sym typeface="Arial"/>
            </a:endParaRPr>
          </a:p>
        </p:txBody>
      </p:sp>
      <p:sp>
        <p:nvSpPr>
          <p:cNvPr id="26" name="Rectangle 1">
            <a:extLst>
              <a:ext uri="{FF2B5EF4-FFF2-40B4-BE49-F238E27FC236}">
                <a16:creationId xmlns:a16="http://schemas.microsoft.com/office/drawing/2014/main" id="{D6777F5D-DDE1-AFC2-ECF5-562E5D65CE0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7" name="Speech Bubble: Oval 16">
            <a:extLst>
              <a:ext uri="{FF2B5EF4-FFF2-40B4-BE49-F238E27FC236}">
                <a16:creationId xmlns:a16="http://schemas.microsoft.com/office/drawing/2014/main" id="{F0A8A7E7-6220-F8D4-8005-200E7BA61389}"/>
              </a:ext>
            </a:extLst>
          </p:cNvPr>
          <p:cNvSpPr/>
          <p:nvPr/>
        </p:nvSpPr>
        <p:spPr>
          <a:xfrm>
            <a:off x="882869" y="2559271"/>
            <a:ext cx="267864" cy="157655"/>
          </a:xfrm>
          <a:prstGeom prst="wedgeEllipse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Speech Bubble: Oval 18">
            <a:extLst>
              <a:ext uri="{FF2B5EF4-FFF2-40B4-BE49-F238E27FC236}">
                <a16:creationId xmlns:a16="http://schemas.microsoft.com/office/drawing/2014/main" id="{5608F863-9033-8EB8-81BF-7E97C9162DF5}"/>
              </a:ext>
            </a:extLst>
          </p:cNvPr>
          <p:cNvSpPr/>
          <p:nvPr/>
        </p:nvSpPr>
        <p:spPr>
          <a:xfrm>
            <a:off x="882869" y="3202822"/>
            <a:ext cx="267864" cy="157655"/>
          </a:xfrm>
          <a:prstGeom prst="wedgeEllipseCallout">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peech Bubble: Oval 20">
            <a:extLst>
              <a:ext uri="{FF2B5EF4-FFF2-40B4-BE49-F238E27FC236}">
                <a16:creationId xmlns:a16="http://schemas.microsoft.com/office/drawing/2014/main" id="{A9A4C735-A5E3-4432-6008-D94DC9AE5D27}"/>
              </a:ext>
            </a:extLst>
          </p:cNvPr>
          <p:cNvSpPr/>
          <p:nvPr/>
        </p:nvSpPr>
        <p:spPr>
          <a:xfrm>
            <a:off x="882869" y="4217041"/>
            <a:ext cx="267864" cy="157655"/>
          </a:xfrm>
          <a:prstGeom prst="wedgeEllipseCallout">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peech Bubble: Oval 21">
            <a:extLst>
              <a:ext uri="{FF2B5EF4-FFF2-40B4-BE49-F238E27FC236}">
                <a16:creationId xmlns:a16="http://schemas.microsoft.com/office/drawing/2014/main" id="{772B97BF-55BE-FA05-92D4-7D356486A076}"/>
              </a:ext>
            </a:extLst>
          </p:cNvPr>
          <p:cNvSpPr/>
          <p:nvPr/>
        </p:nvSpPr>
        <p:spPr>
          <a:xfrm>
            <a:off x="877464" y="3552276"/>
            <a:ext cx="267864" cy="157655"/>
          </a:xfrm>
          <a:prstGeom prst="wedgeEllipse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Speech Bubble: Oval 22">
            <a:extLst>
              <a:ext uri="{FF2B5EF4-FFF2-40B4-BE49-F238E27FC236}">
                <a16:creationId xmlns:a16="http://schemas.microsoft.com/office/drawing/2014/main" id="{A0136F15-86DD-8F0B-74F0-7C71513BA596}"/>
              </a:ext>
            </a:extLst>
          </p:cNvPr>
          <p:cNvSpPr/>
          <p:nvPr/>
        </p:nvSpPr>
        <p:spPr>
          <a:xfrm>
            <a:off x="887392" y="3866011"/>
            <a:ext cx="267864" cy="157655"/>
          </a:xfrm>
          <a:prstGeom prst="wedgeEllipseCallou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Speech Bubble: Oval 23">
            <a:extLst>
              <a:ext uri="{FF2B5EF4-FFF2-40B4-BE49-F238E27FC236}">
                <a16:creationId xmlns:a16="http://schemas.microsoft.com/office/drawing/2014/main" id="{A9BAE3D4-38DB-3C0F-C7F9-2E8B483404DC}"/>
              </a:ext>
            </a:extLst>
          </p:cNvPr>
          <p:cNvSpPr/>
          <p:nvPr/>
        </p:nvSpPr>
        <p:spPr>
          <a:xfrm>
            <a:off x="887392" y="4934327"/>
            <a:ext cx="267864" cy="157655"/>
          </a:xfrm>
          <a:prstGeom prst="wedgeEllipseCallou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Speech Bubble: Oval 24">
            <a:extLst>
              <a:ext uri="{FF2B5EF4-FFF2-40B4-BE49-F238E27FC236}">
                <a16:creationId xmlns:a16="http://schemas.microsoft.com/office/drawing/2014/main" id="{771A32D5-8E5A-52FC-49D6-B1977708435C}"/>
              </a:ext>
            </a:extLst>
          </p:cNvPr>
          <p:cNvSpPr/>
          <p:nvPr/>
        </p:nvSpPr>
        <p:spPr>
          <a:xfrm>
            <a:off x="887392" y="5283936"/>
            <a:ext cx="267864" cy="157655"/>
          </a:xfrm>
          <a:prstGeom prst="wedgeEllipseCallout">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Speech Bubble: Oval 26">
            <a:extLst>
              <a:ext uri="{FF2B5EF4-FFF2-40B4-BE49-F238E27FC236}">
                <a16:creationId xmlns:a16="http://schemas.microsoft.com/office/drawing/2014/main" id="{7ABBA10B-24D4-15CC-D7EB-C5AC24005D76}"/>
              </a:ext>
            </a:extLst>
          </p:cNvPr>
          <p:cNvSpPr/>
          <p:nvPr/>
        </p:nvSpPr>
        <p:spPr>
          <a:xfrm>
            <a:off x="895200" y="4584903"/>
            <a:ext cx="267864" cy="157655"/>
          </a:xfrm>
          <a:prstGeom prst="wedgeEllipse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Speech Bubble: Oval 27">
            <a:extLst>
              <a:ext uri="{FF2B5EF4-FFF2-40B4-BE49-F238E27FC236}">
                <a16:creationId xmlns:a16="http://schemas.microsoft.com/office/drawing/2014/main" id="{B33D3725-42B1-6635-7880-CD91C27998DC}"/>
              </a:ext>
            </a:extLst>
          </p:cNvPr>
          <p:cNvSpPr/>
          <p:nvPr/>
        </p:nvSpPr>
        <p:spPr>
          <a:xfrm>
            <a:off x="887392" y="5626843"/>
            <a:ext cx="267864" cy="157655"/>
          </a:xfrm>
          <a:prstGeom prst="wedgeEllipse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descr="A person putting a jar into a jar&#10;&#10;AI-generated content may be incorrect.">
            <a:extLst>
              <a:ext uri="{FF2B5EF4-FFF2-40B4-BE49-F238E27FC236}">
                <a16:creationId xmlns:a16="http://schemas.microsoft.com/office/drawing/2014/main" id="{BD1C3B3A-2BD0-71C9-38AA-1C20A72B147B}"/>
              </a:ext>
            </a:extLst>
          </p:cNvPr>
          <p:cNvPicPr>
            <a:picLocks noChangeAspect="1"/>
          </p:cNvPicPr>
          <p:nvPr/>
        </p:nvPicPr>
        <p:blipFill>
          <a:blip r:embed="rId4">
            <a:extLst>
              <a:ext uri="{28A0092B-C50C-407E-A947-70E740481C1C}">
                <a14:useLocalDpi xmlns:a14="http://schemas.microsoft.com/office/drawing/2010/main" val="0"/>
              </a:ext>
            </a:extLst>
          </a:blip>
          <a:srcRect l="32122" t="11626" r="23128"/>
          <a:stretch>
            <a:fillRect/>
          </a:stretch>
        </p:blipFill>
        <p:spPr>
          <a:xfrm>
            <a:off x="9641235" y="2475531"/>
            <a:ext cx="2371122" cy="3310594"/>
          </a:xfrm>
          <a:prstGeom prst="rect">
            <a:avLst/>
          </a:prstGeom>
        </p:spPr>
      </p:pic>
      <p:sp>
        <p:nvSpPr>
          <p:cNvPr id="31" name="Hexagon 30">
            <a:extLst>
              <a:ext uri="{FF2B5EF4-FFF2-40B4-BE49-F238E27FC236}">
                <a16:creationId xmlns:a16="http://schemas.microsoft.com/office/drawing/2014/main" id="{72FBCE43-F864-6D75-251C-BF49351ECEE8}"/>
              </a:ext>
            </a:extLst>
          </p:cNvPr>
          <p:cNvSpPr/>
          <p:nvPr/>
        </p:nvSpPr>
        <p:spPr>
          <a:xfrm>
            <a:off x="8502168" y="458835"/>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6BD15EA1-AA12-A08B-7776-E3C237C606D4}"/>
              </a:ext>
            </a:extLst>
          </p:cNvPr>
          <p:cNvPicPr>
            <a:picLocks noChangeAspect="1"/>
          </p:cNvPicPr>
          <p:nvPr/>
        </p:nvPicPr>
        <p:blipFill>
          <a:blip r:embed="rId5"/>
          <a:stretch>
            <a:fillRect/>
          </a:stretch>
        </p:blipFill>
        <p:spPr>
          <a:xfrm>
            <a:off x="9393734" y="417498"/>
            <a:ext cx="1894376" cy="1778425"/>
          </a:xfrm>
          <a:prstGeom prst="rect">
            <a:avLst/>
          </a:prstGeom>
        </p:spPr>
      </p:pic>
    </p:spTree>
    <p:extLst>
      <p:ext uri="{BB962C8B-B14F-4D97-AF65-F5344CB8AC3E}">
        <p14:creationId xmlns:p14="http://schemas.microsoft.com/office/powerpoint/2010/main" val="2734280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AABE-0DC1-E3A9-E7E0-20B380D56F9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EB3B1032-0FE5-D7D6-FA30-0C55E58EFD98}"/>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8566DC90-194E-037D-5A5A-66A5B1341579}"/>
              </a:ext>
            </a:extLst>
          </p:cNvPr>
          <p:cNvSpPr>
            <a:spLocks noGrp="1"/>
          </p:cNvSpPr>
          <p:nvPr>
            <p:ph type="title"/>
          </p:nvPr>
        </p:nvSpPr>
        <p:spPr>
          <a:xfrm>
            <a:off x="787793" y="426275"/>
            <a:ext cx="8564789" cy="1674666"/>
          </a:xfrm>
        </p:spPr>
        <p:txBody>
          <a:bodyPr/>
          <a:lstStyle/>
          <a:p>
            <a:r>
              <a:rPr lang="en-GB" b="1" dirty="0">
                <a:solidFill>
                  <a:schemeClr val="lt1"/>
                </a:solidFill>
                <a:latin typeface="Arial"/>
                <a:ea typeface="Arial"/>
                <a:cs typeface="Arial"/>
                <a:sym typeface="Arial"/>
              </a:rPr>
              <a:t>Going to university/ planning for university:</a:t>
            </a:r>
            <a:endParaRPr lang="en-GB" dirty="0"/>
          </a:p>
        </p:txBody>
      </p:sp>
      <p:pic>
        <p:nvPicPr>
          <p:cNvPr id="2" name="Picture 1">
            <a:extLst>
              <a:ext uri="{FF2B5EF4-FFF2-40B4-BE49-F238E27FC236}">
                <a16:creationId xmlns:a16="http://schemas.microsoft.com/office/drawing/2014/main" id="{CD3861B9-6E35-6429-CA83-1BC4746B774D}"/>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21AC4047-D151-FECA-F300-E6C3C405A713}"/>
              </a:ext>
            </a:extLst>
          </p:cNvPr>
          <p:cNvSpPr/>
          <p:nvPr/>
        </p:nvSpPr>
        <p:spPr>
          <a:xfrm>
            <a:off x="685800" y="2210894"/>
            <a:ext cx="11037485" cy="3844870"/>
          </a:xfrm>
          <a:prstGeom prst="rect">
            <a:avLst/>
          </a:prstGeom>
          <a:solidFill>
            <a:srgbClr val="239DAD"/>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E83EB469-0D46-8000-A730-79608E8B7FED}"/>
              </a:ext>
            </a:extLst>
          </p:cNvPr>
          <p:cNvSpPr txBox="1"/>
          <p:nvPr/>
        </p:nvSpPr>
        <p:spPr>
          <a:xfrm>
            <a:off x="869457" y="2277645"/>
            <a:ext cx="10212674" cy="3642664"/>
          </a:xfrm>
          <a:prstGeom prst="rect">
            <a:avLst/>
          </a:prstGeom>
          <a:noFill/>
        </p:spPr>
        <p:txBody>
          <a:bodyPr wrap="square" rtlCol="0">
            <a:spAutoFit/>
          </a:bodyPr>
          <a:lstStyle/>
          <a:p>
            <a:pPr lvl="0" algn="ctr">
              <a:lnSpc>
                <a:spcPct val="90000"/>
              </a:lnSpc>
              <a:spcBef>
                <a:spcPts val="300"/>
              </a:spcBef>
              <a:spcAft>
                <a:spcPts val="200"/>
              </a:spcAft>
              <a:buClr>
                <a:schemeClr val="lt1"/>
              </a:buClr>
              <a:buSzPct val="100000"/>
            </a:pPr>
            <a:r>
              <a:rPr lang="en-GB" sz="3200" b="1" i="1" dirty="0">
                <a:solidFill>
                  <a:schemeClr val="bg2"/>
                </a:solidFill>
                <a:latin typeface="Quattrocento Sans" panose="020B0502050000020003" pitchFamily="34" charset="0"/>
              </a:rPr>
              <a:t>Starting university can bring a lot of change and while that can feel challenging, it’s also an exciting time to grow and learn, meet new people, and explore new interests. Common challenges that people with an ED might face when they are going to University include changes in routine, being responsible for their own food shopping and making meals, social pressures, academic stress and anxiety and leaving support networks.</a:t>
            </a:r>
            <a:endParaRPr lang="en-GB" sz="3200" i="1" dirty="0">
              <a:solidFill>
                <a:schemeClr val="bg2"/>
              </a:solidFill>
              <a:latin typeface="Quattrocento Sans" panose="020B0502050000020003" pitchFamily="34" charset="0"/>
              <a:sym typeface="Arial"/>
            </a:endParaRPr>
          </a:p>
        </p:txBody>
      </p:sp>
      <p:sp>
        <p:nvSpPr>
          <p:cNvPr id="26" name="Rectangle 1">
            <a:extLst>
              <a:ext uri="{FF2B5EF4-FFF2-40B4-BE49-F238E27FC236}">
                <a16:creationId xmlns:a16="http://schemas.microsoft.com/office/drawing/2014/main" id="{2BDAF4C5-7012-8B39-2AAF-208CF0D9E70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Hexagon 7">
            <a:extLst>
              <a:ext uri="{FF2B5EF4-FFF2-40B4-BE49-F238E27FC236}">
                <a16:creationId xmlns:a16="http://schemas.microsoft.com/office/drawing/2014/main" id="{CA500CCE-ED03-A15D-0740-87BDC1E8A7FA}"/>
              </a:ext>
            </a:extLst>
          </p:cNvPr>
          <p:cNvSpPr/>
          <p:nvPr/>
        </p:nvSpPr>
        <p:spPr>
          <a:xfrm>
            <a:off x="8501037" y="380129"/>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7" name="Picture 16">
            <a:extLst>
              <a:ext uri="{FF2B5EF4-FFF2-40B4-BE49-F238E27FC236}">
                <a16:creationId xmlns:a16="http://schemas.microsoft.com/office/drawing/2014/main" id="{714B29A9-0747-C877-E1E6-515990900A4E}"/>
              </a:ext>
            </a:extLst>
          </p:cNvPr>
          <p:cNvPicPr>
            <a:picLocks noChangeAspect="1"/>
          </p:cNvPicPr>
          <p:nvPr/>
        </p:nvPicPr>
        <p:blipFill>
          <a:blip r:embed="rId4">
            <a:extLst>
              <a:ext uri="{28A0092B-C50C-407E-A947-70E740481C1C}">
                <a14:useLocalDpi xmlns:a14="http://schemas.microsoft.com/office/drawing/2010/main" val="0"/>
              </a:ext>
            </a:extLst>
          </a:blip>
          <a:srcRect l="19505" t="1884" r="18100" b="-1884"/>
          <a:stretch>
            <a:fillRect/>
          </a:stretch>
        </p:blipFill>
        <p:spPr>
          <a:xfrm>
            <a:off x="9631017" y="271464"/>
            <a:ext cx="1550505" cy="1893284"/>
          </a:xfrm>
          <a:prstGeom prst="rect">
            <a:avLst/>
          </a:prstGeom>
        </p:spPr>
      </p:pic>
    </p:spTree>
    <p:extLst>
      <p:ext uri="{BB962C8B-B14F-4D97-AF65-F5344CB8AC3E}">
        <p14:creationId xmlns:p14="http://schemas.microsoft.com/office/powerpoint/2010/main" val="3895657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47F16-5E9C-0D0C-5F66-29747A080572}"/>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38F46A6-9443-2591-25AC-2D8EC0BFE7DF}"/>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D5B36E77-1A26-7A94-112F-67325FCBC9CF}"/>
              </a:ext>
            </a:extLst>
          </p:cNvPr>
          <p:cNvSpPr>
            <a:spLocks noGrp="1"/>
          </p:cNvSpPr>
          <p:nvPr>
            <p:ph type="title"/>
          </p:nvPr>
        </p:nvSpPr>
        <p:spPr>
          <a:xfrm>
            <a:off x="787793" y="426275"/>
            <a:ext cx="8564789" cy="1674666"/>
          </a:xfrm>
        </p:spPr>
        <p:txBody>
          <a:bodyPr/>
          <a:lstStyle/>
          <a:p>
            <a:r>
              <a:rPr lang="en-GB" b="1" dirty="0">
                <a:solidFill>
                  <a:schemeClr val="lt1"/>
                </a:solidFill>
                <a:latin typeface="Arial"/>
                <a:ea typeface="Arial"/>
                <a:cs typeface="Arial"/>
                <a:sym typeface="Arial"/>
              </a:rPr>
              <a:t>Going to university/ planning for university:</a:t>
            </a:r>
            <a:endParaRPr lang="en-GB" dirty="0"/>
          </a:p>
        </p:txBody>
      </p:sp>
      <p:pic>
        <p:nvPicPr>
          <p:cNvPr id="2" name="Picture 1">
            <a:extLst>
              <a:ext uri="{FF2B5EF4-FFF2-40B4-BE49-F238E27FC236}">
                <a16:creationId xmlns:a16="http://schemas.microsoft.com/office/drawing/2014/main" id="{9061BAFE-6E14-FE92-D086-AF6278B32EB3}"/>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09774DD5-9C9A-0DC8-A37F-AFCF089274D3}"/>
              </a:ext>
            </a:extLst>
          </p:cNvPr>
          <p:cNvSpPr/>
          <p:nvPr/>
        </p:nvSpPr>
        <p:spPr>
          <a:xfrm>
            <a:off x="685801" y="2253614"/>
            <a:ext cx="11233298" cy="3844870"/>
          </a:xfrm>
          <a:prstGeom prst="rect">
            <a:avLst/>
          </a:prstGeom>
          <a:solidFill>
            <a:srgbClr val="239DAD"/>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B1D8D633-3594-FF03-19CE-97A171E4F7D2}"/>
              </a:ext>
            </a:extLst>
          </p:cNvPr>
          <p:cNvSpPr txBox="1"/>
          <p:nvPr/>
        </p:nvSpPr>
        <p:spPr>
          <a:xfrm>
            <a:off x="916874" y="2299454"/>
            <a:ext cx="10853829" cy="3884974"/>
          </a:xfrm>
          <a:prstGeom prst="rect">
            <a:avLst/>
          </a:prstGeom>
          <a:noFill/>
        </p:spPr>
        <p:txBody>
          <a:bodyPr wrap="square" rtlCol="0">
            <a:spAutoFit/>
          </a:bodyPr>
          <a:lstStyle/>
          <a:p>
            <a:pPr lvl="0">
              <a:lnSpc>
                <a:spcPct val="90000"/>
              </a:lnSpc>
              <a:spcBef>
                <a:spcPts val="300"/>
              </a:spcBef>
              <a:spcAft>
                <a:spcPts val="200"/>
              </a:spcAft>
              <a:buClr>
                <a:schemeClr val="lt1"/>
              </a:buClr>
              <a:buSzPct val="100000"/>
            </a:pPr>
            <a:r>
              <a:rPr lang="en-GB" sz="2000" b="1" dirty="0">
                <a:solidFill>
                  <a:srgbClr val="0A3777"/>
                </a:solidFill>
                <a:latin typeface="Quattrocento Sans" panose="020B0502050000020003" pitchFamily="34" charset="0"/>
              </a:rPr>
              <a:t>Planning ahead:</a:t>
            </a:r>
          </a:p>
          <a:p>
            <a:pPr lvl="0">
              <a:lnSpc>
                <a:spcPct val="90000"/>
              </a:lnSpc>
              <a:spcBef>
                <a:spcPts val="300"/>
              </a:spcBef>
              <a:spcAft>
                <a:spcPts val="200"/>
              </a:spcAft>
              <a:buClr>
                <a:schemeClr val="lt1"/>
              </a:buClr>
              <a:buSzPct val="100000"/>
            </a:pPr>
            <a:r>
              <a:rPr lang="en-GB" sz="1600" dirty="0">
                <a:solidFill>
                  <a:schemeClr val="lt1"/>
                </a:solidFill>
                <a:latin typeface="Quattrocento Sans" panose="020B0502050000020003" pitchFamily="34" charset="0"/>
              </a:rPr>
              <a:t>Contact the university’s wellbeing or disability team before you start so that you can request adjustments and see what support is available.</a:t>
            </a:r>
          </a:p>
          <a:p>
            <a:pPr lvl="0">
              <a:lnSpc>
                <a:spcPct val="90000"/>
              </a:lnSpc>
              <a:spcBef>
                <a:spcPts val="300"/>
              </a:spcBef>
              <a:spcAft>
                <a:spcPts val="200"/>
              </a:spcAft>
              <a:buClr>
                <a:schemeClr val="lt1"/>
              </a:buClr>
              <a:buSzPct val="100000"/>
            </a:pPr>
            <a:r>
              <a:rPr lang="en-GB" sz="1600" dirty="0">
                <a:solidFill>
                  <a:schemeClr val="lt1"/>
                </a:solidFill>
                <a:latin typeface="Quattrocento Sans" panose="020B0502050000020003" pitchFamily="34" charset="0"/>
              </a:rPr>
              <a:t>If it would be helpful, PEDS can contact the university with your consent to share relevant information and help with getting support put in place</a:t>
            </a:r>
          </a:p>
          <a:p>
            <a:pPr lvl="0">
              <a:lnSpc>
                <a:spcPct val="90000"/>
              </a:lnSpc>
              <a:spcBef>
                <a:spcPts val="300"/>
              </a:spcBef>
              <a:spcAft>
                <a:spcPts val="200"/>
              </a:spcAft>
              <a:buClr>
                <a:schemeClr val="lt1"/>
              </a:buClr>
              <a:buSzPct val="100000"/>
            </a:pPr>
            <a:r>
              <a:rPr lang="en-GB" sz="1600" dirty="0">
                <a:solidFill>
                  <a:schemeClr val="lt1"/>
                </a:solidFill>
                <a:latin typeface="Quattrocento Sans" panose="020B0502050000020003" pitchFamily="34" charset="0"/>
              </a:rPr>
              <a:t>Register with the local GP as soon as possible.</a:t>
            </a:r>
          </a:p>
          <a:p>
            <a:pPr lvl="0">
              <a:lnSpc>
                <a:spcPct val="90000"/>
              </a:lnSpc>
              <a:spcBef>
                <a:spcPts val="300"/>
              </a:spcBef>
              <a:spcAft>
                <a:spcPts val="200"/>
              </a:spcAft>
              <a:buClr>
                <a:schemeClr val="lt1"/>
              </a:buClr>
              <a:buSzPct val="100000"/>
            </a:pPr>
            <a:r>
              <a:rPr lang="en-GB" sz="1600" dirty="0">
                <a:solidFill>
                  <a:schemeClr val="lt1"/>
                </a:solidFill>
                <a:latin typeface="Quattrocento Sans" panose="020B0502050000020003" pitchFamily="34" charset="0"/>
              </a:rPr>
              <a:t>Prepare a wellbeing plan- triggers, signs you are struggling, what helps when you’re struggling, who to contact, how to ask for help.</a:t>
            </a:r>
          </a:p>
          <a:p>
            <a:pPr lvl="0">
              <a:lnSpc>
                <a:spcPct val="90000"/>
              </a:lnSpc>
              <a:spcBef>
                <a:spcPts val="300"/>
              </a:spcBef>
              <a:spcAft>
                <a:spcPts val="200"/>
              </a:spcAft>
              <a:buClr>
                <a:schemeClr val="lt1"/>
              </a:buClr>
              <a:buSzPct val="100000"/>
            </a:pPr>
            <a:r>
              <a:rPr lang="en-GB" sz="2000" b="1" dirty="0">
                <a:solidFill>
                  <a:srgbClr val="0A3777"/>
                </a:solidFill>
                <a:latin typeface="Quattrocento Sans" panose="020B0502050000020003" pitchFamily="34" charset="0"/>
                <a:sym typeface="Arial"/>
              </a:rPr>
              <a:t>Managing Routine Changes:</a:t>
            </a:r>
          </a:p>
          <a:p>
            <a:pPr lvl="0">
              <a:lnSpc>
                <a:spcPct val="90000"/>
              </a:lnSpc>
              <a:spcBef>
                <a:spcPts val="300"/>
              </a:spcBef>
              <a:spcAft>
                <a:spcPts val="200"/>
              </a:spcAft>
              <a:buClr>
                <a:schemeClr val="lt1"/>
              </a:buClr>
              <a:buSzPct val="100000"/>
            </a:pPr>
            <a:r>
              <a:rPr lang="en-GB" sz="1600" dirty="0">
                <a:solidFill>
                  <a:schemeClr val="bg2"/>
                </a:solidFill>
                <a:latin typeface="Quattrocento Sans" panose="020B0502050000020003" pitchFamily="34" charset="0"/>
                <a:sym typeface="Arial"/>
              </a:rPr>
              <a:t>Create a flexible but structured daily plan that includes meals, rest, and study breaks.</a:t>
            </a:r>
          </a:p>
          <a:p>
            <a:pPr lvl="0">
              <a:lnSpc>
                <a:spcPct val="90000"/>
              </a:lnSpc>
              <a:spcBef>
                <a:spcPts val="300"/>
              </a:spcBef>
              <a:spcAft>
                <a:spcPts val="200"/>
              </a:spcAft>
              <a:buClr>
                <a:schemeClr val="lt1"/>
              </a:buClr>
              <a:buSzPct val="100000"/>
            </a:pPr>
            <a:r>
              <a:rPr lang="en-GB" sz="1600" dirty="0">
                <a:solidFill>
                  <a:schemeClr val="bg2"/>
                </a:solidFill>
                <a:latin typeface="Quattrocento Sans" panose="020B0502050000020003" pitchFamily="34" charset="0"/>
                <a:sym typeface="Arial"/>
              </a:rPr>
              <a:t>Keep a few safe and easy meals you can fall back on during busy or stressful times.</a:t>
            </a:r>
          </a:p>
          <a:p>
            <a:pPr lvl="0">
              <a:lnSpc>
                <a:spcPct val="90000"/>
              </a:lnSpc>
              <a:spcBef>
                <a:spcPts val="300"/>
              </a:spcBef>
              <a:spcAft>
                <a:spcPts val="200"/>
              </a:spcAft>
              <a:buClr>
                <a:schemeClr val="lt1"/>
              </a:buClr>
              <a:buSzPct val="100000"/>
            </a:pPr>
            <a:r>
              <a:rPr lang="en-GB" sz="1600" dirty="0">
                <a:solidFill>
                  <a:schemeClr val="bg2"/>
                </a:solidFill>
                <a:latin typeface="Quattrocento Sans" panose="020B0502050000020003" pitchFamily="34" charset="0"/>
                <a:sym typeface="Arial"/>
              </a:rPr>
              <a:t>Consider setting meal reminders or alarms on your phone if you are prone to forgetting meal/snack times. Fuel will   provide energy to help you focus</a:t>
            </a:r>
          </a:p>
          <a:p>
            <a:pPr lvl="0">
              <a:lnSpc>
                <a:spcPct val="90000"/>
              </a:lnSpc>
              <a:spcBef>
                <a:spcPts val="300"/>
              </a:spcBef>
              <a:spcAft>
                <a:spcPts val="200"/>
              </a:spcAft>
              <a:buClr>
                <a:schemeClr val="lt1"/>
              </a:buClr>
              <a:buSzPct val="100000"/>
            </a:pPr>
            <a:r>
              <a:rPr lang="en-GB" sz="1600" dirty="0">
                <a:solidFill>
                  <a:schemeClr val="bg2"/>
                </a:solidFill>
                <a:latin typeface="Quattrocento Sans" panose="020B0502050000020003" pitchFamily="34" charset="0"/>
                <a:sym typeface="Arial"/>
              </a:rPr>
              <a:t>3 P’s- Plan, Prepare, Pack</a:t>
            </a:r>
          </a:p>
        </p:txBody>
      </p:sp>
      <p:sp>
        <p:nvSpPr>
          <p:cNvPr id="26" name="Rectangle 1">
            <a:extLst>
              <a:ext uri="{FF2B5EF4-FFF2-40B4-BE49-F238E27FC236}">
                <a16:creationId xmlns:a16="http://schemas.microsoft.com/office/drawing/2014/main" id="{CE0D7CB3-52D6-6F2B-0836-5379AE2F7A4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Hexagon 7">
            <a:extLst>
              <a:ext uri="{FF2B5EF4-FFF2-40B4-BE49-F238E27FC236}">
                <a16:creationId xmlns:a16="http://schemas.microsoft.com/office/drawing/2014/main" id="{B8082002-1DC8-00A8-011E-34D6720449F2}"/>
              </a:ext>
            </a:extLst>
          </p:cNvPr>
          <p:cNvSpPr/>
          <p:nvPr/>
        </p:nvSpPr>
        <p:spPr>
          <a:xfrm>
            <a:off x="8501037" y="380129"/>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Double Wave 12">
            <a:extLst>
              <a:ext uri="{FF2B5EF4-FFF2-40B4-BE49-F238E27FC236}">
                <a16:creationId xmlns:a16="http://schemas.microsoft.com/office/drawing/2014/main" id="{A78E6321-747B-E496-FC6D-B5334748117B}"/>
              </a:ext>
            </a:extLst>
          </p:cNvPr>
          <p:cNvSpPr/>
          <p:nvPr/>
        </p:nvSpPr>
        <p:spPr>
          <a:xfrm rot="16200000">
            <a:off x="-1371733" y="3898247"/>
            <a:ext cx="3921100" cy="631831"/>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Heart 13">
            <a:extLst>
              <a:ext uri="{FF2B5EF4-FFF2-40B4-BE49-F238E27FC236}">
                <a16:creationId xmlns:a16="http://schemas.microsoft.com/office/drawing/2014/main" id="{3585D13C-B3B2-8CD5-97E8-C2B226083D10}"/>
              </a:ext>
            </a:extLst>
          </p:cNvPr>
          <p:cNvSpPr/>
          <p:nvPr/>
        </p:nvSpPr>
        <p:spPr>
          <a:xfrm>
            <a:off x="682935" y="2765363"/>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Heart 15">
            <a:extLst>
              <a:ext uri="{FF2B5EF4-FFF2-40B4-BE49-F238E27FC236}">
                <a16:creationId xmlns:a16="http://schemas.microsoft.com/office/drawing/2014/main" id="{CE073207-0266-5462-1260-4813C547444E}"/>
              </a:ext>
            </a:extLst>
          </p:cNvPr>
          <p:cNvSpPr/>
          <p:nvPr/>
        </p:nvSpPr>
        <p:spPr>
          <a:xfrm>
            <a:off x="650905" y="3177757"/>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Heart 19">
            <a:extLst>
              <a:ext uri="{FF2B5EF4-FFF2-40B4-BE49-F238E27FC236}">
                <a16:creationId xmlns:a16="http://schemas.microsoft.com/office/drawing/2014/main" id="{5093EFE2-3FCC-0DB5-06D8-A366A5307BB2}"/>
              </a:ext>
            </a:extLst>
          </p:cNvPr>
          <p:cNvSpPr/>
          <p:nvPr/>
        </p:nvSpPr>
        <p:spPr>
          <a:xfrm>
            <a:off x="633879" y="3713050"/>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Heart 28">
            <a:extLst>
              <a:ext uri="{FF2B5EF4-FFF2-40B4-BE49-F238E27FC236}">
                <a16:creationId xmlns:a16="http://schemas.microsoft.com/office/drawing/2014/main" id="{1F04CED7-9CF0-EB95-D8E8-9C57BC16C56D}"/>
              </a:ext>
            </a:extLst>
          </p:cNvPr>
          <p:cNvSpPr/>
          <p:nvPr/>
        </p:nvSpPr>
        <p:spPr>
          <a:xfrm>
            <a:off x="635937" y="4038499"/>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Heart 30">
            <a:extLst>
              <a:ext uri="{FF2B5EF4-FFF2-40B4-BE49-F238E27FC236}">
                <a16:creationId xmlns:a16="http://schemas.microsoft.com/office/drawing/2014/main" id="{C95443C7-68D8-61BB-C9D1-1BA9F3338970}"/>
              </a:ext>
            </a:extLst>
          </p:cNvPr>
          <p:cNvSpPr/>
          <p:nvPr/>
        </p:nvSpPr>
        <p:spPr>
          <a:xfrm>
            <a:off x="692873" y="4719878"/>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Heart 31">
            <a:extLst>
              <a:ext uri="{FF2B5EF4-FFF2-40B4-BE49-F238E27FC236}">
                <a16:creationId xmlns:a16="http://schemas.microsoft.com/office/drawing/2014/main" id="{F3F0691A-EE04-EF64-AA44-11DAB303F979}"/>
              </a:ext>
            </a:extLst>
          </p:cNvPr>
          <p:cNvSpPr/>
          <p:nvPr/>
        </p:nvSpPr>
        <p:spPr>
          <a:xfrm>
            <a:off x="670720" y="5138721"/>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Heart 32">
            <a:extLst>
              <a:ext uri="{FF2B5EF4-FFF2-40B4-BE49-F238E27FC236}">
                <a16:creationId xmlns:a16="http://schemas.microsoft.com/office/drawing/2014/main" id="{00CCD4DE-EDBB-C40A-9E48-155B20BE6CD5}"/>
              </a:ext>
            </a:extLst>
          </p:cNvPr>
          <p:cNvSpPr/>
          <p:nvPr/>
        </p:nvSpPr>
        <p:spPr>
          <a:xfrm>
            <a:off x="643124" y="5464907"/>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Heart 8">
            <a:extLst>
              <a:ext uri="{FF2B5EF4-FFF2-40B4-BE49-F238E27FC236}">
                <a16:creationId xmlns:a16="http://schemas.microsoft.com/office/drawing/2014/main" id="{18653A2E-5AFC-C251-C4DF-D895290204AA}"/>
              </a:ext>
            </a:extLst>
          </p:cNvPr>
          <p:cNvSpPr/>
          <p:nvPr/>
        </p:nvSpPr>
        <p:spPr>
          <a:xfrm>
            <a:off x="633879" y="5884053"/>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3C1CAE43-8ACC-31CE-7D18-168259A23513}"/>
              </a:ext>
            </a:extLst>
          </p:cNvPr>
          <p:cNvPicPr>
            <a:picLocks noChangeAspect="1"/>
          </p:cNvPicPr>
          <p:nvPr/>
        </p:nvPicPr>
        <p:blipFill>
          <a:blip r:embed="rId4">
            <a:extLst>
              <a:ext uri="{28A0092B-C50C-407E-A947-70E740481C1C}">
                <a14:useLocalDpi xmlns:a14="http://schemas.microsoft.com/office/drawing/2010/main" val="0"/>
              </a:ext>
            </a:extLst>
          </a:blip>
          <a:srcRect l="19505" t="1884" r="18100" b="-1884"/>
          <a:stretch>
            <a:fillRect/>
          </a:stretch>
        </p:blipFill>
        <p:spPr>
          <a:xfrm>
            <a:off x="9631017" y="271464"/>
            <a:ext cx="1550505" cy="1893284"/>
          </a:xfrm>
          <a:prstGeom prst="rect">
            <a:avLst/>
          </a:prstGeom>
        </p:spPr>
      </p:pic>
    </p:spTree>
    <p:extLst>
      <p:ext uri="{BB962C8B-B14F-4D97-AF65-F5344CB8AC3E}">
        <p14:creationId xmlns:p14="http://schemas.microsoft.com/office/powerpoint/2010/main" val="4207192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AD479-0B0E-E45E-B057-F30A01321EAE}"/>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013BD60-BFB6-99BA-B419-814CF4B68756}"/>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194911A7-3447-F919-56AE-CC77D6B9C0E3}"/>
              </a:ext>
            </a:extLst>
          </p:cNvPr>
          <p:cNvSpPr>
            <a:spLocks noGrp="1"/>
          </p:cNvSpPr>
          <p:nvPr>
            <p:ph type="title"/>
          </p:nvPr>
        </p:nvSpPr>
        <p:spPr>
          <a:xfrm>
            <a:off x="787793" y="426275"/>
            <a:ext cx="8564789" cy="1674666"/>
          </a:xfrm>
        </p:spPr>
        <p:txBody>
          <a:bodyPr/>
          <a:lstStyle/>
          <a:p>
            <a:r>
              <a:rPr lang="en-GB" b="1" dirty="0">
                <a:solidFill>
                  <a:schemeClr val="lt1"/>
                </a:solidFill>
                <a:latin typeface="Arial"/>
                <a:ea typeface="Arial"/>
                <a:cs typeface="Arial"/>
                <a:sym typeface="Arial"/>
              </a:rPr>
              <a:t>Going to university/ planning for university:</a:t>
            </a:r>
            <a:endParaRPr lang="en-GB" dirty="0"/>
          </a:p>
        </p:txBody>
      </p:sp>
      <p:pic>
        <p:nvPicPr>
          <p:cNvPr id="2" name="Picture 1">
            <a:extLst>
              <a:ext uri="{FF2B5EF4-FFF2-40B4-BE49-F238E27FC236}">
                <a16:creationId xmlns:a16="http://schemas.microsoft.com/office/drawing/2014/main" id="{1AE8770A-2E4F-4144-03A1-2EE98D22BEF5}"/>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4F57DB85-03CE-3885-EAC4-862C0BF87717}"/>
              </a:ext>
            </a:extLst>
          </p:cNvPr>
          <p:cNvSpPr/>
          <p:nvPr/>
        </p:nvSpPr>
        <p:spPr>
          <a:xfrm>
            <a:off x="718204" y="2266666"/>
            <a:ext cx="11233298" cy="3844870"/>
          </a:xfrm>
          <a:prstGeom prst="rect">
            <a:avLst/>
          </a:prstGeom>
          <a:solidFill>
            <a:srgbClr val="239DAD"/>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264908B0-D5DC-97DC-9972-EDD749D603BA}"/>
              </a:ext>
            </a:extLst>
          </p:cNvPr>
          <p:cNvSpPr txBox="1"/>
          <p:nvPr/>
        </p:nvSpPr>
        <p:spPr>
          <a:xfrm>
            <a:off x="954597" y="2658369"/>
            <a:ext cx="10853829" cy="3119957"/>
          </a:xfrm>
          <a:prstGeom prst="rect">
            <a:avLst/>
          </a:prstGeom>
          <a:noFill/>
        </p:spPr>
        <p:txBody>
          <a:bodyPr wrap="square" rtlCol="0">
            <a:spAutoFit/>
          </a:bodyPr>
          <a:lstStyle/>
          <a:p>
            <a:pPr lvl="0">
              <a:lnSpc>
                <a:spcPct val="90000"/>
              </a:lnSpc>
              <a:spcBef>
                <a:spcPts val="300"/>
              </a:spcBef>
              <a:spcAft>
                <a:spcPts val="200"/>
              </a:spcAft>
              <a:buClr>
                <a:schemeClr val="lt1"/>
              </a:buClr>
              <a:buSzPct val="100000"/>
            </a:pPr>
            <a:r>
              <a:rPr lang="en-GB" sz="2000" b="1" dirty="0">
                <a:solidFill>
                  <a:srgbClr val="0A3777"/>
                </a:solidFill>
                <a:latin typeface="Quattrocento Sans" panose="020B0502050000020003" pitchFamily="34" charset="0"/>
              </a:rPr>
              <a:t>Support Networks</a:t>
            </a:r>
          </a:p>
          <a:p>
            <a:pPr lvl="0">
              <a:lnSpc>
                <a:spcPct val="90000"/>
              </a:lnSpc>
              <a:spcBef>
                <a:spcPts val="300"/>
              </a:spcBef>
              <a:spcAft>
                <a:spcPts val="200"/>
              </a:spcAft>
              <a:buClr>
                <a:schemeClr val="lt1"/>
              </a:buClr>
              <a:buSzPct val="100000"/>
            </a:pPr>
            <a:r>
              <a:rPr lang="en-GB" dirty="0">
                <a:solidFill>
                  <a:schemeClr val="bg2"/>
                </a:solidFill>
                <a:latin typeface="Quattrocento Sans" panose="020B0502050000020003" pitchFamily="34" charset="0"/>
              </a:rPr>
              <a:t>Contact the university wellbeing service or university nurse to see what support is available.</a:t>
            </a:r>
          </a:p>
          <a:p>
            <a:pPr lvl="0">
              <a:lnSpc>
                <a:spcPct val="90000"/>
              </a:lnSpc>
              <a:spcBef>
                <a:spcPts val="300"/>
              </a:spcBef>
              <a:spcAft>
                <a:spcPts val="200"/>
              </a:spcAft>
              <a:buClr>
                <a:schemeClr val="lt1"/>
              </a:buClr>
              <a:buSzPct val="100000"/>
            </a:pPr>
            <a:r>
              <a:rPr lang="en-GB" dirty="0">
                <a:solidFill>
                  <a:schemeClr val="bg2"/>
                </a:solidFill>
                <a:latin typeface="Quattrocento Sans" panose="020B0502050000020003" pitchFamily="34" charset="0"/>
              </a:rPr>
              <a:t>Stay connected to support systems at home and check in regularly</a:t>
            </a:r>
          </a:p>
          <a:p>
            <a:pPr lvl="0">
              <a:lnSpc>
                <a:spcPct val="90000"/>
              </a:lnSpc>
              <a:spcBef>
                <a:spcPts val="300"/>
              </a:spcBef>
              <a:spcAft>
                <a:spcPts val="200"/>
              </a:spcAft>
              <a:buClr>
                <a:schemeClr val="lt1"/>
              </a:buClr>
              <a:buSzPct val="100000"/>
            </a:pPr>
            <a:endParaRPr lang="en-GB" sz="2000" b="1" dirty="0">
              <a:solidFill>
                <a:srgbClr val="0A3777"/>
              </a:solidFill>
              <a:latin typeface="Quattrocento Sans" panose="020B0502050000020003" pitchFamily="34" charset="0"/>
            </a:endParaRPr>
          </a:p>
          <a:p>
            <a:pPr lvl="0">
              <a:lnSpc>
                <a:spcPct val="90000"/>
              </a:lnSpc>
              <a:spcBef>
                <a:spcPts val="300"/>
              </a:spcBef>
              <a:spcAft>
                <a:spcPts val="200"/>
              </a:spcAft>
              <a:buClr>
                <a:schemeClr val="lt1"/>
              </a:buClr>
              <a:buSzPct val="100000"/>
            </a:pPr>
            <a:r>
              <a:rPr lang="en-GB" sz="2000" b="1" dirty="0">
                <a:solidFill>
                  <a:srgbClr val="0A3777"/>
                </a:solidFill>
                <a:latin typeface="Quattrocento Sans" panose="020B0502050000020003" pitchFamily="34" charset="0"/>
              </a:rPr>
              <a:t>Self-Compassion &amp; Adjustment</a:t>
            </a:r>
          </a:p>
          <a:p>
            <a:pPr lvl="0">
              <a:lnSpc>
                <a:spcPct val="90000"/>
              </a:lnSpc>
              <a:spcBef>
                <a:spcPts val="300"/>
              </a:spcBef>
              <a:spcAft>
                <a:spcPts val="200"/>
              </a:spcAft>
              <a:buClr>
                <a:schemeClr val="lt1"/>
              </a:buClr>
              <a:buSzPct val="100000"/>
            </a:pPr>
            <a:r>
              <a:rPr lang="en-GB" dirty="0">
                <a:solidFill>
                  <a:schemeClr val="bg2"/>
                </a:solidFill>
                <a:latin typeface="Quattrocento Sans" panose="020B0502050000020003" pitchFamily="34" charset="0"/>
              </a:rPr>
              <a:t>Remember that it’s okay to take things at your own pace- recovery is ongoing and is about progress not perfection</a:t>
            </a:r>
          </a:p>
          <a:p>
            <a:pPr lvl="0">
              <a:lnSpc>
                <a:spcPct val="90000"/>
              </a:lnSpc>
              <a:spcBef>
                <a:spcPts val="300"/>
              </a:spcBef>
              <a:spcAft>
                <a:spcPts val="200"/>
              </a:spcAft>
              <a:buClr>
                <a:schemeClr val="lt1"/>
              </a:buClr>
              <a:buSzPct val="100000"/>
            </a:pPr>
            <a:r>
              <a:rPr lang="en-GB" dirty="0">
                <a:solidFill>
                  <a:schemeClr val="bg2"/>
                </a:solidFill>
                <a:latin typeface="Quattrocento Sans" panose="020B0502050000020003" pitchFamily="34" charset="0"/>
              </a:rPr>
              <a:t>Practice self-care activities often</a:t>
            </a:r>
          </a:p>
          <a:p>
            <a:pPr lvl="0">
              <a:lnSpc>
                <a:spcPct val="90000"/>
              </a:lnSpc>
              <a:spcBef>
                <a:spcPts val="300"/>
              </a:spcBef>
              <a:spcAft>
                <a:spcPts val="200"/>
              </a:spcAft>
              <a:buClr>
                <a:schemeClr val="lt1"/>
              </a:buClr>
              <a:buSzPct val="100000"/>
            </a:pPr>
            <a:r>
              <a:rPr lang="en-GB" dirty="0">
                <a:solidFill>
                  <a:schemeClr val="bg2"/>
                </a:solidFill>
                <a:latin typeface="Quattrocento Sans" panose="020B0502050000020003" pitchFamily="34" charset="0"/>
              </a:rPr>
              <a:t>Celebrate small wins - attending lectures, trying new foods, or reaching out for help are important to recognise.</a:t>
            </a:r>
            <a:endParaRPr lang="en-GB" dirty="0">
              <a:solidFill>
                <a:schemeClr val="bg2"/>
              </a:solidFill>
              <a:latin typeface="Quattrocento Sans" panose="020B0502050000020003" pitchFamily="34" charset="0"/>
              <a:sym typeface="Arial"/>
            </a:endParaRPr>
          </a:p>
        </p:txBody>
      </p:sp>
      <p:sp>
        <p:nvSpPr>
          <p:cNvPr id="26" name="Rectangle 1">
            <a:extLst>
              <a:ext uri="{FF2B5EF4-FFF2-40B4-BE49-F238E27FC236}">
                <a16:creationId xmlns:a16="http://schemas.microsoft.com/office/drawing/2014/main" id="{0C3138C5-8BEB-24F5-9B09-3D745DC25CE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Hexagon 7">
            <a:extLst>
              <a:ext uri="{FF2B5EF4-FFF2-40B4-BE49-F238E27FC236}">
                <a16:creationId xmlns:a16="http://schemas.microsoft.com/office/drawing/2014/main" id="{CFEA8D98-909B-AED2-7B43-02694AF0D627}"/>
              </a:ext>
            </a:extLst>
          </p:cNvPr>
          <p:cNvSpPr/>
          <p:nvPr/>
        </p:nvSpPr>
        <p:spPr>
          <a:xfrm>
            <a:off x="8501037" y="380129"/>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Double Wave 12">
            <a:extLst>
              <a:ext uri="{FF2B5EF4-FFF2-40B4-BE49-F238E27FC236}">
                <a16:creationId xmlns:a16="http://schemas.microsoft.com/office/drawing/2014/main" id="{DBDA16E1-3FF4-A36F-52AA-DD7D71D2E784}"/>
              </a:ext>
            </a:extLst>
          </p:cNvPr>
          <p:cNvSpPr/>
          <p:nvPr/>
        </p:nvSpPr>
        <p:spPr>
          <a:xfrm rot="16200000">
            <a:off x="-1371733" y="3898247"/>
            <a:ext cx="3921100" cy="631831"/>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Heart 13">
            <a:extLst>
              <a:ext uri="{FF2B5EF4-FFF2-40B4-BE49-F238E27FC236}">
                <a16:creationId xmlns:a16="http://schemas.microsoft.com/office/drawing/2014/main" id="{2B1551D7-8A83-FA8D-CCE3-CB29EEBF3ED3}"/>
              </a:ext>
            </a:extLst>
          </p:cNvPr>
          <p:cNvSpPr/>
          <p:nvPr/>
        </p:nvSpPr>
        <p:spPr>
          <a:xfrm>
            <a:off x="660189" y="3007051"/>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Heart 15">
            <a:extLst>
              <a:ext uri="{FF2B5EF4-FFF2-40B4-BE49-F238E27FC236}">
                <a16:creationId xmlns:a16="http://schemas.microsoft.com/office/drawing/2014/main" id="{BB7ED001-3198-7C69-92D1-6657ACC6FA50}"/>
              </a:ext>
            </a:extLst>
          </p:cNvPr>
          <p:cNvSpPr/>
          <p:nvPr/>
        </p:nvSpPr>
        <p:spPr>
          <a:xfrm>
            <a:off x="643123" y="3367132"/>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Heart 30">
            <a:extLst>
              <a:ext uri="{FF2B5EF4-FFF2-40B4-BE49-F238E27FC236}">
                <a16:creationId xmlns:a16="http://schemas.microsoft.com/office/drawing/2014/main" id="{962FF523-C1DF-ABE3-23A6-94439B97050A}"/>
              </a:ext>
            </a:extLst>
          </p:cNvPr>
          <p:cNvSpPr/>
          <p:nvPr/>
        </p:nvSpPr>
        <p:spPr>
          <a:xfrm>
            <a:off x="653490" y="4408666"/>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Heart 31">
            <a:extLst>
              <a:ext uri="{FF2B5EF4-FFF2-40B4-BE49-F238E27FC236}">
                <a16:creationId xmlns:a16="http://schemas.microsoft.com/office/drawing/2014/main" id="{B88111F5-1CFA-7D6D-1F60-53EE35FF9ABC}"/>
              </a:ext>
            </a:extLst>
          </p:cNvPr>
          <p:cNvSpPr/>
          <p:nvPr/>
        </p:nvSpPr>
        <p:spPr>
          <a:xfrm>
            <a:off x="643122" y="4927477"/>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Heart 32">
            <a:extLst>
              <a:ext uri="{FF2B5EF4-FFF2-40B4-BE49-F238E27FC236}">
                <a16:creationId xmlns:a16="http://schemas.microsoft.com/office/drawing/2014/main" id="{74FFA770-4F45-FF30-C776-E5F9FC1E09F8}"/>
              </a:ext>
            </a:extLst>
          </p:cNvPr>
          <p:cNvSpPr/>
          <p:nvPr/>
        </p:nvSpPr>
        <p:spPr>
          <a:xfrm>
            <a:off x="650904" y="5273716"/>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035B3A5C-4083-904C-A6FE-D6148BABB7AA}"/>
              </a:ext>
            </a:extLst>
          </p:cNvPr>
          <p:cNvPicPr>
            <a:picLocks noChangeAspect="1"/>
          </p:cNvPicPr>
          <p:nvPr/>
        </p:nvPicPr>
        <p:blipFill>
          <a:blip r:embed="rId4">
            <a:extLst>
              <a:ext uri="{28A0092B-C50C-407E-A947-70E740481C1C}">
                <a14:useLocalDpi xmlns:a14="http://schemas.microsoft.com/office/drawing/2010/main" val="0"/>
              </a:ext>
            </a:extLst>
          </a:blip>
          <a:srcRect l="19505" t="1884" r="18100" b="-1884"/>
          <a:stretch>
            <a:fillRect/>
          </a:stretch>
        </p:blipFill>
        <p:spPr>
          <a:xfrm>
            <a:off x="9631017" y="271464"/>
            <a:ext cx="1550505" cy="1893284"/>
          </a:xfrm>
          <a:prstGeom prst="rect">
            <a:avLst/>
          </a:prstGeom>
        </p:spPr>
      </p:pic>
    </p:spTree>
    <p:extLst>
      <p:ext uri="{BB962C8B-B14F-4D97-AF65-F5344CB8AC3E}">
        <p14:creationId xmlns:p14="http://schemas.microsoft.com/office/powerpoint/2010/main" val="978358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666A1-A3DD-CE12-E579-92F11D934BE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79E9A2-0101-1A3E-8B3F-014113CEEDCE}"/>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0D3240A0-07FC-0C99-E4C0-2CF8F838FE40}"/>
              </a:ext>
            </a:extLst>
          </p:cNvPr>
          <p:cNvSpPr>
            <a:spLocks noGrp="1"/>
          </p:cNvSpPr>
          <p:nvPr>
            <p:ph type="title"/>
          </p:nvPr>
        </p:nvSpPr>
        <p:spPr>
          <a:xfrm>
            <a:off x="1155256" y="922306"/>
            <a:ext cx="8564789" cy="714660"/>
          </a:xfrm>
        </p:spPr>
        <p:txBody>
          <a:bodyPr/>
          <a:lstStyle/>
          <a:p>
            <a:r>
              <a:rPr lang="en-GB" b="1" dirty="0">
                <a:solidFill>
                  <a:schemeClr val="lt1"/>
                </a:solidFill>
                <a:latin typeface="Arial"/>
                <a:ea typeface="Arial"/>
                <a:cs typeface="Arial"/>
                <a:sym typeface="Arial"/>
              </a:rPr>
              <a:t>Returning to school:</a:t>
            </a:r>
            <a:endParaRPr lang="en-GB" dirty="0"/>
          </a:p>
        </p:txBody>
      </p:sp>
      <p:pic>
        <p:nvPicPr>
          <p:cNvPr id="2" name="Picture 1">
            <a:extLst>
              <a:ext uri="{FF2B5EF4-FFF2-40B4-BE49-F238E27FC236}">
                <a16:creationId xmlns:a16="http://schemas.microsoft.com/office/drawing/2014/main" id="{97A1761A-4B1A-098A-7C13-4CE0C8C054CB}"/>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0DF573EA-A538-4472-8CAB-E8268B81C7FF}"/>
              </a:ext>
            </a:extLst>
          </p:cNvPr>
          <p:cNvSpPr/>
          <p:nvPr/>
        </p:nvSpPr>
        <p:spPr>
          <a:xfrm>
            <a:off x="1155257" y="2212072"/>
            <a:ext cx="10770522" cy="3920274"/>
          </a:xfrm>
          <a:prstGeom prst="rect">
            <a:avLst/>
          </a:prstGeom>
          <a:solidFill>
            <a:srgbClr val="72AEF6"/>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05BEDEDC-93C4-4E47-EF9B-FD4231D6EB63}"/>
              </a:ext>
            </a:extLst>
          </p:cNvPr>
          <p:cNvSpPr txBox="1"/>
          <p:nvPr/>
        </p:nvSpPr>
        <p:spPr>
          <a:xfrm>
            <a:off x="1252330" y="2233556"/>
            <a:ext cx="12360289" cy="3979166"/>
          </a:xfrm>
          <a:prstGeom prst="rect">
            <a:avLst/>
          </a:prstGeom>
          <a:noFill/>
        </p:spPr>
        <p:txBody>
          <a:bodyPr wrap="square" rtlCol="0">
            <a:spAutoFit/>
          </a:bodyPr>
          <a:lstStyle/>
          <a:p>
            <a:pPr lvl="0">
              <a:lnSpc>
                <a:spcPct val="90000"/>
              </a:lnSpc>
              <a:spcBef>
                <a:spcPts val="200"/>
              </a:spcBef>
              <a:spcAft>
                <a:spcPts val="200"/>
              </a:spcAft>
              <a:buClr>
                <a:schemeClr val="lt1"/>
              </a:buClr>
              <a:buSzPct val="100000"/>
            </a:pPr>
            <a:r>
              <a:rPr lang="en-GB" sz="2000" dirty="0">
                <a:solidFill>
                  <a:schemeClr val="lt1"/>
                </a:solidFill>
                <a:latin typeface="Quattrocento Sans" panose="020B0502050000020003" pitchFamily="34" charset="0"/>
                <a:ea typeface="Arial"/>
                <a:cs typeface="Arial"/>
                <a:sym typeface="Arial"/>
              </a:rPr>
              <a:t> </a:t>
            </a:r>
            <a:r>
              <a:rPr lang="en-GB" dirty="0">
                <a:solidFill>
                  <a:schemeClr val="lt1"/>
                </a:solidFill>
                <a:latin typeface="Quattrocento Sans" panose="020B0502050000020003" pitchFamily="34" charset="0"/>
                <a:ea typeface="Arial"/>
                <a:cs typeface="Arial"/>
                <a:sym typeface="Arial"/>
              </a:rPr>
              <a:t>3 P’s- Plan, prepare, pack</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Communicate and seek support- let a trusted teacher, school nurse, or counsellor know if you might </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need extra support.</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Tell a friend or family member what helps you during busy or stressful school days.</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Keep your support team updated about how you’re coping.</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It’s normal to feel anxious or unsettled- be kind to yourself</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Focus on small wins- getting up on time, eating breakfast, staying through the day, using coping tools.</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Identify tricky situations and brainstorm ways to handle them. You might find it helpful to do this in</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a session with PEDS.</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Have a plan for what you can do if you are struggling and who you can talk to</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Schedule downtime and self-care after school</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Remind yourself that one tough day doesn’t mean you’re going backwards- </a:t>
            </a:r>
          </a:p>
          <a:p>
            <a:pPr lvl="0">
              <a:lnSpc>
                <a:spcPct val="90000"/>
              </a:lnSpc>
              <a:spcBef>
                <a:spcPts val="200"/>
              </a:spcBef>
              <a:spcAft>
                <a:spcPts val="200"/>
              </a:spcAft>
              <a:buClr>
                <a:schemeClr val="lt1"/>
              </a:buClr>
              <a:buSzPct val="100000"/>
            </a:pPr>
            <a:r>
              <a:rPr lang="en-GB" dirty="0">
                <a:solidFill>
                  <a:schemeClr val="lt1"/>
                </a:solidFill>
                <a:latin typeface="Quattrocento Sans" panose="020B0502050000020003" pitchFamily="34" charset="0"/>
                <a:ea typeface="Arial"/>
                <a:cs typeface="Arial"/>
                <a:sym typeface="Arial"/>
              </a:rPr>
              <a:t>recovery is about progress, not perfection.</a:t>
            </a:r>
            <a:endParaRPr lang="en-GB" dirty="0">
              <a:latin typeface="Quattrocento Sans" panose="020B0502050000020003" pitchFamily="34" charset="0"/>
            </a:endParaRPr>
          </a:p>
        </p:txBody>
      </p:sp>
      <p:sp>
        <p:nvSpPr>
          <p:cNvPr id="26" name="Rectangle 1">
            <a:extLst>
              <a:ext uri="{FF2B5EF4-FFF2-40B4-BE49-F238E27FC236}">
                <a16:creationId xmlns:a16="http://schemas.microsoft.com/office/drawing/2014/main" id="{AEDEE35A-C375-9CA7-BAE5-9F59F750BE3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3" name="Cloud 12">
            <a:extLst>
              <a:ext uri="{FF2B5EF4-FFF2-40B4-BE49-F238E27FC236}">
                <a16:creationId xmlns:a16="http://schemas.microsoft.com/office/drawing/2014/main" id="{FA88CFF2-1C5B-75CD-8C08-428FDBA3FA76}"/>
              </a:ext>
            </a:extLst>
          </p:cNvPr>
          <p:cNvSpPr/>
          <p:nvPr/>
        </p:nvSpPr>
        <p:spPr>
          <a:xfrm>
            <a:off x="662289" y="2291598"/>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Cloud 13">
            <a:extLst>
              <a:ext uri="{FF2B5EF4-FFF2-40B4-BE49-F238E27FC236}">
                <a16:creationId xmlns:a16="http://schemas.microsoft.com/office/drawing/2014/main" id="{D01FC6C5-4EB6-46AF-195E-DBECA2352CBE}"/>
              </a:ext>
            </a:extLst>
          </p:cNvPr>
          <p:cNvSpPr/>
          <p:nvPr/>
        </p:nvSpPr>
        <p:spPr>
          <a:xfrm>
            <a:off x="650164" y="2581995"/>
            <a:ext cx="251008" cy="1576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loud 14">
            <a:extLst>
              <a:ext uri="{FF2B5EF4-FFF2-40B4-BE49-F238E27FC236}">
                <a16:creationId xmlns:a16="http://schemas.microsoft.com/office/drawing/2014/main" id="{A1959C7D-878C-557D-045A-26B6808C66A2}"/>
              </a:ext>
            </a:extLst>
          </p:cNvPr>
          <p:cNvSpPr/>
          <p:nvPr/>
        </p:nvSpPr>
        <p:spPr>
          <a:xfrm>
            <a:off x="652766" y="3222371"/>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loud 15">
            <a:extLst>
              <a:ext uri="{FF2B5EF4-FFF2-40B4-BE49-F238E27FC236}">
                <a16:creationId xmlns:a16="http://schemas.microsoft.com/office/drawing/2014/main" id="{A3602BA7-792A-9439-54CA-642BC8775989}"/>
              </a:ext>
            </a:extLst>
          </p:cNvPr>
          <p:cNvSpPr/>
          <p:nvPr/>
        </p:nvSpPr>
        <p:spPr>
          <a:xfrm>
            <a:off x="662705" y="3851601"/>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loud 16">
            <a:extLst>
              <a:ext uri="{FF2B5EF4-FFF2-40B4-BE49-F238E27FC236}">
                <a16:creationId xmlns:a16="http://schemas.microsoft.com/office/drawing/2014/main" id="{BD6EA86F-0D0F-D77D-B7D9-32BF6D7F1F30}"/>
              </a:ext>
            </a:extLst>
          </p:cNvPr>
          <p:cNvSpPr/>
          <p:nvPr/>
        </p:nvSpPr>
        <p:spPr>
          <a:xfrm>
            <a:off x="662289" y="3520432"/>
            <a:ext cx="251008" cy="157655"/>
          </a:xfrm>
          <a:prstGeom prst="cloud">
            <a:avLst/>
          </a:prstGeom>
          <a:solidFill>
            <a:srgbClr val="2C83B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loud 17">
            <a:extLst>
              <a:ext uri="{FF2B5EF4-FFF2-40B4-BE49-F238E27FC236}">
                <a16:creationId xmlns:a16="http://schemas.microsoft.com/office/drawing/2014/main" id="{64074481-2F11-6B9D-06D3-4FD2D4E97917}"/>
              </a:ext>
            </a:extLst>
          </p:cNvPr>
          <p:cNvSpPr/>
          <p:nvPr/>
        </p:nvSpPr>
        <p:spPr>
          <a:xfrm>
            <a:off x="662289" y="4171596"/>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Cloud 18">
            <a:extLst>
              <a:ext uri="{FF2B5EF4-FFF2-40B4-BE49-F238E27FC236}">
                <a16:creationId xmlns:a16="http://schemas.microsoft.com/office/drawing/2014/main" id="{E54B920B-2ED8-CC96-5911-26B9E62F6912}"/>
              </a:ext>
            </a:extLst>
          </p:cNvPr>
          <p:cNvSpPr/>
          <p:nvPr/>
        </p:nvSpPr>
        <p:spPr>
          <a:xfrm>
            <a:off x="662289" y="4464152"/>
            <a:ext cx="251008" cy="1576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loud 19">
            <a:extLst>
              <a:ext uri="{FF2B5EF4-FFF2-40B4-BE49-F238E27FC236}">
                <a16:creationId xmlns:a16="http://schemas.microsoft.com/office/drawing/2014/main" id="{CFC7A2A3-B4EA-76F7-D7C7-3B5E35B98F99}"/>
              </a:ext>
            </a:extLst>
          </p:cNvPr>
          <p:cNvSpPr/>
          <p:nvPr/>
        </p:nvSpPr>
        <p:spPr>
          <a:xfrm>
            <a:off x="662289" y="5001607"/>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Hexagon 20">
            <a:extLst>
              <a:ext uri="{FF2B5EF4-FFF2-40B4-BE49-F238E27FC236}">
                <a16:creationId xmlns:a16="http://schemas.microsoft.com/office/drawing/2014/main" id="{5FC12F89-4A89-71CB-7F75-B9672D6BFD8D}"/>
              </a:ext>
            </a:extLst>
          </p:cNvPr>
          <p:cNvSpPr/>
          <p:nvPr/>
        </p:nvSpPr>
        <p:spPr>
          <a:xfrm>
            <a:off x="8713923" y="495436"/>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loud 2">
            <a:extLst>
              <a:ext uri="{FF2B5EF4-FFF2-40B4-BE49-F238E27FC236}">
                <a16:creationId xmlns:a16="http://schemas.microsoft.com/office/drawing/2014/main" id="{43CC9639-F6C2-F72A-CAC9-5BFA315DF10F}"/>
              </a:ext>
            </a:extLst>
          </p:cNvPr>
          <p:cNvSpPr/>
          <p:nvPr/>
        </p:nvSpPr>
        <p:spPr>
          <a:xfrm>
            <a:off x="678878" y="5321644"/>
            <a:ext cx="251008" cy="157655"/>
          </a:xfrm>
          <a:prstGeom prst="cloud">
            <a:avLst/>
          </a:prstGeom>
          <a:solidFill>
            <a:srgbClr val="2C83B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loud 5">
            <a:extLst>
              <a:ext uri="{FF2B5EF4-FFF2-40B4-BE49-F238E27FC236}">
                <a16:creationId xmlns:a16="http://schemas.microsoft.com/office/drawing/2014/main" id="{14A2C377-E441-85E5-6122-90B2ABE149CC}"/>
              </a:ext>
            </a:extLst>
          </p:cNvPr>
          <p:cNvSpPr/>
          <p:nvPr/>
        </p:nvSpPr>
        <p:spPr>
          <a:xfrm>
            <a:off x="684425" y="5633623"/>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C3401695-F743-195F-925A-1C92C41C64CA}"/>
              </a:ext>
            </a:extLst>
          </p:cNvPr>
          <p:cNvPicPr>
            <a:picLocks noChangeAspect="1"/>
          </p:cNvPicPr>
          <p:nvPr/>
        </p:nvPicPr>
        <p:blipFill>
          <a:blip r:embed="rId4">
            <a:extLst>
              <a:ext uri="{28A0092B-C50C-407E-A947-70E740481C1C}">
                <a14:useLocalDpi xmlns:a14="http://schemas.microsoft.com/office/drawing/2010/main" val="0"/>
              </a:ext>
            </a:extLst>
          </a:blip>
          <a:srcRect l="16303" t="28344" r="12648" b="14493"/>
          <a:stretch>
            <a:fillRect/>
          </a:stretch>
        </p:blipFill>
        <p:spPr>
          <a:xfrm>
            <a:off x="9264426" y="532474"/>
            <a:ext cx="2553419" cy="1453395"/>
          </a:xfrm>
          <a:prstGeom prst="rect">
            <a:avLst/>
          </a:prstGeom>
        </p:spPr>
      </p:pic>
    </p:spTree>
    <p:extLst>
      <p:ext uri="{BB962C8B-B14F-4D97-AF65-F5344CB8AC3E}">
        <p14:creationId xmlns:p14="http://schemas.microsoft.com/office/powerpoint/2010/main" val="1052923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C334C-6122-E7A6-D15D-0EE1D7EFA7BD}"/>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1DDBDDC3-0504-4F1E-AC6C-3A8149856141}"/>
              </a:ext>
            </a:extLst>
          </p:cNvPr>
          <p:cNvSpPr>
            <a:spLocks noGrp="1"/>
          </p:cNvSpPr>
          <p:nvPr>
            <p:ph type="ftr" sz="quarter" idx="11"/>
          </p:nvPr>
        </p:nvSpPr>
        <p:spPr/>
        <p:txBody>
          <a:bodyPr/>
          <a:lstStyle/>
          <a:p>
            <a:pPr>
              <a:defRPr/>
            </a:pPr>
            <a:r>
              <a:rPr lang="en-GB" sz="1000" dirty="0">
                <a:solidFill>
                  <a:srgbClr val="0A3777"/>
                </a:solidFill>
                <a:latin typeface="Century Gothic" panose="020B0502020202020204"/>
                <a:cs typeface="Arial"/>
                <a:sym typeface="Arial"/>
              </a:rPr>
              <a:t>Registered Charity Number: 1156578</a:t>
            </a:r>
          </a:p>
        </p:txBody>
      </p:sp>
      <p:sp>
        <p:nvSpPr>
          <p:cNvPr id="11" name="Title 1">
            <a:extLst>
              <a:ext uri="{FF2B5EF4-FFF2-40B4-BE49-F238E27FC236}">
                <a16:creationId xmlns:a16="http://schemas.microsoft.com/office/drawing/2014/main" id="{7B69DC7F-4A04-B5F3-6ADD-DEF90264058D}"/>
              </a:ext>
            </a:extLst>
          </p:cNvPr>
          <p:cNvSpPr>
            <a:spLocks noGrp="1"/>
          </p:cNvSpPr>
          <p:nvPr>
            <p:ph type="title"/>
          </p:nvPr>
        </p:nvSpPr>
        <p:spPr>
          <a:xfrm>
            <a:off x="941408" y="909768"/>
            <a:ext cx="8717599" cy="714660"/>
          </a:xfrm>
        </p:spPr>
        <p:txBody>
          <a:bodyPr/>
          <a:lstStyle/>
          <a:p>
            <a:r>
              <a:rPr lang="en-GB" sz="2800" b="1" dirty="0">
                <a:solidFill>
                  <a:schemeClr val="lt1"/>
                </a:solidFill>
                <a:latin typeface="Arial"/>
                <a:ea typeface="Arial"/>
                <a:cs typeface="Arial"/>
                <a:sym typeface="Arial"/>
              </a:rPr>
              <a:t>Social media:</a:t>
            </a:r>
            <a:endParaRPr lang="en-GB" sz="2800" dirty="0"/>
          </a:p>
        </p:txBody>
      </p:sp>
      <p:pic>
        <p:nvPicPr>
          <p:cNvPr id="2" name="Picture 1">
            <a:extLst>
              <a:ext uri="{FF2B5EF4-FFF2-40B4-BE49-F238E27FC236}">
                <a16:creationId xmlns:a16="http://schemas.microsoft.com/office/drawing/2014/main" id="{C064F4C0-D665-8A40-8BF1-A58104785BF6}"/>
              </a:ext>
            </a:extLst>
          </p:cNvPr>
          <p:cNvPicPr>
            <a:picLocks noChangeAspect="1"/>
          </p:cNvPicPr>
          <p:nvPr/>
        </p:nvPicPr>
        <p:blipFill>
          <a:blip r:embed="rId3"/>
          <a:stretch>
            <a:fillRect/>
          </a:stretch>
        </p:blipFill>
        <p:spPr>
          <a:xfrm>
            <a:off x="10913276" y="6174714"/>
            <a:ext cx="1099081" cy="574359"/>
          </a:xfrm>
          <a:prstGeom prst="rect">
            <a:avLst/>
          </a:prstGeom>
        </p:spPr>
      </p:pic>
      <p:sp>
        <p:nvSpPr>
          <p:cNvPr id="7" name="Rectangle 6">
            <a:extLst>
              <a:ext uri="{FF2B5EF4-FFF2-40B4-BE49-F238E27FC236}">
                <a16:creationId xmlns:a16="http://schemas.microsoft.com/office/drawing/2014/main" id="{59CC4BFD-7CE4-141F-FBCA-D7335149B47E}"/>
              </a:ext>
            </a:extLst>
          </p:cNvPr>
          <p:cNvSpPr/>
          <p:nvPr/>
        </p:nvSpPr>
        <p:spPr>
          <a:xfrm>
            <a:off x="999326" y="2240254"/>
            <a:ext cx="10689091" cy="3413290"/>
          </a:xfrm>
          <a:prstGeom prst="rect">
            <a:avLst/>
          </a:prstGeom>
          <a:solidFill>
            <a:schemeClr val="accent5">
              <a:lumMod val="75000"/>
            </a:schemeClr>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GB" dirty="0"/>
          </a:p>
        </p:txBody>
      </p:sp>
      <p:sp>
        <p:nvSpPr>
          <p:cNvPr id="12" name="TextBox 11">
            <a:extLst>
              <a:ext uri="{FF2B5EF4-FFF2-40B4-BE49-F238E27FC236}">
                <a16:creationId xmlns:a16="http://schemas.microsoft.com/office/drawing/2014/main" id="{F2A1FDEA-B0B4-FD7F-EBAF-159B9565244F}"/>
              </a:ext>
            </a:extLst>
          </p:cNvPr>
          <p:cNvSpPr txBox="1"/>
          <p:nvPr/>
        </p:nvSpPr>
        <p:spPr>
          <a:xfrm>
            <a:off x="961544" y="2317541"/>
            <a:ext cx="10939396" cy="3231975"/>
          </a:xfrm>
          <a:prstGeom prst="rect">
            <a:avLst/>
          </a:prstGeom>
          <a:noFill/>
        </p:spPr>
        <p:txBody>
          <a:bodyPr wrap="square" rtlCol="0">
            <a:spAutoFit/>
          </a:bodyPr>
          <a:lstStyle/>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Be aware of your triggers- notice what types of posts or accounts make you feel worse about yourself</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If something consistently makes you feel anxious, guilty, or inadequate, that’s a sign to mute, unfollow, or block.</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Follow accounts that promote things that lift you up, not weigh you down.</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Include non-appearance content too- hobbies, animals, art, nature, music, to remind yourself there’s more to life </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than body image.</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Social media should be a tool for connection, not comparison.</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Give yourself permission to step back and take a break from social media, as this can help with reducing anxiety and comparison.</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Schedule periods where you are not spending time on your phone or set screen-time limits. Notice how your mood shifts when you spend less time scrolling. That awareness helps you choose what feels healthy for you.</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Remember that social media is highlight reels, not real life. Photos and videos are filtered, staged, and edited.</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Remind yourself- I don’t know what’s really going on behind that post.</a:t>
            </a:r>
          </a:p>
          <a:p>
            <a:pPr lvl="0">
              <a:lnSpc>
                <a:spcPct val="90000"/>
              </a:lnSpc>
              <a:spcBef>
                <a:spcPts val="200"/>
              </a:spcBef>
              <a:buClr>
                <a:schemeClr val="lt1"/>
              </a:buClr>
              <a:buSzPts val="1800"/>
            </a:pPr>
            <a:r>
              <a:rPr lang="en-GB" sz="1600" dirty="0">
                <a:solidFill>
                  <a:schemeClr val="lt1"/>
                </a:solidFill>
                <a:latin typeface="Quattrocento Sans" panose="020B0502050000020003" pitchFamily="34" charset="0"/>
                <a:ea typeface="Arial"/>
                <a:cs typeface="Arial"/>
                <a:sym typeface="Arial"/>
              </a:rPr>
              <a:t>If you use recovery accounts, make sure they focus on hope, healing, and balance rather than numbers or body image.</a:t>
            </a:r>
            <a:endParaRPr lang="en-GB" sz="1600" dirty="0">
              <a:latin typeface="Quattrocento Sans" panose="020B0502050000020003" pitchFamily="34" charset="0"/>
            </a:endParaRPr>
          </a:p>
        </p:txBody>
      </p:sp>
      <p:sp>
        <p:nvSpPr>
          <p:cNvPr id="23" name="TextBox 22">
            <a:extLst>
              <a:ext uri="{FF2B5EF4-FFF2-40B4-BE49-F238E27FC236}">
                <a16:creationId xmlns:a16="http://schemas.microsoft.com/office/drawing/2014/main" id="{BDD415A5-EE42-CB58-FC25-A7478446D4E6}"/>
              </a:ext>
            </a:extLst>
          </p:cNvPr>
          <p:cNvSpPr txBox="1"/>
          <p:nvPr/>
        </p:nvSpPr>
        <p:spPr>
          <a:xfrm>
            <a:off x="3046956" y="3247465"/>
            <a:ext cx="6093912" cy="369332"/>
          </a:xfrm>
          <a:prstGeom prst="rect">
            <a:avLst/>
          </a:prstGeom>
          <a:noFill/>
        </p:spPr>
        <p:txBody>
          <a:bodyPr wrap="square">
            <a:spAutoFit/>
          </a:bodyPr>
          <a:lstStyle/>
          <a:p>
            <a:endParaRPr lang="en-GB" dirty="0"/>
          </a:p>
        </p:txBody>
      </p:sp>
      <p:sp>
        <p:nvSpPr>
          <p:cNvPr id="26" name="Rectangle 1">
            <a:extLst>
              <a:ext uri="{FF2B5EF4-FFF2-40B4-BE49-F238E27FC236}">
                <a16:creationId xmlns:a16="http://schemas.microsoft.com/office/drawing/2014/main" id="{F9ADCDA5-7FDF-411C-3F57-A1ACA634A3E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Flowchart: Connector 5">
            <a:extLst>
              <a:ext uri="{FF2B5EF4-FFF2-40B4-BE49-F238E27FC236}">
                <a16:creationId xmlns:a16="http://schemas.microsoft.com/office/drawing/2014/main" id="{324592A9-18E5-5631-65A4-294F25ABBCEF}"/>
              </a:ext>
            </a:extLst>
          </p:cNvPr>
          <p:cNvSpPr/>
          <p:nvPr/>
        </p:nvSpPr>
        <p:spPr>
          <a:xfrm>
            <a:off x="814359" y="2392579"/>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a:extLst>
              <a:ext uri="{FF2B5EF4-FFF2-40B4-BE49-F238E27FC236}">
                <a16:creationId xmlns:a16="http://schemas.microsoft.com/office/drawing/2014/main" id="{4F039A1E-6C56-3017-F12A-723D08F34B03}"/>
              </a:ext>
            </a:extLst>
          </p:cNvPr>
          <p:cNvSpPr/>
          <p:nvPr/>
        </p:nvSpPr>
        <p:spPr>
          <a:xfrm>
            <a:off x="805196" y="2645602"/>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a:extLst>
              <a:ext uri="{FF2B5EF4-FFF2-40B4-BE49-F238E27FC236}">
                <a16:creationId xmlns:a16="http://schemas.microsoft.com/office/drawing/2014/main" id="{18F788AD-A1A5-518C-0FD9-0C9BB1F2EAA5}"/>
              </a:ext>
            </a:extLst>
          </p:cNvPr>
          <p:cNvSpPr/>
          <p:nvPr/>
        </p:nvSpPr>
        <p:spPr>
          <a:xfrm>
            <a:off x="787793" y="2917660"/>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a:extLst>
              <a:ext uri="{FF2B5EF4-FFF2-40B4-BE49-F238E27FC236}">
                <a16:creationId xmlns:a16="http://schemas.microsoft.com/office/drawing/2014/main" id="{9C3A3979-29E0-9BE0-8A88-85425423042A}"/>
              </a:ext>
            </a:extLst>
          </p:cNvPr>
          <p:cNvSpPr/>
          <p:nvPr/>
        </p:nvSpPr>
        <p:spPr>
          <a:xfrm>
            <a:off x="793129" y="3569346"/>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a:extLst>
              <a:ext uri="{FF2B5EF4-FFF2-40B4-BE49-F238E27FC236}">
                <a16:creationId xmlns:a16="http://schemas.microsoft.com/office/drawing/2014/main" id="{F06CA478-77BD-F83E-46A1-AD58EFF79EEB}"/>
              </a:ext>
            </a:extLst>
          </p:cNvPr>
          <p:cNvSpPr/>
          <p:nvPr/>
        </p:nvSpPr>
        <p:spPr>
          <a:xfrm>
            <a:off x="804291" y="3852698"/>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AD285470-D4B5-E31C-C079-958261169ABD}"/>
              </a:ext>
            </a:extLst>
          </p:cNvPr>
          <p:cNvSpPr/>
          <p:nvPr/>
        </p:nvSpPr>
        <p:spPr>
          <a:xfrm>
            <a:off x="829047" y="4325191"/>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CF9E09F9-CEB7-96F1-D72D-34DD99B24855}"/>
              </a:ext>
            </a:extLst>
          </p:cNvPr>
          <p:cNvSpPr/>
          <p:nvPr/>
        </p:nvSpPr>
        <p:spPr>
          <a:xfrm>
            <a:off x="804291" y="4781955"/>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4D9C7BE4-F1B1-C7A2-53D8-4D83CDE356A5}"/>
              </a:ext>
            </a:extLst>
          </p:cNvPr>
          <p:cNvSpPr/>
          <p:nvPr/>
        </p:nvSpPr>
        <p:spPr>
          <a:xfrm>
            <a:off x="815132" y="5311200"/>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106466DC-23E2-0091-7C8F-499C69DABAF8}"/>
              </a:ext>
            </a:extLst>
          </p:cNvPr>
          <p:cNvSpPr txBox="1"/>
          <p:nvPr/>
        </p:nvSpPr>
        <p:spPr>
          <a:xfrm>
            <a:off x="3048000" y="3246961"/>
            <a:ext cx="6096000" cy="369332"/>
          </a:xfrm>
          <a:prstGeom prst="rect">
            <a:avLst/>
          </a:prstGeom>
          <a:noFill/>
        </p:spPr>
        <p:txBody>
          <a:bodyPr wrap="square">
            <a:spAutoFit/>
          </a:bodyPr>
          <a:lstStyle/>
          <a:p>
            <a:endParaRPr lang="en-GB" dirty="0"/>
          </a:p>
        </p:txBody>
      </p:sp>
      <p:sp>
        <p:nvSpPr>
          <p:cNvPr id="33" name="Hexagon 32">
            <a:extLst>
              <a:ext uri="{FF2B5EF4-FFF2-40B4-BE49-F238E27FC236}">
                <a16:creationId xmlns:a16="http://schemas.microsoft.com/office/drawing/2014/main" id="{339DAA87-850B-496D-5A40-46BA68D68953}"/>
              </a:ext>
            </a:extLst>
          </p:cNvPr>
          <p:cNvSpPr/>
          <p:nvPr/>
        </p:nvSpPr>
        <p:spPr>
          <a:xfrm>
            <a:off x="8594296" y="449846"/>
            <a:ext cx="3418061" cy="1695752"/>
          </a:xfrm>
          <a:prstGeom prst="hexagon">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hone in a circle&#10;&#10;AI-generated content may be incorrect.">
            <a:extLst>
              <a:ext uri="{FF2B5EF4-FFF2-40B4-BE49-F238E27FC236}">
                <a16:creationId xmlns:a16="http://schemas.microsoft.com/office/drawing/2014/main" id="{8BEB7AEB-5EB3-F15C-A956-D037944F47C4}"/>
              </a:ext>
            </a:extLst>
          </p:cNvPr>
          <p:cNvPicPr>
            <a:picLocks noChangeAspect="1"/>
          </p:cNvPicPr>
          <p:nvPr/>
        </p:nvPicPr>
        <p:blipFill>
          <a:blip r:embed="rId4">
            <a:extLst>
              <a:ext uri="{28A0092B-C50C-407E-A947-70E740481C1C}">
                <a14:useLocalDpi xmlns:a14="http://schemas.microsoft.com/office/drawing/2010/main" val="0"/>
              </a:ext>
            </a:extLst>
          </a:blip>
          <a:srcRect l="24826" t="19564" r="27569" b="16881"/>
          <a:stretch>
            <a:fillRect/>
          </a:stretch>
        </p:blipFill>
        <p:spPr>
          <a:xfrm>
            <a:off x="9349219" y="294125"/>
            <a:ext cx="1901373" cy="1794659"/>
          </a:xfrm>
          <a:prstGeom prst="rect">
            <a:avLst/>
          </a:prstGeom>
        </p:spPr>
      </p:pic>
    </p:spTree>
    <p:extLst>
      <p:ext uri="{BB962C8B-B14F-4D97-AF65-F5344CB8AC3E}">
        <p14:creationId xmlns:p14="http://schemas.microsoft.com/office/powerpoint/2010/main" val="2743937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8814-4132-6898-F109-276ED92F568E}"/>
              </a:ext>
            </a:extLst>
          </p:cNvPr>
          <p:cNvSpPr>
            <a:spLocks noGrp="1"/>
          </p:cNvSpPr>
          <p:nvPr>
            <p:ph type="title"/>
          </p:nvPr>
        </p:nvSpPr>
        <p:spPr/>
        <p:txBody>
          <a:bodyPr/>
          <a:lstStyle/>
          <a:p>
            <a:r>
              <a:rPr lang="en-GB" b="1" dirty="0">
                <a:solidFill>
                  <a:schemeClr val="bg1"/>
                </a:solidFill>
              </a:rPr>
              <a:t>Coping with endings and moving on </a:t>
            </a:r>
          </a:p>
        </p:txBody>
      </p:sp>
      <p:sp>
        <p:nvSpPr>
          <p:cNvPr id="4" name="Footer Placeholder 3">
            <a:extLst>
              <a:ext uri="{FF2B5EF4-FFF2-40B4-BE49-F238E27FC236}">
                <a16:creationId xmlns:a16="http://schemas.microsoft.com/office/drawing/2014/main" id="{9C2BA3A5-4CD6-FE86-B41C-05C72477372A}"/>
              </a:ext>
            </a:extLst>
          </p:cNvPr>
          <p:cNvSpPr>
            <a:spLocks noGrp="1"/>
          </p:cNvSpPr>
          <p:nvPr>
            <p:ph type="ftr" sz="quarter" idx="11"/>
          </p:nvPr>
        </p:nvSpPr>
        <p:spPr/>
        <p:txBody>
          <a:bodyPr/>
          <a:lstStyle/>
          <a:p>
            <a:r>
              <a:rPr lang="en-GB"/>
              <a:t>Registered Charity Number: 1156578</a:t>
            </a:r>
          </a:p>
        </p:txBody>
      </p:sp>
      <p:sp>
        <p:nvSpPr>
          <p:cNvPr id="6" name="Rectangle 5">
            <a:extLst>
              <a:ext uri="{FF2B5EF4-FFF2-40B4-BE49-F238E27FC236}">
                <a16:creationId xmlns:a16="http://schemas.microsoft.com/office/drawing/2014/main" id="{AB07F975-0D72-BD3F-0073-CFC72E6F5C69}"/>
              </a:ext>
            </a:extLst>
          </p:cNvPr>
          <p:cNvSpPr/>
          <p:nvPr/>
        </p:nvSpPr>
        <p:spPr>
          <a:xfrm>
            <a:off x="987287" y="2350185"/>
            <a:ext cx="10402956" cy="3995283"/>
          </a:xfrm>
          <a:prstGeom prst="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ontent Placeholder 7">
            <a:extLst>
              <a:ext uri="{FF2B5EF4-FFF2-40B4-BE49-F238E27FC236}">
                <a16:creationId xmlns:a16="http://schemas.microsoft.com/office/drawing/2014/main" id="{9392FF18-18AC-582F-B97C-A9A4EC146CCE}"/>
              </a:ext>
            </a:extLst>
          </p:cNvPr>
          <p:cNvSpPr>
            <a:spLocks noGrp="1"/>
          </p:cNvSpPr>
          <p:nvPr>
            <p:ph idx="1"/>
          </p:nvPr>
        </p:nvSpPr>
        <p:spPr>
          <a:xfrm>
            <a:off x="1056861" y="2582526"/>
            <a:ext cx="10402956" cy="3530600"/>
          </a:xfrm>
        </p:spPr>
        <p:txBody>
          <a:bodyPr>
            <a:normAutofit lnSpcReduction="10000"/>
          </a:bodyPr>
          <a:lstStyle/>
          <a:p>
            <a:pPr marL="0" indent="0">
              <a:buNone/>
            </a:pPr>
            <a:r>
              <a:rPr lang="en-GB" sz="1700" dirty="0">
                <a:solidFill>
                  <a:schemeClr val="bg1"/>
                </a:solidFill>
                <a:latin typeface="Quattrocento Sans" panose="020B0502050000020003" pitchFamily="34" charset="0"/>
              </a:rPr>
              <a:t>Even positive endings can feel difficult, and the eating disorder may feel like something reliable during       uncertainty around ending. You might notice needing to challenge eating disorder behaviours more frequently    when you are coming towards ending as the behaviours might feel familiar or comforting. </a:t>
            </a:r>
          </a:p>
          <a:p>
            <a:pPr marL="0" indent="0">
              <a:buNone/>
            </a:pPr>
            <a:r>
              <a:rPr lang="en-GB" sz="1700" dirty="0">
                <a:solidFill>
                  <a:schemeClr val="bg1"/>
                </a:solidFill>
                <a:latin typeface="Quattrocento Sans" panose="020B0502050000020003" pitchFamily="34" charset="0"/>
              </a:rPr>
              <a:t>Endings can bring up:</a:t>
            </a:r>
          </a:p>
          <a:p>
            <a:pPr marL="0" lvl="0" indent="0">
              <a:buNone/>
            </a:pPr>
            <a:r>
              <a:rPr lang="en-GB" sz="1700" dirty="0">
                <a:solidFill>
                  <a:schemeClr val="bg1"/>
                </a:solidFill>
                <a:latin typeface="Quattrocento Sans" panose="020B0502050000020003" pitchFamily="34" charset="0"/>
              </a:rPr>
              <a:t>Fear of losing support or stability</a:t>
            </a:r>
          </a:p>
          <a:p>
            <a:pPr marL="0" lvl="0" indent="0">
              <a:buNone/>
            </a:pPr>
            <a:r>
              <a:rPr lang="en-GB" sz="1700" dirty="0">
                <a:solidFill>
                  <a:schemeClr val="bg1"/>
                </a:solidFill>
                <a:latin typeface="Quattrocento Sans" panose="020B0502050000020003" pitchFamily="34" charset="0"/>
              </a:rPr>
              <a:t>Fear of coping alone</a:t>
            </a:r>
          </a:p>
          <a:p>
            <a:pPr marL="0" lvl="0" indent="0">
              <a:buNone/>
            </a:pPr>
            <a:r>
              <a:rPr lang="en-GB" sz="1700" dirty="0">
                <a:solidFill>
                  <a:schemeClr val="bg1"/>
                </a:solidFill>
                <a:latin typeface="Quattrocento Sans" panose="020B0502050000020003" pitchFamily="34" charset="0"/>
              </a:rPr>
              <a:t>Feelings of grief or loss</a:t>
            </a:r>
          </a:p>
          <a:p>
            <a:pPr marL="0" lvl="0" indent="0">
              <a:buNone/>
            </a:pPr>
            <a:r>
              <a:rPr lang="en-GB" sz="1700" dirty="0">
                <a:solidFill>
                  <a:schemeClr val="bg1"/>
                </a:solidFill>
                <a:latin typeface="Quattrocento Sans" panose="020B0502050000020003" pitchFamily="34" charset="0"/>
              </a:rPr>
              <a:t>Uncertainty about the future</a:t>
            </a:r>
          </a:p>
          <a:p>
            <a:pPr marL="0" lvl="0" indent="0">
              <a:buNone/>
            </a:pPr>
            <a:r>
              <a:rPr lang="en-GB" sz="1700" dirty="0">
                <a:solidFill>
                  <a:schemeClr val="bg1"/>
                </a:solidFill>
                <a:latin typeface="Quattrocento Sans" panose="020B0502050000020003" pitchFamily="34" charset="0"/>
              </a:rPr>
              <a:t>Loss of structure or routine</a:t>
            </a:r>
          </a:p>
          <a:p>
            <a:pPr marL="0" lvl="0" indent="0">
              <a:buNone/>
            </a:pPr>
            <a:r>
              <a:rPr lang="en-GB" sz="1700" dirty="0">
                <a:solidFill>
                  <a:schemeClr val="bg1"/>
                </a:solidFill>
                <a:latin typeface="Quattrocento Sans" panose="020B0502050000020003" pitchFamily="34" charset="0"/>
              </a:rPr>
              <a:t>Fear of change </a:t>
            </a:r>
          </a:p>
          <a:p>
            <a:endParaRPr lang="en-GB" dirty="0"/>
          </a:p>
        </p:txBody>
      </p:sp>
      <p:sp>
        <p:nvSpPr>
          <p:cNvPr id="10" name="Cloud 9">
            <a:extLst>
              <a:ext uri="{FF2B5EF4-FFF2-40B4-BE49-F238E27FC236}">
                <a16:creationId xmlns:a16="http://schemas.microsoft.com/office/drawing/2014/main" id="{0F2D9DEA-2AB5-F823-C105-8EAC2C0123FC}"/>
              </a:ext>
            </a:extLst>
          </p:cNvPr>
          <p:cNvSpPr/>
          <p:nvPr/>
        </p:nvSpPr>
        <p:spPr>
          <a:xfrm>
            <a:off x="591915" y="5294355"/>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loud 10">
            <a:extLst>
              <a:ext uri="{FF2B5EF4-FFF2-40B4-BE49-F238E27FC236}">
                <a16:creationId xmlns:a16="http://schemas.microsoft.com/office/drawing/2014/main" id="{1C1C756A-5CA2-7992-EF34-5D5691C3956C}"/>
              </a:ext>
            </a:extLst>
          </p:cNvPr>
          <p:cNvSpPr/>
          <p:nvPr/>
        </p:nvSpPr>
        <p:spPr>
          <a:xfrm>
            <a:off x="614395" y="4959489"/>
            <a:ext cx="251008" cy="157655"/>
          </a:xfrm>
          <a:prstGeom prst="cloud">
            <a:avLst/>
          </a:prstGeom>
          <a:solidFill>
            <a:srgbClr val="2C83B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loud 11">
            <a:extLst>
              <a:ext uri="{FF2B5EF4-FFF2-40B4-BE49-F238E27FC236}">
                <a16:creationId xmlns:a16="http://schemas.microsoft.com/office/drawing/2014/main" id="{9EA74FEA-7F16-5A08-4186-2750F7F1263C}"/>
              </a:ext>
            </a:extLst>
          </p:cNvPr>
          <p:cNvSpPr/>
          <p:nvPr/>
        </p:nvSpPr>
        <p:spPr>
          <a:xfrm>
            <a:off x="617413" y="4584007"/>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loud 13">
            <a:extLst>
              <a:ext uri="{FF2B5EF4-FFF2-40B4-BE49-F238E27FC236}">
                <a16:creationId xmlns:a16="http://schemas.microsoft.com/office/drawing/2014/main" id="{5348A118-302D-5E4D-E325-E45A2358A494}"/>
              </a:ext>
            </a:extLst>
          </p:cNvPr>
          <p:cNvSpPr/>
          <p:nvPr/>
        </p:nvSpPr>
        <p:spPr>
          <a:xfrm>
            <a:off x="601438" y="5671244"/>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loud 14">
            <a:extLst>
              <a:ext uri="{FF2B5EF4-FFF2-40B4-BE49-F238E27FC236}">
                <a16:creationId xmlns:a16="http://schemas.microsoft.com/office/drawing/2014/main" id="{6613EF53-A53B-34D6-94B1-9E02F813F4D4}"/>
              </a:ext>
            </a:extLst>
          </p:cNvPr>
          <p:cNvSpPr/>
          <p:nvPr/>
        </p:nvSpPr>
        <p:spPr>
          <a:xfrm>
            <a:off x="601438" y="4210767"/>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loud 15">
            <a:extLst>
              <a:ext uri="{FF2B5EF4-FFF2-40B4-BE49-F238E27FC236}">
                <a16:creationId xmlns:a16="http://schemas.microsoft.com/office/drawing/2014/main" id="{6278AE42-2B9E-7EBC-18BE-BB52F5B435DE}"/>
              </a:ext>
            </a:extLst>
          </p:cNvPr>
          <p:cNvSpPr/>
          <p:nvPr/>
        </p:nvSpPr>
        <p:spPr>
          <a:xfrm>
            <a:off x="615094" y="3836406"/>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Arrow: Pentagon 8">
            <a:extLst>
              <a:ext uri="{FF2B5EF4-FFF2-40B4-BE49-F238E27FC236}">
                <a16:creationId xmlns:a16="http://schemas.microsoft.com/office/drawing/2014/main" id="{F9E45A2F-AD87-AE03-B0BE-BAFEC55B7AB9}"/>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7" name="Picture 6">
            <a:extLst>
              <a:ext uri="{FF2B5EF4-FFF2-40B4-BE49-F238E27FC236}">
                <a16:creationId xmlns:a16="http://schemas.microsoft.com/office/drawing/2014/main" id="{E1072E39-674D-4986-9CBB-AD5E7AFA3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1321" y="438537"/>
            <a:ext cx="1539007" cy="1539007"/>
          </a:xfrm>
          <a:prstGeom prst="rect">
            <a:avLst/>
          </a:prstGeom>
        </p:spPr>
      </p:pic>
    </p:spTree>
    <p:extLst>
      <p:ext uri="{BB962C8B-B14F-4D97-AF65-F5344CB8AC3E}">
        <p14:creationId xmlns:p14="http://schemas.microsoft.com/office/powerpoint/2010/main" val="690287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6F862-2098-C2B0-E2A0-794F4A0513B6}"/>
              </a:ext>
            </a:extLst>
          </p:cNvPr>
          <p:cNvSpPr>
            <a:spLocks noGrp="1"/>
          </p:cNvSpPr>
          <p:nvPr>
            <p:ph type="title"/>
          </p:nvPr>
        </p:nvSpPr>
        <p:spPr/>
        <p:txBody>
          <a:bodyPr/>
          <a:lstStyle/>
          <a:p>
            <a:r>
              <a:rPr lang="en-GB" b="1" dirty="0">
                <a:solidFill>
                  <a:schemeClr val="bg1"/>
                </a:solidFill>
              </a:rPr>
              <a:t>Coping with endings and moving on </a:t>
            </a:r>
            <a:endParaRPr lang="en-GB" dirty="0"/>
          </a:p>
        </p:txBody>
      </p:sp>
      <p:sp>
        <p:nvSpPr>
          <p:cNvPr id="4" name="Footer Placeholder 3">
            <a:extLst>
              <a:ext uri="{FF2B5EF4-FFF2-40B4-BE49-F238E27FC236}">
                <a16:creationId xmlns:a16="http://schemas.microsoft.com/office/drawing/2014/main" id="{DD678569-18A3-E504-31DA-1B0FC065B419}"/>
              </a:ext>
            </a:extLst>
          </p:cNvPr>
          <p:cNvSpPr>
            <a:spLocks noGrp="1"/>
          </p:cNvSpPr>
          <p:nvPr>
            <p:ph type="ftr" sz="quarter" idx="11"/>
          </p:nvPr>
        </p:nvSpPr>
        <p:spPr/>
        <p:txBody>
          <a:bodyPr/>
          <a:lstStyle/>
          <a:p>
            <a:r>
              <a:rPr lang="en-GB"/>
              <a:t>Registered Charity Number: 1156578</a:t>
            </a:r>
          </a:p>
        </p:txBody>
      </p:sp>
      <p:sp>
        <p:nvSpPr>
          <p:cNvPr id="5" name="Arrow: Pentagon 4">
            <a:extLst>
              <a:ext uri="{FF2B5EF4-FFF2-40B4-BE49-F238E27FC236}">
                <a16:creationId xmlns:a16="http://schemas.microsoft.com/office/drawing/2014/main" id="{5BB622B5-8138-BF9C-616A-94367E31F445}"/>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Rectangle 6">
            <a:extLst>
              <a:ext uri="{FF2B5EF4-FFF2-40B4-BE49-F238E27FC236}">
                <a16:creationId xmlns:a16="http://schemas.microsoft.com/office/drawing/2014/main" id="{21A4D9EF-454A-18AE-55A4-4CB821B6A76C}"/>
              </a:ext>
            </a:extLst>
          </p:cNvPr>
          <p:cNvSpPr/>
          <p:nvPr/>
        </p:nvSpPr>
        <p:spPr>
          <a:xfrm>
            <a:off x="787793" y="2350185"/>
            <a:ext cx="10512998" cy="3995283"/>
          </a:xfrm>
          <a:prstGeom prst="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10" name="Content Placeholder 9">
            <a:extLst>
              <a:ext uri="{FF2B5EF4-FFF2-40B4-BE49-F238E27FC236}">
                <a16:creationId xmlns:a16="http://schemas.microsoft.com/office/drawing/2014/main" id="{2196399D-5110-D6CA-AD6B-CD075B49297E}"/>
              </a:ext>
            </a:extLst>
          </p:cNvPr>
          <p:cNvSpPr>
            <a:spLocks noGrp="1"/>
          </p:cNvSpPr>
          <p:nvPr>
            <p:ph idx="1"/>
          </p:nvPr>
        </p:nvSpPr>
        <p:spPr>
          <a:xfrm>
            <a:off x="787793" y="2489199"/>
            <a:ext cx="10393729" cy="3722757"/>
          </a:xfrm>
        </p:spPr>
        <p:txBody>
          <a:bodyPr>
            <a:normAutofit fontScale="55000" lnSpcReduction="20000"/>
          </a:bodyPr>
          <a:lstStyle/>
          <a:p>
            <a:pPr marL="0" lvl="0" indent="0">
              <a:buNone/>
            </a:pPr>
            <a:r>
              <a:rPr lang="en-GB" sz="2900" dirty="0">
                <a:solidFill>
                  <a:schemeClr val="bg1"/>
                </a:solidFill>
                <a:latin typeface="Quattrocento Sans" panose="020B0502050000020003" pitchFamily="34" charset="0"/>
              </a:rPr>
              <a:t>Remind yourself that it is ok to feel mixed emotions about ending </a:t>
            </a:r>
          </a:p>
          <a:p>
            <a:pPr marL="0" lvl="0" indent="0">
              <a:buNone/>
            </a:pPr>
            <a:r>
              <a:rPr lang="en-GB" sz="2900" dirty="0">
                <a:solidFill>
                  <a:schemeClr val="bg1"/>
                </a:solidFill>
                <a:latin typeface="Quattrocento Sans" panose="020B0502050000020003" pitchFamily="34" charset="0"/>
              </a:rPr>
              <a:t>Reflect on how you’ve coped with endings in the past. If you have had a negative experience, think about how you can manage differently and what support you might need. Alternatively, consider any positive experiences with ending and how this was managed</a:t>
            </a:r>
          </a:p>
          <a:p>
            <a:pPr marL="0" lvl="0" indent="0">
              <a:buNone/>
            </a:pPr>
            <a:r>
              <a:rPr lang="en-GB" sz="2900" dirty="0">
                <a:solidFill>
                  <a:schemeClr val="bg1"/>
                </a:solidFill>
                <a:latin typeface="Quattrocento Sans" panose="020B0502050000020003" pitchFamily="34" charset="0"/>
              </a:rPr>
              <a:t>If you are someone who struggles with endings, it might be helpful to plan ahead and prepare as this can help reduce anxiety</a:t>
            </a:r>
          </a:p>
          <a:p>
            <a:pPr marL="0" lvl="0" indent="0">
              <a:buNone/>
            </a:pPr>
            <a:r>
              <a:rPr lang="en-GB" sz="2900" dirty="0">
                <a:solidFill>
                  <a:schemeClr val="bg1"/>
                </a:solidFill>
                <a:latin typeface="Quattrocento Sans" panose="020B0502050000020003" pitchFamily="34" charset="0"/>
              </a:rPr>
              <a:t>Keeping routines around meals and daily activities can provide stability</a:t>
            </a:r>
          </a:p>
          <a:p>
            <a:pPr marL="0" lvl="0" indent="0">
              <a:buNone/>
            </a:pPr>
            <a:r>
              <a:rPr lang="en-GB" sz="2900" dirty="0">
                <a:solidFill>
                  <a:schemeClr val="bg1"/>
                </a:solidFill>
                <a:latin typeface="Quattrocento Sans" panose="020B0502050000020003" pitchFamily="34" charset="0"/>
              </a:rPr>
              <a:t>Ending one support doesn’t mean being alone- consider what other support is available and people you can lean on when you are moving on</a:t>
            </a:r>
          </a:p>
          <a:p>
            <a:pPr marL="0" lvl="0" indent="0">
              <a:buNone/>
            </a:pPr>
            <a:r>
              <a:rPr lang="en-GB" sz="2900" dirty="0">
                <a:solidFill>
                  <a:schemeClr val="bg1"/>
                </a:solidFill>
                <a:latin typeface="Quattrocento Sans" panose="020B0502050000020003" pitchFamily="34" charset="0"/>
              </a:rPr>
              <a:t>Reflect on the progress you have made and remind yourself what you’ve learned and how far you’ve come. Ending support doesn’t erase the progress you’ve made, and you will have your toolbox from sessions and your managing setbacks plan to support you with continuing your recovery</a:t>
            </a:r>
          </a:p>
          <a:p>
            <a:pPr marL="0" lvl="0" indent="0">
              <a:buNone/>
            </a:pPr>
            <a:r>
              <a:rPr lang="en-GB" sz="2900" dirty="0">
                <a:solidFill>
                  <a:schemeClr val="bg1"/>
                </a:solidFill>
                <a:latin typeface="Quattrocento Sans" panose="020B0502050000020003" pitchFamily="34" charset="0"/>
              </a:rPr>
              <a:t>Could your experience help others? Could this be a motivator to keep you accountable with your recovery and something to work towards? </a:t>
            </a:r>
          </a:p>
          <a:p>
            <a:endParaRPr lang="en-GB" dirty="0"/>
          </a:p>
        </p:txBody>
      </p:sp>
      <p:sp>
        <p:nvSpPr>
          <p:cNvPr id="11" name="Cloud 10">
            <a:extLst>
              <a:ext uri="{FF2B5EF4-FFF2-40B4-BE49-F238E27FC236}">
                <a16:creationId xmlns:a16="http://schemas.microsoft.com/office/drawing/2014/main" id="{C439A9EE-A91B-3F49-8F0C-2D6E173FF60E}"/>
              </a:ext>
            </a:extLst>
          </p:cNvPr>
          <p:cNvSpPr/>
          <p:nvPr/>
        </p:nvSpPr>
        <p:spPr>
          <a:xfrm>
            <a:off x="488475" y="4448052"/>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Cloud 11">
            <a:extLst>
              <a:ext uri="{FF2B5EF4-FFF2-40B4-BE49-F238E27FC236}">
                <a16:creationId xmlns:a16="http://schemas.microsoft.com/office/drawing/2014/main" id="{FCB6B77F-DFF9-31DF-F2EF-27E18B4C7CA6}"/>
              </a:ext>
            </a:extLst>
          </p:cNvPr>
          <p:cNvSpPr/>
          <p:nvPr/>
        </p:nvSpPr>
        <p:spPr>
          <a:xfrm>
            <a:off x="488475" y="4100925"/>
            <a:ext cx="251008" cy="157655"/>
          </a:xfrm>
          <a:prstGeom prst="cloud">
            <a:avLst/>
          </a:prstGeom>
          <a:solidFill>
            <a:srgbClr val="2C83B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loud 12">
            <a:extLst>
              <a:ext uri="{FF2B5EF4-FFF2-40B4-BE49-F238E27FC236}">
                <a16:creationId xmlns:a16="http://schemas.microsoft.com/office/drawing/2014/main" id="{837B4AB2-FC98-006D-88FA-3BAD9A8D47C5}"/>
              </a:ext>
            </a:extLst>
          </p:cNvPr>
          <p:cNvSpPr/>
          <p:nvPr/>
        </p:nvSpPr>
        <p:spPr>
          <a:xfrm>
            <a:off x="475934" y="3583139"/>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loud 13">
            <a:extLst>
              <a:ext uri="{FF2B5EF4-FFF2-40B4-BE49-F238E27FC236}">
                <a16:creationId xmlns:a16="http://schemas.microsoft.com/office/drawing/2014/main" id="{C64AE90E-0830-E07C-1D38-E168036199B1}"/>
              </a:ext>
            </a:extLst>
          </p:cNvPr>
          <p:cNvSpPr/>
          <p:nvPr/>
        </p:nvSpPr>
        <p:spPr>
          <a:xfrm>
            <a:off x="477675" y="4933027"/>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loud 14">
            <a:extLst>
              <a:ext uri="{FF2B5EF4-FFF2-40B4-BE49-F238E27FC236}">
                <a16:creationId xmlns:a16="http://schemas.microsoft.com/office/drawing/2014/main" id="{BE7E42E9-1027-25FB-896C-CB083CB99443}"/>
              </a:ext>
            </a:extLst>
          </p:cNvPr>
          <p:cNvSpPr/>
          <p:nvPr/>
        </p:nvSpPr>
        <p:spPr>
          <a:xfrm>
            <a:off x="475934" y="2890381"/>
            <a:ext cx="251008" cy="157655"/>
          </a:xfrm>
          <a:prstGeom prst="cloud">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loud 15">
            <a:extLst>
              <a:ext uri="{FF2B5EF4-FFF2-40B4-BE49-F238E27FC236}">
                <a16:creationId xmlns:a16="http://schemas.microsoft.com/office/drawing/2014/main" id="{217B9678-7EE1-00DD-9A91-A272343DCC0B}"/>
              </a:ext>
            </a:extLst>
          </p:cNvPr>
          <p:cNvSpPr/>
          <p:nvPr/>
        </p:nvSpPr>
        <p:spPr>
          <a:xfrm>
            <a:off x="488891" y="2547364"/>
            <a:ext cx="251008" cy="157655"/>
          </a:xfrm>
          <a:prstGeom prst="clou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Cloud 16">
            <a:extLst>
              <a:ext uri="{FF2B5EF4-FFF2-40B4-BE49-F238E27FC236}">
                <a16:creationId xmlns:a16="http://schemas.microsoft.com/office/drawing/2014/main" id="{365EF025-2BCF-68AE-1B03-17B681342F17}"/>
              </a:ext>
            </a:extLst>
          </p:cNvPr>
          <p:cNvSpPr/>
          <p:nvPr/>
        </p:nvSpPr>
        <p:spPr>
          <a:xfrm>
            <a:off x="475934" y="5654486"/>
            <a:ext cx="251008" cy="157655"/>
          </a:xfrm>
          <a:prstGeom prst="cloud">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779B7A3C-7E87-5E5D-556A-565900468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1321" y="438537"/>
            <a:ext cx="1539007" cy="1539007"/>
          </a:xfrm>
          <a:prstGeom prst="rect">
            <a:avLst/>
          </a:prstGeom>
        </p:spPr>
      </p:pic>
    </p:spTree>
    <p:extLst>
      <p:ext uri="{BB962C8B-B14F-4D97-AF65-F5344CB8AC3E}">
        <p14:creationId xmlns:p14="http://schemas.microsoft.com/office/powerpoint/2010/main" val="41030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13B9-EFF8-7D29-E0CE-85686B33CC1F}"/>
              </a:ext>
            </a:extLst>
          </p:cNvPr>
          <p:cNvSpPr>
            <a:spLocks noGrp="1"/>
          </p:cNvSpPr>
          <p:nvPr>
            <p:ph type="title"/>
          </p:nvPr>
        </p:nvSpPr>
        <p:spPr>
          <a:xfrm>
            <a:off x="787793" y="927102"/>
            <a:ext cx="8457603" cy="861941"/>
          </a:xfrm>
        </p:spPr>
        <p:txBody>
          <a:bodyPr/>
          <a:lstStyle/>
          <a:p>
            <a:r>
              <a:rPr lang="en-GB" sz="3000" b="1" dirty="0">
                <a:solidFill>
                  <a:schemeClr val="bg1"/>
                </a:solidFill>
              </a:rPr>
              <a:t>Replacing one ED behaviour with another </a:t>
            </a:r>
            <a:endParaRPr lang="en-GB" sz="3000" dirty="0">
              <a:solidFill>
                <a:schemeClr val="bg1"/>
              </a:solidFill>
            </a:endParaRPr>
          </a:p>
        </p:txBody>
      </p:sp>
      <p:sp>
        <p:nvSpPr>
          <p:cNvPr id="4" name="Footer Placeholder 3">
            <a:extLst>
              <a:ext uri="{FF2B5EF4-FFF2-40B4-BE49-F238E27FC236}">
                <a16:creationId xmlns:a16="http://schemas.microsoft.com/office/drawing/2014/main" id="{5ACA892A-2A29-643C-4FDF-B705CCA73424}"/>
              </a:ext>
            </a:extLst>
          </p:cNvPr>
          <p:cNvSpPr>
            <a:spLocks noGrp="1"/>
          </p:cNvSpPr>
          <p:nvPr>
            <p:ph type="ftr" sz="quarter" idx="11"/>
          </p:nvPr>
        </p:nvSpPr>
        <p:spPr/>
        <p:txBody>
          <a:bodyPr/>
          <a:lstStyle/>
          <a:p>
            <a:r>
              <a:rPr lang="en-GB"/>
              <a:t>Registered Charity Number: 1156578</a:t>
            </a:r>
          </a:p>
        </p:txBody>
      </p:sp>
      <p:sp>
        <p:nvSpPr>
          <p:cNvPr id="5" name="Arrow: Pentagon 4">
            <a:extLst>
              <a:ext uri="{FF2B5EF4-FFF2-40B4-BE49-F238E27FC236}">
                <a16:creationId xmlns:a16="http://schemas.microsoft.com/office/drawing/2014/main" id="{9ACDB4C4-A706-A7C1-D470-CBDA4A816535}"/>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b="1" dirty="0">
                <a:solidFill>
                  <a:schemeClr val="bg1"/>
                </a:solidFill>
              </a:rPr>
              <a:t>Replacing one ED behaviour with another </a:t>
            </a:r>
            <a:endParaRPr lang="en-GB" dirty="0"/>
          </a:p>
        </p:txBody>
      </p:sp>
      <p:sp>
        <p:nvSpPr>
          <p:cNvPr id="7" name="Footer Placeholder 3">
            <a:extLst>
              <a:ext uri="{FF2B5EF4-FFF2-40B4-BE49-F238E27FC236}">
                <a16:creationId xmlns:a16="http://schemas.microsoft.com/office/drawing/2014/main" id="{92C06E83-7E1A-1955-AC03-6C164F623A74}"/>
              </a:ext>
            </a:extLst>
          </p:cNvPr>
          <p:cNvSpPr txBox="1">
            <a:spLocks/>
          </p:cNvSpPr>
          <p:nvPr/>
        </p:nvSpPr>
        <p:spPr>
          <a:xfrm>
            <a:off x="787793" y="6365498"/>
            <a:ext cx="5146393" cy="228660"/>
          </a:xfrm>
          <a:prstGeom prst="rect">
            <a:avLst/>
          </a:prstGeom>
        </p:spPr>
        <p:txBody>
          <a:bodyPr vert="horz" lIns="91440" tIns="45720" rIns="91440" bIns="45720" rtlCol="0" anchor="b"/>
          <a:lstStyle>
            <a:defPPr>
              <a:defRPr lang="en-US"/>
            </a:defPPr>
            <a:lvl1pPr marL="0" algn="l" defTabSz="914400" rtl="0" eaLnBrk="1" latinLnBrk="0" hangingPunct="1">
              <a:defRPr sz="900" b="1" i="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Registered Charity Number: 1156578</a:t>
            </a:r>
          </a:p>
        </p:txBody>
      </p:sp>
      <p:sp>
        <p:nvSpPr>
          <p:cNvPr id="8" name="Rectangle 7">
            <a:extLst>
              <a:ext uri="{FF2B5EF4-FFF2-40B4-BE49-F238E27FC236}">
                <a16:creationId xmlns:a16="http://schemas.microsoft.com/office/drawing/2014/main" id="{1450753F-B52C-1302-AAAD-DC8E7C2003C0}"/>
              </a:ext>
            </a:extLst>
          </p:cNvPr>
          <p:cNvSpPr/>
          <p:nvPr/>
        </p:nvSpPr>
        <p:spPr>
          <a:xfrm>
            <a:off x="787793" y="2350186"/>
            <a:ext cx="10512998" cy="3096458"/>
          </a:xfrm>
          <a:prstGeom prst="rect">
            <a:avLst/>
          </a:prstGeom>
          <a:solidFill>
            <a:srgbClr val="239DA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9" name="Content Placeholder 9">
            <a:extLst>
              <a:ext uri="{FF2B5EF4-FFF2-40B4-BE49-F238E27FC236}">
                <a16:creationId xmlns:a16="http://schemas.microsoft.com/office/drawing/2014/main" id="{990C0A4F-4322-A9A3-A102-F49C7D20CC10}"/>
              </a:ext>
            </a:extLst>
          </p:cNvPr>
          <p:cNvSpPr txBox="1">
            <a:spLocks/>
          </p:cNvSpPr>
          <p:nvPr/>
        </p:nvSpPr>
        <p:spPr>
          <a:xfrm>
            <a:off x="787793" y="2489199"/>
            <a:ext cx="10393729" cy="2957445"/>
          </a:xfrm>
          <a:prstGeom prst="rect">
            <a:avLst/>
          </a:prstGeom>
        </p:spPr>
        <p:txBody>
          <a:bodyPr vert="horz" lIns="91440" tIns="45720" rIns="91440" bIns="45720" rtlCol="0" anchor="t">
            <a:normAutofit/>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783" indent="-283457"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096"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0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22"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555"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748"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894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138"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GB" dirty="0">
                <a:solidFill>
                  <a:schemeClr val="bg1"/>
                </a:solidFill>
                <a:latin typeface="Quattrocento Sans" panose="020B0502050000020003" pitchFamily="34" charset="0"/>
              </a:rPr>
              <a:t>In Eating disorder recovery, it’s common for one eating disorder behaviour to reduce while another increases. This can be difficult to manage and can often feel disheartening or that recovery is impossible.</a:t>
            </a:r>
          </a:p>
          <a:p>
            <a:pPr marL="0" indent="0">
              <a:buNone/>
            </a:pPr>
            <a:r>
              <a:rPr lang="en-GB" dirty="0">
                <a:solidFill>
                  <a:schemeClr val="bg1"/>
                </a:solidFill>
                <a:latin typeface="Quattrocento Sans" panose="020B0502050000020003" pitchFamily="34" charset="0"/>
              </a:rPr>
              <a:t>When people start working on their recovery, the ED might feel louder and thoughts may become more frequent. This often reflects that the eating disorder is trying to maintain a sense of control or safety. </a:t>
            </a:r>
          </a:p>
          <a:p>
            <a:pPr marL="0" indent="0">
              <a:buNone/>
            </a:pPr>
            <a:r>
              <a:rPr lang="en-GB" dirty="0">
                <a:solidFill>
                  <a:schemeClr val="bg1"/>
                </a:solidFill>
                <a:latin typeface="Quattrocento Sans" panose="020B0502050000020003" pitchFamily="34" charset="0"/>
              </a:rPr>
              <a:t>Eating disorder behaviours often serve purposes such as managing anxiety, feeling in control, coping with difficult emotions or seeking comfort or distraction, so it can be helpful to think about what role the ED plays in your life. </a:t>
            </a:r>
          </a:p>
          <a:p>
            <a:endParaRPr lang="en-GB" dirty="0"/>
          </a:p>
        </p:txBody>
      </p:sp>
      <p:pic>
        <p:nvPicPr>
          <p:cNvPr id="11" name="Picture 10">
            <a:extLst>
              <a:ext uri="{FF2B5EF4-FFF2-40B4-BE49-F238E27FC236}">
                <a16:creationId xmlns:a16="http://schemas.microsoft.com/office/drawing/2014/main" id="{1C9F99CC-E0EF-DA8A-A1E8-7E51AAE345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1930" y="372604"/>
            <a:ext cx="1818861" cy="1818861"/>
          </a:xfrm>
          <a:prstGeom prst="rect">
            <a:avLst/>
          </a:prstGeom>
        </p:spPr>
      </p:pic>
    </p:spTree>
    <p:extLst>
      <p:ext uri="{BB962C8B-B14F-4D97-AF65-F5344CB8AC3E}">
        <p14:creationId xmlns:p14="http://schemas.microsoft.com/office/powerpoint/2010/main" val="72129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DAE87-5A88-247A-841C-C3204C2910B0}"/>
              </a:ext>
            </a:extLst>
          </p:cNvPr>
          <p:cNvSpPr>
            <a:spLocks noGrp="1"/>
          </p:cNvSpPr>
          <p:nvPr>
            <p:ph type="title"/>
          </p:nvPr>
        </p:nvSpPr>
        <p:spPr>
          <a:xfrm>
            <a:off x="886896" y="927102"/>
            <a:ext cx="8457603" cy="709865"/>
          </a:xfrm>
        </p:spPr>
        <p:txBody>
          <a:bodyPr/>
          <a:lstStyle/>
          <a:p>
            <a:r>
              <a:rPr lang="en-GB" sz="3000" b="1" dirty="0">
                <a:solidFill>
                  <a:schemeClr val="bg1"/>
                </a:solidFill>
              </a:rPr>
              <a:t>Replacing one ED behaviour with another </a:t>
            </a:r>
            <a:endParaRPr lang="en-GB" sz="3000" dirty="0"/>
          </a:p>
        </p:txBody>
      </p:sp>
      <p:sp>
        <p:nvSpPr>
          <p:cNvPr id="4" name="Footer Placeholder 3">
            <a:extLst>
              <a:ext uri="{FF2B5EF4-FFF2-40B4-BE49-F238E27FC236}">
                <a16:creationId xmlns:a16="http://schemas.microsoft.com/office/drawing/2014/main" id="{AB1702E1-9B99-88B8-2A3D-9A62AFF8FEB1}"/>
              </a:ext>
            </a:extLst>
          </p:cNvPr>
          <p:cNvSpPr>
            <a:spLocks noGrp="1"/>
          </p:cNvSpPr>
          <p:nvPr>
            <p:ph type="ftr" sz="quarter" idx="11"/>
          </p:nvPr>
        </p:nvSpPr>
        <p:spPr/>
        <p:txBody>
          <a:bodyPr/>
          <a:lstStyle/>
          <a:p>
            <a:r>
              <a:rPr lang="en-GB"/>
              <a:t>Registered Charity Number: 1156578</a:t>
            </a:r>
          </a:p>
        </p:txBody>
      </p:sp>
      <p:sp>
        <p:nvSpPr>
          <p:cNvPr id="11" name="Arrow: Pentagon 10">
            <a:extLst>
              <a:ext uri="{FF2B5EF4-FFF2-40B4-BE49-F238E27FC236}">
                <a16:creationId xmlns:a16="http://schemas.microsoft.com/office/drawing/2014/main" id="{3AF4FBF9-A723-8275-5AB1-95BD04FF1463}"/>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Rectangle 11">
            <a:extLst>
              <a:ext uri="{FF2B5EF4-FFF2-40B4-BE49-F238E27FC236}">
                <a16:creationId xmlns:a16="http://schemas.microsoft.com/office/drawing/2014/main" id="{57DB1F8D-9829-8914-3C88-8EF83206EF8C}"/>
              </a:ext>
            </a:extLst>
          </p:cNvPr>
          <p:cNvSpPr/>
          <p:nvPr/>
        </p:nvSpPr>
        <p:spPr>
          <a:xfrm>
            <a:off x="787793" y="2350186"/>
            <a:ext cx="10512998" cy="4015312"/>
          </a:xfrm>
          <a:prstGeom prst="rect">
            <a:avLst/>
          </a:prstGeom>
          <a:solidFill>
            <a:srgbClr val="239DA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B0F0"/>
              </a:solidFill>
            </a:endParaRPr>
          </a:p>
        </p:txBody>
      </p:sp>
      <p:sp>
        <p:nvSpPr>
          <p:cNvPr id="13" name="Content Placeholder 9">
            <a:extLst>
              <a:ext uri="{FF2B5EF4-FFF2-40B4-BE49-F238E27FC236}">
                <a16:creationId xmlns:a16="http://schemas.microsoft.com/office/drawing/2014/main" id="{1663FC0E-488E-335B-35D4-81ECF34BE4A1}"/>
              </a:ext>
            </a:extLst>
          </p:cNvPr>
          <p:cNvSpPr txBox="1">
            <a:spLocks/>
          </p:cNvSpPr>
          <p:nvPr/>
        </p:nvSpPr>
        <p:spPr>
          <a:xfrm>
            <a:off x="787793" y="2489199"/>
            <a:ext cx="10393729" cy="3647639"/>
          </a:xfrm>
          <a:prstGeom prst="rect">
            <a:avLst/>
          </a:prstGeom>
        </p:spPr>
        <p:txBody>
          <a:bodyPr vert="horz" lIns="91440" tIns="45720" rIns="91440" bIns="45720" rtlCol="0" anchor="t">
            <a:normAutofit fontScale="85000" lnSpcReduction="20000"/>
          </a:bodyPr>
          <a:lst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783" indent="-283457"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096"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0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22"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555"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748"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894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138"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lvl="0" indent="0">
              <a:buNone/>
            </a:pPr>
            <a:r>
              <a:rPr lang="en-GB" sz="2100" dirty="0">
                <a:solidFill>
                  <a:schemeClr val="bg1"/>
                </a:solidFill>
                <a:latin typeface="Quattrocento Sans" panose="020B0502050000020003" pitchFamily="34" charset="0"/>
              </a:rPr>
              <a:t>Think about the role the ED plays in your life and whether there is an underlying need it is fulfilling. It is helpful to see if you can notice any patterns as this will allow you to identify triggers and support you might need. </a:t>
            </a:r>
          </a:p>
          <a:p>
            <a:pPr marL="0" lvl="0" indent="0">
              <a:buNone/>
            </a:pPr>
            <a:r>
              <a:rPr lang="en-GB" sz="2100" dirty="0">
                <a:solidFill>
                  <a:schemeClr val="bg1"/>
                </a:solidFill>
                <a:latin typeface="Quattrocento Sans" panose="020B0502050000020003" pitchFamily="34" charset="0"/>
              </a:rPr>
              <a:t>Use strategies to manage thoughts- challenging, distraction, motivation and sitting with the thought.</a:t>
            </a:r>
          </a:p>
          <a:p>
            <a:pPr marL="0" lvl="0" indent="0">
              <a:buNone/>
            </a:pPr>
            <a:r>
              <a:rPr lang="en-GB" sz="2100" dirty="0">
                <a:solidFill>
                  <a:schemeClr val="bg1"/>
                </a:solidFill>
                <a:latin typeface="Quattrocento Sans" panose="020B0502050000020003" pitchFamily="34" charset="0"/>
              </a:rPr>
              <a:t>Build a toolbox of alternative ways to cope, this might include- talking to a friend or family member, journaling or grounding exercises. </a:t>
            </a:r>
          </a:p>
          <a:p>
            <a:pPr marL="0" lvl="0" indent="0">
              <a:buNone/>
            </a:pPr>
            <a:r>
              <a:rPr lang="en-GB" sz="2100" dirty="0">
                <a:solidFill>
                  <a:schemeClr val="bg1"/>
                </a:solidFill>
                <a:latin typeface="Quattrocento Sans" panose="020B0502050000020003" pitchFamily="34" charset="0"/>
              </a:rPr>
              <a:t>If you are stuck in this cycle, consider harm minimisation e.g. If you feel you need to go to the gym for 2 hours before going to a restaurant for dinner, consider reducing the time at the gym to 1 hour. </a:t>
            </a:r>
          </a:p>
          <a:p>
            <a:pPr marL="0" lvl="0" indent="0">
              <a:buNone/>
            </a:pPr>
            <a:r>
              <a:rPr lang="en-GB" sz="2100" dirty="0">
                <a:solidFill>
                  <a:schemeClr val="bg1"/>
                </a:solidFill>
                <a:latin typeface="Quattrocento Sans" panose="020B0502050000020003" pitchFamily="34" charset="0"/>
              </a:rPr>
              <a:t>Work on gradually reducing behaviours and implement small steps to tackling behaviours </a:t>
            </a:r>
          </a:p>
          <a:p>
            <a:pPr marL="0" lvl="0" indent="0">
              <a:buNone/>
            </a:pPr>
            <a:r>
              <a:rPr lang="en-GB" sz="2100" dirty="0">
                <a:solidFill>
                  <a:schemeClr val="bg1"/>
                </a:solidFill>
                <a:latin typeface="Quattrocento Sans" panose="020B0502050000020003" pitchFamily="34" charset="0"/>
              </a:rPr>
              <a:t>Add any successes to your wins jar- when you’ve reduced a behaviour and not replaced it with another  </a:t>
            </a:r>
          </a:p>
          <a:p>
            <a:pPr marL="0" indent="0">
              <a:buNone/>
            </a:pPr>
            <a:r>
              <a:rPr lang="en-GB" sz="2100" dirty="0">
                <a:solidFill>
                  <a:schemeClr val="bg1"/>
                </a:solidFill>
                <a:latin typeface="Quattrocento Sans" panose="020B0502050000020003" pitchFamily="34" charset="0"/>
              </a:rPr>
              <a:t>Most importantly, be patient with yourself. Recovery is often not a linear process and each step away from harmful behaviours is progress.</a:t>
            </a:r>
          </a:p>
          <a:p>
            <a:pPr marL="0" lvl="0" indent="0">
              <a:buNone/>
            </a:pPr>
            <a:endParaRPr lang="en-GB" sz="2100" dirty="0">
              <a:solidFill>
                <a:schemeClr val="bg1"/>
              </a:solidFill>
              <a:latin typeface="Quattrocento Sans" panose="020B0502050000020003" pitchFamily="34" charset="0"/>
            </a:endParaRPr>
          </a:p>
          <a:p>
            <a:pPr marL="0" indent="0">
              <a:buNone/>
            </a:pPr>
            <a:endParaRPr lang="en-GB" dirty="0"/>
          </a:p>
        </p:txBody>
      </p:sp>
      <p:sp>
        <p:nvSpPr>
          <p:cNvPr id="14" name="Flowchart: Connector 13">
            <a:extLst>
              <a:ext uri="{FF2B5EF4-FFF2-40B4-BE49-F238E27FC236}">
                <a16:creationId xmlns:a16="http://schemas.microsoft.com/office/drawing/2014/main" id="{100BF1F1-FCB6-9C5A-56C6-C7CB61BBDFED}"/>
              </a:ext>
            </a:extLst>
          </p:cNvPr>
          <p:cNvSpPr/>
          <p:nvPr/>
        </p:nvSpPr>
        <p:spPr>
          <a:xfrm>
            <a:off x="523781" y="2533781"/>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lowchart: Connector 14">
            <a:extLst>
              <a:ext uri="{FF2B5EF4-FFF2-40B4-BE49-F238E27FC236}">
                <a16:creationId xmlns:a16="http://schemas.microsoft.com/office/drawing/2014/main" id="{8E00CB56-FFC0-75D8-2AB2-4ADAE6F0F2C4}"/>
              </a:ext>
            </a:extLst>
          </p:cNvPr>
          <p:cNvSpPr/>
          <p:nvPr/>
        </p:nvSpPr>
        <p:spPr>
          <a:xfrm>
            <a:off x="523781" y="3360683"/>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a:extLst>
              <a:ext uri="{FF2B5EF4-FFF2-40B4-BE49-F238E27FC236}">
                <a16:creationId xmlns:a16="http://schemas.microsoft.com/office/drawing/2014/main" id="{ECAEDE65-5A6B-1D10-757B-ACE84B92F648}"/>
              </a:ext>
            </a:extLst>
          </p:cNvPr>
          <p:cNvSpPr/>
          <p:nvPr/>
        </p:nvSpPr>
        <p:spPr>
          <a:xfrm>
            <a:off x="531407" y="5579235"/>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239CBB31-DE31-B474-1774-CDDC084D69DB}"/>
              </a:ext>
            </a:extLst>
          </p:cNvPr>
          <p:cNvSpPr/>
          <p:nvPr/>
        </p:nvSpPr>
        <p:spPr>
          <a:xfrm>
            <a:off x="531407" y="5218537"/>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B992082A-B8B9-EEC1-E905-3F57FC52A5E7}"/>
              </a:ext>
            </a:extLst>
          </p:cNvPr>
          <p:cNvSpPr/>
          <p:nvPr/>
        </p:nvSpPr>
        <p:spPr>
          <a:xfrm>
            <a:off x="523781" y="4845250"/>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Connector 18">
            <a:extLst>
              <a:ext uri="{FF2B5EF4-FFF2-40B4-BE49-F238E27FC236}">
                <a16:creationId xmlns:a16="http://schemas.microsoft.com/office/drawing/2014/main" id="{903B8473-A855-8B21-353E-29BD5A0BACB2}"/>
              </a:ext>
            </a:extLst>
          </p:cNvPr>
          <p:cNvSpPr/>
          <p:nvPr/>
        </p:nvSpPr>
        <p:spPr>
          <a:xfrm>
            <a:off x="532789" y="4244701"/>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lowchart: Connector 19">
            <a:extLst>
              <a:ext uri="{FF2B5EF4-FFF2-40B4-BE49-F238E27FC236}">
                <a16:creationId xmlns:a16="http://schemas.microsoft.com/office/drawing/2014/main" id="{D1F86397-B180-680B-48E0-C989B354772D}"/>
              </a:ext>
            </a:extLst>
          </p:cNvPr>
          <p:cNvSpPr/>
          <p:nvPr/>
        </p:nvSpPr>
        <p:spPr>
          <a:xfrm>
            <a:off x="531407" y="3701383"/>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47CAD45B-D480-E921-A618-1FA77EEC2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1930" y="372604"/>
            <a:ext cx="1818861" cy="1818861"/>
          </a:xfrm>
          <a:prstGeom prst="rect">
            <a:avLst/>
          </a:prstGeom>
        </p:spPr>
      </p:pic>
    </p:spTree>
    <p:extLst>
      <p:ext uri="{BB962C8B-B14F-4D97-AF65-F5344CB8AC3E}">
        <p14:creationId xmlns:p14="http://schemas.microsoft.com/office/powerpoint/2010/main" val="2782128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637DA-E2E8-0231-BE82-70E75493576E}"/>
              </a:ext>
            </a:extLst>
          </p:cNvPr>
          <p:cNvSpPr>
            <a:spLocks noGrp="1"/>
          </p:cNvSpPr>
          <p:nvPr>
            <p:ph type="title"/>
          </p:nvPr>
        </p:nvSpPr>
        <p:spPr/>
        <p:txBody>
          <a:bodyPr/>
          <a:lstStyle/>
          <a:p>
            <a:r>
              <a:rPr lang="en-GB" dirty="0">
                <a:solidFill>
                  <a:schemeClr val="bg1"/>
                </a:solidFill>
              </a:rPr>
              <a:t>Orthorexia </a:t>
            </a:r>
          </a:p>
        </p:txBody>
      </p:sp>
      <p:sp>
        <p:nvSpPr>
          <p:cNvPr id="4" name="Footer Placeholder 3">
            <a:extLst>
              <a:ext uri="{FF2B5EF4-FFF2-40B4-BE49-F238E27FC236}">
                <a16:creationId xmlns:a16="http://schemas.microsoft.com/office/drawing/2014/main" id="{76177F63-ED6F-5F75-8974-0A3DCD0F46ED}"/>
              </a:ext>
            </a:extLst>
          </p:cNvPr>
          <p:cNvSpPr>
            <a:spLocks noGrp="1"/>
          </p:cNvSpPr>
          <p:nvPr>
            <p:ph type="ftr" sz="quarter" idx="11"/>
          </p:nvPr>
        </p:nvSpPr>
        <p:spPr/>
        <p:txBody>
          <a:bodyPr/>
          <a:lstStyle/>
          <a:p>
            <a:r>
              <a:rPr lang="en-GB"/>
              <a:t>Registered Charity Number: 1156578</a:t>
            </a:r>
          </a:p>
        </p:txBody>
      </p:sp>
      <p:sp>
        <p:nvSpPr>
          <p:cNvPr id="5" name="Arrow: Pentagon 4">
            <a:extLst>
              <a:ext uri="{FF2B5EF4-FFF2-40B4-BE49-F238E27FC236}">
                <a16:creationId xmlns:a16="http://schemas.microsoft.com/office/drawing/2014/main" id="{80ECC593-DF88-6B70-C8E9-6AF4B32EF059}"/>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Rectangle 6">
            <a:extLst>
              <a:ext uri="{FF2B5EF4-FFF2-40B4-BE49-F238E27FC236}">
                <a16:creationId xmlns:a16="http://schemas.microsoft.com/office/drawing/2014/main" id="{665984FB-9DD2-70AB-C721-2424CC7F7DB0}"/>
              </a:ext>
            </a:extLst>
          </p:cNvPr>
          <p:cNvSpPr/>
          <p:nvPr/>
        </p:nvSpPr>
        <p:spPr>
          <a:xfrm>
            <a:off x="987287" y="2266123"/>
            <a:ext cx="10402956" cy="4079346"/>
          </a:xfrm>
          <a:prstGeom prst="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ontent Placeholder 7">
            <a:extLst>
              <a:ext uri="{FF2B5EF4-FFF2-40B4-BE49-F238E27FC236}">
                <a16:creationId xmlns:a16="http://schemas.microsoft.com/office/drawing/2014/main" id="{5AD0FF6F-261B-EB3E-7420-9F17BAA2B2E8}"/>
              </a:ext>
            </a:extLst>
          </p:cNvPr>
          <p:cNvSpPr>
            <a:spLocks noGrp="1"/>
          </p:cNvSpPr>
          <p:nvPr>
            <p:ph idx="1"/>
          </p:nvPr>
        </p:nvSpPr>
        <p:spPr>
          <a:xfrm>
            <a:off x="987287" y="2266123"/>
            <a:ext cx="10402956" cy="3762942"/>
          </a:xfrm>
        </p:spPr>
        <p:txBody>
          <a:bodyPr>
            <a:normAutofit fontScale="25000" lnSpcReduction="20000"/>
          </a:bodyPr>
          <a:lstStyle/>
          <a:p>
            <a:pPr marL="0" indent="0">
              <a:buNone/>
            </a:pPr>
            <a:r>
              <a:rPr lang="en-GB" sz="6800" dirty="0">
                <a:solidFill>
                  <a:schemeClr val="bg1"/>
                </a:solidFill>
                <a:latin typeface="Quattrocento Sans" panose="020B0502050000020003" pitchFamily="34" charset="0"/>
              </a:rPr>
              <a:t>Orthorexia involves an intense focus on eating in a way that is perceived as “healthy” or “clean”. Whilst it is important for us to be mindful of how we are fuelling our bodies and getting the nutrients that we need, orthorexia can become harmful as it causes anxiety, restriction and rigid rules. It often develops gradually and can feel socially acceptable, making it harder to recognise despite the negative impact it can have on daily life. </a:t>
            </a:r>
          </a:p>
          <a:p>
            <a:pPr marL="0" indent="0">
              <a:buNone/>
            </a:pPr>
            <a:r>
              <a:rPr lang="en-GB" sz="6800" dirty="0">
                <a:solidFill>
                  <a:schemeClr val="bg1"/>
                </a:solidFill>
                <a:latin typeface="Quattrocento Sans" panose="020B0502050000020003" pitchFamily="34" charset="0"/>
              </a:rPr>
              <a:t>Potential physical and mental negative effects of Orthorexia: </a:t>
            </a:r>
          </a:p>
          <a:p>
            <a:pPr marL="0" lvl="0" indent="0">
              <a:buNone/>
            </a:pPr>
            <a:r>
              <a:rPr lang="en-GB" sz="6800" dirty="0">
                <a:solidFill>
                  <a:schemeClr val="bg1"/>
                </a:solidFill>
                <a:latin typeface="Quattrocento Sans" panose="020B0502050000020003" pitchFamily="34" charset="0"/>
              </a:rPr>
              <a:t>Nutritional deficiencies and weakened immune system as a result of avoiding food groups</a:t>
            </a:r>
          </a:p>
          <a:p>
            <a:pPr marL="0" lvl="0" indent="0">
              <a:buNone/>
            </a:pPr>
            <a:r>
              <a:rPr lang="en-GB" sz="6800" dirty="0">
                <a:solidFill>
                  <a:schemeClr val="bg1"/>
                </a:solidFill>
                <a:latin typeface="Quattrocento Sans" panose="020B0502050000020003" pitchFamily="34" charset="0"/>
              </a:rPr>
              <a:t>Impact on bone health and development of Osteoporosis  </a:t>
            </a:r>
          </a:p>
          <a:p>
            <a:pPr marL="0" lvl="0" indent="0">
              <a:buNone/>
            </a:pPr>
            <a:r>
              <a:rPr lang="en-GB" sz="6800" dirty="0">
                <a:solidFill>
                  <a:schemeClr val="bg1"/>
                </a:solidFill>
                <a:latin typeface="Quattrocento Sans" panose="020B0502050000020003" pitchFamily="34" charset="0"/>
              </a:rPr>
              <a:t>Hormonal disruption and loss of period which can affect bone health and result in fertility issues</a:t>
            </a:r>
          </a:p>
          <a:p>
            <a:pPr marL="0" lvl="0" indent="0">
              <a:buNone/>
            </a:pPr>
            <a:r>
              <a:rPr lang="en-GB" sz="6800" dirty="0">
                <a:solidFill>
                  <a:schemeClr val="bg1"/>
                </a:solidFill>
                <a:latin typeface="Quattrocento Sans" panose="020B0502050000020003" pitchFamily="34" charset="0"/>
              </a:rPr>
              <a:t>Stress on organs including</a:t>
            </a:r>
            <a:r>
              <a:rPr lang="en-GB" sz="6800" b="1" dirty="0">
                <a:solidFill>
                  <a:schemeClr val="bg1"/>
                </a:solidFill>
                <a:latin typeface="Quattrocento Sans" panose="020B0502050000020003" pitchFamily="34" charset="0"/>
              </a:rPr>
              <a:t> </a:t>
            </a:r>
            <a:r>
              <a:rPr lang="en-GB" sz="6800" dirty="0">
                <a:solidFill>
                  <a:schemeClr val="bg1"/>
                </a:solidFill>
                <a:latin typeface="Quattrocento Sans" panose="020B0502050000020003" pitchFamily="34" charset="0"/>
              </a:rPr>
              <a:t>heart, kidneys and liver</a:t>
            </a:r>
          </a:p>
          <a:p>
            <a:pPr marL="0" lvl="0" indent="0">
              <a:buNone/>
            </a:pPr>
            <a:r>
              <a:rPr lang="en-GB" sz="6800" dirty="0">
                <a:solidFill>
                  <a:schemeClr val="bg1"/>
                </a:solidFill>
                <a:latin typeface="Quattrocento Sans" panose="020B0502050000020003" pitchFamily="34" charset="0"/>
              </a:rPr>
              <a:t>Increased anxiety and guilt about food </a:t>
            </a:r>
          </a:p>
          <a:p>
            <a:pPr marL="0" lvl="0" indent="0">
              <a:buNone/>
            </a:pPr>
            <a:r>
              <a:rPr lang="en-GB" sz="6800" dirty="0">
                <a:solidFill>
                  <a:schemeClr val="bg1"/>
                </a:solidFill>
                <a:latin typeface="Quattrocento Sans" panose="020B0502050000020003" pitchFamily="34" charset="0"/>
              </a:rPr>
              <a:t>Social withdrawal as a result of avoiding meals out or family gatherings</a:t>
            </a:r>
          </a:p>
          <a:p>
            <a:pPr marL="0" lvl="0" indent="0">
              <a:buNone/>
            </a:pPr>
            <a:r>
              <a:rPr lang="en-GB" sz="6800" dirty="0">
                <a:solidFill>
                  <a:schemeClr val="bg1"/>
                </a:solidFill>
                <a:latin typeface="Quattrocento Sans" panose="020B0502050000020003" pitchFamily="34" charset="0"/>
              </a:rPr>
              <a:t>Low mood </a:t>
            </a:r>
          </a:p>
          <a:p>
            <a:pPr marL="0" lvl="0" indent="0">
              <a:buNone/>
            </a:pPr>
            <a:r>
              <a:rPr lang="en-GB" sz="6800" dirty="0">
                <a:solidFill>
                  <a:schemeClr val="bg1"/>
                </a:solidFill>
                <a:latin typeface="Quattrocento Sans" panose="020B0502050000020003" pitchFamily="34" charset="0"/>
              </a:rPr>
              <a:t>Rigid food rules and restriction </a:t>
            </a:r>
          </a:p>
          <a:p>
            <a:pPr marL="0" indent="0">
              <a:buNone/>
            </a:pPr>
            <a:endParaRPr lang="en-GB" dirty="0"/>
          </a:p>
        </p:txBody>
      </p:sp>
      <p:sp>
        <p:nvSpPr>
          <p:cNvPr id="9" name="Star: 6 Points 8">
            <a:extLst>
              <a:ext uri="{FF2B5EF4-FFF2-40B4-BE49-F238E27FC236}">
                <a16:creationId xmlns:a16="http://schemas.microsoft.com/office/drawing/2014/main" id="{3D0B67F1-9ED8-9FF7-A177-8B36520211A3}"/>
              </a:ext>
            </a:extLst>
          </p:cNvPr>
          <p:cNvSpPr/>
          <p:nvPr/>
        </p:nvSpPr>
        <p:spPr>
          <a:xfrm>
            <a:off x="787793" y="3627537"/>
            <a:ext cx="119270" cy="159025"/>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6 Points 9">
            <a:extLst>
              <a:ext uri="{FF2B5EF4-FFF2-40B4-BE49-F238E27FC236}">
                <a16:creationId xmlns:a16="http://schemas.microsoft.com/office/drawing/2014/main" id="{439988E2-74DC-3F29-61AB-C3B552FFCBE8}"/>
              </a:ext>
            </a:extLst>
          </p:cNvPr>
          <p:cNvSpPr/>
          <p:nvPr/>
        </p:nvSpPr>
        <p:spPr>
          <a:xfrm>
            <a:off x="787793" y="3949207"/>
            <a:ext cx="119270" cy="159025"/>
          </a:xfrm>
          <a:prstGeom prst="star6">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FF00"/>
              </a:highlight>
            </a:endParaRPr>
          </a:p>
        </p:txBody>
      </p:sp>
      <p:sp>
        <p:nvSpPr>
          <p:cNvPr id="11" name="Star: 6 Points 10">
            <a:extLst>
              <a:ext uri="{FF2B5EF4-FFF2-40B4-BE49-F238E27FC236}">
                <a16:creationId xmlns:a16="http://schemas.microsoft.com/office/drawing/2014/main" id="{F0F1C145-AD9E-198E-4769-EBF08340B2EC}"/>
              </a:ext>
            </a:extLst>
          </p:cNvPr>
          <p:cNvSpPr/>
          <p:nvPr/>
        </p:nvSpPr>
        <p:spPr>
          <a:xfrm>
            <a:off x="771939" y="4258520"/>
            <a:ext cx="119270" cy="159025"/>
          </a:xfrm>
          <a:prstGeom prst="star6">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tar: 6 Points 11">
            <a:extLst>
              <a:ext uri="{FF2B5EF4-FFF2-40B4-BE49-F238E27FC236}">
                <a16:creationId xmlns:a16="http://schemas.microsoft.com/office/drawing/2014/main" id="{126BDFFD-17FB-F578-89D6-3CED82EFC73C}"/>
              </a:ext>
            </a:extLst>
          </p:cNvPr>
          <p:cNvSpPr/>
          <p:nvPr/>
        </p:nvSpPr>
        <p:spPr>
          <a:xfrm>
            <a:off x="774541" y="4643446"/>
            <a:ext cx="119270" cy="159025"/>
          </a:xfrm>
          <a:prstGeom prst="star6">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ar: 6 Points 12">
            <a:extLst>
              <a:ext uri="{FF2B5EF4-FFF2-40B4-BE49-F238E27FC236}">
                <a16:creationId xmlns:a16="http://schemas.microsoft.com/office/drawing/2014/main" id="{F9800D6B-AC93-FAC0-9560-69B735A9E418}"/>
              </a:ext>
            </a:extLst>
          </p:cNvPr>
          <p:cNvSpPr/>
          <p:nvPr/>
        </p:nvSpPr>
        <p:spPr>
          <a:xfrm>
            <a:off x="787793" y="4971889"/>
            <a:ext cx="119270" cy="159025"/>
          </a:xfrm>
          <a:prstGeom prst="star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tar: 6 Points 13">
            <a:extLst>
              <a:ext uri="{FF2B5EF4-FFF2-40B4-BE49-F238E27FC236}">
                <a16:creationId xmlns:a16="http://schemas.microsoft.com/office/drawing/2014/main" id="{409AE49E-5960-F1AE-0C50-867C87283620}"/>
              </a:ext>
            </a:extLst>
          </p:cNvPr>
          <p:cNvSpPr/>
          <p:nvPr/>
        </p:nvSpPr>
        <p:spPr>
          <a:xfrm>
            <a:off x="771939" y="5310726"/>
            <a:ext cx="119270" cy="159025"/>
          </a:xfrm>
          <a:prstGeom prst="star6">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tar: 6 Points 14">
            <a:extLst>
              <a:ext uri="{FF2B5EF4-FFF2-40B4-BE49-F238E27FC236}">
                <a16:creationId xmlns:a16="http://schemas.microsoft.com/office/drawing/2014/main" id="{A98DD327-28A8-13E5-79C0-BB34C8CC5898}"/>
              </a:ext>
            </a:extLst>
          </p:cNvPr>
          <p:cNvSpPr/>
          <p:nvPr/>
        </p:nvSpPr>
        <p:spPr>
          <a:xfrm>
            <a:off x="787793" y="5649563"/>
            <a:ext cx="119270" cy="159025"/>
          </a:xfrm>
          <a:prstGeom prst="star6">
            <a:avLst/>
          </a:prstGeom>
          <a:solidFill>
            <a:srgbClr val="CE3AB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tar: 6 Points 15">
            <a:extLst>
              <a:ext uri="{FF2B5EF4-FFF2-40B4-BE49-F238E27FC236}">
                <a16:creationId xmlns:a16="http://schemas.microsoft.com/office/drawing/2014/main" id="{8055E15F-9434-7074-85A4-DB38E0BDDA51}"/>
              </a:ext>
            </a:extLst>
          </p:cNvPr>
          <p:cNvSpPr/>
          <p:nvPr/>
        </p:nvSpPr>
        <p:spPr>
          <a:xfrm>
            <a:off x="787793" y="6009187"/>
            <a:ext cx="119270" cy="159025"/>
          </a:xfrm>
          <a:prstGeom prst="star6">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9C86E61B-E57F-5D18-1792-A44F8EE972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2856" y="438496"/>
            <a:ext cx="1687075" cy="1687075"/>
          </a:xfrm>
          <a:prstGeom prst="rect">
            <a:avLst/>
          </a:prstGeom>
        </p:spPr>
      </p:pic>
    </p:spTree>
    <p:extLst>
      <p:ext uri="{BB962C8B-B14F-4D97-AF65-F5344CB8AC3E}">
        <p14:creationId xmlns:p14="http://schemas.microsoft.com/office/powerpoint/2010/main" val="953692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92C28-5839-4219-3FFE-8E63F4C22DF1}"/>
              </a:ext>
            </a:extLst>
          </p:cNvPr>
          <p:cNvSpPr>
            <a:spLocks noGrp="1"/>
          </p:cNvSpPr>
          <p:nvPr>
            <p:ph type="title"/>
          </p:nvPr>
        </p:nvSpPr>
        <p:spPr/>
        <p:txBody>
          <a:bodyPr/>
          <a:lstStyle/>
          <a:p>
            <a:r>
              <a:rPr lang="en-GB" dirty="0">
                <a:solidFill>
                  <a:schemeClr val="bg1"/>
                </a:solidFill>
              </a:rPr>
              <a:t>Orthorexia</a:t>
            </a:r>
            <a:endParaRPr lang="en-GB" dirty="0"/>
          </a:p>
        </p:txBody>
      </p:sp>
      <p:sp>
        <p:nvSpPr>
          <p:cNvPr id="4" name="Footer Placeholder 3">
            <a:extLst>
              <a:ext uri="{FF2B5EF4-FFF2-40B4-BE49-F238E27FC236}">
                <a16:creationId xmlns:a16="http://schemas.microsoft.com/office/drawing/2014/main" id="{2FFC82B2-1FD9-EC9E-2799-B5F5EAF13B77}"/>
              </a:ext>
            </a:extLst>
          </p:cNvPr>
          <p:cNvSpPr>
            <a:spLocks noGrp="1"/>
          </p:cNvSpPr>
          <p:nvPr>
            <p:ph type="ftr" sz="quarter" idx="11"/>
          </p:nvPr>
        </p:nvSpPr>
        <p:spPr/>
        <p:txBody>
          <a:bodyPr/>
          <a:lstStyle/>
          <a:p>
            <a:r>
              <a:rPr lang="en-GB"/>
              <a:t>Registered Charity Number: 1156578</a:t>
            </a:r>
          </a:p>
        </p:txBody>
      </p:sp>
      <p:sp>
        <p:nvSpPr>
          <p:cNvPr id="5" name="Arrow: Pentagon 4">
            <a:extLst>
              <a:ext uri="{FF2B5EF4-FFF2-40B4-BE49-F238E27FC236}">
                <a16:creationId xmlns:a16="http://schemas.microsoft.com/office/drawing/2014/main" id="{1E7A2F63-92D8-A0F3-6ED1-39D45C8A6FDC}"/>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Footer Placeholder 3">
            <a:extLst>
              <a:ext uri="{FF2B5EF4-FFF2-40B4-BE49-F238E27FC236}">
                <a16:creationId xmlns:a16="http://schemas.microsoft.com/office/drawing/2014/main" id="{7547DDC9-2A49-C7BB-0FF8-979D9A5C134D}"/>
              </a:ext>
            </a:extLst>
          </p:cNvPr>
          <p:cNvSpPr txBox="1">
            <a:spLocks/>
          </p:cNvSpPr>
          <p:nvPr/>
        </p:nvSpPr>
        <p:spPr>
          <a:xfrm>
            <a:off x="787793" y="6365498"/>
            <a:ext cx="5146393" cy="228660"/>
          </a:xfrm>
          <a:prstGeom prst="rect">
            <a:avLst/>
          </a:prstGeom>
        </p:spPr>
        <p:txBody>
          <a:bodyPr vert="horz" lIns="91440" tIns="45720" rIns="91440" bIns="45720" rtlCol="0" anchor="b"/>
          <a:lstStyle>
            <a:defPPr>
              <a:defRPr lang="en-US"/>
            </a:defPPr>
            <a:lvl1pPr marL="0" algn="l" defTabSz="914400" rtl="0" eaLnBrk="1" latinLnBrk="0" hangingPunct="1">
              <a:defRPr sz="900" b="1" i="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Registered Charity Number: 1156578</a:t>
            </a:r>
          </a:p>
        </p:txBody>
      </p:sp>
      <p:sp>
        <p:nvSpPr>
          <p:cNvPr id="7" name="Rectangle 6">
            <a:extLst>
              <a:ext uri="{FF2B5EF4-FFF2-40B4-BE49-F238E27FC236}">
                <a16:creationId xmlns:a16="http://schemas.microsoft.com/office/drawing/2014/main" id="{619E6FF6-DCB3-16AB-D2E1-C2F3413C9EE3}"/>
              </a:ext>
            </a:extLst>
          </p:cNvPr>
          <p:cNvSpPr/>
          <p:nvPr/>
        </p:nvSpPr>
        <p:spPr>
          <a:xfrm>
            <a:off x="987287" y="2266123"/>
            <a:ext cx="10402956" cy="4079346"/>
          </a:xfrm>
          <a:prstGeom prst="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ontent Placeholder 7">
            <a:extLst>
              <a:ext uri="{FF2B5EF4-FFF2-40B4-BE49-F238E27FC236}">
                <a16:creationId xmlns:a16="http://schemas.microsoft.com/office/drawing/2014/main" id="{E90BF1C2-B742-15A2-DA8F-69E2EEAFEE53}"/>
              </a:ext>
            </a:extLst>
          </p:cNvPr>
          <p:cNvSpPr>
            <a:spLocks noGrp="1"/>
          </p:cNvSpPr>
          <p:nvPr>
            <p:ph idx="1"/>
          </p:nvPr>
        </p:nvSpPr>
        <p:spPr>
          <a:xfrm>
            <a:off x="987287" y="2266123"/>
            <a:ext cx="10402956" cy="3762942"/>
          </a:xfrm>
        </p:spPr>
        <p:txBody>
          <a:bodyPr>
            <a:normAutofit lnSpcReduction="10000"/>
          </a:bodyPr>
          <a:lstStyle/>
          <a:p>
            <a:pPr marL="0" indent="0">
              <a:buNone/>
            </a:pPr>
            <a:r>
              <a:rPr lang="en-GB" dirty="0">
                <a:solidFill>
                  <a:schemeClr val="bg1"/>
                </a:solidFill>
                <a:latin typeface="Quattrocento Sans" panose="020B0502050000020003" pitchFamily="34" charset="0"/>
              </a:rPr>
              <a:t>Things that can help: </a:t>
            </a:r>
          </a:p>
          <a:p>
            <a:pPr marL="0" lvl="0" indent="0">
              <a:buNone/>
            </a:pPr>
            <a:endParaRPr lang="en-GB" dirty="0">
              <a:solidFill>
                <a:schemeClr val="bg1"/>
              </a:solidFill>
              <a:latin typeface="Quattrocento Sans" panose="020B0502050000020003" pitchFamily="34" charset="0"/>
            </a:endParaRPr>
          </a:p>
          <a:p>
            <a:pPr marL="0" lvl="0" indent="0">
              <a:buNone/>
            </a:pPr>
            <a:r>
              <a:rPr lang="en-GB" dirty="0">
                <a:solidFill>
                  <a:schemeClr val="bg1"/>
                </a:solidFill>
                <a:latin typeface="Quattrocento Sans" panose="020B0502050000020003" pitchFamily="34" charset="0"/>
              </a:rPr>
              <a:t>Challenging food rules gradually with the support of professionals and loved ones</a:t>
            </a:r>
          </a:p>
          <a:p>
            <a:pPr marL="0" lvl="0" indent="0">
              <a:buNone/>
            </a:pPr>
            <a:r>
              <a:rPr lang="en-GB" dirty="0">
                <a:solidFill>
                  <a:schemeClr val="bg1"/>
                </a:solidFill>
                <a:latin typeface="Quattrocento Sans" panose="020B0502050000020003" pitchFamily="34" charset="0"/>
              </a:rPr>
              <a:t>Reminding yourself that</a:t>
            </a:r>
            <a:r>
              <a:rPr lang="en-GB" b="1" dirty="0">
                <a:solidFill>
                  <a:schemeClr val="bg1"/>
                </a:solidFill>
                <a:latin typeface="Quattrocento Sans" panose="020B0502050000020003" pitchFamily="34" charset="0"/>
              </a:rPr>
              <a:t> </a:t>
            </a:r>
            <a:r>
              <a:rPr lang="en-GB" dirty="0">
                <a:solidFill>
                  <a:schemeClr val="bg1"/>
                </a:solidFill>
                <a:latin typeface="Quattrocento Sans" panose="020B0502050000020003" pitchFamily="34" charset="0"/>
              </a:rPr>
              <a:t>all foods can have a place in recovery and there is no “good or bad” foods. </a:t>
            </a:r>
          </a:p>
          <a:p>
            <a:pPr marL="0" lvl="0" indent="0">
              <a:buNone/>
            </a:pPr>
            <a:r>
              <a:rPr lang="en-GB" dirty="0">
                <a:solidFill>
                  <a:schemeClr val="bg1"/>
                </a:solidFill>
                <a:latin typeface="Quattrocento Sans" panose="020B0502050000020003" pitchFamily="34" charset="0"/>
              </a:rPr>
              <a:t>Focusing on your overall wellbeing as health includes mental, emotional, and social wellbeing.</a:t>
            </a:r>
          </a:p>
          <a:p>
            <a:pPr marL="0" lvl="0" indent="0">
              <a:buNone/>
            </a:pPr>
            <a:r>
              <a:rPr lang="en-GB" dirty="0">
                <a:solidFill>
                  <a:schemeClr val="bg1"/>
                </a:solidFill>
                <a:latin typeface="Quattrocento Sans" panose="020B0502050000020003" pitchFamily="34" charset="0"/>
              </a:rPr>
              <a:t>Food is more than just nutrition- for example, it allows us to connect with people, experience different cultures, it can involve celebration, comfort and enjoyment.</a:t>
            </a:r>
          </a:p>
          <a:p>
            <a:pPr marL="0" lvl="0" indent="0">
              <a:buNone/>
            </a:pPr>
            <a:r>
              <a:rPr lang="en-GB" dirty="0">
                <a:solidFill>
                  <a:schemeClr val="bg1"/>
                </a:solidFill>
                <a:latin typeface="Quattrocento Sans" panose="020B0502050000020003" pitchFamily="34" charset="0"/>
              </a:rPr>
              <a:t>Include fun foods- food pyramid</a:t>
            </a:r>
          </a:p>
          <a:p>
            <a:pPr marL="0" indent="0">
              <a:buNone/>
            </a:pPr>
            <a:endParaRPr lang="en-GB" u="sng" dirty="0">
              <a:solidFill>
                <a:schemeClr val="bg1"/>
              </a:solidFill>
              <a:latin typeface="Quattrocento Sans" panose="020B0502050000020003" pitchFamily="34" charset="0"/>
              <a:hlinkClick r:id="rId2">
                <a:extLst>
                  <a:ext uri="{A12FA001-AC4F-418D-AE19-62706E023703}">
                    <ahyp:hlinkClr xmlns:ahyp="http://schemas.microsoft.com/office/drawing/2018/hyperlinkcolor" val="tx"/>
                  </a:ext>
                </a:extLst>
              </a:hlinkClick>
            </a:endParaRPr>
          </a:p>
          <a:p>
            <a:pPr marL="0" indent="0">
              <a:buNone/>
            </a:pPr>
            <a:r>
              <a:rPr lang="en-GB" u="sng" dirty="0">
                <a:solidFill>
                  <a:schemeClr val="bg1"/>
                </a:solidFill>
                <a:latin typeface="Quattrocento Sans" panose="020B0502050000020003" pitchFamily="34" charset="0"/>
                <a:hlinkClick r:id="rId2">
                  <a:extLst>
                    <a:ext uri="{A12FA001-AC4F-418D-AE19-62706E023703}">
                      <ahyp:hlinkClr xmlns:ahyp="http://schemas.microsoft.com/office/drawing/2018/hyperlinkcolor" val="tx"/>
                    </a:ext>
                  </a:extLst>
                </a:hlinkClick>
              </a:rPr>
              <a:t>The REAL Food Pyramid</a:t>
            </a:r>
            <a:endParaRPr lang="en-GB" dirty="0">
              <a:solidFill>
                <a:schemeClr val="bg1"/>
              </a:solidFill>
              <a:latin typeface="Quattrocento Sans" panose="020B0502050000020003" pitchFamily="34" charset="0"/>
            </a:endParaRPr>
          </a:p>
          <a:p>
            <a:pPr marL="0" indent="0">
              <a:buNone/>
            </a:pPr>
            <a:endParaRPr lang="en-GB" dirty="0"/>
          </a:p>
        </p:txBody>
      </p:sp>
      <p:sp>
        <p:nvSpPr>
          <p:cNvPr id="9" name="Star: 6 Points 8">
            <a:extLst>
              <a:ext uri="{FF2B5EF4-FFF2-40B4-BE49-F238E27FC236}">
                <a16:creationId xmlns:a16="http://schemas.microsoft.com/office/drawing/2014/main" id="{8F59E1EC-CF2E-8918-14FE-0489AB4B957D}"/>
              </a:ext>
            </a:extLst>
          </p:cNvPr>
          <p:cNvSpPr/>
          <p:nvPr/>
        </p:nvSpPr>
        <p:spPr>
          <a:xfrm>
            <a:off x="796787" y="3085550"/>
            <a:ext cx="119270" cy="159025"/>
          </a:xfrm>
          <a:prstGeom prst="star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6 Points 9">
            <a:extLst>
              <a:ext uri="{FF2B5EF4-FFF2-40B4-BE49-F238E27FC236}">
                <a16:creationId xmlns:a16="http://schemas.microsoft.com/office/drawing/2014/main" id="{92D60F75-652F-EAD0-3F6E-B0B51FAFF875}"/>
              </a:ext>
            </a:extLst>
          </p:cNvPr>
          <p:cNvSpPr/>
          <p:nvPr/>
        </p:nvSpPr>
        <p:spPr>
          <a:xfrm>
            <a:off x="787793" y="3465110"/>
            <a:ext cx="119270" cy="159025"/>
          </a:xfrm>
          <a:prstGeom prst="star6">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FF00"/>
              </a:highlight>
            </a:endParaRPr>
          </a:p>
        </p:txBody>
      </p:sp>
      <p:sp>
        <p:nvSpPr>
          <p:cNvPr id="11" name="Star: 6 Points 10">
            <a:extLst>
              <a:ext uri="{FF2B5EF4-FFF2-40B4-BE49-F238E27FC236}">
                <a16:creationId xmlns:a16="http://schemas.microsoft.com/office/drawing/2014/main" id="{351B1A51-9C1E-AB04-757B-CFC1CE0F2643}"/>
              </a:ext>
            </a:extLst>
          </p:cNvPr>
          <p:cNvSpPr/>
          <p:nvPr/>
        </p:nvSpPr>
        <p:spPr>
          <a:xfrm>
            <a:off x="784480" y="3890057"/>
            <a:ext cx="119270" cy="159025"/>
          </a:xfrm>
          <a:prstGeom prst="star6">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tar: 6 Points 11">
            <a:extLst>
              <a:ext uri="{FF2B5EF4-FFF2-40B4-BE49-F238E27FC236}">
                <a16:creationId xmlns:a16="http://schemas.microsoft.com/office/drawing/2014/main" id="{8F16252C-272B-1D6E-156E-903A37C4E425}"/>
              </a:ext>
            </a:extLst>
          </p:cNvPr>
          <p:cNvSpPr/>
          <p:nvPr/>
        </p:nvSpPr>
        <p:spPr>
          <a:xfrm>
            <a:off x="774896" y="4246368"/>
            <a:ext cx="119270" cy="159025"/>
          </a:xfrm>
          <a:prstGeom prst="star6">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ar: 6 Points 12">
            <a:extLst>
              <a:ext uri="{FF2B5EF4-FFF2-40B4-BE49-F238E27FC236}">
                <a16:creationId xmlns:a16="http://schemas.microsoft.com/office/drawing/2014/main" id="{8D0012DF-ED21-496D-BDAF-52879221813D}"/>
              </a:ext>
            </a:extLst>
          </p:cNvPr>
          <p:cNvSpPr/>
          <p:nvPr/>
        </p:nvSpPr>
        <p:spPr>
          <a:xfrm>
            <a:off x="774896" y="4835791"/>
            <a:ext cx="119270" cy="159025"/>
          </a:xfrm>
          <a:prstGeom prst="star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FE9B4FE5-C5E5-BFE3-00E7-7E3B35F93B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2856" y="438496"/>
            <a:ext cx="1687075" cy="1687075"/>
          </a:xfrm>
          <a:prstGeom prst="rect">
            <a:avLst/>
          </a:prstGeom>
        </p:spPr>
      </p:pic>
    </p:spTree>
    <p:extLst>
      <p:ext uri="{BB962C8B-B14F-4D97-AF65-F5344CB8AC3E}">
        <p14:creationId xmlns:p14="http://schemas.microsoft.com/office/powerpoint/2010/main" val="3183518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548D9-6C1D-FECA-F631-B545B6553EE8}"/>
              </a:ext>
            </a:extLst>
          </p:cNvPr>
          <p:cNvSpPr>
            <a:spLocks noGrp="1"/>
          </p:cNvSpPr>
          <p:nvPr>
            <p:ph type="title"/>
          </p:nvPr>
        </p:nvSpPr>
        <p:spPr/>
        <p:txBody>
          <a:bodyPr/>
          <a:lstStyle/>
          <a:p>
            <a:r>
              <a:rPr lang="en-GB" dirty="0">
                <a:solidFill>
                  <a:schemeClr val="bg1"/>
                </a:solidFill>
              </a:rPr>
              <a:t>Orthorexia</a:t>
            </a:r>
            <a:endParaRPr lang="en-GB" dirty="0"/>
          </a:p>
        </p:txBody>
      </p:sp>
      <p:sp>
        <p:nvSpPr>
          <p:cNvPr id="4" name="Footer Placeholder 3">
            <a:extLst>
              <a:ext uri="{FF2B5EF4-FFF2-40B4-BE49-F238E27FC236}">
                <a16:creationId xmlns:a16="http://schemas.microsoft.com/office/drawing/2014/main" id="{4D08FAFE-24E2-1689-B72C-B4F97B89B507}"/>
              </a:ext>
            </a:extLst>
          </p:cNvPr>
          <p:cNvSpPr>
            <a:spLocks noGrp="1"/>
          </p:cNvSpPr>
          <p:nvPr>
            <p:ph type="ftr" sz="quarter" idx="11"/>
          </p:nvPr>
        </p:nvSpPr>
        <p:spPr/>
        <p:txBody>
          <a:bodyPr/>
          <a:lstStyle/>
          <a:p>
            <a:r>
              <a:rPr lang="en-GB" dirty="0"/>
              <a:t>Registered Charity Number: 1156578</a:t>
            </a:r>
          </a:p>
        </p:txBody>
      </p:sp>
      <p:sp>
        <p:nvSpPr>
          <p:cNvPr id="5" name="Arrow: Pentagon 4">
            <a:extLst>
              <a:ext uri="{FF2B5EF4-FFF2-40B4-BE49-F238E27FC236}">
                <a16:creationId xmlns:a16="http://schemas.microsoft.com/office/drawing/2014/main" id="{BFF73AC1-70B9-006C-1667-8D664EB5515A}"/>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6" name="Picture 5">
            <a:extLst>
              <a:ext uri="{FF2B5EF4-FFF2-40B4-BE49-F238E27FC236}">
                <a16:creationId xmlns:a16="http://schemas.microsoft.com/office/drawing/2014/main" id="{EBFDC7D7-A956-9C99-EFAF-C126629AF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2166" y="2156791"/>
            <a:ext cx="5834794" cy="4281040"/>
          </a:xfrm>
          <a:prstGeom prst="rect">
            <a:avLst/>
          </a:prstGeom>
        </p:spPr>
      </p:pic>
      <p:pic>
        <p:nvPicPr>
          <p:cNvPr id="3" name="Picture 2">
            <a:extLst>
              <a:ext uri="{FF2B5EF4-FFF2-40B4-BE49-F238E27FC236}">
                <a16:creationId xmlns:a16="http://schemas.microsoft.com/office/drawing/2014/main" id="{6FC48B41-D3CC-34FE-4EB5-96DB0C64A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2856" y="438496"/>
            <a:ext cx="1687075" cy="1687075"/>
          </a:xfrm>
          <a:prstGeom prst="rect">
            <a:avLst/>
          </a:prstGeom>
        </p:spPr>
      </p:pic>
    </p:spTree>
    <p:extLst>
      <p:ext uri="{BB962C8B-B14F-4D97-AF65-F5344CB8AC3E}">
        <p14:creationId xmlns:p14="http://schemas.microsoft.com/office/powerpoint/2010/main" val="4039696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D4C6-FE85-965C-0710-4D886BEF8218}"/>
              </a:ext>
            </a:extLst>
          </p:cNvPr>
          <p:cNvSpPr>
            <a:spLocks noGrp="1"/>
          </p:cNvSpPr>
          <p:nvPr>
            <p:ph type="title"/>
          </p:nvPr>
        </p:nvSpPr>
        <p:spPr/>
        <p:txBody>
          <a:bodyPr/>
          <a:lstStyle/>
          <a:p>
            <a:r>
              <a:rPr lang="en-GB" b="1" dirty="0">
                <a:solidFill>
                  <a:schemeClr val="bg1"/>
                </a:solidFill>
              </a:rPr>
              <a:t>Coping with exams </a:t>
            </a:r>
            <a:endParaRPr lang="en-GB" dirty="0">
              <a:solidFill>
                <a:schemeClr val="bg1"/>
              </a:solidFill>
            </a:endParaRPr>
          </a:p>
        </p:txBody>
      </p:sp>
      <p:sp>
        <p:nvSpPr>
          <p:cNvPr id="4" name="Footer Placeholder 3">
            <a:extLst>
              <a:ext uri="{FF2B5EF4-FFF2-40B4-BE49-F238E27FC236}">
                <a16:creationId xmlns:a16="http://schemas.microsoft.com/office/drawing/2014/main" id="{590504BD-A198-07A2-D641-521F1D64F6A4}"/>
              </a:ext>
            </a:extLst>
          </p:cNvPr>
          <p:cNvSpPr>
            <a:spLocks noGrp="1"/>
          </p:cNvSpPr>
          <p:nvPr>
            <p:ph type="ftr" sz="quarter" idx="11"/>
          </p:nvPr>
        </p:nvSpPr>
        <p:spPr/>
        <p:txBody>
          <a:bodyPr/>
          <a:lstStyle/>
          <a:p>
            <a:r>
              <a:rPr lang="en-GB"/>
              <a:t>Registered Charity Number: 1156578</a:t>
            </a:r>
          </a:p>
        </p:txBody>
      </p:sp>
      <p:sp>
        <p:nvSpPr>
          <p:cNvPr id="5" name="Arrow: Pentagon 4">
            <a:extLst>
              <a:ext uri="{FF2B5EF4-FFF2-40B4-BE49-F238E27FC236}">
                <a16:creationId xmlns:a16="http://schemas.microsoft.com/office/drawing/2014/main" id="{6F417D5C-304B-1E54-5CB2-A5FC3337415C}"/>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Rectangle 5">
            <a:extLst>
              <a:ext uri="{FF2B5EF4-FFF2-40B4-BE49-F238E27FC236}">
                <a16:creationId xmlns:a16="http://schemas.microsoft.com/office/drawing/2014/main" id="{AC5EC90E-6326-A5E6-90D7-C26BCB2518A4}"/>
              </a:ext>
            </a:extLst>
          </p:cNvPr>
          <p:cNvSpPr/>
          <p:nvPr/>
        </p:nvSpPr>
        <p:spPr>
          <a:xfrm>
            <a:off x="526774" y="2266123"/>
            <a:ext cx="10863469" cy="4079346"/>
          </a:xfrm>
          <a:prstGeom prst="rect">
            <a:avLst/>
          </a:prstGeom>
          <a:solidFill>
            <a:srgbClr val="72AEF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Content Placeholder 7">
            <a:extLst>
              <a:ext uri="{FF2B5EF4-FFF2-40B4-BE49-F238E27FC236}">
                <a16:creationId xmlns:a16="http://schemas.microsoft.com/office/drawing/2014/main" id="{18B3118B-EE46-F05E-AC24-B2E9B47C4A8A}"/>
              </a:ext>
            </a:extLst>
          </p:cNvPr>
          <p:cNvSpPr>
            <a:spLocks noGrp="1"/>
          </p:cNvSpPr>
          <p:nvPr>
            <p:ph idx="1"/>
          </p:nvPr>
        </p:nvSpPr>
        <p:spPr>
          <a:xfrm>
            <a:off x="987287" y="2266122"/>
            <a:ext cx="10402956" cy="4079345"/>
          </a:xfrm>
        </p:spPr>
        <p:txBody>
          <a:bodyPr>
            <a:normAutofit fontScale="92500" lnSpcReduction="10000"/>
          </a:bodyPr>
          <a:lstStyle/>
          <a:p>
            <a:pPr marL="0" lvl="0" indent="0">
              <a:buNone/>
            </a:pPr>
            <a:r>
              <a:rPr lang="en-GB" dirty="0">
                <a:solidFill>
                  <a:schemeClr val="bg1"/>
                </a:solidFill>
                <a:latin typeface="Quattrocento Sans" panose="020B0502050000020003" pitchFamily="34" charset="0"/>
              </a:rPr>
              <a:t>Exams often cause increase anxiety and stress which can make it harder to manage an eating disorder. </a:t>
            </a:r>
          </a:p>
          <a:p>
            <a:pPr marL="0" lvl="0" indent="0">
              <a:buNone/>
            </a:pPr>
            <a:r>
              <a:rPr lang="en-GB" dirty="0">
                <a:solidFill>
                  <a:schemeClr val="bg1"/>
                </a:solidFill>
                <a:latin typeface="Quattrocento Sans" panose="020B0502050000020003" pitchFamily="34" charset="0"/>
              </a:rPr>
              <a:t>Not fuelling your body properly will impact concentration, memory and decision making which makes revision more difficult. </a:t>
            </a:r>
          </a:p>
          <a:p>
            <a:pPr marL="0" lvl="0" indent="0">
              <a:buNone/>
            </a:pPr>
            <a:r>
              <a:rPr lang="en-GB" dirty="0">
                <a:solidFill>
                  <a:schemeClr val="bg1"/>
                </a:solidFill>
                <a:latin typeface="Quattrocento Sans" panose="020B0502050000020003" pitchFamily="34" charset="0"/>
              </a:rPr>
              <a:t>Food = fuel for the brain and will help with focus and concentration </a:t>
            </a:r>
          </a:p>
          <a:p>
            <a:pPr marL="0" lvl="0" indent="0">
              <a:buNone/>
            </a:pPr>
            <a:r>
              <a:rPr lang="en-GB" dirty="0">
                <a:solidFill>
                  <a:schemeClr val="bg1"/>
                </a:solidFill>
                <a:latin typeface="Quattrocento Sans" panose="020B0502050000020003" pitchFamily="34" charset="0"/>
              </a:rPr>
              <a:t>Stick to your meal plan as much as possible and aim for regular meals and snacks </a:t>
            </a:r>
          </a:p>
          <a:p>
            <a:pPr marL="0" lvl="0" indent="0">
              <a:buNone/>
            </a:pPr>
            <a:r>
              <a:rPr lang="en-GB" dirty="0">
                <a:solidFill>
                  <a:schemeClr val="bg1"/>
                </a:solidFill>
                <a:latin typeface="Quattrocento Sans" panose="020B0502050000020003" pitchFamily="34" charset="0"/>
              </a:rPr>
              <a:t>If you are cooking your own meals, think about pre-planning, it might be helpful to purchase some ready meals or batch cook meals</a:t>
            </a:r>
          </a:p>
          <a:p>
            <a:pPr marL="0" lvl="0" indent="0">
              <a:buNone/>
            </a:pPr>
            <a:r>
              <a:rPr lang="en-GB" dirty="0">
                <a:solidFill>
                  <a:schemeClr val="bg1"/>
                </a:solidFill>
                <a:latin typeface="Quattrocento Sans" panose="020B0502050000020003" pitchFamily="34" charset="0"/>
              </a:rPr>
              <a:t>During high stress, it might be helpful to think about a list for snacks and meals that feel safe and accessible</a:t>
            </a:r>
          </a:p>
          <a:p>
            <a:pPr marL="0" lvl="0" indent="0">
              <a:buNone/>
            </a:pPr>
            <a:r>
              <a:rPr lang="en-GB" dirty="0">
                <a:solidFill>
                  <a:schemeClr val="bg1"/>
                </a:solidFill>
                <a:latin typeface="Quattrocento Sans" panose="020B0502050000020003" pitchFamily="34" charset="0"/>
              </a:rPr>
              <a:t>Create structure where you schedule in meals/ snacks and time to rest between revision </a:t>
            </a:r>
          </a:p>
          <a:p>
            <a:pPr marL="0" lvl="0" indent="0">
              <a:buNone/>
            </a:pPr>
            <a:r>
              <a:rPr lang="en-GB" dirty="0">
                <a:solidFill>
                  <a:schemeClr val="bg1"/>
                </a:solidFill>
                <a:latin typeface="Quattrocento Sans" panose="020B0502050000020003" pitchFamily="34" charset="0"/>
              </a:rPr>
              <a:t>Schedule self-care and time to wind down </a:t>
            </a:r>
          </a:p>
          <a:p>
            <a:pPr marL="0" lvl="0" indent="0">
              <a:buNone/>
            </a:pPr>
            <a:r>
              <a:rPr lang="en-GB" dirty="0">
                <a:solidFill>
                  <a:schemeClr val="bg1"/>
                </a:solidFill>
                <a:latin typeface="Quattrocento Sans" panose="020B0502050000020003" pitchFamily="34" charset="0"/>
              </a:rPr>
              <a:t>Reach out for support from friends, family and tutors/ teachers </a:t>
            </a:r>
          </a:p>
          <a:p>
            <a:pPr marL="0" lvl="0" indent="0">
              <a:buNone/>
            </a:pPr>
            <a:r>
              <a:rPr lang="en-GB" dirty="0">
                <a:solidFill>
                  <a:schemeClr val="bg1"/>
                </a:solidFill>
                <a:latin typeface="Quattrocento Sans" panose="020B0502050000020003" pitchFamily="34" charset="0"/>
              </a:rPr>
              <a:t>Remind yourself of your motivations for recovery and goals and hopes for the future </a:t>
            </a:r>
          </a:p>
          <a:p>
            <a:pPr marL="0" indent="0">
              <a:buNone/>
            </a:pPr>
            <a:endParaRPr lang="en-GB" dirty="0"/>
          </a:p>
        </p:txBody>
      </p:sp>
      <p:sp>
        <p:nvSpPr>
          <p:cNvPr id="8" name="Double Wave 7">
            <a:extLst>
              <a:ext uri="{FF2B5EF4-FFF2-40B4-BE49-F238E27FC236}">
                <a16:creationId xmlns:a16="http://schemas.microsoft.com/office/drawing/2014/main" id="{D0354395-2414-AC69-96A5-127EA19A7718}"/>
              </a:ext>
            </a:extLst>
          </p:cNvPr>
          <p:cNvSpPr/>
          <p:nvPr/>
        </p:nvSpPr>
        <p:spPr>
          <a:xfrm rot="16200000">
            <a:off x="-1368301" y="3989878"/>
            <a:ext cx="4079346" cy="631831"/>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a:extLst>
              <a:ext uri="{FF2B5EF4-FFF2-40B4-BE49-F238E27FC236}">
                <a16:creationId xmlns:a16="http://schemas.microsoft.com/office/drawing/2014/main" id="{CDEBEF48-D9B7-AC7D-8753-5D9A6B7AEE21}"/>
              </a:ext>
            </a:extLst>
          </p:cNvPr>
          <p:cNvSpPr/>
          <p:nvPr/>
        </p:nvSpPr>
        <p:spPr>
          <a:xfrm>
            <a:off x="683716" y="2344746"/>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a:extLst>
              <a:ext uri="{FF2B5EF4-FFF2-40B4-BE49-F238E27FC236}">
                <a16:creationId xmlns:a16="http://schemas.microsoft.com/office/drawing/2014/main" id="{7DA1EB05-BD09-D1D9-AAB3-6CF6259B8B81}"/>
              </a:ext>
            </a:extLst>
          </p:cNvPr>
          <p:cNvSpPr/>
          <p:nvPr/>
        </p:nvSpPr>
        <p:spPr>
          <a:xfrm>
            <a:off x="683715" y="2726708"/>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owchart: Connector 10">
            <a:extLst>
              <a:ext uri="{FF2B5EF4-FFF2-40B4-BE49-F238E27FC236}">
                <a16:creationId xmlns:a16="http://schemas.microsoft.com/office/drawing/2014/main" id="{79086DC7-3BAE-105E-AA58-B2B160DE88A9}"/>
              </a:ext>
            </a:extLst>
          </p:cNvPr>
          <p:cNvSpPr/>
          <p:nvPr/>
        </p:nvSpPr>
        <p:spPr>
          <a:xfrm>
            <a:off x="683714" y="3292366"/>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Connector 11">
            <a:extLst>
              <a:ext uri="{FF2B5EF4-FFF2-40B4-BE49-F238E27FC236}">
                <a16:creationId xmlns:a16="http://schemas.microsoft.com/office/drawing/2014/main" id="{E7B8F5AE-581C-069F-7A7D-58516C1E65DE}"/>
              </a:ext>
            </a:extLst>
          </p:cNvPr>
          <p:cNvSpPr/>
          <p:nvPr/>
        </p:nvSpPr>
        <p:spPr>
          <a:xfrm>
            <a:off x="683714" y="3659366"/>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lowchart: Connector 12">
            <a:extLst>
              <a:ext uri="{FF2B5EF4-FFF2-40B4-BE49-F238E27FC236}">
                <a16:creationId xmlns:a16="http://schemas.microsoft.com/office/drawing/2014/main" id="{F631D9FA-52A0-F572-682D-F7DB4F0DA581}"/>
              </a:ext>
            </a:extLst>
          </p:cNvPr>
          <p:cNvSpPr/>
          <p:nvPr/>
        </p:nvSpPr>
        <p:spPr>
          <a:xfrm>
            <a:off x="683714" y="4026366"/>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a:extLst>
              <a:ext uri="{FF2B5EF4-FFF2-40B4-BE49-F238E27FC236}">
                <a16:creationId xmlns:a16="http://schemas.microsoft.com/office/drawing/2014/main" id="{D5DBB7E2-03C3-BE8B-3798-FEECB1EFAC4B}"/>
              </a:ext>
            </a:extLst>
          </p:cNvPr>
          <p:cNvSpPr/>
          <p:nvPr/>
        </p:nvSpPr>
        <p:spPr>
          <a:xfrm>
            <a:off x="686797" y="4603412"/>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lowchart: Connector 14">
            <a:extLst>
              <a:ext uri="{FF2B5EF4-FFF2-40B4-BE49-F238E27FC236}">
                <a16:creationId xmlns:a16="http://schemas.microsoft.com/office/drawing/2014/main" id="{F99C2561-DB08-7FA9-A3B4-6F791340930B}"/>
              </a:ext>
            </a:extLst>
          </p:cNvPr>
          <p:cNvSpPr/>
          <p:nvPr/>
        </p:nvSpPr>
        <p:spPr>
          <a:xfrm>
            <a:off x="683713" y="5032436"/>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10A8E503-4D94-18AF-B738-3B0A22652775}"/>
              </a:ext>
            </a:extLst>
          </p:cNvPr>
          <p:cNvSpPr/>
          <p:nvPr/>
        </p:nvSpPr>
        <p:spPr>
          <a:xfrm>
            <a:off x="680252" y="5720419"/>
            <a:ext cx="137117" cy="136634"/>
          </a:xfrm>
          <a:prstGeom prst="flowChartConnector">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E0292BD3-2CEB-666D-7669-408D8A3AD506}"/>
              </a:ext>
            </a:extLst>
          </p:cNvPr>
          <p:cNvSpPr/>
          <p:nvPr/>
        </p:nvSpPr>
        <p:spPr>
          <a:xfrm>
            <a:off x="680253" y="5397280"/>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Connector 18">
            <a:extLst>
              <a:ext uri="{FF2B5EF4-FFF2-40B4-BE49-F238E27FC236}">
                <a16:creationId xmlns:a16="http://schemas.microsoft.com/office/drawing/2014/main" id="{BF1616ED-3303-C0ED-ADB2-9AA686D548E0}"/>
              </a:ext>
            </a:extLst>
          </p:cNvPr>
          <p:cNvSpPr/>
          <p:nvPr/>
        </p:nvSpPr>
        <p:spPr>
          <a:xfrm>
            <a:off x="686796" y="6097590"/>
            <a:ext cx="137117" cy="136634"/>
          </a:xfrm>
          <a:prstGeom prst="flowChartConnector">
            <a:avLst/>
          </a:prstGeom>
          <a:solidFill>
            <a:srgbClr val="0A37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D049256C-B31E-8BE1-27D7-08DADBAEF2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142" y="512532"/>
            <a:ext cx="1296006" cy="1539007"/>
          </a:xfrm>
          <a:prstGeom prst="rect">
            <a:avLst/>
          </a:prstGeom>
        </p:spPr>
      </p:pic>
    </p:spTree>
    <p:extLst>
      <p:ext uri="{BB962C8B-B14F-4D97-AF65-F5344CB8AC3E}">
        <p14:creationId xmlns:p14="http://schemas.microsoft.com/office/powerpoint/2010/main" val="1484428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F8A4-9914-2DCB-7AF6-A5BABB80F2A3}"/>
              </a:ext>
            </a:extLst>
          </p:cNvPr>
          <p:cNvSpPr>
            <a:spLocks noGrp="1"/>
          </p:cNvSpPr>
          <p:nvPr>
            <p:ph type="title"/>
          </p:nvPr>
        </p:nvSpPr>
        <p:spPr/>
        <p:txBody>
          <a:bodyPr/>
          <a:lstStyle/>
          <a:p>
            <a:r>
              <a:rPr lang="en-GB" b="1" dirty="0"/>
              <a:t> </a:t>
            </a:r>
            <a:br>
              <a:rPr lang="en-GB" dirty="0"/>
            </a:br>
            <a:r>
              <a:rPr lang="en-GB" b="1" dirty="0">
                <a:solidFill>
                  <a:schemeClr val="bg1"/>
                </a:solidFill>
              </a:rPr>
              <a:t>Coping with guilt</a:t>
            </a:r>
            <a:br>
              <a:rPr lang="en-GB" dirty="0"/>
            </a:br>
            <a:endParaRPr lang="en-GB" dirty="0"/>
          </a:p>
        </p:txBody>
      </p:sp>
      <p:sp>
        <p:nvSpPr>
          <p:cNvPr id="4" name="Footer Placeholder 3">
            <a:extLst>
              <a:ext uri="{FF2B5EF4-FFF2-40B4-BE49-F238E27FC236}">
                <a16:creationId xmlns:a16="http://schemas.microsoft.com/office/drawing/2014/main" id="{775E0BF5-16EB-A0EA-F6A6-A1C9BF9D0F9F}"/>
              </a:ext>
            </a:extLst>
          </p:cNvPr>
          <p:cNvSpPr>
            <a:spLocks noGrp="1"/>
          </p:cNvSpPr>
          <p:nvPr>
            <p:ph type="ftr" sz="quarter" idx="11"/>
          </p:nvPr>
        </p:nvSpPr>
        <p:spPr/>
        <p:txBody>
          <a:bodyPr/>
          <a:lstStyle/>
          <a:p>
            <a:r>
              <a:rPr lang="en-GB"/>
              <a:t>Registered Charity Number: 1156578</a:t>
            </a:r>
          </a:p>
        </p:txBody>
      </p:sp>
      <p:sp>
        <p:nvSpPr>
          <p:cNvPr id="5" name="Arrow: Pentagon 4">
            <a:extLst>
              <a:ext uri="{FF2B5EF4-FFF2-40B4-BE49-F238E27FC236}">
                <a16:creationId xmlns:a16="http://schemas.microsoft.com/office/drawing/2014/main" id="{0B9CB5F8-3FAA-0BFD-F973-9D18FF9A704D}"/>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6" name="Footer Placeholder 3">
            <a:extLst>
              <a:ext uri="{FF2B5EF4-FFF2-40B4-BE49-F238E27FC236}">
                <a16:creationId xmlns:a16="http://schemas.microsoft.com/office/drawing/2014/main" id="{F00C2BAC-DBED-DA49-B366-6740C828B2BB}"/>
              </a:ext>
            </a:extLst>
          </p:cNvPr>
          <p:cNvSpPr txBox="1">
            <a:spLocks/>
          </p:cNvSpPr>
          <p:nvPr/>
        </p:nvSpPr>
        <p:spPr>
          <a:xfrm>
            <a:off x="787793" y="6365498"/>
            <a:ext cx="5146393" cy="228660"/>
          </a:xfrm>
          <a:prstGeom prst="rect">
            <a:avLst/>
          </a:prstGeom>
        </p:spPr>
        <p:txBody>
          <a:bodyPr vert="horz" lIns="91440" tIns="45720" rIns="91440" bIns="45720" rtlCol="0" anchor="b"/>
          <a:lstStyle>
            <a:defPPr>
              <a:defRPr lang="en-US"/>
            </a:defPPr>
            <a:lvl1pPr marL="0" algn="l" defTabSz="914400" rtl="0" eaLnBrk="1" latinLnBrk="0" hangingPunct="1">
              <a:defRPr sz="900" b="1" i="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Registered Charity Number: 1156578</a:t>
            </a:r>
          </a:p>
        </p:txBody>
      </p:sp>
      <p:sp>
        <p:nvSpPr>
          <p:cNvPr id="7" name="Rectangle 6">
            <a:extLst>
              <a:ext uri="{FF2B5EF4-FFF2-40B4-BE49-F238E27FC236}">
                <a16:creationId xmlns:a16="http://schemas.microsoft.com/office/drawing/2014/main" id="{730E8DA1-36F0-A71D-102F-6A4862042E59}"/>
              </a:ext>
            </a:extLst>
          </p:cNvPr>
          <p:cNvSpPr/>
          <p:nvPr/>
        </p:nvSpPr>
        <p:spPr>
          <a:xfrm>
            <a:off x="792342" y="2385392"/>
            <a:ext cx="7362443" cy="3441830"/>
          </a:xfrm>
          <a:prstGeom prst="rect">
            <a:avLst/>
          </a:prstGeom>
          <a:solidFill>
            <a:srgbClr val="239DA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ontent Placeholder 7">
            <a:extLst>
              <a:ext uri="{FF2B5EF4-FFF2-40B4-BE49-F238E27FC236}">
                <a16:creationId xmlns:a16="http://schemas.microsoft.com/office/drawing/2014/main" id="{33AE2542-3B3D-AA7E-CFC0-048B3C2B22EB}"/>
              </a:ext>
            </a:extLst>
          </p:cNvPr>
          <p:cNvSpPr>
            <a:spLocks noGrp="1"/>
          </p:cNvSpPr>
          <p:nvPr>
            <p:ph idx="1"/>
          </p:nvPr>
        </p:nvSpPr>
        <p:spPr>
          <a:xfrm>
            <a:off x="1293484" y="2648073"/>
            <a:ext cx="6360157" cy="2916467"/>
          </a:xfrm>
        </p:spPr>
        <p:txBody>
          <a:bodyPr>
            <a:normAutofit/>
          </a:bodyPr>
          <a:lstStyle/>
          <a:p>
            <a:pPr marL="0" indent="0">
              <a:buNone/>
            </a:pPr>
            <a:r>
              <a:rPr lang="en-GB" dirty="0">
                <a:solidFill>
                  <a:schemeClr val="bg1"/>
                </a:solidFill>
                <a:latin typeface="Quattrocento Sans" panose="020B0502050000020003" pitchFamily="34" charset="0"/>
              </a:rPr>
              <a:t>An important part of recovery is challenging eating disorder thoughts and behaviours. However, it is common for people with an eating disorder to experience guilt after doing this. The guilt can feel overwhelming and is often something the eating disorder uses to try to stay in control. However, each time you challenge the eating disorder, you are becoming stronger and taking back control. It can be helpful to think about ways you can manage this as you continue to work through your recovery. </a:t>
            </a:r>
          </a:p>
          <a:p>
            <a:pPr marL="0" indent="0">
              <a:buNone/>
            </a:pPr>
            <a:endParaRPr lang="en-GB" dirty="0"/>
          </a:p>
        </p:txBody>
      </p:sp>
      <p:sp>
        <p:nvSpPr>
          <p:cNvPr id="20" name="Double Wave 19">
            <a:extLst>
              <a:ext uri="{FF2B5EF4-FFF2-40B4-BE49-F238E27FC236}">
                <a16:creationId xmlns:a16="http://schemas.microsoft.com/office/drawing/2014/main" id="{96E7C089-579D-F1C4-44F5-B55AC13D95C8}"/>
              </a:ext>
            </a:extLst>
          </p:cNvPr>
          <p:cNvSpPr/>
          <p:nvPr/>
        </p:nvSpPr>
        <p:spPr>
          <a:xfrm rot="16200000">
            <a:off x="-1368301" y="3989878"/>
            <a:ext cx="4079346" cy="631831"/>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24AAEAB4-8E52-7A7D-D75C-88D39A070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8813" y="2585733"/>
            <a:ext cx="3354440" cy="3262458"/>
          </a:xfrm>
          <a:prstGeom prst="rect">
            <a:avLst/>
          </a:prstGeom>
        </p:spPr>
      </p:pic>
      <p:pic>
        <p:nvPicPr>
          <p:cNvPr id="11" name="Picture 10">
            <a:extLst>
              <a:ext uri="{FF2B5EF4-FFF2-40B4-BE49-F238E27FC236}">
                <a16:creationId xmlns:a16="http://schemas.microsoft.com/office/drawing/2014/main" id="{0BD3495A-C996-2EA4-9CA3-193256C9A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2856" y="570609"/>
            <a:ext cx="1551602" cy="1540741"/>
          </a:xfrm>
          <a:prstGeom prst="rect">
            <a:avLst/>
          </a:prstGeom>
        </p:spPr>
      </p:pic>
    </p:spTree>
    <p:extLst>
      <p:ext uri="{BB962C8B-B14F-4D97-AF65-F5344CB8AC3E}">
        <p14:creationId xmlns:p14="http://schemas.microsoft.com/office/powerpoint/2010/main" val="2433300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D537-2BFF-E429-5AC6-01D3525EC738}"/>
              </a:ext>
            </a:extLst>
          </p:cNvPr>
          <p:cNvSpPr>
            <a:spLocks noGrp="1"/>
          </p:cNvSpPr>
          <p:nvPr>
            <p:ph type="title"/>
          </p:nvPr>
        </p:nvSpPr>
        <p:spPr/>
        <p:txBody>
          <a:bodyPr/>
          <a:lstStyle/>
          <a:p>
            <a:r>
              <a:rPr lang="en-GB" b="1" dirty="0">
                <a:solidFill>
                  <a:schemeClr val="bg1"/>
                </a:solidFill>
              </a:rPr>
              <a:t>Coping with guilt</a:t>
            </a:r>
            <a:endParaRPr lang="en-GB" dirty="0"/>
          </a:p>
        </p:txBody>
      </p:sp>
      <p:sp>
        <p:nvSpPr>
          <p:cNvPr id="4" name="Footer Placeholder 3">
            <a:extLst>
              <a:ext uri="{FF2B5EF4-FFF2-40B4-BE49-F238E27FC236}">
                <a16:creationId xmlns:a16="http://schemas.microsoft.com/office/drawing/2014/main" id="{54EDA376-B1B4-F2FB-3A5E-671132988EBD}"/>
              </a:ext>
            </a:extLst>
          </p:cNvPr>
          <p:cNvSpPr>
            <a:spLocks noGrp="1"/>
          </p:cNvSpPr>
          <p:nvPr>
            <p:ph type="ftr" sz="quarter" idx="11"/>
          </p:nvPr>
        </p:nvSpPr>
        <p:spPr/>
        <p:txBody>
          <a:bodyPr/>
          <a:lstStyle/>
          <a:p>
            <a:r>
              <a:rPr lang="en-GB"/>
              <a:t>Registered Charity Number: 1156578</a:t>
            </a:r>
          </a:p>
        </p:txBody>
      </p:sp>
      <p:sp>
        <p:nvSpPr>
          <p:cNvPr id="5" name="Rectangle 4">
            <a:extLst>
              <a:ext uri="{FF2B5EF4-FFF2-40B4-BE49-F238E27FC236}">
                <a16:creationId xmlns:a16="http://schemas.microsoft.com/office/drawing/2014/main" id="{86F9B4F0-0ECC-35CB-0F5F-337B562B120F}"/>
              </a:ext>
            </a:extLst>
          </p:cNvPr>
          <p:cNvSpPr/>
          <p:nvPr/>
        </p:nvSpPr>
        <p:spPr>
          <a:xfrm>
            <a:off x="792342" y="2385391"/>
            <a:ext cx="10283687" cy="3960076"/>
          </a:xfrm>
          <a:prstGeom prst="rect">
            <a:avLst/>
          </a:prstGeom>
          <a:solidFill>
            <a:srgbClr val="239DA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Content Placeholder 7">
            <a:extLst>
              <a:ext uri="{FF2B5EF4-FFF2-40B4-BE49-F238E27FC236}">
                <a16:creationId xmlns:a16="http://schemas.microsoft.com/office/drawing/2014/main" id="{8992A964-5E60-3161-FB94-278F96CA543C}"/>
              </a:ext>
            </a:extLst>
          </p:cNvPr>
          <p:cNvSpPr>
            <a:spLocks noGrp="1"/>
          </p:cNvSpPr>
          <p:nvPr>
            <p:ph idx="1"/>
          </p:nvPr>
        </p:nvSpPr>
        <p:spPr>
          <a:xfrm>
            <a:off x="987289" y="2514601"/>
            <a:ext cx="9975572" cy="3637722"/>
          </a:xfrm>
        </p:spPr>
        <p:txBody>
          <a:bodyPr>
            <a:normAutofit fontScale="92500" lnSpcReduction="20000"/>
          </a:bodyPr>
          <a:lstStyle/>
          <a:p>
            <a:pPr marL="0" lvl="0" indent="0">
              <a:buNone/>
            </a:pPr>
            <a:r>
              <a:rPr lang="en-GB" dirty="0">
                <a:latin typeface="Quattrocento Sans" panose="020B0502050000020003" pitchFamily="34" charset="0"/>
              </a:rPr>
              <a:t>Use the 4 strategies to manage thoughts- distraction, challenge, motivation and sitting with the thought </a:t>
            </a:r>
          </a:p>
          <a:p>
            <a:pPr marL="0" lvl="0" indent="0">
              <a:buNone/>
            </a:pPr>
            <a:r>
              <a:rPr lang="en-GB" dirty="0">
                <a:latin typeface="Quattrocento Sans" panose="020B0502050000020003" pitchFamily="34" charset="0"/>
              </a:rPr>
              <a:t>Use flashcards to help with challenging thoughts, write down the thought on one side and the challenge on the other</a:t>
            </a:r>
          </a:p>
          <a:p>
            <a:pPr marL="0" lvl="0" indent="0">
              <a:buNone/>
            </a:pPr>
            <a:r>
              <a:rPr lang="en-GB" dirty="0">
                <a:latin typeface="Quattrocento Sans" panose="020B0502050000020003" pitchFamily="34" charset="0"/>
              </a:rPr>
              <a:t>Identify your reasons for recovery and hopes you have for the future- create a vision board as a reminder </a:t>
            </a:r>
          </a:p>
          <a:p>
            <a:pPr marL="0" lvl="0" indent="0">
              <a:buNone/>
            </a:pPr>
            <a:r>
              <a:rPr lang="en-GB" dirty="0">
                <a:latin typeface="Quattrocento Sans" panose="020B0502050000020003" pitchFamily="34" charset="0"/>
              </a:rPr>
              <a:t>Remind yourself of the times you have challenged the ED before, you can do this and recovery is possible- create a win's jar to help recognise positives and see this fill up as you move through your recovery </a:t>
            </a:r>
          </a:p>
          <a:p>
            <a:pPr marL="0" lvl="0" indent="0">
              <a:buNone/>
            </a:pPr>
            <a:r>
              <a:rPr lang="en-GB" dirty="0">
                <a:latin typeface="Quattrocento Sans" panose="020B0502050000020003" pitchFamily="34" charset="0"/>
              </a:rPr>
              <a:t>Normalise the feeling and tell yourself that “The eating disorder is making me feel guilty” </a:t>
            </a:r>
          </a:p>
          <a:p>
            <a:pPr marL="0" lvl="0" indent="0">
              <a:buNone/>
            </a:pPr>
            <a:r>
              <a:rPr lang="en-GB" dirty="0">
                <a:latin typeface="Quattrocento Sans" panose="020B0502050000020003" pitchFamily="34" charset="0"/>
              </a:rPr>
              <a:t>Practise self-compassion and use positive affirmations e.g. – “My body is just my shell, it’s what inside that counts”</a:t>
            </a:r>
          </a:p>
          <a:p>
            <a:pPr marL="0" lvl="0" indent="0">
              <a:buNone/>
            </a:pPr>
            <a:r>
              <a:rPr lang="en-GB" dirty="0">
                <a:latin typeface="Quattrocento Sans" panose="020B0502050000020003" pitchFamily="34" charset="0"/>
              </a:rPr>
              <a:t>Use grounding techniques </a:t>
            </a:r>
          </a:p>
          <a:p>
            <a:pPr marL="0" lvl="0" indent="0">
              <a:buNone/>
            </a:pPr>
            <a:r>
              <a:rPr lang="en-GB" dirty="0">
                <a:latin typeface="Quattrocento Sans" panose="020B0502050000020003" pitchFamily="34" charset="0"/>
              </a:rPr>
              <a:t>Reach out for support </a:t>
            </a:r>
          </a:p>
          <a:p>
            <a:pPr marL="0" indent="0">
              <a:buNone/>
            </a:pPr>
            <a:endParaRPr lang="en-GB" dirty="0"/>
          </a:p>
        </p:txBody>
      </p:sp>
      <p:sp>
        <p:nvSpPr>
          <p:cNvPr id="7" name="Double Wave 6">
            <a:extLst>
              <a:ext uri="{FF2B5EF4-FFF2-40B4-BE49-F238E27FC236}">
                <a16:creationId xmlns:a16="http://schemas.microsoft.com/office/drawing/2014/main" id="{C802D51E-B8BB-B063-07C7-B8A6941C3C79}"/>
              </a:ext>
            </a:extLst>
          </p:cNvPr>
          <p:cNvSpPr/>
          <p:nvPr/>
        </p:nvSpPr>
        <p:spPr>
          <a:xfrm rot="16200000">
            <a:off x="-1368301" y="3989878"/>
            <a:ext cx="4079346" cy="631831"/>
          </a:xfrm>
          <a:prstGeom prst="doubleWav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Pentagon 7">
            <a:extLst>
              <a:ext uri="{FF2B5EF4-FFF2-40B4-BE49-F238E27FC236}">
                <a16:creationId xmlns:a16="http://schemas.microsoft.com/office/drawing/2014/main" id="{3204F607-308A-8936-43DB-ABE6F1647158}"/>
              </a:ext>
            </a:extLst>
          </p:cNvPr>
          <p:cNvSpPr/>
          <p:nvPr/>
        </p:nvSpPr>
        <p:spPr>
          <a:xfrm rot="10800000">
            <a:off x="8865705" y="512532"/>
            <a:ext cx="2683566" cy="1539006"/>
          </a:xfrm>
          <a:prstGeom prst="homePlate">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Heart 8">
            <a:extLst>
              <a:ext uri="{FF2B5EF4-FFF2-40B4-BE49-F238E27FC236}">
                <a16:creationId xmlns:a16="http://schemas.microsoft.com/office/drawing/2014/main" id="{D9F33775-877B-046D-2236-57C303237BFD}"/>
              </a:ext>
            </a:extLst>
          </p:cNvPr>
          <p:cNvSpPr/>
          <p:nvPr/>
        </p:nvSpPr>
        <p:spPr>
          <a:xfrm>
            <a:off x="701547" y="2593996"/>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Heart 9">
            <a:extLst>
              <a:ext uri="{FF2B5EF4-FFF2-40B4-BE49-F238E27FC236}">
                <a16:creationId xmlns:a16="http://schemas.microsoft.com/office/drawing/2014/main" id="{C0B718B3-4ED3-9193-4170-81DC32860B3D}"/>
              </a:ext>
            </a:extLst>
          </p:cNvPr>
          <p:cNvSpPr/>
          <p:nvPr/>
        </p:nvSpPr>
        <p:spPr>
          <a:xfrm>
            <a:off x="701546" y="2910247"/>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Heart 10">
            <a:extLst>
              <a:ext uri="{FF2B5EF4-FFF2-40B4-BE49-F238E27FC236}">
                <a16:creationId xmlns:a16="http://schemas.microsoft.com/office/drawing/2014/main" id="{B2D0205F-5FBA-8516-9848-860C53B48BC2}"/>
              </a:ext>
            </a:extLst>
          </p:cNvPr>
          <p:cNvSpPr/>
          <p:nvPr/>
        </p:nvSpPr>
        <p:spPr>
          <a:xfrm>
            <a:off x="702804" y="4885044"/>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Heart 11">
            <a:extLst>
              <a:ext uri="{FF2B5EF4-FFF2-40B4-BE49-F238E27FC236}">
                <a16:creationId xmlns:a16="http://schemas.microsoft.com/office/drawing/2014/main" id="{25622C1A-F267-CFDD-34E5-E35FF69BA1B7}"/>
              </a:ext>
            </a:extLst>
          </p:cNvPr>
          <p:cNvSpPr/>
          <p:nvPr/>
        </p:nvSpPr>
        <p:spPr>
          <a:xfrm>
            <a:off x="702803" y="5769909"/>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Heart 12">
            <a:extLst>
              <a:ext uri="{FF2B5EF4-FFF2-40B4-BE49-F238E27FC236}">
                <a16:creationId xmlns:a16="http://schemas.microsoft.com/office/drawing/2014/main" id="{B2D1F3F9-3A42-2B6B-3AB6-986F9B464932}"/>
              </a:ext>
            </a:extLst>
          </p:cNvPr>
          <p:cNvSpPr/>
          <p:nvPr/>
        </p:nvSpPr>
        <p:spPr>
          <a:xfrm>
            <a:off x="695899" y="3792779"/>
            <a:ext cx="134599" cy="150627"/>
          </a:xfrm>
          <a:prstGeom prst="hear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Heart 13">
            <a:extLst>
              <a:ext uri="{FF2B5EF4-FFF2-40B4-BE49-F238E27FC236}">
                <a16:creationId xmlns:a16="http://schemas.microsoft.com/office/drawing/2014/main" id="{C17C8C6E-841C-B5BA-A2A4-4CCB4973A109}"/>
              </a:ext>
            </a:extLst>
          </p:cNvPr>
          <p:cNvSpPr/>
          <p:nvPr/>
        </p:nvSpPr>
        <p:spPr>
          <a:xfrm>
            <a:off x="702804" y="3433547"/>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Heart 14">
            <a:extLst>
              <a:ext uri="{FF2B5EF4-FFF2-40B4-BE49-F238E27FC236}">
                <a16:creationId xmlns:a16="http://schemas.microsoft.com/office/drawing/2014/main" id="{4C1D5814-715C-9405-44D9-7EFFB87AC8DE}"/>
              </a:ext>
            </a:extLst>
          </p:cNvPr>
          <p:cNvSpPr/>
          <p:nvPr/>
        </p:nvSpPr>
        <p:spPr>
          <a:xfrm>
            <a:off x="695898" y="4559264"/>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Heart 15">
            <a:extLst>
              <a:ext uri="{FF2B5EF4-FFF2-40B4-BE49-F238E27FC236}">
                <a16:creationId xmlns:a16="http://schemas.microsoft.com/office/drawing/2014/main" id="{FEDEF59F-75D5-6D23-1060-8844A1964DC2}"/>
              </a:ext>
            </a:extLst>
          </p:cNvPr>
          <p:cNvSpPr/>
          <p:nvPr/>
        </p:nvSpPr>
        <p:spPr>
          <a:xfrm>
            <a:off x="702803" y="5436057"/>
            <a:ext cx="134599" cy="15062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05D4C6F-9C6A-40AA-5BB4-C72E28069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2856" y="512532"/>
            <a:ext cx="1551602" cy="1540741"/>
          </a:xfrm>
          <a:prstGeom prst="rect">
            <a:avLst/>
          </a:prstGeom>
        </p:spPr>
      </p:pic>
    </p:spTree>
    <p:extLst>
      <p:ext uri="{BB962C8B-B14F-4D97-AF65-F5344CB8AC3E}">
        <p14:creationId xmlns:p14="http://schemas.microsoft.com/office/powerpoint/2010/main" val="278975417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2_Ion Boardroom">
  <a:themeElements>
    <a:clrScheme name="Ion Boardroom">
      <a:dk1>
        <a:srgbClr val="000000"/>
      </a:dk1>
      <a:lt1>
        <a:srgbClr val="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de7333d-edd4-46f1-a465-8efcd3ca433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06C1A546F208478EAC844DDD7B7C94" ma:contentTypeVersion="15" ma:contentTypeDescription="Create a new document." ma:contentTypeScope="" ma:versionID="71fde864683bd595eb41ab5cd607203d">
  <xsd:schema xmlns:xsd="http://www.w3.org/2001/XMLSchema" xmlns:xs="http://www.w3.org/2001/XMLSchema" xmlns:p="http://schemas.microsoft.com/office/2006/metadata/properties" xmlns:ns3="bde7333d-edd4-46f1-a465-8efcd3ca4333" xmlns:ns4="015627ef-013c-4382-8402-328b17f26705" targetNamespace="http://schemas.microsoft.com/office/2006/metadata/properties" ma:root="true" ma:fieldsID="05559d28e7cc284b68ff236019c3267d" ns3:_="" ns4:_="">
    <xsd:import namespace="bde7333d-edd4-46f1-a465-8efcd3ca4333"/>
    <xsd:import namespace="015627ef-013c-4382-8402-328b17f26705"/>
    <xsd:element name="properties">
      <xsd:complexType>
        <xsd:sequence>
          <xsd:element name="documentManagement">
            <xsd:complexType>
              <xsd:all>
                <xsd:element ref="ns3:MediaServiceMetadata" minOccurs="0"/>
                <xsd:element ref="ns3:MediaServiceFastMetadata" minOccurs="0"/>
                <xsd:element ref="ns3:_activity"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e7333d-edd4-46f1-a465-8efcd3ca43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5627ef-013c-4382-8402-328b17f2670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62BFED-DEAD-4B78-8EEF-E9C87090E4C8}">
  <ds:schemaRefs>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015627ef-013c-4382-8402-328b17f26705"/>
    <ds:schemaRef ds:uri="http://purl.org/dc/dcmitype/"/>
    <ds:schemaRef ds:uri="http://purl.org/dc/elements/1.1/"/>
    <ds:schemaRef ds:uri="bde7333d-edd4-46f1-a465-8efcd3ca4333"/>
    <ds:schemaRef ds:uri="http://www.w3.org/XML/1998/namespace"/>
    <ds:schemaRef ds:uri="http://purl.org/dc/terms/"/>
  </ds:schemaRefs>
</ds:datastoreItem>
</file>

<file path=customXml/itemProps2.xml><?xml version="1.0" encoding="utf-8"?>
<ds:datastoreItem xmlns:ds="http://schemas.openxmlformats.org/officeDocument/2006/customXml" ds:itemID="{52918EEA-915E-4B7A-8098-954C054C44C2}">
  <ds:schemaRefs>
    <ds:schemaRef ds:uri="http://schemas.microsoft.com/sharepoint/v3/contenttype/forms"/>
  </ds:schemaRefs>
</ds:datastoreItem>
</file>

<file path=customXml/itemProps3.xml><?xml version="1.0" encoding="utf-8"?>
<ds:datastoreItem xmlns:ds="http://schemas.openxmlformats.org/officeDocument/2006/customXml" ds:itemID="{0011133A-74C2-4CFE-98E7-4BD264564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e7333d-edd4-46f1-a465-8efcd3ca4333"/>
    <ds:schemaRef ds:uri="015627ef-013c-4382-8402-328b17f267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520</TotalTime>
  <Words>3653</Words>
  <Application>Microsoft Office PowerPoint</Application>
  <PresentationFormat>Widescreen</PresentationFormat>
  <Paragraphs>298</Paragraphs>
  <Slides>28</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Arial</vt:lpstr>
      <vt:lpstr>Calibri</vt:lpstr>
      <vt:lpstr>Century Gothic</vt:lpstr>
      <vt:lpstr>Noto Sans Symbols</vt:lpstr>
      <vt:lpstr>Quattrocento Sans</vt:lpstr>
      <vt:lpstr>Segoe Print</vt:lpstr>
      <vt:lpstr>Wingdings 3</vt:lpstr>
      <vt:lpstr>2_Ion Boardroom</vt:lpstr>
      <vt:lpstr>3_Ion Boardroom</vt:lpstr>
      <vt:lpstr>     </vt:lpstr>
      <vt:lpstr>Coming into ED services and  what to expect:</vt:lpstr>
      <vt:lpstr>Cycle of Recovery and Hope:</vt:lpstr>
      <vt:lpstr>Coping with parties and holidays (Summer/Christmas/Easter):</vt:lpstr>
      <vt:lpstr>Coping with parties and holidays (Summer/Christmas/Easter):</vt:lpstr>
      <vt:lpstr>Body image and weight gain:</vt:lpstr>
      <vt:lpstr>Body image and weight gain:</vt:lpstr>
      <vt:lpstr>Managing addictive exercise :</vt:lpstr>
      <vt:lpstr>Managing addictive exercise:</vt:lpstr>
      <vt:lpstr>Coping with comments/expectations from  others:</vt:lpstr>
      <vt:lpstr>Facing fear foods:</vt:lpstr>
      <vt:lpstr>Coping with Eid/Ramadan/ Religious festivals:</vt:lpstr>
      <vt:lpstr>Managing ED thoughts:</vt:lpstr>
      <vt:lpstr>Going to university/ planning for university:</vt:lpstr>
      <vt:lpstr>Going to university/ planning for university:</vt:lpstr>
      <vt:lpstr>Going to university/ planning for university:</vt:lpstr>
      <vt:lpstr>Returning to school:</vt:lpstr>
      <vt:lpstr>Social media:</vt:lpstr>
      <vt:lpstr>Coping with endings and moving on </vt:lpstr>
      <vt:lpstr>Coping with endings and moving on </vt:lpstr>
      <vt:lpstr>Replacing one ED behaviour with another </vt:lpstr>
      <vt:lpstr>Replacing one ED behaviour with another </vt:lpstr>
      <vt:lpstr>Orthorexia </vt:lpstr>
      <vt:lpstr>Orthorexia</vt:lpstr>
      <vt:lpstr>Orthorexia</vt:lpstr>
      <vt:lpstr>Coping with exams </vt:lpstr>
      <vt:lpstr>  Coping with guilt </vt:lpstr>
      <vt:lpstr>Coping with guilt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Catherine Keating</dc:creator>
  <cp:lastModifiedBy>HANIF, Shama (NHS CENTRAL EAST ICB - 06H)</cp:lastModifiedBy>
  <cp:revision>186</cp:revision>
  <dcterms:created xsi:type="dcterms:W3CDTF">2022-02-02T12:13:43Z</dcterms:created>
  <dcterms:modified xsi:type="dcterms:W3CDTF">2026-04-13T16:26:39Z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0x0101004206C1A546F208478EAC844DDD7B7C94</vt:lpwstr>
  </property>
</Properties>
</file>