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303520" y="-1097280"/>
            <a:ext cx="5029200" cy="5029200"/>
          </a:xfrm>
          <a:prstGeom prst="ellipse">
            <a:avLst/>
          </a:prstGeom>
          <a:solidFill>
            <a:srgbClr val="7B2FBE">
              <a:alpha val="12000"/>
            </a:srgbClr>
          </a:solidFill>
          <a:ln w="12700">
            <a:solidFill>
              <a:srgbClr val="A855F7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43600" y="-457200"/>
            <a:ext cx="3657600" cy="3657600"/>
          </a:xfrm>
          <a:prstGeom prst="ellipse">
            <a:avLst/>
          </a:prstGeom>
          <a:solidFill>
            <a:srgbClr val="A855F7">
              <a:alpha val="7000"/>
            </a:srgbClr>
          </a:solidFill>
          <a:ln w="12700">
            <a:solidFill>
              <a:srgbClr val="A855F7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32320" y="731520"/>
            <a:ext cx="1371600" cy="1371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02920" y="128016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94A3B8"/>
                </a:solidFill>
              </a:rPr>
              <a:t>[STUDIO NAME]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02920" y="178308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[GAME TITLE]</a:t>
            </a:r>
            <a:endParaRPr lang="en-US" sz="5200" dirty="0"/>
          </a:p>
        </p:txBody>
      </p:sp>
      <p:sp>
        <p:nvSpPr>
          <p:cNvPr id="9" name="Shape 6"/>
          <p:cNvSpPr/>
          <p:nvPr/>
        </p:nvSpPr>
        <p:spPr>
          <a:xfrm>
            <a:off x="502920" y="2926080"/>
            <a:ext cx="228600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02920" y="306324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06B6D4"/>
                </a:solidFill>
              </a:rPr>
              <a:t>[One sentence: what the game is + why it matters]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274320" y="477316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</a:rPr>
              <a:t>CONFIDENTIAL INVESTOR PRESENTATION  •  [YEAR]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10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DEVELOPMENT PLAN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Roadmap to Launch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640080" y="2286000"/>
            <a:ext cx="7863840" cy="36576"/>
          </a:xfrm>
          <a:prstGeom prst="rect">
            <a:avLst/>
          </a:prstGeom>
          <a:solidFill>
            <a:srgbClr val="2D2D55"/>
          </a:solidFill>
          <a:ln w="12700">
            <a:solidFill>
              <a:srgbClr val="2D2D5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21792" y="2148840"/>
            <a:ext cx="292608" cy="292608"/>
          </a:xfrm>
          <a:prstGeom prst="ellipse">
            <a:avLst/>
          </a:prstGeom>
          <a:solidFill>
            <a:srgbClr val="A855F7"/>
          </a:solidFill>
          <a:ln w="25400">
            <a:solidFill>
              <a:srgbClr val="A855F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" y="137160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A855F7"/>
                </a:solidFill>
              </a:rPr>
              <a:t>PROTOTYPE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37160" y="164592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[Q1 2025]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37160" y="2606040"/>
            <a:ext cx="1463040" cy="9601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37160" y="2606040"/>
            <a:ext cx="146304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269748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Core mechanics playable, proof of concept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633472" y="2148840"/>
            <a:ext cx="292608" cy="292608"/>
          </a:xfrm>
          <a:prstGeom prst="ellipse">
            <a:avLst/>
          </a:prstGeom>
          <a:solidFill>
            <a:srgbClr val="06B6D4"/>
          </a:solidFill>
          <a:ln w="25400">
            <a:solidFill>
              <a:srgbClr val="06B6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148840" y="137160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06B6D4"/>
                </a:solidFill>
              </a:rPr>
              <a:t>ALPHA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148840" y="164592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[Q3 2025]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2148840" y="2606040"/>
            <a:ext cx="1463040" cy="9601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148840" y="2606040"/>
            <a:ext cx="1463040" cy="3657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267712" y="269748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Full game loop, internal testing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645152" y="2148840"/>
            <a:ext cx="292608" cy="292608"/>
          </a:xfrm>
          <a:prstGeom prst="ellipse">
            <a:avLst/>
          </a:prstGeom>
          <a:solidFill>
            <a:srgbClr val="F59E0B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60520" y="137160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59E0B"/>
                </a:solidFill>
              </a:rPr>
              <a:t>BETA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160520" y="164592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[Q1 2026]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160520" y="2606040"/>
            <a:ext cx="1463040" cy="9601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160520" y="2606040"/>
            <a:ext cx="146304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279392" y="269748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Feature complete, community testing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656832" y="2148840"/>
            <a:ext cx="292608" cy="292608"/>
          </a:xfrm>
          <a:prstGeom prst="ellipse">
            <a:avLst/>
          </a:prstGeom>
          <a:solidFill>
            <a:srgbClr val="7B2FBE"/>
          </a:solidFill>
          <a:ln w="25400">
            <a:solidFill>
              <a:srgbClr val="7B2FB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172200" y="137160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7B2FBE"/>
                </a:solidFill>
              </a:rPr>
              <a:t>LAUNCH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172200" y="164592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[Q3 2026]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172200" y="2606040"/>
            <a:ext cx="1463040" cy="9601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172200" y="2606040"/>
            <a:ext cx="146304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91072" y="2697480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Gold master, day-one content ready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11480" y="3703320"/>
            <a:ext cx="8321040" cy="109728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594360" y="40233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✓  Playable build demo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651760" y="40233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✓  Feature complete build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709160" y="40233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✓  Closed beta / community testing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766560" y="40233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✓  Day-one patch ready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11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TEAM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People Who Ship It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2606040" cy="205740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371600" y="1188720"/>
            <a:ext cx="685800" cy="685800"/>
          </a:xfrm>
          <a:prstGeom prst="ellipse">
            <a:avLst/>
          </a:prstGeom>
          <a:solidFill>
            <a:srgbClr val="A855F7">
              <a:alpha val="80000"/>
            </a:srgbClr>
          </a:solidFill>
          <a:ln w="12700">
            <a:solidFill>
              <a:srgbClr val="A855F7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35608" y="1252728"/>
            <a:ext cx="548640" cy="54864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1280160" y="1993392"/>
            <a:ext cx="877824" cy="201168"/>
          </a:xfrm>
          <a:prstGeom prst="rect">
            <a:avLst/>
          </a:prstGeom>
          <a:solidFill>
            <a:srgbClr val="A855F7">
              <a:alpha val="90000"/>
            </a:srgbClr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280160" y="1993392"/>
            <a:ext cx="8778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0D0D1A"/>
                </a:solidFill>
              </a:rPr>
              <a:t>FOUNDER</a:t>
            </a:r>
            <a:endParaRPr lang="en-US" sz="700" dirty="0"/>
          </a:p>
        </p:txBody>
      </p:sp>
      <p:sp>
        <p:nvSpPr>
          <p:cNvPr id="11" name="Text 8"/>
          <p:cNvSpPr/>
          <p:nvPr/>
        </p:nvSpPr>
        <p:spPr>
          <a:xfrm>
            <a:off x="548640" y="22860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[Founder Name]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48640" y="257860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855F7"/>
                </a:solidFill>
              </a:rPr>
              <a:t>[CEO / Creative Director]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548640" y="2862072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[X years in games · shipped Y titles]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3227832" y="1051560"/>
            <a:ext cx="2606040" cy="205740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187952" y="1188720"/>
            <a:ext cx="685800" cy="685800"/>
          </a:xfrm>
          <a:prstGeom prst="ellipse">
            <a:avLst/>
          </a:prstGeom>
          <a:solidFill>
            <a:srgbClr val="A855F7">
              <a:alpha val="80000"/>
            </a:srgbClr>
          </a:solidFill>
          <a:ln w="12700">
            <a:solidFill>
              <a:srgbClr val="A855F7"/>
            </a:solidFill>
            <a:prstDash val="solid"/>
          </a:ln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1960" y="1252728"/>
            <a:ext cx="548640" cy="54864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4096512" y="1993392"/>
            <a:ext cx="877824" cy="201168"/>
          </a:xfrm>
          <a:prstGeom prst="rect">
            <a:avLst/>
          </a:prstGeom>
          <a:solidFill>
            <a:srgbClr val="A855F7">
              <a:alpha val="90000"/>
            </a:srgbClr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4096512" y="1993392"/>
            <a:ext cx="8778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0D0D1A"/>
                </a:solidFill>
              </a:rPr>
              <a:t>FOUNDER</a:t>
            </a:r>
            <a:endParaRPr lang="en-US" sz="700" dirty="0"/>
          </a:p>
        </p:txBody>
      </p:sp>
      <p:sp>
        <p:nvSpPr>
          <p:cNvPr id="19" name="Text 15"/>
          <p:cNvSpPr/>
          <p:nvPr/>
        </p:nvSpPr>
        <p:spPr>
          <a:xfrm>
            <a:off x="3364992" y="22860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[Founder Name]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3364992" y="257860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855F7"/>
                </a:solidFill>
              </a:rPr>
              <a:t>[CTO / Lead Engineer]</a:t>
            </a:r>
            <a:endParaRPr lang="en-US" sz="1000" dirty="0"/>
          </a:p>
        </p:txBody>
      </p:sp>
      <p:sp>
        <p:nvSpPr>
          <p:cNvPr id="21" name="Text 17"/>
          <p:cNvSpPr/>
          <p:nvPr/>
        </p:nvSpPr>
        <p:spPr>
          <a:xfrm>
            <a:off x="3364992" y="2862072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[X years · built at [Studio Name]]</a:t>
            </a:r>
            <a:endParaRPr lang="en-US" sz="900" dirty="0"/>
          </a:p>
        </p:txBody>
      </p:sp>
      <p:sp>
        <p:nvSpPr>
          <p:cNvPr id="22" name="Shape 18"/>
          <p:cNvSpPr/>
          <p:nvPr/>
        </p:nvSpPr>
        <p:spPr>
          <a:xfrm>
            <a:off x="6044184" y="1051560"/>
            <a:ext cx="2606040" cy="205740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3" name="Shape 19"/>
          <p:cNvSpPr/>
          <p:nvPr/>
        </p:nvSpPr>
        <p:spPr>
          <a:xfrm>
            <a:off x="7004304" y="1188720"/>
            <a:ext cx="685800" cy="685800"/>
          </a:xfrm>
          <a:prstGeom prst="ellipse">
            <a:avLst/>
          </a:prstGeom>
          <a:solidFill>
            <a:srgbClr val="06B6D4">
              <a:alpha val="80000"/>
            </a:srgbClr>
          </a:solidFill>
          <a:ln w="12700">
            <a:solidFill>
              <a:srgbClr val="06B6D4"/>
            </a:solidFill>
            <a:prstDash val="solid"/>
          </a:ln>
        </p:spPr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8312" y="1252728"/>
            <a:ext cx="548640" cy="548640"/>
          </a:xfrm>
          <a:prstGeom prst="rect">
            <a:avLst/>
          </a:prstGeom>
        </p:spPr>
      </p:pic>
      <p:sp>
        <p:nvSpPr>
          <p:cNvPr id="25" name="Shape 20"/>
          <p:cNvSpPr/>
          <p:nvPr/>
        </p:nvSpPr>
        <p:spPr>
          <a:xfrm>
            <a:off x="6912864" y="1993392"/>
            <a:ext cx="877824" cy="201168"/>
          </a:xfrm>
          <a:prstGeom prst="rect">
            <a:avLst/>
          </a:prstGeom>
          <a:solidFill>
            <a:srgbClr val="06B6D4">
              <a:alpha val="90000"/>
            </a:srgbClr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6" name="Text 21"/>
          <p:cNvSpPr/>
          <p:nvPr/>
        </p:nvSpPr>
        <p:spPr>
          <a:xfrm>
            <a:off x="6912864" y="1993392"/>
            <a:ext cx="8778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0D0D1A"/>
                </a:solidFill>
              </a:rPr>
              <a:t>CORE TEAM</a:t>
            </a:r>
            <a:endParaRPr lang="en-US" sz="700" dirty="0"/>
          </a:p>
        </p:txBody>
      </p:sp>
      <p:sp>
        <p:nvSpPr>
          <p:cNvPr id="27" name="Text 22"/>
          <p:cNvSpPr/>
          <p:nvPr/>
        </p:nvSpPr>
        <p:spPr>
          <a:xfrm>
            <a:off x="6181344" y="22860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[Key Hire]</a:t>
            </a:r>
            <a:endParaRPr lang="en-US" sz="1300" dirty="0"/>
          </a:p>
        </p:txBody>
      </p:sp>
      <p:sp>
        <p:nvSpPr>
          <p:cNvPr id="28" name="Text 23"/>
          <p:cNvSpPr/>
          <p:nvPr/>
        </p:nvSpPr>
        <p:spPr>
          <a:xfrm>
            <a:off x="6181344" y="257860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6B6D4"/>
                </a:solidFill>
              </a:rPr>
              <a:t>[Art Director / Lead Designer]</a:t>
            </a:r>
            <a:endParaRPr lang="en-US" sz="1000" dirty="0"/>
          </a:p>
        </p:txBody>
      </p:sp>
      <p:sp>
        <p:nvSpPr>
          <p:cNvPr id="29" name="Text 24"/>
          <p:cNvSpPr/>
          <p:nvPr/>
        </p:nvSpPr>
        <p:spPr>
          <a:xfrm>
            <a:off x="6181344" y="2862072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[X years · credits include [Game]]</a:t>
            </a:r>
            <a:endParaRPr lang="en-US" sz="900" dirty="0"/>
          </a:p>
        </p:txBody>
      </p:sp>
      <p:sp>
        <p:nvSpPr>
          <p:cNvPr id="30" name="Shape 25"/>
          <p:cNvSpPr/>
          <p:nvPr/>
        </p:nvSpPr>
        <p:spPr>
          <a:xfrm>
            <a:off x="411480" y="3246120"/>
            <a:ext cx="8321040" cy="15087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31" name="Shape 26"/>
          <p:cNvSpPr/>
          <p:nvPr/>
        </p:nvSpPr>
        <p:spPr>
          <a:xfrm>
            <a:off x="411480" y="3246120"/>
            <a:ext cx="832104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3355848"/>
            <a:ext cx="347472" cy="347472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1024128" y="336499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9E0B"/>
                </a:solidFill>
              </a:rPr>
              <a:t>TRACK RECORD</a:t>
            </a:r>
            <a:endParaRPr lang="en-US" sz="1000" dirty="0"/>
          </a:p>
        </p:txBody>
      </p:sp>
      <p:sp>
        <p:nvSpPr>
          <p:cNvPr id="34" name="Text 28"/>
          <p:cNvSpPr/>
          <p:nvPr/>
        </p:nvSpPr>
        <p:spPr>
          <a:xfrm>
            <a:off x="594360" y="3749040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[Combined X million units sold across prior titles]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[Key past studios, publishers, or notable credits]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[Awards, press coverage, or community achievements]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12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FINANCIAL MODEL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Numbers That Matter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3977640" cy="182880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51560"/>
            <a:ext cx="45720" cy="182880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11556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A855F7"/>
                </a:solidFill>
              </a:rPr>
              <a:t>COSTS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41732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[Dev budget: $X total]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[Monthly burn: $X/mo]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[Team size: X FTE]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[Timeline to launch: X months]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09160" y="1051560"/>
            <a:ext cx="3977640" cy="182880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1051560"/>
            <a:ext cx="45720" cy="182880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92040" y="111556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6B6D4"/>
                </a:solidFill>
              </a:rPr>
              <a:t>REVENUE ASSUMPTIONS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892040" y="141732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[Units sold Year 1: X]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[Price point: $X]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[In-game revenue: $X]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[DLC / expansion revenue: $X]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11480" y="3017520"/>
            <a:ext cx="2606040" cy="169164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11480" y="3017520"/>
            <a:ext cx="260604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12724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A855F7"/>
                </a:solidFill>
              </a:rPr>
              <a:t>REVENUE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48640" y="342900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$X M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548640" y="431596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[3-year projection]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227832" y="3017520"/>
            <a:ext cx="2606040" cy="169164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27832" y="3017520"/>
            <a:ext cx="260604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64992" y="312724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59E0B"/>
                </a:solidFill>
              </a:rPr>
              <a:t>PROFIT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364992" y="342900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$X M</a:t>
            </a:r>
            <a:endParaRPr lang="en-US" sz="3800" dirty="0"/>
          </a:p>
        </p:txBody>
      </p:sp>
      <p:sp>
        <p:nvSpPr>
          <p:cNvPr id="23" name="Text 21"/>
          <p:cNvSpPr/>
          <p:nvPr/>
        </p:nvSpPr>
        <p:spPr>
          <a:xfrm>
            <a:off x="3364992" y="431596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[3-year projection]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044184" y="3017520"/>
            <a:ext cx="2606040" cy="169164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044184" y="3017520"/>
            <a:ext cx="2606040" cy="3657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181344" y="312724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6B6D4"/>
                </a:solidFill>
              </a:rPr>
              <a:t>ROI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181344" y="342900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XXX%</a:t>
            </a:r>
            <a:endParaRPr lang="en-US" sz="3800" dirty="0"/>
          </a:p>
        </p:txBody>
      </p:sp>
      <p:sp>
        <p:nvSpPr>
          <p:cNvPr id="28" name="Text 26"/>
          <p:cNvSpPr/>
          <p:nvPr/>
        </p:nvSpPr>
        <p:spPr>
          <a:xfrm>
            <a:off x="6181344" y="431596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[3-year projection]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13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FUNDING ASK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Ask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8321040" cy="12801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51560"/>
            <a:ext cx="832104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1207008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43000" y="118872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9E0B"/>
                </a:solidFill>
              </a:rPr>
              <a:t>RAISING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143000" y="1463040"/>
            <a:ext cx="6400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$X,000,000</a:t>
            </a:r>
            <a:endParaRPr lang="en-US" sz="4200" dirty="0"/>
          </a:p>
        </p:txBody>
      </p:sp>
      <p:sp>
        <p:nvSpPr>
          <p:cNvPr id="11" name="Text 8"/>
          <p:cNvSpPr/>
          <p:nvPr/>
        </p:nvSpPr>
        <p:spPr>
          <a:xfrm>
            <a:off x="1143000" y="21488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Runway: [X months]  ·  Instrument: [SAFE / Equity / Convertible Note]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11480" y="2560320"/>
            <a:ext cx="2606040" cy="21031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11480" y="2560320"/>
            <a:ext cx="260604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48640" y="26517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A855F7"/>
                </a:solidFill>
              </a:rPr>
              <a:t>XX%</a:t>
            </a:r>
            <a:endParaRPr lang="en-US" sz="3800" dirty="0"/>
          </a:p>
        </p:txBody>
      </p:sp>
      <p:sp>
        <p:nvSpPr>
          <p:cNvPr id="15" name="Text 12"/>
          <p:cNvSpPr/>
          <p:nvPr/>
        </p:nvSpPr>
        <p:spPr>
          <a:xfrm>
            <a:off x="548640" y="333756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Development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548640" y="365760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[Engineers, artists, designers]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3227832" y="2560320"/>
            <a:ext cx="2606040" cy="21031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3227832" y="2560320"/>
            <a:ext cx="2606040" cy="3657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364992" y="26517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06B6D4"/>
                </a:solidFill>
              </a:rPr>
              <a:t>XX%</a:t>
            </a:r>
            <a:endParaRPr lang="en-US" sz="3800" dirty="0"/>
          </a:p>
        </p:txBody>
      </p:sp>
      <p:sp>
        <p:nvSpPr>
          <p:cNvPr id="20" name="Text 17"/>
          <p:cNvSpPr/>
          <p:nvPr/>
        </p:nvSpPr>
        <p:spPr>
          <a:xfrm>
            <a:off x="3364992" y="333756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Hiring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3364992" y="365760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[Key roles to fill gaps]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6044184" y="2560320"/>
            <a:ext cx="2606040" cy="21031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6044184" y="2560320"/>
            <a:ext cx="260604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181344" y="26517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59E0B"/>
                </a:solidFill>
              </a:rPr>
              <a:t>XX%</a:t>
            </a:r>
            <a:endParaRPr lang="en-US" sz="3800" dirty="0"/>
          </a:p>
        </p:txBody>
      </p:sp>
      <p:sp>
        <p:nvSpPr>
          <p:cNvPr id="25" name="Text 22"/>
          <p:cNvSpPr/>
          <p:nvPr/>
        </p:nvSpPr>
        <p:spPr>
          <a:xfrm>
            <a:off x="6181344" y="333756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Marketing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6181344" y="365760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[Launch campaign, influencers, ads]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14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EXIT &amp; RETURN POTENTIAL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Upside for Investors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8321040" cy="15087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51560"/>
            <a:ext cx="832104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14300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A855F7"/>
                </a:solidFill>
              </a:rPr>
              <a:t>COMPARABLE EXITS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94360" y="1481328"/>
            <a:ext cx="201168" cy="20116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146304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[Studio A: acquired by [Acquirer] for $X (Nx multiple)]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429000" y="1481328"/>
            <a:ext cx="201168" cy="20116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703320" y="146304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[Studio B: raised $X series A, now valued at $X]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63640" y="1481328"/>
            <a:ext cx="201168" cy="201168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37960" y="146304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[Studio C: IPO / acquisition at $X valuation]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11480" y="2697480"/>
            <a:ext cx="2606040" cy="19659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11480" y="2697480"/>
            <a:ext cx="2606040" cy="3657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788920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6B6D4"/>
                </a:solidFill>
              </a:rPr>
              <a:t>BASE CASE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090672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X–Xx return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548640" y="3767328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[Conservative sales + modest in-game revenue]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27832" y="2697480"/>
            <a:ext cx="2606040" cy="19659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27832" y="2697480"/>
            <a:ext cx="260604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64992" y="2788920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59E0B"/>
                </a:solidFill>
              </a:rPr>
              <a:t>MID CASE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364992" y="3090672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X–Xx return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3364992" y="3767328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[Strong launch + sequel greenlit]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044184" y="2697480"/>
            <a:ext cx="2606040" cy="19659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044184" y="2697480"/>
            <a:ext cx="260604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181344" y="2788920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A855F7"/>
                </a:solidFill>
              </a:rPr>
              <a:t>UPSIDE CASE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181344" y="3090672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X–Xx return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6181344" y="3767328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[Breakout hit + franchise deal or acquisition]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1828800"/>
            <a:ext cx="5486400" cy="5486400"/>
          </a:xfrm>
          <a:prstGeom prst="ellipse">
            <a:avLst/>
          </a:prstGeom>
          <a:solidFill>
            <a:srgbClr val="7B2FBE">
              <a:alpha val="8000"/>
            </a:srgbClr>
          </a:solidFill>
          <a:ln w="12700">
            <a:solidFill>
              <a:srgbClr val="A855F7">
                <a:alpha val="2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058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400" kern="0" dirty="0">
                <a:solidFill>
                  <a:srgbClr val="A855F7"/>
                </a:solidFill>
              </a:rPr>
              <a:t>LET'S BUILD SOMETHING LEGENDARY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7680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[What you are building over the long term —</a:t>
            </a:r>
            <a:endParaRPr lang="en-US" sz="3000" dirty="0"/>
          </a:p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franchise, universe, legacy]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3657600" y="2971800"/>
            <a:ext cx="182880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31089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F59E0B"/>
                </a:solidFill>
              </a:rPr>
              <a:t>[Why this is worth funding — in one unforgettable sentence]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2743200" y="3749040"/>
            <a:ext cx="3657600" cy="100584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0" y="3749040"/>
            <a:ext cx="3657600" cy="3657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6080" y="3931920"/>
            <a:ext cx="292608" cy="292608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3291840" y="3931920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[your@email.com]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2926080" y="427939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[+1 (XXX) XXX-XXXX]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2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EXECUTIVE SUMMARY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Opportunity at a Glance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8321040" cy="64008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51560"/>
            <a:ext cx="36576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161288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1124712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6B6D4"/>
                </a:solidFill>
              </a:rPr>
              <a:t>STUDIO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1097280" y="1353312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</a:rPr>
              <a:t>[Stage · Location]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411480" y="1801368"/>
            <a:ext cx="8321040" cy="64008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11480" y="1801368"/>
            <a:ext cx="36576" cy="640080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911096"/>
            <a:ext cx="411480" cy="4114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097280" y="18745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A855F7"/>
                </a:solidFill>
              </a:rPr>
              <a:t>GAME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1097280" y="21031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</a:rPr>
              <a:t>[Genre + Core Hook]</a:t>
            </a:r>
            <a:endParaRPr lang="en-US" sz="1400" dirty="0"/>
          </a:p>
        </p:txBody>
      </p:sp>
      <p:sp>
        <p:nvSpPr>
          <p:cNvPr id="16" name="Shape 12"/>
          <p:cNvSpPr/>
          <p:nvPr/>
        </p:nvSpPr>
        <p:spPr>
          <a:xfrm>
            <a:off x="411480" y="2551176"/>
            <a:ext cx="8321040" cy="64008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411480" y="2551176"/>
            <a:ext cx="36576" cy="6400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660904"/>
            <a:ext cx="411480" cy="41148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097280" y="262432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59E0B"/>
                </a:solidFill>
              </a:rPr>
              <a:t>RAISE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1097280" y="285292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</a:rPr>
              <a:t>[$X Million]</a:t>
            </a:r>
            <a:endParaRPr lang="en-US" sz="1400" dirty="0"/>
          </a:p>
        </p:txBody>
      </p:sp>
      <p:sp>
        <p:nvSpPr>
          <p:cNvPr id="21" name="Shape 16"/>
          <p:cNvSpPr/>
          <p:nvPr/>
        </p:nvSpPr>
        <p:spPr>
          <a:xfrm>
            <a:off x="411480" y="3300984"/>
            <a:ext cx="8321040" cy="64008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411480" y="3300984"/>
            <a:ext cx="36576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3410712"/>
            <a:ext cx="411480" cy="41148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1097280" y="3374136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6B6D4"/>
                </a:solidFill>
              </a:rPr>
              <a:t>USE OF FUNDS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1097280" y="3602736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</a:rPr>
              <a:t>[Build · Launch · Scale]</a:t>
            </a:r>
            <a:endParaRPr lang="en-US" sz="1400" dirty="0"/>
          </a:p>
        </p:txBody>
      </p:sp>
      <p:sp>
        <p:nvSpPr>
          <p:cNvPr id="26" name="Shape 20"/>
          <p:cNvSpPr/>
          <p:nvPr/>
        </p:nvSpPr>
        <p:spPr>
          <a:xfrm>
            <a:off x="411480" y="4050792"/>
            <a:ext cx="8321040" cy="64008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7" name="Shape 21"/>
          <p:cNvSpPr/>
          <p:nvPr/>
        </p:nvSpPr>
        <p:spPr>
          <a:xfrm>
            <a:off x="411480" y="4050792"/>
            <a:ext cx="36576" cy="6400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2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4160520"/>
            <a:ext cx="411480" cy="411480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1097280" y="4123944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59E0B"/>
                </a:solidFill>
              </a:rPr>
              <a:t>OUTCOME</a:t>
            </a:r>
            <a:endParaRPr lang="en-US" sz="900" dirty="0"/>
          </a:p>
        </p:txBody>
      </p:sp>
      <p:sp>
        <p:nvSpPr>
          <p:cNvPr id="30" name="Text 23"/>
          <p:cNvSpPr/>
          <p:nvPr/>
        </p:nvSpPr>
        <p:spPr>
          <a:xfrm>
            <a:off x="1097280" y="4352544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</a:rPr>
              <a:t>[Players · Revenue · ROI · Exit]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3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THE OPPORTUNITY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Gap Worth Filling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3977640" cy="352044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51560"/>
            <a:ext cx="397764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188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51560" y="1188720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A855F7"/>
                </a:solidFill>
              </a:rPr>
              <a:t>MARKET GAP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94360" y="1691640"/>
            <a:ext cx="36576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[What players are craving but can't find]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[Why current titles fall short — specific, honest]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[The emotional or mechanical void that exists]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709160" y="1051560"/>
            <a:ext cx="3977640" cy="352044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709160" y="1051560"/>
            <a:ext cx="397764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40" y="1188720"/>
            <a:ext cx="365760" cy="3657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349240" y="1188720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59E0B"/>
                </a:solidFill>
              </a:rPr>
              <a:t>WHY NOW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4892040" y="1691640"/>
            <a:ext cx="36576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[Trend 1: market shift, player behavior change]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[Trend 2: genre growth or new audience]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[Platform or tech shift creating an opening]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[Timing is specific — not "gaming is growing"]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4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THE GAME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[Game Title]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2606040" cy="10515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51560"/>
            <a:ext cx="260604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188720"/>
            <a:ext cx="347472" cy="34747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78408" y="117043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A855F7"/>
                </a:solidFill>
              </a:rPr>
              <a:t>GENRE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548640" y="1536192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</a:rPr>
              <a:t>[AAA / Indie / Mobile]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3227832" y="1051560"/>
            <a:ext cx="2606040" cy="10515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227832" y="1051560"/>
            <a:ext cx="2606040" cy="3657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4992" y="1188720"/>
            <a:ext cx="347472" cy="34747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794760" y="117043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6B6D4"/>
                </a:solidFill>
              </a:rPr>
              <a:t>PLATFORMS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3364992" y="1536192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</a:rPr>
              <a:t>[PC · Console · Mobile]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6044184" y="1051560"/>
            <a:ext cx="2606040" cy="10515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044184" y="1051560"/>
            <a:ext cx="260604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1344" y="1188720"/>
            <a:ext cx="347472" cy="34747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611112" y="117043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59E0B"/>
                </a:solidFill>
              </a:rPr>
              <a:t>AUDIENCE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6181344" y="1536192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</a:rPr>
              <a:t>[Who plays this]</a:t>
            </a:r>
            <a:endParaRPr lang="en-US" sz="1300" dirty="0"/>
          </a:p>
        </p:txBody>
      </p:sp>
      <p:sp>
        <p:nvSpPr>
          <p:cNvPr id="21" name="Shape 16"/>
          <p:cNvSpPr/>
          <p:nvPr/>
        </p:nvSpPr>
        <p:spPr>
          <a:xfrm>
            <a:off x="411480" y="2286000"/>
            <a:ext cx="8321040" cy="237744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411480" y="2286000"/>
            <a:ext cx="832104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23" name="Text 18"/>
          <p:cNvSpPr/>
          <p:nvPr/>
        </p:nvSpPr>
        <p:spPr>
          <a:xfrm>
            <a:off x="594360" y="23774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A855F7"/>
                </a:solidFill>
              </a:rPr>
              <a:t>CORE LOOP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594360" y="2788920"/>
            <a:ext cx="502920" cy="502920"/>
          </a:xfrm>
          <a:prstGeom prst="ellipse">
            <a:avLst/>
          </a:prstGeom>
          <a:solidFill>
            <a:srgbClr val="A855F7">
              <a:alpha val="80000"/>
            </a:srgbClr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25" name="Text 20"/>
          <p:cNvSpPr/>
          <p:nvPr/>
        </p:nvSpPr>
        <p:spPr>
          <a:xfrm>
            <a:off x="594360" y="27889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01</a:t>
            </a:r>
            <a:endParaRPr lang="en-US" sz="1200" dirty="0"/>
          </a:p>
        </p:txBody>
      </p:sp>
      <p:sp>
        <p:nvSpPr>
          <p:cNvPr id="26" name="Shape 21"/>
          <p:cNvSpPr/>
          <p:nvPr/>
        </p:nvSpPr>
        <p:spPr>
          <a:xfrm>
            <a:off x="1143000" y="2999232"/>
            <a:ext cx="2148840" cy="36576"/>
          </a:xfrm>
          <a:prstGeom prst="rect">
            <a:avLst/>
          </a:prstGeom>
          <a:solidFill>
            <a:srgbClr val="94A3B8">
              <a:alpha val="60000"/>
            </a:srgbClr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94360" y="338328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A855F7"/>
                </a:solidFill>
              </a:rPr>
              <a:t>ACTION</a:t>
            </a:r>
            <a:endParaRPr lang="en-US" sz="1000" dirty="0"/>
          </a:p>
        </p:txBody>
      </p:sp>
      <p:sp>
        <p:nvSpPr>
          <p:cNvPr id="28" name="Text 23"/>
          <p:cNvSpPr/>
          <p:nvPr/>
        </p:nvSpPr>
        <p:spPr>
          <a:xfrm>
            <a:off x="594360" y="365760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[The primary thing the player does]</a:t>
            </a:r>
            <a:endParaRPr lang="en-US" sz="1100" dirty="0"/>
          </a:p>
        </p:txBody>
      </p:sp>
      <p:sp>
        <p:nvSpPr>
          <p:cNvPr id="29" name="Shape 24"/>
          <p:cNvSpPr/>
          <p:nvPr/>
        </p:nvSpPr>
        <p:spPr>
          <a:xfrm>
            <a:off x="3337560" y="2788920"/>
            <a:ext cx="502920" cy="502920"/>
          </a:xfrm>
          <a:prstGeom prst="ellipse">
            <a:avLst/>
          </a:prstGeom>
          <a:solidFill>
            <a:srgbClr val="06B6D4">
              <a:alpha val="80000"/>
            </a:srgbClr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30" name="Text 25"/>
          <p:cNvSpPr/>
          <p:nvPr/>
        </p:nvSpPr>
        <p:spPr>
          <a:xfrm>
            <a:off x="3337560" y="27889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02</a:t>
            </a:r>
            <a:endParaRPr lang="en-US" sz="1200" dirty="0"/>
          </a:p>
        </p:txBody>
      </p:sp>
      <p:sp>
        <p:nvSpPr>
          <p:cNvPr id="31" name="Shape 26"/>
          <p:cNvSpPr/>
          <p:nvPr/>
        </p:nvSpPr>
        <p:spPr>
          <a:xfrm>
            <a:off x="3886200" y="2999232"/>
            <a:ext cx="2148840" cy="36576"/>
          </a:xfrm>
          <a:prstGeom prst="rect">
            <a:avLst/>
          </a:prstGeom>
          <a:solidFill>
            <a:srgbClr val="94A3B8">
              <a:alpha val="60000"/>
            </a:srgbClr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2" name="Text 27"/>
          <p:cNvSpPr/>
          <p:nvPr/>
        </p:nvSpPr>
        <p:spPr>
          <a:xfrm>
            <a:off x="3337560" y="338328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6B6D4"/>
                </a:solidFill>
              </a:rPr>
              <a:t>REWARD</a:t>
            </a:r>
            <a:endParaRPr lang="en-US" sz="1000" dirty="0"/>
          </a:p>
        </p:txBody>
      </p:sp>
      <p:sp>
        <p:nvSpPr>
          <p:cNvPr id="33" name="Text 28"/>
          <p:cNvSpPr/>
          <p:nvPr/>
        </p:nvSpPr>
        <p:spPr>
          <a:xfrm>
            <a:off x="3337560" y="365760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[Immediate payoff — loot, XP, story beat]</a:t>
            </a:r>
            <a:endParaRPr lang="en-US" sz="1100" dirty="0"/>
          </a:p>
        </p:txBody>
      </p:sp>
      <p:sp>
        <p:nvSpPr>
          <p:cNvPr id="34" name="Shape 29"/>
          <p:cNvSpPr/>
          <p:nvPr/>
        </p:nvSpPr>
        <p:spPr>
          <a:xfrm>
            <a:off x="6080760" y="2788920"/>
            <a:ext cx="502920" cy="502920"/>
          </a:xfrm>
          <a:prstGeom prst="ellipse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5" name="Text 30"/>
          <p:cNvSpPr/>
          <p:nvPr/>
        </p:nvSpPr>
        <p:spPr>
          <a:xfrm>
            <a:off x="6080760" y="27889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03</a:t>
            </a:r>
            <a:endParaRPr lang="en-US" sz="1200" dirty="0"/>
          </a:p>
        </p:txBody>
      </p:sp>
      <p:sp>
        <p:nvSpPr>
          <p:cNvPr id="36" name="Text 31"/>
          <p:cNvSpPr/>
          <p:nvPr/>
        </p:nvSpPr>
        <p:spPr>
          <a:xfrm>
            <a:off x="6080760" y="338328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F59E0B"/>
                </a:solidFill>
              </a:rPr>
              <a:t>PROGRESSION</a:t>
            </a:r>
            <a:endParaRPr lang="en-US" sz="1000" dirty="0"/>
          </a:p>
        </p:txBody>
      </p:sp>
      <p:sp>
        <p:nvSpPr>
          <p:cNvPr id="37" name="Text 32"/>
          <p:cNvSpPr/>
          <p:nvPr/>
        </p:nvSpPr>
        <p:spPr>
          <a:xfrm>
            <a:off x="6080760" y="365760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[How the player grows and what keeps them returning]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5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COMPETITIVE ADVANTAGE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Game Wins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2606040" cy="25603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51560"/>
            <a:ext cx="2606040" cy="502920"/>
          </a:xfrm>
          <a:prstGeom prst="rect">
            <a:avLst/>
          </a:prstGeom>
          <a:solidFill>
            <a:srgbClr val="7B2FBE">
              <a:alpha val="85000"/>
            </a:srgbClr>
          </a:solidFill>
          <a:ln w="12700">
            <a:solidFill>
              <a:srgbClr val="7B2FBE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2648" y="1115568"/>
            <a:ext cx="347472" cy="34747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51560" y="11155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0D0D1A"/>
                </a:solidFill>
              </a:rPr>
              <a:t>CORE ADVANTAGE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576072" y="1691640"/>
            <a:ext cx="22860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[Mechanic or system that no competitor has replicated]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227832" y="1051560"/>
            <a:ext cx="2606040" cy="25603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227832" y="1051560"/>
            <a:ext cx="2606040" cy="502920"/>
          </a:xfrm>
          <a:prstGeom prst="rect">
            <a:avLst/>
          </a:prstGeom>
          <a:solidFill>
            <a:srgbClr val="F59E0B">
              <a:alpha val="85000"/>
            </a:srgbClr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115568"/>
            <a:ext cx="347472" cy="34747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867912" y="11155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0D0D1A"/>
                </a:solidFill>
              </a:rPr>
              <a:t>RETENTION DRIVER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3392424" y="1691640"/>
            <a:ext cx="22860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[Why players return daily/weekly — specific system or feature]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6044184" y="1051560"/>
            <a:ext cx="2606040" cy="25603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044184" y="1051560"/>
            <a:ext cx="2606040" cy="502920"/>
          </a:xfrm>
          <a:prstGeom prst="rect">
            <a:avLst/>
          </a:prstGeom>
          <a:solidFill>
            <a:srgbClr val="06B6D4">
              <a:alpha val="85000"/>
            </a:srgbClr>
          </a:solidFill>
          <a:ln w="12700">
            <a:solidFill>
              <a:srgbClr val="06B6D4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352" y="1115568"/>
            <a:ext cx="347472" cy="34747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684264" y="11155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0D0D1A"/>
                </a:solidFill>
              </a:rPr>
              <a:t>INNOVATION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6208776" y="1691640"/>
            <a:ext cx="22860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[What's genuinely new — technology, narrative, or mechanic]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411480" y="3749040"/>
            <a:ext cx="8321040" cy="100584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2" name="Text 17"/>
          <p:cNvSpPr/>
          <p:nvPr/>
        </p:nvSpPr>
        <p:spPr>
          <a:xfrm>
            <a:off x="594360" y="3913632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4A3B8"/>
                </a:solidFill>
              </a:rPr>
              <a:t>OUTCOMES: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1828800" y="3858768"/>
            <a:ext cx="256032" cy="256032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24" name="Text 19"/>
          <p:cNvSpPr/>
          <p:nvPr/>
        </p:nvSpPr>
        <p:spPr>
          <a:xfrm>
            <a:off x="2176272" y="38404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Higher Engagement</a:t>
            </a:r>
            <a:endParaRPr lang="en-US" sz="1300" dirty="0"/>
          </a:p>
        </p:txBody>
      </p:sp>
      <p:sp>
        <p:nvSpPr>
          <p:cNvPr id="25" name="Shape 20"/>
          <p:cNvSpPr/>
          <p:nvPr/>
        </p:nvSpPr>
        <p:spPr>
          <a:xfrm>
            <a:off x="4114800" y="3858768"/>
            <a:ext cx="256032" cy="256032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6" name="Text 21"/>
          <p:cNvSpPr/>
          <p:nvPr/>
        </p:nvSpPr>
        <p:spPr>
          <a:xfrm>
            <a:off x="4462272" y="38404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Strong Monetization</a:t>
            </a:r>
            <a:endParaRPr lang="en-US" sz="1300" dirty="0"/>
          </a:p>
        </p:txBody>
      </p:sp>
      <p:sp>
        <p:nvSpPr>
          <p:cNvPr id="27" name="Shape 22"/>
          <p:cNvSpPr/>
          <p:nvPr/>
        </p:nvSpPr>
        <p:spPr>
          <a:xfrm>
            <a:off x="6400800" y="3858768"/>
            <a:ext cx="256032" cy="256032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8" name="Text 23"/>
          <p:cNvSpPr/>
          <p:nvPr/>
        </p:nvSpPr>
        <p:spPr>
          <a:xfrm>
            <a:off x="6748272" y="38404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Repeat Play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6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MARKET SIZE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Total Addressable Market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3977640" cy="155448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51560"/>
            <a:ext cx="45720" cy="1554480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14300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114300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A855F7"/>
                </a:solidFill>
              </a:rPr>
              <a:t>TOTAL MARKET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1097280" y="1435608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$X Billion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1097280" y="205740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Global gaming market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617720" y="1051560"/>
            <a:ext cx="3977640" cy="155448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617720" y="1051560"/>
            <a:ext cx="45720" cy="15544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143000"/>
            <a:ext cx="411480" cy="41148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303520" y="114300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59E0B"/>
                </a:solidFill>
              </a:rPr>
              <a:t>YOUR SEGMENT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5303520" y="1435608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$X Billion</a:t>
            </a:r>
            <a:endParaRPr lang="en-US" sz="3200" dirty="0"/>
          </a:p>
        </p:txBody>
      </p:sp>
      <p:sp>
        <p:nvSpPr>
          <p:cNvPr id="17" name="Text 13"/>
          <p:cNvSpPr/>
          <p:nvPr/>
        </p:nvSpPr>
        <p:spPr>
          <a:xfrm>
            <a:off x="5303520" y="205740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[Your specific genre/category]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411480" y="2880360"/>
            <a:ext cx="3977640" cy="155448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411480" y="2880360"/>
            <a:ext cx="45720" cy="15544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971800"/>
            <a:ext cx="411480" cy="41148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097280" y="297180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6B6D4"/>
                </a:solidFill>
              </a:rPr>
              <a:t>GROWTH RATE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1097280" y="3264408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XX% YoY</a:t>
            </a:r>
            <a:endParaRPr lang="en-US" sz="3200" dirty="0"/>
          </a:p>
        </p:txBody>
      </p:sp>
      <p:sp>
        <p:nvSpPr>
          <p:cNvPr id="23" name="Text 18"/>
          <p:cNvSpPr/>
          <p:nvPr/>
        </p:nvSpPr>
        <p:spPr>
          <a:xfrm>
            <a:off x="1097280" y="388620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Projected through [year]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4617720" y="2880360"/>
            <a:ext cx="3977640" cy="155448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4617720" y="2880360"/>
            <a:ext cx="45720" cy="1554480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2971800"/>
            <a:ext cx="411480" cy="41148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303520" y="297180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A855F7"/>
                </a:solidFill>
              </a:rPr>
              <a:t>TARGET SHARE</a:t>
            </a:r>
            <a:endParaRPr lang="en-US" sz="900" dirty="0"/>
          </a:p>
        </p:txBody>
      </p:sp>
      <p:sp>
        <p:nvSpPr>
          <p:cNvPr id="28" name="Text 22"/>
          <p:cNvSpPr/>
          <p:nvPr/>
        </p:nvSpPr>
        <p:spPr>
          <a:xfrm>
            <a:off x="5303520" y="3264408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X%</a:t>
            </a:r>
            <a:endParaRPr lang="en-US" sz="3200" dirty="0"/>
          </a:p>
        </p:txBody>
      </p:sp>
      <p:sp>
        <p:nvSpPr>
          <p:cNvPr id="29" name="Text 23"/>
          <p:cNvSpPr/>
          <p:nvPr/>
        </p:nvSpPr>
        <p:spPr>
          <a:xfrm>
            <a:off x="5303520" y="388620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Realistic 3-year capture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7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COMPETITIVE LANDSCAPE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We Fit &amp; Why We Win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8321040" cy="384048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51560"/>
            <a:ext cx="8321040" cy="384048"/>
          </a:xfrm>
          <a:prstGeom prst="rect">
            <a:avLst/>
          </a:prstGeom>
          <a:solidFill>
            <a:srgbClr val="7B2FBE">
              <a:alpha val="90000"/>
            </a:srgbClr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0972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</a:rPr>
              <a:t>TITLE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651760" y="10972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</a:rPr>
              <a:t>REVENUE / SCALE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754880" y="10972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</a:rPr>
              <a:t>POSITIONING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040880" y="10972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</a:rPr>
              <a:t>OUR EDGE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11480" y="1481328"/>
            <a:ext cx="8321040" cy="530352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11480" y="1481328"/>
            <a:ext cx="8321040" cy="530352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155448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[Competitor Game 1]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651760" y="155448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[$X revenue / M players]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54880" y="155448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[Their positioning]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040880" y="155448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</a:rPr>
              <a:t>[How you beat them]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2075688"/>
            <a:ext cx="8321040" cy="530352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214884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[Competitor Game 2]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651760" y="214884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[$X revenue / M players]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754880" y="214884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[Their positioning]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040880" y="214884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</a:rPr>
              <a:t>[How you beat them]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11480" y="2670048"/>
            <a:ext cx="8321040" cy="530352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11480" y="2670048"/>
            <a:ext cx="8321040" cy="530352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274320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[Competitor Game 3]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651760" y="274320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[$X revenue / M players]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754880" y="274320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</a:rPr>
              <a:t>[Their positioning]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040880" y="274320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</a:rPr>
              <a:t>[How you beat them]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11480" y="3337560"/>
            <a:ext cx="8321040" cy="137160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11480" y="3337560"/>
            <a:ext cx="832104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3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429000"/>
            <a:ext cx="347472" cy="347472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1005840" y="34290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9E0B"/>
                </a:solidFill>
              </a:rPr>
              <a:t>YOUR POSITION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594360" y="3794760"/>
            <a:ext cx="79552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[Where you fit in the competitive matrix — be specific]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E2E8F0"/>
                </a:solidFill>
              </a:rPr>
              <a:t>[The one reason you win: mechanic, IP, team, timing]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8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BUSINESS MODEL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 Make Money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3977640" cy="11887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51560"/>
            <a:ext cx="45720" cy="11887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09728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6B6D4"/>
                </a:solidFill>
              </a:rPr>
              <a:t>PRICING MODEL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41732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[Premium ($X) / Free-to-Play / Freemium]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709160" y="1051560"/>
            <a:ext cx="3977640" cy="11887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1051560"/>
            <a:ext cx="45720" cy="1188720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92040" y="109728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A855F7"/>
                </a:solidFill>
              </a:rPr>
              <a:t>MONETIZATION STRATEGY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892040" y="141732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</a:rPr>
              <a:t>[Clear, ethical approach — cosmetics, DLC, or subs]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11480" y="2377440"/>
            <a:ext cx="8321040" cy="233172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11480" y="2377440"/>
            <a:ext cx="832104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2487168"/>
            <a:ext cx="347472" cy="347472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1024128" y="248716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9E0B"/>
                </a:solidFill>
              </a:rPr>
              <a:t>REVENUE STREAMS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548640" y="2926080"/>
            <a:ext cx="2560320" cy="77724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58368" y="2944368"/>
            <a:ext cx="640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A855F7"/>
                </a:solidFill>
              </a:rPr>
              <a:t>XX%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658368" y="336499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Game Sales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310128" y="2926080"/>
            <a:ext cx="2560320" cy="77724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3419856" y="2944368"/>
            <a:ext cx="640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6B6D4"/>
                </a:solidFill>
              </a:rPr>
              <a:t>XX%</a:t>
            </a:r>
            <a:endParaRPr lang="en-US" sz="2200" dirty="0"/>
          </a:p>
        </p:txBody>
      </p:sp>
      <p:sp>
        <p:nvSpPr>
          <p:cNvPr id="23" name="Text 20"/>
          <p:cNvSpPr/>
          <p:nvPr/>
        </p:nvSpPr>
        <p:spPr>
          <a:xfrm>
            <a:off x="3419856" y="336499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In-Game Purchases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6071616" y="2926080"/>
            <a:ext cx="2560320" cy="77724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5" name="Text 22"/>
          <p:cNvSpPr/>
          <p:nvPr/>
        </p:nvSpPr>
        <p:spPr>
          <a:xfrm>
            <a:off x="6181344" y="2944368"/>
            <a:ext cx="640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9E0B"/>
                </a:solidFill>
              </a:rPr>
              <a:t>XX%</a:t>
            </a:r>
            <a:endParaRPr lang="en-US" sz="2200" dirty="0"/>
          </a:p>
        </p:txBody>
      </p:sp>
      <p:sp>
        <p:nvSpPr>
          <p:cNvPr id="26" name="Text 23"/>
          <p:cNvSpPr/>
          <p:nvPr/>
        </p:nvSpPr>
        <p:spPr>
          <a:xfrm>
            <a:off x="6181344" y="336499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DLC / Expansions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48640" y="3767328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[One-time purchase or base game downloads]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3310128" y="3767328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[Cosmetics, items, battle passes — never pay-to-win]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6071616" y="3767328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[Story content, new regions, major updates]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9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855F7"/>
                </a:solidFill>
              </a:rPr>
              <a:t>GO-TO-MARKET STRATEGY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 Get Noticed &amp; Convert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051560"/>
            <a:ext cx="3977640" cy="17373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051560"/>
            <a:ext cx="3977640" cy="457200"/>
          </a:xfrm>
          <a:prstGeom prst="rect">
            <a:avLst/>
          </a:prstGeom>
          <a:solidFill>
            <a:srgbClr val="7B2FBE">
              <a:alpha val="88000"/>
            </a:srgbClr>
          </a:solidFill>
          <a:ln w="12700">
            <a:solidFill>
              <a:srgbClr val="7B2FBE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072" y="1124712"/>
            <a:ext cx="310896" cy="31089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78408" y="1143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D0D1A"/>
                </a:solidFill>
              </a:rPr>
              <a:t>LAUNCH PLAN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594360" y="1618488"/>
            <a:ext cx="3657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[Publisher or self-publish — rationale for each]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617720" y="1051560"/>
            <a:ext cx="3977640" cy="17373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617720" y="1051560"/>
            <a:ext cx="3977640" cy="457200"/>
          </a:xfrm>
          <a:prstGeom prst="rect">
            <a:avLst/>
          </a:prstGeom>
          <a:solidFill>
            <a:srgbClr val="06B6D4">
              <a:alpha val="88000"/>
            </a:srgbClr>
          </a:solidFill>
          <a:ln w="12700">
            <a:solidFill>
              <a:srgbClr val="06B6D4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2312" y="1124712"/>
            <a:ext cx="310896" cy="310896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184648" y="1143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D0D1A"/>
                </a:solidFill>
              </a:rPr>
              <a:t>DISTRIBUTION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4800600" y="1618488"/>
            <a:ext cx="3657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[Steam · Epic · PlayStation · Xbox · iOS · Android]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411480" y="3017520"/>
            <a:ext cx="3977640" cy="17373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411480" y="3017520"/>
            <a:ext cx="3977640" cy="457200"/>
          </a:xfrm>
          <a:prstGeom prst="rect">
            <a:avLst/>
          </a:prstGeom>
          <a:solidFill>
            <a:srgbClr val="F59E0B">
              <a:alpha val="88000"/>
            </a:srgbClr>
          </a:solidFill>
          <a:ln w="12700">
            <a:solidFill>
              <a:srgbClr val="F59E0B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" y="3090672"/>
            <a:ext cx="310896" cy="310896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978408" y="31089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D0D1A"/>
                </a:solidFill>
              </a:rPr>
              <a:t>GROWTH CHANNELS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594360" y="3584448"/>
            <a:ext cx="3657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[Influencers · Streaming · Community · Press Kit]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4617720" y="3017520"/>
            <a:ext cx="3977640" cy="1737360"/>
          </a:xfrm>
          <a:prstGeom prst="rect">
            <a:avLst/>
          </a:prstGeom>
          <a:solidFill>
            <a:srgbClr val="1A1A35"/>
          </a:solidFill>
          <a:ln w="12700">
            <a:solidFill>
              <a:srgbClr val="2D2D5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4617720" y="3017520"/>
            <a:ext cx="3977640" cy="457200"/>
          </a:xfrm>
          <a:prstGeom prst="rect">
            <a:avLst/>
          </a:prstGeom>
          <a:solidFill>
            <a:srgbClr val="A855F7">
              <a:alpha val="88000"/>
            </a:srgbClr>
          </a:solidFill>
          <a:ln w="12700">
            <a:solidFill>
              <a:srgbClr val="A855F7"/>
            </a:solidFill>
            <a:prstDash val="solid"/>
          </a:ln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2312" y="3090672"/>
            <a:ext cx="310896" cy="310896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5184648" y="31089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D0D1A"/>
                </a:solidFill>
              </a:rPr>
              <a:t>KEY INSIGHT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4800600" y="3584448"/>
            <a:ext cx="3657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[The one thing that gets you first 100K wishlists]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Game Investment Deck Template</dc:title>
  <dc:subject>PptxGenJS Presentation</dc:subject>
  <dc:creator>PptxGenJS</dc:creator>
  <cp:lastModifiedBy>PptxGenJS</cp:lastModifiedBy>
  <cp:revision>1</cp:revision>
  <dcterms:created xsi:type="dcterms:W3CDTF">2026-04-28T22:32:29Z</dcterms:created>
  <dcterms:modified xsi:type="dcterms:W3CDTF">2026-04-28T22:32:29Z</dcterms:modified>
</cp:coreProperties>
</file>