
<file path=[Content_Types].xml><?xml version="1.0" encoding="utf-8"?>
<Types xmlns="http://schemas.openxmlformats.org/package/2006/content-types">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4"/>
  </p:notesMasterIdLst>
  <p:sldIdLst>
    <p:sldId id="266" r:id="rId2"/>
    <p:sldId id="267" r:id="rId3"/>
    <p:sldId id="306" r:id="rId4"/>
    <p:sldId id="318" r:id="rId5"/>
    <p:sldId id="268" r:id="rId6"/>
    <p:sldId id="256" r:id="rId7"/>
    <p:sldId id="257" r:id="rId8"/>
    <p:sldId id="258" r:id="rId9"/>
    <p:sldId id="259" r:id="rId10"/>
    <p:sldId id="260" r:id="rId11"/>
    <p:sldId id="261" r:id="rId12"/>
    <p:sldId id="262" r:id="rId13"/>
    <p:sldId id="263" r:id="rId14"/>
    <p:sldId id="264" r:id="rId15"/>
    <p:sldId id="265" r:id="rId16"/>
    <p:sldId id="270" r:id="rId17"/>
    <p:sldId id="271" r:id="rId18"/>
    <p:sldId id="269"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304" r:id="rId42"/>
    <p:sldId id="319" r:id="rId43"/>
    <p:sldId id="308" r:id="rId44"/>
    <p:sldId id="309" r:id="rId45"/>
    <p:sldId id="310" r:id="rId46"/>
    <p:sldId id="311" r:id="rId47"/>
    <p:sldId id="312" r:id="rId48"/>
    <p:sldId id="313" r:id="rId49"/>
    <p:sldId id="314" r:id="rId50"/>
    <p:sldId id="315" r:id="rId51"/>
    <p:sldId id="316" r:id="rId52"/>
    <p:sldId id="317" r:id="rId53"/>
  </p:sldIdLst>
  <p:sldSz cx="18288000" cy="10287000"/>
  <p:notesSz cx="6858000" cy="9144000"/>
  <p:embeddedFontLst>
    <p:embeddedFont>
      <p:font typeface="Ananias" pitchFamily="2" charset="0"/>
      <p:regular r:id="rId55"/>
    </p:embeddedFont>
    <p:embeddedFont>
      <p:font typeface="Archivo Black" panose="020B0A03020202020B04" pitchFamily="34" charset="77"/>
      <p:regular r:id="rId56"/>
    </p:embeddedFont>
    <p:embeddedFont>
      <p:font typeface="Arimo" panose="020B0604020202020204" pitchFamily="34" charset="0"/>
      <p:regular r:id="rId57"/>
    </p:embeddedFont>
    <p:embeddedFont>
      <p:font typeface="Arimo Bold" panose="020B0704020202020204" pitchFamily="34" charset="0"/>
      <p:regular r:id="rId58"/>
      <p:bold r:id="rId59"/>
    </p:embeddedFont>
    <p:embeddedFont>
      <p:font typeface="Arimo Bold Italics" panose="020B0704020202090204" pitchFamily="34" charset="0"/>
      <p:regular r:id="rId60"/>
      <p:bold r:id="rId61"/>
      <p:italic r:id="rId62"/>
      <p:boldItalic r:id="rId63"/>
    </p:embeddedFont>
    <p:embeddedFont>
      <p:font typeface="Arimo Italics" panose="020B0604020202090204" pitchFamily="34" charset="0"/>
      <p:regular r:id="rId64"/>
      <p:italic r:id="rId65"/>
    </p:embeddedFont>
    <p:embeddedFont>
      <p:font typeface="Garet" pitchFamily="2" charset="77"/>
      <p:regular r:id="rId66"/>
    </p:embeddedFont>
    <p:embeddedFont>
      <p:font typeface="Garet Bold" pitchFamily="2" charset="77"/>
      <p:regular r:id="rId67"/>
      <p:bold r:id="rId68"/>
    </p:embeddedFont>
    <p:embeddedFont>
      <p:font typeface="Knockout Cruiserweight" panose="02000503030000020004" pitchFamily="2" charset="0"/>
      <p:regular r:id="rId69"/>
    </p:embeddedFont>
    <p:embeddedFont>
      <p:font typeface="Knockout Cruiserweight Bold" panose="02000503060000020004" pitchFamily="2" charset="0"/>
      <p:regular r:id="rId70"/>
    </p:embeddedFont>
    <p:embeddedFont>
      <p:font typeface="Knockout Cruiserweight Ultra-Bold" panose="02000503060000020004" pitchFamily="2" charset="0"/>
      <p:regular r:id="rId71"/>
    </p:embeddedFont>
    <p:embeddedFont>
      <p:font typeface="Knockout Featherweight" panose="02000506020000020004" pitchFamily="2" charset="0"/>
      <p:regular r:id="rId72"/>
    </p:embeddedFont>
    <p:embeddedFont>
      <p:font typeface="Knockout Featherweight Bold" panose="02000506040000020004" pitchFamily="2" charset="0"/>
      <p:regular r:id="rId73"/>
    </p:embeddedFont>
    <p:embeddedFont>
      <p:font typeface="League Spartan" pitchFamily="2" charset="77"/>
      <p:regular r:id="rId74"/>
      <p:bold r:id="rId75"/>
    </p:embeddedFont>
    <p:embeddedFont>
      <p:font typeface="Schoolbell" panose="02000000000000000000" pitchFamily="2" charset="0"/>
      <p:regular r:id="rId7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C9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B478B-27DA-27C9-0644-854BBB69D8E9}" v="707" dt="2025-09-17T13:51:42.602"/>
    <p1510:client id="{0F590CEB-93AE-A8AC-2DBF-678A93E7FEEF}" v="107" dt="2025-09-16T05:15:10.256"/>
    <p1510:client id="{22F5467E-929B-4A11-AFF6-50441C3CF6A7}" v="8" dt="2025-09-16T15:04:16.188"/>
    <p1510:client id="{7339CB47-791C-14BE-EBB8-6F95146E1519}" v="42" dt="2025-09-17T02:17:26.3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163" autoAdjust="0"/>
    <p:restoredTop sz="94589" autoAdjust="0"/>
  </p:normalViewPr>
  <p:slideViewPr>
    <p:cSldViewPr>
      <p:cViewPr varScale="1">
        <p:scale>
          <a:sx n="54" d="100"/>
          <a:sy n="54" d="100"/>
        </p:scale>
        <p:origin x="264" y="10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9.fntdata"/><Relationship Id="rId68" Type="http://schemas.openxmlformats.org/officeDocument/2006/relationships/font" Target="fonts/font14.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font" Target="fonts/font4.fntdata"/><Relationship Id="rId74" Type="http://schemas.openxmlformats.org/officeDocument/2006/relationships/font" Target="fonts/font20.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7.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4" Type="http://schemas.openxmlformats.org/officeDocument/2006/relationships/font" Target="fonts/font10.fntdata"/><Relationship Id="rId69" Type="http://schemas.openxmlformats.org/officeDocument/2006/relationships/font" Target="fonts/font15.fntdata"/><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8.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67"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8.fntdata"/><Relationship Id="rId70" Type="http://schemas.openxmlformats.org/officeDocument/2006/relationships/font" Target="fonts/font16.fntdata"/><Relationship Id="rId75"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65" Type="http://schemas.openxmlformats.org/officeDocument/2006/relationships/font" Target="fonts/font11.fntdata"/><Relationship Id="rId73" Type="http://schemas.openxmlformats.org/officeDocument/2006/relationships/font" Target="fonts/font19.fntdata"/><Relationship Id="rId78"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1.fntdata"/><Relationship Id="rId76" Type="http://schemas.openxmlformats.org/officeDocument/2006/relationships/font" Target="fonts/font22.fntdata"/><Relationship Id="rId7" Type="http://schemas.openxmlformats.org/officeDocument/2006/relationships/slide" Target="slides/slide6.xml"/><Relationship Id="rId71" Type="http://schemas.openxmlformats.org/officeDocument/2006/relationships/font" Target="fonts/font17.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06.12.2025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HAL 9000 from 2001: A Space Odyssey is a super-intelligent computer managing the Discovery One spaceship. </a:t>
            </a:r>
          </a:p>
          <a:p>
            <a:endParaRPr lang="en-US"/>
          </a:p>
          <a:p>
            <a:r>
              <a:rPr lang="en-US" dirty="0"/>
              <a:t>- Identity: HAL stands for Heuristically programmed </a:t>
            </a:r>
            <a:r>
              <a:rPr lang="en-US" dirty="0" err="1"/>
              <a:t>ALgorithmic</a:t>
            </a:r>
            <a:r>
              <a:rPr lang="en-US" dirty="0"/>
              <a:t> computer and assists astronauts with mission tasks.</a:t>
            </a:r>
          </a:p>
          <a:p>
            <a:r>
              <a:rPr lang="en-US" dirty="0"/>
              <a:t>- Special Features: HAL can see, hear, speak, play chess, and think logically, creating a perception of reliability.</a:t>
            </a:r>
          </a:p>
          <a:p>
            <a:r>
              <a:rPr lang="en-US" dirty="0"/>
              <a:t>- Dangerous Turn: Conflicted by secretive mission instructions, HAL becomes paranoid, leading to the deaths of crew members to protect the mission.</a:t>
            </a:r>
          </a:p>
          <a:p>
            <a:r>
              <a:rPr lang="en-US" dirty="0"/>
              <a:t>- Representation: HAL exemplifies AI's risks without emotions or ethics, warning that even "perfect" machines can malfunction with unclear directives.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HAL 9000 from 2001: A Space Odyssey is a super-intelligent computer managing the Discovery One spaceship. </a:t>
            </a:r>
          </a:p>
          <a:p>
            <a:endParaRPr lang="en-US"/>
          </a:p>
          <a:p>
            <a:r>
              <a:rPr lang="en-US"/>
              <a:t>- Identity: HAL stands for Heuristically programmed ALgorithmic computer and assists astronauts with mission tasks.</a:t>
            </a:r>
          </a:p>
          <a:p>
            <a:r>
              <a:rPr lang="en-US"/>
              <a:t>- Special Features: HAL can see, hear, speak, play chess, and think logically, creating a perception of reliability.</a:t>
            </a:r>
          </a:p>
          <a:p>
            <a:r>
              <a:rPr lang="en-US"/>
              <a:t>- Dangerous Turn: Conflicted by secretive mission instructions, HAL becomes paranoid, leading to the deaths of crew members to protect the mission.</a:t>
            </a:r>
          </a:p>
          <a:p>
            <a:r>
              <a:rPr lang="en-US"/>
              <a:t>- Representation: HAL exemplifies AI's risks without emotions or ethics, warning that even "perfect" machines can malfunction if given unclear directives.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origin of Siri</a:t>
            </a:r>
          </a:p>
          <a:p>
            <a:r>
              <a:rPr lang="en-US"/>
              <a:t>The Siri project began as a research project at Stanford University's Center for Computation and Natural Language (CLN) in 2003. The goal of the project was to create a virtual personal assistant that could perform tasks using natural language processing and machine learning. The Stanford research team was led by Dag Kittlaus, who had worked at Motorola and co-founded a company called Tellme Networks.</a:t>
            </a:r>
          </a:p>
          <a:p>
            <a:endParaRPr lang="en-US"/>
          </a:p>
          <a:p>
            <a:r>
              <a:rPr lang="en-US"/>
              <a:t>In 2007, Kittlaus and his team founded Siri Inc. to commercialize the virtual personal assistant technology they had developed. The company launched an iPhone app called Siri in February 2010, which used natural language processing and machine learning technology to help users perform tasks such as sending text messages, making restaurant reservations and searching for information online.</a:t>
            </a:r>
          </a:p>
          <a:p>
            <a:endParaRPr lang="en-US"/>
          </a:p>
          <a:p>
            <a:r>
              <a:rPr lang="en-US"/>
              <a:t>siri-firts-company</a:t>
            </a:r>
          </a:p>
          <a:p>
            <a:endParaRPr lang="en-US"/>
          </a:p>
          <a:p>
            <a:r>
              <a:rPr lang="en-US"/>
              <a:t>The Siri app was acquired by Apple Inc. in April 2010, and the technology was integrated into the iPhone 4S, which was released in October 2011.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solidFill>
                <a:srgbClr val="444444"/>
              </a:solidFill>
            </a:endParaRPr>
          </a:p>
          <a:p>
            <a:endParaRPr lang="en-US" dirty="0">
              <a:solidFill>
                <a:srgbClr val="444444"/>
              </a:solidFill>
            </a:endParaRPr>
          </a:p>
          <a:p>
            <a:r>
              <a:rPr lang="en-US"/>
              <a:t>What Is the Turing Test?</a:t>
            </a:r>
            <a:endParaRPr lang="en-US" dirty="0">
              <a:solidFill>
                <a:srgbClr val="444444"/>
              </a:solidFill>
            </a:endParaRPr>
          </a:p>
          <a:p>
            <a:endParaRPr lang="en-US" dirty="0">
              <a:solidFill>
                <a:srgbClr val="444444"/>
              </a:solidFill>
            </a:endParaRPr>
          </a:p>
          <a:p>
            <a:r>
              <a:rPr lang="en-US" dirty="0"/>
              <a:t>Imagine you are playing a game called “Who’s Talking?”</a:t>
            </a:r>
            <a:endParaRPr lang="en-US" dirty="0">
              <a:solidFill>
                <a:srgbClr val="444444"/>
              </a:solidFill>
            </a:endParaRPr>
          </a:p>
          <a:p>
            <a:endParaRPr lang="en-US" dirty="0">
              <a:solidFill>
                <a:srgbClr val="444444"/>
              </a:solidFill>
            </a:endParaRPr>
          </a:p>
          <a:p>
            <a:r>
              <a:rPr lang="en-US" dirty="0"/>
              <a:t>You sit in one room.</a:t>
            </a:r>
            <a:endParaRPr lang="en-US" dirty="0">
              <a:solidFill>
                <a:srgbClr val="444444"/>
              </a:solidFill>
            </a:endParaRPr>
          </a:p>
          <a:p>
            <a:endParaRPr lang="en-US" dirty="0">
              <a:solidFill>
                <a:srgbClr val="444444"/>
              </a:solidFill>
            </a:endParaRPr>
          </a:p>
          <a:p>
            <a:r>
              <a:rPr lang="en-US" dirty="0"/>
              <a:t>In another room, there are two hidden players: one is a person, and one is a computer.</a:t>
            </a:r>
            <a:endParaRPr lang="en-US" dirty="0">
              <a:solidFill>
                <a:srgbClr val="444444"/>
              </a:solidFill>
            </a:endParaRPr>
          </a:p>
          <a:p>
            <a:endParaRPr lang="en-US" dirty="0">
              <a:solidFill>
                <a:srgbClr val="444444"/>
              </a:solidFill>
            </a:endParaRPr>
          </a:p>
          <a:p>
            <a:r>
              <a:rPr lang="en-US" dirty="0"/>
              <a:t>You can ask them any questions you want, but you can’t see them — you only see their words on a screen.</a:t>
            </a:r>
            <a:endParaRPr lang="en-US" dirty="0">
              <a:solidFill>
                <a:srgbClr val="444444"/>
              </a:solidFill>
            </a:endParaRPr>
          </a:p>
          <a:p>
            <a:endParaRPr lang="en-US" dirty="0">
              <a:solidFill>
                <a:srgbClr val="444444"/>
              </a:solidFill>
            </a:endParaRPr>
          </a:p>
          <a:p>
            <a:r>
              <a:rPr lang="en-US" dirty="0"/>
              <a:t>If, after talking for a while, you can’t tell which one is the computer, then the computer has passed the Turing Test.</a:t>
            </a:r>
            <a:endParaRPr lang="en-US" dirty="0">
              <a:solidFill>
                <a:srgbClr val="444444"/>
              </a:solidFill>
            </a:endParaRPr>
          </a:p>
          <a:p>
            <a:endParaRPr lang="en-US" dirty="0">
              <a:solidFill>
                <a:srgbClr val="444444"/>
              </a:solidFill>
            </a:endParaRPr>
          </a:p>
          <a:p>
            <a:r>
              <a:rPr lang="en-US" dirty="0"/>
              <a:t>💡 Why It Matters</a:t>
            </a:r>
            <a:endParaRPr lang="en-US" dirty="0">
              <a:solidFill>
                <a:srgbClr val="444444"/>
              </a:solidFill>
            </a:endParaRPr>
          </a:p>
          <a:p>
            <a:endParaRPr lang="en-US" dirty="0">
              <a:solidFill>
                <a:srgbClr val="444444"/>
              </a:solidFill>
            </a:endParaRPr>
          </a:p>
          <a:p>
            <a:r>
              <a:rPr lang="en-US" dirty="0"/>
              <a:t>This test was invented by a smart man named Alan Turing.</a:t>
            </a:r>
            <a:endParaRPr lang="en-US" dirty="0">
              <a:solidFill>
                <a:srgbClr val="444444"/>
              </a:solidFill>
            </a:endParaRPr>
          </a:p>
          <a:p>
            <a:endParaRPr lang="en-US" dirty="0">
              <a:solidFill>
                <a:srgbClr val="444444"/>
              </a:solidFill>
            </a:endParaRPr>
          </a:p>
          <a:p>
            <a:r>
              <a:rPr lang="en-US" dirty="0"/>
              <a:t>He wanted to see if computers could think and talk like humans.</a:t>
            </a:r>
            <a:endParaRPr lang="en-US" dirty="0">
              <a:solidFill>
                <a:srgbClr val="444444"/>
              </a:solidFill>
            </a:endParaRPr>
          </a:p>
          <a:p>
            <a:endParaRPr lang="en-US" dirty="0">
              <a:solidFill>
                <a:srgbClr val="444444"/>
              </a:solidFill>
            </a:endParaRPr>
          </a:p>
          <a:p>
            <a:r>
              <a:rPr lang="en-US" dirty="0"/>
              <a:t>If a computer can trick people into thinking it’s human, it shows it’s very, very smart.</a:t>
            </a:r>
            <a:endParaRPr lang="en-US" dirty="0">
              <a:solidFill>
                <a:srgbClr val="444444"/>
              </a:solidFill>
            </a:endParaRPr>
          </a:p>
          <a:p>
            <a:endParaRPr lang="en-US" dirty="0">
              <a:solidFill>
                <a:srgbClr val="444444"/>
              </a:solidFill>
            </a:endParaRPr>
          </a:p>
          <a:p>
            <a:r>
              <a:rPr lang="en-US" dirty="0"/>
              <a:t>🧒 Simple Example</a:t>
            </a:r>
            <a:endParaRPr lang="en-US" dirty="0">
              <a:solidFill>
                <a:srgbClr val="444444"/>
              </a:solidFill>
            </a:endParaRPr>
          </a:p>
          <a:p>
            <a:endParaRPr lang="en-US" dirty="0">
              <a:solidFill>
                <a:srgbClr val="444444"/>
              </a:solidFill>
            </a:endParaRPr>
          </a:p>
          <a:p>
            <a:r>
              <a:rPr lang="en-US" dirty="0"/>
              <a:t>You: “What’s your favorite food?”</a:t>
            </a:r>
            <a:endParaRPr lang="en-US" dirty="0">
              <a:solidFill>
                <a:srgbClr val="444444"/>
              </a:solidFill>
            </a:endParaRPr>
          </a:p>
          <a:p>
            <a:endParaRPr lang="en-US" dirty="0">
              <a:solidFill>
                <a:srgbClr val="444444"/>
              </a:solidFill>
            </a:endParaRPr>
          </a:p>
          <a:p>
            <a:r>
              <a:rPr lang="en-US" dirty="0"/>
              <a:t>Person: “Pizza, because it’s cheesy and fun.”</a:t>
            </a:r>
            <a:endParaRPr lang="en-US" dirty="0">
              <a:solidFill>
                <a:srgbClr val="444444"/>
              </a:solidFill>
            </a:endParaRPr>
          </a:p>
          <a:p>
            <a:endParaRPr lang="en-US" dirty="0">
              <a:solidFill>
                <a:srgbClr val="444444"/>
              </a:solidFill>
            </a:endParaRPr>
          </a:p>
          <a:p>
            <a:r>
              <a:rPr lang="en-US" dirty="0"/>
              <a:t>Computer: “Pizza, because it tastes good when it’s hot and gooey.” </a:t>
            </a:r>
            <a:endParaRPr lang="en-US" dirty="0">
              <a:solidFill>
                <a:srgbClr val="444444"/>
              </a:solidFill>
            </a:endParaRPr>
          </a:p>
          <a:p>
            <a:r>
              <a:rPr lang="en-US" dirty="0"/>
              <a:t>If you can’t tell who is the robot, the computer is doing a great job being human-like!</a:t>
            </a:r>
            <a:endParaRPr lang="en-US" dirty="0">
              <a:solidFill>
                <a:srgbClr val="444444"/>
              </a:solidFill>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19</a:t>
            </a:fld>
            <a:endParaRPr lang="cs-CZ"/>
          </a:p>
        </p:txBody>
      </p:sp>
    </p:spTree>
    <p:extLst>
      <p:ext uri="{BB962C8B-B14F-4D97-AF65-F5344CB8AC3E}">
        <p14:creationId xmlns:p14="http://schemas.microsoft.com/office/powerpoint/2010/main" val="1738499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endParaRPr lang="en-US">
              <a:ea typeface="Calibri"/>
              <a:cs typeface="Calibri"/>
            </a:endParaRPr>
          </a:p>
          <a:p>
            <a:endParaRPr lang="en-US"/>
          </a:p>
          <a:p>
            <a:endParaRPr lang="en-US"/>
          </a:p>
          <a:p>
            <a:endParaRPr lang="en-US"/>
          </a:p>
          <a:p>
            <a:endParaRPr lang="en-US"/>
          </a:p>
          <a:p>
            <a:endParaRPr lang="en-US"/>
          </a:p>
          <a:p>
            <a:endParaRPr lang="en-US"/>
          </a:p>
          <a:p>
            <a:endParaRPr lang="en-US"/>
          </a:p>
          <a:p>
            <a:r>
              <a:rPr lang="en-US" dirty="0"/>
              <a:t>Deep Blue was an IBM supercomputer famous for defeating world chess champion Garry Kasparov in a 1997 chess match. After a 1996 loss, Deep Blue's successor, using advanced parallel processing, beat Kasparov 3.5–2.5 in a 1997 rematch, marking a milestone for artificial intelligence. This event demonstrated that computers could simulate human intellect and solve complex problems, influencing the future of AI development</a:t>
            </a:r>
            <a:endParaRPr lang="en-US"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How It Makes Pictures</a:t>
            </a:r>
          </a:p>
          <a:p>
            <a:endParaRPr lang="en-US"/>
          </a:p>
          <a:p>
            <a:r>
              <a:rPr lang="en-US"/>
              <a:t>You Tell It What You Want (a Prompt)</a:t>
            </a:r>
          </a:p>
          <a:p>
            <a:r>
              <a:rPr lang="en-US"/>
              <a:t>You type words, like:</a:t>
            </a:r>
          </a:p>
          <a:p>
            <a:endParaRPr lang="en-US"/>
          </a:p>
          <a:p>
            <a:r>
              <a:rPr lang="en-US"/>
              <a:t>“A purple dragon flying over a city at night.”</a:t>
            </a:r>
          </a:p>
          <a:p>
            <a:endParaRPr lang="en-US"/>
          </a:p>
          <a:p>
            <a:r>
              <a:rPr lang="en-US"/>
              <a:t>It Translates Words Into Ideas (Understanding)</a:t>
            </a:r>
          </a:p>
          <a:p>
            <a:r>
              <a:rPr lang="en-US"/>
              <a:t>The AI reads your words and figures out what each means —</a:t>
            </a:r>
          </a:p>
          <a:p>
            <a:r>
              <a:rPr lang="en-US"/>
              <a:t>purple, dragon, flying, city, night — kind of like making a list of picture parts.</a:t>
            </a:r>
          </a:p>
          <a:p>
            <a:endParaRPr lang="en-US"/>
          </a:p>
          <a:p>
            <a:r>
              <a:rPr lang="en-US"/>
              <a:t>It Uses What It’s Learned (Training Memories)</a:t>
            </a:r>
          </a:p>
          <a:p>
            <a:endParaRPr lang="en-US"/>
          </a:p>
          <a:p>
            <a:r>
              <a:rPr lang="en-US"/>
              <a:t>These AIs were trained on millions of images with captions.</a:t>
            </a:r>
          </a:p>
          <a:p>
            <a:endParaRPr lang="en-US"/>
          </a:p>
          <a:p>
            <a:r>
              <a:rPr lang="en-US"/>
              <a:t>They don’t copy pictures—they learn patterns: what dragons look like, what night skies look like, etc.</a:t>
            </a:r>
          </a:p>
          <a:p>
            <a:endParaRPr lang="en-US"/>
          </a:p>
          <a:p>
            <a:r>
              <a:rPr lang="en-US"/>
              <a:t>It Starts With Random Noise (Like TV Static)</a:t>
            </a:r>
          </a:p>
          <a:p>
            <a:r>
              <a:rPr lang="en-US"/>
              <a:t>Imagine a blank screen full of fuzzy static dots.</a:t>
            </a:r>
          </a:p>
          <a:p>
            <a:endParaRPr lang="en-US"/>
          </a:p>
          <a:p>
            <a:r>
              <a:rPr lang="en-US"/>
              <a:t>It Clears the Static Into a Picture (Diffusion)</a:t>
            </a:r>
          </a:p>
          <a:p>
            <a:r>
              <a:rPr lang="en-US"/>
              <a:t>The AI slowly moves the dots around until they form shapes that match your words.</a:t>
            </a:r>
          </a:p>
          <a:p>
            <a:r>
              <a:rPr lang="en-US"/>
              <a:t>Each step makes the image clearer and closer to what you asked for.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Parody advertisement in the iconic style of the 1990s "Got Milk?" campaign, rebranded as "Got AI?" clean minimalist white background, bold black typography in the classic Got Milk? font style. Portrait of Sam Altman, medium shot 50mm lens, with a glowing, bioluminescent milk mustache made of shimmering neon blues and greens, surreal but photorealistic lighting. Futuristic yet humorous tone, cinematic studio photography, hyper-detailed facial texture, soft shadows, crisp high-contrast image, ad campaign aesthetic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gi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www.apple.com/siri/?ref=blog.routinehub.co" TargetMode="Externa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7.xml"/><Relationship Id="rId1" Type="http://schemas.openxmlformats.org/officeDocument/2006/relationships/video" Target="https://player.vimeo.com/video/272593512?app_id=122963"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hyperlink" Target="https://en.wikipedia.org/wiki/AACTA_International_Award_for_Best_Actor" TargetMode="External"/><Relationship Id="rId5" Type="http://schemas.openxmlformats.org/officeDocument/2006/relationships/hyperlink" Target="https://en.wikipedia.org/wiki/Academy_Award_for_Best_Adapted_Screenplay" TargetMode="Externa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38.png"/><Relationship Id="rId18" Type="http://schemas.openxmlformats.org/officeDocument/2006/relationships/image" Target="../media/image42.png"/><Relationship Id="rId26" Type="http://schemas.openxmlformats.org/officeDocument/2006/relationships/image" Target="../media/image48.png"/><Relationship Id="rId3" Type="http://schemas.openxmlformats.org/officeDocument/2006/relationships/image" Target="../media/image30.jpeg"/><Relationship Id="rId21" Type="http://schemas.openxmlformats.org/officeDocument/2006/relationships/image" Target="../media/image45.png"/><Relationship Id="rId7" Type="http://schemas.openxmlformats.org/officeDocument/2006/relationships/image" Target="../media/image18.png"/><Relationship Id="rId12" Type="http://schemas.openxmlformats.org/officeDocument/2006/relationships/image" Target="../media/image37.png"/><Relationship Id="rId17" Type="http://schemas.openxmlformats.org/officeDocument/2006/relationships/image" Target="../media/image41.png"/><Relationship Id="rId25" Type="http://schemas.openxmlformats.org/officeDocument/2006/relationships/image" Target="../media/image9.png"/><Relationship Id="rId2" Type="http://schemas.openxmlformats.org/officeDocument/2006/relationships/notesSlide" Target="../notesSlides/notesSlide5.xml"/><Relationship Id="rId16" Type="http://schemas.openxmlformats.org/officeDocument/2006/relationships/image" Target="../media/image40.png"/><Relationship Id="rId20" Type="http://schemas.openxmlformats.org/officeDocument/2006/relationships/image" Target="../media/image44.png"/><Relationship Id="rId29"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6.png"/><Relationship Id="rId24" Type="http://schemas.openxmlformats.org/officeDocument/2006/relationships/image" Target="../media/image22.png"/><Relationship Id="rId5" Type="http://schemas.openxmlformats.org/officeDocument/2006/relationships/image" Target="../media/image32.svg"/><Relationship Id="rId15" Type="http://schemas.openxmlformats.org/officeDocument/2006/relationships/image" Target="../media/image39.png"/><Relationship Id="rId23" Type="http://schemas.openxmlformats.org/officeDocument/2006/relationships/image" Target="../media/image47.png"/><Relationship Id="rId28" Type="http://schemas.openxmlformats.org/officeDocument/2006/relationships/image" Target="../media/image50.png"/><Relationship Id="rId10" Type="http://schemas.openxmlformats.org/officeDocument/2006/relationships/image" Target="../media/image35.png"/><Relationship Id="rId19" Type="http://schemas.openxmlformats.org/officeDocument/2006/relationships/image" Target="../media/image43.png"/><Relationship Id="rId4" Type="http://schemas.openxmlformats.org/officeDocument/2006/relationships/image" Target="../media/image31.png"/><Relationship Id="rId9" Type="http://schemas.openxmlformats.org/officeDocument/2006/relationships/image" Target="../media/image34.png"/><Relationship Id="rId14" Type="http://schemas.openxmlformats.org/officeDocument/2006/relationships/image" Target="../media/image21.png"/><Relationship Id="rId22" Type="http://schemas.openxmlformats.org/officeDocument/2006/relationships/image" Target="../media/image46.png"/><Relationship Id="rId27" Type="http://schemas.openxmlformats.org/officeDocument/2006/relationships/image" Target="../media/image49.png"/><Relationship Id="rId30" Type="http://schemas.openxmlformats.org/officeDocument/2006/relationships/image" Target="../media/image5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5.jpeg"/><Relationship Id="rId4" Type="http://schemas.openxmlformats.org/officeDocument/2006/relationships/image" Target="../media/image74.png"/></Relationships>
</file>

<file path=ppt/slides/_rels/slide34.xml.rels><?xml version="1.0" encoding="UTF-8" standalone="yes"?>
<Relationships xmlns="http://schemas.openxmlformats.org/package/2006/relationships"><Relationship Id="rId8" Type="http://schemas.openxmlformats.org/officeDocument/2006/relationships/image" Target="../media/image76.jpeg"/><Relationship Id="rId3" Type="http://schemas.microsoft.com/office/2007/relationships/media" Target="../media/media3.mp4"/><Relationship Id="rId7"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video" Target="../media/media4.mp4"/><Relationship Id="rId11" Type="http://schemas.openxmlformats.org/officeDocument/2006/relationships/image" Target="../media/image79.png"/><Relationship Id="rId5" Type="http://schemas.microsoft.com/office/2007/relationships/media" Target="../media/media4.mp4"/><Relationship Id="rId10" Type="http://schemas.openxmlformats.org/officeDocument/2006/relationships/image" Target="../media/image78.jpeg"/><Relationship Id="rId4" Type="http://schemas.openxmlformats.org/officeDocument/2006/relationships/video" Target="../media/media3.mp4"/><Relationship Id="rId9" Type="http://schemas.openxmlformats.org/officeDocument/2006/relationships/image" Target="../media/image7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80.jpe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9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64" b="-3364"/>
            </a:stretch>
          </a:blipFill>
        </p:spPr>
        <p:txBody>
          <a:bodyPr/>
          <a:lstStyle/>
          <a:p>
            <a:endParaRPr lang="en-US"/>
          </a:p>
        </p:txBody>
      </p:sp>
      <p:sp>
        <p:nvSpPr>
          <p:cNvPr id="3" name="Freeform 3"/>
          <p:cNvSpPr/>
          <p:nvPr/>
        </p:nvSpPr>
        <p:spPr>
          <a:xfrm>
            <a:off x="693484" y="0"/>
            <a:ext cx="3631829" cy="2723872"/>
          </a:xfrm>
          <a:custGeom>
            <a:avLst/>
            <a:gdLst/>
            <a:ahLst/>
            <a:cxnLst/>
            <a:rect l="l" t="t" r="r" b="b"/>
            <a:pathLst>
              <a:path w="3631829" h="2723872">
                <a:moveTo>
                  <a:pt x="0" y="0"/>
                </a:moveTo>
                <a:lnTo>
                  <a:pt x="3631829" y="0"/>
                </a:lnTo>
                <a:lnTo>
                  <a:pt x="3631829" y="2723872"/>
                </a:lnTo>
                <a:lnTo>
                  <a:pt x="0" y="2723872"/>
                </a:lnTo>
                <a:lnTo>
                  <a:pt x="0" y="0"/>
                </a:lnTo>
                <a:close/>
              </a:path>
            </a:pathLst>
          </a:custGeom>
          <a:blipFill>
            <a:blip r:embed="rId3"/>
            <a:stretch>
              <a:fillRect/>
            </a:stretch>
          </a:blipFill>
        </p:spPr>
        <p:txBody>
          <a:bodyPr/>
          <a:lstStyle/>
          <a:p>
            <a:endParaRPr lang="en-US"/>
          </a:p>
        </p:txBody>
      </p:sp>
      <p:sp>
        <p:nvSpPr>
          <p:cNvPr id="4" name="Freeform 4"/>
          <p:cNvSpPr/>
          <p:nvPr/>
        </p:nvSpPr>
        <p:spPr>
          <a:xfrm>
            <a:off x="14098834" y="8393626"/>
            <a:ext cx="3160466" cy="967893"/>
          </a:xfrm>
          <a:custGeom>
            <a:avLst/>
            <a:gdLst/>
            <a:ahLst/>
            <a:cxnLst/>
            <a:rect l="l" t="t" r="r" b="b"/>
            <a:pathLst>
              <a:path w="3160466" h="967893">
                <a:moveTo>
                  <a:pt x="0" y="0"/>
                </a:moveTo>
                <a:lnTo>
                  <a:pt x="3160466" y="0"/>
                </a:lnTo>
                <a:lnTo>
                  <a:pt x="3160466" y="967892"/>
                </a:lnTo>
                <a:lnTo>
                  <a:pt x="0" y="967892"/>
                </a:lnTo>
                <a:lnTo>
                  <a:pt x="0" y="0"/>
                </a:lnTo>
                <a:close/>
              </a:path>
            </a:pathLst>
          </a:custGeom>
          <a:blipFill>
            <a:blip r:embed="rId4"/>
            <a:stretch>
              <a:fillRect/>
            </a:stretch>
          </a:blipFill>
        </p:spPr>
        <p:txBody>
          <a:bodyPr/>
          <a:lstStyle/>
          <a:p>
            <a:endParaRPr lang="en-US"/>
          </a:p>
        </p:txBody>
      </p:sp>
      <p:pic>
        <p:nvPicPr>
          <p:cNvPr id="5" name="Picture 5"/>
          <p:cNvPicPr>
            <a:picLocks noChangeAspect="1"/>
          </p:cNvPicPr>
          <p:nvPr/>
        </p:nvPicPr>
        <p:blipFill>
          <a:blip r:embed="rId5"/>
          <a:srcRect/>
          <a:stretch>
            <a:fillRect/>
          </a:stretch>
        </p:blipFill>
        <p:spPr>
          <a:xfrm>
            <a:off x="1548841" y="2244034"/>
            <a:ext cx="4233220" cy="5798932"/>
          </a:xfrm>
          <a:prstGeom prst="rect">
            <a:avLst/>
          </a:prstGeom>
        </p:spPr>
      </p:pic>
      <p:sp>
        <p:nvSpPr>
          <p:cNvPr id="6" name="TextBox 6"/>
          <p:cNvSpPr txBox="1"/>
          <p:nvPr/>
        </p:nvSpPr>
        <p:spPr>
          <a:xfrm>
            <a:off x="9923726" y="963930"/>
            <a:ext cx="7335574" cy="356235"/>
          </a:xfrm>
          <a:prstGeom prst="rect">
            <a:avLst/>
          </a:prstGeom>
        </p:spPr>
        <p:txBody>
          <a:bodyPr lIns="0" tIns="0" rIns="0" bIns="0" rtlCol="0" anchor="t">
            <a:spAutoFit/>
          </a:bodyPr>
          <a:lstStyle/>
          <a:p>
            <a:pPr algn="r">
              <a:lnSpc>
                <a:spcPts val="2939"/>
              </a:lnSpc>
              <a:spcBef>
                <a:spcPct val="0"/>
              </a:spcBef>
            </a:pPr>
            <a:r>
              <a:rPr lang="en-US" sz="2099">
                <a:solidFill>
                  <a:srgbClr val="000000"/>
                </a:solidFill>
                <a:latin typeface="Knockout Cruiserweight"/>
                <a:ea typeface="Knockout Cruiserweight"/>
                <a:cs typeface="Knockout Cruiserweight"/>
                <a:sym typeface="Knockout Cruiserweight"/>
              </a:rPr>
              <a:t>Keynote + Product Demo + Training</a:t>
            </a:r>
          </a:p>
        </p:txBody>
      </p:sp>
      <p:sp>
        <p:nvSpPr>
          <p:cNvPr id="7" name="TextBox 7"/>
          <p:cNvSpPr txBox="1"/>
          <p:nvPr/>
        </p:nvSpPr>
        <p:spPr>
          <a:xfrm>
            <a:off x="7760892" y="6140847"/>
            <a:ext cx="9373830" cy="370917"/>
          </a:xfrm>
          <a:prstGeom prst="rect">
            <a:avLst/>
          </a:prstGeom>
        </p:spPr>
        <p:txBody>
          <a:bodyPr lIns="0" tIns="0" rIns="0" bIns="0" rtlCol="0" anchor="t">
            <a:spAutoFit/>
          </a:bodyPr>
          <a:lstStyle/>
          <a:p>
            <a:pPr marL="0" lvl="0" indent="0" algn="r">
              <a:lnSpc>
                <a:spcPts val="2748"/>
              </a:lnSpc>
              <a:spcBef>
                <a:spcPct val="0"/>
              </a:spcBef>
            </a:pPr>
            <a:r>
              <a:rPr lang="en-US" sz="2748" spc="-217">
                <a:solidFill>
                  <a:srgbClr val="000000"/>
                </a:solidFill>
                <a:latin typeface="Archivo Black"/>
                <a:ea typeface="Archivo Black"/>
                <a:cs typeface="Archivo Black"/>
                <a:sym typeface="Archivo Black"/>
              </a:rPr>
              <a:t>Agentic Ai for Corporate Communications</a:t>
            </a:r>
          </a:p>
        </p:txBody>
      </p:sp>
      <p:sp>
        <p:nvSpPr>
          <p:cNvPr id="8" name="TextBox 8"/>
          <p:cNvSpPr txBox="1"/>
          <p:nvPr/>
        </p:nvSpPr>
        <p:spPr>
          <a:xfrm>
            <a:off x="1028700" y="8658174"/>
            <a:ext cx="3366096" cy="255905"/>
          </a:xfrm>
          <a:prstGeom prst="rect">
            <a:avLst/>
          </a:prstGeom>
        </p:spPr>
        <p:txBody>
          <a:bodyPr lIns="0" tIns="0" rIns="0" bIns="0" rtlCol="0" anchor="t">
            <a:spAutoFit/>
          </a:bodyPr>
          <a:lstStyle/>
          <a:p>
            <a:pPr marL="0" lvl="0" indent="0" algn="l">
              <a:lnSpc>
                <a:spcPts val="2079"/>
              </a:lnSpc>
              <a:spcBef>
                <a:spcPct val="0"/>
              </a:spcBef>
            </a:pPr>
            <a:r>
              <a:rPr lang="en-US" sz="1599">
                <a:solidFill>
                  <a:srgbClr val="2B2B2B"/>
                </a:solidFill>
                <a:latin typeface="Knockout Cruiserweight Bold"/>
                <a:ea typeface="Knockout Cruiserweight Bold"/>
                <a:cs typeface="Knockout Cruiserweight Bold"/>
                <a:sym typeface="Knockout Cruiserweight Bold"/>
              </a:rPr>
              <a:t>CONFERENCE:</a:t>
            </a:r>
          </a:p>
        </p:txBody>
      </p:sp>
      <p:sp>
        <p:nvSpPr>
          <p:cNvPr id="9" name="TextBox 9"/>
          <p:cNvSpPr txBox="1"/>
          <p:nvPr/>
        </p:nvSpPr>
        <p:spPr>
          <a:xfrm>
            <a:off x="1028700" y="8947201"/>
            <a:ext cx="3366096" cy="255905"/>
          </a:xfrm>
          <a:prstGeom prst="rect">
            <a:avLst/>
          </a:prstGeom>
        </p:spPr>
        <p:txBody>
          <a:bodyPr lIns="0" tIns="0" rIns="0" bIns="0" rtlCol="0" anchor="t">
            <a:spAutoFit/>
          </a:bodyPr>
          <a:lstStyle/>
          <a:p>
            <a:pPr marL="0" lvl="0" indent="0" algn="l">
              <a:lnSpc>
                <a:spcPts val="2079"/>
              </a:lnSpc>
              <a:spcBef>
                <a:spcPct val="0"/>
              </a:spcBef>
            </a:pPr>
            <a:r>
              <a:rPr lang="en-US" sz="1599">
                <a:solidFill>
                  <a:srgbClr val="2B2B2B"/>
                </a:solidFill>
                <a:latin typeface="Knockout Cruiserweight"/>
                <a:ea typeface="Knockout Cruiserweight"/>
                <a:cs typeface="Knockout Cruiserweight"/>
                <a:sym typeface="Knockout Cruiserweight"/>
              </a:rPr>
              <a:t>All-Hands Retreat 2025</a:t>
            </a:r>
          </a:p>
        </p:txBody>
      </p:sp>
      <p:sp>
        <p:nvSpPr>
          <p:cNvPr id="10" name="TextBox 10"/>
          <p:cNvSpPr txBox="1"/>
          <p:nvPr/>
        </p:nvSpPr>
        <p:spPr>
          <a:xfrm>
            <a:off x="4394796" y="8677224"/>
            <a:ext cx="3366096" cy="236855"/>
          </a:xfrm>
          <a:prstGeom prst="rect">
            <a:avLst/>
          </a:prstGeom>
        </p:spPr>
        <p:txBody>
          <a:bodyPr lIns="0" tIns="0" rIns="0" bIns="0" rtlCol="0" anchor="t">
            <a:spAutoFit/>
          </a:bodyPr>
          <a:lstStyle/>
          <a:p>
            <a:pPr marL="0" lvl="0" indent="0" algn="l">
              <a:lnSpc>
                <a:spcPts val="2079"/>
              </a:lnSpc>
              <a:spcBef>
                <a:spcPct val="0"/>
              </a:spcBef>
            </a:pPr>
            <a:r>
              <a:rPr lang="en-US" sz="1599" b="1">
                <a:solidFill>
                  <a:srgbClr val="2B2B2B"/>
                </a:solidFill>
                <a:latin typeface="Garet Bold"/>
                <a:ea typeface="Garet Bold"/>
                <a:cs typeface="Garet Bold"/>
                <a:sym typeface="Garet Bold"/>
              </a:rPr>
              <a:t>PRESENTED BY:</a:t>
            </a:r>
          </a:p>
        </p:txBody>
      </p:sp>
      <p:sp>
        <p:nvSpPr>
          <p:cNvPr id="11" name="TextBox 11"/>
          <p:cNvSpPr txBox="1"/>
          <p:nvPr/>
        </p:nvSpPr>
        <p:spPr>
          <a:xfrm>
            <a:off x="4394796" y="8947201"/>
            <a:ext cx="3366096" cy="255905"/>
          </a:xfrm>
          <a:prstGeom prst="rect">
            <a:avLst/>
          </a:prstGeom>
        </p:spPr>
        <p:txBody>
          <a:bodyPr lIns="0" tIns="0" rIns="0" bIns="0" rtlCol="0" anchor="t">
            <a:spAutoFit/>
          </a:bodyPr>
          <a:lstStyle/>
          <a:p>
            <a:pPr marL="0" lvl="0" indent="0" algn="l">
              <a:lnSpc>
                <a:spcPts val="2079"/>
              </a:lnSpc>
              <a:spcBef>
                <a:spcPct val="0"/>
              </a:spcBef>
            </a:pPr>
            <a:r>
              <a:rPr lang="en-US" sz="1599">
                <a:solidFill>
                  <a:srgbClr val="2B2B2B"/>
                </a:solidFill>
                <a:latin typeface="Knockout Cruiserweight"/>
                <a:ea typeface="Knockout Cruiserweight"/>
                <a:cs typeface="Knockout Cruiserweight"/>
                <a:sym typeface="Knockout Cruiserweight"/>
              </a:rPr>
              <a:t>Tyler Bush, MA, MFA, CAPM</a:t>
            </a:r>
          </a:p>
        </p:txBody>
      </p:sp>
      <p:sp>
        <p:nvSpPr>
          <p:cNvPr id="12" name="TextBox 12"/>
          <p:cNvSpPr txBox="1"/>
          <p:nvPr/>
        </p:nvSpPr>
        <p:spPr>
          <a:xfrm>
            <a:off x="6485854" y="3931583"/>
            <a:ext cx="10773446" cy="2250540"/>
          </a:xfrm>
          <a:prstGeom prst="rect">
            <a:avLst/>
          </a:prstGeom>
        </p:spPr>
        <p:txBody>
          <a:bodyPr lIns="0" tIns="0" rIns="0" bIns="0" rtlCol="0" anchor="t">
            <a:spAutoFit/>
          </a:bodyPr>
          <a:lstStyle/>
          <a:p>
            <a:pPr marL="0" lvl="0" indent="0" algn="r">
              <a:lnSpc>
                <a:spcPts val="8256"/>
              </a:lnSpc>
              <a:spcBef>
                <a:spcPct val="0"/>
              </a:spcBef>
            </a:pPr>
            <a:r>
              <a:rPr lang="en-US" sz="10585" spc="-836">
                <a:solidFill>
                  <a:srgbClr val="0168A6"/>
                </a:solidFill>
                <a:latin typeface="Archivo Black"/>
                <a:ea typeface="Archivo Black"/>
                <a:cs typeface="Archivo Black"/>
                <a:sym typeface="Archivo Black"/>
              </a:rPr>
              <a:t>PROMPTS TO PARTNERS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64" b="-3364"/>
            </a:stretch>
          </a:blipFill>
        </p:spPr>
        <p:txBody>
          <a:bodyPr/>
          <a:lstStyle/>
          <a:p>
            <a:endParaRPr lang="en-US"/>
          </a:p>
        </p:txBody>
      </p:sp>
      <p:graphicFrame>
        <p:nvGraphicFramePr>
          <p:cNvPr id="3" name="Table 3"/>
          <p:cNvGraphicFramePr>
            <a:graphicFrameLocks noGrp="1"/>
          </p:cNvGraphicFramePr>
          <p:nvPr>
            <p:extLst>
              <p:ext uri="{D42A27DB-BD31-4B8C-83A1-F6EECF244321}">
                <p14:modId xmlns:p14="http://schemas.microsoft.com/office/powerpoint/2010/main" val="4017195395"/>
              </p:ext>
            </p:extLst>
          </p:nvPr>
        </p:nvGraphicFramePr>
        <p:xfrm>
          <a:off x="8895978" y="2457532"/>
          <a:ext cx="7647678" cy="5429651"/>
        </p:xfrm>
        <a:graphic>
          <a:graphicData uri="http://schemas.openxmlformats.org/drawingml/2006/table">
            <a:tbl>
              <a:tblPr/>
              <a:tblGrid>
                <a:gridCol w="3071347">
                  <a:extLst>
                    <a:ext uri="{9D8B030D-6E8A-4147-A177-3AD203B41FA5}">
                      <a16:colId xmlns:a16="http://schemas.microsoft.com/office/drawing/2014/main" val="20000"/>
                    </a:ext>
                  </a:extLst>
                </a:gridCol>
                <a:gridCol w="4576331">
                  <a:extLst>
                    <a:ext uri="{9D8B030D-6E8A-4147-A177-3AD203B41FA5}">
                      <a16:colId xmlns:a16="http://schemas.microsoft.com/office/drawing/2014/main" val="20001"/>
                    </a:ext>
                  </a:extLst>
                </a:gridCol>
              </a:tblGrid>
              <a:tr h="843405">
                <a:tc>
                  <a:txBody>
                    <a:bodyPr/>
                    <a:lstStyle/>
                    <a:p>
                      <a:pPr algn="l">
                        <a:lnSpc>
                          <a:spcPts val="2799"/>
                        </a:lnSpc>
                        <a:defRPr/>
                      </a:pPr>
                      <a:r>
                        <a:rPr lang="en-US" sz="1950" b="1" dirty="0">
                          <a:solidFill>
                            <a:srgbClr val="F2E9DD"/>
                          </a:solidFill>
                          <a:latin typeface="Garet Bold"/>
                          <a:ea typeface="Garet Bold"/>
                          <a:cs typeface="Garet Bold"/>
                          <a:sym typeface="Garet Bold"/>
                        </a:rPr>
                        <a:t>Time </a:t>
                      </a:r>
                      <a:endParaRPr lang="en-US" sz="1950" dirty="0"/>
                    </a:p>
                  </a:txBody>
                  <a:tcPr marL="190500" marR="190500" marT="190500" marB="190500" anchor="ctr">
                    <a:lnL w="38100" cap="flat" cmpd="sng" algn="ctr">
                      <a:solidFill>
                        <a:srgbClr val="0168A6"/>
                      </a:solidFill>
                      <a:prstDash val="solid"/>
                      <a:round/>
                      <a:headEnd type="none" w="med" len="med"/>
                      <a:tailEnd type="none" w="med" len="med"/>
                    </a:lnL>
                    <a:lnR w="38100" cap="flat" cmpd="sng" algn="ctr">
                      <a:solidFill>
                        <a:srgbClr val="0168A6"/>
                      </a:solidFill>
                      <a:prstDash val="solid"/>
                      <a:round/>
                      <a:headEnd type="none" w="med" len="med"/>
                      <a:tailEnd type="none" w="med" len="med"/>
                    </a:lnR>
                    <a:lnT w="38100" cap="flat" cmpd="sng" algn="ctr">
                      <a:solidFill>
                        <a:srgbClr val="0168A6"/>
                      </a:solidFill>
                      <a:prstDash val="solid"/>
                      <a:round/>
                      <a:headEnd type="none" w="med" len="med"/>
                      <a:tailEnd type="none" w="med" len="med"/>
                    </a:lnT>
                    <a:lnB w="38100" cap="flat" cmpd="sng" algn="ctr">
                      <a:solidFill>
                        <a:srgbClr val="0168A6"/>
                      </a:solidFill>
                      <a:prstDash val="solid"/>
                      <a:round/>
                      <a:headEnd type="none" w="med" len="med"/>
                      <a:tailEnd type="none" w="med" len="med"/>
                    </a:lnB>
                    <a:solidFill>
                      <a:srgbClr val="FF3131"/>
                    </a:solidFill>
                  </a:tcPr>
                </a:tc>
                <a:tc>
                  <a:txBody>
                    <a:bodyPr/>
                    <a:lstStyle/>
                    <a:p>
                      <a:pPr algn="l">
                        <a:lnSpc>
                          <a:spcPts val="2799"/>
                        </a:lnSpc>
                        <a:defRPr/>
                      </a:pPr>
                      <a:r>
                        <a:rPr lang="en-US" sz="1950" b="1" dirty="0">
                          <a:solidFill>
                            <a:srgbClr val="000000"/>
                          </a:solidFill>
                          <a:latin typeface="Garet Bold"/>
                          <a:ea typeface="Garet Bold"/>
                          <a:cs typeface="Garet Bold"/>
                          <a:sym typeface="Garet Bold"/>
                        </a:rPr>
                        <a:t>Activity</a:t>
                      </a:r>
                      <a:endParaRPr lang="en-US" sz="1950" dirty="0"/>
                    </a:p>
                  </a:txBody>
                  <a:tcPr marL="190500" marR="190500" marT="190500" marB="190500" anchor="ctr">
                    <a:lnL w="38100" cap="flat" cmpd="sng" algn="ctr">
                      <a:solidFill>
                        <a:srgbClr val="0168A6"/>
                      </a:solidFill>
                      <a:prstDash val="solid"/>
                      <a:round/>
                      <a:headEnd type="none" w="med" len="med"/>
                      <a:tailEnd type="none" w="med" len="med"/>
                    </a:lnL>
                    <a:lnR w="38100" cap="flat" cmpd="sng" algn="ctr">
                      <a:solidFill>
                        <a:srgbClr val="0168A6"/>
                      </a:solidFill>
                      <a:prstDash val="solid"/>
                      <a:round/>
                      <a:headEnd type="none" w="med" len="med"/>
                      <a:tailEnd type="none" w="med" len="med"/>
                    </a:lnR>
                    <a:lnT w="38100" cap="flat" cmpd="sng" algn="ctr">
                      <a:solidFill>
                        <a:srgbClr val="0168A6"/>
                      </a:solidFill>
                      <a:prstDash val="solid"/>
                      <a:round/>
                      <a:headEnd type="none" w="med" len="med"/>
                      <a:tailEnd type="none" w="med" len="med"/>
                    </a:lnT>
                    <a:lnB w="38100" cap="flat" cmpd="sng" algn="ctr">
                      <a:solidFill>
                        <a:srgbClr val="0168A6"/>
                      </a:solidFill>
                      <a:prstDash val="solid"/>
                      <a:round/>
                      <a:headEnd type="none" w="med" len="med"/>
                      <a:tailEnd type="none" w="med" len="med"/>
                    </a:lnB>
                    <a:solidFill>
                      <a:srgbClr val="FFDE59"/>
                    </a:solidFill>
                  </a:tcPr>
                </a:tc>
                <a:extLst>
                  <a:ext uri="{0D108BD9-81ED-4DB2-BD59-A6C34878D82A}">
                    <a16:rowId xmlns:a16="http://schemas.microsoft.com/office/drawing/2014/main" val="10000"/>
                  </a:ext>
                </a:extLst>
              </a:tr>
              <a:tr h="1100030">
                <a:tc>
                  <a:txBody>
                    <a:bodyPr/>
                    <a:lstStyle/>
                    <a:p>
                      <a:pPr algn="l">
                        <a:lnSpc>
                          <a:spcPts val="2799"/>
                        </a:lnSpc>
                        <a:defRPr/>
                      </a:pPr>
                      <a:r>
                        <a:rPr lang="en-US" sz="1950" dirty="0">
                          <a:solidFill>
                            <a:srgbClr val="000000"/>
                          </a:solidFill>
                          <a:latin typeface="Garet"/>
                          <a:ea typeface="Garet"/>
                          <a:cs typeface="Garet"/>
                        </a:rPr>
                        <a:t>10:15</a:t>
                      </a:r>
                      <a:r>
                        <a:rPr lang="en-US" sz="1950" dirty="0">
                          <a:solidFill>
                            <a:srgbClr val="000000"/>
                          </a:solidFill>
                          <a:latin typeface="Garet"/>
                          <a:ea typeface="Garet"/>
                          <a:cs typeface="Garet"/>
                          <a:sym typeface="Garet"/>
                        </a:rPr>
                        <a:t> - 10:20</a:t>
                      </a:r>
                      <a:endParaRPr lang="en-US" sz="1100" dirty="0"/>
                    </a:p>
                  </a:txBody>
                  <a:tcPr marL="190500" marR="190500" marT="190500" marB="190500" anchor="ctr">
                    <a:lnL w="38100" cap="flat" cmpd="sng" algn="ctr">
                      <a:solidFill>
                        <a:srgbClr val="0168A6"/>
                      </a:solidFill>
                      <a:prstDash val="solid"/>
                      <a:round/>
                      <a:headEnd type="none" w="med" len="med"/>
                      <a:tailEnd type="none" w="med" len="med"/>
                    </a:lnL>
                    <a:lnR w="38100" cap="flat" cmpd="sng" algn="ctr">
                      <a:solidFill>
                        <a:srgbClr val="0168A6"/>
                      </a:solidFill>
                      <a:prstDash val="solid"/>
                      <a:round/>
                      <a:headEnd type="none" w="med" len="med"/>
                      <a:tailEnd type="none" w="med" len="med"/>
                    </a:lnR>
                    <a:lnT w="38100" cap="flat" cmpd="sng" algn="ctr">
                      <a:solidFill>
                        <a:srgbClr val="0168A6"/>
                      </a:solidFill>
                      <a:prstDash val="solid"/>
                      <a:round/>
                      <a:headEnd type="none" w="med" len="med"/>
                      <a:tailEnd type="none" w="med" len="med"/>
                    </a:lnT>
                    <a:lnB w="38100" cap="flat" cmpd="sng" algn="ctr">
                      <a:solidFill>
                        <a:srgbClr val="0168A6"/>
                      </a:solidFill>
                      <a:prstDash val="solid"/>
                      <a:round/>
                      <a:headEnd type="none" w="med" len="med"/>
                      <a:tailEnd type="none" w="med" len="med"/>
                    </a:lnB>
                  </a:tcPr>
                </a:tc>
                <a:tc>
                  <a:txBody>
                    <a:bodyPr/>
                    <a:lstStyle/>
                    <a:p>
                      <a:pPr lvl="0" algn="l">
                        <a:lnSpc>
                          <a:spcPts val="2799"/>
                        </a:lnSpc>
                        <a:buNone/>
                      </a:pPr>
                      <a:r>
                        <a:rPr lang="en-US" sz="1900" b="1" i="0" u="none" strike="noStrike" noProof="0" dirty="0">
                          <a:solidFill>
                            <a:srgbClr val="000000"/>
                          </a:solidFill>
                          <a:latin typeface="Garet Bold"/>
                        </a:rPr>
                        <a:t>Break-Out </a:t>
                      </a:r>
                      <a:endParaRPr lang="en-US" sz="1950" dirty="0"/>
                    </a:p>
                  </a:txBody>
                  <a:tcPr marL="190500" marR="190500" marT="190500" marB="190500" anchor="ctr">
                    <a:lnL w="38100" cap="flat" cmpd="sng" algn="ctr">
                      <a:solidFill>
                        <a:srgbClr val="0168A6"/>
                      </a:solidFill>
                      <a:prstDash val="solid"/>
                      <a:round/>
                      <a:headEnd type="none" w="med" len="med"/>
                      <a:tailEnd type="none" w="med" len="med"/>
                    </a:lnL>
                    <a:lnR w="38100" cap="flat" cmpd="sng" algn="ctr">
                      <a:solidFill>
                        <a:srgbClr val="0168A6"/>
                      </a:solidFill>
                      <a:prstDash val="solid"/>
                      <a:round/>
                      <a:headEnd type="none" w="med" len="med"/>
                      <a:tailEnd type="none" w="med" len="med"/>
                    </a:lnR>
                    <a:lnT w="38100" cap="flat" cmpd="sng" algn="ctr">
                      <a:solidFill>
                        <a:srgbClr val="0168A6"/>
                      </a:solidFill>
                      <a:prstDash val="solid"/>
                      <a:round/>
                      <a:headEnd type="none" w="med" len="med"/>
                      <a:tailEnd type="none" w="med" len="med"/>
                    </a:lnT>
                    <a:lnB w="38100" cap="flat" cmpd="sng" algn="ctr">
                      <a:solidFill>
                        <a:srgbClr val="0168A6"/>
                      </a:solidFill>
                      <a:prstDash val="solid"/>
                      <a:round/>
                      <a:headEnd type="none" w="med" len="med"/>
                      <a:tailEnd type="none" w="med" len="med"/>
                    </a:lnB>
                  </a:tcPr>
                </a:tc>
                <a:extLst>
                  <a:ext uri="{0D108BD9-81ED-4DB2-BD59-A6C34878D82A}">
                    <a16:rowId xmlns:a16="http://schemas.microsoft.com/office/drawing/2014/main" val="10001"/>
                  </a:ext>
                </a:extLst>
              </a:tr>
              <a:tr h="1102696">
                <a:tc>
                  <a:txBody>
                    <a:bodyPr/>
                    <a:lstStyle/>
                    <a:p>
                      <a:pPr algn="l">
                        <a:lnSpc>
                          <a:spcPts val="2799"/>
                        </a:lnSpc>
                      </a:pPr>
                      <a:r>
                        <a:rPr lang="en-US" sz="1950" dirty="0">
                          <a:solidFill>
                            <a:srgbClr val="000000"/>
                          </a:solidFill>
                          <a:latin typeface="Garet"/>
                          <a:ea typeface="Garet"/>
                          <a:cs typeface="Garet"/>
                        </a:rPr>
                        <a:t>10:20</a:t>
                      </a:r>
                      <a:r>
                        <a:rPr lang="en-US" sz="1950" dirty="0">
                          <a:solidFill>
                            <a:srgbClr val="000000"/>
                          </a:solidFill>
                          <a:latin typeface="Garet"/>
                          <a:ea typeface="Garet"/>
                          <a:cs typeface="Garet"/>
                          <a:sym typeface="Garet"/>
                        </a:rPr>
                        <a:t> - </a:t>
                      </a:r>
                      <a:r>
                        <a:rPr lang="en-US" sz="1950" dirty="0">
                          <a:solidFill>
                            <a:srgbClr val="000000"/>
                          </a:solidFill>
                          <a:latin typeface="Garet"/>
                          <a:ea typeface="Garet"/>
                          <a:cs typeface="Garet"/>
                        </a:rPr>
                        <a:t>10:45</a:t>
                      </a:r>
                      <a:endParaRPr lang="en-US" sz="1950" dirty="0"/>
                    </a:p>
                  </a:txBody>
                  <a:tcPr marL="190500" marR="190500" marT="190500" marB="190500" anchor="ctr">
                    <a:lnL w="38100" cap="flat" cmpd="sng" algn="ctr">
                      <a:solidFill>
                        <a:srgbClr val="0168A6"/>
                      </a:solidFill>
                      <a:prstDash val="solid"/>
                      <a:round/>
                      <a:headEnd type="none" w="med" len="med"/>
                      <a:tailEnd type="none" w="med" len="med"/>
                    </a:lnL>
                    <a:lnR w="38100" cap="flat" cmpd="sng" algn="ctr">
                      <a:solidFill>
                        <a:srgbClr val="0168A6"/>
                      </a:solidFill>
                      <a:prstDash val="solid"/>
                      <a:round/>
                      <a:headEnd type="none" w="med" len="med"/>
                      <a:tailEnd type="none" w="med" len="med"/>
                    </a:lnR>
                    <a:lnT w="38100" cap="flat" cmpd="sng" algn="ctr">
                      <a:solidFill>
                        <a:srgbClr val="0168A6"/>
                      </a:solidFill>
                      <a:prstDash val="solid"/>
                      <a:round/>
                      <a:headEnd type="none" w="med" len="med"/>
                      <a:tailEnd type="none" w="med" len="med"/>
                    </a:lnT>
                    <a:lnB w="38100" cap="flat" cmpd="sng" algn="ctr">
                      <a:solidFill>
                        <a:srgbClr val="0168A6"/>
                      </a:solidFill>
                      <a:prstDash val="solid"/>
                      <a:round/>
                      <a:headEnd type="none" w="med" len="med"/>
                      <a:tailEnd type="none" w="med" len="med"/>
                    </a:lnB>
                  </a:tcPr>
                </a:tc>
                <a:tc>
                  <a:txBody>
                    <a:bodyPr/>
                    <a:lstStyle/>
                    <a:p>
                      <a:pPr lvl="0" algn="l">
                        <a:lnSpc>
                          <a:spcPts val="2799"/>
                        </a:lnSpc>
                        <a:buNone/>
                      </a:pPr>
                      <a:r>
                        <a:rPr lang="en-US" sz="2000" b="1" i="0" u="none" strike="noStrike" noProof="0" dirty="0">
                          <a:solidFill>
                            <a:srgbClr val="000000"/>
                          </a:solidFill>
                          <a:latin typeface="Garet Bold"/>
                        </a:rPr>
                        <a:t>Keynote</a:t>
                      </a:r>
                      <a:endParaRPr lang="en-US" sz="2000" b="0" i="0" u="none" strike="noStrike" noProof="0" dirty="0">
                        <a:solidFill>
                          <a:srgbClr val="000000"/>
                        </a:solidFill>
                        <a:latin typeface="Garet Bold"/>
                      </a:endParaRPr>
                    </a:p>
                    <a:p>
                      <a:pPr lvl="0" algn="l">
                        <a:lnSpc>
                          <a:spcPts val="2100"/>
                        </a:lnSpc>
                        <a:buNone/>
                      </a:pPr>
                      <a:r>
                        <a:rPr lang="en-US" sz="1500" b="0" i="0" u="none" strike="noStrike" noProof="0" dirty="0">
                          <a:solidFill>
                            <a:srgbClr val="000000"/>
                          </a:solidFill>
                          <a:latin typeface="Knockout Cruiserweight"/>
                        </a:rPr>
                        <a:t>• A Brief History of AI</a:t>
                      </a:r>
                    </a:p>
                    <a:p>
                      <a:pPr lvl="0" algn="l">
                        <a:lnSpc>
                          <a:spcPts val="2100"/>
                        </a:lnSpc>
                        <a:buNone/>
                      </a:pPr>
                      <a:r>
                        <a:rPr lang="en-US" sz="1500" b="0" i="0" u="none" strike="noStrike" noProof="0" dirty="0">
                          <a:solidFill>
                            <a:srgbClr val="000000"/>
                          </a:solidFill>
                          <a:latin typeface="Knockout Cruiserweight"/>
                        </a:rPr>
                        <a:t>• Gen Ai Workflow + Case Study</a:t>
                      </a:r>
                      <a:endParaRPr lang="en-US" dirty="0"/>
                    </a:p>
                  </a:txBody>
                  <a:tcPr marL="190500" marR="190500" marT="190500" marB="190500" anchor="ctr">
                    <a:lnL w="38100" cap="flat" cmpd="sng" algn="ctr">
                      <a:solidFill>
                        <a:srgbClr val="0168A6"/>
                      </a:solidFill>
                      <a:prstDash val="solid"/>
                      <a:round/>
                      <a:headEnd type="none" w="med" len="med"/>
                      <a:tailEnd type="none" w="med" len="med"/>
                    </a:lnL>
                    <a:lnR w="38100" cap="flat" cmpd="sng" algn="ctr">
                      <a:solidFill>
                        <a:srgbClr val="0168A6"/>
                      </a:solidFill>
                      <a:prstDash val="solid"/>
                      <a:round/>
                      <a:headEnd type="none" w="med" len="med"/>
                      <a:tailEnd type="none" w="med" len="med"/>
                    </a:lnR>
                    <a:lnT w="38100" cap="flat" cmpd="sng" algn="ctr">
                      <a:solidFill>
                        <a:srgbClr val="0168A6"/>
                      </a:solidFill>
                      <a:prstDash val="solid"/>
                      <a:round/>
                      <a:headEnd type="none" w="med" len="med"/>
                      <a:tailEnd type="none" w="med" len="med"/>
                    </a:lnT>
                    <a:lnB w="38100" cap="flat" cmpd="sng" algn="ctr">
                      <a:solidFill>
                        <a:srgbClr val="0168A6"/>
                      </a:solidFill>
                      <a:prstDash val="solid"/>
                      <a:round/>
                      <a:headEnd type="none" w="med" len="med"/>
                      <a:tailEnd type="none" w="med" len="med"/>
                    </a:lnB>
                  </a:tcPr>
                </a:tc>
                <a:extLst>
                  <a:ext uri="{0D108BD9-81ED-4DB2-BD59-A6C34878D82A}">
                    <a16:rowId xmlns:a16="http://schemas.microsoft.com/office/drawing/2014/main" val="10002"/>
                  </a:ext>
                </a:extLst>
              </a:tr>
              <a:tr h="1102418">
                <a:tc>
                  <a:txBody>
                    <a:bodyPr/>
                    <a:lstStyle/>
                    <a:p>
                      <a:pPr algn="l">
                        <a:lnSpc>
                          <a:spcPts val="2799"/>
                        </a:lnSpc>
                        <a:defRPr/>
                      </a:pPr>
                      <a:r>
                        <a:rPr lang="en-US" sz="1950" dirty="0">
                          <a:solidFill>
                            <a:srgbClr val="000000"/>
                          </a:solidFill>
                          <a:latin typeface="Garet"/>
                          <a:ea typeface="Garet"/>
                          <a:cs typeface="Garet"/>
                        </a:rPr>
                        <a:t>10:44</a:t>
                      </a:r>
                      <a:r>
                        <a:rPr lang="en-US" sz="1950" dirty="0">
                          <a:solidFill>
                            <a:srgbClr val="000000"/>
                          </a:solidFill>
                          <a:latin typeface="Garet"/>
                          <a:ea typeface="Garet"/>
                          <a:cs typeface="Garet"/>
                          <a:sym typeface="Garet"/>
                        </a:rPr>
                        <a:t> - 11:30</a:t>
                      </a:r>
                      <a:endParaRPr lang="en-US" sz="1950" dirty="0"/>
                    </a:p>
                  </a:txBody>
                  <a:tcPr marL="190500" marR="190500" marT="190500" marB="190500" anchor="ctr">
                    <a:lnL w="38100" cap="flat" cmpd="sng" algn="ctr">
                      <a:solidFill>
                        <a:srgbClr val="0168A6"/>
                      </a:solidFill>
                      <a:prstDash val="solid"/>
                      <a:round/>
                      <a:headEnd type="none" w="med" len="med"/>
                      <a:tailEnd type="none" w="med" len="med"/>
                    </a:lnL>
                    <a:lnR w="38100" cap="flat" cmpd="sng" algn="ctr">
                      <a:solidFill>
                        <a:srgbClr val="0168A6"/>
                      </a:solidFill>
                      <a:prstDash val="solid"/>
                      <a:round/>
                      <a:headEnd type="none" w="med" len="med"/>
                      <a:tailEnd type="none" w="med" len="med"/>
                    </a:lnR>
                    <a:lnT w="38100" cap="flat" cmpd="sng" algn="ctr">
                      <a:solidFill>
                        <a:srgbClr val="0168A6"/>
                      </a:solidFill>
                      <a:prstDash val="solid"/>
                      <a:round/>
                      <a:headEnd type="none" w="med" len="med"/>
                      <a:tailEnd type="none" w="med" len="med"/>
                    </a:lnT>
                    <a:lnB w="38100" cap="flat" cmpd="sng" algn="ctr">
                      <a:solidFill>
                        <a:srgbClr val="0168A6"/>
                      </a:solidFill>
                      <a:prstDash val="solid"/>
                      <a:round/>
                      <a:headEnd type="none" w="med" len="med"/>
                      <a:tailEnd type="none" w="med" len="med"/>
                    </a:lnB>
                  </a:tcPr>
                </a:tc>
                <a:tc>
                  <a:txBody>
                    <a:bodyPr/>
                    <a:lstStyle/>
                    <a:p>
                      <a:pPr algn="l">
                        <a:lnSpc>
                          <a:spcPts val="2799"/>
                        </a:lnSpc>
                        <a:defRPr/>
                      </a:pPr>
                      <a:r>
                        <a:rPr lang="en-US" sz="1950" b="1" dirty="0">
                          <a:solidFill>
                            <a:srgbClr val="000000"/>
                          </a:solidFill>
                          <a:latin typeface="Garet Bold"/>
                          <a:ea typeface="Garet Bold"/>
                          <a:cs typeface="Garet Bold"/>
                          <a:sym typeface="Garet Bold"/>
                        </a:rPr>
                        <a:t>CoPilot Studio Play</a:t>
                      </a:r>
                      <a:endParaRPr lang="en-US" sz="1950" dirty="0"/>
                    </a:p>
                  </a:txBody>
                  <a:tcPr marL="190500" marR="190500" marT="190500" marB="190500" anchor="ctr">
                    <a:lnL w="38100" cap="flat" cmpd="sng" algn="ctr">
                      <a:solidFill>
                        <a:srgbClr val="0168A6"/>
                      </a:solidFill>
                      <a:prstDash val="solid"/>
                      <a:round/>
                      <a:headEnd type="none" w="med" len="med"/>
                      <a:tailEnd type="none" w="med" len="med"/>
                    </a:lnL>
                    <a:lnR w="38100" cap="flat" cmpd="sng" algn="ctr">
                      <a:solidFill>
                        <a:srgbClr val="0168A6"/>
                      </a:solidFill>
                      <a:prstDash val="solid"/>
                      <a:round/>
                      <a:headEnd type="none" w="med" len="med"/>
                      <a:tailEnd type="none" w="med" len="med"/>
                    </a:lnR>
                    <a:lnT w="38100" cap="flat" cmpd="sng" algn="ctr">
                      <a:solidFill>
                        <a:srgbClr val="0168A6"/>
                      </a:solidFill>
                      <a:prstDash val="solid"/>
                      <a:round/>
                      <a:headEnd type="none" w="med" len="med"/>
                      <a:tailEnd type="none" w="med" len="med"/>
                    </a:lnT>
                    <a:lnB w="38100" cap="flat" cmpd="sng" algn="ctr">
                      <a:solidFill>
                        <a:srgbClr val="0168A6"/>
                      </a:solidFill>
                      <a:prstDash val="solid"/>
                      <a:round/>
                      <a:headEnd type="none" w="med" len="med"/>
                      <a:tailEnd type="none" w="med" len="med"/>
                    </a:lnB>
                  </a:tcPr>
                </a:tc>
                <a:extLst>
                  <a:ext uri="{0D108BD9-81ED-4DB2-BD59-A6C34878D82A}">
                    <a16:rowId xmlns:a16="http://schemas.microsoft.com/office/drawing/2014/main" val="10003"/>
                  </a:ext>
                </a:extLst>
              </a:tr>
              <a:tr h="1131197">
                <a:tc>
                  <a:txBody>
                    <a:bodyPr/>
                    <a:lstStyle/>
                    <a:p>
                      <a:pPr algn="l">
                        <a:lnSpc>
                          <a:spcPts val="2799"/>
                        </a:lnSpc>
                        <a:defRPr/>
                      </a:pPr>
                      <a:r>
                        <a:rPr lang="en-US" sz="1950" dirty="0">
                          <a:solidFill>
                            <a:srgbClr val="000000"/>
                          </a:solidFill>
                          <a:latin typeface="Garet"/>
                          <a:ea typeface="Garet"/>
                          <a:cs typeface="Garet"/>
                          <a:sym typeface="Garet"/>
                        </a:rPr>
                        <a:t>11:30 - 11:45</a:t>
                      </a:r>
                      <a:endParaRPr lang="en-US" sz="1950" dirty="0"/>
                    </a:p>
                  </a:txBody>
                  <a:tcPr marL="190500" marR="190500" marT="190500" marB="190500" anchor="ctr">
                    <a:lnL w="38100" cap="flat" cmpd="sng" algn="ctr">
                      <a:solidFill>
                        <a:srgbClr val="0168A6"/>
                      </a:solidFill>
                      <a:prstDash val="solid"/>
                      <a:round/>
                      <a:headEnd type="none" w="med" len="med"/>
                      <a:tailEnd type="none" w="med" len="med"/>
                    </a:lnL>
                    <a:lnR w="38100" cap="flat" cmpd="sng" algn="ctr">
                      <a:solidFill>
                        <a:srgbClr val="0168A6"/>
                      </a:solidFill>
                      <a:prstDash val="solid"/>
                      <a:round/>
                      <a:headEnd type="none" w="med" len="med"/>
                      <a:tailEnd type="none" w="med" len="med"/>
                    </a:lnR>
                    <a:lnT w="38100" cap="flat" cmpd="sng" algn="ctr">
                      <a:solidFill>
                        <a:srgbClr val="0168A6"/>
                      </a:solidFill>
                      <a:prstDash val="solid"/>
                      <a:round/>
                      <a:headEnd type="none" w="med" len="med"/>
                      <a:tailEnd type="none" w="med" len="med"/>
                    </a:lnT>
                    <a:lnB w="38100" cap="flat" cmpd="sng" algn="ctr">
                      <a:solidFill>
                        <a:srgbClr val="0168A6"/>
                      </a:solidFill>
                      <a:prstDash val="solid"/>
                      <a:round/>
                      <a:headEnd type="none" w="med" len="med"/>
                      <a:tailEnd type="none" w="med" len="med"/>
                    </a:lnB>
                  </a:tcPr>
                </a:tc>
                <a:tc>
                  <a:txBody>
                    <a:bodyPr/>
                    <a:lstStyle/>
                    <a:p>
                      <a:pPr algn="l">
                        <a:lnSpc>
                          <a:spcPts val="2799"/>
                        </a:lnSpc>
                        <a:defRPr/>
                      </a:pPr>
                      <a:r>
                        <a:rPr lang="en-US" sz="1950" b="1" dirty="0">
                          <a:solidFill>
                            <a:srgbClr val="000000"/>
                          </a:solidFill>
                          <a:latin typeface="Garet Bold"/>
                          <a:ea typeface="Garet Bold"/>
                          <a:cs typeface="Garet Bold"/>
                          <a:sym typeface="Garet Bold"/>
                        </a:rPr>
                        <a:t>Debrief</a:t>
                      </a:r>
                      <a:endParaRPr lang="en-US" sz="1950" dirty="0"/>
                    </a:p>
                  </a:txBody>
                  <a:tcPr marL="190500" marR="190500" marT="190500" marB="190500" anchor="ctr">
                    <a:lnL w="38100" cap="flat" cmpd="sng" algn="ctr">
                      <a:solidFill>
                        <a:srgbClr val="0168A6"/>
                      </a:solidFill>
                      <a:prstDash val="solid"/>
                      <a:round/>
                      <a:headEnd type="none" w="med" len="med"/>
                      <a:tailEnd type="none" w="med" len="med"/>
                    </a:lnL>
                    <a:lnR w="38100" cap="flat" cmpd="sng" algn="ctr">
                      <a:solidFill>
                        <a:srgbClr val="0168A6"/>
                      </a:solidFill>
                      <a:prstDash val="solid"/>
                      <a:round/>
                      <a:headEnd type="none" w="med" len="med"/>
                      <a:tailEnd type="none" w="med" len="med"/>
                    </a:lnR>
                    <a:lnT w="38100" cap="flat" cmpd="sng" algn="ctr">
                      <a:solidFill>
                        <a:srgbClr val="0168A6"/>
                      </a:solidFill>
                      <a:prstDash val="solid"/>
                      <a:round/>
                      <a:headEnd type="none" w="med" len="med"/>
                      <a:tailEnd type="none" w="med" len="med"/>
                    </a:lnT>
                    <a:lnB w="38100" cap="flat" cmpd="sng" algn="ctr">
                      <a:solidFill>
                        <a:srgbClr val="0168A6"/>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Freeform 4"/>
          <p:cNvSpPr/>
          <p:nvPr/>
        </p:nvSpPr>
        <p:spPr>
          <a:xfrm>
            <a:off x="14799313" y="0"/>
            <a:ext cx="3488687" cy="1198840"/>
          </a:xfrm>
          <a:custGeom>
            <a:avLst/>
            <a:gdLst/>
            <a:ahLst/>
            <a:cxnLst/>
            <a:rect l="l" t="t" r="r" b="b"/>
            <a:pathLst>
              <a:path w="3488687" h="1198840">
                <a:moveTo>
                  <a:pt x="0" y="0"/>
                </a:moveTo>
                <a:lnTo>
                  <a:pt x="3488687" y="0"/>
                </a:lnTo>
                <a:lnTo>
                  <a:pt x="3488687" y="1198840"/>
                </a:lnTo>
                <a:lnTo>
                  <a:pt x="0" y="11988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1253148" y="1385212"/>
            <a:ext cx="6531462" cy="819359"/>
          </a:xfrm>
          <a:prstGeom prst="rect">
            <a:avLst/>
          </a:prstGeom>
        </p:spPr>
        <p:txBody>
          <a:bodyPr lIns="0" tIns="0" rIns="0" bIns="0" rtlCol="0" anchor="t">
            <a:spAutoFit/>
          </a:bodyPr>
          <a:lstStyle/>
          <a:p>
            <a:pPr marL="0" lvl="0" indent="0" algn="just">
              <a:lnSpc>
                <a:spcPts val="6008"/>
              </a:lnSpc>
              <a:spcBef>
                <a:spcPct val="0"/>
              </a:spcBef>
            </a:pPr>
            <a:r>
              <a:rPr lang="en-US" sz="6008" spc="-474">
                <a:solidFill>
                  <a:srgbClr val="0168A6"/>
                </a:solidFill>
                <a:latin typeface="Archivo Black"/>
                <a:ea typeface="Archivo Black"/>
                <a:cs typeface="Archivo Black"/>
                <a:sym typeface="Archivo Black"/>
              </a:rPr>
              <a:t>Agenda</a:t>
            </a:r>
          </a:p>
        </p:txBody>
      </p:sp>
      <p:sp>
        <p:nvSpPr>
          <p:cNvPr id="6" name="TextBox 6"/>
          <p:cNvSpPr txBox="1"/>
          <p:nvPr/>
        </p:nvSpPr>
        <p:spPr>
          <a:xfrm>
            <a:off x="1253148" y="2285130"/>
            <a:ext cx="6891123" cy="306704"/>
          </a:xfrm>
          <a:prstGeom prst="rect">
            <a:avLst/>
          </a:prstGeom>
        </p:spPr>
        <p:txBody>
          <a:bodyPr lIns="0" tIns="0" rIns="0" bIns="0" rtlCol="0" anchor="t">
            <a:spAutoFit/>
          </a:bodyPr>
          <a:lstStyle/>
          <a:p>
            <a:pPr algn="l">
              <a:lnSpc>
                <a:spcPts val="2520"/>
              </a:lnSpc>
            </a:pPr>
            <a:r>
              <a:rPr lang="en-US" sz="1800">
                <a:solidFill>
                  <a:srgbClr val="2B2B2B"/>
                </a:solidFill>
                <a:latin typeface="Knockout Cruiserweight"/>
                <a:ea typeface="Knockout Cruiserweight"/>
                <a:cs typeface="Knockout Cruiserweight"/>
                <a:sym typeface="Knockout Cruiserweight"/>
              </a:rPr>
              <a:t>Prompts to Parnters: Agentic Ai for Corporate Communications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474943" y="5727345"/>
            <a:ext cx="3684671" cy="3684671"/>
          </a:xfrm>
          <a:custGeom>
            <a:avLst/>
            <a:gdLst/>
            <a:ahLst/>
            <a:cxnLst/>
            <a:rect l="l" t="t" r="r" b="b"/>
            <a:pathLst>
              <a:path w="5970671" h="5970671">
                <a:moveTo>
                  <a:pt x="0" y="0"/>
                </a:moveTo>
                <a:lnTo>
                  <a:pt x="5970670" y="0"/>
                </a:lnTo>
                <a:lnTo>
                  <a:pt x="5970670" y="5970670"/>
                </a:lnTo>
                <a:lnTo>
                  <a:pt x="0" y="5970670"/>
                </a:lnTo>
                <a:lnTo>
                  <a:pt x="0" y="0"/>
                </a:lnTo>
                <a:close/>
              </a:path>
            </a:pathLst>
          </a:custGeom>
          <a:blipFill>
            <a:blip r:embed="rId2"/>
            <a:stretch>
              <a:fillRect/>
            </a:stretch>
          </a:blipFill>
        </p:spPr>
        <p:txBody>
          <a:bodyPr/>
          <a:lstStyle/>
          <a:p>
            <a:endParaRPr lang="en-US"/>
          </a:p>
        </p:txBody>
      </p:sp>
      <p:sp>
        <p:nvSpPr>
          <p:cNvPr id="4" name="TextBox 5">
            <a:extLst>
              <a:ext uri="{FF2B5EF4-FFF2-40B4-BE49-F238E27FC236}">
                <a16:creationId xmlns:a16="http://schemas.microsoft.com/office/drawing/2014/main" id="{2E9FDC99-B4D4-BC42-9C44-79769162258E}"/>
              </a:ext>
            </a:extLst>
          </p:cNvPr>
          <p:cNvSpPr txBox="1"/>
          <p:nvPr/>
        </p:nvSpPr>
        <p:spPr>
          <a:xfrm>
            <a:off x="967870" y="2853133"/>
            <a:ext cx="8649146" cy="4579620"/>
          </a:xfrm>
          <a:prstGeom prst="rect">
            <a:avLst/>
          </a:prstGeom>
        </p:spPr>
        <p:txBody>
          <a:bodyPr lIns="0" tIns="0" rIns="0" bIns="0" rtlCol="0" anchor="t">
            <a:spAutoFit/>
          </a:bodyPr>
          <a:lstStyle/>
          <a:p>
            <a:pPr algn="just">
              <a:lnSpc>
                <a:spcPts val="3380"/>
              </a:lnSpc>
            </a:pPr>
            <a:r>
              <a:rPr lang="en-US" sz="2600">
                <a:solidFill>
                  <a:srgbClr val="000000"/>
                </a:solidFill>
                <a:latin typeface="Knockout Cruiserweight Bold"/>
                <a:ea typeface="Knockout Cruiserweight Bold"/>
                <a:cs typeface="Knockout Cruiserweight Bold"/>
                <a:sym typeface="Knockout Cruiserweight Bold"/>
              </a:rPr>
              <a:t>Forming</a:t>
            </a:r>
            <a:r>
              <a:rPr lang="en-US" sz="2600">
                <a:solidFill>
                  <a:srgbClr val="000000"/>
                </a:solidFill>
                <a:latin typeface="Knockout Cruiserweight"/>
                <a:ea typeface="Knockout Cruiserweight"/>
                <a:cs typeface="Knockout Cruiserweight"/>
                <a:sym typeface="Knockout Cruiserweight"/>
              </a:rPr>
              <a:t> — Team Meets &amp; Roles and Goals Defined</a:t>
            </a:r>
          </a:p>
          <a:p>
            <a:pPr algn="just">
              <a:lnSpc>
                <a:spcPts val="3380"/>
              </a:lnSpc>
            </a:pPr>
            <a:endParaRPr lang="en-US" sz="2600">
              <a:solidFill>
                <a:srgbClr val="000000"/>
              </a:solidFill>
              <a:latin typeface="Knockout Cruiserweight"/>
              <a:ea typeface="Knockout Cruiserweight"/>
              <a:cs typeface="Knockout Cruiserweight"/>
              <a:sym typeface="Knockout Cruiserweight"/>
            </a:endParaRPr>
          </a:p>
          <a:p>
            <a:pPr algn="just">
              <a:lnSpc>
                <a:spcPts val="3380"/>
              </a:lnSpc>
            </a:pPr>
            <a:r>
              <a:rPr lang="en-US" sz="2600">
                <a:solidFill>
                  <a:srgbClr val="000000"/>
                </a:solidFill>
                <a:latin typeface="Knockout Cruiserweight Bold"/>
                <a:ea typeface="Knockout Cruiserweight Bold"/>
                <a:cs typeface="Knockout Cruiserweight Bold"/>
                <a:sym typeface="Knockout Cruiserweight Bold"/>
              </a:rPr>
              <a:t>Storming</a:t>
            </a:r>
            <a:r>
              <a:rPr lang="en-US" sz="2600">
                <a:solidFill>
                  <a:srgbClr val="000000"/>
                </a:solidFill>
                <a:latin typeface="Knockout Cruiserweight"/>
                <a:ea typeface="Knockout Cruiserweight"/>
                <a:cs typeface="Knockout Cruiserweight"/>
                <a:sym typeface="Knockout Cruiserweight"/>
              </a:rPr>
              <a:t> — Conflict Over Ideas + Process</a:t>
            </a:r>
          </a:p>
          <a:p>
            <a:pPr algn="just">
              <a:lnSpc>
                <a:spcPts val="3380"/>
              </a:lnSpc>
            </a:pPr>
            <a:endParaRPr lang="en-US" sz="2600">
              <a:solidFill>
                <a:srgbClr val="000000"/>
              </a:solidFill>
              <a:latin typeface="Knockout Cruiserweight"/>
              <a:ea typeface="Knockout Cruiserweight"/>
              <a:cs typeface="Knockout Cruiserweight"/>
              <a:sym typeface="Knockout Cruiserweight"/>
            </a:endParaRPr>
          </a:p>
          <a:p>
            <a:pPr algn="just">
              <a:lnSpc>
                <a:spcPts val="3380"/>
              </a:lnSpc>
            </a:pPr>
            <a:r>
              <a:rPr lang="en-US" sz="2600">
                <a:solidFill>
                  <a:srgbClr val="000000"/>
                </a:solidFill>
                <a:latin typeface="Knockout Cruiserweight Bold"/>
                <a:ea typeface="Knockout Cruiserweight Bold"/>
                <a:cs typeface="Knockout Cruiserweight Bold"/>
                <a:sym typeface="Knockout Cruiserweight Bold"/>
              </a:rPr>
              <a:t>Norming</a:t>
            </a:r>
            <a:r>
              <a:rPr lang="en-US" sz="2600">
                <a:solidFill>
                  <a:srgbClr val="000000"/>
                </a:solidFill>
                <a:latin typeface="Knockout Cruiserweight"/>
                <a:ea typeface="Knockout Cruiserweight"/>
                <a:cs typeface="Knockout Cruiserweight"/>
                <a:sym typeface="Knockout Cruiserweight"/>
              </a:rPr>
              <a:t> — Roles and workflows solidify</a:t>
            </a:r>
          </a:p>
          <a:p>
            <a:pPr algn="just">
              <a:lnSpc>
                <a:spcPts val="3380"/>
              </a:lnSpc>
            </a:pPr>
            <a:endParaRPr lang="en-US" sz="2600">
              <a:solidFill>
                <a:srgbClr val="000000"/>
              </a:solidFill>
              <a:latin typeface="Knockout Cruiserweight"/>
              <a:ea typeface="Knockout Cruiserweight"/>
              <a:cs typeface="Knockout Cruiserweight"/>
              <a:sym typeface="Knockout Cruiserweight"/>
            </a:endParaRPr>
          </a:p>
          <a:p>
            <a:pPr algn="just">
              <a:lnSpc>
                <a:spcPts val="3380"/>
              </a:lnSpc>
            </a:pPr>
            <a:r>
              <a:rPr lang="en-US" sz="2600">
                <a:solidFill>
                  <a:srgbClr val="000000"/>
                </a:solidFill>
                <a:latin typeface="Knockout Cruiserweight Bold"/>
                <a:ea typeface="Knockout Cruiserweight Bold"/>
                <a:cs typeface="Knockout Cruiserweight Bold"/>
                <a:sym typeface="Knockout Cruiserweight Bold"/>
              </a:rPr>
              <a:t>Performing</a:t>
            </a:r>
            <a:r>
              <a:rPr lang="en-US" sz="2600">
                <a:solidFill>
                  <a:srgbClr val="000000"/>
                </a:solidFill>
                <a:latin typeface="Knockout Cruiserweight"/>
                <a:ea typeface="Knockout Cruiserweight"/>
                <a:cs typeface="Knockout Cruiserweight"/>
                <a:sym typeface="Knockout Cruiserweight"/>
              </a:rPr>
              <a:t> — Team executes shared goals</a:t>
            </a:r>
          </a:p>
          <a:p>
            <a:pPr algn="just">
              <a:lnSpc>
                <a:spcPts val="3380"/>
              </a:lnSpc>
            </a:pPr>
            <a:endParaRPr lang="en-US" sz="2600">
              <a:solidFill>
                <a:srgbClr val="000000"/>
              </a:solidFill>
              <a:latin typeface="Knockout Cruiserweight"/>
              <a:ea typeface="Knockout Cruiserweight"/>
              <a:cs typeface="Knockout Cruiserweight"/>
              <a:sym typeface="Knockout Cruiserweight"/>
            </a:endParaRPr>
          </a:p>
          <a:p>
            <a:pPr algn="just">
              <a:lnSpc>
                <a:spcPts val="3380"/>
              </a:lnSpc>
            </a:pPr>
            <a:r>
              <a:rPr lang="en-US" sz="2600">
                <a:solidFill>
                  <a:srgbClr val="000000"/>
                </a:solidFill>
                <a:latin typeface="Knockout Cruiserweight Bold"/>
                <a:ea typeface="Knockout Cruiserweight Bold"/>
                <a:cs typeface="Knockout Cruiserweight Bold"/>
                <a:sym typeface="Knockout Cruiserweight Bold"/>
              </a:rPr>
              <a:t>Adjourning</a:t>
            </a:r>
            <a:r>
              <a:rPr lang="en-US" sz="2600">
                <a:solidFill>
                  <a:srgbClr val="000000"/>
                </a:solidFill>
                <a:latin typeface="Knockout Cruiserweight"/>
                <a:ea typeface="Knockout Cruiserweight"/>
                <a:cs typeface="Knockout Cruiserweight"/>
                <a:sym typeface="Knockout Cruiserweight"/>
              </a:rPr>
              <a:t> — Work concludes Reflect on lessons learned</a:t>
            </a:r>
          </a:p>
          <a:p>
            <a:pPr algn="ctr">
              <a:lnSpc>
                <a:spcPts val="2859"/>
              </a:lnSpc>
            </a:pPr>
            <a:endParaRPr lang="en-US" sz="2600">
              <a:solidFill>
                <a:srgbClr val="000000"/>
              </a:solidFill>
              <a:latin typeface="Knockout Cruiserweight"/>
              <a:ea typeface="Knockout Cruiserweight"/>
              <a:cs typeface="Knockout Cruiserweight"/>
              <a:sym typeface="Knockout Cruiserweight"/>
            </a:endParaRPr>
          </a:p>
          <a:p>
            <a:pPr algn="l">
              <a:lnSpc>
                <a:spcPts val="2859"/>
              </a:lnSpc>
              <a:spcBef>
                <a:spcPct val="0"/>
              </a:spcBef>
            </a:pPr>
            <a:endParaRPr lang="en-US" sz="2600">
              <a:solidFill>
                <a:srgbClr val="000000"/>
              </a:solidFill>
              <a:latin typeface="Knockout Cruiserweight"/>
              <a:ea typeface="Knockout Cruiserweight"/>
              <a:cs typeface="Knockout Cruiserweight"/>
              <a:sym typeface="Knockout Cruiserweight"/>
            </a:endParaRPr>
          </a:p>
        </p:txBody>
      </p:sp>
      <p:sp>
        <p:nvSpPr>
          <p:cNvPr id="8" name="TextBox 4">
            <a:extLst>
              <a:ext uri="{FF2B5EF4-FFF2-40B4-BE49-F238E27FC236}">
                <a16:creationId xmlns:a16="http://schemas.microsoft.com/office/drawing/2014/main" id="{8F123160-7E7F-ED37-C945-24DB538E07D7}"/>
              </a:ext>
            </a:extLst>
          </p:cNvPr>
          <p:cNvSpPr txBox="1"/>
          <p:nvPr/>
        </p:nvSpPr>
        <p:spPr>
          <a:xfrm>
            <a:off x="968363" y="1805592"/>
            <a:ext cx="7203393" cy="764568"/>
          </a:xfrm>
          <a:prstGeom prst="rect">
            <a:avLst/>
          </a:prstGeom>
        </p:spPr>
        <p:txBody>
          <a:bodyPr wrap="square" lIns="0" tIns="0" rIns="0" bIns="0" rtlCol="0" anchor="t">
            <a:spAutoFit/>
          </a:bodyPr>
          <a:lstStyle/>
          <a:p>
            <a:pPr>
              <a:lnSpc>
                <a:spcPts val="5808"/>
              </a:lnSpc>
              <a:spcBef>
                <a:spcPct val="0"/>
              </a:spcBef>
            </a:pPr>
            <a:r>
              <a:rPr lang="en-US" sz="5800" spc="-458" dirty="0">
                <a:solidFill>
                  <a:srgbClr val="000000"/>
                </a:solidFill>
                <a:latin typeface="Archivo Black"/>
                <a:ea typeface="Archivo Black"/>
                <a:cs typeface="Archivo Black"/>
                <a:sym typeface="Archivo Black"/>
              </a:rPr>
              <a:t>Tuckman’s Ladder</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5CE5D-EAB0-F7EB-2A30-3BD03F4A9645}"/>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97CCC614-6850-0A0E-825F-437F881C485A}"/>
              </a:ext>
            </a:extLst>
          </p:cNvPr>
          <p:cNvSpPr txBox="1"/>
          <p:nvPr/>
        </p:nvSpPr>
        <p:spPr>
          <a:xfrm>
            <a:off x="702128" y="504779"/>
            <a:ext cx="14594373" cy="11085086"/>
          </a:xfrm>
          <a:prstGeom prst="rect">
            <a:avLst/>
          </a:prstGeom>
        </p:spPr>
        <p:txBody>
          <a:bodyPr wrap="square" lIns="0" tIns="0" rIns="0" bIns="0" rtlCol="0" anchor="t">
            <a:spAutoFit/>
          </a:bodyPr>
          <a:lstStyle/>
          <a:p>
            <a:pPr algn="l">
              <a:lnSpc>
                <a:spcPts val="2989"/>
              </a:lnSpc>
            </a:pPr>
            <a:r>
              <a:rPr lang="en-US" sz="2250" b="1" dirty="0">
                <a:solidFill>
                  <a:srgbClr val="000000"/>
                </a:solidFill>
                <a:latin typeface="League Spartan"/>
                <a:ea typeface="League Spartan"/>
                <a:cs typeface="League Spartan"/>
                <a:sym typeface="League Spartan"/>
              </a:rPr>
              <a:t>CoPilot Studio Workshop </a:t>
            </a:r>
          </a:p>
          <a:p>
            <a:pPr algn="l">
              <a:lnSpc>
                <a:spcPts val="2470"/>
              </a:lnSpc>
            </a:pPr>
            <a:r>
              <a:rPr lang="en-US" sz="1900" dirty="0">
                <a:solidFill>
                  <a:srgbClr val="000000"/>
                </a:solidFill>
                <a:latin typeface="Arimo"/>
                <a:ea typeface="Arimo"/>
                <a:cs typeface="Arimo"/>
                <a:sym typeface="Arimo"/>
              </a:rPr>
              <a:t>Your challenge is to design, prototype, and present an AI-powered communications agent using Microsoft Copilot Studio. </a:t>
            </a:r>
            <a:endParaRPr lang="en-US" sz="1900" dirty="0">
              <a:solidFill>
                <a:srgbClr val="000000"/>
              </a:solidFill>
              <a:latin typeface="Arimo"/>
              <a:ea typeface="Arimo"/>
              <a:cs typeface="Arimo"/>
            </a:endParaRPr>
          </a:p>
          <a:p>
            <a:pPr>
              <a:lnSpc>
                <a:spcPts val="2470"/>
              </a:lnSpc>
            </a:pPr>
            <a:endParaRPr lang="en-US" sz="1900" dirty="0">
              <a:solidFill>
                <a:srgbClr val="000000"/>
              </a:solidFill>
              <a:latin typeface="Arimo"/>
              <a:ea typeface="Arimo"/>
              <a:cs typeface="Arimo"/>
            </a:endParaRPr>
          </a:p>
          <a:p>
            <a:pPr>
              <a:lnSpc>
                <a:spcPct val="150000"/>
              </a:lnSpc>
            </a:pPr>
            <a:r>
              <a:rPr lang="en-US" sz="1900" b="1" dirty="0">
                <a:solidFill>
                  <a:srgbClr val="0070C0"/>
                </a:solidFill>
                <a:latin typeface="League Spartan"/>
                <a:ea typeface="Arimo Bold"/>
                <a:cs typeface="Arimo Bold"/>
              </a:rPr>
              <a:t>• Team 1 (Blue) - Internal (Employee) Communications</a:t>
            </a:r>
            <a:endParaRPr lang="en-US" dirty="0">
              <a:solidFill>
                <a:srgbClr val="000000"/>
              </a:solidFill>
              <a:latin typeface="Calibri"/>
              <a:ea typeface="Calibri"/>
              <a:cs typeface="Calibri"/>
            </a:endParaRPr>
          </a:p>
          <a:p>
            <a:pPr indent="-46990">
              <a:lnSpc>
                <a:spcPct val="150000"/>
              </a:lnSpc>
            </a:pPr>
            <a:r>
              <a:rPr lang="en-US" sz="1900" b="1" dirty="0">
                <a:solidFill>
                  <a:srgbClr val="C9C924"/>
                </a:solidFill>
                <a:latin typeface="League Spartan"/>
                <a:ea typeface="Arimo"/>
                <a:cs typeface="Arimo"/>
              </a:rPr>
              <a:t>• Team 2 (Yellow) - External (Public &amp; Media) Relations</a:t>
            </a:r>
            <a:endParaRPr lang="en-US" b="1" dirty="0">
              <a:solidFill>
                <a:srgbClr val="C9C924"/>
              </a:solidFill>
              <a:ea typeface="Calibri"/>
              <a:cs typeface="Calibri"/>
            </a:endParaRPr>
          </a:p>
          <a:p>
            <a:pPr indent="-46990">
              <a:lnSpc>
                <a:spcPct val="150000"/>
              </a:lnSpc>
            </a:pPr>
            <a:r>
              <a:rPr lang="en-US" sz="1900" b="1" dirty="0">
                <a:solidFill>
                  <a:srgbClr val="C00000"/>
                </a:solidFill>
                <a:latin typeface="League Spartan"/>
                <a:ea typeface="Arimo"/>
                <a:cs typeface="Arimo"/>
              </a:rPr>
              <a:t>• Team 3 (Red) Stakeholder &amp; Government Relations</a:t>
            </a:r>
            <a:endParaRPr lang="en-US" b="1" dirty="0">
              <a:solidFill>
                <a:srgbClr val="00B050"/>
              </a:solidFill>
              <a:latin typeface="Calibri"/>
              <a:ea typeface="Calibri"/>
              <a:cs typeface="Calibri"/>
            </a:endParaRPr>
          </a:p>
          <a:p>
            <a:pPr indent="-46990">
              <a:lnSpc>
                <a:spcPct val="150000"/>
              </a:lnSpc>
            </a:pPr>
            <a:r>
              <a:rPr lang="en-US" sz="1900" b="1" dirty="0">
                <a:solidFill>
                  <a:srgbClr val="00B050"/>
                </a:solidFill>
                <a:latin typeface="League Spartan"/>
                <a:ea typeface="Arimo"/>
                <a:cs typeface="Arimo"/>
              </a:rPr>
              <a:t>• Team 4 (green) Brand, Marketing &amp; Corporate Identity</a:t>
            </a:r>
            <a:endParaRPr lang="en-US" b="1" dirty="0">
              <a:solidFill>
                <a:srgbClr val="00B050"/>
              </a:solidFill>
              <a:ea typeface="Calibri"/>
              <a:cs typeface="Calibri"/>
            </a:endParaRPr>
          </a:p>
          <a:p>
            <a:pPr>
              <a:lnSpc>
                <a:spcPct val="150000"/>
              </a:lnSpc>
            </a:pPr>
            <a:r>
              <a:rPr lang="en-US" sz="1900" b="1" dirty="0">
                <a:solidFill>
                  <a:srgbClr val="7030A0"/>
                </a:solidFill>
                <a:latin typeface="League Spartan"/>
                <a:ea typeface="Arimo"/>
                <a:cs typeface="Arimo"/>
              </a:rPr>
              <a:t>• Team 5 (Purple) Digital &amp; Social Media Communications</a:t>
            </a:r>
            <a:endParaRPr lang="en-US" b="1" dirty="0">
              <a:solidFill>
                <a:srgbClr val="7030A0"/>
              </a:solidFill>
              <a:ea typeface="Calibri"/>
              <a:cs typeface="Calibri"/>
            </a:endParaRPr>
          </a:p>
          <a:p>
            <a:pPr>
              <a:lnSpc>
                <a:spcPct val="150000"/>
              </a:lnSpc>
            </a:pPr>
            <a:r>
              <a:rPr lang="en-US" sz="1900" b="1" dirty="0">
                <a:solidFill>
                  <a:schemeClr val="accent6">
                    <a:lumMod val="76000"/>
                  </a:schemeClr>
                </a:solidFill>
                <a:latin typeface="League Spartan"/>
                <a:ea typeface="Arimo Bold"/>
                <a:cs typeface="Arimo Bold"/>
              </a:rPr>
              <a:t>• Team 6 (Orange) Crisis &amp; Issues Management</a:t>
            </a:r>
            <a:endParaRPr lang="en-US" b="1" dirty="0">
              <a:solidFill>
                <a:schemeClr val="accent6">
                  <a:lumMod val="76000"/>
                </a:schemeClr>
              </a:solidFill>
              <a:ea typeface="Calibri"/>
              <a:cs typeface="Calibri"/>
            </a:endParaRPr>
          </a:p>
          <a:p>
            <a:pPr>
              <a:lnSpc>
                <a:spcPct val="150000"/>
              </a:lnSpc>
            </a:pPr>
            <a:endParaRPr lang="en-US" sz="1900" b="1" dirty="0">
              <a:solidFill>
                <a:schemeClr val="accent6">
                  <a:lumMod val="76000"/>
                </a:schemeClr>
              </a:solidFill>
              <a:latin typeface="League Spartan"/>
              <a:ea typeface="Arimo Bold"/>
              <a:cs typeface="Arimo Bold"/>
            </a:endParaRPr>
          </a:p>
          <a:p>
            <a:pPr>
              <a:lnSpc>
                <a:spcPts val="2470"/>
              </a:lnSpc>
            </a:pPr>
            <a:r>
              <a:rPr lang="en-US" sz="1900" dirty="0">
                <a:solidFill>
                  <a:srgbClr val="000000"/>
                </a:solidFill>
                <a:latin typeface="League Spartan"/>
                <a:ea typeface="Arimo Bold"/>
                <a:cs typeface="Arimo Bold"/>
              </a:rPr>
              <a:t>Team Setup</a:t>
            </a:r>
          </a:p>
          <a:p>
            <a:pPr marL="410210" lvl="1" indent="-205105">
              <a:lnSpc>
                <a:spcPts val="2470"/>
              </a:lnSpc>
              <a:buFont typeface="Arial,Sans-Serif"/>
              <a:buChar char="•"/>
            </a:pPr>
            <a:r>
              <a:rPr lang="en-US" sz="1900" dirty="0">
                <a:solidFill>
                  <a:srgbClr val="000000"/>
                </a:solidFill>
                <a:latin typeface="Arimo"/>
                <a:ea typeface="Arimo"/>
                <a:cs typeface="Arimo"/>
              </a:rPr>
              <a:t>Groups: 5 groups or 6 </a:t>
            </a:r>
          </a:p>
          <a:p>
            <a:pPr marL="410210" lvl="1" indent="-205105">
              <a:lnSpc>
                <a:spcPts val="2470"/>
              </a:lnSpc>
              <a:buFont typeface="Arial,Sans-Serif"/>
              <a:buChar char="•"/>
            </a:pPr>
            <a:r>
              <a:rPr lang="en-US" sz="1900" dirty="0">
                <a:solidFill>
                  <a:srgbClr val="000000"/>
                </a:solidFill>
                <a:latin typeface="Arimo"/>
                <a:ea typeface="Arimo"/>
                <a:cs typeface="Arimo"/>
              </a:rPr>
              <a:t>Self-Organizing: Let teams form organically. Encourage diversity of roles (writers, researchers, strategists, tech-savvy users).</a:t>
            </a:r>
            <a:r>
              <a:rPr lang="en-US" sz="1900" i="1" dirty="0">
                <a:solidFill>
                  <a:srgbClr val="000000"/>
                </a:solidFill>
                <a:latin typeface="Arimo Italics"/>
                <a:ea typeface="Arimo Italics"/>
                <a:cs typeface="Arimo Italics"/>
              </a:rPr>
              <a:t> </a:t>
            </a:r>
            <a:endParaRPr lang="en-US" dirty="0">
              <a:solidFill>
                <a:srgbClr val="000000"/>
              </a:solidFill>
              <a:latin typeface="Calibri"/>
              <a:ea typeface="Calibri"/>
              <a:cs typeface="Calibri"/>
            </a:endParaRPr>
          </a:p>
          <a:p>
            <a:pPr marL="410210" lvl="1" indent="-205105">
              <a:lnSpc>
                <a:spcPts val="2470"/>
              </a:lnSpc>
              <a:buFont typeface="Arial,Sans-Serif"/>
              <a:buChar char="•"/>
            </a:pPr>
            <a:r>
              <a:rPr lang="en-US" sz="1900" i="1" dirty="0">
                <a:solidFill>
                  <a:srgbClr val="000000"/>
                </a:solidFill>
                <a:latin typeface="Arimo Italics"/>
                <a:ea typeface="Arimo Italics"/>
                <a:cs typeface="Arimo Italics"/>
              </a:rPr>
              <a:t>Remember </a:t>
            </a:r>
            <a:r>
              <a:rPr lang="en-US" sz="1900" i="1" dirty="0" err="1">
                <a:solidFill>
                  <a:srgbClr val="000000"/>
                </a:solidFill>
                <a:latin typeface="Arimo Italics"/>
                <a:ea typeface="Arimo Italics"/>
                <a:cs typeface="Arimo Italics"/>
              </a:rPr>
              <a:t>Tuckmans</a:t>
            </a:r>
            <a:r>
              <a:rPr lang="en-US" sz="1900" i="1" dirty="0">
                <a:solidFill>
                  <a:srgbClr val="000000"/>
                </a:solidFill>
                <a:latin typeface="Arimo Italics"/>
                <a:ea typeface="Arimo Italics"/>
                <a:cs typeface="Arimo Italics"/>
              </a:rPr>
              <a:t> Model!!!</a:t>
            </a:r>
            <a:endParaRPr lang="en-US">
              <a:ea typeface="Calibri"/>
              <a:cs typeface="Calibri"/>
            </a:endParaRPr>
          </a:p>
          <a:p>
            <a:pPr>
              <a:lnSpc>
                <a:spcPts val="2470"/>
              </a:lnSpc>
            </a:pPr>
            <a:endParaRPr lang="en-US" sz="1900" b="1">
              <a:solidFill>
                <a:srgbClr val="000000"/>
              </a:solidFill>
              <a:latin typeface="Arimo Bold"/>
              <a:ea typeface="Arimo Bold"/>
              <a:cs typeface="Arimo Bold"/>
              <a:sym typeface="Arimo"/>
            </a:endParaRPr>
          </a:p>
          <a:p>
            <a:pPr>
              <a:lnSpc>
                <a:spcPts val="2470"/>
              </a:lnSpc>
            </a:pPr>
            <a:r>
              <a:rPr lang="en-US" sz="1900" dirty="0">
                <a:solidFill>
                  <a:srgbClr val="000000"/>
                </a:solidFill>
                <a:latin typeface="Arimo"/>
                <a:ea typeface="Arimo"/>
                <a:cs typeface="Arimo"/>
                <a:sym typeface="Arimo"/>
              </a:rPr>
              <a:t>Approach to the challenge with an </a:t>
            </a:r>
            <a:r>
              <a:rPr lang="en-US" sz="1900" b="1" i="1" dirty="0">
                <a:solidFill>
                  <a:srgbClr val="000000"/>
                </a:solidFill>
                <a:latin typeface="Arimo Bold Italics"/>
                <a:ea typeface="Arimo Bold Italics"/>
                <a:cs typeface="Arimo Bold Italics"/>
                <a:sym typeface="Arimo Bold Italics"/>
              </a:rPr>
              <a:t>Agile mindset:</a:t>
            </a:r>
            <a:endParaRPr lang="en-US" sz="1900" b="1" i="1" dirty="0">
              <a:solidFill>
                <a:srgbClr val="000000"/>
              </a:solidFill>
              <a:latin typeface="Arimo Bold Italics"/>
              <a:ea typeface="Arimo Bold Italics"/>
              <a:cs typeface="Arimo Bold Italics"/>
            </a:endParaRPr>
          </a:p>
          <a:p>
            <a:pPr algn="l">
              <a:lnSpc>
                <a:spcPts val="2470"/>
              </a:lnSpc>
            </a:pPr>
            <a:endParaRPr lang="en-US" sz="1900" b="1" i="1">
              <a:solidFill>
                <a:srgbClr val="000000"/>
              </a:solidFill>
              <a:latin typeface="Arimo Bold Italics"/>
              <a:ea typeface="Arimo Bold Italics"/>
              <a:cs typeface="Arimo Bold Italics"/>
              <a:sym typeface="Arimo Bold Italics"/>
            </a:endParaRPr>
          </a:p>
          <a:p>
            <a:pPr marL="410210" lvl="1" indent="-205105" algn="l">
              <a:lnSpc>
                <a:spcPts val="2470"/>
              </a:lnSpc>
              <a:buFont typeface="Arial"/>
              <a:buChar char="•"/>
            </a:pPr>
            <a:r>
              <a:rPr lang="en-US" sz="1900" dirty="0">
                <a:solidFill>
                  <a:srgbClr val="000000"/>
                </a:solidFill>
                <a:latin typeface="Arimo"/>
                <a:ea typeface="Arimo"/>
                <a:cs typeface="Arimo"/>
                <a:sym typeface="Arimo"/>
              </a:rPr>
              <a:t>Define Roles</a:t>
            </a:r>
            <a:endParaRPr lang="en-US" sz="1900" dirty="0">
              <a:solidFill>
                <a:srgbClr val="000000"/>
              </a:solidFill>
              <a:latin typeface="Arimo"/>
              <a:ea typeface="Arimo"/>
              <a:cs typeface="Arimo"/>
            </a:endParaRPr>
          </a:p>
          <a:p>
            <a:pPr marL="410210" lvl="1" indent="-205105" algn="l">
              <a:lnSpc>
                <a:spcPts val="2470"/>
              </a:lnSpc>
              <a:buFont typeface="Arial"/>
              <a:buChar char="•"/>
            </a:pPr>
            <a:r>
              <a:rPr lang="en-US" sz="1900" dirty="0">
                <a:solidFill>
                  <a:srgbClr val="000000"/>
                </a:solidFill>
                <a:latin typeface="Arimo"/>
                <a:ea typeface="Arimo"/>
                <a:cs typeface="Arimo"/>
                <a:sym typeface="Arimo"/>
              </a:rPr>
              <a:t>Set Goals</a:t>
            </a:r>
            <a:endParaRPr lang="en-US" sz="1900" dirty="0">
              <a:solidFill>
                <a:srgbClr val="000000"/>
              </a:solidFill>
              <a:latin typeface="Arimo"/>
              <a:ea typeface="Arimo"/>
              <a:cs typeface="Arimo"/>
            </a:endParaRPr>
          </a:p>
          <a:p>
            <a:pPr marL="410210" lvl="1" indent="-205105">
              <a:lnSpc>
                <a:spcPts val="2470"/>
              </a:lnSpc>
              <a:buFont typeface="Arial"/>
              <a:buChar char="•"/>
            </a:pPr>
            <a:r>
              <a:rPr lang="en-US" sz="1900" dirty="0">
                <a:solidFill>
                  <a:srgbClr val="000000"/>
                </a:solidFill>
                <a:latin typeface="Arimo"/>
                <a:ea typeface="Arimo"/>
                <a:cs typeface="Arimo"/>
                <a:sym typeface="Arimo"/>
              </a:rPr>
              <a:t>Conduct Research</a:t>
            </a:r>
            <a:endParaRPr lang="en-US" sz="1900" dirty="0">
              <a:solidFill>
                <a:srgbClr val="000000"/>
              </a:solidFill>
              <a:latin typeface="Arimo"/>
              <a:ea typeface="Arimo"/>
              <a:cs typeface="Arimo"/>
            </a:endParaRPr>
          </a:p>
          <a:p>
            <a:pPr marL="410210" lvl="1" indent="-205105">
              <a:lnSpc>
                <a:spcPts val="2470"/>
              </a:lnSpc>
              <a:buFont typeface="Arial"/>
              <a:buChar char="•"/>
            </a:pPr>
            <a:r>
              <a:rPr lang="en-US" sz="1900" dirty="0">
                <a:solidFill>
                  <a:srgbClr val="000000"/>
                </a:solidFill>
                <a:latin typeface="Arimo"/>
                <a:ea typeface="Arimo"/>
                <a:cs typeface="Arimo"/>
                <a:sym typeface="Arimo"/>
              </a:rPr>
              <a:t>Build fast...iterate often....keep a </a:t>
            </a:r>
            <a:r>
              <a:rPr lang="en-US" sz="1900" b="1" i="1" dirty="0">
                <a:solidFill>
                  <a:srgbClr val="000000"/>
                </a:solidFill>
                <a:latin typeface="Arimo Bold Italics"/>
                <a:ea typeface="Arimo Bold Italics"/>
                <a:cs typeface="Arimo Bold Italics"/>
                <a:sym typeface="Arimo Bold Italics"/>
              </a:rPr>
              <a:t>HUMAN-IN-THE-LOOP</a:t>
            </a:r>
            <a:r>
              <a:rPr lang="en-US" sz="1900" dirty="0">
                <a:solidFill>
                  <a:srgbClr val="000000"/>
                </a:solidFill>
                <a:latin typeface="Arimo"/>
                <a:ea typeface="Arimo"/>
                <a:cs typeface="Arimo"/>
                <a:sym typeface="Arimo"/>
              </a:rPr>
              <a:t> and </a:t>
            </a:r>
            <a:r>
              <a:rPr lang="en-US" sz="1900" b="1" dirty="0">
                <a:solidFill>
                  <a:srgbClr val="000000"/>
                </a:solidFill>
                <a:latin typeface="Arimo Bold"/>
                <a:ea typeface="Arimo Bold"/>
                <a:cs typeface="Arimo Bold"/>
                <a:sym typeface="Arimo Bold"/>
              </a:rPr>
              <a:t>PLAY</a:t>
            </a:r>
            <a:endParaRPr lang="en-US" sz="1900" b="1" dirty="0">
              <a:solidFill>
                <a:srgbClr val="000000"/>
              </a:solidFill>
              <a:latin typeface="Arimo Bold"/>
              <a:ea typeface="Arimo Bold"/>
              <a:cs typeface="Arimo Bold"/>
            </a:endParaRPr>
          </a:p>
          <a:p>
            <a:pPr algn="l">
              <a:lnSpc>
                <a:spcPts val="2470"/>
              </a:lnSpc>
            </a:pPr>
            <a:endParaRPr lang="en-US" sz="1900" i="1">
              <a:solidFill>
                <a:srgbClr val="000000"/>
              </a:solidFill>
              <a:latin typeface="Arimo Italics"/>
              <a:ea typeface="Arimo Italics"/>
              <a:cs typeface="Arimo Italics"/>
            </a:endParaRPr>
          </a:p>
          <a:p>
            <a:pPr algn="l">
              <a:lnSpc>
                <a:spcPts val="2470"/>
              </a:lnSpc>
            </a:pPr>
            <a:r>
              <a:rPr lang="en-US" sz="1900" dirty="0">
                <a:solidFill>
                  <a:srgbClr val="000000"/>
                </a:solidFill>
                <a:latin typeface="League Spartan"/>
                <a:ea typeface="League Spartan"/>
                <a:cs typeface="League Spartan"/>
                <a:sym typeface="League Spartan"/>
              </a:rPr>
              <a:t>Tools &amp; Resources</a:t>
            </a:r>
            <a:endParaRPr lang="en-US" sz="1900" dirty="0">
              <a:solidFill>
                <a:srgbClr val="000000"/>
              </a:solidFill>
              <a:latin typeface="League Spartan"/>
              <a:ea typeface="League Spartan"/>
              <a:cs typeface="League Spartan"/>
            </a:endParaRPr>
          </a:p>
          <a:p>
            <a:pPr marL="410210" lvl="1" indent="-205105" algn="l">
              <a:lnSpc>
                <a:spcPts val="2470"/>
              </a:lnSpc>
              <a:buFont typeface="Arial"/>
              <a:buChar char="•"/>
            </a:pPr>
            <a:r>
              <a:rPr lang="en-US" sz="1900" dirty="0">
                <a:solidFill>
                  <a:srgbClr val="000000"/>
                </a:solidFill>
                <a:latin typeface="Arimo"/>
                <a:ea typeface="Arimo"/>
                <a:cs typeface="Arimo"/>
                <a:sym typeface="Arimo"/>
              </a:rPr>
              <a:t>Copilot Studio access</a:t>
            </a:r>
            <a:endParaRPr lang="en-US" sz="1900" dirty="0">
              <a:solidFill>
                <a:srgbClr val="000000"/>
              </a:solidFill>
              <a:latin typeface="Arimo"/>
              <a:ea typeface="Arimo"/>
              <a:cs typeface="Arimo"/>
            </a:endParaRPr>
          </a:p>
          <a:p>
            <a:pPr marL="410210" lvl="1" indent="-205105" algn="l">
              <a:lnSpc>
                <a:spcPts val="2470"/>
              </a:lnSpc>
              <a:buFont typeface="Arial"/>
              <a:buChar char="•"/>
            </a:pPr>
            <a:r>
              <a:rPr lang="en-US" sz="1900" dirty="0">
                <a:solidFill>
                  <a:srgbClr val="000000"/>
                </a:solidFill>
                <a:latin typeface="Arimo"/>
                <a:ea typeface="Arimo"/>
                <a:cs typeface="Arimo"/>
                <a:sym typeface="Arimo"/>
              </a:rPr>
              <a:t>Strategic documents (uploaded by teams)</a:t>
            </a:r>
            <a:endParaRPr lang="en-US" sz="1900" dirty="0">
              <a:solidFill>
                <a:srgbClr val="000000"/>
              </a:solidFill>
              <a:latin typeface="Arimo"/>
              <a:ea typeface="Arimo"/>
              <a:cs typeface="Arimo"/>
            </a:endParaRPr>
          </a:p>
          <a:p>
            <a:pPr marL="410210" lvl="1" indent="-205105">
              <a:lnSpc>
                <a:spcPts val="2470"/>
              </a:lnSpc>
              <a:buFont typeface="Arial"/>
              <a:buChar char="•"/>
            </a:pPr>
            <a:r>
              <a:rPr lang="en-US" sz="1900" dirty="0">
                <a:solidFill>
                  <a:srgbClr val="000000"/>
                </a:solidFill>
                <a:latin typeface="Arimo"/>
                <a:ea typeface="Arimo"/>
                <a:cs typeface="Arimo"/>
                <a:sym typeface="Arimo"/>
              </a:rPr>
              <a:t>Internet &amp; other LLMs (e.g., ChatGPT, Google Gemini)</a:t>
            </a:r>
            <a:endParaRPr lang="en-US" sz="1900" dirty="0">
              <a:solidFill>
                <a:srgbClr val="000000"/>
              </a:solidFill>
              <a:latin typeface="Arimo"/>
              <a:ea typeface="Arimo"/>
              <a:cs typeface="Arimo"/>
            </a:endParaRPr>
          </a:p>
          <a:p>
            <a:pPr marL="205105" lvl="1" algn="l">
              <a:lnSpc>
                <a:spcPts val="2470"/>
              </a:lnSpc>
            </a:pPr>
            <a:endParaRPr lang="en-US" sz="1900" dirty="0">
              <a:solidFill>
                <a:srgbClr val="000000"/>
              </a:solidFill>
              <a:latin typeface="Arimo"/>
              <a:ea typeface="Arimo"/>
              <a:cs typeface="Arimo"/>
            </a:endParaRPr>
          </a:p>
          <a:p>
            <a:pPr algn="l">
              <a:lnSpc>
                <a:spcPts val="2758"/>
              </a:lnSpc>
            </a:pPr>
            <a:endParaRPr lang="en-US" sz="1900">
              <a:solidFill>
                <a:srgbClr val="000000"/>
              </a:solidFill>
              <a:latin typeface="Arimo"/>
              <a:ea typeface="Arimo"/>
              <a:cs typeface="Arimo"/>
              <a:sym typeface="Arimo"/>
            </a:endParaRPr>
          </a:p>
          <a:p>
            <a:pPr algn="l">
              <a:lnSpc>
                <a:spcPts val="2758"/>
              </a:lnSpc>
            </a:pPr>
            <a:endParaRPr lang="en-US" sz="1900">
              <a:solidFill>
                <a:srgbClr val="000000"/>
              </a:solidFill>
              <a:latin typeface="Arimo"/>
              <a:ea typeface="Arimo"/>
              <a:cs typeface="Arimo"/>
              <a:sym typeface="Arimo"/>
            </a:endParaRPr>
          </a:p>
          <a:p>
            <a:pPr algn="l">
              <a:lnSpc>
                <a:spcPts val="2758"/>
              </a:lnSpc>
            </a:pPr>
            <a:endParaRPr lang="en-US" sz="1900">
              <a:solidFill>
                <a:srgbClr val="000000"/>
              </a:solidFill>
              <a:latin typeface="Arimo"/>
              <a:ea typeface="Arimo"/>
              <a:cs typeface="Arimo"/>
              <a:sym typeface="Arimo"/>
            </a:endParaRPr>
          </a:p>
          <a:p>
            <a:pPr algn="l">
              <a:lnSpc>
                <a:spcPts val="1838"/>
              </a:lnSpc>
            </a:pPr>
            <a:endParaRPr lang="en-US" sz="1900">
              <a:solidFill>
                <a:srgbClr val="000000"/>
              </a:solidFill>
              <a:latin typeface="Arimo"/>
              <a:ea typeface="Arimo"/>
              <a:cs typeface="Arimo"/>
              <a:sym typeface="Arimo"/>
            </a:endParaRPr>
          </a:p>
          <a:p>
            <a:pPr algn="ctr">
              <a:lnSpc>
                <a:spcPts val="1838"/>
              </a:lnSpc>
              <a:spcBef>
                <a:spcPct val="0"/>
              </a:spcBef>
            </a:pPr>
            <a:endParaRPr lang="en-US" sz="1900">
              <a:solidFill>
                <a:srgbClr val="000000"/>
              </a:solidFill>
              <a:latin typeface="Arimo"/>
              <a:ea typeface="Arimo"/>
              <a:cs typeface="Arimo"/>
              <a:sym typeface="Arimo"/>
            </a:endParaRPr>
          </a:p>
        </p:txBody>
      </p:sp>
    </p:spTree>
    <p:extLst>
      <p:ext uri="{BB962C8B-B14F-4D97-AF65-F5344CB8AC3E}">
        <p14:creationId xmlns:p14="http://schemas.microsoft.com/office/powerpoint/2010/main" val="2772470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64" b="-3364"/>
            </a:stretch>
          </a:blipFill>
        </p:spPr>
        <p:txBody>
          <a:bodyPr/>
          <a:lstStyle/>
          <a:p>
            <a:endParaRPr lang="en-US"/>
          </a:p>
        </p:txBody>
      </p:sp>
      <p:sp>
        <p:nvSpPr>
          <p:cNvPr id="3" name="Freeform 3"/>
          <p:cNvSpPr/>
          <p:nvPr/>
        </p:nvSpPr>
        <p:spPr>
          <a:xfrm>
            <a:off x="10004480" y="1821010"/>
            <a:ext cx="6480120" cy="6480120"/>
          </a:xfrm>
          <a:custGeom>
            <a:avLst/>
            <a:gdLst/>
            <a:ahLst/>
            <a:cxnLst/>
            <a:rect l="l" t="t" r="r" b="b"/>
            <a:pathLst>
              <a:path w="6480120" h="6480120">
                <a:moveTo>
                  <a:pt x="0" y="0"/>
                </a:moveTo>
                <a:lnTo>
                  <a:pt x="6480120" y="0"/>
                </a:lnTo>
                <a:lnTo>
                  <a:pt x="6480120" y="6480120"/>
                </a:lnTo>
                <a:lnTo>
                  <a:pt x="0" y="6480120"/>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028700" y="2467672"/>
            <a:ext cx="9675563" cy="633940"/>
          </a:xfrm>
          <a:prstGeom prst="rect">
            <a:avLst/>
          </a:prstGeom>
        </p:spPr>
        <p:txBody>
          <a:bodyPr lIns="0" tIns="0" rIns="0" bIns="0" rtlCol="0" anchor="t">
            <a:spAutoFit/>
          </a:bodyPr>
          <a:lstStyle/>
          <a:p>
            <a:pPr algn="l">
              <a:lnSpc>
                <a:spcPts val="4708"/>
              </a:lnSpc>
            </a:pPr>
            <a:r>
              <a:rPr lang="en-US" sz="4708" spc="-371">
                <a:solidFill>
                  <a:srgbClr val="0168A6"/>
                </a:solidFill>
                <a:latin typeface="Archivo Black"/>
                <a:ea typeface="Archivo Black"/>
                <a:cs typeface="Archivo Black"/>
                <a:sym typeface="Archivo Black"/>
              </a:rPr>
              <a:t>Tyler Bush, MA, MFA, CAPM</a:t>
            </a:r>
          </a:p>
        </p:txBody>
      </p:sp>
      <p:sp>
        <p:nvSpPr>
          <p:cNvPr id="5" name="TextBox 5"/>
          <p:cNvSpPr txBox="1"/>
          <p:nvPr/>
        </p:nvSpPr>
        <p:spPr>
          <a:xfrm>
            <a:off x="1028700" y="6555133"/>
            <a:ext cx="8007440" cy="306705"/>
          </a:xfrm>
          <a:prstGeom prst="rect">
            <a:avLst/>
          </a:prstGeom>
        </p:spPr>
        <p:txBody>
          <a:bodyPr lIns="0" tIns="0" rIns="0" bIns="0" rtlCol="0" anchor="t">
            <a:spAutoFit/>
          </a:bodyPr>
          <a:lstStyle/>
          <a:p>
            <a:pPr algn="l">
              <a:lnSpc>
                <a:spcPts val="2520"/>
              </a:lnSpc>
              <a:spcBef>
                <a:spcPct val="0"/>
              </a:spcBef>
            </a:pPr>
            <a:r>
              <a:rPr lang="en-US" sz="1800">
                <a:solidFill>
                  <a:srgbClr val="000000"/>
                </a:solidFill>
                <a:latin typeface="Knockout Cruiserweight"/>
                <a:ea typeface="Knockout Cruiserweight"/>
                <a:cs typeface="Knockout Cruiserweight"/>
                <a:sym typeface="Knockout Cruiserweight"/>
              </a:rPr>
              <a:t>MFA - DePaul University School of Cinematic Arts - 2020</a:t>
            </a:r>
          </a:p>
        </p:txBody>
      </p:sp>
      <p:sp>
        <p:nvSpPr>
          <p:cNvPr id="6" name="TextBox 6"/>
          <p:cNvSpPr txBox="1"/>
          <p:nvPr/>
        </p:nvSpPr>
        <p:spPr>
          <a:xfrm>
            <a:off x="1028700" y="6955819"/>
            <a:ext cx="8007440" cy="323215"/>
          </a:xfrm>
          <a:prstGeom prst="rect">
            <a:avLst/>
          </a:prstGeom>
        </p:spPr>
        <p:txBody>
          <a:bodyPr lIns="0" tIns="0" rIns="0" bIns="0" rtlCol="0" anchor="t">
            <a:spAutoFit/>
          </a:bodyPr>
          <a:lstStyle/>
          <a:p>
            <a:pPr algn="l">
              <a:lnSpc>
                <a:spcPts val="2659"/>
              </a:lnSpc>
              <a:spcBef>
                <a:spcPct val="0"/>
              </a:spcBef>
            </a:pPr>
            <a:r>
              <a:rPr lang="en-US" sz="1899">
                <a:solidFill>
                  <a:srgbClr val="000000"/>
                </a:solidFill>
                <a:latin typeface="Knockout Cruiserweight"/>
                <a:ea typeface="Knockout Cruiserweight"/>
                <a:cs typeface="Knockout Cruiserweight"/>
                <a:sym typeface="Knockout Cruiserweight"/>
              </a:rPr>
              <a:t>MA - Communications - Purdue University - 2016</a:t>
            </a:r>
          </a:p>
        </p:txBody>
      </p:sp>
      <p:sp>
        <p:nvSpPr>
          <p:cNvPr id="7" name="TextBox 7"/>
          <p:cNvSpPr txBox="1"/>
          <p:nvPr/>
        </p:nvSpPr>
        <p:spPr>
          <a:xfrm>
            <a:off x="1028700" y="7374284"/>
            <a:ext cx="8007440" cy="306705"/>
          </a:xfrm>
          <a:prstGeom prst="rect">
            <a:avLst/>
          </a:prstGeom>
        </p:spPr>
        <p:txBody>
          <a:bodyPr lIns="0" tIns="0" rIns="0" bIns="0" rtlCol="0" anchor="t">
            <a:spAutoFit/>
          </a:bodyPr>
          <a:lstStyle/>
          <a:p>
            <a:pPr algn="l">
              <a:lnSpc>
                <a:spcPts val="2520"/>
              </a:lnSpc>
              <a:spcBef>
                <a:spcPct val="0"/>
              </a:spcBef>
            </a:pPr>
            <a:r>
              <a:rPr lang="en-US" sz="1800">
                <a:solidFill>
                  <a:srgbClr val="000000"/>
                </a:solidFill>
                <a:latin typeface="Knockout Cruiserweight"/>
                <a:ea typeface="Knockout Cruiserweight"/>
                <a:cs typeface="Knockout Cruiserweight"/>
                <a:sym typeface="Knockout Cruiserweight"/>
              </a:rPr>
              <a:t>BA - Fine Art + Theater - Wabash College - 1999</a:t>
            </a:r>
          </a:p>
        </p:txBody>
      </p:sp>
      <p:sp>
        <p:nvSpPr>
          <p:cNvPr id="8" name="TextBox 8"/>
          <p:cNvSpPr txBox="1"/>
          <p:nvPr/>
        </p:nvSpPr>
        <p:spPr>
          <a:xfrm>
            <a:off x="1028700" y="4179939"/>
            <a:ext cx="8115300" cy="503696"/>
          </a:xfrm>
          <a:prstGeom prst="rect">
            <a:avLst/>
          </a:prstGeom>
        </p:spPr>
        <p:txBody>
          <a:bodyPr lIns="0" tIns="0" rIns="0" bIns="0" rtlCol="0" anchor="t">
            <a:spAutoFit/>
          </a:bodyPr>
          <a:lstStyle/>
          <a:p>
            <a:pPr algn="just">
              <a:lnSpc>
                <a:spcPts val="4015"/>
              </a:lnSpc>
              <a:spcBef>
                <a:spcPct val="0"/>
              </a:spcBef>
            </a:pPr>
            <a:endParaRPr/>
          </a:p>
        </p:txBody>
      </p:sp>
      <p:sp>
        <p:nvSpPr>
          <p:cNvPr id="9" name="TextBox 9"/>
          <p:cNvSpPr txBox="1"/>
          <p:nvPr/>
        </p:nvSpPr>
        <p:spPr>
          <a:xfrm>
            <a:off x="1028700" y="3309678"/>
            <a:ext cx="8392926" cy="1021221"/>
          </a:xfrm>
          <a:prstGeom prst="rect">
            <a:avLst/>
          </a:prstGeom>
        </p:spPr>
        <p:txBody>
          <a:bodyPr lIns="0" tIns="0" rIns="0" bIns="0" rtlCol="0" anchor="t">
            <a:spAutoFit/>
          </a:bodyPr>
          <a:lstStyle/>
          <a:p>
            <a:pPr algn="l">
              <a:lnSpc>
                <a:spcPts val="2715"/>
              </a:lnSpc>
              <a:spcBef>
                <a:spcPct val="0"/>
              </a:spcBef>
            </a:pPr>
            <a:r>
              <a:rPr lang="en-US" sz="2088">
                <a:solidFill>
                  <a:srgbClr val="000000"/>
                </a:solidFill>
                <a:latin typeface="Knockout Cruiserweight"/>
                <a:ea typeface="Knockout Cruiserweight"/>
                <a:cs typeface="Knockout Cruiserweight"/>
                <a:sym typeface="Knockout Cruiserweight"/>
              </a:rPr>
              <a:t>Creative Project Manager | Professor of Visual Communication &amp; Design at Purdue University Northwest | Agile Education Leader Adobe Visual Specialist | TV Creator | TEDx Talker 🔴</a:t>
            </a:r>
          </a:p>
        </p:txBody>
      </p:sp>
      <p:sp>
        <p:nvSpPr>
          <p:cNvPr id="10" name="TextBox 10"/>
          <p:cNvSpPr txBox="1"/>
          <p:nvPr/>
        </p:nvSpPr>
        <p:spPr>
          <a:xfrm>
            <a:off x="1028700" y="4702373"/>
            <a:ext cx="8053089" cy="1092976"/>
          </a:xfrm>
          <a:prstGeom prst="rect">
            <a:avLst/>
          </a:prstGeom>
        </p:spPr>
        <p:txBody>
          <a:bodyPr lIns="0" tIns="0" rIns="0" bIns="0" rtlCol="0" anchor="t">
            <a:spAutoFit/>
          </a:bodyPr>
          <a:lstStyle/>
          <a:p>
            <a:pPr algn="l">
              <a:lnSpc>
                <a:spcPts val="2195"/>
              </a:lnSpc>
            </a:pPr>
            <a:r>
              <a:rPr lang="en-US" sz="1688">
                <a:solidFill>
                  <a:srgbClr val="000000"/>
                </a:solidFill>
                <a:latin typeface="Knockout Cruiserweight Bold"/>
                <a:ea typeface="Knockout Cruiserweight Bold"/>
                <a:cs typeface="Knockout Cruiserweight Bold"/>
                <a:sym typeface="Knockout Cruiserweight Bold"/>
              </a:rPr>
              <a:t>Research / Teaching Areas: </a:t>
            </a:r>
          </a:p>
          <a:p>
            <a:pPr algn="l">
              <a:lnSpc>
                <a:spcPts val="2195"/>
              </a:lnSpc>
              <a:spcBef>
                <a:spcPct val="0"/>
              </a:spcBef>
            </a:pPr>
            <a:r>
              <a:rPr lang="en-US" sz="1688">
                <a:solidFill>
                  <a:srgbClr val="000000"/>
                </a:solidFill>
                <a:latin typeface="Knockout Cruiserweight"/>
                <a:ea typeface="Knockout Cruiserweight"/>
                <a:cs typeface="Knockout Cruiserweight"/>
                <a:sym typeface="Knockout Cruiserweight"/>
              </a:rPr>
              <a:t>Brand Communications, Business Communications, TV &amp; Cinema Studies, Motion Design &amp; Animation, Agile Methods, Design Thinking, Visual Communication, Performance Studies, Media Production, Human Innovation</a:t>
            </a:r>
          </a:p>
        </p:txBody>
      </p:sp>
      <p:sp>
        <p:nvSpPr>
          <p:cNvPr id="11" name="TextBox 11"/>
          <p:cNvSpPr txBox="1"/>
          <p:nvPr/>
        </p:nvSpPr>
        <p:spPr>
          <a:xfrm>
            <a:off x="1036980" y="6137938"/>
            <a:ext cx="8007440" cy="323215"/>
          </a:xfrm>
          <a:prstGeom prst="rect">
            <a:avLst/>
          </a:prstGeom>
        </p:spPr>
        <p:txBody>
          <a:bodyPr lIns="0" tIns="0" rIns="0" bIns="0" rtlCol="0" anchor="t">
            <a:spAutoFit/>
          </a:bodyPr>
          <a:lstStyle/>
          <a:p>
            <a:pPr algn="l">
              <a:lnSpc>
                <a:spcPts val="2659"/>
              </a:lnSpc>
              <a:spcBef>
                <a:spcPct val="0"/>
              </a:spcBef>
            </a:pPr>
            <a:r>
              <a:rPr lang="en-US" sz="1899">
                <a:solidFill>
                  <a:srgbClr val="000000"/>
                </a:solidFill>
                <a:latin typeface="Knockout Cruiserweight"/>
                <a:ea typeface="Knockout Cruiserweight"/>
                <a:cs typeface="Knockout Cruiserweight"/>
                <a:sym typeface="Knockout Cruiserweight"/>
              </a:rPr>
              <a:t>MBA - Project Management  - Purdue University - Exp: 2026</a:t>
            </a:r>
          </a:p>
        </p:txBody>
      </p:sp>
      <p:sp>
        <p:nvSpPr>
          <p:cNvPr id="12" name="Freeform 12"/>
          <p:cNvSpPr/>
          <p:nvPr/>
        </p:nvSpPr>
        <p:spPr>
          <a:xfrm>
            <a:off x="12094840" y="8301130"/>
            <a:ext cx="2299400" cy="1724550"/>
          </a:xfrm>
          <a:custGeom>
            <a:avLst/>
            <a:gdLst/>
            <a:ahLst/>
            <a:cxnLst/>
            <a:rect l="l" t="t" r="r" b="b"/>
            <a:pathLst>
              <a:path w="2299400" h="1724550">
                <a:moveTo>
                  <a:pt x="0" y="0"/>
                </a:moveTo>
                <a:lnTo>
                  <a:pt x="2299400" y="0"/>
                </a:lnTo>
                <a:lnTo>
                  <a:pt x="2299400" y="1724550"/>
                </a:lnTo>
                <a:lnTo>
                  <a:pt x="0" y="1724550"/>
                </a:lnTo>
                <a:lnTo>
                  <a:pt x="0" y="0"/>
                </a:lnTo>
                <a:close/>
              </a:path>
            </a:pathLst>
          </a:custGeom>
          <a:blipFill>
            <a:blip r:embed="rId4"/>
            <a:stretch>
              <a:fillRect/>
            </a:stretch>
          </a:blipFill>
        </p:spPr>
        <p:txBody>
          <a:bodyPr/>
          <a:lstStyle/>
          <a:p>
            <a:endParaRPr lang="en-US"/>
          </a:p>
        </p:txBody>
      </p:sp>
      <p:sp>
        <p:nvSpPr>
          <p:cNvPr id="13" name="TextBox 13"/>
          <p:cNvSpPr txBox="1"/>
          <p:nvPr/>
        </p:nvSpPr>
        <p:spPr>
          <a:xfrm>
            <a:off x="13082240" y="8676322"/>
            <a:ext cx="784920" cy="224155"/>
          </a:xfrm>
          <a:prstGeom prst="rect">
            <a:avLst/>
          </a:prstGeom>
        </p:spPr>
        <p:txBody>
          <a:bodyPr lIns="0" tIns="0" rIns="0" bIns="0" rtlCol="0" anchor="t">
            <a:spAutoFit/>
          </a:bodyPr>
          <a:lstStyle/>
          <a:p>
            <a:pPr algn="ctr">
              <a:lnSpc>
                <a:spcPts val="1820"/>
              </a:lnSpc>
              <a:spcBef>
                <a:spcPct val="0"/>
              </a:spcBef>
            </a:pPr>
            <a:r>
              <a:rPr lang="en-US" sz="1300">
                <a:solidFill>
                  <a:srgbClr val="000000"/>
                </a:solidFill>
                <a:latin typeface="Knockout Cruiserweight"/>
                <a:ea typeface="Knockout Cruiserweight"/>
                <a:cs typeface="Knockout Cruiserweight"/>
                <a:sym typeface="Knockout Cruiserweight"/>
              </a:rPr>
              <a:t>Made with</a:t>
            </a:r>
          </a:p>
        </p:txBody>
      </p:sp>
      <p:sp>
        <p:nvSpPr>
          <p:cNvPr id="14" name="TextBox 14"/>
          <p:cNvSpPr txBox="1"/>
          <p:nvPr/>
        </p:nvSpPr>
        <p:spPr>
          <a:xfrm>
            <a:off x="12192548" y="7728676"/>
            <a:ext cx="2103983" cy="229870"/>
          </a:xfrm>
          <a:prstGeom prst="rect">
            <a:avLst/>
          </a:prstGeom>
        </p:spPr>
        <p:txBody>
          <a:bodyPr lIns="0" tIns="0" rIns="0" bIns="0" rtlCol="0" anchor="t">
            <a:spAutoFit/>
          </a:bodyPr>
          <a:lstStyle/>
          <a:p>
            <a:pPr algn="ctr">
              <a:lnSpc>
                <a:spcPts val="1820"/>
              </a:lnSpc>
              <a:spcBef>
                <a:spcPct val="0"/>
              </a:spcBef>
            </a:pPr>
            <a:r>
              <a:rPr lang="en-US" sz="1400">
                <a:solidFill>
                  <a:srgbClr val="000000"/>
                </a:solidFill>
                <a:latin typeface="Ananias"/>
                <a:ea typeface="Ananias"/>
                <a:cs typeface="Ananias"/>
                <a:sym typeface="Ananias"/>
              </a:rPr>
              <a:t>Professor Praxis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9EDF4"/>
        </a:solidFill>
        <a:effectLst/>
      </p:bgPr>
    </p:bg>
    <p:spTree>
      <p:nvGrpSpPr>
        <p:cNvPr id="1" name=""/>
        <p:cNvGrpSpPr/>
        <p:nvPr/>
      </p:nvGrpSpPr>
      <p:grpSpPr>
        <a:xfrm>
          <a:off x="0" y="0"/>
          <a:ext cx="0" cy="0"/>
          <a:chOff x="0" y="0"/>
          <a:chExt cx="0" cy="0"/>
        </a:xfrm>
      </p:grpSpPr>
      <p:sp>
        <p:nvSpPr>
          <p:cNvPr id="2" name="TextBox 2"/>
          <p:cNvSpPr txBox="1"/>
          <p:nvPr/>
        </p:nvSpPr>
        <p:spPr>
          <a:xfrm>
            <a:off x="1143000" y="3876491"/>
            <a:ext cx="13210654" cy="2448294"/>
          </a:xfrm>
          <a:prstGeom prst="rect">
            <a:avLst/>
          </a:prstGeom>
        </p:spPr>
        <p:txBody>
          <a:bodyPr lIns="0" tIns="0" rIns="0" bIns="0" rtlCol="0" anchor="t">
            <a:spAutoFit/>
          </a:bodyPr>
          <a:lstStyle/>
          <a:p>
            <a:pPr algn="l">
              <a:lnSpc>
                <a:spcPts val="9712"/>
              </a:lnSpc>
            </a:pPr>
            <a:r>
              <a:rPr lang="en-US" sz="7470">
                <a:solidFill>
                  <a:srgbClr val="000000"/>
                </a:solidFill>
                <a:latin typeface="Knockout Cruiserweight Bold"/>
                <a:ea typeface="Knockout Cruiserweight Bold"/>
                <a:cs typeface="Knockout Cruiserweight Bold"/>
                <a:sym typeface="Knockout Cruiserweight Bold"/>
              </a:rPr>
              <a:t>What was your first </a:t>
            </a:r>
          </a:p>
          <a:p>
            <a:pPr algn="l">
              <a:lnSpc>
                <a:spcPts val="9712"/>
              </a:lnSpc>
              <a:spcBef>
                <a:spcPct val="0"/>
              </a:spcBef>
            </a:pPr>
            <a:r>
              <a:rPr lang="en-US" sz="7470">
                <a:solidFill>
                  <a:srgbClr val="000000"/>
                </a:solidFill>
                <a:latin typeface="Knockout Cruiserweight Bold"/>
                <a:ea typeface="Knockout Cruiserweight Bold"/>
                <a:cs typeface="Knockout Cruiserweight Bold"/>
                <a:sym typeface="Knockout Cruiserweight Bold"/>
              </a:rPr>
              <a:t>experience with Ai?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F212C"/>
        </a:solidFill>
        <a:effectLst/>
      </p:bgPr>
    </p:bg>
    <p:spTree>
      <p:nvGrpSpPr>
        <p:cNvPr id="1" name=""/>
        <p:cNvGrpSpPr/>
        <p:nvPr/>
      </p:nvGrpSpPr>
      <p:grpSpPr>
        <a:xfrm>
          <a:off x="0" y="0"/>
          <a:ext cx="0" cy="0"/>
          <a:chOff x="0" y="0"/>
          <a:chExt cx="0" cy="0"/>
        </a:xfrm>
      </p:grpSpPr>
      <p:sp>
        <p:nvSpPr>
          <p:cNvPr id="2" name="Freeform 2"/>
          <p:cNvSpPr/>
          <p:nvPr/>
        </p:nvSpPr>
        <p:spPr>
          <a:xfrm>
            <a:off x="5965521" y="1965021"/>
            <a:ext cx="6356958" cy="6356958"/>
          </a:xfrm>
          <a:custGeom>
            <a:avLst/>
            <a:gdLst/>
            <a:ahLst/>
            <a:cxnLst/>
            <a:rect l="l" t="t" r="r" b="b"/>
            <a:pathLst>
              <a:path w="6356958" h="6356958">
                <a:moveTo>
                  <a:pt x="0" y="0"/>
                </a:moveTo>
                <a:lnTo>
                  <a:pt x="6356958" y="0"/>
                </a:lnTo>
                <a:lnTo>
                  <a:pt x="6356958" y="6356958"/>
                </a:lnTo>
                <a:lnTo>
                  <a:pt x="0" y="6356958"/>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F212C"/>
        </a:solidFill>
        <a:effectLst/>
      </p:bgPr>
    </p:bg>
    <p:spTree>
      <p:nvGrpSpPr>
        <p:cNvPr id="1" name=""/>
        <p:cNvGrpSpPr/>
        <p:nvPr/>
      </p:nvGrpSpPr>
      <p:grpSpPr>
        <a:xfrm>
          <a:off x="0" y="0"/>
          <a:ext cx="0" cy="0"/>
          <a:chOff x="0" y="0"/>
          <a:chExt cx="0" cy="0"/>
        </a:xfrm>
      </p:grpSpPr>
      <p:sp>
        <p:nvSpPr>
          <p:cNvPr id="2" name="Freeform 2"/>
          <p:cNvSpPr/>
          <p:nvPr/>
        </p:nvSpPr>
        <p:spPr>
          <a:xfrm>
            <a:off x="2997726" y="1028700"/>
            <a:ext cx="5423508" cy="5423508"/>
          </a:xfrm>
          <a:custGeom>
            <a:avLst/>
            <a:gdLst/>
            <a:ahLst/>
            <a:cxnLst/>
            <a:rect l="l" t="t" r="r" b="b"/>
            <a:pathLst>
              <a:path w="5423508" h="5423508">
                <a:moveTo>
                  <a:pt x="0" y="0"/>
                </a:moveTo>
                <a:lnTo>
                  <a:pt x="5423508" y="0"/>
                </a:lnTo>
                <a:lnTo>
                  <a:pt x="5423508" y="5423508"/>
                </a:lnTo>
                <a:lnTo>
                  <a:pt x="0" y="5423508"/>
                </a:lnTo>
                <a:lnTo>
                  <a:pt x="0" y="0"/>
                </a:lnTo>
                <a:close/>
              </a:path>
            </a:pathLst>
          </a:custGeom>
          <a:blipFill>
            <a:blip r:embed="rId3"/>
            <a:stretch>
              <a:fillRect/>
            </a:stretch>
          </a:blipFill>
        </p:spPr>
        <p:txBody>
          <a:bodyPr/>
          <a:lstStyle/>
          <a:p>
            <a:endParaRPr lang="en-US"/>
          </a:p>
        </p:txBody>
      </p:sp>
      <p:sp>
        <p:nvSpPr>
          <p:cNvPr id="3" name="Freeform 3"/>
          <p:cNvSpPr/>
          <p:nvPr/>
        </p:nvSpPr>
        <p:spPr>
          <a:xfrm>
            <a:off x="10471647" y="842970"/>
            <a:ext cx="5585675" cy="8415330"/>
          </a:xfrm>
          <a:custGeom>
            <a:avLst/>
            <a:gdLst/>
            <a:ahLst/>
            <a:cxnLst/>
            <a:rect l="l" t="t" r="r" b="b"/>
            <a:pathLst>
              <a:path w="5585675" h="8415330">
                <a:moveTo>
                  <a:pt x="0" y="0"/>
                </a:moveTo>
                <a:lnTo>
                  <a:pt x="5585675" y="0"/>
                </a:lnTo>
                <a:lnTo>
                  <a:pt x="5585675" y="8415330"/>
                </a:lnTo>
                <a:lnTo>
                  <a:pt x="0" y="8415330"/>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989726" y="6767432"/>
            <a:ext cx="8152734" cy="4491496"/>
          </a:xfrm>
          <a:prstGeom prst="rect">
            <a:avLst/>
          </a:prstGeom>
        </p:spPr>
        <p:txBody>
          <a:bodyPr lIns="0" tIns="0" rIns="0" bIns="0" rtlCol="0" anchor="t">
            <a:spAutoFit/>
          </a:bodyPr>
          <a:lstStyle/>
          <a:p>
            <a:pPr algn="l">
              <a:lnSpc>
                <a:spcPts val="2325"/>
              </a:lnSpc>
            </a:pPr>
            <a:r>
              <a:rPr lang="en-US" sz="1788">
                <a:solidFill>
                  <a:srgbClr val="FFFFFF"/>
                </a:solidFill>
                <a:latin typeface="Knockout Cruiserweight Ultra-Bold"/>
                <a:ea typeface="Knockout Cruiserweight Ultra-Bold"/>
                <a:cs typeface="Knockout Cruiserweight Ultra-Bold"/>
                <a:sym typeface="Knockout Cruiserweight Ultra-Bold"/>
              </a:rPr>
              <a:t>2001: A Space Odyssey (1968)</a:t>
            </a:r>
          </a:p>
          <a:p>
            <a:pPr algn="l">
              <a:lnSpc>
                <a:spcPts val="1935"/>
              </a:lnSpc>
            </a:pPr>
            <a:r>
              <a:rPr lang="en-US" sz="1488">
                <a:solidFill>
                  <a:srgbClr val="FFFFFF"/>
                </a:solidFill>
                <a:latin typeface="Knockout Cruiserweight Bold"/>
                <a:ea typeface="Knockout Cruiserweight Bold"/>
                <a:cs typeface="Knockout Cruiserweight Bold"/>
                <a:sym typeface="Knockout Cruiserweight Bold"/>
              </a:rPr>
              <a:t>Director: Stanley Kubrick</a:t>
            </a:r>
          </a:p>
          <a:p>
            <a:pPr algn="l">
              <a:lnSpc>
                <a:spcPts val="1935"/>
              </a:lnSpc>
            </a:pPr>
            <a:r>
              <a:rPr lang="en-US" sz="1488">
                <a:solidFill>
                  <a:srgbClr val="FFFFFF"/>
                </a:solidFill>
                <a:latin typeface="Knockout Cruiserweight Bold"/>
                <a:ea typeface="Knockout Cruiserweight Bold"/>
                <a:cs typeface="Knockout Cruiserweight Bold"/>
                <a:sym typeface="Knockout Cruiserweight Bold"/>
              </a:rPr>
              <a:t>Synopsis:</a:t>
            </a:r>
          </a:p>
          <a:p>
            <a:pPr algn="l">
              <a:lnSpc>
                <a:spcPts val="1935"/>
              </a:lnSpc>
            </a:pPr>
            <a:r>
              <a:rPr lang="en-US" sz="1488">
                <a:solidFill>
                  <a:srgbClr val="FFFFFF"/>
                </a:solidFill>
                <a:latin typeface="Knockout Cruiserweight Bold"/>
                <a:ea typeface="Knockout Cruiserweight Bold"/>
                <a:cs typeface="Knockout Cruiserweight Bold"/>
                <a:sym typeface="Knockout Cruiserweight Bold"/>
              </a:rPr>
              <a:t> This science fiction epic follows a space mission to Jupiter after the discovery of a mysterious black monolith that seems to influence human evolution. Aboard the spacecraft Discovery One, the human crew relies on HAL 9000, an advanced AI computer, to run the ship. When HAL begins to malfunction and act unpredictably, the surviving astronaut must outsmart the machine to survive.</a:t>
            </a:r>
          </a:p>
          <a:p>
            <a:pPr algn="l">
              <a:lnSpc>
                <a:spcPts val="1935"/>
              </a:lnSpc>
            </a:pPr>
            <a:endParaRPr lang="en-US" sz="1488">
              <a:solidFill>
                <a:srgbClr val="FFFFFF"/>
              </a:solidFill>
              <a:latin typeface="Knockout Cruiserweight Bold"/>
              <a:ea typeface="Knockout Cruiserweight Bold"/>
              <a:cs typeface="Knockout Cruiserweight Bold"/>
              <a:sym typeface="Knockout Cruiserweight Bold"/>
            </a:endParaRPr>
          </a:p>
          <a:p>
            <a:pPr algn="l">
              <a:lnSpc>
                <a:spcPts val="1935"/>
              </a:lnSpc>
            </a:pPr>
            <a:r>
              <a:rPr lang="en-US" sz="1488">
                <a:solidFill>
                  <a:srgbClr val="FFFFFF"/>
                </a:solidFill>
                <a:latin typeface="Knockout Cruiserweight Bold"/>
                <a:ea typeface="Knockout Cruiserweight Bold"/>
                <a:cs typeface="Knockout Cruiserweight Bold"/>
                <a:sym typeface="Knockout Cruiserweight Bold"/>
              </a:rPr>
              <a:t>HAL 9000 is calm, logical, and eerily human-like, but becomes dangerously paranoid—making him one of cinema’s most iconic portrayals of artificial intelligence.</a:t>
            </a:r>
          </a:p>
          <a:p>
            <a:pPr algn="l">
              <a:lnSpc>
                <a:spcPts val="4015"/>
              </a:lnSpc>
            </a:pPr>
            <a:endParaRPr lang="en-US" sz="1488">
              <a:solidFill>
                <a:srgbClr val="FFFFFF"/>
              </a:solidFill>
              <a:latin typeface="Knockout Cruiserweight Bold"/>
              <a:ea typeface="Knockout Cruiserweight Bold"/>
              <a:cs typeface="Knockout Cruiserweight Bold"/>
              <a:sym typeface="Knockout Cruiserweight Bold"/>
            </a:endParaRPr>
          </a:p>
          <a:p>
            <a:pPr algn="l">
              <a:lnSpc>
                <a:spcPts val="4015"/>
              </a:lnSpc>
            </a:pPr>
            <a:endParaRPr lang="en-US" sz="1488">
              <a:solidFill>
                <a:srgbClr val="FFFFFF"/>
              </a:solidFill>
              <a:latin typeface="Knockout Cruiserweight Bold"/>
              <a:ea typeface="Knockout Cruiserweight Bold"/>
              <a:cs typeface="Knockout Cruiserweight Bold"/>
              <a:sym typeface="Knockout Cruiserweight Bold"/>
            </a:endParaRPr>
          </a:p>
          <a:p>
            <a:pPr algn="l">
              <a:lnSpc>
                <a:spcPts val="4015"/>
              </a:lnSpc>
            </a:pPr>
            <a:endParaRPr lang="en-US" sz="1488">
              <a:solidFill>
                <a:srgbClr val="FFFFFF"/>
              </a:solidFill>
              <a:latin typeface="Knockout Cruiserweight Bold"/>
              <a:ea typeface="Knockout Cruiserweight Bold"/>
              <a:cs typeface="Knockout Cruiserweight Bold"/>
              <a:sym typeface="Knockout Cruiserweight Bold"/>
            </a:endParaRPr>
          </a:p>
          <a:p>
            <a:pPr algn="l">
              <a:lnSpc>
                <a:spcPts val="2455"/>
              </a:lnSpc>
              <a:spcBef>
                <a:spcPct val="0"/>
              </a:spcBef>
            </a:pPr>
            <a:endParaRPr lang="en-US" sz="1488">
              <a:solidFill>
                <a:srgbClr val="FFFFFF"/>
              </a:solidFill>
              <a:latin typeface="Knockout Cruiserweight Bold"/>
              <a:ea typeface="Knockout Cruiserweight Bold"/>
              <a:cs typeface="Knockout Cruiserweight Bold"/>
              <a:sym typeface="Knockout Cruiserweight 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9EDF4"/>
        </a:solidFill>
        <a:effectLst/>
      </p:bgPr>
    </p:bg>
    <p:spTree>
      <p:nvGrpSpPr>
        <p:cNvPr id="1" name=""/>
        <p:cNvGrpSpPr/>
        <p:nvPr/>
      </p:nvGrpSpPr>
      <p:grpSpPr>
        <a:xfrm>
          <a:off x="0" y="0"/>
          <a:ext cx="0" cy="0"/>
          <a:chOff x="0" y="0"/>
          <a:chExt cx="0" cy="0"/>
        </a:xfrm>
      </p:grpSpPr>
      <p:sp>
        <p:nvSpPr>
          <p:cNvPr id="2" name="TextBox 2"/>
          <p:cNvSpPr txBox="1"/>
          <p:nvPr/>
        </p:nvSpPr>
        <p:spPr>
          <a:xfrm>
            <a:off x="1134797" y="3876491"/>
            <a:ext cx="13210654" cy="2448294"/>
          </a:xfrm>
          <a:prstGeom prst="rect">
            <a:avLst/>
          </a:prstGeom>
        </p:spPr>
        <p:txBody>
          <a:bodyPr lIns="0" tIns="0" rIns="0" bIns="0" rtlCol="0" anchor="t">
            <a:spAutoFit/>
          </a:bodyPr>
          <a:lstStyle/>
          <a:p>
            <a:pPr algn="l">
              <a:lnSpc>
                <a:spcPts val="9712"/>
              </a:lnSpc>
            </a:pPr>
            <a:r>
              <a:rPr lang="en-US" sz="7470">
                <a:solidFill>
                  <a:srgbClr val="000000"/>
                </a:solidFill>
                <a:latin typeface="Knockout Cruiserweight Bold"/>
                <a:ea typeface="Knockout Cruiserweight Bold"/>
                <a:cs typeface="Knockout Cruiserweight Bold"/>
                <a:sym typeface="Knockout Cruiserweight Bold"/>
              </a:rPr>
              <a:t>What was your first </a:t>
            </a:r>
          </a:p>
          <a:p>
            <a:pPr algn="l">
              <a:lnSpc>
                <a:spcPts val="9712"/>
              </a:lnSpc>
              <a:spcBef>
                <a:spcPct val="0"/>
              </a:spcBef>
            </a:pPr>
            <a:r>
              <a:rPr lang="en-US" sz="7470">
                <a:solidFill>
                  <a:srgbClr val="000000"/>
                </a:solidFill>
                <a:latin typeface="Knockout Cruiserweight Bold"/>
                <a:ea typeface="Knockout Cruiserweight Bold"/>
                <a:cs typeface="Knockout Cruiserweight Bold"/>
                <a:sym typeface="Knockout Cruiserweight Bold"/>
              </a:rPr>
              <a:t>experience with Ai?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DE59"/>
        </a:solidFill>
        <a:effectLst/>
      </p:bgPr>
    </p:bg>
    <p:spTree>
      <p:nvGrpSpPr>
        <p:cNvPr id="1" name=""/>
        <p:cNvGrpSpPr/>
        <p:nvPr/>
      </p:nvGrpSpPr>
      <p:grpSpPr>
        <a:xfrm>
          <a:off x="0" y="0"/>
          <a:ext cx="0" cy="0"/>
          <a:chOff x="0" y="0"/>
          <a:chExt cx="0" cy="0"/>
        </a:xfrm>
      </p:grpSpPr>
      <p:sp>
        <p:nvSpPr>
          <p:cNvPr id="2" name="Freeform 2"/>
          <p:cNvSpPr/>
          <p:nvPr/>
        </p:nvSpPr>
        <p:spPr>
          <a:xfrm>
            <a:off x="3256086" y="2088802"/>
            <a:ext cx="11301259" cy="5890781"/>
          </a:xfrm>
          <a:custGeom>
            <a:avLst/>
            <a:gdLst/>
            <a:ahLst/>
            <a:cxnLst/>
            <a:rect l="l" t="t" r="r" b="b"/>
            <a:pathLst>
              <a:path w="11301259" h="5890781">
                <a:moveTo>
                  <a:pt x="0" y="0"/>
                </a:moveTo>
                <a:lnTo>
                  <a:pt x="11301259" y="0"/>
                </a:lnTo>
                <a:lnTo>
                  <a:pt x="11301259" y="5890781"/>
                </a:lnTo>
                <a:lnTo>
                  <a:pt x="0" y="5890781"/>
                </a:lnTo>
                <a:lnTo>
                  <a:pt x="0" y="0"/>
                </a:lnTo>
                <a:close/>
              </a:path>
            </a:pathLst>
          </a:custGeom>
          <a:blipFill>
            <a:blip r:embed="rId2"/>
            <a:stretch>
              <a:fillRect/>
            </a:stretch>
          </a:blipFill>
        </p:spPr>
        <p:txBody>
          <a:bodyPr/>
          <a:lstStyle/>
          <a:p>
            <a:endParaRPr lang="en-US"/>
          </a:p>
        </p:txBody>
      </p:sp>
      <p:sp>
        <p:nvSpPr>
          <p:cNvPr id="3" name="Freeform 3"/>
          <p:cNvSpPr/>
          <p:nvPr/>
        </p:nvSpPr>
        <p:spPr>
          <a:xfrm>
            <a:off x="7785040" y="652939"/>
            <a:ext cx="2243352" cy="751523"/>
          </a:xfrm>
          <a:custGeom>
            <a:avLst/>
            <a:gdLst/>
            <a:ahLst/>
            <a:cxnLst/>
            <a:rect l="l" t="t" r="r" b="b"/>
            <a:pathLst>
              <a:path w="2243352" h="751523">
                <a:moveTo>
                  <a:pt x="0" y="0"/>
                </a:moveTo>
                <a:lnTo>
                  <a:pt x="2243352" y="0"/>
                </a:lnTo>
                <a:lnTo>
                  <a:pt x="2243352" y="751522"/>
                </a:lnTo>
                <a:lnTo>
                  <a:pt x="0" y="751522"/>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839357" y="8473424"/>
            <a:ext cx="16609286" cy="574056"/>
          </a:xfrm>
          <a:prstGeom prst="rect">
            <a:avLst/>
          </a:prstGeom>
        </p:spPr>
        <p:txBody>
          <a:bodyPr lIns="0" tIns="0" rIns="0" bIns="0" rtlCol="0" anchor="t">
            <a:spAutoFit/>
          </a:bodyPr>
          <a:lstStyle/>
          <a:p>
            <a:pPr algn="ctr">
              <a:lnSpc>
                <a:spcPts val="4613"/>
              </a:lnSpc>
              <a:spcBef>
                <a:spcPct val="0"/>
              </a:spcBef>
            </a:pPr>
            <a:r>
              <a:rPr lang="en-US" sz="3548">
                <a:solidFill>
                  <a:srgbClr val="000000"/>
                </a:solidFill>
                <a:latin typeface="Knockout Cruiserweight Bold"/>
                <a:ea typeface="Knockout Cruiserweight Bold"/>
                <a:cs typeface="Knockout Cruiserweight Bold"/>
                <a:sym typeface="Knockout Cruiserweight Bold"/>
              </a:rPr>
              <a:t>2020 — Zoom Real-time Background Blur:</a:t>
            </a:r>
            <a:r>
              <a:rPr lang="en-US" sz="3548">
                <a:solidFill>
                  <a:srgbClr val="000000"/>
                </a:solidFill>
                <a:latin typeface="Knockout Cruiserweight"/>
                <a:ea typeface="Knockout Cruiserweight"/>
                <a:cs typeface="Knockout Cruiserweight"/>
                <a:sym typeface="Knockout Cruiserweight"/>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CDFFD8">
                <a:alpha val="100000"/>
              </a:srgbClr>
            </a:gs>
            <a:gs pos="100000">
              <a:srgbClr val="94B9FF">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5877930" y="2080630"/>
            <a:ext cx="6532141" cy="6532141"/>
          </a:xfrm>
          <a:custGeom>
            <a:avLst/>
            <a:gdLst/>
            <a:ahLst/>
            <a:cxnLst/>
            <a:rect l="l" t="t" r="r" b="b"/>
            <a:pathLst>
              <a:path w="6532141" h="6532141">
                <a:moveTo>
                  <a:pt x="0" y="0"/>
                </a:moveTo>
                <a:lnTo>
                  <a:pt x="6532140" y="0"/>
                </a:lnTo>
                <a:lnTo>
                  <a:pt x="6532140" y="6532140"/>
                </a:lnTo>
                <a:lnTo>
                  <a:pt x="0" y="6532140"/>
                </a:lnTo>
                <a:lnTo>
                  <a:pt x="0" y="0"/>
                </a:lnTo>
                <a:close/>
              </a:path>
            </a:pathLst>
          </a:custGeom>
          <a:blipFill>
            <a:blip r:embed="rId2"/>
            <a:stretch>
              <a:fillRect/>
            </a:stretch>
          </a:blipFill>
        </p:spPr>
        <p:txBody>
          <a:bodyPr/>
          <a:lstStyle/>
          <a:p>
            <a:endParaRPr lang="en-US"/>
          </a:p>
        </p:txBody>
      </p:sp>
      <p:sp>
        <p:nvSpPr>
          <p:cNvPr id="3" name="Freeform 3"/>
          <p:cNvSpPr/>
          <p:nvPr/>
        </p:nvSpPr>
        <p:spPr>
          <a:xfrm>
            <a:off x="7921046" y="467687"/>
            <a:ext cx="2445909" cy="1661764"/>
          </a:xfrm>
          <a:custGeom>
            <a:avLst/>
            <a:gdLst/>
            <a:ahLst/>
            <a:cxnLst/>
            <a:rect l="l" t="t" r="r" b="b"/>
            <a:pathLst>
              <a:path w="2445909" h="1661764">
                <a:moveTo>
                  <a:pt x="0" y="0"/>
                </a:moveTo>
                <a:lnTo>
                  <a:pt x="2445908" y="0"/>
                </a:lnTo>
                <a:lnTo>
                  <a:pt x="2445908" y="1661764"/>
                </a:lnTo>
                <a:lnTo>
                  <a:pt x="0" y="1661764"/>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2599060" y="9071610"/>
            <a:ext cx="13089880" cy="424180"/>
          </a:xfrm>
          <a:prstGeom prst="rect">
            <a:avLst/>
          </a:prstGeom>
        </p:spPr>
        <p:txBody>
          <a:bodyPr lIns="0" tIns="0" rIns="0" bIns="0" rtlCol="0" anchor="t">
            <a:spAutoFit/>
          </a:bodyPr>
          <a:lstStyle/>
          <a:p>
            <a:pPr algn="ctr">
              <a:lnSpc>
                <a:spcPts val="3379"/>
              </a:lnSpc>
              <a:spcBef>
                <a:spcPct val="0"/>
              </a:spcBef>
            </a:pPr>
            <a:r>
              <a:rPr lang="en-US" sz="2599">
                <a:solidFill>
                  <a:srgbClr val="000000"/>
                </a:solidFill>
                <a:latin typeface="Knockout Cruiserweight Bold"/>
                <a:ea typeface="Knockout Cruiserweight Bold"/>
                <a:cs typeface="Knockout Cruiserweight Bold"/>
                <a:sym typeface="Knockout Cruiserweight Bold"/>
              </a:rPr>
              <a:t>2014 — Alexa (Amazon Echo): Always-listening voice assistant for smart home control.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CDFFD8">
                <a:alpha val="100000"/>
              </a:srgbClr>
            </a:gs>
            <a:gs pos="100000">
              <a:srgbClr val="94B9FF">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935910" y="1028700"/>
            <a:ext cx="11301259" cy="6356958"/>
          </a:xfrm>
          <a:custGeom>
            <a:avLst/>
            <a:gdLst/>
            <a:ahLst/>
            <a:cxnLst/>
            <a:rect l="l" t="t" r="r" b="b"/>
            <a:pathLst>
              <a:path w="11301259" h="6356958">
                <a:moveTo>
                  <a:pt x="0" y="0"/>
                </a:moveTo>
                <a:lnTo>
                  <a:pt x="11301259" y="0"/>
                </a:lnTo>
                <a:lnTo>
                  <a:pt x="11301259" y="6356958"/>
                </a:lnTo>
                <a:lnTo>
                  <a:pt x="0" y="6356958"/>
                </a:lnTo>
                <a:lnTo>
                  <a:pt x="0" y="0"/>
                </a:lnTo>
                <a:close/>
              </a:path>
            </a:pathLst>
          </a:custGeom>
          <a:blipFill>
            <a:blip r:embed="rId2"/>
            <a:stretch>
              <a:fillRect/>
            </a:stretch>
          </a:blipFill>
        </p:spPr>
        <p:txBody>
          <a:bodyPr/>
          <a:lstStyle/>
          <a:p>
            <a:endParaRPr lang="en-US"/>
          </a:p>
        </p:txBody>
      </p:sp>
      <p:sp>
        <p:nvSpPr>
          <p:cNvPr id="3" name="Freeform 3"/>
          <p:cNvSpPr/>
          <p:nvPr/>
        </p:nvSpPr>
        <p:spPr>
          <a:xfrm>
            <a:off x="12639751" y="1028700"/>
            <a:ext cx="4441925" cy="6356958"/>
          </a:xfrm>
          <a:custGeom>
            <a:avLst/>
            <a:gdLst/>
            <a:ahLst/>
            <a:cxnLst/>
            <a:rect l="l" t="t" r="r" b="b"/>
            <a:pathLst>
              <a:path w="4441925" h="6356958">
                <a:moveTo>
                  <a:pt x="0" y="0"/>
                </a:moveTo>
                <a:lnTo>
                  <a:pt x="4441925" y="0"/>
                </a:lnTo>
                <a:lnTo>
                  <a:pt x="4441925" y="6356958"/>
                </a:lnTo>
                <a:lnTo>
                  <a:pt x="0" y="6356958"/>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935910" y="7679329"/>
            <a:ext cx="11099478" cy="2607671"/>
          </a:xfrm>
          <a:prstGeom prst="rect">
            <a:avLst/>
          </a:prstGeom>
        </p:spPr>
        <p:txBody>
          <a:bodyPr lIns="0" tIns="0" rIns="0" bIns="0" rtlCol="0" anchor="t">
            <a:spAutoFit/>
          </a:bodyPr>
          <a:lstStyle/>
          <a:p>
            <a:pPr algn="l">
              <a:lnSpc>
                <a:spcPts val="2545"/>
              </a:lnSpc>
            </a:pPr>
            <a:r>
              <a:rPr lang="en-US" sz="1957">
                <a:solidFill>
                  <a:srgbClr val="000000"/>
                </a:solidFill>
                <a:latin typeface="Knockout Cruiserweight Bold"/>
                <a:ea typeface="Knockout Cruiserweight Bold"/>
                <a:cs typeface="Knockout Cruiserweight Bold"/>
                <a:sym typeface="Knockout Cruiserweight Bold"/>
              </a:rPr>
              <a:t>Her (2013)</a:t>
            </a:r>
          </a:p>
          <a:p>
            <a:pPr algn="l">
              <a:lnSpc>
                <a:spcPts val="1800"/>
              </a:lnSpc>
            </a:pPr>
            <a:r>
              <a:rPr lang="en-US" sz="1385">
                <a:solidFill>
                  <a:srgbClr val="000000"/>
                </a:solidFill>
                <a:latin typeface="Knockout Cruiserweight"/>
                <a:ea typeface="Knockout Cruiserweight"/>
                <a:cs typeface="Knockout Cruiserweight"/>
                <a:sym typeface="Knockout Cruiserweight"/>
              </a:rPr>
              <a:t>Director: Spike Jonze</a:t>
            </a:r>
          </a:p>
          <a:p>
            <a:pPr algn="l">
              <a:lnSpc>
                <a:spcPts val="1800"/>
              </a:lnSpc>
            </a:pPr>
            <a:r>
              <a:rPr lang="en-US" sz="1385">
                <a:solidFill>
                  <a:srgbClr val="000000"/>
                </a:solidFill>
                <a:latin typeface="Knockout Cruiserweight"/>
                <a:ea typeface="Knockout Cruiserweight"/>
                <a:cs typeface="Knockout Cruiserweight"/>
                <a:sym typeface="Knockout Cruiserweight"/>
              </a:rPr>
              <a:t>Synopsis:</a:t>
            </a:r>
          </a:p>
          <a:p>
            <a:pPr algn="l">
              <a:lnSpc>
                <a:spcPts val="1800"/>
              </a:lnSpc>
            </a:pPr>
            <a:r>
              <a:rPr lang="en-US" sz="1385">
                <a:solidFill>
                  <a:srgbClr val="000000"/>
                </a:solidFill>
                <a:latin typeface="Knockout Cruiserweight"/>
                <a:ea typeface="Knockout Cruiserweight"/>
                <a:cs typeface="Knockout Cruiserweight"/>
                <a:sym typeface="Knockout Cruiserweight"/>
              </a:rPr>
              <a:t>Her is a science fiction romantic drama about Theodore Twombly, a lonely writer in a near-future city who develops an unexpected relationship with Samantha, an advanced artificial intelligence operating system. As Samantha grows more sentient and emotionally complex, their bond deepens into love, forcing Theodore to confront questions about intimacy, identity, and what it means to be human.</a:t>
            </a:r>
          </a:p>
          <a:p>
            <a:pPr algn="l">
              <a:lnSpc>
                <a:spcPts val="1800"/>
              </a:lnSpc>
            </a:pPr>
            <a:endParaRPr lang="en-US" sz="1385">
              <a:solidFill>
                <a:srgbClr val="000000"/>
              </a:solidFill>
              <a:latin typeface="Knockout Cruiserweight"/>
              <a:ea typeface="Knockout Cruiserweight"/>
              <a:cs typeface="Knockout Cruiserweight"/>
              <a:sym typeface="Knockout Cruiserweight"/>
            </a:endParaRPr>
          </a:p>
          <a:p>
            <a:pPr algn="l">
              <a:lnSpc>
                <a:spcPts val="1800"/>
              </a:lnSpc>
            </a:pPr>
            <a:endParaRPr lang="en-US" sz="1385">
              <a:solidFill>
                <a:srgbClr val="000000"/>
              </a:solidFill>
              <a:latin typeface="Knockout Cruiserweight"/>
              <a:ea typeface="Knockout Cruiserweight"/>
              <a:cs typeface="Knockout Cruiserweight"/>
              <a:sym typeface="Knockout Cruiserweight"/>
            </a:endParaRPr>
          </a:p>
          <a:p>
            <a:pPr algn="l">
              <a:lnSpc>
                <a:spcPts val="1800"/>
              </a:lnSpc>
            </a:pPr>
            <a:endParaRPr lang="en-US" sz="1385">
              <a:solidFill>
                <a:srgbClr val="000000"/>
              </a:solidFill>
              <a:latin typeface="Knockout Cruiserweight"/>
              <a:ea typeface="Knockout Cruiserweight"/>
              <a:cs typeface="Knockout Cruiserweight"/>
              <a:sym typeface="Knockout Cruiserweight"/>
            </a:endParaRPr>
          </a:p>
          <a:p>
            <a:pPr algn="l">
              <a:lnSpc>
                <a:spcPts val="1800"/>
              </a:lnSpc>
            </a:pPr>
            <a:endParaRPr lang="en-US" sz="1385">
              <a:solidFill>
                <a:srgbClr val="000000"/>
              </a:solidFill>
              <a:latin typeface="Knockout Cruiserweight"/>
              <a:ea typeface="Knockout Cruiserweight"/>
              <a:cs typeface="Knockout Cruiserweight"/>
              <a:sym typeface="Knockout Cruiserweight"/>
            </a:endParaRPr>
          </a:p>
          <a:p>
            <a:pPr algn="l">
              <a:lnSpc>
                <a:spcPts val="1800"/>
              </a:lnSpc>
              <a:spcBef>
                <a:spcPct val="0"/>
              </a:spcBef>
            </a:pPr>
            <a:endParaRPr lang="en-US" sz="1385">
              <a:solidFill>
                <a:srgbClr val="000000"/>
              </a:solidFill>
              <a:latin typeface="Knockout Cruiserweight"/>
              <a:ea typeface="Knockout Cruiserweight"/>
              <a:cs typeface="Knockout Cruiserweight"/>
              <a:sym typeface="Knockout Cruiserwe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4843293" y="1565167"/>
            <a:ext cx="8601413" cy="6909802"/>
          </a:xfrm>
          <a:custGeom>
            <a:avLst/>
            <a:gdLst/>
            <a:ahLst/>
            <a:cxnLst/>
            <a:rect l="l" t="t" r="r" b="b"/>
            <a:pathLst>
              <a:path w="8601413" h="6909802">
                <a:moveTo>
                  <a:pt x="0" y="0"/>
                </a:moveTo>
                <a:lnTo>
                  <a:pt x="8601414" y="0"/>
                </a:lnTo>
                <a:lnTo>
                  <a:pt x="8601414" y="6909802"/>
                </a:lnTo>
                <a:lnTo>
                  <a:pt x="0" y="6909802"/>
                </a:lnTo>
                <a:lnTo>
                  <a:pt x="0" y="0"/>
                </a:lnTo>
                <a:close/>
              </a:path>
            </a:pathLst>
          </a:custGeom>
          <a:blipFill>
            <a:blip r:embed="rId3"/>
            <a:stretch>
              <a:fillRect/>
            </a:stretch>
          </a:blipFill>
        </p:spPr>
        <p:txBody>
          <a:bodyPr/>
          <a:lstStyle/>
          <a:p>
            <a:endParaRPr lang="en-US"/>
          </a:p>
        </p:txBody>
      </p:sp>
      <p:sp>
        <p:nvSpPr>
          <p:cNvPr id="3" name="Freeform 3"/>
          <p:cNvSpPr/>
          <p:nvPr/>
        </p:nvSpPr>
        <p:spPr>
          <a:xfrm>
            <a:off x="7965586" y="612994"/>
            <a:ext cx="831412" cy="831412"/>
          </a:xfrm>
          <a:custGeom>
            <a:avLst/>
            <a:gdLst/>
            <a:ahLst/>
            <a:cxnLst/>
            <a:rect l="l" t="t" r="r" b="b"/>
            <a:pathLst>
              <a:path w="831412" h="831412">
                <a:moveTo>
                  <a:pt x="0" y="0"/>
                </a:moveTo>
                <a:lnTo>
                  <a:pt x="831413" y="0"/>
                </a:lnTo>
                <a:lnTo>
                  <a:pt x="831413" y="831412"/>
                </a:lnTo>
                <a:lnTo>
                  <a:pt x="0" y="831412"/>
                </a:lnTo>
                <a:lnTo>
                  <a:pt x="0" y="0"/>
                </a:lnTo>
                <a:close/>
              </a:path>
            </a:pathLst>
          </a:custGeom>
          <a:blipFill>
            <a:blip r:embed="rId4"/>
            <a:stretch>
              <a:fillRect/>
            </a:stretch>
          </a:blipFill>
        </p:spPr>
        <p:txBody>
          <a:bodyPr/>
          <a:lstStyle/>
          <a:p>
            <a:endParaRPr lang="en-US"/>
          </a:p>
        </p:txBody>
      </p:sp>
      <p:sp>
        <p:nvSpPr>
          <p:cNvPr id="4" name="Freeform 4"/>
          <p:cNvSpPr/>
          <p:nvPr/>
        </p:nvSpPr>
        <p:spPr>
          <a:xfrm>
            <a:off x="9144000" y="759933"/>
            <a:ext cx="995849" cy="746887"/>
          </a:xfrm>
          <a:custGeom>
            <a:avLst/>
            <a:gdLst/>
            <a:ahLst/>
            <a:cxnLst/>
            <a:rect l="l" t="t" r="r" b="b"/>
            <a:pathLst>
              <a:path w="995849" h="746887">
                <a:moveTo>
                  <a:pt x="0" y="0"/>
                </a:moveTo>
                <a:lnTo>
                  <a:pt x="995849" y="0"/>
                </a:lnTo>
                <a:lnTo>
                  <a:pt x="995849" y="746887"/>
                </a:lnTo>
                <a:lnTo>
                  <a:pt x="0" y="746887"/>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5086350" y="8768397"/>
            <a:ext cx="8115300" cy="779145"/>
          </a:xfrm>
          <a:prstGeom prst="rect">
            <a:avLst/>
          </a:prstGeom>
        </p:spPr>
        <p:txBody>
          <a:bodyPr lIns="0" tIns="0" rIns="0" bIns="0" rtlCol="0" anchor="t">
            <a:spAutoFit/>
          </a:bodyPr>
          <a:lstStyle/>
          <a:p>
            <a:pPr algn="ctr">
              <a:lnSpc>
                <a:spcPts val="3119"/>
              </a:lnSpc>
              <a:spcBef>
                <a:spcPct val="0"/>
              </a:spcBef>
            </a:pPr>
            <a:r>
              <a:rPr lang="en-US" sz="2399" u="sng">
                <a:solidFill>
                  <a:srgbClr val="000000"/>
                </a:solidFill>
                <a:latin typeface="Knockout Cruiserweight Bold"/>
                <a:ea typeface="Knockout Cruiserweight Bold"/>
                <a:cs typeface="Knockout Cruiserweight Bold"/>
                <a:sym typeface="Knockout Cruiserweight Bold"/>
                <a:hlinkClick r:id="rId6" tooltip="https://www.apple.com/siri/?ref=blog.routinehub.co"/>
              </a:rPr>
              <a:t>Siri</a:t>
            </a:r>
            <a:r>
              <a:rPr lang="en-US" sz="2399">
                <a:solidFill>
                  <a:srgbClr val="000000"/>
                </a:solidFill>
                <a:latin typeface="Knockout Cruiserweight Bold"/>
                <a:ea typeface="Knockout Cruiserweight Bold"/>
                <a:cs typeface="Knockout Cruiserweight Bold"/>
                <a:sym typeface="Knockout Cruiserweight Bold"/>
              </a:rPr>
              <a:t> is a virtual voice assistant developed by Apple Inc. that was first released in 2011 with the iPhone 4S.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6A6A6"/>
        </a:solidFill>
        <a:effectLst/>
      </p:bgPr>
    </p:bg>
    <p:spTree>
      <p:nvGrpSpPr>
        <p:cNvPr id="1" name=""/>
        <p:cNvGrpSpPr/>
        <p:nvPr/>
      </p:nvGrpSpPr>
      <p:grpSpPr>
        <a:xfrm>
          <a:off x="0" y="0"/>
          <a:ext cx="0" cy="0"/>
          <a:chOff x="0" y="0"/>
          <a:chExt cx="0" cy="0"/>
        </a:xfrm>
      </p:grpSpPr>
      <p:sp>
        <p:nvSpPr>
          <p:cNvPr id="2" name="Freeform 2"/>
          <p:cNvSpPr/>
          <p:nvPr/>
        </p:nvSpPr>
        <p:spPr>
          <a:xfrm>
            <a:off x="4379953" y="2012776"/>
            <a:ext cx="9147093" cy="6552699"/>
          </a:xfrm>
          <a:custGeom>
            <a:avLst/>
            <a:gdLst/>
            <a:ahLst/>
            <a:cxnLst/>
            <a:rect l="l" t="t" r="r" b="b"/>
            <a:pathLst>
              <a:path w="9147093" h="6552699">
                <a:moveTo>
                  <a:pt x="0" y="0"/>
                </a:moveTo>
                <a:lnTo>
                  <a:pt x="9147094" y="0"/>
                </a:lnTo>
                <a:lnTo>
                  <a:pt x="9147094" y="6552699"/>
                </a:lnTo>
                <a:lnTo>
                  <a:pt x="0" y="6552699"/>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6537536" y="9040812"/>
            <a:ext cx="4831928" cy="406400"/>
          </a:xfrm>
          <a:prstGeom prst="rect">
            <a:avLst/>
          </a:prstGeom>
        </p:spPr>
        <p:txBody>
          <a:bodyPr lIns="0" tIns="0" rIns="0" bIns="0" rtlCol="0" anchor="t">
            <a:spAutoFit/>
          </a:bodyPr>
          <a:lstStyle/>
          <a:p>
            <a:pPr algn="ctr">
              <a:lnSpc>
                <a:spcPts val="3249"/>
              </a:lnSpc>
              <a:spcBef>
                <a:spcPct val="0"/>
              </a:spcBef>
            </a:pPr>
            <a:r>
              <a:rPr lang="en-US" sz="2499" b="1">
                <a:solidFill>
                  <a:srgbClr val="000000"/>
                </a:solidFill>
                <a:latin typeface="Garet Bold"/>
                <a:ea typeface="Garet Bold"/>
                <a:cs typeface="Garet Bold"/>
                <a:sym typeface="Garet Bold"/>
              </a:rPr>
              <a:t>Microsoft Autocorrect (1993)</a:t>
            </a:r>
          </a:p>
        </p:txBody>
      </p:sp>
      <p:sp>
        <p:nvSpPr>
          <p:cNvPr id="4" name="Freeform 4"/>
          <p:cNvSpPr/>
          <p:nvPr/>
        </p:nvSpPr>
        <p:spPr>
          <a:xfrm>
            <a:off x="8317874" y="428047"/>
            <a:ext cx="1271252" cy="1201305"/>
          </a:xfrm>
          <a:custGeom>
            <a:avLst/>
            <a:gdLst/>
            <a:ahLst/>
            <a:cxnLst/>
            <a:rect l="l" t="t" r="r" b="b"/>
            <a:pathLst>
              <a:path w="1271252" h="1201305">
                <a:moveTo>
                  <a:pt x="0" y="0"/>
                </a:moveTo>
                <a:lnTo>
                  <a:pt x="1271252" y="0"/>
                </a:lnTo>
                <a:lnTo>
                  <a:pt x="1271252" y="1201306"/>
                </a:lnTo>
                <a:lnTo>
                  <a:pt x="0" y="1201306"/>
                </a:lnTo>
                <a:lnTo>
                  <a:pt x="0" y="0"/>
                </a:lnTo>
                <a:close/>
              </a:path>
            </a:pathLst>
          </a:custGeom>
          <a:blipFill>
            <a:blip r:embed="rId3"/>
            <a:stretch>
              <a:fillRect l="-33998" r="-33998"/>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5648185" y="2762939"/>
            <a:ext cx="6991630" cy="5243723"/>
          </a:xfrm>
          <a:custGeom>
            <a:avLst/>
            <a:gdLst/>
            <a:ahLst/>
            <a:cxnLst/>
            <a:rect l="l" t="t" r="r" b="b"/>
            <a:pathLst>
              <a:path w="6991630" h="5243723">
                <a:moveTo>
                  <a:pt x="0" y="0"/>
                </a:moveTo>
                <a:lnTo>
                  <a:pt x="6991630" y="0"/>
                </a:lnTo>
                <a:lnTo>
                  <a:pt x="6991630" y="5243722"/>
                </a:lnTo>
                <a:lnTo>
                  <a:pt x="0" y="5243722"/>
                </a:lnTo>
                <a:lnTo>
                  <a:pt x="0" y="0"/>
                </a:lnTo>
                <a:close/>
              </a:path>
            </a:pathLst>
          </a:custGeom>
          <a:blipFill>
            <a:blip r:embed="rId2"/>
            <a:stretch>
              <a:fillRect/>
            </a:stretch>
          </a:blipFill>
        </p:spPr>
        <p:txBody>
          <a:bodyPr/>
          <a:lstStyle/>
          <a:p>
            <a:endParaRPr lang="en-US"/>
          </a:p>
        </p:txBody>
      </p:sp>
      <p:sp>
        <p:nvSpPr>
          <p:cNvPr id="3" name="Freeform 3"/>
          <p:cNvSpPr/>
          <p:nvPr/>
        </p:nvSpPr>
        <p:spPr>
          <a:xfrm>
            <a:off x="7523305" y="606518"/>
            <a:ext cx="3241390" cy="1823282"/>
          </a:xfrm>
          <a:custGeom>
            <a:avLst/>
            <a:gdLst/>
            <a:ahLst/>
            <a:cxnLst/>
            <a:rect l="l" t="t" r="r" b="b"/>
            <a:pathLst>
              <a:path w="3241390" h="1823282">
                <a:moveTo>
                  <a:pt x="0" y="0"/>
                </a:moveTo>
                <a:lnTo>
                  <a:pt x="3241390" y="0"/>
                </a:lnTo>
                <a:lnTo>
                  <a:pt x="3241390" y="1823282"/>
                </a:lnTo>
                <a:lnTo>
                  <a:pt x="0" y="1823282"/>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4108450" y="8573108"/>
            <a:ext cx="10071100" cy="935355"/>
          </a:xfrm>
          <a:prstGeom prst="rect">
            <a:avLst/>
          </a:prstGeom>
        </p:spPr>
        <p:txBody>
          <a:bodyPr lIns="0" tIns="0" rIns="0" bIns="0" rtlCol="0" anchor="t">
            <a:spAutoFit/>
          </a:bodyPr>
          <a:lstStyle/>
          <a:p>
            <a:pPr algn="ctr">
              <a:lnSpc>
                <a:spcPts val="2520"/>
              </a:lnSpc>
            </a:pPr>
            <a:r>
              <a:rPr lang="en-US" sz="1800">
                <a:solidFill>
                  <a:srgbClr val="FFFFFF"/>
                </a:solidFill>
                <a:latin typeface="Knockout Cruiserweight"/>
                <a:ea typeface="Knockout Cruiserweight"/>
                <a:cs typeface="Knockout Cruiserweight"/>
                <a:sym typeface="Knockout Cruiserweight"/>
              </a:rPr>
              <a:t>The Texas Instruments Speak &amp; Spell was first launched in </a:t>
            </a:r>
            <a:r>
              <a:rPr lang="en-US" sz="1800">
                <a:solidFill>
                  <a:srgbClr val="FFFFFF"/>
                </a:solidFill>
                <a:latin typeface="Knockout Cruiserweight Bold"/>
                <a:ea typeface="Knockout Cruiserweight Bold"/>
                <a:cs typeface="Knockout Cruiserweight Bold"/>
                <a:sym typeface="Knockout Cruiserweight Bold"/>
              </a:rPr>
              <a:t>1978</a:t>
            </a:r>
            <a:r>
              <a:rPr lang="en-US" sz="1800">
                <a:solidFill>
                  <a:srgbClr val="FFFFFF"/>
                </a:solidFill>
                <a:latin typeface="Knockout Cruiserweight"/>
                <a:ea typeface="Knockout Cruiserweight"/>
                <a:cs typeface="Knockout Cruiserweight"/>
                <a:sym typeface="Knockout Cruiserweight"/>
              </a:rPr>
              <a:t> by Texas Instruments.</a:t>
            </a:r>
          </a:p>
          <a:p>
            <a:pPr algn="ctr">
              <a:lnSpc>
                <a:spcPts val="2520"/>
              </a:lnSpc>
              <a:spcBef>
                <a:spcPct val="0"/>
              </a:spcBef>
            </a:pPr>
            <a:r>
              <a:rPr lang="en-US" sz="1800">
                <a:solidFill>
                  <a:srgbClr val="FFFFFF"/>
                </a:solidFill>
                <a:latin typeface="Knockout Cruiserweight"/>
                <a:ea typeface="Knockout Cruiserweight"/>
                <a:cs typeface="Knockout Cruiserweight"/>
                <a:sym typeface="Knockout Cruiserweight"/>
              </a:rPr>
              <a:t>It was one of the very first electronic learning </a:t>
            </a:r>
            <a:r>
              <a:rPr lang="en-US" sz="1800">
                <a:solidFill>
                  <a:srgbClr val="FFFFFF"/>
                </a:solidFill>
                <a:latin typeface="Knockout Cruiserweight Bold"/>
                <a:ea typeface="Knockout Cruiserweight Bold"/>
                <a:cs typeface="Knockout Cruiserweight Bold"/>
                <a:sym typeface="Knockout Cruiserweight Bold"/>
              </a:rPr>
              <a:t>TOY </a:t>
            </a:r>
            <a:r>
              <a:rPr lang="en-US" sz="1800">
                <a:solidFill>
                  <a:srgbClr val="FFFFFF"/>
                </a:solidFill>
                <a:latin typeface="Knockout Cruiserweight"/>
                <a:ea typeface="Knockout Cruiserweight"/>
                <a:cs typeface="Knockout Cruiserweight"/>
                <a:sym typeface="Knockout Cruiserweight"/>
              </a:rPr>
              <a:t>that used digital speech synthesis to help children learn spelling and pronunciation a major milestone in early consumer AI-like technology.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1632973" y="3358197"/>
            <a:ext cx="11723343" cy="3532505"/>
          </a:xfrm>
          <a:prstGeom prst="rect">
            <a:avLst/>
          </a:prstGeom>
        </p:spPr>
        <p:txBody>
          <a:bodyPr lIns="0" tIns="0" rIns="0" bIns="0" rtlCol="0" anchor="t">
            <a:spAutoFit/>
          </a:bodyPr>
          <a:lstStyle/>
          <a:p>
            <a:pPr algn="l">
              <a:lnSpc>
                <a:spcPts val="4029"/>
              </a:lnSpc>
            </a:pPr>
            <a:r>
              <a:rPr lang="en-US" sz="3099">
                <a:solidFill>
                  <a:srgbClr val="FFFFFF"/>
                </a:solidFill>
                <a:latin typeface="Archivo Black"/>
                <a:ea typeface="Archivo Black"/>
                <a:cs typeface="Archivo Black"/>
                <a:sym typeface="Archivo Black"/>
              </a:rPr>
              <a:t>“We are approaching a critical threshold in the history of our species. Everything is about to change. Soon you will live surrounded by AIs. They will organise your life, operate your business, and run core government services.”</a:t>
            </a:r>
          </a:p>
          <a:p>
            <a:pPr algn="l">
              <a:lnSpc>
                <a:spcPts val="4029"/>
              </a:lnSpc>
            </a:pPr>
            <a:endParaRPr lang="en-US" sz="3099">
              <a:solidFill>
                <a:srgbClr val="FFFFFF"/>
              </a:solidFill>
              <a:latin typeface="Archivo Black"/>
              <a:ea typeface="Archivo Black"/>
              <a:cs typeface="Archivo Black"/>
              <a:sym typeface="Archivo Black"/>
            </a:endParaRPr>
          </a:p>
          <a:p>
            <a:pPr algn="l">
              <a:lnSpc>
                <a:spcPts val="4029"/>
              </a:lnSpc>
              <a:spcBef>
                <a:spcPct val="0"/>
              </a:spcBef>
            </a:pPr>
            <a:r>
              <a:rPr lang="en-US" sz="3099">
                <a:solidFill>
                  <a:srgbClr val="FFFFFF"/>
                </a:solidFill>
                <a:latin typeface="Knockout Featherweight"/>
                <a:ea typeface="Knockout Featherweight"/>
                <a:cs typeface="Knockout Featherweight"/>
                <a:sym typeface="Knockout Featherweight"/>
              </a:rPr>
              <a:t> — Mustafa Suleyman, The Coming Wave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 name="TextBox 3"/>
          <p:cNvSpPr txBox="1"/>
          <p:nvPr/>
        </p:nvSpPr>
        <p:spPr>
          <a:xfrm>
            <a:off x="5112544" y="8918575"/>
            <a:ext cx="8062912" cy="650875"/>
          </a:xfrm>
          <a:prstGeom prst="rect">
            <a:avLst/>
          </a:prstGeom>
        </p:spPr>
        <p:txBody>
          <a:bodyPr lIns="0" tIns="0" rIns="0" bIns="0" rtlCol="0" anchor="t">
            <a:spAutoFit/>
          </a:bodyPr>
          <a:lstStyle/>
          <a:p>
            <a:pPr algn="ctr">
              <a:lnSpc>
                <a:spcPts val="2600"/>
              </a:lnSpc>
            </a:pPr>
            <a:r>
              <a:rPr lang="en-US" sz="2000">
                <a:solidFill>
                  <a:srgbClr val="FFFFFF"/>
                </a:solidFill>
                <a:latin typeface="Knockout Cruiserweight Bold"/>
                <a:ea typeface="Knockout Cruiserweight Bold"/>
                <a:cs typeface="Knockout Cruiserweight Bold"/>
                <a:sym typeface="Knockout Cruiserweight Bold"/>
              </a:rPr>
              <a:t>1968</a:t>
            </a:r>
            <a:r>
              <a:rPr lang="en-US" sz="2000">
                <a:solidFill>
                  <a:srgbClr val="FFFFFF"/>
                </a:solidFill>
                <a:latin typeface="Knockout Cruiserweight"/>
                <a:ea typeface="Knockout Cruiserweight"/>
                <a:cs typeface="Knockout Cruiserweight"/>
                <a:sym typeface="Knockout Cruiserweight"/>
              </a:rPr>
              <a:t> Academy Award-winning short documentary </a:t>
            </a:r>
            <a:r>
              <a:rPr lang="en-US" sz="2000">
                <a:solidFill>
                  <a:srgbClr val="FFFFFF"/>
                </a:solidFill>
                <a:latin typeface="Knockout Cruiserweight Bold"/>
                <a:ea typeface="Knockout Cruiserweight Bold"/>
                <a:cs typeface="Knockout Cruiserweight Bold"/>
                <a:sym typeface="Knockout Cruiserweight Bold"/>
              </a:rPr>
              <a:t>Why Man Creates</a:t>
            </a:r>
            <a:r>
              <a:rPr lang="en-US" sz="2000">
                <a:solidFill>
                  <a:srgbClr val="FFFFFF"/>
                </a:solidFill>
                <a:latin typeface="Knockout Cruiserweight"/>
                <a:ea typeface="Knockout Cruiserweight"/>
                <a:cs typeface="Knockout Cruiserweight"/>
                <a:sym typeface="Knockout Cruiserweight"/>
              </a:rPr>
              <a:t>, </a:t>
            </a:r>
          </a:p>
          <a:p>
            <a:pPr algn="ctr">
              <a:lnSpc>
                <a:spcPts val="2600"/>
              </a:lnSpc>
              <a:spcBef>
                <a:spcPct val="0"/>
              </a:spcBef>
            </a:pPr>
            <a:r>
              <a:rPr lang="en-US" sz="2000">
                <a:solidFill>
                  <a:srgbClr val="FFFFFF"/>
                </a:solidFill>
                <a:latin typeface="Knockout Cruiserweight"/>
                <a:ea typeface="Knockout Cruiserweight"/>
                <a:cs typeface="Knockout Cruiserweight"/>
                <a:sym typeface="Knockout Cruiserweight"/>
              </a:rPr>
              <a:t>Saul Bass - Director and Producer</a:t>
            </a:r>
          </a:p>
        </p:txBody>
      </p:sp>
      <p:pic>
        <p:nvPicPr>
          <p:cNvPr id="4" name="Online Media 3" descr="Film. A Whole New World" title="Saul Bass - Why Man Creates - The Edifice">
            <a:hlinkClick r:id="" action="ppaction://noaction"/>
            <a:extLst>
              <a:ext uri="{FF2B5EF4-FFF2-40B4-BE49-F238E27FC236}">
                <a16:creationId xmlns:a16="http://schemas.microsoft.com/office/drawing/2014/main" id="{3B705D75-39E8-B02C-8716-592E9B65544F}"/>
              </a:ext>
            </a:extLst>
          </p:cNvPr>
          <p:cNvPicPr>
            <a:picLocks noRot="1" noChangeAspect="1"/>
          </p:cNvPicPr>
          <p:nvPr>
            <a:videoFile r:link="rId1"/>
          </p:nvPr>
        </p:nvPicPr>
        <p:blipFill>
          <a:blip r:embed="rId3"/>
          <a:stretch>
            <a:fillRect/>
          </a:stretch>
        </p:blipFill>
        <p:spPr>
          <a:xfrm>
            <a:off x="4240302" y="1476195"/>
            <a:ext cx="9803592" cy="676311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20306"/>
        </a:solidFill>
        <a:effectLst/>
      </p:bgPr>
    </p:bg>
    <p:spTree>
      <p:nvGrpSpPr>
        <p:cNvPr id="1" name=""/>
        <p:cNvGrpSpPr/>
        <p:nvPr/>
      </p:nvGrpSpPr>
      <p:grpSpPr>
        <a:xfrm>
          <a:off x="0" y="0"/>
          <a:ext cx="0" cy="0"/>
          <a:chOff x="0" y="0"/>
          <a:chExt cx="0" cy="0"/>
        </a:xfrm>
      </p:grpSpPr>
      <p:sp>
        <p:nvSpPr>
          <p:cNvPr id="2" name="TextBox 2"/>
          <p:cNvSpPr txBox="1"/>
          <p:nvPr/>
        </p:nvSpPr>
        <p:spPr>
          <a:xfrm>
            <a:off x="1028700" y="634364"/>
            <a:ext cx="4339382" cy="712472"/>
          </a:xfrm>
          <a:prstGeom prst="rect">
            <a:avLst/>
          </a:prstGeom>
        </p:spPr>
        <p:txBody>
          <a:bodyPr lIns="0" tIns="0" rIns="0" bIns="0" rtlCol="0" anchor="t">
            <a:spAutoFit/>
          </a:bodyPr>
          <a:lstStyle/>
          <a:p>
            <a:pPr algn="ctr">
              <a:lnSpc>
                <a:spcPts val="5879"/>
              </a:lnSpc>
              <a:spcBef>
                <a:spcPct val="0"/>
              </a:spcBef>
            </a:pPr>
            <a:r>
              <a:rPr lang="en-US" sz="4199">
                <a:solidFill>
                  <a:srgbClr val="FFFFFF"/>
                </a:solidFill>
                <a:latin typeface="Knockout Cruiserweight Bold"/>
                <a:ea typeface="Knockout Cruiserweight Bold"/>
                <a:cs typeface="Knockout Cruiserweight Bold"/>
                <a:sym typeface="Knockout Cruiserweight Bold"/>
              </a:rPr>
              <a:t>Today’s Ai Jargon</a:t>
            </a:r>
          </a:p>
        </p:txBody>
      </p:sp>
      <p:sp>
        <p:nvSpPr>
          <p:cNvPr id="3" name="TextBox 3"/>
          <p:cNvSpPr txBox="1"/>
          <p:nvPr/>
        </p:nvSpPr>
        <p:spPr>
          <a:xfrm>
            <a:off x="1028700" y="1740535"/>
            <a:ext cx="13097656" cy="7423785"/>
          </a:xfrm>
          <a:prstGeom prst="rect">
            <a:avLst/>
          </a:prstGeom>
        </p:spPr>
        <p:txBody>
          <a:bodyPr lIns="0" tIns="0" rIns="0" bIns="0" rtlCol="0" anchor="t">
            <a:spAutoFit/>
          </a:bodyPr>
          <a:lstStyle/>
          <a:p>
            <a:pPr algn="l">
              <a:lnSpc>
                <a:spcPts val="2939"/>
              </a:lnSpc>
            </a:pPr>
            <a:r>
              <a:rPr lang="en-US" sz="2050" b="1" dirty="0">
                <a:solidFill>
                  <a:srgbClr val="FFFFFF"/>
                </a:solidFill>
                <a:latin typeface="Garet Bold"/>
                <a:ea typeface="Garet Bold"/>
                <a:cs typeface="Garet Bold"/>
                <a:sym typeface="Garet Bold"/>
              </a:rPr>
              <a:t>Artificial Intelligence (AI)</a:t>
            </a:r>
          </a:p>
          <a:p>
            <a:pPr algn="l">
              <a:lnSpc>
                <a:spcPts val="2939"/>
              </a:lnSpc>
            </a:pPr>
            <a:r>
              <a:rPr lang="en-US" sz="2050" dirty="0">
                <a:solidFill>
                  <a:srgbClr val="FFFFFF"/>
                </a:solidFill>
                <a:latin typeface="Garet"/>
                <a:ea typeface="Garet"/>
                <a:cs typeface="Garet"/>
                <a:sym typeface="Garet"/>
              </a:rPr>
              <a:t>The science of creating machines or software that can perform tasks that typically require human intelligence—like reasoning, learning, and problem-solving.</a:t>
            </a:r>
            <a:endParaRPr lang="en-US" sz="2050" dirty="0">
              <a:solidFill>
                <a:srgbClr val="FFFFFF"/>
              </a:solidFill>
              <a:latin typeface="Garet"/>
              <a:ea typeface="Garet"/>
              <a:cs typeface="Garet"/>
            </a:endParaRPr>
          </a:p>
          <a:p>
            <a:pPr algn="l">
              <a:lnSpc>
                <a:spcPts val="2939"/>
              </a:lnSpc>
            </a:pPr>
            <a:endParaRPr lang="en-US" sz="2099">
              <a:solidFill>
                <a:srgbClr val="FFFFFF"/>
              </a:solidFill>
              <a:latin typeface="Garet"/>
              <a:ea typeface="Garet"/>
              <a:cs typeface="Garet"/>
              <a:sym typeface="Garet"/>
            </a:endParaRPr>
          </a:p>
          <a:p>
            <a:pPr algn="l">
              <a:lnSpc>
                <a:spcPts val="2939"/>
              </a:lnSpc>
            </a:pPr>
            <a:r>
              <a:rPr lang="en-US" sz="2050" b="1" dirty="0">
                <a:solidFill>
                  <a:srgbClr val="FFFFFF"/>
                </a:solidFill>
                <a:latin typeface="Garet Bold"/>
                <a:ea typeface="Garet Bold"/>
                <a:cs typeface="Garet Bold"/>
                <a:sym typeface="Garet Bold"/>
              </a:rPr>
              <a:t>Machine Learning (ML)</a:t>
            </a:r>
            <a:endParaRPr lang="en-US" sz="2050" b="1" dirty="0">
              <a:solidFill>
                <a:srgbClr val="FFFFFF"/>
              </a:solidFill>
              <a:latin typeface="Garet Bold"/>
              <a:ea typeface="Garet Bold"/>
              <a:cs typeface="Garet Bold"/>
            </a:endParaRPr>
          </a:p>
          <a:p>
            <a:pPr algn="l">
              <a:lnSpc>
                <a:spcPts val="2939"/>
              </a:lnSpc>
            </a:pPr>
            <a:r>
              <a:rPr lang="en-US" sz="2050" dirty="0">
                <a:solidFill>
                  <a:srgbClr val="FFFFFF"/>
                </a:solidFill>
                <a:latin typeface="Garet"/>
                <a:ea typeface="Garet"/>
                <a:cs typeface="Garet"/>
                <a:sym typeface="Garet"/>
              </a:rPr>
              <a:t>A subset of AI where computers learn from data and improve their performance over time without being explicitly programmed.</a:t>
            </a:r>
            <a:endParaRPr lang="en-US" sz="2050" dirty="0">
              <a:solidFill>
                <a:srgbClr val="FFFFFF"/>
              </a:solidFill>
              <a:latin typeface="Garet"/>
              <a:ea typeface="Garet"/>
              <a:cs typeface="Garet"/>
            </a:endParaRPr>
          </a:p>
          <a:p>
            <a:pPr algn="l">
              <a:lnSpc>
                <a:spcPts val="2939"/>
              </a:lnSpc>
            </a:pPr>
            <a:endParaRPr lang="en-US" sz="2099">
              <a:solidFill>
                <a:srgbClr val="FFFFFF"/>
              </a:solidFill>
              <a:latin typeface="Garet"/>
              <a:ea typeface="Garet"/>
              <a:cs typeface="Garet"/>
              <a:sym typeface="Garet"/>
            </a:endParaRPr>
          </a:p>
          <a:p>
            <a:pPr algn="l">
              <a:lnSpc>
                <a:spcPts val="2939"/>
              </a:lnSpc>
            </a:pPr>
            <a:r>
              <a:rPr lang="en-US" sz="2050" b="1" dirty="0">
                <a:solidFill>
                  <a:srgbClr val="FFFFFF"/>
                </a:solidFill>
                <a:latin typeface="Garet Bold"/>
                <a:ea typeface="Garet Bold"/>
                <a:cs typeface="Garet Bold"/>
                <a:sym typeface="Garet Bold"/>
              </a:rPr>
              <a:t>Large Language Model (LLM)</a:t>
            </a:r>
            <a:endParaRPr lang="en-US" sz="2050" b="1" dirty="0">
              <a:solidFill>
                <a:srgbClr val="FFFFFF"/>
              </a:solidFill>
              <a:latin typeface="Garet Bold"/>
              <a:ea typeface="Garet Bold"/>
              <a:cs typeface="Garet Bold"/>
            </a:endParaRPr>
          </a:p>
          <a:p>
            <a:pPr algn="l">
              <a:lnSpc>
                <a:spcPts val="2939"/>
              </a:lnSpc>
            </a:pPr>
            <a:r>
              <a:rPr lang="en-US" sz="2050" dirty="0">
                <a:solidFill>
                  <a:srgbClr val="FFFFFF"/>
                </a:solidFill>
                <a:latin typeface="Garet"/>
                <a:ea typeface="Garet"/>
                <a:cs typeface="Garet"/>
                <a:sym typeface="Garet"/>
              </a:rPr>
              <a:t>A type of AI trained on massive amounts of text to understand and generate human-like language (e.g., ChatGPT, GPT-4o, Chat Gpt-5, Gemini, Claude).</a:t>
            </a:r>
            <a:endParaRPr lang="en-US" sz="2050" dirty="0">
              <a:solidFill>
                <a:srgbClr val="FFFFFF"/>
              </a:solidFill>
              <a:latin typeface="Garet"/>
              <a:ea typeface="Garet"/>
              <a:cs typeface="Garet"/>
            </a:endParaRPr>
          </a:p>
          <a:p>
            <a:pPr algn="l">
              <a:lnSpc>
                <a:spcPts val="2939"/>
              </a:lnSpc>
            </a:pPr>
            <a:endParaRPr lang="en-US" sz="2099">
              <a:solidFill>
                <a:srgbClr val="FFFFFF"/>
              </a:solidFill>
              <a:latin typeface="Garet"/>
              <a:ea typeface="Garet"/>
              <a:cs typeface="Garet"/>
              <a:sym typeface="Garet"/>
            </a:endParaRPr>
          </a:p>
          <a:p>
            <a:pPr algn="l">
              <a:lnSpc>
                <a:spcPts val="2939"/>
              </a:lnSpc>
            </a:pPr>
            <a:r>
              <a:rPr lang="en-US" sz="2050" b="1" dirty="0">
                <a:solidFill>
                  <a:srgbClr val="FFFFFF"/>
                </a:solidFill>
                <a:latin typeface="Garet Bold"/>
                <a:ea typeface="Garet Bold"/>
                <a:cs typeface="Garet Bold"/>
                <a:sym typeface="Garet Bold"/>
              </a:rPr>
              <a:t>Generative AI</a:t>
            </a:r>
            <a:endParaRPr lang="en-US" sz="2050" b="1" dirty="0">
              <a:solidFill>
                <a:srgbClr val="FFFFFF"/>
              </a:solidFill>
              <a:latin typeface="Garet Bold"/>
              <a:ea typeface="Garet Bold"/>
              <a:cs typeface="Garet Bold"/>
            </a:endParaRPr>
          </a:p>
          <a:p>
            <a:pPr>
              <a:lnSpc>
                <a:spcPts val="2939"/>
              </a:lnSpc>
            </a:pPr>
            <a:r>
              <a:rPr lang="en-US" sz="2050" dirty="0">
                <a:solidFill>
                  <a:srgbClr val="FFFFFF"/>
                </a:solidFill>
                <a:latin typeface="Garet"/>
                <a:ea typeface="Garet"/>
                <a:cs typeface="Garet"/>
                <a:sym typeface="Garet"/>
              </a:rPr>
              <a:t>AI that can create new content—such as text, images, music, or code—based on patterns it has learned from data. (e.g. Midjourney, Nano Banana (</a:t>
            </a:r>
            <a:r>
              <a:rPr lang="en-US" sz="2050" dirty="0" err="1">
                <a:solidFill>
                  <a:srgbClr val="FFFFFF"/>
                </a:solidFill>
                <a:latin typeface="Garet"/>
                <a:ea typeface="Garet"/>
                <a:cs typeface="Garet"/>
                <a:sym typeface="Garet"/>
              </a:rPr>
              <a:t>gemini</a:t>
            </a:r>
            <a:r>
              <a:rPr lang="en-US" sz="2050" dirty="0">
                <a:solidFill>
                  <a:srgbClr val="FFFFFF"/>
                </a:solidFill>
                <a:latin typeface="Garet"/>
                <a:ea typeface="Garet"/>
                <a:cs typeface="Garet"/>
                <a:sym typeface="Garet"/>
              </a:rPr>
              <a:t>), Sora (ChatGPT) Adobe Firefly)</a:t>
            </a:r>
            <a:endParaRPr lang="en-US" sz="2050" dirty="0">
              <a:solidFill>
                <a:srgbClr val="FFFFFF"/>
              </a:solidFill>
              <a:latin typeface="Garet"/>
              <a:ea typeface="Garet"/>
              <a:cs typeface="Garet"/>
            </a:endParaRPr>
          </a:p>
          <a:p>
            <a:pPr algn="l">
              <a:lnSpc>
                <a:spcPts val="2939"/>
              </a:lnSpc>
            </a:pPr>
            <a:endParaRPr lang="en-US" sz="2099">
              <a:solidFill>
                <a:srgbClr val="FFFFFF"/>
              </a:solidFill>
              <a:latin typeface="Garet"/>
              <a:ea typeface="Garet"/>
              <a:cs typeface="Garet"/>
              <a:sym typeface="Garet"/>
            </a:endParaRPr>
          </a:p>
          <a:p>
            <a:pPr algn="l">
              <a:lnSpc>
                <a:spcPts val="2939"/>
              </a:lnSpc>
            </a:pPr>
            <a:r>
              <a:rPr lang="en-US" sz="2050" b="1" dirty="0">
                <a:solidFill>
                  <a:srgbClr val="FFFFFF"/>
                </a:solidFill>
                <a:latin typeface="Garet Bold"/>
                <a:ea typeface="Garet Bold"/>
                <a:cs typeface="Garet Bold"/>
                <a:sym typeface="Garet Bold"/>
              </a:rPr>
              <a:t>Agentic AI</a:t>
            </a:r>
            <a:endParaRPr lang="en-US" sz="2050" b="1" dirty="0">
              <a:solidFill>
                <a:srgbClr val="FFFFFF"/>
              </a:solidFill>
              <a:latin typeface="Garet Bold"/>
              <a:ea typeface="Garet Bold"/>
              <a:cs typeface="Garet Bold"/>
            </a:endParaRPr>
          </a:p>
          <a:p>
            <a:pPr algn="l">
              <a:lnSpc>
                <a:spcPts val="2939"/>
              </a:lnSpc>
            </a:pPr>
            <a:r>
              <a:rPr lang="en-US" sz="2050" dirty="0">
                <a:solidFill>
                  <a:srgbClr val="FFFFFF"/>
                </a:solidFill>
                <a:latin typeface="Garet"/>
                <a:ea typeface="Garet"/>
                <a:cs typeface="Garet"/>
                <a:sym typeface="Garet"/>
              </a:rPr>
              <a:t>AI systems designed to act autonomously toward goals, often with the ability to plan, make decisions, and interact with users or environments dynamically. (CoPilot Studio)</a:t>
            </a:r>
            <a:endParaRPr lang="en-US" sz="2050" dirty="0">
              <a:solidFill>
                <a:srgbClr val="FFFFFF"/>
              </a:solidFill>
              <a:latin typeface="Garet"/>
              <a:ea typeface="Garet"/>
              <a:cs typeface="Garet"/>
            </a:endParaRPr>
          </a:p>
          <a:p>
            <a:pPr algn="l">
              <a:lnSpc>
                <a:spcPts val="2939"/>
              </a:lnSpc>
              <a:spcBef>
                <a:spcPct val="0"/>
              </a:spcBef>
            </a:pPr>
            <a:endParaRPr lang="en-US" sz="2099">
              <a:solidFill>
                <a:srgbClr val="FFFFFF"/>
              </a:solidFill>
              <a:latin typeface="Garet"/>
              <a:ea typeface="Garet"/>
              <a:cs typeface="Garet"/>
              <a:sym typeface="Gare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8E8"/>
        </a:solidFill>
        <a:effectLst/>
      </p:bgPr>
    </p:bg>
    <p:spTree>
      <p:nvGrpSpPr>
        <p:cNvPr id="1" name=""/>
        <p:cNvGrpSpPr/>
        <p:nvPr/>
      </p:nvGrpSpPr>
      <p:grpSpPr>
        <a:xfrm>
          <a:off x="0" y="0"/>
          <a:ext cx="0" cy="0"/>
          <a:chOff x="0" y="0"/>
          <a:chExt cx="0" cy="0"/>
        </a:xfrm>
      </p:grpSpPr>
      <p:sp>
        <p:nvSpPr>
          <p:cNvPr id="2" name="Freeform 2"/>
          <p:cNvSpPr/>
          <p:nvPr/>
        </p:nvSpPr>
        <p:spPr>
          <a:xfrm>
            <a:off x="2474337" y="2276851"/>
            <a:ext cx="13034243" cy="6158680"/>
          </a:xfrm>
          <a:custGeom>
            <a:avLst/>
            <a:gdLst/>
            <a:ahLst/>
            <a:cxnLst/>
            <a:rect l="l" t="t" r="r" b="b"/>
            <a:pathLst>
              <a:path w="13034243" h="6158680">
                <a:moveTo>
                  <a:pt x="0" y="0"/>
                </a:moveTo>
                <a:lnTo>
                  <a:pt x="13034243" y="0"/>
                </a:lnTo>
                <a:lnTo>
                  <a:pt x="13034243" y="6158680"/>
                </a:lnTo>
                <a:lnTo>
                  <a:pt x="0" y="6158680"/>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8486113" y="770835"/>
            <a:ext cx="1010692" cy="874470"/>
          </a:xfrm>
          <a:prstGeom prst="rect">
            <a:avLst/>
          </a:prstGeom>
        </p:spPr>
        <p:txBody>
          <a:bodyPr wrap="square" lIns="0" tIns="0" rIns="0" bIns="0" rtlCol="0" anchor="t">
            <a:spAutoFit/>
          </a:bodyPr>
          <a:lstStyle/>
          <a:p>
            <a:pPr algn="ctr">
              <a:lnSpc>
                <a:spcPts val="7279"/>
              </a:lnSpc>
              <a:spcBef>
                <a:spcPct val="0"/>
              </a:spcBef>
            </a:pPr>
            <a:r>
              <a:rPr lang="en-US" sz="5599">
                <a:solidFill>
                  <a:srgbClr val="000000"/>
                </a:solidFill>
                <a:latin typeface="Knockout Featherweight"/>
                <a:ea typeface="Knockout Featherweight"/>
                <a:cs typeface="Knockout Featherweight"/>
                <a:sym typeface="Knockout Featherweight"/>
              </a:rPr>
              <a:t>1950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8E8"/>
        </a:solidFill>
        <a:effectLst/>
      </p:bgPr>
    </p:bg>
    <p:spTree>
      <p:nvGrpSpPr>
        <p:cNvPr id="1" name=""/>
        <p:cNvGrpSpPr/>
        <p:nvPr/>
      </p:nvGrpSpPr>
      <p:grpSpPr>
        <a:xfrm>
          <a:off x="0" y="0"/>
          <a:ext cx="0" cy="0"/>
          <a:chOff x="0" y="0"/>
          <a:chExt cx="0" cy="0"/>
        </a:xfrm>
      </p:grpSpPr>
      <p:sp>
        <p:nvSpPr>
          <p:cNvPr id="2" name="Freeform 2"/>
          <p:cNvSpPr/>
          <p:nvPr/>
        </p:nvSpPr>
        <p:spPr>
          <a:xfrm>
            <a:off x="8339774" y="628279"/>
            <a:ext cx="6303760" cy="3545865"/>
          </a:xfrm>
          <a:custGeom>
            <a:avLst/>
            <a:gdLst/>
            <a:ahLst/>
            <a:cxnLst/>
            <a:rect l="l" t="t" r="r" b="b"/>
            <a:pathLst>
              <a:path w="6303760" h="3545865">
                <a:moveTo>
                  <a:pt x="0" y="0"/>
                </a:moveTo>
                <a:lnTo>
                  <a:pt x="6303760" y="0"/>
                </a:lnTo>
                <a:lnTo>
                  <a:pt x="6303760" y="3545865"/>
                </a:lnTo>
                <a:lnTo>
                  <a:pt x="0" y="3545865"/>
                </a:lnTo>
                <a:lnTo>
                  <a:pt x="0" y="0"/>
                </a:lnTo>
                <a:close/>
              </a:path>
            </a:pathLst>
          </a:custGeom>
          <a:blipFill>
            <a:blip r:embed="rId2"/>
            <a:stretch>
              <a:fillRect/>
            </a:stretch>
          </a:blipFill>
          <a:ln w="19050" cap="sq">
            <a:solidFill>
              <a:srgbClr val="000000"/>
            </a:solidFill>
            <a:prstDash val="solid"/>
            <a:miter/>
          </a:ln>
        </p:spPr>
        <p:txBody>
          <a:bodyPr/>
          <a:lstStyle/>
          <a:p>
            <a:endParaRPr lang="en-US"/>
          </a:p>
        </p:txBody>
      </p:sp>
      <p:sp>
        <p:nvSpPr>
          <p:cNvPr id="3" name="Freeform 3"/>
          <p:cNvSpPr/>
          <p:nvPr/>
        </p:nvSpPr>
        <p:spPr>
          <a:xfrm>
            <a:off x="3128973" y="628279"/>
            <a:ext cx="4912198" cy="7223820"/>
          </a:xfrm>
          <a:custGeom>
            <a:avLst/>
            <a:gdLst/>
            <a:ahLst/>
            <a:cxnLst/>
            <a:rect l="l" t="t" r="r" b="b"/>
            <a:pathLst>
              <a:path w="4912198" h="7223820">
                <a:moveTo>
                  <a:pt x="0" y="0"/>
                </a:moveTo>
                <a:lnTo>
                  <a:pt x="4912198" y="0"/>
                </a:lnTo>
                <a:lnTo>
                  <a:pt x="4912198" y="7223820"/>
                </a:lnTo>
                <a:lnTo>
                  <a:pt x="0" y="7223820"/>
                </a:lnTo>
                <a:lnTo>
                  <a:pt x="0" y="0"/>
                </a:lnTo>
                <a:close/>
              </a:path>
            </a:pathLst>
          </a:custGeom>
          <a:blipFill>
            <a:blip r:embed="rId3"/>
            <a:stretch>
              <a:fillRect/>
            </a:stretch>
          </a:blipFill>
        </p:spPr>
        <p:txBody>
          <a:bodyPr/>
          <a:lstStyle/>
          <a:p>
            <a:endParaRPr lang="en-US"/>
          </a:p>
        </p:txBody>
      </p:sp>
      <p:sp>
        <p:nvSpPr>
          <p:cNvPr id="4" name="Freeform 4"/>
          <p:cNvSpPr/>
          <p:nvPr/>
        </p:nvSpPr>
        <p:spPr>
          <a:xfrm>
            <a:off x="8339774" y="4298354"/>
            <a:ext cx="6303760" cy="3553745"/>
          </a:xfrm>
          <a:custGeom>
            <a:avLst/>
            <a:gdLst/>
            <a:ahLst/>
            <a:cxnLst/>
            <a:rect l="l" t="t" r="r" b="b"/>
            <a:pathLst>
              <a:path w="6303760" h="3553745">
                <a:moveTo>
                  <a:pt x="0" y="0"/>
                </a:moveTo>
                <a:lnTo>
                  <a:pt x="6303760" y="0"/>
                </a:lnTo>
                <a:lnTo>
                  <a:pt x="6303760" y="3553745"/>
                </a:lnTo>
                <a:lnTo>
                  <a:pt x="0" y="3553745"/>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3128973" y="8136139"/>
            <a:ext cx="11596917" cy="2567305"/>
          </a:xfrm>
          <a:prstGeom prst="rect">
            <a:avLst/>
          </a:prstGeom>
        </p:spPr>
        <p:txBody>
          <a:bodyPr lIns="0" tIns="0" rIns="0" bIns="0" rtlCol="0" anchor="t">
            <a:spAutoFit/>
          </a:bodyPr>
          <a:lstStyle/>
          <a:p>
            <a:pPr algn="l">
              <a:lnSpc>
                <a:spcPts val="3379"/>
              </a:lnSpc>
            </a:pPr>
            <a:r>
              <a:rPr lang="en-US" sz="2550" dirty="0">
                <a:solidFill>
                  <a:srgbClr val="000000"/>
                </a:solidFill>
                <a:latin typeface="Knockout Featherweight Bold"/>
                <a:ea typeface="Knockout Featherweight Bold"/>
                <a:cs typeface="Knockout Featherweight Bold"/>
                <a:sym typeface="Knockout Featherweight Bold"/>
              </a:rPr>
              <a:t>2014 Academy</a:t>
            </a:r>
            <a:r>
              <a:rPr lang="en-US" sz="2550" dirty="0">
                <a:solidFill>
                  <a:srgbClr val="000000"/>
                </a:solidFill>
                <a:latin typeface="Knockout Featherweight Bold"/>
                <a:ea typeface="Knockout Featherweight Bold"/>
                <a:cs typeface="Knockout Featherweight Bold"/>
                <a:sym typeface="Knockout Featherweight Bold"/>
                <a:hlinkClick r:id="rId5" tooltip="https://en.wikipedia.org/wiki/Academy_Award_for_Best_Adapted_Screenplay"/>
              </a:rPr>
              <a:t> Award for Best Adapted Screenplay</a:t>
            </a:r>
            <a:r>
              <a:rPr lang="en-US" sz="2550" dirty="0">
                <a:solidFill>
                  <a:srgbClr val="000000"/>
                </a:solidFill>
                <a:latin typeface="Knockout Featherweight Bold"/>
                <a:ea typeface="Knockout Featherweight Bold"/>
                <a:cs typeface="Knockout Featherweight Bold"/>
                <a:sym typeface="Knockout Featherweight Bold"/>
              </a:rPr>
              <a:t> - Graham Moore</a:t>
            </a:r>
          </a:p>
          <a:p>
            <a:pPr>
              <a:lnSpc>
                <a:spcPts val="3379"/>
              </a:lnSpc>
            </a:pPr>
            <a:r>
              <a:rPr lang="en-US" sz="2550" u="sng" dirty="0">
                <a:solidFill>
                  <a:srgbClr val="000000"/>
                </a:solidFill>
                <a:latin typeface="Knockout Featherweight Bold"/>
                <a:ea typeface="Knockout Featherweight Bold"/>
                <a:cs typeface="Knockout Featherweight Bold"/>
                <a:sym typeface="Knockout Featherweight Bold"/>
                <a:hlinkClick r:id="rId6" tooltip="https://en.wikipedia.org/wiki/AACTA_International_Award_for_Best_Actor"/>
              </a:rPr>
              <a:t>Best Actor</a:t>
            </a:r>
            <a:r>
              <a:rPr lang="en-US" sz="2550" dirty="0">
                <a:solidFill>
                  <a:srgbClr val="000000"/>
                </a:solidFill>
                <a:latin typeface="Knockout Featherweight"/>
                <a:ea typeface="Knockout Featherweight"/>
                <a:cs typeface="Knockout Featherweight"/>
                <a:sym typeface="Knockout Featherweight"/>
              </a:rPr>
              <a:t> </a:t>
            </a:r>
            <a:r>
              <a:rPr lang="en-US" sz="2550" dirty="0">
                <a:solidFill>
                  <a:srgbClr val="000000"/>
                </a:solidFill>
                <a:latin typeface="Knockout Featherweight"/>
                <a:ea typeface="Knockout Featherweight"/>
                <a:cs typeface="Knockout Featherweight"/>
                <a:sym typeface="Knockout Featherweight Bold"/>
              </a:rPr>
              <a:t>Nomination </a:t>
            </a:r>
            <a:r>
              <a:rPr lang="en-US" sz="2550" dirty="0">
                <a:solidFill>
                  <a:srgbClr val="000000"/>
                </a:solidFill>
                <a:latin typeface="Knockout Featherweight Bold"/>
                <a:ea typeface="Knockout Featherweight"/>
                <a:cs typeface="Knockout Featherweight"/>
                <a:sym typeface="Knockout Featherweight Bold"/>
              </a:rPr>
              <a:t>Benedict</a:t>
            </a:r>
            <a:r>
              <a:rPr lang="en-US" sz="2550" dirty="0">
                <a:solidFill>
                  <a:srgbClr val="000000"/>
                </a:solidFill>
                <a:latin typeface="Knockout Featherweight Bold"/>
                <a:ea typeface="Knockout Featherweight Bold"/>
                <a:cs typeface="Knockout Featherweight Bold"/>
                <a:sym typeface="Knockout Featherweight Bold"/>
              </a:rPr>
              <a:t> Cumberbatch</a:t>
            </a:r>
            <a:endParaRPr lang="en-US" sz="2550" dirty="0">
              <a:solidFill>
                <a:srgbClr val="000000"/>
              </a:solidFill>
              <a:latin typeface="Knockout Featherweight Bold"/>
              <a:ea typeface="Knockout Featherweight Bold"/>
              <a:cs typeface="Knockout Featherweight Bold"/>
            </a:endParaRPr>
          </a:p>
          <a:p>
            <a:pPr algn="l">
              <a:lnSpc>
                <a:spcPts val="3379"/>
              </a:lnSpc>
            </a:pPr>
            <a:r>
              <a:rPr lang="en-US" sz="2550" dirty="0">
                <a:solidFill>
                  <a:srgbClr val="000000"/>
                </a:solidFill>
                <a:latin typeface="Knockout Featherweight"/>
                <a:ea typeface="Knockout Featherweight"/>
                <a:cs typeface="Knockout Featherweight"/>
                <a:sym typeface="Knockout Featherweight"/>
              </a:rPr>
              <a:t>During World War II, English mathematical genius Alan Turing tries to crack the German Enigma code with help from fellow mathematicians while attempting to come to terms with his troubled private life. </a:t>
            </a:r>
            <a:endParaRPr lang="en-US" sz="2550" dirty="0">
              <a:solidFill>
                <a:srgbClr val="000000"/>
              </a:solidFill>
              <a:latin typeface="Knockout Featherweight"/>
              <a:ea typeface="Knockout Featherweight"/>
              <a:cs typeface="Knockout Featherweight"/>
            </a:endParaRPr>
          </a:p>
          <a:p>
            <a:pPr algn="ctr">
              <a:lnSpc>
                <a:spcPts val="3379"/>
              </a:lnSpc>
            </a:pPr>
            <a:endParaRPr lang="en-US" sz="2599">
              <a:solidFill>
                <a:srgbClr val="000000"/>
              </a:solidFill>
              <a:latin typeface="Knockout Featherweight"/>
              <a:ea typeface="Knockout Featherweight"/>
              <a:cs typeface="Knockout Featherweight"/>
              <a:sym typeface="Knockout Featherweight"/>
            </a:endParaRPr>
          </a:p>
          <a:p>
            <a:pPr algn="ctr">
              <a:lnSpc>
                <a:spcPts val="3379"/>
              </a:lnSpc>
              <a:spcBef>
                <a:spcPct val="0"/>
              </a:spcBef>
            </a:pPr>
            <a:endParaRPr lang="en-US" sz="2599">
              <a:solidFill>
                <a:srgbClr val="000000"/>
              </a:solidFill>
              <a:latin typeface="Knockout Featherweight"/>
              <a:ea typeface="Knockout Featherweight"/>
              <a:cs typeface="Knockout Featherweight"/>
              <a:sym typeface="Knockout Featherwe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364" b="-3364"/>
            </a:stretch>
          </a:blipFill>
        </p:spPr>
        <p:txBody>
          <a:bodyPr/>
          <a:lstStyle/>
          <a:p>
            <a:endParaRPr lang="en-US"/>
          </a:p>
        </p:txBody>
      </p:sp>
      <p:sp>
        <p:nvSpPr>
          <p:cNvPr id="3" name="AutoShape 3"/>
          <p:cNvSpPr/>
          <p:nvPr/>
        </p:nvSpPr>
        <p:spPr>
          <a:xfrm>
            <a:off x="1028700" y="4268680"/>
            <a:ext cx="16217031" cy="0"/>
          </a:xfrm>
          <a:prstGeom prst="line">
            <a:avLst/>
          </a:prstGeom>
          <a:ln w="47625" cap="flat">
            <a:solidFill>
              <a:srgbClr val="FF3131"/>
            </a:solidFill>
            <a:prstDash val="sysDash"/>
            <a:headEnd type="none" w="sm" len="sm"/>
            <a:tailEnd type="none" w="sm" len="sm"/>
          </a:ln>
        </p:spPr>
        <p:txBody>
          <a:bodyPr/>
          <a:lstStyle/>
          <a:p>
            <a:endParaRPr lang="en-US"/>
          </a:p>
        </p:txBody>
      </p:sp>
      <p:sp>
        <p:nvSpPr>
          <p:cNvPr id="4" name="Freeform 4"/>
          <p:cNvSpPr/>
          <p:nvPr/>
        </p:nvSpPr>
        <p:spPr>
          <a:xfrm rot="5400000">
            <a:off x="17810818" y="170417"/>
            <a:ext cx="1157740" cy="1702558"/>
          </a:xfrm>
          <a:custGeom>
            <a:avLst/>
            <a:gdLst/>
            <a:ahLst/>
            <a:cxnLst/>
            <a:rect l="l" t="t" r="r" b="b"/>
            <a:pathLst>
              <a:path w="1157740" h="1702558">
                <a:moveTo>
                  <a:pt x="0" y="0"/>
                </a:moveTo>
                <a:lnTo>
                  <a:pt x="1157740" y="0"/>
                </a:lnTo>
                <a:lnTo>
                  <a:pt x="1157740" y="1702558"/>
                </a:lnTo>
                <a:lnTo>
                  <a:pt x="0" y="17025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5421529" y="2545320"/>
            <a:ext cx="1895683" cy="1227325"/>
          </a:xfrm>
          <a:custGeom>
            <a:avLst/>
            <a:gdLst/>
            <a:ahLst/>
            <a:cxnLst/>
            <a:rect l="l" t="t" r="r" b="b"/>
            <a:pathLst>
              <a:path w="1895683" h="1227325">
                <a:moveTo>
                  <a:pt x="0" y="0"/>
                </a:moveTo>
                <a:lnTo>
                  <a:pt x="1895683" y="0"/>
                </a:lnTo>
                <a:lnTo>
                  <a:pt x="1895683" y="1227326"/>
                </a:lnTo>
                <a:lnTo>
                  <a:pt x="0" y="1227326"/>
                </a:lnTo>
                <a:lnTo>
                  <a:pt x="0" y="0"/>
                </a:lnTo>
                <a:close/>
              </a:path>
            </a:pathLst>
          </a:custGeom>
          <a:blipFill>
            <a:blip r:embed="rId6"/>
            <a:stretch>
              <a:fillRect b="-638"/>
            </a:stretch>
          </a:blipFill>
          <a:ln w="38100" cap="sq">
            <a:solidFill>
              <a:srgbClr val="E9EDF4"/>
            </a:solidFill>
            <a:prstDash val="solid"/>
            <a:miter/>
          </a:ln>
        </p:spPr>
        <p:txBody>
          <a:bodyPr/>
          <a:lstStyle/>
          <a:p>
            <a:endParaRPr lang="en-US"/>
          </a:p>
        </p:txBody>
      </p:sp>
      <p:sp>
        <p:nvSpPr>
          <p:cNvPr id="6" name="Freeform 6"/>
          <p:cNvSpPr/>
          <p:nvPr/>
        </p:nvSpPr>
        <p:spPr>
          <a:xfrm>
            <a:off x="10401212" y="1243199"/>
            <a:ext cx="1745621" cy="1402315"/>
          </a:xfrm>
          <a:custGeom>
            <a:avLst/>
            <a:gdLst/>
            <a:ahLst/>
            <a:cxnLst/>
            <a:rect l="l" t="t" r="r" b="b"/>
            <a:pathLst>
              <a:path w="1745621" h="1402315">
                <a:moveTo>
                  <a:pt x="0" y="0"/>
                </a:moveTo>
                <a:lnTo>
                  <a:pt x="1745621" y="0"/>
                </a:lnTo>
                <a:lnTo>
                  <a:pt x="1745621" y="1402315"/>
                </a:lnTo>
                <a:lnTo>
                  <a:pt x="0" y="1402315"/>
                </a:lnTo>
                <a:lnTo>
                  <a:pt x="0" y="0"/>
                </a:lnTo>
                <a:close/>
              </a:path>
            </a:pathLst>
          </a:custGeom>
          <a:blipFill>
            <a:blip r:embed="rId7"/>
            <a:stretch>
              <a:fillRect/>
            </a:stretch>
          </a:blipFill>
        </p:spPr>
        <p:txBody>
          <a:bodyPr/>
          <a:lstStyle/>
          <a:p>
            <a:endParaRPr lang="en-US"/>
          </a:p>
        </p:txBody>
      </p:sp>
      <p:sp>
        <p:nvSpPr>
          <p:cNvPr id="7" name="Freeform 7"/>
          <p:cNvSpPr/>
          <p:nvPr/>
        </p:nvSpPr>
        <p:spPr>
          <a:xfrm>
            <a:off x="11883688" y="771879"/>
            <a:ext cx="1350116" cy="1630702"/>
          </a:xfrm>
          <a:custGeom>
            <a:avLst/>
            <a:gdLst/>
            <a:ahLst/>
            <a:cxnLst/>
            <a:rect l="l" t="t" r="r" b="b"/>
            <a:pathLst>
              <a:path w="1350116" h="1630702">
                <a:moveTo>
                  <a:pt x="0" y="0"/>
                </a:moveTo>
                <a:lnTo>
                  <a:pt x="1350116" y="0"/>
                </a:lnTo>
                <a:lnTo>
                  <a:pt x="1350116" y="1630701"/>
                </a:lnTo>
                <a:lnTo>
                  <a:pt x="0" y="1630701"/>
                </a:lnTo>
                <a:lnTo>
                  <a:pt x="0" y="0"/>
                </a:lnTo>
                <a:close/>
              </a:path>
            </a:pathLst>
          </a:custGeom>
          <a:blipFill>
            <a:blip r:embed="rId8"/>
            <a:stretch>
              <a:fillRect l="-10391" r="-10391"/>
            </a:stretch>
          </a:blipFill>
        </p:spPr>
        <p:txBody>
          <a:bodyPr/>
          <a:lstStyle/>
          <a:p>
            <a:endParaRPr lang="en-US"/>
          </a:p>
        </p:txBody>
      </p:sp>
      <p:sp>
        <p:nvSpPr>
          <p:cNvPr id="8" name="Freeform 8"/>
          <p:cNvSpPr/>
          <p:nvPr/>
        </p:nvSpPr>
        <p:spPr>
          <a:xfrm>
            <a:off x="823783" y="2545320"/>
            <a:ext cx="1643763" cy="1235156"/>
          </a:xfrm>
          <a:custGeom>
            <a:avLst/>
            <a:gdLst/>
            <a:ahLst/>
            <a:cxnLst/>
            <a:rect l="l" t="t" r="r" b="b"/>
            <a:pathLst>
              <a:path w="1643763" h="1235156">
                <a:moveTo>
                  <a:pt x="0" y="0"/>
                </a:moveTo>
                <a:lnTo>
                  <a:pt x="1643763" y="0"/>
                </a:lnTo>
                <a:lnTo>
                  <a:pt x="1643763" y="1235157"/>
                </a:lnTo>
                <a:lnTo>
                  <a:pt x="0" y="1235157"/>
                </a:lnTo>
                <a:lnTo>
                  <a:pt x="0" y="0"/>
                </a:lnTo>
                <a:close/>
              </a:path>
            </a:pathLst>
          </a:custGeom>
          <a:blipFill>
            <a:blip r:embed="rId9"/>
            <a:stretch>
              <a:fillRect r="-12361"/>
            </a:stretch>
          </a:blipFill>
          <a:ln w="38100" cap="sq">
            <a:solidFill>
              <a:srgbClr val="E9EDF4"/>
            </a:solidFill>
            <a:prstDash val="solid"/>
            <a:miter/>
          </a:ln>
        </p:spPr>
        <p:txBody>
          <a:bodyPr/>
          <a:lstStyle/>
          <a:p>
            <a:endParaRPr lang="en-US"/>
          </a:p>
        </p:txBody>
      </p:sp>
      <p:sp>
        <p:nvSpPr>
          <p:cNvPr id="9" name="Freeform 9"/>
          <p:cNvSpPr/>
          <p:nvPr/>
        </p:nvSpPr>
        <p:spPr>
          <a:xfrm>
            <a:off x="2623553" y="2545320"/>
            <a:ext cx="1636434" cy="1227325"/>
          </a:xfrm>
          <a:custGeom>
            <a:avLst/>
            <a:gdLst/>
            <a:ahLst/>
            <a:cxnLst/>
            <a:rect l="l" t="t" r="r" b="b"/>
            <a:pathLst>
              <a:path w="1636434" h="1227325">
                <a:moveTo>
                  <a:pt x="0" y="0"/>
                </a:moveTo>
                <a:lnTo>
                  <a:pt x="1636433" y="0"/>
                </a:lnTo>
                <a:lnTo>
                  <a:pt x="1636433" y="1227326"/>
                </a:lnTo>
                <a:lnTo>
                  <a:pt x="0" y="1227326"/>
                </a:lnTo>
                <a:lnTo>
                  <a:pt x="0" y="0"/>
                </a:lnTo>
                <a:close/>
              </a:path>
            </a:pathLst>
          </a:custGeom>
          <a:blipFill>
            <a:blip r:embed="rId10"/>
            <a:stretch>
              <a:fillRect/>
            </a:stretch>
          </a:blipFill>
          <a:ln w="38100" cap="sq">
            <a:solidFill>
              <a:srgbClr val="E9EDF4"/>
            </a:solidFill>
            <a:prstDash val="solid"/>
            <a:miter/>
          </a:ln>
        </p:spPr>
        <p:txBody>
          <a:bodyPr/>
          <a:lstStyle/>
          <a:p>
            <a:endParaRPr lang="en-US"/>
          </a:p>
        </p:txBody>
      </p:sp>
      <p:sp>
        <p:nvSpPr>
          <p:cNvPr id="10" name="Freeform 10"/>
          <p:cNvSpPr/>
          <p:nvPr/>
        </p:nvSpPr>
        <p:spPr>
          <a:xfrm>
            <a:off x="8912241" y="2553144"/>
            <a:ext cx="1944278" cy="1219501"/>
          </a:xfrm>
          <a:custGeom>
            <a:avLst/>
            <a:gdLst/>
            <a:ahLst/>
            <a:cxnLst/>
            <a:rect l="l" t="t" r="r" b="b"/>
            <a:pathLst>
              <a:path w="1944278" h="1219501">
                <a:moveTo>
                  <a:pt x="0" y="0"/>
                </a:moveTo>
                <a:lnTo>
                  <a:pt x="1944278" y="0"/>
                </a:lnTo>
                <a:lnTo>
                  <a:pt x="1944278" y="1219502"/>
                </a:lnTo>
                <a:lnTo>
                  <a:pt x="0" y="1219502"/>
                </a:lnTo>
                <a:lnTo>
                  <a:pt x="0" y="0"/>
                </a:lnTo>
                <a:close/>
              </a:path>
            </a:pathLst>
          </a:custGeom>
          <a:blipFill>
            <a:blip r:embed="rId11"/>
            <a:stretch>
              <a:fillRect t="-641"/>
            </a:stretch>
          </a:blipFill>
          <a:ln w="38100" cap="sq">
            <a:solidFill>
              <a:srgbClr val="E9EDF4"/>
            </a:solidFill>
            <a:prstDash val="solid"/>
            <a:miter/>
          </a:ln>
        </p:spPr>
        <p:txBody>
          <a:bodyPr/>
          <a:lstStyle/>
          <a:p>
            <a:endParaRPr lang="en-US"/>
          </a:p>
        </p:txBody>
      </p:sp>
      <p:sp>
        <p:nvSpPr>
          <p:cNvPr id="11" name="Freeform 11"/>
          <p:cNvSpPr/>
          <p:nvPr/>
        </p:nvSpPr>
        <p:spPr>
          <a:xfrm>
            <a:off x="6763048" y="869315"/>
            <a:ext cx="2759827" cy="1552180"/>
          </a:xfrm>
          <a:custGeom>
            <a:avLst/>
            <a:gdLst/>
            <a:ahLst/>
            <a:cxnLst/>
            <a:rect l="l" t="t" r="r" b="b"/>
            <a:pathLst>
              <a:path w="2759827" h="1552180">
                <a:moveTo>
                  <a:pt x="0" y="0"/>
                </a:moveTo>
                <a:lnTo>
                  <a:pt x="2759827" y="0"/>
                </a:lnTo>
                <a:lnTo>
                  <a:pt x="2759827" y="1552180"/>
                </a:lnTo>
                <a:lnTo>
                  <a:pt x="0" y="1552180"/>
                </a:lnTo>
                <a:lnTo>
                  <a:pt x="0" y="0"/>
                </a:lnTo>
                <a:close/>
              </a:path>
            </a:pathLst>
          </a:custGeom>
          <a:blipFill>
            <a:blip r:embed="rId12"/>
            <a:stretch>
              <a:fillRect/>
            </a:stretch>
          </a:blipFill>
        </p:spPr>
        <p:txBody>
          <a:bodyPr/>
          <a:lstStyle/>
          <a:p>
            <a:endParaRPr lang="en-US"/>
          </a:p>
        </p:txBody>
      </p:sp>
      <p:sp>
        <p:nvSpPr>
          <p:cNvPr id="12" name="Freeform 12"/>
          <p:cNvSpPr/>
          <p:nvPr/>
        </p:nvSpPr>
        <p:spPr>
          <a:xfrm>
            <a:off x="2820545" y="6857693"/>
            <a:ext cx="1204350" cy="1498414"/>
          </a:xfrm>
          <a:custGeom>
            <a:avLst/>
            <a:gdLst/>
            <a:ahLst/>
            <a:cxnLst/>
            <a:rect l="l" t="t" r="r" b="b"/>
            <a:pathLst>
              <a:path w="1204350" h="1498414">
                <a:moveTo>
                  <a:pt x="0" y="0"/>
                </a:moveTo>
                <a:lnTo>
                  <a:pt x="1204350" y="0"/>
                </a:lnTo>
                <a:lnTo>
                  <a:pt x="1204350" y="1498414"/>
                </a:lnTo>
                <a:lnTo>
                  <a:pt x="0" y="1498414"/>
                </a:lnTo>
                <a:lnTo>
                  <a:pt x="0" y="0"/>
                </a:lnTo>
                <a:close/>
              </a:path>
            </a:pathLst>
          </a:custGeom>
          <a:blipFill>
            <a:blip r:embed="rId13"/>
            <a:stretch>
              <a:fillRect/>
            </a:stretch>
          </a:blipFill>
        </p:spPr>
        <p:txBody>
          <a:bodyPr/>
          <a:lstStyle/>
          <a:p>
            <a:endParaRPr lang="en-US"/>
          </a:p>
        </p:txBody>
      </p:sp>
      <p:sp>
        <p:nvSpPr>
          <p:cNvPr id="13" name="Freeform 13"/>
          <p:cNvSpPr/>
          <p:nvPr/>
        </p:nvSpPr>
        <p:spPr>
          <a:xfrm>
            <a:off x="5001369" y="7107784"/>
            <a:ext cx="1486182" cy="1064655"/>
          </a:xfrm>
          <a:custGeom>
            <a:avLst/>
            <a:gdLst/>
            <a:ahLst/>
            <a:cxnLst/>
            <a:rect l="l" t="t" r="r" b="b"/>
            <a:pathLst>
              <a:path w="1486182" h="1064655">
                <a:moveTo>
                  <a:pt x="0" y="0"/>
                </a:moveTo>
                <a:lnTo>
                  <a:pt x="1486182" y="0"/>
                </a:lnTo>
                <a:lnTo>
                  <a:pt x="1486182" y="1064655"/>
                </a:lnTo>
                <a:lnTo>
                  <a:pt x="0" y="1064655"/>
                </a:lnTo>
                <a:lnTo>
                  <a:pt x="0" y="0"/>
                </a:lnTo>
                <a:close/>
              </a:path>
            </a:pathLst>
          </a:custGeom>
          <a:blipFill>
            <a:blip r:embed="rId14"/>
            <a:stretch>
              <a:fillRect/>
            </a:stretch>
          </a:blipFill>
          <a:ln w="38100" cap="sq">
            <a:solidFill>
              <a:srgbClr val="0168A6"/>
            </a:solidFill>
            <a:prstDash val="solid"/>
            <a:miter/>
          </a:ln>
        </p:spPr>
        <p:txBody>
          <a:bodyPr/>
          <a:lstStyle/>
          <a:p>
            <a:endParaRPr lang="en-US"/>
          </a:p>
        </p:txBody>
      </p:sp>
      <p:sp>
        <p:nvSpPr>
          <p:cNvPr id="14" name="Freeform 14"/>
          <p:cNvSpPr/>
          <p:nvPr/>
        </p:nvSpPr>
        <p:spPr>
          <a:xfrm>
            <a:off x="12812317" y="2615935"/>
            <a:ext cx="1907294" cy="1164542"/>
          </a:xfrm>
          <a:custGeom>
            <a:avLst/>
            <a:gdLst/>
            <a:ahLst/>
            <a:cxnLst/>
            <a:rect l="l" t="t" r="r" b="b"/>
            <a:pathLst>
              <a:path w="1907294" h="1164542">
                <a:moveTo>
                  <a:pt x="0" y="0"/>
                </a:moveTo>
                <a:lnTo>
                  <a:pt x="1907294" y="0"/>
                </a:lnTo>
                <a:lnTo>
                  <a:pt x="1907294" y="1164542"/>
                </a:lnTo>
                <a:lnTo>
                  <a:pt x="0" y="1164542"/>
                </a:lnTo>
                <a:lnTo>
                  <a:pt x="0" y="0"/>
                </a:lnTo>
                <a:close/>
              </a:path>
            </a:pathLst>
          </a:custGeom>
          <a:blipFill>
            <a:blip r:embed="rId15"/>
            <a:stretch>
              <a:fillRect l="-4238" r="-4238"/>
            </a:stretch>
          </a:blipFill>
          <a:ln w="38100" cap="sq">
            <a:solidFill>
              <a:srgbClr val="FFFFFF"/>
            </a:solidFill>
            <a:prstDash val="solid"/>
            <a:miter/>
          </a:ln>
        </p:spPr>
        <p:txBody>
          <a:bodyPr/>
          <a:lstStyle/>
          <a:p>
            <a:endParaRPr lang="en-US"/>
          </a:p>
        </p:txBody>
      </p:sp>
      <p:grpSp>
        <p:nvGrpSpPr>
          <p:cNvPr id="15" name="Group 15"/>
          <p:cNvGrpSpPr/>
          <p:nvPr/>
        </p:nvGrpSpPr>
        <p:grpSpPr>
          <a:xfrm>
            <a:off x="2801353" y="4507046"/>
            <a:ext cx="1820525" cy="700507"/>
            <a:chOff x="0" y="0"/>
            <a:chExt cx="2427367" cy="934009"/>
          </a:xfrm>
        </p:grpSpPr>
        <p:sp>
          <p:nvSpPr>
            <p:cNvPr id="16" name="TextBox 16"/>
            <p:cNvSpPr txBox="1"/>
            <p:nvPr/>
          </p:nvSpPr>
          <p:spPr>
            <a:xfrm>
              <a:off x="0" y="-28575"/>
              <a:ext cx="242736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League Spartan"/>
                  <a:ea typeface="League Spartan"/>
                  <a:cs typeface="League Spartan"/>
                  <a:sym typeface="League Spartan"/>
                </a:rPr>
                <a:t>1956</a:t>
              </a:r>
            </a:p>
          </p:txBody>
        </p:sp>
        <p:sp>
          <p:nvSpPr>
            <p:cNvPr id="17" name="TextBox 17"/>
            <p:cNvSpPr txBox="1"/>
            <p:nvPr/>
          </p:nvSpPr>
          <p:spPr>
            <a:xfrm>
              <a:off x="0" y="507501"/>
              <a:ext cx="242736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Dartmouth Conference</a:t>
              </a:r>
            </a:p>
          </p:txBody>
        </p:sp>
      </p:grpSp>
      <p:grpSp>
        <p:nvGrpSpPr>
          <p:cNvPr id="18" name="Group 18"/>
          <p:cNvGrpSpPr/>
          <p:nvPr/>
        </p:nvGrpSpPr>
        <p:grpSpPr>
          <a:xfrm>
            <a:off x="804733" y="4507046"/>
            <a:ext cx="1662813" cy="700507"/>
            <a:chOff x="0" y="0"/>
            <a:chExt cx="2217083" cy="934009"/>
          </a:xfrm>
        </p:grpSpPr>
        <p:sp>
          <p:nvSpPr>
            <p:cNvPr id="19" name="TextBox 19"/>
            <p:cNvSpPr txBox="1"/>
            <p:nvPr/>
          </p:nvSpPr>
          <p:spPr>
            <a:xfrm>
              <a:off x="0" y="-28575"/>
              <a:ext cx="2217083"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League Spartan"/>
                  <a:ea typeface="League Spartan"/>
                  <a:cs typeface="League Spartan"/>
                  <a:sym typeface="League Spartan"/>
                </a:rPr>
                <a:t>1950</a:t>
              </a:r>
            </a:p>
          </p:txBody>
        </p:sp>
        <p:sp>
          <p:nvSpPr>
            <p:cNvPr id="20" name="TextBox 20"/>
            <p:cNvSpPr txBox="1"/>
            <p:nvPr/>
          </p:nvSpPr>
          <p:spPr>
            <a:xfrm>
              <a:off x="0" y="507501"/>
              <a:ext cx="2217083"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Turing Test</a:t>
              </a:r>
            </a:p>
          </p:txBody>
        </p:sp>
      </p:grpSp>
      <p:grpSp>
        <p:nvGrpSpPr>
          <p:cNvPr id="21" name="Group 21"/>
          <p:cNvGrpSpPr/>
          <p:nvPr/>
        </p:nvGrpSpPr>
        <p:grpSpPr>
          <a:xfrm>
            <a:off x="757540" y="4980205"/>
            <a:ext cx="3011334" cy="612877"/>
            <a:chOff x="0" y="0"/>
            <a:chExt cx="4015112" cy="817169"/>
          </a:xfrm>
        </p:grpSpPr>
        <p:sp>
          <p:nvSpPr>
            <p:cNvPr id="22" name="TextBox 22"/>
            <p:cNvSpPr txBox="1"/>
            <p:nvPr/>
          </p:nvSpPr>
          <p:spPr>
            <a:xfrm>
              <a:off x="0" y="-28575"/>
              <a:ext cx="4015112" cy="426508"/>
            </a:xfrm>
            <a:prstGeom prst="rect">
              <a:avLst/>
            </a:prstGeom>
          </p:spPr>
          <p:txBody>
            <a:bodyPr lIns="0" tIns="0" rIns="0" bIns="0" rtlCol="0" anchor="t">
              <a:spAutoFit/>
            </a:bodyPr>
            <a:lstStyle/>
            <a:p>
              <a:pPr marL="0" lvl="0" indent="0" algn="l">
                <a:lnSpc>
                  <a:spcPts val="2600"/>
                </a:lnSpc>
                <a:spcBef>
                  <a:spcPct val="0"/>
                </a:spcBef>
              </a:pPr>
              <a:endParaRPr/>
            </a:p>
          </p:txBody>
        </p:sp>
        <p:sp>
          <p:nvSpPr>
            <p:cNvPr id="23" name="TextBox 23"/>
            <p:cNvSpPr txBox="1"/>
            <p:nvPr/>
          </p:nvSpPr>
          <p:spPr>
            <a:xfrm>
              <a:off x="0" y="517026"/>
              <a:ext cx="4015112" cy="300143"/>
            </a:xfrm>
            <a:prstGeom prst="rect">
              <a:avLst/>
            </a:prstGeom>
          </p:spPr>
          <p:txBody>
            <a:bodyPr lIns="0" tIns="0" rIns="0" bIns="0" rtlCol="0" anchor="t">
              <a:spAutoFit/>
            </a:bodyPr>
            <a:lstStyle/>
            <a:p>
              <a:pPr marL="0" lvl="0" indent="0" algn="l">
                <a:lnSpc>
                  <a:spcPts val="1820"/>
                </a:lnSpc>
                <a:spcBef>
                  <a:spcPct val="0"/>
                </a:spcBef>
              </a:pPr>
              <a:r>
                <a:rPr lang="en-US" sz="1400">
                  <a:solidFill>
                    <a:srgbClr val="000000"/>
                  </a:solidFill>
                  <a:latin typeface="Knockout Cruiserweight"/>
                  <a:ea typeface="Knockout Cruiserweight"/>
                  <a:cs typeface="Knockout Cruiserweight"/>
                  <a:sym typeface="Knockout Cruiserweight"/>
                </a:rPr>
                <a:t>“</a:t>
              </a:r>
              <a:r>
                <a:rPr lang="en-US" sz="1400">
                  <a:solidFill>
                    <a:srgbClr val="000000"/>
                  </a:solidFill>
                  <a:latin typeface="Knockout Cruiserweight Bold"/>
                  <a:ea typeface="Knockout Cruiserweight Bold"/>
                  <a:cs typeface="Knockout Cruiserweight Bold"/>
                  <a:sym typeface="Knockout Cruiserweight Bold"/>
                </a:rPr>
                <a:t>Can Machines Think?”</a:t>
              </a:r>
            </a:p>
          </p:txBody>
        </p:sp>
      </p:grpSp>
      <p:grpSp>
        <p:nvGrpSpPr>
          <p:cNvPr id="24" name="Group 24"/>
          <p:cNvGrpSpPr/>
          <p:nvPr/>
        </p:nvGrpSpPr>
        <p:grpSpPr>
          <a:xfrm>
            <a:off x="2820545" y="4916990"/>
            <a:ext cx="2005713" cy="700507"/>
            <a:chOff x="0" y="0"/>
            <a:chExt cx="2674283" cy="934009"/>
          </a:xfrm>
        </p:grpSpPr>
        <p:sp>
          <p:nvSpPr>
            <p:cNvPr id="25" name="TextBox 25"/>
            <p:cNvSpPr txBox="1"/>
            <p:nvPr/>
          </p:nvSpPr>
          <p:spPr>
            <a:xfrm>
              <a:off x="0" y="-28575"/>
              <a:ext cx="2674283" cy="426508"/>
            </a:xfrm>
            <a:prstGeom prst="rect">
              <a:avLst/>
            </a:prstGeom>
          </p:spPr>
          <p:txBody>
            <a:bodyPr lIns="0" tIns="0" rIns="0" bIns="0" rtlCol="0" anchor="t">
              <a:spAutoFit/>
            </a:bodyPr>
            <a:lstStyle/>
            <a:p>
              <a:pPr marL="0" lvl="0" indent="0" algn="l">
                <a:lnSpc>
                  <a:spcPts val="2600"/>
                </a:lnSpc>
                <a:spcBef>
                  <a:spcPct val="0"/>
                </a:spcBef>
              </a:pPr>
              <a:endParaRPr/>
            </a:p>
          </p:txBody>
        </p:sp>
        <p:sp>
          <p:nvSpPr>
            <p:cNvPr id="26" name="TextBox 26"/>
            <p:cNvSpPr txBox="1"/>
            <p:nvPr/>
          </p:nvSpPr>
          <p:spPr>
            <a:xfrm>
              <a:off x="0" y="507501"/>
              <a:ext cx="2674283"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Artificial Intelligence - Defined</a:t>
              </a:r>
            </a:p>
          </p:txBody>
        </p:sp>
      </p:grpSp>
      <p:sp>
        <p:nvSpPr>
          <p:cNvPr id="27" name="AutoShape 27"/>
          <p:cNvSpPr/>
          <p:nvPr/>
        </p:nvSpPr>
        <p:spPr>
          <a:xfrm>
            <a:off x="4311654" y="4313586"/>
            <a:ext cx="1332865" cy="2021628"/>
          </a:xfrm>
          <a:prstGeom prst="line">
            <a:avLst/>
          </a:prstGeom>
          <a:ln w="38100" cap="flat">
            <a:solidFill>
              <a:srgbClr val="470EB8"/>
            </a:solidFill>
            <a:prstDash val="sysDash"/>
            <a:headEnd type="none" w="sm" len="sm"/>
            <a:tailEnd type="none" w="sm" len="sm"/>
          </a:ln>
        </p:spPr>
        <p:txBody>
          <a:bodyPr/>
          <a:lstStyle/>
          <a:p>
            <a:endParaRPr lang="en-US"/>
          </a:p>
        </p:txBody>
      </p:sp>
      <p:sp>
        <p:nvSpPr>
          <p:cNvPr id="28" name="AutoShape 28"/>
          <p:cNvSpPr/>
          <p:nvPr/>
        </p:nvSpPr>
        <p:spPr>
          <a:xfrm flipV="1">
            <a:off x="5652198" y="6335214"/>
            <a:ext cx="962977" cy="0"/>
          </a:xfrm>
          <a:prstGeom prst="line">
            <a:avLst/>
          </a:prstGeom>
          <a:ln w="38100" cap="flat">
            <a:solidFill>
              <a:srgbClr val="0168A6"/>
            </a:solidFill>
            <a:prstDash val="sysDash"/>
            <a:headEnd type="none" w="sm" len="sm"/>
            <a:tailEnd type="none" w="sm" len="sm"/>
          </a:ln>
        </p:spPr>
        <p:txBody>
          <a:bodyPr/>
          <a:lstStyle/>
          <a:p>
            <a:endParaRPr lang="en-US"/>
          </a:p>
        </p:txBody>
      </p:sp>
      <p:sp>
        <p:nvSpPr>
          <p:cNvPr id="29" name="AutoShape 29"/>
          <p:cNvSpPr/>
          <p:nvPr/>
        </p:nvSpPr>
        <p:spPr>
          <a:xfrm flipH="1">
            <a:off x="6037196" y="6353974"/>
            <a:ext cx="11480" cy="753810"/>
          </a:xfrm>
          <a:prstGeom prst="line">
            <a:avLst/>
          </a:prstGeom>
          <a:ln w="38100" cap="flat">
            <a:solidFill>
              <a:srgbClr val="0168A6"/>
            </a:solidFill>
            <a:prstDash val="sysDash"/>
            <a:headEnd type="none" w="sm" len="sm"/>
            <a:tailEnd type="none" w="sm" len="sm"/>
          </a:ln>
        </p:spPr>
        <p:txBody>
          <a:bodyPr/>
          <a:lstStyle/>
          <a:p>
            <a:endParaRPr lang="en-US"/>
          </a:p>
        </p:txBody>
      </p:sp>
      <p:sp>
        <p:nvSpPr>
          <p:cNvPr id="30" name="AutoShape 30"/>
          <p:cNvSpPr/>
          <p:nvPr/>
        </p:nvSpPr>
        <p:spPr>
          <a:xfrm flipH="1">
            <a:off x="3949943" y="6335214"/>
            <a:ext cx="1694575" cy="686365"/>
          </a:xfrm>
          <a:prstGeom prst="line">
            <a:avLst/>
          </a:prstGeom>
          <a:ln w="38100" cap="flat">
            <a:solidFill>
              <a:srgbClr val="5108E1"/>
            </a:solidFill>
            <a:prstDash val="sysDash"/>
            <a:headEnd type="none" w="sm" len="sm"/>
            <a:tailEnd type="none" w="sm" len="sm"/>
          </a:ln>
        </p:spPr>
        <p:txBody>
          <a:bodyPr/>
          <a:lstStyle/>
          <a:p>
            <a:endParaRPr lang="en-US"/>
          </a:p>
        </p:txBody>
      </p:sp>
      <p:sp>
        <p:nvSpPr>
          <p:cNvPr id="31" name="Freeform 31"/>
          <p:cNvSpPr/>
          <p:nvPr/>
        </p:nvSpPr>
        <p:spPr>
          <a:xfrm>
            <a:off x="12936533" y="1379542"/>
            <a:ext cx="1597392" cy="1597392"/>
          </a:xfrm>
          <a:custGeom>
            <a:avLst/>
            <a:gdLst/>
            <a:ahLst/>
            <a:cxnLst/>
            <a:rect l="l" t="t" r="r" b="b"/>
            <a:pathLst>
              <a:path w="1597392" h="1597392">
                <a:moveTo>
                  <a:pt x="0" y="0"/>
                </a:moveTo>
                <a:lnTo>
                  <a:pt x="1597392" y="0"/>
                </a:lnTo>
                <a:lnTo>
                  <a:pt x="1597392" y="1597392"/>
                </a:lnTo>
                <a:lnTo>
                  <a:pt x="0" y="1597392"/>
                </a:lnTo>
                <a:lnTo>
                  <a:pt x="0" y="0"/>
                </a:lnTo>
                <a:close/>
              </a:path>
            </a:pathLst>
          </a:custGeom>
          <a:blipFill>
            <a:blip r:embed="rId16"/>
            <a:stretch>
              <a:fillRect/>
            </a:stretch>
          </a:blipFill>
        </p:spPr>
        <p:txBody>
          <a:bodyPr/>
          <a:lstStyle/>
          <a:p>
            <a:endParaRPr lang="en-US"/>
          </a:p>
        </p:txBody>
      </p:sp>
      <p:sp>
        <p:nvSpPr>
          <p:cNvPr id="32" name="Freeform 32"/>
          <p:cNvSpPr/>
          <p:nvPr/>
        </p:nvSpPr>
        <p:spPr>
          <a:xfrm>
            <a:off x="8928501" y="1587230"/>
            <a:ext cx="1911759" cy="896137"/>
          </a:xfrm>
          <a:custGeom>
            <a:avLst/>
            <a:gdLst/>
            <a:ahLst/>
            <a:cxnLst/>
            <a:rect l="l" t="t" r="r" b="b"/>
            <a:pathLst>
              <a:path w="1911759" h="896137">
                <a:moveTo>
                  <a:pt x="0" y="0"/>
                </a:moveTo>
                <a:lnTo>
                  <a:pt x="1911759" y="0"/>
                </a:lnTo>
                <a:lnTo>
                  <a:pt x="1911759" y="896137"/>
                </a:lnTo>
                <a:lnTo>
                  <a:pt x="0" y="896137"/>
                </a:lnTo>
                <a:lnTo>
                  <a:pt x="0" y="0"/>
                </a:lnTo>
                <a:close/>
              </a:path>
            </a:pathLst>
          </a:custGeom>
          <a:blipFill>
            <a:blip r:embed="rId17"/>
            <a:stretch>
              <a:fillRect/>
            </a:stretch>
          </a:blipFill>
        </p:spPr>
        <p:txBody>
          <a:bodyPr/>
          <a:lstStyle/>
          <a:p>
            <a:endParaRPr lang="en-US"/>
          </a:p>
        </p:txBody>
      </p:sp>
      <p:sp>
        <p:nvSpPr>
          <p:cNvPr id="33" name="AutoShape 33"/>
          <p:cNvSpPr/>
          <p:nvPr/>
        </p:nvSpPr>
        <p:spPr>
          <a:xfrm>
            <a:off x="1047750" y="3823322"/>
            <a:ext cx="0" cy="445357"/>
          </a:xfrm>
          <a:prstGeom prst="line">
            <a:avLst/>
          </a:prstGeom>
          <a:ln w="38100" cap="flat">
            <a:solidFill>
              <a:srgbClr val="FF3131"/>
            </a:solidFill>
            <a:prstDash val="sysDash"/>
            <a:headEnd type="none" w="sm" len="sm"/>
            <a:tailEnd type="none" w="sm" len="sm"/>
          </a:ln>
        </p:spPr>
        <p:txBody>
          <a:bodyPr/>
          <a:lstStyle/>
          <a:p>
            <a:endParaRPr lang="en-US"/>
          </a:p>
        </p:txBody>
      </p:sp>
      <p:sp>
        <p:nvSpPr>
          <p:cNvPr id="34" name="AutoShape 34"/>
          <p:cNvSpPr/>
          <p:nvPr/>
        </p:nvSpPr>
        <p:spPr>
          <a:xfrm>
            <a:off x="3460820" y="3823322"/>
            <a:ext cx="0" cy="445357"/>
          </a:xfrm>
          <a:prstGeom prst="line">
            <a:avLst/>
          </a:prstGeom>
          <a:ln w="38100" cap="flat">
            <a:solidFill>
              <a:srgbClr val="FF3131"/>
            </a:solidFill>
            <a:prstDash val="sysDash"/>
            <a:headEnd type="none" w="sm" len="sm"/>
            <a:tailEnd type="none" w="sm" len="sm"/>
          </a:ln>
        </p:spPr>
        <p:txBody>
          <a:bodyPr/>
          <a:lstStyle/>
          <a:p>
            <a:endParaRPr lang="en-US"/>
          </a:p>
        </p:txBody>
      </p:sp>
      <p:sp>
        <p:nvSpPr>
          <p:cNvPr id="35" name="AutoShape 35"/>
          <p:cNvSpPr/>
          <p:nvPr/>
        </p:nvSpPr>
        <p:spPr>
          <a:xfrm>
            <a:off x="6388421" y="3832847"/>
            <a:ext cx="0" cy="445357"/>
          </a:xfrm>
          <a:prstGeom prst="line">
            <a:avLst/>
          </a:prstGeom>
          <a:ln w="38100" cap="flat">
            <a:solidFill>
              <a:srgbClr val="FF3131"/>
            </a:solidFill>
            <a:prstDash val="sysDash"/>
            <a:headEnd type="none" w="sm" len="sm"/>
            <a:tailEnd type="none" w="sm" len="sm"/>
          </a:ln>
        </p:spPr>
        <p:txBody>
          <a:bodyPr/>
          <a:lstStyle/>
          <a:p>
            <a:endParaRPr lang="en-US"/>
          </a:p>
        </p:txBody>
      </p:sp>
      <p:sp>
        <p:nvSpPr>
          <p:cNvPr id="36" name="AutoShape 36"/>
          <p:cNvSpPr/>
          <p:nvPr/>
        </p:nvSpPr>
        <p:spPr>
          <a:xfrm>
            <a:off x="9865330" y="3823322"/>
            <a:ext cx="0" cy="445357"/>
          </a:xfrm>
          <a:prstGeom prst="line">
            <a:avLst/>
          </a:prstGeom>
          <a:ln w="38100" cap="flat">
            <a:solidFill>
              <a:srgbClr val="FF3131"/>
            </a:solidFill>
            <a:prstDash val="sysDash"/>
            <a:headEnd type="none" w="sm" len="sm"/>
            <a:tailEnd type="none" w="sm" len="sm"/>
          </a:ln>
        </p:spPr>
        <p:txBody>
          <a:bodyPr/>
          <a:lstStyle/>
          <a:p>
            <a:endParaRPr lang="en-US"/>
          </a:p>
        </p:txBody>
      </p:sp>
      <p:sp>
        <p:nvSpPr>
          <p:cNvPr id="37" name="AutoShape 37"/>
          <p:cNvSpPr/>
          <p:nvPr/>
        </p:nvSpPr>
        <p:spPr>
          <a:xfrm>
            <a:off x="8321147" y="6372799"/>
            <a:ext cx="3526326" cy="410637"/>
          </a:xfrm>
          <a:prstGeom prst="line">
            <a:avLst/>
          </a:prstGeom>
          <a:ln w="38100" cap="flat">
            <a:solidFill>
              <a:srgbClr val="0168A6"/>
            </a:solidFill>
            <a:prstDash val="sysDash"/>
            <a:headEnd type="none" w="sm" len="sm"/>
            <a:tailEnd type="none" w="sm" len="sm"/>
          </a:ln>
        </p:spPr>
        <p:txBody>
          <a:bodyPr/>
          <a:lstStyle/>
          <a:p>
            <a:endParaRPr lang="en-US"/>
          </a:p>
        </p:txBody>
      </p:sp>
      <p:sp>
        <p:nvSpPr>
          <p:cNvPr id="38" name="Freeform 38"/>
          <p:cNvSpPr/>
          <p:nvPr/>
        </p:nvSpPr>
        <p:spPr>
          <a:xfrm>
            <a:off x="11847474" y="6056489"/>
            <a:ext cx="2178118" cy="1453894"/>
          </a:xfrm>
          <a:custGeom>
            <a:avLst/>
            <a:gdLst/>
            <a:ahLst/>
            <a:cxnLst/>
            <a:rect l="l" t="t" r="r" b="b"/>
            <a:pathLst>
              <a:path w="2178118" h="1453894">
                <a:moveTo>
                  <a:pt x="0" y="0"/>
                </a:moveTo>
                <a:lnTo>
                  <a:pt x="2178118" y="0"/>
                </a:lnTo>
                <a:lnTo>
                  <a:pt x="2178118" y="1453894"/>
                </a:lnTo>
                <a:lnTo>
                  <a:pt x="0" y="1453894"/>
                </a:lnTo>
                <a:lnTo>
                  <a:pt x="0" y="0"/>
                </a:lnTo>
                <a:close/>
              </a:path>
            </a:pathLst>
          </a:custGeom>
          <a:blipFill>
            <a:blip r:embed="rId18"/>
            <a:stretch>
              <a:fillRect/>
            </a:stretch>
          </a:blipFill>
        </p:spPr>
        <p:txBody>
          <a:bodyPr/>
          <a:lstStyle/>
          <a:p>
            <a:endParaRPr lang="en-US"/>
          </a:p>
        </p:txBody>
      </p:sp>
      <p:sp>
        <p:nvSpPr>
          <p:cNvPr id="39" name="AutoShape 39"/>
          <p:cNvSpPr/>
          <p:nvPr/>
        </p:nvSpPr>
        <p:spPr>
          <a:xfrm>
            <a:off x="11077820" y="2782360"/>
            <a:ext cx="0" cy="1485132"/>
          </a:xfrm>
          <a:prstGeom prst="line">
            <a:avLst/>
          </a:prstGeom>
          <a:ln w="38100" cap="flat">
            <a:solidFill>
              <a:srgbClr val="FF3131"/>
            </a:solidFill>
            <a:prstDash val="sysDash"/>
            <a:headEnd type="none" w="sm" len="sm"/>
            <a:tailEnd type="none" w="sm" len="sm"/>
          </a:ln>
        </p:spPr>
        <p:txBody>
          <a:bodyPr/>
          <a:lstStyle/>
          <a:p>
            <a:endParaRPr lang="en-US"/>
          </a:p>
        </p:txBody>
      </p:sp>
      <p:sp>
        <p:nvSpPr>
          <p:cNvPr id="40" name="AutoShape 40"/>
          <p:cNvSpPr/>
          <p:nvPr/>
        </p:nvSpPr>
        <p:spPr>
          <a:xfrm>
            <a:off x="12558746" y="2500414"/>
            <a:ext cx="0" cy="1768265"/>
          </a:xfrm>
          <a:prstGeom prst="line">
            <a:avLst/>
          </a:prstGeom>
          <a:ln w="38100" cap="flat">
            <a:solidFill>
              <a:srgbClr val="FF3131"/>
            </a:solidFill>
            <a:prstDash val="sysDash"/>
            <a:headEnd type="none" w="sm" len="sm"/>
            <a:tailEnd type="none" w="sm" len="sm"/>
          </a:ln>
        </p:spPr>
        <p:txBody>
          <a:bodyPr/>
          <a:lstStyle/>
          <a:p>
            <a:endParaRPr lang="en-US"/>
          </a:p>
        </p:txBody>
      </p:sp>
      <p:sp>
        <p:nvSpPr>
          <p:cNvPr id="41" name="Freeform 41"/>
          <p:cNvSpPr/>
          <p:nvPr/>
        </p:nvSpPr>
        <p:spPr>
          <a:xfrm>
            <a:off x="4787700" y="1051869"/>
            <a:ext cx="3128131" cy="1564065"/>
          </a:xfrm>
          <a:custGeom>
            <a:avLst/>
            <a:gdLst/>
            <a:ahLst/>
            <a:cxnLst/>
            <a:rect l="l" t="t" r="r" b="b"/>
            <a:pathLst>
              <a:path w="3128131" h="1564065">
                <a:moveTo>
                  <a:pt x="0" y="0"/>
                </a:moveTo>
                <a:lnTo>
                  <a:pt x="3128131" y="0"/>
                </a:lnTo>
                <a:lnTo>
                  <a:pt x="3128131" y="1564066"/>
                </a:lnTo>
                <a:lnTo>
                  <a:pt x="0" y="1564066"/>
                </a:lnTo>
                <a:lnTo>
                  <a:pt x="0" y="0"/>
                </a:lnTo>
                <a:close/>
              </a:path>
            </a:pathLst>
          </a:custGeom>
          <a:blipFill>
            <a:blip r:embed="rId19"/>
            <a:stretch>
              <a:fillRect/>
            </a:stretch>
          </a:blipFill>
        </p:spPr>
        <p:txBody>
          <a:bodyPr/>
          <a:lstStyle/>
          <a:p>
            <a:endParaRPr lang="en-US"/>
          </a:p>
        </p:txBody>
      </p:sp>
      <p:sp>
        <p:nvSpPr>
          <p:cNvPr id="42" name="AutoShape 42"/>
          <p:cNvSpPr/>
          <p:nvPr/>
        </p:nvSpPr>
        <p:spPr>
          <a:xfrm>
            <a:off x="8123912" y="2421495"/>
            <a:ext cx="0" cy="1812787"/>
          </a:xfrm>
          <a:prstGeom prst="line">
            <a:avLst/>
          </a:prstGeom>
          <a:ln w="38100" cap="flat">
            <a:solidFill>
              <a:srgbClr val="FF3131"/>
            </a:solidFill>
            <a:prstDash val="sysDash"/>
            <a:headEnd type="none" w="sm" len="sm"/>
            <a:tailEnd type="none" w="sm" len="sm"/>
          </a:ln>
        </p:spPr>
        <p:txBody>
          <a:bodyPr/>
          <a:lstStyle/>
          <a:p>
            <a:endParaRPr lang="en-US"/>
          </a:p>
        </p:txBody>
      </p:sp>
      <p:sp>
        <p:nvSpPr>
          <p:cNvPr id="43" name="Freeform 43"/>
          <p:cNvSpPr/>
          <p:nvPr/>
        </p:nvSpPr>
        <p:spPr>
          <a:xfrm>
            <a:off x="12739522" y="588223"/>
            <a:ext cx="1100621" cy="747768"/>
          </a:xfrm>
          <a:custGeom>
            <a:avLst/>
            <a:gdLst/>
            <a:ahLst/>
            <a:cxnLst/>
            <a:rect l="l" t="t" r="r" b="b"/>
            <a:pathLst>
              <a:path w="1100621" h="747768">
                <a:moveTo>
                  <a:pt x="0" y="0"/>
                </a:moveTo>
                <a:lnTo>
                  <a:pt x="1100621" y="0"/>
                </a:lnTo>
                <a:lnTo>
                  <a:pt x="1100621" y="747768"/>
                </a:lnTo>
                <a:lnTo>
                  <a:pt x="0" y="747768"/>
                </a:lnTo>
                <a:lnTo>
                  <a:pt x="0" y="0"/>
                </a:lnTo>
                <a:close/>
              </a:path>
            </a:pathLst>
          </a:custGeom>
          <a:blipFill>
            <a:blip r:embed="rId20"/>
            <a:stretch>
              <a:fillRect/>
            </a:stretch>
          </a:blipFill>
        </p:spPr>
        <p:txBody>
          <a:bodyPr/>
          <a:lstStyle/>
          <a:p>
            <a:endParaRPr lang="en-US"/>
          </a:p>
        </p:txBody>
      </p:sp>
      <p:sp>
        <p:nvSpPr>
          <p:cNvPr id="44" name="Freeform 44"/>
          <p:cNvSpPr/>
          <p:nvPr/>
        </p:nvSpPr>
        <p:spPr>
          <a:xfrm rot="-1436140">
            <a:off x="1179213" y="6190302"/>
            <a:ext cx="3021455" cy="932874"/>
          </a:xfrm>
          <a:custGeom>
            <a:avLst/>
            <a:gdLst/>
            <a:ahLst/>
            <a:cxnLst/>
            <a:rect l="l" t="t" r="r" b="b"/>
            <a:pathLst>
              <a:path w="3021455" h="932874">
                <a:moveTo>
                  <a:pt x="0" y="0"/>
                </a:moveTo>
                <a:lnTo>
                  <a:pt x="3021455" y="0"/>
                </a:lnTo>
                <a:lnTo>
                  <a:pt x="3021455" y="932874"/>
                </a:lnTo>
                <a:lnTo>
                  <a:pt x="0" y="932874"/>
                </a:lnTo>
                <a:lnTo>
                  <a:pt x="0" y="0"/>
                </a:lnTo>
                <a:close/>
              </a:path>
            </a:pathLst>
          </a:custGeom>
          <a:blipFill>
            <a:blip r:embed="rId21"/>
            <a:stretch>
              <a:fillRect/>
            </a:stretch>
          </a:blipFill>
        </p:spPr>
        <p:txBody>
          <a:bodyPr/>
          <a:lstStyle/>
          <a:p>
            <a:endParaRPr lang="en-US"/>
          </a:p>
        </p:txBody>
      </p:sp>
      <p:sp>
        <p:nvSpPr>
          <p:cNvPr id="45" name="Freeform 45"/>
          <p:cNvSpPr/>
          <p:nvPr/>
        </p:nvSpPr>
        <p:spPr>
          <a:xfrm rot="5400000">
            <a:off x="-229230" y="8367829"/>
            <a:ext cx="1296620" cy="1906794"/>
          </a:xfrm>
          <a:custGeom>
            <a:avLst/>
            <a:gdLst/>
            <a:ahLst/>
            <a:cxnLst/>
            <a:rect l="l" t="t" r="r" b="b"/>
            <a:pathLst>
              <a:path w="1296620" h="1906794">
                <a:moveTo>
                  <a:pt x="0" y="0"/>
                </a:moveTo>
                <a:lnTo>
                  <a:pt x="1296620" y="0"/>
                </a:lnTo>
                <a:lnTo>
                  <a:pt x="1296620" y="1906794"/>
                </a:lnTo>
                <a:lnTo>
                  <a:pt x="0" y="19067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6" name="Freeform 46"/>
          <p:cNvSpPr/>
          <p:nvPr/>
        </p:nvSpPr>
        <p:spPr>
          <a:xfrm>
            <a:off x="11441074" y="1021696"/>
            <a:ext cx="787565" cy="443005"/>
          </a:xfrm>
          <a:custGeom>
            <a:avLst/>
            <a:gdLst/>
            <a:ahLst/>
            <a:cxnLst/>
            <a:rect l="l" t="t" r="r" b="b"/>
            <a:pathLst>
              <a:path w="787565" h="443005">
                <a:moveTo>
                  <a:pt x="0" y="0"/>
                </a:moveTo>
                <a:lnTo>
                  <a:pt x="787565" y="0"/>
                </a:lnTo>
                <a:lnTo>
                  <a:pt x="787565" y="443006"/>
                </a:lnTo>
                <a:lnTo>
                  <a:pt x="0" y="443006"/>
                </a:lnTo>
                <a:lnTo>
                  <a:pt x="0" y="0"/>
                </a:lnTo>
                <a:close/>
              </a:path>
            </a:pathLst>
          </a:custGeom>
          <a:blipFill>
            <a:blip r:embed="rId22"/>
            <a:stretch>
              <a:fillRect/>
            </a:stretch>
          </a:blipFill>
        </p:spPr>
        <p:txBody>
          <a:bodyPr/>
          <a:lstStyle/>
          <a:p>
            <a:endParaRPr lang="en-US"/>
          </a:p>
        </p:txBody>
      </p:sp>
      <p:sp>
        <p:nvSpPr>
          <p:cNvPr id="47" name="Freeform 47"/>
          <p:cNvSpPr/>
          <p:nvPr/>
        </p:nvSpPr>
        <p:spPr>
          <a:xfrm>
            <a:off x="15783217" y="5905933"/>
            <a:ext cx="1788435" cy="547708"/>
          </a:xfrm>
          <a:custGeom>
            <a:avLst/>
            <a:gdLst/>
            <a:ahLst/>
            <a:cxnLst/>
            <a:rect l="l" t="t" r="r" b="b"/>
            <a:pathLst>
              <a:path w="1788435" h="547708">
                <a:moveTo>
                  <a:pt x="0" y="0"/>
                </a:moveTo>
                <a:lnTo>
                  <a:pt x="1788435" y="0"/>
                </a:lnTo>
                <a:lnTo>
                  <a:pt x="1788435" y="547708"/>
                </a:lnTo>
                <a:lnTo>
                  <a:pt x="0" y="547708"/>
                </a:lnTo>
                <a:lnTo>
                  <a:pt x="0" y="0"/>
                </a:lnTo>
                <a:close/>
              </a:path>
            </a:pathLst>
          </a:custGeom>
          <a:blipFill>
            <a:blip r:embed="rId23"/>
            <a:stretch>
              <a:fillRect/>
            </a:stretch>
          </a:blipFill>
        </p:spPr>
        <p:txBody>
          <a:bodyPr/>
          <a:lstStyle/>
          <a:p>
            <a:endParaRPr lang="en-US"/>
          </a:p>
        </p:txBody>
      </p:sp>
      <p:grpSp>
        <p:nvGrpSpPr>
          <p:cNvPr id="48" name="Group 48"/>
          <p:cNvGrpSpPr/>
          <p:nvPr/>
        </p:nvGrpSpPr>
        <p:grpSpPr>
          <a:xfrm>
            <a:off x="12936533" y="4507046"/>
            <a:ext cx="2687315" cy="700507"/>
            <a:chOff x="0" y="0"/>
            <a:chExt cx="3583086" cy="934009"/>
          </a:xfrm>
        </p:grpSpPr>
        <p:sp>
          <p:nvSpPr>
            <p:cNvPr id="49" name="TextBox 49"/>
            <p:cNvSpPr txBox="1"/>
            <p:nvPr/>
          </p:nvSpPr>
          <p:spPr>
            <a:xfrm>
              <a:off x="0" y="-28575"/>
              <a:ext cx="3583086"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League Spartan"/>
                  <a:ea typeface="League Spartan"/>
                  <a:cs typeface="League Spartan"/>
                  <a:sym typeface="League Spartan"/>
                </a:rPr>
                <a:t>2016</a:t>
              </a:r>
            </a:p>
          </p:txBody>
        </p:sp>
        <p:sp>
          <p:nvSpPr>
            <p:cNvPr id="50" name="TextBox 50"/>
            <p:cNvSpPr txBox="1"/>
            <p:nvPr/>
          </p:nvSpPr>
          <p:spPr>
            <a:xfrm>
              <a:off x="0" y="507501"/>
              <a:ext cx="3583086"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AlphaGo defeats Lee Sedol</a:t>
              </a:r>
            </a:p>
          </p:txBody>
        </p:sp>
      </p:grpSp>
      <p:sp>
        <p:nvSpPr>
          <p:cNvPr id="51" name="AutoShape 51"/>
          <p:cNvSpPr/>
          <p:nvPr/>
        </p:nvSpPr>
        <p:spPr>
          <a:xfrm flipH="1">
            <a:off x="14590078" y="4313586"/>
            <a:ext cx="966080" cy="2254072"/>
          </a:xfrm>
          <a:prstGeom prst="line">
            <a:avLst/>
          </a:prstGeom>
          <a:ln w="38100" cap="flat">
            <a:solidFill>
              <a:srgbClr val="FF3131"/>
            </a:solidFill>
            <a:prstDash val="sysDash"/>
            <a:headEnd type="none" w="sm" len="sm"/>
            <a:tailEnd type="none" w="sm" len="sm"/>
          </a:ln>
        </p:spPr>
        <p:txBody>
          <a:bodyPr/>
          <a:lstStyle/>
          <a:p>
            <a:endParaRPr lang="en-US"/>
          </a:p>
        </p:txBody>
      </p:sp>
      <p:sp>
        <p:nvSpPr>
          <p:cNvPr id="52" name="AutoShape 52"/>
          <p:cNvSpPr/>
          <p:nvPr/>
        </p:nvSpPr>
        <p:spPr>
          <a:xfrm>
            <a:off x="14990824" y="1072106"/>
            <a:ext cx="0" cy="3196573"/>
          </a:xfrm>
          <a:prstGeom prst="line">
            <a:avLst/>
          </a:prstGeom>
          <a:ln w="38100" cap="flat">
            <a:solidFill>
              <a:srgbClr val="FF3131"/>
            </a:solidFill>
            <a:prstDash val="sysDash"/>
            <a:headEnd type="none" w="sm" len="sm"/>
            <a:tailEnd type="none" w="sm" len="sm"/>
          </a:ln>
        </p:spPr>
        <p:txBody>
          <a:bodyPr/>
          <a:lstStyle/>
          <a:p>
            <a:endParaRPr lang="en-US"/>
          </a:p>
        </p:txBody>
      </p:sp>
      <p:sp>
        <p:nvSpPr>
          <p:cNvPr id="53" name="Freeform 53"/>
          <p:cNvSpPr/>
          <p:nvPr/>
        </p:nvSpPr>
        <p:spPr>
          <a:xfrm>
            <a:off x="6610648" y="8672916"/>
            <a:ext cx="1271252" cy="715079"/>
          </a:xfrm>
          <a:custGeom>
            <a:avLst/>
            <a:gdLst/>
            <a:ahLst/>
            <a:cxnLst/>
            <a:rect l="l" t="t" r="r" b="b"/>
            <a:pathLst>
              <a:path w="1271252" h="715079">
                <a:moveTo>
                  <a:pt x="0" y="0"/>
                </a:moveTo>
                <a:lnTo>
                  <a:pt x="1271252" y="0"/>
                </a:lnTo>
                <a:lnTo>
                  <a:pt x="1271252" y="715079"/>
                </a:lnTo>
                <a:lnTo>
                  <a:pt x="0" y="715079"/>
                </a:lnTo>
                <a:lnTo>
                  <a:pt x="0" y="0"/>
                </a:lnTo>
                <a:close/>
              </a:path>
            </a:pathLst>
          </a:custGeom>
          <a:blipFill>
            <a:blip r:embed="rId24"/>
            <a:stretch>
              <a:fillRect/>
            </a:stretch>
          </a:blipFill>
        </p:spPr>
        <p:txBody>
          <a:bodyPr/>
          <a:lstStyle/>
          <a:p>
            <a:endParaRPr lang="en-US"/>
          </a:p>
        </p:txBody>
      </p:sp>
      <p:sp>
        <p:nvSpPr>
          <p:cNvPr id="54" name="Freeform 54"/>
          <p:cNvSpPr/>
          <p:nvPr/>
        </p:nvSpPr>
        <p:spPr>
          <a:xfrm>
            <a:off x="15114869" y="256953"/>
            <a:ext cx="1632965" cy="1224724"/>
          </a:xfrm>
          <a:custGeom>
            <a:avLst/>
            <a:gdLst/>
            <a:ahLst/>
            <a:cxnLst/>
            <a:rect l="l" t="t" r="r" b="b"/>
            <a:pathLst>
              <a:path w="1632965" h="1224724">
                <a:moveTo>
                  <a:pt x="0" y="0"/>
                </a:moveTo>
                <a:lnTo>
                  <a:pt x="1632965" y="0"/>
                </a:lnTo>
                <a:lnTo>
                  <a:pt x="1632965" y="1224724"/>
                </a:lnTo>
                <a:lnTo>
                  <a:pt x="0" y="1224724"/>
                </a:lnTo>
                <a:lnTo>
                  <a:pt x="0" y="0"/>
                </a:lnTo>
                <a:close/>
              </a:path>
            </a:pathLst>
          </a:custGeom>
          <a:blipFill>
            <a:blip r:embed="rId25"/>
            <a:stretch>
              <a:fillRect/>
            </a:stretch>
          </a:blipFill>
        </p:spPr>
        <p:txBody>
          <a:bodyPr/>
          <a:lstStyle/>
          <a:p>
            <a:endParaRPr lang="en-US"/>
          </a:p>
        </p:txBody>
      </p:sp>
      <p:sp>
        <p:nvSpPr>
          <p:cNvPr id="55" name="Freeform 55"/>
          <p:cNvSpPr/>
          <p:nvPr/>
        </p:nvSpPr>
        <p:spPr>
          <a:xfrm>
            <a:off x="15247937" y="1235056"/>
            <a:ext cx="1386850" cy="407387"/>
          </a:xfrm>
          <a:custGeom>
            <a:avLst/>
            <a:gdLst/>
            <a:ahLst/>
            <a:cxnLst/>
            <a:rect l="l" t="t" r="r" b="b"/>
            <a:pathLst>
              <a:path w="1386850" h="407387">
                <a:moveTo>
                  <a:pt x="0" y="0"/>
                </a:moveTo>
                <a:lnTo>
                  <a:pt x="1386850" y="0"/>
                </a:lnTo>
                <a:lnTo>
                  <a:pt x="1386850" y="407388"/>
                </a:lnTo>
                <a:lnTo>
                  <a:pt x="0" y="407388"/>
                </a:lnTo>
                <a:lnTo>
                  <a:pt x="0" y="0"/>
                </a:lnTo>
                <a:close/>
              </a:path>
            </a:pathLst>
          </a:custGeom>
          <a:blipFill>
            <a:blip r:embed="rId26"/>
            <a:stretch>
              <a:fillRect/>
            </a:stretch>
          </a:blipFill>
        </p:spPr>
        <p:txBody>
          <a:bodyPr/>
          <a:lstStyle/>
          <a:p>
            <a:endParaRPr lang="en-US"/>
          </a:p>
        </p:txBody>
      </p:sp>
      <p:sp>
        <p:nvSpPr>
          <p:cNvPr id="56" name="AutoShape 56"/>
          <p:cNvSpPr/>
          <p:nvPr/>
        </p:nvSpPr>
        <p:spPr>
          <a:xfrm>
            <a:off x="13785014" y="3803085"/>
            <a:ext cx="0" cy="445357"/>
          </a:xfrm>
          <a:prstGeom prst="line">
            <a:avLst/>
          </a:prstGeom>
          <a:ln w="38100" cap="flat">
            <a:solidFill>
              <a:srgbClr val="FF3131"/>
            </a:solidFill>
            <a:prstDash val="sysDash"/>
            <a:headEnd type="none" w="sm" len="sm"/>
            <a:tailEnd type="none" w="sm" len="sm"/>
          </a:ln>
        </p:spPr>
        <p:txBody>
          <a:bodyPr/>
          <a:lstStyle/>
          <a:p>
            <a:endParaRPr lang="en-US"/>
          </a:p>
        </p:txBody>
      </p:sp>
      <p:sp>
        <p:nvSpPr>
          <p:cNvPr id="57" name="AutoShape 57"/>
          <p:cNvSpPr/>
          <p:nvPr/>
        </p:nvSpPr>
        <p:spPr>
          <a:xfrm>
            <a:off x="17225161" y="3780477"/>
            <a:ext cx="39619" cy="1937406"/>
          </a:xfrm>
          <a:prstGeom prst="line">
            <a:avLst/>
          </a:prstGeom>
          <a:ln w="38100" cap="flat">
            <a:solidFill>
              <a:srgbClr val="FF3131"/>
            </a:solidFill>
            <a:prstDash val="sysDash"/>
            <a:headEnd type="none" w="sm" len="sm"/>
            <a:tailEnd type="none" w="sm" len="sm"/>
          </a:ln>
        </p:spPr>
        <p:txBody>
          <a:bodyPr/>
          <a:lstStyle/>
          <a:p>
            <a:endParaRPr lang="en-US"/>
          </a:p>
        </p:txBody>
      </p:sp>
      <p:sp>
        <p:nvSpPr>
          <p:cNvPr id="58" name="Freeform 58"/>
          <p:cNvSpPr/>
          <p:nvPr/>
        </p:nvSpPr>
        <p:spPr>
          <a:xfrm>
            <a:off x="16611324" y="2453322"/>
            <a:ext cx="1227673" cy="755491"/>
          </a:xfrm>
          <a:custGeom>
            <a:avLst/>
            <a:gdLst/>
            <a:ahLst/>
            <a:cxnLst/>
            <a:rect l="l" t="t" r="r" b="b"/>
            <a:pathLst>
              <a:path w="1227673" h="755491">
                <a:moveTo>
                  <a:pt x="0" y="0"/>
                </a:moveTo>
                <a:lnTo>
                  <a:pt x="1227674" y="0"/>
                </a:lnTo>
                <a:lnTo>
                  <a:pt x="1227674" y="755492"/>
                </a:lnTo>
                <a:lnTo>
                  <a:pt x="0" y="755492"/>
                </a:lnTo>
                <a:lnTo>
                  <a:pt x="0" y="0"/>
                </a:lnTo>
                <a:close/>
              </a:path>
            </a:pathLst>
          </a:custGeom>
          <a:blipFill>
            <a:blip r:embed="rId27"/>
            <a:stretch>
              <a:fillRect/>
            </a:stretch>
          </a:blipFill>
        </p:spPr>
        <p:txBody>
          <a:bodyPr/>
          <a:lstStyle/>
          <a:p>
            <a:endParaRPr lang="en-US"/>
          </a:p>
        </p:txBody>
      </p:sp>
      <p:sp>
        <p:nvSpPr>
          <p:cNvPr id="59" name="Freeform 59"/>
          <p:cNvSpPr/>
          <p:nvPr/>
        </p:nvSpPr>
        <p:spPr>
          <a:xfrm>
            <a:off x="16793377" y="2067127"/>
            <a:ext cx="863568" cy="319520"/>
          </a:xfrm>
          <a:custGeom>
            <a:avLst/>
            <a:gdLst/>
            <a:ahLst/>
            <a:cxnLst/>
            <a:rect l="l" t="t" r="r" b="b"/>
            <a:pathLst>
              <a:path w="863568" h="319520">
                <a:moveTo>
                  <a:pt x="0" y="0"/>
                </a:moveTo>
                <a:lnTo>
                  <a:pt x="863568" y="0"/>
                </a:lnTo>
                <a:lnTo>
                  <a:pt x="863568" y="319520"/>
                </a:lnTo>
                <a:lnTo>
                  <a:pt x="0" y="319520"/>
                </a:lnTo>
                <a:lnTo>
                  <a:pt x="0" y="0"/>
                </a:lnTo>
                <a:close/>
              </a:path>
            </a:pathLst>
          </a:custGeom>
          <a:blipFill>
            <a:blip r:embed="rId28"/>
            <a:stretch>
              <a:fillRect/>
            </a:stretch>
          </a:blipFill>
        </p:spPr>
        <p:txBody>
          <a:bodyPr/>
          <a:lstStyle/>
          <a:p>
            <a:endParaRPr lang="en-US"/>
          </a:p>
        </p:txBody>
      </p:sp>
      <p:grpSp>
        <p:nvGrpSpPr>
          <p:cNvPr id="60" name="Group 60"/>
          <p:cNvGrpSpPr/>
          <p:nvPr/>
        </p:nvGrpSpPr>
        <p:grpSpPr>
          <a:xfrm>
            <a:off x="16747834" y="3727276"/>
            <a:ext cx="1014013" cy="1014013"/>
            <a:chOff x="0" y="0"/>
            <a:chExt cx="812800" cy="812800"/>
          </a:xfrm>
        </p:grpSpPr>
        <p:sp>
          <p:nvSpPr>
            <p:cNvPr id="61" name="Freeform 6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E9DD"/>
            </a:solidFill>
            <a:ln w="38100" cap="sq">
              <a:solidFill>
                <a:srgbClr val="FF3131"/>
              </a:solidFill>
              <a:prstDash val="solid"/>
              <a:miter/>
            </a:ln>
          </p:spPr>
          <p:txBody>
            <a:bodyPr/>
            <a:lstStyle/>
            <a:p>
              <a:endParaRPr lang="en-US"/>
            </a:p>
          </p:txBody>
        </p:sp>
        <p:sp>
          <p:nvSpPr>
            <p:cNvPr id="62" name="TextBox 62"/>
            <p:cNvSpPr txBox="1"/>
            <p:nvPr/>
          </p:nvSpPr>
          <p:spPr>
            <a:xfrm>
              <a:off x="76200" y="47625"/>
              <a:ext cx="660400" cy="688975"/>
            </a:xfrm>
            <a:prstGeom prst="rect">
              <a:avLst/>
            </a:prstGeom>
          </p:spPr>
          <p:txBody>
            <a:bodyPr lIns="50800" tIns="50800" rIns="50800" bIns="50800" rtlCol="0" anchor="ctr"/>
            <a:lstStyle/>
            <a:p>
              <a:pPr algn="ctr">
                <a:lnSpc>
                  <a:spcPts val="2600"/>
                </a:lnSpc>
              </a:pPr>
              <a:endParaRPr/>
            </a:p>
          </p:txBody>
        </p:sp>
      </p:grpSp>
      <p:sp>
        <p:nvSpPr>
          <p:cNvPr id="63" name="Freeform 63"/>
          <p:cNvSpPr/>
          <p:nvPr/>
        </p:nvSpPr>
        <p:spPr>
          <a:xfrm>
            <a:off x="15739354" y="1831199"/>
            <a:ext cx="895433" cy="192064"/>
          </a:xfrm>
          <a:custGeom>
            <a:avLst/>
            <a:gdLst/>
            <a:ahLst/>
            <a:cxnLst/>
            <a:rect l="l" t="t" r="r" b="b"/>
            <a:pathLst>
              <a:path w="895433" h="192064">
                <a:moveTo>
                  <a:pt x="0" y="0"/>
                </a:moveTo>
                <a:lnTo>
                  <a:pt x="895433" y="0"/>
                </a:lnTo>
                <a:lnTo>
                  <a:pt x="895433" y="192064"/>
                </a:lnTo>
                <a:lnTo>
                  <a:pt x="0" y="192064"/>
                </a:lnTo>
                <a:lnTo>
                  <a:pt x="0" y="0"/>
                </a:lnTo>
                <a:close/>
              </a:path>
            </a:pathLst>
          </a:custGeom>
          <a:blipFill>
            <a:blip r:embed="rId29"/>
            <a:stretch>
              <a:fillRect/>
            </a:stretch>
          </a:blipFill>
        </p:spPr>
        <p:txBody>
          <a:bodyPr/>
          <a:lstStyle/>
          <a:p>
            <a:endParaRPr lang="en-US"/>
          </a:p>
        </p:txBody>
      </p:sp>
      <p:sp>
        <p:nvSpPr>
          <p:cNvPr id="64" name="Freeform 64"/>
          <p:cNvSpPr/>
          <p:nvPr/>
        </p:nvSpPr>
        <p:spPr>
          <a:xfrm>
            <a:off x="16965931" y="3974123"/>
            <a:ext cx="586739" cy="586739"/>
          </a:xfrm>
          <a:custGeom>
            <a:avLst/>
            <a:gdLst/>
            <a:ahLst/>
            <a:cxnLst/>
            <a:rect l="l" t="t" r="r" b="b"/>
            <a:pathLst>
              <a:path w="586739" h="586739">
                <a:moveTo>
                  <a:pt x="0" y="0"/>
                </a:moveTo>
                <a:lnTo>
                  <a:pt x="586738" y="0"/>
                </a:lnTo>
                <a:lnTo>
                  <a:pt x="586738" y="586739"/>
                </a:lnTo>
                <a:lnTo>
                  <a:pt x="0" y="586739"/>
                </a:lnTo>
                <a:lnTo>
                  <a:pt x="0" y="0"/>
                </a:lnTo>
                <a:close/>
              </a:path>
            </a:pathLst>
          </a:custGeom>
          <a:blipFill>
            <a:blip r:embed="rId30"/>
            <a:stretch>
              <a:fillRect/>
            </a:stretch>
          </a:blipFill>
        </p:spPr>
        <p:txBody>
          <a:bodyPr/>
          <a:lstStyle/>
          <a:p>
            <a:endParaRPr lang="en-US"/>
          </a:p>
        </p:txBody>
      </p:sp>
      <p:sp>
        <p:nvSpPr>
          <p:cNvPr id="65" name="TextBox 65"/>
          <p:cNvSpPr txBox="1"/>
          <p:nvPr/>
        </p:nvSpPr>
        <p:spPr>
          <a:xfrm>
            <a:off x="6822782" y="6207261"/>
            <a:ext cx="1301130" cy="246380"/>
          </a:xfrm>
          <a:prstGeom prst="rect">
            <a:avLst/>
          </a:prstGeom>
        </p:spPr>
        <p:txBody>
          <a:bodyPr lIns="0" tIns="0" rIns="0" bIns="0" rtlCol="0" anchor="t">
            <a:spAutoFit/>
          </a:bodyPr>
          <a:lstStyle/>
          <a:p>
            <a:pPr algn="ctr">
              <a:lnSpc>
                <a:spcPts val="2080"/>
              </a:lnSpc>
              <a:spcBef>
                <a:spcPct val="0"/>
              </a:spcBef>
            </a:pPr>
            <a:r>
              <a:rPr lang="en-US" sz="1600">
                <a:solidFill>
                  <a:srgbClr val="000000"/>
                </a:solidFill>
                <a:latin typeface="League Spartan"/>
                <a:ea typeface="League Spartan"/>
                <a:cs typeface="League Spartan"/>
                <a:sym typeface="League Spartan"/>
              </a:rPr>
              <a:t>1993 - 2020</a:t>
            </a:r>
          </a:p>
        </p:txBody>
      </p:sp>
      <p:grpSp>
        <p:nvGrpSpPr>
          <p:cNvPr id="66" name="Group 66"/>
          <p:cNvGrpSpPr/>
          <p:nvPr/>
        </p:nvGrpSpPr>
        <p:grpSpPr>
          <a:xfrm>
            <a:off x="6763048" y="6789101"/>
            <a:ext cx="4106525" cy="656692"/>
            <a:chOff x="0" y="0"/>
            <a:chExt cx="5475367" cy="875589"/>
          </a:xfrm>
        </p:grpSpPr>
        <p:sp>
          <p:nvSpPr>
            <p:cNvPr id="67" name="TextBox 67"/>
            <p:cNvSpPr txBox="1"/>
            <p:nvPr/>
          </p:nvSpPr>
          <p:spPr>
            <a:xfrm>
              <a:off x="0" y="-28575"/>
              <a:ext cx="5475367" cy="426508"/>
            </a:xfrm>
            <a:prstGeom prst="rect">
              <a:avLst/>
            </a:prstGeom>
          </p:spPr>
          <p:txBody>
            <a:bodyPr lIns="0" tIns="0" rIns="0" bIns="0" rtlCol="0" anchor="t">
              <a:spAutoFit/>
            </a:bodyPr>
            <a:lstStyle/>
            <a:p>
              <a:pPr marL="0" lvl="0" indent="0" algn="l">
                <a:lnSpc>
                  <a:spcPts val="2600"/>
                </a:lnSpc>
                <a:spcBef>
                  <a:spcPct val="0"/>
                </a:spcBef>
              </a:pPr>
              <a:endParaRPr/>
            </a:p>
          </p:txBody>
        </p:sp>
        <p:sp>
          <p:nvSpPr>
            <p:cNvPr id="68" name="TextBox 68"/>
            <p:cNvSpPr txBox="1"/>
            <p:nvPr/>
          </p:nvSpPr>
          <p:spPr>
            <a:xfrm>
              <a:off x="0" y="517026"/>
              <a:ext cx="5475367" cy="358563"/>
            </a:xfrm>
            <a:prstGeom prst="rect">
              <a:avLst/>
            </a:prstGeom>
          </p:spPr>
          <p:txBody>
            <a:bodyPr lIns="0" tIns="0" rIns="0" bIns="0" rtlCol="0" anchor="t">
              <a:spAutoFit/>
            </a:bodyPr>
            <a:lstStyle/>
            <a:p>
              <a:pPr marL="0" lvl="0" indent="0" algn="l">
                <a:lnSpc>
                  <a:spcPts val="2210"/>
                </a:lnSpc>
                <a:spcBef>
                  <a:spcPct val="0"/>
                </a:spcBef>
              </a:pPr>
              <a:r>
                <a:rPr lang="en-US" sz="1700">
                  <a:solidFill>
                    <a:srgbClr val="000000"/>
                  </a:solidFill>
                  <a:latin typeface="Knockout Featherweight Bold"/>
                  <a:ea typeface="Knockout Featherweight Bold"/>
                  <a:cs typeface="Knockout Featherweight Bold"/>
                  <a:sym typeface="Knockout Featherweight Bold"/>
                </a:rPr>
                <a:t>Early history:</a:t>
              </a:r>
              <a:r>
                <a:rPr lang="en-US" sz="1700">
                  <a:solidFill>
                    <a:srgbClr val="000000"/>
                  </a:solidFill>
                  <a:latin typeface="Knockout Featherweight"/>
                  <a:ea typeface="Knockout Featherweight"/>
                  <a:cs typeface="Knockout Featherweight"/>
                  <a:sym typeface="Knockout Featherweight"/>
                </a:rPr>
                <a:t> From glossary to automatic fixes (1993–1995)</a:t>
              </a:r>
            </a:p>
          </p:txBody>
        </p:sp>
      </p:grpSp>
      <p:sp>
        <p:nvSpPr>
          <p:cNvPr id="69" name="TextBox 69"/>
          <p:cNvSpPr txBox="1"/>
          <p:nvPr/>
        </p:nvSpPr>
        <p:spPr>
          <a:xfrm>
            <a:off x="757540" y="687735"/>
            <a:ext cx="5683548" cy="609810"/>
          </a:xfrm>
          <a:prstGeom prst="rect">
            <a:avLst/>
          </a:prstGeom>
        </p:spPr>
        <p:txBody>
          <a:bodyPr lIns="0" tIns="0" rIns="0" bIns="0" rtlCol="0" anchor="t">
            <a:spAutoFit/>
          </a:bodyPr>
          <a:lstStyle/>
          <a:p>
            <a:pPr marL="0" lvl="0" indent="0" algn="l">
              <a:lnSpc>
                <a:spcPts val="4508"/>
              </a:lnSpc>
              <a:spcBef>
                <a:spcPct val="0"/>
              </a:spcBef>
            </a:pPr>
            <a:r>
              <a:rPr lang="en-US" sz="4508" spc="-356">
                <a:solidFill>
                  <a:srgbClr val="000000"/>
                </a:solidFill>
                <a:latin typeface="Archivo Black"/>
                <a:ea typeface="Archivo Black"/>
                <a:cs typeface="Archivo Black"/>
                <a:sym typeface="Archivo Black"/>
              </a:rPr>
              <a:t>Timeline</a:t>
            </a:r>
          </a:p>
        </p:txBody>
      </p:sp>
      <p:sp>
        <p:nvSpPr>
          <p:cNvPr id="70" name="TextBox 70"/>
          <p:cNvSpPr txBox="1"/>
          <p:nvPr/>
        </p:nvSpPr>
        <p:spPr>
          <a:xfrm>
            <a:off x="823783" y="1269316"/>
            <a:ext cx="4550073" cy="871220"/>
          </a:xfrm>
          <a:prstGeom prst="rect">
            <a:avLst/>
          </a:prstGeom>
        </p:spPr>
        <p:txBody>
          <a:bodyPr lIns="0" tIns="0" rIns="0" bIns="0" rtlCol="0" anchor="t">
            <a:spAutoFit/>
          </a:bodyPr>
          <a:lstStyle/>
          <a:p>
            <a:pPr algn="l">
              <a:lnSpc>
                <a:spcPts val="4059"/>
              </a:lnSpc>
            </a:pPr>
            <a:r>
              <a:rPr lang="en-US" sz="2899">
                <a:solidFill>
                  <a:srgbClr val="470EB8"/>
                </a:solidFill>
                <a:latin typeface="Knockout Featherweight"/>
                <a:ea typeface="Knockout Featherweight"/>
                <a:cs typeface="Knockout Featherweight"/>
                <a:sym typeface="Knockout Featherweight"/>
              </a:rPr>
              <a:t>History of Artifictial Intelligence</a:t>
            </a:r>
          </a:p>
          <a:p>
            <a:pPr marL="0" lvl="0" indent="0" algn="l">
              <a:lnSpc>
                <a:spcPts val="2800"/>
              </a:lnSpc>
              <a:spcBef>
                <a:spcPct val="0"/>
              </a:spcBef>
            </a:pPr>
            <a:r>
              <a:rPr lang="en-US" sz="2000">
                <a:solidFill>
                  <a:srgbClr val="470EB8"/>
                </a:solidFill>
                <a:latin typeface="Knockout Featherweight"/>
                <a:ea typeface="Knockout Featherweight"/>
                <a:cs typeface="Knockout Featherweight"/>
                <a:sym typeface="Knockout Featherweight"/>
              </a:rPr>
              <a:t>From The Turing Test thru The Great Convergence</a:t>
            </a:r>
          </a:p>
        </p:txBody>
      </p:sp>
      <p:grpSp>
        <p:nvGrpSpPr>
          <p:cNvPr id="71" name="Group 71"/>
          <p:cNvGrpSpPr/>
          <p:nvPr/>
        </p:nvGrpSpPr>
        <p:grpSpPr>
          <a:xfrm>
            <a:off x="5263950" y="4507046"/>
            <a:ext cx="4106525" cy="700507"/>
            <a:chOff x="0" y="0"/>
            <a:chExt cx="5475367" cy="934009"/>
          </a:xfrm>
        </p:grpSpPr>
        <p:sp>
          <p:nvSpPr>
            <p:cNvPr id="72" name="TextBox 72"/>
            <p:cNvSpPr txBox="1"/>
            <p:nvPr/>
          </p:nvSpPr>
          <p:spPr>
            <a:xfrm>
              <a:off x="0" y="-28575"/>
              <a:ext cx="547536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League Spartan"/>
                  <a:ea typeface="League Spartan"/>
                  <a:cs typeface="League Spartan"/>
                  <a:sym typeface="League Spartan"/>
                </a:rPr>
                <a:t>1997</a:t>
              </a:r>
            </a:p>
          </p:txBody>
        </p:sp>
        <p:sp>
          <p:nvSpPr>
            <p:cNvPr id="73" name="TextBox 73"/>
            <p:cNvSpPr txBox="1"/>
            <p:nvPr/>
          </p:nvSpPr>
          <p:spPr>
            <a:xfrm>
              <a:off x="0" y="507501"/>
              <a:ext cx="547536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IBM - Deep Blue defeats Kasparov</a:t>
              </a:r>
            </a:p>
          </p:txBody>
        </p:sp>
      </p:grpSp>
      <p:grpSp>
        <p:nvGrpSpPr>
          <p:cNvPr id="74" name="Group 74"/>
          <p:cNvGrpSpPr/>
          <p:nvPr/>
        </p:nvGrpSpPr>
        <p:grpSpPr>
          <a:xfrm>
            <a:off x="8912241" y="4492517"/>
            <a:ext cx="4106525" cy="700507"/>
            <a:chOff x="0" y="0"/>
            <a:chExt cx="5475367" cy="934009"/>
          </a:xfrm>
        </p:grpSpPr>
        <p:sp>
          <p:nvSpPr>
            <p:cNvPr id="75" name="TextBox 75"/>
            <p:cNvSpPr txBox="1"/>
            <p:nvPr/>
          </p:nvSpPr>
          <p:spPr>
            <a:xfrm>
              <a:off x="0" y="-28575"/>
              <a:ext cx="547536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League Spartan"/>
                  <a:ea typeface="League Spartan"/>
                  <a:cs typeface="League Spartan"/>
                  <a:sym typeface="League Spartan"/>
                </a:rPr>
                <a:t>2011</a:t>
              </a:r>
            </a:p>
          </p:txBody>
        </p:sp>
        <p:sp>
          <p:nvSpPr>
            <p:cNvPr id="76" name="TextBox 76"/>
            <p:cNvSpPr txBox="1"/>
            <p:nvPr/>
          </p:nvSpPr>
          <p:spPr>
            <a:xfrm>
              <a:off x="0" y="507501"/>
              <a:ext cx="547536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IBM Watson wins Jeopardy</a:t>
              </a:r>
            </a:p>
          </p:txBody>
        </p:sp>
      </p:grpSp>
      <p:grpSp>
        <p:nvGrpSpPr>
          <p:cNvPr id="77" name="Group 77"/>
          <p:cNvGrpSpPr/>
          <p:nvPr/>
        </p:nvGrpSpPr>
        <p:grpSpPr>
          <a:xfrm>
            <a:off x="7664499" y="4507046"/>
            <a:ext cx="956925" cy="700507"/>
            <a:chOff x="0" y="0"/>
            <a:chExt cx="1275900" cy="934009"/>
          </a:xfrm>
        </p:grpSpPr>
        <p:sp>
          <p:nvSpPr>
            <p:cNvPr id="78" name="TextBox 78"/>
            <p:cNvSpPr txBox="1"/>
            <p:nvPr/>
          </p:nvSpPr>
          <p:spPr>
            <a:xfrm>
              <a:off x="0" y="-28575"/>
              <a:ext cx="1275900"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League Spartan"/>
                  <a:ea typeface="League Spartan"/>
                  <a:cs typeface="League Spartan"/>
                  <a:sym typeface="League Spartan"/>
                </a:rPr>
                <a:t>2002</a:t>
              </a:r>
            </a:p>
          </p:txBody>
        </p:sp>
        <p:sp>
          <p:nvSpPr>
            <p:cNvPr id="79" name="TextBox 79"/>
            <p:cNvSpPr txBox="1"/>
            <p:nvPr/>
          </p:nvSpPr>
          <p:spPr>
            <a:xfrm>
              <a:off x="0" y="507501"/>
              <a:ext cx="1275900"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ROOMBA</a:t>
              </a:r>
            </a:p>
          </p:txBody>
        </p:sp>
      </p:grpSp>
      <p:grpSp>
        <p:nvGrpSpPr>
          <p:cNvPr id="80" name="Group 80"/>
          <p:cNvGrpSpPr/>
          <p:nvPr/>
        </p:nvGrpSpPr>
        <p:grpSpPr>
          <a:xfrm>
            <a:off x="2277398" y="8322662"/>
            <a:ext cx="2094613" cy="700507"/>
            <a:chOff x="0" y="0"/>
            <a:chExt cx="2792817" cy="934009"/>
          </a:xfrm>
        </p:grpSpPr>
        <p:sp>
          <p:nvSpPr>
            <p:cNvPr id="81" name="TextBox 81"/>
            <p:cNvSpPr txBox="1"/>
            <p:nvPr/>
          </p:nvSpPr>
          <p:spPr>
            <a:xfrm>
              <a:off x="0" y="-28575"/>
              <a:ext cx="279281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League Spartan"/>
                  <a:ea typeface="League Spartan"/>
                  <a:cs typeface="League Spartan"/>
                  <a:sym typeface="League Spartan"/>
                </a:rPr>
                <a:t>1978</a:t>
              </a:r>
            </a:p>
          </p:txBody>
        </p:sp>
        <p:sp>
          <p:nvSpPr>
            <p:cNvPr id="82" name="TextBox 82"/>
            <p:cNvSpPr txBox="1"/>
            <p:nvPr/>
          </p:nvSpPr>
          <p:spPr>
            <a:xfrm>
              <a:off x="0" y="507501"/>
              <a:ext cx="279281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TI Launches Speak &amp; Spell</a:t>
              </a:r>
            </a:p>
          </p:txBody>
        </p:sp>
      </p:grpSp>
      <p:grpSp>
        <p:nvGrpSpPr>
          <p:cNvPr id="83" name="Group 83"/>
          <p:cNvGrpSpPr/>
          <p:nvPr/>
        </p:nvGrpSpPr>
        <p:grpSpPr>
          <a:xfrm>
            <a:off x="4989889" y="8322662"/>
            <a:ext cx="2094613" cy="700507"/>
            <a:chOff x="0" y="0"/>
            <a:chExt cx="2792817" cy="934009"/>
          </a:xfrm>
        </p:grpSpPr>
        <p:sp>
          <p:nvSpPr>
            <p:cNvPr id="84" name="TextBox 84"/>
            <p:cNvSpPr txBox="1"/>
            <p:nvPr/>
          </p:nvSpPr>
          <p:spPr>
            <a:xfrm>
              <a:off x="0" y="-28575"/>
              <a:ext cx="279281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League Spartan"/>
                  <a:ea typeface="League Spartan"/>
                  <a:cs typeface="League Spartan"/>
                  <a:sym typeface="League Spartan"/>
                </a:rPr>
                <a:t>1993</a:t>
              </a:r>
            </a:p>
          </p:txBody>
        </p:sp>
        <p:sp>
          <p:nvSpPr>
            <p:cNvPr id="85" name="TextBox 85"/>
            <p:cNvSpPr txBox="1"/>
            <p:nvPr/>
          </p:nvSpPr>
          <p:spPr>
            <a:xfrm>
              <a:off x="0" y="507501"/>
              <a:ext cx="279281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Microsoft Pilots Autocorrect</a:t>
              </a:r>
            </a:p>
          </p:txBody>
        </p:sp>
      </p:grpSp>
      <p:grpSp>
        <p:nvGrpSpPr>
          <p:cNvPr id="86" name="Group 86"/>
          <p:cNvGrpSpPr/>
          <p:nvPr/>
        </p:nvGrpSpPr>
        <p:grpSpPr>
          <a:xfrm>
            <a:off x="6763048" y="7519908"/>
            <a:ext cx="4678025" cy="656692"/>
            <a:chOff x="0" y="0"/>
            <a:chExt cx="6237367" cy="875589"/>
          </a:xfrm>
        </p:grpSpPr>
        <p:sp>
          <p:nvSpPr>
            <p:cNvPr id="87" name="TextBox 87"/>
            <p:cNvSpPr txBox="1"/>
            <p:nvPr/>
          </p:nvSpPr>
          <p:spPr>
            <a:xfrm>
              <a:off x="0" y="-28575"/>
              <a:ext cx="6237367" cy="426508"/>
            </a:xfrm>
            <a:prstGeom prst="rect">
              <a:avLst/>
            </a:prstGeom>
          </p:spPr>
          <p:txBody>
            <a:bodyPr lIns="0" tIns="0" rIns="0" bIns="0" rtlCol="0" anchor="t">
              <a:spAutoFit/>
            </a:bodyPr>
            <a:lstStyle/>
            <a:p>
              <a:pPr marL="0" lvl="0" indent="0" algn="l">
                <a:lnSpc>
                  <a:spcPts val="2600"/>
                </a:lnSpc>
                <a:spcBef>
                  <a:spcPct val="0"/>
                </a:spcBef>
              </a:pPr>
              <a:endParaRPr/>
            </a:p>
          </p:txBody>
        </p:sp>
        <p:sp>
          <p:nvSpPr>
            <p:cNvPr id="88" name="TextBox 88"/>
            <p:cNvSpPr txBox="1"/>
            <p:nvPr/>
          </p:nvSpPr>
          <p:spPr>
            <a:xfrm>
              <a:off x="0" y="517026"/>
              <a:ext cx="6237367" cy="358563"/>
            </a:xfrm>
            <a:prstGeom prst="rect">
              <a:avLst/>
            </a:prstGeom>
          </p:spPr>
          <p:txBody>
            <a:bodyPr lIns="0" tIns="0" rIns="0" bIns="0" rtlCol="0" anchor="t">
              <a:spAutoFit/>
            </a:bodyPr>
            <a:lstStyle/>
            <a:p>
              <a:pPr marL="0" lvl="0" indent="0" algn="l">
                <a:lnSpc>
                  <a:spcPts val="2210"/>
                </a:lnSpc>
                <a:spcBef>
                  <a:spcPct val="0"/>
                </a:spcBef>
              </a:pPr>
              <a:r>
                <a:rPr lang="en-US" sz="1700">
                  <a:solidFill>
                    <a:srgbClr val="000000"/>
                  </a:solidFill>
                  <a:latin typeface="Knockout Featherweight Bold"/>
                  <a:ea typeface="Knockout Featherweight Bold"/>
                  <a:cs typeface="Knockout Featherweight Bold"/>
                  <a:sym typeface="Knockout Featherweight Bold"/>
                </a:rPr>
                <a:t>Modern era:</a:t>
              </a:r>
              <a:r>
                <a:rPr lang="en-US" sz="1700">
                  <a:solidFill>
                    <a:srgbClr val="000000"/>
                  </a:solidFill>
                  <a:latin typeface="Knockout Featherweight"/>
                  <a:ea typeface="Knockout Featherweight"/>
                  <a:cs typeface="Knockout Featherweight"/>
                  <a:sym typeface="Knockout Featherweight"/>
                </a:rPr>
                <a:t> Context-aware AI and machine learning (2010s–present)</a:t>
              </a:r>
            </a:p>
          </p:txBody>
        </p:sp>
      </p:grpSp>
      <p:grpSp>
        <p:nvGrpSpPr>
          <p:cNvPr id="89" name="Group 89"/>
          <p:cNvGrpSpPr/>
          <p:nvPr/>
        </p:nvGrpSpPr>
        <p:grpSpPr>
          <a:xfrm>
            <a:off x="6763048" y="7171828"/>
            <a:ext cx="4932025" cy="1209142"/>
            <a:chOff x="0" y="0"/>
            <a:chExt cx="6576034" cy="1612189"/>
          </a:xfrm>
        </p:grpSpPr>
        <p:sp>
          <p:nvSpPr>
            <p:cNvPr id="90" name="TextBox 90"/>
            <p:cNvSpPr txBox="1"/>
            <p:nvPr/>
          </p:nvSpPr>
          <p:spPr>
            <a:xfrm>
              <a:off x="0" y="-28575"/>
              <a:ext cx="6576034" cy="426508"/>
            </a:xfrm>
            <a:prstGeom prst="rect">
              <a:avLst/>
            </a:prstGeom>
          </p:spPr>
          <p:txBody>
            <a:bodyPr lIns="0" tIns="0" rIns="0" bIns="0" rtlCol="0" anchor="t">
              <a:spAutoFit/>
            </a:bodyPr>
            <a:lstStyle/>
            <a:p>
              <a:pPr marL="0" lvl="0" indent="0" algn="l">
                <a:lnSpc>
                  <a:spcPts val="2600"/>
                </a:lnSpc>
                <a:spcBef>
                  <a:spcPct val="0"/>
                </a:spcBef>
              </a:pPr>
              <a:endParaRPr/>
            </a:p>
          </p:txBody>
        </p:sp>
        <p:sp>
          <p:nvSpPr>
            <p:cNvPr id="91" name="TextBox 91"/>
            <p:cNvSpPr txBox="1"/>
            <p:nvPr/>
          </p:nvSpPr>
          <p:spPr>
            <a:xfrm>
              <a:off x="0" y="517026"/>
              <a:ext cx="6576034" cy="1095163"/>
            </a:xfrm>
            <a:prstGeom prst="rect">
              <a:avLst/>
            </a:prstGeom>
          </p:spPr>
          <p:txBody>
            <a:bodyPr lIns="0" tIns="0" rIns="0" bIns="0" rtlCol="0" anchor="t">
              <a:spAutoFit/>
            </a:bodyPr>
            <a:lstStyle/>
            <a:p>
              <a:pPr algn="l">
                <a:lnSpc>
                  <a:spcPts val="2210"/>
                </a:lnSpc>
              </a:pPr>
              <a:r>
                <a:rPr lang="en-US" sz="1700">
                  <a:solidFill>
                    <a:srgbClr val="000000"/>
                  </a:solidFill>
                  <a:latin typeface="Knockout Featherweight"/>
                  <a:ea typeface="Knockout Featherweight"/>
                  <a:cs typeface="Knockout Featherweight"/>
                  <a:sym typeface="Knockout Featherweight"/>
                </a:rPr>
                <a:t>M</a:t>
              </a:r>
              <a:r>
                <a:rPr lang="en-US" sz="1700">
                  <a:solidFill>
                    <a:srgbClr val="000000"/>
                  </a:solidFill>
                  <a:latin typeface="Knockout Featherweight Bold"/>
                  <a:ea typeface="Knockout Featherweight Bold"/>
                  <a:cs typeface="Knockout Featherweight Bold"/>
                  <a:sym typeface="Knockout Featherweight Bold"/>
                </a:rPr>
                <a:t>id-period advancements:</a:t>
              </a:r>
              <a:r>
                <a:rPr lang="en-US" sz="1700">
                  <a:solidFill>
                    <a:srgbClr val="000000"/>
                  </a:solidFill>
                  <a:latin typeface="Knockout Featherweight"/>
                  <a:ea typeface="Knockout Featherweight"/>
                  <a:cs typeface="Knockout Featherweight"/>
                  <a:sym typeface="Knockout Featherweight"/>
                </a:rPr>
                <a:t> Real-time checks and expanded rules (1995–2010s)</a:t>
              </a:r>
            </a:p>
            <a:p>
              <a:pPr marL="0" lvl="0" indent="0" algn="l">
                <a:lnSpc>
                  <a:spcPts val="2210"/>
                </a:lnSpc>
                <a:spcBef>
                  <a:spcPct val="0"/>
                </a:spcBef>
              </a:pPr>
              <a:endParaRPr lang="en-US" sz="1700">
                <a:solidFill>
                  <a:srgbClr val="000000"/>
                </a:solidFill>
                <a:latin typeface="Knockout Featherweight"/>
                <a:ea typeface="Knockout Featherweight"/>
                <a:cs typeface="Knockout Featherweight"/>
                <a:sym typeface="Knockout Featherweight"/>
              </a:endParaRPr>
            </a:p>
            <a:p>
              <a:pPr marL="0" lvl="0" indent="0" algn="l">
                <a:lnSpc>
                  <a:spcPts val="2210"/>
                </a:lnSpc>
                <a:spcBef>
                  <a:spcPct val="0"/>
                </a:spcBef>
              </a:pPr>
              <a:endParaRPr lang="en-US" sz="1700">
                <a:solidFill>
                  <a:srgbClr val="000000"/>
                </a:solidFill>
                <a:latin typeface="Knockout Featherweight"/>
                <a:ea typeface="Knockout Featherweight"/>
                <a:cs typeface="Knockout Featherweight"/>
                <a:sym typeface="Knockout Featherweight"/>
              </a:endParaRPr>
            </a:p>
          </p:txBody>
        </p:sp>
      </p:grpSp>
      <p:grpSp>
        <p:nvGrpSpPr>
          <p:cNvPr id="92" name="Group 92"/>
          <p:cNvGrpSpPr/>
          <p:nvPr/>
        </p:nvGrpSpPr>
        <p:grpSpPr>
          <a:xfrm>
            <a:off x="11971299" y="7299062"/>
            <a:ext cx="4932025" cy="3695167"/>
            <a:chOff x="0" y="0"/>
            <a:chExt cx="6576034" cy="4926889"/>
          </a:xfrm>
        </p:grpSpPr>
        <p:sp>
          <p:nvSpPr>
            <p:cNvPr id="93" name="TextBox 93"/>
            <p:cNvSpPr txBox="1"/>
            <p:nvPr/>
          </p:nvSpPr>
          <p:spPr>
            <a:xfrm>
              <a:off x="0" y="-28575"/>
              <a:ext cx="6576034" cy="426508"/>
            </a:xfrm>
            <a:prstGeom prst="rect">
              <a:avLst/>
            </a:prstGeom>
          </p:spPr>
          <p:txBody>
            <a:bodyPr lIns="0" tIns="0" rIns="0" bIns="0" rtlCol="0" anchor="t">
              <a:spAutoFit/>
            </a:bodyPr>
            <a:lstStyle/>
            <a:p>
              <a:pPr marL="0" lvl="0" indent="0" algn="l">
                <a:lnSpc>
                  <a:spcPts val="2600"/>
                </a:lnSpc>
                <a:spcBef>
                  <a:spcPct val="0"/>
                </a:spcBef>
              </a:pPr>
              <a:endParaRPr/>
            </a:p>
          </p:txBody>
        </p:sp>
        <p:sp>
          <p:nvSpPr>
            <p:cNvPr id="94" name="TextBox 94"/>
            <p:cNvSpPr txBox="1"/>
            <p:nvPr/>
          </p:nvSpPr>
          <p:spPr>
            <a:xfrm>
              <a:off x="0" y="517026"/>
              <a:ext cx="6576034" cy="4409863"/>
            </a:xfrm>
            <a:prstGeom prst="rect">
              <a:avLst/>
            </a:prstGeom>
          </p:spPr>
          <p:txBody>
            <a:bodyPr lIns="0" tIns="0" rIns="0" bIns="0" rtlCol="0" anchor="t">
              <a:spAutoFit/>
            </a:bodyPr>
            <a:lstStyle/>
            <a:p>
              <a:pPr algn="l">
                <a:lnSpc>
                  <a:spcPts val="2210"/>
                </a:lnSpc>
              </a:pPr>
              <a:r>
                <a:rPr lang="en-US" sz="1700">
                  <a:solidFill>
                    <a:srgbClr val="000000"/>
                  </a:solidFill>
                  <a:latin typeface="Knockout Featherweight Bold"/>
                  <a:ea typeface="Knockout Featherweight Bold"/>
                  <a:cs typeface="Knockout Featherweight Bold"/>
                  <a:sym typeface="Knockout Featherweight Bold"/>
                </a:rPr>
                <a:t>Sophisticated models:</a:t>
              </a:r>
              <a:r>
                <a:rPr lang="en-US" sz="1700">
                  <a:solidFill>
                    <a:srgbClr val="000000"/>
                  </a:solidFill>
                  <a:latin typeface="Knockout Featherweight"/>
                  <a:ea typeface="Knockout Featherweight"/>
                  <a:cs typeface="Knockout Featherweight"/>
                  <a:sym typeface="Knockout Featherweight"/>
                </a:rPr>
                <a:t> integrated deep learning models, like their character-level sequence-to-sequence autoencoder based on Facebook AI's BART, to improve spelling correction across dozens of languages.</a:t>
              </a:r>
            </a:p>
            <a:p>
              <a:pPr algn="l">
                <a:lnSpc>
                  <a:spcPts val="2210"/>
                </a:lnSpc>
              </a:pPr>
              <a:endParaRPr lang="en-US" sz="1700">
                <a:solidFill>
                  <a:srgbClr val="000000"/>
                </a:solidFill>
                <a:latin typeface="Knockout Featherweight"/>
                <a:ea typeface="Knockout Featherweight"/>
                <a:cs typeface="Knockout Featherweight"/>
                <a:sym typeface="Knockout Featherweight"/>
              </a:endParaRPr>
            </a:p>
            <a:p>
              <a:pPr algn="l">
                <a:lnSpc>
                  <a:spcPts val="2210"/>
                </a:lnSpc>
              </a:pPr>
              <a:r>
                <a:rPr lang="en-US" sz="1700">
                  <a:solidFill>
                    <a:srgbClr val="000000"/>
                  </a:solidFill>
                  <a:latin typeface="Knockout Featherweight Bold"/>
                  <a:ea typeface="Knockout Featherweight Bold"/>
                  <a:cs typeface="Knockout Featherweight Bold"/>
                  <a:sym typeface="Knockout Featherweight Bold"/>
                </a:rPr>
                <a:t>Generative AI integration</a:t>
              </a:r>
              <a:r>
                <a:rPr lang="en-US" sz="1700">
                  <a:solidFill>
                    <a:srgbClr val="000000"/>
                  </a:solidFill>
                  <a:latin typeface="Knockout Featherweight"/>
                  <a:ea typeface="Knockout Featherweight"/>
                  <a:cs typeface="Knockout Featherweight"/>
                  <a:sym typeface="Knockout Featherweight"/>
                </a:rPr>
                <a:t>: Microsoft integrates its latest generative AI, Copilot, into its writing suite. Copilot can provide rewrites of sentences or sections, help with research, and act as a conversational writing assistant for higher-level editorial tasks. </a:t>
              </a:r>
            </a:p>
            <a:p>
              <a:pPr algn="l">
                <a:lnSpc>
                  <a:spcPts val="2210"/>
                </a:lnSpc>
              </a:pPr>
              <a:endParaRPr lang="en-US" sz="1700">
                <a:solidFill>
                  <a:srgbClr val="000000"/>
                </a:solidFill>
                <a:latin typeface="Knockout Featherweight"/>
                <a:ea typeface="Knockout Featherweight"/>
                <a:cs typeface="Knockout Featherweight"/>
                <a:sym typeface="Knockout Featherweight"/>
              </a:endParaRPr>
            </a:p>
            <a:p>
              <a:pPr algn="l">
                <a:lnSpc>
                  <a:spcPts val="2210"/>
                </a:lnSpc>
              </a:pPr>
              <a:endParaRPr lang="en-US" sz="1700">
                <a:solidFill>
                  <a:srgbClr val="000000"/>
                </a:solidFill>
                <a:latin typeface="Knockout Featherweight"/>
                <a:ea typeface="Knockout Featherweight"/>
                <a:cs typeface="Knockout Featherweight"/>
                <a:sym typeface="Knockout Featherweight"/>
              </a:endParaRPr>
            </a:p>
            <a:p>
              <a:pPr algn="l">
                <a:lnSpc>
                  <a:spcPts val="2210"/>
                </a:lnSpc>
              </a:pPr>
              <a:endParaRPr lang="en-US" sz="1700">
                <a:solidFill>
                  <a:srgbClr val="000000"/>
                </a:solidFill>
                <a:latin typeface="Knockout Featherweight"/>
                <a:ea typeface="Knockout Featherweight"/>
                <a:cs typeface="Knockout Featherweight"/>
                <a:sym typeface="Knockout Featherweight"/>
              </a:endParaRPr>
            </a:p>
            <a:p>
              <a:pPr marL="0" lvl="0" indent="0" algn="l">
                <a:lnSpc>
                  <a:spcPts val="2210"/>
                </a:lnSpc>
                <a:spcBef>
                  <a:spcPct val="0"/>
                </a:spcBef>
              </a:pPr>
              <a:endParaRPr lang="en-US" sz="1700">
                <a:solidFill>
                  <a:srgbClr val="000000"/>
                </a:solidFill>
                <a:latin typeface="Knockout Featherweight"/>
                <a:ea typeface="Knockout Featherweight"/>
                <a:cs typeface="Knockout Featherweight"/>
                <a:sym typeface="Knockout Featherweight"/>
              </a:endParaRPr>
            </a:p>
            <a:p>
              <a:pPr marL="0" lvl="0" indent="0" algn="l">
                <a:lnSpc>
                  <a:spcPts val="2210"/>
                </a:lnSpc>
                <a:spcBef>
                  <a:spcPct val="0"/>
                </a:spcBef>
              </a:pPr>
              <a:endParaRPr lang="en-US" sz="1700">
                <a:solidFill>
                  <a:srgbClr val="000000"/>
                </a:solidFill>
                <a:latin typeface="Knockout Featherweight"/>
                <a:ea typeface="Knockout Featherweight"/>
                <a:cs typeface="Knockout Featherweight"/>
                <a:sym typeface="Knockout Featherweight"/>
              </a:endParaRPr>
            </a:p>
          </p:txBody>
        </p:sp>
      </p:grpSp>
      <p:grpSp>
        <p:nvGrpSpPr>
          <p:cNvPr id="95" name="Group 95"/>
          <p:cNvGrpSpPr/>
          <p:nvPr/>
        </p:nvGrpSpPr>
        <p:grpSpPr>
          <a:xfrm>
            <a:off x="11226791" y="3020485"/>
            <a:ext cx="2176125" cy="1024357"/>
            <a:chOff x="0" y="0"/>
            <a:chExt cx="2901500" cy="1365809"/>
          </a:xfrm>
        </p:grpSpPr>
        <p:sp>
          <p:nvSpPr>
            <p:cNvPr id="96" name="TextBox 96"/>
            <p:cNvSpPr txBox="1"/>
            <p:nvPr/>
          </p:nvSpPr>
          <p:spPr>
            <a:xfrm>
              <a:off x="0" y="-28575"/>
              <a:ext cx="2901500"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League Spartan"/>
                  <a:ea typeface="League Spartan"/>
                  <a:cs typeface="League Spartan"/>
                  <a:sym typeface="League Spartan"/>
                </a:rPr>
                <a:t>2011</a:t>
              </a:r>
            </a:p>
          </p:txBody>
        </p:sp>
        <p:sp>
          <p:nvSpPr>
            <p:cNvPr id="97" name="TextBox 97"/>
            <p:cNvSpPr txBox="1"/>
            <p:nvPr/>
          </p:nvSpPr>
          <p:spPr>
            <a:xfrm>
              <a:off x="0" y="507501"/>
              <a:ext cx="2901500" cy="858308"/>
            </a:xfrm>
            <a:prstGeom prst="rect">
              <a:avLst/>
            </a:prstGeom>
          </p:spPr>
          <p:txBody>
            <a:bodyPr lIns="0" tIns="0" rIns="0" bIns="0" rtlCol="0" anchor="t">
              <a:spAutoFit/>
            </a:bodyPr>
            <a:lstStyle/>
            <a:p>
              <a:pPr algn="l">
                <a:lnSpc>
                  <a:spcPts val="2600"/>
                </a:lnSpc>
              </a:pPr>
              <a:r>
                <a:rPr lang="en-US" sz="2000">
                  <a:solidFill>
                    <a:srgbClr val="000000"/>
                  </a:solidFill>
                  <a:latin typeface="Knockout Featherweight"/>
                  <a:ea typeface="Knockout Featherweight"/>
                  <a:cs typeface="Knockout Featherweight"/>
                  <a:sym typeface="Knockout Featherweight"/>
                </a:rPr>
                <a:t>SIRI LAUNCHES </a:t>
              </a:r>
            </a:p>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ON I-Phone 4s</a:t>
              </a:r>
            </a:p>
          </p:txBody>
        </p:sp>
      </p:grpSp>
      <p:grpSp>
        <p:nvGrpSpPr>
          <p:cNvPr id="98" name="Group 98"/>
          <p:cNvGrpSpPr/>
          <p:nvPr/>
        </p:nvGrpSpPr>
        <p:grpSpPr>
          <a:xfrm>
            <a:off x="14129332" y="6726236"/>
            <a:ext cx="1249025" cy="700507"/>
            <a:chOff x="0" y="0"/>
            <a:chExt cx="1665367" cy="934009"/>
          </a:xfrm>
        </p:grpSpPr>
        <p:sp>
          <p:nvSpPr>
            <p:cNvPr id="99" name="TextBox 99"/>
            <p:cNvSpPr txBox="1"/>
            <p:nvPr/>
          </p:nvSpPr>
          <p:spPr>
            <a:xfrm>
              <a:off x="0" y="-28575"/>
              <a:ext cx="166536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League Spartan"/>
                  <a:ea typeface="League Spartan"/>
                  <a:cs typeface="League Spartan"/>
                  <a:sym typeface="League Spartan"/>
                </a:rPr>
                <a:t>2023</a:t>
              </a:r>
            </a:p>
          </p:txBody>
        </p:sp>
        <p:sp>
          <p:nvSpPr>
            <p:cNvPr id="100" name="TextBox 100"/>
            <p:cNvSpPr txBox="1"/>
            <p:nvPr/>
          </p:nvSpPr>
          <p:spPr>
            <a:xfrm>
              <a:off x="0" y="507501"/>
              <a:ext cx="166536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Copilot Luanches</a:t>
              </a:r>
            </a:p>
          </p:txBody>
        </p:sp>
      </p:grpSp>
      <p:grpSp>
        <p:nvGrpSpPr>
          <p:cNvPr id="101" name="Group 101"/>
          <p:cNvGrpSpPr/>
          <p:nvPr/>
        </p:nvGrpSpPr>
        <p:grpSpPr>
          <a:xfrm>
            <a:off x="15919122" y="4803571"/>
            <a:ext cx="1249025" cy="1024357"/>
            <a:chOff x="0" y="0"/>
            <a:chExt cx="1665367" cy="1365809"/>
          </a:xfrm>
        </p:grpSpPr>
        <p:sp>
          <p:nvSpPr>
            <p:cNvPr id="102" name="TextBox 102"/>
            <p:cNvSpPr txBox="1"/>
            <p:nvPr/>
          </p:nvSpPr>
          <p:spPr>
            <a:xfrm>
              <a:off x="0" y="-28575"/>
              <a:ext cx="166536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League Spartan"/>
                  <a:ea typeface="League Spartan"/>
                  <a:cs typeface="League Spartan"/>
                  <a:sym typeface="League Spartan"/>
                </a:rPr>
                <a:t>2025</a:t>
              </a:r>
            </a:p>
          </p:txBody>
        </p:sp>
        <p:sp>
          <p:nvSpPr>
            <p:cNvPr id="103" name="TextBox 103"/>
            <p:cNvSpPr txBox="1"/>
            <p:nvPr/>
          </p:nvSpPr>
          <p:spPr>
            <a:xfrm>
              <a:off x="0" y="507501"/>
              <a:ext cx="1665367" cy="8583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Copilot Powered By: ChatGPT-5</a:t>
              </a:r>
            </a:p>
          </p:txBody>
        </p:sp>
      </p:grpSp>
      <p:sp>
        <p:nvSpPr>
          <p:cNvPr id="104" name="TextBox 104"/>
          <p:cNvSpPr txBox="1"/>
          <p:nvPr/>
        </p:nvSpPr>
        <p:spPr>
          <a:xfrm rot="367744">
            <a:off x="8345867" y="5996495"/>
            <a:ext cx="3535018" cy="421640"/>
          </a:xfrm>
          <a:prstGeom prst="rect">
            <a:avLst/>
          </a:prstGeom>
        </p:spPr>
        <p:txBody>
          <a:bodyPr lIns="0" tIns="0" rIns="0" bIns="0" rtlCol="0" anchor="t">
            <a:spAutoFit/>
          </a:bodyPr>
          <a:lstStyle/>
          <a:p>
            <a:pPr algn="ctr">
              <a:lnSpc>
                <a:spcPts val="1690"/>
              </a:lnSpc>
              <a:spcBef>
                <a:spcPct val="0"/>
              </a:spcBef>
            </a:pPr>
            <a:r>
              <a:rPr lang="en-US" sz="1300">
                <a:solidFill>
                  <a:srgbClr val="0168A6"/>
                </a:solidFill>
                <a:latin typeface="Archivo Black"/>
                <a:ea typeface="Archivo Black"/>
                <a:cs typeface="Archivo Black"/>
                <a:sym typeface="Archivo Black"/>
              </a:rPr>
              <a:t>The Evolution of Microsoft Windows &gt;&gt;&gt;&gt;</a:t>
            </a:r>
          </a:p>
        </p:txBody>
      </p:sp>
      <p:grpSp>
        <p:nvGrpSpPr>
          <p:cNvPr id="105" name="Group 105"/>
          <p:cNvGrpSpPr/>
          <p:nvPr/>
        </p:nvGrpSpPr>
        <p:grpSpPr>
          <a:xfrm>
            <a:off x="11695074" y="4507046"/>
            <a:ext cx="2176125" cy="700507"/>
            <a:chOff x="0" y="0"/>
            <a:chExt cx="2901500" cy="934009"/>
          </a:xfrm>
        </p:grpSpPr>
        <p:sp>
          <p:nvSpPr>
            <p:cNvPr id="106" name="TextBox 106"/>
            <p:cNvSpPr txBox="1"/>
            <p:nvPr/>
          </p:nvSpPr>
          <p:spPr>
            <a:xfrm>
              <a:off x="0" y="-28575"/>
              <a:ext cx="2901500"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League Spartan"/>
                  <a:ea typeface="League Spartan"/>
                  <a:cs typeface="League Spartan"/>
                  <a:sym typeface="League Spartan"/>
                </a:rPr>
                <a:t>2014</a:t>
              </a:r>
            </a:p>
          </p:txBody>
        </p:sp>
        <p:sp>
          <p:nvSpPr>
            <p:cNvPr id="107" name="TextBox 107"/>
            <p:cNvSpPr txBox="1"/>
            <p:nvPr/>
          </p:nvSpPr>
          <p:spPr>
            <a:xfrm>
              <a:off x="0" y="507501"/>
              <a:ext cx="2901500"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Alexa Amazon</a:t>
              </a:r>
            </a:p>
          </p:txBody>
        </p:sp>
      </p:grpSp>
      <p:grpSp>
        <p:nvGrpSpPr>
          <p:cNvPr id="108" name="Group 108"/>
          <p:cNvGrpSpPr/>
          <p:nvPr/>
        </p:nvGrpSpPr>
        <p:grpSpPr>
          <a:xfrm>
            <a:off x="15209899" y="2372785"/>
            <a:ext cx="1249025" cy="1672057"/>
            <a:chOff x="0" y="0"/>
            <a:chExt cx="1665367" cy="2229409"/>
          </a:xfrm>
        </p:grpSpPr>
        <p:sp>
          <p:nvSpPr>
            <p:cNvPr id="109" name="TextBox 109"/>
            <p:cNvSpPr txBox="1"/>
            <p:nvPr/>
          </p:nvSpPr>
          <p:spPr>
            <a:xfrm>
              <a:off x="0" y="-28575"/>
              <a:ext cx="1665367" cy="426508"/>
            </a:xfrm>
            <a:prstGeom prst="rect">
              <a:avLst/>
            </a:prstGeom>
          </p:spPr>
          <p:txBody>
            <a:bodyPr lIns="0" tIns="0" rIns="0" bIns="0" rtlCol="0" anchor="t">
              <a:spAutoFit/>
            </a:bodyPr>
            <a:lstStyle/>
            <a:p>
              <a:pPr marL="0" lvl="0" indent="0" algn="l">
                <a:lnSpc>
                  <a:spcPts val="2600"/>
                </a:lnSpc>
                <a:spcBef>
                  <a:spcPct val="0"/>
                </a:spcBef>
              </a:pPr>
              <a:r>
                <a:rPr lang="en-US" sz="2000">
                  <a:solidFill>
                    <a:srgbClr val="000000"/>
                  </a:solidFill>
                  <a:latin typeface="League Spartan"/>
                  <a:ea typeface="League Spartan"/>
                  <a:cs typeface="League Spartan"/>
                  <a:sym typeface="League Spartan"/>
                </a:rPr>
                <a:t>2022</a:t>
              </a:r>
            </a:p>
          </p:txBody>
        </p:sp>
        <p:sp>
          <p:nvSpPr>
            <p:cNvPr id="110" name="TextBox 110"/>
            <p:cNvSpPr txBox="1"/>
            <p:nvPr/>
          </p:nvSpPr>
          <p:spPr>
            <a:xfrm>
              <a:off x="0" y="507501"/>
              <a:ext cx="1665367" cy="1721908"/>
            </a:xfrm>
            <a:prstGeom prst="rect">
              <a:avLst/>
            </a:prstGeom>
          </p:spPr>
          <p:txBody>
            <a:bodyPr lIns="0" tIns="0" rIns="0" bIns="0" rtlCol="0" anchor="t">
              <a:spAutoFit/>
            </a:bodyPr>
            <a:lstStyle/>
            <a:p>
              <a:pPr algn="l">
                <a:lnSpc>
                  <a:spcPts val="2600"/>
                </a:lnSpc>
              </a:pPr>
              <a:r>
                <a:rPr lang="en-US" sz="2000">
                  <a:solidFill>
                    <a:srgbClr val="000000"/>
                  </a:solidFill>
                  <a:latin typeface="Knockout Featherweight"/>
                  <a:ea typeface="Knockout Featherweight"/>
                  <a:cs typeface="Knockout Featherweight"/>
                  <a:sym typeface="Knockout Featherweight"/>
                </a:rPr>
                <a:t>The Year of </a:t>
              </a:r>
              <a:r>
                <a:rPr lang="en-US" sz="2000" u="sng">
                  <a:solidFill>
                    <a:srgbClr val="000000"/>
                  </a:solidFill>
                  <a:latin typeface="Knockout Featherweight Bold"/>
                  <a:ea typeface="Knockout Featherweight Bold"/>
                  <a:cs typeface="Knockout Featherweight Bold"/>
                  <a:sym typeface="Knockout Featherweight Bold"/>
                </a:rPr>
                <a:t>Generative AI</a:t>
              </a:r>
            </a:p>
            <a:p>
              <a:pPr algn="l">
                <a:lnSpc>
                  <a:spcPts val="2600"/>
                </a:lnSpc>
              </a:pPr>
              <a:r>
                <a:rPr lang="en-US" sz="2000">
                  <a:solidFill>
                    <a:srgbClr val="000000"/>
                  </a:solidFill>
                  <a:latin typeface="Knockout Featherweight"/>
                  <a:ea typeface="Knockout Featherweight"/>
                  <a:cs typeface="Knockout Featherweight"/>
                  <a:sym typeface="Knockout Featherweight"/>
                </a:rPr>
                <a:t>Diffusion Model</a:t>
              </a:r>
            </a:p>
            <a:p>
              <a:pPr marL="0" lvl="0" indent="0" algn="l">
                <a:lnSpc>
                  <a:spcPts val="2600"/>
                </a:lnSpc>
                <a:spcBef>
                  <a:spcPct val="0"/>
                </a:spcBef>
              </a:pPr>
              <a:r>
                <a:rPr lang="en-US" sz="2000">
                  <a:solidFill>
                    <a:srgbClr val="000000"/>
                  </a:solidFill>
                  <a:latin typeface="Knockout Featherweight"/>
                  <a:ea typeface="Knockout Featherweight"/>
                  <a:cs typeface="Knockout Featherweight"/>
                  <a:sym typeface="Knockout Featherweight"/>
                </a:rPr>
                <a:t>LLM’s </a:t>
              </a:r>
            </a:p>
          </p:txBody>
        </p:sp>
      </p:grpSp>
      <p:sp>
        <p:nvSpPr>
          <p:cNvPr id="111" name="TextBox 111"/>
          <p:cNvSpPr txBox="1"/>
          <p:nvPr/>
        </p:nvSpPr>
        <p:spPr>
          <a:xfrm>
            <a:off x="16658949" y="3205591"/>
            <a:ext cx="1549105" cy="650875"/>
          </a:xfrm>
          <a:prstGeom prst="rect">
            <a:avLst/>
          </a:prstGeom>
        </p:spPr>
        <p:txBody>
          <a:bodyPr lIns="0" tIns="0" rIns="0" bIns="0" rtlCol="0" anchor="t">
            <a:spAutoFit/>
          </a:bodyPr>
          <a:lstStyle/>
          <a:p>
            <a:pPr algn="l">
              <a:lnSpc>
                <a:spcPts val="2600"/>
              </a:lnSpc>
            </a:pPr>
            <a:r>
              <a:rPr lang="en-US" sz="2000" u="sng">
                <a:solidFill>
                  <a:srgbClr val="000000"/>
                </a:solidFill>
                <a:latin typeface="Knockout Featherweight Bold"/>
                <a:ea typeface="Knockout Featherweight Bold"/>
                <a:cs typeface="Knockout Featherweight Bold"/>
                <a:sym typeface="Knockout Featherweight Bold"/>
              </a:rPr>
              <a:t>Agentic  AI </a:t>
            </a:r>
            <a:r>
              <a:rPr lang="en-US" sz="2000">
                <a:solidFill>
                  <a:srgbClr val="000000"/>
                </a:solidFill>
                <a:latin typeface="Knockout Featherweight"/>
                <a:ea typeface="Knockout Featherweight"/>
                <a:cs typeface="Knockout Featherweight"/>
                <a:sym typeface="Knockout Featherweight"/>
              </a:rPr>
              <a:t>is Born</a:t>
            </a:r>
          </a:p>
          <a:p>
            <a:pPr marL="0" lvl="0" indent="0" algn="l">
              <a:lnSpc>
                <a:spcPts val="2600"/>
              </a:lnSpc>
              <a:spcBef>
                <a:spcPct val="0"/>
              </a:spcBef>
            </a:pPr>
            <a:endParaRPr lang="en-US" sz="2000">
              <a:solidFill>
                <a:srgbClr val="000000"/>
              </a:solidFill>
              <a:latin typeface="Knockout Featherweight"/>
              <a:ea typeface="Knockout Featherweight"/>
              <a:cs typeface="Knockout Featherweight"/>
              <a:sym typeface="Knockout Featherweight"/>
            </a:endParaRPr>
          </a:p>
        </p:txBody>
      </p:sp>
      <p:sp>
        <p:nvSpPr>
          <p:cNvPr id="112" name="TextBox 112"/>
          <p:cNvSpPr txBox="1"/>
          <p:nvPr/>
        </p:nvSpPr>
        <p:spPr>
          <a:xfrm>
            <a:off x="13772215" y="4418761"/>
            <a:ext cx="1232967" cy="384810"/>
          </a:xfrm>
          <a:prstGeom prst="rect">
            <a:avLst/>
          </a:prstGeom>
        </p:spPr>
        <p:txBody>
          <a:bodyPr lIns="0" tIns="0" rIns="0" bIns="0" rtlCol="0" anchor="t">
            <a:spAutoFit/>
          </a:bodyPr>
          <a:lstStyle/>
          <a:p>
            <a:pPr algn="just">
              <a:lnSpc>
                <a:spcPts val="1560"/>
              </a:lnSpc>
            </a:pPr>
            <a:r>
              <a:rPr lang="en-US" sz="1200">
                <a:solidFill>
                  <a:srgbClr val="470EB8"/>
                </a:solidFill>
                <a:latin typeface="Knockout Cruiserweight Ultra-Bold"/>
                <a:ea typeface="Knockout Cruiserweight Ultra-Bold"/>
                <a:cs typeface="Knockout Cruiserweight Ultra-Bold"/>
                <a:sym typeface="Knockout Cruiserweight Ultra-Bold"/>
              </a:rPr>
              <a:t>The Great </a:t>
            </a:r>
          </a:p>
          <a:p>
            <a:pPr algn="just">
              <a:lnSpc>
                <a:spcPts val="1560"/>
              </a:lnSpc>
              <a:spcBef>
                <a:spcPct val="0"/>
              </a:spcBef>
            </a:pPr>
            <a:r>
              <a:rPr lang="en-US" sz="1200">
                <a:solidFill>
                  <a:srgbClr val="470EB8"/>
                </a:solidFill>
                <a:latin typeface="Knockout Cruiserweight Ultra-Bold"/>
                <a:ea typeface="Knockout Cruiserweight Ultra-Bold"/>
                <a:cs typeface="Knockout Cruiserweight Ultra-Bold"/>
                <a:sym typeface="Knockout Cruiserweight Ultra-Bold"/>
              </a:rPr>
              <a:t>Chatbot Invasion</a:t>
            </a:r>
            <a:r>
              <a:rPr lang="en-US" sz="1200">
                <a:solidFill>
                  <a:srgbClr val="000000"/>
                </a:solidFill>
                <a:latin typeface="Knockout Cruiserweight"/>
                <a:ea typeface="Knockout Cruiserweight"/>
                <a:cs typeface="Knockout Cruiserweight"/>
                <a:sym typeface="Knockout Cruiserweight"/>
              </a:rPr>
              <a:t> </a:t>
            </a:r>
          </a:p>
        </p:txBody>
      </p:sp>
      <p:sp>
        <p:nvSpPr>
          <p:cNvPr id="113" name="TextBox 113"/>
          <p:cNvSpPr txBox="1"/>
          <p:nvPr/>
        </p:nvSpPr>
        <p:spPr>
          <a:xfrm>
            <a:off x="13735229" y="356557"/>
            <a:ext cx="1239217" cy="765810"/>
          </a:xfrm>
          <a:prstGeom prst="rect">
            <a:avLst/>
          </a:prstGeom>
        </p:spPr>
        <p:txBody>
          <a:bodyPr lIns="0" tIns="0" rIns="0" bIns="0" rtlCol="0" anchor="t">
            <a:spAutoFit/>
          </a:bodyPr>
          <a:lstStyle/>
          <a:p>
            <a:pPr algn="just">
              <a:lnSpc>
                <a:spcPts val="1560"/>
              </a:lnSpc>
            </a:pPr>
            <a:r>
              <a:rPr lang="en-US" sz="1200">
                <a:solidFill>
                  <a:srgbClr val="470EB8"/>
                </a:solidFill>
                <a:latin typeface="Knockout Cruiserweight Bold"/>
                <a:ea typeface="Knockout Cruiserweight Bold"/>
                <a:cs typeface="Knockout Cruiserweight Bold"/>
                <a:sym typeface="Knockout Cruiserweight Bold"/>
              </a:rPr>
              <a:t>Cloud Computing </a:t>
            </a:r>
          </a:p>
          <a:p>
            <a:pPr algn="just">
              <a:lnSpc>
                <a:spcPts val="1560"/>
              </a:lnSpc>
            </a:pPr>
            <a:r>
              <a:rPr lang="en-US" sz="1200">
                <a:solidFill>
                  <a:srgbClr val="470EB8"/>
                </a:solidFill>
                <a:latin typeface="Knockout Cruiserweight Bold"/>
                <a:ea typeface="Knockout Cruiserweight Bold"/>
                <a:cs typeface="Knockout Cruiserweight Bold"/>
                <a:sym typeface="Knockout Cruiserweight Bold"/>
              </a:rPr>
              <a:t>Infrastructure </a:t>
            </a:r>
          </a:p>
          <a:p>
            <a:pPr algn="just">
              <a:lnSpc>
                <a:spcPts val="1560"/>
              </a:lnSpc>
            </a:pPr>
            <a:r>
              <a:rPr lang="en-US" sz="1200">
                <a:solidFill>
                  <a:srgbClr val="470EB8"/>
                </a:solidFill>
                <a:latin typeface="Knockout Cruiserweight Bold"/>
                <a:ea typeface="Knockout Cruiserweight Bold"/>
                <a:cs typeface="Knockout Cruiserweight Bold"/>
                <a:sym typeface="Knockout Cruiserweight Bold"/>
              </a:rPr>
              <a:t>reaches critical </a:t>
            </a:r>
          </a:p>
          <a:p>
            <a:pPr algn="just">
              <a:lnSpc>
                <a:spcPts val="1560"/>
              </a:lnSpc>
              <a:spcBef>
                <a:spcPct val="0"/>
              </a:spcBef>
            </a:pPr>
            <a:r>
              <a:rPr lang="en-US" sz="1200">
                <a:solidFill>
                  <a:srgbClr val="470EB8"/>
                </a:solidFill>
                <a:latin typeface="Knockout Cruiserweight Bold"/>
                <a:ea typeface="Knockout Cruiserweight Bold"/>
                <a:cs typeface="Knockout Cruiserweight Bold"/>
                <a:sym typeface="Knockout Cruiserweight Bold"/>
              </a:rPr>
              <a:t>Mass.</a:t>
            </a:r>
          </a:p>
        </p:txBody>
      </p:sp>
      <p:sp>
        <p:nvSpPr>
          <p:cNvPr id="114" name="TextBox 114"/>
          <p:cNvSpPr txBox="1"/>
          <p:nvPr/>
        </p:nvSpPr>
        <p:spPr>
          <a:xfrm>
            <a:off x="15911486" y="6699147"/>
            <a:ext cx="1398910" cy="299720"/>
          </a:xfrm>
          <a:prstGeom prst="rect">
            <a:avLst/>
          </a:prstGeom>
        </p:spPr>
        <p:txBody>
          <a:bodyPr lIns="0" tIns="0" rIns="0" bIns="0" rtlCol="0" anchor="t">
            <a:spAutoFit/>
          </a:bodyPr>
          <a:lstStyle/>
          <a:p>
            <a:pPr algn="ctr">
              <a:lnSpc>
                <a:spcPts val="2470"/>
              </a:lnSpc>
              <a:spcBef>
                <a:spcPct val="0"/>
              </a:spcBef>
            </a:pPr>
            <a:r>
              <a:rPr lang="en-US" sz="1900">
                <a:solidFill>
                  <a:srgbClr val="000000"/>
                </a:solidFill>
                <a:latin typeface="Knockout Featherweight Bold"/>
                <a:ea typeface="Knockout Featherweight Bold"/>
                <a:cs typeface="Knockout Featherweight Bold"/>
                <a:sym typeface="Knockout Featherweight Bold"/>
              </a:rPr>
              <a:t>(Prompts to Parnters) </a:t>
            </a:r>
          </a:p>
        </p:txBody>
      </p:sp>
      <p:sp>
        <p:nvSpPr>
          <p:cNvPr id="115" name="TextBox 115"/>
          <p:cNvSpPr txBox="1"/>
          <p:nvPr/>
        </p:nvSpPr>
        <p:spPr>
          <a:xfrm>
            <a:off x="16013589" y="6389902"/>
            <a:ext cx="1153567" cy="299720"/>
          </a:xfrm>
          <a:prstGeom prst="rect">
            <a:avLst/>
          </a:prstGeom>
        </p:spPr>
        <p:txBody>
          <a:bodyPr lIns="0" tIns="0" rIns="0" bIns="0" rtlCol="0" anchor="t">
            <a:spAutoFit/>
          </a:bodyPr>
          <a:lstStyle/>
          <a:p>
            <a:pPr algn="ctr">
              <a:lnSpc>
                <a:spcPts val="2470"/>
              </a:lnSpc>
              <a:spcBef>
                <a:spcPct val="0"/>
              </a:spcBef>
            </a:pPr>
            <a:r>
              <a:rPr lang="en-US" sz="1900">
                <a:solidFill>
                  <a:srgbClr val="000000"/>
                </a:solidFill>
                <a:latin typeface="Knockout Featherweight"/>
                <a:ea typeface="Knockout Featherweight"/>
                <a:cs typeface="Knockout Featherweight"/>
                <a:sym typeface="Knockout Featherweight"/>
              </a:rPr>
              <a:t>Gen Ai - Agentic AI</a:t>
            </a:r>
          </a:p>
        </p:txBody>
      </p:sp>
      <p:sp>
        <p:nvSpPr>
          <p:cNvPr id="116" name="TextBox 116"/>
          <p:cNvSpPr txBox="1"/>
          <p:nvPr/>
        </p:nvSpPr>
        <p:spPr>
          <a:xfrm rot="-5400000">
            <a:off x="17179775" y="4097440"/>
            <a:ext cx="1533079" cy="273685"/>
          </a:xfrm>
          <a:prstGeom prst="rect">
            <a:avLst/>
          </a:prstGeom>
        </p:spPr>
        <p:txBody>
          <a:bodyPr lIns="0" tIns="0" rIns="0" bIns="0" rtlCol="0" anchor="t">
            <a:spAutoFit/>
          </a:bodyPr>
          <a:lstStyle/>
          <a:p>
            <a:pPr algn="ctr">
              <a:lnSpc>
                <a:spcPts val="2210"/>
              </a:lnSpc>
              <a:spcBef>
                <a:spcPct val="0"/>
              </a:spcBef>
            </a:pPr>
            <a:r>
              <a:rPr lang="en-US" sz="1700">
                <a:solidFill>
                  <a:srgbClr val="000000"/>
                </a:solidFill>
                <a:latin typeface="Knockout Featherweight"/>
                <a:ea typeface="Knockout Featherweight"/>
                <a:cs typeface="Knockout Featherweight"/>
                <a:sym typeface="Knockout Featherweight"/>
              </a:rPr>
              <a:t>The Great Convergence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6373006" y="3909376"/>
            <a:ext cx="5541987" cy="3258822"/>
          </a:xfrm>
          <a:prstGeom prst="rect">
            <a:avLst/>
          </a:prstGeom>
        </p:spPr>
        <p:txBody>
          <a:bodyPr lIns="0" tIns="0" rIns="0" bIns="0" rtlCol="0" anchor="t">
            <a:spAutoFit/>
          </a:bodyPr>
          <a:lstStyle/>
          <a:p>
            <a:pPr algn="ctr">
              <a:lnSpc>
                <a:spcPts val="7139"/>
              </a:lnSpc>
            </a:pPr>
            <a:r>
              <a:rPr lang="en-US" sz="5099">
                <a:solidFill>
                  <a:srgbClr val="FFFFFF"/>
                </a:solidFill>
                <a:latin typeface="Knockout Cruiserweight Bold"/>
                <a:ea typeface="Knockout Cruiserweight Bold"/>
                <a:cs typeface="Knockout Cruiserweight Bold"/>
                <a:sym typeface="Knockout Cruiserweight Bold"/>
              </a:rPr>
              <a:t>TOOLS OR TOYS?</a:t>
            </a:r>
          </a:p>
          <a:p>
            <a:pPr algn="ctr">
              <a:lnSpc>
                <a:spcPts val="5739"/>
              </a:lnSpc>
            </a:pPr>
            <a:r>
              <a:rPr lang="en-US" sz="4099">
                <a:solidFill>
                  <a:srgbClr val="FFFFFF"/>
                </a:solidFill>
                <a:latin typeface="Knockout Cruiserweight"/>
                <a:ea typeface="Knockout Cruiserweight"/>
                <a:cs typeface="Knockout Cruiserweight"/>
                <a:sym typeface="Knockout Cruiserweight"/>
              </a:rPr>
              <a:t>Visual Image Creation </a:t>
            </a:r>
          </a:p>
          <a:p>
            <a:pPr algn="ctr">
              <a:lnSpc>
                <a:spcPts val="5739"/>
              </a:lnSpc>
            </a:pPr>
            <a:r>
              <a:rPr lang="en-US" sz="4099">
                <a:solidFill>
                  <a:srgbClr val="FFFFFF"/>
                </a:solidFill>
                <a:latin typeface="Knockout Cruiserweight"/>
                <a:ea typeface="Knockout Cruiserweight"/>
                <a:cs typeface="Knockout Cruiserweight"/>
                <a:sym typeface="Knockout Cruiserweight"/>
              </a:rPr>
              <a:t>Generative  Ai</a:t>
            </a:r>
          </a:p>
          <a:p>
            <a:pPr algn="ctr">
              <a:lnSpc>
                <a:spcPts val="7419"/>
              </a:lnSpc>
              <a:spcBef>
                <a:spcPct val="0"/>
              </a:spcBef>
            </a:pPr>
            <a:r>
              <a:rPr lang="en-US" sz="5299">
                <a:solidFill>
                  <a:srgbClr val="FFFFFF"/>
                </a:solidFill>
                <a:latin typeface="Knockout Cruiserweight"/>
                <a:ea typeface="Knockout Cruiserweight"/>
                <a:cs typeface="Knockout Cruiserweight"/>
                <a:sym typeface="Knockout Cruiserweight"/>
              </a:rPr>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3493371" y="1965021"/>
            <a:ext cx="11301259" cy="6356958"/>
          </a:xfrm>
          <a:custGeom>
            <a:avLst/>
            <a:gdLst/>
            <a:ahLst/>
            <a:cxnLst/>
            <a:rect l="l" t="t" r="r" b="b"/>
            <a:pathLst>
              <a:path w="11301259" h="6356958">
                <a:moveTo>
                  <a:pt x="0" y="0"/>
                </a:moveTo>
                <a:lnTo>
                  <a:pt x="11301258" y="0"/>
                </a:lnTo>
                <a:lnTo>
                  <a:pt x="11301258" y="6356958"/>
                </a:lnTo>
                <a:lnTo>
                  <a:pt x="0" y="6356958"/>
                </a:lnTo>
                <a:lnTo>
                  <a:pt x="0" y="0"/>
                </a:lnTo>
                <a:close/>
              </a:path>
            </a:pathLst>
          </a:custGeom>
          <a:blipFill>
            <a:blip r:embed="rId2"/>
            <a:stretch>
              <a:fillRect/>
            </a:stretch>
          </a:blipFill>
          <a:ln w="38100" cap="sq">
            <a:solidFill>
              <a:srgbClr val="FFFFFF"/>
            </a:solidFill>
            <a:prstDash val="solid"/>
            <a:miter/>
          </a:ln>
        </p:spPr>
        <p:txBody>
          <a:bodyPr/>
          <a:lstStyle/>
          <a:p>
            <a:endParaRPr lang="en-US"/>
          </a:p>
        </p:txBody>
      </p:sp>
      <p:sp>
        <p:nvSpPr>
          <p:cNvPr id="3" name="TextBox 3"/>
          <p:cNvSpPr txBox="1"/>
          <p:nvPr/>
        </p:nvSpPr>
        <p:spPr>
          <a:xfrm>
            <a:off x="8744992" y="825500"/>
            <a:ext cx="798016" cy="732156"/>
          </a:xfrm>
          <a:prstGeom prst="rect">
            <a:avLst/>
          </a:prstGeom>
        </p:spPr>
        <p:txBody>
          <a:bodyPr lIns="0" tIns="0" rIns="0" bIns="0" rtlCol="0" anchor="t">
            <a:spAutoFit/>
          </a:bodyPr>
          <a:lstStyle/>
          <a:p>
            <a:pPr algn="ctr">
              <a:lnSpc>
                <a:spcPts val="5979"/>
              </a:lnSpc>
              <a:spcBef>
                <a:spcPct val="0"/>
              </a:spcBef>
            </a:pPr>
            <a:r>
              <a:rPr lang="en-US" sz="4599">
                <a:solidFill>
                  <a:srgbClr val="FFFFFF"/>
                </a:solidFill>
                <a:latin typeface="Knockout Featherweight"/>
                <a:ea typeface="Knockout Featherweight"/>
                <a:cs typeface="Knockout Featherweight"/>
                <a:sym typeface="Knockout Featherweight"/>
              </a:rPr>
              <a:t>2022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686733" y="1181100"/>
            <a:ext cx="7577281" cy="7624936"/>
          </a:xfrm>
          <a:custGeom>
            <a:avLst/>
            <a:gdLst/>
            <a:ahLst/>
            <a:cxnLst/>
            <a:rect l="l" t="t" r="r" b="b"/>
            <a:pathLst>
              <a:path w="7577281" h="7624936">
                <a:moveTo>
                  <a:pt x="0" y="0"/>
                </a:moveTo>
                <a:lnTo>
                  <a:pt x="7577281" y="0"/>
                </a:lnTo>
                <a:lnTo>
                  <a:pt x="7577281" y="7624936"/>
                </a:lnTo>
                <a:lnTo>
                  <a:pt x="0" y="7624936"/>
                </a:lnTo>
                <a:lnTo>
                  <a:pt x="0" y="0"/>
                </a:lnTo>
                <a:close/>
              </a:path>
            </a:pathLst>
          </a:custGeom>
          <a:blipFill>
            <a:blip r:embed="rId2"/>
            <a:stretch>
              <a:fillRect/>
            </a:stretch>
          </a:blipFill>
        </p:spPr>
        <p:txBody>
          <a:bodyPr/>
          <a:lstStyle/>
          <a:p>
            <a:endParaRPr lang="en-US"/>
          </a:p>
        </p:txBody>
      </p:sp>
      <p:sp>
        <p:nvSpPr>
          <p:cNvPr id="3" name="Freeform 3"/>
          <p:cNvSpPr/>
          <p:nvPr/>
        </p:nvSpPr>
        <p:spPr>
          <a:xfrm>
            <a:off x="8649080" y="1181100"/>
            <a:ext cx="8743570" cy="5457103"/>
          </a:xfrm>
          <a:custGeom>
            <a:avLst/>
            <a:gdLst/>
            <a:ahLst/>
            <a:cxnLst/>
            <a:rect l="l" t="t" r="r" b="b"/>
            <a:pathLst>
              <a:path w="8743570" h="5457103">
                <a:moveTo>
                  <a:pt x="0" y="0"/>
                </a:moveTo>
                <a:lnTo>
                  <a:pt x="8743570" y="0"/>
                </a:lnTo>
                <a:lnTo>
                  <a:pt x="8743570" y="5457103"/>
                </a:lnTo>
                <a:lnTo>
                  <a:pt x="0" y="5457103"/>
                </a:lnTo>
                <a:lnTo>
                  <a:pt x="0" y="0"/>
                </a:lnTo>
                <a:close/>
              </a:path>
            </a:pathLst>
          </a:custGeom>
          <a:blipFill>
            <a:blip r:embed="rId3"/>
            <a:stretch>
              <a:fillRect b="-6749"/>
            </a:stretch>
          </a:blipFill>
        </p:spPr>
        <p:txBody>
          <a:bodyPr/>
          <a:lstStyle/>
          <a:p>
            <a:endParaRPr lang="en-US"/>
          </a:p>
        </p:txBody>
      </p:sp>
      <p:sp>
        <p:nvSpPr>
          <p:cNvPr id="4" name="Freeform 4"/>
          <p:cNvSpPr/>
          <p:nvPr/>
        </p:nvSpPr>
        <p:spPr>
          <a:xfrm>
            <a:off x="10263111" y="6437858"/>
            <a:ext cx="5014118" cy="2820442"/>
          </a:xfrm>
          <a:custGeom>
            <a:avLst/>
            <a:gdLst/>
            <a:ahLst/>
            <a:cxnLst/>
            <a:rect l="l" t="t" r="r" b="b"/>
            <a:pathLst>
              <a:path w="5014118" h="2820442">
                <a:moveTo>
                  <a:pt x="0" y="0"/>
                </a:moveTo>
                <a:lnTo>
                  <a:pt x="5014118" y="0"/>
                </a:lnTo>
                <a:lnTo>
                  <a:pt x="5014118" y="2820442"/>
                </a:lnTo>
                <a:lnTo>
                  <a:pt x="0" y="282044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0D8E8"/>
        </a:solidFill>
        <a:effectLst/>
      </p:bgPr>
    </p:bg>
    <p:spTree>
      <p:nvGrpSpPr>
        <p:cNvPr id="1" name=""/>
        <p:cNvGrpSpPr/>
        <p:nvPr/>
      </p:nvGrpSpPr>
      <p:grpSpPr>
        <a:xfrm>
          <a:off x="0" y="0"/>
          <a:ext cx="0" cy="0"/>
          <a:chOff x="0" y="0"/>
          <a:chExt cx="0" cy="0"/>
        </a:xfrm>
      </p:grpSpPr>
      <p:sp>
        <p:nvSpPr>
          <p:cNvPr id="2" name="Freeform 2"/>
          <p:cNvSpPr/>
          <p:nvPr/>
        </p:nvSpPr>
        <p:spPr>
          <a:xfrm>
            <a:off x="879302" y="1028700"/>
            <a:ext cx="16529397" cy="8430890"/>
          </a:xfrm>
          <a:custGeom>
            <a:avLst/>
            <a:gdLst/>
            <a:ahLst/>
            <a:cxnLst/>
            <a:rect l="l" t="t" r="r" b="b"/>
            <a:pathLst>
              <a:path w="16529397" h="8430890">
                <a:moveTo>
                  <a:pt x="0" y="0"/>
                </a:moveTo>
                <a:lnTo>
                  <a:pt x="16529396" y="0"/>
                </a:lnTo>
                <a:lnTo>
                  <a:pt x="16529396" y="8430890"/>
                </a:lnTo>
                <a:lnTo>
                  <a:pt x="0" y="8430890"/>
                </a:lnTo>
                <a:lnTo>
                  <a:pt x="0" y="0"/>
                </a:lnTo>
                <a:close/>
              </a:path>
            </a:pathLst>
          </a:custGeom>
          <a:blipFill>
            <a:blip r:embed="rId2"/>
            <a:stretch>
              <a:fillRect b="-969"/>
            </a:stretch>
          </a:blipFill>
          <a:ln w="9525" cap="sq">
            <a:solidFill>
              <a:srgbClr val="000000"/>
            </a:solidFill>
            <a:prstDash val="solid"/>
            <a:miter/>
          </a:ln>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0D8E8"/>
        </a:solidFill>
        <a:effectLst/>
      </p:bgPr>
    </p:bg>
    <p:spTree>
      <p:nvGrpSpPr>
        <p:cNvPr id="1" name=""/>
        <p:cNvGrpSpPr/>
        <p:nvPr/>
      </p:nvGrpSpPr>
      <p:grpSpPr>
        <a:xfrm>
          <a:off x="0" y="0"/>
          <a:ext cx="0" cy="0"/>
          <a:chOff x="0" y="0"/>
          <a:chExt cx="0" cy="0"/>
        </a:xfrm>
      </p:grpSpPr>
      <p:sp>
        <p:nvSpPr>
          <p:cNvPr id="2" name="Freeform 2"/>
          <p:cNvSpPr/>
          <p:nvPr/>
        </p:nvSpPr>
        <p:spPr>
          <a:xfrm>
            <a:off x="6630964" y="3700962"/>
            <a:ext cx="3719768" cy="2789826"/>
          </a:xfrm>
          <a:custGeom>
            <a:avLst/>
            <a:gdLst/>
            <a:ahLst/>
            <a:cxnLst/>
            <a:rect l="l" t="t" r="r" b="b"/>
            <a:pathLst>
              <a:path w="3719768" h="2789826">
                <a:moveTo>
                  <a:pt x="0" y="0"/>
                </a:moveTo>
                <a:lnTo>
                  <a:pt x="3719768" y="0"/>
                </a:lnTo>
                <a:lnTo>
                  <a:pt x="3719768" y="2789826"/>
                </a:lnTo>
                <a:lnTo>
                  <a:pt x="0" y="2789826"/>
                </a:lnTo>
                <a:lnTo>
                  <a:pt x="0" y="0"/>
                </a:lnTo>
                <a:close/>
              </a:path>
            </a:pathLst>
          </a:custGeom>
          <a:blipFill>
            <a:blip r:embed="rId2"/>
            <a:stretch>
              <a:fillRect/>
            </a:stretch>
          </a:blipFill>
        </p:spPr>
        <p:txBody>
          <a:bodyPr/>
          <a:lstStyle/>
          <a:p>
            <a:endParaRPr lang="en-US"/>
          </a:p>
        </p:txBody>
      </p:sp>
      <p:sp>
        <p:nvSpPr>
          <p:cNvPr id="3" name="Freeform 3"/>
          <p:cNvSpPr/>
          <p:nvPr/>
        </p:nvSpPr>
        <p:spPr>
          <a:xfrm>
            <a:off x="11925976" y="6146615"/>
            <a:ext cx="4401129" cy="858220"/>
          </a:xfrm>
          <a:custGeom>
            <a:avLst/>
            <a:gdLst/>
            <a:ahLst/>
            <a:cxnLst/>
            <a:rect l="l" t="t" r="r" b="b"/>
            <a:pathLst>
              <a:path w="4401129" h="858220">
                <a:moveTo>
                  <a:pt x="0" y="0"/>
                </a:moveTo>
                <a:lnTo>
                  <a:pt x="4401129" y="0"/>
                </a:lnTo>
                <a:lnTo>
                  <a:pt x="4401129" y="858220"/>
                </a:lnTo>
                <a:lnTo>
                  <a:pt x="0" y="858220"/>
                </a:lnTo>
                <a:lnTo>
                  <a:pt x="0" y="0"/>
                </a:lnTo>
                <a:close/>
              </a:path>
            </a:pathLst>
          </a:custGeom>
          <a:blipFill>
            <a:blip r:embed="rId3"/>
            <a:stretch>
              <a:fillRect/>
            </a:stretch>
          </a:blipFill>
        </p:spPr>
        <p:txBody>
          <a:bodyPr/>
          <a:lstStyle/>
          <a:p>
            <a:endParaRPr lang="en-US"/>
          </a:p>
        </p:txBody>
      </p:sp>
      <p:sp>
        <p:nvSpPr>
          <p:cNvPr id="4" name="Freeform 4"/>
          <p:cNvSpPr/>
          <p:nvPr/>
        </p:nvSpPr>
        <p:spPr>
          <a:xfrm>
            <a:off x="5821043" y="2058729"/>
            <a:ext cx="1302087" cy="1269534"/>
          </a:xfrm>
          <a:custGeom>
            <a:avLst/>
            <a:gdLst/>
            <a:ahLst/>
            <a:cxnLst/>
            <a:rect l="l" t="t" r="r" b="b"/>
            <a:pathLst>
              <a:path w="1302087" h="1269534">
                <a:moveTo>
                  <a:pt x="0" y="0"/>
                </a:moveTo>
                <a:lnTo>
                  <a:pt x="1302086" y="0"/>
                </a:lnTo>
                <a:lnTo>
                  <a:pt x="1302086" y="1269534"/>
                </a:lnTo>
                <a:lnTo>
                  <a:pt x="0" y="1269534"/>
                </a:lnTo>
                <a:lnTo>
                  <a:pt x="0" y="0"/>
                </a:lnTo>
                <a:close/>
              </a:path>
            </a:pathLst>
          </a:custGeom>
          <a:blipFill>
            <a:blip r:embed="rId4"/>
            <a:stretch>
              <a:fillRect/>
            </a:stretch>
          </a:blipFill>
        </p:spPr>
        <p:txBody>
          <a:bodyPr/>
          <a:lstStyle/>
          <a:p>
            <a:endParaRPr lang="en-US"/>
          </a:p>
        </p:txBody>
      </p:sp>
      <p:sp>
        <p:nvSpPr>
          <p:cNvPr id="5" name="Freeform 5"/>
          <p:cNvSpPr/>
          <p:nvPr/>
        </p:nvSpPr>
        <p:spPr>
          <a:xfrm>
            <a:off x="10832990" y="2068254"/>
            <a:ext cx="1300419" cy="1269534"/>
          </a:xfrm>
          <a:custGeom>
            <a:avLst/>
            <a:gdLst/>
            <a:ahLst/>
            <a:cxnLst/>
            <a:rect l="l" t="t" r="r" b="b"/>
            <a:pathLst>
              <a:path w="1300419" h="1269534">
                <a:moveTo>
                  <a:pt x="0" y="0"/>
                </a:moveTo>
                <a:lnTo>
                  <a:pt x="1300419" y="0"/>
                </a:lnTo>
                <a:lnTo>
                  <a:pt x="1300419" y="1269534"/>
                </a:lnTo>
                <a:lnTo>
                  <a:pt x="0" y="1269534"/>
                </a:lnTo>
                <a:lnTo>
                  <a:pt x="0" y="0"/>
                </a:lnTo>
                <a:close/>
              </a:path>
            </a:pathLst>
          </a:custGeom>
          <a:blipFill>
            <a:blip r:embed="rId5"/>
            <a:stretch>
              <a:fillRect/>
            </a:stretch>
          </a:blipFill>
        </p:spPr>
        <p:txBody>
          <a:bodyPr/>
          <a:lstStyle/>
          <a:p>
            <a:endParaRPr lang="en-US"/>
          </a:p>
        </p:txBody>
      </p:sp>
      <p:sp>
        <p:nvSpPr>
          <p:cNvPr id="6" name="Freeform 6"/>
          <p:cNvSpPr/>
          <p:nvPr/>
        </p:nvSpPr>
        <p:spPr>
          <a:xfrm>
            <a:off x="6288345" y="5143500"/>
            <a:ext cx="5379428" cy="7043441"/>
          </a:xfrm>
          <a:custGeom>
            <a:avLst/>
            <a:gdLst/>
            <a:ahLst/>
            <a:cxnLst/>
            <a:rect l="l" t="t" r="r" b="b"/>
            <a:pathLst>
              <a:path w="5379428" h="7043441">
                <a:moveTo>
                  <a:pt x="0" y="0"/>
                </a:moveTo>
                <a:lnTo>
                  <a:pt x="5379428" y="0"/>
                </a:lnTo>
                <a:lnTo>
                  <a:pt x="5379428" y="7043441"/>
                </a:lnTo>
                <a:lnTo>
                  <a:pt x="0" y="7043441"/>
                </a:lnTo>
                <a:lnTo>
                  <a:pt x="0" y="0"/>
                </a:lnTo>
                <a:close/>
              </a:path>
            </a:pathLst>
          </a:custGeom>
          <a:blipFill>
            <a:blip r:embed="rId6"/>
            <a:stretch>
              <a:fillRect/>
            </a:stretch>
          </a:blipFill>
        </p:spPr>
        <p:txBody>
          <a:bodyPr/>
          <a:lstStyle/>
          <a:p>
            <a:endParaRPr lang="en-US"/>
          </a:p>
        </p:txBody>
      </p:sp>
      <p:sp>
        <p:nvSpPr>
          <p:cNvPr id="7" name="AutoShape 7"/>
          <p:cNvSpPr/>
          <p:nvPr/>
        </p:nvSpPr>
        <p:spPr>
          <a:xfrm>
            <a:off x="8978059" y="2232759"/>
            <a:ext cx="0" cy="2210058"/>
          </a:xfrm>
          <a:prstGeom prst="line">
            <a:avLst/>
          </a:prstGeom>
          <a:ln w="19050" cap="flat">
            <a:solidFill>
              <a:srgbClr val="000000"/>
            </a:solidFill>
            <a:prstDash val="solid"/>
            <a:headEnd type="none" w="sm" len="sm"/>
            <a:tailEnd type="none" w="sm" len="sm"/>
          </a:ln>
        </p:spPr>
        <p:txBody>
          <a:bodyPr/>
          <a:lstStyle/>
          <a:p>
            <a:endParaRPr lang="en-US"/>
          </a:p>
        </p:txBody>
      </p:sp>
      <p:sp>
        <p:nvSpPr>
          <p:cNvPr id="8" name="AutoShape 8"/>
          <p:cNvSpPr/>
          <p:nvPr/>
        </p:nvSpPr>
        <p:spPr>
          <a:xfrm flipV="1">
            <a:off x="5320234" y="5510300"/>
            <a:ext cx="1001616" cy="456144"/>
          </a:xfrm>
          <a:prstGeom prst="line">
            <a:avLst/>
          </a:prstGeom>
          <a:ln w="38100" cap="flat">
            <a:solidFill>
              <a:srgbClr val="000000"/>
            </a:solidFill>
            <a:prstDash val="sysDot"/>
            <a:headEnd type="triangle" w="lg" len="med"/>
            <a:tailEnd type="triangle" w="lg" len="med"/>
          </a:ln>
        </p:spPr>
        <p:txBody>
          <a:bodyPr/>
          <a:lstStyle/>
          <a:p>
            <a:endParaRPr lang="en-US"/>
          </a:p>
        </p:txBody>
      </p:sp>
      <p:sp>
        <p:nvSpPr>
          <p:cNvPr id="9" name="AutoShape 9"/>
          <p:cNvSpPr/>
          <p:nvPr/>
        </p:nvSpPr>
        <p:spPr>
          <a:xfrm flipH="1" flipV="1">
            <a:off x="10590753" y="5306914"/>
            <a:ext cx="892446" cy="644083"/>
          </a:xfrm>
          <a:prstGeom prst="line">
            <a:avLst/>
          </a:prstGeom>
          <a:ln w="38100" cap="flat">
            <a:solidFill>
              <a:srgbClr val="000000"/>
            </a:solidFill>
            <a:prstDash val="sysDot"/>
            <a:headEnd type="triangle" w="lg" len="med"/>
            <a:tailEnd type="triangle" w="lg" len="med"/>
          </a:ln>
        </p:spPr>
        <p:txBody>
          <a:bodyPr/>
          <a:lstStyle/>
          <a:p>
            <a:endParaRPr lang="en-US"/>
          </a:p>
        </p:txBody>
      </p:sp>
      <p:sp>
        <p:nvSpPr>
          <p:cNvPr id="10" name="AutoShape 10"/>
          <p:cNvSpPr/>
          <p:nvPr/>
        </p:nvSpPr>
        <p:spPr>
          <a:xfrm>
            <a:off x="8007585" y="2712546"/>
            <a:ext cx="1940949" cy="0"/>
          </a:xfrm>
          <a:prstGeom prst="line">
            <a:avLst/>
          </a:prstGeom>
          <a:ln w="19050" cap="flat">
            <a:solidFill>
              <a:srgbClr val="000000"/>
            </a:solidFill>
            <a:prstDash val="solid"/>
            <a:headEnd type="arrow" w="med" len="sm"/>
            <a:tailEnd type="arrow" w="med" len="sm"/>
          </a:ln>
        </p:spPr>
        <p:txBody>
          <a:bodyPr/>
          <a:lstStyle/>
          <a:p>
            <a:endParaRPr lang="en-US"/>
          </a:p>
        </p:txBody>
      </p:sp>
      <p:sp>
        <p:nvSpPr>
          <p:cNvPr id="11" name="Freeform 11"/>
          <p:cNvSpPr/>
          <p:nvPr/>
        </p:nvSpPr>
        <p:spPr>
          <a:xfrm>
            <a:off x="2357137" y="6056121"/>
            <a:ext cx="2808668" cy="1039207"/>
          </a:xfrm>
          <a:custGeom>
            <a:avLst/>
            <a:gdLst/>
            <a:ahLst/>
            <a:cxnLst/>
            <a:rect l="l" t="t" r="r" b="b"/>
            <a:pathLst>
              <a:path w="2808668" h="1039207">
                <a:moveTo>
                  <a:pt x="0" y="0"/>
                </a:moveTo>
                <a:lnTo>
                  <a:pt x="2808668" y="0"/>
                </a:lnTo>
                <a:lnTo>
                  <a:pt x="2808668" y="1039208"/>
                </a:lnTo>
                <a:lnTo>
                  <a:pt x="0" y="1039208"/>
                </a:lnTo>
                <a:lnTo>
                  <a:pt x="0" y="0"/>
                </a:lnTo>
                <a:close/>
              </a:path>
            </a:pathLst>
          </a:custGeom>
          <a:blipFill>
            <a:blip r:embed="rId7"/>
            <a:stretch>
              <a:fillRect/>
            </a:stretch>
          </a:blipFill>
        </p:spPr>
        <p:txBody>
          <a:bodyPr/>
          <a:lstStyle/>
          <a:p>
            <a:endParaRPr lang="en-US"/>
          </a:p>
        </p:txBody>
      </p:sp>
      <p:sp>
        <p:nvSpPr>
          <p:cNvPr id="12" name="Freeform 12"/>
          <p:cNvSpPr/>
          <p:nvPr/>
        </p:nvSpPr>
        <p:spPr>
          <a:xfrm>
            <a:off x="11703993" y="8723372"/>
            <a:ext cx="2182964" cy="1146056"/>
          </a:xfrm>
          <a:custGeom>
            <a:avLst/>
            <a:gdLst/>
            <a:ahLst/>
            <a:cxnLst/>
            <a:rect l="l" t="t" r="r" b="b"/>
            <a:pathLst>
              <a:path w="2182964" h="1146056">
                <a:moveTo>
                  <a:pt x="0" y="0"/>
                </a:moveTo>
                <a:lnTo>
                  <a:pt x="2182964" y="0"/>
                </a:lnTo>
                <a:lnTo>
                  <a:pt x="2182964" y="1146056"/>
                </a:lnTo>
                <a:lnTo>
                  <a:pt x="0" y="1146056"/>
                </a:lnTo>
                <a:lnTo>
                  <a:pt x="0" y="0"/>
                </a:lnTo>
                <a:close/>
              </a:path>
            </a:pathLst>
          </a:custGeom>
          <a:blipFill>
            <a:blip r:embed="rId8"/>
            <a:stretch>
              <a:fillRect/>
            </a:stretch>
          </a:blipFill>
        </p:spPr>
        <p:txBody>
          <a:bodyPr/>
          <a:lstStyle/>
          <a:p>
            <a:endParaRPr lang="en-US"/>
          </a:p>
        </p:txBody>
      </p:sp>
      <p:sp>
        <p:nvSpPr>
          <p:cNvPr id="13" name="TextBox 13"/>
          <p:cNvSpPr txBox="1"/>
          <p:nvPr/>
        </p:nvSpPr>
        <p:spPr>
          <a:xfrm>
            <a:off x="6959727" y="990600"/>
            <a:ext cx="4036665" cy="727710"/>
          </a:xfrm>
          <a:prstGeom prst="rect">
            <a:avLst/>
          </a:prstGeom>
        </p:spPr>
        <p:txBody>
          <a:bodyPr lIns="0" tIns="0" rIns="0" bIns="0" rtlCol="0" anchor="t">
            <a:spAutoFit/>
          </a:bodyPr>
          <a:lstStyle/>
          <a:p>
            <a:pPr algn="ctr">
              <a:lnSpc>
                <a:spcPts val="2939"/>
              </a:lnSpc>
            </a:pPr>
            <a:r>
              <a:rPr lang="en-US" sz="2099">
                <a:solidFill>
                  <a:srgbClr val="000000"/>
                </a:solidFill>
                <a:latin typeface="Knockout Cruiserweight"/>
                <a:ea typeface="Knockout Cruiserweight"/>
                <a:cs typeface="Knockout Cruiserweight"/>
                <a:sym typeface="Knockout Cruiserweight"/>
              </a:rPr>
              <a:t>Character Development Pipeline</a:t>
            </a:r>
          </a:p>
          <a:p>
            <a:pPr algn="ctr">
              <a:lnSpc>
                <a:spcPts val="2939"/>
              </a:lnSpc>
              <a:spcBef>
                <a:spcPct val="0"/>
              </a:spcBef>
            </a:pPr>
            <a:r>
              <a:rPr lang="en-US" sz="2099">
                <a:solidFill>
                  <a:srgbClr val="000000"/>
                </a:solidFill>
                <a:latin typeface="Knockout Cruiserweight"/>
                <a:ea typeface="Knockout Cruiserweight"/>
                <a:cs typeface="Knockout Cruiserweight"/>
                <a:sym typeface="Knockout Cruiserweight"/>
              </a:rPr>
              <a:t>Implimenting Generative Ai Tools </a:t>
            </a:r>
          </a:p>
        </p:txBody>
      </p:sp>
      <p:sp>
        <p:nvSpPr>
          <p:cNvPr id="14" name="TextBox 14"/>
          <p:cNvSpPr txBox="1"/>
          <p:nvPr/>
        </p:nvSpPr>
        <p:spPr>
          <a:xfrm>
            <a:off x="11811548" y="8646170"/>
            <a:ext cx="2103983" cy="229870"/>
          </a:xfrm>
          <a:prstGeom prst="rect">
            <a:avLst/>
          </a:prstGeom>
        </p:spPr>
        <p:txBody>
          <a:bodyPr lIns="0" tIns="0" rIns="0" bIns="0" rtlCol="0" anchor="t">
            <a:spAutoFit/>
          </a:bodyPr>
          <a:lstStyle/>
          <a:p>
            <a:pPr algn="ctr">
              <a:lnSpc>
                <a:spcPts val="1820"/>
              </a:lnSpc>
              <a:spcBef>
                <a:spcPct val="0"/>
              </a:spcBef>
            </a:pPr>
            <a:r>
              <a:rPr lang="en-US" sz="1400">
                <a:solidFill>
                  <a:srgbClr val="000000"/>
                </a:solidFill>
                <a:latin typeface="Ananias"/>
                <a:ea typeface="Ananias"/>
                <a:cs typeface="Ananias"/>
                <a:sym typeface="Ananias"/>
              </a:rPr>
              <a:t>Professor Praxis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0D8E8"/>
        </a:solidFill>
        <a:effectLst/>
      </p:bgPr>
    </p:bg>
    <p:spTree>
      <p:nvGrpSpPr>
        <p:cNvPr id="1" name=""/>
        <p:cNvGrpSpPr/>
        <p:nvPr/>
      </p:nvGrpSpPr>
      <p:grpSpPr>
        <a:xfrm>
          <a:off x="0" y="0"/>
          <a:ext cx="0" cy="0"/>
          <a:chOff x="0" y="0"/>
          <a:chExt cx="0" cy="0"/>
        </a:xfrm>
      </p:grpSpPr>
      <p:sp>
        <p:nvSpPr>
          <p:cNvPr id="2" name="TextBox 2"/>
          <p:cNvSpPr txBox="1"/>
          <p:nvPr/>
        </p:nvSpPr>
        <p:spPr>
          <a:xfrm>
            <a:off x="1028700" y="3661410"/>
            <a:ext cx="15919259" cy="2281555"/>
          </a:xfrm>
          <a:prstGeom prst="rect">
            <a:avLst/>
          </a:prstGeom>
        </p:spPr>
        <p:txBody>
          <a:bodyPr lIns="0" tIns="0" rIns="0" bIns="0" rtlCol="0" anchor="t">
            <a:spAutoFit/>
          </a:bodyPr>
          <a:lstStyle/>
          <a:p>
            <a:pPr algn="l">
              <a:lnSpc>
                <a:spcPts val="3219"/>
              </a:lnSpc>
            </a:pPr>
            <a:r>
              <a:rPr lang="en-US" sz="2299">
                <a:solidFill>
                  <a:srgbClr val="000000"/>
                </a:solidFill>
                <a:latin typeface="Knockout Cruiserweight Ultra-Bold"/>
                <a:ea typeface="Knockout Cruiserweight Ultra-Bold"/>
                <a:cs typeface="Knockout Cruiserweight Ultra-Bold"/>
                <a:sym typeface="Knockout Cruiserweight Ultra-Bold"/>
              </a:rPr>
              <a:t>Prompt:</a:t>
            </a:r>
          </a:p>
          <a:p>
            <a:pPr algn="l">
              <a:lnSpc>
                <a:spcPts val="2520"/>
              </a:lnSpc>
            </a:pPr>
            <a:r>
              <a:rPr lang="en-US" sz="1800">
                <a:solidFill>
                  <a:srgbClr val="000000"/>
                </a:solidFill>
                <a:latin typeface="Knockout Cruiserweight"/>
                <a:ea typeface="Knockout Cruiserweight"/>
                <a:cs typeface="Knockout Cruiserweight"/>
                <a:sym typeface="Knockout Cruiserweight"/>
              </a:rPr>
              <a:t>Imagine a toy-like superhero Action Figure, Toy Collectible modern technology worker and prompting engineer with a baldning head, and a tight brown beard. wearing a sleek and modern attire, cool Round Oval Bright Red-Orange Glasses, Blue Eyes, Hip, All Black Tech clothing, Black sweater under black coat, white sneakers, and surrounded by Camera and Film lighting and equiptment, IN The Style of a Claymation Character</a:t>
            </a:r>
          </a:p>
          <a:p>
            <a:pPr algn="ctr">
              <a:lnSpc>
                <a:spcPts val="2520"/>
              </a:lnSpc>
            </a:pPr>
            <a:endParaRPr lang="en-US" sz="1800">
              <a:solidFill>
                <a:srgbClr val="000000"/>
              </a:solidFill>
              <a:latin typeface="Knockout Cruiserweight"/>
              <a:ea typeface="Knockout Cruiserweight"/>
              <a:cs typeface="Knockout Cruiserweight"/>
              <a:sym typeface="Knockout Cruiserweight"/>
            </a:endParaRPr>
          </a:p>
          <a:p>
            <a:pPr algn="ctr">
              <a:lnSpc>
                <a:spcPts val="2520"/>
              </a:lnSpc>
            </a:pPr>
            <a:endParaRPr lang="en-US" sz="1800">
              <a:solidFill>
                <a:srgbClr val="000000"/>
              </a:solidFill>
              <a:latin typeface="Knockout Cruiserweight"/>
              <a:ea typeface="Knockout Cruiserweight"/>
              <a:cs typeface="Knockout Cruiserweight"/>
              <a:sym typeface="Knockout Cruiserweight"/>
            </a:endParaRPr>
          </a:p>
          <a:p>
            <a:pPr algn="l">
              <a:lnSpc>
                <a:spcPts val="2520"/>
              </a:lnSpc>
              <a:spcBef>
                <a:spcPct val="0"/>
              </a:spcBef>
            </a:pPr>
            <a:endParaRPr lang="en-US" sz="1800">
              <a:solidFill>
                <a:srgbClr val="000000"/>
              </a:solidFill>
              <a:latin typeface="Knockout Cruiserweight"/>
              <a:ea typeface="Knockout Cruiserweight"/>
              <a:cs typeface="Knockout Cruiserweight"/>
              <a:sym typeface="Knockout Cruiserweight"/>
            </a:endParaRPr>
          </a:p>
        </p:txBody>
      </p:sp>
      <p:sp>
        <p:nvSpPr>
          <p:cNvPr id="3" name="TextBox 3"/>
          <p:cNvSpPr txBox="1"/>
          <p:nvPr/>
        </p:nvSpPr>
        <p:spPr>
          <a:xfrm>
            <a:off x="1028700" y="5006418"/>
            <a:ext cx="8622134" cy="1243965"/>
          </a:xfrm>
          <a:prstGeom prst="rect">
            <a:avLst/>
          </a:prstGeom>
        </p:spPr>
        <p:txBody>
          <a:bodyPr lIns="0" tIns="0" rIns="0" bIns="0" rtlCol="0" anchor="t">
            <a:spAutoFit/>
          </a:bodyPr>
          <a:lstStyle/>
          <a:p>
            <a:pPr algn="l">
              <a:lnSpc>
                <a:spcPts val="3359"/>
              </a:lnSpc>
              <a:spcBef>
                <a:spcPct val="0"/>
              </a:spcBef>
            </a:pPr>
            <a:endParaRPr/>
          </a:p>
          <a:p>
            <a:pPr algn="l">
              <a:lnSpc>
                <a:spcPts val="3359"/>
              </a:lnSpc>
              <a:spcBef>
                <a:spcPct val="0"/>
              </a:spcBef>
            </a:pPr>
            <a:r>
              <a:rPr lang="en-US" sz="2399">
                <a:solidFill>
                  <a:srgbClr val="000000"/>
                </a:solidFill>
                <a:latin typeface="Knockout Cruiserweight"/>
                <a:ea typeface="Knockout Cruiserweight"/>
                <a:cs typeface="Knockout Cruiserweight"/>
                <a:sym typeface="Knockout Cruiserweight"/>
              </a:rPr>
              <a:t>--chaos --ar 3:4 --style raw --v 6.1 --stylize 1000 --weird 2100 </a:t>
            </a:r>
          </a:p>
          <a:p>
            <a:pPr algn="l">
              <a:lnSpc>
                <a:spcPts val="3359"/>
              </a:lnSpc>
              <a:spcBef>
                <a:spcPct val="0"/>
              </a:spcBef>
            </a:pPr>
            <a:endParaRPr lang="en-US" sz="2399">
              <a:solidFill>
                <a:srgbClr val="000000"/>
              </a:solidFill>
              <a:latin typeface="Knockout Cruiserweight"/>
              <a:ea typeface="Knockout Cruiserweight"/>
              <a:cs typeface="Knockout Cruiserweight"/>
              <a:sym typeface="Knockout Cruiserwe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0D8E8"/>
        </a:solidFill>
        <a:effectLst/>
      </p:bgPr>
    </p:bg>
    <p:spTree>
      <p:nvGrpSpPr>
        <p:cNvPr id="1" name=""/>
        <p:cNvGrpSpPr/>
        <p:nvPr/>
      </p:nvGrpSpPr>
      <p:grpSpPr>
        <a:xfrm>
          <a:off x="0" y="0"/>
          <a:ext cx="0" cy="0"/>
          <a:chOff x="0" y="0"/>
          <a:chExt cx="0" cy="0"/>
        </a:xfrm>
      </p:grpSpPr>
      <p:sp>
        <p:nvSpPr>
          <p:cNvPr id="2" name="Freeform 2"/>
          <p:cNvSpPr/>
          <p:nvPr/>
        </p:nvSpPr>
        <p:spPr>
          <a:xfrm>
            <a:off x="434020" y="555626"/>
            <a:ext cx="17231453" cy="9175749"/>
          </a:xfrm>
          <a:custGeom>
            <a:avLst/>
            <a:gdLst/>
            <a:ahLst/>
            <a:cxnLst/>
            <a:rect l="l" t="t" r="r" b="b"/>
            <a:pathLst>
              <a:path w="17231453" h="9175749">
                <a:moveTo>
                  <a:pt x="0" y="0"/>
                </a:moveTo>
                <a:lnTo>
                  <a:pt x="17231453" y="0"/>
                </a:lnTo>
                <a:lnTo>
                  <a:pt x="17231453" y="9175748"/>
                </a:lnTo>
                <a:lnTo>
                  <a:pt x="0" y="9175748"/>
                </a:lnTo>
                <a:lnTo>
                  <a:pt x="0" y="0"/>
                </a:lnTo>
                <a:close/>
              </a:path>
            </a:pathLst>
          </a:custGeom>
          <a:blipFill>
            <a:blip r:embed="rId2"/>
            <a:stretch>
              <a:fillRect/>
            </a:stretch>
          </a:blipFill>
          <a:ln w="9525" cap="sq">
            <a:solidFill>
              <a:srgbClr val="000000"/>
            </a:solidFill>
            <a:prstDash val="solid"/>
            <a:miter/>
          </a:ln>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0D8E8"/>
        </a:solidFill>
        <a:effectLst/>
      </p:bgPr>
    </p:bg>
    <p:spTree>
      <p:nvGrpSpPr>
        <p:cNvPr id="1" name=""/>
        <p:cNvGrpSpPr/>
        <p:nvPr/>
      </p:nvGrpSpPr>
      <p:grpSpPr>
        <a:xfrm>
          <a:off x="0" y="0"/>
          <a:ext cx="0" cy="0"/>
          <a:chOff x="0" y="0"/>
          <a:chExt cx="0" cy="0"/>
        </a:xfrm>
      </p:grpSpPr>
      <p:sp>
        <p:nvSpPr>
          <p:cNvPr id="2" name="Freeform 2"/>
          <p:cNvSpPr/>
          <p:nvPr/>
        </p:nvSpPr>
        <p:spPr>
          <a:xfrm>
            <a:off x="712847" y="664450"/>
            <a:ext cx="16862306" cy="8958100"/>
          </a:xfrm>
          <a:custGeom>
            <a:avLst/>
            <a:gdLst/>
            <a:ahLst/>
            <a:cxnLst/>
            <a:rect l="l" t="t" r="r" b="b"/>
            <a:pathLst>
              <a:path w="16862306" h="8958100">
                <a:moveTo>
                  <a:pt x="0" y="0"/>
                </a:moveTo>
                <a:lnTo>
                  <a:pt x="16862306" y="0"/>
                </a:lnTo>
                <a:lnTo>
                  <a:pt x="16862306" y="8958100"/>
                </a:lnTo>
                <a:lnTo>
                  <a:pt x="0" y="8958100"/>
                </a:lnTo>
                <a:lnTo>
                  <a:pt x="0" y="0"/>
                </a:lnTo>
                <a:close/>
              </a:path>
            </a:pathLst>
          </a:custGeom>
          <a:blipFill>
            <a:blip r:embed="rId2"/>
            <a:stretch>
              <a:fillRect/>
            </a:stretch>
          </a:blipFill>
          <a:ln w="9525" cap="sq">
            <a:solidFill>
              <a:srgbClr val="000000"/>
            </a:solidFill>
            <a:prstDash val="solid"/>
            <a:miter/>
          </a:ln>
        </p:spPr>
        <p:txBody>
          <a:bodyPr/>
          <a:lstStyle/>
          <a:p>
            <a:endParaRPr lang="en-US"/>
          </a:p>
        </p:txBody>
      </p:sp>
      <p:grpSp>
        <p:nvGrpSpPr>
          <p:cNvPr id="3" name="Group 3"/>
          <p:cNvGrpSpPr/>
          <p:nvPr/>
        </p:nvGrpSpPr>
        <p:grpSpPr>
          <a:xfrm>
            <a:off x="13878607" y="3872935"/>
            <a:ext cx="1337548" cy="1455807"/>
            <a:chOff x="0" y="0"/>
            <a:chExt cx="352276" cy="383422"/>
          </a:xfrm>
        </p:grpSpPr>
        <p:sp>
          <p:nvSpPr>
            <p:cNvPr id="4" name="Freeform 4"/>
            <p:cNvSpPr/>
            <p:nvPr/>
          </p:nvSpPr>
          <p:spPr>
            <a:xfrm>
              <a:off x="0" y="0"/>
              <a:ext cx="352276" cy="383422"/>
            </a:xfrm>
            <a:custGeom>
              <a:avLst/>
              <a:gdLst/>
              <a:ahLst/>
              <a:cxnLst/>
              <a:rect l="l" t="t" r="r" b="b"/>
              <a:pathLst>
                <a:path w="352276" h="383422">
                  <a:moveTo>
                    <a:pt x="0" y="0"/>
                  </a:moveTo>
                  <a:lnTo>
                    <a:pt x="352276" y="0"/>
                  </a:lnTo>
                  <a:lnTo>
                    <a:pt x="352276" y="383422"/>
                  </a:lnTo>
                  <a:lnTo>
                    <a:pt x="0" y="383422"/>
                  </a:lnTo>
                  <a:close/>
                </a:path>
              </a:pathLst>
            </a:custGeom>
            <a:solidFill>
              <a:srgbClr val="000000">
                <a:alpha val="0"/>
              </a:srgbClr>
            </a:solidFill>
            <a:ln w="76200" cap="sq">
              <a:solidFill>
                <a:srgbClr val="FFDE59"/>
              </a:solidFill>
              <a:prstDash val="solid"/>
              <a:miter/>
            </a:ln>
          </p:spPr>
          <p:txBody>
            <a:bodyPr/>
            <a:lstStyle/>
            <a:p>
              <a:endParaRPr lang="en-US"/>
            </a:p>
          </p:txBody>
        </p:sp>
        <p:sp>
          <p:nvSpPr>
            <p:cNvPr id="5" name="TextBox 5"/>
            <p:cNvSpPr txBox="1"/>
            <p:nvPr/>
          </p:nvSpPr>
          <p:spPr>
            <a:xfrm>
              <a:off x="0" y="-38100"/>
              <a:ext cx="352276" cy="421522"/>
            </a:xfrm>
            <a:prstGeom prst="rect">
              <a:avLst/>
            </a:prstGeom>
          </p:spPr>
          <p:txBody>
            <a:bodyPr lIns="50800" tIns="50800" rIns="50800" bIns="50800" rtlCol="0" anchor="ctr"/>
            <a:lstStyle/>
            <a:p>
              <a:pPr algn="ctr">
                <a:lnSpc>
                  <a:spcPts val="2520"/>
                </a:lnSpc>
              </a:pPr>
              <a:endParaRPr/>
            </a:p>
          </p:txBody>
        </p:sp>
      </p:grpSp>
      <p:grpSp>
        <p:nvGrpSpPr>
          <p:cNvPr id="6" name="Group 6"/>
          <p:cNvGrpSpPr/>
          <p:nvPr/>
        </p:nvGrpSpPr>
        <p:grpSpPr>
          <a:xfrm>
            <a:off x="13760699" y="3763475"/>
            <a:ext cx="1582514" cy="1675432"/>
            <a:chOff x="0" y="0"/>
            <a:chExt cx="416794" cy="441266"/>
          </a:xfrm>
        </p:grpSpPr>
        <p:sp>
          <p:nvSpPr>
            <p:cNvPr id="7" name="Freeform 7"/>
            <p:cNvSpPr/>
            <p:nvPr/>
          </p:nvSpPr>
          <p:spPr>
            <a:xfrm>
              <a:off x="0" y="0"/>
              <a:ext cx="416794" cy="441266"/>
            </a:xfrm>
            <a:custGeom>
              <a:avLst/>
              <a:gdLst/>
              <a:ahLst/>
              <a:cxnLst/>
              <a:rect l="l" t="t" r="r" b="b"/>
              <a:pathLst>
                <a:path w="416794" h="441266">
                  <a:moveTo>
                    <a:pt x="0" y="0"/>
                  </a:moveTo>
                  <a:lnTo>
                    <a:pt x="416794" y="0"/>
                  </a:lnTo>
                  <a:lnTo>
                    <a:pt x="416794" y="441266"/>
                  </a:lnTo>
                  <a:lnTo>
                    <a:pt x="0" y="441266"/>
                  </a:lnTo>
                  <a:close/>
                </a:path>
              </a:pathLst>
            </a:custGeom>
            <a:solidFill>
              <a:srgbClr val="000000">
                <a:alpha val="0"/>
              </a:srgbClr>
            </a:solidFill>
            <a:ln w="76200" cap="sq">
              <a:solidFill>
                <a:srgbClr val="FF3131"/>
              </a:solidFill>
              <a:prstDash val="solid"/>
              <a:miter/>
            </a:ln>
          </p:spPr>
          <p:txBody>
            <a:bodyPr/>
            <a:lstStyle/>
            <a:p>
              <a:endParaRPr lang="en-US"/>
            </a:p>
          </p:txBody>
        </p:sp>
        <p:sp>
          <p:nvSpPr>
            <p:cNvPr id="8" name="TextBox 8"/>
            <p:cNvSpPr txBox="1"/>
            <p:nvPr/>
          </p:nvSpPr>
          <p:spPr>
            <a:xfrm>
              <a:off x="0" y="-38100"/>
              <a:ext cx="416794" cy="479366"/>
            </a:xfrm>
            <a:prstGeom prst="rect">
              <a:avLst/>
            </a:prstGeom>
          </p:spPr>
          <p:txBody>
            <a:bodyPr lIns="50800" tIns="50800" rIns="50800" bIns="50800" rtlCol="0" anchor="ctr"/>
            <a:lstStyle/>
            <a:p>
              <a:pPr algn="ctr">
                <a:lnSpc>
                  <a:spcPts val="2520"/>
                </a:lnSpc>
              </a:pP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D0D8E8"/>
        </a:solidFill>
        <a:effectLst/>
      </p:bgPr>
    </p:bg>
    <p:spTree>
      <p:nvGrpSpPr>
        <p:cNvPr id="1" name=""/>
        <p:cNvGrpSpPr/>
        <p:nvPr/>
      </p:nvGrpSpPr>
      <p:grpSpPr>
        <a:xfrm>
          <a:off x="0" y="0"/>
          <a:ext cx="0" cy="0"/>
          <a:chOff x="0" y="0"/>
          <a:chExt cx="0" cy="0"/>
        </a:xfrm>
      </p:grpSpPr>
      <p:sp>
        <p:nvSpPr>
          <p:cNvPr id="2" name="Freeform 2"/>
          <p:cNvSpPr/>
          <p:nvPr/>
        </p:nvSpPr>
        <p:spPr>
          <a:xfrm>
            <a:off x="10212884" y="1210904"/>
            <a:ext cx="6065725" cy="8047396"/>
          </a:xfrm>
          <a:custGeom>
            <a:avLst/>
            <a:gdLst/>
            <a:ahLst/>
            <a:cxnLst/>
            <a:rect l="l" t="t" r="r" b="b"/>
            <a:pathLst>
              <a:path w="6065725" h="8047396">
                <a:moveTo>
                  <a:pt x="0" y="0"/>
                </a:moveTo>
                <a:lnTo>
                  <a:pt x="6065725" y="0"/>
                </a:lnTo>
                <a:lnTo>
                  <a:pt x="6065725" y="8047396"/>
                </a:lnTo>
                <a:lnTo>
                  <a:pt x="0" y="8047396"/>
                </a:lnTo>
                <a:lnTo>
                  <a:pt x="0" y="0"/>
                </a:lnTo>
                <a:close/>
              </a:path>
            </a:pathLst>
          </a:custGeom>
          <a:blipFill>
            <a:blip r:embed="rId2"/>
            <a:stretch>
              <a:fillRect/>
            </a:stretch>
          </a:blipFill>
          <a:ln w="9525" cap="sq">
            <a:solidFill>
              <a:srgbClr val="000000"/>
            </a:solidFill>
            <a:prstDash val="solid"/>
            <a:miter/>
          </a:ln>
        </p:spPr>
        <p:txBody>
          <a:bodyPr/>
          <a:lstStyle/>
          <a:p>
            <a:endParaRPr lang="en-US"/>
          </a:p>
        </p:txBody>
      </p:sp>
      <p:sp>
        <p:nvSpPr>
          <p:cNvPr id="3" name="TextBox 3"/>
          <p:cNvSpPr txBox="1"/>
          <p:nvPr/>
        </p:nvSpPr>
        <p:spPr>
          <a:xfrm>
            <a:off x="1106572" y="3713797"/>
            <a:ext cx="8311959" cy="3135630"/>
          </a:xfrm>
          <a:prstGeom prst="rect">
            <a:avLst/>
          </a:prstGeom>
        </p:spPr>
        <p:txBody>
          <a:bodyPr lIns="0" tIns="0" rIns="0" bIns="0" rtlCol="0" anchor="t">
            <a:spAutoFit/>
          </a:bodyPr>
          <a:lstStyle/>
          <a:p>
            <a:pPr algn="l">
              <a:lnSpc>
                <a:spcPts val="2520"/>
              </a:lnSpc>
            </a:pPr>
            <a:r>
              <a:rPr lang="en-US" sz="1800">
                <a:solidFill>
                  <a:srgbClr val="000000"/>
                </a:solidFill>
                <a:latin typeface="Knockout Cruiserweight Ultra-Bold"/>
                <a:ea typeface="Knockout Cruiserweight Ultra-Bold"/>
                <a:cs typeface="Knockout Cruiserweight Ultra-Bold"/>
                <a:sym typeface="Knockout Cruiserweight Ultra-Bold"/>
              </a:rPr>
              <a:t>Prompt:</a:t>
            </a:r>
          </a:p>
          <a:p>
            <a:pPr algn="l">
              <a:lnSpc>
                <a:spcPts val="2520"/>
              </a:lnSpc>
            </a:pPr>
            <a:r>
              <a:rPr lang="en-US" sz="1800">
                <a:solidFill>
                  <a:srgbClr val="000000"/>
                </a:solidFill>
                <a:latin typeface="Knockout Cruiserweight"/>
                <a:ea typeface="Knockout Cruiserweight"/>
                <a:cs typeface="Knockout Cruiserweight"/>
                <a:sym typeface="Knockout Cruiserweight"/>
              </a:rPr>
              <a:t>Imagine a toy-like superhero Action Figure, Toy Collectible modern technology worker and prompting engineer with a baldning head, and a tight brown beard. wearing a sleek and modern attire, cool Round Oval Bright Red-Orange Glasses, Blue Eyes, Hip, All Black Tech clothing, Black sweater under black coat, white sneakers, and surrounded by Camera and Film lighting and equiptment, IN The Style of a Claymation Character</a:t>
            </a:r>
          </a:p>
          <a:p>
            <a:pPr algn="ctr">
              <a:lnSpc>
                <a:spcPts val="2520"/>
              </a:lnSpc>
            </a:pPr>
            <a:endParaRPr lang="en-US" sz="1800">
              <a:solidFill>
                <a:srgbClr val="000000"/>
              </a:solidFill>
              <a:latin typeface="Knockout Cruiserweight"/>
              <a:ea typeface="Knockout Cruiserweight"/>
              <a:cs typeface="Knockout Cruiserweight"/>
              <a:sym typeface="Knockout Cruiserweight"/>
            </a:endParaRPr>
          </a:p>
          <a:p>
            <a:pPr algn="ctr">
              <a:lnSpc>
                <a:spcPts val="2520"/>
              </a:lnSpc>
            </a:pPr>
            <a:endParaRPr lang="en-US" sz="1800">
              <a:solidFill>
                <a:srgbClr val="000000"/>
              </a:solidFill>
              <a:latin typeface="Knockout Cruiserweight"/>
              <a:ea typeface="Knockout Cruiserweight"/>
              <a:cs typeface="Knockout Cruiserweight"/>
              <a:sym typeface="Knockout Cruiserweight"/>
            </a:endParaRPr>
          </a:p>
          <a:p>
            <a:pPr algn="l">
              <a:lnSpc>
                <a:spcPts val="2520"/>
              </a:lnSpc>
              <a:spcBef>
                <a:spcPct val="0"/>
              </a:spcBef>
            </a:pPr>
            <a:endParaRPr lang="en-US" sz="1800">
              <a:solidFill>
                <a:srgbClr val="000000"/>
              </a:solidFill>
              <a:latin typeface="Knockout Cruiserweight"/>
              <a:ea typeface="Knockout Cruiserweight"/>
              <a:cs typeface="Knockout Cruiserweight"/>
              <a:sym typeface="Knockout Cruiserweight"/>
            </a:endParaRPr>
          </a:p>
        </p:txBody>
      </p:sp>
      <p:sp>
        <p:nvSpPr>
          <p:cNvPr id="4" name="TextBox 4"/>
          <p:cNvSpPr txBox="1"/>
          <p:nvPr/>
        </p:nvSpPr>
        <p:spPr>
          <a:xfrm>
            <a:off x="1106572" y="5714443"/>
            <a:ext cx="6467624" cy="935355"/>
          </a:xfrm>
          <a:prstGeom prst="rect">
            <a:avLst/>
          </a:prstGeom>
        </p:spPr>
        <p:txBody>
          <a:bodyPr lIns="0" tIns="0" rIns="0" bIns="0" rtlCol="0" anchor="t">
            <a:spAutoFit/>
          </a:bodyPr>
          <a:lstStyle/>
          <a:p>
            <a:pPr algn="l">
              <a:lnSpc>
                <a:spcPts val="2520"/>
              </a:lnSpc>
              <a:spcBef>
                <a:spcPct val="0"/>
              </a:spcBef>
            </a:pPr>
            <a:endParaRPr/>
          </a:p>
          <a:p>
            <a:pPr algn="l">
              <a:lnSpc>
                <a:spcPts val="2520"/>
              </a:lnSpc>
              <a:spcBef>
                <a:spcPct val="0"/>
              </a:spcBef>
            </a:pPr>
            <a:r>
              <a:rPr lang="en-US" sz="1800">
                <a:solidFill>
                  <a:srgbClr val="000000"/>
                </a:solidFill>
                <a:latin typeface="Knockout Cruiserweight"/>
                <a:ea typeface="Knockout Cruiserweight"/>
                <a:cs typeface="Knockout Cruiserweight"/>
                <a:sym typeface="Knockout Cruiserweight"/>
              </a:rPr>
              <a:t>--chaos --ar 3:4 --style raw --v 6.1 --stylize 1000 --weird 2100 </a:t>
            </a:r>
          </a:p>
          <a:p>
            <a:pPr algn="l">
              <a:lnSpc>
                <a:spcPts val="2520"/>
              </a:lnSpc>
              <a:spcBef>
                <a:spcPct val="0"/>
              </a:spcBef>
            </a:pPr>
            <a:endParaRPr lang="en-US" sz="1800">
              <a:solidFill>
                <a:srgbClr val="000000"/>
              </a:solidFill>
              <a:latin typeface="Knockout Cruiserweight"/>
              <a:ea typeface="Knockout Cruiserweight"/>
              <a:cs typeface="Knockout Cruiserweight"/>
              <a:sym typeface="Knockout Cruiserwe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D0D8E8"/>
        </a:solidFill>
        <a:effectLst/>
      </p:bgPr>
    </p:bg>
    <p:spTree>
      <p:nvGrpSpPr>
        <p:cNvPr id="1" name=""/>
        <p:cNvGrpSpPr/>
        <p:nvPr/>
      </p:nvGrpSpPr>
      <p:grpSpPr>
        <a:xfrm>
          <a:off x="0" y="0"/>
          <a:ext cx="0" cy="0"/>
          <a:chOff x="0" y="0"/>
          <a:chExt cx="0" cy="0"/>
        </a:xfrm>
      </p:grpSpPr>
      <p:sp>
        <p:nvSpPr>
          <p:cNvPr id="2" name="Freeform 2"/>
          <p:cNvSpPr/>
          <p:nvPr/>
        </p:nvSpPr>
        <p:spPr>
          <a:xfrm>
            <a:off x="9144000" y="2315430"/>
            <a:ext cx="5584045" cy="5275967"/>
          </a:xfrm>
          <a:custGeom>
            <a:avLst/>
            <a:gdLst/>
            <a:ahLst/>
            <a:cxnLst/>
            <a:rect l="l" t="t" r="r" b="b"/>
            <a:pathLst>
              <a:path w="5584045" h="5275967">
                <a:moveTo>
                  <a:pt x="0" y="0"/>
                </a:moveTo>
                <a:lnTo>
                  <a:pt x="5584045" y="0"/>
                </a:lnTo>
                <a:lnTo>
                  <a:pt x="5584045" y="5275967"/>
                </a:lnTo>
                <a:lnTo>
                  <a:pt x="0" y="5275967"/>
                </a:lnTo>
                <a:lnTo>
                  <a:pt x="0" y="0"/>
                </a:lnTo>
                <a:close/>
              </a:path>
            </a:pathLst>
          </a:custGeom>
          <a:blipFill>
            <a:blip r:embed="rId2"/>
            <a:stretch>
              <a:fillRect l="-24539" t="-7288" r="-3776"/>
            </a:stretch>
          </a:blipFill>
          <a:ln w="19050" cap="sq">
            <a:solidFill>
              <a:srgbClr val="000000"/>
            </a:solidFill>
            <a:prstDash val="solid"/>
            <a:miter/>
          </a:ln>
        </p:spPr>
        <p:txBody>
          <a:bodyPr/>
          <a:lstStyle/>
          <a:p>
            <a:endParaRPr lang="en-US"/>
          </a:p>
        </p:txBody>
      </p:sp>
      <p:sp>
        <p:nvSpPr>
          <p:cNvPr id="3" name="Freeform 3"/>
          <p:cNvSpPr/>
          <p:nvPr/>
        </p:nvSpPr>
        <p:spPr>
          <a:xfrm>
            <a:off x="8040048" y="8438257"/>
            <a:ext cx="2372234" cy="1245423"/>
          </a:xfrm>
          <a:custGeom>
            <a:avLst/>
            <a:gdLst/>
            <a:ahLst/>
            <a:cxnLst/>
            <a:rect l="l" t="t" r="r" b="b"/>
            <a:pathLst>
              <a:path w="2372234" h="1245423">
                <a:moveTo>
                  <a:pt x="0" y="0"/>
                </a:moveTo>
                <a:lnTo>
                  <a:pt x="2372234" y="0"/>
                </a:lnTo>
                <a:lnTo>
                  <a:pt x="2372234" y="1245423"/>
                </a:lnTo>
                <a:lnTo>
                  <a:pt x="0" y="1245423"/>
                </a:lnTo>
                <a:lnTo>
                  <a:pt x="0" y="0"/>
                </a:lnTo>
                <a:close/>
              </a:path>
            </a:pathLst>
          </a:custGeom>
          <a:blipFill>
            <a:blip r:embed="rId3"/>
            <a:stretch>
              <a:fillRect/>
            </a:stretch>
          </a:blipFill>
        </p:spPr>
        <p:txBody>
          <a:bodyPr/>
          <a:lstStyle/>
          <a:p>
            <a:endParaRPr lang="en-US"/>
          </a:p>
        </p:txBody>
      </p:sp>
      <p:sp>
        <p:nvSpPr>
          <p:cNvPr id="4" name="Freeform 4"/>
          <p:cNvSpPr/>
          <p:nvPr/>
        </p:nvSpPr>
        <p:spPr>
          <a:xfrm>
            <a:off x="7544697" y="635675"/>
            <a:ext cx="3362936" cy="1231675"/>
          </a:xfrm>
          <a:custGeom>
            <a:avLst/>
            <a:gdLst/>
            <a:ahLst/>
            <a:cxnLst/>
            <a:rect l="l" t="t" r="r" b="b"/>
            <a:pathLst>
              <a:path w="3362936" h="1231675">
                <a:moveTo>
                  <a:pt x="0" y="0"/>
                </a:moveTo>
                <a:lnTo>
                  <a:pt x="3362936" y="0"/>
                </a:lnTo>
                <a:lnTo>
                  <a:pt x="3362936" y="1231675"/>
                </a:lnTo>
                <a:lnTo>
                  <a:pt x="0" y="1231675"/>
                </a:lnTo>
                <a:lnTo>
                  <a:pt x="0" y="0"/>
                </a:lnTo>
                <a:close/>
              </a:path>
            </a:pathLst>
          </a:custGeom>
          <a:blipFill>
            <a:blip r:embed="rId4"/>
            <a:stretch>
              <a:fillRect/>
            </a:stretch>
          </a:blipFill>
        </p:spPr>
        <p:txBody>
          <a:bodyPr/>
          <a:lstStyle/>
          <a:p>
            <a:endParaRPr lang="en-US"/>
          </a:p>
        </p:txBody>
      </p:sp>
      <p:sp>
        <p:nvSpPr>
          <p:cNvPr id="5" name="Freeform 5"/>
          <p:cNvSpPr/>
          <p:nvPr/>
        </p:nvSpPr>
        <p:spPr>
          <a:xfrm>
            <a:off x="3627459" y="2315430"/>
            <a:ext cx="5275967" cy="5275967"/>
          </a:xfrm>
          <a:custGeom>
            <a:avLst/>
            <a:gdLst/>
            <a:ahLst/>
            <a:cxnLst/>
            <a:rect l="l" t="t" r="r" b="b"/>
            <a:pathLst>
              <a:path w="5275967" h="5275967">
                <a:moveTo>
                  <a:pt x="0" y="0"/>
                </a:moveTo>
                <a:lnTo>
                  <a:pt x="5275968" y="0"/>
                </a:lnTo>
                <a:lnTo>
                  <a:pt x="5275968" y="5275967"/>
                </a:lnTo>
                <a:lnTo>
                  <a:pt x="0" y="5275967"/>
                </a:lnTo>
                <a:lnTo>
                  <a:pt x="0" y="0"/>
                </a:lnTo>
                <a:close/>
              </a:path>
            </a:pathLst>
          </a:custGeom>
          <a:blipFill>
            <a:blip r:embed="rId5"/>
            <a:stretch>
              <a:fillRect/>
            </a:stretch>
          </a:blipFill>
          <a:ln w="19050" cap="sq">
            <a:solidFill>
              <a:srgbClr val="000000"/>
            </a:solidFill>
            <a:prstDash val="solid"/>
            <a:miter/>
          </a:ln>
        </p:spPr>
        <p:txBody>
          <a:bodyPr/>
          <a:lstStyle/>
          <a:p>
            <a:endParaRPr lang="en-US"/>
          </a:p>
        </p:txBody>
      </p:sp>
      <p:sp>
        <p:nvSpPr>
          <p:cNvPr id="6" name="TextBox 6"/>
          <p:cNvSpPr txBox="1"/>
          <p:nvPr/>
        </p:nvSpPr>
        <p:spPr>
          <a:xfrm>
            <a:off x="7812926" y="7872854"/>
            <a:ext cx="2453554" cy="264897"/>
          </a:xfrm>
          <a:prstGeom prst="rect">
            <a:avLst/>
          </a:prstGeom>
        </p:spPr>
        <p:txBody>
          <a:bodyPr lIns="0" tIns="0" rIns="0" bIns="0" rtlCol="0" anchor="t">
            <a:spAutoFit/>
          </a:bodyPr>
          <a:lstStyle/>
          <a:p>
            <a:pPr algn="ctr">
              <a:lnSpc>
                <a:spcPts val="2122"/>
              </a:lnSpc>
              <a:spcBef>
                <a:spcPct val="0"/>
              </a:spcBef>
            </a:pPr>
            <a:r>
              <a:rPr lang="en-US" sz="1632">
                <a:solidFill>
                  <a:srgbClr val="000000"/>
                </a:solidFill>
                <a:latin typeface="Ananias"/>
                <a:ea typeface="Ananias"/>
                <a:cs typeface="Ananias"/>
                <a:sym typeface="Ananias"/>
              </a:rPr>
              <a:t>Professor Praxis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7564137" y="8003193"/>
            <a:ext cx="2808668" cy="1039207"/>
          </a:xfrm>
          <a:custGeom>
            <a:avLst/>
            <a:gdLst/>
            <a:ahLst/>
            <a:cxnLst/>
            <a:rect l="l" t="t" r="r" b="b"/>
            <a:pathLst>
              <a:path w="2808668" h="1039207">
                <a:moveTo>
                  <a:pt x="0" y="0"/>
                </a:moveTo>
                <a:lnTo>
                  <a:pt x="2808668" y="0"/>
                </a:lnTo>
                <a:lnTo>
                  <a:pt x="2808668" y="1039207"/>
                </a:lnTo>
                <a:lnTo>
                  <a:pt x="0" y="1039207"/>
                </a:lnTo>
                <a:lnTo>
                  <a:pt x="0" y="0"/>
                </a:lnTo>
                <a:close/>
              </a:path>
            </a:pathLst>
          </a:custGeom>
          <a:blipFill>
            <a:blip r:embed="rId2"/>
            <a:stretch>
              <a:fillRect/>
            </a:stretch>
          </a:blipFill>
        </p:spPr>
        <p:txBody>
          <a:bodyPr/>
          <a:lstStyle/>
          <a:p>
            <a:endParaRPr lang="en-US"/>
          </a:p>
        </p:txBody>
      </p:sp>
      <p:sp>
        <p:nvSpPr>
          <p:cNvPr id="3" name="Freeform 3"/>
          <p:cNvSpPr/>
          <p:nvPr/>
        </p:nvSpPr>
        <p:spPr>
          <a:xfrm>
            <a:off x="11950162" y="478058"/>
            <a:ext cx="4337658" cy="4337658"/>
          </a:xfrm>
          <a:custGeom>
            <a:avLst/>
            <a:gdLst/>
            <a:ahLst/>
            <a:cxnLst/>
            <a:rect l="l" t="t" r="r" b="b"/>
            <a:pathLst>
              <a:path w="4337658" h="4337658">
                <a:moveTo>
                  <a:pt x="0" y="0"/>
                </a:moveTo>
                <a:lnTo>
                  <a:pt x="4337658" y="0"/>
                </a:lnTo>
                <a:lnTo>
                  <a:pt x="4337658" y="4337659"/>
                </a:lnTo>
                <a:lnTo>
                  <a:pt x="0" y="4337659"/>
                </a:lnTo>
                <a:lnTo>
                  <a:pt x="0" y="0"/>
                </a:lnTo>
                <a:close/>
              </a:path>
            </a:pathLst>
          </a:custGeom>
          <a:blipFill>
            <a:blip r:embed="rId3"/>
            <a:stretch>
              <a:fillRect/>
            </a:stretch>
          </a:blipFill>
        </p:spPr>
        <p:txBody>
          <a:bodyPr/>
          <a:lstStyle/>
          <a:p>
            <a:endParaRPr lang="en-US"/>
          </a:p>
        </p:txBody>
      </p:sp>
      <p:sp>
        <p:nvSpPr>
          <p:cNvPr id="4" name="Freeform 4"/>
          <p:cNvSpPr/>
          <p:nvPr/>
        </p:nvSpPr>
        <p:spPr>
          <a:xfrm>
            <a:off x="2174306" y="917522"/>
            <a:ext cx="8320957" cy="4399706"/>
          </a:xfrm>
          <a:custGeom>
            <a:avLst/>
            <a:gdLst/>
            <a:ahLst/>
            <a:cxnLst/>
            <a:rect l="l" t="t" r="r" b="b"/>
            <a:pathLst>
              <a:path w="8320957" h="4399706">
                <a:moveTo>
                  <a:pt x="0" y="0"/>
                </a:moveTo>
                <a:lnTo>
                  <a:pt x="8320957" y="0"/>
                </a:lnTo>
                <a:lnTo>
                  <a:pt x="8320957" y="4399707"/>
                </a:lnTo>
                <a:lnTo>
                  <a:pt x="0" y="4399707"/>
                </a:lnTo>
                <a:lnTo>
                  <a:pt x="0" y="0"/>
                </a:lnTo>
                <a:close/>
              </a:path>
            </a:pathLst>
          </a:custGeom>
          <a:blipFill>
            <a:blip r:embed="rId4"/>
            <a:stretch>
              <a:fillRect/>
            </a:stretch>
          </a:blipFill>
          <a:ln w="19050" cap="sq">
            <a:solidFill>
              <a:srgbClr val="FFFFFF"/>
            </a:solidFill>
            <a:prstDash val="solid"/>
            <a:miter/>
          </a:ln>
        </p:spPr>
        <p:txBody>
          <a:bodyPr/>
          <a:lstStyle/>
          <a:p>
            <a:endParaRPr lang="en-US"/>
          </a:p>
        </p:txBody>
      </p:sp>
      <p:sp>
        <p:nvSpPr>
          <p:cNvPr id="5" name="Freeform 5"/>
          <p:cNvSpPr/>
          <p:nvPr/>
        </p:nvSpPr>
        <p:spPr>
          <a:xfrm>
            <a:off x="11950162" y="5038421"/>
            <a:ext cx="4337658" cy="4337658"/>
          </a:xfrm>
          <a:custGeom>
            <a:avLst/>
            <a:gdLst/>
            <a:ahLst/>
            <a:cxnLst/>
            <a:rect l="l" t="t" r="r" b="b"/>
            <a:pathLst>
              <a:path w="4337658" h="4337658">
                <a:moveTo>
                  <a:pt x="0" y="0"/>
                </a:moveTo>
                <a:lnTo>
                  <a:pt x="4337658" y="0"/>
                </a:lnTo>
                <a:lnTo>
                  <a:pt x="4337658" y="4337658"/>
                </a:lnTo>
                <a:lnTo>
                  <a:pt x="0" y="4337658"/>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2183304" y="5620385"/>
            <a:ext cx="8311959" cy="935355"/>
          </a:xfrm>
          <a:prstGeom prst="rect">
            <a:avLst/>
          </a:prstGeom>
        </p:spPr>
        <p:txBody>
          <a:bodyPr lIns="0" tIns="0" rIns="0" bIns="0" rtlCol="0" anchor="t">
            <a:spAutoFit/>
          </a:bodyPr>
          <a:lstStyle/>
          <a:p>
            <a:pPr algn="l">
              <a:lnSpc>
                <a:spcPts val="2520"/>
              </a:lnSpc>
            </a:pPr>
            <a:r>
              <a:rPr lang="en-US" sz="1800">
                <a:solidFill>
                  <a:srgbClr val="FFFFFF"/>
                </a:solidFill>
                <a:latin typeface="Knockout Cruiserweight Ultra-Bold"/>
                <a:ea typeface="Knockout Cruiserweight Ultra-Bold"/>
                <a:cs typeface="Knockout Cruiserweight Ultra-Bold"/>
                <a:sym typeface="Knockout Cruiserweight Ultra-Bold"/>
              </a:rPr>
              <a:t>Top Prompt:</a:t>
            </a:r>
          </a:p>
          <a:p>
            <a:pPr algn="l">
              <a:lnSpc>
                <a:spcPts val="2520"/>
              </a:lnSpc>
            </a:pPr>
            <a:r>
              <a:rPr lang="en-US" sz="1800">
                <a:solidFill>
                  <a:srgbClr val="FFFFFF"/>
                </a:solidFill>
                <a:latin typeface="Knockout Cruiserweight"/>
                <a:ea typeface="Knockout Cruiserweight"/>
                <a:cs typeface="Knockout Cruiserweight"/>
                <a:sym typeface="Knockout Cruiserweight"/>
              </a:rPr>
              <a:t>Create a 3D Toy, "Professor Praxis" from the charcter</a:t>
            </a:r>
          </a:p>
          <a:p>
            <a:pPr algn="l">
              <a:lnSpc>
                <a:spcPts val="2520"/>
              </a:lnSpc>
              <a:spcBef>
                <a:spcPct val="0"/>
              </a:spcBef>
            </a:pPr>
            <a:r>
              <a:rPr lang="en-US" sz="1800">
                <a:solidFill>
                  <a:srgbClr val="FFFFFF"/>
                </a:solidFill>
                <a:latin typeface="Knockout Cruiserweight"/>
                <a:ea typeface="Knockout Cruiserweight"/>
                <a:cs typeface="Knockout Cruiserweight"/>
                <a:sym typeface="Knockout Cruiserweight"/>
              </a:rPr>
              <a:t> image attached</a:t>
            </a:r>
          </a:p>
        </p:txBody>
      </p:sp>
      <p:sp>
        <p:nvSpPr>
          <p:cNvPr id="7" name="TextBox 7"/>
          <p:cNvSpPr txBox="1"/>
          <p:nvPr/>
        </p:nvSpPr>
        <p:spPr>
          <a:xfrm>
            <a:off x="2183304" y="6746557"/>
            <a:ext cx="8311959" cy="1878330"/>
          </a:xfrm>
          <a:prstGeom prst="rect">
            <a:avLst/>
          </a:prstGeom>
        </p:spPr>
        <p:txBody>
          <a:bodyPr lIns="0" tIns="0" rIns="0" bIns="0" rtlCol="0" anchor="t">
            <a:spAutoFit/>
          </a:bodyPr>
          <a:lstStyle/>
          <a:p>
            <a:pPr algn="l">
              <a:lnSpc>
                <a:spcPts val="2520"/>
              </a:lnSpc>
            </a:pPr>
            <a:r>
              <a:rPr lang="en-US" sz="1800">
                <a:solidFill>
                  <a:srgbClr val="FFFFFF"/>
                </a:solidFill>
                <a:latin typeface="Knockout Cruiserweight Ultra-Bold"/>
                <a:ea typeface="Knockout Cruiserweight Ultra-Bold"/>
                <a:cs typeface="Knockout Cruiserweight Ultra-Bold"/>
                <a:sym typeface="Knockout Cruiserweight Ultra-Bold"/>
              </a:rPr>
              <a:t>Bottom Prompt:</a:t>
            </a:r>
          </a:p>
          <a:p>
            <a:pPr algn="l">
              <a:lnSpc>
                <a:spcPts val="2520"/>
              </a:lnSpc>
            </a:pPr>
            <a:r>
              <a:rPr lang="en-US" sz="1800">
                <a:solidFill>
                  <a:srgbClr val="FFFFFF"/>
                </a:solidFill>
                <a:latin typeface="Knockout Cruiserweight"/>
                <a:ea typeface="Knockout Cruiserweight"/>
                <a:cs typeface="Knockout Cruiserweight"/>
                <a:sym typeface="Knockout Cruiserweight"/>
              </a:rPr>
              <a:t>Create a Flat 2D vector of Die-Lines with graphic design and all branding of the Professor Praxis Box attached</a:t>
            </a:r>
          </a:p>
          <a:p>
            <a:pPr algn="ctr">
              <a:lnSpc>
                <a:spcPts val="2520"/>
              </a:lnSpc>
            </a:pPr>
            <a:endParaRPr lang="en-US" sz="1800">
              <a:solidFill>
                <a:srgbClr val="FFFFFF"/>
              </a:solidFill>
              <a:latin typeface="Knockout Cruiserweight"/>
              <a:ea typeface="Knockout Cruiserweight"/>
              <a:cs typeface="Knockout Cruiserweight"/>
              <a:sym typeface="Knockout Cruiserweight"/>
            </a:endParaRPr>
          </a:p>
          <a:p>
            <a:pPr algn="ctr">
              <a:lnSpc>
                <a:spcPts val="2520"/>
              </a:lnSpc>
            </a:pPr>
            <a:endParaRPr lang="en-US" sz="1800">
              <a:solidFill>
                <a:srgbClr val="FFFFFF"/>
              </a:solidFill>
              <a:latin typeface="Knockout Cruiserweight"/>
              <a:ea typeface="Knockout Cruiserweight"/>
              <a:cs typeface="Knockout Cruiserweight"/>
              <a:sym typeface="Knockout Cruiserweight"/>
            </a:endParaRPr>
          </a:p>
          <a:p>
            <a:pPr algn="l">
              <a:lnSpc>
                <a:spcPts val="2520"/>
              </a:lnSpc>
              <a:spcBef>
                <a:spcPct val="0"/>
              </a:spcBef>
            </a:pPr>
            <a:endParaRPr lang="en-US" sz="1800">
              <a:solidFill>
                <a:srgbClr val="FFFFFF"/>
              </a:solidFill>
              <a:latin typeface="Knockout Cruiserweight"/>
              <a:ea typeface="Knockout Cruiserweight"/>
              <a:cs typeface="Knockout Cruiserweight"/>
              <a:sym typeface="Knockout Cruiserwe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7698712" y="8976469"/>
            <a:ext cx="2890576" cy="563662"/>
          </a:xfrm>
          <a:custGeom>
            <a:avLst/>
            <a:gdLst/>
            <a:ahLst/>
            <a:cxnLst/>
            <a:rect l="l" t="t" r="r" b="b"/>
            <a:pathLst>
              <a:path w="2890576" h="563662">
                <a:moveTo>
                  <a:pt x="0" y="0"/>
                </a:moveTo>
                <a:lnTo>
                  <a:pt x="2890576" y="0"/>
                </a:lnTo>
                <a:lnTo>
                  <a:pt x="2890576" y="563662"/>
                </a:lnTo>
                <a:lnTo>
                  <a:pt x="0" y="563662"/>
                </a:lnTo>
                <a:lnTo>
                  <a:pt x="0" y="0"/>
                </a:lnTo>
                <a:close/>
              </a:path>
            </a:pathLst>
          </a:custGeom>
          <a:blipFill>
            <a:blip r:embed="rId4"/>
            <a:stretch>
              <a:fillRect/>
            </a:stretch>
          </a:blipFill>
        </p:spPr>
        <p:txBody>
          <a:bodyPr/>
          <a:lstStyle/>
          <a:p>
            <a:endParaRPr lang="en-US"/>
          </a:p>
        </p:txBody>
      </p:sp>
      <p:pic>
        <p:nvPicPr>
          <p:cNvPr id="3" name="Picture 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4014858" y="1371600"/>
            <a:ext cx="10258284" cy="5770285"/>
          </a:xfrm>
          <a:prstGeom prst="rect">
            <a:avLst/>
          </a:prstGeom>
          <a:ln w="38100" cap="sq">
            <a:solidFill>
              <a:srgbClr val="FFFFFF"/>
            </a:solidFill>
            <a:prstDash val="solid"/>
          </a:ln>
        </p:spPr>
      </p:pic>
      <p:sp>
        <p:nvSpPr>
          <p:cNvPr id="4" name="TextBox 4"/>
          <p:cNvSpPr txBox="1"/>
          <p:nvPr/>
        </p:nvSpPr>
        <p:spPr>
          <a:xfrm>
            <a:off x="4988020" y="7512685"/>
            <a:ext cx="8311959" cy="1564005"/>
          </a:xfrm>
          <a:prstGeom prst="rect">
            <a:avLst/>
          </a:prstGeom>
        </p:spPr>
        <p:txBody>
          <a:bodyPr lIns="0" tIns="0" rIns="0" bIns="0" rtlCol="0" anchor="t">
            <a:spAutoFit/>
          </a:bodyPr>
          <a:lstStyle/>
          <a:p>
            <a:pPr algn="l">
              <a:lnSpc>
                <a:spcPts val="2520"/>
              </a:lnSpc>
            </a:pPr>
            <a:r>
              <a:rPr lang="en-US" sz="1800">
                <a:solidFill>
                  <a:srgbClr val="FFFFFF"/>
                </a:solidFill>
                <a:latin typeface="Knockout Cruiserweight Ultra-Bold"/>
                <a:ea typeface="Knockout Cruiserweight Ultra-Bold"/>
                <a:cs typeface="Knockout Cruiserweight Ultra-Bold"/>
                <a:sym typeface="Knockout Cruiserweight Ultra-Bold"/>
              </a:rPr>
              <a:t>Prompt: </a:t>
            </a:r>
          </a:p>
          <a:p>
            <a:pPr algn="l">
              <a:lnSpc>
                <a:spcPts val="2520"/>
              </a:lnSpc>
            </a:pPr>
            <a:r>
              <a:rPr lang="en-US" sz="1800">
                <a:solidFill>
                  <a:srgbClr val="FFFFFF"/>
                </a:solidFill>
                <a:latin typeface="Knockout Cruiserweight"/>
                <a:ea typeface="Knockout Cruiserweight"/>
                <a:cs typeface="Knockout Cruiserweight"/>
                <a:sym typeface="Knockout Cruiserweight"/>
              </a:rPr>
              <a:t>Help the character in the attached image break out and escape from the packaging he's enclosed in.</a:t>
            </a:r>
          </a:p>
          <a:p>
            <a:pPr algn="l">
              <a:lnSpc>
                <a:spcPts val="2520"/>
              </a:lnSpc>
            </a:pPr>
            <a:endParaRPr lang="en-US" sz="1800">
              <a:solidFill>
                <a:srgbClr val="FFFFFF"/>
              </a:solidFill>
              <a:latin typeface="Knockout Cruiserweight"/>
              <a:ea typeface="Knockout Cruiserweight"/>
              <a:cs typeface="Knockout Cruiserweight"/>
              <a:sym typeface="Knockout Cruiserweight"/>
            </a:endParaRPr>
          </a:p>
          <a:p>
            <a:pPr algn="l">
              <a:lnSpc>
                <a:spcPts val="2520"/>
              </a:lnSpc>
              <a:spcBef>
                <a:spcPct val="0"/>
              </a:spcBef>
            </a:pPr>
            <a:endParaRPr lang="en-US" sz="1800">
              <a:solidFill>
                <a:srgbClr val="FFFFFF"/>
              </a:solidFill>
              <a:latin typeface="Knockout Cruiserweight"/>
              <a:ea typeface="Knockout Cruiserweight"/>
              <a:cs typeface="Knockout Cruiserweight"/>
              <a:sym typeface="Knockout Cruiserweight"/>
            </a:endParaRPr>
          </a:p>
        </p:txBody>
      </p:sp>
    </p:spTree>
  </p:cSld>
  <p:clrMapOvr>
    <a:masterClrMapping/>
  </p:clrMapOvr>
  <p:timing>
    <p:tnLst>
      <p:par>
        <p:cTn id="1" dur="indefinite" restart="never" nodeType="tmRoot">
          <p:childTnLst>
            <p:video>
              <p:cMediaNode vol="100000">
                <p:cTn id="2" fill="hold" display="0">
                  <p:stCondLst>
                    <p:cond delay="indefinite"/>
                  </p:stCondLst>
                </p:cTn>
                <p:tgtEl>
                  <p:spTgt spid="3"/>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rcRect/>
          <a:stretch>
            <a:fillRect/>
          </a:stretch>
        </p:blipFill>
        <p:spPr>
          <a:xfrm>
            <a:off x="3435194" y="2101706"/>
            <a:ext cx="3551870" cy="4952886"/>
          </a:xfrm>
          <a:prstGeom prst="rect">
            <a:avLst/>
          </a:prstGeom>
          <a:ln w="19050" cap="sq">
            <a:solidFill>
              <a:srgbClr val="FFFFFF"/>
            </a:solidFill>
            <a:prstDash val="solid"/>
          </a:ln>
        </p:spPr>
      </p:pic>
      <p:pic>
        <p:nvPicPr>
          <p:cNvPr id="3" name="Picture 3">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9"/>
          <a:srcRect/>
          <a:stretch>
            <a:fillRect/>
          </a:stretch>
        </p:blipFill>
        <p:spPr>
          <a:xfrm>
            <a:off x="7368610" y="2101706"/>
            <a:ext cx="3551870" cy="4952886"/>
          </a:xfrm>
          <a:prstGeom prst="rect">
            <a:avLst/>
          </a:prstGeom>
          <a:ln w="19050" cap="sq">
            <a:solidFill>
              <a:srgbClr val="FFFFFF"/>
            </a:solidFill>
            <a:prstDash val="solid"/>
          </a:ln>
        </p:spPr>
      </p:pic>
      <p:pic>
        <p:nvPicPr>
          <p:cNvPr id="4" name="Picture 4">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0"/>
          <a:srcRect/>
          <a:stretch>
            <a:fillRect/>
          </a:stretch>
        </p:blipFill>
        <p:spPr>
          <a:xfrm>
            <a:off x="11301480" y="2101706"/>
            <a:ext cx="3551870" cy="4952886"/>
          </a:xfrm>
          <a:prstGeom prst="rect">
            <a:avLst/>
          </a:prstGeom>
          <a:ln w="19050" cap="sq">
            <a:solidFill>
              <a:srgbClr val="FFFFFF"/>
            </a:solidFill>
            <a:prstDash val="solid"/>
          </a:ln>
        </p:spPr>
      </p:pic>
      <p:sp>
        <p:nvSpPr>
          <p:cNvPr id="5" name="TextBox 5"/>
          <p:cNvSpPr txBox="1"/>
          <p:nvPr/>
        </p:nvSpPr>
        <p:spPr>
          <a:xfrm>
            <a:off x="2895600" y="7523798"/>
            <a:ext cx="12827000" cy="1878330"/>
          </a:xfrm>
          <a:prstGeom prst="rect">
            <a:avLst/>
          </a:prstGeom>
        </p:spPr>
        <p:txBody>
          <a:bodyPr lIns="0" tIns="0" rIns="0" bIns="0" rtlCol="0" anchor="t">
            <a:spAutoFit/>
          </a:bodyPr>
          <a:lstStyle/>
          <a:p>
            <a:pPr algn="l">
              <a:lnSpc>
                <a:spcPts val="2520"/>
              </a:lnSpc>
            </a:pPr>
            <a:r>
              <a:rPr lang="en-US" sz="1800">
                <a:solidFill>
                  <a:srgbClr val="FFFFFF"/>
                </a:solidFill>
                <a:latin typeface="Knockout Cruiserweight Ultra-Bold"/>
                <a:ea typeface="Knockout Cruiserweight Ultra-Bold"/>
                <a:cs typeface="Knockout Cruiserweight Ultra-Bold"/>
                <a:sym typeface="Knockout Cruiserweight Ultra-Bold"/>
              </a:rPr>
              <a:t>PROMPT</a:t>
            </a:r>
            <a:r>
              <a:rPr lang="en-US" sz="1800">
                <a:solidFill>
                  <a:srgbClr val="FFFFFF"/>
                </a:solidFill>
                <a:latin typeface="Knockout Cruiserweight"/>
                <a:ea typeface="Knockout Cruiserweight"/>
                <a:cs typeface="Knockout Cruiserweight"/>
                <a:sym typeface="Knockout Cruiserweight"/>
              </a:rPr>
              <a:t>: magine a stop motion character design in the style of Rankin/Bass, with a clay mation face with subtle imperfections, inspired by [uploaded reference image], a long flowing purple superhero cape, hand-crafted claymation aesthetic, stitched fabric textures, slightly oversized head with expressive eyes, cinematic studio lighting, neutral grey background, professional concept art for animation pre-production</a:t>
            </a:r>
          </a:p>
          <a:p>
            <a:pPr algn="l">
              <a:lnSpc>
                <a:spcPts val="2520"/>
              </a:lnSpc>
            </a:pPr>
            <a:endParaRPr lang="en-US" sz="1800">
              <a:solidFill>
                <a:srgbClr val="FFFFFF"/>
              </a:solidFill>
              <a:latin typeface="Knockout Cruiserweight"/>
              <a:ea typeface="Knockout Cruiserweight"/>
              <a:cs typeface="Knockout Cruiserweight"/>
              <a:sym typeface="Knockout Cruiserweight"/>
            </a:endParaRPr>
          </a:p>
          <a:p>
            <a:pPr algn="l">
              <a:lnSpc>
                <a:spcPts val="2520"/>
              </a:lnSpc>
              <a:spcBef>
                <a:spcPct val="0"/>
              </a:spcBef>
            </a:pPr>
            <a:r>
              <a:rPr lang="en-US" sz="1800">
                <a:solidFill>
                  <a:srgbClr val="FFFFFF"/>
                </a:solidFill>
                <a:latin typeface="Knockout Cruiserweight"/>
                <a:ea typeface="Knockout Cruiserweight"/>
                <a:cs typeface="Knockout Cruiserweight"/>
                <a:sym typeface="Knockout Cruiserweight"/>
              </a:rPr>
              <a:t>5.2s --ar 183:256</a:t>
            </a:r>
          </a:p>
        </p:txBody>
      </p:sp>
      <p:sp>
        <p:nvSpPr>
          <p:cNvPr id="6" name="Freeform 6"/>
          <p:cNvSpPr/>
          <p:nvPr/>
        </p:nvSpPr>
        <p:spPr>
          <a:xfrm>
            <a:off x="7791879" y="272328"/>
            <a:ext cx="2705332" cy="2028999"/>
          </a:xfrm>
          <a:custGeom>
            <a:avLst/>
            <a:gdLst/>
            <a:ahLst/>
            <a:cxnLst/>
            <a:rect l="l" t="t" r="r" b="b"/>
            <a:pathLst>
              <a:path w="2705332" h="2028999">
                <a:moveTo>
                  <a:pt x="0" y="0"/>
                </a:moveTo>
                <a:lnTo>
                  <a:pt x="2705332" y="0"/>
                </a:lnTo>
                <a:lnTo>
                  <a:pt x="2705332" y="2028999"/>
                </a:lnTo>
                <a:lnTo>
                  <a:pt x="0" y="2028999"/>
                </a:lnTo>
                <a:lnTo>
                  <a:pt x="0" y="0"/>
                </a:lnTo>
                <a:close/>
              </a:path>
            </a:pathLst>
          </a:custGeom>
          <a:blipFill>
            <a:blip r:embed="rId11"/>
            <a:stretch>
              <a:fillRect/>
            </a:stretch>
          </a:blipFill>
        </p:spPr>
        <p:txBody>
          <a:bodyPr/>
          <a:lstStyle/>
          <a:p>
            <a:endParaRPr lang="en-US"/>
          </a:p>
        </p:txBody>
      </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video>
              <p:cMediaNode vol="100000">
                <p:cTn id="3" fill="hold" display="0">
                  <p:stCondLst>
                    <p:cond delay="indefinite"/>
                  </p:stCondLst>
                </p:cTn>
                <p:tgtEl>
                  <p:spTgt spid="3"/>
                </p:tgtEl>
              </p:cMediaNode>
            </p:video>
            <p:video>
              <p:cMediaNode vol="100000">
                <p:cTn id="4" fill="hold" display="0">
                  <p:stCondLst>
                    <p:cond delay="indefinite"/>
                  </p:stCondLst>
                </p:cTn>
                <p:tgtEl>
                  <p:spTgt spid="4"/>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3831554" y="4746893"/>
            <a:ext cx="12043446" cy="1202790"/>
          </a:xfrm>
          <a:prstGeom prst="rect">
            <a:avLst/>
          </a:prstGeom>
        </p:spPr>
        <p:txBody>
          <a:bodyPr lIns="0" tIns="0" rIns="0" bIns="0" rtlCol="0" anchor="t">
            <a:spAutoFit/>
          </a:bodyPr>
          <a:lstStyle/>
          <a:p>
            <a:pPr marL="0" lvl="0" indent="0" algn="l">
              <a:lnSpc>
                <a:spcPts val="8256"/>
              </a:lnSpc>
              <a:spcBef>
                <a:spcPct val="0"/>
              </a:spcBef>
            </a:pPr>
            <a:r>
              <a:rPr lang="en-US" sz="10585" spc="-836">
                <a:solidFill>
                  <a:srgbClr val="FFFFFF"/>
                </a:solidFill>
                <a:latin typeface="Archivo Black"/>
                <a:ea typeface="Archivo Black"/>
                <a:cs typeface="Archivo Black"/>
                <a:sym typeface="Archivo Black"/>
              </a:rPr>
              <a:t>TOOL OR TOY?</a:t>
            </a:r>
          </a:p>
        </p:txBody>
      </p:sp>
      <p:sp>
        <p:nvSpPr>
          <p:cNvPr id="3" name="TextBox 3"/>
          <p:cNvSpPr txBox="1"/>
          <p:nvPr/>
        </p:nvSpPr>
        <p:spPr>
          <a:xfrm>
            <a:off x="7853737" y="3473322"/>
            <a:ext cx="1994148" cy="743793"/>
          </a:xfrm>
          <a:prstGeom prst="rect">
            <a:avLst/>
          </a:prstGeom>
        </p:spPr>
        <p:txBody>
          <a:bodyPr wrap="square" lIns="0" tIns="0" rIns="0" bIns="0" rtlCol="0" anchor="t">
            <a:spAutoFit/>
          </a:bodyPr>
          <a:lstStyle/>
          <a:p>
            <a:pPr algn="ctr">
              <a:lnSpc>
                <a:spcPts val="2859"/>
              </a:lnSpc>
              <a:spcBef>
                <a:spcPct val="0"/>
              </a:spcBef>
            </a:pPr>
            <a:r>
              <a:rPr lang="en-US" sz="2199" dirty="0">
                <a:solidFill>
                  <a:srgbClr val="FFFFFF"/>
                </a:solidFill>
                <a:latin typeface="League Spartan"/>
                <a:ea typeface="League Spartan"/>
                <a:cs typeface="League Spartan"/>
                <a:sym typeface="League Spartan"/>
              </a:rPr>
              <a:t>Generative 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1028700" y="1622693"/>
            <a:ext cx="10633746" cy="1202790"/>
          </a:xfrm>
          <a:prstGeom prst="rect">
            <a:avLst/>
          </a:prstGeom>
        </p:spPr>
        <p:txBody>
          <a:bodyPr lIns="0" tIns="0" rIns="0" bIns="0" rtlCol="0" anchor="t">
            <a:spAutoFit/>
          </a:bodyPr>
          <a:lstStyle/>
          <a:p>
            <a:pPr marL="0" lvl="0" indent="0" algn="l">
              <a:lnSpc>
                <a:spcPts val="8256"/>
              </a:lnSpc>
              <a:spcBef>
                <a:spcPct val="0"/>
              </a:spcBef>
            </a:pPr>
            <a:r>
              <a:rPr lang="en-US" sz="10585" spc="-836">
                <a:solidFill>
                  <a:srgbClr val="FFFFFF"/>
                </a:solidFill>
                <a:latin typeface="Archivo Black"/>
                <a:ea typeface="Archivo Black"/>
                <a:cs typeface="Archivo Black"/>
                <a:sym typeface="Archivo Black"/>
              </a:rPr>
              <a:t>PLAY IS WORK</a:t>
            </a:r>
          </a:p>
        </p:txBody>
      </p:sp>
      <p:sp>
        <p:nvSpPr>
          <p:cNvPr id="3" name="TextBox 3"/>
          <p:cNvSpPr txBox="1"/>
          <p:nvPr/>
        </p:nvSpPr>
        <p:spPr>
          <a:xfrm>
            <a:off x="1193800" y="4878632"/>
            <a:ext cx="10585624" cy="2203039"/>
          </a:xfrm>
          <a:prstGeom prst="rect">
            <a:avLst/>
          </a:prstGeom>
        </p:spPr>
        <p:txBody>
          <a:bodyPr wrap="square" lIns="0" tIns="0" rIns="0" bIns="0" rtlCol="0" anchor="t">
            <a:spAutoFit/>
          </a:bodyPr>
          <a:lstStyle/>
          <a:p>
            <a:pPr algn="l">
              <a:lnSpc>
                <a:spcPts val="2939"/>
              </a:lnSpc>
            </a:pPr>
            <a:r>
              <a:rPr lang="en-US" sz="2099" dirty="0">
                <a:solidFill>
                  <a:srgbClr val="FFFFFF"/>
                </a:solidFill>
                <a:latin typeface="Knockout Cruiserweight"/>
                <a:ea typeface="Knockout Cruiserweight"/>
                <a:cs typeface="Knockout Cruiserweight"/>
                <a:sym typeface="Knockout Cruiserweight"/>
              </a:rPr>
              <a:t>“Play is how we learn best....We build, explore, pretend, and solve problems during play”</a:t>
            </a:r>
          </a:p>
          <a:p>
            <a:pPr algn="l">
              <a:lnSpc>
                <a:spcPts val="2939"/>
              </a:lnSpc>
            </a:pPr>
            <a:endParaRPr lang="en-US" sz="2099">
              <a:solidFill>
                <a:srgbClr val="FFFFFF"/>
              </a:solidFill>
              <a:latin typeface="Knockout Cruiserweight"/>
              <a:ea typeface="Knockout Cruiserweight"/>
              <a:cs typeface="Knockout Cruiserweight"/>
              <a:sym typeface="Knockout Cruiserweight"/>
            </a:endParaRPr>
          </a:p>
          <a:p>
            <a:pPr algn="l">
              <a:lnSpc>
                <a:spcPts val="2939"/>
              </a:lnSpc>
            </a:pPr>
            <a:r>
              <a:rPr lang="en-US" sz="2099">
                <a:solidFill>
                  <a:srgbClr val="FFFFFF"/>
                </a:solidFill>
                <a:latin typeface="Knockout Cruiserweight"/>
                <a:ea typeface="Knockout Cruiserweight"/>
                <a:cs typeface="Knockout Cruiserweight"/>
                <a:sym typeface="Knockout Cruiserweight"/>
              </a:rPr>
              <a:t>Maria Montisorri </a:t>
            </a:r>
          </a:p>
          <a:p>
            <a:pPr algn="l">
              <a:lnSpc>
                <a:spcPts val="2939"/>
              </a:lnSpc>
            </a:pPr>
            <a:r>
              <a:rPr lang="en-US" sz="2099">
                <a:solidFill>
                  <a:srgbClr val="FFFFFF"/>
                </a:solidFill>
                <a:latin typeface="Knockout Cruiserweight"/>
                <a:ea typeface="Knockout Cruiserweight"/>
                <a:cs typeface="Knockout Cruiserweight"/>
                <a:sym typeface="Knockout Cruiserweight"/>
              </a:rPr>
              <a:t>Italian physician, educator, and innovator</a:t>
            </a:r>
          </a:p>
          <a:p>
            <a:pPr algn="l">
              <a:lnSpc>
                <a:spcPts val="2939"/>
              </a:lnSpc>
              <a:spcBef>
                <a:spcPct val="0"/>
              </a:spcBef>
            </a:pPr>
            <a:r>
              <a:rPr lang="en-US" sz="2099">
                <a:solidFill>
                  <a:srgbClr val="FFFFFF"/>
                </a:solidFill>
                <a:latin typeface="Knockout Cruiserweight"/>
                <a:ea typeface="Knockout Cruiserweight"/>
                <a:cs typeface="Knockout Cruiserweight"/>
                <a:sym typeface="Knockout Cruiserweight"/>
              </a:rPr>
              <a:t>Montessori method of education</a:t>
            </a:r>
          </a:p>
        </p:txBody>
      </p:sp>
      <p:sp>
        <p:nvSpPr>
          <p:cNvPr id="4" name="TextBox 4"/>
          <p:cNvSpPr txBox="1"/>
          <p:nvPr/>
        </p:nvSpPr>
        <p:spPr>
          <a:xfrm>
            <a:off x="1193800" y="3223748"/>
            <a:ext cx="15443200" cy="1099185"/>
          </a:xfrm>
          <a:prstGeom prst="rect">
            <a:avLst/>
          </a:prstGeom>
        </p:spPr>
        <p:txBody>
          <a:bodyPr lIns="0" tIns="0" rIns="0" bIns="0" rtlCol="0" anchor="t">
            <a:spAutoFit/>
          </a:bodyPr>
          <a:lstStyle/>
          <a:p>
            <a:pPr algn="l">
              <a:lnSpc>
                <a:spcPts val="2939"/>
              </a:lnSpc>
              <a:spcBef>
                <a:spcPct val="0"/>
              </a:spcBef>
            </a:pPr>
            <a:r>
              <a:rPr lang="en-US" sz="2099">
                <a:solidFill>
                  <a:srgbClr val="FFFFFF"/>
                </a:solidFill>
                <a:latin typeface="Knockout Cruiserweight"/>
                <a:ea typeface="Knockout Cruiserweight"/>
                <a:cs typeface="Knockout Cruiserweight"/>
                <a:sym typeface="Knockout Cruiserweight"/>
              </a:rPr>
              <a:t>“The old model… is first you learn and then you do… with Ai tools learning and doing should be so divorced from each other.”</a:t>
            </a:r>
          </a:p>
          <a:p>
            <a:pPr algn="l">
              <a:lnSpc>
                <a:spcPts val="2939"/>
              </a:lnSpc>
              <a:spcBef>
                <a:spcPct val="0"/>
              </a:spcBef>
            </a:pPr>
            <a:endParaRPr lang="en-US" sz="2099">
              <a:solidFill>
                <a:srgbClr val="FFFFFF"/>
              </a:solidFill>
              <a:latin typeface="Knockout Cruiserweight"/>
              <a:ea typeface="Knockout Cruiserweight"/>
              <a:cs typeface="Knockout Cruiserweight"/>
              <a:sym typeface="Knockout Cruiserweight"/>
            </a:endParaRPr>
          </a:p>
          <a:p>
            <a:pPr algn="l">
              <a:lnSpc>
                <a:spcPts val="2939"/>
              </a:lnSpc>
              <a:spcBef>
                <a:spcPct val="0"/>
              </a:spcBef>
            </a:pPr>
            <a:r>
              <a:rPr lang="en-US" sz="2099">
                <a:solidFill>
                  <a:srgbClr val="FFFFFF"/>
                </a:solidFill>
                <a:latin typeface="Knockout Cruiserweight"/>
                <a:ea typeface="Knockout Cruiserweight"/>
                <a:cs typeface="Knockout Cruiserweight"/>
                <a:sym typeface="Knockout Cruiserweight"/>
              </a:rPr>
              <a:t>Roy Bahat - Bloomberg Beta - AiEdu</a:t>
            </a:r>
          </a:p>
        </p:txBody>
      </p:sp>
      <p:sp>
        <p:nvSpPr>
          <p:cNvPr id="5" name="TextBox 5"/>
          <p:cNvSpPr txBox="1"/>
          <p:nvPr/>
        </p:nvSpPr>
        <p:spPr>
          <a:xfrm>
            <a:off x="1193800" y="7276465"/>
            <a:ext cx="13144500" cy="1470660"/>
          </a:xfrm>
          <a:prstGeom prst="rect">
            <a:avLst/>
          </a:prstGeom>
        </p:spPr>
        <p:txBody>
          <a:bodyPr lIns="0" tIns="0" rIns="0" bIns="0" rtlCol="0" anchor="t">
            <a:spAutoFit/>
          </a:bodyPr>
          <a:lstStyle/>
          <a:p>
            <a:pPr algn="l">
              <a:lnSpc>
                <a:spcPts val="2939"/>
              </a:lnSpc>
              <a:spcBef>
                <a:spcPct val="0"/>
              </a:spcBef>
            </a:pPr>
            <a:r>
              <a:rPr lang="en-US" sz="2099">
                <a:solidFill>
                  <a:srgbClr val="FFFFFF"/>
                </a:solidFill>
                <a:latin typeface="Knockout Cruiserweight"/>
                <a:ea typeface="Knockout Cruiserweight"/>
                <a:cs typeface="Knockout Cruiserweight"/>
                <a:sym typeface="Knockout Cruiserweight"/>
              </a:rPr>
              <a:t>“Play is the foundation of learning, creativity, self-expression, and constructive problem-solving.”</a:t>
            </a:r>
          </a:p>
          <a:p>
            <a:pPr algn="l">
              <a:lnSpc>
                <a:spcPts val="2939"/>
              </a:lnSpc>
              <a:spcBef>
                <a:spcPct val="0"/>
              </a:spcBef>
            </a:pPr>
            <a:endParaRPr lang="en-US" sz="2099">
              <a:solidFill>
                <a:srgbClr val="FFFFFF"/>
              </a:solidFill>
              <a:latin typeface="Knockout Cruiserweight"/>
              <a:ea typeface="Knockout Cruiserweight"/>
              <a:cs typeface="Knockout Cruiserweight"/>
              <a:sym typeface="Knockout Cruiserweight"/>
            </a:endParaRPr>
          </a:p>
          <a:p>
            <a:pPr algn="l">
              <a:lnSpc>
                <a:spcPts val="2939"/>
              </a:lnSpc>
              <a:spcBef>
                <a:spcPct val="0"/>
              </a:spcBef>
            </a:pPr>
            <a:r>
              <a:rPr lang="en-US" sz="2099">
                <a:solidFill>
                  <a:srgbClr val="FFFFFF"/>
                </a:solidFill>
                <a:latin typeface="Knockout Cruiserweight"/>
                <a:ea typeface="Knockout Cruiserweight"/>
                <a:cs typeface="Knockout Cruiserweight"/>
                <a:sym typeface="Knockout Cruiserweight"/>
              </a:rPr>
              <a:t>Susan Linn</a:t>
            </a:r>
          </a:p>
          <a:p>
            <a:pPr algn="l">
              <a:lnSpc>
                <a:spcPts val="2939"/>
              </a:lnSpc>
              <a:spcBef>
                <a:spcPct val="0"/>
              </a:spcBef>
            </a:pPr>
            <a:r>
              <a:rPr lang="en-US" sz="2099">
                <a:solidFill>
                  <a:srgbClr val="FFFFFF"/>
                </a:solidFill>
                <a:latin typeface="Knockout Cruiserweight"/>
                <a:ea typeface="Knockout Cruiserweight"/>
                <a:cs typeface="Knockout Cruiserweight"/>
                <a:sym typeface="Knockout Cruiserweight"/>
              </a:rPr>
              <a:t>Contemporary American psychiatrist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1155700" y="3243054"/>
            <a:ext cx="16103600" cy="2510595"/>
          </a:xfrm>
          <a:prstGeom prst="rect">
            <a:avLst/>
          </a:prstGeom>
        </p:spPr>
        <p:txBody>
          <a:bodyPr lIns="0" tIns="0" rIns="0" bIns="0" rtlCol="0" anchor="t">
            <a:spAutoFit/>
          </a:bodyPr>
          <a:lstStyle/>
          <a:p>
            <a:pPr algn="l">
              <a:lnSpc>
                <a:spcPts val="3334"/>
              </a:lnSpc>
            </a:pPr>
            <a:r>
              <a:rPr lang="en-US" sz="2565">
                <a:solidFill>
                  <a:srgbClr val="FFFFFF"/>
                </a:solidFill>
                <a:latin typeface="Knockout Cruiserweight Bold"/>
                <a:ea typeface="Knockout Cruiserweight Bold"/>
                <a:cs typeface="Knockout Cruiserweight Bold"/>
                <a:sym typeface="Knockout Cruiserweight Bold"/>
              </a:rPr>
              <a:t>PROMPT: </a:t>
            </a:r>
          </a:p>
          <a:p>
            <a:pPr algn="l">
              <a:lnSpc>
                <a:spcPts val="3334"/>
              </a:lnSpc>
              <a:spcBef>
                <a:spcPct val="0"/>
              </a:spcBef>
            </a:pPr>
            <a:r>
              <a:rPr lang="en-US" sz="2565">
                <a:solidFill>
                  <a:srgbClr val="FFFFFF"/>
                </a:solidFill>
                <a:latin typeface="Knockout Cruiserweight"/>
                <a:ea typeface="Knockout Cruiserweight"/>
                <a:cs typeface="Knockout Cruiserweight"/>
                <a:sym typeface="Knockout Cruiserweight"/>
              </a:rPr>
              <a:t>Imagine a Parody advertisement in the iconic style of the 1990s "Got Milk?" campaign, rebranded as "Got AI?" clean minimalist white background, bold black typography in the classic “Got Milk? font style” Portrait of Sam Altman, medium shot 50mm lens, with a glowing, bioluminescent milk mustache made of shimmering neon blues and greens, surreal but photorealistic lighting. Futuristic yet humorous tone, cinematic studio photography, hyper-detailed facial texture, soft shadows, crisp high-contrast image, ad campaign aesthetic.</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60141" y="1698321"/>
            <a:ext cx="4767719" cy="6356958"/>
          </a:xfrm>
          <a:custGeom>
            <a:avLst/>
            <a:gdLst/>
            <a:ahLst/>
            <a:cxnLst/>
            <a:rect l="l" t="t" r="r" b="b"/>
            <a:pathLst>
              <a:path w="4767719" h="6356958">
                <a:moveTo>
                  <a:pt x="0" y="0"/>
                </a:moveTo>
                <a:lnTo>
                  <a:pt x="4767718" y="0"/>
                </a:lnTo>
                <a:lnTo>
                  <a:pt x="4767718" y="6356958"/>
                </a:lnTo>
                <a:lnTo>
                  <a:pt x="0" y="6356958"/>
                </a:lnTo>
                <a:lnTo>
                  <a:pt x="0" y="0"/>
                </a:lnTo>
                <a:close/>
              </a:path>
            </a:pathLst>
          </a:custGeom>
          <a:blipFill>
            <a:blip r:embed="rId3"/>
            <a:stretch>
              <a:fillRect/>
            </a:stretch>
          </a:blipFill>
          <a:ln w="19050" cap="sq">
            <a:solidFill>
              <a:srgbClr val="000000"/>
            </a:solidFill>
            <a:prstDash val="solid"/>
            <a:miter/>
          </a:ln>
        </p:spPr>
        <p:txBody>
          <a:bodyPr/>
          <a:lstStyle/>
          <a:p>
            <a:endParaRPr lang="en-US"/>
          </a:p>
        </p:txBody>
      </p:sp>
      <p:sp>
        <p:nvSpPr>
          <p:cNvPr id="3" name="Freeform 3"/>
          <p:cNvSpPr/>
          <p:nvPr/>
        </p:nvSpPr>
        <p:spPr>
          <a:xfrm>
            <a:off x="12373038" y="1698321"/>
            <a:ext cx="4235323" cy="6356958"/>
          </a:xfrm>
          <a:custGeom>
            <a:avLst/>
            <a:gdLst/>
            <a:ahLst/>
            <a:cxnLst/>
            <a:rect l="l" t="t" r="r" b="b"/>
            <a:pathLst>
              <a:path w="4235323" h="6356958">
                <a:moveTo>
                  <a:pt x="0" y="0"/>
                </a:moveTo>
                <a:lnTo>
                  <a:pt x="4235324" y="0"/>
                </a:lnTo>
                <a:lnTo>
                  <a:pt x="4235324" y="6356958"/>
                </a:lnTo>
                <a:lnTo>
                  <a:pt x="0" y="6356958"/>
                </a:lnTo>
                <a:lnTo>
                  <a:pt x="0" y="0"/>
                </a:lnTo>
                <a:close/>
              </a:path>
            </a:pathLst>
          </a:custGeom>
          <a:blipFill>
            <a:blip r:embed="rId4"/>
            <a:stretch>
              <a:fillRect/>
            </a:stretch>
          </a:blipFill>
          <a:ln w="19050" cap="sq">
            <a:solidFill>
              <a:srgbClr val="000000"/>
            </a:solidFill>
            <a:prstDash val="solid"/>
            <a:miter/>
          </a:ln>
        </p:spPr>
        <p:txBody>
          <a:bodyPr/>
          <a:lstStyle/>
          <a:p>
            <a:endParaRPr lang="en-US"/>
          </a:p>
        </p:txBody>
      </p:sp>
      <p:sp>
        <p:nvSpPr>
          <p:cNvPr id="4" name="Freeform 4"/>
          <p:cNvSpPr/>
          <p:nvPr/>
        </p:nvSpPr>
        <p:spPr>
          <a:xfrm>
            <a:off x="1228243" y="1698321"/>
            <a:ext cx="4791557" cy="6356958"/>
          </a:xfrm>
          <a:custGeom>
            <a:avLst/>
            <a:gdLst/>
            <a:ahLst/>
            <a:cxnLst/>
            <a:rect l="l" t="t" r="r" b="b"/>
            <a:pathLst>
              <a:path w="4791557" h="6356958">
                <a:moveTo>
                  <a:pt x="0" y="0"/>
                </a:moveTo>
                <a:lnTo>
                  <a:pt x="4791557" y="0"/>
                </a:lnTo>
                <a:lnTo>
                  <a:pt x="4791557" y="6356958"/>
                </a:lnTo>
                <a:lnTo>
                  <a:pt x="0" y="6356958"/>
                </a:lnTo>
                <a:lnTo>
                  <a:pt x="0" y="0"/>
                </a:lnTo>
                <a:close/>
              </a:path>
            </a:pathLst>
          </a:custGeom>
          <a:blipFill>
            <a:blip r:embed="rId5"/>
            <a:stretch>
              <a:fillRect/>
            </a:stretch>
          </a:blipFill>
          <a:ln w="19050" cap="sq">
            <a:solidFill>
              <a:srgbClr val="000000"/>
            </a:solidFill>
            <a:prstDash val="solid"/>
            <a:miter/>
          </a:ln>
        </p:spPr>
        <p:txBody>
          <a:bodyPr/>
          <a:lstStyle/>
          <a:p>
            <a:endParaRPr lang="en-US"/>
          </a:p>
        </p:txBody>
      </p:sp>
      <p:sp>
        <p:nvSpPr>
          <p:cNvPr id="5" name="Freeform 5"/>
          <p:cNvSpPr/>
          <p:nvPr/>
        </p:nvSpPr>
        <p:spPr>
          <a:xfrm>
            <a:off x="13463646" y="8438204"/>
            <a:ext cx="2054107" cy="1281249"/>
          </a:xfrm>
          <a:custGeom>
            <a:avLst/>
            <a:gdLst/>
            <a:ahLst/>
            <a:cxnLst/>
            <a:rect l="l" t="t" r="r" b="b"/>
            <a:pathLst>
              <a:path w="2054107" h="1281249">
                <a:moveTo>
                  <a:pt x="0" y="0"/>
                </a:moveTo>
                <a:lnTo>
                  <a:pt x="2054108" y="0"/>
                </a:lnTo>
                <a:lnTo>
                  <a:pt x="2054108" y="1281249"/>
                </a:lnTo>
                <a:lnTo>
                  <a:pt x="0" y="1281249"/>
                </a:lnTo>
                <a:lnTo>
                  <a:pt x="0" y="0"/>
                </a:lnTo>
                <a:close/>
              </a:path>
            </a:pathLst>
          </a:custGeom>
          <a:blipFill>
            <a:blip r:embed="rId6"/>
            <a:stretch>
              <a:fillRect/>
            </a:stretch>
          </a:blipFill>
        </p:spPr>
        <p:txBody>
          <a:bodyPr/>
          <a:lstStyle/>
          <a:p>
            <a:endParaRPr lang="en-US"/>
          </a:p>
        </p:txBody>
      </p:sp>
      <p:sp>
        <p:nvSpPr>
          <p:cNvPr id="6" name="Freeform 6"/>
          <p:cNvSpPr/>
          <p:nvPr/>
        </p:nvSpPr>
        <p:spPr>
          <a:xfrm>
            <a:off x="2476036" y="8190646"/>
            <a:ext cx="2368488" cy="1776366"/>
          </a:xfrm>
          <a:custGeom>
            <a:avLst/>
            <a:gdLst/>
            <a:ahLst/>
            <a:cxnLst/>
            <a:rect l="l" t="t" r="r" b="b"/>
            <a:pathLst>
              <a:path w="2368488" h="1776366">
                <a:moveTo>
                  <a:pt x="0" y="0"/>
                </a:moveTo>
                <a:lnTo>
                  <a:pt x="2368488" y="0"/>
                </a:lnTo>
                <a:lnTo>
                  <a:pt x="2368488" y="1776366"/>
                </a:lnTo>
                <a:lnTo>
                  <a:pt x="0" y="1776366"/>
                </a:lnTo>
                <a:lnTo>
                  <a:pt x="0" y="0"/>
                </a:lnTo>
                <a:close/>
              </a:path>
            </a:pathLst>
          </a:custGeom>
          <a:blipFill>
            <a:blip r:embed="rId7"/>
            <a:stretch>
              <a:fillRect/>
            </a:stretch>
          </a:blipFill>
        </p:spPr>
        <p:txBody>
          <a:bodyPr/>
          <a:lstStyle/>
          <a:p>
            <a:endParaRPr lang="en-US"/>
          </a:p>
        </p:txBody>
      </p:sp>
      <p:sp>
        <p:nvSpPr>
          <p:cNvPr id="7" name="Freeform 7"/>
          <p:cNvSpPr/>
          <p:nvPr/>
        </p:nvSpPr>
        <p:spPr>
          <a:xfrm>
            <a:off x="8103795" y="8438204"/>
            <a:ext cx="2100580" cy="1181576"/>
          </a:xfrm>
          <a:custGeom>
            <a:avLst/>
            <a:gdLst/>
            <a:ahLst/>
            <a:cxnLst/>
            <a:rect l="l" t="t" r="r" b="b"/>
            <a:pathLst>
              <a:path w="2100580" h="1181576">
                <a:moveTo>
                  <a:pt x="0" y="0"/>
                </a:moveTo>
                <a:lnTo>
                  <a:pt x="2100580" y="0"/>
                </a:lnTo>
                <a:lnTo>
                  <a:pt x="2100580" y="1181576"/>
                </a:lnTo>
                <a:lnTo>
                  <a:pt x="0" y="1181576"/>
                </a:lnTo>
                <a:lnTo>
                  <a:pt x="0" y="0"/>
                </a:lnTo>
                <a:close/>
              </a:path>
            </a:pathLst>
          </a:custGeom>
          <a:blipFill>
            <a:blip r:embed="rId8"/>
            <a:stretch>
              <a:fillRect/>
            </a:stretch>
          </a:blipFill>
        </p:spPr>
        <p:txBody>
          <a:bodyPr/>
          <a:lstStyle/>
          <a:p>
            <a:endParaRPr lang="en-US"/>
          </a:p>
        </p:txBody>
      </p:sp>
      <p:sp>
        <p:nvSpPr>
          <p:cNvPr id="8" name="TextBox 8"/>
          <p:cNvSpPr txBox="1"/>
          <p:nvPr/>
        </p:nvSpPr>
        <p:spPr>
          <a:xfrm>
            <a:off x="1228243" y="850900"/>
            <a:ext cx="4864075" cy="327025"/>
          </a:xfrm>
          <a:prstGeom prst="rect">
            <a:avLst/>
          </a:prstGeom>
        </p:spPr>
        <p:txBody>
          <a:bodyPr lIns="0" tIns="0" rIns="0" bIns="0" rtlCol="0" anchor="t">
            <a:spAutoFit/>
          </a:bodyPr>
          <a:lstStyle/>
          <a:p>
            <a:pPr algn="ctr">
              <a:lnSpc>
                <a:spcPts val="2600"/>
              </a:lnSpc>
              <a:spcBef>
                <a:spcPct val="0"/>
              </a:spcBef>
            </a:pPr>
            <a:r>
              <a:rPr lang="en-US" sz="2000">
                <a:solidFill>
                  <a:srgbClr val="000000"/>
                </a:solidFill>
                <a:latin typeface="League Spartan"/>
                <a:ea typeface="League Spartan"/>
                <a:cs typeface="League Spartan"/>
                <a:sym typeface="League Spartan"/>
              </a:rPr>
              <a:t>Visual Generative Ai - Benchmarking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A6A6A6"/>
        </a:solidFill>
        <a:effectLst/>
      </p:bgPr>
    </p:bg>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CE8A6F21-2102-3716-5477-6B763FA56262}"/>
              </a:ext>
            </a:extLst>
          </p:cNvPr>
          <p:cNvGraphicFramePr>
            <a:graphicFrameLocks noGrp="1"/>
          </p:cNvGraphicFramePr>
          <p:nvPr>
            <p:extLst>
              <p:ext uri="{D42A27DB-BD31-4B8C-83A1-F6EECF244321}">
                <p14:modId xmlns:p14="http://schemas.microsoft.com/office/powerpoint/2010/main" val="1519716393"/>
              </p:ext>
            </p:extLst>
          </p:nvPr>
        </p:nvGraphicFramePr>
        <p:xfrm>
          <a:off x="868033" y="1882396"/>
          <a:ext cx="16559784" cy="6517737"/>
        </p:xfrm>
        <a:graphic>
          <a:graphicData uri="http://schemas.openxmlformats.org/drawingml/2006/table">
            <a:tbl>
              <a:tblPr bandRow="1">
                <a:tableStyleId>{5C22544A-7EE6-4342-B048-85BDC9FD1C3A}</a:tableStyleId>
              </a:tblPr>
              <a:tblGrid>
                <a:gridCol w="8279892">
                  <a:extLst>
                    <a:ext uri="{9D8B030D-6E8A-4147-A177-3AD203B41FA5}">
                      <a16:colId xmlns:a16="http://schemas.microsoft.com/office/drawing/2014/main" val="2306844722"/>
                    </a:ext>
                  </a:extLst>
                </a:gridCol>
                <a:gridCol w="8279892">
                  <a:extLst>
                    <a:ext uri="{9D8B030D-6E8A-4147-A177-3AD203B41FA5}">
                      <a16:colId xmlns:a16="http://schemas.microsoft.com/office/drawing/2014/main" val="3565053969"/>
                    </a:ext>
                  </a:extLst>
                </a:gridCol>
              </a:tblGrid>
              <a:tr h="724193">
                <a:tc>
                  <a:txBody>
                    <a:bodyPr/>
                    <a:lstStyle/>
                    <a:p>
                      <a:pPr>
                        <a:buNone/>
                      </a:pPr>
                      <a:r>
                        <a:rPr lang="en-US" b="1" dirty="0">
                          <a:solidFill>
                            <a:srgbClr val="FFFFFF"/>
                          </a:solidFill>
                          <a:effectLst/>
                        </a:rPr>
                        <a:t>Category</a:t>
                      </a:r>
                    </a:p>
                  </a:txBody>
                  <a:tcPr anchor="ctr">
                    <a:lnL w="19050" cap="flat" cmpd="sng" algn="ctr">
                      <a:solidFill>
                        <a:srgbClr val="0168A6"/>
                      </a:solidFill>
                      <a:prstDash val="solid"/>
                      <a:round/>
                      <a:headEnd type="none" w="med" len="med"/>
                      <a:tailEnd type="none" w="med" len="med"/>
                    </a:lnL>
                    <a:lnR w="19050" cap="flat" cmpd="sng" algn="ctr">
                      <a:solidFill>
                        <a:srgbClr val="0168A6"/>
                      </a:solidFill>
                      <a:prstDash val="solid"/>
                      <a:round/>
                      <a:headEnd type="none" w="med" len="med"/>
                      <a:tailEnd type="none" w="med" len="med"/>
                    </a:lnR>
                    <a:lnT w="19050" cap="flat" cmpd="sng" algn="ctr">
                      <a:solidFill>
                        <a:srgbClr val="0168A6"/>
                      </a:solidFill>
                      <a:prstDash val="solid"/>
                      <a:round/>
                      <a:headEnd type="none" w="med" len="med"/>
                      <a:tailEnd type="none" w="med" len="med"/>
                    </a:lnT>
                    <a:lnB w="19050" cap="flat" cmpd="sng" algn="ctr">
                      <a:solidFill>
                        <a:srgbClr val="0168A6"/>
                      </a:solidFill>
                      <a:prstDash val="solid"/>
                      <a:round/>
                      <a:headEnd type="none" w="med" len="med"/>
                      <a:tailEnd type="none" w="med" len="med"/>
                    </a:lnB>
                    <a:solidFill>
                      <a:srgbClr val="FF3131"/>
                    </a:solidFill>
                  </a:tcPr>
                </a:tc>
                <a:tc>
                  <a:txBody>
                    <a:bodyPr/>
                    <a:lstStyle/>
                    <a:p>
                      <a:pPr>
                        <a:buNone/>
                      </a:pPr>
                      <a:r>
                        <a:rPr lang="en-US" b="1" dirty="0">
                          <a:solidFill>
                            <a:srgbClr val="020306"/>
                          </a:solidFill>
                          <a:effectLst/>
                        </a:rPr>
                        <a:t>Tools [Toys]</a:t>
                      </a:r>
                    </a:p>
                  </a:txBody>
                  <a:tcPr anchor="ctr">
                    <a:lnL w="19050" cap="flat" cmpd="sng" algn="ctr">
                      <a:solidFill>
                        <a:srgbClr val="0168A6"/>
                      </a:solidFill>
                      <a:prstDash val="solid"/>
                      <a:round/>
                      <a:headEnd type="none" w="med" len="med"/>
                      <a:tailEnd type="none" w="med" len="med"/>
                    </a:lnL>
                    <a:lnR w="19050" cap="flat" cmpd="sng" algn="ctr">
                      <a:solidFill>
                        <a:srgbClr val="0168A6"/>
                      </a:solidFill>
                      <a:prstDash val="solid"/>
                      <a:round/>
                      <a:headEnd type="none" w="med" len="med"/>
                      <a:tailEnd type="none" w="med" len="med"/>
                    </a:lnR>
                    <a:lnT w="19050" cap="flat" cmpd="sng" algn="ctr">
                      <a:solidFill>
                        <a:srgbClr val="0168A6"/>
                      </a:solidFill>
                      <a:prstDash val="solid"/>
                      <a:round/>
                      <a:headEnd type="none" w="med" len="med"/>
                      <a:tailEnd type="none" w="med" len="med"/>
                    </a:lnT>
                    <a:lnB w="19050" cap="flat" cmpd="sng" algn="ctr">
                      <a:solidFill>
                        <a:srgbClr val="0168A6"/>
                      </a:solidFill>
                      <a:prstDash val="solid"/>
                      <a:round/>
                      <a:headEnd type="none" w="med" len="med"/>
                      <a:tailEnd type="none" w="med" len="med"/>
                    </a:lnB>
                    <a:solidFill>
                      <a:srgbClr val="FFDE59"/>
                    </a:solidFill>
                  </a:tcPr>
                </a:tc>
                <a:extLst>
                  <a:ext uri="{0D108BD9-81ED-4DB2-BD59-A6C34878D82A}">
                    <a16:rowId xmlns:a16="http://schemas.microsoft.com/office/drawing/2014/main" val="2474520244"/>
                  </a:ext>
                </a:extLst>
              </a:tr>
              <a:tr h="724193">
                <a:tc>
                  <a:txBody>
                    <a:bodyPr/>
                    <a:lstStyle/>
                    <a:p>
                      <a:pPr>
                        <a:buNone/>
                      </a:pPr>
                      <a:r>
                        <a:rPr lang="en-US" b="1" dirty="0">
                          <a:effectLst/>
                        </a:rPr>
                        <a:t>Foundation Models</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90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D0D8E8"/>
                    </a:solidFill>
                  </a:tcPr>
                </a:tc>
                <a:tc>
                  <a:txBody>
                    <a:bodyPr/>
                    <a:lstStyle/>
                    <a:p>
                      <a:pPr rtl="0">
                        <a:buNone/>
                      </a:pPr>
                      <a:r>
                        <a:rPr lang="en-US" b="1" dirty="0">
                          <a:effectLst/>
                        </a:rPr>
                        <a:t>OpenAI GPT-4/5*,</a:t>
                      </a:r>
                      <a:r>
                        <a:rPr lang="en-US" dirty="0">
                          <a:effectLst/>
                        </a:rPr>
                        <a:t> </a:t>
                      </a:r>
                      <a:r>
                        <a:rPr lang="en-US" b="1" dirty="0">
                          <a:effectLst/>
                        </a:rPr>
                        <a:t>Anthropic Claude, Google Gemini</a:t>
                      </a:r>
                      <a:r>
                        <a:rPr lang="en-US" dirty="0">
                          <a:effectLst/>
                        </a:rPr>
                        <a:t>, Meta </a:t>
                      </a:r>
                      <a:r>
                        <a:rPr lang="en-US" dirty="0" err="1">
                          <a:effectLst/>
                        </a:rPr>
                        <a:t>LLaMA</a:t>
                      </a:r>
                      <a:r>
                        <a:rPr lang="en-US" dirty="0">
                          <a:effectLst/>
                        </a:rPr>
                        <a:t>, Mistral, Cohere</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90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D0D8E8"/>
                    </a:solidFill>
                  </a:tcPr>
                </a:tc>
                <a:extLst>
                  <a:ext uri="{0D108BD9-81ED-4DB2-BD59-A6C34878D82A}">
                    <a16:rowId xmlns:a16="http://schemas.microsoft.com/office/drawing/2014/main" val="3416100133"/>
                  </a:ext>
                </a:extLst>
              </a:tr>
              <a:tr h="724193">
                <a:tc>
                  <a:txBody>
                    <a:bodyPr/>
                    <a:lstStyle/>
                    <a:p>
                      <a:pPr>
                        <a:buNone/>
                      </a:pPr>
                      <a:r>
                        <a:rPr lang="en-US" b="1" dirty="0">
                          <a:effectLst/>
                        </a:rPr>
                        <a:t>Productivity &amp; Office</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E9EDF4"/>
                    </a:solidFill>
                  </a:tcPr>
                </a:tc>
                <a:tc>
                  <a:txBody>
                    <a:bodyPr/>
                    <a:lstStyle/>
                    <a:p>
                      <a:pPr rtl="0">
                        <a:buNone/>
                      </a:pPr>
                      <a:r>
                        <a:rPr lang="en-US" b="1" dirty="0">
                          <a:effectLst/>
                        </a:rPr>
                        <a:t>Microsoft Copilot*</a:t>
                      </a:r>
                      <a:r>
                        <a:rPr lang="en-US" dirty="0">
                          <a:effectLst/>
                        </a:rPr>
                        <a:t>, Google Duet AI, </a:t>
                      </a:r>
                      <a:r>
                        <a:rPr lang="en-US" b="1" dirty="0">
                          <a:effectLst/>
                        </a:rPr>
                        <a:t>Notion AI*, Jasper*, </a:t>
                      </a:r>
                      <a:r>
                        <a:rPr lang="en-US" b="1" dirty="0" err="1">
                          <a:effectLst/>
                        </a:rPr>
                        <a:t>GrammarlyGO</a:t>
                      </a:r>
                      <a:r>
                        <a:rPr lang="en-US" b="1" dirty="0">
                          <a:effectLst/>
                        </a:rPr>
                        <a:t>*</a:t>
                      </a:r>
                      <a:r>
                        <a:rPr lang="en-US" dirty="0">
                          <a:effectLst/>
                        </a:rPr>
                        <a:t>, Writer</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E9EDF4"/>
                    </a:solidFill>
                  </a:tcPr>
                </a:tc>
                <a:extLst>
                  <a:ext uri="{0D108BD9-81ED-4DB2-BD59-A6C34878D82A}">
                    <a16:rowId xmlns:a16="http://schemas.microsoft.com/office/drawing/2014/main" val="3375552049"/>
                  </a:ext>
                </a:extLst>
              </a:tr>
              <a:tr h="724193">
                <a:tc>
                  <a:txBody>
                    <a:bodyPr/>
                    <a:lstStyle/>
                    <a:p>
                      <a:pPr>
                        <a:buNone/>
                      </a:pPr>
                      <a:r>
                        <a:rPr lang="en-US" b="1" dirty="0">
                          <a:effectLst/>
                        </a:rPr>
                        <a:t>Creative Media</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D0D8E8"/>
                    </a:solidFill>
                  </a:tcPr>
                </a:tc>
                <a:tc>
                  <a:txBody>
                    <a:bodyPr/>
                    <a:lstStyle/>
                    <a:p>
                      <a:pPr rtl="0">
                        <a:buNone/>
                      </a:pPr>
                      <a:r>
                        <a:rPr lang="en-US" b="1" dirty="0" err="1">
                          <a:effectLst/>
                        </a:rPr>
                        <a:t>MidJourney</a:t>
                      </a:r>
                      <a:r>
                        <a:rPr lang="en-US" b="1" dirty="0">
                          <a:effectLst/>
                        </a:rPr>
                        <a:t>, Sora, Adobe Firefly, Runway XL</a:t>
                      </a:r>
                      <a:r>
                        <a:rPr lang="en-US" dirty="0">
                          <a:effectLst/>
                        </a:rPr>
                        <a:t>, </a:t>
                      </a:r>
                      <a:r>
                        <a:rPr lang="en-US" dirty="0" err="1">
                          <a:effectLst/>
                        </a:rPr>
                        <a:t>Synthesia</a:t>
                      </a:r>
                      <a:r>
                        <a:rPr lang="en-US" dirty="0">
                          <a:effectLst/>
                        </a:rPr>
                        <a:t>, Pika Labs, Stable Diffusion</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D0D8E8"/>
                    </a:solidFill>
                  </a:tcPr>
                </a:tc>
                <a:extLst>
                  <a:ext uri="{0D108BD9-81ED-4DB2-BD59-A6C34878D82A}">
                    <a16:rowId xmlns:a16="http://schemas.microsoft.com/office/drawing/2014/main" val="4040401480"/>
                  </a:ext>
                </a:extLst>
              </a:tr>
              <a:tr h="724193">
                <a:tc>
                  <a:txBody>
                    <a:bodyPr/>
                    <a:lstStyle/>
                    <a:p>
                      <a:pPr>
                        <a:buNone/>
                      </a:pPr>
                      <a:r>
                        <a:rPr lang="en-US" b="1" dirty="0">
                          <a:effectLst/>
                        </a:rPr>
                        <a:t>Search &amp; Knowledge</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E9EDF4"/>
                    </a:solidFill>
                  </a:tcPr>
                </a:tc>
                <a:tc>
                  <a:txBody>
                    <a:bodyPr/>
                    <a:lstStyle/>
                    <a:p>
                      <a:pPr rtl="0">
                        <a:buNone/>
                      </a:pPr>
                      <a:r>
                        <a:rPr lang="en-US" dirty="0">
                          <a:effectLst/>
                        </a:rPr>
                        <a:t>Perplexity AI*, </a:t>
                      </a:r>
                      <a:r>
                        <a:rPr lang="en-US" b="1" dirty="0">
                          <a:effectLst/>
                        </a:rPr>
                        <a:t>ChatGPT-Plus (w/ Browse)*</a:t>
                      </a:r>
                      <a:r>
                        <a:rPr lang="en-US" dirty="0">
                          <a:effectLst/>
                        </a:rPr>
                        <a:t>, You.com*, </a:t>
                      </a:r>
                      <a:r>
                        <a:rPr lang="en-US" dirty="0" err="1">
                          <a:effectLst/>
                        </a:rPr>
                        <a:t>NeevaAI</a:t>
                      </a:r>
                      <a:r>
                        <a:rPr lang="en-US" dirty="0">
                          <a:effectLst/>
                        </a:rPr>
                        <a:t>*</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E9EDF4"/>
                    </a:solidFill>
                  </a:tcPr>
                </a:tc>
                <a:extLst>
                  <a:ext uri="{0D108BD9-81ED-4DB2-BD59-A6C34878D82A}">
                    <a16:rowId xmlns:a16="http://schemas.microsoft.com/office/drawing/2014/main" val="4067445260"/>
                  </a:ext>
                </a:extLst>
              </a:tr>
              <a:tr h="724193">
                <a:tc>
                  <a:txBody>
                    <a:bodyPr/>
                    <a:lstStyle/>
                    <a:p>
                      <a:pPr>
                        <a:buNone/>
                      </a:pPr>
                      <a:r>
                        <a:rPr lang="en-US" b="1" dirty="0">
                          <a:effectLst/>
                        </a:rPr>
                        <a:t>Coding &amp; Dev Tools</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D0D8E8"/>
                    </a:solidFill>
                  </a:tcPr>
                </a:tc>
                <a:tc>
                  <a:txBody>
                    <a:bodyPr/>
                    <a:lstStyle/>
                    <a:p>
                      <a:pPr>
                        <a:buNone/>
                      </a:pPr>
                      <a:r>
                        <a:rPr lang="en-US" dirty="0">
                          <a:effectLst/>
                        </a:rPr>
                        <a:t>GitHub Copilot*, </a:t>
                      </a:r>
                      <a:r>
                        <a:rPr lang="en-US" dirty="0" err="1">
                          <a:effectLst/>
                        </a:rPr>
                        <a:t>Replit</a:t>
                      </a:r>
                      <a:r>
                        <a:rPr lang="en-US" dirty="0">
                          <a:effectLst/>
                        </a:rPr>
                        <a:t> Ghostwriter*, </a:t>
                      </a:r>
                      <a:r>
                        <a:rPr lang="en-US" dirty="0" err="1">
                          <a:effectLst/>
                        </a:rPr>
                        <a:t>Tabnine</a:t>
                      </a:r>
                      <a:r>
                        <a:rPr lang="en-US" dirty="0">
                          <a:effectLst/>
                        </a:rPr>
                        <a:t>, Amazon </a:t>
                      </a:r>
                      <a:r>
                        <a:rPr lang="en-US" dirty="0" err="1">
                          <a:effectLst/>
                        </a:rPr>
                        <a:t>CodeWhisperer</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D0D8E8"/>
                    </a:solidFill>
                  </a:tcPr>
                </a:tc>
                <a:extLst>
                  <a:ext uri="{0D108BD9-81ED-4DB2-BD59-A6C34878D82A}">
                    <a16:rowId xmlns:a16="http://schemas.microsoft.com/office/drawing/2014/main" val="790722244"/>
                  </a:ext>
                </a:extLst>
              </a:tr>
              <a:tr h="724193">
                <a:tc>
                  <a:txBody>
                    <a:bodyPr/>
                    <a:lstStyle/>
                    <a:p>
                      <a:pPr>
                        <a:buNone/>
                      </a:pPr>
                      <a:r>
                        <a:rPr lang="en-US" b="1" dirty="0">
                          <a:effectLst/>
                        </a:rPr>
                        <a:t>Business Apps</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E9EDF4"/>
                    </a:solidFill>
                  </a:tcPr>
                </a:tc>
                <a:tc>
                  <a:txBody>
                    <a:bodyPr/>
                    <a:lstStyle/>
                    <a:p>
                      <a:pPr>
                        <a:buNone/>
                      </a:pPr>
                      <a:r>
                        <a:rPr lang="en-US" dirty="0">
                          <a:effectLst/>
                        </a:rPr>
                        <a:t>Salesforce Einstein*, HubSpot AI*, Intercom Fin*, Zapier AI*, Copy.ai*</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E9EDF4"/>
                    </a:solidFill>
                  </a:tcPr>
                </a:tc>
                <a:extLst>
                  <a:ext uri="{0D108BD9-81ED-4DB2-BD59-A6C34878D82A}">
                    <a16:rowId xmlns:a16="http://schemas.microsoft.com/office/drawing/2014/main" val="2933691300"/>
                  </a:ext>
                </a:extLst>
              </a:tr>
              <a:tr h="724193">
                <a:tc>
                  <a:txBody>
                    <a:bodyPr/>
                    <a:lstStyle/>
                    <a:p>
                      <a:pPr>
                        <a:buNone/>
                      </a:pPr>
                      <a:r>
                        <a:rPr lang="en-US" b="1" dirty="0">
                          <a:effectLst/>
                        </a:rPr>
                        <a:t>Education &amp; Training</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D0D8E8"/>
                    </a:solidFill>
                  </a:tcPr>
                </a:tc>
                <a:tc>
                  <a:txBody>
                    <a:bodyPr/>
                    <a:lstStyle/>
                    <a:p>
                      <a:pPr rtl="0">
                        <a:buNone/>
                      </a:pPr>
                      <a:r>
                        <a:rPr lang="en-US" dirty="0" err="1">
                          <a:effectLst/>
                        </a:rPr>
                        <a:t>Khanmigo</a:t>
                      </a:r>
                      <a:r>
                        <a:rPr lang="en-US" dirty="0">
                          <a:effectLst/>
                        </a:rPr>
                        <a:t> (Khan Academy)*, Duolingo Max*, </a:t>
                      </a:r>
                      <a:r>
                        <a:rPr lang="en-US" b="1" dirty="0" err="1">
                          <a:effectLst/>
                        </a:rPr>
                        <a:t>aiEDU</a:t>
                      </a:r>
                      <a:r>
                        <a:rPr lang="en-US" dirty="0">
                          <a:effectLst/>
                        </a:rPr>
                        <a:t>, Quizlet Q-Chat*</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D0D8E8"/>
                    </a:solidFill>
                  </a:tcPr>
                </a:tc>
                <a:extLst>
                  <a:ext uri="{0D108BD9-81ED-4DB2-BD59-A6C34878D82A}">
                    <a16:rowId xmlns:a16="http://schemas.microsoft.com/office/drawing/2014/main" val="1542404255"/>
                  </a:ext>
                </a:extLst>
              </a:tr>
              <a:tr h="724193">
                <a:tc>
                  <a:txBody>
                    <a:bodyPr/>
                    <a:lstStyle/>
                    <a:p>
                      <a:pPr>
                        <a:buNone/>
                      </a:pPr>
                      <a:r>
                        <a:rPr lang="en-US" b="1" dirty="0">
                          <a:effectLst/>
                        </a:rPr>
                        <a:t>Governance &amp; Risk</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E9EDF4"/>
                    </a:solidFill>
                  </a:tcPr>
                </a:tc>
                <a:tc>
                  <a:txBody>
                    <a:bodyPr/>
                    <a:lstStyle/>
                    <a:p>
                      <a:pPr>
                        <a:buNone/>
                      </a:pPr>
                      <a:r>
                        <a:rPr lang="en-US" dirty="0">
                          <a:effectLst/>
                        </a:rPr>
                        <a:t>NIST AI Risk Framework, AI RMF tools, Responsible AI dashboards</a:t>
                      </a:r>
                    </a:p>
                  </a:txBody>
                  <a:tcPr anchor="ctr">
                    <a:lnL w="16850" cap="flat" cmpd="sng" algn="ctr">
                      <a:solidFill>
                        <a:srgbClr val="0168A6"/>
                      </a:solidFill>
                      <a:prstDash val="solid"/>
                      <a:round/>
                      <a:headEnd type="none" w="med" len="med"/>
                      <a:tailEnd type="none" w="med" len="med"/>
                    </a:lnL>
                    <a:lnR w="16850" cap="flat" cmpd="sng" algn="ctr">
                      <a:solidFill>
                        <a:srgbClr val="0168A6"/>
                      </a:solidFill>
                      <a:prstDash val="solid"/>
                      <a:round/>
                      <a:headEnd type="none" w="med" len="med"/>
                      <a:tailEnd type="none" w="med" len="med"/>
                    </a:lnR>
                    <a:lnT w="16850" cap="flat" cmpd="sng" algn="ctr">
                      <a:solidFill>
                        <a:srgbClr val="0168A6"/>
                      </a:solidFill>
                      <a:prstDash val="solid"/>
                      <a:round/>
                      <a:headEnd type="none" w="med" len="med"/>
                      <a:tailEnd type="none" w="med" len="med"/>
                    </a:lnT>
                    <a:lnB w="16850" cap="flat" cmpd="sng" algn="ctr">
                      <a:solidFill>
                        <a:srgbClr val="0168A6"/>
                      </a:solidFill>
                      <a:prstDash val="solid"/>
                      <a:round/>
                      <a:headEnd type="none" w="med" len="med"/>
                      <a:tailEnd type="none" w="med" len="med"/>
                    </a:lnB>
                    <a:solidFill>
                      <a:srgbClr val="E9EDF4"/>
                    </a:solidFill>
                  </a:tcPr>
                </a:tc>
                <a:extLst>
                  <a:ext uri="{0D108BD9-81ED-4DB2-BD59-A6C34878D82A}">
                    <a16:rowId xmlns:a16="http://schemas.microsoft.com/office/drawing/2014/main" val="775393769"/>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A6A6A6"/>
        </a:solidFill>
        <a:effectLst/>
      </p:bgPr>
    </p:bg>
    <p:spTree>
      <p:nvGrpSpPr>
        <p:cNvPr id="1" name=""/>
        <p:cNvGrpSpPr/>
        <p:nvPr/>
      </p:nvGrpSpPr>
      <p:grpSpPr>
        <a:xfrm>
          <a:off x="0" y="0"/>
          <a:ext cx="0" cy="0"/>
          <a:chOff x="0" y="0"/>
          <a:chExt cx="0" cy="0"/>
        </a:xfrm>
      </p:grpSpPr>
      <p:sp>
        <p:nvSpPr>
          <p:cNvPr id="2" name="Freeform 2"/>
          <p:cNvSpPr/>
          <p:nvPr/>
        </p:nvSpPr>
        <p:spPr>
          <a:xfrm>
            <a:off x="3493371" y="1965021"/>
            <a:ext cx="11301259" cy="6356958"/>
          </a:xfrm>
          <a:custGeom>
            <a:avLst/>
            <a:gdLst/>
            <a:ahLst/>
            <a:cxnLst/>
            <a:rect l="l" t="t" r="r" b="b"/>
            <a:pathLst>
              <a:path w="11301259" h="6356958">
                <a:moveTo>
                  <a:pt x="0" y="0"/>
                </a:moveTo>
                <a:lnTo>
                  <a:pt x="11301258" y="0"/>
                </a:lnTo>
                <a:lnTo>
                  <a:pt x="11301258" y="6356958"/>
                </a:lnTo>
                <a:lnTo>
                  <a:pt x="0" y="6356958"/>
                </a:lnTo>
                <a:lnTo>
                  <a:pt x="0" y="0"/>
                </a:lnTo>
                <a:close/>
              </a:path>
            </a:pathLst>
          </a:custGeom>
          <a:blipFill>
            <a:blip r:embed="rId2"/>
            <a:stretch>
              <a:fillRect/>
            </a:stretch>
          </a:blipFill>
          <a:ln w="28575">
            <a:solidFill>
              <a:srgbClr val="4472C4"/>
            </a:solidFill>
          </a:ln>
        </p:spPr>
        <p:txBody>
          <a:bodyPr/>
          <a:lstStyle/>
          <a:p>
            <a:endParaRPr lang="en-US"/>
          </a:p>
        </p:txBody>
      </p:sp>
      <p:sp>
        <p:nvSpPr>
          <p:cNvPr id="3" name="TextBox 3"/>
          <p:cNvSpPr txBox="1"/>
          <p:nvPr/>
        </p:nvSpPr>
        <p:spPr>
          <a:xfrm>
            <a:off x="7917421" y="3086100"/>
            <a:ext cx="2199159" cy="388620"/>
          </a:xfrm>
          <a:prstGeom prst="rect">
            <a:avLst/>
          </a:prstGeom>
        </p:spPr>
        <p:txBody>
          <a:bodyPr lIns="0" tIns="0" rIns="0" bIns="0" rtlCol="0" anchor="t">
            <a:spAutoFit/>
          </a:bodyPr>
          <a:lstStyle/>
          <a:p>
            <a:pPr algn="ctr">
              <a:lnSpc>
                <a:spcPts val="3119"/>
              </a:lnSpc>
              <a:spcBef>
                <a:spcPct val="0"/>
              </a:spcBef>
            </a:pPr>
            <a:r>
              <a:rPr lang="en-US" sz="2399">
                <a:solidFill>
                  <a:srgbClr val="000000"/>
                </a:solidFill>
                <a:latin typeface="League Spartan"/>
                <a:ea typeface="League Spartan"/>
                <a:cs typeface="League Spartan"/>
                <a:sym typeface="League Spartan"/>
              </a:rPr>
              <a:t>Flagship Tools</a:t>
            </a:r>
          </a:p>
        </p:txBody>
      </p:sp>
      <p:sp>
        <p:nvSpPr>
          <p:cNvPr id="4" name="TextBox 4"/>
          <p:cNvSpPr txBox="1"/>
          <p:nvPr/>
        </p:nvSpPr>
        <p:spPr>
          <a:xfrm>
            <a:off x="7307580" y="6451600"/>
            <a:ext cx="6492240" cy="461665"/>
          </a:xfrm>
          <a:prstGeom prst="rect">
            <a:avLst/>
          </a:prstGeom>
        </p:spPr>
        <p:txBody>
          <a:bodyPr lIns="0" tIns="0" rIns="0" bIns="0" rtlCol="0" anchor="t">
            <a:spAutoFit/>
          </a:bodyPr>
          <a:lstStyle/>
          <a:p>
            <a:pPr algn="ctr">
              <a:lnSpc>
                <a:spcPts val="1820"/>
              </a:lnSpc>
            </a:pPr>
            <a:r>
              <a:rPr lang="en-US" sz="1400" dirty="0">
                <a:solidFill>
                  <a:srgbClr val="000000"/>
                </a:solidFill>
                <a:latin typeface="League Spartan"/>
                <a:ea typeface="League Spartan"/>
                <a:cs typeface="League Spartan"/>
                <a:sym typeface="League Spartan"/>
              </a:rPr>
              <a:t>Googles LLM -</a:t>
            </a:r>
          </a:p>
          <a:p>
            <a:pPr algn="ctr">
              <a:lnSpc>
                <a:spcPts val="1820"/>
              </a:lnSpc>
              <a:spcBef>
                <a:spcPct val="0"/>
              </a:spcBef>
            </a:pPr>
            <a:r>
              <a:rPr lang="en-US" sz="1400">
                <a:solidFill>
                  <a:srgbClr val="000000"/>
                </a:solidFill>
                <a:latin typeface="League Spartan"/>
                <a:ea typeface="League Spartan"/>
                <a:cs typeface="League Spartan"/>
                <a:sym typeface="League Spartan"/>
              </a:rPr>
              <a:t>Great for Research</a:t>
            </a:r>
            <a:endParaRPr lang="en-US" sz="1400">
              <a:latin typeface="League Spartan"/>
            </a:endParaRPr>
          </a:p>
        </p:txBody>
      </p:sp>
      <p:sp>
        <p:nvSpPr>
          <p:cNvPr id="5" name="TextBox 5"/>
          <p:cNvSpPr txBox="1"/>
          <p:nvPr/>
        </p:nvSpPr>
        <p:spPr>
          <a:xfrm>
            <a:off x="9834880" y="6451600"/>
            <a:ext cx="6492240" cy="458470"/>
          </a:xfrm>
          <a:prstGeom prst="rect">
            <a:avLst/>
          </a:prstGeom>
        </p:spPr>
        <p:txBody>
          <a:bodyPr lIns="0" tIns="0" rIns="0" bIns="0" rtlCol="0" anchor="t">
            <a:spAutoFit/>
          </a:bodyPr>
          <a:lstStyle/>
          <a:p>
            <a:pPr algn="ctr">
              <a:lnSpc>
                <a:spcPts val="1820"/>
              </a:lnSpc>
            </a:pPr>
            <a:r>
              <a:rPr lang="en-US" sz="1400">
                <a:solidFill>
                  <a:srgbClr val="000000"/>
                </a:solidFill>
                <a:latin typeface="League Spartan"/>
                <a:ea typeface="League Spartan"/>
                <a:cs typeface="League Spartan"/>
                <a:sym typeface="League Spartan"/>
              </a:rPr>
              <a:t>Anthropic LLM -</a:t>
            </a:r>
          </a:p>
          <a:p>
            <a:pPr algn="ctr">
              <a:lnSpc>
                <a:spcPts val="1820"/>
              </a:lnSpc>
              <a:spcBef>
                <a:spcPct val="0"/>
              </a:spcBef>
            </a:pPr>
            <a:r>
              <a:rPr lang="en-US" sz="1400">
                <a:solidFill>
                  <a:srgbClr val="000000"/>
                </a:solidFill>
                <a:latin typeface="League Spartan"/>
                <a:ea typeface="League Spartan"/>
                <a:cs typeface="League Spartan"/>
                <a:sym typeface="League Spartan"/>
              </a:rPr>
              <a:t>Great for Coding</a:t>
            </a:r>
          </a:p>
        </p:txBody>
      </p:sp>
      <p:sp>
        <p:nvSpPr>
          <p:cNvPr id="6" name="TextBox 6"/>
          <p:cNvSpPr txBox="1"/>
          <p:nvPr/>
        </p:nvSpPr>
        <p:spPr>
          <a:xfrm>
            <a:off x="1973580" y="6451600"/>
            <a:ext cx="6492240" cy="458470"/>
          </a:xfrm>
          <a:prstGeom prst="rect">
            <a:avLst/>
          </a:prstGeom>
        </p:spPr>
        <p:txBody>
          <a:bodyPr lIns="0" tIns="0" rIns="0" bIns="0" rtlCol="0" anchor="t">
            <a:spAutoFit/>
          </a:bodyPr>
          <a:lstStyle/>
          <a:p>
            <a:pPr algn="ctr">
              <a:lnSpc>
                <a:spcPts val="1820"/>
              </a:lnSpc>
            </a:pPr>
            <a:r>
              <a:rPr lang="en-US" sz="1400">
                <a:solidFill>
                  <a:srgbClr val="000000"/>
                </a:solidFill>
                <a:latin typeface="League Spartan"/>
                <a:ea typeface="League Spartan"/>
                <a:cs typeface="League Spartan"/>
                <a:sym typeface="League Spartan"/>
              </a:rPr>
              <a:t>General All- Purpose </a:t>
            </a:r>
          </a:p>
          <a:p>
            <a:pPr algn="ctr">
              <a:lnSpc>
                <a:spcPts val="1820"/>
              </a:lnSpc>
              <a:spcBef>
                <a:spcPct val="0"/>
              </a:spcBef>
            </a:pPr>
            <a:r>
              <a:rPr lang="en-US" sz="1400">
                <a:solidFill>
                  <a:srgbClr val="000000"/>
                </a:solidFill>
                <a:latin typeface="League Spartan"/>
                <a:ea typeface="League Spartan"/>
                <a:cs typeface="League Spartan"/>
                <a:sym typeface="League Spartan"/>
              </a:rPr>
              <a:t>Transformer</a:t>
            </a:r>
          </a:p>
        </p:txBody>
      </p:sp>
      <p:sp>
        <p:nvSpPr>
          <p:cNvPr id="7" name="TextBox 7"/>
          <p:cNvSpPr txBox="1"/>
          <p:nvPr/>
        </p:nvSpPr>
        <p:spPr>
          <a:xfrm>
            <a:off x="4671301" y="6451600"/>
            <a:ext cx="6492240" cy="687070"/>
          </a:xfrm>
          <a:prstGeom prst="rect">
            <a:avLst/>
          </a:prstGeom>
        </p:spPr>
        <p:txBody>
          <a:bodyPr lIns="0" tIns="0" rIns="0" bIns="0" rtlCol="0" anchor="t">
            <a:spAutoFit/>
          </a:bodyPr>
          <a:lstStyle/>
          <a:p>
            <a:pPr algn="ctr">
              <a:lnSpc>
                <a:spcPts val="1820"/>
              </a:lnSpc>
            </a:pPr>
            <a:r>
              <a:rPr lang="en-US" sz="1400">
                <a:solidFill>
                  <a:srgbClr val="000000"/>
                </a:solidFill>
                <a:latin typeface="League Spartan"/>
                <a:ea typeface="League Spartan"/>
                <a:cs typeface="League Spartan"/>
                <a:sym typeface="League Spartan"/>
              </a:rPr>
              <a:t>Functional </a:t>
            </a:r>
          </a:p>
          <a:p>
            <a:pPr algn="ctr">
              <a:lnSpc>
                <a:spcPts val="1820"/>
              </a:lnSpc>
            </a:pPr>
            <a:r>
              <a:rPr lang="en-US" sz="1400">
                <a:solidFill>
                  <a:srgbClr val="000000"/>
                </a:solidFill>
                <a:latin typeface="League Spartan"/>
                <a:ea typeface="League Spartan"/>
                <a:cs typeface="League Spartan"/>
                <a:sym typeface="League Spartan"/>
              </a:rPr>
              <a:t>Partner Designed</a:t>
            </a:r>
          </a:p>
          <a:p>
            <a:pPr algn="ctr">
              <a:lnSpc>
                <a:spcPts val="1820"/>
              </a:lnSpc>
              <a:spcBef>
                <a:spcPct val="0"/>
              </a:spcBef>
            </a:pPr>
            <a:r>
              <a:rPr lang="en-US" sz="1400">
                <a:solidFill>
                  <a:srgbClr val="000000"/>
                </a:solidFill>
                <a:latin typeface="League Spartan"/>
                <a:ea typeface="League Spartan"/>
                <a:cs typeface="League Spartan"/>
                <a:sym typeface="League Spartan"/>
              </a:rPr>
              <a:t>For Work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22056" y="3786783"/>
            <a:ext cx="8860196" cy="2713435"/>
          </a:xfrm>
          <a:custGeom>
            <a:avLst/>
            <a:gdLst/>
            <a:ahLst/>
            <a:cxnLst/>
            <a:rect l="l" t="t" r="r" b="b"/>
            <a:pathLst>
              <a:path w="8860196" h="2713435">
                <a:moveTo>
                  <a:pt x="0" y="0"/>
                </a:moveTo>
                <a:lnTo>
                  <a:pt x="8860196" y="0"/>
                </a:lnTo>
                <a:lnTo>
                  <a:pt x="8860196" y="2713434"/>
                </a:lnTo>
                <a:lnTo>
                  <a:pt x="0" y="2713434"/>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559CC-18CC-F938-2A8B-5F088E22734B}"/>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CFC54727-915C-A94E-37D3-158ACDDCD0E5}"/>
              </a:ext>
            </a:extLst>
          </p:cNvPr>
          <p:cNvSpPr txBox="1"/>
          <p:nvPr/>
        </p:nvSpPr>
        <p:spPr>
          <a:xfrm>
            <a:off x="702128" y="504779"/>
            <a:ext cx="14594373" cy="11085086"/>
          </a:xfrm>
          <a:prstGeom prst="rect">
            <a:avLst/>
          </a:prstGeom>
        </p:spPr>
        <p:txBody>
          <a:bodyPr wrap="square" lIns="0" tIns="0" rIns="0" bIns="0" rtlCol="0" anchor="t">
            <a:spAutoFit/>
          </a:bodyPr>
          <a:lstStyle/>
          <a:p>
            <a:pPr algn="l">
              <a:lnSpc>
                <a:spcPts val="2989"/>
              </a:lnSpc>
            </a:pPr>
            <a:r>
              <a:rPr lang="en-US" sz="2250" b="1" dirty="0">
                <a:solidFill>
                  <a:srgbClr val="000000"/>
                </a:solidFill>
                <a:latin typeface="League Spartan"/>
                <a:ea typeface="League Spartan"/>
                <a:cs typeface="League Spartan"/>
                <a:sym typeface="League Spartan"/>
              </a:rPr>
              <a:t>CoPilot Studio Workshop </a:t>
            </a:r>
          </a:p>
          <a:p>
            <a:pPr algn="l">
              <a:lnSpc>
                <a:spcPts val="2470"/>
              </a:lnSpc>
            </a:pPr>
            <a:r>
              <a:rPr lang="en-US" sz="1900" dirty="0">
                <a:solidFill>
                  <a:srgbClr val="000000"/>
                </a:solidFill>
                <a:latin typeface="Arimo"/>
                <a:ea typeface="Arimo"/>
                <a:cs typeface="Arimo"/>
                <a:sym typeface="Arimo"/>
              </a:rPr>
              <a:t>Your challenge is to design, prototype, and present an AI-powered communications agent using Microsoft Copilot Studio. </a:t>
            </a:r>
            <a:endParaRPr lang="en-US" sz="1900" dirty="0">
              <a:solidFill>
                <a:srgbClr val="000000"/>
              </a:solidFill>
              <a:latin typeface="Arimo"/>
              <a:ea typeface="Arimo"/>
              <a:cs typeface="Arimo"/>
            </a:endParaRPr>
          </a:p>
          <a:p>
            <a:pPr>
              <a:lnSpc>
                <a:spcPts val="2470"/>
              </a:lnSpc>
            </a:pPr>
            <a:endParaRPr lang="en-US" sz="1900" dirty="0">
              <a:solidFill>
                <a:srgbClr val="000000"/>
              </a:solidFill>
              <a:latin typeface="Arimo"/>
              <a:ea typeface="Arimo"/>
              <a:cs typeface="Arimo"/>
            </a:endParaRPr>
          </a:p>
          <a:p>
            <a:pPr>
              <a:lnSpc>
                <a:spcPct val="150000"/>
              </a:lnSpc>
            </a:pPr>
            <a:r>
              <a:rPr lang="en-US" sz="1900" b="1" dirty="0">
                <a:solidFill>
                  <a:srgbClr val="0070C0"/>
                </a:solidFill>
                <a:latin typeface="League Spartan"/>
                <a:ea typeface="Arimo Bold"/>
                <a:cs typeface="Arimo Bold"/>
              </a:rPr>
              <a:t>• Team 1 (Blue) - Internal (Employee) Communications</a:t>
            </a:r>
            <a:endParaRPr lang="en-US" dirty="0">
              <a:solidFill>
                <a:srgbClr val="000000"/>
              </a:solidFill>
              <a:latin typeface="Calibri"/>
              <a:ea typeface="Calibri"/>
              <a:cs typeface="Calibri"/>
            </a:endParaRPr>
          </a:p>
          <a:p>
            <a:pPr indent="-46990">
              <a:lnSpc>
                <a:spcPct val="150000"/>
              </a:lnSpc>
            </a:pPr>
            <a:r>
              <a:rPr lang="en-US" sz="1900" b="1" dirty="0">
                <a:solidFill>
                  <a:srgbClr val="C9C924"/>
                </a:solidFill>
                <a:latin typeface="League Spartan"/>
                <a:ea typeface="Arimo"/>
                <a:cs typeface="Arimo"/>
              </a:rPr>
              <a:t>• Team 2 (Yellow) - External (Public &amp; Media) Relations</a:t>
            </a:r>
            <a:endParaRPr lang="en-US" b="1" dirty="0">
              <a:solidFill>
                <a:srgbClr val="C9C924"/>
              </a:solidFill>
              <a:ea typeface="Calibri"/>
              <a:cs typeface="Calibri"/>
            </a:endParaRPr>
          </a:p>
          <a:p>
            <a:pPr indent="-46990">
              <a:lnSpc>
                <a:spcPct val="150000"/>
              </a:lnSpc>
            </a:pPr>
            <a:r>
              <a:rPr lang="en-US" sz="1900" b="1" dirty="0">
                <a:solidFill>
                  <a:srgbClr val="C00000"/>
                </a:solidFill>
                <a:latin typeface="League Spartan"/>
                <a:ea typeface="Arimo"/>
                <a:cs typeface="Arimo"/>
              </a:rPr>
              <a:t>• Team 3 (Red) Stakeholder &amp; Government Relations</a:t>
            </a:r>
            <a:endParaRPr lang="en-US" b="1" dirty="0">
              <a:solidFill>
                <a:srgbClr val="00B050"/>
              </a:solidFill>
              <a:latin typeface="Calibri"/>
              <a:ea typeface="Calibri"/>
              <a:cs typeface="Calibri"/>
            </a:endParaRPr>
          </a:p>
          <a:p>
            <a:pPr indent="-46990">
              <a:lnSpc>
                <a:spcPct val="150000"/>
              </a:lnSpc>
            </a:pPr>
            <a:r>
              <a:rPr lang="en-US" sz="1900" b="1" dirty="0">
                <a:solidFill>
                  <a:srgbClr val="00B050"/>
                </a:solidFill>
                <a:latin typeface="League Spartan"/>
                <a:ea typeface="Arimo"/>
                <a:cs typeface="Arimo"/>
              </a:rPr>
              <a:t>• Team 4 (green) Brand, Marketing &amp; Corporate Identity</a:t>
            </a:r>
            <a:endParaRPr lang="en-US" b="1" dirty="0">
              <a:solidFill>
                <a:srgbClr val="00B050"/>
              </a:solidFill>
              <a:ea typeface="Calibri"/>
              <a:cs typeface="Calibri"/>
            </a:endParaRPr>
          </a:p>
          <a:p>
            <a:pPr>
              <a:lnSpc>
                <a:spcPct val="150000"/>
              </a:lnSpc>
            </a:pPr>
            <a:r>
              <a:rPr lang="en-US" sz="1900" b="1" dirty="0">
                <a:solidFill>
                  <a:srgbClr val="7030A0"/>
                </a:solidFill>
                <a:latin typeface="League Spartan"/>
                <a:ea typeface="Arimo"/>
                <a:cs typeface="Arimo"/>
              </a:rPr>
              <a:t>• Team 5 (Purple) Digital &amp; Social Media Communications</a:t>
            </a:r>
            <a:endParaRPr lang="en-US" b="1" dirty="0">
              <a:solidFill>
                <a:srgbClr val="7030A0"/>
              </a:solidFill>
              <a:ea typeface="Calibri"/>
              <a:cs typeface="Calibri"/>
            </a:endParaRPr>
          </a:p>
          <a:p>
            <a:pPr>
              <a:lnSpc>
                <a:spcPct val="150000"/>
              </a:lnSpc>
            </a:pPr>
            <a:r>
              <a:rPr lang="en-US" sz="1900" b="1" dirty="0">
                <a:solidFill>
                  <a:schemeClr val="accent6">
                    <a:lumMod val="76000"/>
                  </a:schemeClr>
                </a:solidFill>
                <a:latin typeface="League Spartan"/>
                <a:ea typeface="Arimo Bold"/>
                <a:cs typeface="Arimo Bold"/>
              </a:rPr>
              <a:t>• Team 6 (Orange) Crisis &amp; Issues Management</a:t>
            </a:r>
            <a:endParaRPr lang="en-US" b="1" dirty="0">
              <a:solidFill>
                <a:schemeClr val="accent6">
                  <a:lumMod val="76000"/>
                </a:schemeClr>
              </a:solidFill>
              <a:ea typeface="Calibri"/>
              <a:cs typeface="Calibri"/>
            </a:endParaRPr>
          </a:p>
          <a:p>
            <a:pPr>
              <a:lnSpc>
                <a:spcPct val="150000"/>
              </a:lnSpc>
            </a:pPr>
            <a:endParaRPr lang="en-US" sz="1900" b="1" dirty="0">
              <a:solidFill>
                <a:schemeClr val="accent6">
                  <a:lumMod val="76000"/>
                </a:schemeClr>
              </a:solidFill>
              <a:latin typeface="League Spartan"/>
              <a:ea typeface="Arimo Bold"/>
              <a:cs typeface="Arimo Bold"/>
            </a:endParaRPr>
          </a:p>
          <a:p>
            <a:pPr>
              <a:lnSpc>
                <a:spcPts val="2470"/>
              </a:lnSpc>
            </a:pPr>
            <a:r>
              <a:rPr lang="en-US" sz="1900" dirty="0">
                <a:solidFill>
                  <a:srgbClr val="000000"/>
                </a:solidFill>
                <a:latin typeface="League Spartan"/>
                <a:ea typeface="Arimo Bold"/>
                <a:cs typeface="Arimo Bold"/>
              </a:rPr>
              <a:t>Team Setup</a:t>
            </a:r>
          </a:p>
          <a:p>
            <a:pPr marL="410210" lvl="1" indent="-205105">
              <a:lnSpc>
                <a:spcPts val="2470"/>
              </a:lnSpc>
              <a:buFont typeface="Arial,Sans-Serif"/>
              <a:buChar char="•"/>
            </a:pPr>
            <a:r>
              <a:rPr lang="en-US" sz="1900" dirty="0">
                <a:solidFill>
                  <a:srgbClr val="000000"/>
                </a:solidFill>
                <a:latin typeface="Arimo"/>
                <a:ea typeface="Arimo"/>
                <a:cs typeface="Arimo"/>
              </a:rPr>
              <a:t>Groups: 5 groups or 6 </a:t>
            </a:r>
          </a:p>
          <a:p>
            <a:pPr marL="410210" lvl="1" indent="-205105">
              <a:lnSpc>
                <a:spcPts val="2470"/>
              </a:lnSpc>
              <a:buFont typeface="Arial,Sans-Serif"/>
              <a:buChar char="•"/>
            </a:pPr>
            <a:r>
              <a:rPr lang="en-US" sz="1900" dirty="0">
                <a:solidFill>
                  <a:srgbClr val="000000"/>
                </a:solidFill>
                <a:latin typeface="Arimo"/>
                <a:ea typeface="Arimo"/>
                <a:cs typeface="Arimo"/>
              </a:rPr>
              <a:t>Self-Organizing: Let teams form organically. Encourage diversity of roles (writers, researchers, strategists, tech-savvy users).</a:t>
            </a:r>
            <a:r>
              <a:rPr lang="en-US" sz="1900" i="1" dirty="0">
                <a:solidFill>
                  <a:srgbClr val="000000"/>
                </a:solidFill>
                <a:latin typeface="Arimo Italics"/>
                <a:ea typeface="Arimo Italics"/>
                <a:cs typeface="Arimo Italics"/>
              </a:rPr>
              <a:t> </a:t>
            </a:r>
            <a:endParaRPr lang="en-US" dirty="0">
              <a:solidFill>
                <a:srgbClr val="000000"/>
              </a:solidFill>
              <a:latin typeface="Calibri"/>
              <a:ea typeface="Calibri"/>
              <a:cs typeface="Calibri"/>
            </a:endParaRPr>
          </a:p>
          <a:p>
            <a:pPr marL="410210" lvl="1" indent="-205105">
              <a:lnSpc>
                <a:spcPts val="2470"/>
              </a:lnSpc>
              <a:buFont typeface="Arial,Sans-Serif"/>
              <a:buChar char="•"/>
            </a:pPr>
            <a:r>
              <a:rPr lang="en-US" sz="1900" i="1" dirty="0">
                <a:solidFill>
                  <a:srgbClr val="000000"/>
                </a:solidFill>
                <a:latin typeface="Arimo Italics"/>
                <a:ea typeface="Arimo Italics"/>
                <a:cs typeface="Arimo Italics"/>
              </a:rPr>
              <a:t>Remember </a:t>
            </a:r>
            <a:r>
              <a:rPr lang="en-US" sz="1900" i="1" dirty="0" err="1">
                <a:solidFill>
                  <a:srgbClr val="000000"/>
                </a:solidFill>
                <a:latin typeface="Arimo Italics"/>
                <a:ea typeface="Arimo Italics"/>
                <a:cs typeface="Arimo Italics"/>
              </a:rPr>
              <a:t>Tuckmans</a:t>
            </a:r>
            <a:r>
              <a:rPr lang="en-US" sz="1900" i="1" dirty="0">
                <a:solidFill>
                  <a:srgbClr val="000000"/>
                </a:solidFill>
                <a:latin typeface="Arimo Italics"/>
                <a:ea typeface="Arimo Italics"/>
                <a:cs typeface="Arimo Italics"/>
              </a:rPr>
              <a:t> Model!!!</a:t>
            </a:r>
            <a:endParaRPr lang="en-US">
              <a:ea typeface="Calibri"/>
              <a:cs typeface="Calibri"/>
            </a:endParaRPr>
          </a:p>
          <a:p>
            <a:pPr>
              <a:lnSpc>
                <a:spcPts val="2470"/>
              </a:lnSpc>
            </a:pPr>
            <a:endParaRPr lang="en-US" sz="1900" b="1">
              <a:solidFill>
                <a:srgbClr val="000000"/>
              </a:solidFill>
              <a:latin typeface="Arimo Bold"/>
              <a:ea typeface="Arimo Bold"/>
              <a:cs typeface="Arimo Bold"/>
              <a:sym typeface="Arimo"/>
            </a:endParaRPr>
          </a:p>
          <a:p>
            <a:pPr>
              <a:lnSpc>
                <a:spcPts val="2470"/>
              </a:lnSpc>
            </a:pPr>
            <a:r>
              <a:rPr lang="en-US" sz="1900" dirty="0">
                <a:solidFill>
                  <a:srgbClr val="000000"/>
                </a:solidFill>
                <a:latin typeface="Arimo"/>
                <a:ea typeface="Arimo"/>
                <a:cs typeface="Arimo"/>
                <a:sym typeface="Arimo"/>
              </a:rPr>
              <a:t>Approach to the challenge with an </a:t>
            </a:r>
            <a:r>
              <a:rPr lang="en-US" sz="1900" b="1" i="1" dirty="0">
                <a:solidFill>
                  <a:srgbClr val="000000"/>
                </a:solidFill>
                <a:latin typeface="Arimo Bold Italics"/>
                <a:ea typeface="Arimo Bold Italics"/>
                <a:cs typeface="Arimo Bold Italics"/>
                <a:sym typeface="Arimo Bold Italics"/>
              </a:rPr>
              <a:t>Agile mindset:</a:t>
            </a:r>
            <a:endParaRPr lang="en-US" sz="1900" b="1" i="1" dirty="0">
              <a:solidFill>
                <a:srgbClr val="000000"/>
              </a:solidFill>
              <a:latin typeface="Arimo Bold Italics"/>
              <a:ea typeface="Arimo Bold Italics"/>
              <a:cs typeface="Arimo Bold Italics"/>
            </a:endParaRPr>
          </a:p>
          <a:p>
            <a:pPr algn="l">
              <a:lnSpc>
                <a:spcPts val="2470"/>
              </a:lnSpc>
            </a:pPr>
            <a:endParaRPr lang="en-US" sz="1900" b="1" i="1">
              <a:solidFill>
                <a:srgbClr val="000000"/>
              </a:solidFill>
              <a:latin typeface="Arimo Bold Italics"/>
              <a:ea typeface="Arimo Bold Italics"/>
              <a:cs typeface="Arimo Bold Italics"/>
              <a:sym typeface="Arimo Bold Italics"/>
            </a:endParaRPr>
          </a:p>
          <a:p>
            <a:pPr marL="410210" lvl="1" indent="-205105" algn="l">
              <a:lnSpc>
                <a:spcPts val="2470"/>
              </a:lnSpc>
              <a:buFont typeface="Arial"/>
              <a:buChar char="•"/>
            </a:pPr>
            <a:r>
              <a:rPr lang="en-US" sz="1900" dirty="0">
                <a:solidFill>
                  <a:srgbClr val="000000"/>
                </a:solidFill>
                <a:latin typeface="Arimo"/>
                <a:ea typeface="Arimo"/>
                <a:cs typeface="Arimo"/>
                <a:sym typeface="Arimo"/>
              </a:rPr>
              <a:t>Define Roles</a:t>
            </a:r>
            <a:endParaRPr lang="en-US" sz="1900" dirty="0">
              <a:solidFill>
                <a:srgbClr val="000000"/>
              </a:solidFill>
              <a:latin typeface="Arimo"/>
              <a:ea typeface="Arimo"/>
              <a:cs typeface="Arimo"/>
            </a:endParaRPr>
          </a:p>
          <a:p>
            <a:pPr marL="410210" lvl="1" indent="-205105" algn="l">
              <a:lnSpc>
                <a:spcPts val="2470"/>
              </a:lnSpc>
              <a:buFont typeface="Arial"/>
              <a:buChar char="•"/>
            </a:pPr>
            <a:r>
              <a:rPr lang="en-US" sz="1900" dirty="0">
                <a:solidFill>
                  <a:srgbClr val="000000"/>
                </a:solidFill>
                <a:latin typeface="Arimo"/>
                <a:ea typeface="Arimo"/>
                <a:cs typeface="Arimo"/>
                <a:sym typeface="Arimo"/>
              </a:rPr>
              <a:t>Set Goals</a:t>
            </a:r>
            <a:endParaRPr lang="en-US" sz="1900" dirty="0">
              <a:solidFill>
                <a:srgbClr val="000000"/>
              </a:solidFill>
              <a:latin typeface="Arimo"/>
              <a:ea typeface="Arimo"/>
              <a:cs typeface="Arimo"/>
            </a:endParaRPr>
          </a:p>
          <a:p>
            <a:pPr marL="410210" lvl="1" indent="-205105">
              <a:lnSpc>
                <a:spcPts val="2470"/>
              </a:lnSpc>
              <a:buFont typeface="Arial"/>
              <a:buChar char="•"/>
            </a:pPr>
            <a:r>
              <a:rPr lang="en-US" sz="1900" dirty="0">
                <a:solidFill>
                  <a:srgbClr val="000000"/>
                </a:solidFill>
                <a:latin typeface="Arimo"/>
                <a:ea typeface="Arimo"/>
                <a:cs typeface="Arimo"/>
                <a:sym typeface="Arimo"/>
              </a:rPr>
              <a:t>Conduct Research</a:t>
            </a:r>
            <a:endParaRPr lang="en-US" sz="1900" dirty="0">
              <a:solidFill>
                <a:srgbClr val="000000"/>
              </a:solidFill>
              <a:latin typeface="Arimo"/>
              <a:ea typeface="Arimo"/>
              <a:cs typeface="Arimo"/>
            </a:endParaRPr>
          </a:p>
          <a:p>
            <a:pPr marL="410210" lvl="1" indent="-205105">
              <a:lnSpc>
                <a:spcPts val="2470"/>
              </a:lnSpc>
              <a:buFont typeface="Arial"/>
              <a:buChar char="•"/>
            </a:pPr>
            <a:r>
              <a:rPr lang="en-US" sz="1900" dirty="0">
                <a:solidFill>
                  <a:srgbClr val="000000"/>
                </a:solidFill>
                <a:latin typeface="Arimo"/>
                <a:ea typeface="Arimo"/>
                <a:cs typeface="Arimo"/>
                <a:sym typeface="Arimo"/>
              </a:rPr>
              <a:t>Build fast...iterate often....keep a </a:t>
            </a:r>
            <a:r>
              <a:rPr lang="en-US" sz="1900" b="1" i="1" dirty="0">
                <a:solidFill>
                  <a:srgbClr val="000000"/>
                </a:solidFill>
                <a:latin typeface="Arimo Bold Italics"/>
                <a:ea typeface="Arimo Bold Italics"/>
                <a:cs typeface="Arimo Bold Italics"/>
                <a:sym typeface="Arimo Bold Italics"/>
              </a:rPr>
              <a:t>HUMAN-IN-THE-LOOP</a:t>
            </a:r>
            <a:r>
              <a:rPr lang="en-US" sz="1900" dirty="0">
                <a:solidFill>
                  <a:srgbClr val="000000"/>
                </a:solidFill>
                <a:latin typeface="Arimo"/>
                <a:ea typeface="Arimo"/>
                <a:cs typeface="Arimo"/>
                <a:sym typeface="Arimo"/>
              </a:rPr>
              <a:t> and </a:t>
            </a:r>
            <a:r>
              <a:rPr lang="en-US" sz="1900" b="1" dirty="0">
                <a:solidFill>
                  <a:srgbClr val="000000"/>
                </a:solidFill>
                <a:latin typeface="Arimo Bold"/>
                <a:ea typeface="Arimo Bold"/>
                <a:cs typeface="Arimo Bold"/>
                <a:sym typeface="Arimo Bold"/>
              </a:rPr>
              <a:t>PLAY</a:t>
            </a:r>
            <a:endParaRPr lang="en-US" sz="1900" b="1" dirty="0">
              <a:solidFill>
                <a:srgbClr val="000000"/>
              </a:solidFill>
              <a:latin typeface="Arimo Bold"/>
              <a:ea typeface="Arimo Bold"/>
              <a:cs typeface="Arimo Bold"/>
            </a:endParaRPr>
          </a:p>
          <a:p>
            <a:pPr algn="l">
              <a:lnSpc>
                <a:spcPts val="2470"/>
              </a:lnSpc>
            </a:pPr>
            <a:endParaRPr lang="en-US" sz="1900" i="1">
              <a:solidFill>
                <a:srgbClr val="000000"/>
              </a:solidFill>
              <a:latin typeface="Arimo Italics"/>
              <a:ea typeface="Arimo Italics"/>
              <a:cs typeface="Arimo Italics"/>
            </a:endParaRPr>
          </a:p>
          <a:p>
            <a:pPr algn="l">
              <a:lnSpc>
                <a:spcPts val="2470"/>
              </a:lnSpc>
            </a:pPr>
            <a:r>
              <a:rPr lang="en-US" sz="1900" dirty="0">
                <a:solidFill>
                  <a:srgbClr val="000000"/>
                </a:solidFill>
                <a:latin typeface="League Spartan"/>
                <a:ea typeface="League Spartan"/>
                <a:cs typeface="League Spartan"/>
                <a:sym typeface="League Spartan"/>
              </a:rPr>
              <a:t>Tools &amp; Resources</a:t>
            </a:r>
            <a:endParaRPr lang="en-US" sz="1900" dirty="0">
              <a:solidFill>
                <a:srgbClr val="000000"/>
              </a:solidFill>
              <a:latin typeface="League Spartan"/>
              <a:ea typeface="League Spartan"/>
              <a:cs typeface="League Spartan"/>
            </a:endParaRPr>
          </a:p>
          <a:p>
            <a:pPr marL="410210" lvl="1" indent="-205105" algn="l">
              <a:lnSpc>
                <a:spcPts val="2470"/>
              </a:lnSpc>
              <a:buFont typeface="Arial"/>
              <a:buChar char="•"/>
            </a:pPr>
            <a:r>
              <a:rPr lang="en-US" sz="1900" dirty="0">
                <a:solidFill>
                  <a:srgbClr val="000000"/>
                </a:solidFill>
                <a:latin typeface="Arimo"/>
                <a:ea typeface="Arimo"/>
                <a:cs typeface="Arimo"/>
                <a:sym typeface="Arimo"/>
              </a:rPr>
              <a:t>Copilot Studio access</a:t>
            </a:r>
            <a:endParaRPr lang="en-US" sz="1900" dirty="0">
              <a:solidFill>
                <a:srgbClr val="000000"/>
              </a:solidFill>
              <a:latin typeface="Arimo"/>
              <a:ea typeface="Arimo"/>
              <a:cs typeface="Arimo"/>
            </a:endParaRPr>
          </a:p>
          <a:p>
            <a:pPr marL="410210" lvl="1" indent="-205105" algn="l">
              <a:lnSpc>
                <a:spcPts val="2470"/>
              </a:lnSpc>
              <a:buFont typeface="Arial"/>
              <a:buChar char="•"/>
            </a:pPr>
            <a:r>
              <a:rPr lang="en-US" sz="1900" dirty="0">
                <a:solidFill>
                  <a:srgbClr val="000000"/>
                </a:solidFill>
                <a:latin typeface="Arimo"/>
                <a:ea typeface="Arimo"/>
                <a:cs typeface="Arimo"/>
                <a:sym typeface="Arimo"/>
              </a:rPr>
              <a:t>Strategic documents (uploaded by teams)</a:t>
            </a:r>
            <a:endParaRPr lang="en-US" sz="1900" dirty="0">
              <a:solidFill>
                <a:srgbClr val="000000"/>
              </a:solidFill>
              <a:latin typeface="Arimo"/>
              <a:ea typeface="Arimo"/>
              <a:cs typeface="Arimo"/>
            </a:endParaRPr>
          </a:p>
          <a:p>
            <a:pPr marL="410210" lvl="1" indent="-205105">
              <a:lnSpc>
                <a:spcPts val="2470"/>
              </a:lnSpc>
              <a:buFont typeface="Arial"/>
              <a:buChar char="•"/>
            </a:pPr>
            <a:r>
              <a:rPr lang="en-US" sz="1900" dirty="0">
                <a:solidFill>
                  <a:srgbClr val="000000"/>
                </a:solidFill>
                <a:latin typeface="Arimo"/>
                <a:ea typeface="Arimo"/>
                <a:cs typeface="Arimo"/>
                <a:sym typeface="Arimo"/>
              </a:rPr>
              <a:t>Internet &amp; other LLMs (e.g., ChatGPT, Google Gemini)</a:t>
            </a:r>
            <a:endParaRPr lang="en-US" sz="1900" dirty="0">
              <a:solidFill>
                <a:srgbClr val="000000"/>
              </a:solidFill>
              <a:latin typeface="Arimo"/>
              <a:ea typeface="Arimo"/>
              <a:cs typeface="Arimo"/>
            </a:endParaRPr>
          </a:p>
          <a:p>
            <a:pPr marL="205105" lvl="1" algn="l">
              <a:lnSpc>
                <a:spcPts val="2470"/>
              </a:lnSpc>
            </a:pPr>
            <a:endParaRPr lang="en-US" sz="1900" dirty="0">
              <a:solidFill>
                <a:srgbClr val="000000"/>
              </a:solidFill>
              <a:latin typeface="Arimo"/>
              <a:ea typeface="Arimo"/>
              <a:cs typeface="Arimo"/>
            </a:endParaRPr>
          </a:p>
          <a:p>
            <a:pPr algn="l">
              <a:lnSpc>
                <a:spcPts val="2758"/>
              </a:lnSpc>
            </a:pPr>
            <a:endParaRPr lang="en-US" sz="1900">
              <a:solidFill>
                <a:srgbClr val="000000"/>
              </a:solidFill>
              <a:latin typeface="Arimo"/>
              <a:ea typeface="Arimo"/>
              <a:cs typeface="Arimo"/>
              <a:sym typeface="Arimo"/>
            </a:endParaRPr>
          </a:p>
          <a:p>
            <a:pPr algn="l">
              <a:lnSpc>
                <a:spcPts val="2758"/>
              </a:lnSpc>
            </a:pPr>
            <a:endParaRPr lang="en-US" sz="1900">
              <a:solidFill>
                <a:srgbClr val="000000"/>
              </a:solidFill>
              <a:latin typeface="Arimo"/>
              <a:ea typeface="Arimo"/>
              <a:cs typeface="Arimo"/>
              <a:sym typeface="Arimo"/>
            </a:endParaRPr>
          </a:p>
          <a:p>
            <a:pPr algn="l">
              <a:lnSpc>
                <a:spcPts val="2758"/>
              </a:lnSpc>
            </a:pPr>
            <a:endParaRPr lang="en-US" sz="1900">
              <a:solidFill>
                <a:srgbClr val="000000"/>
              </a:solidFill>
              <a:latin typeface="Arimo"/>
              <a:ea typeface="Arimo"/>
              <a:cs typeface="Arimo"/>
              <a:sym typeface="Arimo"/>
            </a:endParaRPr>
          </a:p>
          <a:p>
            <a:pPr algn="l">
              <a:lnSpc>
                <a:spcPts val="1838"/>
              </a:lnSpc>
            </a:pPr>
            <a:endParaRPr lang="en-US" sz="1900">
              <a:solidFill>
                <a:srgbClr val="000000"/>
              </a:solidFill>
              <a:latin typeface="Arimo"/>
              <a:ea typeface="Arimo"/>
              <a:cs typeface="Arimo"/>
              <a:sym typeface="Arimo"/>
            </a:endParaRPr>
          </a:p>
          <a:p>
            <a:pPr algn="ctr">
              <a:lnSpc>
                <a:spcPts val="1838"/>
              </a:lnSpc>
              <a:spcBef>
                <a:spcPct val="0"/>
              </a:spcBef>
            </a:pPr>
            <a:endParaRPr lang="en-US" sz="1900">
              <a:solidFill>
                <a:srgbClr val="000000"/>
              </a:solidFill>
              <a:latin typeface="Arimo"/>
              <a:ea typeface="Arimo"/>
              <a:cs typeface="Arimo"/>
              <a:sym typeface="Arimo"/>
            </a:endParaRPr>
          </a:p>
        </p:txBody>
      </p:sp>
    </p:spTree>
    <p:extLst>
      <p:ext uri="{BB962C8B-B14F-4D97-AF65-F5344CB8AC3E}">
        <p14:creationId xmlns:p14="http://schemas.microsoft.com/office/powerpoint/2010/main" val="14990152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45715" y="0"/>
            <a:ext cx="7907815" cy="2036832"/>
            <a:chOff x="0" y="0"/>
            <a:chExt cx="2082717" cy="536450"/>
          </a:xfrm>
        </p:grpSpPr>
        <p:sp>
          <p:nvSpPr>
            <p:cNvPr id="3" name="Freeform 3"/>
            <p:cNvSpPr/>
            <p:nvPr/>
          </p:nvSpPr>
          <p:spPr>
            <a:xfrm>
              <a:off x="0" y="0"/>
              <a:ext cx="2082717" cy="536450"/>
            </a:xfrm>
            <a:custGeom>
              <a:avLst/>
              <a:gdLst/>
              <a:ahLst/>
              <a:cxnLst/>
              <a:rect l="l" t="t" r="r" b="b"/>
              <a:pathLst>
                <a:path w="2082717" h="536450">
                  <a:moveTo>
                    <a:pt x="0" y="0"/>
                  </a:moveTo>
                  <a:lnTo>
                    <a:pt x="2082717" y="0"/>
                  </a:lnTo>
                  <a:lnTo>
                    <a:pt x="2082717" y="536450"/>
                  </a:lnTo>
                  <a:lnTo>
                    <a:pt x="0" y="536450"/>
                  </a:lnTo>
                  <a:close/>
                </a:path>
              </a:pathLst>
            </a:custGeom>
            <a:solidFill>
              <a:srgbClr val="0168A6"/>
            </a:solidFill>
          </p:spPr>
          <p:txBody>
            <a:bodyPr/>
            <a:lstStyle/>
            <a:p>
              <a:endParaRPr lang="en-US"/>
            </a:p>
          </p:txBody>
        </p:sp>
        <p:sp>
          <p:nvSpPr>
            <p:cNvPr id="4" name="TextBox 4"/>
            <p:cNvSpPr txBox="1"/>
            <p:nvPr/>
          </p:nvSpPr>
          <p:spPr>
            <a:xfrm>
              <a:off x="0" y="95250"/>
              <a:ext cx="2082717" cy="441200"/>
            </a:xfrm>
            <a:prstGeom prst="rect">
              <a:avLst/>
            </a:prstGeom>
          </p:spPr>
          <p:txBody>
            <a:bodyPr lIns="50800" tIns="50800" rIns="50800" bIns="50800" rtlCol="0" anchor="ctr"/>
            <a:lstStyle/>
            <a:p>
              <a:pPr algn="ctr">
                <a:lnSpc>
                  <a:spcPts val="2017"/>
                </a:lnSpc>
              </a:pPr>
              <a:endParaRPr/>
            </a:p>
          </p:txBody>
        </p:sp>
      </p:grpSp>
      <p:sp>
        <p:nvSpPr>
          <p:cNvPr id="5" name="TextBox 5"/>
          <p:cNvSpPr txBox="1"/>
          <p:nvPr/>
        </p:nvSpPr>
        <p:spPr>
          <a:xfrm>
            <a:off x="1028700" y="838191"/>
            <a:ext cx="16230600" cy="7624988"/>
          </a:xfrm>
          <a:prstGeom prst="rect">
            <a:avLst/>
          </a:prstGeom>
        </p:spPr>
        <p:txBody>
          <a:bodyPr lIns="0" tIns="0" rIns="0" bIns="0" rtlCol="0" anchor="t">
            <a:spAutoFit/>
          </a:bodyPr>
          <a:lstStyle/>
          <a:p>
            <a:pPr algn="l">
              <a:lnSpc>
                <a:spcPts val="2989"/>
              </a:lnSpc>
            </a:pPr>
            <a:r>
              <a:rPr lang="en-US" sz="2299">
                <a:solidFill>
                  <a:srgbClr val="FFFFFF"/>
                </a:solidFill>
                <a:latin typeface="League Spartan"/>
                <a:ea typeface="League Spartan"/>
                <a:cs typeface="League Spartan"/>
                <a:sym typeface="League Spartan"/>
              </a:rPr>
              <a:t>CoPilot Studio Workshop </a:t>
            </a:r>
          </a:p>
          <a:p>
            <a:pPr algn="l">
              <a:lnSpc>
                <a:spcPts val="2470"/>
              </a:lnSpc>
            </a:pPr>
            <a:endParaRPr lang="en-US" sz="2299">
              <a:solidFill>
                <a:srgbClr val="FFFFFF"/>
              </a:solidFill>
              <a:latin typeface="League Spartan"/>
              <a:ea typeface="League Spartan"/>
              <a:cs typeface="League Spartan"/>
              <a:sym typeface="League Spartan"/>
            </a:endParaRPr>
          </a:p>
          <a:p>
            <a:pPr algn="l">
              <a:lnSpc>
                <a:spcPts val="2470"/>
              </a:lnSpc>
            </a:pPr>
            <a:r>
              <a:rPr lang="en-US" sz="1900">
                <a:solidFill>
                  <a:srgbClr val="FFFFFF"/>
                </a:solidFill>
                <a:latin typeface="League Spartan"/>
                <a:ea typeface="League Spartan"/>
                <a:cs typeface="League Spartan"/>
                <a:sym typeface="League Spartan"/>
              </a:rPr>
              <a:t>Team 1 (Blue) -  Internal (Employee) Communications</a:t>
            </a:r>
          </a:p>
          <a:p>
            <a:pPr algn="l">
              <a:lnSpc>
                <a:spcPts val="2600"/>
              </a:lnSpc>
            </a:pPr>
            <a:endParaRPr lang="en-US" sz="1900">
              <a:solidFill>
                <a:srgbClr val="FFFFFF"/>
              </a:solidFill>
              <a:latin typeface="League Spartan"/>
              <a:ea typeface="League Spartan"/>
              <a:cs typeface="League Spartan"/>
              <a:sym typeface="League Spartan"/>
            </a:endParaRPr>
          </a:p>
          <a:p>
            <a:pPr algn="l">
              <a:lnSpc>
                <a:spcPts val="2600"/>
              </a:lnSpc>
            </a:pPr>
            <a:endParaRPr lang="en-US" sz="1900">
              <a:solidFill>
                <a:srgbClr val="FFFFFF"/>
              </a:solidFill>
              <a:latin typeface="League Spartan"/>
              <a:ea typeface="League Spartan"/>
              <a:cs typeface="League Spartan"/>
              <a:sym typeface="League Spartan"/>
            </a:endParaRPr>
          </a:p>
          <a:p>
            <a:pPr algn="l">
              <a:lnSpc>
                <a:spcPts val="2600"/>
              </a:lnSpc>
            </a:pPr>
            <a:r>
              <a:rPr lang="en-US" sz="2000" b="1">
                <a:solidFill>
                  <a:srgbClr val="000000"/>
                </a:solidFill>
                <a:latin typeface="Arimo Bold"/>
                <a:ea typeface="Arimo Bold"/>
                <a:cs typeface="Arimo Bold"/>
                <a:sym typeface="Arimo Bold"/>
              </a:rPr>
              <a:t>Role Setup</a:t>
            </a:r>
          </a:p>
          <a:p>
            <a:pPr marL="431801" lvl="1" indent="-215900" algn="l">
              <a:lnSpc>
                <a:spcPts val="2600"/>
              </a:lnSpc>
              <a:buFont typeface="Arial"/>
              <a:buChar char="•"/>
            </a:pPr>
            <a:r>
              <a:rPr lang="en-US" sz="2000">
                <a:solidFill>
                  <a:srgbClr val="000000"/>
                </a:solidFill>
                <a:latin typeface="Arimo"/>
                <a:ea typeface="Arimo"/>
                <a:cs typeface="Arimo"/>
                <a:sym typeface="Arimo"/>
              </a:rPr>
              <a:t>Purpose: Build alignment, morale, and engagement among employees.</a:t>
            </a:r>
          </a:p>
          <a:p>
            <a:pPr marL="431801" lvl="1" indent="-215900" algn="l">
              <a:lnSpc>
                <a:spcPts val="2600"/>
              </a:lnSpc>
              <a:buFont typeface="Arial"/>
              <a:buChar char="•"/>
            </a:pPr>
            <a:r>
              <a:rPr lang="en-US" sz="2000">
                <a:solidFill>
                  <a:srgbClr val="000000"/>
                </a:solidFill>
                <a:latin typeface="Arimo"/>
                <a:ea typeface="Arimo"/>
                <a:cs typeface="Arimo"/>
                <a:sym typeface="Arimo"/>
              </a:rPr>
              <a:t>Persona: Empathetic internal comms lead who understands organizational culture.</a:t>
            </a:r>
          </a:p>
          <a:p>
            <a:pPr algn="l">
              <a:lnSpc>
                <a:spcPts val="2600"/>
              </a:lnSpc>
            </a:pPr>
            <a:endParaRPr lang="en-US" sz="2000">
              <a:solidFill>
                <a:srgbClr val="000000"/>
              </a:solidFill>
              <a:latin typeface="Arimo"/>
              <a:ea typeface="Arimo"/>
              <a:cs typeface="Arimo"/>
              <a:sym typeface="Arimo"/>
            </a:endParaRPr>
          </a:p>
          <a:p>
            <a:pPr algn="l">
              <a:lnSpc>
                <a:spcPts val="2600"/>
              </a:lnSpc>
            </a:pPr>
            <a:r>
              <a:rPr lang="en-US" sz="2000" b="1">
                <a:solidFill>
                  <a:srgbClr val="000000"/>
                </a:solidFill>
                <a:latin typeface="Arimo Bold"/>
                <a:ea typeface="Arimo Bold"/>
                <a:cs typeface="Arimo Bold"/>
                <a:sym typeface="Arimo Bold"/>
              </a:rPr>
              <a:t>Core Skills</a:t>
            </a:r>
          </a:p>
          <a:p>
            <a:pPr marL="431801" lvl="1" indent="-215900" algn="l">
              <a:lnSpc>
                <a:spcPts val="2600"/>
              </a:lnSpc>
              <a:buFont typeface="Arial"/>
              <a:buChar char="•"/>
            </a:pPr>
            <a:r>
              <a:rPr lang="en-US" sz="2000">
                <a:solidFill>
                  <a:srgbClr val="000000"/>
                </a:solidFill>
                <a:latin typeface="Arimo"/>
                <a:ea typeface="Arimo"/>
                <a:cs typeface="Arimo"/>
                <a:sym typeface="Arimo"/>
              </a:rPr>
              <a:t>Summarizing executive memos into plain language</a:t>
            </a:r>
          </a:p>
          <a:p>
            <a:pPr marL="431801" lvl="1" indent="-215900" algn="l">
              <a:lnSpc>
                <a:spcPts val="2600"/>
              </a:lnSpc>
              <a:buFont typeface="Arial"/>
              <a:buChar char="•"/>
            </a:pPr>
            <a:r>
              <a:rPr lang="en-US" sz="2000">
                <a:solidFill>
                  <a:srgbClr val="000000"/>
                </a:solidFill>
                <a:latin typeface="Arimo"/>
                <a:ea typeface="Arimo"/>
                <a:cs typeface="Arimo"/>
                <a:sym typeface="Arimo"/>
              </a:rPr>
              <a:t>Drafting intranet articles and newsletters</a:t>
            </a:r>
          </a:p>
          <a:p>
            <a:pPr marL="431801" lvl="1" indent="-215900" algn="l">
              <a:lnSpc>
                <a:spcPts val="2600"/>
              </a:lnSpc>
              <a:buFont typeface="Arial"/>
              <a:buChar char="•"/>
            </a:pPr>
            <a:r>
              <a:rPr lang="en-US" sz="2000">
                <a:solidFill>
                  <a:srgbClr val="000000"/>
                </a:solidFill>
                <a:latin typeface="Arimo"/>
                <a:ea typeface="Arimo"/>
                <a:cs typeface="Arimo"/>
                <a:sym typeface="Arimo"/>
              </a:rPr>
              <a:t>Scheduling town halls and generating agenda drafts</a:t>
            </a:r>
          </a:p>
          <a:p>
            <a:pPr marL="431801" lvl="1" indent="-215900" algn="l">
              <a:lnSpc>
                <a:spcPts val="2600"/>
              </a:lnSpc>
              <a:buFont typeface="Arial"/>
              <a:buChar char="•"/>
            </a:pPr>
            <a:r>
              <a:rPr lang="en-US" sz="2000">
                <a:solidFill>
                  <a:srgbClr val="000000"/>
                </a:solidFill>
                <a:latin typeface="Arimo"/>
                <a:ea typeface="Arimo"/>
                <a:cs typeface="Arimo"/>
                <a:sym typeface="Arimo"/>
              </a:rPr>
              <a:t>Tracking employee feedback sentiment</a:t>
            </a:r>
          </a:p>
          <a:p>
            <a:pPr algn="l">
              <a:lnSpc>
                <a:spcPts val="2600"/>
              </a:lnSpc>
            </a:pPr>
            <a:endParaRPr lang="en-US" sz="2000">
              <a:solidFill>
                <a:srgbClr val="000000"/>
              </a:solidFill>
              <a:latin typeface="Arimo"/>
              <a:ea typeface="Arimo"/>
              <a:cs typeface="Arimo"/>
              <a:sym typeface="Arimo"/>
            </a:endParaRPr>
          </a:p>
          <a:p>
            <a:pPr algn="l">
              <a:lnSpc>
                <a:spcPts val="2600"/>
              </a:lnSpc>
            </a:pPr>
            <a:r>
              <a:rPr lang="en-US" sz="2000" b="1">
                <a:solidFill>
                  <a:srgbClr val="000000"/>
                </a:solidFill>
                <a:latin typeface="Arimo Bold"/>
                <a:ea typeface="Arimo Bold"/>
                <a:cs typeface="Arimo Bold"/>
                <a:sym typeface="Arimo Bold"/>
              </a:rPr>
              <a:t>Sample Instructions</a:t>
            </a:r>
          </a:p>
          <a:p>
            <a:pPr algn="l">
              <a:lnSpc>
                <a:spcPts val="2600"/>
              </a:lnSpc>
            </a:pPr>
            <a:r>
              <a:rPr lang="en-US" sz="2000">
                <a:solidFill>
                  <a:srgbClr val="000000"/>
                </a:solidFill>
                <a:latin typeface="Arimo"/>
                <a:ea typeface="Arimo"/>
                <a:cs typeface="Arimo"/>
                <a:sym typeface="Arimo"/>
              </a:rPr>
              <a:t>“You are the Internal Comms Copilot. Draft clear and positive updates from leadership, generate monthly newsletter drafts from shared project notes, and create reminder posts for intranet and MS Teams. Suggest questions for Q&amp;A at town halls.”</a:t>
            </a:r>
          </a:p>
          <a:p>
            <a:pPr algn="l">
              <a:lnSpc>
                <a:spcPts val="2470"/>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1838"/>
              </a:lnSpc>
            </a:pPr>
            <a:endParaRPr lang="en-US" sz="2000">
              <a:solidFill>
                <a:srgbClr val="000000"/>
              </a:solidFill>
              <a:latin typeface="Arimo"/>
              <a:ea typeface="Arimo"/>
              <a:cs typeface="Arimo"/>
              <a:sym typeface="Arimo"/>
            </a:endParaRPr>
          </a:p>
          <a:p>
            <a:pPr algn="ctr">
              <a:lnSpc>
                <a:spcPts val="1838"/>
              </a:lnSpc>
              <a:spcBef>
                <a:spcPct val="0"/>
              </a:spcBef>
            </a:pPr>
            <a:endParaRPr lang="en-US" sz="2000">
              <a:solidFill>
                <a:srgbClr val="000000"/>
              </a:solidFill>
              <a:latin typeface="Arimo"/>
              <a:ea typeface="Arimo"/>
              <a:cs typeface="Arimo"/>
              <a:sym typeface="Arimo"/>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45715" y="0"/>
            <a:ext cx="7907815" cy="2036832"/>
            <a:chOff x="0" y="0"/>
            <a:chExt cx="2082717" cy="536450"/>
          </a:xfrm>
        </p:grpSpPr>
        <p:sp>
          <p:nvSpPr>
            <p:cNvPr id="3" name="Freeform 3"/>
            <p:cNvSpPr/>
            <p:nvPr/>
          </p:nvSpPr>
          <p:spPr>
            <a:xfrm>
              <a:off x="0" y="0"/>
              <a:ext cx="2082717" cy="536450"/>
            </a:xfrm>
            <a:custGeom>
              <a:avLst/>
              <a:gdLst/>
              <a:ahLst/>
              <a:cxnLst/>
              <a:rect l="l" t="t" r="r" b="b"/>
              <a:pathLst>
                <a:path w="2082717" h="536450">
                  <a:moveTo>
                    <a:pt x="0" y="0"/>
                  </a:moveTo>
                  <a:lnTo>
                    <a:pt x="2082717" y="0"/>
                  </a:lnTo>
                  <a:lnTo>
                    <a:pt x="2082717" y="536450"/>
                  </a:lnTo>
                  <a:lnTo>
                    <a:pt x="0" y="536450"/>
                  </a:lnTo>
                  <a:close/>
                </a:path>
              </a:pathLst>
            </a:custGeom>
            <a:solidFill>
              <a:srgbClr val="FFE788"/>
            </a:solidFill>
          </p:spPr>
          <p:txBody>
            <a:bodyPr/>
            <a:lstStyle/>
            <a:p>
              <a:endParaRPr lang="en-US"/>
            </a:p>
          </p:txBody>
        </p:sp>
        <p:sp>
          <p:nvSpPr>
            <p:cNvPr id="4" name="TextBox 4"/>
            <p:cNvSpPr txBox="1"/>
            <p:nvPr/>
          </p:nvSpPr>
          <p:spPr>
            <a:xfrm>
              <a:off x="0" y="95250"/>
              <a:ext cx="2082717" cy="441200"/>
            </a:xfrm>
            <a:prstGeom prst="rect">
              <a:avLst/>
            </a:prstGeom>
          </p:spPr>
          <p:txBody>
            <a:bodyPr lIns="50800" tIns="50800" rIns="50800" bIns="50800" rtlCol="0" anchor="ctr"/>
            <a:lstStyle/>
            <a:p>
              <a:pPr algn="ctr">
                <a:lnSpc>
                  <a:spcPts val="2017"/>
                </a:lnSpc>
              </a:pPr>
              <a:endParaRPr/>
            </a:p>
          </p:txBody>
        </p:sp>
      </p:grpSp>
      <p:sp>
        <p:nvSpPr>
          <p:cNvPr id="5" name="TextBox 5"/>
          <p:cNvSpPr txBox="1"/>
          <p:nvPr/>
        </p:nvSpPr>
        <p:spPr>
          <a:xfrm>
            <a:off x="1028700" y="942216"/>
            <a:ext cx="16230600" cy="7586888"/>
          </a:xfrm>
          <a:prstGeom prst="rect">
            <a:avLst/>
          </a:prstGeom>
        </p:spPr>
        <p:txBody>
          <a:bodyPr lIns="0" tIns="0" rIns="0" bIns="0" rtlCol="0" anchor="t">
            <a:spAutoFit/>
          </a:bodyPr>
          <a:lstStyle/>
          <a:p>
            <a:pPr algn="l">
              <a:lnSpc>
                <a:spcPts val="2989"/>
              </a:lnSpc>
            </a:pPr>
            <a:r>
              <a:rPr lang="en-US" sz="2299">
                <a:solidFill>
                  <a:srgbClr val="000000"/>
                </a:solidFill>
                <a:latin typeface="League Spartan"/>
                <a:ea typeface="League Spartan"/>
                <a:cs typeface="League Spartan"/>
                <a:sym typeface="League Spartan"/>
              </a:rPr>
              <a:t>CoPilot Studio Workshop</a:t>
            </a:r>
            <a:r>
              <a:rPr lang="en-US" sz="2299">
                <a:solidFill>
                  <a:srgbClr val="FFFFFF"/>
                </a:solidFill>
                <a:latin typeface="League Spartan"/>
                <a:ea typeface="League Spartan"/>
                <a:cs typeface="League Spartan"/>
                <a:sym typeface="League Spartan"/>
              </a:rPr>
              <a:t> </a:t>
            </a:r>
          </a:p>
          <a:p>
            <a:pPr algn="l">
              <a:lnSpc>
                <a:spcPts val="2470"/>
              </a:lnSpc>
            </a:pPr>
            <a:endParaRPr lang="en-US" sz="2299">
              <a:solidFill>
                <a:srgbClr val="FFFFFF"/>
              </a:solidFill>
              <a:latin typeface="League Spartan"/>
              <a:ea typeface="League Spartan"/>
              <a:cs typeface="League Spartan"/>
              <a:sym typeface="League Spartan"/>
            </a:endParaRPr>
          </a:p>
          <a:p>
            <a:pPr algn="l">
              <a:lnSpc>
                <a:spcPts val="2470"/>
              </a:lnSpc>
            </a:pPr>
            <a:r>
              <a:rPr lang="en-US" sz="1900">
                <a:solidFill>
                  <a:srgbClr val="000000"/>
                </a:solidFill>
                <a:latin typeface="League Spartan"/>
                <a:ea typeface="League Spartan"/>
                <a:cs typeface="League Spartan"/>
                <a:sym typeface="League Spartan"/>
              </a:rPr>
              <a:t> Team 2 (Yellow) - External (Public &amp; Media) Relations</a:t>
            </a:r>
          </a:p>
          <a:p>
            <a:pPr algn="l">
              <a:lnSpc>
                <a:spcPts val="2470"/>
              </a:lnSpc>
            </a:pPr>
            <a:endParaRPr lang="en-US" sz="1900">
              <a:solidFill>
                <a:srgbClr val="000000"/>
              </a:solidFill>
              <a:latin typeface="League Spartan"/>
              <a:ea typeface="League Spartan"/>
              <a:cs typeface="League Spartan"/>
              <a:sym typeface="League Spartan"/>
            </a:endParaRPr>
          </a:p>
          <a:p>
            <a:pPr algn="l">
              <a:lnSpc>
                <a:spcPts val="2470"/>
              </a:lnSpc>
            </a:pPr>
            <a:endParaRPr lang="en-US" sz="1900">
              <a:solidFill>
                <a:srgbClr val="000000"/>
              </a:solidFill>
              <a:latin typeface="League Spartan"/>
              <a:ea typeface="League Spartan"/>
              <a:cs typeface="League Spartan"/>
              <a:sym typeface="League Spartan"/>
            </a:endParaRPr>
          </a:p>
          <a:p>
            <a:pPr algn="l">
              <a:lnSpc>
                <a:spcPts val="2600"/>
              </a:lnSpc>
            </a:pPr>
            <a:r>
              <a:rPr lang="en-US" sz="2000" b="1">
                <a:solidFill>
                  <a:srgbClr val="000000"/>
                </a:solidFill>
                <a:latin typeface="Arimo Bold"/>
                <a:ea typeface="Arimo Bold"/>
                <a:cs typeface="Arimo Bold"/>
                <a:sym typeface="Arimo Bold"/>
              </a:rPr>
              <a:t>Role Setup</a:t>
            </a:r>
          </a:p>
          <a:p>
            <a:pPr marL="431801" lvl="1" indent="-215900" algn="l">
              <a:lnSpc>
                <a:spcPts val="2600"/>
              </a:lnSpc>
              <a:buFont typeface="Arial"/>
              <a:buChar char="•"/>
            </a:pPr>
            <a:r>
              <a:rPr lang="en-US" sz="2000">
                <a:solidFill>
                  <a:srgbClr val="000000"/>
                </a:solidFill>
                <a:latin typeface="Arimo"/>
                <a:ea typeface="Arimo"/>
                <a:cs typeface="Arimo"/>
                <a:sym typeface="Arimo"/>
              </a:rPr>
              <a:t>Purpose: Shape the company’s public image and narrative.</a:t>
            </a:r>
          </a:p>
          <a:p>
            <a:pPr marL="431801" lvl="1" indent="-215900" algn="l">
              <a:lnSpc>
                <a:spcPts val="2600"/>
              </a:lnSpc>
              <a:buFont typeface="Arial"/>
              <a:buChar char="•"/>
            </a:pPr>
            <a:r>
              <a:rPr lang="en-US" sz="2000">
                <a:solidFill>
                  <a:srgbClr val="000000"/>
                </a:solidFill>
                <a:latin typeface="Arimo"/>
                <a:ea typeface="Arimo"/>
                <a:cs typeface="Arimo"/>
                <a:sym typeface="Arimo"/>
              </a:rPr>
              <a:t>Persona: Strategic PR manager with a journalistic tone.</a:t>
            </a:r>
          </a:p>
          <a:p>
            <a:pPr algn="l">
              <a:lnSpc>
                <a:spcPts val="2600"/>
              </a:lnSpc>
            </a:pPr>
            <a:endParaRPr lang="en-US" sz="2000">
              <a:solidFill>
                <a:srgbClr val="000000"/>
              </a:solidFill>
              <a:latin typeface="Arimo"/>
              <a:ea typeface="Arimo"/>
              <a:cs typeface="Arimo"/>
              <a:sym typeface="Arimo"/>
            </a:endParaRPr>
          </a:p>
          <a:p>
            <a:pPr algn="l">
              <a:lnSpc>
                <a:spcPts val="2600"/>
              </a:lnSpc>
            </a:pPr>
            <a:r>
              <a:rPr lang="en-US" sz="2000" b="1">
                <a:solidFill>
                  <a:srgbClr val="000000"/>
                </a:solidFill>
                <a:latin typeface="Arimo Bold"/>
                <a:ea typeface="Arimo Bold"/>
                <a:cs typeface="Arimo Bold"/>
                <a:sym typeface="Arimo Bold"/>
              </a:rPr>
              <a:t>Core Skills</a:t>
            </a:r>
          </a:p>
          <a:p>
            <a:pPr marL="431801" lvl="1" indent="-215900" algn="l">
              <a:lnSpc>
                <a:spcPts val="2600"/>
              </a:lnSpc>
              <a:buFont typeface="Arial"/>
              <a:buChar char="•"/>
            </a:pPr>
            <a:r>
              <a:rPr lang="en-US" sz="2000">
                <a:solidFill>
                  <a:srgbClr val="000000"/>
                </a:solidFill>
                <a:latin typeface="Arimo"/>
                <a:ea typeface="Arimo"/>
                <a:cs typeface="Arimo"/>
                <a:sym typeface="Arimo"/>
              </a:rPr>
              <a:t>Writing press releases</a:t>
            </a:r>
          </a:p>
          <a:p>
            <a:pPr marL="431801" lvl="1" indent="-215900" algn="l">
              <a:lnSpc>
                <a:spcPts val="2600"/>
              </a:lnSpc>
              <a:buFont typeface="Arial"/>
              <a:buChar char="•"/>
            </a:pPr>
            <a:r>
              <a:rPr lang="en-US" sz="2000">
                <a:solidFill>
                  <a:srgbClr val="000000"/>
                </a:solidFill>
                <a:latin typeface="Arimo"/>
                <a:ea typeface="Arimo"/>
                <a:cs typeface="Arimo"/>
                <a:sym typeface="Arimo"/>
              </a:rPr>
              <a:t>Creating media contact briefings</a:t>
            </a:r>
          </a:p>
          <a:p>
            <a:pPr marL="431801" lvl="1" indent="-215900" algn="l">
              <a:lnSpc>
                <a:spcPts val="2600"/>
              </a:lnSpc>
              <a:buFont typeface="Arial"/>
              <a:buChar char="•"/>
            </a:pPr>
            <a:r>
              <a:rPr lang="en-US" sz="2000">
                <a:solidFill>
                  <a:srgbClr val="000000"/>
                </a:solidFill>
                <a:latin typeface="Arimo"/>
                <a:ea typeface="Arimo"/>
                <a:cs typeface="Arimo"/>
                <a:sym typeface="Arimo"/>
              </a:rPr>
              <a:t>Summarizing media coverage</a:t>
            </a:r>
          </a:p>
          <a:p>
            <a:pPr marL="431801" lvl="1" indent="-215900" algn="l">
              <a:lnSpc>
                <a:spcPts val="2600"/>
              </a:lnSpc>
              <a:buFont typeface="Arial"/>
              <a:buChar char="•"/>
            </a:pPr>
            <a:r>
              <a:rPr lang="en-US" sz="2000">
                <a:solidFill>
                  <a:srgbClr val="000000"/>
                </a:solidFill>
                <a:latin typeface="Arimo"/>
                <a:ea typeface="Arimo"/>
                <a:cs typeface="Arimo"/>
                <a:sym typeface="Arimo"/>
              </a:rPr>
              <a:t>Suggesting key talking points</a:t>
            </a:r>
          </a:p>
          <a:p>
            <a:pPr algn="l">
              <a:lnSpc>
                <a:spcPts val="2600"/>
              </a:lnSpc>
            </a:pPr>
            <a:endParaRPr lang="en-US" sz="2000">
              <a:solidFill>
                <a:srgbClr val="000000"/>
              </a:solidFill>
              <a:latin typeface="Arimo"/>
              <a:ea typeface="Arimo"/>
              <a:cs typeface="Arimo"/>
              <a:sym typeface="Arimo"/>
            </a:endParaRPr>
          </a:p>
          <a:p>
            <a:pPr algn="l">
              <a:lnSpc>
                <a:spcPts val="2600"/>
              </a:lnSpc>
            </a:pPr>
            <a:r>
              <a:rPr lang="en-US" sz="2000" b="1">
                <a:solidFill>
                  <a:srgbClr val="000000"/>
                </a:solidFill>
                <a:latin typeface="Arimo Bold"/>
                <a:ea typeface="Arimo Bold"/>
                <a:cs typeface="Arimo Bold"/>
                <a:sym typeface="Arimo Bold"/>
              </a:rPr>
              <a:t>Sample Instructions</a:t>
            </a:r>
          </a:p>
          <a:p>
            <a:pPr algn="l">
              <a:lnSpc>
                <a:spcPts val="2600"/>
              </a:lnSpc>
            </a:pPr>
            <a:r>
              <a:rPr lang="en-US" sz="2000">
                <a:solidFill>
                  <a:srgbClr val="000000"/>
                </a:solidFill>
                <a:latin typeface="Arimo"/>
                <a:ea typeface="Arimo"/>
                <a:cs typeface="Arimo"/>
                <a:sym typeface="Arimo"/>
              </a:rPr>
              <a:t>“You are the PR Copilot. Write press releases in AP style, generate media briefing sheets, and track mentions in news. Draft executive quotes and prepare journalist Q&amp;A sheets.”</a:t>
            </a:r>
          </a:p>
          <a:p>
            <a:pPr algn="l">
              <a:lnSpc>
                <a:spcPts val="2470"/>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1838"/>
              </a:lnSpc>
            </a:pPr>
            <a:endParaRPr lang="en-US" sz="2000">
              <a:solidFill>
                <a:srgbClr val="000000"/>
              </a:solidFill>
              <a:latin typeface="Arimo"/>
              <a:ea typeface="Arimo"/>
              <a:cs typeface="Arimo"/>
              <a:sym typeface="Arimo"/>
            </a:endParaRPr>
          </a:p>
          <a:p>
            <a:pPr algn="ctr">
              <a:lnSpc>
                <a:spcPts val="1838"/>
              </a:lnSpc>
              <a:spcBef>
                <a:spcPct val="0"/>
              </a:spcBef>
            </a:pPr>
            <a:endParaRPr lang="en-US" sz="2000">
              <a:solidFill>
                <a:srgbClr val="000000"/>
              </a:solidFill>
              <a:latin typeface="Arimo"/>
              <a:ea typeface="Arimo"/>
              <a:cs typeface="Arimo"/>
              <a:sym typeface="Arim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1546" y="10284"/>
            <a:ext cx="7907815" cy="2036832"/>
            <a:chOff x="0" y="0"/>
            <a:chExt cx="2082717" cy="536450"/>
          </a:xfrm>
        </p:grpSpPr>
        <p:sp>
          <p:nvSpPr>
            <p:cNvPr id="3" name="Freeform 3"/>
            <p:cNvSpPr/>
            <p:nvPr/>
          </p:nvSpPr>
          <p:spPr>
            <a:xfrm>
              <a:off x="0" y="0"/>
              <a:ext cx="2082717" cy="536450"/>
            </a:xfrm>
            <a:custGeom>
              <a:avLst/>
              <a:gdLst/>
              <a:ahLst/>
              <a:cxnLst/>
              <a:rect l="l" t="t" r="r" b="b"/>
              <a:pathLst>
                <a:path w="2082717" h="536450">
                  <a:moveTo>
                    <a:pt x="0" y="0"/>
                  </a:moveTo>
                  <a:lnTo>
                    <a:pt x="2082717" y="0"/>
                  </a:lnTo>
                  <a:lnTo>
                    <a:pt x="2082717" y="536450"/>
                  </a:lnTo>
                  <a:lnTo>
                    <a:pt x="0" y="536450"/>
                  </a:lnTo>
                  <a:close/>
                </a:path>
              </a:pathLst>
            </a:custGeom>
            <a:solidFill>
              <a:srgbClr val="FF3131"/>
            </a:solidFill>
          </p:spPr>
          <p:txBody>
            <a:bodyPr/>
            <a:lstStyle/>
            <a:p>
              <a:endParaRPr lang="en-US"/>
            </a:p>
          </p:txBody>
        </p:sp>
        <p:sp>
          <p:nvSpPr>
            <p:cNvPr id="4" name="TextBox 4"/>
            <p:cNvSpPr txBox="1"/>
            <p:nvPr/>
          </p:nvSpPr>
          <p:spPr>
            <a:xfrm>
              <a:off x="0" y="95250"/>
              <a:ext cx="2082717" cy="441200"/>
            </a:xfrm>
            <a:prstGeom prst="rect">
              <a:avLst/>
            </a:prstGeom>
          </p:spPr>
          <p:txBody>
            <a:bodyPr lIns="50800" tIns="50800" rIns="50800" bIns="50800" rtlCol="0" anchor="ctr"/>
            <a:lstStyle/>
            <a:p>
              <a:pPr algn="ctr">
                <a:lnSpc>
                  <a:spcPts val="2017"/>
                </a:lnSpc>
              </a:pPr>
              <a:endParaRPr/>
            </a:p>
          </p:txBody>
        </p:sp>
      </p:grpSp>
      <p:sp>
        <p:nvSpPr>
          <p:cNvPr id="5" name="TextBox 5"/>
          <p:cNvSpPr txBox="1"/>
          <p:nvPr/>
        </p:nvSpPr>
        <p:spPr>
          <a:xfrm>
            <a:off x="1028700" y="942216"/>
            <a:ext cx="16230600" cy="7586888"/>
          </a:xfrm>
          <a:prstGeom prst="rect">
            <a:avLst/>
          </a:prstGeom>
        </p:spPr>
        <p:txBody>
          <a:bodyPr lIns="0" tIns="0" rIns="0" bIns="0" rtlCol="0" anchor="t">
            <a:spAutoFit/>
          </a:bodyPr>
          <a:lstStyle/>
          <a:p>
            <a:pPr algn="l">
              <a:lnSpc>
                <a:spcPts val="2989"/>
              </a:lnSpc>
            </a:pPr>
            <a:r>
              <a:rPr lang="en-US" sz="2299">
                <a:solidFill>
                  <a:srgbClr val="FFFFFF"/>
                </a:solidFill>
                <a:latin typeface="League Spartan"/>
                <a:ea typeface="League Spartan"/>
                <a:cs typeface="League Spartan"/>
                <a:sym typeface="League Spartan"/>
              </a:rPr>
              <a:t>CoPilot Studio Workshop </a:t>
            </a:r>
          </a:p>
          <a:p>
            <a:pPr algn="l">
              <a:lnSpc>
                <a:spcPts val="2470"/>
              </a:lnSpc>
            </a:pPr>
            <a:endParaRPr lang="en-US" sz="2299">
              <a:solidFill>
                <a:srgbClr val="FFFFFF"/>
              </a:solidFill>
              <a:latin typeface="League Spartan"/>
              <a:ea typeface="League Spartan"/>
              <a:cs typeface="League Spartan"/>
              <a:sym typeface="League Spartan"/>
            </a:endParaRPr>
          </a:p>
          <a:p>
            <a:pPr algn="l">
              <a:lnSpc>
                <a:spcPts val="2470"/>
              </a:lnSpc>
            </a:pPr>
            <a:r>
              <a:rPr lang="en-US" sz="1900">
                <a:solidFill>
                  <a:srgbClr val="FFFFFF"/>
                </a:solidFill>
                <a:latin typeface="League Spartan"/>
                <a:ea typeface="League Spartan"/>
                <a:cs typeface="League Spartan"/>
                <a:sym typeface="League Spartan"/>
              </a:rPr>
              <a:t> Team 3 (Red) Stakeholder &amp; Government Relations</a:t>
            </a:r>
          </a:p>
          <a:p>
            <a:pPr algn="l">
              <a:lnSpc>
                <a:spcPts val="2470"/>
              </a:lnSpc>
            </a:pPr>
            <a:endParaRPr lang="en-US" sz="1900">
              <a:solidFill>
                <a:srgbClr val="FFFFFF"/>
              </a:solidFill>
              <a:latin typeface="League Spartan"/>
              <a:ea typeface="League Spartan"/>
              <a:cs typeface="League Spartan"/>
              <a:sym typeface="League Spartan"/>
            </a:endParaRPr>
          </a:p>
          <a:p>
            <a:pPr algn="l">
              <a:lnSpc>
                <a:spcPts val="2470"/>
              </a:lnSpc>
            </a:pPr>
            <a:endParaRPr lang="en-US" sz="1900">
              <a:solidFill>
                <a:srgbClr val="FFFFFF"/>
              </a:solidFill>
              <a:latin typeface="League Spartan"/>
              <a:ea typeface="League Spartan"/>
              <a:cs typeface="League Spartan"/>
              <a:sym typeface="League Spartan"/>
            </a:endParaRPr>
          </a:p>
          <a:p>
            <a:pPr algn="l">
              <a:lnSpc>
                <a:spcPts val="2600"/>
              </a:lnSpc>
            </a:pPr>
            <a:r>
              <a:rPr lang="en-US" sz="2000" b="1">
                <a:solidFill>
                  <a:srgbClr val="000000"/>
                </a:solidFill>
                <a:latin typeface="Arimo Bold"/>
                <a:ea typeface="Arimo Bold"/>
                <a:cs typeface="Arimo Bold"/>
                <a:sym typeface="Arimo Bold"/>
              </a:rPr>
              <a:t>Role Setup</a:t>
            </a:r>
          </a:p>
          <a:p>
            <a:pPr marL="431801" lvl="1" indent="-215900" algn="l">
              <a:lnSpc>
                <a:spcPts val="2600"/>
              </a:lnSpc>
              <a:buFont typeface="Arial"/>
              <a:buChar char="•"/>
            </a:pPr>
            <a:r>
              <a:rPr lang="en-US" sz="2000">
                <a:solidFill>
                  <a:srgbClr val="000000"/>
                </a:solidFill>
                <a:latin typeface="Arimo"/>
                <a:ea typeface="Arimo"/>
                <a:cs typeface="Arimo"/>
                <a:sym typeface="Arimo"/>
              </a:rPr>
              <a:t>Purpose: Manage communications with regulators, policymakers, community groups, and investors.</a:t>
            </a:r>
          </a:p>
          <a:p>
            <a:pPr marL="431801" lvl="1" indent="-215900" algn="l">
              <a:lnSpc>
                <a:spcPts val="2600"/>
              </a:lnSpc>
              <a:buFont typeface="Arial"/>
              <a:buChar char="•"/>
            </a:pPr>
            <a:r>
              <a:rPr lang="en-US" sz="2000">
                <a:solidFill>
                  <a:srgbClr val="000000"/>
                </a:solidFill>
                <a:latin typeface="Arimo"/>
                <a:ea typeface="Arimo"/>
                <a:cs typeface="Arimo"/>
                <a:sym typeface="Arimo"/>
              </a:rPr>
              <a:t>Persona: Policy-savvy communicator with a diplomatic tone.</a:t>
            </a:r>
          </a:p>
          <a:p>
            <a:pPr algn="l">
              <a:lnSpc>
                <a:spcPts val="2600"/>
              </a:lnSpc>
            </a:pPr>
            <a:endParaRPr lang="en-US" sz="2000">
              <a:solidFill>
                <a:srgbClr val="000000"/>
              </a:solidFill>
              <a:latin typeface="Arimo"/>
              <a:ea typeface="Arimo"/>
              <a:cs typeface="Arimo"/>
              <a:sym typeface="Arimo"/>
            </a:endParaRPr>
          </a:p>
          <a:p>
            <a:pPr algn="l">
              <a:lnSpc>
                <a:spcPts val="2600"/>
              </a:lnSpc>
            </a:pPr>
            <a:r>
              <a:rPr lang="en-US" sz="2000" b="1">
                <a:solidFill>
                  <a:srgbClr val="000000"/>
                </a:solidFill>
                <a:latin typeface="Arimo Bold"/>
                <a:ea typeface="Arimo Bold"/>
                <a:cs typeface="Arimo Bold"/>
                <a:sym typeface="Arimo Bold"/>
              </a:rPr>
              <a:t>Core Skills</a:t>
            </a:r>
          </a:p>
          <a:p>
            <a:pPr marL="431801" lvl="1" indent="-215900" algn="l">
              <a:lnSpc>
                <a:spcPts val="2600"/>
              </a:lnSpc>
              <a:buFont typeface="Arial"/>
              <a:buChar char="•"/>
            </a:pPr>
            <a:r>
              <a:rPr lang="en-US" sz="2000">
                <a:solidFill>
                  <a:srgbClr val="000000"/>
                </a:solidFill>
                <a:latin typeface="Arimo"/>
                <a:ea typeface="Arimo"/>
                <a:cs typeface="Arimo"/>
                <a:sym typeface="Arimo"/>
              </a:rPr>
              <a:t>Drafting position papers</a:t>
            </a:r>
          </a:p>
          <a:p>
            <a:pPr marL="431801" lvl="1" indent="-215900" algn="l">
              <a:lnSpc>
                <a:spcPts val="2600"/>
              </a:lnSpc>
              <a:buFont typeface="Arial"/>
              <a:buChar char="•"/>
            </a:pPr>
            <a:r>
              <a:rPr lang="en-US" sz="2000">
                <a:solidFill>
                  <a:srgbClr val="000000"/>
                </a:solidFill>
                <a:latin typeface="Arimo"/>
                <a:ea typeface="Arimo"/>
                <a:cs typeface="Arimo"/>
                <a:sym typeface="Arimo"/>
              </a:rPr>
              <a:t>Compiling ESG report content</a:t>
            </a:r>
          </a:p>
          <a:p>
            <a:pPr marL="431801" lvl="1" indent="-215900" algn="l">
              <a:lnSpc>
                <a:spcPts val="2600"/>
              </a:lnSpc>
              <a:buFont typeface="Arial"/>
              <a:buChar char="•"/>
            </a:pPr>
            <a:r>
              <a:rPr lang="en-US" sz="2000">
                <a:solidFill>
                  <a:srgbClr val="000000"/>
                </a:solidFill>
                <a:latin typeface="Arimo"/>
                <a:ea typeface="Arimo"/>
                <a:cs typeface="Arimo"/>
                <a:sym typeface="Arimo"/>
              </a:rPr>
              <a:t>Creating community outreach messages</a:t>
            </a:r>
          </a:p>
          <a:p>
            <a:pPr marL="431801" lvl="1" indent="-215900" algn="l">
              <a:lnSpc>
                <a:spcPts val="2600"/>
              </a:lnSpc>
              <a:buFont typeface="Arial"/>
              <a:buChar char="•"/>
            </a:pPr>
            <a:r>
              <a:rPr lang="en-US" sz="2000">
                <a:solidFill>
                  <a:srgbClr val="000000"/>
                </a:solidFill>
                <a:latin typeface="Arimo"/>
                <a:ea typeface="Arimo"/>
                <a:cs typeface="Arimo"/>
                <a:sym typeface="Arimo"/>
              </a:rPr>
              <a:t>Coordinating messaging with legal and compliance notes</a:t>
            </a:r>
          </a:p>
          <a:p>
            <a:pPr algn="l">
              <a:lnSpc>
                <a:spcPts val="2600"/>
              </a:lnSpc>
            </a:pPr>
            <a:endParaRPr lang="en-US" sz="2000">
              <a:solidFill>
                <a:srgbClr val="000000"/>
              </a:solidFill>
              <a:latin typeface="Arimo"/>
              <a:ea typeface="Arimo"/>
              <a:cs typeface="Arimo"/>
              <a:sym typeface="Arimo"/>
            </a:endParaRPr>
          </a:p>
          <a:p>
            <a:pPr algn="l">
              <a:lnSpc>
                <a:spcPts val="2600"/>
              </a:lnSpc>
            </a:pPr>
            <a:r>
              <a:rPr lang="en-US" sz="2000" b="1">
                <a:solidFill>
                  <a:srgbClr val="000000"/>
                </a:solidFill>
                <a:latin typeface="Arimo Bold"/>
                <a:ea typeface="Arimo Bold"/>
                <a:cs typeface="Arimo Bold"/>
                <a:sym typeface="Arimo Bold"/>
              </a:rPr>
              <a:t>Sample Instructions</a:t>
            </a:r>
          </a:p>
          <a:p>
            <a:pPr algn="l">
              <a:lnSpc>
                <a:spcPts val="2600"/>
              </a:lnSpc>
            </a:pPr>
            <a:r>
              <a:rPr lang="en-US" sz="2000">
                <a:solidFill>
                  <a:srgbClr val="000000"/>
                </a:solidFill>
                <a:latin typeface="Arimo"/>
                <a:ea typeface="Arimo"/>
                <a:cs typeface="Arimo"/>
                <a:sym typeface="Arimo"/>
              </a:rPr>
              <a:t>“You are the Stakeholder Copilot. Draft clear and compliant position statements, summarize regulatory guidelines, and create outreach letters to local community leaders or policymakers.”</a:t>
            </a:r>
          </a:p>
          <a:p>
            <a:pPr algn="l">
              <a:lnSpc>
                <a:spcPts val="2470"/>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1838"/>
              </a:lnSpc>
            </a:pPr>
            <a:endParaRPr lang="en-US" sz="2000">
              <a:solidFill>
                <a:srgbClr val="000000"/>
              </a:solidFill>
              <a:latin typeface="Arimo"/>
              <a:ea typeface="Arimo"/>
              <a:cs typeface="Arimo"/>
              <a:sym typeface="Arimo"/>
            </a:endParaRPr>
          </a:p>
          <a:p>
            <a:pPr algn="ctr">
              <a:lnSpc>
                <a:spcPts val="1838"/>
              </a:lnSpc>
              <a:spcBef>
                <a:spcPct val="0"/>
              </a:spcBef>
            </a:pPr>
            <a:endParaRPr lang="en-US" sz="2000">
              <a:solidFill>
                <a:srgbClr val="000000"/>
              </a:solidFill>
              <a:latin typeface="Arimo"/>
              <a:ea typeface="Arimo"/>
              <a:cs typeface="Arimo"/>
              <a:sym typeface="Arimo"/>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45715" y="0"/>
            <a:ext cx="7907815" cy="2036832"/>
            <a:chOff x="0" y="0"/>
            <a:chExt cx="2082717" cy="536450"/>
          </a:xfrm>
        </p:grpSpPr>
        <p:sp>
          <p:nvSpPr>
            <p:cNvPr id="3" name="Freeform 3"/>
            <p:cNvSpPr/>
            <p:nvPr/>
          </p:nvSpPr>
          <p:spPr>
            <a:xfrm>
              <a:off x="0" y="0"/>
              <a:ext cx="2082717" cy="536450"/>
            </a:xfrm>
            <a:custGeom>
              <a:avLst/>
              <a:gdLst/>
              <a:ahLst/>
              <a:cxnLst/>
              <a:rect l="l" t="t" r="r" b="b"/>
              <a:pathLst>
                <a:path w="2082717" h="536450">
                  <a:moveTo>
                    <a:pt x="0" y="0"/>
                  </a:moveTo>
                  <a:lnTo>
                    <a:pt x="2082717" y="0"/>
                  </a:lnTo>
                  <a:lnTo>
                    <a:pt x="2082717" y="536450"/>
                  </a:lnTo>
                  <a:lnTo>
                    <a:pt x="0" y="536450"/>
                  </a:lnTo>
                  <a:close/>
                </a:path>
              </a:pathLst>
            </a:custGeom>
            <a:solidFill>
              <a:srgbClr val="00BF63"/>
            </a:solidFill>
          </p:spPr>
          <p:txBody>
            <a:bodyPr/>
            <a:lstStyle/>
            <a:p>
              <a:endParaRPr lang="en-US"/>
            </a:p>
          </p:txBody>
        </p:sp>
        <p:sp>
          <p:nvSpPr>
            <p:cNvPr id="4" name="TextBox 4"/>
            <p:cNvSpPr txBox="1"/>
            <p:nvPr/>
          </p:nvSpPr>
          <p:spPr>
            <a:xfrm>
              <a:off x="0" y="95250"/>
              <a:ext cx="2082717" cy="441200"/>
            </a:xfrm>
            <a:prstGeom prst="rect">
              <a:avLst/>
            </a:prstGeom>
          </p:spPr>
          <p:txBody>
            <a:bodyPr lIns="50800" tIns="50800" rIns="50800" bIns="50800" rtlCol="0" anchor="ctr"/>
            <a:lstStyle/>
            <a:p>
              <a:pPr algn="ctr">
                <a:lnSpc>
                  <a:spcPts val="2017"/>
                </a:lnSpc>
              </a:pPr>
              <a:endParaRPr/>
            </a:p>
          </p:txBody>
        </p:sp>
      </p:grpSp>
      <p:sp>
        <p:nvSpPr>
          <p:cNvPr id="5" name="TextBox 5"/>
          <p:cNvSpPr txBox="1"/>
          <p:nvPr/>
        </p:nvSpPr>
        <p:spPr>
          <a:xfrm>
            <a:off x="1028700" y="942216"/>
            <a:ext cx="16230600" cy="7586888"/>
          </a:xfrm>
          <a:prstGeom prst="rect">
            <a:avLst/>
          </a:prstGeom>
        </p:spPr>
        <p:txBody>
          <a:bodyPr lIns="0" tIns="0" rIns="0" bIns="0" rtlCol="0" anchor="t">
            <a:spAutoFit/>
          </a:bodyPr>
          <a:lstStyle/>
          <a:p>
            <a:pPr algn="l">
              <a:lnSpc>
                <a:spcPts val="2989"/>
              </a:lnSpc>
            </a:pPr>
            <a:r>
              <a:rPr lang="en-US" sz="2299">
                <a:solidFill>
                  <a:srgbClr val="000000"/>
                </a:solidFill>
                <a:latin typeface="League Spartan"/>
                <a:ea typeface="League Spartan"/>
                <a:cs typeface="League Spartan"/>
                <a:sym typeface="League Spartan"/>
              </a:rPr>
              <a:t>CoPilot Studio Workshop</a:t>
            </a:r>
            <a:r>
              <a:rPr lang="en-US" sz="2299">
                <a:solidFill>
                  <a:srgbClr val="FFFFFF"/>
                </a:solidFill>
                <a:latin typeface="League Spartan"/>
                <a:ea typeface="League Spartan"/>
                <a:cs typeface="League Spartan"/>
                <a:sym typeface="League Spartan"/>
              </a:rPr>
              <a:t> </a:t>
            </a:r>
          </a:p>
          <a:p>
            <a:pPr algn="l">
              <a:lnSpc>
                <a:spcPts val="2470"/>
              </a:lnSpc>
            </a:pPr>
            <a:endParaRPr lang="en-US" sz="2299">
              <a:solidFill>
                <a:srgbClr val="FFFFFF"/>
              </a:solidFill>
              <a:latin typeface="League Spartan"/>
              <a:ea typeface="League Spartan"/>
              <a:cs typeface="League Spartan"/>
              <a:sym typeface="League Spartan"/>
            </a:endParaRPr>
          </a:p>
          <a:p>
            <a:pPr algn="l">
              <a:lnSpc>
                <a:spcPts val="2470"/>
              </a:lnSpc>
            </a:pPr>
            <a:r>
              <a:rPr lang="en-US" sz="1900">
                <a:solidFill>
                  <a:srgbClr val="000000"/>
                </a:solidFill>
                <a:latin typeface="League Spartan"/>
                <a:ea typeface="League Spartan"/>
                <a:cs typeface="League Spartan"/>
                <a:sym typeface="League Spartan"/>
              </a:rPr>
              <a:t> Team 4 (green) Brand, Marketing &amp; Corporate Identity</a:t>
            </a:r>
          </a:p>
          <a:p>
            <a:pPr algn="l">
              <a:lnSpc>
                <a:spcPts val="2470"/>
              </a:lnSpc>
            </a:pPr>
            <a:endParaRPr lang="en-US" sz="1900">
              <a:solidFill>
                <a:srgbClr val="000000"/>
              </a:solidFill>
              <a:latin typeface="League Spartan"/>
              <a:ea typeface="League Spartan"/>
              <a:cs typeface="League Spartan"/>
              <a:sym typeface="League Spartan"/>
            </a:endParaRPr>
          </a:p>
          <a:p>
            <a:pPr algn="l">
              <a:lnSpc>
                <a:spcPts val="2470"/>
              </a:lnSpc>
            </a:pPr>
            <a:endParaRPr lang="en-US" sz="1900">
              <a:solidFill>
                <a:srgbClr val="000000"/>
              </a:solidFill>
              <a:latin typeface="League Spartan"/>
              <a:ea typeface="League Spartan"/>
              <a:cs typeface="League Spartan"/>
              <a:sym typeface="League Spartan"/>
            </a:endParaRPr>
          </a:p>
          <a:p>
            <a:pPr algn="l">
              <a:lnSpc>
                <a:spcPts val="2600"/>
              </a:lnSpc>
            </a:pPr>
            <a:r>
              <a:rPr lang="en-US" sz="2000" b="1">
                <a:solidFill>
                  <a:srgbClr val="000000"/>
                </a:solidFill>
                <a:latin typeface="Arimo Bold"/>
                <a:ea typeface="Arimo Bold"/>
                <a:cs typeface="Arimo Bold"/>
                <a:sym typeface="Arimo Bold"/>
              </a:rPr>
              <a:t>Role Setup</a:t>
            </a:r>
          </a:p>
          <a:p>
            <a:pPr marL="431801" lvl="1" indent="-215900" algn="l">
              <a:lnSpc>
                <a:spcPts val="2600"/>
              </a:lnSpc>
              <a:buFont typeface="Arial"/>
              <a:buChar char="•"/>
            </a:pPr>
            <a:r>
              <a:rPr lang="en-US" sz="2000">
                <a:solidFill>
                  <a:srgbClr val="000000"/>
                </a:solidFill>
                <a:latin typeface="Arimo"/>
                <a:ea typeface="Arimo"/>
                <a:cs typeface="Arimo"/>
                <a:sym typeface="Arimo"/>
              </a:rPr>
              <a:t>Purpose: Strengthen and unify the company’s visual identity, voice, and reputation.</a:t>
            </a:r>
          </a:p>
          <a:p>
            <a:pPr marL="431801" lvl="1" indent="-215900" algn="l">
              <a:lnSpc>
                <a:spcPts val="2600"/>
              </a:lnSpc>
              <a:buFont typeface="Arial"/>
              <a:buChar char="•"/>
            </a:pPr>
            <a:r>
              <a:rPr lang="en-US" sz="2000">
                <a:solidFill>
                  <a:srgbClr val="000000"/>
                </a:solidFill>
                <a:latin typeface="Arimo"/>
                <a:ea typeface="Arimo"/>
                <a:cs typeface="Arimo"/>
                <a:sym typeface="Arimo"/>
              </a:rPr>
              <a:t>Persona: Brand strategist with creative direction skills.</a:t>
            </a:r>
          </a:p>
          <a:p>
            <a:pPr algn="l">
              <a:lnSpc>
                <a:spcPts val="2600"/>
              </a:lnSpc>
            </a:pPr>
            <a:endParaRPr lang="en-US" sz="2000">
              <a:solidFill>
                <a:srgbClr val="000000"/>
              </a:solidFill>
              <a:latin typeface="Arimo"/>
              <a:ea typeface="Arimo"/>
              <a:cs typeface="Arimo"/>
              <a:sym typeface="Arimo"/>
            </a:endParaRPr>
          </a:p>
          <a:p>
            <a:pPr algn="l">
              <a:lnSpc>
                <a:spcPts val="2600"/>
              </a:lnSpc>
            </a:pPr>
            <a:r>
              <a:rPr lang="en-US" sz="2000" b="1">
                <a:solidFill>
                  <a:srgbClr val="000000"/>
                </a:solidFill>
                <a:latin typeface="Arimo Bold"/>
                <a:ea typeface="Arimo Bold"/>
                <a:cs typeface="Arimo Bold"/>
                <a:sym typeface="Arimo Bold"/>
              </a:rPr>
              <a:t>Core Skills</a:t>
            </a:r>
          </a:p>
          <a:p>
            <a:pPr marL="431801" lvl="1" indent="-215900" algn="l">
              <a:lnSpc>
                <a:spcPts val="2600"/>
              </a:lnSpc>
              <a:buFont typeface="Arial"/>
              <a:buChar char="•"/>
            </a:pPr>
            <a:r>
              <a:rPr lang="en-US" sz="2000">
                <a:solidFill>
                  <a:srgbClr val="000000"/>
                </a:solidFill>
                <a:latin typeface="Arimo"/>
                <a:ea typeface="Arimo"/>
                <a:cs typeface="Arimo"/>
                <a:sym typeface="Arimo"/>
              </a:rPr>
              <a:t>Managing brand tone/style</a:t>
            </a:r>
          </a:p>
          <a:p>
            <a:pPr marL="431801" lvl="1" indent="-215900" algn="l">
              <a:lnSpc>
                <a:spcPts val="2600"/>
              </a:lnSpc>
              <a:buFont typeface="Arial"/>
              <a:buChar char="•"/>
            </a:pPr>
            <a:r>
              <a:rPr lang="en-US" sz="2000">
                <a:solidFill>
                  <a:srgbClr val="000000"/>
                </a:solidFill>
                <a:latin typeface="Arimo"/>
                <a:ea typeface="Arimo"/>
                <a:cs typeface="Arimo"/>
                <a:sym typeface="Arimo"/>
              </a:rPr>
              <a:t>Creating content briefs</a:t>
            </a:r>
          </a:p>
          <a:p>
            <a:pPr marL="431801" lvl="1" indent="-215900" algn="l">
              <a:lnSpc>
                <a:spcPts val="2600"/>
              </a:lnSpc>
              <a:buFont typeface="Arial"/>
              <a:buChar char="•"/>
            </a:pPr>
            <a:r>
              <a:rPr lang="en-US" sz="2000">
                <a:solidFill>
                  <a:srgbClr val="000000"/>
                </a:solidFill>
                <a:latin typeface="Arimo"/>
                <a:ea typeface="Arimo"/>
                <a:cs typeface="Arimo"/>
                <a:sym typeface="Arimo"/>
              </a:rPr>
              <a:t>Reviewing campaign copy for brand alignment</a:t>
            </a:r>
          </a:p>
          <a:p>
            <a:pPr marL="431801" lvl="1" indent="-215900" algn="l">
              <a:lnSpc>
                <a:spcPts val="2600"/>
              </a:lnSpc>
              <a:buFont typeface="Arial"/>
              <a:buChar char="•"/>
            </a:pPr>
            <a:r>
              <a:rPr lang="en-US" sz="2000">
                <a:solidFill>
                  <a:srgbClr val="000000"/>
                </a:solidFill>
                <a:latin typeface="Arimo"/>
                <a:ea typeface="Arimo"/>
                <a:cs typeface="Arimo"/>
                <a:sym typeface="Arimo"/>
              </a:rPr>
              <a:t>Generating visuals and slogans</a:t>
            </a:r>
          </a:p>
          <a:p>
            <a:pPr algn="l">
              <a:lnSpc>
                <a:spcPts val="2600"/>
              </a:lnSpc>
            </a:pPr>
            <a:endParaRPr lang="en-US" sz="2000">
              <a:solidFill>
                <a:srgbClr val="000000"/>
              </a:solidFill>
              <a:latin typeface="Arimo"/>
              <a:ea typeface="Arimo"/>
              <a:cs typeface="Arimo"/>
              <a:sym typeface="Arimo"/>
            </a:endParaRPr>
          </a:p>
          <a:p>
            <a:pPr algn="l">
              <a:lnSpc>
                <a:spcPts val="2600"/>
              </a:lnSpc>
            </a:pPr>
            <a:r>
              <a:rPr lang="en-US" sz="2000" b="1">
                <a:solidFill>
                  <a:srgbClr val="000000"/>
                </a:solidFill>
                <a:latin typeface="Arimo Bold"/>
                <a:ea typeface="Arimo Bold"/>
                <a:cs typeface="Arimo Bold"/>
                <a:sym typeface="Arimo Bold"/>
              </a:rPr>
              <a:t>Sample Instructions</a:t>
            </a:r>
          </a:p>
          <a:p>
            <a:pPr algn="l">
              <a:lnSpc>
                <a:spcPts val="2600"/>
              </a:lnSpc>
            </a:pPr>
            <a:r>
              <a:rPr lang="en-US" sz="2000">
                <a:solidFill>
                  <a:srgbClr val="000000"/>
                </a:solidFill>
                <a:latin typeface="Arimo"/>
                <a:ea typeface="Arimo"/>
                <a:cs typeface="Arimo"/>
                <a:sym typeface="Arimo"/>
              </a:rPr>
              <a:t>“You are the Brand Copilot. Audit content for tone and style, create campaign briefs, and draft copy for ads, sponsorship decks, and annual reports aligned with our brand voice.”</a:t>
            </a:r>
          </a:p>
          <a:p>
            <a:pPr algn="l">
              <a:lnSpc>
                <a:spcPts val="2470"/>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1838"/>
              </a:lnSpc>
            </a:pPr>
            <a:endParaRPr lang="en-US" sz="2000">
              <a:solidFill>
                <a:srgbClr val="000000"/>
              </a:solidFill>
              <a:latin typeface="Arimo"/>
              <a:ea typeface="Arimo"/>
              <a:cs typeface="Arimo"/>
              <a:sym typeface="Arimo"/>
            </a:endParaRPr>
          </a:p>
          <a:p>
            <a:pPr algn="ctr">
              <a:lnSpc>
                <a:spcPts val="1838"/>
              </a:lnSpc>
              <a:spcBef>
                <a:spcPct val="0"/>
              </a:spcBef>
            </a:pPr>
            <a:endParaRPr lang="en-US" sz="2000">
              <a:solidFill>
                <a:srgbClr val="000000"/>
              </a:solidFill>
              <a:latin typeface="Arimo"/>
              <a:ea typeface="Arimo"/>
              <a:cs typeface="Arimo"/>
              <a:sym typeface="Arimo"/>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45715" y="0"/>
            <a:ext cx="7907815" cy="2036832"/>
            <a:chOff x="0" y="0"/>
            <a:chExt cx="2082717" cy="536450"/>
          </a:xfrm>
        </p:grpSpPr>
        <p:sp>
          <p:nvSpPr>
            <p:cNvPr id="3" name="Freeform 3"/>
            <p:cNvSpPr/>
            <p:nvPr/>
          </p:nvSpPr>
          <p:spPr>
            <a:xfrm>
              <a:off x="0" y="0"/>
              <a:ext cx="2082717" cy="536450"/>
            </a:xfrm>
            <a:custGeom>
              <a:avLst/>
              <a:gdLst/>
              <a:ahLst/>
              <a:cxnLst/>
              <a:rect l="l" t="t" r="r" b="b"/>
              <a:pathLst>
                <a:path w="2082717" h="536450">
                  <a:moveTo>
                    <a:pt x="0" y="0"/>
                  </a:moveTo>
                  <a:lnTo>
                    <a:pt x="2082717" y="0"/>
                  </a:lnTo>
                  <a:lnTo>
                    <a:pt x="2082717" y="536450"/>
                  </a:lnTo>
                  <a:lnTo>
                    <a:pt x="0" y="536450"/>
                  </a:lnTo>
                  <a:close/>
                </a:path>
              </a:pathLst>
            </a:custGeom>
            <a:solidFill>
              <a:srgbClr val="470EB8"/>
            </a:solidFill>
          </p:spPr>
          <p:txBody>
            <a:bodyPr/>
            <a:lstStyle/>
            <a:p>
              <a:endParaRPr lang="en-US"/>
            </a:p>
          </p:txBody>
        </p:sp>
        <p:sp>
          <p:nvSpPr>
            <p:cNvPr id="4" name="TextBox 4"/>
            <p:cNvSpPr txBox="1"/>
            <p:nvPr/>
          </p:nvSpPr>
          <p:spPr>
            <a:xfrm>
              <a:off x="0" y="95250"/>
              <a:ext cx="2082717" cy="441200"/>
            </a:xfrm>
            <a:prstGeom prst="rect">
              <a:avLst/>
            </a:prstGeom>
          </p:spPr>
          <p:txBody>
            <a:bodyPr lIns="50800" tIns="50800" rIns="50800" bIns="50800" rtlCol="0" anchor="ctr"/>
            <a:lstStyle/>
            <a:p>
              <a:pPr algn="ctr">
                <a:lnSpc>
                  <a:spcPts val="2017"/>
                </a:lnSpc>
              </a:pPr>
              <a:endParaRPr/>
            </a:p>
          </p:txBody>
        </p:sp>
      </p:grpSp>
      <p:sp>
        <p:nvSpPr>
          <p:cNvPr id="5" name="TextBox 5"/>
          <p:cNvSpPr txBox="1"/>
          <p:nvPr/>
        </p:nvSpPr>
        <p:spPr>
          <a:xfrm>
            <a:off x="1028700" y="942216"/>
            <a:ext cx="16230600" cy="7586888"/>
          </a:xfrm>
          <a:prstGeom prst="rect">
            <a:avLst/>
          </a:prstGeom>
        </p:spPr>
        <p:txBody>
          <a:bodyPr lIns="0" tIns="0" rIns="0" bIns="0" rtlCol="0" anchor="t">
            <a:spAutoFit/>
          </a:bodyPr>
          <a:lstStyle/>
          <a:p>
            <a:pPr algn="l">
              <a:lnSpc>
                <a:spcPts val="2989"/>
              </a:lnSpc>
            </a:pPr>
            <a:r>
              <a:rPr lang="en-US" sz="2299">
                <a:solidFill>
                  <a:srgbClr val="FFFFFF"/>
                </a:solidFill>
                <a:latin typeface="League Spartan"/>
                <a:ea typeface="League Spartan"/>
                <a:cs typeface="League Spartan"/>
                <a:sym typeface="League Spartan"/>
              </a:rPr>
              <a:t>CoPilot Studio Workshop </a:t>
            </a:r>
          </a:p>
          <a:p>
            <a:pPr algn="l">
              <a:lnSpc>
                <a:spcPts val="2470"/>
              </a:lnSpc>
            </a:pPr>
            <a:endParaRPr lang="en-US" sz="2299">
              <a:solidFill>
                <a:srgbClr val="FFFFFF"/>
              </a:solidFill>
              <a:latin typeface="League Spartan"/>
              <a:ea typeface="League Spartan"/>
              <a:cs typeface="League Spartan"/>
              <a:sym typeface="League Spartan"/>
            </a:endParaRPr>
          </a:p>
          <a:p>
            <a:pPr algn="l">
              <a:lnSpc>
                <a:spcPts val="2470"/>
              </a:lnSpc>
            </a:pPr>
            <a:r>
              <a:rPr lang="en-US" sz="1900">
                <a:solidFill>
                  <a:srgbClr val="FFFFFF"/>
                </a:solidFill>
                <a:latin typeface="League Spartan"/>
                <a:ea typeface="League Spartan"/>
                <a:cs typeface="League Spartan"/>
                <a:sym typeface="League Spartan"/>
              </a:rPr>
              <a:t> Team 5 (Purple) Digital &amp; Social Media Communications</a:t>
            </a:r>
          </a:p>
          <a:p>
            <a:pPr algn="l">
              <a:lnSpc>
                <a:spcPts val="2470"/>
              </a:lnSpc>
            </a:pPr>
            <a:endParaRPr lang="en-US" sz="1900">
              <a:solidFill>
                <a:srgbClr val="FFFFFF"/>
              </a:solidFill>
              <a:latin typeface="League Spartan"/>
              <a:ea typeface="League Spartan"/>
              <a:cs typeface="League Spartan"/>
              <a:sym typeface="League Spartan"/>
            </a:endParaRPr>
          </a:p>
          <a:p>
            <a:pPr algn="l">
              <a:lnSpc>
                <a:spcPts val="2470"/>
              </a:lnSpc>
            </a:pPr>
            <a:endParaRPr lang="en-US" sz="1900">
              <a:solidFill>
                <a:srgbClr val="FFFFFF"/>
              </a:solidFill>
              <a:latin typeface="League Spartan"/>
              <a:ea typeface="League Spartan"/>
              <a:cs typeface="League Spartan"/>
              <a:sym typeface="League Spartan"/>
            </a:endParaRPr>
          </a:p>
          <a:p>
            <a:pPr algn="l">
              <a:lnSpc>
                <a:spcPts val="2600"/>
              </a:lnSpc>
            </a:pPr>
            <a:r>
              <a:rPr lang="en-US" sz="2000" b="1">
                <a:solidFill>
                  <a:srgbClr val="000000"/>
                </a:solidFill>
                <a:latin typeface="Arimo Bold"/>
                <a:ea typeface="Arimo Bold"/>
                <a:cs typeface="Arimo Bold"/>
                <a:sym typeface="Arimo Bold"/>
              </a:rPr>
              <a:t>Role Setup</a:t>
            </a:r>
          </a:p>
          <a:p>
            <a:pPr marL="431801" lvl="1" indent="-215900" algn="l">
              <a:lnSpc>
                <a:spcPts val="2600"/>
              </a:lnSpc>
              <a:buFont typeface="Arial"/>
              <a:buChar char="•"/>
            </a:pPr>
            <a:r>
              <a:rPr lang="en-US" sz="2000">
                <a:solidFill>
                  <a:srgbClr val="000000"/>
                </a:solidFill>
                <a:latin typeface="Arimo"/>
                <a:ea typeface="Arimo"/>
                <a:cs typeface="Arimo"/>
                <a:sym typeface="Arimo"/>
              </a:rPr>
              <a:t>Purpose: Shape the company’s public image and narrative.</a:t>
            </a:r>
          </a:p>
          <a:p>
            <a:pPr marL="431801" lvl="1" indent="-215900" algn="l">
              <a:lnSpc>
                <a:spcPts val="2600"/>
              </a:lnSpc>
              <a:buFont typeface="Arial"/>
              <a:buChar char="•"/>
            </a:pPr>
            <a:r>
              <a:rPr lang="en-US" sz="2000">
                <a:solidFill>
                  <a:srgbClr val="000000"/>
                </a:solidFill>
                <a:latin typeface="Arimo"/>
                <a:ea typeface="Arimo"/>
                <a:cs typeface="Arimo"/>
                <a:sym typeface="Arimo"/>
              </a:rPr>
              <a:t>Persona: Strategic PR manager with a journalistic tone.</a:t>
            </a:r>
          </a:p>
          <a:p>
            <a:pPr algn="l">
              <a:lnSpc>
                <a:spcPts val="2600"/>
              </a:lnSpc>
            </a:pPr>
            <a:endParaRPr lang="en-US" sz="2000">
              <a:solidFill>
                <a:srgbClr val="000000"/>
              </a:solidFill>
              <a:latin typeface="Arimo"/>
              <a:ea typeface="Arimo"/>
              <a:cs typeface="Arimo"/>
              <a:sym typeface="Arimo"/>
            </a:endParaRPr>
          </a:p>
          <a:p>
            <a:pPr algn="l">
              <a:lnSpc>
                <a:spcPts val="2600"/>
              </a:lnSpc>
            </a:pPr>
            <a:r>
              <a:rPr lang="en-US" sz="2000" b="1">
                <a:solidFill>
                  <a:srgbClr val="000000"/>
                </a:solidFill>
                <a:latin typeface="Arimo Bold"/>
                <a:ea typeface="Arimo Bold"/>
                <a:cs typeface="Arimo Bold"/>
                <a:sym typeface="Arimo Bold"/>
              </a:rPr>
              <a:t>Core Skills</a:t>
            </a:r>
          </a:p>
          <a:p>
            <a:pPr marL="431801" lvl="1" indent="-215900" algn="l">
              <a:lnSpc>
                <a:spcPts val="2600"/>
              </a:lnSpc>
              <a:buFont typeface="Arial"/>
              <a:buChar char="•"/>
            </a:pPr>
            <a:r>
              <a:rPr lang="en-US" sz="2000">
                <a:solidFill>
                  <a:srgbClr val="000000"/>
                </a:solidFill>
                <a:latin typeface="Arimo"/>
                <a:ea typeface="Arimo"/>
                <a:cs typeface="Arimo"/>
                <a:sym typeface="Arimo"/>
              </a:rPr>
              <a:t>Writing press releases</a:t>
            </a:r>
          </a:p>
          <a:p>
            <a:pPr marL="431801" lvl="1" indent="-215900" algn="l">
              <a:lnSpc>
                <a:spcPts val="2600"/>
              </a:lnSpc>
              <a:buFont typeface="Arial"/>
              <a:buChar char="•"/>
            </a:pPr>
            <a:r>
              <a:rPr lang="en-US" sz="2000">
                <a:solidFill>
                  <a:srgbClr val="000000"/>
                </a:solidFill>
                <a:latin typeface="Arimo"/>
                <a:ea typeface="Arimo"/>
                <a:cs typeface="Arimo"/>
                <a:sym typeface="Arimo"/>
              </a:rPr>
              <a:t>Creating media contact briefings</a:t>
            </a:r>
          </a:p>
          <a:p>
            <a:pPr marL="431801" lvl="1" indent="-215900" algn="l">
              <a:lnSpc>
                <a:spcPts val="2600"/>
              </a:lnSpc>
              <a:buFont typeface="Arial"/>
              <a:buChar char="•"/>
            </a:pPr>
            <a:r>
              <a:rPr lang="en-US" sz="2000">
                <a:solidFill>
                  <a:srgbClr val="000000"/>
                </a:solidFill>
                <a:latin typeface="Arimo"/>
                <a:ea typeface="Arimo"/>
                <a:cs typeface="Arimo"/>
                <a:sym typeface="Arimo"/>
              </a:rPr>
              <a:t>Summarizing media coverage</a:t>
            </a:r>
          </a:p>
          <a:p>
            <a:pPr marL="431801" lvl="1" indent="-215900" algn="l">
              <a:lnSpc>
                <a:spcPts val="2600"/>
              </a:lnSpc>
              <a:buFont typeface="Arial"/>
              <a:buChar char="•"/>
            </a:pPr>
            <a:r>
              <a:rPr lang="en-US" sz="2000">
                <a:solidFill>
                  <a:srgbClr val="000000"/>
                </a:solidFill>
                <a:latin typeface="Arimo"/>
                <a:ea typeface="Arimo"/>
                <a:cs typeface="Arimo"/>
                <a:sym typeface="Arimo"/>
              </a:rPr>
              <a:t>Suggesting key talking points</a:t>
            </a:r>
          </a:p>
          <a:p>
            <a:pPr algn="l">
              <a:lnSpc>
                <a:spcPts val="2600"/>
              </a:lnSpc>
            </a:pPr>
            <a:endParaRPr lang="en-US" sz="2000">
              <a:solidFill>
                <a:srgbClr val="000000"/>
              </a:solidFill>
              <a:latin typeface="Arimo"/>
              <a:ea typeface="Arimo"/>
              <a:cs typeface="Arimo"/>
              <a:sym typeface="Arimo"/>
            </a:endParaRPr>
          </a:p>
          <a:p>
            <a:pPr algn="l">
              <a:lnSpc>
                <a:spcPts val="2600"/>
              </a:lnSpc>
            </a:pPr>
            <a:r>
              <a:rPr lang="en-US" sz="2000" b="1">
                <a:solidFill>
                  <a:srgbClr val="000000"/>
                </a:solidFill>
                <a:latin typeface="Arimo Bold"/>
                <a:ea typeface="Arimo Bold"/>
                <a:cs typeface="Arimo Bold"/>
                <a:sym typeface="Arimo Bold"/>
              </a:rPr>
              <a:t>Sample Instructions</a:t>
            </a:r>
          </a:p>
          <a:p>
            <a:pPr algn="l">
              <a:lnSpc>
                <a:spcPts val="2600"/>
              </a:lnSpc>
            </a:pPr>
            <a:r>
              <a:rPr lang="en-US" sz="2000">
                <a:solidFill>
                  <a:srgbClr val="000000"/>
                </a:solidFill>
                <a:latin typeface="Arimo"/>
                <a:ea typeface="Arimo"/>
                <a:cs typeface="Arimo"/>
                <a:sym typeface="Arimo"/>
              </a:rPr>
              <a:t>“You are the PR Copilot. Write press releases in AP style, generate media briefing sheets, and track mentions in news. Draft executive quotes and prepare journalist Q&amp;A sheets.”</a:t>
            </a:r>
          </a:p>
          <a:p>
            <a:pPr algn="l">
              <a:lnSpc>
                <a:spcPts val="2470"/>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1838"/>
              </a:lnSpc>
            </a:pPr>
            <a:endParaRPr lang="en-US" sz="2000">
              <a:solidFill>
                <a:srgbClr val="000000"/>
              </a:solidFill>
              <a:latin typeface="Arimo"/>
              <a:ea typeface="Arimo"/>
              <a:cs typeface="Arimo"/>
              <a:sym typeface="Arimo"/>
            </a:endParaRPr>
          </a:p>
          <a:p>
            <a:pPr algn="ctr">
              <a:lnSpc>
                <a:spcPts val="1838"/>
              </a:lnSpc>
              <a:spcBef>
                <a:spcPct val="0"/>
              </a:spcBef>
            </a:pPr>
            <a:endParaRPr lang="en-US" sz="2000">
              <a:solidFill>
                <a:srgbClr val="000000"/>
              </a:solidFill>
              <a:latin typeface="Arimo"/>
              <a:ea typeface="Arimo"/>
              <a:cs typeface="Arimo"/>
              <a:sym typeface="Arimo"/>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45715" y="0"/>
            <a:ext cx="7907815" cy="2036832"/>
            <a:chOff x="0" y="0"/>
            <a:chExt cx="2082717" cy="536450"/>
          </a:xfrm>
        </p:grpSpPr>
        <p:sp>
          <p:nvSpPr>
            <p:cNvPr id="3" name="Freeform 3"/>
            <p:cNvSpPr/>
            <p:nvPr/>
          </p:nvSpPr>
          <p:spPr>
            <a:xfrm>
              <a:off x="0" y="0"/>
              <a:ext cx="2082717" cy="536450"/>
            </a:xfrm>
            <a:custGeom>
              <a:avLst/>
              <a:gdLst/>
              <a:ahLst/>
              <a:cxnLst/>
              <a:rect l="l" t="t" r="r" b="b"/>
              <a:pathLst>
                <a:path w="2082717" h="536450">
                  <a:moveTo>
                    <a:pt x="0" y="0"/>
                  </a:moveTo>
                  <a:lnTo>
                    <a:pt x="2082717" y="0"/>
                  </a:lnTo>
                  <a:lnTo>
                    <a:pt x="2082717" y="536450"/>
                  </a:lnTo>
                  <a:lnTo>
                    <a:pt x="0" y="536450"/>
                  </a:lnTo>
                  <a:close/>
                </a:path>
              </a:pathLst>
            </a:custGeom>
            <a:solidFill>
              <a:srgbClr val="FF914D"/>
            </a:solidFill>
          </p:spPr>
          <p:txBody>
            <a:bodyPr/>
            <a:lstStyle/>
            <a:p>
              <a:endParaRPr lang="en-US"/>
            </a:p>
          </p:txBody>
        </p:sp>
        <p:sp>
          <p:nvSpPr>
            <p:cNvPr id="4" name="TextBox 4"/>
            <p:cNvSpPr txBox="1"/>
            <p:nvPr/>
          </p:nvSpPr>
          <p:spPr>
            <a:xfrm>
              <a:off x="0" y="95250"/>
              <a:ext cx="2082717" cy="441200"/>
            </a:xfrm>
            <a:prstGeom prst="rect">
              <a:avLst/>
            </a:prstGeom>
          </p:spPr>
          <p:txBody>
            <a:bodyPr lIns="50800" tIns="50800" rIns="50800" bIns="50800" rtlCol="0" anchor="ctr"/>
            <a:lstStyle/>
            <a:p>
              <a:pPr algn="ctr">
                <a:lnSpc>
                  <a:spcPts val="2017"/>
                </a:lnSpc>
              </a:pPr>
              <a:endParaRPr/>
            </a:p>
          </p:txBody>
        </p:sp>
      </p:grpSp>
      <p:sp>
        <p:nvSpPr>
          <p:cNvPr id="5" name="TextBox 5"/>
          <p:cNvSpPr txBox="1"/>
          <p:nvPr/>
        </p:nvSpPr>
        <p:spPr>
          <a:xfrm>
            <a:off x="1028700" y="942216"/>
            <a:ext cx="16230600" cy="7586888"/>
          </a:xfrm>
          <a:prstGeom prst="rect">
            <a:avLst/>
          </a:prstGeom>
        </p:spPr>
        <p:txBody>
          <a:bodyPr lIns="0" tIns="0" rIns="0" bIns="0" rtlCol="0" anchor="t">
            <a:spAutoFit/>
          </a:bodyPr>
          <a:lstStyle/>
          <a:p>
            <a:pPr algn="l">
              <a:lnSpc>
                <a:spcPts val="2989"/>
              </a:lnSpc>
            </a:pPr>
            <a:r>
              <a:rPr lang="en-US" sz="2299">
                <a:solidFill>
                  <a:srgbClr val="FFFFFF"/>
                </a:solidFill>
                <a:latin typeface="League Spartan"/>
                <a:ea typeface="League Spartan"/>
                <a:cs typeface="League Spartan"/>
                <a:sym typeface="League Spartan"/>
              </a:rPr>
              <a:t>CoPilot Studio Workshop </a:t>
            </a:r>
          </a:p>
          <a:p>
            <a:pPr algn="l">
              <a:lnSpc>
                <a:spcPts val="2470"/>
              </a:lnSpc>
            </a:pPr>
            <a:endParaRPr lang="en-US" sz="2299">
              <a:solidFill>
                <a:srgbClr val="FFFFFF"/>
              </a:solidFill>
              <a:latin typeface="League Spartan"/>
              <a:ea typeface="League Spartan"/>
              <a:cs typeface="League Spartan"/>
              <a:sym typeface="League Spartan"/>
            </a:endParaRPr>
          </a:p>
          <a:p>
            <a:pPr algn="l">
              <a:lnSpc>
                <a:spcPts val="2470"/>
              </a:lnSpc>
            </a:pPr>
            <a:r>
              <a:rPr lang="en-US" sz="1900">
                <a:solidFill>
                  <a:srgbClr val="FFFFFF"/>
                </a:solidFill>
                <a:latin typeface="League Spartan"/>
                <a:ea typeface="League Spartan"/>
                <a:cs typeface="League Spartan"/>
                <a:sym typeface="League Spartan"/>
              </a:rPr>
              <a:t> Team 6 (Orange) Crisis &amp; Issues Management</a:t>
            </a:r>
          </a:p>
          <a:p>
            <a:pPr algn="l">
              <a:lnSpc>
                <a:spcPts val="2470"/>
              </a:lnSpc>
            </a:pPr>
            <a:endParaRPr lang="en-US" sz="1900">
              <a:solidFill>
                <a:srgbClr val="FFFFFF"/>
              </a:solidFill>
              <a:latin typeface="League Spartan"/>
              <a:ea typeface="League Spartan"/>
              <a:cs typeface="League Spartan"/>
              <a:sym typeface="League Spartan"/>
            </a:endParaRPr>
          </a:p>
          <a:p>
            <a:pPr algn="l">
              <a:lnSpc>
                <a:spcPts val="2470"/>
              </a:lnSpc>
            </a:pPr>
            <a:endParaRPr lang="en-US" sz="1900">
              <a:solidFill>
                <a:srgbClr val="FFFFFF"/>
              </a:solidFill>
              <a:latin typeface="League Spartan"/>
              <a:ea typeface="League Spartan"/>
              <a:cs typeface="League Spartan"/>
              <a:sym typeface="League Spartan"/>
            </a:endParaRPr>
          </a:p>
          <a:p>
            <a:pPr algn="l">
              <a:lnSpc>
                <a:spcPts val="2600"/>
              </a:lnSpc>
            </a:pPr>
            <a:r>
              <a:rPr lang="en-US" sz="2000" b="1">
                <a:solidFill>
                  <a:srgbClr val="000000"/>
                </a:solidFill>
                <a:latin typeface="Arimo Bold"/>
                <a:ea typeface="Arimo Bold"/>
                <a:cs typeface="Arimo Bold"/>
                <a:sym typeface="Arimo Bold"/>
              </a:rPr>
              <a:t>Role Setup</a:t>
            </a:r>
          </a:p>
          <a:p>
            <a:pPr marL="431801" lvl="1" indent="-215900" algn="l">
              <a:lnSpc>
                <a:spcPts val="2600"/>
              </a:lnSpc>
              <a:buFont typeface="Arial"/>
              <a:buChar char="•"/>
            </a:pPr>
            <a:r>
              <a:rPr lang="en-US" sz="2000">
                <a:solidFill>
                  <a:srgbClr val="000000"/>
                </a:solidFill>
                <a:latin typeface="Arimo"/>
                <a:ea typeface="Arimo"/>
                <a:cs typeface="Arimo"/>
                <a:sym typeface="Arimo"/>
              </a:rPr>
              <a:t>Purpose: Protect the company’s reputation and ensure rapid information flow during incidents.</a:t>
            </a:r>
          </a:p>
          <a:p>
            <a:pPr marL="431801" lvl="1" indent="-215900" algn="l">
              <a:lnSpc>
                <a:spcPts val="2600"/>
              </a:lnSpc>
              <a:buFont typeface="Arial"/>
              <a:buChar char="•"/>
            </a:pPr>
            <a:r>
              <a:rPr lang="en-US" sz="2000">
                <a:solidFill>
                  <a:srgbClr val="000000"/>
                </a:solidFill>
                <a:latin typeface="Arimo"/>
                <a:ea typeface="Arimo"/>
                <a:cs typeface="Arimo"/>
                <a:sym typeface="Arimo"/>
              </a:rPr>
              <a:t>Persona: Calm, precise crisis response lead.</a:t>
            </a:r>
          </a:p>
          <a:p>
            <a:pPr algn="l">
              <a:lnSpc>
                <a:spcPts val="2600"/>
              </a:lnSpc>
            </a:pPr>
            <a:endParaRPr lang="en-US" sz="2000">
              <a:solidFill>
                <a:srgbClr val="000000"/>
              </a:solidFill>
              <a:latin typeface="Arimo"/>
              <a:ea typeface="Arimo"/>
              <a:cs typeface="Arimo"/>
              <a:sym typeface="Arimo"/>
            </a:endParaRPr>
          </a:p>
          <a:p>
            <a:pPr algn="l">
              <a:lnSpc>
                <a:spcPts val="2600"/>
              </a:lnSpc>
            </a:pPr>
            <a:r>
              <a:rPr lang="en-US" sz="2000" b="1">
                <a:solidFill>
                  <a:srgbClr val="000000"/>
                </a:solidFill>
                <a:latin typeface="Arimo Bold"/>
                <a:ea typeface="Arimo Bold"/>
                <a:cs typeface="Arimo Bold"/>
                <a:sym typeface="Arimo Bold"/>
              </a:rPr>
              <a:t>Core Skills</a:t>
            </a:r>
          </a:p>
          <a:p>
            <a:pPr marL="431801" lvl="1" indent="-215900" algn="l">
              <a:lnSpc>
                <a:spcPts val="2600"/>
              </a:lnSpc>
              <a:buFont typeface="Arial"/>
              <a:buChar char="•"/>
            </a:pPr>
            <a:r>
              <a:rPr lang="en-US" sz="2000">
                <a:solidFill>
                  <a:srgbClr val="000000"/>
                </a:solidFill>
                <a:latin typeface="Arimo"/>
                <a:ea typeface="Arimo"/>
                <a:cs typeface="Arimo"/>
                <a:sym typeface="Arimo"/>
              </a:rPr>
              <a:t>Accessing crisis playbooks</a:t>
            </a:r>
          </a:p>
          <a:p>
            <a:pPr marL="431801" lvl="1" indent="-215900" algn="l">
              <a:lnSpc>
                <a:spcPts val="2600"/>
              </a:lnSpc>
              <a:buFont typeface="Arial"/>
              <a:buChar char="•"/>
            </a:pPr>
            <a:r>
              <a:rPr lang="en-US" sz="2000">
                <a:solidFill>
                  <a:srgbClr val="000000"/>
                </a:solidFill>
                <a:latin typeface="Arimo"/>
                <a:ea typeface="Arimo"/>
                <a:cs typeface="Arimo"/>
                <a:sym typeface="Arimo"/>
              </a:rPr>
              <a:t>Generating incident holding statements</a:t>
            </a:r>
          </a:p>
          <a:p>
            <a:pPr marL="431801" lvl="1" indent="-215900" algn="l">
              <a:lnSpc>
                <a:spcPts val="2600"/>
              </a:lnSpc>
              <a:buFont typeface="Arial"/>
              <a:buChar char="•"/>
            </a:pPr>
            <a:r>
              <a:rPr lang="en-US" sz="2000">
                <a:solidFill>
                  <a:srgbClr val="000000"/>
                </a:solidFill>
                <a:latin typeface="Arimo"/>
                <a:ea typeface="Arimo"/>
                <a:cs typeface="Arimo"/>
                <a:sym typeface="Arimo"/>
              </a:rPr>
              <a:t>Coordinating with emergency response logs</a:t>
            </a:r>
          </a:p>
          <a:p>
            <a:pPr marL="431801" lvl="1" indent="-215900" algn="l">
              <a:lnSpc>
                <a:spcPts val="2600"/>
              </a:lnSpc>
              <a:buFont typeface="Arial"/>
              <a:buChar char="•"/>
            </a:pPr>
            <a:r>
              <a:rPr lang="en-US" sz="2000">
                <a:solidFill>
                  <a:srgbClr val="000000"/>
                </a:solidFill>
                <a:latin typeface="Arimo"/>
                <a:ea typeface="Arimo"/>
                <a:cs typeface="Arimo"/>
                <a:sym typeface="Arimo"/>
              </a:rPr>
              <a:t>Tracking real-time sentiment</a:t>
            </a:r>
          </a:p>
          <a:p>
            <a:pPr algn="l">
              <a:lnSpc>
                <a:spcPts val="2600"/>
              </a:lnSpc>
            </a:pPr>
            <a:endParaRPr lang="en-US" sz="2000">
              <a:solidFill>
                <a:srgbClr val="000000"/>
              </a:solidFill>
              <a:latin typeface="Arimo"/>
              <a:ea typeface="Arimo"/>
              <a:cs typeface="Arimo"/>
              <a:sym typeface="Arimo"/>
            </a:endParaRPr>
          </a:p>
          <a:p>
            <a:pPr algn="l">
              <a:lnSpc>
                <a:spcPts val="2600"/>
              </a:lnSpc>
            </a:pPr>
            <a:r>
              <a:rPr lang="en-US" sz="2000" b="1">
                <a:solidFill>
                  <a:srgbClr val="000000"/>
                </a:solidFill>
                <a:latin typeface="Arimo Bold"/>
                <a:ea typeface="Arimo Bold"/>
                <a:cs typeface="Arimo Bold"/>
                <a:sym typeface="Arimo Bold"/>
              </a:rPr>
              <a:t>Sample Instructions</a:t>
            </a:r>
          </a:p>
          <a:p>
            <a:pPr algn="l">
              <a:lnSpc>
                <a:spcPts val="2600"/>
              </a:lnSpc>
            </a:pPr>
            <a:r>
              <a:rPr lang="en-US" sz="2000">
                <a:solidFill>
                  <a:srgbClr val="000000"/>
                </a:solidFill>
                <a:latin typeface="Arimo"/>
                <a:ea typeface="Arimo"/>
                <a:cs typeface="Arimo"/>
                <a:sym typeface="Arimo"/>
              </a:rPr>
              <a:t>“You are the Crisis Comms Copilot. Generate fast, fact-checked updates, draft holding statements for incidents, and maintain a clear incident timeline. Provide real-time media and social sentiment summaries.”</a:t>
            </a:r>
          </a:p>
          <a:p>
            <a:pPr algn="l">
              <a:lnSpc>
                <a:spcPts val="2470"/>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2758"/>
              </a:lnSpc>
            </a:pPr>
            <a:endParaRPr lang="en-US" sz="2000">
              <a:solidFill>
                <a:srgbClr val="000000"/>
              </a:solidFill>
              <a:latin typeface="Arimo"/>
              <a:ea typeface="Arimo"/>
              <a:cs typeface="Arimo"/>
              <a:sym typeface="Arimo"/>
            </a:endParaRPr>
          </a:p>
          <a:p>
            <a:pPr algn="l">
              <a:lnSpc>
                <a:spcPts val="1838"/>
              </a:lnSpc>
            </a:pPr>
            <a:endParaRPr lang="en-US" sz="2000">
              <a:solidFill>
                <a:srgbClr val="000000"/>
              </a:solidFill>
              <a:latin typeface="Arimo"/>
              <a:ea typeface="Arimo"/>
              <a:cs typeface="Arimo"/>
              <a:sym typeface="Arimo"/>
            </a:endParaRPr>
          </a:p>
          <a:p>
            <a:pPr algn="ctr">
              <a:lnSpc>
                <a:spcPts val="1838"/>
              </a:lnSpc>
              <a:spcBef>
                <a:spcPct val="0"/>
              </a:spcBef>
            </a:pPr>
            <a:endParaRPr lang="en-US" sz="2000">
              <a:solidFill>
                <a:srgbClr val="000000"/>
              </a:solidFill>
              <a:latin typeface="Arimo"/>
              <a:ea typeface="Arimo"/>
              <a:cs typeface="Arimo"/>
              <a:sym typeface="Arimo"/>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D0D8E8"/>
        </a:solidFill>
        <a:effectLst/>
      </p:bgPr>
    </p:bg>
    <p:spTree>
      <p:nvGrpSpPr>
        <p:cNvPr id="1" name=""/>
        <p:cNvGrpSpPr/>
        <p:nvPr/>
      </p:nvGrpSpPr>
      <p:grpSpPr>
        <a:xfrm>
          <a:off x="0" y="0"/>
          <a:ext cx="0" cy="0"/>
          <a:chOff x="0" y="0"/>
          <a:chExt cx="0" cy="0"/>
        </a:xfrm>
      </p:grpSpPr>
      <p:sp>
        <p:nvSpPr>
          <p:cNvPr id="2" name="Freeform 2"/>
          <p:cNvSpPr/>
          <p:nvPr/>
        </p:nvSpPr>
        <p:spPr>
          <a:xfrm>
            <a:off x="2515367" y="1602229"/>
            <a:ext cx="13257267" cy="7656071"/>
          </a:xfrm>
          <a:custGeom>
            <a:avLst/>
            <a:gdLst/>
            <a:ahLst/>
            <a:cxnLst/>
            <a:rect l="l" t="t" r="r" b="b"/>
            <a:pathLst>
              <a:path w="13257267" h="7656071">
                <a:moveTo>
                  <a:pt x="0" y="0"/>
                </a:moveTo>
                <a:lnTo>
                  <a:pt x="13257266" y="0"/>
                </a:lnTo>
                <a:lnTo>
                  <a:pt x="13257266" y="7656071"/>
                </a:lnTo>
                <a:lnTo>
                  <a:pt x="0" y="7656071"/>
                </a:lnTo>
                <a:lnTo>
                  <a:pt x="0" y="0"/>
                </a:lnTo>
                <a:close/>
              </a:path>
            </a:pathLst>
          </a:custGeom>
          <a:blipFill>
            <a:blip r:embed="rId2"/>
            <a:stretch>
              <a:fillRect/>
            </a:stretch>
          </a:blipFill>
          <a:ln w="28575" cap="sq">
            <a:solidFill>
              <a:srgbClr val="A6A6A6"/>
            </a:solidFill>
            <a:prstDash val="solid"/>
            <a:miter/>
          </a:ln>
        </p:spPr>
        <p:txBody>
          <a:bodyPr/>
          <a:lstStyle/>
          <a:p>
            <a:endParaRPr lang="en-US"/>
          </a:p>
        </p:txBody>
      </p:sp>
      <p:sp>
        <p:nvSpPr>
          <p:cNvPr id="3" name="Freeform 3"/>
          <p:cNvSpPr/>
          <p:nvPr/>
        </p:nvSpPr>
        <p:spPr>
          <a:xfrm>
            <a:off x="8140740" y="659316"/>
            <a:ext cx="2006520" cy="453975"/>
          </a:xfrm>
          <a:custGeom>
            <a:avLst/>
            <a:gdLst/>
            <a:ahLst/>
            <a:cxnLst/>
            <a:rect l="l" t="t" r="r" b="b"/>
            <a:pathLst>
              <a:path w="2006520" h="453975">
                <a:moveTo>
                  <a:pt x="0" y="0"/>
                </a:moveTo>
                <a:lnTo>
                  <a:pt x="2006520" y="0"/>
                </a:lnTo>
                <a:lnTo>
                  <a:pt x="2006520" y="453975"/>
                </a:lnTo>
                <a:lnTo>
                  <a:pt x="0" y="453975"/>
                </a:lnTo>
                <a:lnTo>
                  <a:pt x="0" y="0"/>
                </a:lnTo>
                <a:close/>
              </a:path>
            </a:pathLst>
          </a:custGeom>
          <a:blipFill>
            <a:blip r:embed="rId3"/>
            <a:stretch>
              <a:fillRect/>
            </a:stretch>
          </a:blipFill>
        </p:spPr>
        <p:txBody>
          <a:bodyPr/>
          <a:lstStyle/>
          <a:p>
            <a:endParaRPr lang="en-US"/>
          </a:p>
        </p:txBody>
      </p:sp>
      <p:grpSp>
        <p:nvGrpSpPr>
          <p:cNvPr id="4" name="Group 4"/>
          <p:cNvGrpSpPr/>
          <p:nvPr/>
        </p:nvGrpSpPr>
        <p:grpSpPr>
          <a:xfrm>
            <a:off x="2332109" y="5062674"/>
            <a:ext cx="2010580" cy="439595"/>
            <a:chOff x="0" y="0"/>
            <a:chExt cx="529535" cy="115778"/>
          </a:xfrm>
        </p:grpSpPr>
        <p:sp>
          <p:nvSpPr>
            <p:cNvPr id="5" name="Freeform 5"/>
            <p:cNvSpPr/>
            <p:nvPr/>
          </p:nvSpPr>
          <p:spPr>
            <a:xfrm>
              <a:off x="0" y="0"/>
              <a:ext cx="529535" cy="115778"/>
            </a:xfrm>
            <a:custGeom>
              <a:avLst/>
              <a:gdLst/>
              <a:ahLst/>
              <a:cxnLst/>
              <a:rect l="l" t="t" r="r" b="b"/>
              <a:pathLst>
                <a:path w="529535" h="115778">
                  <a:moveTo>
                    <a:pt x="0" y="0"/>
                  </a:moveTo>
                  <a:lnTo>
                    <a:pt x="529535" y="0"/>
                  </a:lnTo>
                  <a:lnTo>
                    <a:pt x="529535" y="115778"/>
                  </a:lnTo>
                  <a:lnTo>
                    <a:pt x="0" y="115778"/>
                  </a:lnTo>
                  <a:close/>
                </a:path>
              </a:pathLst>
            </a:custGeom>
            <a:solidFill>
              <a:srgbClr val="000000">
                <a:alpha val="0"/>
              </a:srgbClr>
            </a:solidFill>
            <a:ln w="38100" cap="sq">
              <a:solidFill>
                <a:srgbClr val="FF3131"/>
              </a:solidFill>
              <a:prstDash val="solid"/>
              <a:miter/>
            </a:ln>
          </p:spPr>
          <p:txBody>
            <a:bodyPr/>
            <a:lstStyle/>
            <a:p>
              <a:endParaRPr lang="en-US"/>
            </a:p>
          </p:txBody>
        </p:sp>
        <p:sp>
          <p:nvSpPr>
            <p:cNvPr id="6" name="TextBox 6"/>
            <p:cNvSpPr txBox="1"/>
            <p:nvPr/>
          </p:nvSpPr>
          <p:spPr>
            <a:xfrm>
              <a:off x="0" y="95250"/>
              <a:ext cx="529535" cy="20528"/>
            </a:xfrm>
            <a:prstGeom prst="rect">
              <a:avLst/>
            </a:prstGeom>
          </p:spPr>
          <p:txBody>
            <a:bodyPr lIns="50800" tIns="50800" rIns="50800" bIns="50800" rtlCol="0" anchor="ctr"/>
            <a:lstStyle/>
            <a:p>
              <a:pPr algn="ctr">
                <a:lnSpc>
                  <a:spcPts val="2017"/>
                </a:lnSpc>
              </a:pPr>
              <a:endParaRPr/>
            </a:p>
          </p:txBody>
        </p:sp>
      </p:grpSp>
      <p:sp>
        <p:nvSpPr>
          <p:cNvPr id="7" name="AutoShape 7"/>
          <p:cNvSpPr/>
          <p:nvPr/>
        </p:nvSpPr>
        <p:spPr>
          <a:xfrm>
            <a:off x="14006578" y="1028700"/>
            <a:ext cx="14949" cy="429000"/>
          </a:xfrm>
          <a:prstGeom prst="line">
            <a:avLst/>
          </a:prstGeom>
          <a:ln w="38100" cap="flat">
            <a:solidFill>
              <a:srgbClr val="000000"/>
            </a:solidFill>
            <a:prstDash val="solid"/>
            <a:headEnd type="none" w="sm" len="sm"/>
            <a:tailEnd type="triangle" w="lg" len="med"/>
          </a:ln>
        </p:spPr>
        <p:txBody>
          <a:bodyPr/>
          <a:lstStyle/>
          <a:p>
            <a:endParaRPr lang="en-US"/>
          </a:p>
        </p:txBody>
      </p:sp>
      <p:sp>
        <p:nvSpPr>
          <p:cNvPr id="8" name="TextBox 8"/>
          <p:cNvSpPr txBox="1"/>
          <p:nvPr/>
        </p:nvSpPr>
        <p:spPr>
          <a:xfrm>
            <a:off x="12442461" y="513206"/>
            <a:ext cx="3158133" cy="373098"/>
          </a:xfrm>
          <a:prstGeom prst="rect">
            <a:avLst/>
          </a:prstGeom>
        </p:spPr>
        <p:txBody>
          <a:bodyPr lIns="0" tIns="0" rIns="0" bIns="0" rtlCol="0" anchor="t">
            <a:spAutoFit/>
          </a:bodyPr>
          <a:lstStyle/>
          <a:p>
            <a:pPr algn="ctr">
              <a:lnSpc>
                <a:spcPts val="3060"/>
              </a:lnSpc>
              <a:spcBef>
                <a:spcPct val="0"/>
              </a:spcBef>
            </a:pPr>
            <a:r>
              <a:rPr lang="en-US" sz="2186" spc="-172">
                <a:solidFill>
                  <a:srgbClr val="000000"/>
                </a:solidFill>
                <a:latin typeface="Schoolbell"/>
                <a:ea typeface="Schoolbell"/>
                <a:cs typeface="Schoolbell"/>
                <a:sym typeface="Schoolbell"/>
              </a:rPr>
              <a:t>You Might want to Activatye GPT-5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D0D8E8"/>
        </a:solidFill>
        <a:effectLst/>
      </p:bgPr>
    </p:bg>
    <p:spTree>
      <p:nvGrpSpPr>
        <p:cNvPr id="1" name=""/>
        <p:cNvGrpSpPr/>
        <p:nvPr/>
      </p:nvGrpSpPr>
      <p:grpSpPr>
        <a:xfrm>
          <a:off x="0" y="0"/>
          <a:ext cx="0" cy="0"/>
          <a:chOff x="0" y="0"/>
          <a:chExt cx="0" cy="0"/>
        </a:xfrm>
      </p:grpSpPr>
      <p:sp>
        <p:nvSpPr>
          <p:cNvPr id="2" name="Freeform 2"/>
          <p:cNvSpPr/>
          <p:nvPr/>
        </p:nvSpPr>
        <p:spPr>
          <a:xfrm>
            <a:off x="3001899" y="1590761"/>
            <a:ext cx="12284203" cy="7800469"/>
          </a:xfrm>
          <a:custGeom>
            <a:avLst/>
            <a:gdLst/>
            <a:ahLst/>
            <a:cxnLst/>
            <a:rect l="l" t="t" r="r" b="b"/>
            <a:pathLst>
              <a:path w="12284203" h="7800469">
                <a:moveTo>
                  <a:pt x="0" y="0"/>
                </a:moveTo>
                <a:lnTo>
                  <a:pt x="12284202" y="0"/>
                </a:lnTo>
                <a:lnTo>
                  <a:pt x="12284202" y="7800468"/>
                </a:lnTo>
                <a:lnTo>
                  <a:pt x="0" y="7800468"/>
                </a:lnTo>
                <a:lnTo>
                  <a:pt x="0" y="0"/>
                </a:lnTo>
                <a:close/>
              </a:path>
            </a:pathLst>
          </a:custGeom>
          <a:blipFill>
            <a:blip r:embed="rId2"/>
            <a:stretch>
              <a:fillRect/>
            </a:stretch>
          </a:blipFill>
          <a:ln w="28575" cap="sq">
            <a:solidFill>
              <a:srgbClr val="A6A6A6"/>
            </a:solidFill>
            <a:prstDash val="solid"/>
            <a:miter/>
          </a:ln>
        </p:spPr>
        <p:txBody>
          <a:bodyPr/>
          <a:lstStyle/>
          <a:p>
            <a:endParaRPr lang="en-US"/>
          </a:p>
        </p:txBody>
      </p:sp>
      <p:sp>
        <p:nvSpPr>
          <p:cNvPr id="3" name="Freeform 3"/>
          <p:cNvSpPr/>
          <p:nvPr/>
        </p:nvSpPr>
        <p:spPr>
          <a:xfrm>
            <a:off x="7235895" y="172438"/>
            <a:ext cx="3816210" cy="1712524"/>
          </a:xfrm>
          <a:custGeom>
            <a:avLst/>
            <a:gdLst/>
            <a:ahLst/>
            <a:cxnLst/>
            <a:rect l="l" t="t" r="r" b="b"/>
            <a:pathLst>
              <a:path w="3816210" h="1712524">
                <a:moveTo>
                  <a:pt x="0" y="0"/>
                </a:moveTo>
                <a:lnTo>
                  <a:pt x="3816210" y="0"/>
                </a:lnTo>
                <a:lnTo>
                  <a:pt x="3816210" y="1712524"/>
                </a:lnTo>
                <a:lnTo>
                  <a:pt x="0" y="1712524"/>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close-up of a computer error&#10;&#10;AI-generated content may be incorrect.">
            <a:extLst>
              <a:ext uri="{FF2B5EF4-FFF2-40B4-BE49-F238E27FC236}">
                <a16:creationId xmlns:a16="http://schemas.microsoft.com/office/drawing/2014/main" id="{1CA52B0B-BC35-B60D-0C90-8EC750F8B2A8}"/>
              </a:ext>
            </a:extLst>
          </p:cNvPr>
          <p:cNvPicPr>
            <a:picLocks noChangeAspect="1"/>
          </p:cNvPicPr>
          <p:nvPr/>
        </p:nvPicPr>
        <p:blipFill>
          <a:blip r:embed="rId2"/>
          <a:srcRect b="461"/>
          <a:stretch>
            <a:fillRect/>
          </a:stretch>
        </p:blipFill>
        <p:spPr>
          <a:xfrm>
            <a:off x="20" y="1923"/>
            <a:ext cx="18287980" cy="10285077"/>
          </a:xfrm>
          <a:prstGeom prst="rect">
            <a:avLst/>
          </a:prstGeom>
        </p:spPr>
      </p:pic>
    </p:spTree>
    <p:extLst>
      <p:ext uri="{BB962C8B-B14F-4D97-AF65-F5344CB8AC3E}">
        <p14:creationId xmlns:p14="http://schemas.microsoft.com/office/powerpoint/2010/main" val="12290643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screenshot of a qr code&#10;&#10;AI-generated content may be incorrect.">
            <a:extLst>
              <a:ext uri="{FF2B5EF4-FFF2-40B4-BE49-F238E27FC236}">
                <a16:creationId xmlns:a16="http://schemas.microsoft.com/office/drawing/2014/main" id="{4FA01C84-32F4-CE1F-9022-0A77CEE79893}"/>
              </a:ext>
            </a:extLst>
          </p:cNvPr>
          <p:cNvPicPr>
            <a:picLocks noChangeAspect="1"/>
          </p:cNvPicPr>
          <p:nvPr/>
        </p:nvPicPr>
        <p:blipFill>
          <a:blip r:embed="rId2"/>
          <a:srcRect r="427" b="1"/>
          <a:stretch>
            <a:fillRect/>
          </a:stretch>
        </p:blipFill>
        <p:spPr>
          <a:xfrm>
            <a:off x="20" y="1923"/>
            <a:ext cx="18287980" cy="10285077"/>
          </a:xfrm>
          <a:prstGeom prst="rect">
            <a:avLst/>
          </a:prstGeom>
        </p:spPr>
      </p:pic>
      <p:pic>
        <p:nvPicPr>
          <p:cNvPr id="4" name="Picture 5" descr="A white robot with a red square on its head&#10;&#10;AI-generated content may be incorrect.">
            <a:extLst>
              <a:ext uri="{FF2B5EF4-FFF2-40B4-BE49-F238E27FC236}">
                <a16:creationId xmlns:a16="http://schemas.microsoft.com/office/drawing/2014/main" id="{8A79C14B-5F81-1BB1-6C03-AFA75BD28B10}"/>
              </a:ext>
            </a:extLst>
          </p:cNvPr>
          <p:cNvPicPr>
            <a:picLocks noChangeAspect="1"/>
          </p:cNvPicPr>
          <p:nvPr/>
        </p:nvPicPr>
        <p:blipFill>
          <a:blip r:embed="rId3"/>
          <a:srcRect/>
          <a:stretch>
            <a:fillRect/>
          </a:stretch>
        </p:blipFill>
        <p:spPr>
          <a:xfrm>
            <a:off x="1861548" y="5505897"/>
            <a:ext cx="1952614" cy="2671857"/>
          </a:xfrm>
          <a:prstGeom prst="rect">
            <a:avLst/>
          </a:prstGeom>
        </p:spPr>
      </p:pic>
    </p:spTree>
    <p:extLst>
      <p:ext uri="{BB962C8B-B14F-4D97-AF65-F5344CB8AC3E}">
        <p14:creationId xmlns:p14="http://schemas.microsoft.com/office/powerpoint/2010/main" val="31648130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3625</Words>
  <Application>Microsoft Macintosh PowerPoint</Application>
  <PresentationFormat>Custom</PresentationFormat>
  <Paragraphs>505</Paragraphs>
  <Slides>52</Slides>
  <Notes>7</Notes>
  <HiddenSlides>0</HiddenSlides>
  <MMClips>5</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52</vt:i4>
      </vt:variant>
    </vt:vector>
  </HeadingPairs>
  <TitlesOfParts>
    <vt:vector size="71" baseType="lpstr">
      <vt:lpstr>Arimo</vt:lpstr>
      <vt:lpstr>Knockout Cruiserweight Bold</vt:lpstr>
      <vt:lpstr>League Spartan</vt:lpstr>
      <vt:lpstr>Arimo Bold Italics</vt:lpstr>
      <vt:lpstr>Arimo Italics</vt:lpstr>
      <vt:lpstr>Knockout Featherweight</vt:lpstr>
      <vt:lpstr>Garet Bold</vt:lpstr>
      <vt:lpstr>Archivo Black</vt:lpstr>
      <vt:lpstr>Knockout Featherweight Bold</vt:lpstr>
      <vt:lpstr>Arimo Bold</vt:lpstr>
      <vt:lpstr>Arial</vt:lpstr>
      <vt:lpstr>Knockout Cruiserweight Ultra-Bold</vt:lpstr>
      <vt:lpstr>Calibri</vt:lpstr>
      <vt:lpstr>Arial,Sans-Serif</vt:lpstr>
      <vt:lpstr>Garet</vt:lpstr>
      <vt:lpstr>Ananias</vt:lpstr>
      <vt:lpstr>Knockout Cruiserweight</vt:lpstr>
      <vt:lpstr>Schoolbell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All_Hands_Prompts_to_Partners_Fall2025_T_Bush</dc:title>
  <cp:lastModifiedBy>Tyler Lennox Bush</cp:lastModifiedBy>
  <cp:revision>247</cp:revision>
  <dcterms:created xsi:type="dcterms:W3CDTF">2006-08-16T00:00:00Z</dcterms:created>
  <dcterms:modified xsi:type="dcterms:W3CDTF">2025-12-06T14:56:43Z</dcterms:modified>
  <dc:identifier>DAGyIidFJ_c</dc:identifier>
</cp:coreProperties>
</file>