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2"/>
  </p:notesMasterIdLst>
  <p:sldIdLst>
    <p:sldId id="916" r:id="rId2"/>
    <p:sldId id="917" r:id="rId3"/>
    <p:sldId id="918" r:id="rId4"/>
    <p:sldId id="919" r:id="rId5"/>
    <p:sldId id="920" r:id="rId6"/>
    <p:sldId id="921" r:id="rId7"/>
    <p:sldId id="922" r:id="rId8"/>
    <p:sldId id="923" r:id="rId9"/>
    <p:sldId id="924" r:id="rId10"/>
    <p:sldId id="925" r:id="rId11"/>
    <p:sldId id="926" r:id="rId12"/>
    <p:sldId id="927" r:id="rId13"/>
    <p:sldId id="928" r:id="rId14"/>
    <p:sldId id="929" r:id="rId15"/>
    <p:sldId id="930" r:id="rId16"/>
    <p:sldId id="931" r:id="rId17"/>
    <p:sldId id="932" r:id="rId18"/>
    <p:sldId id="933" r:id="rId19"/>
    <p:sldId id="934" r:id="rId20"/>
    <p:sldId id="935" r:id="rId21"/>
    <p:sldId id="936" r:id="rId22"/>
    <p:sldId id="937" r:id="rId23"/>
    <p:sldId id="938" r:id="rId24"/>
    <p:sldId id="939" r:id="rId25"/>
    <p:sldId id="940" r:id="rId26"/>
    <p:sldId id="941" r:id="rId27"/>
    <p:sldId id="942" r:id="rId28"/>
    <p:sldId id="943" r:id="rId29"/>
    <p:sldId id="944" r:id="rId30"/>
    <p:sldId id="997" r:id="rId31"/>
    <p:sldId id="946" r:id="rId32"/>
    <p:sldId id="947" r:id="rId33"/>
    <p:sldId id="948" r:id="rId34"/>
    <p:sldId id="949" r:id="rId35"/>
    <p:sldId id="950" r:id="rId36"/>
    <p:sldId id="951" r:id="rId37"/>
    <p:sldId id="952" r:id="rId38"/>
    <p:sldId id="953" r:id="rId39"/>
    <p:sldId id="954" r:id="rId40"/>
    <p:sldId id="955" r:id="rId41"/>
    <p:sldId id="956" r:id="rId42"/>
    <p:sldId id="957" r:id="rId43"/>
    <p:sldId id="958" r:id="rId44"/>
    <p:sldId id="959" r:id="rId45"/>
    <p:sldId id="960" r:id="rId46"/>
    <p:sldId id="961" r:id="rId47"/>
    <p:sldId id="962" r:id="rId48"/>
    <p:sldId id="963" r:id="rId49"/>
    <p:sldId id="964" r:id="rId50"/>
    <p:sldId id="965" r:id="rId51"/>
    <p:sldId id="966" r:id="rId52"/>
    <p:sldId id="985" r:id="rId53"/>
    <p:sldId id="967" r:id="rId54"/>
    <p:sldId id="968" r:id="rId55"/>
    <p:sldId id="969" r:id="rId56"/>
    <p:sldId id="970" r:id="rId57"/>
    <p:sldId id="971" r:id="rId58"/>
    <p:sldId id="972" r:id="rId59"/>
    <p:sldId id="973" r:id="rId60"/>
    <p:sldId id="974" r:id="rId61"/>
    <p:sldId id="975" r:id="rId62"/>
    <p:sldId id="976" r:id="rId63"/>
    <p:sldId id="977" r:id="rId64"/>
    <p:sldId id="978" r:id="rId65"/>
    <p:sldId id="979" r:id="rId66"/>
    <p:sldId id="980" r:id="rId67"/>
    <p:sldId id="982" r:id="rId68"/>
    <p:sldId id="981" r:id="rId69"/>
    <p:sldId id="1000" r:id="rId70"/>
    <p:sldId id="984"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4"/>
    <p:restoredTop sz="74536"/>
  </p:normalViewPr>
  <p:slideViewPr>
    <p:cSldViewPr snapToGrid="0">
      <p:cViewPr>
        <p:scale>
          <a:sx n="45" d="100"/>
          <a:sy n="45" d="100"/>
        </p:scale>
        <p:origin x="1312" y="8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notesMaster" Target="notesMasters/notesMaster1.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stacked"/>
        <c:varyColors val="0"/>
        <c:ser>
          <c:idx val="0"/>
          <c:order val="0"/>
          <c:tx>
            <c:v>Base</c:v>
          </c:tx>
          <c:spPr>
            <a:noFill/>
            <a:ln>
              <a:noFill/>
            </a:ln>
          </c:spPr>
          <c:invertIfNegative val="1"/>
          <c:cat>
            <c:strLit>
              <c:ptCount val="4"/>
              <c:pt idx="0">
                <c:v>Budget</c:v>
              </c:pt>
              <c:pt idx="1">
                <c:v>Federal credit</c:v>
              </c:pt>
              <c:pt idx="2">
                <c:v>Indiana credit</c:v>
              </c:pt>
              <c:pt idx="3">
                <c:v>Net cost</c:v>
              </c:pt>
            </c:strLit>
          </c:cat>
          <c:val>
            <c:numLit>
              <c:formatCode>General</c:formatCode>
              <c:ptCount val="4"/>
              <c:pt idx="0">
                <c:v>0</c:v>
              </c:pt>
              <c:pt idx="1">
                <c:v>2.5499999999999998</c:v>
              </c:pt>
              <c:pt idx="2">
                <c:v>2.2999999999999998</c:v>
              </c:pt>
              <c:pt idx="3">
                <c:v>0</c:v>
              </c:pt>
            </c:numLit>
          </c:val>
          <c:extLst>
            <c:ext xmlns:c16="http://schemas.microsoft.com/office/drawing/2014/chart" uri="{C3380CC4-5D6E-409C-BE32-E72D297353CC}">
              <c16:uniqueId val="{00000000-5AAA-B245-94F5-948029A5EE9A}"/>
            </c:ext>
          </c:extLst>
        </c:ser>
        <c:ser>
          <c:idx val="1"/>
          <c:order val="1"/>
          <c:tx>
            <c:v>Increase</c:v>
          </c:tx>
          <c:spPr>
            <a:solidFill>
              <a:srgbClr val="CC1B1B"/>
            </a:solidFill>
            <a:ln>
              <a:noFill/>
            </a:ln>
          </c:spPr>
          <c:invertIfNegative val="1"/>
          <c:cat>
            <c:strLit>
              <c:ptCount val="4"/>
              <c:pt idx="0">
                <c:v>Budget</c:v>
              </c:pt>
              <c:pt idx="1">
                <c:v>Federal credit</c:v>
              </c:pt>
              <c:pt idx="2">
                <c:v>Indiana credit</c:v>
              </c:pt>
              <c:pt idx="3">
                <c:v>Net cost</c:v>
              </c:pt>
            </c:strLit>
          </c:cat>
          <c:val>
            <c:numLit>
              <c:formatCode>General</c:formatCode>
              <c:ptCount val="4"/>
            </c:numLit>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5AAA-B245-94F5-948029A5EE9A}"/>
            </c:ext>
          </c:extLst>
        </c:ser>
        <c:ser>
          <c:idx val="2"/>
          <c:order val="2"/>
          <c:tx>
            <c:v>Decrease</c:v>
          </c:tx>
          <c:spPr>
            <a:solidFill>
              <a:srgbClr val="C45B3E"/>
            </a:solidFill>
            <a:ln>
              <a:noFill/>
            </a:ln>
          </c:spPr>
          <c:invertIfNegative val="1"/>
          <c:cat>
            <c:strLit>
              <c:ptCount val="4"/>
              <c:pt idx="0">
                <c:v>Budget</c:v>
              </c:pt>
              <c:pt idx="1">
                <c:v>Federal credit</c:v>
              </c:pt>
              <c:pt idx="2">
                <c:v>Indiana credit</c:v>
              </c:pt>
              <c:pt idx="3">
                <c:v>Net cost</c:v>
              </c:pt>
            </c:strLit>
          </c:cat>
          <c:val>
            <c:numLit>
              <c:formatCode>General</c:formatCode>
              <c:ptCount val="4"/>
              <c:pt idx="1">
                <c:v>0.45</c:v>
              </c:pt>
              <c:pt idx="2">
                <c:v>0.25</c:v>
              </c:pt>
            </c:numLit>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2-5AAA-B245-94F5-948029A5EE9A}"/>
            </c:ext>
          </c:extLst>
        </c:ser>
        <c:ser>
          <c:idx val="3"/>
          <c:order val="3"/>
          <c:tx>
            <c:v>Total</c:v>
          </c:tx>
          <c:spPr>
            <a:solidFill>
              <a:srgbClr val="1A1A2E"/>
            </a:solidFill>
            <a:ln>
              <a:noFill/>
            </a:ln>
          </c:spPr>
          <c:invertIfNegative val="1"/>
          <c:cat>
            <c:strLit>
              <c:ptCount val="4"/>
              <c:pt idx="0">
                <c:v>Budget</c:v>
              </c:pt>
              <c:pt idx="1">
                <c:v>Federal credit</c:v>
              </c:pt>
              <c:pt idx="2">
                <c:v>Indiana credit</c:v>
              </c:pt>
              <c:pt idx="3">
                <c:v>Net cost</c:v>
              </c:pt>
            </c:strLit>
          </c:cat>
          <c:val>
            <c:numLit>
              <c:formatCode>General</c:formatCode>
              <c:ptCount val="4"/>
              <c:pt idx="0">
                <c:v>3</c:v>
              </c:pt>
              <c:pt idx="3">
                <c:v>2.2999999999999998</c:v>
              </c:pt>
            </c:numLit>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3-5AAA-B245-94F5-948029A5EE9A}"/>
            </c:ext>
          </c:extLst>
        </c:ser>
        <c:ser>
          <c:idx val="4"/>
          <c:order val="4"/>
          <c:tx>
            <c:v>Labels</c:v>
          </c:tx>
          <c:spPr>
            <a:noFill/>
            <a:ln>
              <a:noFill/>
            </a:ln>
          </c:spPr>
          <c:invertIfNegative val="1"/>
          <c:dLbls>
            <c:dLbl>
              <c:idx val="0"/>
              <c:tx>
                <c:rich>
                  <a:bodyPr/>
                  <a:lstStyle/>
                  <a:p>
                    <a:r>
                      <a:rPr lang="en-US" sz="1400" b="1">
                        <a:solidFill>
                          <a:srgbClr val="1A1A2E"/>
                        </a:solidFill>
                        <a:latin typeface="DM Sans"/>
                      </a:rPr>
                      <a:t>$3M</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5AAA-B245-94F5-948029A5EE9A}"/>
                </c:ext>
              </c:extLst>
            </c:dLbl>
            <c:dLbl>
              <c:idx val="1"/>
              <c:tx>
                <c:rich>
                  <a:bodyPr/>
                  <a:lstStyle/>
                  <a:p>
                    <a:r>
                      <a:rPr lang="en-US" sz="1400" b="0">
                        <a:solidFill>
                          <a:srgbClr val="C45B3E"/>
                        </a:solidFill>
                        <a:latin typeface="DM Sans"/>
                      </a:rPr>
                      <a:t>−$0.45M</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AAA-B245-94F5-948029A5EE9A}"/>
                </c:ext>
              </c:extLst>
            </c:dLbl>
            <c:dLbl>
              <c:idx val="2"/>
              <c:tx>
                <c:rich>
                  <a:bodyPr/>
                  <a:lstStyle/>
                  <a:p>
                    <a:r>
                      <a:rPr lang="en-US" sz="1400" b="0">
                        <a:solidFill>
                          <a:srgbClr val="C45B3E"/>
                        </a:solidFill>
                        <a:latin typeface="DM Sans"/>
                      </a:rPr>
                      <a:t>−$0.25M</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5AAA-B245-94F5-948029A5EE9A}"/>
                </c:ext>
              </c:extLst>
            </c:dLbl>
            <c:dLbl>
              <c:idx val="3"/>
              <c:tx>
                <c:rich>
                  <a:bodyPr/>
                  <a:lstStyle/>
                  <a:p>
                    <a:r>
                      <a:rPr lang="en-US" sz="1400" b="1">
                        <a:solidFill>
                          <a:srgbClr val="1A1A2E"/>
                        </a:solidFill>
                        <a:latin typeface="DM Sans"/>
                      </a:rPr>
                      <a:t>$2.3M</a:t>
                    </a:r>
                  </a:p>
                </c:rich>
              </c:tx>
              <c:dLblPos val="inBase"/>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AAA-B245-94F5-948029A5EE9A}"/>
                </c:ext>
              </c:extLst>
            </c:dLbl>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4"/>
              <c:pt idx="0">
                <c:v>Budget</c:v>
              </c:pt>
              <c:pt idx="1">
                <c:v>Federal credit</c:v>
              </c:pt>
              <c:pt idx="2">
                <c:v>Indiana credit</c:v>
              </c:pt>
              <c:pt idx="3">
                <c:v>Net cost</c:v>
              </c:pt>
            </c:strLit>
          </c:cat>
          <c:val>
            <c:numLit>
              <c:formatCode>General</c:formatCode>
              <c:ptCount val="4"/>
              <c:pt idx="0">
                <c:v>0.03</c:v>
              </c:pt>
              <c:pt idx="1">
                <c:v>0.03</c:v>
              </c:pt>
              <c:pt idx="2">
                <c:v>0.03</c:v>
              </c:pt>
              <c:pt idx="3">
                <c:v>0.03</c:v>
              </c:pt>
            </c:numLit>
          </c:val>
          <c:extLst>
            <c:ext xmlns:c16="http://schemas.microsoft.com/office/drawing/2014/chart" uri="{C3380CC4-5D6E-409C-BE32-E72D297353CC}">
              <c16:uniqueId val="{00000008-5AAA-B245-94F5-948029A5EE9A}"/>
            </c:ext>
          </c:extLst>
        </c:ser>
        <c:dLbls>
          <c:showLegendKey val="0"/>
          <c:showVal val="0"/>
          <c:showCatName val="0"/>
          <c:showSerName val="0"/>
          <c:showPercent val="0"/>
          <c:showBubbleSize val="0"/>
        </c:dLbls>
        <c:gapWidth val="50"/>
        <c:overlap val="100"/>
        <c:axId val="1"/>
        <c:axId val="2"/>
      </c:barChart>
      <c:catAx>
        <c:axId val="1"/>
        <c:scaling>
          <c:orientation val="minMax"/>
        </c:scaling>
        <c:delete val="0"/>
        <c:axPos val="b"/>
        <c:numFmt formatCode="General" sourceLinked="0"/>
        <c:majorTickMark val="none"/>
        <c:minorTickMark val="none"/>
        <c:tickLblPos val="nextTo"/>
        <c:spPr>
          <a:ln w="9525">
            <a:solidFill>
              <a:srgbClr val="BEBCBD"/>
            </a:solidFill>
          </a:ln>
        </c:spPr>
        <c:txPr>
          <a:bodyPr rot="0" vert="horz"/>
          <a:lstStyle/>
          <a:p>
            <a:pPr>
              <a:defRPr sz="1400" b="0">
                <a:solidFill>
                  <a:srgbClr val="1A1A2E"/>
                </a:solidFill>
                <a:latin typeface="DM Sans"/>
              </a:defRPr>
            </a:pPr>
            <a:endParaRPr lang="en-US"/>
          </a:p>
        </c:txPr>
        <c:crossAx val="2"/>
        <c:crosses val="autoZero"/>
        <c:auto val="1"/>
        <c:lblAlgn val="ctr"/>
        <c:lblOffset val="100"/>
        <c:noMultiLvlLbl val="1"/>
      </c:catAx>
      <c:valAx>
        <c:axId val="2"/>
        <c:scaling>
          <c:orientation val="minMax"/>
          <c:max val="3.75"/>
          <c:min val="0"/>
        </c:scaling>
        <c:delete val="1"/>
        <c:axPos val="l"/>
        <c:numFmt formatCode="General" sourceLinked="1"/>
        <c:majorTickMark val="none"/>
        <c:minorTickMark val="none"/>
        <c:tickLblPos val="none"/>
        <c:crossAx val="1"/>
        <c:crosses val="autoZero"/>
        <c:crossBetween val="between"/>
      </c:valAx>
      <c:spPr>
        <a:noFill/>
        <a:ln>
          <a:noFill/>
        </a:ln>
      </c:spPr>
    </c:plotArea>
    <c:plotVisOnly val="1"/>
    <c:dispBlanksAs val="gap"/>
    <c:showDLblsOverMax val="1"/>
  </c:chart>
  <c:spPr>
    <a:noFill/>
    <a:ln>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0DBDA-E4E5-BEC7-A928-88BEB7BFC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64C3F-BF11-CB99-0283-D757746128B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E4089F2-FF21-D524-8AB2-67B212EB6400}"/>
              </a:ext>
            </a:extLst>
          </p:cNvPr>
          <p:cNvSpPr>
            <a:spLocks noGrp="1"/>
          </p:cNvSpPr>
          <p:nvPr>
            <p:ph type="body" sz="quarter" idx="3"/>
          </p:nvPr>
        </p:nvSpPr>
        <p:spPr/>
        <p:txBody>
          <a:bodyPr/>
          <a:lstStyle/>
          <a:p/>
        </p:txBody>
      </p:sp>
      <p:sp>
        <p:nvSpPr>
          <p:cNvPr id="4" name="Slide Number Placeholder 3">
            <a:extLst>
              <a:ext uri="{FF2B5EF4-FFF2-40B4-BE49-F238E27FC236}">
                <a16:creationId xmlns:a16="http://schemas.microsoft.com/office/drawing/2014/main" id="{9A095921-4141-8017-8A29-19FCEBF597CC}"/>
              </a:ext>
            </a:extLst>
          </p:cNvPr>
          <p:cNvSpPr>
            <a:spLocks noGrp="1"/>
          </p:cNvSpPr>
          <p:nvPr>
            <p:ph type="sldNum" sz="quarter" idx="5"/>
          </p:nvPr>
        </p:nvSpPr>
        <p:spPr/>
      </p:sp>
    </p:spTree>
    <p:extLst>
      <p:ext uri="{BB962C8B-B14F-4D97-AF65-F5344CB8AC3E}">
        <p14:creationId xmlns:p14="http://schemas.microsoft.com/office/powerpoint/2010/main" val="1889140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3046274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8042194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9210669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511168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tybush.com/" TargetMode="External"/><Relationship Id="rId4" Type="http://schemas.openxmlformats.org/officeDocument/2006/relationships/image" Target="../media/image1.jpg"/><Relationship Id="rId5" Type="http://schemas.openxmlformats.org/officeDocument/2006/relationships/image" Target="../media/image2.jpg"/><Relationship Id="rId6"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tybush.com/" TargetMode="External"/><Relationship Id="rId4" Type="http://schemas.openxmlformats.org/officeDocument/2006/relationships/image" Target="../media/image4.jp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hyperlink" Target="https://tybush.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tybush.com/" TargetMode="Externa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tybush.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tybush.com/" TargetMode="Externa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tybush.com/"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tybush.com/"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tybush.com/" TargetMode="Externa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tybush.com/" TargetMode="Externa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tybush.com/" TargetMode="Externa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tybush.com/" TargetMode="Externa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tybush.com/" TargetMode="Externa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tybush.com/" TargetMode="Externa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tybush.com/" TargetMode="Externa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tybush.com/" TargetMode="Externa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tybush.com/" TargetMode="Externa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tybush.com/" TargetMode="Externa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tybush.com/" TargetMode="Externa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tybush.com/" TargetMode="Externa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tybush.com/" TargetMode="Externa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tybush.com/" TargetMode="Externa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tybush.com/" TargetMode="Externa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tybush.com/" TargetMode="Externa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tybush.com/" TargetMode="Externa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9.png"/><Relationship Id="rId4" Type="http://schemas.openxmlformats.org/officeDocument/2006/relationships/image" Target="../media/image6.png"/><Relationship Id="rId5" Type="http://schemas.openxmlformats.org/officeDocument/2006/relationships/hyperlink" Target="https://twointhebush.tv" TargetMode="External"/><Relationship Id="rId6"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2.jpeg"/><Relationship Id="rId4" Type="http://schemas.openxmlformats.org/officeDocument/2006/relationships/hyperlink" Target="https://tybush.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3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3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36.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37.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38.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3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hyperlink" Target="https://tybush.com/"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hyperlink" Target="https://tybush.com/"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40.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8.jpg"/><Relationship Id="rId4" Type="http://schemas.openxmlformats.org/officeDocument/2006/relationships/hyperlink" Target="https://tybush.co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hyperlink" Target="https://tybush.com/"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hyperlink" Target="https://tybush.com/" TargetMode="External"/><Relationship Id="rId4" Type="http://schemas.openxmlformats.org/officeDocument/2006/relationships/image" Target="../media/image4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hyperlink" Target="https://tybush.com/" TargetMode="External"/><Relationship Id="rId4" Type="http://schemas.openxmlformats.org/officeDocument/2006/relationships/image" Target="../media/image4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hyperlink" Target="https://tybush.com/"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hyperlink" Target="https://tybush.com/" TargetMode="External"/><Relationship Id="rId4" Type="http://schemas.openxmlformats.org/officeDocument/2006/relationships/chart" Target="../charts/char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hyperlink" Target="https://tybush.com/"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hyperlink" Target="https://tybush.com/"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hyperlink" Target="https://tybush.com/"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hyperlink" Target="https://tybush.com/"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hyperlink" Target="https://medium.com/@visableblackwoman/tv-review-why-im-done-with-yellowjackets-c0a683a791e4" TargetMode="External"/><Relationship Id="rId4" Type="http://schemas.openxmlformats.org/officeDocument/2006/relationships/image" Target="../media/image43.jpeg"/><Relationship Id="rId5" Type="http://schemas.openxmlformats.org/officeDocument/2006/relationships/image" Target="../media/image44.jpg"/><Relationship Id="rId6" Type="http://schemas.openxmlformats.org/officeDocument/2006/relationships/image" Target="../media/image45.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43.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45.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44.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hyperlink" Target="https://tybush.com/"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hyperlink" Target="https://tybush.com/" TargetMode="External"/><Relationship Id="rId4" Type="http://schemas.openxmlformats.org/officeDocument/2006/relationships/image" Target="../media/image46.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hyperlink" Target="https://tybush.com/" TargetMode="External"/><Relationship Id="rId4" Type="http://schemas.openxmlformats.org/officeDocument/2006/relationships/image" Target="../media/image4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8" name="panel-1">
            <a:extLst>
              <a:ext uri="{FF2B5EF4-FFF2-40B4-BE49-F238E27FC236}">
                <a16:creationId xmlns:a16="http://schemas.microsoft.com/office/drawing/2014/main" id="{A84F873D-2694-436E-9750-2C6330A51627}"/>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0C592E4E-9D78-4901-BB5B-8348F596409C}"/>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
            <a:extLst>
              <a:ext uri="{FF2B5EF4-FFF2-40B4-BE49-F238E27FC236}">
                <a16:creationId xmlns:a16="http://schemas.microsoft.com/office/drawing/2014/main" id="{59D652E1-4307-48AF-82A3-83FD8A7B3B7C}"/>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10" name="text-9">
            <a:extLst>
              <a:ext uri="{FF2B5EF4-FFF2-40B4-BE49-F238E27FC236}">
                <a16:creationId xmlns:a16="http://schemas.microsoft.com/office/drawing/2014/main" id="{BEF1DB2E-33ED-40BB-B7D7-D5E8B2FFFA10}"/>
              </a:ext>
            </a:extLst>
          </p:cNvPr>
          <p:cNvSpPr>
            <a:spLocks noGrp="1"/>
          </p:cNvSpPr>
          <p:nvPr/>
        </p:nvSpPr>
        <p:spPr>
          <a:xfrm>
            <a:off x="1590581" y="5735320"/>
            <a:ext cx="5334000" cy="254000"/>
          </a:xfrm>
          <a:prstGeom prst="rect">
            <a:avLst/>
          </a:prstGeom>
          <a:noFill/>
          <a:ln w="0">
            <a:noFill/>
          </a:ln>
        </p:spPr>
        <p:txBody>
          <a:bodyPr wrap="square" lIns="0" tIns="0" rIns="0" bIns="0" anchor="ctr">
            <a:noAutofit/>
          </a:bodyPr>
          <a:lstStyle/>
          <a:p>
            <a:pPr algn="l">
              <a:defRPr sz="975" spc="137">
                <a:solidFill>
                  <a:srgbClr val="8A8580"/>
                </a:solidFill>
                <a:latin typeface="IBM Plex Mono"/>
                <a:ea typeface="IBM Plex Mono"/>
                <a:cs typeface="IBM Plex Mono"/>
              </a:defRPr>
            </a:pPr>
            <a:r>
              <a:rPr sz="1200" spc="137" dirty="0">
                <a:solidFill>
                  <a:srgbClr val="CC1B1B"/>
                </a:solidFill>
                <a:latin typeface="IBM Plex Mono"/>
                <a:ea typeface="IBM Plex Mono"/>
                <a:cs typeface="IBM Plex Mono"/>
              </a:rPr>
              <a:t>PLACE. PEOPLE. PURPOSE.</a:t>
            </a:r>
          </a:p>
        </p:txBody>
      </p:sp>
      <p:sp>
        <p:nvSpPr>
          <p:cNvPr id="11" name="text-10">
            <a:extLst>
              <a:ext uri="{FF2B5EF4-FFF2-40B4-BE49-F238E27FC236}">
                <a16:creationId xmlns:a16="http://schemas.microsoft.com/office/drawing/2014/main" id="{2FED71BA-5B6F-490D-B4D5-1340E696F874}"/>
              </a:ext>
            </a:extLst>
          </p:cNvPr>
          <p:cNvSpPr>
            <a:spLocks noGrp="1"/>
          </p:cNvSpPr>
          <p:nvPr/>
        </p:nvSpPr>
        <p:spPr>
          <a:xfrm>
            <a:off x="609600" y="1188720"/>
            <a:ext cx="6096000" cy="1028700"/>
          </a:xfrm>
          <a:prstGeom prst="rect">
            <a:avLst/>
          </a:prstGeom>
          <a:noFill/>
          <a:ln w="0">
            <a:noFill/>
          </a:ln>
        </p:spPr>
        <p:txBody>
          <a:bodyPr wrap="square" lIns="0" tIns="0" rIns="0" bIns="0" anchor="t">
            <a:noAutofit/>
          </a:bodyPr>
          <a:lstStyle/>
          <a:p>
            <a:pPr>
              <a:defRPr sz="6300" i="0" spc="-126">
                <a:solidFill>
                  <a:srgbClr val="111111"/>
                </a:solidFill>
                <a:latin typeface="EB Garamond Medium"/>
                <a:ea typeface="EB Garamond Medium"/>
                <a:cs typeface="EB Garamond Medium"/>
              </a:defRPr>
            </a:pPr>
            <a:r>
              <a:rPr sz="6000" i="0" spc="-126" dirty="0">
                <a:solidFill>
                  <a:srgbClr val="111111"/>
                </a:solidFill>
                <a:latin typeface="Rockwell" panose="02060603020205020403" pitchFamily="18" charset="77"/>
                <a:ea typeface="EB Garamond Medium"/>
                <a:cs typeface="EB Garamond Medium"/>
              </a:rPr>
              <a:t>From Hoosiers</a:t>
            </a:r>
          </a:p>
        </p:txBody>
      </p:sp>
      <p:sp>
        <p:nvSpPr>
          <p:cNvPr id="12" name="text-11">
            <a:extLst>
              <a:ext uri="{FF2B5EF4-FFF2-40B4-BE49-F238E27FC236}">
                <a16:creationId xmlns:a16="http://schemas.microsoft.com/office/drawing/2014/main" id="{FBED35A3-4453-4975-8304-A98F34CBD8F4}"/>
              </a:ext>
            </a:extLst>
          </p:cNvPr>
          <p:cNvSpPr>
            <a:spLocks noGrp="1"/>
          </p:cNvSpPr>
          <p:nvPr/>
        </p:nvSpPr>
        <p:spPr>
          <a:xfrm>
            <a:off x="609600" y="2048256"/>
            <a:ext cx="6096000" cy="1104900"/>
          </a:xfrm>
          <a:prstGeom prst="rect">
            <a:avLst/>
          </a:prstGeom>
          <a:noFill/>
          <a:ln w="0">
            <a:noFill/>
          </a:ln>
        </p:spPr>
        <p:txBody>
          <a:bodyPr wrap="square" lIns="0" tIns="0" rIns="0" bIns="0" anchor="t">
            <a:noAutofit/>
          </a:bodyPr>
          <a:lstStyle/>
          <a:p>
            <a:pPr>
              <a:defRPr sz="6825" i="1" spc="-137">
                <a:solidFill>
                  <a:srgbClr val="CC1B1B"/>
                </a:solidFill>
                <a:latin typeface="EB Garamond Medium"/>
                <a:ea typeface="EB Garamond Medium"/>
                <a:cs typeface="EB Garamond Medium"/>
              </a:defRPr>
            </a:pPr>
            <a:r>
              <a:rPr sz="6825" i="1" spc="-137" dirty="0">
                <a:solidFill>
                  <a:srgbClr val="CC1B1B"/>
                </a:solidFill>
                <a:latin typeface="EB Garamond Medium"/>
                <a:ea typeface="EB Garamond Medium"/>
                <a:cs typeface="EB Garamond Medium"/>
              </a:rPr>
              <a:t>to </a:t>
            </a:r>
            <a:r>
              <a:rPr lang="en-US" sz="6200" b="1" i="0" spc="-60" dirty="0">
                <a:ln w="28575">
                  <a:solidFill>
                    <a:srgbClr val="E3101A"/>
                  </a:solidFill>
                </a:ln>
                <a:solidFill>
                  <a:srgbClr val="FFFFFF"/>
                </a:solidFill>
                <a:effectLst>
                  <a:glow rad="88900">
                    <a:srgbClr val="FF1A1A">
                      <a:alpha val="45000"/>
                    </a:srgbClr>
                  </a:glow>
                </a:effectLst>
                <a:latin typeface="Bookman Old Style"/>
                <a:ea typeface="Bookman Old Style"/>
                <a:cs typeface="Bookman Old Style"/>
              </a:rPr>
              <a:t>Hawkins</a:t>
            </a:r>
          </a:p>
        </p:txBody>
      </p:sp>
      <p:sp>
        <p:nvSpPr>
          <p:cNvPr id="13" name="text-12">
            <a:extLst>
              <a:ext uri="{FF2B5EF4-FFF2-40B4-BE49-F238E27FC236}">
                <a16:creationId xmlns:a16="http://schemas.microsoft.com/office/drawing/2014/main" id="{0AA05E55-B823-4672-A629-DDEF98F3AC99}"/>
              </a:ext>
            </a:extLst>
          </p:cNvPr>
          <p:cNvSpPr>
            <a:spLocks noGrp="1"/>
          </p:cNvSpPr>
          <p:nvPr/>
        </p:nvSpPr>
        <p:spPr>
          <a:xfrm>
            <a:off x="609600" y="3310128"/>
            <a:ext cx="5943600" cy="838200"/>
          </a:xfrm>
          <a:prstGeom prst="rect">
            <a:avLst/>
          </a:prstGeom>
          <a:noFill/>
          <a:ln w="0">
            <a:noFill/>
          </a:ln>
        </p:spPr>
        <p:txBody>
          <a:bodyPr wrap="square" lIns="0" tIns="0" rIns="0" bIns="0" anchor="t">
            <a:noAutofit/>
          </a:bodyPr>
          <a:lstStyle/>
          <a:p>
            <a:pPr>
              <a:defRPr sz="2100">
                <a:solidFill>
                  <a:srgbClr val="3A3A38"/>
                </a:solidFill>
                <a:latin typeface="DM Sans"/>
                <a:ea typeface="DM Sans"/>
                <a:cs typeface="DM Sans"/>
              </a:defRPr>
            </a:pPr>
            <a:r>
              <a:rPr lang="en-US" sz="2100" dirty="0">
                <a:solidFill>
                  <a:srgbClr val="3A3A38"/>
                </a:solidFill>
                <a:latin typeface="DM Sans"/>
                <a:ea typeface="DM Sans"/>
                <a:cs typeface="DM Sans"/>
              </a:rPr>
              <a:t>Framing </a:t>
            </a:r>
            <a:r>
              <a:rPr sz="2100" dirty="0">
                <a:solidFill>
                  <a:srgbClr val="3A3A38"/>
                </a:solidFill>
                <a:latin typeface="DM Sans"/>
                <a:ea typeface="DM Sans"/>
                <a:cs typeface="DM Sans"/>
              </a:rPr>
              <a:t>Indiana </a:t>
            </a:r>
            <a:r>
              <a:rPr lang="en-US" sz="2100" dirty="0">
                <a:solidFill>
                  <a:srgbClr val="3A3A38"/>
                </a:solidFill>
                <a:latin typeface="DM Sans"/>
                <a:ea typeface="DM Sans"/>
                <a:cs typeface="DM Sans"/>
              </a:rPr>
              <a:t>(Land of The Indian)</a:t>
            </a:r>
          </a:p>
          <a:p>
            <a:pPr>
              <a:defRPr sz="2100">
                <a:solidFill>
                  <a:srgbClr val="3A3A38"/>
                </a:solidFill>
                <a:latin typeface="DM Sans"/>
                <a:ea typeface="DM Sans"/>
                <a:cs typeface="DM Sans"/>
              </a:defRPr>
            </a:pPr>
            <a:r>
              <a:rPr lang="en-US" sz="2100" dirty="0">
                <a:solidFill>
                  <a:srgbClr val="3A3A38"/>
                </a:solidFill>
                <a:latin typeface="DM Sans"/>
                <a:ea typeface="DM Sans"/>
                <a:cs typeface="DM Sans"/>
              </a:rPr>
              <a:t>in American Film and Television</a:t>
            </a:r>
          </a:p>
        </p:txBody>
      </p:sp>
      <p:sp>
        <p:nvSpPr>
          <p:cNvPr id="14" name="text-13">
            <a:extLst>
              <a:ext uri="{FF2B5EF4-FFF2-40B4-BE49-F238E27FC236}">
                <a16:creationId xmlns:a16="http://schemas.microsoft.com/office/drawing/2014/main" id="{92C524AC-3C50-4AFE-99EB-21C98FE5F2EF}"/>
              </a:ext>
            </a:extLst>
          </p:cNvPr>
          <p:cNvSpPr>
            <a:spLocks noGrp="1"/>
          </p:cNvSpPr>
          <p:nvPr/>
        </p:nvSpPr>
        <p:spPr>
          <a:xfrm>
            <a:off x="609600" y="4207288"/>
            <a:ext cx="5943600" cy="868680"/>
          </a:xfrm>
          <a:prstGeom prst="rect">
            <a:avLst/>
          </a:prstGeom>
          <a:noFill/>
          <a:ln w="0">
            <a:noFill/>
          </a:ln>
        </p:spPr>
        <p:txBody>
          <a:bodyPr wrap="square" lIns="0" tIns="0" rIns="0" bIns="0" anchor="t">
            <a:noAutofit/>
          </a:bodyPr>
          <a:lstStyle/>
          <a:p>
            <a:pPr>
              <a:lnSpc>
                <a:spcPct val="150000"/>
              </a:lnSpc>
              <a:defRPr sz="975" spc="137">
                <a:solidFill>
                  <a:srgbClr val="8A8580"/>
                </a:solidFill>
                <a:latin typeface="IBM Plex Mono"/>
                <a:ea typeface="IBM Plex Mono"/>
                <a:cs typeface="IBM Plex Mono"/>
              </a:defRPr>
            </a:pPr>
            <a:r>
              <a:rPr sz="1300" b="1" spc="137" dirty="0">
                <a:solidFill>
                  <a:srgbClr val="3A3A38"/>
                </a:solidFill>
                <a:latin typeface="IBM Plex Mono"/>
                <a:ea typeface="IBM Plex Mono"/>
                <a:cs typeface="IBM Plex Mono"/>
              </a:rPr>
              <a:t>TYLER LENNOX BUSH - MA,</a:t>
            </a:r>
            <a:r>
              <a:rPr lang="en-US" sz="1300" b="1" spc="137" dirty="0">
                <a:solidFill>
                  <a:srgbClr val="3A3A38"/>
                </a:solidFill>
                <a:latin typeface="IBM Plex Mono"/>
                <a:ea typeface="IBM Plex Mono"/>
                <a:cs typeface="IBM Plex Mono"/>
              </a:rPr>
              <a:t> </a:t>
            </a:r>
            <a:r>
              <a:rPr sz="1300" b="1" spc="137" dirty="0">
                <a:solidFill>
                  <a:srgbClr val="3A3A38"/>
                </a:solidFill>
                <a:latin typeface="IBM Plex Mono"/>
                <a:ea typeface="IBM Plex Mono"/>
                <a:cs typeface="IBM Plex Mono"/>
              </a:rPr>
              <a:t>MFA</a:t>
            </a:r>
            <a:r>
              <a:rPr lang="en-US" sz="1300" b="1" spc="137" dirty="0">
                <a:solidFill>
                  <a:srgbClr val="3A3A38"/>
                </a:solidFill>
                <a:latin typeface="IBM Plex Mono"/>
                <a:ea typeface="IBM Plex Mono"/>
                <a:cs typeface="IBM Plex Mono"/>
              </a:rPr>
              <a:t>, MBA</a:t>
            </a:r>
            <a:endParaRPr lang="en-US" sz="1200" b="1" spc="137" dirty="0">
              <a:solidFill>
                <a:srgbClr val="3A3A38"/>
              </a:solidFill>
              <a:latin typeface="IBM Plex Mono"/>
              <a:ea typeface="IBM Plex Mono"/>
              <a:cs typeface="IBM Plex Mono"/>
            </a:endParaRPr>
          </a:p>
          <a:p>
            <a:pPr>
              <a:lnSpc>
                <a:spcPct val="150000"/>
              </a:lnSpc>
              <a:defRPr sz="975" spc="137">
                <a:solidFill>
                  <a:srgbClr val="8A8580"/>
                </a:solidFill>
                <a:latin typeface="IBM Plex Mono"/>
                <a:ea typeface="IBM Plex Mono"/>
                <a:cs typeface="IBM Plex Mono"/>
              </a:defRPr>
            </a:pPr>
            <a:r>
              <a:rPr lang="en-US" sz="1300" b="0" spc="137" dirty="0">
                <a:solidFill>
                  <a:srgbClr val="8A8580"/>
                </a:solidFill>
                <a:latin typeface="IBM Plex Mono"/>
                <a:ea typeface="IBM Plex Mono"/>
                <a:cs typeface="IBM Plex Mono"/>
              </a:rPr>
              <a:t>LECTURER</a:t>
            </a:r>
            <a:r>
              <a:rPr lang="en-US" sz="1300" spc="137" dirty="0">
                <a:solidFill>
                  <a:srgbClr val="8A8580"/>
                </a:solidFill>
                <a:latin typeface="IBM Plex Mono"/>
                <a:ea typeface="IBM Plex Mono"/>
                <a:cs typeface="IBM Plex Mono"/>
              </a:rPr>
              <a:t> at </a:t>
            </a:r>
            <a:r>
              <a:rPr lang="en-US" sz="1300" b="0" spc="137" dirty="0">
                <a:solidFill>
                  <a:srgbClr val="8A8580"/>
                </a:solidFill>
                <a:latin typeface="IBM Plex Mono"/>
                <a:ea typeface="IBM Plex Mono"/>
                <a:cs typeface="IBM Plex Mono"/>
              </a:rPr>
              <a:t>PURDUE UNIVERSITY NORTHWEST</a:t>
            </a:r>
          </a:p>
        </p:txBody>
      </p:sp>
      <p:sp>
        <p:nvSpPr>
          <p:cNvPr id="26" name="text-25">
            <a:extLst>
              <a:ext uri="{FF2B5EF4-FFF2-40B4-BE49-F238E27FC236}">
                <a16:creationId xmlns:a16="http://schemas.microsoft.com/office/drawing/2014/main" id="{2A5A77B6-80DD-4592-95C5-12E3B45D6195}"/>
              </a:ext>
            </a:extLst>
          </p:cNvPr>
          <p:cNvSpPr>
            <a:spLocks noGrp="1"/>
          </p:cNvSpPr>
          <p:nvPr/>
        </p:nvSpPr>
        <p:spPr>
          <a:xfrm>
            <a:off x="1590581" y="5455920"/>
            <a:ext cx="5334000" cy="254000"/>
          </a:xfrm>
          <a:prstGeom prst="rect">
            <a:avLst/>
          </a:prstGeom>
          <a:noFill/>
          <a:ln w="0">
            <a:noFill/>
          </a:ln>
        </p:spPr>
        <p:txBody>
          <a:bodyPr wrap="square" lIns="0" tIns="0" rIns="0" bIns="0" anchor="ctr">
            <a:noAutofit/>
          </a:bodyPr>
          <a:lstStyle/>
          <a:p>
            <a:pPr algn="l">
              <a:defRPr sz="975" spc="137">
                <a:solidFill>
                  <a:srgbClr val="CC1B1B"/>
                </a:solidFill>
                <a:latin typeface="IBM Plex Mono"/>
                <a:ea typeface="IBM Plex Mono"/>
                <a:cs typeface="IBM Plex Mono"/>
              </a:defRPr>
            </a:pPr>
            <a:r>
              <a:rPr sz="1300" spc="137" dirty="0">
                <a:solidFill>
                  <a:srgbClr val="8A8580"/>
                </a:solidFill>
                <a:latin typeface="IBM Plex Mono"/>
                <a:ea typeface="IBM Plex Mono"/>
                <a:cs typeface="IBM Plex Mono"/>
              </a:rPr>
              <a:t>THE HAAN SYMPOSIUM / 29 SEPT 2026</a:t>
            </a:r>
          </a:p>
        </p:txBody>
      </p:sp>
      <p:pic>
        <p:nvPicPr>
          <p:cNvPr id="29" name="Picture 28" descr="cover_hoosiers.jpg"/>
          <p:cNvPicPr>
            <a:picLocks noChangeAspect="1"/>
          </p:cNvPicPr>
          <p:nvPr/>
        </p:nvPicPr>
        <p:blipFill>
          <a:blip r:embed="rId4"/>
          <a:stretch>
            <a:fillRect/>
          </a:stretch>
        </p:blipFill>
        <p:spPr>
          <a:xfrm>
            <a:off x="6784848" y="868680"/>
            <a:ext cx="4544568" cy="2560320"/>
          </a:xfrm>
          <a:prstGeom prst="rect">
            <a:avLst/>
          </a:prstGeom>
          <a:effectLst>
            <a:outerShdw blurRad="152400" dist="50800" dir="5400000" algn="t" rotWithShape="0">
              <a:srgbClr val="000000">
                <a:alpha val="26000"/>
              </a:srgbClr>
            </a:outerShdw>
          </a:effectLst>
        </p:spPr>
      </p:pic>
      <p:pic>
        <p:nvPicPr>
          <p:cNvPr id="30" name="Picture 29" descr="cover_hawkins.jpg"/>
          <p:cNvPicPr>
            <a:picLocks noChangeAspect="1"/>
          </p:cNvPicPr>
          <p:nvPr/>
        </p:nvPicPr>
        <p:blipFill>
          <a:blip r:embed="rId5"/>
          <a:stretch>
            <a:fillRect/>
          </a:stretch>
        </p:blipFill>
        <p:spPr>
          <a:xfrm>
            <a:off x="6784848" y="3611880"/>
            <a:ext cx="4544568" cy="2560320"/>
          </a:xfrm>
          <a:prstGeom prst="rect">
            <a:avLst/>
          </a:prstGeom>
          <a:effectLst>
            <a:outerShdw blurRad="152400" dist="50800" dir="5400000" algn="t" rotWithShape="0">
              <a:srgbClr val="000000">
                <a:alpha val="26000"/>
              </a:srgbClr>
            </a:outerShdw>
          </a:effectLst>
        </p:spPr>
      </p:pic>
      <p:sp>
        <p:nvSpPr>
          <p:cNvPr id="31" name="brand-tagline"/>
          <p:cNvSpPr txBox="1"/>
          <p:nvPr/>
        </p:nvSpPr>
        <p:spPr>
          <a:xfrm>
            <a:off x="1481328" y="204216"/>
            <a:ext cx="7315200" cy="266700"/>
          </a:xfrm>
          <a:prstGeom prst="rect">
            <a:avLst/>
          </a:prstGeom>
          <a:noFill/>
        </p:spPr>
        <p:txBody>
          <a:bodyPr wrap="square" lIns="0" tIns="0" rIns="0" bIns="0">
            <a:noAutofit/>
          </a:bodyPr>
          <a:lstStyle/>
          <a:p>
            <a:pPr algn="l"/>
            <a:r>
              <a:rPr sz="1300" spc="160" dirty="0">
                <a:solidFill>
                  <a:srgbClr val="3A3A38"/>
                </a:solidFill>
                <a:latin typeface="IBM Plex Mono"/>
              </a:rPr>
              <a:t>/  A STORYTELLER FROM THE HEARTLAND</a:t>
            </a:r>
          </a:p>
        </p:txBody>
      </p:sp>
      <p:pic>
        <p:nvPicPr>
          <p:cNvPr id="4" name="Picture 3">
            <a:extLst>
              <a:ext uri="{FF2B5EF4-FFF2-40B4-BE49-F238E27FC236}">
                <a16:creationId xmlns:a16="http://schemas.microsoft.com/office/drawing/2014/main" id="{534879B8-A78C-9C69-9971-19F35EFFC140}"/>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1740" y="4897278"/>
            <a:ext cx="1538573" cy="1538573"/>
          </a:xfrm>
          <a:prstGeom prst="rect">
            <a:avLst/>
          </a:prstGeom>
        </p:spPr>
      </p:pic>
    </p:spTree>
    <p:extLst>
      <p:ext uri="{BB962C8B-B14F-4D97-AF65-F5344CB8AC3E}">
        <p14:creationId xmlns:p14="http://schemas.microsoft.com/office/powerpoint/2010/main" val="3510296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6" name="panel-325">
            <a:extLst>
              <a:ext uri="{FF2B5EF4-FFF2-40B4-BE49-F238E27FC236}">
                <a16:creationId xmlns:a16="http://schemas.microsoft.com/office/drawing/2014/main" id="{456F2E8C-DC79-4D27-A6A0-E1FFD9FF2F2B}"/>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92E9CEAA-78CF-486D-97B1-2C4FC8B756BF}"/>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331">
            <a:extLst>
              <a:ext uri="{FF2B5EF4-FFF2-40B4-BE49-F238E27FC236}">
                <a16:creationId xmlns:a16="http://schemas.microsoft.com/office/drawing/2014/main" id="{3B462B7C-58F6-45EC-92EE-B8557F62FF9C}"/>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332">
            <a:extLst>
              <a:ext uri="{FF2B5EF4-FFF2-40B4-BE49-F238E27FC236}">
                <a16:creationId xmlns:a16="http://schemas.microsoft.com/office/drawing/2014/main" id="{E5CB35B8-4CE5-4A80-AF64-5550B701FEE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333">
            <a:extLst>
              <a:ext uri="{FF2B5EF4-FFF2-40B4-BE49-F238E27FC236}">
                <a16:creationId xmlns:a16="http://schemas.microsoft.com/office/drawing/2014/main" id="{6A1E6D93-EF6B-409E-894F-673F86085B61}"/>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334">
            <a:extLst>
              <a:ext uri="{FF2B5EF4-FFF2-40B4-BE49-F238E27FC236}">
                <a16:creationId xmlns:a16="http://schemas.microsoft.com/office/drawing/2014/main" id="{C9AD566D-1E09-4F0D-8976-12316A66786C}"/>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335">
            <a:hlinkClick r:id="rId3"/>
            <a:extLst>
              <a:ext uri="{FF2B5EF4-FFF2-40B4-BE49-F238E27FC236}">
                <a16:creationId xmlns:a16="http://schemas.microsoft.com/office/drawing/2014/main" id="{CAD5319C-DCC5-4A47-919A-1E7115DD4E46}"/>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336">
            <a:extLst>
              <a:ext uri="{FF2B5EF4-FFF2-40B4-BE49-F238E27FC236}">
                <a16:creationId xmlns:a16="http://schemas.microsoft.com/office/drawing/2014/main" id="{57B8FFA3-8CD8-4711-9C2E-8C270696652A}"/>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 / 70</a:t>
            </a:r>
            <a:endParaRPr sz="750" spc="105">
              <a:solidFill>
                <a:srgbClr val="8A8580"/>
              </a:solidFill>
              <a:latin typeface="IBM Plex Mono"/>
              <a:ea typeface="IBM Plex Mono"/>
              <a:cs typeface="IBM Plex Mono"/>
            </a:endParaRPr>
          </a:p>
        </p:txBody>
      </p:sp>
      <p:pic>
        <p:nvPicPr>
          <p:cNvPr id="27" name="Picture 26" descr="portrait_bio.jpg"/>
          <p:cNvPicPr>
            <a:picLocks noChangeAspect="1"/>
          </p:cNvPicPr>
          <p:nvPr/>
        </p:nvPicPr>
        <p:blipFill>
          <a:blip r:embed="rId4"/>
          <a:stretch>
            <a:fillRect/>
          </a:stretch>
        </p:blipFill>
        <p:spPr>
          <a:xfrm>
            <a:off x="8076895" y="539496"/>
            <a:ext cx="4114800" cy="5916168"/>
          </a:xfrm>
          <a:prstGeom prst="rect">
            <a:avLst/>
          </a:prstGeom>
          <a:effectLst>
            <a:outerShdw blurRad="152400" dist="50800" dir="5400000" algn="t" rotWithShape="0">
              <a:srgbClr val="000000">
                <a:alpha val="26000"/>
              </a:srgbClr>
            </a:outerShdw>
          </a:effectLst>
        </p:spPr>
      </p:pic>
      <p:sp>
        <p:nvSpPr>
          <p:cNvPr id="28" name="TextBox 27"/>
          <p:cNvSpPr txBox="1"/>
          <p:nvPr/>
        </p:nvSpPr>
        <p:spPr>
          <a:xfrm>
            <a:off x="612648" y="822960"/>
            <a:ext cx="6949440" cy="274320"/>
          </a:xfrm>
          <a:prstGeom prst="rect">
            <a:avLst/>
          </a:prstGeom>
          <a:noFill/>
        </p:spPr>
        <p:txBody>
          <a:bodyPr wrap="square" lIns="0" tIns="0" rIns="0" bIns="0">
            <a:spAutoFit/>
          </a:bodyPr>
          <a:lstStyle/>
          <a:p>
            <a:pPr algn="l"/>
            <a:r>
              <a:rPr sz="1300" b="0" i="0" spc="200">
                <a:solidFill>
                  <a:srgbClr val="CC1B1B"/>
                </a:solidFill>
                <a:latin typeface="IBM Plex Mono"/>
              </a:rPr>
              <a:t>ABOUT THE SPEAKER</a:t>
            </a:r>
          </a:p>
        </p:txBody>
      </p:sp>
      <p:sp>
        <p:nvSpPr>
          <p:cNvPr id="29" name="TextBox 28"/>
          <p:cNvSpPr txBox="1"/>
          <p:nvPr/>
        </p:nvSpPr>
        <p:spPr>
          <a:xfrm>
            <a:off x="595160" y="1152144"/>
            <a:ext cx="7132320" cy="822960"/>
          </a:xfrm>
          <a:prstGeom prst="rect">
            <a:avLst/>
          </a:prstGeom>
          <a:noFill/>
        </p:spPr>
        <p:txBody>
          <a:bodyPr wrap="square" lIns="0" tIns="0" rIns="0" bIns="0">
            <a:spAutoFit/>
          </a:bodyPr>
          <a:lstStyle/>
          <a:p>
            <a:pPr algn="l"/>
            <a:r>
              <a:rPr sz="4400" b="0" i="0" dirty="0">
                <a:solidFill>
                  <a:srgbClr val="111111"/>
                </a:solidFill>
                <a:latin typeface="EB Garamond Medium"/>
              </a:rPr>
              <a:t>Tyler Lennox </a:t>
            </a:r>
            <a:r>
              <a:rPr sz="4400" b="0" i="1" dirty="0">
                <a:solidFill>
                  <a:srgbClr val="CC1B1B"/>
                </a:solidFill>
                <a:latin typeface="EB Garamond Medium"/>
              </a:rPr>
              <a:t>Bush</a:t>
            </a:r>
          </a:p>
        </p:txBody>
      </p:sp>
      <p:sp>
        <p:nvSpPr>
          <p:cNvPr id="30" name="TextBox 29"/>
          <p:cNvSpPr txBox="1"/>
          <p:nvPr/>
        </p:nvSpPr>
        <p:spPr>
          <a:xfrm>
            <a:off x="595160" y="1892808"/>
            <a:ext cx="6949440" cy="1172372"/>
          </a:xfrm>
          <a:prstGeom prst="rect">
            <a:avLst/>
          </a:prstGeom>
          <a:noFill/>
        </p:spPr>
        <p:txBody>
          <a:bodyPr wrap="square" lIns="0" tIns="0" rIns="0" bIns="0">
            <a:spAutoFit/>
          </a:bodyPr>
          <a:lstStyle/>
          <a:p>
            <a:pPr algn="l">
              <a:lnSpc>
                <a:spcPct val="150000"/>
              </a:lnSpc>
              <a:spcAft>
                <a:spcPts val="400"/>
              </a:spcAft>
            </a:pPr>
            <a:r>
              <a:rPr sz="1600" b="0" dirty="0">
                <a:solidFill>
                  <a:srgbClr val="3A3A38"/>
                </a:solidFill>
                <a:latin typeface="DM Sans"/>
              </a:rPr>
              <a:t>Continuing Lecturer </a:t>
            </a:r>
            <a:r>
              <a:rPr lang="en-US" sz="1600" dirty="0">
                <a:solidFill>
                  <a:srgbClr val="3A3A38"/>
                </a:solidFill>
                <a:latin typeface="DM Sans"/>
              </a:rPr>
              <a:t>at</a:t>
            </a:r>
            <a:r>
              <a:rPr sz="1600" b="0" dirty="0">
                <a:solidFill>
                  <a:srgbClr val="3A3A38"/>
                </a:solidFill>
                <a:latin typeface="DM Sans"/>
              </a:rPr>
              <a:t> Purdue University Northwest</a:t>
            </a:r>
          </a:p>
          <a:p>
            <a:pPr algn="l">
              <a:lnSpc>
                <a:spcPct val="150000"/>
              </a:lnSpc>
              <a:spcAft>
                <a:spcPts val="400"/>
              </a:spcAft>
            </a:pPr>
            <a:r>
              <a:rPr sz="1600" b="0" dirty="0">
                <a:solidFill>
                  <a:srgbClr val="3A3A38"/>
                </a:solidFill>
                <a:latin typeface="DM Sans"/>
              </a:rPr>
              <a:t>Writer &amp; Producer </a:t>
            </a:r>
            <a:r>
              <a:rPr lang="en-US" sz="1600" dirty="0">
                <a:solidFill>
                  <a:srgbClr val="3A3A38"/>
                </a:solidFill>
                <a:latin typeface="DM Sans"/>
              </a:rPr>
              <a:t>at</a:t>
            </a:r>
            <a:r>
              <a:rPr lang="en-US" sz="1600" b="0" dirty="0">
                <a:solidFill>
                  <a:srgbClr val="3A3A38"/>
                </a:solidFill>
                <a:latin typeface="DM Sans"/>
              </a:rPr>
              <a:t> </a:t>
            </a:r>
            <a:r>
              <a:rPr sz="1600" b="0" dirty="0" err="1">
                <a:solidFill>
                  <a:srgbClr val="3A3A38"/>
                </a:solidFill>
                <a:latin typeface="DM Sans"/>
              </a:rPr>
              <a:t>Twointhe</a:t>
            </a:r>
            <a:r>
              <a:rPr lang="en-US" sz="1600" dirty="0" err="1">
                <a:solidFill>
                  <a:srgbClr val="3A3A38"/>
                </a:solidFill>
                <a:latin typeface="DM Sans"/>
              </a:rPr>
              <a:t>B</a:t>
            </a:r>
            <a:r>
              <a:rPr sz="1600" b="0" dirty="0" err="1">
                <a:solidFill>
                  <a:srgbClr val="3A3A38"/>
                </a:solidFill>
                <a:latin typeface="DM Sans"/>
              </a:rPr>
              <a:t>ush</a:t>
            </a:r>
            <a:r>
              <a:rPr lang="en-US" sz="1600" b="0" dirty="0">
                <a:solidFill>
                  <a:srgbClr val="3A3A38"/>
                </a:solidFill>
                <a:latin typeface="DM Sans"/>
              </a:rPr>
              <a:t> Television Co. </a:t>
            </a:r>
            <a:endParaRPr lang="en-US" sz="1600" dirty="0">
              <a:solidFill>
                <a:srgbClr val="3A3A38"/>
              </a:solidFill>
              <a:latin typeface="DM Sans"/>
            </a:endParaRPr>
          </a:p>
          <a:p>
            <a:pPr algn="l">
              <a:lnSpc>
                <a:spcPct val="150000"/>
              </a:lnSpc>
              <a:spcAft>
                <a:spcPts val="400"/>
              </a:spcAft>
            </a:pPr>
            <a:r>
              <a:rPr lang="en-US" sz="1600" dirty="0">
                <a:solidFill>
                  <a:srgbClr val="3A3A38"/>
                </a:solidFill>
                <a:latin typeface="DM Sans"/>
              </a:rPr>
              <a:t>Studio Practice and Story Lab at CINDERBOX.IO</a:t>
            </a:r>
            <a:endParaRPr lang="en-US" sz="1600" b="0" dirty="0">
              <a:solidFill>
                <a:srgbClr val="3A3A38"/>
              </a:solidFill>
              <a:latin typeface="DM Sans"/>
            </a:endParaRPr>
          </a:p>
        </p:txBody>
      </p:sp>
      <p:sp>
        <p:nvSpPr>
          <p:cNvPr id="31" name="Rectangle 30"/>
          <p:cNvSpPr/>
          <p:nvPr/>
        </p:nvSpPr>
        <p:spPr>
          <a:xfrm>
            <a:off x="595160" y="3302000"/>
            <a:ext cx="6949440" cy="9144"/>
          </a:xfrm>
          <a:prstGeom prst="rect">
            <a:avLst/>
          </a:prstGeom>
          <a:solidFill>
            <a:srgbClr val="D6D2C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12648" y="3479800"/>
            <a:ext cx="6949440" cy="274320"/>
          </a:xfrm>
          <a:prstGeom prst="rect">
            <a:avLst/>
          </a:prstGeom>
          <a:noFill/>
        </p:spPr>
        <p:txBody>
          <a:bodyPr wrap="square" lIns="0" tIns="0" rIns="0" bIns="0">
            <a:spAutoFit/>
          </a:bodyPr>
          <a:lstStyle/>
          <a:p>
            <a:pPr algn="l"/>
            <a:r>
              <a:rPr sz="1300" b="0" i="0" spc="200" dirty="0">
                <a:solidFill>
                  <a:srgbClr val="CC1B1B"/>
                </a:solidFill>
                <a:latin typeface="IBM Plex Mono"/>
              </a:rPr>
              <a:t>CREDENTIALS</a:t>
            </a:r>
          </a:p>
        </p:txBody>
      </p:sp>
      <p:sp>
        <p:nvSpPr>
          <p:cNvPr id="33" name="TextBox 32"/>
          <p:cNvSpPr txBox="1"/>
          <p:nvPr/>
        </p:nvSpPr>
        <p:spPr>
          <a:xfrm>
            <a:off x="612648" y="3810000"/>
            <a:ext cx="6949440" cy="1316001"/>
          </a:xfrm>
          <a:prstGeom prst="rect">
            <a:avLst/>
          </a:prstGeom>
          <a:noFill/>
        </p:spPr>
        <p:txBody>
          <a:bodyPr wrap="square" lIns="0" tIns="0" rIns="0" bIns="0">
            <a:spAutoFit/>
          </a:bodyPr>
          <a:lstStyle/>
          <a:p>
            <a:pPr algn="l">
              <a:lnSpc>
                <a:spcPct val="120000"/>
              </a:lnSpc>
              <a:spcAft>
                <a:spcPts val="400"/>
              </a:spcAft>
            </a:pPr>
            <a:r>
              <a:rPr sz="1600" b="0" i="0" dirty="0">
                <a:solidFill>
                  <a:srgbClr val="3A3A38"/>
                </a:solidFill>
                <a:latin typeface="DM Sans"/>
              </a:rPr>
              <a:t>MFA, </a:t>
            </a:r>
            <a:r>
              <a:rPr lang="en-US" sz="1600" dirty="0">
                <a:solidFill>
                  <a:srgbClr val="3A3A38"/>
                </a:solidFill>
                <a:latin typeface="DM Sans"/>
              </a:rPr>
              <a:t>Film </a:t>
            </a:r>
            <a:r>
              <a:rPr lang="en-US" sz="1600" b="0" i="0" dirty="0">
                <a:solidFill>
                  <a:srgbClr val="3A3A38"/>
                </a:solidFill>
                <a:latin typeface="DM Sans"/>
              </a:rPr>
              <a:t>Production &amp; Screenwriting </a:t>
            </a:r>
            <a:r>
              <a:rPr lang="en-US" sz="1600" dirty="0">
                <a:solidFill>
                  <a:srgbClr val="3A3A38"/>
                </a:solidFill>
                <a:latin typeface="DM Sans"/>
              </a:rPr>
              <a:t> </a:t>
            </a:r>
            <a:r>
              <a:rPr sz="1600" b="0" i="0" dirty="0">
                <a:solidFill>
                  <a:srgbClr val="3A3A38"/>
                </a:solidFill>
                <a:latin typeface="DM Sans"/>
              </a:rPr>
              <a:t>· DePaul University</a:t>
            </a:r>
            <a:r>
              <a:rPr lang="en-US" sz="1600" b="0" i="0" dirty="0">
                <a:solidFill>
                  <a:srgbClr val="3A3A38"/>
                </a:solidFill>
                <a:latin typeface="DM Sans"/>
              </a:rPr>
              <a:t> </a:t>
            </a:r>
            <a:endParaRPr sz="1600" b="0" i="0" dirty="0">
              <a:solidFill>
                <a:srgbClr val="3A3A38"/>
              </a:solidFill>
              <a:latin typeface="DM Sans"/>
            </a:endParaRPr>
          </a:p>
          <a:p>
            <a:pPr algn="l">
              <a:lnSpc>
                <a:spcPct val="120000"/>
              </a:lnSpc>
              <a:spcAft>
                <a:spcPts val="400"/>
              </a:spcAft>
            </a:pPr>
            <a:r>
              <a:rPr sz="1600" b="0" i="0" dirty="0">
                <a:solidFill>
                  <a:srgbClr val="3A3A38"/>
                </a:solidFill>
                <a:latin typeface="DM Sans"/>
              </a:rPr>
              <a:t>MBA, Project Management </a:t>
            </a:r>
            <a:r>
              <a:rPr lang="en-US" sz="1600" b="0" i="0" dirty="0">
                <a:solidFill>
                  <a:srgbClr val="3A3A38"/>
                </a:solidFill>
                <a:latin typeface="DM Sans"/>
              </a:rPr>
              <a:t>(2027) </a:t>
            </a:r>
            <a:r>
              <a:rPr sz="1600" b="0" i="0" dirty="0">
                <a:solidFill>
                  <a:srgbClr val="3A3A38"/>
                </a:solidFill>
                <a:latin typeface="DM Sans"/>
              </a:rPr>
              <a:t>· Purdue University</a:t>
            </a:r>
          </a:p>
          <a:p>
            <a:pPr algn="l">
              <a:lnSpc>
                <a:spcPct val="120000"/>
              </a:lnSpc>
              <a:spcAft>
                <a:spcPts val="400"/>
              </a:spcAft>
            </a:pPr>
            <a:r>
              <a:rPr sz="1600" b="0" i="0" dirty="0">
                <a:solidFill>
                  <a:srgbClr val="3A3A38"/>
                </a:solidFill>
                <a:latin typeface="DM Sans"/>
              </a:rPr>
              <a:t>MA, </a:t>
            </a:r>
            <a:r>
              <a:rPr lang="en-US" sz="1600" dirty="0">
                <a:solidFill>
                  <a:srgbClr val="3A3A38"/>
                </a:solidFill>
                <a:latin typeface="DM Sans"/>
              </a:rPr>
              <a:t>Communication &amp; Media Studies</a:t>
            </a:r>
            <a:r>
              <a:rPr sz="1600" b="0" i="0" dirty="0">
                <a:solidFill>
                  <a:srgbClr val="3A3A38"/>
                </a:solidFill>
                <a:latin typeface="DM Sans"/>
              </a:rPr>
              <a:t> · Purdue University</a:t>
            </a:r>
          </a:p>
          <a:p>
            <a:pPr algn="l">
              <a:lnSpc>
                <a:spcPct val="120000"/>
              </a:lnSpc>
              <a:spcAft>
                <a:spcPts val="400"/>
              </a:spcAft>
            </a:pPr>
            <a:r>
              <a:rPr sz="1600" b="0" i="0" dirty="0">
                <a:solidFill>
                  <a:srgbClr val="3A3A38"/>
                </a:solidFill>
                <a:latin typeface="DM Sans"/>
              </a:rPr>
              <a:t>BA, Fine Art &amp; Theater · Wabash College</a:t>
            </a:r>
            <a:endParaRPr lang="en-US" sz="1500" b="0" i="0" dirty="0">
              <a:solidFill>
                <a:srgbClr val="3A3A38"/>
              </a:solidFill>
              <a:latin typeface="DM Sans"/>
            </a:endParaRPr>
          </a:p>
        </p:txBody>
      </p:sp>
      <p:pic>
        <p:nvPicPr>
          <p:cNvPr id="34" name="logo-qr" descr="qr_tybush.png"/>
          <p:cNvPicPr>
            <a:picLocks noChangeAspect="1"/>
          </p:cNvPicPr>
          <p:nvPr/>
        </p:nvPicPr>
        <p:blipFill>
          <a:blip r:embed="rId5"/>
          <a:stretch>
            <a:fillRect/>
          </a:stretch>
        </p:blipFill>
        <p:spPr>
          <a:xfrm>
            <a:off x="609600" y="5435600"/>
            <a:ext cx="838200" cy="838200"/>
          </a:xfrm>
          <a:prstGeom prst="rect">
            <a:avLst/>
          </a:prstGeom>
        </p:spPr>
      </p:pic>
      <p:sp>
        <p:nvSpPr>
          <p:cNvPr id="35" name="TextBox 34"/>
          <p:cNvSpPr txBox="1"/>
          <p:nvPr/>
        </p:nvSpPr>
        <p:spPr>
          <a:xfrm>
            <a:off x="1574800" y="5588000"/>
            <a:ext cx="1270000" cy="152400"/>
          </a:xfrm>
          <a:prstGeom prst="rect">
            <a:avLst/>
          </a:prstGeom>
          <a:noFill/>
        </p:spPr>
        <p:txBody>
          <a:bodyPr wrap="square" lIns="0" tIns="0" rIns="0" bIns="0">
            <a:spAutoFit/>
          </a:bodyPr>
          <a:lstStyle/>
          <a:p>
            <a:pPr algn="l"/>
            <a:r>
              <a:rPr lang="en-US" sz="1300" spc="150" dirty="0">
                <a:solidFill>
                  <a:srgbClr val="8A8580"/>
                </a:solidFill>
                <a:latin typeface="IBM Plex Mono"/>
              </a:rPr>
              <a:t>CV</a:t>
            </a:r>
            <a:endParaRPr sz="1000" b="0" i="0" spc="150" dirty="0">
              <a:solidFill>
                <a:srgbClr val="8A8580"/>
              </a:solidFill>
              <a:latin typeface="IBM Plex Mono"/>
            </a:endParaRPr>
          </a:p>
        </p:txBody>
      </p:sp>
      <p:sp>
        <p:nvSpPr>
          <p:cNvPr id="36" name="TextBox 35"/>
          <p:cNvSpPr txBox="1"/>
          <p:nvPr/>
        </p:nvSpPr>
        <p:spPr>
          <a:xfrm>
            <a:off x="1574800" y="5816600"/>
            <a:ext cx="1270000" cy="457200"/>
          </a:xfrm>
          <a:prstGeom prst="rect">
            <a:avLst/>
          </a:prstGeom>
          <a:noFill/>
        </p:spPr>
        <p:txBody>
          <a:bodyPr wrap="square" lIns="0" tIns="0" rIns="0" bIns="0">
            <a:spAutoFit/>
          </a:bodyPr>
          <a:lstStyle/>
          <a:p>
            <a:pPr algn="l"/>
            <a:r>
              <a:rPr sz="1800" b="0" i="0">
                <a:solidFill>
                  <a:srgbClr val="CC1B1B"/>
                </a:solidFill>
                <a:latin typeface="EB Garamond Medium"/>
              </a:rPr>
              <a:t>tybush.com</a:t>
            </a:r>
          </a:p>
        </p:txBody>
      </p:sp>
      <p:pic>
        <p:nvPicPr>
          <p:cNvPr id="37" name="logo-qr" descr="qr_tbitv.png"/>
          <p:cNvPicPr>
            <a:picLocks noChangeAspect="1"/>
          </p:cNvPicPr>
          <p:nvPr/>
        </p:nvPicPr>
        <p:blipFill>
          <a:blip r:embed="rId6"/>
          <a:stretch>
            <a:fillRect/>
          </a:stretch>
        </p:blipFill>
        <p:spPr>
          <a:xfrm>
            <a:off x="2921000" y="5435600"/>
            <a:ext cx="838200" cy="838200"/>
          </a:xfrm>
          <a:prstGeom prst="rect">
            <a:avLst/>
          </a:prstGeom>
        </p:spPr>
      </p:pic>
      <p:sp>
        <p:nvSpPr>
          <p:cNvPr id="38" name="TextBox 37"/>
          <p:cNvSpPr txBox="1"/>
          <p:nvPr/>
        </p:nvSpPr>
        <p:spPr>
          <a:xfrm>
            <a:off x="3886200" y="5588000"/>
            <a:ext cx="1905000" cy="152400"/>
          </a:xfrm>
          <a:prstGeom prst="rect">
            <a:avLst/>
          </a:prstGeom>
          <a:noFill/>
        </p:spPr>
        <p:txBody>
          <a:bodyPr wrap="square" lIns="0" tIns="0" rIns="0" bIns="0">
            <a:spAutoFit/>
          </a:bodyPr>
          <a:lstStyle/>
          <a:p>
            <a:pPr algn="l"/>
            <a:r>
              <a:rPr sz="1300" b="0" i="0" spc="150" dirty="0">
                <a:solidFill>
                  <a:srgbClr val="8A8580"/>
                </a:solidFill>
                <a:latin typeface="IBM Plex Mono"/>
              </a:rPr>
              <a:t>PRODUCTION CO.</a:t>
            </a:r>
          </a:p>
        </p:txBody>
      </p:sp>
      <p:sp>
        <p:nvSpPr>
          <p:cNvPr id="39" name="TextBox 38"/>
          <p:cNvSpPr txBox="1"/>
          <p:nvPr/>
        </p:nvSpPr>
        <p:spPr>
          <a:xfrm>
            <a:off x="3886200" y="5816600"/>
            <a:ext cx="1905000" cy="457200"/>
          </a:xfrm>
          <a:prstGeom prst="rect">
            <a:avLst/>
          </a:prstGeom>
          <a:noFill/>
        </p:spPr>
        <p:txBody>
          <a:bodyPr wrap="square" lIns="0" tIns="0" rIns="0" bIns="0">
            <a:spAutoFit/>
          </a:bodyPr>
          <a:lstStyle/>
          <a:p>
            <a:pPr algn="l"/>
            <a:r>
              <a:rPr sz="1800" b="0" i="0">
                <a:solidFill>
                  <a:srgbClr val="CC1B1B"/>
                </a:solidFill>
                <a:latin typeface="EB Garamond Medium"/>
              </a:rPr>
              <a:t>twointhebush.tv</a:t>
            </a:r>
          </a:p>
        </p:txBody>
      </p:sp>
      <p:sp>
        <p:nvSpPr>
          <p:cNvPr id="40" name="brand-tagline"/>
          <p:cNvSpPr txBox="1"/>
          <p:nvPr/>
        </p:nvSpPr>
        <p:spPr>
          <a:xfrm>
            <a:off x="1481328" y="204216"/>
            <a:ext cx="7315200" cy="266700"/>
          </a:xfrm>
          <a:prstGeom prst="rect">
            <a:avLst/>
          </a:prstGeom>
          <a:noFill/>
        </p:spPr>
        <p:txBody>
          <a:bodyPr wrap="square" lIns="0" tIns="0" rIns="0" bIns="0">
            <a:noAutofit/>
          </a:bodyPr>
          <a:lstStyle/>
          <a:p>
            <a:pPr algn="l"/>
            <a:r>
              <a:rPr sz="1300" spc="160" dirty="0">
                <a:solidFill>
                  <a:srgbClr val="3A3A38"/>
                </a:solidFill>
                <a:latin typeface="IBM Plex Mono"/>
              </a:rPr>
              <a:t>/  A STORYTELLER FROM THE HEARTLAND</a:t>
            </a:r>
          </a:p>
        </p:txBody>
      </p:sp>
      <p:pic>
        <p:nvPicPr>
          <p:cNvPr id="41" name="logo-qr" descr="QR code linking to cinderbox.io">
            <a:extLst>
              <a:ext uri="{FF2B5EF4-FFF2-40B4-BE49-F238E27FC236}">
                <a16:creationId xmlns:a16="http://schemas.microsoft.com/office/drawing/2014/main" id="{6DA473B2-5EA6-E51D-2F9E-7A1B457D951A}"/>
              </a:ext>
            </a:extLst>
          </p:cNvPr>
          <p:cNvPicPr>
            <a:picLocks noChangeAspect="1"/>
          </p:cNvPicPr>
          <p:nvPr/>
        </p:nvPicPr>
        <p:blipFill>
          <a:blip r:embed="rId7"/>
          <a:stretch>
            <a:fillRect/>
          </a:stretch>
        </p:blipFill>
        <p:spPr>
          <a:xfrm>
            <a:off x="5880100" y="5473700"/>
            <a:ext cx="762000" cy="762000"/>
          </a:xfrm>
          <a:prstGeom prst="rect">
            <a:avLst/>
          </a:prstGeom>
        </p:spPr>
      </p:pic>
      <p:sp>
        <p:nvSpPr>
          <p:cNvPr id="42" name="TextBox 42"/>
          <p:cNvSpPr txBox="1"/>
          <p:nvPr/>
        </p:nvSpPr>
        <p:spPr>
          <a:xfrm>
            <a:off x="6807200" y="5588000"/>
            <a:ext cx="1219200" cy="152400"/>
          </a:xfrm>
          <a:prstGeom prst="rect">
            <a:avLst/>
          </a:prstGeom>
          <a:noFill/>
        </p:spPr>
        <p:txBody>
          <a:bodyPr wrap="square" lIns="0" tIns="0" rIns="0" bIns="0">
            <a:spAutoFit/>
          </a:bodyPr>
          <a:lstStyle/>
          <a:p>
            <a:pPr algn="l"/>
            <a:r>
              <a:rPr sz="1300" b="0" i="0" spc="150" dirty="0">
                <a:solidFill>
                  <a:srgbClr val="8A8580"/>
                </a:solidFill>
                <a:latin typeface="IBM Plex Mono"/>
              </a:rPr>
              <a:t>LAB</a:t>
            </a:r>
          </a:p>
        </p:txBody>
      </p:sp>
      <p:sp>
        <p:nvSpPr>
          <p:cNvPr id="43" name="TextBox 43"/>
          <p:cNvSpPr txBox="1"/>
          <p:nvPr/>
        </p:nvSpPr>
        <p:spPr>
          <a:xfrm>
            <a:off x="6807200" y="5816600"/>
            <a:ext cx="1219200" cy="457200"/>
          </a:xfrm>
          <a:prstGeom prst="rect">
            <a:avLst/>
          </a:prstGeom>
          <a:noFill/>
        </p:spPr>
        <p:txBody>
          <a:bodyPr wrap="square" lIns="0" tIns="0" rIns="0" bIns="0">
            <a:spAutoFit/>
          </a:bodyPr>
          <a:lstStyle/>
          <a:p>
            <a:pPr algn="l"/>
            <a:r>
              <a:rPr sz="1800" b="0" i="0">
                <a:solidFill>
                  <a:srgbClr val="CC1B1B"/>
                </a:solidFill>
                <a:latin typeface="EB Garamond Medium"/>
              </a:rPr>
              <a:t>cinderbox.io</a:t>
            </a:r>
          </a:p>
        </p:txBody>
      </p:sp>
    </p:spTree>
    <p:extLst>
      <p:ext uri="{BB962C8B-B14F-4D97-AF65-F5344CB8AC3E}">
        <p14:creationId xmlns:p14="http://schemas.microsoft.com/office/powerpoint/2010/main" val="3670179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a:extLst>
            <a:ext uri="{FF2B5EF4-FFF2-40B4-BE49-F238E27FC236}">
              <a16:creationId xmlns:a16="http://schemas.microsoft.com/office/drawing/2014/main" id="{AC472DCE-1D56-A091-9EF3-4AD465341B78}"/>
            </a:ext>
          </a:extLst>
        </p:cNvPr>
        <p:cNvGrpSpPr/>
        <p:nvPr/>
      </p:nvGrpSpPr>
      <p:grpSpPr>
        <a:xfrm>
          <a:off x="0" y="0"/>
          <a:ext cx="0" cy="0"/>
          <a:chOff x="0" y="0"/>
          <a:chExt cx="0" cy="0"/>
        </a:xfrm>
      </p:grpSpPr>
      <p:pic>
        <p:nvPicPr>
          <p:cNvPr id="27" name="bg-cast" descr="cast_bg.jpg">
            <a:extLst>
              <a:ext uri="{FF2B5EF4-FFF2-40B4-BE49-F238E27FC236}">
                <a16:creationId xmlns:a16="http://schemas.microsoft.com/office/drawing/2014/main" id="{E0FEA4C6-87E8-3CB5-26D8-9A09AD0E97AA}"/>
              </a:ext>
            </a:extLst>
          </p:cNvPr>
          <p:cNvPicPr>
            <a:picLocks noChangeAspect="1"/>
          </p:cNvPicPr>
          <p:nvPr/>
        </p:nvPicPr>
        <p:blipFill>
          <a:blip r:embed="rId3"/>
          <a:stretch>
            <a:fillRect/>
          </a:stretch>
        </p:blipFill>
        <p:spPr>
          <a:xfrm>
            <a:off x="0" y="0"/>
            <a:ext cx="14941891" cy="6493226"/>
          </a:xfrm>
          <a:prstGeom prst="rect">
            <a:avLst/>
          </a:prstGeom>
        </p:spPr>
      </p:pic>
      <p:sp>
        <p:nvSpPr>
          <p:cNvPr id="28" name="veil"/>
          <p:cNvSpPr/>
          <p:nvPr/>
        </p:nvSpPr>
        <p:spPr>
          <a:xfrm>
            <a:off x="0" y="1473198"/>
            <a:ext cx="8115300" cy="4978401"/>
          </a:xfrm>
          <a:prstGeom prst="rect">
            <a:avLst/>
          </a:prstGeom>
          <a:solidFill>
            <a:srgbClr val="0B0B0B">
              <a:alpha val="22000"/>
            </a:srgbClr>
          </a:solidFill>
          <a:ln>
            <a:noFill/>
          </a:ln>
        </p:spPr>
        <p:txBody>
          <a:bodyPr/>
          <a:lstStyle/>
          <a:p>
            <a:endParaRPr lang="en-US" dirty="0"/>
          </a:p>
        </p:txBody>
      </p:sp>
      <p:sp>
        <p:nvSpPr>
          <p:cNvPr id="29" name="veil"/>
          <p:cNvSpPr/>
          <p:nvPr/>
        </p:nvSpPr>
        <p:spPr>
          <a:xfrm>
            <a:off x="0" y="533400"/>
            <a:ext cx="12192000" cy="1739900"/>
          </a:xfrm>
          <a:prstGeom prst="rect">
            <a:avLst/>
          </a:prstGeom>
          <a:solidFill>
            <a:srgbClr val="0B0B0B">
              <a:alpha val="35000"/>
            </a:srgbClr>
          </a:solidFill>
          <a:ln>
            <a:noFill/>
          </a:ln>
        </p:spPr>
        <p:txBody>
          <a:bodyPr/>
          <a:lstStyle/>
          <a:p>
            <a:endParaRPr lang="en-US"/>
          </a:p>
        </p:txBody>
      </p:sp>
      <p:sp>
        <p:nvSpPr>
          <p:cNvPr id="30" name="veil">
            <a:extLst>
              <a:ext uri="{FF2B5EF4-FFF2-40B4-BE49-F238E27FC236}">
                <a16:creationId xmlns:a16="http://schemas.microsoft.com/office/drawing/2014/main" id="{FD565537-4B2F-B567-16CF-DC98E8C475D2}"/>
              </a:ext>
            </a:extLst>
          </p:cNvPr>
          <p:cNvSpPr/>
          <p:nvPr/>
        </p:nvSpPr>
        <p:spPr>
          <a:xfrm>
            <a:off x="0" y="3517900"/>
            <a:ext cx="12192000" cy="2933700"/>
          </a:xfrm>
          <a:prstGeom prst="rect">
            <a:avLst/>
          </a:prstGeom>
          <a:solidFill>
            <a:srgbClr val="0B0B0B">
              <a:alpha val="6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panel-325">
            <a:extLst>
              <a:ext uri="{FF2B5EF4-FFF2-40B4-BE49-F238E27FC236}">
                <a16:creationId xmlns:a16="http://schemas.microsoft.com/office/drawing/2014/main" id="{0C13E620-A9FE-DDFC-68E6-0C57D6A38ABC}"/>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4"/>
            <a:extLst>
              <a:ext uri="{FF2B5EF4-FFF2-40B4-BE49-F238E27FC236}">
                <a16:creationId xmlns:a16="http://schemas.microsoft.com/office/drawing/2014/main" id="{769C22A5-6450-8EEC-2530-37E30A6B53F5}"/>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331">
            <a:extLst>
              <a:ext uri="{FF2B5EF4-FFF2-40B4-BE49-F238E27FC236}">
                <a16:creationId xmlns:a16="http://schemas.microsoft.com/office/drawing/2014/main" id="{ECCE960F-35EA-A5D8-38A9-2E87E743AB89}"/>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332">
            <a:extLst>
              <a:ext uri="{FF2B5EF4-FFF2-40B4-BE49-F238E27FC236}">
                <a16:creationId xmlns:a16="http://schemas.microsoft.com/office/drawing/2014/main" id="{A7321404-8558-B9BB-D58B-EFD3BE98C30D}"/>
              </a:ext>
            </a:extLst>
          </p:cNvPr>
          <p:cNvSpPr>
            <a:spLocks noGrp="1"/>
          </p:cNvSpPr>
          <p:nvPr/>
        </p:nvSpPr>
        <p:spPr>
          <a:xfrm>
            <a:off x="609600" y="6464300"/>
            <a:ext cx="10972800" cy="12700"/>
          </a:xfrm>
          <a:prstGeom prst="rect">
            <a:avLst/>
          </a:prstGeom>
          <a:solidFill>
            <a:srgbClr val="D6D2CB"/>
          </a:solidFill>
          <a:ln w="0">
            <a:noFill/>
          </a:ln>
        </p:spPr>
        <p:txBody>
          <a:bodyPr/>
          <a:lstStyle/>
          <a:p>
            <a:endParaRPr lang="en-US"/>
          </a:p>
        </p:txBody>
      </p:sp>
      <p:sp>
        <p:nvSpPr>
          <p:cNvPr id="9" name="text-333">
            <a:extLst>
              <a:ext uri="{FF2B5EF4-FFF2-40B4-BE49-F238E27FC236}">
                <a16:creationId xmlns:a16="http://schemas.microsoft.com/office/drawing/2014/main" id="{E8F0FAF4-A087-650C-A5E7-C8B284398CD5}"/>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334">
            <a:extLst>
              <a:ext uri="{FF2B5EF4-FFF2-40B4-BE49-F238E27FC236}">
                <a16:creationId xmlns:a16="http://schemas.microsoft.com/office/drawing/2014/main" id="{FB704FEC-F61E-947A-4C22-14869CCE2E61}"/>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335">
            <a:hlinkClick r:id="rId4"/>
            <a:extLst>
              <a:ext uri="{FF2B5EF4-FFF2-40B4-BE49-F238E27FC236}">
                <a16:creationId xmlns:a16="http://schemas.microsoft.com/office/drawing/2014/main" id="{882BC50D-7BFC-D690-5757-6C6E82E5FBC9}"/>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336">
            <a:extLst>
              <a:ext uri="{FF2B5EF4-FFF2-40B4-BE49-F238E27FC236}">
                <a16:creationId xmlns:a16="http://schemas.microsoft.com/office/drawing/2014/main" id="{F24EBEF2-B88F-0571-9AA5-7A38E3BFF950}"/>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 / 70</a:t>
            </a:r>
            <a:endParaRPr sz="750" spc="105">
              <a:solidFill>
                <a:srgbClr val="8A8580"/>
              </a:solidFill>
              <a:latin typeface="IBM Plex Mono"/>
              <a:ea typeface="IBM Plex Mono"/>
              <a:cs typeface="IBM Plex Mono"/>
            </a:endParaRPr>
          </a:p>
        </p:txBody>
      </p:sp>
      <p:sp>
        <p:nvSpPr>
          <p:cNvPr id="31" name="TextBox 30">
            <a:extLst>
              <a:ext uri="{FF2B5EF4-FFF2-40B4-BE49-F238E27FC236}">
                <a16:creationId xmlns:a16="http://schemas.microsoft.com/office/drawing/2014/main" id="{D161E6AC-2E07-51AA-7889-18FA835456EE}"/>
              </a:ext>
            </a:extLst>
          </p:cNvPr>
          <p:cNvSpPr txBox="1"/>
          <p:nvPr/>
        </p:nvSpPr>
        <p:spPr>
          <a:xfrm>
            <a:off x="609600" y="863600"/>
            <a:ext cx="10972800" cy="279400"/>
          </a:xfrm>
          <a:prstGeom prst="rect">
            <a:avLst/>
          </a:prstGeom>
          <a:noFill/>
        </p:spPr>
        <p:txBody>
          <a:bodyPr wrap="square" lIns="0" tIns="0" rIns="0" bIns="0">
            <a:spAutoFit/>
          </a:bodyPr>
          <a:lstStyle/>
          <a:p>
            <a:pPr algn="l"/>
            <a:r>
              <a:rPr sz="1300" i="0" spc="200">
                <a:solidFill>
                  <a:srgbClr val="CC1B1B"/>
                </a:solidFill>
                <a:latin typeface="IBM Plex Mono"/>
              </a:rPr>
              <a:t>SCREENWRITING</a:t>
            </a:r>
          </a:p>
        </p:txBody>
      </p:sp>
      <p:sp>
        <p:nvSpPr>
          <p:cNvPr id="32" name="TextBox 31">
            <a:extLst>
              <a:ext uri="{FF2B5EF4-FFF2-40B4-BE49-F238E27FC236}">
                <a16:creationId xmlns:a16="http://schemas.microsoft.com/office/drawing/2014/main" id="{921114E7-509C-752E-71E7-FB7837EBF080}"/>
              </a:ext>
            </a:extLst>
          </p:cNvPr>
          <p:cNvSpPr txBox="1"/>
          <p:nvPr/>
        </p:nvSpPr>
        <p:spPr>
          <a:xfrm>
            <a:off x="609600" y="1168400"/>
            <a:ext cx="10972800" cy="1846659"/>
          </a:xfrm>
          <a:prstGeom prst="rect">
            <a:avLst/>
          </a:prstGeom>
          <a:noFill/>
        </p:spPr>
        <p:txBody>
          <a:bodyPr wrap="square" lIns="0" tIns="0" rIns="0" bIns="0">
            <a:spAutoFit/>
          </a:bodyPr>
          <a:lstStyle/>
          <a:p>
            <a:pPr algn="l"/>
            <a:r>
              <a:rPr lang="en-US" sz="4000" i="0" dirty="0">
                <a:solidFill>
                  <a:srgbClr val="F5F2ED"/>
                </a:solidFill>
                <a:latin typeface="EB Garamond Medium"/>
              </a:rPr>
              <a:t>I write about people  </a:t>
            </a:r>
          </a:p>
          <a:p>
            <a:pPr algn="l"/>
            <a:r>
              <a:rPr lang="en-US" sz="4000" i="0" dirty="0">
                <a:solidFill>
                  <a:srgbClr val="F5F2ED"/>
                </a:solidFill>
                <a:latin typeface="EB Garamond Medium"/>
              </a:rPr>
              <a:t>wrestling with </a:t>
            </a:r>
          </a:p>
          <a:p>
            <a:pPr algn="l"/>
            <a:r>
              <a:rPr lang="en-US" sz="4000" i="1" dirty="0">
                <a:solidFill>
                  <a:srgbClr val="E0453A"/>
                </a:solidFill>
                <a:latin typeface="EB Garamond Medium"/>
              </a:rPr>
              <a:t>machines.</a:t>
            </a:r>
          </a:p>
        </p:txBody>
      </p:sp>
      <p:sp>
        <p:nvSpPr>
          <p:cNvPr id="33" name="Rectangle 32">
            <a:extLst>
              <a:ext uri="{FF2B5EF4-FFF2-40B4-BE49-F238E27FC236}">
                <a16:creationId xmlns:a16="http://schemas.microsoft.com/office/drawing/2014/main" id="{9807F3B4-E5F8-ABE4-E41A-2871927BFD1E}"/>
              </a:ext>
            </a:extLst>
          </p:cNvPr>
          <p:cNvSpPr/>
          <p:nvPr/>
        </p:nvSpPr>
        <p:spPr>
          <a:xfrm>
            <a:off x="609600" y="3746500"/>
            <a:ext cx="5181600" cy="12700"/>
          </a:xfrm>
          <a:prstGeom prst="rect">
            <a:avLst/>
          </a:prstGeom>
          <a:solidFill>
            <a:srgbClr val="8A85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a:extLst>
              <a:ext uri="{FF2B5EF4-FFF2-40B4-BE49-F238E27FC236}">
                <a16:creationId xmlns:a16="http://schemas.microsoft.com/office/drawing/2014/main" id="{66BFE051-6649-2C47-1DAA-747C29BBF13A}"/>
              </a:ext>
            </a:extLst>
          </p:cNvPr>
          <p:cNvSpPr txBox="1"/>
          <p:nvPr/>
        </p:nvSpPr>
        <p:spPr>
          <a:xfrm>
            <a:off x="609600" y="3886200"/>
            <a:ext cx="5181600" cy="279400"/>
          </a:xfrm>
          <a:prstGeom prst="rect">
            <a:avLst/>
          </a:prstGeom>
          <a:noFill/>
        </p:spPr>
        <p:txBody>
          <a:bodyPr wrap="square" lIns="0" tIns="0" rIns="0" bIns="0">
            <a:spAutoFit/>
          </a:bodyPr>
          <a:lstStyle/>
          <a:p>
            <a:pPr algn="l"/>
            <a:r>
              <a:rPr sz="1300" i="0" spc="200" dirty="0">
                <a:solidFill>
                  <a:srgbClr val="E0453A"/>
                </a:solidFill>
                <a:latin typeface="IBM Plex Mono"/>
              </a:rPr>
              <a:t>THE STORIES</a:t>
            </a:r>
          </a:p>
        </p:txBody>
      </p:sp>
      <p:sp>
        <p:nvSpPr>
          <p:cNvPr id="35" name="TextBox 34">
            <a:extLst>
              <a:ext uri="{FF2B5EF4-FFF2-40B4-BE49-F238E27FC236}">
                <a16:creationId xmlns:a16="http://schemas.microsoft.com/office/drawing/2014/main" id="{A6299C5A-29DE-C1F0-1D8D-1260A6211267}"/>
              </a:ext>
            </a:extLst>
          </p:cNvPr>
          <p:cNvSpPr txBox="1"/>
          <p:nvPr/>
        </p:nvSpPr>
        <p:spPr>
          <a:xfrm>
            <a:off x="609600" y="4203700"/>
            <a:ext cx="5181600" cy="1231106"/>
          </a:xfrm>
          <a:prstGeom prst="rect">
            <a:avLst/>
          </a:prstGeom>
          <a:noFill/>
        </p:spPr>
        <p:txBody>
          <a:bodyPr wrap="square" lIns="0" tIns="0" rIns="0" bIns="0">
            <a:spAutoFit/>
          </a:bodyPr>
          <a:lstStyle/>
          <a:p>
            <a:pPr algn="l"/>
            <a:r>
              <a:rPr lang="en-US" sz="1600" i="0" dirty="0">
                <a:solidFill>
                  <a:srgbClr val="F5F2ED"/>
                </a:solidFill>
                <a:latin typeface="DM Sans"/>
              </a:rPr>
              <a:t>Character-driven dramas set in the industrial Midwest: dysfunctional families, communities in peril, and the rituals and systems that shape us. I am drawn to haunted places, buried histories, and people fighting to survive as the world violently changes around them.</a:t>
            </a:r>
          </a:p>
        </p:txBody>
      </p:sp>
      <p:sp>
        <p:nvSpPr>
          <p:cNvPr id="36" name="Rectangle 35">
            <a:extLst>
              <a:ext uri="{FF2B5EF4-FFF2-40B4-BE49-F238E27FC236}">
                <a16:creationId xmlns:a16="http://schemas.microsoft.com/office/drawing/2014/main" id="{6442F7EA-051A-A198-E5A4-BF6663D4242C}"/>
              </a:ext>
            </a:extLst>
          </p:cNvPr>
          <p:cNvSpPr/>
          <p:nvPr/>
        </p:nvSpPr>
        <p:spPr>
          <a:xfrm>
            <a:off x="6400800" y="3746500"/>
            <a:ext cx="5181600" cy="12700"/>
          </a:xfrm>
          <a:prstGeom prst="rect">
            <a:avLst/>
          </a:prstGeom>
          <a:solidFill>
            <a:srgbClr val="8A85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a:extLst>
              <a:ext uri="{FF2B5EF4-FFF2-40B4-BE49-F238E27FC236}">
                <a16:creationId xmlns:a16="http://schemas.microsoft.com/office/drawing/2014/main" id="{485E7C19-D79E-F90A-340D-E557546EA16B}"/>
              </a:ext>
            </a:extLst>
          </p:cNvPr>
          <p:cNvSpPr txBox="1"/>
          <p:nvPr/>
        </p:nvSpPr>
        <p:spPr>
          <a:xfrm>
            <a:off x="6400800" y="3886200"/>
            <a:ext cx="5181600" cy="279400"/>
          </a:xfrm>
          <a:prstGeom prst="rect">
            <a:avLst/>
          </a:prstGeom>
          <a:noFill/>
        </p:spPr>
        <p:txBody>
          <a:bodyPr wrap="square" lIns="0" tIns="0" rIns="0" bIns="0">
            <a:spAutoFit/>
          </a:bodyPr>
          <a:lstStyle/>
          <a:p>
            <a:pPr algn="l"/>
            <a:r>
              <a:rPr sz="1300" i="0" spc="200">
                <a:solidFill>
                  <a:srgbClr val="E0453A"/>
                </a:solidFill>
                <a:latin typeface="IBM Plex Mono"/>
              </a:rPr>
              <a:t>THE WORK</a:t>
            </a:r>
          </a:p>
        </p:txBody>
      </p:sp>
      <p:sp>
        <p:nvSpPr>
          <p:cNvPr id="38" name="TextBox 37">
            <a:extLst>
              <a:ext uri="{FF2B5EF4-FFF2-40B4-BE49-F238E27FC236}">
                <a16:creationId xmlns:a16="http://schemas.microsoft.com/office/drawing/2014/main" id="{05031DF9-801B-4D26-1377-02C0D68E45F7}"/>
              </a:ext>
            </a:extLst>
          </p:cNvPr>
          <p:cNvSpPr txBox="1"/>
          <p:nvPr/>
        </p:nvSpPr>
        <p:spPr>
          <a:xfrm>
            <a:off x="6400800" y="4203700"/>
            <a:ext cx="5181600" cy="1477328"/>
          </a:xfrm>
          <a:prstGeom prst="rect">
            <a:avLst/>
          </a:prstGeom>
          <a:noFill/>
        </p:spPr>
        <p:txBody>
          <a:bodyPr wrap="square" lIns="0" tIns="0" rIns="0" bIns="0">
            <a:spAutoFit/>
          </a:bodyPr>
          <a:lstStyle/>
          <a:p>
            <a:pPr algn="l"/>
            <a:r>
              <a:rPr lang="en-US" sz="1600" i="0" dirty="0">
                <a:solidFill>
                  <a:srgbClr val="F5F2ED"/>
                </a:solidFill>
                <a:latin typeface="DM Sans"/>
              </a:rPr>
              <a:t>I study the industry to learn where these stories fit and how to shape them for TV, in the family-drama lane yet peppered with genre for flavor. The non-negotiables: the themes, and the real local history under the fiction. The towns are often composites of the many small Indiana towns I have called home. I’m haunted by these places.</a:t>
            </a:r>
          </a:p>
        </p:txBody>
      </p:sp>
      <p:sp>
        <p:nvSpPr>
          <p:cNvPr id="39" name="brand-tagline">
            <a:extLst>
              <a:ext uri="{FF2B5EF4-FFF2-40B4-BE49-F238E27FC236}">
                <a16:creationId xmlns:a16="http://schemas.microsoft.com/office/drawing/2014/main" id="{CF39727F-14E5-947F-306C-2DE5BD8F8AE7}"/>
              </a:ext>
            </a:extLst>
          </p:cNvPr>
          <p:cNvSpPr txBox="1"/>
          <p:nvPr/>
        </p:nvSpPr>
        <p:spPr>
          <a:xfrm>
            <a:off x="1481328" y="204216"/>
            <a:ext cx="7315200" cy="266700"/>
          </a:xfrm>
          <a:prstGeom prst="rect">
            <a:avLst/>
          </a:prstGeom>
          <a:noFill/>
        </p:spPr>
        <p:txBody>
          <a:bodyPr wrap="square" lIns="0" tIns="0" rIns="0" bIns="0">
            <a:noAutofit/>
          </a:bodyPr>
          <a:lstStyle/>
          <a:p>
            <a:pPr algn="l"/>
            <a:r>
              <a:rPr sz="1300" spc="160" dirty="0">
                <a:solidFill>
                  <a:srgbClr val="3A3A38"/>
                </a:solidFill>
                <a:latin typeface="IBM Plex Mono"/>
              </a:rPr>
              <a:t>/  A STORYTELLER FROM THE HEARTLAND</a:t>
            </a:r>
          </a:p>
        </p:txBody>
      </p:sp>
    </p:spTree>
    <p:extLst>
      <p:ext uri="{BB962C8B-B14F-4D97-AF65-F5344CB8AC3E}">
        <p14:creationId xmlns:p14="http://schemas.microsoft.com/office/powerpoint/2010/main" val="4212386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hlinkClick r:id="rId3"/>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868680"/>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111111"/>
                </a:solidFill>
                <a:latin typeface="EB Garamond Medium"/>
                <a:ea typeface="EB Garamond Medium"/>
                <a:cs typeface="EB Garamond Medium"/>
              </a:rPr>
              <a:t>The questions we are </a:t>
            </a:r>
            <a:r>
              <a:rPr sz="4950" i="1" spc="-99">
                <a:solidFill>
                  <a:srgbClr val="CC1B1B"/>
                </a:solidFill>
                <a:latin typeface="EB Garamond Medium"/>
                <a:ea typeface="EB Garamond Medium"/>
                <a:cs typeface="EB Garamond Medium"/>
              </a:rPr>
              <a:t>exploring</a:t>
            </a:r>
          </a:p>
        </p:txBody>
      </p:sp>
      <p:sp>
        <p:nvSpPr>
          <p:cNvPr id="14" name="rule-547">
            <a:extLst>
              <a:ext uri="{FF2B5EF4-FFF2-40B4-BE49-F238E27FC236}">
                <a16:creationId xmlns:a16="http://schemas.microsoft.com/office/drawing/2014/main" id="{5D90EDFF-B2FF-42FC-BB8E-0CD04204672B}"/>
              </a:ext>
            </a:extLst>
          </p:cNvPr>
          <p:cNvSpPr>
            <a:spLocks noGrp="1"/>
          </p:cNvSpPr>
          <p:nvPr/>
        </p:nvSpPr>
        <p:spPr>
          <a:xfrm>
            <a:off x="609600" y="2103120"/>
            <a:ext cx="10972800" cy="9525"/>
          </a:xfrm>
          <a:prstGeom prst="rect">
            <a:avLst/>
          </a:prstGeom>
          <a:solidFill>
            <a:srgbClr val="D6D2CB"/>
          </a:solidFill>
          <a:ln w="0">
            <a:noFill/>
          </a:ln>
        </p:spPr>
        <p:txBody>
          <a:bodyPr/>
          <a:lstStyle/>
          <a:p>
            <a:endParaRPr lang="en-US"/>
          </a:p>
        </p:txBody>
      </p:sp>
      <p:sp>
        <p:nvSpPr>
          <p:cNvPr id="15" name="text-548">
            <a:extLst>
              <a:ext uri="{FF2B5EF4-FFF2-40B4-BE49-F238E27FC236}">
                <a16:creationId xmlns:a16="http://schemas.microsoft.com/office/drawing/2014/main" id="{2F90A4B0-E1CB-4AAB-B9A4-D73EC7F4D5EF}"/>
              </a:ext>
            </a:extLst>
          </p:cNvPr>
          <p:cNvSpPr>
            <a:spLocks noGrp="1"/>
          </p:cNvSpPr>
          <p:nvPr/>
        </p:nvSpPr>
        <p:spPr>
          <a:xfrm>
            <a:off x="612648" y="2386584"/>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PLACE.</a:t>
            </a:r>
          </a:p>
        </p:txBody>
      </p:sp>
      <p:sp>
        <p:nvSpPr>
          <p:cNvPr id="16" name="text-549">
            <a:extLst>
              <a:ext uri="{FF2B5EF4-FFF2-40B4-BE49-F238E27FC236}">
                <a16:creationId xmlns:a16="http://schemas.microsoft.com/office/drawing/2014/main" id="{A3C04353-CB49-45C8-B437-7C3683C199CC}"/>
              </a:ext>
            </a:extLst>
          </p:cNvPr>
          <p:cNvSpPr>
            <a:spLocks noGrp="1"/>
          </p:cNvSpPr>
          <p:nvPr/>
        </p:nvSpPr>
        <p:spPr>
          <a:xfrm>
            <a:off x="2377440" y="2331720"/>
            <a:ext cx="9189720" cy="1051560"/>
          </a:xfrm>
          <a:prstGeom prst="rect">
            <a:avLst/>
          </a:prstGeom>
          <a:noFill/>
          <a:ln w="0">
            <a:noFill/>
          </a:ln>
        </p:spPr>
        <p:txBody>
          <a:bodyPr wrap="square" lIns="0" tIns="0" rIns="0" bIns="0" anchor="t">
            <a:noAutofit/>
          </a:bodyPr>
          <a:lstStyle/>
          <a:p>
            <a:pPr>
              <a:defRPr sz="2175">
                <a:solidFill>
                  <a:srgbClr val="3A3A38"/>
                </a:solidFill>
                <a:latin typeface="DM Sans"/>
                <a:ea typeface="DM Sans"/>
                <a:cs typeface="DM Sans"/>
              </a:defRPr>
            </a:pPr>
            <a:r>
              <a:rPr sz="1800" dirty="0">
                <a:solidFill>
                  <a:srgbClr val="3A3A38"/>
                </a:solidFill>
                <a:latin typeface="DM Sans"/>
                <a:ea typeface="DM Sans"/>
                <a:cs typeface="DM Sans"/>
              </a:rPr>
              <a:t>How does </a:t>
            </a:r>
            <a:r>
              <a:rPr lang="en-US" sz="1800" dirty="0">
                <a:solidFill>
                  <a:srgbClr val="3A3A38"/>
                </a:solidFill>
                <a:latin typeface="DM Sans"/>
                <a:ea typeface="DM Sans"/>
                <a:cs typeface="DM Sans"/>
              </a:rPr>
              <a:t>Indiana’s </a:t>
            </a:r>
            <a:r>
              <a:rPr sz="1800" dirty="0">
                <a:solidFill>
                  <a:srgbClr val="3A3A38"/>
                </a:solidFill>
                <a:latin typeface="DM Sans"/>
                <a:ea typeface="DM Sans"/>
                <a:cs typeface="DM Sans"/>
              </a:rPr>
              <a:t>geography, Indiana’s landscapes, cities and communities, shape artistic vision? What does it mean to make art about and from a specific place?</a:t>
            </a:r>
          </a:p>
        </p:txBody>
      </p:sp>
      <p:sp>
        <p:nvSpPr>
          <p:cNvPr id="17" name="rule-550">
            <a:extLst>
              <a:ext uri="{FF2B5EF4-FFF2-40B4-BE49-F238E27FC236}">
                <a16:creationId xmlns:a16="http://schemas.microsoft.com/office/drawing/2014/main" id="{B1ABEA8C-0E3C-4A55-BD30-B747CC61F609}"/>
              </a:ext>
            </a:extLst>
          </p:cNvPr>
          <p:cNvSpPr>
            <a:spLocks noGrp="1"/>
          </p:cNvSpPr>
          <p:nvPr/>
        </p:nvSpPr>
        <p:spPr>
          <a:xfrm>
            <a:off x="609600" y="3392424"/>
            <a:ext cx="10972800" cy="9525"/>
          </a:xfrm>
          <a:prstGeom prst="rect">
            <a:avLst/>
          </a:prstGeom>
          <a:solidFill>
            <a:srgbClr val="D6D2CB"/>
          </a:solidFill>
          <a:ln w="0">
            <a:noFill/>
          </a:ln>
        </p:spPr>
        <p:txBody>
          <a:bodyPr/>
          <a:lstStyle/>
          <a:p>
            <a:endParaRPr lang="en-US"/>
          </a:p>
        </p:txBody>
      </p:sp>
      <p:sp>
        <p:nvSpPr>
          <p:cNvPr id="18" name="text-551">
            <a:extLst>
              <a:ext uri="{FF2B5EF4-FFF2-40B4-BE49-F238E27FC236}">
                <a16:creationId xmlns:a16="http://schemas.microsoft.com/office/drawing/2014/main" id="{44BA5AA2-AA89-4EDE-A62D-9C5E47472787}"/>
              </a:ext>
            </a:extLst>
          </p:cNvPr>
          <p:cNvSpPr>
            <a:spLocks noGrp="1"/>
          </p:cNvSpPr>
          <p:nvPr/>
        </p:nvSpPr>
        <p:spPr>
          <a:xfrm>
            <a:off x="612648" y="3575304"/>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PEOPLE.</a:t>
            </a:r>
          </a:p>
        </p:txBody>
      </p:sp>
      <p:sp>
        <p:nvSpPr>
          <p:cNvPr id="19" name="text-552">
            <a:extLst>
              <a:ext uri="{FF2B5EF4-FFF2-40B4-BE49-F238E27FC236}">
                <a16:creationId xmlns:a16="http://schemas.microsoft.com/office/drawing/2014/main" id="{CEEF3FB0-E7F8-4B56-82B1-89D7833006DA}"/>
              </a:ext>
            </a:extLst>
          </p:cNvPr>
          <p:cNvSpPr>
            <a:spLocks noGrp="1"/>
          </p:cNvSpPr>
          <p:nvPr/>
        </p:nvSpPr>
        <p:spPr>
          <a:xfrm>
            <a:off x="2377440" y="3520440"/>
            <a:ext cx="9189720" cy="1051560"/>
          </a:xfrm>
          <a:prstGeom prst="rect">
            <a:avLst/>
          </a:prstGeom>
          <a:noFill/>
          <a:ln w="0">
            <a:noFill/>
          </a:ln>
        </p:spPr>
        <p:txBody>
          <a:bodyPr wrap="square" lIns="0" tIns="0" rIns="0" bIns="0" anchor="t">
            <a:noAutofit/>
          </a:bodyPr>
          <a:lstStyle/>
          <a:p>
            <a:pPr>
              <a:defRPr sz="2175">
                <a:solidFill>
                  <a:srgbClr val="3A3A38"/>
                </a:solidFill>
                <a:latin typeface="DM Sans"/>
                <a:ea typeface="DM Sans"/>
                <a:cs typeface="DM Sans"/>
              </a:defRPr>
            </a:pPr>
            <a:r>
              <a:rPr sz="1800">
                <a:solidFill>
                  <a:srgbClr val="3A3A38"/>
                </a:solidFill>
                <a:latin typeface="DM Sans"/>
                <a:ea typeface="DM Sans"/>
                <a:cs typeface="DM Sans"/>
              </a:rPr>
              <a:t>Who are the makers, teachers and storytellers who carry Indiana’s creative traditions forward? How do we document, celebrate and learn from living artists?</a:t>
            </a:r>
          </a:p>
        </p:txBody>
      </p:sp>
      <p:sp>
        <p:nvSpPr>
          <p:cNvPr id="20" name="rule-553">
            <a:extLst>
              <a:ext uri="{FF2B5EF4-FFF2-40B4-BE49-F238E27FC236}">
                <a16:creationId xmlns:a16="http://schemas.microsoft.com/office/drawing/2014/main" id="{07DC7ECA-300F-4A90-B501-F76A06633F2F}"/>
              </a:ext>
            </a:extLst>
          </p:cNvPr>
          <p:cNvSpPr>
            <a:spLocks noGrp="1"/>
          </p:cNvSpPr>
          <p:nvPr/>
        </p:nvSpPr>
        <p:spPr>
          <a:xfrm>
            <a:off x="609600" y="4581144"/>
            <a:ext cx="10972800" cy="9525"/>
          </a:xfrm>
          <a:prstGeom prst="rect">
            <a:avLst/>
          </a:prstGeom>
          <a:solidFill>
            <a:srgbClr val="D6D2CB"/>
          </a:solidFill>
          <a:ln w="0">
            <a:noFill/>
          </a:ln>
        </p:spPr>
        <p:txBody>
          <a:bodyPr/>
          <a:lstStyle/>
          <a:p>
            <a:endParaRPr lang="en-US"/>
          </a:p>
        </p:txBody>
      </p:sp>
      <p:sp>
        <p:nvSpPr>
          <p:cNvPr id="21" name="text-554">
            <a:extLst>
              <a:ext uri="{FF2B5EF4-FFF2-40B4-BE49-F238E27FC236}">
                <a16:creationId xmlns:a16="http://schemas.microsoft.com/office/drawing/2014/main" id="{435262F9-4E64-49CE-8E75-FBC9BEEE811C}"/>
              </a:ext>
            </a:extLst>
          </p:cNvPr>
          <p:cNvSpPr>
            <a:spLocks noGrp="1"/>
          </p:cNvSpPr>
          <p:nvPr/>
        </p:nvSpPr>
        <p:spPr>
          <a:xfrm>
            <a:off x="612648" y="4764024"/>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PURPOSE.</a:t>
            </a:r>
          </a:p>
        </p:txBody>
      </p:sp>
      <p:sp>
        <p:nvSpPr>
          <p:cNvPr id="22" name="text-555">
            <a:extLst>
              <a:ext uri="{FF2B5EF4-FFF2-40B4-BE49-F238E27FC236}">
                <a16:creationId xmlns:a16="http://schemas.microsoft.com/office/drawing/2014/main" id="{6863267D-2E87-45C0-8FB2-15526564AF0B}"/>
              </a:ext>
            </a:extLst>
          </p:cNvPr>
          <p:cNvSpPr>
            <a:spLocks noGrp="1"/>
          </p:cNvSpPr>
          <p:nvPr/>
        </p:nvSpPr>
        <p:spPr>
          <a:xfrm>
            <a:off x="2377440" y="4709160"/>
            <a:ext cx="9189720" cy="1051560"/>
          </a:xfrm>
          <a:prstGeom prst="rect">
            <a:avLst/>
          </a:prstGeom>
          <a:noFill/>
          <a:ln w="0">
            <a:noFill/>
          </a:ln>
        </p:spPr>
        <p:txBody>
          <a:bodyPr wrap="square" lIns="0" tIns="0" rIns="0" bIns="0" anchor="t">
            <a:noAutofit/>
          </a:bodyPr>
          <a:lstStyle/>
          <a:p>
            <a:pPr>
              <a:defRPr sz="2175">
                <a:solidFill>
                  <a:srgbClr val="3A3A38"/>
                </a:solidFill>
                <a:latin typeface="DM Sans"/>
                <a:ea typeface="DM Sans"/>
                <a:cs typeface="DM Sans"/>
              </a:defRPr>
            </a:pPr>
            <a:r>
              <a:rPr sz="1800">
                <a:solidFill>
                  <a:srgbClr val="3A3A38"/>
                </a:solidFill>
                <a:latin typeface="DM Sans"/>
                <a:ea typeface="DM Sans"/>
                <a:cs typeface="DM Sans"/>
              </a:rPr>
              <a:t>Why does art matter to communities and institutions? How do cultural organizations sustain themselves and stay relevant? What is the artist’s responsibility, if any, to the public?</a:t>
            </a:r>
          </a:p>
        </p:txBody>
      </p:sp>
      <p:sp>
        <p:nvSpPr>
          <p:cNvPr id="23" name="text-556">
            <a:extLst>
              <a:ext uri="{FF2B5EF4-FFF2-40B4-BE49-F238E27FC236}">
                <a16:creationId xmlns:a16="http://schemas.microsoft.com/office/drawing/2014/main" id="{261DB62C-4792-4283-B53C-84597998AE10}"/>
              </a:ext>
            </a:extLst>
          </p:cNvPr>
          <p:cNvSpPr>
            <a:spLocks noGrp="1"/>
          </p:cNvSpPr>
          <p:nvPr/>
        </p:nvSpPr>
        <p:spPr>
          <a:xfrm>
            <a:off x="609600" y="5989320"/>
            <a:ext cx="10668000" cy="400050"/>
          </a:xfrm>
          <a:prstGeom prst="rect">
            <a:avLst/>
          </a:prstGeom>
          <a:noFill/>
          <a:ln w="0">
            <a:noFill/>
          </a:ln>
        </p:spPr>
        <p:txBody>
          <a:bodyPr wrap="square" lIns="0" tIns="0" rIns="0" bIns="0" anchor="t">
            <a:noAutofit/>
          </a:bodyPr>
          <a:lstStyle/>
          <a:p>
            <a:pPr>
              <a:defRPr sz="1350">
                <a:solidFill>
                  <a:srgbClr val="3A3A38"/>
                </a:solidFill>
                <a:latin typeface="DM Sans"/>
                <a:ea typeface="DM Sans"/>
                <a:cs typeface="DM Sans"/>
              </a:defRPr>
            </a:pPr>
            <a:r>
              <a:rPr sz="1600">
                <a:solidFill>
                  <a:srgbClr val="3A3A38"/>
                </a:solidFill>
                <a:latin typeface="DM Sans"/>
                <a:ea typeface="DM Sans"/>
                <a:cs typeface="DM Sans"/>
              </a:rPr>
              <a:t>Place. People. Purpose. A Symposium of Art, Culture and Community. The Haan Museum of Indiana Art.</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3" name="Picture 2">
            <a:extLst>
              <a:ext uri="{FF2B5EF4-FFF2-40B4-BE49-F238E27FC236}">
                <a16:creationId xmlns:a16="http://schemas.microsoft.com/office/drawing/2014/main" id="{0CD640E4-051A-DA00-20AA-1ECF29B51E9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117788" y="512159"/>
            <a:ext cx="1538573" cy="1538573"/>
          </a:xfrm>
          <a:prstGeom prst="rect">
            <a:avLst/>
          </a:prstGeom>
        </p:spPr>
      </p:pic>
    </p:spTree>
    <p:extLst>
      <p:ext uri="{BB962C8B-B14F-4D97-AF65-F5344CB8AC3E}">
        <p14:creationId xmlns:p14="http://schemas.microsoft.com/office/powerpoint/2010/main" val="1109394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57" name="watermark-13"/>
          <p:cNvSpPr txBox="1"/>
          <p:nvPr/>
        </p:nvSpPr>
        <p:spPr>
          <a:xfrm>
            <a:off x="6347221" y="1301840"/>
            <a:ext cx="5539979" cy="5098960"/>
          </a:xfrm>
          <a:prstGeom prst="rect">
            <a:avLst/>
          </a:prstGeom>
          <a:noFill/>
        </p:spPr>
        <p:txBody>
          <a:bodyPr wrap="none" lIns="0" tIns="0" rIns="0" bIns="0" anchor="b">
            <a:spAutoFit/>
          </a:bodyPr>
          <a:lstStyle/>
          <a:p>
            <a:pPr algn="r">
              <a:lnSpc>
                <a:spcPct val="80000"/>
              </a:lnSpc>
            </a:pPr>
            <a:r>
              <a:rPr sz="40000" i="1" dirty="0">
                <a:solidFill>
                  <a:srgbClr val="CC1B1B">
                    <a:alpha val="9000"/>
                  </a:srgbClr>
                </a:solidFill>
                <a:latin typeface="EB Garamond ExtraBold"/>
              </a:rPr>
              <a:t>20</a:t>
            </a:r>
          </a:p>
        </p:txBody>
      </p:sp>
      <p:sp>
        <p:nvSpPr>
          <p:cNvPr id="55" name="panel-54">
            <a:extLst>
              <a:ext uri="{FF2B5EF4-FFF2-40B4-BE49-F238E27FC236}">
                <a16:creationId xmlns:a16="http://schemas.microsoft.com/office/drawing/2014/main" id="{D5CC566F-6123-4E1F-87C2-2FA125F8F81F}"/>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67DC8A35-ACD6-4146-9356-B50A79F51782}"/>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60">
            <a:extLst>
              <a:ext uri="{FF2B5EF4-FFF2-40B4-BE49-F238E27FC236}">
                <a16:creationId xmlns:a16="http://schemas.microsoft.com/office/drawing/2014/main" id="{9E225BEB-0C0D-4B49-B2AC-BE5BF3989497}"/>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61">
            <a:extLst>
              <a:ext uri="{FF2B5EF4-FFF2-40B4-BE49-F238E27FC236}">
                <a16:creationId xmlns:a16="http://schemas.microsoft.com/office/drawing/2014/main" id="{81E9D3B1-B1BB-48C2-B173-B483354AF337}"/>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62">
            <a:extLst>
              <a:ext uri="{FF2B5EF4-FFF2-40B4-BE49-F238E27FC236}">
                <a16:creationId xmlns:a16="http://schemas.microsoft.com/office/drawing/2014/main" id="{F873C800-DF0A-487B-8F89-1CB3F44E746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63">
            <a:extLst>
              <a:ext uri="{FF2B5EF4-FFF2-40B4-BE49-F238E27FC236}">
                <a16:creationId xmlns:a16="http://schemas.microsoft.com/office/drawing/2014/main" id="{1BE13E14-2285-405F-A1D5-9393B134593E}"/>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64">
            <a:hlinkClick r:id="rId3"/>
            <a:extLst>
              <a:ext uri="{FF2B5EF4-FFF2-40B4-BE49-F238E27FC236}">
                <a16:creationId xmlns:a16="http://schemas.microsoft.com/office/drawing/2014/main" id="{86AE7EC6-6F28-43A7-BDC9-7EE6A165162E}"/>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65">
            <a:extLst>
              <a:ext uri="{FF2B5EF4-FFF2-40B4-BE49-F238E27FC236}">
                <a16:creationId xmlns:a16="http://schemas.microsoft.com/office/drawing/2014/main" id="{B008B07C-4EA7-4B13-A927-9998F4F54AB0}"/>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 / 70</a:t>
            </a:r>
            <a:endParaRPr sz="750" spc="105">
              <a:solidFill>
                <a:srgbClr val="8A8580"/>
              </a:solidFill>
              <a:latin typeface="IBM Plex Mono"/>
              <a:ea typeface="IBM Plex Mono"/>
              <a:cs typeface="IBM Plex Mono"/>
            </a:endParaRPr>
          </a:p>
        </p:txBody>
      </p:sp>
      <p:sp>
        <p:nvSpPr>
          <p:cNvPr id="13" name="text-66">
            <a:extLst>
              <a:ext uri="{FF2B5EF4-FFF2-40B4-BE49-F238E27FC236}">
                <a16:creationId xmlns:a16="http://schemas.microsoft.com/office/drawing/2014/main" id="{587948C4-CEC4-4FE7-8470-75562949CC7B}"/>
              </a:ext>
            </a:extLst>
          </p:cNvPr>
          <p:cNvSpPr>
            <a:spLocks noGrp="1"/>
          </p:cNvSpPr>
          <p:nvPr/>
        </p:nvSpPr>
        <p:spPr>
          <a:xfrm>
            <a:off x="609600" y="917575"/>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dirty="0">
                <a:solidFill>
                  <a:srgbClr val="111111"/>
                </a:solidFill>
                <a:latin typeface="EB Garamond Medium"/>
                <a:ea typeface="EB Garamond Medium"/>
                <a:cs typeface="EB Garamond Medium"/>
              </a:rPr>
              <a:t>A working </a:t>
            </a:r>
            <a:r>
              <a:rPr sz="4950" i="1" spc="-99" dirty="0">
                <a:solidFill>
                  <a:srgbClr val="CC1B1B"/>
                </a:solidFill>
                <a:latin typeface="EB Garamond Medium"/>
                <a:ea typeface="EB Garamond Medium"/>
                <a:cs typeface="EB Garamond Medium"/>
              </a:rPr>
              <a:t>collection</a:t>
            </a:r>
            <a:r>
              <a:rPr lang="en-US" sz="4950" i="1" spc="-99" dirty="0">
                <a:solidFill>
                  <a:srgbClr val="CC1B1B"/>
                </a:solidFill>
                <a:latin typeface="EB Garamond Medium"/>
                <a:ea typeface="EB Garamond Medium"/>
                <a:cs typeface="EB Garamond Medium"/>
              </a:rPr>
              <a:t> of 20 case studies</a:t>
            </a:r>
            <a:endParaRPr sz="4950" i="1" spc="-99" dirty="0">
              <a:solidFill>
                <a:srgbClr val="CC1B1B"/>
              </a:solidFill>
              <a:latin typeface="EB Garamond Medium"/>
              <a:ea typeface="EB Garamond Medium"/>
              <a:cs typeface="EB Garamond Medium"/>
            </a:endParaRPr>
          </a:p>
        </p:txBody>
      </p:sp>
      <p:sp>
        <p:nvSpPr>
          <p:cNvPr id="14" name="text-67">
            <a:extLst>
              <a:ext uri="{FF2B5EF4-FFF2-40B4-BE49-F238E27FC236}">
                <a16:creationId xmlns:a16="http://schemas.microsoft.com/office/drawing/2014/main" id="{235F5D13-8CE6-41BA-BBC6-864174A2058A}"/>
              </a:ext>
            </a:extLst>
          </p:cNvPr>
          <p:cNvSpPr>
            <a:spLocks noGrp="1"/>
          </p:cNvSpPr>
          <p:nvPr/>
        </p:nvSpPr>
        <p:spPr>
          <a:xfrm>
            <a:off x="609600" y="1717675"/>
            <a:ext cx="10477500" cy="266700"/>
          </a:xfrm>
          <a:prstGeom prst="rect">
            <a:avLst/>
          </a:prstGeom>
          <a:noFill/>
          <a:ln w="0">
            <a:noFill/>
          </a:ln>
        </p:spPr>
        <p:txBody>
          <a:bodyPr wrap="square" lIns="0" tIns="0" rIns="0" bIns="0" anchor="t">
            <a:noAutofit/>
          </a:bodyPr>
          <a:lstStyle/>
          <a:p>
            <a:pPr>
              <a:defRPr sz="975" spc="137">
                <a:solidFill>
                  <a:srgbClr val="CC1B1B"/>
                </a:solidFill>
                <a:latin typeface="IBM Plex Mono"/>
                <a:ea typeface="IBM Plex Mono"/>
                <a:cs typeface="IBM Plex Mono"/>
              </a:defRPr>
            </a:pPr>
            <a:r>
              <a:rPr sz="1300" spc="137" dirty="0">
                <a:solidFill>
                  <a:srgbClr val="CC1B1B"/>
                </a:solidFill>
                <a:latin typeface="IBM Plex Mono"/>
                <a:ea typeface="IBM Plex Mono"/>
                <a:cs typeface="IBM Plex Mono"/>
              </a:rPr>
              <a:t>TWENTY WORKS / FOUR MODES / ONE GENRE CALLED INDIANA</a:t>
            </a:r>
          </a:p>
        </p:txBody>
      </p:sp>
      <p:sp>
        <p:nvSpPr>
          <p:cNvPr id="15" name="rule-68">
            <a:extLst>
              <a:ext uri="{FF2B5EF4-FFF2-40B4-BE49-F238E27FC236}">
                <a16:creationId xmlns:a16="http://schemas.microsoft.com/office/drawing/2014/main" id="{D93428B0-E90E-4263-B35B-BD388F092215}"/>
              </a:ext>
            </a:extLst>
          </p:cNvPr>
          <p:cNvSpPr>
            <a:spLocks noGrp="1"/>
          </p:cNvSpPr>
          <p:nvPr/>
        </p:nvSpPr>
        <p:spPr>
          <a:xfrm>
            <a:off x="609600" y="2095500"/>
            <a:ext cx="5181600" cy="9525"/>
          </a:xfrm>
          <a:prstGeom prst="rect">
            <a:avLst/>
          </a:prstGeom>
          <a:solidFill>
            <a:srgbClr val="D6D2CB"/>
          </a:solidFill>
          <a:ln w="0">
            <a:noFill/>
          </a:ln>
        </p:spPr>
        <p:txBody>
          <a:bodyPr/>
          <a:lstStyle/>
          <a:p>
            <a:endParaRPr lang="en-US"/>
          </a:p>
        </p:txBody>
      </p:sp>
      <p:sp>
        <p:nvSpPr>
          <p:cNvPr id="16" name="text-69">
            <a:extLst>
              <a:ext uri="{FF2B5EF4-FFF2-40B4-BE49-F238E27FC236}">
                <a16:creationId xmlns:a16="http://schemas.microsoft.com/office/drawing/2014/main" id="{6C092017-275A-41C1-8319-68F45BB524DC}"/>
              </a:ext>
            </a:extLst>
          </p:cNvPr>
          <p:cNvSpPr>
            <a:spLocks noGrp="1"/>
          </p:cNvSpPr>
          <p:nvPr/>
        </p:nvSpPr>
        <p:spPr>
          <a:xfrm>
            <a:off x="609600" y="22225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01</a:t>
            </a:r>
          </a:p>
        </p:txBody>
      </p:sp>
      <p:sp>
        <p:nvSpPr>
          <p:cNvPr id="17" name="text-70">
            <a:hlinkClick r:id="" action="ppaction://noaction"/>
            <a:extLst>
              <a:ext uri="{FF2B5EF4-FFF2-40B4-BE49-F238E27FC236}">
                <a16:creationId xmlns:a16="http://schemas.microsoft.com/office/drawing/2014/main" id="{684C3B32-B263-4FA5-8EB4-E5EE97876AC7}"/>
              </a:ext>
            </a:extLst>
          </p:cNvPr>
          <p:cNvSpPr>
            <a:spLocks noGrp="1"/>
          </p:cNvSpPr>
          <p:nvPr/>
        </p:nvSpPr>
        <p:spPr>
          <a:xfrm>
            <a:off x="1079500" y="21590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Knute Rockne, All American</a:t>
            </a:r>
          </a:p>
        </p:txBody>
      </p:sp>
      <p:sp>
        <p:nvSpPr>
          <p:cNvPr id="18" name="rule-71">
            <a:extLst>
              <a:ext uri="{FF2B5EF4-FFF2-40B4-BE49-F238E27FC236}">
                <a16:creationId xmlns:a16="http://schemas.microsoft.com/office/drawing/2014/main" id="{60CAC945-164F-47E5-86A5-A1342D57859F}"/>
              </a:ext>
            </a:extLst>
          </p:cNvPr>
          <p:cNvSpPr>
            <a:spLocks noGrp="1"/>
          </p:cNvSpPr>
          <p:nvPr/>
        </p:nvSpPr>
        <p:spPr>
          <a:xfrm>
            <a:off x="609600" y="2463800"/>
            <a:ext cx="5181600" cy="9525"/>
          </a:xfrm>
          <a:prstGeom prst="rect">
            <a:avLst/>
          </a:prstGeom>
          <a:solidFill>
            <a:srgbClr val="D6D2CB"/>
          </a:solidFill>
          <a:ln w="0">
            <a:noFill/>
          </a:ln>
        </p:spPr>
        <p:txBody>
          <a:bodyPr/>
          <a:lstStyle/>
          <a:p>
            <a:endParaRPr lang="en-US"/>
          </a:p>
        </p:txBody>
      </p:sp>
      <p:sp>
        <p:nvSpPr>
          <p:cNvPr id="76" name="rule-71">
            <a:extLst>
              <a:ext uri="{FF2B5EF4-FFF2-40B4-BE49-F238E27FC236}">
                <a16:creationId xmlns:a16="http://schemas.microsoft.com/office/drawing/2014/main" id="{60CAC945-164F-47E5-86A5-A1342D57859F}"/>
              </a:ext>
            </a:extLst>
          </p:cNvPr>
          <p:cNvSpPr>
            <a:spLocks noGrp="1"/>
          </p:cNvSpPr>
          <p:nvPr/>
        </p:nvSpPr>
        <p:spPr>
          <a:xfrm>
            <a:off x="609600" y="2832100"/>
            <a:ext cx="5181600" cy="9525"/>
          </a:xfrm>
          <a:prstGeom prst="rect">
            <a:avLst/>
          </a:prstGeom>
          <a:solidFill>
            <a:srgbClr val="D6D2CB"/>
          </a:solidFill>
          <a:ln w="0">
            <a:noFill/>
          </a:ln>
        </p:spPr>
        <p:txBody>
          <a:bodyPr/>
          <a:lstStyle/>
          <a:p>
            <a:endParaRPr lang="en-US"/>
          </a:p>
        </p:txBody>
      </p:sp>
      <p:sp>
        <p:nvSpPr>
          <p:cNvPr id="19" name="text-72">
            <a:extLst>
              <a:ext uri="{FF2B5EF4-FFF2-40B4-BE49-F238E27FC236}">
                <a16:creationId xmlns:a16="http://schemas.microsoft.com/office/drawing/2014/main" id="{42ABEEB7-9753-4A5C-A91C-0D7B5A327788}"/>
              </a:ext>
            </a:extLst>
          </p:cNvPr>
          <p:cNvSpPr>
            <a:spLocks noGrp="1"/>
          </p:cNvSpPr>
          <p:nvPr/>
        </p:nvSpPr>
        <p:spPr>
          <a:xfrm>
            <a:off x="609600" y="25908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02</a:t>
            </a:r>
          </a:p>
        </p:txBody>
      </p:sp>
      <p:sp>
        <p:nvSpPr>
          <p:cNvPr id="77" name="text-72">
            <a:extLst>
              <a:ext uri="{FF2B5EF4-FFF2-40B4-BE49-F238E27FC236}">
                <a16:creationId xmlns:a16="http://schemas.microsoft.com/office/drawing/2014/main" id="{42ABEEB7-9753-4A5C-A91C-0D7B5A327788}"/>
              </a:ext>
            </a:extLst>
          </p:cNvPr>
          <p:cNvSpPr>
            <a:spLocks noGrp="1"/>
          </p:cNvSpPr>
          <p:nvPr/>
        </p:nvSpPr>
        <p:spPr>
          <a:xfrm>
            <a:off x="609600" y="29591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03</a:t>
            </a:r>
          </a:p>
        </p:txBody>
      </p:sp>
      <p:sp>
        <p:nvSpPr>
          <p:cNvPr id="20" name="text-73">
            <a:hlinkClick r:id="" action="ppaction://noaction"/>
            <a:extLst>
              <a:ext uri="{FF2B5EF4-FFF2-40B4-BE49-F238E27FC236}">
                <a16:creationId xmlns:a16="http://schemas.microsoft.com/office/drawing/2014/main" id="{35EA23DD-A98F-4746-A4BC-A4B5E831856C}"/>
              </a:ext>
            </a:extLst>
          </p:cNvPr>
          <p:cNvSpPr>
            <a:spLocks noGrp="1"/>
          </p:cNvSpPr>
          <p:nvPr/>
        </p:nvSpPr>
        <p:spPr>
          <a:xfrm>
            <a:off x="1079500" y="25273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Hoosiers</a:t>
            </a:r>
          </a:p>
        </p:txBody>
      </p:sp>
      <p:sp>
        <p:nvSpPr>
          <p:cNvPr id="78" name="text-73">
            <a:hlinkClick r:id="" action="ppaction://noaction"/>
            <a:extLst>
              <a:ext uri="{FF2B5EF4-FFF2-40B4-BE49-F238E27FC236}">
                <a16:creationId xmlns:a16="http://schemas.microsoft.com/office/drawing/2014/main" id="{35EA23DD-A98F-4746-A4BC-A4B5E831856C}"/>
              </a:ext>
            </a:extLst>
          </p:cNvPr>
          <p:cNvSpPr>
            <a:spLocks noGrp="1"/>
          </p:cNvSpPr>
          <p:nvPr/>
        </p:nvSpPr>
        <p:spPr>
          <a:xfrm>
            <a:off x="1079500" y="28956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A League of Their Own</a:t>
            </a:r>
          </a:p>
        </p:txBody>
      </p:sp>
      <p:sp>
        <p:nvSpPr>
          <p:cNvPr id="21" name="rule-74">
            <a:extLst>
              <a:ext uri="{FF2B5EF4-FFF2-40B4-BE49-F238E27FC236}">
                <a16:creationId xmlns:a16="http://schemas.microsoft.com/office/drawing/2014/main" id="{D374AFDB-06A3-4219-BBF2-1818BFC8BF03}"/>
              </a:ext>
            </a:extLst>
          </p:cNvPr>
          <p:cNvSpPr>
            <a:spLocks noGrp="1"/>
          </p:cNvSpPr>
          <p:nvPr/>
        </p:nvSpPr>
        <p:spPr>
          <a:xfrm>
            <a:off x="609600" y="3200400"/>
            <a:ext cx="5181600" cy="9525"/>
          </a:xfrm>
          <a:prstGeom prst="rect">
            <a:avLst/>
          </a:prstGeom>
          <a:solidFill>
            <a:srgbClr val="D6D2CB"/>
          </a:solidFill>
          <a:ln w="0">
            <a:noFill/>
          </a:ln>
        </p:spPr>
        <p:txBody>
          <a:bodyPr/>
          <a:lstStyle/>
          <a:p>
            <a:endParaRPr lang="en-US"/>
          </a:p>
        </p:txBody>
      </p:sp>
      <p:sp>
        <p:nvSpPr>
          <p:cNvPr id="22" name="text-75">
            <a:extLst>
              <a:ext uri="{FF2B5EF4-FFF2-40B4-BE49-F238E27FC236}">
                <a16:creationId xmlns:a16="http://schemas.microsoft.com/office/drawing/2014/main" id="{1E1ECA27-65FA-4F77-A77E-202CE3384CDA}"/>
              </a:ext>
            </a:extLst>
          </p:cNvPr>
          <p:cNvSpPr>
            <a:spLocks noGrp="1"/>
          </p:cNvSpPr>
          <p:nvPr/>
        </p:nvSpPr>
        <p:spPr>
          <a:xfrm>
            <a:off x="609600" y="33274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04</a:t>
            </a:r>
          </a:p>
        </p:txBody>
      </p:sp>
      <p:sp>
        <p:nvSpPr>
          <p:cNvPr id="23" name="text-76">
            <a:hlinkClick r:id="" action="ppaction://noaction"/>
            <a:extLst>
              <a:ext uri="{FF2B5EF4-FFF2-40B4-BE49-F238E27FC236}">
                <a16:creationId xmlns:a16="http://schemas.microsoft.com/office/drawing/2014/main" id="{1300ECC4-96B2-4CDE-8E04-5DF39873DF67}"/>
              </a:ext>
            </a:extLst>
          </p:cNvPr>
          <p:cNvSpPr>
            <a:spLocks noGrp="1"/>
          </p:cNvSpPr>
          <p:nvPr/>
        </p:nvSpPr>
        <p:spPr>
          <a:xfrm>
            <a:off x="1079500" y="32639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Rudy</a:t>
            </a:r>
          </a:p>
        </p:txBody>
      </p:sp>
      <p:sp>
        <p:nvSpPr>
          <p:cNvPr id="24" name="rule-77">
            <a:extLst>
              <a:ext uri="{FF2B5EF4-FFF2-40B4-BE49-F238E27FC236}">
                <a16:creationId xmlns:a16="http://schemas.microsoft.com/office/drawing/2014/main" id="{C4741759-33E5-4252-8C3F-4C4ED8136D5B}"/>
              </a:ext>
            </a:extLst>
          </p:cNvPr>
          <p:cNvSpPr>
            <a:spLocks noGrp="1"/>
          </p:cNvSpPr>
          <p:nvPr/>
        </p:nvSpPr>
        <p:spPr>
          <a:xfrm>
            <a:off x="609600" y="3568700"/>
            <a:ext cx="5181600" cy="9525"/>
          </a:xfrm>
          <a:prstGeom prst="rect">
            <a:avLst/>
          </a:prstGeom>
          <a:solidFill>
            <a:srgbClr val="D6D2CB"/>
          </a:solidFill>
          <a:ln w="0">
            <a:noFill/>
          </a:ln>
        </p:spPr>
        <p:txBody>
          <a:bodyPr/>
          <a:lstStyle/>
          <a:p>
            <a:endParaRPr lang="en-US"/>
          </a:p>
        </p:txBody>
      </p:sp>
      <p:sp>
        <p:nvSpPr>
          <p:cNvPr id="25" name="text-78">
            <a:extLst>
              <a:ext uri="{FF2B5EF4-FFF2-40B4-BE49-F238E27FC236}">
                <a16:creationId xmlns:a16="http://schemas.microsoft.com/office/drawing/2014/main" id="{2D0F0C85-FAFB-43A8-97A9-D1301E41DBA7}"/>
              </a:ext>
            </a:extLst>
          </p:cNvPr>
          <p:cNvSpPr>
            <a:spLocks noGrp="1"/>
          </p:cNvSpPr>
          <p:nvPr/>
        </p:nvSpPr>
        <p:spPr>
          <a:xfrm>
            <a:off x="609600" y="36957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05</a:t>
            </a:r>
          </a:p>
        </p:txBody>
      </p:sp>
      <p:sp>
        <p:nvSpPr>
          <p:cNvPr id="26" name="text-79">
            <a:hlinkClick r:id="" action="ppaction://noaction"/>
            <a:extLst>
              <a:ext uri="{FF2B5EF4-FFF2-40B4-BE49-F238E27FC236}">
                <a16:creationId xmlns:a16="http://schemas.microsoft.com/office/drawing/2014/main" id="{6D87ADD1-95C4-4E5D-BF10-1C282D376744}"/>
              </a:ext>
            </a:extLst>
          </p:cNvPr>
          <p:cNvSpPr>
            <a:spLocks noGrp="1"/>
          </p:cNvSpPr>
          <p:nvPr/>
        </p:nvSpPr>
        <p:spPr>
          <a:xfrm>
            <a:off x="1079500" y="36322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Breaking Away</a:t>
            </a:r>
          </a:p>
        </p:txBody>
      </p:sp>
      <p:sp>
        <p:nvSpPr>
          <p:cNvPr id="27" name="rule-80">
            <a:extLst>
              <a:ext uri="{FF2B5EF4-FFF2-40B4-BE49-F238E27FC236}">
                <a16:creationId xmlns:a16="http://schemas.microsoft.com/office/drawing/2014/main" id="{31880405-1E11-4577-8E44-3FD4B219C505}"/>
              </a:ext>
            </a:extLst>
          </p:cNvPr>
          <p:cNvSpPr>
            <a:spLocks noGrp="1"/>
          </p:cNvSpPr>
          <p:nvPr/>
        </p:nvSpPr>
        <p:spPr>
          <a:xfrm>
            <a:off x="609600" y="3937000"/>
            <a:ext cx="5181600" cy="9525"/>
          </a:xfrm>
          <a:prstGeom prst="rect">
            <a:avLst/>
          </a:prstGeom>
          <a:solidFill>
            <a:srgbClr val="D6D2CB"/>
          </a:solidFill>
          <a:ln w="0">
            <a:noFill/>
          </a:ln>
        </p:spPr>
        <p:txBody>
          <a:bodyPr/>
          <a:lstStyle/>
          <a:p>
            <a:endParaRPr lang="en-US"/>
          </a:p>
        </p:txBody>
      </p:sp>
      <p:sp>
        <p:nvSpPr>
          <p:cNvPr id="28" name="text-81">
            <a:extLst>
              <a:ext uri="{FF2B5EF4-FFF2-40B4-BE49-F238E27FC236}">
                <a16:creationId xmlns:a16="http://schemas.microsoft.com/office/drawing/2014/main" id="{94582735-0898-42F6-AF4B-13DAB85156FA}"/>
              </a:ext>
            </a:extLst>
          </p:cNvPr>
          <p:cNvSpPr>
            <a:spLocks noGrp="1"/>
          </p:cNvSpPr>
          <p:nvPr/>
        </p:nvSpPr>
        <p:spPr>
          <a:xfrm>
            <a:off x="609600" y="40640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06</a:t>
            </a:r>
          </a:p>
        </p:txBody>
      </p:sp>
      <p:sp>
        <p:nvSpPr>
          <p:cNvPr id="29" name="text-82">
            <a:hlinkClick r:id="" action="ppaction://noaction"/>
            <a:extLst>
              <a:ext uri="{FF2B5EF4-FFF2-40B4-BE49-F238E27FC236}">
                <a16:creationId xmlns:a16="http://schemas.microsoft.com/office/drawing/2014/main" id="{0008252F-9051-4F56-B0A7-CCF17A29855C}"/>
              </a:ext>
            </a:extLst>
          </p:cNvPr>
          <p:cNvSpPr>
            <a:spLocks noGrp="1"/>
          </p:cNvSpPr>
          <p:nvPr/>
        </p:nvSpPr>
        <p:spPr>
          <a:xfrm>
            <a:off x="1079500" y="40005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Madison</a:t>
            </a:r>
          </a:p>
        </p:txBody>
      </p:sp>
      <p:sp>
        <p:nvSpPr>
          <p:cNvPr id="30" name="rule-83">
            <a:extLst>
              <a:ext uri="{FF2B5EF4-FFF2-40B4-BE49-F238E27FC236}">
                <a16:creationId xmlns:a16="http://schemas.microsoft.com/office/drawing/2014/main" id="{3E616A0D-D495-4795-8363-281E5A87A165}"/>
              </a:ext>
            </a:extLst>
          </p:cNvPr>
          <p:cNvSpPr>
            <a:spLocks noGrp="1"/>
          </p:cNvSpPr>
          <p:nvPr/>
        </p:nvSpPr>
        <p:spPr>
          <a:xfrm>
            <a:off x="609600" y="4305300"/>
            <a:ext cx="5181600" cy="9525"/>
          </a:xfrm>
          <a:prstGeom prst="rect">
            <a:avLst/>
          </a:prstGeom>
          <a:solidFill>
            <a:srgbClr val="D6D2CB"/>
          </a:solidFill>
          <a:ln w="0">
            <a:noFill/>
          </a:ln>
        </p:spPr>
        <p:txBody>
          <a:bodyPr/>
          <a:lstStyle/>
          <a:p>
            <a:endParaRPr lang="en-US"/>
          </a:p>
        </p:txBody>
      </p:sp>
      <p:sp>
        <p:nvSpPr>
          <p:cNvPr id="31" name="text-84">
            <a:extLst>
              <a:ext uri="{FF2B5EF4-FFF2-40B4-BE49-F238E27FC236}">
                <a16:creationId xmlns:a16="http://schemas.microsoft.com/office/drawing/2014/main" id="{15B67057-2F3E-475F-9534-F5DCF87626A5}"/>
              </a:ext>
            </a:extLst>
          </p:cNvPr>
          <p:cNvSpPr>
            <a:spLocks noGrp="1"/>
          </p:cNvSpPr>
          <p:nvPr/>
        </p:nvSpPr>
        <p:spPr>
          <a:xfrm>
            <a:off x="609600" y="44323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07</a:t>
            </a:r>
          </a:p>
        </p:txBody>
      </p:sp>
      <p:sp>
        <p:nvSpPr>
          <p:cNvPr id="32" name="text-85">
            <a:hlinkClick r:id="" action="ppaction://noaction"/>
            <a:extLst>
              <a:ext uri="{FF2B5EF4-FFF2-40B4-BE49-F238E27FC236}">
                <a16:creationId xmlns:a16="http://schemas.microsoft.com/office/drawing/2014/main" id="{9ACB2DC5-4FDA-43C8-B590-FDB1F6A4B83D}"/>
              </a:ext>
            </a:extLst>
          </p:cNvPr>
          <p:cNvSpPr>
            <a:spLocks noGrp="1"/>
          </p:cNvSpPr>
          <p:nvPr/>
        </p:nvSpPr>
        <p:spPr>
          <a:xfrm>
            <a:off x="1079500" y="43688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Close Encounters of the Third Kind</a:t>
            </a:r>
          </a:p>
        </p:txBody>
      </p:sp>
      <p:sp>
        <p:nvSpPr>
          <p:cNvPr id="33" name="rule-86">
            <a:extLst>
              <a:ext uri="{FF2B5EF4-FFF2-40B4-BE49-F238E27FC236}">
                <a16:creationId xmlns:a16="http://schemas.microsoft.com/office/drawing/2014/main" id="{EC80F41D-2401-4F4F-BF6E-73E996FD9A1E}"/>
              </a:ext>
            </a:extLst>
          </p:cNvPr>
          <p:cNvSpPr>
            <a:spLocks noGrp="1"/>
          </p:cNvSpPr>
          <p:nvPr/>
        </p:nvSpPr>
        <p:spPr>
          <a:xfrm>
            <a:off x="609600" y="4673600"/>
            <a:ext cx="5181600" cy="9525"/>
          </a:xfrm>
          <a:prstGeom prst="rect">
            <a:avLst/>
          </a:prstGeom>
          <a:solidFill>
            <a:srgbClr val="D6D2CB"/>
          </a:solidFill>
          <a:ln w="0">
            <a:noFill/>
          </a:ln>
        </p:spPr>
        <p:txBody>
          <a:bodyPr/>
          <a:lstStyle/>
          <a:p>
            <a:endParaRPr lang="en-US"/>
          </a:p>
        </p:txBody>
      </p:sp>
      <p:sp>
        <p:nvSpPr>
          <p:cNvPr id="34" name="text-87">
            <a:extLst>
              <a:ext uri="{FF2B5EF4-FFF2-40B4-BE49-F238E27FC236}">
                <a16:creationId xmlns:a16="http://schemas.microsoft.com/office/drawing/2014/main" id="{78C52A81-72BA-4905-A9AB-3B811A7B1A5B}"/>
              </a:ext>
            </a:extLst>
          </p:cNvPr>
          <p:cNvSpPr>
            <a:spLocks noGrp="1"/>
          </p:cNvSpPr>
          <p:nvPr/>
        </p:nvSpPr>
        <p:spPr>
          <a:xfrm>
            <a:off x="609600" y="48006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08</a:t>
            </a:r>
          </a:p>
        </p:txBody>
      </p:sp>
      <p:sp>
        <p:nvSpPr>
          <p:cNvPr id="35" name="text-88">
            <a:hlinkClick r:id="" action="ppaction://noaction"/>
            <a:extLst>
              <a:ext uri="{FF2B5EF4-FFF2-40B4-BE49-F238E27FC236}">
                <a16:creationId xmlns:a16="http://schemas.microsoft.com/office/drawing/2014/main" id="{D7F67CB6-395B-4A28-B702-5434183B62C3}"/>
              </a:ext>
            </a:extLst>
          </p:cNvPr>
          <p:cNvSpPr>
            <a:spLocks noGrp="1"/>
          </p:cNvSpPr>
          <p:nvPr/>
        </p:nvSpPr>
        <p:spPr>
          <a:xfrm>
            <a:off x="1079500" y="47371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Eerie, Indiana</a:t>
            </a:r>
          </a:p>
        </p:txBody>
      </p:sp>
      <p:sp>
        <p:nvSpPr>
          <p:cNvPr id="36" name="rule-89">
            <a:extLst>
              <a:ext uri="{FF2B5EF4-FFF2-40B4-BE49-F238E27FC236}">
                <a16:creationId xmlns:a16="http://schemas.microsoft.com/office/drawing/2014/main" id="{542B0B72-AC26-4F21-97B5-77B4984C3957}"/>
              </a:ext>
            </a:extLst>
          </p:cNvPr>
          <p:cNvSpPr>
            <a:spLocks noGrp="1"/>
          </p:cNvSpPr>
          <p:nvPr/>
        </p:nvSpPr>
        <p:spPr>
          <a:xfrm>
            <a:off x="609600" y="5041900"/>
            <a:ext cx="5181600" cy="9525"/>
          </a:xfrm>
          <a:prstGeom prst="rect">
            <a:avLst/>
          </a:prstGeom>
          <a:solidFill>
            <a:srgbClr val="D6D2CB"/>
          </a:solidFill>
          <a:ln w="0">
            <a:noFill/>
          </a:ln>
        </p:spPr>
        <p:txBody>
          <a:bodyPr/>
          <a:lstStyle/>
          <a:p>
            <a:endParaRPr lang="en-US"/>
          </a:p>
        </p:txBody>
      </p:sp>
      <p:sp>
        <p:nvSpPr>
          <p:cNvPr id="37" name="text-90">
            <a:extLst>
              <a:ext uri="{FF2B5EF4-FFF2-40B4-BE49-F238E27FC236}">
                <a16:creationId xmlns:a16="http://schemas.microsoft.com/office/drawing/2014/main" id="{B14AB70C-FBA8-471B-B54D-64E269A8643A}"/>
              </a:ext>
            </a:extLst>
          </p:cNvPr>
          <p:cNvSpPr>
            <a:spLocks noGrp="1"/>
          </p:cNvSpPr>
          <p:nvPr/>
        </p:nvSpPr>
        <p:spPr>
          <a:xfrm>
            <a:off x="609600" y="51689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09</a:t>
            </a:r>
          </a:p>
        </p:txBody>
      </p:sp>
      <p:sp>
        <p:nvSpPr>
          <p:cNvPr id="38" name="text-91">
            <a:hlinkClick r:id="" action="ppaction://noaction"/>
            <a:extLst>
              <a:ext uri="{FF2B5EF4-FFF2-40B4-BE49-F238E27FC236}">
                <a16:creationId xmlns:a16="http://schemas.microsoft.com/office/drawing/2014/main" id="{BD9BFBFC-5AEC-4F5F-9063-5D393F399566}"/>
              </a:ext>
            </a:extLst>
          </p:cNvPr>
          <p:cNvSpPr>
            <a:spLocks noGrp="1"/>
          </p:cNvSpPr>
          <p:nvPr/>
        </p:nvSpPr>
        <p:spPr>
          <a:xfrm>
            <a:off x="1079500" y="51054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Stranger Things</a:t>
            </a:r>
          </a:p>
        </p:txBody>
      </p:sp>
      <p:sp>
        <p:nvSpPr>
          <p:cNvPr id="39" name="rule-92">
            <a:extLst>
              <a:ext uri="{FF2B5EF4-FFF2-40B4-BE49-F238E27FC236}">
                <a16:creationId xmlns:a16="http://schemas.microsoft.com/office/drawing/2014/main" id="{38B48D9D-A42B-403A-AB14-73EAB669D94C}"/>
              </a:ext>
            </a:extLst>
          </p:cNvPr>
          <p:cNvSpPr>
            <a:spLocks noGrp="1"/>
          </p:cNvSpPr>
          <p:nvPr/>
        </p:nvSpPr>
        <p:spPr>
          <a:xfrm>
            <a:off x="6400800" y="2095500"/>
            <a:ext cx="5181600" cy="9525"/>
          </a:xfrm>
          <a:prstGeom prst="rect">
            <a:avLst/>
          </a:prstGeom>
          <a:solidFill>
            <a:srgbClr val="D6D2CB"/>
          </a:solidFill>
          <a:ln w="0">
            <a:noFill/>
          </a:ln>
        </p:spPr>
        <p:txBody>
          <a:bodyPr/>
          <a:lstStyle/>
          <a:p>
            <a:endParaRPr lang="en-US"/>
          </a:p>
        </p:txBody>
      </p:sp>
      <p:sp>
        <p:nvSpPr>
          <p:cNvPr id="79" name="rule-92">
            <a:extLst>
              <a:ext uri="{FF2B5EF4-FFF2-40B4-BE49-F238E27FC236}">
                <a16:creationId xmlns:a16="http://schemas.microsoft.com/office/drawing/2014/main" id="{38B48D9D-A42B-403A-AB14-73EAB669D94C}"/>
              </a:ext>
            </a:extLst>
          </p:cNvPr>
          <p:cNvSpPr>
            <a:spLocks noGrp="1"/>
          </p:cNvSpPr>
          <p:nvPr/>
        </p:nvSpPr>
        <p:spPr>
          <a:xfrm>
            <a:off x="6400800" y="2463800"/>
            <a:ext cx="5181600" cy="9525"/>
          </a:xfrm>
          <a:prstGeom prst="rect">
            <a:avLst/>
          </a:prstGeom>
          <a:solidFill>
            <a:srgbClr val="D6D2CB"/>
          </a:solidFill>
          <a:ln w="0">
            <a:noFill/>
          </a:ln>
        </p:spPr>
        <p:txBody>
          <a:bodyPr/>
          <a:lstStyle/>
          <a:p>
            <a:endParaRPr lang="en-US"/>
          </a:p>
        </p:txBody>
      </p:sp>
      <p:sp>
        <p:nvSpPr>
          <p:cNvPr id="40" name="text-93">
            <a:extLst>
              <a:ext uri="{FF2B5EF4-FFF2-40B4-BE49-F238E27FC236}">
                <a16:creationId xmlns:a16="http://schemas.microsoft.com/office/drawing/2014/main" id="{41DA6C3F-E458-483B-B306-E8A373D633F6}"/>
              </a:ext>
            </a:extLst>
          </p:cNvPr>
          <p:cNvSpPr>
            <a:spLocks noGrp="1"/>
          </p:cNvSpPr>
          <p:nvPr/>
        </p:nvSpPr>
        <p:spPr>
          <a:xfrm>
            <a:off x="6400800" y="22225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11</a:t>
            </a:r>
          </a:p>
        </p:txBody>
      </p:sp>
      <p:sp>
        <p:nvSpPr>
          <p:cNvPr id="80" name="text-93">
            <a:extLst>
              <a:ext uri="{FF2B5EF4-FFF2-40B4-BE49-F238E27FC236}">
                <a16:creationId xmlns:a16="http://schemas.microsoft.com/office/drawing/2014/main" id="{41DA6C3F-E458-483B-B306-E8A373D633F6}"/>
              </a:ext>
            </a:extLst>
          </p:cNvPr>
          <p:cNvSpPr>
            <a:spLocks noGrp="1"/>
          </p:cNvSpPr>
          <p:nvPr/>
        </p:nvSpPr>
        <p:spPr>
          <a:xfrm>
            <a:off x="6400800" y="25908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12</a:t>
            </a:r>
          </a:p>
        </p:txBody>
      </p:sp>
      <p:sp>
        <p:nvSpPr>
          <p:cNvPr id="41" name="text-94">
            <a:hlinkClick r:id="" action="ppaction://noaction"/>
            <a:extLst>
              <a:ext uri="{FF2B5EF4-FFF2-40B4-BE49-F238E27FC236}">
                <a16:creationId xmlns:a16="http://schemas.microsoft.com/office/drawing/2014/main" id="{D48215F4-59FF-4EFB-A87F-1173E5C8296F}"/>
              </a:ext>
            </a:extLst>
          </p:cNvPr>
          <p:cNvSpPr>
            <a:spLocks noGrp="1"/>
          </p:cNvSpPr>
          <p:nvPr/>
        </p:nvSpPr>
        <p:spPr>
          <a:xfrm>
            <a:off x="6870700" y="21590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Prancer</a:t>
            </a:r>
          </a:p>
        </p:txBody>
      </p:sp>
      <p:sp>
        <p:nvSpPr>
          <p:cNvPr id="81" name="text-94">
            <a:hlinkClick r:id="" action="ppaction://noaction"/>
            <a:extLst>
              <a:ext uri="{FF2B5EF4-FFF2-40B4-BE49-F238E27FC236}">
                <a16:creationId xmlns:a16="http://schemas.microsoft.com/office/drawing/2014/main" id="{D48215F4-59FF-4EFB-A87F-1173E5C8296F}"/>
              </a:ext>
            </a:extLst>
          </p:cNvPr>
          <p:cNvSpPr>
            <a:spLocks noGrp="1"/>
          </p:cNvSpPr>
          <p:nvPr/>
        </p:nvSpPr>
        <p:spPr>
          <a:xfrm>
            <a:off x="6870700" y="25273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In &amp; Out</a:t>
            </a:r>
          </a:p>
        </p:txBody>
      </p:sp>
      <p:sp>
        <p:nvSpPr>
          <p:cNvPr id="42" name="rule-95">
            <a:extLst>
              <a:ext uri="{FF2B5EF4-FFF2-40B4-BE49-F238E27FC236}">
                <a16:creationId xmlns:a16="http://schemas.microsoft.com/office/drawing/2014/main" id="{B83B727E-F7A5-45CE-8957-0DA38646A1B5}"/>
              </a:ext>
            </a:extLst>
          </p:cNvPr>
          <p:cNvSpPr>
            <a:spLocks noGrp="1"/>
          </p:cNvSpPr>
          <p:nvPr/>
        </p:nvSpPr>
        <p:spPr>
          <a:xfrm>
            <a:off x="6400800" y="2832100"/>
            <a:ext cx="5181600" cy="9525"/>
          </a:xfrm>
          <a:prstGeom prst="rect">
            <a:avLst/>
          </a:prstGeom>
          <a:solidFill>
            <a:srgbClr val="D6D2CB"/>
          </a:solidFill>
          <a:ln w="0">
            <a:noFill/>
          </a:ln>
        </p:spPr>
        <p:txBody>
          <a:bodyPr/>
          <a:lstStyle/>
          <a:p>
            <a:endParaRPr lang="en-US"/>
          </a:p>
        </p:txBody>
      </p:sp>
      <p:sp>
        <p:nvSpPr>
          <p:cNvPr id="43" name="text-96">
            <a:extLst>
              <a:ext uri="{FF2B5EF4-FFF2-40B4-BE49-F238E27FC236}">
                <a16:creationId xmlns:a16="http://schemas.microsoft.com/office/drawing/2014/main" id="{92D16D81-8375-4BA4-BD61-F9547E4FF432}"/>
              </a:ext>
            </a:extLst>
          </p:cNvPr>
          <p:cNvSpPr>
            <a:spLocks noGrp="1"/>
          </p:cNvSpPr>
          <p:nvPr/>
        </p:nvSpPr>
        <p:spPr>
          <a:xfrm>
            <a:off x="6400800" y="29591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13</a:t>
            </a:r>
          </a:p>
        </p:txBody>
      </p:sp>
      <p:sp>
        <p:nvSpPr>
          <p:cNvPr id="44" name="text-97">
            <a:hlinkClick r:id="" action="ppaction://noaction"/>
            <a:extLst>
              <a:ext uri="{FF2B5EF4-FFF2-40B4-BE49-F238E27FC236}">
                <a16:creationId xmlns:a16="http://schemas.microsoft.com/office/drawing/2014/main" id="{8C8DBF12-3147-467B-97BB-D5AB91C2EFB7}"/>
              </a:ext>
            </a:extLst>
          </p:cNvPr>
          <p:cNvSpPr>
            <a:spLocks noGrp="1"/>
          </p:cNvSpPr>
          <p:nvPr/>
        </p:nvSpPr>
        <p:spPr>
          <a:xfrm>
            <a:off x="6870700" y="28956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Lonesome Jim</a:t>
            </a:r>
          </a:p>
        </p:txBody>
      </p:sp>
      <p:sp>
        <p:nvSpPr>
          <p:cNvPr id="45" name="rule-98">
            <a:extLst>
              <a:ext uri="{FF2B5EF4-FFF2-40B4-BE49-F238E27FC236}">
                <a16:creationId xmlns:a16="http://schemas.microsoft.com/office/drawing/2014/main" id="{C4492186-40A2-4CD9-9D39-81134BD9A855}"/>
              </a:ext>
            </a:extLst>
          </p:cNvPr>
          <p:cNvSpPr>
            <a:spLocks noGrp="1"/>
          </p:cNvSpPr>
          <p:nvPr/>
        </p:nvSpPr>
        <p:spPr>
          <a:xfrm>
            <a:off x="6400800" y="3200400"/>
            <a:ext cx="5181600" cy="9525"/>
          </a:xfrm>
          <a:prstGeom prst="rect">
            <a:avLst/>
          </a:prstGeom>
          <a:solidFill>
            <a:srgbClr val="D6D2CB"/>
          </a:solidFill>
          <a:ln w="0">
            <a:noFill/>
          </a:ln>
        </p:spPr>
        <p:txBody>
          <a:bodyPr/>
          <a:lstStyle/>
          <a:p>
            <a:endParaRPr lang="en-US"/>
          </a:p>
        </p:txBody>
      </p:sp>
      <p:sp>
        <p:nvSpPr>
          <p:cNvPr id="46" name="text-99">
            <a:extLst>
              <a:ext uri="{FF2B5EF4-FFF2-40B4-BE49-F238E27FC236}">
                <a16:creationId xmlns:a16="http://schemas.microsoft.com/office/drawing/2014/main" id="{349620D9-08B3-48A1-B361-0E117AE3BC59}"/>
              </a:ext>
            </a:extLst>
          </p:cNvPr>
          <p:cNvSpPr>
            <a:spLocks noGrp="1"/>
          </p:cNvSpPr>
          <p:nvPr/>
        </p:nvSpPr>
        <p:spPr>
          <a:xfrm>
            <a:off x="6400800" y="33274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14</a:t>
            </a:r>
          </a:p>
        </p:txBody>
      </p:sp>
      <p:sp>
        <p:nvSpPr>
          <p:cNvPr id="47" name="text-100">
            <a:hlinkClick r:id="" action="ppaction://noaction"/>
            <a:extLst>
              <a:ext uri="{FF2B5EF4-FFF2-40B4-BE49-F238E27FC236}">
                <a16:creationId xmlns:a16="http://schemas.microsoft.com/office/drawing/2014/main" id="{733F84CF-E905-4C1D-B15D-B04CB8F09FFB}"/>
              </a:ext>
            </a:extLst>
          </p:cNvPr>
          <p:cNvSpPr>
            <a:spLocks noGrp="1"/>
          </p:cNvSpPr>
          <p:nvPr/>
        </p:nvSpPr>
        <p:spPr>
          <a:xfrm>
            <a:off x="6870700" y="32639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The Judge</a:t>
            </a:r>
          </a:p>
        </p:txBody>
      </p:sp>
      <p:sp>
        <p:nvSpPr>
          <p:cNvPr id="48" name="rule-101">
            <a:extLst>
              <a:ext uri="{FF2B5EF4-FFF2-40B4-BE49-F238E27FC236}">
                <a16:creationId xmlns:a16="http://schemas.microsoft.com/office/drawing/2014/main" id="{24ECB77C-7E97-46D8-8BBE-2E7AED22EE91}"/>
              </a:ext>
            </a:extLst>
          </p:cNvPr>
          <p:cNvSpPr>
            <a:spLocks noGrp="1"/>
          </p:cNvSpPr>
          <p:nvPr/>
        </p:nvSpPr>
        <p:spPr>
          <a:xfrm>
            <a:off x="6400800" y="3568700"/>
            <a:ext cx="5181600" cy="9525"/>
          </a:xfrm>
          <a:prstGeom prst="rect">
            <a:avLst/>
          </a:prstGeom>
          <a:solidFill>
            <a:srgbClr val="D6D2CB"/>
          </a:solidFill>
          <a:ln w="0">
            <a:noFill/>
          </a:ln>
        </p:spPr>
        <p:txBody>
          <a:bodyPr/>
          <a:lstStyle/>
          <a:p>
            <a:endParaRPr lang="en-US"/>
          </a:p>
        </p:txBody>
      </p:sp>
      <p:sp>
        <p:nvSpPr>
          <p:cNvPr id="49" name="text-102">
            <a:extLst>
              <a:ext uri="{FF2B5EF4-FFF2-40B4-BE49-F238E27FC236}">
                <a16:creationId xmlns:a16="http://schemas.microsoft.com/office/drawing/2014/main" id="{EB99C547-A4E1-44D0-9483-99227966DBE3}"/>
              </a:ext>
            </a:extLst>
          </p:cNvPr>
          <p:cNvSpPr>
            <a:spLocks noGrp="1"/>
          </p:cNvSpPr>
          <p:nvPr/>
        </p:nvSpPr>
        <p:spPr>
          <a:xfrm>
            <a:off x="6400800" y="36957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15</a:t>
            </a:r>
          </a:p>
        </p:txBody>
      </p:sp>
      <p:sp>
        <p:nvSpPr>
          <p:cNvPr id="50" name="text-103">
            <a:hlinkClick r:id="" action="ppaction://noaction"/>
            <a:extLst>
              <a:ext uri="{FF2B5EF4-FFF2-40B4-BE49-F238E27FC236}">
                <a16:creationId xmlns:a16="http://schemas.microsoft.com/office/drawing/2014/main" id="{15AFF55E-663A-40C0-BEBE-18290C4B4D4C}"/>
              </a:ext>
            </a:extLst>
          </p:cNvPr>
          <p:cNvSpPr>
            <a:spLocks noGrp="1"/>
          </p:cNvSpPr>
          <p:nvPr/>
        </p:nvSpPr>
        <p:spPr>
          <a:xfrm>
            <a:off x="6870700" y="36322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Quantum Leap: “The Leap Back”</a:t>
            </a:r>
          </a:p>
        </p:txBody>
      </p:sp>
      <p:sp>
        <p:nvSpPr>
          <p:cNvPr id="51" name="rule-104">
            <a:extLst>
              <a:ext uri="{FF2B5EF4-FFF2-40B4-BE49-F238E27FC236}">
                <a16:creationId xmlns:a16="http://schemas.microsoft.com/office/drawing/2014/main" id="{686CB27D-89AF-4B44-B93C-AF88BE38344B}"/>
              </a:ext>
            </a:extLst>
          </p:cNvPr>
          <p:cNvSpPr>
            <a:spLocks noGrp="1"/>
          </p:cNvSpPr>
          <p:nvPr/>
        </p:nvSpPr>
        <p:spPr>
          <a:xfrm>
            <a:off x="6400800" y="3937000"/>
            <a:ext cx="5181600" cy="9525"/>
          </a:xfrm>
          <a:prstGeom prst="rect">
            <a:avLst/>
          </a:prstGeom>
          <a:solidFill>
            <a:srgbClr val="D6D2CB"/>
          </a:solidFill>
          <a:ln w="0">
            <a:noFill/>
          </a:ln>
        </p:spPr>
        <p:txBody>
          <a:bodyPr/>
          <a:lstStyle/>
          <a:p>
            <a:endParaRPr lang="en-US"/>
          </a:p>
        </p:txBody>
      </p:sp>
      <p:sp>
        <p:nvSpPr>
          <p:cNvPr id="52" name="text-105">
            <a:extLst>
              <a:ext uri="{FF2B5EF4-FFF2-40B4-BE49-F238E27FC236}">
                <a16:creationId xmlns:a16="http://schemas.microsoft.com/office/drawing/2014/main" id="{2B89C7EA-CFE8-43DA-8FD4-366B7A47F282}"/>
              </a:ext>
            </a:extLst>
          </p:cNvPr>
          <p:cNvSpPr>
            <a:spLocks noGrp="1"/>
          </p:cNvSpPr>
          <p:nvPr/>
        </p:nvSpPr>
        <p:spPr>
          <a:xfrm>
            <a:off x="6400800" y="40640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16</a:t>
            </a:r>
          </a:p>
        </p:txBody>
      </p:sp>
      <p:sp>
        <p:nvSpPr>
          <p:cNvPr id="53" name="text-106">
            <a:hlinkClick r:id="" action="ppaction://noaction"/>
            <a:extLst>
              <a:ext uri="{FF2B5EF4-FFF2-40B4-BE49-F238E27FC236}">
                <a16:creationId xmlns:a16="http://schemas.microsoft.com/office/drawing/2014/main" id="{C5A3FF4B-48A0-4B61-BA78-EA769FD207D7}"/>
              </a:ext>
            </a:extLst>
          </p:cNvPr>
          <p:cNvSpPr>
            <a:spLocks noGrp="1"/>
          </p:cNvSpPr>
          <p:nvPr/>
        </p:nvSpPr>
        <p:spPr>
          <a:xfrm>
            <a:off x="6870700" y="40005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Parks and Recreation</a:t>
            </a:r>
          </a:p>
        </p:txBody>
      </p:sp>
      <p:sp>
        <p:nvSpPr>
          <p:cNvPr id="61" name="rule-14"/>
          <p:cNvSpPr>
            <a:spLocks noGrp="1"/>
          </p:cNvSpPr>
          <p:nvPr/>
        </p:nvSpPr>
        <p:spPr>
          <a:xfrm>
            <a:off x="6400800" y="4305300"/>
            <a:ext cx="5181600" cy="9525"/>
          </a:xfrm>
          <a:prstGeom prst="rect">
            <a:avLst/>
          </a:prstGeom>
          <a:solidFill>
            <a:srgbClr val="D6D2CB"/>
          </a:solidFill>
          <a:ln w="0">
            <a:noFill/>
          </a:ln>
        </p:spPr>
        <p:txBody>
          <a:bodyPr/>
          <a:lstStyle/>
          <a:p>
            <a:endParaRPr lang="en-US"/>
          </a:p>
        </p:txBody>
      </p:sp>
      <p:sp>
        <p:nvSpPr>
          <p:cNvPr id="62" name="num-14"/>
          <p:cNvSpPr>
            <a:spLocks noGrp="1"/>
          </p:cNvSpPr>
          <p:nvPr/>
        </p:nvSpPr>
        <p:spPr>
          <a:xfrm>
            <a:off x="6400800" y="44323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17</a:t>
            </a:r>
          </a:p>
        </p:txBody>
      </p:sp>
      <p:sp>
        <p:nvSpPr>
          <p:cNvPr id="63" name="title-14">
            <a:hlinkClick r:id="" action="ppaction://noaction"/>
          </p:cNvPr>
          <p:cNvSpPr>
            <a:spLocks noGrp="1"/>
          </p:cNvSpPr>
          <p:nvPr/>
        </p:nvSpPr>
        <p:spPr>
          <a:xfrm>
            <a:off x="6870700" y="43688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Public Enemies</a:t>
            </a:r>
          </a:p>
        </p:txBody>
      </p:sp>
      <p:sp>
        <p:nvSpPr>
          <p:cNvPr id="64" name="rule-15"/>
          <p:cNvSpPr>
            <a:spLocks noGrp="1"/>
          </p:cNvSpPr>
          <p:nvPr/>
        </p:nvSpPr>
        <p:spPr>
          <a:xfrm>
            <a:off x="6400800" y="4673600"/>
            <a:ext cx="5181600" cy="9525"/>
          </a:xfrm>
          <a:prstGeom prst="rect">
            <a:avLst/>
          </a:prstGeom>
          <a:solidFill>
            <a:srgbClr val="D6D2CB"/>
          </a:solidFill>
          <a:ln w="0">
            <a:noFill/>
          </a:ln>
        </p:spPr>
        <p:txBody>
          <a:bodyPr/>
          <a:lstStyle/>
          <a:p>
            <a:endParaRPr lang="en-US"/>
          </a:p>
        </p:txBody>
      </p:sp>
      <p:sp>
        <p:nvSpPr>
          <p:cNvPr id="65" name="num-15"/>
          <p:cNvSpPr>
            <a:spLocks noGrp="1"/>
          </p:cNvSpPr>
          <p:nvPr/>
        </p:nvSpPr>
        <p:spPr>
          <a:xfrm>
            <a:off x="6400800" y="48006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18</a:t>
            </a:r>
          </a:p>
        </p:txBody>
      </p:sp>
      <p:sp>
        <p:nvSpPr>
          <p:cNvPr id="66" name="title-15">
            <a:hlinkClick r:id="" action="ppaction://noaction"/>
          </p:cNvPr>
          <p:cNvSpPr>
            <a:spLocks noGrp="1"/>
          </p:cNvSpPr>
          <p:nvPr/>
        </p:nvSpPr>
        <p:spPr>
          <a:xfrm>
            <a:off x="6870700" y="47371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Columbus</a:t>
            </a:r>
          </a:p>
        </p:txBody>
      </p:sp>
      <p:sp>
        <p:nvSpPr>
          <p:cNvPr id="67" name="rule-16"/>
          <p:cNvSpPr>
            <a:spLocks noGrp="1"/>
          </p:cNvSpPr>
          <p:nvPr/>
        </p:nvSpPr>
        <p:spPr>
          <a:xfrm>
            <a:off x="6400800" y="5041900"/>
            <a:ext cx="5181600" cy="9525"/>
          </a:xfrm>
          <a:prstGeom prst="rect">
            <a:avLst/>
          </a:prstGeom>
          <a:solidFill>
            <a:srgbClr val="D6D2CB"/>
          </a:solidFill>
          <a:ln w="0">
            <a:noFill/>
          </a:ln>
        </p:spPr>
        <p:txBody>
          <a:bodyPr/>
          <a:lstStyle/>
          <a:p>
            <a:endParaRPr lang="en-US"/>
          </a:p>
        </p:txBody>
      </p:sp>
      <p:sp>
        <p:nvSpPr>
          <p:cNvPr id="68" name="num-16"/>
          <p:cNvSpPr>
            <a:spLocks noGrp="1"/>
          </p:cNvSpPr>
          <p:nvPr/>
        </p:nvSpPr>
        <p:spPr>
          <a:xfrm>
            <a:off x="6400800" y="51689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19</a:t>
            </a:r>
          </a:p>
        </p:txBody>
      </p:sp>
      <p:sp>
        <p:nvSpPr>
          <p:cNvPr id="69" name="title-16">
            <a:hlinkClick r:id="" action="ppaction://noaction"/>
          </p:cNvPr>
          <p:cNvSpPr>
            <a:spLocks noGrp="1"/>
          </p:cNvSpPr>
          <p:nvPr/>
        </p:nvSpPr>
        <p:spPr>
          <a:xfrm>
            <a:off x="6870700" y="51054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One Day at a Time</a:t>
            </a:r>
          </a:p>
        </p:txBody>
      </p:sp>
      <p:sp>
        <p:nvSpPr>
          <p:cNvPr id="54" name="text-107">
            <a:extLst>
              <a:ext uri="{FF2B5EF4-FFF2-40B4-BE49-F238E27FC236}">
                <a16:creationId xmlns:a16="http://schemas.microsoft.com/office/drawing/2014/main" id="{C58221CA-DB0C-40FB-B1DA-9F4398E715EF}"/>
              </a:ext>
            </a:extLst>
          </p:cNvPr>
          <p:cNvSpPr>
            <a:spLocks noGrp="1"/>
          </p:cNvSpPr>
          <p:nvPr/>
        </p:nvSpPr>
        <p:spPr>
          <a:xfrm>
            <a:off x="609600" y="6007100"/>
            <a:ext cx="10668000" cy="438150"/>
          </a:xfrm>
          <a:prstGeom prst="rect">
            <a:avLst/>
          </a:prstGeom>
          <a:noFill/>
          <a:ln w="0">
            <a:noFill/>
          </a:ln>
        </p:spPr>
        <p:txBody>
          <a:bodyPr wrap="square" lIns="0" tIns="0" rIns="0" bIns="0" anchor="t">
            <a:noAutofit/>
          </a:bodyPr>
          <a:lstStyle/>
          <a:p>
            <a:pPr>
              <a:defRPr sz="1725">
                <a:solidFill>
                  <a:srgbClr val="3A3A38"/>
                </a:solidFill>
                <a:latin typeface="DM Sans"/>
                <a:ea typeface="DM Sans"/>
                <a:cs typeface="DM Sans"/>
              </a:defRPr>
            </a:pPr>
            <a:r>
              <a:rPr sz="1800" dirty="0">
                <a:solidFill>
                  <a:srgbClr val="3A3A38"/>
                </a:solidFill>
                <a:latin typeface="DM Sans"/>
                <a:ea typeface="DM Sans"/>
                <a:cs typeface="DM Sans"/>
              </a:rPr>
              <a:t>A selective inheritance of settings, regional memory and dramatic possibilities.</a:t>
            </a:r>
          </a:p>
        </p:txBody>
      </p:sp>
      <p:sp>
        <p:nvSpPr>
          <p:cNvPr id="5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70" name="rule-89 70">
            <a:extLst>
              <a:ext uri="{FF2B5EF4-FFF2-40B4-BE49-F238E27FC236}">
                <a16:creationId xmlns:a16="http://schemas.microsoft.com/office/drawing/2014/main" id="{542B0B72-AC26-4F21-97B5-77B4984C3957}"/>
              </a:ext>
            </a:extLst>
          </p:cNvPr>
          <p:cNvSpPr>
            <a:spLocks noGrp="1"/>
          </p:cNvSpPr>
          <p:nvPr/>
        </p:nvSpPr>
        <p:spPr>
          <a:xfrm>
            <a:off x="609600" y="5410200"/>
            <a:ext cx="5181600" cy="9525"/>
          </a:xfrm>
          <a:prstGeom prst="rect">
            <a:avLst/>
          </a:prstGeom>
          <a:solidFill>
            <a:srgbClr val="D6D2CB"/>
          </a:solidFill>
          <a:ln w="0">
            <a:noFill/>
          </a:ln>
        </p:spPr>
        <p:txBody>
          <a:bodyPr/>
          <a:lstStyle/>
          <a:p>
            <a:endParaRPr lang="en-US"/>
          </a:p>
        </p:txBody>
      </p:sp>
      <p:sp>
        <p:nvSpPr>
          <p:cNvPr id="71" name="text-90 71">
            <a:extLst>
              <a:ext uri="{FF2B5EF4-FFF2-40B4-BE49-F238E27FC236}">
                <a16:creationId xmlns:a16="http://schemas.microsoft.com/office/drawing/2014/main" id="{B14AB70C-FBA8-471B-B54D-64E269A8643A}"/>
              </a:ext>
            </a:extLst>
          </p:cNvPr>
          <p:cNvSpPr>
            <a:spLocks noGrp="1"/>
          </p:cNvSpPr>
          <p:nvPr/>
        </p:nvSpPr>
        <p:spPr>
          <a:xfrm>
            <a:off x="609600" y="55372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10</a:t>
            </a:r>
          </a:p>
        </p:txBody>
      </p:sp>
      <p:sp>
        <p:nvSpPr>
          <p:cNvPr id="72" name="text-91 72">
            <a:hlinkClick r:id="" action="ppaction://noaction"/>
            <a:extLst>
              <a:ext uri="{FF2B5EF4-FFF2-40B4-BE49-F238E27FC236}">
                <a16:creationId xmlns:a16="http://schemas.microsoft.com/office/drawing/2014/main" id="{BD9BFBFC-5AEC-4F5F-9063-5D393F399566}"/>
              </a:ext>
            </a:extLst>
          </p:cNvPr>
          <p:cNvSpPr>
            <a:spLocks noGrp="1"/>
          </p:cNvSpPr>
          <p:nvPr/>
        </p:nvSpPr>
        <p:spPr>
          <a:xfrm>
            <a:off x="1079500" y="54737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a:solidFill>
                  <a:srgbClr val="111111"/>
                </a:solidFill>
                <a:latin typeface="EB Garamond Medium"/>
                <a:ea typeface="EB Garamond Medium"/>
                <a:cs typeface="EB Garamond Medium"/>
              </a:rPr>
              <a:t>A Christmas Story</a:t>
            </a:r>
          </a:p>
        </p:txBody>
      </p:sp>
      <p:sp>
        <p:nvSpPr>
          <p:cNvPr id="73" name="rule-16 73"/>
          <p:cNvSpPr>
            <a:spLocks noGrp="1"/>
          </p:cNvSpPr>
          <p:nvPr/>
        </p:nvSpPr>
        <p:spPr>
          <a:xfrm>
            <a:off x="6400800" y="5410200"/>
            <a:ext cx="5181600" cy="9525"/>
          </a:xfrm>
          <a:prstGeom prst="rect">
            <a:avLst/>
          </a:prstGeom>
          <a:solidFill>
            <a:srgbClr val="D6D2CB"/>
          </a:solidFill>
          <a:ln w="0">
            <a:noFill/>
          </a:ln>
        </p:spPr>
        <p:txBody>
          <a:bodyPr/>
          <a:lstStyle/>
          <a:p>
            <a:endParaRPr lang="en-US"/>
          </a:p>
        </p:txBody>
      </p:sp>
      <p:sp>
        <p:nvSpPr>
          <p:cNvPr id="74" name="num-16 74"/>
          <p:cNvSpPr>
            <a:spLocks noGrp="1"/>
          </p:cNvSpPr>
          <p:nvPr/>
        </p:nvSpPr>
        <p:spPr>
          <a:xfrm>
            <a:off x="6400800" y="5537200"/>
            <a:ext cx="428625" cy="266700"/>
          </a:xfrm>
          <a:prstGeom prst="rect">
            <a:avLst/>
          </a:prstGeom>
          <a:noFill/>
          <a:ln w="0">
            <a:noFill/>
          </a:ln>
        </p:spPr>
        <p:txBody>
          <a:bodyPr wrap="square" lIns="0" tIns="0" rIns="0" bIns="0" anchor="t">
            <a:noAutofit/>
          </a:bodyPr>
          <a:lstStyle/>
          <a:p>
            <a:pPr>
              <a:defRPr sz="900" spc="126">
                <a:solidFill>
                  <a:srgbClr val="CC1B1B"/>
                </a:solidFill>
                <a:latin typeface="IBM Plex Mono"/>
                <a:ea typeface="IBM Plex Mono"/>
                <a:cs typeface="IBM Plex Mono"/>
              </a:defRPr>
            </a:pPr>
            <a:r>
              <a:rPr sz="1300" spc="126">
                <a:solidFill>
                  <a:srgbClr val="CC1B1B"/>
                </a:solidFill>
                <a:latin typeface="IBM Plex Mono"/>
                <a:ea typeface="IBM Plex Mono"/>
                <a:cs typeface="IBM Plex Mono"/>
              </a:rPr>
              <a:t>20</a:t>
            </a:r>
          </a:p>
        </p:txBody>
      </p:sp>
      <p:sp>
        <p:nvSpPr>
          <p:cNvPr id="75" name="title-16 75">
            <a:hlinkClick r:id="" action="ppaction://noaction"/>
          </p:cNvPr>
          <p:cNvSpPr>
            <a:spLocks noGrp="1"/>
          </p:cNvSpPr>
          <p:nvPr/>
        </p:nvSpPr>
        <p:spPr>
          <a:xfrm>
            <a:off x="6870700" y="5473700"/>
            <a:ext cx="4667250" cy="361950"/>
          </a:xfrm>
          <a:prstGeom prst="rect">
            <a:avLst/>
          </a:prstGeom>
          <a:noFill/>
          <a:ln w="0">
            <a:noFill/>
          </a:ln>
        </p:spPr>
        <p:txBody>
          <a:bodyPr wrap="square" lIns="0" tIns="0" rIns="0" bIns="0" anchor="t">
            <a:noAutofit/>
          </a:bodyPr>
          <a:lstStyle/>
          <a:p>
            <a:pPr>
              <a:defRPr sz="1950">
                <a:solidFill>
                  <a:srgbClr val="111111"/>
                </a:solidFill>
                <a:latin typeface="EB Garamond Medium"/>
                <a:ea typeface="EB Garamond Medium"/>
                <a:cs typeface="EB Garamond Medium"/>
              </a:defRPr>
            </a:pPr>
            <a:r>
              <a:rPr sz="1950" u="none" dirty="0">
                <a:solidFill>
                  <a:srgbClr val="111111"/>
                </a:solidFill>
                <a:latin typeface="EB Garamond Medium"/>
                <a:ea typeface="EB Garamond Medium"/>
                <a:cs typeface="EB Garamond Medium"/>
              </a:rPr>
              <a:t>The Bear: “Gary”</a:t>
            </a:r>
          </a:p>
        </p:txBody>
      </p:sp>
    </p:spTree>
    <p:extLst>
      <p:ext uri="{BB962C8B-B14F-4D97-AF65-F5344CB8AC3E}">
        <p14:creationId xmlns:p14="http://schemas.microsoft.com/office/powerpoint/2010/main" val="1941439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108">
            <a:extLst>
              <a:ext uri="{FF2B5EF4-FFF2-40B4-BE49-F238E27FC236}">
                <a16:creationId xmlns:a16="http://schemas.microsoft.com/office/drawing/2014/main" id="{DBF36DF7-469F-4F62-BB77-739DC891E34F}"/>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121AA524-F974-49F5-A980-5DA7B4043815}"/>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114">
            <a:extLst>
              <a:ext uri="{FF2B5EF4-FFF2-40B4-BE49-F238E27FC236}">
                <a16:creationId xmlns:a16="http://schemas.microsoft.com/office/drawing/2014/main" id="{7E3B400E-CFC2-4ABD-BB49-1BBE10FAE603}"/>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115">
            <a:extLst>
              <a:ext uri="{FF2B5EF4-FFF2-40B4-BE49-F238E27FC236}">
                <a16:creationId xmlns:a16="http://schemas.microsoft.com/office/drawing/2014/main" id="{E400E786-468E-4370-A4CC-BEE42AD2201D}"/>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116">
            <a:extLst>
              <a:ext uri="{FF2B5EF4-FFF2-40B4-BE49-F238E27FC236}">
                <a16:creationId xmlns:a16="http://schemas.microsoft.com/office/drawing/2014/main" id="{AFED6338-24DE-4D6C-BF22-B2AA467338D6}"/>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117">
            <a:extLst>
              <a:ext uri="{FF2B5EF4-FFF2-40B4-BE49-F238E27FC236}">
                <a16:creationId xmlns:a16="http://schemas.microsoft.com/office/drawing/2014/main" id="{B0973175-3853-490F-9B5E-A78D474234E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118">
            <a:hlinkClick r:id="rId3"/>
            <a:extLst>
              <a:ext uri="{FF2B5EF4-FFF2-40B4-BE49-F238E27FC236}">
                <a16:creationId xmlns:a16="http://schemas.microsoft.com/office/drawing/2014/main" id="{D94D61AD-4828-4279-82CD-F05DD1121A44}"/>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119">
            <a:extLst>
              <a:ext uri="{FF2B5EF4-FFF2-40B4-BE49-F238E27FC236}">
                <a16:creationId xmlns:a16="http://schemas.microsoft.com/office/drawing/2014/main" id="{6CC42F78-BC7B-4B6C-9D86-E7407FF61DFF}"/>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6 / 70</a:t>
            </a:r>
            <a:endParaRPr sz="750" spc="105">
              <a:solidFill>
                <a:srgbClr val="8A8580"/>
              </a:solidFill>
              <a:latin typeface="IBM Plex Mono"/>
              <a:ea typeface="IBM Plex Mono"/>
              <a:cs typeface="IBM Plex Mono"/>
            </a:endParaRPr>
          </a:p>
        </p:txBody>
      </p:sp>
      <p:pic>
        <p:nvPicPr>
          <p:cNvPr id="34" name="Picture 33"/>
          <p:cNvPicPr>
            <a:picLocks noChangeAspect="1"/>
          </p:cNvPicPr>
          <p:nvPr/>
        </p:nvPicPr>
        <p:blipFill>
          <a:blip r:embed="rId4"/>
          <a:stretch/>
        </p:blipFill>
        <p:spPr>
          <a:xfrm>
            <a:off x="914400" y="749808"/>
            <a:ext cx="4142232" cy="5522976"/>
          </a:xfrm>
          <a:prstGeom prst="rect">
            <a:avLst/>
          </a:prstGeom>
          <a:effectLst>
            <a:outerShdw blurRad="152400" dist="50800" dir="5400000" algn="t" rotWithShape="0">
              <a:srgbClr val="000000">
                <a:alpha val="26000"/>
              </a:srgbClr>
            </a:outerShdw>
          </a:effectLst>
        </p:spPr>
      </p:pic>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239012"/>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01 OF 20</a:t>
            </a:r>
            <a:r>
              <a:rPr sz="1300" b="0" i="0" u="none" spc="40">
                <a:solidFill>
                  <a:srgbClr val="111111"/>
                </a:solidFill>
                <a:latin typeface="IBM Plex Mono"/>
                <a:ea typeface="IBM Plex Mono"/>
                <a:cs typeface="IBM Plex Mono"/>
              </a:rPr>
              <a:t> / THE SPORTS MYTH</a:t>
            </a:r>
          </a:p>
        </p:txBody>
      </p:sp>
      <p:sp>
        <p:nvSpPr>
          <p:cNvPr id="37" name="kicker-place"/>
          <p:cNvSpPr txBox="1"/>
          <p:nvPr/>
        </p:nvSpPr>
        <p:spPr>
          <a:xfrm>
            <a:off x="6071616" y="1604772"/>
            <a:ext cx="5394960" cy="274320"/>
          </a:xfrm>
          <a:prstGeom prst="rect">
            <a:avLst/>
          </a:prstGeom>
          <a:noFill/>
        </p:spPr>
        <p:txBody>
          <a:bodyPr wrap="square" lIns="0" tIns="0" rIns="0" bIns="0" anchor="t"/>
          <a:lstStyle/>
          <a:p>
            <a:r>
              <a:rPr sz="1300" b="0" i="0" spc="137" dirty="0">
                <a:solidFill>
                  <a:srgbClr val="CC1B1B"/>
                </a:solidFill>
                <a:latin typeface="IBM Plex Mono"/>
                <a:ea typeface="IBM Plex Mono"/>
                <a:cs typeface="IBM Plex Mono"/>
              </a:rPr>
              <a:t>1940 / SOUTH BEND, INDIANA</a:t>
            </a:r>
          </a:p>
        </p:txBody>
      </p:sp>
      <p:sp>
        <p:nvSpPr>
          <p:cNvPr id="38" name="title"/>
          <p:cNvSpPr txBox="1"/>
          <p:nvPr/>
        </p:nvSpPr>
        <p:spPr>
          <a:xfrm>
            <a:off x="6071616" y="2007107"/>
            <a:ext cx="5394960" cy="1353312"/>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Knute Rockne,</a:t>
            </a:r>
          </a:p>
          <a:p>
            <a:pPr>
              <a:lnSpc>
                <a:spcPct val="95000"/>
              </a:lnSpc>
            </a:pPr>
            <a:r>
              <a:rPr sz="4600" b="0" i="0" spc="-90">
                <a:solidFill>
                  <a:srgbClr val="111111"/>
                </a:solidFill>
                <a:latin typeface="EB Garamond Medium"/>
                <a:ea typeface="EB Garamond Medium"/>
                <a:cs typeface="EB Garamond Medium"/>
              </a:rPr>
              <a:t>All American</a:t>
            </a:r>
          </a:p>
        </p:txBody>
      </p:sp>
      <p:sp>
        <p:nvSpPr>
          <p:cNvPr id="39" name="sub"/>
          <p:cNvSpPr txBox="1"/>
          <p:nvPr/>
        </p:nvSpPr>
        <p:spPr>
          <a:xfrm>
            <a:off x="6071616" y="3543300"/>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A Norwegian immigrant’s son rises from Chicago’s sandlots to coach Notre Dame, reinvents the game, and turns a small Catholic college into a national faith.</a:t>
            </a:r>
          </a:p>
        </p:txBody>
      </p:sp>
      <p:sp>
        <p:nvSpPr>
          <p:cNvPr id="40" name="rule-film"/>
          <p:cNvSpPr/>
          <p:nvPr/>
        </p:nvSpPr>
        <p:spPr>
          <a:xfrm>
            <a:off x="6071616" y="4814316"/>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5015484"/>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How does a coach become a public legend?</a:t>
            </a:r>
          </a:p>
        </p:txBody>
      </p:sp>
    </p:spTree>
    <p:extLst>
      <p:ext uri="{BB962C8B-B14F-4D97-AF65-F5344CB8AC3E}">
        <p14:creationId xmlns:p14="http://schemas.microsoft.com/office/powerpoint/2010/main" val="3102893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2" name="panel-127">
            <a:extLst>
              <a:ext uri="{FF2B5EF4-FFF2-40B4-BE49-F238E27FC236}">
                <a16:creationId xmlns:a16="http://schemas.microsoft.com/office/drawing/2014/main" id="{2601E303-4E07-4972-98FA-7A1B85CAB859}"/>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D4CB0D23-FEC9-455D-B036-4BCD97536148}"/>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133">
            <a:extLst>
              <a:ext uri="{FF2B5EF4-FFF2-40B4-BE49-F238E27FC236}">
                <a16:creationId xmlns:a16="http://schemas.microsoft.com/office/drawing/2014/main" id="{869E418D-BD02-4925-9810-CAD3DE198E26}"/>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134">
            <a:extLst>
              <a:ext uri="{FF2B5EF4-FFF2-40B4-BE49-F238E27FC236}">
                <a16:creationId xmlns:a16="http://schemas.microsoft.com/office/drawing/2014/main" id="{2FE47A71-4D8B-4E9F-BB76-ED52D08EF88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135">
            <a:extLst>
              <a:ext uri="{FF2B5EF4-FFF2-40B4-BE49-F238E27FC236}">
                <a16:creationId xmlns:a16="http://schemas.microsoft.com/office/drawing/2014/main" id="{7DDC9323-B66E-48D8-BB4C-6C1EEA6146D0}"/>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136">
            <a:extLst>
              <a:ext uri="{FF2B5EF4-FFF2-40B4-BE49-F238E27FC236}">
                <a16:creationId xmlns:a16="http://schemas.microsoft.com/office/drawing/2014/main" id="{25673255-32FD-4152-9922-C52BCD923F6E}"/>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137">
            <a:hlinkClick r:id="rId3"/>
            <a:extLst>
              <a:ext uri="{FF2B5EF4-FFF2-40B4-BE49-F238E27FC236}">
                <a16:creationId xmlns:a16="http://schemas.microsoft.com/office/drawing/2014/main" id="{666F6F2C-2309-427B-804D-AB19FAEB736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138">
            <a:extLst>
              <a:ext uri="{FF2B5EF4-FFF2-40B4-BE49-F238E27FC236}">
                <a16:creationId xmlns:a16="http://schemas.microsoft.com/office/drawing/2014/main" id="{CA8FE26E-2FCD-44A4-B6F5-6EBA7159C331}"/>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7 / 70</a:t>
            </a:r>
            <a:endParaRPr sz="750" spc="105">
              <a:solidFill>
                <a:srgbClr val="8A8580"/>
              </a:solidFill>
              <a:latin typeface="IBM Plex Mono"/>
              <a:ea typeface="IBM Plex Mono"/>
              <a:cs typeface="IBM Plex Mono"/>
            </a:endParaRPr>
          </a:p>
        </p:txBody>
      </p:sp>
      <p:pic>
        <p:nvPicPr>
          <p:cNvPr id="35" name="Picture 34"/>
          <p:cNvPicPr>
            <a:picLocks noChangeAspect="1"/>
          </p:cNvPicPr>
          <p:nvPr/>
        </p:nvPicPr>
        <p:blipFill>
          <a:blip r:embed="rId4"/>
          <a:stretch/>
        </p:blipFill>
        <p:spPr>
          <a:xfrm>
            <a:off x="914400" y="749808"/>
            <a:ext cx="3681984" cy="5522976"/>
          </a:xfrm>
          <a:prstGeom prst="rect">
            <a:avLst/>
          </a:prstGeom>
          <a:effectLst>
            <a:outerShdw blurRad="152400" dist="50800" dir="5400000" algn="t" rotWithShape="0">
              <a:srgbClr val="000000">
                <a:alpha val="26000"/>
              </a:srgbClr>
            </a:outerShdw>
          </a:effectLst>
        </p:spPr>
      </p:pic>
      <p:sp>
        <p:nvSpPr>
          <p:cNvPr id="3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7" name="kicker-collection">
            <a:hlinkClick r:id="" action="ppaction://noaction"/>
          </p:cNvPr>
          <p:cNvSpPr txBox="1"/>
          <p:nvPr/>
        </p:nvSpPr>
        <p:spPr>
          <a:xfrm>
            <a:off x="6071616" y="1746503"/>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02 OF 20</a:t>
            </a:r>
            <a:r>
              <a:rPr sz="1300" b="0" i="0" u="none" spc="40">
                <a:solidFill>
                  <a:srgbClr val="111111"/>
                </a:solidFill>
                <a:latin typeface="IBM Plex Mono"/>
                <a:ea typeface="IBM Plex Mono"/>
                <a:cs typeface="IBM Plex Mono"/>
              </a:rPr>
              <a:t> / THE SPORTS MYTH</a:t>
            </a:r>
          </a:p>
        </p:txBody>
      </p:sp>
      <p:sp>
        <p:nvSpPr>
          <p:cNvPr id="38" name="kicker-place"/>
          <p:cNvSpPr txBox="1"/>
          <p:nvPr/>
        </p:nvSpPr>
        <p:spPr>
          <a:xfrm>
            <a:off x="6071616" y="2112263"/>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1986 / HICKORY, INDIANA</a:t>
            </a:r>
          </a:p>
        </p:txBody>
      </p:sp>
      <p:sp>
        <p:nvSpPr>
          <p:cNvPr id="39" name="title"/>
          <p:cNvSpPr txBox="1"/>
          <p:nvPr/>
        </p:nvSpPr>
        <p:spPr>
          <a:xfrm>
            <a:off x="6071616" y="2514599"/>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Hoosiers</a:t>
            </a:r>
          </a:p>
        </p:txBody>
      </p:sp>
      <p:sp>
        <p:nvSpPr>
          <p:cNvPr id="40" name="sub"/>
          <p:cNvSpPr txBox="1"/>
          <p:nvPr/>
        </p:nvSpPr>
        <p:spPr>
          <a:xfrm>
            <a:off x="6071616" y="3419855"/>
            <a:ext cx="5266944" cy="996696"/>
          </a:xfrm>
          <a:prstGeom prst="rect">
            <a:avLst/>
          </a:prstGeom>
          <a:noFill/>
        </p:spPr>
        <p:txBody>
          <a:bodyPr wrap="square" lIns="0" tIns="0" rIns="0" bIns="0" anchor="t"/>
          <a:lstStyle/>
          <a:p>
            <a:pPr>
              <a:lnSpc>
                <a:spcPct val="115000"/>
              </a:lnSpc>
            </a:pPr>
            <a:r>
              <a:rPr sz="1800" b="0" i="0" dirty="0">
                <a:solidFill>
                  <a:srgbClr val="3A3A38"/>
                </a:solidFill>
                <a:latin typeface="DM Sans"/>
                <a:ea typeface="DM Sans"/>
                <a:cs typeface="DM Sans"/>
              </a:rPr>
              <a:t>A disgraced coach with a past takes a job in tiny Hickory, Indiana, and must win over a suspicious town to take its small-school team to the state championship.</a:t>
            </a:r>
          </a:p>
        </p:txBody>
      </p:sp>
      <p:sp>
        <p:nvSpPr>
          <p:cNvPr id="41" name="rule-film"/>
          <p:cNvSpPr/>
          <p:nvPr/>
        </p:nvSpPr>
        <p:spPr>
          <a:xfrm>
            <a:off x="6071616" y="4690871"/>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insight"/>
          <p:cNvSpPr txBox="1"/>
          <p:nvPr/>
        </p:nvSpPr>
        <p:spPr>
          <a:xfrm>
            <a:off x="6071616" y="4892039"/>
            <a:ext cx="5349240" cy="566928"/>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Who earns the right to belong?</a:t>
            </a:r>
          </a:p>
        </p:txBody>
      </p:sp>
    </p:spTree>
    <p:extLst>
      <p:ext uri="{BB962C8B-B14F-4D97-AF65-F5344CB8AC3E}">
        <p14:creationId xmlns:p14="http://schemas.microsoft.com/office/powerpoint/2010/main" val="94631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2" name="panel-127">
            <a:extLst>
              <a:ext uri="{FF2B5EF4-FFF2-40B4-BE49-F238E27FC236}">
                <a16:creationId xmlns:a16="http://schemas.microsoft.com/office/drawing/2014/main" id="{2601E303-4E07-4972-98FA-7A1B85CAB859}"/>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D4CB0D23-FEC9-455D-B036-4BCD97536148}"/>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133">
            <a:extLst>
              <a:ext uri="{FF2B5EF4-FFF2-40B4-BE49-F238E27FC236}">
                <a16:creationId xmlns:a16="http://schemas.microsoft.com/office/drawing/2014/main" id="{869E418D-BD02-4925-9810-CAD3DE198E26}"/>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134">
            <a:extLst>
              <a:ext uri="{FF2B5EF4-FFF2-40B4-BE49-F238E27FC236}">
                <a16:creationId xmlns:a16="http://schemas.microsoft.com/office/drawing/2014/main" id="{2FE47A71-4D8B-4E9F-BB76-ED52D08EF88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135">
            <a:extLst>
              <a:ext uri="{FF2B5EF4-FFF2-40B4-BE49-F238E27FC236}">
                <a16:creationId xmlns:a16="http://schemas.microsoft.com/office/drawing/2014/main" id="{7DDC9323-B66E-48D8-BB4C-6C1EEA6146D0}"/>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136">
            <a:extLst>
              <a:ext uri="{FF2B5EF4-FFF2-40B4-BE49-F238E27FC236}">
                <a16:creationId xmlns:a16="http://schemas.microsoft.com/office/drawing/2014/main" id="{25673255-32FD-4152-9922-C52BCD923F6E}"/>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137">
            <a:hlinkClick r:id="rId3"/>
            <a:extLst>
              <a:ext uri="{FF2B5EF4-FFF2-40B4-BE49-F238E27FC236}">
                <a16:creationId xmlns:a16="http://schemas.microsoft.com/office/drawing/2014/main" id="{666F6F2C-2309-427B-804D-AB19FAEB736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138">
            <a:extLst>
              <a:ext uri="{FF2B5EF4-FFF2-40B4-BE49-F238E27FC236}">
                <a16:creationId xmlns:a16="http://schemas.microsoft.com/office/drawing/2014/main" id="{CA8FE26E-2FCD-44A4-B6F5-6EBA7159C331}"/>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8 / 70</a:t>
            </a:r>
            <a:endParaRPr sz="750" spc="105">
              <a:solidFill>
                <a:srgbClr val="8A8580"/>
              </a:solidFill>
              <a:latin typeface="IBM Plex Mono"/>
              <a:ea typeface="IBM Plex Mono"/>
              <a:cs typeface="IBM Plex Mono"/>
            </a:endParaRPr>
          </a:p>
        </p:txBody>
      </p:sp>
      <p:sp>
        <p:nvSpPr>
          <p:cNvPr id="3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7" name="kicker-collection">
            <a:hlinkClick r:id="" action="ppaction://noaction"/>
          </p:cNvPr>
          <p:cNvSpPr txBox="1"/>
          <p:nvPr/>
        </p:nvSpPr>
        <p:spPr>
          <a:xfrm>
            <a:off x="6071616" y="1746503"/>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03 OF 20 / THE SPORTS MYTH</a:t>
            </a:r>
          </a:p>
        </p:txBody>
      </p:sp>
      <p:sp>
        <p:nvSpPr>
          <p:cNvPr id="38" name="kicker-place"/>
          <p:cNvSpPr txBox="1"/>
          <p:nvPr/>
        </p:nvSpPr>
        <p:spPr>
          <a:xfrm>
            <a:off x="6071616" y="2112263"/>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1992 / EVANSVILLE + HUNTINGBURG, INDIANA</a:t>
            </a:r>
          </a:p>
        </p:txBody>
      </p:sp>
      <p:sp>
        <p:nvSpPr>
          <p:cNvPr id="39" name="title"/>
          <p:cNvSpPr txBox="1"/>
          <p:nvPr/>
        </p:nvSpPr>
        <p:spPr>
          <a:xfrm>
            <a:off x="6071616" y="2514599"/>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A League of Their Own</a:t>
            </a:r>
          </a:p>
        </p:txBody>
      </p:sp>
      <p:sp>
        <p:nvSpPr>
          <p:cNvPr id="40" name="sub"/>
          <p:cNvSpPr txBox="1"/>
          <p:nvPr/>
        </p:nvSpPr>
        <p:spPr>
          <a:xfrm>
            <a:off x="6071616" y="3419855"/>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With the men off at war, a candy maker funds a women’s pro baseball league, and rival sisters Dottie and Kit play for the Rockford Peaches under a washed-up manager.</a:t>
            </a:r>
          </a:p>
        </p:txBody>
      </p:sp>
      <p:sp>
        <p:nvSpPr>
          <p:cNvPr id="41" name="rule-film"/>
          <p:cNvSpPr/>
          <p:nvPr/>
        </p:nvSpPr>
        <p:spPr>
          <a:xfrm>
            <a:off x="6071616" y="4690871"/>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insight"/>
          <p:cNvSpPr txBox="1"/>
          <p:nvPr/>
        </p:nvSpPr>
        <p:spPr>
          <a:xfrm>
            <a:off x="6071616" y="4892039"/>
            <a:ext cx="5349240" cy="566928"/>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The game belonged to them, briefly.</a:t>
            </a:r>
          </a:p>
        </p:txBody>
      </p:sp>
      <p:pic>
        <p:nvPicPr>
          <p:cNvPr id="3" name="Picture 2">
            <a:extLst>
              <a:ext uri="{FF2B5EF4-FFF2-40B4-BE49-F238E27FC236}">
                <a16:creationId xmlns:a16="http://schemas.microsoft.com/office/drawing/2014/main" id="{81B3886A-06AF-DE15-3B51-57D1588CB3E3}"/>
              </a:ext>
            </a:extLst>
          </p:cNvPr>
          <p:cNvPicPr>
            <a:picLocks noChangeAspect="1"/>
          </p:cNvPicPr>
          <p:nvPr/>
        </p:nvPicPr>
        <p:blipFill>
          <a:blip r:embed="rId4"/>
          <a:stretch>
            <a:fillRect/>
          </a:stretch>
        </p:blipFill>
        <p:spPr>
          <a:xfrm>
            <a:off x="914400" y="838200"/>
            <a:ext cx="3556000" cy="5334000"/>
          </a:xfrm>
          <a:prstGeom prst="rect">
            <a:avLst/>
          </a:prstGeom>
          <a:ln w="6350">
            <a:solidFill>
              <a:schemeClr val="tx1">
                <a:lumMod val="75000"/>
                <a:lumOff val="25000"/>
              </a:schemeClr>
            </a:solidFill>
          </a:ln>
        </p:spPr>
      </p:pic>
    </p:spTree>
    <p:extLst>
      <p:ext uri="{BB962C8B-B14F-4D97-AF65-F5344CB8AC3E}">
        <p14:creationId xmlns:p14="http://schemas.microsoft.com/office/powerpoint/2010/main" val="2423571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3" name="panel-230">
            <a:extLst>
              <a:ext uri="{FF2B5EF4-FFF2-40B4-BE49-F238E27FC236}">
                <a16:creationId xmlns:a16="http://schemas.microsoft.com/office/drawing/2014/main" id="{90821105-F8C5-404D-B4C7-7BD56120C69E}"/>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D4D6CCBC-C598-4C83-B67A-CE40CA9ED30B}"/>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36">
            <a:extLst>
              <a:ext uri="{FF2B5EF4-FFF2-40B4-BE49-F238E27FC236}">
                <a16:creationId xmlns:a16="http://schemas.microsoft.com/office/drawing/2014/main" id="{2115409F-58CF-4F0E-85C0-B8EBE538FBC7}"/>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37">
            <a:extLst>
              <a:ext uri="{FF2B5EF4-FFF2-40B4-BE49-F238E27FC236}">
                <a16:creationId xmlns:a16="http://schemas.microsoft.com/office/drawing/2014/main" id="{2B78728C-3D3B-4ACF-BD6A-968BC8192B22}"/>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38">
            <a:extLst>
              <a:ext uri="{FF2B5EF4-FFF2-40B4-BE49-F238E27FC236}">
                <a16:creationId xmlns:a16="http://schemas.microsoft.com/office/drawing/2014/main" id="{31EEAE8E-0192-4EBC-B157-FF3D63C4155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39">
            <a:extLst>
              <a:ext uri="{FF2B5EF4-FFF2-40B4-BE49-F238E27FC236}">
                <a16:creationId xmlns:a16="http://schemas.microsoft.com/office/drawing/2014/main" id="{1DE87707-04AA-461E-BA02-D4770EA070C4}"/>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40">
            <a:hlinkClick r:id="rId3"/>
            <a:extLst>
              <a:ext uri="{FF2B5EF4-FFF2-40B4-BE49-F238E27FC236}">
                <a16:creationId xmlns:a16="http://schemas.microsoft.com/office/drawing/2014/main" id="{BC368EB6-946A-4F11-AB2C-101852EDD0AA}"/>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41">
            <a:extLst>
              <a:ext uri="{FF2B5EF4-FFF2-40B4-BE49-F238E27FC236}">
                <a16:creationId xmlns:a16="http://schemas.microsoft.com/office/drawing/2014/main" id="{9FCABE5C-2A75-4437-B828-F7732A3D3C73}"/>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9 / 70</a:t>
            </a:r>
            <a:endParaRPr sz="750" spc="105">
              <a:solidFill>
                <a:srgbClr val="8A8580"/>
              </a:solidFill>
              <a:latin typeface="IBM Plex Mono"/>
              <a:ea typeface="IBM Plex Mono"/>
              <a:cs typeface="IBM Plex Mono"/>
            </a:endParaRPr>
          </a:p>
        </p:txBody>
      </p:sp>
      <p:pic>
        <p:nvPicPr>
          <p:cNvPr id="39" name="Picture 38"/>
          <p:cNvPicPr>
            <a:picLocks noChangeAspect="1"/>
          </p:cNvPicPr>
          <p:nvPr/>
        </p:nvPicPr>
        <p:blipFill>
          <a:blip r:embed="rId4"/>
          <a:stretch/>
        </p:blipFill>
        <p:spPr>
          <a:xfrm>
            <a:off x="914400" y="749808"/>
            <a:ext cx="3683824" cy="5522976"/>
          </a:xfrm>
          <a:prstGeom prst="rect">
            <a:avLst/>
          </a:prstGeom>
          <a:effectLst>
            <a:outerShdw blurRad="152400" dist="50800" dir="5400000" algn="t" rotWithShape="0">
              <a:srgbClr val="000000">
                <a:alpha val="26000"/>
              </a:srgbClr>
            </a:outerShdw>
          </a:effectLst>
        </p:spPr>
      </p:pic>
      <p:sp>
        <p:nvSpPr>
          <p:cNvPr id="43"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44" name="kicker-collection">
            <a:hlinkClick r:id="" action="ppaction://noaction"/>
          </p:cNvPr>
          <p:cNvSpPr txBox="1"/>
          <p:nvPr/>
        </p:nvSpPr>
        <p:spPr>
          <a:xfrm>
            <a:off x="6071616" y="1746503"/>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04 OF 20</a:t>
            </a:r>
            <a:r>
              <a:rPr sz="1300" b="0" i="0" u="none" spc="40">
                <a:solidFill>
                  <a:srgbClr val="111111"/>
                </a:solidFill>
                <a:latin typeface="IBM Plex Mono"/>
                <a:ea typeface="IBM Plex Mono"/>
                <a:cs typeface="IBM Plex Mono"/>
              </a:rPr>
              <a:t> / THE SPORTS MYTH</a:t>
            </a:r>
          </a:p>
        </p:txBody>
      </p:sp>
      <p:sp>
        <p:nvSpPr>
          <p:cNvPr id="45" name="kicker-place"/>
          <p:cNvSpPr txBox="1"/>
          <p:nvPr/>
        </p:nvSpPr>
        <p:spPr>
          <a:xfrm>
            <a:off x="6071616" y="2112263"/>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1993 / SOUTH BEND, INDIANA</a:t>
            </a:r>
          </a:p>
        </p:txBody>
      </p:sp>
      <p:sp>
        <p:nvSpPr>
          <p:cNvPr id="46" name="title"/>
          <p:cNvSpPr txBox="1"/>
          <p:nvPr/>
        </p:nvSpPr>
        <p:spPr>
          <a:xfrm>
            <a:off x="6071616" y="2514599"/>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Rudy</a:t>
            </a:r>
          </a:p>
        </p:txBody>
      </p:sp>
      <p:sp>
        <p:nvSpPr>
          <p:cNvPr id="47" name="sub"/>
          <p:cNvSpPr txBox="1"/>
          <p:nvPr/>
        </p:nvSpPr>
        <p:spPr>
          <a:xfrm>
            <a:off x="6071616" y="3419855"/>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Undersized and underestimated, a Joliet steelworker’s son walks away from the mill to chase an impossible dream: one play on the field at Notre Dame.</a:t>
            </a:r>
          </a:p>
        </p:txBody>
      </p:sp>
      <p:sp>
        <p:nvSpPr>
          <p:cNvPr id="48" name="rule-film"/>
          <p:cNvSpPr/>
          <p:nvPr/>
        </p:nvSpPr>
        <p:spPr>
          <a:xfrm>
            <a:off x="6071616" y="4690871"/>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insight"/>
          <p:cNvSpPr txBox="1"/>
          <p:nvPr/>
        </p:nvSpPr>
        <p:spPr>
          <a:xfrm>
            <a:off x="6071616" y="4892039"/>
            <a:ext cx="5349240" cy="566928"/>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Who is allowed to want that much?</a:t>
            </a:r>
          </a:p>
        </p:txBody>
      </p:sp>
    </p:spTree>
    <p:extLst>
      <p:ext uri="{BB962C8B-B14F-4D97-AF65-F5344CB8AC3E}">
        <p14:creationId xmlns:p14="http://schemas.microsoft.com/office/powerpoint/2010/main" val="3749837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3" name="panel-230">
            <a:extLst>
              <a:ext uri="{FF2B5EF4-FFF2-40B4-BE49-F238E27FC236}">
                <a16:creationId xmlns:a16="http://schemas.microsoft.com/office/drawing/2014/main" id="{90821105-F8C5-404D-B4C7-7BD56120C69E}"/>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D4D6CCBC-C598-4C83-B67A-CE40CA9ED30B}"/>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36">
            <a:extLst>
              <a:ext uri="{FF2B5EF4-FFF2-40B4-BE49-F238E27FC236}">
                <a16:creationId xmlns:a16="http://schemas.microsoft.com/office/drawing/2014/main" id="{2115409F-58CF-4F0E-85C0-B8EBE538FBC7}"/>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37">
            <a:extLst>
              <a:ext uri="{FF2B5EF4-FFF2-40B4-BE49-F238E27FC236}">
                <a16:creationId xmlns:a16="http://schemas.microsoft.com/office/drawing/2014/main" id="{2B78728C-3D3B-4ACF-BD6A-968BC8192B22}"/>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38">
            <a:extLst>
              <a:ext uri="{FF2B5EF4-FFF2-40B4-BE49-F238E27FC236}">
                <a16:creationId xmlns:a16="http://schemas.microsoft.com/office/drawing/2014/main" id="{31EEAE8E-0192-4EBC-B157-FF3D63C4155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39">
            <a:extLst>
              <a:ext uri="{FF2B5EF4-FFF2-40B4-BE49-F238E27FC236}">
                <a16:creationId xmlns:a16="http://schemas.microsoft.com/office/drawing/2014/main" id="{1DE87707-04AA-461E-BA02-D4770EA070C4}"/>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40">
            <a:hlinkClick r:id="rId3"/>
            <a:extLst>
              <a:ext uri="{FF2B5EF4-FFF2-40B4-BE49-F238E27FC236}">
                <a16:creationId xmlns:a16="http://schemas.microsoft.com/office/drawing/2014/main" id="{BC368EB6-946A-4F11-AB2C-101852EDD0AA}"/>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41">
            <a:extLst>
              <a:ext uri="{FF2B5EF4-FFF2-40B4-BE49-F238E27FC236}">
                <a16:creationId xmlns:a16="http://schemas.microsoft.com/office/drawing/2014/main" id="{9FCABE5C-2A75-4437-B828-F7732A3D3C73}"/>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10 / 70</a:t>
            </a:r>
            <a:endParaRPr sz="750" spc="105">
              <a:solidFill>
                <a:srgbClr val="8A8580"/>
              </a:solidFill>
              <a:latin typeface="IBM Plex Mono"/>
              <a:ea typeface="IBM Plex Mono"/>
              <a:cs typeface="IBM Plex Mono"/>
            </a:endParaRPr>
          </a:p>
        </p:txBody>
      </p:sp>
      <p:pic>
        <p:nvPicPr>
          <p:cNvPr id="36" name="Picture 35"/>
          <p:cNvPicPr>
            <a:picLocks noChangeAspect="1"/>
          </p:cNvPicPr>
          <p:nvPr/>
        </p:nvPicPr>
        <p:blipFill>
          <a:blip r:embed="rId4"/>
          <a:stretch/>
        </p:blipFill>
        <p:spPr>
          <a:xfrm>
            <a:off x="914400" y="749808"/>
            <a:ext cx="3628593" cy="5522976"/>
          </a:xfrm>
          <a:prstGeom prst="rect">
            <a:avLst/>
          </a:prstGeom>
          <a:effectLst>
            <a:outerShdw blurRad="152400" dist="50800" dir="5400000" algn="t" rotWithShape="0">
              <a:srgbClr val="000000">
                <a:alpha val="26000"/>
              </a:srgbClr>
            </a:outerShdw>
          </a:effectLst>
        </p:spPr>
      </p:pic>
      <p:sp>
        <p:nvSpPr>
          <p:cNvPr id="43"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44" name="kicker-collection">
            <a:hlinkClick r:id="" action="ppaction://noaction"/>
          </p:cNvPr>
          <p:cNvSpPr txBox="1"/>
          <p:nvPr/>
        </p:nvSpPr>
        <p:spPr>
          <a:xfrm>
            <a:off x="6071616" y="1595627"/>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05 OF 20</a:t>
            </a:r>
            <a:r>
              <a:rPr sz="1300" b="0" i="0" u="none" spc="40">
                <a:solidFill>
                  <a:srgbClr val="111111"/>
                </a:solidFill>
                <a:latin typeface="IBM Plex Mono"/>
                <a:ea typeface="IBM Plex Mono"/>
                <a:cs typeface="IBM Plex Mono"/>
              </a:rPr>
              <a:t> / THE SPORTS MYTH</a:t>
            </a:r>
          </a:p>
        </p:txBody>
      </p:sp>
      <p:sp>
        <p:nvSpPr>
          <p:cNvPr id="45" name="kicker-place"/>
          <p:cNvSpPr txBox="1"/>
          <p:nvPr/>
        </p:nvSpPr>
        <p:spPr>
          <a:xfrm>
            <a:off x="6071616" y="1961387"/>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1979 / BLOOMINGTON, INDIANA</a:t>
            </a:r>
          </a:p>
        </p:txBody>
      </p:sp>
      <p:sp>
        <p:nvSpPr>
          <p:cNvPr id="46" name="title"/>
          <p:cNvSpPr txBox="1"/>
          <p:nvPr/>
        </p:nvSpPr>
        <p:spPr>
          <a:xfrm>
            <a:off x="6071616" y="2363723"/>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Breaking Away</a:t>
            </a:r>
          </a:p>
        </p:txBody>
      </p:sp>
      <p:sp>
        <p:nvSpPr>
          <p:cNvPr id="47" name="sub"/>
          <p:cNvSpPr txBox="1"/>
          <p:nvPr/>
        </p:nvSpPr>
        <p:spPr>
          <a:xfrm>
            <a:off x="6071616" y="3268979"/>
            <a:ext cx="5266944" cy="1298448"/>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Four working-class Bloomington townies drift through their last summer, until one, obsessed with Italian cycling, leads them against the college kids in the Little 500.</a:t>
            </a:r>
          </a:p>
        </p:txBody>
      </p:sp>
      <p:sp>
        <p:nvSpPr>
          <p:cNvPr id="48" name="rule-film"/>
          <p:cNvSpPr/>
          <p:nvPr/>
        </p:nvSpPr>
        <p:spPr>
          <a:xfrm>
            <a:off x="6071616" y="4841748"/>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insight"/>
          <p:cNvSpPr txBox="1"/>
          <p:nvPr/>
        </p:nvSpPr>
        <p:spPr>
          <a:xfrm>
            <a:off x="6071616" y="5042916"/>
            <a:ext cx="5349240" cy="566928"/>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Class decides who gets to leave.</a:t>
            </a:r>
          </a:p>
        </p:txBody>
      </p:sp>
    </p:spTree>
    <p:extLst>
      <p:ext uri="{BB962C8B-B14F-4D97-AF65-F5344CB8AC3E}">
        <p14:creationId xmlns:p14="http://schemas.microsoft.com/office/powerpoint/2010/main" val="2974377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3" name="panel-230">
            <a:extLst>
              <a:ext uri="{FF2B5EF4-FFF2-40B4-BE49-F238E27FC236}">
                <a16:creationId xmlns:a16="http://schemas.microsoft.com/office/drawing/2014/main" id="{90821105-F8C5-404D-B4C7-7BD56120C69E}"/>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D4D6CCBC-C598-4C83-B67A-CE40CA9ED30B}"/>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36">
            <a:extLst>
              <a:ext uri="{FF2B5EF4-FFF2-40B4-BE49-F238E27FC236}">
                <a16:creationId xmlns:a16="http://schemas.microsoft.com/office/drawing/2014/main" id="{2115409F-58CF-4F0E-85C0-B8EBE538FBC7}"/>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37">
            <a:extLst>
              <a:ext uri="{FF2B5EF4-FFF2-40B4-BE49-F238E27FC236}">
                <a16:creationId xmlns:a16="http://schemas.microsoft.com/office/drawing/2014/main" id="{2B78728C-3D3B-4ACF-BD6A-968BC8192B22}"/>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38">
            <a:extLst>
              <a:ext uri="{FF2B5EF4-FFF2-40B4-BE49-F238E27FC236}">
                <a16:creationId xmlns:a16="http://schemas.microsoft.com/office/drawing/2014/main" id="{31EEAE8E-0192-4EBC-B157-FF3D63C4155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39">
            <a:extLst>
              <a:ext uri="{FF2B5EF4-FFF2-40B4-BE49-F238E27FC236}">
                <a16:creationId xmlns:a16="http://schemas.microsoft.com/office/drawing/2014/main" id="{1DE87707-04AA-461E-BA02-D4770EA070C4}"/>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40">
            <a:hlinkClick r:id="rId3"/>
            <a:extLst>
              <a:ext uri="{FF2B5EF4-FFF2-40B4-BE49-F238E27FC236}">
                <a16:creationId xmlns:a16="http://schemas.microsoft.com/office/drawing/2014/main" id="{BC368EB6-946A-4F11-AB2C-101852EDD0AA}"/>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41">
            <a:extLst>
              <a:ext uri="{FF2B5EF4-FFF2-40B4-BE49-F238E27FC236}">
                <a16:creationId xmlns:a16="http://schemas.microsoft.com/office/drawing/2014/main" id="{9FCABE5C-2A75-4437-B828-F7732A3D3C73}"/>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11 / 70</a:t>
            </a:r>
            <a:endParaRPr sz="750" spc="105">
              <a:solidFill>
                <a:srgbClr val="8A8580"/>
              </a:solidFill>
              <a:latin typeface="IBM Plex Mono"/>
              <a:ea typeface="IBM Plex Mono"/>
              <a:cs typeface="IBM Plex Mono"/>
            </a:endParaRPr>
          </a:p>
        </p:txBody>
      </p:sp>
      <p:sp>
        <p:nvSpPr>
          <p:cNvPr id="43"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44" name="kicker-collection">
            <a:hlinkClick r:id="" action="ppaction://noaction"/>
          </p:cNvPr>
          <p:cNvSpPr txBox="1"/>
          <p:nvPr/>
        </p:nvSpPr>
        <p:spPr>
          <a:xfrm>
            <a:off x="6071616" y="1595627"/>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06 OF 20 / THE SPORTS MYTH</a:t>
            </a:r>
          </a:p>
        </p:txBody>
      </p:sp>
      <p:sp>
        <p:nvSpPr>
          <p:cNvPr id="45" name="kicker-place"/>
          <p:cNvSpPr txBox="1"/>
          <p:nvPr/>
        </p:nvSpPr>
        <p:spPr>
          <a:xfrm>
            <a:off x="6071616" y="1961387"/>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2001 / MADISON, INDIANA</a:t>
            </a:r>
          </a:p>
        </p:txBody>
      </p:sp>
      <p:sp>
        <p:nvSpPr>
          <p:cNvPr id="46" name="title"/>
          <p:cNvSpPr txBox="1"/>
          <p:nvPr/>
        </p:nvSpPr>
        <p:spPr>
          <a:xfrm>
            <a:off x="6071616" y="2363723"/>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Madison</a:t>
            </a:r>
          </a:p>
        </p:txBody>
      </p:sp>
      <p:sp>
        <p:nvSpPr>
          <p:cNvPr id="47" name="sub"/>
          <p:cNvSpPr txBox="1"/>
          <p:nvPr/>
        </p:nvSpPr>
        <p:spPr>
          <a:xfrm>
            <a:off x="6071616" y="3268979"/>
            <a:ext cx="5266944" cy="1298448"/>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After a crash ends his hydroplane career, Jim McCormick fixes air conditioners in Madison, until the town’s boat, and its pride, need him back on the Ohio River.</a:t>
            </a:r>
          </a:p>
        </p:txBody>
      </p:sp>
      <p:sp>
        <p:nvSpPr>
          <p:cNvPr id="48" name="rule-film"/>
          <p:cNvSpPr/>
          <p:nvPr/>
        </p:nvSpPr>
        <p:spPr>
          <a:xfrm>
            <a:off x="6071616" y="4841748"/>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insight"/>
          <p:cNvSpPr txBox="1"/>
          <p:nvPr/>
        </p:nvSpPr>
        <p:spPr>
          <a:xfrm>
            <a:off x="6071616" y="5042916"/>
            <a:ext cx="5349240" cy="566928"/>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A river town bets its pride on one race.</a:t>
            </a:r>
          </a:p>
        </p:txBody>
      </p:sp>
      <p:pic>
        <p:nvPicPr>
          <p:cNvPr id="3" name="Picture 2">
            <a:extLst>
              <a:ext uri="{FF2B5EF4-FFF2-40B4-BE49-F238E27FC236}">
                <a16:creationId xmlns:a16="http://schemas.microsoft.com/office/drawing/2014/main" id="{3414E978-689B-A1F0-BC58-658F94ECCC4B}"/>
              </a:ext>
            </a:extLst>
          </p:cNvPr>
          <p:cNvPicPr>
            <a:picLocks noChangeAspect="1"/>
          </p:cNvPicPr>
          <p:nvPr/>
        </p:nvPicPr>
        <p:blipFill>
          <a:blip r:embed="rId4"/>
          <a:stretch>
            <a:fillRect/>
          </a:stretch>
        </p:blipFill>
        <p:spPr>
          <a:xfrm>
            <a:off x="914400" y="749300"/>
            <a:ext cx="3744640" cy="5524500"/>
          </a:xfrm>
          <a:prstGeom prst="rect">
            <a:avLst/>
          </a:prstGeom>
        </p:spPr>
      </p:pic>
    </p:spTree>
    <p:extLst>
      <p:ext uri="{BB962C8B-B14F-4D97-AF65-F5344CB8AC3E}">
        <p14:creationId xmlns:p14="http://schemas.microsoft.com/office/powerpoint/2010/main" val="154698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147">
            <a:extLst>
              <a:ext uri="{FF2B5EF4-FFF2-40B4-BE49-F238E27FC236}">
                <a16:creationId xmlns:a16="http://schemas.microsoft.com/office/drawing/2014/main" id="{54027FBC-DCA5-42F2-BF30-2413F74D53DF}"/>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4A06737E-3A07-404A-B58B-3C0FCA648556}"/>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153">
            <a:extLst>
              <a:ext uri="{FF2B5EF4-FFF2-40B4-BE49-F238E27FC236}">
                <a16:creationId xmlns:a16="http://schemas.microsoft.com/office/drawing/2014/main" id="{3268EB8F-35CE-479A-A9CF-30D345E7A00A}"/>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154">
            <a:extLst>
              <a:ext uri="{FF2B5EF4-FFF2-40B4-BE49-F238E27FC236}">
                <a16:creationId xmlns:a16="http://schemas.microsoft.com/office/drawing/2014/main" id="{076D4CA3-44A6-4506-92AF-FE24A5A7C417}"/>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155">
            <a:extLst>
              <a:ext uri="{FF2B5EF4-FFF2-40B4-BE49-F238E27FC236}">
                <a16:creationId xmlns:a16="http://schemas.microsoft.com/office/drawing/2014/main" id="{2626872D-8521-452D-9575-EC22FC161E08}"/>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156">
            <a:extLst>
              <a:ext uri="{FF2B5EF4-FFF2-40B4-BE49-F238E27FC236}">
                <a16:creationId xmlns:a16="http://schemas.microsoft.com/office/drawing/2014/main" id="{F6FAFC40-1830-432A-838C-28CA7995E6A0}"/>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157">
            <a:hlinkClick r:id="rId3"/>
            <a:extLst>
              <a:ext uri="{FF2B5EF4-FFF2-40B4-BE49-F238E27FC236}">
                <a16:creationId xmlns:a16="http://schemas.microsoft.com/office/drawing/2014/main" id="{BD1BA7E3-21C7-4AC6-900E-3E3F383CE2B5}"/>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158">
            <a:extLst>
              <a:ext uri="{FF2B5EF4-FFF2-40B4-BE49-F238E27FC236}">
                <a16:creationId xmlns:a16="http://schemas.microsoft.com/office/drawing/2014/main" id="{E1AB5728-DDEB-4854-BDA1-2CC09D913B1E}"/>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12 / 70</a:t>
            </a:r>
            <a:endParaRPr sz="750" spc="105">
              <a:solidFill>
                <a:srgbClr val="8A8580"/>
              </a:solidFill>
              <a:latin typeface="IBM Plex Mono"/>
              <a:ea typeface="IBM Plex Mono"/>
              <a:cs typeface="IBM Plex Mono"/>
            </a:endParaRPr>
          </a:p>
        </p:txBody>
      </p:sp>
      <p:pic>
        <p:nvPicPr>
          <p:cNvPr id="34" name="Picture 33"/>
          <p:cNvPicPr>
            <a:picLocks noChangeAspect="1"/>
          </p:cNvPicPr>
          <p:nvPr/>
        </p:nvPicPr>
        <p:blipFill>
          <a:blip r:embed="rId4"/>
          <a:stretch/>
        </p:blipFill>
        <p:spPr>
          <a:xfrm>
            <a:off x="914400" y="749808"/>
            <a:ext cx="3732529" cy="5522976"/>
          </a:xfrm>
          <a:prstGeom prst="rect">
            <a:avLst/>
          </a:prstGeom>
          <a:effectLst>
            <a:outerShdw blurRad="152400" dist="50800" dir="5400000" algn="t" rotWithShape="0">
              <a:srgbClr val="000000">
                <a:alpha val="26000"/>
              </a:srgbClr>
            </a:outerShdw>
          </a:effectLst>
        </p:spPr>
      </p:pic>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431036"/>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07 OF 20</a:t>
            </a:r>
            <a:r>
              <a:rPr sz="1300" b="0" i="0" u="none" spc="40">
                <a:solidFill>
                  <a:srgbClr val="111111"/>
                </a:solidFill>
                <a:latin typeface="IBM Plex Mono"/>
                <a:ea typeface="IBM Plex Mono"/>
                <a:cs typeface="IBM Plex Mono"/>
              </a:rPr>
              <a:t> / WONDER &amp; THE UNCANNY</a:t>
            </a:r>
          </a:p>
        </p:txBody>
      </p:sp>
      <p:sp>
        <p:nvSpPr>
          <p:cNvPr id="37" name="kicker-place"/>
          <p:cNvSpPr txBox="1"/>
          <p:nvPr/>
        </p:nvSpPr>
        <p:spPr>
          <a:xfrm>
            <a:off x="6071616" y="1796795"/>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1977 / MUNCIE, INDIANA</a:t>
            </a:r>
          </a:p>
        </p:txBody>
      </p:sp>
      <p:sp>
        <p:nvSpPr>
          <p:cNvPr id="38" name="title"/>
          <p:cNvSpPr txBox="1"/>
          <p:nvPr/>
        </p:nvSpPr>
        <p:spPr>
          <a:xfrm>
            <a:off x="6071616" y="2199132"/>
            <a:ext cx="5394960" cy="1353312"/>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Close Encounters</a:t>
            </a:r>
          </a:p>
          <a:p>
            <a:pPr>
              <a:lnSpc>
                <a:spcPct val="95000"/>
              </a:lnSpc>
            </a:pPr>
            <a:r>
              <a:rPr sz="4600" b="0" i="0" spc="-90">
                <a:solidFill>
                  <a:srgbClr val="111111"/>
                </a:solidFill>
                <a:latin typeface="EB Garamond Medium"/>
                <a:ea typeface="EB Garamond Medium"/>
                <a:cs typeface="EB Garamond Medium"/>
              </a:rPr>
              <a:t>of the Third Kind</a:t>
            </a:r>
          </a:p>
        </p:txBody>
      </p:sp>
      <p:sp>
        <p:nvSpPr>
          <p:cNvPr id="39" name="sub"/>
          <p:cNvSpPr txBox="1"/>
          <p:nvPr/>
        </p:nvSpPr>
        <p:spPr>
          <a:xfrm>
            <a:off x="6071616" y="3735324"/>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After a close encounter on a night service call, a Muncie power lineman becomes obsessed with a vision that costs him his job and his family.</a:t>
            </a:r>
          </a:p>
        </p:txBody>
      </p:sp>
      <p:sp>
        <p:nvSpPr>
          <p:cNvPr id="40" name="rule-film"/>
          <p:cNvSpPr/>
          <p:nvPr/>
        </p:nvSpPr>
        <p:spPr>
          <a:xfrm>
            <a:off x="6071616" y="5006340"/>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5207507"/>
            <a:ext cx="5349240" cy="566928"/>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Familiar life opens onto wonder.</a:t>
            </a:r>
          </a:p>
        </p:txBody>
      </p:sp>
    </p:spTree>
    <p:extLst>
      <p:ext uri="{BB962C8B-B14F-4D97-AF65-F5344CB8AC3E}">
        <p14:creationId xmlns:p14="http://schemas.microsoft.com/office/powerpoint/2010/main" val="1905409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2" name="panel-166">
            <a:extLst>
              <a:ext uri="{FF2B5EF4-FFF2-40B4-BE49-F238E27FC236}">
                <a16:creationId xmlns:a16="http://schemas.microsoft.com/office/drawing/2014/main" id="{0A59B2A6-A5D2-40E6-9336-9C6EBD72910C}"/>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504F5F99-2FBF-4C6D-B0D0-39B22D2FB661}"/>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172">
            <a:extLst>
              <a:ext uri="{FF2B5EF4-FFF2-40B4-BE49-F238E27FC236}">
                <a16:creationId xmlns:a16="http://schemas.microsoft.com/office/drawing/2014/main" id="{6AE40FCA-8E8C-46DF-817B-7905BCF95AE0}"/>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173">
            <a:extLst>
              <a:ext uri="{FF2B5EF4-FFF2-40B4-BE49-F238E27FC236}">
                <a16:creationId xmlns:a16="http://schemas.microsoft.com/office/drawing/2014/main" id="{AE3DE36A-9596-4BC4-93D5-4E02FDA66CAB}"/>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174">
            <a:extLst>
              <a:ext uri="{FF2B5EF4-FFF2-40B4-BE49-F238E27FC236}">
                <a16:creationId xmlns:a16="http://schemas.microsoft.com/office/drawing/2014/main" id="{DD02B9E2-727E-487A-A41D-5707762C1296}"/>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175">
            <a:extLst>
              <a:ext uri="{FF2B5EF4-FFF2-40B4-BE49-F238E27FC236}">
                <a16:creationId xmlns:a16="http://schemas.microsoft.com/office/drawing/2014/main" id="{2C432F6B-43ED-4D15-828D-CEC3DC5CFAED}"/>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176">
            <a:hlinkClick r:id="rId3"/>
            <a:extLst>
              <a:ext uri="{FF2B5EF4-FFF2-40B4-BE49-F238E27FC236}">
                <a16:creationId xmlns:a16="http://schemas.microsoft.com/office/drawing/2014/main" id="{B9301804-677D-4468-A35A-E3FEA4AD4A9A}"/>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177">
            <a:extLst>
              <a:ext uri="{FF2B5EF4-FFF2-40B4-BE49-F238E27FC236}">
                <a16:creationId xmlns:a16="http://schemas.microsoft.com/office/drawing/2014/main" id="{506A9DD1-AEBF-4EE8-88EA-BC60ECDE47F2}"/>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13 / 70</a:t>
            </a:r>
            <a:endParaRPr sz="750" spc="105">
              <a:solidFill>
                <a:srgbClr val="8A8580"/>
              </a:solidFill>
              <a:latin typeface="IBM Plex Mono"/>
              <a:ea typeface="IBM Plex Mono"/>
              <a:cs typeface="IBM Plex Mono"/>
            </a:endParaRPr>
          </a:p>
        </p:txBody>
      </p:sp>
      <p:pic>
        <p:nvPicPr>
          <p:cNvPr id="35" name="Picture 34"/>
          <p:cNvPicPr>
            <a:picLocks noChangeAspect="1"/>
          </p:cNvPicPr>
          <p:nvPr/>
        </p:nvPicPr>
        <p:blipFill>
          <a:blip r:embed="rId4"/>
          <a:stretch/>
        </p:blipFill>
        <p:spPr>
          <a:xfrm>
            <a:off x="914400" y="749808"/>
            <a:ext cx="3681984" cy="5522976"/>
          </a:xfrm>
          <a:prstGeom prst="rect">
            <a:avLst/>
          </a:prstGeom>
          <a:effectLst>
            <a:outerShdw blurRad="152400" dist="50800" dir="5400000" algn="t" rotWithShape="0">
              <a:srgbClr val="000000">
                <a:alpha val="26000"/>
              </a:srgbClr>
            </a:outerShdw>
          </a:effectLst>
        </p:spPr>
      </p:pic>
      <p:sp>
        <p:nvSpPr>
          <p:cNvPr id="3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7" name="kicker-collection">
            <a:hlinkClick r:id="" action="ppaction://noaction"/>
          </p:cNvPr>
          <p:cNvSpPr txBox="1"/>
          <p:nvPr/>
        </p:nvSpPr>
        <p:spPr>
          <a:xfrm>
            <a:off x="6071616" y="1746503"/>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08 OF 20</a:t>
            </a:r>
            <a:r>
              <a:rPr sz="1300" b="0" i="0" u="none" spc="40">
                <a:solidFill>
                  <a:srgbClr val="111111"/>
                </a:solidFill>
                <a:latin typeface="IBM Plex Mono"/>
                <a:ea typeface="IBM Plex Mono"/>
                <a:cs typeface="IBM Plex Mono"/>
              </a:rPr>
              <a:t> / WONDER &amp; THE UNCANNY</a:t>
            </a:r>
          </a:p>
        </p:txBody>
      </p:sp>
      <p:sp>
        <p:nvSpPr>
          <p:cNvPr id="38" name="kicker-place"/>
          <p:cNvSpPr txBox="1"/>
          <p:nvPr/>
        </p:nvSpPr>
        <p:spPr>
          <a:xfrm>
            <a:off x="6071616" y="2112263"/>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1991 / EERIE, INDIANA</a:t>
            </a:r>
          </a:p>
        </p:txBody>
      </p:sp>
      <p:sp>
        <p:nvSpPr>
          <p:cNvPr id="39" name="title"/>
          <p:cNvSpPr txBox="1"/>
          <p:nvPr/>
        </p:nvSpPr>
        <p:spPr>
          <a:xfrm>
            <a:off x="6071616" y="2514599"/>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Eerie, Indiana</a:t>
            </a:r>
          </a:p>
        </p:txBody>
      </p:sp>
      <p:sp>
        <p:nvSpPr>
          <p:cNvPr id="40" name="sub"/>
          <p:cNvSpPr txBox="1"/>
          <p:nvPr/>
        </p:nvSpPr>
        <p:spPr>
          <a:xfrm>
            <a:off x="6071616" y="3419855"/>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A new kid discovers his perfectly normal Indiana hometown is the center of weirdness in America, and sets out to prove it to adults who refuse to see.</a:t>
            </a:r>
          </a:p>
        </p:txBody>
      </p:sp>
      <p:sp>
        <p:nvSpPr>
          <p:cNvPr id="41" name="rule-film"/>
          <p:cNvSpPr/>
          <p:nvPr/>
        </p:nvSpPr>
        <p:spPr>
          <a:xfrm>
            <a:off x="6071616" y="4690871"/>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insight"/>
          <p:cNvSpPr txBox="1"/>
          <p:nvPr/>
        </p:nvSpPr>
        <p:spPr>
          <a:xfrm>
            <a:off x="6071616" y="4892039"/>
            <a:ext cx="5349240" cy="566928"/>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What hides beneath normal?</a:t>
            </a:r>
          </a:p>
        </p:txBody>
      </p:sp>
    </p:spTree>
    <p:extLst>
      <p:ext uri="{BB962C8B-B14F-4D97-AF65-F5344CB8AC3E}">
        <p14:creationId xmlns:p14="http://schemas.microsoft.com/office/powerpoint/2010/main" val="78710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21" name="panel-186">
            <a:extLst>
              <a:ext uri="{FF2B5EF4-FFF2-40B4-BE49-F238E27FC236}">
                <a16:creationId xmlns:a16="http://schemas.microsoft.com/office/drawing/2014/main" id="{C919CF9D-B6C0-4A58-807D-D369A9743756}"/>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B75C46C-D385-4DEC-A53C-3D99E7E3268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192">
            <a:extLst>
              <a:ext uri="{FF2B5EF4-FFF2-40B4-BE49-F238E27FC236}">
                <a16:creationId xmlns:a16="http://schemas.microsoft.com/office/drawing/2014/main" id="{68005C88-C130-4059-A6D2-F3354C7E5FA7}"/>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193">
            <a:extLst>
              <a:ext uri="{FF2B5EF4-FFF2-40B4-BE49-F238E27FC236}">
                <a16:creationId xmlns:a16="http://schemas.microsoft.com/office/drawing/2014/main" id="{15E382AF-96CA-4F24-945D-507C6D120AB5}"/>
              </a:ext>
            </a:extLst>
          </p:cNvPr>
          <p:cNvSpPr>
            <a:spLocks noGrp="1"/>
          </p:cNvSpPr>
          <p:nvPr/>
        </p:nvSpPr>
        <p:spPr>
          <a:xfrm>
            <a:off x="609600" y="6457950"/>
            <a:ext cx="10972800" cy="9525"/>
          </a:xfrm>
          <a:prstGeom prst="rect">
            <a:avLst/>
          </a:prstGeom>
          <a:solidFill>
            <a:srgbClr val="45433F"/>
          </a:solidFill>
          <a:ln w="0">
            <a:noFill/>
          </a:ln>
        </p:spPr>
        <p:txBody>
          <a:bodyPr/>
          <a:lstStyle/>
          <a:p>
            <a:endParaRPr lang="en-US"/>
          </a:p>
        </p:txBody>
      </p:sp>
      <p:sp>
        <p:nvSpPr>
          <p:cNvPr id="9" name="text-194">
            <a:extLst>
              <a:ext uri="{FF2B5EF4-FFF2-40B4-BE49-F238E27FC236}">
                <a16:creationId xmlns:a16="http://schemas.microsoft.com/office/drawing/2014/main" id="{34972AC4-2CBD-4966-B1A0-CFDF0C1D9181}"/>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9F9A93"/>
                </a:solidFill>
                <a:latin typeface="IBM Plex Mono"/>
                <a:ea typeface="IBM Plex Mono"/>
                <a:cs typeface="IBM Plex Mono"/>
              </a:defRPr>
            </a:pPr>
            <a:r>
              <a:rPr sz="750" spc="105">
                <a:solidFill>
                  <a:srgbClr val="9F9A93"/>
                </a:solidFill>
                <a:latin typeface="IBM Plex Mono"/>
                <a:ea typeface="IBM Plex Mono"/>
                <a:cs typeface="IBM Plex Mono"/>
              </a:rPr>
              <a:t>TYLER LENNOX BUSH</a:t>
            </a:r>
          </a:p>
        </p:txBody>
      </p:sp>
      <p:sp>
        <p:nvSpPr>
          <p:cNvPr id="10" name="text-195">
            <a:extLst>
              <a:ext uri="{FF2B5EF4-FFF2-40B4-BE49-F238E27FC236}">
                <a16:creationId xmlns:a16="http://schemas.microsoft.com/office/drawing/2014/main" id="{1582DFDC-E331-4CF3-922F-07500BCC53D2}"/>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9F9A93"/>
                </a:solidFill>
                <a:latin typeface="IBM Plex Mono"/>
                <a:ea typeface="IBM Plex Mono"/>
                <a:cs typeface="IBM Plex Mono"/>
              </a:defRPr>
            </a:pPr>
            <a:r>
              <a:rPr sz="750" spc="105">
                <a:solidFill>
                  <a:srgbClr val="9F9A93"/>
                </a:solidFill>
                <a:latin typeface="IBM Plex Mono"/>
                <a:ea typeface="IBM Plex Mono"/>
                <a:cs typeface="IBM Plex Mono"/>
              </a:rPr>
              <a:t>THE HAAN / 29 SEPT 2026</a:t>
            </a:r>
          </a:p>
        </p:txBody>
      </p:sp>
      <p:sp>
        <p:nvSpPr>
          <p:cNvPr id="11" name="text-196">
            <a:hlinkClick r:id="rId3"/>
            <a:extLst>
              <a:ext uri="{FF2B5EF4-FFF2-40B4-BE49-F238E27FC236}">
                <a16:creationId xmlns:a16="http://schemas.microsoft.com/office/drawing/2014/main" id="{9E833471-C154-4F73-87F3-B260B54A37F0}"/>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9F9A93"/>
                </a:solidFill>
                <a:latin typeface="IBM Plex Mono"/>
                <a:ea typeface="IBM Plex Mono"/>
                <a:cs typeface="IBM Plex Mono"/>
              </a:defRPr>
            </a:pPr>
            <a:r>
              <a:rPr sz="750" u="none" spc="105">
                <a:solidFill>
                  <a:srgbClr val="9F9A93"/>
                </a:solidFill>
                <a:latin typeface="IBM Plex Mono"/>
                <a:ea typeface="IBM Plex Mono"/>
                <a:cs typeface="IBM Plex Mono"/>
              </a:rPr>
              <a:t>TYBUSH.COM ↗</a:t>
            </a:r>
          </a:p>
        </p:txBody>
      </p:sp>
      <p:sp>
        <p:nvSpPr>
          <p:cNvPr id="12" name="text-197">
            <a:extLst>
              <a:ext uri="{FF2B5EF4-FFF2-40B4-BE49-F238E27FC236}">
                <a16:creationId xmlns:a16="http://schemas.microsoft.com/office/drawing/2014/main" id="{53C3AFB8-3EA8-4E73-ABBF-D6BA967BF90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9F9A93"/>
                </a:solidFill>
                <a:latin typeface="IBM Plex Mono"/>
                <a:ea typeface="IBM Plex Mono"/>
                <a:cs typeface="IBM Plex Mono"/>
              </a:defRPr>
            </a:pPr>
            <a:r>
              <a:rPr lang="en-US" sz="750" spc="105">
                <a:solidFill>
                  <a:srgbClr val="9F9A93"/>
                </a:solidFill>
                <a:latin typeface="IBM Plex Mono"/>
                <a:ea typeface="IBM Plex Mono"/>
                <a:cs typeface="IBM Plex Mono"/>
              </a:rPr>
              <a:t>14 / 70</a:t>
            </a:r>
            <a:endParaRPr sz="750" spc="105">
              <a:solidFill>
                <a:srgbClr val="9F9A93"/>
              </a:solidFill>
              <a:latin typeface="IBM Plex Mono"/>
              <a:ea typeface="IBM Plex Mono"/>
              <a:cs typeface="IBM Plex Mono"/>
            </a:endParaRPr>
          </a:p>
        </p:txBody>
      </p:sp>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422400"/>
            <a:ext cx="5511800" cy="279400"/>
          </a:xfrm>
          <a:prstGeom prst="rect">
            <a:avLst/>
          </a:prstGeom>
          <a:noFill/>
        </p:spPr>
        <p:txBody>
          <a:bodyPr wrap="square" lIns="0" tIns="0" rIns="0" bIns="0" anchor="t"/>
          <a:lstStyle/>
          <a:p>
            <a:r>
              <a:rPr sz="1300" b="0" i="0" u="none" spc="40">
                <a:solidFill>
                  <a:srgbClr val="F5F2ED"/>
                </a:solidFill>
                <a:latin typeface="IBM Plex Mono"/>
                <a:ea typeface="IBM Plex Mono"/>
                <a:cs typeface="IBM Plex Mono"/>
              </a:rPr>
              <a:t>← THE COLLECTION / </a:t>
            </a:r>
            <a:r>
              <a:rPr lang="en-US" sz="1300" b="0" i="0" u="none" spc="40">
                <a:solidFill>
                  <a:srgbClr val="F5F2ED"/>
                </a:solidFill>
                <a:latin typeface="IBM Plex Mono"/>
                <a:ea typeface="IBM Plex Mono"/>
                <a:cs typeface="IBM Plex Mono"/>
              </a:rPr>
              <a:t>09 OF 20</a:t>
            </a:r>
            <a:r>
              <a:rPr sz="1300" b="0" i="0" u="none" spc="40">
                <a:solidFill>
                  <a:srgbClr val="F5F2ED"/>
                </a:solidFill>
                <a:latin typeface="IBM Plex Mono"/>
                <a:ea typeface="IBM Plex Mono"/>
                <a:cs typeface="IBM Plex Mono"/>
              </a:rPr>
              <a:t> / WONDER &amp; THE UNCANNY</a:t>
            </a:r>
          </a:p>
        </p:txBody>
      </p:sp>
      <p:sp>
        <p:nvSpPr>
          <p:cNvPr id="37" name="kicker-place"/>
          <p:cNvSpPr txBox="1"/>
          <p:nvPr/>
        </p:nvSpPr>
        <p:spPr>
          <a:xfrm>
            <a:off x="6071616" y="1803400"/>
            <a:ext cx="5394960" cy="2794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2016 / HAWKINS, INDIANA</a:t>
            </a:r>
          </a:p>
        </p:txBody>
      </p:sp>
      <p:sp>
        <p:nvSpPr>
          <p:cNvPr id="38" name="title"/>
          <p:cNvSpPr txBox="1"/>
          <p:nvPr/>
        </p:nvSpPr>
        <p:spPr>
          <a:xfrm>
            <a:off x="6071616" y="2184400"/>
            <a:ext cx="5394960" cy="723900"/>
          </a:xfrm>
          <a:prstGeom prst="rect">
            <a:avLst/>
          </a:prstGeom>
          <a:noFill/>
        </p:spPr>
        <p:txBody>
          <a:bodyPr wrap="square" lIns="0" tIns="0" rIns="0" bIns="0" anchor="t"/>
          <a:lstStyle/>
          <a:p>
            <a:pPr>
              <a:lnSpc>
                <a:spcPct val="95000"/>
              </a:lnSpc>
            </a:pPr>
            <a:r>
              <a:rPr sz="4600" b="0" i="0" spc="-90">
                <a:solidFill>
                  <a:srgbClr val="F5F2ED"/>
                </a:solidFill>
                <a:latin typeface="EB Garamond Medium"/>
                <a:ea typeface="EB Garamond Medium"/>
                <a:cs typeface="EB Garamond Medium"/>
              </a:rPr>
              <a:t>Stranger Things</a:t>
            </a:r>
          </a:p>
        </p:txBody>
      </p:sp>
      <p:sp>
        <p:nvSpPr>
          <p:cNvPr id="39" name="sub"/>
          <p:cNvSpPr txBox="1"/>
          <p:nvPr/>
        </p:nvSpPr>
        <p:spPr>
          <a:xfrm>
            <a:off x="6071616" y="3098800"/>
            <a:ext cx="5266944" cy="1320800"/>
          </a:xfrm>
          <a:prstGeom prst="rect">
            <a:avLst/>
          </a:prstGeom>
          <a:noFill/>
        </p:spPr>
        <p:txBody>
          <a:bodyPr wrap="square" lIns="0" tIns="0" rIns="0" bIns="0" anchor="t"/>
          <a:lstStyle/>
          <a:p>
            <a:pPr>
              <a:lnSpc>
                <a:spcPct val="115000"/>
              </a:lnSpc>
            </a:pPr>
            <a:r>
              <a:rPr sz="1800" b="0" i="0">
                <a:solidFill>
                  <a:srgbClr val="D9D4CC"/>
                </a:solidFill>
                <a:latin typeface="DM Sans"/>
                <a:ea typeface="DM Sans"/>
                <a:cs typeface="DM Sans"/>
              </a:rPr>
              <a:t>In 1983 Hawkins, a boy vanishes, and his friends, his mother and the police chief uncover a secret government lab and a monstrous world beneath their town.</a:t>
            </a:r>
          </a:p>
        </p:txBody>
      </p:sp>
      <p:sp>
        <p:nvSpPr>
          <p:cNvPr id="40" name="rule-film"/>
          <p:cNvSpPr/>
          <p:nvPr/>
        </p:nvSpPr>
        <p:spPr>
          <a:xfrm>
            <a:off x="6071616" y="4597400"/>
            <a:ext cx="5340096"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4800600"/>
            <a:ext cx="5349240" cy="952500"/>
          </a:xfrm>
          <a:prstGeom prst="rect">
            <a:avLst/>
          </a:prstGeom>
          <a:noFill/>
        </p:spPr>
        <p:txBody>
          <a:bodyPr wrap="square" lIns="0" tIns="0" rIns="0" bIns="0" anchor="t"/>
          <a:lstStyle/>
          <a:p>
            <a:pPr>
              <a:lnSpc>
                <a:spcPct val="100000"/>
              </a:lnSpc>
            </a:pPr>
            <a:r>
              <a:rPr sz="2600" b="0" i="1">
                <a:solidFill>
                  <a:srgbClr val="F5F2ED"/>
                </a:solidFill>
                <a:latin typeface="EB Garamond Medium"/>
                <a:ea typeface="EB Garamond Medium"/>
                <a:cs typeface="EB Garamond Medium"/>
              </a:rPr>
              <a:t>What happens when the ordinary becomes threatening?</a:t>
            </a:r>
          </a:p>
        </p:txBody>
      </p:sp>
      <p:pic>
        <p:nvPicPr>
          <p:cNvPr id="6" name="Picture 5">
            <a:extLst>
              <a:ext uri="{FF2B5EF4-FFF2-40B4-BE49-F238E27FC236}">
                <a16:creationId xmlns:a16="http://schemas.microsoft.com/office/drawing/2014/main" id="{4094F5A1-35A8-689C-F8C0-8DF980DE117A}"/>
              </a:ext>
            </a:extLst>
          </p:cNvPr>
          <p:cNvPicPr>
            <a:picLocks noChangeAspect="1"/>
          </p:cNvPicPr>
          <p:nvPr/>
        </p:nvPicPr>
        <p:blipFill>
          <a:blip r:embed="rId4"/>
          <a:stretch>
            <a:fillRect/>
          </a:stretch>
        </p:blipFill>
        <p:spPr>
          <a:xfrm>
            <a:off x="914400" y="749300"/>
            <a:ext cx="3683000" cy="5524500"/>
          </a:xfrm>
          <a:prstGeom prst="rect">
            <a:avLst/>
          </a:prstGeom>
        </p:spPr>
      </p:pic>
    </p:spTree>
    <p:extLst>
      <p:ext uri="{BB962C8B-B14F-4D97-AF65-F5344CB8AC3E}">
        <p14:creationId xmlns:p14="http://schemas.microsoft.com/office/powerpoint/2010/main" val="1864435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268">
            <a:extLst>
              <a:ext uri="{FF2B5EF4-FFF2-40B4-BE49-F238E27FC236}">
                <a16:creationId xmlns:a16="http://schemas.microsoft.com/office/drawing/2014/main" id="{B769DC1E-576E-4713-8A3A-648517A10E5E}"/>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3AE270A7-27CC-48E1-B948-3B4952012AB5}"/>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74">
            <a:extLst>
              <a:ext uri="{FF2B5EF4-FFF2-40B4-BE49-F238E27FC236}">
                <a16:creationId xmlns:a16="http://schemas.microsoft.com/office/drawing/2014/main" id="{8B2EE5F5-73B5-441A-871C-C065026DA5A3}"/>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75">
            <a:extLst>
              <a:ext uri="{FF2B5EF4-FFF2-40B4-BE49-F238E27FC236}">
                <a16:creationId xmlns:a16="http://schemas.microsoft.com/office/drawing/2014/main" id="{420AE775-0E37-44B4-9873-5F79E6ECEAF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76">
            <a:extLst>
              <a:ext uri="{FF2B5EF4-FFF2-40B4-BE49-F238E27FC236}">
                <a16:creationId xmlns:a16="http://schemas.microsoft.com/office/drawing/2014/main" id="{0DE53B32-3EA3-4714-BAE8-533A9199FDFC}"/>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77">
            <a:extLst>
              <a:ext uri="{FF2B5EF4-FFF2-40B4-BE49-F238E27FC236}">
                <a16:creationId xmlns:a16="http://schemas.microsoft.com/office/drawing/2014/main" id="{4BA2F1E7-07E2-454D-9F65-A9F8B6E38A78}"/>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78">
            <a:hlinkClick r:id="rId3"/>
            <a:extLst>
              <a:ext uri="{FF2B5EF4-FFF2-40B4-BE49-F238E27FC236}">
                <a16:creationId xmlns:a16="http://schemas.microsoft.com/office/drawing/2014/main" id="{D6D052A8-93E5-4808-B7E0-E07CEBC8B77B}"/>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79">
            <a:extLst>
              <a:ext uri="{FF2B5EF4-FFF2-40B4-BE49-F238E27FC236}">
                <a16:creationId xmlns:a16="http://schemas.microsoft.com/office/drawing/2014/main" id="{3EE3D23C-ACDA-4E35-92BA-5D881D948A2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15 / 70</a:t>
            </a:r>
            <a:endParaRPr sz="750" spc="105">
              <a:solidFill>
                <a:srgbClr val="8A8580"/>
              </a:solidFill>
              <a:latin typeface="IBM Plex Mono"/>
              <a:ea typeface="IBM Plex Mono"/>
              <a:cs typeface="IBM Plex Mono"/>
            </a:endParaRPr>
          </a:p>
        </p:txBody>
      </p:sp>
      <p:pic>
        <p:nvPicPr>
          <p:cNvPr id="34" name="Picture 33"/>
          <p:cNvPicPr>
            <a:picLocks noChangeAspect="1"/>
          </p:cNvPicPr>
          <p:nvPr/>
        </p:nvPicPr>
        <p:blipFill>
          <a:blip r:embed="rId4"/>
          <a:stretch/>
        </p:blipFill>
        <p:spPr>
          <a:xfrm>
            <a:off x="914400" y="749808"/>
            <a:ext cx="3617549" cy="5522976"/>
          </a:xfrm>
          <a:prstGeom prst="rect">
            <a:avLst/>
          </a:prstGeom>
          <a:ln>
            <a:solidFill>
              <a:schemeClr val="tx1">
                <a:lumMod val="50000"/>
                <a:lumOff val="50000"/>
              </a:schemeClr>
            </a:solidFill>
          </a:ln>
          <a:effectLst>
            <a:outerShdw blurRad="152400" dist="50800" dir="5400000" algn="t" rotWithShape="0">
              <a:srgbClr val="000000">
                <a:alpha val="26000"/>
              </a:srgbClr>
            </a:outerShdw>
          </a:effectLst>
        </p:spPr>
      </p:pic>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554479"/>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10 OF 20</a:t>
            </a:r>
            <a:r>
              <a:rPr sz="1300" b="0" i="0" u="none" spc="40">
                <a:solidFill>
                  <a:srgbClr val="111111"/>
                </a:solidFill>
                <a:latin typeface="IBM Plex Mono"/>
                <a:ea typeface="IBM Plex Mono"/>
                <a:cs typeface="IBM Plex Mono"/>
              </a:rPr>
              <a:t> / HOME &amp; FAMILY</a:t>
            </a:r>
          </a:p>
        </p:txBody>
      </p:sp>
      <p:sp>
        <p:nvSpPr>
          <p:cNvPr id="37" name="kicker-place"/>
          <p:cNvSpPr txBox="1"/>
          <p:nvPr/>
        </p:nvSpPr>
        <p:spPr>
          <a:xfrm>
            <a:off x="6071616" y="1920239"/>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1983 / HOHMAN (HAMMOND), INDIANA</a:t>
            </a:r>
          </a:p>
        </p:txBody>
      </p:sp>
      <p:sp>
        <p:nvSpPr>
          <p:cNvPr id="38" name="title"/>
          <p:cNvSpPr txBox="1"/>
          <p:nvPr/>
        </p:nvSpPr>
        <p:spPr>
          <a:xfrm>
            <a:off x="6071616" y="2322575"/>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A Christmas Story</a:t>
            </a:r>
          </a:p>
        </p:txBody>
      </p:sp>
      <p:sp>
        <p:nvSpPr>
          <p:cNvPr id="39" name="sub"/>
          <p:cNvSpPr txBox="1"/>
          <p:nvPr/>
        </p:nvSpPr>
        <p:spPr>
          <a:xfrm>
            <a:off x="6071616" y="3227831"/>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In 1940s Hohman, Indiana, nine-year-old Ralphie schemes to get the one Christmas present every adult says will shoot his eye out.</a:t>
            </a:r>
          </a:p>
        </p:txBody>
      </p:sp>
      <p:sp>
        <p:nvSpPr>
          <p:cNvPr id="40" name="rule-film"/>
          <p:cNvSpPr/>
          <p:nvPr/>
        </p:nvSpPr>
        <p:spPr>
          <a:xfrm>
            <a:off x="6071616" y="4498848"/>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4700016"/>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Family rituals, everyday desires and the comedy of remembering.</a:t>
            </a:r>
          </a:p>
        </p:txBody>
      </p:sp>
    </p:spTree>
    <p:extLst>
      <p:ext uri="{BB962C8B-B14F-4D97-AF65-F5344CB8AC3E}">
        <p14:creationId xmlns:p14="http://schemas.microsoft.com/office/powerpoint/2010/main" val="322384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287">
            <a:extLst>
              <a:ext uri="{FF2B5EF4-FFF2-40B4-BE49-F238E27FC236}">
                <a16:creationId xmlns:a16="http://schemas.microsoft.com/office/drawing/2014/main" id="{B6B1AF6B-B21E-4F6C-A00E-4730411AB8D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B019300C-2DBD-4C87-BB66-8CBC374C4263}"/>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93">
            <a:extLst>
              <a:ext uri="{FF2B5EF4-FFF2-40B4-BE49-F238E27FC236}">
                <a16:creationId xmlns:a16="http://schemas.microsoft.com/office/drawing/2014/main" id="{DBF54791-7270-4162-ACB8-859BC1CA2FA8}"/>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94">
            <a:extLst>
              <a:ext uri="{FF2B5EF4-FFF2-40B4-BE49-F238E27FC236}">
                <a16:creationId xmlns:a16="http://schemas.microsoft.com/office/drawing/2014/main" id="{FBC68648-0C58-4E96-BCAB-B5B2BAFC1035}"/>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95">
            <a:extLst>
              <a:ext uri="{FF2B5EF4-FFF2-40B4-BE49-F238E27FC236}">
                <a16:creationId xmlns:a16="http://schemas.microsoft.com/office/drawing/2014/main" id="{63941F99-3E38-4CEF-B50A-55A078E45240}"/>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96">
            <a:extLst>
              <a:ext uri="{FF2B5EF4-FFF2-40B4-BE49-F238E27FC236}">
                <a16:creationId xmlns:a16="http://schemas.microsoft.com/office/drawing/2014/main" id="{8366CFE2-E9F6-4592-8B82-C344816CABF1}"/>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97">
            <a:hlinkClick r:id="rId3"/>
            <a:extLst>
              <a:ext uri="{FF2B5EF4-FFF2-40B4-BE49-F238E27FC236}">
                <a16:creationId xmlns:a16="http://schemas.microsoft.com/office/drawing/2014/main" id="{E5EAD79B-33C6-4FC6-BDD3-8C9A7564470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98">
            <a:extLst>
              <a:ext uri="{FF2B5EF4-FFF2-40B4-BE49-F238E27FC236}">
                <a16:creationId xmlns:a16="http://schemas.microsoft.com/office/drawing/2014/main" id="{C1DCF9E0-E8BC-474E-B428-19F4297A0E14}"/>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16 / 70</a:t>
            </a:r>
            <a:endParaRPr sz="750" spc="105">
              <a:solidFill>
                <a:srgbClr val="8A8580"/>
              </a:solidFill>
              <a:latin typeface="IBM Plex Mono"/>
              <a:ea typeface="IBM Plex Mono"/>
              <a:cs typeface="IBM Plex Mono"/>
            </a:endParaRPr>
          </a:p>
        </p:txBody>
      </p:sp>
      <p:pic>
        <p:nvPicPr>
          <p:cNvPr id="34" name="Picture 33"/>
          <p:cNvPicPr>
            <a:picLocks noChangeAspect="1"/>
          </p:cNvPicPr>
          <p:nvPr/>
        </p:nvPicPr>
        <p:blipFill>
          <a:blip r:embed="rId4"/>
          <a:stretch/>
        </p:blipFill>
        <p:spPr>
          <a:xfrm>
            <a:off x="914400" y="749808"/>
            <a:ext cx="3721682" cy="5522976"/>
          </a:xfrm>
          <a:prstGeom prst="rect">
            <a:avLst/>
          </a:prstGeom>
          <a:effectLst>
            <a:outerShdw blurRad="152400" dist="50800" dir="5400000" algn="t" rotWithShape="0">
              <a:srgbClr val="000000">
                <a:alpha val="26000"/>
              </a:srgbClr>
            </a:outerShdw>
          </a:effectLst>
        </p:spPr>
      </p:pic>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554479"/>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11 OF 20</a:t>
            </a:r>
            <a:r>
              <a:rPr sz="1300" b="0" i="0" u="none" spc="40">
                <a:solidFill>
                  <a:srgbClr val="111111"/>
                </a:solidFill>
                <a:latin typeface="IBM Plex Mono"/>
                <a:ea typeface="IBM Plex Mono"/>
                <a:cs typeface="IBM Plex Mono"/>
              </a:rPr>
              <a:t> / HOME &amp; FAMILY</a:t>
            </a:r>
          </a:p>
        </p:txBody>
      </p:sp>
      <p:sp>
        <p:nvSpPr>
          <p:cNvPr id="37" name="kicker-place"/>
          <p:cNvSpPr txBox="1"/>
          <p:nvPr/>
        </p:nvSpPr>
        <p:spPr>
          <a:xfrm>
            <a:off x="6071616" y="1920239"/>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1989 / LA PORTE, IN + THREE OAKS, MI</a:t>
            </a:r>
          </a:p>
        </p:txBody>
      </p:sp>
      <p:sp>
        <p:nvSpPr>
          <p:cNvPr id="38" name="title"/>
          <p:cNvSpPr txBox="1"/>
          <p:nvPr/>
        </p:nvSpPr>
        <p:spPr>
          <a:xfrm>
            <a:off x="6071616" y="2322575"/>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Prancer</a:t>
            </a:r>
          </a:p>
        </p:txBody>
      </p:sp>
      <p:sp>
        <p:nvSpPr>
          <p:cNvPr id="39" name="sub"/>
          <p:cNvSpPr txBox="1"/>
          <p:nvPr/>
        </p:nvSpPr>
        <p:spPr>
          <a:xfrm>
            <a:off x="6071616" y="3227831"/>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On a struggling apple farm, a girl who has lost her mother nurses a wounded reindeer she believes is Santa’s, while her father fights to keep the farm.</a:t>
            </a:r>
          </a:p>
        </p:txBody>
      </p:sp>
      <p:sp>
        <p:nvSpPr>
          <p:cNvPr id="40" name="rule-film"/>
          <p:cNvSpPr/>
          <p:nvPr/>
        </p:nvSpPr>
        <p:spPr>
          <a:xfrm>
            <a:off x="6071616" y="4498848"/>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4700016"/>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Family tenderness, vulnerability and the possibility of wonder.</a:t>
            </a:r>
          </a:p>
        </p:txBody>
      </p:sp>
    </p:spTree>
    <p:extLst>
      <p:ext uri="{BB962C8B-B14F-4D97-AF65-F5344CB8AC3E}">
        <p14:creationId xmlns:p14="http://schemas.microsoft.com/office/powerpoint/2010/main" val="25426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287">
            <a:extLst>
              <a:ext uri="{FF2B5EF4-FFF2-40B4-BE49-F238E27FC236}">
                <a16:creationId xmlns:a16="http://schemas.microsoft.com/office/drawing/2014/main" id="{B6B1AF6B-B21E-4F6C-A00E-4730411AB8D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B019300C-2DBD-4C87-BB66-8CBC374C4263}"/>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93">
            <a:extLst>
              <a:ext uri="{FF2B5EF4-FFF2-40B4-BE49-F238E27FC236}">
                <a16:creationId xmlns:a16="http://schemas.microsoft.com/office/drawing/2014/main" id="{DBF54791-7270-4162-ACB8-859BC1CA2FA8}"/>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94">
            <a:extLst>
              <a:ext uri="{FF2B5EF4-FFF2-40B4-BE49-F238E27FC236}">
                <a16:creationId xmlns:a16="http://schemas.microsoft.com/office/drawing/2014/main" id="{FBC68648-0C58-4E96-BCAB-B5B2BAFC1035}"/>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95">
            <a:extLst>
              <a:ext uri="{FF2B5EF4-FFF2-40B4-BE49-F238E27FC236}">
                <a16:creationId xmlns:a16="http://schemas.microsoft.com/office/drawing/2014/main" id="{63941F99-3E38-4CEF-B50A-55A078E45240}"/>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96">
            <a:extLst>
              <a:ext uri="{FF2B5EF4-FFF2-40B4-BE49-F238E27FC236}">
                <a16:creationId xmlns:a16="http://schemas.microsoft.com/office/drawing/2014/main" id="{8366CFE2-E9F6-4592-8B82-C344816CABF1}"/>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97">
            <a:hlinkClick r:id="rId3"/>
            <a:extLst>
              <a:ext uri="{FF2B5EF4-FFF2-40B4-BE49-F238E27FC236}">
                <a16:creationId xmlns:a16="http://schemas.microsoft.com/office/drawing/2014/main" id="{E5EAD79B-33C6-4FC6-BDD3-8C9A7564470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98">
            <a:extLst>
              <a:ext uri="{FF2B5EF4-FFF2-40B4-BE49-F238E27FC236}">
                <a16:creationId xmlns:a16="http://schemas.microsoft.com/office/drawing/2014/main" id="{C1DCF9E0-E8BC-474E-B428-19F4297A0E14}"/>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17 / 70</a:t>
            </a:r>
            <a:endParaRPr sz="750" spc="105">
              <a:solidFill>
                <a:srgbClr val="8A8580"/>
              </a:solidFill>
              <a:latin typeface="IBM Plex Mono"/>
              <a:ea typeface="IBM Plex Mono"/>
              <a:cs typeface="IBM Plex Mono"/>
            </a:endParaRPr>
          </a:p>
        </p:txBody>
      </p:sp>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554479"/>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12 OF 20 / HOME &amp; FAMILY</a:t>
            </a:r>
          </a:p>
        </p:txBody>
      </p:sp>
      <p:sp>
        <p:nvSpPr>
          <p:cNvPr id="37" name="kicker-place"/>
          <p:cNvSpPr txBox="1"/>
          <p:nvPr/>
        </p:nvSpPr>
        <p:spPr>
          <a:xfrm>
            <a:off x="6071616" y="1920239"/>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1997 / GREENLEAF, INDIANA</a:t>
            </a:r>
          </a:p>
        </p:txBody>
      </p:sp>
      <p:sp>
        <p:nvSpPr>
          <p:cNvPr id="38" name="title"/>
          <p:cNvSpPr txBox="1"/>
          <p:nvPr/>
        </p:nvSpPr>
        <p:spPr>
          <a:xfrm>
            <a:off x="6071616" y="2322575"/>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In &amp; Out</a:t>
            </a:r>
          </a:p>
        </p:txBody>
      </p:sp>
      <p:sp>
        <p:nvSpPr>
          <p:cNvPr id="39" name="sub"/>
          <p:cNvSpPr txBox="1"/>
          <p:nvPr/>
        </p:nvSpPr>
        <p:spPr>
          <a:xfrm>
            <a:off x="6071616" y="3227831"/>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Days before his wedding, small-town English teacher Howard Brackett is outed on live TV by a former student accepting an Oscar, and all of Greenleaf takes a side.</a:t>
            </a:r>
          </a:p>
        </p:txBody>
      </p:sp>
      <p:sp>
        <p:nvSpPr>
          <p:cNvPr id="40" name="rule-film"/>
          <p:cNvSpPr/>
          <p:nvPr/>
        </p:nvSpPr>
        <p:spPr>
          <a:xfrm>
            <a:off x="6071616" y="4498848"/>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4700016"/>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A hometown learns who its own people are.</a:t>
            </a:r>
          </a:p>
        </p:txBody>
      </p:sp>
      <p:pic>
        <p:nvPicPr>
          <p:cNvPr id="3" name="Picture 2">
            <a:extLst>
              <a:ext uri="{FF2B5EF4-FFF2-40B4-BE49-F238E27FC236}">
                <a16:creationId xmlns:a16="http://schemas.microsoft.com/office/drawing/2014/main" id="{0DD55398-A897-3DF0-57D3-84C83C36C81F}"/>
              </a:ext>
            </a:extLst>
          </p:cNvPr>
          <p:cNvPicPr>
            <a:picLocks noChangeAspect="1"/>
          </p:cNvPicPr>
          <p:nvPr/>
        </p:nvPicPr>
        <p:blipFill>
          <a:blip r:embed="rId4"/>
          <a:stretch>
            <a:fillRect/>
          </a:stretch>
        </p:blipFill>
        <p:spPr>
          <a:xfrm>
            <a:off x="914400" y="838200"/>
            <a:ext cx="3610349" cy="5334000"/>
          </a:xfrm>
          <a:prstGeom prst="rect">
            <a:avLst/>
          </a:prstGeom>
          <a:ln>
            <a:solidFill>
              <a:schemeClr val="tx1">
                <a:lumMod val="50000"/>
                <a:lumOff val="50000"/>
              </a:schemeClr>
            </a:solidFill>
          </a:ln>
        </p:spPr>
      </p:pic>
    </p:spTree>
    <p:extLst>
      <p:ext uri="{BB962C8B-B14F-4D97-AF65-F5344CB8AC3E}">
        <p14:creationId xmlns:p14="http://schemas.microsoft.com/office/powerpoint/2010/main" val="2046032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287">
            <a:extLst>
              <a:ext uri="{FF2B5EF4-FFF2-40B4-BE49-F238E27FC236}">
                <a16:creationId xmlns:a16="http://schemas.microsoft.com/office/drawing/2014/main" id="{B6B1AF6B-B21E-4F6C-A00E-4730411AB8D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B019300C-2DBD-4C87-BB66-8CBC374C4263}"/>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93">
            <a:extLst>
              <a:ext uri="{FF2B5EF4-FFF2-40B4-BE49-F238E27FC236}">
                <a16:creationId xmlns:a16="http://schemas.microsoft.com/office/drawing/2014/main" id="{DBF54791-7270-4162-ACB8-859BC1CA2FA8}"/>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94">
            <a:extLst>
              <a:ext uri="{FF2B5EF4-FFF2-40B4-BE49-F238E27FC236}">
                <a16:creationId xmlns:a16="http://schemas.microsoft.com/office/drawing/2014/main" id="{FBC68648-0C58-4E96-BCAB-B5B2BAFC1035}"/>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95">
            <a:extLst>
              <a:ext uri="{FF2B5EF4-FFF2-40B4-BE49-F238E27FC236}">
                <a16:creationId xmlns:a16="http://schemas.microsoft.com/office/drawing/2014/main" id="{63941F99-3E38-4CEF-B50A-55A078E45240}"/>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96">
            <a:extLst>
              <a:ext uri="{FF2B5EF4-FFF2-40B4-BE49-F238E27FC236}">
                <a16:creationId xmlns:a16="http://schemas.microsoft.com/office/drawing/2014/main" id="{8366CFE2-E9F6-4592-8B82-C344816CABF1}"/>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97">
            <a:hlinkClick r:id="rId3"/>
            <a:extLst>
              <a:ext uri="{FF2B5EF4-FFF2-40B4-BE49-F238E27FC236}">
                <a16:creationId xmlns:a16="http://schemas.microsoft.com/office/drawing/2014/main" id="{E5EAD79B-33C6-4FC6-BDD3-8C9A7564470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98">
            <a:extLst>
              <a:ext uri="{FF2B5EF4-FFF2-40B4-BE49-F238E27FC236}">
                <a16:creationId xmlns:a16="http://schemas.microsoft.com/office/drawing/2014/main" id="{C1DCF9E0-E8BC-474E-B428-19F4297A0E14}"/>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18 / 70</a:t>
            </a:r>
            <a:endParaRPr sz="750" spc="105">
              <a:solidFill>
                <a:srgbClr val="8A8580"/>
              </a:solidFill>
              <a:latin typeface="IBM Plex Mono"/>
              <a:ea typeface="IBM Plex Mono"/>
              <a:cs typeface="IBM Plex Mono"/>
            </a:endParaRPr>
          </a:p>
        </p:txBody>
      </p:sp>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554479"/>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13 OF 20 / HOME &amp; FAMILY</a:t>
            </a:r>
          </a:p>
        </p:txBody>
      </p:sp>
      <p:sp>
        <p:nvSpPr>
          <p:cNvPr id="37" name="kicker-place"/>
          <p:cNvSpPr txBox="1"/>
          <p:nvPr/>
        </p:nvSpPr>
        <p:spPr>
          <a:xfrm>
            <a:off x="6071616" y="1920239"/>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2006 / GOSHEN, INDIANA</a:t>
            </a:r>
          </a:p>
        </p:txBody>
      </p:sp>
      <p:sp>
        <p:nvSpPr>
          <p:cNvPr id="38" name="title"/>
          <p:cNvSpPr txBox="1"/>
          <p:nvPr/>
        </p:nvSpPr>
        <p:spPr>
          <a:xfrm>
            <a:off x="6071616" y="2322575"/>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Lonesome Jim</a:t>
            </a:r>
          </a:p>
        </p:txBody>
      </p:sp>
      <p:sp>
        <p:nvSpPr>
          <p:cNvPr id="39" name="sub"/>
          <p:cNvSpPr txBox="1"/>
          <p:nvPr/>
        </p:nvSpPr>
        <p:spPr>
          <a:xfrm>
            <a:off x="6071616" y="3227831"/>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After failing as a writer in New York, Jim slinks home to Goshen, where his gloom spreads to his brother and a local nurse offers him an unlikely second chance.</a:t>
            </a:r>
          </a:p>
        </p:txBody>
      </p:sp>
      <p:sp>
        <p:nvSpPr>
          <p:cNvPr id="40" name="rule-film"/>
          <p:cNvSpPr/>
          <p:nvPr/>
        </p:nvSpPr>
        <p:spPr>
          <a:xfrm>
            <a:off x="6071616" y="4498848"/>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4700016"/>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Coming home as defeat, and as a second chance.</a:t>
            </a:r>
          </a:p>
        </p:txBody>
      </p:sp>
      <p:pic>
        <p:nvPicPr>
          <p:cNvPr id="3" name="Picture 2">
            <a:extLst>
              <a:ext uri="{FF2B5EF4-FFF2-40B4-BE49-F238E27FC236}">
                <a16:creationId xmlns:a16="http://schemas.microsoft.com/office/drawing/2014/main" id="{2720CBD4-32B2-6E2C-D836-A5B054A4AD05}"/>
              </a:ext>
            </a:extLst>
          </p:cNvPr>
          <p:cNvPicPr>
            <a:picLocks noChangeAspect="1"/>
          </p:cNvPicPr>
          <p:nvPr/>
        </p:nvPicPr>
        <p:blipFill>
          <a:blip r:embed="rId4"/>
          <a:stretch>
            <a:fillRect/>
          </a:stretch>
        </p:blipFill>
        <p:spPr>
          <a:xfrm>
            <a:off x="914400" y="749300"/>
            <a:ext cx="3778727" cy="5524500"/>
          </a:xfrm>
          <a:prstGeom prst="rect">
            <a:avLst/>
          </a:prstGeom>
          <a:ln>
            <a:solidFill>
              <a:schemeClr val="tx1">
                <a:lumMod val="50000"/>
                <a:lumOff val="50000"/>
              </a:schemeClr>
            </a:solidFill>
          </a:ln>
        </p:spPr>
      </p:pic>
    </p:spTree>
    <p:extLst>
      <p:ext uri="{BB962C8B-B14F-4D97-AF65-F5344CB8AC3E}">
        <p14:creationId xmlns:p14="http://schemas.microsoft.com/office/powerpoint/2010/main" val="46918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306">
            <a:extLst>
              <a:ext uri="{FF2B5EF4-FFF2-40B4-BE49-F238E27FC236}">
                <a16:creationId xmlns:a16="http://schemas.microsoft.com/office/drawing/2014/main" id="{86E6E9CF-46AC-4015-968D-E89525B60479}"/>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5B32154A-E156-4919-A2C6-32ACA35BA18C}"/>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312">
            <a:extLst>
              <a:ext uri="{FF2B5EF4-FFF2-40B4-BE49-F238E27FC236}">
                <a16:creationId xmlns:a16="http://schemas.microsoft.com/office/drawing/2014/main" id="{8659A645-EF21-43DD-9697-E86628F191EE}"/>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313">
            <a:extLst>
              <a:ext uri="{FF2B5EF4-FFF2-40B4-BE49-F238E27FC236}">
                <a16:creationId xmlns:a16="http://schemas.microsoft.com/office/drawing/2014/main" id="{E7C28A48-F8BE-49E6-9E77-987A3FD42D16}"/>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314">
            <a:extLst>
              <a:ext uri="{FF2B5EF4-FFF2-40B4-BE49-F238E27FC236}">
                <a16:creationId xmlns:a16="http://schemas.microsoft.com/office/drawing/2014/main" id="{63022C9A-E2D6-4CD9-8064-5FD82D15DA7C}"/>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315">
            <a:extLst>
              <a:ext uri="{FF2B5EF4-FFF2-40B4-BE49-F238E27FC236}">
                <a16:creationId xmlns:a16="http://schemas.microsoft.com/office/drawing/2014/main" id="{C5DBA212-8807-4B14-A21B-C7030403BB2B}"/>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316">
            <a:hlinkClick r:id="rId3"/>
            <a:extLst>
              <a:ext uri="{FF2B5EF4-FFF2-40B4-BE49-F238E27FC236}">
                <a16:creationId xmlns:a16="http://schemas.microsoft.com/office/drawing/2014/main" id="{B8F50D5C-0604-4CEE-ACB1-169964D74D56}"/>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317">
            <a:extLst>
              <a:ext uri="{FF2B5EF4-FFF2-40B4-BE49-F238E27FC236}">
                <a16:creationId xmlns:a16="http://schemas.microsoft.com/office/drawing/2014/main" id="{96DFFF55-F8E9-409D-A2B6-A76FA9C85C92}"/>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19 / 70</a:t>
            </a:r>
            <a:endParaRPr sz="750" spc="105">
              <a:solidFill>
                <a:srgbClr val="8A8580"/>
              </a:solidFill>
              <a:latin typeface="IBM Plex Mono"/>
              <a:ea typeface="IBM Plex Mono"/>
              <a:cs typeface="IBM Plex Mono"/>
            </a:endParaRPr>
          </a:p>
        </p:txBody>
      </p:sp>
      <p:pic>
        <p:nvPicPr>
          <p:cNvPr id="34" name="Picture 33"/>
          <p:cNvPicPr>
            <a:picLocks noChangeAspect="1"/>
          </p:cNvPicPr>
          <p:nvPr/>
        </p:nvPicPr>
        <p:blipFill>
          <a:blip r:embed="rId4"/>
          <a:stretch/>
        </p:blipFill>
        <p:spPr>
          <a:xfrm>
            <a:off x="914400" y="749808"/>
            <a:ext cx="3728819" cy="5522976"/>
          </a:xfrm>
          <a:prstGeom prst="rect">
            <a:avLst/>
          </a:prstGeom>
          <a:effectLst>
            <a:outerShdw blurRad="152400" dist="50800" dir="5400000" algn="t" rotWithShape="0">
              <a:srgbClr val="000000">
                <a:alpha val="26000"/>
              </a:srgbClr>
            </a:outerShdw>
          </a:effectLst>
        </p:spPr>
      </p:pic>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403603"/>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14 OF 20</a:t>
            </a:r>
            <a:r>
              <a:rPr sz="1300" b="0" i="0" u="none" spc="40">
                <a:solidFill>
                  <a:srgbClr val="111111"/>
                </a:solidFill>
                <a:latin typeface="IBM Plex Mono"/>
                <a:ea typeface="IBM Plex Mono"/>
                <a:cs typeface="IBM Plex Mono"/>
              </a:rPr>
              <a:t> / HOME &amp; FAMILY</a:t>
            </a:r>
          </a:p>
        </p:txBody>
      </p:sp>
      <p:sp>
        <p:nvSpPr>
          <p:cNvPr id="37" name="kicker-place"/>
          <p:cNvSpPr txBox="1"/>
          <p:nvPr/>
        </p:nvSpPr>
        <p:spPr>
          <a:xfrm>
            <a:off x="6071616" y="1769363"/>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2014 / CARLINVILLE, INDIANA</a:t>
            </a:r>
          </a:p>
        </p:txBody>
      </p:sp>
      <p:sp>
        <p:nvSpPr>
          <p:cNvPr id="38" name="title"/>
          <p:cNvSpPr txBox="1"/>
          <p:nvPr/>
        </p:nvSpPr>
        <p:spPr>
          <a:xfrm>
            <a:off x="6071616" y="2171699"/>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The Judge</a:t>
            </a:r>
          </a:p>
        </p:txBody>
      </p:sp>
      <p:sp>
        <p:nvSpPr>
          <p:cNvPr id="39" name="sub"/>
          <p:cNvSpPr txBox="1"/>
          <p:nvPr/>
        </p:nvSpPr>
        <p:spPr>
          <a:xfrm>
            <a:off x="6071616" y="3076955"/>
            <a:ext cx="5266944" cy="1298448"/>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A hotshot Chicago lawyer comes home to small-town Indiana for his mother’s funeral and ends up defending his estranged father, the town judge, against a murder charge.</a:t>
            </a:r>
          </a:p>
        </p:txBody>
      </p:sp>
      <p:sp>
        <p:nvSpPr>
          <p:cNvPr id="40" name="rule-film"/>
          <p:cNvSpPr/>
          <p:nvPr/>
        </p:nvSpPr>
        <p:spPr>
          <a:xfrm>
            <a:off x="6071616" y="4649723"/>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4850891"/>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When a father embodies the town’s authority.</a:t>
            </a:r>
          </a:p>
        </p:txBody>
      </p:sp>
    </p:spTree>
    <p:extLst>
      <p:ext uri="{BB962C8B-B14F-4D97-AF65-F5344CB8AC3E}">
        <p14:creationId xmlns:p14="http://schemas.microsoft.com/office/powerpoint/2010/main" val="643308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249">
            <a:extLst>
              <a:ext uri="{FF2B5EF4-FFF2-40B4-BE49-F238E27FC236}">
                <a16:creationId xmlns:a16="http://schemas.microsoft.com/office/drawing/2014/main" id="{35C827FD-6DAF-4210-9E21-5BA2DFF71EC7}"/>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1C987B2C-4734-43D0-9E47-1EEBCD1870CD}"/>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55">
            <a:extLst>
              <a:ext uri="{FF2B5EF4-FFF2-40B4-BE49-F238E27FC236}">
                <a16:creationId xmlns:a16="http://schemas.microsoft.com/office/drawing/2014/main" id="{A2931B94-9A7D-4444-86DF-6EA2F5D7EAB0}"/>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56">
            <a:extLst>
              <a:ext uri="{FF2B5EF4-FFF2-40B4-BE49-F238E27FC236}">
                <a16:creationId xmlns:a16="http://schemas.microsoft.com/office/drawing/2014/main" id="{AAB8B994-F0CC-4686-BC38-771D57742FF7}"/>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57">
            <a:extLst>
              <a:ext uri="{FF2B5EF4-FFF2-40B4-BE49-F238E27FC236}">
                <a16:creationId xmlns:a16="http://schemas.microsoft.com/office/drawing/2014/main" id="{A53BA670-481A-48B1-A7B9-BE300159AE73}"/>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58">
            <a:extLst>
              <a:ext uri="{FF2B5EF4-FFF2-40B4-BE49-F238E27FC236}">
                <a16:creationId xmlns:a16="http://schemas.microsoft.com/office/drawing/2014/main" id="{C330E462-7B0A-4DB9-A9D8-D62118E56034}"/>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59">
            <a:hlinkClick r:id="rId3"/>
            <a:extLst>
              <a:ext uri="{FF2B5EF4-FFF2-40B4-BE49-F238E27FC236}">
                <a16:creationId xmlns:a16="http://schemas.microsoft.com/office/drawing/2014/main" id="{7C0B1325-6896-41B1-BBFF-60404DE4E488}"/>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60">
            <a:extLst>
              <a:ext uri="{FF2B5EF4-FFF2-40B4-BE49-F238E27FC236}">
                <a16:creationId xmlns:a16="http://schemas.microsoft.com/office/drawing/2014/main" id="{DCB6874A-5104-4948-8B69-FD2629304DC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20 / 70</a:t>
            </a:r>
            <a:endParaRPr sz="750" spc="105">
              <a:solidFill>
                <a:srgbClr val="8A8580"/>
              </a:solidFill>
              <a:latin typeface="IBM Plex Mono"/>
              <a:ea typeface="IBM Plex Mono"/>
              <a:cs typeface="IBM Plex Mono"/>
            </a:endParaRPr>
          </a:p>
        </p:txBody>
      </p:sp>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36" name="poster-quantum-leap" descr="ql_poster.png"/>
          <p:cNvPicPr>
            <a:picLocks noChangeAspect="1"/>
          </p:cNvPicPr>
          <p:nvPr/>
        </p:nvPicPr>
        <p:blipFill>
          <a:blip r:embed="rId4"/>
          <a:stretch>
            <a:fillRect/>
          </a:stretch>
        </p:blipFill>
        <p:spPr>
          <a:xfrm>
            <a:off x="914400" y="749808"/>
            <a:ext cx="3566806" cy="5522976"/>
          </a:xfrm>
          <a:prstGeom prst="rect">
            <a:avLst/>
          </a:prstGeom>
          <a:effectLst>
            <a:outerShdw blurRad="152400" dist="50800" dir="5400000" algn="t" rotWithShape="0">
              <a:srgbClr val="000000">
                <a:alpha val="26000"/>
              </a:srgbClr>
            </a:outerShdw>
          </a:effectLst>
        </p:spPr>
      </p:pic>
      <p:sp>
        <p:nvSpPr>
          <p:cNvPr id="37" name="kicker-collection">
            <a:hlinkClick r:id="" action="ppaction://noaction"/>
          </p:cNvPr>
          <p:cNvSpPr txBox="1"/>
          <p:nvPr/>
        </p:nvSpPr>
        <p:spPr>
          <a:xfrm>
            <a:off x="6071616" y="1239012"/>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15 OF 20</a:t>
            </a:r>
            <a:r>
              <a:rPr sz="1300" b="0" i="0" u="none" spc="40">
                <a:solidFill>
                  <a:srgbClr val="111111"/>
                </a:solidFill>
                <a:latin typeface="IBM Plex Mono"/>
                <a:ea typeface="IBM Plex Mono"/>
                <a:cs typeface="IBM Plex Mono"/>
              </a:rPr>
              <a:t> / HOME &amp; FAMILY</a:t>
            </a:r>
          </a:p>
        </p:txBody>
      </p:sp>
      <p:sp>
        <p:nvSpPr>
          <p:cNvPr id="38" name="kicker-place"/>
          <p:cNvSpPr txBox="1"/>
          <p:nvPr/>
        </p:nvSpPr>
        <p:spPr>
          <a:xfrm>
            <a:off x="6071616" y="1604772"/>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1991 / CROWN POINT, INDIANA</a:t>
            </a:r>
          </a:p>
        </p:txBody>
      </p:sp>
      <p:sp>
        <p:nvSpPr>
          <p:cNvPr id="39" name="title"/>
          <p:cNvSpPr txBox="1"/>
          <p:nvPr/>
        </p:nvSpPr>
        <p:spPr>
          <a:xfrm>
            <a:off x="6071616" y="2007107"/>
            <a:ext cx="5394960" cy="1353312"/>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Quantum Leap:</a:t>
            </a:r>
          </a:p>
          <a:p>
            <a:pPr>
              <a:lnSpc>
                <a:spcPct val="95000"/>
              </a:lnSpc>
            </a:pPr>
            <a:r>
              <a:rPr sz="4600" b="0" i="0" spc="-90">
                <a:solidFill>
                  <a:srgbClr val="111111"/>
                </a:solidFill>
                <a:latin typeface="EB Garamond Medium"/>
                <a:ea typeface="EB Garamond Medium"/>
                <a:cs typeface="EB Garamond Medium"/>
              </a:rPr>
              <a:t>“The Leap Back”</a:t>
            </a:r>
          </a:p>
        </p:txBody>
      </p:sp>
      <p:sp>
        <p:nvSpPr>
          <p:cNvPr id="40" name="sub"/>
          <p:cNvSpPr txBox="1"/>
          <p:nvPr/>
        </p:nvSpPr>
        <p:spPr>
          <a:xfrm>
            <a:off x="6071616" y="3543300"/>
            <a:ext cx="5266944" cy="996696"/>
          </a:xfrm>
          <a:prstGeom prst="rect">
            <a:avLst/>
          </a:prstGeom>
          <a:noFill/>
        </p:spPr>
        <p:txBody>
          <a:bodyPr wrap="square" lIns="0" tIns="0" rIns="0" bIns="0" anchor="t"/>
          <a:lstStyle/>
          <a:p>
            <a:pPr>
              <a:lnSpc>
                <a:spcPct val="115000"/>
              </a:lnSpc>
            </a:pPr>
            <a:r>
              <a:rPr sz="1800" b="0" i="0" dirty="0">
                <a:solidFill>
                  <a:srgbClr val="3A3A38"/>
                </a:solidFill>
                <a:latin typeface="DM Sans"/>
                <a:ea typeface="DM Sans"/>
                <a:cs typeface="DM Sans"/>
              </a:rPr>
              <a:t>A lightning strike sends Al into a presumed-dead POW coming home to Crown Point in 1945, with two days to stop the tragedy waiting for him.</a:t>
            </a:r>
          </a:p>
        </p:txBody>
      </p:sp>
      <p:sp>
        <p:nvSpPr>
          <p:cNvPr id="41" name="rule-film"/>
          <p:cNvSpPr/>
          <p:nvPr/>
        </p:nvSpPr>
        <p:spPr>
          <a:xfrm>
            <a:off x="6071616" y="4814316"/>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insight"/>
          <p:cNvSpPr txBox="1"/>
          <p:nvPr/>
        </p:nvSpPr>
        <p:spPr>
          <a:xfrm>
            <a:off x="6071616" y="5015484"/>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A hometown waiting for a man who was supposed to be dead.</a:t>
            </a:r>
          </a:p>
        </p:txBody>
      </p:sp>
    </p:spTree>
    <p:extLst>
      <p:ext uri="{BB962C8B-B14F-4D97-AF65-F5344CB8AC3E}">
        <p14:creationId xmlns:p14="http://schemas.microsoft.com/office/powerpoint/2010/main" val="275477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249">
            <a:extLst>
              <a:ext uri="{FF2B5EF4-FFF2-40B4-BE49-F238E27FC236}">
                <a16:creationId xmlns:a16="http://schemas.microsoft.com/office/drawing/2014/main" id="{35C827FD-6DAF-4210-9E21-5BA2DFF71EC7}"/>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1C987B2C-4734-43D0-9E47-1EEBCD1870CD}"/>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55">
            <a:extLst>
              <a:ext uri="{FF2B5EF4-FFF2-40B4-BE49-F238E27FC236}">
                <a16:creationId xmlns:a16="http://schemas.microsoft.com/office/drawing/2014/main" id="{A2931B94-9A7D-4444-86DF-6EA2F5D7EAB0}"/>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56">
            <a:extLst>
              <a:ext uri="{FF2B5EF4-FFF2-40B4-BE49-F238E27FC236}">
                <a16:creationId xmlns:a16="http://schemas.microsoft.com/office/drawing/2014/main" id="{AAB8B994-F0CC-4686-BC38-771D57742FF7}"/>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57">
            <a:extLst>
              <a:ext uri="{FF2B5EF4-FFF2-40B4-BE49-F238E27FC236}">
                <a16:creationId xmlns:a16="http://schemas.microsoft.com/office/drawing/2014/main" id="{A53BA670-481A-48B1-A7B9-BE300159AE73}"/>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58">
            <a:extLst>
              <a:ext uri="{FF2B5EF4-FFF2-40B4-BE49-F238E27FC236}">
                <a16:creationId xmlns:a16="http://schemas.microsoft.com/office/drawing/2014/main" id="{C330E462-7B0A-4DB9-A9D8-D62118E56034}"/>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59">
            <a:hlinkClick r:id="rId3"/>
            <a:extLst>
              <a:ext uri="{FF2B5EF4-FFF2-40B4-BE49-F238E27FC236}">
                <a16:creationId xmlns:a16="http://schemas.microsoft.com/office/drawing/2014/main" id="{7C0B1325-6896-41B1-BBFF-60404DE4E488}"/>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60">
            <a:extLst>
              <a:ext uri="{FF2B5EF4-FFF2-40B4-BE49-F238E27FC236}">
                <a16:creationId xmlns:a16="http://schemas.microsoft.com/office/drawing/2014/main" id="{DCB6874A-5104-4948-8B69-FD2629304DC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21 / 70</a:t>
            </a:r>
            <a:endParaRPr sz="750" spc="105">
              <a:solidFill>
                <a:srgbClr val="8A8580"/>
              </a:solidFill>
              <a:latin typeface="IBM Plex Mono"/>
              <a:ea typeface="IBM Plex Mono"/>
              <a:cs typeface="IBM Plex Mono"/>
            </a:endParaRPr>
          </a:p>
        </p:txBody>
      </p:sp>
      <p:pic>
        <p:nvPicPr>
          <p:cNvPr id="34" name="Picture 33"/>
          <p:cNvPicPr>
            <a:picLocks noChangeAspect="1"/>
          </p:cNvPicPr>
          <p:nvPr/>
        </p:nvPicPr>
        <p:blipFill>
          <a:blip r:embed="rId4"/>
          <a:stretch/>
        </p:blipFill>
        <p:spPr>
          <a:xfrm>
            <a:off x="914400" y="749808"/>
            <a:ext cx="3754571" cy="5522976"/>
          </a:xfrm>
          <a:prstGeom prst="rect">
            <a:avLst/>
          </a:prstGeom>
          <a:effectLst>
            <a:outerShdw blurRad="152400" dist="50800" dir="5400000" algn="t" rotWithShape="0">
              <a:srgbClr val="000000">
                <a:alpha val="26000"/>
              </a:srgbClr>
            </a:outerShdw>
          </a:effectLst>
        </p:spPr>
      </p:pic>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088136"/>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16 OF 20</a:t>
            </a:r>
            <a:r>
              <a:rPr sz="1300" b="0" i="0" u="none" spc="40">
                <a:solidFill>
                  <a:srgbClr val="111111"/>
                </a:solidFill>
                <a:latin typeface="IBM Plex Mono"/>
                <a:ea typeface="IBM Plex Mono"/>
                <a:cs typeface="IBM Plex Mono"/>
              </a:rPr>
              <a:t> / CIVIC LIFE &amp; THE REGION</a:t>
            </a:r>
          </a:p>
        </p:txBody>
      </p:sp>
      <p:sp>
        <p:nvSpPr>
          <p:cNvPr id="37" name="kicker-place"/>
          <p:cNvSpPr txBox="1"/>
          <p:nvPr/>
        </p:nvSpPr>
        <p:spPr>
          <a:xfrm>
            <a:off x="6071616" y="1453895"/>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2009 / PAWNEE, INDIANA</a:t>
            </a:r>
          </a:p>
        </p:txBody>
      </p:sp>
      <p:sp>
        <p:nvSpPr>
          <p:cNvPr id="38" name="title"/>
          <p:cNvSpPr txBox="1"/>
          <p:nvPr/>
        </p:nvSpPr>
        <p:spPr>
          <a:xfrm>
            <a:off x="6071616" y="1856231"/>
            <a:ext cx="5394960" cy="1353312"/>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Parks and</a:t>
            </a:r>
          </a:p>
          <a:p>
            <a:pPr>
              <a:lnSpc>
                <a:spcPct val="95000"/>
              </a:lnSpc>
            </a:pPr>
            <a:r>
              <a:rPr sz="4600" b="0" i="0" spc="-90">
                <a:solidFill>
                  <a:srgbClr val="111111"/>
                </a:solidFill>
                <a:latin typeface="EB Garamond Medium"/>
                <a:ea typeface="EB Garamond Medium"/>
                <a:cs typeface="EB Garamond Medium"/>
              </a:rPr>
              <a:t>Recreation</a:t>
            </a:r>
          </a:p>
        </p:txBody>
      </p:sp>
      <p:sp>
        <p:nvSpPr>
          <p:cNvPr id="39" name="sub"/>
          <p:cNvSpPr txBox="1"/>
          <p:nvPr/>
        </p:nvSpPr>
        <p:spPr>
          <a:xfrm>
            <a:off x="6071616" y="3392424"/>
            <a:ext cx="5266944" cy="1298448"/>
          </a:xfrm>
          <a:prstGeom prst="rect">
            <a:avLst/>
          </a:prstGeom>
          <a:noFill/>
        </p:spPr>
        <p:txBody>
          <a:bodyPr wrap="square" lIns="0" tIns="0" rIns="0" bIns="0" anchor="t"/>
          <a:lstStyle/>
          <a:p>
            <a:pPr>
              <a:lnSpc>
                <a:spcPct val="115000"/>
              </a:lnSpc>
            </a:pPr>
            <a:r>
              <a:rPr sz="1800" b="0" i="0" dirty="0">
                <a:solidFill>
                  <a:srgbClr val="3A3A38"/>
                </a:solidFill>
                <a:latin typeface="DM Sans"/>
                <a:ea typeface="DM Sans"/>
                <a:cs typeface="DM Sans"/>
              </a:rPr>
              <a:t>In Pawnee, Indiana, a relentlessly optimistic bureaucrat sets out to turn an abandoned pit into a park, and spends seven seasons serving a town that doesn’t want serving.</a:t>
            </a:r>
          </a:p>
        </p:txBody>
      </p:sp>
      <p:sp>
        <p:nvSpPr>
          <p:cNvPr id="40" name="rule-film"/>
          <p:cNvSpPr/>
          <p:nvPr/>
        </p:nvSpPr>
        <p:spPr>
          <a:xfrm>
            <a:off x="6071616" y="4965192"/>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5166359"/>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Loving a town while laughing at its contradictions.</a:t>
            </a:r>
          </a:p>
        </p:txBody>
      </p:sp>
    </p:spTree>
    <p:extLst>
      <p:ext uri="{BB962C8B-B14F-4D97-AF65-F5344CB8AC3E}">
        <p14:creationId xmlns:p14="http://schemas.microsoft.com/office/powerpoint/2010/main" val="723157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3" name="panel-230">
            <a:extLst>
              <a:ext uri="{FF2B5EF4-FFF2-40B4-BE49-F238E27FC236}">
                <a16:creationId xmlns:a16="http://schemas.microsoft.com/office/drawing/2014/main" id="{90821105-F8C5-404D-B4C7-7BD56120C69E}"/>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D4D6CCBC-C598-4C83-B67A-CE40CA9ED30B}"/>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36">
            <a:extLst>
              <a:ext uri="{FF2B5EF4-FFF2-40B4-BE49-F238E27FC236}">
                <a16:creationId xmlns:a16="http://schemas.microsoft.com/office/drawing/2014/main" id="{2115409F-58CF-4F0E-85C0-B8EBE538FBC7}"/>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37">
            <a:extLst>
              <a:ext uri="{FF2B5EF4-FFF2-40B4-BE49-F238E27FC236}">
                <a16:creationId xmlns:a16="http://schemas.microsoft.com/office/drawing/2014/main" id="{2B78728C-3D3B-4ACF-BD6A-968BC8192B22}"/>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38">
            <a:extLst>
              <a:ext uri="{FF2B5EF4-FFF2-40B4-BE49-F238E27FC236}">
                <a16:creationId xmlns:a16="http://schemas.microsoft.com/office/drawing/2014/main" id="{31EEAE8E-0192-4EBC-B157-FF3D63C4155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39">
            <a:extLst>
              <a:ext uri="{FF2B5EF4-FFF2-40B4-BE49-F238E27FC236}">
                <a16:creationId xmlns:a16="http://schemas.microsoft.com/office/drawing/2014/main" id="{1DE87707-04AA-461E-BA02-D4770EA070C4}"/>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40">
            <a:hlinkClick r:id="rId3"/>
            <a:extLst>
              <a:ext uri="{FF2B5EF4-FFF2-40B4-BE49-F238E27FC236}">
                <a16:creationId xmlns:a16="http://schemas.microsoft.com/office/drawing/2014/main" id="{BC368EB6-946A-4F11-AB2C-101852EDD0AA}"/>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41">
            <a:extLst>
              <a:ext uri="{FF2B5EF4-FFF2-40B4-BE49-F238E27FC236}">
                <a16:creationId xmlns:a16="http://schemas.microsoft.com/office/drawing/2014/main" id="{9FCABE5C-2A75-4437-B828-F7732A3D3C73}"/>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22 / 70</a:t>
            </a:r>
            <a:endParaRPr sz="750" spc="105">
              <a:solidFill>
                <a:srgbClr val="8A8580"/>
              </a:solidFill>
              <a:latin typeface="IBM Plex Mono"/>
              <a:ea typeface="IBM Plex Mono"/>
              <a:cs typeface="IBM Plex Mono"/>
            </a:endParaRPr>
          </a:p>
        </p:txBody>
      </p:sp>
      <p:pic>
        <p:nvPicPr>
          <p:cNvPr id="42" name="Picture 41"/>
          <p:cNvPicPr>
            <a:picLocks noChangeAspect="1"/>
          </p:cNvPicPr>
          <p:nvPr/>
        </p:nvPicPr>
        <p:blipFill>
          <a:blip r:embed="rId4"/>
          <a:stretch/>
        </p:blipFill>
        <p:spPr>
          <a:xfrm>
            <a:off x="914400" y="749808"/>
            <a:ext cx="3728591" cy="5522976"/>
          </a:xfrm>
          <a:prstGeom prst="rect">
            <a:avLst/>
          </a:prstGeom>
          <a:effectLst>
            <a:outerShdw blurRad="152400" dist="50800" dir="5400000" algn="t" rotWithShape="0">
              <a:srgbClr val="000000">
                <a:alpha val="26000"/>
              </a:srgbClr>
            </a:outerShdw>
          </a:effectLst>
        </p:spPr>
      </p:pic>
      <p:sp>
        <p:nvSpPr>
          <p:cNvPr id="43"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44" name="kicker-collection">
            <a:hlinkClick r:id="" action="ppaction://noaction"/>
          </p:cNvPr>
          <p:cNvSpPr txBox="1"/>
          <p:nvPr/>
        </p:nvSpPr>
        <p:spPr>
          <a:xfrm>
            <a:off x="6071616" y="1746503"/>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17 OF 20</a:t>
            </a:r>
            <a:r>
              <a:rPr sz="1300" b="0" i="0" u="none" spc="40">
                <a:solidFill>
                  <a:srgbClr val="111111"/>
                </a:solidFill>
                <a:latin typeface="IBM Plex Mono"/>
                <a:ea typeface="IBM Plex Mono"/>
                <a:cs typeface="IBM Plex Mono"/>
              </a:rPr>
              <a:t> / CIVIC LIFE &amp; THE REGION</a:t>
            </a:r>
          </a:p>
        </p:txBody>
      </p:sp>
      <p:sp>
        <p:nvSpPr>
          <p:cNvPr id="45" name="kicker-place"/>
          <p:cNvSpPr txBox="1"/>
          <p:nvPr/>
        </p:nvSpPr>
        <p:spPr>
          <a:xfrm>
            <a:off x="6071616" y="2112263"/>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2009 / CROWN POINT, INDIANA</a:t>
            </a:r>
          </a:p>
        </p:txBody>
      </p:sp>
      <p:sp>
        <p:nvSpPr>
          <p:cNvPr id="46" name="title"/>
          <p:cNvSpPr txBox="1"/>
          <p:nvPr/>
        </p:nvSpPr>
        <p:spPr>
          <a:xfrm>
            <a:off x="6071616" y="2514599"/>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Public Enemies</a:t>
            </a:r>
          </a:p>
        </p:txBody>
      </p:sp>
      <p:sp>
        <p:nvSpPr>
          <p:cNvPr id="47" name="sub"/>
          <p:cNvSpPr txBox="1"/>
          <p:nvPr/>
        </p:nvSpPr>
        <p:spPr>
          <a:xfrm>
            <a:off x="6071616" y="3419855"/>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In the Depression, bank robber John Dillinger tears across the Midwest as a folk hero, while J. Edgar Hoover’s new Bureau hunts him with modern methods.</a:t>
            </a:r>
          </a:p>
        </p:txBody>
      </p:sp>
      <p:sp>
        <p:nvSpPr>
          <p:cNvPr id="48" name="rule-film"/>
          <p:cNvSpPr/>
          <p:nvPr/>
        </p:nvSpPr>
        <p:spPr>
          <a:xfrm>
            <a:off x="6071616" y="4690871"/>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insight"/>
          <p:cNvSpPr txBox="1"/>
          <p:nvPr/>
        </p:nvSpPr>
        <p:spPr>
          <a:xfrm>
            <a:off x="6071616" y="4892039"/>
            <a:ext cx="5349240" cy="566928"/>
          </a:xfrm>
          <a:prstGeom prst="rect">
            <a:avLst/>
          </a:prstGeom>
          <a:noFill/>
        </p:spPr>
        <p:txBody>
          <a:bodyPr wrap="square" lIns="0" tIns="0" rIns="0" bIns="0" anchor="t"/>
          <a:lstStyle/>
          <a:p>
            <a:pPr>
              <a:lnSpc>
                <a:spcPct val="100000"/>
              </a:lnSpc>
            </a:pPr>
            <a:r>
              <a:rPr lang="en-US" sz="2600" b="0" i="1" dirty="0">
                <a:solidFill>
                  <a:srgbClr val="111111"/>
                </a:solidFill>
                <a:latin typeface="EB Garamond Medium"/>
                <a:ea typeface="EB Garamond Medium"/>
                <a:cs typeface="EB Garamond Medium"/>
              </a:rPr>
              <a:t>An </a:t>
            </a:r>
            <a:r>
              <a:rPr sz="2600" b="0" i="1" dirty="0">
                <a:solidFill>
                  <a:srgbClr val="111111"/>
                </a:solidFill>
                <a:latin typeface="EB Garamond Medium"/>
                <a:ea typeface="EB Garamond Medium"/>
                <a:cs typeface="EB Garamond Medium"/>
              </a:rPr>
              <a:t>American dream gone bad.</a:t>
            </a:r>
          </a:p>
        </p:txBody>
      </p:sp>
    </p:spTree>
    <p:extLst>
      <p:ext uri="{BB962C8B-B14F-4D97-AF65-F5344CB8AC3E}">
        <p14:creationId xmlns:p14="http://schemas.microsoft.com/office/powerpoint/2010/main" val="2310361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249">
            <a:extLst>
              <a:ext uri="{FF2B5EF4-FFF2-40B4-BE49-F238E27FC236}">
                <a16:creationId xmlns:a16="http://schemas.microsoft.com/office/drawing/2014/main" id="{35C827FD-6DAF-4210-9E21-5BA2DFF71EC7}"/>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1C987B2C-4734-43D0-9E47-1EEBCD1870CD}"/>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55">
            <a:extLst>
              <a:ext uri="{FF2B5EF4-FFF2-40B4-BE49-F238E27FC236}">
                <a16:creationId xmlns:a16="http://schemas.microsoft.com/office/drawing/2014/main" id="{A2931B94-9A7D-4444-86DF-6EA2F5D7EAB0}"/>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56">
            <a:extLst>
              <a:ext uri="{FF2B5EF4-FFF2-40B4-BE49-F238E27FC236}">
                <a16:creationId xmlns:a16="http://schemas.microsoft.com/office/drawing/2014/main" id="{AAB8B994-F0CC-4686-BC38-771D57742FF7}"/>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57">
            <a:extLst>
              <a:ext uri="{FF2B5EF4-FFF2-40B4-BE49-F238E27FC236}">
                <a16:creationId xmlns:a16="http://schemas.microsoft.com/office/drawing/2014/main" id="{A53BA670-481A-48B1-A7B9-BE300159AE73}"/>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58">
            <a:extLst>
              <a:ext uri="{FF2B5EF4-FFF2-40B4-BE49-F238E27FC236}">
                <a16:creationId xmlns:a16="http://schemas.microsoft.com/office/drawing/2014/main" id="{C330E462-7B0A-4DB9-A9D8-D62118E56034}"/>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59">
            <a:hlinkClick r:id="rId3"/>
            <a:extLst>
              <a:ext uri="{FF2B5EF4-FFF2-40B4-BE49-F238E27FC236}">
                <a16:creationId xmlns:a16="http://schemas.microsoft.com/office/drawing/2014/main" id="{7C0B1325-6896-41B1-BBFF-60404DE4E488}"/>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60">
            <a:extLst>
              <a:ext uri="{FF2B5EF4-FFF2-40B4-BE49-F238E27FC236}">
                <a16:creationId xmlns:a16="http://schemas.microsoft.com/office/drawing/2014/main" id="{DCB6874A-5104-4948-8B69-FD2629304DC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23 / 70</a:t>
            </a:r>
            <a:endParaRPr sz="750" spc="105">
              <a:solidFill>
                <a:srgbClr val="8A8580"/>
              </a:solidFill>
              <a:latin typeface="IBM Plex Mono"/>
              <a:ea typeface="IBM Plex Mono"/>
              <a:cs typeface="IBM Plex Mono"/>
            </a:endParaRPr>
          </a:p>
        </p:txBody>
      </p:sp>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4" name="Picture 3">
            <a:extLst>
              <a:ext uri="{FF2B5EF4-FFF2-40B4-BE49-F238E27FC236}">
                <a16:creationId xmlns:a16="http://schemas.microsoft.com/office/drawing/2014/main" id="{CC6EAED3-4898-4DBD-21D1-8113324C2586}"/>
              </a:ext>
            </a:extLst>
          </p:cNvPr>
          <p:cNvPicPr>
            <a:picLocks noChangeAspect="1"/>
          </p:cNvPicPr>
          <p:nvPr/>
        </p:nvPicPr>
        <p:blipFill>
          <a:blip r:embed="rId4"/>
          <a:stretch>
            <a:fillRect/>
          </a:stretch>
        </p:blipFill>
        <p:spPr>
          <a:xfrm>
            <a:off x="914400" y="749808"/>
            <a:ext cx="3722894" cy="5522976"/>
          </a:xfrm>
          <a:prstGeom prst="rect">
            <a:avLst/>
          </a:prstGeom>
          <a:ln>
            <a:solidFill>
              <a:schemeClr val="tx1">
                <a:lumMod val="50000"/>
                <a:lumOff val="50000"/>
              </a:schemeClr>
            </a:solidFill>
          </a:ln>
        </p:spPr>
      </p:pic>
      <p:sp>
        <p:nvSpPr>
          <p:cNvPr id="36" name="kicker-collection">
            <a:hlinkClick r:id="" action="ppaction://noaction"/>
          </p:cNvPr>
          <p:cNvSpPr txBox="1"/>
          <p:nvPr/>
        </p:nvSpPr>
        <p:spPr>
          <a:xfrm>
            <a:off x="6071616" y="1554479"/>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18 OF 20</a:t>
            </a:r>
            <a:r>
              <a:rPr sz="1300" b="0" i="0" u="none" spc="40">
                <a:solidFill>
                  <a:srgbClr val="111111"/>
                </a:solidFill>
                <a:latin typeface="IBM Plex Mono"/>
                <a:ea typeface="IBM Plex Mono"/>
                <a:cs typeface="IBM Plex Mono"/>
              </a:rPr>
              <a:t> / CIVIC LIFE &amp; THE REGION</a:t>
            </a:r>
          </a:p>
        </p:txBody>
      </p:sp>
      <p:sp>
        <p:nvSpPr>
          <p:cNvPr id="37" name="kicker-place"/>
          <p:cNvSpPr txBox="1"/>
          <p:nvPr/>
        </p:nvSpPr>
        <p:spPr>
          <a:xfrm>
            <a:off x="6071616" y="1920239"/>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2017 / COLUMBUS, INDIANA</a:t>
            </a:r>
          </a:p>
        </p:txBody>
      </p:sp>
      <p:sp>
        <p:nvSpPr>
          <p:cNvPr id="38" name="title"/>
          <p:cNvSpPr txBox="1"/>
          <p:nvPr/>
        </p:nvSpPr>
        <p:spPr>
          <a:xfrm>
            <a:off x="6071616" y="2322575"/>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Columbus</a:t>
            </a:r>
          </a:p>
        </p:txBody>
      </p:sp>
      <p:sp>
        <p:nvSpPr>
          <p:cNvPr id="39" name="sub"/>
          <p:cNvSpPr txBox="1"/>
          <p:nvPr/>
        </p:nvSpPr>
        <p:spPr>
          <a:xfrm>
            <a:off x="6071616" y="3227831"/>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Stranded in Columbus, Indiana, by his father’s coma, Jin befriends Casey, a young local who loves the city’s modernist buildings but won’t leave her mother.</a:t>
            </a:r>
          </a:p>
        </p:txBody>
      </p:sp>
      <p:sp>
        <p:nvSpPr>
          <p:cNvPr id="40" name="rule-film"/>
          <p:cNvSpPr/>
          <p:nvPr/>
        </p:nvSpPr>
        <p:spPr>
          <a:xfrm>
            <a:off x="6071616" y="4498848"/>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4700016"/>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Here, the architecture is the argument.</a:t>
            </a:r>
          </a:p>
        </p:txBody>
      </p:sp>
    </p:spTree>
    <p:extLst>
      <p:ext uri="{BB962C8B-B14F-4D97-AF65-F5344CB8AC3E}">
        <p14:creationId xmlns:p14="http://schemas.microsoft.com/office/powerpoint/2010/main" val="524502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1" name="panel-249">
            <a:extLst>
              <a:ext uri="{FF2B5EF4-FFF2-40B4-BE49-F238E27FC236}">
                <a16:creationId xmlns:a16="http://schemas.microsoft.com/office/drawing/2014/main" id="{35C827FD-6DAF-4210-9E21-5BA2DFF71EC7}"/>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1C987B2C-4734-43D0-9E47-1EEBCD1870CD}"/>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255">
            <a:extLst>
              <a:ext uri="{FF2B5EF4-FFF2-40B4-BE49-F238E27FC236}">
                <a16:creationId xmlns:a16="http://schemas.microsoft.com/office/drawing/2014/main" id="{A2931B94-9A7D-4444-86DF-6EA2F5D7EAB0}"/>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256">
            <a:extLst>
              <a:ext uri="{FF2B5EF4-FFF2-40B4-BE49-F238E27FC236}">
                <a16:creationId xmlns:a16="http://schemas.microsoft.com/office/drawing/2014/main" id="{AAB8B994-F0CC-4686-BC38-771D57742FF7}"/>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257">
            <a:extLst>
              <a:ext uri="{FF2B5EF4-FFF2-40B4-BE49-F238E27FC236}">
                <a16:creationId xmlns:a16="http://schemas.microsoft.com/office/drawing/2014/main" id="{A53BA670-481A-48B1-A7B9-BE300159AE73}"/>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258">
            <a:extLst>
              <a:ext uri="{FF2B5EF4-FFF2-40B4-BE49-F238E27FC236}">
                <a16:creationId xmlns:a16="http://schemas.microsoft.com/office/drawing/2014/main" id="{C330E462-7B0A-4DB9-A9D8-D62118E56034}"/>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259">
            <a:hlinkClick r:id="rId3"/>
            <a:extLst>
              <a:ext uri="{FF2B5EF4-FFF2-40B4-BE49-F238E27FC236}">
                <a16:creationId xmlns:a16="http://schemas.microsoft.com/office/drawing/2014/main" id="{7C0B1325-6896-41B1-BBFF-60404DE4E488}"/>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260">
            <a:extLst>
              <a:ext uri="{FF2B5EF4-FFF2-40B4-BE49-F238E27FC236}">
                <a16:creationId xmlns:a16="http://schemas.microsoft.com/office/drawing/2014/main" id="{DCB6874A-5104-4948-8B69-FD2629304DC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24 / 70</a:t>
            </a:r>
            <a:endParaRPr sz="750" spc="105">
              <a:solidFill>
                <a:srgbClr val="8A8580"/>
              </a:solidFill>
              <a:latin typeface="IBM Plex Mono"/>
              <a:ea typeface="IBM Plex Mono"/>
              <a:cs typeface="IBM Plex Mono"/>
            </a:endParaRPr>
          </a:p>
        </p:txBody>
      </p:sp>
      <p:sp>
        <p:nvSpPr>
          <p:cNvPr id="3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6" name="kicker-collection">
            <a:hlinkClick r:id="" action="ppaction://noaction"/>
          </p:cNvPr>
          <p:cNvSpPr txBox="1"/>
          <p:nvPr/>
        </p:nvSpPr>
        <p:spPr>
          <a:xfrm>
            <a:off x="6071616" y="1554479"/>
            <a:ext cx="5511800" cy="274320"/>
          </a:xfrm>
          <a:prstGeom prst="rect">
            <a:avLst/>
          </a:prstGeom>
          <a:noFill/>
        </p:spPr>
        <p:txBody>
          <a:bodyPr wrap="square" lIns="0" tIns="0" rIns="0" bIns="0" anchor="t"/>
          <a:lstStyle/>
          <a:p>
            <a:r>
              <a:rPr sz="1300" b="0" i="0" u="none" spc="40">
                <a:solidFill>
                  <a:srgbClr val="111111"/>
                </a:solidFill>
                <a:latin typeface="IBM Plex Mono"/>
                <a:ea typeface="IBM Plex Mono"/>
                <a:cs typeface="IBM Plex Mono"/>
              </a:rPr>
              <a:t>← THE COLLECTION / </a:t>
            </a:r>
            <a:r>
              <a:rPr lang="en-US" sz="1300" b="0" i="0" u="none" spc="40">
                <a:solidFill>
                  <a:srgbClr val="111111"/>
                </a:solidFill>
                <a:latin typeface="IBM Plex Mono"/>
                <a:ea typeface="IBM Plex Mono"/>
                <a:cs typeface="IBM Plex Mono"/>
              </a:rPr>
              <a:t>19 OF 20</a:t>
            </a:r>
            <a:r>
              <a:rPr sz="1300" b="0" i="0" u="none" spc="40">
                <a:solidFill>
                  <a:srgbClr val="111111"/>
                </a:solidFill>
                <a:latin typeface="IBM Plex Mono"/>
                <a:ea typeface="IBM Plex Mono"/>
                <a:cs typeface="IBM Plex Mono"/>
              </a:rPr>
              <a:t> / CIVIC LIFE &amp; THE REGION</a:t>
            </a:r>
          </a:p>
        </p:txBody>
      </p:sp>
      <p:sp>
        <p:nvSpPr>
          <p:cNvPr id="37" name="kicker-place"/>
          <p:cNvSpPr txBox="1"/>
          <p:nvPr/>
        </p:nvSpPr>
        <p:spPr>
          <a:xfrm>
            <a:off x="6071616" y="1920239"/>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1975 / INDIANAPOLIS, INDIANA</a:t>
            </a:r>
          </a:p>
        </p:txBody>
      </p:sp>
      <p:sp>
        <p:nvSpPr>
          <p:cNvPr id="38" name="title"/>
          <p:cNvSpPr txBox="1"/>
          <p:nvPr/>
        </p:nvSpPr>
        <p:spPr>
          <a:xfrm>
            <a:off x="6071616" y="2322575"/>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One Day at a Time</a:t>
            </a:r>
          </a:p>
        </p:txBody>
      </p:sp>
      <p:sp>
        <p:nvSpPr>
          <p:cNvPr id="39" name="sub"/>
          <p:cNvSpPr txBox="1"/>
          <p:nvPr/>
        </p:nvSpPr>
        <p:spPr>
          <a:xfrm>
            <a:off x="6071616" y="3227831"/>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Newly divorced, Ann Romano moves her two teenage daughters into an Indianapolis apartment and starts over, with Schneider the super never far from the door.</a:t>
            </a:r>
          </a:p>
        </p:txBody>
      </p:sp>
      <p:sp>
        <p:nvSpPr>
          <p:cNvPr id="40" name="rule-film"/>
          <p:cNvSpPr/>
          <p:nvPr/>
        </p:nvSpPr>
        <p:spPr>
          <a:xfrm>
            <a:off x="6071616" y="4498848"/>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insight"/>
          <p:cNvSpPr txBox="1"/>
          <p:nvPr/>
        </p:nvSpPr>
        <p:spPr>
          <a:xfrm>
            <a:off x="6071616" y="4700016"/>
            <a:ext cx="5349240" cy="950976"/>
          </a:xfrm>
          <a:prstGeom prst="rect">
            <a:avLst/>
          </a:prstGeom>
          <a:noFill/>
        </p:spPr>
        <p:txBody>
          <a:bodyPr wrap="square" lIns="0" tIns="0" rIns="0" bIns="0" anchor="t"/>
          <a:lstStyle/>
          <a:p>
            <a:pPr>
              <a:lnSpc>
                <a:spcPct val="100000"/>
              </a:lnSpc>
            </a:pPr>
            <a:r>
              <a:rPr sz="2600" b="0" i="1">
                <a:solidFill>
                  <a:srgbClr val="111111"/>
                </a:solidFill>
                <a:latin typeface="EB Garamond Medium"/>
                <a:ea typeface="EB Garamond Medium"/>
                <a:cs typeface="EB Garamond Medium"/>
              </a:rPr>
              <a:t>Starting over without leaving Indiana.</a:t>
            </a:r>
          </a:p>
        </p:txBody>
      </p:sp>
      <p:pic>
        <p:nvPicPr>
          <p:cNvPr id="5" name="Picture 4">
            <a:extLst>
              <a:ext uri="{FF2B5EF4-FFF2-40B4-BE49-F238E27FC236}">
                <a16:creationId xmlns:a16="http://schemas.microsoft.com/office/drawing/2014/main" id="{E51A71B2-83FC-03FD-088D-682617B4027E}"/>
              </a:ext>
            </a:extLst>
          </p:cNvPr>
          <p:cNvPicPr>
            <a:picLocks noChangeAspect="1"/>
          </p:cNvPicPr>
          <p:nvPr/>
        </p:nvPicPr>
        <p:blipFill>
          <a:blip r:embed="rId4"/>
          <a:stretch>
            <a:fillRect/>
          </a:stretch>
        </p:blipFill>
        <p:spPr>
          <a:xfrm>
            <a:off x="914400" y="749300"/>
            <a:ext cx="3683000" cy="5524500"/>
          </a:xfrm>
          <a:prstGeom prst="rect">
            <a:avLst/>
          </a:prstGeom>
        </p:spPr>
      </p:pic>
    </p:spTree>
    <p:extLst>
      <p:ext uri="{BB962C8B-B14F-4D97-AF65-F5344CB8AC3E}">
        <p14:creationId xmlns:p14="http://schemas.microsoft.com/office/powerpoint/2010/main" val="2635432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2" name="panel-400">
            <a:extLst>
              <a:ext uri="{FF2B5EF4-FFF2-40B4-BE49-F238E27FC236}">
                <a16:creationId xmlns:a16="http://schemas.microsoft.com/office/drawing/2014/main" id="{4AC1EB00-4411-4D9A-A01B-BD1314F1C3AA}"/>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707C6BC6-9945-4D6D-9A1E-1F17F75A4FB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406">
            <a:extLst>
              <a:ext uri="{FF2B5EF4-FFF2-40B4-BE49-F238E27FC236}">
                <a16:creationId xmlns:a16="http://schemas.microsoft.com/office/drawing/2014/main" id="{D9058804-F59B-433A-AD01-0EDED45513C0}"/>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407">
            <a:extLst>
              <a:ext uri="{FF2B5EF4-FFF2-40B4-BE49-F238E27FC236}">
                <a16:creationId xmlns:a16="http://schemas.microsoft.com/office/drawing/2014/main" id="{4D1F1176-F90A-4052-81CB-5AD1E7C15D75}"/>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408">
            <a:extLst>
              <a:ext uri="{FF2B5EF4-FFF2-40B4-BE49-F238E27FC236}">
                <a16:creationId xmlns:a16="http://schemas.microsoft.com/office/drawing/2014/main" id="{93DC02D1-67B5-40CF-AF42-C049A87ACD11}"/>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409">
            <a:extLst>
              <a:ext uri="{FF2B5EF4-FFF2-40B4-BE49-F238E27FC236}">
                <a16:creationId xmlns:a16="http://schemas.microsoft.com/office/drawing/2014/main" id="{0EC9D1BC-049F-4BA1-98B1-38EBBD60FF49}"/>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410">
            <a:hlinkClick r:id="rId3"/>
            <a:extLst>
              <a:ext uri="{FF2B5EF4-FFF2-40B4-BE49-F238E27FC236}">
                <a16:creationId xmlns:a16="http://schemas.microsoft.com/office/drawing/2014/main" id="{E4BF5B21-A51A-454C-A43E-CF5BEF95BAD4}"/>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411">
            <a:extLst>
              <a:ext uri="{FF2B5EF4-FFF2-40B4-BE49-F238E27FC236}">
                <a16:creationId xmlns:a16="http://schemas.microsoft.com/office/drawing/2014/main" id="{D79C7103-DDBB-47C3-895B-48CDD06078A2}"/>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25 / 70</a:t>
            </a:r>
            <a:endParaRPr sz="750" spc="105">
              <a:solidFill>
                <a:srgbClr val="8A8580"/>
              </a:solidFill>
              <a:latin typeface="IBM Plex Mono"/>
              <a:ea typeface="IBM Plex Mono"/>
              <a:cs typeface="IBM Plex Mono"/>
            </a:endParaRPr>
          </a:p>
        </p:txBody>
      </p:sp>
      <p:pic>
        <p:nvPicPr>
          <p:cNvPr id="35" name="Picture 34"/>
          <p:cNvPicPr>
            <a:picLocks noChangeAspect="1"/>
          </p:cNvPicPr>
          <p:nvPr/>
        </p:nvPicPr>
        <p:blipFill>
          <a:blip r:embed="rId4"/>
          <a:stretch/>
        </p:blipFill>
        <p:spPr>
          <a:xfrm>
            <a:off x="914400" y="749808"/>
            <a:ext cx="4397273" cy="5522976"/>
          </a:xfrm>
          <a:prstGeom prst="rect">
            <a:avLst/>
          </a:prstGeom>
          <a:ln>
            <a:solidFill>
              <a:schemeClr val="tx1">
                <a:lumMod val="50000"/>
                <a:lumOff val="50000"/>
              </a:schemeClr>
            </a:solidFill>
          </a:ln>
          <a:effectLst>
            <a:outerShdw blurRad="152400" dist="50800" dir="5400000" algn="t" rotWithShape="0">
              <a:srgbClr val="000000">
                <a:alpha val="26000"/>
              </a:srgbClr>
            </a:outerShdw>
          </a:effectLst>
        </p:spPr>
      </p:pic>
      <p:sp>
        <p:nvSpPr>
          <p:cNvPr id="3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7" name="kicker-collection">
            <a:hlinkClick r:id="" action="ppaction://noaction"/>
          </p:cNvPr>
          <p:cNvSpPr txBox="1"/>
          <p:nvPr/>
        </p:nvSpPr>
        <p:spPr>
          <a:xfrm>
            <a:off x="6071616" y="1554479"/>
            <a:ext cx="5511800" cy="274320"/>
          </a:xfrm>
          <a:prstGeom prst="rect">
            <a:avLst/>
          </a:prstGeom>
          <a:noFill/>
        </p:spPr>
        <p:txBody>
          <a:bodyPr wrap="square" lIns="0" tIns="0" rIns="0" bIns="0" anchor="t"/>
          <a:lstStyle/>
          <a:p>
            <a:r>
              <a:rPr sz="1300" b="0" i="0" u="none" spc="40" dirty="0">
                <a:solidFill>
                  <a:srgbClr val="111111"/>
                </a:solidFill>
                <a:latin typeface="IBM Plex Mono"/>
                <a:ea typeface="IBM Plex Mono"/>
                <a:cs typeface="IBM Plex Mono"/>
              </a:rPr>
              <a:t>← THE COLLECTION / </a:t>
            </a:r>
            <a:r>
              <a:rPr lang="en-US" sz="1300" b="0" i="0" u="none" spc="40" dirty="0">
                <a:solidFill>
                  <a:srgbClr val="111111"/>
                </a:solidFill>
                <a:latin typeface="IBM Plex Mono"/>
                <a:ea typeface="IBM Plex Mono"/>
                <a:cs typeface="IBM Plex Mono"/>
              </a:rPr>
              <a:t>20 OF 20</a:t>
            </a:r>
            <a:r>
              <a:rPr sz="1300" b="0" i="0" u="none" spc="40" dirty="0">
                <a:solidFill>
                  <a:srgbClr val="111111"/>
                </a:solidFill>
                <a:latin typeface="IBM Plex Mono"/>
                <a:ea typeface="IBM Plex Mono"/>
                <a:cs typeface="IBM Plex Mono"/>
              </a:rPr>
              <a:t> / CIVIC LIFE &amp; </a:t>
            </a:r>
            <a:r>
              <a:rPr lang="en-US" sz="1300" spc="40" dirty="0">
                <a:solidFill>
                  <a:srgbClr val="111111"/>
                </a:solidFill>
                <a:latin typeface="IBM Plex Mono"/>
                <a:ea typeface="IBM Plex Mono"/>
                <a:cs typeface="IBM Plex Mono"/>
              </a:rPr>
              <a:t>DA</a:t>
            </a:r>
            <a:r>
              <a:rPr sz="1300" b="0" i="0" u="none" spc="40" dirty="0">
                <a:solidFill>
                  <a:srgbClr val="111111"/>
                </a:solidFill>
                <a:latin typeface="IBM Plex Mono"/>
                <a:ea typeface="IBM Plex Mono"/>
                <a:cs typeface="IBM Plex Mono"/>
              </a:rPr>
              <a:t> REGION</a:t>
            </a:r>
          </a:p>
        </p:txBody>
      </p:sp>
      <p:sp>
        <p:nvSpPr>
          <p:cNvPr id="38" name="kicker-place"/>
          <p:cNvSpPr txBox="1"/>
          <p:nvPr/>
        </p:nvSpPr>
        <p:spPr>
          <a:xfrm>
            <a:off x="6071616" y="1920239"/>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2026 / GARY, INDIANA</a:t>
            </a:r>
          </a:p>
        </p:txBody>
      </p:sp>
      <p:sp>
        <p:nvSpPr>
          <p:cNvPr id="39" name="title"/>
          <p:cNvSpPr txBox="1"/>
          <p:nvPr/>
        </p:nvSpPr>
        <p:spPr>
          <a:xfrm>
            <a:off x="6071616" y="2322575"/>
            <a:ext cx="5394960" cy="722376"/>
          </a:xfrm>
          <a:prstGeom prst="rect">
            <a:avLst/>
          </a:prstGeom>
          <a:noFill/>
        </p:spPr>
        <p:txBody>
          <a:bodyPr wrap="square" lIns="0" tIns="0" rIns="0" bIns="0" anchor="t"/>
          <a:lstStyle/>
          <a:p>
            <a:pPr>
              <a:lnSpc>
                <a:spcPct val="95000"/>
              </a:lnSpc>
            </a:pPr>
            <a:r>
              <a:rPr sz="4600" b="0" i="0" spc="-90">
                <a:solidFill>
                  <a:srgbClr val="111111"/>
                </a:solidFill>
                <a:latin typeface="EB Garamond Medium"/>
                <a:ea typeface="EB Garamond Medium"/>
                <a:cs typeface="EB Garamond Medium"/>
              </a:rPr>
              <a:t>The Bear: “Gary”</a:t>
            </a:r>
          </a:p>
        </p:txBody>
      </p:sp>
      <p:sp>
        <p:nvSpPr>
          <p:cNvPr id="40" name="sub"/>
          <p:cNvSpPr txBox="1"/>
          <p:nvPr/>
        </p:nvSpPr>
        <p:spPr>
          <a:xfrm>
            <a:off x="6071616" y="3227831"/>
            <a:ext cx="5266944" cy="996696"/>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Mikey and Richie run a quick errand from Chicago to Gary, and a day of killing time becomes a reckoning between two friends, one of whom won’t be around much longer.</a:t>
            </a:r>
          </a:p>
        </p:txBody>
      </p:sp>
      <p:sp>
        <p:nvSpPr>
          <p:cNvPr id="41" name="rule-film"/>
          <p:cNvSpPr/>
          <p:nvPr/>
        </p:nvSpPr>
        <p:spPr>
          <a:xfrm>
            <a:off x="6071616" y="4498848"/>
            <a:ext cx="5340096" cy="9144"/>
          </a:xfrm>
          <a:prstGeom prst="rect">
            <a:avLst/>
          </a:prstGeom>
          <a:solidFill>
            <a:srgbClr val="D6D2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insight"/>
          <p:cNvSpPr txBox="1"/>
          <p:nvPr/>
        </p:nvSpPr>
        <p:spPr>
          <a:xfrm>
            <a:off x="6071616" y="4700016"/>
            <a:ext cx="5349240" cy="950976"/>
          </a:xfrm>
          <a:prstGeom prst="rect">
            <a:avLst/>
          </a:prstGeom>
          <a:noFill/>
        </p:spPr>
        <p:txBody>
          <a:bodyPr wrap="square" lIns="0" tIns="0" rIns="0" bIns="0" anchor="t"/>
          <a:lstStyle/>
          <a:p>
            <a:pPr>
              <a:lnSpc>
                <a:spcPct val="100000"/>
              </a:lnSpc>
            </a:pPr>
            <a:r>
              <a:rPr sz="2600" b="0" i="1" dirty="0">
                <a:solidFill>
                  <a:srgbClr val="111111"/>
                </a:solidFill>
                <a:latin typeface="EB Garamond Medium"/>
                <a:ea typeface="EB Garamond Medium"/>
                <a:cs typeface="EB Garamond Medium"/>
              </a:rPr>
              <a:t>Set in </a:t>
            </a:r>
            <a:r>
              <a:rPr lang="en-US" sz="2600" i="1" dirty="0">
                <a:solidFill>
                  <a:srgbClr val="111111"/>
                </a:solidFill>
                <a:latin typeface="EB Garamond Medium"/>
                <a:ea typeface="EB Garamond Medium"/>
                <a:cs typeface="EB Garamond Medium"/>
              </a:rPr>
              <a:t>DA </a:t>
            </a:r>
            <a:r>
              <a:rPr sz="2600" b="0" i="1" dirty="0">
                <a:solidFill>
                  <a:srgbClr val="111111"/>
                </a:solidFill>
                <a:latin typeface="EB Garamond Medium"/>
                <a:ea typeface="EB Garamond Medium"/>
                <a:cs typeface="EB Garamond Medium"/>
              </a:rPr>
              <a:t>Region. Who gets to make it here?</a:t>
            </a:r>
          </a:p>
        </p:txBody>
      </p:sp>
    </p:spTree>
    <p:extLst>
      <p:ext uri="{BB962C8B-B14F-4D97-AF65-F5344CB8AC3E}">
        <p14:creationId xmlns:p14="http://schemas.microsoft.com/office/powerpoint/2010/main" val="2826343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26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14400"/>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111111"/>
                </a:solidFill>
                <a:latin typeface="EB Garamond Medium"/>
                <a:ea typeface="EB Garamond Medium"/>
                <a:cs typeface="EB Garamond Medium"/>
              </a:rPr>
              <a:t>The raw </a:t>
            </a:r>
            <a:r>
              <a:rPr sz="4950" i="1" spc="-99">
                <a:solidFill>
                  <a:srgbClr val="CC1B1B"/>
                </a:solidFill>
                <a:latin typeface="EB Garamond Medium"/>
                <a:ea typeface="EB Garamond Medium"/>
                <a:cs typeface="EB Garamond Medium"/>
              </a:rPr>
              <a:t>materials</a:t>
            </a:r>
          </a:p>
        </p:txBody>
      </p:sp>
      <p:sp>
        <p:nvSpPr>
          <p:cNvPr id="14" name="rule-547">
            <a:extLst>
              <a:ext uri="{FF2B5EF4-FFF2-40B4-BE49-F238E27FC236}">
                <a16:creationId xmlns:a16="http://schemas.microsoft.com/office/drawing/2014/main" id="{5D90EDFF-B2FF-42FC-BB8E-0CD04204672B}"/>
              </a:ext>
            </a:extLst>
          </p:cNvPr>
          <p:cNvSpPr>
            <a:spLocks noGrp="1"/>
          </p:cNvSpPr>
          <p:nvPr/>
        </p:nvSpPr>
        <p:spPr>
          <a:xfrm>
            <a:off x="609600" y="1905000"/>
            <a:ext cx="10972800" cy="9525"/>
          </a:xfrm>
          <a:prstGeom prst="rect">
            <a:avLst/>
          </a:prstGeom>
          <a:solidFill>
            <a:srgbClr val="D6D2CB"/>
          </a:solidFill>
          <a:ln w="0">
            <a:noFill/>
          </a:ln>
        </p:spPr>
        <p:txBody>
          <a:bodyPr anchor="t"/>
          <a:lstStyle/>
          <a:p>
            <a:endParaRPr lang="en-US"/>
          </a:p>
        </p:txBody>
      </p:sp>
      <p:sp>
        <p:nvSpPr>
          <p:cNvPr id="15" name="text-548">
            <a:extLst>
              <a:ext uri="{FF2B5EF4-FFF2-40B4-BE49-F238E27FC236}">
                <a16:creationId xmlns:a16="http://schemas.microsoft.com/office/drawing/2014/main" id="{2F90A4B0-E1CB-4AAB-B9A4-D73EC7F4D5EF}"/>
              </a:ext>
            </a:extLst>
          </p:cNvPr>
          <p:cNvSpPr>
            <a:spLocks noGrp="1"/>
          </p:cNvSpPr>
          <p:nvPr/>
        </p:nvSpPr>
        <p:spPr>
          <a:xfrm>
            <a:off x="609600" y="2146300"/>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THE PEOPLE.</a:t>
            </a:r>
          </a:p>
        </p:txBody>
      </p:sp>
      <p:sp>
        <p:nvSpPr>
          <p:cNvPr id="16" name="text-549">
            <a:extLst>
              <a:ext uri="{FF2B5EF4-FFF2-40B4-BE49-F238E27FC236}">
                <a16:creationId xmlns:a16="http://schemas.microsoft.com/office/drawing/2014/main" id="{A3C04353-CB49-45C8-B437-7C3683C199CC}"/>
              </a:ext>
            </a:extLst>
          </p:cNvPr>
          <p:cNvSpPr>
            <a:spLocks noGrp="1"/>
          </p:cNvSpPr>
          <p:nvPr/>
        </p:nvSpPr>
        <p:spPr>
          <a:xfrm>
            <a:off x="2374900" y="2133600"/>
            <a:ext cx="9189720" cy="430887"/>
          </a:xfrm>
          <a:prstGeom prst="rect">
            <a:avLst/>
          </a:prstGeom>
          <a:noFill/>
          <a:ln w="0">
            <a:noFill/>
          </a:ln>
        </p:spPr>
        <p:txBody>
          <a:bodyPr wrap="square" lIns="0" tIns="0" rIns="0" bIns="0" anchor="t">
            <a:spAutoFit/>
          </a:bodyPr>
          <a:lstStyle/>
          <a:p>
            <a:pPr>
              <a:defRPr sz="2175">
                <a:solidFill>
                  <a:srgbClr val="3A3A38"/>
                </a:solidFill>
                <a:latin typeface="DM Sans"/>
                <a:ea typeface="DM Sans"/>
                <a:cs typeface="DM Sans"/>
              </a:defRPr>
            </a:pPr>
            <a:r>
              <a:rPr sz="1400" dirty="0">
                <a:solidFill>
                  <a:srgbClr val="3A3A38"/>
                </a:solidFill>
                <a:latin typeface="DM Sans"/>
                <a:ea typeface="DM Sans"/>
                <a:cs typeface="DM Sans"/>
              </a:rPr>
              <a:t>The outsider coach. The newcomer who notices. The dreamer from the mill. The prodigal child. The lost child. The outlaw folk hero. The civic optimist. The utopian American prophet with “a vision.”</a:t>
            </a:r>
          </a:p>
        </p:txBody>
      </p:sp>
      <p:sp>
        <p:nvSpPr>
          <p:cNvPr id="17" name="rule-550">
            <a:extLst>
              <a:ext uri="{FF2B5EF4-FFF2-40B4-BE49-F238E27FC236}">
                <a16:creationId xmlns:a16="http://schemas.microsoft.com/office/drawing/2014/main" id="{B1ABEA8C-0E3C-4A55-BD30-B747CC61F609}"/>
              </a:ext>
            </a:extLst>
          </p:cNvPr>
          <p:cNvSpPr>
            <a:spLocks noGrp="1"/>
          </p:cNvSpPr>
          <p:nvPr/>
        </p:nvSpPr>
        <p:spPr>
          <a:xfrm>
            <a:off x="609600" y="2793087"/>
            <a:ext cx="10972800" cy="9525"/>
          </a:xfrm>
          <a:prstGeom prst="rect">
            <a:avLst/>
          </a:prstGeom>
          <a:solidFill>
            <a:srgbClr val="D6D2CB"/>
          </a:solidFill>
          <a:ln w="0">
            <a:noFill/>
          </a:ln>
        </p:spPr>
        <p:txBody>
          <a:bodyPr anchor="t"/>
          <a:lstStyle/>
          <a:p>
            <a:endParaRPr lang="en-US"/>
          </a:p>
        </p:txBody>
      </p:sp>
      <p:sp>
        <p:nvSpPr>
          <p:cNvPr id="18" name="text-551">
            <a:extLst>
              <a:ext uri="{FF2B5EF4-FFF2-40B4-BE49-F238E27FC236}">
                <a16:creationId xmlns:a16="http://schemas.microsoft.com/office/drawing/2014/main" id="{44BA5AA2-AA89-4EDE-A62D-9C5E47472787}"/>
              </a:ext>
            </a:extLst>
          </p:cNvPr>
          <p:cNvSpPr>
            <a:spLocks noGrp="1"/>
          </p:cNvSpPr>
          <p:nvPr/>
        </p:nvSpPr>
        <p:spPr>
          <a:xfrm>
            <a:off x="609600" y="3034387"/>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THE PLACES.</a:t>
            </a:r>
          </a:p>
        </p:txBody>
      </p:sp>
      <p:sp>
        <p:nvSpPr>
          <p:cNvPr id="19" name="text-552">
            <a:extLst>
              <a:ext uri="{FF2B5EF4-FFF2-40B4-BE49-F238E27FC236}">
                <a16:creationId xmlns:a16="http://schemas.microsoft.com/office/drawing/2014/main" id="{CEEF3FB0-E7F8-4B56-82B1-89D7833006DA}"/>
              </a:ext>
            </a:extLst>
          </p:cNvPr>
          <p:cNvSpPr>
            <a:spLocks noGrp="1"/>
          </p:cNvSpPr>
          <p:nvPr/>
        </p:nvSpPr>
        <p:spPr>
          <a:xfrm>
            <a:off x="2374900" y="3021687"/>
            <a:ext cx="9189720" cy="646331"/>
          </a:xfrm>
          <a:prstGeom prst="rect">
            <a:avLst/>
          </a:prstGeom>
          <a:noFill/>
          <a:ln w="0">
            <a:noFill/>
          </a:ln>
        </p:spPr>
        <p:txBody>
          <a:bodyPr wrap="square" lIns="0" tIns="0" rIns="0" bIns="0" anchor="t">
            <a:spAutoFit/>
          </a:bodyPr>
          <a:lstStyle/>
          <a:p>
            <a:pPr>
              <a:defRPr sz="2175">
                <a:solidFill>
                  <a:srgbClr val="3A3A38"/>
                </a:solidFill>
                <a:latin typeface="DM Sans"/>
                <a:ea typeface="DM Sans"/>
                <a:cs typeface="DM Sans"/>
              </a:defRPr>
            </a:pPr>
            <a:r>
              <a:rPr sz="1400" dirty="0">
                <a:solidFill>
                  <a:srgbClr val="3A3A38"/>
                </a:solidFill>
                <a:latin typeface="DM Sans"/>
                <a:ea typeface="DM Sans"/>
                <a:cs typeface="DM Sans"/>
              </a:rPr>
              <a:t>The gym and the stadium. The quarry, the mill and the farm. The courthouse, the diner and the dive bar. The company out by the interstate. </a:t>
            </a:r>
            <a:r>
              <a:rPr lang="en-US" sz="1400" dirty="0" err="1">
                <a:solidFill>
                  <a:srgbClr val="3A3A38"/>
                </a:solidFill>
                <a:latin typeface="DM Sans"/>
                <a:ea typeface="DM Sans"/>
                <a:cs typeface="DM Sans"/>
              </a:rPr>
              <a:t>Founder</a:t>
            </a:r>
            <a:r>
              <a:rPr lang="en-US" sz="1400" dirty="0">
                <a:solidFill>
                  <a:srgbClr val="3A3A38"/>
                </a:solidFill>
                <a:latin typeface="DM Sans"/>
                <a:ea typeface="DM Sans"/>
                <a:cs typeface="DM Sans"/>
              </a:rPr>
              <a:t> statues de-sanctified and defaced, Victorian homes and </a:t>
            </a:r>
            <a:r>
              <a:rPr sz="1400" dirty="0">
                <a:solidFill>
                  <a:srgbClr val="3A3A38"/>
                </a:solidFill>
                <a:latin typeface="DM Sans"/>
                <a:ea typeface="DM Sans"/>
                <a:cs typeface="DM Sans"/>
              </a:rPr>
              <a:t>Mid-century moderns being restored.</a:t>
            </a:r>
            <a:r>
              <a:rPr lang="en-US" sz="1400" dirty="0">
                <a:solidFill>
                  <a:srgbClr val="3A3A38"/>
                </a:solidFill>
                <a:latin typeface="DM Sans"/>
                <a:ea typeface="DM Sans"/>
                <a:cs typeface="DM Sans"/>
              </a:rPr>
              <a:t> </a:t>
            </a:r>
            <a:r>
              <a:rPr lang="en-US" sz="1400" dirty="0" err="1">
                <a:solidFill>
                  <a:srgbClr val="3A3A38"/>
                </a:solidFill>
                <a:latin typeface="DM Sans"/>
                <a:ea typeface="DM Sans"/>
                <a:cs typeface="DM Sans"/>
              </a:rPr>
              <a:t>Million</a:t>
            </a:r>
            <a:r>
              <a:rPr lang="en-US" sz="1400" dirty="0">
                <a:solidFill>
                  <a:srgbClr val="3A3A38"/>
                </a:solidFill>
                <a:latin typeface="DM Sans"/>
                <a:ea typeface="DM Sans"/>
                <a:cs typeface="DM Sans"/>
              </a:rPr>
              <a:t> Dollar Modern White Farmhouses on ½  acre </a:t>
            </a:r>
            <a:endParaRPr sz="1550" dirty="0">
              <a:solidFill>
                <a:srgbClr val="3A3A38"/>
              </a:solidFill>
              <a:latin typeface="DM Sans"/>
              <a:ea typeface="DM Sans"/>
              <a:cs typeface="DM Sans"/>
            </a:endParaRPr>
          </a:p>
        </p:txBody>
      </p:sp>
      <p:sp>
        <p:nvSpPr>
          <p:cNvPr id="20" name="rule-553">
            <a:extLst>
              <a:ext uri="{FF2B5EF4-FFF2-40B4-BE49-F238E27FC236}">
                <a16:creationId xmlns:a16="http://schemas.microsoft.com/office/drawing/2014/main" id="{07DC7ECA-300F-4A90-B501-F76A06633F2F}"/>
              </a:ext>
            </a:extLst>
          </p:cNvPr>
          <p:cNvSpPr>
            <a:spLocks noGrp="1"/>
          </p:cNvSpPr>
          <p:nvPr/>
        </p:nvSpPr>
        <p:spPr>
          <a:xfrm>
            <a:off x="609600" y="3896617"/>
            <a:ext cx="10972800" cy="9525"/>
          </a:xfrm>
          <a:prstGeom prst="rect">
            <a:avLst/>
          </a:prstGeom>
          <a:solidFill>
            <a:srgbClr val="D6D2CB"/>
          </a:solidFill>
          <a:ln w="0">
            <a:noFill/>
          </a:ln>
        </p:spPr>
        <p:txBody>
          <a:bodyPr anchor="t"/>
          <a:lstStyle/>
          <a:p>
            <a:endParaRPr lang="en-US"/>
          </a:p>
        </p:txBody>
      </p:sp>
      <p:sp>
        <p:nvSpPr>
          <p:cNvPr id="21" name="text-554">
            <a:extLst>
              <a:ext uri="{FF2B5EF4-FFF2-40B4-BE49-F238E27FC236}">
                <a16:creationId xmlns:a16="http://schemas.microsoft.com/office/drawing/2014/main" id="{435262F9-4E64-49CE-8E75-FBC9BEEE811C}"/>
              </a:ext>
            </a:extLst>
          </p:cNvPr>
          <p:cNvSpPr>
            <a:spLocks noGrp="1"/>
          </p:cNvSpPr>
          <p:nvPr/>
        </p:nvSpPr>
        <p:spPr>
          <a:xfrm>
            <a:off x="609600" y="4137917"/>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THE RITUALS.</a:t>
            </a:r>
          </a:p>
        </p:txBody>
      </p:sp>
      <p:sp>
        <p:nvSpPr>
          <p:cNvPr id="22" name="text-555">
            <a:extLst>
              <a:ext uri="{FF2B5EF4-FFF2-40B4-BE49-F238E27FC236}">
                <a16:creationId xmlns:a16="http://schemas.microsoft.com/office/drawing/2014/main" id="{6863267D-2E87-45C0-8FB2-15526564AF0B}"/>
              </a:ext>
            </a:extLst>
          </p:cNvPr>
          <p:cNvSpPr>
            <a:spLocks noGrp="1"/>
          </p:cNvSpPr>
          <p:nvPr/>
        </p:nvSpPr>
        <p:spPr>
          <a:xfrm>
            <a:off x="2374900" y="4125217"/>
            <a:ext cx="9189720" cy="215444"/>
          </a:xfrm>
          <a:prstGeom prst="rect">
            <a:avLst/>
          </a:prstGeom>
          <a:noFill/>
          <a:ln w="0">
            <a:noFill/>
          </a:ln>
        </p:spPr>
        <p:txBody>
          <a:bodyPr wrap="square" lIns="0" tIns="0" rIns="0" bIns="0" anchor="t">
            <a:spAutoFit/>
          </a:bodyPr>
          <a:lstStyle/>
          <a:p>
            <a:pPr>
              <a:defRPr sz="2175">
                <a:solidFill>
                  <a:srgbClr val="3A3A38"/>
                </a:solidFill>
                <a:latin typeface="DM Sans"/>
                <a:ea typeface="DM Sans"/>
                <a:cs typeface="DM Sans"/>
              </a:defRPr>
            </a:pPr>
            <a:r>
              <a:rPr sz="1400">
                <a:solidFill>
                  <a:srgbClr val="3A3A38"/>
                </a:solidFill>
                <a:latin typeface="DM Sans"/>
                <a:ea typeface="DM Sans"/>
                <a:cs typeface="DM Sans"/>
              </a:rPr>
              <a:t>The big game. The town meeting. The holiday table. The homecoming. The funeral. The race. The vote.</a:t>
            </a:r>
          </a:p>
        </p:txBody>
      </p:sp>
      <p:sp>
        <p:nvSpPr>
          <p:cNvPr id="23" name="text-556">
            <a:extLst>
              <a:ext uri="{FF2B5EF4-FFF2-40B4-BE49-F238E27FC236}">
                <a16:creationId xmlns:a16="http://schemas.microsoft.com/office/drawing/2014/main" id="{261DB62C-4792-4283-B53C-84597998AE10}"/>
              </a:ext>
            </a:extLst>
          </p:cNvPr>
          <p:cNvSpPr>
            <a:spLocks noGrp="1"/>
          </p:cNvSpPr>
          <p:nvPr/>
        </p:nvSpPr>
        <p:spPr>
          <a:xfrm>
            <a:off x="2374900" y="5584349"/>
            <a:ext cx="9194800" cy="492443"/>
          </a:xfrm>
          <a:prstGeom prst="rect">
            <a:avLst/>
          </a:prstGeom>
          <a:noFill/>
          <a:ln w="0">
            <a:noFill/>
          </a:ln>
        </p:spPr>
        <p:txBody>
          <a:bodyPr wrap="square" lIns="0" tIns="0" rIns="0" bIns="0" anchor="t">
            <a:spAutoFit/>
          </a:bodyPr>
          <a:lstStyle/>
          <a:p>
            <a:pPr>
              <a:defRPr sz="1350">
                <a:solidFill>
                  <a:srgbClr val="3A3A38"/>
                </a:solidFill>
                <a:latin typeface="DM Sans"/>
                <a:ea typeface="DM Sans"/>
                <a:cs typeface="DM Sans"/>
              </a:defRPr>
            </a:pPr>
            <a:r>
              <a:rPr sz="1600" i="1">
                <a:solidFill>
                  <a:srgbClr val="3A3A38"/>
                </a:solidFill>
                <a:latin typeface="EB Garamond Medium"/>
                <a:ea typeface="EB Garamond Medium"/>
                <a:cs typeface="EB Garamond Medium"/>
              </a:rPr>
              <a:t>Four modes: the sports myth, wonder and the uncanny, home and family, civic life and the Region. The raw materials for the next Indiana story.</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3" name="text-554">
            <a:extLst>
              <a:ext uri="{FF2B5EF4-FFF2-40B4-BE49-F238E27FC236}">
                <a16:creationId xmlns:a16="http://schemas.microsoft.com/office/drawing/2014/main" id="{435262F9-4E64-49CE-8E75-FBC9BEEE811C}"/>
              </a:ext>
            </a:extLst>
          </p:cNvPr>
          <p:cNvSpPr>
            <a:spLocks noGrp="1"/>
          </p:cNvSpPr>
          <p:nvPr/>
        </p:nvSpPr>
        <p:spPr>
          <a:xfrm>
            <a:off x="609600" y="4810562"/>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THE THEMES.</a:t>
            </a:r>
          </a:p>
        </p:txBody>
      </p:sp>
      <p:sp>
        <p:nvSpPr>
          <p:cNvPr id="4" name="text-555">
            <a:extLst>
              <a:ext uri="{FF2B5EF4-FFF2-40B4-BE49-F238E27FC236}">
                <a16:creationId xmlns:a16="http://schemas.microsoft.com/office/drawing/2014/main" id="{6863267D-2E87-45C0-8FB2-15526564AF0B}"/>
              </a:ext>
            </a:extLst>
          </p:cNvPr>
          <p:cNvSpPr>
            <a:spLocks noGrp="1"/>
          </p:cNvSpPr>
          <p:nvPr/>
        </p:nvSpPr>
        <p:spPr>
          <a:xfrm>
            <a:off x="2374900" y="4797862"/>
            <a:ext cx="9189720" cy="430887"/>
          </a:xfrm>
          <a:prstGeom prst="rect">
            <a:avLst/>
          </a:prstGeom>
          <a:noFill/>
          <a:ln w="0">
            <a:noFill/>
          </a:ln>
        </p:spPr>
        <p:txBody>
          <a:bodyPr wrap="square" lIns="0" tIns="0" rIns="0" bIns="0" anchor="t">
            <a:spAutoFit/>
          </a:bodyPr>
          <a:lstStyle/>
          <a:p>
            <a:pPr>
              <a:defRPr sz="2175">
                <a:solidFill>
                  <a:srgbClr val="3A3A38"/>
                </a:solidFill>
                <a:latin typeface="DM Sans"/>
                <a:ea typeface="DM Sans"/>
                <a:cs typeface="DM Sans"/>
              </a:defRPr>
            </a:pPr>
            <a:r>
              <a:rPr sz="1400">
                <a:solidFill>
                  <a:srgbClr val="3A3A38"/>
                </a:solidFill>
                <a:latin typeface="DM Sans"/>
                <a:ea typeface="DM Sans"/>
                <a:cs typeface="DM Sans"/>
              </a:rPr>
              <a:t>Who gets to leave, and who stays. Faith in the team. Class and inheritance. Wonder breaking the ordinary. The bargain of progress. What the Land remembers.</a:t>
            </a:r>
          </a:p>
        </p:txBody>
      </p:sp>
      <p:sp>
        <p:nvSpPr>
          <p:cNvPr id="5" name="rule-553">
            <a:extLst>
              <a:ext uri="{FF2B5EF4-FFF2-40B4-BE49-F238E27FC236}">
                <a16:creationId xmlns:a16="http://schemas.microsoft.com/office/drawing/2014/main" id="{07DC7ECA-300F-4A90-B501-F76A06633F2F}"/>
              </a:ext>
            </a:extLst>
          </p:cNvPr>
          <p:cNvSpPr>
            <a:spLocks noGrp="1"/>
          </p:cNvSpPr>
          <p:nvPr/>
        </p:nvSpPr>
        <p:spPr>
          <a:xfrm>
            <a:off x="609600" y="4569262"/>
            <a:ext cx="10972800" cy="9525"/>
          </a:xfrm>
          <a:prstGeom prst="rect">
            <a:avLst/>
          </a:prstGeom>
          <a:solidFill>
            <a:srgbClr val="D6D2CB"/>
          </a:solidFill>
          <a:ln w="0">
            <a:noFill/>
          </a:ln>
        </p:spPr>
        <p:txBody>
          <a:bodyPr anchor="t"/>
          <a:lstStyle/>
          <a:p>
            <a:endParaRPr lang="en-US"/>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2 / THE GENRE CALLED INDIANA</a:t>
            </a:r>
          </a:p>
        </p:txBody>
      </p:sp>
    </p:spTree>
    <p:extLst>
      <p:ext uri="{BB962C8B-B14F-4D97-AF65-F5344CB8AC3E}">
        <p14:creationId xmlns:p14="http://schemas.microsoft.com/office/powerpoint/2010/main" val="645245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27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32688"/>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111111"/>
                </a:solidFill>
                <a:latin typeface="EB Garamond Medium"/>
                <a:ea typeface="EB Garamond Medium"/>
                <a:cs typeface="EB Garamond Medium"/>
              </a:rPr>
              <a:t>Dominant </a:t>
            </a:r>
            <a:r>
              <a:rPr sz="4950" i="1" spc="-99">
                <a:solidFill>
                  <a:srgbClr val="CC1B1B"/>
                </a:solidFill>
                <a:latin typeface="EB Garamond Medium"/>
                <a:ea typeface="EB Garamond Medium"/>
                <a:cs typeface="EB Garamond Medium"/>
              </a:rPr>
              <a:t>protagonists</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2 / THE GENRE CALLED INDIANA</a:t>
            </a:r>
          </a:p>
        </p:txBody>
      </p:sp>
      <p:sp>
        <p:nvSpPr>
          <p:cNvPr id="27" name="rule"/>
          <p:cNvSpPr/>
          <p:nvPr/>
        </p:nvSpPr>
        <p:spPr>
          <a:xfrm>
            <a:off x="612648" y="2029967"/>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12648" y="2139696"/>
            <a:ext cx="411480" cy="27432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01</a:t>
            </a:r>
          </a:p>
        </p:txBody>
      </p:sp>
      <p:sp>
        <p:nvSpPr>
          <p:cNvPr id="29" name="TextBox 28"/>
          <p:cNvSpPr txBox="1"/>
          <p:nvPr/>
        </p:nvSpPr>
        <p:spPr>
          <a:xfrm>
            <a:off x="1069848" y="2084831"/>
            <a:ext cx="4727448" cy="365760"/>
          </a:xfrm>
          <a:prstGeom prst="rect">
            <a:avLst/>
          </a:prstGeom>
          <a:noFill/>
        </p:spPr>
        <p:txBody>
          <a:bodyPr wrap="square" lIns="0" tIns="0" rIns="0" bIns="0" anchor="t"/>
          <a:lstStyle/>
          <a:p>
            <a:r>
              <a:rPr sz="2000" b="0" i="0">
                <a:solidFill>
                  <a:srgbClr val="111111"/>
                </a:solidFill>
                <a:latin typeface="EB Garamond Medium"/>
                <a:ea typeface="EB Garamond Medium"/>
                <a:cs typeface="EB Garamond Medium"/>
              </a:rPr>
              <a:t>The underdog striver</a:t>
            </a:r>
          </a:p>
        </p:txBody>
      </p:sp>
      <p:sp>
        <p:nvSpPr>
          <p:cNvPr id="30" name="TextBox 29"/>
          <p:cNvSpPr txBox="1"/>
          <p:nvPr/>
        </p:nvSpPr>
        <p:spPr>
          <a:xfrm>
            <a:off x="1069848" y="2468879"/>
            <a:ext cx="4727448" cy="457200"/>
          </a:xfrm>
          <a:prstGeom prst="rect">
            <a:avLst/>
          </a:prstGeom>
          <a:noFill/>
        </p:spPr>
        <p:txBody>
          <a:bodyPr wrap="square" lIns="0" tIns="0" rIns="0" bIns="0" anchor="t"/>
          <a:lstStyle/>
          <a:p>
            <a:pPr>
              <a:lnSpc>
                <a:spcPct val="110000"/>
              </a:lnSpc>
            </a:pPr>
            <a:r>
              <a:rPr sz="1200" b="0" i="0">
                <a:solidFill>
                  <a:srgbClr val="3A3A38"/>
                </a:solidFill>
                <a:latin typeface="DM Sans"/>
                <a:ea typeface="DM Sans"/>
                <a:cs typeface="DM Sans"/>
              </a:rPr>
              <a:t>Wants more than the town allows. Rudy, Breaking Away’s Dave, the Hickory team.</a:t>
            </a:r>
          </a:p>
        </p:txBody>
      </p:sp>
      <p:sp>
        <p:nvSpPr>
          <p:cNvPr id="31" name="rule"/>
          <p:cNvSpPr/>
          <p:nvPr/>
        </p:nvSpPr>
        <p:spPr>
          <a:xfrm>
            <a:off x="6400800" y="2029967"/>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400800" y="2139696"/>
            <a:ext cx="411480" cy="27432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02</a:t>
            </a:r>
          </a:p>
        </p:txBody>
      </p:sp>
      <p:sp>
        <p:nvSpPr>
          <p:cNvPr id="33" name="TextBox 32"/>
          <p:cNvSpPr txBox="1"/>
          <p:nvPr/>
        </p:nvSpPr>
        <p:spPr>
          <a:xfrm>
            <a:off x="6858000" y="2084831"/>
            <a:ext cx="4727448" cy="365760"/>
          </a:xfrm>
          <a:prstGeom prst="rect">
            <a:avLst/>
          </a:prstGeom>
          <a:noFill/>
        </p:spPr>
        <p:txBody>
          <a:bodyPr wrap="square" lIns="0" tIns="0" rIns="0" bIns="0" anchor="t"/>
          <a:lstStyle/>
          <a:p>
            <a:r>
              <a:rPr sz="2000" b="0" i="0">
                <a:solidFill>
                  <a:srgbClr val="111111"/>
                </a:solidFill>
                <a:latin typeface="EB Garamond Medium"/>
                <a:ea typeface="EB Garamond Medium"/>
                <a:cs typeface="EB Garamond Medium"/>
              </a:rPr>
              <a:t>The outsider who must earn the town</a:t>
            </a:r>
          </a:p>
        </p:txBody>
      </p:sp>
      <p:sp>
        <p:nvSpPr>
          <p:cNvPr id="34" name="TextBox 33"/>
          <p:cNvSpPr txBox="1"/>
          <p:nvPr/>
        </p:nvSpPr>
        <p:spPr>
          <a:xfrm>
            <a:off x="6858000" y="2468879"/>
            <a:ext cx="4727448" cy="457200"/>
          </a:xfrm>
          <a:prstGeom prst="rect">
            <a:avLst/>
          </a:prstGeom>
          <a:noFill/>
        </p:spPr>
        <p:txBody>
          <a:bodyPr wrap="square" lIns="0" tIns="0" rIns="0" bIns="0" anchor="t"/>
          <a:lstStyle/>
          <a:p>
            <a:pPr>
              <a:lnSpc>
                <a:spcPct val="110000"/>
              </a:lnSpc>
            </a:pPr>
            <a:r>
              <a:rPr sz="1200" b="0" i="0">
                <a:solidFill>
                  <a:srgbClr val="3A3A38"/>
                </a:solidFill>
                <a:latin typeface="DM Sans"/>
                <a:ea typeface="DM Sans"/>
                <a:cs typeface="DM Sans"/>
              </a:rPr>
              <a:t>Arrives with a past, is tested, is redeemed. Norman Dale, Knute Rockne.</a:t>
            </a:r>
          </a:p>
        </p:txBody>
      </p:sp>
      <p:sp>
        <p:nvSpPr>
          <p:cNvPr id="35" name="rule"/>
          <p:cNvSpPr/>
          <p:nvPr/>
        </p:nvSpPr>
        <p:spPr>
          <a:xfrm>
            <a:off x="612648" y="2926079"/>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612648" y="3035808"/>
            <a:ext cx="411480" cy="27432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03</a:t>
            </a:r>
          </a:p>
        </p:txBody>
      </p:sp>
      <p:sp>
        <p:nvSpPr>
          <p:cNvPr id="37" name="TextBox 36"/>
          <p:cNvSpPr txBox="1"/>
          <p:nvPr/>
        </p:nvSpPr>
        <p:spPr>
          <a:xfrm>
            <a:off x="1069848" y="2980944"/>
            <a:ext cx="4727448" cy="365760"/>
          </a:xfrm>
          <a:prstGeom prst="rect">
            <a:avLst/>
          </a:prstGeom>
          <a:noFill/>
        </p:spPr>
        <p:txBody>
          <a:bodyPr wrap="square" lIns="0" tIns="0" rIns="0" bIns="0" anchor="t"/>
          <a:lstStyle/>
          <a:p>
            <a:r>
              <a:rPr sz="2000" b="0" i="0">
                <a:solidFill>
                  <a:srgbClr val="111111"/>
                </a:solidFill>
                <a:latin typeface="EB Garamond Medium"/>
                <a:ea typeface="EB Garamond Medium"/>
                <a:cs typeface="EB Garamond Medium"/>
              </a:rPr>
              <a:t>The young witness</a:t>
            </a:r>
          </a:p>
        </p:txBody>
      </p:sp>
      <p:sp>
        <p:nvSpPr>
          <p:cNvPr id="38" name="TextBox 37"/>
          <p:cNvSpPr txBox="1"/>
          <p:nvPr/>
        </p:nvSpPr>
        <p:spPr>
          <a:xfrm>
            <a:off x="1069848" y="3364991"/>
            <a:ext cx="4727448" cy="457200"/>
          </a:xfrm>
          <a:prstGeom prst="rect">
            <a:avLst/>
          </a:prstGeom>
          <a:noFill/>
        </p:spPr>
        <p:txBody>
          <a:bodyPr wrap="square" lIns="0" tIns="0" rIns="0" bIns="0" anchor="t"/>
          <a:lstStyle/>
          <a:p>
            <a:pPr>
              <a:lnSpc>
                <a:spcPct val="110000"/>
              </a:lnSpc>
            </a:pPr>
            <a:r>
              <a:rPr sz="1200" b="0" i="0">
                <a:solidFill>
                  <a:srgbClr val="3A3A38"/>
                </a:solidFill>
                <a:latin typeface="DM Sans"/>
                <a:ea typeface="DM Sans"/>
                <a:cs typeface="DM Sans"/>
              </a:rPr>
              <a:t>Sees what adults refuse to. Marshall, the Stranger Things kids, Jessica, Ralphie.</a:t>
            </a:r>
          </a:p>
        </p:txBody>
      </p:sp>
      <p:sp>
        <p:nvSpPr>
          <p:cNvPr id="39" name="rule"/>
          <p:cNvSpPr/>
          <p:nvPr/>
        </p:nvSpPr>
        <p:spPr>
          <a:xfrm>
            <a:off x="6400800" y="2926079"/>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6400800" y="3035808"/>
            <a:ext cx="411480" cy="27432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04</a:t>
            </a:r>
          </a:p>
        </p:txBody>
      </p:sp>
      <p:sp>
        <p:nvSpPr>
          <p:cNvPr id="41" name="TextBox 40"/>
          <p:cNvSpPr txBox="1"/>
          <p:nvPr/>
        </p:nvSpPr>
        <p:spPr>
          <a:xfrm>
            <a:off x="6858000" y="2980944"/>
            <a:ext cx="4727448" cy="365760"/>
          </a:xfrm>
          <a:prstGeom prst="rect">
            <a:avLst/>
          </a:prstGeom>
          <a:noFill/>
        </p:spPr>
        <p:txBody>
          <a:bodyPr wrap="square" lIns="0" tIns="0" rIns="0" bIns="0" anchor="t"/>
          <a:lstStyle/>
          <a:p>
            <a:r>
              <a:rPr sz="2000" b="0" i="0">
                <a:solidFill>
                  <a:srgbClr val="111111"/>
                </a:solidFill>
                <a:latin typeface="EB Garamond Medium"/>
                <a:ea typeface="EB Garamond Medium"/>
                <a:cs typeface="EB Garamond Medium"/>
              </a:rPr>
              <a:t>The blue-collar visionary</a:t>
            </a:r>
          </a:p>
        </p:txBody>
      </p:sp>
      <p:sp>
        <p:nvSpPr>
          <p:cNvPr id="42" name="TextBox 41"/>
          <p:cNvSpPr txBox="1"/>
          <p:nvPr/>
        </p:nvSpPr>
        <p:spPr>
          <a:xfrm>
            <a:off x="6858000" y="3364991"/>
            <a:ext cx="4727448" cy="457200"/>
          </a:xfrm>
          <a:prstGeom prst="rect">
            <a:avLst/>
          </a:prstGeom>
          <a:noFill/>
        </p:spPr>
        <p:txBody>
          <a:bodyPr wrap="square" lIns="0" tIns="0" rIns="0" bIns="0" anchor="t"/>
          <a:lstStyle/>
          <a:p>
            <a:pPr>
              <a:lnSpc>
                <a:spcPct val="110000"/>
              </a:lnSpc>
            </a:pPr>
            <a:r>
              <a:rPr sz="1200" b="0" i="0">
                <a:solidFill>
                  <a:srgbClr val="3A3A38"/>
                </a:solidFill>
                <a:latin typeface="DM Sans"/>
                <a:ea typeface="DM Sans"/>
                <a:cs typeface="DM Sans"/>
              </a:rPr>
              <a:t>An ordinary worker called by the extraordinary, at great cost. Roy Neary.</a:t>
            </a:r>
          </a:p>
        </p:txBody>
      </p:sp>
      <p:sp>
        <p:nvSpPr>
          <p:cNvPr id="43" name="rule"/>
          <p:cNvSpPr/>
          <p:nvPr/>
        </p:nvSpPr>
        <p:spPr>
          <a:xfrm>
            <a:off x="612648" y="3822191"/>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612648" y="3931920"/>
            <a:ext cx="411480" cy="27432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05</a:t>
            </a:r>
          </a:p>
        </p:txBody>
      </p:sp>
      <p:sp>
        <p:nvSpPr>
          <p:cNvPr id="45" name="TextBox 44"/>
          <p:cNvSpPr txBox="1"/>
          <p:nvPr/>
        </p:nvSpPr>
        <p:spPr>
          <a:xfrm>
            <a:off x="1069848" y="3877056"/>
            <a:ext cx="4727448" cy="365760"/>
          </a:xfrm>
          <a:prstGeom prst="rect">
            <a:avLst/>
          </a:prstGeom>
          <a:noFill/>
        </p:spPr>
        <p:txBody>
          <a:bodyPr wrap="square" lIns="0" tIns="0" rIns="0" bIns="0" anchor="t"/>
          <a:lstStyle/>
          <a:p>
            <a:r>
              <a:rPr sz="2000" b="0" i="0">
                <a:solidFill>
                  <a:srgbClr val="111111"/>
                </a:solidFill>
                <a:latin typeface="EB Garamond Medium"/>
                <a:ea typeface="EB Garamond Medium"/>
                <a:cs typeface="EB Garamond Medium"/>
              </a:rPr>
              <a:t>The returning prodigal</a:t>
            </a:r>
          </a:p>
        </p:txBody>
      </p:sp>
      <p:sp>
        <p:nvSpPr>
          <p:cNvPr id="46" name="TextBox 45"/>
          <p:cNvSpPr txBox="1"/>
          <p:nvPr/>
        </p:nvSpPr>
        <p:spPr>
          <a:xfrm>
            <a:off x="1069848" y="4261104"/>
            <a:ext cx="4727448" cy="457200"/>
          </a:xfrm>
          <a:prstGeom prst="rect">
            <a:avLst/>
          </a:prstGeom>
          <a:noFill/>
        </p:spPr>
        <p:txBody>
          <a:bodyPr wrap="square" lIns="0" tIns="0" rIns="0" bIns="0" anchor="t"/>
          <a:lstStyle/>
          <a:p>
            <a:pPr>
              <a:lnSpc>
                <a:spcPct val="110000"/>
              </a:lnSpc>
            </a:pPr>
            <a:r>
              <a:rPr sz="1200" b="0" i="0">
                <a:solidFill>
                  <a:srgbClr val="3A3A38"/>
                </a:solidFill>
                <a:latin typeface="DM Sans"/>
                <a:ea typeface="DM Sans"/>
                <a:cs typeface="DM Sans"/>
              </a:rPr>
              <a:t>Comes home to reckon with a father, a past, a death. Hank Palmer, Tom Jarrett.</a:t>
            </a:r>
          </a:p>
        </p:txBody>
      </p:sp>
      <p:sp>
        <p:nvSpPr>
          <p:cNvPr id="47" name="rule"/>
          <p:cNvSpPr/>
          <p:nvPr/>
        </p:nvSpPr>
        <p:spPr>
          <a:xfrm>
            <a:off x="6400800" y="3822191"/>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6400800" y="3931920"/>
            <a:ext cx="411480" cy="27432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06</a:t>
            </a:r>
          </a:p>
        </p:txBody>
      </p:sp>
      <p:sp>
        <p:nvSpPr>
          <p:cNvPr id="49" name="TextBox 48"/>
          <p:cNvSpPr txBox="1"/>
          <p:nvPr/>
        </p:nvSpPr>
        <p:spPr>
          <a:xfrm>
            <a:off x="6858000" y="3877056"/>
            <a:ext cx="4727448" cy="365760"/>
          </a:xfrm>
          <a:prstGeom prst="rect">
            <a:avLst/>
          </a:prstGeom>
          <a:noFill/>
        </p:spPr>
        <p:txBody>
          <a:bodyPr wrap="square" lIns="0" tIns="0" rIns="0" bIns="0" anchor="t"/>
          <a:lstStyle/>
          <a:p>
            <a:r>
              <a:rPr sz="2000" b="0" i="0">
                <a:solidFill>
                  <a:srgbClr val="111111"/>
                </a:solidFill>
                <a:latin typeface="EB Garamond Medium"/>
                <a:ea typeface="EB Garamond Medium"/>
                <a:cs typeface="EB Garamond Medium"/>
              </a:rPr>
              <a:t>The civic believer who stays</a:t>
            </a:r>
          </a:p>
        </p:txBody>
      </p:sp>
      <p:sp>
        <p:nvSpPr>
          <p:cNvPr id="50" name="TextBox 49"/>
          <p:cNvSpPr txBox="1"/>
          <p:nvPr/>
        </p:nvSpPr>
        <p:spPr>
          <a:xfrm>
            <a:off x="6858000" y="4261104"/>
            <a:ext cx="4727448" cy="457200"/>
          </a:xfrm>
          <a:prstGeom prst="rect">
            <a:avLst/>
          </a:prstGeom>
          <a:noFill/>
        </p:spPr>
        <p:txBody>
          <a:bodyPr wrap="square" lIns="0" tIns="0" rIns="0" bIns="0" anchor="t"/>
          <a:lstStyle/>
          <a:p>
            <a:pPr>
              <a:lnSpc>
                <a:spcPct val="110000"/>
              </a:lnSpc>
            </a:pPr>
            <a:r>
              <a:rPr sz="1200" b="0" i="0">
                <a:solidFill>
                  <a:srgbClr val="3A3A38"/>
                </a:solidFill>
                <a:latin typeface="DM Sans"/>
                <a:ea typeface="DM Sans"/>
                <a:cs typeface="DM Sans"/>
              </a:rPr>
              <a:t>Fights for the town from inside it. Leslie Knope, Ann Romano, Casey.</a:t>
            </a:r>
          </a:p>
        </p:txBody>
      </p:sp>
      <p:sp>
        <p:nvSpPr>
          <p:cNvPr id="51" name="rule"/>
          <p:cNvSpPr/>
          <p:nvPr/>
        </p:nvSpPr>
        <p:spPr>
          <a:xfrm>
            <a:off x="612648" y="4718303"/>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612648" y="4828031"/>
            <a:ext cx="411480" cy="27432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07</a:t>
            </a:r>
          </a:p>
        </p:txBody>
      </p:sp>
      <p:sp>
        <p:nvSpPr>
          <p:cNvPr id="53" name="TextBox 52"/>
          <p:cNvSpPr txBox="1"/>
          <p:nvPr/>
        </p:nvSpPr>
        <p:spPr>
          <a:xfrm>
            <a:off x="1069848" y="4773168"/>
            <a:ext cx="4727448" cy="365760"/>
          </a:xfrm>
          <a:prstGeom prst="rect">
            <a:avLst/>
          </a:prstGeom>
          <a:noFill/>
        </p:spPr>
        <p:txBody>
          <a:bodyPr wrap="square" lIns="0" tIns="0" rIns="0" bIns="0" anchor="t"/>
          <a:lstStyle/>
          <a:p>
            <a:r>
              <a:rPr sz="2000" b="0" i="0">
                <a:solidFill>
                  <a:srgbClr val="111111"/>
                </a:solidFill>
                <a:latin typeface="EB Garamond Medium"/>
                <a:ea typeface="EB Garamond Medium"/>
                <a:cs typeface="EB Garamond Medium"/>
              </a:rPr>
              <a:t>The outlaw folk hero</a:t>
            </a:r>
          </a:p>
        </p:txBody>
      </p:sp>
      <p:sp>
        <p:nvSpPr>
          <p:cNvPr id="54" name="TextBox 53"/>
          <p:cNvSpPr txBox="1"/>
          <p:nvPr/>
        </p:nvSpPr>
        <p:spPr>
          <a:xfrm>
            <a:off x="1069848" y="5157216"/>
            <a:ext cx="4727448" cy="457200"/>
          </a:xfrm>
          <a:prstGeom prst="rect">
            <a:avLst/>
          </a:prstGeom>
          <a:noFill/>
        </p:spPr>
        <p:txBody>
          <a:bodyPr wrap="square" lIns="0" tIns="0" rIns="0" bIns="0" anchor="t"/>
          <a:lstStyle/>
          <a:p>
            <a:pPr>
              <a:lnSpc>
                <a:spcPct val="110000"/>
              </a:lnSpc>
            </a:pPr>
            <a:r>
              <a:rPr sz="1200" b="0" i="0">
                <a:solidFill>
                  <a:srgbClr val="3A3A38"/>
                </a:solidFill>
                <a:latin typeface="DM Sans"/>
                <a:ea typeface="DM Sans"/>
                <a:cs typeface="DM Sans"/>
              </a:rPr>
              <a:t>The American dream pursued by other means. John Dillinger.</a:t>
            </a:r>
          </a:p>
        </p:txBody>
      </p:sp>
      <p:sp>
        <p:nvSpPr>
          <p:cNvPr id="55" name="rule"/>
          <p:cNvSpPr/>
          <p:nvPr/>
        </p:nvSpPr>
        <p:spPr>
          <a:xfrm>
            <a:off x="6400800" y="4718303"/>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6400800" y="4828031"/>
            <a:ext cx="411480" cy="27432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08</a:t>
            </a:r>
          </a:p>
        </p:txBody>
      </p:sp>
      <p:sp>
        <p:nvSpPr>
          <p:cNvPr id="57" name="TextBox 56"/>
          <p:cNvSpPr txBox="1"/>
          <p:nvPr/>
        </p:nvSpPr>
        <p:spPr>
          <a:xfrm>
            <a:off x="6858000" y="4773168"/>
            <a:ext cx="4727448" cy="365760"/>
          </a:xfrm>
          <a:prstGeom prst="rect">
            <a:avLst/>
          </a:prstGeom>
          <a:noFill/>
        </p:spPr>
        <p:txBody>
          <a:bodyPr wrap="square" lIns="0" tIns="0" rIns="0" bIns="0" anchor="t"/>
          <a:lstStyle/>
          <a:p>
            <a:r>
              <a:rPr sz="2000" b="0" i="0">
                <a:solidFill>
                  <a:srgbClr val="111111"/>
                </a:solidFill>
                <a:latin typeface="EB Garamond Medium"/>
                <a:ea typeface="EB Garamond Medium"/>
                <a:cs typeface="EB Garamond Medium"/>
              </a:rPr>
              <a:t>The visitor’s gaze</a:t>
            </a:r>
          </a:p>
        </p:txBody>
      </p:sp>
      <p:sp>
        <p:nvSpPr>
          <p:cNvPr id="58" name="TextBox 57"/>
          <p:cNvSpPr txBox="1"/>
          <p:nvPr/>
        </p:nvSpPr>
        <p:spPr>
          <a:xfrm>
            <a:off x="6858000" y="5157216"/>
            <a:ext cx="4727448" cy="457200"/>
          </a:xfrm>
          <a:prstGeom prst="rect">
            <a:avLst/>
          </a:prstGeom>
          <a:noFill/>
        </p:spPr>
        <p:txBody>
          <a:bodyPr wrap="square" lIns="0" tIns="0" rIns="0" bIns="0" anchor="t"/>
          <a:lstStyle/>
          <a:p>
            <a:pPr>
              <a:lnSpc>
                <a:spcPct val="110000"/>
              </a:lnSpc>
            </a:pPr>
            <a:r>
              <a:rPr sz="1200" b="0" i="0">
                <a:solidFill>
                  <a:srgbClr val="3A3A38"/>
                </a:solidFill>
                <a:latin typeface="DM Sans"/>
                <a:ea typeface="DM Sans"/>
                <a:cs typeface="DM Sans"/>
              </a:rPr>
              <a:t>Outsiders looking across a line. Richie and Mikey in Gary; Woody, in reverse.</a:t>
            </a:r>
          </a:p>
        </p:txBody>
      </p:sp>
      <p:sp>
        <p:nvSpPr>
          <p:cNvPr id="59" name="TextBox 58"/>
          <p:cNvSpPr txBox="1"/>
          <p:nvPr/>
        </p:nvSpPr>
        <p:spPr>
          <a:xfrm>
            <a:off x="612648" y="5742432"/>
            <a:ext cx="10972800" cy="45720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About 11 of the 16 center men or boys. </a:t>
            </a:r>
            <a:r>
              <a:rPr sz="1800" b="0" i="0">
                <a:solidFill>
                  <a:srgbClr val="CC1B1B"/>
                </a:solidFill>
                <a:latin typeface="DM Sans"/>
                <a:ea typeface="DM Sans"/>
                <a:cs typeface="DM Sans"/>
              </a:rPr>
              <a:t>Women lead only in Parks, One Day at a Time and Prancer, and share the lead in Columbus and Stranger Things.</a:t>
            </a:r>
          </a:p>
        </p:txBody>
      </p:sp>
    </p:spTree>
    <p:extLst>
      <p:ext uri="{BB962C8B-B14F-4D97-AF65-F5344CB8AC3E}">
        <p14:creationId xmlns:p14="http://schemas.microsoft.com/office/powerpoint/2010/main" val="3235373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28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PRODUCTION CO.  /  TWOINTHEBUSH TELEVISION</a:t>
            </a:r>
          </a:p>
        </p:txBody>
      </p:sp>
      <p:pic>
        <p:nvPicPr>
          <p:cNvPr id="27" name="Picture 26" descr="tv_man_t.png"/>
          <p:cNvPicPr>
            <a:picLocks noChangeAspect="1"/>
          </p:cNvPicPr>
          <p:nvPr/>
        </p:nvPicPr>
        <p:blipFill>
          <a:blip r:embed="rId3"/>
          <a:stretch>
            <a:fillRect/>
          </a:stretch>
        </p:blipFill>
        <p:spPr>
          <a:xfrm>
            <a:off x="341969" y="2404088"/>
            <a:ext cx="5341086" cy="3521223"/>
          </a:xfrm>
          <a:prstGeom prst="rect">
            <a:avLst/>
          </a:prstGeom>
        </p:spPr>
      </p:pic>
      <p:sp>
        <p:nvSpPr>
          <p:cNvPr id="28" name="TextBox 27"/>
          <p:cNvSpPr txBox="1"/>
          <p:nvPr/>
        </p:nvSpPr>
        <p:spPr>
          <a:xfrm>
            <a:off x="6728022" y="1143000"/>
            <a:ext cx="4937760" cy="2011680"/>
          </a:xfrm>
          <a:prstGeom prst="rect">
            <a:avLst/>
          </a:prstGeom>
          <a:noFill/>
        </p:spPr>
        <p:txBody>
          <a:bodyPr wrap="square" lIns="0" tIns="0" rIns="0" bIns="0" anchor="t"/>
          <a:lstStyle/>
          <a:p>
            <a:pPr>
              <a:lnSpc>
                <a:spcPct val="92000"/>
              </a:lnSpc>
            </a:pPr>
            <a:r>
              <a:rPr sz="5000" b="0" i="0" spc="-90" dirty="0">
                <a:solidFill>
                  <a:srgbClr val="111111"/>
                </a:solidFill>
                <a:latin typeface="EB Garamond Medium"/>
                <a:ea typeface="EB Garamond Medium"/>
                <a:cs typeface="EB Garamond Medium"/>
              </a:rPr>
              <a:t>Never fear.</a:t>
            </a:r>
          </a:p>
          <a:p>
            <a:pPr>
              <a:lnSpc>
                <a:spcPct val="92000"/>
              </a:lnSpc>
            </a:pPr>
            <a:r>
              <a:rPr sz="5000" b="0" i="1" spc="-90" dirty="0" err="1">
                <a:solidFill>
                  <a:srgbClr val="CC1B1B"/>
                </a:solidFill>
                <a:latin typeface="EB Garamond Medium"/>
                <a:ea typeface="EB Garamond Medium"/>
                <a:cs typeface="EB Garamond Medium"/>
              </a:rPr>
              <a:t>TwointheBush</a:t>
            </a:r>
            <a:endParaRPr sz="5000" b="0" i="1" spc="-90" dirty="0">
              <a:solidFill>
                <a:srgbClr val="CC1B1B"/>
              </a:solidFill>
              <a:latin typeface="EB Garamond Medium"/>
              <a:ea typeface="EB Garamond Medium"/>
              <a:cs typeface="EB Garamond Medium"/>
            </a:endParaRPr>
          </a:p>
          <a:p>
            <a:pPr>
              <a:lnSpc>
                <a:spcPct val="92000"/>
              </a:lnSpc>
            </a:pPr>
            <a:r>
              <a:rPr sz="5000" b="0" i="1" spc="-90" dirty="0">
                <a:solidFill>
                  <a:srgbClr val="CC1B1B"/>
                </a:solidFill>
                <a:latin typeface="EB Garamond Medium"/>
                <a:ea typeface="EB Garamond Medium"/>
                <a:cs typeface="EB Garamond Medium"/>
              </a:rPr>
              <a:t>is here.</a:t>
            </a:r>
          </a:p>
        </p:txBody>
      </p:sp>
      <p:sp>
        <p:nvSpPr>
          <p:cNvPr id="29" name="rule"/>
          <p:cNvSpPr/>
          <p:nvPr/>
        </p:nvSpPr>
        <p:spPr>
          <a:xfrm>
            <a:off x="6720840" y="3465004"/>
            <a:ext cx="484632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720840" y="3600450"/>
            <a:ext cx="4846320" cy="1188720"/>
          </a:xfrm>
          <a:prstGeom prst="rect">
            <a:avLst/>
          </a:prstGeom>
          <a:noFill/>
        </p:spPr>
        <p:txBody>
          <a:bodyPr wrap="square" lIns="0" tIns="0" rIns="0" bIns="0" anchor="t"/>
          <a:lstStyle/>
          <a:p>
            <a:pPr>
              <a:lnSpc>
                <a:spcPct val="120000"/>
              </a:lnSpc>
            </a:pPr>
            <a:r>
              <a:rPr sz="1800" b="0" i="0" dirty="0">
                <a:solidFill>
                  <a:srgbClr val="3A3A38"/>
                </a:solidFill>
                <a:latin typeface="DM Sans"/>
                <a:ea typeface="DM Sans"/>
                <a:cs typeface="DM Sans"/>
              </a:rPr>
              <a:t>A family production company, founded by siblings Ty and Ashley Joyce Bush. The service department for the next Indiana story: development, writing and production, rooted where the stories grow.</a:t>
            </a:r>
          </a:p>
        </p:txBody>
      </p:sp>
      <p:pic>
        <p:nvPicPr>
          <p:cNvPr id="31" name="logo-qr" descr="image.png"/>
          <p:cNvPicPr>
            <a:picLocks noChangeAspect="1"/>
          </p:cNvPicPr>
          <p:nvPr/>
        </p:nvPicPr>
        <p:blipFill>
          <a:blip r:embed="rId4"/>
          <a:stretch>
            <a:fillRect/>
          </a:stretch>
        </p:blipFill>
        <p:spPr>
          <a:xfrm>
            <a:off x="6720840" y="5257800"/>
            <a:ext cx="777240" cy="777240"/>
          </a:xfrm>
          <a:prstGeom prst="rect">
            <a:avLst/>
          </a:prstGeom>
        </p:spPr>
      </p:pic>
      <p:sp>
        <p:nvSpPr>
          <p:cNvPr id="32" name="TextBox 31">
            <a:hlinkClick r:id="rId5"/>
          </p:cNvPr>
          <p:cNvSpPr txBox="1"/>
          <p:nvPr/>
        </p:nvSpPr>
        <p:spPr>
          <a:xfrm>
            <a:off x="7635240" y="5440680"/>
            <a:ext cx="3657600" cy="274320"/>
          </a:xfrm>
          <a:prstGeom prst="rect">
            <a:avLst/>
          </a:prstGeom>
          <a:noFill/>
        </p:spPr>
        <p:txBody>
          <a:bodyPr wrap="square" lIns="0" tIns="0" rIns="0" bIns="0" anchor="t"/>
          <a:lstStyle/>
          <a:p>
            <a:r>
              <a:rPr sz="2000" b="0" i="0" u="none">
                <a:solidFill>
                  <a:srgbClr val="CC1B1B"/>
                </a:solidFill>
                <a:latin typeface="EB Garamond Medium"/>
                <a:ea typeface="EB Garamond Medium"/>
                <a:cs typeface="EB Garamond Medium"/>
              </a:rPr>
              <a:t>twointhebush.tv</a:t>
            </a:r>
          </a:p>
        </p:txBody>
      </p:sp>
      <p:sp>
        <p:nvSpPr>
          <p:cNvPr id="33" name="TextBox 32"/>
          <p:cNvSpPr txBox="1"/>
          <p:nvPr/>
        </p:nvSpPr>
        <p:spPr>
          <a:xfrm>
            <a:off x="7635240" y="5788152"/>
            <a:ext cx="3657600" cy="228600"/>
          </a:xfrm>
          <a:prstGeom prst="rect">
            <a:avLst/>
          </a:prstGeom>
          <a:noFill/>
        </p:spPr>
        <p:txBody>
          <a:bodyPr wrap="square" lIns="0" tIns="0" rIns="0" bIns="0" anchor="t"/>
          <a:lstStyle/>
          <a:p>
            <a:r>
              <a:rPr sz="1300" b="0" i="0" spc="200">
                <a:solidFill>
                  <a:srgbClr val="8A8580"/>
                </a:solidFill>
                <a:latin typeface="IBM Plex Mono"/>
                <a:ea typeface="IBM Plex Mono"/>
                <a:cs typeface="IBM Plex Mono"/>
              </a:rPr>
              <a:t>SCAN TO SEE THE WORK</a:t>
            </a:r>
          </a:p>
        </p:txBody>
      </p:sp>
      <p:pic>
        <p:nvPicPr>
          <p:cNvPr id="34" name="logo-twointhebush" descr="tbtv_logo.png"/>
          <p:cNvPicPr>
            <a:picLocks noChangeAspect="1"/>
          </p:cNvPicPr>
          <p:nvPr/>
        </p:nvPicPr>
        <p:blipFill>
          <a:blip r:embed="rId6"/>
          <a:stretch>
            <a:fillRect/>
          </a:stretch>
        </p:blipFill>
        <p:spPr>
          <a:xfrm>
            <a:off x="1542413" y="1673947"/>
            <a:ext cx="3102857" cy="785788"/>
          </a:xfrm>
          <a:prstGeom prst="rect">
            <a:avLst/>
          </a:prstGeom>
        </p:spPr>
      </p:pic>
    </p:spTree>
    <p:extLst>
      <p:ext uri="{BB962C8B-B14F-4D97-AF65-F5344CB8AC3E}">
        <p14:creationId xmlns:p14="http://schemas.microsoft.com/office/powerpoint/2010/main" val="2300865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29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endParaRPr/>
          </a:p>
        </p:txBody>
      </p:sp>
      <p:pic>
        <p:nvPicPr>
          <p:cNvPr id="27" name="Picture 26" descr="zen_poster.png"/>
          <p:cNvPicPr>
            <a:picLocks noChangeAspect="1"/>
          </p:cNvPicPr>
          <p:nvPr/>
        </p:nvPicPr>
        <p:blipFill>
          <a:blip r:embed="rId3"/>
          <a:stretch>
            <a:fillRect/>
          </a:stretch>
        </p:blipFill>
        <p:spPr>
          <a:xfrm>
            <a:off x="914400" y="749808"/>
            <a:ext cx="4143947" cy="5522976"/>
          </a:xfrm>
          <a:prstGeom prst="rect">
            <a:avLst/>
          </a:prstGeom>
          <a:effectLst>
            <a:outerShdw blurRad="152400" dist="50800" dir="5400000" algn="t" rotWithShape="0">
              <a:srgbClr val="000000">
                <a:alpha val="26000"/>
              </a:srgbClr>
            </a:outerShdw>
          </a:effectLst>
        </p:spPr>
      </p:pic>
      <p:sp>
        <p:nvSpPr>
          <p:cNvPr id="28" name="TextBox 27"/>
          <p:cNvSpPr txBox="1"/>
          <p:nvPr/>
        </p:nvSpPr>
        <p:spPr>
          <a:xfrm>
            <a:off x="6071616" y="1097280"/>
            <a:ext cx="5394960" cy="274320"/>
          </a:xfrm>
          <a:prstGeom prst="rect">
            <a:avLst/>
          </a:prstGeom>
          <a:noFill/>
        </p:spPr>
        <p:txBody>
          <a:bodyPr wrap="square" lIns="0" tIns="0" rIns="0" bIns="0" anchor="t"/>
          <a:lstStyle/>
          <a:p>
            <a:r>
              <a:rPr sz="1300" b="0" i="0" spc="126">
                <a:solidFill>
                  <a:srgbClr val="111111"/>
                </a:solidFill>
                <a:latin typeface="IBM Plex Mono"/>
                <a:ea typeface="IBM Plex Mono"/>
                <a:cs typeface="IBM Plex Mono"/>
              </a:rPr>
              <a:t>TWOINTHEBUSH TV CO.  /  PROOF OF CONCEPT</a:t>
            </a:r>
          </a:p>
        </p:txBody>
      </p:sp>
      <p:sp>
        <p:nvSpPr>
          <p:cNvPr id="29" name="TextBox 28"/>
          <p:cNvSpPr txBox="1"/>
          <p:nvPr/>
        </p:nvSpPr>
        <p:spPr>
          <a:xfrm>
            <a:off x="6071616" y="1463040"/>
            <a:ext cx="5394960" cy="27432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WORKPLACE COMEDY  /  A SMALL-TOWN YOGA STUDIO</a:t>
            </a:r>
          </a:p>
        </p:txBody>
      </p:sp>
      <p:sp>
        <p:nvSpPr>
          <p:cNvPr id="30" name="TextBox 29"/>
          <p:cNvSpPr txBox="1"/>
          <p:nvPr/>
        </p:nvSpPr>
        <p:spPr>
          <a:xfrm>
            <a:off x="6071616" y="1874519"/>
            <a:ext cx="5394960" cy="822960"/>
          </a:xfrm>
          <a:prstGeom prst="rect">
            <a:avLst/>
          </a:prstGeom>
          <a:noFill/>
        </p:spPr>
        <p:txBody>
          <a:bodyPr wrap="square" lIns="0" tIns="0" rIns="0" bIns="0" anchor="t"/>
          <a:lstStyle/>
          <a:p>
            <a:r>
              <a:rPr sz="4600" b="0" i="0" spc="-90">
                <a:solidFill>
                  <a:srgbClr val="111111"/>
                </a:solidFill>
                <a:latin typeface="EB Garamond Medium"/>
                <a:ea typeface="EB Garamond Medium"/>
                <a:cs typeface="EB Garamond Medium"/>
              </a:rPr>
              <a:t>Zenroom</a:t>
            </a:r>
          </a:p>
        </p:txBody>
      </p:sp>
      <p:sp>
        <p:nvSpPr>
          <p:cNvPr id="31" name="TextBox 30"/>
          <p:cNvSpPr txBox="1"/>
          <p:nvPr/>
        </p:nvSpPr>
        <p:spPr>
          <a:xfrm>
            <a:off x="6071616" y="2697480"/>
            <a:ext cx="5266944" cy="640080"/>
          </a:xfrm>
          <a:prstGeom prst="rect">
            <a:avLst/>
          </a:prstGeom>
          <a:noFill/>
        </p:spPr>
        <p:txBody>
          <a:bodyPr wrap="square" lIns="0" tIns="0" rIns="0" bIns="0" anchor="t"/>
          <a:lstStyle/>
          <a:p>
            <a:pPr>
              <a:lnSpc>
                <a:spcPct val="115000"/>
              </a:lnSpc>
            </a:pPr>
            <a:r>
              <a:rPr sz="1800" b="0" i="0">
                <a:solidFill>
                  <a:srgbClr val="3A3A38"/>
                </a:solidFill>
                <a:latin typeface="DM Sans"/>
                <a:ea typeface="DM Sans"/>
                <a:cs typeface="DM Sans"/>
              </a:rPr>
              <a:t>A workplace comedy about a small-town yoga studio, where “stretching” isn’t necessarily a thing.</a:t>
            </a:r>
          </a:p>
        </p:txBody>
      </p:sp>
      <p:sp>
        <p:nvSpPr>
          <p:cNvPr id="32" name="TextBox 31"/>
          <p:cNvSpPr txBox="1"/>
          <p:nvPr/>
        </p:nvSpPr>
        <p:spPr>
          <a:xfrm>
            <a:off x="6071616" y="3566160"/>
            <a:ext cx="5303520" cy="228600"/>
          </a:xfrm>
          <a:prstGeom prst="rect">
            <a:avLst/>
          </a:prstGeom>
          <a:noFill/>
        </p:spPr>
        <p:txBody>
          <a:bodyPr wrap="square" lIns="0" tIns="0" rIns="0" bIns="0" anchor="t"/>
          <a:lstStyle/>
          <a:p>
            <a:r>
              <a:rPr sz="1300" b="0" i="0" spc="200">
                <a:solidFill>
                  <a:srgbClr val="8A8580"/>
                </a:solidFill>
                <a:latin typeface="IBM Plex Mono"/>
                <a:ea typeface="IBM Plex Mono"/>
                <a:cs typeface="IBM Plex Mono"/>
              </a:rPr>
              <a:t>STARRING</a:t>
            </a:r>
          </a:p>
        </p:txBody>
      </p:sp>
      <p:sp>
        <p:nvSpPr>
          <p:cNvPr id="33" name="TextBox 32"/>
          <p:cNvSpPr txBox="1"/>
          <p:nvPr/>
        </p:nvSpPr>
        <p:spPr>
          <a:xfrm>
            <a:off x="6071616" y="3767328"/>
            <a:ext cx="5303520" cy="365760"/>
          </a:xfrm>
          <a:prstGeom prst="rect">
            <a:avLst/>
          </a:prstGeom>
          <a:noFill/>
        </p:spPr>
        <p:txBody>
          <a:bodyPr wrap="square" lIns="0" tIns="0" rIns="0" bIns="0" anchor="t"/>
          <a:lstStyle/>
          <a:p>
            <a:r>
              <a:rPr sz="1800" b="0" i="0">
                <a:solidFill>
                  <a:srgbClr val="111111"/>
                </a:solidFill>
                <a:latin typeface="EB Garamond Medium"/>
                <a:ea typeface="EB Garamond Medium"/>
                <a:cs typeface="EB Garamond Medium"/>
              </a:rPr>
              <a:t>Cheri Oteri, Lisa Beasley, Ashley Joyce</a:t>
            </a:r>
          </a:p>
        </p:txBody>
      </p:sp>
      <p:sp>
        <p:nvSpPr>
          <p:cNvPr id="34" name="TextBox 33"/>
          <p:cNvSpPr txBox="1"/>
          <p:nvPr/>
        </p:nvSpPr>
        <p:spPr>
          <a:xfrm>
            <a:off x="6071616" y="4133087"/>
            <a:ext cx="5303520" cy="228600"/>
          </a:xfrm>
          <a:prstGeom prst="rect">
            <a:avLst/>
          </a:prstGeom>
          <a:noFill/>
        </p:spPr>
        <p:txBody>
          <a:bodyPr wrap="square" lIns="0" tIns="0" rIns="0" bIns="0" anchor="t"/>
          <a:lstStyle/>
          <a:p>
            <a:r>
              <a:rPr sz="1300" b="0" i="0" spc="200">
                <a:solidFill>
                  <a:srgbClr val="8A8580"/>
                </a:solidFill>
                <a:latin typeface="IBM Plex Mono"/>
                <a:ea typeface="IBM Plex Mono"/>
                <a:cs typeface="IBM Plex Mono"/>
              </a:rPr>
              <a:t>DIRECTED BY</a:t>
            </a:r>
          </a:p>
        </p:txBody>
      </p:sp>
      <p:sp>
        <p:nvSpPr>
          <p:cNvPr id="35" name="TextBox 34"/>
          <p:cNvSpPr txBox="1"/>
          <p:nvPr/>
        </p:nvSpPr>
        <p:spPr>
          <a:xfrm>
            <a:off x="6071616" y="4334255"/>
            <a:ext cx="5303520" cy="365760"/>
          </a:xfrm>
          <a:prstGeom prst="rect">
            <a:avLst/>
          </a:prstGeom>
          <a:noFill/>
        </p:spPr>
        <p:txBody>
          <a:bodyPr wrap="square" lIns="0" tIns="0" rIns="0" bIns="0" anchor="t"/>
          <a:lstStyle/>
          <a:p>
            <a:r>
              <a:rPr sz="1800" b="0" i="0">
                <a:solidFill>
                  <a:srgbClr val="111111"/>
                </a:solidFill>
                <a:latin typeface="EB Garamond Medium"/>
                <a:ea typeface="EB Garamond Medium"/>
                <a:cs typeface="EB Garamond Medium"/>
              </a:rPr>
              <a:t>Layne Marie Williams</a:t>
            </a:r>
          </a:p>
        </p:txBody>
      </p:sp>
      <p:sp>
        <p:nvSpPr>
          <p:cNvPr id="36" name="rule"/>
          <p:cNvSpPr/>
          <p:nvPr/>
        </p:nvSpPr>
        <p:spPr>
          <a:xfrm>
            <a:off x="6071616" y="4754880"/>
            <a:ext cx="5340096"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071616" y="4937760"/>
            <a:ext cx="5349240" cy="914400"/>
          </a:xfrm>
          <a:prstGeom prst="rect">
            <a:avLst/>
          </a:prstGeom>
          <a:noFill/>
        </p:spPr>
        <p:txBody>
          <a:bodyPr wrap="square" lIns="0" tIns="0" rIns="0" bIns="0" anchor="t"/>
          <a:lstStyle/>
          <a:p>
            <a:pPr>
              <a:lnSpc>
                <a:spcPct val="110000"/>
              </a:lnSpc>
            </a:pPr>
            <a:r>
              <a:rPr sz="2600" b="0" i="1">
                <a:solidFill>
                  <a:srgbClr val="111111"/>
                </a:solidFill>
                <a:latin typeface="EB Garamond Medium"/>
                <a:ea typeface="EB Garamond Medium"/>
                <a:cs typeface="EB Garamond Medium"/>
              </a:rPr>
              <a:t>Yoga gets big in a small town.</a:t>
            </a:r>
          </a:p>
          <a:p>
            <a:pPr>
              <a:lnSpc>
                <a:spcPct val="110000"/>
              </a:lnSpc>
              <a:spcBef>
                <a:spcPts val="400"/>
              </a:spcBef>
            </a:pPr>
            <a:r>
              <a:rPr sz="1250" b="0" i="0">
                <a:solidFill>
                  <a:srgbClr val="CC1B1B"/>
                </a:solidFill>
                <a:latin typeface="DM Sans"/>
                <a:ea typeface="DM Sans"/>
                <a:cs typeface="DM Sans"/>
              </a:rPr>
              <a:t>Dances With Films 2026, TCL Chinese Theatre.</a:t>
            </a:r>
          </a:p>
          <a:p>
            <a:pPr>
              <a:lnSpc>
                <a:spcPct val="110000"/>
              </a:lnSpc>
              <a:spcBef>
                <a:spcPts val="800"/>
              </a:spcBef>
            </a:pPr>
            <a:r>
              <a:rPr sz="1600" b="0" i="0">
                <a:solidFill>
                  <a:srgbClr val="1A1A2E"/>
                </a:solidFill>
                <a:latin typeface="DM Sans"/>
                <a:ea typeface="DM Sans"/>
                <a:cs typeface="DM Sans"/>
              </a:rPr>
              <a:t>Proof we work with the industry and deliver as producers.</a:t>
            </a:r>
          </a:p>
        </p:txBody>
      </p:sp>
    </p:spTree>
    <p:extLst>
      <p:ext uri="{BB962C8B-B14F-4D97-AF65-F5344CB8AC3E}">
        <p14:creationId xmlns:p14="http://schemas.microsoft.com/office/powerpoint/2010/main" val="378861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30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27100"/>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dirty="0">
                <a:solidFill>
                  <a:srgbClr val="111111"/>
                </a:solidFill>
                <a:latin typeface="EB Garamond Medium"/>
                <a:ea typeface="EB Garamond Medium"/>
                <a:cs typeface="EB Garamond Medium"/>
              </a:rPr>
              <a:t>The story </a:t>
            </a:r>
            <a:r>
              <a:rPr sz="4950" i="1" spc="-99" dirty="0">
                <a:solidFill>
                  <a:srgbClr val="CC1B1B"/>
                </a:solidFill>
                <a:latin typeface="EB Garamond Medium"/>
                <a:ea typeface="EB Garamond Medium"/>
                <a:cs typeface="EB Garamond Medium"/>
              </a:rPr>
              <a:t>pipeline</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TWOINTHEBUSH TELEVISION CO.  /  THE SLATE</a:t>
            </a:r>
          </a:p>
        </p:txBody>
      </p:sp>
      <p:sp>
        <p:nvSpPr>
          <p:cNvPr id="27" name="TextBox 26"/>
          <p:cNvSpPr txBox="1"/>
          <p:nvPr/>
        </p:nvSpPr>
        <p:spPr>
          <a:xfrm>
            <a:off x="5588000" y="1498600"/>
            <a:ext cx="5994400" cy="304800"/>
          </a:xfrm>
          <a:prstGeom prst="rect">
            <a:avLst/>
          </a:prstGeom>
          <a:noFill/>
        </p:spPr>
        <p:txBody>
          <a:bodyPr wrap="square" lIns="0" tIns="0" rIns="0" bIns="0" anchor="b"/>
          <a:lstStyle/>
          <a:p>
            <a:pPr algn="r"/>
            <a:r>
              <a:rPr sz="1800" b="0" i="0" dirty="0">
                <a:solidFill>
                  <a:srgbClr val="3A3A38"/>
                </a:solidFill>
                <a:latin typeface="DM Sans"/>
                <a:ea typeface="DM Sans"/>
                <a:cs typeface="DM Sans"/>
              </a:rPr>
              <a:t>Five stories built from </a:t>
            </a:r>
            <a:r>
              <a:rPr lang="en-US" dirty="0">
                <a:solidFill>
                  <a:srgbClr val="3A3A38"/>
                </a:solidFill>
                <a:latin typeface="DM Sans"/>
                <a:ea typeface="DM Sans"/>
                <a:cs typeface="DM Sans"/>
              </a:rPr>
              <a:t>some common </a:t>
            </a:r>
            <a:r>
              <a:rPr sz="1800" b="0" i="0" dirty="0">
                <a:solidFill>
                  <a:srgbClr val="3A3A38"/>
                </a:solidFill>
                <a:latin typeface="DM Sans"/>
                <a:ea typeface="DM Sans"/>
                <a:cs typeface="DM Sans"/>
              </a:rPr>
              <a:t>raw materials.</a:t>
            </a:r>
          </a:p>
        </p:txBody>
      </p:sp>
      <p:sp>
        <p:nvSpPr>
          <p:cNvPr id="28" name="rule"/>
          <p:cNvSpPr/>
          <p:nvPr/>
        </p:nvSpPr>
        <p:spPr>
          <a:xfrm>
            <a:off x="609600" y="2032000"/>
            <a:ext cx="10972800" cy="12700"/>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09600" y="2146300"/>
            <a:ext cx="3810000" cy="177800"/>
          </a:xfrm>
          <a:prstGeom prst="rect">
            <a:avLst/>
          </a:prstGeom>
          <a:noFill/>
        </p:spPr>
        <p:txBody>
          <a:bodyPr wrap="square" lIns="0" tIns="0" rIns="0" bIns="0" anchor="t">
            <a:noAutofit/>
          </a:bodyPr>
          <a:lstStyle/>
          <a:p>
            <a:pPr>
              <a:lnSpc>
                <a:spcPct val="100000"/>
              </a:lnSpc>
            </a:pPr>
            <a:r>
              <a:rPr lang="en-US" sz="1000" spc="150" dirty="0">
                <a:solidFill>
                  <a:srgbClr val="CC1B1B"/>
                </a:solidFill>
                <a:latin typeface="IBM Plex Mono"/>
                <a:ea typeface="IBM Plex Mono"/>
                <a:cs typeface="IBM Plex Mono"/>
              </a:rPr>
              <a:t>NOW SHOWING </a:t>
            </a:r>
            <a:endParaRPr sz="1000" b="0" i="0" spc="150" dirty="0">
              <a:solidFill>
                <a:srgbClr val="CC1B1B"/>
              </a:solidFill>
              <a:latin typeface="IBM Plex Mono"/>
              <a:ea typeface="IBM Plex Mono"/>
              <a:cs typeface="IBM Plex Mono"/>
            </a:endParaRPr>
          </a:p>
        </p:txBody>
      </p:sp>
      <p:sp>
        <p:nvSpPr>
          <p:cNvPr id="30" name="TextBox 29"/>
          <p:cNvSpPr txBox="1"/>
          <p:nvPr/>
        </p:nvSpPr>
        <p:spPr>
          <a:xfrm>
            <a:off x="609600" y="2324100"/>
            <a:ext cx="3810000" cy="330200"/>
          </a:xfrm>
          <a:prstGeom prst="rect">
            <a:avLst/>
          </a:prstGeom>
          <a:noFill/>
        </p:spPr>
        <p:txBody>
          <a:bodyPr wrap="square" lIns="0" tIns="0" rIns="0" bIns="0" anchor="t">
            <a:noAutofit/>
          </a:bodyPr>
          <a:lstStyle/>
          <a:p>
            <a:pPr>
              <a:lnSpc>
                <a:spcPct val="95000"/>
              </a:lnSpc>
              <a:defRPr sz="4950" i="0" spc="-99">
                <a:solidFill>
                  <a:srgbClr val="111111"/>
                </a:solidFill>
                <a:latin typeface="EB Garamond Medium"/>
                <a:ea typeface="EB Garamond Medium"/>
                <a:cs typeface="EB Garamond Medium"/>
              </a:defRPr>
            </a:pPr>
            <a:r>
              <a:rPr sz="2000" i="0" spc="-99">
                <a:solidFill>
                  <a:srgbClr val="111111"/>
                </a:solidFill>
                <a:latin typeface="EB Garamond Medium"/>
                <a:ea typeface="EB Garamond Medium"/>
                <a:cs typeface="EB Garamond Medium"/>
              </a:rPr>
              <a:t>Zenroom</a:t>
            </a:r>
          </a:p>
        </p:txBody>
      </p:sp>
      <p:sp>
        <p:nvSpPr>
          <p:cNvPr id="31" name="TextBox 30"/>
          <p:cNvSpPr txBox="1"/>
          <p:nvPr/>
        </p:nvSpPr>
        <p:spPr>
          <a:xfrm>
            <a:off x="609600" y="2654300"/>
            <a:ext cx="3810000" cy="177800"/>
          </a:xfrm>
          <a:prstGeom prst="rect">
            <a:avLst/>
          </a:prstGeom>
          <a:noFill/>
        </p:spPr>
        <p:txBody>
          <a:bodyPr wrap="square" lIns="0" tIns="0" rIns="0" bIns="0" anchor="t">
            <a:noAutofit/>
          </a:bodyPr>
          <a:lstStyle/>
          <a:p>
            <a:pPr>
              <a:lnSpc>
                <a:spcPct val="100000"/>
              </a:lnSpc>
            </a:pPr>
            <a:r>
              <a:rPr sz="1000" b="0" i="0" spc="100">
                <a:solidFill>
                  <a:srgbClr val="6B6252"/>
                </a:solidFill>
                <a:latin typeface="IBM Plex Mono"/>
                <a:ea typeface="IBM Plex Mono"/>
                <a:cs typeface="IBM Plex Mono"/>
              </a:rPr>
              <a:t>HALF-HOUR COMEDY</a:t>
            </a:r>
          </a:p>
        </p:txBody>
      </p:sp>
      <p:sp>
        <p:nvSpPr>
          <p:cNvPr id="32" name="TextBox 31"/>
          <p:cNvSpPr txBox="1"/>
          <p:nvPr/>
        </p:nvSpPr>
        <p:spPr>
          <a:xfrm>
            <a:off x="4724400" y="2159000"/>
            <a:ext cx="6858000" cy="685800"/>
          </a:xfrm>
          <a:prstGeom prst="rect">
            <a:avLst/>
          </a:prstGeom>
          <a:noFill/>
        </p:spPr>
        <p:txBody>
          <a:bodyPr wrap="square" lIns="0" tIns="0" rIns="0" bIns="0" anchor="t">
            <a:noAutofit/>
          </a:bodyPr>
          <a:lstStyle/>
          <a:p>
            <a:pPr>
              <a:lnSpc>
                <a:spcPct val="104000"/>
              </a:lnSpc>
            </a:pPr>
            <a:r>
              <a:rPr sz="1400" b="0" i="0">
                <a:solidFill>
                  <a:srgbClr val="111111"/>
                </a:solidFill>
                <a:latin typeface="DM Sans"/>
                <a:ea typeface="DM Sans"/>
                <a:cs typeface="DM Sans"/>
              </a:rPr>
              <a:t>Yoga gets big in a small town, where “stretching” isn’t necessarily a thing.</a:t>
            </a:r>
          </a:p>
        </p:txBody>
      </p:sp>
      <p:sp>
        <p:nvSpPr>
          <p:cNvPr id="3" name="rule-pipeline-0"/>
          <p:cNvSpPr/>
          <p:nvPr/>
        </p:nvSpPr>
        <p:spPr>
          <a:xfrm>
            <a:off x="609600" y="2870200"/>
            <a:ext cx="10972800" cy="12700"/>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609600" y="2984500"/>
            <a:ext cx="3810000" cy="177800"/>
          </a:xfrm>
          <a:prstGeom prst="rect">
            <a:avLst/>
          </a:prstGeom>
          <a:noFill/>
        </p:spPr>
        <p:txBody>
          <a:bodyPr wrap="square" lIns="0" tIns="0" rIns="0" bIns="0" anchor="t">
            <a:noAutofit/>
          </a:bodyPr>
          <a:lstStyle/>
          <a:p>
            <a:pPr>
              <a:lnSpc>
                <a:spcPct val="100000"/>
              </a:lnSpc>
            </a:pPr>
            <a:r>
              <a:rPr sz="1000" b="0" i="0" spc="150" dirty="0">
                <a:solidFill>
                  <a:srgbClr val="CC1B1B"/>
                </a:solidFill>
                <a:latin typeface="IBM Plex Mono"/>
                <a:ea typeface="IBM Plex Mono"/>
                <a:cs typeface="IBM Plex Mono"/>
              </a:rPr>
              <a:t>IN DEVELOPMENT</a:t>
            </a:r>
          </a:p>
        </p:txBody>
      </p:sp>
      <p:sp>
        <p:nvSpPr>
          <p:cNvPr id="34" name="TextBox 33"/>
          <p:cNvSpPr txBox="1"/>
          <p:nvPr/>
        </p:nvSpPr>
        <p:spPr>
          <a:xfrm>
            <a:off x="609600" y="3162300"/>
            <a:ext cx="3810000" cy="330200"/>
          </a:xfrm>
          <a:prstGeom prst="rect">
            <a:avLst/>
          </a:prstGeom>
          <a:noFill/>
        </p:spPr>
        <p:txBody>
          <a:bodyPr wrap="square" lIns="0" tIns="0" rIns="0" bIns="0" anchor="t">
            <a:noAutofit/>
          </a:bodyPr>
          <a:lstStyle/>
          <a:p>
            <a:pPr>
              <a:lnSpc>
                <a:spcPct val="95000"/>
              </a:lnSpc>
              <a:defRPr sz="4950" i="0" spc="-99">
                <a:solidFill>
                  <a:srgbClr val="111111"/>
                </a:solidFill>
                <a:latin typeface="EB Garamond Medium"/>
                <a:ea typeface="EB Garamond Medium"/>
                <a:cs typeface="EB Garamond Medium"/>
              </a:defRPr>
            </a:pPr>
            <a:r>
              <a:rPr sz="2000" i="0" spc="-99">
                <a:solidFill>
                  <a:srgbClr val="111111"/>
                </a:solidFill>
                <a:latin typeface="EB Garamond Medium"/>
                <a:ea typeface="EB Garamond Medium"/>
                <a:cs typeface="EB Garamond Medium"/>
              </a:rPr>
              <a:t>Raking Prophets Rock</a:t>
            </a:r>
          </a:p>
        </p:txBody>
      </p:sp>
      <p:sp>
        <p:nvSpPr>
          <p:cNvPr id="35" name="TextBox 34"/>
          <p:cNvSpPr txBox="1"/>
          <p:nvPr/>
        </p:nvSpPr>
        <p:spPr>
          <a:xfrm>
            <a:off x="609600" y="3492500"/>
            <a:ext cx="3810000" cy="177800"/>
          </a:xfrm>
          <a:prstGeom prst="rect">
            <a:avLst/>
          </a:prstGeom>
          <a:noFill/>
        </p:spPr>
        <p:txBody>
          <a:bodyPr wrap="square" lIns="0" tIns="0" rIns="0" bIns="0" anchor="t">
            <a:noAutofit/>
          </a:bodyPr>
          <a:lstStyle/>
          <a:p>
            <a:pPr>
              <a:lnSpc>
                <a:spcPct val="100000"/>
              </a:lnSpc>
            </a:pPr>
            <a:r>
              <a:rPr sz="1000" b="0" i="0" spc="100">
                <a:solidFill>
                  <a:srgbClr val="6B6252"/>
                </a:solidFill>
                <a:latin typeface="IBM Plex Mono"/>
                <a:ea typeface="IBM Plex Mono"/>
                <a:cs typeface="IBM Plex Mono"/>
              </a:rPr>
              <a:t>HOUR-LONG PRESTIGE DRAMA</a:t>
            </a:r>
          </a:p>
        </p:txBody>
      </p:sp>
      <p:sp>
        <p:nvSpPr>
          <p:cNvPr id="36" name="TextBox 35"/>
          <p:cNvSpPr txBox="1"/>
          <p:nvPr/>
        </p:nvSpPr>
        <p:spPr>
          <a:xfrm>
            <a:off x="4724400" y="2997200"/>
            <a:ext cx="6858000" cy="685800"/>
          </a:xfrm>
          <a:prstGeom prst="rect">
            <a:avLst/>
          </a:prstGeom>
          <a:noFill/>
        </p:spPr>
        <p:txBody>
          <a:bodyPr wrap="square" lIns="0" tIns="0" rIns="0" bIns="0" anchor="t">
            <a:noAutofit/>
          </a:bodyPr>
          <a:lstStyle/>
          <a:p>
            <a:pPr>
              <a:lnSpc>
                <a:spcPct val="104000"/>
              </a:lnSpc>
            </a:pPr>
            <a:r>
              <a:rPr sz="1400" b="0" i="0" dirty="0">
                <a:solidFill>
                  <a:srgbClr val="111111"/>
                </a:solidFill>
                <a:latin typeface="DM Sans"/>
                <a:ea typeface="DM Sans"/>
                <a:cs typeface="DM Sans"/>
              </a:rPr>
              <a:t>The hyperscale transformation of a small Indiana town pushes an ag-tech founder’s vision of American utopia into the legacy of a football family cursed by the land.</a:t>
            </a:r>
          </a:p>
        </p:txBody>
      </p:sp>
      <p:sp>
        <p:nvSpPr>
          <p:cNvPr id="4" name="rule-pipeline-1"/>
          <p:cNvSpPr/>
          <p:nvPr/>
        </p:nvSpPr>
        <p:spPr>
          <a:xfrm>
            <a:off x="609600" y="3708400"/>
            <a:ext cx="10972800" cy="12700"/>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09600" y="3822700"/>
            <a:ext cx="3810000" cy="177800"/>
          </a:xfrm>
          <a:prstGeom prst="rect">
            <a:avLst/>
          </a:prstGeom>
          <a:noFill/>
        </p:spPr>
        <p:txBody>
          <a:bodyPr wrap="square" lIns="0" tIns="0" rIns="0" bIns="0" anchor="t">
            <a:noAutofit/>
          </a:bodyPr>
          <a:lstStyle/>
          <a:p>
            <a:pPr>
              <a:lnSpc>
                <a:spcPct val="100000"/>
              </a:lnSpc>
            </a:pPr>
            <a:r>
              <a:rPr sz="1000" b="0" i="0" spc="150" dirty="0">
                <a:solidFill>
                  <a:srgbClr val="CC1B1B"/>
                </a:solidFill>
                <a:latin typeface="IBM Plex Mono"/>
                <a:ea typeface="IBM Plex Mono"/>
                <a:cs typeface="IBM Plex Mono"/>
              </a:rPr>
              <a:t>IN DEVELOPMENT</a:t>
            </a:r>
          </a:p>
        </p:txBody>
      </p:sp>
      <p:sp>
        <p:nvSpPr>
          <p:cNvPr id="38" name="TextBox 37"/>
          <p:cNvSpPr txBox="1"/>
          <p:nvPr/>
        </p:nvSpPr>
        <p:spPr>
          <a:xfrm>
            <a:off x="609600" y="4000500"/>
            <a:ext cx="3810000" cy="330200"/>
          </a:xfrm>
          <a:prstGeom prst="rect">
            <a:avLst/>
          </a:prstGeom>
          <a:noFill/>
        </p:spPr>
        <p:txBody>
          <a:bodyPr wrap="square" lIns="0" tIns="0" rIns="0" bIns="0" anchor="t">
            <a:noAutofit/>
          </a:bodyPr>
          <a:lstStyle/>
          <a:p>
            <a:pPr>
              <a:lnSpc>
                <a:spcPct val="95000"/>
              </a:lnSpc>
              <a:defRPr sz="4950" i="0" spc="-99">
                <a:solidFill>
                  <a:srgbClr val="111111"/>
                </a:solidFill>
                <a:latin typeface="EB Garamond Medium"/>
                <a:ea typeface="EB Garamond Medium"/>
                <a:cs typeface="EB Garamond Medium"/>
              </a:defRPr>
            </a:pPr>
            <a:r>
              <a:rPr sz="2000" i="0" spc="-99" dirty="0">
                <a:solidFill>
                  <a:srgbClr val="111111"/>
                </a:solidFill>
                <a:latin typeface="EB Garamond Medium"/>
                <a:ea typeface="EB Garamond Medium"/>
                <a:cs typeface="EB Garamond Medium"/>
              </a:rPr>
              <a:t>Lady</a:t>
            </a:r>
            <a:r>
              <a:rPr lang="en-US" sz="2000" i="0" spc="-99" dirty="0">
                <a:solidFill>
                  <a:srgbClr val="111111"/>
                </a:solidFill>
                <a:latin typeface="EB Garamond Medium"/>
                <a:ea typeface="EB Garamond Medium"/>
                <a:cs typeface="EB Garamond Medium"/>
              </a:rPr>
              <a:t> </a:t>
            </a:r>
            <a:r>
              <a:rPr sz="2000" i="0" spc="-99" dirty="0">
                <a:solidFill>
                  <a:srgbClr val="111111"/>
                </a:solidFill>
                <a:latin typeface="EB Garamond Medium"/>
                <a:ea typeface="EB Garamond Medium"/>
                <a:cs typeface="EB Garamond Medium"/>
              </a:rPr>
              <a:t>Dog</a:t>
            </a:r>
            <a:r>
              <a:rPr lang="en-US" sz="2000" i="0" spc="-99" dirty="0">
                <a:solidFill>
                  <a:srgbClr val="111111"/>
                </a:solidFill>
                <a:latin typeface="EB Garamond Medium"/>
                <a:ea typeface="EB Garamond Medium"/>
                <a:cs typeface="EB Garamond Medium"/>
              </a:rPr>
              <a:t>s</a:t>
            </a:r>
            <a:endParaRPr sz="2000" i="0" spc="-99" dirty="0">
              <a:solidFill>
                <a:srgbClr val="111111"/>
              </a:solidFill>
              <a:latin typeface="EB Garamond Medium"/>
              <a:ea typeface="EB Garamond Medium"/>
              <a:cs typeface="EB Garamond Medium"/>
            </a:endParaRPr>
          </a:p>
        </p:txBody>
      </p:sp>
      <p:sp>
        <p:nvSpPr>
          <p:cNvPr id="39" name="TextBox 38"/>
          <p:cNvSpPr txBox="1"/>
          <p:nvPr/>
        </p:nvSpPr>
        <p:spPr>
          <a:xfrm>
            <a:off x="609600" y="4330700"/>
            <a:ext cx="3810000" cy="177800"/>
          </a:xfrm>
          <a:prstGeom prst="rect">
            <a:avLst/>
          </a:prstGeom>
          <a:noFill/>
        </p:spPr>
        <p:txBody>
          <a:bodyPr wrap="square" lIns="0" tIns="0" rIns="0" bIns="0" anchor="t">
            <a:noAutofit/>
          </a:bodyPr>
          <a:lstStyle/>
          <a:p>
            <a:pPr>
              <a:lnSpc>
                <a:spcPct val="100000"/>
              </a:lnSpc>
            </a:pPr>
            <a:r>
              <a:rPr sz="1000" b="0" i="0" spc="100">
                <a:solidFill>
                  <a:srgbClr val="6B6252"/>
                </a:solidFill>
                <a:latin typeface="IBM Plex Mono"/>
                <a:ea typeface="IBM Plex Mono"/>
                <a:cs typeface="IBM Plex Mono"/>
              </a:rPr>
              <a:t>COMING-OF-AGE SPORTS DRAMA</a:t>
            </a:r>
          </a:p>
        </p:txBody>
      </p:sp>
      <p:sp>
        <p:nvSpPr>
          <p:cNvPr id="40" name="TextBox 39"/>
          <p:cNvSpPr txBox="1"/>
          <p:nvPr/>
        </p:nvSpPr>
        <p:spPr>
          <a:xfrm>
            <a:off x="4724400" y="3835400"/>
            <a:ext cx="6858000" cy="685800"/>
          </a:xfrm>
          <a:prstGeom prst="rect">
            <a:avLst/>
          </a:prstGeom>
          <a:noFill/>
        </p:spPr>
        <p:txBody>
          <a:bodyPr wrap="square" lIns="0" tIns="0" rIns="0" bIns="0" anchor="t">
            <a:noAutofit/>
          </a:bodyPr>
          <a:lstStyle/>
          <a:p>
            <a:pPr>
              <a:lnSpc>
                <a:spcPct val="104000"/>
              </a:lnSpc>
            </a:pPr>
            <a:r>
              <a:rPr sz="1400" b="0" i="0" dirty="0">
                <a:solidFill>
                  <a:srgbClr val="111111"/>
                </a:solidFill>
                <a:latin typeface="DM Sans"/>
                <a:ea typeface="DM Sans"/>
                <a:cs typeface="DM Sans"/>
              </a:rPr>
              <a:t>A girls’ high school wrestling team fights for mat space and respect.</a:t>
            </a:r>
          </a:p>
        </p:txBody>
      </p:sp>
      <p:sp>
        <p:nvSpPr>
          <p:cNvPr id="5" name="rule-pipeline-2"/>
          <p:cNvSpPr/>
          <p:nvPr/>
        </p:nvSpPr>
        <p:spPr>
          <a:xfrm>
            <a:off x="609600" y="4546600"/>
            <a:ext cx="10972800" cy="12700"/>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09600" y="4660900"/>
            <a:ext cx="3810000" cy="177800"/>
          </a:xfrm>
          <a:prstGeom prst="rect">
            <a:avLst/>
          </a:prstGeom>
          <a:noFill/>
        </p:spPr>
        <p:txBody>
          <a:bodyPr wrap="square" lIns="0" tIns="0" rIns="0" bIns="0" anchor="t">
            <a:noAutofit/>
          </a:bodyPr>
          <a:lstStyle/>
          <a:p>
            <a:pPr>
              <a:lnSpc>
                <a:spcPct val="100000"/>
              </a:lnSpc>
            </a:pPr>
            <a:r>
              <a:rPr sz="1000" b="0" i="0" spc="150">
                <a:solidFill>
                  <a:srgbClr val="CC1B1B"/>
                </a:solidFill>
                <a:latin typeface="IBM Plex Mono"/>
                <a:ea typeface="IBM Plex Mono"/>
                <a:cs typeface="IBM Plex Mono"/>
              </a:rPr>
              <a:t>EARLY DRAFTS</a:t>
            </a:r>
          </a:p>
        </p:txBody>
      </p:sp>
      <p:sp>
        <p:nvSpPr>
          <p:cNvPr id="42" name="TextBox 41"/>
          <p:cNvSpPr txBox="1"/>
          <p:nvPr/>
        </p:nvSpPr>
        <p:spPr>
          <a:xfrm>
            <a:off x="609600" y="4838700"/>
            <a:ext cx="3810000" cy="330200"/>
          </a:xfrm>
          <a:prstGeom prst="rect">
            <a:avLst/>
          </a:prstGeom>
          <a:noFill/>
        </p:spPr>
        <p:txBody>
          <a:bodyPr wrap="square" lIns="0" tIns="0" rIns="0" bIns="0" anchor="t">
            <a:noAutofit/>
          </a:bodyPr>
          <a:lstStyle/>
          <a:p>
            <a:pPr>
              <a:lnSpc>
                <a:spcPct val="95000"/>
              </a:lnSpc>
              <a:defRPr sz="4950" i="0" spc="-99">
                <a:solidFill>
                  <a:srgbClr val="111111"/>
                </a:solidFill>
                <a:latin typeface="EB Garamond Medium"/>
                <a:ea typeface="EB Garamond Medium"/>
                <a:cs typeface="EB Garamond Medium"/>
              </a:defRPr>
            </a:pPr>
            <a:r>
              <a:rPr sz="2000" i="0" spc="-99" dirty="0">
                <a:solidFill>
                  <a:srgbClr val="111111"/>
                </a:solidFill>
                <a:latin typeface="EB Garamond Medium"/>
                <a:ea typeface="EB Garamond Medium"/>
                <a:cs typeface="EB Garamond Medium"/>
              </a:rPr>
              <a:t>Count Dante</a:t>
            </a:r>
          </a:p>
        </p:txBody>
      </p:sp>
      <p:sp>
        <p:nvSpPr>
          <p:cNvPr id="43" name="TextBox 42"/>
          <p:cNvSpPr txBox="1"/>
          <p:nvPr/>
        </p:nvSpPr>
        <p:spPr>
          <a:xfrm>
            <a:off x="609600" y="5168900"/>
            <a:ext cx="3810000" cy="177800"/>
          </a:xfrm>
          <a:prstGeom prst="rect">
            <a:avLst/>
          </a:prstGeom>
          <a:noFill/>
        </p:spPr>
        <p:txBody>
          <a:bodyPr wrap="square" lIns="0" tIns="0" rIns="0" bIns="0" anchor="t">
            <a:noAutofit/>
          </a:bodyPr>
          <a:lstStyle/>
          <a:p>
            <a:pPr>
              <a:lnSpc>
                <a:spcPct val="100000"/>
              </a:lnSpc>
            </a:pPr>
            <a:r>
              <a:rPr sz="1000" b="0" i="0" spc="100" dirty="0">
                <a:solidFill>
                  <a:srgbClr val="6B6252"/>
                </a:solidFill>
                <a:latin typeface="IBM Plex Mono"/>
                <a:ea typeface="IBM Plex Mono"/>
                <a:cs typeface="IBM Plex Mono"/>
              </a:rPr>
              <a:t>KUNG FU · CRIME · CHICAGO NOIR</a:t>
            </a:r>
          </a:p>
        </p:txBody>
      </p:sp>
      <p:sp>
        <p:nvSpPr>
          <p:cNvPr id="44" name="TextBox 43"/>
          <p:cNvSpPr txBox="1"/>
          <p:nvPr/>
        </p:nvSpPr>
        <p:spPr>
          <a:xfrm>
            <a:off x="4724400" y="4673600"/>
            <a:ext cx="6858000" cy="685800"/>
          </a:xfrm>
          <a:prstGeom prst="rect">
            <a:avLst/>
          </a:prstGeom>
          <a:noFill/>
        </p:spPr>
        <p:txBody>
          <a:bodyPr wrap="square" lIns="0" tIns="0" rIns="0" bIns="0" anchor="t">
            <a:noAutofit/>
          </a:bodyPr>
          <a:lstStyle/>
          <a:p>
            <a:pPr>
              <a:lnSpc>
                <a:spcPct val="104000"/>
              </a:lnSpc>
            </a:pPr>
            <a:r>
              <a:rPr sz="1400" b="0" i="0" dirty="0">
                <a:solidFill>
                  <a:srgbClr val="111111"/>
                </a:solidFill>
                <a:latin typeface="DM Sans"/>
                <a:ea typeface="DM Sans"/>
                <a:cs typeface="DM Sans"/>
              </a:rPr>
              <a:t>The Black Dragon Fighting Society. A Chicago beautician </a:t>
            </a:r>
            <a:r>
              <a:rPr lang="en-US" sz="1400" b="0" i="0" dirty="0">
                <a:solidFill>
                  <a:srgbClr val="111111"/>
                </a:solidFill>
                <a:latin typeface="DM Sans"/>
                <a:ea typeface="DM Sans"/>
                <a:cs typeface="DM Sans"/>
              </a:rPr>
              <a:t>who </a:t>
            </a:r>
            <a:r>
              <a:rPr sz="1400" b="0" i="0" dirty="0">
                <a:solidFill>
                  <a:srgbClr val="111111"/>
                </a:solidFill>
                <a:latin typeface="DM Sans"/>
                <a:ea typeface="DM Sans"/>
                <a:cs typeface="DM Sans"/>
              </a:rPr>
              <a:t>moonlights as a bouncer</a:t>
            </a:r>
            <a:r>
              <a:rPr lang="en-US" sz="1400" b="0" i="0" dirty="0">
                <a:solidFill>
                  <a:srgbClr val="111111"/>
                </a:solidFill>
                <a:latin typeface="DM Sans"/>
                <a:ea typeface="DM Sans"/>
                <a:cs typeface="DM Sans"/>
              </a:rPr>
              <a:t> at the Playboy Club</a:t>
            </a:r>
            <a:r>
              <a:rPr lang="en-US" sz="1400" dirty="0">
                <a:solidFill>
                  <a:srgbClr val="111111"/>
                </a:solidFill>
                <a:latin typeface="DM Sans"/>
                <a:ea typeface="DM Sans"/>
                <a:cs typeface="DM Sans"/>
              </a:rPr>
              <a:t> and transforms into a</a:t>
            </a:r>
            <a:r>
              <a:rPr sz="1400" b="0" i="0" dirty="0">
                <a:solidFill>
                  <a:srgbClr val="111111"/>
                </a:solidFill>
                <a:latin typeface="DM Sans"/>
                <a:ea typeface="DM Sans"/>
                <a:cs typeface="DM Sans"/>
              </a:rPr>
              <a:t> kung fu guru and self-made</a:t>
            </a:r>
            <a:r>
              <a:rPr lang="en-US" sz="1400" dirty="0">
                <a:solidFill>
                  <a:srgbClr val="111111"/>
                </a:solidFill>
                <a:latin typeface="DM Sans"/>
                <a:ea typeface="DM Sans"/>
                <a:cs typeface="DM Sans"/>
              </a:rPr>
              <a:t> subculture </a:t>
            </a:r>
            <a:r>
              <a:rPr sz="1400" b="0" i="0" dirty="0">
                <a:solidFill>
                  <a:srgbClr val="111111"/>
                </a:solidFill>
                <a:latin typeface="DM Sans"/>
                <a:ea typeface="DM Sans"/>
                <a:cs typeface="DM Sans"/>
              </a:rPr>
              <a:t>legend.</a:t>
            </a:r>
          </a:p>
        </p:txBody>
      </p:sp>
      <p:sp>
        <p:nvSpPr>
          <p:cNvPr id="6" name="rule-pipeline-3"/>
          <p:cNvSpPr/>
          <p:nvPr/>
        </p:nvSpPr>
        <p:spPr>
          <a:xfrm>
            <a:off x="609600" y="5384800"/>
            <a:ext cx="10972800" cy="12700"/>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609600" y="5499100"/>
            <a:ext cx="3810000" cy="177800"/>
          </a:xfrm>
          <a:prstGeom prst="rect">
            <a:avLst/>
          </a:prstGeom>
          <a:noFill/>
        </p:spPr>
        <p:txBody>
          <a:bodyPr wrap="square" lIns="0" tIns="0" rIns="0" bIns="0" anchor="t">
            <a:noAutofit/>
          </a:bodyPr>
          <a:lstStyle/>
          <a:p>
            <a:pPr>
              <a:lnSpc>
                <a:spcPct val="100000"/>
              </a:lnSpc>
            </a:pPr>
            <a:r>
              <a:rPr sz="1000" b="0" i="0" spc="150">
                <a:solidFill>
                  <a:srgbClr val="CC1B1B"/>
                </a:solidFill>
                <a:latin typeface="IBM Plex Mono"/>
                <a:ea typeface="IBM Plex Mono"/>
                <a:cs typeface="IBM Plex Mono"/>
              </a:rPr>
              <a:t>IN RESEARCH</a:t>
            </a:r>
          </a:p>
        </p:txBody>
      </p:sp>
      <p:sp>
        <p:nvSpPr>
          <p:cNvPr id="46" name="TextBox 45"/>
          <p:cNvSpPr txBox="1"/>
          <p:nvPr/>
        </p:nvSpPr>
        <p:spPr>
          <a:xfrm>
            <a:off x="609600" y="5676900"/>
            <a:ext cx="3810000" cy="330200"/>
          </a:xfrm>
          <a:prstGeom prst="rect">
            <a:avLst/>
          </a:prstGeom>
          <a:noFill/>
        </p:spPr>
        <p:txBody>
          <a:bodyPr wrap="square" lIns="0" tIns="0" rIns="0" bIns="0" anchor="t">
            <a:noAutofit/>
          </a:bodyPr>
          <a:lstStyle/>
          <a:p>
            <a:pPr>
              <a:lnSpc>
                <a:spcPct val="95000"/>
              </a:lnSpc>
              <a:defRPr sz="4950" i="0" spc="-99">
                <a:solidFill>
                  <a:srgbClr val="111111"/>
                </a:solidFill>
                <a:latin typeface="EB Garamond Medium"/>
                <a:ea typeface="EB Garamond Medium"/>
                <a:cs typeface="EB Garamond Medium"/>
              </a:defRPr>
            </a:pPr>
            <a:r>
              <a:rPr sz="2000" i="0" spc="-99">
                <a:solidFill>
                  <a:srgbClr val="111111"/>
                </a:solidFill>
                <a:latin typeface="EB Garamond Medium"/>
                <a:ea typeface="EB Garamond Medium"/>
                <a:cs typeface="EB Garamond Medium"/>
              </a:rPr>
              <a:t>Pullman</a:t>
            </a:r>
          </a:p>
        </p:txBody>
      </p:sp>
      <p:sp>
        <p:nvSpPr>
          <p:cNvPr id="47" name="TextBox 46"/>
          <p:cNvSpPr txBox="1"/>
          <p:nvPr/>
        </p:nvSpPr>
        <p:spPr>
          <a:xfrm>
            <a:off x="609600" y="6007100"/>
            <a:ext cx="3810000" cy="177800"/>
          </a:xfrm>
          <a:prstGeom prst="rect">
            <a:avLst/>
          </a:prstGeom>
          <a:noFill/>
        </p:spPr>
        <p:txBody>
          <a:bodyPr wrap="square" lIns="0" tIns="0" rIns="0" bIns="0" anchor="t">
            <a:noAutofit/>
          </a:bodyPr>
          <a:lstStyle/>
          <a:p>
            <a:pPr>
              <a:lnSpc>
                <a:spcPct val="100000"/>
              </a:lnSpc>
            </a:pPr>
            <a:r>
              <a:rPr sz="1000" b="0" i="0" spc="100">
                <a:solidFill>
                  <a:srgbClr val="6B6252"/>
                </a:solidFill>
                <a:latin typeface="IBM Plex Mono"/>
                <a:ea typeface="IBM Plex Mono"/>
                <a:cs typeface="IBM Plex Mono"/>
              </a:rPr>
              <a:t>LIMITED SERIES · LABOR · GILDED AGE</a:t>
            </a:r>
          </a:p>
        </p:txBody>
      </p:sp>
      <p:sp>
        <p:nvSpPr>
          <p:cNvPr id="48" name="TextBox 47"/>
          <p:cNvSpPr txBox="1"/>
          <p:nvPr/>
        </p:nvSpPr>
        <p:spPr>
          <a:xfrm>
            <a:off x="4724400" y="5511800"/>
            <a:ext cx="6858000" cy="685800"/>
          </a:xfrm>
          <a:prstGeom prst="rect">
            <a:avLst/>
          </a:prstGeom>
          <a:noFill/>
        </p:spPr>
        <p:txBody>
          <a:bodyPr wrap="square" lIns="0" tIns="0" rIns="0" bIns="0" anchor="t">
            <a:noAutofit/>
          </a:bodyPr>
          <a:lstStyle/>
          <a:p>
            <a:pPr>
              <a:lnSpc>
                <a:spcPct val="104000"/>
              </a:lnSpc>
            </a:pPr>
            <a:r>
              <a:rPr sz="1400" b="0" i="0">
                <a:solidFill>
                  <a:srgbClr val="111111"/>
                </a:solidFill>
                <a:latin typeface="DM Sans"/>
                <a:ea typeface="DM Sans"/>
                <a:cs typeface="DM Sans"/>
              </a:rPr>
              <a:t>Chicago, 1894. George Pullman cuts wages but not the rent in his model company town. A fiery Hoosier railroad man, Eugene V. Debs, calls a boycott that stops trains nationwide, and Washington sends in federal troops.</a:t>
            </a:r>
          </a:p>
        </p:txBody>
      </p:sp>
    </p:spTree>
    <p:extLst>
      <p:ext uri="{BB962C8B-B14F-4D97-AF65-F5344CB8AC3E}">
        <p14:creationId xmlns:p14="http://schemas.microsoft.com/office/powerpoint/2010/main" val="1744727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pic>
        <p:nvPicPr>
          <p:cNvPr id="4" name="Picture 3" descr="Victor Rake in a red cap and work jacket by the river at sunset, a red covered bridge behind him and a data center and wind turbine on the horizon">
            <a:extLst>
              <a:ext uri="{FF2B5EF4-FFF2-40B4-BE49-F238E27FC236}">
                <a16:creationId xmlns:a16="http://schemas.microsoft.com/office/drawing/2014/main" id="{DA6835FF-F14E-FCA4-0F41-214E7118F505}"/>
              </a:ext>
            </a:extLst>
          </p:cNvPr>
          <p:cNvPicPr>
            <a:picLocks noChangeAspect="1"/>
          </p:cNvPicPr>
          <p:nvPr/>
        </p:nvPicPr>
        <p:blipFill>
          <a:blip r:embed="rId3"/>
          <a:srcRect l="1000" t="3000" r="1000" b="10000"/>
          <a:stretch>
            <a:fillRect/>
          </a:stretch>
        </p:blipFill>
        <p:spPr>
          <a:xfrm>
            <a:off x="0" y="546100"/>
            <a:ext cx="12192000" cy="5918200"/>
          </a:xfrm>
          <a:prstGeom prst="rect">
            <a:avLst/>
          </a:prstGeom>
        </p:spPr>
      </p:pic>
      <p:sp>
        <p:nvSpPr>
          <p:cNvPr id="47" name="Rectangle 46"/>
          <p:cNvSpPr/>
          <p:nvPr/>
        </p:nvSpPr>
        <p:spPr>
          <a:xfrm>
            <a:off x="0" y="546100"/>
            <a:ext cx="12192000" cy="5918200"/>
          </a:xfrm>
          <a:prstGeom prst="rect">
            <a:avLst/>
          </a:prstGeom>
          <a:gradFill rotWithShape="1">
            <a:gsLst>
              <a:gs pos="0">
                <a:srgbClr val="0B0B0B">
                  <a:alpha val="88000"/>
                </a:srgbClr>
              </a:gs>
              <a:gs pos="45000">
                <a:srgbClr val="0B0B0B">
                  <a:alpha val="70000"/>
                </a:srgbClr>
              </a:gs>
              <a:gs pos="66000">
                <a:srgbClr val="0B0B0B">
                  <a:alpha val="0"/>
                </a:srgbClr>
              </a:gs>
              <a:gs pos="100000">
                <a:srgbClr val="0B0B0B">
                  <a:alpha val="0"/>
                </a:srgbClr>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3" name="panel-619">
            <a:extLst>
              <a:ext uri="{FF2B5EF4-FFF2-40B4-BE49-F238E27FC236}">
                <a16:creationId xmlns:a16="http://schemas.microsoft.com/office/drawing/2014/main" id="{35E016C4-38AA-4103-84B8-D3918AB2D2F9}"/>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4"/>
            <a:extLst>
              <a:ext uri="{FF2B5EF4-FFF2-40B4-BE49-F238E27FC236}">
                <a16:creationId xmlns:a16="http://schemas.microsoft.com/office/drawing/2014/main" id="{48170333-BC85-4AEC-A11D-6445D87EAA5B}"/>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dirty="0">
                <a:solidFill>
                  <a:srgbClr val="CC1B1B"/>
                </a:solidFill>
                <a:latin typeface="DM Sans"/>
                <a:ea typeface="DM Sans"/>
                <a:cs typeface="DM Sans"/>
              </a:rPr>
              <a:t>TY</a:t>
            </a:r>
            <a:r>
              <a:rPr lang="en-US" sz="1275" b="1" spc="19" dirty="0">
                <a:solidFill>
                  <a:srgbClr val="CC1B1B"/>
                </a:solidFill>
                <a:latin typeface="DM Sans"/>
                <a:ea typeface="DM Sans"/>
                <a:cs typeface="DM Sans"/>
              </a:rPr>
              <a:t> </a:t>
            </a:r>
            <a:r>
              <a:rPr sz="1275" b="1" u="none" spc="19" dirty="0">
                <a:solidFill>
                  <a:srgbClr val="111111"/>
                </a:solidFill>
                <a:latin typeface="DM Sans"/>
                <a:ea typeface="DM Sans"/>
                <a:cs typeface="DM Sans"/>
              </a:rPr>
              <a:t>BUSH</a:t>
            </a:r>
          </a:p>
        </p:txBody>
      </p:sp>
      <p:sp>
        <p:nvSpPr>
          <p:cNvPr id="7" name="rule-625">
            <a:extLst>
              <a:ext uri="{FF2B5EF4-FFF2-40B4-BE49-F238E27FC236}">
                <a16:creationId xmlns:a16="http://schemas.microsoft.com/office/drawing/2014/main" id="{CB48D665-AA13-4BA0-B031-298ADD2A32CB}"/>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626">
            <a:extLst>
              <a:ext uri="{FF2B5EF4-FFF2-40B4-BE49-F238E27FC236}">
                <a16:creationId xmlns:a16="http://schemas.microsoft.com/office/drawing/2014/main" id="{373AB255-15D2-4A29-9564-D9FF1DFBECF6}"/>
              </a:ext>
            </a:extLst>
          </p:cNvPr>
          <p:cNvSpPr>
            <a:spLocks noGrp="1"/>
          </p:cNvSpPr>
          <p:nvPr/>
        </p:nvSpPr>
        <p:spPr>
          <a:xfrm>
            <a:off x="609600" y="6457950"/>
            <a:ext cx="10972800" cy="9525"/>
          </a:xfrm>
          <a:prstGeom prst="rect">
            <a:avLst/>
          </a:prstGeom>
          <a:solidFill>
            <a:srgbClr val="5A5550"/>
          </a:solidFill>
          <a:ln w="0">
            <a:noFill/>
          </a:ln>
        </p:spPr>
        <p:txBody>
          <a:bodyPr/>
          <a:lstStyle/>
          <a:p>
            <a:endParaRPr lang="en-US"/>
          </a:p>
        </p:txBody>
      </p:sp>
      <p:sp>
        <p:nvSpPr>
          <p:cNvPr id="9" name="text-627">
            <a:extLst>
              <a:ext uri="{FF2B5EF4-FFF2-40B4-BE49-F238E27FC236}">
                <a16:creationId xmlns:a16="http://schemas.microsoft.com/office/drawing/2014/main" id="{39A12769-F5B6-4349-955E-5F2166AD9D35}"/>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B8B2A8"/>
                </a:solidFill>
                <a:latin typeface="IBM Plex Mono"/>
                <a:ea typeface="IBM Plex Mono"/>
                <a:cs typeface="IBM Plex Mono"/>
              </a:rPr>
              <a:t>TYLER LENNOX BUSH</a:t>
            </a:r>
          </a:p>
        </p:txBody>
      </p:sp>
      <p:sp>
        <p:nvSpPr>
          <p:cNvPr id="10" name="text-628">
            <a:extLst>
              <a:ext uri="{FF2B5EF4-FFF2-40B4-BE49-F238E27FC236}">
                <a16:creationId xmlns:a16="http://schemas.microsoft.com/office/drawing/2014/main" id="{243E779A-E934-4AE3-8AFC-521F0A8B63AE}"/>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B8B2A8"/>
                </a:solidFill>
                <a:latin typeface="IBM Plex Mono"/>
                <a:ea typeface="IBM Plex Mono"/>
                <a:cs typeface="IBM Plex Mono"/>
              </a:rPr>
              <a:t>THE HAAN / 29 SEPT 2026</a:t>
            </a:r>
          </a:p>
        </p:txBody>
      </p:sp>
      <p:sp>
        <p:nvSpPr>
          <p:cNvPr id="11" name="text-629">
            <a:hlinkClick r:id="rId4"/>
            <a:extLst>
              <a:ext uri="{FF2B5EF4-FFF2-40B4-BE49-F238E27FC236}">
                <a16:creationId xmlns:a16="http://schemas.microsoft.com/office/drawing/2014/main" id="{CCA8B8AD-158F-46C9-BCC7-F85DFED67626}"/>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B8B2A8"/>
                </a:solidFill>
                <a:latin typeface="IBM Plex Mono"/>
                <a:ea typeface="IBM Plex Mono"/>
                <a:cs typeface="IBM Plex Mono"/>
              </a:rPr>
              <a:t>TYBUSH.COM ↗</a:t>
            </a:r>
          </a:p>
        </p:txBody>
      </p:sp>
      <p:sp>
        <p:nvSpPr>
          <p:cNvPr id="12" name="text-630">
            <a:extLst>
              <a:ext uri="{FF2B5EF4-FFF2-40B4-BE49-F238E27FC236}">
                <a16:creationId xmlns:a16="http://schemas.microsoft.com/office/drawing/2014/main" id="{FD7DFCED-A831-418A-942A-9037BE31699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B8B2A8"/>
                </a:solidFill>
                <a:latin typeface="IBM Plex Mono"/>
                <a:ea typeface="IBM Plex Mono"/>
                <a:cs typeface="IBM Plex Mono"/>
              </a:rPr>
              <a:t>31 / 70</a:t>
            </a:r>
            <a:endParaRPr sz="750" spc="105">
              <a:solidFill>
                <a:srgbClr val="B8B2A8"/>
              </a:solidFill>
              <a:latin typeface="IBM Plex Mono"/>
              <a:ea typeface="IBM Plex Mono"/>
              <a:cs typeface="IBM Plex Mono"/>
            </a:endParaRPr>
          </a:p>
        </p:txBody>
      </p:sp>
      <p:sp>
        <p:nvSpPr>
          <p:cNvPr id="4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48" name="TextBox 47"/>
          <p:cNvSpPr txBox="1"/>
          <p:nvPr/>
        </p:nvSpPr>
        <p:spPr>
          <a:xfrm>
            <a:off x="612648" y="1005840"/>
            <a:ext cx="6400800" cy="274320"/>
          </a:xfrm>
          <a:prstGeom prst="rect">
            <a:avLst/>
          </a:prstGeom>
          <a:noFill/>
        </p:spPr>
        <p:txBody>
          <a:bodyPr wrap="square" lIns="0" tIns="0" rIns="0" bIns="0" anchor="t"/>
          <a:lstStyle/>
          <a:p>
            <a:r>
              <a:rPr sz="1300" b="0" i="0" spc="200" dirty="0">
                <a:solidFill>
                  <a:srgbClr val="E4574F"/>
                </a:solidFill>
                <a:latin typeface="IBM Plex Mono"/>
                <a:ea typeface="IBM Plex Mono"/>
                <a:cs typeface="IBM Plex Mono"/>
              </a:rPr>
              <a:t>A MIDWESTERN GOTHIC SERIES  /  WORK IN PROGRESS</a:t>
            </a:r>
          </a:p>
        </p:txBody>
      </p:sp>
      <p:sp>
        <p:nvSpPr>
          <p:cNvPr id="49" name="TextBox 48"/>
          <p:cNvSpPr txBox="1"/>
          <p:nvPr/>
        </p:nvSpPr>
        <p:spPr>
          <a:xfrm>
            <a:off x="609600" y="1713645"/>
            <a:ext cx="6400800" cy="1117600"/>
          </a:xfrm>
          <a:prstGeom prst="rect">
            <a:avLst/>
          </a:prstGeom>
          <a:noFill/>
        </p:spPr>
        <p:txBody>
          <a:bodyPr wrap="square" lIns="0" tIns="0" rIns="0" bIns="0" anchor="t"/>
          <a:lstStyle/>
          <a:p>
            <a:pPr>
              <a:lnSpc>
                <a:spcPct val="92000"/>
              </a:lnSpc>
            </a:pPr>
            <a:r>
              <a:rPr sz="7200" b="0" i="0" spc="-90" dirty="0">
                <a:ln w="19050">
                  <a:solidFill>
                    <a:srgbClr val="3FBF3A">
                      <a:alpha val="70000"/>
                    </a:srgbClr>
                  </a:solidFill>
                  <a:round/>
                </a:ln>
                <a:solidFill>
                  <a:srgbClr val="F5F2ED"/>
                </a:solidFill>
                <a:effectLst>
                  <a:glow rad="50800">
                    <a:srgbClr val="2E7D32">
                      <a:alpha val="22000"/>
                    </a:srgbClr>
                  </a:glow>
                  <a:outerShdw dist="50800" dir="2700000" algn="tl" rotWithShape="0">
                    <a:srgbClr val="000000"/>
                  </a:outerShdw>
                </a:effectLst>
                <a:latin typeface="Bebas Neue" panose="020B0606020202050201" pitchFamily="34" charset="77"/>
                <a:ea typeface="EB Garamond Medium"/>
                <a:cs typeface="American Captain" pitchFamily="2" charset="0"/>
              </a:rPr>
              <a:t>R</a:t>
            </a:r>
            <a:r>
              <a:rPr lang="en-US" sz="7200" b="0" i="0" spc="-90" dirty="0">
                <a:ln w="19050">
                  <a:solidFill>
                    <a:srgbClr val="3FBF3A">
                      <a:alpha val="70000"/>
                    </a:srgbClr>
                  </a:solidFill>
                  <a:round/>
                </a:ln>
                <a:solidFill>
                  <a:srgbClr val="F5F2ED"/>
                </a:solidFill>
                <a:effectLst>
                  <a:glow rad="50800">
                    <a:srgbClr val="2E7D32">
                      <a:alpha val="22000"/>
                    </a:srgbClr>
                  </a:glow>
                  <a:outerShdw dist="50800" dir="2700000" algn="tl" rotWithShape="0">
                    <a:srgbClr val="000000"/>
                  </a:outerShdw>
                </a:effectLst>
                <a:latin typeface="Bebas Neue" panose="020B0606020202050201" pitchFamily="34" charset="77"/>
                <a:ea typeface="EB Garamond Medium"/>
                <a:cs typeface="American Captain" pitchFamily="2" charset="0"/>
              </a:rPr>
              <a:t>AKING</a:t>
            </a:r>
            <a:r>
              <a:rPr lang="en-US" sz="7200" spc="-90" dirty="0">
                <a:ln w="19050">
                  <a:solidFill>
                    <a:srgbClr val="3FBF3A">
                      <a:alpha val="70000"/>
                    </a:srgbClr>
                  </a:solidFill>
                  <a:round/>
                </a:ln>
                <a:solidFill>
                  <a:srgbClr val="F5F2ED"/>
                </a:solidFill>
                <a:effectLst>
                  <a:glow rad="50800">
                    <a:srgbClr val="2E7D32">
                      <a:alpha val="22000"/>
                    </a:srgbClr>
                  </a:glow>
                  <a:outerShdw dist="50800" dir="2700000" algn="tl" rotWithShape="0">
                    <a:srgbClr val="000000"/>
                  </a:outerShdw>
                </a:effectLst>
                <a:latin typeface="Bebas Neue" panose="020B0606020202050201" pitchFamily="34" charset="77"/>
                <a:ea typeface="EB Garamond Medium"/>
                <a:cs typeface="American Captain" pitchFamily="2" charset="0"/>
              </a:rPr>
              <a:t> </a:t>
            </a:r>
            <a:r>
              <a:rPr sz="7200" b="0" spc="-90" dirty="0">
                <a:ln w="19050">
                  <a:solidFill>
                    <a:srgbClr val="3FBF3A">
                      <a:alpha val="70000"/>
                    </a:srgbClr>
                  </a:solidFill>
                  <a:round/>
                </a:ln>
                <a:solidFill>
                  <a:srgbClr val="E4574F"/>
                </a:solidFill>
                <a:effectLst>
                  <a:glow rad="50800">
                    <a:srgbClr val="2E7D32">
                      <a:alpha val="22000"/>
                    </a:srgbClr>
                  </a:glow>
                  <a:outerShdw dist="50800" dir="2700000" algn="tl" rotWithShape="0">
                    <a:srgbClr val="000000"/>
                  </a:outerShdw>
                </a:effectLst>
                <a:latin typeface="Bebas Neue" panose="020B0606020202050201" pitchFamily="34" charset="77"/>
                <a:ea typeface="EB Garamond Medium"/>
                <a:cs typeface="American Captain" pitchFamily="2" charset="0"/>
              </a:rPr>
              <a:t>Prophets Rock</a:t>
            </a:r>
          </a:p>
        </p:txBody>
      </p:sp>
      <p:sp>
        <p:nvSpPr>
          <p:cNvPr id="50" name="TextBox 49"/>
          <p:cNvSpPr txBox="1"/>
          <p:nvPr/>
        </p:nvSpPr>
        <p:spPr>
          <a:xfrm>
            <a:off x="609600" y="2902847"/>
            <a:ext cx="6858000" cy="1397000"/>
          </a:xfrm>
          <a:prstGeom prst="rect">
            <a:avLst/>
          </a:prstGeom>
          <a:noFill/>
        </p:spPr>
        <p:txBody>
          <a:bodyPr wrap="square" lIns="0" tIns="0" rIns="0" bIns="0" anchor="t"/>
          <a:lstStyle/>
          <a:p>
            <a:r>
              <a:rPr lang="en-US" dirty="0">
                <a:solidFill>
                  <a:schemeClr val="bg1"/>
                </a:solidFill>
              </a:rPr>
              <a:t>The hyperscale transformation of a small Indiana town pushes an ag-tech founder’s vision of American utopia into the legacy of a football family cursed by the land.</a:t>
            </a:r>
          </a:p>
          <a:p>
            <a:endParaRPr lang="en-US" dirty="0">
              <a:solidFill>
                <a:schemeClr val="bg1"/>
              </a:solidFill>
            </a:endParaRPr>
          </a:p>
        </p:txBody>
      </p:sp>
      <p:sp>
        <p:nvSpPr>
          <p:cNvPr id="51" name="rule"/>
          <p:cNvSpPr/>
          <p:nvPr/>
        </p:nvSpPr>
        <p:spPr>
          <a:xfrm>
            <a:off x="612648" y="4663440"/>
            <a:ext cx="5760720" cy="9144"/>
          </a:xfrm>
          <a:prstGeom prst="rect">
            <a:avLst/>
          </a:prstGeom>
          <a:solidFill>
            <a:srgbClr val="5A55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609600" y="5054439"/>
            <a:ext cx="9417177" cy="822960"/>
          </a:xfrm>
          <a:prstGeom prst="rect">
            <a:avLst/>
          </a:prstGeom>
          <a:noFill/>
        </p:spPr>
        <p:txBody>
          <a:bodyPr wrap="square" lIns="0" tIns="0" rIns="0" bIns="0" anchor="t"/>
          <a:lstStyle/>
          <a:p>
            <a:pPr>
              <a:lnSpc>
                <a:spcPct val="100000"/>
              </a:lnSpc>
            </a:pPr>
            <a:r>
              <a:rPr sz="2200" b="0" i="1" dirty="0">
                <a:solidFill>
                  <a:srgbClr val="F5F2ED"/>
                </a:solidFill>
                <a:latin typeface="EB Garamond Medium"/>
                <a:ea typeface="EB Garamond Medium"/>
                <a:cs typeface="EB Garamond Medium"/>
              </a:rPr>
              <a:t>Erasure and extraction.</a:t>
            </a:r>
          </a:p>
          <a:p>
            <a:pPr>
              <a:lnSpc>
                <a:spcPct val="100000"/>
              </a:lnSpc>
            </a:pPr>
            <a:r>
              <a:rPr sz="2200" b="0" i="1" dirty="0">
                <a:solidFill>
                  <a:srgbClr val="F5F2ED"/>
                </a:solidFill>
                <a:latin typeface="EB Garamond Medium"/>
                <a:ea typeface="EB Garamond Medium"/>
                <a:cs typeface="EB Garamond Medium"/>
              </a:rPr>
              <a:t>False prophets</a:t>
            </a:r>
            <a:r>
              <a:rPr lang="en-US" sz="2200" b="0" i="1" dirty="0">
                <a:solidFill>
                  <a:srgbClr val="F5F2ED"/>
                </a:solidFill>
                <a:latin typeface="EB Garamond Medium"/>
                <a:ea typeface="EB Garamond Medium"/>
                <a:cs typeface="EB Garamond Medium"/>
              </a:rPr>
              <a:t>, </a:t>
            </a:r>
            <a:r>
              <a:rPr lang="en-US" sz="2200" i="1" dirty="0">
                <a:solidFill>
                  <a:srgbClr val="F5F2ED"/>
                </a:solidFill>
                <a:latin typeface="EB Garamond Medium"/>
                <a:ea typeface="EB Garamond Medium"/>
                <a:cs typeface="EB Garamond Medium"/>
              </a:rPr>
              <a:t>a</a:t>
            </a:r>
            <a:r>
              <a:rPr sz="2200" b="0" i="1" dirty="0">
                <a:solidFill>
                  <a:srgbClr val="F5F2ED"/>
                </a:solidFill>
                <a:latin typeface="EB Garamond Medium"/>
                <a:ea typeface="EB Garamond Medium"/>
                <a:cs typeface="EB Garamond Medium"/>
              </a:rPr>
              <a:t>nd lost children.</a:t>
            </a:r>
            <a:endParaRPr lang="en-US" sz="2200" b="0" i="1" dirty="0">
              <a:solidFill>
                <a:srgbClr val="F5F2ED"/>
              </a:solidFill>
              <a:latin typeface="EB Garamond Medium"/>
              <a:ea typeface="EB Garamond Medium"/>
              <a:cs typeface="EB Garamond Medium"/>
            </a:endParaRPr>
          </a:p>
        </p:txBody>
      </p:sp>
      <p:sp>
        <p:nvSpPr>
          <p:cNvPr id="53" name="TextBox 52"/>
          <p:cNvSpPr txBox="1"/>
          <p:nvPr/>
        </p:nvSpPr>
        <p:spPr>
          <a:xfrm>
            <a:off x="609600" y="6076560"/>
            <a:ext cx="6604000" cy="274320"/>
          </a:xfrm>
          <a:prstGeom prst="rect">
            <a:avLst/>
          </a:prstGeom>
          <a:noFill/>
        </p:spPr>
        <p:txBody>
          <a:bodyPr wrap="square" lIns="0" tIns="0" rIns="0" bIns="0" anchor="t"/>
          <a:lstStyle/>
          <a:p>
            <a:r>
              <a:rPr sz="1300" b="0" i="0" spc="200" dirty="0">
                <a:solidFill>
                  <a:srgbClr val="B8B2A8"/>
                </a:solidFill>
                <a:latin typeface="IBM Plex Mono"/>
                <a:ea typeface="IBM Plex Mono"/>
                <a:cs typeface="IBM Plex Mono"/>
              </a:rPr>
              <a:t>5 SEASONS  /  10 EPISODES EACH  /  </a:t>
            </a:r>
            <a:r>
              <a:rPr sz="1300" b="0" i="0" spc="200" dirty="0">
                <a:solidFill>
                  <a:srgbClr val="E4574F"/>
                </a:solidFill>
                <a:latin typeface="IBM Plex Mono"/>
                <a:ea typeface="IBM Plex Mono"/>
                <a:cs typeface="IBM Plex Mono"/>
              </a:rPr>
              <a:t>A WORK IN PROGRESS</a:t>
            </a:r>
          </a:p>
        </p:txBody>
      </p:sp>
      <p:sp>
        <p:nvSpPr>
          <p:cNvPr id="54" name="cast-caption"/>
          <p:cNvSpPr txBox="1"/>
          <p:nvPr/>
        </p:nvSpPr>
        <p:spPr>
          <a:xfrm>
            <a:off x="7467600" y="6076560"/>
            <a:ext cx="4114800" cy="274320"/>
          </a:xfrm>
          <a:prstGeom prst="rect">
            <a:avLst/>
          </a:prstGeom>
          <a:noFill/>
        </p:spPr>
        <p:txBody>
          <a:bodyPr wrap="square" lIns="0" tIns="0" rIns="0" bIns="0" anchor="t"/>
          <a:lstStyle/>
          <a:p>
            <a:pPr algn="r"/>
            <a:r>
              <a:rPr sz="1300" b="0" i="0" spc="200">
                <a:solidFill>
                  <a:srgbClr val="F5F2ED"/>
                </a:solidFill>
                <a:effectLst>
                  <a:outerShdw blurRad="38100" dist="12700" dir="2700000" algn="tl" rotWithShape="0">
                    <a:srgbClr val="000000">
                      <a:alpha val="80000"/>
                    </a:srgbClr>
                  </a:outerShdw>
                </a:effectLst>
                <a:latin typeface="IBM Plex Mono"/>
                <a:ea typeface="IBM Plex Mono"/>
                <a:cs typeface="IBM Plex Mono"/>
              </a:rPr>
              <a:t>GREG KINNEAR  /  </a:t>
            </a:r>
            <a:r>
              <a:rPr sz="1300" b="0" i="0" spc="200">
                <a:solidFill>
                  <a:srgbClr val="E4574F"/>
                </a:solidFill>
                <a:effectLst>
                  <a:outerShdw blurRad="38100" dist="12700" dir="2700000" algn="tl" rotWithShape="0">
                    <a:srgbClr val="000000">
                      <a:alpha val="80000"/>
                    </a:srgbClr>
                  </a:outerShdw>
                </a:effectLst>
                <a:latin typeface="IBM Plex Mono"/>
                <a:ea typeface="IBM Plex Mono"/>
                <a:cs typeface="IBM Plex Mono"/>
              </a:rPr>
              <a:t>AS VICTOR RAKE</a:t>
            </a:r>
          </a:p>
        </p:txBody>
      </p:sp>
    </p:spTree>
    <p:extLst>
      <p:ext uri="{BB962C8B-B14F-4D97-AF65-F5344CB8AC3E}">
        <p14:creationId xmlns:p14="http://schemas.microsoft.com/office/powerpoint/2010/main" val="5094371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dirty="0">
                <a:solidFill>
                  <a:srgbClr val="CC1B1B"/>
                </a:solidFill>
                <a:latin typeface="DM Sans"/>
                <a:ea typeface="DM Sans"/>
                <a:cs typeface="DM Sans"/>
              </a:rPr>
              <a:t>TY</a:t>
            </a:r>
            <a:r>
              <a:rPr lang="en-US" sz="1275" b="1" spc="19" dirty="0">
                <a:solidFill>
                  <a:srgbClr val="CC1B1B"/>
                </a:solidFill>
                <a:latin typeface="DM Sans"/>
                <a:ea typeface="DM Sans"/>
                <a:cs typeface="DM Sans"/>
              </a:rPr>
              <a:t> </a:t>
            </a:r>
            <a:r>
              <a:rPr sz="1275" b="1" u="none" spc="19" dirty="0">
                <a:solidFill>
                  <a:srgbClr val="111111"/>
                </a:solidFill>
                <a:latin typeface="DM Sans"/>
                <a:ea typeface="DM Sans"/>
                <a:cs typeface="DM Sans"/>
              </a:rPr>
              <a:t>BUSH</a:t>
            </a: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32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6552" y="1021334"/>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dirty="0">
                <a:solidFill>
                  <a:srgbClr val="111111"/>
                </a:solidFill>
                <a:latin typeface="EB Garamond Medium"/>
                <a:ea typeface="EB Garamond Medium"/>
                <a:cs typeface="EB Garamond Medium"/>
              </a:rPr>
              <a:t>Victor </a:t>
            </a:r>
            <a:r>
              <a:rPr sz="4950" i="1" spc="-99" dirty="0">
                <a:solidFill>
                  <a:srgbClr val="CC1B1B"/>
                </a:solidFill>
                <a:latin typeface="EB Garamond Medium"/>
                <a:ea typeface="EB Garamond Medium"/>
                <a:cs typeface="EB Garamond Medium"/>
              </a:rPr>
              <a:t>Rake</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THE PROTAGONIST</a:t>
            </a:r>
          </a:p>
        </p:txBody>
      </p:sp>
      <p:sp>
        <p:nvSpPr>
          <p:cNvPr id="27" name="TextBox 26"/>
          <p:cNvSpPr txBox="1"/>
          <p:nvPr/>
        </p:nvSpPr>
        <p:spPr>
          <a:xfrm>
            <a:off x="606552" y="1764538"/>
            <a:ext cx="10972800" cy="811784"/>
          </a:xfrm>
          <a:prstGeom prst="rect">
            <a:avLst/>
          </a:prstGeom>
          <a:noFill/>
        </p:spPr>
        <p:txBody>
          <a:bodyPr wrap="square" lIns="0" tIns="0" rIns="0" bIns="0" anchor="t"/>
          <a:lstStyle/>
          <a:p>
            <a:r>
              <a:rPr sz="1800" b="0" i="0" dirty="0">
                <a:solidFill>
                  <a:srgbClr val="3A3A38"/>
                </a:solidFill>
                <a:latin typeface="DM Sans"/>
                <a:ea typeface="DM Sans"/>
                <a:cs typeface="DM Sans"/>
              </a:rPr>
              <a:t>Legendary high school football coach. AP U.S. History teacher. </a:t>
            </a:r>
            <a:r>
              <a:rPr lang="en-US" sz="1800" b="0" i="0" dirty="0">
                <a:solidFill>
                  <a:srgbClr val="3A3A38"/>
                </a:solidFill>
                <a:latin typeface="DM Sans"/>
                <a:ea typeface="DM Sans"/>
                <a:cs typeface="DM Sans"/>
              </a:rPr>
              <a:t>Decorated </a:t>
            </a:r>
            <a:r>
              <a:rPr sz="1800" b="0" i="0" dirty="0">
                <a:solidFill>
                  <a:srgbClr val="3A3A38"/>
                </a:solidFill>
                <a:latin typeface="DM Sans"/>
                <a:ea typeface="DM Sans"/>
                <a:cs typeface="DM Sans"/>
              </a:rPr>
              <a:t>Veteran</a:t>
            </a:r>
            <a:r>
              <a:rPr lang="en-US" sz="1800" b="0" i="0" dirty="0">
                <a:solidFill>
                  <a:srgbClr val="3A3A38"/>
                </a:solidFill>
                <a:latin typeface="DM Sans"/>
                <a:ea typeface="DM Sans"/>
                <a:cs typeface="DM Sans"/>
              </a:rPr>
              <a:t>…carries on a familial curse that is  generation….a dark contract to remain stewards of The Rock…the Lands and Aquifers that feed the devils Punchbowl in the shades   </a:t>
            </a:r>
            <a:endParaRPr sz="1800" b="0" i="0" dirty="0">
              <a:solidFill>
                <a:srgbClr val="3A3A38"/>
              </a:solidFill>
              <a:latin typeface="DM Sans"/>
              <a:ea typeface="DM Sans"/>
              <a:cs typeface="DM Sans"/>
            </a:endParaRPr>
          </a:p>
        </p:txBody>
      </p:sp>
      <p:sp>
        <p:nvSpPr>
          <p:cNvPr id="28" name="rule"/>
          <p:cNvSpPr/>
          <p:nvPr/>
        </p:nvSpPr>
        <p:spPr>
          <a:xfrm>
            <a:off x="609600" y="2454148"/>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12648" y="2705100"/>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WANTS</a:t>
            </a:r>
          </a:p>
        </p:txBody>
      </p:sp>
      <p:sp>
        <p:nvSpPr>
          <p:cNvPr id="30" name="TextBox 29"/>
          <p:cNvSpPr txBox="1"/>
          <p:nvPr/>
        </p:nvSpPr>
        <p:spPr>
          <a:xfrm>
            <a:off x="2651760" y="2667000"/>
            <a:ext cx="8961120" cy="548640"/>
          </a:xfrm>
          <a:prstGeom prst="rect">
            <a:avLst/>
          </a:prstGeom>
          <a:noFill/>
        </p:spPr>
        <p:txBody>
          <a:bodyPr wrap="square" lIns="0" tIns="0" rIns="0" bIns="0" anchor="t"/>
          <a:lstStyle/>
          <a:p>
            <a:pPr>
              <a:lnSpc>
                <a:spcPct val="110000"/>
              </a:lnSpc>
            </a:pPr>
            <a:r>
              <a:rPr sz="1800" b="0" i="0" dirty="0">
                <a:solidFill>
                  <a:srgbClr val="111111"/>
                </a:solidFill>
                <a:latin typeface="DM Sans"/>
                <a:ea typeface="DM Sans"/>
                <a:cs typeface="DM Sans"/>
              </a:rPr>
              <a:t>The championship that has always eluded him.</a:t>
            </a:r>
            <a:r>
              <a:rPr lang="en-US" sz="1800" b="0" i="0" dirty="0">
                <a:solidFill>
                  <a:srgbClr val="111111"/>
                </a:solidFill>
                <a:latin typeface="DM Sans"/>
                <a:ea typeface="DM Sans"/>
                <a:cs typeface="DM Sans"/>
              </a:rPr>
              <a:t> </a:t>
            </a:r>
            <a:endParaRPr sz="1800" b="0" i="0" dirty="0">
              <a:solidFill>
                <a:srgbClr val="111111"/>
              </a:solidFill>
              <a:latin typeface="DM Sans"/>
              <a:ea typeface="DM Sans"/>
              <a:cs typeface="DM Sans"/>
            </a:endParaRPr>
          </a:p>
        </p:txBody>
      </p:sp>
      <p:sp>
        <p:nvSpPr>
          <p:cNvPr id="31" name="rule"/>
          <p:cNvSpPr/>
          <p:nvPr/>
        </p:nvSpPr>
        <p:spPr>
          <a:xfrm>
            <a:off x="612648" y="3124200"/>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12648" y="3289300"/>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WOUND</a:t>
            </a:r>
          </a:p>
        </p:txBody>
      </p:sp>
      <p:sp>
        <p:nvSpPr>
          <p:cNvPr id="33" name="TextBox 32"/>
          <p:cNvSpPr txBox="1"/>
          <p:nvPr/>
        </p:nvSpPr>
        <p:spPr>
          <a:xfrm>
            <a:off x="2651760" y="3251200"/>
            <a:ext cx="8961120" cy="548640"/>
          </a:xfrm>
          <a:prstGeom prst="rect">
            <a:avLst/>
          </a:prstGeom>
          <a:noFill/>
        </p:spPr>
        <p:txBody>
          <a:bodyPr wrap="square" lIns="0" tIns="0" rIns="0" bIns="0" anchor="t"/>
          <a:lstStyle/>
          <a:p>
            <a:pPr>
              <a:lnSpc>
                <a:spcPct val="110000"/>
              </a:lnSpc>
            </a:pPr>
            <a:r>
              <a:rPr sz="1800" b="0" i="0" dirty="0">
                <a:solidFill>
                  <a:srgbClr val="111111"/>
                </a:solidFill>
                <a:latin typeface="DM Sans"/>
                <a:ea typeface="DM Sans"/>
                <a:cs typeface="DM Sans"/>
              </a:rPr>
              <a:t>A son lost twenty years ago,</a:t>
            </a:r>
            <a:r>
              <a:rPr lang="en-US" sz="1800" b="0" i="0" dirty="0">
                <a:solidFill>
                  <a:srgbClr val="111111"/>
                </a:solidFill>
                <a:latin typeface="DM Sans"/>
                <a:ea typeface="DM Sans"/>
                <a:cs typeface="DM Sans"/>
              </a:rPr>
              <a:t> in what may have been </a:t>
            </a:r>
            <a:r>
              <a:rPr sz="1800" b="0" i="0" dirty="0">
                <a:solidFill>
                  <a:srgbClr val="111111"/>
                </a:solidFill>
                <a:latin typeface="DM Sans"/>
                <a:ea typeface="DM Sans"/>
                <a:cs typeface="DM Sans"/>
              </a:rPr>
              <a:t>a hazing ritual gone wrong.</a:t>
            </a:r>
          </a:p>
        </p:txBody>
      </p:sp>
      <p:sp>
        <p:nvSpPr>
          <p:cNvPr id="34" name="rule"/>
          <p:cNvSpPr/>
          <p:nvPr/>
        </p:nvSpPr>
        <p:spPr>
          <a:xfrm>
            <a:off x="612648" y="3708400"/>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12648" y="3873500"/>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CODE</a:t>
            </a:r>
          </a:p>
        </p:txBody>
      </p:sp>
      <p:sp>
        <p:nvSpPr>
          <p:cNvPr id="36" name="TextBox 35"/>
          <p:cNvSpPr txBox="1"/>
          <p:nvPr/>
        </p:nvSpPr>
        <p:spPr>
          <a:xfrm>
            <a:off x="2651760" y="3835400"/>
            <a:ext cx="8961120" cy="548640"/>
          </a:xfrm>
          <a:prstGeom prst="rect">
            <a:avLst/>
          </a:prstGeom>
          <a:noFill/>
        </p:spPr>
        <p:txBody>
          <a:bodyPr wrap="square" lIns="0" tIns="0" rIns="0" bIns="0" anchor="t"/>
          <a:lstStyle/>
          <a:p>
            <a:pPr>
              <a:lnSpc>
                <a:spcPct val="110000"/>
              </a:lnSpc>
            </a:pPr>
            <a:r>
              <a:rPr sz="1800" b="0" i="0" dirty="0">
                <a:solidFill>
                  <a:srgbClr val="111111"/>
                </a:solidFill>
                <a:latin typeface="DM Sans"/>
                <a:ea typeface="DM Sans"/>
                <a:cs typeface="DM Sans"/>
              </a:rPr>
              <a:t>Stoic, humble, a storyteller. He teaches kids to think for themselves and to be citizens. His morality is not clean.</a:t>
            </a:r>
            <a:r>
              <a:rPr lang="en-US" sz="1800" b="0" i="0" dirty="0">
                <a:solidFill>
                  <a:srgbClr val="111111"/>
                </a:solidFill>
                <a:latin typeface="DM Sans"/>
                <a:ea typeface="DM Sans"/>
                <a:cs typeface="DM Sans"/>
              </a:rPr>
              <a:t> He </a:t>
            </a:r>
            <a:r>
              <a:rPr lang="en-US" dirty="0">
                <a:solidFill>
                  <a:srgbClr val="111111"/>
                </a:solidFill>
                <a:latin typeface="DM Sans"/>
                <a:ea typeface="DM Sans"/>
                <a:cs typeface="DM Sans"/>
              </a:rPr>
              <a:t>has </a:t>
            </a:r>
            <a:r>
              <a:rPr lang="en-US" sz="1800" b="0" i="0" dirty="0">
                <a:solidFill>
                  <a:srgbClr val="111111"/>
                </a:solidFill>
                <a:latin typeface="DM Sans"/>
                <a:ea typeface="DM Sans"/>
                <a:cs typeface="DM Sans"/>
              </a:rPr>
              <a:t>a passionate for the fight.  </a:t>
            </a:r>
            <a:endParaRPr sz="1800" b="0" i="0" dirty="0">
              <a:solidFill>
                <a:srgbClr val="111111"/>
              </a:solidFill>
              <a:latin typeface="DM Sans"/>
              <a:ea typeface="DM Sans"/>
              <a:cs typeface="DM Sans"/>
            </a:endParaRPr>
          </a:p>
        </p:txBody>
      </p:sp>
      <p:sp>
        <p:nvSpPr>
          <p:cNvPr id="37" name="rule"/>
          <p:cNvSpPr/>
          <p:nvPr/>
        </p:nvSpPr>
        <p:spPr>
          <a:xfrm>
            <a:off x="609600" y="4530659"/>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12648" y="4724400"/>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IN HIS CORNER</a:t>
            </a:r>
          </a:p>
        </p:txBody>
      </p:sp>
      <p:sp>
        <p:nvSpPr>
          <p:cNvPr id="39" name="TextBox 38"/>
          <p:cNvSpPr txBox="1"/>
          <p:nvPr/>
        </p:nvSpPr>
        <p:spPr>
          <a:xfrm>
            <a:off x="2624328" y="4656074"/>
            <a:ext cx="8961120" cy="829945"/>
          </a:xfrm>
          <a:prstGeom prst="rect">
            <a:avLst/>
          </a:prstGeom>
          <a:noFill/>
        </p:spPr>
        <p:txBody>
          <a:bodyPr wrap="square" lIns="0" tIns="0" rIns="0" bIns="0" anchor="t"/>
          <a:lstStyle/>
          <a:p>
            <a:pPr>
              <a:lnSpc>
                <a:spcPct val="110000"/>
              </a:lnSpc>
            </a:pPr>
            <a:r>
              <a:rPr lang="en-US" sz="1800" b="0" i="0" dirty="0">
                <a:solidFill>
                  <a:srgbClr val="111111"/>
                </a:solidFill>
                <a:latin typeface="DM Sans"/>
                <a:ea typeface="DM Sans"/>
                <a:cs typeface="DM Sans"/>
              </a:rPr>
              <a:t>Patty Rake, his partner and the school board’s lone dissenting vote. Fellow teachers for 35 years, she rose through the union and is now in state politics and the democratic Party wants to make her a star…the data center battle is center stage of her campaign </a:t>
            </a:r>
          </a:p>
        </p:txBody>
      </p:sp>
      <p:sp>
        <p:nvSpPr>
          <p:cNvPr id="40" name="rule"/>
          <p:cNvSpPr/>
          <p:nvPr/>
        </p:nvSpPr>
        <p:spPr>
          <a:xfrm>
            <a:off x="612648" y="5410200"/>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09600" y="5941629"/>
            <a:ext cx="10972800" cy="548640"/>
          </a:xfrm>
          <a:prstGeom prst="rect">
            <a:avLst/>
          </a:prstGeom>
          <a:noFill/>
        </p:spPr>
        <p:txBody>
          <a:bodyPr wrap="square" lIns="0" tIns="0" rIns="0" bIns="0" anchor="t"/>
          <a:lstStyle/>
          <a:p>
            <a:r>
              <a:rPr sz="2200" b="0" i="1" dirty="0">
                <a:solidFill>
                  <a:srgbClr val="111111"/>
                </a:solidFill>
                <a:latin typeface="EB Garamond Medium"/>
                <a:ea typeface="EB Garamond Medium"/>
                <a:cs typeface="EB Garamond Medium"/>
              </a:rPr>
              <a:t>A composite of my old football coach and my old history teacher. </a:t>
            </a:r>
            <a:r>
              <a:rPr sz="2200" b="0" i="1" dirty="0">
                <a:solidFill>
                  <a:srgbClr val="CC1B1B"/>
                </a:solidFill>
                <a:latin typeface="EB Garamond Medium"/>
                <a:ea typeface="EB Garamond Medium"/>
                <a:cs typeface="EB Garamond Medium"/>
              </a:rPr>
              <a:t>The legend standing in the way.</a:t>
            </a:r>
          </a:p>
        </p:txBody>
      </p:sp>
      <p:sp>
        <p:nvSpPr>
          <p:cNvPr id="3" name="rule">
            <a:extLst>
              <a:ext uri="{FF2B5EF4-FFF2-40B4-BE49-F238E27FC236}">
                <a16:creationId xmlns:a16="http://schemas.microsoft.com/office/drawing/2014/main" id="{8207929D-114C-DDB0-2794-D9DEABE34480}"/>
              </a:ext>
            </a:extLst>
          </p:cNvPr>
          <p:cNvSpPr/>
          <p:nvPr/>
        </p:nvSpPr>
        <p:spPr>
          <a:xfrm>
            <a:off x="609600" y="5724364"/>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28397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dirty="0">
                <a:solidFill>
                  <a:srgbClr val="CC1B1B"/>
                </a:solidFill>
                <a:latin typeface="DM Sans"/>
                <a:ea typeface="DM Sans"/>
                <a:cs typeface="DM Sans"/>
              </a:rPr>
              <a:t>TY</a:t>
            </a:r>
            <a:r>
              <a:rPr lang="en-US" sz="1275" b="1" spc="19" dirty="0">
                <a:solidFill>
                  <a:srgbClr val="CC1B1B"/>
                </a:solidFill>
                <a:latin typeface="DM Sans"/>
                <a:ea typeface="DM Sans"/>
                <a:cs typeface="DM Sans"/>
              </a:rPr>
              <a:t> </a:t>
            </a:r>
            <a:r>
              <a:rPr sz="1275" b="1" u="none" spc="19" dirty="0">
                <a:solidFill>
                  <a:srgbClr val="111111"/>
                </a:solidFill>
                <a:latin typeface="DM Sans"/>
                <a:ea typeface="DM Sans"/>
                <a:cs typeface="DM Sans"/>
              </a:rPr>
              <a:t>BUSH</a:t>
            </a: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33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4" name="Picture 3" descr="Victor Rake in a red cap and work jacket by the river at sunset, a red covered bridge behind him and a data center and wind turbine on the horizon">
            <a:extLst>
              <a:ext uri="{FF2B5EF4-FFF2-40B4-BE49-F238E27FC236}">
                <a16:creationId xmlns:a16="http://schemas.microsoft.com/office/drawing/2014/main" id="{50769E35-6004-164E-BD32-1112537A2075}"/>
              </a:ext>
            </a:extLst>
          </p:cNvPr>
          <p:cNvPicPr>
            <a:picLocks noChangeAspect="1"/>
          </p:cNvPicPr>
          <p:nvPr/>
        </p:nvPicPr>
        <p:blipFill>
          <a:blip r:embed="rId3"/>
          <a:srcRect l="1000" t="3000" r="1000" b="10000"/>
          <a:stretch>
            <a:fillRect/>
          </a:stretch>
        </p:blipFill>
        <p:spPr>
          <a:xfrm>
            <a:off x="0" y="546100"/>
            <a:ext cx="12192000" cy="5918200"/>
          </a:xfrm>
          <a:prstGeom prst="rect">
            <a:avLst/>
          </a:prstGeom>
        </p:spPr>
      </p:pic>
    </p:spTree>
    <p:extLst>
      <p:ext uri="{BB962C8B-B14F-4D97-AF65-F5344CB8AC3E}">
        <p14:creationId xmlns:p14="http://schemas.microsoft.com/office/powerpoint/2010/main" val="476330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34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32688"/>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F5F2ED"/>
                </a:solidFill>
                <a:latin typeface="EB Garamond Medium"/>
                <a:ea typeface="EB Garamond Medium"/>
                <a:cs typeface="EB Garamond Medium"/>
              </a:rPr>
              <a:t>Aragon </a:t>
            </a:r>
            <a:r>
              <a:rPr sz="4950" i="1" spc="-99">
                <a:solidFill>
                  <a:srgbClr val="CC1B1B"/>
                </a:solidFill>
                <a:latin typeface="EB Garamond Medium"/>
                <a:ea typeface="EB Garamond Medium"/>
                <a:cs typeface="EB Garamond Medium"/>
              </a:rPr>
              <a:t>Small</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THE ANTAGONIST</a:t>
            </a:r>
          </a:p>
        </p:txBody>
      </p:sp>
      <p:sp>
        <p:nvSpPr>
          <p:cNvPr id="27" name="TextBox 26"/>
          <p:cNvSpPr txBox="1"/>
          <p:nvPr/>
        </p:nvSpPr>
        <p:spPr>
          <a:xfrm>
            <a:off x="612648" y="1965960"/>
            <a:ext cx="10972800" cy="411480"/>
          </a:xfrm>
          <a:prstGeom prst="rect">
            <a:avLst/>
          </a:prstGeom>
          <a:noFill/>
        </p:spPr>
        <p:txBody>
          <a:bodyPr wrap="square" lIns="0" tIns="0" rIns="0" bIns="0" anchor="t"/>
          <a:lstStyle/>
          <a:p>
            <a:r>
              <a:rPr sz="1800" b="0" i="0">
                <a:solidFill>
                  <a:srgbClr val="D9D4CC"/>
                </a:solidFill>
                <a:latin typeface="DM Sans"/>
                <a:ea typeface="DM Sans"/>
                <a:cs typeface="DM Sans"/>
              </a:rPr>
              <a:t>Founder of Small Industries. Tech billionaire. The prodigal son of Prophets Rock.</a:t>
            </a:r>
          </a:p>
        </p:txBody>
      </p:sp>
      <p:sp>
        <p:nvSpPr>
          <p:cNvPr id="28" name="rule"/>
          <p:cNvSpPr/>
          <p:nvPr/>
        </p:nvSpPr>
        <p:spPr>
          <a:xfrm>
            <a:off x="612648" y="2569464"/>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12648" y="2697480"/>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WANTS</a:t>
            </a:r>
          </a:p>
        </p:txBody>
      </p:sp>
      <p:sp>
        <p:nvSpPr>
          <p:cNvPr id="30" name="TextBox 29"/>
          <p:cNvSpPr txBox="1"/>
          <p:nvPr/>
        </p:nvSpPr>
        <p:spPr>
          <a:xfrm>
            <a:off x="2651760" y="2651760"/>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To rebuild his hometown as a tech utopia: the American dream on the prairie, wired along I-65.</a:t>
            </a:r>
          </a:p>
        </p:txBody>
      </p:sp>
      <p:sp>
        <p:nvSpPr>
          <p:cNvPr id="31" name="rule"/>
          <p:cNvSpPr/>
          <p:nvPr/>
        </p:nvSpPr>
        <p:spPr>
          <a:xfrm>
            <a:off x="612648" y="3282696"/>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12648" y="3410712"/>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METHOD</a:t>
            </a:r>
          </a:p>
        </p:txBody>
      </p:sp>
      <p:sp>
        <p:nvSpPr>
          <p:cNvPr id="33" name="TextBox 32"/>
          <p:cNvSpPr txBox="1"/>
          <p:nvPr/>
        </p:nvSpPr>
        <p:spPr>
          <a:xfrm>
            <a:off x="2651760" y="3364992"/>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A $20 million gift to the football program, moved in before anyone can say no.</a:t>
            </a:r>
          </a:p>
        </p:txBody>
      </p:sp>
      <p:sp>
        <p:nvSpPr>
          <p:cNvPr id="34" name="rule"/>
          <p:cNvSpPr/>
          <p:nvPr/>
        </p:nvSpPr>
        <p:spPr>
          <a:xfrm>
            <a:off x="612648" y="3995928"/>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12648" y="4123944"/>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ROOTS</a:t>
            </a:r>
          </a:p>
        </p:txBody>
      </p:sp>
      <p:sp>
        <p:nvSpPr>
          <p:cNvPr id="36" name="TextBox 35"/>
          <p:cNvSpPr txBox="1"/>
          <p:nvPr/>
        </p:nvSpPr>
        <p:spPr>
          <a:xfrm>
            <a:off x="2651760" y="4078224"/>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Descended from Harmonite settlers. His data centers echo generations of extraction.</a:t>
            </a:r>
          </a:p>
        </p:txBody>
      </p:sp>
      <p:sp>
        <p:nvSpPr>
          <p:cNvPr id="37" name="rule"/>
          <p:cNvSpPr/>
          <p:nvPr/>
        </p:nvSpPr>
        <p:spPr>
          <a:xfrm>
            <a:off x="612648" y="4709160"/>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12648" y="4837176"/>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IN HIS WAY</a:t>
            </a:r>
          </a:p>
        </p:txBody>
      </p:sp>
      <p:sp>
        <p:nvSpPr>
          <p:cNvPr id="39" name="TextBox 38"/>
          <p:cNvSpPr txBox="1"/>
          <p:nvPr/>
        </p:nvSpPr>
        <p:spPr>
          <a:xfrm>
            <a:off x="2651760" y="4791456"/>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Coach Victor Rake, and a town that still remembers what the land cost.</a:t>
            </a:r>
          </a:p>
        </p:txBody>
      </p:sp>
      <p:sp>
        <p:nvSpPr>
          <p:cNvPr id="40" name="rule"/>
          <p:cNvSpPr/>
          <p:nvPr/>
        </p:nvSpPr>
        <p:spPr>
          <a:xfrm>
            <a:off x="612648" y="5486400"/>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12648" y="5623560"/>
            <a:ext cx="10972800" cy="548640"/>
          </a:xfrm>
          <a:prstGeom prst="rect">
            <a:avLst/>
          </a:prstGeom>
          <a:noFill/>
        </p:spPr>
        <p:txBody>
          <a:bodyPr wrap="square" lIns="0" tIns="0" rIns="0" bIns="0" anchor="t"/>
          <a:lstStyle/>
          <a:p>
            <a:r>
              <a:rPr sz="2400" b="0" i="1">
                <a:solidFill>
                  <a:srgbClr val="F5F2ED"/>
                </a:solidFill>
                <a:latin typeface="EB Garamond Medium"/>
                <a:ea typeface="EB Garamond Medium"/>
                <a:cs typeface="EB Garamond Medium"/>
              </a:rPr>
              <a:t>A plastic veneer over the present. </a:t>
            </a:r>
            <a:r>
              <a:rPr sz="2400" b="0" i="1">
                <a:solidFill>
                  <a:srgbClr val="E4574F"/>
                </a:solidFill>
                <a:latin typeface="EB Garamond Medium"/>
                <a:ea typeface="EB Garamond Medium"/>
                <a:cs typeface="EB Garamond Medium"/>
              </a:rPr>
              <a:t>The Rock has been bleeding for a long time.</a:t>
            </a:r>
          </a:p>
        </p:txBody>
      </p:sp>
    </p:spTree>
    <p:extLst>
      <p:ext uri="{BB962C8B-B14F-4D97-AF65-F5344CB8AC3E}">
        <p14:creationId xmlns:p14="http://schemas.microsoft.com/office/powerpoint/2010/main" val="2831766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35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3" name="Picture 2" descr="Aragon Small in a SEED.AI cap, holding a Small Seed Co. packet, in front of the family barn and a data center on the horizon">
            <a:extLst>
              <a:ext uri="{FF2B5EF4-FFF2-40B4-BE49-F238E27FC236}">
                <a16:creationId xmlns:a16="http://schemas.microsoft.com/office/drawing/2014/main" id="{B621004C-E8AC-7CDE-7033-B6BD6C0CE04B}"/>
              </a:ext>
            </a:extLst>
          </p:cNvPr>
          <p:cNvPicPr>
            <a:picLocks noChangeAspect="1"/>
          </p:cNvPicPr>
          <p:nvPr/>
        </p:nvPicPr>
        <p:blipFill>
          <a:blip r:embed="rId3"/>
          <a:srcRect l="1300" t="2500" r="1300" b="10500"/>
          <a:stretch>
            <a:fillRect/>
          </a:stretch>
        </p:blipFill>
        <p:spPr>
          <a:xfrm>
            <a:off x="0" y="546100"/>
            <a:ext cx="12192000" cy="5918200"/>
          </a:xfrm>
          <a:prstGeom prst="rect">
            <a:avLst/>
          </a:prstGeom>
        </p:spPr>
      </p:pic>
    </p:spTree>
    <p:extLst>
      <p:ext uri="{BB962C8B-B14F-4D97-AF65-F5344CB8AC3E}">
        <p14:creationId xmlns:p14="http://schemas.microsoft.com/office/powerpoint/2010/main" val="20072291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36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32688"/>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111111"/>
                </a:solidFill>
                <a:latin typeface="EB Garamond Medium"/>
                <a:ea typeface="EB Garamond Medium"/>
                <a:cs typeface="EB Garamond Medium"/>
              </a:rPr>
              <a:t>Geno </a:t>
            </a:r>
            <a:r>
              <a:rPr sz="4950" i="1" spc="-99">
                <a:solidFill>
                  <a:srgbClr val="CC1B1B"/>
                </a:solidFill>
                <a:latin typeface="EB Garamond Medium"/>
                <a:ea typeface="EB Garamond Medium"/>
                <a:cs typeface="EB Garamond Medium"/>
              </a:rPr>
              <a:t>Rake</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THE PRODIGAL SON</a:t>
            </a:r>
          </a:p>
        </p:txBody>
      </p:sp>
      <p:sp>
        <p:nvSpPr>
          <p:cNvPr id="27" name="TextBox 26"/>
          <p:cNvSpPr txBox="1"/>
          <p:nvPr/>
        </p:nvSpPr>
        <p:spPr>
          <a:xfrm>
            <a:off x="612648" y="1965960"/>
            <a:ext cx="10972800" cy="411480"/>
          </a:xfrm>
          <a:prstGeom prst="rect">
            <a:avLst/>
          </a:prstGeom>
          <a:noFill/>
        </p:spPr>
        <p:txBody>
          <a:bodyPr wrap="square" lIns="0" tIns="0" rIns="0" bIns="0" anchor="t"/>
          <a:lstStyle/>
          <a:p>
            <a:r>
              <a:rPr sz="1800" b="0" i="0">
                <a:solidFill>
                  <a:srgbClr val="3A3A38"/>
                </a:solidFill>
                <a:latin typeface="DM Sans"/>
                <a:ea typeface="DM Sans"/>
                <a:cs typeface="DM Sans"/>
              </a:rPr>
              <a:t>“Gunner.” Fourteen seasons as an NFL special-teams gunner. Victor’s son, home after twenty years.</a:t>
            </a:r>
          </a:p>
        </p:txBody>
      </p:sp>
      <p:sp>
        <p:nvSpPr>
          <p:cNvPr id="28" name="rule"/>
          <p:cNvSpPr/>
          <p:nvPr/>
        </p:nvSpPr>
        <p:spPr>
          <a:xfrm>
            <a:off x="612648" y="2569464"/>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12648" y="2697480"/>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WANTS</a:t>
            </a:r>
          </a:p>
        </p:txBody>
      </p:sp>
      <p:sp>
        <p:nvSpPr>
          <p:cNvPr id="30" name="TextBox 29"/>
          <p:cNvSpPr txBox="1"/>
          <p:nvPr/>
        </p:nvSpPr>
        <p:spPr>
          <a:xfrm>
            <a:off x="2651760" y="2651760"/>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To save his father’s program, and to prove he was never the family’s mistake.</a:t>
            </a:r>
          </a:p>
        </p:txBody>
      </p:sp>
      <p:sp>
        <p:nvSpPr>
          <p:cNvPr id="31" name="rule"/>
          <p:cNvSpPr/>
          <p:nvPr/>
        </p:nvSpPr>
        <p:spPr>
          <a:xfrm>
            <a:off x="612648" y="3282696"/>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12648" y="3410712"/>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WOUND</a:t>
            </a:r>
          </a:p>
        </p:txBody>
      </p:sp>
      <p:sp>
        <p:nvSpPr>
          <p:cNvPr id="33" name="TextBox 32"/>
          <p:cNvSpPr txBox="1"/>
          <p:nvPr/>
        </p:nvSpPr>
        <p:spPr>
          <a:xfrm>
            <a:off x="2651760" y="3364992"/>
            <a:ext cx="8961120" cy="548640"/>
          </a:xfrm>
          <a:prstGeom prst="rect">
            <a:avLst/>
          </a:prstGeom>
          <a:noFill/>
        </p:spPr>
        <p:txBody>
          <a:bodyPr wrap="square" lIns="0" tIns="0" rIns="0" bIns="0" anchor="t"/>
          <a:lstStyle/>
          <a:p>
            <a:pPr>
              <a:lnSpc>
                <a:spcPct val="110000"/>
              </a:lnSpc>
            </a:pPr>
            <a:r>
              <a:rPr sz="1800" b="0" i="0" dirty="0">
                <a:solidFill>
                  <a:srgbClr val="111111"/>
                </a:solidFill>
                <a:latin typeface="DM Sans"/>
                <a:ea typeface="DM Sans"/>
                <a:cs typeface="DM Sans"/>
              </a:rPr>
              <a:t>At seventeen he was sent in under the lights in his brother’s place. The town still remembers how that </a:t>
            </a:r>
            <a:endParaRPr lang="en-US" sz="1600" b="0" i="0" dirty="0">
              <a:solidFill>
                <a:srgbClr val="111111"/>
              </a:solidFill>
              <a:latin typeface="DM Sans"/>
              <a:ea typeface="DM Sans"/>
              <a:cs typeface="DM Sans"/>
            </a:endParaRPr>
          </a:p>
          <a:p>
            <a:pPr>
              <a:lnSpc>
                <a:spcPct val="110000"/>
              </a:lnSpc>
            </a:pPr>
            <a:r>
              <a:rPr sz="1800" b="0" i="0" dirty="0">
                <a:solidFill>
                  <a:srgbClr val="111111"/>
                </a:solidFill>
                <a:latin typeface="DM Sans"/>
                <a:ea typeface="DM Sans"/>
                <a:cs typeface="DM Sans"/>
              </a:rPr>
              <a:t>game ended.</a:t>
            </a:r>
          </a:p>
        </p:txBody>
      </p:sp>
      <p:sp>
        <p:nvSpPr>
          <p:cNvPr id="34" name="rule"/>
          <p:cNvSpPr/>
          <p:nvPr/>
        </p:nvSpPr>
        <p:spPr>
          <a:xfrm>
            <a:off x="612648" y="3995928"/>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12648" y="4123944"/>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GIFT</a:t>
            </a:r>
          </a:p>
        </p:txBody>
      </p:sp>
      <p:sp>
        <p:nvSpPr>
          <p:cNvPr id="36" name="TextBox 35"/>
          <p:cNvSpPr txBox="1"/>
          <p:nvPr/>
        </p:nvSpPr>
        <p:spPr>
          <a:xfrm>
            <a:off x="2651760" y="4078224"/>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Magic hands and a reader’s eye. He sees the kid hiding in plain sight.</a:t>
            </a:r>
          </a:p>
        </p:txBody>
      </p:sp>
      <p:sp>
        <p:nvSpPr>
          <p:cNvPr id="37" name="rule"/>
          <p:cNvSpPr/>
          <p:nvPr/>
        </p:nvSpPr>
        <p:spPr>
          <a:xfrm>
            <a:off x="612648" y="4709160"/>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12648" y="4837176"/>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IN HIS CORNER</a:t>
            </a:r>
          </a:p>
        </p:txBody>
      </p:sp>
      <p:sp>
        <p:nvSpPr>
          <p:cNvPr id="39" name="TextBox 38"/>
          <p:cNvSpPr txBox="1"/>
          <p:nvPr/>
        </p:nvSpPr>
        <p:spPr>
          <a:xfrm>
            <a:off x="2651760" y="4791456"/>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Jack Straw, the friend who stayed. Chepi, the girl he left behind.</a:t>
            </a:r>
          </a:p>
        </p:txBody>
      </p:sp>
      <p:sp>
        <p:nvSpPr>
          <p:cNvPr id="40" name="rule"/>
          <p:cNvSpPr/>
          <p:nvPr/>
        </p:nvSpPr>
        <p:spPr>
          <a:xfrm>
            <a:off x="612648" y="5486400"/>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12648" y="5623560"/>
            <a:ext cx="10972800" cy="548640"/>
          </a:xfrm>
          <a:prstGeom prst="rect">
            <a:avLst/>
          </a:prstGeom>
          <a:noFill/>
        </p:spPr>
        <p:txBody>
          <a:bodyPr wrap="square" lIns="0" tIns="0" rIns="0" bIns="0" anchor="t"/>
          <a:lstStyle/>
          <a:p>
            <a:r>
              <a:rPr sz="2200" b="0" i="1">
                <a:solidFill>
                  <a:srgbClr val="111111"/>
                </a:solidFill>
                <a:latin typeface="EB Garamond Medium"/>
                <a:ea typeface="EB Garamond Medium"/>
                <a:cs typeface="EB Garamond Medium"/>
              </a:rPr>
              <a:t>A body that paid for every yard. </a:t>
            </a:r>
            <a:r>
              <a:rPr sz="2200" b="0" i="1">
                <a:solidFill>
                  <a:srgbClr val="CC1B1B"/>
                </a:solidFill>
                <a:latin typeface="EB Garamond Medium"/>
                <a:ea typeface="EB Garamond Medium"/>
                <a:cs typeface="EB Garamond Medium"/>
              </a:rPr>
              <a:t>The prodigal son comes home to coach.</a:t>
            </a:r>
          </a:p>
        </p:txBody>
      </p:sp>
    </p:spTree>
    <p:extLst>
      <p:ext uri="{BB962C8B-B14F-4D97-AF65-F5344CB8AC3E}">
        <p14:creationId xmlns:p14="http://schemas.microsoft.com/office/powerpoint/2010/main" val="3915577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37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3" name="Picture 2" descr="Geno Rake in a work jacket and #7 wristband at the chain-link fence of the Prophets field at dusk, a young number 7 standing alone under the lights">
            <a:extLst>
              <a:ext uri="{FF2B5EF4-FFF2-40B4-BE49-F238E27FC236}">
                <a16:creationId xmlns:a16="http://schemas.microsoft.com/office/drawing/2014/main" id="{021BB9AF-A2CE-F4D7-540F-6FF8649523BC}"/>
              </a:ext>
            </a:extLst>
          </p:cNvPr>
          <p:cNvPicPr>
            <a:picLocks noChangeAspect="1"/>
          </p:cNvPicPr>
          <p:nvPr/>
        </p:nvPicPr>
        <p:blipFill>
          <a:blip r:embed="rId3"/>
          <a:srcRect l="1200" t="2000" r="1200" b="11000"/>
          <a:stretch>
            <a:fillRect/>
          </a:stretch>
        </p:blipFill>
        <p:spPr>
          <a:xfrm>
            <a:off x="0" y="546100"/>
            <a:ext cx="12192000" cy="5918200"/>
          </a:xfrm>
          <a:prstGeom prst="rect">
            <a:avLst/>
          </a:prstGeom>
        </p:spPr>
      </p:pic>
    </p:spTree>
    <p:extLst>
      <p:ext uri="{BB962C8B-B14F-4D97-AF65-F5344CB8AC3E}">
        <p14:creationId xmlns:p14="http://schemas.microsoft.com/office/powerpoint/2010/main" val="1598124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dirty="0">
                <a:solidFill>
                  <a:srgbClr val="CC1B1B"/>
                </a:solidFill>
                <a:latin typeface="DM Sans"/>
                <a:ea typeface="DM Sans"/>
                <a:cs typeface="DM Sans"/>
              </a:rPr>
              <a:t>TY</a:t>
            </a:r>
            <a:r>
              <a:rPr lang="en-US" sz="1275" b="1" spc="19" dirty="0">
                <a:solidFill>
                  <a:srgbClr val="CC1B1B"/>
                </a:solidFill>
                <a:latin typeface="DM Sans"/>
                <a:ea typeface="DM Sans"/>
                <a:cs typeface="DM Sans"/>
              </a:rPr>
              <a:t> </a:t>
            </a:r>
            <a:r>
              <a:rPr sz="1275" b="1" u="none" spc="19" dirty="0">
                <a:solidFill>
                  <a:srgbClr val="111111"/>
                </a:solidFill>
                <a:latin typeface="DM Sans"/>
                <a:ea typeface="DM Sans"/>
                <a:cs typeface="DM Sans"/>
              </a:rPr>
              <a:t>BUSH</a:t>
            </a: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38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32688"/>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F5F2ED"/>
                </a:solidFill>
                <a:latin typeface="EB Garamond Medium"/>
                <a:ea typeface="EB Garamond Medium"/>
                <a:cs typeface="EB Garamond Medium"/>
              </a:rPr>
              <a:t>Jack </a:t>
            </a:r>
            <a:r>
              <a:rPr sz="4950" i="1" spc="-99">
                <a:solidFill>
                  <a:srgbClr val="CC1B1B"/>
                </a:solidFill>
                <a:latin typeface="EB Garamond Medium"/>
                <a:ea typeface="EB Garamond Medium"/>
                <a:cs typeface="EB Garamond Medium"/>
              </a:rPr>
              <a:t>Straw</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THE FRIEND WHO STAYED</a:t>
            </a:r>
          </a:p>
        </p:txBody>
      </p:sp>
      <p:sp>
        <p:nvSpPr>
          <p:cNvPr id="27" name="TextBox 26"/>
          <p:cNvSpPr txBox="1"/>
          <p:nvPr/>
        </p:nvSpPr>
        <p:spPr>
          <a:xfrm>
            <a:off x="612648" y="1965960"/>
            <a:ext cx="10972800" cy="411480"/>
          </a:xfrm>
          <a:prstGeom prst="rect">
            <a:avLst/>
          </a:prstGeom>
          <a:noFill/>
        </p:spPr>
        <p:txBody>
          <a:bodyPr wrap="square" lIns="0" tIns="0" rIns="0" bIns="0" anchor="t"/>
          <a:lstStyle/>
          <a:p>
            <a:r>
              <a:rPr sz="1800" b="0" i="0">
                <a:solidFill>
                  <a:srgbClr val="D9D4CC"/>
                </a:solidFill>
                <a:latin typeface="DM Sans"/>
                <a:ea typeface="DM Sans"/>
                <a:cs typeface="DM Sans"/>
              </a:rPr>
              <a:t>Assistant coach. Geno’s childhood best friend. Twenty years of drills, rides and favors.</a:t>
            </a:r>
          </a:p>
        </p:txBody>
      </p:sp>
      <p:sp>
        <p:nvSpPr>
          <p:cNvPr id="28" name="rule"/>
          <p:cNvSpPr/>
          <p:nvPr/>
        </p:nvSpPr>
        <p:spPr>
          <a:xfrm>
            <a:off x="612648" y="2569464"/>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12648" y="2697480"/>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WANTS</a:t>
            </a:r>
          </a:p>
        </p:txBody>
      </p:sp>
      <p:sp>
        <p:nvSpPr>
          <p:cNvPr id="30" name="TextBox 29"/>
          <p:cNvSpPr txBox="1"/>
          <p:nvPr/>
        </p:nvSpPr>
        <p:spPr>
          <a:xfrm>
            <a:off x="2651760" y="2651760"/>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Victor’s job, and proof that staying mattered.</a:t>
            </a:r>
          </a:p>
        </p:txBody>
      </p:sp>
      <p:sp>
        <p:nvSpPr>
          <p:cNvPr id="31" name="rule"/>
          <p:cNvSpPr/>
          <p:nvPr/>
        </p:nvSpPr>
        <p:spPr>
          <a:xfrm>
            <a:off x="612648" y="3282696"/>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12648" y="3410712"/>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WOUND</a:t>
            </a:r>
          </a:p>
        </p:txBody>
      </p:sp>
      <p:sp>
        <p:nvSpPr>
          <p:cNvPr id="33" name="TextBox 32"/>
          <p:cNvSpPr txBox="1"/>
          <p:nvPr/>
        </p:nvSpPr>
        <p:spPr>
          <a:xfrm>
            <a:off x="2651760" y="3364992"/>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He married the girl Geno left behind, and still wonders if he’s a husband or a placeholder.</a:t>
            </a:r>
          </a:p>
        </p:txBody>
      </p:sp>
      <p:sp>
        <p:nvSpPr>
          <p:cNvPr id="34" name="rule"/>
          <p:cNvSpPr/>
          <p:nvPr/>
        </p:nvSpPr>
        <p:spPr>
          <a:xfrm>
            <a:off x="612648" y="3995928"/>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12648" y="4123944"/>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PRESSURE</a:t>
            </a:r>
          </a:p>
        </p:txBody>
      </p:sp>
      <p:sp>
        <p:nvSpPr>
          <p:cNvPr id="36" name="TextBox 35"/>
          <p:cNvSpPr txBox="1"/>
          <p:nvPr/>
        </p:nvSpPr>
        <p:spPr>
          <a:xfrm>
            <a:off x="2651760" y="4078224"/>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Geno’s return threatens to leapfrog him one more time.</a:t>
            </a:r>
          </a:p>
        </p:txBody>
      </p:sp>
      <p:sp>
        <p:nvSpPr>
          <p:cNvPr id="37" name="rule"/>
          <p:cNvSpPr/>
          <p:nvPr/>
        </p:nvSpPr>
        <p:spPr>
          <a:xfrm>
            <a:off x="612648" y="4709160"/>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12648" y="4837176"/>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IN HIS CORNER</a:t>
            </a:r>
          </a:p>
        </p:txBody>
      </p:sp>
      <p:sp>
        <p:nvSpPr>
          <p:cNvPr id="39" name="TextBox 38"/>
          <p:cNvSpPr txBox="1"/>
          <p:nvPr/>
        </p:nvSpPr>
        <p:spPr>
          <a:xfrm>
            <a:off x="2651760" y="4791456"/>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His son, Bobby Jr., wearing Jack’s old number 44.</a:t>
            </a:r>
          </a:p>
        </p:txBody>
      </p:sp>
      <p:sp>
        <p:nvSpPr>
          <p:cNvPr id="40" name="rule"/>
          <p:cNvSpPr/>
          <p:nvPr/>
        </p:nvSpPr>
        <p:spPr>
          <a:xfrm>
            <a:off x="612648" y="5486400"/>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12648" y="5623560"/>
            <a:ext cx="10972800" cy="548640"/>
          </a:xfrm>
          <a:prstGeom prst="rect">
            <a:avLst/>
          </a:prstGeom>
          <a:noFill/>
        </p:spPr>
        <p:txBody>
          <a:bodyPr wrap="square" lIns="0" tIns="0" rIns="0" bIns="0" anchor="t"/>
          <a:lstStyle/>
          <a:p>
            <a:r>
              <a:rPr sz="2400" b="0" i="1">
                <a:solidFill>
                  <a:srgbClr val="F5F2ED"/>
                </a:solidFill>
                <a:latin typeface="EB Garamond Medium"/>
                <a:ea typeface="EB Garamond Medium"/>
                <a:cs typeface="EB Garamond Medium"/>
              </a:rPr>
              <a:t>Warm, familiar, always there. </a:t>
            </a:r>
            <a:r>
              <a:rPr sz="2400" b="0" i="1">
                <a:solidFill>
                  <a:srgbClr val="E4574F"/>
                </a:solidFill>
                <a:latin typeface="EB Garamond Medium"/>
                <a:ea typeface="EB Garamond Medium"/>
                <a:cs typeface="EB Garamond Medium"/>
              </a:rPr>
              <a:t>Loyalty with a bill coming due.</a:t>
            </a:r>
          </a:p>
        </p:txBody>
      </p:sp>
    </p:spTree>
    <p:extLst>
      <p:ext uri="{BB962C8B-B14F-4D97-AF65-F5344CB8AC3E}">
        <p14:creationId xmlns:p14="http://schemas.microsoft.com/office/powerpoint/2010/main" val="40810713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39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32688"/>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111111"/>
                </a:solidFill>
                <a:latin typeface="EB Garamond Medium"/>
                <a:ea typeface="EB Garamond Medium"/>
                <a:cs typeface="EB Garamond Medium"/>
              </a:rPr>
              <a:t>Chepi </a:t>
            </a:r>
            <a:r>
              <a:rPr sz="4950" i="1" spc="-99">
                <a:solidFill>
                  <a:srgbClr val="CC1B1B"/>
                </a:solidFill>
                <a:latin typeface="EB Garamond Medium"/>
                <a:ea typeface="EB Garamond Medium"/>
                <a:cs typeface="EB Garamond Medium"/>
              </a:rPr>
              <a:t>Straw</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THE BRIDGE</a:t>
            </a:r>
          </a:p>
        </p:txBody>
      </p:sp>
      <p:sp>
        <p:nvSpPr>
          <p:cNvPr id="27" name="TextBox 26"/>
          <p:cNvSpPr txBox="1"/>
          <p:nvPr/>
        </p:nvSpPr>
        <p:spPr>
          <a:xfrm>
            <a:off x="612648" y="1965960"/>
            <a:ext cx="10972800" cy="411480"/>
          </a:xfrm>
          <a:prstGeom prst="rect">
            <a:avLst/>
          </a:prstGeom>
          <a:noFill/>
        </p:spPr>
        <p:txBody>
          <a:bodyPr wrap="square" lIns="0" tIns="0" rIns="0" bIns="0" anchor="t"/>
          <a:lstStyle/>
          <a:p>
            <a:r>
              <a:rPr sz="1800" b="0" i="0">
                <a:solidFill>
                  <a:srgbClr val="3A3A38"/>
                </a:solidFill>
                <a:latin typeface="DM Sans"/>
                <a:ea typeface="DM Sans"/>
                <a:cs typeface="DM Sans"/>
              </a:rPr>
              <a:t>Runs the Three Fires Inn. Potawatomi, of the Marsh People.</a:t>
            </a:r>
          </a:p>
        </p:txBody>
      </p:sp>
      <p:sp>
        <p:nvSpPr>
          <p:cNvPr id="28" name="rule"/>
          <p:cNvSpPr/>
          <p:nvPr/>
        </p:nvSpPr>
        <p:spPr>
          <a:xfrm>
            <a:off x="612648" y="2569464"/>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12648" y="2697480"/>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WANTS</a:t>
            </a:r>
          </a:p>
        </p:txBody>
      </p:sp>
      <p:sp>
        <p:nvSpPr>
          <p:cNvPr id="30" name="TextBox 29"/>
          <p:cNvSpPr txBox="1"/>
          <p:nvPr/>
        </p:nvSpPr>
        <p:spPr>
          <a:xfrm>
            <a:off x="2651760" y="2651760"/>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To keep her marriage, her daughter and the inn in one piece.</a:t>
            </a:r>
          </a:p>
        </p:txBody>
      </p:sp>
      <p:sp>
        <p:nvSpPr>
          <p:cNvPr id="31" name="rule"/>
          <p:cNvSpPr/>
          <p:nvPr/>
        </p:nvSpPr>
        <p:spPr>
          <a:xfrm>
            <a:off x="612648" y="3282696"/>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12648" y="3410712"/>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PROMISE</a:t>
            </a:r>
          </a:p>
        </p:txBody>
      </p:sp>
      <p:sp>
        <p:nvSpPr>
          <p:cNvPr id="33" name="TextBox 32"/>
          <p:cNvSpPr txBox="1"/>
          <p:nvPr/>
        </p:nvSpPr>
        <p:spPr>
          <a:xfrm>
            <a:off x="2651760" y="3364992"/>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Her grandmother made her promise to watch The Rock. To witness. To remember.</a:t>
            </a:r>
          </a:p>
        </p:txBody>
      </p:sp>
      <p:sp>
        <p:nvSpPr>
          <p:cNvPr id="34" name="rule"/>
          <p:cNvSpPr/>
          <p:nvPr/>
        </p:nvSpPr>
        <p:spPr>
          <a:xfrm>
            <a:off x="612648" y="3995928"/>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12648" y="4123944"/>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KNOWS</a:t>
            </a:r>
          </a:p>
        </p:txBody>
      </p:sp>
      <p:sp>
        <p:nvSpPr>
          <p:cNvPr id="36" name="TextBox 35"/>
          <p:cNvSpPr txBox="1"/>
          <p:nvPr/>
        </p:nvSpPr>
        <p:spPr>
          <a:xfrm>
            <a:off x="2651760" y="4078224"/>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Who’s drinking too much, who’s lying, and who needs to eat.</a:t>
            </a:r>
          </a:p>
        </p:txBody>
      </p:sp>
      <p:sp>
        <p:nvSpPr>
          <p:cNvPr id="37" name="rule"/>
          <p:cNvSpPr/>
          <p:nvPr/>
        </p:nvSpPr>
        <p:spPr>
          <a:xfrm>
            <a:off x="612648" y="4709160"/>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12648" y="4837176"/>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IN HER CORNER</a:t>
            </a:r>
          </a:p>
        </p:txBody>
      </p:sp>
      <p:sp>
        <p:nvSpPr>
          <p:cNvPr id="39" name="TextBox 38"/>
          <p:cNvSpPr txBox="1"/>
          <p:nvPr/>
        </p:nvSpPr>
        <p:spPr>
          <a:xfrm>
            <a:off x="2651760" y="4791456"/>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Wayne, her kin on the Ingram line. And Suni, her daughter.</a:t>
            </a:r>
          </a:p>
        </p:txBody>
      </p:sp>
      <p:sp>
        <p:nvSpPr>
          <p:cNvPr id="40" name="rule"/>
          <p:cNvSpPr/>
          <p:nvPr/>
        </p:nvSpPr>
        <p:spPr>
          <a:xfrm>
            <a:off x="612648" y="5486400"/>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12648" y="5623560"/>
            <a:ext cx="10972800" cy="548640"/>
          </a:xfrm>
          <a:prstGeom prst="rect">
            <a:avLst/>
          </a:prstGeom>
          <a:noFill/>
        </p:spPr>
        <p:txBody>
          <a:bodyPr wrap="square" lIns="0" tIns="0" rIns="0" bIns="0" anchor="t"/>
          <a:lstStyle/>
          <a:p>
            <a:r>
              <a:rPr sz="2200" b="0" i="1">
                <a:solidFill>
                  <a:srgbClr val="111111"/>
                </a:solidFill>
                <a:latin typeface="EB Garamond Medium"/>
                <a:ea typeface="EB Garamond Medium"/>
                <a:cs typeface="EB Garamond Medium"/>
              </a:rPr>
              <a:t>People tell the bartender what they’d never say in church. </a:t>
            </a:r>
            <a:r>
              <a:rPr sz="2200" b="0" i="1">
                <a:solidFill>
                  <a:srgbClr val="CC1B1B"/>
                </a:solidFill>
                <a:latin typeface="EB Garamond Medium"/>
                <a:ea typeface="EB Garamond Medium"/>
                <a:cs typeface="EB Garamond Medium"/>
              </a:rPr>
              <a:t>Watching may no longer be enough.</a:t>
            </a:r>
          </a:p>
        </p:txBody>
      </p:sp>
    </p:spTree>
    <p:extLst>
      <p:ext uri="{BB962C8B-B14F-4D97-AF65-F5344CB8AC3E}">
        <p14:creationId xmlns:p14="http://schemas.microsoft.com/office/powerpoint/2010/main" val="2936231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40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4" name="Picture 3" descr="Chepi Straw drying a glass on the porch of the Three Fires Inn at dusk, Prophets Rock in the frosted field and a data center on the horizon">
            <a:extLst>
              <a:ext uri="{FF2B5EF4-FFF2-40B4-BE49-F238E27FC236}">
                <a16:creationId xmlns:a16="http://schemas.microsoft.com/office/drawing/2014/main" id="{8D81B0DF-6924-FBA8-741D-1073C1BA6120}"/>
              </a:ext>
            </a:extLst>
          </p:cNvPr>
          <p:cNvPicPr>
            <a:picLocks noChangeAspect="1"/>
          </p:cNvPicPr>
          <p:nvPr/>
        </p:nvPicPr>
        <p:blipFill>
          <a:blip r:embed="rId3"/>
          <a:srcRect l="2200" t="2000" r="200" b="11000"/>
          <a:stretch>
            <a:fillRect/>
          </a:stretch>
        </p:blipFill>
        <p:spPr>
          <a:xfrm>
            <a:off x="0" y="546100"/>
            <a:ext cx="12192000" cy="5918200"/>
          </a:xfrm>
          <a:prstGeom prst="rect">
            <a:avLst/>
          </a:prstGeom>
        </p:spPr>
      </p:pic>
    </p:spTree>
    <p:extLst>
      <p:ext uri="{BB962C8B-B14F-4D97-AF65-F5344CB8AC3E}">
        <p14:creationId xmlns:p14="http://schemas.microsoft.com/office/powerpoint/2010/main" val="465979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41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32688"/>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F5F2ED"/>
                </a:solidFill>
                <a:latin typeface="EB Garamond Medium"/>
                <a:ea typeface="EB Garamond Medium"/>
                <a:cs typeface="EB Garamond Medium"/>
              </a:rPr>
              <a:t>Wayne </a:t>
            </a:r>
            <a:r>
              <a:rPr sz="4950" i="1" spc="-99">
                <a:solidFill>
                  <a:srgbClr val="CC1B1B"/>
                </a:solidFill>
                <a:latin typeface="EB Garamond Medium"/>
                <a:ea typeface="EB Garamond Medium"/>
                <a:cs typeface="EB Garamond Medium"/>
              </a:rPr>
              <a:t>Ingram</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THE VOICE</a:t>
            </a:r>
          </a:p>
        </p:txBody>
      </p:sp>
      <p:sp>
        <p:nvSpPr>
          <p:cNvPr id="27" name="TextBox 26"/>
          <p:cNvSpPr txBox="1"/>
          <p:nvPr/>
        </p:nvSpPr>
        <p:spPr>
          <a:xfrm>
            <a:off x="612648" y="1965960"/>
            <a:ext cx="10972800" cy="411480"/>
          </a:xfrm>
          <a:prstGeom prst="rect">
            <a:avLst/>
          </a:prstGeom>
          <a:noFill/>
        </p:spPr>
        <p:txBody>
          <a:bodyPr wrap="square" lIns="0" tIns="0" rIns="0" bIns="0" anchor="t"/>
          <a:lstStyle/>
          <a:p>
            <a:r>
              <a:rPr sz="1800" b="0" i="0">
                <a:solidFill>
                  <a:srgbClr val="D9D4CC"/>
                </a:solidFill>
                <a:latin typeface="DM Sans"/>
                <a:ea typeface="DM Sans"/>
                <a:cs typeface="DM Sans"/>
              </a:rPr>
              <a:t>“DJ Tallquip.” Ex-con poet, open-mic host, and the late-night voice of Voices from the Shades.</a:t>
            </a:r>
          </a:p>
        </p:txBody>
      </p:sp>
      <p:sp>
        <p:nvSpPr>
          <p:cNvPr id="28" name="rule"/>
          <p:cNvSpPr/>
          <p:nvPr/>
        </p:nvSpPr>
        <p:spPr>
          <a:xfrm>
            <a:off x="612648" y="2569464"/>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12648" y="2697480"/>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WANTS</a:t>
            </a:r>
          </a:p>
        </p:txBody>
      </p:sp>
      <p:sp>
        <p:nvSpPr>
          <p:cNvPr id="30" name="TextBox 29"/>
          <p:cNvSpPr txBox="1"/>
          <p:nvPr/>
        </p:nvSpPr>
        <p:spPr>
          <a:xfrm>
            <a:off x="2651760" y="2651760"/>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To be heard.</a:t>
            </a:r>
          </a:p>
        </p:txBody>
      </p:sp>
      <p:sp>
        <p:nvSpPr>
          <p:cNvPr id="31" name="rule"/>
          <p:cNvSpPr/>
          <p:nvPr/>
        </p:nvSpPr>
        <p:spPr>
          <a:xfrm>
            <a:off x="612648" y="3282696"/>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12648" y="3410712"/>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NEEDS</a:t>
            </a:r>
          </a:p>
        </p:txBody>
      </p:sp>
      <p:sp>
        <p:nvSpPr>
          <p:cNvPr id="33" name="TextBox 32"/>
          <p:cNvSpPr txBox="1"/>
          <p:nvPr/>
        </p:nvSpPr>
        <p:spPr>
          <a:xfrm>
            <a:off x="2651760" y="3364992"/>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To be believed.</a:t>
            </a:r>
          </a:p>
        </p:txBody>
      </p:sp>
      <p:sp>
        <p:nvSpPr>
          <p:cNvPr id="34" name="rule"/>
          <p:cNvSpPr/>
          <p:nvPr/>
        </p:nvSpPr>
        <p:spPr>
          <a:xfrm>
            <a:off x="612648" y="3995928"/>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12648" y="4123944"/>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WOUND</a:t>
            </a:r>
          </a:p>
        </p:txBody>
      </p:sp>
      <p:sp>
        <p:nvSpPr>
          <p:cNvPr id="36" name="TextBox 35"/>
          <p:cNvSpPr txBox="1"/>
          <p:nvPr/>
        </p:nvSpPr>
        <p:spPr>
          <a:xfrm>
            <a:off x="2651760" y="4078224"/>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He did time for a crime the town needed somebody to carry.</a:t>
            </a:r>
          </a:p>
        </p:txBody>
      </p:sp>
      <p:sp>
        <p:nvSpPr>
          <p:cNvPr id="37" name="rule"/>
          <p:cNvSpPr/>
          <p:nvPr/>
        </p:nvSpPr>
        <p:spPr>
          <a:xfrm>
            <a:off x="612648" y="4709160"/>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12648" y="4837176"/>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ROLE</a:t>
            </a:r>
          </a:p>
        </p:txBody>
      </p:sp>
      <p:sp>
        <p:nvSpPr>
          <p:cNvPr id="39" name="TextBox 38"/>
          <p:cNvSpPr txBox="1"/>
          <p:nvPr/>
        </p:nvSpPr>
        <p:spPr>
          <a:xfrm>
            <a:off x="2651760" y="4791456"/>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The Greek chorus. He opens and closes the night from the Three Fires Inn.</a:t>
            </a:r>
          </a:p>
        </p:txBody>
      </p:sp>
      <p:sp>
        <p:nvSpPr>
          <p:cNvPr id="40" name="rule"/>
          <p:cNvSpPr/>
          <p:nvPr/>
        </p:nvSpPr>
        <p:spPr>
          <a:xfrm>
            <a:off x="612648" y="5486400"/>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12648" y="5623560"/>
            <a:ext cx="10972800" cy="548640"/>
          </a:xfrm>
          <a:prstGeom prst="rect">
            <a:avLst/>
          </a:prstGeom>
          <a:noFill/>
        </p:spPr>
        <p:txBody>
          <a:bodyPr wrap="square" lIns="0" tIns="0" rIns="0" bIns="0" anchor="t"/>
          <a:lstStyle/>
          <a:p>
            <a:r>
              <a:rPr sz="2400" b="0" i="1">
                <a:solidFill>
                  <a:srgbClr val="F5F2ED"/>
                </a:solidFill>
                <a:latin typeface="EB Garamond Medium"/>
                <a:ea typeface="EB Garamond Medium"/>
                <a:cs typeface="EB Garamond Medium"/>
              </a:rPr>
              <a:t>Cutting and holy in the same breath. </a:t>
            </a:r>
            <a:r>
              <a:rPr sz="2400" b="0" i="1">
                <a:solidFill>
                  <a:srgbClr val="E4574F"/>
                </a:solidFill>
                <a:latin typeface="EB Garamond Medium"/>
                <a:ea typeface="EB Garamond Medium"/>
                <a:cs typeface="EB Garamond Medium"/>
              </a:rPr>
              <a:t>He’s been telling the truth in plain hearing.</a:t>
            </a:r>
          </a:p>
        </p:txBody>
      </p:sp>
    </p:spTree>
    <p:extLst>
      <p:ext uri="{BB962C8B-B14F-4D97-AF65-F5344CB8AC3E}">
        <p14:creationId xmlns:p14="http://schemas.microsoft.com/office/powerpoint/2010/main" val="33053028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42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4" name="Picture 3" descr="Wayne Ingram as DJ Tallquip, in bandana, apron and headphones at a mixing board, in a funeral-home radio studio with a casket of records and an On Air light">
            <a:extLst>
              <a:ext uri="{FF2B5EF4-FFF2-40B4-BE49-F238E27FC236}">
                <a16:creationId xmlns:a16="http://schemas.microsoft.com/office/drawing/2014/main" id="{23E92BB7-32DE-9BFB-B9D4-81501B659596}"/>
              </a:ext>
            </a:extLst>
          </p:cNvPr>
          <p:cNvPicPr>
            <a:picLocks noChangeAspect="1"/>
          </p:cNvPicPr>
          <p:nvPr/>
        </p:nvPicPr>
        <p:blipFill>
          <a:blip r:embed="rId3"/>
          <a:srcRect l="3000" t="8000" r="3000" b="10000"/>
          <a:stretch>
            <a:fillRect/>
          </a:stretch>
        </p:blipFill>
        <p:spPr>
          <a:xfrm>
            <a:off x="0" y="546100"/>
            <a:ext cx="12192000" cy="5918200"/>
          </a:xfrm>
          <a:prstGeom prst="rect">
            <a:avLst/>
          </a:prstGeom>
        </p:spPr>
      </p:pic>
    </p:spTree>
    <p:extLst>
      <p:ext uri="{BB962C8B-B14F-4D97-AF65-F5344CB8AC3E}">
        <p14:creationId xmlns:p14="http://schemas.microsoft.com/office/powerpoint/2010/main" val="13555728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43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32688"/>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dirty="0">
                <a:solidFill>
                  <a:srgbClr val="111111"/>
                </a:solidFill>
                <a:latin typeface="EB Garamond Medium"/>
                <a:ea typeface="EB Garamond Medium"/>
                <a:cs typeface="EB Garamond Medium"/>
              </a:rPr>
              <a:t>The </a:t>
            </a:r>
            <a:r>
              <a:rPr sz="4950" i="1" spc="-99" dirty="0">
                <a:solidFill>
                  <a:srgbClr val="CC1B1B"/>
                </a:solidFill>
                <a:latin typeface="EB Garamond Medium"/>
                <a:ea typeface="EB Garamond Medium"/>
                <a:cs typeface="EB Garamond Medium"/>
              </a:rPr>
              <a:t>Kids</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THE NEXT GENERATION</a:t>
            </a:r>
          </a:p>
        </p:txBody>
      </p:sp>
      <p:sp>
        <p:nvSpPr>
          <p:cNvPr id="27" name="TextBox 26"/>
          <p:cNvSpPr txBox="1"/>
          <p:nvPr/>
        </p:nvSpPr>
        <p:spPr>
          <a:xfrm>
            <a:off x="612648" y="1965960"/>
            <a:ext cx="10972800" cy="411480"/>
          </a:xfrm>
          <a:prstGeom prst="rect">
            <a:avLst/>
          </a:prstGeom>
          <a:noFill/>
        </p:spPr>
        <p:txBody>
          <a:bodyPr wrap="square" lIns="0" tIns="0" rIns="0" bIns="0" anchor="t"/>
          <a:lstStyle/>
          <a:p>
            <a:r>
              <a:rPr sz="1800" b="0" i="0" dirty="0">
                <a:solidFill>
                  <a:srgbClr val="3A3A38"/>
                </a:solidFill>
                <a:latin typeface="DM Sans"/>
                <a:ea typeface="DM Sans"/>
                <a:cs typeface="DM Sans"/>
              </a:rPr>
              <a:t>Seventeen. Inheriting a town they didn’t </a:t>
            </a:r>
            <a:r>
              <a:rPr lang="en-US" sz="1800" b="0" i="0" dirty="0">
                <a:solidFill>
                  <a:srgbClr val="3A3A38"/>
                </a:solidFill>
                <a:latin typeface="DM Sans"/>
                <a:ea typeface="DM Sans"/>
                <a:cs typeface="DM Sans"/>
              </a:rPr>
              <a:t>build and</a:t>
            </a:r>
            <a:r>
              <a:rPr sz="1800" b="0" i="0" dirty="0">
                <a:solidFill>
                  <a:srgbClr val="3A3A38"/>
                </a:solidFill>
                <a:latin typeface="DM Sans"/>
                <a:ea typeface="DM Sans"/>
                <a:cs typeface="DM Sans"/>
              </a:rPr>
              <a:t> asking the questions the adults won’t.</a:t>
            </a:r>
          </a:p>
        </p:txBody>
      </p:sp>
      <p:sp>
        <p:nvSpPr>
          <p:cNvPr id="28" name="rule"/>
          <p:cNvSpPr/>
          <p:nvPr/>
        </p:nvSpPr>
        <p:spPr>
          <a:xfrm>
            <a:off x="612648" y="2569464"/>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12648" y="2697480"/>
            <a:ext cx="2011680" cy="274320"/>
          </a:xfrm>
          <a:prstGeom prst="rect">
            <a:avLst/>
          </a:prstGeom>
          <a:noFill/>
        </p:spPr>
        <p:txBody>
          <a:bodyPr wrap="square" lIns="0" tIns="0" rIns="0" bIns="0" anchor="t"/>
          <a:lstStyle/>
          <a:p>
            <a:r>
              <a:rPr sz="1300" b="0" i="0" spc="200" dirty="0">
                <a:solidFill>
                  <a:srgbClr val="CC1B1B"/>
                </a:solidFill>
                <a:latin typeface="IBM Plex Mono"/>
                <a:ea typeface="IBM Plex Mono"/>
                <a:cs typeface="IBM Plex Mono"/>
              </a:rPr>
              <a:t>CONRAD CANNON</a:t>
            </a:r>
          </a:p>
        </p:txBody>
      </p:sp>
      <p:sp>
        <p:nvSpPr>
          <p:cNvPr id="30" name="TextBox 29"/>
          <p:cNvSpPr txBox="1"/>
          <p:nvPr/>
        </p:nvSpPr>
        <p:spPr>
          <a:xfrm>
            <a:off x="2651760" y="2651760"/>
            <a:ext cx="8961120" cy="548640"/>
          </a:xfrm>
          <a:prstGeom prst="rect">
            <a:avLst/>
          </a:prstGeom>
          <a:noFill/>
        </p:spPr>
        <p:txBody>
          <a:bodyPr wrap="square" lIns="0" tIns="0" rIns="0" bIns="0" anchor="t"/>
          <a:lstStyle/>
          <a:p>
            <a:pPr>
              <a:lnSpc>
                <a:spcPct val="110000"/>
              </a:lnSpc>
            </a:pPr>
            <a:r>
              <a:rPr sz="1800" b="0" i="0" dirty="0">
                <a:solidFill>
                  <a:srgbClr val="111111"/>
                </a:solidFill>
                <a:latin typeface="DM Sans"/>
                <a:ea typeface="DM Sans"/>
                <a:cs typeface="DM Sans"/>
              </a:rPr>
              <a:t>Number 1, the star. Quarterback, slot, punt returner. A learning disability the school never learned how to teach, and a 6,000-word paper for Victor anyway.</a:t>
            </a:r>
          </a:p>
        </p:txBody>
      </p:sp>
      <p:sp>
        <p:nvSpPr>
          <p:cNvPr id="31" name="rule"/>
          <p:cNvSpPr/>
          <p:nvPr/>
        </p:nvSpPr>
        <p:spPr>
          <a:xfrm>
            <a:off x="612648" y="3282696"/>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12648" y="3410712"/>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ADA LUX SMALL</a:t>
            </a:r>
          </a:p>
        </p:txBody>
      </p:sp>
      <p:sp>
        <p:nvSpPr>
          <p:cNvPr id="33" name="TextBox 32"/>
          <p:cNvSpPr txBox="1"/>
          <p:nvPr/>
        </p:nvSpPr>
        <p:spPr>
          <a:xfrm>
            <a:off x="2651760" y="3364992"/>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Aragon’s daughter. A goth ghost-hunting YouTuber exiled from Silicon Valley. She comes for content and stays as a witness.</a:t>
            </a:r>
          </a:p>
        </p:txBody>
      </p:sp>
      <p:sp>
        <p:nvSpPr>
          <p:cNvPr id="34" name="rule"/>
          <p:cNvSpPr/>
          <p:nvPr/>
        </p:nvSpPr>
        <p:spPr>
          <a:xfrm>
            <a:off x="612648" y="3995928"/>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12648" y="4123944"/>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SUNI STRAW</a:t>
            </a:r>
          </a:p>
        </p:txBody>
      </p:sp>
      <p:sp>
        <p:nvSpPr>
          <p:cNvPr id="36" name="TextBox 35"/>
          <p:cNvSpPr txBox="1"/>
          <p:nvPr/>
        </p:nvSpPr>
        <p:spPr>
          <a:xfrm>
            <a:off x="2651760" y="4078224"/>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Chepi’s daughter. An activist with a stage light, front row in Victor’s class. When the town says curse, she says water.</a:t>
            </a:r>
          </a:p>
        </p:txBody>
      </p:sp>
      <p:sp>
        <p:nvSpPr>
          <p:cNvPr id="37" name="rule"/>
          <p:cNvSpPr/>
          <p:nvPr/>
        </p:nvSpPr>
        <p:spPr>
          <a:xfrm>
            <a:off x="612648" y="4709160"/>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12648" y="4837176"/>
            <a:ext cx="2011680" cy="274320"/>
          </a:xfrm>
          <a:prstGeom prst="rect">
            <a:avLst/>
          </a:prstGeom>
          <a:noFill/>
        </p:spPr>
        <p:txBody>
          <a:bodyPr wrap="square" lIns="0" tIns="0" rIns="0" bIns="0" anchor="t"/>
          <a:lstStyle/>
          <a:p>
            <a:r>
              <a:rPr sz="1300" b="0" i="0" spc="200">
                <a:solidFill>
                  <a:srgbClr val="CC1B1B"/>
                </a:solidFill>
                <a:latin typeface="IBM Plex Mono"/>
                <a:ea typeface="IBM Plex Mono"/>
                <a:cs typeface="IBM Plex Mono"/>
              </a:rPr>
              <a:t>UMBERTO CALEL</a:t>
            </a:r>
          </a:p>
        </p:txBody>
      </p:sp>
      <p:sp>
        <p:nvSpPr>
          <p:cNvPr id="39" name="TextBox 38"/>
          <p:cNvSpPr txBox="1"/>
          <p:nvPr/>
        </p:nvSpPr>
        <p:spPr>
          <a:xfrm>
            <a:off x="2651760" y="4791456"/>
            <a:ext cx="8961120" cy="548640"/>
          </a:xfrm>
          <a:prstGeom prst="rect">
            <a:avLst/>
          </a:prstGeom>
          <a:noFill/>
        </p:spPr>
        <p:txBody>
          <a:bodyPr wrap="square" lIns="0" tIns="0" rIns="0" bIns="0" anchor="t"/>
          <a:lstStyle/>
          <a:p>
            <a:pPr>
              <a:lnSpc>
                <a:spcPct val="110000"/>
              </a:lnSpc>
            </a:pPr>
            <a:r>
              <a:rPr sz="1800" b="0" i="0">
                <a:solidFill>
                  <a:srgbClr val="111111"/>
                </a:solidFill>
                <a:latin typeface="DM Sans"/>
                <a:ea typeface="DM Sans"/>
                <a:cs typeface="DM Sans"/>
              </a:rPr>
              <a:t>Number 99. Left tackle, honor student, protector. He auditions “Ya Got Trouble” while the scrimmage runs.</a:t>
            </a:r>
          </a:p>
        </p:txBody>
      </p:sp>
      <p:sp>
        <p:nvSpPr>
          <p:cNvPr id="40" name="rule"/>
          <p:cNvSpPr/>
          <p:nvPr/>
        </p:nvSpPr>
        <p:spPr>
          <a:xfrm>
            <a:off x="612648" y="5486400"/>
            <a:ext cx="10972800"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12648" y="5623560"/>
            <a:ext cx="10972800" cy="548640"/>
          </a:xfrm>
          <a:prstGeom prst="rect">
            <a:avLst/>
          </a:prstGeom>
          <a:noFill/>
        </p:spPr>
        <p:txBody>
          <a:bodyPr wrap="square" lIns="0" tIns="0" rIns="0" bIns="0" anchor="t"/>
          <a:lstStyle/>
          <a:p>
            <a:r>
              <a:rPr sz="2200" b="0" i="1">
                <a:solidFill>
                  <a:srgbClr val="111111"/>
                </a:solidFill>
                <a:latin typeface="EB Garamond Medium"/>
                <a:ea typeface="EB Garamond Medium"/>
                <a:cs typeface="EB Garamond Medium"/>
              </a:rPr>
              <a:t>Four kids, one town. </a:t>
            </a:r>
            <a:r>
              <a:rPr sz="2200" b="0" i="1">
                <a:solidFill>
                  <a:srgbClr val="CC1B1B"/>
                </a:solidFill>
                <a:latin typeface="EB Garamond Medium"/>
                <a:ea typeface="EB Garamond Medium"/>
                <a:cs typeface="EB Garamond Medium"/>
              </a:rPr>
              <a:t>The ghost story is the alibi.</a:t>
            </a:r>
          </a:p>
        </p:txBody>
      </p:sp>
    </p:spTree>
    <p:extLst>
      <p:ext uri="{BB962C8B-B14F-4D97-AF65-F5344CB8AC3E}">
        <p14:creationId xmlns:p14="http://schemas.microsoft.com/office/powerpoint/2010/main" val="64622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dirty="0">
                <a:solidFill>
                  <a:srgbClr val="CC1B1B"/>
                </a:solidFill>
                <a:latin typeface="DM Sans"/>
                <a:ea typeface="DM Sans"/>
                <a:cs typeface="DM Sans"/>
              </a:rPr>
              <a:t>T</a:t>
            </a:r>
            <a:r>
              <a:rPr lang="en-US" sz="1275" b="1" u="none" spc="19" dirty="0">
                <a:solidFill>
                  <a:srgbClr val="CC1B1B"/>
                </a:solidFill>
                <a:latin typeface="DM Sans"/>
                <a:ea typeface="DM Sans"/>
                <a:cs typeface="DM Sans"/>
              </a:rPr>
              <a:t>Y </a:t>
            </a:r>
            <a:r>
              <a:rPr sz="1275" b="1" u="none" spc="19" dirty="0">
                <a:solidFill>
                  <a:srgbClr val="111111"/>
                </a:solidFill>
                <a:latin typeface="DM Sans"/>
                <a:ea typeface="DM Sans"/>
                <a:cs typeface="DM Sans"/>
              </a:rPr>
              <a:t>BUSH</a:t>
            </a: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44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3" name="Picture 2" descr="Ada Lux Small filming herself on a gimbal phone at dusk above The Fields development, a ghostly figure in the fog behind her and a data center on the horizon">
            <a:extLst>
              <a:ext uri="{FF2B5EF4-FFF2-40B4-BE49-F238E27FC236}">
                <a16:creationId xmlns:a16="http://schemas.microsoft.com/office/drawing/2014/main" id="{A74D25ED-BCD7-C8B1-79A9-0E6CA586AE1B}"/>
              </a:ext>
            </a:extLst>
          </p:cNvPr>
          <p:cNvPicPr>
            <a:picLocks noChangeAspect="1"/>
          </p:cNvPicPr>
          <p:nvPr/>
        </p:nvPicPr>
        <p:blipFill>
          <a:blip r:embed="rId3"/>
          <a:srcRect l="1000" t="2500" r="1000" b="10500"/>
          <a:stretch>
            <a:fillRect/>
          </a:stretch>
        </p:blipFill>
        <p:spPr>
          <a:xfrm>
            <a:off x="0" y="546100"/>
            <a:ext cx="12192000" cy="5918200"/>
          </a:xfrm>
          <a:prstGeom prst="rect">
            <a:avLst/>
          </a:prstGeom>
        </p:spPr>
      </p:pic>
    </p:spTree>
    <p:extLst>
      <p:ext uri="{BB962C8B-B14F-4D97-AF65-F5344CB8AC3E}">
        <p14:creationId xmlns:p14="http://schemas.microsoft.com/office/powerpoint/2010/main" val="27701837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45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3" name="Picture 2" descr="Suni Straw in a patched denim jacket and headlamp holding up a jar of reddish Sugar Creek water below the covered bridge, a stage light behind her and a data center on the horizon">
            <a:extLst>
              <a:ext uri="{FF2B5EF4-FFF2-40B4-BE49-F238E27FC236}">
                <a16:creationId xmlns:a16="http://schemas.microsoft.com/office/drawing/2014/main" id="{993A4CE7-A2F0-B44B-0AF1-730B7ABD0A45}"/>
              </a:ext>
            </a:extLst>
          </p:cNvPr>
          <p:cNvPicPr>
            <a:picLocks noChangeAspect="1"/>
          </p:cNvPicPr>
          <p:nvPr/>
        </p:nvPicPr>
        <p:blipFill>
          <a:blip r:embed="rId3"/>
          <a:srcRect l="1200" t="8500" r="1200" b="4500"/>
          <a:stretch>
            <a:fillRect/>
          </a:stretch>
        </p:blipFill>
        <p:spPr>
          <a:xfrm>
            <a:off x="0" y="546100"/>
            <a:ext cx="12192000" cy="5918200"/>
          </a:xfrm>
          <a:prstGeom prst="rect">
            <a:avLst/>
          </a:prstGeom>
        </p:spPr>
      </p:pic>
    </p:spTree>
    <p:extLst>
      <p:ext uri="{BB962C8B-B14F-4D97-AF65-F5344CB8AC3E}">
        <p14:creationId xmlns:p14="http://schemas.microsoft.com/office/powerpoint/2010/main" val="19043586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46 / 70</a:t>
            </a:r>
            <a:endParaRPr sz="750" spc="105">
              <a:solidFill>
                <a:srgbClr val="8A8580"/>
              </a:solidFill>
              <a:latin typeface="IBM Plex Mono"/>
              <a:ea typeface="IBM Plex Mono"/>
              <a:cs typeface="IBM Plex Mono"/>
            </a:endParaRP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4" name="Picture 3" descr="Umberto Calel in a striped jacket and boater, baton raised, leading the Prophets Rock fall musical cast and marching band on stage, a covered bridge and data center on the backdrop">
            <a:extLst>
              <a:ext uri="{FF2B5EF4-FFF2-40B4-BE49-F238E27FC236}">
                <a16:creationId xmlns:a16="http://schemas.microsoft.com/office/drawing/2014/main" id="{045ADC2E-990D-E338-92E6-BBB4B8F77236}"/>
              </a:ext>
            </a:extLst>
          </p:cNvPr>
          <p:cNvPicPr>
            <a:picLocks noChangeAspect="1"/>
          </p:cNvPicPr>
          <p:nvPr/>
        </p:nvPicPr>
        <p:blipFill>
          <a:blip r:embed="rId3"/>
          <a:srcRect l="1200" t="300" r="1200" b="12700"/>
          <a:stretch>
            <a:fillRect/>
          </a:stretch>
        </p:blipFill>
        <p:spPr>
          <a:xfrm>
            <a:off x="0" y="546100"/>
            <a:ext cx="12192000" cy="5918200"/>
          </a:xfrm>
          <a:prstGeom prst="rect">
            <a:avLst/>
          </a:prstGeom>
        </p:spPr>
      </p:pic>
    </p:spTree>
    <p:extLst>
      <p:ext uri="{BB962C8B-B14F-4D97-AF65-F5344CB8AC3E}">
        <p14:creationId xmlns:p14="http://schemas.microsoft.com/office/powerpoint/2010/main" val="331996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3A3A38"/>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47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32688"/>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F5F2ED"/>
                </a:solidFill>
                <a:latin typeface="EB Garamond Medium"/>
                <a:ea typeface="EB Garamond Medium"/>
                <a:cs typeface="EB Garamond Medium"/>
              </a:rPr>
              <a:t>The </a:t>
            </a:r>
            <a:r>
              <a:rPr sz="4950" i="1" spc="-99">
                <a:solidFill>
                  <a:srgbClr val="CC1B1B"/>
                </a:solidFill>
                <a:latin typeface="EB Garamond Medium"/>
                <a:ea typeface="EB Garamond Medium"/>
                <a:cs typeface="EB Garamond Medium"/>
              </a:rPr>
              <a:t>Curse</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THE CURSE</a:t>
            </a:r>
          </a:p>
        </p:txBody>
      </p:sp>
      <p:sp>
        <p:nvSpPr>
          <p:cNvPr id="27" name="TextBox 26"/>
          <p:cNvSpPr txBox="1"/>
          <p:nvPr/>
        </p:nvSpPr>
        <p:spPr>
          <a:xfrm>
            <a:off x="612648" y="1965960"/>
            <a:ext cx="10972800" cy="411480"/>
          </a:xfrm>
          <a:prstGeom prst="rect">
            <a:avLst/>
          </a:prstGeom>
          <a:noFill/>
        </p:spPr>
        <p:txBody>
          <a:bodyPr wrap="square" lIns="0" tIns="0" rIns="0" bIns="0" anchor="t"/>
          <a:lstStyle/>
          <a:p>
            <a:r>
              <a:rPr sz="1800" b="0" i="0">
                <a:solidFill>
                  <a:srgbClr val="D9D4CC"/>
                </a:solidFill>
                <a:latin typeface="DM Sans"/>
                <a:ea typeface="DM Sans"/>
                <a:cs typeface="DM Sans"/>
              </a:rPr>
              <a:t>What the town blames every time the season ends early.</a:t>
            </a:r>
          </a:p>
        </p:txBody>
      </p:sp>
      <p:sp>
        <p:nvSpPr>
          <p:cNvPr id="28" name="rule"/>
          <p:cNvSpPr/>
          <p:nvPr/>
        </p:nvSpPr>
        <p:spPr>
          <a:xfrm>
            <a:off x="612648" y="2569464"/>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12648" y="2697480"/>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THE LEGEND</a:t>
            </a:r>
          </a:p>
        </p:txBody>
      </p:sp>
      <p:sp>
        <p:nvSpPr>
          <p:cNvPr id="30" name="TextBox 29"/>
          <p:cNvSpPr txBox="1"/>
          <p:nvPr/>
        </p:nvSpPr>
        <p:spPr>
          <a:xfrm>
            <a:off x="2651760" y="2651760"/>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1811. Harrison beats the Prophet at Tippecanoe. The Prophet curses him, and Harrison dies a month into his presidency. Or so the town tells it.</a:t>
            </a:r>
          </a:p>
        </p:txBody>
      </p:sp>
      <p:sp>
        <p:nvSpPr>
          <p:cNvPr id="31" name="rule"/>
          <p:cNvSpPr/>
          <p:nvPr/>
        </p:nvSpPr>
        <p:spPr>
          <a:xfrm>
            <a:off x="612648" y="3282696"/>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12648" y="3410712"/>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THE RECORD</a:t>
            </a:r>
          </a:p>
        </p:txBody>
      </p:sp>
      <p:sp>
        <p:nvSpPr>
          <p:cNvPr id="33" name="TextBox 32"/>
          <p:cNvSpPr txBox="1"/>
          <p:nvPr/>
        </p:nvSpPr>
        <p:spPr>
          <a:xfrm>
            <a:off x="2651760" y="3364992"/>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Three state finals lost. A creek that runs red. A program that can never win the one that matters.</a:t>
            </a:r>
          </a:p>
        </p:txBody>
      </p:sp>
      <p:sp>
        <p:nvSpPr>
          <p:cNvPr id="34" name="rule"/>
          <p:cNvSpPr/>
          <p:nvPr/>
        </p:nvSpPr>
        <p:spPr>
          <a:xfrm>
            <a:off x="612648" y="3995928"/>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12648" y="4123944"/>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THE NIGHT</a:t>
            </a:r>
          </a:p>
        </p:txBody>
      </p:sp>
      <p:sp>
        <p:nvSpPr>
          <p:cNvPr id="36" name="TextBox 35"/>
          <p:cNvSpPr txBox="1"/>
          <p:nvPr/>
        </p:nvSpPr>
        <p:spPr>
          <a:xfrm>
            <a:off x="2651760" y="4078224"/>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November 11, 2005. Luke Rake, Gunner’s older brother and the golden quarterback, walked into the Shades. His jersey washed up in Sugar Creek. He never did.</a:t>
            </a:r>
          </a:p>
        </p:txBody>
      </p:sp>
      <p:sp>
        <p:nvSpPr>
          <p:cNvPr id="37" name="rule"/>
          <p:cNvSpPr/>
          <p:nvPr/>
        </p:nvSpPr>
        <p:spPr>
          <a:xfrm>
            <a:off x="612648" y="4709160"/>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12648" y="4837176"/>
            <a:ext cx="2011680" cy="274320"/>
          </a:xfrm>
          <a:prstGeom prst="rect">
            <a:avLst/>
          </a:prstGeom>
          <a:noFill/>
        </p:spPr>
        <p:txBody>
          <a:bodyPr wrap="square" lIns="0" tIns="0" rIns="0" bIns="0" anchor="t"/>
          <a:lstStyle/>
          <a:p>
            <a:r>
              <a:rPr sz="1300" b="0" i="0" spc="200">
                <a:solidFill>
                  <a:srgbClr val="E4574F"/>
                </a:solidFill>
                <a:latin typeface="IBM Plex Mono"/>
                <a:ea typeface="IBM Plex Mono"/>
                <a:cs typeface="IBM Plex Mono"/>
              </a:rPr>
              <a:t>THE RUMOR</a:t>
            </a:r>
          </a:p>
        </p:txBody>
      </p:sp>
      <p:sp>
        <p:nvSpPr>
          <p:cNvPr id="39" name="TextBox 38"/>
          <p:cNvSpPr txBox="1"/>
          <p:nvPr/>
        </p:nvSpPr>
        <p:spPr>
          <a:xfrm>
            <a:off x="2651760" y="4791456"/>
            <a:ext cx="8961120" cy="548640"/>
          </a:xfrm>
          <a:prstGeom prst="rect">
            <a:avLst/>
          </a:prstGeom>
          <a:noFill/>
        </p:spPr>
        <p:txBody>
          <a:bodyPr wrap="square" lIns="0" tIns="0" rIns="0" bIns="0" anchor="t"/>
          <a:lstStyle/>
          <a:p>
            <a:pPr>
              <a:lnSpc>
                <a:spcPct val="110000"/>
              </a:lnSpc>
            </a:pPr>
            <a:r>
              <a:rPr sz="1800" b="0" i="0">
                <a:solidFill>
                  <a:srgbClr val="F5F2ED"/>
                </a:solidFill>
                <a:latin typeface="DM Sans"/>
                <a:ea typeface="DM Sans"/>
                <a:cs typeface="DM Sans"/>
              </a:rPr>
              <a:t>Some say hazing gone wrong. Some say the curse. Some say Coach Victor Rake knows more than he has ever told.</a:t>
            </a:r>
          </a:p>
        </p:txBody>
      </p:sp>
      <p:sp>
        <p:nvSpPr>
          <p:cNvPr id="40" name="rule"/>
          <p:cNvSpPr/>
          <p:nvPr/>
        </p:nvSpPr>
        <p:spPr>
          <a:xfrm>
            <a:off x="612648" y="5486400"/>
            <a:ext cx="10972800" cy="9144"/>
          </a:xfrm>
          <a:prstGeom prst="rect">
            <a:avLst/>
          </a:prstGeom>
          <a:solidFill>
            <a:srgbClr val="3A3A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12648" y="5623560"/>
            <a:ext cx="10972800" cy="548640"/>
          </a:xfrm>
          <a:prstGeom prst="rect">
            <a:avLst/>
          </a:prstGeom>
          <a:noFill/>
        </p:spPr>
        <p:txBody>
          <a:bodyPr wrap="square" lIns="0" tIns="0" rIns="0" bIns="0" anchor="t"/>
          <a:lstStyle/>
          <a:p>
            <a:r>
              <a:rPr sz="2400" b="0" i="1">
                <a:solidFill>
                  <a:srgbClr val="F5F2ED"/>
                </a:solidFill>
                <a:latin typeface="EB Garamond Medium"/>
                <a:ea typeface="EB Garamond Medium"/>
                <a:cs typeface="EB Garamond Medium"/>
              </a:rPr>
              <a:t>Every town needs a curse. </a:t>
            </a:r>
            <a:r>
              <a:rPr sz="2400" b="0" i="1">
                <a:solidFill>
                  <a:srgbClr val="E4574F"/>
                </a:solidFill>
                <a:latin typeface="EB Garamond Medium"/>
                <a:ea typeface="EB Garamond Medium"/>
                <a:cs typeface="EB Garamond Medium"/>
              </a:rPr>
              <a:t>It’s easier than a confession.</a:t>
            </a:r>
          </a:p>
        </p:txBody>
      </p:sp>
    </p:spTree>
    <p:extLst>
      <p:ext uri="{BB962C8B-B14F-4D97-AF65-F5344CB8AC3E}">
        <p14:creationId xmlns:p14="http://schemas.microsoft.com/office/powerpoint/2010/main" val="3210227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19" name="panel-686">
            <a:extLst>
              <a:ext uri="{FF2B5EF4-FFF2-40B4-BE49-F238E27FC236}">
                <a16:creationId xmlns:a16="http://schemas.microsoft.com/office/drawing/2014/main" id="{F214FEF8-2482-4BDE-BDF8-5B4272F0FCB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E9618F04-67CE-48B0-AD32-A09F30EB196C}"/>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692">
            <a:extLst>
              <a:ext uri="{FF2B5EF4-FFF2-40B4-BE49-F238E27FC236}">
                <a16:creationId xmlns:a16="http://schemas.microsoft.com/office/drawing/2014/main" id="{FCC8B00A-8806-43F2-A3D5-5019F9B00C2B}"/>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693">
            <a:extLst>
              <a:ext uri="{FF2B5EF4-FFF2-40B4-BE49-F238E27FC236}">
                <a16:creationId xmlns:a16="http://schemas.microsoft.com/office/drawing/2014/main" id="{A35401B6-7368-468F-A4F1-86BD4798F50C}"/>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694">
            <a:extLst>
              <a:ext uri="{FF2B5EF4-FFF2-40B4-BE49-F238E27FC236}">
                <a16:creationId xmlns:a16="http://schemas.microsoft.com/office/drawing/2014/main" id="{9DFD53D0-DB6D-4F9D-80D5-3957855DE10B}"/>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695">
            <a:extLst>
              <a:ext uri="{FF2B5EF4-FFF2-40B4-BE49-F238E27FC236}">
                <a16:creationId xmlns:a16="http://schemas.microsoft.com/office/drawing/2014/main" id="{B774F906-1B4E-4A1C-BA04-5F49CB35EB15}"/>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696">
            <a:hlinkClick r:id="rId3"/>
            <a:extLst>
              <a:ext uri="{FF2B5EF4-FFF2-40B4-BE49-F238E27FC236}">
                <a16:creationId xmlns:a16="http://schemas.microsoft.com/office/drawing/2014/main" id="{A2928D13-E4E7-49F6-ACE4-4B60331DCDAE}"/>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697">
            <a:extLst>
              <a:ext uri="{FF2B5EF4-FFF2-40B4-BE49-F238E27FC236}">
                <a16:creationId xmlns:a16="http://schemas.microsoft.com/office/drawing/2014/main" id="{E1813299-DD16-469C-AFD0-1B3BE8C72844}"/>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48 / 70</a:t>
            </a:r>
            <a:endParaRPr sz="750" spc="105">
              <a:solidFill>
                <a:srgbClr val="8A8580"/>
              </a:solidFill>
              <a:latin typeface="IBM Plex Mono"/>
              <a:ea typeface="IBM Plex Mono"/>
              <a:cs typeface="IBM Plex Mono"/>
            </a:endParaRPr>
          </a:p>
        </p:txBody>
      </p:sp>
      <p:sp>
        <p:nvSpPr>
          <p:cNvPr id="13" name="text-698">
            <a:extLst>
              <a:ext uri="{FF2B5EF4-FFF2-40B4-BE49-F238E27FC236}">
                <a16:creationId xmlns:a16="http://schemas.microsoft.com/office/drawing/2014/main" id="{962680E9-CE5F-4C11-87BA-43433A9846C3}"/>
              </a:ext>
            </a:extLst>
          </p:cNvPr>
          <p:cNvSpPr>
            <a:spLocks noGrp="1"/>
          </p:cNvSpPr>
          <p:nvPr/>
        </p:nvSpPr>
        <p:spPr>
          <a:xfrm>
            <a:off x="609600" y="1209675"/>
            <a:ext cx="10972800" cy="1476375"/>
          </a:xfrm>
          <a:prstGeom prst="rect">
            <a:avLst/>
          </a:prstGeom>
          <a:noFill/>
          <a:ln w="0">
            <a:noFill/>
          </a:ln>
        </p:spPr>
        <p:txBody>
          <a:bodyPr wrap="square" lIns="0" tIns="0" rIns="0" bIns="0" anchor="t">
            <a:noAutofit/>
          </a:bodyPr>
          <a:lstStyle/>
          <a:p>
            <a:pPr>
              <a:defRPr sz="4500" i="0" spc="-90">
                <a:solidFill>
                  <a:srgbClr val="111111"/>
                </a:solidFill>
                <a:latin typeface="EB Garamond Medium"/>
                <a:ea typeface="EB Garamond Medium"/>
                <a:cs typeface="EB Garamond Medium"/>
              </a:defRPr>
            </a:pPr>
            <a:r>
              <a:rPr sz="4500" i="0" spc="-90">
                <a:solidFill>
                  <a:srgbClr val="111111"/>
                </a:solidFill>
                <a:latin typeface="EB Garamond Medium"/>
                <a:ea typeface="EB Garamond Medium"/>
                <a:cs typeface="EB Garamond Medium"/>
              </a:rPr>
              <a:t>The transformation of</a:t>
            </a:r>
          </a:p>
          <a:p>
            <a:pPr>
              <a:defRPr sz="4500" i="0" spc="-90">
                <a:solidFill>
                  <a:srgbClr val="111111"/>
                </a:solidFill>
                <a:latin typeface="EB Garamond Medium"/>
                <a:ea typeface="EB Garamond Medium"/>
                <a:cs typeface="EB Garamond Medium"/>
              </a:defRPr>
            </a:pPr>
            <a:r>
              <a:rPr sz="4500" i="1" spc="-90">
                <a:solidFill>
                  <a:srgbClr val="CC1B1B"/>
                </a:solidFill>
                <a:latin typeface="EB Garamond Medium"/>
                <a:ea typeface="EB Garamond Medium"/>
                <a:cs typeface="EB Garamond Medium"/>
              </a:rPr>
              <a:t>Prophets Rock</a:t>
            </a:r>
          </a:p>
        </p:txBody>
      </p:sp>
      <p:sp>
        <p:nvSpPr>
          <p:cNvPr id="14" name="text-699">
            <a:extLst>
              <a:ext uri="{FF2B5EF4-FFF2-40B4-BE49-F238E27FC236}">
                <a16:creationId xmlns:a16="http://schemas.microsoft.com/office/drawing/2014/main" id="{BCA4935D-53AB-4C22-9386-F065539B10D4}"/>
              </a:ext>
            </a:extLst>
          </p:cNvPr>
          <p:cNvSpPr>
            <a:spLocks noGrp="1"/>
          </p:cNvSpPr>
          <p:nvPr/>
        </p:nvSpPr>
        <p:spPr>
          <a:xfrm>
            <a:off x="609600" y="2667000"/>
            <a:ext cx="10477500" cy="266700"/>
          </a:xfrm>
          <a:prstGeom prst="rect">
            <a:avLst/>
          </a:prstGeom>
          <a:noFill/>
          <a:ln w="0">
            <a:noFill/>
          </a:ln>
        </p:spPr>
        <p:txBody>
          <a:bodyPr wrap="square" lIns="0" tIns="0" rIns="0" bIns="0" anchor="t">
            <a:noAutofit/>
          </a:bodyPr>
          <a:lstStyle/>
          <a:p>
            <a:pPr>
              <a:defRPr sz="1050" spc="147">
                <a:solidFill>
                  <a:srgbClr val="CC1B1B"/>
                </a:solidFill>
                <a:latin typeface="IBM Plex Mono"/>
                <a:ea typeface="IBM Plex Mono"/>
                <a:cs typeface="IBM Plex Mono"/>
              </a:defRPr>
            </a:pPr>
            <a:r>
              <a:rPr sz="1300" spc="147">
                <a:solidFill>
                  <a:srgbClr val="CC1B1B"/>
                </a:solidFill>
                <a:latin typeface="IBM Plex Mono"/>
                <a:ea typeface="IBM Plex Mono"/>
                <a:cs typeface="IBM Plex Mono"/>
              </a:rPr>
              <a:t>5 SEASONS / 10 EPISODES EACH</a:t>
            </a:r>
          </a:p>
        </p:txBody>
      </p:sp>
      <p:sp>
        <p:nvSpPr>
          <p:cNvPr id="15" name="text-700">
            <a:extLst>
              <a:ext uri="{FF2B5EF4-FFF2-40B4-BE49-F238E27FC236}">
                <a16:creationId xmlns:a16="http://schemas.microsoft.com/office/drawing/2014/main" id="{05F46C5A-B9E9-4F4B-9A58-30738BB2C99D}"/>
              </a:ext>
            </a:extLst>
          </p:cNvPr>
          <p:cNvSpPr>
            <a:spLocks noGrp="1"/>
          </p:cNvSpPr>
          <p:nvPr/>
        </p:nvSpPr>
        <p:spPr>
          <a:xfrm>
            <a:off x="609600" y="3238500"/>
            <a:ext cx="10572750" cy="1181100"/>
          </a:xfrm>
          <a:prstGeom prst="rect">
            <a:avLst/>
          </a:prstGeom>
          <a:noFill/>
          <a:ln w="0">
            <a:noFill/>
          </a:ln>
        </p:spPr>
        <p:txBody>
          <a:bodyPr wrap="square" lIns="0" tIns="0" rIns="0" bIns="0" anchor="t">
            <a:noAutofit/>
          </a:bodyPr>
          <a:lstStyle/>
          <a:p>
            <a:pPr>
              <a:defRPr sz="3975" i="1">
                <a:solidFill>
                  <a:srgbClr val="CC1B1B"/>
                </a:solidFill>
                <a:latin typeface="EB Garamond Medium"/>
                <a:ea typeface="EB Garamond Medium"/>
                <a:cs typeface="EB Garamond Medium"/>
              </a:defRPr>
            </a:pPr>
            <a:r>
              <a:rPr sz="3000" i="1" dirty="0">
                <a:solidFill>
                  <a:srgbClr val="CC1B1B"/>
                </a:solidFill>
                <a:latin typeface="EB Garamond Medium"/>
                <a:ea typeface="EB Garamond Medium"/>
                <a:cs typeface="EB Garamond Medium"/>
              </a:rPr>
              <a:t>Rural community to technological suburban utopia</a:t>
            </a:r>
          </a:p>
        </p:txBody>
      </p:sp>
      <p:sp>
        <p:nvSpPr>
          <p:cNvPr id="16" name="text-701">
            <a:extLst>
              <a:ext uri="{FF2B5EF4-FFF2-40B4-BE49-F238E27FC236}">
                <a16:creationId xmlns:a16="http://schemas.microsoft.com/office/drawing/2014/main" id="{6DB861BD-F74A-48A9-98A2-1ED9A919FB56}"/>
              </a:ext>
            </a:extLst>
          </p:cNvPr>
          <p:cNvSpPr>
            <a:spLocks noGrp="1"/>
          </p:cNvSpPr>
          <p:nvPr/>
        </p:nvSpPr>
        <p:spPr>
          <a:xfrm>
            <a:off x="609600" y="4705350"/>
            <a:ext cx="10668000" cy="895350"/>
          </a:xfrm>
          <a:prstGeom prst="rect">
            <a:avLst/>
          </a:prstGeom>
          <a:noFill/>
          <a:ln w="0">
            <a:noFill/>
          </a:ln>
        </p:spPr>
        <p:txBody>
          <a:bodyPr wrap="square" lIns="0" tIns="0" rIns="0" bIns="0" anchor="t">
            <a:noAutofit/>
          </a:bodyPr>
          <a:lstStyle/>
          <a:p>
            <a:pPr>
              <a:defRPr sz="2025">
                <a:solidFill>
                  <a:srgbClr val="3A3A38"/>
                </a:solidFill>
                <a:latin typeface="DM Sans"/>
                <a:ea typeface="DM Sans"/>
                <a:cs typeface="DM Sans"/>
              </a:defRPr>
            </a:pPr>
            <a:r>
              <a:rPr sz="2025">
                <a:solidFill>
                  <a:srgbClr val="3A3A38"/>
                </a:solidFill>
                <a:latin typeface="DM Sans"/>
                <a:ea typeface="DM Sans"/>
                <a:cs typeface="DM Sans"/>
              </a:rPr>
              <a:t>American idealism meets institutional satire.</a:t>
            </a:r>
          </a:p>
          <a:p>
            <a:pPr>
              <a:defRPr sz="2025">
                <a:solidFill>
                  <a:srgbClr val="3A3A38"/>
                </a:solidFill>
                <a:latin typeface="DM Sans"/>
                <a:ea typeface="DM Sans"/>
                <a:cs typeface="DM Sans"/>
              </a:defRPr>
            </a:pPr>
            <a:r>
              <a:rPr sz="2025">
                <a:solidFill>
                  <a:srgbClr val="3A3A38"/>
                </a:solidFill>
                <a:latin typeface="DM Sans"/>
                <a:ea typeface="DM Sans"/>
                <a:cs typeface="DM Sans"/>
              </a:rPr>
              <a:t>The promise of progress opens into psychological horror.</a:t>
            </a:r>
          </a:p>
        </p:txBody>
      </p:sp>
      <p:sp>
        <p:nvSpPr>
          <p:cNvPr id="17" name="rule-702">
            <a:extLst>
              <a:ext uri="{FF2B5EF4-FFF2-40B4-BE49-F238E27FC236}">
                <a16:creationId xmlns:a16="http://schemas.microsoft.com/office/drawing/2014/main" id="{BCAB2A62-4CFF-4682-B24F-9F1625C09697}"/>
              </a:ext>
            </a:extLst>
          </p:cNvPr>
          <p:cNvSpPr>
            <a:spLocks noGrp="1"/>
          </p:cNvSpPr>
          <p:nvPr/>
        </p:nvSpPr>
        <p:spPr>
          <a:xfrm>
            <a:off x="609600" y="5819775"/>
            <a:ext cx="10972800" cy="9525"/>
          </a:xfrm>
          <a:prstGeom prst="rect">
            <a:avLst/>
          </a:prstGeom>
          <a:solidFill>
            <a:srgbClr val="D6D2CB"/>
          </a:solidFill>
          <a:ln w="0">
            <a:noFill/>
          </a:ln>
        </p:spPr>
        <p:txBody>
          <a:bodyPr/>
          <a:lstStyle/>
          <a:p>
            <a:endParaRPr lang="en-US"/>
          </a:p>
        </p:txBody>
      </p:sp>
      <p:sp>
        <p:nvSpPr>
          <p:cNvPr id="18" name="text-703">
            <a:extLst>
              <a:ext uri="{FF2B5EF4-FFF2-40B4-BE49-F238E27FC236}">
                <a16:creationId xmlns:a16="http://schemas.microsoft.com/office/drawing/2014/main" id="{CF75AFBD-F2C1-450E-987F-DE1BEE87CF34}"/>
              </a:ext>
            </a:extLst>
          </p:cNvPr>
          <p:cNvSpPr>
            <a:spLocks noGrp="1"/>
          </p:cNvSpPr>
          <p:nvPr/>
        </p:nvSpPr>
        <p:spPr>
          <a:xfrm>
            <a:off x="609600" y="6000750"/>
            <a:ext cx="10668000" cy="428625"/>
          </a:xfrm>
          <a:prstGeom prst="rect">
            <a:avLst/>
          </a:prstGeom>
          <a:noFill/>
          <a:ln w="0">
            <a:noFill/>
          </a:ln>
        </p:spPr>
        <p:txBody>
          <a:bodyPr wrap="square" lIns="0" tIns="0" rIns="0" bIns="0" anchor="t">
            <a:noAutofit/>
          </a:bodyPr>
          <a:lstStyle/>
          <a:p>
            <a:pPr>
              <a:defRPr sz="1875">
                <a:solidFill>
                  <a:srgbClr val="3A3A38"/>
                </a:solidFill>
                <a:latin typeface="DM Sans"/>
                <a:ea typeface="DM Sans"/>
                <a:cs typeface="DM Sans"/>
              </a:defRPr>
            </a:pPr>
            <a:r>
              <a:rPr sz="1875">
                <a:solidFill>
                  <a:srgbClr val="3A3A38"/>
                </a:solidFill>
                <a:latin typeface="DM Sans"/>
                <a:ea typeface="DM Sans"/>
                <a:cs typeface="DM Sans"/>
              </a:rPr>
              <a:t>Truth and conflict make room for solidarity, healing and hope.</a:t>
            </a:r>
          </a:p>
        </p:txBody>
      </p:sp>
      <p:sp>
        <p:nvSpPr>
          <p:cNvPr id="20"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Tree>
    <p:extLst>
      <p:ext uri="{BB962C8B-B14F-4D97-AF65-F5344CB8AC3E}">
        <p14:creationId xmlns:p14="http://schemas.microsoft.com/office/powerpoint/2010/main" val="31062251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B0B0B"/>
        </a:solidFill>
        <a:effectLst/>
      </p:bgPr>
    </p:bg>
    <p:spTree>
      <p:nvGrpSpPr>
        <p:cNvPr id="1" name=""/>
        <p:cNvGrpSpPr/>
        <p:nvPr/>
      </p:nvGrpSpPr>
      <p:grpSpPr>
        <a:xfrm>
          <a:off x="0" y="0"/>
          <a:ext cx="0" cy="0"/>
          <a:chOff x="0" y="0"/>
          <a:chExt cx="0" cy="0"/>
        </a:xfrm>
      </p:grpSpPr>
      <p:sp>
        <p:nvSpPr>
          <p:cNvPr id="2" name="TextBox 1"/>
          <p:cNvSpPr txBox="1"/>
          <p:nvPr/>
        </p:nvSpPr>
        <p:spPr>
          <a:xfrm>
            <a:off x="822960" y="731520"/>
            <a:ext cx="10515600" cy="731520"/>
          </a:xfrm>
          <a:prstGeom prst="rect">
            <a:avLst/>
          </a:prstGeom>
          <a:noFill/>
        </p:spPr>
        <p:txBody>
          <a:bodyPr wrap="square" lIns="0" tIns="0" rIns="0" bIns="0">
            <a:spAutoFit/>
          </a:bodyPr>
          <a:lstStyle/>
          <a:p>
            <a:r>
              <a:rPr sz="3000" i="1" dirty="0">
                <a:solidFill>
                  <a:srgbClr val="8A8580"/>
                </a:solidFill>
                <a:latin typeface="EB Garamond Medium"/>
              </a:rPr>
              <a:t>What every studio exec asks for in a pitch…</a:t>
            </a:r>
          </a:p>
        </p:txBody>
      </p:sp>
      <p:sp>
        <p:nvSpPr>
          <p:cNvPr id="3" name="TextBox 2"/>
          <p:cNvSpPr txBox="1"/>
          <p:nvPr/>
        </p:nvSpPr>
        <p:spPr>
          <a:xfrm>
            <a:off x="822960" y="1591056"/>
            <a:ext cx="10789920" cy="3291840"/>
          </a:xfrm>
          <a:prstGeom prst="rect">
            <a:avLst/>
          </a:prstGeom>
          <a:noFill/>
        </p:spPr>
        <p:txBody>
          <a:bodyPr wrap="square" lIns="0" tIns="0" rIns="0" bIns="0">
            <a:spAutoFit/>
          </a:bodyPr>
          <a:lstStyle/>
          <a:p>
            <a:r>
              <a:rPr sz="8000" i="0" dirty="0">
                <a:solidFill>
                  <a:srgbClr val="F5F2ED"/>
                </a:solidFill>
                <a:latin typeface="EB Garamond Medium"/>
              </a:rPr>
              <a:t>Same</a:t>
            </a:r>
          </a:p>
          <a:p>
            <a:r>
              <a:rPr sz="8000" i="1" dirty="0">
                <a:solidFill>
                  <a:srgbClr val="CC1B1B"/>
                </a:solidFill>
                <a:latin typeface="EB Garamond Medium"/>
              </a:rPr>
              <a:t>but different.</a:t>
            </a:r>
          </a:p>
        </p:txBody>
      </p:sp>
    </p:spTree>
    <p:extLst>
      <p:ext uri="{BB962C8B-B14F-4D97-AF65-F5344CB8AC3E}">
        <p14:creationId xmlns:p14="http://schemas.microsoft.com/office/powerpoint/2010/main" val="26574587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50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932688"/>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111111"/>
                </a:solidFill>
                <a:latin typeface="EB Garamond Medium"/>
                <a:ea typeface="EB Garamond Medium"/>
                <a:cs typeface="EB Garamond Medium"/>
              </a:rPr>
              <a:t>The recipe for </a:t>
            </a:r>
            <a:r>
              <a:rPr sz="4950" i="1" spc="-99">
                <a:solidFill>
                  <a:srgbClr val="CC1B1B"/>
                </a:solidFill>
                <a:latin typeface="EB Garamond Medium"/>
                <a:ea typeface="EB Garamond Medium"/>
                <a:cs typeface="EB Garamond Medium"/>
              </a:rPr>
              <a:t>Prophets Rock</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6" name="TextBox 25"/>
          <p:cNvSpPr txBox="1"/>
          <p:nvPr/>
        </p:nvSpPr>
        <p:spPr>
          <a:xfrm>
            <a:off x="612648" y="713232"/>
            <a:ext cx="7315200" cy="228600"/>
          </a:xfrm>
          <a:prstGeom prst="rect">
            <a:avLst/>
          </a:prstGeom>
          <a:noFill/>
        </p:spPr>
        <p:txBody>
          <a:bodyPr wrap="square" lIns="0" tIns="0" rIns="0" bIns="0" anchor="t"/>
          <a:lstStyle/>
          <a:p>
            <a:r>
              <a:rPr sz="1300" b="0" i="0" spc="137">
                <a:solidFill>
                  <a:srgbClr val="CC1B1B"/>
                </a:solidFill>
                <a:latin typeface="IBM Plex Mono"/>
                <a:ea typeface="IBM Plex Mono"/>
                <a:cs typeface="IBM Plex Mono"/>
              </a:rPr>
              <a:t>ACT 3 / SIXTEEN FOUND OBJECTS, ONE NEW SHOW</a:t>
            </a:r>
          </a:p>
        </p:txBody>
      </p:sp>
      <p:sp>
        <p:nvSpPr>
          <p:cNvPr id="27" name="rule"/>
          <p:cNvSpPr/>
          <p:nvPr/>
        </p:nvSpPr>
        <p:spPr>
          <a:xfrm>
            <a:off x="612648" y="1956816"/>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12648" y="2048256"/>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01</a:t>
            </a:r>
          </a:p>
        </p:txBody>
      </p:sp>
      <p:sp>
        <p:nvSpPr>
          <p:cNvPr id="29" name="TextBox 28"/>
          <p:cNvSpPr txBox="1"/>
          <p:nvPr/>
        </p:nvSpPr>
        <p:spPr>
          <a:xfrm>
            <a:off x="1024128" y="2011680"/>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Knute Rockne, All American  </a:t>
            </a:r>
            <a:r>
              <a:rPr sz="1150" b="0" i="0">
                <a:solidFill>
                  <a:srgbClr val="3A3A38"/>
                </a:solidFill>
                <a:latin typeface="DM Sans"/>
                <a:ea typeface="DM Sans"/>
                <a:cs typeface="DM Sans"/>
              </a:rPr>
              <a:t>→ The coach as town priest.</a:t>
            </a:r>
          </a:p>
        </p:txBody>
      </p:sp>
      <p:sp>
        <p:nvSpPr>
          <p:cNvPr id="30" name="rule"/>
          <p:cNvSpPr/>
          <p:nvPr/>
        </p:nvSpPr>
        <p:spPr>
          <a:xfrm>
            <a:off x="612648" y="2432304"/>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12648" y="2523744"/>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02</a:t>
            </a:r>
          </a:p>
        </p:txBody>
      </p:sp>
      <p:sp>
        <p:nvSpPr>
          <p:cNvPr id="32" name="TextBox 31"/>
          <p:cNvSpPr txBox="1"/>
          <p:nvPr/>
        </p:nvSpPr>
        <p:spPr>
          <a:xfrm>
            <a:off x="1024128" y="2487168"/>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Hoosiers  </a:t>
            </a:r>
            <a:r>
              <a:rPr sz="1150" b="0" i="0">
                <a:solidFill>
                  <a:srgbClr val="3A3A38"/>
                </a:solidFill>
                <a:latin typeface="DM Sans"/>
                <a:ea typeface="DM Sans"/>
                <a:cs typeface="DM Sans"/>
              </a:rPr>
              <a:t>→ The coach who comes home to a town that tests him.</a:t>
            </a:r>
          </a:p>
        </p:txBody>
      </p:sp>
      <p:sp>
        <p:nvSpPr>
          <p:cNvPr id="33" name="rule"/>
          <p:cNvSpPr/>
          <p:nvPr/>
        </p:nvSpPr>
        <p:spPr>
          <a:xfrm>
            <a:off x="612648" y="2907792"/>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612648" y="2999232"/>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03</a:t>
            </a:r>
          </a:p>
        </p:txBody>
      </p:sp>
      <p:sp>
        <p:nvSpPr>
          <p:cNvPr id="35" name="TextBox 34"/>
          <p:cNvSpPr txBox="1"/>
          <p:nvPr/>
        </p:nvSpPr>
        <p:spPr>
          <a:xfrm>
            <a:off x="1024128" y="2962656"/>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Rudy  </a:t>
            </a:r>
            <a:r>
              <a:rPr sz="1150" b="0" i="0">
                <a:solidFill>
                  <a:srgbClr val="3A3A38"/>
                </a:solidFill>
                <a:latin typeface="DM Sans"/>
                <a:ea typeface="DM Sans"/>
                <a:cs typeface="DM Sans"/>
              </a:rPr>
              <a:t>→ The mill as destiny, and the kid who wants out.</a:t>
            </a:r>
          </a:p>
        </p:txBody>
      </p:sp>
      <p:sp>
        <p:nvSpPr>
          <p:cNvPr id="36" name="rule"/>
          <p:cNvSpPr/>
          <p:nvPr/>
        </p:nvSpPr>
        <p:spPr>
          <a:xfrm>
            <a:off x="612648" y="3383280"/>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12648" y="3474720"/>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04</a:t>
            </a:r>
          </a:p>
        </p:txBody>
      </p:sp>
      <p:sp>
        <p:nvSpPr>
          <p:cNvPr id="38" name="TextBox 37"/>
          <p:cNvSpPr txBox="1"/>
          <p:nvPr/>
        </p:nvSpPr>
        <p:spPr>
          <a:xfrm>
            <a:off x="1024128" y="3438144"/>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Breaking Away  </a:t>
            </a:r>
            <a:r>
              <a:rPr sz="1150" b="0" i="0">
                <a:solidFill>
                  <a:srgbClr val="3A3A38"/>
                </a:solidFill>
                <a:latin typeface="DM Sans"/>
                <a:ea typeface="DM Sans"/>
                <a:cs typeface="DM Sans"/>
              </a:rPr>
              <a:t>→ Town versus the institution.</a:t>
            </a:r>
          </a:p>
        </p:txBody>
      </p:sp>
      <p:sp>
        <p:nvSpPr>
          <p:cNvPr id="39" name="rule"/>
          <p:cNvSpPr/>
          <p:nvPr/>
        </p:nvSpPr>
        <p:spPr>
          <a:xfrm>
            <a:off x="612648" y="3858768"/>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612648" y="3950208"/>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05</a:t>
            </a:r>
          </a:p>
        </p:txBody>
      </p:sp>
      <p:sp>
        <p:nvSpPr>
          <p:cNvPr id="41" name="TextBox 40"/>
          <p:cNvSpPr txBox="1"/>
          <p:nvPr/>
        </p:nvSpPr>
        <p:spPr>
          <a:xfrm>
            <a:off x="1024128" y="3913632"/>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Close Encounters  </a:t>
            </a:r>
            <a:r>
              <a:rPr sz="1150" b="0" i="0">
                <a:solidFill>
                  <a:srgbClr val="3A3A38"/>
                </a:solidFill>
                <a:latin typeface="DM Sans"/>
                <a:ea typeface="DM Sans"/>
                <a:cs typeface="DM Sans"/>
              </a:rPr>
              <a:t>→ The calling that breaks a family.</a:t>
            </a:r>
          </a:p>
        </p:txBody>
      </p:sp>
      <p:sp>
        <p:nvSpPr>
          <p:cNvPr id="42" name="rule"/>
          <p:cNvSpPr/>
          <p:nvPr/>
        </p:nvSpPr>
        <p:spPr>
          <a:xfrm>
            <a:off x="612648" y="4334256"/>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612648" y="4425696"/>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06</a:t>
            </a:r>
          </a:p>
        </p:txBody>
      </p:sp>
      <p:sp>
        <p:nvSpPr>
          <p:cNvPr id="44" name="TextBox 43"/>
          <p:cNvSpPr txBox="1"/>
          <p:nvPr/>
        </p:nvSpPr>
        <p:spPr>
          <a:xfrm>
            <a:off x="1024128" y="4389120"/>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Eerie, Indiana  </a:t>
            </a:r>
            <a:r>
              <a:rPr sz="1150" b="0" i="0">
                <a:solidFill>
                  <a:srgbClr val="3A3A38"/>
                </a:solidFill>
                <a:latin typeface="DM Sans"/>
                <a:ea typeface="DM Sans"/>
                <a:cs typeface="DM Sans"/>
              </a:rPr>
              <a:t>→ The town’s official version of normal.</a:t>
            </a:r>
          </a:p>
        </p:txBody>
      </p:sp>
      <p:sp>
        <p:nvSpPr>
          <p:cNvPr id="45" name="rule"/>
          <p:cNvSpPr/>
          <p:nvPr/>
        </p:nvSpPr>
        <p:spPr>
          <a:xfrm>
            <a:off x="612648" y="4809744"/>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612648" y="4901184"/>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07</a:t>
            </a:r>
          </a:p>
        </p:txBody>
      </p:sp>
      <p:sp>
        <p:nvSpPr>
          <p:cNvPr id="47" name="TextBox 46"/>
          <p:cNvSpPr txBox="1"/>
          <p:nvPr/>
        </p:nvSpPr>
        <p:spPr>
          <a:xfrm>
            <a:off x="1024128" y="4864608"/>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Stranger Things  </a:t>
            </a:r>
            <a:r>
              <a:rPr sz="1150" b="0" i="0">
                <a:solidFill>
                  <a:srgbClr val="3A3A38"/>
                </a:solidFill>
                <a:latin typeface="DM Sans"/>
                <a:ea typeface="DM Sans"/>
                <a:cs typeface="DM Sans"/>
              </a:rPr>
              <a:t>→ The lost child, and the lab at the edge of town.</a:t>
            </a:r>
          </a:p>
        </p:txBody>
      </p:sp>
      <p:sp>
        <p:nvSpPr>
          <p:cNvPr id="48" name="rule"/>
          <p:cNvSpPr/>
          <p:nvPr/>
        </p:nvSpPr>
        <p:spPr>
          <a:xfrm>
            <a:off x="612648" y="5285232"/>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612648" y="5376672"/>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08</a:t>
            </a:r>
          </a:p>
        </p:txBody>
      </p:sp>
      <p:sp>
        <p:nvSpPr>
          <p:cNvPr id="50" name="TextBox 49"/>
          <p:cNvSpPr txBox="1"/>
          <p:nvPr/>
        </p:nvSpPr>
        <p:spPr>
          <a:xfrm>
            <a:off x="1024128" y="5340096"/>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A Christmas Story  </a:t>
            </a:r>
            <a:r>
              <a:rPr sz="1150" b="0" i="0">
                <a:solidFill>
                  <a:srgbClr val="3A3A38"/>
                </a:solidFill>
                <a:latin typeface="DM Sans"/>
                <a:ea typeface="DM Sans"/>
                <a:cs typeface="DM Sans"/>
              </a:rPr>
              <a:t>→ Love letter and roast.</a:t>
            </a:r>
          </a:p>
        </p:txBody>
      </p:sp>
      <p:sp>
        <p:nvSpPr>
          <p:cNvPr id="51" name="rule"/>
          <p:cNvSpPr/>
          <p:nvPr/>
        </p:nvSpPr>
        <p:spPr>
          <a:xfrm>
            <a:off x="6400800" y="1956816"/>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6400800" y="2048256"/>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09</a:t>
            </a:r>
          </a:p>
        </p:txBody>
      </p:sp>
      <p:sp>
        <p:nvSpPr>
          <p:cNvPr id="53" name="TextBox 52"/>
          <p:cNvSpPr txBox="1"/>
          <p:nvPr/>
        </p:nvSpPr>
        <p:spPr>
          <a:xfrm>
            <a:off x="6812280" y="2011680"/>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Prancer  </a:t>
            </a:r>
            <a:r>
              <a:rPr sz="1150" b="0" i="0">
                <a:solidFill>
                  <a:srgbClr val="3A3A38"/>
                </a:solidFill>
                <a:latin typeface="DM Sans"/>
                <a:ea typeface="DM Sans"/>
                <a:cs typeface="DM Sans"/>
              </a:rPr>
              <a:t>→ The failing family farm, and the land at stake.</a:t>
            </a:r>
          </a:p>
        </p:txBody>
      </p:sp>
      <p:sp>
        <p:nvSpPr>
          <p:cNvPr id="54" name="rule"/>
          <p:cNvSpPr/>
          <p:nvPr/>
        </p:nvSpPr>
        <p:spPr>
          <a:xfrm>
            <a:off x="6400800" y="2432304"/>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6400800" y="2523744"/>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10</a:t>
            </a:r>
          </a:p>
        </p:txBody>
      </p:sp>
      <p:sp>
        <p:nvSpPr>
          <p:cNvPr id="56" name="TextBox 55"/>
          <p:cNvSpPr txBox="1"/>
          <p:nvPr/>
        </p:nvSpPr>
        <p:spPr>
          <a:xfrm>
            <a:off x="6812280" y="2487168"/>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The Judge  </a:t>
            </a:r>
            <a:r>
              <a:rPr sz="1150" b="0" i="0">
                <a:solidFill>
                  <a:srgbClr val="3A3A38"/>
                </a:solidFill>
                <a:latin typeface="DM Sans"/>
                <a:ea typeface="DM Sans"/>
                <a:cs typeface="DM Sans"/>
              </a:rPr>
              <a:t>→ The estranged father who is the town’s authority.</a:t>
            </a:r>
          </a:p>
        </p:txBody>
      </p:sp>
      <p:sp>
        <p:nvSpPr>
          <p:cNvPr id="57" name="rule"/>
          <p:cNvSpPr/>
          <p:nvPr/>
        </p:nvSpPr>
        <p:spPr>
          <a:xfrm>
            <a:off x="6400800" y="2907792"/>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xtBox 57"/>
          <p:cNvSpPr txBox="1"/>
          <p:nvPr/>
        </p:nvSpPr>
        <p:spPr>
          <a:xfrm>
            <a:off x="6400800" y="2999232"/>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11</a:t>
            </a:r>
          </a:p>
        </p:txBody>
      </p:sp>
      <p:sp>
        <p:nvSpPr>
          <p:cNvPr id="59" name="TextBox 58"/>
          <p:cNvSpPr txBox="1"/>
          <p:nvPr/>
        </p:nvSpPr>
        <p:spPr>
          <a:xfrm>
            <a:off x="6812280" y="2962656"/>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Quantum Leap  </a:t>
            </a:r>
            <a:r>
              <a:rPr sz="1150" b="0" i="0">
                <a:solidFill>
                  <a:srgbClr val="3A3A38"/>
                </a:solidFill>
                <a:latin typeface="DM Sans"/>
                <a:ea typeface="DM Sans"/>
                <a:cs typeface="DM Sans"/>
              </a:rPr>
              <a:t>→ The ghost with unfinished business.</a:t>
            </a:r>
          </a:p>
        </p:txBody>
      </p:sp>
      <p:sp>
        <p:nvSpPr>
          <p:cNvPr id="60" name="rule"/>
          <p:cNvSpPr/>
          <p:nvPr/>
        </p:nvSpPr>
        <p:spPr>
          <a:xfrm>
            <a:off x="6400800" y="3383280"/>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60"/>
          <p:cNvSpPr txBox="1"/>
          <p:nvPr/>
        </p:nvSpPr>
        <p:spPr>
          <a:xfrm>
            <a:off x="6400800" y="3474720"/>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12</a:t>
            </a:r>
          </a:p>
        </p:txBody>
      </p:sp>
      <p:sp>
        <p:nvSpPr>
          <p:cNvPr id="62" name="TextBox 61"/>
          <p:cNvSpPr txBox="1"/>
          <p:nvPr/>
        </p:nvSpPr>
        <p:spPr>
          <a:xfrm>
            <a:off x="6812280" y="3438144"/>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Parks and Recreation  </a:t>
            </a:r>
            <a:r>
              <a:rPr sz="1150" b="0" i="0">
                <a:solidFill>
                  <a:srgbClr val="3A3A38"/>
                </a:solidFill>
                <a:latin typeface="DM Sans"/>
                <a:ea typeface="DM Sans"/>
                <a:cs typeface="DM Sans"/>
              </a:rPr>
              <a:t>→ The local company, and the curse.</a:t>
            </a:r>
          </a:p>
        </p:txBody>
      </p:sp>
      <p:sp>
        <p:nvSpPr>
          <p:cNvPr id="63" name="rule"/>
          <p:cNvSpPr/>
          <p:nvPr/>
        </p:nvSpPr>
        <p:spPr>
          <a:xfrm>
            <a:off x="6400800" y="3858768"/>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TextBox 63"/>
          <p:cNvSpPr txBox="1"/>
          <p:nvPr/>
        </p:nvSpPr>
        <p:spPr>
          <a:xfrm>
            <a:off x="6400800" y="3950208"/>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13</a:t>
            </a:r>
          </a:p>
        </p:txBody>
      </p:sp>
      <p:sp>
        <p:nvSpPr>
          <p:cNvPr id="65" name="TextBox 64"/>
          <p:cNvSpPr txBox="1"/>
          <p:nvPr/>
        </p:nvSpPr>
        <p:spPr>
          <a:xfrm>
            <a:off x="6812280" y="3913632"/>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Public Enemies  </a:t>
            </a:r>
            <a:r>
              <a:rPr sz="1150" b="0" i="0">
                <a:solidFill>
                  <a:srgbClr val="3A3A38"/>
                </a:solidFill>
                <a:latin typeface="DM Sans"/>
                <a:ea typeface="DM Sans"/>
                <a:cs typeface="DM Sans"/>
              </a:rPr>
              <a:t>→ The American dream gone bad.</a:t>
            </a:r>
          </a:p>
        </p:txBody>
      </p:sp>
      <p:sp>
        <p:nvSpPr>
          <p:cNvPr id="66" name="rule"/>
          <p:cNvSpPr/>
          <p:nvPr/>
        </p:nvSpPr>
        <p:spPr>
          <a:xfrm>
            <a:off x="6400800" y="4334256"/>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TextBox 66"/>
          <p:cNvSpPr txBox="1"/>
          <p:nvPr/>
        </p:nvSpPr>
        <p:spPr>
          <a:xfrm>
            <a:off x="6400800" y="4425696"/>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14</a:t>
            </a:r>
          </a:p>
        </p:txBody>
      </p:sp>
      <p:sp>
        <p:nvSpPr>
          <p:cNvPr id="68" name="TextBox 67"/>
          <p:cNvSpPr txBox="1"/>
          <p:nvPr/>
        </p:nvSpPr>
        <p:spPr>
          <a:xfrm>
            <a:off x="6812280" y="4389120"/>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Columbus  </a:t>
            </a:r>
            <a:r>
              <a:rPr sz="1150" b="0" i="0">
                <a:solidFill>
                  <a:srgbClr val="3A3A38"/>
                </a:solidFill>
                <a:latin typeface="DM Sans"/>
                <a:ea typeface="DM Sans"/>
                <a:cs typeface="DM Sans"/>
              </a:rPr>
              <a:t>→ A town that bets its future on design.</a:t>
            </a:r>
          </a:p>
        </p:txBody>
      </p:sp>
      <p:sp>
        <p:nvSpPr>
          <p:cNvPr id="69" name="rule"/>
          <p:cNvSpPr/>
          <p:nvPr/>
        </p:nvSpPr>
        <p:spPr>
          <a:xfrm>
            <a:off x="6400800" y="4809744"/>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TextBox 69"/>
          <p:cNvSpPr txBox="1"/>
          <p:nvPr/>
        </p:nvSpPr>
        <p:spPr>
          <a:xfrm>
            <a:off x="6400800" y="4901184"/>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15</a:t>
            </a:r>
          </a:p>
        </p:txBody>
      </p:sp>
      <p:sp>
        <p:nvSpPr>
          <p:cNvPr id="71" name="TextBox 70"/>
          <p:cNvSpPr txBox="1"/>
          <p:nvPr/>
        </p:nvSpPr>
        <p:spPr>
          <a:xfrm>
            <a:off x="6812280" y="4864608"/>
            <a:ext cx="4754880" cy="457200"/>
          </a:xfrm>
          <a:prstGeom prst="rect">
            <a:avLst/>
          </a:prstGeom>
          <a:noFill/>
        </p:spPr>
        <p:txBody>
          <a:bodyPr wrap="square" lIns="0" tIns="0" rIns="0" bIns="0" anchor="t"/>
          <a:lstStyle/>
          <a:p>
            <a:r>
              <a:rPr sz="1450" b="0" i="0">
                <a:solidFill>
                  <a:srgbClr val="111111"/>
                </a:solidFill>
                <a:latin typeface="EB Garamond Medium"/>
                <a:ea typeface="EB Garamond Medium"/>
                <a:cs typeface="EB Garamond Medium"/>
              </a:rPr>
              <a:t>One Day at a Time  </a:t>
            </a:r>
            <a:r>
              <a:rPr sz="1150" b="0" i="0">
                <a:solidFill>
                  <a:srgbClr val="3A3A38"/>
                </a:solidFill>
                <a:latin typeface="DM Sans"/>
                <a:ea typeface="DM Sans"/>
                <a:cs typeface="DM Sans"/>
              </a:rPr>
              <a:t>→ The family holding the line in Anywhere, USA.</a:t>
            </a:r>
          </a:p>
        </p:txBody>
      </p:sp>
      <p:sp>
        <p:nvSpPr>
          <p:cNvPr id="72" name="rule"/>
          <p:cNvSpPr/>
          <p:nvPr/>
        </p:nvSpPr>
        <p:spPr>
          <a:xfrm>
            <a:off x="6400800" y="5285232"/>
            <a:ext cx="5184648" cy="9144"/>
          </a:xfrm>
          <a:prstGeom prst="rect">
            <a:avLst/>
          </a:prstGeom>
          <a:solidFill>
            <a:srgbClr val="D8D2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p:cNvSpPr txBox="1"/>
          <p:nvPr/>
        </p:nvSpPr>
        <p:spPr>
          <a:xfrm>
            <a:off x="6400800" y="5376672"/>
            <a:ext cx="411480" cy="228600"/>
          </a:xfrm>
          <a:prstGeom prst="rect">
            <a:avLst/>
          </a:prstGeom>
          <a:noFill/>
        </p:spPr>
        <p:txBody>
          <a:bodyPr wrap="square" lIns="0" tIns="0" rIns="0" bIns="0" anchor="t"/>
          <a:lstStyle/>
          <a:p>
            <a:r>
              <a:rPr sz="1300" b="0" i="0" spc="100">
                <a:solidFill>
                  <a:srgbClr val="CC1B1B"/>
                </a:solidFill>
                <a:latin typeface="IBM Plex Mono"/>
                <a:ea typeface="IBM Plex Mono"/>
                <a:cs typeface="IBM Plex Mono"/>
              </a:rPr>
              <a:t>16</a:t>
            </a:r>
          </a:p>
        </p:txBody>
      </p:sp>
      <p:sp>
        <p:nvSpPr>
          <p:cNvPr id="74" name="TextBox 73"/>
          <p:cNvSpPr txBox="1"/>
          <p:nvPr/>
        </p:nvSpPr>
        <p:spPr>
          <a:xfrm>
            <a:off x="6812280" y="5340096"/>
            <a:ext cx="4754880" cy="457200"/>
          </a:xfrm>
          <a:prstGeom prst="rect">
            <a:avLst/>
          </a:prstGeom>
          <a:noFill/>
        </p:spPr>
        <p:txBody>
          <a:bodyPr wrap="square" lIns="0" tIns="0" rIns="0" bIns="0" anchor="t"/>
          <a:lstStyle/>
          <a:p>
            <a:r>
              <a:rPr sz="1450" b="0" i="0" dirty="0">
                <a:solidFill>
                  <a:srgbClr val="111111"/>
                </a:solidFill>
                <a:latin typeface="EB Garamond Medium"/>
                <a:ea typeface="EB Garamond Medium"/>
                <a:cs typeface="EB Garamond Medium"/>
              </a:rPr>
              <a:t>The Bear: “Gary”  </a:t>
            </a:r>
            <a:r>
              <a:rPr sz="1150" b="0" i="0" dirty="0">
                <a:solidFill>
                  <a:srgbClr val="3A3A38"/>
                </a:solidFill>
                <a:latin typeface="DM Sans"/>
                <a:ea typeface="DM Sans"/>
                <a:cs typeface="DM Sans"/>
              </a:rPr>
              <a:t>→ Set in the Region. Now </a:t>
            </a:r>
            <a:r>
              <a:rPr lang="en-US" sz="1150" b="0" i="0" dirty="0">
                <a:solidFill>
                  <a:srgbClr val="3A3A38"/>
                </a:solidFill>
                <a:latin typeface="DM Sans"/>
                <a:ea typeface="DM Sans"/>
                <a:cs typeface="DM Sans"/>
              </a:rPr>
              <a:t>LETS </a:t>
            </a:r>
            <a:r>
              <a:rPr sz="1150" b="0" i="0" dirty="0">
                <a:solidFill>
                  <a:srgbClr val="3A3A38"/>
                </a:solidFill>
                <a:latin typeface="DM Sans"/>
                <a:ea typeface="DM Sans"/>
                <a:cs typeface="DM Sans"/>
              </a:rPr>
              <a:t>make it here.</a:t>
            </a:r>
          </a:p>
        </p:txBody>
      </p:sp>
      <p:sp>
        <p:nvSpPr>
          <p:cNvPr id="75" name="TextBox 74"/>
          <p:cNvSpPr txBox="1"/>
          <p:nvPr/>
        </p:nvSpPr>
        <p:spPr>
          <a:xfrm>
            <a:off x="612648" y="5897880"/>
            <a:ext cx="10972800" cy="365760"/>
          </a:xfrm>
          <a:prstGeom prst="rect">
            <a:avLst/>
          </a:prstGeom>
          <a:noFill/>
        </p:spPr>
        <p:txBody>
          <a:bodyPr wrap="square" lIns="0" tIns="0" rIns="0" bIns="0" anchor="t"/>
          <a:lstStyle/>
          <a:p>
            <a:r>
              <a:rPr sz="1800" b="0" i="1">
                <a:solidFill>
                  <a:srgbClr val="CC1B1B"/>
                </a:solidFill>
                <a:latin typeface="EB Garamond Medium"/>
                <a:ea typeface="EB Garamond Medium"/>
                <a:cs typeface="EB Garamond Medium"/>
              </a:rPr>
              <a:t>One found object from each, assembled as bricolage: of the place, not about it.</a:t>
            </a:r>
          </a:p>
        </p:txBody>
      </p:sp>
    </p:spTree>
    <p:extLst>
      <p:ext uri="{BB962C8B-B14F-4D97-AF65-F5344CB8AC3E}">
        <p14:creationId xmlns:p14="http://schemas.microsoft.com/office/powerpoint/2010/main" val="13205509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hlinkClick r:id="rId3"/>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51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868680"/>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a:solidFill>
                  <a:srgbClr val="111111"/>
                </a:solidFill>
                <a:latin typeface="EB Garamond Medium"/>
                <a:ea typeface="EB Garamond Medium"/>
                <a:cs typeface="EB Garamond Medium"/>
              </a:rPr>
              <a:t>The questions, </a:t>
            </a:r>
            <a:r>
              <a:rPr sz="4950" i="1" spc="-99">
                <a:solidFill>
                  <a:srgbClr val="CC1B1B"/>
                </a:solidFill>
                <a:latin typeface="EB Garamond Medium"/>
                <a:ea typeface="EB Garamond Medium"/>
                <a:cs typeface="EB Garamond Medium"/>
              </a:rPr>
              <a:t>answered</a:t>
            </a:r>
          </a:p>
        </p:txBody>
      </p:sp>
      <p:sp>
        <p:nvSpPr>
          <p:cNvPr id="14" name="rule-547">
            <a:extLst>
              <a:ext uri="{FF2B5EF4-FFF2-40B4-BE49-F238E27FC236}">
                <a16:creationId xmlns:a16="http://schemas.microsoft.com/office/drawing/2014/main" id="{5D90EDFF-B2FF-42FC-BB8E-0CD04204672B}"/>
              </a:ext>
            </a:extLst>
          </p:cNvPr>
          <p:cNvSpPr>
            <a:spLocks noGrp="1"/>
          </p:cNvSpPr>
          <p:nvPr/>
        </p:nvSpPr>
        <p:spPr>
          <a:xfrm>
            <a:off x="609600" y="2103120"/>
            <a:ext cx="10972800" cy="9525"/>
          </a:xfrm>
          <a:prstGeom prst="rect">
            <a:avLst/>
          </a:prstGeom>
          <a:solidFill>
            <a:srgbClr val="D6D2CB"/>
          </a:solidFill>
          <a:ln w="0">
            <a:noFill/>
          </a:ln>
        </p:spPr>
        <p:txBody>
          <a:bodyPr/>
          <a:lstStyle/>
          <a:p>
            <a:endParaRPr lang="en-US"/>
          </a:p>
        </p:txBody>
      </p:sp>
      <p:sp>
        <p:nvSpPr>
          <p:cNvPr id="15" name="text-548">
            <a:extLst>
              <a:ext uri="{FF2B5EF4-FFF2-40B4-BE49-F238E27FC236}">
                <a16:creationId xmlns:a16="http://schemas.microsoft.com/office/drawing/2014/main" id="{2F90A4B0-E1CB-4AAB-B9A4-D73EC7F4D5EF}"/>
              </a:ext>
            </a:extLst>
          </p:cNvPr>
          <p:cNvSpPr>
            <a:spLocks noGrp="1"/>
          </p:cNvSpPr>
          <p:nvPr/>
        </p:nvSpPr>
        <p:spPr>
          <a:xfrm>
            <a:off x="612648" y="2386584"/>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PLACE.</a:t>
            </a:r>
          </a:p>
        </p:txBody>
      </p:sp>
      <p:sp>
        <p:nvSpPr>
          <p:cNvPr id="16" name="text-549">
            <a:extLst>
              <a:ext uri="{FF2B5EF4-FFF2-40B4-BE49-F238E27FC236}">
                <a16:creationId xmlns:a16="http://schemas.microsoft.com/office/drawing/2014/main" id="{A3C04353-CB49-45C8-B437-7C3683C199CC}"/>
              </a:ext>
            </a:extLst>
          </p:cNvPr>
          <p:cNvSpPr>
            <a:spLocks noGrp="1"/>
          </p:cNvSpPr>
          <p:nvPr/>
        </p:nvSpPr>
        <p:spPr>
          <a:xfrm>
            <a:off x="2377440" y="2331720"/>
            <a:ext cx="9189720" cy="1051560"/>
          </a:xfrm>
          <a:prstGeom prst="rect">
            <a:avLst/>
          </a:prstGeom>
          <a:noFill/>
          <a:ln w="0">
            <a:noFill/>
          </a:ln>
        </p:spPr>
        <p:txBody>
          <a:bodyPr wrap="square" lIns="0" tIns="0" rIns="0" bIns="0" anchor="t">
            <a:noAutofit/>
          </a:bodyPr>
          <a:lstStyle/>
          <a:p>
            <a:pPr>
              <a:defRPr sz="2175">
                <a:solidFill>
                  <a:srgbClr val="3A3A38"/>
                </a:solidFill>
                <a:latin typeface="DM Sans"/>
                <a:ea typeface="DM Sans"/>
                <a:cs typeface="DM Sans"/>
              </a:defRPr>
            </a:pPr>
            <a:r>
              <a:rPr sz="1800" dirty="0">
                <a:solidFill>
                  <a:srgbClr val="3A3A38"/>
                </a:solidFill>
                <a:latin typeface="DM Sans"/>
                <a:ea typeface="DM Sans"/>
                <a:cs typeface="DM Sans"/>
              </a:rPr>
              <a:t>Make work of a place, not about it. With respect to T. C. Steele, on screen the landscape is only the establishing shot; the people are the story. Start in the grassroots and listen to what the Land remembers.</a:t>
            </a:r>
          </a:p>
        </p:txBody>
      </p:sp>
      <p:sp>
        <p:nvSpPr>
          <p:cNvPr id="17" name="rule-550">
            <a:extLst>
              <a:ext uri="{FF2B5EF4-FFF2-40B4-BE49-F238E27FC236}">
                <a16:creationId xmlns:a16="http://schemas.microsoft.com/office/drawing/2014/main" id="{B1ABEA8C-0E3C-4A55-BD30-B747CC61F609}"/>
              </a:ext>
            </a:extLst>
          </p:cNvPr>
          <p:cNvSpPr>
            <a:spLocks noGrp="1"/>
          </p:cNvSpPr>
          <p:nvPr/>
        </p:nvSpPr>
        <p:spPr>
          <a:xfrm>
            <a:off x="609600" y="3392424"/>
            <a:ext cx="10972800" cy="9525"/>
          </a:xfrm>
          <a:prstGeom prst="rect">
            <a:avLst/>
          </a:prstGeom>
          <a:solidFill>
            <a:srgbClr val="D6D2CB"/>
          </a:solidFill>
          <a:ln w="0">
            <a:noFill/>
          </a:ln>
        </p:spPr>
        <p:txBody>
          <a:bodyPr/>
          <a:lstStyle/>
          <a:p>
            <a:endParaRPr lang="en-US"/>
          </a:p>
        </p:txBody>
      </p:sp>
      <p:sp>
        <p:nvSpPr>
          <p:cNvPr id="18" name="text-551">
            <a:extLst>
              <a:ext uri="{FF2B5EF4-FFF2-40B4-BE49-F238E27FC236}">
                <a16:creationId xmlns:a16="http://schemas.microsoft.com/office/drawing/2014/main" id="{44BA5AA2-AA89-4EDE-A62D-9C5E47472787}"/>
              </a:ext>
            </a:extLst>
          </p:cNvPr>
          <p:cNvSpPr>
            <a:spLocks noGrp="1"/>
          </p:cNvSpPr>
          <p:nvPr/>
        </p:nvSpPr>
        <p:spPr>
          <a:xfrm>
            <a:off x="612648" y="3575304"/>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PEOPLE.</a:t>
            </a:r>
          </a:p>
        </p:txBody>
      </p:sp>
      <p:sp>
        <p:nvSpPr>
          <p:cNvPr id="19" name="text-552">
            <a:extLst>
              <a:ext uri="{FF2B5EF4-FFF2-40B4-BE49-F238E27FC236}">
                <a16:creationId xmlns:a16="http://schemas.microsoft.com/office/drawing/2014/main" id="{CEEF3FB0-E7F8-4B56-82B1-89D7833006DA}"/>
              </a:ext>
            </a:extLst>
          </p:cNvPr>
          <p:cNvSpPr>
            <a:spLocks noGrp="1"/>
          </p:cNvSpPr>
          <p:nvPr/>
        </p:nvSpPr>
        <p:spPr>
          <a:xfrm>
            <a:off x="2377440" y="3520440"/>
            <a:ext cx="9189720" cy="1051560"/>
          </a:xfrm>
          <a:prstGeom prst="rect">
            <a:avLst/>
          </a:prstGeom>
          <a:noFill/>
          <a:ln w="0">
            <a:noFill/>
          </a:ln>
        </p:spPr>
        <p:txBody>
          <a:bodyPr wrap="square" lIns="0" tIns="0" rIns="0" bIns="0" anchor="t">
            <a:noAutofit/>
          </a:bodyPr>
          <a:lstStyle/>
          <a:p>
            <a:pPr>
              <a:defRPr sz="2175">
                <a:solidFill>
                  <a:srgbClr val="3A3A38"/>
                </a:solidFill>
                <a:latin typeface="DM Sans"/>
                <a:ea typeface="DM Sans"/>
                <a:cs typeface="DM Sans"/>
              </a:defRPr>
            </a:pPr>
            <a:r>
              <a:rPr sz="1800" dirty="0">
                <a:solidFill>
                  <a:srgbClr val="3A3A38"/>
                </a:solidFill>
                <a:latin typeface="DM Sans"/>
                <a:ea typeface="DM Sans"/>
                <a:cs typeface="DM Sans"/>
              </a:rPr>
              <a:t>The folk, and the storytellers who gather their struggles, large and small: elders, mentors, teachers, a regular at the bar. We honor them by passing the good stuff along.</a:t>
            </a:r>
          </a:p>
        </p:txBody>
      </p:sp>
      <p:sp>
        <p:nvSpPr>
          <p:cNvPr id="20" name="rule-553">
            <a:extLst>
              <a:ext uri="{FF2B5EF4-FFF2-40B4-BE49-F238E27FC236}">
                <a16:creationId xmlns:a16="http://schemas.microsoft.com/office/drawing/2014/main" id="{07DC7ECA-300F-4A90-B501-F76A06633F2F}"/>
              </a:ext>
            </a:extLst>
          </p:cNvPr>
          <p:cNvSpPr>
            <a:spLocks noGrp="1"/>
          </p:cNvSpPr>
          <p:nvPr/>
        </p:nvSpPr>
        <p:spPr>
          <a:xfrm>
            <a:off x="609600" y="4581144"/>
            <a:ext cx="10972800" cy="9525"/>
          </a:xfrm>
          <a:prstGeom prst="rect">
            <a:avLst/>
          </a:prstGeom>
          <a:solidFill>
            <a:srgbClr val="D6D2CB"/>
          </a:solidFill>
          <a:ln w="0">
            <a:noFill/>
          </a:ln>
        </p:spPr>
        <p:txBody>
          <a:bodyPr/>
          <a:lstStyle/>
          <a:p>
            <a:endParaRPr lang="en-US"/>
          </a:p>
        </p:txBody>
      </p:sp>
      <p:sp>
        <p:nvSpPr>
          <p:cNvPr id="21" name="text-554">
            <a:extLst>
              <a:ext uri="{FF2B5EF4-FFF2-40B4-BE49-F238E27FC236}">
                <a16:creationId xmlns:a16="http://schemas.microsoft.com/office/drawing/2014/main" id="{435262F9-4E64-49CE-8E75-FBC9BEEE811C}"/>
              </a:ext>
            </a:extLst>
          </p:cNvPr>
          <p:cNvSpPr>
            <a:spLocks noGrp="1"/>
          </p:cNvSpPr>
          <p:nvPr/>
        </p:nvSpPr>
        <p:spPr>
          <a:xfrm>
            <a:off x="612648" y="4764024"/>
            <a:ext cx="173736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PURPOSE.</a:t>
            </a:r>
          </a:p>
        </p:txBody>
      </p:sp>
      <p:sp>
        <p:nvSpPr>
          <p:cNvPr id="22" name="text-555">
            <a:extLst>
              <a:ext uri="{FF2B5EF4-FFF2-40B4-BE49-F238E27FC236}">
                <a16:creationId xmlns:a16="http://schemas.microsoft.com/office/drawing/2014/main" id="{6863267D-2E87-45C0-8FB2-15526564AF0B}"/>
              </a:ext>
            </a:extLst>
          </p:cNvPr>
          <p:cNvSpPr>
            <a:spLocks noGrp="1"/>
          </p:cNvSpPr>
          <p:nvPr/>
        </p:nvSpPr>
        <p:spPr>
          <a:xfrm>
            <a:off x="2377440" y="4709160"/>
            <a:ext cx="9189720" cy="1051560"/>
          </a:xfrm>
          <a:prstGeom prst="rect">
            <a:avLst/>
          </a:prstGeom>
          <a:noFill/>
          <a:ln w="0">
            <a:noFill/>
          </a:ln>
        </p:spPr>
        <p:txBody>
          <a:bodyPr wrap="square" lIns="0" tIns="0" rIns="0" bIns="0" anchor="t">
            <a:noAutofit/>
          </a:bodyPr>
          <a:lstStyle/>
          <a:p>
            <a:pPr>
              <a:defRPr sz="2175">
                <a:solidFill>
                  <a:srgbClr val="3A3A38"/>
                </a:solidFill>
                <a:latin typeface="DM Sans"/>
                <a:ea typeface="DM Sans"/>
                <a:cs typeface="DM Sans"/>
              </a:defRPr>
            </a:pPr>
            <a:r>
              <a:rPr sz="1800" dirty="0">
                <a:solidFill>
                  <a:srgbClr val="3A3A38"/>
                </a:solidFill>
                <a:latin typeface="DM Sans"/>
                <a:ea typeface="DM Sans"/>
                <a:cs typeface="DM Sans"/>
              </a:rPr>
              <a:t>Stories are equipment for living: warnings and hope. Drama unpacks the complex conflicts of life. Make more of the work here, with Indiana crews and talent, backed by</a:t>
            </a:r>
            <a:r>
              <a:rPr lang="en-US" sz="1800" dirty="0">
                <a:solidFill>
                  <a:srgbClr val="3A3A38"/>
                </a:solidFill>
                <a:latin typeface="DM Sans"/>
                <a:ea typeface="DM Sans"/>
                <a:cs typeface="DM Sans"/>
              </a:rPr>
              <a:t> Bi State</a:t>
            </a:r>
            <a:r>
              <a:rPr sz="1800" dirty="0">
                <a:solidFill>
                  <a:srgbClr val="3A3A38"/>
                </a:solidFill>
                <a:latin typeface="DM Sans"/>
                <a:ea typeface="DM Sans"/>
                <a:cs typeface="DM Sans"/>
              </a:rPr>
              <a:t> a</a:t>
            </a:r>
            <a:r>
              <a:rPr lang="en-US" sz="1800" dirty="0">
                <a:solidFill>
                  <a:srgbClr val="3A3A38"/>
                </a:solidFill>
                <a:latin typeface="DM Sans"/>
                <a:ea typeface="DM Sans"/>
                <a:cs typeface="DM Sans"/>
              </a:rPr>
              <a:t>nd</a:t>
            </a:r>
            <a:r>
              <a:rPr sz="1800" dirty="0">
                <a:solidFill>
                  <a:srgbClr val="3A3A38"/>
                </a:solidFill>
                <a:latin typeface="DM Sans"/>
                <a:ea typeface="DM Sans"/>
                <a:cs typeface="DM Sans"/>
              </a:rPr>
              <a:t> federal tax credit that supports production in every state.</a:t>
            </a:r>
            <a:r>
              <a:rPr lang="en-US" sz="1800" dirty="0">
                <a:solidFill>
                  <a:srgbClr val="3A3A38"/>
                </a:solidFill>
                <a:latin typeface="DM Sans"/>
                <a:ea typeface="DM Sans"/>
                <a:cs typeface="DM Sans"/>
              </a:rPr>
              <a:t> American Regionalism 2.0</a:t>
            </a:r>
            <a:endParaRPr sz="1800" dirty="0">
              <a:solidFill>
                <a:srgbClr val="3A3A38"/>
              </a:solidFill>
              <a:latin typeface="DM Sans"/>
              <a:ea typeface="DM Sans"/>
              <a:cs typeface="DM Sans"/>
            </a:endParaRPr>
          </a:p>
        </p:txBody>
      </p:sp>
      <p:sp>
        <p:nvSpPr>
          <p:cNvPr id="23" name="text-556">
            <a:extLst>
              <a:ext uri="{FF2B5EF4-FFF2-40B4-BE49-F238E27FC236}">
                <a16:creationId xmlns:a16="http://schemas.microsoft.com/office/drawing/2014/main" id="{261DB62C-4792-4283-B53C-84597998AE10}"/>
              </a:ext>
            </a:extLst>
          </p:cNvPr>
          <p:cNvSpPr>
            <a:spLocks noGrp="1"/>
          </p:cNvSpPr>
          <p:nvPr/>
        </p:nvSpPr>
        <p:spPr>
          <a:xfrm>
            <a:off x="609600" y="5989320"/>
            <a:ext cx="10668000" cy="400050"/>
          </a:xfrm>
          <a:prstGeom prst="rect">
            <a:avLst/>
          </a:prstGeom>
          <a:noFill/>
          <a:ln w="0">
            <a:noFill/>
          </a:ln>
        </p:spPr>
        <p:txBody>
          <a:bodyPr wrap="square" lIns="0" tIns="0" rIns="0" bIns="0" anchor="t">
            <a:noAutofit/>
          </a:bodyPr>
          <a:lstStyle/>
          <a:p>
            <a:pPr>
              <a:defRPr sz="1350">
                <a:solidFill>
                  <a:srgbClr val="3A3A38"/>
                </a:solidFill>
                <a:latin typeface="DM Sans"/>
                <a:ea typeface="DM Sans"/>
                <a:cs typeface="DM Sans"/>
              </a:defRPr>
            </a:pPr>
            <a:r>
              <a:rPr sz="1600">
                <a:solidFill>
                  <a:srgbClr val="3A3A38"/>
                </a:solidFill>
                <a:latin typeface="DM Sans"/>
                <a:ea typeface="DM Sans"/>
                <a:cs typeface="DM Sans"/>
              </a:rPr>
              <a:t>How we make the work, and why it matters.</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dirty="0">
                <a:solidFill>
                  <a:srgbClr val="3A3A38"/>
                </a:solidFill>
                <a:latin typeface="IBM Plex Mono"/>
              </a:rPr>
              <a:t>/  A STORYTELLER FROM THE HEARTLAND</a:t>
            </a:r>
          </a:p>
        </p:txBody>
      </p:sp>
    </p:spTree>
    <p:extLst>
      <p:ext uri="{BB962C8B-B14F-4D97-AF65-F5344CB8AC3E}">
        <p14:creationId xmlns:p14="http://schemas.microsoft.com/office/powerpoint/2010/main" val="1800792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ophets Rock: a black boulder marked P3 X beside a waterfall pool running red in a sandstone gorge, a carved devil face, a canoe, a ladder, and a UFO beam above the trees">
            <a:extLst>
              <a:ext uri="{FF2B5EF4-FFF2-40B4-BE49-F238E27FC236}">
                <a16:creationId xmlns:a16="http://schemas.microsoft.com/office/drawing/2014/main" id="{A6B9B309-AEFE-A438-24D4-3846AF589B83}"/>
              </a:ext>
            </a:extLst>
          </p:cNvPr>
          <p:cNvPicPr>
            <a:picLocks noChangeAspect="1"/>
          </p:cNvPicPr>
          <p:nvPr/>
        </p:nvPicPr>
        <p:blipFill>
          <a:blip r:embed="rId3"/>
          <a:srcRect l="1000" t="1500" r="1000" b="1500"/>
          <a:stretch>
            <a:fillRect/>
          </a:stretch>
        </p:blipFill>
        <p:spPr>
          <a:xfrm>
            <a:off x="0" y="273050"/>
            <a:ext cx="12192000" cy="6311900"/>
          </a:xfrm>
          <a:prstGeom prst="rect">
            <a:avLst/>
          </a:prstGeom>
        </p:spPr>
      </p:pic>
    </p:spTree>
    <p:extLst>
      <p:ext uri="{BB962C8B-B14F-4D97-AF65-F5344CB8AC3E}">
        <p14:creationId xmlns:p14="http://schemas.microsoft.com/office/powerpoint/2010/main" val="2283960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pic>
        <p:nvPicPr>
          <p:cNvPr id="27" name="bg-cast" descr="cast_bg.jpg"/>
          <p:cNvPicPr>
            <a:picLocks noChangeAspect="1"/>
          </p:cNvPicPr>
          <p:nvPr/>
        </p:nvPicPr>
        <p:blipFill>
          <a:blip r:embed="rId3"/>
          <a:stretch>
            <a:fillRect/>
          </a:stretch>
        </p:blipFill>
        <p:spPr>
          <a:xfrm>
            <a:off x="0" y="539496"/>
            <a:ext cx="12191695" cy="5916168"/>
          </a:xfrm>
          <a:prstGeom prst="rect">
            <a:avLst/>
          </a:prstGeom>
        </p:spPr>
      </p:pic>
      <p:sp>
        <p:nvSpPr>
          <p:cNvPr id="30" name="veil"/>
          <p:cNvSpPr/>
          <p:nvPr/>
        </p:nvSpPr>
        <p:spPr>
          <a:xfrm>
            <a:off x="0" y="3520440"/>
            <a:ext cx="12191695" cy="2935224"/>
          </a:xfrm>
          <a:prstGeom prst="rect">
            <a:avLst/>
          </a:prstGeom>
          <a:solidFill>
            <a:srgbClr val="0B0B0B">
              <a:alpha val="6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veil"/>
          <p:cNvSpPr/>
          <p:nvPr/>
        </p:nvSpPr>
        <p:spPr>
          <a:xfrm>
            <a:off x="0" y="539496"/>
            <a:ext cx="12191695" cy="1737360"/>
          </a:xfrm>
          <a:prstGeom prst="rect">
            <a:avLst/>
          </a:prstGeom>
          <a:solidFill>
            <a:srgbClr val="0B0B0B">
              <a:alpha val="3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veil"/>
          <p:cNvSpPr/>
          <p:nvPr/>
        </p:nvSpPr>
        <p:spPr>
          <a:xfrm>
            <a:off x="0" y="539496"/>
            <a:ext cx="12191695" cy="5916168"/>
          </a:xfrm>
          <a:prstGeom prst="rect">
            <a:avLst/>
          </a:prstGeom>
          <a:solidFill>
            <a:srgbClr val="0B0B0B">
              <a:alpha val="22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panel-325">
            <a:extLst>
              <a:ext uri="{FF2B5EF4-FFF2-40B4-BE49-F238E27FC236}">
                <a16:creationId xmlns:a16="http://schemas.microsoft.com/office/drawing/2014/main" id="{456F2E8C-DC79-4D27-A6A0-E1FFD9FF2F2B}"/>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4"/>
            <a:extLst>
              <a:ext uri="{FF2B5EF4-FFF2-40B4-BE49-F238E27FC236}">
                <a16:creationId xmlns:a16="http://schemas.microsoft.com/office/drawing/2014/main" id="{92E9CEAA-78CF-486D-97B1-2C4FC8B756BF}"/>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331">
            <a:extLst>
              <a:ext uri="{FF2B5EF4-FFF2-40B4-BE49-F238E27FC236}">
                <a16:creationId xmlns:a16="http://schemas.microsoft.com/office/drawing/2014/main" id="{3B462B7C-58F6-45EC-92EE-B8557F62FF9C}"/>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332">
            <a:extLst>
              <a:ext uri="{FF2B5EF4-FFF2-40B4-BE49-F238E27FC236}">
                <a16:creationId xmlns:a16="http://schemas.microsoft.com/office/drawing/2014/main" id="{E5CB35B8-4CE5-4A80-AF64-5550B701FEE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333">
            <a:extLst>
              <a:ext uri="{FF2B5EF4-FFF2-40B4-BE49-F238E27FC236}">
                <a16:creationId xmlns:a16="http://schemas.microsoft.com/office/drawing/2014/main" id="{6A1E6D93-EF6B-409E-894F-673F86085B61}"/>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334">
            <a:extLst>
              <a:ext uri="{FF2B5EF4-FFF2-40B4-BE49-F238E27FC236}">
                <a16:creationId xmlns:a16="http://schemas.microsoft.com/office/drawing/2014/main" id="{C9AD566D-1E09-4F0D-8976-12316A66786C}"/>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335">
            <a:hlinkClick r:id="rId4"/>
            <a:extLst>
              <a:ext uri="{FF2B5EF4-FFF2-40B4-BE49-F238E27FC236}">
                <a16:creationId xmlns:a16="http://schemas.microsoft.com/office/drawing/2014/main" id="{CAD5319C-DCC5-4A47-919A-1E7115DD4E46}"/>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336">
            <a:extLst>
              <a:ext uri="{FF2B5EF4-FFF2-40B4-BE49-F238E27FC236}">
                <a16:creationId xmlns:a16="http://schemas.microsoft.com/office/drawing/2014/main" id="{57B8FFA3-8CD8-4711-9C2E-8C270696652A}"/>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53 / 70</a:t>
            </a:r>
            <a:endParaRPr sz="750" spc="105">
              <a:solidFill>
                <a:srgbClr val="8A8580"/>
              </a:solidFill>
              <a:latin typeface="IBM Plex Mono"/>
              <a:ea typeface="IBM Plex Mono"/>
              <a:cs typeface="IBM Plex Mono"/>
            </a:endParaRPr>
          </a:p>
        </p:txBody>
      </p:sp>
      <p:sp>
        <p:nvSpPr>
          <p:cNvPr id="31" name="TextBox 30"/>
          <p:cNvSpPr txBox="1"/>
          <p:nvPr/>
        </p:nvSpPr>
        <p:spPr>
          <a:xfrm>
            <a:off x="612648" y="868680"/>
            <a:ext cx="10972800" cy="274320"/>
          </a:xfrm>
          <a:prstGeom prst="rect">
            <a:avLst/>
          </a:prstGeom>
          <a:noFill/>
        </p:spPr>
        <p:txBody>
          <a:bodyPr wrap="square" lIns="0" tIns="0" rIns="0" bIns="0">
            <a:spAutoFit/>
          </a:bodyPr>
          <a:lstStyle/>
          <a:p>
            <a:pPr algn="l"/>
            <a:r>
              <a:rPr sz="1300" i="0" spc="200">
                <a:solidFill>
                  <a:srgbClr val="CC1B1B"/>
                </a:solidFill>
                <a:latin typeface="IBM Plex Mono"/>
              </a:rPr>
              <a:t>SCREENWRITING</a:t>
            </a:r>
          </a:p>
        </p:txBody>
      </p:sp>
      <p:sp>
        <p:nvSpPr>
          <p:cNvPr id="32" name="TextBox 31"/>
          <p:cNvSpPr txBox="1"/>
          <p:nvPr/>
        </p:nvSpPr>
        <p:spPr>
          <a:xfrm>
            <a:off x="612648" y="1188720"/>
            <a:ext cx="10972800" cy="800219"/>
          </a:xfrm>
          <a:prstGeom prst="rect">
            <a:avLst/>
          </a:prstGeom>
          <a:noFill/>
        </p:spPr>
        <p:txBody>
          <a:bodyPr wrap="square" lIns="0" tIns="0" rIns="0" bIns="0">
            <a:spAutoFit/>
          </a:bodyPr>
          <a:lstStyle/>
          <a:p>
            <a:pPr algn="l"/>
            <a:r>
              <a:rPr sz="5200" i="0" dirty="0">
                <a:solidFill>
                  <a:srgbClr val="F5F2ED"/>
                </a:solidFill>
                <a:latin typeface="EB Garamond Medium"/>
              </a:rPr>
              <a:t>Wrestling with </a:t>
            </a:r>
            <a:r>
              <a:rPr lang="en-US" sz="5200" i="1" dirty="0">
                <a:solidFill>
                  <a:srgbClr val="E0453A"/>
                </a:solidFill>
                <a:latin typeface="EB Garamond Medium"/>
              </a:rPr>
              <a:t>M</a:t>
            </a:r>
            <a:r>
              <a:rPr sz="5200" i="1" dirty="0">
                <a:solidFill>
                  <a:srgbClr val="E0453A"/>
                </a:solidFill>
                <a:latin typeface="EB Garamond Medium"/>
              </a:rPr>
              <a:t>achines.</a:t>
            </a:r>
          </a:p>
        </p:txBody>
      </p:sp>
      <p:sp>
        <p:nvSpPr>
          <p:cNvPr id="33" name="Rectangle 32"/>
          <p:cNvSpPr/>
          <p:nvPr/>
        </p:nvSpPr>
        <p:spPr>
          <a:xfrm>
            <a:off x="612648" y="3749039"/>
            <a:ext cx="5184648" cy="9144"/>
          </a:xfrm>
          <a:prstGeom prst="rect">
            <a:avLst/>
          </a:prstGeom>
          <a:solidFill>
            <a:srgbClr val="8A85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612648" y="3886200"/>
            <a:ext cx="5184648" cy="274320"/>
          </a:xfrm>
          <a:prstGeom prst="rect">
            <a:avLst/>
          </a:prstGeom>
          <a:noFill/>
        </p:spPr>
        <p:txBody>
          <a:bodyPr wrap="square" lIns="0" tIns="0" rIns="0" bIns="0">
            <a:spAutoFit/>
          </a:bodyPr>
          <a:lstStyle/>
          <a:p>
            <a:pPr algn="l"/>
            <a:r>
              <a:rPr sz="1300" i="0" spc="200">
                <a:solidFill>
                  <a:srgbClr val="E0453A"/>
                </a:solidFill>
                <a:latin typeface="IBM Plex Mono"/>
              </a:rPr>
              <a:t>THE STORIES</a:t>
            </a:r>
          </a:p>
        </p:txBody>
      </p:sp>
      <p:sp>
        <p:nvSpPr>
          <p:cNvPr id="35" name="TextBox 34"/>
          <p:cNvSpPr txBox="1"/>
          <p:nvPr/>
        </p:nvSpPr>
        <p:spPr>
          <a:xfrm>
            <a:off x="612648" y="4206240"/>
            <a:ext cx="5184648" cy="2194560"/>
          </a:xfrm>
          <a:prstGeom prst="rect">
            <a:avLst/>
          </a:prstGeom>
          <a:noFill/>
        </p:spPr>
        <p:txBody>
          <a:bodyPr wrap="square" lIns="0" tIns="0" rIns="0" bIns="0">
            <a:spAutoFit/>
          </a:bodyPr>
          <a:lstStyle/>
          <a:p>
            <a:pPr algn="l"/>
            <a:r>
              <a:rPr sz="1600" i="0">
                <a:solidFill>
                  <a:srgbClr val="F5F2ED"/>
                </a:solidFill>
                <a:latin typeface="DM Sans"/>
              </a:rPr>
              <a:t>Character-driven dramas set in the industrial Midwest: dysfunctional families, communities in peril, and the rituals and systems that shape us. I am drawn to haunted places, buried histories, and people fighting to survive as the world violently changes around them.</a:t>
            </a:r>
          </a:p>
        </p:txBody>
      </p:sp>
      <p:sp>
        <p:nvSpPr>
          <p:cNvPr id="36" name="Rectangle 35"/>
          <p:cNvSpPr/>
          <p:nvPr/>
        </p:nvSpPr>
        <p:spPr>
          <a:xfrm>
            <a:off x="6400800" y="3749039"/>
            <a:ext cx="5184648" cy="9144"/>
          </a:xfrm>
          <a:prstGeom prst="rect">
            <a:avLst/>
          </a:prstGeom>
          <a:solidFill>
            <a:srgbClr val="8A85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400800" y="3886200"/>
            <a:ext cx="5184648" cy="274320"/>
          </a:xfrm>
          <a:prstGeom prst="rect">
            <a:avLst/>
          </a:prstGeom>
          <a:noFill/>
        </p:spPr>
        <p:txBody>
          <a:bodyPr wrap="square" lIns="0" tIns="0" rIns="0" bIns="0">
            <a:spAutoFit/>
          </a:bodyPr>
          <a:lstStyle/>
          <a:p>
            <a:pPr algn="l"/>
            <a:r>
              <a:rPr sz="1300" i="0" spc="200">
                <a:solidFill>
                  <a:srgbClr val="E0453A"/>
                </a:solidFill>
                <a:latin typeface="IBM Plex Mono"/>
              </a:rPr>
              <a:t>THE WORK</a:t>
            </a:r>
          </a:p>
        </p:txBody>
      </p:sp>
      <p:sp>
        <p:nvSpPr>
          <p:cNvPr id="38" name="TextBox 37"/>
          <p:cNvSpPr txBox="1"/>
          <p:nvPr/>
        </p:nvSpPr>
        <p:spPr>
          <a:xfrm>
            <a:off x="6400800" y="4206240"/>
            <a:ext cx="5184648" cy="1384995"/>
          </a:xfrm>
          <a:prstGeom prst="rect">
            <a:avLst/>
          </a:prstGeom>
          <a:noFill/>
        </p:spPr>
        <p:txBody>
          <a:bodyPr wrap="square" lIns="0" tIns="0" rIns="0" bIns="0">
            <a:spAutoFit/>
          </a:bodyPr>
          <a:lstStyle/>
          <a:p>
            <a:pPr algn="l"/>
            <a:r>
              <a:rPr sz="1600" i="0" dirty="0">
                <a:solidFill>
                  <a:srgbClr val="F5F2ED"/>
                </a:solidFill>
                <a:latin typeface="DM Sans"/>
              </a:rPr>
              <a:t>I study the industry to learn where these stories fit and how to shape them for TV, in the family-drama lane </a:t>
            </a:r>
            <a:r>
              <a:rPr lang="en-US" sz="1600" dirty="0">
                <a:solidFill>
                  <a:srgbClr val="F5F2ED"/>
                </a:solidFill>
                <a:latin typeface="DM Sans"/>
              </a:rPr>
              <a:t>yet peppered with genre for flavor, </a:t>
            </a:r>
            <a:r>
              <a:rPr sz="1600" i="0" dirty="0">
                <a:solidFill>
                  <a:srgbClr val="F5F2ED"/>
                </a:solidFill>
                <a:latin typeface="DM Sans"/>
              </a:rPr>
              <a:t>The non-negotiables: the themes, and the real local history under the fiction. The town is a composite of the small </a:t>
            </a:r>
            <a:r>
              <a:rPr lang="en-US" sz="1600" i="0" dirty="0">
                <a:solidFill>
                  <a:srgbClr val="F5F2ED"/>
                </a:solidFill>
                <a:latin typeface="DM Sans"/>
              </a:rPr>
              <a:t>many </a:t>
            </a:r>
            <a:r>
              <a:rPr sz="1600" i="0" dirty="0">
                <a:solidFill>
                  <a:srgbClr val="F5F2ED"/>
                </a:solidFill>
                <a:latin typeface="DM Sans"/>
              </a:rPr>
              <a:t>Indiana towns I have called home.</a:t>
            </a:r>
            <a:r>
              <a:rPr lang="en-US" sz="1600" i="0" dirty="0">
                <a:solidFill>
                  <a:srgbClr val="F5F2ED"/>
                </a:solidFill>
                <a:latin typeface="DM Sans"/>
              </a:rPr>
              <a:t> I’m haunted by </a:t>
            </a:r>
            <a:r>
              <a:rPr lang="en-US" sz="1600" dirty="0">
                <a:solidFill>
                  <a:srgbClr val="F5F2ED"/>
                </a:solidFill>
                <a:latin typeface="DM Sans"/>
              </a:rPr>
              <a:t>these places. </a:t>
            </a:r>
            <a:endParaRPr lang="en-US" sz="1500" i="0" dirty="0">
              <a:solidFill>
                <a:srgbClr val="F5F2ED"/>
              </a:solidFill>
              <a:latin typeface="DM Sans"/>
            </a:endParaRPr>
          </a:p>
        </p:txBody>
      </p:sp>
      <p:sp>
        <p:nvSpPr>
          <p:cNvPr id="39" name="brand-tagline"/>
          <p:cNvSpPr txBox="1"/>
          <p:nvPr/>
        </p:nvSpPr>
        <p:spPr>
          <a:xfrm>
            <a:off x="1481328" y="204216"/>
            <a:ext cx="7315200" cy="266700"/>
          </a:xfrm>
          <a:prstGeom prst="rect">
            <a:avLst/>
          </a:prstGeom>
          <a:noFill/>
        </p:spPr>
        <p:txBody>
          <a:bodyPr wrap="square" lIns="0" tIns="0" rIns="0" bIns="0">
            <a:noAutofit/>
          </a:bodyPr>
          <a:lstStyle/>
          <a:p>
            <a:pPr algn="l"/>
            <a:r>
              <a:rPr sz="1300" spc="160" dirty="0">
                <a:solidFill>
                  <a:srgbClr val="3A3A38"/>
                </a:solidFill>
                <a:latin typeface="IBM Plex Mono"/>
              </a:rPr>
              <a:t>/  A STORYTELLER FROM THE HEARTLAND</a:t>
            </a:r>
          </a:p>
        </p:txBody>
      </p:sp>
    </p:spTree>
    <p:extLst>
      <p:ext uri="{BB962C8B-B14F-4D97-AF65-F5344CB8AC3E}">
        <p14:creationId xmlns:p14="http://schemas.microsoft.com/office/powerpoint/2010/main" val="4896615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534">
            <a:extLst>
              <a:ext uri="{FF2B5EF4-FFF2-40B4-BE49-F238E27FC236}">
                <a16:creationId xmlns:a16="http://schemas.microsoft.com/office/drawing/2014/main" id="{7425FE0A-B43A-4045-AE54-4AD9AB3E8763}"/>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467D6B89-3D52-4BA5-9114-6B8321293B30}"/>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540">
            <a:extLst>
              <a:ext uri="{FF2B5EF4-FFF2-40B4-BE49-F238E27FC236}">
                <a16:creationId xmlns:a16="http://schemas.microsoft.com/office/drawing/2014/main" id="{85387F91-A5FB-4775-803F-1B57BDF04ED1}"/>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541">
            <a:extLst>
              <a:ext uri="{FF2B5EF4-FFF2-40B4-BE49-F238E27FC236}">
                <a16:creationId xmlns:a16="http://schemas.microsoft.com/office/drawing/2014/main" id="{24BA4A07-DE3F-497F-8846-8C35F16AFC21}"/>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542">
            <a:extLst>
              <a:ext uri="{FF2B5EF4-FFF2-40B4-BE49-F238E27FC236}">
                <a16:creationId xmlns:a16="http://schemas.microsoft.com/office/drawing/2014/main" id="{F6A36915-E7B7-457A-BDD3-7814DBFBD41F}"/>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543">
            <a:extLst>
              <a:ext uri="{FF2B5EF4-FFF2-40B4-BE49-F238E27FC236}">
                <a16:creationId xmlns:a16="http://schemas.microsoft.com/office/drawing/2014/main" id="{BE0C5F44-DBCD-4762-8AAB-EA49C10D694A}"/>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544">
            <a:hlinkClick r:id="rId3"/>
            <a:extLst>
              <a:ext uri="{FF2B5EF4-FFF2-40B4-BE49-F238E27FC236}">
                <a16:creationId xmlns:a16="http://schemas.microsoft.com/office/drawing/2014/main" id="{4149BADB-4AA2-4183-88C7-ABB7748DEC31}"/>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545">
            <a:extLst>
              <a:ext uri="{FF2B5EF4-FFF2-40B4-BE49-F238E27FC236}">
                <a16:creationId xmlns:a16="http://schemas.microsoft.com/office/drawing/2014/main" id="{2CCE8C57-C322-43C3-8E86-FAFAFDD4220D}"/>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54 / 70</a:t>
            </a:r>
            <a:endParaRPr sz="750" spc="105">
              <a:solidFill>
                <a:srgbClr val="8A8580"/>
              </a:solidFill>
              <a:latin typeface="IBM Plex Mono"/>
              <a:ea typeface="IBM Plex Mono"/>
              <a:cs typeface="IBM Plex Mono"/>
            </a:endParaRPr>
          </a:p>
        </p:txBody>
      </p:sp>
      <p:sp>
        <p:nvSpPr>
          <p:cNvPr id="13" name="text-546">
            <a:extLst>
              <a:ext uri="{FF2B5EF4-FFF2-40B4-BE49-F238E27FC236}">
                <a16:creationId xmlns:a16="http://schemas.microsoft.com/office/drawing/2014/main" id="{FB7AD642-9379-4338-AFF9-A1C7A82B2F55}"/>
              </a:ext>
            </a:extLst>
          </p:cNvPr>
          <p:cNvSpPr>
            <a:spLocks noGrp="1"/>
          </p:cNvSpPr>
          <p:nvPr/>
        </p:nvSpPr>
        <p:spPr>
          <a:xfrm>
            <a:off x="609600" y="1209675"/>
            <a:ext cx="10972800" cy="1028700"/>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500" i="0" spc="-99" dirty="0">
                <a:solidFill>
                  <a:srgbClr val="111111"/>
                </a:solidFill>
                <a:latin typeface="EB Garamond Medium"/>
                <a:ea typeface="EB Garamond Medium"/>
                <a:cs typeface="EB Garamond Medium"/>
              </a:rPr>
              <a:t>A storyteller from the </a:t>
            </a:r>
            <a:r>
              <a:rPr sz="4500" i="1" spc="-99" dirty="0">
                <a:solidFill>
                  <a:srgbClr val="CC1B1B"/>
                </a:solidFill>
                <a:latin typeface="EB Garamond Medium"/>
                <a:ea typeface="EB Garamond Medium"/>
                <a:cs typeface="EB Garamond Medium"/>
              </a:rPr>
              <a:t>Heartland</a:t>
            </a:r>
          </a:p>
        </p:txBody>
      </p:sp>
      <p:sp>
        <p:nvSpPr>
          <p:cNvPr id="14" name="rule-547">
            <a:extLst>
              <a:ext uri="{FF2B5EF4-FFF2-40B4-BE49-F238E27FC236}">
                <a16:creationId xmlns:a16="http://schemas.microsoft.com/office/drawing/2014/main" id="{5D90EDFF-B2FF-42FC-BB8E-0CD04204672B}"/>
              </a:ext>
            </a:extLst>
          </p:cNvPr>
          <p:cNvSpPr>
            <a:spLocks noGrp="1"/>
          </p:cNvSpPr>
          <p:nvPr/>
        </p:nvSpPr>
        <p:spPr>
          <a:xfrm>
            <a:off x="609600" y="2476500"/>
            <a:ext cx="10972800" cy="9525"/>
          </a:xfrm>
          <a:prstGeom prst="rect">
            <a:avLst/>
          </a:prstGeom>
          <a:solidFill>
            <a:srgbClr val="D6D2CB"/>
          </a:solidFill>
          <a:ln w="0">
            <a:noFill/>
          </a:ln>
        </p:spPr>
        <p:txBody>
          <a:bodyPr/>
          <a:lstStyle/>
          <a:p>
            <a:endParaRPr lang="en-US"/>
          </a:p>
        </p:txBody>
      </p:sp>
      <p:sp>
        <p:nvSpPr>
          <p:cNvPr id="15" name="text-548">
            <a:extLst>
              <a:ext uri="{FF2B5EF4-FFF2-40B4-BE49-F238E27FC236}">
                <a16:creationId xmlns:a16="http://schemas.microsoft.com/office/drawing/2014/main" id="{2F90A4B0-E1CB-4AAB-B9A4-D73EC7F4D5EF}"/>
              </a:ext>
            </a:extLst>
          </p:cNvPr>
          <p:cNvSpPr>
            <a:spLocks noGrp="1"/>
          </p:cNvSpPr>
          <p:nvPr/>
        </p:nvSpPr>
        <p:spPr>
          <a:xfrm>
            <a:off x="609600" y="2743200"/>
            <a:ext cx="266700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THE FIELDWORK</a:t>
            </a:r>
          </a:p>
        </p:txBody>
      </p:sp>
      <p:sp>
        <p:nvSpPr>
          <p:cNvPr id="16" name="text-549">
            <a:extLst>
              <a:ext uri="{FF2B5EF4-FFF2-40B4-BE49-F238E27FC236}">
                <a16:creationId xmlns:a16="http://schemas.microsoft.com/office/drawing/2014/main" id="{A3C04353-CB49-45C8-B437-7C3683C199CC}"/>
              </a:ext>
            </a:extLst>
          </p:cNvPr>
          <p:cNvSpPr>
            <a:spLocks noGrp="1"/>
          </p:cNvSpPr>
          <p:nvPr/>
        </p:nvSpPr>
        <p:spPr>
          <a:xfrm>
            <a:off x="3457575" y="2705100"/>
            <a:ext cx="8001000" cy="790575"/>
          </a:xfrm>
          <a:prstGeom prst="rect">
            <a:avLst/>
          </a:prstGeom>
          <a:noFill/>
          <a:ln w="0">
            <a:noFill/>
          </a:ln>
        </p:spPr>
        <p:txBody>
          <a:bodyPr wrap="square" lIns="0" tIns="0" rIns="0" bIns="0" anchor="t">
            <a:noAutofit/>
          </a:bodyPr>
          <a:lstStyle/>
          <a:p>
            <a:pPr>
              <a:defRPr sz="2175">
                <a:solidFill>
                  <a:srgbClr val="3A3A38"/>
                </a:solidFill>
                <a:latin typeface="DM Sans"/>
                <a:ea typeface="DM Sans"/>
                <a:cs typeface="DM Sans"/>
              </a:defRPr>
            </a:pPr>
            <a:r>
              <a:rPr sz="1800" dirty="0">
                <a:solidFill>
                  <a:srgbClr val="3A3A38"/>
                </a:solidFill>
                <a:latin typeface="DM Sans"/>
                <a:ea typeface="DM Sans"/>
                <a:cs typeface="DM Sans"/>
              </a:rPr>
              <a:t>Uncommon folk from the common herd, gathered by oral tradition in mills, refineries, farms, </a:t>
            </a:r>
            <a:r>
              <a:rPr lang="en-US" sz="1800" dirty="0">
                <a:solidFill>
                  <a:srgbClr val="3A3A38"/>
                </a:solidFill>
                <a:latin typeface="DM Sans"/>
                <a:ea typeface="DM Sans"/>
                <a:cs typeface="DM Sans"/>
              </a:rPr>
              <a:t>local </a:t>
            </a:r>
            <a:r>
              <a:rPr sz="1800" dirty="0">
                <a:solidFill>
                  <a:srgbClr val="3A3A38"/>
                </a:solidFill>
                <a:latin typeface="DM Sans"/>
                <a:ea typeface="DM Sans"/>
                <a:cs typeface="DM Sans"/>
              </a:rPr>
              <a:t>dives and locker rooms.</a:t>
            </a:r>
          </a:p>
        </p:txBody>
      </p:sp>
      <p:sp>
        <p:nvSpPr>
          <p:cNvPr id="17" name="rule-550">
            <a:extLst>
              <a:ext uri="{FF2B5EF4-FFF2-40B4-BE49-F238E27FC236}">
                <a16:creationId xmlns:a16="http://schemas.microsoft.com/office/drawing/2014/main" id="{B1ABEA8C-0E3C-4A55-BD30-B747CC61F609}"/>
              </a:ext>
            </a:extLst>
          </p:cNvPr>
          <p:cNvSpPr>
            <a:spLocks noGrp="1"/>
          </p:cNvSpPr>
          <p:nvPr/>
        </p:nvSpPr>
        <p:spPr>
          <a:xfrm>
            <a:off x="609600" y="3514725"/>
            <a:ext cx="10972800" cy="9525"/>
          </a:xfrm>
          <a:prstGeom prst="rect">
            <a:avLst/>
          </a:prstGeom>
          <a:solidFill>
            <a:srgbClr val="D6D2CB"/>
          </a:solidFill>
          <a:ln w="0">
            <a:noFill/>
          </a:ln>
        </p:spPr>
        <p:txBody>
          <a:bodyPr/>
          <a:lstStyle/>
          <a:p>
            <a:endParaRPr lang="en-US"/>
          </a:p>
        </p:txBody>
      </p:sp>
      <p:sp>
        <p:nvSpPr>
          <p:cNvPr id="18" name="text-551">
            <a:extLst>
              <a:ext uri="{FF2B5EF4-FFF2-40B4-BE49-F238E27FC236}">
                <a16:creationId xmlns:a16="http://schemas.microsoft.com/office/drawing/2014/main" id="{44BA5AA2-AA89-4EDE-A62D-9C5E47472787}"/>
              </a:ext>
            </a:extLst>
          </p:cNvPr>
          <p:cNvSpPr>
            <a:spLocks noGrp="1"/>
          </p:cNvSpPr>
          <p:nvPr/>
        </p:nvSpPr>
        <p:spPr>
          <a:xfrm>
            <a:off x="609600" y="3781425"/>
            <a:ext cx="266700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THE MACHINES</a:t>
            </a:r>
          </a:p>
        </p:txBody>
      </p:sp>
      <p:sp>
        <p:nvSpPr>
          <p:cNvPr id="19" name="text-552">
            <a:extLst>
              <a:ext uri="{FF2B5EF4-FFF2-40B4-BE49-F238E27FC236}">
                <a16:creationId xmlns:a16="http://schemas.microsoft.com/office/drawing/2014/main" id="{CEEF3FB0-E7F8-4B56-82B1-89D7833006DA}"/>
              </a:ext>
            </a:extLst>
          </p:cNvPr>
          <p:cNvSpPr>
            <a:spLocks noGrp="1"/>
          </p:cNvSpPr>
          <p:nvPr/>
        </p:nvSpPr>
        <p:spPr>
          <a:xfrm>
            <a:off x="3457575" y="3743325"/>
            <a:ext cx="8001000" cy="790575"/>
          </a:xfrm>
          <a:prstGeom prst="rect">
            <a:avLst/>
          </a:prstGeom>
          <a:noFill/>
          <a:ln w="0">
            <a:noFill/>
          </a:ln>
        </p:spPr>
        <p:txBody>
          <a:bodyPr wrap="square" lIns="0" tIns="0" rIns="0" bIns="0" anchor="t">
            <a:noAutofit/>
          </a:bodyPr>
          <a:lstStyle/>
          <a:p>
            <a:pPr>
              <a:defRPr sz="2175">
                <a:solidFill>
                  <a:srgbClr val="3A3A38"/>
                </a:solidFill>
                <a:latin typeface="DM Sans"/>
                <a:ea typeface="DM Sans"/>
                <a:cs typeface="DM Sans"/>
              </a:defRPr>
            </a:pPr>
            <a:r>
              <a:rPr lang="en-US" sz="1800" dirty="0">
                <a:solidFill>
                  <a:srgbClr val="3A3A38"/>
                </a:solidFill>
                <a:latin typeface="DM Sans"/>
                <a:ea typeface="DM Sans"/>
                <a:cs typeface="DM Sans"/>
              </a:rPr>
              <a:t>Football programs, mills, data centers, AI and political machines. The machinery of progress, and of ignorance: salty real estate deals and government corruption.</a:t>
            </a:r>
          </a:p>
        </p:txBody>
      </p:sp>
      <p:sp>
        <p:nvSpPr>
          <p:cNvPr id="20" name="rule-553">
            <a:extLst>
              <a:ext uri="{FF2B5EF4-FFF2-40B4-BE49-F238E27FC236}">
                <a16:creationId xmlns:a16="http://schemas.microsoft.com/office/drawing/2014/main" id="{07DC7ECA-300F-4A90-B501-F76A06633F2F}"/>
              </a:ext>
            </a:extLst>
          </p:cNvPr>
          <p:cNvSpPr>
            <a:spLocks noGrp="1"/>
          </p:cNvSpPr>
          <p:nvPr/>
        </p:nvSpPr>
        <p:spPr>
          <a:xfrm>
            <a:off x="609600" y="4552950"/>
            <a:ext cx="10972800" cy="9525"/>
          </a:xfrm>
          <a:prstGeom prst="rect">
            <a:avLst/>
          </a:prstGeom>
          <a:solidFill>
            <a:srgbClr val="D6D2CB"/>
          </a:solidFill>
          <a:ln w="0">
            <a:noFill/>
          </a:ln>
        </p:spPr>
        <p:txBody>
          <a:bodyPr/>
          <a:lstStyle/>
          <a:p>
            <a:endParaRPr lang="en-US"/>
          </a:p>
        </p:txBody>
      </p:sp>
      <p:sp>
        <p:nvSpPr>
          <p:cNvPr id="21" name="text-554">
            <a:extLst>
              <a:ext uri="{FF2B5EF4-FFF2-40B4-BE49-F238E27FC236}">
                <a16:creationId xmlns:a16="http://schemas.microsoft.com/office/drawing/2014/main" id="{435262F9-4E64-49CE-8E75-FBC9BEEE811C}"/>
              </a:ext>
            </a:extLst>
          </p:cNvPr>
          <p:cNvSpPr>
            <a:spLocks noGrp="1"/>
          </p:cNvSpPr>
          <p:nvPr/>
        </p:nvSpPr>
        <p:spPr>
          <a:xfrm>
            <a:off x="609600" y="4819650"/>
            <a:ext cx="2667000" cy="266700"/>
          </a:xfrm>
          <a:prstGeom prst="rect">
            <a:avLst/>
          </a:prstGeom>
          <a:noFill/>
          <a:ln w="0">
            <a:noFill/>
          </a:ln>
        </p:spPr>
        <p:txBody>
          <a:bodyPr wrap="square" lIns="0" tIns="0" rIns="0" bIns="0" anchor="t">
            <a:noAutofit/>
          </a:bodyPr>
          <a:lstStyle/>
          <a:p>
            <a:pPr>
              <a:defRPr sz="1350" spc="189">
                <a:solidFill>
                  <a:srgbClr val="CC1B1B"/>
                </a:solidFill>
                <a:latin typeface="IBM Plex Mono"/>
                <a:ea typeface="IBM Plex Mono"/>
                <a:cs typeface="IBM Plex Mono"/>
              </a:defRPr>
            </a:pPr>
            <a:r>
              <a:rPr sz="1350" spc="189">
                <a:solidFill>
                  <a:srgbClr val="CC1B1B"/>
                </a:solidFill>
                <a:latin typeface="IBM Plex Mono"/>
                <a:ea typeface="IBM Plex Mono"/>
                <a:cs typeface="IBM Plex Mono"/>
              </a:rPr>
              <a:t>THE GAMEPLAN</a:t>
            </a:r>
          </a:p>
        </p:txBody>
      </p:sp>
      <p:sp>
        <p:nvSpPr>
          <p:cNvPr id="22" name="text-555">
            <a:extLst>
              <a:ext uri="{FF2B5EF4-FFF2-40B4-BE49-F238E27FC236}">
                <a16:creationId xmlns:a16="http://schemas.microsoft.com/office/drawing/2014/main" id="{6863267D-2E87-45C0-8FB2-15526564AF0B}"/>
              </a:ext>
            </a:extLst>
          </p:cNvPr>
          <p:cNvSpPr>
            <a:spLocks noGrp="1"/>
          </p:cNvSpPr>
          <p:nvPr/>
        </p:nvSpPr>
        <p:spPr>
          <a:xfrm>
            <a:off x="3457575" y="4781550"/>
            <a:ext cx="8001000" cy="790575"/>
          </a:xfrm>
          <a:prstGeom prst="rect">
            <a:avLst/>
          </a:prstGeom>
          <a:noFill/>
          <a:ln w="0">
            <a:noFill/>
          </a:ln>
        </p:spPr>
        <p:txBody>
          <a:bodyPr wrap="square" lIns="0" tIns="0" rIns="0" bIns="0" anchor="t">
            <a:noAutofit/>
          </a:bodyPr>
          <a:lstStyle/>
          <a:p>
            <a:pPr>
              <a:defRPr sz="2175">
                <a:solidFill>
                  <a:srgbClr val="3A3A38"/>
                </a:solidFill>
                <a:latin typeface="DM Sans"/>
                <a:ea typeface="DM Sans"/>
                <a:cs typeface="DM Sans"/>
              </a:defRPr>
            </a:pPr>
            <a:r>
              <a:rPr sz="1800" dirty="0">
                <a:solidFill>
                  <a:srgbClr val="3A3A38"/>
                </a:solidFill>
                <a:latin typeface="DM Sans"/>
                <a:ea typeface="DM Sans"/>
                <a:cs typeface="DM Sans"/>
              </a:rPr>
              <a:t>Characters defined by labor, loyalty and stubborn integrity, forced by fate to become extraordinary.</a:t>
            </a:r>
          </a:p>
        </p:txBody>
      </p:sp>
      <p:sp>
        <p:nvSpPr>
          <p:cNvPr id="23" name="text-556">
            <a:extLst>
              <a:ext uri="{FF2B5EF4-FFF2-40B4-BE49-F238E27FC236}">
                <a16:creationId xmlns:a16="http://schemas.microsoft.com/office/drawing/2014/main" id="{261DB62C-4792-4283-B53C-84597998AE10}"/>
              </a:ext>
            </a:extLst>
          </p:cNvPr>
          <p:cNvSpPr>
            <a:spLocks noGrp="1"/>
          </p:cNvSpPr>
          <p:nvPr/>
        </p:nvSpPr>
        <p:spPr>
          <a:xfrm>
            <a:off x="609600" y="5934075"/>
            <a:ext cx="10668000" cy="400050"/>
          </a:xfrm>
          <a:prstGeom prst="rect">
            <a:avLst/>
          </a:prstGeom>
          <a:noFill/>
          <a:ln w="0">
            <a:noFill/>
          </a:ln>
        </p:spPr>
        <p:txBody>
          <a:bodyPr wrap="square" lIns="0" tIns="0" rIns="0" bIns="0" anchor="t">
            <a:noAutofit/>
          </a:bodyPr>
          <a:lstStyle/>
          <a:p>
            <a:pPr>
              <a:defRPr sz="1350">
                <a:solidFill>
                  <a:srgbClr val="3A3A38"/>
                </a:solidFill>
                <a:latin typeface="DM Sans"/>
                <a:ea typeface="DM Sans"/>
                <a:cs typeface="DM Sans"/>
              </a:defRPr>
            </a:pPr>
            <a:r>
              <a:rPr sz="1600">
                <a:solidFill>
                  <a:srgbClr val="3A3A38"/>
                </a:solidFill>
                <a:latin typeface="DM Sans"/>
                <a:ea typeface="DM Sans"/>
                <a:cs typeface="DM Sans"/>
              </a:rPr>
              <a:t>Stories that celebrate the people who refuse to give up on a dream.</a:t>
            </a:r>
          </a:p>
        </p:txBody>
      </p:sp>
      <p:sp>
        <p:nvSpPr>
          <p:cNvPr id="25" name="brand-tagline"/>
          <p:cNvSpPr txBox="1"/>
          <p:nvPr/>
        </p:nvSpPr>
        <p:spPr>
          <a:xfrm>
            <a:off x="1481328" y="204216"/>
            <a:ext cx="7315200" cy="266700"/>
          </a:xfrm>
          <a:prstGeom prst="rect">
            <a:avLst/>
          </a:prstGeom>
          <a:noFill/>
        </p:spPr>
        <p:txBody>
          <a:bodyPr wrap="square" lIns="0" tIns="0" rIns="0" bIns="0">
            <a:noAutofit/>
          </a:bodyPr>
          <a:lstStyle/>
          <a:p>
            <a:pPr algn="l"/>
            <a:r>
              <a:rPr sz="1300" spc="160" dirty="0">
                <a:solidFill>
                  <a:srgbClr val="3A3A38"/>
                </a:solidFill>
                <a:latin typeface="IBM Plex Mono"/>
              </a:rPr>
              <a:t>/  A STORYTELLER FROM THE HEARTLAND</a:t>
            </a:r>
          </a:p>
        </p:txBody>
      </p:sp>
    </p:spTree>
    <p:extLst>
      <p:ext uri="{BB962C8B-B14F-4D97-AF65-F5344CB8AC3E}">
        <p14:creationId xmlns:p14="http://schemas.microsoft.com/office/powerpoint/2010/main" val="36117288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704">
            <a:extLst>
              <a:ext uri="{FF2B5EF4-FFF2-40B4-BE49-F238E27FC236}">
                <a16:creationId xmlns:a16="http://schemas.microsoft.com/office/drawing/2014/main" id="{2ACE3C60-B66E-4F88-B604-D5E543DA57F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3DC6AA6-9F92-47B5-AD64-94082802F6F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10">
            <a:extLst>
              <a:ext uri="{FF2B5EF4-FFF2-40B4-BE49-F238E27FC236}">
                <a16:creationId xmlns:a16="http://schemas.microsoft.com/office/drawing/2014/main" id="{00042399-F156-4D0A-9EF7-0A4C25BE1972}"/>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711">
            <a:extLst>
              <a:ext uri="{FF2B5EF4-FFF2-40B4-BE49-F238E27FC236}">
                <a16:creationId xmlns:a16="http://schemas.microsoft.com/office/drawing/2014/main" id="{6C346692-A9B1-434A-8480-2E3022DF9FA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712">
            <a:extLst>
              <a:ext uri="{FF2B5EF4-FFF2-40B4-BE49-F238E27FC236}">
                <a16:creationId xmlns:a16="http://schemas.microsoft.com/office/drawing/2014/main" id="{B2B42EA2-F5CE-449A-952F-3B3BAD270F9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713">
            <a:extLst>
              <a:ext uri="{FF2B5EF4-FFF2-40B4-BE49-F238E27FC236}">
                <a16:creationId xmlns:a16="http://schemas.microsoft.com/office/drawing/2014/main" id="{CFEAD5BF-3E77-43EA-9416-078F739D8F76}"/>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714">
            <a:hlinkClick r:id="rId3"/>
            <a:extLst>
              <a:ext uri="{FF2B5EF4-FFF2-40B4-BE49-F238E27FC236}">
                <a16:creationId xmlns:a16="http://schemas.microsoft.com/office/drawing/2014/main" id="{940C75BF-5179-4A21-B79B-837849D0F7A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715">
            <a:extLst>
              <a:ext uri="{FF2B5EF4-FFF2-40B4-BE49-F238E27FC236}">
                <a16:creationId xmlns:a16="http://schemas.microsoft.com/office/drawing/2014/main" id="{692AD8BE-C4B0-4FC6-8B75-0A1F55A9942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55 / 70</a:t>
            </a:r>
            <a:endParaRPr sz="750" spc="105">
              <a:solidFill>
                <a:srgbClr val="8A8580"/>
              </a:solidFill>
              <a:latin typeface="IBM Plex Mono"/>
              <a:ea typeface="IBM Plex Mono"/>
              <a:cs typeface="IBM Plex Mono"/>
            </a:endParaRPr>
          </a:p>
        </p:txBody>
      </p:sp>
      <p:sp>
        <p:nvSpPr>
          <p:cNvPr id="13" name="text-716">
            <a:extLst>
              <a:ext uri="{FF2B5EF4-FFF2-40B4-BE49-F238E27FC236}">
                <a16:creationId xmlns:a16="http://schemas.microsoft.com/office/drawing/2014/main" id="{404DC871-8445-43B0-8BBF-BF307A24FB73}"/>
              </a:ext>
            </a:extLst>
          </p:cNvPr>
          <p:cNvSpPr>
            <a:spLocks noGrp="1"/>
          </p:cNvSpPr>
          <p:nvPr/>
        </p:nvSpPr>
        <p:spPr>
          <a:xfrm>
            <a:off x="6172200" y="900000"/>
            <a:ext cx="5413248" cy="1463039"/>
          </a:xfrm>
          <a:prstGeom prst="rect">
            <a:avLst/>
          </a:prstGeom>
          <a:noFill/>
          <a:ln w="0">
            <a:noFill/>
          </a:ln>
        </p:spPr>
        <p:txBody>
          <a:bodyPr wrap="square" lIns="0" tIns="0" rIns="0" bIns="0" anchor="t">
            <a:noAutofit/>
          </a:bodyPr>
          <a:lstStyle/>
          <a:p>
            <a:pPr>
              <a:defRPr sz="5250" i="0" spc="-105">
                <a:solidFill>
                  <a:srgbClr val="111111"/>
                </a:solidFill>
                <a:latin typeface="EB Garamond Medium"/>
                <a:ea typeface="EB Garamond Medium"/>
                <a:cs typeface="EB Garamond Medium"/>
              </a:defRPr>
            </a:pPr>
            <a:r>
              <a:rPr sz="4800" i="0" spc="-105">
                <a:solidFill>
                  <a:srgbClr val="111111"/>
                </a:solidFill>
                <a:latin typeface="EB Garamond Medium"/>
                <a:ea typeface="EB Garamond Medium"/>
                <a:cs typeface="EB Garamond Medium"/>
              </a:rPr>
              <a:t>Grant Wood: </a:t>
            </a:r>
          </a:p>
          <a:p>
            <a:pPr>
              <a:defRPr sz="5250" i="0" spc="-105">
                <a:solidFill>
                  <a:srgbClr val="111111"/>
                </a:solidFill>
                <a:latin typeface="EB Garamond Medium"/>
                <a:ea typeface="EB Garamond Medium"/>
                <a:cs typeface="EB Garamond Medium"/>
              </a:defRPr>
            </a:pPr>
            <a:r>
              <a:rPr sz="3000" i="0" spc="-105">
                <a:solidFill>
                  <a:srgbClr val="111111"/>
                </a:solidFill>
                <a:latin typeface="EB Garamond Medium"/>
                <a:ea typeface="EB Garamond Medium"/>
                <a:cs typeface="EB Garamond Medium"/>
              </a:rPr>
              <a:t>Icon of American </a:t>
            </a:r>
            <a:r>
              <a:rPr sz="3000" i="1" spc="-105">
                <a:solidFill>
                  <a:srgbClr val="CC1B1B"/>
                </a:solidFill>
                <a:latin typeface="EB Garamond Medium"/>
                <a:ea typeface="EB Garamond Medium"/>
                <a:cs typeface="EB Garamond Medium"/>
              </a:rPr>
              <a:t>Regionalism</a:t>
            </a:r>
          </a:p>
        </p:txBody>
      </p:sp>
      <p:sp>
        <p:nvSpPr>
          <p:cNvPr id="14" name="rule-717">
            <a:extLst>
              <a:ext uri="{FF2B5EF4-FFF2-40B4-BE49-F238E27FC236}">
                <a16:creationId xmlns:a16="http://schemas.microsoft.com/office/drawing/2014/main" id="{4C6EB755-280E-41E1-847C-DDFA37E2D6BF}"/>
              </a:ext>
            </a:extLst>
          </p:cNvPr>
          <p:cNvSpPr>
            <a:spLocks noGrp="1"/>
          </p:cNvSpPr>
          <p:nvPr/>
        </p:nvSpPr>
        <p:spPr>
          <a:xfrm>
            <a:off x="6172200" y="2560000"/>
            <a:ext cx="5413248" cy="9144"/>
          </a:xfrm>
          <a:prstGeom prst="rect">
            <a:avLst/>
          </a:prstGeom>
          <a:solidFill>
            <a:srgbClr val="D6D2CB"/>
          </a:solidFill>
          <a:ln w="0">
            <a:noFill/>
          </a:ln>
        </p:spPr>
        <p:txBody>
          <a:bodyPr/>
          <a:lstStyle/>
          <a:p>
            <a:endParaRPr lang="en-US"/>
          </a:p>
        </p:txBody>
      </p:sp>
      <p:sp>
        <p:nvSpPr>
          <p:cNvPr id="15" name="text-718">
            <a:extLst>
              <a:ext uri="{FF2B5EF4-FFF2-40B4-BE49-F238E27FC236}">
                <a16:creationId xmlns:a16="http://schemas.microsoft.com/office/drawing/2014/main" id="{14500696-5746-40CC-8C1B-412B2BD37966}"/>
              </a:ext>
            </a:extLst>
          </p:cNvPr>
          <p:cNvSpPr>
            <a:spLocks noGrp="1"/>
          </p:cNvSpPr>
          <p:nvPr/>
        </p:nvSpPr>
        <p:spPr>
          <a:xfrm>
            <a:off x="6172200" y="276945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01</a:t>
            </a:r>
          </a:p>
        </p:txBody>
      </p:sp>
      <p:sp>
        <p:nvSpPr>
          <p:cNvPr id="16" name="text-719">
            <a:extLst>
              <a:ext uri="{FF2B5EF4-FFF2-40B4-BE49-F238E27FC236}">
                <a16:creationId xmlns:a16="http://schemas.microsoft.com/office/drawing/2014/main" id="{C944E541-85C6-4A1A-8ACE-A850E7621BDF}"/>
              </a:ext>
            </a:extLst>
          </p:cNvPr>
          <p:cNvSpPr>
            <a:spLocks noGrp="1"/>
          </p:cNvSpPr>
          <p:nvPr/>
        </p:nvSpPr>
        <p:spPr>
          <a:xfrm>
            <a:off x="6812280" y="2725000"/>
            <a:ext cx="4773168" cy="526796"/>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lang="en-US" sz="1700" dirty="0">
                <a:solidFill>
                  <a:srgbClr val="111111"/>
                </a:solidFill>
                <a:latin typeface="EB Garamond Medium"/>
                <a:ea typeface="EB Garamond Medium"/>
                <a:cs typeface="EB Garamond Medium"/>
              </a:rPr>
              <a:t>Painted the Midwest with subtle satire, in the exacting realism of 15th-century northern European masters.</a:t>
            </a:r>
            <a:r>
              <a:rPr lang="en-US" sz="1700" baseline="30000" dirty="0">
                <a:solidFill>
                  <a:srgbClr val="111111"/>
                </a:solidFill>
                <a:latin typeface="EB Garamond Medium"/>
                <a:ea typeface="EB Garamond Medium"/>
                <a:cs typeface="EB Garamond Medium"/>
              </a:rPr>
              <a:t>2,3</a:t>
            </a:r>
            <a:endParaRPr sz="1900" dirty="0">
              <a:solidFill>
                <a:srgbClr val="111111"/>
              </a:solidFill>
              <a:latin typeface="EB Garamond Medium"/>
              <a:ea typeface="EB Garamond Medium"/>
              <a:cs typeface="EB Garamond Medium"/>
            </a:endParaRPr>
          </a:p>
        </p:txBody>
      </p:sp>
      <p:sp>
        <p:nvSpPr>
          <p:cNvPr id="17" name="rule-720">
            <a:extLst>
              <a:ext uri="{FF2B5EF4-FFF2-40B4-BE49-F238E27FC236}">
                <a16:creationId xmlns:a16="http://schemas.microsoft.com/office/drawing/2014/main" id="{C8D1A7CC-3761-4C5B-85D7-AD40DF8EFEE1}"/>
              </a:ext>
            </a:extLst>
          </p:cNvPr>
          <p:cNvSpPr>
            <a:spLocks noGrp="1"/>
          </p:cNvSpPr>
          <p:nvPr/>
        </p:nvSpPr>
        <p:spPr>
          <a:xfrm>
            <a:off x="6172200" y="3416796"/>
            <a:ext cx="5413248" cy="9144"/>
          </a:xfrm>
          <a:prstGeom prst="rect">
            <a:avLst/>
          </a:prstGeom>
          <a:solidFill>
            <a:srgbClr val="D6D2CB"/>
          </a:solidFill>
          <a:ln w="0">
            <a:noFill/>
          </a:ln>
        </p:spPr>
        <p:txBody>
          <a:bodyPr/>
          <a:lstStyle/>
          <a:p>
            <a:endParaRPr lang="en-US"/>
          </a:p>
        </p:txBody>
      </p:sp>
      <p:sp>
        <p:nvSpPr>
          <p:cNvPr id="18" name="text-721">
            <a:extLst>
              <a:ext uri="{FF2B5EF4-FFF2-40B4-BE49-F238E27FC236}">
                <a16:creationId xmlns:a16="http://schemas.microsoft.com/office/drawing/2014/main" id="{7ADB7D5A-6DDA-4AE5-B076-E272284E1F26}"/>
              </a:ext>
            </a:extLst>
          </p:cNvPr>
          <p:cNvSpPr>
            <a:spLocks noGrp="1"/>
          </p:cNvSpPr>
          <p:nvPr/>
        </p:nvSpPr>
        <p:spPr>
          <a:xfrm>
            <a:off x="6172200" y="3626246"/>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02</a:t>
            </a:r>
          </a:p>
        </p:txBody>
      </p:sp>
      <p:sp>
        <p:nvSpPr>
          <p:cNvPr id="19" name="text-722">
            <a:extLst>
              <a:ext uri="{FF2B5EF4-FFF2-40B4-BE49-F238E27FC236}">
                <a16:creationId xmlns:a16="http://schemas.microsoft.com/office/drawing/2014/main" id="{982F03E8-603A-4A40-AFBB-B0C4985B4DDB}"/>
              </a:ext>
            </a:extLst>
          </p:cNvPr>
          <p:cNvSpPr>
            <a:spLocks noGrp="1"/>
          </p:cNvSpPr>
          <p:nvPr/>
        </p:nvSpPr>
        <p:spPr>
          <a:xfrm>
            <a:off x="6812280" y="3581796"/>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Used who he knew: American Gothic is his sister and his dentist. Young Corn became a 1996 Iowa stamp.</a:t>
            </a:r>
            <a:r>
              <a:rPr sz="1700" baseline="30000" dirty="0">
                <a:solidFill>
                  <a:srgbClr val="111111"/>
                </a:solidFill>
                <a:latin typeface="EB Garamond Medium"/>
                <a:ea typeface="EB Garamond Medium"/>
                <a:cs typeface="EB Garamond Medium"/>
              </a:rPr>
              <a:t>1,3</a:t>
            </a:r>
            <a:endParaRPr sz="1900" dirty="0">
              <a:solidFill>
                <a:srgbClr val="111111"/>
              </a:solidFill>
              <a:latin typeface="EB Garamond Medium"/>
              <a:ea typeface="EB Garamond Medium"/>
              <a:cs typeface="EB Garamond Medium"/>
            </a:endParaRPr>
          </a:p>
        </p:txBody>
      </p:sp>
      <p:sp>
        <p:nvSpPr>
          <p:cNvPr id="20" name="rule-723">
            <a:extLst>
              <a:ext uri="{FF2B5EF4-FFF2-40B4-BE49-F238E27FC236}">
                <a16:creationId xmlns:a16="http://schemas.microsoft.com/office/drawing/2014/main" id="{F30816A3-4812-4749-8B8B-229FCA0097B7}"/>
              </a:ext>
            </a:extLst>
          </p:cNvPr>
          <p:cNvSpPr>
            <a:spLocks noGrp="1"/>
          </p:cNvSpPr>
          <p:nvPr/>
        </p:nvSpPr>
        <p:spPr>
          <a:xfrm>
            <a:off x="6172200" y="4536990"/>
            <a:ext cx="5413248" cy="9144"/>
          </a:xfrm>
          <a:prstGeom prst="rect">
            <a:avLst/>
          </a:prstGeom>
          <a:solidFill>
            <a:srgbClr val="D6D2CB"/>
          </a:solidFill>
          <a:ln w="0">
            <a:noFill/>
          </a:ln>
        </p:spPr>
        <p:txBody>
          <a:bodyPr/>
          <a:lstStyle/>
          <a:p>
            <a:endParaRPr lang="en-US"/>
          </a:p>
        </p:txBody>
      </p:sp>
      <p:sp>
        <p:nvSpPr>
          <p:cNvPr id="3" name="rule-close">
            <a:extLst>
              <a:ext uri="{FF2B5EF4-FFF2-40B4-BE49-F238E27FC236}">
                <a16:creationId xmlns:a16="http://schemas.microsoft.com/office/drawing/2014/main" id="{F30816A3-4812-4749-8B8B-229FCA0097B7}"/>
              </a:ext>
            </a:extLst>
          </p:cNvPr>
          <p:cNvSpPr>
            <a:spLocks noGrp="1"/>
          </p:cNvSpPr>
          <p:nvPr/>
        </p:nvSpPr>
        <p:spPr>
          <a:xfrm>
            <a:off x="6172200" y="5657184"/>
            <a:ext cx="5413248" cy="9144"/>
          </a:xfrm>
          <a:prstGeom prst="rect">
            <a:avLst/>
          </a:prstGeom>
          <a:solidFill>
            <a:srgbClr val="D6D2CB"/>
          </a:solidFill>
          <a:ln w="0">
            <a:noFill/>
          </a:ln>
        </p:spPr>
        <p:txBody>
          <a:bodyPr/>
          <a:lstStyle/>
          <a:p>
            <a:endParaRPr lang="en-US"/>
          </a:p>
        </p:txBody>
      </p:sp>
      <p:sp>
        <p:nvSpPr>
          <p:cNvPr id="21" name="text-724">
            <a:extLst>
              <a:ext uri="{FF2B5EF4-FFF2-40B4-BE49-F238E27FC236}">
                <a16:creationId xmlns:a16="http://schemas.microsoft.com/office/drawing/2014/main" id="{3FDE50F9-B6B8-41AF-B08D-585C75336959}"/>
              </a:ext>
            </a:extLst>
          </p:cNvPr>
          <p:cNvSpPr>
            <a:spLocks noGrp="1"/>
          </p:cNvSpPr>
          <p:nvPr/>
        </p:nvSpPr>
        <p:spPr>
          <a:xfrm>
            <a:off x="6172200" y="474644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03</a:t>
            </a:r>
          </a:p>
        </p:txBody>
      </p:sp>
      <p:sp>
        <p:nvSpPr>
          <p:cNvPr id="22" name="text-725">
            <a:extLst>
              <a:ext uri="{FF2B5EF4-FFF2-40B4-BE49-F238E27FC236}">
                <a16:creationId xmlns:a16="http://schemas.microsoft.com/office/drawing/2014/main" id="{50BA1CAC-A47D-42D7-A80A-E99535141CE9}"/>
              </a:ext>
            </a:extLst>
          </p:cNvPr>
          <p:cNvSpPr>
            <a:spLocks noGrp="1"/>
          </p:cNvSpPr>
          <p:nvPr/>
        </p:nvSpPr>
        <p:spPr>
          <a:xfrm>
            <a:off x="6812280" y="4701990"/>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Sold himself with the work: the Europe-trained painter played the Iowa farmer-artist for the press.</a:t>
            </a:r>
            <a:endParaRPr sz="1900" dirty="0">
              <a:solidFill>
                <a:srgbClr val="111111"/>
              </a:solidFill>
              <a:latin typeface="EB Garamond Medium"/>
              <a:ea typeface="EB Garamond Medium"/>
              <a:cs typeface="EB Garamond Medium"/>
            </a:endParaRPr>
          </a:p>
        </p:txBody>
      </p:sp>
      <p:sp>
        <p:nvSpPr>
          <p:cNvPr id="23" name="text-726">
            <a:extLst>
              <a:ext uri="{FF2B5EF4-FFF2-40B4-BE49-F238E27FC236}">
                <a16:creationId xmlns:a16="http://schemas.microsoft.com/office/drawing/2014/main" id="{9CE1ECA7-5084-4577-9BD3-7C91F3D656F0}"/>
              </a:ext>
            </a:extLst>
          </p:cNvPr>
          <p:cNvSpPr>
            <a:spLocks noGrp="1"/>
          </p:cNvSpPr>
          <p:nvPr/>
        </p:nvSpPr>
        <p:spPr>
          <a:xfrm>
            <a:off x="6172200" y="5791200"/>
            <a:ext cx="5413248" cy="320040"/>
          </a:xfrm>
          <a:prstGeom prst="rect">
            <a:avLst/>
          </a:prstGeom>
          <a:noFill/>
          <a:ln w="0">
            <a:noFill/>
          </a:ln>
        </p:spPr>
        <p:txBody>
          <a:bodyPr wrap="square" lIns="0" tIns="0" rIns="0" bIns="0" anchor="t">
            <a:noAutofit/>
          </a:bodyPr>
          <a:lstStyle/>
          <a:p>
            <a:pPr>
              <a:defRPr sz="1125" spc="158">
                <a:solidFill>
                  <a:srgbClr val="CC1B1B"/>
                </a:solidFill>
                <a:latin typeface="IBM Plex Mono"/>
                <a:ea typeface="IBM Plex Mono"/>
                <a:cs typeface="IBM Plex Mono"/>
              </a:defRPr>
            </a:pPr>
            <a:r>
              <a:rPr sz="1300" spc="158">
                <a:solidFill>
                  <a:srgbClr val="CC1B1B"/>
                </a:solidFill>
                <a:latin typeface="IBM Plex Mono"/>
                <a:ea typeface="IBM Plex Mono"/>
                <a:cs typeface="IBM Plex Mono"/>
              </a:rPr>
              <a:t>Self-Portrait, Grant Wood, 1932</a:t>
            </a:r>
          </a:p>
          <a:p>
            <a:pPr>
              <a:spcBef>
                <a:spcPts val="300"/>
              </a:spcBef>
            </a:pPr>
            <a:r>
              <a:rPr lang="en-US" sz="1000" dirty="0">
                <a:solidFill>
                  <a:srgbClr val="5A5A66"/>
                </a:solidFill>
                <a:latin typeface="DM Sans"/>
                <a:ea typeface="DM Sans"/>
                <a:cs typeface="DM Sans"/>
              </a:rPr>
              <a:t>1 World Tribune, Dec. 1, 2025   2 NPR, “The Story Behind Grant Wood’s American Gothic,” Jul. 12, 2005</a:t>
            </a:r>
          </a:p>
          <a:p>
            <a:pPr>
              <a:spcBef>
                <a:spcPts val="0"/>
              </a:spcBef>
            </a:pPr>
            <a:r>
              <a:rPr lang="en-US" sz="1000" dirty="0">
                <a:solidFill>
                  <a:srgbClr val="5A5A66"/>
                </a:solidFill>
                <a:latin typeface="DM Sans"/>
                <a:ea typeface="DM Sans"/>
                <a:cs typeface="DM Sans"/>
              </a:rPr>
              <a:t>3 T. Hoving, American Gothic: The Biography of Grant Wood’s American Masterpiece, 2005</a:t>
            </a:r>
          </a:p>
        </p:txBody>
      </p:sp>
      <p:sp>
        <p:nvSpPr>
          <p:cNvPr id="2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4" name="Picture 3" descr="Grant Wood, Self-Portrait, 1932, oil on masonite. City of Davenport Art Collection.">
            <a:extLst>
              <a:ext uri="{FF2B5EF4-FFF2-40B4-BE49-F238E27FC236}">
                <a16:creationId xmlns:a16="http://schemas.microsoft.com/office/drawing/2014/main" id="{DC3BF06E-A3BF-F584-0022-8A31F8795409}"/>
              </a:ext>
            </a:extLst>
          </p:cNvPr>
          <p:cNvPicPr>
            <a:picLocks noChangeAspect="1"/>
          </p:cNvPicPr>
          <p:nvPr/>
        </p:nvPicPr>
        <p:blipFill>
          <a:blip r:embed="rId4"/>
          <a:srcRect l="25600" r="25500"/>
          <a:stretch>
            <a:fillRect/>
          </a:stretch>
        </p:blipFill>
        <p:spPr>
          <a:xfrm>
            <a:off x="609600" y="901700"/>
            <a:ext cx="4387850" cy="5270500"/>
          </a:xfrm>
          <a:prstGeom prst="rect">
            <a:avLst/>
          </a:prstGeom>
        </p:spPr>
      </p:pic>
    </p:spTree>
    <p:extLst>
      <p:ext uri="{BB962C8B-B14F-4D97-AF65-F5344CB8AC3E}">
        <p14:creationId xmlns:p14="http://schemas.microsoft.com/office/powerpoint/2010/main" val="22484045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704">
            <a:extLst>
              <a:ext uri="{FF2B5EF4-FFF2-40B4-BE49-F238E27FC236}">
                <a16:creationId xmlns:a16="http://schemas.microsoft.com/office/drawing/2014/main" id="{2ACE3C60-B66E-4F88-B604-D5E543DA57F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3DC6AA6-9F92-47B5-AD64-94082802F6F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10">
            <a:extLst>
              <a:ext uri="{FF2B5EF4-FFF2-40B4-BE49-F238E27FC236}">
                <a16:creationId xmlns:a16="http://schemas.microsoft.com/office/drawing/2014/main" id="{00042399-F156-4D0A-9EF7-0A4C25BE1972}"/>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711">
            <a:extLst>
              <a:ext uri="{FF2B5EF4-FFF2-40B4-BE49-F238E27FC236}">
                <a16:creationId xmlns:a16="http://schemas.microsoft.com/office/drawing/2014/main" id="{6C346692-A9B1-434A-8480-2E3022DF9FA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712">
            <a:extLst>
              <a:ext uri="{FF2B5EF4-FFF2-40B4-BE49-F238E27FC236}">
                <a16:creationId xmlns:a16="http://schemas.microsoft.com/office/drawing/2014/main" id="{B2B42EA2-F5CE-449A-952F-3B3BAD270F9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713">
            <a:extLst>
              <a:ext uri="{FF2B5EF4-FFF2-40B4-BE49-F238E27FC236}">
                <a16:creationId xmlns:a16="http://schemas.microsoft.com/office/drawing/2014/main" id="{CFEAD5BF-3E77-43EA-9416-078F739D8F76}"/>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714">
            <a:hlinkClick r:id="rId3"/>
            <a:extLst>
              <a:ext uri="{FF2B5EF4-FFF2-40B4-BE49-F238E27FC236}">
                <a16:creationId xmlns:a16="http://schemas.microsoft.com/office/drawing/2014/main" id="{940C75BF-5179-4A21-B79B-837849D0F7A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715">
            <a:extLst>
              <a:ext uri="{FF2B5EF4-FFF2-40B4-BE49-F238E27FC236}">
                <a16:creationId xmlns:a16="http://schemas.microsoft.com/office/drawing/2014/main" id="{692AD8BE-C4B0-4FC6-8B75-0A1F55A9942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56 / 70</a:t>
            </a:r>
            <a:endParaRPr sz="750" spc="105">
              <a:solidFill>
                <a:srgbClr val="8A8580"/>
              </a:solidFill>
              <a:latin typeface="IBM Plex Mono"/>
              <a:ea typeface="IBM Plex Mono"/>
              <a:cs typeface="IBM Plex Mono"/>
            </a:endParaRPr>
          </a:p>
        </p:txBody>
      </p:sp>
      <p:sp>
        <p:nvSpPr>
          <p:cNvPr id="13" name="text-716">
            <a:extLst>
              <a:ext uri="{FF2B5EF4-FFF2-40B4-BE49-F238E27FC236}">
                <a16:creationId xmlns:a16="http://schemas.microsoft.com/office/drawing/2014/main" id="{404DC871-8445-43B0-8BBF-BF307A24FB73}"/>
              </a:ext>
            </a:extLst>
          </p:cNvPr>
          <p:cNvSpPr>
            <a:spLocks noGrp="1"/>
          </p:cNvSpPr>
          <p:nvPr/>
        </p:nvSpPr>
        <p:spPr>
          <a:xfrm>
            <a:off x="6172200" y="900000"/>
            <a:ext cx="5413248" cy="1463039"/>
          </a:xfrm>
          <a:prstGeom prst="rect">
            <a:avLst/>
          </a:prstGeom>
          <a:noFill/>
          <a:ln w="0">
            <a:noFill/>
          </a:ln>
        </p:spPr>
        <p:txBody>
          <a:bodyPr wrap="square" lIns="0" tIns="0" rIns="0" bIns="0" anchor="t">
            <a:noAutofit/>
          </a:bodyPr>
          <a:lstStyle/>
          <a:p>
            <a:pPr>
              <a:defRPr sz="5250" i="0" spc="-105">
                <a:solidFill>
                  <a:srgbClr val="111111"/>
                </a:solidFill>
                <a:latin typeface="EB Garamond Medium"/>
                <a:ea typeface="EB Garamond Medium"/>
                <a:cs typeface="EB Garamond Medium"/>
              </a:defRPr>
            </a:pPr>
            <a:r>
              <a:rPr sz="4800" i="0" spc="-105">
                <a:solidFill>
                  <a:srgbClr val="111111"/>
                </a:solidFill>
                <a:latin typeface="EB Garamond Medium"/>
                <a:ea typeface="EB Garamond Medium"/>
                <a:cs typeface="EB Garamond Medium"/>
              </a:rPr>
              <a:t>American</a:t>
            </a:r>
          </a:p>
          <a:p>
            <a:pPr>
              <a:defRPr sz="5250" i="0" spc="-105">
                <a:solidFill>
                  <a:srgbClr val="111111"/>
                </a:solidFill>
                <a:latin typeface="EB Garamond Medium"/>
                <a:ea typeface="EB Garamond Medium"/>
                <a:cs typeface="EB Garamond Medium"/>
              </a:defRPr>
            </a:pPr>
            <a:r>
              <a:rPr sz="4800" i="0" spc="-105">
                <a:solidFill>
                  <a:srgbClr val="111111"/>
                </a:solidFill>
                <a:latin typeface="EB Garamond Medium"/>
                <a:ea typeface="EB Garamond Medium"/>
                <a:cs typeface="EB Garamond Medium"/>
              </a:rPr>
              <a:t>Regionalism </a:t>
            </a:r>
            <a:r>
              <a:rPr sz="4800" i="1" spc="-105">
                <a:solidFill>
                  <a:srgbClr val="CC1B1B"/>
                </a:solidFill>
                <a:latin typeface="EB Garamond Medium"/>
                <a:ea typeface="EB Garamond Medium"/>
                <a:cs typeface="EB Garamond Medium"/>
              </a:rPr>
              <a:t>2.0</a:t>
            </a:r>
          </a:p>
        </p:txBody>
      </p:sp>
      <p:sp>
        <p:nvSpPr>
          <p:cNvPr id="14" name="rule-717">
            <a:extLst>
              <a:ext uri="{FF2B5EF4-FFF2-40B4-BE49-F238E27FC236}">
                <a16:creationId xmlns:a16="http://schemas.microsoft.com/office/drawing/2014/main" id="{4C6EB755-280E-41E1-847C-DDFA37E2D6BF}"/>
              </a:ext>
            </a:extLst>
          </p:cNvPr>
          <p:cNvSpPr>
            <a:spLocks noGrp="1"/>
          </p:cNvSpPr>
          <p:nvPr/>
        </p:nvSpPr>
        <p:spPr>
          <a:xfrm>
            <a:off x="6172200" y="2560000"/>
            <a:ext cx="5413248" cy="9144"/>
          </a:xfrm>
          <a:prstGeom prst="rect">
            <a:avLst/>
          </a:prstGeom>
          <a:solidFill>
            <a:srgbClr val="D6D2CB"/>
          </a:solidFill>
          <a:ln w="0">
            <a:noFill/>
          </a:ln>
        </p:spPr>
        <p:txBody>
          <a:bodyPr/>
          <a:lstStyle/>
          <a:p>
            <a:endParaRPr lang="en-US"/>
          </a:p>
        </p:txBody>
      </p:sp>
      <p:sp>
        <p:nvSpPr>
          <p:cNvPr id="15" name="text-718">
            <a:extLst>
              <a:ext uri="{FF2B5EF4-FFF2-40B4-BE49-F238E27FC236}">
                <a16:creationId xmlns:a16="http://schemas.microsoft.com/office/drawing/2014/main" id="{14500696-5746-40CC-8C1B-412B2BD37966}"/>
              </a:ext>
            </a:extLst>
          </p:cNvPr>
          <p:cNvSpPr>
            <a:spLocks noGrp="1"/>
          </p:cNvSpPr>
          <p:nvPr/>
        </p:nvSpPr>
        <p:spPr>
          <a:xfrm>
            <a:off x="6172200" y="276945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01</a:t>
            </a:r>
          </a:p>
        </p:txBody>
      </p:sp>
      <p:sp>
        <p:nvSpPr>
          <p:cNvPr id="16" name="text-719">
            <a:extLst>
              <a:ext uri="{FF2B5EF4-FFF2-40B4-BE49-F238E27FC236}">
                <a16:creationId xmlns:a16="http://schemas.microsoft.com/office/drawing/2014/main" id="{C944E541-85C6-4A1A-8ACE-A850E7621BDF}"/>
              </a:ext>
            </a:extLst>
          </p:cNvPr>
          <p:cNvSpPr>
            <a:spLocks noGrp="1"/>
          </p:cNvSpPr>
          <p:nvPr/>
        </p:nvSpPr>
        <p:spPr>
          <a:xfrm>
            <a:off x="6812280" y="2725000"/>
            <a:ext cx="4773168" cy="526796"/>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lang="en-US" sz="1700" dirty="0">
                <a:solidFill>
                  <a:srgbClr val="111111"/>
                </a:solidFill>
                <a:latin typeface="EB Garamond Medium"/>
                <a:ea typeface="EB Garamond Medium"/>
                <a:cs typeface="EB Garamond Medium"/>
              </a:rPr>
              <a:t>TV stories shaped by regional knowledge: an opportunity to create innovative new media.</a:t>
            </a:r>
            <a:endParaRPr sz="1900" dirty="0">
              <a:solidFill>
                <a:srgbClr val="111111"/>
              </a:solidFill>
              <a:latin typeface="EB Garamond Medium"/>
              <a:ea typeface="EB Garamond Medium"/>
              <a:cs typeface="EB Garamond Medium"/>
            </a:endParaRPr>
          </a:p>
        </p:txBody>
      </p:sp>
      <p:sp>
        <p:nvSpPr>
          <p:cNvPr id="17" name="rule-720">
            <a:extLst>
              <a:ext uri="{FF2B5EF4-FFF2-40B4-BE49-F238E27FC236}">
                <a16:creationId xmlns:a16="http://schemas.microsoft.com/office/drawing/2014/main" id="{C8D1A7CC-3761-4C5B-85D7-AD40DF8EFEE1}"/>
              </a:ext>
            </a:extLst>
          </p:cNvPr>
          <p:cNvSpPr>
            <a:spLocks noGrp="1"/>
          </p:cNvSpPr>
          <p:nvPr/>
        </p:nvSpPr>
        <p:spPr>
          <a:xfrm>
            <a:off x="6172200" y="3416796"/>
            <a:ext cx="5413248" cy="9144"/>
          </a:xfrm>
          <a:prstGeom prst="rect">
            <a:avLst/>
          </a:prstGeom>
          <a:solidFill>
            <a:srgbClr val="D6D2CB"/>
          </a:solidFill>
          <a:ln w="0">
            <a:noFill/>
          </a:ln>
        </p:spPr>
        <p:txBody>
          <a:bodyPr/>
          <a:lstStyle/>
          <a:p>
            <a:endParaRPr lang="en-US"/>
          </a:p>
        </p:txBody>
      </p:sp>
      <p:sp>
        <p:nvSpPr>
          <p:cNvPr id="18" name="text-721">
            <a:extLst>
              <a:ext uri="{FF2B5EF4-FFF2-40B4-BE49-F238E27FC236}">
                <a16:creationId xmlns:a16="http://schemas.microsoft.com/office/drawing/2014/main" id="{7ADB7D5A-6DDA-4AE5-B076-E272284E1F26}"/>
              </a:ext>
            </a:extLst>
          </p:cNvPr>
          <p:cNvSpPr>
            <a:spLocks noGrp="1"/>
          </p:cNvSpPr>
          <p:nvPr/>
        </p:nvSpPr>
        <p:spPr>
          <a:xfrm>
            <a:off x="6172200" y="3626246"/>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02</a:t>
            </a:r>
          </a:p>
        </p:txBody>
      </p:sp>
      <p:sp>
        <p:nvSpPr>
          <p:cNvPr id="19" name="text-722">
            <a:extLst>
              <a:ext uri="{FF2B5EF4-FFF2-40B4-BE49-F238E27FC236}">
                <a16:creationId xmlns:a16="http://schemas.microsoft.com/office/drawing/2014/main" id="{982F03E8-603A-4A40-AFBB-B0C4985B4DDB}"/>
              </a:ext>
            </a:extLst>
          </p:cNvPr>
          <p:cNvSpPr>
            <a:spLocks noGrp="1"/>
          </p:cNvSpPr>
          <p:nvPr/>
        </p:nvSpPr>
        <p:spPr>
          <a:xfrm>
            <a:off x="6812280" y="3581796"/>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Professional production in the places stories grow from, supporting underserved urban and rural communities in Indiana.</a:t>
            </a:r>
            <a:endParaRPr sz="1900" dirty="0">
              <a:solidFill>
                <a:srgbClr val="111111"/>
              </a:solidFill>
              <a:latin typeface="EB Garamond Medium"/>
              <a:ea typeface="EB Garamond Medium"/>
              <a:cs typeface="EB Garamond Medium"/>
            </a:endParaRPr>
          </a:p>
        </p:txBody>
      </p:sp>
      <p:sp>
        <p:nvSpPr>
          <p:cNvPr id="20" name="rule-723">
            <a:extLst>
              <a:ext uri="{FF2B5EF4-FFF2-40B4-BE49-F238E27FC236}">
                <a16:creationId xmlns:a16="http://schemas.microsoft.com/office/drawing/2014/main" id="{F30816A3-4812-4749-8B8B-229FCA0097B7}"/>
              </a:ext>
            </a:extLst>
          </p:cNvPr>
          <p:cNvSpPr>
            <a:spLocks noGrp="1"/>
          </p:cNvSpPr>
          <p:nvPr/>
        </p:nvSpPr>
        <p:spPr>
          <a:xfrm>
            <a:off x="6172200" y="4536990"/>
            <a:ext cx="5413248" cy="9144"/>
          </a:xfrm>
          <a:prstGeom prst="rect">
            <a:avLst/>
          </a:prstGeom>
          <a:solidFill>
            <a:srgbClr val="D6D2CB"/>
          </a:solidFill>
          <a:ln w="0">
            <a:noFill/>
          </a:ln>
        </p:spPr>
        <p:txBody>
          <a:bodyPr/>
          <a:lstStyle/>
          <a:p>
            <a:endParaRPr lang="en-US"/>
          </a:p>
        </p:txBody>
      </p:sp>
      <p:sp>
        <p:nvSpPr>
          <p:cNvPr id="3" name="rule-close">
            <a:extLst>
              <a:ext uri="{FF2B5EF4-FFF2-40B4-BE49-F238E27FC236}">
                <a16:creationId xmlns:a16="http://schemas.microsoft.com/office/drawing/2014/main" id="{F30816A3-4812-4749-8B8B-229FCA0097B7}"/>
              </a:ext>
            </a:extLst>
          </p:cNvPr>
          <p:cNvSpPr>
            <a:spLocks noGrp="1"/>
          </p:cNvSpPr>
          <p:nvPr/>
        </p:nvSpPr>
        <p:spPr>
          <a:xfrm>
            <a:off x="6172200" y="5657184"/>
            <a:ext cx="5413248" cy="9144"/>
          </a:xfrm>
          <a:prstGeom prst="rect">
            <a:avLst/>
          </a:prstGeom>
          <a:solidFill>
            <a:srgbClr val="D6D2CB"/>
          </a:solidFill>
          <a:ln w="0">
            <a:noFill/>
          </a:ln>
        </p:spPr>
        <p:txBody>
          <a:bodyPr/>
          <a:lstStyle/>
          <a:p>
            <a:endParaRPr lang="en-US"/>
          </a:p>
        </p:txBody>
      </p:sp>
      <p:sp>
        <p:nvSpPr>
          <p:cNvPr id="21" name="text-724">
            <a:extLst>
              <a:ext uri="{FF2B5EF4-FFF2-40B4-BE49-F238E27FC236}">
                <a16:creationId xmlns:a16="http://schemas.microsoft.com/office/drawing/2014/main" id="{3FDE50F9-B6B8-41AF-B08D-585C75336959}"/>
              </a:ext>
            </a:extLst>
          </p:cNvPr>
          <p:cNvSpPr>
            <a:spLocks noGrp="1"/>
          </p:cNvSpPr>
          <p:nvPr/>
        </p:nvSpPr>
        <p:spPr>
          <a:xfrm>
            <a:off x="6172200" y="474644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03</a:t>
            </a:r>
          </a:p>
        </p:txBody>
      </p:sp>
      <p:sp>
        <p:nvSpPr>
          <p:cNvPr id="22" name="text-725">
            <a:extLst>
              <a:ext uri="{FF2B5EF4-FFF2-40B4-BE49-F238E27FC236}">
                <a16:creationId xmlns:a16="http://schemas.microsoft.com/office/drawing/2014/main" id="{50BA1CAC-A47D-42D7-A80A-E99535141CE9}"/>
              </a:ext>
            </a:extLst>
          </p:cNvPr>
          <p:cNvSpPr>
            <a:spLocks noGrp="1"/>
          </p:cNvSpPr>
          <p:nvPr/>
        </p:nvSpPr>
        <p:spPr>
          <a:xfrm>
            <a:off x="6812280" y="4701990"/>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Local authorship, workforce development, paid work and lasting relationships. An American propaganda campaign to put creatives to work.</a:t>
            </a:r>
            <a:endParaRPr sz="1900" dirty="0">
              <a:solidFill>
                <a:srgbClr val="111111"/>
              </a:solidFill>
              <a:latin typeface="EB Garamond Medium"/>
              <a:ea typeface="EB Garamond Medium"/>
              <a:cs typeface="EB Garamond Medium"/>
            </a:endParaRPr>
          </a:p>
        </p:txBody>
      </p:sp>
      <p:sp>
        <p:nvSpPr>
          <p:cNvPr id="23" name="text-726">
            <a:extLst>
              <a:ext uri="{FF2B5EF4-FFF2-40B4-BE49-F238E27FC236}">
                <a16:creationId xmlns:a16="http://schemas.microsoft.com/office/drawing/2014/main" id="{9CE1ECA7-5084-4577-9BD3-7C91F3D656F0}"/>
              </a:ext>
            </a:extLst>
          </p:cNvPr>
          <p:cNvSpPr>
            <a:spLocks noGrp="1"/>
          </p:cNvSpPr>
          <p:nvPr/>
        </p:nvSpPr>
        <p:spPr>
          <a:xfrm>
            <a:off x="6172200" y="5857184"/>
            <a:ext cx="5413248" cy="320040"/>
          </a:xfrm>
          <a:prstGeom prst="rect">
            <a:avLst/>
          </a:prstGeom>
          <a:noFill/>
          <a:ln w="0">
            <a:noFill/>
          </a:ln>
        </p:spPr>
        <p:txBody>
          <a:bodyPr wrap="square" lIns="0" tIns="0" rIns="0" bIns="0" anchor="t">
            <a:noAutofit/>
          </a:bodyPr>
          <a:lstStyle/>
          <a:p>
            <a:pPr>
              <a:defRPr sz="1125" spc="158">
                <a:solidFill>
                  <a:srgbClr val="CC1B1B"/>
                </a:solidFill>
                <a:latin typeface="IBM Plex Mono"/>
                <a:ea typeface="IBM Plex Mono"/>
                <a:cs typeface="IBM Plex Mono"/>
              </a:defRPr>
            </a:pPr>
            <a:r>
              <a:rPr sz="1300" spc="158">
                <a:solidFill>
                  <a:srgbClr val="CC1B1B"/>
                </a:solidFill>
                <a:latin typeface="IBM Plex Mono"/>
                <a:ea typeface="IBM Plex Mono"/>
                <a:cs typeface="IBM Plex Mono"/>
              </a:rPr>
              <a:t>After Wood, Benton and Curry, 1930s</a:t>
            </a:r>
          </a:p>
          <a:p>
            <a:pPr>
              <a:spcBef>
                <a:spcPts val="400"/>
              </a:spcBef>
            </a:pPr>
            <a:r>
              <a:rPr lang="en-US" sz="1800" dirty="0">
                <a:solidFill>
                  <a:srgbClr val="1A1A2E"/>
                </a:solidFill>
                <a:latin typeface="DM Sans"/>
                <a:ea typeface="DM Sans"/>
                <a:cs typeface="DM Sans"/>
              </a:rPr>
              <a:t>Like Grant Wood: paint home with love and satire, and wear the overalls.</a:t>
            </a:r>
          </a:p>
        </p:txBody>
      </p:sp>
      <p:sp>
        <p:nvSpPr>
          <p:cNvPr id="2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pic>
        <p:nvPicPr>
          <p:cNvPr id="5" name="Picture 4">
            <a:extLst>
              <a:ext uri="{FF2B5EF4-FFF2-40B4-BE49-F238E27FC236}">
                <a16:creationId xmlns:a16="http://schemas.microsoft.com/office/drawing/2014/main" id="{54AEC44F-04DC-B6D9-AD49-1EB12DD44917}"/>
              </a:ext>
            </a:extLst>
          </p:cNvPr>
          <p:cNvPicPr>
            <a:picLocks noChangeAspect="1"/>
          </p:cNvPicPr>
          <p:nvPr/>
        </p:nvPicPr>
        <p:blipFill>
          <a:blip r:embed="rId4"/>
          <a:stretch>
            <a:fillRect/>
          </a:stretch>
        </p:blipFill>
        <p:spPr>
          <a:xfrm>
            <a:off x="609600" y="901700"/>
            <a:ext cx="5050896" cy="5270500"/>
          </a:xfrm>
          <a:prstGeom prst="rect">
            <a:avLst/>
          </a:prstGeom>
        </p:spPr>
      </p:pic>
    </p:spTree>
    <p:extLst>
      <p:ext uri="{BB962C8B-B14F-4D97-AF65-F5344CB8AC3E}">
        <p14:creationId xmlns:p14="http://schemas.microsoft.com/office/powerpoint/2010/main" val="3801770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704">
            <a:extLst>
              <a:ext uri="{FF2B5EF4-FFF2-40B4-BE49-F238E27FC236}">
                <a16:creationId xmlns:a16="http://schemas.microsoft.com/office/drawing/2014/main" id="{2ACE3C60-B66E-4F88-B604-D5E543DA57F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3DC6AA6-9F92-47B5-AD64-94082802F6F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10">
            <a:extLst>
              <a:ext uri="{FF2B5EF4-FFF2-40B4-BE49-F238E27FC236}">
                <a16:creationId xmlns:a16="http://schemas.microsoft.com/office/drawing/2014/main" id="{00042399-F156-4D0A-9EF7-0A4C25BE1972}"/>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711">
            <a:extLst>
              <a:ext uri="{FF2B5EF4-FFF2-40B4-BE49-F238E27FC236}">
                <a16:creationId xmlns:a16="http://schemas.microsoft.com/office/drawing/2014/main" id="{6C346692-A9B1-434A-8480-2E3022DF9FA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712">
            <a:extLst>
              <a:ext uri="{FF2B5EF4-FFF2-40B4-BE49-F238E27FC236}">
                <a16:creationId xmlns:a16="http://schemas.microsoft.com/office/drawing/2014/main" id="{B2B42EA2-F5CE-449A-952F-3B3BAD270F9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713">
            <a:extLst>
              <a:ext uri="{FF2B5EF4-FFF2-40B4-BE49-F238E27FC236}">
                <a16:creationId xmlns:a16="http://schemas.microsoft.com/office/drawing/2014/main" id="{CFEAD5BF-3E77-43EA-9416-078F739D8F76}"/>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714">
            <a:hlinkClick r:id="rId3"/>
            <a:extLst>
              <a:ext uri="{FF2B5EF4-FFF2-40B4-BE49-F238E27FC236}">
                <a16:creationId xmlns:a16="http://schemas.microsoft.com/office/drawing/2014/main" id="{940C75BF-5179-4A21-B79B-837849D0F7A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715">
            <a:extLst>
              <a:ext uri="{FF2B5EF4-FFF2-40B4-BE49-F238E27FC236}">
                <a16:creationId xmlns:a16="http://schemas.microsoft.com/office/drawing/2014/main" id="{692AD8BE-C4B0-4FC6-8B75-0A1F55A9942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57 / 70</a:t>
            </a:r>
            <a:endParaRPr sz="750" spc="105">
              <a:solidFill>
                <a:srgbClr val="8A8580"/>
              </a:solidFill>
              <a:latin typeface="IBM Plex Mono"/>
              <a:ea typeface="IBM Plex Mono"/>
              <a:cs typeface="IBM Plex Mono"/>
            </a:endParaRPr>
          </a:p>
        </p:txBody>
      </p:sp>
      <p:sp>
        <p:nvSpPr>
          <p:cNvPr id="13" name="text-716">
            <a:extLst>
              <a:ext uri="{FF2B5EF4-FFF2-40B4-BE49-F238E27FC236}">
                <a16:creationId xmlns:a16="http://schemas.microsoft.com/office/drawing/2014/main" id="{404DC871-8445-43B0-8BBF-BF307A24FB73}"/>
              </a:ext>
            </a:extLst>
          </p:cNvPr>
          <p:cNvSpPr>
            <a:spLocks noGrp="1"/>
          </p:cNvSpPr>
          <p:nvPr/>
        </p:nvSpPr>
        <p:spPr>
          <a:xfrm>
            <a:off x="6172200" y="900000"/>
            <a:ext cx="5413248" cy="1463039"/>
          </a:xfrm>
          <a:prstGeom prst="rect">
            <a:avLst/>
          </a:prstGeom>
          <a:noFill/>
          <a:ln w="0">
            <a:noFill/>
          </a:ln>
        </p:spPr>
        <p:txBody>
          <a:bodyPr wrap="square" lIns="0" tIns="0" rIns="0" bIns="0" anchor="t">
            <a:noAutofit/>
          </a:bodyPr>
          <a:lstStyle/>
          <a:p>
            <a:pPr>
              <a:defRPr sz="5250" i="0" spc="-105">
                <a:solidFill>
                  <a:srgbClr val="111111"/>
                </a:solidFill>
                <a:latin typeface="EB Garamond Medium"/>
                <a:ea typeface="EB Garamond Medium"/>
                <a:cs typeface="EB Garamond Medium"/>
              </a:defRPr>
            </a:pPr>
            <a:r>
              <a:rPr sz="4800" i="0" spc="-105">
                <a:solidFill>
                  <a:srgbClr val="111111"/>
                </a:solidFill>
                <a:latin typeface="EB Garamond Medium"/>
                <a:ea typeface="EB Garamond Medium"/>
                <a:cs typeface="EB Garamond Medium"/>
              </a:rPr>
              <a:t>The Call:</a:t>
            </a:r>
          </a:p>
          <a:p>
            <a:pPr>
              <a:defRPr sz="5250" i="0" spc="-105">
                <a:solidFill>
                  <a:srgbClr val="111111"/>
                </a:solidFill>
                <a:latin typeface="EB Garamond Medium"/>
                <a:ea typeface="EB Garamond Medium"/>
                <a:cs typeface="EB Garamond Medium"/>
              </a:defRPr>
            </a:pPr>
            <a:r>
              <a:rPr sz="4800" i="0" spc="-105">
                <a:solidFill>
                  <a:srgbClr val="111111"/>
                </a:solidFill>
                <a:latin typeface="EB Garamond Medium"/>
                <a:ea typeface="EB Garamond Medium"/>
                <a:cs typeface="EB Garamond Medium"/>
              </a:rPr>
              <a:t>Make it </a:t>
            </a:r>
            <a:r>
              <a:rPr sz="4800" i="1" spc="-105">
                <a:solidFill>
                  <a:srgbClr val="CC1B1B"/>
                </a:solidFill>
                <a:latin typeface="EB Garamond Medium"/>
                <a:ea typeface="EB Garamond Medium"/>
                <a:cs typeface="EB Garamond Medium"/>
              </a:rPr>
              <a:t>here</a:t>
            </a:r>
          </a:p>
        </p:txBody>
      </p:sp>
      <p:sp>
        <p:nvSpPr>
          <p:cNvPr id="14" name="rule-717">
            <a:extLst>
              <a:ext uri="{FF2B5EF4-FFF2-40B4-BE49-F238E27FC236}">
                <a16:creationId xmlns:a16="http://schemas.microsoft.com/office/drawing/2014/main" id="{4C6EB755-280E-41E1-847C-DDFA37E2D6BF}"/>
              </a:ext>
            </a:extLst>
          </p:cNvPr>
          <p:cNvSpPr>
            <a:spLocks noGrp="1"/>
          </p:cNvSpPr>
          <p:nvPr/>
        </p:nvSpPr>
        <p:spPr>
          <a:xfrm>
            <a:off x="6172200" y="2560000"/>
            <a:ext cx="5413248" cy="9144"/>
          </a:xfrm>
          <a:prstGeom prst="rect">
            <a:avLst/>
          </a:prstGeom>
          <a:solidFill>
            <a:srgbClr val="D6D2CB"/>
          </a:solidFill>
          <a:ln w="0">
            <a:noFill/>
          </a:ln>
        </p:spPr>
        <p:txBody>
          <a:bodyPr/>
          <a:lstStyle/>
          <a:p>
            <a:endParaRPr lang="en-US"/>
          </a:p>
        </p:txBody>
      </p:sp>
      <p:sp>
        <p:nvSpPr>
          <p:cNvPr id="15" name="text-718">
            <a:extLst>
              <a:ext uri="{FF2B5EF4-FFF2-40B4-BE49-F238E27FC236}">
                <a16:creationId xmlns:a16="http://schemas.microsoft.com/office/drawing/2014/main" id="{14500696-5746-40CC-8C1B-412B2BD37966}"/>
              </a:ext>
            </a:extLst>
          </p:cNvPr>
          <p:cNvSpPr>
            <a:spLocks noGrp="1"/>
          </p:cNvSpPr>
          <p:nvPr/>
        </p:nvSpPr>
        <p:spPr>
          <a:xfrm>
            <a:off x="6172200" y="276945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01</a:t>
            </a:r>
          </a:p>
        </p:txBody>
      </p:sp>
      <p:sp>
        <p:nvSpPr>
          <p:cNvPr id="16" name="text-719">
            <a:extLst>
              <a:ext uri="{FF2B5EF4-FFF2-40B4-BE49-F238E27FC236}">
                <a16:creationId xmlns:a16="http://schemas.microsoft.com/office/drawing/2014/main" id="{C944E541-85C6-4A1A-8ACE-A850E7621BDF}"/>
              </a:ext>
            </a:extLst>
          </p:cNvPr>
          <p:cNvSpPr>
            <a:spLocks noGrp="1"/>
          </p:cNvSpPr>
          <p:nvPr/>
        </p:nvSpPr>
        <p:spPr>
          <a:xfrm>
            <a:off x="6812280" y="2725000"/>
            <a:ext cx="4773168" cy="526796"/>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lang="en-US" sz="1700" dirty="0">
                <a:solidFill>
                  <a:srgbClr val="111111"/>
                </a:solidFill>
                <a:latin typeface="EB Garamond Medium"/>
                <a:ea typeface="EB Garamond Medium"/>
                <a:cs typeface="EB Garamond Medium"/>
              </a:rPr>
              <a:t>Governor Braun: rally Indiana’s delegation in Congress behind the federal film and TV tax credit.</a:t>
            </a:r>
            <a:endParaRPr sz="1900" dirty="0">
              <a:solidFill>
                <a:srgbClr val="111111"/>
              </a:solidFill>
              <a:latin typeface="EB Garamond Medium"/>
              <a:ea typeface="EB Garamond Medium"/>
              <a:cs typeface="EB Garamond Medium"/>
            </a:endParaRPr>
          </a:p>
        </p:txBody>
      </p:sp>
      <p:sp>
        <p:nvSpPr>
          <p:cNvPr id="17" name="rule-720">
            <a:extLst>
              <a:ext uri="{FF2B5EF4-FFF2-40B4-BE49-F238E27FC236}">
                <a16:creationId xmlns:a16="http://schemas.microsoft.com/office/drawing/2014/main" id="{C8D1A7CC-3761-4C5B-85D7-AD40DF8EFEE1}"/>
              </a:ext>
            </a:extLst>
          </p:cNvPr>
          <p:cNvSpPr>
            <a:spLocks noGrp="1"/>
          </p:cNvSpPr>
          <p:nvPr/>
        </p:nvSpPr>
        <p:spPr>
          <a:xfrm>
            <a:off x="6172200" y="3416796"/>
            <a:ext cx="5413248" cy="9144"/>
          </a:xfrm>
          <a:prstGeom prst="rect">
            <a:avLst/>
          </a:prstGeom>
          <a:solidFill>
            <a:srgbClr val="D6D2CB"/>
          </a:solidFill>
          <a:ln w="0">
            <a:noFill/>
          </a:ln>
        </p:spPr>
        <p:txBody>
          <a:bodyPr/>
          <a:lstStyle/>
          <a:p>
            <a:endParaRPr lang="en-US"/>
          </a:p>
        </p:txBody>
      </p:sp>
      <p:sp>
        <p:nvSpPr>
          <p:cNvPr id="18" name="text-721">
            <a:extLst>
              <a:ext uri="{FF2B5EF4-FFF2-40B4-BE49-F238E27FC236}">
                <a16:creationId xmlns:a16="http://schemas.microsoft.com/office/drawing/2014/main" id="{7ADB7D5A-6DDA-4AE5-B076-E272284E1F26}"/>
              </a:ext>
            </a:extLst>
          </p:cNvPr>
          <p:cNvSpPr>
            <a:spLocks noGrp="1"/>
          </p:cNvSpPr>
          <p:nvPr/>
        </p:nvSpPr>
        <p:spPr>
          <a:xfrm>
            <a:off x="6172200" y="3626246"/>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02</a:t>
            </a:r>
          </a:p>
        </p:txBody>
      </p:sp>
      <p:sp>
        <p:nvSpPr>
          <p:cNvPr id="19" name="text-722">
            <a:extLst>
              <a:ext uri="{FF2B5EF4-FFF2-40B4-BE49-F238E27FC236}">
                <a16:creationId xmlns:a16="http://schemas.microsoft.com/office/drawing/2014/main" id="{982F03E8-603A-4A40-AFBB-B0C4985B4DDB}"/>
              </a:ext>
            </a:extLst>
          </p:cNvPr>
          <p:cNvSpPr>
            <a:spLocks noGrp="1"/>
          </p:cNvSpPr>
          <p:nvPr/>
        </p:nvSpPr>
        <p:spPr>
          <a:xfrm>
            <a:off x="6812280" y="3581796"/>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Mr. President: sign the bipartisan bill and make the credit law.</a:t>
            </a:r>
            <a:endParaRPr sz="1900" dirty="0">
              <a:solidFill>
                <a:srgbClr val="111111"/>
              </a:solidFill>
              <a:latin typeface="EB Garamond Medium"/>
              <a:ea typeface="EB Garamond Medium"/>
              <a:cs typeface="EB Garamond Medium"/>
            </a:endParaRPr>
          </a:p>
        </p:txBody>
      </p:sp>
      <p:sp>
        <p:nvSpPr>
          <p:cNvPr id="20" name="rule-723">
            <a:extLst>
              <a:ext uri="{FF2B5EF4-FFF2-40B4-BE49-F238E27FC236}">
                <a16:creationId xmlns:a16="http://schemas.microsoft.com/office/drawing/2014/main" id="{F30816A3-4812-4749-8B8B-229FCA0097B7}"/>
              </a:ext>
            </a:extLst>
          </p:cNvPr>
          <p:cNvSpPr>
            <a:spLocks noGrp="1"/>
          </p:cNvSpPr>
          <p:nvPr/>
        </p:nvSpPr>
        <p:spPr>
          <a:xfrm>
            <a:off x="6172200" y="4536990"/>
            <a:ext cx="5413248" cy="9144"/>
          </a:xfrm>
          <a:prstGeom prst="rect">
            <a:avLst/>
          </a:prstGeom>
          <a:solidFill>
            <a:srgbClr val="D6D2CB"/>
          </a:solidFill>
          <a:ln w="0">
            <a:noFill/>
          </a:ln>
        </p:spPr>
        <p:txBody>
          <a:bodyPr/>
          <a:lstStyle/>
          <a:p>
            <a:endParaRPr lang="en-US"/>
          </a:p>
        </p:txBody>
      </p:sp>
      <p:sp>
        <p:nvSpPr>
          <p:cNvPr id="3" name="rule-close">
            <a:extLst>
              <a:ext uri="{FF2B5EF4-FFF2-40B4-BE49-F238E27FC236}">
                <a16:creationId xmlns:a16="http://schemas.microsoft.com/office/drawing/2014/main" id="{F30816A3-4812-4749-8B8B-229FCA0097B7}"/>
              </a:ext>
            </a:extLst>
          </p:cNvPr>
          <p:cNvSpPr>
            <a:spLocks noGrp="1"/>
          </p:cNvSpPr>
          <p:nvPr/>
        </p:nvSpPr>
        <p:spPr>
          <a:xfrm>
            <a:off x="6172200" y="5657184"/>
            <a:ext cx="5413248" cy="9144"/>
          </a:xfrm>
          <a:prstGeom prst="rect">
            <a:avLst/>
          </a:prstGeom>
          <a:solidFill>
            <a:srgbClr val="D6D2CB"/>
          </a:solidFill>
          <a:ln w="0">
            <a:noFill/>
          </a:ln>
        </p:spPr>
        <p:txBody>
          <a:bodyPr/>
          <a:lstStyle/>
          <a:p>
            <a:endParaRPr lang="en-US"/>
          </a:p>
        </p:txBody>
      </p:sp>
      <p:sp>
        <p:nvSpPr>
          <p:cNvPr id="21" name="text-724">
            <a:extLst>
              <a:ext uri="{FF2B5EF4-FFF2-40B4-BE49-F238E27FC236}">
                <a16:creationId xmlns:a16="http://schemas.microsoft.com/office/drawing/2014/main" id="{3FDE50F9-B6B8-41AF-B08D-585C75336959}"/>
              </a:ext>
            </a:extLst>
          </p:cNvPr>
          <p:cNvSpPr>
            <a:spLocks noGrp="1"/>
          </p:cNvSpPr>
          <p:nvPr/>
        </p:nvSpPr>
        <p:spPr>
          <a:xfrm>
            <a:off x="6172200" y="474644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03</a:t>
            </a:r>
          </a:p>
        </p:txBody>
      </p:sp>
      <p:sp>
        <p:nvSpPr>
          <p:cNvPr id="22" name="text-725">
            <a:extLst>
              <a:ext uri="{FF2B5EF4-FFF2-40B4-BE49-F238E27FC236}">
                <a16:creationId xmlns:a16="http://schemas.microsoft.com/office/drawing/2014/main" id="{50BA1CAC-A47D-42D7-A80A-E99535141CE9}"/>
              </a:ext>
            </a:extLst>
          </p:cNvPr>
          <p:cNvSpPr>
            <a:spLocks noGrp="1"/>
          </p:cNvSpPr>
          <p:nvPr/>
        </p:nvSpPr>
        <p:spPr>
          <a:xfrm>
            <a:off x="6812280" y="4701990"/>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Indiana: use the opportunity-zone uplift to bring productions to our mills, farms and main streets.</a:t>
            </a:r>
            <a:endParaRPr sz="1900" dirty="0">
              <a:solidFill>
                <a:srgbClr val="111111"/>
              </a:solidFill>
              <a:latin typeface="EB Garamond Medium"/>
              <a:ea typeface="EB Garamond Medium"/>
              <a:cs typeface="EB Garamond Medium"/>
            </a:endParaRPr>
          </a:p>
        </p:txBody>
      </p:sp>
      <p:sp>
        <p:nvSpPr>
          <p:cNvPr id="23" name="text-726">
            <a:extLst>
              <a:ext uri="{FF2B5EF4-FFF2-40B4-BE49-F238E27FC236}">
                <a16:creationId xmlns:a16="http://schemas.microsoft.com/office/drawing/2014/main" id="{9CE1ECA7-5084-4577-9BD3-7C91F3D656F0}"/>
              </a:ext>
            </a:extLst>
          </p:cNvPr>
          <p:cNvSpPr>
            <a:spLocks noGrp="1"/>
          </p:cNvSpPr>
          <p:nvPr/>
        </p:nvSpPr>
        <p:spPr>
          <a:xfrm>
            <a:off x="6172200" y="5857184"/>
            <a:ext cx="5413248" cy="320040"/>
          </a:xfrm>
          <a:prstGeom prst="rect">
            <a:avLst/>
          </a:prstGeom>
          <a:noFill/>
          <a:ln w="0">
            <a:noFill/>
          </a:ln>
        </p:spPr>
        <p:txBody>
          <a:bodyPr wrap="square" lIns="0" tIns="0" rIns="0" bIns="0" anchor="t">
            <a:noAutofit/>
          </a:bodyPr>
          <a:lstStyle/>
          <a:p>
            <a:pPr>
              <a:defRPr sz="1125" spc="158">
                <a:solidFill>
                  <a:srgbClr val="CC1B1B"/>
                </a:solidFill>
                <a:latin typeface="IBM Plex Mono"/>
                <a:ea typeface="IBM Plex Mono"/>
                <a:cs typeface="IBM Plex Mono"/>
              </a:defRPr>
            </a:pPr>
            <a:r>
              <a:rPr sz="1300" spc="158">
                <a:solidFill>
                  <a:srgbClr val="CC1B1B"/>
                </a:solidFill>
                <a:latin typeface="IBM Plex Mono"/>
                <a:ea typeface="IBM Plex Mono"/>
                <a:cs typeface="IBM Plex Mono"/>
              </a:rPr>
              <a:t>The pitch / Sept. 2026</a:t>
            </a:r>
          </a:p>
          <a:p>
            <a:pPr>
              <a:spcBef>
                <a:spcPts val="400"/>
              </a:spcBef>
            </a:pPr>
            <a:r>
              <a:rPr lang="en-US" sz="1800" dirty="0">
                <a:solidFill>
                  <a:srgbClr val="1A1A2E"/>
                </a:solidFill>
                <a:latin typeface="DM Sans"/>
                <a:ea typeface="DM Sans"/>
                <a:cs typeface="DM Sans"/>
              </a:rPr>
              <a:t>1 The Hollywood Reporter, Sept. 24, 2026</a:t>
            </a:r>
          </a:p>
        </p:txBody>
      </p:sp>
      <p:sp>
        <p:nvSpPr>
          <p:cNvPr id="2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90" name="card-bill"/>
          <p:cNvSpPr/>
          <p:nvPr/>
        </p:nvSpPr>
        <p:spPr>
          <a:xfrm>
            <a:off x="609600" y="901700"/>
            <a:ext cx="5054600" cy="5270500"/>
          </a:xfrm>
          <a:prstGeom prst="rect">
            <a:avLst/>
          </a:prstGeom>
          <a:solidFill>
            <a:srgbClr val="FFFFFF"/>
          </a:solidFill>
          <a:ln w="12700">
            <a:solidFill>
              <a:srgbClr val="E0D9CE"/>
            </a:solidFill>
          </a:ln>
        </p:spPr>
        <p:txBody>
          <a:bodyPr wrap="square" lIns="355600" tIns="355600" rIns="355600" bIns="355600" anchor="b">
            <a:noAutofit/>
          </a:bodyPr>
          <a:lstStyle/>
          <a:p>
            <a:r>
              <a:rPr lang="en-US" sz="1300" spc="158" dirty="0">
                <a:solidFill>
                  <a:srgbClr val="CC1B1B"/>
                </a:solidFill>
                <a:latin typeface="IBM Plex Mono"/>
                <a:ea typeface="IBM Plex Mono"/>
                <a:cs typeface="IBM Plex Mono"/>
              </a:rPr>
              <a:t>THE BILL</a:t>
            </a:r>
          </a:p>
          <a:p>
            <a:pPr>
              <a:lnSpc>
                <a:spcPct val="85000"/>
              </a:lnSpc>
              <a:spcBef>
                <a:spcPts val="600"/>
              </a:spcBef>
            </a:pPr>
            <a:r>
              <a:rPr lang="en-US" sz="14000" dirty="0">
                <a:solidFill>
                  <a:srgbClr val="CC1B1B"/>
                </a:solidFill>
                <a:latin typeface="EB Garamond Medium"/>
                <a:ea typeface="EB Garamond Medium"/>
                <a:cs typeface="EB Garamond Medium"/>
              </a:rPr>
              <a:t>20%</a:t>
            </a:r>
          </a:p>
          <a:p>
            <a:pPr>
              <a:spcBef>
                <a:spcPts val="600"/>
              </a:spcBef>
            </a:pPr>
            <a:r>
              <a:rPr lang="en-US" sz="1800" dirty="0">
                <a:solidFill>
                  <a:srgbClr val="1A1A2E"/>
                </a:solidFill>
                <a:latin typeface="DM Sans"/>
                <a:ea typeface="DM Sans"/>
                <a:cs typeface="DM Sans"/>
              </a:rPr>
              <a:t>Federal tax credit on U.S. film and TV production labor</a:t>
            </a:r>
            <a:r>
              <a:rPr lang="en-US" sz="1800" baseline="30000" dirty="0">
                <a:solidFill>
                  <a:srgbClr val="1A1A2E"/>
                </a:solidFill>
                <a:latin typeface="DM Sans"/>
                <a:ea typeface="DM Sans"/>
                <a:cs typeface="DM Sans"/>
              </a:rPr>
              <a:t>1</a:t>
            </a:r>
          </a:p>
          <a:p>
            <a:pPr>
              <a:lnSpc>
                <a:spcPct val="128000"/>
              </a:lnSpc>
              <a:spcBef>
                <a:spcPts val="1000"/>
              </a:spcBef>
            </a:pPr>
            <a:r>
              <a:rPr lang="en-US" sz="1800" dirty="0">
                <a:solidFill>
                  <a:srgbClr val="5A5A66"/>
                </a:solidFill>
                <a:latin typeface="DM Sans"/>
                <a:ea typeface="DM Sans"/>
                <a:cs typeface="DM Sans"/>
              </a:rPr>
              <a:t>Up to 30% with uplifts for opportunity zones, independent films and shoots in 10+ locations.</a:t>
            </a:r>
          </a:p>
          <a:p>
            <a:pPr>
              <a:spcBef>
                <a:spcPts val="1400"/>
              </a:spcBef>
            </a:pPr>
            <a:endParaRPr lang="en-US" sz="600"/>
          </a:p>
          <a:p>
            <a:pPr>
              <a:lnSpc>
                <a:spcPct val="128000"/>
              </a:lnSpc>
            </a:pPr>
            <a:r>
              <a:rPr lang="en-US" sz="1300" spc="40" dirty="0">
                <a:solidFill>
                  <a:srgbClr val="5A5A66"/>
                </a:solidFill>
                <a:latin typeface="IBM Plex Mono"/>
                <a:ea typeface="IBM Plex Mono"/>
                <a:cs typeface="IBM Plex Mono"/>
              </a:rPr>
              <a:t>Motion Picture, Television, and Entertainment Revitalization Act. Bipartisan, House and Senate, introduced Sept. 24, 2026.</a:t>
            </a:r>
          </a:p>
        </p:txBody>
      </p:sp>
      <p:sp>
        <p:nvSpPr>
          <p:cNvPr id="91" name="card-rule"/>
          <p:cNvSpPr/>
          <p:nvPr/>
        </p:nvSpPr>
        <p:spPr>
          <a:xfrm>
            <a:off x="609600" y="901700"/>
            <a:ext cx="25400" cy="5270500"/>
          </a:xfrm>
          <a:prstGeom prst="rect">
            <a:avLst/>
          </a:prstGeom>
          <a:solidFill>
            <a:srgbClr val="C45B3E"/>
          </a:solidFill>
          <a:ln>
            <a:noFill/>
          </a:ln>
        </p:spPr>
        <p:txBody>
          <a:bodyPr/>
          <a:lstStyle/>
          <a:p>
            <a:endParaRPr lang="en-US"/>
          </a:p>
        </p:txBody>
      </p:sp>
    </p:spTree>
    <p:extLst>
      <p:ext uri="{BB962C8B-B14F-4D97-AF65-F5344CB8AC3E}">
        <p14:creationId xmlns:p14="http://schemas.microsoft.com/office/powerpoint/2010/main" val="31204630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704">
            <a:extLst>
              <a:ext uri="{FF2B5EF4-FFF2-40B4-BE49-F238E27FC236}">
                <a16:creationId xmlns:a16="http://schemas.microsoft.com/office/drawing/2014/main" id="{2ACE3C60-B66E-4F88-B604-D5E543DA57F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3DC6AA6-9F92-47B5-AD64-94082802F6F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10">
            <a:extLst>
              <a:ext uri="{FF2B5EF4-FFF2-40B4-BE49-F238E27FC236}">
                <a16:creationId xmlns:a16="http://schemas.microsoft.com/office/drawing/2014/main" id="{00042399-F156-4D0A-9EF7-0A4C25BE1972}"/>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711">
            <a:extLst>
              <a:ext uri="{FF2B5EF4-FFF2-40B4-BE49-F238E27FC236}">
                <a16:creationId xmlns:a16="http://schemas.microsoft.com/office/drawing/2014/main" id="{6C346692-A9B1-434A-8480-2E3022DF9FA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712">
            <a:extLst>
              <a:ext uri="{FF2B5EF4-FFF2-40B4-BE49-F238E27FC236}">
                <a16:creationId xmlns:a16="http://schemas.microsoft.com/office/drawing/2014/main" id="{B2B42EA2-F5CE-449A-952F-3B3BAD270F9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713">
            <a:extLst>
              <a:ext uri="{FF2B5EF4-FFF2-40B4-BE49-F238E27FC236}">
                <a16:creationId xmlns:a16="http://schemas.microsoft.com/office/drawing/2014/main" id="{CFEAD5BF-3E77-43EA-9416-078F739D8F76}"/>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714">
            <a:hlinkClick r:id="rId3"/>
            <a:extLst>
              <a:ext uri="{FF2B5EF4-FFF2-40B4-BE49-F238E27FC236}">
                <a16:creationId xmlns:a16="http://schemas.microsoft.com/office/drawing/2014/main" id="{940C75BF-5179-4A21-B79B-837849D0F7A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715">
            <a:extLst>
              <a:ext uri="{FF2B5EF4-FFF2-40B4-BE49-F238E27FC236}">
                <a16:creationId xmlns:a16="http://schemas.microsoft.com/office/drawing/2014/main" id="{692AD8BE-C4B0-4FC6-8B75-0A1F55A9942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58 / 70</a:t>
            </a:r>
            <a:endParaRPr sz="750" spc="105">
              <a:solidFill>
                <a:srgbClr val="8A8580"/>
              </a:solidFill>
              <a:latin typeface="IBM Plex Mono"/>
              <a:ea typeface="IBM Plex Mono"/>
              <a:cs typeface="IBM Plex Mono"/>
            </a:endParaRPr>
          </a:p>
        </p:txBody>
      </p:sp>
      <p:sp>
        <p:nvSpPr>
          <p:cNvPr id="13" name="text-716">
            <a:extLst>
              <a:ext uri="{FF2B5EF4-FFF2-40B4-BE49-F238E27FC236}">
                <a16:creationId xmlns:a16="http://schemas.microsoft.com/office/drawing/2014/main" id="{404DC871-8445-43B0-8BBF-BF307A24FB73}"/>
              </a:ext>
            </a:extLst>
          </p:cNvPr>
          <p:cNvSpPr>
            <a:spLocks noGrp="1"/>
          </p:cNvSpPr>
          <p:nvPr/>
        </p:nvSpPr>
        <p:spPr>
          <a:xfrm>
            <a:off x="6172200" y="900000"/>
            <a:ext cx="5413248" cy="1463039"/>
          </a:xfrm>
          <a:prstGeom prst="rect">
            <a:avLst/>
          </a:prstGeom>
          <a:noFill/>
          <a:ln w="0">
            <a:noFill/>
          </a:ln>
        </p:spPr>
        <p:txBody>
          <a:bodyPr wrap="square" lIns="0" tIns="0" rIns="0" bIns="0" anchor="t">
            <a:noAutofit/>
          </a:bodyPr>
          <a:lstStyle/>
          <a:p>
            <a:pPr>
              <a:defRPr sz="5250" i="0" spc="-105">
                <a:solidFill>
                  <a:srgbClr val="111111"/>
                </a:solidFill>
                <a:latin typeface="EB Garamond Medium"/>
                <a:ea typeface="EB Garamond Medium"/>
                <a:cs typeface="EB Garamond Medium"/>
              </a:defRPr>
            </a:pPr>
            <a:r>
              <a:rPr sz="4800" i="0" spc="-105">
                <a:solidFill>
                  <a:srgbClr val="111111"/>
                </a:solidFill>
                <a:latin typeface="EB Garamond Medium"/>
                <a:ea typeface="EB Garamond Medium"/>
                <a:cs typeface="EB Garamond Medium"/>
              </a:rPr>
              <a:t>The business case:</a:t>
            </a:r>
          </a:p>
          <a:p>
            <a:pPr>
              <a:defRPr sz="5250" i="0" spc="-105">
                <a:solidFill>
                  <a:srgbClr val="111111"/>
                </a:solidFill>
                <a:latin typeface="EB Garamond Medium"/>
                <a:ea typeface="EB Garamond Medium"/>
                <a:cs typeface="EB Garamond Medium"/>
              </a:defRPr>
            </a:pPr>
            <a:r>
              <a:rPr sz="4800" i="0" spc="-105">
                <a:solidFill>
                  <a:srgbClr val="111111"/>
                </a:solidFill>
                <a:latin typeface="EB Garamond Medium"/>
                <a:ea typeface="EB Garamond Medium"/>
                <a:cs typeface="EB Garamond Medium"/>
              </a:rPr>
              <a:t>Stack the </a:t>
            </a:r>
            <a:r>
              <a:rPr sz="4800" i="1" spc="-105">
                <a:solidFill>
                  <a:srgbClr val="CC1B1B"/>
                </a:solidFill>
                <a:latin typeface="EB Garamond Medium"/>
                <a:ea typeface="EB Garamond Medium"/>
                <a:cs typeface="EB Garamond Medium"/>
              </a:rPr>
              <a:t>credits</a:t>
            </a:r>
          </a:p>
        </p:txBody>
      </p:sp>
      <p:sp>
        <p:nvSpPr>
          <p:cNvPr id="14" name="rule-717">
            <a:extLst>
              <a:ext uri="{FF2B5EF4-FFF2-40B4-BE49-F238E27FC236}">
                <a16:creationId xmlns:a16="http://schemas.microsoft.com/office/drawing/2014/main" id="{4C6EB755-280E-41E1-847C-DDFA37E2D6BF}"/>
              </a:ext>
            </a:extLst>
          </p:cNvPr>
          <p:cNvSpPr>
            <a:spLocks noGrp="1"/>
          </p:cNvSpPr>
          <p:nvPr/>
        </p:nvSpPr>
        <p:spPr>
          <a:xfrm>
            <a:off x="6172200" y="2560000"/>
            <a:ext cx="5413248" cy="9144"/>
          </a:xfrm>
          <a:prstGeom prst="rect">
            <a:avLst/>
          </a:prstGeom>
          <a:solidFill>
            <a:srgbClr val="D6D2CB"/>
          </a:solidFill>
          <a:ln w="0">
            <a:noFill/>
          </a:ln>
        </p:spPr>
        <p:txBody>
          <a:bodyPr/>
          <a:lstStyle/>
          <a:p>
            <a:endParaRPr lang="en-US"/>
          </a:p>
        </p:txBody>
      </p:sp>
      <p:sp>
        <p:nvSpPr>
          <p:cNvPr id="15" name="text-718">
            <a:extLst>
              <a:ext uri="{FF2B5EF4-FFF2-40B4-BE49-F238E27FC236}">
                <a16:creationId xmlns:a16="http://schemas.microsoft.com/office/drawing/2014/main" id="{14500696-5746-40CC-8C1B-412B2BD37966}"/>
              </a:ext>
            </a:extLst>
          </p:cNvPr>
          <p:cNvSpPr>
            <a:spLocks noGrp="1"/>
          </p:cNvSpPr>
          <p:nvPr/>
        </p:nvSpPr>
        <p:spPr>
          <a:xfrm>
            <a:off x="6172200" y="276945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01</a:t>
            </a:r>
          </a:p>
        </p:txBody>
      </p:sp>
      <p:sp>
        <p:nvSpPr>
          <p:cNvPr id="16" name="text-719">
            <a:extLst>
              <a:ext uri="{FF2B5EF4-FFF2-40B4-BE49-F238E27FC236}">
                <a16:creationId xmlns:a16="http://schemas.microsoft.com/office/drawing/2014/main" id="{C944E541-85C6-4A1A-8ACE-A850E7621BDF}"/>
              </a:ext>
            </a:extLst>
          </p:cNvPr>
          <p:cNvSpPr>
            <a:spLocks noGrp="1"/>
          </p:cNvSpPr>
          <p:nvPr/>
        </p:nvSpPr>
        <p:spPr>
          <a:xfrm>
            <a:off x="6812280" y="2725000"/>
            <a:ext cx="4773168" cy="526796"/>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lang="en-US" sz="1700" dirty="0">
                <a:solidFill>
                  <a:srgbClr val="111111"/>
                </a:solidFill>
                <a:latin typeface="EB Garamond Medium"/>
                <a:ea typeface="EB Garamond Medium"/>
                <a:cs typeface="EB Garamond Medium"/>
              </a:rPr>
              <a:t>Today: about $20M a year in direct production spend in Indiana, supporting roughly 180 jobs.</a:t>
            </a:r>
            <a:r>
              <a:rPr lang="en-US" sz="1700" baseline="30000" dirty="0">
                <a:solidFill>
                  <a:srgbClr val="111111"/>
                </a:solidFill>
                <a:latin typeface="EB Garamond Medium"/>
                <a:ea typeface="EB Garamond Medium"/>
                <a:cs typeface="EB Garamond Medium"/>
              </a:rPr>
              <a:t>2</a:t>
            </a:r>
            <a:endParaRPr sz="1900" dirty="0">
              <a:solidFill>
                <a:srgbClr val="111111"/>
              </a:solidFill>
              <a:latin typeface="EB Garamond Medium"/>
              <a:ea typeface="EB Garamond Medium"/>
              <a:cs typeface="EB Garamond Medium"/>
            </a:endParaRPr>
          </a:p>
        </p:txBody>
      </p:sp>
      <p:sp>
        <p:nvSpPr>
          <p:cNvPr id="17" name="rule-720">
            <a:extLst>
              <a:ext uri="{FF2B5EF4-FFF2-40B4-BE49-F238E27FC236}">
                <a16:creationId xmlns:a16="http://schemas.microsoft.com/office/drawing/2014/main" id="{C8D1A7CC-3761-4C5B-85D7-AD40DF8EFEE1}"/>
              </a:ext>
            </a:extLst>
          </p:cNvPr>
          <p:cNvSpPr>
            <a:spLocks noGrp="1"/>
          </p:cNvSpPr>
          <p:nvPr/>
        </p:nvSpPr>
        <p:spPr>
          <a:xfrm>
            <a:off x="6172200" y="3594100"/>
            <a:ext cx="5413248" cy="9144"/>
          </a:xfrm>
          <a:prstGeom prst="rect">
            <a:avLst/>
          </a:prstGeom>
          <a:solidFill>
            <a:srgbClr val="D6D2CB"/>
          </a:solidFill>
          <a:ln w="0">
            <a:noFill/>
          </a:ln>
        </p:spPr>
        <p:txBody>
          <a:bodyPr/>
          <a:lstStyle/>
          <a:p>
            <a:endParaRPr lang="en-US"/>
          </a:p>
        </p:txBody>
      </p:sp>
      <p:sp>
        <p:nvSpPr>
          <p:cNvPr id="18" name="text-721">
            <a:extLst>
              <a:ext uri="{FF2B5EF4-FFF2-40B4-BE49-F238E27FC236}">
                <a16:creationId xmlns:a16="http://schemas.microsoft.com/office/drawing/2014/main" id="{7ADB7D5A-6DDA-4AE5-B076-E272284E1F26}"/>
              </a:ext>
            </a:extLst>
          </p:cNvPr>
          <p:cNvSpPr>
            <a:spLocks noGrp="1"/>
          </p:cNvSpPr>
          <p:nvPr/>
        </p:nvSpPr>
        <p:spPr>
          <a:xfrm>
            <a:off x="6172200" y="379730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02</a:t>
            </a:r>
          </a:p>
        </p:txBody>
      </p:sp>
      <p:sp>
        <p:nvSpPr>
          <p:cNvPr id="19" name="text-722">
            <a:extLst>
              <a:ext uri="{FF2B5EF4-FFF2-40B4-BE49-F238E27FC236}">
                <a16:creationId xmlns:a16="http://schemas.microsoft.com/office/drawing/2014/main" id="{982F03E8-603A-4A40-AFBB-B0C4985B4DDB}"/>
              </a:ext>
            </a:extLst>
          </p:cNvPr>
          <p:cNvSpPr>
            <a:spLocks noGrp="1"/>
          </p:cNvSpPr>
          <p:nvPr/>
        </p:nvSpPr>
        <p:spPr>
          <a:xfrm>
            <a:off x="6812280" y="3759200"/>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Indiana caps its credit at $250K per project and $2M a year statewide. The federal layer carries bigger budgets.</a:t>
            </a:r>
            <a:r>
              <a:rPr sz="1700" baseline="30000" dirty="0">
                <a:solidFill>
                  <a:srgbClr val="111111"/>
                </a:solidFill>
                <a:latin typeface="EB Garamond Medium"/>
                <a:ea typeface="EB Garamond Medium"/>
                <a:cs typeface="EB Garamond Medium"/>
              </a:rPr>
              <a:t>3</a:t>
            </a:r>
            <a:endParaRPr sz="1900" dirty="0">
              <a:solidFill>
                <a:srgbClr val="111111"/>
              </a:solidFill>
              <a:latin typeface="EB Garamond Medium"/>
              <a:ea typeface="EB Garamond Medium"/>
              <a:cs typeface="EB Garamond Medium"/>
            </a:endParaRPr>
          </a:p>
        </p:txBody>
      </p:sp>
      <p:sp>
        <p:nvSpPr>
          <p:cNvPr id="20" name="rule-723">
            <a:extLst>
              <a:ext uri="{FF2B5EF4-FFF2-40B4-BE49-F238E27FC236}">
                <a16:creationId xmlns:a16="http://schemas.microsoft.com/office/drawing/2014/main" id="{F30816A3-4812-4749-8B8B-229FCA0097B7}"/>
              </a:ext>
            </a:extLst>
          </p:cNvPr>
          <p:cNvSpPr>
            <a:spLocks noGrp="1"/>
          </p:cNvSpPr>
          <p:nvPr/>
        </p:nvSpPr>
        <p:spPr>
          <a:xfrm>
            <a:off x="6172200" y="4622800"/>
            <a:ext cx="5413248" cy="9144"/>
          </a:xfrm>
          <a:prstGeom prst="rect">
            <a:avLst/>
          </a:prstGeom>
          <a:solidFill>
            <a:srgbClr val="D6D2CB"/>
          </a:solidFill>
          <a:ln w="0">
            <a:noFill/>
          </a:ln>
        </p:spPr>
        <p:txBody>
          <a:bodyPr/>
          <a:lstStyle/>
          <a:p>
            <a:endParaRPr lang="en-US"/>
          </a:p>
        </p:txBody>
      </p:sp>
      <p:sp>
        <p:nvSpPr>
          <p:cNvPr id="3" name="rule-close">
            <a:extLst>
              <a:ext uri="{FF2B5EF4-FFF2-40B4-BE49-F238E27FC236}">
                <a16:creationId xmlns:a16="http://schemas.microsoft.com/office/drawing/2014/main" id="{F30816A3-4812-4749-8B8B-229FCA0097B7}"/>
              </a:ext>
            </a:extLst>
          </p:cNvPr>
          <p:cNvSpPr>
            <a:spLocks noGrp="1"/>
          </p:cNvSpPr>
          <p:nvPr/>
        </p:nvSpPr>
        <p:spPr>
          <a:xfrm>
            <a:off x="6172200" y="5657184"/>
            <a:ext cx="5413248" cy="9144"/>
          </a:xfrm>
          <a:prstGeom prst="rect">
            <a:avLst/>
          </a:prstGeom>
          <a:solidFill>
            <a:srgbClr val="D6D2CB"/>
          </a:solidFill>
          <a:ln w="0">
            <a:noFill/>
          </a:ln>
        </p:spPr>
        <p:txBody>
          <a:bodyPr/>
          <a:lstStyle/>
          <a:p>
            <a:endParaRPr lang="en-US"/>
          </a:p>
        </p:txBody>
      </p:sp>
      <p:sp>
        <p:nvSpPr>
          <p:cNvPr id="21" name="text-724">
            <a:extLst>
              <a:ext uri="{FF2B5EF4-FFF2-40B4-BE49-F238E27FC236}">
                <a16:creationId xmlns:a16="http://schemas.microsoft.com/office/drawing/2014/main" id="{3FDE50F9-B6B8-41AF-B08D-585C75336959}"/>
              </a:ext>
            </a:extLst>
          </p:cNvPr>
          <p:cNvSpPr>
            <a:spLocks noGrp="1"/>
          </p:cNvSpPr>
          <p:nvPr/>
        </p:nvSpPr>
        <p:spPr>
          <a:xfrm>
            <a:off x="6172200" y="482600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03</a:t>
            </a:r>
          </a:p>
        </p:txBody>
      </p:sp>
      <p:sp>
        <p:nvSpPr>
          <p:cNvPr id="22" name="text-725">
            <a:extLst>
              <a:ext uri="{FF2B5EF4-FFF2-40B4-BE49-F238E27FC236}">
                <a16:creationId xmlns:a16="http://schemas.microsoft.com/office/drawing/2014/main" id="{50BA1CAC-A47D-42D7-A80A-E99535141CE9}"/>
              </a:ext>
            </a:extLst>
          </p:cNvPr>
          <p:cNvSpPr>
            <a:spLocks noGrp="1"/>
          </p:cNvSpPr>
          <p:nvPr/>
        </p:nvSpPr>
        <p:spPr>
          <a:xfrm>
            <a:off x="6812280" y="4787900"/>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The federal credit also covers post-production and VFX, so Indiana post houses can bid the finishing work.</a:t>
            </a:r>
            <a:r>
              <a:rPr sz="1700" baseline="30000" dirty="0">
                <a:solidFill>
                  <a:srgbClr val="111111"/>
                </a:solidFill>
                <a:latin typeface="EB Garamond Medium"/>
                <a:ea typeface="EB Garamond Medium"/>
                <a:cs typeface="EB Garamond Medium"/>
              </a:rPr>
              <a:t>1</a:t>
            </a:r>
            <a:endParaRPr sz="1900" dirty="0">
              <a:solidFill>
                <a:srgbClr val="111111"/>
              </a:solidFill>
              <a:latin typeface="EB Garamond Medium"/>
              <a:ea typeface="EB Garamond Medium"/>
              <a:cs typeface="EB Garamond Medium"/>
            </a:endParaRPr>
          </a:p>
        </p:txBody>
      </p:sp>
      <p:sp>
        <p:nvSpPr>
          <p:cNvPr id="23" name="text-726">
            <a:extLst>
              <a:ext uri="{FF2B5EF4-FFF2-40B4-BE49-F238E27FC236}">
                <a16:creationId xmlns:a16="http://schemas.microsoft.com/office/drawing/2014/main" id="{9CE1ECA7-5084-4577-9BD3-7C91F3D656F0}"/>
              </a:ext>
            </a:extLst>
          </p:cNvPr>
          <p:cNvSpPr>
            <a:spLocks noGrp="1"/>
          </p:cNvSpPr>
          <p:nvPr/>
        </p:nvSpPr>
        <p:spPr>
          <a:xfrm>
            <a:off x="6172200" y="5857184"/>
            <a:ext cx="5413248" cy="320040"/>
          </a:xfrm>
          <a:prstGeom prst="rect">
            <a:avLst/>
          </a:prstGeom>
          <a:noFill/>
          <a:ln w="0">
            <a:noFill/>
          </a:ln>
        </p:spPr>
        <p:txBody>
          <a:bodyPr wrap="square" lIns="0" tIns="0" rIns="0" bIns="0" anchor="t">
            <a:noAutofit/>
          </a:bodyPr>
          <a:lstStyle/>
          <a:p>
            <a:pPr>
              <a:defRPr sz="1125" spc="158">
                <a:solidFill>
                  <a:srgbClr val="CC1B1B"/>
                </a:solidFill>
                <a:latin typeface="IBM Plex Mono"/>
                <a:ea typeface="IBM Plex Mono"/>
                <a:cs typeface="IBM Plex Mono"/>
              </a:defRPr>
            </a:pPr>
            <a:r>
              <a:rPr sz="1300" spc="158">
                <a:solidFill>
                  <a:srgbClr val="CC1B1B"/>
                </a:solidFill>
                <a:latin typeface="IBM Plex Mono"/>
                <a:ea typeface="IBM Plex Mono"/>
                <a:cs typeface="IBM Plex Mono"/>
              </a:rPr>
              <a:t>Sources</a:t>
            </a:r>
          </a:p>
          <a:p>
            <a:pPr>
              <a:spcBef>
                <a:spcPts val="400"/>
              </a:spcBef>
            </a:pPr>
            <a:r>
              <a:rPr lang="en-US" sz="1800" dirty="0">
                <a:solidFill>
                  <a:srgbClr val="1A1A2E"/>
                </a:solidFill>
                <a:latin typeface="DM Sans"/>
                <a:ea typeface="DM Sans"/>
                <a:cs typeface="DM Sans"/>
              </a:rPr>
              <a:t>1 Hollywood Reporter, 2026   2 Econsult for IEDC, 2026   3 iedc.in.gov</a:t>
            </a:r>
          </a:p>
        </p:txBody>
      </p:sp>
      <p:sp>
        <p:nvSpPr>
          <p:cNvPr id="2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92" name="chart-label"/>
          <p:cNvSpPr txBox="1"/>
          <p:nvPr/>
        </p:nvSpPr>
        <p:spPr>
          <a:xfrm>
            <a:off x="609600" y="901700"/>
            <a:ext cx="5054600" cy="508000"/>
          </a:xfrm>
          <a:prstGeom prst="rect">
            <a:avLst/>
          </a:prstGeom>
          <a:noFill/>
        </p:spPr>
        <p:txBody>
          <a:bodyPr wrap="square" lIns="0" tIns="0" rIns="0" bIns="0">
            <a:noAutofit/>
          </a:bodyPr>
          <a:lstStyle/>
          <a:p>
            <a:r>
              <a:rPr lang="en-US" sz="1300" spc="158" dirty="0">
                <a:solidFill>
                  <a:srgbClr val="CC1B1B"/>
                </a:solidFill>
                <a:latin typeface="IBM Plex Mono"/>
                <a:ea typeface="IBM Plex Mono"/>
                <a:cs typeface="IBM Plex Mono"/>
              </a:rPr>
              <a:t>ILLUSTRATIVE $3M SERIES SHOT IN INDIANA</a:t>
            </a:r>
          </a:p>
          <a:p>
            <a:pPr>
              <a:spcBef>
                <a:spcPts val="300"/>
              </a:spcBef>
            </a:pPr>
            <a:r>
              <a:rPr lang="en-US" sz="1100" dirty="0">
                <a:solidFill>
                  <a:srgbClr val="5A5A66"/>
                </a:solidFill>
                <a:latin typeface="DM Sans"/>
                <a:ea typeface="DM Sans"/>
                <a:cs typeface="DM Sans"/>
              </a:rPr>
              <a:t>Assumes $1.5M labor at the 30% federal max; $250K Indiana cap</a:t>
            </a:r>
          </a:p>
        </p:txBody>
      </p:sp>
      <p:graphicFrame>
        <p:nvGraphicFramePr>
          <p:cNvPr id="93" name="Chart"/>
          <p:cNvGraphicFramePr/>
          <p:nvPr/>
        </p:nvGraphicFramePr>
        <p:xfrm>
          <a:off x="609600" y="1473200"/>
          <a:ext cx="5054600" cy="4648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80271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704">
            <a:extLst>
              <a:ext uri="{FF2B5EF4-FFF2-40B4-BE49-F238E27FC236}">
                <a16:creationId xmlns:a16="http://schemas.microsoft.com/office/drawing/2014/main" id="{2ACE3C60-B66E-4F88-B604-D5E543DA57F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3DC6AA6-9F92-47B5-AD64-94082802F6F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10">
            <a:extLst>
              <a:ext uri="{FF2B5EF4-FFF2-40B4-BE49-F238E27FC236}">
                <a16:creationId xmlns:a16="http://schemas.microsoft.com/office/drawing/2014/main" id="{00042399-F156-4D0A-9EF7-0A4C25BE1972}"/>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711">
            <a:extLst>
              <a:ext uri="{FF2B5EF4-FFF2-40B4-BE49-F238E27FC236}">
                <a16:creationId xmlns:a16="http://schemas.microsoft.com/office/drawing/2014/main" id="{6C346692-A9B1-434A-8480-2E3022DF9FA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712">
            <a:extLst>
              <a:ext uri="{FF2B5EF4-FFF2-40B4-BE49-F238E27FC236}">
                <a16:creationId xmlns:a16="http://schemas.microsoft.com/office/drawing/2014/main" id="{B2B42EA2-F5CE-449A-952F-3B3BAD270F9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713">
            <a:extLst>
              <a:ext uri="{FF2B5EF4-FFF2-40B4-BE49-F238E27FC236}">
                <a16:creationId xmlns:a16="http://schemas.microsoft.com/office/drawing/2014/main" id="{CFEAD5BF-3E77-43EA-9416-078F739D8F76}"/>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714">
            <a:hlinkClick r:id="rId3"/>
            <a:extLst>
              <a:ext uri="{FF2B5EF4-FFF2-40B4-BE49-F238E27FC236}">
                <a16:creationId xmlns:a16="http://schemas.microsoft.com/office/drawing/2014/main" id="{940C75BF-5179-4A21-B79B-837849D0F7A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715">
            <a:extLst>
              <a:ext uri="{FF2B5EF4-FFF2-40B4-BE49-F238E27FC236}">
                <a16:creationId xmlns:a16="http://schemas.microsoft.com/office/drawing/2014/main" id="{692AD8BE-C4B0-4FC6-8B75-0A1F55A9942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59 / 70</a:t>
            </a:r>
            <a:endParaRPr sz="750" spc="105">
              <a:solidFill>
                <a:srgbClr val="8A8580"/>
              </a:solidFill>
              <a:latin typeface="IBM Plex Mono"/>
              <a:ea typeface="IBM Plex Mono"/>
              <a:cs typeface="IBM Plex Mono"/>
            </a:endParaRPr>
          </a:p>
        </p:txBody>
      </p:sp>
      <p:sp>
        <p:nvSpPr>
          <p:cNvPr id="13" name="text-716">
            <a:extLst>
              <a:ext uri="{FF2B5EF4-FFF2-40B4-BE49-F238E27FC236}">
                <a16:creationId xmlns:a16="http://schemas.microsoft.com/office/drawing/2014/main" id="{404DC871-8445-43B0-8BBF-BF307A24FB73}"/>
              </a:ext>
            </a:extLst>
          </p:cNvPr>
          <p:cNvSpPr>
            <a:spLocks noGrp="1"/>
          </p:cNvSpPr>
          <p:nvPr/>
        </p:nvSpPr>
        <p:spPr>
          <a:xfrm>
            <a:off x="6172200" y="900000"/>
            <a:ext cx="5413248" cy="1463039"/>
          </a:xfrm>
          <a:prstGeom prst="rect">
            <a:avLst/>
          </a:prstGeom>
          <a:noFill/>
          <a:ln w="0">
            <a:noFill/>
          </a:ln>
        </p:spPr>
        <p:txBody>
          <a:bodyPr wrap="square" lIns="0" tIns="0" rIns="0" bIns="0" anchor="t">
            <a:noAutofit/>
          </a:bodyPr>
          <a:lstStyle/>
          <a:p>
            <a:pPr>
              <a:defRPr sz="5250" i="0" spc="-105">
                <a:solidFill>
                  <a:srgbClr val="111111"/>
                </a:solidFill>
                <a:latin typeface="EB Garamond Medium"/>
                <a:ea typeface="EB Garamond Medium"/>
                <a:cs typeface="EB Garamond Medium"/>
              </a:defRPr>
            </a:pPr>
            <a:r>
              <a:rPr sz="4800" i="0" spc="-105">
                <a:solidFill>
                  <a:srgbClr val="111111"/>
                </a:solidFill>
                <a:latin typeface="EB Garamond Medium"/>
                <a:ea typeface="EB Garamond Medium"/>
                <a:cs typeface="EB Garamond Medium"/>
              </a:rPr>
              <a:t>The Region play:</a:t>
            </a:r>
          </a:p>
          <a:p>
            <a:pPr>
              <a:defRPr sz="5250" i="0" spc="-105">
                <a:solidFill>
                  <a:srgbClr val="111111"/>
                </a:solidFill>
                <a:latin typeface="EB Garamond Medium"/>
                <a:ea typeface="EB Garamond Medium"/>
                <a:cs typeface="EB Garamond Medium"/>
              </a:defRPr>
            </a:pPr>
            <a:r>
              <a:rPr sz="4800" i="0" spc="-105">
                <a:solidFill>
                  <a:srgbClr val="111111"/>
                </a:solidFill>
                <a:latin typeface="EB Garamond Medium"/>
                <a:ea typeface="EB Garamond Medium"/>
                <a:cs typeface="EB Garamond Medium"/>
              </a:rPr>
              <a:t>Two states, one </a:t>
            </a:r>
            <a:r>
              <a:rPr sz="4800" i="1" spc="-105">
                <a:solidFill>
                  <a:srgbClr val="CC1B1B"/>
                </a:solidFill>
                <a:latin typeface="EB Garamond Medium"/>
                <a:ea typeface="EB Garamond Medium"/>
                <a:cs typeface="EB Garamond Medium"/>
              </a:rPr>
              <a:t>story</a:t>
            </a:r>
          </a:p>
        </p:txBody>
      </p:sp>
      <p:sp>
        <p:nvSpPr>
          <p:cNvPr id="14" name="rule-717">
            <a:extLst>
              <a:ext uri="{FF2B5EF4-FFF2-40B4-BE49-F238E27FC236}">
                <a16:creationId xmlns:a16="http://schemas.microsoft.com/office/drawing/2014/main" id="{4C6EB755-280E-41E1-847C-DDFA37E2D6BF}"/>
              </a:ext>
            </a:extLst>
          </p:cNvPr>
          <p:cNvSpPr>
            <a:spLocks noGrp="1"/>
          </p:cNvSpPr>
          <p:nvPr/>
        </p:nvSpPr>
        <p:spPr>
          <a:xfrm>
            <a:off x="6172200" y="2560000"/>
            <a:ext cx="5413248" cy="9144"/>
          </a:xfrm>
          <a:prstGeom prst="rect">
            <a:avLst/>
          </a:prstGeom>
          <a:solidFill>
            <a:srgbClr val="D6D2CB"/>
          </a:solidFill>
          <a:ln w="0">
            <a:noFill/>
          </a:ln>
        </p:spPr>
        <p:txBody>
          <a:bodyPr/>
          <a:lstStyle/>
          <a:p>
            <a:endParaRPr lang="en-US"/>
          </a:p>
        </p:txBody>
      </p:sp>
      <p:sp>
        <p:nvSpPr>
          <p:cNvPr id="15" name="text-718">
            <a:extLst>
              <a:ext uri="{FF2B5EF4-FFF2-40B4-BE49-F238E27FC236}">
                <a16:creationId xmlns:a16="http://schemas.microsoft.com/office/drawing/2014/main" id="{14500696-5746-40CC-8C1B-412B2BD37966}"/>
              </a:ext>
            </a:extLst>
          </p:cNvPr>
          <p:cNvSpPr>
            <a:spLocks noGrp="1"/>
          </p:cNvSpPr>
          <p:nvPr/>
        </p:nvSpPr>
        <p:spPr>
          <a:xfrm>
            <a:off x="6172200" y="276945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01</a:t>
            </a:r>
          </a:p>
        </p:txBody>
      </p:sp>
      <p:sp>
        <p:nvSpPr>
          <p:cNvPr id="16" name="text-719">
            <a:extLst>
              <a:ext uri="{FF2B5EF4-FFF2-40B4-BE49-F238E27FC236}">
                <a16:creationId xmlns:a16="http://schemas.microsoft.com/office/drawing/2014/main" id="{C944E541-85C6-4A1A-8ACE-A850E7621BDF}"/>
              </a:ext>
            </a:extLst>
          </p:cNvPr>
          <p:cNvSpPr>
            <a:spLocks noGrp="1"/>
          </p:cNvSpPr>
          <p:nvPr/>
        </p:nvSpPr>
        <p:spPr>
          <a:xfrm>
            <a:off x="6812280" y="2725000"/>
            <a:ext cx="4773168" cy="526796"/>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lang="en-US" sz="1700" dirty="0">
                <a:solidFill>
                  <a:srgbClr val="111111"/>
                </a:solidFill>
                <a:latin typeface="EB Garamond Medium"/>
                <a:ea typeface="EB Garamond Medium"/>
                <a:cs typeface="EB Garamond Medium"/>
              </a:rPr>
              <a:t>Exteriors in Blue Island, IL, plus Lake, Tippecanoe and Marion Counties on Indiana’s 20–30% credit.</a:t>
            </a:r>
            <a:r>
              <a:rPr lang="en-US" sz="1700" baseline="30000" dirty="0">
                <a:solidFill>
                  <a:srgbClr val="111111"/>
                </a:solidFill>
                <a:latin typeface="EB Garamond Medium"/>
                <a:ea typeface="EB Garamond Medium"/>
                <a:cs typeface="EB Garamond Medium"/>
              </a:rPr>
              <a:t>1</a:t>
            </a:r>
            <a:endParaRPr sz="1900" dirty="0">
              <a:solidFill>
                <a:srgbClr val="111111"/>
              </a:solidFill>
              <a:latin typeface="EB Garamond Medium"/>
              <a:ea typeface="EB Garamond Medium"/>
              <a:cs typeface="EB Garamond Medium"/>
            </a:endParaRPr>
          </a:p>
        </p:txBody>
      </p:sp>
      <p:sp>
        <p:nvSpPr>
          <p:cNvPr id="17" name="rule-720">
            <a:extLst>
              <a:ext uri="{FF2B5EF4-FFF2-40B4-BE49-F238E27FC236}">
                <a16:creationId xmlns:a16="http://schemas.microsoft.com/office/drawing/2014/main" id="{C8D1A7CC-3761-4C5B-85D7-AD40DF8EFEE1}"/>
              </a:ext>
            </a:extLst>
          </p:cNvPr>
          <p:cNvSpPr>
            <a:spLocks noGrp="1"/>
          </p:cNvSpPr>
          <p:nvPr/>
        </p:nvSpPr>
        <p:spPr>
          <a:xfrm>
            <a:off x="6172200" y="3594100"/>
            <a:ext cx="5413248" cy="9144"/>
          </a:xfrm>
          <a:prstGeom prst="rect">
            <a:avLst/>
          </a:prstGeom>
          <a:solidFill>
            <a:srgbClr val="D6D2CB"/>
          </a:solidFill>
          <a:ln w="0">
            <a:noFill/>
          </a:ln>
        </p:spPr>
        <p:txBody>
          <a:bodyPr/>
          <a:lstStyle/>
          <a:p>
            <a:endParaRPr lang="en-US"/>
          </a:p>
        </p:txBody>
      </p:sp>
      <p:sp>
        <p:nvSpPr>
          <p:cNvPr id="18" name="text-721">
            <a:extLst>
              <a:ext uri="{FF2B5EF4-FFF2-40B4-BE49-F238E27FC236}">
                <a16:creationId xmlns:a16="http://schemas.microsoft.com/office/drawing/2014/main" id="{7ADB7D5A-6DDA-4AE5-B076-E272284E1F26}"/>
              </a:ext>
            </a:extLst>
          </p:cNvPr>
          <p:cNvSpPr>
            <a:spLocks noGrp="1"/>
          </p:cNvSpPr>
          <p:nvPr/>
        </p:nvSpPr>
        <p:spPr>
          <a:xfrm>
            <a:off x="6172200" y="379730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02</a:t>
            </a:r>
          </a:p>
        </p:txBody>
      </p:sp>
      <p:sp>
        <p:nvSpPr>
          <p:cNvPr id="19" name="text-722">
            <a:extLst>
              <a:ext uri="{FF2B5EF4-FFF2-40B4-BE49-F238E27FC236}">
                <a16:creationId xmlns:a16="http://schemas.microsoft.com/office/drawing/2014/main" id="{982F03E8-603A-4A40-AFBB-B0C4985B4DDB}"/>
              </a:ext>
            </a:extLst>
          </p:cNvPr>
          <p:cNvSpPr>
            <a:spLocks noGrp="1"/>
          </p:cNvSpPr>
          <p:nvPr/>
        </p:nvSpPr>
        <p:spPr>
          <a:xfrm>
            <a:off x="6812280" y="3759200"/>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Build sets on stages at Cinespace Chicago. Illinois has no project cap and hit a record $703M in film spend.</a:t>
            </a:r>
            <a:r>
              <a:rPr sz="1700" baseline="30000" dirty="0">
                <a:solidFill>
                  <a:srgbClr val="111111"/>
                </a:solidFill>
                <a:latin typeface="EB Garamond Medium"/>
                <a:ea typeface="EB Garamond Medium"/>
                <a:cs typeface="EB Garamond Medium"/>
              </a:rPr>
              <a:t>2,3</a:t>
            </a:r>
            <a:endParaRPr sz="1900" dirty="0">
              <a:solidFill>
                <a:srgbClr val="111111"/>
              </a:solidFill>
              <a:latin typeface="EB Garamond Medium"/>
              <a:ea typeface="EB Garamond Medium"/>
              <a:cs typeface="EB Garamond Medium"/>
            </a:endParaRPr>
          </a:p>
        </p:txBody>
      </p:sp>
      <p:sp>
        <p:nvSpPr>
          <p:cNvPr id="20" name="rule-723">
            <a:extLst>
              <a:ext uri="{FF2B5EF4-FFF2-40B4-BE49-F238E27FC236}">
                <a16:creationId xmlns:a16="http://schemas.microsoft.com/office/drawing/2014/main" id="{F30816A3-4812-4749-8B8B-229FCA0097B7}"/>
              </a:ext>
            </a:extLst>
          </p:cNvPr>
          <p:cNvSpPr>
            <a:spLocks noGrp="1"/>
          </p:cNvSpPr>
          <p:nvPr/>
        </p:nvSpPr>
        <p:spPr>
          <a:xfrm>
            <a:off x="6172200" y="4622800"/>
            <a:ext cx="5413248" cy="9144"/>
          </a:xfrm>
          <a:prstGeom prst="rect">
            <a:avLst/>
          </a:prstGeom>
          <a:solidFill>
            <a:srgbClr val="D6D2CB"/>
          </a:solidFill>
          <a:ln w="0">
            <a:noFill/>
          </a:ln>
        </p:spPr>
        <p:txBody>
          <a:bodyPr/>
          <a:lstStyle/>
          <a:p>
            <a:endParaRPr lang="en-US"/>
          </a:p>
        </p:txBody>
      </p:sp>
      <p:sp>
        <p:nvSpPr>
          <p:cNvPr id="3" name="rule-close">
            <a:extLst>
              <a:ext uri="{FF2B5EF4-FFF2-40B4-BE49-F238E27FC236}">
                <a16:creationId xmlns:a16="http://schemas.microsoft.com/office/drawing/2014/main" id="{F30816A3-4812-4749-8B8B-229FCA0097B7}"/>
              </a:ext>
            </a:extLst>
          </p:cNvPr>
          <p:cNvSpPr>
            <a:spLocks noGrp="1"/>
          </p:cNvSpPr>
          <p:nvPr/>
        </p:nvSpPr>
        <p:spPr>
          <a:xfrm>
            <a:off x="6172200" y="5657184"/>
            <a:ext cx="5413248" cy="9144"/>
          </a:xfrm>
          <a:prstGeom prst="rect">
            <a:avLst/>
          </a:prstGeom>
          <a:solidFill>
            <a:srgbClr val="D6D2CB"/>
          </a:solidFill>
          <a:ln w="0">
            <a:noFill/>
          </a:ln>
        </p:spPr>
        <p:txBody>
          <a:bodyPr/>
          <a:lstStyle/>
          <a:p>
            <a:endParaRPr lang="en-US"/>
          </a:p>
        </p:txBody>
      </p:sp>
      <p:sp>
        <p:nvSpPr>
          <p:cNvPr id="21" name="text-724">
            <a:extLst>
              <a:ext uri="{FF2B5EF4-FFF2-40B4-BE49-F238E27FC236}">
                <a16:creationId xmlns:a16="http://schemas.microsoft.com/office/drawing/2014/main" id="{3FDE50F9-B6B8-41AF-B08D-585C75336959}"/>
              </a:ext>
            </a:extLst>
          </p:cNvPr>
          <p:cNvSpPr>
            <a:spLocks noGrp="1"/>
          </p:cNvSpPr>
          <p:nvPr/>
        </p:nvSpPr>
        <p:spPr>
          <a:xfrm>
            <a:off x="6172200" y="4826000"/>
            <a:ext cx="502920" cy="265176"/>
          </a:xfrm>
          <a:prstGeom prst="rect">
            <a:avLst/>
          </a:prstGeom>
          <a:noFill/>
          <a:ln w="0">
            <a:noFill/>
          </a:ln>
        </p:spPr>
        <p:txBody>
          <a:bodyPr wrap="square" lIns="0" tIns="0" rIns="0" bIns="0" anchor="t">
            <a:noAutofit/>
          </a:bodyPr>
          <a:lstStyle/>
          <a:p>
            <a:pPr>
              <a:defRPr sz="1200" spc="168">
                <a:solidFill>
                  <a:srgbClr val="CC1B1B"/>
                </a:solidFill>
                <a:latin typeface="IBM Plex Mono"/>
                <a:ea typeface="IBM Plex Mono"/>
                <a:cs typeface="IBM Plex Mono"/>
              </a:defRPr>
            </a:pPr>
            <a:r>
              <a:rPr sz="1300" spc="168">
                <a:solidFill>
                  <a:srgbClr val="CC1B1B"/>
                </a:solidFill>
                <a:latin typeface="IBM Plex Mono"/>
                <a:ea typeface="IBM Plex Mono"/>
                <a:cs typeface="IBM Plex Mono"/>
              </a:rPr>
              <a:t>03</a:t>
            </a:r>
          </a:p>
        </p:txBody>
      </p:sp>
      <p:sp>
        <p:nvSpPr>
          <p:cNvPr id="22" name="text-725">
            <a:extLst>
              <a:ext uri="{FF2B5EF4-FFF2-40B4-BE49-F238E27FC236}">
                <a16:creationId xmlns:a16="http://schemas.microsoft.com/office/drawing/2014/main" id="{50BA1CAC-A47D-42D7-A80A-E99535141CE9}"/>
              </a:ext>
            </a:extLst>
          </p:cNvPr>
          <p:cNvSpPr>
            <a:spLocks noGrp="1"/>
          </p:cNvSpPr>
          <p:nvPr/>
        </p:nvSpPr>
        <p:spPr>
          <a:xfrm>
            <a:off x="6812280" y="4787900"/>
            <a:ext cx="4773168" cy="790194"/>
          </a:xfrm>
          <a:prstGeom prst="rect">
            <a:avLst/>
          </a:prstGeom>
          <a:noFill/>
          <a:ln w="0">
            <a:noFill/>
          </a:ln>
        </p:spPr>
        <p:txBody>
          <a:bodyPr wrap="square" lIns="0" tIns="0" rIns="0" bIns="0" anchor="t">
            <a:noAutofit/>
          </a:bodyPr>
          <a:lstStyle/>
          <a:p>
            <a:pPr>
              <a:defRPr sz="3000">
                <a:solidFill>
                  <a:srgbClr val="111111"/>
                </a:solidFill>
                <a:latin typeface="EB Garamond Medium"/>
                <a:ea typeface="EB Garamond Medium"/>
                <a:cs typeface="EB Garamond Medium"/>
              </a:defRPr>
            </a:pPr>
            <a:r>
              <a:rPr sz="1700" dirty="0">
                <a:solidFill>
                  <a:srgbClr val="111111"/>
                </a:solidFill>
                <a:latin typeface="EB Garamond Medium"/>
                <a:ea typeface="EB Garamond Medium"/>
                <a:cs typeface="EB Garamond Medium"/>
              </a:rPr>
              <a:t>Add the proposed federal credit on top of each state’s, on U.S. labor in both.</a:t>
            </a:r>
            <a:r>
              <a:rPr sz="1700" baseline="30000" dirty="0">
                <a:solidFill>
                  <a:srgbClr val="111111"/>
                </a:solidFill>
                <a:latin typeface="EB Garamond Medium"/>
                <a:ea typeface="EB Garamond Medium"/>
                <a:cs typeface="EB Garamond Medium"/>
              </a:rPr>
              <a:t>4</a:t>
            </a:r>
            <a:endParaRPr sz="1900" dirty="0">
              <a:solidFill>
                <a:srgbClr val="111111"/>
              </a:solidFill>
              <a:latin typeface="EB Garamond Medium"/>
              <a:ea typeface="EB Garamond Medium"/>
              <a:cs typeface="EB Garamond Medium"/>
            </a:endParaRPr>
          </a:p>
        </p:txBody>
      </p:sp>
      <p:sp>
        <p:nvSpPr>
          <p:cNvPr id="23" name="text-726">
            <a:extLst>
              <a:ext uri="{FF2B5EF4-FFF2-40B4-BE49-F238E27FC236}">
                <a16:creationId xmlns:a16="http://schemas.microsoft.com/office/drawing/2014/main" id="{9CE1ECA7-5084-4577-9BD3-7C91F3D656F0}"/>
              </a:ext>
            </a:extLst>
          </p:cNvPr>
          <p:cNvSpPr>
            <a:spLocks noGrp="1"/>
          </p:cNvSpPr>
          <p:nvPr/>
        </p:nvSpPr>
        <p:spPr>
          <a:xfrm>
            <a:off x="6172200" y="5740400"/>
            <a:ext cx="5413248" cy="320040"/>
          </a:xfrm>
          <a:prstGeom prst="rect">
            <a:avLst/>
          </a:prstGeom>
          <a:noFill/>
          <a:ln w="0">
            <a:noFill/>
          </a:ln>
        </p:spPr>
        <p:txBody>
          <a:bodyPr wrap="square" lIns="0" tIns="0" rIns="0" bIns="0" anchor="t">
            <a:noAutofit/>
          </a:bodyPr>
          <a:lstStyle/>
          <a:p>
            <a:pPr>
              <a:defRPr sz="1125" spc="158">
                <a:solidFill>
                  <a:srgbClr val="CC1B1B"/>
                </a:solidFill>
                <a:latin typeface="IBM Plex Mono"/>
                <a:ea typeface="IBM Plex Mono"/>
                <a:cs typeface="IBM Plex Mono"/>
              </a:defRPr>
            </a:pPr>
            <a:r>
              <a:rPr sz="1300" spc="158">
                <a:solidFill>
                  <a:srgbClr val="CC1B1B"/>
                </a:solidFill>
                <a:latin typeface="IBM Plex Mono"/>
                <a:ea typeface="IBM Plex Mono"/>
                <a:cs typeface="IBM Plex Mono"/>
              </a:rPr>
              <a:t>Sources</a:t>
            </a:r>
          </a:p>
          <a:p>
            <a:pPr>
              <a:spcBef>
                <a:spcPts val="400"/>
              </a:spcBef>
            </a:pPr>
            <a:r>
              <a:rPr lang="en-US" sz="1800" dirty="0">
                <a:solidFill>
                  <a:srgbClr val="1A1A2E"/>
                </a:solidFill>
                <a:latin typeface="DM Sans"/>
                <a:ea typeface="DM Sans"/>
                <a:cs typeface="DM Sans"/>
              </a:rPr>
              <a:t>1 Film Indy; IEDC   2 Illinois DCEO; Illinois Production Alliance</a:t>
            </a:r>
          </a:p>
          <a:p>
            <a:r>
              <a:rPr lang="en-US" sz="1800" dirty="0">
                <a:solidFill>
                  <a:srgbClr val="1A1A2E"/>
                </a:solidFill>
                <a:latin typeface="DM Sans"/>
                <a:ea typeface="DM Sans"/>
                <a:cs typeface="DM Sans"/>
              </a:rPr>
              <a:t>3 Governing, 2026   4 Hollywood Reporter; Indiana Chamber</a:t>
            </a:r>
          </a:p>
        </p:txBody>
      </p:sp>
      <p:sp>
        <p:nvSpPr>
          <p:cNvPr id="2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graphicFrame>
        <p:nvGraphicFramePr>
          <p:cNvPr id="5" name="Table 4">
            <a:extLst>
              <a:ext uri="{FF2B5EF4-FFF2-40B4-BE49-F238E27FC236}">
                <a16:creationId xmlns:a16="http://schemas.microsoft.com/office/drawing/2014/main" id="{BBF25C58-DBF0-6746-A0BC-12A31A583C26}"/>
              </a:ext>
            </a:extLst>
          </p:cNvPr>
          <p:cNvGraphicFramePr>
            <a:graphicFrameLocks noGrp="1"/>
          </p:cNvGraphicFramePr>
          <p:nvPr/>
        </p:nvGraphicFramePr>
        <p:xfrm>
          <a:off x="609600" y="1219200"/>
          <a:ext cx="5054600" cy="4178300"/>
        </p:xfrm>
        <a:graphic>
          <a:graphicData uri="http://schemas.openxmlformats.org/drawingml/2006/table">
            <a:tbl>
              <a:tblPr>
                <a:tableStyleId>{2D5ABB26-0587-4C30-8999-92F81FD0307C}</a:tableStyleId>
              </a:tblPr>
              <a:tblGrid>
                <a:gridCol w="1701800">
                  <a:extLst>
                    <a:ext uri="{9D8B030D-6E8A-4147-A177-3AD203B41FA5}">
                      <a16:colId xmlns:a16="http://schemas.microsoft.com/office/drawing/2014/main" val="562893602"/>
                    </a:ext>
                  </a:extLst>
                </a:gridCol>
                <a:gridCol w="1117600">
                  <a:extLst>
                    <a:ext uri="{9D8B030D-6E8A-4147-A177-3AD203B41FA5}">
                      <a16:colId xmlns:a16="http://schemas.microsoft.com/office/drawing/2014/main" val="731955495"/>
                    </a:ext>
                  </a:extLst>
                </a:gridCol>
                <a:gridCol w="1117600">
                  <a:extLst>
                    <a:ext uri="{9D8B030D-6E8A-4147-A177-3AD203B41FA5}">
                      <a16:colId xmlns:a16="http://schemas.microsoft.com/office/drawing/2014/main" val="736160096"/>
                    </a:ext>
                  </a:extLst>
                </a:gridCol>
                <a:gridCol w="1117600">
                  <a:extLst>
                    <a:ext uri="{9D8B030D-6E8A-4147-A177-3AD203B41FA5}">
                      <a16:colId xmlns:a16="http://schemas.microsoft.com/office/drawing/2014/main" val="506644330"/>
                    </a:ext>
                  </a:extLst>
                </a:gridCol>
              </a:tblGrid>
              <a:tr h="558800">
                <a:tc>
                  <a:txBody>
                    <a:bodyPr/>
                    <a:lstStyle/>
                    <a:p>
                      <a:pPr algn="l"/>
                      <a:endParaRPr lang="en-US" sz="1200" b="0">
                        <a:solidFill>
                          <a:srgbClr val="CC1B1B"/>
                        </a:solidFill>
                        <a:latin typeface="IBM Plex Mono"/>
                        <a:ea typeface="IBM Plex Mono"/>
                        <a:cs typeface="IBM Plex Mono"/>
                      </a:endParaRPr>
                    </a:p>
                  </a:txBody>
                  <a:tcPr marL="0" marR="0" anchor="ctr">
                    <a:lnB w="12700">
                      <a:solidFill>
                        <a:srgbClr val="C45B3E"/>
                      </a:solidFill>
                    </a:lnB>
                    <a:noFill/>
                  </a:tcPr>
                </a:tc>
                <a:tc>
                  <a:txBody>
                    <a:bodyPr/>
                    <a:lstStyle/>
                    <a:p>
                      <a:pPr algn="r"/>
                      <a:r>
                        <a:rPr lang="en-US" sz="1300" b="0">
                          <a:solidFill>
                            <a:srgbClr val="CC1B1B"/>
                          </a:solidFill>
                          <a:latin typeface="IBM Plex Mono"/>
                          <a:ea typeface="IBM Plex Mono"/>
                          <a:cs typeface="IBM Plex Mono"/>
                        </a:rPr>
                        <a:t>Indiana</a:t>
                      </a:r>
                    </a:p>
                  </a:txBody>
                  <a:tcPr marL="0" anchor="ctr">
                    <a:lnB w="12700">
                      <a:solidFill>
                        <a:srgbClr val="C45B3E"/>
                      </a:solidFill>
                    </a:lnB>
                    <a:noFill/>
                  </a:tcPr>
                </a:tc>
                <a:tc>
                  <a:txBody>
                    <a:bodyPr/>
                    <a:lstStyle/>
                    <a:p>
                      <a:pPr algn="r"/>
                      <a:r>
                        <a:rPr lang="en-US" sz="1300" b="0">
                          <a:solidFill>
                            <a:srgbClr val="CC1B1B"/>
                          </a:solidFill>
                          <a:latin typeface="IBM Plex Mono"/>
                          <a:ea typeface="IBM Plex Mono"/>
                          <a:cs typeface="IBM Plex Mono"/>
                        </a:rPr>
                        <a:t>Illinois</a:t>
                      </a:r>
                    </a:p>
                  </a:txBody>
                  <a:tcPr marL="0" anchor="ctr">
                    <a:lnB w="12700">
                      <a:solidFill>
                        <a:srgbClr val="C45B3E"/>
                      </a:solidFill>
                    </a:lnB>
                    <a:noFill/>
                  </a:tcPr>
                </a:tc>
                <a:tc>
                  <a:txBody>
                    <a:bodyPr/>
                    <a:lstStyle/>
                    <a:p>
                      <a:pPr algn="r"/>
                      <a:r>
                        <a:rPr lang="en-US" sz="1300" b="0">
                          <a:solidFill>
                            <a:srgbClr val="CC1B1B"/>
                          </a:solidFill>
                          <a:latin typeface="IBM Plex Mono"/>
                          <a:ea typeface="IBM Plex Mono"/>
                          <a:cs typeface="IBM Plex Mono"/>
                        </a:rPr>
                        <a:t>Federal*</a:t>
                      </a:r>
                    </a:p>
                  </a:txBody>
                  <a:tcPr marL="0" anchor="ctr">
                    <a:lnB w="12700">
                      <a:solidFill>
                        <a:srgbClr val="C45B3E"/>
                      </a:solidFill>
                    </a:lnB>
                    <a:noFill/>
                  </a:tcPr>
                </a:tc>
                <a:extLst>
                  <a:ext uri="{0D108BD9-81ED-4DB2-BD59-A6C34878D82A}">
                    <a16:rowId xmlns:a16="http://schemas.microsoft.com/office/drawing/2014/main" val="144411237"/>
                  </a:ext>
                </a:extLst>
              </a:tr>
              <a:tr h="723900">
                <a:tc>
                  <a:txBody>
                    <a:bodyPr/>
                    <a:lstStyle/>
                    <a:p>
                      <a:pPr algn="l"/>
                      <a:r>
                        <a:rPr lang="en-US" sz="1600" b="1">
                          <a:solidFill>
                            <a:srgbClr val="1A1A2E"/>
                          </a:solidFill>
                          <a:latin typeface="DM Sans"/>
                          <a:ea typeface="DM Sans"/>
                          <a:cs typeface="DM Sans"/>
                        </a:rPr>
                        <a:t>Base credit</a:t>
                      </a:r>
                    </a:p>
                  </a:txBody>
                  <a:tcPr marL="0" marR="0" anchor="ctr">
                    <a:lnT w="12700" cap="flat" cmpd="sng" algn="ctr">
                      <a:solidFill>
                        <a:srgbClr val="C45B3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20%</a:t>
                      </a:r>
                    </a:p>
                  </a:txBody>
                  <a:tcPr marL="0" anchor="ctr">
                    <a:lnT w="12700" cap="flat" cmpd="sng" algn="ctr">
                      <a:solidFill>
                        <a:srgbClr val="C45B3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35%</a:t>
                      </a:r>
                    </a:p>
                  </a:txBody>
                  <a:tcPr marL="0" anchor="ctr">
                    <a:lnT w="12700" cap="flat" cmpd="sng" algn="ctr">
                      <a:solidFill>
                        <a:srgbClr val="C45B3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20%</a:t>
                      </a:r>
                    </a:p>
                  </a:txBody>
                  <a:tcPr marL="0" anchor="ctr">
                    <a:lnT w="12700" cap="flat" cmpd="sng" algn="ctr">
                      <a:solidFill>
                        <a:srgbClr val="C45B3E"/>
                      </a:solidFill>
                      <a:prstDash val="solid"/>
                      <a:round/>
                      <a:headEnd type="none" w="med" len="med"/>
                      <a:tailEnd type="none" w="med" len="med"/>
                    </a:lnT>
                    <a:lnB w="12700">
                      <a:solidFill>
                        <a:srgbClr val="E0D9CE"/>
                      </a:solidFill>
                    </a:lnB>
                    <a:noFill/>
                  </a:tcPr>
                </a:tc>
                <a:extLst>
                  <a:ext uri="{0D108BD9-81ED-4DB2-BD59-A6C34878D82A}">
                    <a16:rowId xmlns:a16="http://schemas.microsoft.com/office/drawing/2014/main" val="2510818425"/>
                  </a:ext>
                </a:extLst>
              </a:tr>
              <a:tr h="723900">
                <a:tc>
                  <a:txBody>
                    <a:bodyPr/>
                    <a:lstStyle/>
                    <a:p>
                      <a:pPr algn="l"/>
                      <a:r>
                        <a:rPr lang="en-US" sz="1600" b="1">
                          <a:solidFill>
                            <a:srgbClr val="1A1A2E"/>
                          </a:solidFill>
                          <a:latin typeface="DM Sans"/>
                          <a:ea typeface="DM Sans"/>
                          <a:cs typeface="DM Sans"/>
                        </a:rPr>
                        <a:t>Maximum</a:t>
                      </a:r>
                    </a:p>
                  </a:txBody>
                  <a:tcPr marL="0" marR="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30%</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45%+</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30%</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extLst>
                  <a:ext uri="{0D108BD9-81ED-4DB2-BD59-A6C34878D82A}">
                    <a16:rowId xmlns:a16="http://schemas.microsoft.com/office/drawing/2014/main" val="1657816141"/>
                  </a:ext>
                </a:extLst>
              </a:tr>
              <a:tr h="723900">
                <a:tc>
                  <a:txBody>
                    <a:bodyPr/>
                    <a:lstStyle/>
                    <a:p>
                      <a:pPr algn="l"/>
                      <a:r>
                        <a:rPr lang="en-US" sz="1600" b="1">
                          <a:solidFill>
                            <a:srgbClr val="1A1A2E"/>
                          </a:solidFill>
                          <a:latin typeface="DM Sans"/>
                          <a:ea typeface="DM Sans"/>
                          <a:cs typeface="DM Sans"/>
                        </a:rPr>
                        <a:t>Per project cap</a:t>
                      </a:r>
                    </a:p>
                  </a:txBody>
                  <a:tcPr marL="0" marR="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$250K</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None</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extLst>
                  <a:ext uri="{0D108BD9-81ED-4DB2-BD59-A6C34878D82A}">
                    <a16:rowId xmlns:a16="http://schemas.microsoft.com/office/drawing/2014/main" val="545561727"/>
                  </a:ext>
                </a:extLst>
              </a:tr>
              <a:tr h="723900">
                <a:tc>
                  <a:txBody>
                    <a:bodyPr/>
                    <a:lstStyle/>
                    <a:p>
                      <a:pPr algn="l"/>
                      <a:r>
                        <a:rPr lang="en-US" sz="1600" b="1">
                          <a:solidFill>
                            <a:srgbClr val="1A1A2E"/>
                          </a:solidFill>
                          <a:latin typeface="DM Sans"/>
                          <a:ea typeface="DM Sans"/>
                          <a:cs typeface="DM Sans"/>
                        </a:rPr>
                        <a:t>Annual cap</a:t>
                      </a:r>
                    </a:p>
                  </a:txBody>
                  <a:tcPr marL="0" marR="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$2M</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None</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extLst>
                  <a:ext uri="{0D108BD9-81ED-4DB2-BD59-A6C34878D82A}">
                    <a16:rowId xmlns:a16="http://schemas.microsoft.com/office/drawing/2014/main" val="4140994566"/>
                  </a:ext>
                </a:extLst>
              </a:tr>
              <a:tr h="723900">
                <a:tc>
                  <a:txBody>
                    <a:bodyPr/>
                    <a:lstStyle/>
                    <a:p>
                      <a:pPr algn="l"/>
                      <a:r>
                        <a:rPr lang="en-US" sz="1600" b="1">
                          <a:solidFill>
                            <a:srgbClr val="1A1A2E"/>
                          </a:solidFill>
                          <a:latin typeface="DM Sans"/>
                          <a:ea typeface="DM Sans"/>
                          <a:cs typeface="DM Sans"/>
                        </a:rPr>
                        <a:t>Post / VFX</a:t>
                      </a:r>
                    </a:p>
                  </a:txBody>
                  <a:tcPr marL="0" marR="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Yes</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Yes</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tc>
                  <a:txBody>
                    <a:bodyPr/>
                    <a:lstStyle/>
                    <a:p>
                      <a:pPr algn="r"/>
                      <a:r>
                        <a:rPr lang="en-US" sz="2400" b="0">
                          <a:solidFill>
                            <a:srgbClr val="1A1A2E"/>
                          </a:solidFill>
                          <a:latin typeface="EB Garamond Medium"/>
                          <a:ea typeface="EB Garamond Medium"/>
                          <a:cs typeface="EB Garamond Medium"/>
                        </a:rPr>
                        <a:t>Yes</a:t>
                      </a:r>
                    </a:p>
                  </a:txBody>
                  <a:tcPr marL="0" anchor="ctr">
                    <a:lnT w="12700" cap="flat" cmpd="sng" algn="ctr">
                      <a:solidFill>
                        <a:srgbClr val="E0D9CE"/>
                      </a:solidFill>
                      <a:prstDash val="solid"/>
                      <a:round/>
                      <a:headEnd type="none" w="med" len="med"/>
                      <a:tailEnd type="none" w="med" len="med"/>
                    </a:lnT>
                    <a:lnB w="12700">
                      <a:solidFill>
                        <a:srgbClr val="E0D9CE"/>
                      </a:solidFill>
                    </a:lnB>
                    <a:noFill/>
                  </a:tcPr>
                </a:tc>
                <a:extLst>
                  <a:ext uri="{0D108BD9-81ED-4DB2-BD59-A6C34878D82A}">
                    <a16:rowId xmlns:a16="http://schemas.microsoft.com/office/drawing/2014/main" val="1760126731"/>
                  </a:ext>
                </a:extLst>
              </a:tr>
            </a:tbl>
          </a:graphicData>
        </a:graphic>
      </p:graphicFrame>
      <p:sp>
        <p:nvSpPr>
          <p:cNvPr id="6" name="TextBox 5">
            <a:extLst>
              <a:ext uri="{FF2B5EF4-FFF2-40B4-BE49-F238E27FC236}">
                <a16:creationId xmlns:a16="http://schemas.microsoft.com/office/drawing/2014/main" id="{AE8CE5B7-14A6-D849-8751-8B1B8D3CBAEB}"/>
              </a:ext>
            </a:extLst>
          </p:cNvPr>
          <p:cNvSpPr txBox="1"/>
          <p:nvPr/>
        </p:nvSpPr>
        <p:spPr>
          <a:xfrm>
            <a:off x="609600" y="5588000"/>
            <a:ext cx="5054600" cy="558800"/>
          </a:xfrm>
          <a:prstGeom prst="rect">
            <a:avLst/>
          </a:prstGeom>
          <a:noFill/>
        </p:spPr>
        <p:txBody>
          <a:bodyPr vertOverflow="overflow" vert="horz" wrap="square" lIns="0" rIns="0" rtlCol="0" anchor="t">
            <a:spAutoFit/>
          </a:bodyPr>
          <a:lstStyle/>
          <a:p>
            <a:pPr algn="l"/>
            <a:r>
              <a:rPr lang="en-US" sz="1000">
                <a:solidFill>
                  <a:srgbClr val="5A5A66"/>
                </a:solidFill>
                <a:latin typeface="DM Sans"/>
              </a:rPr>
              <a:t>* Proposed federal bill: 20% base on U.S. labor, up to 30% with uplifts; caps not specified. Illinois maximum includes uplifts. Each state credits only spend in that state.</a:t>
            </a:r>
          </a:p>
        </p:txBody>
      </p:sp>
      <p:sp>
        <p:nvSpPr>
          <p:cNvPr id="25" name="TextBox 24">
            <a:extLst>
              <a:ext uri="{FF2B5EF4-FFF2-40B4-BE49-F238E27FC236}">
                <a16:creationId xmlns:a16="http://schemas.microsoft.com/office/drawing/2014/main" id="{4A20404A-5B08-1E49-9DF6-BDA7BB941005}"/>
              </a:ext>
            </a:extLst>
          </p:cNvPr>
          <p:cNvSpPr txBox="1"/>
          <p:nvPr/>
        </p:nvSpPr>
        <p:spPr>
          <a:xfrm>
            <a:off x="609600" y="901700"/>
            <a:ext cx="5054600" cy="254000"/>
          </a:xfrm>
          <a:prstGeom prst="rect">
            <a:avLst/>
          </a:prstGeom>
          <a:noFill/>
        </p:spPr>
        <p:txBody>
          <a:bodyPr vertOverflow="overflow" vert="horz" wrap="square" lIns="0" tIns="0" rtlCol="0" anchor="t">
            <a:spAutoFit/>
          </a:bodyPr>
          <a:lstStyle/>
          <a:p>
            <a:pPr algn="l"/>
            <a:r>
              <a:rPr lang="en-US" sz="1300">
                <a:solidFill>
                  <a:srgbClr val="CC1B1B"/>
                </a:solidFill>
                <a:latin typeface="IBM Plex Mono"/>
              </a:rPr>
              <a:t>CREDITS COMPARED</a:t>
            </a:r>
          </a:p>
        </p:txBody>
      </p:sp>
    </p:spTree>
    <p:extLst>
      <p:ext uri="{BB962C8B-B14F-4D97-AF65-F5344CB8AC3E}">
        <p14:creationId xmlns:p14="http://schemas.microsoft.com/office/powerpoint/2010/main" val="9956364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704">
            <a:extLst>
              <a:ext uri="{FF2B5EF4-FFF2-40B4-BE49-F238E27FC236}">
                <a16:creationId xmlns:a16="http://schemas.microsoft.com/office/drawing/2014/main" id="{2ACE3C60-B66E-4F88-B604-D5E543DA57F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3DC6AA6-9F92-47B5-AD64-94082802F6F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10">
            <a:extLst>
              <a:ext uri="{FF2B5EF4-FFF2-40B4-BE49-F238E27FC236}">
                <a16:creationId xmlns:a16="http://schemas.microsoft.com/office/drawing/2014/main" id="{00042399-F156-4D0A-9EF7-0A4C25BE1972}"/>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711">
            <a:extLst>
              <a:ext uri="{FF2B5EF4-FFF2-40B4-BE49-F238E27FC236}">
                <a16:creationId xmlns:a16="http://schemas.microsoft.com/office/drawing/2014/main" id="{6C346692-A9B1-434A-8480-2E3022DF9FA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712">
            <a:extLst>
              <a:ext uri="{FF2B5EF4-FFF2-40B4-BE49-F238E27FC236}">
                <a16:creationId xmlns:a16="http://schemas.microsoft.com/office/drawing/2014/main" id="{B2B42EA2-F5CE-449A-952F-3B3BAD270F9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713">
            <a:extLst>
              <a:ext uri="{FF2B5EF4-FFF2-40B4-BE49-F238E27FC236}">
                <a16:creationId xmlns:a16="http://schemas.microsoft.com/office/drawing/2014/main" id="{CFEAD5BF-3E77-43EA-9416-078F739D8F76}"/>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714">
            <a:hlinkClick r:id="rId3"/>
            <a:extLst>
              <a:ext uri="{FF2B5EF4-FFF2-40B4-BE49-F238E27FC236}">
                <a16:creationId xmlns:a16="http://schemas.microsoft.com/office/drawing/2014/main" id="{940C75BF-5179-4A21-B79B-837849D0F7A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715">
            <a:extLst>
              <a:ext uri="{FF2B5EF4-FFF2-40B4-BE49-F238E27FC236}">
                <a16:creationId xmlns:a16="http://schemas.microsoft.com/office/drawing/2014/main" id="{692AD8BE-C4B0-4FC6-8B75-0A1F55A9942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60 / 70</a:t>
            </a:r>
            <a:endParaRPr sz="750" spc="105">
              <a:solidFill>
                <a:srgbClr val="8A8580"/>
              </a:solidFill>
              <a:latin typeface="IBM Plex Mono"/>
              <a:ea typeface="IBM Plex Mono"/>
              <a:cs typeface="IBM Plex Mono"/>
            </a:endParaRPr>
          </a:p>
        </p:txBody>
      </p:sp>
      <p:sp>
        <p:nvSpPr>
          <p:cNvPr id="13" name="text-716">
            <a:extLst>
              <a:ext uri="{FF2B5EF4-FFF2-40B4-BE49-F238E27FC236}">
                <a16:creationId xmlns:a16="http://schemas.microsoft.com/office/drawing/2014/main" id="{404DC871-8445-43B0-8BBF-BF307A24FB73}"/>
              </a:ext>
            </a:extLst>
          </p:cNvPr>
          <p:cNvSpPr>
            <a:spLocks noGrp="1"/>
          </p:cNvSpPr>
          <p:nvPr/>
        </p:nvSpPr>
        <p:spPr>
          <a:xfrm>
            <a:off x="609600" y="990600"/>
            <a:ext cx="5413248" cy="1463039"/>
          </a:xfrm>
          <a:prstGeom prst="rect">
            <a:avLst/>
          </a:prstGeom>
          <a:noFill/>
          <a:ln w="0">
            <a:noFill/>
          </a:ln>
        </p:spPr>
        <p:txBody>
          <a:bodyPr wrap="square" lIns="0" tIns="0" rIns="0" bIns="0" anchor="t">
            <a:noAutofit/>
          </a:bodyPr>
          <a:lstStyle/>
          <a:p>
            <a:pPr>
              <a:defRPr sz="5250" i="0" spc="-105">
                <a:solidFill>
                  <a:srgbClr val="111111"/>
                </a:solidFill>
                <a:latin typeface="EB Garamond Medium"/>
                <a:ea typeface="EB Garamond Medium"/>
                <a:cs typeface="EB Garamond Medium"/>
              </a:defRPr>
            </a:pPr>
            <a:r>
              <a:rPr sz="4400" i="0" spc="-105">
                <a:solidFill>
                  <a:srgbClr val="111111"/>
                </a:solidFill>
                <a:latin typeface="EB Garamond Medium"/>
                <a:ea typeface="EB Garamond Medium"/>
                <a:cs typeface="EB Garamond Medium"/>
              </a:rPr>
              <a:t>Where we </a:t>
            </a:r>
            <a:r>
              <a:rPr sz="4400" i="1" spc="-105">
                <a:solidFill>
                  <a:srgbClr val="CC1B1B"/>
                </a:solidFill>
                <a:latin typeface="EB Garamond Medium"/>
                <a:ea typeface="EB Garamond Medium"/>
                <a:cs typeface="EB Garamond Medium"/>
              </a:rPr>
              <a:t>shoot</a:t>
            </a:r>
          </a:p>
        </p:txBody>
      </p:sp>
      <p:sp>
        <p:nvSpPr>
          <p:cNvPr id="2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100" name="kicker"/>
          <p:cNvSpPr/>
          <p:nvPr/>
        </p:nvSpPr>
        <p:spPr>
          <a:xfrm>
            <a:off x="609600" y="787400"/>
            <a:ext cx="7620000" cy="228600"/>
          </a:xfrm>
          <a:prstGeom prst="rect">
            <a:avLst/>
          </a:prstGeom>
          <a:noFill/>
          <a:ln>
            <a:noFill/>
          </a:ln>
        </p:spPr>
        <p:txBody>
          <a:bodyPr wrap="square" lIns="0" tIns="0" rIns="0" bIns="0" anchor="t">
            <a:noAutofit/>
          </a:bodyPr>
          <a:lstStyle/>
          <a:p>
            <a:r>
              <a:rPr lang="en-US" sz="1300" spc="158" dirty="0">
                <a:solidFill>
                  <a:srgbClr val="CC1B1B"/>
                </a:solidFill>
                <a:latin typeface="IBM Plex Mono"/>
                <a:ea typeface="IBM Plex Mono"/>
                <a:cs typeface="IBM Plex Mono"/>
              </a:rPr>
              <a:t>PRODUCTION / LOCATIONS AND CREW</a:t>
            </a:r>
          </a:p>
        </p:txBody>
      </p:sp>
      <p:sp>
        <p:nvSpPr>
          <p:cNvPr id="101" name="loc-card-1"/>
          <p:cNvSpPr/>
          <p:nvPr/>
        </p:nvSpPr>
        <p:spPr>
          <a:xfrm>
            <a:off x="609600" y="18542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01  WABASH VALLEY</a:t>
            </a:r>
          </a:p>
          <a:p>
            <a:pPr>
              <a:spcBef>
                <a:spcPts val="600"/>
              </a:spcBef>
            </a:pPr>
            <a:r>
              <a:rPr lang="en-US" sz="2000" dirty="0">
                <a:solidFill>
                  <a:srgbClr val="111111"/>
                </a:solidFill>
                <a:latin typeface="EB Garamond Medium"/>
                <a:ea typeface="EB Garamond Medium"/>
                <a:cs typeface="EB Garamond Medium"/>
              </a:rPr>
              <a:t>Along the Wabash</a:t>
            </a:r>
          </a:p>
          <a:p>
            <a:pPr>
              <a:lnSpc>
                <a:spcPct val="118000"/>
              </a:lnSpc>
              <a:spcBef>
                <a:spcPts val="500"/>
              </a:spcBef>
            </a:pPr>
            <a:r>
              <a:rPr lang="en-US" sz="1800" dirty="0">
                <a:solidFill>
                  <a:srgbClr val="3A3A38"/>
                </a:solidFill>
                <a:latin typeface="DM Sans"/>
                <a:ea typeface="DM Sans"/>
                <a:cs typeface="DM Sans"/>
              </a:rPr>
              <a:t>River exteriors: levees, bottomland and river towns.</a:t>
            </a:r>
          </a:p>
        </p:txBody>
      </p:sp>
      <p:sp>
        <p:nvSpPr>
          <p:cNvPr id="102" name="loc-rule-1"/>
          <p:cNvSpPr/>
          <p:nvPr/>
        </p:nvSpPr>
        <p:spPr>
          <a:xfrm>
            <a:off x="609600" y="1854200"/>
            <a:ext cx="19050" cy="1778000"/>
          </a:xfrm>
          <a:prstGeom prst="rect">
            <a:avLst/>
          </a:prstGeom>
          <a:solidFill>
            <a:srgbClr val="C45B3E"/>
          </a:solidFill>
          <a:ln>
            <a:noFill/>
          </a:ln>
        </p:spPr>
        <p:txBody>
          <a:bodyPr/>
          <a:lstStyle/>
          <a:p>
            <a:endParaRPr lang="en-US"/>
          </a:p>
        </p:txBody>
      </p:sp>
      <p:sp>
        <p:nvSpPr>
          <p:cNvPr id="103" name="loc-card-2"/>
          <p:cNvSpPr/>
          <p:nvPr/>
        </p:nvSpPr>
        <p:spPr>
          <a:xfrm>
            <a:off x="4330700" y="18542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02  MONTGOMERY COUNTY</a:t>
            </a:r>
          </a:p>
          <a:p>
            <a:pPr>
              <a:spcBef>
                <a:spcPts val="600"/>
              </a:spcBef>
            </a:pPr>
            <a:r>
              <a:rPr lang="en-US" sz="2000" dirty="0">
                <a:solidFill>
                  <a:srgbClr val="111111"/>
                </a:solidFill>
                <a:latin typeface="EB Garamond Medium"/>
                <a:ea typeface="EB Garamond Medium"/>
                <a:cs typeface="EB Garamond Medium"/>
              </a:rPr>
              <a:t>Shades and Sugar Creek</a:t>
            </a:r>
          </a:p>
          <a:p>
            <a:pPr>
              <a:lnSpc>
                <a:spcPct val="118000"/>
              </a:lnSpc>
              <a:spcBef>
                <a:spcPts val="500"/>
              </a:spcBef>
            </a:pPr>
            <a:r>
              <a:rPr lang="en-US" sz="1800" dirty="0">
                <a:solidFill>
                  <a:srgbClr val="3A3A38"/>
                </a:solidFill>
                <a:latin typeface="DM Sans"/>
                <a:ea typeface="DM Sans"/>
                <a:cs typeface="DM Sans"/>
              </a:rPr>
              <a:t>Sandstone ravines and creek water at the wild edge of town.</a:t>
            </a:r>
          </a:p>
        </p:txBody>
      </p:sp>
      <p:sp>
        <p:nvSpPr>
          <p:cNvPr id="104" name="loc-rule-2"/>
          <p:cNvSpPr/>
          <p:nvPr/>
        </p:nvSpPr>
        <p:spPr>
          <a:xfrm>
            <a:off x="4330700" y="1854200"/>
            <a:ext cx="19050" cy="1778000"/>
          </a:xfrm>
          <a:prstGeom prst="rect">
            <a:avLst/>
          </a:prstGeom>
          <a:solidFill>
            <a:srgbClr val="C45B3E"/>
          </a:solidFill>
          <a:ln>
            <a:noFill/>
          </a:ln>
        </p:spPr>
        <p:txBody>
          <a:bodyPr/>
          <a:lstStyle/>
          <a:p>
            <a:endParaRPr lang="en-US"/>
          </a:p>
        </p:txBody>
      </p:sp>
      <p:sp>
        <p:nvSpPr>
          <p:cNvPr id="105" name="loc-card-3"/>
          <p:cNvSpPr/>
          <p:nvPr/>
        </p:nvSpPr>
        <p:spPr>
          <a:xfrm>
            <a:off x="8051800" y="18542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03  PARKE COUNTY</a:t>
            </a:r>
          </a:p>
          <a:p>
            <a:pPr>
              <a:spcBef>
                <a:spcPts val="600"/>
              </a:spcBef>
            </a:pPr>
            <a:r>
              <a:rPr lang="en-US" sz="2000" dirty="0">
                <a:solidFill>
                  <a:srgbClr val="111111"/>
                </a:solidFill>
                <a:latin typeface="EB Garamond Medium"/>
                <a:ea typeface="EB Garamond Medium"/>
                <a:cs typeface="EB Garamond Medium"/>
              </a:rPr>
              <a:t>The red covered bridges</a:t>
            </a:r>
          </a:p>
          <a:p>
            <a:pPr>
              <a:lnSpc>
                <a:spcPct val="118000"/>
              </a:lnSpc>
              <a:spcBef>
                <a:spcPts val="500"/>
              </a:spcBef>
            </a:pPr>
            <a:r>
              <a:rPr lang="en-US" sz="1800" dirty="0">
                <a:solidFill>
                  <a:srgbClr val="3A3A38"/>
                </a:solidFill>
                <a:latin typeface="DM Sans"/>
                <a:ea typeface="DM Sans"/>
                <a:cs typeface="DM Sans"/>
              </a:rPr>
              <a:t>West central Indiana’s red bridges, the town’s postcard.</a:t>
            </a:r>
          </a:p>
        </p:txBody>
      </p:sp>
      <p:sp>
        <p:nvSpPr>
          <p:cNvPr id="106" name="loc-rule-3"/>
          <p:cNvSpPr/>
          <p:nvPr/>
        </p:nvSpPr>
        <p:spPr>
          <a:xfrm>
            <a:off x="8051800" y="1854200"/>
            <a:ext cx="19050" cy="1778000"/>
          </a:xfrm>
          <a:prstGeom prst="rect">
            <a:avLst/>
          </a:prstGeom>
          <a:solidFill>
            <a:srgbClr val="C45B3E"/>
          </a:solidFill>
          <a:ln>
            <a:noFill/>
          </a:ln>
        </p:spPr>
        <p:txBody>
          <a:bodyPr/>
          <a:lstStyle/>
          <a:p>
            <a:endParaRPr lang="en-US"/>
          </a:p>
        </p:txBody>
      </p:sp>
      <p:sp>
        <p:nvSpPr>
          <p:cNvPr id="107" name="loc-card-4"/>
          <p:cNvSpPr/>
          <p:nvPr/>
        </p:nvSpPr>
        <p:spPr>
          <a:xfrm>
            <a:off x="609600" y="38100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04  ST. JOSEPH COUNTY</a:t>
            </a:r>
          </a:p>
          <a:p>
            <a:pPr>
              <a:spcBef>
                <a:spcPts val="600"/>
              </a:spcBef>
            </a:pPr>
            <a:r>
              <a:rPr lang="en-US" sz="2000" dirty="0">
                <a:solidFill>
                  <a:srgbClr val="111111"/>
                </a:solidFill>
                <a:latin typeface="EB Garamond Medium"/>
                <a:ea typeface="EB Garamond Medium"/>
                <a:cs typeface="EB Garamond Medium"/>
              </a:rPr>
              <a:t>The data center build</a:t>
            </a:r>
          </a:p>
          <a:p>
            <a:pPr>
              <a:lnSpc>
                <a:spcPct val="118000"/>
              </a:lnSpc>
              <a:spcBef>
                <a:spcPts val="500"/>
              </a:spcBef>
            </a:pPr>
            <a:r>
              <a:rPr lang="en-US" sz="1800" dirty="0">
                <a:solidFill>
                  <a:srgbClr val="3A3A38"/>
                </a:solidFill>
                <a:latin typeface="DM Sans"/>
                <a:ea typeface="DM Sans"/>
                <a:cs typeface="DM Sans"/>
              </a:rPr>
              <a:t>A hyperscale campus rising out of farmland: the machine arrives.</a:t>
            </a:r>
          </a:p>
        </p:txBody>
      </p:sp>
      <p:sp>
        <p:nvSpPr>
          <p:cNvPr id="108" name="loc-rule-4"/>
          <p:cNvSpPr/>
          <p:nvPr/>
        </p:nvSpPr>
        <p:spPr>
          <a:xfrm>
            <a:off x="609600" y="3810000"/>
            <a:ext cx="19050" cy="1778000"/>
          </a:xfrm>
          <a:prstGeom prst="rect">
            <a:avLst/>
          </a:prstGeom>
          <a:solidFill>
            <a:srgbClr val="C45B3E"/>
          </a:solidFill>
          <a:ln>
            <a:noFill/>
          </a:ln>
        </p:spPr>
        <p:txBody>
          <a:bodyPr/>
          <a:lstStyle/>
          <a:p>
            <a:endParaRPr lang="en-US"/>
          </a:p>
        </p:txBody>
      </p:sp>
      <p:sp>
        <p:nvSpPr>
          <p:cNvPr id="109" name="loc-card-5"/>
          <p:cNvSpPr/>
          <p:nvPr/>
        </p:nvSpPr>
        <p:spPr>
          <a:xfrm>
            <a:off x="4330700" y="38100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05  BOONE COUNTY</a:t>
            </a:r>
          </a:p>
          <a:p>
            <a:pPr>
              <a:spcBef>
                <a:spcPts val="600"/>
              </a:spcBef>
            </a:pPr>
            <a:r>
              <a:rPr lang="en-US" sz="2000" dirty="0">
                <a:solidFill>
                  <a:srgbClr val="111111"/>
                </a:solidFill>
                <a:latin typeface="EB Garamond Medium"/>
                <a:ea typeface="EB Garamond Medium"/>
                <a:cs typeface="EB Garamond Medium"/>
              </a:rPr>
              <a:t>The LEAP District</a:t>
            </a:r>
          </a:p>
          <a:p>
            <a:pPr>
              <a:lnSpc>
                <a:spcPct val="118000"/>
              </a:lnSpc>
              <a:spcBef>
                <a:spcPts val="500"/>
              </a:spcBef>
            </a:pPr>
            <a:r>
              <a:rPr lang="en-US" sz="1800" dirty="0">
                <a:solidFill>
                  <a:srgbClr val="3A3A38"/>
                </a:solidFill>
                <a:latin typeface="DM Sans"/>
                <a:ea typeface="DM Sans"/>
                <a:cs typeface="DM Sans"/>
              </a:rPr>
              <a:t>The LEAP Lebanon Innovation District outside Indianapolis.</a:t>
            </a:r>
          </a:p>
        </p:txBody>
      </p:sp>
      <p:sp>
        <p:nvSpPr>
          <p:cNvPr id="110" name="loc-rule-5"/>
          <p:cNvSpPr/>
          <p:nvPr/>
        </p:nvSpPr>
        <p:spPr>
          <a:xfrm>
            <a:off x="4330700" y="3810000"/>
            <a:ext cx="19050" cy="1778000"/>
          </a:xfrm>
          <a:prstGeom prst="rect">
            <a:avLst/>
          </a:prstGeom>
          <a:solidFill>
            <a:srgbClr val="C45B3E"/>
          </a:solidFill>
          <a:ln>
            <a:noFill/>
          </a:ln>
        </p:spPr>
        <p:txBody>
          <a:bodyPr/>
          <a:lstStyle/>
          <a:p>
            <a:endParaRPr lang="en-US"/>
          </a:p>
        </p:txBody>
      </p:sp>
      <p:sp>
        <p:nvSpPr>
          <p:cNvPr id="111" name="loc-card-6"/>
          <p:cNvSpPr/>
          <p:nvPr/>
        </p:nvSpPr>
        <p:spPr>
          <a:xfrm>
            <a:off x="8051800" y="38100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06  NEWTON COUNTY</a:t>
            </a:r>
          </a:p>
          <a:p>
            <a:pPr>
              <a:spcBef>
                <a:spcPts val="600"/>
              </a:spcBef>
            </a:pPr>
            <a:r>
              <a:rPr lang="en-US" sz="2000" dirty="0">
                <a:solidFill>
                  <a:srgbClr val="111111"/>
                </a:solidFill>
                <a:latin typeface="EB Garamond Medium"/>
                <a:ea typeface="EB Garamond Medium"/>
                <a:cs typeface="EB Garamond Medium"/>
              </a:rPr>
              <a:t>Fair Oaks Farms</a:t>
            </a:r>
          </a:p>
          <a:p>
            <a:pPr>
              <a:lnSpc>
                <a:spcPct val="118000"/>
              </a:lnSpc>
              <a:spcBef>
                <a:spcPts val="500"/>
              </a:spcBef>
            </a:pPr>
            <a:r>
              <a:rPr lang="en-US" sz="1800" dirty="0">
                <a:solidFill>
                  <a:srgbClr val="3A3A38"/>
                </a:solidFill>
                <a:latin typeface="DM Sans"/>
                <a:ea typeface="DM Sans"/>
                <a:cs typeface="DM Sans"/>
              </a:rPr>
              <a:t>Agritourism on I-65: the family farm as a branded experience.</a:t>
            </a:r>
          </a:p>
        </p:txBody>
      </p:sp>
      <p:sp>
        <p:nvSpPr>
          <p:cNvPr id="112" name="loc-rule-6"/>
          <p:cNvSpPr/>
          <p:nvPr/>
        </p:nvSpPr>
        <p:spPr>
          <a:xfrm>
            <a:off x="8051800" y="3810000"/>
            <a:ext cx="19050" cy="1778000"/>
          </a:xfrm>
          <a:prstGeom prst="rect">
            <a:avLst/>
          </a:prstGeom>
          <a:solidFill>
            <a:srgbClr val="C45B3E"/>
          </a:solidFill>
          <a:ln>
            <a:noFill/>
          </a:ln>
        </p:spPr>
        <p:txBody>
          <a:bodyPr/>
          <a:lstStyle/>
          <a:p>
            <a:endParaRPr lang="en-US"/>
          </a:p>
        </p:txBody>
      </p:sp>
      <p:sp>
        <p:nvSpPr>
          <p:cNvPr id="113" name="crew-rule"/>
          <p:cNvSpPr/>
          <p:nvPr/>
        </p:nvSpPr>
        <p:spPr>
          <a:xfrm>
            <a:off x="609600" y="5867400"/>
            <a:ext cx="10972800" cy="12700"/>
          </a:xfrm>
          <a:prstGeom prst="rect">
            <a:avLst/>
          </a:prstGeom>
          <a:solidFill>
            <a:srgbClr val="C45B3E"/>
          </a:solidFill>
          <a:ln>
            <a:noFill/>
          </a:ln>
        </p:spPr>
        <p:txBody>
          <a:bodyPr/>
          <a:lstStyle/>
          <a:p>
            <a:endParaRPr lang="en-US"/>
          </a:p>
        </p:txBody>
      </p:sp>
      <p:sp>
        <p:nvSpPr>
          <p:cNvPr id="114" name="crew-label"/>
          <p:cNvSpPr/>
          <p:nvPr/>
        </p:nvSpPr>
        <p:spPr>
          <a:xfrm>
            <a:off x="609600" y="6019800"/>
            <a:ext cx="1397000" cy="279400"/>
          </a:xfrm>
          <a:prstGeom prst="rect">
            <a:avLst/>
          </a:prstGeom>
          <a:noFill/>
          <a:ln>
            <a:noFill/>
          </a:ln>
        </p:spPr>
        <p:txBody>
          <a:bodyPr wrap="square" lIns="0" tIns="0" rIns="0" bIns="0" anchor="t">
            <a:noAutofit/>
          </a:bodyPr>
          <a:lstStyle/>
          <a:p>
            <a:r>
              <a:rPr lang="en-US" sz="1300" spc="158" dirty="0">
                <a:solidFill>
                  <a:srgbClr val="CC1B1B"/>
                </a:solidFill>
                <a:latin typeface="IBM Plex Mono"/>
                <a:ea typeface="IBM Plex Mono"/>
                <a:cs typeface="IBM Plex Mono"/>
              </a:rPr>
              <a:t>SHOOT PLAN</a:t>
            </a:r>
          </a:p>
        </p:txBody>
      </p:sp>
      <p:sp>
        <p:nvSpPr>
          <p:cNvPr id="115" name="crew-text"/>
          <p:cNvSpPr/>
          <p:nvPr/>
        </p:nvSpPr>
        <p:spPr>
          <a:xfrm>
            <a:off x="2032000" y="5981700"/>
            <a:ext cx="9550400" cy="330200"/>
          </a:xfrm>
          <a:prstGeom prst="rect">
            <a:avLst/>
          </a:prstGeom>
          <a:noFill/>
          <a:ln>
            <a:noFill/>
          </a:ln>
        </p:spPr>
        <p:txBody>
          <a:bodyPr wrap="square" lIns="0" tIns="0" rIns="0" bIns="0" anchor="t">
            <a:noAutofit/>
          </a:bodyPr>
          <a:lstStyle/>
          <a:p>
            <a:r>
              <a:rPr lang="en-US" sz="1800" dirty="0">
                <a:solidFill>
                  <a:srgbClr val="1A1A2E"/>
                </a:solidFill>
                <a:latin typeface="DM Sans"/>
                <a:ea typeface="DM Sans"/>
                <a:cs typeface="DM Sans"/>
              </a:rPr>
              <a:t>Stages in Chicago. Exteriors in Cook County, IL (Blue Island) and Lake, Tippecanoe and Marion Counties, IN.</a:t>
            </a:r>
          </a:p>
        </p:txBody>
      </p:sp>
      <p:sp>
        <p:nvSpPr>
          <p:cNvPr id="130" name="crew-top"/>
          <p:cNvSpPr/>
          <p:nvPr/>
        </p:nvSpPr>
        <p:spPr>
          <a:xfrm>
            <a:off x="7112000" y="1041400"/>
            <a:ext cx="4470400" cy="508000"/>
          </a:xfrm>
          <a:prstGeom prst="rect">
            <a:avLst/>
          </a:prstGeom>
          <a:noFill/>
        </p:spPr>
        <p:txBody>
          <a:bodyPr wrap="square" lIns="0" tIns="0" rIns="0" bIns="0" anchor="b">
            <a:noAutofit/>
          </a:bodyPr>
          <a:lstStyle/>
          <a:p>
            <a:pPr algn="r"/>
            <a:r>
              <a:rPr lang="en-US" sz="1300" spc="158" dirty="0">
                <a:solidFill>
                  <a:srgbClr val="CC1B1B"/>
                </a:solidFill>
                <a:latin typeface="IBM Plex Mono"/>
                <a:ea typeface="IBM Plex Mono"/>
                <a:cs typeface="IBM Plex Mono"/>
              </a:rPr>
              <a:t>CREW  </a:t>
            </a:r>
            <a:r>
              <a:rPr lang="en-US" sz="1800" dirty="0">
                <a:solidFill>
                  <a:srgbClr val="1A1A2E"/>
                </a:solidFill>
                <a:latin typeface="DM Sans"/>
                <a:ea typeface="DM Sans"/>
                <a:cs typeface="DM Sans"/>
              </a:rPr>
              <a:t>IATSE Local 125 · IATSE Local 476</a:t>
            </a:r>
          </a:p>
        </p:txBody>
      </p:sp>
    </p:spTree>
    <p:extLst>
      <p:ext uri="{BB962C8B-B14F-4D97-AF65-F5344CB8AC3E}">
        <p14:creationId xmlns:p14="http://schemas.microsoft.com/office/powerpoint/2010/main" val="28485518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704">
            <a:extLst>
              <a:ext uri="{FF2B5EF4-FFF2-40B4-BE49-F238E27FC236}">
                <a16:creationId xmlns:a16="http://schemas.microsoft.com/office/drawing/2014/main" id="{2ACE3C60-B66E-4F88-B604-D5E543DA57F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3DC6AA6-9F92-47B5-AD64-94082802F6F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10">
            <a:extLst>
              <a:ext uri="{FF2B5EF4-FFF2-40B4-BE49-F238E27FC236}">
                <a16:creationId xmlns:a16="http://schemas.microsoft.com/office/drawing/2014/main" id="{00042399-F156-4D0A-9EF7-0A4C25BE1972}"/>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711">
            <a:extLst>
              <a:ext uri="{FF2B5EF4-FFF2-40B4-BE49-F238E27FC236}">
                <a16:creationId xmlns:a16="http://schemas.microsoft.com/office/drawing/2014/main" id="{6C346692-A9B1-434A-8480-2E3022DF9FA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712">
            <a:extLst>
              <a:ext uri="{FF2B5EF4-FFF2-40B4-BE49-F238E27FC236}">
                <a16:creationId xmlns:a16="http://schemas.microsoft.com/office/drawing/2014/main" id="{B2B42EA2-F5CE-449A-952F-3B3BAD270F9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713">
            <a:extLst>
              <a:ext uri="{FF2B5EF4-FFF2-40B4-BE49-F238E27FC236}">
                <a16:creationId xmlns:a16="http://schemas.microsoft.com/office/drawing/2014/main" id="{CFEAD5BF-3E77-43EA-9416-078F739D8F76}"/>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714">
            <a:hlinkClick r:id="rId3"/>
            <a:extLst>
              <a:ext uri="{FF2B5EF4-FFF2-40B4-BE49-F238E27FC236}">
                <a16:creationId xmlns:a16="http://schemas.microsoft.com/office/drawing/2014/main" id="{940C75BF-5179-4A21-B79B-837849D0F7A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715">
            <a:extLst>
              <a:ext uri="{FF2B5EF4-FFF2-40B4-BE49-F238E27FC236}">
                <a16:creationId xmlns:a16="http://schemas.microsoft.com/office/drawing/2014/main" id="{692AD8BE-C4B0-4FC6-8B75-0A1F55A9942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61 / 70</a:t>
            </a:r>
            <a:endParaRPr sz="750" spc="105">
              <a:solidFill>
                <a:srgbClr val="8A8580"/>
              </a:solidFill>
              <a:latin typeface="IBM Plex Mono"/>
              <a:ea typeface="IBM Plex Mono"/>
              <a:cs typeface="IBM Plex Mono"/>
            </a:endParaRPr>
          </a:p>
        </p:txBody>
      </p:sp>
      <p:sp>
        <p:nvSpPr>
          <p:cNvPr id="13" name="text-716">
            <a:extLst>
              <a:ext uri="{FF2B5EF4-FFF2-40B4-BE49-F238E27FC236}">
                <a16:creationId xmlns:a16="http://schemas.microsoft.com/office/drawing/2014/main" id="{404DC871-8445-43B0-8BBF-BF307A24FB73}"/>
              </a:ext>
            </a:extLst>
          </p:cNvPr>
          <p:cNvSpPr>
            <a:spLocks noGrp="1"/>
          </p:cNvSpPr>
          <p:nvPr/>
        </p:nvSpPr>
        <p:spPr>
          <a:xfrm>
            <a:off x="609600" y="990600"/>
            <a:ext cx="5413248" cy="1463039"/>
          </a:xfrm>
          <a:prstGeom prst="rect">
            <a:avLst/>
          </a:prstGeom>
          <a:noFill/>
          <a:ln w="0">
            <a:noFill/>
          </a:ln>
        </p:spPr>
        <p:txBody>
          <a:bodyPr wrap="square" lIns="0" tIns="0" rIns="0" bIns="0" anchor="t">
            <a:noAutofit/>
          </a:bodyPr>
          <a:lstStyle/>
          <a:p>
            <a:pPr>
              <a:defRPr sz="5250" i="0" spc="-105">
                <a:solidFill>
                  <a:srgbClr val="111111"/>
                </a:solidFill>
                <a:latin typeface="EB Garamond Medium"/>
                <a:ea typeface="EB Garamond Medium"/>
                <a:cs typeface="EB Garamond Medium"/>
              </a:defRPr>
            </a:pPr>
            <a:r>
              <a:rPr sz="4400" i="0" spc="-105">
                <a:solidFill>
                  <a:srgbClr val="111111"/>
                </a:solidFill>
                <a:latin typeface="EB Garamond Medium"/>
                <a:ea typeface="EB Garamond Medium"/>
                <a:cs typeface="EB Garamond Medium"/>
              </a:rPr>
              <a:t>Chicago and the </a:t>
            </a:r>
            <a:r>
              <a:rPr sz="4400" i="1" spc="-105">
                <a:solidFill>
                  <a:srgbClr val="CC1B1B"/>
                </a:solidFill>
                <a:latin typeface="EB Garamond Medium"/>
                <a:ea typeface="EB Garamond Medium"/>
                <a:cs typeface="EB Garamond Medium"/>
              </a:rPr>
              <a:t>Calumet</a:t>
            </a:r>
          </a:p>
        </p:txBody>
      </p:sp>
      <p:sp>
        <p:nvSpPr>
          <p:cNvPr id="2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100" name="kicker"/>
          <p:cNvSpPr/>
          <p:nvPr/>
        </p:nvSpPr>
        <p:spPr>
          <a:xfrm>
            <a:off x="609600" y="787400"/>
            <a:ext cx="7620000" cy="228600"/>
          </a:xfrm>
          <a:prstGeom prst="rect">
            <a:avLst/>
          </a:prstGeom>
          <a:noFill/>
          <a:ln>
            <a:noFill/>
          </a:ln>
        </p:spPr>
        <p:txBody>
          <a:bodyPr wrap="square" lIns="0" tIns="0" rIns="0" bIns="0" anchor="t">
            <a:noAutofit/>
          </a:bodyPr>
          <a:lstStyle/>
          <a:p>
            <a:r>
              <a:rPr lang="en-US" sz="1300" spc="158" dirty="0">
                <a:solidFill>
                  <a:srgbClr val="CC1B1B"/>
                </a:solidFill>
                <a:latin typeface="IBM Plex Mono"/>
                <a:ea typeface="IBM Plex Mono"/>
                <a:cs typeface="IBM Plex Mono"/>
              </a:rPr>
              <a:t>PRODUCTION / FOOTBALL FIELDS AND STAGES</a:t>
            </a:r>
          </a:p>
        </p:txBody>
      </p:sp>
      <p:sp>
        <p:nvSpPr>
          <p:cNvPr id="101" name="loc-card-1"/>
          <p:cNvSpPr/>
          <p:nvPr/>
        </p:nvSpPr>
        <p:spPr>
          <a:xfrm>
            <a:off x="609600" y="18542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01  GARY, IN</a:t>
            </a:r>
          </a:p>
          <a:p>
            <a:pPr>
              <a:spcBef>
                <a:spcPts val="600"/>
              </a:spcBef>
            </a:pPr>
            <a:r>
              <a:rPr lang="en-US" sz="2000" dirty="0">
                <a:solidFill>
                  <a:srgbClr val="111111"/>
                </a:solidFill>
                <a:latin typeface="EB Garamond Medium"/>
                <a:ea typeface="EB Garamond Medium"/>
                <a:cs typeface="EB Garamond Medium"/>
              </a:rPr>
              <a:t>Gilroy Stadium</a:t>
            </a:r>
          </a:p>
          <a:p>
            <a:pPr>
              <a:lnSpc>
                <a:spcPct val="118000"/>
              </a:lnSpc>
              <a:spcBef>
                <a:spcPts val="500"/>
              </a:spcBef>
            </a:pPr>
            <a:r>
              <a:rPr lang="en-US" sz="1800" dirty="0">
                <a:solidFill>
                  <a:srgbClr val="3A3A38"/>
                </a:solidFill>
                <a:latin typeface="DM Sans"/>
                <a:ea typeface="DM Sans"/>
                <a:cs typeface="DM Sans"/>
              </a:rPr>
              <a:t>Friday nights in the Steel City. The Ghost of a Football Field </a:t>
            </a:r>
          </a:p>
        </p:txBody>
      </p:sp>
      <p:sp>
        <p:nvSpPr>
          <p:cNvPr id="102" name="loc-rule-1"/>
          <p:cNvSpPr/>
          <p:nvPr/>
        </p:nvSpPr>
        <p:spPr>
          <a:xfrm>
            <a:off x="609600" y="1854200"/>
            <a:ext cx="19050" cy="1778000"/>
          </a:xfrm>
          <a:prstGeom prst="rect">
            <a:avLst/>
          </a:prstGeom>
          <a:solidFill>
            <a:srgbClr val="C45B3E"/>
          </a:solidFill>
          <a:ln>
            <a:noFill/>
          </a:ln>
        </p:spPr>
        <p:txBody>
          <a:bodyPr/>
          <a:lstStyle/>
          <a:p>
            <a:endParaRPr lang="en-US"/>
          </a:p>
        </p:txBody>
      </p:sp>
      <p:sp>
        <p:nvSpPr>
          <p:cNvPr id="103" name="loc-card-2"/>
          <p:cNvSpPr/>
          <p:nvPr/>
        </p:nvSpPr>
        <p:spPr>
          <a:xfrm>
            <a:off x="4330700" y="18542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02  BLUE ISLAND, IL</a:t>
            </a:r>
          </a:p>
          <a:p>
            <a:pPr>
              <a:spcBef>
                <a:spcPts val="600"/>
              </a:spcBef>
            </a:pPr>
            <a:r>
              <a:rPr lang="en-US" sz="2000" dirty="0">
                <a:solidFill>
                  <a:srgbClr val="111111"/>
                </a:solidFill>
                <a:latin typeface="EB Garamond Medium"/>
                <a:ea typeface="EB Garamond Medium"/>
                <a:cs typeface="EB Garamond Medium"/>
              </a:rPr>
              <a:t>Eisenhower High School</a:t>
            </a:r>
          </a:p>
          <a:p>
            <a:pPr>
              <a:lnSpc>
                <a:spcPct val="118000"/>
              </a:lnSpc>
              <a:spcBef>
                <a:spcPts val="500"/>
              </a:spcBef>
            </a:pPr>
            <a:r>
              <a:rPr lang="en-US" sz="1800" dirty="0">
                <a:solidFill>
                  <a:srgbClr val="3A3A38"/>
                </a:solidFill>
                <a:latin typeface="DM Sans"/>
                <a:ea typeface="DM Sans"/>
                <a:cs typeface="DM Sans"/>
              </a:rPr>
              <a:t>The football field just across the state line in Factory</a:t>
            </a:r>
          </a:p>
        </p:txBody>
      </p:sp>
      <p:sp>
        <p:nvSpPr>
          <p:cNvPr id="104" name="loc-rule-2"/>
          <p:cNvSpPr/>
          <p:nvPr/>
        </p:nvSpPr>
        <p:spPr>
          <a:xfrm>
            <a:off x="4330700" y="1854200"/>
            <a:ext cx="19050" cy="1778000"/>
          </a:xfrm>
          <a:prstGeom prst="rect">
            <a:avLst/>
          </a:prstGeom>
          <a:solidFill>
            <a:srgbClr val="C45B3E"/>
          </a:solidFill>
          <a:ln>
            <a:noFill/>
          </a:ln>
        </p:spPr>
        <p:txBody>
          <a:bodyPr/>
          <a:lstStyle/>
          <a:p>
            <a:endParaRPr lang="en-US"/>
          </a:p>
        </p:txBody>
      </p:sp>
      <p:sp>
        <p:nvSpPr>
          <p:cNvPr id="105" name="loc-card-3"/>
          <p:cNvSpPr/>
          <p:nvPr/>
        </p:nvSpPr>
        <p:spPr>
          <a:xfrm>
            <a:off x="8051800" y="18542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03  LOWELL, IN</a:t>
            </a:r>
          </a:p>
          <a:p>
            <a:pPr>
              <a:spcBef>
                <a:spcPts val="600"/>
              </a:spcBef>
            </a:pPr>
            <a:r>
              <a:rPr lang="en-US" sz="2000" dirty="0">
                <a:solidFill>
                  <a:srgbClr val="111111"/>
                </a:solidFill>
                <a:latin typeface="EB Garamond Medium"/>
                <a:ea typeface="EB Garamond Medium"/>
                <a:cs typeface="EB Garamond Medium"/>
              </a:rPr>
              <a:t>Lowell High School</a:t>
            </a:r>
          </a:p>
          <a:p>
            <a:pPr>
              <a:lnSpc>
                <a:spcPct val="118000"/>
              </a:lnSpc>
              <a:spcBef>
                <a:spcPts val="500"/>
              </a:spcBef>
            </a:pPr>
            <a:r>
              <a:rPr lang="en-US" sz="1800" dirty="0">
                <a:solidFill>
                  <a:srgbClr val="3A3A38"/>
                </a:solidFill>
                <a:latin typeface="DM Sans"/>
                <a:ea typeface="DM Sans"/>
                <a:cs typeface="DM Sans"/>
              </a:rPr>
              <a:t>Small-town </a:t>
            </a:r>
            <a:r>
              <a:rPr lang="en-US" dirty="0">
                <a:solidFill>
                  <a:srgbClr val="3A3A38"/>
                </a:solidFill>
                <a:latin typeface="DM Sans"/>
                <a:ea typeface="DM Sans"/>
                <a:cs typeface="DM Sans"/>
              </a:rPr>
              <a:t>rural  </a:t>
            </a:r>
            <a:r>
              <a:rPr lang="en-US" sz="1800" dirty="0">
                <a:solidFill>
                  <a:srgbClr val="3A3A38"/>
                </a:solidFill>
                <a:latin typeface="DM Sans"/>
                <a:ea typeface="DM Sans"/>
                <a:cs typeface="DM Sans"/>
              </a:rPr>
              <a:t>football in south Lake County.</a:t>
            </a:r>
          </a:p>
        </p:txBody>
      </p:sp>
      <p:sp>
        <p:nvSpPr>
          <p:cNvPr id="106" name="loc-rule-3"/>
          <p:cNvSpPr/>
          <p:nvPr/>
        </p:nvSpPr>
        <p:spPr>
          <a:xfrm>
            <a:off x="8051800" y="1854200"/>
            <a:ext cx="19050" cy="1778000"/>
          </a:xfrm>
          <a:prstGeom prst="rect">
            <a:avLst/>
          </a:prstGeom>
          <a:solidFill>
            <a:srgbClr val="C45B3E"/>
          </a:solidFill>
          <a:ln>
            <a:noFill/>
          </a:ln>
        </p:spPr>
        <p:txBody>
          <a:bodyPr/>
          <a:lstStyle/>
          <a:p>
            <a:endParaRPr lang="en-US"/>
          </a:p>
        </p:txBody>
      </p:sp>
      <p:sp>
        <p:nvSpPr>
          <p:cNvPr id="107" name="loc-card-4"/>
          <p:cNvSpPr/>
          <p:nvPr/>
        </p:nvSpPr>
        <p:spPr>
          <a:xfrm>
            <a:off x="609600" y="38100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04  CROWN POINT, IN</a:t>
            </a:r>
          </a:p>
          <a:p>
            <a:pPr>
              <a:spcBef>
                <a:spcPts val="600"/>
              </a:spcBef>
            </a:pPr>
            <a:r>
              <a:rPr lang="en-US" sz="2000" dirty="0">
                <a:solidFill>
                  <a:srgbClr val="111111"/>
                </a:solidFill>
                <a:latin typeface="EB Garamond Medium"/>
                <a:ea typeface="EB Garamond Medium"/>
                <a:cs typeface="EB Garamond Medium"/>
              </a:rPr>
              <a:t>Crown Point High School</a:t>
            </a:r>
          </a:p>
          <a:p>
            <a:pPr>
              <a:lnSpc>
                <a:spcPct val="118000"/>
              </a:lnSpc>
              <a:spcBef>
                <a:spcPts val="500"/>
              </a:spcBef>
            </a:pPr>
            <a:r>
              <a:rPr lang="en-US" sz="1800" dirty="0">
                <a:solidFill>
                  <a:srgbClr val="3A3A38"/>
                </a:solidFill>
                <a:latin typeface="DM Sans"/>
                <a:ea typeface="DM Sans"/>
                <a:cs typeface="DM Sans"/>
              </a:rPr>
              <a:t>County-seat stadium and Friday-night crowds.</a:t>
            </a:r>
          </a:p>
        </p:txBody>
      </p:sp>
      <p:sp>
        <p:nvSpPr>
          <p:cNvPr id="108" name="loc-rule-4"/>
          <p:cNvSpPr/>
          <p:nvPr/>
        </p:nvSpPr>
        <p:spPr>
          <a:xfrm>
            <a:off x="609600" y="3810000"/>
            <a:ext cx="19050" cy="1778000"/>
          </a:xfrm>
          <a:prstGeom prst="rect">
            <a:avLst/>
          </a:prstGeom>
          <a:solidFill>
            <a:srgbClr val="C45B3E"/>
          </a:solidFill>
          <a:ln>
            <a:noFill/>
          </a:ln>
        </p:spPr>
        <p:txBody>
          <a:bodyPr/>
          <a:lstStyle/>
          <a:p>
            <a:endParaRPr lang="en-US"/>
          </a:p>
        </p:txBody>
      </p:sp>
      <p:sp>
        <p:nvSpPr>
          <p:cNvPr id="109" name="loc-card-5"/>
          <p:cNvSpPr/>
          <p:nvPr/>
        </p:nvSpPr>
        <p:spPr>
          <a:xfrm>
            <a:off x="4330700" y="38100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05  HAMMOND, IN</a:t>
            </a:r>
          </a:p>
          <a:p>
            <a:pPr>
              <a:spcBef>
                <a:spcPts val="600"/>
              </a:spcBef>
            </a:pPr>
            <a:r>
              <a:rPr lang="en-US" sz="2000" dirty="0">
                <a:solidFill>
                  <a:srgbClr val="111111"/>
                </a:solidFill>
                <a:latin typeface="EB Garamond Medium"/>
                <a:ea typeface="EB Garamond Medium"/>
                <a:cs typeface="EB Garamond Medium"/>
              </a:rPr>
              <a:t>Hammond High School</a:t>
            </a:r>
          </a:p>
          <a:p>
            <a:pPr>
              <a:lnSpc>
                <a:spcPct val="118000"/>
              </a:lnSpc>
              <a:spcBef>
                <a:spcPts val="500"/>
              </a:spcBef>
            </a:pPr>
            <a:r>
              <a:rPr lang="en-US" sz="1800" dirty="0">
                <a:solidFill>
                  <a:srgbClr val="3A3A38"/>
                </a:solidFill>
                <a:latin typeface="DM Sans"/>
                <a:ea typeface="DM Sans"/>
                <a:cs typeface="DM Sans"/>
              </a:rPr>
              <a:t>City football field, minutes from Chicago. Chicago Bears Home</a:t>
            </a:r>
          </a:p>
        </p:txBody>
      </p:sp>
      <p:sp>
        <p:nvSpPr>
          <p:cNvPr id="110" name="loc-rule-5"/>
          <p:cNvSpPr/>
          <p:nvPr/>
        </p:nvSpPr>
        <p:spPr>
          <a:xfrm>
            <a:off x="4330700" y="3810000"/>
            <a:ext cx="19050" cy="1778000"/>
          </a:xfrm>
          <a:prstGeom prst="rect">
            <a:avLst/>
          </a:prstGeom>
          <a:solidFill>
            <a:srgbClr val="C45B3E"/>
          </a:solidFill>
          <a:ln>
            <a:noFill/>
          </a:ln>
        </p:spPr>
        <p:txBody>
          <a:bodyPr/>
          <a:lstStyle/>
          <a:p>
            <a:endParaRPr lang="en-US"/>
          </a:p>
        </p:txBody>
      </p:sp>
      <p:sp>
        <p:nvSpPr>
          <p:cNvPr id="111" name="loc-card-6"/>
          <p:cNvSpPr/>
          <p:nvPr/>
        </p:nvSpPr>
        <p:spPr>
          <a:xfrm>
            <a:off x="8051800" y="3810000"/>
            <a:ext cx="3517900" cy="1778000"/>
          </a:xfrm>
          <a:prstGeom prst="rect">
            <a:avLst/>
          </a:prstGeom>
          <a:solidFill>
            <a:srgbClr val="FFFFFF"/>
          </a:solidFill>
          <a:ln w="12700">
            <a:solidFill>
              <a:srgbClr val="E0D9CE"/>
            </a:solidFill>
          </a:ln>
        </p:spPr>
        <p:txBody>
          <a:bodyPr wrap="square" lIns="203200" tIns="203200" rIns="203200" bIns="203200" anchor="t">
            <a:noAutofit/>
          </a:bodyPr>
          <a:lstStyle/>
          <a:p>
            <a:r>
              <a:rPr lang="en-US" sz="1300" spc="120" dirty="0">
                <a:solidFill>
                  <a:srgbClr val="CC1B1B"/>
                </a:solidFill>
                <a:latin typeface="IBM Plex Mono"/>
                <a:ea typeface="IBM Plex Mono"/>
                <a:cs typeface="IBM Plex Mono"/>
              </a:rPr>
              <a:t>06  CHICAGO, IL</a:t>
            </a:r>
          </a:p>
          <a:p>
            <a:pPr>
              <a:spcBef>
                <a:spcPts val="600"/>
              </a:spcBef>
            </a:pPr>
            <a:r>
              <a:rPr lang="en-US" sz="2000" dirty="0" err="1">
                <a:solidFill>
                  <a:srgbClr val="111111"/>
                </a:solidFill>
                <a:latin typeface="EB Garamond Medium"/>
                <a:ea typeface="EB Garamond Medium"/>
                <a:cs typeface="EB Garamond Medium"/>
              </a:rPr>
              <a:t>Cinespace</a:t>
            </a:r>
            <a:r>
              <a:rPr lang="en-US" sz="2000" dirty="0">
                <a:solidFill>
                  <a:srgbClr val="111111"/>
                </a:solidFill>
                <a:latin typeface="EB Garamond Medium"/>
                <a:ea typeface="EB Garamond Medium"/>
                <a:cs typeface="EB Garamond Medium"/>
              </a:rPr>
              <a:t> | The Fields</a:t>
            </a:r>
          </a:p>
          <a:p>
            <a:pPr>
              <a:lnSpc>
                <a:spcPct val="118000"/>
              </a:lnSpc>
              <a:spcBef>
                <a:spcPts val="500"/>
              </a:spcBef>
            </a:pPr>
            <a:r>
              <a:rPr lang="en-US" sz="1800" dirty="0">
                <a:solidFill>
                  <a:srgbClr val="3A3A38"/>
                </a:solidFill>
                <a:latin typeface="DM Sans"/>
                <a:ea typeface="DM Sans"/>
                <a:cs typeface="DM Sans"/>
              </a:rPr>
              <a:t>Soundstages for interior sets. Site TBD.</a:t>
            </a:r>
          </a:p>
        </p:txBody>
      </p:sp>
      <p:sp>
        <p:nvSpPr>
          <p:cNvPr id="112" name="loc-rule-6"/>
          <p:cNvSpPr/>
          <p:nvPr/>
        </p:nvSpPr>
        <p:spPr>
          <a:xfrm>
            <a:off x="8051800" y="3810000"/>
            <a:ext cx="19050" cy="1778000"/>
          </a:xfrm>
          <a:prstGeom prst="rect">
            <a:avLst/>
          </a:prstGeom>
          <a:solidFill>
            <a:srgbClr val="C45B3E"/>
          </a:solidFill>
          <a:ln>
            <a:noFill/>
          </a:ln>
        </p:spPr>
        <p:txBody>
          <a:bodyPr/>
          <a:lstStyle/>
          <a:p>
            <a:endParaRPr lang="en-US"/>
          </a:p>
        </p:txBody>
      </p:sp>
      <p:sp>
        <p:nvSpPr>
          <p:cNvPr id="113" name="crew-rule"/>
          <p:cNvSpPr/>
          <p:nvPr/>
        </p:nvSpPr>
        <p:spPr>
          <a:xfrm>
            <a:off x="609600" y="5867400"/>
            <a:ext cx="10972800" cy="12700"/>
          </a:xfrm>
          <a:prstGeom prst="rect">
            <a:avLst/>
          </a:prstGeom>
          <a:solidFill>
            <a:srgbClr val="C45B3E"/>
          </a:solidFill>
          <a:ln>
            <a:noFill/>
          </a:ln>
        </p:spPr>
        <p:txBody>
          <a:bodyPr/>
          <a:lstStyle/>
          <a:p>
            <a:endParaRPr lang="en-US"/>
          </a:p>
        </p:txBody>
      </p:sp>
      <p:sp>
        <p:nvSpPr>
          <p:cNvPr id="114" name="crew-label"/>
          <p:cNvSpPr/>
          <p:nvPr/>
        </p:nvSpPr>
        <p:spPr>
          <a:xfrm>
            <a:off x="609600" y="6019800"/>
            <a:ext cx="1397000" cy="279400"/>
          </a:xfrm>
          <a:prstGeom prst="rect">
            <a:avLst/>
          </a:prstGeom>
          <a:noFill/>
          <a:ln>
            <a:noFill/>
          </a:ln>
        </p:spPr>
        <p:txBody>
          <a:bodyPr wrap="square" lIns="0" tIns="0" rIns="0" bIns="0" anchor="t">
            <a:noAutofit/>
          </a:bodyPr>
          <a:lstStyle/>
          <a:p>
            <a:r>
              <a:rPr lang="en-US" sz="1300" spc="158" dirty="0">
                <a:solidFill>
                  <a:srgbClr val="CC1B1B"/>
                </a:solidFill>
                <a:latin typeface="IBM Plex Mono"/>
                <a:ea typeface="IBM Plex Mono"/>
                <a:cs typeface="IBM Plex Mono"/>
              </a:rPr>
              <a:t>SHOOT PLAN</a:t>
            </a:r>
          </a:p>
        </p:txBody>
      </p:sp>
      <p:sp>
        <p:nvSpPr>
          <p:cNvPr id="115" name="crew-text"/>
          <p:cNvSpPr/>
          <p:nvPr/>
        </p:nvSpPr>
        <p:spPr>
          <a:xfrm>
            <a:off x="2032000" y="5981700"/>
            <a:ext cx="9550400" cy="330200"/>
          </a:xfrm>
          <a:prstGeom prst="rect">
            <a:avLst/>
          </a:prstGeom>
          <a:noFill/>
          <a:ln>
            <a:noFill/>
          </a:ln>
        </p:spPr>
        <p:txBody>
          <a:bodyPr wrap="square" lIns="0" tIns="0" rIns="0" bIns="0" anchor="t">
            <a:noAutofit/>
          </a:bodyPr>
          <a:lstStyle/>
          <a:p>
            <a:r>
              <a:rPr lang="en-US" sz="1800" dirty="0">
                <a:solidFill>
                  <a:srgbClr val="1A1A2E"/>
                </a:solidFill>
                <a:latin typeface="DM Sans"/>
                <a:ea typeface="DM Sans"/>
                <a:cs typeface="DM Sans"/>
              </a:rPr>
              <a:t>Football fields across the Calumet Region. Interiors on Chicago stages.</a:t>
            </a:r>
          </a:p>
        </p:txBody>
      </p:sp>
      <p:sp>
        <p:nvSpPr>
          <p:cNvPr id="130" name="crew-top"/>
          <p:cNvSpPr/>
          <p:nvPr/>
        </p:nvSpPr>
        <p:spPr>
          <a:xfrm>
            <a:off x="7112000" y="1041400"/>
            <a:ext cx="4470400" cy="508000"/>
          </a:xfrm>
          <a:prstGeom prst="rect">
            <a:avLst/>
          </a:prstGeom>
          <a:noFill/>
        </p:spPr>
        <p:txBody>
          <a:bodyPr wrap="square" lIns="0" tIns="0" rIns="0" bIns="0" anchor="b">
            <a:noAutofit/>
          </a:bodyPr>
          <a:lstStyle/>
          <a:p>
            <a:pPr algn="r"/>
            <a:r>
              <a:rPr lang="en-US" sz="1300" spc="158" dirty="0">
                <a:solidFill>
                  <a:srgbClr val="CC1B1B"/>
                </a:solidFill>
                <a:latin typeface="IBM Plex Mono"/>
                <a:ea typeface="IBM Plex Mono"/>
                <a:cs typeface="IBM Plex Mono"/>
              </a:rPr>
              <a:t>CREW  </a:t>
            </a:r>
            <a:r>
              <a:rPr lang="en-US" sz="1800" dirty="0">
                <a:solidFill>
                  <a:srgbClr val="1A1A2E"/>
                </a:solidFill>
                <a:latin typeface="DM Sans"/>
                <a:ea typeface="DM Sans"/>
                <a:cs typeface="DM Sans"/>
              </a:rPr>
              <a:t>IATSE Local 125 · IATSE Local 476</a:t>
            </a:r>
          </a:p>
        </p:txBody>
      </p:sp>
    </p:spTree>
    <p:extLst>
      <p:ext uri="{BB962C8B-B14F-4D97-AF65-F5344CB8AC3E}">
        <p14:creationId xmlns:p14="http://schemas.microsoft.com/office/powerpoint/2010/main" val="20370194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704">
            <a:extLst>
              <a:ext uri="{FF2B5EF4-FFF2-40B4-BE49-F238E27FC236}">
                <a16:creationId xmlns:a16="http://schemas.microsoft.com/office/drawing/2014/main" id="{2ACE3C60-B66E-4F88-B604-D5E543DA57F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3DC6AA6-9F92-47B5-AD64-94082802F6F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10">
            <a:extLst>
              <a:ext uri="{FF2B5EF4-FFF2-40B4-BE49-F238E27FC236}">
                <a16:creationId xmlns:a16="http://schemas.microsoft.com/office/drawing/2014/main" id="{00042399-F156-4D0A-9EF7-0A4C25BE1972}"/>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711">
            <a:extLst>
              <a:ext uri="{FF2B5EF4-FFF2-40B4-BE49-F238E27FC236}">
                <a16:creationId xmlns:a16="http://schemas.microsoft.com/office/drawing/2014/main" id="{6C346692-A9B1-434A-8480-2E3022DF9FA4}"/>
              </a:ext>
            </a:extLst>
          </p:cNvPr>
          <p:cNvSpPr>
            <a:spLocks noGrp="1"/>
          </p:cNvSpPr>
          <p:nvPr/>
        </p:nvSpPr>
        <p:spPr>
          <a:xfrm>
            <a:off x="583861" y="6062662"/>
            <a:ext cx="10972800" cy="9525"/>
          </a:xfrm>
          <a:prstGeom prst="rect">
            <a:avLst/>
          </a:prstGeom>
          <a:solidFill>
            <a:srgbClr val="D6D2CB"/>
          </a:solidFill>
          <a:ln w="0">
            <a:noFill/>
          </a:ln>
        </p:spPr>
        <p:txBody>
          <a:bodyPr/>
          <a:lstStyle/>
          <a:p>
            <a:endParaRPr lang="en-US"/>
          </a:p>
        </p:txBody>
      </p:sp>
      <p:sp>
        <p:nvSpPr>
          <p:cNvPr id="9" name="text-712">
            <a:extLst>
              <a:ext uri="{FF2B5EF4-FFF2-40B4-BE49-F238E27FC236}">
                <a16:creationId xmlns:a16="http://schemas.microsoft.com/office/drawing/2014/main" id="{B2B42EA2-F5CE-449A-952F-3B3BAD270F9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713">
            <a:extLst>
              <a:ext uri="{FF2B5EF4-FFF2-40B4-BE49-F238E27FC236}">
                <a16:creationId xmlns:a16="http://schemas.microsoft.com/office/drawing/2014/main" id="{CFEAD5BF-3E77-43EA-9416-078F739D8F76}"/>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714">
            <a:hlinkClick r:id="rId3"/>
            <a:extLst>
              <a:ext uri="{FF2B5EF4-FFF2-40B4-BE49-F238E27FC236}">
                <a16:creationId xmlns:a16="http://schemas.microsoft.com/office/drawing/2014/main" id="{940C75BF-5179-4A21-B79B-837849D0F7A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715">
            <a:extLst>
              <a:ext uri="{FF2B5EF4-FFF2-40B4-BE49-F238E27FC236}">
                <a16:creationId xmlns:a16="http://schemas.microsoft.com/office/drawing/2014/main" id="{692AD8BE-C4B0-4FC6-8B75-0A1F55A9942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62 / 70</a:t>
            </a:r>
            <a:endParaRPr sz="750" spc="105">
              <a:solidFill>
                <a:srgbClr val="8A8580"/>
              </a:solidFill>
              <a:latin typeface="IBM Plex Mono"/>
              <a:ea typeface="IBM Plex Mono"/>
              <a:cs typeface="IBM Plex Mono"/>
            </a:endParaRPr>
          </a:p>
        </p:txBody>
      </p:sp>
      <p:sp>
        <p:nvSpPr>
          <p:cNvPr id="2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140" name="kicker"/>
          <p:cNvSpPr txBox="1"/>
          <p:nvPr/>
        </p:nvSpPr>
        <p:spPr>
          <a:xfrm>
            <a:off x="609600" y="939800"/>
            <a:ext cx="8890000" cy="228600"/>
          </a:xfrm>
          <a:prstGeom prst="rect">
            <a:avLst/>
          </a:prstGeom>
          <a:noFill/>
        </p:spPr>
        <p:txBody>
          <a:bodyPr wrap="square" lIns="0" tIns="0" rIns="0" bIns="0" anchor="t">
            <a:noAutofit/>
          </a:bodyPr>
          <a:lstStyle/>
          <a:p>
            <a:r>
              <a:rPr lang="en-US" sz="1300" spc="158" dirty="0">
                <a:solidFill>
                  <a:srgbClr val="CC1B1B"/>
                </a:solidFill>
                <a:latin typeface="IBM Plex Mono"/>
                <a:ea typeface="IBM Plex Mono"/>
                <a:cs typeface="IBM Plex Mono"/>
              </a:rPr>
              <a:t>THE ASK / FX · HULU</a:t>
            </a:r>
          </a:p>
        </p:txBody>
      </p:sp>
      <p:sp>
        <p:nvSpPr>
          <p:cNvPr id="141" name="statement"/>
          <p:cNvSpPr txBox="1"/>
          <p:nvPr/>
        </p:nvSpPr>
        <p:spPr>
          <a:xfrm>
            <a:off x="609600" y="466725"/>
            <a:ext cx="10668000" cy="2667000"/>
          </a:xfrm>
          <a:prstGeom prst="rect">
            <a:avLst/>
          </a:prstGeom>
          <a:noFill/>
        </p:spPr>
        <p:txBody>
          <a:bodyPr wrap="square" lIns="0" tIns="0" rIns="0" bIns="0" anchor="b">
            <a:noAutofit/>
          </a:bodyPr>
          <a:lstStyle/>
          <a:p>
            <a:pPr>
              <a:lnSpc>
                <a:spcPct val="92000"/>
              </a:lnSpc>
            </a:pPr>
            <a:r>
              <a:rPr lang="en-US" sz="5600" dirty="0">
                <a:solidFill>
                  <a:srgbClr val="111111"/>
                </a:solidFill>
                <a:latin typeface="EB Garamond Medium"/>
                <a:ea typeface="EB Garamond Medium"/>
                <a:cs typeface="EB Garamond Medium"/>
              </a:rPr>
              <a:t>Season one. Ten episodes. </a:t>
            </a:r>
            <a:r>
              <a:rPr lang="en-US" sz="5600" i="1" dirty="0">
                <a:solidFill>
                  <a:srgbClr val="CC1B1B"/>
                </a:solidFill>
                <a:latin typeface="EB Garamond Medium"/>
                <a:ea typeface="EB Garamond Medium"/>
                <a:cs typeface="EB Garamond Medium"/>
              </a:rPr>
              <a:t>Made in the Industrial Midwest. Just like Us!</a:t>
            </a:r>
          </a:p>
        </p:txBody>
      </p:sp>
      <p:sp>
        <p:nvSpPr>
          <p:cNvPr id="142" name="close-rule"/>
          <p:cNvSpPr/>
          <p:nvPr/>
        </p:nvSpPr>
        <p:spPr>
          <a:xfrm>
            <a:off x="609600" y="3413125"/>
            <a:ext cx="10972800" cy="12700"/>
          </a:xfrm>
          <a:prstGeom prst="rect">
            <a:avLst/>
          </a:prstGeom>
          <a:solidFill>
            <a:srgbClr val="C45B3E"/>
          </a:solidFill>
          <a:ln>
            <a:noFill/>
          </a:ln>
        </p:spPr>
        <p:txBody>
          <a:bodyPr/>
          <a:lstStyle/>
          <a:p>
            <a:endParaRPr lang="en-US"/>
          </a:p>
        </p:txBody>
      </p:sp>
      <p:sp>
        <p:nvSpPr>
          <p:cNvPr id="145" name="col-genre"/>
          <p:cNvSpPr txBox="1"/>
          <p:nvPr/>
        </p:nvSpPr>
        <p:spPr>
          <a:xfrm>
            <a:off x="609600" y="3775075"/>
            <a:ext cx="3454400" cy="1778000"/>
          </a:xfrm>
          <a:prstGeom prst="rect">
            <a:avLst/>
          </a:prstGeom>
          <a:noFill/>
        </p:spPr>
        <p:txBody>
          <a:bodyPr wrap="square" lIns="0" tIns="0" rIns="0" bIns="0" anchor="t">
            <a:noAutofit/>
          </a:bodyPr>
          <a:lstStyle/>
          <a:p>
            <a:r>
              <a:rPr lang="en-US" sz="1300" spc="158" dirty="0">
                <a:solidFill>
                  <a:srgbClr val="CC1B1B"/>
                </a:solidFill>
                <a:latin typeface="IBM Plex Mono"/>
                <a:ea typeface="IBM Plex Mono"/>
                <a:cs typeface="IBM Plex Mono"/>
              </a:rPr>
              <a:t>THE GENRE</a:t>
            </a:r>
          </a:p>
          <a:p>
            <a:pPr>
              <a:lnSpc>
                <a:spcPct val="128000"/>
              </a:lnSpc>
              <a:spcBef>
                <a:spcPts val="600"/>
              </a:spcBef>
            </a:pPr>
            <a:r>
              <a:rPr lang="en-US" sz="1800" dirty="0">
                <a:solidFill>
                  <a:srgbClr val="1A1A2E"/>
                </a:solidFill>
                <a:latin typeface="DM Sans"/>
                <a:ea typeface="DM Sans"/>
                <a:cs typeface="DM Sans"/>
              </a:rPr>
              <a:t>Indiana as a Genre. Scraps of the shows we grew up on, collaged into something remixed and new: a tribute to home. A warning to the folk</a:t>
            </a:r>
            <a:r>
              <a:rPr lang="en-US" dirty="0">
                <a:solidFill>
                  <a:srgbClr val="1A1A2E"/>
                </a:solidFill>
                <a:latin typeface="DM Sans"/>
                <a:ea typeface="DM Sans"/>
                <a:cs typeface="DM Sans"/>
              </a:rPr>
              <a:t>. </a:t>
            </a:r>
            <a:endParaRPr lang="en-US" sz="1800" dirty="0">
              <a:solidFill>
                <a:srgbClr val="1A1A2E"/>
              </a:solidFill>
              <a:latin typeface="DM Sans"/>
              <a:ea typeface="DM Sans"/>
              <a:cs typeface="DM Sans"/>
            </a:endParaRPr>
          </a:p>
        </p:txBody>
      </p:sp>
      <p:sp>
        <p:nvSpPr>
          <p:cNvPr id="143" name="col-value"/>
          <p:cNvSpPr txBox="1"/>
          <p:nvPr/>
        </p:nvSpPr>
        <p:spPr>
          <a:xfrm>
            <a:off x="4368800" y="3775075"/>
            <a:ext cx="3454400" cy="1778000"/>
          </a:xfrm>
          <a:prstGeom prst="rect">
            <a:avLst/>
          </a:prstGeom>
          <a:noFill/>
        </p:spPr>
        <p:txBody>
          <a:bodyPr wrap="square" lIns="0" tIns="0" rIns="0" bIns="0" anchor="t">
            <a:noAutofit/>
          </a:bodyPr>
          <a:lstStyle/>
          <a:p>
            <a:r>
              <a:rPr lang="en-US" sz="1300" spc="158" dirty="0">
                <a:solidFill>
                  <a:srgbClr val="CC1B1B"/>
                </a:solidFill>
                <a:latin typeface="IBM Plex Mono"/>
                <a:ea typeface="IBM Plex Mono"/>
                <a:cs typeface="IBM Plex Mono"/>
              </a:rPr>
              <a:t>THE SHOW</a:t>
            </a:r>
          </a:p>
          <a:p>
            <a:pPr>
              <a:lnSpc>
                <a:spcPct val="128000"/>
              </a:lnSpc>
              <a:spcBef>
                <a:spcPts val="600"/>
              </a:spcBef>
            </a:pPr>
            <a:r>
              <a:rPr lang="en-US" sz="1800" dirty="0">
                <a:solidFill>
                  <a:srgbClr val="1A1A2E"/>
                </a:solidFill>
                <a:latin typeface="DM Sans"/>
                <a:ea typeface="DM Sans"/>
                <a:cs typeface="DM Sans"/>
              </a:rPr>
              <a:t>The Bear went to Gary for authentic storytelling and American Realism for one episode. Raking Prophets Rock stays for five seasons.</a:t>
            </a:r>
          </a:p>
        </p:txBody>
      </p:sp>
      <p:sp>
        <p:nvSpPr>
          <p:cNvPr id="144" name="col-means"/>
          <p:cNvSpPr txBox="1"/>
          <p:nvPr/>
        </p:nvSpPr>
        <p:spPr>
          <a:xfrm>
            <a:off x="8128000" y="3775075"/>
            <a:ext cx="3454400" cy="1778000"/>
          </a:xfrm>
          <a:prstGeom prst="rect">
            <a:avLst/>
          </a:prstGeom>
          <a:noFill/>
        </p:spPr>
        <p:txBody>
          <a:bodyPr wrap="square" lIns="0" tIns="0" rIns="0" bIns="0" anchor="t">
            <a:noAutofit/>
          </a:bodyPr>
          <a:lstStyle/>
          <a:p>
            <a:r>
              <a:rPr lang="en-US" sz="1300" spc="158" dirty="0">
                <a:solidFill>
                  <a:srgbClr val="CC1B1B"/>
                </a:solidFill>
                <a:latin typeface="IBM Plex Mono"/>
                <a:ea typeface="IBM Plex Mono"/>
                <a:cs typeface="IBM Plex Mono"/>
              </a:rPr>
              <a:t>THE MONEY</a:t>
            </a:r>
          </a:p>
          <a:p>
            <a:pPr>
              <a:lnSpc>
                <a:spcPct val="128000"/>
              </a:lnSpc>
              <a:spcBef>
                <a:spcPts val="600"/>
              </a:spcBef>
            </a:pPr>
            <a:r>
              <a:rPr lang="en-US" sz="1800" dirty="0">
                <a:solidFill>
                  <a:srgbClr val="1A1A2E"/>
                </a:solidFill>
                <a:latin typeface="DM Sans"/>
                <a:ea typeface="DM Sans"/>
                <a:cs typeface="DM Sans"/>
              </a:rPr>
              <a:t>Chicago stages, Indiana locations and establishing exteriors. Two state credits stacked, and a federal credit on the way.</a:t>
            </a:r>
          </a:p>
        </p:txBody>
      </p:sp>
    </p:spTree>
    <p:extLst>
      <p:ext uri="{BB962C8B-B14F-4D97-AF65-F5344CB8AC3E}">
        <p14:creationId xmlns:p14="http://schemas.microsoft.com/office/powerpoint/2010/main" val="24473493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V Review: Why I'm Done with 'Yellowjackets' | by Jeanine T. Abraham |  Medium">
            <a:hlinkClick r:id="rId3"/>
            <a:extLst>
              <a:ext uri="{FF2B5EF4-FFF2-40B4-BE49-F238E27FC236}">
                <a16:creationId xmlns:a16="http://schemas.microsoft.com/office/drawing/2014/main" id="{D12D526B-3977-6D00-80E4-CD59323334BC}"/>
              </a:ext>
            </a:extLst>
          </p:cNvPr>
          <p:cNvPicPr>
            <a:picLocks noChangeAspect="1"/>
          </p:cNvPicPr>
          <p:nvPr/>
        </p:nvPicPr>
        <p:blipFill>
          <a:blip r:embed="rId4"/>
          <a:stretch>
            <a:fillRect/>
          </a:stretch>
        </p:blipFill>
        <p:spPr>
          <a:xfrm>
            <a:off x="609600" y="1524000"/>
            <a:ext cx="2489200" cy="3695700"/>
          </a:xfrm>
          <a:prstGeom prst="rect">
            <a:avLst/>
          </a:prstGeom>
          <a:effectLst>
            <a:outerShdw blurRad="152400" dist="50800" dir="5400000" algn="t" rotWithShape="0">
              <a:srgbClr val="000000">
                <a:alpha val="26000"/>
              </a:srgbClr>
            </a:outerShdw>
          </a:effectLst>
        </p:spPr>
      </p:pic>
      <p:pic>
        <p:nvPicPr>
          <p:cNvPr id="10" name="Picture 9" descr="Beartown (TV Series 2020) - IMDb">
            <a:extLst>
              <a:ext uri="{FF2B5EF4-FFF2-40B4-BE49-F238E27FC236}">
                <a16:creationId xmlns:a16="http://schemas.microsoft.com/office/drawing/2014/main" id="{515C3F87-739A-3E96-760C-9E98C5D403A9}"/>
              </a:ext>
            </a:extLst>
          </p:cNvPr>
          <p:cNvPicPr>
            <a:picLocks noChangeAspect="1"/>
          </p:cNvPicPr>
          <p:nvPr/>
        </p:nvPicPr>
        <p:blipFill>
          <a:blip r:embed="rId5"/>
          <a:stretch>
            <a:fillRect/>
          </a:stretch>
        </p:blipFill>
        <p:spPr>
          <a:xfrm>
            <a:off x="9093200" y="1524000"/>
            <a:ext cx="2489200" cy="3695700"/>
          </a:xfrm>
          <a:prstGeom prst="rect">
            <a:avLst/>
          </a:prstGeom>
          <a:effectLst>
            <a:outerShdw blurRad="152400" dist="50800" dir="5400000" algn="t" rotWithShape="0">
              <a:srgbClr val="000000">
                <a:alpha val="26000"/>
              </a:srgbClr>
            </a:outerShdw>
          </a:effectLst>
        </p:spPr>
      </p:pic>
      <p:pic>
        <p:nvPicPr>
          <p:cNvPr id="11" name="Picture 10" descr="Outer Range (TV Series 2022–2024) - IMDb">
            <a:extLst>
              <a:ext uri="{FF2B5EF4-FFF2-40B4-BE49-F238E27FC236}">
                <a16:creationId xmlns:a16="http://schemas.microsoft.com/office/drawing/2014/main" id="{D188C92D-07AB-D30A-D010-E01E8F54C9A2}"/>
              </a:ext>
            </a:extLst>
          </p:cNvPr>
          <p:cNvPicPr>
            <a:picLocks noChangeAspect="1"/>
          </p:cNvPicPr>
          <p:nvPr/>
        </p:nvPicPr>
        <p:blipFill>
          <a:blip r:embed="rId6"/>
          <a:stretch>
            <a:fillRect/>
          </a:stretch>
        </p:blipFill>
        <p:spPr>
          <a:xfrm>
            <a:off x="4851400" y="1524000"/>
            <a:ext cx="2489200" cy="3695700"/>
          </a:xfrm>
          <a:prstGeom prst="rect">
            <a:avLst/>
          </a:prstGeom>
          <a:effectLst>
            <a:outerShdw blurRad="152400" dist="50800" dir="5400000" algn="t" rotWithShape="0">
              <a:srgbClr val="000000">
                <a:alpha val="26000"/>
              </a:srgbClr>
            </a:outerShdw>
          </a:effectLst>
        </p:spPr>
      </p:pic>
      <p:sp>
        <p:nvSpPr>
          <p:cNvPr id="60" name="comp-genre"/>
          <p:cNvSpPr txBox="1"/>
          <p:nvPr/>
        </p:nvSpPr>
        <p:spPr>
          <a:xfrm>
            <a:off x="609600" y="5334000"/>
            <a:ext cx="2489200" cy="914400"/>
          </a:xfrm>
          <a:prstGeom prst="rect">
            <a:avLst/>
          </a:prstGeom>
          <a:noFill/>
        </p:spPr>
        <p:txBody>
          <a:bodyPr wrap="square" lIns="0" tIns="0" rIns="0" bIns="0">
            <a:noAutofit/>
          </a:bodyPr>
          <a:lstStyle/>
          <a:p>
            <a:pPr>
              <a:spcAft>
                <a:spcPts val="400"/>
              </a:spcAft>
            </a:pPr>
            <a:r>
              <a:rPr lang="en-US" sz="1000" spc="60" dirty="0">
                <a:solidFill>
                  <a:srgbClr val="CC1B1B"/>
                </a:solidFill>
                <a:latin typeface="IBM Plex Mono"/>
              </a:rPr>
              <a:t>ENSEMBLE THRILLER / HORROR</a:t>
            </a:r>
          </a:p>
          <a:p>
            <a:pPr>
              <a:lnSpc>
                <a:spcPct val="110000"/>
              </a:lnSpc>
            </a:pPr>
            <a:r>
              <a:rPr lang="en-US" sz="1400" dirty="0">
                <a:solidFill>
                  <a:srgbClr val="3A3A38"/>
                </a:solidFill>
                <a:latin typeface="DM Sans"/>
              </a:rPr>
              <a:t>A girls’ soccer team survives a crash, and what it took follows them home.</a:t>
            </a:r>
          </a:p>
        </p:txBody>
      </p:sp>
      <p:sp>
        <p:nvSpPr>
          <p:cNvPr id="61" name="comp-genre"/>
          <p:cNvSpPr txBox="1"/>
          <p:nvPr/>
        </p:nvSpPr>
        <p:spPr>
          <a:xfrm>
            <a:off x="4851400" y="5334000"/>
            <a:ext cx="2489200" cy="914400"/>
          </a:xfrm>
          <a:prstGeom prst="rect">
            <a:avLst/>
          </a:prstGeom>
          <a:noFill/>
        </p:spPr>
        <p:txBody>
          <a:bodyPr wrap="square" lIns="0" tIns="0" rIns="0" bIns="0">
            <a:noAutofit/>
          </a:bodyPr>
          <a:lstStyle/>
          <a:p>
            <a:pPr>
              <a:spcAft>
                <a:spcPts val="400"/>
              </a:spcAft>
            </a:pPr>
            <a:r>
              <a:rPr lang="en-US" sz="1000" spc="60" dirty="0">
                <a:solidFill>
                  <a:srgbClr val="CC1B1B"/>
                </a:solidFill>
                <a:latin typeface="IBM Plex Mono"/>
              </a:rPr>
              <a:t>FAMILY WESTERN / SCI-FI</a:t>
            </a:r>
          </a:p>
          <a:p>
            <a:pPr>
              <a:lnSpc>
                <a:spcPct val="110000"/>
              </a:lnSpc>
            </a:pPr>
            <a:r>
              <a:rPr lang="en-US" sz="1400" dirty="0">
                <a:solidFill>
                  <a:srgbClr val="3A3A38"/>
                </a:solidFill>
                <a:latin typeface="DM Sans"/>
              </a:rPr>
              <a:t>A Wyoming rancher finds a black void on his land and fights to keep it.</a:t>
            </a:r>
          </a:p>
        </p:txBody>
      </p:sp>
      <p:sp>
        <p:nvSpPr>
          <p:cNvPr id="62" name="comp-genre"/>
          <p:cNvSpPr txBox="1"/>
          <p:nvPr/>
        </p:nvSpPr>
        <p:spPr>
          <a:xfrm>
            <a:off x="9093200" y="5334000"/>
            <a:ext cx="2489200" cy="914400"/>
          </a:xfrm>
          <a:prstGeom prst="rect">
            <a:avLst/>
          </a:prstGeom>
          <a:noFill/>
        </p:spPr>
        <p:txBody>
          <a:bodyPr wrap="square" lIns="0" tIns="0" rIns="0" bIns="0">
            <a:noAutofit/>
          </a:bodyPr>
          <a:lstStyle/>
          <a:p>
            <a:pPr>
              <a:spcAft>
                <a:spcPts val="400"/>
              </a:spcAft>
            </a:pPr>
            <a:r>
              <a:rPr lang="en-US" sz="1000" spc="60" dirty="0">
                <a:solidFill>
                  <a:srgbClr val="CC1B1B"/>
                </a:solidFill>
                <a:latin typeface="IBM Plex Mono"/>
              </a:rPr>
              <a:t>FAMILY SPORTS CRIME DRAMA</a:t>
            </a:r>
          </a:p>
          <a:p>
            <a:pPr>
              <a:lnSpc>
                <a:spcPct val="110000"/>
              </a:lnSpc>
            </a:pPr>
            <a:r>
              <a:rPr lang="en-US" sz="1400" dirty="0">
                <a:solidFill>
                  <a:srgbClr val="3A3A38"/>
                </a:solidFill>
                <a:latin typeface="DM Sans"/>
              </a:rPr>
              <a:t>A hockey town bets its future on a junior team, until a crime splits it apart.</a:t>
            </a:r>
          </a:p>
        </p:txBody>
      </p:sp>
      <p:sp>
        <p:nvSpPr>
          <p:cNvPr id="70" name="comps-kicker"/>
          <p:cNvSpPr txBox="1"/>
          <p:nvPr/>
        </p:nvSpPr>
        <p:spPr>
          <a:xfrm>
            <a:off x="609600" y="635000"/>
            <a:ext cx="10972800" cy="203200"/>
          </a:xfrm>
          <a:prstGeom prst="rect">
            <a:avLst/>
          </a:prstGeom>
          <a:noFill/>
        </p:spPr>
        <p:txBody>
          <a:bodyPr wrap="square" lIns="0" tIns="0" rIns="0" bIns="0">
            <a:noAutofit/>
          </a:bodyPr>
          <a:lstStyle/>
          <a:p>
            <a:r>
              <a:rPr lang="en-US" sz="1100" spc="200" dirty="0">
                <a:solidFill>
                  <a:srgbClr val="CC1B1B"/>
                </a:solidFill>
                <a:latin typeface="IBM Plex Mono"/>
              </a:rPr>
              <a:t>MARKET COMPS / SUNDANCE EPISODIC DEVELOPMENT</a:t>
            </a:r>
          </a:p>
        </p:txBody>
      </p:sp>
      <p:sp>
        <p:nvSpPr>
          <p:cNvPr id="71" name="comps-title"/>
          <p:cNvSpPr txBox="1"/>
          <p:nvPr/>
        </p:nvSpPr>
        <p:spPr>
          <a:xfrm>
            <a:off x="609600" y="863600"/>
            <a:ext cx="10972800" cy="533400"/>
          </a:xfrm>
          <a:prstGeom prst="rect">
            <a:avLst/>
          </a:prstGeom>
          <a:noFill/>
        </p:spPr>
        <p:txBody>
          <a:bodyPr wrap="square" lIns="0" tIns="0" rIns="0" bIns="0">
            <a:noAutofit/>
          </a:bodyPr>
          <a:lstStyle/>
          <a:p>
            <a:pPr>
              <a:lnSpc>
                <a:spcPct val="95000"/>
              </a:lnSpc>
            </a:pPr>
            <a:r>
              <a:rPr lang="en-US" sz="3200" dirty="0">
                <a:solidFill>
                  <a:srgbClr val="111111"/>
                </a:solidFill>
                <a:latin typeface="EB Garamond Medium"/>
              </a:rPr>
              <a:t>A proven </a:t>
            </a:r>
            <a:r>
              <a:rPr lang="en-US" sz="3200" i="1" dirty="0">
                <a:solidFill>
                  <a:srgbClr val="CC1B1B"/>
                </a:solidFill>
                <a:latin typeface="EB Garamond ExtraBold"/>
              </a:rPr>
              <a:t>hybrid genre lane</a:t>
            </a:r>
          </a:p>
        </p:txBody>
      </p:sp>
      <p:sp>
        <p:nvSpPr>
          <p:cNvPr id="72" name="brand-wordmark">
            <a:hlinkClick r:id="rId3"/>
            <a:extLst>
              <a:ext uri="{FF2B5EF4-FFF2-40B4-BE49-F238E27FC236}">
                <a16:creationId xmlns:a16="http://schemas.microsoft.com/office/drawing/2014/main" id="{74E4D924-C212-194C-D92E-D2AF2D2F092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dirty="0">
                <a:solidFill>
                  <a:srgbClr val="CC1B1B"/>
                </a:solidFill>
                <a:latin typeface="DM Sans"/>
                <a:ea typeface="DM Sans"/>
                <a:cs typeface="DM Sans"/>
              </a:rPr>
              <a:t>TY</a:t>
            </a:r>
            <a:r>
              <a:rPr lang="en-US" sz="1275" b="1" spc="19" dirty="0">
                <a:solidFill>
                  <a:srgbClr val="111111"/>
                </a:solidFill>
                <a:latin typeface="DM Sans"/>
                <a:ea typeface="DM Sans"/>
                <a:cs typeface="DM Sans"/>
              </a:rPr>
              <a:t> </a:t>
            </a:r>
            <a:r>
              <a:rPr sz="1275" b="1" u="none" spc="19" dirty="0">
                <a:solidFill>
                  <a:srgbClr val="111111"/>
                </a:solidFill>
                <a:latin typeface="DM Sans"/>
                <a:ea typeface="DM Sans"/>
                <a:cs typeface="DM Sans"/>
              </a:rPr>
              <a:t>BUSH</a:t>
            </a:r>
          </a:p>
        </p:txBody>
      </p:sp>
      <p:sp>
        <p:nvSpPr>
          <p:cNvPr id="73" name="rule-407">
            <a:extLst>
              <a:ext uri="{FF2B5EF4-FFF2-40B4-BE49-F238E27FC236}">
                <a16:creationId xmlns:a16="http://schemas.microsoft.com/office/drawing/2014/main" id="{C247D82C-126F-CDF6-46D1-052815DF549B}"/>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74" name="text-408">
            <a:extLst>
              <a:ext uri="{FF2B5EF4-FFF2-40B4-BE49-F238E27FC236}">
                <a16:creationId xmlns:a16="http://schemas.microsoft.com/office/drawing/2014/main" id="{E00C4884-587D-C2F7-C98F-8785244D6E46}"/>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75" name="text-409">
            <a:extLst>
              <a:ext uri="{FF2B5EF4-FFF2-40B4-BE49-F238E27FC236}">
                <a16:creationId xmlns:a16="http://schemas.microsoft.com/office/drawing/2014/main" id="{23C8CEAC-1785-224A-BD7A-68696D913B07}"/>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76" name="text-410">
            <a:hlinkClick r:id="rId3"/>
            <a:extLst>
              <a:ext uri="{FF2B5EF4-FFF2-40B4-BE49-F238E27FC236}">
                <a16:creationId xmlns:a16="http://schemas.microsoft.com/office/drawing/2014/main" id="{778B981E-FB6C-5B62-4763-1DF6DB574F06}"/>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77" name="text-411">
            <a:extLst>
              <a:ext uri="{FF2B5EF4-FFF2-40B4-BE49-F238E27FC236}">
                <a16:creationId xmlns:a16="http://schemas.microsoft.com/office/drawing/2014/main" id="{B58969E0-5D25-71DF-2027-C55A41DB24C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63 / 70</a:t>
            </a:r>
            <a:endParaRPr sz="750" spc="105">
              <a:solidFill>
                <a:srgbClr val="8A8580"/>
              </a:solidFill>
              <a:latin typeface="IBM Plex Mono"/>
              <a:ea typeface="IBM Plex Mono"/>
              <a:cs typeface="IBM Plex Mono"/>
            </a:endParaRPr>
          </a:p>
        </p:txBody>
      </p:sp>
      <p:sp>
        <p:nvSpPr>
          <p:cNvPr id="78" name="brand-tagline">
            <a:extLst>
              <a:ext uri="{FF2B5EF4-FFF2-40B4-BE49-F238E27FC236}">
                <a16:creationId xmlns:a16="http://schemas.microsoft.com/office/drawing/2014/main" id="{BBAE3D05-767A-A296-F704-D0384DADB0BF}"/>
              </a:ext>
            </a:extLst>
          </p:cNvPr>
          <p:cNvSpPr txBox="1"/>
          <p:nvPr/>
        </p:nvSpPr>
        <p:spPr>
          <a:xfrm>
            <a:off x="1481328" y="204216"/>
            <a:ext cx="7315200" cy="266700"/>
          </a:xfrm>
          <a:prstGeom prst="rect">
            <a:avLst/>
          </a:prstGeom>
          <a:noFill/>
        </p:spPr>
        <p:txBody>
          <a:bodyPr wrap="square" lIns="0" tIns="0" rIns="0" bIns="0">
            <a:noAutofit/>
          </a:bodyPr>
          <a:lstStyle/>
          <a:p>
            <a:pPr algn="l"/>
            <a:r>
              <a:rPr sz="950" spc="160" dirty="0">
                <a:solidFill>
                  <a:srgbClr val="3A3A38"/>
                </a:solidFill>
                <a:latin typeface="IBM Plex Mono"/>
              </a:rPr>
              <a:t>/  A STORYTELLER FROM THE HEARTLAND</a:t>
            </a:r>
          </a:p>
        </p:txBody>
      </p:sp>
    </p:spTree>
    <p:extLst>
      <p:ext uri="{BB962C8B-B14F-4D97-AF65-F5344CB8AC3E}">
        <p14:creationId xmlns:p14="http://schemas.microsoft.com/office/powerpoint/2010/main" val="20739074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ase-kicker"/>
          <p:cNvSpPr txBox="1"/>
          <p:nvPr/>
        </p:nvSpPr>
        <p:spPr>
          <a:xfrm>
            <a:off x="4572000" y="762000"/>
            <a:ext cx="7010400" cy="228600"/>
          </a:xfrm>
          <a:prstGeom prst="rect">
            <a:avLst/>
          </a:prstGeom>
          <a:noFill/>
        </p:spPr>
        <p:txBody>
          <a:bodyPr wrap="square" lIns="0" tIns="0" rIns="0" bIns="0">
            <a:noAutofit/>
          </a:bodyPr>
          <a:lstStyle/>
          <a:p>
            <a:r>
              <a:rPr lang="en-US" sz="1100" spc="200" dirty="0">
                <a:solidFill>
                  <a:srgbClr val="CC1B1B"/>
                </a:solidFill>
                <a:latin typeface="IBM Plex Mono"/>
              </a:rPr>
              <a:t>MARKET COMPS / CASE STUDY</a:t>
            </a:r>
          </a:p>
        </p:txBody>
      </p:sp>
      <p:sp>
        <p:nvSpPr>
          <p:cNvPr id="81" name="case-title"/>
          <p:cNvSpPr txBox="1"/>
          <p:nvPr/>
        </p:nvSpPr>
        <p:spPr>
          <a:xfrm>
            <a:off x="4572000" y="1016000"/>
            <a:ext cx="7010400" cy="635000"/>
          </a:xfrm>
          <a:prstGeom prst="rect">
            <a:avLst/>
          </a:prstGeom>
          <a:noFill/>
        </p:spPr>
        <p:txBody>
          <a:bodyPr wrap="square" lIns="0" tIns="0" rIns="0" bIns="0">
            <a:noAutofit/>
          </a:bodyPr>
          <a:lstStyle/>
          <a:p>
            <a:r>
              <a:rPr lang="en-US" sz="4000" spc="0" dirty="0">
                <a:solidFill>
                  <a:srgbClr val="111111"/>
                </a:solidFill>
                <a:latin typeface="EB Garamond Medium"/>
              </a:rPr>
              <a:t>Yellowjackets </a:t>
            </a:r>
            <a:r>
              <a:rPr lang="en-US" sz="4000" i="1" spc="0" dirty="0">
                <a:solidFill>
                  <a:srgbClr val="CC1B1B"/>
                </a:solidFill>
                <a:latin typeface="EB Garamond ExtraBold"/>
              </a:rPr>
              <a:t>Studio pitch</a:t>
            </a:r>
          </a:p>
        </p:txBody>
      </p:sp>
      <p:sp>
        <p:nvSpPr>
          <p:cNvPr id="82" name="case-lede"/>
          <p:cNvSpPr txBox="1"/>
          <p:nvPr/>
        </p:nvSpPr>
        <p:spPr>
          <a:xfrm>
            <a:off x="4572000" y="1727200"/>
            <a:ext cx="7010400" cy="584200"/>
          </a:xfrm>
          <a:prstGeom prst="rect">
            <a:avLst/>
          </a:prstGeom>
          <a:noFill/>
        </p:spPr>
        <p:txBody>
          <a:bodyPr wrap="square" lIns="0" tIns="0" rIns="0" bIns="0">
            <a:noAutofit/>
          </a:bodyPr>
          <a:lstStyle/>
          <a:p>
            <a:pPr>
              <a:lnSpc>
                <a:spcPct val="118000"/>
              </a:lnSpc>
            </a:pPr>
            <a:r>
              <a:rPr lang="en-US" sz="1450" dirty="0">
                <a:solidFill>
                  <a:srgbClr val="3A3A38"/>
                </a:solidFill>
                <a:latin typeface="DM Sans"/>
              </a:rPr>
              <a:t>A husband-and-wife writing team</a:t>
            </a:r>
            <a:r>
              <a:rPr lang="en-US" sz="1450" spc="0" dirty="0">
                <a:solidFill>
                  <a:srgbClr val="3A3A38"/>
                </a:solidFill>
                <a:latin typeface="DM Sans"/>
              </a:rPr>
              <a:t> answered a skeptical online comment with a pitch, then sold it the traditional way: package it, rehearse it, tour the networks.</a:t>
            </a:r>
          </a:p>
        </p:txBody>
      </p:sp>
      <p:cxnSp>
        <p:nvCxnSpPr>
          <p:cNvPr id="83" name="case-rule"/>
          <p:cNvCxnSpPr/>
          <p:nvPr/>
        </p:nvCxnSpPr>
        <p:spPr>
          <a:xfrm>
            <a:off x="4572000" y="2489200"/>
            <a:ext cx="7010400" cy="0"/>
          </a:xfrm>
          <a:prstGeom prst="line">
            <a:avLst/>
          </a:prstGeom>
          <a:ln w="9525">
            <a:solidFill>
              <a:srgbClr val="C45B3E"/>
            </a:solidFill>
          </a:ln>
        </p:spPr>
      </p:cxnSp>
      <p:sp>
        <p:nvSpPr>
          <p:cNvPr id="84" name="case-timeline"/>
          <p:cNvSpPr txBox="1"/>
          <p:nvPr/>
        </p:nvSpPr>
        <p:spPr>
          <a:xfrm>
            <a:off x="4572000" y="2641600"/>
            <a:ext cx="7010400" cy="2159000"/>
          </a:xfrm>
          <a:prstGeom prst="rect">
            <a:avLst/>
          </a:prstGeom>
          <a:noFill/>
        </p:spPr>
        <p:txBody>
          <a:bodyPr wrap="square" lIns="0" tIns="0" rIns="0" bIns="0">
            <a:noAutofit/>
          </a:bodyPr>
          <a:lstStyle/>
          <a:p>
            <a:pPr>
              <a:spcAft>
                <a:spcPts val="700"/>
              </a:spcAft>
              <a:tabLst>
                <a:tab pos="1422400" algn="l"/>
              </a:tabLst>
            </a:pPr>
            <a:r>
              <a:rPr lang="en-US" sz="1000" b="1" spc="60" dirty="0">
                <a:solidFill>
                  <a:srgbClr val="CC1B1B"/>
                </a:solidFill>
                <a:latin typeface="IBM Plex Mono"/>
              </a:rPr>
              <a:t>ORIGIN</a:t>
            </a:r>
            <a:r>
              <a:rPr lang="en-US" sz="1000" spc="0" dirty="0">
                <a:solidFill>
                  <a:srgbClr val="CC1B1B"/>
                </a:solidFill>
                <a:latin typeface="IBM Plex Mono"/>
              </a:rPr>
              <a:t>	</a:t>
            </a:r>
            <a:r>
              <a:rPr lang="en-US" sz="1400" spc="0" dirty="0">
                <a:solidFill>
                  <a:srgbClr val="1A1A2E"/>
                </a:solidFill>
                <a:latin typeface="DM Sans"/>
              </a:rPr>
              <a:t>Lyle reads about an all-female Lord of the Flies remake, and the doubters.</a:t>
            </a:r>
          </a:p>
          <a:p>
            <a:pPr>
              <a:spcAft>
                <a:spcPts val="700"/>
              </a:spcAft>
              <a:tabLst>
                <a:tab pos="1422400" algn="l"/>
              </a:tabLst>
            </a:pPr>
            <a:r>
              <a:rPr lang="en-US" sz="1000" b="1" spc="60" dirty="0">
                <a:solidFill>
                  <a:srgbClr val="CC1B1B"/>
                </a:solidFill>
                <a:latin typeface="IBM Plex Mono"/>
              </a:rPr>
              <a:t>2018</a:t>
            </a:r>
            <a:r>
              <a:rPr lang="en-US" sz="1000" spc="0" dirty="0">
                <a:solidFill>
                  <a:srgbClr val="CC1B1B"/>
                </a:solidFill>
                <a:latin typeface="IBM Plex Mono"/>
              </a:rPr>
              <a:t>	</a:t>
            </a:r>
            <a:r>
              <a:rPr lang="en-US" sz="1400" spc="0" dirty="0">
                <a:solidFill>
                  <a:srgbClr val="1A1A2E"/>
                </a:solidFill>
                <a:latin typeface="DM Sans"/>
              </a:rPr>
              <a:t>Lyle and Nickerson pitch with a faux high school yearbook. </a:t>
            </a:r>
          </a:p>
          <a:p>
            <a:pPr>
              <a:spcAft>
                <a:spcPts val="700"/>
              </a:spcAft>
              <a:tabLst>
                <a:tab pos="1422400" algn="l"/>
              </a:tabLst>
            </a:pPr>
            <a:r>
              <a:rPr lang="en-US" sz="1000" b="1" spc="60" dirty="0">
                <a:solidFill>
                  <a:srgbClr val="CC1B1B"/>
                </a:solidFill>
                <a:latin typeface="IBM Plex Mono"/>
              </a:rPr>
              <a:t>PACKAGE</a:t>
            </a:r>
            <a:r>
              <a:rPr lang="en-US" sz="1000" spc="0" dirty="0">
                <a:solidFill>
                  <a:srgbClr val="CC1B1B"/>
                </a:solidFill>
                <a:latin typeface="IBM Plex Mono"/>
              </a:rPr>
              <a:t>	</a:t>
            </a:r>
            <a:r>
              <a:rPr lang="en-US" sz="1400" spc="0" dirty="0">
                <a:solidFill>
                  <a:srgbClr val="1A1A2E"/>
                </a:solidFill>
                <a:latin typeface="DM Sans"/>
              </a:rPr>
              <a:t>Entertainment One (The Mark Gordon Company) comes aboard.</a:t>
            </a:r>
          </a:p>
          <a:p>
            <a:pPr>
              <a:spcAft>
                <a:spcPts val="700"/>
              </a:spcAft>
              <a:tabLst>
                <a:tab pos="1422400" algn="l"/>
              </a:tabLst>
            </a:pPr>
            <a:r>
              <a:rPr lang="en-US" sz="1000" b="1" spc="60" dirty="0">
                <a:solidFill>
                  <a:srgbClr val="CC1B1B"/>
                </a:solidFill>
                <a:latin typeface="IBM Plex Mono"/>
              </a:rPr>
              <a:t>TOUR</a:t>
            </a:r>
            <a:r>
              <a:rPr lang="en-US" sz="1000" spc="0" dirty="0">
                <a:solidFill>
                  <a:srgbClr val="CC1B1B"/>
                </a:solidFill>
                <a:latin typeface="IBM Plex Mono"/>
              </a:rPr>
              <a:t>	</a:t>
            </a:r>
            <a:r>
              <a:rPr lang="en-US" sz="1400" spc="0" dirty="0">
                <a:solidFill>
                  <a:srgbClr val="1A1A2E"/>
                </a:solidFill>
                <a:latin typeface="DM Sans"/>
              </a:rPr>
              <a:t>A memorized, two-voice pitch goes to about 15 networks.</a:t>
            </a:r>
          </a:p>
          <a:p>
            <a:pPr>
              <a:spcAft>
                <a:spcPts val="700"/>
              </a:spcAft>
              <a:tabLst>
                <a:tab pos="1422400" algn="l"/>
              </a:tabLst>
            </a:pPr>
            <a:r>
              <a:rPr lang="en-US" sz="1000" b="1" spc="60" dirty="0">
                <a:solidFill>
                  <a:srgbClr val="CC1B1B"/>
                </a:solidFill>
                <a:latin typeface="IBM Plex Mono"/>
              </a:rPr>
              <a:t>PILOT</a:t>
            </a:r>
            <a:r>
              <a:rPr lang="en-US" sz="1000" spc="0" dirty="0">
                <a:solidFill>
                  <a:srgbClr val="CC1B1B"/>
                </a:solidFill>
                <a:latin typeface="IBM Plex Mono"/>
              </a:rPr>
              <a:t>	</a:t>
            </a:r>
            <a:r>
              <a:rPr lang="en-US" sz="1400" spc="0" dirty="0">
                <a:solidFill>
                  <a:srgbClr val="1A1A2E"/>
                </a:solidFill>
                <a:latin typeface="DM Sans"/>
              </a:rPr>
              <a:t>Showtime orders the pilot; Jonathan Lisco joins as co-showrunner.</a:t>
            </a:r>
          </a:p>
          <a:p>
            <a:pPr>
              <a:spcAft>
                <a:spcPts val="700"/>
              </a:spcAft>
              <a:tabLst>
                <a:tab pos="1422400" algn="l"/>
              </a:tabLst>
            </a:pPr>
            <a:r>
              <a:rPr lang="en-US" sz="1000" b="1" spc="60" dirty="0">
                <a:solidFill>
                  <a:srgbClr val="CC1B1B"/>
                </a:solidFill>
                <a:latin typeface="IBM Plex Mono"/>
              </a:rPr>
              <a:t>NOV 2021</a:t>
            </a:r>
            <a:r>
              <a:rPr lang="en-US" sz="1000" spc="0" dirty="0">
                <a:solidFill>
                  <a:srgbClr val="CC1B1B"/>
                </a:solidFill>
                <a:latin typeface="IBM Plex Mono"/>
              </a:rPr>
              <a:t>	</a:t>
            </a:r>
            <a:r>
              <a:rPr lang="en-US" sz="1400" spc="0" dirty="0">
                <a:solidFill>
                  <a:srgbClr val="1A1A2E"/>
                </a:solidFill>
                <a:latin typeface="DM Sans"/>
              </a:rPr>
              <a:t>Series premieres on Showtime.</a:t>
            </a:r>
          </a:p>
        </p:txBody>
      </p:sp>
      <p:pic>
        <p:nvPicPr>
          <p:cNvPr id="85" name="Copied Picture 85" descr="TV Review: Why I'm Done with 'Yellowjackets' | by Jeanine T. Abraham |  Medium">
            <a:hlinkClick r:id="" action="ppaction://noaction"/>
            <a:extLst>
              <a:ext uri="{FF2B5EF4-FFF2-40B4-BE49-F238E27FC236}">
                <a16:creationId xmlns:a16="http://schemas.microsoft.com/office/drawing/2014/main" id="{D12D526B-3977-6D00-80E4-CD59323334BC}"/>
              </a:ext>
            </a:extLst>
          </p:cNvPr>
          <p:cNvPicPr>
            <a:picLocks noChangeAspect="1"/>
          </p:cNvPicPr>
          <p:nvPr/>
        </p:nvPicPr>
        <p:blipFill>
          <a:blip r:embed="rId3"/>
          <a:stretch>
            <a:fillRect/>
          </a:stretch>
        </p:blipFill>
        <p:spPr>
          <a:xfrm>
            <a:off x="609600" y="762000"/>
            <a:ext cx="3543300" cy="5257800"/>
          </a:xfrm>
          <a:prstGeom prst="rect">
            <a:avLst/>
          </a:prstGeom>
          <a:effectLst>
            <a:outerShdw blurRad="152400" dist="50800" dir="5400000" algn="t" rotWithShape="0">
              <a:srgbClr val="000000">
                <a:alpha val="26000"/>
              </a:srgbClr>
            </a:outerShdw>
          </a:effectLst>
        </p:spPr>
      </p:pic>
      <p:sp>
        <p:nvSpPr>
          <p:cNvPr id="90" name="rpr-plan-card"/>
          <p:cNvSpPr txBox="1"/>
          <p:nvPr/>
        </p:nvSpPr>
        <p:spPr>
          <a:xfrm>
            <a:off x="4572000" y="5003800"/>
            <a:ext cx="7010400" cy="1016000"/>
          </a:xfrm>
          <a:prstGeom prst="rect">
            <a:avLst/>
          </a:prstGeom>
          <a:solidFill>
            <a:srgbClr val="FFFFFF"/>
          </a:solidFill>
          <a:ln w="9525">
            <a:solidFill>
              <a:srgbClr val="E0D9CE"/>
            </a:solidFill>
          </a:ln>
        </p:spPr>
        <p:txBody>
          <a:bodyPr wrap="square" lIns="203200" tIns="152400" rIns="203200" bIns="152400" anchor="ctr">
            <a:noAutofit/>
          </a:bodyPr>
          <a:lstStyle/>
          <a:p>
            <a:pPr>
              <a:spcAft>
                <a:spcPts val="400"/>
              </a:spcAft>
            </a:pPr>
            <a:r>
              <a:rPr lang="en-US" sz="1000" b="1" spc="150" dirty="0">
                <a:solidFill>
                  <a:srgbClr val="CC1B1B"/>
                </a:solidFill>
                <a:latin typeface="IBM Plex Mono"/>
              </a:rPr>
              <a:t>GAME PLAN FOR RPR</a:t>
            </a:r>
          </a:p>
          <a:p>
            <a:pPr>
              <a:lnSpc>
                <a:spcPct val="115000"/>
              </a:lnSpc>
            </a:pPr>
            <a:r>
              <a:rPr lang="en-US" sz="1400" spc="0" dirty="0">
                <a:solidFill>
                  <a:srgbClr val="1A1A2E"/>
                </a:solidFill>
                <a:latin typeface="DM Sans"/>
              </a:rPr>
              <a:t>Package before pitching: attach a producer, build a leave-behind object as the yearbook was</a:t>
            </a:r>
            <a:r>
              <a:rPr lang="en-US" sz="1400" dirty="0">
                <a:solidFill>
                  <a:srgbClr val="1A1A2E"/>
                </a:solidFill>
                <a:latin typeface="DM Sans"/>
              </a:rPr>
              <a:t> (A Football Playbook with a Cryptic Cypher inside) </a:t>
            </a:r>
            <a:r>
              <a:rPr lang="en-US" sz="1400" spc="0" dirty="0">
                <a:solidFill>
                  <a:srgbClr val="1A1A2E"/>
                </a:solidFill>
                <a:latin typeface="DM Sans"/>
              </a:rPr>
              <a:t>and rehearse one shared pitch.</a:t>
            </a:r>
          </a:p>
        </p:txBody>
      </p:sp>
      <p:cxnSp>
        <p:nvCxnSpPr>
          <p:cNvPr id="91" name="rpr-plan-edge"/>
          <p:cNvCxnSpPr/>
          <p:nvPr/>
        </p:nvCxnSpPr>
        <p:spPr>
          <a:xfrm>
            <a:off x="4572000" y="5003800"/>
            <a:ext cx="0" cy="1016000"/>
          </a:xfrm>
          <a:prstGeom prst="line">
            <a:avLst/>
          </a:prstGeom>
          <a:ln w="19050">
            <a:solidFill>
              <a:srgbClr val="C45B3E"/>
            </a:solidFill>
          </a:ln>
        </p:spPr>
      </p:cxnSp>
    </p:spTree>
    <p:extLst>
      <p:ext uri="{BB962C8B-B14F-4D97-AF65-F5344CB8AC3E}">
        <p14:creationId xmlns:p14="http://schemas.microsoft.com/office/powerpoint/2010/main" val="25066543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case-kicker"/>
          <p:cNvSpPr txBox="1"/>
          <p:nvPr/>
        </p:nvSpPr>
        <p:spPr>
          <a:xfrm>
            <a:off x="4572000" y="762000"/>
            <a:ext cx="7010400" cy="228600"/>
          </a:xfrm>
          <a:prstGeom prst="rect">
            <a:avLst/>
          </a:prstGeom>
          <a:noFill/>
        </p:spPr>
        <p:txBody>
          <a:bodyPr wrap="square" lIns="0" tIns="0" rIns="0" bIns="0">
            <a:noAutofit/>
          </a:bodyPr>
          <a:lstStyle/>
          <a:p>
            <a:r>
              <a:rPr lang="en-US" sz="1100" spc="200" dirty="0">
                <a:solidFill>
                  <a:srgbClr val="CC1B1B"/>
                </a:solidFill>
                <a:latin typeface="IBM Plex Mono"/>
              </a:rPr>
              <a:t>MARKET COMPS / CASE STUDY</a:t>
            </a:r>
          </a:p>
        </p:txBody>
      </p:sp>
      <p:sp>
        <p:nvSpPr>
          <p:cNvPr id="81" name="case-title"/>
          <p:cNvSpPr txBox="1"/>
          <p:nvPr/>
        </p:nvSpPr>
        <p:spPr>
          <a:xfrm>
            <a:off x="4572000" y="1016000"/>
            <a:ext cx="7010400" cy="635000"/>
          </a:xfrm>
          <a:prstGeom prst="rect">
            <a:avLst/>
          </a:prstGeom>
          <a:noFill/>
        </p:spPr>
        <p:txBody>
          <a:bodyPr wrap="square" lIns="0" tIns="0" rIns="0" bIns="0">
            <a:noAutofit/>
          </a:bodyPr>
          <a:lstStyle/>
          <a:p>
            <a:r>
              <a:rPr lang="en-US" sz="4000" spc="0" dirty="0">
                <a:solidFill>
                  <a:srgbClr val="111111"/>
                </a:solidFill>
                <a:latin typeface="EB Garamond Medium"/>
              </a:rPr>
              <a:t>Outer Range </a:t>
            </a:r>
            <a:r>
              <a:rPr lang="en-US" sz="4000" i="1" spc="0" dirty="0">
                <a:solidFill>
                  <a:srgbClr val="CC1B1B"/>
                </a:solidFill>
                <a:latin typeface="EB Garamond ExtraBold"/>
              </a:rPr>
              <a:t>Sundance Labs</a:t>
            </a:r>
          </a:p>
        </p:txBody>
      </p:sp>
      <p:sp>
        <p:nvSpPr>
          <p:cNvPr id="82" name="case-lede"/>
          <p:cNvSpPr txBox="1"/>
          <p:nvPr/>
        </p:nvSpPr>
        <p:spPr>
          <a:xfrm>
            <a:off x="4572000" y="1727200"/>
            <a:ext cx="7010400" cy="584200"/>
          </a:xfrm>
          <a:prstGeom prst="rect">
            <a:avLst/>
          </a:prstGeom>
          <a:noFill/>
        </p:spPr>
        <p:txBody>
          <a:bodyPr wrap="square" lIns="0" tIns="0" rIns="0" bIns="0">
            <a:noAutofit/>
          </a:bodyPr>
          <a:lstStyle/>
          <a:p>
            <a:pPr>
              <a:lnSpc>
                <a:spcPct val="118000"/>
              </a:lnSpc>
            </a:pPr>
            <a:r>
              <a:rPr lang="en-US" sz="1450" spc="0" dirty="0">
                <a:solidFill>
                  <a:srgbClr val="3A3A38"/>
                </a:solidFill>
                <a:latin typeface="DM Sans"/>
              </a:rPr>
              <a:t>A playwright's spec pilot went through the Sundance Episodic Lab with its producer, then to Plan B and Amazon with a movie star attached.</a:t>
            </a:r>
          </a:p>
        </p:txBody>
      </p:sp>
      <p:cxnSp>
        <p:nvCxnSpPr>
          <p:cNvPr id="83" name="case-rule"/>
          <p:cNvCxnSpPr/>
          <p:nvPr/>
        </p:nvCxnSpPr>
        <p:spPr>
          <a:xfrm>
            <a:off x="4572000" y="2489200"/>
            <a:ext cx="7010400" cy="0"/>
          </a:xfrm>
          <a:prstGeom prst="line">
            <a:avLst/>
          </a:prstGeom>
          <a:ln w="9525">
            <a:solidFill>
              <a:srgbClr val="C45B3E"/>
            </a:solidFill>
          </a:ln>
        </p:spPr>
      </p:cxnSp>
      <p:sp>
        <p:nvSpPr>
          <p:cNvPr id="84" name="case-timeline"/>
          <p:cNvSpPr txBox="1"/>
          <p:nvPr/>
        </p:nvSpPr>
        <p:spPr>
          <a:xfrm>
            <a:off x="4572000" y="2641600"/>
            <a:ext cx="7010400" cy="2159000"/>
          </a:xfrm>
          <a:prstGeom prst="rect">
            <a:avLst/>
          </a:prstGeom>
          <a:noFill/>
        </p:spPr>
        <p:txBody>
          <a:bodyPr wrap="square" lIns="0" tIns="0" rIns="0" bIns="0">
            <a:noAutofit/>
          </a:bodyPr>
          <a:lstStyle/>
          <a:p>
            <a:pPr>
              <a:spcAft>
                <a:spcPts val="700"/>
              </a:spcAft>
              <a:tabLst>
                <a:tab pos="1422400" algn="l"/>
              </a:tabLst>
            </a:pPr>
            <a:r>
              <a:rPr lang="en-US" sz="1000" b="1" spc="60" dirty="0">
                <a:solidFill>
                  <a:srgbClr val="CC1B1B"/>
                </a:solidFill>
                <a:latin typeface="IBM Plex Mono"/>
              </a:rPr>
              <a:t>SPEC</a:t>
            </a:r>
            <a:r>
              <a:rPr lang="en-US" sz="1000" spc="0" dirty="0">
                <a:solidFill>
                  <a:srgbClr val="CC1B1B"/>
                </a:solidFill>
                <a:latin typeface="IBM Plex Mono"/>
              </a:rPr>
              <a:t>	</a:t>
            </a:r>
            <a:r>
              <a:rPr lang="en-US" sz="1400" spc="0" dirty="0">
                <a:solidFill>
                  <a:srgbClr val="1A1A2E"/>
                </a:solidFill>
                <a:latin typeface="DM Sans"/>
              </a:rPr>
              <a:t>Brian Watkins writes the pilot on spec from his rural Western upbringing.</a:t>
            </a:r>
          </a:p>
          <a:p>
            <a:pPr>
              <a:spcAft>
                <a:spcPts val="700"/>
              </a:spcAft>
              <a:tabLst>
                <a:tab pos="1422400" algn="l"/>
              </a:tabLst>
            </a:pPr>
            <a:r>
              <a:rPr lang="en-US" sz="1000" b="1" spc="60" dirty="0">
                <a:solidFill>
                  <a:srgbClr val="CC1B1B"/>
                </a:solidFill>
                <a:latin typeface="IBM Plex Mono"/>
              </a:rPr>
              <a:t>2014 / LAB</a:t>
            </a:r>
            <a:r>
              <a:rPr lang="en-US" sz="1000" spc="0" dirty="0">
                <a:solidFill>
                  <a:srgbClr val="CC1B1B"/>
                </a:solidFill>
                <a:latin typeface="IBM Plex Mono"/>
              </a:rPr>
              <a:t>	</a:t>
            </a:r>
            <a:r>
              <a:rPr lang="en-US" sz="1400" spc="0" dirty="0">
                <a:solidFill>
                  <a:srgbClr val="1A1A2E"/>
                </a:solidFill>
                <a:latin typeface="DM Sans"/>
              </a:rPr>
              <a:t>Producer Heather Rae develops it in the Sundance Episodic Lab.</a:t>
            </a:r>
          </a:p>
          <a:p>
            <a:pPr>
              <a:spcAft>
                <a:spcPts val="700"/>
              </a:spcAft>
              <a:tabLst>
                <a:tab pos="1422400" algn="l"/>
              </a:tabLst>
            </a:pPr>
            <a:r>
              <a:rPr lang="en-US" sz="1000" b="1" spc="60" dirty="0">
                <a:solidFill>
                  <a:srgbClr val="CC1B1B"/>
                </a:solidFill>
                <a:latin typeface="IBM Plex Mono"/>
              </a:rPr>
              <a:t>MENTORS</a:t>
            </a:r>
            <a:r>
              <a:rPr lang="en-US" sz="1000" spc="0" dirty="0">
                <a:solidFill>
                  <a:srgbClr val="CC1B1B"/>
                </a:solidFill>
                <a:latin typeface="IBM Plex Mono"/>
              </a:rPr>
              <a:t>	</a:t>
            </a:r>
            <a:r>
              <a:rPr lang="en-US" sz="1400" spc="0" dirty="0">
                <a:solidFill>
                  <a:srgbClr val="1A1A2E"/>
                </a:solidFill>
                <a:latin typeface="DM Sans"/>
              </a:rPr>
              <a:t>The Lab pairs the project with working showrunners.</a:t>
            </a:r>
          </a:p>
          <a:p>
            <a:pPr>
              <a:spcAft>
                <a:spcPts val="700"/>
              </a:spcAft>
              <a:tabLst>
                <a:tab pos="1422400" algn="l"/>
              </a:tabLst>
            </a:pPr>
            <a:r>
              <a:rPr lang="en-US" sz="1000" b="1" spc="60" dirty="0">
                <a:solidFill>
                  <a:srgbClr val="CC1B1B"/>
                </a:solidFill>
                <a:latin typeface="IBM Plex Mono"/>
              </a:rPr>
              <a:t>PACKAGE</a:t>
            </a:r>
            <a:r>
              <a:rPr lang="en-US" sz="1000" spc="0" dirty="0">
                <a:solidFill>
                  <a:srgbClr val="CC1B1B"/>
                </a:solidFill>
                <a:latin typeface="IBM Plex Mono"/>
              </a:rPr>
              <a:t>	</a:t>
            </a:r>
            <a:r>
              <a:rPr lang="en-US" sz="1400" spc="0" dirty="0">
                <a:solidFill>
                  <a:srgbClr val="1A1A2E"/>
                </a:solidFill>
                <a:latin typeface="DM Sans"/>
              </a:rPr>
              <a:t>Plan B (Dede Gardner, Brad Pitt) champions the series.</a:t>
            </a:r>
          </a:p>
          <a:p>
            <a:pPr>
              <a:spcAft>
                <a:spcPts val="700"/>
              </a:spcAft>
              <a:tabLst>
                <a:tab pos="1422400" algn="l"/>
              </a:tabLst>
            </a:pPr>
            <a:r>
              <a:rPr lang="en-US" sz="1000" b="1" spc="60" dirty="0">
                <a:solidFill>
                  <a:srgbClr val="CC1B1B"/>
                </a:solidFill>
                <a:latin typeface="IBM Plex Mono"/>
              </a:rPr>
              <a:t>ORDER</a:t>
            </a:r>
            <a:r>
              <a:rPr lang="en-US" sz="1000" spc="0" dirty="0">
                <a:solidFill>
                  <a:srgbClr val="CC1B1B"/>
                </a:solidFill>
                <a:latin typeface="IBM Plex Mono"/>
              </a:rPr>
              <a:t>	</a:t>
            </a:r>
            <a:r>
              <a:rPr lang="en-US" sz="1400" spc="0" dirty="0">
                <a:solidFill>
                  <a:srgbClr val="1A1A2E"/>
                </a:solidFill>
                <a:latin typeface="DM Sans"/>
              </a:rPr>
              <a:t>Amazon Studios orders it, with Josh Brolin starring.</a:t>
            </a:r>
          </a:p>
          <a:p>
            <a:pPr>
              <a:spcAft>
                <a:spcPts val="700"/>
              </a:spcAft>
              <a:tabLst>
                <a:tab pos="1422400" algn="l"/>
              </a:tabLst>
            </a:pPr>
            <a:r>
              <a:rPr lang="en-US" sz="1000" b="1" spc="60" dirty="0">
                <a:solidFill>
                  <a:srgbClr val="CC1B1B"/>
                </a:solidFill>
                <a:latin typeface="IBM Plex Mono"/>
              </a:rPr>
              <a:t>APR 2022</a:t>
            </a:r>
            <a:r>
              <a:rPr lang="en-US" sz="1000" spc="0" dirty="0">
                <a:solidFill>
                  <a:srgbClr val="CC1B1B"/>
                </a:solidFill>
                <a:latin typeface="IBM Plex Mono"/>
              </a:rPr>
              <a:t>	</a:t>
            </a:r>
            <a:r>
              <a:rPr lang="en-US" sz="1400" spc="0" dirty="0">
                <a:solidFill>
                  <a:srgbClr val="1A1A2E"/>
                </a:solidFill>
                <a:latin typeface="DM Sans"/>
              </a:rPr>
              <a:t>Premieres on Prime Video; two seasons through 2024.</a:t>
            </a:r>
          </a:p>
        </p:txBody>
      </p:sp>
      <p:pic>
        <p:nvPicPr>
          <p:cNvPr id="85" name="Copied Picture 85" descr="Outer Range (TV Series 2022–2024) - IMDb">
            <a:extLst>
              <a:ext uri="{FF2B5EF4-FFF2-40B4-BE49-F238E27FC236}">
                <a16:creationId xmlns:a16="http://schemas.microsoft.com/office/drawing/2014/main" id="{D188C92D-07AB-D30A-D010-E01E8F54C9A2}"/>
              </a:ext>
            </a:extLst>
          </p:cNvPr>
          <p:cNvPicPr>
            <a:picLocks noChangeAspect="1"/>
          </p:cNvPicPr>
          <p:nvPr/>
        </p:nvPicPr>
        <p:blipFill>
          <a:blip r:embed="rId3"/>
          <a:stretch>
            <a:fillRect/>
          </a:stretch>
        </p:blipFill>
        <p:spPr>
          <a:xfrm>
            <a:off x="609600" y="762000"/>
            <a:ext cx="3543300" cy="5257800"/>
          </a:xfrm>
          <a:prstGeom prst="rect">
            <a:avLst/>
          </a:prstGeom>
          <a:effectLst>
            <a:outerShdw blurRad="152400" dist="50800" dir="5400000" algn="t" rotWithShape="0">
              <a:srgbClr val="000000">
                <a:alpha val="26000"/>
              </a:srgbClr>
            </a:outerShdw>
          </a:effectLst>
        </p:spPr>
      </p:pic>
      <p:sp>
        <p:nvSpPr>
          <p:cNvPr id="90" name="rpr-plan-card"/>
          <p:cNvSpPr txBox="1"/>
          <p:nvPr/>
        </p:nvSpPr>
        <p:spPr>
          <a:xfrm>
            <a:off x="4572000" y="5003800"/>
            <a:ext cx="7010400" cy="1016000"/>
          </a:xfrm>
          <a:prstGeom prst="rect">
            <a:avLst/>
          </a:prstGeom>
          <a:solidFill>
            <a:srgbClr val="FFFFFF"/>
          </a:solidFill>
          <a:ln w="9525">
            <a:solidFill>
              <a:srgbClr val="E0D9CE"/>
            </a:solidFill>
          </a:ln>
        </p:spPr>
        <p:txBody>
          <a:bodyPr wrap="square" lIns="203200" tIns="152400" rIns="203200" bIns="152400" anchor="ctr">
            <a:noAutofit/>
          </a:bodyPr>
          <a:lstStyle/>
          <a:p>
            <a:pPr>
              <a:spcAft>
                <a:spcPts val="400"/>
              </a:spcAft>
            </a:pPr>
            <a:r>
              <a:rPr lang="en-US" sz="1000" b="1" spc="150" dirty="0">
                <a:solidFill>
                  <a:srgbClr val="CC1B1B"/>
                </a:solidFill>
                <a:latin typeface="IBM Plex Mono"/>
              </a:rPr>
              <a:t>GAME PLAN FOR RPR</a:t>
            </a:r>
          </a:p>
          <a:p>
            <a:pPr>
              <a:lnSpc>
                <a:spcPct val="115000"/>
              </a:lnSpc>
            </a:pPr>
            <a:r>
              <a:rPr lang="en-US" sz="1400" spc="0" dirty="0">
                <a:solidFill>
                  <a:srgbClr val="1A1A2E"/>
                </a:solidFill>
                <a:latin typeface="DM Sans"/>
              </a:rPr>
              <a:t>Take the Lab route: a producer-led Sundance Episodic application, a spec pilot rooted in home ground, then a company with reach.</a:t>
            </a:r>
          </a:p>
        </p:txBody>
      </p:sp>
      <p:cxnSp>
        <p:nvCxnSpPr>
          <p:cNvPr id="91" name="rpr-plan-edge"/>
          <p:cNvCxnSpPr/>
          <p:nvPr/>
        </p:nvCxnSpPr>
        <p:spPr>
          <a:xfrm>
            <a:off x="4572000" y="5003800"/>
            <a:ext cx="0" cy="1016000"/>
          </a:xfrm>
          <a:prstGeom prst="line">
            <a:avLst/>
          </a:prstGeom>
          <a:ln w="19050">
            <a:solidFill>
              <a:srgbClr val="C45B3E"/>
            </a:solidFill>
          </a:ln>
        </p:spPr>
      </p:cxnSp>
    </p:spTree>
    <p:extLst>
      <p:ext uri="{BB962C8B-B14F-4D97-AF65-F5344CB8AC3E}">
        <p14:creationId xmlns:p14="http://schemas.microsoft.com/office/powerpoint/2010/main" val="789618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eartown (TV Series 2020) - IMDb">
            <a:extLst>
              <a:ext uri="{FF2B5EF4-FFF2-40B4-BE49-F238E27FC236}">
                <a16:creationId xmlns:a16="http://schemas.microsoft.com/office/drawing/2014/main" id="{515C3F87-739A-3E96-760C-9E98C5D403A9}"/>
              </a:ext>
            </a:extLst>
          </p:cNvPr>
          <p:cNvPicPr>
            <a:picLocks noChangeAspect="1"/>
          </p:cNvPicPr>
          <p:nvPr/>
        </p:nvPicPr>
        <p:blipFill>
          <a:blip r:embed="rId3"/>
          <a:stretch>
            <a:fillRect/>
          </a:stretch>
        </p:blipFill>
        <p:spPr>
          <a:xfrm>
            <a:off x="609600" y="762000"/>
            <a:ext cx="3543300" cy="5257800"/>
          </a:xfrm>
          <a:prstGeom prst="rect">
            <a:avLst/>
          </a:prstGeom>
          <a:effectLst>
            <a:outerShdw blurRad="152400" dist="50800" dir="5400000" algn="t" rotWithShape="0">
              <a:srgbClr val="000000">
                <a:alpha val="26000"/>
              </a:srgbClr>
            </a:outerShdw>
          </a:effectLst>
        </p:spPr>
      </p:pic>
      <p:sp>
        <p:nvSpPr>
          <p:cNvPr id="80" name="case-kicker"/>
          <p:cNvSpPr txBox="1"/>
          <p:nvPr/>
        </p:nvSpPr>
        <p:spPr>
          <a:xfrm>
            <a:off x="4572000" y="762000"/>
            <a:ext cx="7010400" cy="228600"/>
          </a:xfrm>
          <a:prstGeom prst="rect">
            <a:avLst/>
          </a:prstGeom>
          <a:noFill/>
        </p:spPr>
        <p:txBody>
          <a:bodyPr wrap="square" lIns="0" tIns="0" rIns="0" bIns="0">
            <a:noAutofit/>
          </a:bodyPr>
          <a:lstStyle/>
          <a:p>
            <a:r>
              <a:rPr lang="en-US" sz="1100" spc="200" dirty="0">
                <a:solidFill>
                  <a:srgbClr val="CC1B1B"/>
                </a:solidFill>
                <a:latin typeface="IBM Plex Mono"/>
              </a:rPr>
              <a:t>MARKET COMPS / CASE STUDY</a:t>
            </a:r>
          </a:p>
        </p:txBody>
      </p:sp>
      <p:sp>
        <p:nvSpPr>
          <p:cNvPr id="81" name="case-title"/>
          <p:cNvSpPr txBox="1"/>
          <p:nvPr/>
        </p:nvSpPr>
        <p:spPr>
          <a:xfrm>
            <a:off x="4572000" y="1016000"/>
            <a:ext cx="7010400" cy="635000"/>
          </a:xfrm>
          <a:prstGeom prst="rect">
            <a:avLst/>
          </a:prstGeom>
          <a:noFill/>
        </p:spPr>
        <p:txBody>
          <a:bodyPr wrap="square" lIns="0" tIns="0" rIns="0" bIns="0">
            <a:noAutofit/>
          </a:bodyPr>
          <a:lstStyle/>
          <a:p>
            <a:r>
              <a:rPr lang="en-US" sz="4000" spc="0" dirty="0">
                <a:solidFill>
                  <a:srgbClr val="111111"/>
                </a:solidFill>
                <a:latin typeface="EB Garamond Medium"/>
              </a:rPr>
              <a:t>Beartown </a:t>
            </a:r>
            <a:r>
              <a:rPr lang="en-US" sz="4000" i="1" spc="0" dirty="0">
                <a:solidFill>
                  <a:srgbClr val="CC1B1B"/>
                </a:solidFill>
                <a:latin typeface="EB Garamond ExtraBold"/>
              </a:rPr>
              <a:t>Novel rights</a:t>
            </a:r>
          </a:p>
        </p:txBody>
      </p:sp>
      <p:sp>
        <p:nvSpPr>
          <p:cNvPr id="82" name="case-lede"/>
          <p:cNvSpPr txBox="1"/>
          <p:nvPr/>
        </p:nvSpPr>
        <p:spPr>
          <a:xfrm>
            <a:off x="4572000" y="1727200"/>
            <a:ext cx="7010400" cy="584200"/>
          </a:xfrm>
          <a:prstGeom prst="rect">
            <a:avLst/>
          </a:prstGeom>
          <a:noFill/>
        </p:spPr>
        <p:txBody>
          <a:bodyPr wrap="square" lIns="0" tIns="0" rIns="0" bIns="0">
            <a:noAutofit/>
          </a:bodyPr>
          <a:lstStyle/>
          <a:p>
            <a:pPr>
              <a:lnSpc>
                <a:spcPct val="118000"/>
              </a:lnSpc>
            </a:pPr>
            <a:r>
              <a:rPr lang="en-US" sz="1450" spc="0" dirty="0">
                <a:solidFill>
                  <a:srgbClr val="3A3A38"/>
                </a:solidFill>
                <a:latin typeface="DM Sans"/>
              </a:rPr>
              <a:t>Fredrik Backman first drafted the story as a TV script, turned it into a novel, then sold it back to television as an HBO limited series.</a:t>
            </a:r>
          </a:p>
        </p:txBody>
      </p:sp>
      <p:cxnSp>
        <p:nvCxnSpPr>
          <p:cNvPr id="83" name="case-rule"/>
          <p:cNvCxnSpPr/>
          <p:nvPr/>
        </p:nvCxnSpPr>
        <p:spPr>
          <a:xfrm>
            <a:off x="4572000" y="2489200"/>
            <a:ext cx="7010400" cy="0"/>
          </a:xfrm>
          <a:prstGeom prst="line">
            <a:avLst/>
          </a:prstGeom>
          <a:ln w="9525">
            <a:solidFill>
              <a:srgbClr val="C45B3E"/>
            </a:solidFill>
          </a:ln>
        </p:spPr>
      </p:cxnSp>
      <p:sp>
        <p:nvSpPr>
          <p:cNvPr id="84" name="case-timeline"/>
          <p:cNvSpPr txBox="1"/>
          <p:nvPr/>
        </p:nvSpPr>
        <p:spPr>
          <a:xfrm>
            <a:off x="4572000" y="2641600"/>
            <a:ext cx="7010400" cy="2159000"/>
          </a:xfrm>
          <a:prstGeom prst="rect">
            <a:avLst/>
          </a:prstGeom>
          <a:noFill/>
        </p:spPr>
        <p:txBody>
          <a:bodyPr wrap="square" lIns="0" tIns="0" rIns="0" bIns="0">
            <a:noAutofit/>
          </a:bodyPr>
          <a:lstStyle/>
          <a:p>
            <a:pPr>
              <a:spcAft>
                <a:spcPts val="700"/>
              </a:spcAft>
              <a:tabLst>
                <a:tab pos="1422400" algn="l"/>
              </a:tabLst>
            </a:pPr>
            <a:r>
              <a:rPr lang="en-US" sz="1000" b="1" spc="60" dirty="0">
                <a:solidFill>
                  <a:srgbClr val="CC1B1B"/>
                </a:solidFill>
                <a:latin typeface="IBM Plex Mono"/>
              </a:rPr>
              <a:t>2016</a:t>
            </a:r>
            <a:r>
              <a:rPr lang="en-US" sz="1000" spc="0" dirty="0">
                <a:solidFill>
                  <a:srgbClr val="CC1B1B"/>
                </a:solidFill>
                <a:latin typeface="IBM Plex Mono"/>
              </a:rPr>
              <a:t>	</a:t>
            </a:r>
            <a:r>
              <a:rPr lang="en-US" sz="1400" spc="0" dirty="0">
                <a:solidFill>
                  <a:srgbClr val="1A1A2E"/>
                </a:solidFill>
                <a:latin typeface="DM Sans"/>
              </a:rPr>
              <a:t>Backman publishes Beartown; it becomes a bestseller.</a:t>
            </a:r>
          </a:p>
          <a:p>
            <a:pPr>
              <a:spcAft>
                <a:spcPts val="700"/>
              </a:spcAft>
              <a:tabLst>
                <a:tab pos="1422400" algn="l"/>
              </a:tabLst>
            </a:pPr>
            <a:r>
              <a:rPr lang="en-US" sz="1000" b="1" spc="60" dirty="0">
                <a:solidFill>
                  <a:srgbClr val="CC1B1B"/>
                </a:solidFill>
                <a:latin typeface="IBM Plex Mono"/>
              </a:rPr>
              <a:t>FEB 2017</a:t>
            </a:r>
            <a:r>
              <a:rPr lang="en-US" sz="1000" spc="0" dirty="0">
                <a:solidFill>
                  <a:srgbClr val="CC1B1B"/>
                </a:solidFill>
                <a:latin typeface="IBM Plex Mono"/>
              </a:rPr>
              <a:t>	</a:t>
            </a:r>
            <a:r>
              <a:rPr lang="en-US" sz="1400" spc="0" dirty="0">
                <a:solidFill>
                  <a:srgbClr val="1A1A2E"/>
                </a:solidFill>
                <a:latin typeface="DM Sans"/>
              </a:rPr>
              <a:t>Filmlance International (The Bridge) secures screen rights.</a:t>
            </a:r>
          </a:p>
          <a:p>
            <a:pPr>
              <a:spcAft>
                <a:spcPts val="700"/>
              </a:spcAft>
              <a:tabLst>
                <a:tab pos="1422400" algn="l"/>
              </a:tabLst>
            </a:pPr>
            <a:r>
              <a:rPr lang="en-US" sz="1000" b="1" spc="60" dirty="0">
                <a:solidFill>
                  <a:srgbClr val="CC1B1B"/>
                </a:solidFill>
                <a:latin typeface="IBM Plex Mono"/>
              </a:rPr>
              <a:t>JAN 2019</a:t>
            </a:r>
            <a:r>
              <a:rPr lang="en-US" sz="1000" spc="0" dirty="0">
                <a:solidFill>
                  <a:srgbClr val="CC1B1B"/>
                </a:solidFill>
                <a:latin typeface="IBM Plex Mono"/>
              </a:rPr>
              <a:t>	</a:t>
            </a:r>
            <a:r>
              <a:rPr lang="en-US" sz="1400" spc="0" dirty="0">
                <a:solidFill>
                  <a:srgbClr val="1A1A2E"/>
                </a:solidFill>
                <a:latin typeface="DM Sans"/>
              </a:rPr>
              <a:t>HBO Europe orders five one-hour Swedish-language episodes.</a:t>
            </a:r>
          </a:p>
          <a:p>
            <a:pPr>
              <a:spcAft>
                <a:spcPts val="700"/>
              </a:spcAft>
              <a:tabLst>
                <a:tab pos="1422400" algn="l"/>
              </a:tabLst>
            </a:pPr>
            <a:r>
              <a:rPr lang="en-US" sz="1000" b="1" spc="60" dirty="0">
                <a:solidFill>
                  <a:srgbClr val="CC1B1B"/>
                </a:solidFill>
                <a:latin typeface="IBM Plex Mono"/>
              </a:rPr>
              <a:t>FEB–MAY 2019</a:t>
            </a:r>
            <a:r>
              <a:rPr lang="en-US" sz="1000" spc="0" dirty="0">
                <a:solidFill>
                  <a:srgbClr val="CC1B1B"/>
                </a:solidFill>
                <a:latin typeface="IBM Plex Mono"/>
              </a:rPr>
              <a:t>	</a:t>
            </a:r>
            <a:r>
              <a:rPr lang="en-US" sz="1400" spc="0" dirty="0">
                <a:solidFill>
                  <a:srgbClr val="1A1A2E"/>
                </a:solidFill>
                <a:latin typeface="DM Sans"/>
              </a:rPr>
              <a:t>72-day shoot in Gällivare, Norrbotten, northern Sweden.</a:t>
            </a:r>
          </a:p>
          <a:p>
            <a:pPr>
              <a:spcAft>
                <a:spcPts val="700"/>
              </a:spcAft>
              <a:tabLst>
                <a:tab pos="1422400" algn="l"/>
              </a:tabLst>
            </a:pPr>
            <a:r>
              <a:rPr lang="en-US" sz="1000" b="1" spc="60" dirty="0">
                <a:solidFill>
                  <a:srgbClr val="CC1B1B"/>
                </a:solidFill>
                <a:latin typeface="IBM Plex Mono"/>
              </a:rPr>
              <a:t>OCT 2020</a:t>
            </a:r>
            <a:r>
              <a:rPr lang="en-US" sz="1000" spc="0" dirty="0">
                <a:solidFill>
                  <a:srgbClr val="CC1B1B"/>
                </a:solidFill>
                <a:latin typeface="IBM Plex Mono"/>
              </a:rPr>
              <a:t>	</a:t>
            </a:r>
            <a:r>
              <a:rPr lang="en-US" sz="1400" spc="0" dirty="0">
                <a:solidFill>
                  <a:srgbClr val="1A1A2E"/>
                </a:solidFill>
                <a:latin typeface="DM Sans"/>
              </a:rPr>
              <a:t>Premieres on HBO Nordic.</a:t>
            </a:r>
          </a:p>
          <a:p>
            <a:pPr>
              <a:spcAft>
                <a:spcPts val="700"/>
              </a:spcAft>
              <a:tabLst>
                <a:tab pos="1422400" algn="l"/>
              </a:tabLst>
            </a:pPr>
            <a:r>
              <a:rPr lang="en-US" sz="1000" b="1" spc="60" dirty="0">
                <a:solidFill>
                  <a:srgbClr val="CC1B1B"/>
                </a:solidFill>
                <a:latin typeface="IBM Plex Mono"/>
              </a:rPr>
              <a:t>FEB 2021</a:t>
            </a:r>
            <a:r>
              <a:rPr lang="en-US" sz="1000" spc="0" dirty="0">
                <a:solidFill>
                  <a:srgbClr val="CC1B1B"/>
                </a:solidFill>
                <a:latin typeface="IBM Plex Mono"/>
              </a:rPr>
              <a:t>	</a:t>
            </a:r>
            <a:r>
              <a:rPr lang="en-US" sz="1400" spc="0" dirty="0">
                <a:solidFill>
                  <a:srgbClr val="1A1A2E"/>
                </a:solidFill>
                <a:latin typeface="DM Sans"/>
              </a:rPr>
              <a:t>US debut on HBO and HBO Max.</a:t>
            </a:r>
          </a:p>
        </p:txBody>
      </p:sp>
      <p:sp>
        <p:nvSpPr>
          <p:cNvPr id="90" name="rpr-plan-card"/>
          <p:cNvSpPr txBox="1"/>
          <p:nvPr/>
        </p:nvSpPr>
        <p:spPr>
          <a:xfrm>
            <a:off x="4572000" y="5003800"/>
            <a:ext cx="7010400" cy="1016000"/>
          </a:xfrm>
          <a:prstGeom prst="rect">
            <a:avLst/>
          </a:prstGeom>
          <a:solidFill>
            <a:srgbClr val="FFFFFF"/>
          </a:solidFill>
          <a:ln w="9525">
            <a:solidFill>
              <a:srgbClr val="E0D9CE"/>
            </a:solidFill>
          </a:ln>
        </p:spPr>
        <p:txBody>
          <a:bodyPr wrap="square" lIns="203200" tIns="152400" rIns="203200" bIns="152400" anchor="ctr">
            <a:noAutofit/>
          </a:bodyPr>
          <a:lstStyle/>
          <a:p>
            <a:pPr>
              <a:spcAft>
                <a:spcPts val="400"/>
              </a:spcAft>
            </a:pPr>
            <a:r>
              <a:rPr lang="en-US" sz="1000" b="1" spc="150" dirty="0">
                <a:solidFill>
                  <a:srgbClr val="CC1B1B"/>
                </a:solidFill>
                <a:latin typeface="IBM Plex Mono"/>
              </a:rPr>
              <a:t>GAME PLAN FOR RPR</a:t>
            </a:r>
          </a:p>
          <a:p>
            <a:pPr>
              <a:lnSpc>
                <a:spcPct val="115000"/>
              </a:lnSpc>
            </a:pPr>
            <a:r>
              <a:rPr lang="en-US" sz="1400" spc="0" dirty="0">
                <a:solidFill>
                  <a:srgbClr val="1A1A2E"/>
                </a:solidFill>
                <a:latin typeface="DM Sans"/>
              </a:rPr>
              <a:t>Own the source: if RPR's world already exists in another form, the rights and the author as EP become the package.</a:t>
            </a:r>
          </a:p>
        </p:txBody>
      </p:sp>
      <p:cxnSp>
        <p:nvCxnSpPr>
          <p:cNvPr id="91" name="rpr-plan-edge"/>
          <p:cNvCxnSpPr/>
          <p:nvPr/>
        </p:nvCxnSpPr>
        <p:spPr>
          <a:xfrm>
            <a:off x="4572000" y="5003800"/>
            <a:ext cx="0" cy="1016000"/>
          </a:xfrm>
          <a:prstGeom prst="line">
            <a:avLst/>
          </a:prstGeom>
          <a:ln w="19050">
            <a:solidFill>
              <a:srgbClr val="C45B3E"/>
            </a:solidFill>
          </a:ln>
        </p:spPr>
      </p:cxnSp>
    </p:spTree>
    <p:extLst>
      <p:ext uri="{BB962C8B-B14F-4D97-AF65-F5344CB8AC3E}">
        <p14:creationId xmlns:p14="http://schemas.microsoft.com/office/powerpoint/2010/main" val="32854291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5F2ED"/>
        </a:solidFill>
        <a:effectLst/>
      </p:bgPr>
    </p:bg>
    <p:spTree>
      <p:nvGrpSpPr>
        <p:cNvPr id="1" name=""/>
        <p:cNvGrpSpPr/>
        <p:nvPr/>
      </p:nvGrpSpPr>
      <p:grpSpPr>
        <a:xfrm>
          <a:off x="0" y="0"/>
          <a:ext cx="0" cy="0"/>
          <a:chOff x="0" y="0"/>
          <a:chExt cx="0" cy="0"/>
        </a:xfrm>
      </p:grpSpPr>
      <p:sp>
        <p:nvSpPr>
          <p:cNvPr id="24" name="panel-704">
            <a:extLst>
              <a:ext uri="{FF2B5EF4-FFF2-40B4-BE49-F238E27FC236}">
                <a16:creationId xmlns:a16="http://schemas.microsoft.com/office/drawing/2014/main" id="{2ACE3C60-B66E-4F88-B604-D5E543DA57F1}"/>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2" name="brand-wordmark">
            <a:hlinkClick r:id="rId3"/>
            <a:extLst>
              <a:ext uri="{FF2B5EF4-FFF2-40B4-BE49-F238E27FC236}">
                <a16:creationId xmlns:a16="http://schemas.microsoft.com/office/drawing/2014/main" id="{C3DC6AA6-9F92-47B5-AD64-94082802F6F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endParaRPr sz="1275" b="1" u="none" spc="19">
              <a:solidFill>
                <a:srgbClr val="CC1B1B"/>
              </a:solidFill>
              <a:latin typeface="DM Sans"/>
              <a:ea typeface="DM Sans"/>
              <a:cs typeface="DM Sans"/>
            </a:endParaRPr>
          </a:p>
        </p:txBody>
      </p:sp>
      <p:sp>
        <p:nvSpPr>
          <p:cNvPr id="7" name="rule-710">
            <a:extLst>
              <a:ext uri="{FF2B5EF4-FFF2-40B4-BE49-F238E27FC236}">
                <a16:creationId xmlns:a16="http://schemas.microsoft.com/office/drawing/2014/main" id="{00042399-F156-4D0A-9EF7-0A4C25BE1972}"/>
              </a:ext>
            </a:extLst>
          </p:cNvPr>
          <p:cNvSpPr>
            <a:spLocks noGrp="1"/>
          </p:cNvSpPr>
          <p:nvPr/>
        </p:nvSpPr>
        <p:spPr>
          <a:xfrm>
            <a:off x="0" y="533400"/>
            <a:ext cx="12192000" cy="9525"/>
          </a:xfrm>
          <a:prstGeom prst="rect">
            <a:avLst/>
          </a:prstGeom>
          <a:solidFill>
            <a:srgbClr val="CC1B1B"/>
          </a:solidFill>
          <a:ln w="0">
            <a:noFill/>
          </a:ln>
        </p:spPr>
        <p:txBody>
          <a:bodyPr/>
          <a:lstStyle/>
          <a:p>
            <a:endParaRPr lang="en-US"/>
          </a:p>
        </p:txBody>
      </p:sp>
      <p:sp>
        <p:nvSpPr>
          <p:cNvPr id="8" name="rule-711">
            <a:extLst>
              <a:ext uri="{FF2B5EF4-FFF2-40B4-BE49-F238E27FC236}">
                <a16:creationId xmlns:a16="http://schemas.microsoft.com/office/drawing/2014/main" id="{6C346692-A9B1-434A-8480-2E3022DF9FA4}"/>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9" name="text-712">
            <a:extLst>
              <a:ext uri="{FF2B5EF4-FFF2-40B4-BE49-F238E27FC236}">
                <a16:creationId xmlns:a16="http://schemas.microsoft.com/office/drawing/2014/main" id="{B2B42EA2-F5CE-449A-952F-3B3BAD270F9A}"/>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10" name="text-713">
            <a:extLst>
              <a:ext uri="{FF2B5EF4-FFF2-40B4-BE49-F238E27FC236}">
                <a16:creationId xmlns:a16="http://schemas.microsoft.com/office/drawing/2014/main" id="{CFEAD5BF-3E77-43EA-9416-078F739D8F76}"/>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11" name="text-714">
            <a:hlinkClick r:id="rId3"/>
            <a:extLst>
              <a:ext uri="{FF2B5EF4-FFF2-40B4-BE49-F238E27FC236}">
                <a16:creationId xmlns:a16="http://schemas.microsoft.com/office/drawing/2014/main" id="{940C75BF-5179-4A21-B79B-837849D0F7A7}"/>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12" name="text-715">
            <a:extLst>
              <a:ext uri="{FF2B5EF4-FFF2-40B4-BE49-F238E27FC236}">
                <a16:creationId xmlns:a16="http://schemas.microsoft.com/office/drawing/2014/main" id="{692AD8BE-C4B0-4FC6-8B75-0A1F55A9942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68 / 70</a:t>
            </a:r>
            <a:endParaRPr sz="750" spc="105">
              <a:solidFill>
                <a:srgbClr val="8A8580"/>
              </a:solidFill>
              <a:latin typeface="IBM Plex Mono"/>
              <a:ea typeface="IBM Plex Mono"/>
              <a:cs typeface="IBM Plex Mono"/>
            </a:endParaRPr>
          </a:p>
        </p:txBody>
      </p:sp>
      <p:sp>
        <p:nvSpPr>
          <p:cNvPr id="26" name="brand-tagline"/>
          <p:cNvSpPr txBox="1"/>
          <p:nvPr/>
        </p:nvSpPr>
        <p:spPr>
          <a:xfrm>
            <a:off x="1481328" y="204216"/>
            <a:ext cx="7315200" cy="266700"/>
          </a:xfrm>
          <a:prstGeom prst="rect">
            <a:avLst/>
          </a:prstGeom>
          <a:noFill/>
        </p:spPr>
        <p:txBody>
          <a:bodyPr wrap="square" lIns="0" tIns="0" rIns="0" bIns="0">
            <a:noAutofit/>
          </a:bodyPr>
          <a:lstStyle/>
          <a:p>
            <a:pPr algn="l"/>
            <a:r>
              <a:rPr sz="1300" spc="160">
                <a:solidFill>
                  <a:srgbClr val="3A3A38"/>
                </a:solidFill>
                <a:latin typeface="IBM Plex Mono"/>
              </a:rPr>
              <a:t>/  A STORYTELLER FROM THE HEARTLAND</a:t>
            </a:r>
          </a:p>
        </p:txBody>
      </p:sp>
      <p:sp>
        <p:nvSpPr>
          <p:cNvPr id="200" name="ref-kicker"/>
          <p:cNvSpPr txBox="1"/>
          <p:nvPr/>
        </p:nvSpPr>
        <p:spPr>
          <a:xfrm>
            <a:off x="609600" y="635000"/>
            <a:ext cx="10972800" cy="203200"/>
          </a:xfrm>
          <a:prstGeom prst="rect">
            <a:avLst/>
          </a:prstGeom>
          <a:noFill/>
        </p:spPr>
        <p:txBody>
          <a:bodyPr wrap="square" lIns="0" tIns="0" rIns="0" bIns="0" anchor="t">
            <a:noAutofit/>
          </a:bodyPr>
          <a:lstStyle/>
          <a:p>
            <a:r>
              <a:rPr lang="en-US" sz="1100" spc="150" dirty="0">
                <a:solidFill>
                  <a:srgbClr val="CC1B1B"/>
                </a:solidFill>
                <a:latin typeface="IBM Plex Mono"/>
                <a:ea typeface="IBM Plex Mono"/>
                <a:cs typeface="IBM Plex Mono"/>
              </a:rPr>
              <a:t>APPENDIX / WORKS CITED</a:t>
            </a:r>
          </a:p>
        </p:txBody>
      </p:sp>
      <p:sp>
        <p:nvSpPr>
          <p:cNvPr id="201" name="ref-title"/>
          <p:cNvSpPr txBox="1"/>
          <p:nvPr/>
        </p:nvSpPr>
        <p:spPr>
          <a:xfrm>
            <a:off x="609600" y="863600"/>
            <a:ext cx="10972800" cy="609600"/>
          </a:xfrm>
          <a:prstGeom prst="rect">
            <a:avLst/>
          </a:prstGeom>
          <a:noFill/>
        </p:spPr>
        <p:txBody>
          <a:bodyPr wrap="square" lIns="0" tIns="0" rIns="0" bIns="0" anchor="t">
            <a:noAutofit/>
          </a:bodyPr>
          <a:lstStyle/>
          <a:p>
            <a:r>
              <a:rPr lang="en-US" sz="4000" spc="-80" dirty="0">
                <a:solidFill>
                  <a:srgbClr val="111111"/>
                </a:solidFill>
                <a:latin typeface="EB Garamond Medium"/>
                <a:ea typeface="EB Garamond Medium"/>
                <a:cs typeface="EB Garamond Medium"/>
              </a:rPr>
              <a:t>References</a:t>
            </a:r>
          </a:p>
        </p:txBody>
      </p:sp>
      <p:sp>
        <p:nvSpPr>
          <p:cNvPr id="202" name="ref-collection"/>
          <p:cNvSpPr txBox="1"/>
          <p:nvPr/>
        </p:nvSpPr>
        <p:spPr>
          <a:xfrm>
            <a:off x="609600" y="1625600"/>
            <a:ext cx="2590800" cy="2489200"/>
          </a:xfrm>
          <a:prstGeom prst="rect">
            <a:avLst/>
          </a:prstGeom>
          <a:noFill/>
        </p:spPr>
        <p:txBody>
          <a:bodyPr wrap="square" lIns="0" tIns="0" rIns="0" bIns="0" anchor="t">
            <a:noAutofit/>
          </a:bodyPr>
          <a:lstStyle/>
          <a:p>
            <a:pPr>
              <a:spcAft>
                <a:spcPts val="500"/>
              </a:spcAft>
            </a:pPr>
            <a:r>
              <a:rPr lang="en-US" sz="1000" spc="120" dirty="0">
                <a:solidFill>
                  <a:srgbClr val="CC1B1B"/>
                </a:solidFill>
                <a:latin typeface="IBM Plex Mono"/>
                <a:ea typeface="IBM Plex Mono"/>
                <a:cs typeface="IBM Plex Mono"/>
              </a:rPr>
              <a:t>01 / THE SPORTS MYTH</a:t>
            </a:r>
          </a:p>
          <a:p>
            <a:pPr>
              <a:lnSpc>
                <a:spcPct val="105000"/>
              </a:lnSpc>
              <a:spcAft>
                <a:spcPts val="400"/>
              </a:spcAft>
            </a:pPr>
            <a:r>
              <a:rPr lang="en-US" sz="1100" i="1" dirty="0">
                <a:solidFill>
                  <a:srgbClr val="1A1A2E"/>
                </a:solidFill>
                <a:latin typeface="DM Sans"/>
                <a:ea typeface="DM Sans"/>
                <a:cs typeface="DM Sans"/>
              </a:rPr>
              <a:t>Knute Rockne, All American</a:t>
            </a:r>
            <a:r>
              <a:rPr lang="en-US" sz="1100" dirty="0">
                <a:solidFill>
                  <a:srgbClr val="5A5A66"/>
                </a:solidFill>
                <a:latin typeface="DM Sans"/>
                <a:ea typeface="DM Sans"/>
                <a:cs typeface="DM Sans"/>
              </a:rPr>
              <a:t>, 1940. Lloyd Bacon, Warner Bros.</a:t>
            </a:r>
          </a:p>
          <a:p>
            <a:pPr>
              <a:lnSpc>
                <a:spcPct val="105000"/>
              </a:lnSpc>
              <a:spcAft>
                <a:spcPts val="400"/>
              </a:spcAft>
            </a:pPr>
            <a:r>
              <a:rPr lang="en-US" sz="1100" i="1" dirty="0">
                <a:solidFill>
                  <a:srgbClr val="1A1A2E"/>
                </a:solidFill>
                <a:latin typeface="DM Sans"/>
                <a:ea typeface="DM Sans"/>
                <a:cs typeface="DM Sans"/>
              </a:rPr>
              <a:t>Hoosiers</a:t>
            </a:r>
            <a:r>
              <a:rPr lang="en-US" sz="1100" dirty="0">
                <a:solidFill>
                  <a:srgbClr val="5A5A66"/>
                </a:solidFill>
                <a:latin typeface="DM Sans"/>
                <a:ea typeface="DM Sans"/>
                <a:cs typeface="DM Sans"/>
              </a:rPr>
              <a:t>, 1986. David Anspaugh, Orion.</a:t>
            </a:r>
          </a:p>
          <a:p>
            <a:pPr>
              <a:lnSpc>
                <a:spcPct val="105000"/>
              </a:lnSpc>
              <a:spcAft>
                <a:spcPts val="400"/>
              </a:spcAft>
            </a:pPr>
            <a:r>
              <a:rPr lang="en-US" sz="1100" i="1" dirty="0">
                <a:solidFill>
                  <a:srgbClr val="1A1A2E"/>
                </a:solidFill>
                <a:latin typeface="DM Sans"/>
                <a:ea typeface="DM Sans"/>
                <a:cs typeface="DM Sans"/>
              </a:rPr>
              <a:t>A League of Their Own</a:t>
            </a:r>
            <a:r>
              <a:rPr lang="en-US" sz="1100" dirty="0">
                <a:solidFill>
                  <a:srgbClr val="5A5A66"/>
                </a:solidFill>
                <a:latin typeface="DM Sans"/>
                <a:ea typeface="DM Sans"/>
                <a:cs typeface="DM Sans"/>
              </a:rPr>
              <a:t>, 1992. Penny Marshall, Columbia.</a:t>
            </a:r>
          </a:p>
          <a:p>
            <a:pPr>
              <a:lnSpc>
                <a:spcPct val="105000"/>
              </a:lnSpc>
              <a:spcAft>
                <a:spcPts val="400"/>
              </a:spcAft>
            </a:pPr>
            <a:r>
              <a:rPr lang="en-US" sz="1100" i="1" dirty="0">
                <a:solidFill>
                  <a:srgbClr val="1A1A2E"/>
                </a:solidFill>
                <a:latin typeface="DM Sans"/>
                <a:ea typeface="DM Sans"/>
                <a:cs typeface="DM Sans"/>
              </a:rPr>
              <a:t>Rudy</a:t>
            </a:r>
            <a:r>
              <a:rPr lang="en-US" sz="1100" dirty="0">
                <a:solidFill>
                  <a:srgbClr val="5A5A66"/>
                </a:solidFill>
                <a:latin typeface="DM Sans"/>
                <a:ea typeface="DM Sans"/>
                <a:cs typeface="DM Sans"/>
              </a:rPr>
              <a:t>, 1993. David Anspaugh, TriStar.</a:t>
            </a:r>
          </a:p>
          <a:p>
            <a:pPr>
              <a:lnSpc>
                <a:spcPct val="105000"/>
              </a:lnSpc>
              <a:spcAft>
                <a:spcPts val="400"/>
              </a:spcAft>
            </a:pPr>
            <a:r>
              <a:rPr lang="en-US" sz="1100" i="1" dirty="0">
                <a:solidFill>
                  <a:srgbClr val="1A1A2E"/>
                </a:solidFill>
                <a:latin typeface="DM Sans"/>
                <a:ea typeface="DM Sans"/>
                <a:cs typeface="DM Sans"/>
              </a:rPr>
              <a:t>Breaking Away</a:t>
            </a:r>
            <a:r>
              <a:rPr lang="en-US" sz="1100" dirty="0">
                <a:solidFill>
                  <a:srgbClr val="5A5A66"/>
                </a:solidFill>
                <a:latin typeface="DM Sans"/>
                <a:ea typeface="DM Sans"/>
                <a:cs typeface="DM Sans"/>
              </a:rPr>
              <a:t>, 1979. Peter Yates, 20th Century Fox.</a:t>
            </a:r>
          </a:p>
          <a:p>
            <a:pPr>
              <a:lnSpc>
                <a:spcPct val="105000"/>
              </a:lnSpc>
              <a:spcAft>
                <a:spcPts val="400"/>
              </a:spcAft>
            </a:pPr>
            <a:r>
              <a:rPr lang="en-US" sz="1100" i="1" dirty="0">
                <a:solidFill>
                  <a:srgbClr val="1A1A2E"/>
                </a:solidFill>
                <a:latin typeface="DM Sans"/>
                <a:ea typeface="DM Sans"/>
                <a:cs typeface="DM Sans"/>
              </a:rPr>
              <a:t>Madison</a:t>
            </a:r>
            <a:r>
              <a:rPr lang="en-US" sz="1100" dirty="0">
                <a:solidFill>
                  <a:srgbClr val="5A5A66"/>
                </a:solidFill>
                <a:latin typeface="DM Sans"/>
                <a:ea typeface="DM Sans"/>
                <a:cs typeface="DM Sans"/>
              </a:rPr>
              <a:t>, 2001. William Bindley.</a:t>
            </a:r>
          </a:p>
        </p:txBody>
      </p:sp>
      <p:sp>
        <p:nvSpPr>
          <p:cNvPr id="203" name="ref-collection"/>
          <p:cNvSpPr txBox="1"/>
          <p:nvPr/>
        </p:nvSpPr>
        <p:spPr>
          <a:xfrm>
            <a:off x="3429000" y="1625600"/>
            <a:ext cx="2590800" cy="2489200"/>
          </a:xfrm>
          <a:prstGeom prst="rect">
            <a:avLst/>
          </a:prstGeom>
          <a:noFill/>
        </p:spPr>
        <p:txBody>
          <a:bodyPr wrap="square" lIns="0" tIns="0" rIns="0" bIns="0" anchor="t">
            <a:noAutofit/>
          </a:bodyPr>
          <a:lstStyle/>
          <a:p>
            <a:pPr>
              <a:spcAft>
                <a:spcPts val="500"/>
              </a:spcAft>
            </a:pPr>
            <a:r>
              <a:rPr lang="en-US" sz="1000" spc="120" dirty="0">
                <a:solidFill>
                  <a:srgbClr val="CC1B1B"/>
                </a:solidFill>
                <a:latin typeface="IBM Plex Mono"/>
                <a:ea typeface="IBM Plex Mono"/>
                <a:cs typeface="IBM Plex Mono"/>
              </a:rPr>
              <a:t>02 / WONDER &amp; THE UNCANNY</a:t>
            </a:r>
          </a:p>
          <a:p>
            <a:pPr>
              <a:lnSpc>
                <a:spcPct val="105000"/>
              </a:lnSpc>
              <a:spcAft>
                <a:spcPts val="400"/>
              </a:spcAft>
            </a:pPr>
            <a:r>
              <a:rPr lang="en-US" sz="1100" i="1" dirty="0">
                <a:solidFill>
                  <a:srgbClr val="1A1A2E"/>
                </a:solidFill>
                <a:latin typeface="DM Sans"/>
                <a:ea typeface="DM Sans"/>
                <a:cs typeface="DM Sans"/>
              </a:rPr>
              <a:t>Close Encounters of the Third Kind</a:t>
            </a:r>
            <a:r>
              <a:rPr lang="en-US" sz="1100" dirty="0">
                <a:solidFill>
                  <a:srgbClr val="5A5A66"/>
                </a:solidFill>
                <a:latin typeface="DM Sans"/>
                <a:ea typeface="DM Sans"/>
                <a:cs typeface="DM Sans"/>
              </a:rPr>
              <a:t>, 1977. Steven Spielberg, Columbia.</a:t>
            </a:r>
          </a:p>
          <a:p>
            <a:pPr>
              <a:lnSpc>
                <a:spcPct val="105000"/>
              </a:lnSpc>
              <a:spcAft>
                <a:spcPts val="400"/>
              </a:spcAft>
            </a:pPr>
            <a:r>
              <a:rPr lang="en-US" sz="1100" i="1" dirty="0">
                <a:solidFill>
                  <a:srgbClr val="1A1A2E"/>
                </a:solidFill>
                <a:latin typeface="DM Sans"/>
                <a:ea typeface="DM Sans"/>
                <a:cs typeface="DM Sans"/>
              </a:rPr>
              <a:t>Eerie, Indiana</a:t>
            </a:r>
            <a:r>
              <a:rPr lang="en-US" sz="1100" dirty="0">
                <a:solidFill>
                  <a:srgbClr val="5A5A66"/>
                </a:solidFill>
                <a:latin typeface="DM Sans"/>
                <a:ea typeface="DM Sans"/>
                <a:cs typeface="DM Sans"/>
              </a:rPr>
              <a:t>, 1991–92. José Rivera, Karl Schaefer, NBC.</a:t>
            </a:r>
          </a:p>
          <a:p>
            <a:pPr>
              <a:lnSpc>
                <a:spcPct val="105000"/>
              </a:lnSpc>
              <a:spcAft>
                <a:spcPts val="400"/>
              </a:spcAft>
            </a:pPr>
            <a:r>
              <a:rPr lang="en-US" sz="1100" i="1" dirty="0">
                <a:solidFill>
                  <a:srgbClr val="1A1A2E"/>
                </a:solidFill>
                <a:latin typeface="DM Sans"/>
                <a:ea typeface="DM Sans"/>
                <a:cs typeface="DM Sans"/>
              </a:rPr>
              <a:t>Stranger Things</a:t>
            </a:r>
            <a:r>
              <a:rPr lang="en-US" sz="1100" dirty="0">
                <a:solidFill>
                  <a:srgbClr val="5A5A66"/>
                </a:solidFill>
                <a:latin typeface="DM Sans"/>
                <a:ea typeface="DM Sans"/>
                <a:cs typeface="DM Sans"/>
              </a:rPr>
              <a:t>, 2016–25. The Duffer Brothers, Netflix.</a:t>
            </a:r>
          </a:p>
        </p:txBody>
      </p:sp>
      <p:sp>
        <p:nvSpPr>
          <p:cNvPr id="204" name="ref-collection"/>
          <p:cNvSpPr txBox="1"/>
          <p:nvPr/>
        </p:nvSpPr>
        <p:spPr>
          <a:xfrm>
            <a:off x="6248400" y="1625600"/>
            <a:ext cx="2590800" cy="2489200"/>
          </a:xfrm>
          <a:prstGeom prst="rect">
            <a:avLst/>
          </a:prstGeom>
          <a:noFill/>
        </p:spPr>
        <p:txBody>
          <a:bodyPr wrap="square" lIns="0" tIns="0" rIns="0" bIns="0" anchor="t">
            <a:noAutofit/>
          </a:bodyPr>
          <a:lstStyle/>
          <a:p>
            <a:pPr>
              <a:spcAft>
                <a:spcPts val="500"/>
              </a:spcAft>
            </a:pPr>
            <a:r>
              <a:rPr lang="en-US" sz="1000" spc="120" dirty="0">
                <a:solidFill>
                  <a:srgbClr val="CC1B1B"/>
                </a:solidFill>
                <a:latin typeface="IBM Plex Mono"/>
                <a:ea typeface="IBM Plex Mono"/>
                <a:cs typeface="IBM Plex Mono"/>
              </a:rPr>
              <a:t>03 / HOME &amp; FAMILY</a:t>
            </a:r>
          </a:p>
          <a:p>
            <a:pPr>
              <a:lnSpc>
                <a:spcPct val="105000"/>
              </a:lnSpc>
              <a:spcAft>
                <a:spcPts val="400"/>
              </a:spcAft>
            </a:pPr>
            <a:r>
              <a:rPr lang="en-US" sz="1100" i="1" dirty="0">
                <a:solidFill>
                  <a:srgbClr val="1A1A2E"/>
                </a:solidFill>
                <a:latin typeface="DM Sans"/>
                <a:ea typeface="DM Sans"/>
                <a:cs typeface="DM Sans"/>
              </a:rPr>
              <a:t>A Christmas Story</a:t>
            </a:r>
            <a:r>
              <a:rPr lang="en-US" sz="1100" dirty="0">
                <a:solidFill>
                  <a:srgbClr val="5A5A66"/>
                </a:solidFill>
                <a:latin typeface="DM Sans"/>
                <a:ea typeface="DM Sans"/>
                <a:cs typeface="DM Sans"/>
              </a:rPr>
              <a:t>, 1983. Bob Clark, MGM.</a:t>
            </a:r>
          </a:p>
          <a:p>
            <a:pPr>
              <a:lnSpc>
                <a:spcPct val="105000"/>
              </a:lnSpc>
              <a:spcAft>
                <a:spcPts val="400"/>
              </a:spcAft>
            </a:pPr>
            <a:r>
              <a:rPr lang="en-US" sz="1100" i="1" dirty="0">
                <a:solidFill>
                  <a:srgbClr val="1A1A2E"/>
                </a:solidFill>
                <a:latin typeface="DM Sans"/>
                <a:ea typeface="DM Sans"/>
                <a:cs typeface="DM Sans"/>
              </a:rPr>
              <a:t>Prancer</a:t>
            </a:r>
            <a:r>
              <a:rPr lang="en-US" sz="1100" dirty="0">
                <a:solidFill>
                  <a:srgbClr val="5A5A66"/>
                </a:solidFill>
                <a:latin typeface="DM Sans"/>
                <a:ea typeface="DM Sans"/>
                <a:cs typeface="DM Sans"/>
              </a:rPr>
              <a:t>, 1989. John Hancock, Orion.</a:t>
            </a:r>
          </a:p>
          <a:p>
            <a:pPr>
              <a:lnSpc>
                <a:spcPct val="105000"/>
              </a:lnSpc>
              <a:spcAft>
                <a:spcPts val="400"/>
              </a:spcAft>
            </a:pPr>
            <a:r>
              <a:rPr lang="en-US" sz="1100" i="1" dirty="0">
                <a:solidFill>
                  <a:srgbClr val="1A1A2E"/>
                </a:solidFill>
                <a:latin typeface="DM Sans"/>
                <a:ea typeface="DM Sans"/>
                <a:cs typeface="DM Sans"/>
              </a:rPr>
              <a:t>In &amp; Out</a:t>
            </a:r>
            <a:r>
              <a:rPr lang="en-US" sz="1100" dirty="0">
                <a:solidFill>
                  <a:srgbClr val="5A5A66"/>
                </a:solidFill>
                <a:latin typeface="DM Sans"/>
                <a:ea typeface="DM Sans"/>
                <a:cs typeface="DM Sans"/>
              </a:rPr>
              <a:t>, 1997. Frank Oz, Paramount.</a:t>
            </a:r>
          </a:p>
          <a:p>
            <a:pPr>
              <a:lnSpc>
                <a:spcPct val="105000"/>
              </a:lnSpc>
              <a:spcAft>
                <a:spcPts val="400"/>
              </a:spcAft>
            </a:pPr>
            <a:r>
              <a:rPr lang="en-US" sz="1100" i="1" dirty="0">
                <a:solidFill>
                  <a:srgbClr val="1A1A2E"/>
                </a:solidFill>
                <a:latin typeface="DM Sans"/>
                <a:ea typeface="DM Sans"/>
                <a:cs typeface="DM Sans"/>
              </a:rPr>
              <a:t>Lonesome Jim</a:t>
            </a:r>
            <a:r>
              <a:rPr lang="en-US" sz="1100" dirty="0">
                <a:solidFill>
                  <a:srgbClr val="5A5A66"/>
                </a:solidFill>
                <a:latin typeface="DM Sans"/>
                <a:ea typeface="DM Sans"/>
                <a:cs typeface="DM Sans"/>
              </a:rPr>
              <a:t>, 2006. Steve Buscemi, IFC Films.</a:t>
            </a:r>
          </a:p>
          <a:p>
            <a:pPr>
              <a:lnSpc>
                <a:spcPct val="105000"/>
              </a:lnSpc>
              <a:spcAft>
                <a:spcPts val="400"/>
              </a:spcAft>
            </a:pPr>
            <a:r>
              <a:rPr lang="en-US" sz="1100" i="1" dirty="0">
                <a:solidFill>
                  <a:srgbClr val="1A1A2E"/>
                </a:solidFill>
                <a:latin typeface="DM Sans"/>
                <a:ea typeface="DM Sans"/>
                <a:cs typeface="DM Sans"/>
              </a:rPr>
              <a:t>The Judge</a:t>
            </a:r>
            <a:r>
              <a:rPr lang="en-US" sz="1100" dirty="0">
                <a:solidFill>
                  <a:srgbClr val="5A5A66"/>
                </a:solidFill>
                <a:latin typeface="DM Sans"/>
                <a:ea typeface="DM Sans"/>
                <a:cs typeface="DM Sans"/>
              </a:rPr>
              <a:t>, 2014. David Dobkin, Warner Bros.</a:t>
            </a:r>
          </a:p>
          <a:p>
            <a:pPr>
              <a:lnSpc>
                <a:spcPct val="105000"/>
              </a:lnSpc>
              <a:spcAft>
                <a:spcPts val="400"/>
              </a:spcAft>
            </a:pPr>
            <a:r>
              <a:rPr lang="en-US" sz="1100" i="1" dirty="0">
                <a:solidFill>
                  <a:srgbClr val="1A1A2E"/>
                </a:solidFill>
                <a:latin typeface="DM Sans"/>
                <a:ea typeface="DM Sans"/>
                <a:cs typeface="DM Sans"/>
              </a:rPr>
              <a:t>Quantum Leap</a:t>
            </a:r>
            <a:r>
              <a:rPr lang="en-US" sz="1100" dirty="0">
                <a:solidFill>
                  <a:srgbClr val="5A5A66"/>
                </a:solidFill>
                <a:latin typeface="DM Sans"/>
                <a:ea typeface="DM Sans"/>
                <a:cs typeface="DM Sans"/>
              </a:rPr>
              <a:t>, “The Leap Back,” 1991. NBC.</a:t>
            </a:r>
          </a:p>
        </p:txBody>
      </p:sp>
      <p:sp>
        <p:nvSpPr>
          <p:cNvPr id="205" name="ref-collection"/>
          <p:cNvSpPr txBox="1"/>
          <p:nvPr/>
        </p:nvSpPr>
        <p:spPr>
          <a:xfrm>
            <a:off x="9067800" y="1625600"/>
            <a:ext cx="2590800" cy="2489200"/>
          </a:xfrm>
          <a:prstGeom prst="rect">
            <a:avLst/>
          </a:prstGeom>
          <a:noFill/>
        </p:spPr>
        <p:txBody>
          <a:bodyPr wrap="square" lIns="0" tIns="0" rIns="0" bIns="0" anchor="t">
            <a:noAutofit/>
          </a:bodyPr>
          <a:lstStyle/>
          <a:p>
            <a:pPr>
              <a:spcAft>
                <a:spcPts val="500"/>
              </a:spcAft>
            </a:pPr>
            <a:r>
              <a:rPr lang="en-US" sz="1000" spc="120" dirty="0">
                <a:solidFill>
                  <a:srgbClr val="CC1B1B"/>
                </a:solidFill>
                <a:latin typeface="IBM Plex Mono"/>
                <a:ea typeface="IBM Plex Mono"/>
                <a:cs typeface="IBM Plex Mono"/>
              </a:rPr>
              <a:t>04 / CIVIC LIFE &amp; THE REGION</a:t>
            </a:r>
          </a:p>
          <a:p>
            <a:pPr>
              <a:lnSpc>
                <a:spcPct val="105000"/>
              </a:lnSpc>
              <a:spcAft>
                <a:spcPts val="400"/>
              </a:spcAft>
            </a:pPr>
            <a:r>
              <a:rPr lang="en-US" sz="1100" i="1" dirty="0">
                <a:solidFill>
                  <a:srgbClr val="1A1A2E"/>
                </a:solidFill>
                <a:latin typeface="DM Sans"/>
                <a:ea typeface="DM Sans"/>
                <a:cs typeface="DM Sans"/>
              </a:rPr>
              <a:t>Parks and Recreation</a:t>
            </a:r>
            <a:r>
              <a:rPr lang="en-US" sz="1100" dirty="0">
                <a:solidFill>
                  <a:srgbClr val="5A5A66"/>
                </a:solidFill>
                <a:latin typeface="DM Sans"/>
                <a:ea typeface="DM Sans"/>
                <a:cs typeface="DM Sans"/>
              </a:rPr>
              <a:t>, 2009–15. Greg Daniels, Michael Schur, NBC.</a:t>
            </a:r>
          </a:p>
          <a:p>
            <a:pPr>
              <a:lnSpc>
                <a:spcPct val="105000"/>
              </a:lnSpc>
              <a:spcAft>
                <a:spcPts val="400"/>
              </a:spcAft>
            </a:pPr>
            <a:r>
              <a:rPr lang="en-US" sz="1100" i="1" dirty="0">
                <a:solidFill>
                  <a:srgbClr val="1A1A2E"/>
                </a:solidFill>
                <a:latin typeface="DM Sans"/>
                <a:ea typeface="DM Sans"/>
                <a:cs typeface="DM Sans"/>
              </a:rPr>
              <a:t>Public Enemies</a:t>
            </a:r>
            <a:r>
              <a:rPr lang="en-US" sz="1100" dirty="0">
                <a:solidFill>
                  <a:srgbClr val="5A5A66"/>
                </a:solidFill>
                <a:latin typeface="DM Sans"/>
                <a:ea typeface="DM Sans"/>
                <a:cs typeface="DM Sans"/>
              </a:rPr>
              <a:t>, 2009. Michael Mann, Universal.</a:t>
            </a:r>
          </a:p>
          <a:p>
            <a:pPr>
              <a:lnSpc>
                <a:spcPct val="105000"/>
              </a:lnSpc>
              <a:spcAft>
                <a:spcPts val="400"/>
              </a:spcAft>
            </a:pPr>
            <a:r>
              <a:rPr lang="en-US" sz="1100" i="1" dirty="0">
                <a:solidFill>
                  <a:srgbClr val="1A1A2E"/>
                </a:solidFill>
                <a:latin typeface="DM Sans"/>
                <a:ea typeface="DM Sans"/>
                <a:cs typeface="DM Sans"/>
              </a:rPr>
              <a:t>Columbus</a:t>
            </a:r>
            <a:r>
              <a:rPr lang="en-US" sz="1100" dirty="0">
                <a:solidFill>
                  <a:srgbClr val="5A5A66"/>
                </a:solidFill>
                <a:latin typeface="DM Sans"/>
                <a:ea typeface="DM Sans"/>
                <a:cs typeface="DM Sans"/>
              </a:rPr>
              <a:t>, 2017. Kogonada.</a:t>
            </a:r>
          </a:p>
          <a:p>
            <a:pPr>
              <a:lnSpc>
                <a:spcPct val="105000"/>
              </a:lnSpc>
              <a:spcAft>
                <a:spcPts val="400"/>
              </a:spcAft>
            </a:pPr>
            <a:r>
              <a:rPr lang="en-US" sz="1100" i="1" dirty="0">
                <a:solidFill>
                  <a:srgbClr val="1A1A2E"/>
                </a:solidFill>
                <a:latin typeface="DM Sans"/>
                <a:ea typeface="DM Sans"/>
                <a:cs typeface="DM Sans"/>
              </a:rPr>
              <a:t>One Day at a Time</a:t>
            </a:r>
            <a:r>
              <a:rPr lang="en-US" sz="1100" dirty="0">
                <a:solidFill>
                  <a:srgbClr val="5A5A66"/>
                </a:solidFill>
                <a:latin typeface="DM Sans"/>
                <a:ea typeface="DM Sans"/>
                <a:cs typeface="DM Sans"/>
              </a:rPr>
              <a:t>, 1975–84. Whitney Blake, Allan Manings, CBS.</a:t>
            </a:r>
          </a:p>
          <a:p>
            <a:pPr>
              <a:lnSpc>
                <a:spcPct val="105000"/>
              </a:lnSpc>
              <a:spcAft>
                <a:spcPts val="400"/>
              </a:spcAft>
            </a:pPr>
            <a:r>
              <a:rPr lang="en-US" sz="1100" i="1" dirty="0">
                <a:solidFill>
                  <a:srgbClr val="1A1A2E"/>
                </a:solidFill>
                <a:latin typeface="DM Sans"/>
                <a:ea typeface="DM Sans"/>
                <a:cs typeface="DM Sans"/>
              </a:rPr>
              <a:t>The Bear</a:t>
            </a:r>
            <a:r>
              <a:rPr lang="en-US" sz="1100" dirty="0">
                <a:solidFill>
                  <a:srgbClr val="5A5A66"/>
                </a:solidFill>
                <a:latin typeface="DM Sans"/>
                <a:ea typeface="DM Sans"/>
                <a:cs typeface="DM Sans"/>
              </a:rPr>
              <a:t>, “Gary.” Christopher Storer, FX / Hulu.</a:t>
            </a:r>
          </a:p>
        </p:txBody>
      </p:sp>
      <p:sp>
        <p:nvSpPr>
          <p:cNvPr id="206" name="ref-rule"/>
          <p:cNvSpPr/>
          <p:nvPr/>
        </p:nvSpPr>
        <p:spPr>
          <a:xfrm>
            <a:off x="609600" y="3987800"/>
            <a:ext cx="10972800" cy="12700"/>
          </a:xfrm>
          <a:prstGeom prst="rect">
            <a:avLst/>
          </a:prstGeom>
          <a:solidFill>
            <a:srgbClr val="C45B3E"/>
          </a:solidFill>
          <a:ln>
            <a:noFill/>
          </a:ln>
        </p:spPr>
        <p:txBody>
          <a:bodyPr/>
          <a:lstStyle/>
          <a:p>
            <a:endParaRPr lang="en-US"/>
          </a:p>
        </p:txBody>
      </p:sp>
      <p:sp>
        <p:nvSpPr>
          <p:cNvPr id="207" name="ref-art"/>
          <p:cNvSpPr txBox="1"/>
          <p:nvPr/>
        </p:nvSpPr>
        <p:spPr>
          <a:xfrm>
            <a:off x="609600" y="4140200"/>
            <a:ext cx="2590800" cy="2032000"/>
          </a:xfrm>
          <a:prstGeom prst="rect">
            <a:avLst/>
          </a:prstGeom>
          <a:noFill/>
        </p:spPr>
        <p:txBody>
          <a:bodyPr wrap="square" lIns="0" tIns="0" rIns="0" bIns="0" anchor="t">
            <a:noAutofit/>
          </a:bodyPr>
          <a:lstStyle/>
          <a:p>
            <a:pPr>
              <a:spcAft>
                <a:spcPts val="500"/>
              </a:spcAft>
            </a:pPr>
            <a:r>
              <a:rPr lang="en-US" sz="1000" spc="120" dirty="0">
                <a:solidFill>
                  <a:srgbClr val="CC1B1B"/>
                </a:solidFill>
                <a:latin typeface="IBM Plex Mono"/>
                <a:ea typeface="IBM Plex Mono"/>
                <a:cs typeface="IBM Plex Mono"/>
              </a:rPr>
              <a:t>ART &amp; REGIONALISM</a:t>
            </a:r>
          </a:p>
          <a:p>
            <a:pPr>
              <a:lnSpc>
                <a:spcPct val="105000"/>
              </a:lnSpc>
              <a:spcAft>
                <a:spcPts val="400"/>
              </a:spcAft>
            </a:pPr>
            <a:r>
              <a:rPr lang="en-US" sz="1100" dirty="0">
                <a:solidFill>
                  <a:srgbClr val="5A5A66"/>
                </a:solidFill>
                <a:latin typeface="DM Sans"/>
                <a:ea typeface="DM Sans"/>
                <a:cs typeface="DM Sans"/>
              </a:rPr>
              <a:t>World Tribune, Dec. 1, 2025.</a:t>
            </a:r>
          </a:p>
          <a:p>
            <a:pPr>
              <a:lnSpc>
                <a:spcPct val="105000"/>
              </a:lnSpc>
              <a:spcAft>
                <a:spcPts val="400"/>
              </a:spcAft>
            </a:pPr>
            <a:r>
              <a:rPr lang="en-US" sz="1100" dirty="0">
                <a:solidFill>
                  <a:srgbClr val="5A5A66"/>
                </a:solidFill>
                <a:latin typeface="DM Sans"/>
                <a:ea typeface="DM Sans"/>
                <a:cs typeface="DM Sans"/>
              </a:rPr>
              <a:t>NPR, “The Story Behind Grant Wood’s American Gothic,” Jul. 12, 2005.</a:t>
            </a:r>
          </a:p>
          <a:p>
            <a:pPr>
              <a:lnSpc>
                <a:spcPct val="105000"/>
              </a:lnSpc>
              <a:spcAft>
                <a:spcPts val="400"/>
              </a:spcAft>
            </a:pPr>
            <a:r>
              <a:rPr lang="en-US" sz="1100" dirty="0">
                <a:solidFill>
                  <a:srgbClr val="5A5A66"/>
                </a:solidFill>
                <a:latin typeface="DM Sans"/>
                <a:ea typeface="DM Sans"/>
                <a:cs typeface="DM Sans"/>
              </a:rPr>
              <a:t>Hoving, T. </a:t>
            </a:r>
            <a:r>
              <a:rPr lang="en-US" sz="1100" i="1" dirty="0">
                <a:solidFill>
                  <a:srgbClr val="1A1A2E"/>
                </a:solidFill>
                <a:latin typeface="DM Sans"/>
                <a:ea typeface="DM Sans"/>
                <a:cs typeface="DM Sans"/>
              </a:rPr>
              <a:t>American Gothic: The Biography of Grant Wood’s American Masterpiece</a:t>
            </a:r>
            <a:r>
              <a:rPr lang="en-US" sz="1100" dirty="0">
                <a:solidFill>
                  <a:srgbClr val="5A5A66"/>
                </a:solidFill>
                <a:latin typeface="DM Sans"/>
                <a:ea typeface="DM Sans"/>
                <a:cs typeface="DM Sans"/>
              </a:rPr>
              <a:t>, 2005.</a:t>
            </a:r>
          </a:p>
        </p:txBody>
      </p:sp>
      <p:sp>
        <p:nvSpPr>
          <p:cNvPr id="208" name="ref-policy"/>
          <p:cNvSpPr txBox="1"/>
          <p:nvPr/>
        </p:nvSpPr>
        <p:spPr>
          <a:xfrm>
            <a:off x="3429000" y="4140200"/>
            <a:ext cx="2590800" cy="2032000"/>
          </a:xfrm>
          <a:prstGeom prst="rect">
            <a:avLst/>
          </a:prstGeom>
          <a:noFill/>
        </p:spPr>
        <p:txBody>
          <a:bodyPr wrap="square" lIns="0" tIns="0" rIns="0" bIns="0" anchor="t">
            <a:noAutofit/>
          </a:bodyPr>
          <a:lstStyle/>
          <a:p>
            <a:pPr>
              <a:spcAft>
                <a:spcPts val="500"/>
              </a:spcAft>
            </a:pPr>
            <a:r>
              <a:rPr lang="en-US" sz="1000" spc="120" dirty="0">
                <a:solidFill>
                  <a:srgbClr val="CC1B1B"/>
                </a:solidFill>
                <a:latin typeface="IBM Plex Mono"/>
                <a:ea typeface="IBM Plex Mono"/>
                <a:cs typeface="IBM Plex Mono"/>
              </a:rPr>
              <a:t>POLICY &amp; ECONOMICS</a:t>
            </a:r>
          </a:p>
          <a:p>
            <a:pPr>
              <a:lnSpc>
                <a:spcPct val="105000"/>
              </a:lnSpc>
              <a:spcAft>
                <a:spcPts val="400"/>
              </a:spcAft>
            </a:pPr>
            <a:r>
              <a:rPr lang="en-US" sz="1100" i="1" dirty="0">
                <a:solidFill>
                  <a:srgbClr val="1A1A2E"/>
                </a:solidFill>
                <a:latin typeface="DM Sans"/>
                <a:ea typeface="DM Sans"/>
                <a:cs typeface="DM Sans"/>
              </a:rPr>
              <a:t>The Hollywood Reporter</a:t>
            </a:r>
            <a:r>
              <a:rPr lang="en-US" sz="1100" dirty="0">
                <a:solidFill>
                  <a:srgbClr val="5A5A66"/>
                </a:solidFill>
                <a:latin typeface="DM Sans"/>
                <a:ea typeface="DM Sans"/>
                <a:cs typeface="DM Sans"/>
              </a:rPr>
              <a:t>, Sept. 24, 2026, on the Motion Picture, Television, and Entertainment Revitalization Act.</a:t>
            </a:r>
          </a:p>
          <a:p>
            <a:pPr>
              <a:lnSpc>
                <a:spcPct val="105000"/>
              </a:lnSpc>
              <a:spcAft>
                <a:spcPts val="400"/>
              </a:spcAft>
            </a:pPr>
            <a:r>
              <a:rPr lang="en-US" sz="1100" dirty="0">
                <a:solidFill>
                  <a:srgbClr val="5A5A66"/>
                </a:solidFill>
                <a:latin typeface="DM Sans"/>
                <a:ea typeface="DM Sans"/>
                <a:cs typeface="DM Sans"/>
              </a:rPr>
              <a:t>Econsult Solutions for the Indiana Economic Development Corp. (IEDC), 2026; iedc.in.gov.</a:t>
            </a:r>
          </a:p>
          <a:p>
            <a:pPr>
              <a:lnSpc>
                <a:spcPct val="105000"/>
              </a:lnSpc>
              <a:spcAft>
                <a:spcPts val="400"/>
              </a:spcAft>
            </a:pPr>
            <a:r>
              <a:rPr lang="en-US" sz="1100" dirty="0">
                <a:solidFill>
                  <a:srgbClr val="5A5A66"/>
                </a:solidFill>
                <a:latin typeface="DM Sans"/>
                <a:ea typeface="DM Sans"/>
                <a:cs typeface="DM Sans"/>
              </a:rPr>
              <a:t>Film Indy. Indiana Chamber of Commerce. Governing, 2026.</a:t>
            </a:r>
          </a:p>
          <a:p>
            <a:pPr>
              <a:lnSpc>
                <a:spcPct val="105000"/>
              </a:lnSpc>
              <a:spcAft>
                <a:spcPts val="400"/>
              </a:spcAft>
            </a:pPr>
            <a:r>
              <a:rPr lang="en-US" sz="1100" dirty="0">
                <a:solidFill>
                  <a:srgbClr val="5A5A66"/>
                </a:solidFill>
                <a:latin typeface="DM Sans"/>
                <a:ea typeface="DM Sans"/>
                <a:cs typeface="DM Sans"/>
              </a:rPr>
              <a:t>Illinois DCEO, Film Office. Illinois Production Alliance.</a:t>
            </a:r>
          </a:p>
        </p:txBody>
      </p:sp>
      <p:sp>
        <p:nvSpPr>
          <p:cNvPr id="209" name="ref-comps"/>
          <p:cNvSpPr txBox="1"/>
          <p:nvPr/>
        </p:nvSpPr>
        <p:spPr>
          <a:xfrm>
            <a:off x="6248400" y="4140200"/>
            <a:ext cx="2514600" cy="2032000"/>
          </a:xfrm>
          <a:prstGeom prst="rect">
            <a:avLst/>
          </a:prstGeom>
          <a:noFill/>
        </p:spPr>
        <p:txBody>
          <a:bodyPr wrap="square" lIns="0" tIns="0" rIns="0" bIns="0" anchor="t">
            <a:noAutofit/>
          </a:bodyPr>
          <a:lstStyle/>
          <a:p>
            <a:pPr>
              <a:spcAft>
                <a:spcPts val="500"/>
              </a:spcAft>
            </a:pPr>
            <a:r>
              <a:rPr lang="en-US" sz="1000" spc="120" dirty="0">
                <a:solidFill>
                  <a:srgbClr val="CC1B1B"/>
                </a:solidFill>
                <a:latin typeface="IBM Plex Mono"/>
                <a:ea typeface="IBM Plex Mono"/>
                <a:cs typeface="IBM Plex Mono"/>
              </a:rPr>
              <a:t>MARKET COMPS</a:t>
            </a:r>
          </a:p>
          <a:p>
            <a:pPr>
              <a:lnSpc>
                <a:spcPct val="105000"/>
              </a:lnSpc>
              <a:spcAft>
                <a:spcPts val="400"/>
              </a:spcAft>
            </a:pPr>
            <a:r>
              <a:rPr lang="en-US" sz="1100" i="1" dirty="0">
                <a:solidFill>
                  <a:srgbClr val="1A1A2E"/>
                </a:solidFill>
                <a:latin typeface="DM Sans"/>
                <a:ea typeface="DM Sans"/>
                <a:cs typeface="DM Sans"/>
              </a:rPr>
              <a:t>Yellowjackets</a:t>
            </a:r>
            <a:r>
              <a:rPr lang="en-US" sz="1100" dirty="0">
                <a:solidFill>
                  <a:srgbClr val="5A5A66"/>
                </a:solidFill>
                <a:latin typeface="DM Sans"/>
                <a:ea typeface="DM Sans"/>
                <a:cs typeface="DM Sans"/>
              </a:rPr>
              <a:t>, 2021–. Ashley Lyle, Bart Nickerson, Showtime.</a:t>
            </a:r>
          </a:p>
          <a:p>
            <a:pPr>
              <a:lnSpc>
                <a:spcPct val="105000"/>
              </a:lnSpc>
              <a:spcAft>
                <a:spcPts val="400"/>
              </a:spcAft>
            </a:pPr>
            <a:r>
              <a:rPr lang="en-US" sz="1100" i="1" dirty="0">
                <a:solidFill>
                  <a:srgbClr val="1A1A2E"/>
                </a:solidFill>
                <a:latin typeface="DM Sans"/>
                <a:ea typeface="DM Sans"/>
                <a:cs typeface="DM Sans"/>
              </a:rPr>
              <a:t>Outer Range</a:t>
            </a:r>
            <a:r>
              <a:rPr lang="en-US" sz="1100" dirty="0">
                <a:solidFill>
                  <a:srgbClr val="5A5A66"/>
                </a:solidFill>
                <a:latin typeface="DM Sans"/>
                <a:ea typeface="DM Sans"/>
                <a:cs typeface="DM Sans"/>
              </a:rPr>
              <a:t>, 2022–24. Brian Watkins, Prime Video.</a:t>
            </a:r>
          </a:p>
          <a:p>
            <a:pPr>
              <a:lnSpc>
                <a:spcPct val="105000"/>
              </a:lnSpc>
              <a:spcAft>
                <a:spcPts val="400"/>
              </a:spcAft>
            </a:pPr>
            <a:r>
              <a:rPr lang="en-US" sz="1100" i="1" dirty="0">
                <a:solidFill>
                  <a:srgbClr val="1A1A2E"/>
                </a:solidFill>
                <a:latin typeface="DM Sans"/>
                <a:ea typeface="DM Sans"/>
                <a:cs typeface="DM Sans"/>
              </a:rPr>
              <a:t>Beartown</a:t>
            </a:r>
            <a:r>
              <a:rPr lang="en-US" sz="1100" dirty="0">
                <a:solidFill>
                  <a:srgbClr val="5A5A66"/>
                </a:solidFill>
                <a:latin typeface="DM Sans"/>
                <a:ea typeface="DM Sans"/>
                <a:cs typeface="DM Sans"/>
              </a:rPr>
              <a:t>, 2020. HBO Europe press release, 2021; IndieWire, Feb. 22, 2021.</a:t>
            </a:r>
          </a:p>
        </p:txBody>
      </p:sp>
      <p:sp>
        <p:nvSpPr>
          <p:cNvPr id="210" name="ref-images"/>
          <p:cNvSpPr txBox="1"/>
          <p:nvPr/>
        </p:nvSpPr>
        <p:spPr>
          <a:xfrm>
            <a:off x="9067800" y="4140200"/>
            <a:ext cx="2514600" cy="2032000"/>
          </a:xfrm>
          <a:prstGeom prst="rect">
            <a:avLst/>
          </a:prstGeom>
          <a:noFill/>
        </p:spPr>
        <p:txBody>
          <a:bodyPr wrap="square" lIns="0" tIns="0" rIns="0" bIns="0" anchor="t">
            <a:noAutofit/>
          </a:bodyPr>
          <a:lstStyle/>
          <a:p>
            <a:pPr>
              <a:spcAft>
                <a:spcPts val="500"/>
              </a:spcAft>
            </a:pPr>
            <a:r>
              <a:rPr lang="en-US" sz="1000" spc="120" dirty="0">
                <a:solidFill>
                  <a:srgbClr val="CC1B1B"/>
                </a:solidFill>
                <a:latin typeface="IBM Plex Mono"/>
                <a:ea typeface="IBM Plex Mono"/>
                <a:cs typeface="IBM Plex Mono"/>
              </a:rPr>
              <a:t>IMAGES &amp; TOOLS</a:t>
            </a:r>
          </a:p>
          <a:p>
            <a:pPr>
              <a:lnSpc>
                <a:spcPct val="105000"/>
              </a:lnSpc>
              <a:spcAft>
                <a:spcPts val="400"/>
              </a:spcAft>
            </a:pPr>
            <a:r>
              <a:rPr lang="en-US" sz="1100" dirty="0">
                <a:solidFill>
                  <a:srgbClr val="5A5A66"/>
                </a:solidFill>
                <a:latin typeface="DM Sans"/>
                <a:ea typeface="DM Sans"/>
                <a:cs typeface="DM Sans"/>
              </a:rPr>
              <a:t>Posters, stills and key art © their studios and networks, shown for commentary and teaching.</a:t>
            </a:r>
          </a:p>
          <a:p>
            <a:pPr>
              <a:lnSpc>
                <a:spcPct val="105000"/>
              </a:lnSpc>
              <a:spcAft>
                <a:spcPts val="400"/>
              </a:spcAft>
            </a:pPr>
            <a:r>
              <a:rPr lang="en-US" sz="1100" dirty="0">
                <a:solidFill>
                  <a:srgbClr val="5A5A66"/>
                </a:solidFill>
                <a:latin typeface="DM Sans"/>
                <a:ea typeface="DM Sans"/>
                <a:cs typeface="DM Sans"/>
              </a:rPr>
              <a:t>Design and research assistance: Claude (Anthropic), 2026.</a:t>
            </a:r>
          </a:p>
        </p:txBody>
      </p:sp>
    </p:spTree>
    <p:extLst>
      <p:ext uri="{BB962C8B-B14F-4D97-AF65-F5344CB8AC3E}">
        <p14:creationId xmlns:p14="http://schemas.microsoft.com/office/powerpoint/2010/main" val="32878574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B8282E"/>
        </a:solidFill>
        <a:effectLst/>
      </p:bgPr>
    </p:bg>
    <p:spTree>
      <p:nvGrpSpPr>
        <p:cNvPr id="1" name=""/>
        <p:cNvGrpSpPr/>
        <p:nvPr/>
      </p:nvGrpSpPr>
      <p:grpSpPr>
        <a:xfrm>
          <a:off x="0" y="0"/>
          <a:ext cx="0" cy="0"/>
          <a:chOff x="0" y="0"/>
          <a:chExt cx="0" cy="0"/>
        </a:xfrm>
      </p:grpSpPr>
      <p:sp>
        <p:nvSpPr>
          <p:cNvPr id="2" name="brand-wordmark"/>
          <p:cNvSpPr txBox="1"/>
          <p:nvPr/>
        </p:nvSpPr>
        <p:spPr>
          <a:xfrm>
            <a:off x="609600" y="190500"/>
            <a:ext cx="889000" cy="266700"/>
          </a:xfrm>
          <a:prstGeom prst="rect">
            <a:avLst/>
          </a:prstGeom>
          <a:noFill/>
        </p:spPr>
        <p:txBody>
          <a:bodyPr wrap="square" lIns="0" tIns="0" rIns="0" bIns="0" anchor="ctr">
            <a:noAutofit/>
          </a:bodyPr>
          <a:lstStyle/>
          <a:p>
            <a:pPr algn="l">
              <a:buNone/>
            </a:pPr>
            <a:r>
              <a:rPr lang="en-US" sz="1100" b="1" dirty="0">
                <a:solidFill>
                  <a:srgbClr val="FFFFFF"/>
                </a:solidFill>
                <a:latin typeface="DM Sans"/>
              </a:rPr>
              <a:t>TY BUSH</a:t>
            </a:r>
          </a:p>
        </p:txBody>
      </p:sp>
      <p:sp>
        <p:nvSpPr>
          <p:cNvPr id="3" name="brand-tagline"/>
          <p:cNvSpPr txBox="1"/>
          <p:nvPr/>
        </p:nvSpPr>
        <p:spPr>
          <a:xfrm>
            <a:off x="1485900" y="203200"/>
            <a:ext cx="7315200" cy="266700"/>
          </a:xfrm>
          <a:prstGeom prst="rect">
            <a:avLst/>
          </a:prstGeom>
          <a:noFill/>
        </p:spPr>
        <p:txBody>
          <a:bodyPr wrap="square" lIns="0" tIns="0" rIns="0" bIns="0" anchor="ctr">
            <a:noAutofit/>
          </a:bodyPr>
          <a:lstStyle/>
          <a:p>
            <a:pPr algn="l">
              <a:buNone/>
            </a:pPr>
            <a:r>
              <a:rPr lang="en-US" sz="1000" spc="300" dirty="0">
                <a:solidFill>
                  <a:srgbClr val="FFFFFF">
                    <a:alpha val="85000"/>
                  </a:srgbClr>
                </a:solidFill>
                <a:latin typeface="IBM Plex Mono"/>
              </a:rPr>
              <a:t>/  A STORYTELLER FROM THE HEARTLAND</a:t>
            </a:r>
          </a:p>
        </p:txBody>
      </p:sp>
      <p:sp>
        <p:nvSpPr>
          <p:cNvPr id="4" name="rule-header"/>
          <p:cNvSpPr/>
          <p:nvPr/>
        </p:nvSpPr>
        <p:spPr>
          <a:xfrm>
            <a:off x="0" y="533400"/>
            <a:ext cx="12192000" cy="12700"/>
          </a:xfrm>
          <a:prstGeom prst="rect">
            <a:avLst/>
          </a:prstGeom>
          <a:solidFill>
            <a:srgbClr val="FFFFFF">
              <a:alpha val="35000"/>
            </a:srgbClr>
          </a:solidFill>
          <a:ln>
            <a:noFill/>
          </a:ln>
        </p:spPr>
        <p:txBody>
          <a:bodyPr/>
          <a:lstStyle/>
          <a:p>
            <a:endParaRPr lang="en-US"/>
          </a:p>
        </p:txBody>
      </p:sp>
      <p:sp>
        <p:nvSpPr>
          <p:cNvPr id="5" name="kicker"/>
          <p:cNvSpPr txBox="1"/>
          <p:nvPr/>
        </p:nvSpPr>
        <p:spPr>
          <a:xfrm>
            <a:off x="609600" y="1549400"/>
            <a:ext cx="7620000" cy="228600"/>
          </a:xfrm>
          <a:prstGeom prst="rect">
            <a:avLst/>
          </a:prstGeom>
          <a:noFill/>
        </p:spPr>
        <p:txBody>
          <a:bodyPr wrap="square" lIns="0" tIns="0" rIns="0" bIns="0" anchor="t">
            <a:noAutofit/>
          </a:bodyPr>
          <a:lstStyle/>
          <a:p>
            <a:pPr algn="l">
              <a:buNone/>
            </a:pPr>
            <a:r>
              <a:rPr lang="en-US" sz="1100" spc="400" dirty="0">
                <a:solidFill>
                  <a:srgbClr val="FFFFFF">
                    <a:alpha val="85000"/>
                  </a:srgbClr>
                </a:solidFill>
                <a:latin typeface="IBM Plex Mono"/>
              </a:rPr>
              <a:t>CLOSING  /  THE GAMEPLAN</a:t>
            </a:r>
          </a:p>
        </p:txBody>
      </p:sp>
      <p:sp>
        <p:nvSpPr>
          <p:cNvPr id="6" name="statement"/>
          <p:cNvSpPr txBox="1"/>
          <p:nvPr/>
        </p:nvSpPr>
        <p:spPr>
          <a:xfrm>
            <a:off x="584200" y="1905000"/>
            <a:ext cx="10922000" cy="3810000"/>
          </a:xfrm>
          <a:prstGeom prst="rect">
            <a:avLst/>
          </a:prstGeom>
          <a:noFill/>
        </p:spPr>
        <p:txBody>
          <a:bodyPr wrap="square" lIns="0" tIns="0" rIns="0" bIns="0" anchor="t">
            <a:noAutofit/>
          </a:bodyPr>
          <a:lstStyle/>
          <a:p>
            <a:pPr algn="l">
              <a:lnSpc>
                <a:spcPct val="90000"/>
              </a:lnSpc>
              <a:buNone/>
            </a:pPr>
            <a:r>
              <a:rPr lang="en-US" sz="4000" b="1" dirty="0">
                <a:solidFill>
                  <a:srgbClr val="FFFFFF"/>
                </a:solidFill>
                <a:latin typeface="EB Garamond ExtraBold"/>
              </a:rPr>
              <a:t>Trust the Process.</a:t>
            </a:r>
          </a:p>
          <a:p>
            <a:pPr algn="l">
              <a:lnSpc>
                <a:spcPct val="90000"/>
              </a:lnSpc>
              <a:buNone/>
            </a:pPr>
            <a:r>
              <a:rPr lang="en-US" sz="4000" b="1" dirty="0">
                <a:solidFill>
                  <a:srgbClr val="FFFFFF"/>
                </a:solidFill>
                <a:latin typeface="EB Garamond ExtraBold"/>
              </a:rPr>
              <a:t>Develop</a:t>
            </a:r>
            <a:r>
              <a:rPr lang="en-US" sz="4000" b="1" i="1" dirty="0">
                <a:solidFill>
                  <a:srgbClr val="F5F0E8"/>
                </a:solidFill>
                <a:latin typeface="EB Garamond ExtraBold"/>
              </a:rPr>
              <a:t> a gameplan. Practice Hard. </a:t>
            </a:r>
          </a:p>
          <a:p>
            <a:pPr>
              <a:lnSpc>
                <a:spcPct val="90000"/>
              </a:lnSpc>
            </a:pPr>
            <a:r>
              <a:rPr lang="en-US" sz="4000" b="1" i="1" dirty="0">
                <a:solidFill>
                  <a:srgbClr val="F5F0E8"/>
                </a:solidFill>
                <a:latin typeface="EB Garamond ExtraBold"/>
              </a:rPr>
              <a:t>Keep Making…Keep Writing…</a:t>
            </a:r>
          </a:p>
          <a:p>
            <a:pPr>
              <a:lnSpc>
                <a:spcPct val="90000"/>
              </a:lnSpc>
            </a:pPr>
            <a:r>
              <a:rPr lang="en-US" sz="4000" b="1" i="1" dirty="0">
                <a:solidFill>
                  <a:srgbClr val="F5F0E8"/>
                </a:solidFill>
                <a:latin typeface="EB Garamond ExtraBold"/>
              </a:rPr>
              <a:t>and Keep Fighting.   </a:t>
            </a:r>
          </a:p>
        </p:txBody>
      </p:sp>
      <p:sp>
        <p:nvSpPr>
          <p:cNvPr id="7" name="rule-mid"/>
          <p:cNvSpPr/>
          <p:nvPr/>
        </p:nvSpPr>
        <p:spPr>
          <a:xfrm>
            <a:off x="609600" y="4318000"/>
            <a:ext cx="1524000" cy="12700"/>
          </a:xfrm>
          <a:prstGeom prst="rect">
            <a:avLst/>
          </a:prstGeom>
          <a:solidFill>
            <a:srgbClr val="FFFFFF">
              <a:alpha val="100000"/>
            </a:srgbClr>
          </a:solidFill>
          <a:ln>
            <a:noFill/>
          </a:ln>
        </p:spPr>
        <p:txBody>
          <a:bodyPr/>
          <a:lstStyle/>
          <a:p>
            <a:endParaRPr lang="en-US"/>
          </a:p>
        </p:txBody>
      </p:sp>
      <p:sp>
        <p:nvSpPr>
          <p:cNvPr id="8" name="label-01"/>
          <p:cNvSpPr txBox="1"/>
          <p:nvPr/>
        </p:nvSpPr>
        <p:spPr>
          <a:xfrm>
            <a:off x="609600" y="4597400"/>
            <a:ext cx="5080000" cy="203200"/>
          </a:xfrm>
          <a:prstGeom prst="rect">
            <a:avLst/>
          </a:prstGeom>
          <a:noFill/>
        </p:spPr>
        <p:txBody>
          <a:bodyPr wrap="square" lIns="0" tIns="0" rIns="0" bIns="0" anchor="t">
            <a:noAutofit/>
          </a:bodyPr>
          <a:lstStyle/>
          <a:p>
            <a:pPr algn="l">
              <a:buNone/>
            </a:pPr>
            <a:r>
              <a:rPr lang="en-US" sz="1000" spc="300" dirty="0">
                <a:solidFill>
                  <a:srgbClr val="FFFFFF">
                    <a:alpha val="80000"/>
                  </a:srgbClr>
                </a:solidFill>
                <a:latin typeface="IBM Plex Mono"/>
              </a:rPr>
              <a:t>01  /  CRAFT</a:t>
            </a:r>
          </a:p>
        </p:txBody>
      </p:sp>
      <p:sp>
        <p:nvSpPr>
          <p:cNvPr id="9" name="line-01"/>
          <p:cNvSpPr txBox="1"/>
          <p:nvPr/>
        </p:nvSpPr>
        <p:spPr>
          <a:xfrm>
            <a:off x="609600" y="4876800"/>
            <a:ext cx="5080000" cy="762000"/>
          </a:xfrm>
          <a:prstGeom prst="rect">
            <a:avLst/>
          </a:prstGeom>
          <a:noFill/>
        </p:spPr>
        <p:txBody>
          <a:bodyPr wrap="square" lIns="0" tIns="0" rIns="0" bIns="0" anchor="t">
            <a:noAutofit/>
          </a:bodyPr>
          <a:lstStyle/>
          <a:p>
            <a:pPr algn="l">
              <a:lnSpc>
                <a:spcPct val="120000"/>
              </a:lnSpc>
              <a:buNone/>
            </a:pPr>
            <a:r>
              <a:rPr lang="en-US" sz="2000" dirty="0">
                <a:solidFill>
                  <a:srgbClr val="FFFFFF"/>
                </a:solidFill>
                <a:latin typeface="DM Sans"/>
              </a:rPr>
              <a:t>Keep it simple. Let the story lead you.</a:t>
            </a:r>
          </a:p>
        </p:txBody>
      </p:sp>
      <p:sp>
        <p:nvSpPr>
          <p:cNvPr id="10" name="label-02"/>
          <p:cNvSpPr txBox="1"/>
          <p:nvPr/>
        </p:nvSpPr>
        <p:spPr>
          <a:xfrm>
            <a:off x="6350000" y="4597400"/>
            <a:ext cx="5232400" cy="203200"/>
          </a:xfrm>
          <a:prstGeom prst="rect">
            <a:avLst/>
          </a:prstGeom>
          <a:noFill/>
        </p:spPr>
        <p:txBody>
          <a:bodyPr wrap="square" lIns="0" tIns="0" rIns="0" bIns="0" anchor="t">
            <a:noAutofit/>
          </a:bodyPr>
          <a:lstStyle/>
          <a:p>
            <a:pPr algn="l">
              <a:buNone/>
            </a:pPr>
            <a:r>
              <a:rPr lang="en-US" sz="1000" spc="300" dirty="0">
                <a:solidFill>
                  <a:srgbClr val="FFFFFF">
                    <a:alpha val="80000"/>
                  </a:srgbClr>
                </a:solidFill>
                <a:latin typeface="IBM Plex Mono"/>
              </a:rPr>
              <a:t>02  /  MISSION</a:t>
            </a:r>
          </a:p>
        </p:txBody>
      </p:sp>
      <p:sp>
        <p:nvSpPr>
          <p:cNvPr id="11" name="line-02"/>
          <p:cNvSpPr txBox="1"/>
          <p:nvPr/>
        </p:nvSpPr>
        <p:spPr>
          <a:xfrm>
            <a:off x="6350000" y="4876800"/>
            <a:ext cx="5232400" cy="762000"/>
          </a:xfrm>
          <a:prstGeom prst="rect">
            <a:avLst/>
          </a:prstGeom>
          <a:noFill/>
        </p:spPr>
        <p:txBody>
          <a:bodyPr wrap="square" lIns="0" tIns="0" rIns="0" bIns="0" anchor="t">
            <a:noAutofit/>
          </a:bodyPr>
          <a:lstStyle/>
          <a:p>
            <a:pPr algn="l">
              <a:lnSpc>
                <a:spcPct val="120000"/>
              </a:lnSpc>
              <a:buNone/>
            </a:pPr>
            <a:r>
              <a:rPr lang="en-US" sz="2000" dirty="0">
                <a:solidFill>
                  <a:srgbClr val="FFFFFF"/>
                </a:solidFill>
                <a:latin typeface="DM Sans"/>
              </a:rPr>
              <a:t>Accept the vocation. Let the stories choose you.</a:t>
            </a:r>
          </a:p>
        </p:txBody>
      </p:sp>
      <p:sp>
        <p:nvSpPr>
          <p:cNvPr id="12" name="rule-footer"/>
          <p:cNvSpPr/>
          <p:nvPr/>
        </p:nvSpPr>
        <p:spPr>
          <a:xfrm>
            <a:off x="609600" y="6464300"/>
            <a:ext cx="10972800" cy="12700"/>
          </a:xfrm>
          <a:prstGeom prst="rect">
            <a:avLst/>
          </a:prstGeom>
          <a:solidFill>
            <a:srgbClr val="FFFFFF">
              <a:alpha val="45000"/>
            </a:srgbClr>
          </a:solidFill>
          <a:ln>
            <a:noFill/>
          </a:ln>
        </p:spPr>
        <p:txBody>
          <a:bodyPr/>
          <a:lstStyle/>
          <a:p>
            <a:endParaRPr lang="en-US"/>
          </a:p>
        </p:txBody>
      </p:sp>
      <p:sp>
        <p:nvSpPr>
          <p:cNvPr id="13" name="footer-name"/>
          <p:cNvSpPr txBox="1"/>
          <p:nvPr/>
        </p:nvSpPr>
        <p:spPr>
          <a:xfrm>
            <a:off x="609600" y="6578600"/>
            <a:ext cx="3911600" cy="266700"/>
          </a:xfrm>
          <a:prstGeom prst="rect">
            <a:avLst/>
          </a:prstGeom>
          <a:noFill/>
        </p:spPr>
        <p:txBody>
          <a:bodyPr wrap="square" lIns="0" tIns="0" rIns="0" bIns="0" anchor="ctr">
            <a:noAutofit/>
          </a:bodyPr>
          <a:lstStyle/>
          <a:p>
            <a:pPr algn="l">
              <a:buNone/>
            </a:pPr>
            <a:r>
              <a:rPr lang="en-US" sz="800" spc="200" dirty="0">
                <a:solidFill>
                  <a:srgbClr val="FFFFFF">
                    <a:alpha val="85000"/>
                  </a:srgbClr>
                </a:solidFill>
                <a:latin typeface="IBM Plex Mono"/>
              </a:rPr>
              <a:t>TYLER LENNOX BUSH</a:t>
            </a:r>
          </a:p>
        </p:txBody>
      </p:sp>
      <p:sp>
        <p:nvSpPr>
          <p:cNvPr id="14" name="footer-event"/>
          <p:cNvSpPr txBox="1"/>
          <p:nvPr/>
        </p:nvSpPr>
        <p:spPr>
          <a:xfrm>
            <a:off x="4521200" y="6578600"/>
            <a:ext cx="3810000" cy="266700"/>
          </a:xfrm>
          <a:prstGeom prst="rect">
            <a:avLst/>
          </a:prstGeom>
          <a:noFill/>
        </p:spPr>
        <p:txBody>
          <a:bodyPr wrap="square" lIns="0" tIns="0" rIns="0" bIns="0" anchor="ctr">
            <a:noAutofit/>
          </a:bodyPr>
          <a:lstStyle/>
          <a:p>
            <a:pPr algn="l">
              <a:buNone/>
            </a:pPr>
            <a:r>
              <a:rPr lang="en-US" sz="800" spc="200" dirty="0">
                <a:solidFill>
                  <a:srgbClr val="FFFFFF">
                    <a:alpha val="85000"/>
                  </a:srgbClr>
                </a:solidFill>
                <a:latin typeface="IBM Plex Mono"/>
              </a:rPr>
              <a:t>THE HAAN / 29 SEPT 2026</a:t>
            </a:r>
          </a:p>
        </p:txBody>
      </p:sp>
      <p:sp>
        <p:nvSpPr>
          <p:cNvPr id="15" name="footer-site"/>
          <p:cNvSpPr txBox="1"/>
          <p:nvPr/>
        </p:nvSpPr>
        <p:spPr>
          <a:xfrm>
            <a:off x="9017000" y="6578600"/>
            <a:ext cx="1866900" cy="266700"/>
          </a:xfrm>
          <a:prstGeom prst="rect">
            <a:avLst/>
          </a:prstGeom>
          <a:noFill/>
        </p:spPr>
        <p:txBody>
          <a:bodyPr wrap="square" lIns="0" tIns="0" rIns="0" bIns="0" anchor="ctr">
            <a:noAutofit/>
          </a:bodyPr>
          <a:lstStyle/>
          <a:p>
            <a:pPr algn="l">
              <a:buNone/>
            </a:pPr>
            <a:r>
              <a:rPr lang="en-US" sz="800" spc="200" dirty="0">
                <a:solidFill>
                  <a:srgbClr val="FFFFFF">
                    <a:alpha val="85000"/>
                  </a:srgbClr>
                </a:solidFill>
                <a:latin typeface="IBM Plex Mono"/>
              </a:rPr>
              <a:t>TYBUSH.COM ↗</a:t>
            </a:r>
          </a:p>
        </p:txBody>
      </p:sp>
      <p:sp>
        <p:nvSpPr>
          <p:cNvPr id="16" name="footer-page"/>
          <p:cNvSpPr txBox="1"/>
          <p:nvPr/>
        </p:nvSpPr>
        <p:spPr>
          <a:xfrm>
            <a:off x="10782300" y="6578600"/>
            <a:ext cx="800100" cy="266700"/>
          </a:xfrm>
          <a:prstGeom prst="rect">
            <a:avLst/>
          </a:prstGeom>
          <a:noFill/>
        </p:spPr>
        <p:txBody>
          <a:bodyPr wrap="square" lIns="0" tIns="0" rIns="0" bIns="0" anchor="ctr">
            <a:noAutofit/>
          </a:bodyPr>
          <a:lstStyle/>
          <a:p>
            <a:pPr algn="r">
              <a:buNone/>
            </a:pPr>
            <a:r>
              <a:rPr lang="en-US" sz="800" spc="200">
                <a:solidFill>
                  <a:srgbClr val="FFFFFF">
                    <a:alpha val="85000"/>
                  </a:srgbClr>
                </a:solidFill>
                <a:latin typeface="IBM Plex Mono"/>
              </a:rPr>
              <a:t>67 / 70</a:t>
            </a:r>
            <a:endParaRPr lang="en-US" sz="800" spc="200" dirty="0">
              <a:solidFill>
                <a:srgbClr val="FFFFFF">
                  <a:alpha val="85000"/>
                </a:srgbClr>
              </a:solidFill>
              <a:latin typeface="IBM Plex Mono"/>
            </a:endParaRPr>
          </a:p>
        </p:txBody>
      </p:sp>
    </p:spTree>
    <p:extLst>
      <p:ext uri="{BB962C8B-B14F-4D97-AF65-F5344CB8AC3E}">
        <p14:creationId xmlns:p14="http://schemas.microsoft.com/office/powerpoint/2010/main" val="39833874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nel-400">
            <a:extLst>
              <a:ext uri="{FF2B5EF4-FFF2-40B4-BE49-F238E27FC236}">
                <a16:creationId xmlns:a16="http://schemas.microsoft.com/office/drawing/2014/main" id="{8E6A8C58-6BDE-3D7F-B539-D54FD3F9017B}"/>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3" name="brand-wordmark">
            <a:hlinkClick r:id="rId3"/>
            <a:extLst>
              <a:ext uri="{FF2B5EF4-FFF2-40B4-BE49-F238E27FC236}">
                <a16:creationId xmlns:a16="http://schemas.microsoft.com/office/drawing/2014/main" id="{748812F5-7B9B-73BF-C567-B748E2B5844C}"/>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a:solidFill>
                  <a:srgbClr val="CC1B1B"/>
                </a:solidFill>
                <a:latin typeface="DM Sans"/>
                <a:ea typeface="DM Sans"/>
                <a:cs typeface="DM Sans"/>
              </a:rPr>
              <a:t>TY </a:t>
            </a:r>
            <a:r>
              <a:rPr sz="1275" b="1" u="none" spc="19">
                <a:solidFill>
                  <a:srgbClr val="111111"/>
                </a:solidFill>
                <a:latin typeface="DM Sans"/>
                <a:ea typeface="DM Sans"/>
                <a:cs typeface="DM Sans"/>
              </a:rPr>
              <a:t>BUSH</a:t>
            </a:r>
          </a:p>
        </p:txBody>
      </p:sp>
      <p:sp>
        <p:nvSpPr>
          <p:cNvPr id="5" name="rule-407">
            <a:extLst>
              <a:ext uri="{FF2B5EF4-FFF2-40B4-BE49-F238E27FC236}">
                <a16:creationId xmlns:a16="http://schemas.microsoft.com/office/drawing/2014/main" id="{D6E5BB62-C715-734C-2457-E3CE2CDDC522}"/>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6" name="text-408">
            <a:extLst>
              <a:ext uri="{FF2B5EF4-FFF2-40B4-BE49-F238E27FC236}">
                <a16:creationId xmlns:a16="http://schemas.microsoft.com/office/drawing/2014/main" id="{1D5BF28F-9466-661C-42C7-9CADFCBA4923}"/>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7" name="text-409">
            <a:extLst>
              <a:ext uri="{FF2B5EF4-FFF2-40B4-BE49-F238E27FC236}">
                <a16:creationId xmlns:a16="http://schemas.microsoft.com/office/drawing/2014/main" id="{286F3D10-FF5E-5709-3D45-C273485713D3}"/>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8" name="text-410">
            <a:hlinkClick r:id="rId3"/>
            <a:extLst>
              <a:ext uri="{FF2B5EF4-FFF2-40B4-BE49-F238E27FC236}">
                <a16:creationId xmlns:a16="http://schemas.microsoft.com/office/drawing/2014/main" id="{5720F7D0-BC4E-E8FB-3538-5496AADDABA5}"/>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9" name="text-411">
            <a:extLst>
              <a:ext uri="{FF2B5EF4-FFF2-40B4-BE49-F238E27FC236}">
                <a16:creationId xmlns:a16="http://schemas.microsoft.com/office/drawing/2014/main" id="{D39A6B84-D8B2-15B2-047A-B09FCFF7BEFC}"/>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69 / 70</a:t>
            </a:r>
            <a:endParaRPr sz="750" spc="105">
              <a:solidFill>
                <a:srgbClr val="8A8580"/>
              </a:solidFill>
              <a:latin typeface="IBM Plex Mono"/>
              <a:ea typeface="IBM Plex Mono"/>
              <a:cs typeface="IBM Plex Mono"/>
            </a:endParaRPr>
          </a:p>
        </p:txBody>
      </p:sp>
      <p:sp>
        <p:nvSpPr>
          <p:cNvPr id="10" name="text-413">
            <a:extLst>
              <a:ext uri="{FF2B5EF4-FFF2-40B4-BE49-F238E27FC236}">
                <a16:creationId xmlns:a16="http://schemas.microsoft.com/office/drawing/2014/main" id="{8373CC41-117D-C241-3ACF-52D5306F4BD0}"/>
              </a:ext>
            </a:extLst>
          </p:cNvPr>
          <p:cNvSpPr>
            <a:spLocks noGrp="1"/>
          </p:cNvSpPr>
          <p:nvPr/>
        </p:nvSpPr>
        <p:spPr>
          <a:xfrm>
            <a:off x="6067425" y="863600"/>
            <a:ext cx="5048250" cy="285750"/>
          </a:xfrm>
          <a:prstGeom prst="rect">
            <a:avLst/>
          </a:prstGeom>
          <a:noFill/>
          <a:ln w="0">
            <a:noFill/>
          </a:ln>
        </p:spPr>
        <p:txBody>
          <a:bodyPr wrap="square" lIns="0" tIns="0" rIns="0" bIns="0" anchor="t">
            <a:noAutofit/>
          </a:bodyPr>
          <a:lstStyle/>
          <a:p>
            <a:pPr>
              <a:defRPr sz="900" spc="126">
                <a:solidFill>
                  <a:srgbClr val="111111"/>
                </a:solidFill>
                <a:latin typeface="IBM Plex Mono"/>
                <a:ea typeface="IBM Plex Mono"/>
                <a:cs typeface="IBM Plex Mono"/>
              </a:defRPr>
            </a:pPr>
            <a:r>
              <a:rPr sz="900" u="none" spc="126">
                <a:solidFill>
                  <a:srgbClr val="111111"/>
                </a:solidFill>
                <a:latin typeface="IBM Plex Mono"/>
                <a:ea typeface="IBM Plex Mono"/>
                <a:cs typeface="IBM Plex Mono"/>
                <a:hlinkClick r:id="" action="ppaction://noaction"/>
              </a:rPr>
              <a:t>← EXHIBIT 00, THE ORIGIN STORY</a:t>
            </a:r>
          </a:p>
        </p:txBody>
      </p:sp>
      <p:sp>
        <p:nvSpPr>
          <p:cNvPr id="11" name="text-414">
            <a:extLst>
              <a:ext uri="{FF2B5EF4-FFF2-40B4-BE49-F238E27FC236}">
                <a16:creationId xmlns:a16="http://schemas.microsoft.com/office/drawing/2014/main" id="{52107A6C-E42D-6A47-D845-A90936CA1067}"/>
              </a:ext>
            </a:extLst>
          </p:cNvPr>
          <p:cNvSpPr>
            <a:spLocks noGrp="1"/>
          </p:cNvSpPr>
          <p:nvPr/>
        </p:nvSpPr>
        <p:spPr>
          <a:xfrm>
            <a:off x="6067425" y="1295400"/>
            <a:ext cx="5410200" cy="266700"/>
          </a:xfrm>
          <a:prstGeom prst="rect">
            <a:avLst/>
          </a:prstGeom>
          <a:noFill/>
          <a:ln w="0">
            <a:noFill/>
          </a:ln>
        </p:spPr>
        <p:txBody>
          <a:bodyPr wrap="square" lIns="0" tIns="0" rIns="0" bIns="0" anchor="t">
            <a:noAutofit/>
          </a:bodyPr>
          <a:lstStyle/>
          <a:p>
            <a:pPr>
              <a:defRPr sz="975" spc="137">
                <a:solidFill>
                  <a:srgbClr val="CC1B1B"/>
                </a:solidFill>
                <a:latin typeface="IBM Plex Mono"/>
                <a:ea typeface="IBM Plex Mono"/>
                <a:cs typeface="IBM Plex Mono"/>
              </a:defRPr>
            </a:pPr>
            <a:r>
              <a:rPr sz="975" spc="137">
                <a:solidFill>
                  <a:srgbClr val="CC1B1B"/>
                </a:solidFill>
                <a:latin typeface="IBM Plex Mono"/>
                <a:ea typeface="IBM Plex Mono"/>
                <a:cs typeface="IBM Plex Mono"/>
              </a:rPr>
              <a:t>WABASH LITTLE GIANTS / NEW YORK ARTS PROGRAM / 1997</a:t>
            </a:r>
          </a:p>
        </p:txBody>
      </p:sp>
      <p:sp>
        <p:nvSpPr>
          <p:cNvPr id="12" name="text-415">
            <a:extLst>
              <a:ext uri="{FF2B5EF4-FFF2-40B4-BE49-F238E27FC236}">
                <a16:creationId xmlns:a16="http://schemas.microsoft.com/office/drawing/2014/main" id="{00412347-3D4D-6470-A7B6-BFDDB72345BE}"/>
              </a:ext>
            </a:extLst>
          </p:cNvPr>
          <p:cNvSpPr>
            <a:spLocks noGrp="1"/>
          </p:cNvSpPr>
          <p:nvPr/>
        </p:nvSpPr>
        <p:spPr>
          <a:xfrm>
            <a:off x="6070600" y="1549400"/>
            <a:ext cx="6124575" cy="942975"/>
          </a:xfrm>
          <a:prstGeom prst="rect">
            <a:avLst/>
          </a:prstGeom>
          <a:noFill/>
          <a:ln w="0">
            <a:noFill/>
          </a:ln>
        </p:spPr>
        <p:txBody>
          <a:bodyPr wrap="square" lIns="0" tIns="0" rIns="0" bIns="0" anchor="t">
            <a:noAutofit/>
          </a:bodyPr>
          <a:lstStyle/>
          <a:p>
            <a:pPr>
              <a:lnSpc>
                <a:spcPts val="3800"/>
              </a:lnSpc>
              <a:defRPr sz="4950" i="0" spc="-99">
                <a:solidFill>
                  <a:srgbClr val="111111"/>
                </a:solidFill>
                <a:latin typeface="EB Garamond Medium"/>
                <a:ea typeface="EB Garamond Medium"/>
                <a:cs typeface="EB Garamond Medium"/>
              </a:defRPr>
            </a:pPr>
            <a:r>
              <a:rPr lang="en-US" sz="3600" i="1" spc="-99" dirty="0">
                <a:solidFill>
                  <a:srgbClr val="CC1B1B"/>
                </a:solidFill>
                <a:latin typeface="EB Garamond Medium"/>
                <a:ea typeface="EB Garamond Medium"/>
                <a:cs typeface="EB Garamond Medium"/>
              </a:rPr>
              <a:t>Why I can</a:t>
            </a:r>
          </a:p>
          <a:p>
            <a:pPr>
              <a:lnSpc>
                <a:spcPts val="3800"/>
              </a:lnSpc>
              <a:defRPr sz="4950" i="0" spc="-99">
                <a:solidFill>
                  <a:srgbClr val="111111"/>
                </a:solidFill>
                <a:latin typeface="EB Garamond Medium"/>
                <a:ea typeface="EB Garamond Medium"/>
                <a:cs typeface="EB Garamond Medium"/>
              </a:defRPr>
            </a:pPr>
            <a:r>
              <a:rPr lang="en-US" sz="3600" i="1" spc="-99" dirty="0">
                <a:solidFill>
                  <a:srgbClr val="CC1B1B"/>
                </a:solidFill>
                <a:latin typeface="EB Garamond Medium"/>
                <a:ea typeface="EB Garamond Medium"/>
                <a:cs typeface="EB Garamond Medium"/>
              </a:rPr>
              <a:t>tell this story</a:t>
            </a:r>
            <a:endParaRPr sz="3600" i="1" spc="-99" dirty="0">
              <a:solidFill>
                <a:srgbClr val="CC1B1B"/>
              </a:solidFill>
              <a:latin typeface="EB Garamond Medium"/>
              <a:ea typeface="EB Garamond Medium"/>
              <a:cs typeface="EB Garamond Medium"/>
            </a:endParaRPr>
          </a:p>
        </p:txBody>
      </p:sp>
      <p:sp>
        <p:nvSpPr>
          <p:cNvPr id="13" name="text-416">
            <a:extLst>
              <a:ext uri="{FF2B5EF4-FFF2-40B4-BE49-F238E27FC236}">
                <a16:creationId xmlns:a16="http://schemas.microsoft.com/office/drawing/2014/main" id="{F8D53515-BAD0-E53E-0658-3F859081C52D}"/>
              </a:ext>
            </a:extLst>
          </p:cNvPr>
          <p:cNvSpPr>
            <a:spLocks noGrp="1"/>
          </p:cNvSpPr>
          <p:nvPr/>
        </p:nvSpPr>
        <p:spPr>
          <a:xfrm>
            <a:off x="6070598" y="2660650"/>
            <a:ext cx="5267325" cy="2546350"/>
          </a:xfrm>
          <a:prstGeom prst="rect">
            <a:avLst/>
          </a:prstGeom>
          <a:noFill/>
          <a:ln w="0">
            <a:noFill/>
          </a:ln>
        </p:spPr>
        <p:txBody>
          <a:bodyPr wrap="square" lIns="0" tIns="0" rIns="0" bIns="0" anchor="t">
            <a:noAutofit/>
          </a:bodyPr>
          <a:lstStyle/>
          <a:p>
            <a:pPr>
              <a:lnSpc>
                <a:spcPct val="115000"/>
              </a:lnSpc>
              <a:spcAft>
                <a:spcPts val="700"/>
              </a:spcAft>
            </a:pPr>
            <a:r>
              <a:rPr lang="en-US" sz="1450" dirty="0">
                <a:solidFill>
                  <a:srgbClr val="3A3A38"/>
                </a:solidFill>
                <a:latin typeface="DM Sans"/>
                <a:ea typeface="DM Sans"/>
                <a:cs typeface="DM Sans"/>
              </a:rPr>
              <a:t>Prophets Rock wasn’t in my fourth-grade Indiana history book. I first saw it in October 1996, through a chartered team bus window, on one of my last road trips as a player.</a:t>
            </a:r>
          </a:p>
          <a:p>
            <a:pPr>
              <a:lnSpc>
                <a:spcPct val="115000"/>
              </a:lnSpc>
              <a:spcAft>
                <a:spcPts val="700"/>
              </a:spcAft>
            </a:pPr>
            <a:r>
              <a:rPr lang="en-US" sz="1450" dirty="0">
                <a:solidFill>
                  <a:srgbClr val="3A3A38"/>
                </a:solidFill>
                <a:latin typeface="DM Sans"/>
                <a:ea typeface="DM Sans"/>
                <a:cs typeface="DM Sans"/>
              </a:rPr>
              <a:t>Earlier that week, </a:t>
            </a:r>
            <a:r>
              <a:rPr lang="en-US" sz="1450" b="1" dirty="0">
                <a:solidFill>
                  <a:srgbClr val="1A1A2E"/>
                </a:solidFill>
                <a:latin typeface="DM Sans"/>
                <a:ea typeface="DM Sans"/>
                <a:cs typeface="DM Sans"/>
              </a:rPr>
              <a:t>I had decided to walk away from football</a:t>
            </a:r>
            <a:r>
              <a:rPr lang="en-US" sz="1450" dirty="0">
                <a:solidFill>
                  <a:srgbClr val="3A3A38"/>
                </a:solidFill>
                <a:latin typeface="DM Sans"/>
                <a:ea typeface="DM Sans"/>
                <a:cs typeface="DM Sans"/>
              </a:rPr>
              <a:t> for the GLCA New York Arts Program. Back then, the Rock was just another roadside landmark.</a:t>
            </a:r>
          </a:p>
          <a:p>
            <a:pPr>
              <a:lnSpc>
                <a:spcPct val="115000"/>
              </a:lnSpc>
              <a:spcAft>
                <a:spcPts val="700"/>
              </a:spcAft>
            </a:pPr>
            <a:r>
              <a:rPr lang="en-US" sz="1450" dirty="0">
                <a:solidFill>
                  <a:srgbClr val="3A3A38"/>
                </a:solidFill>
                <a:latin typeface="DM Sans"/>
                <a:ea typeface="DM Sans"/>
                <a:cs typeface="DM Sans"/>
              </a:rPr>
              <a:t>30 years later I believe now that Stories choose their storytellers. </a:t>
            </a:r>
            <a:r>
              <a:rPr lang="en-US" sz="1450" b="1" dirty="0">
                <a:solidFill>
                  <a:srgbClr val="1A1A2E"/>
                </a:solidFill>
                <a:latin typeface="DM Sans"/>
                <a:ea typeface="DM Sans"/>
                <a:cs typeface="DM Sans"/>
              </a:rPr>
              <a:t>This one, about a rock in Indiana, haunts me to the core.</a:t>
            </a:r>
          </a:p>
        </p:txBody>
      </p:sp>
      <p:sp>
        <p:nvSpPr>
          <p:cNvPr id="14" name="rule-418">
            <a:extLst>
              <a:ext uri="{FF2B5EF4-FFF2-40B4-BE49-F238E27FC236}">
                <a16:creationId xmlns:a16="http://schemas.microsoft.com/office/drawing/2014/main" id="{2B62456A-EBAE-F721-2501-2E76E7C81E7E}"/>
              </a:ext>
            </a:extLst>
          </p:cNvPr>
          <p:cNvSpPr>
            <a:spLocks noGrp="1"/>
          </p:cNvSpPr>
          <p:nvPr/>
        </p:nvSpPr>
        <p:spPr>
          <a:xfrm>
            <a:off x="6032499" y="5197475"/>
            <a:ext cx="5343525" cy="9525"/>
          </a:xfrm>
          <a:prstGeom prst="rect">
            <a:avLst/>
          </a:prstGeom>
          <a:solidFill>
            <a:srgbClr val="D6D2CB"/>
          </a:solidFill>
          <a:ln w="0">
            <a:noFill/>
          </a:ln>
        </p:spPr>
        <p:txBody>
          <a:bodyPr/>
          <a:lstStyle/>
          <a:p>
            <a:endParaRPr lang="en-US"/>
          </a:p>
        </p:txBody>
      </p:sp>
      <p:sp>
        <p:nvSpPr>
          <p:cNvPr id="15" name="text-419">
            <a:extLst>
              <a:ext uri="{FF2B5EF4-FFF2-40B4-BE49-F238E27FC236}">
                <a16:creationId xmlns:a16="http://schemas.microsoft.com/office/drawing/2014/main" id="{9B787B95-82D7-012F-4BE0-DC01E121C3A3}"/>
              </a:ext>
            </a:extLst>
          </p:cNvPr>
          <p:cNvSpPr>
            <a:spLocks noGrp="1"/>
          </p:cNvSpPr>
          <p:nvPr/>
        </p:nvSpPr>
        <p:spPr>
          <a:xfrm>
            <a:off x="6032499" y="5445125"/>
            <a:ext cx="5353050" cy="1270000"/>
          </a:xfrm>
          <a:prstGeom prst="rect">
            <a:avLst/>
          </a:prstGeom>
          <a:noFill/>
          <a:ln w="0">
            <a:noFill/>
          </a:ln>
        </p:spPr>
        <p:txBody>
          <a:bodyPr wrap="square" lIns="0" tIns="0" rIns="0" bIns="0" anchor="t">
            <a:noAutofit/>
          </a:bodyPr>
          <a:lstStyle/>
          <a:p>
            <a:pPr>
              <a:lnSpc>
                <a:spcPct val="105000"/>
              </a:lnSpc>
            </a:pPr>
            <a:r>
              <a:rPr lang="en-US" sz="2200" i="1" dirty="0">
                <a:solidFill>
                  <a:srgbClr val="111111"/>
                </a:solidFill>
                <a:latin typeface="EB Garamond Medium"/>
                <a:ea typeface="EB Garamond Medium"/>
                <a:cs typeface="EB Garamond Medium"/>
              </a:rPr>
              <a:t>It took Odysseus twenty years. It took me thirty to come home: ball player, artist, </a:t>
            </a:r>
            <a:r>
              <a:rPr lang="en-US" sz="2200" i="1" dirty="0">
                <a:solidFill>
                  <a:srgbClr val="B8282E"/>
                </a:solidFill>
                <a:latin typeface="EB Garamond Medium"/>
                <a:ea typeface="EB Garamond Medium"/>
                <a:cs typeface="EB Garamond Medium"/>
              </a:rPr>
              <a:t>reluctant Hoosier.</a:t>
            </a:r>
          </a:p>
        </p:txBody>
      </p:sp>
      <p:pic>
        <p:nvPicPr>
          <p:cNvPr id="16" name="Picture 15">
            <a:extLst>
              <a:ext uri="{FF2B5EF4-FFF2-40B4-BE49-F238E27FC236}">
                <a16:creationId xmlns:a16="http://schemas.microsoft.com/office/drawing/2014/main" id="{B54EB223-4F47-54EB-0B3D-3EDB281BC6F8}"/>
              </a:ext>
            </a:extLst>
          </p:cNvPr>
          <p:cNvPicPr>
            <a:picLocks noChangeAspect="1"/>
          </p:cNvPicPr>
          <p:nvPr/>
        </p:nvPicPr>
        <p:blipFill>
          <a:blip r:embed="rId4"/>
          <a:stretch/>
        </p:blipFill>
        <p:spPr>
          <a:xfrm>
            <a:off x="553481" y="742950"/>
            <a:ext cx="4398487" cy="5524500"/>
          </a:xfrm>
          <a:prstGeom prst="rect">
            <a:avLst/>
          </a:prstGeom>
          <a:effectLst>
            <a:outerShdw blurRad="152400" dist="50800" dir="5400000" algn="t" rotWithShape="0">
              <a:srgbClr val="000000">
                <a:alpha val="26000"/>
              </a:srgbClr>
            </a:outerShdw>
          </a:effectLst>
        </p:spPr>
      </p:pic>
      <p:sp>
        <p:nvSpPr>
          <p:cNvPr id="17" name="brand-tagline">
            <a:extLst>
              <a:ext uri="{FF2B5EF4-FFF2-40B4-BE49-F238E27FC236}">
                <a16:creationId xmlns:a16="http://schemas.microsoft.com/office/drawing/2014/main" id="{856BB5AF-D03F-2FAB-D8C8-89D992AB4B88}"/>
              </a:ext>
            </a:extLst>
          </p:cNvPr>
          <p:cNvSpPr txBox="1"/>
          <p:nvPr/>
        </p:nvSpPr>
        <p:spPr>
          <a:xfrm>
            <a:off x="1481328" y="204216"/>
            <a:ext cx="7315200" cy="266700"/>
          </a:xfrm>
          <a:prstGeom prst="rect">
            <a:avLst/>
          </a:prstGeom>
          <a:noFill/>
        </p:spPr>
        <p:txBody>
          <a:bodyPr wrap="square" lIns="0" tIns="0" rIns="0" bIns="0">
            <a:noAutofit/>
          </a:bodyPr>
          <a:lstStyle/>
          <a:p>
            <a:pPr algn="l"/>
            <a:r>
              <a:rPr sz="950" spc="160" dirty="0">
                <a:solidFill>
                  <a:srgbClr val="3A3A38"/>
                </a:solidFill>
                <a:latin typeface="IBM Plex Mono"/>
              </a:rPr>
              <a:t>/  A STORYTELLER FROM THE HEARTLAND</a:t>
            </a:r>
          </a:p>
        </p:txBody>
      </p:sp>
      <p:sp>
        <p:nvSpPr>
          <p:cNvPr id="4" name="rule-406">
            <a:extLst>
              <a:ext uri="{FF2B5EF4-FFF2-40B4-BE49-F238E27FC236}">
                <a16:creationId xmlns:a16="http://schemas.microsoft.com/office/drawing/2014/main" id="{C44BAB6D-9835-E41C-BAAE-619191522755}"/>
              </a:ext>
            </a:extLst>
          </p:cNvPr>
          <p:cNvSpPr>
            <a:spLocks noGrp="1"/>
          </p:cNvSpPr>
          <p:nvPr/>
        </p:nvSpPr>
        <p:spPr>
          <a:xfrm>
            <a:off x="0" y="533400"/>
            <a:ext cx="12192000" cy="15875"/>
          </a:xfrm>
          <a:prstGeom prst="rect">
            <a:avLst/>
          </a:prstGeom>
          <a:solidFill>
            <a:srgbClr val="CC1B1B"/>
          </a:solidFill>
          <a:ln w="0">
            <a:noFill/>
          </a:ln>
        </p:spPr>
        <p:txBody>
          <a:bodyPr/>
          <a:lstStyle/>
          <a:p>
            <a:endParaRPr lang="en-US"/>
          </a:p>
        </p:txBody>
      </p:sp>
    </p:spTree>
    <p:extLst>
      <p:ext uri="{BB962C8B-B14F-4D97-AF65-F5344CB8AC3E}">
        <p14:creationId xmlns:p14="http://schemas.microsoft.com/office/powerpoint/2010/main" val="37101018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3" name="panel-400">
            <a:extLst>
              <a:ext uri="{FF2B5EF4-FFF2-40B4-BE49-F238E27FC236}">
                <a16:creationId xmlns:a16="http://schemas.microsoft.com/office/drawing/2014/main" id="{DC3316DF-B7FA-4C4C-A6DB-C9A9FF84865A}"/>
              </a:ext>
            </a:extLst>
          </p:cNvPr>
          <p:cNvSpPr/>
          <p:nvPr/>
        </p:nvSpPr>
        <p:spPr>
          <a:xfrm>
            <a:off x="0" y="0"/>
            <a:ext cx="12192000" cy="546100"/>
          </a:xfrm>
          <a:prstGeom prst="rect">
            <a:avLst/>
          </a:prstGeom>
          <a:solidFill>
            <a:srgbClr val="F5F2ED"/>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panel-400">
            <a:extLst>
              <a:ext uri="{FF2B5EF4-FFF2-40B4-BE49-F238E27FC236}">
                <a16:creationId xmlns:a16="http://schemas.microsoft.com/office/drawing/2014/main" id="{C97F96AC-F7D2-9207-4917-8B0EE685F150}"/>
              </a:ext>
            </a:extLst>
          </p:cNvPr>
          <p:cNvSpPr>
            <a:spLocks noGrp="1"/>
          </p:cNvSpPr>
          <p:nvPr/>
        </p:nvSpPr>
        <p:spPr>
          <a:xfrm>
            <a:off x="0" y="0"/>
            <a:ext cx="12192000" cy="542925"/>
          </a:xfrm>
          <a:prstGeom prst="rect">
            <a:avLst/>
          </a:prstGeom>
          <a:solidFill>
            <a:srgbClr val="F5F2ED"/>
          </a:solidFill>
          <a:ln w="0">
            <a:noFill/>
          </a:ln>
        </p:spPr>
        <p:txBody>
          <a:bodyPr/>
          <a:lstStyle/>
          <a:p>
            <a:endParaRPr lang="en-US"/>
          </a:p>
        </p:txBody>
      </p:sp>
      <p:sp>
        <p:nvSpPr>
          <p:cNvPr id="4" name="brand-wordmark">
            <a:hlinkClick r:id="rId3"/>
            <a:extLst>
              <a:ext uri="{FF2B5EF4-FFF2-40B4-BE49-F238E27FC236}">
                <a16:creationId xmlns:a16="http://schemas.microsoft.com/office/drawing/2014/main" id="{74E4D924-C212-194C-D92E-D2AF2D2F0924}"/>
              </a:ext>
            </a:extLst>
          </p:cNvPr>
          <p:cNvSpPr>
            <a:spLocks noGrp="1"/>
          </p:cNvSpPr>
          <p:nvPr/>
        </p:nvSpPr>
        <p:spPr>
          <a:xfrm>
            <a:off x="609600" y="190500"/>
            <a:ext cx="1524000" cy="266700"/>
          </a:xfrm>
          <a:prstGeom prst="rect">
            <a:avLst/>
          </a:prstGeom>
          <a:noFill/>
          <a:ln w="0">
            <a:noFill/>
          </a:ln>
        </p:spPr>
        <p:txBody>
          <a:bodyPr wrap="square" lIns="0" tIns="0" rIns="0" bIns="0" anchor="t">
            <a:noAutofit/>
          </a:bodyPr>
          <a:lstStyle/>
          <a:p>
            <a:pPr>
              <a:defRPr sz="1275" b="1" spc="19">
                <a:solidFill>
                  <a:srgbClr val="111111"/>
                </a:solidFill>
                <a:latin typeface="DM Sans"/>
                <a:ea typeface="DM Sans"/>
                <a:cs typeface="DM Sans"/>
              </a:defRPr>
            </a:pPr>
            <a:r>
              <a:rPr sz="1275" b="1" u="none" spc="19" dirty="0">
                <a:solidFill>
                  <a:srgbClr val="CC1B1B"/>
                </a:solidFill>
                <a:latin typeface="DM Sans"/>
                <a:ea typeface="DM Sans"/>
                <a:cs typeface="DM Sans"/>
              </a:rPr>
              <a:t>TY</a:t>
            </a:r>
            <a:r>
              <a:rPr lang="en-US" sz="1275" b="1" spc="19" dirty="0">
                <a:solidFill>
                  <a:srgbClr val="111111"/>
                </a:solidFill>
                <a:latin typeface="DM Sans"/>
                <a:ea typeface="DM Sans"/>
                <a:cs typeface="DM Sans"/>
              </a:rPr>
              <a:t> </a:t>
            </a:r>
            <a:r>
              <a:rPr sz="1275" b="1" u="none" spc="19" dirty="0">
                <a:solidFill>
                  <a:srgbClr val="111111"/>
                </a:solidFill>
                <a:latin typeface="DM Sans"/>
                <a:ea typeface="DM Sans"/>
                <a:cs typeface="DM Sans"/>
              </a:rPr>
              <a:t>BUSH</a:t>
            </a:r>
          </a:p>
        </p:txBody>
      </p:sp>
      <p:sp>
        <p:nvSpPr>
          <p:cNvPr id="5" name="rule-407">
            <a:extLst>
              <a:ext uri="{FF2B5EF4-FFF2-40B4-BE49-F238E27FC236}">
                <a16:creationId xmlns:a16="http://schemas.microsoft.com/office/drawing/2014/main" id="{C247D82C-126F-CDF6-46D1-052815DF549B}"/>
              </a:ext>
            </a:extLst>
          </p:cNvPr>
          <p:cNvSpPr>
            <a:spLocks noGrp="1"/>
          </p:cNvSpPr>
          <p:nvPr/>
        </p:nvSpPr>
        <p:spPr>
          <a:xfrm>
            <a:off x="609600" y="6457950"/>
            <a:ext cx="10972800" cy="9525"/>
          </a:xfrm>
          <a:prstGeom prst="rect">
            <a:avLst/>
          </a:prstGeom>
          <a:solidFill>
            <a:srgbClr val="D6D2CB"/>
          </a:solidFill>
          <a:ln w="0">
            <a:noFill/>
          </a:ln>
        </p:spPr>
        <p:txBody>
          <a:bodyPr/>
          <a:lstStyle/>
          <a:p>
            <a:endParaRPr lang="en-US"/>
          </a:p>
        </p:txBody>
      </p:sp>
      <p:sp>
        <p:nvSpPr>
          <p:cNvPr id="6" name="text-408">
            <a:extLst>
              <a:ext uri="{FF2B5EF4-FFF2-40B4-BE49-F238E27FC236}">
                <a16:creationId xmlns:a16="http://schemas.microsoft.com/office/drawing/2014/main" id="{E00C4884-587D-C2F7-C98F-8785244D6E46}"/>
              </a:ext>
            </a:extLst>
          </p:cNvPr>
          <p:cNvSpPr>
            <a:spLocks noGrp="1"/>
          </p:cNvSpPr>
          <p:nvPr/>
        </p:nvSpPr>
        <p:spPr>
          <a:xfrm>
            <a:off x="609600" y="6581775"/>
            <a:ext cx="390525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TYLER LENNOX BUSH</a:t>
            </a:r>
          </a:p>
        </p:txBody>
      </p:sp>
      <p:sp>
        <p:nvSpPr>
          <p:cNvPr id="7" name="text-409">
            <a:extLst>
              <a:ext uri="{FF2B5EF4-FFF2-40B4-BE49-F238E27FC236}">
                <a16:creationId xmlns:a16="http://schemas.microsoft.com/office/drawing/2014/main" id="{23C8CEAC-1785-224A-BD7A-68696D913B07}"/>
              </a:ext>
            </a:extLst>
          </p:cNvPr>
          <p:cNvSpPr>
            <a:spLocks noGrp="1"/>
          </p:cNvSpPr>
          <p:nvPr/>
        </p:nvSpPr>
        <p:spPr>
          <a:xfrm>
            <a:off x="4514850" y="6581775"/>
            <a:ext cx="38100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spc="105">
                <a:solidFill>
                  <a:srgbClr val="8A8580"/>
                </a:solidFill>
                <a:latin typeface="IBM Plex Mono"/>
                <a:ea typeface="IBM Plex Mono"/>
                <a:cs typeface="IBM Plex Mono"/>
              </a:rPr>
              <a:t>THE HAAN / 29 SEPT 2026</a:t>
            </a:r>
          </a:p>
        </p:txBody>
      </p:sp>
      <p:sp>
        <p:nvSpPr>
          <p:cNvPr id="8" name="text-410">
            <a:hlinkClick r:id="rId3"/>
            <a:extLst>
              <a:ext uri="{FF2B5EF4-FFF2-40B4-BE49-F238E27FC236}">
                <a16:creationId xmlns:a16="http://schemas.microsoft.com/office/drawing/2014/main" id="{778B981E-FB6C-5B62-4763-1DF6DB574F06}"/>
              </a:ext>
            </a:extLst>
          </p:cNvPr>
          <p:cNvSpPr>
            <a:spLocks noGrp="1"/>
          </p:cNvSpPr>
          <p:nvPr/>
        </p:nvSpPr>
        <p:spPr>
          <a:xfrm>
            <a:off x="9020175" y="6572250"/>
            <a:ext cx="1866900" cy="28575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sz="750" u="none" spc="105">
                <a:solidFill>
                  <a:srgbClr val="8A8580"/>
                </a:solidFill>
                <a:latin typeface="IBM Plex Mono"/>
                <a:ea typeface="IBM Plex Mono"/>
                <a:cs typeface="IBM Plex Mono"/>
              </a:rPr>
              <a:t>TYBUSH.COM ↗</a:t>
            </a:r>
          </a:p>
        </p:txBody>
      </p:sp>
      <p:sp>
        <p:nvSpPr>
          <p:cNvPr id="9" name="text-411">
            <a:extLst>
              <a:ext uri="{FF2B5EF4-FFF2-40B4-BE49-F238E27FC236}">
                <a16:creationId xmlns:a16="http://schemas.microsoft.com/office/drawing/2014/main" id="{B58969E0-5D25-71DF-2027-C55A41DB24C8}"/>
              </a:ext>
            </a:extLst>
          </p:cNvPr>
          <p:cNvSpPr>
            <a:spLocks noGrp="1"/>
          </p:cNvSpPr>
          <p:nvPr/>
        </p:nvSpPr>
        <p:spPr>
          <a:xfrm>
            <a:off x="10782300" y="6581775"/>
            <a:ext cx="800100" cy="266700"/>
          </a:xfrm>
          <a:prstGeom prst="rect">
            <a:avLst/>
          </a:prstGeom>
          <a:noFill/>
          <a:ln w="0">
            <a:noFill/>
          </a:ln>
        </p:spPr>
        <p:txBody>
          <a:bodyPr wrap="square" lIns="0" tIns="0" rIns="0" bIns="0" anchor="t">
            <a:noAutofit/>
          </a:bodyPr>
          <a:lstStyle/>
          <a:p>
            <a:pPr>
              <a:defRPr sz="750" spc="105">
                <a:solidFill>
                  <a:srgbClr val="8A8580"/>
                </a:solidFill>
                <a:latin typeface="IBM Plex Mono"/>
                <a:ea typeface="IBM Plex Mono"/>
                <a:cs typeface="IBM Plex Mono"/>
              </a:defRPr>
            </a:pPr>
            <a:r>
              <a:rPr lang="en-US" sz="750" spc="105">
                <a:solidFill>
                  <a:srgbClr val="8A8580"/>
                </a:solidFill>
                <a:latin typeface="IBM Plex Mono"/>
                <a:ea typeface="IBM Plex Mono"/>
                <a:cs typeface="IBM Plex Mono"/>
              </a:rPr>
              <a:t>70 / 70</a:t>
            </a:r>
            <a:endParaRPr sz="750" spc="105">
              <a:solidFill>
                <a:srgbClr val="8A8580"/>
              </a:solidFill>
              <a:latin typeface="IBM Plex Mono"/>
              <a:ea typeface="IBM Plex Mono"/>
              <a:cs typeface="IBM Plex Mono"/>
            </a:endParaRPr>
          </a:p>
        </p:txBody>
      </p:sp>
      <p:sp>
        <p:nvSpPr>
          <p:cNvPr id="10" name="text-413">
            <a:extLst>
              <a:ext uri="{FF2B5EF4-FFF2-40B4-BE49-F238E27FC236}">
                <a16:creationId xmlns:a16="http://schemas.microsoft.com/office/drawing/2014/main" id="{5452A512-1566-F642-DEDB-C56C5F09E6CB}"/>
              </a:ext>
            </a:extLst>
          </p:cNvPr>
          <p:cNvSpPr>
            <a:spLocks noGrp="1"/>
          </p:cNvSpPr>
          <p:nvPr/>
        </p:nvSpPr>
        <p:spPr>
          <a:xfrm>
            <a:off x="6067425" y="971550"/>
            <a:ext cx="5048250" cy="285750"/>
          </a:xfrm>
          <a:prstGeom prst="rect">
            <a:avLst/>
          </a:prstGeom>
          <a:noFill/>
          <a:ln w="0">
            <a:noFill/>
          </a:ln>
        </p:spPr>
        <p:txBody>
          <a:bodyPr wrap="square" lIns="0" tIns="0" rIns="0" bIns="0" anchor="t">
            <a:noAutofit/>
          </a:bodyPr>
          <a:lstStyle/>
          <a:p>
            <a:pPr>
              <a:defRPr sz="900" spc="126">
                <a:solidFill>
                  <a:srgbClr val="111111"/>
                </a:solidFill>
                <a:latin typeface="IBM Plex Mono"/>
                <a:ea typeface="IBM Plex Mono"/>
                <a:cs typeface="IBM Plex Mono"/>
              </a:defRPr>
            </a:pPr>
            <a:r>
              <a:rPr sz="900" u="none" spc="126" dirty="0">
                <a:solidFill>
                  <a:srgbClr val="111111"/>
                </a:solidFill>
                <a:latin typeface="IBM Plex Mono"/>
                <a:ea typeface="IBM Plex Mono"/>
                <a:cs typeface="IBM Plex Mono"/>
                <a:hlinkClick r:id="" action="ppaction://noaction"/>
              </a:rPr>
              <a:t>← MY OWN WORK / </a:t>
            </a:r>
            <a:r>
              <a:rPr lang="en-US" sz="900" spc="126" dirty="0">
                <a:solidFill>
                  <a:srgbClr val="111111"/>
                </a:solidFill>
                <a:latin typeface="IBM Plex Mono"/>
                <a:ea typeface="IBM Plex Mono"/>
                <a:cs typeface="IBM Plex Mono"/>
                <a:hlinkClick r:id="" action="ppaction://noaction"/>
              </a:rPr>
              <a:t>1999 Wabash College Senior Show</a:t>
            </a:r>
            <a:endParaRPr sz="900" u="none" spc="126" dirty="0">
              <a:solidFill>
                <a:srgbClr val="111111"/>
              </a:solidFill>
              <a:latin typeface="IBM Plex Mono"/>
              <a:ea typeface="IBM Plex Mono"/>
              <a:cs typeface="IBM Plex Mono"/>
              <a:hlinkClick r:id="" action="ppaction://noaction"/>
            </a:endParaRPr>
          </a:p>
        </p:txBody>
      </p:sp>
      <p:sp>
        <p:nvSpPr>
          <p:cNvPr id="11" name="text-414">
            <a:extLst>
              <a:ext uri="{FF2B5EF4-FFF2-40B4-BE49-F238E27FC236}">
                <a16:creationId xmlns:a16="http://schemas.microsoft.com/office/drawing/2014/main" id="{0F8B9BA2-F736-502C-0B03-648E729D6429}"/>
              </a:ext>
            </a:extLst>
          </p:cNvPr>
          <p:cNvSpPr>
            <a:spLocks noGrp="1"/>
          </p:cNvSpPr>
          <p:nvPr/>
        </p:nvSpPr>
        <p:spPr>
          <a:xfrm>
            <a:off x="6067425" y="1466850"/>
            <a:ext cx="5410200" cy="266700"/>
          </a:xfrm>
          <a:prstGeom prst="rect">
            <a:avLst/>
          </a:prstGeom>
          <a:noFill/>
          <a:ln w="0">
            <a:noFill/>
          </a:ln>
        </p:spPr>
        <p:txBody>
          <a:bodyPr wrap="square" lIns="0" tIns="0" rIns="0" bIns="0" anchor="t">
            <a:noAutofit/>
          </a:bodyPr>
          <a:lstStyle/>
          <a:p>
            <a:pPr>
              <a:defRPr sz="975" spc="137">
                <a:solidFill>
                  <a:srgbClr val="CC1B1B"/>
                </a:solidFill>
                <a:latin typeface="IBM Plex Mono"/>
                <a:ea typeface="IBM Plex Mono"/>
                <a:cs typeface="IBM Plex Mono"/>
              </a:defRPr>
            </a:pPr>
            <a:r>
              <a:rPr sz="975" spc="137">
                <a:solidFill>
                  <a:srgbClr val="CC1B1B"/>
                </a:solidFill>
                <a:latin typeface="IBM Plex Mono"/>
                <a:ea typeface="IBM Plex Mono"/>
                <a:cs typeface="IBM Plex Mono"/>
              </a:rPr>
              <a:t>WHAT DOES IT MEAN TO MAKE ART ABOUT PLACE?</a:t>
            </a:r>
          </a:p>
        </p:txBody>
      </p:sp>
      <p:sp>
        <p:nvSpPr>
          <p:cNvPr id="12" name="text-415">
            <a:extLst>
              <a:ext uri="{FF2B5EF4-FFF2-40B4-BE49-F238E27FC236}">
                <a16:creationId xmlns:a16="http://schemas.microsoft.com/office/drawing/2014/main" id="{0DBBFDC9-BEAA-A4BD-E181-5C9516F2C923}"/>
              </a:ext>
            </a:extLst>
          </p:cNvPr>
          <p:cNvSpPr>
            <a:spLocks noGrp="1"/>
          </p:cNvSpPr>
          <p:nvPr/>
        </p:nvSpPr>
        <p:spPr>
          <a:xfrm>
            <a:off x="6067425" y="1847850"/>
            <a:ext cx="5467350" cy="942975"/>
          </a:xfrm>
          <a:prstGeom prst="rect">
            <a:avLst/>
          </a:prstGeom>
          <a:noFill/>
          <a:ln w="0">
            <a:noFill/>
          </a:ln>
        </p:spPr>
        <p:txBody>
          <a:bodyPr wrap="square" lIns="0" tIns="0" rIns="0" bIns="0" anchor="t">
            <a:noAutofit/>
          </a:bodyPr>
          <a:lstStyle/>
          <a:p>
            <a:pPr>
              <a:defRPr sz="4950" i="0" spc="-99">
                <a:solidFill>
                  <a:srgbClr val="111111"/>
                </a:solidFill>
                <a:latin typeface="EB Garamond Medium"/>
                <a:ea typeface="EB Garamond Medium"/>
                <a:cs typeface="EB Garamond Medium"/>
              </a:defRPr>
            </a:pPr>
            <a:r>
              <a:rPr sz="4950" i="0" spc="-99" dirty="0">
                <a:solidFill>
                  <a:srgbClr val="111111"/>
                </a:solidFill>
                <a:latin typeface="EB Garamond Medium"/>
                <a:ea typeface="EB Garamond Medium"/>
                <a:cs typeface="EB Garamond Medium"/>
              </a:rPr>
              <a:t>Alter</a:t>
            </a:r>
            <a:r>
              <a:rPr lang="en-US" sz="4950" i="0" spc="-99" dirty="0">
                <a:solidFill>
                  <a:srgbClr val="111111"/>
                </a:solidFill>
                <a:latin typeface="EB Garamond Medium"/>
                <a:ea typeface="EB Garamond Medium"/>
                <a:cs typeface="EB Garamond Medium"/>
              </a:rPr>
              <a:t> </a:t>
            </a:r>
            <a:r>
              <a:rPr sz="4950" i="1" spc="-99" dirty="0">
                <a:solidFill>
                  <a:srgbClr val="CC1B1B"/>
                </a:solidFill>
                <a:latin typeface="EB Garamond Medium"/>
                <a:ea typeface="EB Garamond Medium"/>
                <a:cs typeface="EB Garamond Medium"/>
              </a:rPr>
              <a:t>1</a:t>
            </a:r>
            <a:r>
              <a:rPr lang="en-US" sz="4950" i="1" spc="-99" dirty="0">
                <a:solidFill>
                  <a:srgbClr val="CC1B1B"/>
                </a:solidFill>
                <a:latin typeface="EB Garamond Medium"/>
                <a:ea typeface="EB Garamond Medium"/>
                <a:cs typeface="EB Garamond Medium"/>
              </a:rPr>
              <a:t>9</a:t>
            </a:r>
            <a:endParaRPr sz="4950" i="1" spc="-99" dirty="0">
              <a:solidFill>
                <a:srgbClr val="CC1B1B"/>
              </a:solidFill>
              <a:latin typeface="EB Garamond Medium"/>
              <a:ea typeface="EB Garamond Medium"/>
              <a:cs typeface="EB Garamond Medium"/>
            </a:endParaRPr>
          </a:p>
        </p:txBody>
      </p:sp>
      <p:sp>
        <p:nvSpPr>
          <p:cNvPr id="13" name="rule-418">
            <a:extLst>
              <a:ext uri="{FF2B5EF4-FFF2-40B4-BE49-F238E27FC236}">
                <a16:creationId xmlns:a16="http://schemas.microsoft.com/office/drawing/2014/main" id="{AA412BC6-FDC7-F17C-01F4-2BEDA5929D96}"/>
              </a:ext>
            </a:extLst>
          </p:cNvPr>
          <p:cNvSpPr>
            <a:spLocks noGrp="1"/>
          </p:cNvSpPr>
          <p:nvPr/>
        </p:nvSpPr>
        <p:spPr>
          <a:xfrm>
            <a:off x="6067425" y="5118100"/>
            <a:ext cx="5343525" cy="9525"/>
          </a:xfrm>
          <a:prstGeom prst="rect">
            <a:avLst/>
          </a:prstGeom>
          <a:solidFill>
            <a:srgbClr val="D6D2CB"/>
          </a:solidFill>
          <a:ln w="0">
            <a:noFill/>
          </a:ln>
        </p:spPr>
        <p:txBody>
          <a:bodyPr/>
          <a:lstStyle/>
          <a:p>
            <a:endParaRPr lang="en-US"/>
          </a:p>
        </p:txBody>
      </p:sp>
      <p:sp>
        <p:nvSpPr>
          <p:cNvPr id="14" name="text-419">
            <a:extLst>
              <a:ext uri="{FF2B5EF4-FFF2-40B4-BE49-F238E27FC236}">
                <a16:creationId xmlns:a16="http://schemas.microsoft.com/office/drawing/2014/main" id="{A4675698-F5D8-F35B-A091-E6A9EE6B9E44}"/>
              </a:ext>
            </a:extLst>
          </p:cNvPr>
          <p:cNvSpPr>
            <a:spLocks noGrp="1"/>
          </p:cNvSpPr>
          <p:nvPr/>
        </p:nvSpPr>
        <p:spPr>
          <a:xfrm>
            <a:off x="6039040" y="5161728"/>
            <a:ext cx="5514975" cy="1257300"/>
          </a:xfrm>
          <a:prstGeom prst="rect">
            <a:avLst/>
          </a:prstGeom>
          <a:noFill/>
          <a:ln w="0">
            <a:noFill/>
          </a:ln>
        </p:spPr>
        <p:txBody>
          <a:bodyPr wrap="square" lIns="0" tIns="0" rIns="0" bIns="0" anchor="t">
            <a:noAutofit/>
          </a:bodyPr>
          <a:lstStyle/>
          <a:p>
            <a:pPr>
              <a:lnSpc>
                <a:spcPct val="150000"/>
              </a:lnSpc>
              <a:defRPr sz="2700" i="1">
                <a:solidFill>
                  <a:srgbClr val="111111"/>
                </a:solidFill>
                <a:latin typeface="EB Garamond Medium"/>
                <a:ea typeface="EB Garamond Medium"/>
                <a:cs typeface="EB Garamond Medium"/>
              </a:defRPr>
            </a:pPr>
            <a:r>
              <a:rPr lang="en-US" sz="1600" i="1" dirty="0">
                <a:solidFill>
                  <a:srgbClr val="111111"/>
                </a:solidFill>
                <a:latin typeface="EB Garamond Medium"/>
                <a:ea typeface="EB Garamond Medium"/>
                <a:cs typeface="EB Garamond Medium"/>
              </a:rPr>
              <a:t>A sculptural collage of place, made from found and reclaimed materials: familiar things, separated by time  and labor, I hunt. I gather. I search for connection and remix histories.</a:t>
            </a:r>
          </a:p>
        </p:txBody>
      </p:sp>
      <p:pic>
        <p:nvPicPr>
          <p:cNvPr id="15" name="Picture 14" descr="Alter 19 (1999), a vertical sculpture by Tyler Lennox Bush. A rough Bedford, Indiana limestone base supports a steel pipe from Gary, Indiana, wrapped in a carved Osage orange hardwood column, topped by a hand-cut limestone block. A 19-pound cast-iron Civil War cannonball sits on top as an offering, made by Stedman Machine Company, a manufacturer of crushing equipment in Aurora, Indiana.">
            <a:extLst>
              <a:ext uri="{FF2B5EF4-FFF2-40B4-BE49-F238E27FC236}">
                <a16:creationId xmlns:a16="http://schemas.microsoft.com/office/drawing/2014/main" id="{81296564-EEA4-6539-C4BA-75BDB0C7DCB3}"/>
              </a:ext>
            </a:extLst>
          </p:cNvPr>
          <p:cNvPicPr>
            <a:picLocks noChangeAspect="1"/>
          </p:cNvPicPr>
          <p:nvPr/>
        </p:nvPicPr>
        <p:blipFill>
          <a:blip r:embed="rId4"/>
          <a:stretch/>
        </p:blipFill>
        <p:spPr>
          <a:xfrm>
            <a:off x="691274" y="742950"/>
            <a:ext cx="4122901" cy="5522976"/>
          </a:xfrm>
          <a:prstGeom prst="rect">
            <a:avLst/>
          </a:prstGeom>
          <a:effectLst>
            <a:outerShdw blurRad="152400" dist="50800" dir="5400000" algn="t" rotWithShape="0">
              <a:srgbClr val="000000">
                <a:alpha val="26000"/>
              </a:srgbClr>
            </a:outerShdw>
          </a:effectLst>
        </p:spPr>
      </p:pic>
      <p:sp>
        <p:nvSpPr>
          <p:cNvPr id="16" name="TextBox 15">
            <a:extLst>
              <a:ext uri="{FF2B5EF4-FFF2-40B4-BE49-F238E27FC236}">
                <a16:creationId xmlns:a16="http://schemas.microsoft.com/office/drawing/2014/main" id="{0E8768C9-C8B5-03F8-D8C7-21FE34A73902}"/>
              </a:ext>
            </a:extLst>
          </p:cNvPr>
          <p:cNvSpPr txBox="1"/>
          <p:nvPr/>
        </p:nvSpPr>
        <p:spPr>
          <a:xfrm>
            <a:off x="6071616" y="2743200"/>
            <a:ext cx="5349240" cy="400110"/>
          </a:xfrm>
          <a:prstGeom prst="rect">
            <a:avLst/>
          </a:prstGeom>
          <a:noFill/>
        </p:spPr>
        <p:txBody>
          <a:bodyPr wrap="square" lIns="0" tIns="0" rIns="0" bIns="0">
            <a:spAutoFit/>
          </a:bodyPr>
          <a:lstStyle/>
          <a:p>
            <a:r>
              <a:rPr sz="1100" spc="200" dirty="0">
                <a:solidFill>
                  <a:srgbClr val="CC1B1B"/>
                </a:solidFill>
                <a:latin typeface="IBM Plex Mono"/>
              </a:rPr>
              <a:t>BEDFORD, IN</a:t>
            </a:r>
            <a:r>
              <a:rPr lang="en-US" sz="1100" spc="200" dirty="0">
                <a:solidFill>
                  <a:srgbClr val="CC1B1B"/>
                </a:solidFill>
                <a:latin typeface="IBM Plex Mono"/>
              </a:rPr>
              <a:t>/ </a:t>
            </a:r>
            <a:r>
              <a:rPr sz="1100" spc="200" dirty="0">
                <a:solidFill>
                  <a:srgbClr val="CC1B1B"/>
                </a:solidFill>
                <a:latin typeface="IBM Plex Mono"/>
              </a:rPr>
              <a:t>LIMESTONE</a:t>
            </a:r>
          </a:p>
          <a:p>
            <a:r>
              <a:rPr sz="1500" dirty="0">
                <a:solidFill>
                  <a:srgbClr val="3A3A38"/>
                </a:solidFill>
                <a:latin typeface="DM Sans"/>
              </a:rPr>
              <a:t>Quarried, cut and shaped by hand.</a:t>
            </a:r>
          </a:p>
        </p:txBody>
      </p:sp>
      <p:sp>
        <p:nvSpPr>
          <p:cNvPr id="17" name="TextBox 16">
            <a:extLst>
              <a:ext uri="{FF2B5EF4-FFF2-40B4-BE49-F238E27FC236}">
                <a16:creationId xmlns:a16="http://schemas.microsoft.com/office/drawing/2014/main" id="{6902E83B-027E-A34D-98A9-D9405613C7A0}"/>
              </a:ext>
            </a:extLst>
          </p:cNvPr>
          <p:cNvSpPr txBox="1"/>
          <p:nvPr/>
        </p:nvSpPr>
        <p:spPr>
          <a:xfrm>
            <a:off x="6071616" y="3346704"/>
            <a:ext cx="5349240" cy="400110"/>
          </a:xfrm>
          <a:prstGeom prst="rect">
            <a:avLst/>
          </a:prstGeom>
          <a:noFill/>
        </p:spPr>
        <p:txBody>
          <a:bodyPr wrap="square" lIns="0" tIns="0" rIns="0" bIns="0">
            <a:spAutoFit/>
          </a:bodyPr>
          <a:lstStyle/>
          <a:p>
            <a:r>
              <a:rPr sz="1100" spc="200" dirty="0">
                <a:solidFill>
                  <a:srgbClr val="CC1B1B"/>
                </a:solidFill>
                <a:latin typeface="IBM Plex Mono"/>
              </a:rPr>
              <a:t>GARY, IN </a:t>
            </a:r>
            <a:r>
              <a:rPr lang="en-US" sz="1100" spc="200" dirty="0">
                <a:solidFill>
                  <a:srgbClr val="CC1B1B"/>
                </a:solidFill>
                <a:latin typeface="IBM Plex Mono"/>
              </a:rPr>
              <a:t>/ </a:t>
            </a:r>
            <a:r>
              <a:rPr sz="1100" spc="200" dirty="0">
                <a:solidFill>
                  <a:srgbClr val="CC1B1B"/>
                </a:solidFill>
                <a:latin typeface="IBM Plex Mono"/>
              </a:rPr>
              <a:t>STEEL</a:t>
            </a:r>
          </a:p>
          <a:p>
            <a:r>
              <a:rPr sz="1500" dirty="0">
                <a:solidFill>
                  <a:srgbClr val="3A3A38"/>
                </a:solidFill>
                <a:latin typeface="DM Sans"/>
              </a:rPr>
              <a:t>Seamless pipe, the kind my family made in the mill.</a:t>
            </a:r>
          </a:p>
        </p:txBody>
      </p:sp>
      <p:sp>
        <p:nvSpPr>
          <p:cNvPr id="18" name="TextBox 17">
            <a:extLst>
              <a:ext uri="{FF2B5EF4-FFF2-40B4-BE49-F238E27FC236}">
                <a16:creationId xmlns:a16="http://schemas.microsoft.com/office/drawing/2014/main" id="{AFD0AA84-E811-9DE8-6B64-18B41EC37956}"/>
              </a:ext>
            </a:extLst>
          </p:cNvPr>
          <p:cNvSpPr txBox="1"/>
          <p:nvPr/>
        </p:nvSpPr>
        <p:spPr>
          <a:xfrm>
            <a:off x="6071616" y="3950208"/>
            <a:ext cx="5349240" cy="400110"/>
          </a:xfrm>
          <a:prstGeom prst="rect">
            <a:avLst/>
          </a:prstGeom>
          <a:noFill/>
        </p:spPr>
        <p:txBody>
          <a:bodyPr wrap="square" lIns="0" tIns="0" rIns="0" bIns="0">
            <a:spAutoFit/>
          </a:bodyPr>
          <a:lstStyle/>
          <a:p>
            <a:r>
              <a:rPr lang="en-US" sz="1100" spc="200" dirty="0">
                <a:solidFill>
                  <a:srgbClr val="CC1B1B"/>
                </a:solidFill>
                <a:latin typeface="IBM Plex Mono"/>
              </a:rPr>
              <a:t>WAVELAD, IN / </a:t>
            </a:r>
            <a:r>
              <a:rPr sz="1100" spc="200" dirty="0">
                <a:solidFill>
                  <a:srgbClr val="CC1B1B"/>
                </a:solidFill>
                <a:latin typeface="IBM Plex Mono"/>
              </a:rPr>
              <a:t>OSAGE ORANGE</a:t>
            </a:r>
            <a:r>
              <a:rPr lang="en-US" sz="1100" spc="200" dirty="0">
                <a:solidFill>
                  <a:srgbClr val="CC1B1B"/>
                </a:solidFill>
                <a:latin typeface="IBM Plex Mono"/>
              </a:rPr>
              <a:t> HARDWOOD</a:t>
            </a:r>
            <a:endParaRPr sz="1100" spc="200" dirty="0">
              <a:solidFill>
                <a:srgbClr val="CC1B1B"/>
              </a:solidFill>
              <a:latin typeface="IBM Plex Mono"/>
            </a:endParaRPr>
          </a:p>
          <a:p>
            <a:r>
              <a:rPr lang="en-US" sz="1500" dirty="0">
                <a:solidFill>
                  <a:srgbClr val="3A3A38"/>
                </a:solidFill>
                <a:latin typeface="DM Sans"/>
              </a:rPr>
              <a:t>Reclaimed </a:t>
            </a:r>
            <a:r>
              <a:rPr sz="1500" dirty="0">
                <a:solidFill>
                  <a:srgbClr val="3A3A38"/>
                </a:solidFill>
                <a:latin typeface="DM Sans"/>
              </a:rPr>
              <a:t>fence post </a:t>
            </a:r>
            <a:r>
              <a:rPr lang="en-US" sz="1500" dirty="0">
                <a:solidFill>
                  <a:srgbClr val="3A3A38"/>
                </a:solidFill>
                <a:latin typeface="DM Sans"/>
              </a:rPr>
              <a:t>from</a:t>
            </a:r>
            <a:r>
              <a:rPr sz="1500" dirty="0">
                <a:solidFill>
                  <a:srgbClr val="3A3A38"/>
                </a:solidFill>
                <a:latin typeface="DM Sans"/>
              </a:rPr>
              <a:t> </a:t>
            </a:r>
            <a:r>
              <a:rPr lang="en-US" sz="1500" dirty="0">
                <a:solidFill>
                  <a:srgbClr val="3A3A38"/>
                </a:solidFill>
                <a:latin typeface="DM Sans"/>
              </a:rPr>
              <a:t>abandoned </a:t>
            </a:r>
            <a:r>
              <a:rPr sz="1500" dirty="0">
                <a:solidFill>
                  <a:srgbClr val="3A3A38"/>
                </a:solidFill>
                <a:latin typeface="DM Sans"/>
              </a:rPr>
              <a:t>Indiana homestead.</a:t>
            </a:r>
          </a:p>
        </p:txBody>
      </p:sp>
      <p:sp>
        <p:nvSpPr>
          <p:cNvPr id="19" name="TextBox 18">
            <a:extLst>
              <a:ext uri="{FF2B5EF4-FFF2-40B4-BE49-F238E27FC236}">
                <a16:creationId xmlns:a16="http://schemas.microsoft.com/office/drawing/2014/main" id="{6158B091-36F2-3524-EC83-E1D0B61EE646}"/>
              </a:ext>
            </a:extLst>
          </p:cNvPr>
          <p:cNvSpPr txBox="1"/>
          <p:nvPr/>
        </p:nvSpPr>
        <p:spPr>
          <a:xfrm>
            <a:off x="6071616" y="4553712"/>
            <a:ext cx="5349240" cy="400110"/>
          </a:xfrm>
          <a:prstGeom prst="rect">
            <a:avLst/>
          </a:prstGeom>
          <a:noFill/>
        </p:spPr>
        <p:txBody>
          <a:bodyPr wrap="square" lIns="0" tIns="0" rIns="0" bIns="0">
            <a:spAutoFit/>
          </a:bodyPr>
          <a:lstStyle/>
          <a:p>
            <a:r>
              <a:rPr lang="en-US" sz="1100" spc="200" dirty="0">
                <a:solidFill>
                  <a:srgbClr val="CC1B1B"/>
                </a:solidFill>
                <a:latin typeface="IBM Plex Mono"/>
              </a:rPr>
              <a:t>AURORA, IN / CAST IRON</a:t>
            </a:r>
          </a:p>
          <a:p>
            <a:r>
              <a:rPr lang="en-US" sz="1500" dirty="0">
                <a:solidFill>
                  <a:srgbClr val="3A3A38"/>
                </a:solidFill>
                <a:latin typeface="DM Sans"/>
              </a:rPr>
              <a:t>A 19-pound Civil War cannonball from Stedman Machine Company.</a:t>
            </a:r>
          </a:p>
        </p:txBody>
      </p:sp>
      <p:sp>
        <p:nvSpPr>
          <p:cNvPr id="20" name="brand-tagline">
            <a:extLst>
              <a:ext uri="{FF2B5EF4-FFF2-40B4-BE49-F238E27FC236}">
                <a16:creationId xmlns:a16="http://schemas.microsoft.com/office/drawing/2014/main" id="{BBAE3D05-767A-A296-F704-D0384DADB0BF}"/>
              </a:ext>
            </a:extLst>
          </p:cNvPr>
          <p:cNvSpPr txBox="1"/>
          <p:nvPr/>
        </p:nvSpPr>
        <p:spPr>
          <a:xfrm>
            <a:off x="1481328" y="204216"/>
            <a:ext cx="7315200" cy="266700"/>
          </a:xfrm>
          <a:prstGeom prst="rect">
            <a:avLst/>
          </a:prstGeom>
          <a:noFill/>
        </p:spPr>
        <p:txBody>
          <a:bodyPr wrap="square" lIns="0" tIns="0" rIns="0" bIns="0">
            <a:noAutofit/>
          </a:bodyPr>
          <a:lstStyle/>
          <a:p>
            <a:pPr algn="l"/>
            <a:r>
              <a:rPr sz="950" spc="160" dirty="0">
                <a:solidFill>
                  <a:srgbClr val="3A3A38"/>
                </a:solidFill>
                <a:latin typeface="IBM Plex Mono"/>
              </a:rPr>
              <a:t>/  A STORYTELLER FROM THE HEARTLAND ... MAN</a:t>
            </a:r>
          </a:p>
        </p:txBody>
      </p:sp>
      <p:sp>
        <p:nvSpPr>
          <p:cNvPr id="21" name="rule-406">
            <a:extLst>
              <a:ext uri="{FF2B5EF4-FFF2-40B4-BE49-F238E27FC236}">
                <a16:creationId xmlns:a16="http://schemas.microsoft.com/office/drawing/2014/main" id="{FCAEFFB1-44D5-6B45-B837-9E3C0D7A4DED}"/>
              </a:ext>
            </a:extLst>
          </p:cNvPr>
          <p:cNvSpPr/>
          <p:nvPr/>
        </p:nvSpPr>
        <p:spPr>
          <a:xfrm>
            <a:off x="0" y="533400"/>
            <a:ext cx="12192000" cy="15875"/>
          </a:xfrm>
          <a:prstGeom prst="rect">
            <a:avLst/>
          </a:prstGeom>
          <a:solidFill>
            <a:srgbClr val="CC1B1B"/>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34784541"/>
      </p:ext>
    </p:extLst>
  </p:cSld>
  <p:clrMapOvr>
    <a:masterClrMapping/>
  </p:clrMapOvr>
</p:sld>
</file>

<file path=ppt/theme/theme1.xml><?xml version="1.0" encoding="utf-8"?>
<a:theme xmlns:a="http://schemas.openxmlformats.org/drawingml/2006/main" name="ChatGPT">
  <a:themeElements>
    <a:clrScheme name="TY_BUSH Editorial">
      <a:dk1>
        <a:srgbClr val="111111"/>
      </a:dk1>
      <a:lt1>
        <a:srgbClr val="FFFFFF"/>
      </a:lt1>
      <a:dk2>
        <a:srgbClr val="3A3A38"/>
      </a:dk2>
      <a:lt2>
        <a:srgbClr val="F5F2ED"/>
      </a:lt2>
      <a:accent1>
        <a:srgbClr val="CC1B1B"/>
      </a:accent1>
      <a:accent2>
        <a:srgbClr val="111111"/>
      </a:accent2>
      <a:accent3>
        <a:srgbClr val="3A3A38"/>
      </a:accent3>
      <a:accent4>
        <a:srgbClr val="8A8580"/>
      </a:accent4>
      <a:accent5>
        <a:srgbClr val="D6D2CB"/>
      </a:accent5>
      <a:accent6>
        <a:srgbClr val="F5F2ED"/>
      </a:accent6>
      <a:hlink>
        <a:srgbClr val="CC1B1B"/>
      </a:hlink>
      <a:folHlink>
        <a:srgbClr val="CC1B1B"/>
      </a:folHlink>
    </a:clrScheme>
    <a:fontScheme name="Office">
      <a:majorFont>
        <a:latin typeface="Calibri Light"/>
        <a:ea typeface="Calibri Light"/>
        <a:cs typeface="Calibri Light"/>
      </a:majorFont>
      <a:minorFont>
        <a:latin typeface="Calibri"/>
        <a:ea typeface="Calibri"/>
        <a:cs typeface="Calibri"/>
      </a:minorFont>
    </a:fontScheme>
    <a:fmtScheme name="TY_BUSH Editori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TY_BUSH Editorial">
      <a:dk1>
        <a:srgbClr val="111111"/>
      </a:dk1>
      <a:lt1>
        <a:srgbClr val="FFFFFF"/>
      </a:lt1>
      <a:dk2>
        <a:srgbClr val="3A3A38"/>
      </a:dk2>
      <a:lt2>
        <a:srgbClr val="F5F2ED"/>
      </a:lt2>
      <a:accent1>
        <a:srgbClr val="CC1B1B"/>
      </a:accent1>
      <a:accent2>
        <a:srgbClr val="111111"/>
      </a:accent2>
      <a:accent3>
        <a:srgbClr val="3A3A38"/>
      </a:accent3>
      <a:accent4>
        <a:srgbClr val="8A8580"/>
      </a:accent4>
      <a:accent5>
        <a:srgbClr val="D6D2CB"/>
      </a:accent5>
      <a:accent6>
        <a:srgbClr val="F5F2ED"/>
      </a:accent6>
      <a:hlink>
        <a:srgbClr val="CC1B1B"/>
      </a:hlink>
      <a:folHlink>
        <a:srgbClr val="CC1B1B"/>
      </a:folHlink>
    </a:clrScheme>
    <a:fontScheme name="Office">
      <a:majorFont>
        <a:latin typeface="Calibri Light"/>
        <a:ea typeface="Calibri Light"/>
        <a:cs typeface="Calibri Light"/>
      </a:majorFont>
      <a:minorFont>
        <a:latin typeface="Calibri"/>
        <a:ea typeface="Calibri"/>
        <a:cs typeface="Calibri"/>
      </a:minorFont>
    </a:fontScheme>
    <a:fmtScheme name="TY_BUSH Editorial">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 Id="rId2" Type="http://schemas.microsoft.com/office/2011/relationships/webextension" Target="webextension2.xml"/><Relationship Id="rId3" Type="http://schemas.microsoft.com/office/2011/relationships/webextension" Target="webextension3.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 dockstate="right" visibility="0" width="350" row="0">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761A75A9-65CC-4845-BC9B-FA65CC1D3AAC}">
  <we:reference id="WA200011057" version="1.0.0.2" store="Omex" storeType="OMEX"/>
  <we:alternateReferences>
    <we:reference id="WA200011057" version="1.0.0.2" store="WA200011057" storeType="OMEX"/>
  </we:alternateReferences>
  <we:properties>
    <we:property name="_flush" value="1790735014398"/>
    <we:property name="_postImportCommit" value="1790735014398"/>
    <we:property name="grokConversationBinding" value="{&quot;responseId&quot;:&quot;1f3dcafa-f5ea-4f16-b124-47775a379ee7&quot;,&quot;title&quot;:&quot;Three Films Separate Slides&quot;,&quot;transport&quot;:&quot;gateway&quot;}"/>
  </we:properties>
  <we:bindings/>
  <we:snapshot xmlns:r="http://schemas.openxmlformats.org/officeDocument/2006/relationships"/>
</we:webextension>
</file>

<file path=ppt/webextensions/webextension2.xml><?xml version="1.0" encoding="utf-8"?>
<we:webextension xmlns:we="http://schemas.microsoft.com/office/webextensions/webextension/2010/11" id="{401D5472-4186-C04D-87A8-EFC600643973}">
  <we:reference id="WA200010001" version="1.0.0.1" store="Omex" storeType="OMEX"/>
  <we:alternateReferences>
    <we:reference id="WA200010001" version="1.0.0.1" store="WA200010001" storeType="OMEX"/>
  </we:alternateReferences>
  <we:properties>
    <we:property name="claude.fileId" value="&quot;01ee7496-69be-43ef-a190-7331cf572db8&quot;"/>
  </we:properties>
  <we:bindings/>
  <we:snapshot xmlns:r="http://schemas.openxmlformats.org/officeDocument/2006/relationships"/>
</we:webextension>
</file>

<file path=ppt/webextensions/webextension3.xml><?xml version="1.0" encoding="utf-8"?>
<we:webextension xmlns:we="http://schemas.microsoft.com/office/webextensions/webextension/2010/11" id="{8772F0F5-8D75-744E-A719-93F2D8A92DDF}">
  <we:reference id="WA200010725" version="1.0.0.1" store="Omex" storeType="OMEX"/>
  <we:alternateReferences>
    <we:reference id="WA200010725" version="1.0.0.1" store="WA200010725" storeType="OMEX"/>
  </we:alternateReferences>
  <we:properties>
    <we:property name="claude.fileId" value="&quot;839ce305-3375-4fa1-8831-fc832d51090e&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3863</TotalTime>
  <Words>12744</Words>
  <Application>Microsoft Macintosh PowerPoint</Application>
  <DocSecurity>0</DocSecurity>
  <PresentationFormat>Widescreen</PresentationFormat>
  <Paragraphs>1415</Paragraphs>
  <Slides>70</Slides>
  <Notes>70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70</vt:i4>
      </vt:variant>
    </vt:vector>
  </HeadingPairs>
  <TitlesOfParts>
    <vt:vector size="79" baseType="lpstr">
      <vt:lpstr>Bebas Neue</vt:lpstr>
      <vt:lpstr>Bookman Old Style</vt:lpstr>
      <vt:lpstr>Calibri</vt:lpstr>
      <vt:lpstr>DM Sans</vt:lpstr>
      <vt:lpstr>EB Garamond ExtraBold</vt:lpstr>
      <vt:lpstr>EB Garamond Medium</vt:lpstr>
      <vt:lpstr>IBM Plex Mono</vt:lpstr>
      <vt:lpstr>Rockwell</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Tyler Lennox Bush</cp:lastModifiedBy>
  <cp:revision>10</cp:revision>
  <dcterms:created xsi:type="dcterms:W3CDTF">2026-09-20T18:10:55Z</dcterms:created>
  <dcterms:modified xsi:type="dcterms:W3CDTF">2026-10-10T23:39:12Z</dcterms:modified>
</cp:coreProperties>
</file>