
<file path=[Content_Types].xml><?xml version="1.0" encoding="utf-8"?>
<Types xmlns="http://schemas.openxmlformats.org/package/2006/content-types">
  <Default Extension="jpg" ContentType="image/jpeg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12.jpg" ContentType="image/jpg"/>
  <Override PartName="/ppt/media/image13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media/image18.jpg" ContentType="image/jpg"/>
  <Override PartName="/ppt/media/image19.jpg" ContentType="image/jpg"/>
  <Override PartName="/ppt/media/image20.jpg" ContentType="image/jpg"/>
  <Override PartName="/ppt/media/image21.jpg" ContentType="image/jpg"/>
  <Override PartName="/ppt/media/image22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4.jpg" ContentType="image/jpg"/>
  <Override PartName="/ppt/media/image40.jpg" ContentType="image/jpg"/>
  <Override PartName="/ppt/media/image43.jpg" ContentType="image/jpg"/>
  <Override PartName="/ppt/media/image44.jpg" ContentType="image/jpg"/>
  <Override PartName="/ppt/media/image45.jpg" ContentType="image/jpg"/>
  <Override PartName="/ppt/media/image5.jpg" ContentType="image/jpg"/>
  <Override PartName="/ppt/media/image58.jpg" ContentType="image/jpg"/>
  <Override PartName="/ppt/media/image59.jpg" ContentType="image/jpg"/>
  <Override PartName="/ppt/media/image6.jpg" ContentType="image/jpg"/>
  <Override PartName="/ppt/media/image60.jpg" ContentType="image/jpg"/>
  <Override PartName="/ppt/media/image7.jpg" ContentType="image/jpg"/>
  <Override PartName="/ppt/media/image9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39"/>
  </p:notesMasterIdLst>
  <p:sldIdLst>
    <p:sldId id="337" r:id="rId2"/>
    <p:sldId id="257" r:id="rId3"/>
    <p:sldId id="258" r:id="rId4"/>
    <p:sldId id="369" r:id="rId5"/>
    <p:sldId id="378" r:id="rId6"/>
    <p:sldId id="344" r:id="rId7"/>
    <p:sldId id="374" r:id="rId8"/>
    <p:sldId id="339" r:id="rId9"/>
    <p:sldId id="264" r:id="rId10"/>
    <p:sldId id="375" r:id="rId11"/>
    <p:sldId id="265" r:id="rId12"/>
    <p:sldId id="379" r:id="rId13"/>
    <p:sldId id="380" r:id="rId14"/>
    <p:sldId id="381" r:id="rId15"/>
    <p:sldId id="340" r:id="rId16"/>
    <p:sldId id="399" r:id="rId17"/>
    <p:sldId id="400" r:id="rId18"/>
    <p:sldId id="384" r:id="rId19"/>
    <p:sldId id="401" r:id="rId20"/>
    <p:sldId id="386" r:id="rId21"/>
    <p:sldId id="387" r:id="rId22"/>
    <p:sldId id="388" r:id="rId23"/>
    <p:sldId id="341" r:id="rId24"/>
    <p:sldId id="389" r:id="rId25"/>
    <p:sldId id="390" r:id="rId26"/>
    <p:sldId id="391" r:id="rId27"/>
    <p:sldId id="359" r:id="rId28"/>
    <p:sldId id="342" r:id="rId29"/>
    <p:sldId id="392" r:id="rId30"/>
    <p:sldId id="393" r:id="rId31"/>
    <p:sldId id="377" r:id="rId32"/>
    <p:sldId id="394" r:id="rId33"/>
    <p:sldId id="395" r:id="rId34"/>
    <p:sldId id="396" r:id="rId35"/>
    <p:sldId id="397" r:id="rId36"/>
    <p:sldId id="338" r:id="rId37"/>
    <p:sldId id="367" r:id="rId3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" id="{6BE5E66D-BBB2-07D0-EDA2-28C8CF80501B}">
          <p14:sldIdLst>
            <p14:sldId id="337"/>
            <p14:sldId id="257"/>
            <p14:sldId id="258"/>
            <p14:sldId id="369"/>
            <p14:sldId id="378"/>
            <p14:sldId id="344"/>
            <p14:sldId id="374"/>
            <p14:sldId id="339"/>
          </p14:sldIdLst>
        </p14:section>
        <p14:section name="Act I: The Ground" id="{37F73D86-9BAC-94C6-3244-08DDD2007D97}">
          <p14:sldIdLst>
            <p14:sldId id="264"/>
            <p14:sldId id="375"/>
            <p14:sldId id="265"/>
            <p14:sldId id="379"/>
            <p14:sldId id="380"/>
            <p14:sldId id="381"/>
            <p14:sldId id="340"/>
            <p14:sldId id="399"/>
            <p14:sldId id="400"/>
            <p14:sldId id="384"/>
            <p14:sldId id="401"/>
            <p14:sldId id="386"/>
            <p14:sldId id="387"/>
            <p14:sldId id="388"/>
          </p14:sldIdLst>
        </p14:section>
        <p14:section name="Act II: The Labor Floor" id="{51456478-FABD-B15F-DE45-5C8B5B3E8FD1}">
          <p14:sldIdLst>
            <p14:sldId id="341"/>
            <p14:sldId id="389"/>
            <p14:sldId id="390"/>
            <p14:sldId id="391"/>
            <p14:sldId id="359"/>
          </p14:sldIdLst>
        </p14:section>
        <p14:section name="Act III: The Line" id="{0A00502A-BB50-A38A-8ECD-E9043C1BE7E9}">
          <p14:sldIdLst>
            <p14:sldId id="342"/>
            <p14:sldId id="392"/>
            <p14:sldId id="393"/>
            <p14:sldId id="377"/>
            <p14:sldId id="394"/>
            <p14:sldId id="395"/>
            <p14:sldId id="396"/>
            <p14:sldId id="397"/>
          </p14:sldIdLst>
        </p14:section>
        <p14:section name="Act IV: The Grind" id="{0B07025F-8982-FEF1-E518-E67549C61B4D}">
          <p14:sldIdLst>
            <p14:sldId id="338"/>
            <p14:sldId id="367"/>
          </p14:sldIdLst>
        </p14:section>
        <p14:section name="Close" id="{88433CC7-F8E5-6D42-C379-D247B6FB28F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5"/>
    <p:restoredTop sz="96229"/>
  </p:normalViewPr>
  <p:slideViewPr>
    <p:cSldViewPr snapToGrid="0" snapToObjects="1">
      <p:cViewPr varScale="1">
        <p:scale>
          <a:sx n="58" d="100"/>
          <a:sy n="58" d="100"/>
        </p:scale>
        <p:origin x="224" y="1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112E51"/>
                </a:solidFill>
                <a:latin typeface="+mn-lt"/>
              </a:defRPr>
            </a:pPr>
            <a:r>
              <a:rPr lang="en-US" sz="1500" b="0" i="0" u="none" strike="noStrike">
                <a:solidFill>
                  <a:srgbClr val="112E51"/>
                </a:solidFill>
                <a:latin typeface="+mn-lt"/>
              </a:rPr>
              <a:t>Illinois film and TV production spend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Illinois production spend ($M)</c:v>
                </c:pt>
              </c:strCache>
            </c:strRef>
          </c:tx>
          <c:spPr>
            <a:solidFill>
              <a:srgbClr val="41B6E6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504-ED43-9D31-5D4589D8A1A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504-ED43-9D31-5D4589D8A1A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504-ED43-9D31-5D4589D8A1A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504-ED43-9D31-5D4589D8A1A6}"/>
              </c:ext>
            </c:extLst>
          </c:dPt>
          <c:dPt>
            <c:idx val="4"/>
            <c:invertIfNegative val="0"/>
            <c:bubble3D val="0"/>
            <c:spPr>
              <a:solidFill>
                <a:srgbClr val="E400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9504-ED43-9D31-5D4589D8A1A6}"/>
              </c:ext>
            </c:extLst>
          </c:dPt>
          <c:dLbls>
            <c:numFmt formatCode="&quot;$&quot;#,##0&quot;M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112E51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2019</c:v>
                </c:pt>
                <c:pt idx="1">
                  <c:v>2021</c:v>
                </c:pt>
                <c:pt idx="2">
                  <c:v>2022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560</c:v>
                </c:pt>
                <c:pt idx="1">
                  <c:v>631</c:v>
                </c:pt>
                <c:pt idx="2">
                  <c:v>691</c:v>
                </c:pt>
                <c:pt idx="3">
                  <c:v>653</c:v>
                </c:pt>
                <c:pt idx="4">
                  <c:v>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504-ED43-9D31-5D4589D8A1A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5B616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112E51"/>
                </a:solidFill>
                <a:latin typeface="+mn-lt"/>
              </a:defRPr>
            </a:pPr>
            <a:r>
              <a:rPr lang="en-US" sz="1500" b="0" i="0" u="none" strike="noStrike">
                <a:solidFill>
                  <a:srgbClr val="112E51"/>
                </a:solidFill>
                <a:latin typeface="+mn-lt"/>
              </a:rPr>
              <a:t>ASA hourly rates from Aug. 2, 2026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Hourly rate</c:v>
                </c:pt>
              </c:strCache>
            </c:strRef>
          </c:tx>
          <c:spPr>
            <a:solidFill>
              <a:srgbClr val="41B6E6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5A5-674A-BD89-9956427DE66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5A5-674A-BD89-9956427DE66B}"/>
              </c:ext>
            </c:extLst>
          </c:dPt>
          <c:dPt>
            <c:idx val="2"/>
            <c:invertIfNegative val="0"/>
            <c:bubble3D val="0"/>
            <c:spPr>
              <a:solidFill>
                <a:srgbClr val="E400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5A5-674A-BD89-9956427DE66B}"/>
              </c:ext>
            </c:extLst>
          </c:dPt>
          <c:dLbls>
            <c:numFmt formatCode="&quot;$&quot;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112E51"/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Grip / Electrician</c:v>
                </c:pt>
                <c:pt idx="1">
                  <c:v>Best boy / Dolly grip</c:v>
                </c:pt>
                <c:pt idx="2">
                  <c:v>Key grip / Gaffer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41.47</c:v>
                </c:pt>
                <c:pt idx="1">
                  <c:v>45.85</c:v>
                </c:pt>
                <c:pt idx="2">
                  <c:v>50.26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A5-674A-BD89-9956427DE6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5B616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557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8251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TRADE TALKS  ·  BTS IN THE CHICAGO FILM AND TV INDUSTRY  ·  BEA2027</a:t>
            </a:r>
            <a:endParaRPr lang="en-US" sz="1100" dirty="0"/>
          </a:p>
        </p:txBody>
      </p:sp>
      <p:sp>
        <p:nvSpPr>
          <p:cNvPr id="3" name="Text 1"/>
          <p:cNvSpPr>
            <a:spLocks noGrp="1"/>
          </p:cNvSpPr>
          <p:nvPr>
            <p:ph type="body" idx="101" hasCustomPrompt="1"/>
          </p:nvPr>
        </p:nvSpPr>
        <p:spPr>
          <a:xfrm>
            <a:off x="548640" y="384048"/>
            <a:ext cx="877824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defRPr>
            </a:lvl1pPr>
          </a:lstStyle>
          <a:p>
            <a:pPr marL="0" indent="0">
              <a:buNone/>
            </a:pPr>
            <a:endParaRPr lang="en-US" sz="15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31520"/>
            <a:ext cx="11094415" cy="804672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960120"/>
            <a:ext cx="7619695" cy="201168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3044952"/>
            <a:ext cx="7619695" cy="201168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body" idx="102" hasCustomPrompt="1"/>
          </p:nvPr>
        </p:nvSpPr>
        <p:spPr>
          <a:xfrm>
            <a:off x="548640" y="3639312"/>
            <a:ext cx="6659575" cy="38404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7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defRPr>
            </a:lvl1pPr>
          </a:lstStyle>
          <a:p>
            <a:pPr marL="0" indent="0" algn="l">
              <a:buNone/>
            </a:pPr>
            <a:endParaRPr lang="en-US" sz="1700" dirty="0"/>
          </a:p>
        </p:txBody>
      </p:sp>
      <p:sp>
        <p:nvSpPr>
          <p:cNvPr id="5" name="Text 2"/>
          <p:cNvSpPr>
            <a:spLocks noGrp="1"/>
          </p:cNvSpPr>
          <p:nvPr>
            <p:ph type="title" idx="103" hasCustomPrompt="1"/>
          </p:nvPr>
        </p:nvSpPr>
        <p:spPr>
          <a:xfrm>
            <a:off x="548640" y="4041648"/>
            <a:ext cx="6659575" cy="1234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76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76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548640" y="5349240"/>
            <a:ext cx="665957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900" i="1" dirty="0">
                <a:solidFill>
                  <a:schemeClr val="accent6"/>
                </a:solidFill>
              </a:defRPr>
            </a:lvl1pPr>
          </a:lstStyle>
          <a:p>
            <a:pPr marL="0" indent="0" algn="l">
              <a:buNone/>
            </a:pPr>
            <a:endParaRPr lang="en-US" sz="19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31920"/>
            <a:ext cx="12191695" cy="18288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532120"/>
            <a:ext cx="12191695" cy="18288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822960"/>
            <a:ext cx="11094415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24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12400" dirty="0"/>
          </a:p>
        </p:txBody>
      </p:sp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548640" y="2450592"/>
            <a:ext cx="11094415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600" b="1" dirty="0">
                <a:solidFill>
                  <a:schemeClr val="accent3"/>
                </a:solidFill>
                <a:latin typeface="Big Shoulders Display" pitchFamily="34" charset="0"/>
                <a:ea typeface="Big Shoulders Display" pitchFamily="34" charset="-122"/>
                <a:cs typeface="Big Shoulders Display" pitchFamily="34" charset="-120"/>
              </a:defRPr>
            </a:lvl1pPr>
          </a:lstStyle>
          <a:p>
            <a:pPr marL="0" indent="0">
              <a:buNone/>
            </a:pPr>
            <a:endParaRPr lang="en-US" sz="4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HOWCA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Relationship Id="rId7" Type="http://schemas.openxmlformats.org/officeDocument/2006/relationships/image" Target="../media/image29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0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2.png"/><Relationship Id="rId4" Type="http://schemas.openxmlformats.org/officeDocument/2006/relationships/image" Target="../media/image43.jpg"/><Relationship Id="rId5" Type="http://schemas.openxmlformats.org/officeDocument/2006/relationships/image" Target="../media/image4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8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9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0.jp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1270" y="501650"/>
            <a:ext cx="57658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chemeClr val="accent3"/>
                </a:solidFill>
                <a:latin typeface="Big Shoulders Text" pitchFamily="34" charset="0"/>
              </a:rPr>
              <a:t> COM 32200 - TV PRODUCTION - FALL 2023</a:t>
            </a:r>
          </a:p>
        </p:txBody>
      </p:sp>
      <p:sp>
        <p:nvSpPr>
          <p:cNvPr id="3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6100" y="863600"/>
            <a:ext cx="5765800" cy="13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800" dirty="0">
                <a:ea typeface="DIN Condensed" panose="020B0606040000020204" pitchFamily="34" charset="77"/>
              </a:rPr>
              <a:t>TRADE TALK</a:t>
            </a:r>
          </a:p>
        </p:txBody>
      </p:sp>
      <p:sp>
        <p:nvSpPr>
          <p:cNvPr id="4" name="Text 2"/>
          <p:cNvSpPr>
            <a:spLocks noGrp="1"/>
          </p:cNvSpPr>
          <p:nvPr>
            <p:ph type="body" idx="103" hasCustomPrompt="1"/>
          </p:nvPr>
        </p:nvSpPr>
        <p:spPr>
          <a:xfrm>
            <a:off x="541270" y="2212975"/>
            <a:ext cx="5765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b="1" dirty="0">
                <a:solidFill>
                  <a:schemeClr val="accent3"/>
                </a:solidFill>
                <a:latin typeface="Big Shoulders Display" pitchFamily="34" charset="0"/>
              </a:rPr>
              <a:t>BTS IN THE CHICAGO FILM</a:t>
            </a:r>
            <a:br>
              <a:rPr lang="en-US" sz="2800" b="1" dirty="0"/>
            </a:br>
            <a:r>
              <a:rPr lang="en-US" sz="2800" b="1" dirty="0">
                <a:solidFill>
                  <a:schemeClr val="accent3"/>
                </a:solidFill>
                <a:latin typeface="Big Shoulders Display" pitchFamily="34" charset="0"/>
              </a:rPr>
              <a:t>AND TV INDUSTRY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546100" y="3079750"/>
            <a:ext cx="5919094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A crew-level view from soundstages, scenic shops, locations,</a:t>
            </a:r>
            <a:br>
              <a:rPr lang="en-US" sz="1400" i="1" dirty="0"/>
            </a:br>
            <a:r>
              <a:rPr lang="en-US" sz="1400" i="1" dirty="0">
                <a:solidFill>
                  <a:schemeClr val="accent6"/>
                </a:solidFill>
              </a:rPr>
              <a:t>and union halls</a:t>
            </a:r>
          </a:p>
        </p:txBody>
      </p:sp>
      <p:sp>
        <p:nvSpPr>
          <p:cNvPr id="6" name="Flag star 1"/>
          <p:cNvSpPr/>
          <p:nvPr/>
        </p:nvSpPr>
        <p:spPr>
          <a:xfrm>
            <a:off x="546100" y="4318000"/>
            <a:ext cx="889000" cy="1028700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Flag star 2"/>
          <p:cNvSpPr/>
          <p:nvPr/>
        </p:nvSpPr>
        <p:spPr>
          <a:xfrm>
            <a:off x="2171700" y="4318000"/>
            <a:ext cx="889000" cy="1028700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Flag star 3"/>
          <p:cNvSpPr/>
          <p:nvPr/>
        </p:nvSpPr>
        <p:spPr>
          <a:xfrm>
            <a:off x="3797300" y="4318000"/>
            <a:ext cx="889000" cy="1028700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Flag star 4"/>
          <p:cNvSpPr/>
          <p:nvPr/>
        </p:nvSpPr>
        <p:spPr>
          <a:xfrm>
            <a:off x="5422900" y="4318000"/>
            <a:ext cx="889000" cy="1028700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46100" y="5791200"/>
            <a:ext cx="57658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kern="0" spc="200" dirty="0">
                <a:solidFill>
                  <a:schemeClr val="tx1"/>
                </a:solidFill>
                <a:latin typeface="Big Shoulders Text" pitchFamily="34" charset="0"/>
              </a:rPr>
              <a:t>TY BUSH, MA, MFA, CAPM©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Continuing Lecturer, Purdue University Northwest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Writer &amp; Producer, TwointheBush Television Co.</a:t>
            </a:r>
          </a:p>
        </p:txBody>
      </p:sp>
      <p:pic>
        <p:nvPicPr>
          <p:cNvPr id="11" name="Chicago Film Office poster" descr="Chicago Film Office poster: Chicago. Big shoulders, big scenes, big stories.">
            <a:extLst>
              <a:ext uri="{FF2B5EF4-FFF2-40B4-BE49-F238E27FC236}">
                <a16:creationId xmlns:a16="http://schemas.microsoft.com/office/drawing/2014/main" id="{067A67AB-DE28-1427-79AF-3571CEC69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700" y="0"/>
            <a:ext cx="5321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4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cago Made toolkit" descr="Chicago Film Office Chicago Made campaign: Chicago Born. Chicago Raised. Chicago TV + Film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305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lm Office permit workshop" descr="Chicago Film Office permitting workshop video still of a street shoo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457200"/>
            <a:ext cx="10616184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ag bar top"/>
          <p:cNvSpPr/>
          <p:nvPr/>
        </p:nvSpPr>
        <p:spPr>
          <a:xfrm>
            <a:off x="0" y="1143000"/>
            <a:ext cx="1219200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Flag bar bottom"/>
          <p:cNvSpPr/>
          <p:nvPr/>
        </p:nvSpPr>
        <p:spPr>
          <a:xfrm>
            <a:off x="0" y="4572000"/>
            <a:ext cx="1219200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hicago star 1"/>
          <p:cNvSpPr/>
          <p:nvPr/>
        </p:nvSpPr>
        <p:spPr>
          <a:xfrm>
            <a:off x="2353225" y="2571750"/>
            <a:ext cx="1484801" cy="1714500"/>
          </a:xfrm>
          <a:custGeom>
            <a:avLst/>
            <a:gdLst/>
            <a:ahLst/>
            <a:cxnLst/>
            <a:rect l="l" t="t" r="r" b="b"/>
            <a:pathLst>
              <a:path w="1484801" h="1714500">
                <a:moveTo>
                  <a:pt x="742401" y="0"/>
                </a:moveTo>
                <a:lnTo>
                  <a:pt x="926097" y="539078"/>
                </a:lnTo>
                <a:lnTo>
                  <a:pt x="1484801" y="428625"/>
                </a:lnTo>
                <a:lnTo>
                  <a:pt x="1109793" y="857250"/>
                </a:lnTo>
                <a:lnTo>
                  <a:pt x="1484801" y="1285875"/>
                </a:lnTo>
                <a:lnTo>
                  <a:pt x="926097" y="1175422"/>
                </a:lnTo>
                <a:lnTo>
                  <a:pt x="742401" y="1714500"/>
                </a:lnTo>
                <a:lnTo>
                  <a:pt x="558704" y="1175422"/>
                </a:lnTo>
                <a:lnTo>
                  <a:pt x="0" y="1285875"/>
                </a:lnTo>
                <a:lnTo>
                  <a:pt x="375008" y="857250"/>
                </a:lnTo>
                <a:lnTo>
                  <a:pt x="0" y="428625"/>
                </a:lnTo>
                <a:lnTo>
                  <a:pt x="558704" y="5390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Chicago star 2"/>
          <p:cNvSpPr/>
          <p:nvPr/>
        </p:nvSpPr>
        <p:spPr>
          <a:xfrm>
            <a:off x="4353475" y="2571750"/>
            <a:ext cx="1484801" cy="1714500"/>
          </a:xfrm>
          <a:custGeom>
            <a:avLst/>
            <a:gdLst/>
            <a:ahLst/>
            <a:cxnLst/>
            <a:rect l="l" t="t" r="r" b="b"/>
            <a:pathLst>
              <a:path w="1484801" h="1714500">
                <a:moveTo>
                  <a:pt x="742401" y="0"/>
                </a:moveTo>
                <a:lnTo>
                  <a:pt x="926097" y="539078"/>
                </a:lnTo>
                <a:lnTo>
                  <a:pt x="1484801" y="428625"/>
                </a:lnTo>
                <a:lnTo>
                  <a:pt x="1109793" y="857250"/>
                </a:lnTo>
                <a:lnTo>
                  <a:pt x="1484801" y="1285875"/>
                </a:lnTo>
                <a:lnTo>
                  <a:pt x="926097" y="1175422"/>
                </a:lnTo>
                <a:lnTo>
                  <a:pt x="742401" y="1714500"/>
                </a:lnTo>
                <a:lnTo>
                  <a:pt x="558704" y="1175422"/>
                </a:lnTo>
                <a:lnTo>
                  <a:pt x="0" y="1285875"/>
                </a:lnTo>
                <a:lnTo>
                  <a:pt x="375008" y="857250"/>
                </a:lnTo>
                <a:lnTo>
                  <a:pt x="0" y="428625"/>
                </a:lnTo>
                <a:lnTo>
                  <a:pt x="558704" y="5390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hicago star 3"/>
          <p:cNvSpPr/>
          <p:nvPr/>
        </p:nvSpPr>
        <p:spPr>
          <a:xfrm>
            <a:off x="6353725" y="2571750"/>
            <a:ext cx="1484801" cy="1714500"/>
          </a:xfrm>
          <a:custGeom>
            <a:avLst/>
            <a:gdLst/>
            <a:ahLst/>
            <a:cxnLst/>
            <a:rect l="l" t="t" r="r" b="b"/>
            <a:pathLst>
              <a:path w="1484801" h="1714500">
                <a:moveTo>
                  <a:pt x="742401" y="0"/>
                </a:moveTo>
                <a:lnTo>
                  <a:pt x="926097" y="539078"/>
                </a:lnTo>
                <a:lnTo>
                  <a:pt x="1484801" y="428625"/>
                </a:lnTo>
                <a:lnTo>
                  <a:pt x="1109793" y="857250"/>
                </a:lnTo>
                <a:lnTo>
                  <a:pt x="1484801" y="1285875"/>
                </a:lnTo>
                <a:lnTo>
                  <a:pt x="926097" y="1175422"/>
                </a:lnTo>
                <a:lnTo>
                  <a:pt x="742401" y="1714500"/>
                </a:lnTo>
                <a:lnTo>
                  <a:pt x="558704" y="1175422"/>
                </a:lnTo>
                <a:lnTo>
                  <a:pt x="0" y="1285875"/>
                </a:lnTo>
                <a:lnTo>
                  <a:pt x="375008" y="857250"/>
                </a:lnTo>
                <a:lnTo>
                  <a:pt x="0" y="428625"/>
                </a:lnTo>
                <a:lnTo>
                  <a:pt x="558704" y="5390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Chicago star 4"/>
          <p:cNvSpPr/>
          <p:nvPr/>
        </p:nvSpPr>
        <p:spPr>
          <a:xfrm>
            <a:off x="8353975" y="2571750"/>
            <a:ext cx="1484801" cy="1714500"/>
          </a:xfrm>
          <a:custGeom>
            <a:avLst/>
            <a:gdLst/>
            <a:ahLst/>
            <a:cxnLst/>
            <a:rect l="l" t="t" r="r" b="b"/>
            <a:pathLst>
              <a:path w="1484801" h="1714500">
                <a:moveTo>
                  <a:pt x="742401" y="0"/>
                </a:moveTo>
                <a:lnTo>
                  <a:pt x="926097" y="539078"/>
                </a:lnTo>
                <a:lnTo>
                  <a:pt x="1484801" y="428625"/>
                </a:lnTo>
                <a:lnTo>
                  <a:pt x="1109793" y="857250"/>
                </a:lnTo>
                <a:lnTo>
                  <a:pt x="1484801" y="1285875"/>
                </a:lnTo>
                <a:lnTo>
                  <a:pt x="926097" y="1175422"/>
                </a:lnTo>
                <a:lnTo>
                  <a:pt x="742401" y="1714500"/>
                </a:lnTo>
                <a:lnTo>
                  <a:pt x="558704" y="1175422"/>
                </a:lnTo>
                <a:lnTo>
                  <a:pt x="0" y="1285875"/>
                </a:lnTo>
                <a:lnTo>
                  <a:pt x="375008" y="857250"/>
                </a:lnTo>
                <a:lnTo>
                  <a:pt x="0" y="428625"/>
                </a:lnTo>
                <a:lnTo>
                  <a:pt x="558704" y="5390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5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BEFORE WE ROLL  ·  THE SPEAKER'S CREW CARD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EVERY FRAME HAS A CALL TIME</a:t>
            </a:r>
            <a:endParaRPr lang="en-US" sz="40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548640" y="1554480"/>
            <a:ext cx="110944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+mj-lt"/>
              </a:rPr>
              <a:t>I KNOW THIS WORLD BECAUSE I'VE GRINDED HERE.</a:t>
            </a:r>
            <a:endParaRPr lang="en-US" sz="2400" b="1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48256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This talk starts at call time. </a:t>
            </a:r>
            <a:r>
              <a:rPr lang="en-US" sz="1600" i="1" dirty="0">
                <a:solidFill>
                  <a:schemeClr val="accent3"/>
                </a:solidFill>
              </a:rPr>
              <a:t>The question for this room: how do we prepare students for the work as it is actually done?</a:t>
            </a:r>
            <a:endParaRPr lang="en-US" sz="1600" dirty="0"/>
          </a:p>
        </p:txBody>
      </p:sp>
      <p:sp>
        <p:nvSpPr>
          <p:cNvPr id="7" name="Crew card CHICAGO CREW"/>
          <p:cNvSpPr/>
          <p:nvPr/>
        </p:nvSpPr>
        <p:spPr>
          <a:xfrm>
            <a:off x="548640" y="2542032"/>
            <a:ext cx="5440680" cy="141732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2679192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kern="0" dirty="0">
                <a:solidFill>
                  <a:schemeClr val="tx1"/>
                </a:solidFill>
                <a:latin typeface="+mj-lt"/>
              </a:rPr>
              <a:t>CHICAGO CREW GIGS</a:t>
            </a:r>
            <a:endParaRPr lang="en-US" sz="1700" dirty="0"/>
          </a:p>
        </p:txBody>
      </p:sp>
      <p:sp>
        <p:nvSpPr>
          <p:cNvPr id="9" name="Bullet star 1"/>
          <p:cNvSpPr/>
          <p:nvPr/>
        </p:nvSpPr>
        <p:spPr>
          <a:xfrm>
            <a:off x="777240" y="3100324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1124712" y="3054096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Overhire: </a:t>
            </a:r>
            <a:r>
              <a:rPr lang="en-US" sz="1400" dirty="0">
                <a:solidFill>
                  <a:schemeClr val="tx1"/>
                </a:solidFill>
              </a:rPr>
              <a:t>Chicago Scenic Studios, IATSE Local 2</a:t>
            </a:r>
            <a:endParaRPr lang="en-US" sz="1400" dirty="0"/>
          </a:p>
        </p:txBody>
      </p:sp>
      <p:sp>
        <p:nvSpPr>
          <p:cNvPr id="11" name="Bullet star 2"/>
          <p:cNvSpPr/>
          <p:nvPr/>
        </p:nvSpPr>
        <p:spPr>
          <a:xfrm>
            <a:off x="777240" y="3402076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1124712" y="3355848"/>
            <a:ext cx="46817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Overhire:  </a:t>
            </a:r>
            <a:r>
              <a:rPr lang="en-US" sz="1400" dirty="0">
                <a:solidFill>
                  <a:schemeClr val="tx1"/>
                </a:solidFill>
              </a:rPr>
              <a:t>North of the 10, IATSE Local 476</a:t>
            </a:r>
            <a:endParaRPr lang="en-US" sz="1400" dirty="0"/>
          </a:p>
        </p:txBody>
      </p:sp>
      <p:sp>
        <p:nvSpPr>
          <p:cNvPr id="13" name="Crew card BROADCAST"/>
          <p:cNvSpPr/>
          <p:nvPr/>
        </p:nvSpPr>
        <p:spPr>
          <a:xfrm>
            <a:off x="6202375" y="2542032"/>
            <a:ext cx="5440680" cy="141732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430975" y="2679192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BROADCAST</a:t>
            </a:r>
            <a:endParaRPr lang="en-US" sz="1700" dirty="0"/>
          </a:p>
        </p:txBody>
      </p:sp>
      <p:sp>
        <p:nvSpPr>
          <p:cNvPr id="15" name="Bullet star 1"/>
          <p:cNvSpPr/>
          <p:nvPr/>
        </p:nvSpPr>
        <p:spPr>
          <a:xfrm>
            <a:off x="6430975" y="3100324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778447" y="3054096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Camera Operator:  </a:t>
            </a:r>
            <a:r>
              <a:rPr lang="en-US" sz="1400" dirty="0">
                <a:solidFill>
                  <a:schemeClr val="tx1"/>
                </a:solidFill>
              </a:rPr>
              <a:t>Lakeshore TV</a:t>
            </a:r>
            <a:endParaRPr lang="en-US" sz="1400" dirty="0"/>
          </a:p>
        </p:txBody>
      </p:sp>
      <p:sp>
        <p:nvSpPr>
          <p:cNvPr id="17" name="Bullet star 2"/>
          <p:cNvSpPr/>
          <p:nvPr/>
        </p:nvSpPr>
        <p:spPr>
          <a:xfrm>
            <a:off x="6430975" y="3402076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6778447" y="3355848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Technical Director:  </a:t>
            </a:r>
            <a:r>
              <a:rPr lang="en-US" sz="1400" dirty="0">
                <a:solidFill>
                  <a:schemeClr val="tx1"/>
                </a:solidFill>
              </a:rPr>
              <a:t>Gary SouthShore RailCats</a:t>
            </a:r>
            <a:endParaRPr lang="en-US" sz="1400" dirty="0"/>
          </a:p>
        </p:txBody>
      </p:sp>
      <p:sp>
        <p:nvSpPr>
          <p:cNvPr id="19" name="Crew card STAGE AND SCENIC"/>
          <p:cNvSpPr/>
          <p:nvPr/>
        </p:nvSpPr>
        <p:spPr>
          <a:xfrm>
            <a:off x="548640" y="4123944"/>
            <a:ext cx="5440680" cy="2057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777240" y="4261104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STAGE AND SCENIC</a:t>
            </a:r>
            <a:endParaRPr lang="en-US" sz="1700" dirty="0"/>
          </a:p>
        </p:txBody>
      </p:sp>
      <p:sp>
        <p:nvSpPr>
          <p:cNvPr id="21" name="Bullet star 1"/>
          <p:cNvSpPr/>
          <p:nvPr/>
        </p:nvSpPr>
        <p:spPr>
          <a:xfrm>
            <a:off x="777240" y="4682236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1124712" y="4636008"/>
            <a:ext cx="46817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Scenic Carpenter </a:t>
            </a:r>
            <a:r>
              <a:rPr lang="en-US" sz="1400" b="1" dirty="0"/>
              <a:t>Chicago</a:t>
            </a:r>
            <a:r>
              <a:rPr lang="en-US" sz="1400" b="1" dirty="0">
                <a:solidFill>
                  <a:schemeClr val="tx1"/>
                </a:solidFill>
              </a:rPr>
              <a:t>:  </a:t>
            </a:r>
            <a:r>
              <a:rPr lang="en-US" sz="1400" dirty="0">
                <a:solidFill>
                  <a:schemeClr val="tx1"/>
                </a:solidFill>
              </a:rPr>
              <a:t>Chicago Shakespeare Theater, Stage 773, A Red Orchid Theatre</a:t>
            </a:r>
            <a:endParaRPr lang="en-US" sz="1400" dirty="0"/>
          </a:p>
        </p:txBody>
      </p:sp>
      <p:sp>
        <p:nvSpPr>
          <p:cNvPr id="23" name="Bullet star 2"/>
          <p:cNvSpPr/>
          <p:nvPr/>
        </p:nvSpPr>
        <p:spPr>
          <a:xfrm>
            <a:off x="777240" y="5212588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1124712" y="5166360"/>
            <a:ext cx="46817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Stagehand and </a:t>
            </a:r>
            <a:r>
              <a:rPr lang="en-US" sz="1400" b="1" dirty="0"/>
              <a:t>Scenic C</a:t>
            </a:r>
            <a:r>
              <a:rPr lang="en-US" sz="1400" b="1" dirty="0">
                <a:solidFill>
                  <a:schemeClr val="tx1"/>
                </a:solidFill>
              </a:rPr>
              <a:t>arpenter New York:  </a:t>
            </a:r>
            <a:r>
              <a:rPr lang="en-US" sz="1400" dirty="0">
                <a:solidFill>
                  <a:schemeClr val="tx1"/>
                </a:solidFill>
              </a:rPr>
              <a:t>Atlantic Theater Company, The Vineyard, The Yiddish Theater</a:t>
            </a:r>
            <a:endParaRPr lang="en-US" sz="1400" dirty="0"/>
          </a:p>
        </p:txBody>
      </p:sp>
      <p:sp>
        <p:nvSpPr>
          <p:cNvPr id="25" name="Bullet star 3"/>
          <p:cNvSpPr/>
          <p:nvPr/>
        </p:nvSpPr>
        <p:spPr>
          <a:xfrm>
            <a:off x="777240" y="574294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1124712" y="5696712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Model Maker &amp; Scenic:  </a:t>
            </a:r>
            <a:r>
              <a:rPr lang="en-US" sz="1400" dirty="0">
                <a:solidFill>
                  <a:schemeClr val="tx1"/>
                </a:solidFill>
              </a:rPr>
              <a:t>Curious Pictures, New York</a:t>
            </a:r>
            <a:endParaRPr lang="en-US" sz="1400" dirty="0"/>
          </a:p>
        </p:txBody>
      </p:sp>
      <p:sp>
        <p:nvSpPr>
          <p:cNvPr id="27" name="Crew card TRAINING AND TODAY"/>
          <p:cNvSpPr/>
          <p:nvPr/>
        </p:nvSpPr>
        <p:spPr>
          <a:xfrm>
            <a:off x="6202375" y="4123944"/>
            <a:ext cx="5440680" cy="2057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6430975" y="4261104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TRAINING AND TODAY</a:t>
            </a:r>
            <a:endParaRPr lang="en-US" sz="1700" dirty="0"/>
          </a:p>
        </p:txBody>
      </p:sp>
      <p:sp>
        <p:nvSpPr>
          <p:cNvPr id="29" name="Bullet star 1"/>
          <p:cNvSpPr/>
          <p:nvPr/>
        </p:nvSpPr>
        <p:spPr>
          <a:xfrm>
            <a:off x="6430975" y="4682236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 txBox="1"/>
          <p:nvPr/>
        </p:nvSpPr>
        <p:spPr>
          <a:xfrm>
            <a:off x="6778447" y="4636008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MFA in Cinema:  </a:t>
            </a:r>
            <a:r>
              <a:rPr lang="en-US" sz="1400" dirty="0">
                <a:solidFill>
                  <a:schemeClr val="tx1"/>
                </a:solidFill>
              </a:rPr>
              <a:t>DePaul University</a:t>
            </a:r>
            <a:endParaRPr lang="en-US" sz="1400" dirty="0"/>
          </a:p>
        </p:txBody>
      </p:sp>
      <p:sp>
        <p:nvSpPr>
          <p:cNvPr id="31" name="Bullet star 2"/>
          <p:cNvSpPr/>
          <p:nvPr/>
        </p:nvSpPr>
        <p:spPr>
          <a:xfrm>
            <a:off x="6430975" y="4983988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 txBox="1"/>
          <p:nvPr/>
        </p:nvSpPr>
        <p:spPr>
          <a:xfrm>
            <a:off x="6778447" y="4937760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ARRI certified:  </a:t>
            </a:r>
            <a:r>
              <a:rPr lang="en-US" sz="1400" dirty="0">
                <a:solidFill>
                  <a:schemeClr val="tx1"/>
                </a:solidFill>
              </a:rPr>
              <a:t>camera and lighting systems</a:t>
            </a:r>
            <a:endParaRPr lang="en-US" sz="1400" dirty="0"/>
          </a:p>
        </p:txBody>
      </p:sp>
      <p:sp>
        <p:nvSpPr>
          <p:cNvPr id="33" name="Bullet star 3"/>
          <p:cNvSpPr/>
          <p:nvPr/>
        </p:nvSpPr>
        <p:spPr>
          <a:xfrm>
            <a:off x="6430975" y="528574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 txBox="1"/>
          <p:nvPr/>
        </p:nvSpPr>
        <p:spPr>
          <a:xfrm>
            <a:off x="6778447" y="5239512"/>
            <a:ext cx="46817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Producer:  </a:t>
            </a:r>
            <a:r>
              <a:rPr lang="en-US" sz="1400" dirty="0">
                <a:solidFill>
                  <a:schemeClr val="tx1"/>
                </a:solidFill>
              </a:rPr>
              <a:t>TwointheBush Television Co., an IATSE-signatory shop</a:t>
            </a:r>
            <a:endParaRPr lang="en-US" sz="1400" dirty="0"/>
          </a:p>
        </p:txBody>
      </p:sp>
      <p:sp>
        <p:nvSpPr>
          <p:cNvPr id="35" name="Bullet star 4"/>
          <p:cNvSpPr/>
          <p:nvPr/>
        </p:nvSpPr>
        <p:spPr>
          <a:xfrm>
            <a:off x="6430975" y="5816092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 txBox="1"/>
          <p:nvPr/>
        </p:nvSpPr>
        <p:spPr>
          <a:xfrm>
            <a:off x="6778447" y="5769864"/>
            <a:ext cx="46817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Continuing Lecturer:  </a:t>
            </a:r>
            <a:r>
              <a:rPr lang="en-US" sz="1400" dirty="0">
                <a:solidFill>
                  <a:schemeClr val="tx1"/>
                </a:solidFill>
              </a:rPr>
              <a:t>Purdue University Northwest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4520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BEFORE WE ROLL  ·  OVERHIRE DAYS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FROM THE FLOOR: NORTH OF THE 10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5" name="North of the 10 key art" descr="North of the 10 key ar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5413248" cy="2834640"/>
          </a:xfrm>
          <a:prstGeom prst="rect">
            <a:avLst/>
          </a:prstGeom>
        </p:spPr>
      </p:pic>
      <p:pic>
        <p:nvPicPr>
          <p:cNvPr id="6" name="North of the 10 stage set" descr="A set under lights on the st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776" y="1783080"/>
            <a:ext cx="2834640" cy="2834640"/>
          </a:xfrm>
          <a:prstGeom prst="rect">
            <a:avLst/>
          </a:prstGeom>
        </p:spPr>
      </p:pic>
      <p:pic>
        <p:nvPicPr>
          <p:cNvPr id="7" name="Crew humor photo" descr="Crew member lying in a prop coffin: I've just been dying to get one of these!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3047" y="1783080"/>
            <a:ext cx="2350008" cy="2834640"/>
          </a:xfrm>
          <a:prstGeom prst="rect">
            <a:avLst/>
          </a:prstGeom>
        </p:spPr>
      </p:pic>
      <p:sp>
        <p:nvSpPr>
          <p:cNvPr id="8" name="Floor star"/>
          <p:cNvSpPr/>
          <p:nvPr/>
        </p:nvSpPr>
        <p:spPr>
          <a:xfrm>
            <a:off x="548640" y="4965192"/>
            <a:ext cx="190049" cy="219456"/>
          </a:xfrm>
          <a:custGeom>
            <a:avLst/>
            <a:gdLst/>
            <a:ahLst/>
            <a:cxnLst/>
            <a:rect l="l" t="t" r="r" b="b"/>
            <a:pathLst>
              <a:path w="190049" h="219456">
                <a:moveTo>
                  <a:pt x="95025" y="0"/>
                </a:moveTo>
                <a:lnTo>
                  <a:pt x="118537" y="69002"/>
                </a:lnTo>
                <a:lnTo>
                  <a:pt x="190049" y="54864"/>
                </a:lnTo>
                <a:lnTo>
                  <a:pt x="142049" y="109728"/>
                </a:lnTo>
                <a:lnTo>
                  <a:pt x="190049" y="164592"/>
                </a:lnTo>
                <a:lnTo>
                  <a:pt x="118537" y="150454"/>
                </a:lnTo>
                <a:lnTo>
                  <a:pt x="95025" y="219456"/>
                </a:lnTo>
                <a:lnTo>
                  <a:pt x="71512" y="150454"/>
                </a:lnTo>
                <a:lnTo>
                  <a:pt x="0" y="164592"/>
                </a:lnTo>
                <a:lnTo>
                  <a:pt x="48000" y="109728"/>
                </a:lnTo>
                <a:lnTo>
                  <a:pt x="0" y="54864"/>
                </a:lnTo>
                <a:lnTo>
                  <a:pt x="71512" y="690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3"/>
          <p:cNvSpPr txBox="1"/>
          <p:nvPr/>
        </p:nvSpPr>
        <p:spPr>
          <a:xfrm>
            <a:off x="914400" y="4864608"/>
            <a:ext cx="1072865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Overhire on North of the 10, </a:t>
            </a:r>
            <a:r>
              <a:rPr lang="en-US" sz="1900" dirty="0">
                <a:solidFill>
                  <a:schemeClr val="tx1"/>
                </a:solidFill>
              </a:rPr>
              <a:t>working alongside IATSE Local 476 and ICG Local 600 camera crews.</a:t>
            </a:r>
            <a:endParaRPr lang="en-US" sz="1900" dirty="0"/>
          </a:p>
        </p:txBody>
      </p:sp>
      <p:sp>
        <p:nvSpPr>
          <p:cNvPr id="10" name="Text 4"/>
          <p:cNvSpPr txBox="1"/>
          <p:nvPr/>
        </p:nvSpPr>
        <p:spPr>
          <a:xfrm>
            <a:off x="914400" y="5349240"/>
            <a:ext cx="107286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chemeClr val="accent3"/>
                </a:solidFill>
              </a:rPr>
              <a:t>The floor teaches what school can’t.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55851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THE RUN OF SHOW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FOUR STARS, FOUR ACTS</a:t>
            </a:r>
            <a:endParaRPr lang="en-US" sz="40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548639" y="1331976"/>
            <a:ext cx="11094415" cy="611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chemeClr val="accent6"/>
                </a:solidFill>
              </a:rPr>
              <a:t>The Chicago flag carries four red stars, each marking a moment when the city was forced to innovate and rebuild itself.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dirty="0">
                <a:solidFill>
                  <a:schemeClr val="accent6"/>
                </a:solidFill>
              </a:rPr>
              <a:t>Today the stars separate our talk into four discreet acts. </a:t>
            </a:r>
            <a:endParaRPr lang="en-US" sz="1400" dirty="0"/>
          </a:p>
        </p:txBody>
      </p:sp>
      <p:sp>
        <p:nvSpPr>
          <p:cNvPr id="6" name="Act 1 column"/>
          <p:cNvSpPr/>
          <p:nvPr/>
        </p:nvSpPr>
        <p:spPr>
          <a:xfrm>
            <a:off x="548640" y="2240280"/>
            <a:ext cx="2590495" cy="38862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t 1 star"/>
          <p:cNvSpPr/>
          <p:nvPr/>
        </p:nvSpPr>
        <p:spPr>
          <a:xfrm>
            <a:off x="825500" y="2514600"/>
            <a:ext cx="660400" cy="762000"/>
          </a:xfrm>
          <a:custGeom>
            <a:avLst/>
            <a:gdLst/>
            <a:ahLst/>
            <a:cxnLst/>
            <a:rect l="l" t="t" r="r" b="b"/>
            <a:pathLst>
              <a:path w="752277" h="868680">
                <a:moveTo>
                  <a:pt x="376139" y="0"/>
                </a:moveTo>
                <a:lnTo>
                  <a:pt x="469209" y="273133"/>
                </a:lnTo>
                <a:lnTo>
                  <a:pt x="752277" y="217170"/>
                </a:lnTo>
                <a:lnTo>
                  <a:pt x="562279" y="434340"/>
                </a:lnTo>
                <a:lnTo>
                  <a:pt x="752277" y="651510"/>
                </a:lnTo>
                <a:lnTo>
                  <a:pt x="469209" y="595547"/>
                </a:lnTo>
                <a:lnTo>
                  <a:pt x="376139" y="868680"/>
                </a:lnTo>
                <a:lnTo>
                  <a:pt x="283068" y="595547"/>
                </a:lnTo>
                <a:lnTo>
                  <a:pt x="0" y="651510"/>
                </a:lnTo>
                <a:lnTo>
                  <a:pt x="189998" y="434340"/>
                </a:lnTo>
                <a:lnTo>
                  <a:pt x="0" y="217170"/>
                </a:lnTo>
                <a:lnTo>
                  <a:pt x="283068" y="273133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5500" y="5562600"/>
            <a:ext cx="223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STAR 1</a:t>
            </a:r>
            <a:b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</a:b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FORT DEARBORN</a:t>
            </a:r>
            <a:endParaRPr lang="en-US" sz="1000" spc="100" dirty="0"/>
          </a:p>
        </p:txBody>
      </p:sp>
      <p:sp>
        <p:nvSpPr>
          <p:cNvPr id="9" name="Text 6"/>
          <p:cNvSpPr txBox="1"/>
          <p:nvPr/>
        </p:nvSpPr>
        <p:spPr>
          <a:xfrm>
            <a:off x="825500" y="350520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5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</a:t>
            </a:r>
            <a:endParaRPr lang="en-US" sz="1200" spc="250" dirty="0"/>
          </a:p>
        </p:txBody>
      </p:sp>
      <p:sp>
        <p:nvSpPr>
          <p:cNvPr id="10" name="Text 7"/>
          <p:cNvSpPr txBox="1"/>
          <p:nvPr/>
        </p:nvSpPr>
        <p:spPr>
          <a:xfrm>
            <a:off x="825500" y="3759200"/>
            <a:ext cx="2260600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THE GROUND</a:t>
            </a:r>
            <a:endParaRPr lang="en-US" sz="2600" dirty="0">
              <a:latin typeface="+mj-lt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825500" y="4292600"/>
            <a:ext cx="2057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Chicago made movies first. A century of booms, bans, and backlots.</a:t>
            </a:r>
            <a:endParaRPr lang="en-US" sz="1400" dirty="0"/>
          </a:p>
        </p:txBody>
      </p:sp>
      <p:sp>
        <p:nvSpPr>
          <p:cNvPr id="12" name="Act 2 column"/>
          <p:cNvSpPr/>
          <p:nvPr/>
        </p:nvSpPr>
        <p:spPr>
          <a:xfrm>
            <a:off x="3383280" y="2240280"/>
            <a:ext cx="2590495" cy="38862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Act 2 star"/>
          <p:cNvSpPr/>
          <p:nvPr/>
        </p:nvSpPr>
        <p:spPr>
          <a:xfrm>
            <a:off x="3657600" y="2514600"/>
            <a:ext cx="660400" cy="762000"/>
          </a:xfrm>
          <a:custGeom>
            <a:avLst/>
            <a:gdLst/>
            <a:ahLst/>
            <a:cxnLst/>
            <a:rect l="l" t="t" r="r" b="b"/>
            <a:pathLst>
              <a:path w="752277" h="868680">
                <a:moveTo>
                  <a:pt x="376139" y="0"/>
                </a:moveTo>
                <a:lnTo>
                  <a:pt x="469209" y="273133"/>
                </a:lnTo>
                <a:lnTo>
                  <a:pt x="752277" y="217170"/>
                </a:lnTo>
                <a:lnTo>
                  <a:pt x="562279" y="434340"/>
                </a:lnTo>
                <a:lnTo>
                  <a:pt x="752277" y="651510"/>
                </a:lnTo>
                <a:lnTo>
                  <a:pt x="469209" y="595547"/>
                </a:lnTo>
                <a:lnTo>
                  <a:pt x="376139" y="868680"/>
                </a:lnTo>
                <a:lnTo>
                  <a:pt x="283068" y="595547"/>
                </a:lnTo>
                <a:lnTo>
                  <a:pt x="0" y="651510"/>
                </a:lnTo>
                <a:lnTo>
                  <a:pt x="189998" y="434340"/>
                </a:lnTo>
                <a:lnTo>
                  <a:pt x="0" y="217170"/>
                </a:lnTo>
                <a:lnTo>
                  <a:pt x="283068" y="273133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3657600" y="5562600"/>
            <a:ext cx="223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STAR 2</a:t>
            </a:r>
            <a:b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</a:b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THE GREAT FIRE, 1871</a:t>
            </a:r>
            <a:endParaRPr lang="en-US" sz="1000" spc="100" dirty="0"/>
          </a:p>
        </p:txBody>
      </p:sp>
      <p:sp>
        <p:nvSpPr>
          <p:cNvPr id="15" name="Text 12"/>
          <p:cNvSpPr txBox="1"/>
          <p:nvPr/>
        </p:nvSpPr>
        <p:spPr>
          <a:xfrm>
            <a:off x="3657600" y="350520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5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</a:t>
            </a:r>
            <a:endParaRPr lang="en-US" sz="1200" spc="250" dirty="0"/>
          </a:p>
        </p:txBody>
      </p:sp>
      <p:sp>
        <p:nvSpPr>
          <p:cNvPr id="16" name="Text 13"/>
          <p:cNvSpPr txBox="1"/>
          <p:nvPr/>
        </p:nvSpPr>
        <p:spPr>
          <a:xfrm>
            <a:off x="3657600" y="3759200"/>
            <a:ext cx="2260600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THE LABOR FLOOR</a:t>
            </a:r>
            <a:endParaRPr lang="en-US" sz="2600" dirty="0">
              <a:latin typeface="+mj-lt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3657600" y="4292600"/>
            <a:ext cx="2057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The stages, locations, shops, and stations where film and TV get made.</a:t>
            </a:r>
            <a:endParaRPr lang="en-US" sz="1400" dirty="0"/>
          </a:p>
        </p:txBody>
      </p:sp>
      <p:sp>
        <p:nvSpPr>
          <p:cNvPr id="18" name="Act 3 column"/>
          <p:cNvSpPr/>
          <p:nvPr/>
        </p:nvSpPr>
        <p:spPr>
          <a:xfrm>
            <a:off x="6217920" y="2240280"/>
            <a:ext cx="2590495" cy="38862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Act 3 star"/>
          <p:cNvSpPr/>
          <p:nvPr/>
        </p:nvSpPr>
        <p:spPr>
          <a:xfrm>
            <a:off x="6502400" y="2514600"/>
            <a:ext cx="660400" cy="762000"/>
          </a:xfrm>
          <a:custGeom>
            <a:avLst/>
            <a:gdLst/>
            <a:ahLst/>
            <a:cxnLst/>
            <a:rect l="l" t="t" r="r" b="b"/>
            <a:pathLst>
              <a:path w="752277" h="868680">
                <a:moveTo>
                  <a:pt x="376139" y="0"/>
                </a:moveTo>
                <a:lnTo>
                  <a:pt x="469209" y="273133"/>
                </a:lnTo>
                <a:lnTo>
                  <a:pt x="752277" y="217170"/>
                </a:lnTo>
                <a:lnTo>
                  <a:pt x="562279" y="434340"/>
                </a:lnTo>
                <a:lnTo>
                  <a:pt x="752277" y="651510"/>
                </a:lnTo>
                <a:lnTo>
                  <a:pt x="469209" y="595547"/>
                </a:lnTo>
                <a:lnTo>
                  <a:pt x="376139" y="868680"/>
                </a:lnTo>
                <a:lnTo>
                  <a:pt x="283068" y="595547"/>
                </a:lnTo>
                <a:lnTo>
                  <a:pt x="0" y="651510"/>
                </a:lnTo>
                <a:lnTo>
                  <a:pt x="189998" y="434340"/>
                </a:lnTo>
                <a:lnTo>
                  <a:pt x="0" y="217170"/>
                </a:lnTo>
                <a:lnTo>
                  <a:pt x="283068" y="273133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6502400" y="5562600"/>
            <a:ext cx="223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STAR 3</a:t>
            </a:r>
            <a:b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</a:b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COLUMBIAN EXPOSITION, 1893</a:t>
            </a:r>
            <a:endParaRPr lang="en-US" sz="1000" spc="100" dirty="0"/>
          </a:p>
        </p:txBody>
      </p:sp>
      <p:sp>
        <p:nvSpPr>
          <p:cNvPr id="21" name="Text 18"/>
          <p:cNvSpPr txBox="1"/>
          <p:nvPr/>
        </p:nvSpPr>
        <p:spPr>
          <a:xfrm>
            <a:off x="6502400" y="350520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5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III</a:t>
            </a:r>
            <a:endParaRPr lang="en-US" sz="1200" spc="250" dirty="0"/>
          </a:p>
        </p:txBody>
      </p:sp>
      <p:sp>
        <p:nvSpPr>
          <p:cNvPr id="22" name="Text 19"/>
          <p:cNvSpPr txBox="1"/>
          <p:nvPr/>
        </p:nvSpPr>
        <p:spPr>
          <a:xfrm>
            <a:off x="6502400" y="3759200"/>
            <a:ext cx="2260600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THE LINE</a:t>
            </a:r>
            <a:endParaRPr lang="en-US" sz="2600" dirty="0">
              <a:latin typeface="+mj-lt"/>
            </a:endParaRPr>
          </a:p>
        </p:txBody>
      </p:sp>
      <p:sp>
        <p:nvSpPr>
          <p:cNvPr id="23" name="Text 20"/>
          <p:cNvSpPr txBox="1"/>
          <p:nvPr/>
        </p:nvSpPr>
        <p:spPr>
          <a:xfrm>
            <a:off x="6502400" y="4292600"/>
            <a:ext cx="2057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Above and below the line: union work, political economy of film and TV,  creative labor and how the money moves.</a:t>
            </a:r>
            <a:endParaRPr lang="en-US" sz="1400" dirty="0"/>
          </a:p>
        </p:txBody>
      </p:sp>
      <p:sp>
        <p:nvSpPr>
          <p:cNvPr id="24" name="Act 4 column"/>
          <p:cNvSpPr/>
          <p:nvPr/>
        </p:nvSpPr>
        <p:spPr>
          <a:xfrm>
            <a:off x="9052560" y="2240280"/>
            <a:ext cx="2590495" cy="38862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Act 4 star"/>
          <p:cNvSpPr/>
          <p:nvPr/>
        </p:nvSpPr>
        <p:spPr>
          <a:xfrm>
            <a:off x="9334500" y="2514600"/>
            <a:ext cx="660400" cy="762000"/>
          </a:xfrm>
          <a:custGeom>
            <a:avLst/>
            <a:gdLst/>
            <a:ahLst/>
            <a:cxnLst/>
            <a:rect l="l" t="t" r="r" b="b"/>
            <a:pathLst>
              <a:path w="752277" h="868680">
                <a:moveTo>
                  <a:pt x="376139" y="0"/>
                </a:moveTo>
                <a:lnTo>
                  <a:pt x="469209" y="273133"/>
                </a:lnTo>
                <a:lnTo>
                  <a:pt x="752277" y="217170"/>
                </a:lnTo>
                <a:lnTo>
                  <a:pt x="562279" y="434340"/>
                </a:lnTo>
                <a:lnTo>
                  <a:pt x="752277" y="651510"/>
                </a:lnTo>
                <a:lnTo>
                  <a:pt x="469209" y="595547"/>
                </a:lnTo>
                <a:lnTo>
                  <a:pt x="376139" y="868680"/>
                </a:lnTo>
                <a:lnTo>
                  <a:pt x="283068" y="595547"/>
                </a:lnTo>
                <a:lnTo>
                  <a:pt x="0" y="651510"/>
                </a:lnTo>
                <a:lnTo>
                  <a:pt x="189998" y="434340"/>
                </a:lnTo>
                <a:lnTo>
                  <a:pt x="0" y="217170"/>
                </a:lnTo>
                <a:lnTo>
                  <a:pt x="283068" y="273133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9334500" y="5562600"/>
            <a:ext cx="223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STAR 4</a:t>
            </a:r>
            <a:b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</a:br>
            <a:r>
              <a:rPr lang="en-US" sz="1000" b="1" kern="0" spc="100" dirty="0">
                <a:solidFill>
                  <a:schemeClr val="accent6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CENTURY OF PROGRESS, 1933</a:t>
            </a:r>
            <a:endParaRPr lang="en-US" sz="1000" spc="100" dirty="0"/>
          </a:p>
        </p:txBody>
      </p:sp>
      <p:sp>
        <p:nvSpPr>
          <p:cNvPr id="27" name="Text 24"/>
          <p:cNvSpPr txBox="1"/>
          <p:nvPr/>
        </p:nvSpPr>
        <p:spPr>
          <a:xfrm>
            <a:off x="9334500" y="3505200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5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</a:t>
            </a:r>
            <a:endParaRPr lang="en-US" sz="1200" spc="250" dirty="0"/>
          </a:p>
        </p:txBody>
      </p:sp>
      <p:sp>
        <p:nvSpPr>
          <p:cNvPr id="28" name="Text 25"/>
          <p:cNvSpPr txBox="1"/>
          <p:nvPr/>
        </p:nvSpPr>
        <p:spPr>
          <a:xfrm>
            <a:off x="9334500" y="3759200"/>
            <a:ext cx="2260600" cy="431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THE GRIND</a:t>
            </a:r>
            <a:endParaRPr lang="en-US" sz="2600" dirty="0">
              <a:latin typeface="+mj-lt"/>
            </a:endParaRPr>
          </a:p>
        </p:txBody>
      </p:sp>
      <p:sp>
        <p:nvSpPr>
          <p:cNvPr id="29" name="Text 26"/>
          <p:cNvSpPr txBox="1"/>
          <p:nvPr/>
        </p:nvSpPr>
        <p:spPr>
          <a:xfrm>
            <a:off x="9334500" y="4292600"/>
            <a:ext cx="2057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The real-world realities of the work, and the doors into it.</a:t>
            </a:r>
            <a:endParaRPr lang="en-US" sz="1400" dirty="0"/>
          </a:p>
        </p:txBody>
      </p:sp>
      <p:cxnSp>
        <p:nvCxnSpPr>
          <p:cNvPr id="40" name="Card rule 1"/>
          <p:cNvCxnSpPr/>
          <p:nvPr/>
        </p:nvCxnSpPr>
        <p:spPr>
          <a:xfrm>
            <a:off x="825500" y="5435600"/>
            <a:ext cx="2057400" cy="0"/>
          </a:xfrm>
          <a:prstGeom prst="line">
            <a:avLst/>
          </a:prstGeom>
          <a:ln w="9525">
            <a:solidFill>
              <a:schemeClr val="accent2"/>
            </a:solidFill>
          </a:ln>
        </p:spPr>
      </p:cxnSp>
      <p:cxnSp>
        <p:nvCxnSpPr>
          <p:cNvPr id="41" name="Card rule 2"/>
          <p:cNvCxnSpPr/>
          <p:nvPr/>
        </p:nvCxnSpPr>
        <p:spPr>
          <a:xfrm>
            <a:off x="3657600" y="5435600"/>
            <a:ext cx="2057400" cy="0"/>
          </a:xfrm>
          <a:prstGeom prst="line">
            <a:avLst/>
          </a:prstGeom>
          <a:ln w="9525">
            <a:solidFill>
              <a:schemeClr val="accent2"/>
            </a:solidFill>
          </a:ln>
        </p:spPr>
      </p:cxnSp>
      <p:cxnSp>
        <p:nvCxnSpPr>
          <p:cNvPr id="42" name="Card rule 3"/>
          <p:cNvCxnSpPr/>
          <p:nvPr/>
        </p:nvCxnSpPr>
        <p:spPr>
          <a:xfrm>
            <a:off x="6502400" y="5435600"/>
            <a:ext cx="2057400" cy="0"/>
          </a:xfrm>
          <a:prstGeom prst="line">
            <a:avLst/>
          </a:prstGeom>
          <a:ln w="9525">
            <a:solidFill>
              <a:schemeClr val="accent2"/>
            </a:solidFill>
          </a:ln>
        </p:spPr>
      </p:cxnSp>
      <p:cxnSp>
        <p:nvCxnSpPr>
          <p:cNvPr id="43" name="Card rule 4"/>
          <p:cNvCxnSpPr/>
          <p:nvPr/>
        </p:nvCxnSpPr>
        <p:spPr>
          <a:xfrm>
            <a:off x="9334500" y="5435600"/>
            <a:ext cx="2057400" cy="0"/>
          </a:xfrm>
          <a:prstGeom prst="line">
            <a:avLst/>
          </a:prstGeom>
          <a:ln w="9525">
            <a:solidFill>
              <a:schemeClr val="accent2"/>
            </a:solidFill>
          </a:ln>
        </p:spPr>
      </p:cxnSp>
    </p:spTree>
    <p:extLst>
      <p:ext uri="{BB962C8B-B14F-4D97-AF65-F5344CB8AC3E}">
        <p14:creationId xmlns:p14="http://schemas.microsoft.com/office/powerpoint/2010/main" val="8088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t 1 photo" descr="Broncho Billy Anderson and riders at Essanay Studios, 19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0"/>
            <a:ext cx="4572000" cy="6858000"/>
          </a:xfrm>
          <a:prstGeom prst="rect">
            <a:avLst/>
          </a:prstGeom>
        </p:spPr>
      </p:pic>
      <p:sp>
        <p:nvSpPr>
          <p:cNvPr id="3" name="Text 2"/>
          <p:cNvSpPr>
            <a:spLocks noGrp="1"/>
          </p:cNvSpPr>
          <p:nvPr>
            <p:ph type="body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  ·  STAR 1: FORT DEARBORN</a:t>
            </a:r>
            <a:endParaRPr lang="en-US" sz="1700" dirty="0"/>
          </a:p>
        </p:txBody>
      </p:sp>
      <p:sp>
        <p:nvSpPr>
          <p:cNvPr id="4" name="Text 2"/>
          <p:cNvSpPr>
            <a:spLocks noGrp="1"/>
          </p:cNvSpPr>
          <p:nvPr>
            <p:ph type="title" idx="103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600" dirty="0">
                <a:solidFill>
                  <a:schemeClr val="tx1"/>
                </a:solidFill>
              </a:rPr>
              <a:t>THE GROUND</a:t>
            </a:r>
            <a:endParaRPr lang="en-US" sz="7600" dirty="0"/>
          </a:p>
        </p:txBody>
      </p:sp>
      <p:sp>
        <p:nvSpPr>
          <p:cNvPr id="5" name="Text 2"/>
          <p:cNvSpPr>
            <a:spLocks noGrp="1"/>
          </p:cNvSpPr>
          <p:nvPr>
            <p:ph type="body" idx="104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i="1" dirty="0">
                <a:solidFill>
                  <a:schemeClr val="accent6"/>
                </a:solidFill>
              </a:rPr>
              <a:t>Before Hollywood, there was Argyle Street.</a:t>
            </a:r>
            <a:endParaRPr lang="en-US" sz="1900" dirty="0"/>
          </a:p>
        </p:txBody>
      </p:sp>
      <p:sp>
        <p:nvSpPr>
          <p:cNvPr id="6" name="Flag star 1"/>
          <p:cNvSpPr/>
          <p:nvPr/>
        </p:nvSpPr>
        <p:spPr>
          <a:xfrm>
            <a:off x="1125014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Flag star 2 (unlit)"/>
          <p:cNvSpPr/>
          <p:nvPr/>
        </p:nvSpPr>
        <p:spPr>
          <a:xfrm>
            <a:off x="2595615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Flag star 3 (unlit)"/>
          <p:cNvSpPr/>
          <p:nvPr/>
        </p:nvSpPr>
        <p:spPr>
          <a:xfrm>
            <a:off x="4073836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Flag star 4 (unlit)"/>
          <p:cNvSpPr/>
          <p:nvPr/>
        </p:nvSpPr>
        <p:spPr>
          <a:xfrm>
            <a:off x="5544437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7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1245C5-C36D-CEAE-24F2-EB673E44BC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ssanay trade ad" descr="Essanay trade ad: Made in Chicago, sold all over the wor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" y="0"/>
            <a:ext cx="1125626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1A65ABA-C26B-40C3-4AC4-F6A946F09C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59F686C2-FB28-3068-9305-4CD88105A890}"/>
              </a:ext>
            </a:extLst>
          </p:cNvPr>
          <p:cNvSpPr txBox="1">
            <a:spLocks/>
          </p:cNvSpPr>
          <p:nvPr/>
        </p:nvSpPr>
        <p:spPr>
          <a:xfrm>
            <a:off x="548640" y="38404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500" b="1" kern="0" spc="300">
                <a:solidFill>
                  <a:schemeClr val="accent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  ·  THE GROUND</a:t>
            </a:r>
            <a:endParaRPr lang="en-US" sz="15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A3BD0D0-2893-3B65-60B6-1A10EEB5ED08}"/>
              </a:ext>
            </a:extLst>
          </p:cNvPr>
          <p:cNvSpPr txBox="1">
            <a:spLocks/>
          </p:cNvSpPr>
          <p:nvPr/>
        </p:nvSpPr>
        <p:spPr>
          <a:xfrm>
            <a:off x="548640" y="749808"/>
            <a:ext cx="1109441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CHICAGO MADE MOVIES BEFORE HOLLYWOOD DID</a:t>
            </a:r>
            <a:endParaRPr lang="en-US" sz="4000" dirty="0"/>
          </a:p>
        </p:txBody>
      </p:sp>
      <p:sp>
        <p:nvSpPr>
          <p:cNvPr id="4" name="Act tracker star 1 (current)">
            <a:extLst>
              <a:ext uri="{FF2B5EF4-FFF2-40B4-BE49-F238E27FC236}">
                <a16:creationId xmlns:a16="http://schemas.microsoft.com/office/drawing/2014/main" id="{E109CCA1-0FF3-A6D6-6210-E0529FF1D1CF}"/>
              </a:ext>
            </a:extLst>
          </p:cNvPr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893" y="0"/>
                </a:moveTo>
                <a:lnTo>
                  <a:pt x="135331" y="74249"/>
                </a:lnTo>
                <a:lnTo>
                  <a:pt x="213787" y="61722"/>
                </a:lnTo>
                <a:lnTo>
                  <a:pt x="163678" y="123444"/>
                </a:lnTo>
                <a:lnTo>
                  <a:pt x="213787" y="185166"/>
                </a:lnTo>
                <a:lnTo>
                  <a:pt x="135331" y="172639"/>
                </a:lnTo>
                <a:lnTo>
                  <a:pt x="106893" y="246888"/>
                </a:lnTo>
                <a:lnTo>
                  <a:pt x="78547" y="172639"/>
                </a:lnTo>
                <a:lnTo>
                  <a:pt x="0" y="185166"/>
                </a:lnTo>
                <a:lnTo>
                  <a:pt x="50109" y="123444"/>
                </a:lnTo>
                <a:lnTo>
                  <a:pt x="0" y="61722"/>
                </a:lnTo>
                <a:lnTo>
                  <a:pt x="78547" y="74249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Act tracker star 2">
            <a:extLst>
              <a:ext uri="{FF2B5EF4-FFF2-40B4-BE49-F238E27FC236}">
                <a16:creationId xmlns:a16="http://schemas.microsoft.com/office/drawing/2014/main" id="{72455F23-B9A1-B301-DE81-724ACE2D6DDF}"/>
              </a:ext>
            </a:extLst>
          </p:cNvPr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893" y="0"/>
                </a:moveTo>
                <a:lnTo>
                  <a:pt x="135331" y="74249"/>
                </a:lnTo>
                <a:lnTo>
                  <a:pt x="213787" y="61722"/>
                </a:lnTo>
                <a:lnTo>
                  <a:pt x="163678" y="123444"/>
                </a:lnTo>
                <a:lnTo>
                  <a:pt x="213787" y="185166"/>
                </a:lnTo>
                <a:lnTo>
                  <a:pt x="135331" y="172639"/>
                </a:lnTo>
                <a:lnTo>
                  <a:pt x="106893" y="246888"/>
                </a:lnTo>
                <a:lnTo>
                  <a:pt x="78547" y="172639"/>
                </a:lnTo>
                <a:lnTo>
                  <a:pt x="0" y="185166"/>
                </a:lnTo>
                <a:lnTo>
                  <a:pt x="50109" y="123444"/>
                </a:lnTo>
                <a:lnTo>
                  <a:pt x="0" y="61722"/>
                </a:lnTo>
                <a:lnTo>
                  <a:pt x="78547" y="74249"/>
                </a:lnTo>
                <a:close/>
              </a:path>
            </a:pathLst>
          </a:custGeom>
          <a:solidFill>
            <a:srgbClr val="DCE4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>
            <a:extLst>
              <a:ext uri="{FF2B5EF4-FFF2-40B4-BE49-F238E27FC236}">
                <a16:creationId xmlns:a16="http://schemas.microsoft.com/office/drawing/2014/main" id="{F0122143-14B1-7D8D-AAA7-51EDFB505062}"/>
              </a:ext>
            </a:extLst>
          </p:cNvPr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893" y="0"/>
                </a:moveTo>
                <a:lnTo>
                  <a:pt x="135331" y="74249"/>
                </a:lnTo>
                <a:lnTo>
                  <a:pt x="213787" y="61722"/>
                </a:lnTo>
                <a:lnTo>
                  <a:pt x="163678" y="123444"/>
                </a:lnTo>
                <a:lnTo>
                  <a:pt x="213787" y="185166"/>
                </a:lnTo>
                <a:lnTo>
                  <a:pt x="135331" y="172639"/>
                </a:lnTo>
                <a:lnTo>
                  <a:pt x="106893" y="246888"/>
                </a:lnTo>
                <a:lnTo>
                  <a:pt x="78547" y="172639"/>
                </a:lnTo>
                <a:lnTo>
                  <a:pt x="0" y="185166"/>
                </a:lnTo>
                <a:lnTo>
                  <a:pt x="50109" y="123444"/>
                </a:lnTo>
                <a:lnTo>
                  <a:pt x="0" y="61722"/>
                </a:lnTo>
                <a:lnTo>
                  <a:pt x="78547" y="74249"/>
                </a:lnTo>
                <a:close/>
              </a:path>
            </a:pathLst>
          </a:custGeom>
          <a:solidFill>
            <a:srgbClr val="DCE4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t tracker star 4">
            <a:extLst>
              <a:ext uri="{FF2B5EF4-FFF2-40B4-BE49-F238E27FC236}">
                <a16:creationId xmlns:a16="http://schemas.microsoft.com/office/drawing/2014/main" id="{0A3D4C68-DBCE-17FA-972E-6D93BAE43E36}"/>
              </a:ext>
            </a:extLst>
          </p:cNvPr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893" y="0"/>
                </a:moveTo>
                <a:lnTo>
                  <a:pt x="135331" y="74249"/>
                </a:lnTo>
                <a:lnTo>
                  <a:pt x="213787" y="61722"/>
                </a:lnTo>
                <a:lnTo>
                  <a:pt x="163678" y="123444"/>
                </a:lnTo>
                <a:lnTo>
                  <a:pt x="213787" y="185166"/>
                </a:lnTo>
                <a:lnTo>
                  <a:pt x="135331" y="172639"/>
                </a:lnTo>
                <a:lnTo>
                  <a:pt x="106893" y="246888"/>
                </a:lnTo>
                <a:lnTo>
                  <a:pt x="78547" y="172639"/>
                </a:lnTo>
                <a:lnTo>
                  <a:pt x="0" y="185166"/>
                </a:lnTo>
                <a:lnTo>
                  <a:pt x="50109" y="123444"/>
                </a:lnTo>
                <a:lnTo>
                  <a:pt x="0" y="61722"/>
                </a:lnTo>
                <a:lnTo>
                  <a:pt x="78547" y="74249"/>
                </a:lnTo>
                <a:close/>
              </a:path>
            </a:pathLst>
          </a:custGeom>
          <a:solidFill>
            <a:srgbClr val="DCE4E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Broncho Billy at Essanay" descr="Archival photo of Broncho Billy Anderson and riders at Essanay Studios, 1910">
            <a:extLst>
              <a:ext uri="{FF2B5EF4-FFF2-40B4-BE49-F238E27FC236}">
                <a16:creationId xmlns:a16="http://schemas.microsoft.com/office/drawing/2014/main" id="{7F574A64-B8E3-E146-AF49-F9877B0E4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83080"/>
            <a:ext cx="5486400" cy="3931920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1D90E6E8-CD84-2919-E0DA-7E2822F62657}"/>
              </a:ext>
            </a:extLst>
          </p:cNvPr>
          <p:cNvSpPr txBox="1"/>
          <p:nvPr/>
        </p:nvSpPr>
        <p:spPr>
          <a:xfrm>
            <a:off x="548640" y="57881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Broncho Billy at Essanay Studios, 1910</a:t>
            </a:r>
            <a:endParaRPr lang="en-US" sz="11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F48BBD8B-878A-6B55-3243-6C66CB634FC5}"/>
              </a:ext>
            </a:extLst>
          </p:cNvPr>
          <p:cNvSpPr txBox="1"/>
          <p:nvPr/>
        </p:nvSpPr>
        <p:spPr>
          <a:xfrm>
            <a:off x="6400800" y="178308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32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A5A2A214-EA4F-0573-3FAF-A7B7CE9AF4D4}"/>
              </a:ext>
            </a:extLst>
          </p:cNvPr>
          <p:cNvSpPr txBox="1"/>
          <p:nvPr/>
        </p:nvSpPr>
        <p:spPr>
          <a:xfrm>
            <a:off x="7498080" y="1837944"/>
            <a:ext cx="41422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George K. Spoor and Gilbert “Broncho Billy” Anderson found S&amp;A: “Essanay.”</a:t>
            </a:r>
            <a:endParaRPr lang="en-US" sz="15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379E8EAD-391E-7348-D066-433E3DE9BD91}"/>
              </a:ext>
            </a:extLst>
          </p:cNvPr>
          <p:cNvSpPr txBox="1"/>
          <p:nvPr/>
        </p:nvSpPr>
        <p:spPr>
          <a:xfrm>
            <a:off x="6400800" y="2569464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32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5766D1E9-153B-A006-39D6-EC7A44813ED7}"/>
              </a:ext>
            </a:extLst>
          </p:cNvPr>
          <p:cNvSpPr txBox="1"/>
          <p:nvPr/>
        </p:nvSpPr>
        <p:spPr>
          <a:xfrm>
            <a:off x="7498080" y="2624328"/>
            <a:ext cx="41422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The studio opens at 1333–45 W. Argyle St. in Uptown.</a:t>
            </a:r>
            <a:endParaRPr lang="en-US" sz="15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4681C403-3E84-79FE-8F40-7C26C2941A1B}"/>
              </a:ext>
            </a:extLst>
          </p:cNvPr>
          <p:cNvSpPr txBox="1"/>
          <p:nvPr/>
        </p:nvSpPr>
        <p:spPr>
          <a:xfrm>
            <a:off x="6400800" y="3355848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1915</a:t>
            </a:r>
            <a:endParaRPr lang="en-US" sz="3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FE38E61E-95A1-F54C-1E49-FAC879CF8E69}"/>
              </a:ext>
            </a:extLst>
          </p:cNvPr>
          <p:cNvSpPr txBox="1"/>
          <p:nvPr/>
        </p:nvSpPr>
        <p:spPr>
          <a:xfrm>
            <a:off x="7498080" y="3410712"/>
            <a:ext cx="41422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Charlie Chaplin shoots His New Job on Argyle, then heads west.</a:t>
            </a:r>
            <a:endParaRPr lang="en-US" sz="15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CA12B211-F20A-FC3A-8546-CB49A6A24C20}"/>
              </a:ext>
            </a:extLst>
          </p:cNvPr>
          <p:cNvSpPr txBox="1"/>
          <p:nvPr/>
        </p:nvSpPr>
        <p:spPr>
          <a:xfrm>
            <a:off x="6400800" y="4142232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32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E186B28D-6F92-8611-9E6B-4B27AAF38D65}"/>
              </a:ext>
            </a:extLst>
          </p:cNvPr>
          <p:cNvSpPr txBox="1"/>
          <p:nvPr/>
        </p:nvSpPr>
        <p:spPr>
          <a:xfrm>
            <a:off x="7498080" y="4197096"/>
            <a:ext cx="41422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Production ends as the industry consolidates in California.</a:t>
            </a:r>
            <a:endParaRPr lang="en-US" sz="15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8E5F8D6C-69B5-8225-D2BE-31702EE7E1F6}"/>
              </a:ext>
            </a:extLst>
          </p:cNvPr>
          <p:cNvSpPr txBox="1"/>
          <p:nvPr/>
        </p:nvSpPr>
        <p:spPr>
          <a:xfrm>
            <a:off x="6400800" y="4928616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1996</a:t>
            </a:r>
            <a:endParaRPr lang="en-US" sz="320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DEEC2F4F-4835-D06C-63F0-AF64C631553A}"/>
              </a:ext>
            </a:extLst>
          </p:cNvPr>
          <p:cNvSpPr txBox="1"/>
          <p:nvPr/>
        </p:nvSpPr>
        <p:spPr>
          <a:xfrm>
            <a:off x="7498080" y="4983480"/>
            <a:ext cx="41422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Named a Chicago Landmark. St. Augustine College holds the lot today.</a:t>
            </a:r>
            <a:endParaRPr lang="en-US" sz="1500" dirty="0"/>
          </a:p>
        </p:txBody>
      </p:sp>
      <p:sp>
        <p:nvSpPr>
          <p:cNvPr id="20" name="Slide Number Placeholder 0">
            <a:extLst>
              <a:ext uri="{FF2B5EF4-FFF2-40B4-BE49-F238E27FC236}">
                <a16:creationId xmlns:a16="http://schemas.microsoft.com/office/drawing/2014/main" id="{087051CB-6566-54B1-4B45-7A6FD5C79ED3}"/>
              </a:ext>
            </a:extLst>
          </p:cNvPr>
          <p:cNvSpPr txBox="1">
            <a:spLocks/>
          </p:cNvSpPr>
          <p:nvPr/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1100" kern="12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pPr algn="r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03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sanay building today" descr="The Essanay Studios building on Argyle Stree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1216152"/>
            <a:ext cx="6720840" cy="4425696"/>
          </a:xfrm>
          <a:prstGeom prst="rect">
            <a:avLst/>
          </a:prstGeom>
        </p:spPr>
      </p:pic>
      <p:pic>
        <p:nvPicPr>
          <p:cNvPr id="3" name="Police poster" descr="Essanay-Chaplin poster for Pol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416" y="1216152"/>
            <a:ext cx="3255264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  ·  THE GROUND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CHICAGO ON SCREEN, 1907 TO NOW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4" name="Act tracker star 1 (current)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imeline card 1907"/>
          <p:cNvSpPr/>
          <p:nvPr/>
        </p:nvSpPr>
        <p:spPr>
          <a:xfrm>
            <a:off x="548640" y="1783080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imeline star 1"/>
          <p:cNvSpPr/>
          <p:nvPr/>
        </p:nvSpPr>
        <p:spPr>
          <a:xfrm>
            <a:off x="777240" y="2029968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1097280" y="1920240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1907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2496312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Essanay opens. Chaplin, Gloria Swanson, and Broncho Billy make Chicago a movie capital.</a:t>
            </a:r>
            <a:endParaRPr lang="en-US" sz="1400" dirty="0"/>
          </a:p>
        </p:txBody>
      </p:sp>
      <p:sp>
        <p:nvSpPr>
          <p:cNvPr id="13" name="Timeline card 1918"/>
          <p:cNvSpPr/>
          <p:nvPr/>
        </p:nvSpPr>
        <p:spPr>
          <a:xfrm>
            <a:off x="3383280" y="1783080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imeline star 2"/>
          <p:cNvSpPr/>
          <p:nvPr/>
        </p:nvSpPr>
        <p:spPr>
          <a:xfrm>
            <a:off x="3611880" y="2029968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3931920" y="1920240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1918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3611880" y="2496312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Essanay stops production as the industry consolidates in California.</a:t>
            </a:r>
            <a:endParaRPr lang="en-US" sz="1400" dirty="0"/>
          </a:p>
        </p:txBody>
      </p:sp>
      <p:sp>
        <p:nvSpPr>
          <p:cNvPr id="17" name="Timeline card 1955–76"/>
          <p:cNvSpPr/>
          <p:nvPr/>
        </p:nvSpPr>
        <p:spPr>
          <a:xfrm>
            <a:off x="6217920" y="1783080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imeline star 3"/>
          <p:cNvSpPr/>
          <p:nvPr/>
        </p:nvSpPr>
        <p:spPr>
          <a:xfrm>
            <a:off x="6446520" y="2029968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6766560" y="1920240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1955–76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6446520" y="2496312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Mayor Richard J. Daley keeps cameras at arm’s length, reportedly over traffic and Capone.</a:t>
            </a:r>
            <a:endParaRPr lang="en-US" sz="1400" dirty="0"/>
          </a:p>
        </p:txBody>
      </p:sp>
      <p:sp>
        <p:nvSpPr>
          <p:cNvPr id="21" name="Timeline card 1979"/>
          <p:cNvSpPr/>
          <p:nvPr/>
        </p:nvSpPr>
        <p:spPr>
          <a:xfrm>
            <a:off x="9052560" y="1783080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imeline star 4"/>
          <p:cNvSpPr/>
          <p:nvPr/>
        </p:nvSpPr>
        <p:spPr>
          <a:xfrm>
            <a:off x="9281160" y="2029968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9601200" y="1920240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1979</a:t>
            </a:r>
            <a:endParaRPr lang="en-US" sz="3000" dirty="0"/>
          </a:p>
        </p:txBody>
      </p:sp>
      <p:sp>
        <p:nvSpPr>
          <p:cNvPr id="24" name="Text 21"/>
          <p:cNvSpPr txBox="1"/>
          <p:nvPr/>
        </p:nvSpPr>
        <p:spPr>
          <a:xfrm>
            <a:off x="9281160" y="2496312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Mayor Jane Byrne gives the Chicago Film Office real standing. A gaffer opens Chicago Studio City.</a:t>
            </a:r>
            <a:endParaRPr lang="en-US" sz="1400" dirty="0"/>
          </a:p>
        </p:txBody>
      </p:sp>
      <p:sp>
        <p:nvSpPr>
          <p:cNvPr id="25" name="Timeline card 1980"/>
          <p:cNvSpPr/>
          <p:nvPr/>
        </p:nvSpPr>
        <p:spPr>
          <a:xfrm>
            <a:off x="548640" y="3904488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imeline star 5"/>
          <p:cNvSpPr/>
          <p:nvPr/>
        </p:nvSpPr>
        <p:spPr>
          <a:xfrm>
            <a:off x="777240" y="4151376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 txBox="1"/>
          <p:nvPr/>
        </p:nvSpPr>
        <p:spPr>
          <a:xfrm>
            <a:off x="1097280" y="4041648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1980</a:t>
            </a:r>
            <a:endParaRPr lang="en-US" sz="3000" dirty="0"/>
          </a:p>
        </p:txBody>
      </p:sp>
      <p:sp>
        <p:nvSpPr>
          <p:cNvPr id="28" name="Text 25"/>
          <p:cNvSpPr txBox="1"/>
          <p:nvPr/>
        </p:nvSpPr>
        <p:spPr>
          <a:xfrm>
            <a:off x="777240" y="4617720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The Blues Brothers crashes into Daley Plaza, with City Hall’s blessing.</a:t>
            </a:r>
            <a:endParaRPr lang="en-US" sz="1400" dirty="0"/>
          </a:p>
        </p:txBody>
      </p:sp>
      <p:sp>
        <p:nvSpPr>
          <p:cNvPr id="29" name="Timeline card 1986–91"/>
          <p:cNvSpPr/>
          <p:nvPr/>
        </p:nvSpPr>
        <p:spPr>
          <a:xfrm>
            <a:off x="3383280" y="3904488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imeline star 6"/>
          <p:cNvSpPr/>
          <p:nvPr/>
        </p:nvSpPr>
        <p:spPr>
          <a:xfrm>
            <a:off x="3611880" y="4151376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3931920" y="4041648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1986–91</a:t>
            </a:r>
            <a:endParaRPr lang="en-US" sz="3000" dirty="0"/>
          </a:p>
        </p:txBody>
      </p:sp>
      <p:sp>
        <p:nvSpPr>
          <p:cNvPr id="32" name="Text 29"/>
          <p:cNvSpPr txBox="1"/>
          <p:nvPr/>
        </p:nvSpPr>
        <p:spPr>
          <a:xfrm>
            <a:off x="3611880" y="4617720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Ferris Bueller, Home Alone, Backdraft: Chicago becomes a backlot.</a:t>
            </a:r>
            <a:endParaRPr lang="en-US" sz="1400" dirty="0"/>
          </a:p>
        </p:txBody>
      </p:sp>
      <p:sp>
        <p:nvSpPr>
          <p:cNvPr id="33" name="Timeline card 2004"/>
          <p:cNvSpPr/>
          <p:nvPr/>
        </p:nvSpPr>
        <p:spPr>
          <a:xfrm>
            <a:off x="6217920" y="3904488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imeline star 7"/>
          <p:cNvSpPr/>
          <p:nvPr/>
        </p:nvSpPr>
        <p:spPr>
          <a:xfrm>
            <a:off x="6446520" y="4151376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 txBox="1"/>
          <p:nvPr/>
        </p:nvSpPr>
        <p:spPr>
          <a:xfrm>
            <a:off x="6766560" y="4041648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2004</a:t>
            </a:r>
            <a:endParaRPr lang="en-US" sz="3000" dirty="0"/>
          </a:p>
        </p:txBody>
      </p:sp>
      <p:sp>
        <p:nvSpPr>
          <p:cNvPr id="36" name="Text 33"/>
          <p:cNvSpPr txBox="1"/>
          <p:nvPr/>
        </p:nvSpPr>
        <p:spPr>
          <a:xfrm>
            <a:off x="6446520" y="4617720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Illinois creates its film tax credit: 25% at first, 30% by 2009.</a:t>
            </a:r>
            <a:endParaRPr lang="en-US" sz="1400" dirty="0"/>
          </a:p>
        </p:txBody>
      </p:sp>
      <p:sp>
        <p:nvSpPr>
          <p:cNvPr id="37" name="Timeline card 2010–12"/>
          <p:cNvSpPr/>
          <p:nvPr/>
        </p:nvSpPr>
        <p:spPr>
          <a:xfrm>
            <a:off x="9052560" y="3904488"/>
            <a:ext cx="2590495" cy="19202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imeline star 8"/>
          <p:cNvSpPr/>
          <p:nvPr/>
        </p:nvSpPr>
        <p:spPr>
          <a:xfrm>
            <a:off x="9281160" y="4151376"/>
            <a:ext cx="205886" cy="237744"/>
          </a:xfrm>
          <a:custGeom>
            <a:avLst/>
            <a:gdLst/>
            <a:ahLst/>
            <a:cxnLst/>
            <a:rect l="l" t="t" r="r" b="b"/>
            <a:pathLst>
              <a:path w="205886" h="237744">
                <a:moveTo>
                  <a:pt x="102943" y="0"/>
                </a:moveTo>
                <a:lnTo>
                  <a:pt x="128415" y="74752"/>
                </a:lnTo>
                <a:lnTo>
                  <a:pt x="205886" y="59436"/>
                </a:lnTo>
                <a:lnTo>
                  <a:pt x="153887" y="118872"/>
                </a:lnTo>
                <a:lnTo>
                  <a:pt x="205886" y="178308"/>
                </a:lnTo>
                <a:lnTo>
                  <a:pt x="128415" y="162992"/>
                </a:lnTo>
                <a:lnTo>
                  <a:pt x="102943" y="237744"/>
                </a:lnTo>
                <a:lnTo>
                  <a:pt x="77471" y="162992"/>
                </a:lnTo>
                <a:lnTo>
                  <a:pt x="0" y="178308"/>
                </a:lnTo>
                <a:lnTo>
                  <a:pt x="51999" y="118872"/>
                </a:lnTo>
                <a:lnTo>
                  <a:pt x="0" y="59436"/>
                </a:lnTo>
                <a:lnTo>
                  <a:pt x="77471" y="74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 txBox="1"/>
          <p:nvPr/>
        </p:nvSpPr>
        <p:spPr>
          <a:xfrm>
            <a:off x="9601200" y="4041648"/>
            <a:ext cx="1858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2010–12</a:t>
            </a:r>
            <a:endParaRPr lang="en-US" sz="3000" dirty="0"/>
          </a:p>
        </p:txBody>
      </p:sp>
      <p:sp>
        <p:nvSpPr>
          <p:cNvPr id="40" name="Text 37"/>
          <p:cNvSpPr txBox="1"/>
          <p:nvPr/>
        </p:nvSpPr>
        <p:spPr>
          <a:xfrm>
            <a:off x="9281160" y="4617720"/>
            <a:ext cx="217901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Cinespace opens in North Lawndale. Chicago Fire premieres, and One Chicago is born.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20292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  ·  THE GROUND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A $703 MILLION INDUSTRY, BY THE STATE'S COUNT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4" name="Act tracker star 1 (current)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" name="Spend chart"/>
          <p:cNvGraphicFramePr/>
          <p:nvPr/>
        </p:nvGraphicFramePr>
        <p:xfrm>
          <a:off x="548640" y="1737360"/>
          <a:ext cx="6675120" cy="4069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548640" y="5870448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No official totals were published for 2020 or 2023 (pandemic, strikes). 2025 is the all-time record.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7635240" y="1783080"/>
            <a:ext cx="4005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$703M</a:t>
            </a:r>
            <a:endParaRPr lang="en-US" sz="6000" dirty="0"/>
          </a:p>
        </p:txBody>
      </p:sp>
      <p:sp>
        <p:nvSpPr>
          <p:cNvPr id="12" name="Text 8"/>
          <p:cNvSpPr txBox="1"/>
          <p:nvPr/>
        </p:nvSpPr>
        <p:spPr>
          <a:xfrm>
            <a:off x="7635240" y="2569464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spent in Illinois in 2025, an all-time record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7635240" y="3154680"/>
            <a:ext cx="4005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dirty="0">
                <a:solidFill>
                  <a:schemeClr val="tx1"/>
                </a:solidFill>
                <a:latin typeface="+mj-lt"/>
              </a:rPr>
              <a:t>$401M</a:t>
            </a:r>
            <a:endParaRPr lang="en-US" sz="6000" dirty="0"/>
          </a:p>
        </p:txBody>
      </p:sp>
      <p:sp>
        <p:nvSpPr>
          <p:cNvPr id="14" name="Text 10"/>
          <p:cNvSpPr txBox="1"/>
          <p:nvPr/>
        </p:nvSpPr>
        <p:spPr>
          <a:xfrm>
            <a:off x="7635240" y="3941064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in wages paid that year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7635240" y="4526280"/>
            <a:ext cx="4005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dirty="0">
                <a:solidFill>
                  <a:schemeClr val="tx1"/>
                </a:solidFill>
                <a:latin typeface="+mj-lt"/>
              </a:rPr>
              <a:t>18,100</a:t>
            </a:r>
            <a:endParaRPr lang="en-US" sz="6000" dirty="0"/>
          </a:p>
        </p:txBody>
      </p:sp>
      <p:sp>
        <p:nvSpPr>
          <p:cNvPr id="16" name="Text 12"/>
          <p:cNvSpPr txBox="1"/>
          <p:nvPr/>
        </p:nvSpPr>
        <p:spPr>
          <a:xfrm>
            <a:off x="7635240" y="5312664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hires, excluding extras (18,200 in 2024)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224393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  ·  THE GROUND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THE ENGINE IS THE TAX CREDIT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4" name="Act tracker star 1 (current)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548640" y="1746504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dirty="0">
                <a:solidFill>
                  <a:schemeClr val="accent3"/>
                </a:solidFill>
                <a:latin typeface="+mj-lt"/>
              </a:rPr>
              <a:t>35%</a:t>
            </a:r>
            <a:endParaRPr lang="en-US" sz="3400" dirty="0"/>
          </a:p>
        </p:txBody>
      </p:sp>
      <p:sp>
        <p:nvSpPr>
          <p:cNvPr id="10" name="Credit bar 1"/>
          <p:cNvSpPr/>
          <p:nvPr/>
        </p:nvSpPr>
        <p:spPr>
          <a:xfrm>
            <a:off x="1783080" y="1837944"/>
            <a:ext cx="4640580" cy="18288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1783080" y="207568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Resident wages and Illinois vendor spend: the base credit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2450592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dirty="0">
                <a:solidFill>
                  <a:schemeClr val="accent6"/>
                </a:solidFill>
                <a:latin typeface="+mj-lt"/>
              </a:rPr>
              <a:t>30%</a:t>
            </a:r>
            <a:endParaRPr lang="en-US" sz="3400" dirty="0"/>
          </a:p>
        </p:txBody>
      </p:sp>
      <p:sp>
        <p:nvSpPr>
          <p:cNvPr id="13" name="Credit bar 2"/>
          <p:cNvSpPr/>
          <p:nvPr/>
        </p:nvSpPr>
        <p:spPr>
          <a:xfrm>
            <a:off x="1783080" y="2542032"/>
            <a:ext cx="3977640" cy="182880"/>
          </a:xfrm>
          <a:prstGeom prst="rect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1783080" y="2779776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Non-resident wages: up to 13 crew slots plus 4 to 6 actors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3154680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dirty="0">
                <a:solidFill>
                  <a:schemeClr val="accent1"/>
                </a:solidFill>
                <a:latin typeface="+mj-lt"/>
              </a:rPr>
              <a:t>+15%</a:t>
            </a:r>
            <a:endParaRPr lang="en-US" sz="3400" dirty="0"/>
          </a:p>
        </p:txBody>
      </p:sp>
      <p:sp>
        <p:nvSpPr>
          <p:cNvPr id="16" name="Credit bar 3"/>
          <p:cNvSpPr/>
          <p:nvPr/>
        </p:nvSpPr>
        <p:spPr>
          <a:xfrm>
            <a:off x="1783080" y="3246120"/>
            <a:ext cx="1988820" cy="18288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1783080" y="348386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Wages for hires from economically disadvantaged areas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3858768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dirty="0">
                <a:solidFill>
                  <a:schemeClr val="accent1"/>
                </a:solidFill>
                <a:latin typeface="+mj-lt"/>
              </a:rPr>
              <a:t>+5%</a:t>
            </a:r>
            <a:endParaRPr lang="en-US" sz="3400" dirty="0"/>
          </a:p>
        </p:txBody>
      </p:sp>
      <p:sp>
        <p:nvSpPr>
          <p:cNvPr id="19" name="Credit bar 4"/>
          <p:cNvSpPr/>
          <p:nvPr/>
        </p:nvSpPr>
        <p:spPr>
          <a:xfrm>
            <a:off x="1783080" y="3950208"/>
            <a:ext cx="662940" cy="18288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1783080" y="418795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Resident labor outside the six-county Chicago region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4562856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dirty="0">
                <a:solidFill>
                  <a:schemeClr val="accent1"/>
                </a:solidFill>
                <a:latin typeface="+mj-lt"/>
              </a:rPr>
              <a:t>+5%</a:t>
            </a:r>
            <a:endParaRPr lang="en-US" sz="3400" dirty="0"/>
          </a:p>
        </p:txBody>
      </p:sp>
      <p:sp>
        <p:nvSpPr>
          <p:cNvPr id="22" name="Credit bar 5"/>
          <p:cNvSpPr/>
          <p:nvPr/>
        </p:nvSpPr>
        <p:spPr>
          <a:xfrm>
            <a:off x="1783080" y="4654296"/>
            <a:ext cx="662940" cy="18288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1783080" y="489204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TV series that relocate to Illinois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266944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3400" dirty="0">
                <a:solidFill>
                  <a:schemeClr val="accent1"/>
                </a:solidFill>
                <a:latin typeface="+mj-lt"/>
              </a:rPr>
              <a:t>+5%</a:t>
            </a:r>
            <a:endParaRPr lang="en-US" sz="3400" dirty="0"/>
          </a:p>
        </p:txBody>
      </p:sp>
      <p:sp>
        <p:nvSpPr>
          <p:cNvPr id="25" name="Credit bar 6"/>
          <p:cNvSpPr/>
          <p:nvPr/>
        </p:nvSpPr>
        <p:spPr>
          <a:xfrm>
            <a:off x="1783080" y="5358384"/>
            <a:ext cx="662940" cy="18288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1783080" y="5596128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Certified green productions</a:t>
            </a:r>
            <a:endParaRPr lang="en-US" sz="1400" dirty="0"/>
          </a:p>
        </p:txBody>
      </p:sp>
      <p:sp>
        <p:nvSpPr>
          <p:cNvPr id="27" name="Fine print panel"/>
          <p:cNvSpPr/>
          <p:nvPr/>
        </p:nvSpPr>
        <p:spPr>
          <a:xfrm>
            <a:off x="6949440" y="1783080"/>
            <a:ext cx="4693615" cy="4343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7269480" y="199339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THE FINE PRINT</a:t>
            </a:r>
            <a:endParaRPr lang="en-US" sz="1800" dirty="0"/>
          </a:p>
        </p:txBody>
      </p:sp>
      <p:sp>
        <p:nvSpPr>
          <p:cNvPr id="29" name="Bullet star 1"/>
          <p:cNvSpPr/>
          <p:nvPr/>
        </p:nvSpPr>
        <p:spPr>
          <a:xfrm>
            <a:off x="7269480" y="260527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 txBox="1"/>
          <p:nvPr/>
        </p:nvSpPr>
        <p:spPr>
          <a:xfrm>
            <a:off x="7635240" y="256032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SB 1911:  </a:t>
            </a:r>
            <a:r>
              <a:rPr lang="en-US" sz="1500" dirty="0">
                <a:solidFill>
                  <a:schemeClr val="tx1"/>
                </a:solidFill>
              </a:rPr>
              <a:t>signed Dec. 12, 2025; covers productions starting July 1, 2025 or later</a:t>
            </a:r>
            <a:endParaRPr lang="en-US" sz="1500" dirty="0"/>
          </a:p>
        </p:txBody>
      </p:sp>
      <p:sp>
        <p:nvSpPr>
          <p:cNvPr id="31" name="Bullet star 2"/>
          <p:cNvSpPr/>
          <p:nvPr/>
        </p:nvSpPr>
        <p:spPr>
          <a:xfrm>
            <a:off x="7269480" y="347395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 txBox="1"/>
          <p:nvPr/>
        </p:nvSpPr>
        <p:spPr>
          <a:xfrm>
            <a:off x="7635240" y="342900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Wage cap:  </a:t>
            </a:r>
            <a:r>
              <a:rPr lang="en-US" sz="1500" dirty="0">
                <a:solidFill>
                  <a:schemeClr val="tx1"/>
                </a:solidFill>
              </a:rPr>
              <a:t>$500K per person. The credit runs through 2038.</a:t>
            </a:r>
            <a:endParaRPr lang="en-US" sz="1500" dirty="0"/>
          </a:p>
        </p:txBody>
      </p:sp>
      <p:sp>
        <p:nvSpPr>
          <p:cNvPr id="33" name="Bullet star 3"/>
          <p:cNvSpPr/>
          <p:nvPr/>
        </p:nvSpPr>
        <p:spPr>
          <a:xfrm>
            <a:off x="7269480" y="434263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 txBox="1"/>
          <p:nvPr/>
        </p:nvSpPr>
        <p:spPr>
          <a:xfrm>
            <a:off x="7635240" y="429768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Incentive-driven:  </a:t>
            </a:r>
            <a:r>
              <a:rPr lang="en-US" sz="1500" dirty="0">
                <a:solidFill>
                  <a:schemeClr val="tx1"/>
                </a:solidFill>
              </a:rPr>
              <a:t>about 90% of Illinois production, per the governor</a:t>
            </a:r>
            <a:endParaRPr lang="en-US" sz="1500" dirty="0"/>
          </a:p>
        </p:txBody>
      </p:sp>
      <p:sp>
        <p:nvSpPr>
          <p:cNvPr id="35" name="Bullet star 4"/>
          <p:cNvSpPr/>
          <p:nvPr/>
        </p:nvSpPr>
        <p:spPr>
          <a:xfrm>
            <a:off x="7269480" y="521131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 txBox="1"/>
          <p:nvPr/>
        </p:nvSpPr>
        <p:spPr>
          <a:xfrm>
            <a:off x="7635240" y="516636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The debate:  </a:t>
            </a:r>
            <a:r>
              <a:rPr lang="en-US" sz="1500" dirty="0">
                <a:solidFill>
                  <a:schemeClr val="tx1"/>
                </a:solidFill>
              </a:rPr>
              <a:t>an industry study claims $6.81 back per $1; USC’s Michael Thom estimates 10 to 20 cents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366364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t 2 photo" descr="A crew member on a commercial set holding a giant spoon of cere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0"/>
            <a:ext cx="4572000" cy="6858000"/>
          </a:xfrm>
          <a:prstGeom prst="rect">
            <a:avLst/>
          </a:prstGeom>
        </p:spPr>
      </p:pic>
      <p:sp>
        <p:nvSpPr>
          <p:cNvPr id="3" name="Text 2"/>
          <p:cNvSpPr>
            <a:spLocks noGrp="1"/>
          </p:cNvSpPr>
          <p:nvPr>
            <p:ph type="body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STAR 2: THE GREAT FIRE, 1871</a:t>
            </a:r>
            <a:endParaRPr lang="en-US" sz="1700" dirty="0"/>
          </a:p>
        </p:txBody>
      </p:sp>
      <p:sp>
        <p:nvSpPr>
          <p:cNvPr id="4" name="Text 2"/>
          <p:cNvSpPr>
            <a:spLocks noGrp="1"/>
          </p:cNvSpPr>
          <p:nvPr>
            <p:ph type="title" idx="103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600" dirty="0">
                <a:solidFill>
                  <a:schemeClr val="tx1"/>
                </a:solidFill>
              </a:rPr>
              <a:t>THE LABOR FLOOR</a:t>
            </a:r>
            <a:endParaRPr lang="en-US" sz="7600" dirty="0"/>
          </a:p>
        </p:txBody>
      </p:sp>
      <p:sp>
        <p:nvSpPr>
          <p:cNvPr id="5" name="Text 2"/>
          <p:cNvSpPr>
            <a:spLocks noGrp="1"/>
          </p:cNvSpPr>
          <p:nvPr>
            <p:ph type="body" idx="104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i="1" dirty="0">
                <a:solidFill>
                  <a:schemeClr val="accent6"/>
                </a:solidFill>
              </a:rPr>
              <a:t>A city rebuilt by hand. So is every set.</a:t>
            </a:r>
            <a:endParaRPr lang="en-US" sz="1900" dirty="0"/>
          </a:p>
        </p:txBody>
      </p:sp>
      <p:sp>
        <p:nvSpPr>
          <p:cNvPr id="6" name="Flag star 1 (unlit)"/>
          <p:cNvSpPr/>
          <p:nvPr/>
        </p:nvSpPr>
        <p:spPr>
          <a:xfrm>
            <a:off x="1125014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Flag star 2"/>
          <p:cNvSpPr/>
          <p:nvPr/>
        </p:nvSpPr>
        <p:spPr>
          <a:xfrm>
            <a:off x="2595615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Flag star 3 (unlit)"/>
          <p:cNvSpPr/>
          <p:nvPr/>
        </p:nvSpPr>
        <p:spPr>
          <a:xfrm>
            <a:off x="4073836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Flag star 4 (unlit)"/>
          <p:cNvSpPr/>
          <p:nvPr/>
        </p:nvSpPr>
        <p:spPr>
          <a:xfrm>
            <a:off x="5544437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33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THE STAGES: WHERE THE WORK SITS STILL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tage card 1"/>
          <p:cNvSpPr/>
          <p:nvPr/>
        </p:nvSpPr>
        <p:spPr>
          <a:xfrm>
            <a:off x="548640" y="1783080"/>
            <a:ext cx="2590495" cy="4343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CINESPACE CHICAGO photo" descr="CINESPACE CHICAGO pho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2590495" cy="14630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1520" y="3383280"/>
            <a:ext cx="2224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CINESPACE CHICAGO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731520" y="3721608"/>
            <a:ext cx="2224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NORTH LAWNDALE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731520" y="4114800"/>
            <a:ext cx="222473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1.6M sq ft and 36 stages, by the company’s count. Home of One Chicago. TPG bought it with Toronto in 2021 (~$1.1B).</a:t>
            </a:r>
            <a:endParaRPr lang="en-US" sz="1500" dirty="0"/>
          </a:p>
        </p:txBody>
      </p:sp>
      <p:sp>
        <p:nvSpPr>
          <p:cNvPr id="14" name="Stage card 2"/>
          <p:cNvSpPr/>
          <p:nvPr/>
        </p:nvSpPr>
        <p:spPr>
          <a:xfrm>
            <a:off x="3383280" y="1783080"/>
            <a:ext cx="2590495" cy="4343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CHICAGO STUDIO CITY photo" descr="CHICAGO STUDIO CITY pho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1783080"/>
            <a:ext cx="2590495" cy="14630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566160" y="3383280"/>
            <a:ext cx="2224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CHICAGO STUDIO CITY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3566160" y="3721608"/>
            <a:ext cx="2224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6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WEST SIDE  ·  SINCE 1979</a:t>
            </a:r>
            <a:endParaRPr lang="en-US" sz="1100" spc="60" dirty="0"/>
          </a:p>
        </p:txBody>
      </p:sp>
      <p:sp>
        <p:nvSpPr>
          <p:cNvPr id="18" name="Text 13"/>
          <p:cNvSpPr txBox="1"/>
          <p:nvPr/>
        </p:nvSpPr>
        <p:spPr>
          <a:xfrm>
            <a:off x="3566160" y="4114800"/>
            <a:ext cx="222473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8 stages on about 13 acres, run by the Crededio family’s third generation. Ferris Bueller, Backdraft, Home Alone.</a:t>
            </a:r>
            <a:endParaRPr lang="en-US" sz="1500" dirty="0"/>
          </a:p>
        </p:txBody>
      </p:sp>
      <p:sp>
        <p:nvSpPr>
          <p:cNvPr id="19" name="Stage card 3"/>
          <p:cNvSpPr/>
          <p:nvPr/>
        </p:nvSpPr>
        <p:spPr>
          <a:xfrm>
            <a:off x="6217920" y="1783080"/>
            <a:ext cx="2590495" cy="4343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THE FIELDS STUDIOS photo" descr="THE FIELDS STUDIOS phot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1783080"/>
            <a:ext cx="2590495" cy="146304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400800" y="3383280"/>
            <a:ext cx="2224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THE FIELDS STUDIOS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6400800" y="3721608"/>
            <a:ext cx="2224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6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NORTHWEST SIDE  ·  2024</a:t>
            </a:r>
            <a:endParaRPr lang="en-US" sz="1100" spc="60" dirty="0"/>
          </a:p>
        </p:txBody>
      </p:sp>
      <p:sp>
        <p:nvSpPr>
          <p:cNvPr id="23" name="Text 17"/>
          <p:cNvSpPr txBox="1"/>
          <p:nvPr/>
        </p:nvSpPr>
        <p:spPr>
          <a:xfrm>
            <a:off x="6400800" y="4114800"/>
            <a:ext cx="222473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9 stages, a $250M build in the old Marshall Field’s warehouse, with $5M each from the state and city.</a:t>
            </a:r>
            <a:endParaRPr lang="en-US" sz="1500" dirty="0"/>
          </a:p>
        </p:txBody>
      </p:sp>
      <p:sp>
        <p:nvSpPr>
          <p:cNvPr id="24" name="Stage card 4"/>
          <p:cNvSpPr/>
          <p:nvPr/>
        </p:nvSpPr>
        <p:spPr>
          <a:xfrm>
            <a:off x="9052560" y="1783080"/>
            <a:ext cx="2590495" cy="4343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ESSANAY STUDIO photo" descr="ESSANAY STUDIO phot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2560" y="1783080"/>
            <a:ext cx="2590495" cy="146304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235440" y="3383280"/>
            <a:ext cx="2224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ESSANAY STUDIO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9235440" y="3721608"/>
            <a:ext cx="22247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6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GOOSE ISLAND  ·  LIGHTING</a:t>
            </a:r>
            <a:endParaRPr lang="en-US" sz="1100" spc="60" dirty="0"/>
          </a:p>
        </p:txBody>
      </p:sp>
      <p:sp>
        <p:nvSpPr>
          <p:cNvPr id="28" name="Text 21"/>
          <p:cNvSpPr txBox="1"/>
          <p:nvPr/>
        </p:nvSpPr>
        <p:spPr>
          <a:xfrm>
            <a:off x="9235440" y="4114800"/>
            <a:ext cx="222473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Two stages plus lighting rental, about 200 feet from the Salt Shed. Concert noise vs. quiet takes.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916984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NEW STAGES, BIG PROMISES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Next stage card 1"/>
          <p:cNvSpPr/>
          <p:nvPr/>
        </p:nvSpPr>
        <p:spPr>
          <a:xfrm>
            <a:off x="548640" y="1783080"/>
            <a:ext cx="3504895" cy="38404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THE FIELDS STUDIOS photo" descr="THE FIELDS STUDIOS pho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3504895" cy="19659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" y="3886200"/>
            <a:ext cx="30476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THE FIELDS STUDIOS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4224528"/>
            <a:ext cx="3047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6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NORTHWEST SIDE  ·  OPEN</a:t>
            </a:r>
            <a:endParaRPr lang="en-US" sz="1100" spc="6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459028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Opened in 2024 on about 23 acres: 9 stages in the old Marshall Field’s warehouse, a $250M build.</a:t>
            </a:r>
            <a:endParaRPr lang="en-US" sz="1500" dirty="0"/>
          </a:p>
        </p:txBody>
      </p:sp>
      <p:sp>
        <p:nvSpPr>
          <p:cNvPr id="14" name="Next stage card 2"/>
          <p:cNvSpPr/>
          <p:nvPr/>
        </p:nvSpPr>
        <p:spPr>
          <a:xfrm>
            <a:off x="4343400" y="1783080"/>
            <a:ext cx="3504895" cy="38404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REGAL MILE STUDIOS photo" descr="REGAL MILE STUDIOS pho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783080"/>
            <a:ext cx="3504895" cy="19659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572000" y="3886200"/>
            <a:ext cx="30476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REGAL MILE STUDIOS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4572000" y="4224528"/>
            <a:ext cx="3047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6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SOUTH SHORE  ·  WAITING</a:t>
            </a:r>
            <a:endParaRPr lang="en-US" sz="1100" spc="60" dirty="0"/>
          </a:p>
        </p:txBody>
      </p:sp>
      <p:sp>
        <p:nvSpPr>
          <p:cNvPr id="18" name="Text 13"/>
          <p:cNvSpPr txBox="1"/>
          <p:nvPr/>
        </p:nvSpPr>
        <p:spPr>
          <a:xfrm>
            <a:off x="4572000" y="459028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Ground broke at 7700 S. Stony Island in Feb. 2023 for a fall 2024 opening. No opening has been reported.</a:t>
            </a:r>
            <a:endParaRPr lang="en-US" sz="1500" dirty="0"/>
          </a:p>
        </p:txBody>
      </p:sp>
      <p:sp>
        <p:nvSpPr>
          <p:cNvPr id="19" name="Next stage card 3"/>
          <p:cNvSpPr/>
          <p:nvPr/>
        </p:nvSpPr>
        <p:spPr>
          <a:xfrm>
            <a:off x="8138160" y="1783080"/>
            <a:ext cx="3504895" cy="38404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Downstate stat block"/>
          <p:cNvSpPr/>
          <p:nvPr/>
        </p:nvSpPr>
        <p:spPr>
          <a:xfrm>
            <a:off x="8138160" y="1783080"/>
            <a:ext cx="3504895" cy="196596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 txBox="1"/>
          <p:nvPr/>
        </p:nvSpPr>
        <p:spPr>
          <a:xfrm>
            <a:off x="8412480" y="2011680"/>
            <a:ext cx="29562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chemeClr val="bg1"/>
                </a:solidFill>
                <a:latin typeface="+mj-lt"/>
              </a:rPr>
              <a:t>$62M</a:t>
            </a:r>
            <a:endParaRPr lang="en-US" sz="8000" dirty="0"/>
          </a:p>
        </p:txBody>
      </p:sp>
      <p:sp>
        <p:nvSpPr>
          <p:cNvPr id="22" name="Text 17"/>
          <p:cNvSpPr txBox="1"/>
          <p:nvPr/>
        </p:nvSpPr>
        <p:spPr>
          <a:xfrm>
            <a:off x="8412480" y="3063240"/>
            <a:ext cx="29562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estimated cost, Metro East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8366760" y="3886200"/>
            <a:ext cx="30476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HOLLYWOOD RIVER STUDIOS</a:t>
            </a:r>
            <a:endParaRPr lang="en-US" sz="1800" dirty="0"/>
          </a:p>
        </p:txBody>
      </p:sp>
      <p:sp>
        <p:nvSpPr>
          <p:cNvPr id="24" name="Text 19"/>
          <p:cNvSpPr txBox="1"/>
          <p:nvPr/>
        </p:nvSpPr>
        <p:spPr>
          <a:xfrm>
            <a:off x="8366760" y="4224528"/>
            <a:ext cx="30476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6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WOOD RIVER  ·  BREAKING GROUND</a:t>
            </a:r>
            <a:endParaRPr lang="en-US" sz="1100" spc="60" dirty="0"/>
          </a:p>
        </p:txBody>
      </p:sp>
      <p:sp>
        <p:nvSpPr>
          <p:cNvPr id="25" name="Text 20"/>
          <p:cNvSpPr txBox="1"/>
          <p:nvPr/>
        </p:nvSpPr>
        <p:spPr>
          <a:xfrm>
            <a:off x="8366760" y="459028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Broke ground Oct. 5, 2026: up to six buildings and about 140K sq ft, aiming for production in summer 2027.</a:t>
            </a:r>
            <a:endParaRPr lang="en-US" sz="1500" dirty="0"/>
          </a:p>
        </p:txBody>
      </p:sp>
      <p:sp>
        <p:nvSpPr>
          <p:cNvPr id="26" name="Grant star"/>
          <p:cNvSpPr/>
          <p:nvPr/>
        </p:nvSpPr>
        <p:spPr>
          <a:xfrm>
            <a:off x="548640" y="5833872"/>
            <a:ext cx="174211" cy="201168"/>
          </a:xfrm>
          <a:custGeom>
            <a:avLst/>
            <a:gdLst/>
            <a:ahLst/>
            <a:cxnLst/>
            <a:rect l="l" t="t" r="r" b="b"/>
            <a:pathLst>
              <a:path w="174211" h="201168">
                <a:moveTo>
                  <a:pt x="87106" y="0"/>
                </a:moveTo>
                <a:lnTo>
                  <a:pt x="108659" y="63252"/>
                </a:lnTo>
                <a:lnTo>
                  <a:pt x="174211" y="50292"/>
                </a:lnTo>
                <a:lnTo>
                  <a:pt x="130212" y="100584"/>
                </a:lnTo>
                <a:lnTo>
                  <a:pt x="174211" y="150876"/>
                </a:lnTo>
                <a:lnTo>
                  <a:pt x="108659" y="137916"/>
                </a:lnTo>
                <a:lnTo>
                  <a:pt x="87106" y="201168"/>
                </a:lnTo>
                <a:lnTo>
                  <a:pt x="65552" y="137916"/>
                </a:lnTo>
                <a:lnTo>
                  <a:pt x="0" y="150876"/>
                </a:lnTo>
                <a:lnTo>
                  <a:pt x="43999" y="100584"/>
                </a:lnTo>
                <a:lnTo>
                  <a:pt x="0" y="50292"/>
                </a:lnTo>
                <a:lnTo>
                  <a:pt x="65552" y="632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 txBox="1"/>
          <p:nvPr/>
        </p:nvSpPr>
        <p:spPr>
          <a:xfrm>
            <a:off x="868680" y="5760720"/>
            <a:ext cx="107743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Illinois launched a $10M soundstage capital grant program in 2024 to help build new stages.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30309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STAGE DAY VS. LOCATION DAY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STAGE DAY photo" descr="STAGE DAY pho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55648"/>
            <a:ext cx="5349240" cy="20116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3886200"/>
            <a:ext cx="5349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dirty="0">
                <a:solidFill>
                  <a:schemeClr val="accent3"/>
                </a:solidFill>
                <a:latin typeface="+mj-lt"/>
              </a:rPr>
              <a:t>STAGE DAY</a:t>
            </a:r>
            <a:endParaRPr lang="en-US" sz="3000" dirty="0"/>
          </a:p>
        </p:txBody>
      </p:sp>
      <p:sp>
        <p:nvSpPr>
          <p:cNvPr id="11" name="Bullet star 1"/>
          <p:cNvSpPr/>
          <p:nvPr/>
        </p:nvSpPr>
        <p:spPr>
          <a:xfrm>
            <a:off x="548640" y="4487672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914400" y="4434840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Controlled light and sound, if the walls hold</a:t>
            </a:r>
            <a:endParaRPr lang="en-US" sz="1600" dirty="0"/>
          </a:p>
        </p:txBody>
      </p:sp>
      <p:sp>
        <p:nvSpPr>
          <p:cNvPr id="13" name="Bullet star 2"/>
          <p:cNvSpPr/>
          <p:nvPr/>
        </p:nvSpPr>
        <p:spPr>
          <a:xfrm>
            <a:off x="548640" y="4926584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914400" y="4873752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Pre-rigged greenbeds, permanent power, “A </a:t>
            </a:r>
            <a:r>
              <a:rPr lang="en-US" sz="1600" dirty="0"/>
              <a:t>M</a:t>
            </a:r>
            <a:r>
              <a:rPr lang="en-US" sz="1600" dirty="0">
                <a:solidFill>
                  <a:schemeClr val="tx1"/>
                </a:solidFill>
              </a:rPr>
              <a:t>ill”</a:t>
            </a:r>
            <a:endParaRPr lang="en-US" sz="1600" dirty="0"/>
          </a:p>
        </p:txBody>
      </p:sp>
      <p:sp>
        <p:nvSpPr>
          <p:cNvPr id="15" name="Bullet star 3"/>
          <p:cNvSpPr/>
          <p:nvPr/>
        </p:nvSpPr>
        <p:spPr>
          <a:xfrm>
            <a:off x="548640" y="5365496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914400" y="531266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Standing sets reset in minutes, not hours</a:t>
            </a:r>
            <a:endParaRPr lang="en-US" sz="1600" dirty="0"/>
          </a:p>
        </p:txBody>
      </p:sp>
      <p:sp>
        <p:nvSpPr>
          <p:cNvPr id="17" name="Bullet star 4"/>
          <p:cNvSpPr/>
          <p:nvPr/>
        </p:nvSpPr>
        <p:spPr>
          <a:xfrm>
            <a:off x="548640" y="580440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 txBox="1"/>
          <p:nvPr/>
        </p:nvSpPr>
        <p:spPr>
          <a:xfrm>
            <a:off x="914400" y="575157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You fight the clock and turnaround, not weather</a:t>
            </a:r>
            <a:endParaRPr lang="en-US" sz="1600" dirty="0"/>
          </a:p>
        </p:txBody>
      </p:sp>
      <p:pic>
        <p:nvPicPr>
          <p:cNvPr id="19" name="LOCATION DAY photo" descr="LOCATION DAY pho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815" y="1755648"/>
            <a:ext cx="5349240" cy="201168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293815" y="3886200"/>
            <a:ext cx="5349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dirty="0">
                <a:solidFill>
                  <a:schemeClr val="accent1"/>
                </a:solidFill>
                <a:latin typeface="+mj-lt"/>
              </a:rPr>
              <a:t>LOCATION DAY</a:t>
            </a:r>
            <a:endParaRPr lang="en-US" sz="3000" dirty="0"/>
          </a:p>
        </p:txBody>
      </p:sp>
      <p:sp>
        <p:nvSpPr>
          <p:cNvPr id="21" name="Bullet star 1"/>
          <p:cNvSpPr/>
          <p:nvPr/>
        </p:nvSpPr>
        <p:spPr>
          <a:xfrm>
            <a:off x="6293815" y="4487672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7"/>
          <p:cNvSpPr txBox="1"/>
          <p:nvPr/>
        </p:nvSpPr>
        <p:spPr>
          <a:xfrm>
            <a:off x="6659575" y="4434840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Permits, neighbors, parking, the ‘L’ overhead</a:t>
            </a:r>
            <a:endParaRPr lang="en-US" sz="1600" dirty="0"/>
          </a:p>
        </p:txBody>
      </p:sp>
      <p:sp>
        <p:nvSpPr>
          <p:cNvPr id="23" name="Bullet star 2"/>
          <p:cNvSpPr/>
          <p:nvPr/>
        </p:nvSpPr>
        <p:spPr>
          <a:xfrm>
            <a:off x="6293815" y="4926584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 txBox="1"/>
          <p:nvPr/>
        </p:nvSpPr>
        <p:spPr>
          <a:xfrm>
            <a:off x="6659575" y="4873752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Basecamp, trucks, and Teamsters 727 drivers</a:t>
            </a:r>
            <a:endParaRPr lang="en-US" sz="1600" dirty="0"/>
          </a:p>
        </p:txBody>
      </p:sp>
      <p:sp>
        <p:nvSpPr>
          <p:cNvPr id="25" name="Bullet star 3"/>
          <p:cNvSpPr/>
          <p:nvPr/>
        </p:nvSpPr>
        <p:spPr>
          <a:xfrm>
            <a:off x="6293815" y="5365496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1"/>
          <p:cNvSpPr txBox="1"/>
          <p:nvPr/>
        </p:nvSpPr>
        <p:spPr>
          <a:xfrm>
            <a:off x="6659575" y="531266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Lake wind, winter light, sound you can’t control</a:t>
            </a:r>
            <a:endParaRPr lang="en-US" sz="1600" dirty="0"/>
          </a:p>
        </p:txBody>
      </p:sp>
      <p:sp>
        <p:nvSpPr>
          <p:cNvPr id="27" name="Bullet star 4"/>
          <p:cNvSpPr/>
          <p:nvPr/>
        </p:nvSpPr>
        <p:spPr>
          <a:xfrm>
            <a:off x="6293815" y="580440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3"/>
          <p:cNvSpPr txBox="1"/>
          <p:nvPr/>
        </p:nvSpPr>
        <p:spPr>
          <a:xfrm>
            <a:off x="6659575" y="575157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Every company move costs part of the day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37086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WHO'S ON THE CALL SHEET IN 2026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One Chicago key art" descr="NBC key art for Chicago Med, Chicago Fire and Chicago P.D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4206240" cy="234086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4315968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dirty="0">
                <a:solidFill>
                  <a:schemeClr val="accent1"/>
                </a:solidFill>
                <a:latin typeface="+mj-lt"/>
              </a:rPr>
              <a:t>~$2B</a:t>
            </a:r>
            <a:endParaRPr lang="en-US" sz="64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519379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brought into Illinois by One Chicago since 2011</a:t>
            </a:r>
            <a:endParaRPr lang="en-US" sz="1500" dirty="0"/>
          </a:p>
        </p:txBody>
      </p:sp>
      <p:sp>
        <p:nvSpPr>
          <p:cNvPr id="12" name="Status row 1"/>
          <p:cNvSpPr/>
          <p:nvPr/>
        </p:nvSpPr>
        <p:spPr>
          <a:xfrm>
            <a:off x="5166360" y="1783080"/>
            <a:ext cx="6476695" cy="941832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tatus tag 1"/>
          <p:cNvSpPr/>
          <p:nvPr/>
        </p:nvSpPr>
        <p:spPr>
          <a:xfrm>
            <a:off x="5349240" y="1938528"/>
            <a:ext cx="1600200" cy="329184"/>
          </a:xfrm>
          <a:prstGeom prst="rect">
            <a:avLst/>
          </a:prstGeom>
          <a:solidFill>
            <a:schemeClr val="accent3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chemeClr val="bg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STAYING</a:t>
            </a:r>
            <a:endParaRPr lang="en-US" sz="1050" spc="50" dirty="0"/>
          </a:p>
        </p:txBody>
      </p:sp>
      <p:sp>
        <p:nvSpPr>
          <p:cNvPr id="14" name="Text 10"/>
          <p:cNvSpPr txBox="1"/>
          <p:nvPr/>
        </p:nvSpPr>
        <p:spPr>
          <a:xfrm>
            <a:off x="7132320" y="1892808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One Chicago renewed in March 2026: Fire season 15, P.D. season 14, Med season 12.</a:t>
            </a:r>
            <a:endParaRPr lang="en-US" sz="1500" dirty="0"/>
          </a:p>
        </p:txBody>
      </p:sp>
      <p:sp>
        <p:nvSpPr>
          <p:cNvPr id="15" name="Status row 2"/>
          <p:cNvSpPr/>
          <p:nvPr/>
        </p:nvSpPr>
        <p:spPr>
          <a:xfrm>
            <a:off x="5166360" y="2862072"/>
            <a:ext cx="6476695" cy="941832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tatus tag 2"/>
          <p:cNvSpPr/>
          <p:nvPr/>
        </p:nvSpPr>
        <p:spPr>
          <a:xfrm>
            <a:off x="5349240" y="3017520"/>
            <a:ext cx="1600200" cy="329184"/>
          </a:xfrm>
          <a:prstGeom prst="rect">
            <a:avLst/>
          </a:prstGeom>
          <a:solidFill>
            <a:schemeClr val="accent1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chemeClr val="bg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ENDING</a:t>
            </a:r>
            <a:endParaRPr lang="en-US" sz="1050" spc="50" dirty="0"/>
          </a:p>
        </p:txBody>
      </p:sp>
      <p:sp>
        <p:nvSpPr>
          <p:cNvPr id="17" name="Text 13"/>
          <p:cNvSpPr txBox="1"/>
          <p:nvPr/>
        </p:nvSpPr>
        <p:spPr>
          <a:xfrm>
            <a:off x="7132320" y="2971800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The Bear’s final season premiered June 2026. The Chi’s eighth and final season premiered May 2026.</a:t>
            </a:r>
            <a:endParaRPr lang="en-US" sz="1500" dirty="0"/>
          </a:p>
        </p:txBody>
      </p:sp>
      <p:sp>
        <p:nvSpPr>
          <p:cNvPr id="18" name="Status row 3"/>
          <p:cNvSpPr/>
          <p:nvPr/>
        </p:nvSpPr>
        <p:spPr>
          <a:xfrm>
            <a:off x="5166360" y="3941064"/>
            <a:ext cx="6476695" cy="941832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tatus tag 3"/>
          <p:cNvSpPr/>
          <p:nvPr/>
        </p:nvSpPr>
        <p:spPr>
          <a:xfrm>
            <a:off x="5349240" y="4096512"/>
            <a:ext cx="1600200" cy="329184"/>
          </a:xfrm>
          <a:prstGeom prst="rect">
            <a:avLst/>
          </a:prstGeom>
          <a:solidFill>
            <a:schemeClr val="tx2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chemeClr val="bg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PASSING THROUGH</a:t>
            </a:r>
            <a:endParaRPr lang="en-US" sz="1050" spc="50" dirty="0"/>
          </a:p>
        </p:txBody>
      </p:sp>
      <p:sp>
        <p:nvSpPr>
          <p:cNvPr id="20" name="Text 16"/>
          <p:cNvSpPr txBox="1"/>
          <p:nvPr/>
        </p:nvSpPr>
        <p:spPr>
          <a:xfrm>
            <a:off x="7132320" y="4050792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Dark Matter S2, Deli Boys S2, Monster: The Ed Gein Story, A24’s Enemies, and Disney’s Last Kids on Earth pilot.</a:t>
            </a:r>
            <a:endParaRPr lang="en-US" sz="1500" dirty="0"/>
          </a:p>
        </p:txBody>
      </p:sp>
      <p:sp>
        <p:nvSpPr>
          <p:cNvPr id="21" name="Status row 4"/>
          <p:cNvSpPr/>
          <p:nvPr/>
        </p:nvSpPr>
        <p:spPr>
          <a:xfrm>
            <a:off x="5166360" y="5020056"/>
            <a:ext cx="6476695" cy="941832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tatus tag 4"/>
          <p:cNvSpPr/>
          <p:nvPr/>
        </p:nvSpPr>
        <p:spPr>
          <a:xfrm>
            <a:off x="5349240" y="5175504"/>
            <a:ext cx="1600200" cy="329184"/>
          </a:xfrm>
          <a:prstGeom prst="rect">
            <a:avLst/>
          </a:prstGeom>
          <a:solidFill>
            <a:schemeClr val="accent6"/>
          </a:solidFill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50" dirty="0">
                <a:solidFill>
                  <a:schemeClr val="bg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IN LIMBO</a:t>
            </a:r>
            <a:endParaRPr lang="en-US" sz="1050" spc="50" dirty="0"/>
          </a:p>
        </p:txBody>
      </p:sp>
      <p:sp>
        <p:nvSpPr>
          <p:cNvPr id="23" name="Text 19"/>
          <p:cNvSpPr txBox="1"/>
          <p:nvPr/>
        </p:nvSpPr>
        <p:spPr>
          <a:xfrm>
            <a:off x="7132320" y="5129784"/>
            <a:ext cx="4343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American Blue, a WBTV pilot shot in Joliet and Chicago. HBO Max passed in Aug. 2026.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55422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BELOW THE LINE IS A SUPPLY CHAIN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BUILD photo" descr="BUILD pho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55648"/>
            <a:ext cx="3504895" cy="16002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3474720"/>
            <a:ext cx="3504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dirty="0">
                <a:solidFill>
                  <a:schemeClr val="accent3"/>
                </a:solidFill>
                <a:latin typeface="+mj-lt"/>
              </a:rPr>
              <a:t>BUILD</a:t>
            </a:r>
            <a:endParaRPr lang="en-US" sz="3000" dirty="0"/>
          </a:p>
        </p:txBody>
      </p:sp>
      <p:sp>
        <p:nvSpPr>
          <p:cNvPr id="11" name="Bullet star 1"/>
          <p:cNvSpPr/>
          <p:nvPr/>
        </p:nvSpPr>
        <p:spPr>
          <a:xfrm>
            <a:off x="548640" y="409575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896112" y="4041648"/>
            <a:ext cx="315742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Bridgewater Studio,  </a:t>
            </a:r>
            <a:r>
              <a:rPr lang="en-US" sz="1500" dirty="0">
                <a:solidFill>
                  <a:schemeClr val="tx1"/>
                </a:solidFill>
              </a:rPr>
              <a:t>McKinley Park: fabrication that started with One Chicago props in 2015</a:t>
            </a:r>
            <a:endParaRPr lang="en-US" sz="1500" dirty="0"/>
          </a:p>
        </p:txBody>
      </p:sp>
      <p:sp>
        <p:nvSpPr>
          <p:cNvPr id="13" name="Bullet star 2"/>
          <p:cNvSpPr/>
          <p:nvPr/>
        </p:nvSpPr>
        <p:spPr>
          <a:xfrm>
            <a:off x="548640" y="4936998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896112" y="4882896"/>
            <a:ext cx="315742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Shops:  </a:t>
            </a:r>
            <a:r>
              <a:rPr lang="en-US" sz="1500" dirty="0">
                <a:solidFill>
                  <a:schemeClr val="tx1"/>
                </a:solidFill>
              </a:rPr>
              <a:t>carpentry, welding, CNC, and branded installations</a:t>
            </a:r>
            <a:endParaRPr lang="en-US" sz="1500" dirty="0"/>
          </a:p>
        </p:txBody>
      </p:sp>
      <p:pic>
        <p:nvPicPr>
          <p:cNvPr id="15" name="SCENIC photo" descr="SCENIC pho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755648"/>
            <a:ext cx="3504895" cy="16002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343400" y="3474720"/>
            <a:ext cx="3504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dirty="0">
                <a:solidFill>
                  <a:schemeClr val="accent3"/>
                </a:solidFill>
                <a:latin typeface="+mj-lt"/>
              </a:rPr>
              <a:t>SCENIC</a:t>
            </a:r>
            <a:endParaRPr lang="en-US" sz="3000" dirty="0"/>
          </a:p>
        </p:txBody>
      </p:sp>
      <p:sp>
        <p:nvSpPr>
          <p:cNvPr id="17" name="Bullet star 1"/>
          <p:cNvSpPr/>
          <p:nvPr/>
        </p:nvSpPr>
        <p:spPr>
          <a:xfrm>
            <a:off x="4343400" y="409575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3"/>
          <p:cNvSpPr txBox="1"/>
          <p:nvPr/>
        </p:nvSpPr>
        <p:spPr>
          <a:xfrm>
            <a:off x="4690872" y="4041648"/>
            <a:ext cx="315742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Chicago Scenic Studios,  </a:t>
            </a:r>
            <a:r>
              <a:rPr lang="en-US" sz="1500" dirty="0">
                <a:solidFill>
                  <a:schemeClr val="tx1"/>
                </a:solidFill>
              </a:rPr>
              <a:t>Pilsen: 165K sq ft and 65 artisans</a:t>
            </a:r>
            <a:endParaRPr lang="en-US" sz="1500" dirty="0"/>
          </a:p>
        </p:txBody>
      </p:sp>
      <p:sp>
        <p:nvSpPr>
          <p:cNvPr id="19" name="Bullet star 2"/>
          <p:cNvSpPr/>
          <p:nvPr/>
        </p:nvSpPr>
        <p:spPr>
          <a:xfrm>
            <a:off x="4343400" y="4936998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 txBox="1"/>
          <p:nvPr/>
        </p:nvSpPr>
        <p:spPr>
          <a:xfrm>
            <a:off x="4690872" y="4882896"/>
            <a:ext cx="315742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Builds  </a:t>
            </a:r>
            <a:r>
              <a:rPr lang="en-US" sz="1500" dirty="0">
                <a:solidFill>
                  <a:schemeClr val="tx1"/>
                </a:solidFill>
              </a:rPr>
              <a:t>broadcast, event, and stage scenery</a:t>
            </a:r>
            <a:endParaRPr lang="en-US" sz="1500" dirty="0"/>
          </a:p>
        </p:txBody>
      </p:sp>
      <p:pic>
        <p:nvPicPr>
          <p:cNvPr id="21" name="LIGHT AND GRIP photo" descr="LIGHT AND GRIP phot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1755648"/>
            <a:ext cx="3504895" cy="160020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138160" y="3474720"/>
            <a:ext cx="3504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dirty="0">
                <a:solidFill>
                  <a:schemeClr val="accent3"/>
                </a:solidFill>
                <a:latin typeface="+mj-lt"/>
              </a:rPr>
              <a:t>LIGHT AND GRIP</a:t>
            </a:r>
            <a:endParaRPr lang="en-US" sz="3000" dirty="0"/>
          </a:p>
        </p:txBody>
      </p:sp>
      <p:sp>
        <p:nvSpPr>
          <p:cNvPr id="23" name="Bullet star 1"/>
          <p:cNvSpPr/>
          <p:nvPr/>
        </p:nvSpPr>
        <p:spPr>
          <a:xfrm>
            <a:off x="8138160" y="409575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8"/>
          <p:cNvSpPr txBox="1"/>
          <p:nvPr/>
        </p:nvSpPr>
        <p:spPr>
          <a:xfrm>
            <a:off x="8485632" y="4041648"/>
            <a:ext cx="315742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Essanay Studio &amp; Lighting,  </a:t>
            </a:r>
            <a:r>
              <a:rPr lang="en-US" sz="1500" dirty="0">
                <a:solidFill>
                  <a:schemeClr val="tx1"/>
                </a:solidFill>
              </a:rPr>
              <a:t>Goose Island: stages plus lighting rental</a:t>
            </a:r>
            <a:endParaRPr lang="en-US" sz="1500" dirty="0"/>
          </a:p>
        </p:txBody>
      </p:sp>
      <p:sp>
        <p:nvSpPr>
          <p:cNvPr id="25" name="Bullet star 2"/>
          <p:cNvSpPr/>
          <p:nvPr/>
        </p:nvSpPr>
        <p:spPr>
          <a:xfrm>
            <a:off x="8138160" y="4936998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 txBox="1"/>
          <p:nvPr/>
        </p:nvSpPr>
        <p:spPr>
          <a:xfrm>
            <a:off x="8485632" y="4882896"/>
            <a:ext cx="315742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Rental houses:  </a:t>
            </a:r>
            <a:r>
              <a:rPr lang="en-US" sz="1500" dirty="0">
                <a:solidFill>
                  <a:schemeClr val="tx1"/>
                </a:solidFill>
              </a:rPr>
              <a:t>prep, returns, and deliveries are real first jobs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316642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WHERE THE PICTURE GETS FINISHED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FRAMESTORE image" descr="FRAMESTORE 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3504895" cy="1463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3337560"/>
            <a:ext cx="35048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FRAMESTORE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3639312"/>
            <a:ext cx="3504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VFX and animation in the West Loop</a:t>
            </a:r>
            <a:endParaRPr lang="en-US" sz="1300" dirty="0"/>
          </a:p>
        </p:txBody>
      </p:sp>
      <p:pic>
        <p:nvPicPr>
          <p:cNvPr id="12" name="CARBON image" descr="CARBON 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783080"/>
            <a:ext cx="3504895" cy="14630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343400" y="3337560"/>
            <a:ext cx="35048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CARBON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4343400" y="3639312"/>
            <a:ext cx="3504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VFX studio on Canal Street</a:t>
            </a:r>
            <a:endParaRPr lang="en-US" sz="1300" dirty="0"/>
          </a:p>
        </p:txBody>
      </p:sp>
      <p:pic>
        <p:nvPicPr>
          <p:cNvPr id="15" name="PERISCOPE POST &amp; AUDIO image" descr="PERISCOPE POST &amp; AUDIO 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1783080"/>
            <a:ext cx="3504895" cy="146304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138160" y="3337560"/>
            <a:ext cx="35048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PERISCOPE POST &amp; AUDIO</a:t>
            </a:r>
            <a:endParaRPr lang="en-US" sz="1700" dirty="0"/>
          </a:p>
        </p:txBody>
      </p:sp>
      <p:sp>
        <p:nvSpPr>
          <p:cNvPr id="17" name="Text 11"/>
          <p:cNvSpPr txBox="1"/>
          <p:nvPr/>
        </p:nvSpPr>
        <p:spPr>
          <a:xfrm>
            <a:off x="8138160" y="3639312"/>
            <a:ext cx="3504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Sound and picture finishing</a:t>
            </a:r>
            <a:endParaRPr lang="en-US" sz="1300" dirty="0"/>
          </a:p>
        </p:txBody>
      </p:sp>
      <p:pic>
        <p:nvPicPr>
          <p:cNvPr id="18" name="SAROFSKY image" descr="SAROFSKY 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3995928"/>
            <a:ext cx="3504895" cy="146304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48640" y="5550408"/>
            <a:ext cx="35048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SAROFSKY</a:t>
            </a:r>
            <a:endParaRPr lang="en-US" sz="1700" dirty="0"/>
          </a:p>
        </p:txBody>
      </p:sp>
      <p:sp>
        <p:nvSpPr>
          <p:cNvPr id="20" name="Text 13"/>
          <p:cNvSpPr txBox="1"/>
          <p:nvPr/>
        </p:nvSpPr>
        <p:spPr>
          <a:xfrm>
            <a:off x="548640" y="5852160"/>
            <a:ext cx="3504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Design-led studio, Fulton Market, since 2009</a:t>
            </a:r>
            <a:endParaRPr lang="en-US" sz="1300" dirty="0"/>
          </a:p>
        </p:txBody>
      </p:sp>
      <p:pic>
        <p:nvPicPr>
          <p:cNvPr id="21" name="THE MILL image" descr="THE MILL 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995928"/>
            <a:ext cx="3504895" cy="146304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4343400" y="5550408"/>
            <a:ext cx="350489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THE MILL</a:t>
            </a:r>
            <a:endParaRPr lang="en-US" sz="1700" dirty="0"/>
          </a:p>
        </p:txBody>
      </p:sp>
      <p:sp>
        <p:nvSpPr>
          <p:cNvPr id="23" name="Text 15"/>
          <p:cNvSpPr txBox="1"/>
          <p:nvPr/>
        </p:nvSpPr>
        <p:spPr>
          <a:xfrm>
            <a:off x="4343400" y="5852160"/>
            <a:ext cx="3504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U.S. operations shut in Feb. 2025</a:t>
            </a:r>
            <a:endParaRPr lang="en-US" sz="1300" dirty="0"/>
          </a:p>
        </p:txBody>
      </p:sp>
      <p:sp>
        <p:nvSpPr>
          <p:cNvPr id="24" name="Post callout"/>
          <p:cNvSpPr/>
          <p:nvPr/>
        </p:nvSpPr>
        <p:spPr>
          <a:xfrm>
            <a:off x="8138160" y="3995928"/>
            <a:ext cx="3504895" cy="2130552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7"/>
          <p:cNvSpPr txBox="1"/>
          <p:nvPr/>
        </p:nvSpPr>
        <p:spPr>
          <a:xfrm>
            <a:off x="8412480" y="4224528"/>
            <a:ext cx="2956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POST IS PORTABLE. STAGES ARE NOT.</a:t>
            </a:r>
            <a:endParaRPr lang="en-US" sz="2400" dirty="0"/>
          </a:p>
        </p:txBody>
      </p:sp>
      <p:sp>
        <p:nvSpPr>
          <p:cNvPr id="26" name="Text 18"/>
          <p:cNvSpPr txBox="1"/>
          <p:nvPr/>
        </p:nvSpPr>
        <p:spPr>
          <a:xfrm>
            <a:off x="8412480" y="5184648"/>
            <a:ext cx="29562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When Technicolor collapsed, The Mill’s U.S. shops closed. A fiber line can move a VFX job. It can’t move a stage.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6274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  ·  THE LABOR FLOOR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BROADCAST IS THE SAME LABOR MARKET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 (current)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logo_wgn tile"/>
          <p:cNvSpPr/>
          <p:nvPr/>
        </p:nvSpPr>
        <p:spPr>
          <a:xfrm>
            <a:off x="548640" y="1783080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logo_wgn" descr="logo_wg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1927833"/>
            <a:ext cx="1801368" cy="579174"/>
          </a:xfrm>
          <a:prstGeom prst="rect">
            <a:avLst/>
          </a:prstGeom>
        </p:spPr>
      </p:pic>
      <p:sp>
        <p:nvSpPr>
          <p:cNvPr id="11" name="logo_abc7 tile"/>
          <p:cNvSpPr/>
          <p:nvPr/>
        </p:nvSpPr>
        <p:spPr>
          <a:xfrm>
            <a:off x="2807208" y="1783080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logo_abc7" descr="logo_abc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9584" y="1911096"/>
            <a:ext cx="612648" cy="612648"/>
          </a:xfrm>
          <a:prstGeom prst="rect">
            <a:avLst/>
          </a:prstGeom>
        </p:spPr>
      </p:pic>
      <p:sp>
        <p:nvSpPr>
          <p:cNvPr id="13" name="logo_cbs2 tile"/>
          <p:cNvSpPr/>
          <p:nvPr/>
        </p:nvSpPr>
        <p:spPr>
          <a:xfrm>
            <a:off x="5065776" y="1783080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logo_cbs2" descr="logo_cbs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469" y="1911096"/>
            <a:ext cx="1094014" cy="612648"/>
          </a:xfrm>
          <a:prstGeom prst="rect">
            <a:avLst/>
          </a:prstGeom>
        </p:spPr>
      </p:pic>
      <p:sp>
        <p:nvSpPr>
          <p:cNvPr id="15" name="logo_fox32 tile"/>
          <p:cNvSpPr/>
          <p:nvPr/>
        </p:nvSpPr>
        <p:spPr>
          <a:xfrm>
            <a:off x="7324344" y="1783080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logo_fox32" descr="logo_fox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059" y="1911096"/>
            <a:ext cx="1615970" cy="612648"/>
          </a:xfrm>
          <a:prstGeom prst="rect">
            <a:avLst/>
          </a:prstGeom>
        </p:spPr>
      </p:pic>
      <p:sp>
        <p:nvSpPr>
          <p:cNvPr id="17" name="logo_telemundo tile"/>
          <p:cNvSpPr/>
          <p:nvPr/>
        </p:nvSpPr>
        <p:spPr>
          <a:xfrm>
            <a:off x="9582912" y="1783080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logo_telemundo" descr="logo_telemund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2035" y="1911096"/>
            <a:ext cx="599154" cy="612648"/>
          </a:xfrm>
          <a:prstGeom prst="rect">
            <a:avLst/>
          </a:prstGeom>
        </p:spPr>
      </p:pic>
      <p:sp>
        <p:nvSpPr>
          <p:cNvPr id="19" name="logo_wttw tile"/>
          <p:cNvSpPr/>
          <p:nvPr/>
        </p:nvSpPr>
        <p:spPr>
          <a:xfrm>
            <a:off x="548640" y="2816352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logo_wttw" descr="logo_wttw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656" y="3034842"/>
            <a:ext cx="1801368" cy="431700"/>
          </a:xfrm>
          <a:prstGeom prst="rect">
            <a:avLst/>
          </a:prstGeom>
        </p:spPr>
      </p:pic>
      <p:sp>
        <p:nvSpPr>
          <p:cNvPr id="21" name="logo_lakeshore tile"/>
          <p:cNvSpPr/>
          <p:nvPr/>
        </p:nvSpPr>
        <p:spPr>
          <a:xfrm>
            <a:off x="2807208" y="2816352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logo_lakeshore" descr="logo_lakeshor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3498" y="2944368"/>
            <a:ext cx="1484820" cy="612648"/>
          </a:xfrm>
          <a:prstGeom prst="rect">
            <a:avLst/>
          </a:prstGeom>
        </p:spPr>
      </p:pic>
      <p:sp>
        <p:nvSpPr>
          <p:cNvPr id="23" name="logo_marquee tile"/>
          <p:cNvSpPr/>
          <p:nvPr/>
        </p:nvSpPr>
        <p:spPr>
          <a:xfrm>
            <a:off x="5065776" y="2816352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logo_marquee" descr="logo_marque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6580" y="2944368"/>
            <a:ext cx="1775791" cy="612648"/>
          </a:xfrm>
          <a:prstGeom prst="rect">
            <a:avLst/>
          </a:prstGeom>
        </p:spPr>
      </p:pic>
      <p:sp>
        <p:nvSpPr>
          <p:cNvPr id="25" name="logo_btn tile"/>
          <p:cNvSpPr/>
          <p:nvPr/>
        </p:nvSpPr>
        <p:spPr>
          <a:xfrm>
            <a:off x="7324344" y="2816352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logo_btn" descr="logo_bt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2504" y="2944368"/>
            <a:ext cx="1021080" cy="612648"/>
          </a:xfrm>
          <a:prstGeom prst="rect">
            <a:avLst/>
          </a:prstGeom>
        </p:spPr>
      </p:pic>
      <p:sp>
        <p:nvSpPr>
          <p:cNvPr id="27" name="logo_weigel tile"/>
          <p:cNvSpPr/>
          <p:nvPr/>
        </p:nvSpPr>
        <p:spPr>
          <a:xfrm>
            <a:off x="9582912" y="2816352"/>
            <a:ext cx="2057400" cy="86868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logo_weigel" descr="logo_weigel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10928" y="3017862"/>
            <a:ext cx="1801368" cy="465660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548640" y="397764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GROWING</a:t>
            </a:r>
            <a:endParaRPr lang="en-US" sz="1700" dirty="0"/>
          </a:p>
        </p:txBody>
      </p:sp>
      <p:sp>
        <p:nvSpPr>
          <p:cNvPr id="30" name="Bullet star 1"/>
          <p:cNvSpPr/>
          <p:nvPr/>
        </p:nvSpPr>
        <p:spPr>
          <a:xfrm>
            <a:off x="548640" y="441706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18"/>
          <p:cNvSpPr txBox="1"/>
          <p:nvPr/>
        </p:nvSpPr>
        <p:spPr>
          <a:xfrm>
            <a:off x="896112" y="437083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NBC 5 + Telemundo:  </a:t>
            </a:r>
            <a:r>
              <a:rPr lang="en-US" sz="1400" dirty="0">
                <a:solidFill>
                  <a:schemeClr val="tx1"/>
                </a:solidFill>
              </a:rPr>
              <a:t>a combined newsroom and studio of about 70K sq ft in NBC Tower (2026)</a:t>
            </a:r>
            <a:endParaRPr lang="en-US" sz="1400" dirty="0"/>
          </a:p>
        </p:txBody>
      </p:sp>
      <p:sp>
        <p:nvSpPr>
          <p:cNvPr id="32" name="Bullet star 2"/>
          <p:cNvSpPr/>
          <p:nvPr/>
        </p:nvSpPr>
        <p:spPr>
          <a:xfrm>
            <a:off x="548640" y="496570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0"/>
          <p:cNvSpPr txBox="1"/>
          <p:nvPr/>
        </p:nvSpPr>
        <p:spPr>
          <a:xfrm>
            <a:off x="896112" y="491947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CHSN:  </a:t>
            </a:r>
            <a:r>
              <a:rPr lang="en-US" sz="1400" dirty="0">
                <a:solidFill>
                  <a:schemeClr val="tx1"/>
                </a:solidFill>
              </a:rPr>
              <a:t>Bulls, Blackhawks, and White Sox since 2024–25</a:t>
            </a:r>
            <a:endParaRPr lang="en-US" sz="1400" dirty="0"/>
          </a:p>
        </p:txBody>
      </p:sp>
      <p:sp>
        <p:nvSpPr>
          <p:cNvPr id="34" name="Bullet star 3"/>
          <p:cNvSpPr/>
          <p:nvPr/>
        </p:nvSpPr>
        <p:spPr>
          <a:xfrm>
            <a:off x="548640" y="551434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2"/>
          <p:cNvSpPr txBox="1"/>
          <p:nvPr/>
        </p:nvSpPr>
        <p:spPr>
          <a:xfrm>
            <a:off x="896112" y="546811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Big Ten Network and Weigel:  </a:t>
            </a:r>
            <a:r>
              <a:rPr lang="en-US" sz="1400" dirty="0">
                <a:solidFill>
                  <a:schemeClr val="tx1"/>
                </a:solidFill>
              </a:rPr>
              <a:t>national networks based in Chicago</a:t>
            </a:r>
            <a:endParaRPr lang="en-US" sz="1400" dirty="0"/>
          </a:p>
        </p:txBody>
      </p:sp>
      <p:sp>
        <p:nvSpPr>
          <p:cNvPr id="36" name="Text 23"/>
          <p:cNvSpPr txBox="1"/>
          <p:nvPr/>
        </p:nvSpPr>
        <p:spPr>
          <a:xfrm>
            <a:off x="6202375" y="397764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1"/>
                </a:solidFill>
                <a:latin typeface="+mj-lt"/>
              </a:rPr>
              <a:t>SHRINKING</a:t>
            </a:r>
            <a:endParaRPr lang="en-US" sz="1700" dirty="0"/>
          </a:p>
        </p:txBody>
      </p:sp>
      <p:sp>
        <p:nvSpPr>
          <p:cNvPr id="37" name="Bullet star 1"/>
          <p:cNvSpPr/>
          <p:nvPr/>
        </p:nvSpPr>
        <p:spPr>
          <a:xfrm>
            <a:off x="6202375" y="441706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25"/>
          <p:cNvSpPr txBox="1"/>
          <p:nvPr/>
        </p:nvSpPr>
        <p:spPr>
          <a:xfrm>
            <a:off x="6549847" y="437083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WGN-TV:  </a:t>
            </a:r>
            <a:r>
              <a:rPr lang="en-US" sz="1400" dirty="0">
                <a:solidFill>
                  <a:schemeClr val="tx1"/>
                </a:solidFill>
              </a:rPr>
              <a:t>owner Nexstar cut on-air staff in Feb. 2026</a:t>
            </a:r>
            <a:endParaRPr lang="en-US" sz="1400" dirty="0"/>
          </a:p>
        </p:txBody>
      </p:sp>
      <p:sp>
        <p:nvSpPr>
          <p:cNvPr id="39" name="Bullet star 2"/>
          <p:cNvSpPr/>
          <p:nvPr/>
        </p:nvSpPr>
        <p:spPr>
          <a:xfrm>
            <a:off x="6202375" y="496570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27"/>
          <p:cNvSpPr txBox="1"/>
          <p:nvPr/>
        </p:nvSpPr>
        <p:spPr>
          <a:xfrm>
            <a:off x="6549847" y="491947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WTTW:  </a:t>
            </a:r>
            <a:r>
              <a:rPr lang="en-US" sz="1400" dirty="0">
                <a:solidFill>
                  <a:schemeClr val="tx1"/>
                </a:solidFill>
              </a:rPr>
              <a:t>15 to 20 departures after Congress rescinded public media funding (2025)</a:t>
            </a:r>
            <a:endParaRPr lang="en-US" sz="1400" dirty="0"/>
          </a:p>
        </p:txBody>
      </p:sp>
      <p:sp>
        <p:nvSpPr>
          <p:cNvPr id="41" name="Bullet star 3"/>
          <p:cNvSpPr/>
          <p:nvPr/>
        </p:nvSpPr>
        <p:spPr>
          <a:xfrm>
            <a:off x="6202375" y="5514340"/>
            <a:ext cx="142537" cy="164592"/>
          </a:xfrm>
          <a:custGeom>
            <a:avLst/>
            <a:gdLst/>
            <a:ahLst/>
            <a:cxnLst/>
            <a:rect l="l" t="t" r="r" b="b"/>
            <a:pathLst>
              <a:path w="142537" h="164592">
                <a:moveTo>
                  <a:pt x="71269" y="0"/>
                </a:moveTo>
                <a:lnTo>
                  <a:pt x="88903" y="51752"/>
                </a:lnTo>
                <a:lnTo>
                  <a:pt x="142537" y="41148"/>
                </a:lnTo>
                <a:lnTo>
                  <a:pt x="106537" y="82296"/>
                </a:lnTo>
                <a:lnTo>
                  <a:pt x="142537" y="123444"/>
                </a:lnTo>
                <a:lnTo>
                  <a:pt x="88903" y="112840"/>
                </a:lnTo>
                <a:lnTo>
                  <a:pt x="71269" y="164592"/>
                </a:lnTo>
                <a:lnTo>
                  <a:pt x="53634" y="112840"/>
                </a:lnTo>
                <a:lnTo>
                  <a:pt x="0" y="123444"/>
                </a:lnTo>
                <a:lnTo>
                  <a:pt x="36000" y="82296"/>
                </a:lnTo>
                <a:lnTo>
                  <a:pt x="0" y="41148"/>
                </a:lnTo>
                <a:lnTo>
                  <a:pt x="53634" y="5175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29"/>
          <p:cNvSpPr txBox="1"/>
          <p:nvPr/>
        </p:nvSpPr>
        <p:spPr>
          <a:xfrm>
            <a:off x="6549847" y="5468112"/>
            <a:ext cx="5093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chemeClr val="tx1"/>
                </a:solidFill>
              </a:rPr>
              <a:t>Marquee Sports Network:  </a:t>
            </a:r>
            <a:r>
              <a:rPr lang="en-US" sz="1400" dirty="0">
                <a:solidFill>
                  <a:schemeClr val="tx1"/>
                </a:solidFill>
              </a:rPr>
              <a:t>cost cuts in Dec. 2025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28108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t 3 photo" descr="Director's chairs and monitors at video village on a stage se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0"/>
            <a:ext cx="4572000" cy="6858000"/>
          </a:xfrm>
          <a:prstGeom prst="rect">
            <a:avLst/>
          </a:prstGeom>
        </p:spPr>
      </p:pic>
      <p:sp>
        <p:nvSpPr>
          <p:cNvPr id="3" name="Text 2"/>
          <p:cNvSpPr>
            <a:spLocks noGrp="1"/>
          </p:cNvSpPr>
          <p:nvPr>
            <p:ph type="body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III  ·  STAR 3: COLUMBIAN EXPOSITION, 1893</a:t>
            </a:r>
            <a:endParaRPr lang="en-US" sz="1700" dirty="0"/>
          </a:p>
        </p:txBody>
      </p:sp>
      <p:sp>
        <p:nvSpPr>
          <p:cNvPr id="4" name="Text 2"/>
          <p:cNvSpPr>
            <a:spLocks noGrp="1"/>
          </p:cNvSpPr>
          <p:nvPr>
            <p:ph type="title" idx="103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600" dirty="0">
                <a:solidFill>
                  <a:schemeClr val="tx1"/>
                </a:solidFill>
              </a:rPr>
              <a:t>THE LINE</a:t>
            </a:r>
            <a:endParaRPr lang="en-US" sz="7600" dirty="0"/>
          </a:p>
        </p:txBody>
      </p:sp>
      <p:sp>
        <p:nvSpPr>
          <p:cNvPr id="5" name="Text 2"/>
          <p:cNvSpPr>
            <a:spLocks noGrp="1"/>
          </p:cNvSpPr>
          <p:nvPr>
            <p:ph type="body" idx="104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i="1" dirty="0">
                <a:solidFill>
                  <a:schemeClr val="accent6"/>
                </a:solidFill>
              </a:rPr>
              <a:t>The city learned to sell itself. Every budget draws a line.</a:t>
            </a:r>
            <a:endParaRPr lang="en-US" sz="1900" dirty="0"/>
          </a:p>
        </p:txBody>
      </p:sp>
      <p:sp>
        <p:nvSpPr>
          <p:cNvPr id="6" name="Flag star 1 (unlit)"/>
          <p:cNvSpPr/>
          <p:nvPr/>
        </p:nvSpPr>
        <p:spPr>
          <a:xfrm>
            <a:off x="1125014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Flag star 2 (unlit)"/>
          <p:cNvSpPr/>
          <p:nvPr/>
        </p:nvSpPr>
        <p:spPr>
          <a:xfrm>
            <a:off x="2595615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Flag star 3"/>
          <p:cNvSpPr/>
          <p:nvPr/>
        </p:nvSpPr>
        <p:spPr>
          <a:xfrm>
            <a:off x="4073836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Flag star 4 (unlit)"/>
          <p:cNvSpPr/>
          <p:nvPr/>
        </p:nvSpPr>
        <p:spPr>
          <a:xfrm>
            <a:off x="5544437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97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III  ·  THE LINE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ABOVE THE LINE, BELOW THE LINE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 (current)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Above the line band"/>
          <p:cNvSpPr/>
          <p:nvPr/>
        </p:nvSpPr>
        <p:spPr>
          <a:xfrm>
            <a:off x="548640" y="1783080"/>
            <a:ext cx="6675120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1938528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ABOVE THE LINE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2258568"/>
            <a:ext cx="4389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WRITERS  ·  DIRECTORS</a:t>
            </a:r>
            <a:endParaRPr lang="en-US" sz="24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PRODUCERS  ·  PRINCIPAL CAST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3017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Negotiated deals over guild minimums. Often hired out of Los Angeles or New York.</a:t>
            </a:r>
            <a:endParaRPr lang="en-US" sz="1400" dirty="0"/>
          </a:p>
        </p:txBody>
      </p:sp>
      <p:sp>
        <p:nvSpPr>
          <p:cNvPr id="13" name="logo_guilds tile"/>
          <p:cNvSpPr/>
          <p:nvPr/>
        </p:nvSpPr>
        <p:spPr>
          <a:xfrm>
            <a:off x="5349240" y="1938528"/>
            <a:ext cx="1691640" cy="164592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logo_guilds" descr="DGA, SAG-AFTRA, WGA West, WGA East, and IATSE logo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80" y="2242168"/>
            <a:ext cx="1508760" cy="1038639"/>
          </a:xfrm>
          <a:prstGeom prst="rect">
            <a:avLst/>
          </a:prstGeom>
        </p:spPr>
      </p:pic>
      <p:sp>
        <p:nvSpPr>
          <p:cNvPr id="15" name="The line"/>
          <p:cNvSpPr/>
          <p:nvPr/>
        </p:nvSpPr>
        <p:spPr>
          <a:xfrm>
            <a:off x="548640" y="3822192"/>
            <a:ext cx="6675120" cy="54864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5989320" y="39136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kern="0" spc="300" dirty="0">
                <a:solidFill>
                  <a:schemeClr val="accent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THE LINE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822960" y="395020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BELOW THE LINE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822960" y="4279392"/>
            <a:ext cx="6217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CAMERA  ·  GRIP  ·  ELECTRIC  ·  PROPS  ·  SET DEC</a:t>
            </a:r>
            <a:endParaRPr lang="en-US" sz="26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CONSTRUCTION  ·  HAIR  ·  MAKEUP  ·  WARDROBE</a:t>
            </a:r>
            <a:endParaRPr lang="en-US" sz="26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SOUND  ·  DRIVERS  ·  AND MORE</a:t>
            </a:r>
            <a:endParaRPr lang="en-US" sz="2600" dirty="0"/>
          </a:p>
        </p:txBody>
      </p:sp>
      <p:sp>
        <p:nvSpPr>
          <p:cNvPr id="19" name="Text 15"/>
          <p:cNvSpPr txBox="1"/>
          <p:nvPr/>
        </p:nvSpPr>
        <p:spPr>
          <a:xfrm>
            <a:off x="822960" y="5596128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Hourly scale, overtime, and fringe. Hired local.</a:t>
            </a:r>
            <a:endParaRPr lang="en-US" sz="1500" dirty="0"/>
          </a:p>
        </p:txBody>
      </p:sp>
      <p:sp>
        <p:nvSpPr>
          <p:cNvPr id="20" name="Illinois line panel"/>
          <p:cNvSpPr/>
          <p:nvPr/>
        </p:nvSpPr>
        <p:spPr>
          <a:xfrm>
            <a:off x="7543800" y="1783080"/>
            <a:ext cx="4099255" cy="434340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 txBox="1"/>
          <p:nvPr/>
        </p:nvSpPr>
        <p:spPr>
          <a:xfrm>
            <a:off x="7818120" y="199339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tx1"/>
                </a:solidFill>
                <a:latin typeface="+mj-lt"/>
              </a:rPr>
              <a:t>HOW ILLINOIS DRAWS THE LINE</a:t>
            </a:r>
            <a:endParaRPr lang="en-US" sz="1800" dirty="0"/>
          </a:p>
        </p:txBody>
      </p:sp>
      <p:sp>
        <p:nvSpPr>
          <p:cNvPr id="22" name="Bullet star 1"/>
          <p:cNvSpPr/>
          <p:nvPr/>
        </p:nvSpPr>
        <p:spPr>
          <a:xfrm>
            <a:off x="7818120" y="260527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8183880" y="25603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Residents:  </a:t>
            </a:r>
            <a:r>
              <a:rPr lang="en-US" sz="1500" dirty="0">
                <a:solidFill>
                  <a:schemeClr val="tx1"/>
                </a:solidFill>
              </a:rPr>
              <a:t>35% credit on wages</a:t>
            </a:r>
            <a:endParaRPr lang="en-US" sz="1500" dirty="0"/>
          </a:p>
        </p:txBody>
      </p:sp>
      <p:sp>
        <p:nvSpPr>
          <p:cNvPr id="24" name="Bullet star 2"/>
          <p:cNvSpPr/>
          <p:nvPr/>
        </p:nvSpPr>
        <p:spPr>
          <a:xfrm>
            <a:off x="7818120" y="319963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8183880" y="315468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Non-residents:  </a:t>
            </a:r>
            <a:r>
              <a:rPr lang="en-US" sz="1500" dirty="0">
                <a:solidFill>
                  <a:schemeClr val="tx1"/>
                </a:solidFill>
              </a:rPr>
              <a:t>30%, capped at 13 crew slots plus 4 to 6 actors</a:t>
            </a:r>
            <a:endParaRPr lang="en-US" sz="1500" dirty="0"/>
          </a:p>
        </p:txBody>
      </p:sp>
      <p:sp>
        <p:nvSpPr>
          <p:cNvPr id="26" name="Bullet star 3"/>
          <p:cNvSpPr/>
          <p:nvPr/>
        </p:nvSpPr>
        <p:spPr>
          <a:xfrm>
            <a:off x="7818120" y="411403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 txBox="1"/>
          <p:nvPr/>
        </p:nvSpPr>
        <p:spPr>
          <a:xfrm>
            <a:off x="8183880" y="4069080"/>
            <a:ext cx="3246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2023 to 2025:  </a:t>
            </a:r>
            <a:r>
              <a:rPr lang="en-US" sz="1500" dirty="0">
                <a:solidFill>
                  <a:schemeClr val="tx1"/>
                </a:solidFill>
              </a:rPr>
              <a:t>the law named the jobs worth importing: writer, director, DP, production designer, costume designer, accountant, VFX supervisor, editor, composer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699682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III  ·  THE LINE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WHO COVERS WHAT ON A CHICAGO SET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 (current)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Local 476 panel"/>
          <p:cNvSpPr/>
          <p:nvPr/>
        </p:nvSpPr>
        <p:spPr>
          <a:xfrm>
            <a:off x="548640" y="1783080"/>
            <a:ext cx="4846320" cy="434340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logo_476 tile"/>
          <p:cNvSpPr/>
          <p:nvPr/>
        </p:nvSpPr>
        <p:spPr>
          <a:xfrm>
            <a:off x="822960" y="1993392"/>
            <a:ext cx="2103120" cy="786384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logo_476" descr="IATSE Studio Mechanics Local 476 Chicago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974" y="2084832"/>
            <a:ext cx="1615092" cy="60350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154680" y="2011680"/>
            <a:ext cx="2011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kern="0" dirty="0">
                <a:solidFill>
                  <a:schemeClr val="tx1"/>
                </a:solidFill>
                <a:latin typeface="+mj-lt"/>
              </a:rPr>
              <a:t>STUDIO MECHANICS</a:t>
            </a:r>
            <a:endParaRPr lang="en-US" sz="1700" dirty="0"/>
          </a:p>
          <a:p>
            <a:pPr marL="0" indent="0">
              <a:buNone/>
            </a:pPr>
            <a:r>
              <a:rPr lang="en-US" sz="1800" kern="0" dirty="0">
                <a:solidFill>
                  <a:schemeClr val="tx1"/>
                </a:solidFill>
                <a:latin typeface="+mj-lt"/>
              </a:rPr>
              <a:t>21 DEPARTMENTS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822960" y="2944368"/>
            <a:ext cx="4297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Grip  ·  Electric  ·  Rigging  ·  Props  ·  Set decoration  ·  Construction  ·  Paint and scenic  ·  Sound  ·  Hair  ·  Makeup  ·  Script supervisor  ·  Special effects  ·  Craft service  ·  Video playback, and more</a:t>
            </a:r>
            <a:endParaRPr lang="en-US" sz="1400" dirty="0"/>
          </a:p>
        </p:txBody>
      </p:sp>
      <p:pic>
        <p:nvPicPr>
          <p:cNvPr id="14" name="Camera crew photo" descr="Chicago camera crew at work on a st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407408"/>
            <a:ext cx="2103120" cy="1399032"/>
          </a:xfrm>
          <a:prstGeom prst="rect">
            <a:avLst/>
          </a:prstGeom>
        </p:spPr>
      </p:pic>
      <p:pic>
        <p:nvPicPr>
          <p:cNvPr id="15" name="Video village crew photo" descr="Chicago crew at video vill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3240" y="4407408"/>
            <a:ext cx="2103120" cy="1399032"/>
          </a:xfrm>
          <a:prstGeom prst="rect">
            <a:avLst/>
          </a:prstGeom>
        </p:spPr>
      </p:pic>
      <p:sp>
        <p:nvSpPr>
          <p:cNvPr id="16" name="Union card 1"/>
          <p:cNvSpPr/>
          <p:nvPr/>
        </p:nvSpPr>
        <p:spPr>
          <a:xfrm>
            <a:off x="5715000" y="1783080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1"/>
          <p:cNvSpPr txBox="1"/>
          <p:nvPr/>
        </p:nvSpPr>
        <p:spPr>
          <a:xfrm>
            <a:off x="5897880" y="1892808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ICG LOCAL 600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7978140" y="189280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BTL</a:t>
            </a:r>
            <a:endParaRPr lang="en-US" sz="1400" dirty="0"/>
          </a:p>
        </p:txBody>
      </p:sp>
      <p:sp>
        <p:nvSpPr>
          <p:cNvPr id="19" name="Text 13"/>
          <p:cNvSpPr txBox="1"/>
          <p:nvPr/>
        </p:nvSpPr>
        <p:spPr>
          <a:xfrm>
            <a:off x="5897880" y="2203704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Camera; a national guild with a Chicago regional office</a:t>
            </a:r>
            <a:endParaRPr lang="en-US" sz="1400" dirty="0"/>
          </a:p>
        </p:txBody>
      </p:sp>
      <p:sp>
        <p:nvSpPr>
          <p:cNvPr id="20" name="Union card 2"/>
          <p:cNvSpPr/>
          <p:nvPr/>
        </p:nvSpPr>
        <p:spPr>
          <a:xfrm>
            <a:off x="8785555" y="1783080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5"/>
          <p:cNvSpPr txBox="1"/>
          <p:nvPr/>
        </p:nvSpPr>
        <p:spPr>
          <a:xfrm>
            <a:off x="8968435" y="1892808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IATSE LOCAL 769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11048695" y="1892808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BTL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8968435" y="2203704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Wardrobe and costume</a:t>
            </a:r>
            <a:endParaRPr lang="en-US" sz="1400" dirty="0"/>
          </a:p>
        </p:txBody>
      </p:sp>
      <p:sp>
        <p:nvSpPr>
          <p:cNvPr id="24" name="Union card 3"/>
          <p:cNvSpPr/>
          <p:nvPr/>
        </p:nvSpPr>
        <p:spPr>
          <a:xfrm>
            <a:off x="5715000" y="2907792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9"/>
          <p:cNvSpPr txBox="1"/>
          <p:nvPr/>
        </p:nvSpPr>
        <p:spPr>
          <a:xfrm>
            <a:off x="5897880" y="3017520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TEAMSTERS LOCAL 727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7978140" y="3017520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BTL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5897880" y="3328416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Drivers</a:t>
            </a:r>
            <a:endParaRPr lang="en-US" sz="1400" dirty="0"/>
          </a:p>
        </p:txBody>
      </p:sp>
      <p:sp>
        <p:nvSpPr>
          <p:cNvPr id="28" name="Union card 4"/>
          <p:cNvSpPr/>
          <p:nvPr/>
        </p:nvSpPr>
        <p:spPr>
          <a:xfrm>
            <a:off x="8785555" y="2907792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3"/>
          <p:cNvSpPr txBox="1"/>
          <p:nvPr/>
        </p:nvSpPr>
        <p:spPr>
          <a:xfrm>
            <a:off x="8968435" y="3017520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IATSE LOCAL 2</a:t>
            </a:r>
            <a:endParaRPr lang="en-US" sz="1600" dirty="0"/>
          </a:p>
        </p:txBody>
      </p:sp>
      <p:sp>
        <p:nvSpPr>
          <p:cNvPr id="30" name="Text 24"/>
          <p:cNvSpPr txBox="1"/>
          <p:nvPr/>
        </p:nvSpPr>
        <p:spPr>
          <a:xfrm>
            <a:off x="11048695" y="3017520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BTL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8968435" y="3328416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Stagehands: TV, concerts, theater, trade shows</a:t>
            </a:r>
            <a:endParaRPr lang="en-US" sz="1400" dirty="0"/>
          </a:p>
        </p:txBody>
      </p:sp>
      <p:sp>
        <p:nvSpPr>
          <p:cNvPr id="32" name="Union card 5"/>
          <p:cNvSpPr/>
          <p:nvPr/>
        </p:nvSpPr>
        <p:spPr>
          <a:xfrm>
            <a:off x="5715000" y="4032504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7"/>
          <p:cNvSpPr txBox="1"/>
          <p:nvPr/>
        </p:nvSpPr>
        <p:spPr>
          <a:xfrm>
            <a:off x="5897880" y="4142232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DGA</a:t>
            </a:r>
            <a:endParaRPr lang="en-US" sz="1600" dirty="0"/>
          </a:p>
        </p:txBody>
      </p:sp>
      <p:sp>
        <p:nvSpPr>
          <p:cNvPr id="34" name="Text 28"/>
          <p:cNvSpPr txBox="1"/>
          <p:nvPr/>
        </p:nvSpPr>
        <p:spPr>
          <a:xfrm>
            <a:off x="7978140" y="4142232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ATL</a:t>
            </a:r>
            <a:endParaRPr lang="en-US" sz="1400" dirty="0"/>
          </a:p>
        </p:txBody>
      </p:sp>
      <p:sp>
        <p:nvSpPr>
          <p:cNvPr id="35" name="Text 29"/>
          <p:cNvSpPr txBox="1"/>
          <p:nvPr/>
        </p:nvSpPr>
        <p:spPr>
          <a:xfrm>
            <a:off x="5897880" y="4453128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Directors, plus ADs and UPMs</a:t>
            </a:r>
            <a:endParaRPr lang="en-US" sz="1400" dirty="0"/>
          </a:p>
        </p:txBody>
      </p:sp>
      <p:sp>
        <p:nvSpPr>
          <p:cNvPr id="36" name="Union card 6"/>
          <p:cNvSpPr/>
          <p:nvPr/>
        </p:nvSpPr>
        <p:spPr>
          <a:xfrm>
            <a:off x="8785555" y="4032504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1"/>
          <p:cNvSpPr txBox="1"/>
          <p:nvPr/>
        </p:nvSpPr>
        <p:spPr>
          <a:xfrm>
            <a:off x="8968435" y="4142232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SAG-AFTRA CHICAGO</a:t>
            </a:r>
            <a:endParaRPr lang="en-US" sz="1600" dirty="0"/>
          </a:p>
        </p:txBody>
      </p:sp>
      <p:sp>
        <p:nvSpPr>
          <p:cNvPr id="38" name="Text 32"/>
          <p:cNvSpPr txBox="1"/>
          <p:nvPr/>
        </p:nvSpPr>
        <p:spPr>
          <a:xfrm>
            <a:off x="11048695" y="4142232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ATL</a:t>
            </a:r>
            <a:endParaRPr lang="en-US" sz="1400" dirty="0"/>
          </a:p>
        </p:txBody>
      </p:sp>
      <p:sp>
        <p:nvSpPr>
          <p:cNvPr id="39" name="Text 33"/>
          <p:cNvSpPr txBox="1"/>
          <p:nvPr/>
        </p:nvSpPr>
        <p:spPr>
          <a:xfrm>
            <a:off x="8968435" y="4453128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Performers across IL, IN, WI, and eastern IA</a:t>
            </a:r>
            <a:endParaRPr lang="en-US" sz="1400" dirty="0"/>
          </a:p>
        </p:txBody>
      </p:sp>
      <p:sp>
        <p:nvSpPr>
          <p:cNvPr id="40" name="Union card 7"/>
          <p:cNvSpPr/>
          <p:nvPr/>
        </p:nvSpPr>
        <p:spPr>
          <a:xfrm>
            <a:off x="5715000" y="5157216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5"/>
          <p:cNvSpPr txBox="1"/>
          <p:nvPr/>
        </p:nvSpPr>
        <p:spPr>
          <a:xfrm>
            <a:off x="5897880" y="5266944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WGA</a:t>
            </a:r>
            <a:endParaRPr lang="en-US" sz="1600" dirty="0"/>
          </a:p>
        </p:txBody>
      </p:sp>
      <p:sp>
        <p:nvSpPr>
          <p:cNvPr id="42" name="Text 36"/>
          <p:cNvSpPr txBox="1"/>
          <p:nvPr/>
        </p:nvSpPr>
        <p:spPr>
          <a:xfrm>
            <a:off x="7978140" y="526694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ATL</a:t>
            </a:r>
            <a:endParaRPr lang="en-US" sz="1400" dirty="0"/>
          </a:p>
        </p:txBody>
      </p:sp>
      <p:sp>
        <p:nvSpPr>
          <p:cNvPr id="43" name="Text 37"/>
          <p:cNvSpPr txBox="1"/>
          <p:nvPr/>
        </p:nvSpPr>
        <p:spPr>
          <a:xfrm>
            <a:off x="5897880" y="5577840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Writers; a national guild</a:t>
            </a:r>
            <a:endParaRPr lang="en-US" sz="1400" dirty="0"/>
          </a:p>
        </p:txBody>
      </p:sp>
      <p:sp>
        <p:nvSpPr>
          <p:cNvPr id="44" name="Union card 8"/>
          <p:cNvSpPr/>
          <p:nvPr/>
        </p:nvSpPr>
        <p:spPr>
          <a:xfrm>
            <a:off x="8785555" y="5157216"/>
            <a:ext cx="2857500" cy="969264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39"/>
          <p:cNvSpPr txBox="1"/>
          <p:nvPr/>
        </p:nvSpPr>
        <p:spPr>
          <a:xfrm>
            <a:off x="8968435" y="5266944"/>
            <a:ext cx="20802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USA 829</a:t>
            </a:r>
            <a:endParaRPr lang="en-US" sz="1600" dirty="0"/>
          </a:p>
        </p:txBody>
      </p:sp>
      <p:sp>
        <p:nvSpPr>
          <p:cNvPr id="46" name="Text 40"/>
          <p:cNvSpPr txBox="1"/>
          <p:nvPr/>
        </p:nvSpPr>
        <p:spPr>
          <a:xfrm>
            <a:off x="11048695" y="526694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BTL</a:t>
            </a:r>
            <a:endParaRPr lang="en-US" sz="1400" dirty="0"/>
          </a:p>
        </p:txBody>
      </p:sp>
      <p:sp>
        <p:nvSpPr>
          <p:cNvPr id="47" name="Text 41"/>
          <p:cNvSpPr txBox="1"/>
          <p:nvPr/>
        </p:nvSpPr>
        <p:spPr>
          <a:xfrm>
            <a:off x="8968435" y="5577840"/>
            <a:ext cx="2491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Scenic artists and designers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7901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III  ·  THE LINE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HOW A CREW DOLLAR MOVES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 (current)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Production pays box"/>
          <p:cNvSpPr/>
          <p:nvPr/>
        </p:nvSpPr>
        <p:spPr>
          <a:xfrm>
            <a:off x="548640" y="3081528"/>
            <a:ext cx="2103120" cy="1188720"/>
          </a:xfrm>
          <a:prstGeom prst="rect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PRODUCTION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PAYS</a:t>
            </a:r>
            <a:endParaRPr lang="en-US" sz="2400" dirty="0"/>
          </a:p>
        </p:txBody>
      </p:sp>
      <p:sp>
        <p:nvSpPr>
          <p:cNvPr id="10" name="Flow arrow A1"/>
          <p:cNvSpPr/>
          <p:nvPr/>
        </p:nvSpPr>
        <p:spPr>
          <a:xfrm flipV="1">
            <a:off x="2651760" y="2304288"/>
            <a:ext cx="822960" cy="137160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Flow box WAGES"/>
          <p:cNvSpPr/>
          <p:nvPr/>
        </p:nvSpPr>
        <p:spPr>
          <a:xfrm>
            <a:off x="3474720" y="1755648"/>
            <a:ext cx="3566160" cy="10972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3703320" y="18745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WAGES</a:t>
            </a:r>
            <a:endParaRPr lang="en-US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3703320" y="225856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Hourly scale and overtime</a:t>
            </a:r>
            <a:endParaRPr lang="en-US" sz="1400" dirty="0"/>
          </a:p>
        </p:txBody>
      </p:sp>
      <p:sp>
        <p:nvSpPr>
          <p:cNvPr id="14" name="Flow arrow B1"/>
          <p:cNvSpPr/>
          <p:nvPr/>
        </p:nvSpPr>
        <p:spPr>
          <a:xfrm>
            <a:off x="7040880" y="2304288"/>
            <a:ext cx="685800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Flow end YOUR CHECK"/>
          <p:cNvSpPr/>
          <p:nvPr/>
        </p:nvSpPr>
        <p:spPr>
          <a:xfrm>
            <a:off x="7726680" y="1755648"/>
            <a:ext cx="3916375" cy="1097280"/>
          </a:xfrm>
          <a:prstGeom prst="rect">
            <a:avLst/>
          </a:prstGeom>
          <a:solidFill>
            <a:schemeClr val="bg1"/>
          </a:solidFill>
          <a:ln w="12700">
            <a:solidFill>
              <a:srgbClr val="5B61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955280" y="18745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YOUR CHECK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7955280" y="2258568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What lands after taxes and dues</a:t>
            </a:r>
            <a:endParaRPr lang="en-US" sz="1400" dirty="0"/>
          </a:p>
        </p:txBody>
      </p:sp>
      <p:sp>
        <p:nvSpPr>
          <p:cNvPr id="18" name="Flow arrow A2"/>
          <p:cNvSpPr/>
          <p:nvPr/>
        </p:nvSpPr>
        <p:spPr>
          <a:xfrm>
            <a:off x="2651760" y="3675888"/>
            <a:ext cx="822960" cy="91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Flow box FRINGE"/>
          <p:cNvSpPr/>
          <p:nvPr/>
        </p:nvSpPr>
        <p:spPr>
          <a:xfrm>
            <a:off x="3474720" y="3127248"/>
            <a:ext cx="3566160" cy="10972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370332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FRINGE</a:t>
            </a:r>
            <a:endParaRPr lang="en-US" sz="2600" dirty="0"/>
          </a:p>
        </p:txBody>
      </p:sp>
      <p:sp>
        <p:nvSpPr>
          <p:cNvPr id="21" name="Text 18"/>
          <p:cNvSpPr txBox="1"/>
          <p:nvPr/>
        </p:nvSpPr>
        <p:spPr>
          <a:xfrm>
            <a:off x="3703320" y="363016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Health, pension, and annuity, paid on top of wages</a:t>
            </a:r>
            <a:endParaRPr lang="en-US" sz="1400" dirty="0"/>
          </a:p>
        </p:txBody>
      </p:sp>
      <p:sp>
        <p:nvSpPr>
          <p:cNvPr id="22" name="Flow arrow B2"/>
          <p:cNvSpPr/>
          <p:nvPr/>
        </p:nvSpPr>
        <p:spPr>
          <a:xfrm>
            <a:off x="7040880" y="3675888"/>
            <a:ext cx="685800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Flow end BENEFIT FUNDS"/>
          <p:cNvSpPr/>
          <p:nvPr/>
        </p:nvSpPr>
        <p:spPr>
          <a:xfrm>
            <a:off x="7726680" y="3127248"/>
            <a:ext cx="3916375" cy="1097280"/>
          </a:xfrm>
          <a:prstGeom prst="rect">
            <a:avLst/>
          </a:prstGeom>
          <a:solidFill>
            <a:schemeClr val="bg1"/>
          </a:solidFill>
          <a:ln w="12700">
            <a:solidFill>
              <a:srgbClr val="5B61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7955280" y="32461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BENEFIT FUNDS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955280" y="3630168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Contributions bank toward health eligibility and retirement</a:t>
            </a:r>
            <a:endParaRPr lang="en-US" sz="1400" dirty="0"/>
          </a:p>
        </p:txBody>
      </p:sp>
      <p:sp>
        <p:nvSpPr>
          <p:cNvPr id="26" name="Flow arrow A3"/>
          <p:cNvSpPr/>
          <p:nvPr/>
        </p:nvSpPr>
        <p:spPr>
          <a:xfrm>
            <a:off x="2651760" y="3675888"/>
            <a:ext cx="822960" cy="137160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Flow box DUES"/>
          <p:cNvSpPr/>
          <p:nvPr/>
        </p:nvSpPr>
        <p:spPr>
          <a:xfrm>
            <a:off x="3474720" y="4498848"/>
            <a:ext cx="3566160" cy="10972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3703320" y="4617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chemeClr val="tx1"/>
                </a:solidFill>
                <a:latin typeface="+mj-lt"/>
              </a:rPr>
              <a:t>DUES</a:t>
            </a:r>
            <a:endParaRPr lang="en-US" sz="2600" dirty="0"/>
          </a:p>
        </p:txBody>
      </p:sp>
      <p:sp>
        <p:nvSpPr>
          <p:cNvPr id="29" name="Text 26"/>
          <p:cNvSpPr txBox="1"/>
          <p:nvPr/>
        </p:nvSpPr>
        <p:spPr>
          <a:xfrm>
            <a:off x="3703320" y="500176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Local 476 work dues: 3%, members and overhires alike</a:t>
            </a:r>
            <a:endParaRPr lang="en-US" sz="1400" dirty="0"/>
          </a:p>
        </p:txBody>
      </p:sp>
      <p:sp>
        <p:nvSpPr>
          <p:cNvPr id="30" name="Flow arrow B3"/>
          <p:cNvSpPr/>
          <p:nvPr/>
        </p:nvSpPr>
        <p:spPr>
          <a:xfrm>
            <a:off x="7040880" y="5047488"/>
            <a:ext cx="685800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1" name="Flow end THE LOCAL"/>
          <p:cNvSpPr/>
          <p:nvPr/>
        </p:nvSpPr>
        <p:spPr>
          <a:xfrm>
            <a:off x="7726680" y="4498848"/>
            <a:ext cx="3916375" cy="1097280"/>
          </a:xfrm>
          <a:prstGeom prst="rect">
            <a:avLst/>
          </a:prstGeom>
          <a:solidFill>
            <a:schemeClr val="bg1"/>
          </a:solidFill>
          <a:ln w="12700">
            <a:solidFill>
              <a:srgbClr val="5B61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 txBox="1"/>
          <p:nvPr/>
        </p:nvSpPr>
        <p:spPr>
          <a:xfrm>
            <a:off x="7955280" y="4617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THE LOCAL</a:t>
            </a:r>
            <a:endParaRPr lang="en-US" sz="1800" dirty="0"/>
          </a:p>
        </p:txBody>
      </p:sp>
      <p:sp>
        <p:nvSpPr>
          <p:cNvPr id="33" name="Text 30"/>
          <p:cNvSpPr txBox="1"/>
          <p:nvPr/>
        </p:nvSpPr>
        <p:spPr>
          <a:xfrm>
            <a:off x="7955280" y="5001768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Contracts, training, and the roster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57607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Health is earned in hours. </a:t>
            </a:r>
            <a:r>
              <a:rPr lang="en-US" sz="1400" dirty="0">
                <a:solidFill>
                  <a:schemeClr val="tx1"/>
                </a:solidFill>
              </a:rPr>
              <a:t>Local 476’s Welfare Fund banks hours; IATSE’s national Plan C counts contribution dollars.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8378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III  ·  THE LINE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WHAT SCALE LOOKS LIKE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 (current)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Act tracker star 4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9" name="ASA rate chart"/>
          <p:cNvGraphicFramePr/>
          <p:nvPr/>
        </p:nvGraphicFramePr>
        <p:xfrm>
          <a:off x="548640" y="1737360"/>
          <a:ext cx="603504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548640" y="557784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A benchmark, not Chicago scale: non-Maryland feature rates under the national Area Standards Agreement.</a:t>
            </a:r>
            <a:endParaRPr lang="en-US" sz="1100" dirty="0"/>
          </a:p>
        </p:txBody>
      </p:sp>
      <p:sp>
        <p:nvSpPr>
          <p:cNvPr id="11" name="Contract facts panel"/>
          <p:cNvSpPr/>
          <p:nvPr/>
        </p:nvSpPr>
        <p:spPr>
          <a:xfrm>
            <a:off x="6903720" y="1783080"/>
            <a:ext cx="4739335" cy="434340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Bullet star 1"/>
          <p:cNvSpPr/>
          <p:nvPr/>
        </p:nvSpPr>
        <p:spPr>
          <a:xfrm>
            <a:off x="7178040" y="205663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7543800" y="2011680"/>
            <a:ext cx="3886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Chicago is outside that agreement.  </a:t>
            </a:r>
            <a:r>
              <a:rPr lang="en-US" sz="1500" dirty="0">
                <a:solidFill>
                  <a:schemeClr val="tx1"/>
                </a:solidFill>
              </a:rPr>
              <a:t>Local 476 has its own deals with producers, and its rates are not posted publicly.</a:t>
            </a:r>
            <a:endParaRPr lang="en-US" sz="1500" dirty="0"/>
          </a:p>
        </p:txBody>
      </p:sp>
      <p:sp>
        <p:nvSpPr>
          <p:cNvPr id="14" name="Bullet star 2"/>
          <p:cNvSpPr/>
          <p:nvPr/>
        </p:nvSpPr>
        <p:spPr>
          <a:xfrm>
            <a:off x="7178040" y="3135630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7543800" y="3090672"/>
            <a:ext cx="38862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The 2024 IATSE deals:  </a:t>
            </a:r>
            <a:r>
              <a:rPr lang="en-US" sz="1500" dirty="0">
                <a:solidFill>
                  <a:schemeClr val="tx1"/>
                </a:solidFill>
              </a:rPr>
              <a:t>raises of 7%, 4%, and 3.5%. They expire July 31, 2027.</a:t>
            </a:r>
            <a:endParaRPr lang="en-US" sz="1500" dirty="0"/>
          </a:p>
        </p:txBody>
      </p:sp>
      <p:sp>
        <p:nvSpPr>
          <p:cNvPr id="16" name="Bullet star 3"/>
          <p:cNvSpPr/>
          <p:nvPr/>
        </p:nvSpPr>
        <p:spPr>
          <a:xfrm>
            <a:off x="7178040" y="3995166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 txBox="1"/>
          <p:nvPr/>
        </p:nvSpPr>
        <p:spPr>
          <a:xfrm>
            <a:off x="7543800" y="3950208"/>
            <a:ext cx="3886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Benefits ride on top:  </a:t>
            </a:r>
            <a:r>
              <a:rPr lang="en-US" sz="1500" dirty="0">
                <a:solidFill>
                  <a:schemeClr val="tx1"/>
                </a:solidFill>
              </a:rPr>
              <a:t>the 2024 national agreement set $175 a day in contributions, rising $15 a day each year.</a:t>
            </a:r>
            <a:endParaRPr lang="en-US" sz="1500" dirty="0"/>
          </a:p>
        </p:txBody>
      </p:sp>
      <p:sp>
        <p:nvSpPr>
          <p:cNvPr id="18" name="Bullet star 4"/>
          <p:cNvSpPr/>
          <p:nvPr/>
        </p:nvSpPr>
        <p:spPr>
          <a:xfrm>
            <a:off x="7178040" y="507415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 txBox="1"/>
          <p:nvPr/>
        </p:nvSpPr>
        <p:spPr>
          <a:xfrm>
            <a:off x="7543800" y="5029200"/>
            <a:ext cx="38862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2026 guild cycle:  </a:t>
            </a:r>
            <a:r>
              <a:rPr lang="en-US" sz="1500" dirty="0">
                <a:solidFill>
                  <a:schemeClr val="tx1"/>
                </a:solidFill>
              </a:rPr>
              <a:t>WGA, SAG-AFTRA, and DGA ratified with no strike. WGA and SAG-AFTRA deals run to 2030.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497990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t 4 photo" descr="A film crew working on a dark st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695" y="0"/>
            <a:ext cx="4572000" cy="6858000"/>
          </a:xfrm>
          <a:prstGeom prst="rect">
            <a:avLst/>
          </a:prstGeom>
        </p:spPr>
      </p:pic>
      <p:sp>
        <p:nvSpPr>
          <p:cNvPr id="3" name="Text 2"/>
          <p:cNvSpPr>
            <a:spLocks noGrp="1"/>
          </p:cNvSpPr>
          <p:nvPr>
            <p:ph type="body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STAR 4: A CENTURY OF PROGRESS, 1933</a:t>
            </a:r>
            <a:endParaRPr lang="en-US" sz="1700" dirty="0"/>
          </a:p>
        </p:txBody>
      </p:sp>
      <p:sp>
        <p:nvSpPr>
          <p:cNvPr id="4" name="Text 2"/>
          <p:cNvSpPr>
            <a:spLocks noGrp="1"/>
          </p:cNvSpPr>
          <p:nvPr>
            <p:ph type="title" idx="103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600" dirty="0">
                <a:solidFill>
                  <a:schemeClr val="tx1"/>
                </a:solidFill>
              </a:rPr>
              <a:t>THE GRIND</a:t>
            </a:r>
            <a:endParaRPr lang="en-US" sz="7600" dirty="0"/>
          </a:p>
        </p:txBody>
      </p:sp>
      <p:sp>
        <p:nvSpPr>
          <p:cNvPr id="5" name="Text 2"/>
          <p:cNvSpPr>
            <a:spLocks noGrp="1"/>
          </p:cNvSpPr>
          <p:nvPr>
            <p:ph type="body" idx="104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i="1" dirty="0">
                <a:solidFill>
                  <a:schemeClr val="accent6"/>
                </a:solidFill>
              </a:rPr>
              <a:t>A world’s fair in the middle of the Depression. Progress takes work.</a:t>
            </a:r>
            <a:endParaRPr lang="en-US" sz="1900" dirty="0"/>
          </a:p>
        </p:txBody>
      </p:sp>
      <p:sp>
        <p:nvSpPr>
          <p:cNvPr id="6" name="Flag star 1 (unlit)"/>
          <p:cNvSpPr/>
          <p:nvPr/>
        </p:nvSpPr>
        <p:spPr>
          <a:xfrm>
            <a:off x="1125014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Flag star 2 (unlit)"/>
          <p:cNvSpPr/>
          <p:nvPr/>
        </p:nvSpPr>
        <p:spPr>
          <a:xfrm>
            <a:off x="2595615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Flag star 3 (unlit)"/>
          <p:cNvSpPr/>
          <p:nvPr/>
        </p:nvSpPr>
        <p:spPr>
          <a:xfrm>
            <a:off x="4073836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Flag star 4"/>
          <p:cNvSpPr/>
          <p:nvPr/>
        </p:nvSpPr>
        <p:spPr>
          <a:xfrm>
            <a:off x="5544437" y="1463040"/>
            <a:ext cx="950244" cy="1097280"/>
          </a:xfrm>
          <a:custGeom>
            <a:avLst/>
            <a:gdLst/>
            <a:ahLst/>
            <a:cxnLst/>
            <a:rect l="l" t="t" r="r" b="b"/>
            <a:pathLst>
              <a:path w="950244" h="1097280">
                <a:moveTo>
                  <a:pt x="475122" y="0"/>
                </a:moveTo>
                <a:lnTo>
                  <a:pt x="592684" y="345010"/>
                </a:lnTo>
                <a:lnTo>
                  <a:pt x="950244" y="274320"/>
                </a:lnTo>
                <a:lnTo>
                  <a:pt x="710246" y="548640"/>
                </a:lnTo>
                <a:lnTo>
                  <a:pt x="950244" y="822960"/>
                </a:lnTo>
                <a:lnTo>
                  <a:pt x="592684" y="752270"/>
                </a:lnTo>
                <a:lnTo>
                  <a:pt x="475122" y="1097280"/>
                </a:lnTo>
                <a:lnTo>
                  <a:pt x="357560" y="752270"/>
                </a:lnTo>
                <a:lnTo>
                  <a:pt x="0" y="822960"/>
                </a:lnTo>
                <a:lnTo>
                  <a:pt x="239998" y="548640"/>
                </a:lnTo>
                <a:lnTo>
                  <a:pt x="0" y="274320"/>
                </a:lnTo>
                <a:lnTo>
                  <a:pt x="357560" y="345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25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THE GRIND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WHAT NOBODY PUTS IN THE SYLLABUS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 (current)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Reality tile 1"/>
          <p:cNvSpPr/>
          <p:nvPr/>
        </p:nvSpPr>
        <p:spPr>
          <a:xfrm>
            <a:off x="548640" y="1783080"/>
            <a:ext cx="3504895" cy="20116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Reality 1 circle"/>
          <p:cNvSpPr/>
          <p:nvPr/>
        </p:nvSpPr>
        <p:spPr>
          <a:xfrm>
            <a:off x="777240" y="20116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Reality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" y="215341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81328" y="2011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GIG TO GIG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71576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Every show wraps. The Bear and The Chi both aired their final seasons in 2026.</a:t>
            </a:r>
            <a:endParaRPr lang="en-US" sz="1500" dirty="0"/>
          </a:p>
        </p:txBody>
      </p:sp>
      <p:sp>
        <p:nvSpPr>
          <p:cNvPr id="14" name="Reality tile 2"/>
          <p:cNvSpPr/>
          <p:nvPr/>
        </p:nvSpPr>
        <p:spPr>
          <a:xfrm>
            <a:off x="4343400" y="1783080"/>
            <a:ext cx="3504895" cy="20116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Reality 2 circle"/>
          <p:cNvSpPr/>
          <p:nvPr/>
        </p:nvSpPr>
        <p:spPr>
          <a:xfrm>
            <a:off x="4572000" y="20116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Reality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732" y="215341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76088" y="2011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PERMIT BEFORE CARD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4572000" y="271576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A 2024 candidate for Local 476’s top job said he waited seven years on permit.</a:t>
            </a:r>
            <a:endParaRPr lang="en-US" sz="1500" dirty="0"/>
          </a:p>
        </p:txBody>
      </p:sp>
      <p:sp>
        <p:nvSpPr>
          <p:cNvPr id="19" name="Reality tile 3"/>
          <p:cNvSpPr/>
          <p:nvPr/>
        </p:nvSpPr>
        <p:spPr>
          <a:xfrm>
            <a:off x="8138160" y="1783080"/>
            <a:ext cx="3504895" cy="20116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Reality 3 circle"/>
          <p:cNvSpPr/>
          <p:nvPr/>
        </p:nvSpPr>
        <p:spPr>
          <a:xfrm>
            <a:off x="8366760" y="20116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Reality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492" y="215341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070848" y="2011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WHO YOU KNOW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8366760" y="271576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Day players get called through crew relationships, outside formal union channels.</a:t>
            </a:r>
            <a:endParaRPr lang="en-US" sz="1500" dirty="0"/>
          </a:p>
        </p:txBody>
      </p:sp>
      <p:sp>
        <p:nvSpPr>
          <p:cNvPr id="24" name="Reality tile 4"/>
          <p:cNvSpPr/>
          <p:nvPr/>
        </p:nvSpPr>
        <p:spPr>
          <a:xfrm>
            <a:off x="548640" y="4069080"/>
            <a:ext cx="3504895" cy="20116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Reality 4 circle"/>
          <p:cNvSpPr/>
          <p:nvPr/>
        </p:nvSpPr>
        <p:spPr>
          <a:xfrm>
            <a:off x="777240" y="42976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Reality 4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72" y="4439412"/>
            <a:ext cx="283464" cy="28346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481328" y="4297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HEALTH IS EARNED</a:t>
            </a:r>
            <a:endParaRPr lang="en-US" sz="1800" dirty="0"/>
          </a:p>
        </p:txBody>
      </p:sp>
      <p:sp>
        <p:nvSpPr>
          <p:cNvPr id="28" name="Text 21"/>
          <p:cNvSpPr txBox="1"/>
          <p:nvPr/>
        </p:nvSpPr>
        <p:spPr>
          <a:xfrm>
            <a:off x="777240" y="500176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Coverage rides on hours or contributions. A slow year can cost you coverage.</a:t>
            </a:r>
            <a:endParaRPr lang="en-US" sz="1500" dirty="0"/>
          </a:p>
        </p:txBody>
      </p:sp>
      <p:sp>
        <p:nvSpPr>
          <p:cNvPr id="29" name="Reality tile 5"/>
          <p:cNvSpPr/>
          <p:nvPr/>
        </p:nvSpPr>
        <p:spPr>
          <a:xfrm>
            <a:off x="4343400" y="4069080"/>
            <a:ext cx="3504895" cy="20116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Reality 5 circle"/>
          <p:cNvSpPr/>
          <p:nvPr/>
        </p:nvSpPr>
        <p:spPr>
          <a:xfrm>
            <a:off x="4572000" y="42976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Reality 5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3732" y="4439412"/>
            <a:ext cx="283464" cy="28346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5276088" y="4297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TWO-TIER PAY</a:t>
            </a:r>
            <a:endParaRPr lang="en-US" sz="1800" dirty="0"/>
          </a:p>
        </p:txBody>
      </p:sp>
      <p:sp>
        <p:nvSpPr>
          <p:cNvPr id="33" name="Text 25"/>
          <p:cNvSpPr txBox="1"/>
          <p:nvPr/>
        </p:nvSpPr>
        <p:spPr>
          <a:xfrm>
            <a:off x="4572000" y="500176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Candidates in the 2024 Local 476 race cited stagnant wages and a two-tier day-player scale.</a:t>
            </a:r>
            <a:endParaRPr lang="en-US" sz="1500" dirty="0"/>
          </a:p>
        </p:txBody>
      </p:sp>
      <p:sp>
        <p:nvSpPr>
          <p:cNvPr id="34" name="Reality tile 6"/>
          <p:cNvSpPr/>
          <p:nvPr/>
        </p:nvSpPr>
        <p:spPr>
          <a:xfrm>
            <a:off x="8138160" y="4069080"/>
            <a:ext cx="3504895" cy="201168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Reality 6 circle"/>
          <p:cNvSpPr/>
          <p:nvPr/>
        </p:nvSpPr>
        <p:spPr>
          <a:xfrm>
            <a:off x="8366760" y="42976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Reality 6 icon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8492" y="4439412"/>
            <a:ext cx="283464" cy="283464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9070848" y="4297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POLICY MOVES THE WORK</a:t>
            </a:r>
            <a:endParaRPr lang="en-US" sz="1800" dirty="0"/>
          </a:p>
        </p:txBody>
      </p:sp>
      <p:sp>
        <p:nvSpPr>
          <p:cNvPr id="38" name="Text 29"/>
          <p:cNvSpPr txBox="1"/>
          <p:nvPr/>
        </p:nvSpPr>
        <p:spPr>
          <a:xfrm>
            <a:off x="8366760" y="5001768"/>
            <a:ext cx="3047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About 90% of Illinois production is incentive-driven. When the credit moves, the jobs move.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78642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THE GRIND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BOOM, BUST, AND THE BANKED HOURS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 (current)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548640" y="1874520"/>
            <a:ext cx="25904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dirty="0">
                <a:solidFill>
                  <a:schemeClr val="accent1"/>
                </a:solidFill>
                <a:latin typeface="+mj-lt"/>
              </a:rPr>
              <a:t>−67%</a:t>
            </a:r>
            <a:endParaRPr lang="en-US" sz="68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3154680"/>
            <a:ext cx="2407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Local 476 member earnings during the 2023 strikes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3383280" y="1874520"/>
            <a:ext cx="25904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dirty="0">
                <a:solidFill>
                  <a:schemeClr val="accent1"/>
                </a:solidFill>
                <a:latin typeface="+mj-lt"/>
              </a:rPr>
              <a:t>−69%</a:t>
            </a:r>
            <a:endParaRPr lang="en-US" sz="680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3154680"/>
            <a:ext cx="2407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hours worked in the same stretch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6217920" y="1874520"/>
            <a:ext cx="25904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dirty="0">
                <a:solidFill>
                  <a:schemeClr val="accent3"/>
                </a:solidFill>
                <a:latin typeface="+mj-lt"/>
              </a:rPr>
              <a:t>~2,000</a:t>
            </a:r>
            <a:endParaRPr lang="en-US" sz="68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0" y="3154680"/>
            <a:ext cx="2407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members of Local 476 riding it out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9052560" y="1874520"/>
            <a:ext cx="25904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0" dirty="0">
                <a:solidFill>
                  <a:schemeClr val="accent3"/>
                </a:solidFill>
                <a:latin typeface="+mj-lt"/>
              </a:rPr>
              <a:t>0</a:t>
            </a:r>
            <a:endParaRPr lang="en-US" sz="6800" dirty="0"/>
          </a:p>
        </p:txBody>
      </p:sp>
      <p:sp>
        <p:nvSpPr>
          <p:cNvPr id="16" name="Text 13"/>
          <p:cNvSpPr txBox="1"/>
          <p:nvPr/>
        </p:nvSpPr>
        <p:spPr>
          <a:xfrm>
            <a:off x="9052560" y="3154680"/>
            <a:ext cx="24076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strikes in the 2026 guild cycle</a:t>
            </a:r>
            <a:endParaRPr lang="en-US" sz="1600" dirty="0"/>
          </a:p>
        </p:txBody>
      </p:sp>
      <p:sp>
        <p:nvSpPr>
          <p:cNvPr id="17" name="Divider hairline"/>
          <p:cNvSpPr/>
          <p:nvPr/>
        </p:nvSpPr>
        <p:spPr>
          <a:xfrm>
            <a:off x="548640" y="4251960"/>
            <a:ext cx="11094415" cy="27432"/>
          </a:xfrm>
          <a:prstGeom prst="rect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Bullet star 1"/>
          <p:cNvSpPr/>
          <p:nvPr/>
        </p:nvSpPr>
        <p:spPr>
          <a:xfrm>
            <a:off x="548640" y="4586986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914400" y="4526280"/>
            <a:ext cx="10728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dirty="0">
                <a:solidFill>
                  <a:schemeClr val="tx1"/>
                </a:solidFill>
              </a:rPr>
              <a:t>Banked health hours were frozen while the guilds were out.</a:t>
            </a:r>
            <a:endParaRPr lang="en-US" sz="1700" dirty="0"/>
          </a:p>
        </p:txBody>
      </p:sp>
      <p:sp>
        <p:nvSpPr>
          <p:cNvPr id="20" name="Bullet star 2"/>
          <p:cNvSpPr/>
          <p:nvPr/>
        </p:nvSpPr>
        <p:spPr>
          <a:xfrm>
            <a:off x="548640" y="5080762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914400" y="5020056"/>
            <a:ext cx="10728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dirty="0">
                <a:solidFill>
                  <a:schemeClr val="tx1"/>
                </a:solidFill>
              </a:rPr>
              <a:t>In Nov. 2024 the local’s business manager called it a “historical low point.”</a:t>
            </a:r>
            <a:endParaRPr lang="en-US" sz="1700" dirty="0"/>
          </a:p>
        </p:txBody>
      </p:sp>
      <p:sp>
        <p:nvSpPr>
          <p:cNvPr id="22" name="Bullet star 3"/>
          <p:cNvSpPr/>
          <p:nvPr/>
        </p:nvSpPr>
        <p:spPr>
          <a:xfrm>
            <a:off x="548640" y="557453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914400" y="5513832"/>
            <a:ext cx="10728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dirty="0">
                <a:solidFill>
                  <a:schemeClr val="tx1"/>
                </a:solidFill>
              </a:rPr>
              <a:t>In 2025 Illinois set a spending record, but hires stayed flat while wages rose about $50M.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223996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THE GRIND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WHERE ENTRY-LEVEL WORK ACTUALLY LIVES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 (current)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Door tile 1"/>
          <p:cNvSpPr/>
          <p:nvPr/>
        </p:nvSpPr>
        <p:spPr>
          <a:xfrm>
            <a:off x="548640" y="1783080"/>
            <a:ext cx="3504895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Door 1 circle"/>
          <p:cNvSpPr/>
          <p:nvPr/>
        </p:nvSpPr>
        <p:spPr>
          <a:xfrm>
            <a:off x="777240" y="201168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Door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" y="215341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81328" y="2011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PA: SET AND OFFICE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715768"/>
            <a:ext cx="3047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Watch the Chicago Film Office’s current production list and the Illinois Film Office’s filming list.</a:t>
            </a:r>
            <a:endParaRPr lang="en-US" sz="1500" dirty="0"/>
          </a:p>
        </p:txBody>
      </p:sp>
      <p:sp>
        <p:nvSpPr>
          <p:cNvPr id="14" name="Door tile 2"/>
          <p:cNvSpPr/>
          <p:nvPr/>
        </p:nvSpPr>
        <p:spPr>
          <a:xfrm>
            <a:off x="4343400" y="1783080"/>
            <a:ext cx="3504895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Door 2 circle"/>
          <p:cNvSpPr/>
          <p:nvPr/>
        </p:nvSpPr>
        <p:spPr>
          <a:xfrm>
            <a:off x="4572000" y="201168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Door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732" y="215341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76088" y="2011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OVERHIRE AND DAY PLAYER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4572000" y="2715768"/>
            <a:ext cx="3047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Local 476 departments call day players through crew relationships. Permits come before cards.</a:t>
            </a:r>
            <a:endParaRPr lang="en-US" sz="1500" dirty="0"/>
          </a:p>
        </p:txBody>
      </p:sp>
      <p:sp>
        <p:nvSpPr>
          <p:cNvPr id="19" name="Door tile 3"/>
          <p:cNvSpPr/>
          <p:nvPr/>
        </p:nvSpPr>
        <p:spPr>
          <a:xfrm>
            <a:off x="8138160" y="1783080"/>
            <a:ext cx="3504895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Door 3 circle"/>
          <p:cNvSpPr/>
          <p:nvPr/>
        </p:nvSpPr>
        <p:spPr>
          <a:xfrm>
            <a:off x="8366760" y="201168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Door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492" y="215341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070848" y="201168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SHOPS AND RENTAL HOUSES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8366760" y="2715768"/>
            <a:ext cx="3047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Scenic, fabrication, lighting, and grip: prep, returns, deliveries.</a:t>
            </a:r>
            <a:endParaRPr lang="en-US" sz="1500" dirty="0"/>
          </a:p>
        </p:txBody>
      </p:sp>
      <p:sp>
        <p:nvSpPr>
          <p:cNvPr id="24" name="Door tile 4"/>
          <p:cNvSpPr/>
          <p:nvPr/>
        </p:nvSpPr>
        <p:spPr>
          <a:xfrm>
            <a:off x="548640" y="3977640"/>
            <a:ext cx="3504895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Door 4 circle"/>
          <p:cNvSpPr/>
          <p:nvPr/>
        </p:nvSpPr>
        <p:spPr>
          <a:xfrm>
            <a:off x="777240" y="420624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Door 4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972" y="4347972"/>
            <a:ext cx="283464" cy="28346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481328" y="420624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BROADCAST AND SPORTS</a:t>
            </a:r>
            <a:endParaRPr lang="en-US" sz="1800" dirty="0"/>
          </a:p>
        </p:txBody>
      </p:sp>
      <p:sp>
        <p:nvSpPr>
          <p:cNvPr id="28" name="Text 21"/>
          <p:cNvSpPr txBox="1"/>
          <p:nvPr/>
        </p:nvSpPr>
        <p:spPr>
          <a:xfrm>
            <a:off x="777240" y="4910328"/>
            <a:ext cx="3047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Stations, CHSN, Marquee, Big Ten Network: ops, camera, audio, graphics.</a:t>
            </a:r>
            <a:endParaRPr lang="en-US" sz="1500" dirty="0"/>
          </a:p>
        </p:txBody>
      </p:sp>
      <p:sp>
        <p:nvSpPr>
          <p:cNvPr id="29" name="Door tile 5"/>
          <p:cNvSpPr/>
          <p:nvPr/>
        </p:nvSpPr>
        <p:spPr>
          <a:xfrm>
            <a:off x="4343400" y="3977640"/>
            <a:ext cx="3504895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Door 5 circle"/>
          <p:cNvSpPr/>
          <p:nvPr/>
        </p:nvSpPr>
        <p:spPr>
          <a:xfrm>
            <a:off x="4572000" y="420624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Door 5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3732" y="4347972"/>
            <a:ext cx="283464" cy="28346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5276088" y="420624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LIVE AND EVENTS</a:t>
            </a:r>
            <a:endParaRPr lang="en-US" sz="1800" dirty="0"/>
          </a:p>
        </p:txBody>
      </p:sp>
      <p:sp>
        <p:nvSpPr>
          <p:cNvPr id="33" name="Text 25"/>
          <p:cNvSpPr txBox="1"/>
          <p:nvPr/>
        </p:nvSpPr>
        <p:spPr>
          <a:xfrm>
            <a:off x="4572000" y="4910328"/>
            <a:ext cx="3047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IATSE Local 2 opened a new training center in Nov. 2025 with a $5M state grant.</a:t>
            </a:r>
            <a:endParaRPr lang="en-US" sz="1500" dirty="0"/>
          </a:p>
        </p:txBody>
      </p:sp>
      <p:sp>
        <p:nvSpPr>
          <p:cNvPr id="34" name="Door tile 6"/>
          <p:cNvSpPr/>
          <p:nvPr/>
        </p:nvSpPr>
        <p:spPr>
          <a:xfrm>
            <a:off x="8138160" y="3977640"/>
            <a:ext cx="3504895" cy="196596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Door 6 circle"/>
          <p:cNvSpPr/>
          <p:nvPr/>
        </p:nvSpPr>
        <p:spPr>
          <a:xfrm>
            <a:off x="8366760" y="420624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Door 6 icon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8492" y="4347972"/>
            <a:ext cx="283464" cy="283464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9070848" y="4206240"/>
            <a:ext cx="248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TRAINING PROGRAMS</a:t>
            </a:r>
            <a:endParaRPr lang="en-US" sz="1800" dirty="0"/>
          </a:p>
        </p:txBody>
      </p:sp>
      <p:sp>
        <p:nvSpPr>
          <p:cNvPr id="38" name="Text 29"/>
          <p:cNvSpPr txBox="1"/>
          <p:nvPr/>
        </p:nvSpPr>
        <p:spPr>
          <a:xfrm>
            <a:off x="8366760" y="4910328"/>
            <a:ext cx="3047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chemeClr val="tx1"/>
                </a:solidFill>
              </a:rPr>
              <a:t>CineCares, Chicago Filmmakers, Free Spirit Media, and the state’s workforce grants.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963034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THE GRIND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CINECARES: A DOOR IN NORTH LAWNDALE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 (current)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Cinespace Chicago gate" descr="The Cinespace Chicago Film Studios gate in North Lawnda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4434840" cy="43434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349240" y="1783080"/>
            <a:ext cx="6293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dirty="0">
                <a:solidFill>
                  <a:schemeClr val="tx1"/>
                </a:solidFill>
              </a:rPr>
              <a:t>Cinespace’s workforce program, launched in 2017 with NBCUniversal, Wolf Entertainment, and IATSE Local 476 on the North Lawndale campus.</a:t>
            </a:r>
            <a:endParaRPr lang="en-US" sz="1700" dirty="0"/>
          </a:p>
        </p:txBody>
      </p:sp>
      <p:sp>
        <p:nvSpPr>
          <p:cNvPr id="11" name="CineCares stat 1"/>
          <p:cNvSpPr/>
          <p:nvPr/>
        </p:nvSpPr>
        <p:spPr>
          <a:xfrm>
            <a:off x="5349240" y="2697480"/>
            <a:ext cx="1965960" cy="141732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5532120" y="2761488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86</a:t>
            </a:r>
            <a:endParaRPr lang="en-US" sz="4800" dirty="0"/>
          </a:p>
        </p:txBody>
      </p:sp>
      <p:sp>
        <p:nvSpPr>
          <p:cNvPr id="13" name="Text 9"/>
          <p:cNvSpPr txBox="1"/>
          <p:nvPr/>
        </p:nvSpPr>
        <p:spPr>
          <a:xfrm>
            <a:off x="5532120" y="341985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chemeClr val="accent6"/>
                </a:solidFill>
              </a:rPr>
              <a:t>trainees to date</a:t>
            </a:r>
            <a:endParaRPr lang="en-US" sz="1300" dirty="0"/>
          </a:p>
        </p:txBody>
      </p:sp>
      <p:sp>
        <p:nvSpPr>
          <p:cNvPr id="14" name="CineCares stat 2"/>
          <p:cNvSpPr/>
          <p:nvPr/>
        </p:nvSpPr>
        <p:spPr>
          <a:xfrm>
            <a:off x="7513625" y="2697480"/>
            <a:ext cx="1965960" cy="141732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7696505" y="2761488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50%+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7696505" y="341985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chemeClr val="accent6"/>
                </a:solidFill>
              </a:rPr>
              <a:t>of union-track trainees earned cards: 476, 600, 769</a:t>
            </a:r>
            <a:endParaRPr lang="en-US" sz="1300" dirty="0"/>
          </a:p>
        </p:txBody>
      </p:sp>
      <p:sp>
        <p:nvSpPr>
          <p:cNvPr id="17" name="CineCares stat 3"/>
          <p:cNvSpPr/>
          <p:nvPr/>
        </p:nvSpPr>
        <p:spPr>
          <a:xfrm>
            <a:off x="9678010" y="2697480"/>
            <a:ext cx="1965960" cy="141732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 txBox="1"/>
          <p:nvPr/>
        </p:nvSpPr>
        <p:spPr>
          <a:xfrm>
            <a:off x="9860890" y="2761488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18+</a:t>
            </a:r>
            <a:endParaRPr lang="en-US" sz="4800" dirty="0"/>
          </a:p>
        </p:txBody>
      </p:sp>
      <p:sp>
        <p:nvSpPr>
          <p:cNvPr id="19" name="Text 15"/>
          <p:cNvSpPr txBox="1"/>
          <p:nvPr/>
        </p:nvSpPr>
        <p:spPr>
          <a:xfrm>
            <a:off x="9860890" y="3419856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solidFill>
                  <a:schemeClr val="accent6"/>
                </a:solidFill>
              </a:rPr>
              <a:t>Chicago residents eligible</a:t>
            </a:r>
            <a:endParaRPr lang="en-US" sz="1300" dirty="0"/>
          </a:p>
        </p:txBody>
      </p:sp>
      <p:sp>
        <p:nvSpPr>
          <p:cNvPr id="20" name="Bullet star 1"/>
          <p:cNvSpPr/>
          <p:nvPr/>
        </p:nvSpPr>
        <p:spPr>
          <a:xfrm>
            <a:off x="5349240" y="4360926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 txBox="1"/>
          <p:nvPr/>
        </p:nvSpPr>
        <p:spPr>
          <a:xfrm>
            <a:off x="5715000" y="4315968"/>
            <a:ext cx="592805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Placed across One Chicago:  </a:t>
            </a:r>
            <a:r>
              <a:rPr lang="en-US" sz="1500" dirty="0">
                <a:solidFill>
                  <a:schemeClr val="tx1"/>
                </a:solidFill>
              </a:rPr>
              <a:t>set decoration, props, grip, sound, costume, electric</a:t>
            </a:r>
            <a:endParaRPr lang="en-US" sz="1500" dirty="0"/>
          </a:p>
        </p:txBody>
      </p:sp>
      <p:sp>
        <p:nvSpPr>
          <p:cNvPr id="22" name="Bullet star 2"/>
          <p:cNvSpPr/>
          <p:nvPr/>
        </p:nvSpPr>
        <p:spPr>
          <a:xfrm>
            <a:off x="5349240" y="4964430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5715000" y="4919472"/>
            <a:ext cx="592805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Recruiting partners:  </a:t>
            </a:r>
            <a:r>
              <a:rPr lang="en-US" sz="1500" dirty="0">
                <a:solidFill>
                  <a:schemeClr val="tx1"/>
                </a:solidFill>
              </a:rPr>
              <a:t>North Lawndale Employment Network, Sinai Chicago, 100 Black Men Chicago, Chicago State</a:t>
            </a:r>
            <a:endParaRPr lang="en-US" sz="1500" dirty="0"/>
          </a:p>
        </p:txBody>
      </p:sp>
      <p:sp>
        <p:nvSpPr>
          <p:cNvPr id="24" name="Bullet star 3"/>
          <p:cNvSpPr/>
          <p:nvPr/>
        </p:nvSpPr>
        <p:spPr>
          <a:xfrm>
            <a:off x="5349240" y="5567934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5715000" y="5522976"/>
            <a:ext cx="592805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Earlier interns:  </a:t>
            </a:r>
            <a:r>
              <a:rPr lang="en-US" sz="1500" dirty="0">
                <a:solidFill>
                  <a:schemeClr val="tx1"/>
                </a:solidFill>
              </a:rPr>
              <a:t>90%+ finished, 60%+ worked full seasons, and CineCares paid union initiation fees (ABC7, 2020)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45068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THE GRIND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THE STATE BUILT A PIPELINE, AND A REASON TO USE IT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 (current)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548640" y="1783080"/>
            <a:ext cx="676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kern="0" dirty="0">
                <a:solidFill>
                  <a:schemeClr val="accent3"/>
                </a:solidFill>
                <a:latin typeface="+mj-lt"/>
              </a:rPr>
              <a:t>ILLINOIS FILM OFFICE WORKFORCE TRAINING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176272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dirty="0">
                <a:solidFill>
                  <a:schemeClr val="accent1"/>
                </a:solidFill>
                <a:latin typeface="+mj-lt"/>
              </a:rPr>
              <a:t>550+</a:t>
            </a:r>
            <a:endParaRPr lang="en-US" sz="50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85292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people trained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2834640" y="2176272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dirty="0">
                <a:solidFill>
                  <a:schemeClr val="accent1"/>
                </a:solidFill>
                <a:latin typeface="+mj-lt"/>
              </a:rPr>
              <a:t>60%+</a:t>
            </a:r>
            <a:endParaRPr lang="en-US" sz="5000" dirty="0"/>
          </a:p>
        </p:txBody>
      </p:sp>
      <p:sp>
        <p:nvSpPr>
          <p:cNvPr id="13" name="Text 10"/>
          <p:cNvSpPr txBox="1"/>
          <p:nvPr/>
        </p:nvSpPr>
        <p:spPr>
          <a:xfrm>
            <a:off x="2834640" y="285292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got work offers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5120640" y="2176272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dirty="0">
                <a:solidFill>
                  <a:schemeClr val="accent1"/>
                </a:solidFill>
                <a:latin typeface="+mj-lt"/>
              </a:rPr>
              <a:t>$1M</a:t>
            </a:r>
            <a:endParaRPr lang="en-US" sz="5000" dirty="0"/>
          </a:p>
        </p:txBody>
      </p:sp>
      <p:sp>
        <p:nvSpPr>
          <p:cNvPr id="15" name="Text 12"/>
          <p:cNvSpPr txBox="1"/>
          <p:nvPr/>
        </p:nvSpPr>
        <p:spPr>
          <a:xfrm>
            <a:off x="5120640" y="285292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in grants, FY2026</a:t>
            </a:r>
            <a:endParaRPr lang="en-US" sz="1400" dirty="0"/>
          </a:p>
        </p:txBody>
      </p:sp>
      <p:sp>
        <p:nvSpPr>
          <p:cNvPr id="16" name="Bullet star 1"/>
          <p:cNvSpPr/>
          <p:nvPr/>
        </p:nvSpPr>
        <p:spPr>
          <a:xfrm>
            <a:off x="548640" y="347395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914400" y="342900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Free Spirit Media ($180K, 2025–27):  </a:t>
            </a:r>
            <a:r>
              <a:rPr lang="en-US" sz="1500" dirty="0">
                <a:solidFill>
                  <a:schemeClr val="tx1"/>
                </a:solidFill>
              </a:rPr>
              <a:t>West Side youth media nonprofit rooted at Homan Square in North Lawndale; Creative Pathways serves ages 18 to 25</a:t>
            </a:r>
            <a:endParaRPr lang="en-US" sz="1500" dirty="0"/>
          </a:p>
        </p:txBody>
      </p:sp>
      <p:sp>
        <p:nvSpPr>
          <p:cNvPr id="18" name="Bullet star 2"/>
          <p:cNvSpPr/>
          <p:nvPr/>
        </p:nvSpPr>
        <p:spPr>
          <a:xfrm>
            <a:off x="548640" y="4479798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914400" y="4434840"/>
            <a:ext cx="6400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Chicago Filmmakers PA Training:  </a:t>
            </a:r>
            <a:r>
              <a:rPr lang="en-US" sz="1500" dirty="0">
                <a:solidFill>
                  <a:schemeClr val="tx1"/>
                </a:solidFill>
              </a:rPr>
              <a:t>80 hours, tuition-free, 12 seats in Edgewater. Next cohort Dec. 5, 2026 to Jan. 23, 2027; apply by Nov. 15</a:t>
            </a:r>
            <a:endParaRPr lang="en-US" sz="1500" dirty="0"/>
          </a:p>
        </p:txBody>
      </p:sp>
      <p:sp>
        <p:nvSpPr>
          <p:cNvPr id="20" name="Bullet star 3"/>
          <p:cNvSpPr/>
          <p:nvPr/>
        </p:nvSpPr>
        <p:spPr>
          <a:xfrm>
            <a:off x="548640" y="5266182"/>
            <a:ext cx="158374" cy="182880"/>
          </a:xfrm>
          <a:custGeom>
            <a:avLst/>
            <a:gdLst/>
            <a:ahLst/>
            <a:cxnLst/>
            <a:rect l="l" t="t" r="r" b="b"/>
            <a:pathLst>
              <a:path w="158374" h="182880">
                <a:moveTo>
                  <a:pt x="79187" y="0"/>
                </a:moveTo>
                <a:lnTo>
                  <a:pt x="98781" y="57502"/>
                </a:lnTo>
                <a:lnTo>
                  <a:pt x="158374" y="45720"/>
                </a:lnTo>
                <a:lnTo>
                  <a:pt x="118374" y="91440"/>
                </a:lnTo>
                <a:lnTo>
                  <a:pt x="158374" y="137160"/>
                </a:lnTo>
                <a:lnTo>
                  <a:pt x="98781" y="125378"/>
                </a:lnTo>
                <a:lnTo>
                  <a:pt x="79187" y="182880"/>
                </a:lnTo>
                <a:lnTo>
                  <a:pt x="59593" y="125378"/>
                </a:lnTo>
                <a:lnTo>
                  <a:pt x="0" y="137160"/>
                </a:lnTo>
                <a:lnTo>
                  <a:pt x="40000" y="91440"/>
                </a:lnTo>
                <a:lnTo>
                  <a:pt x="0" y="45720"/>
                </a:lnTo>
                <a:lnTo>
                  <a:pt x="59593" y="5750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914400" y="5221224"/>
            <a:ext cx="6400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chemeClr val="tx1"/>
                </a:solidFill>
              </a:rPr>
              <a:t>Every state-funded cohort:  </a:t>
            </a:r>
            <a:r>
              <a:rPr lang="en-US" sz="1500" dirty="0">
                <a:solidFill>
                  <a:schemeClr val="tx1"/>
                </a:solidFill>
              </a:rPr>
              <a:t>12 to 15 trainees, half from underserved areas. Fresh Films runs the downstate grant.</a:t>
            </a:r>
            <a:endParaRPr lang="en-US" sz="1500" dirty="0"/>
          </a:p>
        </p:txBody>
      </p:sp>
      <p:sp>
        <p:nvSpPr>
          <p:cNvPr id="22" name="Plus fifteen panel"/>
          <p:cNvSpPr/>
          <p:nvPr/>
        </p:nvSpPr>
        <p:spPr>
          <a:xfrm>
            <a:off x="7726680" y="1783080"/>
            <a:ext cx="3916375" cy="43434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8001000" y="1965960"/>
            <a:ext cx="3474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dirty="0">
                <a:solidFill>
                  <a:schemeClr val="bg1"/>
                </a:solidFill>
                <a:latin typeface="+mj-lt"/>
              </a:rPr>
              <a:t>+15%</a:t>
            </a:r>
            <a:endParaRPr lang="en-US" sz="11000" dirty="0"/>
          </a:p>
        </p:txBody>
      </p:sp>
      <p:sp>
        <p:nvSpPr>
          <p:cNvPr id="24" name="Text 21"/>
          <p:cNvSpPr txBox="1"/>
          <p:nvPr/>
        </p:nvSpPr>
        <p:spPr>
          <a:xfrm>
            <a:off x="8001000" y="338328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dirty="0">
                <a:solidFill>
                  <a:schemeClr val="bg1"/>
                </a:solidFill>
              </a:rPr>
              <a:t>extra credit on wages paid to residents of economically disadvantaged areas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8001000" y="4663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 i="1" dirty="0">
                <a:solidFill>
                  <a:schemeClr val="bg1"/>
                </a:solidFill>
              </a:rPr>
              <a:t>Training a North Lawndale grip is good policy and good math.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93990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ACT IV  ·  FOR THE STUDENTS IN THE ROOM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FIELD NOTES: IF YOU WANT IN</a:t>
            </a:r>
            <a:endParaRPr lang="en-US" sz="4000" dirty="0"/>
          </a:p>
        </p:txBody>
      </p:sp>
      <p:sp>
        <p:nvSpPr>
          <p:cNvPr id="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  <p:sp>
        <p:nvSpPr>
          <p:cNvPr id="4" name="Act tracker star 1"/>
          <p:cNvSpPr/>
          <p:nvPr/>
        </p:nvSpPr>
        <p:spPr>
          <a:xfrm>
            <a:off x="10431219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ct tracker star 2"/>
          <p:cNvSpPr/>
          <p:nvPr/>
        </p:nvSpPr>
        <p:spPr>
          <a:xfrm>
            <a:off x="10763896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Act tracker star 3"/>
          <p:cNvSpPr/>
          <p:nvPr/>
        </p:nvSpPr>
        <p:spPr>
          <a:xfrm>
            <a:off x="11096573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ln w="9525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Act tracker star 4 (current)"/>
          <p:cNvSpPr/>
          <p:nvPr/>
        </p:nvSpPr>
        <p:spPr>
          <a:xfrm>
            <a:off x="11429250" y="429768"/>
            <a:ext cx="213805" cy="246888"/>
          </a:xfrm>
          <a:custGeom>
            <a:avLst/>
            <a:gdLst/>
            <a:ahLst/>
            <a:cxnLst/>
            <a:rect l="l" t="t" r="r" b="b"/>
            <a:pathLst>
              <a:path w="213805" h="246888">
                <a:moveTo>
                  <a:pt x="106903" y="0"/>
                </a:moveTo>
                <a:lnTo>
                  <a:pt x="133354" y="77627"/>
                </a:lnTo>
                <a:lnTo>
                  <a:pt x="213805" y="61722"/>
                </a:lnTo>
                <a:lnTo>
                  <a:pt x="159806" y="123444"/>
                </a:lnTo>
                <a:lnTo>
                  <a:pt x="213805" y="185166"/>
                </a:lnTo>
                <a:lnTo>
                  <a:pt x="133354" y="169261"/>
                </a:lnTo>
                <a:lnTo>
                  <a:pt x="106903" y="246888"/>
                </a:lnTo>
                <a:lnTo>
                  <a:pt x="80451" y="169261"/>
                </a:lnTo>
                <a:lnTo>
                  <a:pt x="0" y="185166"/>
                </a:lnTo>
                <a:lnTo>
                  <a:pt x="53999" y="123444"/>
                </a:lnTo>
                <a:lnTo>
                  <a:pt x="0" y="61722"/>
                </a:lnTo>
                <a:lnTo>
                  <a:pt x="80451" y="77627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BEA Festival of Media Arts photo" descr="Students and faculty at the BEA Festival of Media Art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3931920" cy="4343400"/>
          </a:xfrm>
          <a:prstGeom prst="rect">
            <a:avLst/>
          </a:prstGeom>
        </p:spPr>
      </p:pic>
      <p:sp>
        <p:nvSpPr>
          <p:cNvPr id="10" name="Field note 1"/>
          <p:cNvSpPr/>
          <p:nvPr/>
        </p:nvSpPr>
        <p:spPr>
          <a:xfrm>
            <a:off x="4754880" y="1783080"/>
            <a:ext cx="6888175" cy="676656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4937760" y="1783080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chemeClr val="tx1"/>
                </a:solidFill>
                <a:latin typeface="+mj-lt"/>
              </a:rPr>
              <a:t>01</a:t>
            </a:r>
            <a:endParaRPr lang="en-US" sz="3400" dirty="0"/>
          </a:p>
        </p:txBody>
      </p:sp>
      <p:sp>
        <p:nvSpPr>
          <p:cNvPr id="12" name="Text 8"/>
          <p:cNvSpPr txBox="1"/>
          <p:nvPr/>
        </p:nvSpPr>
        <p:spPr>
          <a:xfrm>
            <a:off x="5715000" y="1847088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GET ON THE LISTS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715000" y="2130552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Film office production lists, Mandy, ProductionList, Reel Chicago</a:t>
            </a:r>
            <a:endParaRPr lang="en-US" sz="1400" dirty="0"/>
          </a:p>
        </p:txBody>
      </p:sp>
      <p:sp>
        <p:nvSpPr>
          <p:cNvPr id="14" name="Field note 2"/>
          <p:cNvSpPr/>
          <p:nvPr/>
        </p:nvSpPr>
        <p:spPr>
          <a:xfrm>
            <a:off x="4754880" y="2516429"/>
            <a:ext cx="6888175" cy="676656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4937760" y="2516429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chemeClr val="tx1"/>
                </a:solidFill>
                <a:latin typeface="+mj-lt"/>
              </a:rPr>
              <a:t>02</a:t>
            </a:r>
            <a:endParaRPr lang="en-US" sz="3400" dirty="0"/>
          </a:p>
        </p:txBody>
      </p:sp>
      <p:sp>
        <p:nvSpPr>
          <p:cNvPr id="16" name="Text 12"/>
          <p:cNvSpPr txBox="1"/>
          <p:nvPr/>
        </p:nvSpPr>
        <p:spPr>
          <a:xfrm>
            <a:off x="5715000" y="2580437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TRAIN FOR THE SET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5715000" y="2863901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Chicago Filmmakers, Free Spirit Media, CineCares</a:t>
            </a:r>
            <a:endParaRPr lang="en-US" sz="1400" dirty="0"/>
          </a:p>
        </p:txBody>
      </p:sp>
      <p:sp>
        <p:nvSpPr>
          <p:cNvPr id="18" name="Field note 3"/>
          <p:cNvSpPr/>
          <p:nvPr/>
        </p:nvSpPr>
        <p:spPr>
          <a:xfrm>
            <a:off x="4754880" y="3249778"/>
            <a:ext cx="6888175" cy="676656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 txBox="1"/>
          <p:nvPr/>
        </p:nvSpPr>
        <p:spPr>
          <a:xfrm>
            <a:off x="4937760" y="3249778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chemeClr val="tx1"/>
                </a:solidFill>
                <a:latin typeface="+mj-lt"/>
              </a:rPr>
              <a:t>03</a:t>
            </a:r>
            <a:endParaRPr lang="en-US" sz="3400" dirty="0"/>
          </a:p>
        </p:txBody>
      </p:sp>
      <p:sp>
        <p:nvSpPr>
          <p:cNvPr id="20" name="Text 16"/>
          <p:cNvSpPr txBox="1"/>
          <p:nvPr/>
        </p:nvSpPr>
        <p:spPr>
          <a:xfrm>
            <a:off x="5715000" y="3313786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SAY YES TO OVERHIRE</a:t>
            </a:r>
            <a:endParaRPr lang="en-US" sz="1600" dirty="0"/>
          </a:p>
        </p:txBody>
      </p:sp>
      <p:sp>
        <p:nvSpPr>
          <p:cNvPr id="21" name="Text 17"/>
          <p:cNvSpPr txBox="1"/>
          <p:nvPr/>
        </p:nvSpPr>
        <p:spPr>
          <a:xfrm>
            <a:off x="5715000" y="3597250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The next call comes from the crew you worked with last</a:t>
            </a:r>
            <a:endParaRPr lang="en-US" sz="1400" dirty="0"/>
          </a:p>
        </p:txBody>
      </p:sp>
      <p:sp>
        <p:nvSpPr>
          <p:cNvPr id="22" name="Field note 4"/>
          <p:cNvSpPr/>
          <p:nvPr/>
        </p:nvSpPr>
        <p:spPr>
          <a:xfrm>
            <a:off x="4754880" y="3983126"/>
            <a:ext cx="6888175" cy="676656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4937760" y="3983126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chemeClr val="tx1"/>
                </a:solidFill>
                <a:latin typeface="+mj-lt"/>
              </a:rPr>
              <a:t>04</a:t>
            </a:r>
            <a:endParaRPr lang="en-US" sz="3400" dirty="0"/>
          </a:p>
        </p:txBody>
      </p:sp>
      <p:sp>
        <p:nvSpPr>
          <p:cNvPr id="24" name="Text 20"/>
          <p:cNvSpPr txBox="1"/>
          <p:nvPr/>
        </p:nvSpPr>
        <p:spPr>
          <a:xfrm>
            <a:off x="5715000" y="4047134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TRACK YOUR HOURS</a:t>
            </a:r>
            <a:endParaRPr lang="en-US" sz="1600" dirty="0"/>
          </a:p>
        </p:txBody>
      </p:sp>
      <p:sp>
        <p:nvSpPr>
          <p:cNvPr id="25" name="Text 21"/>
          <p:cNvSpPr txBox="1"/>
          <p:nvPr/>
        </p:nvSpPr>
        <p:spPr>
          <a:xfrm>
            <a:off x="5715000" y="4330598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Health coverage and union status are earned in days and hours</a:t>
            </a:r>
            <a:endParaRPr lang="en-US" sz="1400" dirty="0"/>
          </a:p>
        </p:txBody>
      </p:sp>
      <p:sp>
        <p:nvSpPr>
          <p:cNvPr id="26" name="Field note 5"/>
          <p:cNvSpPr/>
          <p:nvPr/>
        </p:nvSpPr>
        <p:spPr>
          <a:xfrm>
            <a:off x="4754880" y="4716475"/>
            <a:ext cx="6888175" cy="676656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 txBox="1"/>
          <p:nvPr/>
        </p:nvSpPr>
        <p:spPr>
          <a:xfrm>
            <a:off x="4937760" y="4716475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chemeClr val="tx1"/>
                </a:solidFill>
                <a:latin typeface="+mj-lt"/>
              </a:rPr>
              <a:t>05</a:t>
            </a:r>
            <a:endParaRPr lang="en-US" sz="3400" dirty="0"/>
          </a:p>
        </p:txBody>
      </p:sp>
      <p:sp>
        <p:nvSpPr>
          <p:cNvPr id="28" name="Text 24"/>
          <p:cNvSpPr txBox="1"/>
          <p:nvPr/>
        </p:nvSpPr>
        <p:spPr>
          <a:xfrm>
            <a:off x="5715000" y="4780483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LEARN THE PAPER</a:t>
            </a:r>
            <a:endParaRPr lang="en-US" sz="1600" dirty="0"/>
          </a:p>
        </p:txBody>
      </p:sp>
      <p:sp>
        <p:nvSpPr>
          <p:cNvPr id="29" name="Text 25"/>
          <p:cNvSpPr txBox="1"/>
          <p:nvPr/>
        </p:nvSpPr>
        <p:spPr>
          <a:xfrm>
            <a:off x="5715000" y="5063947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Deal memos, timecards, fringe, dues: know what you sign</a:t>
            </a:r>
            <a:endParaRPr lang="en-US" sz="1400" dirty="0"/>
          </a:p>
        </p:txBody>
      </p:sp>
      <p:sp>
        <p:nvSpPr>
          <p:cNvPr id="30" name="Field note 6"/>
          <p:cNvSpPr/>
          <p:nvPr/>
        </p:nvSpPr>
        <p:spPr>
          <a:xfrm>
            <a:off x="4754880" y="5449824"/>
            <a:ext cx="6888175" cy="676656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7"/>
          <p:cNvSpPr txBox="1"/>
          <p:nvPr/>
        </p:nvSpPr>
        <p:spPr>
          <a:xfrm>
            <a:off x="4937760" y="5449824"/>
            <a:ext cx="731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chemeClr val="tx1"/>
                </a:solidFill>
                <a:latin typeface="+mj-lt"/>
              </a:rPr>
              <a:t>06</a:t>
            </a:r>
            <a:endParaRPr lang="en-US" sz="3400" dirty="0"/>
          </a:p>
        </p:txBody>
      </p:sp>
      <p:sp>
        <p:nvSpPr>
          <p:cNvPr id="32" name="Text 28"/>
          <p:cNvSpPr txBox="1"/>
          <p:nvPr/>
        </p:nvSpPr>
        <p:spPr>
          <a:xfrm>
            <a:off x="5715000" y="5513832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GET A CAR</a:t>
            </a:r>
            <a:endParaRPr lang="en-US" sz="1600" dirty="0"/>
          </a:p>
        </p:txBody>
      </p:sp>
      <p:sp>
        <p:nvSpPr>
          <p:cNvPr id="33" name="Text 29"/>
          <p:cNvSpPr txBox="1"/>
          <p:nvPr/>
        </p:nvSpPr>
        <p:spPr>
          <a:xfrm>
            <a:off x="5715000" y="5797296"/>
            <a:ext cx="5745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Most PA jobs require one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30867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BEFORE WE CUT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FIND YOUR PEOPLE</a:t>
            </a:r>
            <a:endParaRPr lang="en-US" sz="4000" dirty="0"/>
          </a:p>
        </p:txBody>
      </p:sp>
      <p:sp>
        <p:nvSpPr>
          <p:cNvPr id="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  <p:pic>
        <p:nvPicPr>
          <p:cNvPr id="5" name="NAB Show floor photo" descr="Crowds on the NAB Show exhibit floor in Las Vega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5486400" cy="4343400"/>
          </a:xfrm>
          <a:prstGeom prst="rect">
            <a:avLst/>
          </a:prstGeom>
        </p:spPr>
      </p:pic>
      <p:sp>
        <p:nvSpPr>
          <p:cNvPr id="6" name="Community row 1"/>
          <p:cNvSpPr/>
          <p:nvPr/>
        </p:nvSpPr>
        <p:spPr>
          <a:xfrm>
            <a:off x="6355080" y="1783080"/>
            <a:ext cx="5287975" cy="10058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logo_bea tile"/>
          <p:cNvSpPr/>
          <p:nvPr/>
        </p:nvSpPr>
        <p:spPr>
          <a:xfrm>
            <a:off x="6519672" y="1920240"/>
            <a:ext cx="1417320" cy="73152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logo_bea" descr="logo_be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536" y="2017217"/>
            <a:ext cx="1307592" cy="537566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138160" y="1911096"/>
            <a:ext cx="33677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BEA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8138160" y="2240280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Student work competes in the Festival of Media Arts.</a:t>
            </a:r>
            <a:endParaRPr lang="en-US" sz="1400" dirty="0"/>
          </a:p>
        </p:txBody>
      </p:sp>
      <p:sp>
        <p:nvSpPr>
          <p:cNvPr id="11" name="Community row 2"/>
          <p:cNvSpPr/>
          <p:nvPr/>
        </p:nvSpPr>
        <p:spPr>
          <a:xfrm>
            <a:off x="6355080" y="2895905"/>
            <a:ext cx="5287975" cy="10058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NAB tile"/>
          <p:cNvSpPr/>
          <p:nvPr/>
        </p:nvSpPr>
        <p:spPr>
          <a:xfrm>
            <a:off x="6519672" y="3033065"/>
            <a:ext cx="1417320" cy="73152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8"/>
          <p:cNvSpPr txBox="1"/>
          <p:nvPr/>
        </p:nvSpPr>
        <p:spPr>
          <a:xfrm>
            <a:off x="6519672" y="3033065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chemeClr val="tx1"/>
                </a:solidFill>
                <a:latin typeface="+mj-lt"/>
              </a:rPr>
              <a:t>NAB</a:t>
            </a:r>
            <a:endParaRPr lang="en-US" sz="3000" dirty="0"/>
          </a:p>
        </p:txBody>
      </p:sp>
      <p:sp>
        <p:nvSpPr>
          <p:cNvPr id="14" name="Text 9"/>
          <p:cNvSpPr txBox="1"/>
          <p:nvPr/>
        </p:nvSpPr>
        <p:spPr>
          <a:xfrm>
            <a:off x="8138160" y="3023921"/>
            <a:ext cx="33677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NAB SHOW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8138160" y="3353105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Co-located with BEA2027 in Las Vegas, April 2027.</a:t>
            </a:r>
            <a:endParaRPr lang="en-US" sz="1400" dirty="0"/>
          </a:p>
        </p:txBody>
      </p:sp>
      <p:sp>
        <p:nvSpPr>
          <p:cNvPr id="16" name="Community row 3"/>
          <p:cNvSpPr/>
          <p:nvPr/>
        </p:nvSpPr>
        <p:spPr>
          <a:xfrm>
            <a:off x="6355080" y="4008730"/>
            <a:ext cx="5287975" cy="10058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logo_natas tile"/>
          <p:cNvSpPr/>
          <p:nvPr/>
        </p:nvSpPr>
        <p:spPr>
          <a:xfrm>
            <a:off x="6519672" y="4145890"/>
            <a:ext cx="1417320" cy="73152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logo_natas" descr="logo_nata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149" y="4200754"/>
            <a:ext cx="1184366" cy="62179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138160" y="4136746"/>
            <a:ext cx="33677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NATAS CHICAGO / MIDWEST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8138160" y="4465930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The regional chapter behind the Chicago/Midwest Emmys.</a:t>
            </a:r>
            <a:endParaRPr lang="en-US" sz="1400" dirty="0"/>
          </a:p>
        </p:txBody>
      </p:sp>
      <p:sp>
        <p:nvSpPr>
          <p:cNvPr id="21" name="Community row 4"/>
          <p:cNvSpPr/>
          <p:nvPr/>
        </p:nvSpPr>
        <p:spPr>
          <a:xfrm>
            <a:off x="6355080" y="5121554"/>
            <a:ext cx="5287975" cy="1005840"/>
          </a:xfrm>
          <a:prstGeom prst="rect">
            <a:avLst/>
          </a:prstGeom>
          <a:solidFill>
            <a:schemeClr val="tx1">
              <a:alpha val="9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logo_accessvfx tile"/>
          <p:cNvSpPr/>
          <p:nvPr/>
        </p:nvSpPr>
        <p:spPr>
          <a:xfrm>
            <a:off x="6519672" y="5258714"/>
            <a:ext cx="1417320" cy="731520"/>
          </a:xfrm>
          <a:prstGeom prst="rect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logo_accessvfx" descr="logo_accessvfx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628" y="5313578"/>
            <a:ext cx="1105408" cy="621792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138160" y="5249570"/>
            <a:ext cx="33677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ACCESS:VFX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8138160" y="5578754"/>
            <a:ext cx="336773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chemeClr val="tx1"/>
                </a:solidFill>
              </a:rPr>
              <a:t>An industry-led inclusion initiative across VFX, animation, and games.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3949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4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TRADE TALKS  ·  BEA2027</a:t>
            </a:r>
            <a:endParaRPr lang="en-US" sz="1700" dirty="0"/>
          </a:p>
        </p:txBody>
      </p:sp>
      <p:sp>
        <p:nvSpPr>
          <p:cNvPr id="3" name="Text 2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400" dirty="0">
                <a:solidFill>
                  <a:schemeClr val="tx1"/>
                </a:solidFill>
              </a:rPr>
              <a:t>THANK YOU</a:t>
            </a:r>
            <a:endParaRPr lang="en-US" sz="12400" dirty="0"/>
          </a:p>
        </p:txBody>
      </p:sp>
      <p:sp>
        <p:nvSpPr>
          <p:cNvPr id="4" name="Text 2"/>
          <p:cNvSpPr>
            <a:spLocks noGrp="1"/>
          </p:cNvSpPr>
          <p:nvPr>
            <p:ph type="body" idx="103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chemeClr val="accent3"/>
                </a:solidFill>
                <a:latin typeface="Big Shoulders Display" pitchFamily="34" charset="0"/>
                <a:ea typeface="Big Shoulders Display" pitchFamily="34" charset="-122"/>
                <a:cs typeface="Big Shoulders Display" pitchFamily="34" charset="-120"/>
              </a:rPr>
              <a:t>EVERY FRAME HAS A CALL TIME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182112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i="1" dirty="0">
                <a:solidFill>
                  <a:schemeClr val="accent6"/>
                </a:solidFill>
              </a:rPr>
              <a:t>For discussion: where do your students first touch a real set, and who in your city holds the door?</a:t>
            </a:r>
            <a:endParaRPr lang="en-US" sz="2100" dirty="0"/>
          </a:p>
        </p:txBody>
      </p:sp>
      <p:sp>
        <p:nvSpPr>
          <p:cNvPr id="6" name="Flag star 1"/>
          <p:cNvSpPr/>
          <p:nvPr/>
        </p:nvSpPr>
        <p:spPr>
          <a:xfrm>
            <a:off x="2116809" y="4315968"/>
            <a:ext cx="886895" cy="1024128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Flag star 2"/>
          <p:cNvSpPr/>
          <p:nvPr/>
        </p:nvSpPr>
        <p:spPr>
          <a:xfrm>
            <a:off x="4469806" y="4315968"/>
            <a:ext cx="886895" cy="1024128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Flag star 3"/>
          <p:cNvSpPr/>
          <p:nvPr/>
        </p:nvSpPr>
        <p:spPr>
          <a:xfrm>
            <a:off x="6834995" y="4315968"/>
            <a:ext cx="886895" cy="1024128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Flag star 4"/>
          <p:cNvSpPr/>
          <p:nvPr/>
        </p:nvSpPr>
        <p:spPr>
          <a:xfrm>
            <a:off x="9187992" y="4315968"/>
            <a:ext cx="886895" cy="1024128"/>
          </a:xfrm>
          <a:custGeom>
            <a:avLst/>
            <a:gdLst/>
            <a:ahLst/>
            <a:cxnLst/>
            <a:rect l="l" t="t" r="r" b="b"/>
            <a:pathLst>
              <a:path w="886895" h="1024128">
                <a:moveTo>
                  <a:pt x="443448" y="0"/>
                </a:moveTo>
                <a:lnTo>
                  <a:pt x="553172" y="322010"/>
                </a:lnTo>
                <a:lnTo>
                  <a:pt x="886895" y="256032"/>
                </a:lnTo>
                <a:lnTo>
                  <a:pt x="662897" y="512064"/>
                </a:lnTo>
                <a:lnTo>
                  <a:pt x="886895" y="768096"/>
                </a:lnTo>
                <a:lnTo>
                  <a:pt x="553172" y="702118"/>
                </a:lnTo>
                <a:lnTo>
                  <a:pt x="443448" y="1024128"/>
                </a:lnTo>
                <a:lnTo>
                  <a:pt x="333723" y="702118"/>
                </a:lnTo>
                <a:lnTo>
                  <a:pt x="0" y="768096"/>
                </a:lnTo>
                <a:lnTo>
                  <a:pt x="223998" y="512064"/>
                </a:lnTo>
                <a:lnTo>
                  <a:pt x="0" y="256032"/>
                </a:lnTo>
                <a:lnTo>
                  <a:pt x="333723" y="322010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48640" y="59436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chemeClr val="tx1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TY BUSH, MFA</a:t>
            </a:r>
            <a:r>
              <a:rPr lang="en-US" sz="1500" dirty="0">
                <a:solidFill>
                  <a:schemeClr val="accent6"/>
                </a:solidFill>
              </a:rPr>
              <a:t>     tybush.com  ·  Purdue University Northwest  ·  TwointheBush Television Co.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79317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chemeClr val="accent3"/>
                </a:solidFill>
                <a:latin typeface="Big Shoulders Text" pitchFamily="34" charset="0"/>
                <a:ea typeface="Big Shoulders Text" pitchFamily="34" charset="-122"/>
                <a:cs typeface="Big Shoulders Text" pitchFamily="34" charset="-120"/>
              </a:rPr>
              <a:t>FOR THE RECORD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dirty="0">
                <a:solidFill>
                  <a:schemeClr val="tx1"/>
                </a:solidFill>
              </a:rPr>
              <a:t>SOURCES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82512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  <a:latin typeface="Big Shoulders Text"/>
                <a:ea typeface="Big Shoulders Text"/>
                <a:cs typeface="Big Shoulders Text"/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548640" y="1691640"/>
            <a:ext cx="544068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Reel Chicago: Jane Byrne, patron saint of Chicago’s film industry, Nov. 17, 2014  ·  Illinois Policy Institute: film tax credit report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Office of the Governor (IL): 2025 record film spending release, Mar. 19, 2026; 2024 release, Apr. 15, 2025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Reel Chicago: Illinois breaks film records, Mar. 2023; SB 1911 signed, Dec. 12, 2025; What’s filming, Nov. 2025 and July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Illinois DCEO / Illinois Film Office: Film Production Services Tax Credit; soundstage list (2026)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Cast &amp; Crew: Illinois SB 2951 summary, Mar. 21, 2023  ·  Axios Chicago: film tax credits, Apr. 8,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WTTW News: film tax credit analysis (Michael Thom, USC)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City of Chicago Landmarks: Essanay Studios  ·  essanaystudios.org history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Cinespace: Chicago campus; CineCares Chicago; CineCares Workforce Training Program (rev. Jan. 2026)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Hollywood Reporter: TPG buys Cinespace, Nov. 12, 2021  ·  Reel Chicago: Chicago Studio City at 45, Nov. 7, 2025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CBS Chicago: The Fields Studios opens, Feb. 2024  ·  Chicago Sun-Times: Salt Shed vs. Essanay Studio, Sept. 16, 2022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Urbanize Chicago: Regal Mile Studios groundbreaking, Feb. 10, 2023  ·  NPR Illinois: Hollywood River Studios, Oct. 6,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TheWrap: NBC renews One Chicago, Mar. 27, 2026  ·  Variety: The Bear final season, May 6,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Reel Chicago: The Chi final season, Apr. 25, 2026; American Blue, Aug. 14, 2026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17920" y="1691640"/>
            <a:ext cx="544068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NewscastStudio: Technicolor shutters U.S. offices, Feb. 24, 2025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Axios Chicago: NBC Chicago studio, Apr. 6, 2026  ·  The Desk: WGN layoffs, Feb.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Current: WTTW departures, Sept. 26, 2025  ·  Bleacher Nation: Marquee cuts, Dec. 2, 2025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IATSE Local 476: department descriptions; day player checklist  ·  Reel Chicago: Local 476 and the strikes, Sept. 19, 2023; business manager race, Nov. 12, 2024; ICG on Chicago, Nov. 30, 2011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ICG Local 600 history  ·  SAG-AFTRA Chicago Local  ·  DGA Chicago Coordinating Committee, Oct. 2023  ·  USA 829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IATSE: 2024 Area Standards Agreement MOA and 2024–27 ASA wage rates  ·  Wrapbook: IATSE contract guide, July 19, 2024  ·  Variety: IATSE ratifies, July 2024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IATSE National Benefit Funds: Plan C at a Glance, July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WGA: 2026 MBA ratified, Apr. 24, 2026  ·  Screen Global Production: SAG-AFTRA deal, May 13, 2026  ·  TheWrap: DGA contract, June 12, 2026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ABC7 Chicago: CineCares interns, Feb. 22, 2020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Illinois GATA: Film and TV Workforce Training Program (CSFA 420-45-2336)  ·  Chicago Filmmakers: PA Training Program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Reel Chicago: Free Spirit Media at Homan Square, Dec. 11, 2015; IATSE Local 2 training center, Nov. 14, 2025</a:t>
            </a:r>
            <a:endParaRPr lang="en-US" sz="11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Chicago Film Office: Current Production Information; Chicago Made toolkit and permit workshop imagery  ·  BEA: BEA2027 FAQs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6154016"/>
      </p:ext>
    </p:extLst>
  </p:cSld>
  <p:clrMapOvr>
    <a:masterClrMapping/>
  </p:clrMapOvr>
</p:sld>
</file>

<file path=ppt/theme/theme1.xml><?xml version="1.0" encoding="utf-8"?>
<a:theme xmlns:a="http://schemas.openxmlformats.org/drawingml/2006/main" name="Trade Talks Chicago [1791665699532]">
  <a:themeElements>
    <a:clrScheme name="Trade Talks Chicago">
      <a:dk1>
        <a:srgbClr val="112E51"/>
      </a:dk1>
      <a:lt1>
        <a:srgbClr val="FFFFFF"/>
      </a:lt1>
      <a:dk2>
        <a:srgbClr val="005899"/>
      </a:dk2>
      <a:lt2>
        <a:srgbClr val="E1F3F8"/>
      </a:lt2>
      <a:accent1>
        <a:srgbClr val="E4002B"/>
      </a:accent1>
      <a:accent2>
        <a:srgbClr val="B9D9EB"/>
      </a:accent2>
      <a:accent3>
        <a:srgbClr val="005899"/>
      </a:accent3>
      <a:accent4>
        <a:srgbClr val="0092D1"/>
      </a:accent4>
      <a:accent5>
        <a:srgbClr val="A4D5EE"/>
      </a:accent5>
      <a:accent6>
        <a:srgbClr val="5B616B"/>
      </a:accent6>
      <a:hlink>
        <a:srgbClr val="41B6E6"/>
      </a:hlink>
      <a:folHlink>
        <a:srgbClr val="A4D5EE"/>
      </a:folHlink>
    </a:clrScheme>
    <a:fontScheme name="Trade Talks Chicago">
      <a:majorFont>
        <a:latin typeface="Barlow Condensed Extra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obo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3A3DF3-63B0-084B-946A-3E41ED0EDECF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9549da9a-6c1a-4779-9135-806eee57946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8645</Words>
  <Application>Microsoft Macintosh PowerPoint</Application>
  <PresentationFormat>Widescreen</PresentationFormat>
  <Paragraphs>506</Paragraphs>
  <Slides>37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Barlow Condensed ExtraBold</vt:lpstr>
      <vt:lpstr>Big Shoulders Display</vt:lpstr>
      <vt:lpstr>Big Shoulders Text</vt:lpstr>
      <vt:lpstr>DIN Condensed</vt:lpstr>
      <vt:lpstr>Trade Talks Chicago [1791665699532]</vt:lpstr>
      <vt:lpstr>TRADE TALK</vt:lpstr>
      <vt:lpstr>PowerPoint Presentation</vt:lpstr>
      <vt:lpstr>PowerPoint Presentation</vt:lpstr>
      <vt:lpstr>PowerPoint Presentation</vt:lpstr>
      <vt:lpstr>EVERY FRAME HAS A CALL TIME</vt:lpstr>
      <vt:lpstr>FROM THE FLOOR: NORTH OF THE 10</vt:lpstr>
      <vt:lpstr>FOUR STARS, FOUR ACTS</vt:lpstr>
      <vt:lpstr>THE GROUND</vt:lpstr>
      <vt:lpstr>PowerPoint Presentation</vt:lpstr>
      <vt:lpstr>PowerPoint Presentation</vt:lpstr>
      <vt:lpstr>PowerPoint Presentation</vt:lpstr>
      <vt:lpstr>CHICAGO ON SCREEN, 1907 TO NOW</vt:lpstr>
      <vt:lpstr>A $703 MILLION INDUSTRY, BY THE STATE'S COUNT</vt:lpstr>
      <vt:lpstr>THE ENGINE IS THE TAX CREDIT</vt:lpstr>
      <vt:lpstr>THE LABOR FLOOR</vt:lpstr>
      <vt:lpstr>THE STAGES: WHERE THE WORK SITS STILL</vt:lpstr>
      <vt:lpstr>NEW STAGES, BIG PROMISES</vt:lpstr>
      <vt:lpstr>STAGE DAY VS. LOCATION DAY</vt:lpstr>
      <vt:lpstr>WHO'S ON THE CALL SHEET IN 2026</vt:lpstr>
      <vt:lpstr>BELOW THE LINE IS A SUPPLY CHAIN</vt:lpstr>
      <vt:lpstr>WHERE THE PICTURE GETS FINISHED</vt:lpstr>
      <vt:lpstr>BROADCAST IS THE SAME LABOR MARKET</vt:lpstr>
      <vt:lpstr>THE LINE</vt:lpstr>
      <vt:lpstr>ABOVE THE LINE, BELOW THE LINE</vt:lpstr>
      <vt:lpstr>WHO COVERS WHAT ON A CHICAGO SET</vt:lpstr>
      <vt:lpstr>HOW A CREW DOLLAR MOVES</vt:lpstr>
      <vt:lpstr>WHAT SCALE LOOKS LIKE</vt:lpstr>
      <vt:lpstr>THE GRIND</vt:lpstr>
      <vt:lpstr>WHAT NOBODY PUTS IN THE SYLLABUS</vt:lpstr>
      <vt:lpstr>BOOM, BUST, AND THE BANKED HOURS</vt:lpstr>
      <vt:lpstr>WHERE ENTRY-LEVEL WORK ACTUALLY LIVES</vt:lpstr>
      <vt:lpstr>CINECARES: A DOOR IN NORTH LAWNDALE</vt:lpstr>
      <vt:lpstr>THE STATE BUILT A PIPELINE, AND A REASON TO USE IT</vt:lpstr>
      <vt:lpstr>FIELD NOTES: IF YOU WANT IN</vt:lpstr>
      <vt:lpstr>FIND YOUR PEOPLE</vt:lpstr>
      <vt:lpstr>THANK YOU</vt:lpstr>
      <vt:lpstr>SOURCES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Trade Talks: BTS in the Chicago Film and TV Industry</dc:title>
  <dc:subject>BEA2027 talk on Chicago film and TV labor</dc:subject>
  <dc:creator>Ty Bush</dc:creator>
  <cp:lastModifiedBy>Tyler Lennox Bush</cp:lastModifiedBy>
  <cp:revision>9</cp:revision>
  <dcterms:created xsi:type="dcterms:W3CDTF">2026-10-10T17:12:55Z</dcterms:created>
  <dcterms:modified xsi:type="dcterms:W3CDTF">2026-10-10T23:40:11Z</dcterms:modified>
</cp:coreProperties>
</file>