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5"/>
  </p:notesMasterIdLst>
  <p:sldIdLst>
    <p:sldId id="1022" r:id="rId2"/>
    <p:sldId id="393" r:id="rId3"/>
    <p:sldId id="31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223"/>
    <p:restoredTop sz="96327"/>
  </p:normalViewPr>
  <p:slideViewPr>
    <p:cSldViewPr snapToGrid="0" snapToObjects="1">
      <p:cViewPr>
        <p:scale>
          <a:sx n="146" d="100"/>
          <a:sy n="146" d="100"/>
        </p:scale>
        <p:origin x="928" y="5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D4AE0C-E632-9146-A691-0E79755C70A2}" type="datetimeFigureOut">
              <a:rPr lang="en-US" smtClean="0"/>
              <a:t>2/6/24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F6E7CA-1D63-854B-BF91-C3231C6FC1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2132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E1BE2F-6016-DAE1-4454-BE89CC76CD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2543381-7850-A6F4-7042-1AE5CF79475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D47BE2D-B687-4E1E-C55E-1754FC17328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defTabSz="1828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0992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g52551b3b65_0_21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4" name="Google Shape;304;g52551b3b65_0_21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How you’re going to get there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1403331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6134BF-FA06-728C-0DDA-6DC5288ACC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BFF51C-50D3-36BD-5F7C-E4F880F026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330BDC-63C0-0789-9BCC-2A474D09CE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F1952-184D-524B-9E0C-1ACE71E357A3}" type="datetimeFigureOut">
              <a:rPr lang="en-US" smtClean="0"/>
              <a:t>2/6/24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D8EE4D-A17E-DAD2-4EBE-63617FBCAC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B5E0E5-B881-A5B5-4416-6656B1C5C9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9DC6C-3F70-D34C-8305-E3E6D8D443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399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832CF2-D532-CD57-614D-1A1608282A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DFECB7-14AE-9A18-3775-ECC7402AA5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FF77D2-BA54-4878-A912-01F31C7D2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F1952-184D-524B-9E0C-1ACE71E357A3}" type="datetimeFigureOut">
              <a:rPr lang="en-US" smtClean="0"/>
              <a:t>2/6/24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E09250-57B4-22C0-276A-0B75451C55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AC9FD4-FB23-2925-B4B7-1745DA77FE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9DC6C-3F70-D34C-8305-E3E6D8D443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3598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FEE563A-81E6-0504-3B17-97476B88D3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B2D42C7-BC0F-98C5-9DA4-5A63518504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26052A-77AC-AD86-36B4-BD6F34B5B2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F1952-184D-524B-9E0C-1ACE71E357A3}" type="datetimeFigureOut">
              <a:rPr lang="en-US" smtClean="0"/>
              <a:t>2/6/24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CB7964-DA91-C094-8840-0288302FFD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4E0EEE-C0A2-247F-A0D1-3B95726EFA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9DC6C-3F70-D34C-8305-E3E6D8D443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4983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6619915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Content Layou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94627952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26AA52-C33D-D6B6-AA93-92702A7584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4B604B-9F16-A2CB-C510-5E2C376805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5C2EF2-0578-77C7-5D09-6CDB4BA116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F1952-184D-524B-9E0C-1ACE71E357A3}" type="datetimeFigureOut">
              <a:rPr lang="en-US" smtClean="0"/>
              <a:t>2/6/24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119B00-4615-7D74-46D9-68126FCFC2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8F3CB3-239E-0F08-5C8B-EEB810B794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9DC6C-3F70-D34C-8305-E3E6D8D443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5037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EDA923-1B9F-453A-3032-8882222B2E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0527DA-28E4-A4D5-21C1-569D4B515C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40577A-4705-F053-48A5-F11E2A76F1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F1952-184D-524B-9E0C-1ACE71E357A3}" type="datetimeFigureOut">
              <a:rPr lang="en-US" smtClean="0"/>
              <a:t>2/6/24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ABDC99-B8DB-6F1C-D05D-7B744AB5D3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76F4DC-C995-1341-CDF2-ED0B4708B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9DC6C-3F70-D34C-8305-E3E6D8D443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6406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A11DDA-CD5F-A1C5-1802-C396D9EDFC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426DCC-28F1-DF14-876C-35E662F68A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4503948-E908-4963-2201-3FB87ABF08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4A1523-45A1-F803-3356-7D731175A0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F1952-184D-524B-9E0C-1ACE71E357A3}" type="datetimeFigureOut">
              <a:rPr lang="en-US" smtClean="0"/>
              <a:t>2/6/24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C516B5-A0B7-E20E-0675-2F2D062F0C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E6170F-ED04-EC74-53E2-C5082D05E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9DC6C-3F70-D34C-8305-E3E6D8D443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3983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EAF7ED-0216-6A48-E2A3-50A1955F95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18ADBB-BE64-98ED-69C3-408C2ACB6F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E2AF6E-0E2E-0338-D745-AA4A2E61CC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47FC7F3-CDE2-2D25-AD1D-019B20695E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8480725-4EDB-078E-B0D4-89FA50FF7A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2AE3278-3567-9BF7-6948-A4032F1AF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F1952-184D-524B-9E0C-1ACE71E357A3}" type="datetimeFigureOut">
              <a:rPr lang="en-US" smtClean="0"/>
              <a:t>2/6/24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73640E8-8A7B-F705-D3B3-CCEC76CC0C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C0E927-240B-73A4-06B4-EFE3F505DF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9DC6C-3F70-D34C-8305-E3E6D8D443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3981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D36F4E-2793-506A-75AA-71612F1630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0B089FA-6C86-76DD-0BAD-B1D6C79292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F1952-184D-524B-9E0C-1ACE71E357A3}" type="datetimeFigureOut">
              <a:rPr lang="en-US" smtClean="0"/>
              <a:t>2/6/24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BA789BE-9E13-AEEA-D34E-FF81AD604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1AE0A0A-0490-49F0-28E9-8DC5F76A6C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9DC6C-3F70-D34C-8305-E3E6D8D443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728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31E68DD-D7C0-E0D0-3553-3D091A9FB6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F1952-184D-524B-9E0C-1ACE71E357A3}" type="datetimeFigureOut">
              <a:rPr lang="en-US" smtClean="0"/>
              <a:t>2/6/24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DA04871-5124-0C8D-4F0E-92FE33B89B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4183A3-19A8-2288-0C35-B1537D7D95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9DC6C-3F70-D34C-8305-E3E6D8D443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694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FD0359-85ED-F8C4-AAA7-806D384AB9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FB8C25-4DE0-EA7B-F414-917E79510E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C9671D-4FAB-7B48-7EB3-402245BE0B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0A227D-0376-E566-04AF-2165FE8F2C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F1952-184D-524B-9E0C-1ACE71E357A3}" type="datetimeFigureOut">
              <a:rPr lang="en-US" smtClean="0"/>
              <a:t>2/6/24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94CC2C-0F00-E58B-3792-951839F2F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7D57A4-81F9-7A40-796F-DC7A02B376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9DC6C-3F70-D34C-8305-E3E6D8D443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652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9F8C3B-5ECD-B986-C16E-72C157A5CA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140B034-6295-CF18-5B10-49D47DF058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57A769-5C56-E3E3-E64D-B5A3244298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312A3D-BEE5-BEF4-E729-E71F50F38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F1952-184D-524B-9E0C-1ACE71E357A3}" type="datetimeFigureOut">
              <a:rPr lang="en-US" smtClean="0"/>
              <a:t>2/6/24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8F4684-20C6-4E04-9505-5C0A2661BD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35BD5B-A04A-BE03-C4CF-7456BB3CDD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9DC6C-3F70-D34C-8305-E3E6D8D443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079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C14BBF3-B9F8-7033-2AEF-A571BB8789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DD3189-9332-D137-0947-E161B7AF1B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C93E56-228C-B6FA-2B9C-4940FCB435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6F1952-184D-524B-9E0C-1ACE71E357A3}" type="datetimeFigureOut">
              <a:rPr lang="en-US" smtClean="0"/>
              <a:t>2/6/24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3A63E2-4DAF-BF89-9299-3672A13648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356C2E-1010-C390-0CCB-B0EEC25935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A9DC6C-3F70-D34C-8305-E3E6D8D443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640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Poppins" pitchFamily="2" charset="77"/>
          <a:ea typeface="+mj-ea"/>
          <a:cs typeface="Poppins" pitchFamily="2" charset="77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venir Book" panose="02000503020000020003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venir Book" panose="02000503020000020003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venir Book" panose="02000503020000020003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venir Book" panose="02000503020000020003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venir Book" panose="02000503020000020003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2">
                <a:lumMod val="100000"/>
              </a:schemeClr>
            </a:gs>
            <a:gs pos="100000">
              <a:schemeClr val="accent3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Logo&#10;&#10;Description automatically generated">
            <a:extLst>
              <a:ext uri="{FF2B5EF4-FFF2-40B4-BE49-F238E27FC236}">
                <a16:creationId xmlns:a16="http://schemas.microsoft.com/office/drawing/2014/main" id="{D7E4C4E5-864B-CFD1-24DD-C22E85FDE4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92765" y="6222140"/>
            <a:ext cx="394897" cy="394897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2B7B662-D382-B9A5-5CA2-27EC92F2A6B5}"/>
              </a:ext>
            </a:extLst>
          </p:cNvPr>
          <p:cNvSpPr txBox="1"/>
          <p:nvPr/>
        </p:nvSpPr>
        <p:spPr>
          <a:xfrm>
            <a:off x="1463962" y="2921169"/>
            <a:ext cx="926407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6000" b="1" dirty="0">
                <a:solidFill>
                  <a:schemeClr val="bg1"/>
                </a:solidFill>
                <a:latin typeface="Gilroy ExtraBold" pitchFamily="2" charset="77"/>
              </a:rPr>
              <a:t>Sales Playbook Template</a:t>
            </a:r>
          </a:p>
        </p:txBody>
      </p:sp>
    </p:spTree>
    <p:extLst>
      <p:ext uri="{BB962C8B-B14F-4D97-AF65-F5344CB8AC3E}">
        <p14:creationId xmlns:p14="http://schemas.microsoft.com/office/powerpoint/2010/main" val="3233405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FF91A7-4A56-1C93-E8BD-1E4309B0BD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Rectangle 104">
            <a:extLst>
              <a:ext uri="{FF2B5EF4-FFF2-40B4-BE49-F238E27FC236}">
                <a16:creationId xmlns:a16="http://schemas.microsoft.com/office/drawing/2014/main" id="{465D451A-5C00-01EB-FA91-471D548E03DF}"/>
              </a:ext>
            </a:extLst>
          </p:cNvPr>
          <p:cNvSpPr/>
          <p:nvPr/>
        </p:nvSpPr>
        <p:spPr>
          <a:xfrm>
            <a:off x="2898881" y="1862898"/>
            <a:ext cx="1622496" cy="4309509"/>
          </a:xfrm>
          <a:prstGeom prst="rect">
            <a:avLst/>
          </a:prstGeom>
          <a:solidFill>
            <a:schemeClr val="accent1">
              <a:alpha val="50196"/>
            </a:scheme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914377"/>
            <a:endParaRPr lang="en-GB" sz="4200" dirty="0">
              <a:solidFill>
                <a:prstClr val="white"/>
              </a:solidFill>
              <a:latin typeface="Arial" panose="020B0604020202020204" pitchFamily="34" charset="0"/>
              <a:ea typeface="Avenir Book" charset="0"/>
              <a:cs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D254AF6-1727-F01C-A32E-E46D0A19A9FB}"/>
              </a:ext>
            </a:extLst>
          </p:cNvPr>
          <p:cNvSpPr/>
          <p:nvPr/>
        </p:nvSpPr>
        <p:spPr>
          <a:xfrm>
            <a:off x="58085" y="1883145"/>
            <a:ext cx="1573612" cy="4309509"/>
          </a:xfrm>
          <a:prstGeom prst="rect">
            <a:avLst/>
          </a:prstGeom>
          <a:solidFill>
            <a:srgbClr val="A6BBD8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914377"/>
            <a:endParaRPr lang="en-GB" sz="4200">
              <a:solidFill>
                <a:prstClr val="white"/>
              </a:solidFill>
              <a:latin typeface="Arial" panose="020B0604020202020204" pitchFamily="34" charset="0"/>
              <a:ea typeface="Avenir Book" charset="0"/>
              <a:cs typeface="Arial" panose="020B0604020202020204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ABA973E-A2BE-3640-6B8F-1919DFEB3FC0}"/>
              </a:ext>
            </a:extLst>
          </p:cNvPr>
          <p:cNvSpPr/>
          <p:nvPr/>
        </p:nvSpPr>
        <p:spPr>
          <a:xfrm>
            <a:off x="1631702" y="1905027"/>
            <a:ext cx="1236893" cy="4309509"/>
          </a:xfrm>
          <a:prstGeom prst="rect">
            <a:avLst/>
          </a:prstGeom>
          <a:solidFill>
            <a:srgbClr val="A6BBD8">
              <a:alpha val="50196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914377"/>
            <a:endParaRPr lang="en-GB" sz="4200">
              <a:solidFill>
                <a:prstClr val="white"/>
              </a:solidFill>
              <a:latin typeface="Arial" panose="020B0604020202020204" pitchFamily="34" charset="0"/>
              <a:ea typeface="Avenir Book" charset="0"/>
              <a:cs typeface="Arial" panose="020B060402020202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0653842-0ED8-6E58-94A0-D5EFCC5A5CA5}"/>
              </a:ext>
            </a:extLst>
          </p:cNvPr>
          <p:cNvSpPr/>
          <p:nvPr/>
        </p:nvSpPr>
        <p:spPr>
          <a:xfrm>
            <a:off x="4555923" y="1883145"/>
            <a:ext cx="2150617" cy="430950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914377"/>
            <a:endParaRPr lang="en-GB" sz="4200">
              <a:solidFill>
                <a:prstClr val="white"/>
              </a:solidFill>
              <a:latin typeface="Arial" panose="020B0604020202020204" pitchFamily="34" charset="0"/>
              <a:ea typeface="Avenir Book" charset="0"/>
              <a:cs typeface="Arial" panose="020B060402020202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D9891BF-DBF9-52BF-0BB4-2E8E2597386F}"/>
              </a:ext>
            </a:extLst>
          </p:cNvPr>
          <p:cNvSpPr/>
          <p:nvPr/>
        </p:nvSpPr>
        <p:spPr>
          <a:xfrm>
            <a:off x="6706545" y="1883145"/>
            <a:ext cx="1657681" cy="4309509"/>
          </a:xfrm>
          <a:prstGeom prst="rect">
            <a:avLst/>
          </a:prstGeom>
          <a:solidFill>
            <a:schemeClr val="accent1">
              <a:alpha val="50196"/>
            </a:scheme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914377"/>
            <a:endParaRPr lang="en-GB" sz="4200">
              <a:solidFill>
                <a:prstClr val="white"/>
              </a:solidFill>
              <a:latin typeface="Arial" panose="020B0604020202020204" pitchFamily="34" charset="0"/>
              <a:ea typeface="Avenir Book" charset="0"/>
              <a:cs typeface="Arial" panose="020B060402020202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7DB9E59-7A8D-26EC-CCC2-C68ECC9D6CFA}"/>
              </a:ext>
            </a:extLst>
          </p:cNvPr>
          <p:cNvSpPr/>
          <p:nvPr/>
        </p:nvSpPr>
        <p:spPr>
          <a:xfrm>
            <a:off x="8364225" y="1883145"/>
            <a:ext cx="1342563" cy="430950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914377"/>
            <a:endParaRPr lang="en-GB" sz="4200">
              <a:solidFill>
                <a:prstClr val="white"/>
              </a:solidFill>
              <a:latin typeface="Arial" panose="020B0604020202020204" pitchFamily="34" charset="0"/>
              <a:ea typeface="Avenir Book" charset="0"/>
              <a:cs typeface="Arial" panose="020B0604020202020204" pitchFamily="34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A975C20-B8B9-7C60-D2BC-AD4FA2C1FD4A}"/>
              </a:ext>
            </a:extLst>
          </p:cNvPr>
          <p:cNvSpPr/>
          <p:nvPr/>
        </p:nvSpPr>
        <p:spPr>
          <a:xfrm>
            <a:off x="9706002" y="1883145"/>
            <a:ext cx="1240359" cy="4309509"/>
          </a:xfrm>
          <a:prstGeom prst="rect">
            <a:avLst/>
          </a:prstGeom>
          <a:solidFill>
            <a:schemeClr val="accent1">
              <a:alpha val="50196"/>
            </a:scheme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914377"/>
            <a:endParaRPr lang="en-GB" sz="4200">
              <a:solidFill>
                <a:prstClr val="white"/>
              </a:solidFill>
              <a:latin typeface="Arial" panose="020B0604020202020204" pitchFamily="34" charset="0"/>
              <a:ea typeface="Avenir Book" charset="0"/>
              <a:cs typeface="Arial" panose="020B0604020202020204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544BEE0-EB9B-94C5-B966-70CE8AE06DD1}"/>
              </a:ext>
            </a:extLst>
          </p:cNvPr>
          <p:cNvSpPr/>
          <p:nvPr/>
        </p:nvSpPr>
        <p:spPr>
          <a:xfrm>
            <a:off x="10946361" y="1883145"/>
            <a:ext cx="1204651" cy="430950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914377"/>
            <a:endParaRPr lang="en-GB" sz="4200">
              <a:solidFill>
                <a:prstClr val="white"/>
              </a:solidFill>
              <a:latin typeface="Arial" panose="020B0604020202020204" pitchFamily="34" charset="0"/>
              <a:ea typeface="Avenir Book" charset="0"/>
              <a:cs typeface="Arial" panose="020B0604020202020204" pitchFamily="34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6FEE44C-97D4-8312-4C4E-EB56592D31B1}"/>
              </a:ext>
            </a:extLst>
          </p:cNvPr>
          <p:cNvSpPr/>
          <p:nvPr/>
        </p:nvSpPr>
        <p:spPr>
          <a:xfrm>
            <a:off x="30099" y="2951959"/>
            <a:ext cx="1573612" cy="624111"/>
          </a:xfrm>
          <a:prstGeom prst="rect">
            <a:avLst/>
          </a:prstGeom>
          <a:solidFill>
            <a:srgbClr val="004E9D"/>
          </a:solidFill>
          <a:ln w="28575">
            <a:solidFill>
              <a:schemeClr val="bg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en-GB" sz="3200">
              <a:solidFill>
                <a:prstClr val="white"/>
              </a:solidFill>
              <a:latin typeface="Arial" panose="020B0604020202020204" pitchFamily="34" charset="0"/>
              <a:ea typeface="Avenir Book" charset="0"/>
              <a:cs typeface="Arial" panose="020B060402020202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7A33459-A53B-1BFF-2DEC-07729406031E}"/>
              </a:ext>
            </a:extLst>
          </p:cNvPr>
          <p:cNvSpPr/>
          <p:nvPr/>
        </p:nvSpPr>
        <p:spPr>
          <a:xfrm>
            <a:off x="1614443" y="2951997"/>
            <a:ext cx="1236888" cy="624111"/>
          </a:xfrm>
          <a:prstGeom prst="rect">
            <a:avLst/>
          </a:prstGeom>
          <a:solidFill>
            <a:srgbClr val="004E9D"/>
          </a:solidFill>
          <a:ln w="28575">
            <a:solidFill>
              <a:schemeClr val="bg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en-GB" sz="3200">
              <a:solidFill>
                <a:prstClr val="white"/>
              </a:solidFill>
              <a:latin typeface="Arial" panose="020B0604020202020204" pitchFamily="34" charset="0"/>
              <a:ea typeface="Avenir Book" charset="0"/>
              <a:cs typeface="Arial" panose="020B0604020202020204" pitchFamily="34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B3292EE-F6E3-A086-B4DA-8FC0B443C762}"/>
              </a:ext>
            </a:extLst>
          </p:cNvPr>
          <p:cNvSpPr/>
          <p:nvPr/>
        </p:nvSpPr>
        <p:spPr>
          <a:xfrm>
            <a:off x="4555134" y="2951997"/>
            <a:ext cx="2134148" cy="624111"/>
          </a:xfrm>
          <a:prstGeom prst="rect">
            <a:avLst/>
          </a:prstGeom>
          <a:solidFill>
            <a:srgbClr val="004E9D"/>
          </a:solidFill>
          <a:ln w="28575">
            <a:solidFill>
              <a:schemeClr val="bg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en-GB" sz="3200">
              <a:solidFill>
                <a:prstClr val="white"/>
              </a:solidFill>
              <a:latin typeface="Arial" panose="020B0604020202020204" pitchFamily="34" charset="0"/>
              <a:ea typeface="Avenir Book" charset="0"/>
              <a:cs typeface="Arial" panose="020B0604020202020204" pitchFamily="34" charset="0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A1B3EE3F-1F89-3F74-687A-D0D483FBC507}"/>
              </a:ext>
            </a:extLst>
          </p:cNvPr>
          <p:cNvSpPr/>
          <p:nvPr/>
        </p:nvSpPr>
        <p:spPr>
          <a:xfrm>
            <a:off x="6689288" y="2938914"/>
            <a:ext cx="1657681" cy="685800"/>
          </a:xfrm>
          <a:prstGeom prst="rect">
            <a:avLst/>
          </a:prstGeom>
          <a:solidFill>
            <a:srgbClr val="002060"/>
          </a:solidFill>
          <a:ln w="28575">
            <a:solidFill>
              <a:schemeClr val="bg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en-GB" sz="3200">
              <a:solidFill>
                <a:prstClr val="white"/>
              </a:solidFill>
              <a:latin typeface="Arial" panose="020B0604020202020204" pitchFamily="34" charset="0"/>
              <a:ea typeface="Avenir Book" charset="0"/>
              <a:cs typeface="Arial" panose="020B0604020202020204" pitchFamily="34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6B78510D-F396-6306-495A-BAC990B3BE4F}"/>
              </a:ext>
            </a:extLst>
          </p:cNvPr>
          <p:cNvSpPr/>
          <p:nvPr/>
        </p:nvSpPr>
        <p:spPr>
          <a:xfrm>
            <a:off x="8346968" y="2938914"/>
            <a:ext cx="1342563" cy="685800"/>
          </a:xfrm>
          <a:prstGeom prst="rect">
            <a:avLst/>
          </a:prstGeom>
          <a:solidFill>
            <a:srgbClr val="002060"/>
          </a:solidFill>
          <a:ln w="28575">
            <a:solidFill>
              <a:schemeClr val="bg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en-GB" sz="3200">
              <a:solidFill>
                <a:prstClr val="white"/>
              </a:solidFill>
              <a:latin typeface="Arial" panose="020B0604020202020204" pitchFamily="34" charset="0"/>
              <a:ea typeface="Avenir Book" charset="0"/>
              <a:cs typeface="Arial" panose="020B0604020202020204" pitchFamily="34" charset="0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C634476-28B2-8940-5710-6AFE63C7F1A6}"/>
              </a:ext>
            </a:extLst>
          </p:cNvPr>
          <p:cNvSpPr/>
          <p:nvPr/>
        </p:nvSpPr>
        <p:spPr>
          <a:xfrm>
            <a:off x="9688743" y="2938914"/>
            <a:ext cx="1240359" cy="685800"/>
          </a:xfrm>
          <a:prstGeom prst="rect">
            <a:avLst/>
          </a:prstGeom>
          <a:solidFill>
            <a:srgbClr val="002060"/>
          </a:solidFill>
          <a:ln w="28575">
            <a:solidFill>
              <a:schemeClr val="bg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en-GB" sz="3200">
              <a:solidFill>
                <a:prstClr val="white"/>
              </a:solidFill>
              <a:latin typeface="Arial" panose="020B0604020202020204" pitchFamily="34" charset="0"/>
              <a:ea typeface="Avenir Book" charset="0"/>
              <a:cs typeface="Arial" panose="020B0604020202020204" pitchFamily="34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8C2058D-EACC-FC99-97DB-9196AD9B2A0C}"/>
              </a:ext>
            </a:extLst>
          </p:cNvPr>
          <p:cNvSpPr/>
          <p:nvPr/>
        </p:nvSpPr>
        <p:spPr>
          <a:xfrm>
            <a:off x="10929101" y="2938914"/>
            <a:ext cx="1239163" cy="685800"/>
          </a:xfrm>
          <a:prstGeom prst="rect">
            <a:avLst/>
          </a:prstGeom>
          <a:solidFill>
            <a:srgbClr val="002060"/>
          </a:solidFill>
          <a:ln w="28575">
            <a:solidFill>
              <a:schemeClr val="bg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14377"/>
            <a:endParaRPr lang="en-GB" sz="3200">
              <a:solidFill>
                <a:prstClr val="white"/>
              </a:solidFill>
              <a:latin typeface="Arial" panose="020B0604020202020204" pitchFamily="34" charset="0"/>
              <a:ea typeface="Avenir Book" charset="0"/>
              <a:cs typeface="Arial" panose="020B0604020202020204" pitchFamily="34" charset="0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11AF30FA-4D75-4460-BB69-3EF1AC51867B}"/>
              </a:ext>
            </a:extLst>
          </p:cNvPr>
          <p:cNvSpPr/>
          <p:nvPr/>
        </p:nvSpPr>
        <p:spPr>
          <a:xfrm>
            <a:off x="30104" y="2938914"/>
            <a:ext cx="1567053" cy="685800"/>
          </a:xfrm>
          <a:prstGeom prst="rect">
            <a:avLst/>
          </a:prstGeom>
          <a:solidFill>
            <a:srgbClr val="002060"/>
          </a:solidFill>
          <a:ln w="3175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r>
              <a:rPr lang="en-GB" sz="1467" dirty="0">
                <a:solidFill>
                  <a:prstClr val="white"/>
                </a:solidFill>
                <a:latin typeface="Arial" panose="020B0604020202020204" pitchFamily="34" charset="0"/>
                <a:ea typeface="Avenir Book" charset="0"/>
                <a:cs typeface="Arial" panose="020B0604020202020204" pitchFamily="34" charset="0"/>
              </a:rPr>
              <a:t>Qualification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CC4E090-FBAC-7F3C-70B9-61BADCF28277}"/>
              </a:ext>
            </a:extLst>
          </p:cNvPr>
          <p:cNvSpPr/>
          <p:nvPr/>
        </p:nvSpPr>
        <p:spPr>
          <a:xfrm>
            <a:off x="10929101" y="3771495"/>
            <a:ext cx="1239163" cy="2417771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40000"/>
                  <a:lumOff val="60000"/>
                </a:schemeClr>
              </a:gs>
              <a:gs pos="46000">
                <a:schemeClr val="accent3">
                  <a:lumMod val="95000"/>
                  <a:lumOff val="5000"/>
                </a:schemeClr>
              </a:gs>
              <a:gs pos="100000">
                <a:schemeClr val="accent3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 w="28575">
            <a:solidFill>
              <a:schemeClr val="bg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en-GB" sz="2400" dirty="0">
              <a:solidFill>
                <a:prstClr val="white"/>
              </a:solidFill>
              <a:latin typeface="Arial" panose="020B0604020202020204" pitchFamily="34" charset="0"/>
              <a:ea typeface="Avenir Book" charset="0"/>
              <a:cs typeface="Arial" panose="020B0604020202020204" pitchFamily="34" charset="0"/>
            </a:endParaRPr>
          </a:p>
        </p:txBody>
      </p:sp>
      <p:sp>
        <p:nvSpPr>
          <p:cNvPr id="29" name="Rectangle 6">
            <a:extLst>
              <a:ext uri="{FF2B5EF4-FFF2-40B4-BE49-F238E27FC236}">
                <a16:creationId xmlns:a16="http://schemas.microsoft.com/office/drawing/2014/main" id="{5901303F-B7DB-76BE-3AAD-5F5764838EF2}"/>
              </a:ext>
            </a:extLst>
          </p:cNvPr>
          <p:cNvSpPr/>
          <p:nvPr/>
        </p:nvSpPr>
        <p:spPr>
          <a:xfrm>
            <a:off x="9691203" y="3771495"/>
            <a:ext cx="1548063" cy="2417771"/>
          </a:xfrm>
          <a:custGeom>
            <a:avLst/>
            <a:gdLst/>
            <a:ahLst/>
            <a:cxnLst/>
            <a:rect l="l" t="t" r="r" b="b"/>
            <a:pathLst>
              <a:path w="1117899" h="1745940">
                <a:moveTo>
                  <a:pt x="0" y="0"/>
                </a:moveTo>
                <a:lnTo>
                  <a:pt x="895698" y="0"/>
                </a:lnTo>
                <a:lnTo>
                  <a:pt x="895698" y="727477"/>
                </a:lnTo>
                <a:lnTo>
                  <a:pt x="1117899" y="872970"/>
                </a:lnTo>
                <a:lnTo>
                  <a:pt x="895698" y="1018462"/>
                </a:lnTo>
                <a:lnTo>
                  <a:pt x="895698" y="1745940"/>
                </a:lnTo>
                <a:lnTo>
                  <a:pt x="0" y="1745940"/>
                </a:lnTo>
                <a:close/>
              </a:path>
            </a:pathLst>
          </a:custGeom>
          <a:gradFill flip="none" rotWithShape="1">
            <a:gsLst>
              <a:gs pos="0">
                <a:schemeClr val="accent3">
                  <a:lumMod val="40000"/>
                  <a:lumOff val="60000"/>
                </a:schemeClr>
              </a:gs>
              <a:gs pos="46000">
                <a:schemeClr val="accent3">
                  <a:lumMod val="95000"/>
                  <a:lumOff val="5000"/>
                </a:schemeClr>
              </a:gs>
              <a:gs pos="100000">
                <a:schemeClr val="accent3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 w="28575">
            <a:solidFill>
              <a:schemeClr val="bg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en-GB" sz="2400">
              <a:solidFill>
                <a:prstClr val="white"/>
              </a:solidFill>
              <a:latin typeface="Arial" panose="020B0604020202020204" pitchFamily="34" charset="0"/>
              <a:ea typeface="Avenir Book" charset="0"/>
              <a:cs typeface="Arial" panose="020B0604020202020204" pitchFamily="34" charset="0"/>
            </a:endParaRPr>
          </a:p>
        </p:txBody>
      </p:sp>
      <p:sp>
        <p:nvSpPr>
          <p:cNvPr id="30" name="Rectangle 5">
            <a:extLst>
              <a:ext uri="{FF2B5EF4-FFF2-40B4-BE49-F238E27FC236}">
                <a16:creationId xmlns:a16="http://schemas.microsoft.com/office/drawing/2014/main" id="{78EB6A27-7FFD-BA53-0235-9C88B57BF2C2}"/>
              </a:ext>
            </a:extLst>
          </p:cNvPr>
          <p:cNvSpPr/>
          <p:nvPr/>
        </p:nvSpPr>
        <p:spPr>
          <a:xfrm>
            <a:off x="8346969" y="3771495"/>
            <a:ext cx="1644875" cy="2417771"/>
          </a:xfrm>
          <a:custGeom>
            <a:avLst/>
            <a:gdLst/>
            <a:ahLst/>
            <a:cxnLst/>
            <a:rect l="l" t="t" r="r" b="b"/>
            <a:pathLst>
              <a:path w="1187810" h="1745940">
                <a:moveTo>
                  <a:pt x="0" y="0"/>
                </a:moveTo>
                <a:lnTo>
                  <a:pt x="969502" y="0"/>
                </a:lnTo>
                <a:lnTo>
                  <a:pt x="969502" y="730026"/>
                </a:lnTo>
                <a:lnTo>
                  <a:pt x="1187810" y="872970"/>
                </a:lnTo>
                <a:lnTo>
                  <a:pt x="969502" y="1015913"/>
                </a:lnTo>
                <a:lnTo>
                  <a:pt x="969502" y="1745940"/>
                </a:lnTo>
                <a:lnTo>
                  <a:pt x="0" y="1745940"/>
                </a:lnTo>
                <a:close/>
              </a:path>
            </a:pathLst>
          </a:custGeom>
          <a:gradFill flip="none" rotWithShape="1">
            <a:gsLst>
              <a:gs pos="0">
                <a:schemeClr val="accent3">
                  <a:lumMod val="40000"/>
                  <a:lumOff val="60000"/>
                </a:schemeClr>
              </a:gs>
              <a:gs pos="46000">
                <a:schemeClr val="accent3">
                  <a:lumMod val="95000"/>
                  <a:lumOff val="5000"/>
                </a:schemeClr>
              </a:gs>
              <a:gs pos="100000">
                <a:schemeClr val="accent3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 w="28575">
            <a:solidFill>
              <a:schemeClr val="bg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en-GB" sz="2400" dirty="0">
              <a:solidFill>
                <a:prstClr val="white"/>
              </a:solidFill>
              <a:latin typeface="Arial" panose="020B0604020202020204" pitchFamily="34" charset="0"/>
              <a:ea typeface="Avenir Book" charset="0"/>
              <a:cs typeface="Arial" panose="020B0604020202020204" pitchFamily="34" charset="0"/>
            </a:endParaRPr>
          </a:p>
        </p:txBody>
      </p:sp>
      <p:sp>
        <p:nvSpPr>
          <p:cNvPr id="31" name="Rectangle 4">
            <a:extLst>
              <a:ext uri="{FF2B5EF4-FFF2-40B4-BE49-F238E27FC236}">
                <a16:creationId xmlns:a16="http://schemas.microsoft.com/office/drawing/2014/main" id="{3EB76546-58DB-29F0-6EF0-34CA50299E0C}"/>
              </a:ext>
            </a:extLst>
          </p:cNvPr>
          <p:cNvSpPr/>
          <p:nvPr/>
        </p:nvSpPr>
        <p:spPr>
          <a:xfrm>
            <a:off x="6689283" y="3771495"/>
            <a:ext cx="1959992" cy="2417771"/>
          </a:xfrm>
          <a:custGeom>
            <a:avLst/>
            <a:gdLst/>
            <a:ahLst/>
            <a:cxnLst/>
            <a:rect l="l" t="t" r="r" b="b"/>
            <a:pathLst>
              <a:path w="1415365" h="1745940">
                <a:moveTo>
                  <a:pt x="0" y="0"/>
                </a:moveTo>
                <a:lnTo>
                  <a:pt x="1197058" y="0"/>
                </a:lnTo>
                <a:lnTo>
                  <a:pt x="1197058" y="726693"/>
                </a:lnTo>
                <a:lnTo>
                  <a:pt x="1415365" y="869636"/>
                </a:lnTo>
                <a:lnTo>
                  <a:pt x="1197058" y="1012579"/>
                </a:lnTo>
                <a:lnTo>
                  <a:pt x="1197058" y="1745940"/>
                </a:lnTo>
                <a:lnTo>
                  <a:pt x="0" y="1745940"/>
                </a:lnTo>
                <a:close/>
              </a:path>
            </a:pathLst>
          </a:custGeom>
          <a:gradFill flip="none" rotWithShape="1">
            <a:gsLst>
              <a:gs pos="0">
                <a:schemeClr val="accent3">
                  <a:lumMod val="40000"/>
                  <a:lumOff val="60000"/>
                </a:schemeClr>
              </a:gs>
              <a:gs pos="46000">
                <a:schemeClr val="accent3">
                  <a:lumMod val="95000"/>
                  <a:lumOff val="5000"/>
                </a:schemeClr>
              </a:gs>
              <a:gs pos="100000">
                <a:schemeClr val="accent3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 w="28575">
            <a:solidFill>
              <a:schemeClr val="bg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en-GB" sz="2400">
              <a:solidFill>
                <a:prstClr val="white"/>
              </a:solidFill>
              <a:latin typeface="Arial" panose="020B0604020202020204" pitchFamily="34" charset="0"/>
              <a:ea typeface="Avenir Book" charset="0"/>
              <a:cs typeface="Arial" panose="020B0604020202020204" pitchFamily="34" charset="0"/>
            </a:endParaRPr>
          </a:p>
        </p:txBody>
      </p:sp>
      <p:sp>
        <p:nvSpPr>
          <p:cNvPr id="32" name="Rectangle 3">
            <a:extLst>
              <a:ext uri="{FF2B5EF4-FFF2-40B4-BE49-F238E27FC236}">
                <a16:creationId xmlns:a16="http://schemas.microsoft.com/office/drawing/2014/main" id="{AE01BC0D-D813-EB3C-37C7-DB830678A016}"/>
              </a:ext>
            </a:extLst>
          </p:cNvPr>
          <p:cNvSpPr/>
          <p:nvPr/>
        </p:nvSpPr>
        <p:spPr>
          <a:xfrm>
            <a:off x="4560594" y="3771495"/>
            <a:ext cx="2304083" cy="2417771"/>
          </a:xfrm>
          <a:custGeom>
            <a:avLst/>
            <a:gdLst/>
            <a:ahLst/>
            <a:cxnLst/>
            <a:rect l="l" t="t" r="r" b="b"/>
            <a:pathLst>
              <a:path w="2989797" h="1745940">
                <a:moveTo>
                  <a:pt x="0" y="0"/>
                </a:moveTo>
                <a:lnTo>
                  <a:pt x="2771489" y="0"/>
                </a:lnTo>
                <a:lnTo>
                  <a:pt x="2771489" y="730026"/>
                </a:lnTo>
                <a:lnTo>
                  <a:pt x="2989797" y="872970"/>
                </a:lnTo>
                <a:lnTo>
                  <a:pt x="2771489" y="1015913"/>
                </a:lnTo>
                <a:lnTo>
                  <a:pt x="2771489" y="1745940"/>
                </a:lnTo>
                <a:lnTo>
                  <a:pt x="0" y="1745940"/>
                </a:lnTo>
                <a:close/>
              </a:path>
            </a:pathLst>
          </a:custGeom>
          <a:gradFill flip="none" rotWithShape="1">
            <a:gsLst>
              <a:gs pos="0">
                <a:schemeClr val="accent3">
                  <a:lumMod val="40000"/>
                  <a:lumOff val="60000"/>
                </a:schemeClr>
              </a:gs>
              <a:gs pos="46000">
                <a:schemeClr val="accent3">
                  <a:lumMod val="95000"/>
                  <a:lumOff val="5000"/>
                </a:schemeClr>
              </a:gs>
              <a:gs pos="100000">
                <a:schemeClr val="accent3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 w="28575">
            <a:solidFill>
              <a:schemeClr val="bg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en-GB" sz="2400">
              <a:solidFill>
                <a:prstClr val="white"/>
              </a:solidFill>
              <a:latin typeface="Arial" panose="020B0604020202020204" pitchFamily="34" charset="0"/>
              <a:ea typeface="Avenir Book" charset="0"/>
              <a:cs typeface="Arial" panose="020B0604020202020204" pitchFamily="34" charset="0"/>
            </a:endParaRPr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96327D39-5CA1-1DC4-47DD-77FDAAFA33E4}"/>
              </a:ext>
            </a:extLst>
          </p:cNvPr>
          <p:cNvGrpSpPr/>
          <p:nvPr/>
        </p:nvGrpSpPr>
        <p:grpSpPr>
          <a:xfrm>
            <a:off x="2826965" y="3746798"/>
            <a:ext cx="9324044" cy="2324583"/>
            <a:chOff x="2198934" y="3236853"/>
            <a:chExt cx="6733153" cy="1678646"/>
          </a:xfrm>
        </p:grpSpPr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B0DDEC19-0F94-111D-C266-1C59757B7683}"/>
                </a:ext>
              </a:extLst>
            </p:cNvPr>
            <p:cNvSpPr/>
            <p:nvPr/>
          </p:nvSpPr>
          <p:spPr>
            <a:xfrm>
              <a:off x="3450833" y="3241677"/>
              <a:ext cx="1521909" cy="337931"/>
            </a:xfrm>
            <a:prstGeom prst="rect">
              <a:avLst/>
            </a:prstGeom>
            <a:noFill/>
            <a:ln w="3175">
              <a:noFill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377"/>
              <a:endParaRPr lang="en-GB" sz="1333" dirty="0">
                <a:solidFill>
                  <a:prstClr val="white"/>
                </a:solidFill>
                <a:latin typeface="Arial" panose="020B0604020202020204" pitchFamily="34" charset="0"/>
                <a:ea typeface="Avenir Book" charset="0"/>
                <a:cs typeface="Arial" panose="020B0604020202020204" pitchFamily="34" charset="0"/>
              </a:endParaRPr>
            </a:p>
            <a:p>
              <a:pPr algn="ctr" defTabSz="914377"/>
              <a:endParaRPr lang="en-GB" sz="1333" dirty="0">
                <a:solidFill>
                  <a:prstClr val="white"/>
                </a:solidFill>
                <a:latin typeface="Arial" panose="020B0604020202020204" pitchFamily="34" charset="0"/>
                <a:ea typeface="Avenir Book" charset="0"/>
                <a:cs typeface="Arial" panose="020B0604020202020204" pitchFamily="34" charset="0"/>
              </a:endParaRPr>
            </a:p>
            <a:p>
              <a:pPr algn="ctr" defTabSz="914377"/>
              <a:endParaRPr lang="en-GB" sz="1333" dirty="0">
                <a:solidFill>
                  <a:prstClr val="white"/>
                </a:solidFill>
                <a:latin typeface="Arial" panose="020B0604020202020204" pitchFamily="34" charset="0"/>
                <a:ea typeface="Avenir Book" charset="0"/>
                <a:cs typeface="Arial" panose="020B0604020202020204" pitchFamily="34" charset="0"/>
              </a:endParaRPr>
            </a:p>
            <a:p>
              <a:pPr algn="ctr" defTabSz="914377"/>
              <a:r>
                <a:rPr lang="en-GB" sz="1333" dirty="0">
                  <a:solidFill>
                    <a:prstClr val="white"/>
                  </a:solidFill>
                  <a:latin typeface="Arial" panose="020B0604020202020204" pitchFamily="34" charset="0"/>
                  <a:ea typeface="Avenir Book" charset="0"/>
                  <a:cs typeface="Arial" panose="020B0604020202020204" pitchFamily="34" charset="0"/>
                </a:rPr>
                <a:t>Coach/Champion </a:t>
              </a:r>
            </a:p>
            <a:p>
              <a:pPr algn="ctr" defTabSz="914377"/>
              <a:endParaRPr lang="en-GB" sz="1333" dirty="0">
                <a:solidFill>
                  <a:prstClr val="white"/>
                </a:solidFill>
                <a:latin typeface="Arial" panose="020B0604020202020204" pitchFamily="34" charset="0"/>
                <a:ea typeface="Avenir Book" charset="0"/>
                <a:cs typeface="Arial" panose="020B0604020202020204" pitchFamily="34" charset="0"/>
              </a:endParaRPr>
            </a:p>
            <a:p>
              <a:pPr algn="ctr" defTabSz="914377"/>
              <a:endParaRPr lang="en-GB" sz="1333" dirty="0">
                <a:solidFill>
                  <a:prstClr val="white"/>
                </a:solidFill>
                <a:latin typeface="Arial" panose="020B0604020202020204" pitchFamily="34" charset="0"/>
                <a:ea typeface="Avenir Book" charset="0"/>
                <a:cs typeface="Arial" panose="020B0604020202020204" pitchFamily="34" charset="0"/>
              </a:endParaRPr>
            </a:p>
            <a:p>
              <a:pPr algn="ctr" defTabSz="914377"/>
              <a:r>
                <a:rPr lang="en-GB" sz="1333" dirty="0">
                  <a:solidFill>
                    <a:prstClr val="white"/>
                  </a:solidFill>
                  <a:latin typeface="Arial" panose="020B0604020202020204" pitchFamily="34" charset="0"/>
                  <a:ea typeface="Avenir Book" charset="0"/>
                  <a:cs typeface="Arial" panose="020B0604020202020204" pitchFamily="34" charset="0"/>
                </a:rPr>
                <a:t>Define success criteria</a:t>
              </a: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6FE473E9-CAFE-E57E-8462-3234C17436FA}"/>
                </a:ext>
              </a:extLst>
            </p:cNvPr>
            <p:cNvSpPr/>
            <p:nvPr/>
          </p:nvSpPr>
          <p:spPr>
            <a:xfrm>
              <a:off x="2198934" y="3634405"/>
              <a:ext cx="2771489" cy="337931"/>
            </a:xfrm>
            <a:prstGeom prst="rect">
              <a:avLst/>
            </a:prstGeom>
            <a:noFill/>
            <a:ln w="3175">
              <a:noFill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377"/>
              <a:endParaRPr lang="en-GB" sz="1333" dirty="0">
                <a:solidFill>
                  <a:prstClr val="white"/>
                </a:solidFill>
                <a:latin typeface="Arial" panose="020B0604020202020204" pitchFamily="34" charset="0"/>
                <a:ea typeface="Avenir Book" charset="0"/>
                <a:cs typeface="Arial" panose="020B0604020202020204" pitchFamily="34" charset="0"/>
              </a:endParaRP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C350EF0E-936A-4200-89BD-392243334B84}"/>
                </a:ext>
              </a:extLst>
            </p:cNvPr>
            <p:cNvSpPr/>
            <p:nvPr/>
          </p:nvSpPr>
          <p:spPr>
            <a:xfrm>
              <a:off x="3438378" y="4131587"/>
              <a:ext cx="1541900" cy="337931"/>
            </a:xfrm>
            <a:prstGeom prst="rect">
              <a:avLst/>
            </a:prstGeom>
            <a:noFill/>
            <a:ln w="3175">
              <a:noFill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377"/>
              <a:r>
                <a:rPr lang="en-GB" sz="1333" dirty="0">
                  <a:solidFill>
                    <a:prstClr val="white"/>
                  </a:solidFill>
                  <a:latin typeface="Arial" panose="020B0604020202020204" pitchFamily="34" charset="0"/>
                  <a:ea typeface="Avenir Book" charset="0"/>
                  <a:cs typeface="Arial" panose="020B0604020202020204" pitchFamily="34" charset="0"/>
                </a:rPr>
                <a:t>   Meet Final Decision Authority (FDA) </a:t>
              </a: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BAEF6C74-5DE0-C881-F5A0-01AE3A979620}"/>
                </a:ext>
              </a:extLst>
            </p:cNvPr>
            <p:cNvSpPr/>
            <p:nvPr/>
          </p:nvSpPr>
          <p:spPr>
            <a:xfrm>
              <a:off x="3450833" y="4577568"/>
              <a:ext cx="1574867" cy="337931"/>
            </a:xfrm>
            <a:prstGeom prst="rect">
              <a:avLst/>
            </a:prstGeom>
            <a:noFill/>
            <a:ln w="3175">
              <a:noFill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377"/>
              <a:r>
                <a:rPr lang="en-GB" sz="1333" dirty="0">
                  <a:solidFill>
                    <a:prstClr val="white"/>
                  </a:solidFill>
                  <a:latin typeface="Arial" panose="020B0604020202020204" pitchFamily="34" charset="0"/>
                  <a:ea typeface="Avenir Book" charset="0"/>
                  <a:cs typeface="Arial" panose="020B0604020202020204" pitchFamily="34" charset="0"/>
                </a:rPr>
                <a:t>Economics/Budget </a:t>
              </a:r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3D2D606F-95F6-DA28-B824-78E326D057A4}"/>
                </a:ext>
              </a:extLst>
            </p:cNvPr>
            <p:cNvSpPr/>
            <p:nvPr/>
          </p:nvSpPr>
          <p:spPr>
            <a:xfrm>
              <a:off x="4983109" y="3236853"/>
              <a:ext cx="1197063" cy="337931"/>
            </a:xfrm>
            <a:prstGeom prst="rect">
              <a:avLst/>
            </a:prstGeom>
            <a:noFill/>
            <a:ln w="3175">
              <a:noFill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377"/>
              <a:r>
                <a:rPr lang="en-GB" sz="1333" dirty="0">
                  <a:solidFill>
                    <a:prstClr val="white"/>
                  </a:solidFill>
                  <a:latin typeface="Arial" panose="020B0604020202020204" pitchFamily="34" charset="0"/>
                  <a:ea typeface="Avenir Book" charset="0"/>
                  <a:cs typeface="Arial" panose="020B0604020202020204" pitchFamily="34" charset="0"/>
                </a:rPr>
                <a:t>Scorecard</a:t>
              </a: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5AB0761A-5782-FC37-8998-E4F73B5B804E}"/>
                </a:ext>
              </a:extLst>
            </p:cNvPr>
            <p:cNvSpPr/>
            <p:nvPr/>
          </p:nvSpPr>
          <p:spPr>
            <a:xfrm>
              <a:off x="4925598" y="3757279"/>
              <a:ext cx="1321903" cy="337931"/>
            </a:xfrm>
            <a:prstGeom prst="rect">
              <a:avLst/>
            </a:prstGeom>
            <a:noFill/>
            <a:ln w="3175">
              <a:noFill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377"/>
              <a:r>
                <a:rPr lang="en-GB" sz="1333" dirty="0">
                  <a:solidFill>
                    <a:prstClr val="white"/>
                  </a:solidFill>
                  <a:latin typeface="Arial" panose="020B0604020202020204" pitchFamily="34" charset="0"/>
                  <a:ea typeface="Avenir Book" charset="0"/>
                  <a:cs typeface="Arial" panose="020B0604020202020204" pitchFamily="34" charset="0"/>
                </a:rPr>
                <a:t>Stated Tech Win</a:t>
              </a:r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F84A3C4E-24E6-224F-D46B-82EAF07FEB5E}"/>
                </a:ext>
              </a:extLst>
            </p:cNvPr>
            <p:cNvSpPr/>
            <p:nvPr/>
          </p:nvSpPr>
          <p:spPr>
            <a:xfrm>
              <a:off x="4952822" y="4217886"/>
              <a:ext cx="1267585" cy="337931"/>
            </a:xfrm>
            <a:prstGeom prst="rect">
              <a:avLst/>
            </a:prstGeom>
            <a:noFill/>
            <a:ln w="3175">
              <a:noFill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377"/>
              <a:r>
                <a:rPr lang="en-GB" sz="1333" dirty="0">
                  <a:solidFill>
                    <a:prstClr val="white"/>
                  </a:solidFill>
                  <a:latin typeface="Arial" panose="020B0604020202020204" pitchFamily="34" charset="0"/>
                  <a:ea typeface="Avenir Book" charset="0"/>
                  <a:cs typeface="Arial" panose="020B0604020202020204" pitchFamily="34" charset="0"/>
                </a:rPr>
                <a:t>Working on MSA</a:t>
              </a:r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1F6A243C-777B-1278-A62F-6C3235485A2E}"/>
                </a:ext>
              </a:extLst>
            </p:cNvPr>
            <p:cNvSpPr/>
            <p:nvPr/>
          </p:nvSpPr>
          <p:spPr>
            <a:xfrm>
              <a:off x="4960506" y="4577568"/>
              <a:ext cx="1267585" cy="337931"/>
            </a:xfrm>
            <a:prstGeom prst="rect">
              <a:avLst/>
            </a:prstGeom>
            <a:noFill/>
            <a:ln w="3175">
              <a:noFill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377"/>
              <a:r>
                <a:rPr lang="en-GB" sz="1333" dirty="0">
                  <a:solidFill>
                    <a:prstClr val="white"/>
                  </a:solidFill>
                  <a:latin typeface="Arial" panose="020B0604020202020204" pitchFamily="34" charset="0"/>
                  <a:ea typeface="Avenir Book" charset="0"/>
                  <a:cs typeface="Arial" panose="020B0604020202020204" pitchFamily="34" charset="0"/>
                </a:rPr>
                <a:t>Send Quote</a:t>
              </a:r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1660C866-A8CF-5515-383D-D4BAFC61788F}"/>
                </a:ext>
              </a:extLst>
            </p:cNvPr>
            <p:cNvSpPr/>
            <p:nvPr/>
          </p:nvSpPr>
          <p:spPr>
            <a:xfrm>
              <a:off x="6070148" y="3389548"/>
              <a:ext cx="1197063" cy="337931"/>
            </a:xfrm>
            <a:prstGeom prst="rect">
              <a:avLst/>
            </a:prstGeom>
            <a:noFill/>
            <a:ln w="3175">
              <a:noFill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377"/>
              <a:r>
                <a:rPr lang="en-GB" sz="1333" dirty="0">
                  <a:solidFill>
                    <a:prstClr val="white"/>
                  </a:solidFill>
                  <a:latin typeface="Arial" panose="020B0604020202020204" pitchFamily="34" charset="0"/>
                  <a:ea typeface="Avenir Book" charset="0"/>
                  <a:cs typeface="Arial" panose="020B0604020202020204" pitchFamily="34" charset="0"/>
                </a:rPr>
                <a:t>Compelling </a:t>
              </a:r>
              <a:br>
                <a:rPr lang="en-GB" sz="1333" dirty="0">
                  <a:solidFill>
                    <a:prstClr val="white"/>
                  </a:solidFill>
                  <a:latin typeface="Arial" panose="020B0604020202020204" pitchFamily="34" charset="0"/>
                  <a:ea typeface="Avenir Book" charset="0"/>
                  <a:cs typeface="Arial" panose="020B0604020202020204" pitchFamily="34" charset="0"/>
                </a:rPr>
              </a:br>
              <a:r>
                <a:rPr lang="en-GB" sz="1333" dirty="0">
                  <a:solidFill>
                    <a:prstClr val="white"/>
                  </a:solidFill>
                  <a:latin typeface="Arial" panose="020B0604020202020204" pitchFamily="34" charset="0"/>
                  <a:ea typeface="Avenir Book" charset="0"/>
                  <a:cs typeface="Arial" panose="020B0604020202020204" pitchFamily="34" charset="0"/>
                </a:rPr>
                <a:t>Event</a:t>
              </a:r>
            </a:p>
            <a:p>
              <a:pPr algn="ctr" defTabSz="914377"/>
              <a:endParaRPr lang="en-GB" sz="1333" dirty="0">
                <a:solidFill>
                  <a:prstClr val="white"/>
                </a:solidFill>
                <a:latin typeface="Arial" panose="020B0604020202020204" pitchFamily="34" charset="0"/>
                <a:ea typeface="Avenir Book" charset="0"/>
                <a:cs typeface="Arial" panose="020B0604020202020204" pitchFamily="34" charset="0"/>
              </a:endParaRPr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035B4CE7-5E50-2E8F-D857-B2C58E9E3374}"/>
                </a:ext>
              </a:extLst>
            </p:cNvPr>
            <p:cNvSpPr/>
            <p:nvPr/>
          </p:nvSpPr>
          <p:spPr>
            <a:xfrm>
              <a:off x="6191927" y="3757279"/>
              <a:ext cx="975121" cy="337931"/>
            </a:xfrm>
            <a:prstGeom prst="rect">
              <a:avLst/>
            </a:prstGeom>
            <a:noFill/>
            <a:ln w="3175">
              <a:noFill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377"/>
              <a:r>
                <a:rPr lang="en-GB" sz="1333" dirty="0">
                  <a:solidFill>
                    <a:prstClr val="white"/>
                  </a:solidFill>
                  <a:latin typeface="Arial" panose="020B0604020202020204" pitchFamily="34" charset="0"/>
                  <a:ea typeface="Avenir Book" charset="0"/>
                  <a:cs typeface="Arial" panose="020B0604020202020204" pitchFamily="34" charset="0"/>
                </a:rPr>
                <a:t>Path to</a:t>
              </a:r>
            </a:p>
            <a:p>
              <a:pPr algn="ctr" defTabSz="914377"/>
              <a:r>
                <a:rPr lang="en-GB" sz="1333" dirty="0">
                  <a:solidFill>
                    <a:prstClr val="white"/>
                  </a:solidFill>
                  <a:latin typeface="Arial" panose="020B0604020202020204" pitchFamily="34" charset="0"/>
                  <a:ea typeface="Avenir Book" charset="0"/>
                  <a:cs typeface="Arial" panose="020B0604020202020204" pitchFamily="34" charset="0"/>
                </a:rPr>
                <a:t>Signature</a:t>
              </a:r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386A6E75-60D3-F6E9-B020-40E1B846200F}"/>
                </a:ext>
              </a:extLst>
            </p:cNvPr>
            <p:cNvSpPr/>
            <p:nvPr/>
          </p:nvSpPr>
          <p:spPr>
            <a:xfrm>
              <a:off x="6073811" y="4373921"/>
              <a:ext cx="1197063" cy="337931"/>
            </a:xfrm>
            <a:prstGeom prst="rect">
              <a:avLst/>
            </a:prstGeom>
            <a:noFill/>
            <a:ln w="3175">
              <a:noFill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377"/>
              <a:r>
                <a:rPr lang="en-GB" sz="1333" dirty="0">
                  <a:solidFill>
                    <a:prstClr val="white"/>
                  </a:solidFill>
                  <a:latin typeface="Arial" panose="020B0604020202020204" pitchFamily="34" charset="0"/>
                  <a:ea typeface="Avenir Book" charset="0"/>
                  <a:cs typeface="Arial" panose="020B0604020202020204" pitchFamily="34" charset="0"/>
                </a:rPr>
                <a:t>Procurement</a:t>
              </a:r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5D2566E4-0FDE-A4B7-F4E1-C74DC20C64EF}"/>
                </a:ext>
              </a:extLst>
            </p:cNvPr>
            <p:cNvSpPr/>
            <p:nvPr/>
          </p:nvSpPr>
          <p:spPr>
            <a:xfrm>
              <a:off x="6993273" y="3557928"/>
              <a:ext cx="1197063" cy="337931"/>
            </a:xfrm>
            <a:prstGeom prst="rect">
              <a:avLst/>
            </a:prstGeom>
            <a:noFill/>
            <a:ln w="3175">
              <a:noFill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377"/>
              <a:endParaRPr lang="en-GB" sz="1333" dirty="0">
                <a:solidFill>
                  <a:prstClr val="white"/>
                </a:solidFill>
                <a:latin typeface="Arial" panose="020B0604020202020204" pitchFamily="34" charset="0"/>
                <a:ea typeface="Avenir Book" charset="0"/>
                <a:cs typeface="Arial" panose="020B0604020202020204" pitchFamily="34" charset="0"/>
              </a:endParaRPr>
            </a:p>
            <a:p>
              <a:pPr algn="ctr" defTabSz="914377"/>
              <a:endParaRPr lang="en-GB" sz="1333" dirty="0">
                <a:solidFill>
                  <a:prstClr val="white"/>
                </a:solidFill>
                <a:latin typeface="Arial" panose="020B0604020202020204" pitchFamily="34" charset="0"/>
                <a:ea typeface="Avenir Book" charset="0"/>
                <a:cs typeface="Arial" panose="020B0604020202020204" pitchFamily="34" charset="0"/>
              </a:endParaRPr>
            </a:p>
            <a:p>
              <a:pPr algn="ctr" defTabSz="914377"/>
              <a:r>
                <a:rPr lang="en-GB" sz="1333" dirty="0">
                  <a:solidFill>
                    <a:prstClr val="white"/>
                  </a:solidFill>
                  <a:latin typeface="Arial" panose="020B0604020202020204" pitchFamily="34" charset="0"/>
                  <a:ea typeface="Avenir Book" charset="0"/>
                  <a:cs typeface="Arial" panose="020B0604020202020204" pitchFamily="34" charset="0"/>
                </a:rPr>
                <a:t>MSA  </a:t>
              </a:r>
            </a:p>
            <a:p>
              <a:pPr algn="ctr" defTabSz="914377"/>
              <a:r>
                <a:rPr lang="en-GB" sz="1333" dirty="0">
                  <a:solidFill>
                    <a:prstClr val="white"/>
                  </a:solidFill>
                  <a:latin typeface="Arial" panose="020B0604020202020204" pitchFamily="34" charset="0"/>
                  <a:ea typeface="Avenir Book" charset="0"/>
                  <a:cs typeface="Arial" panose="020B0604020202020204" pitchFamily="34" charset="0"/>
                </a:rPr>
                <a:t>Complete</a:t>
              </a:r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23CFA42A-8049-11D6-F238-F1E9EE9EFA41}"/>
                </a:ext>
              </a:extLst>
            </p:cNvPr>
            <p:cNvSpPr/>
            <p:nvPr/>
          </p:nvSpPr>
          <p:spPr>
            <a:xfrm>
              <a:off x="7012712" y="4360991"/>
              <a:ext cx="1197063" cy="337931"/>
            </a:xfrm>
            <a:prstGeom prst="rect">
              <a:avLst/>
            </a:prstGeom>
            <a:noFill/>
            <a:ln w="3175">
              <a:noFill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377"/>
              <a:r>
                <a:rPr lang="en-GB" sz="1333" dirty="0">
                  <a:solidFill>
                    <a:prstClr val="white"/>
                  </a:solidFill>
                  <a:latin typeface="Arial" panose="020B0604020202020204" pitchFamily="34" charset="0"/>
                  <a:ea typeface="Avenir Book" charset="0"/>
                  <a:cs typeface="Arial" panose="020B0604020202020204" pitchFamily="34" charset="0"/>
                </a:rPr>
                <a:t>Signatory </a:t>
              </a:r>
              <a:br>
                <a:rPr lang="en-GB" sz="1333" dirty="0">
                  <a:solidFill>
                    <a:prstClr val="white"/>
                  </a:solidFill>
                  <a:latin typeface="Arial" panose="020B0604020202020204" pitchFamily="34" charset="0"/>
                  <a:ea typeface="Avenir Book" charset="0"/>
                  <a:cs typeface="Arial" panose="020B0604020202020204" pitchFamily="34" charset="0"/>
                </a:rPr>
              </a:br>
              <a:r>
                <a:rPr lang="en-GB" sz="1333" dirty="0">
                  <a:solidFill>
                    <a:prstClr val="white"/>
                  </a:solidFill>
                  <a:latin typeface="Arial" panose="020B0604020202020204" pitchFamily="34" charset="0"/>
                  <a:ea typeface="Avenir Book" charset="0"/>
                  <a:cs typeface="Arial" panose="020B0604020202020204" pitchFamily="34" charset="0"/>
                </a:rPr>
                <a:t>Execution</a:t>
              </a:r>
            </a:p>
          </p:txBody>
        </p:sp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06B4CAD7-BED1-B06D-0A48-F5CB594D2766}"/>
                </a:ext>
              </a:extLst>
            </p:cNvPr>
            <p:cNvSpPr/>
            <p:nvPr/>
          </p:nvSpPr>
          <p:spPr>
            <a:xfrm>
              <a:off x="8050799" y="3379875"/>
              <a:ext cx="881288" cy="620705"/>
            </a:xfrm>
            <a:prstGeom prst="rect">
              <a:avLst/>
            </a:prstGeom>
            <a:noFill/>
            <a:ln w="3175">
              <a:noFill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377"/>
              <a:r>
                <a:rPr lang="en-GB" sz="2133" dirty="0">
                  <a:solidFill>
                    <a:prstClr val="white"/>
                  </a:solidFill>
                  <a:latin typeface="Arial" panose="020B0604020202020204" pitchFamily="34" charset="0"/>
                  <a:ea typeface="Avenir Book" charset="0"/>
                  <a:cs typeface="Arial" panose="020B0604020202020204" pitchFamily="34" charset="0"/>
                </a:rPr>
                <a:t>PO</a:t>
              </a:r>
            </a:p>
            <a:p>
              <a:pPr algn="ctr" defTabSz="914377"/>
              <a:r>
                <a:rPr lang="en-GB" sz="1100" dirty="0">
                  <a:solidFill>
                    <a:prstClr val="white"/>
                  </a:solidFill>
                  <a:latin typeface="Arial" panose="020B0604020202020204" pitchFamily="34" charset="0"/>
                  <a:ea typeface="Avenir Book" charset="0"/>
                  <a:cs typeface="Arial" panose="020B0604020202020204" pitchFamily="34" charset="0"/>
                </a:rPr>
                <a:t>Handoff to Success Team</a:t>
              </a:r>
            </a:p>
          </p:txBody>
        </p:sp>
      </p:grpSp>
      <p:sp>
        <p:nvSpPr>
          <p:cNvPr id="68" name="Rectangle 67">
            <a:extLst>
              <a:ext uri="{FF2B5EF4-FFF2-40B4-BE49-F238E27FC236}">
                <a16:creationId xmlns:a16="http://schemas.microsoft.com/office/drawing/2014/main" id="{E536E735-924A-955B-20D2-2ED3EDDF596C}"/>
              </a:ext>
            </a:extLst>
          </p:cNvPr>
          <p:cNvSpPr/>
          <p:nvPr/>
        </p:nvSpPr>
        <p:spPr>
          <a:xfrm>
            <a:off x="6689278" y="2942271"/>
            <a:ext cx="1657684" cy="637596"/>
          </a:xfrm>
          <a:prstGeom prst="rect">
            <a:avLst/>
          </a:prstGeom>
          <a:noFill/>
          <a:ln w="3175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r>
              <a:rPr lang="en-GB" sz="1467" dirty="0">
                <a:solidFill>
                  <a:prstClr val="white"/>
                </a:solidFill>
                <a:latin typeface="Arial" panose="020B0604020202020204" pitchFamily="34" charset="0"/>
                <a:ea typeface="Avenir Book" charset="0"/>
                <a:cs typeface="Arial" panose="020B0604020202020204" pitchFamily="34" charset="0"/>
              </a:rPr>
              <a:t>PoC</a:t>
            </a: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C1206954-4761-8750-91CE-06DC181B505C}"/>
              </a:ext>
            </a:extLst>
          </p:cNvPr>
          <p:cNvSpPr/>
          <p:nvPr/>
        </p:nvSpPr>
        <p:spPr>
          <a:xfrm>
            <a:off x="1604276" y="2938914"/>
            <a:ext cx="1291646" cy="685800"/>
          </a:xfrm>
          <a:prstGeom prst="rect">
            <a:avLst/>
          </a:prstGeom>
          <a:solidFill>
            <a:srgbClr val="002060"/>
          </a:solidFill>
          <a:ln w="3175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r>
              <a:rPr lang="en-GB" sz="1467" dirty="0">
                <a:solidFill>
                  <a:prstClr val="white"/>
                </a:solidFill>
                <a:latin typeface="Arial" panose="020B0604020202020204" pitchFamily="34" charset="0"/>
                <a:ea typeface="Avenir Book" charset="0"/>
                <a:cs typeface="Arial" panose="020B0604020202020204" pitchFamily="34" charset="0"/>
              </a:rPr>
              <a:t>Discovery</a:t>
            </a: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7A51F86A-9723-6B0A-F054-6FD0C48B9304}"/>
              </a:ext>
            </a:extLst>
          </p:cNvPr>
          <p:cNvSpPr/>
          <p:nvPr/>
        </p:nvSpPr>
        <p:spPr>
          <a:xfrm>
            <a:off x="4560594" y="2938914"/>
            <a:ext cx="2128691" cy="685800"/>
          </a:xfrm>
          <a:prstGeom prst="rect">
            <a:avLst/>
          </a:prstGeom>
          <a:solidFill>
            <a:srgbClr val="002060"/>
          </a:solidFill>
          <a:ln w="3175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r>
              <a:rPr lang="en-GB" sz="1467" dirty="0">
                <a:solidFill>
                  <a:prstClr val="white"/>
                </a:solidFill>
                <a:latin typeface="Arial" panose="020B0604020202020204" pitchFamily="34" charset="0"/>
                <a:ea typeface="Avenir Book" charset="0"/>
                <a:cs typeface="Arial" panose="020B0604020202020204" pitchFamily="34" charset="0"/>
              </a:rPr>
              <a:t>Customer Validation</a:t>
            </a: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3289027E-1D29-8A8A-D798-0C7AE6757D6A}"/>
              </a:ext>
            </a:extLst>
          </p:cNvPr>
          <p:cNvSpPr/>
          <p:nvPr/>
        </p:nvSpPr>
        <p:spPr>
          <a:xfrm>
            <a:off x="8513789" y="2946707"/>
            <a:ext cx="1172779" cy="637596"/>
          </a:xfrm>
          <a:prstGeom prst="rect">
            <a:avLst/>
          </a:prstGeom>
          <a:noFill/>
          <a:ln w="3175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r>
              <a:rPr lang="en-GB" sz="1467" dirty="0">
                <a:solidFill>
                  <a:prstClr val="white"/>
                </a:solidFill>
                <a:latin typeface="Arial" panose="020B0604020202020204" pitchFamily="34" charset="0"/>
                <a:ea typeface="Avenir Book" charset="0"/>
                <a:cs typeface="Arial" panose="020B0604020202020204" pitchFamily="34" charset="0"/>
              </a:rPr>
              <a:t>Formal Proposal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86A0F560-2DC6-0491-385B-E3C7E21B7247}"/>
              </a:ext>
            </a:extLst>
          </p:cNvPr>
          <p:cNvSpPr/>
          <p:nvPr/>
        </p:nvSpPr>
        <p:spPr>
          <a:xfrm>
            <a:off x="9687703" y="2943819"/>
            <a:ext cx="1238439" cy="637596"/>
          </a:xfrm>
          <a:prstGeom prst="rect">
            <a:avLst/>
          </a:prstGeom>
          <a:noFill/>
          <a:ln w="3175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r>
              <a:rPr lang="en-GB" sz="1467" dirty="0">
                <a:solidFill>
                  <a:prstClr val="white"/>
                </a:solidFill>
                <a:latin typeface="Arial" panose="020B0604020202020204" pitchFamily="34" charset="0"/>
                <a:ea typeface="Avenir Book" charset="0"/>
                <a:cs typeface="Arial" panose="020B0604020202020204" pitchFamily="34" charset="0"/>
              </a:rPr>
              <a:t>Negotiate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3434D631-FFD0-5668-D3F5-048260B75796}"/>
              </a:ext>
            </a:extLst>
          </p:cNvPr>
          <p:cNvSpPr/>
          <p:nvPr/>
        </p:nvSpPr>
        <p:spPr>
          <a:xfrm>
            <a:off x="10926930" y="2947399"/>
            <a:ext cx="1238439" cy="637596"/>
          </a:xfrm>
          <a:prstGeom prst="rect">
            <a:avLst/>
          </a:prstGeom>
          <a:noFill/>
          <a:ln w="3175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r>
              <a:rPr lang="en-GB" sz="1467" dirty="0">
                <a:solidFill>
                  <a:prstClr val="white"/>
                </a:solidFill>
                <a:latin typeface="Arial" panose="020B0604020202020204" pitchFamily="34" charset="0"/>
                <a:ea typeface="Avenir Book" charset="0"/>
                <a:cs typeface="Arial" panose="020B0604020202020204" pitchFamily="34" charset="0"/>
              </a:rPr>
              <a:t>Closed</a:t>
            </a: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447FDE79-372A-56F4-2083-B3413D7DF76D}"/>
              </a:ext>
            </a:extLst>
          </p:cNvPr>
          <p:cNvSpPr/>
          <p:nvPr/>
        </p:nvSpPr>
        <p:spPr>
          <a:xfrm>
            <a:off x="10767712" y="3382160"/>
            <a:ext cx="1541789" cy="195424"/>
          </a:xfrm>
          <a:prstGeom prst="rect">
            <a:avLst/>
          </a:prstGeom>
          <a:noFill/>
          <a:ln w="3175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r>
              <a:rPr lang="en-GB" sz="900" dirty="0">
                <a:solidFill>
                  <a:prstClr val="white"/>
                </a:solidFill>
                <a:latin typeface="Arial" panose="020B0604020202020204" pitchFamily="34" charset="0"/>
                <a:ea typeface="Avenir Book" charset="0"/>
                <a:cs typeface="Arial" panose="020B0604020202020204" pitchFamily="34" charset="0"/>
              </a:rPr>
              <a:t>Won / Lost</a:t>
            </a: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B83FF975-E972-A1C1-80CD-94E1F7851696}"/>
              </a:ext>
            </a:extLst>
          </p:cNvPr>
          <p:cNvSpPr/>
          <p:nvPr/>
        </p:nvSpPr>
        <p:spPr>
          <a:xfrm>
            <a:off x="10926142" y="2638056"/>
            <a:ext cx="1204825" cy="195424"/>
          </a:xfrm>
          <a:prstGeom prst="rect">
            <a:avLst/>
          </a:prstGeom>
          <a:noFill/>
          <a:ln w="3175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r>
              <a:rPr lang="en-GB" sz="1200" b="1" dirty="0">
                <a:solidFill>
                  <a:prstClr val="black"/>
                </a:solidFill>
                <a:latin typeface="Arial" panose="020B0604020202020204" pitchFamily="34" charset="0"/>
                <a:ea typeface="Avenir Book" charset="0"/>
                <a:cs typeface="Arial" panose="020B0604020202020204" pitchFamily="34" charset="0"/>
              </a:rPr>
              <a:t>STEP 7-8</a:t>
            </a: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FBC48545-63CB-ABBA-DC9F-4029AEFC3C93}"/>
              </a:ext>
            </a:extLst>
          </p:cNvPr>
          <p:cNvSpPr/>
          <p:nvPr/>
        </p:nvSpPr>
        <p:spPr>
          <a:xfrm>
            <a:off x="9687356" y="2638056"/>
            <a:ext cx="1235821" cy="195424"/>
          </a:xfrm>
          <a:prstGeom prst="rect">
            <a:avLst/>
          </a:prstGeom>
          <a:noFill/>
          <a:ln w="3175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r>
              <a:rPr lang="en-GB" sz="1200" b="1" dirty="0">
                <a:solidFill>
                  <a:prstClr val="black"/>
                </a:solidFill>
                <a:latin typeface="Arial" panose="020B0604020202020204" pitchFamily="34" charset="0"/>
                <a:ea typeface="Avenir Book" charset="0"/>
                <a:cs typeface="Arial" panose="020B0604020202020204" pitchFamily="34" charset="0"/>
              </a:rPr>
              <a:t>STEP 7</a:t>
            </a: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26A377DB-EB62-7705-1789-3660A3390AC4}"/>
              </a:ext>
            </a:extLst>
          </p:cNvPr>
          <p:cNvSpPr/>
          <p:nvPr/>
        </p:nvSpPr>
        <p:spPr>
          <a:xfrm>
            <a:off x="8349140" y="2639499"/>
            <a:ext cx="1336739" cy="195424"/>
          </a:xfrm>
          <a:prstGeom prst="rect">
            <a:avLst/>
          </a:prstGeom>
          <a:noFill/>
          <a:ln w="3175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r>
              <a:rPr lang="en-GB" sz="1200" b="1" dirty="0">
                <a:solidFill>
                  <a:prstClr val="black"/>
                </a:solidFill>
                <a:latin typeface="Arial" panose="020B0604020202020204" pitchFamily="34" charset="0"/>
                <a:ea typeface="Avenir Book" charset="0"/>
                <a:cs typeface="Arial" panose="020B0604020202020204" pitchFamily="34" charset="0"/>
              </a:rPr>
              <a:t>STEP 6</a:t>
            </a: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F95423FE-D151-CCE5-2EC3-9E6B2506F655}"/>
              </a:ext>
            </a:extLst>
          </p:cNvPr>
          <p:cNvSpPr/>
          <p:nvPr/>
        </p:nvSpPr>
        <p:spPr>
          <a:xfrm>
            <a:off x="6691457" y="2635989"/>
            <a:ext cx="1654993" cy="195424"/>
          </a:xfrm>
          <a:prstGeom prst="rect">
            <a:avLst/>
          </a:prstGeom>
          <a:noFill/>
          <a:ln w="3175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r>
              <a:rPr lang="en-GB" sz="1200" b="1" dirty="0">
                <a:solidFill>
                  <a:prstClr val="black"/>
                </a:solidFill>
                <a:latin typeface="Arial" panose="020B0604020202020204" pitchFamily="34" charset="0"/>
                <a:ea typeface="Avenir Book" charset="0"/>
                <a:cs typeface="Arial" panose="020B0604020202020204" pitchFamily="34" charset="0"/>
              </a:rPr>
              <a:t>STEP 5</a:t>
            </a: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64B8B5E6-8157-3735-0C63-60DB51A96F57}"/>
              </a:ext>
            </a:extLst>
          </p:cNvPr>
          <p:cNvSpPr/>
          <p:nvPr/>
        </p:nvSpPr>
        <p:spPr>
          <a:xfrm>
            <a:off x="4533571" y="2638925"/>
            <a:ext cx="2157880" cy="194557"/>
          </a:xfrm>
          <a:prstGeom prst="rect">
            <a:avLst/>
          </a:prstGeom>
          <a:noFill/>
          <a:ln w="3175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r>
              <a:rPr lang="en-GB" sz="1200" b="1" dirty="0">
                <a:solidFill>
                  <a:prstClr val="black"/>
                </a:solidFill>
                <a:latin typeface="Arial" panose="020B0604020202020204" pitchFamily="34" charset="0"/>
                <a:ea typeface="Avenir Book" charset="0"/>
                <a:cs typeface="Arial" panose="020B0604020202020204" pitchFamily="34" charset="0"/>
              </a:rPr>
              <a:t>STEP 4</a:t>
            </a: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156CABBA-CA63-B71A-4975-BB3F78D30B1D}"/>
              </a:ext>
            </a:extLst>
          </p:cNvPr>
          <p:cNvSpPr/>
          <p:nvPr/>
        </p:nvSpPr>
        <p:spPr>
          <a:xfrm>
            <a:off x="1611479" y="2641844"/>
            <a:ext cx="1234764" cy="195424"/>
          </a:xfrm>
          <a:prstGeom prst="rect">
            <a:avLst/>
          </a:prstGeom>
          <a:noFill/>
          <a:ln w="3175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r>
              <a:rPr lang="en-GB" sz="1200" b="1" dirty="0">
                <a:solidFill>
                  <a:prstClr val="black"/>
                </a:solidFill>
                <a:latin typeface="Arial" panose="020B0604020202020204" pitchFamily="34" charset="0"/>
                <a:ea typeface="Avenir Book" charset="0"/>
                <a:cs typeface="Arial" panose="020B0604020202020204" pitchFamily="34" charset="0"/>
              </a:rPr>
              <a:t>STEP 2</a:t>
            </a: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8A1EA8A5-8276-F53B-7077-463E1C5A1A38}"/>
              </a:ext>
            </a:extLst>
          </p:cNvPr>
          <p:cNvSpPr/>
          <p:nvPr/>
        </p:nvSpPr>
        <p:spPr>
          <a:xfrm>
            <a:off x="30099" y="2643947"/>
            <a:ext cx="1585400" cy="195424"/>
          </a:xfrm>
          <a:prstGeom prst="rect">
            <a:avLst/>
          </a:prstGeom>
          <a:noFill/>
          <a:ln w="3175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r>
              <a:rPr lang="en-GB" sz="1200" b="1" dirty="0">
                <a:solidFill>
                  <a:prstClr val="black"/>
                </a:solidFill>
                <a:latin typeface="Arial" panose="020B0604020202020204" pitchFamily="34" charset="0"/>
                <a:ea typeface="Avenir Book" charset="0"/>
                <a:cs typeface="Arial" panose="020B0604020202020204" pitchFamily="34" charset="0"/>
              </a:rPr>
              <a:t>STEP 1</a:t>
            </a:r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AD8C6646-E1C2-2082-F771-66FB0A3A0E3A}"/>
              </a:ext>
            </a:extLst>
          </p:cNvPr>
          <p:cNvSpPr/>
          <p:nvPr/>
        </p:nvSpPr>
        <p:spPr>
          <a:xfrm>
            <a:off x="40830" y="1862898"/>
            <a:ext cx="1573612" cy="624111"/>
          </a:xfrm>
          <a:prstGeom prst="rect">
            <a:avLst/>
          </a:prstGeom>
          <a:solidFill>
            <a:srgbClr val="003763"/>
          </a:solidFill>
          <a:ln w="28575">
            <a:solidFill>
              <a:schemeClr val="bg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en-GB" sz="1500">
              <a:solidFill>
                <a:prstClr val="white"/>
              </a:solidFill>
              <a:latin typeface="Arial" panose="020B0604020202020204" pitchFamily="34" charset="0"/>
              <a:ea typeface="Avenir Book" charset="0"/>
              <a:cs typeface="Arial" panose="020B0604020202020204" pitchFamily="34" charset="0"/>
            </a:endParaRPr>
          </a:p>
        </p:txBody>
      </p:sp>
      <p:sp>
        <p:nvSpPr>
          <p:cNvPr id="82" name="Freeform 81">
            <a:extLst>
              <a:ext uri="{FF2B5EF4-FFF2-40B4-BE49-F238E27FC236}">
                <a16:creationId xmlns:a16="http://schemas.microsoft.com/office/drawing/2014/main" id="{42D0686C-37C4-623B-0290-1A929EFA5ED0}"/>
              </a:ext>
            </a:extLst>
          </p:cNvPr>
          <p:cNvSpPr/>
          <p:nvPr/>
        </p:nvSpPr>
        <p:spPr>
          <a:xfrm>
            <a:off x="1625168" y="1862935"/>
            <a:ext cx="2929966" cy="624111"/>
          </a:xfrm>
          <a:custGeom>
            <a:avLst/>
            <a:gdLst>
              <a:gd name="connsiteX0" fmla="*/ 0 w 3664684"/>
              <a:gd name="connsiteY0" fmla="*/ 0 h 450688"/>
              <a:gd name="connsiteX1" fmla="*/ 893195 w 3664684"/>
              <a:gd name="connsiteY1" fmla="*/ 0 h 450688"/>
              <a:gd name="connsiteX2" fmla="*/ 3664684 w 3664684"/>
              <a:gd name="connsiteY2" fmla="*/ 0 h 450688"/>
              <a:gd name="connsiteX3" fmla="*/ 3664684 w 3664684"/>
              <a:gd name="connsiteY3" fmla="*/ 450688 h 450688"/>
              <a:gd name="connsiteX4" fmla="*/ 893195 w 3664684"/>
              <a:gd name="connsiteY4" fmla="*/ 450688 h 450688"/>
              <a:gd name="connsiteX5" fmla="*/ 0 w 3664684"/>
              <a:gd name="connsiteY5" fmla="*/ 450688 h 450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664684" h="450688">
                <a:moveTo>
                  <a:pt x="0" y="0"/>
                </a:moveTo>
                <a:lnTo>
                  <a:pt x="893195" y="0"/>
                </a:lnTo>
                <a:lnTo>
                  <a:pt x="3664684" y="0"/>
                </a:lnTo>
                <a:lnTo>
                  <a:pt x="3664684" y="450688"/>
                </a:lnTo>
                <a:lnTo>
                  <a:pt x="893195" y="450688"/>
                </a:lnTo>
                <a:lnTo>
                  <a:pt x="0" y="450688"/>
                </a:lnTo>
                <a:close/>
              </a:path>
            </a:pathLst>
          </a:custGeom>
          <a:solidFill>
            <a:srgbClr val="003763"/>
          </a:solidFill>
          <a:ln w="28575">
            <a:solidFill>
              <a:schemeClr val="bg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defTabSz="914377"/>
            <a:endParaRPr lang="en-GB" sz="1500">
              <a:solidFill>
                <a:prstClr val="white"/>
              </a:solidFill>
              <a:latin typeface="Arial" panose="020B0604020202020204" pitchFamily="34" charset="0"/>
              <a:ea typeface="Avenir Book" charset="0"/>
              <a:cs typeface="Arial" panose="020B0604020202020204" pitchFamily="34" charset="0"/>
            </a:endParaRP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9D9F7459-681C-6880-B013-F0784CD17E02}"/>
              </a:ext>
            </a:extLst>
          </p:cNvPr>
          <p:cNvSpPr/>
          <p:nvPr/>
        </p:nvSpPr>
        <p:spPr>
          <a:xfrm>
            <a:off x="6700015" y="1862935"/>
            <a:ext cx="2980032" cy="624111"/>
          </a:xfrm>
          <a:prstGeom prst="rect">
            <a:avLst/>
          </a:prstGeom>
          <a:solidFill>
            <a:srgbClr val="003763"/>
          </a:solidFill>
          <a:ln w="28575">
            <a:solidFill>
              <a:schemeClr val="bg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en-GB" sz="1500">
              <a:solidFill>
                <a:prstClr val="white"/>
              </a:solidFill>
              <a:latin typeface="Arial" panose="020B0604020202020204" pitchFamily="34" charset="0"/>
              <a:ea typeface="Avenir Book" charset="0"/>
              <a:cs typeface="Arial" panose="020B0604020202020204" pitchFamily="34" charset="0"/>
            </a:endParaRPr>
          </a:p>
        </p:txBody>
      </p:sp>
      <p:sp>
        <p:nvSpPr>
          <p:cNvPr id="85" name="Freeform 84">
            <a:extLst>
              <a:ext uri="{FF2B5EF4-FFF2-40B4-BE49-F238E27FC236}">
                <a16:creationId xmlns:a16="http://schemas.microsoft.com/office/drawing/2014/main" id="{436FA45A-4023-B8A9-8C54-F9219A11F455}"/>
              </a:ext>
            </a:extLst>
          </p:cNvPr>
          <p:cNvSpPr/>
          <p:nvPr/>
        </p:nvSpPr>
        <p:spPr>
          <a:xfrm>
            <a:off x="9699467" y="1862935"/>
            <a:ext cx="2468792" cy="624111"/>
          </a:xfrm>
          <a:custGeom>
            <a:avLst/>
            <a:gdLst>
              <a:gd name="connsiteX0" fmla="*/ 0 w 1778071"/>
              <a:gd name="connsiteY0" fmla="*/ 0 h 450688"/>
              <a:gd name="connsiteX1" fmla="*/ 895698 w 1778071"/>
              <a:gd name="connsiteY1" fmla="*/ 0 h 450688"/>
              <a:gd name="connsiteX2" fmla="*/ 1778071 w 1778071"/>
              <a:gd name="connsiteY2" fmla="*/ 0 h 450688"/>
              <a:gd name="connsiteX3" fmla="*/ 1778071 w 1778071"/>
              <a:gd name="connsiteY3" fmla="*/ 450688 h 450688"/>
              <a:gd name="connsiteX4" fmla="*/ 895698 w 1778071"/>
              <a:gd name="connsiteY4" fmla="*/ 450688 h 450688"/>
              <a:gd name="connsiteX5" fmla="*/ 0 w 1778071"/>
              <a:gd name="connsiteY5" fmla="*/ 450688 h 450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78071" h="450688">
                <a:moveTo>
                  <a:pt x="0" y="0"/>
                </a:moveTo>
                <a:lnTo>
                  <a:pt x="895698" y="0"/>
                </a:lnTo>
                <a:lnTo>
                  <a:pt x="1778071" y="0"/>
                </a:lnTo>
                <a:lnTo>
                  <a:pt x="1778071" y="450688"/>
                </a:lnTo>
                <a:lnTo>
                  <a:pt x="895698" y="450688"/>
                </a:lnTo>
                <a:lnTo>
                  <a:pt x="0" y="450688"/>
                </a:lnTo>
                <a:close/>
              </a:path>
            </a:pathLst>
          </a:custGeom>
          <a:solidFill>
            <a:srgbClr val="003763"/>
          </a:solidFill>
          <a:ln w="28575">
            <a:solidFill>
              <a:schemeClr val="bg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defTabSz="914377"/>
            <a:endParaRPr lang="en-GB" sz="1500">
              <a:solidFill>
                <a:prstClr val="white"/>
              </a:solidFill>
              <a:latin typeface="Arial" panose="020B0604020202020204" pitchFamily="34" charset="0"/>
              <a:ea typeface="Avenir Book" charset="0"/>
              <a:cs typeface="Arial" panose="020B0604020202020204" pitchFamily="34" charset="0"/>
            </a:endParaRP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DC7EDFB8-C94E-24F5-CFA0-E6B587ED61A3}"/>
              </a:ext>
            </a:extLst>
          </p:cNvPr>
          <p:cNvSpPr/>
          <p:nvPr/>
        </p:nvSpPr>
        <p:spPr>
          <a:xfrm>
            <a:off x="40832" y="1855695"/>
            <a:ext cx="1573613" cy="637596"/>
          </a:xfrm>
          <a:prstGeom prst="rect">
            <a:avLst/>
          </a:prstGeom>
          <a:noFill/>
          <a:ln w="3175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r>
              <a:rPr lang="en-GB" sz="1500" dirty="0">
                <a:solidFill>
                  <a:prstClr val="white"/>
                </a:solidFill>
                <a:latin typeface="Arial" panose="020B0604020202020204" pitchFamily="34" charset="0"/>
                <a:ea typeface="Avenir Book" charset="0"/>
                <a:cs typeface="Arial" panose="020B0604020202020204" pitchFamily="34" charset="0"/>
              </a:rPr>
              <a:t>QL</a:t>
            </a:r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5DCE39D3-7E62-79F0-7723-4EBCC9ADEECF}"/>
              </a:ext>
            </a:extLst>
          </p:cNvPr>
          <p:cNvSpPr/>
          <p:nvPr/>
        </p:nvSpPr>
        <p:spPr>
          <a:xfrm>
            <a:off x="6700008" y="1853210"/>
            <a:ext cx="2963535" cy="637596"/>
          </a:xfrm>
          <a:prstGeom prst="rect">
            <a:avLst/>
          </a:prstGeom>
          <a:noFill/>
          <a:ln w="3175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r>
              <a:rPr lang="en-GB" sz="1500" dirty="0">
                <a:solidFill>
                  <a:prstClr val="white"/>
                </a:solidFill>
                <a:latin typeface="Arial" panose="020B0604020202020204" pitchFamily="34" charset="0"/>
                <a:ea typeface="Avenir Book" charset="0"/>
                <a:cs typeface="Arial" panose="020B0604020202020204" pitchFamily="34" charset="0"/>
              </a:rPr>
              <a:t>Upside</a:t>
            </a:r>
          </a:p>
        </p:txBody>
      </p:sp>
      <p:grpSp>
        <p:nvGrpSpPr>
          <p:cNvPr id="91" name="Group 90">
            <a:extLst>
              <a:ext uri="{FF2B5EF4-FFF2-40B4-BE49-F238E27FC236}">
                <a16:creationId xmlns:a16="http://schemas.microsoft.com/office/drawing/2014/main" id="{042D0433-32E8-6596-CC7C-9609352DDC62}"/>
              </a:ext>
            </a:extLst>
          </p:cNvPr>
          <p:cNvGrpSpPr/>
          <p:nvPr/>
        </p:nvGrpSpPr>
        <p:grpSpPr>
          <a:xfrm>
            <a:off x="6689277" y="1241471"/>
            <a:ext cx="5478987" cy="387983"/>
            <a:chOff x="4998150" y="1208041"/>
            <a:chExt cx="3923030" cy="280173"/>
          </a:xfrm>
        </p:grpSpPr>
        <p:sp>
          <p:nvSpPr>
            <p:cNvPr id="92" name="Rectangle 91">
              <a:extLst>
                <a:ext uri="{FF2B5EF4-FFF2-40B4-BE49-F238E27FC236}">
                  <a16:creationId xmlns:a16="http://schemas.microsoft.com/office/drawing/2014/main" id="{CB36B558-A2A9-45D6-2308-2EA50C6A9661}"/>
                </a:ext>
              </a:extLst>
            </p:cNvPr>
            <p:cNvSpPr/>
            <p:nvPr/>
          </p:nvSpPr>
          <p:spPr>
            <a:xfrm>
              <a:off x="5000486" y="1208042"/>
              <a:ext cx="3917128" cy="246658"/>
            </a:xfrm>
            <a:prstGeom prst="rect">
              <a:avLst/>
            </a:prstGeom>
            <a:noFill/>
            <a:ln w="3175">
              <a:noFill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377"/>
              <a:endParaRPr lang="en-GB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Avenir Book" charset="0"/>
                <a:cs typeface="Arial" panose="020B0604020202020204" pitchFamily="34" charset="0"/>
              </a:endParaRPr>
            </a:p>
          </p:txBody>
        </p:sp>
        <p:sp>
          <p:nvSpPr>
            <p:cNvPr id="93" name="Graph &quot;3 Months&quot;">
              <a:extLst>
                <a:ext uri="{FF2B5EF4-FFF2-40B4-BE49-F238E27FC236}">
                  <a16:creationId xmlns:a16="http://schemas.microsoft.com/office/drawing/2014/main" id="{EF7360F5-EDF4-B1B0-F061-61D890843B91}"/>
                </a:ext>
              </a:extLst>
            </p:cNvPr>
            <p:cNvSpPr/>
            <p:nvPr/>
          </p:nvSpPr>
          <p:spPr>
            <a:xfrm>
              <a:off x="5005283" y="1208041"/>
              <a:ext cx="3912331" cy="280173"/>
            </a:xfrm>
            <a:prstGeom prst="rect">
              <a:avLst/>
            </a:prstGeom>
            <a:noFill/>
            <a:ln w="5715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4377"/>
              <a:r>
                <a:rPr lang="en-GB" dirty="0">
                  <a:solidFill>
                    <a:schemeClr val="accent6">
                      <a:lumMod val="75000"/>
                    </a:schemeClr>
                  </a:solidFill>
                  <a:latin typeface="Arial" panose="020B0604020202020204" pitchFamily="34" charset="0"/>
                  <a:ea typeface="Avenir Book" charset="0"/>
                  <a:cs typeface="Arial" panose="020B0604020202020204" pitchFamily="34" charset="0"/>
                </a:rPr>
                <a:t>FORECAST</a:t>
              </a:r>
            </a:p>
          </p:txBody>
        </p:sp>
        <p:cxnSp>
          <p:nvCxnSpPr>
            <p:cNvPr id="94" name="Straight Connector 93">
              <a:extLst>
                <a:ext uri="{FF2B5EF4-FFF2-40B4-BE49-F238E27FC236}">
                  <a16:creationId xmlns:a16="http://schemas.microsoft.com/office/drawing/2014/main" id="{861706B5-7346-428D-26A9-11C85F06D9DA}"/>
                </a:ext>
              </a:extLst>
            </p:cNvPr>
            <p:cNvCxnSpPr/>
            <p:nvPr/>
          </p:nvCxnSpPr>
          <p:spPr>
            <a:xfrm>
              <a:off x="4998150" y="1348128"/>
              <a:ext cx="1296118" cy="0"/>
            </a:xfrm>
            <a:prstGeom prst="line">
              <a:avLst/>
            </a:prstGeom>
            <a:noFill/>
            <a:ln w="28575" cap="flat" cmpd="sng" algn="ctr">
              <a:solidFill>
                <a:srgbClr val="00B050"/>
              </a:solidFill>
              <a:prstDash val="solid"/>
              <a:headEnd type="triangle" w="med" len="med"/>
              <a:tailEnd type="none" w="med" len="med"/>
            </a:ln>
            <a:effectLst/>
          </p:spPr>
        </p:cxnSp>
        <p:cxnSp>
          <p:nvCxnSpPr>
            <p:cNvPr id="95" name="Straight Connector 94">
              <a:extLst>
                <a:ext uri="{FF2B5EF4-FFF2-40B4-BE49-F238E27FC236}">
                  <a16:creationId xmlns:a16="http://schemas.microsoft.com/office/drawing/2014/main" id="{0E14284B-69CC-DFDE-A74A-663381B38AC2}"/>
                </a:ext>
              </a:extLst>
            </p:cNvPr>
            <p:cNvCxnSpPr/>
            <p:nvPr/>
          </p:nvCxnSpPr>
          <p:spPr>
            <a:xfrm>
              <a:off x="7605204" y="1348128"/>
              <a:ext cx="1315976" cy="0"/>
            </a:xfrm>
            <a:prstGeom prst="line">
              <a:avLst/>
            </a:prstGeom>
            <a:noFill/>
            <a:ln w="28575" cap="flat" cmpd="sng" algn="ctr">
              <a:solidFill>
                <a:srgbClr val="00B050"/>
              </a:solidFill>
              <a:prstDash val="solid"/>
              <a:headEnd type="none" w="med" len="med"/>
              <a:tailEnd type="triangle" w="med" len="med"/>
            </a:ln>
            <a:effectLst/>
          </p:spPr>
        </p:cxnSp>
      </p:grpSp>
      <p:sp>
        <p:nvSpPr>
          <p:cNvPr id="89" name="Rectangle 88">
            <a:extLst>
              <a:ext uri="{FF2B5EF4-FFF2-40B4-BE49-F238E27FC236}">
                <a16:creationId xmlns:a16="http://schemas.microsoft.com/office/drawing/2014/main" id="{62058650-8599-E1E0-CC70-CD2F61A368FD}"/>
              </a:ext>
            </a:extLst>
          </p:cNvPr>
          <p:cNvSpPr/>
          <p:nvPr/>
        </p:nvSpPr>
        <p:spPr>
          <a:xfrm>
            <a:off x="1625164" y="1855291"/>
            <a:ext cx="2929970" cy="637596"/>
          </a:xfrm>
          <a:prstGeom prst="rect">
            <a:avLst/>
          </a:prstGeom>
          <a:noFill/>
          <a:ln w="3175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r>
              <a:rPr lang="en-GB" sz="1500" dirty="0">
                <a:solidFill>
                  <a:prstClr val="white"/>
                </a:solidFill>
                <a:latin typeface="Arial" panose="020B0604020202020204" pitchFamily="34" charset="0"/>
                <a:ea typeface="Avenir Book" charset="0"/>
                <a:cs typeface="Arial" panose="020B0604020202020204" pitchFamily="34" charset="0"/>
              </a:rPr>
              <a:t>Pipeline</a:t>
            </a:r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63688CA8-3997-7751-A30F-83423DAB934B}"/>
              </a:ext>
            </a:extLst>
          </p:cNvPr>
          <p:cNvSpPr/>
          <p:nvPr/>
        </p:nvSpPr>
        <p:spPr>
          <a:xfrm>
            <a:off x="9697301" y="1858254"/>
            <a:ext cx="2464439" cy="637596"/>
          </a:xfrm>
          <a:prstGeom prst="rect">
            <a:avLst/>
          </a:prstGeom>
          <a:noFill/>
          <a:ln w="3175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r>
              <a:rPr lang="en-GB" sz="1500" dirty="0">
                <a:solidFill>
                  <a:prstClr val="white"/>
                </a:solidFill>
                <a:latin typeface="Arial" panose="020B0604020202020204" pitchFamily="34" charset="0"/>
                <a:ea typeface="Avenir Book" charset="0"/>
                <a:cs typeface="Arial" panose="020B0604020202020204" pitchFamily="34" charset="0"/>
              </a:rPr>
              <a:t>Commit</a:t>
            </a:r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21654169-C36B-7807-388A-C919EC3A3860}"/>
              </a:ext>
            </a:extLst>
          </p:cNvPr>
          <p:cNvSpPr/>
          <p:nvPr/>
        </p:nvSpPr>
        <p:spPr>
          <a:xfrm>
            <a:off x="2979008" y="5206354"/>
            <a:ext cx="3837947" cy="467967"/>
          </a:xfrm>
          <a:prstGeom prst="rect">
            <a:avLst/>
          </a:prstGeom>
          <a:noFill/>
          <a:ln w="3175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r>
              <a:rPr lang="en-GB" sz="1333" dirty="0">
                <a:solidFill>
                  <a:prstClr val="white"/>
                </a:solidFill>
                <a:latin typeface="Arial" panose="020B0604020202020204" pitchFamily="34" charset="0"/>
                <a:ea typeface="Avenir Book" charset="0"/>
                <a:cs typeface="Arial" panose="020B0604020202020204" pitchFamily="34" charset="0"/>
              </a:rPr>
              <a:t>  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FDEFE7A-A21E-CBCB-3703-3E2742F3E2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89965" y="5068875"/>
            <a:ext cx="866177" cy="873544"/>
          </a:xfrm>
          <a:prstGeom prst="rect">
            <a:avLst/>
          </a:prstGeom>
        </p:spPr>
      </p:pic>
      <p:sp>
        <p:nvSpPr>
          <p:cNvPr id="96" name="Rectangle 4">
            <a:extLst>
              <a:ext uri="{FF2B5EF4-FFF2-40B4-BE49-F238E27FC236}">
                <a16:creationId xmlns:a16="http://schemas.microsoft.com/office/drawing/2014/main" id="{647602D5-FCDA-8BEB-8614-07ED323AD2D8}"/>
              </a:ext>
            </a:extLst>
          </p:cNvPr>
          <p:cNvSpPr/>
          <p:nvPr/>
        </p:nvSpPr>
        <p:spPr>
          <a:xfrm>
            <a:off x="2885064" y="3765153"/>
            <a:ext cx="1959992" cy="2417771"/>
          </a:xfrm>
          <a:custGeom>
            <a:avLst/>
            <a:gdLst/>
            <a:ahLst/>
            <a:cxnLst/>
            <a:rect l="l" t="t" r="r" b="b"/>
            <a:pathLst>
              <a:path w="1415365" h="1745940">
                <a:moveTo>
                  <a:pt x="0" y="0"/>
                </a:moveTo>
                <a:lnTo>
                  <a:pt x="1197058" y="0"/>
                </a:lnTo>
                <a:lnTo>
                  <a:pt x="1197058" y="726693"/>
                </a:lnTo>
                <a:lnTo>
                  <a:pt x="1415365" y="869636"/>
                </a:lnTo>
                <a:lnTo>
                  <a:pt x="1197058" y="1012579"/>
                </a:lnTo>
                <a:lnTo>
                  <a:pt x="1197058" y="1745940"/>
                </a:lnTo>
                <a:lnTo>
                  <a:pt x="0" y="1745940"/>
                </a:lnTo>
                <a:close/>
              </a:path>
            </a:pathLst>
          </a:custGeom>
          <a:gradFill flip="none" rotWithShape="1">
            <a:gsLst>
              <a:gs pos="0">
                <a:schemeClr val="accent3">
                  <a:lumMod val="40000"/>
                  <a:lumOff val="60000"/>
                </a:schemeClr>
              </a:gs>
              <a:gs pos="46000">
                <a:schemeClr val="accent3">
                  <a:lumMod val="95000"/>
                  <a:lumOff val="5000"/>
                </a:schemeClr>
              </a:gs>
              <a:gs pos="100000">
                <a:schemeClr val="accent3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 w="28575">
            <a:solidFill>
              <a:schemeClr val="bg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en-GB" sz="2400">
              <a:solidFill>
                <a:prstClr val="white"/>
              </a:solidFill>
              <a:latin typeface="Arial" panose="020B0604020202020204" pitchFamily="34" charset="0"/>
              <a:ea typeface="Avenir Book" charset="0"/>
              <a:cs typeface="Arial" panose="020B0604020202020204" pitchFamily="34" charset="0"/>
            </a:endParaRPr>
          </a:p>
        </p:txBody>
      </p:sp>
      <p:sp>
        <p:nvSpPr>
          <p:cNvPr id="98" name="Freeform 97">
            <a:extLst>
              <a:ext uri="{FF2B5EF4-FFF2-40B4-BE49-F238E27FC236}">
                <a16:creationId xmlns:a16="http://schemas.microsoft.com/office/drawing/2014/main" id="{10671EB3-E0E0-2F0D-14C7-FCEBDECD9DC1}"/>
              </a:ext>
            </a:extLst>
          </p:cNvPr>
          <p:cNvSpPr/>
          <p:nvPr/>
        </p:nvSpPr>
        <p:spPr>
          <a:xfrm>
            <a:off x="4555135" y="1870154"/>
            <a:ext cx="2153644" cy="624111"/>
          </a:xfrm>
          <a:custGeom>
            <a:avLst/>
            <a:gdLst>
              <a:gd name="connsiteX0" fmla="*/ 0 w 3664684"/>
              <a:gd name="connsiteY0" fmla="*/ 0 h 450688"/>
              <a:gd name="connsiteX1" fmla="*/ 893195 w 3664684"/>
              <a:gd name="connsiteY1" fmla="*/ 0 h 450688"/>
              <a:gd name="connsiteX2" fmla="*/ 3664684 w 3664684"/>
              <a:gd name="connsiteY2" fmla="*/ 0 h 450688"/>
              <a:gd name="connsiteX3" fmla="*/ 3664684 w 3664684"/>
              <a:gd name="connsiteY3" fmla="*/ 450688 h 450688"/>
              <a:gd name="connsiteX4" fmla="*/ 893195 w 3664684"/>
              <a:gd name="connsiteY4" fmla="*/ 450688 h 450688"/>
              <a:gd name="connsiteX5" fmla="*/ 0 w 3664684"/>
              <a:gd name="connsiteY5" fmla="*/ 450688 h 450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664684" h="450688">
                <a:moveTo>
                  <a:pt x="0" y="0"/>
                </a:moveTo>
                <a:lnTo>
                  <a:pt x="893195" y="0"/>
                </a:lnTo>
                <a:lnTo>
                  <a:pt x="3664684" y="0"/>
                </a:lnTo>
                <a:lnTo>
                  <a:pt x="3664684" y="450688"/>
                </a:lnTo>
                <a:lnTo>
                  <a:pt x="893195" y="450688"/>
                </a:lnTo>
                <a:lnTo>
                  <a:pt x="0" y="450688"/>
                </a:lnTo>
                <a:close/>
              </a:path>
            </a:pathLst>
          </a:custGeom>
          <a:solidFill>
            <a:srgbClr val="003763"/>
          </a:solidFill>
          <a:ln w="28575">
            <a:solidFill>
              <a:schemeClr val="bg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defTabSz="914377"/>
            <a:r>
              <a:rPr lang="en-GB" sz="1500" dirty="0">
                <a:solidFill>
                  <a:prstClr val="white"/>
                </a:solidFill>
                <a:latin typeface="Arial" panose="020B0604020202020204" pitchFamily="34" charset="0"/>
                <a:ea typeface="Avenir Book" charset="0"/>
                <a:cs typeface="Arial" panose="020B0604020202020204" pitchFamily="34" charset="0"/>
              </a:rPr>
              <a:t>Qualified Pipeline</a:t>
            </a:r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id="{BDB20A18-8155-0357-ACD9-A14C6B96E926}"/>
              </a:ext>
            </a:extLst>
          </p:cNvPr>
          <p:cNvSpPr/>
          <p:nvPr/>
        </p:nvSpPr>
        <p:spPr>
          <a:xfrm>
            <a:off x="2905412" y="2938914"/>
            <a:ext cx="1629505" cy="685800"/>
          </a:xfrm>
          <a:prstGeom prst="rect">
            <a:avLst/>
          </a:prstGeom>
          <a:solidFill>
            <a:srgbClr val="002060"/>
          </a:solidFill>
          <a:ln w="28575">
            <a:solidFill>
              <a:schemeClr val="bg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en-GB" sz="3200">
              <a:solidFill>
                <a:prstClr val="white"/>
              </a:solidFill>
              <a:latin typeface="Arial" panose="020B0604020202020204" pitchFamily="34" charset="0"/>
              <a:ea typeface="Avenir Book" charset="0"/>
              <a:cs typeface="Arial" panose="020B0604020202020204" pitchFamily="34" charset="0"/>
            </a:endParaRPr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CC85083F-8C67-06E5-2DCA-8AA7FCF529B0}"/>
              </a:ext>
            </a:extLst>
          </p:cNvPr>
          <p:cNvSpPr/>
          <p:nvPr/>
        </p:nvSpPr>
        <p:spPr>
          <a:xfrm>
            <a:off x="2856384" y="2933552"/>
            <a:ext cx="1667093" cy="637596"/>
          </a:xfrm>
          <a:prstGeom prst="rect">
            <a:avLst/>
          </a:prstGeom>
          <a:noFill/>
          <a:ln w="3175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r>
              <a:rPr lang="en-GB" sz="1467" dirty="0">
                <a:solidFill>
                  <a:prstClr val="white"/>
                </a:solidFill>
                <a:latin typeface="Arial" panose="020B0604020202020204" pitchFamily="34" charset="0"/>
                <a:ea typeface="Avenir Book" charset="0"/>
                <a:cs typeface="Arial" panose="020B0604020202020204" pitchFamily="34" charset="0"/>
              </a:rPr>
              <a:t>Shaping Requirements</a:t>
            </a:r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id="{4DC04EDA-9C58-AF96-646A-AE8DF4DD1364}"/>
              </a:ext>
            </a:extLst>
          </p:cNvPr>
          <p:cNvSpPr/>
          <p:nvPr/>
        </p:nvSpPr>
        <p:spPr>
          <a:xfrm>
            <a:off x="3057303" y="2635208"/>
            <a:ext cx="1234764" cy="195424"/>
          </a:xfrm>
          <a:prstGeom prst="rect">
            <a:avLst/>
          </a:prstGeom>
          <a:noFill/>
          <a:ln w="3175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r>
              <a:rPr lang="en-GB" sz="1200" b="1" dirty="0">
                <a:solidFill>
                  <a:prstClr val="black"/>
                </a:solidFill>
                <a:latin typeface="Arial" panose="020B0604020202020204" pitchFamily="34" charset="0"/>
                <a:ea typeface="Avenir Book" charset="0"/>
                <a:cs typeface="Arial" panose="020B0604020202020204" pitchFamily="34" charset="0"/>
              </a:rPr>
              <a:t>STEP 3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480B7B44-236E-37A2-16F4-EB8A423DECF1}"/>
              </a:ext>
            </a:extLst>
          </p:cNvPr>
          <p:cNvSpPr txBox="1"/>
          <p:nvPr/>
        </p:nvSpPr>
        <p:spPr>
          <a:xfrm>
            <a:off x="-11558698" y="1769286"/>
            <a:ext cx="11411323" cy="10882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000" b="1" dirty="0">
                <a:latin typeface="Arial" panose="020B0604020202020204" pitchFamily="34" charset="0"/>
                <a:ea typeface="DIN Next W1G Light" charset="0"/>
                <a:cs typeface="Arial" panose="020B0604020202020204" pitchFamily="34" charset="0"/>
              </a:rPr>
              <a:t>Milestone-Driven Sales Process</a:t>
            </a:r>
            <a:br>
              <a:rPr lang="en-US" sz="3000" b="1" dirty="0">
                <a:latin typeface="Arial" panose="020B0604020202020204" pitchFamily="34" charset="0"/>
                <a:ea typeface="DIN Next W1G Light" charset="0"/>
                <a:cs typeface="Arial" panose="020B0604020202020204" pitchFamily="34" charset="0"/>
              </a:rPr>
            </a:br>
            <a:r>
              <a:rPr lang="en-US" sz="1500" dirty="0">
                <a:latin typeface="Arial" panose="020B0604020202020204" pitchFamily="34" charset="0"/>
                <a:ea typeface="DIN Next W1G Light" charset="0"/>
                <a:cs typeface="Arial" panose="020B0604020202020204" pitchFamily="34" charset="0"/>
              </a:rPr>
              <a:t>Every company is different. Use this as a template for defining a process that works for your product.</a:t>
            </a:r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id="{358930CE-8A31-0889-B6B1-F7AA654834F0}"/>
              </a:ext>
            </a:extLst>
          </p:cNvPr>
          <p:cNvSpPr/>
          <p:nvPr/>
        </p:nvSpPr>
        <p:spPr>
          <a:xfrm>
            <a:off x="2888024" y="3932685"/>
            <a:ext cx="1660930" cy="467966"/>
          </a:xfrm>
          <a:prstGeom prst="rect">
            <a:avLst/>
          </a:prstGeom>
          <a:noFill/>
          <a:ln w="3175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r>
              <a:rPr lang="en-GB" sz="1333" dirty="0">
                <a:solidFill>
                  <a:prstClr val="white"/>
                </a:solidFill>
                <a:latin typeface="Arial" panose="020B0604020202020204" pitchFamily="34" charset="0"/>
                <a:ea typeface="Avenir Book" charset="0"/>
                <a:cs typeface="Arial" panose="020B0604020202020204" pitchFamily="34" charset="0"/>
              </a:rPr>
              <a:t>Final Decision Authority (FDA) Confirmed</a:t>
            </a:r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0B25ACE6-AACC-B6EF-AB16-60578EC80307}"/>
              </a:ext>
            </a:extLst>
          </p:cNvPr>
          <p:cNvSpPr/>
          <p:nvPr/>
        </p:nvSpPr>
        <p:spPr>
          <a:xfrm>
            <a:off x="2888025" y="4748058"/>
            <a:ext cx="1667892" cy="467966"/>
          </a:xfrm>
          <a:prstGeom prst="rect">
            <a:avLst/>
          </a:prstGeom>
          <a:noFill/>
          <a:ln w="3175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r>
              <a:rPr lang="en-GB" sz="1333" dirty="0">
                <a:solidFill>
                  <a:prstClr val="white"/>
                </a:solidFill>
                <a:latin typeface="Arial" panose="020B0604020202020204" pitchFamily="34" charset="0"/>
                <a:ea typeface="Avenir Book" charset="0"/>
                <a:cs typeface="Arial" panose="020B0604020202020204" pitchFamily="34" charset="0"/>
              </a:rPr>
              <a:t>Differentiators understood</a:t>
            </a:r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89C7A65B-16EE-6427-FA8E-2E936DA038B9}"/>
              </a:ext>
            </a:extLst>
          </p:cNvPr>
          <p:cNvSpPr/>
          <p:nvPr/>
        </p:nvSpPr>
        <p:spPr>
          <a:xfrm>
            <a:off x="2917342" y="5563961"/>
            <a:ext cx="1628891" cy="467966"/>
          </a:xfrm>
          <a:prstGeom prst="rect">
            <a:avLst/>
          </a:prstGeom>
          <a:noFill/>
          <a:ln w="3175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r>
              <a:rPr lang="en-GB" sz="1333" dirty="0">
                <a:solidFill>
                  <a:prstClr val="white"/>
                </a:solidFill>
                <a:latin typeface="Arial" panose="020B0604020202020204" pitchFamily="34" charset="0"/>
                <a:ea typeface="Avenir Book" charset="0"/>
                <a:cs typeface="Arial" panose="020B0604020202020204" pitchFamily="34" charset="0"/>
              </a:rPr>
              <a:t>Use cases defined</a:t>
            </a:r>
          </a:p>
        </p:txBody>
      </p:sp>
      <p:sp>
        <p:nvSpPr>
          <p:cNvPr id="33" name="Rectangle 2">
            <a:extLst>
              <a:ext uri="{FF2B5EF4-FFF2-40B4-BE49-F238E27FC236}">
                <a16:creationId xmlns:a16="http://schemas.microsoft.com/office/drawing/2014/main" id="{42649935-6599-B386-A6F0-13D0C57CB5FF}"/>
              </a:ext>
            </a:extLst>
          </p:cNvPr>
          <p:cNvSpPr/>
          <p:nvPr/>
        </p:nvSpPr>
        <p:spPr>
          <a:xfrm>
            <a:off x="1627810" y="3770681"/>
            <a:ext cx="1563096" cy="2417771"/>
          </a:xfrm>
          <a:custGeom>
            <a:avLst/>
            <a:gdLst/>
            <a:ahLst/>
            <a:cxnLst/>
            <a:rect l="l" t="t" r="r" b="b"/>
            <a:pathLst>
              <a:path w="1128755" h="1745940">
                <a:moveTo>
                  <a:pt x="0" y="0"/>
                </a:moveTo>
                <a:lnTo>
                  <a:pt x="893195" y="0"/>
                </a:lnTo>
                <a:lnTo>
                  <a:pt x="893195" y="715396"/>
                </a:lnTo>
                <a:lnTo>
                  <a:pt x="1128755" y="869636"/>
                </a:lnTo>
                <a:lnTo>
                  <a:pt x="893195" y="1023876"/>
                </a:lnTo>
                <a:lnTo>
                  <a:pt x="893195" y="1745940"/>
                </a:lnTo>
                <a:lnTo>
                  <a:pt x="0" y="1745940"/>
                </a:lnTo>
                <a:close/>
              </a:path>
            </a:pathLst>
          </a:custGeom>
          <a:gradFill flip="none" rotWithShape="1">
            <a:gsLst>
              <a:gs pos="0">
                <a:schemeClr val="accent3">
                  <a:lumMod val="40000"/>
                  <a:lumOff val="60000"/>
                </a:schemeClr>
              </a:gs>
              <a:gs pos="46000">
                <a:schemeClr val="accent3">
                  <a:lumMod val="95000"/>
                  <a:lumOff val="5000"/>
                </a:schemeClr>
              </a:gs>
              <a:gs pos="100000">
                <a:schemeClr val="accent3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 w="28575">
            <a:solidFill>
              <a:schemeClr val="bg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en-GB" sz="2400">
              <a:solidFill>
                <a:prstClr val="white"/>
              </a:solidFill>
              <a:latin typeface="Arial" panose="020B0604020202020204" pitchFamily="34" charset="0"/>
              <a:ea typeface="Avenir Book" charset="0"/>
              <a:cs typeface="Arial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2EC50C2-01DF-A188-A152-FE95EEDFA79E}"/>
              </a:ext>
            </a:extLst>
          </p:cNvPr>
          <p:cNvSpPr/>
          <p:nvPr/>
        </p:nvSpPr>
        <p:spPr>
          <a:xfrm>
            <a:off x="1522994" y="3743446"/>
            <a:ext cx="1435092" cy="467966"/>
          </a:xfrm>
          <a:prstGeom prst="rect">
            <a:avLst/>
          </a:prstGeom>
          <a:noFill/>
          <a:ln w="3175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r>
              <a:rPr lang="en-GB" sz="1333" dirty="0">
                <a:solidFill>
                  <a:prstClr val="white"/>
                </a:solidFill>
                <a:latin typeface="Arial" panose="020B0604020202020204" pitchFamily="34" charset="0"/>
                <a:ea typeface="Avenir Book" charset="0"/>
                <a:cs typeface="Arial" panose="020B0604020202020204" pitchFamily="34" charset="0"/>
              </a:rPr>
              <a:t>Value</a:t>
            </a:r>
          </a:p>
          <a:p>
            <a:pPr algn="ctr" defTabSz="914377"/>
            <a:r>
              <a:rPr lang="en-GB" sz="1333" dirty="0">
                <a:solidFill>
                  <a:prstClr val="white"/>
                </a:solidFill>
                <a:latin typeface="Arial" panose="020B0604020202020204" pitchFamily="34" charset="0"/>
                <a:ea typeface="Avenir Book" charset="0"/>
                <a:cs typeface="Arial" panose="020B0604020202020204" pitchFamily="34" charset="0"/>
              </a:rPr>
              <a:t>Driver(s)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3CDB1FA-E01D-5439-B2D5-97BFD959F4F6}"/>
              </a:ext>
            </a:extLst>
          </p:cNvPr>
          <p:cNvSpPr/>
          <p:nvPr/>
        </p:nvSpPr>
        <p:spPr>
          <a:xfrm>
            <a:off x="1522994" y="4332800"/>
            <a:ext cx="1435092" cy="467966"/>
          </a:xfrm>
          <a:prstGeom prst="rect">
            <a:avLst/>
          </a:prstGeom>
          <a:noFill/>
          <a:ln w="3175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r>
              <a:rPr lang="en-GB" sz="1333" dirty="0">
                <a:solidFill>
                  <a:prstClr val="white"/>
                </a:solidFill>
                <a:latin typeface="Arial" panose="020B0604020202020204" pitchFamily="34" charset="0"/>
                <a:ea typeface="Avenir Book" charset="0"/>
                <a:cs typeface="Arial" panose="020B0604020202020204" pitchFamily="34" charset="0"/>
              </a:rPr>
              <a:t>Identify</a:t>
            </a:r>
          </a:p>
          <a:p>
            <a:pPr algn="ctr" defTabSz="914377"/>
            <a:r>
              <a:rPr lang="en-GB" sz="1333" dirty="0">
                <a:solidFill>
                  <a:prstClr val="white"/>
                </a:solidFill>
                <a:latin typeface="Arial" panose="020B0604020202020204" pitchFamily="34" charset="0"/>
                <a:ea typeface="Avenir Book" charset="0"/>
                <a:cs typeface="Arial" panose="020B0604020202020204" pitchFamily="34" charset="0"/>
              </a:rPr>
              <a:t>Pain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F3067AEC-2BF1-B0B1-57D4-C7B600C47BB4}"/>
              </a:ext>
            </a:extLst>
          </p:cNvPr>
          <p:cNvSpPr/>
          <p:nvPr/>
        </p:nvSpPr>
        <p:spPr>
          <a:xfrm>
            <a:off x="1510989" y="4922154"/>
            <a:ext cx="1435092" cy="467966"/>
          </a:xfrm>
          <a:prstGeom prst="rect">
            <a:avLst/>
          </a:prstGeom>
          <a:noFill/>
          <a:ln w="3175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r>
              <a:rPr lang="en-GB" sz="1333" dirty="0">
                <a:solidFill>
                  <a:prstClr val="white"/>
                </a:solidFill>
                <a:latin typeface="Arial" panose="020B0604020202020204" pitchFamily="34" charset="0"/>
                <a:ea typeface="Avenir Book" charset="0"/>
                <a:cs typeface="Arial" panose="020B0604020202020204" pitchFamily="34" charset="0"/>
              </a:rPr>
              <a:t>Identify Competitors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04B94322-AB23-7791-2A57-25778EBE9CA3}"/>
              </a:ext>
            </a:extLst>
          </p:cNvPr>
          <p:cNvSpPr/>
          <p:nvPr/>
        </p:nvSpPr>
        <p:spPr>
          <a:xfrm>
            <a:off x="1506339" y="5511508"/>
            <a:ext cx="1435092" cy="467966"/>
          </a:xfrm>
          <a:prstGeom prst="rect">
            <a:avLst/>
          </a:prstGeom>
          <a:noFill/>
          <a:ln w="3175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r>
              <a:rPr lang="en-GB" sz="1333" dirty="0">
                <a:solidFill>
                  <a:prstClr val="white"/>
                </a:solidFill>
                <a:latin typeface="Arial" panose="020B0604020202020204" pitchFamily="34" charset="0"/>
                <a:ea typeface="Avenir Book" charset="0"/>
                <a:cs typeface="Arial" panose="020B0604020202020204" pitchFamily="34" charset="0"/>
              </a:rPr>
              <a:t>Execute</a:t>
            </a:r>
          </a:p>
          <a:p>
            <a:pPr algn="ctr" defTabSz="914377"/>
            <a:r>
              <a:rPr lang="en-GB" sz="1333" dirty="0">
                <a:solidFill>
                  <a:prstClr val="white"/>
                </a:solidFill>
                <a:latin typeface="Arial" panose="020B0604020202020204" pitchFamily="34" charset="0"/>
                <a:ea typeface="Avenir Book" charset="0"/>
                <a:cs typeface="Arial" panose="020B0604020202020204" pitchFamily="34" charset="0"/>
              </a:rPr>
              <a:t>MNDA</a:t>
            </a:r>
          </a:p>
        </p:txBody>
      </p:sp>
      <p:sp>
        <p:nvSpPr>
          <p:cNvPr id="34" name="Rectangle 1">
            <a:extLst>
              <a:ext uri="{FF2B5EF4-FFF2-40B4-BE49-F238E27FC236}">
                <a16:creationId xmlns:a16="http://schemas.microsoft.com/office/drawing/2014/main" id="{51746EF9-CE88-FF05-69B5-44DD8450806F}"/>
              </a:ext>
            </a:extLst>
          </p:cNvPr>
          <p:cNvSpPr/>
          <p:nvPr/>
        </p:nvSpPr>
        <p:spPr>
          <a:xfrm>
            <a:off x="40830" y="3771495"/>
            <a:ext cx="1875924" cy="2417771"/>
          </a:xfrm>
          <a:custGeom>
            <a:avLst/>
            <a:gdLst/>
            <a:ahLst/>
            <a:cxnLst/>
            <a:rect l="l" t="t" r="r" b="b"/>
            <a:pathLst>
              <a:path w="1354657" h="1745940">
                <a:moveTo>
                  <a:pt x="0" y="0"/>
                </a:moveTo>
                <a:lnTo>
                  <a:pt x="1136349" y="0"/>
                </a:lnTo>
                <a:lnTo>
                  <a:pt x="1136349" y="730026"/>
                </a:lnTo>
                <a:lnTo>
                  <a:pt x="1354657" y="872970"/>
                </a:lnTo>
                <a:lnTo>
                  <a:pt x="1136349" y="1015913"/>
                </a:lnTo>
                <a:lnTo>
                  <a:pt x="1136349" y="1745940"/>
                </a:lnTo>
                <a:lnTo>
                  <a:pt x="0" y="1745940"/>
                </a:lnTo>
                <a:close/>
              </a:path>
            </a:pathLst>
          </a:custGeom>
          <a:gradFill flip="none" rotWithShape="1">
            <a:gsLst>
              <a:gs pos="0">
                <a:schemeClr val="accent3">
                  <a:lumMod val="40000"/>
                  <a:lumOff val="60000"/>
                </a:schemeClr>
              </a:gs>
              <a:gs pos="46000">
                <a:schemeClr val="accent3">
                  <a:lumMod val="95000"/>
                  <a:lumOff val="5000"/>
                </a:schemeClr>
              </a:gs>
              <a:gs pos="100000">
                <a:schemeClr val="accent3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 w="28575">
            <a:solidFill>
              <a:schemeClr val="bg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en-GB" sz="2400" dirty="0">
              <a:solidFill>
                <a:prstClr val="white"/>
              </a:solidFill>
              <a:latin typeface="Arial" panose="020B0604020202020204" pitchFamily="34" charset="0"/>
              <a:ea typeface="Avenir Book" charset="0"/>
              <a:cs typeface="Arial" panose="020B0604020202020204" pitchFamily="34" charset="0"/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771EA951-4F8B-307E-5AC5-E5D10CA1FC4C}"/>
              </a:ext>
            </a:extLst>
          </p:cNvPr>
          <p:cNvSpPr/>
          <p:nvPr/>
        </p:nvSpPr>
        <p:spPr>
          <a:xfrm>
            <a:off x="670611" y="4500472"/>
            <a:ext cx="790180" cy="282057"/>
          </a:xfrm>
          <a:prstGeom prst="rect">
            <a:avLst/>
          </a:prstGeom>
          <a:noFill/>
          <a:ln w="3175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defTabSz="914377"/>
            <a:r>
              <a:rPr lang="en-GB" sz="2133" dirty="0">
                <a:solidFill>
                  <a:prstClr val="white"/>
                </a:solidFill>
                <a:latin typeface="Arial" panose="020B0604020202020204" pitchFamily="34" charset="0"/>
                <a:ea typeface="Avenir Book" charset="0"/>
                <a:cs typeface="Arial" panose="020B0604020202020204" pitchFamily="34" charset="0"/>
              </a:rPr>
              <a:t>ICP</a:t>
            </a:r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23D88FB4-77BC-C3B2-3DBB-7CF28C576E6F}"/>
              </a:ext>
            </a:extLst>
          </p:cNvPr>
          <p:cNvSpPr/>
          <p:nvPr/>
        </p:nvSpPr>
        <p:spPr>
          <a:xfrm>
            <a:off x="670613" y="5189753"/>
            <a:ext cx="790179" cy="282057"/>
          </a:xfrm>
          <a:prstGeom prst="rect">
            <a:avLst/>
          </a:prstGeom>
          <a:noFill/>
          <a:ln w="3175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defTabSz="914377"/>
            <a:r>
              <a:rPr lang="en-GB" sz="2133" dirty="0">
                <a:solidFill>
                  <a:prstClr val="white"/>
                </a:solidFill>
                <a:latin typeface="Arial" panose="020B0604020202020204" pitchFamily="34" charset="0"/>
                <a:ea typeface="Avenir Book" charset="0"/>
                <a:cs typeface="Arial" panose="020B0604020202020204" pitchFamily="34" charset="0"/>
              </a:rPr>
              <a:t>ICP</a:t>
            </a:r>
          </a:p>
        </p:txBody>
      </p:sp>
      <p:pic>
        <p:nvPicPr>
          <p:cNvPr id="84" name="Picture 83">
            <a:extLst>
              <a:ext uri="{FF2B5EF4-FFF2-40B4-BE49-F238E27FC236}">
                <a16:creationId xmlns:a16="http://schemas.microsoft.com/office/drawing/2014/main" id="{68CEFF9F-335C-D58E-6E09-C395DF84F9A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193" y="4478170"/>
            <a:ext cx="363054" cy="362434"/>
          </a:xfrm>
          <a:prstGeom prst="rect">
            <a:avLst/>
          </a:prstGeom>
        </p:spPr>
      </p:pic>
      <p:pic>
        <p:nvPicPr>
          <p:cNvPr id="88" name="Picture 3">
            <a:extLst>
              <a:ext uri="{FF2B5EF4-FFF2-40B4-BE49-F238E27FC236}">
                <a16:creationId xmlns:a16="http://schemas.microsoft.com/office/drawing/2014/main" id="{06AEECF0-D876-FB3C-0243-AF4071AAAE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009" y="5165823"/>
            <a:ext cx="371697" cy="372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1" name="Slide Number Placeholder 5">
            <a:extLst>
              <a:ext uri="{FF2B5EF4-FFF2-40B4-BE49-F238E27FC236}">
                <a16:creationId xmlns:a16="http://schemas.microsoft.com/office/drawing/2014/main" id="{8D8D910E-286C-BD8E-3515-6BF6FB6CB781}"/>
              </a:ext>
            </a:extLst>
          </p:cNvPr>
          <p:cNvSpPr txBox="1">
            <a:spLocks/>
          </p:cNvSpPr>
          <p:nvPr/>
        </p:nvSpPr>
        <p:spPr>
          <a:xfrm>
            <a:off x="8513789" y="6644522"/>
            <a:ext cx="3412449" cy="81597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r" defTabSz="914400" rtl="0" eaLnBrk="1" latinLnBrk="0" hangingPunct="1">
              <a:defRPr sz="1000" b="1" kern="1200">
                <a:solidFill>
                  <a:schemeClr val="bg1">
                    <a:lumMod val="65000"/>
                  </a:schemeClr>
                </a:solidFill>
                <a:latin typeface="Avenir Book" panose="02000503020000020003" pitchFamily="2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1up Corp © Sales Playbook Template </a:t>
            </a:r>
            <a:fld id="{BAA9DC6C-3F70-D34C-8305-E3E6D8D44348}" type="slidenum">
              <a:rPr lang="en-US" sz="11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2</a:t>
            </a:fld>
            <a:r>
              <a:rPr lang="en-US" sz="11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112" name="Picture 111" descr="Logo&#10;&#10;Description automatically generated">
            <a:extLst>
              <a:ext uri="{FF2B5EF4-FFF2-40B4-BE49-F238E27FC236}">
                <a16:creationId xmlns:a16="http://schemas.microsoft.com/office/drawing/2014/main" id="{BA59D24C-0C1F-2EB7-79E9-33555275AC3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487601" y="6190074"/>
            <a:ext cx="465575" cy="465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4608577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p19"/>
          <p:cNvSpPr/>
          <p:nvPr/>
        </p:nvSpPr>
        <p:spPr>
          <a:xfrm>
            <a:off x="2886618" y="2286284"/>
            <a:ext cx="792400" cy="49200"/>
          </a:xfrm>
          <a:prstGeom prst="roundRect">
            <a:avLst>
              <a:gd name="adj" fmla="val 50000"/>
            </a:avLst>
          </a:prstGeom>
          <a:solidFill>
            <a:srgbClr val="3D3D3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215">
              <a:buClr>
                <a:srgbClr val="000000"/>
              </a:buClr>
            </a:pPr>
            <a:endParaRPr sz="1867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9" name="Google Shape;309;p19"/>
          <p:cNvSpPr/>
          <p:nvPr/>
        </p:nvSpPr>
        <p:spPr>
          <a:xfrm>
            <a:off x="1408720" y="1898336"/>
            <a:ext cx="914400" cy="914400"/>
          </a:xfrm>
          <a:prstGeom prst="ellipse">
            <a:avLst/>
          </a:prstGeom>
          <a:noFill/>
          <a:ln w="38100" cap="flat" cmpd="sng">
            <a:solidFill>
              <a:schemeClr val="bg2">
                <a:lumMod val="50000"/>
              </a:scheme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215">
              <a:buClr>
                <a:srgbClr val="000000"/>
              </a:buClr>
            </a:pPr>
            <a:endParaRPr sz="1867" strike="sng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0" name="Google Shape;310;p19"/>
          <p:cNvSpPr txBox="1"/>
          <p:nvPr/>
        </p:nvSpPr>
        <p:spPr>
          <a:xfrm>
            <a:off x="1496729" y="2141536"/>
            <a:ext cx="743040" cy="42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 defTabSz="1219215">
              <a:lnSpc>
                <a:spcPct val="115000"/>
              </a:lnSpc>
              <a:spcAft>
                <a:spcPts val="2134"/>
              </a:spcAft>
              <a:buClr>
                <a:srgbClr val="000000"/>
              </a:buClr>
            </a:pPr>
            <a:r>
              <a:rPr lang="en" sz="1067" b="1" dirty="0">
                <a:solidFill>
                  <a:srgbClr val="3D3D3D"/>
                </a:solidFill>
                <a:latin typeface="Roboto"/>
                <a:ea typeface="Roboto"/>
                <a:cs typeface="Roboto"/>
                <a:sym typeface="Roboto"/>
              </a:rPr>
              <a:t>Week 1</a:t>
            </a:r>
            <a:endParaRPr sz="1067" b="1" dirty="0">
              <a:solidFill>
                <a:srgbClr val="3D3D3D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311" name="Google Shape;311;p19"/>
          <p:cNvSpPr txBox="1"/>
          <p:nvPr/>
        </p:nvSpPr>
        <p:spPr>
          <a:xfrm>
            <a:off x="546730" y="2836700"/>
            <a:ext cx="2643044" cy="59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 defTabSz="1219215">
              <a:lnSpc>
                <a:spcPct val="115000"/>
              </a:lnSpc>
              <a:buClr>
                <a:srgbClr val="000000"/>
              </a:buClr>
            </a:pPr>
            <a:r>
              <a:rPr lang="en" sz="1334" b="1" dirty="0">
                <a:solidFill>
                  <a:srgbClr val="3D3D3D"/>
                </a:solidFill>
                <a:latin typeface="Roboto"/>
                <a:ea typeface="Roboto"/>
                <a:cs typeface="Roboto"/>
                <a:sym typeface="Roboto"/>
              </a:rPr>
              <a:t>Company Intro</a:t>
            </a:r>
            <a:endParaRPr sz="1334" b="1" dirty="0">
              <a:solidFill>
                <a:srgbClr val="3D3D3D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312" name="Google Shape;312;p19"/>
          <p:cNvSpPr txBox="1"/>
          <p:nvPr/>
        </p:nvSpPr>
        <p:spPr>
          <a:xfrm>
            <a:off x="511236" y="3445768"/>
            <a:ext cx="2714026" cy="253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609608" indent="-372538" defTabSz="1219215">
              <a:lnSpc>
                <a:spcPct val="115000"/>
              </a:lnSpc>
              <a:buClr>
                <a:srgbClr val="3D3D3D"/>
              </a:buClr>
              <a:buSzPts val="800"/>
              <a:buFont typeface="Roboto"/>
              <a:buChar char="❏"/>
            </a:pPr>
            <a:r>
              <a:rPr lang="en" sz="1150" dirty="0">
                <a:latin typeface="Roboto"/>
                <a:ea typeface="Roboto"/>
                <a:cs typeface="Roboto"/>
                <a:sym typeface="Roboto"/>
              </a:rPr>
              <a:t>System Setup &amp; IT Onboarding</a:t>
            </a:r>
            <a:endParaRPr sz="1150" dirty="0">
              <a:latin typeface="Roboto"/>
              <a:ea typeface="Roboto"/>
              <a:cs typeface="Roboto"/>
              <a:sym typeface="Roboto"/>
            </a:endParaRPr>
          </a:p>
          <a:p>
            <a:pPr marL="609608" indent="-372538" defTabSz="1219215">
              <a:lnSpc>
                <a:spcPct val="115000"/>
              </a:lnSpc>
              <a:buClr>
                <a:srgbClr val="3D3D3D"/>
              </a:buClr>
              <a:buSzPts val="800"/>
              <a:buFont typeface="Roboto"/>
              <a:buChar char="❏"/>
            </a:pPr>
            <a:r>
              <a:rPr lang="en" sz="1150" dirty="0">
                <a:latin typeface="Roboto"/>
                <a:ea typeface="Roboto"/>
                <a:cs typeface="Roboto"/>
                <a:sym typeface="Roboto"/>
              </a:rPr>
              <a:t>Industry Training </a:t>
            </a:r>
            <a:endParaRPr sz="1150" dirty="0">
              <a:latin typeface="Roboto"/>
              <a:ea typeface="Roboto"/>
              <a:cs typeface="Roboto"/>
              <a:sym typeface="Roboto"/>
            </a:endParaRPr>
          </a:p>
          <a:p>
            <a:pPr marL="609608" indent="-372538" defTabSz="1219215">
              <a:lnSpc>
                <a:spcPct val="115000"/>
              </a:lnSpc>
              <a:buClr>
                <a:srgbClr val="3D3D3D"/>
              </a:buClr>
              <a:buSzPts val="800"/>
              <a:buFont typeface="Roboto"/>
              <a:buChar char="❏"/>
            </a:pPr>
            <a:r>
              <a:rPr lang="en-US" sz="1150" dirty="0">
                <a:latin typeface="Roboto"/>
                <a:ea typeface="Roboto"/>
                <a:cs typeface="Roboto"/>
                <a:sym typeface="Roboto"/>
              </a:rPr>
              <a:t>Messaging Training</a:t>
            </a:r>
          </a:p>
          <a:p>
            <a:pPr marL="609608" indent="-372538" defTabSz="1219215">
              <a:lnSpc>
                <a:spcPct val="115000"/>
              </a:lnSpc>
              <a:buClr>
                <a:srgbClr val="3D3D3D"/>
              </a:buClr>
              <a:buSzPts val="800"/>
              <a:buFont typeface="Roboto"/>
              <a:buChar char="❏"/>
            </a:pPr>
            <a:r>
              <a:rPr lang="en-US" sz="1150" dirty="0">
                <a:latin typeface="Roboto"/>
                <a:ea typeface="Roboto"/>
                <a:cs typeface="Roboto"/>
                <a:sym typeface="Roboto"/>
              </a:rPr>
              <a:t>Process Training</a:t>
            </a:r>
            <a:endParaRPr sz="1150" dirty="0">
              <a:latin typeface="Roboto"/>
              <a:ea typeface="Roboto"/>
              <a:cs typeface="Roboto"/>
              <a:sym typeface="Roboto"/>
            </a:endParaRPr>
          </a:p>
          <a:p>
            <a:pPr marL="609608" indent="-372538" defTabSz="1219215">
              <a:lnSpc>
                <a:spcPct val="115000"/>
              </a:lnSpc>
              <a:buClr>
                <a:srgbClr val="3D3D3D"/>
              </a:buClr>
              <a:buSzPts val="800"/>
              <a:buFont typeface="Roboto"/>
              <a:buChar char="❏"/>
            </a:pPr>
            <a:r>
              <a:rPr lang="en" sz="1150" dirty="0">
                <a:latin typeface="Roboto"/>
                <a:ea typeface="Roboto"/>
                <a:cs typeface="Roboto"/>
                <a:sym typeface="Roboto"/>
              </a:rPr>
              <a:t>Product Training </a:t>
            </a:r>
          </a:p>
          <a:p>
            <a:pPr marL="609608" indent="-372538" defTabSz="1219215">
              <a:lnSpc>
                <a:spcPct val="115000"/>
              </a:lnSpc>
              <a:buClr>
                <a:srgbClr val="3D3D3D"/>
              </a:buClr>
              <a:buSzPts val="800"/>
              <a:buFont typeface="Roboto"/>
              <a:buChar char="❏"/>
            </a:pPr>
            <a:r>
              <a:rPr lang="en" sz="1150" dirty="0">
                <a:latin typeface="Roboto"/>
                <a:ea typeface="Roboto"/>
                <a:cs typeface="Roboto"/>
                <a:sym typeface="Roboto"/>
              </a:rPr>
              <a:t>Competitive Training</a:t>
            </a:r>
            <a:endParaRPr sz="1150" dirty="0">
              <a:latin typeface="Roboto"/>
              <a:ea typeface="Roboto"/>
              <a:cs typeface="Roboto"/>
              <a:sym typeface="Roboto"/>
            </a:endParaRPr>
          </a:p>
          <a:p>
            <a:pPr marL="609608" indent="-372538" defTabSz="1219215">
              <a:lnSpc>
                <a:spcPct val="115000"/>
              </a:lnSpc>
              <a:buClr>
                <a:srgbClr val="3D3D3D"/>
              </a:buClr>
              <a:buSzPts val="800"/>
              <a:buFont typeface="Roboto"/>
              <a:buChar char="❏"/>
            </a:pPr>
            <a:r>
              <a:rPr lang="en" sz="1150" dirty="0">
                <a:latin typeface="Roboto"/>
                <a:ea typeface="Roboto"/>
                <a:cs typeface="Roboto"/>
                <a:sym typeface="Roboto"/>
              </a:rPr>
              <a:t>SE Introduction</a:t>
            </a:r>
            <a:r>
              <a:rPr lang="en-US" sz="1150" dirty="0">
                <a:latin typeface="Roboto"/>
                <a:ea typeface="Roboto"/>
                <a:cs typeface="Roboto"/>
                <a:sym typeface="Roboto"/>
              </a:rPr>
              <a:t> &amp; Demo</a:t>
            </a:r>
          </a:p>
          <a:p>
            <a:pPr marL="609608" indent="-372538" defTabSz="1219215">
              <a:lnSpc>
                <a:spcPct val="115000"/>
              </a:lnSpc>
              <a:buClr>
                <a:srgbClr val="3D3D3D"/>
              </a:buClr>
              <a:buSzPts val="800"/>
              <a:buFont typeface="Roboto"/>
              <a:buChar char="❏"/>
            </a:pPr>
            <a:r>
              <a:rPr lang="en-US" sz="1150" dirty="0">
                <a:latin typeface="Roboto"/>
                <a:ea typeface="Roboto"/>
                <a:cs typeface="Roboto"/>
                <a:sym typeface="Roboto"/>
              </a:rPr>
              <a:t>Sales Tools Training</a:t>
            </a:r>
            <a:endParaRPr sz="1150" dirty="0">
              <a:latin typeface="Roboto"/>
              <a:ea typeface="Roboto"/>
              <a:cs typeface="Roboto"/>
              <a:sym typeface="Roboto"/>
            </a:endParaRPr>
          </a:p>
          <a:p>
            <a:pPr marL="609608" indent="-372538" defTabSz="1219215">
              <a:lnSpc>
                <a:spcPct val="115000"/>
              </a:lnSpc>
              <a:buClr>
                <a:srgbClr val="3D3D3D"/>
              </a:buClr>
              <a:buSzPts val="800"/>
              <a:buFont typeface="Roboto"/>
              <a:buChar char="❏"/>
            </a:pPr>
            <a:r>
              <a:rPr lang="en-US" sz="1150" dirty="0">
                <a:latin typeface="Roboto"/>
                <a:ea typeface="Roboto"/>
                <a:cs typeface="Roboto"/>
                <a:sym typeface="Roboto"/>
              </a:rPr>
              <a:t>Target Account List Defined &amp; Uploaded in SFDC</a:t>
            </a:r>
          </a:p>
          <a:p>
            <a:pPr marL="609608" indent="-372538" defTabSz="1219215">
              <a:lnSpc>
                <a:spcPct val="115000"/>
              </a:lnSpc>
              <a:buClr>
                <a:srgbClr val="3D3D3D"/>
              </a:buClr>
              <a:buSzPts val="800"/>
              <a:buFont typeface="Roboto"/>
              <a:buChar char="❏"/>
            </a:pPr>
            <a:r>
              <a:rPr lang="en-US" sz="1150" dirty="0">
                <a:latin typeface="Roboto"/>
                <a:ea typeface="Roboto"/>
                <a:cs typeface="Roboto"/>
                <a:sym typeface="Roboto"/>
              </a:rPr>
              <a:t>ICP Review</a:t>
            </a:r>
            <a:endParaRPr sz="1150" dirty="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314" name="Google Shape;314;p19"/>
          <p:cNvSpPr/>
          <p:nvPr/>
        </p:nvSpPr>
        <p:spPr>
          <a:xfrm>
            <a:off x="4293330" y="1898334"/>
            <a:ext cx="914400" cy="914400"/>
          </a:xfrm>
          <a:prstGeom prst="ellipse">
            <a:avLst/>
          </a:prstGeom>
          <a:noFill/>
          <a:ln w="38100" cap="flat" cmpd="sng">
            <a:solidFill>
              <a:schemeClr val="tx2">
                <a:lumMod val="50000"/>
              </a:scheme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215">
              <a:buClr>
                <a:srgbClr val="000000"/>
              </a:buClr>
            </a:pPr>
            <a:endParaRPr sz="1867" strike="sngStrike" dirty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5" name="Google Shape;315;p19"/>
          <p:cNvSpPr txBox="1"/>
          <p:nvPr/>
        </p:nvSpPr>
        <p:spPr>
          <a:xfrm>
            <a:off x="3475813" y="2836700"/>
            <a:ext cx="2506681" cy="59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 defTabSz="1219215">
              <a:lnSpc>
                <a:spcPct val="115000"/>
              </a:lnSpc>
              <a:buClr>
                <a:srgbClr val="000000"/>
              </a:buClr>
            </a:pPr>
            <a:r>
              <a:rPr lang="en-US" sz="1334" b="1" dirty="0">
                <a:solidFill>
                  <a:schemeClr val="tx2">
                    <a:lumMod val="50000"/>
                  </a:schemeClr>
                </a:solidFill>
                <a:latin typeface="Roboto"/>
                <a:ea typeface="Roboto"/>
                <a:cs typeface="Roboto"/>
                <a:sym typeface="Roboto"/>
              </a:rPr>
              <a:t>Process, Product &amp; Messaging Refinement</a:t>
            </a:r>
            <a:endParaRPr sz="1334" b="1" dirty="0">
              <a:solidFill>
                <a:schemeClr val="tx2">
                  <a:lumMod val="50000"/>
                </a:schemeClr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316" name="Google Shape;316;p19"/>
          <p:cNvSpPr txBox="1"/>
          <p:nvPr/>
        </p:nvSpPr>
        <p:spPr>
          <a:xfrm>
            <a:off x="3313803" y="3445763"/>
            <a:ext cx="2715255" cy="226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609608" indent="-372538" defTabSz="1219215">
              <a:lnSpc>
                <a:spcPct val="115000"/>
              </a:lnSpc>
              <a:buClr>
                <a:srgbClr val="858585"/>
              </a:buClr>
              <a:buSzPts val="800"/>
              <a:buFont typeface="Roboto"/>
              <a:buChar char="❏"/>
            </a:pPr>
            <a:r>
              <a:rPr lang="en-US" sz="1150" dirty="0">
                <a:latin typeface="Roboto"/>
                <a:ea typeface="Roboto"/>
                <a:cs typeface="Roboto"/>
                <a:sym typeface="Roboto"/>
              </a:rPr>
              <a:t>Sales Process deep dive</a:t>
            </a:r>
          </a:p>
          <a:p>
            <a:pPr marL="609608" indent="-372538" defTabSz="1219215">
              <a:lnSpc>
                <a:spcPct val="115000"/>
              </a:lnSpc>
              <a:buClr>
                <a:srgbClr val="858585"/>
              </a:buClr>
              <a:buSzPts val="800"/>
              <a:buFont typeface="Roboto"/>
              <a:buChar char="❏"/>
            </a:pPr>
            <a:r>
              <a:rPr lang="en-US" sz="1150" dirty="0">
                <a:latin typeface="Roboto"/>
                <a:ea typeface="Roboto"/>
                <a:cs typeface="Roboto"/>
                <a:sym typeface="Roboto"/>
              </a:rPr>
              <a:t>Understand industry terms </a:t>
            </a:r>
          </a:p>
          <a:p>
            <a:pPr marL="609608" indent="-372538" defTabSz="1219215">
              <a:lnSpc>
                <a:spcPct val="115000"/>
              </a:lnSpc>
              <a:buClr>
                <a:srgbClr val="3D3D3D"/>
              </a:buClr>
              <a:buSzPts val="800"/>
              <a:buFont typeface="Roboto"/>
              <a:buChar char="❏"/>
            </a:pPr>
            <a:r>
              <a:rPr lang="en-US" sz="1150" dirty="0">
                <a:latin typeface="Roboto"/>
                <a:ea typeface="Roboto"/>
                <a:cs typeface="Roboto"/>
                <a:sym typeface="Roboto"/>
              </a:rPr>
              <a:t>Know our Customers</a:t>
            </a:r>
            <a:endParaRPr sz="1150" dirty="0">
              <a:latin typeface="Roboto"/>
              <a:ea typeface="Roboto"/>
              <a:cs typeface="Roboto"/>
              <a:sym typeface="Roboto"/>
            </a:endParaRPr>
          </a:p>
          <a:p>
            <a:pPr marL="609608" indent="-372538" defTabSz="1219215">
              <a:lnSpc>
                <a:spcPct val="115000"/>
              </a:lnSpc>
              <a:buClr>
                <a:srgbClr val="3D3D3D"/>
              </a:buClr>
              <a:buSzPts val="800"/>
              <a:buFont typeface="Roboto"/>
              <a:buChar char="❏"/>
            </a:pPr>
            <a:r>
              <a:rPr lang="en-US" sz="1150" dirty="0">
                <a:latin typeface="Roboto"/>
                <a:ea typeface="Roboto"/>
                <a:cs typeface="Roboto"/>
                <a:sym typeface="Roboto"/>
              </a:rPr>
              <a:t>Join 2 </a:t>
            </a:r>
            <a:r>
              <a:rPr lang="en" sz="1150" dirty="0">
                <a:latin typeface="Roboto"/>
                <a:ea typeface="Roboto"/>
                <a:cs typeface="Roboto"/>
                <a:sym typeface="Roboto"/>
              </a:rPr>
              <a:t>discovery </a:t>
            </a:r>
            <a:r>
              <a:rPr lang="en-US" sz="1150" dirty="0">
                <a:latin typeface="Roboto"/>
                <a:ea typeface="Roboto"/>
                <a:cs typeface="Roboto"/>
                <a:sym typeface="Roboto"/>
              </a:rPr>
              <a:t>c</a:t>
            </a:r>
            <a:r>
              <a:rPr lang="en" sz="1150" dirty="0">
                <a:latin typeface="Roboto"/>
                <a:ea typeface="Roboto"/>
                <a:cs typeface="Roboto"/>
                <a:sym typeface="Roboto"/>
              </a:rPr>
              <a:t>all</a:t>
            </a:r>
            <a:r>
              <a:rPr lang="en-US" sz="1150" dirty="0">
                <a:latin typeface="Roboto"/>
                <a:ea typeface="Roboto"/>
                <a:cs typeface="Roboto"/>
                <a:sym typeface="Roboto"/>
              </a:rPr>
              <a:t>s</a:t>
            </a:r>
            <a:endParaRPr sz="1150" dirty="0">
              <a:latin typeface="Roboto"/>
              <a:ea typeface="Roboto"/>
              <a:cs typeface="Roboto"/>
              <a:sym typeface="Roboto"/>
            </a:endParaRPr>
          </a:p>
          <a:p>
            <a:pPr marL="609608" indent="-372538" defTabSz="1219215">
              <a:lnSpc>
                <a:spcPct val="115000"/>
              </a:lnSpc>
              <a:buClr>
                <a:srgbClr val="3D3D3D"/>
              </a:buClr>
              <a:buSzPts val="800"/>
              <a:buFont typeface="Roboto"/>
              <a:buChar char="❏"/>
            </a:pPr>
            <a:r>
              <a:rPr lang="en-US" sz="1150" dirty="0">
                <a:latin typeface="Roboto"/>
                <a:ea typeface="Roboto"/>
                <a:cs typeface="Roboto"/>
                <a:sym typeface="Roboto"/>
              </a:rPr>
              <a:t>Roleplay Sales Deck </a:t>
            </a:r>
            <a:r>
              <a:rPr lang="en" sz="1150" dirty="0">
                <a:latin typeface="Roboto"/>
                <a:ea typeface="Roboto"/>
                <a:cs typeface="Roboto"/>
                <a:sym typeface="Roboto"/>
              </a:rPr>
              <a:t>w/SE</a:t>
            </a:r>
            <a:endParaRPr sz="1150" dirty="0">
              <a:latin typeface="Roboto"/>
              <a:ea typeface="Roboto"/>
              <a:cs typeface="Roboto"/>
              <a:sym typeface="Roboto"/>
            </a:endParaRPr>
          </a:p>
          <a:p>
            <a:pPr marL="609608" indent="-372538" defTabSz="1219215">
              <a:lnSpc>
                <a:spcPct val="115000"/>
              </a:lnSpc>
              <a:buClr>
                <a:srgbClr val="3D3D3D"/>
              </a:buClr>
              <a:buSzPts val="800"/>
              <a:buFont typeface="Roboto"/>
              <a:buChar char="❏"/>
            </a:pPr>
            <a:r>
              <a:rPr lang="en-US" sz="1150" dirty="0">
                <a:latin typeface="Roboto"/>
                <a:ea typeface="Roboto"/>
                <a:cs typeface="Roboto"/>
                <a:sym typeface="Roboto"/>
              </a:rPr>
              <a:t>Messaging Q&amp;A</a:t>
            </a:r>
            <a:endParaRPr sz="1150" dirty="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317" name="Google Shape;317;p19"/>
          <p:cNvSpPr txBox="1"/>
          <p:nvPr/>
        </p:nvSpPr>
        <p:spPr>
          <a:xfrm>
            <a:off x="4376798" y="2141534"/>
            <a:ext cx="704704" cy="42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 defTabSz="1219215">
              <a:lnSpc>
                <a:spcPct val="115000"/>
              </a:lnSpc>
              <a:spcAft>
                <a:spcPts val="2134"/>
              </a:spcAft>
              <a:buClr>
                <a:srgbClr val="000000"/>
              </a:buClr>
            </a:pPr>
            <a:r>
              <a:rPr lang="en" sz="1067" b="1" dirty="0">
                <a:solidFill>
                  <a:schemeClr val="tx2">
                    <a:lumMod val="75000"/>
                  </a:schemeClr>
                </a:solidFill>
                <a:latin typeface="Roboto"/>
                <a:ea typeface="Roboto"/>
                <a:cs typeface="Roboto"/>
                <a:sym typeface="Roboto"/>
              </a:rPr>
              <a:t>Week 2</a:t>
            </a:r>
            <a:endParaRPr sz="1067" b="1" dirty="0">
              <a:solidFill>
                <a:schemeClr val="tx2">
                  <a:lumMod val="75000"/>
                </a:schemeClr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319" name="Google Shape;319;p19"/>
          <p:cNvSpPr/>
          <p:nvPr/>
        </p:nvSpPr>
        <p:spPr>
          <a:xfrm>
            <a:off x="7064046" y="1898334"/>
            <a:ext cx="914400" cy="914400"/>
          </a:xfrm>
          <a:prstGeom prst="ellipse">
            <a:avLst/>
          </a:prstGeom>
          <a:noFill/>
          <a:ln w="38100" cap="flat" cmpd="sng">
            <a:solidFill>
              <a:schemeClr val="bg1">
                <a:lumMod val="50000"/>
              </a:scheme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215">
              <a:buClr>
                <a:srgbClr val="000000"/>
              </a:buClr>
            </a:pPr>
            <a:endParaRPr sz="1867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0" name="Google Shape;320;p19"/>
          <p:cNvSpPr txBox="1"/>
          <p:nvPr/>
        </p:nvSpPr>
        <p:spPr>
          <a:xfrm>
            <a:off x="6246533" y="2836700"/>
            <a:ext cx="2506680" cy="59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 defTabSz="1219215">
              <a:lnSpc>
                <a:spcPct val="115000"/>
              </a:lnSpc>
              <a:buClr>
                <a:srgbClr val="000000"/>
              </a:buClr>
            </a:pPr>
            <a:r>
              <a:rPr lang="en-US" sz="1334" b="1" dirty="0">
                <a:solidFill>
                  <a:schemeClr val="tx2">
                    <a:lumMod val="75000"/>
                  </a:schemeClr>
                </a:solidFill>
                <a:latin typeface="Roboto"/>
                <a:ea typeface="Roboto"/>
                <a:cs typeface="Roboto"/>
                <a:sym typeface="Roboto"/>
              </a:rPr>
              <a:t>Sales Cardio &amp; Prospecting</a:t>
            </a:r>
            <a:endParaRPr sz="1334" b="1" dirty="0">
              <a:solidFill>
                <a:schemeClr val="tx2">
                  <a:lumMod val="75000"/>
                </a:schemeClr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321" name="Google Shape;321;p19"/>
          <p:cNvSpPr txBox="1"/>
          <p:nvPr/>
        </p:nvSpPr>
        <p:spPr>
          <a:xfrm>
            <a:off x="6117599" y="3445768"/>
            <a:ext cx="2831101" cy="197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609608" indent="-372538" defTabSz="1219215">
              <a:lnSpc>
                <a:spcPct val="115000"/>
              </a:lnSpc>
              <a:buClr>
                <a:srgbClr val="858585"/>
              </a:buClr>
              <a:buSzPts val="800"/>
              <a:buFont typeface="Roboto"/>
              <a:buChar char="❏"/>
            </a:pPr>
            <a:r>
              <a:rPr lang="en" sz="1150" dirty="0">
                <a:latin typeface="Roboto"/>
                <a:ea typeface="Roboto"/>
                <a:cs typeface="Roboto"/>
                <a:sym typeface="Roboto"/>
              </a:rPr>
              <a:t>SFDC Training</a:t>
            </a:r>
            <a:endParaRPr lang="en-US" sz="1150" dirty="0">
              <a:latin typeface="Roboto"/>
              <a:ea typeface="Roboto"/>
              <a:cs typeface="Roboto"/>
              <a:sym typeface="Roboto"/>
            </a:endParaRPr>
          </a:p>
          <a:p>
            <a:pPr marL="609608" indent="-372538" defTabSz="1219215">
              <a:lnSpc>
                <a:spcPct val="115000"/>
              </a:lnSpc>
              <a:buClr>
                <a:srgbClr val="858585"/>
              </a:buClr>
              <a:buSzPts val="800"/>
              <a:buFont typeface="Roboto"/>
              <a:buChar char="❏"/>
            </a:pPr>
            <a:r>
              <a:rPr lang="en-US" sz="1150" dirty="0">
                <a:latin typeface="Roboto"/>
                <a:ea typeface="Roboto"/>
                <a:cs typeface="Roboto"/>
                <a:sym typeface="Roboto"/>
              </a:rPr>
              <a:t>Products &amp; Pricing Training</a:t>
            </a:r>
          </a:p>
          <a:p>
            <a:pPr marL="609608" indent="-372538" defTabSz="1219215">
              <a:lnSpc>
                <a:spcPct val="115000"/>
              </a:lnSpc>
              <a:buClr>
                <a:srgbClr val="858585"/>
              </a:buClr>
              <a:buSzPts val="800"/>
              <a:buFont typeface="Roboto"/>
              <a:buChar char="❏"/>
            </a:pPr>
            <a:r>
              <a:rPr lang="en-US" sz="1150" dirty="0">
                <a:latin typeface="Roboto"/>
                <a:ea typeface="Roboto"/>
                <a:cs typeface="Roboto"/>
                <a:sym typeface="Roboto"/>
              </a:rPr>
              <a:t>Sales Assets Training</a:t>
            </a:r>
          </a:p>
          <a:p>
            <a:pPr marL="609608" indent="-372538" defTabSz="1219215">
              <a:lnSpc>
                <a:spcPct val="115000"/>
              </a:lnSpc>
              <a:buClr>
                <a:srgbClr val="858585"/>
              </a:buClr>
              <a:buSzPts val="800"/>
              <a:buFont typeface="Roboto"/>
              <a:buChar char="❏"/>
            </a:pPr>
            <a:r>
              <a:rPr lang="en-US" sz="1150" dirty="0">
                <a:latin typeface="Roboto"/>
                <a:ea typeface="Roboto"/>
                <a:cs typeface="Roboto"/>
                <a:sym typeface="Roboto"/>
              </a:rPr>
              <a:t>Prospecting</a:t>
            </a:r>
            <a:endParaRPr sz="1150" dirty="0">
              <a:latin typeface="Roboto"/>
              <a:ea typeface="Roboto"/>
              <a:cs typeface="Roboto"/>
              <a:sym typeface="Roboto"/>
            </a:endParaRPr>
          </a:p>
          <a:p>
            <a:pPr marL="609608" indent="-372538" defTabSz="1219215">
              <a:lnSpc>
                <a:spcPct val="115000"/>
              </a:lnSpc>
              <a:buClr>
                <a:srgbClr val="858585"/>
              </a:buClr>
              <a:buSzPts val="800"/>
              <a:buFont typeface="Roboto"/>
              <a:buChar char="❏"/>
            </a:pPr>
            <a:r>
              <a:rPr lang="en" sz="1150" dirty="0">
                <a:latin typeface="Roboto"/>
                <a:ea typeface="Roboto"/>
                <a:cs typeface="Roboto"/>
                <a:sym typeface="Roboto"/>
              </a:rPr>
              <a:t>Shadow </a:t>
            </a:r>
            <a:r>
              <a:rPr lang="en-US" sz="1150" dirty="0">
                <a:latin typeface="Roboto"/>
                <a:ea typeface="Roboto"/>
                <a:cs typeface="Roboto"/>
                <a:sym typeface="Roboto"/>
              </a:rPr>
              <a:t>mid-funnel </a:t>
            </a:r>
            <a:r>
              <a:rPr lang="en" sz="1150" dirty="0">
                <a:latin typeface="Roboto"/>
                <a:ea typeface="Roboto"/>
                <a:cs typeface="Roboto"/>
                <a:sym typeface="Roboto"/>
              </a:rPr>
              <a:t>Sales Call</a:t>
            </a:r>
            <a:endParaRPr sz="1150" dirty="0">
              <a:latin typeface="Roboto"/>
              <a:ea typeface="Roboto"/>
              <a:cs typeface="Roboto"/>
              <a:sym typeface="Roboto"/>
            </a:endParaRPr>
          </a:p>
          <a:p>
            <a:pPr marL="609608" indent="-372538" defTabSz="1219215">
              <a:lnSpc>
                <a:spcPct val="115000"/>
              </a:lnSpc>
              <a:buClr>
                <a:srgbClr val="858585"/>
              </a:buClr>
              <a:buSzPts val="800"/>
              <a:buFont typeface="Roboto"/>
              <a:buChar char="❏"/>
            </a:pPr>
            <a:r>
              <a:rPr lang="en" sz="1150" dirty="0">
                <a:latin typeface="Roboto"/>
                <a:ea typeface="Roboto"/>
                <a:cs typeface="Roboto"/>
                <a:sym typeface="Roboto"/>
              </a:rPr>
              <a:t>Roleplay Sales Deck </a:t>
            </a:r>
          </a:p>
          <a:p>
            <a:pPr marL="609608" indent="-372538" defTabSz="1219215">
              <a:lnSpc>
                <a:spcPct val="115000"/>
              </a:lnSpc>
              <a:buClr>
                <a:srgbClr val="858585"/>
              </a:buClr>
              <a:buSzPts val="800"/>
              <a:buFont typeface="Roboto"/>
              <a:buChar char="❏"/>
            </a:pPr>
            <a:r>
              <a:rPr lang="en-US" sz="1150" dirty="0">
                <a:latin typeface="Roboto"/>
                <a:ea typeface="Roboto"/>
                <a:cs typeface="Roboto"/>
                <a:sym typeface="Roboto"/>
              </a:rPr>
              <a:t>Present 2 customer stories  </a:t>
            </a:r>
          </a:p>
          <a:p>
            <a:pPr marL="609608" indent="-372538" defTabSz="1219215">
              <a:lnSpc>
                <a:spcPct val="115000"/>
              </a:lnSpc>
              <a:buClr>
                <a:srgbClr val="858585"/>
              </a:buClr>
              <a:buSzPts val="800"/>
              <a:buFont typeface="Roboto"/>
              <a:buChar char="❏"/>
            </a:pPr>
            <a:r>
              <a:rPr lang="en-US" sz="1150" dirty="0">
                <a:latin typeface="Roboto"/>
                <a:ea typeface="Roboto"/>
                <a:cs typeface="Roboto"/>
                <a:sym typeface="Roboto"/>
              </a:rPr>
              <a:t>Check-in with leadership</a:t>
            </a:r>
            <a:endParaRPr sz="1150" dirty="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322" name="Google Shape;322;p19"/>
          <p:cNvSpPr txBox="1"/>
          <p:nvPr/>
        </p:nvSpPr>
        <p:spPr>
          <a:xfrm>
            <a:off x="7147514" y="2141534"/>
            <a:ext cx="704704" cy="42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 defTabSz="1219215">
              <a:lnSpc>
                <a:spcPct val="115000"/>
              </a:lnSpc>
              <a:spcAft>
                <a:spcPts val="2134"/>
              </a:spcAft>
              <a:buClr>
                <a:srgbClr val="000000"/>
              </a:buClr>
            </a:pPr>
            <a:r>
              <a:rPr lang="en" sz="1067" b="1" dirty="0">
                <a:solidFill>
                  <a:schemeClr val="bg1">
                    <a:lumMod val="50000"/>
                  </a:schemeClr>
                </a:solidFill>
                <a:latin typeface="Roboto"/>
                <a:ea typeface="Roboto"/>
                <a:cs typeface="Roboto"/>
                <a:sym typeface="Roboto"/>
              </a:rPr>
              <a:t>Week 3</a:t>
            </a:r>
            <a:endParaRPr sz="1067" b="1" dirty="0">
              <a:solidFill>
                <a:schemeClr val="bg1">
                  <a:lumMod val="50000"/>
                </a:schemeClr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324" name="Google Shape;324;p19"/>
          <p:cNvSpPr/>
          <p:nvPr/>
        </p:nvSpPr>
        <p:spPr>
          <a:xfrm>
            <a:off x="9854761" y="1898334"/>
            <a:ext cx="914400" cy="914400"/>
          </a:xfrm>
          <a:prstGeom prst="ellipse">
            <a:avLst/>
          </a:prstGeom>
          <a:noFill/>
          <a:ln w="38100" cap="flat" cmpd="sng">
            <a:solidFill>
              <a:schemeClr val="bg1">
                <a:lumMod val="65000"/>
              </a:scheme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215">
              <a:buClr>
                <a:srgbClr val="000000"/>
              </a:buClr>
            </a:pPr>
            <a:endParaRPr sz="1867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5" name="Google Shape;325;p19"/>
          <p:cNvSpPr txBox="1"/>
          <p:nvPr/>
        </p:nvSpPr>
        <p:spPr>
          <a:xfrm>
            <a:off x="9037244" y="2836700"/>
            <a:ext cx="2506680" cy="59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 defTabSz="1219215">
              <a:lnSpc>
                <a:spcPct val="115000"/>
              </a:lnSpc>
              <a:buClr>
                <a:srgbClr val="000000"/>
              </a:buClr>
            </a:pPr>
            <a:r>
              <a:rPr lang="en-US" sz="1334" b="1" dirty="0">
                <a:solidFill>
                  <a:schemeClr val="bg1">
                    <a:lumMod val="50000"/>
                  </a:schemeClr>
                </a:solidFill>
                <a:latin typeface="Roboto"/>
                <a:ea typeface="Roboto"/>
                <a:cs typeface="Roboto"/>
                <a:sym typeface="Roboto"/>
              </a:rPr>
              <a:t>Roadshow</a:t>
            </a:r>
            <a:endParaRPr sz="1334" b="1" dirty="0">
              <a:solidFill>
                <a:schemeClr val="bg1">
                  <a:lumMod val="50000"/>
                </a:schemeClr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326" name="Google Shape;326;p19"/>
          <p:cNvSpPr txBox="1"/>
          <p:nvPr/>
        </p:nvSpPr>
        <p:spPr>
          <a:xfrm>
            <a:off x="9037241" y="3445770"/>
            <a:ext cx="2506680" cy="98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609608" indent="-372538" defTabSz="1219215">
              <a:lnSpc>
                <a:spcPct val="115000"/>
              </a:lnSpc>
              <a:buClr>
                <a:srgbClr val="858585"/>
              </a:buClr>
              <a:buSzPts val="800"/>
              <a:buFont typeface="Roboto"/>
              <a:buChar char="❏"/>
            </a:pPr>
            <a:r>
              <a:rPr lang="en-US" sz="1150" dirty="0">
                <a:latin typeface="Roboto"/>
                <a:ea typeface="Roboto"/>
                <a:cs typeface="Roboto"/>
                <a:sym typeface="Roboto"/>
              </a:rPr>
              <a:t>Shadow a PoC kickoff call</a:t>
            </a:r>
          </a:p>
          <a:p>
            <a:pPr marL="609608" indent="-372538" defTabSz="1219215">
              <a:lnSpc>
                <a:spcPct val="115000"/>
              </a:lnSpc>
              <a:buClr>
                <a:srgbClr val="858585"/>
              </a:buClr>
              <a:buSzPts val="800"/>
              <a:buFont typeface="Roboto"/>
              <a:buChar char="❏"/>
            </a:pPr>
            <a:r>
              <a:rPr lang="en-US" sz="1150" dirty="0">
                <a:latin typeface="Roboto"/>
                <a:ea typeface="Roboto"/>
                <a:cs typeface="Roboto"/>
                <a:sym typeface="Roboto"/>
              </a:rPr>
              <a:t>Join 3-5 Meetings</a:t>
            </a:r>
          </a:p>
          <a:p>
            <a:pPr marL="609608" indent="-372538" defTabSz="1219215">
              <a:lnSpc>
                <a:spcPct val="115000"/>
              </a:lnSpc>
              <a:buClr>
                <a:srgbClr val="858585"/>
              </a:buClr>
              <a:buSzPts val="800"/>
              <a:buFont typeface="Roboto"/>
              <a:buChar char="❏"/>
            </a:pPr>
            <a:r>
              <a:rPr lang="en-US" sz="1150" dirty="0">
                <a:latin typeface="Roboto"/>
                <a:ea typeface="Roboto"/>
                <a:cs typeface="Roboto"/>
                <a:sym typeface="Roboto"/>
              </a:rPr>
              <a:t>Host a discovery call</a:t>
            </a:r>
          </a:p>
        </p:txBody>
      </p:sp>
      <p:sp>
        <p:nvSpPr>
          <p:cNvPr id="327" name="Google Shape;327;p19"/>
          <p:cNvSpPr txBox="1"/>
          <p:nvPr/>
        </p:nvSpPr>
        <p:spPr>
          <a:xfrm>
            <a:off x="9938229" y="2141534"/>
            <a:ext cx="704704" cy="42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 defTabSz="1219215">
              <a:lnSpc>
                <a:spcPct val="115000"/>
              </a:lnSpc>
              <a:spcAft>
                <a:spcPts val="2134"/>
              </a:spcAft>
              <a:buClr>
                <a:srgbClr val="000000"/>
              </a:buClr>
            </a:pPr>
            <a:r>
              <a:rPr lang="en" sz="1067" b="1" dirty="0">
                <a:solidFill>
                  <a:schemeClr val="bg1">
                    <a:lumMod val="65000"/>
                  </a:schemeClr>
                </a:solidFill>
                <a:latin typeface="Roboto"/>
                <a:ea typeface="Roboto"/>
                <a:cs typeface="Roboto"/>
                <a:sym typeface="Roboto"/>
              </a:rPr>
              <a:t>Week 4</a:t>
            </a:r>
            <a:endParaRPr sz="1067" b="1" dirty="0">
              <a:solidFill>
                <a:schemeClr val="bg1">
                  <a:lumMod val="65000"/>
                </a:schemeClr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328" name="Google Shape;328;p19"/>
          <p:cNvSpPr/>
          <p:nvPr/>
        </p:nvSpPr>
        <p:spPr>
          <a:xfrm>
            <a:off x="5782900" y="2286284"/>
            <a:ext cx="792400" cy="49200"/>
          </a:xfrm>
          <a:prstGeom prst="roundRect">
            <a:avLst>
              <a:gd name="adj" fmla="val 50000"/>
            </a:avLst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215">
              <a:buClr>
                <a:srgbClr val="000000"/>
              </a:buClr>
            </a:pPr>
            <a:endParaRPr sz="1867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9" name="Google Shape;329;p19"/>
          <p:cNvSpPr/>
          <p:nvPr/>
        </p:nvSpPr>
        <p:spPr>
          <a:xfrm>
            <a:off x="8558867" y="2286284"/>
            <a:ext cx="792400" cy="49200"/>
          </a:xfrm>
          <a:prstGeom prst="roundRect">
            <a:avLst>
              <a:gd name="adj" fmla="val 50000"/>
            </a:avLst>
          </a:prstGeom>
          <a:solidFill>
            <a:srgbClr val="85858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215">
              <a:buClr>
                <a:srgbClr val="000000"/>
              </a:buClr>
            </a:pPr>
            <a:endParaRPr sz="1867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69EF40E-A637-A88F-A893-351C7A200175}"/>
              </a:ext>
            </a:extLst>
          </p:cNvPr>
          <p:cNvSpPr txBox="1"/>
          <p:nvPr/>
        </p:nvSpPr>
        <p:spPr>
          <a:xfrm>
            <a:off x="464451" y="133282"/>
            <a:ext cx="11411323" cy="10882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000" b="1" dirty="0">
                <a:latin typeface="Arial" panose="020B0604020202020204" pitchFamily="34" charset="0"/>
                <a:ea typeface="DIN Next W1G Light" charset="0"/>
                <a:cs typeface="Arial" panose="020B0604020202020204" pitchFamily="34" charset="0"/>
              </a:rPr>
              <a:t>Sales Onboarding Launchpad</a:t>
            </a:r>
            <a:br>
              <a:rPr lang="en-US" sz="3000" b="1" dirty="0">
                <a:latin typeface="Arial" panose="020B0604020202020204" pitchFamily="34" charset="0"/>
                <a:ea typeface="DIN Next W1G Light" charset="0"/>
                <a:cs typeface="Arial" panose="020B0604020202020204" pitchFamily="34" charset="0"/>
              </a:rPr>
            </a:br>
            <a:r>
              <a:rPr lang="en-US" sz="1500" dirty="0">
                <a:latin typeface="Arial" panose="020B0604020202020204" pitchFamily="34" charset="0"/>
                <a:ea typeface="DIN Next W1G Light" charset="0"/>
                <a:cs typeface="Arial" panose="020B0604020202020204" pitchFamily="34" charset="0"/>
              </a:rPr>
              <a:t>This 30-day plan template can help you define your own onboarding plan for sales reps.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28561AD-FE9E-2F4E-A3B0-692A41C88DC1}"/>
              </a:ext>
            </a:extLst>
          </p:cNvPr>
          <p:cNvSpPr txBox="1">
            <a:spLocks/>
          </p:cNvSpPr>
          <p:nvPr/>
        </p:nvSpPr>
        <p:spPr>
          <a:xfrm>
            <a:off x="8513789" y="6644522"/>
            <a:ext cx="3412449" cy="81597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r" defTabSz="914400" rtl="0" eaLnBrk="1" latinLnBrk="0" hangingPunct="1">
              <a:defRPr sz="1000" b="1" kern="1200">
                <a:solidFill>
                  <a:schemeClr val="bg1">
                    <a:lumMod val="65000"/>
                  </a:schemeClr>
                </a:solidFill>
                <a:latin typeface="Avenir Book" panose="02000503020000020003" pitchFamily="2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1up Corp © Sales Playbook Template Template </a:t>
            </a:r>
            <a:fld id="{BAA9DC6C-3F70-D34C-8305-E3E6D8D44348}" type="slidenum">
              <a:rPr lang="en-US" sz="11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3</a:t>
            </a:fld>
            <a:r>
              <a:rPr lang="en-US" sz="11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6" name="Picture 5" descr="Logo&#10;&#10;Description automatically generated">
            <a:extLst>
              <a:ext uri="{FF2B5EF4-FFF2-40B4-BE49-F238E27FC236}">
                <a16:creationId xmlns:a16="http://schemas.microsoft.com/office/drawing/2014/main" id="{03A1CA7E-44FD-B01E-5587-16133B3B0E4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87601" y="6190074"/>
            <a:ext cx="465575" cy="465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7337050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1up_Theme">
  <a:themeElements>
    <a:clrScheme name="Custom 3">
      <a:dk1>
        <a:srgbClr val="000000"/>
      </a:dk1>
      <a:lt1>
        <a:srgbClr val="FFFFFF"/>
      </a:lt1>
      <a:dk2>
        <a:srgbClr val="5603BD"/>
      </a:dk2>
      <a:lt2>
        <a:srgbClr val="1DFFD3"/>
      </a:lt2>
      <a:accent1>
        <a:srgbClr val="00C1FF"/>
      </a:accent1>
      <a:accent2>
        <a:srgbClr val="FF1DDB"/>
      </a:accent2>
      <a:accent3>
        <a:srgbClr val="0074FF"/>
      </a:accent3>
      <a:accent4>
        <a:srgbClr val="CD00FF"/>
      </a:accent4>
      <a:accent5>
        <a:srgbClr val="FF0097"/>
      </a:accent5>
      <a:accent6>
        <a:srgbClr val="00FF79"/>
      </a:accent6>
      <a:hlink>
        <a:srgbClr val="FF0097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1up_Theme" id="{CFADA366-61A1-0C45-98D7-F4250D2C2927}" vid="{89B6F323-9B55-2444-B9BF-D36CF177F78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4342</TotalTime>
  <Words>289</Words>
  <Application>Microsoft Macintosh PowerPoint</Application>
  <PresentationFormat>Widescreen</PresentationFormat>
  <Paragraphs>101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Avenir Book</vt:lpstr>
      <vt:lpstr>Calibri</vt:lpstr>
      <vt:lpstr>Gilroy ExtraBold</vt:lpstr>
      <vt:lpstr>Poppins</vt:lpstr>
      <vt:lpstr>Roboto</vt:lpstr>
      <vt:lpstr>1up_Theme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Sales Kickoff Agenda Template</dc:title>
  <dc:subject/>
  <dc:creator>1up Corp</dc:creator>
  <cp:keywords/>
  <dc:description/>
  <cp:lastModifiedBy>George Avetisov</cp:lastModifiedBy>
  <cp:revision>82</cp:revision>
  <dcterms:created xsi:type="dcterms:W3CDTF">2022-05-11T15:26:45Z</dcterms:created>
  <dcterms:modified xsi:type="dcterms:W3CDTF">2024-02-06T18:03:13Z</dcterms:modified>
  <cp:category/>
</cp:coreProperties>
</file>