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57" r:id="rId2"/>
    <p:sldId id="349" r:id="rId3"/>
    <p:sldId id="350" r:id="rId4"/>
    <p:sldId id="351" r:id="rId5"/>
    <p:sldId id="352" r:id="rId6"/>
    <p:sldId id="353" r:id="rId7"/>
    <p:sldId id="359" r:id="rId8"/>
    <p:sldId id="354" r:id="rId9"/>
    <p:sldId id="355" r:id="rId10"/>
    <p:sldId id="356" r:id="rId11"/>
    <p:sldId id="358" r:id="rId12"/>
    <p:sldId id="329" r:id="rId13"/>
    <p:sldId id="348" r:id="rId14"/>
    <p:sldId id="346" r:id="rId15"/>
    <p:sldId id="342" r:id="rId16"/>
    <p:sldId id="345" r:id="rId17"/>
    <p:sldId id="337" r:id="rId18"/>
    <p:sldId id="335" r:id="rId19"/>
    <p:sldId id="332" r:id="rId20"/>
    <p:sldId id="338" r:id="rId21"/>
    <p:sldId id="347" r:id="rId22"/>
    <p:sldId id="341" r:id="rId23"/>
    <p:sldId id="344" r:id="rId24"/>
    <p:sldId id="330" r:id="rId25"/>
    <p:sldId id="334" r:id="rId26"/>
  </p:sldIdLst>
  <p:sldSz cx="9144000" cy="6858000" type="screen4x3"/>
  <p:notesSz cx="6808788" cy="99409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A1"/>
    <a:srgbClr val="66CCFF"/>
    <a:srgbClr val="990099"/>
    <a:srgbClr val="3A9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/>
    <p:restoredTop sz="82369" autoAdjust="0"/>
  </p:normalViewPr>
  <p:slideViewPr>
    <p:cSldViewPr>
      <p:cViewPr varScale="1">
        <p:scale>
          <a:sx n="77" d="100"/>
          <a:sy n="77" d="100"/>
        </p:scale>
        <p:origin x="36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689" cy="496406"/>
          </a:xfrm>
          <a:prstGeom prst="rect">
            <a:avLst/>
          </a:prstGeom>
        </p:spPr>
        <p:txBody>
          <a:bodyPr vert="horz" lIns="92402" tIns="46201" rIns="92402" bIns="4620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491" y="0"/>
            <a:ext cx="2950689" cy="496406"/>
          </a:xfrm>
          <a:prstGeom prst="rect">
            <a:avLst/>
          </a:prstGeom>
        </p:spPr>
        <p:txBody>
          <a:bodyPr vert="horz" lIns="92402" tIns="46201" rIns="92402" bIns="46201" rtlCol="0"/>
          <a:lstStyle>
            <a:lvl1pPr algn="r">
              <a:defRPr sz="1200"/>
            </a:lvl1pPr>
          </a:lstStyle>
          <a:p>
            <a:fld id="{8A2D1A9B-DDA9-4B35-B0CE-6FE2B5BD9125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2918"/>
            <a:ext cx="2950689" cy="496406"/>
          </a:xfrm>
          <a:prstGeom prst="rect">
            <a:avLst/>
          </a:prstGeom>
        </p:spPr>
        <p:txBody>
          <a:bodyPr vert="horz" lIns="92402" tIns="46201" rIns="92402" bIns="4620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491" y="9442918"/>
            <a:ext cx="2950689" cy="496406"/>
          </a:xfrm>
          <a:prstGeom prst="rect">
            <a:avLst/>
          </a:prstGeom>
        </p:spPr>
        <p:txBody>
          <a:bodyPr vert="horz" lIns="92402" tIns="46201" rIns="92402" bIns="46201" rtlCol="0" anchor="b"/>
          <a:lstStyle>
            <a:lvl1pPr algn="r">
              <a:defRPr sz="1200"/>
            </a:lvl1pPr>
          </a:lstStyle>
          <a:p>
            <a:fld id="{9A9953C5-2542-43CF-8F40-53B3A4AE060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379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4" cy="497046"/>
          </a:xfrm>
          <a:prstGeom prst="rect">
            <a:avLst/>
          </a:prstGeom>
        </p:spPr>
        <p:txBody>
          <a:bodyPr vert="horz" lIns="92402" tIns="46201" rIns="92402" bIns="4620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7046"/>
          </a:xfrm>
          <a:prstGeom prst="rect">
            <a:avLst/>
          </a:prstGeom>
        </p:spPr>
        <p:txBody>
          <a:bodyPr vert="horz" lIns="92402" tIns="46201" rIns="92402" bIns="46201" rtlCol="0"/>
          <a:lstStyle>
            <a:lvl1pPr algn="r">
              <a:defRPr sz="1200"/>
            </a:lvl1pPr>
          </a:lstStyle>
          <a:p>
            <a:fld id="{60CB01CC-055A-43AB-B649-A5668A9074F8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2" tIns="46201" rIns="92402" bIns="4620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2402" tIns="46201" rIns="92402" bIns="4620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4" cy="497046"/>
          </a:xfrm>
          <a:prstGeom prst="rect">
            <a:avLst/>
          </a:prstGeom>
        </p:spPr>
        <p:txBody>
          <a:bodyPr vert="horz" lIns="92402" tIns="46201" rIns="92402" bIns="4620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4" cy="497046"/>
          </a:xfrm>
          <a:prstGeom prst="rect">
            <a:avLst/>
          </a:prstGeom>
        </p:spPr>
        <p:txBody>
          <a:bodyPr vert="horz" lIns="92402" tIns="46201" rIns="92402" bIns="46201" rtlCol="0" anchor="b"/>
          <a:lstStyle>
            <a:lvl1pPr algn="r">
              <a:defRPr sz="1200"/>
            </a:lvl1pPr>
          </a:lstStyle>
          <a:p>
            <a:fld id="{6DDDEBBF-A338-4CE6-B419-EBAD2D979A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53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57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39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4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2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58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75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67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7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91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02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23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52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41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DEBBF-A338-4CE6-B419-EBAD2D979AA5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08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F087-30EC-084D-9A18-83E875868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4418C-20F7-6741-8B1D-F5BC32340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6635-28DE-6D43-9669-3D57C016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7635-1B8B-694D-A472-821A56BA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CE6B7-C6D7-1A42-BC50-54F02E3F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39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3A73-77D4-2543-B4BD-3AA71AB7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49466-A500-C343-9397-AAC830683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520EF-AF0F-2E45-BD12-F244F2E6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0C2CA-AD30-DD4E-AF1A-97D2F28A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4DFBA-8494-E340-8207-6DC9B2F8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11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28BB3-D6A7-9F4E-B2C0-0889AA596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06D1B-9ECC-3A4E-BC26-58FC0F2A4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D06E-5BAA-9F4A-8469-90878AAE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F5DAE-355A-7846-A0F6-ABF8691B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0B1BC-DA45-CC43-A100-B84B5714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95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4A5E-FD3E-C243-923F-5A1A888F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C60E-C0F9-4643-BD20-74F027A6B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21548-1A19-D344-BF85-B2694B17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8556-9C2D-C642-9CFD-88E110A6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B30F9-9A45-7F4F-87BE-80DBA99A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76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BC31-E4D0-B54E-A8A9-73EF0801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11A12-3749-3447-BD40-0641BD409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8194-0814-304E-A50F-19809A03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472E0-74FE-354B-A0DA-334A1ABB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067C-4605-EF48-9E67-E9F89584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1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2D99-C95A-9346-802C-473F48BF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DDB3-4C4D-F74C-844D-5397A64CF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80FE5-5E14-F547-BA66-BEE1A615B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CD675-1505-C24E-81E4-CFE59043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5153B-2342-BC4C-97EA-E6141322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5CE4D-8763-6141-8459-EA79DB58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70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FBD0-DA9D-8F48-93AE-C0CB9EB3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26948-5198-8145-BF42-22E100155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996A3-B17E-9448-A3EF-4D8B3884E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149D1-430D-B54D-A0C3-D21130D7B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1E53B-1C71-E248-BB60-53BF64024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0BBEA-5882-A24F-939A-E16F5A8F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2224D-FF4F-B14D-B98A-257DB0A9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692B9-C491-7C49-9DA7-81697F37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33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A747-35DC-7A42-A200-290057F3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5313A-253D-D54C-A302-E5C1C2F8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6797A-998E-5648-9DAD-D76D895E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EBF47-D651-764C-BD6A-661FBC1F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60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AD69A-EA60-934E-9B81-BC984F45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4CED7-9A50-7946-8571-4EF0EA03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D689B-09FA-6A4B-87BE-5E3C60F8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73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D2A1-20C2-3244-8710-DD612475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9B4A7-8C84-AC49-A216-9681205D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FE9ED-33FA-D145-B14D-24A4A1769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41C95-339F-4A41-AB27-6ED628E4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9F1B8-C0DF-1749-886C-F4BF8C5E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98A7F-61F2-A34D-A9B6-338EB6E1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42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5E7E-0EEC-F444-AFEF-2BB40BBF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69125-A7FB-1B4A-84F2-4283880B3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24C39-EF10-2140-B109-D28961BCA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DACDC-A060-9541-9A00-14F4AE20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6E7FE-ED21-7F48-9DC2-CC1DDBBA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78F16-4C0B-BF4E-9944-AE213E53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8AAE8-E2BC-C942-AA51-167A4DE9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406C1-E777-BD4D-B458-0E6E794D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81D98-08F4-A245-9CB5-C449440EF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E10111-9DC6-47C2-AFDF-053E7B5EBC4A}" type="datetimeFigureOut">
              <a:rPr lang="nl-NL" smtClean="0"/>
              <a:pPr>
                <a:defRPr/>
              </a:pPr>
              <a:t>18-11-2025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0462D-86A3-5F40-9A80-F1D671A3C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0B0EB-7D24-C44E-BB49-56118506F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5A58D0-8946-4528-90E5-4A7AD7CBD1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63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F9D91D4-FBE6-4C4E-99F2-1349F8509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4004757" cy="2991881"/>
          </a:xfr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1F4A6DB-B6B6-4BDF-9BDA-C2DD301C6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28783"/>
            <a:ext cx="4004757" cy="300598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0A90E2-FCEC-4F2A-9FBC-5E6795C57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8" y="694370"/>
            <a:ext cx="1905266" cy="119079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0655C90-CCC6-489E-8F41-0B80E04DBADC}"/>
              </a:ext>
            </a:extLst>
          </p:cNvPr>
          <p:cNvSpPr txBox="1"/>
          <p:nvPr/>
        </p:nvSpPr>
        <p:spPr>
          <a:xfrm>
            <a:off x="4976357" y="5301208"/>
            <a:ext cx="370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6D9FA1"/>
                </a:solidFill>
                <a:latin typeface="Candara Light" panose="020E0502030303020204" pitchFamily="34" charset="0"/>
              </a:rPr>
              <a:t>Groningen, 20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30389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E35D28-AAE5-4D2E-A8FF-9BC9520B9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2"/>
            <a:ext cx="9144000" cy="68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33910EF-8F9E-4632-93CB-C0617F183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1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3853"/>
            <a:ext cx="5633409" cy="422538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071A78-728B-4945-AFE1-3B936B7A7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41D2D9-2A0C-4704-B78A-EDAA06B80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" y="0"/>
            <a:ext cx="9136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3853"/>
            <a:ext cx="5633409" cy="422538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071A78-728B-4945-AFE1-3B936B7A7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665E9-E91F-4C94-9383-9CD1BA22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3" y="620688"/>
            <a:ext cx="7128792" cy="936104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990099"/>
                </a:solidFill>
              </a:rPr>
              <a:t>Verhouding uitgaven aan cultuur 2023 </a:t>
            </a:r>
            <a:br>
              <a:rPr lang="nl-NL" sz="2400" b="1" dirty="0">
                <a:solidFill>
                  <a:srgbClr val="990099"/>
                </a:solidFill>
              </a:rPr>
            </a:br>
            <a:r>
              <a:rPr lang="nl-NL" sz="2400" b="1" dirty="0">
                <a:solidFill>
                  <a:srgbClr val="990099"/>
                </a:solidFill>
              </a:rPr>
              <a:t>Rijksoverheid, provincies en gemeenten	</a:t>
            </a:r>
            <a:br>
              <a:rPr lang="nl-NL" sz="2400" b="1" dirty="0">
                <a:solidFill>
                  <a:srgbClr val="990099"/>
                </a:solidFill>
              </a:rPr>
            </a:br>
            <a:endParaRPr lang="nl-NL" sz="2400" b="1" dirty="0">
              <a:solidFill>
                <a:srgbClr val="990099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FDB85F-2A9A-4099-A89F-15E4EC24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2" y="1446675"/>
            <a:ext cx="6997087" cy="39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6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3853"/>
            <a:ext cx="5633409" cy="422538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071A78-728B-4945-AFE1-3B936B7A7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41D2D9-2A0C-4704-B78A-EDAA06B80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" y="0"/>
            <a:ext cx="913666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2285992-78A6-408D-BDF7-7A9A981D8F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BCD8C-A6DA-4B81-91A0-DE307DE0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F36F932-8509-4CAF-907E-589CDEFEB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0" y="833336"/>
            <a:ext cx="7783940" cy="5191327"/>
          </a:xfrm>
        </p:spPr>
      </p:pic>
    </p:spTree>
    <p:extLst>
      <p:ext uri="{BB962C8B-B14F-4D97-AF65-F5344CB8AC3E}">
        <p14:creationId xmlns:p14="http://schemas.microsoft.com/office/powerpoint/2010/main" val="175086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3853"/>
            <a:ext cx="5633409" cy="422538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071A78-728B-4945-AFE1-3B936B7A7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6306"/>
            <a:ext cx="5633409" cy="422538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4D1138-BD8A-4CD1-941A-6E907CA9B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144559B-F233-4CDE-8322-DB8D7E2D4E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6E6B5F-B8DC-470F-B06A-3727711E4E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8F88BC-37A3-4C6C-A5FE-F32A7ECE49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4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6306"/>
            <a:ext cx="5633409" cy="422538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4D1138-BD8A-4CD1-941A-6E907CA9B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144559B-F233-4CDE-8322-DB8D7E2D4E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7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0FEA1E5-48E8-443E-BD1C-062A31026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6"/>
            <a:ext cx="9144000" cy="68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4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6306"/>
            <a:ext cx="5633409" cy="422538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4D1138-BD8A-4CD1-941A-6E907CA9B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144559B-F233-4CDE-8322-DB8D7E2D4E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6E6B5F-B8DC-470F-B06A-3727711E4E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8F88BC-37A3-4C6C-A5FE-F32A7ECE49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2856C2A-0996-42EB-B979-2484BDCD73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3853"/>
            <a:ext cx="5633409" cy="422538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071A78-728B-4945-AFE1-3B936B7A7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41D2D9-2A0C-4704-B78A-EDAA06B80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" y="0"/>
            <a:ext cx="9136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665E9-E91F-4C94-9383-9CD1BA22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128792" cy="936104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990099"/>
                </a:solidFill>
              </a:rPr>
              <a:t>Bijdragen aan cultuur van de totale overheid, privaat en de eigen inkomsten van de cultuursector in 2023</a:t>
            </a:r>
            <a:br>
              <a:rPr lang="nl-NL" sz="2400" b="1" dirty="0">
                <a:solidFill>
                  <a:srgbClr val="990099"/>
                </a:solidFill>
              </a:rPr>
            </a:br>
            <a:endParaRPr lang="nl-NL" sz="2400" b="1" dirty="0">
              <a:solidFill>
                <a:srgbClr val="990099"/>
              </a:solidFill>
            </a:endParaRP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5DD75433-57DB-4D57-876A-4200D522A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5" y="1556792"/>
            <a:ext cx="6976730" cy="3816424"/>
          </a:xfrm>
        </p:spPr>
      </p:pic>
    </p:spTree>
    <p:extLst>
      <p:ext uri="{BB962C8B-B14F-4D97-AF65-F5344CB8AC3E}">
        <p14:creationId xmlns:p14="http://schemas.microsoft.com/office/powerpoint/2010/main" val="397980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665E9-E91F-4C94-9383-9CD1BA22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128792" cy="936104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990099"/>
                </a:solidFill>
              </a:rPr>
              <a:t>Private bijdragen aan cultuur van 2022</a:t>
            </a:r>
            <a:br>
              <a:rPr lang="nl-NL" sz="2400" b="1" dirty="0">
                <a:solidFill>
                  <a:srgbClr val="990099"/>
                </a:solidFill>
              </a:rPr>
            </a:br>
            <a:endParaRPr lang="nl-NL" sz="2400" b="1" dirty="0">
              <a:solidFill>
                <a:srgbClr val="990099"/>
              </a:solidFill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82A055D-AB8B-489B-B2DF-EBD67544B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52" y="1340768"/>
            <a:ext cx="6661460" cy="4176464"/>
          </a:xfrm>
        </p:spPr>
      </p:pic>
    </p:spTree>
    <p:extLst>
      <p:ext uri="{BB962C8B-B14F-4D97-AF65-F5344CB8AC3E}">
        <p14:creationId xmlns:p14="http://schemas.microsoft.com/office/powerpoint/2010/main" val="220704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6306"/>
            <a:ext cx="5633409" cy="422538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4D1138-BD8A-4CD1-941A-6E907CA9B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6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k\AppData\Local\Temp\Rar$DI56.528\RVC_logo_RGB_pos.jpg">
            <a:extLst>
              <a:ext uri="{FF2B5EF4-FFF2-40B4-BE49-F238E27FC236}">
                <a16:creationId xmlns:a16="http://schemas.microsoft.com/office/drawing/2014/main" id="{0D4CC1A0-3EDD-214C-A97B-CCEC4AC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35435" cy="798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A3D5BB-010F-477A-BB7B-9320D518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6306"/>
            <a:ext cx="5633409" cy="422538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4D1138-BD8A-4CD1-941A-6E907CA9B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144559B-F233-4CDE-8322-DB8D7E2D4E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6E6B5F-B8DC-470F-B06A-3727711E4E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"/>
            <a:ext cx="9144000" cy="68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C84EC2E-E22E-4ABD-AD29-362A1E29C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B1A092-E6E9-463D-9CD0-0A5AF01C8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92826BC-89B4-457A-9423-B25C5212B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E148F3-1527-4459-BB46-CFB67C3A7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F9DED0-5A85-4E35-A472-F8A0584AC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8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F9DED0-5A85-4E35-A472-F8A0584AC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0E5251-F281-4D9D-8315-3D6E86ABE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AFA062D-C532-40C4-BF6E-4AA004BA6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9173D9FE3D84084C8D9A42CFE29EC" ma:contentTypeVersion="12" ma:contentTypeDescription="Een nieuw document maken." ma:contentTypeScope="" ma:versionID="06c3d054f8e30daeaecef087ac0131d4">
  <xsd:schema xmlns:xsd="http://www.w3.org/2001/XMLSchema" xmlns:xs="http://www.w3.org/2001/XMLSchema" xmlns:p="http://schemas.microsoft.com/office/2006/metadata/properties" xmlns:ns2="319671ad-df1b-4b35-aac2-45a159688442" xmlns:ns3="6b113794-63e1-4618-a352-9a86ea75cb9b" targetNamespace="http://schemas.microsoft.com/office/2006/metadata/properties" ma:root="true" ma:fieldsID="783e00c1b7d9495da501929a5a502595" ns2:_="" ns3:_="">
    <xsd:import namespace="319671ad-df1b-4b35-aac2-45a159688442"/>
    <xsd:import namespace="6b113794-63e1-4618-a352-9a86ea75c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671ad-df1b-4b35-aac2-45a1596884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c22bc96-b743-49b0-a01a-a501e21828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13794-63e1-4618-a352-9a86ea75cb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bfe95c-5e91-49fa-9ad6-86d7e11703c2}" ma:internalName="TaxCatchAll" ma:showField="CatchAllData" ma:web="6b113794-63e1-4618-a352-9a86ea75cb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113794-63e1-4618-a352-9a86ea75cb9b" xsi:nil="true"/>
    <lcf76f155ced4ddcb4097134ff3c332f xmlns="319671ad-df1b-4b35-aac2-45a1596884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96492C-D104-4FBC-AB81-D279F6D51151}"/>
</file>

<file path=customXml/itemProps2.xml><?xml version="1.0" encoding="utf-8"?>
<ds:datastoreItem xmlns:ds="http://schemas.openxmlformats.org/officeDocument/2006/customXml" ds:itemID="{FD46E0A8-C3C1-4E57-BED9-734B6A4C995E}"/>
</file>

<file path=customXml/itemProps3.xml><?xml version="1.0" encoding="utf-8"?>
<ds:datastoreItem xmlns:ds="http://schemas.openxmlformats.org/officeDocument/2006/customXml" ds:itemID="{2F22A8F9-FEC8-4204-9DFC-F9DDB86F56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10803</TotalTime>
  <Words>58</Words>
  <Application>Microsoft Office PowerPoint</Application>
  <PresentationFormat>Diavoorstelling (4:3)</PresentationFormat>
  <Paragraphs>18</Paragraphs>
  <Slides>25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Candara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Verhouding uitgaven aan cultuur 2023  Rijksoverheid, provincies en gemeenten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Bijdragen aan cultuur van de totale overheid, privaat en de eigen inkomsten van de cultuursector in 2023 </vt:lpstr>
      <vt:lpstr>Private bijdragen aan cultuur van 2022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Fleur Kortenbach (Raad voor Cultuur)</dc:creator>
  <cp:lastModifiedBy>Sander van der Eijk (Raad voor Cultuur)</cp:lastModifiedBy>
  <cp:revision>86</cp:revision>
  <cp:lastPrinted>2025-11-18T12:14:48Z</cp:lastPrinted>
  <dcterms:created xsi:type="dcterms:W3CDTF">2011-09-05T13:07:23Z</dcterms:created>
  <dcterms:modified xsi:type="dcterms:W3CDTF">2025-11-18T12:16:09Z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0x01010066C9173D9FE3D84084C8D9A42CFE29EC</vt:lpwstr>
  </property>
</Properties>
</file>