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7" r:id="rId2"/>
    <p:sldId id="336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3" d="100"/>
          <a:sy n="43" d="100"/>
        </p:scale>
        <p:origin x="75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9F401D-A602-B62B-E75B-465B80BC4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B9B785F-70D6-91D5-8C25-1C3BDB6DC5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EA6C1C-8BFC-216A-9CA9-62237FE3B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138B-D83D-4824-A5D6-0DCB4A86B919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8009D9-779F-E38F-CF9C-55AA2288D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F9A991-0D7C-E32F-5AA3-BE422B5C6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78C5-16D5-4E09-A583-E4C5575CFD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7085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80C29C-4AB8-47AF-2903-F1CF2D82D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7C85DC1-B13B-CFDC-0BF8-BF3CA956E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15D1DF5-C101-D94A-5F7B-DB606CCE8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138B-D83D-4824-A5D6-0DCB4A86B919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AF5CE4-C002-3908-6A37-8548CB1F2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99F838-E157-26B1-4306-0C31DDC5B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78C5-16D5-4E09-A583-E4C5575CFD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106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565439-470B-CC53-8C3A-636014320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0CCF61-7072-A08D-8BFE-EFB0C6EA9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DDDB31-ADAE-F8D3-AE31-71E59D9F5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138B-D83D-4824-A5D6-0DCB4A86B919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B48B69-552B-BEB7-14C7-C6DDD953D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A8F7FF-7231-E258-FA32-D6576D2B8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78C5-16D5-4E09-A583-E4C5575CFD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22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BB7600-F569-AF50-2D9E-E05EFD203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275040D-6DAF-4E4F-EAC3-8D665CE85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FD31A8C-DE5A-631C-E76E-9F5C11E4A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9C5C5DA-84EF-DC21-2CB8-EE6DB43BC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138B-D83D-4824-A5D6-0DCB4A86B919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BBA78CE-D1E0-56A7-9862-B2A2F0106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9F6E5A7-7968-A51F-AC66-5A9747C1D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78C5-16D5-4E09-A583-E4C5575CFD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7309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995BFF-7698-7C47-B76E-53F2C4B0F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201B78D-3A73-D4DD-4D08-7260AC3E6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E73173-7AD9-09FE-289D-8C3CEFB10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99E94A3-B6FB-7AD0-A363-47A292D105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66EAC90-9467-ECAE-F02A-FBADA17867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F226361-7DED-4512-EF41-E1ABA34F5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138B-D83D-4824-A5D6-0DCB4A86B919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D19F5B3-C6D0-4ED2-11B0-3ED3DDD10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05B7197-0DBB-F7CA-7429-2D9AD37FB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78C5-16D5-4E09-A583-E4C5575CFD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7956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A2FDAF-AB95-16D3-356D-185E2CDFD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8AB1BAB-87D0-6D53-112C-A84629E40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138B-D83D-4824-A5D6-0DCB4A86B919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FD7C12E-54B7-FB2E-36CF-2D875DF9D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08C9AA7-F2D3-2366-F9E5-DC8F743F5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78C5-16D5-4E09-A583-E4C5575CFD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259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DF6AEC4-AA9F-4D74-3C55-5790E4530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138B-D83D-4824-A5D6-0DCB4A86B919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DF366A4-25A1-752D-C55C-A9AB30170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44E4830-5F4D-DB68-5F3A-71DE57D34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78C5-16D5-4E09-A583-E4C5575CFD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34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3C3261-FFAC-60C8-7B34-9C84927DD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C16E4C8-911B-13C2-BAAB-141B19591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5A12891-8CCE-38C2-7835-F8343F604B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5EC1DDA-4852-CFA6-3E85-FE752C158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138B-D83D-4824-A5D6-0DCB4A86B919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EFA5F2-D9FB-58A4-E815-C47C3C243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DD77DB3-27AA-6D76-158A-67DD15922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78C5-16D5-4E09-A583-E4C5575CFD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403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7FD7F3-0C1E-7721-D550-2B58C4931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7334D31-7562-D260-6443-9CC30B12FC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F6171D3-55BB-2496-FAB5-917B4981C2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9F39243-4AFD-B31E-BE21-B81099079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138B-D83D-4824-A5D6-0DCB4A86B919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1D8BCFF-9519-C7EC-AF06-E793B2A25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7EB3DA4-1AA3-E26D-41FA-641DB08A1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78C5-16D5-4E09-A583-E4C5575CFD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4231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0CF066-6B5B-B9EB-F141-AED06B044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515C386-EB85-E4C9-4281-CC03405E7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EAC68D-B487-B25D-EF98-B0BE166BE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138B-D83D-4824-A5D6-0DCB4A86B919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EBD85B-A9F7-B036-8CA6-A43013C6E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B3C048-70B7-75DE-5F5A-CBEFA341A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78C5-16D5-4E09-A583-E4C5575CFD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596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AFF4EF6-28D2-4957-862E-3BF6E39FA8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2B6F6B4-F2CC-7867-0330-B3BC95880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C0F4C76-C96B-B6F7-CAF2-3B0E0857F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138B-D83D-4824-A5D6-0DCB4A86B919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5265F4-8066-6E5C-251B-4F6EDB5B6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857660-22F3-6D64-9754-EA1EDEA2B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178C5-16D5-4E09-A583-E4C5575CFD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6390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420822-0525-B24D-A327-006D9DBC9EB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D38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Shape, circle&#10;&#10;Description automatically generated">
            <a:extLst>
              <a:ext uri="{FF2B5EF4-FFF2-40B4-BE49-F238E27FC236}">
                <a16:creationId xmlns:a16="http://schemas.microsoft.com/office/drawing/2014/main" id="{8919A2B2-48A3-744A-B290-14EF261009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93" r="-725" b="-324"/>
          <a:stretch/>
        </p:blipFill>
        <p:spPr>
          <a:xfrm rot="2139773">
            <a:off x="6917124" y="1224816"/>
            <a:ext cx="2678893" cy="2686729"/>
          </a:xfrm>
          <a:prstGeom prst="rect">
            <a:avLst/>
          </a:prstGeom>
        </p:spPr>
      </p:pic>
      <p:pic>
        <p:nvPicPr>
          <p:cNvPr id="26" name="Picture 25" descr="Shape, circle&#10;&#10;Description automatically generated">
            <a:extLst>
              <a:ext uri="{FF2B5EF4-FFF2-40B4-BE49-F238E27FC236}">
                <a16:creationId xmlns:a16="http://schemas.microsoft.com/office/drawing/2014/main" id="{16755CCC-3AE2-3A4C-A9E4-4DA4955E2A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93" r="-725" b="-324"/>
          <a:stretch/>
        </p:blipFill>
        <p:spPr>
          <a:xfrm rot="9141928">
            <a:off x="9235439" y="2836836"/>
            <a:ext cx="3607169" cy="3617721"/>
          </a:xfrm>
          <a:prstGeom prst="rect">
            <a:avLst/>
          </a:prstGeom>
        </p:spPr>
      </p:pic>
      <p:pic>
        <p:nvPicPr>
          <p:cNvPr id="27" name="Picture 26" descr="Shape, circle&#10;&#10;Description automatically generated">
            <a:extLst>
              <a:ext uri="{FF2B5EF4-FFF2-40B4-BE49-F238E27FC236}">
                <a16:creationId xmlns:a16="http://schemas.microsoft.com/office/drawing/2014/main" id="{FE5B7E07-E77C-E44B-B9C2-983D5C3C2B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93" r="-725" b="-324"/>
          <a:stretch/>
        </p:blipFill>
        <p:spPr>
          <a:xfrm rot="493245">
            <a:off x="-583532" y="3279138"/>
            <a:ext cx="2588592" cy="25961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5A07A3-DB00-664B-81E7-FD48B45972B1}"/>
              </a:ext>
            </a:extLst>
          </p:cNvPr>
          <p:cNvSpPr txBox="1"/>
          <p:nvPr userDrawn="1"/>
        </p:nvSpPr>
        <p:spPr>
          <a:xfrm>
            <a:off x="11215688" y="-21288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9F15E8EC-7AEA-6A41-BAF0-66901ECAA20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3377" y="-537313"/>
            <a:ext cx="1503562" cy="15035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C757AA0-5EC8-E04E-9B7F-E20D41C13A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16"/>
          <a:stretch/>
        </p:blipFill>
        <p:spPr>
          <a:xfrm>
            <a:off x="822854" y="627211"/>
            <a:ext cx="998155" cy="26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86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FE38474-D070-3553-9E75-D7C9C854E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2A296C-25F4-9B0A-A9CA-8A2B70609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872CCC-64D7-38E9-C212-B3546C58E0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39138B-D83D-4824-A5D6-0DCB4A86B919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8E7C07-BCF6-B5EF-D059-49E58D581B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1FBC64-B482-6DA0-6AC2-B2A283B7FE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D178C5-16D5-4E09-A583-E4C5575CFD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011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8A785-EB0D-ABC1-8DC9-AC266483C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E5267F04-195F-4B4C-A481-25887CB4D154}"/>
              </a:ext>
            </a:extLst>
          </p:cNvPr>
          <p:cNvSpPr txBox="1"/>
          <p:nvPr/>
        </p:nvSpPr>
        <p:spPr>
          <a:xfrm>
            <a:off x="839788" y="846836"/>
            <a:ext cx="730751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ja-JP" altLang="en-US" sz="32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ランドマーク株式会社</a:t>
            </a:r>
            <a:endParaRPr lang="en-US" altLang="ja-JP" sz="3200" b="1" spc="-50" dirty="0">
              <a:solidFill>
                <a:srgbClr val="B5995B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3200" dirty="0">
              <a:solidFill>
                <a:schemeClr val="bg1"/>
              </a:solidFill>
              <a:latin typeface="Microsoft YaHei UI Light" panose="020B0300000000000000" pitchFamily="34" charset="-122"/>
              <a:ea typeface="Microsoft YaHei UI Light" panose="020B0300000000000000" pitchFamily="34" charset="-122"/>
              <a:cs typeface="Microsoft Tai Le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18B656-CABD-676D-5DAB-460B3680B1F4}"/>
              </a:ext>
            </a:extLst>
          </p:cNvPr>
          <p:cNvSpPr txBox="1"/>
          <p:nvPr/>
        </p:nvSpPr>
        <p:spPr>
          <a:xfrm>
            <a:off x="839788" y="1904763"/>
            <a:ext cx="1087367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所在地：東京都港区赤坂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9-7-1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ミッドタウン・タワー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18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階　</a:t>
            </a:r>
            <a:endParaRPr lang="en-US" altLang="ja-JP" sz="2400" b="1" spc="-50" dirty="0">
              <a:solidFill>
                <a:srgbClr val="B5995B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              03-4588-4259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　　　　　　</a:t>
            </a:r>
            <a:endParaRPr lang="en-US" altLang="zh-CN" sz="2400" b="1" spc="-50" dirty="0">
              <a:solidFill>
                <a:srgbClr val="B5995B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7EBB84DC-89DB-1796-A660-CA6D6FB629D0}"/>
              </a:ext>
            </a:extLst>
          </p:cNvPr>
          <p:cNvSpPr txBox="1"/>
          <p:nvPr/>
        </p:nvSpPr>
        <p:spPr>
          <a:xfrm>
            <a:off x="839788" y="2881048"/>
            <a:ext cx="688307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会社設立日：令和４年３月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30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日</a:t>
            </a:r>
            <a:endParaRPr lang="en-US" altLang="zh-CN" sz="2400" b="1" spc="-50" dirty="0">
              <a:solidFill>
                <a:srgbClr val="B5995B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42708429-831E-6607-011E-A1D40E324686}"/>
              </a:ext>
            </a:extLst>
          </p:cNvPr>
          <p:cNvSpPr txBox="1"/>
          <p:nvPr/>
        </p:nvSpPr>
        <p:spPr>
          <a:xfrm>
            <a:off x="839788" y="3512486"/>
            <a:ext cx="688307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資本金の額：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30,100,000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円</a:t>
            </a:r>
            <a:endParaRPr lang="en-US" altLang="zh-CN" sz="2400" b="1" spc="-50" dirty="0">
              <a:solidFill>
                <a:srgbClr val="B5995B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AB37FFD0-9FB4-E2CD-1972-DB6CAE2C55E0}"/>
              </a:ext>
            </a:extLst>
          </p:cNvPr>
          <p:cNvSpPr txBox="1"/>
          <p:nvPr/>
        </p:nvSpPr>
        <p:spPr>
          <a:xfrm>
            <a:off x="839788" y="4825952"/>
            <a:ext cx="688307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代表者：代表取締役　スン・ニン</a:t>
            </a:r>
            <a:endParaRPr lang="en-US" altLang="zh-CN" sz="2400" b="1" spc="-50" dirty="0">
              <a:solidFill>
                <a:srgbClr val="B5995B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E1A8C514-F028-6A88-168F-0A39AC62D116}"/>
              </a:ext>
            </a:extLst>
          </p:cNvPr>
          <p:cNvSpPr txBox="1"/>
          <p:nvPr/>
        </p:nvSpPr>
        <p:spPr>
          <a:xfrm>
            <a:off x="839788" y="4169219"/>
            <a:ext cx="981297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事業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:  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第二種資金移動業（予定）　リサーチ業、経営コンサルティング業、貿易コンサルティング業</a:t>
            </a:r>
            <a:endParaRPr lang="en-US" altLang="zh-CN" sz="2400" b="1" spc="-50" dirty="0">
              <a:solidFill>
                <a:srgbClr val="B5995B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0" name="図 9" descr="背景パターン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2F913171-68C9-BDB3-F75B-72A4132EC0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2062" b="98664"/>
          <a:stretch>
            <a:fillRect/>
          </a:stretch>
        </p:blipFill>
        <p:spPr>
          <a:xfrm>
            <a:off x="586804" y="648534"/>
            <a:ext cx="2241508" cy="265866"/>
          </a:xfrm>
          <a:prstGeom prst="rect">
            <a:avLst/>
          </a:prstGeom>
        </p:spPr>
      </p:pic>
      <p:cxnSp>
        <p:nvCxnSpPr>
          <p:cNvPr id="13" name="Straight Connector 16">
            <a:extLst>
              <a:ext uri="{FF2B5EF4-FFF2-40B4-BE49-F238E27FC236}">
                <a16:creationId xmlns:a16="http://schemas.microsoft.com/office/drawing/2014/main" id="{545D148C-C500-16AB-A7A0-385958A064FB}"/>
              </a:ext>
            </a:extLst>
          </p:cNvPr>
          <p:cNvCxnSpPr>
            <a:cxnSpLocks/>
          </p:cNvCxnSpPr>
          <p:nvPr/>
        </p:nvCxnSpPr>
        <p:spPr>
          <a:xfrm>
            <a:off x="832293" y="1451328"/>
            <a:ext cx="1052741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451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A3655E8D-7D19-75AC-141B-F9A18038E8A5}"/>
              </a:ext>
            </a:extLst>
          </p:cNvPr>
          <p:cNvSpPr txBox="1"/>
          <p:nvPr/>
        </p:nvSpPr>
        <p:spPr>
          <a:xfrm>
            <a:off x="839788" y="846836"/>
            <a:ext cx="730751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altLang="ja-JP" sz="32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Landmark </a:t>
            </a:r>
            <a:r>
              <a:rPr lang="en-US" altLang="ja-JP" sz="3200" b="1" spc="-50" dirty="0" err="1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Co.,Ltd</a:t>
            </a:r>
            <a:endParaRPr lang="en-US" altLang="ja-JP" sz="3200" b="1" spc="-50" dirty="0">
              <a:solidFill>
                <a:srgbClr val="B5995B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en-US" sz="3200" dirty="0">
              <a:solidFill>
                <a:schemeClr val="bg1"/>
              </a:solidFill>
              <a:latin typeface="Microsoft YaHei UI Light" panose="020B0300000000000000" pitchFamily="34" charset="-122"/>
              <a:ea typeface="Microsoft YaHei UI Light" panose="020B0300000000000000" pitchFamily="34" charset="-122"/>
              <a:cs typeface="Microsoft Tai Le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087171-71A7-CE35-BBD8-DBA1A4B90296}"/>
              </a:ext>
            </a:extLst>
          </p:cNvPr>
          <p:cNvSpPr txBox="1"/>
          <p:nvPr/>
        </p:nvSpPr>
        <p:spPr>
          <a:xfrm>
            <a:off x="839788" y="1904763"/>
            <a:ext cx="1087367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Location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18F Midtown Tower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9-7-1 Akasaka, Minato-ku, Tokyo</a:t>
            </a:r>
          </a:p>
          <a:p>
            <a:pPr>
              <a:defRPr/>
            </a:pP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              03-4588-4259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　　　　　　</a:t>
            </a:r>
            <a:endParaRPr lang="en-US" altLang="zh-CN" sz="2400" b="1" spc="-50" dirty="0">
              <a:solidFill>
                <a:srgbClr val="B5995B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1B555364-439F-B099-5223-42A4AEAB3580}"/>
              </a:ext>
            </a:extLst>
          </p:cNvPr>
          <p:cNvSpPr txBox="1"/>
          <p:nvPr/>
        </p:nvSpPr>
        <p:spPr>
          <a:xfrm>
            <a:off x="839788" y="2881048"/>
            <a:ext cx="688307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Date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of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Establishment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April 3</a:t>
            </a:r>
            <a:r>
              <a:rPr lang="en-US" altLang="ja-JP" sz="2400" b="1" spc="-50" baseline="3000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rd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, 2022 </a:t>
            </a:r>
            <a:endParaRPr lang="en-US" altLang="zh-CN" sz="2400" b="1" spc="-50" dirty="0">
              <a:solidFill>
                <a:srgbClr val="B5995B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4CC409E1-2B36-7BCB-EE16-195342823F40}"/>
              </a:ext>
            </a:extLst>
          </p:cNvPr>
          <p:cNvSpPr txBox="1"/>
          <p:nvPr/>
        </p:nvSpPr>
        <p:spPr>
          <a:xfrm>
            <a:off x="839788" y="3512486"/>
            <a:ext cx="688307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Capital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Amount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JPY 30,100,000</a:t>
            </a:r>
            <a:endParaRPr lang="en-US" altLang="zh-CN" sz="2400" b="1" spc="-50" dirty="0">
              <a:solidFill>
                <a:srgbClr val="B5995B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C5FEEE83-9CE3-DA87-51F0-44CF9410CF8D}"/>
              </a:ext>
            </a:extLst>
          </p:cNvPr>
          <p:cNvSpPr txBox="1"/>
          <p:nvPr/>
        </p:nvSpPr>
        <p:spPr>
          <a:xfrm>
            <a:off x="839788" y="4825952"/>
            <a:ext cx="688307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Representative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Director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Sun Ning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　</a:t>
            </a:r>
            <a:endParaRPr lang="en-US" altLang="zh-CN" sz="2400" b="1" spc="-50" dirty="0">
              <a:solidFill>
                <a:srgbClr val="B5995B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82DBEC87-D948-5FC7-AF6C-7840C3CD6C4E}"/>
              </a:ext>
            </a:extLst>
          </p:cNvPr>
          <p:cNvSpPr txBox="1"/>
          <p:nvPr/>
        </p:nvSpPr>
        <p:spPr>
          <a:xfrm>
            <a:off x="832293" y="4169217"/>
            <a:ext cx="968330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Business</a:t>
            </a:r>
            <a:r>
              <a:rPr lang="ja-JP" altLang="en-US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ja-JP" sz="2400" b="1" spc="-50" dirty="0">
                <a:solidFill>
                  <a:srgbClr val="B5995B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Times New Roman" panose="02020603050405020304" pitchFamily="18" charset="0"/>
              </a:rPr>
              <a:t>Summary:  Type II Fund Transfer Business Operator in process, etc.</a:t>
            </a:r>
            <a:endParaRPr lang="en-US" altLang="zh-CN" sz="2400" b="1" spc="-50" dirty="0">
              <a:solidFill>
                <a:srgbClr val="B5995B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0" name="図 9" descr="背景パターン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58495367-B381-4D49-2550-D5778A2333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2062" b="98664"/>
          <a:stretch>
            <a:fillRect/>
          </a:stretch>
        </p:blipFill>
        <p:spPr>
          <a:xfrm>
            <a:off x="586804" y="648534"/>
            <a:ext cx="2241508" cy="265866"/>
          </a:xfrm>
          <a:prstGeom prst="rect">
            <a:avLst/>
          </a:prstGeom>
        </p:spPr>
      </p:pic>
      <p:cxnSp>
        <p:nvCxnSpPr>
          <p:cNvPr id="13" name="Straight Connector 16">
            <a:extLst>
              <a:ext uri="{FF2B5EF4-FFF2-40B4-BE49-F238E27FC236}">
                <a16:creationId xmlns:a16="http://schemas.microsoft.com/office/drawing/2014/main" id="{342794D2-7765-FD98-FF2C-79E4AC8F17E8}"/>
              </a:ext>
            </a:extLst>
          </p:cNvPr>
          <p:cNvCxnSpPr>
            <a:cxnSpLocks/>
          </p:cNvCxnSpPr>
          <p:nvPr/>
        </p:nvCxnSpPr>
        <p:spPr>
          <a:xfrm>
            <a:off x="832293" y="1451328"/>
            <a:ext cx="1052741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074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102</Words>
  <Application>Microsoft Office PowerPoint</Application>
  <PresentationFormat>ワイド画面</PresentationFormat>
  <Paragraphs>14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Microsoft YaHei UI</vt:lpstr>
      <vt:lpstr>Microsoft YaHei UI Light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雄司 沖野</dc:creator>
  <cp:lastModifiedBy>雄司 沖野</cp:lastModifiedBy>
  <cp:revision>1</cp:revision>
  <dcterms:created xsi:type="dcterms:W3CDTF">2026-09-24T05:43:57Z</dcterms:created>
  <dcterms:modified xsi:type="dcterms:W3CDTF">2026-09-24T08:21:33Z</dcterms:modified>
</cp:coreProperties>
</file>