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256" r:id="rId5"/>
    <p:sldId id="262" r:id="rId6"/>
    <p:sldId id="260" r:id="rId7"/>
    <p:sldId id="277" r:id="rId8"/>
    <p:sldId id="285" r:id="rId9"/>
    <p:sldId id="287" r:id="rId10"/>
    <p:sldId id="293" r:id="rId11"/>
    <p:sldId id="286" r:id="rId12"/>
    <p:sldId id="261" r:id="rId13"/>
    <p:sldId id="292" r:id="rId14"/>
    <p:sldId id="265" r:id="rId15"/>
    <p:sldId id="280" r:id="rId16"/>
    <p:sldId id="272" r:id="rId17"/>
    <p:sldId id="295" r:id="rId18"/>
    <p:sldId id="300" r:id="rId19"/>
    <p:sldId id="266" r:id="rId20"/>
    <p:sldId id="283" r:id="rId21"/>
    <p:sldId id="282" r:id="rId22"/>
    <p:sldId id="297" r:id="rId23"/>
    <p:sldId id="274" r:id="rId24"/>
    <p:sldId id="275" r:id="rId25"/>
    <p:sldId id="281" r:id="rId26"/>
    <p:sldId id="294" r:id="rId27"/>
    <p:sldId id="296" r:id="rId28"/>
    <p:sldId id="301" r:id="rId29"/>
    <p:sldId id="303"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03F6FF-5685-4CFE-B50E-F8FA304A9B91}" v="249" dt="2022-11-01T11:28:26.9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48" d="100"/>
          <a:sy n="48" d="100"/>
        </p:scale>
        <p:origin x="909" y="41"/>
      </p:cViewPr>
      <p:guideLst>
        <p:guide orient="horz" pos="2160"/>
        <p:guide pos="3840"/>
      </p:guideLst>
    </p:cSldViewPr>
  </p:slideViewPr>
  <p:notesTextViewPr>
    <p:cViewPr>
      <p:scale>
        <a:sx n="1" d="1"/>
        <a:sy n="1" d="1"/>
      </p:scale>
      <p:origin x="0" y="0"/>
    </p:cViewPr>
  </p:notesTextViewPr>
  <p:sorterViewPr>
    <p:cViewPr>
      <p:scale>
        <a:sx n="100" d="100"/>
        <a:sy n="100" d="100"/>
      </p:scale>
      <p:origin x="0" y="-200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B8578D-E152-475C-A009-55F3247574CA}" type="datetimeFigureOut">
              <a:rPr lang="en-GB" smtClean="0"/>
              <a:t>01/11/2022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7D5C22-6987-4FC4-BC59-C6BC043A0E67}" type="slidenum">
              <a:rPr lang="en-GB" smtClean="0"/>
              <a:t>‹#›</a:t>
            </a:fld>
            <a:endParaRPr lang="en-GB"/>
          </a:p>
        </p:txBody>
      </p:sp>
    </p:spTree>
    <p:extLst>
      <p:ext uri="{BB962C8B-B14F-4D97-AF65-F5344CB8AC3E}">
        <p14:creationId xmlns:p14="http://schemas.microsoft.com/office/powerpoint/2010/main" val="2232730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17D5C22-6987-4FC4-BC59-C6BC043A0E67}" type="slidenum">
              <a:rPr lang="en-GB" smtClean="0"/>
              <a:t>1</a:t>
            </a:fld>
            <a:endParaRPr lang="en-GB"/>
          </a:p>
        </p:txBody>
      </p:sp>
    </p:spTree>
    <p:extLst>
      <p:ext uri="{BB962C8B-B14F-4D97-AF65-F5344CB8AC3E}">
        <p14:creationId xmlns:p14="http://schemas.microsoft.com/office/powerpoint/2010/main" val="3041424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17D5C22-6987-4FC4-BC59-C6BC043A0E67}" type="slidenum">
              <a:rPr lang="en-GB" smtClean="0"/>
              <a:t>14</a:t>
            </a:fld>
            <a:endParaRPr lang="en-GB"/>
          </a:p>
        </p:txBody>
      </p:sp>
    </p:spTree>
    <p:extLst>
      <p:ext uri="{BB962C8B-B14F-4D97-AF65-F5344CB8AC3E}">
        <p14:creationId xmlns:p14="http://schemas.microsoft.com/office/powerpoint/2010/main" val="223644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A8D30-5E34-8DA4-E539-A5AC992A2B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82B4615-AA35-0C4B-CB18-BEA5E96FCA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3536A43-0775-4075-EA22-FD3ABEAA3D0E}"/>
              </a:ext>
            </a:extLst>
          </p:cNvPr>
          <p:cNvSpPr>
            <a:spLocks noGrp="1"/>
          </p:cNvSpPr>
          <p:nvPr>
            <p:ph type="dt" sz="half" idx="10"/>
          </p:nvPr>
        </p:nvSpPr>
        <p:spPr/>
        <p:txBody>
          <a:bodyPr/>
          <a:lstStyle/>
          <a:p>
            <a:fld id="{F1235D86-6974-4939-B37B-27F0C57B3923}" type="datetimeFigureOut">
              <a:rPr lang="en-GB" smtClean="0"/>
              <a:t>01/11/2022</a:t>
            </a:fld>
            <a:endParaRPr lang="en-GB"/>
          </a:p>
        </p:txBody>
      </p:sp>
      <p:sp>
        <p:nvSpPr>
          <p:cNvPr id="5" name="Footer Placeholder 4">
            <a:extLst>
              <a:ext uri="{FF2B5EF4-FFF2-40B4-BE49-F238E27FC236}">
                <a16:creationId xmlns:a16="http://schemas.microsoft.com/office/drawing/2014/main" id="{05BDA315-700A-0625-AB45-619F09165E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22FD11-18AE-411E-7A83-EA933085771C}"/>
              </a:ext>
            </a:extLst>
          </p:cNvPr>
          <p:cNvSpPr>
            <a:spLocks noGrp="1"/>
          </p:cNvSpPr>
          <p:nvPr>
            <p:ph type="sldNum" sz="quarter" idx="12"/>
          </p:nvPr>
        </p:nvSpPr>
        <p:spPr/>
        <p:txBody>
          <a:bodyPr/>
          <a:lstStyle/>
          <a:p>
            <a:fld id="{1EDFF482-C531-4027-A2D5-63BB3070E1E5}" type="slidenum">
              <a:rPr lang="en-GB" smtClean="0"/>
              <a:t>‹#›</a:t>
            </a:fld>
            <a:endParaRPr lang="en-GB"/>
          </a:p>
        </p:txBody>
      </p:sp>
    </p:spTree>
    <p:extLst>
      <p:ext uri="{BB962C8B-B14F-4D97-AF65-F5344CB8AC3E}">
        <p14:creationId xmlns:p14="http://schemas.microsoft.com/office/powerpoint/2010/main" val="3965366721"/>
      </p:ext>
    </p:extLst>
  </p:cSld>
  <p:clrMapOvr>
    <a:masterClrMapping/>
  </p:clrMapOvr>
  <p:transition spd="slow" advTm="354">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AE4C8-D08E-61D8-084C-E472A6BDF2C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7599846-CD6C-3F35-79B5-4F3A37AE7A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74E160-3943-5030-5F90-AFFE0DC56018}"/>
              </a:ext>
            </a:extLst>
          </p:cNvPr>
          <p:cNvSpPr>
            <a:spLocks noGrp="1"/>
          </p:cNvSpPr>
          <p:nvPr>
            <p:ph type="dt" sz="half" idx="10"/>
          </p:nvPr>
        </p:nvSpPr>
        <p:spPr/>
        <p:txBody>
          <a:bodyPr/>
          <a:lstStyle/>
          <a:p>
            <a:fld id="{F1235D86-6974-4939-B37B-27F0C57B3923}" type="datetimeFigureOut">
              <a:rPr lang="en-GB" smtClean="0"/>
              <a:t>01/11/2022</a:t>
            </a:fld>
            <a:endParaRPr lang="en-GB"/>
          </a:p>
        </p:txBody>
      </p:sp>
      <p:sp>
        <p:nvSpPr>
          <p:cNvPr id="5" name="Footer Placeholder 4">
            <a:extLst>
              <a:ext uri="{FF2B5EF4-FFF2-40B4-BE49-F238E27FC236}">
                <a16:creationId xmlns:a16="http://schemas.microsoft.com/office/drawing/2014/main" id="{1036CE6E-2E4E-C684-24C2-37C085E4F5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298F4D-28C5-5C92-B152-3E6EA4F33504}"/>
              </a:ext>
            </a:extLst>
          </p:cNvPr>
          <p:cNvSpPr>
            <a:spLocks noGrp="1"/>
          </p:cNvSpPr>
          <p:nvPr>
            <p:ph type="sldNum" sz="quarter" idx="12"/>
          </p:nvPr>
        </p:nvSpPr>
        <p:spPr/>
        <p:txBody>
          <a:bodyPr/>
          <a:lstStyle/>
          <a:p>
            <a:fld id="{1EDFF482-C531-4027-A2D5-63BB3070E1E5}" type="slidenum">
              <a:rPr lang="en-GB" smtClean="0"/>
              <a:t>‹#›</a:t>
            </a:fld>
            <a:endParaRPr lang="en-GB"/>
          </a:p>
        </p:txBody>
      </p:sp>
    </p:spTree>
    <p:extLst>
      <p:ext uri="{BB962C8B-B14F-4D97-AF65-F5344CB8AC3E}">
        <p14:creationId xmlns:p14="http://schemas.microsoft.com/office/powerpoint/2010/main" val="400405215"/>
      </p:ext>
    </p:extLst>
  </p:cSld>
  <p:clrMapOvr>
    <a:masterClrMapping/>
  </p:clrMapOvr>
  <p:transition spd="slow" advTm="354">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7444EE-2795-412B-99D7-30340F7B9EC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CD3ABDF-982E-652A-B81F-E2DDD1C186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E6E860-0776-6B1D-7181-1C0C902E9C6D}"/>
              </a:ext>
            </a:extLst>
          </p:cNvPr>
          <p:cNvSpPr>
            <a:spLocks noGrp="1"/>
          </p:cNvSpPr>
          <p:nvPr>
            <p:ph type="dt" sz="half" idx="10"/>
          </p:nvPr>
        </p:nvSpPr>
        <p:spPr/>
        <p:txBody>
          <a:bodyPr/>
          <a:lstStyle/>
          <a:p>
            <a:fld id="{F1235D86-6974-4939-B37B-27F0C57B3923}" type="datetimeFigureOut">
              <a:rPr lang="en-GB" smtClean="0"/>
              <a:t>01/11/2022</a:t>
            </a:fld>
            <a:endParaRPr lang="en-GB"/>
          </a:p>
        </p:txBody>
      </p:sp>
      <p:sp>
        <p:nvSpPr>
          <p:cNvPr id="5" name="Footer Placeholder 4">
            <a:extLst>
              <a:ext uri="{FF2B5EF4-FFF2-40B4-BE49-F238E27FC236}">
                <a16:creationId xmlns:a16="http://schemas.microsoft.com/office/drawing/2014/main" id="{FA35441E-A017-F0E0-AA33-3DCDE7A66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FF476A-C06A-4353-9378-1A3A4F1073C1}"/>
              </a:ext>
            </a:extLst>
          </p:cNvPr>
          <p:cNvSpPr>
            <a:spLocks noGrp="1"/>
          </p:cNvSpPr>
          <p:nvPr>
            <p:ph type="sldNum" sz="quarter" idx="12"/>
          </p:nvPr>
        </p:nvSpPr>
        <p:spPr/>
        <p:txBody>
          <a:bodyPr/>
          <a:lstStyle/>
          <a:p>
            <a:fld id="{1EDFF482-C531-4027-A2D5-63BB3070E1E5}" type="slidenum">
              <a:rPr lang="en-GB" smtClean="0"/>
              <a:t>‹#›</a:t>
            </a:fld>
            <a:endParaRPr lang="en-GB"/>
          </a:p>
        </p:txBody>
      </p:sp>
    </p:spTree>
    <p:extLst>
      <p:ext uri="{BB962C8B-B14F-4D97-AF65-F5344CB8AC3E}">
        <p14:creationId xmlns:p14="http://schemas.microsoft.com/office/powerpoint/2010/main" val="4092224766"/>
      </p:ext>
    </p:extLst>
  </p:cSld>
  <p:clrMapOvr>
    <a:masterClrMapping/>
  </p:clrMapOvr>
  <p:transition spd="slow" advTm="354">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8E370-5FBD-C511-9C90-1B7A1063AC0B}"/>
              </a:ext>
            </a:extLst>
          </p:cNvPr>
          <p:cNvSpPr>
            <a:spLocks noGrp="1"/>
          </p:cNvSpPr>
          <p:nvPr>
            <p:ph type="title"/>
          </p:nvPr>
        </p:nvSpPr>
        <p:spPr>
          <a:xfrm>
            <a:off x="1366887" y="501740"/>
            <a:ext cx="9204146" cy="864001"/>
          </a:xfrm>
        </p:spPr>
        <p:txBody>
          <a:bodyPr>
            <a:normAutofit/>
          </a:bodyPr>
          <a:lstStyle>
            <a:lvl1pPr algn="ctr">
              <a:defRPr sz="4000" b="1" u="sng"/>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A4C2DA4-6DCC-27BB-B293-C827B2297337}"/>
              </a:ext>
            </a:extLst>
          </p:cNvPr>
          <p:cNvSpPr>
            <a:spLocks noGrp="1"/>
          </p:cNvSpPr>
          <p:nvPr>
            <p:ph idx="1"/>
          </p:nvPr>
        </p:nvSpPr>
        <p:spPr>
          <a:xfrm>
            <a:off x="760797" y="1768823"/>
            <a:ext cx="10515600" cy="403761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64706833-01AF-4CF9-EB90-5F1428A99795}"/>
              </a:ext>
            </a:extLst>
          </p:cNvPr>
          <p:cNvSpPr>
            <a:spLocks noGrp="1"/>
          </p:cNvSpPr>
          <p:nvPr>
            <p:ph type="sldNum" sz="quarter" idx="12"/>
          </p:nvPr>
        </p:nvSpPr>
        <p:spPr/>
        <p:txBody>
          <a:bodyPr/>
          <a:lstStyle/>
          <a:p>
            <a:fld id="{1EDFF482-C531-4027-A2D5-63BB3070E1E5}" type="slidenum">
              <a:rPr lang="en-GB" smtClean="0"/>
              <a:t>‹#›</a:t>
            </a:fld>
            <a:endParaRPr lang="en-GB"/>
          </a:p>
        </p:txBody>
      </p:sp>
      <p:pic>
        <p:nvPicPr>
          <p:cNvPr id="7" name="Picture 6">
            <a:extLst>
              <a:ext uri="{FF2B5EF4-FFF2-40B4-BE49-F238E27FC236}">
                <a16:creationId xmlns:a16="http://schemas.microsoft.com/office/drawing/2014/main" id="{51F1AA7C-4D5D-DAE1-0931-7F24C5809D9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10238" y="98658"/>
            <a:ext cx="1411200" cy="781142"/>
          </a:xfrm>
          <a:prstGeom prst="rect">
            <a:avLst/>
          </a:prstGeom>
          <a:noFill/>
        </p:spPr>
      </p:pic>
      <p:pic>
        <p:nvPicPr>
          <p:cNvPr id="8" name="Picture 7" descr="Graphical user interface, text&#10;&#10;Description automatically generated">
            <a:extLst>
              <a:ext uri="{FF2B5EF4-FFF2-40B4-BE49-F238E27FC236}">
                <a16:creationId xmlns:a16="http://schemas.microsoft.com/office/drawing/2014/main" id="{91F1CE37-A2C1-BC9C-81CC-C50FD5E08CF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571033" y="139330"/>
            <a:ext cx="1410729" cy="864000"/>
          </a:xfrm>
          <a:prstGeom prst="rect">
            <a:avLst/>
          </a:prstGeom>
          <a:noFill/>
          <a:ln>
            <a:noFill/>
          </a:ln>
        </p:spPr>
      </p:pic>
    </p:spTree>
    <p:extLst>
      <p:ext uri="{BB962C8B-B14F-4D97-AF65-F5344CB8AC3E}">
        <p14:creationId xmlns:p14="http://schemas.microsoft.com/office/powerpoint/2010/main" val="642811997"/>
      </p:ext>
    </p:extLst>
  </p:cSld>
  <p:clrMapOvr>
    <a:masterClrMapping/>
  </p:clrMapOvr>
  <p:transition spd="slow" advTm="354">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0156E-6439-E39A-D079-F1FF3B1E82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413DEC9-0066-C339-72F0-ED18FB7883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DCF990-7F39-3C06-C384-C4E283B12833}"/>
              </a:ext>
            </a:extLst>
          </p:cNvPr>
          <p:cNvSpPr>
            <a:spLocks noGrp="1"/>
          </p:cNvSpPr>
          <p:nvPr>
            <p:ph type="dt" sz="half" idx="10"/>
          </p:nvPr>
        </p:nvSpPr>
        <p:spPr/>
        <p:txBody>
          <a:bodyPr/>
          <a:lstStyle/>
          <a:p>
            <a:fld id="{F1235D86-6974-4939-B37B-27F0C57B3923}" type="datetimeFigureOut">
              <a:rPr lang="en-GB" smtClean="0"/>
              <a:t>01/11/2022</a:t>
            </a:fld>
            <a:endParaRPr lang="en-GB"/>
          </a:p>
        </p:txBody>
      </p:sp>
      <p:sp>
        <p:nvSpPr>
          <p:cNvPr id="5" name="Footer Placeholder 4">
            <a:extLst>
              <a:ext uri="{FF2B5EF4-FFF2-40B4-BE49-F238E27FC236}">
                <a16:creationId xmlns:a16="http://schemas.microsoft.com/office/drawing/2014/main" id="{DE1C0A88-C108-37FF-4B81-26684ACE35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B98EE8-82F2-4FAF-14C0-19FB01691F6C}"/>
              </a:ext>
            </a:extLst>
          </p:cNvPr>
          <p:cNvSpPr>
            <a:spLocks noGrp="1"/>
          </p:cNvSpPr>
          <p:nvPr>
            <p:ph type="sldNum" sz="quarter" idx="12"/>
          </p:nvPr>
        </p:nvSpPr>
        <p:spPr/>
        <p:txBody>
          <a:bodyPr/>
          <a:lstStyle/>
          <a:p>
            <a:fld id="{1EDFF482-C531-4027-A2D5-63BB3070E1E5}" type="slidenum">
              <a:rPr lang="en-GB" smtClean="0"/>
              <a:t>‹#›</a:t>
            </a:fld>
            <a:endParaRPr lang="en-GB"/>
          </a:p>
        </p:txBody>
      </p:sp>
    </p:spTree>
    <p:extLst>
      <p:ext uri="{BB962C8B-B14F-4D97-AF65-F5344CB8AC3E}">
        <p14:creationId xmlns:p14="http://schemas.microsoft.com/office/powerpoint/2010/main" val="3052461089"/>
      </p:ext>
    </p:extLst>
  </p:cSld>
  <p:clrMapOvr>
    <a:masterClrMapping/>
  </p:clrMapOvr>
  <p:transition spd="slow" advTm="354">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CADAF-8102-9308-9FE5-5BEACB78F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45081D-1CF3-01C0-22D7-25EEFCD5EB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2376E87-2074-80D7-106A-992D2DC28BD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135AE13-F4D4-933F-AC78-BFE350C55040}"/>
              </a:ext>
            </a:extLst>
          </p:cNvPr>
          <p:cNvSpPr>
            <a:spLocks noGrp="1"/>
          </p:cNvSpPr>
          <p:nvPr>
            <p:ph type="dt" sz="half" idx="10"/>
          </p:nvPr>
        </p:nvSpPr>
        <p:spPr/>
        <p:txBody>
          <a:bodyPr/>
          <a:lstStyle/>
          <a:p>
            <a:fld id="{F1235D86-6974-4939-B37B-27F0C57B3923}" type="datetimeFigureOut">
              <a:rPr lang="en-GB" smtClean="0"/>
              <a:t>01/11/2022</a:t>
            </a:fld>
            <a:endParaRPr lang="en-GB"/>
          </a:p>
        </p:txBody>
      </p:sp>
      <p:sp>
        <p:nvSpPr>
          <p:cNvPr id="6" name="Footer Placeholder 5">
            <a:extLst>
              <a:ext uri="{FF2B5EF4-FFF2-40B4-BE49-F238E27FC236}">
                <a16:creationId xmlns:a16="http://schemas.microsoft.com/office/drawing/2014/main" id="{9BC241F1-BFA4-A322-8247-B99C9495658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DB4BB3-2279-3961-7458-9F8A19BD0234}"/>
              </a:ext>
            </a:extLst>
          </p:cNvPr>
          <p:cNvSpPr>
            <a:spLocks noGrp="1"/>
          </p:cNvSpPr>
          <p:nvPr>
            <p:ph type="sldNum" sz="quarter" idx="12"/>
          </p:nvPr>
        </p:nvSpPr>
        <p:spPr/>
        <p:txBody>
          <a:bodyPr/>
          <a:lstStyle/>
          <a:p>
            <a:fld id="{1EDFF482-C531-4027-A2D5-63BB3070E1E5}" type="slidenum">
              <a:rPr lang="en-GB" smtClean="0"/>
              <a:t>‹#›</a:t>
            </a:fld>
            <a:endParaRPr lang="en-GB"/>
          </a:p>
        </p:txBody>
      </p:sp>
    </p:spTree>
    <p:extLst>
      <p:ext uri="{BB962C8B-B14F-4D97-AF65-F5344CB8AC3E}">
        <p14:creationId xmlns:p14="http://schemas.microsoft.com/office/powerpoint/2010/main" val="2755313050"/>
      </p:ext>
    </p:extLst>
  </p:cSld>
  <p:clrMapOvr>
    <a:masterClrMapping/>
  </p:clrMapOvr>
  <p:transition spd="slow" advTm="354">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C81F-5D67-0D23-7712-43508E83128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021B597-FC5F-C7B5-67E6-B230EE28DF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5BDEC4-46F2-7459-D1CB-0F69E7A420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3E04F55-3F09-C83D-3E7E-1D298356BC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E39C96-AC03-8807-3619-2BB8F6CEEE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2652F8-8E6C-EE9E-6054-AA48B5D68367}"/>
              </a:ext>
            </a:extLst>
          </p:cNvPr>
          <p:cNvSpPr>
            <a:spLocks noGrp="1"/>
          </p:cNvSpPr>
          <p:nvPr>
            <p:ph type="dt" sz="half" idx="10"/>
          </p:nvPr>
        </p:nvSpPr>
        <p:spPr/>
        <p:txBody>
          <a:bodyPr/>
          <a:lstStyle/>
          <a:p>
            <a:fld id="{F1235D86-6974-4939-B37B-27F0C57B3923}" type="datetimeFigureOut">
              <a:rPr lang="en-GB" smtClean="0"/>
              <a:t>01/11/2022</a:t>
            </a:fld>
            <a:endParaRPr lang="en-GB"/>
          </a:p>
        </p:txBody>
      </p:sp>
      <p:sp>
        <p:nvSpPr>
          <p:cNvPr id="8" name="Footer Placeholder 7">
            <a:extLst>
              <a:ext uri="{FF2B5EF4-FFF2-40B4-BE49-F238E27FC236}">
                <a16:creationId xmlns:a16="http://schemas.microsoft.com/office/drawing/2014/main" id="{D0D7B89F-8BE0-3BAE-E26B-F9C3657DE26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F286C73-8CB0-7A95-15D1-78E2BBDD8B23}"/>
              </a:ext>
            </a:extLst>
          </p:cNvPr>
          <p:cNvSpPr>
            <a:spLocks noGrp="1"/>
          </p:cNvSpPr>
          <p:nvPr>
            <p:ph type="sldNum" sz="quarter" idx="12"/>
          </p:nvPr>
        </p:nvSpPr>
        <p:spPr/>
        <p:txBody>
          <a:bodyPr/>
          <a:lstStyle/>
          <a:p>
            <a:fld id="{1EDFF482-C531-4027-A2D5-63BB3070E1E5}" type="slidenum">
              <a:rPr lang="en-GB" smtClean="0"/>
              <a:t>‹#›</a:t>
            </a:fld>
            <a:endParaRPr lang="en-GB"/>
          </a:p>
        </p:txBody>
      </p:sp>
    </p:spTree>
    <p:extLst>
      <p:ext uri="{BB962C8B-B14F-4D97-AF65-F5344CB8AC3E}">
        <p14:creationId xmlns:p14="http://schemas.microsoft.com/office/powerpoint/2010/main" val="388272303"/>
      </p:ext>
    </p:extLst>
  </p:cSld>
  <p:clrMapOvr>
    <a:masterClrMapping/>
  </p:clrMapOvr>
  <p:transition spd="slow" advTm="354">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5DB59-0A67-A3AC-A52B-6648AB9947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BE09D8-5B49-0368-F6FE-810785BD1E6E}"/>
              </a:ext>
            </a:extLst>
          </p:cNvPr>
          <p:cNvSpPr>
            <a:spLocks noGrp="1"/>
          </p:cNvSpPr>
          <p:nvPr>
            <p:ph type="dt" sz="half" idx="10"/>
          </p:nvPr>
        </p:nvSpPr>
        <p:spPr/>
        <p:txBody>
          <a:bodyPr/>
          <a:lstStyle/>
          <a:p>
            <a:fld id="{F1235D86-6974-4939-B37B-27F0C57B3923}" type="datetimeFigureOut">
              <a:rPr lang="en-GB" smtClean="0"/>
              <a:t>01/11/2022</a:t>
            </a:fld>
            <a:endParaRPr lang="en-GB"/>
          </a:p>
        </p:txBody>
      </p:sp>
      <p:sp>
        <p:nvSpPr>
          <p:cNvPr id="4" name="Footer Placeholder 3">
            <a:extLst>
              <a:ext uri="{FF2B5EF4-FFF2-40B4-BE49-F238E27FC236}">
                <a16:creationId xmlns:a16="http://schemas.microsoft.com/office/drawing/2014/main" id="{CF044CF2-B361-CE78-138F-B472BAF83B8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B468476-A9B7-EB59-ADF3-5F13FCBA0A28}"/>
              </a:ext>
            </a:extLst>
          </p:cNvPr>
          <p:cNvSpPr>
            <a:spLocks noGrp="1"/>
          </p:cNvSpPr>
          <p:nvPr>
            <p:ph type="sldNum" sz="quarter" idx="12"/>
          </p:nvPr>
        </p:nvSpPr>
        <p:spPr/>
        <p:txBody>
          <a:bodyPr/>
          <a:lstStyle/>
          <a:p>
            <a:fld id="{1EDFF482-C531-4027-A2D5-63BB3070E1E5}" type="slidenum">
              <a:rPr lang="en-GB" smtClean="0"/>
              <a:t>‹#›</a:t>
            </a:fld>
            <a:endParaRPr lang="en-GB"/>
          </a:p>
        </p:txBody>
      </p:sp>
    </p:spTree>
    <p:extLst>
      <p:ext uri="{BB962C8B-B14F-4D97-AF65-F5344CB8AC3E}">
        <p14:creationId xmlns:p14="http://schemas.microsoft.com/office/powerpoint/2010/main" val="3284583590"/>
      </p:ext>
    </p:extLst>
  </p:cSld>
  <p:clrMapOvr>
    <a:masterClrMapping/>
  </p:clrMapOvr>
  <p:transition spd="slow" advTm="354">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EE6B53-C1B8-22C3-B040-5062D4245D3A}"/>
              </a:ext>
            </a:extLst>
          </p:cNvPr>
          <p:cNvSpPr>
            <a:spLocks noGrp="1"/>
          </p:cNvSpPr>
          <p:nvPr>
            <p:ph type="dt" sz="half" idx="10"/>
          </p:nvPr>
        </p:nvSpPr>
        <p:spPr/>
        <p:txBody>
          <a:bodyPr/>
          <a:lstStyle/>
          <a:p>
            <a:fld id="{F1235D86-6974-4939-B37B-27F0C57B3923}" type="datetimeFigureOut">
              <a:rPr lang="en-GB" smtClean="0"/>
              <a:t>01/11/2022</a:t>
            </a:fld>
            <a:endParaRPr lang="en-GB"/>
          </a:p>
        </p:txBody>
      </p:sp>
      <p:sp>
        <p:nvSpPr>
          <p:cNvPr id="3" name="Footer Placeholder 2">
            <a:extLst>
              <a:ext uri="{FF2B5EF4-FFF2-40B4-BE49-F238E27FC236}">
                <a16:creationId xmlns:a16="http://schemas.microsoft.com/office/drawing/2014/main" id="{CD08262C-7467-AE5D-34F4-E199F7B0CF0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3C5DC8C-40B6-91E5-9367-809900DC06C8}"/>
              </a:ext>
            </a:extLst>
          </p:cNvPr>
          <p:cNvSpPr>
            <a:spLocks noGrp="1"/>
          </p:cNvSpPr>
          <p:nvPr>
            <p:ph type="sldNum" sz="quarter" idx="12"/>
          </p:nvPr>
        </p:nvSpPr>
        <p:spPr/>
        <p:txBody>
          <a:bodyPr/>
          <a:lstStyle/>
          <a:p>
            <a:fld id="{1EDFF482-C531-4027-A2D5-63BB3070E1E5}" type="slidenum">
              <a:rPr lang="en-GB" smtClean="0"/>
              <a:t>‹#›</a:t>
            </a:fld>
            <a:endParaRPr lang="en-GB"/>
          </a:p>
        </p:txBody>
      </p:sp>
    </p:spTree>
    <p:extLst>
      <p:ext uri="{BB962C8B-B14F-4D97-AF65-F5344CB8AC3E}">
        <p14:creationId xmlns:p14="http://schemas.microsoft.com/office/powerpoint/2010/main" val="604313580"/>
      </p:ext>
    </p:extLst>
  </p:cSld>
  <p:clrMapOvr>
    <a:masterClrMapping/>
  </p:clrMapOvr>
  <p:transition spd="slow" advTm="354">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801CA-6B2E-1B15-0C47-7AC8C901C4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A04FBA8-48C7-A801-7518-6BE75ABD2D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47C4137-9CAB-D332-E4DF-D126AC1DD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F900DD-A395-3549-A5BF-9A28E73342EF}"/>
              </a:ext>
            </a:extLst>
          </p:cNvPr>
          <p:cNvSpPr>
            <a:spLocks noGrp="1"/>
          </p:cNvSpPr>
          <p:nvPr>
            <p:ph type="dt" sz="half" idx="10"/>
          </p:nvPr>
        </p:nvSpPr>
        <p:spPr/>
        <p:txBody>
          <a:bodyPr/>
          <a:lstStyle/>
          <a:p>
            <a:fld id="{F1235D86-6974-4939-B37B-27F0C57B3923}" type="datetimeFigureOut">
              <a:rPr lang="en-GB" smtClean="0"/>
              <a:t>01/11/2022</a:t>
            </a:fld>
            <a:endParaRPr lang="en-GB"/>
          </a:p>
        </p:txBody>
      </p:sp>
      <p:sp>
        <p:nvSpPr>
          <p:cNvPr id="6" name="Footer Placeholder 5">
            <a:extLst>
              <a:ext uri="{FF2B5EF4-FFF2-40B4-BE49-F238E27FC236}">
                <a16:creationId xmlns:a16="http://schemas.microsoft.com/office/drawing/2014/main" id="{D3F88151-1E5B-16E3-2F89-5A615CDB3EC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E56AA56-70BE-B430-821C-6A6F1AA6B37D}"/>
              </a:ext>
            </a:extLst>
          </p:cNvPr>
          <p:cNvSpPr>
            <a:spLocks noGrp="1"/>
          </p:cNvSpPr>
          <p:nvPr>
            <p:ph type="sldNum" sz="quarter" idx="12"/>
          </p:nvPr>
        </p:nvSpPr>
        <p:spPr/>
        <p:txBody>
          <a:bodyPr/>
          <a:lstStyle/>
          <a:p>
            <a:fld id="{1EDFF482-C531-4027-A2D5-63BB3070E1E5}" type="slidenum">
              <a:rPr lang="en-GB" smtClean="0"/>
              <a:t>‹#›</a:t>
            </a:fld>
            <a:endParaRPr lang="en-GB"/>
          </a:p>
        </p:txBody>
      </p:sp>
    </p:spTree>
    <p:extLst>
      <p:ext uri="{BB962C8B-B14F-4D97-AF65-F5344CB8AC3E}">
        <p14:creationId xmlns:p14="http://schemas.microsoft.com/office/powerpoint/2010/main" val="1181652670"/>
      </p:ext>
    </p:extLst>
  </p:cSld>
  <p:clrMapOvr>
    <a:masterClrMapping/>
  </p:clrMapOvr>
  <p:transition spd="slow" advTm="354">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C1A78-4BD9-4CC6-0100-F8BCD07FB2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40781BE-ADD7-DFF9-66B5-32FD574810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DBD08EF-B16E-5C85-60FC-002676E3A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04B599-CF5F-E940-E02F-1DAFABB6D16E}"/>
              </a:ext>
            </a:extLst>
          </p:cNvPr>
          <p:cNvSpPr>
            <a:spLocks noGrp="1"/>
          </p:cNvSpPr>
          <p:nvPr>
            <p:ph type="dt" sz="half" idx="10"/>
          </p:nvPr>
        </p:nvSpPr>
        <p:spPr/>
        <p:txBody>
          <a:bodyPr/>
          <a:lstStyle/>
          <a:p>
            <a:fld id="{F1235D86-6974-4939-B37B-27F0C57B3923}" type="datetimeFigureOut">
              <a:rPr lang="en-GB" smtClean="0"/>
              <a:t>01/11/2022</a:t>
            </a:fld>
            <a:endParaRPr lang="en-GB"/>
          </a:p>
        </p:txBody>
      </p:sp>
      <p:sp>
        <p:nvSpPr>
          <p:cNvPr id="6" name="Footer Placeholder 5">
            <a:extLst>
              <a:ext uri="{FF2B5EF4-FFF2-40B4-BE49-F238E27FC236}">
                <a16:creationId xmlns:a16="http://schemas.microsoft.com/office/drawing/2014/main" id="{A16411D6-8BF1-E42F-7711-47C8008244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B96F059-C13C-45C3-BC1E-83EECE46B798}"/>
              </a:ext>
            </a:extLst>
          </p:cNvPr>
          <p:cNvSpPr>
            <a:spLocks noGrp="1"/>
          </p:cNvSpPr>
          <p:nvPr>
            <p:ph type="sldNum" sz="quarter" idx="12"/>
          </p:nvPr>
        </p:nvSpPr>
        <p:spPr/>
        <p:txBody>
          <a:bodyPr/>
          <a:lstStyle/>
          <a:p>
            <a:fld id="{1EDFF482-C531-4027-A2D5-63BB3070E1E5}" type="slidenum">
              <a:rPr lang="en-GB" smtClean="0"/>
              <a:t>‹#›</a:t>
            </a:fld>
            <a:endParaRPr lang="en-GB"/>
          </a:p>
        </p:txBody>
      </p:sp>
    </p:spTree>
    <p:extLst>
      <p:ext uri="{BB962C8B-B14F-4D97-AF65-F5344CB8AC3E}">
        <p14:creationId xmlns:p14="http://schemas.microsoft.com/office/powerpoint/2010/main" val="1773854141"/>
      </p:ext>
    </p:extLst>
  </p:cSld>
  <p:clrMapOvr>
    <a:masterClrMapping/>
  </p:clrMapOvr>
  <p:transition spd="slow" advTm="354">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7D0BF8-AA92-C2BD-9B30-DDF0105926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7D9A07-F50A-39CD-E82A-0B9A3C7620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D405A9F-3BC3-E7A0-02F6-F00EA8DA5E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235D86-6974-4939-B37B-27F0C57B3923}" type="datetimeFigureOut">
              <a:rPr lang="en-GB" smtClean="0"/>
              <a:t>01/11/2022</a:t>
            </a:fld>
            <a:endParaRPr lang="en-GB"/>
          </a:p>
        </p:txBody>
      </p:sp>
      <p:sp>
        <p:nvSpPr>
          <p:cNvPr id="5" name="Footer Placeholder 4">
            <a:extLst>
              <a:ext uri="{FF2B5EF4-FFF2-40B4-BE49-F238E27FC236}">
                <a16:creationId xmlns:a16="http://schemas.microsoft.com/office/drawing/2014/main" id="{89C728BB-F17B-E686-7CCF-C3D204BC39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27B76F2-0BBF-BF51-A6E7-68FA05E676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DFF482-C531-4027-A2D5-63BB3070E1E5}" type="slidenum">
              <a:rPr lang="en-GB" smtClean="0"/>
              <a:t>‹#›</a:t>
            </a:fld>
            <a:endParaRPr lang="en-GB"/>
          </a:p>
        </p:txBody>
      </p:sp>
    </p:spTree>
    <p:extLst>
      <p:ext uri="{BB962C8B-B14F-4D97-AF65-F5344CB8AC3E}">
        <p14:creationId xmlns:p14="http://schemas.microsoft.com/office/powerpoint/2010/main" val="3637260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Tm="354">
    <p:wip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EB3F6-5F2E-1B57-CFA8-F351FAA1F81F}"/>
              </a:ext>
            </a:extLst>
          </p:cNvPr>
          <p:cNvSpPr>
            <a:spLocks noGrp="1"/>
          </p:cNvSpPr>
          <p:nvPr>
            <p:ph type="ctrTitle"/>
          </p:nvPr>
        </p:nvSpPr>
        <p:spPr>
          <a:xfrm>
            <a:off x="1277574" y="1585682"/>
            <a:ext cx="9144000" cy="1600881"/>
          </a:xfrm>
        </p:spPr>
        <p:txBody>
          <a:bodyPr>
            <a:normAutofit fontScale="90000"/>
          </a:bodyPr>
          <a:lstStyle/>
          <a:p>
            <a:br>
              <a:rPr lang="en-GB" dirty="0"/>
            </a:br>
            <a:br>
              <a:rPr lang="en-GB" dirty="0"/>
            </a:br>
            <a:br>
              <a:rPr lang="en-GB" dirty="0"/>
            </a:br>
            <a:r>
              <a:rPr lang="en-GB" b="1" dirty="0"/>
              <a:t>What’s </a:t>
            </a:r>
            <a:r>
              <a:rPr lang="en-GB" b="1" dirty="0" err="1"/>
              <a:t>HoT’s</a:t>
            </a:r>
            <a:r>
              <a:rPr lang="en-GB" b="1" dirty="0"/>
              <a:t> &amp; What’s Not</a:t>
            </a:r>
          </a:p>
        </p:txBody>
      </p:sp>
      <p:sp>
        <p:nvSpPr>
          <p:cNvPr id="3" name="Subtitle 2">
            <a:extLst>
              <a:ext uri="{FF2B5EF4-FFF2-40B4-BE49-F238E27FC236}">
                <a16:creationId xmlns:a16="http://schemas.microsoft.com/office/drawing/2014/main" id="{DBB2B719-9526-C18A-3DDA-4B7001930063}"/>
              </a:ext>
            </a:extLst>
          </p:cNvPr>
          <p:cNvSpPr>
            <a:spLocks noGrp="1"/>
          </p:cNvSpPr>
          <p:nvPr>
            <p:ph type="subTitle" idx="1"/>
          </p:nvPr>
        </p:nvSpPr>
        <p:spPr>
          <a:xfrm>
            <a:off x="1399718" y="3422814"/>
            <a:ext cx="9144000" cy="2362881"/>
          </a:xfrm>
        </p:spPr>
        <p:txBody>
          <a:bodyPr/>
          <a:lstStyle/>
          <a:p>
            <a:endParaRPr lang="en-GB" sz="3200" dirty="0"/>
          </a:p>
          <a:p>
            <a:r>
              <a:rPr lang="en-GB" sz="3200" dirty="0"/>
              <a:t>PMA  &amp;  SAS   SEMINAR </a:t>
            </a:r>
          </a:p>
          <a:p>
            <a:r>
              <a:rPr lang="en-GB" sz="3200" dirty="0"/>
              <a:t>1 NOVEMBER 2022</a:t>
            </a:r>
          </a:p>
          <a:p>
            <a:endParaRPr lang="en-GB" dirty="0"/>
          </a:p>
        </p:txBody>
      </p:sp>
      <p:pic>
        <p:nvPicPr>
          <p:cNvPr id="4" name="Picture 3">
            <a:extLst>
              <a:ext uri="{FF2B5EF4-FFF2-40B4-BE49-F238E27FC236}">
                <a16:creationId xmlns:a16="http://schemas.microsoft.com/office/drawing/2014/main" id="{EE1A9360-A94A-96AB-9172-1C9504CD81D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1821" y="288981"/>
            <a:ext cx="1915795" cy="1060450"/>
          </a:xfrm>
          <a:prstGeom prst="rect">
            <a:avLst/>
          </a:prstGeom>
          <a:noFill/>
        </p:spPr>
      </p:pic>
      <p:pic>
        <p:nvPicPr>
          <p:cNvPr id="5" name="Picture 4" descr="Graphical user interface, text&#10;&#10;Description automatically generated">
            <a:extLst>
              <a:ext uri="{FF2B5EF4-FFF2-40B4-BE49-F238E27FC236}">
                <a16:creationId xmlns:a16="http://schemas.microsoft.com/office/drawing/2014/main" id="{F11D3CC9-96F9-1270-3E43-206B3ABC007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656584" y="245438"/>
            <a:ext cx="1713865" cy="1049655"/>
          </a:xfrm>
          <a:prstGeom prst="rect">
            <a:avLst/>
          </a:prstGeom>
          <a:noFill/>
          <a:ln>
            <a:noFill/>
          </a:ln>
        </p:spPr>
      </p:pic>
    </p:spTree>
    <p:extLst>
      <p:ext uri="{BB962C8B-B14F-4D97-AF65-F5344CB8AC3E}">
        <p14:creationId xmlns:p14="http://schemas.microsoft.com/office/powerpoint/2010/main" val="3110049273"/>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B2799-E3FF-FF69-91D3-AD992878096E}"/>
              </a:ext>
            </a:extLst>
          </p:cNvPr>
          <p:cNvSpPr>
            <a:spLocks noGrp="1"/>
          </p:cNvSpPr>
          <p:nvPr>
            <p:ph type="title"/>
          </p:nvPr>
        </p:nvSpPr>
        <p:spPr>
          <a:xfrm>
            <a:off x="1416140" y="209509"/>
            <a:ext cx="9204146" cy="864001"/>
          </a:xfrm>
        </p:spPr>
        <p:txBody>
          <a:bodyPr/>
          <a:lstStyle/>
          <a:p>
            <a:r>
              <a:rPr lang="en-US" dirty="0">
                <a:latin typeface="Calibri" panose="020F0502020204030204" pitchFamily="34" charset="0"/>
                <a:cs typeface="Times New Roman" panose="02020603050405020304" pitchFamily="18" charset="0"/>
              </a:rPr>
              <a:t>DRIVE-THRU	New Build   	Extra </a:t>
            </a:r>
            <a:r>
              <a:rPr lang="en-US" dirty="0" err="1">
                <a:latin typeface="Calibri" panose="020F0502020204030204" pitchFamily="34" charset="0"/>
                <a:cs typeface="Times New Roman" panose="02020603050405020304" pitchFamily="18" charset="0"/>
              </a:rPr>
              <a:t>HoT’s</a:t>
            </a:r>
            <a:r>
              <a:rPr lang="en-US" dirty="0">
                <a:latin typeface="Calibri" panose="020F0502020204030204" pitchFamily="34" charset="0"/>
                <a:cs typeface="Times New Roman" panose="02020603050405020304" pitchFamily="18" charset="0"/>
              </a:rPr>
              <a:t> </a:t>
            </a:r>
            <a:endParaRPr lang="en-GB" dirty="0"/>
          </a:p>
        </p:txBody>
      </p:sp>
      <p:graphicFrame>
        <p:nvGraphicFramePr>
          <p:cNvPr id="6" name="Table 6">
            <a:extLst>
              <a:ext uri="{FF2B5EF4-FFF2-40B4-BE49-F238E27FC236}">
                <a16:creationId xmlns:a16="http://schemas.microsoft.com/office/drawing/2014/main" id="{638C1584-3789-B7C9-FB07-209BE254859F}"/>
              </a:ext>
            </a:extLst>
          </p:cNvPr>
          <p:cNvGraphicFramePr>
            <a:graphicFrameLocks noGrp="1"/>
          </p:cNvGraphicFramePr>
          <p:nvPr>
            <p:ph idx="1"/>
            <p:extLst>
              <p:ext uri="{D42A27DB-BD31-4B8C-83A1-F6EECF244321}">
                <p14:modId xmlns:p14="http://schemas.microsoft.com/office/powerpoint/2010/main" val="3816909626"/>
              </p:ext>
            </p:extLst>
          </p:nvPr>
        </p:nvGraphicFramePr>
        <p:xfrm>
          <a:off x="605648" y="1073509"/>
          <a:ext cx="10825130" cy="5698561"/>
        </p:xfrm>
        <a:graphic>
          <a:graphicData uri="http://schemas.openxmlformats.org/drawingml/2006/table">
            <a:tbl>
              <a:tblPr firstRow="1">
                <a:tableStyleId>{5C22544A-7EE6-4342-B048-85BDC9FD1C3A}</a:tableStyleId>
              </a:tblPr>
              <a:tblGrid>
                <a:gridCol w="2584591">
                  <a:extLst>
                    <a:ext uri="{9D8B030D-6E8A-4147-A177-3AD203B41FA5}">
                      <a16:colId xmlns:a16="http://schemas.microsoft.com/office/drawing/2014/main" val="3134982131"/>
                    </a:ext>
                  </a:extLst>
                </a:gridCol>
                <a:gridCol w="8240539">
                  <a:extLst>
                    <a:ext uri="{9D8B030D-6E8A-4147-A177-3AD203B41FA5}">
                      <a16:colId xmlns:a16="http://schemas.microsoft.com/office/drawing/2014/main" val="493584948"/>
                    </a:ext>
                  </a:extLst>
                </a:gridCol>
              </a:tblGrid>
              <a:tr h="566969">
                <a:tc>
                  <a:txBody>
                    <a:bodyPr/>
                    <a:lstStyle/>
                    <a:p>
                      <a:pPr marL="0" algn="l" defTabSz="914400" rtl="0" eaLnBrk="1" latinLnBrk="0" hangingPunct="1"/>
                      <a:r>
                        <a:rPr lang="en-GB" sz="1600" kern="1200" dirty="0">
                          <a:solidFill>
                            <a:schemeClr val="dk1"/>
                          </a:solidFill>
                          <a:latin typeface="+mn-lt"/>
                          <a:ea typeface="+mn-ea"/>
                          <a:cs typeface="+mn-cs"/>
                        </a:rPr>
                        <a:t>PLANNING</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600" b="1" dirty="0">
                          <a:solidFill>
                            <a:schemeClr val="tx1"/>
                          </a:solidFill>
                          <a:effectLst/>
                        </a:rPr>
                        <a:t>The grant of the lease is conditional on:</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600" b="1" dirty="0">
                        <a:solidFill>
                          <a:schemeClr val="tx1"/>
                        </a:solidFill>
                        <a:effectLs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2407909"/>
                  </a:ext>
                </a:extLst>
              </a:tr>
              <a:tr h="1283141">
                <a:tc>
                  <a:txBody>
                    <a:bodyPr/>
                    <a:lstStyle/>
                    <a:p>
                      <a:pPr marL="0" algn="l" defTabSz="914400" rtl="0" eaLnBrk="1" latinLnBrk="0" hangingPunct="1"/>
                      <a:endParaRPr lang="en-GB" sz="1600" kern="1200" dirty="0">
                        <a:solidFill>
                          <a:schemeClr val="dk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just" defTabSz="914400" rtl="0" eaLnBrk="1" fontAlgn="auto" latinLnBrk="0" hangingPunct="1">
                        <a:lnSpc>
                          <a:spcPct val="100000"/>
                        </a:lnSpc>
                        <a:spcBef>
                          <a:spcPts val="600"/>
                        </a:spcBef>
                        <a:spcAft>
                          <a:spcPts val="600"/>
                        </a:spcAft>
                        <a:buClrTx/>
                        <a:buSzTx/>
                        <a:buFont typeface="Arial" panose="020B0604020202020204" pitchFamily="34" charset="0"/>
                        <a:buNone/>
                        <a:tabLst/>
                        <a:defRPr/>
                      </a:pPr>
                      <a:r>
                        <a:rPr lang="en-GB" sz="1600" b="1" dirty="0">
                          <a:solidFill>
                            <a:schemeClr val="tx1"/>
                          </a:solidFill>
                          <a:effectLst/>
                        </a:rPr>
                        <a:t>The Tenant / the Landlord obtaining satisfactory detailed planning consent for the development.    [Where planning submitted by Landlord: The Landlord will submit the application within X weeks of agreement of heads of terms.  The application must be reviewed and approved by the tenant and their planning consultants and highways consultants prior to submission.]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7044477"/>
                  </a:ext>
                </a:extLst>
              </a:tr>
              <a:tr h="1446021">
                <a:tc>
                  <a:txBody>
                    <a:bodyPr/>
                    <a:lstStyle/>
                    <a:p>
                      <a:pPr marL="0" algn="l" defTabSz="914400" rtl="0" eaLnBrk="1" latinLnBrk="0" hangingPunct="1"/>
                      <a:r>
                        <a:rPr lang="en-GB" sz="1600" b="1" kern="1200" dirty="0">
                          <a:solidFill>
                            <a:schemeClr val="dk1"/>
                          </a:solidFill>
                          <a:latin typeface="+mn-lt"/>
                          <a:ea typeface="+mn-ea"/>
                          <a:cs typeface="+mn-cs"/>
                        </a:rPr>
                        <a:t>PLANNING CONDITIONS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15000"/>
                        </a:lnSpc>
                        <a:spcBef>
                          <a:spcPts val="1000"/>
                        </a:spcBef>
                        <a:spcAft>
                          <a:spcPts val="1000"/>
                        </a:spcAft>
                      </a:pPr>
                      <a:r>
                        <a:rPr lang="en-GB" sz="1600" b="1" dirty="0">
                          <a:solidFill>
                            <a:schemeClr val="tx1"/>
                          </a:solidFill>
                          <a:effectLst/>
                        </a:rPr>
                        <a:t>Planning permission will be satisfactory if it permits the development [and signage] applied for and there are no unsatisfactory conditions imposed in the consent or in any necessary planning agreement.  [tenant is to have absolute discretion as to the acceptability of any planning conditions – or tenant will supply a list of planning conditions deemed to be acceptable, with further conditions being subject to tenants reasonable discretion.]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0241742"/>
                  </a:ext>
                </a:extLst>
              </a:tr>
              <a:tr h="533203">
                <a:tc>
                  <a:txBody>
                    <a:bodyPr/>
                    <a:lstStyle/>
                    <a:p>
                      <a:pPr marL="0" algn="l" defTabSz="914400" rtl="0" eaLnBrk="1" latinLnBrk="0" hangingPunct="1"/>
                      <a:r>
                        <a:rPr lang="en-GB" sz="1600" b="1" kern="1200" dirty="0">
                          <a:solidFill>
                            <a:schemeClr val="dk1"/>
                          </a:solidFill>
                          <a:latin typeface="+mn-lt"/>
                          <a:ea typeface="+mn-ea"/>
                          <a:cs typeface="+mn-cs"/>
                        </a:rPr>
                        <a:t>APPEAL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15000"/>
                        </a:lnSpc>
                        <a:spcBef>
                          <a:spcPts val="1000"/>
                        </a:spcBef>
                        <a:spcAft>
                          <a:spcPts val="1000"/>
                        </a:spcAft>
                      </a:pPr>
                      <a:r>
                        <a:rPr lang="en-GB" sz="1600" b="1" dirty="0">
                          <a:solidFill>
                            <a:schemeClr val="tx1"/>
                          </a:solidFill>
                          <a:effectLst/>
                        </a:rPr>
                        <a:t>Tenant has the right to appeal if necessary, but at its absolute discretion. </a:t>
                      </a:r>
                      <a:r>
                        <a:rPr lang="en-GB" sz="1600" b="1" dirty="0">
                          <a:solidFill>
                            <a:srgbClr val="FF0000"/>
                          </a:solidFill>
                          <a:effectLst/>
                        </a:rPr>
                        <a:t>GOOD FAITH?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184369"/>
                  </a:ext>
                </a:extLst>
              </a:tr>
              <a:tr h="622423">
                <a:tc>
                  <a:txBody>
                    <a:bodyPr/>
                    <a:lstStyle/>
                    <a:p>
                      <a:pPr marL="0" algn="l" defTabSz="914400" rtl="0" eaLnBrk="1" latinLnBrk="0" hangingPunct="1"/>
                      <a:endParaRPr lang="en-GB" sz="1600" b="1" kern="1200" dirty="0">
                        <a:solidFill>
                          <a:schemeClr val="dk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15000"/>
                        </a:lnSpc>
                        <a:spcBef>
                          <a:spcPts val="1000"/>
                        </a:spcBef>
                        <a:spcAft>
                          <a:spcPts val="1000"/>
                        </a:spcAft>
                      </a:pPr>
                      <a:r>
                        <a:rPr lang="en-GB" sz="1600" b="1" dirty="0">
                          <a:solidFill>
                            <a:schemeClr val="tx1"/>
                          </a:solidFill>
                          <a:effectLst/>
                        </a:rPr>
                        <a:t>If the landlord has made the planning application the Landlord can appeal only with the tenant’s consent in its absolute discretion and must appeal if required to do so by the tenant.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4439607"/>
                  </a:ext>
                </a:extLst>
              </a:tr>
              <a:tr h="1162826">
                <a:tc>
                  <a:txBody>
                    <a:bodyPr/>
                    <a:lstStyle/>
                    <a:p>
                      <a:pPr marL="0" algn="l" defTabSz="914400" rtl="0" eaLnBrk="1" latinLnBrk="0" hangingPunct="1"/>
                      <a:r>
                        <a:rPr lang="en-GB" sz="1600" b="1" kern="1200" dirty="0">
                          <a:solidFill>
                            <a:schemeClr val="dk1"/>
                          </a:solidFill>
                          <a:latin typeface="+mn-lt"/>
                          <a:ea typeface="+mn-ea"/>
                          <a:cs typeface="+mn-cs"/>
                        </a:rPr>
                        <a:t>LONG  STOP  / DROP DEAD DATES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600" b="1" dirty="0">
                          <a:solidFill>
                            <a:schemeClr val="tx1"/>
                          </a:solidFill>
                          <a:effectLst/>
                        </a:rPr>
                        <a:t>Either party may terminate if the planning condition is not satisfied within [</a:t>
                      </a:r>
                      <a:r>
                        <a:rPr lang="en-GB" sz="1600" b="1" dirty="0" err="1">
                          <a:solidFill>
                            <a:schemeClr val="tx1"/>
                          </a:solidFill>
                          <a:effectLst/>
                        </a:rPr>
                        <a:t>ie</a:t>
                      </a:r>
                      <a:r>
                        <a:rPr lang="en-GB" sz="1600" b="1" dirty="0">
                          <a:solidFill>
                            <a:schemeClr val="tx1"/>
                          </a:solidFill>
                          <a:effectLst/>
                        </a:rPr>
                        <a:t>, 18] months of exchange.  This longstop will be extended by an appeal, judicial review or non-determination but no later than an ultimate longstop date of  [ie,36] months after exchange.</a:t>
                      </a:r>
                    </a:p>
                    <a:p>
                      <a:pPr algn="just"/>
                      <a:endParaRPr lang="en-GB" sz="1600" b="1" kern="1200" dirty="0">
                        <a:solidFill>
                          <a:schemeClr val="tx1"/>
                        </a:solidFill>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9949811"/>
                  </a:ext>
                </a:extLst>
              </a:tr>
            </a:tbl>
          </a:graphicData>
        </a:graphic>
      </p:graphicFrame>
    </p:spTree>
    <p:extLst>
      <p:ext uri="{BB962C8B-B14F-4D97-AF65-F5344CB8AC3E}">
        <p14:creationId xmlns:p14="http://schemas.microsoft.com/office/powerpoint/2010/main" val="2704797712"/>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BB844-ECD4-65E6-F564-79F268706836}"/>
              </a:ext>
            </a:extLst>
          </p:cNvPr>
          <p:cNvSpPr>
            <a:spLocks noGrp="1"/>
          </p:cNvSpPr>
          <p:nvPr>
            <p:ph type="title"/>
          </p:nvPr>
        </p:nvSpPr>
        <p:spPr>
          <a:xfrm>
            <a:off x="1442301" y="556182"/>
            <a:ext cx="9096866" cy="657388"/>
          </a:xfrm>
        </p:spPr>
        <p:txBody>
          <a:bodyPr>
            <a:normAutofit/>
          </a:bodyPr>
          <a:lstStyle/>
          <a:p>
            <a:r>
              <a:rPr lang="en-GB" dirty="0">
                <a:latin typeface="Calibri" panose="020F0502020204030204" pitchFamily="34" charset="0"/>
                <a:cs typeface="Times New Roman" panose="02020603050405020304" pitchFamily="18" charset="0"/>
              </a:rPr>
              <a:t>  COVID – RENT SUSPENSION </a:t>
            </a:r>
          </a:p>
        </p:txBody>
      </p:sp>
      <p:sp>
        <p:nvSpPr>
          <p:cNvPr id="3" name="Content Placeholder 2">
            <a:extLst>
              <a:ext uri="{FF2B5EF4-FFF2-40B4-BE49-F238E27FC236}">
                <a16:creationId xmlns:a16="http://schemas.microsoft.com/office/drawing/2014/main" id="{A55A0189-79A5-E707-3E8E-50F208F60DEB}"/>
              </a:ext>
            </a:extLst>
          </p:cNvPr>
          <p:cNvSpPr>
            <a:spLocks noGrp="1"/>
          </p:cNvSpPr>
          <p:nvPr>
            <p:ph idx="1"/>
          </p:nvPr>
        </p:nvSpPr>
        <p:spPr>
          <a:xfrm>
            <a:off x="952106" y="1409075"/>
            <a:ext cx="10058401" cy="5161407"/>
          </a:xfrm>
        </p:spPr>
        <p:txBody>
          <a:bodyPr>
            <a:normAutofit fontScale="92500" lnSpcReduction="10000"/>
          </a:bodyPr>
          <a:lstStyle/>
          <a:p>
            <a:pPr>
              <a:lnSpc>
                <a:spcPct val="115000"/>
              </a:lnSpc>
              <a:spcAft>
                <a:spcPts val="1200"/>
              </a:spcAft>
              <a:tabLst>
                <a:tab pos="228600" algn="l"/>
                <a:tab pos="457200" algn="l"/>
              </a:tabLst>
            </a:pPr>
            <a:r>
              <a:rPr lang="en-GB" sz="2200" b="1" dirty="0">
                <a:effectLst/>
                <a:ea typeface="Calibri" panose="020F0502020204030204" pitchFamily="34" charset="0"/>
                <a:cs typeface="Times New Roman" panose="02020603050405020304" pitchFamily="18" charset="0"/>
              </a:rPr>
              <a:t>Some L/L’s will accept a rent suspension clause – some won’t. </a:t>
            </a:r>
          </a:p>
          <a:p>
            <a:pPr>
              <a:lnSpc>
                <a:spcPct val="107000"/>
              </a:lnSpc>
              <a:spcAft>
                <a:spcPts val="800"/>
              </a:spcAft>
            </a:pPr>
            <a:r>
              <a:rPr lang="en-GB" sz="2200" b="1" dirty="0">
                <a:effectLst/>
                <a:ea typeface="Calibri" panose="020F0502020204030204" pitchFamily="34" charset="0"/>
                <a:cs typeface="Times New Roman" panose="02020603050405020304" pitchFamily="18" charset="0"/>
              </a:rPr>
              <a:t>At lease renewal under the L &amp; T Act 1954 the position is unclear.</a:t>
            </a:r>
          </a:p>
          <a:p>
            <a:pPr>
              <a:lnSpc>
                <a:spcPct val="107000"/>
              </a:lnSpc>
              <a:spcAft>
                <a:spcPts val="800"/>
              </a:spcAft>
            </a:pPr>
            <a:r>
              <a:rPr lang="en-GB" sz="2200" b="1" dirty="0">
                <a:effectLst/>
                <a:ea typeface="Calibri" panose="020F0502020204030204" pitchFamily="34" charset="0"/>
                <a:cs typeface="Times New Roman" panose="02020603050405020304" pitchFamily="18" charset="0"/>
              </a:rPr>
              <a:t>In </a:t>
            </a:r>
            <a:r>
              <a:rPr lang="en-GB" sz="2200" dirty="0">
                <a:effectLst/>
                <a:ea typeface="Calibri" panose="020F0502020204030204" pitchFamily="34" charset="0"/>
                <a:cs typeface="Times New Roman" panose="02020603050405020304" pitchFamily="18" charset="0"/>
              </a:rPr>
              <a:t>  </a:t>
            </a:r>
            <a:r>
              <a:rPr lang="en-GB" sz="2200" b="1" i="1" dirty="0">
                <a:solidFill>
                  <a:srgbClr val="0070C0"/>
                </a:solidFill>
                <a:effectLst/>
                <a:ea typeface="Calibri" panose="020F0502020204030204" pitchFamily="34" charset="0"/>
                <a:cs typeface="Times New Roman" panose="02020603050405020304" pitchFamily="18" charset="0"/>
              </a:rPr>
              <a:t>WH SMITH RETAIL HOLDINGS LIMITED v COMMERZ REAL INVESTMENTGESELLSHAFT MBH  </a:t>
            </a:r>
            <a:r>
              <a:rPr lang="en-GB" sz="2200" b="1" dirty="0">
                <a:solidFill>
                  <a:srgbClr val="0070C0"/>
                </a:solidFill>
                <a:effectLst/>
                <a:ea typeface="Calibri" panose="020F0502020204030204" pitchFamily="34" charset="0"/>
                <a:cs typeface="Times New Roman" panose="02020603050405020304" pitchFamily="18" charset="0"/>
              </a:rPr>
              <a:t>(2021)</a:t>
            </a:r>
            <a:r>
              <a:rPr lang="en-GB" sz="2200" dirty="0">
                <a:solidFill>
                  <a:srgbClr val="0070C0"/>
                </a:solidFill>
                <a:effectLst/>
                <a:ea typeface="Calibri" panose="020F0502020204030204" pitchFamily="34" charset="0"/>
                <a:cs typeface="Times New Roman" panose="02020603050405020304" pitchFamily="18" charset="0"/>
              </a:rPr>
              <a:t>  </a:t>
            </a:r>
            <a:r>
              <a:rPr lang="en-GB" sz="2200" b="1" dirty="0">
                <a:effectLst/>
                <a:ea typeface="Calibri" panose="020F0502020204030204" pitchFamily="34" charset="0"/>
                <a:cs typeface="Times New Roman" panose="02020603050405020304" pitchFamily="18" charset="0"/>
              </a:rPr>
              <a:t>the Court judgement made provision in the lease for a rent suspension clause (50% rent &amp; full service charge) BUT the parties had agreed the principle of a rent suspension - albeit at differing levels.</a:t>
            </a:r>
          </a:p>
          <a:p>
            <a:pPr>
              <a:lnSpc>
                <a:spcPct val="107000"/>
              </a:lnSpc>
              <a:spcAft>
                <a:spcPts val="800"/>
              </a:spcAft>
            </a:pPr>
            <a:r>
              <a:rPr lang="en-GB" sz="2200" b="1" dirty="0">
                <a:effectLst/>
                <a:ea typeface="Calibri" panose="020F0502020204030204" pitchFamily="34" charset="0"/>
                <a:cs typeface="Times New Roman" panose="02020603050405020304" pitchFamily="18" charset="0"/>
              </a:rPr>
              <a:t>In</a:t>
            </a:r>
            <a:r>
              <a:rPr lang="en-GB" sz="2200" dirty="0">
                <a:effectLst/>
                <a:ea typeface="Calibri" panose="020F0502020204030204" pitchFamily="34" charset="0"/>
                <a:cs typeface="Times New Roman" panose="02020603050405020304" pitchFamily="18" charset="0"/>
              </a:rPr>
              <a:t> </a:t>
            </a:r>
            <a:r>
              <a:rPr lang="en-GB" sz="2200" b="1" i="1" dirty="0">
                <a:solidFill>
                  <a:srgbClr val="0070C0"/>
                </a:solidFill>
                <a:effectLst/>
                <a:ea typeface="Calibri" panose="020F0502020204030204" pitchFamily="34" charset="0"/>
                <a:cs typeface="Times New Roman" panose="02020603050405020304" pitchFamily="18" charset="0"/>
              </a:rPr>
              <a:t>POUNDLAND LTD V TOPLAIN LTD</a:t>
            </a:r>
            <a:r>
              <a:rPr lang="en-GB" sz="2200" dirty="0">
                <a:solidFill>
                  <a:srgbClr val="0070C0"/>
                </a:solidFill>
                <a:effectLst/>
                <a:ea typeface="Calibri" panose="020F0502020204030204" pitchFamily="34" charset="0"/>
                <a:cs typeface="Times New Roman" panose="02020603050405020304" pitchFamily="18" charset="0"/>
              </a:rPr>
              <a:t> </a:t>
            </a:r>
            <a:r>
              <a:rPr lang="en-GB" sz="2200" b="1" dirty="0">
                <a:effectLst/>
                <a:ea typeface="Calibri" panose="020F0502020204030204" pitchFamily="34" charset="0"/>
                <a:cs typeface="Times New Roman" panose="02020603050405020304" pitchFamily="18" charset="0"/>
              </a:rPr>
              <a:t>(2021)  </a:t>
            </a:r>
          </a:p>
          <a:p>
            <a:pPr marL="811213" lvl="1" indent="-269875">
              <a:lnSpc>
                <a:spcPct val="100000"/>
              </a:lnSpc>
              <a:spcBef>
                <a:spcPts val="600"/>
              </a:spcBef>
              <a:spcAft>
                <a:spcPts val="600"/>
              </a:spcAft>
              <a:buFont typeface="Wingdings" panose="05000000000000000000" pitchFamily="2" charset="2"/>
              <a:buChar char="Ø"/>
              <a:tabLst>
                <a:tab pos="10491788" algn="l"/>
              </a:tabLst>
            </a:pPr>
            <a:r>
              <a:rPr lang="en-GB" sz="2200" b="1" dirty="0"/>
              <a:t>Poundland sought a clause providing for a 50% reduction of rent &amp; service charge for pandemic scenario. The Court judgement followed established case law </a:t>
            </a:r>
            <a:r>
              <a:rPr lang="en-GB" sz="2200" b="1" dirty="0" err="1"/>
              <a:t>O’May</a:t>
            </a:r>
            <a:r>
              <a:rPr lang="en-GB" sz="2200" b="1" dirty="0"/>
              <a:t> v City of London Real Property Co Ltd [1983]  2 AC 726. </a:t>
            </a:r>
          </a:p>
          <a:p>
            <a:pPr marL="811213" lvl="1" indent="-269875">
              <a:spcBef>
                <a:spcPts val="600"/>
              </a:spcBef>
              <a:spcAft>
                <a:spcPts val="600"/>
              </a:spcAft>
              <a:buFont typeface="Wingdings" panose="05000000000000000000" pitchFamily="2" charset="2"/>
              <a:buChar char="Ø"/>
              <a:tabLst>
                <a:tab pos="10491788" algn="l"/>
              </a:tabLst>
            </a:pPr>
            <a:r>
              <a:rPr lang="en-GB" sz="2200" b="1" dirty="0"/>
              <a:t>Judge found that it would not be fair and reasonable </a:t>
            </a:r>
            <a:r>
              <a:rPr lang="en-GB" sz="2200" b="1" dirty="0">
                <a:solidFill>
                  <a:srgbClr val="FF0000"/>
                </a:solidFill>
              </a:rPr>
              <a:t>“to impose on the landlord a sharing of the risk in circumstances over which the [landlord] would have no control whilst the [tenant] may have some by reference to reliefs or schemes that might be available to them by the government”. </a:t>
            </a:r>
          </a:p>
          <a:p>
            <a:pPr>
              <a:lnSpc>
                <a:spcPct val="107000"/>
              </a:lnSpc>
              <a:spcAft>
                <a:spcPts val="800"/>
              </a:spcAft>
            </a:pPr>
            <a:endParaRPr lang="en-GB" b="1"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3791104394"/>
      </p:ext>
    </p:extLst>
  </p:cSld>
  <p:clrMapOvr>
    <a:masterClrMapping/>
  </p:clrMapOvr>
  <mc:AlternateContent xmlns:mc="http://schemas.openxmlformats.org/markup-compatibility/2006" xmlns:p14="http://schemas.microsoft.com/office/powerpoint/2010/main">
    <mc:Choice Requires="p14">
      <p:transition p14:dur="1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72EE9-EDE5-E42E-A9AC-CD98BE539394}"/>
              </a:ext>
            </a:extLst>
          </p:cNvPr>
          <p:cNvSpPr>
            <a:spLocks noGrp="1"/>
          </p:cNvSpPr>
          <p:nvPr>
            <p:ph type="title"/>
          </p:nvPr>
        </p:nvSpPr>
        <p:spPr>
          <a:xfrm>
            <a:off x="1304401" y="381819"/>
            <a:ext cx="9204146" cy="864001"/>
          </a:xfrm>
        </p:spPr>
        <p:txBody>
          <a:bodyPr/>
          <a:lstStyle/>
          <a:p>
            <a:r>
              <a:rPr lang="en-GB" dirty="0">
                <a:latin typeface="Calibri" panose="020F0502020204030204" pitchFamily="34" charset="0"/>
                <a:cs typeface="Times New Roman" panose="02020603050405020304" pitchFamily="18" charset="0"/>
              </a:rPr>
              <a:t>  COVID – RENT SUSPENSION </a:t>
            </a:r>
            <a:endParaRPr lang="en-GB" dirty="0"/>
          </a:p>
        </p:txBody>
      </p:sp>
      <p:sp>
        <p:nvSpPr>
          <p:cNvPr id="3" name="Content Placeholder 2">
            <a:extLst>
              <a:ext uri="{FF2B5EF4-FFF2-40B4-BE49-F238E27FC236}">
                <a16:creationId xmlns:a16="http://schemas.microsoft.com/office/drawing/2014/main" id="{85BBB252-45AA-7703-E89E-98125CF39099}"/>
              </a:ext>
            </a:extLst>
          </p:cNvPr>
          <p:cNvSpPr>
            <a:spLocks noGrp="1"/>
          </p:cNvSpPr>
          <p:nvPr>
            <p:ph idx="1"/>
          </p:nvPr>
        </p:nvSpPr>
        <p:spPr>
          <a:xfrm>
            <a:off x="187006" y="1409074"/>
            <a:ext cx="11438937" cy="5448925"/>
          </a:xfrm>
        </p:spPr>
        <p:txBody>
          <a:bodyPr>
            <a:normAutofit fontScale="25000" lnSpcReduction="20000"/>
          </a:bodyPr>
          <a:lstStyle/>
          <a:p>
            <a:pPr marL="811213" lvl="1" indent="-269875">
              <a:lnSpc>
                <a:spcPct val="117000"/>
              </a:lnSpc>
              <a:spcBef>
                <a:spcPts val="600"/>
              </a:spcBef>
              <a:spcAft>
                <a:spcPts val="600"/>
              </a:spcAft>
              <a:buFont typeface="Wingdings" panose="05000000000000000000" pitchFamily="2" charset="2"/>
              <a:buChar char="Ø"/>
              <a:tabLst>
                <a:tab pos="10491788" algn="l"/>
              </a:tabLst>
            </a:pPr>
            <a:r>
              <a:rPr lang="en-GB" sz="7600" b="1" dirty="0">
                <a:solidFill>
                  <a:srgbClr val="0070C0"/>
                </a:solidFill>
              </a:rPr>
              <a:t>Typical wording  (tenant friendly) </a:t>
            </a:r>
          </a:p>
          <a:p>
            <a:pPr marL="811213" lvl="1" indent="-269875">
              <a:lnSpc>
                <a:spcPct val="117000"/>
              </a:lnSpc>
              <a:spcBef>
                <a:spcPts val="600"/>
              </a:spcBef>
              <a:spcAft>
                <a:spcPts val="600"/>
              </a:spcAft>
              <a:buFont typeface="Wingdings" panose="05000000000000000000" pitchFamily="2" charset="2"/>
              <a:buChar char="Ø"/>
              <a:tabLst>
                <a:tab pos="10491788" algn="l"/>
              </a:tabLst>
            </a:pPr>
            <a:r>
              <a:rPr lang="en-GB" sz="7600" b="1" dirty="0"/>
              <a:t>During any Suspension Period, the Principal Rent will be reduced by 50% from and including the date that the Suspension Period began until the end of the Suspension Period (apportioned pro rata).</a:t>
            </a:r>
          </a:p>
          <a:p>
            <a:pPr marL="811213" lvl="1" indent="-269875">
              <a:lnSpc>
                <a:spcPct val="117000"/>
              </a:lnSpc>
              <a:spcBef>
                <a:spcPts val="600"/>
              </a:spcBef>
              <a:spcAft>
                <a:spcPts val="600"/>
              </a:spcAft>
              <a:buFont typeface="Wingdings" panose="05000000000000000000" pitchFamily="2" charset="2"/>
              <a:buChar char="Ø"/>
              <a:tabLst>
                <a:tab pos="10491788" algn="l"/>
              </a:tabLst>
            </a:pPr>
            <a:r>
              <a:rPr lang="en-GB" sz="7600" b="1" dirty="0"/>
              <a:t>“</a:t>
            </a:r>
            <a:r>
              <a:rPr lang="en-GB" sz="7600" b="1" dirty="0">
                <a:solidFill>
                  <a:srgbClr val="FF0000"/>
                </a:solidFill>
              </a:rPr>
              <a:t>Suspension Period</a:t>
            </a:r>
            <a:r>
              <a:rPr lang="en-GB" sz="7600" b="1" dirty="0"/>
              <a:t>” means any period in which a non- essential retailer (for example, a retailer who was not a type listed in part 3 of schedule 2 of the Health Protection (Coronavirus, Restrictions) (England) Regulations 2020) could not open the Premises for business </a:t>
            </a:r>
          </a:p>
          <a:p>
            <a:pPr marL="811213" lvl="1" indent="-269875">
              <a:lnSpc>
                <a:spcPct val="117000"/>
              </a:lnSpc>
              <a:spcBef>
                <a:spcPts val="600"/>
              </a:spcBef>
              <a:spcAft>
                <a:spcPts val="600"/>
              </a:spcAft>
              <a:buFont typeface="Wingdings" panose="05000000000000000000" pitchFamily="2" charset="2"/>
              <a:buChar char="Ø"/>
              <a:tabLst>
                <a:tab pos="10491788" algn="l"/>
              </a:tabLst>
            </a:pPr>
            <a:r>
              <a:rPr lang="en-GB" sz="7600" b="1" dirty="0">
                <a:solidFill>
                  <a:srgbClr val="FF0000"/>
                </a:solidFill>
              </a:rPr>
              <a:t>COVID 19 </a:t>
            </a:r>
            <a:r>
              <a:rPr lang="en-GB" sz="7600" b="1" dirty="0"/>
              <a:t>(or any subsequent strain of it), including compliance by the Tenant and/or its staff with advice and/or guidance from the UK Government, the National Health Service or other health or regulatory bodies in relation to COVID19 (or any subsequent strain of it); or any other epidemic, public health emergency or communicable disease outbreak (whether local national or international).</a:t>
            </a:r>
          </a:p>
          <a:p>
            <a:pPr marL="811213" lvl="1" indent="-269875">
              <a:lnSpc>
                <a:spcPct val="117000"/>
              </a:lnSpc>
              <a:spcBef>
                <a:spcPts val="600"/>
              </a:spcBef>
              <a:spcAft>
                <a:spcPts val="600"/>
              </a:spcAft>
              <a:buFont typeface="Wingdings" panose="05000000000000000000" pitchFamily="2" charset="2"/>
              <a:buChar char="Ø"/>
              <a:tabLst>
                <a:tab pos="10491788" algn="l"/>
              </a:tabLst>
            </a:pPr>
            <a:r>
              <a:rPr lang="en-GB" sz="7600" b="1" dirty="0"/>
              <a:t>During any Suspension Period the Tenant shall not be required to perform – any covenant requiring physical presence at the Premises including repair obligations, or – to keep open – shall not be considered to be in breach of any obligation to do  so </a:t>
            </a:r>
            <a:r>
              <a:rPr lang="en-GB" sz="7600" b="1" dirty="0">
                <a:solidFill>
                  <a:srgbClr val="7030A0"/>
                </a:solidFill>
              </a:rPr>
              <a:t>PROVIDED</a:t>
            </a:r>
            <a:r>
              <a:rPr lang="en-GB" sz="7600" b="1" dirty="0"/>
              <a:t> all covenants shall be complied with.</a:t>
            </a:r>
          </a:p>
          <a:p>
            <a:pPr marL="811213" lvl="1" indent="-269875">
              <a:lnSpc>
                <a:spcPct val="117000"/>
              </a:lnSpc>
              <a:spcBef>
                <a:spcPts val="600"/>
              </a:spcBef>
              <a:spcAft>
                <a:spcPts val="600"/>
              </a:spcAft>
              <a:buFont typeface="Wingdings" panose="05000000000000000000" pitchFamily="2" charset="2"/>
              <a:buChar char="Ø"/>
              <a:tabLst>
                <a:tab pos="10491788" algn="l"/>
              </a:tabLst>
            </a:pPr>
            <a:r>
              <a:rPr lang="en-GB" sz="7600" b="1" dirty="0"/>
              <a:t>In the Poundland case the Judge rejected these additional tenant requests.</a:t>
            </a:r>
          </a:p>
          <a:p>
            <a:pPr marL="811213" lvl="1" indent="-269875">
              <a:lnSpc>
                <a:spcPct val="117000"/>
              </a:lnSpc>
              <a:spcBef>
                <a:spcPts val="600"/>
              </a:spcBef>
              <a:spcAft>
                <a:spcPts val="600"/>
              </a:spcAft>
              <a:buFont typeface="Wingdings" panose="05000000000000000000" pitchFamily="2" charset="2"/>
              <a:buChar char="Ø"/>
              <a:tabLst>
                <a:tab pos="10491788" algn="l"/>
              </a:tabLst>
            </a:pPr>
            <a:endParaRPr lang="en-GB" sz="7600" b="1" dirty="0"/>
          </a:p>
          <a:p>
            <a:endParaRPr lang="en-GB" dirty="0"/>
          </a:p>
        </p:txBody>
      </p:sp>
    </p:spTree>
    <p:extLst>
      <p:ext uri="{BB962C8B-B14F-4D97-AF65-F5344CB8AC3E}">
        <p14:creationId xmlns:p14="http://schemas.microsoft.com/office/powerpoint/2010/main" val="3445266100"/>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A4FB0-BEB6-1892-7479-BAED96F94336}"/>
              </a:ext>
            </a:extLst>
          </p:cNvPr>
          <p:cNvSpPr>
            <a:spLocks noGrp="1"/>
          </p:cNvSpPr>
          <p:nvPr>
            <p:ph type="title"/>
          </p:nvPr>
        </p:nvSpPr>
        <p:spPr>
          <a:xfrm>
            <a:off x="1474981" y="247893"/>
            <a:ext cx="8785781" cy="437907"/>
          </a:xfrm>
        </p:spPr>
        <p:txBody>
          <a:bodyPr>
            <a:noAutofit/>
          </a:bodyPr>
          <a:lstStyle/>
          <a:p>
            <a:r>
              <a:rPr lang="en-GB" dirty="0">
                <a:latin typeface="Calibri" panose="020F0502020204030204" pitchFamily="34" charset="0"/>
                <a:cs typeface="Times New Roman" panose="02020603050405020304" pitchFamily="18" charset="0"/>
              </a:rPr>
              <a:t>USE	CLASS A	or CLASS E  </a:t>
            </a:r>
            <a:endParaRPr lang="en-GB" dirty="0"/>
          </a:p>
        </p:txBody>
      </p:sp>
      <p:sp>
        <p:nvSpPr>
          <p:cNvPr id="3" name="Content Placeholder 2">
            <a:extLst>
              <a:ext uri="{FF2B5EF4-FFF2-40B4-BE49-F238E27FC236}">
                <a16:creationId xmlns:a16="http://schemas.microsoft.com/office/drawing/2014/main" id="{A98B32BA-7856-9D2A-6C60-0C5AAB9A301B}"/>
              </a:ext>
            </a:extLst>
          </p:cNvPr>
          <p:cNvSpPr>
            <a:spLocks noGrp="1"/>
          </p:cNvSpPr>
          <p:nvPr>
            <p:ph idx="1"/>
          </p:nvPr>
        </p:nvSpPr>
        <p:spPr>
          <a:xfrm>
            <a:off x="702128" y="902971"/>
            <a:ext cx="10787743" cy="5872298"/>
          </a:xfrm>
        </p:spPr>
        <p:txBody>
          <a:bodyPr>
            <a:noAutofit/>
          </a:bodyPr>
          <a:lstStyle/>
          <a:p>
            <a:pPr>
              <a:lnSpc>
                <a:spcPct val="107000"/>
              </a:lnSpc>
              <a:spcAft>
                <a:spcPts val="800"/>
              </a:spcAft>
            </a:pPr>
            <a:r>
              <a:rPr lang="en-GB" sz="1600" b="1" dirty="0">
                <a:effectLst/>
                <a:ea typeface="Calibri" panose="020F0502020204030204" pitchFamily="34" charset="0"/>
                <a:cs typeface="Times New Roman" panose="02020603050405020304" pitchFamily="18" charset="0"/>
              </a:rPr>
              <a:t>Do you opt for  Class A  under the old original A1 use (Use Classes Order 1987) – or –</a:t>
            </a:r>
          </a:p>
          <a:p>
            <a:pPr>
              <a:lnSpc>
                <a:spcPct val="107000"/>
              </a:lnSpc>
              <a:spcAft>
                <a:spcPts val="800"/>
              </a:spcAft>
            </a:pPr>
            <a:r>
              <a:rPr lang="en-GB" sz="1600" b="1" dirty="0">
                <a:effectLst/>
                <a:ea typeface="Calibri" panose="020F0502020204030204" pitchFamily="34" charset="0"/>
                <a:cs typeface="Times New Roman" panose="02020603050405020304" pitchFamily="18" charset="0"/>
              </a:rPr>
              <a:t>Class A under Use Classes Order 1987  as amended pre-1</a:t>
            </a:r>
            <a:r>
              <a:rPr lang="en-GB" sz="1600" b="1" baseline="30000" dirty="0">
                <a:effectLst/>
                <a:ea typeface="Calibri" panose="020F0502020204030204" pitchFamily="34" charset="0"/>
                <a:cs typeface="Times New Roman" panose="02020603050405020304" pitchFamily="18" charset="0"/>
              </a:rPr>
              <a:t>st</a:t>
            </a:r>
            <a:r>
              <a:rPr lang="en-GB" sz="1600" b="1" dirty="0">
                <a:effectLst/>
                <a:ea typeface="Calibri" panose="020F0502020204030204" pitchFamily="34" charset="0"/>
                <a:cs typeface="Times New Roman" panose="02020603050405020304" pitchFamily="18" charset="0"/>
              </a:rPr>
              <a:t> September 2020 – or –</a:t>
            </a:r>
          </a:p>
          <a:p>
            <a:pPr>
              <a:lnSpc>
                <a:spcPct val="107000"/>
              </a:lnSpc>
              <a:spcAft>
                <a:spcPts val="800"/>
              </a:spcAft>
            </a:pPr>
            <a:r>
              <a:rPr lang="en-GB" sz="1600" b="1" dirty="0">
                <a:effectLst/>
                <a:ea typeface="Calibri" panose="020F0502020204030204" pitchFamily="34" charset="0"/>
                <a:cs typeface="Times New Roman" panose="02020603050405020304" pitchFamily="18" charset="0"/>
              </a:rPr>
              <a:t>Class E   as introduced 1</a:t>
            </a:r>
            <a:r>
              <a:rPr lang="en-GB" sz="1600" b="1" baseline="30000" dirty="0">
                <a:effectLst/>
                <a:ea typeface="Calibri" panose="020F0502020204030204" pitchFamily="34" charset="0"/>
                <a:cs typeface="Times New Roman" panose="02020603050405020304" pitchFamily="18" charset="0"/>
              </a:rPr>
              <a:t>st</a:t>
            </a:r>
            <a:r>
              <a:rPr lang="en-GB" sz="1600" b="1" dirty="0">
                <a:effectLst/>
                <a:ea typeface="Calibri" panose="020F0502020204030204" pitchFamily="34" charset="0"/>
                <a:cs typeface="Times New Roman" panose="02020603050405020304" pitchFamily="18" charset="0"/>
              </a:rPr>
              <a:t> September 2020                                         </a:t>
            </a:r>
            <a:r>
              <a:rPr lang="en-GB" sz="1600" b="1" dirty="0">
                <a:solidFill>
                  <a:srgbClr val="FF0000"/>
                </a:solidFill>
                <a:effectLst/>
                <a:ea typeface="Calibri" panose="020F0502020204030204" pitchFamily="34" charset="0"/>
                <a:cs typeface="Times New Roman" panose="02020603050405020304" pitchFamily="18" charset="0"/>
              </a:rPr>
              <a:t>SHOW OF HANDS PLEASE </a:t>
            </a:r>
          </a:p>
          <a:p>
            <a:pPr algn="just">
              <a:lnSpc>
                <a:spcPts val="1440"/>
              </a:lnSpc>
              <a:spcAft>
                <a:spcPts val="600"/>
              </a:spcAft>
            </a:pPr>
            <a:r>
              <a:rPr lang="en-GB" sz="1600" b="1" dirty="0">
                <a:solidFill>
                  <a:srgbClr val="000000"/>
                </a:solidFill>
                <a:effectLst/>
                <a:ea typeface="Times New Roman" panose="02020603050405020304" pitchFamily="18" charset="0"/>
                <a:cs typeface="Times New Roman" panose="02020603050405020304" pitchFamily="18" charset="0"/>
              </a:rPr>
              <a:t>Class A1. Shops   (Original Use Classes Order 1987 – before subsequent amendments)</a:t>
            </a:r>
            <a:endParaRPr lang="en-GB" sz="1600" dirty="0">
              <a:effectLst/>
              <a:ea typeface="Calibri" panose="020F0502020204030204" pitchFamily="34" charset="0"/>
              <a:cs typeface="Times New Roman" panose="02020603050405020304" pitchFamily="18" charset="0"/>
            </a:endParaRPr>
          </a:p>
          <a:p>
            <a:pPr algn="just">
              <a:lnSpc>
                <a:spcPts val="1800"/>
              </a:lnSpc>
              <a:spcAft>
                <a:spcPts val="600"/>
              </a:spcAft>
            </a:pPr>
            <a:r>
              <a:rPr lang="en-GB" sz="1600" b="1" dirty="0">
                <a:solidFill>
                  <a:srgbClr val="494949"/>
                </a:solidFill>
                <a:effectLst/>
                <a:ea typeface="Times New Roman" panose="02020603050405020304" pitchFamily="18" charset="0"/>
                <a:cs typeface="Times New Roman" panose="02020603050405020304" pitchFamily="18" charset="0"/>
              </a:rPr>
              <a:t>Use for all or any of the following purposes—</a:t>
            </a:r>
            <a:endParaRPr lang="en-GB" sz="1600" b="1" dirty="0">
              <a:effectLst/>
              <a:ea typeface="Calibri" panose="020F0502020204030204" pitchFamily="34" charset="0"/>
              <a:cs typeface="Times New Roman" panose="02020603050405020304" pitchFamily="18" charset="0"/>
            </a:endParaRPr>
          </a:p>
          <a:p>
            <a:pPr marL="457200" lvl="1" indent="0">
              <a:lnSpc>
                <a:spcPts val="1800"/>
              </a:lnSpc>
              <a:spcAft>
                <a:spcPts val="600"/>
              </a:spcAft>
              <a:buNone/>
            </a:pPr>
            <a:r>
              <a:rPr lang="en-GB" sz="1600" b="1" dirty="0">
                <a:solidFill>
                  <a:srgbClr val="494949"/>
                </a:solidFill>
                <a:effectLst/>
                <a:ea typeface="Times New Roman" panose="02020603050405020304" pitchFamily="18" charset="0"/>
                <a:cs typeface="Times New Roman" panose="02020603050405020304" pitchFamily="18" charset="0"/>
              </a:rPr>
              <a:t>(a)    retail sale of goods other than hot food,		(b)   post office,</a:t>
            </a:r>
            <a:endParaRPr lang="en-GB" sz="1600" b="1" dirty="0">
              <a:effectLst/>
              <a:ea typeface="Calibri" panose="020F0502020204030204" pitchFamily="34" charset="0"/>
              <a:cs typeface="Times New Roman" panose="02020603050405020304" pitchFamily="18" charset="0"/>
            </a:endParaRPr>
          </a:p>
          <a:p>
            <a:pPr marL="457200" lvl="1" indent="0">
              <a:lnSpc>
                <a:spcPts val="1800"/>
              </a:lnSpc>
              <a:spcAft>
                <a:spcPts val="600"/>
              </a:spcAft>
              <a:buNone/>
            </a:pPr>
            <a:r>
              <a:rPr lang="en-GB" sz="1600" b="1" dirty="0">
                <a:solidFill>
                  <a:srgbClr val="494949"/>
                </a:solidFill>
                <a:effectLst/>
                <a:ea typeface="Times New Roman" panose="02020603050405020304" pitchFamily="18" charset="0"/>
                <a:cs typeface="Times New Roman" panose="02020603050405020304" pitchFamily="18" charset="0"/>
              </a:rPr>
              <a:t>(c)   sale of tickets or as a travel agency, 		(d)   </a:t>
            </a:r>
            <a:r>
              <a:rPr lang="en-GB" sz="1600" b="1" dirty="0">
                <a:solidFill>
                  <a:srgbClr val="00B050"/>
                </a:solidFill>
                <a:effectLst/>
                <a:ea typeface="Times New Roman" panose="02020603050405020304" pitchFamily="18" charset="0"/>
                <a:cs typeface="Times New Roman" panose="02020603050405020304" pitchFamily="18" charset="0"/>
              </a:rPr>
              <a:t>sale of sandwiches or other cold food for consumption 						off the premises</a:t>
            </a:r>
            <a:endParaRPr lang="en-GB" sz="1600" b="1" dirty="0">
              <a:solidFill>
                <a:srgbClr val="00B050"/>
              </a:solidFill>
              <a:effectLst/>
              <a:ea typeface="Calibri" panose="020F0502020204030204" pitchFamily="34" charset="0"/>
              <a:cs typeface="Times New Roman" panose="02020603050405020304" pitchFamily="18" charset="0"/>
            </a:endParaRPr>
          </a:p>
          <a:p>
            <a:pPr marL="457200" lvl="1" indent="0">
              <a:lnSpc>
                <a:spcPts val="1800"/>
              </a:lnSpc>
              <a:spcAft>
                <a:spcPts val="600"/>
              </a:spcAft>
              <a:buNone/>
            </a:pPr>
            <a:r>
              <a:rPr lang="en-GB" sz="1600" b="1" dirty="0">
                <a:solidFill>
                  <a:srgbClr val="494949"/>
                </a:solidFill>
                <a:effectLst/>
                <a:ea typeface="Times New Roman" panose="02020603050405020304" pitchFamily="18" charset="0"/>
                <a:cs typeface="Times New Roman" panose="02020603050405020304" pitchFamily="18" charset="0"/>
              </a:rPr>
              <a:t>(e)   hairdressing, 				(f)   </a:t>
            </a:r>
            <a:r>
              <a:rPr lang="en-GB" sz="1600" b="1" dirty="0">
                <a:solidFill>
                  <a:srgbClr val="FF0000"/>
                </a:solidFill>
                <a:effectLst/>
                <a:ea typeface="Times New Roman" panose="02020603050405020304" pitchFamily="18" charset="0"/>
                <a:cs typeface="Times New Roman" panose="02020603050405020304" pitchFamily="18" charset="0"/>
              </a:rPr>
              <a:t>direction of funerals</a:t>
            </a:r>
            <a:endParaRPr lang="en-GB" sz="1600" b="1" dirty="0">
              <a:effectLst/>
              <a:ea typeface="Calibri" panose="020F0502020204030204" pitchFamily="34" charset="0"/>
              <a:cs typeface="Times New Roman" panose="02020603050405020304" pitchFamily="18" charset="0"/>
            </a:endParaRPr>
          </a:p>
          <a:p>
            <a:pPr marL="457200" lvl="1" indent="0">
              <a:lnSpc>
                <a:spcPts val="1800"/>
              </a:lnSpc>
              <a:spcAft>
                <a:spcPts val="600"/>
              </a:spcAft>
              <a:buNone/>
            </a:pPr>
            <a:r>
              <a:rPr lang="en-GB" sz="1600" b="1" dirty="0">
                <a:solidFill>
                  <a:srgbClr val="494949"/>
                </a:solidFill>
                <a:effectLst/>
                <a:ea typeface="Times New Roman" panose="02020603050405020304" pitchFamily="18" charset="0"/>
                <a:cs typeface="Times New Roman" panose="02020603050405020304" pitchFamily="18" charset="0"/>
              </a:rPr>
              <a:t>(g)  display of goods for sale,			(h)  hiring out of  domestic or personal goods or articles,</a:t>
            </a:r>
            <a:endParaRPr lang="en-GB" sz="1600" b="1" dirty="0">
              <a:effectLst/>
              <a:ea typeface="Calibri" panose="020F0502020204030204" pitchFamily="34" charset="0"/>
              <a:cs typeface="Times New Roman" panose="02020603050405020304" pitchFamily="18" charset="0"/>
            </a:endParaRPr>
          </a:p>
          <a:p>
            <a:pPr marL="457200" lvl="1" indent="0">
              <a:lnSpc>
                <a:spcPts val="1800"/>
              </a:lnSpc>
              <a:spcAft>
                <a:spcPts val="600"/>
              </a:spcAft>
              <a:buNone/>
            </a:pPr>
            <a:r>
              <a:rPr lang="en-GB" sz="1600" b="1" dirty="0">
                <a:solidFill>
                  <a:srgbClr val="494949"/>
                </a:solidFill>
                <a:effectLst/>
                <a:ea typeface="Times New Roman" panose="02020603050405020304" pitchFamily="18" charset="0"/>
                <a:cs typeface="Times New Roman" panose="02020603050405020304" pitchFamily="18" charset="0"/>
              </a:rPr>
              <a:t>(</a:t>
            </a:r>
            <a:r>
              <a:rPr lang="en-GB" sz="1600" b="1" dirty="0" err="1">
                <a:solidFill>
                  <a:srgbClr val="494949"/>
                </a:solidFill>
                <a:effectLst/>
                <a:ea typeface="Times New Roman" panose="02020603050405020304" pitchFamily="18" charset="0"/>
                <a:cs typeface="Times New Roman" panose="02020603050405020304" pitchFamily="18" charset="0"/>
              </a:rPr>
              <a:t>i</a:t>
            </a:r>
            <a:r>
              <a:rPr lang="en-GB" sz="1600" b="1" dirty="0">
                <a:solidFill>
                  <a:srgbClr val="494949"/>
                </a:solidFill>
                <a:effectLst/>
                <a:ea typeface="Times New Roman" panose="02020603050405020304" pitchFamily="18" charset="0"/>
                <a:cs typeface="Times New Roman" panose="02020603050405020304" pitchFamily="18" charset="0"/>
              </a:rPr>
              <a:t>)   </a:t>
            </a:r>
            <a:r>
              <a:rPr lang="en-GB" sz="1600" b="1" dirty="0">
                <a:solidFill>
                  <a:srgbClr val="FF0000"/>
                </a:solidFill>
                <a:effectLst/>
                <a:ea typeface="Times New Roman" panose="02020603050405020304" pitchFamily="18" charset="0"/>
                <a:cs typeface="Times New Roman" panose="02020603050405020304" pitchFamily="18" charset="0"/>
              </a:rPr>
              <a:t>reception of goods to be washed, cleaned or repaired</a:t>
            </a:r>
            <a:endParaRPr lang="en-GB" sz="1600" b="1" dirty="0">
              <a:effectLst/>
              <a:ea typeface="Calibri" panose="020F0502020204030204" pitchFamily="34" charset="0"/>
              <a:cs typeface="Times New Roman" panose="02020603050405020304" pitchFamily="18" charset="0"/>
            </a:endParaRPr>
          </a:p>
          <a:p>
            <a:pPr algn="just">
              <a:lnSpc>
                <a:spcPts val="1800"/>
              </a:lnSpc>
              <a:spcAft>
                <a:spcPts val="600"/>
              </a:spcAft>
            </a:pPr>
            <a:r>
              <a:rPr lang="en-GB" sz="1600" b="1" dirty="0">
                <a:solidFill>
                  <a:srgbClr val="494949"/>
                </a:solidFill>
                <a:effectLst/>
                <a:ea typeface="Times New Roman" panose="02020603050405020304" pitchFamily="18" charset="0"/>
                <a:cs typeface="Times New Roman" panose="02020603050405020304" pitchFamily="18" charset="0"/>
              </a:rPr>
              <a:t>where the sale, display or service is to visiting members of the public</a:t>
            </a:r>
            <a:endParaRPr lang="en-GB" sz="1600" b="1" dirty="0">
              <a:effectLst/>
              <a:ea typeface="Calibri" panose="020F0502020204030204" pitchFamily="34" charset="0"/>
              <a:cs typeface="Times New Roman" panose="02020603050405020304" pitchFamily="18" charset="0"/>
            </a:endParaRPr>
          </a:p>
          <a:p>
            <a:pPr>
              <a:lnSpc>
                <a:spcPct val="107000"/>
              </a:lnSpc>
              <a:spcAft>
                <a:spcPts val="800"/>
              </a:spcAft>
            </a:pPr>
            <a:r>
              <a:rPr lang="en-GB" sz="2000" b="1" dirty="0">
                <a:solidFill>
                  <a:srgbClr val="0070C0"/>
                </a:solidFill>
                <a:effectLst/>
                <a:ea typeface="Calibri" panose="020F0502020204030204" pitchFamily="34" charset="0"/>
                <a:cs typeface="Times New Roman" panose="02020603050405020304" pitchFamily="18" charset="0"/>
              </a:rPr>
              <a:t>NB Any of paras (a) to (</a:t>
            </a:r>
            <a:r>
              <a:rPr lang="en-GB" sz="2000" b="1" dirty="0" err="1">
                <a:solidFill>
                  <a:srgbClr val="0070C0"/>
                </a:solidFill>
                <a:effectLst/>
                <a:ea typeface="Calibri" panose="020F0502020204030204" pitchFamily="34" charset="0"/>
                <a:cs typeface="Times New Roman" panose="02020603050405020304" pitchFamily="18" charset="0"/>
              </a:rPr>
              <a:t>i</a:t>
            </a:r>
            <a:r>
              <a:rPr lang="en-GB" sz="2000" b="1" dirty="0">
                <a:solidFill>
                  <a:srgbClr val="0070C0"/>
                </a:solidFill>
                <a:effectLst/>
                <a:ea typeface="Calibri" panose="020F0502020204030204" pitchFamily="34" charset="0"/>
                <a:cs typeface="Times New Roman" panose="02020603050405020304" pitchFamily="18" charset="0"/>
              </a:rPr>
              <a:t>) can be deleted    </a:t>
            </a:r>
            <a:r>
              <a:rPr lang="en-GB" sz="2000" b="1" dirty="0">
                <a:solidFill>
                  <a:srgbClr val="7030A0"/>
                </a:solidFill>
                <a:effectLst/>
                <a:ea typeface="Calibri" panose="020F0502020204030204" pitchFamily="34" charset="0"/>
                <a:cs typeface="Times New Roman" panose="02020603050405020304" pitchFamily="18" charset="0"/>
              </a:rPr>
              <a:t>Is UCO 1987 amendment date the date of the lease or the date you are considering it – </a:t>
            </a:r>
            <a:r>
              <a:rPr lang="en-GB" sz="2000" b="1" dirty="0" err="1">
                <a:solidFill>
                  <a:srgbClr val="7030A0"/>
                </a:solidFill>
                <a:effectLst/>
                <a:ea typeface="Calibri" panose="020F0502020204030204" pitchFamily="34" charset="0"/>
                <a:cs typeface="Times New Roman" panose="02020603050405020304" pitchFamily="18" charset="0"/>
              </a:rPr>
              <a:t>ie</a:t>
            </a:r>
            <a:r>
              <a:rPr lang="en-GB" sz="2000" b="1" dirty="0">
                <a:solidFill>
                  <a:srgbClr val="7030A0"/>
                </a:solidFill>
                <a:effectLst/>
                <a:ea typeface="Calibri" panose="020F0502020204030204" pitchFamily="34" charset="0"/>
                <a:cs typeface="Times New Roman" panose="02020603050405020304" pitchFamily="18" charset="0"/>
              </a:rPr>
              <a:t>, a review date or lease renewal date ?  </a:t>
            </a:r>
          </a:p>
        </p:txBody>
      </p:sp>
    </p:spTree>
    <p:extLst>
      <p:ext uri="{BB962C8B-B14F-4D97-AF65-F5344CB8AC3E}">
        <p14:creationId xmlns:p14="http://schemas.microsoft.com/office/powerpoint/2010/main" val="280079732"/>
      </p:ext>
    </p:extLst>
  </p:cSld>
  <p:clrMapOvr>
    <a:masterClrMapping/>
  </p:clrMapOvr>
  <p:transition spd="slow" advTm="354">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par>
                                <p:cTn id="33" presetID="22" presetClass="entr" presetSubtype="8"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left)">
                                      <p:cBhvr>
                                        <p:cTn id="35" dur="500"/>
                                        <p:tgtEl>
                                          <p:spTgt spid="3">
                                            <p:txEl>
                                              <p:pRg st="6" end="6"/>
                                            </p:txEl>
                                          </p:spTgt>
                                        </p:tgtEl>
                                      </p:cBhvr>
                                    </p:animEffect>
                                  </p:childTnLst>
                                </p:cTn>
                              </p:par>
                              <p:par>
                                <p:cTn id="36" presetID="22" presetClass="entr" presetSubtype="8" fill="hold"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wipe(left)">
                                      <p:cBhvr>
                                        <p:cTn id="38" dur="500"/>
                                        <p:tgtEl>
                                          <p:spTgt spid="3">
                                            <p:txEl>
                                              <p:pRg st="7" end="7"/>
                                            </p:txEl>
                                          </p:spTgt>
                                        </p:tgtEl>
                                      </p:cBhvr>
                                    </p:animEffect>
                                  </p:childTnLst>
                                </p:cTn>
                              </p:par>
                              <p:par>
                                <p:cTn id="39" presetID="22" presetClass="entr" presetSubtype="8"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wipe(left)">
                                      <p:cBhvr>
                                        <p:cTn id="41" dur="500"/>
                                        <p:tgtEl>
                                          <p:spTgt spid="3">
                                            <p:txEl>
                                              <p:pRg st="8" end="8"/>
                                            </p:txEl>
                                          </p:spTgt>
                                        </p:tgtEl>
                                      </p:cBhvr>
                                    </p:animEffect>
                                  </p:childTnLst>
                                </p:cTn>
                              </p:par>
                              <p:par>
                                <p:cTn id="42" presetID="22" presetClass="entr" presetSubtype="8" fill="hold" nodeType="with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wipe(left)">
                                      <p:cBhvr>
                                        <p:cTn id="44" dur="500"/>
                                        <p:tgtEl>
                                          <p:spTgt spid="3">
                                            <p:txEl>
                                              <p:pRg st="9" end="9"/>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Effect transition="in" filter="wipe(left)">
                                      <p:cBhvr>
                                        <p:cTn id="49" dur="500"/>
                                        <p:tgtEl>
                                          <p:spTgt spid="3">
                                            <p:txEl>
                                              <p:pRg st="10" end="1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nodeType="clickEffect">
                                  <p:stCondLst>
                                    <p:cond delay="0"/>
                                  </p:stCondLst>
                                  <p:childTnLst>
                                    <p:set>
                                      <p:cBhvr>
                                        <p:cTn id="53" dur="1" fill="hold">
                                          <p:stCondLst>
                                            <p:cond delay="0"/>
                                          </p:stCondLst>
                                        </p:cTn>
                                        <p:tgtEl>
                                          <p:spTgt spid="3">
                                            <p:txEl>
                                              <p:pRg st="11" end="11"/>
                                            </p:txEl>
                                          </p:spTgt>
                                        </p:tgtEl>
                                        <p:attrNameLst>
                                          <p:attrName>style.visibility</p:attrName>
                                        </p:attrNameLst>
                                      </p:cBhvr>
                                      <p:to>
                                        <p:strVal val="visible"/>
                                      </p:to>
                                    </p:set>
                                    <p:animEffect transition="in" filter="wipe(left)">
                                      <p:cBhvr>
                                        <p:cTn id="5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E56AE-C5CB-796A-F5A9-24BB05294466}"/>
              </a:ext>
            </a:extLst>
          </p:cNvPr>
          <p:cNvSpPr>
            <a:spLocks noGrp="1"/>
          </p:cNvSpPr>
          <p:nvPr>
            <p:ph type="title"/>
          </p:nvPr>
        </p:nvSpPr>
        <p:spPr>
          <a:xfrm>
            <a:off x="2926899" y="49813"/>
            <a:ext cx="5991498" cy="418817"/>
          </a:xfrm>
        </p:spPr>
        <p:txBody>
          <a:bodyPr>
            <a:noAutofit/>
          </a:bodyPr>
          <a:lstStyle/>
          <a:p>
            <a:r>
              <a:rPr lang="en-GB" sz="2800" dirty="0"/>
              <a:t>USE</a:t>
            </a:r>
          </a:p>
        </p:txBody>
      </p:sp>
      <p:sp>
        <p:nvSpPr>
          <p:cNvPr id="3" name="Content Placeholder 2">
            <a:extLst>
              <a:ext uri="{FF2B5EF4-FFF2-40B4-BE49-F238E27FC236}">
                <a16:creationId xmlns:a16="http://schemas.microsoft.com/office/drawing/2014/main" id="{7BDE72B2-378E-3C87-E26C-9C06DFE49996}"/>
              </a:ext>
            </a:extLst>
          </p:cNvPr>
          <p:cNvSpPr>
            <a:spLocks noGrp="1"/>
          </p:cNvSpPr>
          <p:nvPr>
            <p:ph idx="1"/>
          </p:nvPr>
        </p:nvSpPr>
        <p:spPr>
          <a:xfrm>
            <a:off x="259899" y="645738"/>
            <a:ext cx="11325497" cy="6092190"/>
          </a:xfrm>
        </p:spPr>
        <p:txBody>
          <a:bodyPr>
            <a:noAutofit/>
          </a:bodyPr>
          <a:lstStyle/>
          <a:p>
            <a:pPr marL="0" indent="0" algn="ctr">
              <a:lnSpc>
                <a:spcPct val="127000"/>
              </a:lnSpc>
              <a:spcAft>
                <a:spcPts val="800"/>
              </a:spcAft>
              <a:buNone/>
            </a:pPr>
            <a:r>
              <a:rPr lang="en-GB" sz="2400" b="1" dirty="0">
                <a:solidFill>
                  <a:srgbClr val="00B0F0"/>
                </a:solidFill>
                <a:cs typeface="Times New Roman" panose="02020603050405020304" pitchFamily="18" charset="0"/>
              </a:rPr>
              <a:t>CURRENT     Class E        (Commercial, Business and Service):</a:t>
            </a:r>
          </a:p>
          <a:p>
            <a:pPr>
              <a:lnSpc>
                <a:spcPct val="127000"/>
              </a:lnSpc>
              <a:spcBef>
                <a:spcPts val="600"/>
              </a:spcBef>
              <a:spcAft>
                <a:spcPts val="600"/>
              </a:spcAft>
            </a:pPr>
            <a:r>
              <a:rPr lang="en-GB" sz="1600" b="1" dirty="0">
                <a:cs typeface="Times New Roman" panose="02020603050405020304" pitchFamily="18" charset="0"/>
              </a:rPr>
              <a:t>Use, or part use, for all or any of the following purposes— </a:t>
            </a:r>
          </a:p>
          <a:p>
            <a:pPr marL="0" indent="0" defTabSz="1079500">
              <a:lnSpc>
                <a:spcPct val="120000"/>
              </a:lnSpc>
              <a:spcBef>
                <a:spcPts val="600"/>
              </a:spcBef>
              <a:spcAft>
                <a:spcPts val="600"/>
              </a:spcAft>
              <a:buNone/>
              <a:tabLst>
                <a:tab pos="539750" algn="l"/>
              </a:tabLst>
            </a:pPr>
            <a:r>
              <a:rPr lang="en-GB" sz="1600" b="1" dirty="0">
                <a:cs typeface="Times New Roman" panose="02020603050405020304" pitchFamily="18" charset="0"/>
              </a:rPr>
              <a:t>	(a) for the display or retail sale of goods, other than hot food, principally to visiting members of the public, </a:t>
            </a:r>
          </a:p>
          <a:p>
            <a:pPr marL="809625" indent="-360363" defTabSz="1079500">
              <a:lnSpc>
                <a:spcPct val="120000"/>
              </a:lnSpc>
              <a:spcBef>
                <a:spcPts val="600"/>
              </a:spcBef>
              <a:spcAft>
                <a:spcPts val="600"/>
              </a:spcAft>
              <a:buNone/>
              <a:tabLst>
                <a:tab pos="539750" algn="l"/>
              </a:tabLst>
            </a:pPr>
            <a:r>
              <a:rPr lang="en-GB" sz="1600" b="1" dirty="0">
                <a:cs typeface="Times New Roman" panose="02020603050405020304" pitchFamily="18" charset="0"/>
              </a:rPr>
              <a:t>	(b) </a:t>
            </a:r>
            <a:r>
              <a:rPr lang="en-GB" sz="1600" b="1" dirty="0">
                <a:solidFill>
                  <a:srgbClr val="00B050"/>
                </a:solidFill>
                <a:cs typeface="Times New Roman" panose="02020603050405020304" pitchFamily="18" charset="0"/>
              </a:rPr>
              <a:t>for the sale of food and drink principally to visiting members of the public where consumption of that food and drink is mostly undertaken on the premises, </a:t>
            </a:r>
          </a:p>
          <a:p>
            <a:pPr marL="449263" indent="-449263">
              <a:lnSpc>
                <a:spcPct val="120000"/>
              </a:lnSpc>
              <a:spcBef>
                <a:spcPts val="600"/>
              </a:spcBef>
              <a:spcAft>
                <a:spcPts val="600"/>
              </a:spcAft>
              <a:buNone/>
            </a:pPr>
            <a:r>
              <a:rPr lang="en-GB" sz="1600" b="1" dirty="0">
                <a:cs typeface="Times New Roman" panose="02020603050405020304" pitchFamily="18" charset="0"/>
              </a:rPr>
              <a:t>	  (c) for the provision of the following kinds of services principally to visiting members of the public— </a:t>
            </a:r>
          </a:p>
          <a:p>
            <a:pPr marL="809625" indent="-809625">
              <a:lnSpc>
                <a:spcPct val="120000"/>
              </a:lnSpc>
              <a:spcBef>
                <a:spcPts val="600"/>
              </a:spcBef>
              <a:spcAft>
                <a:spcPts val="600"/>
              </a:spcAft>
              <a:buNone/>
            </a:pPr>
            <a:r>
              <a:rPr lang="en-GB" sz="1600" b="1" dirty="0">
                <a:cs typeface="Times New Roman" panose="02020603050405020304" pitchFamily="18" charset="0"/>
              </a:rPr>
              <a:t>		(</a:t>
            </a:r>
            <a:r>
              <a:rPr lang="en-GB" sz="1600" b="1" dirty="0" err="1">
                <a:cs typeface="Times New Roman" panose="02020603050405020304" pitchFamily="18" charset="0"/>
              </a:rPr>
              <a:t>i</a:t>
            </a:r>
            <a:r>
              <a:rPr lang="en-GB" sz="1600" b="1" dirty="0">
                <a:cs typeface="Times New Roman" panose="02020603050405020304" pitchFamily="18" charset="0"/>
              </a:rPr>
              <a:t>) financial services,  (ii) professional services (other than health or medical services), or </a:t>
            </a:r>
          </a:p>
          <a:p>
            <a:pPr marL="809625" indent="-809625">
              <a:lnSpc>
                <a:spcPct val="120000"/>
              </a:lnSpc>
              <a:spcBef>
                <a:spcPts val="600"/>
              </a:spcBef>
              <a:spcAft>
                <a:spcPts val="600"/>
              </a:spcAft>
              <a:buNone/>
            </a:pPr>
            <a:r>
              <a:rPr lang="en-GB" sz="1600" b="1" dirty="0">
                <a:cs typeface="Times New Roman" panose="02020603050405020304" pitchFamily="18" charset="0"/>
              </a:rPr>
              <a:t>		(iii) any other services which it is appropriate to provide in a commercial, business or service locality, </a:t>
            </a:r>
          </a:p>
          <a:p>
            <a:pPr marL="809625" indent="-809625">
              <a:lnSpc>
                <a:spcPct val="120000"/>
              </a:lnSpc>
              <a:spcBef>
                <a:spcPts val="600"/>
              </a:spcBef>
              <a:spcAft>
                <a:spcPts val="600"/>
              </a:spcAft>
              <a:buNone/>
            </a:pPr>
            <a:r>
              <a:rPr lang="en-GB" sz="1600" b="1" dirty="0">
                <a:cs typeface="Times New Roman" panose="02020603050405020304" pitchFamily="18" charset="0"/>
              </a:rPr>
              <a:t>		(d) </a:t>
            </a:r>
            <a:r>
              <a:rPr lang="en-GB" sz="1600" b="1" dirty="0">
                <a:solidFill>
                  <a:srgbClr val="0070C0"/>
                </a:solidFill>
                <a:cs typeface="Times New Roman" panose="02020603050405020304" pitchFamily="18" charset="0"/>
              </a:rPr>
              <a:t>for indoor sport, recreation or fitness, not involving motorised vehicles or firearms or use as a swimming pool or skating rink, principally to visiting members of the public, </a:t>
            </a:r>
          </a:p>
          <a:p>
            <a:pPr marL="809625" indent="-809625">
              <a:lnSpc>
                <a:spcPct val="120000"/>
              </a:lnSpc>
              <a:spcBef>
                <a:spcPts val="600"/>
              </a:spcBef>
              <a:spcAft>
                <a:spcPts val="600"/>
              </a:spcAft>
              <a:buNone/>
            </a:pPr>
            <a:r>
              <a:rPr lang="en-GB" sz="1600" b="1" dirty="0">
                <a:cs typeface="Times New Roman" panose="02020603050405020304" pitchFamily="18" charset="0"/>
              </a:rPr>
              <a:t>		(e) for the provision of medical or health services </a:t>
            </a:r>
          </a:p>
          <a:p>
            <a:pPr marL="809625" indent="-809625">
              <a:lnSpc>
                <a:spcPct val="120000"/>
              </a:lnSpc>
              <a:spcBef>
                <a:spcPts val="600"/>
              </a:spcBef>
              <a:spcAft>
                <a:spcPts val="600"/>
              </a:spcAft>
              <a:buNone/>
            </a:pPr>
            <a:r>
              <a:rPr lang="en-GB" sz="1600" b="1" dirty="0">
                <a:cs typeface="Times New Roman" panose="02020603050405020304" pitchFamily="18" charset="0"/>
              </a:rPr>
              <a:t>		(f) for a creche, day nursery or day centre, not including a residential use</a:t>
            </a:r>
          </a:p>
          <a:p>
            <a:pPr marL="0" indent="0">
              <a:lnSpc>
                <a:spcPct val="120000"/>
              </a:lnSpc>
              <a:spcBef>
                <a:spcPts val="600"/>
              </a:spcBef>
              <a:spcAft>
                <a:spcPts val="600"/>
              </a:spcAft>
              <a:buNone/>
            </a:pPr>
            <a:r>
              <a:rPr lang="en-GB" sz="1600" b="1" dirty="0">
                <a:cs typeface="Times New Roman" panose="02020603050405020304" pitchFamily="18" charset="0"/>
              </a:rPr>
              <a:t>	(g) for—      (</a:t>
            </a:r>
            <a:r>
              <a:rPr lang="en-GB" sz="1600" b="1" dirty="0" err="1">
                <a:cs typeface="Times New Roman" panose="02020603050405020304" pitchFamily="18" charset="0"/>
              </a:rPr>
              <a:t>i</a:t>
            </a:r>
            <a:r>
              <a:rPr lang="en-GB" sz="1600" b="1" dirty="0">
                <a:cs typeface="Times New Roman" panose="02020603050405020304" pitchFamily="18" charset="0"/>
              </a:rPr>
              <a:t>) an </a:t>
            </a:r>
            <a:r>
              <a:rPr lang="en-GB" sz="2000" b="1" dirty="0">
                <a:solidFill>
                  <a:srgbClr val="FF0000"/>
                </a:solidFill>
                <a:cs typeface="Times New Roman" panose="02020603050405020304" pitchFamily="18" charset="0"/>
              </a:rPr>
              <a:t>office</a:t>
            </a:r>
            <a:r>
              <a:rPr lang="en-GB" sz="1600" b="1" dirty="0">
                <a:cs typeface="Times New Roman" panose="02020603050405020304" pitchFamily="18" charset="0"/>
              </a:rPr>
              <a:t> to carry out any operational or administrative functions, </a:t>
            </a:r>
          </a:p>
          <a:p>
            <a:pPr marL="0" indent="0">
              <a:lnSpc>
                <a:spcPct val="120000"/>
              </a:lnSpc>
              <a:spcBef>
                <a:spcPts val="600"/>
              </a:spcBef>
              <a:spcAft>
                <a:spcPts val="600"/>
              </a:spcAft>
              <a:buNone/>
            </a:pPr>
            <a:r>
              <a:rPr lang="en-GB" sz="1600" b="1" dirty="0">
                <a:cs typeface="Times New Roman" panose="02020603050405020304" pitchFamily="18" charset="0"/>
              </a:rPr>
              <a:t>		(ii) the research and development of products or processes, or (iii) any </a:t>
            </a:r>
            <a:r>
              <a:rPr lang="en-GB" sz="1800" b="1" dirty="0">
                <a:solidFill>
                  <a:srgbClr val="FF0000"/>
                </a:solidFill>
                <a:cs typeface="Times New Roman" panose="02020603050405020304" pitchFamily="18" charset="0"/>
              </a:rPr>
              <a:t>industrial</a:t>
            </a:r>
            <a:r>
              <a:rPr lang="en-GB" sz="1600" b="1" dirty="0">
                <a:cs typeface="Times New Roman" panose="02020603050405020304" pitchFamily="18" charset="0"/>
              </a:rPr>
              <a:t> process      </a:t>
            </a:r>
          </a:p>
          <a:p>
            <a:pPr marL="0" indent="0">
              <a:lnSpc>
                <a:spcPct val="120000"/>
              </a:lnSpc>
              <a:spcBef>
                <a:spcPts val="600"/>
              </a:spcBef>
              <a:spcAft>
                <a:spcPts val="600"/>
              </a:spcAft>
              <a:buNone/>
            </a:pPr>
            <a:r>
              <a:rPr lang="en-GB" sz="1600" b="1" dirty="0">
                <a:cs typeface="Times New Roman" panose="02020603050405020304" pitchFamily="18" charset="0"/>
              </a:rPr>
              <a:t>			</a:t>
            </a:r>
          </a:p>
          <a:p>
            <a:pPr marL="0" indent="0">
              <a:lnSpc>
                <a:spcPct val="120000"/>
              </a:lnSpc>
              <a:spcBef>
                <a:spcPts val="600"/>
              </a:spcBef>
              <a:spcAft>
                <a:spcPts val="600"/>
              </a:spcAft>
              <a:buNone/>
            </a:pPr>
            <a:endParaRPr lang="en-GB" sz="1600" dirty="0"/>
          </a:p>
        </p:txBody>
      </p:sp>
    </p:spTree>
    <p:extLst>
      <p:ext uri="{BB962C8B-B14F-4D97-AF65-F5344CB8AC3E}">
        <p14:creationId xmlns:p14="http://schemas.microsoft.com/office/powerpoint/2010/main" val="1826764412"/>
      </p:ext>
    </p:extLst>
  </p:cSld>
  <p:clrMapOvr>
    <a:masterClrMapping/>
  </p:clrMapOvr>
  <mc:AlternateContent xmlns:mc="http://schemas.openxmlformats.org/markup-compatibility/2006" xmlns:p14="http://schemas.microsoft.com/office/powerpoint/2010/main">
    <mc:Choice Requires="p14">
      <p:transition p14:dur="1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par>
                                <p:cTn id="33" presetID="22" presetClass="entr" presetSubtype="8"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left)">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wipe(left)">
                                      <p:cBhvr>
                                        <p:cTn id="40" dur="500"/>
                                        <p:tgtEl>
                                          <p:spTgt spid="3">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wipe(left)">
                                      <p:cBhvr>
                                        <p:cTn id="45" dur="500"/>
                                        <p:tgtEl>
                                          <p:spTgt spid="3">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Effect transition="in" filter="wipe(left)">
                                      <p:cBhvr>
                                        <p:cTn id="50" dur="500"/>
                                        <p:tgtEl>
                                          <p:spTgt spid="3">
                                            <p:txEl>
                                              <p:pRg st="9" end="9"/>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wipe(left)">
                                      <p:cBhvr>
                                        <p:cTn id="55" dur="500"/>
                                        <p:tgtEl>
                                          <p:spTgt spid="3">
                                            <p:txEl>
                                              <p:pRg st="10" end="1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nodeType="clickEffect">
                                  <p:stCondLst>
                                    <p:cond delay="0"/>
                                  </p:stCondLst>
                                  <p:childTnLst>
                                    <p:set>
                                      <p:cBhvr>
                                        <p:cTn id="59" dur="1" fill="hold">
                                          <p:stCondLst>
                                            <p:cond delay="0"/>
                                          </p:stCondLst>
                                        </p:cTn>
                                        <p:tgtEl>
                                          <p:spTgt spid="3">
                                            <p:txEl>
                                              <p:pRg st="11" end="11"/>
                                            </p:txEl>
                                          </p:spTgt>
                                        </p:tgtEl>
                                        <p:attrNameLst>
                                          <p:attrName>style.visibility</p:attrName>
                                        </p:attrNameLst>
                                      </p:cBhvr>
                                      <p:to>
                                        <p:strVal val="visible"/>
                                      </p:to>
                                    </p:set>
                                    <p:animEffect transition="in" filter="wipe(left)">
                                      <p:cBhvr>
                                        <p:cTn id="60"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52775-7A19-2CFF-32AC-C25BBCBD8D51}"/>
              </a:ext>
            </a:extLst>
          </p:cNvPr>
          <p:cNvSpPr>
            <a:spLocks noGrp="1"/>
          </p:cNvSpPr>
          <p:nvPr>
            <p:ph type="title"/>
          </p:nvPr>
        </p:nvSpPr>
        <p:spPr>
          <a:xfrm>
            <a:off x="1366887" y="194311"/>
            <a:ext cx="9204146" cy="560070"/>
          </a:xfrm>
        </p:spPr>
        <p:txBody>
          <a:bodyPr>
            <a:noAutofit/>
          </a:bodyPr>
          <a:lstStyle/>
          <a:p>
            <a:r>
              <a:rPr lang="en-GB" sz="2800" dirty="0"/>
              <a:t>USE </a:t>
            </a:r>
          </a:p>
        </p:txBody>
      </p:sp>
      <p:sp>
        <p:nvSpPr>
          <p:cNvPr id="3" name="Content Placeholder 2">
            <a:extLst>
              <a:ext uri="{FF2B5EF4-FFF2-40B4-BE49-F238E27FC236}">
                <a16:creationId xmlns:a16="http://schemas.microsoft.com/office/drawing/2014/main" id="{CEA39949-F926-E6AE-CBBA-81D9C8FE31D0}"/>
              </a:ext>
            </a:extLst>
          </p:cNvPr>
          <p:cNvSpPr>
            <a:spLocks noGrp="1"/>
          </p:cNvSpPr>
          <p:nvPr>
            <p:ph idx="1"/>
          </p:nvPr>
        </p:nvSpPr>
        <p:spPr>
          <a:xfrm>
            <a:off x="838200" y="1085331"/>
            <a:ext cx="10515600" cy="5481723"/>
          </a:xfrm>
        </p:spPr>
        <p:txBody>
          <a:bodyPr>
            <a:normAutofit/>
          </a:bodyPr>
          <a:lstStyle/>
          <a:p>
            <a:pPr>
              <a:lnSpc>
                <a:spcPct val="120000"/>
              </a:lnSpc>
              <a:spcBef>
                <a:spcPts val="600"/>
              </a:spcBef>
              <a:spcAft>
                <a:spcPts val="600"/>
              </a:spcAft>
            </a:pPr>
            <a:r>
              <a:rPr lang="en-GB" sz="1800" b="1" dirty="0">
                <a:cs typeface="Times New Roman" panose="02020603050405020304" pitchFamily="18" charset="0"/>
              </a:rPr>
              <a:t>By accepting a general Class E  a standard former Class A use  would now permit restaurant, office, industrial, medical &amp; gym uses</a:t>
            </a:r>
          </a:p>
          <a:p>
            <a:pPr>
              <a:lnSpc>
                <a:spcPct val="120000"/>
              </a:lnSpc>
              <a:spcBef>
                <a:spcPts val="600"/>
              </a:spcBef>
              <a:spcAft>
                <a:spcPts val="600"/>
              </a:spcAft>
            </a:pPr>
            <a:r>
              <a:rPr lang="en-GB" sz="1800" b="1" dirty="0">
                <a:cs typeface="Times New Roman" panose="02020603050405020304" pitchFamily="18" charset="0"/>
              </a:rPr>
              <a:t>This might allow higher rents to be applied at rent review.</a:t>
            </a:r>
          </a:p>
          <a:p>
            <a:pPr>
              <a:lnSpc>
                <a:spcPct val="120000"/>
              </a:lnSpc>
              <a:spcBef>
                <a:spcPts val="600"/>
              </a:spcBef>
              <a:spcAft>
                <a:spcPts val="600"/>
              </a:spcAft>
            </a:pPr>
            <a:r>
              <a:rPr lang="en-GB" sz="1800" b="1" dirty="0">
                <a:solidFill>
                  <a:srgbClr val="0070C0"/>
                </a:solidFill>
                <a:cs typeface="Times New Roman" panose="02020603050405020304" pitchFamily="18" charset="0"/>
              </a:rPr>
              <a:t>NB      Any paras in Class E  can be deleted</a:t>
            </a:r>
          </a:p>
          <a:p>
            <a:pPr marL="0" indent="0">
              <a:buNone/>
            </a:pPr>
            <a:endParaRPr lang="en-GB" sz="1800" dirty="0"/>
          </a:p>
          <a:p>
            <a:r>
              <a:rPr lang="en-GB" sz="1800" b="1" dirty="0"/>
              <a:t>A standard user clause in </a:t>
            </a:r>
            <a:r>
              <a:rPr lang="en-GB" sz="1800" b="1" dirty="0" err="1"/>
              <a:t>HoT’s</a:t>
            </a:r>
            <a:r>
              <a:rPr lang="en-GB" sz="1800" b="1" dirty="0"/>
              <a:t> </a:t>
            </a:r>
          </a:p>
          <a:p>
            <a:pPr algn="just"/>
            <a:r>
              <a:rPr lang="en-GB" sz="1800" b="1" dirty="0">
                <a:effectLst/>
                <a:latin typeface="Calibri" panose="020F0502020204030204" pitchFamily="34" charset="0"/>
                <a:ea typeface="Times New Roman" panose="02020603050405020304" pitchFamily="18" charset="0"/>
              </a:rPr>
              <a:t>The use for the sale of jewellery and related ancillary items within Use Class E of the Town &amp; Country Planning (Use Classes) Order 1987 (as amended)</a:t>
            </a:r>
          </a:p>
          <a:p>
            <a:pPr algn="just"/>
            <a:r>
              <a:rPr lang="en-GB" sz="1800" b="1" dirty="0">
                <a:effectLst/>
                <a:ea typeface="Times New Roman" panose="02020603050405020304" pitchFamily="18" charset="0"/>
              </a:rPr>
              <a:t>It is often the case that the heads of terms will say:</a:t>
            </a:r>
          </a:p>
          <a:p>
            <a:pPr lvl="2" algn="just">
              <a:buFont typeface="Wingdings" panose="05000000000000000000" pitchFamily="2" charset="2"/>
              <a:buChar char="Ø"/>
            </a:pPr>
            <a:r>
              <a:rPr lang="en-GB" sz="1800" b="1" dirty="0">
                <a:solidFill>
                  <a:srgbClr val="FF0000"/>
                </a:solidFill>
                <a:ea typeface="Times New Roman" panose="02020603050405020304" pitchFamily="18" charset="0"/>
              </a:rPr>
              <a:t>“full user clause to be provided”</a:t>
            </a:r>
            <a:endParaRPr lang="en-GB" sz="1800" b="1" dirty="0">
              <a:solidFill>
                <a:srgbClr val="FF0000"/>
              </a:solidFill>
              <a:effectLst/>
              <a:ea typeface="Times New Roman" panose="02020603050405020304" pitchFamily="18" charset="0"/>
            </a:endParaRPr>
          </a:p>
          <a:p>
            <a:r>
              <a:rPr lang="en-GB" sz="1800" b="1" dirty="0"/>
              <a:t>The recommendation is that the full user clause be included in the </a:t>
            </a:r>
            <a:r>
              <a:rPr lang="en-GB" sz="1800" b="1" dirty="0" err="1"/>
              <a:t>HoT’s</a:t>
            </a:r>
            <a:endParaRPr lang="en-GB" sz="1800" b="1" dirty="0"/>
          </a:p>
          <a:p>
            <a:r>
              <a:rPr lang="en-GB" sz="1800" b="1" dirty="0"/>
              <a:t>Anecdotal example – User Clauses can change dramatically over time – e.g. TK Maxx and Poundland</a:t>
            </a:r>
          </a:p>
          <a:p>
            <a:endParaRPr lang="en-GB" sz="1800" b="1" dirty="0"/>
          </a:p>
          <a:p>
            <a:endParaRPr lang="en-GB" sz="1800" b="1" dirty="0"/>
          </a:p>
        </p:txBody>
      </p:sp>
    </p:spTree>
    <p:extLst>
      <p:ext uri="{BB962C8B-B14F-4D97-AF65-F5344CB8AC3E}">
        <p14:creationId xmlns:p14="http://schemas.microsoft.com/office/powerpoint/2010/main" val="2076193331"/>
      </p:ext>
    </p:extLst>
  </p:cSld>
  <p:clrMapOvr>
    <a:masterClrMapping/>
  </p:clrMapOvr>
  <p:transition spd="slow" advTm="354">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left)">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left)">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left)">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2A43E-2F1B-D6E0-B978-5E2F7E862599}"/>
              </a:ext>
            </a:extLst>
          </p:cNvPr>
          <p:cNvSpPr>
            <a:spLocks noGrp="1"/>
          </p:cNvSpPr>
          <p:nvPr>
            <p:ph type="title"/>
          </p:nvPr>
        </p:nvSpPr>
        <p:spPr>
          <a:xfrm>
            <a:off x="3879273" y="68113"/>
            <a:ext cx="4396509" cy="744687"/>
          </a:xfrm>
        </p:spPr>
        <p:txBody>
          <a:bodyPr>
            <a:normAutofit/>
          </a:bodyPr>
          <a:lstStyle/>
          <a:p>
            <a:r>
              <a:rPr lang="en-GB" sz="2800" b="1" dirty="0">
                <a:effectLst/>
                <a:latin typeface="Calibri" panose="020F0502020204030204" pitchFamily="34" charset="0"/>
                <a:ea typeface="Calibri" panose="020F0502020204030204" pitchFamily="34" charset="0"/>
                <a:cs typeface="Times New Roman" panose="02020603050405020304" pitchFamily="18" charset="0"/>
              </a:rPr>
              <a:t>GREEN LEASES</a:t>
            </a:r>
            <a:endParaRPr lang="en-GB" sz="2800" dirty="0"/>
          </a:p>
        </p:txBody>
      </p:sp>
      <p:sp>
        <p:nvSpPr>
          <p:cNvPr id="3" name="Content Placeholder 2">
            <a:extLst>
              <a:ext uri="{FF2B5EF4-FFF2-40B4-BE49-F238E27FC236}">
                <a16:creationId xmlns:a16="http://schemas.microsoft.com/office/drawing/2014/main" id="{EE8E92CE-C024-502A-0F97-CDF7B4BB7BFC}"/>
              </a:ext>
            </a:extLst>
          </p:cNvPr>
          <p:cNvSpPr>
            <a:spLocks noGrp="1"/>
          </p:cNvSpPr>
          <p:nvPr>
            <p:ph idx="1"/>
          </p:nvPr>
        </p:nvSpPr>
        <p:spPr>
          <a:xfrm>
            <a:off x="308952" y="2070120"/>
            <a:ext cx="11284670" cy="4829530"/>
          </a:xfrm>
        </p:spPr>
        <p:txBody>
          <a:bodyPr>
            <a:normAutofit fontScale="77500" lnSpcReduction="20000"/>
          </a:bodyPr>
          <a:lstStyle/>
          <a:p>
            <a:pPr>
              <a:lnSpc>
                <a:spcPct val="107000"/>
              </a:lnSpc>
              <a:spcBef>
                <a:spcPts val="600"/>
              </a:spcBef>
              <a:spcAft>
                <a:spcPts val="600"/>
              </a:spcAft>
            </a:pPr>
            <a:r>
              <a:rPr lang="en-GB" sz="2300" dirty="0">
                <a:solidFill>
                  <a:srgbClr val="252839"/>
                </a:solidFill>
                <a:effectLst/>
                <a:ea typeface="Calibri" panose="020F0502020204030204" pitchFamily="34" charset="0"/>
                <a:cs typeface="Calibri" panose="020F0502020204030204" pitchFamily="34" charset="0"/>
              </a:rPr>
              <a:t>At present, </a:t>
            </a:r>
            <a:r>
              <a:rPr lang="en-GB" sz="2300" b="1" dirty="0">
                <a:solidFill>
                  <a:srgbClr val="252839"/>
                </a:solidFill>
                <a:effectLst/>
                <a:ea typeface="Calibri" panose="020F0502020204030204" pitchFamily="34" charset="0"/>
                <a:cs typeface="Calibri" panose="020F0502020204030204" pitchFamily="34" charset="0"/>
              </a:rPr>
              <a:t>real estate</a:t>
            </a:r>
            <a:r>
              <a:rPr lang="en-GB" sz="2300" dirty="0">
                <a:solidFill>
                  <a:srgbClr val="252839"/>
                </a:solidFill>
                <a:effectLst/>
                <a:ea typeface="Calibri" panose="020F0502020204030204" pitchFamily="34" charset="0"/>
                <a:cs typeface="Calibri" panose="020F0502020204030204" pitchFamily="34" charset="0"/>
              </a:rPr>
              <a:t> is responsible for </a:t>
            </a:r>
            <a:r>
              <a:rPr lang="en-GB" sz="2300" b="1" dirty="0">
                <a:solidFill>
                  <a:srgbClr val="252839"/>
                </a:solidFill>
                <a:effectLst/>
                <a:ea typeface="Calibri" panose="020F0502020204030204" pitchFamily="34" charset="0"/>
                <a:cs typeface="Calibri" panose="020F0502020204030204" pitchFamily="34" charset="0"/>
              </a:rPr>
              <a:t>40 per cent of global annual CO2 emissions and 40 per cent of natural resource use.</a:t>
            </a:r>
            <a:r>
              <a:rPr lang="en-GB" sz="2300" dirty="0">
                <a:solidFill>
                  <a:srgbClr val="252839"/>
                </a:solidFill>
                <a:effectLst/>
                <a:ea typeface="Calibri" panose="020F0502020204030204" pitchFamily="34" charset="0"/>
                <a:cs typeface="Calibri" panose="020F0502020204030204" pitchFamily="34" charset="0"/>
              </a:rPr>
              <a:t> At the typical rate of redevelopment, 80 per cent of buildings standing today will still be in use in 50 years’ time. </a:t>
            </a:r>
            <a:endParaRPr lang="en-GB" sz="2300" dirty="0">
              <a:effectLst/>
              <a:ea typeface="Calibri" panose="020F0502020204030204" pitchFamily="34" charset="0"/>
              <a:cs typeface="Times New Roman" panose="02020603050405020304" pitchFamily="18" charset="0"/>
            </a:endParaRPr>
          </a:p>
          <a:p>
            <a:pPr>
              <a:lnSpc>
                <a:spcPct val="107000"/>
              </a:lnSpc>
              <a:spcBef>
                <a:spcPts val="600"/>
              </a:spcBef>
              <a:spcAft>
                <a:spcPts val="600"/>
              </a:spcAft>
            </a:pPr>
            <a:r>
              <a:rPr lang="en-GB" sz="2300" dirty="0">
                <a:solidFill>
                  <a:srgbClr val="252839"/>
                </a:solidFill>
                <a:effectLst/>
                <a:ea typeface="Calibri" panose="020F0502020204030204" pitchFamily="34" charset="0"/>
                <a:cs typeface="Calibri" panose="020F0502020204030204" pitchFamily="34" charset="0"/>
              </a:rPr>
              <a:t>We cannot solely focus on design and construction – so seek more sustainable long-term solutions for existing properties. One such solution is the implementation of green leases.</a:t>
            </a:r>
            <a:endParaRPr lang="en-GB" sz="2300" dirty="0">
              <a:effectLst/>
              <a:ea typeface="Calibri" panose="020F0502020204030204" pitchFamily="34" charset="0"/>
              <a:cs typeface="Times New Roman" panose="02020603050405020304" pitchFamily="18" charset="0"/>
            </a:endParaRPr>
          </a:p>
          <a:p>
            <a:pPr>
              <a:lnSpc>
                <a:spcPct val="107000"/>
              </a:lnSpc>
              <a:spcBef>
                <a:spcPts val="600"/>
              </a:spcBef>
              <a:spcAft>
                <a:spcPts val="600"/>
              </a:spcAft>
            </a:pPr>
            <a:r>
              <a:rPr lang="en-GB" sz="2300" dirty="0">
                <a:solidFill>
                  <a:srgbClr val="333333"/>
                </a:solidFill>
                <a:effectLst/>
                <a:ea typeface="Times New Roman" panose="02020603050405020304" pitchFamily="18" charset="0"/>
                <a:cs typeface="Calibri" panose="020F0502020204030204" pitchFamily="34" charset="0"/>
              </a:rPr>
              <a:t>A </a:t>
            </a:r>
            <a:r>
              <a:rPr lang="en-GB" sz="2300" b="1" dirty="0">
                <a:solidFill>
                  <a:srgbClr val="00B050"/>
                </a:solidFill>
                <a:effectLst/>
                <a:ea typeface="Times New Roman" panose="02020603050405020304" pitchFamily="18" charset="0"/>
                <a:cs typeface="Calibri" panose="020F0502020204030204" pitchFamily="34" charset="0"/>
              </a:rPr>
              <a:t>GREEN LEASE  </a:t>
            </a:r>
            <a:r>
              <a:rPr lang="en-GB" sz="2300" b="1" dirty="0">
                <a:solidFill>
                  <a:srgbClr val="333333"/>
                </a:solidFill>
                <a:effectLst/>
                <a:ea typeface="Times New Roman" panose="02020603050405020304" pitchFamily="18" charset="0"/>
                <a:cs typeface="Calibri" panose="020F0502020204030204" pitchFamily="34" charset="0"/>
              </a:rPr>
              <a:t>seeks to incorporate environmental clauses which place an obligation on both the landlord and the tenant to provide for the management and improvement of the environmental performance of a building. Examples of green clauses include:</a:t>
            </a:r>
            <a:endParaRPr lang="en-GB" sz="2300" b="1" dirty="0">
              <a:effectLst/>
              <a:ea typeface="Calibri" panose="020F0502020204030204" pitchFamily="34" charset="0"/>
              <a:cs typeface="Times New Roman" panose="02020603050405020304" pitchFamily="18" charset="0"/>
            </a:endParaRPr>
          </a:p>
          <a:p>
            <a:pPr marL="811213" lvl="1" indent="-269875">
              <a:lnSpc>
                <a:spcPct val="100000"/>
              </a:lnSpc>
              <a:spcBef>
                <a:spcPts val="600"/>
              </a:spcBef>
              <a:spcAft>
                <a:spcPts val="600"/>
              </a:spcAft>
              <a:buSzPts val="1000"/>
              <a:buFont typeface="Wingdings" panose="05000000000000000000" pitchFamily="2" charset="2"/>
              <a:buChar char="Ø"/>
              <a:tabLst>
                <a:tab pos="457200" algn="l"/>
              </a:tabLst>
            </a:pPr>
            <a:r>
              <a:rPr lang="en-GB" sz="2300" b="1" dirty="0"/>
              <a:t>Energy efficiency measures</a:t>
            </a:r>
          </a:p>
          <a:p>
            <a:pPr marL="811213" lvl="1" indent="-269875">
              <a:lnSpc>
                <a:spcPct val="100000"/>
              </a:lnSpc>
              <a:spcBef>
                <a:spcPts val="600"/>
              </a:spcBef>
              <a:spcAft>
                <a:spcPts val="600"/>
              </a:spcAft>
              <a:buSzPts val="1000"/>
              <a:buFont typeface="Wingdings" panose="05000000000000000000" pitchFamily="2" charset="2"/>
              <a:buChar char="Ø"/>
              <a:tabLst>
                <a:tab pos="457200" algn="l"/>
              </a:tabLst>
            </a:pPr>
            <a:r>
              <a:rPr lang="en-GB" sz="2300" b="1" dirty="0"/>
              <a:t>Waste reduction / management measures</a:t>
            </a:r>
          </a:p>
          <a:p>
            <a:pPr marL="811213" lvl="1" indent="-269875">
              <a:lnSpc>
                <a:spcPct val="100000"/>
              </a:lnSpc>
              <a:spcBef>
                <a:spcPts val="600"/>
              </a:spcBef>
              <a:spcAft>
                <a:spcPts val="600"/>
              </a:spcAft>
              <a:buSzPts val="1000"/>
              <a:buFont typeface="Wingdings" panose="05000000000000000000" pitchFamily="2" charset="2"/>
              <a:buChar char="Ø"/>
              <a:tabLst>
                <a:tab pos="457200" algn="l"/>
              </a:tabLst>
            </a:pPr>
            <a:r>
              <a:rPr lang="en-GB" sz="2300" b="1" dirty="0"/>
              <a:t>Water efficiency regimes</a:t>
            </a:r>
          </a:p>
          <a:p>
            <a:pPr marL="811213" lvl="1" indent="-269875">
              <a:lnSpc>
                <a:spcPct val="100000"/>
              </a:lnSpc>
              <a:spcBef>
                <a:spcPts val="600"/>
              </a:spcBef>
              <a:spcAft>
                <a:spcPts val="600"/>
              </a:spcAft>
              <a:buSzPts val="1000"/>
              <a:buFont typeface="Wingdings" panose="05000000000000000000" pitchFamily="2" charset="2"/>
              <a:buChar char="Ø"/>
              <a:tabLst>
                <a:tab pos="457200" algn="l"/>
              </a:tabLst>
            </a:pPr>
            <a:r>
              <a:rPr lang="en-GB" sz="2300" b="1" dirty="0"/>
              <a:t>Drafting which ensures that alterations and repairs are carried out using sustainable materials</a:t>
            </a:r>
          </a:p>
          <a:p>
            <a:pPr marL="811213" lvl="1" indent="-269875">
              <a:lnSpc>
                <a:spcPct val="100000"/>
              </a:lnSpc>
              <a:spcBef>
                <a:spcPts val="600"/>
              </a:spcBef>
              <a:spcAft>
                <a:spcPts val="600"/>
              </a:spcAft>
              <a:buSzPts val="1000"/>
              <a:buFont typeface="Wingdings" panose="05000000000000000000" pitchFamily="2" charset="2"/>
              <a:buChar char="Ø"/>
              <a:tabLst>
                <a:tab pos="457200" algn="l"/>
              </a:tabLst>
            </a:pPr>
            <a:r>
              <a:rPr lang="en-GB" sz="2300" b="1" dirty="0"/>
              <a:t>Enhancing transport facilities such as bike racks and showers</a:t>
            </a:r>
          </a:p>
          <a:p>
            <a:pPr marL="811213" lvl="1" indent="-269875">
              <a:lnSpc>
                <a:spcPct val="100000"/>
              </a:lnSpc>
              <a:spcBef>
                <a:spcPts val="600"/>
              </a:spcBef>
              <a:spcAft>
                <a:spcPts val="600"/>
              </a:spcAft>
              <a:buSzPts val="1000"/>
              <a:buFont typeface="Wingdings" panose="05000000000000000000" pitchFamily="2" charset="2"/>
              <a:buChar char="Ø"/>
              <a:tabLst>
                <a:tab pos="457200" algn="l"/>
              </a:tabLst>
            </a:pPr>
            <a:r>
              <a:rPr lang="en-GB" sz="2300" b="1" dirty="0"/>
              <a:t>Rights for the landlord or the tenant to carry out works which enhance environmental performance</a:t>
            </a:r>
          </a:p>
          <a:p>
            <a:pPr>
              <a:lnSpc>
                <a:spcPct val="107000"/>
              </a:lnSpc>
              <a:spcAft>
                <a:spcPts val="800"/>
              </a:spcAft>
            </a:pPr>
            <a:endParaRPr lang="en-GB" sz="19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pic>
        <p:nvPicPr>
          <p:cNvPr id="4" name="Picture 3" descr="A picture containing plant&#10;&#10;Description automatically generated">
            <a:extLst>
              <a:ext uri="{FF2B5EF4-FFF2-40B4-BE49-F238E27FC236}">
                <a16:creationId xmlns:a16="http://schemas.microsoft.com/office/drawing/2014/main" id="{561DAF17-D109-FC12-BB93-79F6B8B1CF8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75625" y="812800"/>
            <a:ext cx="1440749" cy="1159953"/>
          </a:xfrm>
          <a:prstGeom prst="rect">
            <a:avLst/>
          </a:prstGeom>
          <a:noFill/>
          <a:ln>
            <a:noFill/>
          </a:ln>
        </p:spPr>
      </p:pic>
    </p:spTree>
    <p:extLst>
      <p:ext uri="{BB962C8B-B14F-4D97-AF65-F5344CB8AC3E}">
        <p14:creationId xmlns:p14="http://schemas.microsoft.com/office/powerpoint/2010/main" val="2503005599"/>
      </p:ext>
    </p:extLst>
  </p:cSld>
  <p:clrMapOvr>
    <a:masterClrMapping/>
  </p:clrMapOvr>
  <mc:AlternateContent xmlns:mc="http://schemas.openxmlformats.org/markup-compatibility/2006" xmlns:p14="http://schemas.microsoft.com/office/powerpoint/2010/main">
    <mc:Choice Requires="p14">
      <p:transition p14:dur="1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left)">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left)">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ipe(left)">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left)">
                                      <p:cBhvr>
                                        <p:cTn id="25" dur="5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wipe(left)">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wipe(left)">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wipe(left)">
                                      <p:cBhvr>
                                        <p:cTn id="40" dur="5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wipe(left)">
                                      <p:cBhvr>
                                        <p:cTn id="45" dur="500"/>
                                        <p:tgtEl>
                                          <p:spTgt spid="3">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wipe(left)">
                                      <p:cBhvr>
                                        <p:cTn id="50" dur="500"/>
                                        <p:tgtEl>
                                          <p:spTgt spid="3">
                                            <p:txEl>
                                              <p:pRg st="7" end="7"/>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wipe(left)">
                                      <p:cBhvr>
                                        <p:cTn id="5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8250-9E24-C88E-46CF-799A2CD8FE2C}"/>
              </a:ext>
            </a:extLst>
          </p:cNvPr>
          <p:cNvSpPr>
            <a:spLocks noGrp="1"/>
          </p:cNvSpPr>
          <p:nvPr>
            <p:ph type="title"/>
          </p:nvPr>
        </p:nvSpPr>
        <p:spPr>
          <a:xfrm>
            <a:off x="1416524" y="200607"/>
            <a:ext cx="9204146" cy="370619"/>
          </a:xfrm>
        </p:spPr>
        <p:txBody>
          <a:bodyPr>
            <a:normAutofit fontScale="90000"/>
          </a:bodyPr>
          <a:lstStyle/>
          <a:p>
            <a:r>
              <a:rPr lang="en-GB" dirty="0">
                <a:latin typeface="+mn-lt"/>
              </a:rPr>
              <a:t>ESG</a:t>
            </a:r>
            <a:r>
              <a:rPr lang="en-GB" dirty="0"/>
              <a:t> </a:t>
            </a:r>
          </a:p>
        </p:txBody>
      </p:sp>
      <p:sp>
        <p:nvSpPr>
          <p:cNvPr id="3" name="Content Placeholder 2">
            <a:extLst>
              <a:ext uri="{FF2B5EF4-FFF2-40B4-BE49-F238E27FC236}">
                <a16:creationId xmlns:a16="http://schemas.microsoft.com/office/drawing/2014/main" id="{804AE9ED-8865-9DC8-681F-F58AF407A503}"/>
              </a:ext>
            </a:extLst>
          </p:cNvPr>
          <p:cNvSpPr>
            <a:spLocks noGrp="1"/>
          </p:cNvSpPr>
          <p:nvPr>
            <p:ph idx="1"/>
          </p:nvPr>
        </p:nvSpPr>
        <p:spPr>
          <a:xfrm>
            <a:off x="760797" y="1948872"/>
            <a:ext cx="10515600" cy="4830299"/>
          </a:xfrm>
        </p:spPr>
        <p:txBody>
          <a:bodyPr>
            <a:normAutofit/>
          </a:bodyPr>
          <a:lstStyle/>
          <a:p>
            <a:endParaRPr lang="en-GB" sz="2200" b="1" i="0" dirty="0">
              <a:solidFill>
                <a:srgbClr val="FF0000"/>
              </a:solidFill>
              <a:effectLst/>
            </a:endParaRPr>
          </a:p>
          <a:p>
            <a:r>
              <a:rPr lang="en-GB" sz="2200" b="1" i="0" dirty="0">
                <a:solidFill>
                  <a:srgbClr val="FF0000"/>
                </a:solidFill>
                <a:effectLst/>
              </a:rPr>
              <a:t>ESG </a:t>
            </a:r>
            <a:r>
              <a:rPr lang="en-GB" sz="2200" b="1" i="0" dirty="0">
                <a:solidFill>
                  <a:srgbClr val="303232"/>
                </a:solidFill>
                <a:effectLst/>
              </a:rPr>
              <a:t>stands for “environmental”, “social” and “governance”,</a:t>
            </a:r>
            <a:endParaRPr lang="en-GB" sz="2200" b="1" dirty="0"/>
          </a:p>
          <a:p>
            <a:r>
              <a:rPr lang="en-GB" sz="2200" b="1" i="0" dirty="0">
                <a:solidFill>
                  <a:srgbClr val="FF0000"/>
                </a:solidFill>
                <a:effectLst/>
              </a:rPr>
              <a:t>E: </a:t>
            </a:r>
            <a:r>
              <a:rPr lang="en-GB" sz="2200" b="1" i="0" dirty="0">
                <a:solidFill>
                  <a:srgbClr val="303232"/>
                </a:solidFill>
                <a:effectLst/>
              </a:rPr>
              <a:t>Environmental factors consider aspects such as the energy efficiency and emissions of buildings.</a:t>
            </a:r>
          </a:p>
          <a:p>
            <a:r>
              <a:rPr lang="en-GB" sz="2200" b="1" i="0" dirty="0">
                <a:solidFill>
                  <a:srgbClr val="FF0000"/>
                </a:solidFill>
                <a:effectLst/>
              </a:rPr>
              <a:t>S: </a:t>
            </a:r>
            <a:r>
              <a:rPr lang="en-GB" sz="2200" b="1" i="0" dirty="0">
                <a:solidFill>
                  <a:srgbClr val="303232"/>
                </a:solidFill>
                <a:effectLst/>
              </a:rPr>
              <a:t>Social factors include considerations around how properties impact society, for example the health and wellbeing of occupiers and the local community. </a:t>
            </a:r>
          </a:p>
          <a:p>
            <a:r>
              <a:rPr lang="en-GB" sz="2200" b="1" i="0" dirty="0">
                <a:solidFill>
                  <a:srgbClr val="FF0000"/>
                </a:solidFill>
                <a:effectLst/>
              </a:rPr>
              <a:t>G:</a:t>
            </a:r>
            <a:r>
              <a:rPr lang="en-GB" sz="2200" b="1" i="0" dirty="0">
                <a:solidFill>
                  <a:srgbClr val="303232"/>
                </a:solidFill>
                <a:effectLst/>
              </a:rPr>
              <a:t> Governance factors cover aspects such as diversity, culture, and reputation and, in a real estate context, may apply to both the ultimate property owner, as well as the occupiers, and any management companies and on-site staff.</a:t>
            </a:r>
          </a:p>
          <a:p>
            <a:r>
              <a:rPr lang="en-GB" sz="2200" b="1" dirty="0"/>
              <a:t>Funds REITS larger Prop Co’s  and the bigger retailers committed to ESG policies – BUT can they impose on/apply it existing properties?</a:t>
            </a:r>
          </a:p>
        </p:txBody>
      </p:sp>
      <p:pic>
        <p:nvPicPr>
          <p:cNvPr id="4" name="Picture 3">
            <a:extLst>
              <a:ext uri="{FF2B5EF4-FFF2-40B4-BE49-F238E27FC236}">
                <a16:creationId xmlns:a16="http://schemas.microsoft.com/office/drawing/2014/main" id="{7EAA5A2A-A096-B8F2-B2B2-0A93C5E56ED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89604" y="789997"/>
            <a:ext cx="1657985" cy="1158875"/>
          </a:xfrm>
          <a:prstGeom prst="rect">
            <a:avLst/>
          </a:prstGeom>
          <a:noFill/>
        </p:spPr>
      </p:pic>
    </p:spTree>
    <p:extLst>
      <p:ext uri="{BB962C8B-B14F-4D97-AF65-F5344CB8AC3E}">
        <p14:creationId xmlns:p14="http://schemas.microsoft.com/office/powerpoint/2010/main" val="3311905330"/>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34FDF-6668-FAD1-814C-664B94C28B1C}"/>
              </a:ext>
            </a:extLst>
          </p:cNvPr>
          <p:cNvSpPr>
            <a:spLocks noGrp="1"/>
          </p:cNvSpPr>
          <p:nvPr>
            <p:ph type="title"/>
          </p:nvPr>
        </p:nvSpPr>
        <p:spPr>
          <a:xfrm>
            <a:off x="1366887" y="501741"/>
            <a:ext cx="9204146" cy="402150"/>
          </a:xfrm>
        </p:spPr>
        <p:txBody>
          <a:bodyPr>
            <a:normAutofit fontScale="90000"/>
          </a:bodyPr>
          <a:lstStyle/>
          <a:p>
            <a:r>
              <a:rPr lang="en-GB" dirty="0"/>
              <a:t>ESG</a:t>
            </a:r>
          </a:p>
        </p:txBody>
      </p:sp>
      <p:sp>
        <p:nvSpPr>
          <p:cNvPr id="3" name="Content Placeholder 2">
            <a:extLst>
              <a:ext uri="{FF2B5EF4-FFF2-40B4-BE49-F238E27FC236}">
                <a16:creationId xmlns:a16="http://schemas.microsoft.com/office/drawing/2014/main" id="{0BD7233C-E8EB-018E-D810-873009EDB862}"/>
              </a:ext>
            </a:extLst>
          </p:cNvPr>
          <p:cNvSpPr>
            <a:spLocks noGrp="1"/>
          </p:cNvSpPr>
          <p:nvPr>
            <p:ph idx="1"/>
          </p:nvPr>
        </p:nvSpPr>
        <p:spPr>
          <a:xfrm>
            <a:off x="592183" y="1487055"/>
            <a:ext cx="10781212" cy="4278019"/>
          </a:xfrm>
        </p:spPr>
        <p:txBody>
          <a:bodyPr/>
          <a:lstStyle/>
          <a:p>
            <a:endParaRPr lang="en-GB" sz="2000" b="0" i="0" dirty="0">
              <a:solidFill>
                <a:srgbClr val="303232"/>
              </a:solidFill>
              <a:effectLst/>
              <a:latin typeface="Graphik-Regular"/>
            </a:endParaRPr>
          </a:p>
          <a:p>
            <a:r>
              <a:rPr lang="en-GB" sz="2000" b="1" i="0" dirty="0">
                <a:solidFill>
                  <a:srgbClr val="303232"/>
                </a:solidFill>
                <a:effectLst/>
              </a:rPr>
              <a:t>It is becoming the case that some L/L’s have  no choice on adoption of ESG</a:t>
            </a:r>
          </a:p>
          <a:p>
            <a:r>
              <a:rPr lang="en-GB" sz="2000" b="1" i="0" dirty="0">
                <a:solidFill>
                  <a:srgbClr val="303232"/>
                </a:solidFill>
                <a:effectLst/>
              </a:rPr>
              <a:t>Real estate sector subject to evolving wave of new legislation as the government continues to respond to ESG-related issues.</a:t>
            </a:r>
            <a:endParaRPr lang="en-GB" sz="2000" b="1" dirty="0"/>
          </a:p>
          <a:p>
            <a:r>
              <a:rPr lang="en-GB" sz="2000" b="1" i="0" dirty="0">
                <a:solidFill>
                  <a:srgbClr val="303232"/>
                </a:solidFill>
                <a:effectLst/>
              </a:rPr>
              <a:t>Government’s Green Finance Strategy likely to require mandatory disclosures for certain companies including those in the real estate sphere</a:t>
            </a:r>
          </a:p>
          <a:p>
            <a:r>
              <a:rPr lang="en-GB" sz="2000" b="1" dirty="0">
                <a:solidFill>
                  <a:srgbClr val="303232"/>
                </a:solidFill>
              </a:rPr>
              <a:t>ESG objectives achievable on new build or refurb of vacant property</a:t>
            </a:r>
          </a:p>
          <a:p>
            <a:r>
              <a:rPr lang="en-GB" sz="2000" b="1" dirty="0">
                <a:solidFill>
                  <a:srgbClr val="303232"/>
                </a:solidFill>
              </a:rPr>
              <a:t>BUT NOT easily achieved on existing older property unless T is ESG minded</a:t>
            </a:r>
          </a:p>
          <a:p>
            <a:r>
              <a:rPr lang="en-GB" sz="2000" b="1" dirty="0">
                <a:solidFill>
                  <a:srgbClr val="303232"/>
                </a:solidFill>
              </a:rPr>
              <a:t>Unless T has strong ESG policy it will resist ESG  clauses in new leases if cost of implementation is dearer (when repairing or replacing fabric or M &amp; E)</a:t>
            </a:r>
          </a:p>
          <a:p>
            <a:endParaRPr lang="en-GB" dirty="0"/>
          </a:p>
        </p:txBody>
      </p:sp>
    </p:spTree>
    <p:extLst>
      <p:ext uri="{BB962C8B-B14F-4D97-AF65-F5344CB8AC3E}">
        <p14:creationId xmlns:p14="http://schemas.microsoft.com/office/powerpoint/2010/main" val="1545581058"/>
      </p:ext>
    </p:extLst>
  </p:cSld>
  <p:clrMapOvr>
    <a:masterClrMapping/>
  </p:clrMapOvr>
  <mc:AlternateContent xmlns:mc="http://schemas.openxmlformats.org/markup-compatibility/2006" xmlns:p14="http://schemas.microsoft.com/office/powerpoint/2010/main">
    <mc:Choice Requires="p14">
      <p:transition p14:dur="1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A012A-BF0E-D57B-9CBC-F4D28E211A09}"/>
              </a:ext>
            </a:extLst>
          </p:cNvPr>
          <p:cNvSpPr>
            <a:spLocks noGrp="1"/>
          </p:cNvSpPr>
          <p:nvPr>
            <p:ph type="title"/>
          </p:nvPr>
        </p:nvSpPr>
        <p:spPr>
          <a:xfrm>
            <a:off x="1366887" y="228843"/>
            <a:ext cx="9204146" cy="864001"/>
          </a:xfrm>
        </p:spPr>
        <p:txBody>
          <a:bodyPr/>
          <a:lstStyle/>
          <a:p>
            <a:r>
              <a:rPr lang="en-GB" dirty="0"/>
              <a:t>EPC</a:t>
            </a:r>
          </a:p>
        </p:txBody>
      </p:sp>
      <p:sp>
        <p:nvSpPr>
          <p:cNvPr id="3" name="Content Placeholder 2">
            <a:extLst>
              <a:ext uri="{FF2B5EF4-FFF2-40B4-BE49-F238E27FC236}">
                <a16:creationId xmlns:a16="http://schemas.microsoft.com/office/drawing/2014/main" id="{3420EF57-7693-6006-1E7C-94F0E1359CD9}"/>
              </a:ext>
            </a:extLst>
          </p:cNvPr>
          <p:cNvSpPr>
            <a:spLocks noGrp="1"/>
          </p:cNvSpPr>
          <p:nvPr>
            <p:ph idx="1"/>
          </p:nvPr>
        </p:nvSpPr>
        <p:spPr>
          <a:xfrm>
            <a:off x="711160" y="2605489"/>
            <a:ext cx="10515600" cy="4037612"/>
          </a:xfrm>
        </p:spPr>
        <p:txBody>
          <a:bodyPr>
            <a:normAutofit fontScale="32500" lnSpcReduction="20000"/>
          </a:bodyPr>
          <a:lstStyle/>
          <a:p>
            <a:pPr fontAlgn="base">
              <a:lnSpc>
                <a:spcPct val="107000"/>
              </a:lnSpc>
              <a:spcAft>
                <a:spcPts val="800"/>
              </a:spcAft>
            </a:pPr>
            <a:r>
              <a:rPr lang="en-GB" sz="5500" b="1" dirty="0">
                <a:effectLst/>
                <a:ea typeface="Times New Roman" panose="02020603050405020304" pitchFamily="18" charset="0"/>
                <a:cs typeface="Times New Roman" panose="02020603050405020304" pitchFamily="18" charset="0"/>
              </a:rPr>
              <a:t>The obligation to meet MEES   EPC requirements is the L/L’s </a:t>
            </a:r>
            <a:endParaRPr lang="en-GB" sz="5500" b="1" dirty="0">
              <a:effectLst/>
              <a:ea typeface="Calibri" panose="020F0502020204030204" pitchFamily="34" charset="0"/>
              <a:cs typeface="Times New Roman" panose="02020603050405020304" pitchFamily="18" charset="0"/>
            </a:endParaRPr>
          </a:p>
          <a:p>
            <a:pPr fontAlgn="base">
              <a:lnSpc>
                <a:spcPct val="107000"/>
              </a:lnSpc>
              <a:spcAft>
                <a:spcPts val="800"/>
              </a:spcAft>
            </a:pPr>
            <a:r>
              <a:rPr lang="en-GB" sz="5500" b="1" dirty="0">
                <a:effectLst/>
                <a:ea typeface="Times New Roman" panose="02020603050405020304" pitchFamily="18" charset="0"/>
                <a:cs typeface="Times New Roman" panose="02020603050405020304" pitchFamily="18" charset="0"/>
              </a:rPr>
              <a:t>However attempts are made to transfer this liability to the tenant – as for example below</a:t>
            </a:r>
            <a:endParaRPr lang="en-GB" sz="5500" b="1" dirty="0">
              <a:effectLst/>
              <a:ea typeface="Calibri" panose="020F0502020204030204" pitchFamily="34" charset="0"/>
              <a:cs typeface="Times New Roman" panose="02020603050405020304" pitchFamily="18" charset="0"/>
            </a:endParaRPr>
          </a:p>
          <a:p>
            <a:pPr fontAlgn="base">
              <a:lnSpc>
                <a:spcPct val="107000"/>
              </a:lnSpc>
              <a:spcAft>
                <a:spcPts val="800"/>
              </a:spcAft>
            </a:pPr>
            <a:r>
              <a:rPr lang="en-GB" sz="5500" b="1" dirty="0">
                <a:effectLst/>
                <a:ea typeface="Times New Roman" panose="02020603050405020304" pitchFamily="18" charset="0"/>
                <a:cs typeface="Times New Roman" panose="02020603050405020304" pitchFamily="18" charset="0"/>
              </a:rPr>
              <a:t>The  lease prohibits the tenant from commissioning an energy performance certificate (EPC) for the property, unless required to do so by the EPC Regulations.</a:t>
            </a:r>
            <a:endParaRPr lang="en-GB" sz="5500" b="1" dirty="0">
              <a:effectLst/>
              <a:ea typeface="Calibri" panose="020F0502020204030204" pitchFamily="34" charset="0"/>
              <a:cs typeface="Times New Roman" panose="02020603050405020304" pitchFamily="18" charset="0"/>
            </a:endParaRPr>
          </a:p>
          <a:p>
            <a:pPr fontAlgn="base">
              <a:lnSpc>
                <a:spcPct val="107000"/>
              </a:lnSpc>
              <a:spcAft>
                <a:spcPts val="800"/>
              </a:spcAft>
            </a:pPr>
            <a:r>
              <a:rPr lang="en-GB" sz="5500" b="1" dirty="0">
                <a:effectLst/>
                <a:ea typeface="Times New Roman" panose="02020603050405020304" pitchFamily="18" charset="0"/>
                <a:cs typeface="Times New Roman" panose="02020603050405020304" pitchFamily="18" charset="0"/>
              </a:rPr>
              <a:t>The lease provides that where the tenant has a statutory obligation to commission an EPC, the tenant must (at the request of the landlord) either commission it from an Energy Assessor approved by the landlord or pay the landlord's cost of commissioning an EPC.</a:t>
            </a:r>
            <a:endParaRPr lang="en-GB" sz="5500" b="1" dirty="0">
              <a:effectLst/>
              <a:ea typeface="Calibri" panose="020F0502020204030204" pitchFamily="34" charset="0"/>
              <a:cs typeface="Times New Roman" panose="02020603050405020304" pitchFamily="18" charset="0"/>
            </a:endParaRPr>
          </a:p>
          <a:p>
            <a:pPr fontAlgn="base">
              <a:lnSpc>
                <a:spcPct val="107000"/>
              </a:lnSpc>
              <a:spcAft>
                <a:spcPts val="800"/>
              </a:spcAft>
            </a:pPr>
            <a:r>
              <a:rPr lang="en-GB" sz="5500" b="1" dirty="0">
                <a:effectLst/>
                <a:ea typeface="Times New Roman" panose="02020603050405020304" pitchFamily="18" charset="0"/>
                <a:cs typeface="Times New Roman" panose="02020603050405020304" pitchFamily="18" charset="0"/>
              </a:rPr>
              <a:t>The lease requires the tenant to deliver to the landlord a copy of any EPC that is obtained or commissioned by the tenant or any other occupier of the Property.</a:t>
            </a:r>
            <a:endParaRPr lang="en-GB" sz="5500" b="1" dirty="0">
              <a:effectLst/>
              <a:ea typeface="Calibri" panose="020F0502020204030204" pitchFamily="34" charset="0"/>
              <a:cs typeface="Times New Roman" panose="02020603050405020304" pitchFamily="18" charset="0"/>
            </a:endParaRPr>
          </a:p>
          <a:p>
            <a:endParaRPr lang="en-GB" dirty="0"/>
          </a:p>
        </p:txBody>
      </p:sp>
      <p:pic>
        <p:nvPicPr>
          <p:cNvPr id="4" name="Picture 3" descr="Image result for epc image">
            <a:extLst>
              <a:ext uri="{FF2B5EF4-FFF2-40B4-BE49-F238E27FC236}">
                <a16:creationId xmlns:a16="http://schemas.microsoft.com/office/drawing/2014/main" id="{BFD117DC-3C02-8BFC-9BE3-DD057ADA367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01770" y="1092844"/>
            <a:ext cx="1988459" cy="1181900"/>
          </a:xfrm>
          <a:prstGeom prst="rect">
            <a:avLst/>
          </a:prstGeom>
          <a:noFill/>
          <a:ln>
            <a:noFill/>
          </a:ln>
        </p:spPr>
      </p:pic>
    </p:spTree>
    <p:extLst>
      <p:ext uri="{BB962C8B-B14F-4D97-AF65-F5344CB8AC3E}">
        <p14:creationId xmlns:p14="http://schemas.microsoft.com/office/powerpoint/2010/main" val="1876709984"/>
      </p:ext>
    </p:extLst>
  </p:cSld>
  <p:clrMapOvr>
    <a:masterClrMapping/>
  </p:clrMapOvr>
  <p:transition spd="slow" advTm="354">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left)">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left)">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1EF42-A7CD-8F6A-99B2-931DF1DABE50}"/>
              </a:ext>
            </a:extLst>
          </p:cNvPr>
          <p:cNvSpPr>
            <a:spLocks noGrp="1"/>
          </p:cNvSpPr>
          <p:nvPr>
            <p:ph type="title"/>
          </p:nvPr>
        </p:nvSpPr>
        <p:spPr>
          <a:xfrm>
            <a:off x="2173647" y="842363"/>
            <a:ext cx="7981234" cy="864001"/>
          </a:xfrm>
        </p:spPr>
        <p:txBody>
          <a:bodyPr/>
          <a:lstStyle/>
          <a:p>
            <a:pPr algn="ctr"/>
            <a:r>
              <a:rPr lang="en-GB" b="1" u="sng" dirty="0">
                <a:latin typeface="Calibri" panose="020F0502020204030204" pitchFamily="34" charset="0"/>
                <a:ea typeface="Calibri" panose="020F0502020204030204" pitchFamily="34" charset="0"/>
                <a:cs typeface="Times New Roman" panose="02020603050405020304" pitchFamily="18" charset="0"/>
              </a:rPr>
              <a:t>WHAT’S </a:t>
            </a:r>
            <a:r>
              <a:rPr lang="en-GB" b="1" u="sng" dirty="0" err="1">
                <a:latin typeface="Calibri" panose="020F0502020204030204" pitchFamily="34" charset="0"/>
                <a:ea typeface="Calibri" panose="020F0502020204030204" pitchFamily="34" charset="0"/>
                <a:cs typeface="Times New Roman" panose="02020603050405020304" pitchFamily="18" charset="0"/>
              </a:rPr>
              <a:t>HoT’s</a:t>
            </a:r>
            <a:r>
              <a:rPr lang="en-GB" b="1" u="sng" dirty="0">
                <a:latin typeface="Calibri" panose="020F0502020204030204" pitchFamily="34" charset="0"/>
                <a:ea typeface="Calibri" panose="020F0502020204030204" pitchFamily="34" charset="0"/>
                <a:cs typeface="Times New Roman" panose="02020603050405020304" pitchFamily="18" charset="0"/>
              </a:rPr>
              <a:t> &amp; WHAT’S NOT</a:t>
            </a:r>
            <a:endParaRPr lang="en-GB" u="sng" dirty="0"/>
          </a:p>
        </p:txBody>
      </p:sp>
      <p:sp>
        <p:nvSpPr>
          <p:cNvPr id="3" name="Content Placeholder 2">
            <a:extLst>
              <a:ext uri="{FF2B5EF4-FFF2-40B4-BE49-F238E27FC236}">
                <a16:creationId xmlns:a16="http://schemas.microsoft.com/office/drawing/2014/main" id="{70D5C48D-2C4A-C532-5C65-E955529B826E}"/>
              </a:ext>
            </a:extLst>
          </p:cNvPr>
          <p:cNvSpPr>
            <a:spLocks noGrp="1"/>
          </p:cNvSpPr>
          <p:nvPr>
            <p:ph idx="1"/>
          </p:nvPr>
        </p:nvSpPr>
        <p:spPr>
          <a:xfrm>
            <a:off x="760797" y="1768822"/>
            <a:ext cx="10515600" cy="4705549"/>
          </a:xfrm>
        </p:spPr>
        <p:txBody>
          <a:bodyPr>
            <a:normAutofit/>
          </a:bodyPr>
          <a:lstStyle/>
          <a:p>
            <a:pPr>
              <a:lnSpc>
                <a:spcPct val="107000"/>
              </a:lnSpc>
              <a:spcAft>
                <a:spcPts val="800"/>
              </a:spcAft>
            </a:pPr>
            <a:r>
              <a:rPr lang="en-GB" sz="2000" b="1" dirty="0">
                <a:effectLst/>
                <a:latin typeface="Calibri" panose="020F0502020204030204" pitchFamily="34" charset="0"/>
                <a:ea typeface="Calibri" panose="020F0502020204030204" pitchFamily="34" charset="0"/>
                <a:cs typeface="Times New Roman" panose="02020603050405020304" pitchFamily="18" charset="0"/>
              </a:rPr>
              <a:t>We can’t live with </a:t>
            </a:r>
            <a:r>
              <a:rPr lang="en-GB" sz="2000" b="1" dirty="0" err="1">
                <a:effectLst/>
                <a:latin typeface="Calibri" panose="020F0502020204030204" pitchFamily="34" charset="0"/>
                <a:ea typeface="Calibri" panose="020F0502020204030204" pitchFamily="34" charset="0"/>
                <a:cs typeface="Times New Roman" panose="02020603050405020304" pitchFamily="18" charset="0"/>
              </a:rPr>
              <a:t>HoT’s</a:t>
            </a:r>
            <a:r>
              <a:rPr lang="en-GB" sz="2000" b="1" dirty="0">
                <a:effectLst/>
                <a:latin typeface="Calibri" panose="020F0502020204030204" pitchFamily="34" charset="0"/>
                <a:ea typeface="Calibri" panose="020F0502020204030204" pitchFamily="34" charset="0"/>
                <a:cs typeface="Times New Roman" panose="02020603050405020304" pitchFamily="18" charset="0"/>
              </a:rPr>
              <a:t>     &amp;</a:t>
            </a:r>
          </a:p>
          <a:p>
            <a:pPr>
              <a:lnSpc>
                <a:spcPct val="107000"/>
              </a:lnSpc>
              <a:spcAft>
                <a:spcPts val="800"/>
              </a:spcAft>
            </a:pPr>
            <a:r>
              <a:rPr lang="en-GB" sz="2000" b="1" dirty="0">
                <a:effectLst/>
                <a:latin typeface="Calibri" panose="020F0502020204030204" pitchFamily="34" charset="0"/>
                <a:ea typeface="Calibri" panose="020F0502020204030204" pitchFamily="34" charset="0"/>
                <a:cs typeface="Times New Roman" panose="02020603050405020304" pitchFamily="18" charset="0"/>
              </a:rPr>
              <a:t>We can’t live without them</a:t>
            </a:r>
          </a:p>
          <a:p>
            <a:pPr>
              <a:lnSpc>
                <a:spcPct val="107000"/>
              </a:lnSpc>
              <a:spcAft>
                <a:spcPts val="800"/>
              </a:spcAft>
            </a:pPr>
            <a:r>
              <a:rPr lang="en-GB" sz="2000" b="1" dirty="0" err="1">
                <a:effectLst/>
                <a:latin typeface="Calibri" panose="020F0502020204030204" pitchFamily="34" charset="0"/>
                <a:ea typeface="Calibri" panose="020F0502020204030204" pitchFamily="34" charset="0"/>
                <a:cs typeface="Times New Roman" panose="02020603050405020304" pitchFamily="18" charset="0"/>
              </a:rPr>
              <a:t>HoT’s</a:t>
            </a:r>
            <a:r>
              <a:rPr lang="en-GB" sz="2000" b="1" dirty="0">
                <a:effectLst/>
                <a:latin typeface="Calibri" panose="020F0502020204030204" pitchFamily="34" charset="0"/>
                <a:ea typeface="Calibri" panose="020F0502020204030204" pitchFamily="34" charset="0"/>
                <a:cs typeface="Times New Roman" panose="02020603050405020304" pitchFamily="18" charset="0"/>
              </a:rPr>
              <a:t> are used for almost every deal – lettings, acquisitions, surrenders, regears, lease renewals.</a:t>
            </a:r>
          </a:p>
          <a:p>
            <a:pPr>
              <a:lnSpc>
                <a:spcPct val="107000"/>
              </a:lnSpc>
              <a:spcAft>
                <a:spcPts val="800"/>
              </a:spcAft>
            </a:pPr>
            <a:r>
              <a:rPr lang="en-GB" sz="2000" b="1" dirty="0">
                <a:effectLst/>
                <a:latin typeface="Calibri" panose="020F0502020204030204" pitchFamily="34" charset="0"/>
                <a:ea typeface="Calibri" panose="020F0502020204030204" pitchFamily="34" charset="0"/>
                <a:cs typeface="Times New Roman" panose="02020603050405020304" pitchFamily="18" charset="0"/>
              </a:rPr>
              <a:t>Every effort is made to cover the critical terms in </a:t>
            </a:r>
            <a:r>
              <a:rPr lang="en-GB" sz="2000" b="1" dirty="0" err="1">
                <a:effectLst/>
                <a:latin typeface="Calibri" panose="020F0502020204030204" pitchFamily="34" charset="0"/>
                <a:ea typeface="Calibri" panose="020F0502020204030204" pitchFamily="34" charset="0"/>
                <a:cs typeface="Times New Roman" panose="02020603050405020304" pitchFamily="18" charset="0"/>
              </a:rPr>
              <a:t>HoT’s</a:t>
            </a:r>
            <a:r>
              <a:rPr lang="en-GB" sz="2000" b="1" dirty="0">
                <a:effectLst/>
                <a:latin typeface="Calibri" panose="020F0502020204030204" pitchFamily="34" charset="0"/>
                <a:ea typeface="Calibri" panose="020F0502020204030204" pitchFamily="34" charset="0"/>
                <a:cs typeface="Times New Roman" panose="02020603050405020304" pitchFamily="18" charset="0"/>
              </a:rPr>
              <a:t> to ensure the deal goes through on the ‘agreed</a:t>
            </a:r>
            <a:r>
              <a:rPr lang="en-GB" sz="2000" b="1" dirty="0">
                <a:latin typeface="Calibri" panose="020F0502020204030204" pitchFamily="34" charset="0"/>
                <a:ea typeface="Calibri" panose="020F0502020204030204" pitchFamily="34" charset="0"/>
                <a:cs typeface="Times New Roman" panose="02020603050405020304" pitchFamily="18" charset="0"/>
              </a:rPr>
              <a:t>’</a:t>
            </a:r>
            <a:r>
              <a:rPr lang="en-GB" sz="2000" b="1" dirty="0">
                <a:effectLst/>
                <a:latin typeface="Calibri" panose="020F0502020204030204" pitchFamily="34" charset="0"/>
                <a:ea typeface="Calibri" panose="020F0502020204030204" pitchFamily="34" charset="0"/>
                <a:cs typeface="Times New Roman" panose="02020603050405020304" pitchFamily="18" charset="0"/>
              </a:rPr>
              <a:t> terms</a:t>
            </a:r>
          </a:p>
          <a:p>
            <a:pPr>
              <a:lnSpc>
                <a:spcPct val="107000"/>
              </a:lnSpc>
              <a:spcAft>
                <a:spcPts val="800"/>
              </a:spcAft>
            </a:pPr>
            <a:r>
              <a:rPr lang="en-GB" sz="20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BUT problems still arise as soon as solicitors start drafting the documents </a:t>
            </a:r>
          </a:p>
          <a:p>
            <a:pPr>
              <a:lnSpc>
                <a:spcPct val="107000"/>
              </a:lnSpc>
              <a:spcAft>
                <a:spcPts val="800"/>
              </a:spcAft>
            </a:pPr>
            <a:r>
              <a:rPr lang="en-GB" sz="2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Are they to blame or is it us?</a:t>
            </a:r>
          </a:p>
          <a:p>
            <a:pPr>
              <a:lnSpc>
                <a:spcPct val="107000"/>
              </a:lnSpc>
              <a:spcAft>
                <a:spcPts val="800"/>
              </a:spcAft>
            </a:pPr>
            <a:r>
              <a:rPr lang="en-GB" sz="2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Where does it go wrong?</a:t>
            </a:r>
          </a:p>
          <a:p>
            <a:endParaRPr lang="en-GB" dirty="0"/>
          </a:p>
        </p:txBody>
      </p:sp>
      <p:pic>
        <p:nvPicPr>
          <p:cNvPr id="5" name="Picture 4" descr="Graphical user interface, text&#10;&#10;Description automatically generated">
            <a:extLst>
              <a:ext uri="{FF2B5EF4-FFF2-40B4-BE49-F238E27FC236}">
                <a16:creationId xmlns:a16="http://schemas.microsoft.com/office/drawing/2014/main" id="{18D074C6-F395-7CB4-40C3-D604B0D8632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61797" y="139431"/>
            <a:ext cx="1713865" cy="1049655"/>
          </a:xfrm>
          <a:prstGeom prst="rect">
            <a:avLst/>
          </a:prstGeom>
          <a:noFill/>
          <a:ln>
            <a:noFill/>
          </a:ln>
        </p:spPr>
      </p:pic>
      <p:sp>
        <p:nvSpPr>
          <p:cNvPr id="6" name="Rectangle 5">
            <a:extLst>
              <a:ext uri="{FF2B5EF4-FFF2-40B4-BE49-F238E27FC236}">
                <a16:creationId xmlns:a16="http://schemas.microsoft.com/office/drawing/2014/main" id="{977A1F92-0AD1-4A4A-F870-ED1B575439AF}"/>
              </a:ext>
            </a:extLst>
          </p:cNvPr>
          <p:cNvSpPr/>
          <p:nvPr/>
        </p:nvSpPr>
        <p:spPr>
          <a:xfrm>
            <a:off x="116338" y="59679"/>
            <a:ext cx="1970202" cy="941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BF508B4-CE89-63A3-E993-A10D991A875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553" y="98385"/>
            <a:ext cx="1915795" cy="1060450"/>
          </a:xfrm>
          <a:prstGeom prst="rect">
            <a:avLst/>
          </a:prstGeom>
          <a:noFill/>
        </p:spPr>
      </p:pic>
    </p:spTree>
    <p:extLst>
      <p:ext uri="{BB962C8B-B14F-4D97-AF65-F5344CB8AC3E}">
        <p14:creationId xmlns:p14="http://schemas.microsoft.com/office/powerpoint/2010/main" val="1033491554"/>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E6B50-DB6D-BE28-56AB-586E57A5B7BA}"/>
              </a:ext>
            </a:extLst>
          </p:cNvPr>
          <p:cNvSpPr>
            <a:spLocks noGrp="1"/>
          </p:cNvSpPr>
          <p:nvPr>
            <p:ph type="title"/>
          </p:nvPr>
        </p:nvSpPr>
        <p:spPr>
          <a:xfrm>
            <a:off x="2451462" y="294395"/>
            <a:ext cx="7289074" cy="864001"/>
          </a:xfrm>
        </p:spPr>
        <p:txBody>
          <a:bodyPr>
            <a:noAutofit/>
          </a:bodyPr>
          <a:lstStyle/>
          <a:p>
            <a:r>
              <a:rPr lang="en-GB" sz="3600" b="1" spc="-5" dirty="0">
                <a:solidFill>
                  <a:srgbClr val="151515"/>
                </a:solidFill>
                <a:effectLst/>
                <a:latin typeface="+mn-lt"/>
                <a:ea typeface="Times New Roman" panose="02020603050405020304" pitchFamily="18" charset="0"/>
                <a:cs typeface="Times New Roman" panose="02020603050405020304" pitchFamily="18" charset="0"/>
              </a:rPr>
              <a:t>EXCLUSIVITY</a:t>
            </a:r>
            <a:endParaRPr lang="en-GB" sz="3600" dirty="0">
              <a:latin typeface="+mn-lt"/>
            </a:endParaRPr>
          </a:p>
        </p:txBody>
      </p:sp>
      <p:sp>
        <p:nvSpPr>
          <p:cNvPr id="3" name="Content Placeholder 2">
            <a:extLst>
              <a:ext uri="{FF2B5EF4-FFF2-40B4-BE49-F238E27FC236}">
                <a16:creationId xmlns:a16="http://schemas.microsoft.com/office/drawing/2014/main" id="{40674E67-D38D-0BDC-B8BD-9CDDADB34678}"/>
              </a:ext>
            </a:extLst>
          </p:cNvPr>
          <p:cNvSpPr>
            <a:spLocks noGrp="1"/>
          </p:cNvSpPr>
          <p:nvPr>
            <p:ph idx="1"/>
          </p:nvPr>
        </p:nvSpPr>
        <p:spPr>
          <a:xfrm>
            <a:off x="619308" y="1170371"/>
            <a:ext cx="10953383" cy="5578771"/>
          </a:xfrm>
        </p:spPr>
        <p:txBody>
          <a:bodyPr>
            <a:normAutofit fontScale="25000" lnSpcReduction="20000"/>
          </a:bodyPr>
          <a:lstStyle/>
          <a:p>
            <a:pPr>
              <a:lnSpc>
                <a:spcPct val="110000"/>
              </a:lnSpc>
              <a:spcAft>
                <a:spcPts val="800"/>
              </a:spcAft>
              <a:tabLst>
                <a:tab pos="539115" algn="l"/>
              </a:tabLst>
            </a:pPr>
            <a:r>
              <a:rPr lang="en-GB" sz="6400" b="1" dirty="0">
                <a:solidFill>
                  <a:srgbClr val="0070C0"/>
                </a:solidFill>
              </a:rPr>
              <a:t>The </a:t>
            </a:r>
            <a:r>
              <a:rPr lang="en-GB" sz="6400" b="1" dirty="0">
                <a:solidFill>
                  <a:srgbClr val="FF0000"/>
                </a:solidFill>
              </a:rPr>
              <a:t>Competition Act 1998  </a:t>
            </a:r>
            <a:r>
              <a:rPr lang="en-GB" sz="6400" b="1" dirty="0">
                <a:solidFill>
                  <a:srgbClr val="0070C0"/>
                </a:solidFill>
              </a:rPr>
              <a:t>prohibited any restrictions which reduced competition in any industry or sector.</a:t>
            </a:r>
          </a:p>
          <a:p>
            <a:pPr>
              <a:lnSpc>
                <a:spcPct val="110000"/>
              </a:lnSpc>
              <a:spcAft>
                <a:spcPts val="800"/>
              </a:spcAft>
              <a:tabLst>
                <a:tab pos="539115" algn="l"/>
              </a:tabLst>
            </a:pPr>
            <a:r>
              <a:rPr lang="en-GB" sz="6400" b="1" dirty="0">
                <a:solidFill>
                  <a:srgbClr val="0070C0"/>
                </a:solidFill>
              </a:rPr>
              <a:t>However until </a:t>
            </a:r>
            <a:r>
              <a:rPr lang="en-GB" sz="6400" b="1" dirty="0">
                <a:solidFill>
                  <a:srgbClr val="FF0000"/>
                </a:solidFill>
              </a:rPr>
              <a:t>6th April 2011 </a:t>
            </a:r>
            <a:r>
              <a:rPr lang="en-GB" sz="6400" b="1" dirty="0">
                <a:solidFill>
                  <a:srgbClr val="0070C0"/>
                </a:solidFill>
              </a:rPr>
              <a:t>property was exempted from this legislation.  At that date the exemption was revoked.</a:t>
            </a:r>
          </a:p>
          <a:p>
            <a:pPr>
              <a:lnSpc>
                <a:spcPct val="110000"/>
              </a:lnSpc>
              <a:spcAft>
                <a:spcPts val="800"/>
              </a:spcAft>
              <a:tabLst>
                <a:tab pos="539115" algn="l"/>
              </a:tabLst>
            </a:pPr>
            <a:r>
              <a:rPr lang="en-GB" sz="6400" b="1" dirty="0">
                <a:solidFill>
                  <a:srgbClr val="0070C0"/>
                </a:solidFill>
              </a:rPr>
              <a:t>Accordingly from that date any restriction such as an exclusivity clause is  effectively null &amp; void at law     </a:t>
            </a:r>
          </a:p>
          <a:p>
            <a:pPr>
              <a:lnSpc>
                <a:spcPct val="110000"/>
              </a:lnSpc>
              <a:spcAft>
                <a:spcPts val="800"/>
              </a:spcAft>
              <a:tabLst>
                <a:tab pos="539115" algn="l"/>
              </a:tabLst>
            </a:pPr>
            <a:r>
              <a:rPr lang="en-GB" sz="6400" b="1" dirty="0">
                <a:solidFill>
                  <a:srgbClr val="0070C0"/>
                </a:solidFill>
              </a:rPr>
              <a:t>Notwithstanding the legal position tenants demand &amp; landlords agree to exclusivity clauses which are effectively anti-competitive.</a:t>
            </a:r>
          </a:p>
          <a:p>
            <a:pPr>
              <a:lnSpc>
                <a:spcPct val="110000"/>
              </a:lnSpc>
              <a:spcAft>
                <a:spcPts val="800"/>
              </a:spcAft>
              <a:tabLst>
                <a:tab pos="539115" algn="l"/>
              </a:tabLst>
            </a:pPr>
            <a:r>
              <a:rPr lang="en-GB" sz="6400" b="1" dirty="0">
                <a:solidFill>
                  <a:srgbClr val="0070C0"/>
                </a:solidFill>
              </a:rPr>
              <a:t>It is a question of the degree of anti-competitiveness  should the CMA (Competition Markets Authority) have a case reported to them.</a:t>
            </a:r>
          </a:p>
          <a:p>
            <a:pPr>
              <a:lnSpc>
                <a:spcPct val="110000"/>
              </a:lnSpc>
              <a:spcAft>
                <a:spcPts val="800"/>
              </a:spcAft>
              <a:tabLst>
                <a:tab pos="539115" algn="l"/>
              </a:tabLst>
            </a:pPr>
            <a:r>
              <a:rPr lang="en-GB" sz="6400" b="1" dirty="0">
                <a:solidFill>
                  <a:srgbClr val="00B050"/>
                </a:solidFill>
              </a:rPr>
              <a:t>In practice no one takes any notice of these provisions and no one wants to fight the legal argument.</a:t>
            </a:r>
          </a:p>
          <a:p>
            <a:pPr>
              <a:lnSpc>
                <a:spcPct val="110000"/>
              </a:lnSpc>
              <a:spcAft>
                <a:spcPts val="800"/>
              </a:spcAft>
              <a:tabLst>
                <a:tab pos="539115" algn="l"/>
              </a:tabLst>
            </a:pPr>
            <a:r>
              <a:rPr lang="en-GB" sz="6400" b="1" dirty="0">
                <a:solidFill>
                  <a:srgbClr val="00B050"/>
                </a:solidFill>
              </a:rPr>
              <a:t>Consequently exclusivity clauses are still granted – along the following lines:-</a:t>
            </a:r>
          </a:p>
          <a:p>
            <a:pPr marL="1393190" marR="158115" indent="-857250" eaLnBrk="0" hangingPunct="0">
              <a:lnSpc>
                <a:spcPct val="107000"/>
              </a:lnSpc>
              <a:spcBef>
                <a:spcPts val="315"/>
              </a:spcBef>
              <a:spcAft>
                <a:spcPts val="800"/>
              </a:spcAft>
              <a:buFont typeface="Wingdings" panose="05000000000000000000" pitchFamily="2" charset="2"/>
              <a:buChar char="Ø"/>
            </a:pPr>
            <a:r>
              <a:rPr lang="en-GB" sz="6400" b="1" dirty="0"/>
              <a:t>The Landlord shall not let any other unit in the Centre to a retailer  of  (e.g.  MOBILE PHONES).</a:t>
            </a:r>
          </a:p>
          <a:p>
            <a:pPr marL="1394460" marR="180975" indent="-857250" algn="just" eaLnBrk="0" hangingPunct="0">
              <a:lnSpc>
                <a:spcPct val="107000"/>
              </a:lnSpc>
              <a:spcAft>
                <a:spcPts val="800"/>
              </a:spcAft>
              <a:buFont typeface="Wingdings" panose="05000000000000000000" pitchFamily="2" charset="2"/>
              <a:buChar char="Ø"/>
            </a:pPr>
            <a:r>
              <a:rPr lang="en-GB" sz="6400" b="1" dirty="0"/>
              <a:t>The exclusivity is for the sole benefit of and to be enforced only by the tenant. The exclusivity will cease to apply when the original tenant is no longer in occupation or ceases to use the premises for the permitted use.</a:t>
            </a:r>
          </a:p>
          <a:p>
            <a:pPr marL="1394460" marR="180975" indent="-857250" algn="just" eaLnBrk="0" hangingPunct="0">
              <a:lnSpc>
                <a:spcPct val="107000"/>
              </a:lnSpc>
              <a:spcAft>
                <a:spcPts val="800"/>
              </a:spcAft>
              <a:buFont typeface="Wingdings" panose="05000000000000000000" pitchFamily="2" charset="2"/>
              <a:buChar char="Ø"/>
            </a:pPr>
            <a:r>
              <a:rPr lang="en-GB" sz="6400" b="1" dirty="0"/>
              <a:t> The exclusivity will not apply in relation to any tenant or occupier of the Centre who is permitted to use part of the Centre (or is subsequently allowed to change the use of part of the Centre under an existing lease or agreement for lease) in a manner which would otherwise contravene the exclusivity</a:t>
            </a:r>
          </a:p>
          <a:p>
            <a:endParaRPr lang="en-GB" dirty="0"/>
          </a:p>
        </p:txBody>
      </p:sp>
    </p:spTree>
    <p:extLst>
      <p:ext uri="{BB962C8B-B14F-4D97-AF65-F5344CB8AC3E}">
        <p14:creationId xmlns:p14="http://schemas.microsoft.com/office/powerpoint/2010/main" val="3825099327"/>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par>
                                <p:cTn id="43" presetID="22" presetClass="entr" presetSubtype="8"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wipe(left)">
                                      <p:cBhvr>
                                        <p:cTn id="45" dur="500"/>
                                        <p:tgtEl>
                                          <p:spTgt spid="3">
                                            <p:txEl>
                                              <p:pRg st="8" end="8"/>
                                            </p:txEl>
                                          </p:spTgt>
                                        </p:tgtEl>
                                      </p:cBhvr>
                                    </p:animEffect>
                                  </p:childTnLst>
                                </p:cTn>
                              </p:par>
                              <p:par>
                                <p:cTn id="46" presetID="22" presetClass="entr" presetSubtype="8" fill="hold" nodeType="with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Effect transition="in" filter="wipe(left)">
                                      <p:cBhvr>
                                        <p:cTn id="4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C0574-BBDA-D87C-3589-2AD89C51F699}"/>
              </a:ext>
            </a:extLst>
          </p:cNvPr>
          <p:cNvSpPr>
            <a:spLocks noGrp="1"/>
          </p:cNvSpPr>
          <p:nvPr>
            <p:ph type="title"/>
          </p:nvPr>
        </p:nvSpPr>
        <p:spPr>
          <a:xfrm>
            <a:off x="777240" y="0"/>
            <a:ext cx="10515600" cy="1325563"/>
          </a:xfrm>
        </p:spPr>
        <p:txBody>
          <a:bodyPr>
            <a:normAutofit/>
          </a:bodyPr>
          <a:lstStyle/>
          <a:p>
            <a:r>
              <a:rPr lang="en-GB" b="1" dirty="0">
                <a:effectLst/>
                <a:latin typeface="Calibri" panose="020F0502020204030204" pitchFamily="34" charset="0"/>
                <a:ea typeface="Calibri" panose="020F0502020204030204" pitchFamily="34" charset="0"/>
                <a:cs typeface="Times New Roman" panose="02020603050405020304" pitchFamily="18" charset="0"/>
              </a:rPr>
              <a:t>UNINSURED RISK/DAMAGE</a:t>
            </a:r>
            <a:endParaRPr lang="en-GB" dirty="0"/>
          </a:p>
        </p:txBody>
      </p:sp>
      <p:sp>
        <p:nvSpPr>
          <p:cNvPr id="3" name="Content Placeholder 2">
            <a:extLst>
              <a:ext uri="{FF2B5EF4-FFF2-40B4-BE49-F238E27FC236}">
                <a16:creationId xmlns:a16="http://schemas.microsoft.com/office/drawing/2014/main" id="{7C5B94EA-D23C-306B-EEBB-AE9E0F5286E0}"/>
              </a:ext>
            </a:extLst>
          </p:cNvPr>
          <p:cNvSpPr>
            <a:spLocks noGrp="1"/>
          </p:cNvSpPr>
          <p:nvPr>
            <p:ph idx="1"/>
          </p:nvPr>
        </p:nvSpPr>
        <p:spPr>
          <a:xfrm>
            <a:off x="579276" y="1254662"/>
            <a:ext cx="10713563" cy="5364480"/>
          </a:xfrm>
        </p:spPr>
        <p:txBody>
          <a:bodyPr>
            <a:normAutofit/>
          </a:bodyPr>
          <a:lstStyle/>
          <a:p>
            <a:r>
              <a:rPr lang="en-GB" sz="1600" b="1" dirty="0">
                <a:solidFill>
                  <a:srgbClr val="FF0000"/>
                </a:solidFill>
              </a:rPr>
              <a:t>This term is often a sticking point on new leases.  It is commonly waived by L/L’s on High Street or standalone properties BUT NOT in shopping centres</a:t>
            </a:r>
          </a:p>
          <a:p>
            <a:r>
              <a:rPr lang="en-GB" sz="1600" b="1" dirty="0"/>
              <a:t>Uninsured Damage </a:t>
            </a:r>
            <a:r>
              <a:rPr lang="en-GB" sz="1600" dirty="0"/>
              <a:t>occurs where all of these occur:</a:t>
            </a:r>
          </a:p>
          <a:p>
            <a:pPr marL="263525" indent="0">
              <a:buNone/>
            </a:pPr>
            <a:r>
              <a:rPr lang="en-GB" sz="1600" dirty="0"/>
              <a:t>(a) the Premises are damaged by a risk within the definition of Insured Risks and are unfit for occupation and use:</a:t>
            </a:r>
          </a:p>
          <a:p>
            <a:pPr marL="263525" indent="0">
              <a:buNone/>
            </a:pPr>
            <a:r>
              <a:rPr lang="en-GB" sz="1600" dirty="0"/>
              <a:t>(b) the damage is not insured, fully or at all, because:</a:t>
            </a:r>
          </a:p>
          <a:p>
            <a:pPr marL="1168400" lvl="2" indent="-93663">
              <a:buNone/>
            </a:pPr>
            <a:r>
              <a:rPr lang="en-GB" sz="1600" dirty="0"/>
              <a:t>(</a:t>
            </a:r>
            <a:r>
              <a:rPr lang="en-GB" sz="1600" dirty="0" err="1"/>
              <a:t>i</a:t>
            </a:r>
            <a:r>
              <a:rPr lang="en-GB" sz="1600" dirty="0"/>
              <a:t>) insurance is not available at all or at economic rates in the London insurance market; or</a:t>
            </a:r>
          </a:p>
          <a:p>
            <a:pPr marL="1168400" lvl="2" indent="-93663">
              <a:buNone/>
            </a:pPr>
            <a:r>
              <a:rPr lang="en-GB" sz="1600" dirty="0"/>
              <a:t>(ii) an Insurance exclusion applies:</a:t>
            </a:r>
          </a:p>
          <a:p>
            <a:pPr marL="263525" indent="0">
              <a:buNone/>
            </a:pPr>
            <a:r>
              <a:rPr lang="en-GB" sz="1600" dirty="0"/>
              <a:t>(c) the Landlord cannot recover the full cost of reinstatement (ignoring excesses and deductibles) under the insurance policy; and</a:t>
            </a:r>
          </a:p>
          <a:p>
            <a:pPr marL="536575" indent="-273050">
              <a:buNone/>
            </a:pPr>
            <a:r>
              <a:rPr lang="en-GB" sz="1600" dirty="0"/>
              <a:t>(d) the Landlord notifies the Tenant within six months of the date of the damage that it is Uninsured Damage, failing with it is treated as damage to the Premises by an Insured Risk.</a:t>
            </a:r>
          </a:p>
          <a:p>
            <a:r>
              <a:rPr lang="en-GB" sz="1600" dirty="0"/>
              <a:t>But Uninsured damage excludes any damage where ethe Landlord’s insurance is vitiated by the Tenant, unless the Tenant pays the irrecoverable insurance money to the Landlord on demand.</a:t>
            </a:r>
          </a:p>
          <a:p>
            <a:pPr marL="0" indent="0">
              <a:buNone/>
            </a:pPr>
            <a:r>
              <a:rPr lang="en-GB" sz="1600" b="1" dirty="0"/>
              <a:t>1.1 Termination following Uninsured Damage</a:t>
            </a:r>
            <a:endParaRPr lang="en-GB" sz="1600" dirty="0"/>
          </a:p>
          <a:p>
            <a:pPr marL="0" indent="0" defTabSz="358775">
              <a:buNone/>
            </a:pPr>
            <a:r>
              <a:rPr lang="en-GB" sz="1600" dirty="0"/>
              <a:t>	1.1.1 If there is Uninsured Damage</a:t>
            </a:r>
          </a:p>
          <a:p>
            <a:pPr marL="811213" lvl="2" indent="-95250" defTabSz="358775">
              <a:buNone/>
            </a:pPr>
            <a:r>
              <a:rPr lang="en-GB" sz="1600" dirty="0"/>
              <a:t>	(a)	clause 5.3.2 applies as if there had been damage to the Premises by an Insured Risk; and</a:t>
            </a:r>
          </a:p>
          <a:p>
            <a:pPr marL="811213" lvl="2" indent="0" defTabSz="247650">
              <a:buNone/>
            </a:pPr>
            <a:r>
              <a:rPr lang="en-GB" sz="1600" dirty="0"/>
              <a:t>(b)  the Landlord may elect to reinstate the Premises by giving notice to the Tenant (an </a:t>
            </a:r>
            <a:r>
              <a:rPr lang="en-GB" sz="1600" b="1" dirty="0"/>
              <a:t>Election Notice</a:t>
            </a:r>
            <a:r>
              <a:rPr lang="en-GB" sz="1600" dirty="0"/>
              <a:t>) at any time after the date on which Uninsured Damage occurs	</a:t>
            </a:r>
          </a:p>
          <a:p>
            <a:pPr marL="0" indent="0">
              <a:buNone/>
            </a:pPr>
            <a:endParaRPr lang="en-GB" sz="1400" b="1" dirty="0"/>
          </a:p>
          <a:p>
            <a:pPr defTabSz="942975"/>
            <a:endParaRPr lang="en-GB" dirty="0"/>
          </a:p>
        </p:txBody>
      </p:sp>
    </p:spTree>
    <p:extLst>
      <p:ext uri="{BB962C8B-B14F-4D97-AF65-F5344CB8AC3E}">
        <p14:creationId xmlns:p14="http://schemas.microsoft.com/office/powerpoint/2010/main" val="731062900"/>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par>
                                <p:cTn id="28" presetID="22" presetClass="entr" presetSubtype="8"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left)">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left)">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wipe(left)">
                                      <p:cBhvr>
                                        <p:cTn id="40" dur="500"/>
                                        <p:tgtEl>
                                          <p:spTgt spid="3">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wipe(left)">
                                      <p:cBhvr>
                                        <p:cTn id="45" dur="500"/>
                                        <p:tgtEl>
                                          <p:spTgt spid="3">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Effect transition="in" filter="wipe(left)">
                                      <p:cBhvr>
                                        <p:cTn id="50" dur="500"/>
                                        <p:tgtEl>
                                          <p:spTgt spid="3">
                                            <p:txEl>
                                              <p:pRg st="9" end="9"/>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wipe(left)">
                                      <p:cBhvr>
                                        <p:cTn id="55" dur="500"/>
                                        <p:tgtEl>
                                          <p:spTgt spid="3">
                                            <p:txEl>
                                              <p:pRg st="10" end="10"/>
                                            </p:txEl>
                                          </p:spTgt>
                                        </p:tgtEl>
                                      </p:cBhvr>
                                    </p:animEffect>
                                  </p:childTnLst>
                                </p:cTn>
                              </p:par>
                              <p:par>
                                <p:cTn id="56" presetID="22" presetClass="entr" presetSubtype="8" fill="hold" nodeType="withEffect">
                                  <p:stCondLst>
                                    <p:cond delay="0"/>
                                  </p:stCondLst>
                                  <p:childTnLst>
                                    <p:set>
                                      <p:cBhvr>
                                        <p:cTn id="57" dur="1" fill="hold">
                                          <p:stCondLst>
                                            <p:cond delay="0"/>
                                          </p:stCondLst>
                                        </p:cTn>
                                        <p:tgtEl>
                                          <p:spTgt spid="3">
                                            <p:txEl>
                                              <p:pRg st="11" end="11"/>
                                            </p:txEl>
                                          </p:spTgt>
                                        </p:tgtEl>
                                        <p:attrNameLst>
                                          <p:attrName>style.visibility</p:attrName>
                                        </p:attrNameLst>
                                      </p:cBhvr>
                                      <p:to>
                                        <p:strVal val="visible"/>
                                      </p:to>
                                    </p:set>
                                    <p:animEffect transition="in" filter="wipe(left)">
                                      <p:cBhvr>
                                        <p:cTn id="58" dur="500"/>
                                        <p:tgtEl>
                                          <p:spTgt spid="3">
                                            <p:txEl>
                                              <p:pRg st="11" end="11"/>
                                            </p:txEl>
                                          </p:spTgt>
                                        </p:tgtEl>
                                      </p:cBhvr>
                                    </p:animEffect>
                                  </p:childTnLst>
                                </p:cTn>
                              </p:par>
                              <p:par>
                                <p:cTn id="59" presetID="22" presetClass="entr" presetSubtype="8" fill="hold" nodeType="withEffect">
                                  <p:stCondLst>
                                    <p:cond delay="0"/>
                                  </p:stCondLst>
                                  <p:childTnLst>
                                    <p:set>
                                      <p:cBhvr>
                                        <p:cTn id="60" dur="1" fill="hold">
                                          <p:stCondLst>
                                            <p:cond delay="0"/>
                                          </p:stCondLst>
                                        </p:cTn>
                                        <p:tgtEl>
                                          <p:spTgt spid="3">
                                            <p:txEl>
                                              <p:pRg st="12" end="12"/>
                                            </p:txEl>
                                          </p:spTgt>
                                        </p:tgtEl>
                                        <p:attrNameLst>
                                          <p:attrName>style.visibility</p:attrName>
                                        </p:attrNameLst>
                                      </p:cBhvr>
                                      <p:to>
                                        <p:strVal val="visible"/>
                                      </p:to>
                                    </p:set>
                                    <p:animEffect transition="in" filter="wipe(left)">
                                      <p:cBhvr>
                                        <p:cTn id="61"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FC401-2276-06F5-AB82-F4436B537CFB}"/>
              </a:ext>
            </a:extLst>
          </p:cNvPr>
          <p:cNvSpPr>
            <a:spLocks noGrp="1"/>
          </p:cNvSpPr>
          <p:nvPr>
            <p:ph type="title"/>
          </p:nvPr>
        </p:nvSpPr>
        <p:spPr/>
        <p:txBody>
          <a:bodyPr>
            <a:normAutofit/>
          </a:bodyPr>
          <a:lstStyle/>
          <a:p>
            <a:r>
              <a:rPr lang="en-US" b="1" u="sng" dirty="0">
                <a:effectLst/>
                <a:latin typeface="+mn-lt"/>
                <a:ea typeface="Arial Unicode MS"/>
                <a:cs typeface="Calibri" panose="020F0502020204030204" pitchFamily="34" charset="0"/>
              </a:rPr>
              <a:t>Confidentiality	Non-Disclosure</a:t>
            </a:r>
            <a:endParaRPr lang="en-GB" dirty="0">
              <a:latin typeface="+mn-lt"/>
            </a:endParaRPr>
          </a:p>
        </p:txBody>
      </p:sp>
      <p:sp>
        <p:nvSpPr>
          <p:cNvPr id="3" name="Content Placeholder 2">
            <a:extLst>
              <a:ext uri="{FF2B5EF4-FFF2-40B4-BE49-F238E27FC236}">
                <a16:creationId xmlns:a16="http://schemas.microsoft.com/office/drawing/2014/main" id="{46E8A8BE-B8A4-85F0-3482-D47E399374ED}"/>
              </a:ext>
            </a:extLst>
          </p:cNvPr>
          <p:cNvSpPr>
            <a:spLocks noGrp="1"/>
          </p:cNvSpPr>
          <p:nvPr>
            <p:ph idx="1"/>
          </p:nvPr>
        </p:nvSpPr>
        <p:spPr>
          <a:xfrm>
            <a:off x="760797" y="1768822"/>
            <a:ext cx="10515600" cy="4388137"/>
          </a:xfrm>
        </p:spPr>
        <p:txBody>
          <a:bodyPr>
            <a:normAutofit fontScale="92500" lnSpcReduction="10000"/>
          </a:bodyPr>
          <a:lstStyle/>
          <a:p>
            <a:pPr algn="just">
              <a:lnSpc>
                <a:spcPct val="115000"/>
              </a:lnSpc>
              <a:spcBef>
                <a:spcPts val="1000"/>
              </a:spcBef>
              <a:spcAft>
                <a:spcPts val="1000"/>
              </a:spcAft>
              <a:tabLst>
                <a:tab pos="540385" algn="l"/>
              </a:tabLst>
            </a:pPr>
            <a:r>
              <a:rPr lang="en-GB" sz="2200" dirty="0">
                <a:effectLst/>
                <a:ea typeface="Times New Roman" panose="02020603050405020304" pitchFamily="18" charset="0"/>
                <a:cs typeface="Times New Roman" panose="02020603050405020304" pitchFamily="18" charset="0"/>
              </a:rPr>
              <a:t>The Landlord (or Tenant) shall sign and return the Landlord’s (or Tenant’s)  standard Non-Disclosure Agreement (attached) within 5 working days of agreeing these Heads of Terms.  </a:t>
            </a:r>
          </a:p>
          <a:p>
            <a:pPr algn="just">
              <a:lnSpc>
                <a:spcPct val="115000"/>
              </a:lnSpc>
              <a:spcBef>
                <a:spcPts val="1000"/>
              </a:spcBef>
              <a:spcAft>
                <a:spcPts val="1000"/>
              </a:spcAft>
              <a:tabLst>
                <a:tab pos="540385" algn="l"/>
              </a:tabLst>
            </a:pPr>
            <a:r>
              <a:rPr lang="en-US" sz="2200" dirty="0">
                <a:effectLst/>
                <a:ea typeface="Arial Unicode MS"/>
                <a:cs typeface="Calibri" panose="020F0502020204030204" pitchFamily="34" charset="0"/>
              </a:rPr>
              <a:t>The Receiving Party shall hold all Confidential Information of the Disclosing Party in confidence and shall not disclose it to any person, entity or governmental body, or use it other than as permitted by this Agreement. </a:t>
            </a:r>
            <a:endParaRPr lang="en-GB" sz="2200" dirty="0">
              <a:effectLst/>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tabLst>
                <a:tab pos="540385" algn="l"/>
              </a:tabLst>
            </a:pPr>
            <a:r>
              <a:rPr lang="en-US" sz="2200" dirty="0">
                <a:effectLst/>
                <a:ea typeface="Arial Unicode MS"/>
                <a:cs typeface="Calibri" panose="020F0502020204030204" pitchFamily="34" charset="0"/>
              </a:rPr>
              <a:t>The Receiving Party shall ensure that each Representative to whom Confidential Information is disclosed is aware of the obligations of confidentiality and maintains such confidentiality.</a:t>
            </a:r>
            <a:endParaRPr lang="en-GB" sz="2200" dirty="0">
              <a:effectLst/>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tabLst>
                <a:tab pos="540385" algn="l"/>
              </a:tabLst>
            </a:pPr>
            <a:r>
              <a:rPr lang="en-US" sz="2200" dirty="0">
                <a:effectLst/>
                <a:ea typeface="Arial Unicode MS"/>
                <a:cs typeface="Calibri" panose="020F0502020204030204" pitchFamily="34" charset="0"/>
              </a:rPr>
              <a:t>The obligations as to confidentiality and non-disclosure in this Agreement do not apply to matters that are within the public domain (other than by reason of breach of the terms of this agreement) or are required by law or regulation to be disclosed.</a:t>
            </a:r>
            <a:endParaRPr lang="en-GB" sz="2200" dirty="0">
              <a:effectLst/>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212239888"/>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B57D-01C4-F9FC-239A-57FEB51F7010}"/>
              </a:ext>
            </a:extLst>
          </p:cNvPr>
          <p:cNvSpPr>
            <a:spLocks noGrp="1"/>
          </p:cNvSpPr>
          <p:nvPr>
            <p:ph type="title"/>
          </p:nvPr>
        </p:nvSpPr>
        <p:spPr>
          <a:xfrm>
            <a:off x="2542902" y="379821"/>
            <a:ext cx="6818812" cy="418966"/>
          </a:xfrm>
        </p:spPr>
        <p:txBody>
          <a:bodyPr>
            <a:noAutofit/>
          </a:bodyPr>
          <a:lstStyle/>
          <a:p>
            <a:r>
              <a:rPr lang="en-GB" sz="2800" dirty="0"/>
              <a:t>LEASE TERMS Capital Contribution</a:t>
            </a:r>
          </a:p>
        </p:txBody>
      </p:sp>
      <p:graphicFrame>
        <p:nvGraphicFramePr>
          <p:cNvPr id="4" name="Table 4">
            <a:extLst>
              <a:ext uri="{FF2B5EF4-FFF2-40B4-BE49-F238E27FC236}">
                <a16:creationId xmlns:a16="http://schemas.microsoft.com/office/drawing/2014/main" id="{3303C8BC-379D-7F27-5532-29E9141F2D17}"/>
              </a:ext>
            </a:extLst>
          </p:cNvPr>
          <p:cNvGraphicFramePr>
            <a:graphicFrameLocks noGrp="1"/>
          </p:cNvGraphicFramePr>
          <p:nvPr>
            <p:ph idx="1"/>
            <p:extLst>
              <p:ext uri="{D42A27DB-BD31-4B8C-83A1-F6EECF244321}">
                <p14:modId xmlns:p14="http://schemas.microsoft.com/office/powerpoint/2010/main" val="398162771"/>
              </p:ext>
            </p:extLst>
          </p:nvPr>
        </p:nvGraphicFramePr>
        <p:xfrm>
          <a:off x="339634" y="1030015"/>
          <a:ext cx="11094720" cy="5669280"/>
        </p:xfrm>
        <a:graphic>
          <a:graphicData uri="http://schemas.openxmlformats.org/drawingml/2006/table">
            <a:tbl>
              <a:tblPr>
                <a:tableStyleId>{5C22544A-7EE6-4342-B048-85BDC9FD1C3A}</a:tableStyleId>
              </a:tblPr>
              <a:tblGrid>
                <a:gridCol w="2527044">
                  <a:extLst>
                    <a:ext uri="{9D8B030D-6E8A-4147-A177-3AD203B41FA5}">
                      <a16:colId xmlns:a16="http://schemas.microsoft.com/office/drawing/2014/main" val="2467636122"/>
                    </a:ext>
                  </a:extLst>
                </a:gridCol>
                <a:gridCol w="8567676">
                  <a:extLst>
                    <a:ext uri="{9D8B030D-6E8A-4147-A177-3AD203B41FA5}">
                      <a16:colId xmlns:a16="http://schemas.microsoft.com/office/drawing/2014/main" val="1017385808"/>
                    </a:ext>
                  </a:extLst>
                </a:gridCol>
              </a:tblGrid>
              <a:tr h="5632042">
                <a:tc>
                  <a:txBody>
                    <a:bodyPr/>
                    <a:lstStyle/>
                    <a:p>
                      <a:r>
                        <a:rPr lang="en-GB" sz="1800" b="1" kern="1200" dirty="0">
                          <a:solidFill>
                            <a:schemeClr val="dk1"/>
                          </a:solidFill>
                          <a:effectLst/>
                          <a:latin typeface="+mn-lt"/>
                          <a:ea typeface="+mn-ea"/>
                          <a:cs typeface="+mn-cs"/>
                        </a:rPr>
                        <a:t>CAPITAL CONTRIBUTION</a:t>
                      </a:r>
                      <a:endParaRPr lang="en-GB"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sz="1800" b="1" kern="1200" dirty="0">
                          <a:solidFill>
                            <a:schemeClr val="dk1"/>
                          </a:solidFill>
                          <a:effectLst/>
                          <a:latin typeface="+mn-lt"/>
                          <a:ea typeface="+mn-ea"/>
                          <a:cs typeface="+mn-cs"/>
                        </a:rPr>
                        <a:t>Where a tenant is to be given a capital contribution the wording of the provisions is critical.</a:t>
                      </a:r>
                    </a:p>
                    <a:p>
                      <a:endParaRPr lang="en-GB" sz="1800" b="1" kern="1200" dirty="0">
                        <a:solidFill>
                          <a:schemeClr val="dk1"/>
                        </a:solidFill>
                        <a:effectLst/>
                        <a:latin typeface="+mn-lt"/>
                        <a:ea typeface="+mn-ea"/>
                        <a:cs typeface="+mn-cs"/>
                      </a:endParaRPr>
                    </a:p>
                    <a:p>
                      <a:r>
                        <a:rPr lang="en-GB" sz="1800" b="1" kern="1200" dirty="0">
                          <a:solidFill>
                            <a:schemeClr val="dk1"/>
                          </a:solidFill>
                          <a:effectLst/>
                          <a:latin typeface="+mn-lt"/>
                          <a:ea typeface="+mn-ea"/>
                          <a:cs typeface="+mn-cs"/>
                        </a:rPr>
                        <a:t>See example below – where the L/L covers off all the points to ensure that he can secure Capital Allowances where applicable and not pay VAT where it is not applicable</a:t>
                      </a:r>
                    </a:p>
                    <a:p>
                      <a:endParaRPr lang="en-GB" sz="1800" b="1" kern="1200" dirty="0">
                        <a:solidFill>
                          <a:schemeClr val="dk1"/>
                        </a:solidFill>
                        <a:effectLst/>
                        <a:latin typeface="+mn-lt"/>
                        <a:ea typeface="+mn-ea"/>
                        <a:cs typeface="+mn-cs"/>
                      </a:endParaRPr>
                    </a:p>
                    <a:p>
                      <a:r>
                        <a:rPr lang="en-GB" sz="1800" b="1" kern="1200" dirty="0">
                          <a:solidFill>
                            <a:schemeClr val="dk1"/>
                          </a:solidFill>
                          <a:effectLst/>
                          <a:latin typeface="+mn-lt"/>
                          <a:ea typeface="+mn-ea"/>
                          <a:cs typeface="+mn-cs"/>
                        </a:rPr>
                        <a:t>The Landlord / the Developer will pay the Tenant £XXXX </a:t>
                      </a:r>
                      <a:r>
                        <a:rPr lang="en-GB" sz="2400" b="1" kern="1200" dirty="0">
                          <a:solidFill>
                            <a:srgbClr val="FF0000"/>
                          </a:solidFill>
                          <a:effectLst/>
                          <a:latin typeface="+mn-lt"/>
                          <a:ea typeface="+mn-ea"/>
                          <a:cs typeface="+mn-cs"/>
                        </a:rPr>
                        <a:t>plus VAT (if applicable) </a:t>
                      </a:r>
                      <a:r>
                        <a:rPr lang="en-GB" sz="1800" b="1" kern="1200" dirty="0">
                          <a:solidFill>
                            <a:schemeClr val="dk1"/>
                          </a:solidFill>
                          <a:effectLst/>
                          <a:latin typeface="+mn-lt"/>
                          <a:ea typeface="+mn-ea"/>
                          <a:cs typeface="+mn-cs"/>
                        </a:rPr>
                        <a:t>by way of a contribution to the Tenant’s Works.</a:t>
                      </a:r>
                    </a:p>
                    <a:p>
                      <a:r>
                        <a:rPr lang="en-GB" sz="1800" b="1" kern="1200" dirty="0">
                          <a:solidFill>
                            <a:schemeClr val="dk1"/>
                          </a:solidFill>
                          <a:effectLst/>
                          <a:latin typeface="+mn-lt"/>
                          <a:ea typeface="+mn-ea"/>
                          <a:cs typeface="+mn-cs"/>
                        </a:rPr>
                        <a:t> </a:t>
                      </a:r>
                    </a:p>
                    <a:p>
                      <a:r>
                        <a:rPr lang="en-GB" sz="1800" b="1" kern="1200" dirty="0">
                          <a:solidFill>
                            <a:schemeClr val="dk1"/>
                          </a:solidFill>
                          <a:effectLst/>
                          <a:latin typeface="+mn-lt"/>
                          <a:ea typeface="+mn-ea"/>
                          <a:cs typeface="+mn-cs"/>
                        </a:rPr>
                        <a:t>The Capital Contribution shall be allocated towards the Tenant’s Works that qualify for capital allowances and thereafter towards the remainder of the Tenant’s Works. </a:t>
                      </a:r>
                    </a:p>
                    <a:p>
                      <a:endParaRPr lang="en-GB" sz="1800" b="1" kern="1200" dirty="0">
                        <a:solidFill>
                          <a:schemeClr val="dk1"/>
                        </a:solidFill>
                        <a:effectLst/>
                        <a:latin typeface="+mn-lt"/>
                        <a:ea typeface="+mn-ea"/>
                        <a:cs typeface="+mn-cs"/>
                      </a:endParaRPr>
                    </a:p>
                    <a:p>
                      <a:r>
                        <a:rPr lang="en-GB" sz="1800" b="1" kern="1200" dirty="0">
                          <a:solidFill>
                            <a:schemeClr val="dk1"/>
                          </a:solidFill>
                          <a:effectLst/>
                          <a:latin typeface="+mn-lt"/>
                          <a:ea typeface="+mn-ea"/>
                          <a:cs typeface="+mn-cs"/>
                        </a:rPr>
                        <a:t>The Tenant will be required to provide an invoice and a breakdown of Tenant Works paid for by the Capital Contribution.</a:t>
                      </a:r>
                    </a:p>
                    <a:p>
                      <a:r>
                        <a:rPr lang="en-GB" sz="1800" b="1" kern="1200" dirty="0">
                          <a:solidFill>
                            <a:schemeClr val="dk1"/>
                          </a:solidFill>
                          <a:effectLst/>
                          <a:latin typeface="+mn-lt"/>
                          <a:ea typeface="+mn-ea"/>
                          <a:cs typeface="+mn-cs"/>
                        </a:rPr>
                        <a:t> </a:t>
                      </a:r>
                    </a:p>
                    <a:p>
                      <a:r>
                        <a:rPr lang="en-GB" sz="1800" b="1" kern="1200" dirty="0">
                          <a:solidFill>
                            <a:schemeClr val="dk1"/>
                          </a:solidFill>
                          <a:effectLst/>
                          <a:latin typeface="+mn-lt"/>
                          <a:ea typeface="+mn-ea"/>
                          <a:cs typeface="+mn-cs"/>
                        </a:rPr>
                        <a:t>The Tenant must ensure that they are CIS registered if necessary.  </a:t>
                      </a:r>
                    </a:p>
                    <a:p>
                      <a:r>
                        <a:rPr lang="en-GB" sz="1800" b="1" kern="1200" dirty="0">
                          <a:solidFill>
                            <a:schemeClr val="dk1"/>
                          </a:solidFill>
                          <a:effectLst/>
                          <a:latin typeface="+mn-lt"/>
                          <a:ea typeface="+mn-ea"/>
                          <a:cs typeface="+mn-cs"/>
                        </a:rPr>
                        <a:t> </a:t>
                      </a:r>
                    </a:p>
                    <a:p>
                      <a:r>
                        <a:rPr lang="en-GB" sz="1800" b="1" kern="1200" dirty="0">
                          <a:solidFill>
                            <a:schemeClr val="dk1"/>
                          </a:solidFill>
                          <a:effectLst/>
                          <a:latin typeface="+mn-lt"/>
                          <a:ea typeface="+mn-ea"/>
                          <a:cs typeface="+mn-cs"/>
                        </a:rPr>
                        <a:t>Any money owed to the Landlord/ the Developer by the Tenant at the time of payment will be offset against the Capital Contribution.</a:t>
                      </a:r>
                    </a:p>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492145"/>
                  </a:ext>
                </a:extLst>
              </a:tr>
            </a:tbl>
          </a:graphicData>
        </a:graphic>
      </p:graphicFrame>
    </p:spTree>
    <p:extLst>
      <p:ext uri="{BB962C8B-B14F-4D97-AF65-F5344CB8AC3E}">
        <p14:creationId xmlns:p14="http://schemas.microsoft.com/office/powerpoint/2010/main" val="3869250346"/>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B57D-01C4-F9FC-239A-57FEB51F7010}"/>
              </a:ext>
            </a:extLst>
          </p:cNvPr>
          <p:cNvSpPr>
            <a:spLocks noGrp="1"/>
          </p:cNvSpPr>
          <p:nvPr>
            <p:ph type="title"/>
          </p:nvPr>
        </p:nvSpPr>
        <p:spPr>
          <a:xfrm>
            <a:off x="2542902" y="379821"/>
            <a:ext cx="6818812" cy="418966"/>
          </a:xfrm>
        </p:spPr>
        <p:txBody>
          <a:bodyPr>
            <a:noAutofit/>
          </a:bodyPr>
          <a:lstStyle/>
          <a:p>
            <a:r>
              <a:rPr lang="en-GB" sz="2800" dirty="0"/>
              <a:t>LEASE TERMS Capital Contribution - continued</a:t>
            </a:r>
          </a:p>
        </p:txBody>
      </p:sp>
      <p:graphicFrame>
        <p:nvGraphicFramePr>
          <p:cNvPr id="4" name="Table 4">
            <a:extLst>
              <a:ext uri="{FF2B5EF4-FFF2-40B4-BE49-F238E27FC236}">
                <a16:creationId xmlns:a16="http://schemas.microsoft.com/office/drawing/2014/main" id="{3303C8BC-379D-7F27-5532-29E9141F2D17}"/>
              </a:ext>
            </a:extLst>
          </p:cNvPr>
          <p:cNvGraphicFramePr>
            <a:graphicFrameLocks noGrp="1"/>
          </p:cNvGraphicFramePr>
          <p:nvPr>
            <p:ph idx="1"/>
            <p:extLst>
              <p:ext uri="{D42A27DB-BD31-4B8C-83A1-F6EECF244321}">
                <p14:modId xmlns:p14="http://schemas.microsoft.com/office/powerpoint/2010/main" val="497508444"/>
              </p:ext>
            </p:extLst>
          </p:nvPr>
        </p:nvGraphicFramePr>
        <p:xfrm>
          <a:off x="339634" y="1030015"/>
          <a:ext cx="11094720" cy="5632042"/>
        </p:xfrm>
        <a:graphic>
          <a:graphicData uri="http://schemas.openxmlformats.org/drawingml/2006/table">
            <a:tbl>
              <a:tblPr>
                <a:tableStyleId>{5C22544A-7EE6-4342-B048-85BDC9FD1C3A}</a:tableStyleId>
              </a:tblPr>
              <a:tblGrid>
                <a:gridCol w="2527044">
                  <a:extLst>
                    <a:ext uri="{9D8B030D-6E8A-4147-A177-3AD203B41FA5}">
                      <a16:colId xmlns:a16="http://schemas.microsoft.com/office/drawing/2014/main" val="2467636122"/>
                    </a:ext>
                  </a:extLst>
                </a:gridCol>
                <a:gridCol w="8567676">
                  <a:extLst>
                    <a:ext uri="{9D8B030D-6E8A-4147-A177-3AD203B41FA5}">
                      <a16:colId xmlns:a16="http://schemas.microsoft.com/office/drawing/2014/main" val="1017385808"/>
                    </a:ext>
                  </a:extLst>
                </a:gridCol>
              </a:tblGrid>
              <a:tr h="5632042">
                <a:tc>
                  <a:txBody>
                    <a:bodyPr/>
                    <a:lstStyle/>
                    <a:p>
                      <a:r>
                        <a:rPr lang="en-GB" sz="1800" b="1" kern="1200" dirty="0">
                          <a:solidFill>
                            <a:schemeClr val="dk1"/>
                          </a:solidFill>
                          <a:effectLst/>
                          <a:latin typeface="+mn-lt"/>
                          <a:ea typeface="+mn-ea"/>
                          <a:cs typeface="+mn-cs"/>
                        </a:rPr>
                        <a:t>CAPITAL CONTRIBUTION</a:t>
                      </a:r>
                      <a:endParaRPr lang="en-GB"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sz="1800" b="1" kern="1200" dirty="0">
                          <a:solidFill>
                            <a:schemeClr val="dk1"/>
                          </a:solidFill>
                          <a:effectLst/>
                          <a:latin typeface="+mn-lt"/>
                          <a:ea typeface="+mn-ea"/>
                          <a:cs typeface="+mn-cs"/>
                        </a:rPr>
                        <a:t>The Capital Contribution will be payable (10 ) working days after the later of:</a:t>
                      </a:r>
                    </a:p>
                    <a:p>
                      <a:r>
                        <a:rPr lang="en-GB" sz="1800" b="1" kern="1200" dirty="0">
                          <a:solidFill>
                            <a:schemeClr val="dk1"/>
                          </a:solidFill>
                          <a:effectLst/>
                          <a:latin typeface="+mn-lt"/>
                          <a:ea typeface="+mn-ea"/>
                          <a:cs typeface="+mn-cs"/>
                        </a:rPr>
                        <a:t> </a:t>
                      </a:r>
                    </a:p>
                    <a:p>
                      <a:pPr marL="285750" lvl="0" indent="-285750">
                        <a:spcBef>
                          <a:spcPts val="1200"/>
                        </a:spcBef>
                        <a:spcAft>
                          <a:spcPts val="1200"/>
                        </a:spcAft>
                        <a:buFont typeface="Wingdings" panose="05000000000000000000" pitchFamily="2" charset="2"/>
                        <a:buChar char="Ø"/>
                      </a:pPr>
                      <a:r>
                        <a:rPr lang="en-GB" sz="1800" b="1" kern="1200" dirty="0">
                          <a:solidFill>
                            <a:schemeClr val="dk1"/>
                          </a:solidFill>
                          <a:effectLst/>
                          <a:latin typeface="+mn-lt"/>
                          <a:ea typeface="+mn-ea"/>
                          <a:cs typeface="+mn-cs"/>
                        </a:rPr>
                        <a:t>The grant of the Lease</a:t>
                      </a:r>
                    </a:p>
                    <a:p>
                      <a:pPr marL="285750" lvl="0" indent="-285750">
                        <a:spcBef>
                          <a:spcPts val="1200"/>
                        </a:spcBef>
                        <a:spcAft>
                          <a:spcPts val="1200"/>
                        </a:spcAft>
                        <a:buFont typeface="Wingdings" panose="05000000000000000000" pitchFamily="2" charset="2"/>
                        <a:buChar char="Ø"/>
                      </a:pPr>
                      <a:r>
                        <a:rPr lang="en-GB" sz="1800" b="1" kern="1200" dirty="0">
                          <a:solidFill>
                            <a:schemeClr val="dk1"/>
                          </a:solidFill>
                          <a:effectLst/>
                          <a:latin typeface="+mn-lt"/>
                          <a:ea typeface="+mn-ea"/>
                          <a:cs typeface="+mn-cs"/>
                        </a:rPr>
                        <a:t>The date on which the Premises opens for trade.</a:t>
                      </a:r>
                    </a:p>
                    <a:p>
                      <a:pPr marL="285750" lvl="0" indent="-285750">
                        <a:spcBef>
                          <a:spcPts val="1200"/>
                        </a:spcBef>
                        <a:spcAft>
                          <a:spcPts val="1200"/>
                        </a:spcAft>
                        <a:buFont typeface="Wingdings" panose="05000000000000000000" pitchFamily="2" charset="2"/>
                        <a:buChar char="Ø"/>
                      </a:pPr>
                      <a:r>
                        <a:rPr lang="en-GB" sz="1800" b="1" kern="1200" dirty="0">
                          <a:solidFill>
                            <a:schemeClr val="dk1"/>
                          </a:solidFill>
                          <a:effectLst/>
                          <a:latin typeface="+mn-lt"/>
                          <a:ea typeface="+mn-ea"/>
                          <a:cs typeface="+mn-cs"/>
                        </a:rPr>
                        <a:t>The date on which the Tenant has completed the Tenant’s Works to the satisfaction of the Landlord/ the Developer.</a:t>
                      </a:r>
                    </a:p>
                    <a:p>
                      <a:pPr marL="285750" lvl="0" indent="-285750">
                        <a:spcBef>
                          <a:spcPts val="1200"/>
                        </a:spcBef>
                        <a:spcAft>
                          <a:spcPts val="1200"/>
                        </a:spcAft>
                        <a:buFont typeface="Wingdings" panose="05000000000000000000" pitchFamily="2" charset="2"/>
                        <a:buChar char="Ø"/>
                      </a:pPr>
                      <a:r>
                        <a:rPr lang="en-GB" sz="1800" b="1" kern="1200" dirty="0">
                          <a:solidFill>
                            <a:schemeClr val="dk1"/>
                          </a:solidFill>
                          <a:effectLst/>
                          <a:latin typeface="+mn-lt"/>
                          <a:ea typeface="+mn-ea"/>
                          <a:cs typeface="+mn-cs"/>
                        </a:rPr>
                        <a:t>The date of the provision of all information required under the AFL in relation to the Tenant’s Works.</a:t>
                      </a:r>
                    </a:p>
                    <a:p>
                      <a:pPr marL="285750" lvl="0" indent="-285750">
                        <a:spcBef>
                          <a:spcPts val="1200"/>
                        </a:spcBef>
                        <a:spcAft>
                          <a:spcPts val="1200"/>
                        </a:spcAft>
                        <a:buFont typeface="Wingdings" panose="05000000000000000000" pitchFamily="2" charset="2"/>
                        <a:buChar char="Ø"/>
                      </a:pPr>
                      <a:r>
                        <a:rPr lang="en-GB" sz="1800" b="1" kern="1200" dirty="0">
                          <a:solidFill>
                            <a:schemeClr val="dk1"/>
                          </a:solidFill>
                          <a:effectLst/>
                          <a:latin typeface="+mn-lt"/>
                          <a:ea typeface="+mn-ea"/>
                          <a:cs typeface="+mn-cs"/>
                        </a:rPr>
                        <a:t>The provision of valid invoices for the Capital Contribution addressed to the Landlord and the Developer. </a:t>
                      </a:r>
                    </a:p>
                    <a:p>
                      <a:pPr marL="285750" lvl="0" indent="-285750">
                        <a:spcBef>
                          <a:spcPts val="1200"/>
                        </a:spcBef>
                        <a:spcAft>
                          <a:spcPts val="1200"/>
                        </a:spcAft>
                        <a:buFont typeface="Wingdings" panose="05000000000000000000" pitchFamily="2" charset="2"/>
                        <a:buChar char="Ø"/>
                      </a:pPr>
                      <a:r>
                        <a:rPr lang="en-GB" sz="1800" b="1" kern="1200" dirty="0">
                          <a:solidFill>
                            <a:schemeClr val="dk1"/>
                          </a:solidFill>
                          <a:effectLst/>
                          <a:latin typeface="+mn-lt"/>
                          <a:ea typeface="+mn-ea"/>
                          <a:cs typeface="+mn-cs"/>
                        </a:rPr>
                        <a:t>The provision by the Tenant to the Landlord and the Developer of a capital contribution breakdown.</a:t>
                      </a:r>
                    </a:p>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492145"/>
                  </a:ext>
                </a:extLst>
              </a:tr>
            </a:tbl>
          </a:graphicData>
        </a:graphic>
      </p:graphicFrame>
    </p:spTree>
    <p:extLst>
      <p:ext uri="{BB962C8B-B14F-4D97-AF65-F5344CB8AC3E}">
        <p14:creationId xmlns:p14="http://schemas.microsoft.com/office/powerpoint/2010/main" val="139295929"/>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B57D-01C4-F9FC-239A-57FEB51F7010}"/>
              </a:ext>
            </a:extLst>
          </p:cNvPr>
          <p:cNvSpPr>
            <a:spLocks noGrp="1"/>
          </p:cNvSpPr>
          <p:nvPr>
            <p:ph type="title"/>
          </p:nvPr>
        </p:nvSpPr>
        <p:spPr>
          <a:xfrm>
            <a:off x="2515193" y="204330"/>
            <a:ext cx="6818812" cy="418966"/>
          </a:xfrm>
        </p:spPr>
        <p:txBody>
          <a:bodyPr>
            <a:noAutofit/>
          </a:bodyPr>
          <a:lstStyle/>
          <a:p>
            <a:r>
              <a:rPr lang="en-GB" sz="2400" dirty="0"/>
              <a:t>LEASE TERMS Capital Contribution - Incentives</a:t>
            </a:r>
          </a:p>
        </p:txBody>
      </p:sp>
      <p:sp>
        <p:nvSpPr>
          <p:cNvPr id="5" name="Content Placeholder 4">
            <a:extLst>
              <a:ext uri="{FF2B5EF4-FFF2-40B4-BE49-F238E27FC236}">
                <a16:creationId xmlns:a16="http://schemas.microsoft.com/office/drawing/2014/main" id="{1835AD1F-2DB9-415A-13E9-7A5F31226B68}"/>
              </a:ext>
            </a:extLst>
          </p:cNvPr>
          <p:cNvSpPr>
            <a:spLocks noGrp="1"/>
          </p:cNvSpPr>
          <p:nvPr>
            <p:ph idx="1"/>
          </p:nvPr>
        </p:nvSpPr>
        <p:spPr>
          <a:xfrm>
            <a:off x="838200" y="992219"/>
            <a:ext cx="10515600" cy="5741090"/>
          </a:xfrm>
        </p:spPr>
        <p:txBody>
          <a:bodyPr>
            <a:noAutofit/>
          </a:bodyPr>
          <a:lstStyle/>
          <a:p>
            <a:pPr fontAlgn="base">
              <a:lnSpc>
                <a:spcPct val="107000"/>
              </a:lnSpc>
              <a:spcBef>
                <a:spcPts val="600"/>
              </a:spcBef>
              <a:spcAft>
                <a:spcPts val="800"/>
              </a:spcAft>
            </a:pPr>
            <a:r>
              <a:rPr lang="en-GB" sz="1400" b="1" dirty="0">
                <a:solidFill>
                  <a:srgbClr val="303030"/>
                </a:solidFill>
                <a:effectLst/>
                <a:ea typeface="Times New Roman" panose="02020603050405020304" pitchFamily="18" charset="0"/>
                <a:cs typeface="Arial" panose="020B0604020202020204" pitchFamily="34" charset="0"/>
              </a:rPr>
              <a:t>The three most common forms of inducements, excluding  contributions  offered by landlords  are: – </a:t>
            </a:r>
            <a:endParaRPr lang="en-GB" sz="1400" b="1" dirty="0">
              <a:effectLst/>
              <a:ea typeface="Calibri" panose="020F0502020204030204" pitchFamily="34" charset="0"/>
              <a:cs typeface="Times New Roman" panose="02020603050405020304" pitchFamily="18" charset="0"/>
            </a:endParaRPr>
          </a:p>
          <a:p>
            <a:pPr marL="534988" lvl="0" indent="0" fontAlgn="base">
              <a:lnSpc>
                <a:spcPct val="107000"/>
              </a:lnSpc>
              <a:spcBef>
                <a:spcPts val="600"/>
              </a:spcBef>
              <a:spcAft>
                <a:spcPts val="600"/>
              </a:spcAft>
              <a:buFont typeface="Wingdings" panose="05000000000000000000" pitchFamily="2" charset="2"/>
              <a:buChar char="Ø"/>
              <a:tabLst>
                <a:tab pos="457200" algn="l"/>
              </a:tabLst>
            </a:pPr>
            <a:r>
              <a:rPr lang="en-GB" sz="1400" b="1" dirty="0">
                <a:solidFill>
                  <a:srgbClr val="303030"/>
                </a:solidFill>
                <a:effectLst/>
                <a:ea typeface="Times New Roman" panose="02020603050405020304" pitchFamily="18" charset="0"/>
                <a:cs typeface="Arial" panose="020B0604020202020204" pitchFamily="34" charset="0"/>
              </a:rPr>
              <a:t> rent-free period;</a:t>
            </a:r>
            <a:endParaRPr lang="en-GB" sz="1400" b="1" dirty="0">
              <a:effectLst/>
              <a:ea typeface="Calibri" panose="020F0502020204030204" pitchFamily="34" charset="0"/>
              <a:cs typeface="Times New Roman" panose="02020603050405020304" pitchFamily="18" charset="0"/>
            </a:endParaRPr>
          </a:p>
          <a:p>
            <a:pPr marL="534988" lvl="0" indent="0" fontAlgn="base">
              <a:lnSpc>
                <a:spcPct val="107000"/>
              </a:lnSpc>
              <a:spcBef>
                <a:spcPts val="600"/>
              </a:spcBef>
              <a:spcAft>
                <a:spcPts val="600"/>
              </a:spcAft>
              <a:buFont typeface="Wingdings" panose="05000000000000000000" pitchFamily="2" charset="2"/>
              <a:buChar char="Ø"/>
              <a:tabLst>
                <a:tab pos="457200" algn="l"/>
              </a:tabLst>
            </a:pPr>
            <a:r>
              <a:rPr lang="en-GB" sz="1400" b="1" dirty="0">
                <a:solidFill>
                  <a:srgbClr val="303030"/>
                </a:solidFill>
                <a:effectLst/>
                <a:ea typeface="Times New Roman" panose="02020603050405020304" pitchFamily="18" charset="0"/>
                <a:cs typeface="Arial" panose="020B0604020202020204" pitchFamily="34" charset="0"/>
              </a:rPr>
              <a:t> reduced rent;</a:t>
            </a:r>
            <a:endParaRPr lang="en-GB" sz="1400" b="1" dirty="0">
              <a:effectLst/>
              <a:ea typeface="Calibri" panose="020F0502020204030204" pitchFamily="34" charset="0"/>
              <a:cs typeface="Times New Roman" panose="02020603050405020304" pitchFamily="18" charset="0"/>
            </a:endParaRPr>
          </a:p>
          <a:p>
            <a:pPr marL="534988" lvl="0" indent="0" fontAlgn="base">
              <a:lnSpc>
                <a:spcPct val="107000"/>
              </a:lnSpc>
              <a:spcBef>
                <a:spcPts val="600"/>
              </a:spcBef>
              <a:spcAft>
                <a:spcPts val="600"/>
              </a:spcAft>
              <a:buFont typeface="Wingdings" panose="05000000000000000000" pitchFamily="2" charset="2"/>
              <a:buChar char="Ø"/>
              <a:tabLst>
                <a:tab pos="457200" algn="l"/>
              </a:tabLst>
            </a:pPr>
            <a:r>
              <a:rPr lang="en-GB" sz="1400" b="1" dirty="0">
                <a:solidFill>
                  <a:srgbClr val="303030"/>
                </a:solidFill>
                <a:effectLst/>
                <a:ea typeface="Times New Roman" panose="02020603050405020304" pitchFamily="18" charset="0"/>
                <a:cs typeface="Arial" panose="020B0604020202020204" pitchFamily="34" charset="0"/>
              </a:rPr>
              <a:t> reverse premium (capital  payment) </a:t>
            </a:r>
            <a:endParaRPr lang="en-GB" sz="1400" b="1" dirty="0">
              <a:effectLst/>
              <a:ea typeface="Calibri" panose="020F0502020204030204" pitchFamily="34" charset="0"/>
              <a:cs typeface="Times New Roman" panose="02020603050405020304" pitchFamily="18" charset="0"/>
            </a:endParaRPr>
          </a:p>
          <a:p>
            <a:pPr fontAlgn="base">
              <a:lnSpc>
                <a:spcPct val="107000"/>
              </a:lnSpc>
              <a:spcBef>
                <a:spcPts val="600"/>
              </a:spcBef>
              <a:spcAft>
                <a:spcPts val="800"/>
              </a:spcAft>
            </a:pPr>
            <a:r>
              <a:rPr lang="en-GB" sz="1400" b="1" dirty="0">
                <a:solidFill>
                  <a:srgbClr val="303030"/>
                </a:solidFill>
                <a:effectLst/>
                <a:ea typeface="Times New Roman" panose="02020603050405020304" pitchFamily="18" charset="0"/>
                <a:cs typeface="Arial" panose="020B0604020202020204" pitchFamily="34" charset="0"/>
              </a:rPr>
              <a:t>The objective on both sides L/L and T is  to do the best commercial deal possible but they may have a different tax status. </a:t>
            </a:r>
            <a:endParaRPr lang="en-GB" sz="1400" b="1" dirty="0">
              <a:effectLst/>
              <a:ea typeface="Calibri" panose="020F0502020204030204" pitchFamily="34" charset="0"/>
              <a:cs typeface="Times New Roman" panose="02020603050405020304" pitchFamily="18" charset="0"/>
            </a:endParaRPr>
          </a:p>
          <a:p>
            <a:pPr marL="0" indent="0" fontAlgn="base">
              <a:lnSpc>
                <a:spcPct val="107000"/>
              </a:lnSpc>
              <a:spcBef>
                <a:spcPts val="600"/>
              </a:spcBef>
              <a:spcAft>
                <a:spcPts val="600"/>
              </a:spcAft>
              <a:buNone/>
            </a:pPr>
            <a:r>
              <a:rPr lang="en-GB" sz="1400" b="1" dirty="0">
                <a:solidFill>
                  <a:srgbClr val="303030"/>
                </a:solidFill>
                <a:effectLst/>
                <a:ea typeface="Times New Roman" panose="02020603050405020304" pitchFamily="18" charset="0"/>
                <a:cs typeface="Arial" panose="020B0604020202020204" pitchFamily="34" charset="0"/>
              </a:rPr>
              <a:t>      </a:t>
            </a:r>
            <a:r>
              <a:rPr lang="en-GB" sz="1400" b="1" dirty="0">
                <a:solidFill>
                  <a:srgbClr val="0070C0"/>
                </a:solidFill>
                <a:effectLst/>
                <a:ea typeface="Times New Roman" panose="02020603050405020304" pitchFamily="18" charset="0"/>
                <a:cs typeface="Arial" panose="020B0604020202020204" pitchFamily="34" charset="0"/>
              </a:rPr>
              <a:t>Rent free </a:t>
            </a:r>
            <a:r>
              <a:rPr lang="en-GB" sz="1400" b="1" dirty="0">
                <a:solidFill>
                  <a:srgbClr val="303030"/>
                </a:solidFill>
                <a:effectLst/>
                <a:ea typeface="Times New Roman" panose="02020603050405020304" pitchFamily="18" charset="0"/>
                <a:cs typeface="Arial" panose="020B0604020202020204" pitchFamily="34" charset="0"/>
              </a:rPr>
              <a:t>–  It is not taxable and give rise to a VAT supply. </a:t>
            </a:r>
            <a:endParaRPr lang="en-GB" sz="1400" b="1" dirty="0">
              <a:effectLst/>
              <a:ea typeface="Calibri" panose="020F0502020204030204" pitchFamily="34" charset="0"/>
              <a:cs typeface="Times New Roman" panose="02020603050405020304" pitchFamily="18" charset="0"/>
            </a:endParaRPr>
          </a:p>
          <a:p>
            <a:pPr fontAlgn="base">
              <a:lnSpc>
                <a:spcPct val="107000"/>
              </a:lnSpc>
              <a:spcBef>
                <a:spcPts val="600"/>
              </a:spcBef>
              <a:spcAft>
                <a:spcPts val="600"/>
              </a:spcAft>
            </a:pPr>
            <a:r>
              <a:rPr lang="en-GB" sz="1400" b="1" dirty="0">
                <a:solidFill>
                  <a:srgbClr val="0070C0"/>
                </a:solidFill>
                <a:effectLst/>
                <a:ea typeface="Times New Roman" panose="02020603050405020304" pitchFamily="18" charset="0"/>
                <a:cs typeface="Arial" panose="020B0604020202020204" pitchFamily="34" charset="0"/>
              </a:rPr>
              <a:t>Reduced rent </a:t>
            </a:r>
            <a:r>
              <a:rPr lang="en-GB" sz="1400" b="1" dirty="0">
                <a:solidFill>
                  <a:srgbClr val="303030"/>
                </a:solidFill>
                <a:effectLst/>
                <a:ea typeface="Times New Roman" panose="02020603050405020304" pitchFamily="18" charset="0"/>
                <a:cs typeface="Arial" panose="020B0604020202020204" pitchFamily="34" charset="0"/>
              </a:rPr>
              <a:t>-  No tax issue arises </a:t>
            </a:r>
            <a:endParaRPr lang="en-GB" sz="1400" b="1" dirty="0">
              <a:effectLst/>
              <a:ea typeface="Calibri" panose="020F0502020204030204" pitchFamily="34" charset="0"/>
              <a:cs typeface="Times New Roman" panose="02020603050405020304" pitchFamily="18" charset="0"/>
            </a:endParaRPr>
          </a:p>
          <a:p>
            <a:pPr fontAlgn="base">
              <a:lnSpc>
                <a:spcPct val="107000"/>
              </a:lnSpc>
              <a:spcBef>
                <a:spcPts val="600"/>
              </a:spcBef>
              <a:spcAft>
                <a:spcPts val="600"/>
              </a:spcAft>
            </a:pPr>
            <a:r>
              <a:rPr lang="en-GB" sz="1400" b="1" dirty="0">
                <a:solidFill>
                  <a:srgbClr val="0070C0"/>
                </a:solidFill>
                <a:effectLst/>
                <a:ea typeface="Times New Roman" panose="02020603050405020304" pitchFamily="18" charset="0"/>
                <a:cs typeface="Arial" panose="020B0604020202020204" pitchFamily="34" charset="0"/>
              </a:rPr>
              <a:t>Capital Contribution – Reverse premium     </a:t>
            </a:r>
            <a:r>
              <a:rPr lang="en-GB" sz="1400" b="1" dirty="0">
                <a:solidFill>
                  <a:srgbClr val="303030"/>
                </a:solidFill>
                <a:effectLst/>
                <a:ea typeface="Times New Roman" panose="02020603050405020304" pitchFamily="18" charset="0"/>
                <a:cs typeface="Arial" panose="020B0604020202020204" pitchFamily="34" charset="0"/>
              </a:rPr>
              <a:t>A reverse premium is generally a cash payment made from landlord to tenant at the start of a lease. </a:t>
            </a:r>
            <a:endParaRPr lang="en-GB" sz="1400" b="1" dirty="0">
              <a:effectLst/>
              <a:ea typeface="Calibri" panose="020F0502020204030204" pitchFamily="34" charset="0"/>
              <a:cs typeface="Times New Roman" panose="02020603050405020304" pitchFamily="18" charset="0"/>
            </a:endParaRPr>
          </a:p>
          <a:p>
            <a:pPr fontAlgn="base">
              <a:lnSpc>
                <a:spcPct val="107000"/>
              </a:lnSpc>
              <a:spcBef>
                <a:spcPts val="600"/>
              </a:spcBef>
              <a:spcAft>
                <a:spcPts val="600"/>
              </a:spcAft>
            </a:pPr>
            <a:r>
              <a:rPr lang="en-GB" sz="1400" b="1" dirty="0">
                <a:solidFill>
                  <a:srgbClr val="303030"/>
                </a:solidFill>
                <a:effectLst/>
                <a:ea typeface="Times New Roman" panose="02020603050405020304" pitchFamily="18" charset="0"/>
                <a:cs typeface="Arial" panose="020B0604020202020204" pitchFamily="34" charset="0"/>
              </a:rPr>
              <a:t>This is normally taxable on the tenants </a:t>
            </a:r>
            <a:endParaRPr lang="en-GB" sz="1400" b="1" dirty="0">
              <a:effectLst/>
              <a:ea typeface="Calibri" panose="020F0502020204030204" pitchFamily="34" charset="0"/>
              <a:cs typeface="Times New Roman" panose="02020603050405020304" pitchFamily="18" charset="0"/>
            </a:endParaRPr>
          </a:p>
          <a:p>
            <a:pPr fontAlgn="base">
              <a:lnSpc>
                <a:spcPct val="107000"/>
              </a:lnSpc>
              <a:spcBef>
                <a:spcPts val="600"/>
              </a:spcBef>
              <a:spcAft>
                <a:spcPts val="600"/>
              </a:spcAft>
            </a:pPr>
            <a:r>
              <a:rPr lang="en-GB" sz="1400" b="1" dirty="0">
                <a:solidFill>
                  <a:srgbClr val="303030"/>
                </a:solidFill>
                <a:effectLst/>
                <a:ea typeface="Times New Roman" panose="02020603050405020304" pitchFamily="18" charset="0"/>
                <a:cs typeface="Arial" panose="020B0604020202020204" pitchFamily="34" charset="0"/>
              </a:rPr>
              <a:t>A landlord, who is a property investor, does not obtain a deduction from rental profits for the payment of a reverse premium. This is because </a:t>
            </a:r>
            <a:r>
              <a:rPr lang="en-GB" sz="1400" b="1" dirty="0">
                <a:solidFill>
                  <a:srgbClr val="FF0000"/>
                </a:solidFill>
                <a:effectLst/>
                <a:ea typeface="Times New Roman" panose="02020603050405020304" pitchFamily="18" charset="0"/>
                <a:cs typeface="Arial" panose="020B0604020202020204" pitchFamily="34" charset="0"/>
              </a:rPr>
              <a:t>it is regarded as a capital payment – being expenditure on (enhancing the value of) an identifiable asset</a:t>
            </a:r>
            <a:r>
              <a:rPr lang="en-GB" sz="1400" b="1" dirty="0">
                <a:solidFill>
                  <a:srgbClr val="303030"/>
                </a:solidFill>
                <a:effectLst/>
                <a:ea typeface="Times New Roman" panose="02020603050405020304" pitchFamily="18" charset="0"/>
                <a:cs typeface="Arial" panose="020B0604020202020204" pitchFamily="34" charset="0"/>
              </a:rPr>
              <a:t>, namely the landlord’s own interest in the land. On disposal the landlord may be able to obtain a deduction for the reverse premium in its capital gains tax calculation. </a:t>
            </a:r>
          </a:p>
          <a:p>
            <a:pPr fontAlgn="base">
              <a:lnSpc>
                <a:spcPct val="107000"/>
              </a:lnSpc>
              <a:spcBef>
                <a:spcPts val="600"/>
              </a:spcBef>
              <a:spcAft>
                <a:spcPts val="600"/>
              </a:spcAft>
            </a:pPr>
            <a:r>
              <a:rPr lang="en-GB" sz="1400" b="1" dirty="0">
                <a:solidFill>
                  <a:srgbClr val="303030"/>
                </a:solidFill>
                <a:ea typeface="Times New Roman" panose="02020603050405020304" pitchFamily="18" charset="0"/>
                <a:cs typeface="Arial" panose="020B0604020202020204" pitchFamily="34" charset="0"/>
              </a:rPr>
              <a:t>A lease </a:t>
            </a:r>
            <a:r>
              <a:rPr lang="en-GB" sz="1400" b="1" dirty="0">
                <a:solidFill>
                  <a:srgbClr val="303030"/>
                </a:solidFill>
                <a:effectLst/>
                <a:ea typeface="Times New Roman" panose="02020603050405020304" pitchFamily="18" charset="0"/>
                <a:cs typeface="Arial" panose="020B0604020202020204" pitchFamily="34" charset="0"/>
              </a:rPr>
              <a:t>inducement can escape being taxed as a reverse premium if it is taken into account in calculating the tenant’s entitlement to capital allowances. To fall within this, the payment must be structured as a contribution by a landlord towards the tenant’s cost of fitting out the property and the qualifying items therein. </a:t>
            </a:r>
            <a:br>
              <a:rPr lang="en-GB" sz="1400" b="1" dirty="0">
                <a:solidFill>
                  <a:srgbClr val="303030"/>
                </a:solidFill>
                <a:effectLst/>
                <a:ea typeface="Times New Roman" panose="02020603050405020304" pitchFamily="18" charset="0"/>
                <a:cs typeface="Arial" panose="020B0604020202020204" pitchFamily="34" charset="0"/>
              </a:rPr>
            </a:br>
            <a:endParaRPr lang="en-GB" sz="1400" b="1" dirty="0">
              <a:solidFill>
                <a:srgbClr val="303030"/>
              </a:solidFill>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49544206"/>
      </p:ext>
    </p:extLst>
  </p:cSld>
  <p:clrMapOvr>
    <a:masterClrMapping/>
  </p:clrMapOvr>
  <mc:AlternateContent xmlns:mc="http://schemas.openxmlformats.org/markup-compatibility/2006" xmlns:p14="http://schemas.microsoft.com/office/powerpoint/2010/main">
    <mc:Choice Requires="p14">
      <p:transition p14:dur="1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left)">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left)">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wipe(left)">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wipe(left)">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wipe(left)">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wipe(left)">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wipe(left)">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wipe(left)">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wipe(left)">
                                      <p:cBhvr>
                                        <p:cTn id="57"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B57D-01C4-F9FC-239A-57FEB51F7010}"/>
              </a:ext>
            </a:extLst>
          </p:cNvPr>
          <p:cNvSpPr>
            <a:spLocks noGrp="1"/>
          </p:cNvSpPr>
          <p:nvPr>
            <p:ph type="title"/>
          </p:nvPr>
        </p:nvSpPr>
        <p:spPr>
          <a:xfrm>
            <a:off x="2542902" y="379821"/>
            <a:ext cx="6818812" cy="418966"/>
          </a:xfrm>
        </p:spPr>
        <p:txBody>
          <a:bodyPr>
            <a:noAutofit/>
          </a:bodyPr>
          <a:lstStyle/>
          <a:p>
            <a:r>
              <a:rPr lang="en-GB" sz="2800" dirty="0"/>
              <a:t>LEASE TERMS Capital Contribution - Incentives</a:t>
            </a:r>
          </a:p>
        </p:txBody>
      </p:sp>
      <p:sp>
        <p:nvSpPr>
          <p:cNvPr id="5" name="Content Placeholder 4">
            <a:extLst>
              <a:ext uri="{FF2B5EF4-FFF2-40B4-BE49-F238E27FC236}">
                <a16:creationId xmlns:a16="http://schemas.microsoft.com/office/drawing/2014/main" id="{1835AD1F-2DB9-415A-13E9-7A5F31226B68}"/>
              </a:ext>
            </a:extLst>
          </p:cNvPr>
          <p:cNvSpPr>
            <a:spLocks noGrp="1"/>
          </p:cNvSpPr>
          <p:nvPr>
            <p:ph idx="1"/>
          </p:nvPr>
        </p:nvSpPr>
        <p:spPr>
          <a:xfrm>
            <a:off x="838200" y="1514764"/>
            <a:ext cx="10515600" cy="4873562"/>
          </a:xfrm>
        </p:spPr>
        <p:txBody>
          <a:bodyPr>
            <a:normAutofit fontScale="40000" lnSpcReduction="20000"/>
          </a:bodyPr>
          <a:lstStyle/>
          <a:p>
            <a:pPr fontAlgn="base">
              <a:lnSpc>
                <a:spcPct val="107000"/>
              </a:lnSpc>
              <a:spcBef>
                <a:spcPts val="600"/>
              </a:spcBef>
              <a:spcAft>
                <a:spcPts val="600"/>
              </a:spcAft>
            </a:pPr>
            <a:r>
              <a:rPr lang="en-GB" sz="4800" b="1" dirty="0">
                <a:solidFill>
                  <a:srgbClr val="303030"/>
                </a:solidFill>
                <a:effectLst/>
                <a:ea typeface="Times New Roman" panose="02020603050405020304" pitchFamily="18" charset="0"/>
                <a:cs typeface="Arial" panose="020B0604020202020204" pitchFamily="34" charset="0"/>
              </a:rPr>
              <a:t>A payment to an incoming tenant is generally outside the scope of VAT. </a:t>
            </a:r>
            <a:endParaRPr lang="en-GB" sz="4800" b="1" dirty="0">
              <a:effectLst/>
              <a:ea typeface="Calibri" panose="020F0502020204030204" pitchFamily="34" charset="0"/>
              <a:cs typeface="Times New Roman" panose="02020603050405020304" pitchFamily="18" charset="0"/>
            </a:endParaRPr>
          </a:p>
          <a:p>
            <a:pPr fontAlgn="base">
              <a:lnSpc>
                <a:spcPct val="107000"/>
              </a:lnSpc>
              <a:spcBef>
                <a:spcPts val="600"/>
              </a:spcBef>
              <a:spcAft>
                <a:spcPts val="600"/>
              </a:spcAft>
            </a:pPr>
            <a:r>
              <a:rPr lang="en-GB" sz="4800" b="1" dirty="0">
                <a:solidFill>
                  <a:srgbClr val="303030"/>
                </a:solidFill>
                <a:effectLst/>
                <a:ea typeface="Times New Roman" panose="02020603050405020304" pitchFamily="18" charset="0"/>
                <a:cs typeface="Arial" panose="020B0604020202020204" pitchFamily="34" charset="0"/>
              </a:rPr>
              <a:t>But it may be consideration for a supply by the tenant, if the tenant is taking on obligations beyond those normally involved in taking a lease or is providing an additional benefit to the landlord capable of comprising a service in its own right, such as having the status of an </a:t>
            </a:r>
            <a:r>
              <a:rPr lang="en-GB" sz="4800" b="1" dirty="0">
                <a:solidFill>
                  <a:srgbClr val="FF0000"/>
                </a:solidFill>
                <a:effectLst/>
                <a:ea typeface="Times New Roman" panose="02020603050405020304" pitchFamily="18" charset="0"/>
                <a:cs typeface="Arial" panose="020B0604020202020204" pitchFamily="34" charset="0"/>
              </a:rPr>
              <a:t>anchor tenant</a:t>
            </a:r>
            <a:r>
              <a:rPr lang="en-GB" sz="4800" b="1" dirty="0">
                <a:solidFill>
                  <a:srgbClr val="303030"/>
                </a:solidFill>
                <a:effectLst/>
                <a:ea typeface="Times New Roman" panose="02020603050405020304" pitchFamily="18" charset="0"/>
                <a:cs typeface="Arial" panose="020B0604020202020204" pitchFamily="34" charset="0"/>
              </a:rPr>
              <a:t>. </a:t>
            </a:r>
            <a:br>
              <a:rPr lang="en-GB" sz="4800" b="1" dirty="0">
                <a:solidFill>
                  <a:srgbClr val="303030"/>
                </a:solidFill>
                <a:effectLst/>
                <a:ea typeface="Times New Roman" panose="02020603050405020304" pitchFamily="18" charset="0"/>
                <a:cs typeface="Arial" panose="020B0604020202020204" pitchFamily="34" charset="0"/>
              </a:rPr>
            </a:br>
            <a:endParaRPr lang="en-GB" sz="4800" b="1" dirty="0">
              <a:effectLst/>
              <a:ea typeface="Calibri" panose="020F0502020204030204" pitchFamily="34" charset="0"/>
              <a:cs typeface="Times New Roman" panose="02020603050405020304" pitchFamily="18" charset="0"/>
            </a:endParaRPr>
          </a:p>
          <a:p>
            <a:pPr fontAlgn="base">
              <a:lnSpc>
                <a:spcPct val="107000"/>
              </a:lnSpc>
              <a:spcBef>
                <a:spcPts val="600"/>
              </a:spcBef>
              <a:spcAft>
                <a:spcPts val="600"/>
              </a:spcAft>
            </a:pPr>
            <a:r>
              <a:rPr lang="en-GB" sz="6200" b="1" dirty="0">
                <a:solidFill>
                  <a:srgbClr val="FF0000"/>
                </a:solidFill>
                <a:effectLst/>
                <a:ea typeface="Times New Roman" panose="02020603050405020304" pitchFamily="18" charset="0"/>
                <a:cs typeface="Arial" panose="020B0604020202020204" pitchFamily="34" charset="0"/>
              </a:rPr>
              <a:t>‘Anchor tenant’ </a:t>
            </a:r>
            <a:r>
              <a:rPr lang="en-GB" sz="4800" b="1" dirty="0">
                <a:solidFill>
                  <a:srgbClr val="303030"/>
                </a:solidFill>
                <a:effectLst/>
                <a:ea typeface="Times New Roman" panose="02020603050405020304" pitchFamily="18" charset="0"/>
                <a:cs typeface="Arial" panose="020B0604020202020204" pitchFamily="34" charset="0"/>
              </a:rPr>
              <a:t>is a term with different meanings in different contexts. The term is commonly understood to mean a company with a strong rental covenant signed up by a landlord wishing to let space in a large property to multiple tenants.</a:t>
            </a:r>
            <a:endParaRPr lang="en-GB" sz="4800" b="1" dirty="0">
              <a:effectLst/>
              <a:ea typeface="Calibri" panose="020F0502020204030204" pitchFamily="34" charset="0"/>
              <a:cs typeface="Times New Roman" panose="02020603050405020304" pitchFamily="18" charset="0"/>
            </a:endParaRPr>
          </a:p>
          <a:p>
            <a:pPr fontAlgn="base">
              <a:lnSpc>
                <a:spcPct val="107000"/>
              </a:lnSpc>
              <a:spcBef>
                <a:spcPts val="600"/>
              </a:spcBef>
              <a:spcAft>
                <a:spcPts val="600"/>
              </a:spcAft>
            </a:pPr>
            <a:r>
              <a:rPr lang="en-GB" sz="4800" b="1" dirty="0">
                <a:solidFill>
                  <a:srgbClr val="303030"/>
                </a:solidFill>
                <a:effectLst/>
                <a:ea typeface="Times New Roman" panose="02020603050405020304" pitchFamily="18" charset="0"/>
                <a:cs typeface="Arial" panose="020B0604020202020204" pitchFamily="34" charset="0"/>
              </a:rPr>
              <a:t>Once an anchor tenant is in place, the landlord hopes others will follow. </a:t>
            </a:r>
            <a:endParaRPr lang="en-GB" sz="4800" b="1" dirty="0">
              <a:effectLst/>
              <a:ea typeface="Calibri" panose="020F0502020204030204" pitchFamily="34" charset="0"/>
              <a:cs typeface="Times New Roman" panose="02020603050405020304" pitchFamily="18" charset="0"/>
            </a:endParaRPr>
          </a:p>
          <a:p>
            <a:pPr fontAlgn="base">
              <a:lnSpc>
                <a:spcPct val="107000"/>
              </a:lnSpc>
              <a:spcBef>
                <a:spcPts val="600"/>
              </a:spcBef>
              <a:spcAft>
                <a:spcPts val="600"/>
              </a:spcAft>
            </a:pPr>
            <a:r>
              <a:rPr lang="en-GB" sz="4800" b="1" dirty="0">
                <a:solidFill>
                  <a:srgbClr val="303030"/>
                </a:solidFill>
                <a:effectLst/>
                <a:ea typeface="Times New Roman" panose="02020603050405020304" pitchFamily="18" charset="0"/>
                <a:cs typeface="Arial" panose="020B0604020202020204" pitchFamily="34" charset="0"/>
              </a:rPr>
              <a:t>The anchor tenant is often given preferential terms, or is paid a large sum when entering into the lease. </a:t>
            </a:r>
          </a:p>
          <a:p>
            <a:pPr fontAlgn="base">
              <a:lnSpc>
                <a:spcPct val="107000"/>
              </a:lnSpc>
              <a:spcBef>
                <a:spcPts val="600"/>
              </a:spcBef>
              <a:spcAft>
                <a:spcPts val="600"/>
              </a:spcAft>
            </a:pPr>
            <a:r>
              <a:rPr lang="en-GB" sz="4800" b="1" dirty="0">
                <a:solidFill>
                  <a:srgbClr val="303030"/>
                </a:solidFill>
                <a:effectLst/>
                <a:ea typeface="Times New Roman" panose="02020603050405020304" pitchFamily="18" charset="0"/>
                <a:cs typeface="Arial" panose="020B0604020202020204" pitchFamily="34" charset="0"/>
              </a:rPr>
              <a:t>The definition for VAT purposes of an anchor tenant is especially relevant. The question is whether the tenant is providing more to a landlord than a firm promise of future rental payments and some good publicity. </a:t>
            </a:r>
            <a:endParaRPr lang="en-GB" sz="4800" b="1"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20886905"/>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left)">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left)">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wipe(left)">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wipe(left)">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D48AD7-E3FB-50D3-22D0-62EC2A857338}"/>
              </a:ext>
            </a:extLst>
          </p:cNvPr>
          <p:cNvSpPr>
            <a:spLocks noGrp="1"/>
          </p:cNvSpPr>
          <p:nvPr>
            <p:ph idx="1"/>
          </p:nvPr>
        </p:nvSpPr>
        <p:spPr>
          <a:xfrm>
            <a:off x="514350" y="1016000"/>
            <a:ext cx="11317431" cy="5679090"/>
          </a:xfrm>
        </p:spPr>
        <p:txBody>
          <a:bodyPr>
            <a:normAutofit/>
          </a:bodyPr>
          <a:lstStyle/>
          <a:p>
            <a:pPr marL="0" indent="0">
              <a:buNone/>
            </a:pPr>
            <a:r>
              <a:rPr lang="en-GB" sz="3600" b="1" dirty="0"/>
              <a:t>Which terms are deal breakers?</a:t>
            </a:r>
          </a:p>
          <a:p>
            <a:pPr marL="0" indent="0">
              <a:buNone/>
            </a:pPr>
            <a:r>
              <a:rPr lang="en-GB" sz="3600" b="1" dirty="0"/>
              <a:t>Which terms are preferred but not deal breakers?</a:t>
            </a:r>
          </a:p>
          <a:p>
            <a:pPr marL="541338" indent="0">
              <a:spcBef>
                <a:spcPts val="600"/>
              </a:spcBef>
              <a:spcAft>
                <a:spcPts val="600"/>
              </a:spcAft>
              <a:buNone/>
            </a:pPr>
            <a:endParaRPr lang="en-GB" sz="800" dirty="0"/>
          </a:p>
          <a:p>
            <a:pPr marL="811213" indent="-269875">
              <a:spcBef>
                <a:spcPts val="600"/>
              </a:spcBef>
              <a:spcAft>
                <a:spcPts val="600"/>
              </a:spcAft>
              <a:buFont typeface="Wingdings" panose="05000000000000000000" pitchFamily="2" charset="2"/>
              <a:buChar char="Ø"/>
            </a:pPr>
            <a:r>
              <a:rPr lang="en-GB" sz="2000" b="1" dirty="0"/>
              <a:t>Every landlord and landlord’s agent and every tenant and tenant’s agent </a:t>
            </a:r>
            <a:r>
              <a:rPr lang="en-GB" sz="2000" b="1" dirty="0">
                <a:solidFill>
                  <a:srgbClr val="FF0000"/>
                </a:solidFill>
              </a:rPr>
              <a:t>SHOULD</a:t>
            </a:r>
            <a:r>
              <a:rPr lang="en-GB" sz="2000" b="1" dirty="0"/>
              <a:t> know what basic terms can be agreed in HOT’s and which terms cannot be agreed because they are deal-breakers</a:t>
            </a:r>
          </a:p>
          <a:p>
            <a:pPr marL="811213" indent="-269875">
              <a:spcBef>
                <a:spcPts val="600"/>
              </a:spcBef>
              <a:spcAft>
                <a:spcPts val="600"/>
              </a:spcAft>
              <a:buFont typeface="Wingdings" panose="05000000000000000000" pitchFamily="2" charset="2"/>
              <a:buChar char="Ø"/>
            </a:pPr>
            <a:r>
              <a:rPr lang="en-GB" sz="2000" b="1" dirty="0"/>
              <a:t>However, whilst landlords and retailer in-house surveyors  know what their company will agree and will not agree in HOT’s – their </a:t>
            </a:r>
            <a:r>
              <a:rPr lang="en-GB" sz="2000" b="1" dirty="0">
                <a:solidFill>
                  <a:srgbClr val="FF0000"/>
                </a:solidFill>
              </a:rPr>
              <a:t>agents often do not know</a:t>
            </a:r>
          </a:p>
          <a:p>
            <a:pPr marL="811213" indent="-269875">
              <a:spcBef>
                <a:spcPts val="600"/>
              </a:spcBef>
              <a:spcAft>
                <a:spcPts val="600"/>
              </a:spcAft>
              <a:buFont typeface="Wingdings" panose="05000000000000000000" pitchFamily="2" charset="2"/>
              <a:buChar char="Ø"/>
            </a:pPr>
            <a:r>
              <a:rPr lang="en-GB" sz="2000" b="1" dirty="0"/>
              <a:t>The focus is invariably on getting the basic terms agreed with preferred wordings of other lease clauses a secondary consideration</a:t>
            </a:r>
          </a:p>
          <a:p>
            <a:pPr marL="811213" indent="-269875">
              <a:spcBef>
                <a:spcPts val="600"/>
              </a:spcBef>
              <a:spcAft>
                <a:spcPts val="600"/>
              </a:spcAft>
              <a:buFont typeface="Wingdings" panose="05000000000000000000" pitchFamily="2" charset="2"/>
              <a:buChar char="Ø"/>
            </a:pPr>
            <a:r>
              <a:rPr lang="en-GB" sz="2000" b="1" dirty="0"/>
              <a:t>Ideally before HOT’s are in an agreed form each side should check which terms might be deal breakers for their side</a:t>
            </a:r>
          </a:p>
          <a:p>
            <a:pPr marL="811213" indent="-269875">
              <a:spcBef>
                <a:spcPts val="600"/>
              </a:spcBef>
              <a:spcAft>
                <a:spcPts val="600"/>
              </a:spcAft>
              <a:buFont typeface="Wingdings" panose="05000000000000000000" pitchFamily="2" charset="2"/>
              <a:buChar char="Ø"/>
            </a:pPr>
            <a:r>
              <a:rPr lang="en-GB" sz="2000" b="1" dirty="0"/>
              <a:t>YES this requires extra work but it should be a time saver avoiding protracted to-ing and fro-ing between landlords and tenants solicitors</a:t>
            </a:r>
          </a:p>
        </p:txBody>
      </p:sp>
    </p:spTree>
    <p:extLst>
      <p:ext uri="{BB962C8B-B14F-4D97-AF65-F5344CB8AC3E}">
        <p14:creationId xmlns:p14="http://schemas.microsoft.com/office/powerpoint/2010/main" val="2677327387"/>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left)">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B57D-01C4-F9FC-239A-57FEB51F7010}"/>
              </a:ext>
            </a:extLst>
          </p:cNvPr>
          <p:cNvSpPr>
            <a:spLocks noGrp="1"/>
          </p:cNvSpPr>
          <p:nvPr>
            <p:ph type="title"/>
          </p:nvPr>
        </p:nvSpPr>
        <p:spPr>
          <a:xfrm>
            <a:off x="1366887" y="0"/>
            <a:ext cx="9204146" cy="788670"/>
          </a:xfrm>
        </p:spPr>
        <p:txBody>
          <a:bodyPr>
            <a:noAutofit/>
          </a:bodyPr>
          <a:lstStyle/>
          <a:p>
            <a:r>
              <a:rPr lang="en-GB" dirty="0">
                <a:latin typeface="+mn-lt"/>
              </a:rPr>
              <a:t>HEADS OF TERMS</a:t>
            </a:r>
            <a:r>
              <a:rPr lang="en-GB" dirty="0"/>
              <a:t> </a:t>
            </a:r>
          </a:p>
        </p:txBody>
      </p:sp>
      <p:graphicFrame>
        <p:nvGraphicFramePr>
          <p:cNvPr id="4" name="Table 4">
            <a:extLst>
              <a:ext uri="{FF2B5EF4-FFF2-40B4-BE49-F238E27FC236}">
                <a16:creationId xmlns:a16="http://schemas.microsoft.com/office/drawing/2014/main" id="{3303C8BC-379D-7F27-5532-29E9141F2D17}"/>
              </a:ext>
            </a:extLst>
          </p:cNvPr>
          <p:cNvGraphicFramePr>
            <a:graphicFrameLocks noGrp="1"/>
          </p:cNvGraphicFramePr>
          <p:nvPr>
            <p:ph idx="1"/>
            <p:extLst>
              <p:ext uri="{D42A27DB-BD31-4B8C-83A1-F6EECF244321}">
                <p14:modId xmlns:p14="http://schemas.microsoft.com/office/powerpoint/2010/main" val="4033155908"/>
              </p:ext>
            </p:extLst>
          </p:nvPr>
        </p:nvGraphicFramePr>
        <p:xfrm>
          <a:off x="683491" y="1084474"/>
          <a:ext cx="10897384" cy="5643876"/>
        </p:xfrm>
        <a:graphic>
          <a:graphicData uri="http://schemas.openxmlformats.org/drawingml/2006/table">
            <a:tbl>
              <a:tblPr>
                <a:tableStyleId>{5C22544A-7EE6-4342-B048-85BDC9FD1C3A}</a:tableStyleId>
              </a:tblPr>
              <a:tblGrid>
                <a:gridCol w="2575505">
                  <a:extLst>
                    <a:ext uri="{9D8B030D-6E8A-4147-A177-3AD203B41FA5}">
                      <a16:colId xmlns:a16="http://schemas.microsoft.com/office/drawing/2014/main" val="2467636122"/>
                    </a:ext>
                  </a:extLst>
                </a:gridCol>
                <a:gridCol w="8321879">
                  <a:extLst>
                    <a:ext uri="{9D8B030D-6E8A-4147-A177-3AD203B41FA5}">
                      <a16:colId xmlns:a16="http://schemas.microsoft.com/office/drawing/2014/main" val="1017385808"/>
                    </a:ext>
                  </a:extLst>
                </a:gridCol>
              </a:tblGrid>
              <a:tr h="670722">
                <a:tc>
                  <a:txBody>
                    <a:bodyPr/>
                    <a:lstStyle/>
                    <a:p>
                      <a:r>
                        <a:rPr lang="en-GB" b="1" dirty="0"/>
                        <a:t>THE PROPERTY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indent="0">
                        <a:buFont typeface="Arial" panose="020B0604020202020204" pitchFamily="34" charset="0"/>
                        <a:buNone/>
                      </a:pPr>
                      <a:r>
                        <a:rPr lang="en-GB" dirty="0"/>
                        <a:t>Unit XX  Shopping Centre – or Retail  Park   - or – XX Street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492145"/>
                  </a:ext>
                </a:extLst>
              </a:tr>
              <a:tr h="670722">
                <a:tc>
                  <a:txBody>
                    <a:bodyPr/>
                    <a:lstStyle/>
                    <a:p>
                      <a:r>
                        <a:rPr lang="en-GB" b="1" dirty="0"/>
                        <a:t>LANDLORD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dirty="0"/>
                        <a:t>Name &amp; Registered Office  &amp; contact details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69183831"/>
                  </a:ext>
                </a:extLst>
              </a:tr>
              <a:tr h="546379">
                <a:tc>
                  <a:txBody>
                    <a:bodyPr/>
                    <a:lstStyle/>
                    <a:p>
                      <a:r>
                        <a:rPr lang="en-GB" b="1" dirty="0"/>
                        <a:t>LANDLORD’S AGENT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dirty="0"/>
                        <a:t>Name &amp; contact details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8842781"/>
                  </a:ext>
                </a:extLst>
              </a:tr>
              <a:tr h="1147499">
                <a:tc>
                  <a:txBody>
                    <a:bodyPr/>
                    <a:lstStyle/>
                    <a:p>
                      <a:r>
                        <a:rPr lang="en-GB" b="1" dirty="0"/>
                        <a:t>TENANT</a:t>
                      </a:r>
                    </a:p>
                    <a:p>
                      <a:endParaRPr lang="en-GB" b="1" dirty="0"/>
                    </a:p>
                    <a:p>
                      <a:r>
                        <a:rPr lang="en-GB" b="1" dirty="0"/>
                        <a:t>GUARANTOR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dirty="0"/>
                        <a:t>Full Name  (&amp; trading name) </a:t>
                      </a:r>
                      <a:r>
                        <a:rPr lang="en-GB" dirty="0">
                          <a:solidFill>
                            <a:srgbClr val="FF0000"/>
                          </a:solidFill>
                        </a:rPr>
                        <a:t>Registered Office &amp; COMPANY REGISTRATION NUMBER </a:t>
                      </a:r>
                    </a:p>
                    <a:p>
                      <a:endParaRPr lang="en-GB" dirty="0">
                        <a:solidFill>
                          <a:srgbClr val="FF0000"/>
                        </a:solidFill>
                      </a:endParaRPr>
                    </a:p>
                    <a:p>
                      <a:r>
                        <a:rPr lang="en-GB" dirty="0"/>
                        <a:t>If one is required </a:t>
                      </a:r>
                    </a:p>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2860006"/>
                  </a:ext>
                </a:extLst>
              </a:tr>
              <a:tr h="670722">
                <a:tc>
                  <a:txBody>
                    <a:bodyPr/>
                    <a:lstStyle/>
                    <a:p>
                      <a:r>
                        <a:rPr lang="en-GB" b="1" dirty="0"/>
                        <a:t>TENANT’S AGENT</a:t>
                      </a:r>
                    </a:p>
                    <a:p>
                      <a:endParaRPr lang="en-GB"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Name &amp; contact details</a:t>
                      </a:r>
                    </a:p>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38023250"/>
                  </a:ext>
                </a:extLst>
              </a:tr>
              <a:tr h="670722">
                <a:tc>
                  <a:txBody>
                    <a:bodyPr/>
                    <a:lstStyle/>
                    <a:p>
                      <a:r>
                        <a:rPr lang="en-GB" b="1" dirty="0"/>
                        <a:t>MANAGING AGENT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Name &amp; contact details</a:t>
                      </a:r>
                    </a:p>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82990311"/>
                  </a:ext>
                </a:extLst>
              </a:tr>
              <a:tr h="555167">
                <a:tc>
                  <a:txBody>
                    <a:bodyPr/>
                    <a:lstStyle/>
                    <a:p>
                      <a:r>
                        <a:rPr lang="en-GB" b="1" dirty="0"/>
                        <a:t>DEMISE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dirty="0"/>
                        <a:t>All that property known as XXX as identified on Land Registry complaint plan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6163739"/>
                  </a:ext>
                </a:extLst>
              </a:tr>
              <a:tr h="670722">
                <a:tc>
                  <a:txBody>
                    <a:bodyPr/>
                    <a:lstStyle/>
                    <a:p>
                      <a:endParaRPr lang="en-GB"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dirty="0"/>
                        <a:t>HOWEVER for a new build – say for example a DRIVE-THRU more detail is required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69354409"/>
                  </a:ext>
                </a:extLst>
              </a:tr>
            </a:tbl>
          </a:graphicData>
        </a:graphic>
      </p:graphicFrame>
    </p:spTree>
    <p:extLst>
      <p:ext uri="{BB962C8B-B14F-4D97-AF65-F5344CB8AC3E}">
        <p14:creationId xmlns:p14="http://schemas.microsoft.com/office/powerpoint/2010/main" val="312056720"/>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A776C-86CA-148F-85B8-3950BD4A37E9}"/>
              </a:ext>
            </a:extLst>
          </p:cNvPr>
          <p:cNvSpPr>
            <a:spLocks noGrp="1"/>
          </p:cNvSpPr>
          <p:nvPr>
            <p:ph type="title"/>
          </p:nvPr>
        </p:nvSpPr>
        <p:spPr>
          <a:xfrm>
            <a:off x="1375595" y="466906"/>
            <a:ext cx="9204146" cy="475722"/>
          </a:xfrm>
        </p:spPr>
        <p:txBody>
          <a:bodyPr>
            <a:normAutofit fontScale="90000"/>
          </a:bodyPr>
          <a:lstStyle/>
          <a:p>
            <a:r>
              <a:rPr lang="en-GB" dirty="0"/>
              <a:t>DEMISE FOR A DRIVE-THRU</a:t>
            </a:r>
          </a:p>
        </p:txBody>
      </p:sp>
      <p:sp>
        <p:nvSpPr>
          <p:cNvPr id="3" name="Content Placeholder 2">
            <a:extLst>
              <a:ext uri="{FF2B5EF4-FFF2-40B4-BE49-F238E27FC236}">
                <a16:creationId xmlns:a16="http://schemas.microsoft.com/office/drawing/2014/main" id="{D2895666-EAE1-78A9-379E-E134B0A70B12}"/>
              </a:ext>
            </a:extLst>
          </p:cNvPr>
          <p:cNvSpPr>
            <a:spLocks noGrp="1"/>
          </p:cNvSpPr>
          <p:nvPr>
            <p:ph idx="1"/>
          </p:nvPr>
        </p:nvSpPr>
        <p:spPr>
          <a:xfrm>
            <a:off x="413054" y="1217700"/>
            <a:ext cx="11557328" cy="6621516"/>
          </a:xfrm>
        </p:spPr>
        <p:txBody>
          <a:bodyPr/>
          <a:lstStyle/>
          <a:p>
            <a:r>
              <a:rPr lang="en-GB" sz="1800" dirty="0">
                <a:solidFill>
                  <a:schemeClr val="tx1"/>
                </a:solidFill>
                <a:effectLst/>
              </a:rPr>
              <a:t> </a:t>
            </a:r>
            <a:r>
              <a:rPr lang="en-GB" sz="1800" b="1" dirty="0">
                <a:solidFill>
                  <a:schemeClr val="tx1"/>
                </a:solidFill>
                <a:effectLst/>
              </a:rPr>
              <a:t>For a Drive-Thru site it is necessary to identify the land to be demised as this may define the tenant’s liabilities for repairs and service charge particularly if it adjoins other properties on a Retail Park  (see  attached plan)</a:t>
            </a:r>
          </a:p>
          <a:p>
            <a:r>
              <a:rPr lang="en-GB" sz="1800" b="1" dirty="0">
                <a:solidFill>
                  <a:schemeClr val="tx1"/>
                </a:solidFill>
                <a:effectLst/>
              </a:rPr>
              <a:t>If the demise excludes immediately adjoining landscaping tenant will have the right to uprate it at tenants cost</a:t>
            </a:r>
          </a:p>
          <a:p>
            <a:r>
              <a:rPr lang="en-GB" sz="1800" b="1" dirty="0"/>
              <a:t>Where this is a new build (modular or design &amp; build) there are other important </a:t>
            </a:r>
            <a:r>
              <a:rPr lang="en-GB" sz="1800" b="1" dirty="0" err="1"/>
              <a:t>HoT’s</a:t>
            </a:r>
            <a:r>
              <a:rPr lang="en-GB" sz="1800" b="1" dirty="0"/>
              <a:t> to include  - see later</a:t>
            </a:r>
          </a:p>
          <a:p>
            <a:pPr marL="0" indent="0">
              <a:buNone/>
            </a:pPr>
            <a:endParaRPr lang="en-GB" sz="1800" b="1" dirty="0">
              <a:solidFill>
                <a:schemeClr val="tx1"/>
              </a:solidFill>
              <a:effectLst/>
            </a:endParaRPr>
          </a:p>
          <a:p>
            <a:endParaRPr lang="en-GB" sz="1800" b="1" dirty="0">
              <a:solidFill>
                <a:schemeClr val="tx1"/>
              </a:solidFill>
              <a:effectLst/>
            </a:endParaRPr>
          </a:p>
          <a:p>
            <a:pPr marL="0" indent="0">
              <a:buNone/>
            </a:pPr>
            <a:endParaRPr lang="en-GB" sz="1800" dirty="0">
              <a:solidFill>
                <a:schemeClr val="tx1"/>
              </a:solidFill>
              <a:effectLst/>
            </a:endParaRPr>
          </a:p>
          <a:p>
            <a:endParaRPr lang="en-GB" dirty="0"/>
          </a:p>
        </p:txBody>
      </p:sp>
      <p:pic>
        <p:nvPicPr>
          <p:cNvPr id="4" name="Content Placeholder 3" descr="Diagram&#10;&#10;Description automatically generated">
            <a:extLst>
              <a:ext uri="{FF2B5EF4-FFF2-40B4-BE49-F238E27FC236}">
                <a16:creationId xmlns:a16="http://schemas.microsoft.com/office/drawing/2014/main" id="{85F094CB-04C2-1018-19B4-67A741574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0836" y="2988297"/>
            <a:ext cx="8723057" cy="3631721"/>
          </a:xfrm>
          <a:prstGeom prst="rect">
            <a:avLst/>
          </a:prstGeom>
          <a:ln w="12700">
            <a:solidFill>
              <a:schemeClr val="accent1"/>
            </a:solidFill>
          </a:ln>
        </p:spPr>
      </p:pic>
    </p:spTree>
    <p:extLst>
      <p:ext uri="{BB962C8B-B14F-4D97-AF65-F5344CB8AC3E}">
        <p14:creationId xmlns:p14="http://schemas.microsoft.com/office/powerpoint/2010/main" val="641630829"/>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left)">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B57D-01C4-F9FC-239A-57FEB51F7010}"/>
              </a:ext>
            </a:extLst>
          </p:cNvPr>
          <p:cNvSpPr>
            <a:spLocks noGrp="1"/>
          </p:cNvSpPr>
          <p:nvPr>
            <p:ph type="title"/>
          </p:nvPr>
        </p:nvSpPr>
        <p:spPr>
          <a:xfrm>
            <a:off x="1366887" y="501740"/>
            <a:ext cx="9204146" cy="265515"/>
          </a:xfrm>
        </p:spPr>
        <p:txBody>
          <a:bodyPr>
            <a:normAutofit fontScale="90000"/>
          </a:bodyPr>
          <a:lstStyle/>
          <a:p>
            <a:r>
              <a:rPr lang="en-GB" dirty="0"/>
              <a:t>LEASE TERMS </a:t>
            </a:r>
          </a:p>
        </p:txBody>
      </p:sp>
      <p:graphicFrame>
        <p:nvGraphicFramePr>
          <p:cNvPr id="4" name="Table 4">
            <a:extLst>
              <a:ext uri="{FF2B5EF4-FFF2-40B4-BE49-F238E27FC236}">
                <a16:creationId xmlns:a16="http://schemas.microsoft.com/office/drawing/2014/main" id="{3303C8BC-379D-7F27-5532-29E9141F2D17}"/>
              </a:ext>
            </a:extLst>
          </p:cNvPr>
          <p:cNvGraphicFramePr>
            <a:graphicFrameLocks noGrp="1"/>
          </p:cNvGraphicFramePr>
          <p:nvPr>
            <p:ph idx="1"/>
            <p:extLst>
              <p:ext uri="{D42A27DB-BD31-4B8C-83A1-F6EECF244321}">
                <p14:modId xmlns:p14="http://schemas.microsoft.com/office/powerpoint/2010/main" val="4008156505"/>
              </p:ext>
            </p:extLst>
          </p:nvPr>
        </p:nvGraphicFramePr>
        <p:xfrm>
          <a:off x="692727" y="1167549"/>
          <a:ext cx="10437091" cy="5411776"/>
        </p:xfrm>
        <a:graphic>
          <a:graphicData uri="http://schemas.openxmlformats.org/drawingml/2006/table">
            <a:tbl>
              <a:tblPr>
                <a:tableStyleId>{5C22544A-7EE6-4342-B048-85BDC9FD1C3A}</a:tableStyleId>
              </a:tblPr>
              <a:tblGrid>
                <a:gridCol w="3099816">
                  <a:extLst>
                    <a:ext uri="{9D8B030D-6E8A-4147-A177-3AD203B41FA5}">
                      <a16:colId xmlns:a16="http://schemas.microsoft.com/office/drawing/2014/main" val="2467636122"/>
                    </a:ext>
                  </a:extLst>
                </a:gridCol>
                <a:gridCol w="7337275">
                  <a:extLst>
                    <a:ext uri="{9D8B030D-6E8A-4147-A177-3AD203B41FA5}">
                      <a16:colId xmlns:a16="http://schemas.microsoft.com/office/drawing/2014/main" val="1017385808"/>
                    </a:ext>
                  </a:extLst>
                </a:gridCol>
              </a:tblGrid>
              <a:tr h="460954">
                <a:tc>
                  <a:txBody>
                    <a:bodyPr/>
                    <a:lstStyle/>
                    <a:p>
                      <a:pPr>
                        <a:spcBef>
                          <a:spcPts val="0"/>
                        </a:spcBef>
                        <a:spcAft>
                          <a:spcPts val="0"/>
                        </a:spcAft>
                      </a:pPr>
                      <a:r>
                        <a:rPr lang="en-GB" sz="1600" b="1" dirty="0"/>
                        <a:t>TERM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600"/>
                        </a:spcBef>
                        <a:spcAft>
                          <a:spcPts val="600"/>
                        </a:spcAft>
                        <a:buClrTx/>
                        <a:buSzTx/>
                        <a:buFont typeface="Arial" panose="020B0604020202020204" pitchFamily="34" charset="0"/>
                        <a:buNone/>
                        <a:tabLst/>
                        <a:defRPr/>
                      </a:pPr>
                      <a:r>
                        <a:rPr lang="en-GB" sz="1600" b="1" dirty="0"/>
                        <a:t>XXXX years     Inside L&amp;T Act 1954 – OR – contracted out of L&amp;T Act 1954?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492145"/>
                  </a:ext>
                </a:extLst>
              </a:tr>
              <a:tr h="431074">
                <a:tc>
                  <a:txBody>
                    <a:bodyPr/>
                    <a:lstStyle/>
                    <a:p>
                      <a:pPr>
                        <a:spcBef>
                          <a:spcPts val="600"/>
                        </a:spcBef>
                        <a:spcAft>
                          <a:spcPts val="600"/>
                        </a:spcAft>
                      </a:pPr>
                      <a:r>
                        <a:rPr lang="en-GB" sz="1600" b="1" dirty="0"/>
                        <a:t>TERM COMMENCEMENT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b="1" dirty="0"/>
                        <a:t>Either specified date or upon completion of the lease?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69183831"/>
                  </a:ext>
                </a:extLst>
              </a:tr>
              <a:tr h="413657">
                <a:tc>
                  <a:txBody>
                    <a:bodyPr/>
                    <a:lstStyle/>
                    <a:p>
                      <a:pPr>
                        <a:spcBef>
                          <a:spcPts val="600"/>
                        </a:spcBef>
                        <a:spcAft>
                          <a:spcPts val="600"/>
                        </a:spcAft>
                      </a:pPr>
                      <a:r>
                        <a:rPr lang="en-GB" sz="1600" b="1" dirty="0"/>
                        <a:t>RENT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b="1" dirty="0"/>
                        <a:t>£XXX per annum – OR – rising rent – OR – base rent plus turnover top-up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8842781"/>
                  </a:ext>
                </a:extLst>
              </a:tr>
              <a:tr h="634224">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b="1" dirty="0"/>
                        <a:t>TURNOVER RENT </a:t>
                      </a:r>
                    </a:p>
                    <a:p>
                      <a:pPr>
                        <a:spcBef>
                          <a:spcPts val="600"/>
                        </a:spcBef>
                        <a:spcAft>
                          <a:spcPts val="600"/>
                        </a:spcAft>
                      </a:pPr>
                      <a:endParaRPr lang="en-GB" sz="16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400" b="1" dirty="0"/>
                        <a:t>What %age     –    Gross / Net  </a:t>
                      </a:r>
                      <a:r>
                        <a:rPr lang="en-GB" sz="1400" b="1" dirty="0" err="1"/>
                        <a:t>excl</a:t>
                      </a:r>
                      <a:r>
                        <a:rPr lang="en-GB" sz="1400" b="1" dirty="0"/>
                        <a:t> VAT  </a:t>
                      </a:r>
                    </a:p>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b="1" i="0" kern="1200" dirty="0">
                          <a:solidFill>
                            <a:schemeClr val="dk1"/>
                          </a:solidFill>
                          <a:effectLst/>
                          <a:latin typeface="+mn-lt"/>
                          <a:ea typeface="+mn-ea"/>
                          <a:cs typeface="+mn-cs"/>
                        </a:rPr>
                        <a:t>A key point to consider is how “turnover” is defined. Does this include online sales or just restricted to the premises? Does this exclude bad debts and keep turnover just to sums “received”? </a:t>
                      </a:r>
                      <a:r>
                        <a:rPr lang="en-GB" sz="1400" b="1" dirty="0"/>
                        <a:t>Click &amp; Collect  included?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958577"/>
                  </a:ext>
                </a:extLst>
              </a:tr>
              <a:tr h="634224">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b="1" dirty="0"/>
                        <a:t>RENT INCL SERVICE CHARGE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b="1" dirty="0"/>
                        <a:t>Becoming more common – does it provide for increase in s/charge without drop in rent?</a:t>
                      </a:r>
                    </a:p>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b="1" dirty="0"/>
                        <a:t>What happens at rent review  – what figure rent or rent </a:t>
                      </a:r>
                      <a:r>
                        <a:rPr lang="en-GB" sz="1600" b="1" dirty="0" err="1"/>
                        <a:t>incl</a:t>
                      </a:r>
                      <a:r>
                        <a:rPr lang="en-GB" sz="1600" b="1" dirty="0"/>
                        <a:t> s/charge is reviewed</a:t>
                      </a:r>
                    </a:p>
                    <a:p>
                      <a:pPr marL="0" marR="0" lvl="0" indent="0" algn="l" defTabSz="914400" rtl="0" eaLnBrk="1" fontAlgn="auto" latinLnBrk="0" hangingPunct="1">
                        <a:lnSpc>
                          <a:spcPct val="100000"/>
                        </a:lnSpc>
                        <a:spcBef>
                          <a:spcPts val="600"/>
                        </a:spcBef>
                        <a:spcAft>
                          <a:spcPts val="600"/>
                        </a:spcAft>
                        <a:buClrTx/>
                        <a:buSzTx/>
                        <a:buFontTx/>
                        <a:buNone/>
                        <a:tabLst/>
                        <a:defRPr/>
                      </a:pPr>
                      <a:endParaRPr lang="en-GB" sz="16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2860006"/>
                  </a:ext>
                </a:extLst>
              </a:tr>
              <a:tr h="513806">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b="1" dirty="0"/>
                        <a:t>RENT INCL S/CHARGE &amp; RATE   (Insurance?)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84138"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GB" sz="1600" b="1" dirty="0"/>
                        <a:t>All inclusive rent. Does L/L get higher net rent if rates payable fall?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38023250"/>
                  </a:ext>
                </a:extLst>
              </a:tr>
              <a:tr h="387531">
                <a:tc>
                  <a:txBody>
                    <a:bodyPr/>
                    <a:lstStyle/>
                    <a:p>
                      <a:pPr>
                        <a:spcBef>
                          <a:spcPts val="600"/>
                        </a:spcBef>
                        <a:spcAft>
                          <a:spcPts val="600"/>
                        </a:spcAft>
                      </a:pPr>
                      <a:r>
                        <a:rPr lang="en-GB" sz="1600" b="1" dirty="0"/>
                        <a:t>RENT FREE PERIOD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b="1" dirty="0"/>
                        <a:t>XXX months either from lease term commencement date or if earlier handover date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82990311"/>
                  </a:ext>
                </a:extLst>
              </a:tr>
              <a:tr h="509451">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b="1" dirty="0"/>
                        <a:t>RENT DEPOSIT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84138"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GB" sz="1600" b="1" dirty="0"/>
                        <a:t>If a rent deposit is required  who holds the money – who collects the interest on the money?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6163739"/>
                  </a:ext>
                </a:extLst>
              </a:tr>
            </a:tbl>
          </a:graphicData>
        </a:graphic>
      </p:graphicFrame>
    </p:spTree>
    <p:extLst>
      <p:ext uri="{BB962C8B-B14F-4D97-AF65-F5344CB8AC3E}">
        <p14:creationId xmlns:p14="http://schemas.microsoft.com/office/powerpoint/2010/main" val="1330684882"/>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B57D-01C4-F9FC-239A-57FEB51F7010}"/>
              </a:ext>
            </a:extLst>
          </p:cNvPr>
          <p:cNvSpPr>
            <a:spLocks noGrp="1"/>
          </p:cNvSpPr>
          <p:nvPr>
            <p:ph type="title"/>
          </p:nvPr>
        </p:nvSpPr>
        <p:spPr>
          <a:xfrm>
            <a:off x="1366887" y="501740"/>
            <a:ext cx="9204146" cy="265515"/>
          </a:xfrm>
        </p:spPr>
        <p:txBody>
          <a:bodyPr>
            <a:noAutofit/>
          </a:bodyPr>
          <a:lstStyle/>
          <a:p>
            <a:r>
              <a:rPr lang="en-GB" sz="2000" b="1" dirty="0"/>
              <a:t>LEASE TERMS        Break Option</a:t>
            </a:r>
          </a:p>
        </p:txBody>
      </p:sp>
      <p:graphicFrame>
        <p:nvGraphicFramePr>
          <p:cNvPr id="4" name="Table 4">
            <a:extLst>
              <a:ext uri="{FF2B5EF4-FFF2-40B4-BE49-F238E27FC236}">
                <a16:creationId xmlns:a16="http://schemas.microsoft.com/office/drawing/2014/main" id="{3303C8BC-379D-7F27-5532-29E9141F2D17}"/>
              </a:ext>
            </a:extLst>
          </p:cNvPr>
          <p:cNvGraphicFramePr>
            <a:graphicFrameLocks noGrp="1"/>
          </p:cNvGraphicFramePr>
          <p:nvPr>
            <p:ph idx="1"/>
            <p:extLst>
              <p:ext uri="{D42A27DB-BD31-4B8C-83A1-F6EECF244321}">
                <p14:modId xmlns:p14="http://schemas.microsoft.com/office/powerpoint/2010/main" val="3710071390"/>
              </p:ext>
            </p:extLst>
          </p:nvPr>
        </p:nvGraphicFramePr>
        <p:xfrm>
          <a:off x="524656" y="1004341"/>
          <a:ext cx="10283252" cy="5777459"/>
        </p:xfrm>
        <a:graphic>
          <a:graphicData uri="http://schemas.openxmlformats.org/drawingml/2006/table">
            <a:tbl>
              <a:tblPr>
                <a:tableStyleId>{5C22544A-7EE6-4342-B048-85BDC9FD1C3A}</a:tableStyleId>
              </a:tblPr>
              <a:tblGrid>
                <a:gridCol w="1650525">
                  <a:extLst>
                    <a:ext uri="{9D8B030D-6E8A-4147-A177-3AD203B41FA5}">
                      <a16:colId xmlns:a16="http://schemas.microsoft.com/office/drawing/2014/main" val="2467636122"/>
                    </a:ext>
                  </a:extLst>
                </a:gridCol>
                <a:gridCol w="8632727">
                  <a:extLst>
                    <a:ext uri="{9D8B030D-6E8A-4147-A177-3AD203B41FA5}">
                      <a16:colId xmlns:a16="http://schemas.microsoft.com/office/drawing/2014/main" val="1017385808"/>
                    </a:ext>
                  </a:extLst>
                </a:gridCol>
              </a:tblGrid>
              <a:tr h="474354">
                <a:tc>
                  <a:txBody>
                    <a:bodyPr/>
                    <a:lstStyle/>
                    <a:p>
                      <a:pPr>
                        <a:spcBef>
                          <a:spcPts val="0"/>
                        </a:spcBef>
                        <a:spcAft>
                          <a:spcPts val="0"/>
                        </a:spcAft>
                      </a:pPr>
                      <a:r>
                        <a:rPr lang="en-GB" sz="1600" b="1" dirty="0"/>
                        <a:t>BREAK OPTION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354013" lvl="0" indent="-269875">
                        <a:lnSpc>
                          <a:spcPct val="100000"/>
                        </a:lnSpc>
                        <a:spcBef>
                          <a:spcPts val="600"/>
                        </a:spcBef>
                        <a:spcAft>
                          <a:spcPts val="600"/>
                        </a:spcAft>
                        <a:buFont typeface="Wingdings" panose="05000000000000000000" pitchFamily="2" charset="2"/>
                        <a:buChar char="Ø"/>
                      </a:pPr>
                      <a:r>
                        <a:rPr lang="en-GB" sz="1600" b="1" dirty="0"/>
                        <a:t>Tenant only – OR – Mutual (if lease contracted out)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492145"/>
                  </a:ext>
                </a:extLst>
              </a:tr>
              <a:tr h="595955">
                <a:tc>
                  <a:txBody>
                    <a:bodyPr/>
                    <a:lstStyle/>
                    <a:p>
                      <a:pPr>
                        <a:spcBef>
                          <a:spcPts val="600"/>
                        </a:spcBef>
                        <a:spcAft>
                          <a:spcPts val="600"/>
                        </a:spcAft>
                      </a:pPr>
                      <a:endParaRPr lang="en-GB" sz="16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354013" lvl="0" indent="-269875">
                        <a:lnSpc>
                          <a:spcPct val="100000"/>
                        </a:lnSpc>
                        <a:spcBef>
                          <a:spcPts val="600"/>
                        </a:spcBef>
                        <a:spcAft>
                          <a:spcPts val="600"/>
                        </a:spcAft>
                        <a:buFont typeface="Wingdings" panose="05000000000000000000" pitchFamily="2" charset="2"/>
                        <a:buChar char="Ø"/>
                      </a:pPr>
                      <a:r>
                        <a:rPr lang="en-GB" sz="1600" b="1" dirty="0"/>
                        <a:t>E.G. Tenant only break on the </a:t>
                      </a:r>
                      <a:r>
                        <a:rPr lang="en-GB" sz="1600" b="1" dirty="0" err="1"/>
                        <a:t>xth</a:t>
                      </a:r>
                      <a:r>
                        <a:rPr lang="en-GB" sz="1600" b="1" dirty="0"/>
                        <a:t> anniversary of the term subject to 6 months prior written notice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69183831"/>
                  </a:ext>
                </a:extLst>
              </a:tr>
              <a:tr h="425682">
                <a:tc>
                  <a:txBody>
                    <a:bodyPr/>
                    <a:lstStyle/>
                    <a:p>
                      <a:pPr>
                        <a:spcBef>
                          <a:spcPts val="600"/>
                        </a:spcBef>
                        <a:spcAft>
                          <a:spcPts val="600"/>
                        </a:spcAft>
                      </a:pPr>
                      <a:endParaRPr lang="en-GB" sz="16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354013" lvl="0" indent="-269875">
                        <a:lnSpc>
                          <a:spcPct val="100000"/>
                        </a:lnSpc>
                        <a:spcBef>
                          <a:spcPts val="600"/>
                        </a:spcBef>
                        <a:spcAft>
                          <a:spcPts val="600"/>
                        </a:spcAft>
                        <a:buFont typeface="Wingdings" panose="05000000000000000000" pitchFamily="2" charset="2"/>
                        <a:buChar char="Ø"/>
                      </a:pPr>
                      <a:r>
                        <a:rPr lang="en-GB" sz="1600" b="1" dirty="0"/>
                        <a:t>Conditions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8842781"/>
                  </a:ext>
                </a:extLst>
              </a:tr>
              <a:tr h="2462236">
                <a:tc>
                  <a:txBody>
                    <a:bodyPr/>
                    <a:lstStyle/>
                    <a:p>
                      <a:pPr>
                        <a:spcBef>
                          <a:spcPts val="600"/>
                        </a:spcBef>
                        <a:spcAft>
                          <a:spcPts val="600"/>
                        </a:spcAft>
                      </a:pPr>
                      <a:endParaRPr lang="en-GB" sz="16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742950" lvl="1" indent="-285750">
                        <a:buFont typeface="Arial" panose="020B0604020202020204" pitchFamily="34" charset="0"/>
                        <a:buChar char="•"/>
                      </a:pPr>
                      <a:r>
                        <a:rPr lang="en-GB" sz="1600" b="1" dirty="0"/>
                        <a:t>All rent, service charge and insurance payments made</a:t>
                      </a:r>
                    </a:p>
                    <a:p>
                      <a:pPr marL="742950" lvl="1" indent="-285750">
                        <a:buFont typeface="Arial" panose="020B0604020202020204" pitchFamily="34" charset="0"/>
                        <a:buChar char="•"/>
                      </a:pPr>
                      <a:r>
                        <a:rPr lang="en-GB" sz="1600" b="1" dirty="0"/>
                        <a:t>Vacant possession – no sub-tenancies in place</a:t>
                      </a:r>
                    </a:p>
                    <a:p>
                      <a:pPr>
                        <a:spcBef>
                          <a:spcPts val="600"/>
                        </a:spcBef>
                        <a:spcAft>
                          <a:spcPts val="600"/>
                        </a:spcAft>
                      </a:pPr>
                      <a:r>
                        <a:rPr lang="en-GB" sz="1600" b="1" dirty="0"/>
                        <a:t>&gt;  If mutual break specify date for landlords notice or from when rolling breaks apply</a:t>
                      </a:r>
                    </a:p>
                    <a:p>
                      <a:pPr>
                        <a:spcBef>
                          <a:spcPts val="600"/>
                        </a:spcBef>
                        <a:spcAft>
                          <a:spcPts val="600"/>
                        </a:spcAft>
                      </a:pPr>
                      <a:r>
                        <a:rPr lang="en-GB" sz="1600" b="1" dirty="0"/>
                        <a:t>Break penalty (if applicable)</a:t>
                      </a:r>
                    </a:p>
                    <a:p>
                      <a:pPr>
                        <a:spcBef>
                          <a:spcPts val="600"/>
                        </a:spcBef>
                        <a:spcAft>
                          <a:spcPts val="600"/>
                        </a:spcAft>
                      </a:pPr>
                      <a:r>
                        <a:rPr lang="en-GB" sz="1600" b="1" dirty="0"/>
                        <a:t>In exercising tenant only break tenant would seek repayment of any overpaid sums</a:t>
                      </a:r>
                    </a:p>
                    <a:p>
                      <a:pPr>
                        <a:spcBef>
                          <a:spcPts val="600"/>
                        </a:spcBef>
                        <a:spcAft>
                          <a:spcPts val="600"/>
                        </a:spcAft>
                      </a:pPr>
                      <a:r>
                        <a:rPr lang="en-GB" sz="1800" b="1" i="0" kern="1200" dirty="0">
                          <a:solidFill>
                            <a:srgbClr val="FF0000"/>
                          </a:solidFill>
                          <a:effectLst/>
                          <a:latin typeface="+mn-lt"/>
                          <a:ea typeface="+mn-ea"/>
                          <a:cs typeface="+mn-cs"/>
                        </a:rPr>
                        <a:t>Marks and Spencer plc </a:t>
                      </a:r>
                      <a:r>
                        <a:rPr lang="en-GB" sz="1800" b="1" i="1" kern="1200" dirty="0">
                          <a:solidFill>
                            <a:srgbClr val="FF0000"/>
                          </a:solidFill>
                          <a:effectLst/>
                          <a:latin typeface="+mn-lt"/>
                          <a:ea typeface="+mn-ea"/>
                          <a:cs typeface="+mn-cs"/>
                        </a:rPr>
                        <a:t>v</a:t>
                      </a:r>
                      <a:r>
                        <a:rPr lang="en-GB" sz="1800" b="1" i="0" kern="1200" dirty="0">
                          <a:solidFill>
                            <a:srgbClr val="FF0000"/>
                          </a:solidFill>
                          <a:effectLst/>
                          <a:latin typeface="+mn-lt"/>
                          <a:ea typeface="+mn-ea"/>
                          <a:cs typeface="+mn-cs"/>
                        </a:rPr>
                        <a:t> BNP Paribas Securities Services Trust Company (Jersey) Limited</a:t>
                      </a:r>
                      <a:endParaRPr lang="en-GB" sz="1600" b="1" dirty="0">
                        <a:solidFill>
                          <a:srgbClr val="FF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2860006"/>
                  </a:ext>
                </a:extLst>
              </a:tr>
              <a:tr h="1819232">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endParaRPr lang="en-GB" sz="16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354013" lvl="0" indent="-269875">
                        <a:lnSpc>
                          <a:spcPct val="100000"/>
                        </a:lnSpc>
                        <a:spcBef>
                          <a:spcPts val="600"/>
                        </a:spcBef>
                        <a:spcAft>
                          <a:spcPts val="600"/>
                        </a:spcAft>
                        <a:buFont typeface="Wingdings" panose="05000000000000000000" pitchFamily="2" charset="2"/>
                        <a:buChar char="Ø"/>
                      </a:pPr>
                      <a:r>
                        <a:rPr lang="en-GB" sz="1800" b="1" i="0" kern="1200" dirty="0">
                          <a:solidFill>
                            <a:schemeClr val="dk1"/>
                          </a:solidFill>
                          <a:effectLst/>
                          <a:latin typeface="+mn-lt"/>
                          <a:ea typeface="+mn-ea"/>
                          <a:cs typeface="+mn-cs"/>
                        </a:rPr>
                        <a:t>when negotiating terms of a lease, where a break is conditional on payment of rent, a tenant should ensure that either </a:t>
                      </a:r>
                    </a:p>
                    <a:p>
                      <a:pPr marL="354013" lvl="0" indent="-269875">
                        <a:lnSpc>
                          <a:spcPct val="100000"/>
                        </a:lnSpc>
                        <a:spcBef>
                          <a:spcPts val="600"/>
                        </a:spcBef>
                        <a:spcAft>
                          <a:spcPts val="600"/>
                        </a:spcAft>
                        <a:buFont typeface="Wingdings" panose="05000000000000000000" pitchFamily="2" charset="2"/>
                        <a:buChar char="Ø"/>
                      </a:pPr>
                      <a:r>
                        <a:rPr lang="en-GB" sz="1800" b="1" i="0" kern="1200" dirty="0">
                          <a:solidFill>
                            <a:schemeClr val="dk1"/>
                          </a:solidFill>
                          <a:effectLst/>
                          <a:latin typeface="+mn-lt"/>
                          <a:ea typeface="+mn-ea"/>
                          <a:cs typeface="+mn-cs"/>
                        </a:rPr>
                        <a:t>(1) the break date falls the day before the quarter date; or </a:t>
                      </a:r>
                    </a:p>
                    <a:p>
                      <a:pPr marL="354013" lvl="0" indent="-269875">
                        <a:lnSpc>
                          <a:spcPct val="100000"/>
                        </a:lnSpc>
                        <a:spcBef>
                          <a:spcPts val="600"/>
                        </a:spcBef>
                        <a:spcAft>
                          <a:spcPts val="600"/>
                        </a:spcAft>
                        <a:buFont typeface="Wingdings" panose="05000000000000000000" pitchFamily="2" charset="2"/>
                        <a:buChar char="Ø"/>
                      </a:pPr>
                      <a:r>
                        <a:rPr lang="en-GB" sz="1800" b="1" i="0" kern="1200" dirty="0">
                          <a:solidFill>
                            <a:schemeClr val="dk1"/>
                          </a:solidFill>
                          <a:effectLst/>
                          <a:latin typeface="+mn-lt"/>
                          <a:ea typeface="+mn-ea"/>
                          <a:cs typeface="+mn-cs"/>
                        </a:rPr>
                        <a:t>(2) the lease contains an express provision requiring a landlord to refund the rent from the break date to the end of the quarter.</a:t>
                      </a:r>
                      <a:endParaRPr lang="en-GB" sz="16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38023250"/>
                  </a:ext>
                </a:extLst>
              </a:tr>
            </a:tbl>
          </a:graphicData>
        </a:graphic>
      </p:graphicFrame>
    </p:spTree>
    <p:extLst>
      <p:ext uri="{BB962C8B-B14F-4D97-AF65-F5344CB8AC3E}">
        <p14:creationId xmlns:p14="http://schemas.microsoft.com/office/powerpoint/2010/main" val="998886120"/>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B57D-01C4-F9FC-239A-57FEB51F7010}"/>
              </a:ext>
            </a:extLst>
          </p:cNvPr>
          <p:cNvSpPr>
            <a:spLocks noGrp="1"/>
          </p:cNvSpPr>
          <p:nvPr>
            <p:ph type="title"/>
          </p:nvPr>
        </p:nvSpPr>
        <p:spPr>
          <a:xfrm>
            <a:off x="2542902" y="379820"/>
            <a:ext cx="6818812" cy="864001"/>
          </a:xfrm>
        </p:spPr>
        <p:txBody>
          <a:bodyPr/>
          <a:lstStyle/>
          <a:p>
            <a:r>
              <a:rPr lang="en-GB" dirty="0"/>
              <a:t>LEASE TERMS</a:t>
            </a:r>
          </a:p>
        </p:txBody>
      </p:sp>
      <p:graphicFrame>
        <p:nvGraphicFramePr>
          <p:cNvPr id="4" name="Table 4">
            <a:extLst>
              <a:ext uri="{FF2B5EF4-FFF2-40B4-BE49-F238E27FC236}">
                <a16:creationId xmlns:a16="http://schemas.microsoft.com/office/drawing/2014/main" id="{3303C8BC-379D-7F27-5532-29E9141F2D17}"/>
              </a:ext>
            </a:extLst>
          </p:cNvPr>
          <p:cNvGraphicFramePr>
            <a:graphicFrameLocks noGrp="1"/>
          </p:cNvGraphicFramePr>
          <p:nvPr>
            <p:ph idx="1"/>
            <p:extLst>
              <p:ext uri="{D42A27DB-BD31-4B8C-83A1-F6EECF244321}">
                <p14:modId xmlns:p14="http://schemas.microsoft.com/office/powerpoint/2010/main" val="2985989489"/>
              </p:ext>
            </p:extLst>
          </p:nvPr>
        </p:nvGraphicFramePr>
        <p:xfrm>
          <a:off x="389744" y="1243821"/>
          <a:ext cx="11167672" cy="5167440"/>
        </p:xfrm>
        <a:graphic>
          <a:graphicData uri="http://schemas.openxmlformats.org/drawingml/2006/table">
            <a:tbl>
              <a:tblPr>
                <a:tableStyleId>{5C22544A-7EE6-4342-B048-85BDC9FD1C3A}</a:tableStyleId>
              </a:tblPr>
              <a:tblGrid>
                <a:gridCol w="1696747">
                  <a:extLst>
                    <a:ext uri="{9D8B030D-6E8A-4147-A177-3AD203B41FA5}">
                      <a16:colId xmlns:a16="http://schemas.microsoft.com/office/drawing/2014/main" val="2467636122"/>
                    </a:ext>
                  </a:extLst>
                </a:gridCol>
                <a:gridCol w="9470925">
                  <a:extLst>
                    <a:ext uri="{9D8B030D-6E8A-4147-A177-3AD203B41FA5}">
                      <a16:colId xmlns:a16="http://schemas.microsoft.com/office/drawing/2014/main" val="1017385808"/>
                    </a:ext>
                  </a:extLst>
                </a:gridCol>
              </a:tblGrid>
              <a:tr h="982426">
                <a:tc>
                  <a:txBody>
                    <a:bodyPr/>
                    <a:lstStyle/>
                    <a:p>
                      <a:r>
                        <a:rPr lang="en-GB" sz="2000" b="1" dirty="0"/>
                        <a:t>ALTERATIONS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indent="0">
                        <a:buFont typeface="Arial" panose="020B0604020202020204" pitchFamily="34" charset="0"/>
                        <a:buNone/>
                      </a:pPr>
                      <a:r>
                        <a:rPr lang="en-GB" sz="2000" dirty="0"/>
                        <a:t>The Landlord’s prior written consent (not to be unreasonably withheld) is required for any external signage.  The lease will contain an absolute restriction on structural alteration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492145"/>
                  </a:ext>
                </a:extLst>
              </a:tr>
              <a:tr h="982426">
                <a:tc>
                  <a:txBody>
                    <a:bodyPr/>
                    <a:lstStyle/>
                    <a:p>
                      <a:endParaRPr lang="en-GB" sz="20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sz="2000" dirty="0"/>
                        <a:t>The Tenant is permitted to carry out internal non-structural alterations with the Landlord’s consent not to be unreasonably withheld.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69183831"/>
                  </a:ext>
                </a:extLst>
              </a:tr>
              <a:tr h="687698">
                <a:tc>
                  <a:txBody>
                    <a:bodyPr/>
                    <a:lstStyle/>
                    <a:p>
                      <a:r>
                        <a:rPr lang="en-GB" sz="2000" b="1" dirty="0"/>
                        <a:t>ALIENATION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sz="2000" dirty="0"/>
                        <a:t>Assignment of sub-letting of the whole will be permitted subject to Landlord’s consent, such consent not to be unreasonably withheld or delayed.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8842781"/>
                  </a:ext>
                </a:extLst>
              </a:tr>
              <a:tr h="687698">
                <a:tc>
                  <a:txBody>
                    <a:bodyPr/>
                    <a:lstStyle/>
                    <a:p>
                      <a:endParaRPr lang="en-GB"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sz="2000" dirty="0"/>
                        <a:t>The lease will contain an obligation on the outgoing tenant to provide an Authorised Guarantee Agreement where reasonably required.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2860006"/>
                  </a:ext>
                </a:extLst>
              </a:tr>
              <a:tr h="398428">
                <a:tc>
                  <a:txBody>
                    <a:bodyPr/>
                    <a:lstStyle/>
                    <a:p>
                      <a:endParaRPr lang="en-GB"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sz="2000" dirty="0"/>
                        <a:t>Any sub-lease will contain an absolute bar on further sub-letting</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38023250"/>
                  </a:ext>
                </a:extLst>
              </a:tr>
              <a:tr h="687698">
                <a:tc>
                  <a:txBody>
                    <a:bodyPr/>
                    <a:lstStyle/>
                    <a:p>
                      <a:endParaRPr lang="en-GB"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sz="2000" dirty="0"/>
                        <a:t>Any sub-lease will be contracted out of the Security of Tenure Provisions of the Landlord and Tenant Act 1954.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82990311"/>
                  </a:ext>
                </a:extLst>
              </a:tr>
              <a:tr h="687698">
                <a:tc>
                  <a:txBody>
                    <a:bodyPr/>
                    <a:lstStyle/>
                    <a:p>
                      <a:r>
                        <a:rPr lang="en-GB" sz="2000" b="1" dirty="0"/>
                        <a:t>PRE-EMPTION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lang="en-GB" sz="2000" kern="1200" dirty="0">
                          <a:solidFill>
                            <a:schemeClr val="dk1"/>
                          </a:solidFill>
                          <a:effectLst/>
                          <a:latin typeface="+mn-lt"/>
                          <a:ea typeface="+mn-ea"/>
                          <a:cs typeface="+mn-cs"/>
                        </a:rPr>
                        <a:t>If the Tenant wishes to assign the Lease the Landlord will have a pre-emptive right to take a surrender.  At the same premium?  Is this onerous? </a:t>
                      </a:r>
                      <a:r>
                        <a:rPr lang="en-GB" sz="2000" b="1" kern="1200" dirty="0">
                          <a:solidFill>
                            <a:schemeClr val="dk1"/>
                          </a:solidFill>
                          <a:effectLst/>
                          <a:latin typeface="+mn-lt"/>
                          <a:ea typeface="+mn-ea"/>
                          <a:cs typeface="+mn-cs"/>
                        </a:rPr>
                        <a:t>NO</a:t>
                      </a:r>
                      <a:r>
                        <a:rPr lang="en-GB" sz="2000" b="0" kern="1200" dirty="0">
                          <a:solidFill>
                            <a:schemeClr val="dk1"/>
                          </a:solidFill>
                          <a:effectLst/>
                          <a:latin typeface="+mn-lt"/>
                          <a:ea typeface="+mn-ea"/>
                          <a:cs typeface="+mn-cs"/>
                        </a:rPr>
                        <a:t> Removes AGA liability</a:t>
                      </a:r>
                      <a:endParaRPr lang="en-GB" sz="20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18494997"/>
                  </a:ext>
                </a:extLst>
              </a:tr>
            </a:tbl>
          </a:graphicData>
        </a:graphic>
      </p:graphicFrame>
    </p:spTree>
    <p:extLst>
      <p:ext uri="{BB962C8B-B14F-4D97-AF65-F5344CB8AC3E}">
        <p14:creationId xmlns:p14="http://schemas.microsoft.com/office/powerpoint/2010/main" val="3215620259"/>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1EF42-A7CD-8F6A-99B2-931DF1DABE50}"/>
              </a:ext>
            </a:extLst>
          </p:cNvPr>
          <p:cNvSpPr>
            <a:spLocks noGrp="1"/>
          </p:cNvSpPr>
          <p:nvPr>
            <p:ph type="title"/>
          </p:nvPr>
        </p:nvSpPr>
        <p:spPr>
          <a:xfrm>
            <a:off x="1416524" y="257900"/>
            <a:ext cx="9204146" cy="864001"/>
          </a:xfrm>
        </p:spPr>
        <p:txBody>
          <a:bodyPr>
            <a:normAutofit/>
          </a:bodyPr>
          <a:lstStyle/>
          <a:p>
            <a:r>
              <a:rPr lang="en-GB" dirty="0">
                <a:latin typeface="Calibri" panose="020F0502020204030204" pitchFamily="34" charset="0"/>
                <a:cs typeface="Times New Roman" panose="02020603050405020304" pitchFamily="18" charset="0"/>
              </a:rPr>
              <a:t>Handover Specification</a:t>
            </a:r>
          </a:p>
        </p:txBody>
      </p:sp>
      <p:sp>
        <p:nvSpPr>
          <p:cNvPr id="3" name="Content Placeholder 2">
            <a:extLst>
              <a:ext uri="{FF2B5EF4-FFF2-40B4-BE49-F238E27FC236}">
                <a16:creationId xmlns:a16="http://schemas.microsoft.com/office/drawing/2014/main" id="{70D5C48D-2C4A-C532-5C65-E955529B826E}"/>
              </a:ext>
            </a:extLst>
          </p:cNvPr>
          <p:cNvSpPr>
            <a:spLocks noGrp="1"/>
          </p:cNvSpPr>
          <p:nvPr>
            <p:ph idx="1"/>
          </p:nvPr>
        </p:nvSpPr>
        <p:spPr>
          <a:xfrm>
            <a:off x="760797" y="1365741"/>
            <a:ext cx="10595180" cy="5381899"/>
          </a:xfrm>
        </p:spPr>
        <p:txBody>
          <a:bodyPr>
            <a:normAutofit fontScale="47500" lnSpcReduction="20000"/>
          </a:bodyPr>
          <a:lstStyle/>
          <a:p>
            <a:pPr marL="0" indent="0">
              <a:lnSpc>
                <a:spcPct val="107000"/>
              </a:lnSpc>
              <a:spcAft>
                <a:spcPts val="800"/>
              </a:spcAft>
              <a:buNone/>
            </a:pPr>
            <a:r>
              <a:rPr lang="en-GB" sz="4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Landlord’s Works	</a:t>
            </a:r>
            <a:r>
              <a:rPr lang="en-GB" sz="4000" b="1" dirty="0">
                <a:latin typeface="Calibri" panose="020F0502020204030204" pitchFamily="34" charset="0"/>
                <a:ea typeface="Calibri" panose="020F0502020204030204" pitchFamily="34" charset="0"/>
                <a:cs typeface="Times New Roman" panose="02020603050405020304" pitchFamily="18" charset="0"/>
              </a:rPr>
              <a:t>These need to be carefully recorded in a schedule (+ specification / plans)</a:t>
            </a:r>
          </a:p>
          <a:p>
            <a:pPr marL="0" indent="0">
              <a:lnSpc>
                <a:spcPct val="107000"/>
              </a:lnSpc>
              <a:spcAft>
                <a:spcPts val="800"/>
              </a:spcAft>
              <a:buNone/>
            </a:pPr>
            <a:r>
              <a:rPr lang="en-GB" sz="4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Tenant’s Works</a:t>
            </a:r>
            <a:r>
              <a:rPr lang="en-GB" sz="4000" b="1" dirty="0">
                <a:latin typeface="Calibri" panose="020F0502020204030204" pitchFamily="34" charset="0"/>
                <a:ea typeface="Calibri" panose="020F0502020204030204" pitchFamily="34" charset="0"/>
                <a:cs typeface="Times New Roman" panose="02020603050405020304" pitchFamily="18" charset="0"/>
              </a:rPr>
              <a:t>	These need to be carefully recorded in a schedule (+ specification / plans)</a:t>
            </a:r>
          </a:p>
          <a:p>
            <a:pPr marL="0" indent="0">
              <a:lnSpc>
                <a:spcPct val="107000"/>
              </a:lnSpc>
              <a:spcAft>
                <a:spcPts val="800"/>
              </a:spcAft>
              <a:buNone/>
            </a:pPr>
            <a:r>
              <a:rPr lang="en-GB" sz="4000" b="1" dirty="0">
                <a:latin typeface="Calibri" panose="020F0502020204030204" pitchFamily="34" charset="0"/>
                <a:ea typeface="Calibri" panose="020F0502020204030204" pitchFamily="34" charset="0"/>
                <a:cs typeface="Times New Roman" panose="02020603050405020304" pitchFamily="18" charset="0"/>
              </a:rPr>
              <a:t>What is the status of the property to be let?</a:t>
            </a:r>
          </a:p>
          <a:p>
            <a:pPr marL="0" indent="0">
              <a:lnSpc>
                <a:spcPct val="107000"/>
              </a:lnSpc>
              <a:spcAft>
                <a:spcPts val="800"/>
              </a:spcAft>
              <a:buNone/>
            </a:pPr>
            <a:r>
              <a:rPr lang="en-GB" sz="4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Fitted?</a:t>
            </a:r>
          </a:p>
          <a:p>
            <a:pPr marL="811213" lvl="1" indent="-269875">
              <a:lnSpc>
                <a:spcPct val="100000"/>
              </a:lnSpc>
              <a:spcBef>
                <a:spcPts val="600"/>
              </a:spcBef>
              <a:spcAft>
                <a:spcPts val="600"/>
              </a:spcAft>
              <a:buFont typeface="Wingdings" panose="05000000000000000000" pitchFamily="2" charset="2"/>
              <a:buChar char="Ø"/>
            </a:pPr>
            <a:r>
              <a:rPr lang="en-GB" sz="4000" b="1" dirty="0"/>
              <a:t>Does the subject property have previous tenants fixtures and fittings (F&amp;F) in situ?</a:t>
            </a:r>
          </a:p>
          <a:p>
            <a:pPr marL="811213" lvl="1" indent="-269875">
              <a:lnSpc>
                <a:spcPct val="100000"/>
              </a:lnSpc>
              <a:spcBef>
                <a:spcPts val="600"/>
              </a:spcBef>
              <a:spcAft>
                <a:spcPts val="600"/>
              </a:spcAft>
              <a:buFont typeface="Wingdings" panose="05000000000000000000" pitchFamily="2" charset="2"/>
              <a:buChar char="Ø"/>
            </a:pPr>
            <a:r>
              <a:rPr lang="en-GB" sz="4000" b="1" dirty="0"/>
              <a:t>Is landlord (L/L) required to strip out all or just specific items – OR – is tenant to do these works</a:t>
            </a:r>
          </a:p>
          <a:p>
            <a:pPr marL="811213" lvl="1" indent="-269875">
              <a:lnSpc>
                <a:spcPct val="100000"/>
              </a:lnSpc>
              <a:spcBef>
                <a:spcPts val="600"/>
              </a:spcBef>
              <a:spcAft>
                <a:spcPts val="600"/>
              </a:spcAft>
              <a:buFont typeface="Wingdings" panose="05000000000000000000" pitchFamily="2" charset="2"/>
              <a:buChar char="Ø"/>
            </a:pPr>
            <a:r>
              <a:rPr lang="en-GB" sz="4000" b="1" dirty="0"/>
              <a:t>Will L/L carry out strip out works (if via managing agents normally very expensive) – OR – will tenant receive payment to strip out?</a:t>
            </a:r>
          </a:p>
          <a:p>
            <a:pPr marL="0" indent="0">
              <a:lnSpc>
                <a:spcPct val="107000"/>
              </a:lnSpc>
              <a:spcAft>
                <a:spcPts val="800"/>
              </a:spcAft>
              <a:buNone/>
            </a:pPr>
            <a:r>
              <a:rPr lang="en-GB" sz="4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Shell?</a:t>
            </a:r>
          </a:p>
          <a:p>
            <a:pPr marL="811213" lvl="1" indent="-269875">
              <a:lnSpc>
                <a:spcPct val="100000"/>
              </a:lnSpc>
              <a:spcBef>
                <a:spcPts val="600"/>
              </a:spcBef>
              <a:spcAft>
                <a:spcPts val="600"/>
              </a:spcAft>
              <a:buFont typeface="Wingdings" panose="05000000000000000000" pitchFamily="2" charset="2"/>
              <a:buChar char="Ø"/>
            </a:pPr>
            <a:r>
              <a:rPr lang="en-GB" sz="4000" b="1" dirty="0"/>
              <a:t>There is no universally agreed definition of what constitutes a shell property.  </a:t>
            </a:r>
          </a:p>
          <a:p>
            <a:pPr marL="811213" lvl="1" indent="-269875">
              <a:lnSpc>
                <a:spcPct val="100000"/>
              </a:lnSpc>
              <a:spcBef>
                <a:spcPts val="600"/>
              </a:spcBef>
              <a:spcAft>
                <a:spcPts val="600"/>
              </a:spcAft>
              <a:buFont typeface="Wingdings" panose="05000000000000000000" pitchFamily="2" charset="2"/>
              <a:buChar char="Ø"/>
            </a:pPr>
            <a:r>
              <a:rPr lang="en-GB" sz="4000" b="1" dirty="0"/>
              <a:t>Capped off services?</a:t>
            </a:r>
          </a:p>
          <a:p>
            <a:pPr marL="811213" lvl="1" indent="-269875">
              <a:lnSpc>
                <a:spcPct val="100000"/>
              </a:lnSpc>
              <a:spcBef>
                <a:spcPts val="600"/>
              </a:spcBef>
              <a:spcAft>
                <a:spcPts val="600"/>
              </a:spcAft>
              <a:buFont typeface="Wingdings" panose="05000000000000000000" pitchFamily="2" charset="2"/>
              <a:buChar char="Ø"/>
            </a:pPr>
            <a:r>
              <a:rPr lang="en-GB" sz="4000" b="1" dirty="0"/>
              <a:t>Specification of shell (or enhanced shell) needs to be carefully recorded in </a:t>
            </a:r>
            <a:r>
              <a:rPr lang="en-GB" sz="4000" b="1" dirty="0" err="1"/>
              <a:t>HoT’s</a:t>
            </a:r>
            <a:endParaRPr lang="en-GB" sz="4000" b="1" dirty="0"/>
          </a:p>
          <a:p>
            <a:pPr marL="811213" lvl="1" indent="-269875">
              <a:lnSpc>
                <a:spcPct val="100000"/>
              </a:lnSpc>
              <a:spcBef>
                <a:spcPts val="600"/>
              </a:spcBef>
              <a:spcAft>
                <a:spcPts val="600"/>
              </a:spcAft>
              <a:buFont typeface="Wingdings" panose="05000000000000000000" pitchFamily="2" charset="2"/>
              <a:buChar char="Ø"/>
            </a:pPr>
            <a:r>
              <a:rPr lang="en-GB" sz="4000" b="1" dirty="0"/>
              <a:t> </a:t>
            </a:r>
            <a:r>
              <a:rPr lang="en-GB" sz="4000" b="1" dirty="0">
                <a:solidFill>
                  <a:srgbClr val="FF0000"/>
                </a:solidFill>
              </a:rPr>
              <a:t>(see later the Capital Allowances Tax and VAT implications)</a:t>
            </a:r>
          </a:p>
          <a:p>
            <a:pPr marL="0" indent="0">
              <a:lnSpc>
                <a:spcPct val="107000"/>
              </a:lnSpc>
              <a:spcAft>
                <a:spcPts val="800"/>
              </a:spcAft>
              <a:buNone/>
            </a:pPr>
            <a:endParaRPr lang="en-GB" dirty="0"/>
          </a:p>
        </p:txBody>
      </p:sp>
    </p:spTree>
    <p:extLst>
      <p:ext uri="{BB962C8B-B14F-4D97-AF65-F5344CB8AC3E}">
        <p14:creationId xmlns:p14="http://schemas.microsoft.com/office/powerpoint/2010/main" val="1616823942"/>
      </p:ext>
    </p:extLst>
  </p:cSld>
  <p:clrMapOvr>
    <a:masterClrMapping/>
  </p:clrMapOvr>
  <mc:AlternateContent xmlns:mc="http://schemas.openxmlformats.org/markup-compatibility/2006" xmlns:p14="http://schemas.microsoft.com/office/powerpoint/2010/main">
    <mc:Choice Requires="p14">
      <p:transition p14:dur="0" advTm="354"/>
    </mc:Choice>
    <mc:Fallback xmlns="">
      <p:transition advTm="3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left)">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left)">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wipe(left)">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8A9169D5A39D6488D0A632D7586C9F8" ma:contentTypeVersion="16" ma:contentTypeDescription="Create a new document." ma:contentTypeScope="" ma:versionID="32a2d8f55d2d5a3c0bab182f1dac4565">
  <xsd:schema xmlns:xsd="http://www.w3.org/2001/XMLSchema" xmlns:xs="http://www.w3.org/2001/XMLSchema" xmlns:p="http://schemas.microsoft.com/office/2006/metadata/properties" xmlns:ns2="e8959ad4-0242-44e3-8119-fbf8d1bb6252" xmlns:ns3="1a324fc6-4aec-4065-9c85-9f89565c560a" targetNamespace="http://schemas.microsoft.com/office/2006/metadata/properties" ma:root="true" ma:fieldsID="eb01fe741d2c091f60468befd29c7c12" ns2:_="" ns3:_="">
    <xsd:import namespace="e8959ad4-0242-44e3-8119-fbf8d1bb6252"/>
    <xsd:import namespace="1a324fc6-4aec-4065-9c85-9f89565c560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959ad4-0242-44e3-8119-fbf8d1bb62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6ec24e2-5f83-4b5d-844e-3e8fb7c84af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a324fc6-4aec-4065-9c85-9f89565c560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71cb8ba-6ce8-44dd-b120-99dbcfdf0163}" ma:internalName="TaxCatchAll" ma:showField="CatchAllData" ma:web="1a324fc6-4aec-4065-9c85-9f89565c560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8959ad4-0242-44e3-8119-fbf8d1bb6252">
      <Terms xmlns="http://schemas.microsoft.com/office/infopath/2007/PartnerControls"/>
    </lcf76f155ced4ddcb4097134ff3c332f>
    <TaxCatchAll xmlns="1a324fc6-4aec-4065-9c85-9f89565c560a" xsi:nil="true"/>
  </documentManagement>
</p:properties>
</file>

<file path=customXml/itemProps1.xml><?xml version="1.0" encoding="utf-8"?>
<ds:datastoreItem xmlns:ds="http://schemas.openxmlformats.org/officeDocument/2006/customXml" ds:itemID="{03B31787-E655-4091-8C34-FD3F2994B05D}">
  <ds:schemaRefs>
    <ds:schemaRef ds:uri="http://schemas.microsoft.com/sharepoint/v3/contenttype/forms"/>
  </ds:schemaRefs>
</ds:datastoreItem>
</file>

<file path=customXml/itemProps2.xml><?xml version="1.0" encoding="utf-8"?>
<ds:datastoreItem xmlns:ds="http://schemas.openxmlformats.org/officeDocument/2006/customXml" ds:itemID="{697B3C85-79EB-4F2C-83A8-9D10DB6A5D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959ad4-0242-44e3-8119-fbf8d1bb6252"/>
    <ds:schemaRef ds:uri="1a324fc6-4aec-4065-9c85-9f89565c56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9DD9722-141F-435D-A688-AF29AF2C6349}">
  <ds:schemaRefs>
    <ds:schemaRef ds:uri="http://purl.org/dc/terms/"/>
    <ds:schemaRef ds:uri="http://schemas.microsoft.com/office/2006/metadata/properties"/>
    <ds:schemaRef ds:uri="http://www.w3.org/XML/1998/namespace"/>
    <ds:schemaRef ds:uri="e8959ad4-0242-44e3-8119-fbf8d1bb6252"/>
    <ds:schemaRef ds:uri="1a324fc6-4aec-4065-9c85-9f89565c560a"/>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1388</TotalTime>
  <Words>4413</Words>
  <Application>Microsoft Office PowerPoint</Application>
  <PresentationFormat>Widescreen</PresentationFormat>
  <Paragraphs>274</Paragraphs>
  <Slides>26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Graphik-Regular</vt:lpstr>
      <vt:lpstr>Wingdings</vt:lpstr>
      <vt:lpstr>Office Theme</vt:lpstr>
      <vt:lpstr>   What’s HoT’s &amp; What’s Not</vt:lpstr>
      <vt:lpstr>WHAT’S HoT’s &amp; WHAT’S NOT</vt:lpstr>
      <vt:lpstr>PowerPoint Presentation</vt:lpstr>
      <vt:lpstr>HEADS OF TERMS </vt:lpstr>
      <vt:lpstr>DEMISE FOR A DRIVE-THRU</vt:lpstr>
      <vt:lpstr>LEASE TERMS </vt:lpstr>
      <vt:lpstr>LEASE TERMS        Break Option</vt:lpstr>
      <vt:lpstr>LEASE TERMS</vt:lpstr>
      <vt:lpstr>Handover Specification</vt:lpstr>
      <vt:lpstr>DRIVE-THRU New Build    Extra HoT’s </vt:lpstr>
      <vt:lpstr>  COVID – RENT SUSPENSION </vt:lpstr>
      <vt:lpstr>  COVID – RENT SUSPENSION </vt:lpstr>
      <vt:lpstr>USE CLASS A or CLASS E  </vt:lpstr>
      <vt:lpstr>USE</vt:lpstr>
      <vt:lpstr>USE </vt:lpstr>
      <vt:lpstr>GREEN LEASES</vt:lpstr>
      <vt:lpstr>ESG </vt:lpstr>
      <vt:lpstr>ESG</vt:lpstr>
      <vt:lpstr>EPC</vt:lpstr>
      <vt:lpstr>EXCLUSIVITY</vt:lpstr>
      <vt:lpstr>UNINSURED RISK/DAMAGE</vt:lpstr>
      <vt:lpstr>Confidentiality Non-Disclosure</vt:lpstr>
      <vt:lpstr>LEASE TERMS Capital Contribution</vt:lpstr>
      <vt:lpstr>LEASE TERMS Capital Contribution - continued</vt:lpstr>
      <vt:lpstr>LEASE TERMS Capital Contribution - Incentives</vt:lpstr>
      <vt:lpstr>LEASE TERMS Capital Contribution - Incentives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Hots &amp; What’s Not</dc:title>
  <dc:creator>Yasmin Thabet</dc:creator>
  <cp:lastModifiedBy>Douglas Stevens</cp:lastModifiedBy>
  <cp:revision>14</cp:revision>
  <dcterms:created xsi:type="dcterms:W3CDTF">2022-10-28T07:27:41Z</dcterms:created>
  <dcterms:modified xsi:type="dcterms:W3CDTF">2022-11-01T14:42:33Z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0x01010098A9169D5A39D6488D0A632D7586C9F8</vt:lpwstr>
  </property>
  <property fmtid="{D5CDD505-2E9C-101B-9397-08002B2CF9AE}" pid="3" name="MediaServiceImageTags">
    <vt:lpwstr/>
  </property>
</Properties>
</file>