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18" r:id="rId2"/>
    <p:sldId id="302" r:id="rId3"/>
    <p:sldId id="400" r:id="rId4"/>
    <p:sldId id="404" r:id="rId5"/>
    <p:sldId id="405" r:id="rId6"/>
    <p:sldId id="407" r:id="rId7"/>
    <p:sldId id="408" r:id="rId8"/>
    <p:sldId id="401" r:id="rId9"/>
    <p:sldId id="411" r:id="rId10"/>
    <p:sldId id="402" r:id="rId11"/>
    <p:sldId id="403" r:id="rId12"/>
    <p:sldId id="410" r:id="rId13"/>
    <p:sldId id="274" r:id="rId14"/>
    <p:sldId id="339" r:id="rId15"/>
    <p:sldId id="340" r:id="rId16"/>
    <p:sldId id="341" r:id="rId17"/>
    <p:sldId id="342" r:id="rId18"/>
    <p:sldId id="343" r:id="rId19"/>
    <p:sldId id="406" r:id="rId20"/>
    <p:sldId id="395" r:id="rId21"/>
    <p:sldId id="396" r:id="rId22"/>
    <p:sldId id="397" r:id="rId23"/>
    <p:sldId id="398" r:id="rId24"/>
    <p:sldId id="399" r:id="rId25"/>
    <p:sldId id="413" r:id="rId26"/>
    <p:sldId id="416" r:id="rId27"/>
    <p:sldId id="417" r:id="rId28"/>
    <p:sldId id="418" r:id="rId29"/>
    <p:sldId id="419" r:id="rId30"/>
    <p:sldId id="420" r:id="rId31"/>
    <p:sldId id="421" r:id="rId32"/>
    <p:sldId id="422" r:id="rId33"/>
    <p:sldId id="423" r:id="rId34"/>
    <p:sldId id="41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el Swanston" initials="RS" lastIdx="2" clrIdx="0">
    <p:extLst>
      <p:ext uri="{19B8F6BF-5375-455C-9EA6-DF929625EA0E}">
        <p15:presenceInfo xmlns:p15="http://schemas.microsoft.com/office/powerpoint/2012/main" userId="S::RachaelSwanston@cs2.co.uk::89c853f0-c5a9-418b-8239-3cfde45c8318" providerId="AD"/>
      </p:ext>
    </p:extLst>
  </p:cmAuthor>
  <p:cmAuthor id="2" name="Eve Hesketh" initials="EH" lastIdx="1" clrIdx="1">
    <p:extLst>
      <p:ext uri="{19B8F6BF-5375-455C-9EA6-DF929625EA0E}">
        <p15:presenceInfo xmlns:p15="http://schemas.microsoft.com/office/powerpoint/2012/main" userId="S::evehesketh@cs2.co.uk::d4a3b6a6-b1c2-4d1f-a1f8-74cc912071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8C"/>
    <a:srgbClr val="00AEEF"/>
    <a:srgbClr val="968C83"/>
    <a:srgbClr val="171F49"/>
    <a:srgbClr val="88C438"/>
    <a:srgbClr val="857B71"/>
    <a:srgbClr val="786F66"/>
    <a:srgbClr val="848484"/>
    <a:srgbClr val="FF33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171" autoAdjust="0"/>
  </p:normalViewPr>
  <p:slideViewPr>
    <p:cSldViewPr snapToGrid="0">
      <p:cViewPr varScale="1">
        <p:scale>
          <a:sx n="67" d="100"/>
          <a:sy n="67" d="100"/>
        </p:scale>
        <p:origin x="72" y="408"/>
      </p:cViewPr>
      <p:guideLst/>
    </p:cSldViewPr>
  </p:slideViewPr>
  <p:outlineViewPr>
    <p:cViewPr>
      <p:scale>
        <a:sx n="33" d="100"/>
        <a:sy n="33" d="100"/>
      </p:scale>
      <p:origin x="0" y="-26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25514-3957-4046-95B0-5032EEF5D8CB}"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C52B1136-0ACD-40BA-B45C-FC3B8E582D78}">
      <dgm:prSet/>
      <dgm:spPr>
        <a:xfrm>
          <a:off x="0" y="31455"/>
          <a:ext cx="5924550" cy="1081080"/>
        </a:xfrm>
        <a:prstGeom prst="roundRect">
          <a:avLst/>
        </a:prstGeom>
        <a:solidFill>
          <a:srgbClr val="88C438"/>
        </a:solidFill>
        <a:ln>
          <a:noFill/>
        </a:ln>
        <a:effectLst>
          <a:outerShdw blurRad="50800" dist="38100" dir="5400000" sy="96000" rotWithShape="0">
            <a:srgbClr val="000000">
              <a:alpha val="54000"/>
            </a:srgbClr>
          </a:outerShdw>
        </a:effectLst>
      </dgm:spPr>
      <dgm:t>
        <a:bodyPr/>
        <a:lstStyle/>
        <a:p>
          <a:pPr>
            <a:buNone/>
          </a:pPr>
          <a:r>
            <a:rPr lang="en-US" dirty="0">
              <a:solidFill>
                <a:sysClr val="window" lastClr="FFFFFF"/>
              </a:solidFill>
              <a:latin typeface="Arial Nova Light" panose="020B0304020202020204" pitchFamily="34" charset="0"/>
              <a:ea typeface="+mn-ea"/>
              <a:cs typeface="+mn-cs"/>
            </a:rPr>
            <a:t>Be wary of complexities of break clauses</a:t>
          </a:r>
        </a:p>
      </dgm:t>
    </dgm:pt>
    <dgm:pt modelId="{C46A36D6-74BC-44BC-BBA4-41DF698DC22E}" type="parTrans" cxnId="{48D176C4-DC77-4A93-850D-0C3501FF455C}">
      <dgm:prSet/>
      <dgm:spPr/>
      <dgm:t>
        <a:bodyPr/>
        <a:lstStyle/>
        <a:p>
          <a:endParaRPr lang="en-US"/>
        </a:p>
      </dgm:t>
    </dgm:pt>
    <dgm:pt modelId="{6A800559-E080-4E09-AF83-147181C79D4E}" type="sibTrans" cxnId="{48D176C4-DC77-4A93-850D-0C3501FF455C}">
      <dgm:prSet/>
      <dgm:spPr/>
      <dgm:t>
        <a:bodyPr/>
        <a:lstStyle/>
        <a:p>
          <a:endParaRPr lang="en-US"/>
        </a:p>
      </dgm:t>
    </dgm:pt>
    <dgm:pt modelId="{3C80D9FD-9A66-4048-A7FE-9704C440C976}">
      <dgm:prSet/>
      <dgm:spPr>
        <a:xfrm>
          <a:off x="0" y="1193175"/>
          <a:ext cx="5924550" cy="1081080"/>
        </a:xfrm>
        <a:prstGeom prst="roundRect">
          <a:avLst/>
        </a:prstGeom>
        <a:solidFill>
          <a:srgbClr val="00AEEF"/>
        </a:solidFill>
        <a:ln>
          <a:noFill/>
        </a:ln>
        <a:effectLst>
          <a:outerShdw blurRad="50800" dist="38100" dir="5400000" sy="96000" rotWithShape="0">
            <a:srgbClr val="000000">
              <a:alpha val="54000"/>
            </a:srgbClr>
          </a:outerShdw>
        </a:effectLst>
      </dgm:spPr>
      <dgm:t>
        <a:bodyPr/>
        <a:lstStyle/>
        <a:p>
          <a:pPr>
            <a:buNone/>
          </a:pPr>
          <a:r>
            <a:rPr lang="en-US" dirty="0">
              <a:solidFill>
                <a:sysClr val="window" lastClr="FFFFFF"/>
              </a:solidFill>
              <a:latin typeface="Arial Nova Light" panose="020B0304020202020204" pitchFamily="34" charset="0"/>
              <a:ea typeface="+mn-ea"/>
              <a:cs typeface="+mn-cs"/>
            </a:rPr>
            <a:t>Time is key.  Ideally 12-24 months</a:t>
          </a:r>
        </a:p>
      </dgm:t>
    </dgm:pt>
    <dgm:pt modelId="{F3637ED9-63EF-4140-B9D2-1E48B258BF06}" type="parTrans" cxnId="{EB2A8BDB-C6DF-4773-908D-131E8EF0F9A8}">
      <dgm:prSet/>
      <dgm:spPr/>
      <dgm:t>
        <a:bodyPr/>
        <a:lstStyle/>
        <a:p>
          <a:endParaRPr lang="en-US"/>
        </a:p>
      </dgm:t>
    </dgm:pt>
    <dgm:pt modelId="{87DA9A42-611C-44E1-9745-97C0223575C2}" type="sibTrans" cxnId="{EB2A8BDB-C6DF-4773-908D-131E8EF0F9A8}">
      <dgm:prSet/>
      <dgm:spPr/>
      <dgm:t>
        <a:bodyPr/>
        <a:lstStyle/>
        <a:p>
          <a:endParaRPr lang="en-US"/>
        </a:p>
      </dgm:t>
    </dgm:pt>
    <dgm:pt modelId="{E1DDF582-5F0E-43D5-8A9D-CC2778EBFF0E}">
      <dgm:prSet/>
      <dgm:spPr>
        <a:xfrm>
          <a:off x="0" y="2354894"/>
          <a:ext cx="5924550" cy="1081080"/>
        </a:xfrm>
        <a:prstGeom prst="roundRect">
          <a:avLst/>
        </a:prstGeom>
        <a:solidFill>
          <a:srgbClr val="968C83"/>
        </a:solidFill>
        <a:ln>
          <a:noFill/>
        </a:ln>
        <a:effectLst>
          <a:outerShdw blurRad="50800" dist="38100" dir="5400000" sy="96000" rotWithShape="0">
            <a:srgbClr val="000000">
              <a:alpha val="54000"/>
            </a:srgbClr>
          </a:outerShdw>
        </a:effectLst>
      </dgm:spPr>
      <dgm:t>
        <a:bodyPr/>
        <a:lstStyle/>
        <a:p>
          <a:pPr>
            <a:buNone/>
          </a:pPr>
          <a:r>
            <a:rPr lang="en-US" dirty="0">
              <a:solidFill>
                <a:sysClr val="window" lastClr="FFFFFF"/>
              </a:solidFill>
              <a:latin typeface="Arial Nova Light" panose="020B0304020202020204" pitchFamily="34" charset="0"/>
              <a:ea typeface="+mn-ea"/>
              <a:cs typeface="+mn-cs"/>
            </a:rPr>
            <a:t>Always approach landlord early to try to agree settlement</a:t>
          </a:r>
        </a:p>
      </dgm:t>
    </dgm:pt>
    <dgm:pt modelId="{6A31B863-9401-4A10-9FEE-9E9771FC31F8}" type="parTrans" cxnId="{8723A43F-1B48-468F-A7A4-9DDC66B9CF6D}">
      <dgm:prSet/>
      <dgm:spPr/>
      <dgm:t>
        <a:bodyPr/>
        <a:lstStyle/>
        <a:p>
          <a:endParaRPr lang="en-US"/>
        </a:p>
      </dgm:t>
    </dgm:pt>
    <dgm:pt modelId="{F09CF370-CF27-4A97-8343-566E0B4FE491}" type="sibTrans" cxnId="{8723A43F-1B48-468F-A7A4-9DDC66B9CF6D}">
      <dgm:prSet/>
      <dgm:spPr/>
      <dgm:t>
        <a:bodyPr/>
        <a:lstStyle/>
        <a:p>
          <a:endParaRPr lang="en-US"/>
        </a:p>
      </dgm:t>
    </dgm:pt>
    <dgm:pt modelId="{70909291-E92A-423F-902F-63139C5BEF27}">
      <dgm:prSet/>
      <dgm:spPr>
        <a:xfrm>
          <a:off x="0" y="3516615"/>
          <a:ext cx="5924550" cy="1081080"/>
        </a:xfrm>
        <a:prstGeom prst="roundRect">
          <a:avLst/>
        </a:prstGeom>
        <a:solidFill>
          <a:srgbClr val="ED008C"/>
        </a:solidFill>
        <a:ln>
          <a:noFill/>
        </a:ln>
        <a:effectLst>
          <a:outerShdw blurRad="50800" dist="38100" dir="5400000" sy="96000" rotWithShape="0">
            <a:srgbClr val="000000">
              <a:alpha val="54000"/>
            </a:srgbClr>
          </a:outerShdw>
        </a:effectLst>
      </dgm:spPr>
      <dgm:t>
        <a:bodyPr/>
        <a:lstStyle/>
        <a:p>
          <a:pPr>
            <a:buNone/>
          </a:pPr>
          <a:r>
            <a:rPr lang="en-US" dirty="0">
              <a:solidFill>
                <a:sysClr val="window" lastClr="FFFFFF"/>
              </a:solidFill>
              <a:latin typeface="Arial Nova Light" panose="020B0304020202020204" pitchFamily="34" charset="0"/>
              <a:ea typeface="+mn-ea"/>
              <a:cs typeface="+mn-cs"/>
            </a:rPr>
            <a:t>Failing a break can cost ££££</a:t>
          </a:r>
        </a:p>
      </dgm:t>
    </dgm:pt>
    <dgm:pt modelId="{B687B430-C6EB-4B2E-90F2-102CF778EAD1}" type="parTrans" cxnId="{67F4E1FC-BA11-44E4-ADBA-9C51E8D63446}">
      <dgm:prSet/>
      <dgm:spPr/>
      <dgm:t>
        <a:bodyPr/>
        <a:lstStyle/>
        <a:p>
          <a:endParaRPr lang="en-US"/>
        </a:p>
      </dgm:t>
    </dgm:pt>
    <dgm:pt modelId="{DB6AB1C1-A3B8-41CA-92F2-6393239DC69B}" type="sibTrans" cxnId="{67F4E1FC-BA11-44E4-ADBA-9C51E8D63446}">
      <dgm:prSet/>
      <dgm:spPr/>
      <dgm:t>
        <a:bodyPr/>
        <a:lstStyle/>
        <a:p>
          <a:endParaRPr lang="en-US"/>
        </a:p>
      </dgm:t>
    </dgm:pt>
    <dgm:pt modelId="{34D571E1-1A39-4488-B412-75EC4B93571B}">
      <dgm:prSet/>
      <dgm:spPr>
        <a:xfrm>
          <a:off x="0" y="1193175"/>
          <a:ext cx="5924550" cy="1081080"/>
        </a:xfrm>
        <a:solidFill>
          <a:srgbClr val="171F49"/>
        </a:solidFill>
        <a:ln>
          <a:noFill/>
        </a:ln>
        <a:effectLst>
          <a:outerShdw blurRad="50800" dist="38100" dir="5400000" sy="96000" rotWithShape="0">
            <a:srgbClr val="000000">
              <a:alpha val="54000"/>
            </a:srgbClr>
          </a:outerShdw>
        </a:effectLst>
      </dgm:spPr>
      <dgm:t>
        <a:bodyPr/>
        <a:lstStyle/>
        <a:p>
          <a:pPr>
            <a:buNone/>
          </a:pPr>
          <a:r>
            <a:rPr lang="en-US" dirty="0">
              <a:solidFill>
                <a:sysClr val="window" lastClr="FFFFFF"/>
              </a:solidFill>
              <a:latin typeface="Arial Nova Light" panose="020B0304020202020204" pitchFamily="34" charset="0"/>
              <a:ea typeface="+mn-ea"/>
              <a:cs typeface="+mn-cs"/>
            </a:rPr>
            <a:t>Obtain Professional Advice</a:t>
          </a:r>
        </a:p>
      </dgm:t>
    </dgm:pt>
    <dgm:pt modelId="{3A98B5E2-D4C8-4990-AD9B-220B89A452B2}" type="parTrans" cxnId="{074AF1EA-9986-40FD-8437-FEEFC812DD28}">
      <dgm:prSet/>
      <dgm:spPr/>
      <dgm:t>
        <a:bodyPr/>
        <a:lstStyle/>
        <a:p>
          <a:endParaRPr lang="en-GB"/>
        </a:p>
      </dgm:t>
    </dgm:pt>
    <dgm:pt modelId="{FE01C214-16AA-48D3-A70B-DF70D70AFB93}" type="sibTrans" cxnId="{074AF1EA-9986-40FD-8437-FEEFC812DD28}">
      <dgm:prSet/>
      <dgm:spPr/>
      <dgm:t>
        <a:bodyPr/>
        <a:lstStyle/>
        <a:p>
          <a:endParaRPr lang="en-GB"/>
        </a:p>
      </dgm:t>
    </dgm:pt>
    <dgm:pt modelId="{95EB1495-666C-4322-9732-B5EBEDB0C316}" type="pres">
      <dgm:prSet presAssocID="{A3E25514-3957-4046-95B0-5032EEF5D8CB}" presName="linear" presStyleCnt="0">
        <dgm:presLayoutVars>
          <dgm:animLvl val="lvl"/>
          <dgm:resizeHandles val="exact"/>
        </dgm:presLayoutVars>
      </dgm:prSet>
      <dgm:spPr/>
    </dgm:pt>
    <dgm:pt modelId="{6FF0CB27-A337-4EB4-8C87-8DD1C2B7C0B8}" type="pres">
      <dgm:prSet presAssocID="{C52B1136-0ACD-40BA-B45C-FC3B8E582D78}" presName="parentText" presStyleLbl="node1" presStyleIdx="0" presStyleCnt="5">
        <dgm:presLayoutVars>
          <dgm:chMax val="0"/>
          <dgm:bulletEnabled val="1"/>
        </dgm:presLayoutVars>
      </dgm:prSet>
      <dgm:spPr/>
    </dgm:pt>
    <dgm:pt modelId="{E6698944-F8CD-4415-AEF4-9E62D252117B}" type="pres">
      <dgm:prSet presAssocID="{6A800559-E080-4E09-AF83-147181C79D4E}" presName="spacer" presStyleCnt="0"/>
      <dgm:spPr/>
    </dgm:pt>
    <dgm:pt modelId="{67016FBA-1F8E-45BE-AB52-EED12BD87E77}" type="pres">
      <dgm:prSet presAssocID="{3C80D9FD-9A66-4048-A7FE-9704C440C976}" presName="parentText" presStyleLbl="node1" presStyleIdx="1" presStyleCnt="5">
        <dgm:presLayoutVars>
          <dgm:chMax val="0"/>
          <dgm:bulletEnabled val="1"/>
        </dgm:presLayoutVars>
      </dgm:prSet>
      <dgm:spPr/>
    </dgm:pt>
    <dgm:pt modelId="{F829282C-831E-435F-AF6D-5D2091162915}" type="pres">
      <dgm:prSet presAssocID="{87DA9A42-611C-44E1-9745-97C0223575C2}" presName="spacer" presStyleCnt="0"/>
      <dgm:spPr/>
    </dgm:pt>
    <dgm:pt modelId="{B195A2A0-7BD0-44C7-9436-634D35D4AD93}" type="pres">
      <dgm:prSet presAssocID="{34D571E1-1A39-4488-B412-75EC4B93571B}" presName="parentText" presStyleLbl="node1" presStyleIdx="2" presStyleCnt="5">
        <dgm:presLayoutVars>
          <dgm:chMax val="0"/>
          <dgm:bulletEnabled val="1"/>
        </dgm:presLayoutVars>
      </dgm:prSet>
      <dgm:spPr>
        <a:prstGeom prst="roundRect">
          <a:avLst/>
        </a:prstGeom>
      </dgm:spPr>
    </dgm:pt>
    <dgm:pt modelId="{DAACC53B-9A66-424B-A244-7296993EB4CB}" type="pres">
      <dgm:prSet presAssocID="{FE01C214-16AA-48D3-A70B-DF70D70AFB93}" presName="spacer" presStyleCnt="0"/>
      <dgm:spPr/>
    </dgm:pt>
    <dgm:pt modelId="{ECB43541-57F2-476C-ADBD-59764534DD5A}" type="pres">
      <dgm:prSet presAssocID="{E1DDF582-5F0E-43D5-8A9D-CC2778EBFF0E}" presName="parentText" presStyleLbl="node1" presStyleIdx="3" presStyleCnt="5">
        <dgm:presLayoutVars>
          <dgm:chMax val="0"/>
          <dgm:bulletEnabled val="1"/>
        </dgm:presLayoutVars>
      </dgm:prSet>
      <dgm:spPr/>
    </dgm:pt>
    <dgm:pt modelId="{0EE790A4-AE1E-4A90-91AE-961EC011C28A}" type="pres">
      <dgm:prSet presAssocID="{F09CF370-CF27-4A97-8343-566E0B4FE491}" presName="spacer" presStyleCnt="0"/>
      <dgm:spPr/>
    </dgm:pt>
    <dgm:pt modelId="{9D678D04-65BB-4414-B988-A805E4BF9631}" type="pres">
      <dgm:prSet presAssocID="{70909291-E92A-423F-902F-63139C5BEF27}" presName="parentText" presStyleLbl="node1" presStyleIdx="4" presStyleCnt="5">
        <dgm:presLayoutVars>
          <dgm:chMax val="0"/>
          <dgm:bulletEnabled val="1"/>
        </dgm:presLayoutVars>
      </dgm:prSet>
      <dgm:spPr/>
    </dgm:pt>
  </dgm:ptLst>
  <dgm:cxnLst>
    <dgm:cxn modelId="{A6CCFB07-1B91-447E-9DDC-EB3D4F1DD898}" type="presOf" srcId="{3C80D9FD-9A66-4048-A7FE-9704C440C976}" destId="{67016FBA-1F8E-45BE-AB52-EED12BD87E77}" srcOrd="0" destOrd="0" presId="urn:microsoft.com/office/officeart/2005/8/layout/vList2"/>
    <dgm:cxn modelId="{D84F3C18-FDDE-48C8-B6E7-14A817F4B3E7}" type="presOf" srcId="{A3E25514-3957-4046-95B0-5032EEF5D8CB}" destId="{95EB1495-666C-4322-9732-B5EBEDB0C316}" srcOrd="0" destOrd="0" presId="urn:microsoft.com/office/officeart/2005/8/layout/vList2"/>
    <dgm:cxn modelId="{8723A43F-1B48-468F-A7A4-9DDC66B9CF6D}" srcId="{A3E25514-3957-4046-95B0-5032EEF5D8CB}" destId="{E1DDF582-5F0E-43D5-8A9D-CC2778EBFF0E}" srcOrd="3" destOrd="0" parTransId="{6A31B863-9401-4A10-9FEE-9E9771FC31F8}" sibTransId="{F09CF370-CF27-4A97-8343-566E0B4FE491}"/>
    <dgm:cxn modelId="{B8A4CD84-793E-411B-B689-DA0C3F7DA848}" type="presOf" srcId="{70909291-E92A-423F-902F-63139C5BEF27}" destId="{9D678D04-65BB-4414-B988-A805E4BF9631}" srcOrd="0" destOrd="0" presId="urn:microsoft.com/office/officeart/2005/8/layout/vList2"/>
    <dgm:cxn modelId="{09482CB6-518D-4F47-BD95-A101230AE1DE}" type="presOf" srcId="{C52B1136-0ACD-40BA-B45C-FC3B8E582D78}" destId="{6FF0CB27-A337-4EB4-8C87-8DD1C2B7C0B8}" srcOrd="0" destOrd="0" presId="urn:microsoft.com/office/officeart/2005/8/layout/vList2"/>
    <dgm:cxn modelId="{48D176C4-DC77-4A93-850D-0C3501FF455C}" srcId="{A3E25514-3957-4046-95B0-5032EEF5D8CB}" destId="{C52B1136-0ACD-40BA-B45C-FC3B8E582D78}" srcOrd="0" destOrd="0" parTransId="{C46A36D6-74BC-44BC-BBA4-41DF698DC22E}" sibTransId="{6A800559-E080-4E09-AF83-147181C79D4E}"/>
    <dgm:cxn modelId="{EB2A8BDB-C6DF-4773-908D-131E8EF0F9A8}" srcId="{A3E25514-3957-4046-95B0-5032EEF5D8CB}" destId="{3C80D9FD-9A66-4048-A7FE-9704C440C976}" srcOrd="1" destOrd="0" parTransId="{F3637ED9-63EF-4140-B9D2-1E48B258BF06}" sibTransId="{87DA9A42-611C-44E1-9745-97C0223575C2}"/>
    <dgm:cxn modelId="{396952E4-0F78-472A-BAC9-DF77A0E02517}" type="presOf" srcId="{E1DDF582-5F0E-43D5-8A9D-CC2778EBFF0E}" destId="{ECB43541-57F2-476C-ADBD-59764534DD5A}" srcOrd="0" destOrd="0" presId="urn:microsoft.com/office/officeart/2005/8/layout/vList2"/>
    <dgm:cxn modelId="{074AF1EA-9986-40FD-8437-FEEFC812DD28}" srcId="{A3E25514-3957-4046-95B0-5032EEF5D8CB}" destId="{34D571E1-1A39-4488-B412-75EC4B93571B}" srcOrd="2" destOrd="0" parTransId="{3A98B5E2-D4C8-4990-AD9B-220B89A452B2}" sibTransId="{FE01C214-16AA-48D3-A70B-DF70D70AFB93}"/>
    <dgm:cxn modelId="{703A33F0-C0B3-43B2-98DF-A467C4F93A63}" type="presOf" srcId="{34D571E1-1A39-4488-B412-75EC4B93571B}" destId="{B195A2A0-7BD0-44C7-9436-634D35D4AD93}" srcOrd="0" destOrd="0" presId="urn:microsoft.com/office/officeart/2005/8/layout/vList2"/>
    <dgm:cxn modelId="{67F4E1FC-BA11-44E4-ADBA-9C51E8D63446}" srcId="{A3E25514-3957-4046-95B0-5032EEF5D8CB}" destId="{70909291-E92A-423F-902F-63139C5BEF27}" srcOrd="4" destOrd="0" parTransId="{B687B430-C6EB-4B2E-90F2-102CF778EAD1}" sibTransId="{DB6AB1C1-A3B8-41CA-92F2-6393239DC69B}"/>
    <dgm:cxn modelId="{437269FF-EA36-45F7-A371-F9F650A2ABAC}" type="presParOf" srcId="{95EB1495-666C-4322-9732-B5EBEDB0C316}" destId="{6FF0CB27-A337-4EB4-8C87-8DD1C2B7C0B8}" srcOrd="0" destOrd="0" presId="urn:microsoft.com/office/officeart/2005/8/layout/vList2"/>
    <dgm:cxn modelId="{2EF8A5EE-58B9-4271-A61E-360EF7012497}" type="presParOf" srcId="{95EB1495-666C-4322-9732-B5EBEDB0C316}" destId="{E6698944-F8CD-4415-AEF4-9E62D252117B}" srcOrd="1" destOrd="0" presId="urn:microsoft.com/office/officeart/2005/8/layout/vList2"/>
    <dgm:cxn modelId="{0232A327-CA9F-47C1-9CF6-7D6C3BF6F5BD}" type="presParOf" srcId="{95EB1495-666C-4322-9732-B5EBEDB0C316}" destId="{67016FBA-1F8E-45BE-AB52-EED12BD87E77}" srcOrd="2" destOrd="0" presId="urn:microsoft.com/office/officeart/2005/8/layout/vList2"/>
    <dgm:cxn modelId="{849217C7-06BF-4DC9-806D-8FA31D379B43}" type="presParOf" srcId="{95EB1495-666C-4322-9732-B5EBEDB0C316}" destId="{F829282C-831E-435F-AF6D-5D2091162915}" srcOrd="3" destOrd="0" presId="urn:microsoft.com/office/officeart/2005/8/layout/vList2"/>
    <dgm:cxn modelId="{AA1D8384-DA5C-4ED1-A7C1-168AC576CCC6}" type="presParOf" srcId="{95EB1495-666C-4322-9732-B5EBEDB0C316}" destId="{B195A2A0-7BD0-44C7-9436-634D35D4AD93}" srcOrd="4" destOrd="0" presId="urn:microsoft.com/office/officeart/2005/8/layout/vList2"/>
    <dgm:cxn modelId="{7BAA37A2-AA95-417E-B432-2B1DE6702356}" type="presParOf" srcId="{95EB1495-666C-4322-9732-B5EBEDB0C316}" destId="{DAACC53B-9A66-424B-A244-7296993EB4CB}" srcOrd="5" destOrd="0" presId="urn:microsoft.com/office/officeart/2005/8/layout/vList2"/>
    <dgm:cxn modelId="{1D58A72F-0911-4DD4-A476-5514A059C98D}" type="presParOf" srcId="{95EB1495-666C-4322-9732-B5EBEDB0C316}" destId="{ECB43541-57F2-476C-ADBD-59764534DD5A}" srcOrd="6" destOrd="0" presId="urn:microsoft.com/office/officeart/2005/8/layout/vList2"/>
    <dgm:cxn modelId="{051FE72B-A2B9-4753-B696-BDA2FF694DEA}" type="presParOf" srcId="{95EB1495-666C-4322-9732-B5EBEDB0C316}" destId="{0EE790A4-AE1E-4A90-91AE-961EC011C28A}" srcOrd="7" destOrd="0" presId="urn:microsoft.com/office/officeart/2005/8/layout/vList2"/>
    <dgm:cxn modelId="{AEDE4443-ACCB-4F8F-9E8A-AAE9F0DF1D25}" type="presParOf" srcId="{95EB1495-666C-4322-9732-B5EBEDB0C316}" destId="{9D678D04-65BB-4414-B988-A805E4BF963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0CB27-A337-4EB4-8C87-8DD1C2B7C0B8}">
      <dsp:nvSpPr>
        <dsp:cNvPr id="0" name=""/>
        <dsp:cNvSpPr/>
      </dsp:nvSpPr>
      <dsp:spPr>
        <a:xfrm>
          <a:off x="0" y="546467"/>
          <a:ext cx="6878473" cy="503685"/>
        </a:xfrm>
        <a:prstGeom prst="roundRect">
          <a:avLst/>
        </a:prstGeom>
        <a:solidFill>
          <a:srgbClr val="88C438"/>
        </a:soli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ysClr val="window" lastClr="FFFFFF"/>
              </a:solidFill>
              <a:latin typeface="Arial Nova Light" panose="020B0304020202020204" pitchFamily="34" charset="0"/>
              <a:ea typeface="+mn-ea"/>
              <a:cs typeface="+mn-cs"/>
            </a:rPr>
            <a:t>Be wary of complexities of break clauses</a:t>
          </a:r>
        </a:p>
      </dsp:txBody>
      <dsp:txXfrm>
        <a:off x="24588" y="571055"/>
        <a:ext cx="6829297" cy="454509"/>
      </dsp:txXfrm>
    </dsp:sp>
    <dsp:sp modelId="{67016FBA-1F8E-45BE-AB52-EED12BD87E77}">
      <dsp:nvSpPr>
        <dsp:cNvPr id="0" name=""/>
        <dsp:cNvSpPr/>
      </dsp:nvSpPr>
      <dsp:spPr>
        <a:xfrm>
          <a:off x="0" y="1110632"/>
          <a:ext cx="6878473" cy="503685"/>
        </a:xfrm>
        <a:prstGeom prst="roundRect">
          <a:avLst/>
        </a:prstGeom>
        <a:solidFill>
          <a:srgbClr val="00AEEF"/>
        </a:soli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ysClr val="window" lastClr="FFFFFF"/>
              </a:solidFill>
              <a:latin typeface="Arial Nova Light" panose="020B0304020202020204" pitchFamily="34" charset="0"/>
              <a:ea typeface="+mn-ea"/>
              <a:cs typeface="+mn-cs"/>
            </a:rPr>
            <a:t>Time is key.  Ideally 12-24 months</a:t>
          </a:r>
        </a:p>
      </dsp:txBody>
      <dsp:txXfrm>
        <a:off x="24588" y="1135220"/>
        <a:ext cx="6829297" cy="454509"/>
      </dsp:txXfrm>
    </dsp:sp>
    <dsp:sp modelId="{B195A2A0-7BD0-44C7-9436-634D35D4AD93}">
      <dsp:nvSpPr>
        <dsp:cNvPr id="0" name=""/>
        <dsp:cNvSpPr/>
      </dsp:nvSpPr>
      <dsp:spPr>
        <a:xfrm>
          <a:off x="0" y="1674797"/>
          <a:ext cx="6878473" cy="503685"/>
        </a:xfrm>
        <a:prstGeom prst="roundRect">
          <a:avLst/>
        </a:prstGeom>
        <a:solidFill>
          <a:srgbClr val="171F49"/>
        </a:soli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ysClr val="window" lastClr="FFFFFF"/>
              </a:solidFill>
              <a:latin typeface="Arial Nova Light" panose="020B0304020202020204" pitchFamily="34" charset="0"/>
              <a:ea typeface="+mn-ea"/>
              <a:cs typeface="+mn-cs"/>
            </a:rPr>
            <a:t>Obtain Professional Advice</a:t>
          </a:r>
        </a:p>
      </dsp:txBody>
      <dsp:txXfrm>
        <a:off x="24588" y="1699385"/>
        <a:ext cx="6829297" cy="454509"/>
      </dsp:txXfrm>
    </dsp:sp>
    <dsp:sp modelId="{ECB43541-57F2-476C-ADBD-59764534DD5A}">
      <dsp:nvSpPr>
        <dsp:cNvPr id="0" name=""/>
        <dsp:cNvSpPr/>
      </dsp:nvSpPr>
      <dsp:spPr>
        <a:xfrm>
          <a:off x="0" y="2238962"/>
          <a:ext cx="6878473" cy="503685"/>
        </a:xfrm>
        <a:prstGeom prst="roundRect">
          <a:avLst/>
        </a:prstGeom>
        <a:solidFill>
          <a:srgbClr val="968C83"/>
        </a:soli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ysClr val="window" lastClr="FFFFFF"/>
              </a:solidFill>
              <a:latin typeface="Arial Nova Light" panose="020B0304020202020204" pitchFamily="34" charset="0"/>
              <a:ea typeface="+mn-ea"/>
              <a:cs typeface="+mn-cs"/>
            </a:rPr>
            <a:t>Always approach landlord early to try to agree settlement</a:t>
          </a:r>
        </a:p>
      </dsp:txBody>
      <dsp:txXfrm>
        <a:off x="24588" y="2263550"/>
        <a:ext cx="6829297" cy="454509"/>
      </dsp:txXfrm>
    </dsp:sp>
    <dsp:sp modelId="{9D678D04-65BB-4414-B988-A805E4BF9631}">
      <dsp:nvSpPr>
        <dsp:cNvPr id="0" name=""/>
        <dsp:cNvSpPr/>
      </dsp:nvSpPr>
      <dsp:spPr>
        <a:xfrm>
          <a:off x="0" y="2803127"/>
          <a:ext cx="6878473" cy="503685"/>
        </a:xfrm>
        <a:prstGeom prst="roundRect">
          <a:avLst/>
        </a:prstGeom>
        <a:solidFill>
          <a:srgbClr val="ED008C"/>
        </a:soli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ysClr val="window" lastClr="FFFFFF"/>
              </a:solidFill>
              <a:latin typeface="Arial Nova Light" panose="020B0304020202020204" pitchFamily="34" charset="0"/>
              <a:ea typeface="+mn-ea"/>
              <a:cs typeface="+mn-cs"/>
            </a:rPr>
            <a:t>Failing a break can cost ££££</a:t>
          </a:r>
        </a:p>
      </dsp:txBody>
      <dsp:txXfrm>
        <a:off x="24588" y="2827715"/>
        <a:ext cx="6829297"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20FCB-E2D8-4E09-AE9F-AE4744FC3414}" type="datetimeFigureOut">
              <a:rPr lang="en-GB" smtClean="0"/>
              <a:t>21/06/2021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FE7CD-8355-45B0-A730-3629DDD803FC}" type="slidenum">
              <a:rPr lang="en-GB" smtClean="0"/>
              <a:t>‹#›</a:t>
            </a:fld>
            <a:endParaRPr lang="en-GB"/>
          </a:p>
        </p:txBody>
      </p:sp>
    </p:spTree>
    <p:extLst>
      <p:ext uri="{BB962C8B-B14F-4D97-AF65-F5344CB8AC3E}">
        <p14:creationId xmlns:p14="http://schemas.microsoft.com/office/powerpoint/2010/main" val="373399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p:txBody>
      </p:sp>
      <p:sp>
        <p:nvSpPr>
          <p:cNvPr id="4" name="Slide Number Placeholder 3"/>
          <p:cNvSpPr>
            <a:spLocks noGrp="1"/>
          </p:cNvSpPr>
          <p:nvPr>
            <p:ph type="sldNum" sz="quarter" idx="5"/>
          </p:nvPr>
        </p:nvSpPr>
        <p:spPr/>
        <p:txBody>
          <a:bodyPr/>
          <a:lstStyle/>
          <a:p>
            <a:fld id="{FA7FE7CD-8355-45B0-A730-3629DDD803FC}" type="slidenum">
              <a:rPr lang="en-GB" smtClean="0"/>
              <a:t>2</a:t>
            </a:fld>
            <a:endParaRPr lang="en-GB"/>
          </a:p>
        </p:txBody>
      </p:sp>
    </p:spTree>
    <p:extLst>
      <p:ext uri="{BB962C8B-B14F-4D97-AF65-F5344CB8AC3E}">
        <p14:creationId xmlns:p14="http://schemas.microsoft.com/office/powerpoint/2010/main" val="2927842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11</a:t>
            </a:fld>
            <a:endParaRPr lang="en-GB"/>
          </a:p>
        </p:txBody>
      </p:sp>
    </p:spTree>
    <p:extLst>
      <p:ext uri="{BB962C8B-B14F-4D97-AF65-F5344CB8AC3E}">
        <p14:creationId xmlns:p14="http://schemas.microsoft.com/office/powerpoint/2010/main" val="248683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12</a:t>
            </a:fld>
            <a:endParaRPr lang="en-GB"/>
          </a:p>
        </p:txBody>
      </p:sp>
    </p:spTree>
    <p:extLst>
      <p:ext uri="{BB962C8B-B14F-4D97-AF65-F5344CB8AC3E}">
        <p14:creationId xmlns:p14="http://schemas.microsoft.com/office/powerpoint/2010/main" val="2351614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 Radford</a:t>
            </a:r>
          </a:p>
        </p:txBody>
      </p:sp>
      <p:sp>
        <p:nvSpPr>
          <p:cNvPr id="4" name="Slide Number Placeholder 3"/>
          <p:cNvSpPr>
            <a:spLocks noGrp="1"/>
          </p:cNvSpPr>
          <p:nvPr>
            <p:ph type="sldNum" sz="quarter" idx="5"/>
          </p:nvPr>
        </p:nvSpPr>
        <p:spPr/>
        <p:txBody>
          <a:bodyPr/>
          <a:lstStyle/>
          <a:p>
            <a:fld id="{FA7FE7CD-8355-45B0-A730-3629DDD803FC}" type="slidenum">
              <a:rPr lang="en-GB" smtClean="0"/>
              <a:t>13</a:t>
            </a:fld>
            <a:endParaRPr lang="en-GB"/>
          </a:p>
        </p:txBody>
      </p:sp>
    </p:spTree>
    <p:extLst>
      <p:ext uri="{BB962C8B-B14F-4D97-AF65-F5344CB8AC3E}">
        <p14:creationId xmlns:p14="http://schemas.microsoft.com/office/powerpoint/2010/main" val="2301038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 Radford</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14</a:t>
            </a:fld>
            <a:endParaRPr lang="en-GB"/>
          </a:p>
        </p:txBody>
      </p:sp>
    </p:spTree>
    <p:extLst>
      <p:ext uri="{BB962C8B-B14F-4D97-AF65-F5344CB8AC3E}">
        <p14:creationId xmlns:p14="http://schemas.microsoft.com/office/powerpoint/2010/main" val="2038258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 Radford</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15</a:t>
            </a:fld>
            <a:endParaRPr lang="en-GB"/>
          </a:p>
        </p:txBody>
      </p:sp>
    </p:spTree>
    <p:extLst>
      <p:ext uri="{BB962C8B-B14F-4D97-AF65-F5344CB8AC3E}">
        <p14:creationId xmlns:p14="http://schemas.microsoft.com/office/powerpoint/2010/main" val="135042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 Radford</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16</a:t>
            </a:fld>
            <a:endParaRPr lang="en-GB"/>
          </a:p>
        </p:txBody>
      </p:sp>
    </p:spTree>
    <p:extLst>
      <p:ext uri="{BB962C8B-B14F-4D97-AF65-F5344CB8AC3E}">
        <p14:creationId xmlns:p14="http://schemas.microsoft.com/office/powerpoint/2010/main" val="387012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 Radford</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17</a:t>
            </a:fld>
            <a:endParaRPr lang="en-GB"/>
          </a:p>
        </p:txBody>
      </p:sp>
    </p:spTree>
    <p:extLst>
      <p:ext uri="{BB962C8B-B14F-4D97-AF65-F5344CB8AC3E}">
        <p14:creationId xmlns:p14="http://schemas.microsoft.com/office/powerpoint/2010/main" val="736557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 Radford</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18</a:t>
            </a:fld>
            <a:endParaRPr lang="en-GB"/>
          </a:p>
        </p:txBody>
      </p:sp>
    </p:spTree>
    <p:extLst>
      <p:ext uri="{BB962C8B-B14F-4D97-AF65-F5344CB8AC3E}">
        <p14:creationId xmlns:p14="http://schemas.microsoft.com/office/powerpoint/2010/main" val="2989739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 Radford</a:t>
            </a:r>
          </a:p>
        </p:txBody>
      </p:sp>
      <p:sp>
        <p:nvSpPr>
          <p:cNvPr id="4" name="Slide Number Placeholder 3"/>
          <p:cNvSpPr>
            <a:spLocks noGrp="1"/>
          </p:cNvSpPr>
          <p:nvPr>
            <p:ph type="sldNum" sz="quarter" idx="5"/>
          </p:nvPr>
        </p:nvSpPr>
        <p:spPr/>
        <p:txBody>
          <a:bodyPr/>
          <a:lstStyle/>
          <a:p>
            <a:fld id="{FA7FE7CD-8355-45B0-A730-3629DDD803FC}" type="slidenum">
              <a:rPr lang="en-GB" smtClean="0"/>
              <a:t>19</a:t>
            </a:fld>
            <a:endParaRPr lang="en-GB"/>
          </a:p>
        </p:txBody>
      </p:sp>
    </p:spTree>
    <p:extLst>
      <p:ext uri="{BB962C8B-B14F-4D97-AF65-F5344CB8AC3E}">
        <p14:creationId xmlns:p14="http://schemas.microsoft.com/office/powerpoint/2010/main" val="4165198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Martin</a:t>
            </a:r>
          </a:p>
        </p:txBody>
      </p:sp>
      <p:sp>
        <p:nvSpPr>
          <p:cNvPr id="4" name="Slide Number Placeholder 3"/>
          <p:cNvSpPr>
            <a:spLocks noGrp="1"/>
          </p:cNvSpPr>
          <p:nvPr>
            <p:ph type="sldNum" sz="quarter" idx="5"/>
          </p:nvPr>
        </p:nvSpPr>
        <p:spPr/>
        <p:txBody>
          <a:bodyPr/>
          <a:lstStyle/>
          <a:p>
            <a:fld id="{FA7FE7CD-8355-45B0-A730-3629DDD803FC}" type="slidenum">
              <a:rPr lang="en-GB" smtClean="0"/>
              <a:t>20</a:t>
            </a:fld>
            <a:endParaRPr lang="en-GB"/>
          </a:p>
        </p:txBody>
      </p:sp>
    </p:spTree>
    <p:extLst>
      <p:ext uri="{BB962C8B-B14F-4D97-AF65-F5344CB8AC3E}">
        <p14:creationId xmlns:p14="http://schemas.microsoft.com/office/powerpoint/2010/main" val="335164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p:txBody>
      </p:sp>
      <p:sp>
        <p:nvSpPr>
          <p:cNvPr id="4" name="Slide Number Placeholder 3"/>
          <p:cNvSpPr>
            <a:spLocks noGrp="1"/>
          </p:cNvSpPr>
          <p:nvPr>
            <p:ph type="sldNum" sz="quarter" idx="5"/>
          </p:nvPr>
        </p:nvSpPr>
        <p:spPr/>
        <p:txBody>
          <a:bodyPr/>
          <a:lstStyle/>
          <a:p>
            <a:fld id="{FA7FE7CD-8355-45B0-A730-3629DDD803FC}" type="slidenum">
              <a:rPr lang="en-GB" smtClean="0"/>
              <a:t>3</a:t>
            </a:fld>
            <a:endParaRPr lang="en-GB"/>
          </a:p>
        </p:txBody>
      </p:sp>
    </p:spTree>
    <p:extLst>
      <p:ext uri="{BB962C8B-B14F-4D97-AF65-F5344CB8AC3E}">
        <p14:creationId xmlns:p14="http://schemas.microsoft.com/office/powerpoint/2010/main" val="90292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Martin</a:t>
            </a:r>
          </a:p>
        </p:txBody>
      </p:sp>
      <p:sp>
        <p:nvSpPr>
          <p:cNvPr id="4" name="Slide Number Placeholder 3"/>
          <p:cNvSpPr>
            <a:spLocks noGrp="1"/>
          </p:cNvSpPr>
          <p:nvPr>
            <p:ph type="sldNum" sz="quarter" idx="5"/>
          </p:nvPr>
        </p:nvSpPr>
        <p:spPr/>
        <p:txBody>
          <a:bodyPr/>
          <a:lstStyle/>
          <a:p>
            <a:fld id="{FA7FE7CD-8355-45B0-A730-3629DDD803FC}" type="slidenum">
              <a:rPr lang="en-GB" smtClean="0"/>
              <a:t>21</a:t>
            </a:fld>
            <a:endParaRPr lang="en-GB"/>
          </a:p>
        </p:txBody>
      </p:sp>
    </p:spTree>
    <p:extLst>
      <p:ext uri="{BB962C8B-B14F-4D97-AF65-F5344CB8AC3E}">
        <p14:creationId xmlns:p14="http://schemas.microsoft.com/office/powerpoint/2010/main" val="64634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Martin</a:t>
            </a:r>
          </a:p>
        </p:txBody>
      </p:sp>
      <p:sp>
        <p:nvSpPr>
          <p:cNvPr id="4" name="Slide Number Placeholder 3"/>
          <p:cNvSpPr>
            <a:spLocks noGrp="1"/>
          </p:cNvSpPr>
          <p:nvPr>
            <p:ph type="sldNum" sz="quarter" idx="5"/>
          </p:nvPr>
        </p:nvSpPr>
        <p:spPr/>
        <p:txBody>
          <a:bodyPr/>
          <a:lstStyle/>
          <a:p>
            <a:fld id="{FA7FE7CD-8355-45B0-A730-3629DDD803FC}" type="slidenum">
              <a:rPr lang="en-GB" smtClean="0"/>
              <a:t>22</a:t>
            </a:fld>
            <a:endParaRPr lang="en-GB"/>
          </a:p>
        </p:txBody>
      </p:sp>
    </p:spTree>
    <p:extLst>
      <p:ext uri="{BB962C8B-B14F-4D97-AF65-F5344CB8AC3E}">
        <p14:creationId xmlns:p14="http://schemas.microsoft.com/office/powerpoint/2010/main" val="471314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Martin</a:t>
            </a:r>
          </a:p>
        </p:txBody>
      </p:sp>
      <p:sp>
        <p:nvSpPr>
          <p:cNvPr id="4" name="Slide Number Placeholder 3"/>
          <p:cNvSpPr>
            <a:spLocks noGrp="1"/>
          </p:cNvSpPr>
          <p:nvPr>
            <p:ph type="sldNum" sz="quarter" idx="5"/>
          </p:nvPr>
        </p:nvSpPr>
        <p:spPr/>
        <p:txBody>
          <a:bodyPr/>
          <a:lstStyle/>
          <a:p>
            <a:fld id="{FA7FE7CD-8355-45B0-A730-3629DDD803FC}" type="slidenum">
              <a:rPr lang="en-GB" smtClean="0"/>
              <a:t>23</a:t>
            </a:fld>
            <a:endParaRPr lang="en-GB"/>
          </a:p>
        </p:txBody>
      </p:sp>
    </p:spTree>
    <p:extLst>
      <p:ext uri="{BB962C8B-B14F-4D97-AF65-F5344CB8AC3E}">
        <p14:creationId xmlns:p14="http://schemas.microsoft.com/office/powerpoint/2010/main" val="3778659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Martin</a:t>
            </a:r>
          </a:p>
        </p:txBody>
      </p:sp>
      <p:sp>
        <p:nvSpPr>
          <p:cNvPr id="4" name="Slide Number Placeholder 3"/>
          <p:cNvSpPr>
            <a:spLocks noGrp="1"/>
          </p:cNvSpPr>
          <p:nvPr>
            <p:ph type="sldNum" sz="quarter" idx="5"/>
          </p:nvPr>
        </p:nvSpPr>
        <p:spPr/>
        <p:txBody>
          <a:bodyPr/>
          <a:lstStyle/>
          <a:p>
            <a:fld id="{FA7FE7CD-8355-45B0-A730-3629DDD803FC}" type="slidenum">
              <a:rPr lang="en-GB" smtClean="0"/>
              <a:t>24</a:t>
            </a:fld>
            <a:endParaRPr lang="en-GB"/>
          </a:p>
        </p:txBody>
      </p:sp>
    </p:spTree>
    <p:extLst>
      <p:ext uri="{BB962C8B-B14F-4D97-AF65-F5344CB8AC3E}">
        <p14:creationId xmlns:p14="http://schemas.microsoft.com/office/powerpoint/2010/main" val="2139107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Kate Martin</a:t>
            </a:r>
          </a:p>
        </p:txBody>
      </p:sp>
      <p:sp>
        <p:nvSpPr>
          <p:cNvPr id="4" name="Slide Number Placeholder 3"/>
          <p:cNvSpPr>
            <a:spLocks noGrp="1"/>
          </p:cNvSpPr>
          <p:nvPr>
            <p:ph type="sldNum" sz="quarter" idx="5"/>
          </p:nvPr>
        </p:nvSpPr>
        <p:spPr/>
        <p:txBody>
          <a:bodyPr/>
          <a:lstStyle/>
          <a:p>
            <a:fld id="{FA7FE7CD-8355-45B0-A730-3629DDD803FC}" type="slidenum">
              <a:rPr lang="en-GB" smtClean="0"/>
              <a:t>25</a:t>
            </a:fld>
            <a:endParaRPr lang="en-GB"/>
          </a:p>
        </p:txBody>
      </p:sp>
    </p:spTree>
    <p:extLst>
      <p:ext uri="{BB962C8B-B14F-4D97-AF65-F5344CB8AC3E}">
        <p14:creationId xmlns:p14="http://schemas.microsoft.com/office/powerpoint/2010/main" val="3540363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1490663" cy="838200"/>
          </a:xfrm>
        </p:spPr>
      </p:sp>
      <p:sp>
        <p:nvSpPr>
          <p:cNvPr id="3" name="Notes Placeholder 2"/>
          <p:cNvSpPr>
            <a:spLocks noGrp="1"/>
          </p:cNvSpPr>
          <p:nvPr>
            <p:ph type="body" idx="1"/>
          </p:nvPr>
        </p:nvSpPr>
        <p:spPr/>
        <p:txBody>
          <a:bodyPr/>
          <a:lstStyle/>
          <a:p>
            <a:r>
              <a:rPr lang="en-GB" dirty="0"/>
              <a:t>Hi I’m Simon Hottinger, Associate Director in the CS2 Edinburgh office.</a:t>
            </a:r>
          </a:p>
          <a:p>
            <a:r>
              <a:rPr lang="en-GB" dirty="0"/>
              <a:t> </a:t>
            </a:r>
          </a:p>
          <a:p>
            <a:r>
              <a:rPr lang="en-GB" dirty="0"/>
              <a:t>I’m going to cover the differences between dilapidations in Scotland and England. </a:t>
            </a:r>
          </a:p>
          <a:p>
            <a:r>
              <a:rPr lang="en-GB" dirty="0"/>
              <a:t> </a:t>
            </a:r>
          </a:p>
          <a:p>
            <a:r>
              <a:rPr lang="en-GB" dirty="0"/>
              <a:t> </a:t>
            </a:r>
          </a:p>
        </p:txBody>
      </p:sp>
      <p:sp>
        <p:nvSpPr>
          <p:cNvPr id="4" name="Slide Number Placeholder 3"/>
          <p:cNvSpPr>
            <a:spLocks noGrp="1"/>
          </p:cNvSpPr>
          <p:nvPr>
            <p:ph type="sldNum" sz="quarter" idx="5"/>
          </p:nvPr>
        </p:nvSpPr>
        <p:spPr/>
        <p:txBody>
          <a:bodyPr/>
          <a:lstStyle/>
          <a:p>
            <a:fld id="{FA7FE7CD-8355-45B0-A730-3629DDD803FC}" type="slidenum">
              <a:rPr lang="en-GB" smtClean="0"/>
              <a:t>26</a:t>
            </a:fld>
            <a:endParaRPr lang="en-GB"/>
          </a:p>
        </p:txBody>
      </p:sp>
    </p:spTree>
    <p:extLst>
      <p:ext uri="{BB962C8B-B14F-4D97-AF65-F5344CB8AC3E}">
        <p14:creationId xmlns:p14="http://schemas.microsoft.com/office/powerpoint/2010/main" val="1587174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1490663" cy="838200"/>
          </a:xfrm>
        </p:spPr>
      </p:sp>
      <p:sp>
        <p:nvSpPr>
          <p:cNvPr id="3" name="Notes Placeholder 2"/>
          <p:cNvSpPr>
            <a:spLocks noGrp="1"/>
          </p:cNvSpPr>
          <p:nvPr>
            <p:ph type="body" idx="1"/>
          </p:nvPr>
        </p:nvSpPr>
        <p:spPr/>
        <p:txBody>
          <a:bodyPr/>
          <a:lstStyle/>
          <a:p>
            <a:pPr algn="just"/>
            <a:r>
              <a:rPr lang="en-US" sz="1050" b="1" u="sng" dirty="0">
                <a:latin typeface="Arial" panose="020B0604020202020204" pitchFamily="34" charset="0"/>
                <a:ea typeface="Calibri" panose="020F0502020204030204" pitchFamily="34" charset="0"/>
                <a:cs typeface="Arial" panose="020B0604020202020204" pitchFamily="34" charset="0"/>
              </a:rPr>
              <a:t>Scots Law</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b="1"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When dealing with dilapidations in Scotland, its key note that there is a different legal system. Which is why we would always recommended you appoint surveyors and advisors with experience in Scotland.</a:t>
            </a:r>
          </a:p>
          <a:p>
            <a:pPr algn="just"/>
            <a:endParaRPr lang="en-US"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There are a few key differences in Scots Law to be aware of.</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One of the first things you might notice when discussing a Lease in Scotland is that there is different </a:t>
            </a:r>
            <a:r>
              <a:rPr lang="en-US" sz="1050" dirty="0">
                <a:highlight>
                  <a:srgbClr val="FFFF00"/>
                </a:highlight>
                <a:latin typeface="Arial" panose="020B0604020202020204" pitchFamily="34" charset="0"/>
                <a:ea typeface="Calibri" panose="020F0502020204030204" pitchFamily="34" charset="0"/>
                <a:cs typeface="Arial" panose="020B0604020202020204" pitchFamily="34" charset="0"/>
              </a:rPr>
              <a:t>Legal Language</a:t>
            </a:r>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Mostly these terms are intuitive, though not always.</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If you have been involved in a Lease agreement up here you will be aware of the use of the term </a:t>
            </a:r>
            <a:r>
              <a:rPr lang="en-US" sz="1050" b="1" dirty="0">
                <a:highlight>
                  <a:srgbClr val="FFFF00"/>
                </a:highlight>
                <a:latin typeface="Arial" panose="020B0604020202020204" pitchFamily="34" charset="0"/>
                <a:ea typeface="Calibri" panose="020F0502020204030204" pitchFamily="34" charset="0"/>
                <a:cs typeface="Arial" panose="020B0604020202020204" pitchFamily="34" charset="0"/>
              </a:rPr>
              <a:t>Conclusion of Missives</a:t>
            </a:r>
            <a:r>
              <a:rPr lang="en-US" sz="1050" dirty="0">
                <a:latin typeface="Arial" panose="020B0604020202020204" pitchFamily="34" charset="0"/>
                <a:ea typeface="Calibri" panose="020F0502020204030204" pitchFamily="34" charset="0"/>
                <a:cs typeface="Arial" panose="020B0604020202020204" pitchFamily="34" charset="0"/>
              </a:rPr>
              <a:t>, rather than </a:t>
            </a:r>
            <a:r>
              <a:rPr lang="en-US" sz="1050" b="1" dirty="0">
                <a:highlight>
                  <a:srgbClr val="FFFF00"/>
                </a:highlight>
                <a:latin typeface="Arial" panose="020B0604020202020204" pitchFamily="34" charset="0"/>
                <a:ea typeface="Calibri" panose="020F0502020204030204" pitchFamily="34" charset="0"/>
                <a:cs typeface="Arial" panose="020B0604020202020204" pitchFamily="34" charset="0"/>
              </a:rPr>
              <a:t>Exchange of Contract</a:t>
            </a:r>
            <a:r>
              <a:rPr lang="en-US" sz="1050" dirty="0">
                <a:highlight>
                  <a:srgbClr val="FFFF00"/>
                </a:highlight>
                <a:latin typeface="Arial" panose="020B0604020202020204" pitchFamily="34" charset="0"/>
                <a:ea typeface="Calibri" panose="020F0502020204030204" pitchFamily="34" charset="0"/>
                <a:cs typeface="Arial" panose="020B0604020202020204" pitchFamily="34" charset="0"/>
              </a:rPr>
              <a:t>s. </a:t>
            </a:r>
            <a:endParaRPr lang="en-GB" sz="105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highlight>
                  <a:srgbClr val="FFFF00"/>
                </a:highlight>
                <a:latin typeface="Arial" panose="020B0604020202020204" pitchFamily="34" charset="0"/>
                <a:ea typeface="Calibri" panose="020F0502020204030204" pitchFamily="34" charset="0"/>
                <a:cs typeface="Arial" panose="020B0604020202020204" pitchFamily="34" charset="0"/>
              </a:rPr>
              <a:t>Tacit Relocation</a:t>
            </a:r>
            <a:r>
              <a:rPr lang="en-US" sz="1050" dirty="0">
                <a:latin typeface="Arial" panose="020B0604020202020204" pitchFamily="34" charset="0"/>
                <a:ea typeface="Calibri" panose="020F0502020204030204" pitchFamily="34" charset="0"/>
                <a:cs typeface="Arial" panose="020B0604020202020204" pitchFamily="34" charset="0"/>
              </a:rPr>
              <a:t>, is another  term to be aware of. This is essentially holding over on a lease.</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It’s an important point to note, and I’m sure your legal teams will be advising you, that a </a:t>
            </a:r>
            <a:r>
              <a:rPr lang="en-US" sz="1050" dirty="0">
                <a:highlight>
                  <a:srgbClr val="FFFF00"/>
                </a:highlight>
                <a:latin typeface="Arial" panose="020B0604020202020204" pitchFamily="34" charset="0"/>
                <a:ea typeface="Calibri" panose="020F0502020204030204" pitchFamily="34" charset="0"/>
                <a:cs typeface="Arial" panose="020B0604020202020204" pitchFamily="34" charset="0"/>
              </a:rPr>
              <a:t>Lease in Scotland will not automatically expire at the Lease expiry date</a:t>
            </a:r>
            <a:r>
              <a:rPr lang="en-US" sz="1050" dirty="0">
                <a:latin typeface="Arial" panose="020B0604020202020204" pitchFamily="34" charset="0"/>
                <a:ea typeface="Calibri" panose="020F0502020204030204" pitchFamily="34" charset="0"/>
                <a:cs typeface="Arial" panose="020B0604020202020204" pitchFamily="34" charset="0"/>
              </a:rPr>
              <a:t> (ISH). Tacit Relocation occurs if neither the Landlord or Tenant serves a Termination Notice within the required period Prior to expiry of the lease.</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With Tacit Relocation, if the Term of the Lease was </a:t>
            </a:r>
            <a:r>
              <a:rPr lang="en-US" sz="1050"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greater than a year, then Lease will automatically continue for another year,</a:t>
            </a:r>
            <a:r>
              <a:rPr 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on the same terms and conditions as the original lease.</a:t>
            </a:r>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Due to the differences in legal system, Scotland has its own RICS Guidance note.  DILAPIDATIONS IN SCOTLAND, 2ND EDITION. </a:t>
            </a:r>
          </a:p>
          <a:p>
            <a:endParaRPr lang="en-GB" sz="1050" dirty="0">
              <a:latin typeface="Arial" panose="020B0604020202020204" pitchFamily="34" charset="0"/>
              <a:cs typeface="Arial" panose="020B0604020202020204" pitchFamily="34" charset="0"/>
            </a:endParaRPr>
          </a:p>
          <a:p>
            <a:r>
              <a:rPr lang="en-GB" sz="1050" dirty="0">
                <a:highlight>
                  <a:srgbClr val="FFFF00"/>
                </a:highlight>
                <a:latin typeface="Arial" panose="020B0604020202020204" pitchFamily="34" charset="0"/>
                <a:cs typeface="Arial" panose="020B0604020202020204" pitchFamily="34" charset="0"/>
              </a:rPr>
              <a:t>In principle dilapidations in Scotland, is very similar to England</a:t>
            </a:r>
            <a:r>
              <a:rPr lang="en-GB" sz="1050" dirty="0">
                <a:latin typeface="Arial" panose="020B0604020202020204" pitchFamily="34" charset="0"/>
                <a:cs typeface="Arial" panose="020B0604020202020204" pitchFamily="34" charset="0"/>
              </a:rPr>
              <a:t>. The Schedule of Dilapidation’s you receive has the </a:t>
            </a:r>
            <a:r>
              <a:rPr lang="en-GB" sz="1050" dirty="0">
                <a:highlight>
                  <a:srgbClr val="FFFF00"/>
                </a:highlight>
                <a:latin typeface="Arial" panose="020B0604020202020204" pitchFamily="34" charset="0"/>
                <a:cs typeface="Arial" panose="020B0604020202020204" pitchFamily="34" charset="0"/>
              </a:rPr>
              <a:t>familiar format</a:t>
            </a:r>
            <a:r>
              <a:rPr lang="en-GB" sz="1050" dirty="0">
                <a:latin typeface="Arial" panose="020B0604020202020204" pitchFamily="34" charset="0"/>
                <a:cs typeface="Arial" panose="020B0604020202020204" pitchFamily="34" charset="0"/>
              </a:rPr>
              <a:t>, identifying a Breach of lease and the remedial work required (remedy) and cost. </a:t>
            </a:r>
          </a:p>
          <a:p>
            <a:endParaRPr lang="en-GB" sz="1050" dirty="0">
              <a:latin typeface="Arial" panose="020B0604020202020204" pitchFamily="34" charset="0"/>
              <a:cs typeface="Arial" panose="020B0604020202020204" pitchFamily="34" charset="0"/>
            </a:endParaRPr>
          </a:p>
          <a:p>
            <a:r>
              <a:rPr lang="en-GB" sz="1050" dirty="0">
                <a:highlight>
                  <a:srgbClr val="FFFF00"/>
                </a:highlight>
                <a:latin typeface="Arial" panose="020B0604020202020204" pitchFamily="34" charset="0"/>
                <a:cs typeface="Arial" panose="020B0604020202020204" pitchFamily="34" charset="0"/>
              </a:rPr>
              <a:t>As the Pre-action Protocol is not applicable</a:t>
            </a:r>
            <a:r>
              <a:rPr lang="en-GB" sz="1050" dirty="0">
                <a:latin typeface="Arial" panose="020B0604020202020204" pitchFamily="34" charset="0"/>
                <a:cs typeface="Arial" panose="020B0604020202020204" pitchFamily="34" charset="0"/>
              </a:rPr>
              <a:t>, there is no requirement for a Quantified Demand or an endorsed Schedule or Response.</a:t>
            </a:r>
          </a:p>
          <a:p>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Negotiation of the claim is handled in much the same manner. Though it is crucial you representatives are aware of differences in leases.</a:t>
            </a:r>
          </a:p>
          <a:p>
            <a:endParaRPr lang="en-GB" sz="1050" dirty="0">
              <a:latin typeface="Arial" panose="020B0604020202020204" pitchFamily="34" charset="0"/>
              <a:cs typeface="Arial" panose="020B0604020202020204" pitchFamily="34" charset="0"/>
            </a:endParaRPr>
          </a:p>
          <a:p>
            <a:endParaRPr lang="en-GB" sz="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7FE7CD-8355-45B0-A730-3629DDD803FC}" type="slidenum">
              <a:rPr lang="en-GB" smtClean="0"/>
              <a:t>27</a:t>
            </a:fld>
            <a:endParaRPr lang="en-GB"/>
          </a:p>
        </p:txBody>
      </p:sp>
    </p:spTree>
    <p:extLst>
      <p:ext uri="{BB962C8B-B14F-4D97-AF65-F5344CB8AC3E}">
        <p14:creationId xmlns:p14="http://schemas.microsoft.com/office/powerpoint/2010/main" val="2301712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1490663" cy="838200"/>
          </a:xfrm>
        </p:spPr>
      </p:sp>
      <p:sp>
        <p:nvSpPr>
          <p:cNvPr id="3" name="Notes Placeholder 2"/>
          <p:cNvSpPr>
            <a:spLocks noGrp="1"/>
          </p:cNvSpPr>
          <p:nvPr>
            <p:ph type="body" idx="1"/>
          </p:nvPr>
        </p:nvSpPr>
        <p:spPr/>
        <p:txBody>
          <a:bodyPr/>
          <a:lstStyle/>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Scots Law sets a different standard for repair in a commercial Lease.  Under </a:t>
            </a:r>
            <a:r>
              <a:rPr lang="en-US"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common law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in Scotland the default position is that the </a:t>
            </a:r>
            <a:r>
              <a:rPr lang="en-US" b="1"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Landlord warrants that the Leased Premises are reasonably </a:t>
            </a:r>
            <a:r>
              <a:rPr lang="en-US" b="1" u="sng"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fit for purpose</a:t>
            </a:r>
            <a:r>
              <a:rPr lang="en-US" b="1"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 at the outset of the lease</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GB" dirty="0">
              <a:latin typeface="Arial" panose="020B0604020202020204" pitchFamily="34" charset="0"/>
              <a:ea typeface="Calibri" panose="020F0502020204030204" pitchFamily="34" charset="0"/>
              <a:cs typeface="Arial" panose="020B0604020202020204" pitchFamily="34" charset="0"/>
            </a:endParaRPr>
          </a:p>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Then, for the duration of the Lease the Landlord has a </a:t>
            </a:r>
            <a:r>
              <a:rPr lang="en-US" b="1"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continuing duty to keep the Premises in a wind, watertight and tenant-able condition</a:t>
            </a:r>
            <a:r>
              <a:rPr lang="en-US"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(subject to being notified of disrepair).</a:t>
            </a:r>
            <a:endParaRPr lang="en-GB" dirty="0">
              <a:latin typeface="Arial" panose="020B0604020202020204" pitchFamily="34" charset="0"/>
              <a:ea typeface="Calibri" panose="020F0502020204030204" pitchFamily="34" charset="0"/>
              <a:cs typeface="Arial" panose="020B0604020202020204" pitchFamily="34" charset="0"/>
            </a:endParaRPr>
          </a:p>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Unfortunately, Scotland is not a eutopia for Tenant’s.  </a:t>
            </a:r>
          </a:p>
          <a:p>
            <a:endParaRPr lang="en-US"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r>
              <a:rPr lang="en-US"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If a Lease clause is un-am-big-</a:t>
            </a:r>
            <a:r>
              <a:rPr lang="en-US" dirty="0" err="1">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uous</a:t>
            </a:r>
            <a:r>
              <a:rPr lang="en-US"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 and can be clearly interpreted, then the obligations can generally be taken as read. So essentially if you say you are going to do something the expectation is that you will.</a:t>
            </a:r>
            <a:endParaRPr lang="en-GB" dirty="0">
              <a:latin typeface="Arial" panose="020B0604020202020204" pitchFamily="34" charset="0"/>
              <a:ea typeface="Calibri" panose="020F0502020204030204" pitchFamily="34" charset="0"/>
              <a:cs typeface="Arial" panose="020B0604020202020204" pitchFamily="34" charset="0"/>
            </a:endParaRPr>
          </a:p>
          <a:p>
            <a:pPr algn="just"/>
            <a:r>
              <a:rPr lang="en-US"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algn="just"/>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The common law standard of repair is almost universally amended by express Lease provisions. There will almost always be clauses along the lines of those shown on the slide to do just this.</a:t>
            </a:r>
          </a:p>
          <a:p>
            <a:pPr algn="just"/>
            <a:endParaRPr lang="en-GB" dirty="0">
              <a:latin typeface="Arial" panose="020B0604020202020204" pitchFamily="34" charset="0"/>
              <a:ea typeface="Calibri" panose="020F0502020204030204" pitchFamily="34" charset="0"/>
              <a:cs typeface="Arial" panose="020B0604020202020204" pitchFamily="34" charset="0"/>
            </a:endParaRPr>
          </a:p>
          <a:p>
            <a:pPr algn="just"/>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The final point on the slide in regards to repair states – irrespective of the cause of the damage necessitating such a repair. This related to whether a repair is Ordinary or Extraordinary.</a:t>
            </a:r>
            <a:endParaRPr lang="en-GB" dirty="0">
              <a:latin typeface="Arial" panose="020B0604020202020204" pitchFamily="34" charset="0"/>
              <a:ea typeface="Calibri" panose="020F0502020204030204" pitchFamily="34" charset="0"/>
              <a:cs typeface="Arial" panose="020B0604020202020204" pitchFamily="34" charset="0"/>
            </a:endParaRPr>
          </a:p>
          <a:p>
            <a:pPr algn="just"/>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algn="just"/>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An ordinary repair is more akin to the Landlord’s Common Law repairing obligation – tenantable and watertight. </a:t>
            </a:r>
            <a:endParaRPr lang="en-GB" dirty="0">
              <a:latin typeface="Arial" panose="020B0604020202020204" pitchFamily="34" charset="0"/>
              <a:ea typeface="Calibri" panose="020F0502020204030204" pitchFamily="34" charset="0"/>
              <a:cs typeface="Arial" panose="020B0604020202020204" pitchFamily="34" charset="0"/>
            </a:endParaRPr>
          </a:p>
          <a:p>
            <a:pPr algn="just"/>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algn="just"/>
            <a:r>
              <a:rPr lang="en-US"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Extraordinary Repairs</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are more substantial- such as extensive replacement or renewal required as a result of a significant defect  or latent or inherent defects</a:t>
            </a:r>
          </a:p>
          <a:p>
            <a:pPr algn="just"/>
            <a:endParaRPr 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Without a clause akin to this, the Tenant's liability for repair is much more limited.</a:t>
            </a:r>
            <a:endParaRPr lang="en-GB" dirty="0">
              <a:latin typeface="Arial" panose="020B0604020202020204" pitchFamily="34" charset="0"/>
              <a:ea typeface="Calibri" panose="020F0502020204030204" pitchFamily="34" charset="0"/>
              <a:cs typeface="Arial" panose="020B0604020202020204" pitchFamily="34" charset="0"/>
            </a:endParaRPr>
          </a:p>
          <a:p>
            <a:pPr algn="just"/>
            <a:endParaRPr lang="en-GB" dirty="0">
              <a:latin typeface="Arial" panose="020B0604020202020204" pitchFamily="34" charset="0"/>
              <a:ea typeface="Calibri" panose="020F0502020204030204" pitchFamily="34" charset="0"/>
              <a:cs typeface="Arial" panose="020B0604020202020204" pitchFamily="34" charset="0"/>
            </a:endParaRPr>
          </a:p>
          <a:p>
            <a:pPr algn="just"/>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pPr algn="just"/>
            <a:r>
              <a:rPr lang="en-US" dirty="0">
                <a:latin typeface="Arial" panose="020B0604020202020204" pitchFamily="34" charset="0"/>
                <a:ea typeface="Calibri" panose="020F050202020403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7FE7CD-8355-45B0-A730-3629DDD803FC}" type="slidenum">
              <a:rPr lang="en-GB" smtClean="0"/>
              <a:t>28</a:t>
            </a:fld>
            <a:endParaRPr lang="en-GB"/>
          </a:p>
        </p:txBody>
      </p:sp>
    </p:spTree>
    <p:extLst>
      <p:ext uri="{BB962C8B-B14F-4D97-AF65-F5344CB8AC3E}">
        <p14:creationId xmlns:p14="http://schemas.microsoft.com/office/powerpoint/2010/main" val="1526874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1490663" cy="838200"/>
          </a:xfrm>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In England a Tenant might be able to use the defence of the statutory cap on damaged provided by Section 18. Again, this does not apply in Scotland.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is a </a:t>
            </a:r>
            <a:r>
              <a:rPr lang="en-GB" dirty="0">
                <a:highlight>
                  <a:srgbClr val="FFFF00"/>
                </a:highlight>
                <a:latin typeface="Arial" panose="020B0604020202020204" pitchFamily="34" charset="0"/>
                <a:cs typeface="Arial" panose="020B0604020202020204" pitchFamily="34" charset="0"/>
              </a:rPr>
              <a:t>common misconception </a:t>
            </a:r>
            <a:r>
              <a:rPr lang="en-GB" dirty="0">
                <a:latin typeface="Arial" panose="020B0604020202020204" pitchFamily="34" charset="0"/>
                <a:cs typeface="Arial" panose="020B0604020202020204" pitchFamily="34" charset="0"/>
              </a:rPr>
              <a:t>that because Section 18 is not applicable in Scotland that Dim-in-</a:t>
            </a:r>
            <a:r>
              <a:rPr lang="en-GB" dirty="0" err="1">
                <a:latin typeface="Arial" panose="020B0604020202020204" pitchFamily="34" charset="0"/>
                <a:cs typeface="Arial" panose="020B0604020202020204" pitchFamily="34" charset="0"/>
              </a:rPr>
              <a:t>ution</a:t>
            </a:r>
            <a:r>
              <a:rPr lang="en-GB" dirty="0">
                <a:latin typeface="Arial" panose="020B0604020202020204" pitchFamily="34" charset="0"/>
                <a:cs typeface="Arial" panose="020B0604020202020204" pitchFamily="34" charset="0"/>
              </a:rPr>
              <a:t> Valuations cannot be </a:t>
            </a:r>
            <a:r>
              <a:rPr lang="en-GB" sz="1100" b="1" u="sng" dirty="0">
                <a:latin typeface="Arial" panose="020B0604020202020204" pitchFamily="34" charset="0"/>
                <a:cs typeface="Arial" panose="020B0604020202020204" pitchFamily="34" charset="0"/>
              </a:rPr>
              <a:t>used</a:t>
            </a:r>
            <a:r>
              <a:rPr lang="en-GB" dirty="0">
                <a:latin typeface="Arial" panose="020B0604020202020204" pitchFamily="34" charset="0"/>
                <a:cs typeface="Arial" panose="020B0604020202020204" pitchFamily="34" charset="0"/>
              </a:rPr>
              <a:t> as a </a:t>
            </a:r>
            <a:r>
              <a:rPr lang="en-GB" dirty="0" err="1">
                <a:latin typeface="Arial" panose="020B0604020202020204" pitchFamily="34" charset="0"/>
                <a:cs typeface="Arial" panose="020B0604020202020204" pitchFamily="34" charset="0"/>
              </a:rPr>
              <a:t>defense</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r>
              <a:rPr lang="en-GB" dirty="0">
                <a:highlight>
                  <a:srgbClr val="FFFF00"/>
                </a:highlight>
                <a:latin typeface="Arial" panose="020B0604020202020204" pitchFamily="34" charset="0"/>
                <a:cs typeface="Arial" panose="020B0604020202020204" pitchFamily="34" charset="0"/>
              </a:rPr>
              <a:t>In fact, there is a precedence in Scots Case Law</a:t>
            </a:r>
            <a:r>
              <a:rPr lang="en-GB" dirty="0">
                <a:latin typeface="Arial" panose="020B0604020202020204" pitchFamily="34" charset="0"/>
                <a:cs typeface="Arial" panose="020B0604020202020204" pitchFamily="34" charset="0"/>
              </a:rPr>
              <a:t> (Duke of Portland v Woods Trustees) that the </a:t>
            </a:r>
            <a:r>
              <a:rPr lang="en-GB" dirty="0">
                <a:highlight>
                  <a:srgbClr val="FFFF00"/>
                </a:highlight>
                <a:latin typeface="Arial" panose="020B0604020202020204" pitchFamily="34" charset="0"/>
                <a:cs typeface="Arial" panose="020B0604020202020204" pitchFamily="34" charset="0"/>
              </a:rPr>
              <a:t>true measure of loss – may not be the cost of works</a:t>
            </a:r>
            <a:r>
              <a:rPr lang="en-GB" dirty="0">
                <a:latin typeface="Arial" panose="020B0604020202020204" pitchFamily="34" charset="0"/>
                <a:cs typeface="Arial" panose="020B0604020202020204" pitchFamily="34" charset="0"/>
              </a:rPr>
              <a:t>.  This allows the use of alternative measures of loss through Dim-in-</a:t>
            </a:r>
            <a:r>
              <a:rPr lang="en-GB" dirty="0" err="1">
                <a:latin typeface="Arial" panose="020B0604020202020204" pitchFamily="34" charset="0"/>
                <a:cs typeface="Arial" panose="020B0604020202020204" pitchFamily="34" charset="0"/>
              </a:rPr>
              <a:t>ution</a:t>
            </a:r>
            <a:r>
              <a:rPr lang="en-GB" dirty="0">
                <a:latin typeface="Arial" panose="020B0604020202020204" pitchFamily="34" charset="0"/>
                <a:cs typeface="Arial" panose="020B0604020202020204" pitchFamily="34" charset="0"/>
              </a:rPr>
              <a:t> Valuations.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however </a:t>
            </a:r>
            <a:r>
              <a:rPr lang="en-GB" dirty="0">
                <a:highlight>
                  <a:srgbClr val="FFFF00"/>
                </a:highlight>
                <a:latin typeface="Arial" panose="020B0604020202020204" pitchFamily="34" charset="0"/>
                <a:cs typeface="Arial" panose="020B0604020202020204" pitchFamily="34" charset="0"/>
              </a:rPr>
              <a:t>on the tenant to prove that the alternative measure of loss is applicable</a:t>
            </a:r>
            <a:r>
              <a:rPr lang="en-GB" dirty="0">
                <a:latin typeface="Arial" panose="020B0604020202020204" pitchFamily="34" charset="0"/>
                <a:cs typeface="Arial" panose="020B0604020202020204" pitchFamily="34" charset="0"/>
              </a:rPr>
              <a:t>. The precedence for this was established in the Prudential Assurance v James Grant [1982] - if the tenant could prove that the true loss suffered by the landlord was materially less than the cost of the works, it was open to the tenant to prove this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Surveyors acting for Landlords will often firmly argue that Dim-</a:t>
            </a:r>
            <a:r>
              <a:rPr lang="en-GB" dirty="0" err="1">
                <a:latin typeface="Arial" panose="020B0604020202020204" pitchFamily="34" charset="0"/>
                <a:cs typeface="Arial" panose="020B0604020202020204" pitchFamily="34" charset="0"/>
              </a:rPr>
              <a:t>iin</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ution</a:t>
            </a:r>
            <a:r>
              <a:rPr lang="en-GB" dirty="0">
                <a:latin typeface="Arial" panose="020B0604020202020204" pitchFamily="34" charset="0"/>
                <a:cs typeface="Arial" panose="020B0604020202020204" pitchFamily="34" charset="0"/>
              </a:rPr>
              <a:t> values are not applicable up here. This is not the case and it is clearly referred to in the RICS guidance note.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we feel these are to your benefit when defending a claim we will recommend them</a:t>
            </a:r>
          </a:p>
          <a:p>
            <a:endParaRPr lang="en-GB" dirty="0">
              <a:latin typeface="Agency FB" panose="020B0503020202020204" pitchFamily="34" charset="0"/>
            </a:endParaRPr>
          </a:p>
          <a:p>
            <a:endParaRPr lang="en-GB" dirty="0">
              <a:latin typeface="Agency FB" panose="020B0503020202020204" pitchFamily="34" charset="0"/>
            </a:endParaRPr>
          </a:p>
          <a:p>
            <a:r>
              <a:rPr lang="en-GB" i="1" dirty="0">
                <a:latin typeface="Agency FB" panose="020B0503020202020204" pitchFamily="34" charset="0"/>
              </a:rPr>
              <a:t>Case Law</a:t>
            </a:r>
          </a:p>
          <a:p>
            <a:endParaRPr lang="en-GB" i="1" dirty="0">
              <a:latin typeface="Agency FB" panose="020B0503020202020204" pitchFamily="34" charset="0"/>
            </a:endParaRPr>
          </a:p>
          <a:p>
            <a:r>
              <a:rPr lang="en-GB" i="1" dirty="0">
                <a:latin typeface="Agency FB" panose="020B0503020202020204" pitchFamily="34" charset="0"/>
              </a:rPr>
              <a:t>Duke of Portland v Woods Trustees [1926] - the true measure of loss may not be the cost of works</a:t>
            </a:r>
          </a:p>
          <a:p>
            <a:r>
              <a:rPr lang="en-GB" i="1" dirty="0">
                <a:latin typeface="Agency FB" panose="020B0503020202020204" pitchFamily="34" charset="0"/>
              </a:rPr>
              <a:t>Prudential Assurance v James Grant [1982] - if the tenant could prove that the true loss suffered by the landlord was materially less than the cost of the works, it was open to the tenant to prove this</a:t>
            </a:r>
          </a:p>
          <a:p>
            <a:r>
              <a:rPr lang="en-GB" i="1" dirty="0" err="1">
                <a:latin typeface="Agency FB" panose="020B0503020202020204" pitchFamily="34" charset="0"/>
              </a:rPr>
              <a:t>Mapeley</a:t>
            </a:r>
            <a:r>
              <a:rPr lang="en-GB" i="1" dirty="0">
                <a:latin typeface="Agency FB" panose="020B0503020202020204" pitchFamily="34" charset="0"/>
              </a:rPr>
              <a:t> v City of Edinburgh [2015] – Outer House – only cost of works that have been or are to be  carried out – commercial common sense – "more akin to common law remedy" </a:t>
            </a:r>
          </a:p>
          <a:p>
            <a:r>
              <a:rPr lang="en-GB" i="1" dirty="0">
                <a:latin typeface="Agency FB" panose="020B0503020202020204" pitchFamily="34" charset="0"/>
              </a:rPr>
              <a:t>Grove v Cape – not necessarily cost of works, may be a sum calculated in "a totally different manner"</a:t>
            </a:r>
          </a:p>
          <a:p>
            <a:r>
              <a:rPr lang="en-GB" i="1" dirty="0">
                <a:latin typeface="Agency FB" panose="020B0503020202020204" pitchFamily="34" charset="0"/>
              </a:rPr>
              <a:t>Moor Row – Diminution in value might have been another measure of loss</a:t>
            </a:r>
          </a:p>
          <a:p>
            <a:endParaRPr lang="en-GB" dirty="0">
              <a:latin typeface="Agency FB" panose="020B0503020202020204" pitchFamily="34" charset="0"/>
            </a:endParaRPr>
          </a:p>
          <a:p>
            <a:endParaRPr lang="en-GB" dirty="0">
              <a:latin typeface="Agency FB" panose="020B0503020202020204" pitchFamily="34" charset="0"/>
            </a:endParaRPr>
          </a:p>
          <a:p>
            <a:endParaRPr lang="en-GB" sz="800" dirty="0">
              <a:latin typeface="Agency FB" panose="020B0503020202020204" pitchFamily="34" charset="0"/>
            </a:endParaRPr>
          </a:p>
          <a:p>
            <a:endParaRPr lang="en-GB" sz="800" dirty="0">
              <a:latin typeface="Agency FB" panose="020B0503020202020204" pitchFamily="34" charset="0"/>
            </a:endParaRPr>
          </a:p>
          <a:p>
            <a:endParaRPr lang="en-GB" sz="800" dirty="0">
              <a:latin typeface="Agency FB" panose="020B0503020202020204" pitchFamily="34" charset="0"/>
            </a:endParaRPr>
          </a:p>
        </p:txBody>
      </p:sp>
      <p:sp>
        <p:nvSpPr>
          <p:cNvPr id="4" name="Slide Number Placeholder 3"/>
          <p:cNvSpPr>
            <a:spLocks noGrp="1"/>
          </p:cNvSpPr>
          <p:nvPr>
            <p:ph type="sldNum" sz="quarter" idx="5"/>
          </p:nvPr>
        </p:nvSpPr>
        <p:spPr/>
        <p:txBody>
          <a:bodyPr/>
          <a:lstStyle/>
          <a:p>
            <a:fld id="{FA7FE7CD-8355-45B0-A730-3629DDD803FC}" type="slidenum">
              <a:rPr lang="en-GB" smtClean="0"/>
              <a:t>29</a:t>
            </a:fld>
            <a:endParaRPr lang="en-GB"/>
          </a:p>
        </p:txBody>
      </p:sp>
    </p:spTree>
    <p:extLst>
      <p:ext uri="{BB962C8B-B14F-4D97-AF65-F5344CB8AC3E}">
        <p14:creationId xmlns:p14="http://schemas.microsoft.com/office/powerpoint/2010/main" val="453472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1490663" cy="838200"/>
          </a:xfrm>
        </p:spPr>
      </p:sp>
      <p:sp>
        <p:nvSpPr>
          <p:cNvPr id="3" name="Notes Placeholder 2"/>
          <p:cNvSpPr>
            <a:spLocks noGrp="1"/>
          </p:cNvSpPr>
          <p:nvPr>
            <p:ph type="body" idx="1"/>
          </p:nvPr>
        </p:nvSpPr>
        <p:spPr/>
        <p:txBody>
          <a:bodyPr/>
          <a:lstStyle/>
          <a:p>
            <a:pPr algn="just"/>
            <a:r>
              <a:rPr lang="en-US" sz="1050" dirty="0">
                <a:latin typeface="Arial" panose="020B0604020202020204" pitchFamily="34" charset="0"/>
                <a:ea typeface="Calibri" panose="020F0502020204030204" pitchFamily="34" charset="0"/>
                <a:cs typeface="Arial" panose="020B0604020202020204" pitchFamily="34" charset="0"/>
              </a:rPr>
              <a:t>There is another lease clause we look out for when reviewing a claim. This one comes with a word of warning. </a:t>
            </a:r>
            <a:r>
              <a:rPr lang="en-US" sz="1050" dirty="0">
                <a:highlight>
                  <a:srgbClr val="FFFF00"/>
                </a:highlight>
                <a:latin typeface="Arial" panose="020B0604020202020204" pitchFamily="34" charset="0"/>
                <a:ea typeface="Calibri" panose="020F0502020204030204" pitchFamily="34" charset="0"/>
                <a:cs typeface="Arial" panose="020B0604020202020204" pitchFamily="34" charset="0"/>
              </a:rPr>
              <a:t>The Payment Clause.</a:t>
            </a:r>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What is a payment clause?  </a:t>
            </a:r>
            <a:r>
              <a:rPr lang="en-US" sz="1050" dirty="0">
                <a:highlight>
                  <a:srgbClr val="FFFF00"/>
                </a:highlight>
                <a:latin typeface="Arial" panose="020B0604020202020204" pitchFamily="34" charset="0"/>
                <a:ea typeface="Calibri" panose="020F0502020204030204" pitchFamily="34" charset="0"/>
                <a:cs typeface="Arial" panose="020B0604020202020204" pitchFamily="34" charset="0"/>
              </a:rPr>
              <a:t>It is an express Lease Clause obligating the Tenant to PAY the landlord cost of the dilapidations claim. Irrespective of whether  the works have or will be undertaken. </a:t>
            </a:r>
            <a:r>
              <a:rPr lang="en-GB" sz="1050" dirty="0" err="1">
                <a:latin typeface="Arial" panose="020B0604020202020204" pitchFamily="34" charset="0"/>
                <a:ea typeface="Calibri" panose="020F0502020204030204" pitchFamily="34" charset="0"/>
                <a:cs typeface="Arial" panose="020B0604020202020204" pitchFamily="34" charset="0"/>
              </a:rPr>
              <a:t>Payyment</a:t>
            </a:r>
            <a:r>
              <a:rPr lang="en-GB" sz="1050" dirty="0">
                <a:latin typeface="Arial" panose="020B0604020202020204" pitchFamily="34" charset="0"/>
                <a:ea typeface="Calibri" panose="020F0502020204030204" pitchFamily="34" charset="0"/>
                <a:cs typeface="Arial" panose="020B0604020202020204" pitchFamily="34" charset="0"/>
              </a:rPr>
              <a:t> obligations oblige the tenant to pay a sum of money for dilapidations. They effectively change the landlord’s damages claim into a payment obligation, should the tenant fail to carry out its repairing obligations. </a:t>
            </a:r>
            <a:endParaRPr lang="en-US" sz="105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endParaRPr lang="en-US" sz="105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r>
              <a:rPr lang="en-US" sz="1050" dirty="0">
                <a:highlight>
                  <a:srgbClr val="FFFF00"/>
                </a:highlight>
                <a:latin typeface="Arial" panose="020B0604020202020204" pitchFamily="34" charset="0"/>
                <a:ea typeface="Calibri" panose="020F0502020204030204" pitchFamily="34" charset="0"/>
                <a:cs typeface="Arial" panose="020B0604020202020204" pitchFamily="34" charset="0"/>
              </a:rPr>
              <a:t>This has been tested through case law</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highlight>
                  <a:srgbClr val="FFFF00"/>
                </a:highlight>
                <a:latin typeface="Arial" panose="020B0604020202020204" pitchFamily="34" charset="0"/>
                <a:ea typeface="Calibri" panose="020F0502020204030204" pitchFamily="34" charset="0"/>
                <a:cs typeface="Arial" panose="020B0604020202020204" pitchFamily="34" charset="0"/>
              </a:rPr>
              <a:t>Remembering that - if</a:t>
            </a:r>
            <a:r>
              <a:rPr lang="en-US" sz="1050"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 a Lease clause is unambiguous and can be clearly interpreted, then the obligations can generally be taken as read.</a:t>
            </a:r>
            <a:r>
              <a:rPr lang="en-US" sz="1050" dirty="0">
                <a:latin typeface="Arial" panose="020B0604020202020204" pitchFamily="34" charset="0"/>
                <a:ea typeface="Calibri" panose="020F0502020204030204" pitchFamily="34" charset="0"/>
                <a:cs typeface="Arial" panose="020B0604020202020204" pitchFamily="34" charset="0"/>
              </a:rPr>
              <a:t>  The wording is essential.</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endParaRPr lang="en-GB" sz="700" dirty="0">
              <a:latin typeface="Arial" panose="020B0604020202020204" pitchFamily="34" charset="0"/>
              <a:ea typeface="Calibri" panose="020F0502020204030204" pitchFamily="34" charset="0"/>
              <a:cs typeface="Arial" panose="020B0604020202020204" pitchFamily="34" charset="0"/>
            </a:endParaRPr>
          </a:p>
          <a:p>
            <a:pPr algn="just">
              <a:buClr>
                <a:schemeClr val="tx1"/>
              </a:buClr>
            </a:pPr>
            <a:r>
              <a:rPr lang="en-GB" altLang="en-US" sz="700" dirty="0">
                <a:solidFill>
                  <a:schemeClr val="tx1">
                    <a:lumMod val="65000"/>
                    <a:lumOff val="35000"/>
                  </a:schemeClr>
                </a:solidFill>
                <a:latin typeface="Arial" panose="020B0604020202020204" pitchFamily="34" charset="0"/>
                <a:cs typeface="Arial" panose="020B0604020202020204" pitchFamily="34" charset="0"/>
              </a:rPr>
              <a:t>Grove v Cape </a:t>
            </a:r>
          </a:p>
          <a:p>
            <a:pPr algn="just">
              <a:buClr>
                <a:schemeClr val="tx1"/>
              </a:buClr>
            </a:pPr>
            <a:endParaRPr lang="en-GB" altLang="en-US" sz="700" dirty="0">
              <a:solidFill>
                <a:schemeClr val="tx1">
                  <a:lumMod val="65000"/>
                  <a:lumOff val="35000"/>
                </a:schemeClr>
              </a:solidFill>
              <a:latin typeface="Arial" panose="020B0604020202020204" pitchFamily="34" charset="0"/>
              <a:cs typeface="Arial" panose="020B0604020202020204" pitchFamily="34" charset="0"/>
            </a:endParaRPr>
          </a:p>
          <a:p>
            <a:pPr algn="just">
              <a:buClr>
                <a:schemeClr val="tx1"/>
              </a:buClr>
            </a:pPr>
            <a:r>
              <a:rPr lang="en-GB" altLang="en-US" sz="700" dirty="0">
                <a:solidFill>
                  <a:schemeClr val="tx1">
                    <a:lumMod val="65000"/>
                    <a:lumOff val="35000"/>
                  </a:schemeClr>
                </a:solidFill>
                <a:latin typeface="Arial" panose="020B0604020202020204" pitchFamily="34" charset="0"/>
                <a:cs typeface="Arial" panose="020B0604020202020204" pitchFamily="34" charset="0"/>
              </a:rPr>
              <a:t>…. </a:t>
            </a:r>
            <a:r>
              <a:rPr lang="en-GB" altLang="en-US" sz="700" b="1" u="sng" dirty="0">
                <a:solidFill>
                  <a:schemeClr val="tx1">
                    <a:lumMod val="65000"/>
                    <a:lumOff val="35000"/>
                  </a:schemeClr>
                </a:solidFill>
                <a:latin typeface="Arial" panose="020B0604020202020204" pitchFamily="34" charset="0"/>
                <a:cs typeface="Arial" panose="020B0604020202020204" pitchFamily="34" charset="0"/>
              </a:rPr>
              <a:t>to pay</a:t>
            </a:r>
            <a:r>
              <a:rPr lang="en-GB" altLang="en-US" sz="700" dirty="0">
                <a:solidFill>
                  <a:schemeClr val="tx1">
                    <a:lumMod val="65000"/>
                    <a:lumOff val="35000"/>
                  </a:schemeClr>
                </a:solidFill>
                <a:latin typeface="Arial" panose="020B0604020202020204" pitchFamily="34" charset="0"/>
                <a:cs typeface="Arial" panose="020B0604020202020204" pitchFamily="34" charset="0"/>
              </a:rPr>
              <a:t> to the landlords the total </a:t>
            </a:r>
            <a:r>
              <a:rPr lang="en-GB" altLang="en-US" sz="700" b="1" u="sng" dirty="0">
                <a:solidFill>
                  <a:schemeClr val="tx1">
                    <a:lumMod val="65000"/>
                    <a:lumOff val="35000"/>
                  </a:schemeClr>
                </a:solidFill>
                <a:latin typeface="Arial" panose="020B0604020202020204" pitchFamily="34" charset="0"/>
                <a:cs typeface="Arial" panose="020B0604020202020204" pitchFamily="34" charset="0"/>
              </a:rPr>
              <a:t>value</a:t>
            </a:r>
            <a:r>
              <a:rPr lang="en-GB" altLang="en-US" sz="700" dirty="0">
                <a:solidFill>
                  <a:schemeClr val="tx1">
                    <a:lumMod val="65000"/>
                    <a:lumOff val="35000"/>
                  </a:schemeClr>
                </a:solidFill>
                <a:latin typeface="Arial" panose="020B0604020202020204" pitchFamily="34" charset="0"/>
                <a:cs typeface="Arial" panose="020B0604020202020204" pitchFamily="34" charset="0"/>
              </a:rPr>
              <a:t> of the Schedule of Dilapidations prepared by the landlords in respect of the tenants’ obligations .…</a:t>
            </a:r>
          </a:p>
          <a:p>
            <a:pPr algn="just">
              <a:buClr>
                <a:schemeClr val="tx1"/>
              </a:buClr>
            </a:pPr>
            <a:endParaRPr lang="en-GB" altLang="en-US" sz="1050" dirty="0">
              <a:solidFill>
                <a:schemeClr val="tx1">
                  <a:lumMod val="65000"/>
                  <a:lumOff val="35000"/>
                </a:schemeClr>
              </a:solidFill>
              <a:latin typeface="Arial" panose="020B0604020202020204" pitchFamily="34" charset="0"/>
              <a:cs typeface="Arial" panose="020B0604020202020204" pitchFamily="34" charset="0"/>
            </a:endParaRPr>
          </a:p>
          <a:p>
            <a:pPr algn="just">
              <a:buClr>
                <a:schemeClr val="tx1"/>
              </a:buClr>
            </a:pPr>
            <a:endParaRPr lang="en-GB" altLang="en-US" sz="1050" dirty="0">
              <a:solidFill>
                <a:schemeClr val="tx1">
                  <a:lumMod val="65000"/>
                  <a:lumOff val="35000"/>
                </a:schemeClr>
              </a:solidFill>
              <a:latin typeface="Arial" panose="020B0604020202020204" pitchFamily="34" charset="0"/>
              <a:cs typeface="Arial" panose="020B0604020202020204" pitchFamily="34" charset="0"/>
            </a:endParaRPr>
          </a:p>
          <a:p>
            <a:pPr algn="just">
              <a:buClr>
                <a:schemeClr val="tx1"/>
              </a:buClr>
            </a:pPr>
            <a:r>
              <a:rPr lang="en-GB" sz="1050" dirty="0">
                <a:latin typeface="Arial" panose="020B0604020202020204" pitchFamily="34" charset="0"/>
                <a:ea typeface="Calibri" panose="020F0502020204030204" pitchFamily="34" charset="0"/>
                <a:cs typeface="Arial" panose="020B0604020202020204" pitchFamily="34" charset="0"/>
              </a:rPr>
              <a:t>The finding of </a:t>
            </a:r>
            <a:r>
              <a:rPr lang="en-GB" sz="1050" dirty="0">
                <a:highlight>
                  <a:srgbClr val="FFFF00"/>
                </a:highlight>
                <a:latin typeface="Arial" panose="020B0604020202020204" pitchFamily="34" charset="0"/>
                <a:ea typeface="Calibri" panose="020F0502020204030204" pitchFamily="34" charset="0"/>
                <a:cs typeface="Arial" panose="020B0604020202020204" pitchFamily="34" charset="0"/>
              </a:rPr>
              <a:t>Grove v Cape </a:t>
            </a:r>
            <a:r>
              <a:rPr lang="en-GB" sz="1050" dirty="0">
                <a:latin typeface="Arial" panose="020B0604020202020204" pitchFamily="34" charset="0"/>
                <a:ea typeface="Calibri" panose="020F0502020204030204" pitchFamily="34" charset="0"/>
                <a:cs typeface="Arial" panose="020B0604020202020204" pitchFamily="34" charset="0"/>
              </a:rPr>
              <a:t>was that the use of the term Value put ambiguity into the intention of the clause. The </a:t>
            </a:r>
            <a:r>
              <a:rPr lang="en-GB" sz="1050" dirty="0">
                <a:highlight>
                  <a:srgbClr val="FFFF00"/>
                </a:highlight>
                <a:latin typeface="Arial" panose="020B0604020202020204" pitchFamily="34" charset="0"/>
                <a:ea typeface="Calibri" panose="020F0502020204030204" pitchFamily="34" charset="0"/>
                <a:cs typeface="Arial" panose="020B0604020202020204" pitchFamily="34" charset="0"/>
              </a:rPr>
              <a:t>value of the Schedule of Dilapidations </a:t>
            </a:r>
            <a:r>
              <a:rPr lang="en-GB" sz="1050" dirty="0">
                <a:latin typeface="Arial" panose="020B0604020202020204" pitchFamily="34" charset="0"/>
                <a:ea typeface="Calibri" panose="020F0502020204030204" pitchFamily="34" charset="0"/>
                <a:cs typeface="Arial" panose="020B0604020202020204" pitchFamily="34" charset="0"/>
              </a:rPr>
              <a:t>could be </a:t>
            </a:r>
            <a:r>
              <a:rPr lang="en-GB" sz="1050" dirty="0">
                <a:highlight>
                  <a:srgbClr val="FFFF00"/>
                </a:highlight>
                <a:latin typeface="Arial" panose="020B0604020202020204" pitchFamily="34" charset="0"/>
                <a:ea typeface="Calibri" panose="020F0502020204030204" pitchFamily="34" charset="0"/>
                <a:cs typeface="Arial" panose="020B0604020202020204" pitchFamily="34" charset="0"/>
              </a:rPr>
              <a:t>interpreted as the value of the Landlords Loss and not simply the cost of works.</a:t>
            </a:r>
            <a:r>
              <a:rPr lang="en-GB" sz="1050" dirty="0">
                <a:latin typeface="Arial" panose="020B0604020202020204" pitchFamily="34" charset="0"/>
                <a:ea typeface="Calibri" panose="020F0502020204030204" pitchFamily="34" charset="0"/>
                <a:cs typeface="Arial" panose="020B0604020202020204" pitchFamily="34" charset="0"/>
              </a:rPr>
              <a:t> A clause akin to this would mean that an alternative measure argument could still be applicable.  </a:t>
            </a:r>
            <a:r>
              <a:rPr lang="en-GB" sz="1050" b="1" dirty="0">
                <a:latin typeface="Arial" panose="020B0604020202020204" pitchFamily="34" charset="0"/>
                <a:ea typeface="Calibri" panose="020F0502020204030204" pitchFamily="34" charset="0"/>
                <a:cs typeface="Arial" panose="020B0604020202020204" pitchFamily="34" charset="0"/>
              </a:rPr>
              <a:t>Not a valid payment clause.</a:t>
            </a:r>
          </a:p>
          <a:p>
            <a:pPr algn="just">
              <a:buClr>
                <a:schemeClr val="tx1"/>
              </a:buClr>
            </a:pPr>
            <a:endParaRPr lang="en-GB" altLang="en-US" sz="700" dirty="0">
              <a:solidFill>
                <a:schemeClr val="tx1">
                  <a:lumMod val="65000"/>
                  <a:lumOff val="35000"/>
                </a:schemeClr>
              </a:solidFill>
              <a:latin typeface="Arial" panose="020B0604020202020204" pitchFamily="34" charset="0"/>
              <a:cs typeface="Arial" panose="020B0604020202020204" pitchFamily="34" charset="0"/>
            </a:endParaRPr>
          </a:p>
          <a:p>
            <a:pPr algn="just">
              <a:buClr>
                <a:schemeClr val="tx1"/>
              </a:buClr>
            </a:pPr>
            <a:r>
              <a:rPr lang="en-GB" altLang="en-US" sz="700" dirty="0">
                <a:solidFill>
                  <a:schemeClr val="tx1">
                    <a:lumMod val="65000"/>
                    <a:lumOff val="35000"/>
                  </a:schemeClr>
                </a:solidFill>
                <a:latin typeface="Arial" panose="020B0604020202020204" pitchFamily="34" charset="0"/>
                <a:cs typeface="Arial" panose="020B0604020202020204" pitchFamily="34" charset="0"/>
              </a:rPr>
              <a:t>@SIPP</a:t>
            </a:r>
          </a:p>
          <a:p>
            <a:pPr algn="just">
              <a:buClr>
                <a:schemeClr val="tx1"/>
              </a:buClr>
            </a:pPr>
            <a:endParaRPr lang="en-GB" altLang="en-US" sz="700" dirty="0">
              <a:solidFill>
                <a:schemeClr val="tx1">
                  <a:lumMod val="65000"/>
                  <a:lumOff val="35000"/>
                </a:schemeClr>
              </a:solidFill>
              <a:latin typeface="Arial" panose="020B0604020202020204" pitchFamily="34" charset="0"/>
              <a:cs typeface="Arial" panose="020B0604020202020204" pitchFamily="34" charset="0"/>
            </a:endParaRPr>
          </a:p>
          <a:p>
            <a:pPr algn="just">
              <a:buClr>
                <a:schemeClr val="tx1"/>
              </a:buClr>
            </a:pPr>
            <a:r>
              <a:rPr lang="en-GB" altLang="en-US" sz="700" dirty="0">
                <a:solidFill>
                  <a:schemeClr val="tx1">
                    <a:lumMod val="65000"/>
                    <a:lumOff val="35000"/>
                  </a:schemeClr>
                </a:solidFill>
                <a:latin typeface="Arial" panose="020B0604020202020204" pitchFamily="34" charset="0"/>
                <a:cs typeface="Arial" panose="020B0604020202020204" pitchFamily="34" charset="0"/>
              </a:rPr>
              <a:t>…. if the Landlord shall so desire at the expiry or sooner termination of the foregoing Lease they may call upon the Tenant, by notice in writing (in which event the Tenant shall be bound), </a:t>
            </a:r>
            <a:r>
              <a:rPr lang="en-GB" altLang="en-US" sz="700" b="1" u="sng" dirty="0">
                <a:solidFill>
                  <a:schemeClr val="tx1">
                    <a:lumMod val="65000"/>
                    <a:lumOff val="35000"/>
                  </a:schemeClr>
                </a:solidFill>
                <a:latin typeface="Arial" panose="020B0604020202020204" pitchFamily="34" charset="0"/>
                <a:cs typeface="Arial" panose="020B0604020202020204" pitchFamily="34" charset="0"/>
              </a:rPr>
              <a:t>to pay</a:t>
            </a:r>
            <a:r>
              <a:rPr lang="en-GB" altLang="en-US" sz="700" dirty="0">
                <a:solidFill>
                  <a:schemeClr val="tx1">
                    <a:lumMod val="65000"/>
                    <a:lumOff val="35000"/>
                  </a:schemeClr>
                </a:solidFill>
                <a:latin typeface="Arial" panose="020B0604020202020204" pitchFamily="34" charset="0"/>
                <a:cs typeface="Arial" panose="020B0604020202020204" pitchFamily="34" charset="0"/>
              </a:rPr>
              <a:t> to the Landlord at the determination date (with interest thereon as provided in Clause (One) (b) hereof), a </a:t>
            </a:r>
            <a:r>
              <a:rPr lang="en-GB" altLang="en-US" sz="700" b="1" u="sng" dirty="0">
                <a:solidFill>
                  <a:schemeClr val="tx1">
                    <a:lumMod val="65000"/>
                    <a:lumOff val="35000"/>
                  </a:schemeClr>
                </a:solidFill>
                <a:latin typeface="Arial" panose="020B0604020202020204" pitchFamily="34" charset="0"/>
                <a:cs typeface="Arial" panose="020B0604020202020204" pitchFamily="34" charset="0"/>
              </a:rPr>
              <a:t>sum equal </a:t>
            </a:r>
            <a:r>
              <a:rPr lang="en-GB" altLang="en-US" sz="700" dirty="0">
                <a:solidFill>
                  <a:schemeClr val="tx1">
                    <a:lumMod val="65000"/>
                    <a:lumOff val="35000"/>
                  </a:schemeClr>
                </a:solidFill>
                <a:latin typeface="Arial" panose="020B0604020202020204" pitchFamily="34" charset="0"/>
                <a:cs typeface="Arial" panose="020B0604020202020204" pitchFamily="34" charset="0"/>
              </a:rPr>
              <a:t>to the amount required to put the leased subjects into good and substantial repair and in good decorative condition in accordance with the obligations and conditions on the part of the Tenant herein contained in lieu of requiring the Tenant himself to carry out the work ….</a:t>
            </a:r>
            <a:endParaRPr lang="en-GB" sz="700" dirty="0">
              <a:latin typeface="Arial" panose="020B0604020202020204" pitchFamily="34" charset="0"/>
              <a:ea typeface="Calibri" panose="020F0502020204030204" pitchFamily="34" charset="0"/>
              <a:cs typeface="Arial" panose="020B0604020202020204" pitchFamily="34" charset="0"/>
            </a:endParaRPr>
          </a:p>
          <a:p>
            <a:pPr algn="just"/>
            <a:endParaRPr lang="en-GB" sz="1050" b="1" dirty="0">
              <a:latin typeface="Arial" panose="020B0604020202020204" pitchFamily="34" charset="0"/>
              <a:ea typeface="Calibri" panose="020F0502020204030204" pitchFamily="34" charset="0"/>
              <a:cs typeface="Arial" panose="020B0604020202020204" pitchFamily="34" charset="0"/>
            </a:endParaRPr>
          </a:p>
          <a:p>
            <a:pPr algn="just"/>
            <a:r>
              <a:rPr lang="en-GB" sz="1050" dirty="0">
                <a:latin typeface="Arial" panose="020B0604020202020204" pitchFamily="34" charset="0"/>
                <a:ea typeface="Calibri" panose="020F0502020204030204" pitchFamily="34" charset="0"/>
                <a:cs typeface="Arial" panose="020B0604020202020204" pitchFamily="34" charset="0"/>
              </a:rPr>
              <a:t>@SIPP   The original finding was in accordance with Grove v Cape. However following appeal this was reversed and the payment clause was found to hold. This is as the clause expressly related to the cost of works</a:t>
            </a:r>
            <a:r>
              <a:rPr lang="en-GB" sz="1050" dirty="0">
                <a:highlight>
                  <a:srgbClr val="FFFF00"/>
                </a:highlight>
                <a:latin typeface="Arial" panose="020B0604020202020204" pitchFamily="34" charset="0"/>
                <a:ea typeface="Calibri" panose="020F0502020204030204" pitchFamily="34" charset="0"/>
                <a:cs typeface="Arial" panose="020B0604020202020204" pitchFamily="34" charset="0"/>
              </a:rPr>
              <a:t>.  If the clause state cost or sum equal </a:t>
            </a:r>
            <a:r>
              <a:rPr lang="en-GB" sz="1050" dirty="0">
                <a:latin typeface="Arial" panose="020B0604020202020204" pitchFamily="34" charset="0"/>
                <a:ea typeface="Calibri" panose="020F0502020204030204" pitchFamily="34" charset="0"/>
                <a:cs typeface="Arial" panose="020B0604020202020204" pitchFamily="34" charset="0"/>
              </a:rPr>
              <a:t>to the works </a:t>
            </a:r>
            <a:r>
              <a:rPr lang="en-GB" sz="1050" b="1" dirty="0">
                <a:latin typeface="Arial" panose="020B0604020202020204" pitchFamily="34" charset="0"/>
                <a:ea typeface="Calibri" panose="020F0502020204030204" pitchFamily="34" charset="0"/>
                <a:cs typeface="Arial" panose="020B0604020202020204" pitchFamily="34" charset="0"/>
              </a:rPr>
              <a:t>Likely to be a valid payment clause.</a:t>
            </a:r>
          </a:p>
          <a:p>
            <a:pPr algn="just"/>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latin typeface="Arial" panose="020B0604020202020204" pitchFamily="34" charset="0"/>
                <a:ea typeface="Calibri" panose="020F0502020204030204" pitchFamily="34" charset="0"/>
                <a:cs typeface="Arial" panose="020B0604020202020204" pitchFamily="34" charset="0"/>
              </a:rPr>
              <a:t>So, dependent on the wording, payment clauses can be enforceable and put an obligation on the Tenant to pay for the cost of works and not the value of the landlord’s actual loss. </a:t>
            </a:r>
            <a:r>
              <a:rPr lang="en-US" sz="1050" dirty="0">
                <a:highlight>
                  <a:srgbClr val="FFFF00"/>
                </a:highlight>
                <a:latin typeface="Arial" panose="020B0604020202020204" pitchFamily="34" charset="0"/>
                <a:ea typeface="Calibri" panose="020F0502020204030204" pitchFamily="34" charset="0"/>
                <a:cs typeface="Arial" panose="020B0604020202020204" pitchFamily="34" charset="0"/>
              </a:rPr>
              <a:t>An alternative measure of loss is not applicable if there is a valid payment clause</a:t>
            </a:r>
            <a:r>
              <a:rPr lang="en-US" sz="1050" dirty="0">
                <a:latin typeface="Arial" panose="020B0604020202020204" pitchFamily="34" charset="0"/>
                <a:ea typeface="Calibri" panose="020F0502020204030204" pitchFamily="34" charset="0"/>
                <a:cs typeface="Arial" panose="020B0604020202020204" pitchFamily="34" charset="0"/>
              </a:rPr>
              <a:t>. </a:t>
            </a:r>
          </a:p>
          <a:p>
            <a:pPr algn="just"/>
            <a:r>
              <a:rPr lang="en-US" sz="1050" dirty="0">
                <a:latin typeface="Arial" panose="020B0604020202020204" pitchFamily="34" charset="0"/>
                <a:ea typeface="Calibri" panose="020F0502020204030204" pitchFamily="34" charset="0"/>
                <a:cs typeface="Arial" panose="020B0604020202020204" pitchFamily="34" charset="0"/>
              </a:rPr>
              <a:t> </a:t>
            </a:r>
            <a:endParaRPr lang="en-GB" sz="1050" dirty="0">
              <a:latin typeface="Arial" panose="020B0604020202020204" pitchFamily="34" charset="0"/>
              <a:ea typeface="Calibri" panose="020F0502020204030204" pitchFamily="34" charset="0"/>
              <a:cs typeface="Arial" panose="020B0604020202020204" pitchFamily="34" charset="0"/>
            </a:endParaRPr>
          </a:p>
          <a:p>
            <a:pPr algn="just"/>
            <a:r>
              <a:rPr lang="en-US" sz="1050" dirty="0">
                <a:highlight>
                  <a:srgbClr val="FFFF00"/>
                </a:highlight>
                <a:latin typeface="Arial" panose="020B0604020202020204" pitchFamily="34" charset="0"/>
                <a:ea typeface="Calibri" panose="020F0502020204030204" pitchFamily="34" charset="0"/>
                <a:cs typeface="Arial" panose="020B0604020202020204" pitchFamily="34" charset="0"/>
              </a:rPr>
              <a:t>This does not mean there is no defense.</a:t>
            </a:r>
            <a:r>
              <a:rPr lang="en-US" sz="1050" dirty="0">
                <a:latin typeface="Arial" panose="020B0604020202020204" pitchFamily="34" charset="0"/>
                <a:ea typeface="Calibri" panose="020F0502020204030204" pitchFamily="34" charset="0"/>
                <a:cs typeface="Arial" panose="020B0604020202020204" pitchFamily="34" charset="0"/>
              </a:rPr>
              <a:t>  A demand for payment under a payment clause will be issued with a Schedule of Dilapidations and an invoice. In essence this dilapidation will be negotiated as any other. So do not pay the invoice until you have sought advice from your solicitors and surveyors.</a:t>
            </a:r>
            <a:endParaRPr lang="en-GB" sz="1050" dirty="0">
              <a:latin typeface="Arial" panose="020B0604020202020204" pitchFamily="34" charset="0"/>
              <a:ea typeface="Calibri" panose="020F050202020403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7FE7CD-8355-45B0-A730-3629DDD803FC}" type="slidenum">
              <a:rPr lang="en-GB" smtClean="0"/>
              <a:t>30</a:t>
            </a:fld>
            <a:endParaRPr lang="en-GB"/>
          </a:p>
        </p:txBody>
      </p:sp>
    </p:spTree>
    <p:extLst>
      <p:ext uri="{BB962C8B-B14F-4D97-AF65-F5344CB8AC3E}">
        <p14:creationId xmlns:p14="http://schemas.microsoft.com/office/powerpoint/2010/main" val="129887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4</a:t>
            </a:fld>
            <a:endParaRPr lang="en-GB"/>
          </a:p>
        </p:txBody>
      </p:sp>
    </p:spTree>
    <p:extLst>
      <p:ext uri="{BB962C8B-B14F-4D97-AF65-F5344CB8AC3E}">
        <p14:creationId xmlns:p14="http://schemas.microsoft.com/office/powerpoint/2010/main" val="824130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1490663" cy="838200"/>
          </a:xfrm>
        </p:spPr>
      </p:sp>
      <p:sp>
        <p:nvSpPr>
          <p:cNvPr id="3" name="Notes Placeholder 2"/>
          <p:cNvSpPr>
            <a:spLocks noGrp="1"/>
          </p:cNvSpPr>
          <p:nvPr>
            <p:ph type="body" idx="1"/>
          </p:nvPr>
        </p:nvSpPr>
        <p:spPr/>
        <p:txBody>
          <a:bodyPr/>
          <a:lstStyle/>
          <a:p>
            <a:pPr algn="just"/>
            <a:r>
              <a:rPr lang="en-US" sz="1100" dirty="0">
                <a:latin typeface="Arial" panose="020B0604020202020204" pitchFamily="34" charset="0"/>
                <a:ea typeface="Calibri" panose="020F0502020204030204" pitchFamily="34" charset="0"/>
                <a:cs typeface="Arial" panose="020B0604020202020204" pitchFamily="34" charset="0"/>
              </a:rPr>
              <a:t> A further important common express lease clause is the Loss of rent clause.</a:t>
            </a:r>
          </a:p>
          <a:p>
            <a:pPr algn="just"/>
            <a:endParaRPr lang="en-US" sz="1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endParaRPr lang="en-US" sz="1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r>
              <a:rPr lang="en-US" sz="1200" dirty="0">
                <a:highlight>
                  <a:srgbClr val="FFFF00"/>
                </a:highlight>
                <a:latin typeface="Arial" panose="020B0604020202020204" pitchFamily="34" charset="0"/>
                <a:ea typeface="Calibri" panose="020F0502020204030204" pitchFamily="34" charset="0"/>
                <a:cs typeface="Arial" panose="020B0604020202020204" pitchFamily="34" charset="0"/>
              </a:rPr>
              <a:t>A Loss of rent clause – is essentially a payment clause for the rent and often service charge for the period which it would reasonably take to completion the dilapidations works.</a:t>
            </a:r>
          </a:p>
          <a:p>
            <a:pPr algn="l"/>
            <a:endParaRPr lang="en-GB" sz="1000" b="0" i="0" u="none" strike="noStrike" baseline="0" dirty="0">
              <a:solidFill>
                <a:srgbClr val="1F1F1F"/>
              </a:solidFill>
              <a:latin typeface="Arial" panose="020B0604020202020204" pitchFamily="34" charset="0"/>
            </a:endParaRPr>
          </a:p>
          <a:p>
            <a:pPr algn="l"/>
            <a:r>
              <a:rPr lang="en-GB" sz="1000" b="0" i="0" u="none" strike="noStrike" baseline="0" dirty="0" err="1">
                <a:solidFill>
                  <a:srgbClr val="1F1F1F"/>
                </a:solidFill>
                <a:latin typeface="Arial" panose="020B0604020202020204" pitchFamily="34" charset="0"/>
              </a:rPr>
              <a:t>theTenant</a:t>
            </a:r>
            <a:r>
              <a:rPr lang="en-GB" sz="1000" b="0" i="0" u="none" strike="noStrike" baseline="0" dirty="0">
                <a:solidFill>
                  <a:srgbClr val="1F1F1F"/>
                </a:solidFill>
                <a:latin typeface="Arial" panose="020B0604020202020204" pitchFamily="34" charset="0"/>
              </a:rPr>
              <a:t> shall pay to </a:t>
            </a:r>
            <a:r>
              <a:rPr lang="en-GB" sz="1000" b="0" i="0" u="none" strike="noStrike" baseline="0" dirty="0">
                <a:solidFill>
                  <a:srgbClr val="2F2F2F"/>
                </a:solidFill>
                <a:latin typeface="Arial" panose="020B0604020202020204" pitchFamily="34" charset="0"/>
              </a:rPr>
              <a:t>the L</a:t>
            </a:r>
            <a:r>
              <a:rPr lang="en-GB" sz="1000" b="0" i="0" u="none" strike="noStrike" baseline="0" dirty="0">
                <a:solidFill>
                  <a:srgbClr val="606060"/>
                </a:solidFill>
                <a:latin typeface="Arial" panose="020B0604020202020204" pitchFamily="34" charset="0"/>
              </a:rPr>
              <a:t>andlord on </a:t>
            </a:r>
            <a:r>
              <a:rPr lang="en-GB" sz="1000" b="0" i="0" u="none" strike="noStrike" baseline="0" dirty="0">
                <a:solidFill>
                  <a:srgbClr val="2F2F2F"/>
                </a:solidFill>
                <a:latin typeface="Arial" panose="020B0604020202020204" pitchFamily="34" charset="0"/>
              </a:rPr>
              <a:t>demand as </a:t>
            </a:r>
            <a:r>
              <a:rPr lang="en-GB" sz="1000" b="0" i="0" u="none" strike="noStrike" baseline="0" dirty="0">
                <a:solidFill>
                  <a:srgbClr val="1F1F1F"/>
                </a:solidFill>
                <a:latin typeface="Arial" panose="020B0604020202020204" pitchFamily="34" charset="0"/>
              </a:rPr>
              <a:t>a </a:t>
            </a:r>
            <a:r>
              <a:rPr lang="en-GB" sz="1000" b="0" i="0" u="none" strike="noStrike" baseline="0" dirty="0">
                <a:solidFill>
                  <a:srgbClr val="2F2F2F"/>
                </a:solidFill>
                <a:latin typeface="Arial" panose="020B0604020202020204" pitchFamily="34" charset="0"/>
              </a:rPr>
              <a:t>liquidate debt </a:t>
            </a:r>
            <a:r>
              <a:rPr lang="en-GB" sz="1000" b="0" i="0" u="none" strike="noStrike" baseline="0" dirty="0">
                <a:solidFill>
                  <a:srgbClr val="1F1F1F"/>
                </a:solidFill>
                <a:latin typeface="Arial" panose="020B0604020202020204" pitchFamily="34" charset="0"/>
              </a:rPr>
              <a:t>a sum equal </a:t>
            </a:r>
            <a:r>
              <a:rPr lang="en-GB" sz="1000" b="0" i="0" u="none" strike="noStrike" baseline="0" dirty="0">
                <a:solidFill>
                  <a:srgbClr val="2F2F2F"/>
                </a:solidFill>
                <a:latin typeface="Arial" panose="020B0604020202020204" pitchFamily="34" charset="0"/>
              </a:rPr>
              <a:t>to Yearly </a:t>
            </a:r>
            <a:r>
              <a:rPr lang="en-GB" sz="1000" b="0" i="0" u="none" strike="noStrike" baseline="0" dirty="0">
                <a:solidFill>
                  <a:srgbClr val="1F1F1F"/>
                </a:solidFill>
                <a:latin typeface="Arial" panose="020B0604020202020204" pitchFamily="34" charset="0"/>
              </a:rPr>
              <a:t>Rent and </a:t>
            </a:r>
            <a:r>
              <a:rPr lang="en-GB" sz="1000" b="0" i="0" u="none" strike="noStrike" baseline="0" dirty="0">
                <a:solidFill>
                  <a:srgbClr val="0E0E0E"/>
                </a:solidFill>
                <a:latin typeface="Arial" panose="020B0604020202020204" pitchFamily="34" charset="0"/>
              </a:rPr>
              <a:t>Serv</a:t>
            </a:r>
            <a:r>
              <a:rPr lang="en-GB" sz="1000" b="0" i="0" u="none" strike="noStrike" baseline="0" dirty="0">
                <a:solidFill>
                  <a:srgbClr val="2F2F2F"/>
                </a:solidFill>
                <a:latin typeface="Arial" panose="020B0604020202020204" pitchFamily="34" charset="0"/>
              </a:rPr>
              <a:t>ice </a:t>
            </a:r>
            <a:r>
              <a:rPr lang="en-GB" sz="1000" b="0" i="0" u="none" strike="noStrike" baseline="0" dirty="0">
                <a:solidFill>
                  <a:srgbClr val="4E4E4E"/>
                </a:solidFill>
                <a:latin typeface="Arial" panose="020B0604020202020204" pitchFamily="34" charset="0"/>
              </a:rPr>
              <a:t>Cha</a:t>
            </a:r>
            <a:r>
              <a:rPr lang="en-GB" sz="1000" b="0" i="0" u="none" strike="noStrike" baseline="0" dirty="0">
                <a:solidFill>
                  <a:srgbClr val="707070"/>
                </a:solidFill>
                <a:latin typeface="Arial" panose="020B0604020202020204" pitchFamily="34" charset="0"/>
              </a:rPr>
              <a:t>r</a:t>
            </a:r>
            <a:r>
              <a:rPr lang="en-GB" sz="1000" b="0" i="0" u="none" strike="noStrike" baseline="0" dirty="0">
                <a:solidFill>
                  <a:srgbClr val="4E4E4E"/>
                </a:solidFill>
                <a:latin typeface="Arial" panose="020B0604020202020204" pitchFamily="34" charset="0"/>
              </a:rPr>
              <a:t>ge at </a:t>
            </a:r>
            <a:r>
              <a:rPr lang="en-GB" sz="1000" b="0" i="0" u="none" strike="noStrike" baseline="0" dirty="0">
                <a:solidFill>
                  <a:srgbClr val="1F1F1F"/>
                </a:solidFill>
                <a:latin typeface="Arial" panose="020B0604020202020204" pitchFamily="34" charset="0"/>
              </a:rPr>
              <a:t>the rate </a:t>
            </a:r>
            <a:r>
              <a:rPr lang="en-GB" sz="1000" b="0" i="0" u="none" strike="noStrike" baseline="0" dirty="0">
                <a:solidFill>
                  <a:srgbClr val="2F2F2F"/>
                </a:solidFill>
                <a:latin typeface="Arial" panose="020B0604020202020204" pitchFamily="34" charset="0"/>
              </a:rPr>
              <a:t>payable </a:t>
            </a:r>
            <a:r>
              <a:rPr lang="en-GB" sz="1000" b="0" i="0" u="none" strike="noStrike" baseline="0" dirty="0">
                <a:solidFill>
                  <a:srgbClr val="1F1F1F"/>
                </a:solidFill>
                <a:latin typeface="Arial" panose="020B0604020202020204" pitchFamily="34" charset="0"/>
              </a:rPr>
              <a:t>by </a:t>
            </a:r>
            <a:r>
              <a:rPr lang="en-GB" sz="1000" b="0" i="0" u="none" strike="noStrike" baseline="0" dirty="0">
                <a:solidFill>
                  <a:srgbClr val="2F2F2F"/>
                </a:solidFill>
                <a:latin typeface="Arial" panose="020B0604020202020204" pitchFamily="34" charset="0"/>
              </a:rPr>
              <a:t>the </a:t>
            </a:r>
            <a:r>
              <a:rPr lang="en-GB" sz="1000" b="0" i="0" u="none" strike="noStrike" baseline="0" dirty="0">
                <a:solidFill>
                  <a:srgbClr val="1F1F1F"/>
                </a:solidFill>
                <a:latin typeface="Arial" panose="020B0604020202020204" pitchFamily="34" charset="0"/>
              </a:rPr>
              <a:t>Tenant </a:t>
            </a:r>
            <a:r>
              <a:rPr lang="en-GB" sz="1000" b="0" i="0" u="none" strike="noStrike" baseline="0" dirty="0">
                <a:solidFill>
                  <a:srgbClr val="4E4E4E"/>
                </a:solidFill>
                <a:latin typeface="Arial" panose="020B0604020202020204" pitchFamily="34" charset="0"/>
              </a:rPr>
              <a:t>i</a:t>
            </a:r>
            <a:r>
              <a:rPr lang="en-GB" sz="1000" b="0" i="0" u="none" strike="noStrike" baseline="0" dirty="0">
                <a:solidFill>
                  <a:srgbClr val="1F1F1F"/>
                </a:solidFill>
                <a:latin typeface="Arial" panose="020B0604020202020204" pitchFamily="34" charset="0"/>
              </a:rPr>
              <a:t>mmediately </a:t>
            </a:r>
            <a:r>
              <a:rPr lang="en-GB" sz="1000" b="0" i="0" u="none" strike="noStrike" baseline="0" dirty="0">
                <a:solidFill>
                  <a:srgbClr val="2F2F2F"/>
                </a:solidFill>
                <a:latin typeface="Arial" panose="020B0604020202020204" pitchFamily="34" charset="0"/>
              </a:rPr>
              <a:t>before </a:t>
            </a:r>
            <a:r>
              <a:rPr lang="en-GB" sz="1000" b="0" i="0" u="none" strike="noStrike" baseline="0" dirty="0">
                <a:solidFill>
                  <a:srgbClr val="1F1F1F"/>
                </a:solidFill>
                <a:latin typeface="Arial" panose="020B0604020202020204" pitchFamily="34" charset="0"/>
              </a:rPr>
              <a:t>the end </a:t>
            </a:r>
            <a:r>
              <a:rPr lang="en-GB" sz="1000" b="0" i="0" u="none" strike="noStrike" baseline="0" dirty="0">
                <a:solidFill>
                  <a:srgbClr val="2F2F2F"/>
                </a:solidFill>
                <a:latin typeface="Arial" panose="020B0604020202020204" pitchFamily="34" charset="0"/>
              </a:rPr>
              <a:t>or </a:t>
            </a:r>
            <a:r>
              <a:rPr lang="en-GB" sz="1000" b="0" i="0" u="none" strike="noStrike" baseline="0" dirty="0">
                <a:solidFill>
                  <a:srgbClr val="1F1F1F"/>
                </a:solidFill>
                <a:latin typeface="Arial" panose="020B0604020202020204" pitchFamily="34" charset="0"/>
              </a:rPr>
              <a:t>sooner </a:t>
            </a:r>
            <a:r>
              <a:rPr lang="en-GB" sz="1000" b="0" i="0" u="none" strike="noStrike" baseline="0" dirty="0">
                <a:solidFill>
                  <a:srgbClr val="4E4E4E"/>
                </a:solidFill>
                <a:latin typeface="Arial" panose="020B0604020202020204" pitchFamily="34" charset="0"/>
              </a:rPr>
              <a:t>de</a:t>
            </a:r>
            <a:r>
              <a:rPr lang="en-GB" sz="1000" b="0" i="0" u="none" strike="noStrike" baseline="0" dirty="0">
                <a:solidFill>
                  <a:srgbClr val="707070"/>
                </a:solidFill>
                <a:latin typeface="Arial" panose="020B0604020202020204" pitchFamily="34" charset="0"/>
              </a:rPr>
              <a:t>t</a:t>
            </a:r>
            <a:r>
              <a:rPr lang="en-GB" sz="1000" b="0" i="0" u="none" strike="noStrike" baseline="0" dirty="0">
                <a:solidFill>
                  <a:srgbClr val="4E4E4E"/>
                </a:solidFill>
                <a:latin typeface="Arial" panose="020B0604020202020204" pitchFamily="34" charset="0"/>
              </a:rPr>
              <a:t>erminat</a:t>
            </a:r>
            <a:r>
              <a:rPr lang="en-GB" sz="1000" b="0" i="0" u="none" strike="noStrike" baseline="0" dirty="0">
                <a:solidFill>
                  <a:srgbClr val="707070"/>
                </a:solidFill>
                <a:latin typeface="Arial" panose="020B0604020202020204" pitchFamily="34" charset="0"/>
              </a:rPr>
              <a:t>io</a:t>
            </a:r>
            <a:r>
              <a:rPr lang="en-GB" sz="1000" b="0" i="0" u="none" strike="noStrike" baseline="0" dirty="0">
                <a:solidFill>
                  <a:srgbClr val="1F1F1F"/>
                </a:solidFill>
                <a:latin typeface="Arial" panose="020B0604020202020204" pitchFamily="34" charset="0"/>
              </a:rPr>
              <a:t>n of this Lease </a:t>
            </a:r>
            <a:r>
              <a:rPr lang="en-GB" sz="1000" b="0" i="0" u="none" strike="noStrike" baseline="0" dirty="0">
                <a:solidFill>
                  <a:srgbClr val="2F2F2F"/>
                </a:solidFill>
                <a:latin typeface="Arial" panose="020B0604020202020204" pitchFamily="34" charset="0"/>
              </a:rPr>
              <a:t>for the </a:t>
            </a:r>
            <a:r>
              <a:rPr lang="en-GB" sz="1000" b="0" i="0" u="none" strike="noStrike" baseline="0" dirty="0">
                <a:solidFill>
                  <a:srgbClr val="1F1F1F"/>
                </a:solidFill>
                <a:latin typeface="Arial" panose="020B0604020202020204" pitchFamily="34" charset="0"/>
              </a:rPr>
              <a:t>per</a:t>
            </a:r>
            <a:r>
              <a:rPr lang="en-GB" sz="1000" b="0" i="0" u="none" strike="noStrike" baseline="0" dirty="0">
                <a:solidFill>
                  <a:srgbClr val="4E4E4E"/>
                </a:solidFill>
                <a:latin typeface="Arial" panose="020B0604020202020204" pitchFamily="34" charset="0"/>
              </a:rPr>
              <a:t>i</a:t>
            </a:r>
            <a:r>
              <a:rPr lang="en-GB" sz="1000" b="0" i="0" u="none" strike="noStrike" baseline="0" dirty="0">
                <a:solidFill>
                  <a:srgbClr val="2F2F2F"/>
                </a:solidFill>
                <a:latin typeface="Arial" panose="020B0604020202020204" pitchFamily="34" charset="0"/>
              </a:rPr>
              <a:t>od which </a:t>
            </a:r>
            <a:r>
              <a:rPr lang="en-GB" sz="1000" b="0" i="0" u="none" strike="noStrike" baseline="0" dirty="0">
                <a:solidFill>
                  <a:srgbClr val="1F1F1F"/>
                </a:solidFill>
                <a:latin typeface="Arial" panose="020B0604020202020204" pitchFamily="34" charset="0"/>
              </a:rPr>
              <a:t>it </a:t>
            </a:r>
            <a:r>
              <a:rPr lang="en-GB" sz="1000" b="0" i="0" u="none" strike="noStrike" baseline="0" dirty="0">
                <a:solidFill>
                  <a:srgbClr val="2F2F2F"/>
                </a:solidFill>
                <a:latin typeface="Arial" panose="020B0604020202020204" pitchFamily="34" charset="0"/>
              </a:rPr>
              <a:t>would </a:t>
            </a:r>
            <a:r>
              <a:rPr lang="en-GB" sz="1000" b="0" i="0" u="none" strike="noStrike" baseline="0" dirty="0">
                <a:solidFill>
                  <a:srgbClr val="0E0E0E"/>
                </a:solidFill>
                <a:latin typeface="Arial" panose="020B0604020202020204" pitchFamily="34" charset="0"/>
              </a:rPr>
              <a:t>r</a:t>
            </a:r>
            <a:r>
              <a:rPr lang="en-GB" sz="1000" b="0" i="0" u="none" strike="noStrike" baseline="0" dirty="0">
                <a:solidFill>
                  <a:srgbClr val="2F2F2F"/>
                </a:solidFill>
                <a:latin typeface="Arial" panose="020B0604020202020204" pitchFamily="34" charset="0"/>
              </a:rPr>
              <a:t>easonably take to </a:t>
            </a:r>
            <a:r>
              <a:rPr lang="en-GB" sz="1000" b="0" i="0" u="none" strike="noStrike" baseline="0" dirty="0">
                <a:solidFill>
                  <a:srgbClr val="1F1F1F"/>
                </a:solidFill>
                <a:latin typeface="Arial" panose="020B0604020202020204" pitchFamily="34" charset="0"/>
              </a:rPr>
              <a:t>bring the </a:t>
            </a:r>
            <a:r>
              <a:rPr lang="en-GB" sz="1000" b="0" i="0" u="none" strike="noStrike" baseline="0" dirty="0">
                <a:solidFill>
                  <a:srgbClr val="2F2F2F"/>
                </a:solidFill>
                <a:latin typeface="Arial" panose="020B0604020202020204" pitchFamily="34" charset="0"/>
              </a:rPr>
              <a:t>P</a:t>
            </a:r>
            <a:r>
              <a:rPr lang="en-GB" sz="1000" b="0" i="0" u="none" strike="noStrike" baseline="0" dirty="0">
                <a:solidFill>
                  <a:srgbClr val="4E4E4E"/>
                </a:solidFill>
                <a:latin typeface="Arial" panose="020B0604020202020204" pitchFamily="34" charset="0"/>
              </a:rPr>
              <a:t>rem</a:t>
            </a:r>
            <a:r>
              <a:rPr lang="en-GB" sz="1000" b="0" i="0" u="none" strike="noStrike" baseline="0" dirty="0">
                <a:solidFill>
                  <a:srgbClr val="707070"/>
                </a:solidFill>
                <a:latin typeface="Arial" panose="020B0604020202020204" pitchFamily="34" charset="0"/>
              </a:rPr>
              <a:t>i</a:t>
            </a:r>
            <a:r>
              <a:rPr lang="en-GB" sz="1000" b="0" i="0" u="none" strike="noStrike" baseline="0" dirty="0">
                <a:solidFill>
                  <a:srgbClr val="4E4E4E"/>
                </a:solidFill>
                <a:latin typeface="Arial" panose="020B0604020202020204" pitchFamily="34" charset="0"/>
              </a:rPr>
              <a:t>ses to </a:t>
            </a:r>
            <a:r>
              <a:rPr lang="en-GB" sz="1000" b="0" i="0" u="none" strike="noStrike" baseline="0" dirty="0">
                <a:solidFill>
                  <a:srgbClr val="2F2F2F"/>
                </a:solidFill>
                <a:latin typeface="Arial" panose="020B0604020202020204" pitchFamily="34" charset="0"/>
              </a:rPr>
              <a:t>the </a:t>
            </a:r>
            <a:r>
              <a:rPr lang="en-GB" sz="1000" b="0" i="0" u="none" strike="noStrike" baseline="0" dirty="0">
                <a:solidFill>
                  <a:srgbClr val="1F1F1F"/>
                </a:solidFill>
                <a:latin typeface="Arial" panose="020B0604020202020204" pitchFamily="34" charset="0"/>
              </a:rPr>
              <a:t>state </a:t>
            </a:r>
            <a:r>
              <a:rPr lang="en-GB" sz="1000" b="0" i="0" u="none" strike="noStrike" baseline="0" dirty="0">
                <a:solidFill>
                  <a:srgbClr val="2F2F2F"/>
                </a:solidFill>
                <a:latin typeface="Arial" panose="020B0604020202020204" pitchFamily="34" charset="0"/>
              </a:rPr>
              <a:t>and condition in which </a:t>
            </a:r>
            <a:r>
              <a:rPr lang="en-GB" sz="1000" b="0" i="0" u="none" strike="noStrike" baseline="0" dirty="0">
                <a:solidFill>
                  <a:srgbClr val="1F1F1F"/>
                </a:solidFill>
                <a:latin typeface="Arial" panose="020B0604020202020204" pitchFamily="34" charset="0"/>
              </a:rPr>
              <a:t>they ought </a:t>
            </a:r>
            <a:r>
              <a:rPr lang="en-GB" sz="1000" b="0" i="0" u="none" strike="noStrike" baseline="0" dirty="0">
                <a:solidFill>
                  <a:srgbClr val="2F2F2F"/>
                </a:solidFill>
                <a:latin typeface="Arial" panose="020B0604020202020204" pitchFamily="34" charset="0"/>
              </a:rPr>
              <a:t>to </a:t>
            </a:r>
            <a:r>
              <a:rPr lang="en-GB" sz="1000" b="0" i="0" u="none" strike="noStrike" baseline="0" dirty="0">
                <a:solidFill>
                  <a:srgbClr val="1F1F1F"/>
                </a:solidFill>
                <a:latin typeface="Arial" panose="020B0604020202020204" pitchFamily="34" charset="0"/>
              </a:rPr>
              <a:t>have been if the Tenan</a:t>
            </a:r>
            <a:r>
              <a:rPr lang="en-GB" sz="1000" b="0" i="0" u="none" strike="noStrike" baseline="0" dirty="0">
                <a:solidFill>
                  <a:srgbClr val="606060"/>
                </a:solidFill>
                <a:latin typeface="Arial" panose="020B0604020202020204" pitchFamily="34" charset="0"/>
              </a:rPr>
              <a:t>t </a:t>
            </a:r>
            <a:r>
              <a:rPr lang="en-GB" sz="1000" b="0" i="0" u="none" strike="noStrike" baseline="0" dirty="0">
                <a:solidFill>
                  <a:srgbClr val="4E4E4E"/>
                </a:solidFill>
                <a:latin typeface="Arial" panose="020B0604020202020204" pitchFamily="34" charset="0"/>
              </a:rPr>
              <a:t>had perfo</a:t>
            </a:r>
            <a:r>
              <a:rPr lang="en-GB" sz="1000" b="0" i="0" u="none" strike="noStrike" baseline="0" dirty="0">
                <a:solidFill>
                  <a:srgbClr val="1F1F1F"/>
                </a:solidFill>
                <a:latin typeface="Arial" panose="020B0604020202020204" pitchFamily="34" charset="0"/>
              </a:rPr>
              <a:t>rmed </a:t>
            </a:r>
            <a:r>
              <a:rPr lang="en-GB" sz="1000" b="0" i="0" u="none" strike="noStrike" baseline="0" dirty="0">
                <a:solidFill>
                  <a:srgbClr val="2F2F2F"/>
                </a:solidFill>
                <a:latin typeface="Arial" panose="020B0604020202020204" pitchFamily="34" charset="0"/>
              </a:rPr>
              <a:t>its </a:t>
            </a:r>
            <a:r>
              <a:rPr lang="en-GB" sz="1000" b="0" i="0" u="none" strike="noStrike" baseline="0" dirty="0">
                <a:solidFill>
                  <a:srgbClr val="1F1F1F"/>
                </a:solidFill>
                <a:latin typeface="Arial" panose="020B0604020202020204" pitchFamily="34" charset="0"/>
              </a:rPr>
              <a:t>obligations under this Lease</a:t>
            </a:r>
            <a:endParaRPr lang="en-GB" sz="1000" b="0" i="0" u="none" strike="noStrike" baseline="0" dirty="0">
              <a:solidFill>
                <a:srgbClr val="4E4E4E"/>
              </a:solidFill>
              <a:latin typeface="Arial" panose="020B0604020202020204" pitchFamily="34" charset="0"/>
            </a:endParaRPr>
          </a:p>
          <a:p>
            <a:pPr algn="l"/>
            <a:r>
              <a:rPr lang="en-GB" sz="1000" b="0" i="0" u="none" strike="noStrike" baseline="0" dirty="0">
                <a:solidFill>
                  <a:srgbClr val="4E4E4E"/>
                </a:solidFill>
                <a:latin typeface="Arial" panose="020B0604020202020204" pitchFamily="34" charset="0"/>
              </a:rPr>
              <a:t>:</a:t>
            </a:r>
            <a:r>
              <a:rPr lang="en-GB" sz="1000" b="0" i="0" u="none" strike="noStrike" baseline="0" dirty="0">
                <a:solidFill>
                  <a:srgbClr val="2F2F2F"/>
                </a:solidFill>
                <a:latin typeface="Arial" panose="020B0604020202020204" pitchFamily="34" charset="0"/>
              </a:rPr>
              <a:t>:</a:t>
            </a:r>
            <a:endParaRPr lang="en-US" sz="10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endParaRPr lang="en-US" sz="1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r>
              <a:rPr lang="en-US" sz="1200" dirty="0">
                <a:highlight>
                  <a:srgbClr val="FFFF00"/>
                </a:highlight>
                <a:latin typeface="Arial" panose="020B0604020202020204" pitchFamily="34" charset="0"/>
                <a:ea typeface="Calibri" panose="020F0502020204030204" pitchFamily="34" charset="0"/>
                <a:cs typeface="Arial" panose="020B0604020202020204" pitchFamily="34" charset="0"/>
              </a:rPr>
              <a:t>Loss of rent clauses are </a:t>
            </a:r>
            <a:r>
              <a:rPr lang="en-GB" sz="1200" dirty="0">
                <a:highlight>
                  <a:srgbClr val="FFFF00"/>
                </a:highlight>
                <a:latin typeface="Arial" panose="020B0604020202020204" pitchFamily="34" charset="0"/>
                <a:ea typeface="Calibri" panose="020F0502020204030204" pitchFamily="34" charset="0"/>
                <a:cs typeface="Arial" panose="020B0604020202020204" pitchFamily="34" charset="0"/>
              </a:rPr>
              <a:t>more likely to be upheld in Scotland. These again change the claim from that of damages damaged into a payment obligation under the lease.</a:t>
            </a:r>
          </a:p>
          <a:p>
            <a:pPr algn="just"/>
            <a:endParaRPr lang="en-GB" sz="1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r>
              <a:rPr lang="en-GB" sz="1200" dirty="0">
                <a:highlight>
                  <a:srgbClr val="FFFF00"/>
                </a:highlight>
                <a:latin typeface="Arial" panose="020B0604020202020204" pitchFamily="34" charset="0"/>
                <a:ea typeface="Calibri" panose="020F0502020204030204" pitchFamily="34" charset="0"/>
                <a:cs typeface="Arial" panose="020B0604020202020204" pitchFamily="34" charset="0"/>
              </a:rPr>
              <a:t>If in the lease it strengthens the Landlords position when claiming for loss of rent, however the clause will usually (but not always) include a requirement that the landlord has to undertake the works before being able to claim.</a:t>
            </a:r>
          </a:p>
          <a:p>
            <a:pPr algn="just"/>
            <a:endParaRPr lang="en-GB" sz="1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r>
              <a:rPr lang="en-US" sz="1200" dirty="0">
                <a:latin typeface="Arial" panose="020B0604020202020204" pitchFamily="34" charset="0"/>
                <a:ea typeface="Calibri" panose="020F0502020204030204" pitchFamily="34" charset="0"/>
                <a:cs typeface="Arial" panose="020B0604020202020204" pitchFamily="34" charset="0"/>
              </a:rPr>
              <a:t>It could also explain the </a:t>
            </a:r>
            <a:r>
              <a:rPr lang="en-US" sz="1200" u="sng" dirty="0">
                <a:highlight>
                  <a:srgbClr val="FFFF00"/>
                </a:highlight>
                <a:latin typeface="Arial" panose="020B0604020202020204" pitchFamily="34" charset="0"/>
                <a:ea typeface="Calibri" panose="020F0502020204030204" pitchFamily="34" charset="0"/>
                <a:cs typeface="Arial" panose="020B0604020202020204" pitchFamily="34" charset="0"/>
              </a:rPr>
              <a:t>trend in Scotland for Landlord’s to undertake the works</a:t>
            </a:r>
            <a:r>
              <a:rPr lang="en-US" sz="1200" dirty="0">
                <a:highlight>
                  <a:srgbClr val="FFFF00"/>
                </a:highlight>
                <a:latin typeface="Arial" panose="020B0604020202020204" pitchFamily="34" charset="0"/>
                <a:ea typeface="Calibri" panose="020F0502020204030204" pitchFamily="34" charset="0"/>
                <a:cs typeface="Arial" panose="020B0604020202020204" pitchFamily="34" charset="0"/>
              </a:rPr>
              <a:t>,</a:t>
            </a:r>
            <a:r>
              <a:rPr lang="en-US" sz="1200" dirty="0">
                <a:latin typeface="Arial" panose="020B0604020202020204" pitchFamily="34" charset="0"/>
                <a:ea typeface="Calibri" panose="020F0502020204030204" pitchFamily="34" charset="0"/>
                <a:cs typeface="Arial" panose="020B0604020202020204" pitchFamily="34" charset="0"/>
              </a:rPr>
              <a:t> perhaps with them being more confident that they can recoup their loss.</a:t>
            </a:r>
            <a:endParaRPr lang="en-GB" sz="1200" dirty="0">
              <a:latin typeface="Arial" panose="020B0604020202020204" pitchFamily="34" charset="0"/>
              <a:ea typeface="Calibri" panose="020F0502020204030204" pitchFamily="34" charset="0"/>
              <a:cs typeface="Arial" panose="020B0604020202020204" pitchFamily="34" charset="0"/>
            </a:endParaRPr>
          </a:p>
          <a:p>
            <a:pPr algn="just"/>
            <a:endParaRPr lang="en-GB" sz="1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r>
              <a:rPr lang="en-GB" sz="1200" dirty="0">
                <a:highlight>
                  <a:srgbClr val="FFFF00"/>
                </a:highlight>
                <a:latin typeface="Arial" panose="020B0604020202020204" pitchFamily="34" charset="0"/>
                <a:ea typeface="Calibri" panose="020F0502020204030204" pitchFamily="34" charset="0"/>
                <a:cs typeface="Arial" panose="020B0604020202020204" pitchFamily="34" charset="0"/>
              </a:rPr>
              <a:t>It is worth being aware of these clauses prior to signing the lease and can be an important consideration in the strategy you adopt to defend the claim.</a:t>
            </a:r>
          </a:p>
          <a:p>
            <a:pPr algn="just"/>
            <a:endParaRPr lang="en-GB" sz="1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endParaRPr lang="en-US" sz="1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endParaRPr lang="en-GB" sz="1200" dirty="0">
              <a:highlight>
                <a:srgbClr val="FFFF00"/>
              </a:highlight>
              <a:latin typeface="Arial" panose="020B0604020202020204" pitchFamily="34" charset="0"/>
              <a:ea typeface="Calibri" panose="020F0502020204030204" pitchFamily="34" charset="0"/>
              <a:cs typeface="Arial" panose="020B0604020202020204" pitchFamily="34" charset="0"/>
            </a:endParaRPr>
          </a:p>
          <a:p>
            <a:pPr algn="just"/>
            <a:endParaRPr lang="en-GB" sz="1000" dirty="0">
              <a:solidFill>
                <a:srgbClr val="FF0000"/>
              </a:solidFill>
              <a:highlight>
                <a:srgbClr val="FFFF00"/>
              </a:highlight>
              <a:latin typeface="Agency FB" panose="020B0503020202020204" pitchFamily="34" charset="0"/>
              <a:ea typeface="Calibri" panose="020F0502020204030204" pitchFamily="34" charset="0"/>
              <a:cs typeface="Times New Roman" panose="02020603050405020304" pitchFamily="18" charset="0"/>
            </a:endParaRPr>
          </a:p>
          <a:p>
            <a:pPr algn="just"/>
            <a:r>
              <a:rPr lang="en-US" sz="1000" dirty="0">
                <a:solidFill>
                  <a:srgbClr val="FF0000"/>
                </a:solidFill>
                <a:latin typeface="Agency FB" panose="020B0503020202020204" pitchFamily="34" charset="0"/>
                <a:ea typeface="Calibri" panose="020F0502020204030204" pitchFamily="34" charset="0"/>
                <a:cs typeface="Times New Roman" panose="02020603050405020304" pitchFamily="18" charset="0"/>
              </a:rPr>
              <a:t> </a:t>
            </a:r>
            <a:endParaRPr lang="en-GB" sz="1000" dirty="0">
              <a:solidFill>
                <a:srgbClr val="FF0000"/>
              </a:solidFill>
              <a:latin typeface="Agency FB" panose="020B0503020202020204" pitchFamily="34" charset="0"/>
              <a:ea typeface="Calibri" panose="020F0502020204030204" pitchFamily="34" charset="0"/>
              <a:cs typeface="Times New Roman" panose="02020603050405020304" pitchFamily="18" charset="0"/>
            </a:endParaRPr>
          </a:p>
          <a:p>
            <a:pPr algn="just"/>
            <a:endParaRPr lang="en-GB" sz="1000" dirty="0">
              <a:solidFill>
                <a:srgbClr val="FF0000"/>
              </a:solidFill>
              <a:latin typeface="Agency FB" panose="020B0503020202020204" pitchFamily="34" charset="0"/>
              <a:ea typeface="Calibri" panose="020F0502020204030204" pitchFamily="34" charset="0"/>
              <a:cs typeface="Times New Roman" panose="02020603050405020304" pitchFamily="18" charset="0"/>
            </a:endParaRPr>
          </a:p>
          <a:p>
            <a:pPr algn="just"/>
            <a:endParaRPr lang="en-GB" sz="1000" dirty="0">
              <a:solidFill>
                <a:srgbClr val="FF0000"/>
              </a:solidFill>
              <a:latin typeface="Agency FB" panose="020B0503020202020204" pitchFamily="34" charset="0"/>
              <a:ea typeface="Calibri" panose="020F0502020204030204" pitchFamily="34" charset="0"/>
              <a:cs typeface="Times New Roman" panose="02020603050405020304" pitchFamily="18" charset="0"/>
            </a:endParaRPr>
          </a:p>
          <a:p>
            <a:pPr algn="just"/>
            <a:r>
              <a:rPr lang="en-US" sz="1000" dirty="0">
                <a:solidFill>
                  <a:srgbClr val="FF0000"/>
                </a:solidFill>
                <a:latin typeface="Agency FB" panose="020B0503020202020204" pitchFamily="34" charset="0"/>
                <a:ea typeface="Calibri" panose="020F0502020204030204" pitchFamily="34" charset="0"/>
                <a:cs typeface="Times New Roman" panose="02020603050405020304" pitchFamily="18" charset="0"/>
              </a:rPr>
              <a:t> </a:t>
            </a:r>
            <a:endParaRPr lang="en-GB" sz="1000" dirty="0">
              <a:solidFill>
                <a:srgbClr val="FF0000"/>
              </a:solidFill>
              <a:latin typeface="Agency FB" panose="020B0503020202020204" pitchFamily="34" charset="0"/>
              <a:ea typeface="Calibri" panose="020F0502020204030204" pitchFamily="34" charset="0"/>
              <a:cs typeface="Times New Roman" panose="02020603050405020304" pitchFamily="18" charset="0"/>
            </a:endParaRPr>
          </a:p>
          <a:p>
            <a:endParaRPr lang="en-GB" sz="1000" dirty="0">
              <a:solidFill>
                <a:srgbClr val="FF0000"/>
              </a:solidFill>
              <a:latin typeface="Agency FB" panose="020B0503020202020204" pitchFamily="34" charset="0"/>
            </a:endParaRP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31</a:t>
            </a:fld>
            <a:endParaRPr lang="en-GB"/>
          </a:p>
        </p:txBody>
      </p:sp>
    </p:spTree>
    <p:extLst>
      <p:ext uri="{BB962C8B-B14F-4D97-AF65-F5344CB8AC3E}">
        <p14:creationId xmlns:p14="http://schemas.microsoft.com/office/powerpoint/2010/main" val="714135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1490663" cy="838200"/>
          </a:xfrm>
        </p:spPr>
      </p:sp>
      <p:sp>
        <p:nvSpPr>
          <p:cNvPr id="3" name="Notes Placeholder 2"/>
          <p:cNvSpPr>
            <a:spLocks noGrp="1"/>
          </p:cNvSpPr>
          <p:nvPr>
            <p:ph type="body" idx="1"/>
          </p:nvPr>
        </p:nvSpPr>
        <p:spPr/>
        <p:txBody>
          <a:bodyPr/>
          <a:lstStyle/>
          <a:p>
            <a:r>
              <a:rPr lang="en-GB" b="1" u="sng" dirty="0">
                <a:latin typeface="Arial" panose="020B0604020202020204" pitchFamily="34" charset="0"/>
                <a:cs typeface="Arial" panose="020B0604020202020204" pitchFamily="34" charset="0"/>
              </a:rPr>
              <a:t>Repairs notices/ interim dilapidations.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We’ve seen a number of these served over the last year, With Landlords perhaps concerned that they may not recoup sufficient funds in terminal claims  to repair premises at lease expiry.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These again are very similar to in England, however they are more readily enforceable through the courts.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you received a repairs notice do not ignore it.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These are often time critical as the Landlord may have a right under the lease to enter and undertake the works after expiry of a notice period.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Landlord also has the options of raising court actions,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either the value of the works,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or obtaining enforceable court orders dictating that the tenant must undertake the works.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Due to the risk and cost involved it is best to appoint legal and surveying representative early and to adopt a strategy to actively engage with the landlord</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32</a:t>
            </a:fld>
            <a:endParaRPr lang="en-GB"/>
          </a:p>
        </p:txBody>
      </p:sp>
    </p:spTree>
    <p:extLst>
      <p:ext uri="{BB962C8B-B14F-4D97-AF65-F5344CB8AC3E}">
        <p14:creationId xmlns:p14="http://schemas.microsoft.com/office/powerpoint/2010/main" val="455183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1490663" cy="838200"/>
          </a:xfrm>
        </p:spPr>
      </p:sp>
      <p:sp>
        <p:nvSpPr>
          <p:cNvPr id="3" name="Notes Placeholder 2"/>
          <p:cNvSpPr>
            <a:spLocks noGrp="1"/>
          </p:cNvSpPr>
          <p:nvPr>
            <p:ph type="body" idx="1"/>
          </p:nvPr>
        </p:nvSpPr>
        <p:spPr/>
        <p:txBody>
          <a:bodyPr/>
          <a:lstStyle/>
          <a:p>
            <a:r>
              <a:rPr lang="en-GB" dirty="0"/>
              <a:t> </a:t>
            </a:r>
          </a:p>
          <a:p>
            <a:r>
              <a:rPr lang="en-GB" dirty="0"/>
              <a:t> </a:t>
            </a:r>
          </a:p>
          <a:p>
            <a:r>
              <a:rPr lang="en-GB" dirty="0"/>
              <a:t>In summary</a:t>
            </a:r>
          </a:p>
          <a:p>
            <a:endParaRPr lang="en-GB" dirty="0"/>
          </a:p>
          <a:p>
            <a:r>
              <a:rPr lang="en-GB" dirty="0"/>
              <a:t>Scots Law applies. </a:t>
            </a:r>
          </a:p>
          <a:p>
            <a:r>
              <a:rPr lang="en-GB" dirty="0"/>
              <a:t>Use appropriate legal and surveying advice.</a:t>
            </a:r>
          </a:p>
          <a:p>
            <a:endParaRPr lang="en-GB" dirty="0"/>
          </a:p>
          <a:p>
            <a:r>
              <a:rPr lang="en-GB" dirty="0"/>
              <a:t>Dim-in-</a:t>
            </a:r>
            <a:r>
              <a:rPr lang="en-GB" dirty="0" err="1"/>
              <a:t>ution</a:t>
            </a:r>
            <a:r>
              <a:rPr lang="en-GB" dirty="0"/>
              <a:t> in value can be used as a defence (sometimes). </a:t>
            </a:r>
          </a:p>
          <a:p>
            <a:endParaRPr lang="en-GB" dirty="0"/>
          </a:p>
          <a:p>
            <a:r>
              <a:rPr lang="en-GB" dirty="0"/>
              <a:t>Leases in Scotland tend to favour Landlords. If you sign up to do something, and it can be clearly interpreted, then be prepared to do it.</a:t>
            </a:r>
          </a:p>
          <a:p>
            <a:r>
              <a:rPr lang="en-GB" dirty="0"/>
              <a:t>Payment Clauses.</a:t>
            </a:r>
          </a:p>
          <a:p>
            <a:r>
              <a:rPr lang="en-GB" dirty="0"/>
              <a:t>Loss of Rent.</a:t>
            </a:r>
          </a:p>
          <a:p>
            <a:endParaRPr lang="en-GB" dirty="0"/>
          </a:p>
          <a:p>
            <a:r>
              <a:rPr lang="en-GB" dirty="0"/>
              <a:t>Don’t ignore repairs notices. </a:t>
            </a:r>
          </a:p>
          <a:p>
            <a:r>
              <a:rPr lang="en-GB" dirty="0"/>
              <a:t> </a:t>
            </a:r>
          </a:p>
          <a:p>
            <a:r>
              <a:rPr lang="en-GB" dirty="0"/>
              <a:t> </a:t>
            </a:r>
          </a:p>
          <a:p>
            <a:endParaRPr lang="en-GB" dirty="0"/>
          </a:p>
          <a:p>
            <a:endParaRPr lang="en-GB" dirty="0"/>
          </a:p>
          <a:p>
            <a:endParaRPr lang="en-GB" dirty="0"/>
          </a:p>
          <a:p>
            <a:endParaRPr lang="en-GB" dirty="0"/>
          </a:p>
          <a:p>
            <a:r>
              <a:rPr lang="en-GB" dirty="0"/>
              <a:t>Overall, Dilapidations in Scotland is very similar to England. However, there a few potential pitfalls that we as  surveyors need to be aware of.</a:t>
            </a:r>
          </a:p>
          <a:p>
            <a:r>
              <a:rPr lang="en-GB" dirty="0"/>
              <a:t> </a:t>
            </a:r>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33</a:t>
            </a:fld>
            <a:endParaRPr lang="en-GB"/>
          </a:p>
        </p:txBody>
      </p:sp>
    </p:spTree>
    <p:extLst>
      <p:ext uri="{BB962C8B-B14F-4D97-AF65-F5344CB8AC3E}">
        <p14:creationId xmlns:p14="http://schemas.microsoft.com/office/powerpoint/2010/main" val="2708722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p:txBody>
      </p:sp>
      <p:sp>
        <p:nvSpPr>
          <p:cNvPr id="4" name="Slide Number Placeholder 3"/>
          <p:cNvSpPr>
            <a:spLocks noGrp="1"/>
          </p:cNvSpPr>
          <p:nvPr>
            <p:ph type="sldNum" sz="quarter" idx="5"/>
          </p:nvPr>
        </p:nvSpPr>
        <p:spPr/>
        <p:txBody>
          <a:bodyPr/>
          <a:lstStyle/>
          <a:p>
            <a:fld id="{FA7FE7CD-8355-45B0-A730-3629DDD803FC}" type="slidenum">
              <a:rPr lang="en-GB" smtClean="0"/>
              <a:t>34</a:t>
            </a:fld>
            <a:endParaRPr lang="en-GB"/>
          </a:p>
        </p:txBody>
      </p:sp>
    </p:spTree>
    <p:extLst>
      <p:ext uri="{BB962C8B-B14F-4D97-AF65-F5344CB8AC3E}">
        <p14:creationId xmlns:p14="http://schemas.microsoft.com/office/powerpoint/2010/main" val="243482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5</a:t>
            </a:fld>
            <a:endParaRPr lang="en-GB"/>
          </a:p>
        </p:txBody>
      </p:sp>
    </p:spTree>
    <p:extLst>
      <p:ext uri="{BB962C8B-B14F-4D97-AF65-F5344CB8AC3E}">
        <p14:creationId xmlns:p14="http://schemas.microsoft.com/office/powerpoint/2010/main" val="97917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6</a:t>
            </a:fld>
            <a:endParaRPr lang="en-GB"/>
          </a:p>
        </p:txBody>
      </p:sp>
    </p:spTree>
    <p:extLst>
      <p:ext uri="{BB962C8B-B14F-4D97-AF65-F5344CB8AC3E}">
        <p14:creationId xmlns:p14="http://schemas.microsoft.com/office/powerpoint/2010/main" val="170613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7</a:t>
            </a:fld>
            <a:endParaRPr lang="en-GB"/>
          </a:p>
        </p:txBody>
      </p:sp>
    </p:spTree>
    <p:extLst>
      <p:ext uri="{BB962C8B-B14F-4D97-AF65-F5344CB8AC3E}">
        <p14:creationId xmlns:p14="http://schemas.microsoft.com/office/powerpoint/2010/main" val="4014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8</a:t>
            </a:fld>
            <a:endParaRPr lang="en-GB"/>
          </a:p>
        </p:txBody>
      </p:sp>
    </p:spTree>
    <p:extLst>
      <p:ext uri="{BB962C8B-B14F-4D97-AF65-F5344CB8AC3E}">
        <p14:creationId xmlns:p14="http://schemas.microsoft.com/office/powerpoint/2010/main" val="346164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9</a:t>
            </a:fld>
            <a:endParaRPr lang="en-GB"/>
          </a:p>
        </p:txBody>
      </p:sp>
    </p:spTree>
    <p:extLst>
      <p:ext uri="{BB962C8B-B14F-4D97-AF65-F5344CB8AC3E}">
        <p14:creationId xmlns:p14="http://schemas.microsoft.com/office/powerpoint/2010/main" val="3023186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DJ</a:t>
            </a:r>
          </a:p>
          <a:p>
            <a:endParaRPr lang="en-GB" dirty="0"/>
          </a:p>
        </p:txBody>
      </p:sp>
      <p:sp>
        <p:nvSpPr>
          <p:cNvPr id="4" name="Slide Number Placeholder 3"/>
          <p:cNvSpPr>
            <a:spLocks noGrp="1"/>
          </p:cNvSpPr>
          <p:nvPr>
            <p:ph type="sldNum" sz="quarter" idx="5"/>
          </p:nvPr>
        </p:nvSpPr>
        <p:spPr/>
        <p:txBody>
          <a:bodyPr/>
          <a:lstStyle/>
          <a:p>
            <a:fld id="{FA7FE7CD-8355-45B0-A730-3629DDD803FC}" type="slidenum">
              <a:rPr lang="en-GB" smtClean="0"/>
              <a:t>10</a:t>
            </a:fld>
            <a:endParaRPr lang="en-GB"/>
          </a:p>
        </p:txBody>
      </p:sp>
    </p:spTree>
    <p:extLst>
      <p:ext uri="{BB962C8B-B14F-4D97-AF65-F5344CB8AC3E}">
        <p14:creationId xmlns:p14="http://schemas.microsoft.com/office/powerpoint/2010/main" val="73034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87DA6C-A188-4996-B0BB-B54A27956445}"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8686E-177A-4193-94E2-18E59F7CF05A}" type="slidenum">
              <a:rPr lang="en-GB" smtClean="0"/>
              <a:t>‹#›</a:t>
            </a:fld>
            <a:endParaRPr lang="en-GB"/>
          </a:p>
        </p:txBody>
      </p:sp>
    </p:spTree>
    <p:extLst>
      <p:ext uri="{BB962C8B-B14F-4D97-AF65-F5344CB8AC3E}">
        <p14:creationId xmlns:p14="http://schemas.microsoft.com/office/powerpoint/2010/main" val="234916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7DA6C-A188-4996-B0BB-B54A27956445}"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8686E-177A-4193-94E2-18E59F7CF05A}" type="slidenum">
              <a:rPr lang="en-GB" smtClean="0"/>
              <a:t>‹#›</a:t>
            </a:fld>
            <a:endParaRPr lang="en-GB"/>
          </a:p>
        </p:txBody>
      </p:sp>
    </p:spTree>
    <p:extLst>
      <p:ext uri="{BB962C8B-B14F-4D97-AF65-F5344CB8AC3E}">
        <p14:creationId xmlns:p14="http://schemas.microsoft.com/office/powerpoint/2010/main" val="62253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7DA6C-A188-4996-B0BB-B54A27956445}"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8686E-177A-4193-94E2-18E59F7CF05A}" type="slidenum">
              <a:rPr lang="en-GB" smtClean="0"/>
              <a:t>‹#›</a:t>
            </a:fld>
            <a:endParaRPr lang="en-GB"/>
          </a:p>
        </p:txBody>
      </p:sp>
    </p:spTree>
    <p:extLst>
      <p:ext uri="{BB962C8B-B14F-4D97-AF65-F5344CB8AC3E}">
        <p14:creationId xmlns:p14="http://schemas.microsoft.com/office/powerpoint/2010/main" val="29596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87DA6C-A188-4996-B0BB-B54A27956445}"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8686E-177A-4193-94E2-18E59F7CF05A}" type="slidenum">
              <a:rPr lang="en-GB" smtClean="0"/>
              <a:t>‹#›</a:t>
            </a:fld>
            <a:endParaRPr lang="en-GB"/>
          </a:p>
        </p:txBody>
      </p:sp>
    </p:spTree>
    <p:extLst>
      <p:ext uri="{BB962C8B-B14F-4D97-AF65-F5344CB8AC3E}">
        <p14:creationId xmlns:p14="http://schemas.microsoft.com/office/powerpoint/2010/main" val="108939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87DA6C-A188-4996-B0BB-B54A27956445}"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D8686E-177A-4193-94E2-18E59F7CF05A}" type="slidenum">
              <a:rPr lang="en-GB" smtClean="0"/>
              <a:t>‹#›</a:t>
            </a:fld>
            <a:endParaRPr lang="en-GB"/>
          </a:p>
        </p:txBody>
      </p:sp>
    </p:spTree>
    <p:extLst>
      <p:ext uri="{BB962C8B-B14F-4D97-AF65-F5344CB8AC3E}">
        <p14:creationId xmlns:p14="http://schemas.microsoft.com/office/powerpoint/2010/main" val="1333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87DA6C-A188-4996-B0BB-B54A27956445}"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D8686E-177A-4193-94E2-18E59F7CF05A}" type="slidenum">
              <a:rPr lang="en-GB" smtClean="0"/>
              <a:t>‹#›</a:t>
            </a:fld>
            <a:endParaRPr lang="en-GB"/>
          </a:p>
        </p:txBody>
      </p:sp>
    </p:spTree>
    <p:extLst>
      <p:ext uri="{BB962C8B-B14F-4D97-AF65-F5344CB8AC3E}">
        <p14:creationId xmlns:p14="http://schemas.microsoft.com/office/powerpoint/2010/main" val="78743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87DA6C-A188-4996-B0BB-B54A27956445}" type="datetimeFigureOut">
              <a:rPr lang="en-GB" smtClean="0"/>
              <a:t>21/06/2021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D8686E-177A-4193-94E2-18E59F7CF05A}" type="slidenum">
              <a:rPr lang="en-GB" smtClean="0"/>
              <a:t>‹#›</a:t>
            </a:fld>
            <a:endParaRPr lang="en-GB"/>
          </a:p>
        </p:txBody>
      </p:sp>
    </p:spTree>
    <p:extLst>
      <p:ext uri="{BB962C8B-B14F-4D97-AF65-F5344CB8AC3E}">
        <p14:creationId xmlns:p14="http://schemas.microsoft.com/office/powerpoint/2010/main" val="214079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87DA6C-A188-4996-B0BB-B54A27956445}" type="datetimeFigureOut">
              <a:rPr lang="en-GB" smtClean="0"/>
              <a:t>21/06/2021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D8686E-177A-4193-94E2-18E59F7CF05A}" type="slidenum">
              <a:rPr lang="en-GB" smtClean="0"/>
              <a:t>‹#›</a:t>
            </a:fld>
            <a:endParaRPr lang="en-GB"/>
          </a:p>
        </p:txBody>
      </p:sp>
    </p:spTree>
    <p:extLst>
      <p:ext uri="{BB962C8B-B14F-4D97-AF65-F5344CB8AC3E}">
        <p14:creationId xmlns:p14="http://schemas.microsoft.com/office/powerpoint/2010/main" val="340796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7DA6C-A188-4996-B0BB-B54A27956445}" type="datetimeFigureOut">
              <a:rPr lang="en-GB" smtClean="0"/>
              <a:t>21/06/2021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D8686E-177A-4193-94E2-18E59F7CF05A}" type="slidenum">
              <a:rPr lang="en-GB" smtClean="0"/>
              <a:t>‹#›</a:t>
            </a:fld>
            <a:endParaRPr lang="en-GB"/>
          </a:p>
        </p:txBody>
      </p:sp>
    </p:spTree>
    <p:extLst>
      <p:ext uri="{BB962C8B-B14F-4D97-AF65-F5344CB8AC3E}">
        <p14:creationId xmlns:p14="http://schemas.microsoft.com/office/powerpoint/2010/main" val="346929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7DA6C-A188-4996-B0BB-B54A27956445}"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D8686E-177A-4193-94E2-18E59F7CF05A}" type="slidenum">
              <a:rPr lang="en-GB" smtClean="0"/>
              <a:t>‹#›</a:t>
            </a:fld>
            <a:endParaRPr lang="en-GB"/>
          </a:p>
        </p:txBody>
      </p:sp>
    </p:spTree>
    <p:extLst>
      <p:ext uri="{BB962C8B-B14F-4D97-AF65-F5344CB8AC3E}">
        <p14:creationId xmlns:p14="http://schemas.microsoft.com/office/powerpoint/2010/main" val="134880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7DA6C-A188-4996-B0BB-B54A27956445}"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D8686E-177A-4193-94E2-18E59F7CF05A}" type="slidenum">
              <a:rPr lang="en-GB" smtClean="0"/>
              <a:t>‹#›</a:t>
            </a:fld>
            <a:endParaRPr lang="en-GB"/>
          </a:p>
        </p:txBody>
      </p:sp>
    </p:spTree>
    <p:extLst>
      <p:ext uri="{BB962C8B-B14F-4D97-AF65-F5344CB8AC3E}">
        <p14:creationId xmlns:p14="http://schemas.microsoft.com/office/powerpoint/2010/main" val="412602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7DA6C-A188-4996-B0BB-B54A27956445}" type="datetimeFigureOut">
              <a:rPr lang="en-GB" smtClean="0"/>
              <a:t>21/06/2021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8686E-177A-4193-94E2-18E59F7CF05A}" type="slidenum">
              <a:rPr lang="en-GB" smtClean="0"/>
              <a:t>‹#›</a:t>
            </a:fld>
            <a:endParaRPr lang="en-GB"/>
          </a:p>
        </p:txBody>
      </p:sp>
    </p:spTree>
    <p:extLst>
      <p:ext uri="{BB962C8B-B14F-4D97-AF65-F5344CB8AC3E}">
        <p14:creationId xmlns:p14="http://schemas.microsoft.com/office/powerpoint/2010/main" val="2605424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385505-CC07-4DA7-A859-96A174C7E671}"/>
              </a:ext>
            </a:extLst>
          </p:cNvPr>
          <p:cNvPicPr>
            <a:picLocks noChangeAspect="1"/>
          </p:cNvPicPr>
          <p:nvPr/>
        </p:nvPicPr>
        <p:blipFill>
          <a:blip r:embed="rId2">
            <a:extLst>
              <a:ext uri="{28A0092B-C50C-407E-A947-70E740481C1C}">
                <a14:useLocalDpi xmlns:a14="http://schemas.microsoft.com/office/drawing/2010/main" val="0"/>
              </a:ext>
            </a:extLst>
          </a:blip>
          <a:srcRect l="3580" r="3580"/>
          <a:stretch/>
        </p:blipFill>
        <p:spPr bwMode="auto">
          <a:xfrm>
            <a:off x="8150771" y="0"/>
            <a:ext cx="4041229" cy="5218386"/>
          </a:xfrm>
          <a:prstGeom prst="rect">
            <a:avLst/>
          </a:prstGeom>
          <a:noFill/>
          <a:ln>
            <a:noFill/>
          </a:ln>
        </p:spPr>
      </p:pic>
      <p:pic>
        <p:nvPicPr>
          <p:cNvPr id="11" name="Picture 10">
            <a:extLst>
              <a:ext uri="{FF2B5EF4-FFF2-40B4-BE49-F238E27FC236}">
                <a16:creationId xmlns:a16="http://schemas.microsoft.com/office/drawing/2014/main" id="{2A770198-C471-4510-BB68-BCD1498CB389}"/>
              </a:ext>
            </a:extLst>
          </p:cNvPr>
          <p:cNvPicPr>
            <a:picLocks noChangeAspect="1"/>
          </p:cNvPicPr>
          <p:nvPr/>
        </p:nvPicPr>
        <p:blipFill>
          <a:blip r:embed="rId3">
            <a:extLst>
              <a:ext uri="{28A0092B-C50C-407E-A947-70E740481C1C}">
                <a14:useLocalDpi xmlns:a14="http://schemas.microsoft.com/office/drawing/2010/main" val="0"/>
              </a:ext>
            </a:extLst>
          </a:blip>
          <a:srcRect l="20959" r="20959"/>
          <a:stretch/>
        </p:blipFill>
        <p:spPr bwMode="auto">
          <a:xfrm>
            <a:off x="4068980" y="0"/>
            <a:ext cx="4041228" cy="5218386"/>
          </a:xfrm>
          <a:prstGeom prst="rect">
            <a:avLst/>
          </a:prstGeom>
          <a:noFill/>
          <a:ln>
            <a:noFill/>
          </a:ln>
        </p:spPr>
      </p:pic>
      <p:pic>
        <p:nvPicPr>
          <p:cNvPr id="12" name="Picture 11">
            <a:extLst>
              <a:ext uri="{FF2B5EF4-FFF2-40B4-BE49-F238E27FC236}">
                <a16:creationId xmlns:a16="http://schemas.microsoft.com/office/drawing/2014/main" id="{E5A6485E-63D9-4551-82EA-DB1E5E2F83BF}"/>
              </a:ext>
            </a:extLst>
          </p:cNvPr>
          <p:cNvPicPr>
            <a:picLocks noChangeAspect="1"/>
          </p:cNvPicPr>
          <p:nvPr/>
        </p:nvPicPr>
        <p:blipFill rotWithShape="1">
          <a:blip r:embed="rId4">
            <a:extLst>
              <a:ext uri="{28A0092B-C50C-407E-A947-70E740481C1C}">
                <a14:useLocalDpi xmlns:a14="http://schemas.microsoft.com/office/drawing/2010/main" val="0"/>
              </a:ext>
            </a:extLst>
          </a:blip>
          <a:srcRect l="37311" r="10991"/>
          <a:stretch/>
        </p:blipFill>
        <p:spPr bwMode="auto">
          <a:xfrm>
            <a:off x="1" y="0"/>
            <a:ext cx="4041228" cy="5218386"/>
          </a:xfrm>
          <a:prstGeom prst="rect">
            <a:avLst/>
          </a:prstGeom>
          <a:noFill/>
          <a:ln>
            <a:noFill/>
          </a:ln>
        </p:spPr>
      </p:pic>
      <p:grpSp>
        <p:nvGrpSpPr>
          <p:cNvPr id="2" name="Group 1">
            <a:extLst>
              <a:ext uri="{FF2B5EF4-FFF2-40B4-BE49-F238E27FC236}">
                <a16:creationId xmlns:a16="http://schemas.microsoft.com/office/drawing/2014/main" id="{9681C72C-49AF-42B5-B536-09F6ACDBFFA2}"/>
              </a:ext>
            </a:extLst>
          </p:cNvPr>
          <p:cNvGrpSpPr/>
          <p:nvPr/>
        </p:nvGrpSpPr>
        <p:grpSpPr>
          <a:xfrm>
            <a:off x="1899138" y="5491151"/>
            <a:ext cx="8393724" cy="940499"/>
            <a:chOff x="1406768" y="5479428"/>
            <a:chExt cx="8393724" cy="940499"/>
          </a:xfrm>
        </p:grpSpPr>
        <p:pic>
          <p:nvPicPr>
            <p:cNvPr id="7" name="Picture 6">
              <a:extLst>
                <a:ext uri="{FF2B5EF4-FFF2-40B4-BE49-F238E27FC236}">
                  <a16:creationId xmlns:a16="http://schemas.microsoft.com/office/drawing/2014/main" id="{20DAFEE6-4352-4571-8535-9E26FEE98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3211" y="5621232"/>
              <a:ext cx="1755374" cy="798695"/>
            </a:xfrm>
            <a:prstGeom prst="rect">
              <a:avLst/>
            </a:prstGeom>
          </p:spPr>
        </p:pic>
        <p:sp>
          <p:nvSpPr>
            <p:cNvPr id="14" name="Text Box 23">
              <a:extLst>
                <a:ext uri="{FF2B5EF4-FFF2-40B4-BE49-F238E27FC236}">
                  <a16:creationId xmlns:a16="http://schemas.microsoft.com/office/drawing/2014/main" id="{75DEA038-6382-4755-B5CC-985B686353DA}"/>
                </a:ext>
              </a:extLst>
            </p:cNvPr>
            <p:cNvSpPr txBox="1"/>
            <p:nvPr/>
          </p:nvSpPr>
          <p:spPr>
            <a:xfrm>
              <a:off x="5168128" y="5842811"/>
              <a:ext cx="4632364" cy="355536"/>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0" tIns="0" rIns="0" bIns="0" numCol="1" spcCol="0" rtlCol="0" fromWordArt="0" anchor="t" anchorCtr="0" forceAA="0" upright="1" compatLnSpc="1">
              <a:prstTxWarp prst="textNoShape">
                <a:avLst/>
              </a:prstTxWarp>
              <a:noAutofit/>
            </a:bodyPr>
            <a:lstStyle/>
            <a:p>
              <a:pPr marL="0" marR="0" algn="just">
                <a:spcBef>
                  <a:spcPts val="0"/>
                </a:spcBef>
                <a:spcAft>
                  <a:spcPts val="0"/>
                </a:spcAft>
              </a:pPr>
              <a:r>
                <a:rPr lang="en-GB" sz="2400" cap="all" spc="50" dirty="0">
                  <a:solidFill>
                    <a:schemeClr val="bg1">
                      <a:lumMod val="50000"/>
                    </a:schemeClr>
                  </a:solidFill>
                  <a:effectLst/>
                  <a:latin typeface="Arial Nova Light" panose="020B0304020202020204" pitchFamily="34" charset="0"/>
                  <a:ea typeface="Times New Roman" panose="02020603050405020304" pitchFamily="18" charset="0"/>
                  <a:cs typeface="Arial" panose="020B0604020202020204" pitchFamily="34" charset="0"/>
                </a:rPr>
                <a:t>CS2 DILAPIDATIONS WEBINAR</a:t>
              </a:r>
              <a:endParaRPr lang="en-GB" sz="900" dirty="0">
                <a:solidFill>
                  <a:schemeClr val="bg1">
                    <a:lumMod val="50000"/>
                  </a:schemeClr>
                </a:solidFill>
                <a:effectLst/>
                <a:latin typeface="Helvetica-Light"/>
                <a:ea typeface="Times New Roman" panose="02020603050405020304" pitchFamily="18" charset="0"/>
                <a:cs typeface="Helvetica-Light"/>
              </a:endParaRPr>
            </a:p>
          </p:txBody>
        </p:sp>
        <p:pic>
          <p:nvPicPr>
            <p:cNvPr id="1026" name="Picture 2">
              <a:extLst>
                <a:ext uri="{FF2B5EF4-FFF2-40B4-BE49-F238E27FC236}">
                  <a16:creationId xmlns:a16="http://schemas.microsoft.com/office/drawing/2014/main" id="{8CAB90F3-9FAA-42B3-B02C-4C7308B68A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768" y="5479428"/>
              <a:ext cx="1406900" cy="940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8792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pic>
        <p:nvPicPr>
          <p:cNvPr id="25" name="Content Placeholder 5">
            <a:extLst>
              <a:ext uri="{FF2B5EF4-FFF2-40B4-BE49-F238E27FC236}">
                <a16:creationId xmlns:a16="http://schemas.microsoft.com/office/drawing/2014/main" id="{48EB5868-E5FA-4175-A4FC-50C70BFDA8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29686" y="1"/>
            <a:ext cx="9721294" cy="6858000"/>
          </a:xfrm>
          <a:prstGeom prst="rect">
            <a:avLst/>
          </a:prstGeom>
        </p:spPr>
      </p:pic>
    </p:spTree>
    <p:extLst>
      <p:ext uri="{BB962C8B-B14F-4D97-AF65-F5344CB8AC3E}">
        <p14:creationId xmlns:p14="http://schemas.microsoft.com/office/powerpoint/2010/main" val="59369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pic>
        <p:nvPicPr>
          <p:cNvPr id="25" name="Content Placeholder 5">
            <a:extLst>
              <a:ext uri="{FF2B5EF4-FFF2-40B4-BE49-F238E27FC236}">
                <a16:creationId xmlns:a16="http://schemas.microsoft.com/office/drawing/2014/main" id="{48EB5868-E5FA-4175-A4FC-50C70BFDA8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31273" y="1"/>
            <a:ext cx="9718119" cy="6858000"/>
          </a:xfrm>
          <a:prstGeom prst="rect">
            <a:avLst/>
          </a:prstGeom>
        </p:spPr>
      </p:pic>
    </p:spTree>
    <p:extLst>
      <p:ext uri="{BB962C8B-B14F-4D97-AF65-F5344CB8AC3E}">
        <p14:creationId xmlns:p14="http://schemas.microsoft.com/office/powerpoint/2010/main" val="35179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9" name="Text Box 2">
            <a:extLst>
              <a:ext uri="{FF2B5EF4-FFF2-40B4-BE49-F238E27FC236}">
                <a16:creationId xmlns:a16="http://schemas.microsoft.com/office/drawing/2014/main" id="{D8155E8F-4123-4F27-9996-7CCA2273C5A8}"/>
              </a:ext>
            </a:extLst>
          </p:cNvPr>
          <p:cNvSpPr txBox="1">
            <a:spLocks noChangeArrowheads="1"/>
          </p:cNvSpPr>
          <p:nvPr/>
        </p:nvSpPr>
        <p:spPr bwMode="auto">
          <a:xfrm>
            <a:off x="1497806" y="611701"/>
            <a:ext cx="9775185" cy="485579"/>
          </a:xfrm>
          <a:prstGeom prst="rect">
            <a:avLst/>
          </a:prstGeom>
          <a:noFill/>
          <a:ln w="9525">
            <a:noFill/>
            <a:miter lim="800000"/>
            <a:headEnd/>
            <a:tailEnd/>
          </a:ln>
        </p:spPr>
        <p:txBody>
          <a:bodyPr rot="0" vert="horz" wrap="square" lIns="91440" tIns="45720" rIns="91440" bIns="45720" anchor="t" anchorCtr="0">
            <a:noAutofit/>
          </a:bodyPr>
          <a:lstStyle/>
          <a:p>
            <a:r>
              <a:rPr lang="en-US" dirty="0">
                <a:solidFill>
                  <a:srgbClr val="ED008C"/>
                </a:solidFill>
                <a:latin typeface="Arial Nova Light" panose="020B0304020202020204" pitchFamily="34" charset="0"/>
                <a:cs typeface="Helvetica" panose="020B0604020202020204" pitchFamily="34" charset="0"/>
              </a:rPr>
              <a:t>CS2 Average settlement length from start to close of projects:</a:t>
            </a:r>
          </a:p>
        </p:txBody>
      </p:sp>
      <p:sp>
        <p:nvSpPr>
          <p:cNvPr id="7" name="Text Box 2">
            <a:extLst>
              <a:ext uri="{FF2B5EF4-FFF2-40B4-BE49-F238E27FC236}">
                <a16:creationId xmlns:a16="http://schemas.microsoft.com/office/drawing/2014/main" id="{0E97C972-62AD-4ABA-A665-D5AAA82DFBB1}"/>
              </a:ext>
            </a:extLst>
          </p:cNvPr>
          <p:cNvSpPr txBox="1">
            <a:spLocks noChangeArrowheads="1"/>
          </p:cNvSpPr>
          <p:nvPr/>
        </p:nvSpPr>
        <p:spPr bwMode="auto">
          <a:xfrm>
            <a:off x="3399758" y="2697480"/>
            <a:ext cx="8408193" cy="485579"/>
          </a:xfrm>
          <a:prstGeom prst="rect">
            <a:avLst/>
          </a:prstGeom>
          <a:noFill/>
          <a:ln w="9525">
            <a:noFill/>
            <a:miter lim="800000"/>
            <a:headEnd/>
            <a:tailEnd/>
          </a:ln>
        </p:spPr>
        <p:txBody>
          <a:bodyPr rot="0" vert="horz" wrap="square" lIns="91440" tIns="45720" rIns="91440" bIns="45720" anchor="t" anchorCtr="0">
            <a:noAutofit/>
          </a:bodyPr>
          <a:lstStyle/>
          <a:p>
            <a:r>
              <a:rPr lang="en-US" sz="6600" dirty="0">
                <a:solidFill>
                  <a:srgbClr val="ED008C"/>
                </a:solidFill>
                <a:latin typeface="Arial Nova Light" panose="020B0304020202020204" pitchFamily="34" charset="0"/>
                <a:cs typeface="Helvetica" panose="020B0604020202020204" pitchFamily="34" charset="0"/>
              </a:rPr>
              <a:t>1 YEAR 7 MONTHS</a:t>
            </a:r>
          </a:p>
        </p:txBody>
      </p:sp>
      <p:pic>
        <p:nvPicPr>
          <p:cNvPr id="8" name="Graphic 7">
            <a:extLst>
              <a:ext uri="{FF2B5EF4-FFF2-40B4-BE49-F238E27FC236}">
                <a16:creationId xmlns:a16="http://schemas.microsoft.com/office/drawing/2014/main" id="{D5EDA1B7-D74F-4F89-8BC4-838CA0964F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25723" y="2296041"/>
            <a:ext cx="1774035" cy="1774035"/>
          </a:xfrm>
          <a:prstGeom prst="rect">
            <a:avLst/>
          </a:prstGeom>
        </p:spPr>
      </p:pic>
    </p:spTree>
    <p:extLst>
      <p:ext uri="{BB962C8B-B14F-4D97-AF65-F5344CB8AC3E}">
        <p14:creationId xmlns:p14="http://schemas.microsoft.com/office/powerpoint/2010/main" val="185602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3">
            <a:extLst>
              <a:ext uri="{FF2B5EF4-FFF2-40B4-BE49-F238E27FC236}">
                <a16:creationId xmlns:a16="http://schemas.microsoft.com/office/drawing/2014/main" id="{8C560B5E-12FD-404B-AC10-AE638DA6E4C5}"/>
              </a:ext>
            </a:extLst>
          </p:cNvPr>
          <p:cNvSpPr txBox="1"/>
          <p:nvPr/>
        </p:nvSpPr>
        <p:spPr>
          <a:xfrm>
            <a:off x="1512276" y="2518012"/>
            <a:ext cx="10372462" cy="1821976"/>
          </a:xfrm>
          <a:prstGeom prst="rect">
            <a:avLst/>
          </a:prstGeom>
          <a:solidFill>
            <a:schemeClr val="bg1"/>
          </a:solid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0" tIns="0" rIns="0" bIns="0" numCol="1" spcCol="0" rtlCol="0" fromWordArt="0" anchor="ctr" anchorCtr="0" forceAA="0" upright="1" compatLnSpc="1">
            <a:prstTxWarp prst="textNoShape">
              <a:avLst/>
            </a:prstTxWarp>
            <a:noAutofit/>
          </a:bodyPr>
          <a:lstStyle/>
          <a:p>
            <a:pPr marL="0" marR="0">
              <a:spcBef>
                <a:spcPts val="0"/>
              </a:spcBef>
              <a:spcAft>
                <a:spcPts val="0"/>
              </a:spcAft>
            </a:pPr>
            <a:r>
              <a:rPr lang="en-GB" sz="4000" cap="all" dirty="0">
                <a:solidFill>
                  <a:srgbClr val="00B0F0"/>
                </a:solidFill>
                <a:effectLst/>
                <a:latin typeface="Arial Nova Light" panose="020B0304020202020204" pitchFamily="34" charset="0"/>
                <a:ea typeface="Times New Roman" panose="02020603050405020304" pitchFamily="18" charset="0"/>
                <a:cs typeface="Arial" panose="020B0604020202020204" pitchFamily="34" charset="0"/>
              </a:rPr>
              <a:t>Jervis </a:t>
            </a:r>
            <a:r>
              <a:rPr lang="en-GB" sz="4000" cap="all" dirty="0">
                <a:solidFill>
                  <a:srgbClr val="00B0F0"/>
                </a:solidFill>
                <a:latin typeface="Arial Nova Light" panose="020B0304020202020204" pitchFamily="34" charset="0"/>
                <a:ea typeface="Times New Roman" panose="02020603050405020304" pitchFamily="18" charset="0"/>
                <a:cs typeface="Arial" panose="020B0604020202020204" pitchFamily="34" charset="0"/>
              </a:rPr>
              <a:t>V</a:t>
            </a:r>
            <a:r>
              <a:rPr lang="en-GB" sz="4000" cap="all" dirty="0">
                <a:solidFill>
                  <a:srgbClr val="00B0F0"/>
                </a:solidFill>
                <a:effectLst/>
                <a:latin typeface="Arial Nova Light" panose="020B0304020202020204" pitchFamily="34" charset="0"/>
                <a:ea typeface="Times New Roman" panose="02020603050405020304" pitchFamily="18" charset="0"/>
                <a:cs typeface="Arial" panose="020B0604020202020204" pitchFamily="34" charset="0"/>
              </a:rPr>
              <a:t> Harris claims – </a:t>
            </a:r>
            <a:br>
              <a:rPr lang="en-GB" sz="3200" cap="all" dirty="0">
                <a:solidFill>
                  <a:srgbClr val="00B0F0"/>
                </a:solidFill>
                <a:effectLst/>
                <a:latin typeface="Arial Nova Light" panose="020B0304020202020204" pitchFamily="34" charset="0"/>
                <a:ea typeface="Times New Roman" panose="02020603050405020304" pitchFamily="18" charset="0"/>
                <a:cs typeface="Arial" panose="020B0604020202020204" pitchFamily="34" charset="0"/>
              </a:rPr>
            </a:br>
            <a:r>
              <a:rPr lang="en-GB" sz="2800" cap="all" dirty="0">
                <a:solidFill>
                  <a:srgbClr val="00B0F0"/>
                </a:solidFill>
                <a:latin typeface="Arial Nova Light" panose="020B0304020202020204" pitchFamily="34" charset="0"/>
                <a:ea typeface="Times New Roman" panose="02020603050405020304" pitchFamily="18" charset="0"/>
                <a:cs typeface="Arial" panose="020B0604020202020204" pitchFamily="34" charset="0"/>
              </a:rPr>
              <a:t>A LANDLORD alternative to lease end dilapidations</a:t>
            </a:r>
            <a:endParaRPr lang="en-GB" sz="1100" dirty="0">
              <a:solidFill>
                <a:srgbClr val="FFFFFF"/>
              </a:solidFill>
              <a:effectLst/>
              <a:latin typeface="Helvetica-Light"/>
              <a:ea typeface="Times New Roman" panose="02020603050405020304" pitchFamily="18" charset="0"/>
              <a:cs typeface="Helvetica-Light"/>
            </a:endParaRPr>
          </a:p>
        </p:txBody>
      </p:sp>
      <p:cxnSp>
        <p:nvCxnSpPr>
          <p:cNvPr id="6" name="Straight Connector 5">
            <a:extLst>
              <a:ext uri="{FF2B5EF4-FFF2-40B4-BE49-F238E27FC236}">
                <a16:creationId xmlns:a16="http://schemas.microsoft.com/office/drawing/2014/main" id="{96685A15-EB12-4E8E-A3E5-556B81CC1638}"/>
              </a:ext>
            </a:extLst>
          </p:cNvPr>
          <p:cNvCxnSpPr>
            <a:cxnSpLocks/>
          </p:cNvCxnSpPr>
          <p:nvPr/>
        </p:nvCxnSpPr>
        <p:spPr>
          <a:xfrm>
            <a:off x="919000" y="0"/>
            <a:ext cx="0" cy="6858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01B22C6-337C-4C1E-B092-BEB78A738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Tree>
    <p:extLst>
      <p:ext uri="{BB962C8B-B14F-4D97-AF65-F5344CB8AC3E}">
        <p14:creationId xmlns:p14="http://schemas.microsoft.com/office/powerpoint/2010/main" val="3556617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a:extLst>
              <a:ext uri="{FF2B5EF4-FFF2-40B4-BE49-F238E27FC236}">
                <a16:creationId xmlns:a16="http://schemas.microsoft.com/office/drawing/2014/main" id="{4DF6BBFE-AC6C-40AC-8972-3304A9F30692}"/>
              </a:ext>
            </a:extLst>
          </p:cNvPr>
          <p:cNvSpPr txBox="1">
            <a:spLocks noChangeArrowheads="1"/>
          </p:cNvSpPr>
          <p:nvPr/>
        </p:nvSpPr>
        <p:spPr bwMode="auto">
          <a:xfrm>
            <a:off x="1250873" y="513268"/>
            <a:ext cx="6087011" cy="381000"/>
          </a:xfrm>
          <a:prstGeom prst="rect">
            <a:avLst/>
          </a:prstGeom>
          <a:no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en-US" sz="2000" dirty="0">
                <a:solidFill>
                  <a:srgbClr val="00B0F0"/>
                </a:solidFill>
                <a:effectLst/>
                <a:latin typeface="Arial Nova Light" panose="020B0304020202020204" pitchFamily="34" charset="0"/>
                <a:ea typeface="Arial" panose="020B0604020202020204" pitchFamily="34" charset="0"/>
                <a:cs typeface="Arial" panose="020B0604020202020204" pitchFamily="34" charset="0"/>
              </a:rPr>
              <a:t>JERVIS V HARRIS CLAIMS (JVH) - OVERVIEW</a:t>
            </a:r>
            <a:r>
              <a:rPr lang="en-GB" sz="1100" dirty="0">
                <a:solidFill>
                  <a:srgbClr val="00B0F0"/>
                </a:solidFill>
                <a:effectLst/>
                <a:latin typeface="Arial" panose="020B0604020202020204" pitchFamily="34" charset="0"/>
                <a:ea typeface="Calibri" panose="020F0502020204030204" pitchFamily="34" charset="0"/>
                <a:cs typeface="Times New Roman" panose="02020603050405020304" pitchFamily="18" charset="0"/>
              </a:rPr>
              <a:t> </a:t>
            </a:r>
          </a:p>
        </p:txBody>
      </p:sp>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14" name="Text Box 2">
            <a:extLst>
              <a:ext uri="{FF2B5EF4-FFF2-40B4-BE49-F238E27FC236}">
                <a16:creationId xmlns:a16="http://schemas.microsoft.com/office/drawing/2014/main" id="{46AB4CF2-2D09-416F-9662-DB902CF3A263}"/>
              </a:ext>
            </a:extLst>
          </p:cNvPr>
          <p:cNvSpPr txBox="1">
            <a:spLocks noChangeArrowheads="1"/>
          </p:cNvSpPr>
          <p:nvPr/>
        </p:nvSpPr>
        <p:spPr bwMode="auto">
          <a:xfrm>
            <a:off x="1250873" y="1863528"/>
            <a:ext cx="5082135" cy="3940312"/>
          </a:xfrm>
          <a:prstGeom prst="rect">
            <a:avLst/>
          </a:prstGeom>
          <a:noFill/>
          <a:ln w="9525">
            <a:solidFill>
              <a:srgbClr val="00AEEF"/>
            </a:solidFill>
            <a:miter lim="800000"/>
            <a:headEnd/>
            <a:tailEnd/>
          </a:ln>
        </p:spPr>
        <p:txBody>
          <a:bodyPr rot="0" vert="horz" wrap="square" lIns="91440" tIns="45720" rIns="91440" bIns="45720" anchor="ctr" anchorCtr="0">
            <a:noAutofit/>
          </a:bodyPr>
          <a:lstStyle/>
          <a:p>
            <a:pPr algn="just"/>
            <a:r>
              <a:rPr lang="en-GB" sz="1400" dirty="0">
                <a:solidFill>
                  <a:srgbClr val="786F66"/>
                </a:solidFill>
                <a:latin typeface="Arial Nova Light" panose="020B0304020202020204" pitchFamily="34" charset="0"/>
                <a:ea typeface="Calibri" panose="020F0502020204030204" pitchFamily="34" charset="0"/>
                <a:cs typeface="Helvetica" panose="020B0604020202020204" pitchFamily="34" charset="0"/>
              </a:rPr>
              <a:t>A specific lease clause, which allows the landlord to formally require the tenant to undertake works </a:t>
            </a:r>
            <a:r>
              <a:rPr lang="en-GB" sz="1400" b="1" dirty="0">
                <a:solidFill>
                  <a:srgbClr val="786F66"/>
                </a:solidFill>
                <a:latin typeface="Arial Nova Light" panose="020B0304020202020204" pitchFamily="34" charset="0"/>
                <a:ea typeface="Calibri" panose="020F0502020204030204" pitchFamily="34" charset="0"/>
                <a:cs typeface="Helvetica" panose="020B0604020202020204" pitchFamily="34" charset="0"/>
              </a:rPr>
              <a:t>during</a:t>
            </a:r>
            <a:r>
              <a:rPr lang="en-GB" sz="1400" dirty="0">
                <a:solidFill>
                  <a:srgbClr val="786F66"/>
                </a:solidFill>
                <a:latin typeface="Arial Nova Light" panose="020B0304020202020204" pitchFamily="34" charset="0"/>
                <a:ea typeface="Calibri" panose="020F0502020204030204" pitchFamily="34" charset="0"/>
                <a:cs typeface="Helvetica" panose="020B0604020202020204" pitchFamily="34" charset="0"/>
              </a:rPr>
              <a:t> the term.</a:t>
            </a:r>
          </a:p>
          <a:p>
            <a:pPr marL="342900" indent="-342900" algn="just">
              <a:buFont typeface="+mj-lt"/>
              <a:buAutoNum type="arabicPeriod"/>
            </a:pPr>
            <a:endParaRPr lang="en-GB" sz="1400" dirty="0">
              <a:solidFill>
                <a:srgbClr val="786F66"/>
              </a:solidFill>
              <a:latin typeface="Arial Nova Light" panose="020B0304020202020204" pitchFamily="34" charset="0"/>
              <a:ea typeface="Calibri" panose="020F0502020204030204" pitchFamily="34" charset="0"/>
              <a:cs typeface="Helvetica" panose="020B0604020202020204" pitchFamily="34" charset="0"/>
            </a:endParaRPr>
          </a:p>
          <a:p>
            <a:pPr marL="342900" marR="0" indent="-342900" algn="just">
              <a:spcBef>
                <a:spcPts val="0"/>
              </a:spcBef>
              <a:spcAft>
                <a:spcPts val="0"/>
              </a:spcAft>
              <a:buFont typeface="+mj-lt"/>
              <a:buAutoNum type="arabicPeriod"/>
            </a:pPr>
            <a:r>
              <a:rPr lang="en-GB" sz="1400" dirty="0">
                <a:solidFill>
                  <a:srgbClr val="786F66"/>
                </a:solidFill>
                <a:effectLst/>
                <a:latin typeface="Arial Nova Light" panose="020B0304020202020204" pitchFamily="34" charset="0"/>
                <a:ea typeface="Calibri" panose="020F0502020204030204" pitchFamily="34" charset="0"/>
                <a:cs typeface="Helvetica" panose="020B0604020202020204" pitchFamily="34" charset="0"/>
              </a:rPr>
              <a:t>Based on historical legal case in 1995/1996 between ‘Jervis’ v ‘Harris’ which settled any uncertainty as to whether a landlord could recover the cost of repairing the property during the term after a notice to repair was issued. </a:t>
            </a:r>
          </a:p>
          <a:p>
            <a:pPr marL="342900" marR="0" indent="-342900" algn="just">
              <a:spcBef>
                <a:spcPts val="0"/>
              </a:spcBef>
              <a:spcAft>
                <a:spcPts val="0"/>
              </a:spcAft>
              <a:buFont typeface="+mj-lt"/>
              <a:buAutoNum type="arabicPeriod"/>
            </a:pPr>
            <a:endParaRPr lang="en-GB" sz="1400" dirty="0">
              <a:solidFill>
                <a:srgbClr val="786F66"/>
              </a:solidFill>
              <a:effectLst/>
              <a:latin typeface="Arial Nova Light" panose="020B0304020202020204" pitchFamily="34" charset="0"/>
              <a:ea typeface="Calibri" panose="020F0502020204030204" pitchFamily="34" charset="0"/>
              <a:cs typeface="Helvetica" panose="020B0604020202020204" pitchFamily="34" charset="0"/>
            </a:endParaRPr>
          </a:p>
          <a:p>
            <a:pPr marL="342900" marR="0" indent="-342900" algn="just">
              <a:spcBef>
                <a:spcPts val="0"/>
              </a:spcBef>
              <a:spcAft>
                <a:spcPts val="0"/>
              </a:spcAft>
              <a:buFont typeface="+mj-lt"/>
              <a:buAutoNum type="arabicPeriod"/>
            </a:pPr>
            <a:r>
              <a:rPr lang="en-GB" sz="1400" dirty="0">
                <a:solidFill>
                  <a:srgbClr val="786F66"/>
                </a:solidFill>
                <a:latin typeface="Arial Nova Light" panose="020B0304020202020204" pitchFamily="34" charset="0"/>
                <a:cs typeface="Helvetica" panose="020B0604020202020204" pitchFamily="34" charset="0"/>
              </a:rPr>
              <a:t>Also known as a ‘Repairs Notice’ or ‘Interim Schedule of Dilapidations’.</a:t>
            </a:r>
          </a:p>
          <a:p>
            <a:pPr marL="342900" marR="0" indent="-342900" algn="just">
              <a:spcBef>
                <a:spcPts val="0"/>
              </a:spcBef>
              <a:spcAft>
                <a:spcPts val="0"/>
              </a:spcAft>
              <a:buFont typeface="+mj-lt"/>
              <a:buAutoNum type="arabicPeriod"/>
            </a:pPr>
            <a:endParaRPr lang="en-GB" sz="1400" dirty="0">
              <a:solidFill>
                <a:srgbClr val="786F66"/>
              </a:solidFill>
              <a:latin typeface="Arial Nova Light" panose="020B0304020202020204" pitchFamily="34" charset="0"/>
              <a:cs typeface="Helvetica" panose="020B0604020202020204" pitchFamily="34" charset="0"/>
            </a:endParaRPr>
          </a:p>
          <a:p>
            <a:pPr marL="342900" indent="-342900" algn="just">
              <a:buFont typeface="+mj-lt"/>
              <a:buAutoNum type="arabicPeriod"/>
            </a:pPr>
            <a:r>
              <a:rPr lang="en-GB" sz="1400" dirty="0">
                <a:solidFill>
                  <a:srgbClr val="786F66"/>
                </a:solidFill>
                <a:latin typeface="Arial Nova Light" panose="020B0304020202020204" pitchFamily="34" charset="0"/>
                <a:cs typeface="Helvetica" panose="020B0604020202020204" pitchFamily="34" charset="0"/>
              </a:rPr>
              <a:t>Can only be enforced if the lease specifically contains a ‘Jervis v Harris’ clause (which most modern leases now do) and will only claim for breaches of repair &amp; redecoration. </a:t>
            </a:r>
          </a:p>
        </p:txBody>
      </p:sp>
      <p:sp>
        <p:nvSpPr>
          <p:cNvPr id="17" name="Text Box 2">
            <a:extLst>
              <a:ext uri="{FF2B5EF4-FFF2-40B4-BE49-F238E27FC236}">
                <a16:creationId xmlns:a16="http://schemas.microsoft.com/office/drawing/2014/main" id="{C11201ED-D422-4D92-882D-4B1B525D4B98}"/>
              </a:ext>
            </a:extLst>
          </p:cNvPr>
          <p:cNvSpPr txBox="1">
            <a:spLocks noChangeArrowheads="1"/>
          </p:cNvSpPr>
          <p:nvPr/>
        </p:nvSpPr>
        <p:spPr bwMode="auto">
          <a:xfrm>
            <a:off x="1490331" y="1692406"/>
            <a:ext cx="2530684" cy="349754"/>
          </a:xfrm>
          <a:prstGeom prst="rect">
            <a:avLst/>
          </a:prstGeom>
          <a:solidFill>
            <a:srgbClr val="00AEEF"/>
          </a:solid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en-GB" sz="1600" dirty="0">
                <a:solidFill>
                  <a:schemeClr val="bg1"/>
                </a:solidFill>
                <a:latin typeface="Arial Nova Light" panose="020B0304020202020204" pitchFamily="34" charset="0"/>
                <a:cs typeface="Times New Roman" panose="02020603050405020304" pitchFamily="18" charset="0"/>
              </a:rPr>
              <a:t>WHAT ARE JVH CLAIMS?</a:t>
            </a:r>
            <a:endParaRPr lang="en-GB" sz="105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E7C6398C-43C6-4506-B465-F8E7CD92F389}"/>
              </a:ext>
            </a:extLst>
          </p:cNvPr>
          <p:cNvSpPr txBox="1">
            <a:spLocks noChangeArrowheads="1"/>
          </p:cNvSpPr>
          <p:nvPr/>
        </p:nvSpPr>
        <p:spPr bwMode="auto">
          <a:xfrm>
            <a:off x="6723367" y="2664441"/>
            <a:ext cx="4744383" cy="318249"/>
          </a:xfrm>
          <a:prstGeom prst="rect">
            <a:avLst/>
          </a:prstGeom>
          <a:solidFill>
            <a:srgbClr val="857B71"/>
          </a:solid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en-GB" sz="1400" dirty="0">
                <a:solidFill>
                  <a:schemeClr val="bg1"/>
                </a:solidFill>
                <a:latin typeface="Arial Nova Light" panose="020B0304020202020204" pitchFamily="34" charset="0"/>
                <a:cs typeface="Times New Roman" panose="02020603050405020304" pitchFamily="18" charset="0"/>
              </a:rPr>
              <a:t>THREE STAGES WITHIN THE TENANTS COVENANTS</a:t>
            </a:r>
            <a:endParaRPr lang="en-GB" sz="100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F7B5FF3C-8EA5-4424-9168-D5A62B3A9167}"/>
              </a:ext>
            </a:extLst>
          </p:cNvPr>
          <p:cNvSpPr/>
          <p:nvPr/>
        </p:nvSpPr>
        <p:spPr>
          <a:xfrm>
            <a:off x="6723367" y="3171092"/>
            <a:ext cx="1474237" cy="1873033"/>
          </a:xfrm>
          <a:prstGeom prst="rect">
            <a:avLst/>
          </a:prstGeom>
          <a:no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786F66"/>
                </a:solidFill>
                <a:latin typeface="Arial Nova Light" panose="020B0304020202020204" pitchFamily="34" charset="0"/>
                <a:cs typeface="Helvetica" panose="020B0604020202020204" pitchFamily="34" charset="0"/>
              </a:rPr>
              <a:t>Landlord has right to inspect premises and issue a JVH schedule/repairs notice</a:t>
            </a:r>
          </a:p>
        </p:txBody>
      </p:sp>
      <p:sp>
        <p:nvSpPr>
          <p:cNvPr id="20" name="Rectangle 19">
            <a:extLst>
              <a:ext uri="{FF2B5EF4-FFF2-40B4-BE49-F238E27FC236}">
                <a16:creationId xmlns:a16="http://schemas.microsoft.com/office/drawing/2014/main" id="{C498955A-A581-4F2D-83D5-952869E76D1E}"/>
              </a:ext>
            </a:extLst>
          </p:cNvPr>
          <p:cNvSpPr/>
          <p:nvPr/>
        </p:nvSpPr>
        <p:spPr>
          <a:xfrm>
            <a:off x="6778131" y="3027140"/>
            <a:ext cx="334461" cy="318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AEEF"/>
                </a:solidFill>
                <a:latin typeface="Arial Nova Light" panose="020B0304020202020204" pitchFamily="34" charset="0"/>
              </a:rPr>
              <a:t>1</a:t>
            </a:r>
          </a:p>
        </p:txBody>
      </p:sp>
      <p:sp>
        <p:nvSpPr>
          <p:cNvPr id="21" name="Rectangle 20">
            <a:extLst>
              <a:ext uri="{FF2B5EF4-FFF2-40B4-BE49-F238E27FC236}">
                <a16:creationId xmlns:a16="http://schemas.microsoft.com/office/drawing/2014/main" id="{1F03A083-72B2-42B3-A3EF-A3A758A53A34}"/>
              </a:ext>
            </a:extLst>
          </p:cNvPr>
          <p:cNvSpPr/>
          <p:nvPr/>
        </p:nvSpPr>
        <p:spPr>
          <a:xfrm>
            <a:off x="8343853" y="3186265"/>
            <a:ext cx="1474237" cy="1873033"/>
          </a:xfrm>
          <a:prstGeom prst="rect">
            <a:avLst/>
          </a:prstGeom>
          <a:noFill/>
          <a:ln>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786F66"/>
                </a:solidFill>
                <a:latin typeface="Arial Nova Light" panose="020B0304020202020204" pitchFamily="34" charset="0"/>
                <a:cs typeface="Helvetica" panose="020B0604020202020204" pitchFamily="34" charset="0"/>
              </a:rPr>
              <a:t>Provides the tenant with a timeframe to complete or start the works identified </a:t>
            </a:r>
          </a:p>
        </p:txBody>
      </p:sp>
      <p:sp>
        <p:nvSpPr>
          <p:cNvPr id="22" name="Rectangle 21">
            <a:extLst>
              <a:ext uri="{FF2B5EF4-FFF2-40B4-BE49-F238E27FC236}">
                <a16:creationId xmlns:a16="http://schemas.microsoft.com/office/drawing/2014/main" id="{16C00231-CAB9-4F78-83FC-426A5ECCEAC9}"/>
              </a:ext>
            </a:extLst>
          </p:cNvPr>
          <p:cNvSpPr/>
          <p:nvPr/>
        </p:nvSpPr>
        <p:spPr>
          <a:xfrm>
            <a:off x="8398617" y="3042313"/>
            <a:ext cx="334461" cy="318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8DC63F"/>
                </a:solidFill>
                <a:latin typeface="Arial Nova Light" panose="020B0304020202020204" pitchFamily="34" charset="0"/>
              </a:rPr>
              <a:t>2</a:t>
            </a:r>
          </a:p>
        </p:txBody>
      </p:sp>
      <p:sp>
        <p:nvSpPr>
          <p:cNvPr id="23" name="Rectangle 22">
            <a:extLst>
              <a:ext uri="{FF2B5EF4-FFF2-40B4-BE49-F238E27FC236}">
                <a16:creationId xmlns:a16="http://schemas.microsoft.com/office/drawing/2014/main" id="{646AE6AD-184F-447E-99B8-042B2D531180}"/>
              </a:ext>
            </a:extLst>
          </p:cNvPr>
          <p:cNvSpPr/>
          <p:nvPr/>
        </p:nvSpPr>
        <p:spPr>
          <a:xfrm>
            <a:off x="9993513" y="3171092"/>
            <a:ext cx="1474237" cy="1873033"/>
          </a:xfrm>
          <a:prstGeom prst="rect">
            <a:avLst/>
          </a:prstGeom>
          <a:no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786F66"/>
                </a:solidFill>
                <a:latin typeface="Arial Nova Light" panose="020B0304020202020204" pitchFamily="34" charset="0"/>
                <a:cs typeface="Helvetica" panose="020B0604020202020204" pitchFamily="34" charset="0"/>
              </a:rPr>
              <a:t>If tenant does not undertake the works, landlord has right to re-enter and undertake the works and recover the costs as a debt</a:t>
            </a:r>
            <a:endParaRPr lang="en-GB" sz="1000" dirty="0">
              <a:solidFill>
                <a:srgbClr val="786F66"/>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C1D2DC84-D6E1-44C8-B1EF-7CA57BEAAF4A}"/>
              </a:ext>
            </a:extLst>
          </p:cNvPr>
          <p:cNvSpPr/>
          <p:nvPr/>
        </p:nvSpPr>
        <p:spPr>
          <a:xfrm>
            <a:off x="10086021" y="3027140"/>
            <a:ext cx="334461" cy="31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D008C"/>
                </a:solidFill>
                <a:latin typeface="Arial Nova Light" panose="020B0304020202020204" pitchFamily="34" charset="0"/>
              </a:rPr>
              <a:t>3</a:t>
            </a:r>
          </a:p>
        </p:txBody>
      </p:sp>
    </p:spTree>
    <p:extLst>
      <p:ext uri="{BB962C8B-B14F-4D97-AF65-F5344CB8AC3E}">
        <p14:creationId xmlns:p14="http://schemas.microsoft.com/office/powerpoint/2010/main" val="393474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5" name="Text Box 2">
            <a:extLst>
              <a:ext uri="{FF2B5EF4-FFF2-40B4-BE49-F238E27FC236}">
                <a16:creationId xmlns:a16="http://schemas.microsoft.com/office/drawing/2014/main" id="{E08C02EB-2A0F-4CE7-85B7-2A860D52D811}"/>
              </a:ext>
            </a:extLst>
          </p:cNvPr>
          <p:cNvSpPr txBox="1">
            <a:spLocks noChangeArrowheads="1"/>
          </p:cNvSpPr>
          <p:nvPr/>
        </p:nvSpPr>
        <p:spPr bwMode="auto">
          <a:xfrm>
            <a:off x="2720715" y="2244403"/>
            <a:ext cx="7568182" cy="4028840"/>
          </a:xfrm>
          <a:prstGeom prst="rect">
            <a:avLst/>
          </a:prstGeom>
          <a:noFill/>
          <a:ln w="9525">
            <a:noFill/>
            <a:miter lim="800000"/>
            <a:headEnd/>
            <a:tailEnd/>
          </a:ln>
        </p:spPr>
        <p:txBody>
          <a:bodyPr rot="0" vert="horz" wrap="square" lIns="91440" tIns="45720" rIns="91440" bIns="45720" anchor="t" anchorCtr="0">
            <a:noAutofit/>
          </a:bodyPr>
          <a:lstStyle/>
          <a:p>
            <a:r>
              <a:rPr lang="en-GB" sz="1600" dirty="0">
                <a:solidFill>
                  <a:srgbClr val="786F66"/>
                </a:solidFill>
                <a:latin typeface="Arial Nova Light" panose="020B0304020202020204" pitchFamily="34" charset="0"/>
                <a:cs typeface="Helvetica" panose="020B0604020202020204" pitchFamily="34" charset="0"/>
              </a:rPr>
              <a:t>Debt not damages</a:t>
            </a:r>
          </a:p>
          <a:p>
            <a:endParaRPr lang="en-GB" sz="1600" dirty="0">
              <a:solidFill>
                <a:srgbClr val="786F66"/>
              </a:solidFill>
              <a:latin typeface="Arial Nova Light" panose="020B0304020202020204" pitchFamily="34" charset="0"/>
              <a:cs typeface="Helvetica" panose="020B0604020202020204" pitchFamily="34" charset="0"/>
            </a:endParaRPr>
          </a:p>
          <a:p>
            <a:endParaRPr lang="en-GB" sz="1600" dirty="0">
              <a:solidFill>
                <a:srgbClr val="786F66"/>
              </a:solidFill>
              <a:latin typeface="Arial Nova Light" panose="020B0304020202020204" pitchFamily="34" charset="0"/>
              <a:cs typeface="Helvetica" panose="020B0604020202020204" pitchFamily="34" charset="0"/>
            </a:endParaRPr>
          </a:p>
          <a:p>
            <a:endParaRPr lang="en-GB" sz="1600" dirty="0">
              <a:solidFill>
                <a:srgbClr val="786F66"/>
              </a:solidFill>
              <a:latin typeface="Arial Nova Light" panose="020B0304020202020204" pitchFamily="34" charset="0"/>
              <a:cs typeface="Helvetica" panose="020B0604020202020204" pitchFamily="34" charset="0"/>
            </a:endParaRPr>
          </a:p>
          <a:p>
            <a:r>
              <a:rPr lang="en-GB" sz="1600" dirty="0">
                <a:solidFill>
                  <a:srgbClr val="786F66"/>
                </a:solidFill>
                <a:latin typeface="Arial Nova Light" panose="020B0304020202020204" pitchFamily="34" charset="0"/>
                <a:cs typeface="Helvetica" panose="020B0604020202020204" pitchFamily="34" charset="0"/>
              </a:rPr>
              <a:t>Issued</a:t>
            </a:r>
            <a:r>
              <a:rPr lang="en-GB" sz="1600" b="1" dirty="0">
                <a:solidFill>
                  <a:srgbClr val="786F66"/>
                </a:solidFill>
                <a:latin typeface="Arial Nova Light" panose="020B0304020202020204" pitchFamily="34" charset="0"/>
                <a:cs typeface="Helvetica" panose="020B0604020202020204" pitchFamily="34" charset="0"/>
              </a:rPr>
              <a:t> during </a:t>
            </a:r>
            <a:r>
              <a:rPr lang="en-GB" sz="1600" dirty="0">
                <a:solidFill>
                  <a:srgbClr val="786F66"/>
                </a:solidFill>
                <a:latin typeface="Arial Nova Light" panose="020B0304020202020204" pitchFamily="34" charset="0"/>
                <a:cs typeface="Helvetica" panose="020B0604020202020204" pitchFamily="34" charset="0"/>
              </a:rPr>
              <a:t>the lease term as opposed to end of lease, and therefore not subject to S(18) or Diminution Valuation cap</a:t>
            </a:r>
          </a:p>
          <a:p>
            <a:endParaRPr lang="en-GB" sz="1600" dirty="0">
              <a:solidFill>
                <a:srgbClr val="786F66"/>
              </a:solidFill>
              <a:latin typeface="Arial Nova Light" panose="020B0304020202020204" pitchFamily="34" charset="0"/>
              <a:cs typeface="Helvetica" panose="020B0604020202020204" pitchFamily="34" charset="0"/>
            </a:endParaRPr>
          </a:p>
          <a:p>
            <a:pPr marL="285750" marR="0" indent="-285750">
              <a:spcBef>
                <a:spcPts val="0"/>
              </a:spcBef>
              <a:spcAft>
                <a:spcPts val="0"/>
              </a:spcAft>
              <a:buFont typeface="Arial" panose="020B0604020202020204" pitchFamily="34" charset="0"/>
              <a:buChar char="•"/>
            </a:pPr>
            <a:endParaRPr lang="en-GB" sz="1600" dirty="0">
              <a:solidFill>
                <a:srgbClr val="786F66"/>
              </a:solidFill>
              <a:latin typeface="Arial Nova Light" panose="020B0304020202020204" pitchFamily="34" charset="0"/>
              <a:cs typeface="Helvetica" panose="020B0604020202020204" pitchFamily="34" charset="0"/>
            </a:endParaRPr>
          </a:p>
          <a:p>
            <a:pPr marR="0">
              <a:spcBef>
                <a:spcPts val="0"/>
              </a:spcBef>
              <a:spcAft>
                <a:spcPts val="0"/>
              </a:spcAft>
            </a:pPr>
            <a:r>
              <a:rPr lang="en-GB" sz="1600" dirty="0">
                <a:solidFill>
                  <a:srgbClr val="786F66"/>
                </a:solidFill>
                <a:latin typeface="Arial Nova Light" panose="020B0304020202020204" pitchFamily="34" charset="0"/>
                <a:cs typeface="Helvetica" panose="020B0604020202020204" pitchFamily="34" charset="0"/>
              </a:rPr>
              <a:t>Limited scope for the tenant to defend works if they are reasonable in cost and were genuine breaches of covenant</a:t>
            </a:r>
          </a:p>
          <a:p>
            <a:pPr marR="0">
              <a:spcBef>
                <a:spcPts val="0"/>
              </a:spcBef>
              <a:spcAft>
                <a:spcPts val="0"/>
              </a:spcAft>
            </a:pPr>
            <a:endParaRPr lang="en-GB" sz="1600" dirty="0">
              <a:solidFill>
                <a:srgbClr val="786F66"/>
              </a:solidFill>
              <a:latin typeface="Arial Nova Light" panose="020B0304020202020204" pitchFamily="34" charset="0"/>
              <a:cs typeface="Helvetica" panose="020B0604020202020204" pitchFamily="34" charset="0"/>
            </a:endParaRPr>
          </a:p>
          <a:p>
            <a:pPr marR="0">
              <a:spcBef>
                <a:spcPts val="0"/>
              </a:spcBef>
              <a:spcAft>
                <a:spcPts val="0"/>
              </a:spcAft>
            </a:pPr>
            <a:endParaRPr lang="en-GB" sz="1600" dirty="0">
              <a:solidFill>
                <a:srgbClr val="786F66"/>
              </a:solidFill>
              <a:latin typeface="Arial Nova Light" panose="020B0304020202020204" pitchFamily="34" charset="0"/>
              <a:cs typeface="Helvetica" panose="020B0604020202020204" pitchFamily="34" charset="0"/>
            </a:endParaRPr>
          </a:p>
          <a:p>
            <a:pPr marL="285750" marR="0" indent="-285750">
              <a:spcBef>
                <a:spcPts val="0"/>
              </a:spcBef>
              <a:spcAft>
                <a:spcPts val="0"/>
              </a:spcAft>
              <a:buFont typeface="Arial" panose="020B0604020202020204" pitchFamily="34" charset="0"/>
              <a:buChar char="•"/>
            </a:pPr>
            <a:endParaRPr lang="en-GB" sz="1600" dirty="0">
              <a:solidFill>
                <a:srgbClr val="786F66"/>
              </a:solidFill>
              <a:latin typeface="Arial Nova Light" panose="020B0304020202020204" pitchFamily="34" charset="0"/>
              <a:cs typeface="Helvetica" panose="020B0604020202020204" pitchFamily="34" charset="0"/>
            </a:endParaRPr>
          </a:p>
          <a:p>
            <a:r>
              <a:rPr lang="en-GB" sz="1600" dirty="0">
                <a:solidFill>
                  <a:srgbClr val="786F66"/>
                </a:solidFill>
                <a:latin typeface="Arial Nova Light" panose="020B0304020202020204" pitchFamily="34" charset="0"/>
                <a:cs typeface="Helvetica" panose="020B0604020202020204" pitchFamily="34" charset="0"/>
              </a:rPr>
              <a:t>Different format requirements – breaches instead of remedy or cost</a:t>
            </a:r>
          </a:p>
          <a:p>
            <a:pPr marR="0" algn="just">
              <a:spcBef>
                <a:spcPts val="0"/>
              </a:spcBef>
              <a:spcAft>
                <a:spcPts val="0"/>
              </a:spcAft>
            </a:pPr>
            <a:endParaRPr lang="en-GB" sz="1600" dirty="0">
              <a:solidFill>
                <a:srgbClr val="786F66"/>
              </a:solidFill>
              <a:latin typeface="Arial Nova Light" panose="020B0304020202020204" pitchFamily="34" charset="0"/>
              <a:cs typeface="Helvetica" panose="020B0604020202020204" pitchFamily="34" charset="0"/>
            </a:endParaRPr>
          </a:p>
        </p:txBody>
      </p:sp>
      <p:sp>
        <p:nvSpPr>
          <p:cNvPr id="26" name="Text Box 243">
            <a:extLst>
              <a:ext uri="{FF2B5EF4-FFF2-40B4-BE49-F238E27FC236}">
                <a16:creationId xmlns:a16="http://schemas.microsoft.com/office/drawing/2014/main" id="{6FCA9091-43E0-47BE-9F8F-4BE4E0E37F43}"/>
              </a:ext>
            </a:extLst>
          </p:cNvPr>
          <p:cNvSpPr txBox="1"/>
          <p:nvPr/>
        </p:nvSpPr>
        <p:spPr>
          <a:xfrm>
            <a:off x="354200" y="600546"/>
            <a:ext cx="10068047" cy="920344"/>
          </a:xfrm>
          <a:prstGeom prst="rect">
            <a:avLst/>
          </a:prstGeom>
          <a:solidFill>
            <a:schemeClr val="bg1"/>
          </a:solid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0" tIns="0" rIns="0" bIns="0" numCol="1" spcCol="0" rtlCol="0" fromWordArt="0" anchor="ctr" anchorCtr="0" forceAA="0" upright="1" compatLnSpc="1">
            <a:prstTxWarp prst="textNoShape">
              <a:avLst/>
            </a:prstTxWarp>
            <a:noAutofit/>
          </a:bodyPr>
          <a:lstStyle/>
          <a:p>
            <a:pPr marL="0" marR="0" algn="just">
              <a:spcBef>
                <a:spcPts val="0"/>
              </a:spcBef>
              <a:spcAft>
                <a:spcPts val="0"/>
              </a:spcAft>
            </a:pPr>
            <a:r>
              <a:rPr lang="en-GB" sz="3600" cap="all" dirty="0">
                <a:solidFill>
                  <a:srgbClr val="00B0F0"/>
                </a:solidFill>
                <a:latin typeface="Arial Nova Light" panose="020B0304020202020204" pitchFamily="34" charset="0"/>
                <a:ea typeface="Times New Roman" panose="02020603050405020304" pitchFamily="18" charset="0"/>
                <a:cs typeface="Arial" panose="020B0604020202020204" pitchFamily="34" charset="0"/>
              </a:rPr>
              <a:t>Jervis v Harris CLAIMS (</a:t>
            </a:r>
            <a:r>
              <a:rPr lang="en-GB" sz="3600" cap="all" dirty="0" err="1">
                <a:solidFill>
                  <a:srgbClr val="00B0F0"/>
                </a:solidFill>
                <a:latin typeface="Arial Nova Light" panose="020B0304020202020204" pitchFamily="34" charset="0"/>
                <a:ea typeface="Times New Roman" panose="02020603050405020304" pitchFamily="18" charset="0"/>
                <a:cs typeface="Arial" panose="020B0604020202020204" pitchFamily="34" charset="0"/>
              </a:rPr>
              <a:t>jvh</a:t>
            </a:r>
            <a:r>
              <a:rPr lang="en-GB" sz="3600" cap="all" dirty="0">
                <a:solidFill>
                  <a:srgbClr val="00B0F0"/>
                </a:solidFill>
                <a:latin typeface="Arial Nova Light" panose="020B03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GB" sz="2400" cap="all" dirty="0">
                <a:solidFill>
                  <a:srgbClr val="00B0F0"/>
                </a:solidFill>
                <a:effectLst/>
                <a:latin typeface="Arial Nova Light" panose="020B0304020202020204" pitchFamily="34" charset="0"/>
                <a:ea typeface="Times New Roman" panose="02020603050405020304" pitchFamily="18" charset="0"/>
                <a:cs typeface="Arial" panose="020B0604020202020204" pitchFamily="34" charset="0"/>
              </a:rPr>
              <a:t>HOW DO THEY DIFFER FROM REGULAR SCHEDULES?</a:t>
            </a:r>
            <a:endParaRPr lang="en-GB" sz="2400" dirty="0">
              <a:solidFill>
                <a:srgbClr val="FFFFFF"/>
              </a:solidFill>
              <a:effectLst/>
              <a:latin typeface="Helvetica-Light"/>
              <a:ea typeface="Times New Roman" panose="02020603050405020304" pitchFamily="18" charset="0"/>
              <a:cs typeface="Helvetica-Light"/>
            </a:endParaRPr>
          </a:p>
        </p:txBody>
      </p:sp>
      <p:pic>
        <p:nvPicPr>
          <p:cNvPr id="27" name="Graphic 26" descr="Coins outline">
            <a:extLst>
              <a:ext uri="{FF2B5EF4-FFF2-40B4-BE49-F238E27FC236}">
                <a16:creationId xmlns:a16="http://schemas.microsoft.com/office/drawing/2014/main" id="{173D21F4-B4A7-424C-B7E0-0FC24F6330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0626" y="2121436"/>
            <a:ext cx="636115" cy="636115"/>
          </a:xfrm>
          <a:prstGeom prst="rect">
            <a:avLst/>
          </a:prstGeom>
        </p:spPr>
      </p:pic>
      <p:pic>
        <p:nvPicPr>
          <p:cNvPr id="28" name="Graphic 27" descr="Daily calendar outline">
            <a:extLst>
              <a:ext uri="{FF2B5EF4-FFF2-40B4-BE49-F238E27FC236}">
                <a16:creationId xmlns:a16="http://schemas.microsoft.com/office/drawing/2014/main" id="{96A13574-6F16-4D4F-9144-215ACE7E2F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21997" y="3068714"/>
            <a:ext cx="763972" cy="763972"/>
          </a:xfrm>
          <a:prstGeom prst="rect">
            <a:avLst/>
          </a:prstGeom>
        </p:spPr>
      </p:pic>
      <p:pic>
        <p:nvPicPr>
          <p:cNvPr id="29" name="Graphic 28" descr="Confused person outline">
            <a:extLst>
              <a:ext uri="{FF2B5EF4-FFF2-40B4-BE49-F238E27FC236}">
                <a16:creationId xmlns:a16="http://schemas.microsoft.com/office/drawing/2014/main" id="{E10BA9F4-A0C0-4D4D-AB2E-51DE2527FF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22003" y="4167706"/>
            <a:ext cx="733365" cy="733365"/>
          </a:xfrm>
          <a:prstGeom prst="rect">
            <a:avLst/>
          </a:prstGeom>
        </p:spPr>
      </p:pic>
      <p:pic>
        <p:nvPicPr>
          <p:cNvPr id="30" name="Graphic 29" descr="Document outline">
            <a:extLst>
              <a:ext uri="{FF2B5EF4-FFF2-40B4-BE49-F238E27FC236}">
                <a16:creationId xmlns:a16="http://schemas.microsoft.com/office/drawing/2014/main" id="{7BDD5331-DD93-4DB0-9231-25FEF7D5AF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70626" y="5161338"/>
            <a:ext cx="715347" cy="715347"/>
          </a:xfrm>
          <a:prstGeom prst="rect">
            <a:avLst/>
          </a:prstGeom>
        </p:spPr>
      </p:pic>
    </p:spTree>
    <p:extLst>
      <p:ext uri="{BB962C8B-B14F-4D97-AF65-F5344CB8AC3E}">
        <p14:creationId xmlns:p14="http://schemas.microsoft.com/office/powerpoint/2010/main" val="534785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pic>
        <p:nvPicPr>
          <p:cNvPr id="10" name="Picture 9">
            <a:extLst>
              <a:ext uri="{FF2B5EF4-FFF2-40B4-BE49-F238E27FC236}">
                <a16:creationId xmlns:a16="http://schemas.microsoft.com/office/drawing/2014/main" id="{AB31AFA6-E61B-4F07-B914-DB758649E70B}"/>
              </a:ext>
            </a:extLst>
          </p:cNvPr>
          <p:cNvPicPr>
            <a:picLocks noChangeAspect="1"/>
          </p:cNvPicPr>
          <p:nvPr/>
        </p:nvPicPr>
        <p:blipFill rotWithShape="1">
          <a:blip r:embed="rId4"/>
          <a:srcRect l="58688" t="10052" r="8334" b="70105"/>
          <a:stretch/>
        </p:blipFill>
        <p:spPr>
          <a:xfrm>
            <a:off x="1907845" y="2097990"/>
            <a:ext cx="7706748" cy="4055429"/>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1" name="Text Box 243">
            <a:extLst>
              <a:ext uri="{FF2B5EF4-FFF2-40B4-BE49-F238E27FC236}">
                <a16:creationId xmlns:a16="http://schemas.microsoft.com/office/drawing/2014/main" id="{FD5E8A35-0A12-4BEF-B906-BA91B699B8BA}"/>
              </a:ext>
            </a:extLst>
          </p:cNvPr>
          <p:cNvSpPr txBox="1"/>
          <p:nvPr/>
        </p:nvSpPr>
        <p:spPr>
          <a:xfrm>
            <a:off x="234668" y="591665"/>
            <a:ext cx="10068047" cy="920344"/>
          </a:xfrm>
          <a:prstGeom prst="rect">
            <a:avLst/>
          </a:prstGeom>
          <a:solidFill>
            <a:schemeClr val="bg1"/>
          </a:solid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0" tIns="0" rIns="0" bIns="0" numCol="1" spcCol="0" rtlCol="0" fromWordArt="0" anchor="ctr" anchorCtr="0" forceAA="0" upright="1" compatLnSpc="1">
            <a:prstTxWarp prst="textNoShape">
              <a:avLst/>
            </a:prstTxWarp>
            <a:noAutofit/>
          </a:bodyPr>
          <a:lstStyle/>
          <a:p>
            <a:pPr marL="0" marR="0" algn="just">
              <a:spcBef>
                <a:spcPts val="0"/>
              </a:spcBef>
              <a:spcAft>
                <a:spcPts val="0"/>
              </a:spcAft>
            </a:pPr>
            <a:r>
              <a:rPr lang="en-GB" sz="3600" cap="all" dirty="0">
                <a:solidFill>
                  <a:srgbClr val="00B0F0"/>
                </a:solidFill>
                <a:latin typeface="Arial Nova Light" panose="020B0304020202020204" pitchFamily="34" charset="0"/>
                <a:ea typeface="Times New Roman" panose="02020603050405020304" pitchFamily="18" charset="0"/>
                <a:cs typeface="Arial" panose="020B0604020202020204" pitchFamily="34" charset="0"/>
              </a:rPr>
              <a:t>Jervis v Harris CLAIMS (</a:t>
            </a:r>
            <a:r>
              <a:rPr lang="en-GB" sz="3600" cap="all" dirty="0" err="1">
                <a:solidFill>
                  <a:srgbClr val="00B0F0"/>
                </a:solidFill>
                <a:latin typeface="Arial Nova Light" panose="020B0304020202020204" pitchFamily="34" charset="0"/>
                <a:ea typeface="Times New Roman" panose="02020603050405020304" pitchFamily="18" charset="0"/>
                <a:cs typeface="Arial" panose="020B0604020202020204" pitchFamily="34" charset="0"/>
              </a:rPr>
              <a:t>jvh</a:t>
            </a:r>
            <a:r>
              <a:rPr lang="en-GB" sz="3600" cap="all" dirty="0">
                <a:solidFill>
                  <a:srgbClr val="00B0F0"/>
                </a:solidFill>
                <a:latin typeface="Arial Nova Light" panose="020B03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GB" sz="2400" cap="all" dirty="0">
                <a:solidFill>
                  <a:srgbClr val="00AEEF"/>
                </a:solidFill>
                <a:effectLst/>
                <a:latin typeface="Arial Nova Light" panose="020B0304020202020204" pitchFamily="34" charset="0"/>
                <a:ea typeface="Times New Roman" panose="02020603050405020304" pitchFamily="18" charset="0"/>
                <a:cs typeface="Arial" panose="020B0604020202020204" pitchFamily="34" charset="0"/>
              </a:rPr>
              <a:t>EXAMPLE REPORT</a:t>
            </a:r>
            <a:endParaRPr lang="en-GB" sz="2400" dirty="0">
              <a:solidFill>
                <a:srgbClr val="00AEEF"/>
              </a:solidFill>
              <a:effectLst/>
              <a:latin typeface="Helvetica-Light"/>
              <a:ea typeface="Times New Roman" panose="02020603050405020304" pitchFamily="18" charset="0"/>
              <a:cs typeface="Helvetica-Light"/>
            </a:endParaRPr>
          </a:p>
        </p:txBody>
      </p:sp>
      <p:sp>
        <p:nvSpPr>
          <p:cNvPr id="14" name="Text Box 2">
            <a:extLst>
              <a:ext uri="{FF2B5EF4-FFF2-40B4-BE49-F238E27FC236}">
                <a16:creationId xmlns:a16="http://schemas.microsoft.com/office/drawing/2014/main" id="{957F0913-D1E7-4078-A8AD-866BE925788B}"/>
              </a:ext>
            </a:extLst>
          </p:cNvPr>
          <p:cNvSpPr txBox="1">
            <a:spLocks noChangeArrowheads="1"/>
          </p:cNvSpPr>
          <p:nvPr/>
        </p:nvSpPr>
        <p:spPr bwMode="auto">
          <a:xfrm>
            <a:off x="7808048" y="1846372"/>
            <a:ext cx="3788436" cy="481096"/>
          </a:xfrm>
          <a:prstGeom prst="rect">
            <a:avLst/>
          </a:prstGeom>
          <a:solidFill>
            <a:srgbClr val="8DC63F"/>
          </a:solidFill>
          <a:ln w="9525">
            <a:solidFill>
              <a:srgbClr val="88C438"/>
            </a:solidFill>
            <a:miter lim="800000"/>
            <a:headEnd/>
            <a:tailEnd/>
          </a:ln>
          <a:effectLst/>
        </p:spPr>
        <p:txBody>
          <a:bodyPr rot="0" vert="horz" wrap="square" lIns="91440" tIns="45720" rIns="91440" bIns="45720" anchor="ctr" anchorCtr="0">
            <a:noAutofit/>
          </a:bodyPr>
          <a:lstStyle>
            <a:defPPr>
              <a:defRPr lang="en-US"/>
            </a:defPPr>
            <a:lvl1pPr marR="0" algn="just">
              <a:spcBef>
                <a:spcPts val="0"/>
              </a:spcBef>
              <a:spcAft>
                <a:spcPts val="0"/>
              </a:spcAft>
              <a:defRPr sz="1600">
                <a:solidFill>
                  <a:schemeClr val="bg1"/>
                </a:solidFill>
                <a:latin typeface="Arial Nova Light" panose="020B0304020202020204" pitchFamily="34" charset="0"/>
                <a:cs typeface="Times New Roman" panose="02020603050405020304" pitchFamily="18" charset="0"/>
              </a:defRPr>
            </a:lvl1pPr>
          </a:lstStyle>
          <a:p>
            <a:pPr algn="l"/>
            <a:r>
              <a:rPr lang="en-GB" sz="1400" dirty="0"/>
              <a:t>REMEDY AND COST COLUMNS NOT INCLUDED</a:t>
            </a:r>
          </a:p>
        </p:txBody>
      </p:sp>
      <p:sp>
        <p:nvSpPr>
          <p:cNvPr id="2" name="Arrow: Down 1">
            <a:extLst>
              <a:ext uri="{FF2B5EF4-FFF2-40B4-BE49-F238E27FC236}">
                <a16:creationId xmlns:a16="http://schemas.microsoft.com/office/drawing/2014/main" id="{6EAD376E-6079-4AC6-AFE0-30E2AB6DB720}"/>
              </a:ext>
            </a:extLst>
          </p:cNvPr>
          <p:cNvSpPr/>
          <p:nvPr/>
        </p:nvSpPr>
        <p:spPr>
          <a:xfrm>
            <a:off x="9999785" y="2321169"/>
            <a:ext cx="284370" cy="422031"/>
          </a:xfrm>
          <a:prstGeom prst="downArrow">
            <a:avLst/>
          </a:prstGeom>
          <a:solidFill>
            <a:srgbClr val="88C438"/>
          </a:solidFill>
          <a:ln>
            <a:solidFill>
              <a:srgbClr val="88C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ECD015AE-04C0-4032-AF60-6E29BBBBCFB2}"/>
              </a:ext>
            </a:extLst>
          </p:cNvPr>
          <p:cNvSpPr/>
          <p:nvPr/>
        </p:nvSpPr>
        <p:spPr>
          <a:xfrm>
            <a:off x="10974147" y="2321168"/>
            <a:ext cx="284370" cy="422031"/>
          </a:xfrm>
          <a:prstGeom prst="downArrow">
            <a:avLst/>
          </a:prstGeom>
          <a:solidFill>
            <a:srgbClr val="88C438"/>
          </a:solidFill>
          <a:ln>
            <a:solidFill>
              <a:srgbClr val="88C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2574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9" name="Text Box 2">
            <a:extLst>
              <a:ext uri="{FF2B5EF4-FFF2-40B4-BE49-F238E27FC236}">
                <a16:creationId xmlns:a16="http://schemas.microsoft.com/office/drawing/2014/main" id="{12D018BD-682B-41C5-888A-94BDAFA79650}"/>
              </a:ext>
            </a:extLst>
          </p:cNvPr>
          <p:cNvSpPr txBox="1">
            <a:spLocks noChangeArrowheads="1"/>
          </p:cNvSpPr>
          <p:nvPr/>
        </p:nvSpPr>
        <p:spPr bwMode="auto">
          <a:xfrm>
            <a:off x="1723077" y="2857907"/>
            <a:ext cx="4601337" cy="2556714"/>
          </a:xfrm>
          <a:prstGeom prst="rect">
            <a:avLst/>
          </a:prstGeom>
          <a:noFill/>
          <a:ln w="9525">
            <a:noFill/>
            <a:miter lim="800000"/>
            <a:headEnd/>
            <a:tailEnd/>
          </a:ln>
        </p:spPr>
        <p:txBody>
          <a:bodyPr rot="0" vert="horz" wrap="square" lIns="91440" tIns="45720" rIns="91440" bIns="45720" anchor="t" anchorCtr="0">
            <a:noAutofit/>
          </a:bodyPr>
          <a:lstStyle/>
          <a:p>
            <a:pPr marR="0" algn="just">
              <a:spcBef>
                <a:spcPts val="0"/>
              </a:spcBef>
              <a:spcAft>
                <a:spcPts val="0"/>
              </a:spcAft>
            </a:pPr>
            <a:endParaRPr lang="en-GB" sz="1050" b="1" dirty="0">
              <a:solidFill>
                <a:srgbClr val="857B71"/>
              </a:solidFill>
              <a:latin typeface="Arial Nova Light" panose="020B0304020202020204" pitchFamily="34" charset="0"/>
              <a:cs typeface="Times New Roman" panose="02020603050405020304" pitchFamily="18" charset="0"/>
            </a:endParaRPr>
          </a:p>
          <a:p>
            <a:pPr marL="285750" indent="-285750" algn="just">
              <a:buFontTx/>
              <a:buChar char="-"/>
            </a:pPr>
            <a:endParaRPr lang="en-GB" sz="1050" b="1" dirty="0">
              <a:solidFill>
                <a:srgbClr val="857B71"/>
              </a:solidFill>
              <a:latin typeface="Arial Nova Light" panose="020B0304020202020204" pitchFamily="34" charset="0"/>
              <a:cs typeface="Times New Roman" panose="02020603050405020304" pitchFamily="18" charset="0"/>
            </a:endParaRPr>
          </a:p>
          <a:p>
            <a:pPr marR="0" algn="just">
              <a:spcBef>
                <a:spcPts val="0"/>
              </a:spcBef>
              <a:spcAft>
                <a:spcPts val="0"/>
              </a:spcAft>
            </a:pPr>
            <a:endParaRPr lang="en-GB" sz="1050" b="1" dirty="0">
              <a:solidFill>
                <a:srgbClr val="857B71"/>
              </a:solidFill>
              <a:latin typeface="Arial Nova Light" panose="020B0304020202020204" pitchFamily="34" charset="0"/>
              <a:cs typeface="Times New Roman" panose="02020603050405020304" pitchFamily="18" charset="0"/>
            </a:endParaRPr>
          </a:p>
          <a:p>
            <a:pPr marR="0" algn="just">
              <a:spcBef>
                <a:spcPts val="0"/>
              </a:spcBef>
              <a:spcAft>
                <a:spcPts val="0"/>
              </a:spcAft>
            </a:pPr>
            <a:endParaRPr lang="en-GB" sz="1050" b="1" dirty="0">
              <a:solidFill>
                <a:srgbClr val="857B71"/>
              </a:solidFill>
              <a:latin typeface="Arial Nova Light" panose="020B0304020202020204" pitchFamily="34" charset="0"/>
              <a:cs typeface="Times New Roman" panose="02020603050405020304" pitchFamily="18" charset="0"/>
            </a:endParaRPr>
          </a:p>
          <a:p>
            <a:pPr marR="0" algn="just">
              <a:spcBef>
                <a:spcPts val="0"/>
              </a:spcBef>
              <a:spcAft>
                <a:spcPts val="0"/>
              </a:spcAft>
            </a:pPr>
            <a:endParaRPr lang="en-GB" sz="1050" b="1" dirty="0">
              <a:solidFill>
                <a:srgbClr val="857B71"/>
              </a:solidFill>
              <a:latin typeface="Arial Nova Light" panose="020B0304020202020204" pitchFamily="34" charset="0"/>
              <a:cs typeface="Times New Roman" panose="02020603050405020304" pitchFamily="18" charset="0"/>
            </a:endParaRPr>
          </a:p>
          <a:p>
            <a:pPr marR="0" algn="just">
              <a:spcBef>
                <a:spcPts val="0"/>
              </a:spcBef>
              <a:spcAft>
                <a:spcPts val="0"/>
              </a:spcAft>
            </a:pPr>
            <a:endParaRPr lang="en-GB" sz="1050" b="1" dirty="0">
              <a:solidFill>
                <a:srgbClr val="857B71"/>
              </a:solidFill>
              <a:latin typeface="Arial Nova Light" panose="020B0304020202020204" pitchFamily="34" charset="0"/>
              <a:cs typeface="Times New Roman" panose="02020603050405020304" pitchFamily="18" charset="0"/>
            </a:endParaRPr>
          </a:p>
          <a:p>
            <a:pPr marR="0" algn="just">
              <a:spcBef>
                <a:spcPts val="0"/>
              </a:spcBef>
              <a:spcAft>
                <a:spcPts val="0"/>
              </a:spcAft>
            </a:pPr>
            <a:endParaRPr lang="en-GB" sz="1050" b="1" dirty="0">
              <a:solidFill>
                <a:srgbClr val="857B71"/>
              </a:solidFill>
              <a:latin typeface="Arial Nova Light" panose="020B0304020202020204" pitchFamily="34" charset="0"/>
              <a:cs typeface="Times New Roman" panose="02020603050405020304" pitchFamily="18" charset="0"/>
            </a:endParaRPr>
          </a:p>
          <a:p>
            <a:pPr marR="0" algn="just">
              <a:spcBef>
                <a:spcPts val="0"/>
              </a:spcBef>
              <a:spcAft>
                <a:spcPts val="0"/>
              </a:spcAft>
            </a:pPr>
            <a:endParaRPr lang="en-GB" sz="1050" b="1" dirty="0">
              <a:solidFill>
                <a:srgbClr val="857B71"/>
              </a:solidFill>
              <a:latin typeface="Arial Nova Light" panose="020B0304020202020204" pitchFamily="34" charset="0"/>
              <a:cs typeface="Times New Roman" panose="02020603050405020304" pitchFamily="18" charset="0"/>
            </a:endParaRPr>
          </a:p>
          <a:p>
            <a:pPr marR="0" algn="just">
              <a:spcBef>
                <a:spcPts val="0"/>
              </a:spcBef>
              <a:spcAft>
                <a:spcPts val="0"/>
              </a:spcAft>
            </a:pPr>
            <a:endParaRPr lang="en-GB" sz="1050" b="1" dirty="0">
              <a:solidFill>
                <a:srgbClr val="857B71"/>
              </a:solidFill>
              <a:latin typeface="Arial Nova Light" panose="020B0304020202020204" pitchFamily="34" charset="0"/>
              <a:cs typeface="Times New Roman" panose="02020603050405020304" pitchFamily="18" charset="0"/>
            </a:endParaRPr>
          </a:p>
          <a:p>
            <a:pPr marL="0" marR="0" algn="just">
              <a:spcBef>
                <a:spcPts val="0"/>
              </a:spcBef>
              <a:spcAft>
                <a:spcPts val="0"/>
              </a:spcAft>
            </a:pPr>
            <a:r>
              <a:rPr lang="en-GB" sz="1050" dirty="0">
                <a:solidFill>
                  <a:srgbClr val="857B71"/>
                </a:solidFill>
                <a:effectLst/>
                <a:latin typeface="Arial Nova Light" panose="020B0304020202020204" pitchFamily="34" charset="0"/>
                <a:ea typeface="Calibri" panose="020F0502020204030204" pitchFamily="34" charset="0"/>
                <a:cs typeface="Times New Roman" panose="02020603050405020304" pitchFamily="18" charset="0"/>
              </a:rPr>
              <a:t> </a:t>
            </a:r>
          </a:p>
        </p:txBody>
      </p:sp>
      <p:sp>
        <p:nvSpPr>
          <p:cNvPr id="17" name="Text Box 243">
            <a:extLst>
              <a:ext uri="{FF2B5EF4-FFF2-40B4-BE49-F238E27FC236}">
                <a16:creationId xmlns:a16="http://schemas.microsoft.com/office/drawing/2014/main" id="{3DA13B22-1669-4BC5-865C-A9EB024B4186}"/>
              </a:ext>
            </a:extLst>
          </p:cNvPr>
          <p:cNvSpPr txBox="1"/>
          <p:nvPr/>
        </p:nvSpPr>
        <p:spPr>
          <a:xfrm>
            <a:off x="234668" y="600546"/>
            <a:ext cx="10068047" cy="942575"/>
          </a:xfrm>
          <a:prstGeom prst="rect">
            <a:avLst/>
          </a:prstGeom>
          <a:solidFill>
            <a:schemeClr val="bg1"/>
          </a:solid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0" tIns="0" rIns="0" bIns="0" numCol="1" spcCol="0" rtlCol="0" fromWordArt="0" anchor="ctr" anchorCtr="0" forceAA="0" upright="1" compatLnSpc="1">
            <a:prstTxWarp prst="textNoShape">
              <a:avLst/>
            </a:prstTxWarp>
            <a:noAutofit/>
          </a:bodyPr>
          <a:lstStyle/>
          <a:p>
            <a:pPr marL="0" marR="0" algn="just">
              <a:spcBef>
                <a:spcPts val="0"/>
              </a:spcBef>
              <a:spcAft>
                <a:spcPts val="0"/>
              </a:spcAft>
            </a:pPr>
            <a:r>
              <a:rPr lang="en-GB" sz="3600" cap="all" dirty="0">
                <a:solidFill>
                  <a:srgbClr val="00B0F0"/>
                </a:solidFill>
                <a:latin typeface="Arial Nova Light" panose="020B0304020202020204" pitchFamily="34" charset="0"/>
                <a:ea typeface="Times New Roman" panose="02020603050405020304" pitchFamily="18" charset="0"/>
                <a:cs typeface="Arial" panose="020B0604020202020204" pitchFamily="34" charset="0"/>
              </a:rPr>
              <a:t>Jervis v Harris CLAIMS (</a:t>
            </a:r>
            <a:r>
              <a:rPr lang="en-GB" sz="3600" cap="all" dirty="0" err="1">
                <a:solidFill>
                  <a:srgbClr val="00B0F0"/>
                </a:solidFill>
                <a:latin typeface="Arial Nova Light" panose="020B0304020202020204" pitchFamily="34" charset="0"/>
                <a:ea typeface="Times New Roman" panose="02020603050405020304" pitchFamily="18" charset="0"/>
                <a:cs typeface="Arial" panose="020B0604020202020204" pitchFamily="34" charset="0"/>
              </a:rPr>
              <a:t>jvh</a:t>
            </a:r>
            <a:r>
              <a:rPr lang="en-GB" sz="3600" cap="all" dirty="0">
                <a:solidFill>
                  <a:srgbClr val="00B0F0"/>
                </a:solidFill>
                <a:latin typeface="Arial Nova Light" panose="020B03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GB" sz="2400" cap="all" dirty="0">
                <a:solidFill>
                  <a:srgbClr val="00B0F0"/>
                </a:solidFill>
                <a:effectLst/>
                <a:latin typeface="Arial Nova Light" panose="020B0304020202020204" pitchFamily="34" charset="0"/>
                <a:ea typeface="Times New Roman" panose="02020603050405020304" pitchFamily="18" charset="0"/>
                <a:cs typeface="Arial" panose="020B0604020202020204" pitchFamily="34" charset="0"/>
              </a:rPr>
              <a:t>ADVANTAGES AND DISADVANTAGES</a:t>
            </a:r>
            <a:endParaRPr lang="en-GB" sz="2400" dirty="0">
              <a:solidFill>
                <a:srgbClr val="FFFFFF"/>
              </a:solidFill>
              <a:effectLst/>
              <a:latin typeface="Helvetica-Light"/>
              <a:ea typeface="Times New Roman" panose="02020603050405020304" pitchFamily="18" charset="0"/>
              <a:cs typeface="Helvetica-Light"/>
            </a:endParaRPr>
          </a:p>
        </p:txBody>
      </p:sp>
      <p:sp>
        <p:nvSpPr>
          <p:cNvPr id="18" name="Text Box 2">
            <a:extLst>
              <a:ext uri="{FF2B5EF4-FFF2-40B4-BE49-F238E27FC236}">
                <a16:creationId xmlns:a16="http://schemas.microsoft.com/office/drawing/2014/main" id="{879EDF38-EC58-49C6-B622-109222F80F99}"/>
              </a:ext>
            </a:extLst>
          </p:cNvPr>
          <p:cNvSpPr txBox="1">
            <a:spLocks noChangeArrowheads="1"/>
          </p:cNvSpPr>
          <p:nvPr/>
        </p:nvSpPr>
        <p:spPr bwMode="auto">
          <a:xfrm>
            <a:off x="1809872" y="2008856"/>
            <a:ext cx="4518887" cy="349754"/>
          </a:xfrm>
          <a:prstGeom prst="rect">
            <a:avLst/>
          </a:prstGeom>
          <a:solidFill>
            <a:srgbClr val="857B71"/>
          </a:solid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en-GB" sz="1400" dirty="0">
                <a:solidFill>
                  <a:schemeClr val="bg1"/>
                </a:solidFill>
                <a:latin typeface="Arial Nova Light" panose="020B0304020202020204" pitchFamily="34" charset="0"/>
                <a:cs typeface="Times New Roman" panose="02020603050405020304" pitchFamily="18" charset="0"/>
              </a:rPr>
              <a:t>LANDLORDS</a:t>
            </a:r>
            <a:endParaRPr lang="en-GB" sz="100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endParaRPr>
          </a:p>
        </p:txBody>
      </p:sp>
      <p:sp>
        <p:nvSpPr>
          <p:cNvPr id="19" name="Text Box 2">
            <a:extLst>
              <a:ext uri="{FF2B5EF4-FFF2-40B4-BE49-F238E27FC236}">
                <a16:creationId xmlns:a16="http://schemas.microsoft.com/office/drawing/2014/main" id="{FB34DF07-27B9-4BF1-9A4C-057C91958607}"/>
              </a:ext>
            </a:extLst>
          </p:cNvPr>
          <p:cNvSpPr txBox="1">
            <a:spLocks noChangeArrowheads="1"/>
          </p:cNvSpPr>
          <p:nvPr/>
        </p:nvSpPr>
        <p:spPr bwMode="auto">
          <a:xfrm rot="16200000">
            <a:off x="619246" y="3366310"/>
            <a:ext cx="1685661" cy="349754"/>
          </a:xfrm>
          <a:prstGeom prst="rect">
            <a:avLst/>
          </a:prstGeom>
          <a:solidFill>
            <a:srgbClr val="8DC63F"/>
          </a:solidFill>
          <a:ln w="9525">
            <a:noFill/>
            <a:miter lim="800000"/>
            <a:headEnd/>
            <a:tailEnd/>
          </a:ln>
        </p:spPr>
        <p:txBody>
          <a:bodyPr rot="0" vert="horz" wrap="square" lIns="91440" tIns="45720" rIns="91440" bIns="45720" anchor="ctr" anchorCtr="0">
            <a:noAutofit/>
          </a:bodyPr>
          <a:lstStyle/>
          <a:p>
            <a:pPr marL="0" marR="0" algn="ctr">
              <a:spcBef>
                <a:spcPts val="0"/>
              </a:spcBef>
              <a:spcAft>
                <a:spcPts val="0"/>
              </a:spcAft>
            </a:pPr>
            <a:r>
              <a:rPr lang="en-GB" sz="1400" dirty="0">
                <a:solidFill>
                  <a:schemeClr val="bg1"/>
                </a:solidFill>
                <a:latin typeface="Arial Nova Light" panose="020B0304020202020204" pitchFamily="34" charset="0"/>
                <a:cs typeface="Times New Roman" panose="02020603050405020304" pitchFamily="18" charset="0"/>
              </a:rPr>
              <a:t>ADVANTAGES</a:t>
            </a:r>
            <a:endParaRPr lang="en-GB" sz="100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endParaRPr>
          </a:p>
        </p:txBody>
      </p:sp>
      <p:sp>
        <p:nvSpPr>
          <p:cNvPr id="20" name="Text Box 2">
            <a:extLst>
              <a:ext uri="{FF2B5EF4-FFF2-40B4-BE49-F238E27FC236}">
                <a16:creationId xmlns:a16="http://schemas.microsoft.com/office/drawing/2014/main" id="{D4B2CC75-9098-47F3-9738-8363B80D05A8}"/>
              </a:ext>
            </a:extLst>
          </p:cNvPr>
          <p:cNvSpPr txBox="1">
            <a:spLocks noChangeArrowheads="1"/>
          </p:cNvSpPr>
          <p:nvPr/>
        </p:nvSpPr>
        <p:spPr bwMode="auto">
          <a:xfrm rot="16200000">
            <a:off x="619940" y="5309957"/>
            <a:ext cx="1685665" cy="349754"/>
          </a:xfrm>
          <a:prstGeom prst="rect">
            <a:avLst/>
          </a:prstGeom>
          <a:solidFill>
            <a:srgbClr val="ED008C"/>
          </a:solidFill>
          <a:ln w="9525">
            <a:noFill/>
            <a:miter lim="800000"/>
            <a:headEnd/>
            <a:tailEnd/>
          </a:ln>
        </p:spPr>
        <p:txBody>
          <a:bodyPr rot="0" vert="horz" wrap="square" lIns="91440" tIns="45720" rIns="91440" bIns="45720" anchor="ctr" anchorCtr="0">
            <a:noAutofit/>
          </a:bodyPr>
          <a:lstStyle/>
          <a:p>
            <a:pPr marL="0" marR="0" algn="ctr">
              <a:spcBef>
                <a:spcPts val="0"/>
              </a:spcBef>
              <a:spcAft>
                <a:spcPts val="0"/>
              </a:spcAft>
            </a:pPr>
            <a:r>
              <a:rPr lang="en-GB" sz="1400" dirty="0">
                <a:solidFill>
                  <a:schemeClr val="bg1"/>
                </a:solidFill>
                <a:latin typeface="Arial Nova Light" panose="020B0304020202020204" pitchFamily="34" charset="0"/>
                <a:cs typeface="Times New Roman" panose="02020603050405020304" pitchFamily="18" charset="0"/>
              </a:rPr>
              <a:t>DISADVANTAGES</a:t>
            </a:r>
            <a:endParaRPr lang="en-GB" sz="100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405B9E2A-41DF-471C-8EF7-5538F4D50FCD}"/>
              </a:ext>
            </a:extLst>
          </p:cNvPr>
          <p:cNvSpPr txBox="1">
            <a:spLocks noChangeArrowheads="1"/>
          </p:cNvSpPr>
          <p:nvPr/>
        </p:nvSpPr>
        <p:spPr bwMode="auto">
          <a:xfrm>
            <a:off x="6617862" y="2008856"/>
            <a:ext cx="4849673" cy="349754"/>
          </a:xfrm>
          <a:prstGeom prst="rect">
            <a:avLst/>
          </a:prstGeom>
          <a:solidFill>
            <a:srgbClr val="857B71"/>
          </a:solidFill>
          <a:ln w="9525">
            <a:noFill/>
            <a:miter lim="800000"/>
            <a:headEnd/>
            <a:tailEnd/>
          </a:ln>
        </p:spPr>
        <p:txBody>
          <a:bodyPr rot="0" vert="horz" wrap="square" lIns="91440" tIns="45720" rIns="91440" bIns="45720" anchor="t" anchorCtr="0">
            <a:noAutofit/>
          </a:bodyPr>
          <a:lstStyle/>
          <a:p>
            <a:pPr marL="0" marR="0" algn="just">
              <a:spcBef>
                <a:spcPts val="0"/>
              </a:spcBef>
              <a:spcAft>
                <a:spcPts val="0"/>
              </a:spcAft>
            </a:pPr>
            <a:r>
              <a:rPr lang="en-GB" sz="1400" dirty="0">
                <a:solidFill>
                  <a:schemeClr val="bg1"/>
                </a:solidFill>
                <a:latin typeface="Arial Nova Light" panose="020B0304020202020204" pitchFamily="34" charset="0"/>
                <a:cs typeface="Times New Roman" panose="02020603050405020304" pitchFamily="18" charset="0"/>
              </a:rPr>
              <a:t>TENANTS</a:t>
            </a:r>
            <a:endParaRPr lang="en-GB" sz="100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77E85F69-F3E0-40B0-9375-881C005C7BCD}"/>
              </a:ext>
            </a:extLst>
          </p:cNvPr>
          <p:cNvSpPr/>
          <p:nvPr/>
        </p:nvSpPr>
        <p:spPr>
          <a:xfrm>
            <a:off x="1805528" y="4571788"/>
            <a:ext cx="4523231" cy="1685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r>
              <a:rPr lang="en-GB" sz="1100" dirty="0">
                <a:solidFill>
                  <a:srgbClr val="786F66"/>
                </a:solidFill>
                <a:latin typeface="Arial Nova Light" panose="020B0304020202020204" pitchFamily="34" charset="0"/>
                <a:cs typeface="Helvetica" panose="020B0604020202020204" pitchFamily="34" charset="0"/>
              </a:rPr>
              <a:t>Has to forward fund the works which may be substantial </a:t>
            </a:r>
          </a:p>
          <a:p>
            <a:pPr marL="285750" indent="-285750">
              <a:lnSpc>
                <a:spcPct val="150000"/>
              </a:lnSpc>
              <a:buFontTx/>
              <a:buChar char="-"/>
            </a:pPr>
            <a:r>
              <a:rPr lang="en-GB" sz="1100" dirty="0">
                <a:solidFill>
                  <a:srgbClr val="786F66"/>
                </a:solidFill>
                <a:latin typeface="Arial Nova Light" panose="020B0304020202020204" pitchFamily="34" charset="0"/>
                <a:cs typeface="Helvetica" panose="020B0604020202020204" pitchFamily="34" charset="0"/>
              </a:rPr>
              <a:t>Tenant may prevent access due to breach of quiet enjoyment</a:t>
            </a:r>
          </a:p>
          <a:p>
            <a:pPr marL="285750" indent="-285750">
              <a:lnSpc>
                <a:spcPct val="150000"/>
              </a:lnSpc>
              <a:buFontTx/>
              <a:buChar char="-"/>
            </a:pPr>
            <a:r>
              <a:rPr lang="en-GB" sz="1100" dirty="0">
                <a:solidFill>
                  <a:srgbClr val="786F66"/>
                </a:solidFill>
                <a:latin typeface="Arial Nova Light" panose="020B0304020202020204" pitchFamily="34" charset="0"/>
                <a:cs typeface="Helvetica" panose="020B0604020202020204" pitchFamily="34" charset="0"/>
              </a:rPr>
              <a:t>Tenant undertakes only some works or also poorly</a:t>
            </a:r>
          </a:p>
        </p:txBody>
      </p:sp>
      <p:sp>
        <p:nvSpPr>
          <p:cNvPr id="23" name="Rectangle 22">
            <a:extLst>
              <a:ext uri="{FF2B5EF4-FFF2-40B4-BE49-F238E27FC236}">
                <a16:creationId xmlns:a16="http://schemas.microsoft.com/office/drawing/2014/main" id="{B6CFA78F-2735-43B7-A9C6-9DDA82232B92}"/>
              </a:ext>
            </a:extLst>
          </p:cNvPr>
          <p:cNvSpPr/>
          <p:nvPr/>
        </p:nvSpPr>
        <p:spPr>
          <a:xfrm>
            <a:off x="1800115" y="2537638"/>
            <a:ext cx="4518893" cy="2007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r>
              <a:rPr lang="en-GB" sz="1100" dirty="0">
                <a:solidFill>
                  <a:srgbClr val="786F66"/>
                </a:solidFill>
                <a:latin typeface="Arial Nova Light" panose="020B0304020202020204" pitchFamily="34" charset="0"/>
                <a:cs typeface="Helvetica" panose="020B0604020202020204" pitchFamily="34" charset="0"/>
              </a:rPr>
              <a:t>A way of ensuring the works are undertaken during term (either by tenant or landlord</a:t>
            </a:r>
          </a:p>
          <a:p>
            <a:pPr marL="285750" indent="-285750">
              <a:lnSpc>
                <a:spcPct val="150000"/>
              </a:lnSpc>
              <a:buFontTx/>
              <a:buChar char="-"/>
            </a:pPr>
            <a:r>
              <a:rPr lang="en-GB" sz="1100" dirty="0">
                <a:solidFill>
                  <a:srgbClr val="786F66"/>
                </a:solidFill>
                <a:latin typeface="Arial Nova Light" panose="020B0304020202020204" pitchFamily="34" charset="0"/>
                <a:cs typeface="Helvetica" panose="020B0604020202020204" pitchFamily="34" charset="0"/>
              </a:rPr>
              <a:t>Normally full recovery of costs for works expended</a:t>
            </a:r>
          </a:p>
          <a:p>
            <a:pPr marL="285750" indent="-285750">
              <a:lnSpc>
                <a:spcPct val="150000"/>
              </a:lnSpc>
              <a:buFontTx/>
              <a:buChar char="-"/>
            </a:pPr>
            <a:r>
              <a:rPr lang="en-GB" sz="1100" dirty="0">
                <a:solidFill>
                  <a:srgbClr val="786F66"/>
                </a:solidFill>
                <a:latin typeface="Arial Nova Light" panose="020B0304020202020204" pitchFamily="34" charset="0"/>
                <a:cs typeface="Helvetica" panose="020B0604020202020204" pitchFamily="34" charset="0"/>
              </a:rPr>
              <a:t>Avoids any end of lease (damages) s18 valuation or diminution cap.</a:t>
            </a:r>
          </a:p>
          <a:p>
            <a:pPr marL="285750" indent="-285750">
              <a:lnSpc>
                <a:spcPct val="150000"/>
              </a:lnSpc>
              <a:buFontTx/>
              <a:buChar char="-"/>
            </a:pPr>
            <a:r>
              <a:rPr lang="en-GB" sz="1100" dirty="0">
                <a:solidFill>
                  <a:srgbClr val="786F66"/>
                </a:solidFill>
                <a:latin typeface="Arial Nova Light" panose="020B0304020202020204" pitchFamily="34" charset="0"/>
                <a:cs typeface="Helvetica" panose="020B0604020202020204" pitchFamily="34" charset="0"/>
              </a:rPr>
              <a:t>Enables the property to be returned at lease end in good condition</a:t>
            </a:r>
          </a:p>
          <a:p>
            <a:pPr marR="0">
              <a:spcBef>
                <a:spcPts val="0"/>
              </a:spcBef>
              <a:spcAft>
                <a:spcPts val="0"/>
              </a:spcAft>
            </a:pPr>
            <a:endParaRPr lang="en-GB" sz="1050" b="1" dirty="0">
              <a:solidFill>
                <a:srgbClr val="786F66"/>
              </a:solidFill>
              <a:latin typeface="Arial Nova Light" panose="020B030402020202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560FD145-1821-4FC0-9711-1CF13E203744}"/>
              </a:ext>
            </a:extLst>
          </p:cNvPr>
          <p:cNvSpPr/>
          <p:nvPr/>
        </p:nvSpPr>
        <p:spPr>
          <a:xfrm>
            <a:off x="6602692" y="4656018"/>
            <a:ext cx="4761987" cy="1685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endParaRPr lang="en-GB" sz="1050" b="1" dirty="0">
              <a:solidFill>
                <a:srgbClr val="786F66"/>
              </a:solidFill>
              <a:latin typeface="Arial Nova Light" panose="020B0304020202020204" pitchFamily="34" charset="0"/>
              <a:cs typeface="Times New Roman" panose="02020603050405020304" pitchFamily="18" charset="0"/>
            </a:endParaRPr>
          </a:p>
          <a:p>
            <a:pPr marL="285750" marR="0" indent="-285750">
              <a:lnSpc>
                <a:spcPct val="150000"/>
              </a:lnSpc>
              <a:spcBef>
                <a:spcPts val="0"/>
              </a:spcBef>
              <a:spcAft>
                <a:spcPts val="0"/>
              </a:spcAft>
              <a:buFontTx/>
              <a:buChar char="-"/>
            </a:pPr>
            <a:r>
              <a:rPr lang="en-GB" sz="1100" dirty="0">
                <a:solidFill>
                  <a:srgbClr val="786F66"/>
                </a:solidFill>
                <a:latin typeface="Arial Nova Light" panose="020B0304020202020204" pitchFamily="34" charset="0"/>
                <a:cs typeface="Helvetica" panose="020B0604020202020204" pitchFamily="34" charset="0"/>
              </a:rPr>
              <a:t>No scope to defend costs and works undertaken by way of s(18) or diminution valuation as recoverable as a debt &amp; not damages</a:t>
            </a:r>
          </a:p>
          <a:p>
            <a:pPr marL="285750" indent="-285750">
              <a:lnSpc>
                <a:spcPct val="150000"/>
              </a:lnSpc>
              <a:buFontTx/>
              <a:buChar char="-"/>
            </a:pPr>
            <a:r>
              <a:rPr lang="en-GB" sz="1100" dirty="0">
                <a:solidFill>
                  <a:srgbClr val="786F66"/>
                </a:solidFill>
                <a:latin typeface="Arial Nova Light" panose="020B0304020202020204" pitchFamily="34" charset="0"/>
                <a:cs typeface="Helvetica" panose="020B0604020202020204" pitchFamily="34" charset="0"/>
              </a:rPr>
              <a:t>Disruptive to store trading &amp; potentially a temporary store closure in worst case scenario</a:t>
            </a:r>
          </a:p>
          <a:p>
            <a:pPr marL="285750" marR="0" indent="-285750">
              <a:lnSpc>
                <a:spcPct val="150000"/>
              </a:lnSpc>
              <a:spcBef>
                <a:spcPts val="0"/>
              </a:spcBef>
              <a:spcAft>
                <a:spcPts val="0"/>
              </a:spcAft>
              <a:buFontTx/>
              <a:buChar char="-"/>
            </a:pPr>
            <a:r>
              <a:rPr lang="en-GB" sz="1100" dirty="0">
                <a:solidFill>
                  <a:srgbClr val="786F66"/>
                </a:solidFill>
                <a:latin typeface="Arial Nova Light" panose="020B0304020202020204" pitchFamily="34" charset="0"/>
                <a:cs typeface="Helvetica" panose="020B0604020202020204" pitchFamily="34" charset="0"/>
              </a:rPr>
              <a:t>If undertaken towards the end of the lease the tenant has little benefit form the works being undertaken</a:t>
            </a:r>
          </a:p>
        </p:txBody>
      </p:sp>
      <p:sp>
        <p:nvSpPr>
          <p:cNvPr id="25" name="Rectangle 24">
            <a:extLst>
              <a:ext uri="{FF2B5EF4-FFF2-40B4-BE49-F238E27FC236}">
                <a16:creationId xmlns:a16="http://schemas.microsoft.com/office/drawing/2014/main" id="{5E3169C2-37DB-47A7-8A07-C2D4C89DB026}"/>
              </a:ext>
            </a:extLst>
          </p:cNvPr>
          <p:cNvSpPr/>
          <p:nvPr/>
        </p:nvSpPr>
        <p:spPr>
          <a:xfrm>
            <a:off x="6617847" y="2556125"/>
            <a:ext cx="4849689" cy="2007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lnSpc>
                <a:spcPct val="150000"/>
              </a:lnSpc>
              <a:spcBef>
                <a:spcPts val="0"/>
              </a:spcBef>
              <a:spcAft>
                <a:spcPts val="0"/>
              </a:spcAft>
              <a:buFontTx/>
              <a:buChar char="-"/>
            </a:pPr>
            <a:r>
              <a:rPr lang="en-GB" sz="1100" dirty="0">
                <a:solidFill>
                  <a:srgbClr val="786F66"/>
                </a:solidFill>
                <a:latin typeface="Arial Nova Light" panose="020B0304020202020204" pitchFamily="34" charset="0"/>
                <a:cs typeface="Helvetica" panose="020B0604020202020204" pitchFamily="34" charset="0"/>
              </a:rPr>
              <a:t>Cost control over works if undertaken by tenant as opposed to landlord </a:t>
            </a:r>
          </a:p>
          <a:p>
            <a:pPr marL="285750" indent="-285750">
              <a:lnSpc>
                <a:spcPct val="150000"/>
              </a:lnSpc>
              <a:buFontTx/>
              <a:buChar char="-"/>
            </a:pPr>
            <a:r>
              <a:rPr lang="en-GB" sz="1100" dirty="0">
                <a:solidFill>
                  <a:srgbClr val="786F66"/>
                </a:solidFill>
                <a:latin typeface="Arial Nova Light" panose="020B0304020202020204" pitchFamily="34" charset="0"/>
                <a:cs typeface="Helvetica" panose="020B0604020202020204" pitchFamily="34" charset="0"/>
              </a:rPr>
              <a:t>Avoids substantial future disputes over dilapidations as the premises will now be in good repair if the works are undertaken by either tenant or landlord</a:t>
            </a:r>
          </a:p>
          <a:p>
            <a:pPr marL="285750" marR="0" indent="-285750">
              <a:lnSpc>
                <a:spcPct val="150000"/>
              </a:lnSpc>
              <a:spcBef>
                <a:spcPts val="0"/>
              </a:spcBef>
              <a:spcAft>
                <a:spcPts val="0"/>
              </a:spcAft>
              <a:buFontTx/>
              <a:buChar char="-"/>
            </a:pPr>
            <a:r>
              <a:rPr lang="en-GB" sz="1100" dirty="0">
                <a:solidFill>
                  <a:srgbClr val="786F66"/>
                </a:solidFill>
                <a:latin typeface="Arial Nova Light" panose="020B0304020202020204" pitchFamily="34" charset="0"/>
                <a:cs typeface="Helvetica" panose="020B0604020202020204" pitchFamily="34" charset="0"/>
              </a:rPr>
              <a:t>Potentially helpful to have a fully repaired property if tenant is looking to extend or renew the lease going forward</a:t>
            </a:r>
          </a:p>
          <a:p>
            <a:pPr marR="0">
              <a:spcBef>
                <a:spcPts val="0"/>
              </a:spcBef>
              <a:spcAft>
                <a:spcPts val="0"/>
              </a:spcAft>
            </a:pPr>
            <a:endParaRPr lang="en-GB" sz="1050" b="1" dirty="0">
              <a:solidFill>
                <a:srgbClr val="786F66"/>
              </a:solidFill>
              <a:latin typeface="Arial Nova Light" panose="020B0304020202020204" pitchFamily="34"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F4FA4377-5424-453A-AE03-FC9904BFB191}"/>
              </a:ext>
            </a:extLst>
          </p:cNvPr>
          <p:cNvCxnSpPr>
            <a:cxnSpLocks/>
          </p:cNvCxnSpPr>
          <p:nvPr/>
        </p:nvCxnSpPr>
        <p:spPr>
          <a:xfrm>
            <a:off x="6465725" y="3041779"/>
            <a:ext cx="0" cy="2851021"/>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D18EEB83-529E-4083-8090-E00C67AE267B}"/>
              </a:ext>
            </a:extLst>
          </p:cNvPr>
          <p:cNvCxnSpPr>
            <a:cxnSpLocks/>
          </p:cNvCxnSpPr>
          <p:nvPr/>
        </p:nvCxnSpPr>
        <p:spPr>
          <a:xfrm>
            <a:off x="2771192" y="4567113"/>
            <a:ext cx="7427167"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86594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8" name="Text Box 243">
            <a:extLst>
              <a:ext uri="{FF2B5EF4-FFF2-40B4-BE49-F238E27FC236}">
                <a16:creationId xmlns:a16="http://schemas.microsoft.com/office/drawing/2014/main" id="{24694043-6C52-4757-9488-91D8DAEC0D68}"/>
              </a:ext>
            </a:extLst>
          </p:cNvPr>
          <p:cNvSpPr txBox="1"/>
          <p:nvPr/>
        </p:nvSpPr>
        <p:spPr>
          <a:xfrm>
            <a:off x="234668" y="313765"/>
            <a:ext cx="10068047" cy="1049844"/>
          </a:xfrm>
          <a:prstGeom prst="rect">
            <a:avLst/>
          </a:prstGeom>
          <a:solidFill>
            <a:schemeClr val="bg1"/>
          </a:solid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0" tIns="0" rIns="0" bIns="0" numCol="1" spcCol="0" rtlCol="0" fromWordArt="0" anchor="ctr" anchorCtr="0" forceAA="0" upright="1" compatLnSpc="1">
            <a:prstTxWarp prst="textNoShape">
              <a:avLst/>
            </a:prstTxWarp>
            <a:noAutofit/>
          </a:bodyPr>
          <a:lstStyle/>
          <a:p>
            <a:pPr marL="0" marR="0" algn="just">
              <a:spcBef>
                <a:spcPts val="0"/>
              </a:spcBef>
              <a:spcAft>
                <a:spcPts val="0"/>
              </a:spcAft>
            </a:pPr>
            <a:r>
              <a:rPr lang="en-GB" sz="3600" cap="all" dirty="0">
                <a:solidFill>
                  <a:srgbClr val="00B0F0"/>
                </a:solidFill>
                <a:latin typeface="Arial Nova Light" panose="020B0304020202020204" pitchFamily="34" charset="0"/>
                <a:ea typeface="Times New Roman" panose="02020603050405020304" pitchFamily="18" charset="0"/>
                <a:cs typeface="Arial" panose="020B0604020202020204" pitchFamily="34" charset="0"/>
              </a:rPr>
              <a:t>Jervis v Harris CLAIMS (</a:t>
            </a:r>
            <a:r>
              <a:rPr lang="en-GB" sz="3600" cap="all" dirty="0" err="1">
                <a:solidFill>
                  <a:srgbClr val="00B0F0"/>
                </a:solidFill>
                <a:latin typeface="Arial Nova Light" panose="020B0304020202020204" pitchFamily="34" charset="0"/>
                <a:ea typeface="Times New Roman" panose="02020603050405020304" pitchFamily="18" charset="0"/>
                <a:cs typeface="Arial" panose="020B0604020202020204" pitchFamily="34" charset="0"/>
              </a:rPr>
              <a:t>jvh</a:t>
            </a:r>
            <a:r>
              <a:rPr lang="en-GB" sz="3600" cap="all" dirty="0">
                <a:solidFill>
                  <a:srgbClr val="00B0F0"/>
                </a:solidFill>
                <a:latin typeface="Arial Nova Light" panose="020B0304020202020204" pitchFamily="34" charset="0"/>
                <a:ea typeface="Times New Roman" panose="02020603050405020304" pitchFamily="18" charset="0"/>
                <a:cs typeface="Arial" panose="020B0604020202020204" pitchFamily="34" charset="0"/>
              </a:rPr>
              <a:t>)</a:t>
            </a:r>
          </a:p>
          <a:p>
            <a:pPr marL="0" marR="0" algn="just">
              <a:spcBef>
                <a:spcPts val="0"/>
              </a:spcBef>
              <a:spcAft>
                <a:spcPts val="0"/>
              </a:spcAft>
            </a:pPr>
            <a:r>
              <a:rPr lang="en-GB" sz="2400" cap="all" dirty="0">
                <a:solidFill>
                  <a:srgbClr val="00AEEF"/>
                </a:solidFill>
                <a:effectLst/>
                <a:latin typeface="Arial Nova Light" panose="020B0304020202020204" pitchFamily="34" charset="0"/>
                <a:ea typeface="Times New Roman" panose="02020603050405020304" pitchFamily="18" charset="0"/>
                <a:cs typeface="Arial" panose="020B0604020202020204" pitchFamily="34" charset="0"/>
              </a:rPr>
              <a:t>WHAT TO DO IF YOU RECEIVE A </a:t>
            </a:r>
            <a:r>
              <a:rPr lang="en-GB" sz="2400" cap="all" dirty="0" err="1">
                <a:solidFill>
                  <a:srgbClr val="00AEEF"/>
                </a:solidFill>
                <a:effectLst/>
                <a:latin typeface="Arial Nova Light" panose="020B0304020202020204" pitchFamily="34" charset="0"/>
                <a:ea typeface="Times New Roman" panose="02020603050405020304" pitchFamily="18" charset="0"/>
                <a:cs typeface="Arial" panose="020B0604020202020204" pitchFamily="34" charset="0"/>
              </a:rPr>
              <a:t>Jvh</a:t>
            </a:r>
            <a:r>
              <a:rPr lang="en-GB" sz="2400" cap="all" dirty="0">
                <a:solidFill>
                  <a:srgbClr val="00AEEF"/>
                </a:solidFill>
                <a:effectLst/>
                <a:latin typeface="Arial Nova Light" panose="020B0304020202020204" pitchFamily="34" charset="0"/>
                <a:ea typeface="Times New Roman" panose="02020603050405020304" pitchFamily="18" charset="0"/>
                <a:cs typeface="Arial" panose="020B0604020202020204" pitchFamily="34" charset="0"/>
              </a:rPr>
              <a:t> claim?</a:t>
            </a:r>
            <a:endParaRPr lang="en-GB" sz="2400" dirty="0">
              <a:solidFill>
                <a:srgbClr val="00AEEF"/>
              </a:solidFill>
              <a:effectLst/>
              <a:latin typeface="Helvetica-Light"/>
              <a:ea typeface="Times New Roman" panose="02020603050405020304" pitchFamily="18" charset="0"/>
              <a:cs typeface="Helvetica-Light"/>
            </a:endParaRPr>
          </a:p>
        </p:txBody>
      </p:sp>
      <p:sp>
        <p:nvSpPr>
          <p:cNvPr id="29" name="Rectangle 28">
            <a:extLst>
              <a:ext uri="{FF2B5EF4-FFF2-40B4-BE49-F238E27FC236}">
                <a16:creationId xmlns:a16="http://schemas.microsoft.com/office/drawing/2014/main" id="{5C493BCE-59EB-4DB2-8B6D-C4B59668F663}"/>
              </a:ext>
            </a:extLst>
          </p:cNvPr>
          <p:cNvSpPr/>
          <p:nvPr/>
        </p:nvSpPr>
        <p:spPr>
          <a:xfrm>
            <a:off x="7103552" y="3217972"/>
            <a:ext cx="4744787" cy="734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GB" sz="1100" dirty="0">
                <a:solidFill>
                  <a:srgbClr val="786F66"/>
                </a:solidFill>
                <a:latin typeface="Arial Nova Light" panose="020B0304020202020204" pitchFamily="34" charset="0"/>
                <a:cs typeface="Helvetica" panose="020B0604020202020204" pitchFamily="34" charset="0"/>
              </a:rPr>
              <a:t>Initially try and meet with landlords surveyor to discuss claim and landlords objectives. Following this, you have three options - </a:t>
            </a:r>
          </a:p>
        </p:txBody>
      </p:sp>
      <p:sp>
        <p:nvSpPr>
          <p:cNvPr id="30" name="Text Box 2">
            <a:extLst>
              <a:ext uri="{FF2B5EF4-FFF2-40B4-BE49-F238E27FC236}">
                <a16:creationId xmlns:a16="http://schemas.microsoft.com/office/drawing/2014/main" id="{D6F52F8F-8D99-4A8A-BC28-950D78DE4ECD}"/>
              </a:ext>
            </a:extLst>
          </p:cNvPr>
          <p:cNvSpPr txBox="1">
            <a:spLocks noChangeArrowheads="1"/>
          </p:cNvSpPr>
          <p:nvPr/>
        </p:nvSpPr>
        <p:spPr bwMode="auto">
          <a:xfrm>
            <a:off x="1396599" y="3217972"/>
            <a:ext cx="2094318" cy="349754"/>
          </a:xfrm>
          <a:prstGeom prst="rect">
            <a:avLst/>
          </a:prstGeom>
          <a:solidFill>
            <a:srgbClr val="00AEE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GB" sz="160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rPr>
              <a:t>1. Do not ignore it! </a:t>
            </a:r>
            <a:endParaRPr lang="en-GB" sz="105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EDF447F2-4282-46BB-801A-E4BC988EF2AF}"/>
              </a:ext>
            </a:extLst>
          </p:cNvPr>
          <p:cNvSpPr txBox="1">
            <a:spLocks noChangeArrowheads="1"/>
          </p:cNvSpPr>
          <p:nvPr/>
        </p:nvSpPr>
        <p:spPr bwMode="auto">
          <a:xfrm>
            <a:off x="1396599" y="3793645"/>
            <a:ext cx="5241917" cy="349754"/>
          </a:xfrm>
          <a:prstGeom prst="rect">
            <a:avLst/>
          </a:prstGeom>
          <a:solidFill>
            <a:srgbClr val="ED008C"/>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GB" sz="160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rPr>
              <a:t>2. Instruct a Building Surveyor specialising in Dilapidations</a:t>
            </a:r>
            <a:endParaRPr lang="en-GB" sz="105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DB3811D1-760D-496E-B9AD-0C700C0E54A4}"/>
              </a:ext>
            </a:extLst>
          </p:cNvPr>
          <p:cNvSpPr txBox="1">
            <a:spLocks noChangeArrowheads="1"/>
          </p:cNvSpPr>
          <p:nvPr/>
        </p:nvSpPr>
        <p:spPr bwMode="auto">
          <a:xfrm>
            <a:off x="1398477" y="4369318"/>
            <a:ext cx="4698866" cy="349754"/>
          </a:xfrm>
          <a:prstGeom prst="rect">
            <a:avLst/>
          </a:prstGeom>
          <a:solidFill>
            <a:srgbClr val="8DC63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GB" sz="160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rPr>
              <a:t>3. Check with solicitor that it was correctly served </a:t>
            </a:r>
            <a:endParaRPr lang="en-GB" sz="105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19287750-81BC-4221-A3CE-A5DA2AA10D50}"/>
              </a:ext>
            </a:extLst>
          </p:cNvPr>
          <p:cNvSpPr txBox="1">
            <a:spLocks noChangeArrowheads="1"/>
          </p:cNvSpPr>
          <p:nvPr/>
        </p:nvSpPr>
        <p:spPr bwMode="auto">
          <a:xfrm>
            <a:off x="7103553" y="2780589"/>
            <a:ext cx="4744797" cy="349754"/>
          </a:xfrm>
          <a:prstGeom prst="rect">
            <a:avLst/>
          </a:prstGeom>
          <a:solidFill>
            <a:srgbClr val="857B71"/>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GB" sz="1600" dirty="0">
                <a:solidFill>
                  <a:schemeClr val="bg1"/>
                </a:solidFill>
                <a:latin typeface="Arial Nova Light" panose="020B0304020202020204" pitchFamily="34" charset="0"/>
                <a:ea typeface="Calibri" panose="020F0502020204030204" pitchFamily="34" charset="0"/>
                <a:cs typeface="Times New Roman" panose="02020603050405020304" pitchFamily="18" charset="0"/>
              </a:rPr>
              <a:t>WHAT ARE MY OPTIONS AS A TENANT?</a:t>
            </a:r>
            <a:endParaRPr lang="en-GB" sz="1050" dirty="0">
              <a:solidFill>
                <a:schemeClr val="bg1"/>
              </a:solidFill>
              <a:effectLst/>
              <a:latin typeface="Arial Nova Light" panose="020B030402020202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466D0E0C-9670-4BAA-8B77-1577BFC3A1FB}"/>
              </a:ext>
            </a:extLst>
          </p:cNvPr>
          <p:cNvSpPr/>
          <p:nvPr/>
        </p:nvSpPr>
        <p:spPr>
          <a:xfrm>
            <a:off x="7119871" y="4040354"/>
            <a:ext cx="1110036" cy="1529929"/>
          </a:xfrm>
          <a:prstGeom prst="rect">
            <a:avLst/>
          </a:prstGeom>
          <a:no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rgbClr val="786F66"/>
                </a:solidFill>
                <a:latin typeface="Arial Nova Light" panose="020B0304020202020204" pitchFamily="34" charset="0"/>
                <a:cs typeface="Helvetica" panose="020B0604020202020204" pitchFamily="34" charset="0"/>
              </a:rPr>
              <a:t>Undertake the works in full if legitimately required</a:t>
            </a:r>
          </a:p>
        </p:txBody>
      </p:sp>
      <p:sp>
        <p:nvSpPr>
          <p:cNvPr id="35" name="Rectangle 34">
            <a:extLst>
              <a:ext uri="{FF2B5EF4-FFF2-40B4-BE49-F238E27FC236}">
                <a16:creationId xmlns:a16="http://schemas.microsoft.com/office/drawing/2014/main" id="{7371C252-51D8-4C0D-9E58-F31CFF643C02}"/>
              </a:ext>
            </a:extLst>
          </p:cNvPr>
          <p:cNvSpPr/>
          <p:nvPr/>
        </p:nvSpPr>
        <p:spPr>
          <a:xfrm>
            <a:off x="7223683" y="5409552"/>
            <a:ext cx="249256" cy="318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AEEF"/>
                </a:solidFill>
                <a:latin typeface="Arial Nova Light" panose="020B0304020202020204" pitchFamily="34" charset="0"/>
              </a:rPr>
              <a:t>1</a:t>
            </a:r>
          </a:p>
        </p:txBody>
      </p:sp>
      <p:sp>
        <p:nvSpPr>
          <p:cNvPr id="36" name="Rectangle 35">
            <a:extLst>
              <a:ext uri="{FF2B5EF4-FFF2-40B4-BE49-F238E27FC236}">
                <a16:creationId xmlns:a16="http://schemas.microsoft.com/office/drawing/2014/main" id="{8D0B7B8E-FA3E-4C96-A1EA-1801B12293F2}"/>
              </a:ext>
            </a:extLst>
          </p:cNvPr>
          <p:cNvSpPr/>
          <p:nvPr/>
        </p:nvSpPr>
        <p:spPr>
          <a:xfrm>
            <a:off x="8388214" y="4026954"/>
            <a:ext cx="1197155" cy="1529929"/>
          </a:xfrm>
          <a:prstGeom prst="rect">
            <a:avLst/>
          </a:prstGeom>
          <a:noFill/>
          <a:ln>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rgbClr val="786F66"/>
                </a:solidFill>
                <a:latin typeface="Arial Nova Light" panose="020B0304020202020204" pitchFamily="34" charset="0"/>
                <a:cs typeface="Helvetica" panose="020B0604020202020204" pitchFamily="34" charset="0"/>
              </a:rPr>
              <a:t>Undertake the works in part if certain items are disputed</a:t>
            </a:r>
          </a:p>
        </p:txBody>
      </p:sp>
      <p:sp>
        <p:nvSpPr>
          <p:cNvPr id="37" name="Rectangle 36">
            <a:extLst>
              <a:ext uri="{FF2B5EF4-FFF2-40B4-BE49-F238E27FC236}">
                <a16:creationId xmlns:a16="http://schemas.microsoft.com/office/drawing/2014/main" id="{FA2CE6E5-62EA-4C68-BA1F-FD6AC5894431}"/>
              </a:ext>
            </a:extLst>
          </p:cNvPr>
          <p:cNvSpPr/>
          <p:nvPr/>
        </p:nvSpPr>
        <p:spPr>
          <a:xfrm>
            <a:off x="8490426" y="5409552"/>
            <a:ext cx="334461" cy="318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8DC63F"/>
                </a:solidFill>
                <a:latin typeface="Arial Nova Light" panose="020B0304020202020204" pitchFamily="34" charset="0"/>
              </a:rPr>
              <a:t>2</a:t>
            </a:r>
          </a:p>
        </p:txBody>
      </p:sp>
      <p:sp>
        <p:nvSpPr>
          <p:cNvPr id="38" name="Rectangle 37">
            <a:extLst>
              <a:ext uri="{FF2B5EF4-FFF2-40B4-BE49-F238E27FC236}">
                <a16:creationId xmlns:a16="http://schemas.microsoft.com/office/drawing/2014/main" id="{0CDEBFEA-94AC-4354-9DA5-524D6F8A249A}"/>
              </a:ext>
            </a:extLst>
          </p:cNvPr>
          <p:cNvSpPr/>
          <p:nvPr/>
        </p:nvSpPr>
        <p:spPr>
          <a:xfrm>
            <a:off x="9743676" y="4040354"/>
            <a:ext cx="2120577" cy="1529929"/>
          </a:xfrm>
          <a:prstGeom prst="rect">
            <a:avLst/>
          </a:prstGeom>
          <a:noFill/>
          <a:ln>
            <a:solidFill>
              <a:srgbClr val="ED00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rgbClr val="786F66"/>
                </a:solidFill>
                <a:latin typeface="Arial Nova Light" panose="020B0304020202020204" pitchFamily="34" charset="0"/>
                <a:cs typeface="Helvetica" panose="020B0604020202020204" pitchFamily="34" charset="0"/>
              </a:rPr>
              <a:t>Do not undertake works </a:t>
            </a:r>
          </a:p>
          <a:p>
            <a:endParaRPr lang="en-GB" sz="1100" dirty="0">
              <a:solidFill>
                <a:srgbClr val="786F66"/>
              </a:solidFill>
              <a:latin typeface="Arial Nova Light" panose="020B0304020202020204" pitchFamily="34" charset="0"/>
              <a:cs typeface="Helvetica" panose="020B0604020202020204" pitchFamily="34" charset="0"/>
            </a:endParaRPr>
          </a:p>
          <a:p>
            <a:r>
              <a:rPr lang="en-GB" sz="1100" dirty="0">
                <a:solidFill>
                  <a:srgbClr val="786F66"/>
                </a:solidFill>
                <a:latin typeface="Arial Nova Light" panose="020B0304020202020204" pitchFamily="34" charset="0"/>
                <a:cs typeface="Helvetica" panose="020B0604020202020204" pitchFamily="34" charset="0"/>
              </a:rPr>
              <a:t>NOTE – you will run the risk of landlord trying to re-enter and undertake works with no cost control and obstruction to tenants operations</a:t>
            </a:r>
          </a:p>
        </p:txBody>
      </p:sp>
      <p:sp>
        <p:nvSpPr>
          <p:cNvPr id="39" name="Rectangle 38">
            <a:extLst>
              <a:ext uri="{FF2B5EF4-FFF2-40B4-BE49-F238E27FC236}">
                <a16:creationId xmlns:a16="http://schemas.microsoft.com/office/drawing/2014/main" id="{1E164144-DAF3-40E7-98D3-151FBA505CE1}"/>
              </a:ext>
            </a:extLst>
          </p:cNvPr>
          <p:cNvSpPr/>
          <p:nvPr/>
        </p:nvSpPr>
        <p:spPr>
          <a:xfrm>
            <a:off x="9877533" y="5409552"/>
            <a:ext cx="334461" cy="318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D008C"/>
                </a:solidFill>
                <a:latin typeface="Arial Nova Light" panose="020B0304020202020204" pitchFamily="34" charset="0"/>
              </a:rPr>
              <a:t>3</a:t>
            </a:r>
          </a:p>
        </p:txBody>
      </p:sp>
    </p:spTree>
    <p:extLst>
      <p:ext uri="{BB962C8B-B14F-4D97-AF65-F5344CB8AC3E}">
        <p14:creationId xmlns:p14="http://schemas.microsoft.com/office/powerpoint/2010/main" val="199349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3">
            <a:extLst>
              <a:ext uri="{FF2B5EF4-FFF2-40B4-BE49-F238E27FC236}">
                <a16:creationId xmlns:a16="http://schemas.microsoft.com/office/drawing/2014/main" id="{8C560B5E-12FD-404B-AC10-AE638DA6E4C5}"/>
              </a:ext>
            </a:extLst>
          </p:cNvPr>
          <p:cNvSpPr txBox="1"/>
          <p:nvPr/>
        </p:nvSpPr>
        <p:spPr>
          <a:xfrm>
            <a:off x="1512276" y="2518012"/>
            <a:ext cx="10372462" cy="1821976"/>
          </a:xfrm>
          <a:prstGeom prst="rect">
            <a:avLst/>
          </a:prstGeom>
          <a:solidFill>
            <a:schemeClr val="bg1"/>
          </a:solid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0" tIns="0" rIns="0" bIns="0" numCol="1" spcCol="0" rtlCol="0" fromWordArt="0" anchor="ctr" anchorCtr="0" forceAA="0" upright="1" compatLnSpc="1">
            <a:prstTxWarp prst="textNoShape">
              <a:avLst/>
            </a:prstTxWarp>
            <a:noAutofit/>
          </a:bodyPr>
          <a:lstStyle/>
          <a:p>
            <a:pPr marL="0" marR="0">
              <a:spcBef>
                <a:spcPts val="0"/>
              </a:spcBef>
              <a:spcAft>
                <a:spcPts val="0"/>
              </a:spcAft>
            </a:pPr>
            <a:r>
              <a:rPr lang="en-GB" sz="4000" cap="all" dirty="0">
                <a:solidFill>
                  <a:srgbClr val="88C438"/>
                </a:solidFill>
                <a:effectLst/>
                <a:latin typeface="Arial Nova Light" panose="020B0304020202020204" pitchFamily="34" charset="0"/>
                <a:ea typeface="Times New Roman" panose="02020603050405020304" pitchFamily="18" charset="0"/>
                <a:cs typeface="Arial" panose="020B0604020202020204" pitchFamily="34" charset="0"/>
              </a:rPr>
              <a:t>Break clauses and vacant possession</a:t>
            </a:r>
            <a:endParaRPr lang="en-GB" sz="1100" dirty="0">
              <a:solidFill>
                <a:srgbClr val="88C438"/>
              </a:solidFill>
              <a:effectLst/>
              <a:latin typeface="Helvetica-Light"/>
              <a:ea typeface="Times New Roman" panose="02020603050405020304" pitchFamily="18" charset="0"/>
              <a:cs typeface="Helvetica-Light"/>
            </a:endParaRPr>
          </a:p>
        </p:txBody>
      </p:sp>
      <p:cxnSp>
        <p:nvCxnSpPr>
          <p:cNvPr id="6" name="Straight Connector 5">
            <a:extLst>
              <a:ext uri="{FF2B5EF4-FFF2-40B4-BE49-F238E27FC236}">
                <a16:creationId xmlns:a16="http://schemas.microsoft.com/office/drawing/2014/main" id="{96685A15-EB12-4E8E-A3E5-556B81CC1638}"/>
              </a:ext>
            </a:extLst>
          </p:cNvPr>
          <p:cNvCxnSpPr>
            <a:cxnSpLocks/>
          </p:cNvCxnSpPr>
          <p:nvPr/>
        </p:nvCxnSpPr>
        <p:spPr>
          <a:xfrm>
            <a:off x="919000" y="0"/>
            <a:ext cx="0" cy="6858000"/>
          </a:xfrm>
          <a:prstGeom prst="line">
            <a:avLst/>
          </a:prstGeom>
          <a:ln>
            <a:solidFill>
              <a:srgbClr val="88C43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01B22C6-337C-4C1E-B092-BEB78A738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Tree>
    <p:extLst>
      <p:ext uri="{BB962C8B-B14F-4D97-AF65-F5344CB8AC3E}">
        <p14:creationId xmlns:p14="http://schemas.microsoft.com/office/powerpoint/2010/main" val="260668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6E9E691-899B-42AF-9BF5-634AF6F4EC3F}"/>
              </a:ext>
            </a:extLst>
          </p:cNvPr>
          <p:cNvSpPr txBox="1"/>
          <p:nvPr/>
        </p:nvSpPr>
        <p:spPr>
          <a:xfrm>
            <a:off x="1391217" y="4339973"/>
            <a:ext cx="10063719" cy="1323439"/>
          </a:xfrm>
          <a:prstGeom prst="rect">
            <a:avLst/>
          </a:prstGeom>
          <a:solidFill>
            <a:srgbClr val="968C83"/>
          </a:solidFill>
        </p:spPr>
        <p:txBody>
          <a:bodyPr wrap="square" rtlCol="0">
            <a:spAutoFit/>
          </a:bodyPr>
          <a:lstStyle/>
          <a:p>
            <a:pPr algn="just"/>
            <a:r>
              <a:rPr lang="en-GB" sz="1600" b="1" dirty="0">
                <a:solidFill>
                  <a:schemeClr val="bg1"/>
                </a:solidFill>
                <a:latin typeface="Arial Nova Light" panose="020B0304020202020204" pitchFamily="34" charset="0"/>
                <a:cs typeface="Arial" panose="020B0604020202020204" pitchFamily="34" charset="0"/>
              </a:rPr>
              <a:t>Our services include construction consultancy, building surveying, dilapidations, energy &amp; sustainability and cost consultancy, covering a range of sectors.</a:t>
            </a:r>
          </a:p>
          <a:p>
            <a:pPr algn="just"/>
            <a:endParaRPr lang="en-GB" sz="1600" b="1" dirty="0">
              <a:solidFill>
                <a:schemeClr val="bg1"/>
              </a:solidFill>
              <a:latin typeface="Arial Nova Light" panose="020B0304020202020204" pitchFamily="34" charset="0"/>
              <a:cs typeface="Arial" panose="020B0604020202020204" pitchFamily="34" charset="0"/>
            </a:endParaRPr>
          </a:p>
          <a:p>
            <a:pPr algn="just"/>
            <a:r>
              <a:rPr lang="en-GB" sz="1600" b="1" dirty="0">
                <a:solidFill>
                  <a:schemeClr val="bg1"/>
                </a:solidFill>
                <a:latin typeface="Arial Nova Light" panose="020B0304020202020204" pitchFamily="34" charset="0"/>
                <a:cs typeface="Arial" panose="020B0604020202020204" pitchFamily="34" charset="0"/>
              </a:rPr>
              <a:t>Because we’re independent, clients can rely on complete discretion, integrity and impartiality. Our national teams work in partnership with clients to deliver tailored targeted long- term solutions.</a:t>
            </a:r>
          </a:p>
        </p:txBody>
      </p:sp>
      <p:sp>
        <p:nvSpPr>
          <p:cNvPr id="12" name="Text Box 23">
            <a:extLst>
              <a:ext uri="{FF2B5EF4-FFF2-40B4-BE49-F238E27FC236}">
                <a16:creationId xmlns:a16="http://schemas.microsoft.com/office/drawing/2014/main" id="{8C560B5E-12FD-404B-AC10-AE638DA6E4C5}"/>
              </a:ext>
            </a:extLst>
          </p:cNvPr>
          <p:cNvSpPr txBox="1"/>
          <p:nvPr/>
        </p:nvSpPr>
        <p:spPr>
          <a:xfrm>
            <a:off x="1391217" y="433305"/>
            <a:ext cx="4118776" cy="600075"/>
          </a:xfrm>
          <a:prstGeom prst="rect">
            <a:avLst/>
          </a:prstGeom>
          <a:solidFill>
            <a:schemeClr val="bg1"/>
          </a:solid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0" tIns="0" rIns="0" bIns="0" numCol="1" spcCol="0" rtlCol="0" fromWordArt="0" anchor="t" anchorCtr="0" forceAA="0" upright="1" compatLnSpc="1">
            <a:prstTxWarp prst="textNoShape">
              <a:avLst/>
            </a:prstTxWarp>
            <a:noAutofit/>
          </a:bodyPr>
          <a:lstStyle/>
          <a:p>
            <a:pPr marL="0" marR="0" algn="just">
              <a:spcBef>
                <a:spcPts val="0"/>
              </a:spcBef>
              <a:spcAft>
                <a:spcPts val="0"/>
              </a:spcAft>
            </a:pPr>
            <a:r>
              <a:rPr lang="en-GB" sz="3200" cap="all" dirty="0">
                <a:solidFill>
                  <a:srgbClr val="968C83"/>
                </a:solidFill>
                <a:effectLst/>
                <a:latin typeface="Arial Nova Light" panose="020B0304020202020204" pitchFamily="34" charset="0"/>
                <a:ea typeface="Times New Roman" panose="02020603050405020304" pitchFamily="18" charset="0"/>
                <a:cs typeface="Arial" panose="020B0604020202020204" pitchFamily="34" charset="0"/>
              </a:rPr>
              <a:t>introduction</a:t>
            </a:r>
            <a:r>
              <a:rPr lang="en-GB" sz="2000" dirty="0">
                <a:solidFill>
                  <a:srgbClr val="968C83"/>
                </a:solidFill>
                <a:effectLst/>
                <a:latin typeface="Arial" panose="020B0604020202020204" pitchFamily="34" charset="0"/>
                <a:ea typeface="Times New Roman" panose="02020603050405020304" pitchFamily="18" charset="0"/>
                <a:cs typeface="Helvetica-Light"/>
              </a:rPr>
              <a:t> </a:t>
            </a:r>
            <a:endParaRPr lang="en-GB" sz="1100" dirty="0">
              <a:solidFill>
                <a:srgbClr val="968C83"/>
              </a:solidFill>
              <a:effectLst/>
              <a:latin typeface="Helvetica-Light"/>
              <a:ea typeface="Times New Roman" panose="02020603050405020304" pitchFamily="18" charset="0"/>
              <a:cs typeface="Helvetica-Light"/>
            </a:endParaRPr>
          </a:p>
        </p:txBody>
      </p:sp>
      <p:sp>
        <p:nvSpPr>
          <p:cNvPr id="19" name="TextBox 18">
            <a:extLst>
              <a:ext uri="{FF2B5EF4-FFF2-40B4-BE49-F238E27FC236}">
                <a16:creationId xmlns:a16="http://schemas.microsoft.com/office/drawing/2014/main" id="{ECB8B021-59C0-4947-B75F-AFDA98F8F2F4}"/>
              </a:ext>
            </a:extLst>
          </p:cNvPr>
          <p:cNvSpPr txBox="1"/>
          <p:nvPr/>
        </p:nvSpPr>
        <p:spPr>
          <a:xfrm>
            <a:off x="1391217" y="1440363"/>
            <a:ext cx="10063720" cy="2308324"/>
          </a:xfrm>
          <a:prstGeom prst="rect">
            <a:avLst/>
          </a:prstGeom>
          <a:noFill/>
        </p:spPr>
        <p:txBody>
          <a:bodyPr wrap="square" rtlCol="0">
            <a:spAutoFit/>
          </a:bodyPr>
          <a:lstStyle/>
          <a:p>
            <a:pPr algn="just"/>
            <a:r>
              <a:rPr lang="en-GB" sz="1600" dirty="0">
                <a:solidFill>
                  <a:schemeClr val="tx1">
                    <a:lumMod val="65000"/>
                    <a:lumOff val="35000"/>
                  </a:schemeClr>
                </a:solidFill>
                <a:latin typeface="Arial Nova Light" panose="020B0304020202020204" pitchFamily="34" charset="0"/>
                <a:cs typeface="Arial" panose="020B0604020202020204" pitchFamily="34" charset="0"/>
              </a:rPr>
              <a:t>Today’s presentation will discuss Dilapidations and how they affect businesses like yours within the retail sector. The webinar will be structured as follows:</a:t>
            </a:r>
          </a:p>
          <a:p>
            <a:pPr algn="just"/>
            <a:endParaRPr lang="en-GB" sz="1600" dirty="0">
              <a:solidFill>
                <a:schemeClr val="tx1">
                  <a:lumMod val="65000"/>
                  <a:lumOff val="35000"/>
                </a:schemeClr>
              </a:solidFill>
              <a:latin typeface="Arial Nova Light" panose="020B03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cs typeface="Arial" panose="020B0604020202020204" pitchFamily="34" charset="0"/>
              </a:rPr>
              <a:t>Overview of Industry Data and Average Savings</a:t>
            </a:r>
          </a:p>
          <a:p>
            <a:pPr marL="285750" indent="-285750" algn="just">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cs typeface="Arial" panose="020B0604020202020204" pitchFamily="34" charset="0"/>
              </a:rPr>
              <a:t>Exploration of Jervis V Harris Claims</a:t>
            </a:r>
          </a:p>
          <a:p>
            <a:pPr marL="285750" indent="-285750" algn="just">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cs typeface="Arial" panose="020B0604020202020204" pitchFamily="34" charset="0"/>
              </a:rPr>
              <a:t>Break clauses and vacant possession</a:t>
            </a:r>
          </a:p>
          <a:p>
            <a:pPr marL="285750" indent="-285750" algn="just">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cs typeface="Arial" panose="020B0604020202020204" pitchFamily="34" charset="0"/>
              </a:rPr>
              <a:t>Schedules of Condition</a:t>
            </a:r>
          </a:p>
          <a:p>
            <a:pPr marL="285750" indent="-285750" algn="just">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cs typeface="Arial" panose="020B0604020202020204" pitchFamily="34" charset="0"/>
              </a:rPr>
              <a:t>Scottish Dilapidations</a:t>
            </a:r>
            <a:endParaRPr lang="en-GB" sz="1600" dirty="0">
              <a:solidFill>
                <a:schemeClr val="tx1">
                  <a:lumMod val="65000"/>
                  <a:lumOff val="35000"/>
                </a:schemeClr>
              </a:solidFill>
              <a:latin typeface="Arial Nova Light" panose="020B03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cs typeface="Arial" panose="020B0604020202020204" pitchFamily="34" charset="0"/>
              </a:rPr>
              <a:t>Opportunity for Q&amp;A</a:t>
            </a:r>
          </a:p>
        </p:txBody>
      </p:sp>
      <p:cxnSp>
        <p:nvCxnSpPr>
          <p:cNvPr id="9" name="Straight Connector 8">
            <a:extLst>
              <a:ext uri="{FF2B5EF4-FFF2-40B4-BE49-F238E27FC236}">
                <a16:creationId xmlns:a16="http://schemas.microsoft.com/office/drawing/2014/main" id="{50D1BCF4-01EB-4CE0-801F-31819F5DAC45}"/>
              </a:ext>
            </a:extLst>
          </p:cNvPr>
          <p:cNvCxnSpPr>
            <a:cxnSpLocks/>
          </p:cNvCxnSpPr>
          <p:nvPr/>
        </p:nvCxnSpPr>
        <p:spPr>
          <a:xfrm>
            <a:off x="919000" y="0"/>
            <a:ext cx="0" cy="6858000"/>
          </a:xfrm>
          <a:prstGeom prst="line">
            <a:avLst/>
          </a:prstGeom>
          <a:ln>
            <a:solidFill>
              <a:srgbClr val="968C8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C06C3AF-6D14-4B3B-A497-23E273C7A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11" name="Text Box 23">
            <a:extLst>
              <a:ext uri="{FF2B5EF4-FFF2-40B4-BE49-F238E27FC236}">
                <a16:creationId xmlns:a16="http://schemas.microsoft.com/office/drawing/2014/main" id="{0082A48A-6E41-4DEE-A953-40D590A72FCC}"/>
              </a:ext>
            </a:extLst>
          </p:cNvPr>
          <p:cNvSpPr txBox="1"/>
          <p:nvPr/>
        </p:nvSpPr>
        <p:spPr>
          <a:xfrm>
            <a:off x="1391217" y="3911347"/>
            <a:ext cx="4118776" cy="600075"/>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0" tIns="0" rIns="0" bIns="0" numCol="1" spcCol="0" rtlCol="0" fromWordArt="0" anchor="t" anchorCtr="0" forceAA="0" upright="1" compatLnSpc="1">
            <a:prstTxWarp prst="textNoShape">
              <a:avLst/>
            </a:prstTxWarp>
            <a:noAutofit/>
          </a:bodyPr>
          <a:lstStyle/>
          <a:p>
            <a:pPr marL="0" marR="0" algn="just">
              <a:spcBef>
                <a:spcPts val="0"/>
              </a:spcBef>
              <a:spcAft>
                <a:spcPts val="0"/>
              </a:spcAft>
            </a:pPr>
            <a:r>
              <a:rPr lang="en-GB" sz="2400" b="1" cap="all" dirty="0">
                <a:solidFill>
                  <a:srgbClr val="968C83"/>
                </a:solidFill>
                <a:effectLst/>
                <a:latin typeface="Arial Nova Light" panose="020B0304020202020204" pitchFamily="34" charset="0"/>
                <a:ea typeface="Times New Roman" panose="02020603050405020304" pitchFamily="18" charset="0"/>
                <a:cs typeface="Arial" panose="020B0604020202020204" pitchFamily="34" charset="0"/>
              </a:rPr>
              <a:t>ABOUT CS2</a:t>
            </a:r>
            <a:r>
              <a:rPr lang="en-GB" sz="1600" b="1" dirty="0">
                <a:solidFill>
                  <a:srgbClr val="968C83"/>
                </a:solidFill>
                <a:effectLst/>
                <a:latin typeface="Arial" panose="020B0604020202020204" pitchFamily="34" charset="0"/>
                <a:ea typeface="Times New Roman" panose="02020603050405020304" pitchFamily="18" charset="0"/>
                <a:cs typeface="Helvetica-Light"/>
              </a:rPr>
              <a:t> </a:t>
            </a:r>
            <a:endParaRPr lang="en-GB" sz="1000" b="1" dirty="0">
              <a:solidFill>
                <a:srgbClr val="968C83"/>
              </a:solidFill>
              <a:effectLst/>
              <a:latin typeface="Helvetica-Light"/>
              <a:ea typeface="Times New Roman" panose="02020603050405020304" pitchFamily="18" charset="0"/>
              <a:cs typeface="Helvetica-Light"/>
            </a:endParaRPr>
          </a:p>
        </p:txBody>
      </p:sp>
    </p:spTree>
    <p:extLst>
      <p:ext uri="{BB962C8B-B14F-4D97-AF65-F5344CB8AC3E}">
        <p14:creationId xmlns:p14="http://schemas.microsoft.com/office/powerpoint/2010/main" val="3933496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524000" y="1853544"/>
            <a:ext cx="6124352" cy="861903"/>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Time/ £££ if not complied with</a:t>
            </a: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L</a:t>
            </a:r>
            <a:r>
              <a:rPr lang="en-GB" sz="1600" dirty="0">
                <a:solidFill>
                  <a:schemeClr val="tx1">
                    <a:lumMod val="65000"/>
                    <a:lumOff val="35000"/>
                  </a:schemeClr>
                </a:solidFill>
                <a:latin typeface="Arial Nova Light" panose="020B0304020202020204" pitchFamily="34" charset="0"/>
              </a:rPr>
              <a:t>egal Advice</a:t>
            </a:r>
          </a:p>
          <a:p>
            <a:pPr>
              <a:buClr>
                <a:schemeClr val="tx1"/>
              </a:buClr>
            </a:pPr>
            <a:endParaRPr lang="en-GB" altLang="en-US" sz="1801" dirty="0">
              <a:solidFill>
                <a:schemeClr val="tx1">
                  <a:lumMod val="65000"/>
                  <a:lumOff val="35000"/>
                </a:schemeClr>
              </a:solidFill>
              <a:latin typeface="Arial Nova Light" panose="020B0304020202020204" pitchFamily="34" charset="0"/>
            </a:endParaRPr>
          </a:p>
        </p:txBody>
      </p:sp>
      <p:graphicFrame>
        <p:nvGraphicFramePr>
          <p:cNvPr id="9" name="Table 8">
            <a:extLst>
              <a:ext uri="{FF2B5EF4-FFF2-40B4-BE49-F238E27FC236}">
                <a16:creationId xmlns:a16="http://schemas.microsoft.com/office/drawing/2014/main" id="{84A4C950-7F24-4D28-8DAD-FF7B9353AFDC}"/>
              </a:ext>
            </a:extLst>
          </p:cNvPr>
          <p:cNvGraphicFramePr>
            <a:graphicFrameLocks noGrp="1"/>
          </p:cNvGraphicFramePr>
          <p:nvPr>
            <p:extLst>
              <p:ext uri="{D42A27DB-BD31-4B8C-83A1-F6EECF244321}">
                <p14:modId xmlns:p14="http://schemas.microsoft.com/office/powerpoint/2010/main" val="2567205635"/>
              </p:ext>
            </p:extLst>
          </p:nvPr>
        </p:nvGraphicFramePr>
        <p:xfrm>
          <a:off x="1603332" y="2861626"/>
          <a:ext cx="9669664" cy="1645920"/>
        </p:xfrm>
        <a:graphic>
          <a:graphicData uri="http://schemas.openxmlformats.org/drawingml/2006/table">
            <a:tbl>
              <a:tblPr firstRow="1" bandRow="1">
                <a:tableStyleId>{073A0DAA-6AF3-43AB-8588-CEC1D06C72B9}</a:tableStyleId>
              </a:tblPr>
              <a:tblGrid>
                <a:gridCol w="5175465">
                  <a:extLst>
                    <a:ext uri="{9D8B030D-6E8A-4147-A177-3AD203B41FA5}">
                      <a16:colId xmlns:a16="http://schemas.microsoft.com/office/drawing/2014/main" val="1744975625"/>
                    </a:ext>
                  </a:extLst>
                </a:gridCol>
                <a:gridCol w="4494199">
                  <a:extLst>
                    <a:ext uri="{9D8B030D-6E8A-4147-A177-3AD203B41FA5}">
                      <a16:colId xmlns:a16="http://schemas.microsoft.com/office/drawing/2014/main" val="4108986985"/>
                    </a:ext>
                  </a:extLst>
                </a:gridCol>
              </a:tblGrid>
              <a:tr h="370840">
                <a:tc>
                  <a:txBody>
                    <a:bodyPr/>
                    <a:lstStyle/>
                    <a:p>
                      <a:r>
                        <a:rPr lang="en-US" sz="2400" b="0" dirty="0">
                          <a:latin typeface="Arial Nova Light" panose="020B0304020202020204" pitchFamily="34" charset="0"/>
                        </a:rPr>
                        <a:t>Condition (Not dilapidations related)</a:t>
                      </a:r>
                      <a:endParaRPr lang="en-GB" sz="2400" b="0" dirty="0">
                        <a:latin typeface="Arial Nova Light" panose="020B0304020202020204" pitchFamily="34" charset="0"/>
                      </a:endParaRPr>
                    </a:p>
                  </a:txBody>
                  <a:tcPr>
                    <a:solidFill>
                      <a:srgbClr val="88C438"/>
                    </a:solidFill>
                  </a:tcPr>
                </a:tc>
                <a:tc>
                  <a:txBody>
                    <a:bodyPr/>
                    <a:lstStyle/>
                    <a:p>
                      <a:r>
                        <a:rPr lang="en-US" sz="2400" b="0" dirty="0">
                          <a:latin typeface="Arial Nova Light" panose="020B0304020202020204" pitchFamily="34" charset="0"/>
                        </a:rPr>
                        <a:t>Dilapidations related</a:t>
                      </a:r>
                      <a:endParaRPr lang="en-GB" sz="2400" b="0" dirty="0">
                        <a:latin typeface="Arial Nova Light" panose="020B0304020202020204" pitchFamily="34" charset="0"/>
                      </a:endParaRPr>
                    </a:p>
                  </a:txBody>
                  <a:tcPr>
                    <a:solidFill>
                      <a:srgbClr val="88C438"/>
                    </a:solidFill>
                  </a:tcPr>
                </a:tc>
                <a:extLst>
                  <a:ext uri="{0D108BD9-81ED-4DB2-BD59-A6C34878D82A}">
                    <a16:rowId xmlns:a16="http://schemas.microsoft.com/office/drawing/2014/main" val="3611165106"/>
                  </a:ext>
                </a:extLst>
              </a:tr>
              <a:tr h="370840">
                <a:tc>
                  <a:txBody>
                    <a:bodyPr/>
                    <a:lstStyle/>
                    <a:p>
                      <a:r>
                        <a:rPr lang="en-US" sz="2000" b="0" dirty="0">
                          <a:latin typeface="Arial Nova Light" panose="020B0304020202020204" pitchFamily="34" charset="0"/>
                        </a:rPr>
                        <a:t>1. Notice is served</a:t>
                      </a:r>
                      <a:endParaRPr lang="en-GB" sz="2000" b="0" dirty="0">
                        <a:latin typeface="Arial Nova Light" panose="020B0304020202020204" pitchFamily="34" charset="0"/>
                      </a:endParaRPr>
                    </a:p>
                  </a:txBody>
                  <a:tcPr/>
                </a:tc>
                <a:tc>
                  <a:txBody>
                    <a:bodyPr/>
                    <a:lstStyle/>
                    <a:p>
                      <a:r>
                        <a:rPr lang="en-US" sz="2000" b="0" dirty="0">
                          <a:latin typeface="Arial Nova Light" panose="020B0304020202020204" pitchFamily="34" charset="0"/>
                        </a:rPr>
                        <a:t>1. Vacant possession</a:t>
                      </a:r>
                      <a:endParaRPr lang="en-GB" sz="2000" b="0" dirty="0">
                        <a:latin typeface="Arial Nova Light" panose="020B0304020202020204" pitchFamily="34" charset="0"/>
                      </a:endParaRPr>
                    </a:p>
                  </a:txBody>
                  <a:tcPr/>
                </a:tc>
                <a:extLst>
                  <a:ext uri="{0D108BD9-81ED-4DB2-BD59-A6C34878D82A}">
                    <a16:rowId xmlns:a16="http://schemas.microsoft.com/office/drawing/2014/main" val="501479508"/>
                  </a:ext>
                </a:extLst>
              </a:tr>
              <a:tr h="370840">
                <a:tc>
                  <a:txBody>
                    <a:bodyPr/>
                    <a:lstStyle/>
                    <a:p>
                      <a:r>
                        <a:rPr lang="en-US" sz="2000" b="0" dirty="0">
                          <a:latin typeface="Arial Nova Light" panose="020B0304020202020204" pitchFamily="34" charset="0"/>
                        </a:rPr>
                        <a:t>2. Payment of Rents</a:t>
                      </a:r>
                      <a:endParaRPr lang="en-GB" sz="2000" b="0" dirty="0">
                        <a:latin typeface="Arial Nova Light" panose="020B0304020202020204" pitchFamily="34" charset="0"/>
                      </a:endParaRPr>
                    </a:p>
                  </a:txBody>
                  <a:tcPr/>
                </a:tc>
                <a:tc>
                  <a:txBody>
                    <a:bodyPr/>
                    <a:lstStyle/>
                    <a:p>
                      <a:r>
                        <a:rPr lang="en-US" sz="2000" b="0" dirty="0">
                          <a:latin typeface="Arial Nova Light" panose="020B0304020202020204" pitchFamily="34" charset="0"/>
                        </a:rPr>
                        <a:t>2. Material compliance</a:t>
                      </a:r>
                      <a:endParaRPr lang="en-GB" sz="2000" b="0" dirty="0">
                        <a:latin typeface="Arial Nova Light" panose="020B0304020202020204" pitchFamily="34" charset="0"/>
                      </a:endParaRPr>
                    </a:p>
                  </a:txBody>
                  <a:tcPr/>
                </a:tc>
                <a:extLst>
                  <a:ext uri="{0D108BD9-81ED-4DB2-BD59-A6C34878D82A}">
                    <a16:rowId xmlns:a16="http://schemas.microsoft.com/office/drawing/2014/main" val="2513481119"/>
                  </a:ext>
                </a:extLst>
              </a:tr>
              <a:tr h="370840">
                <a:tc>
                  <a:txBody>
                    <a:bodyPr/>
                    <a:lstStyle/>
                    <a:p>
                      <a:r>
                        <a:rPr lang="en-US" sz="2000" b="0" dirty="0">
                          <a:latin typeface="Arial Nova Light" panose="020B0304020202020204" pitchFamily="34" charset="0"/>
                        </a:rPr>
                        <a:t>3. Penalty payment</a:t>
                      </a:r>
                      <a:endParaRPr lang="en-GB" sz="2000" b="0" dirty="0">
                        <a:latin typeface="Arial Nova Light" panose="020B0304020202020204" pitchFamily="34" charset="0"/>
                      </a:endParaRPr>
                    </a:p>
                  </a:txBody>
                  <a:tcPr/>
                </a:tc>
                <a:tc>
                  <a:txBody>
                    <a:bodyPr/>
                    <a:lstStyle/>
                    <a:p>
                      <a:r>
                        <a:rPr lang="en-US" sz="2000" b="0" dirty="0">
                          <a:latin typeface="Arial Nova Light" panose="020B0304020202020204" pitchFamily="34" charset="0"/>
                        </a:rPr>
                        <a:t>3. Absolute compliance</a:t>
                      </a:r>
                      <a:endParaRPr lang="en-GB" sz="2000" b="0" dirty="0">
                        <a:latin typeface="Arial Nova Light" panose="020B0304020202020204" pitchFamily="34" charset="0"/>
                      </a:endParaRPr>
                    </a:p>
                  </a:txBody>
                  <a:tcPr/>
                </a:tc>
                <a:extLst>
                  <a:ext uri="{0D108BD9-81ED-4DB2-BD59-A6C34878D82A}">
                    <a16:rowId xmlns:a16="http://schemas.microsoft.com/office/drawing/2014/main" val="3043289512"/>
                  </a:ext>
                </a:extLst>
              </a:tr>
            </a:tbl>
          </a:graphicData>
        </a:graphic>
      </p:graphicFrame>
      <p:cxnSp>
        <p:nvCxnSpPr>
          <p:cNvPr id="8" name="Straight Connector 7">
            <a:extLst>
              <a:ext uri="{FF2B5EF4-FFF2-40B4-BE49-F238E27FC236}">
                <a16:creationId xmlns:a16="http://schemas.microsoft.com/office/drawing/2014/main" id="{7107EAB4-F2A0-4C4C-A410-93A89AB8DDFA}"/>
              </a:ext>
            </a:extLst>
          </p:cNvPr>
          <p:cNvCxnSpPr>
            <a:cxnSpLocks/>
          </p:cNvCxnSpPr>
          <p:nvPr/>
        </p:nvCxnSpPr>
        <p:spPr>
          <a:xfrm>
            <a:off x="919000" y="0"/>
            <a:ext cx="0" cy="6858000"/>
          </a:xfrm>
          <a:prstGeom prst="line">
            <a:avLst/>
          </a:prstGeom>
          <a:ln>
            <a:solidFill>
              <a:srgbClr val="88C438"/>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EE8B8E9-CBC5-4CCA-8B0F-46249B352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601120"/>
          </a:xfrm>
          <a:solidFill>
            <a:schemeClr val="bg1"/>
          </a:solidFill>
        </p:spPr>
        <p:txBody>
          <a:bodyPr>
            <a:noAutofit/>
          </a:bodyPr>
          <a:lstStyle/>
          <a:p>
            <a:pPr algn="l"/>
            <a:r>
              <a:rPr lang="en-GB" altLang="en-US" sz="3600" dirty="0">
                <a:solidFill>
                  <a:srgbClr val="88C438"/>
                </a:solidFill>
                <a:latin typeface="Arial Nova Light" panose="020B0304020202020204" pitchFamily="34" charset="0"/>
              </a:rPr>
              <a:t>BREAK CLAUSES &amp; DILAPIDATIONS</a:t>
            </a:r>
            <a:endParaRPr lang="en-GB" sz="3600" dirty="0">
              <a:solidFill>
                <a:srgbClr val="88C438"/>
              </a:solidFill>
              <a:latin typeface="Arial Nova Light" panose="020B0304020202020204" pitchFamily="34" charset="0"/>
            </a:endParaRPr>
          </a:p>
        </p:txBody>
      </p:sp>
    </p:spTree>
    <p:extLst>
      <p:ext uri="{BB962C8B-B14F-4D97-AF65-F5344CB8AC3E}">
        <p14:creationId xmlns:p14="http://schemas.microsoft.com/office/powerpoint/2010/main" val="177977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523999" y="1853544"/>
            <a:ext cx="8364275" cy="3324115"/>
          </a:xfrm>
          <a:prstGeom prst="rect">
            <a:avLst/>
          </a:prstGeom>
          <a:noFill/>
        </p:spPr>
        <p:txBody>
          <a:bodyPr wrap="square">
            <a:spAutoFit/>
          </a:bodyPr>
          <a:lstStyle/>
          <a:p>
            <a:pPr marL="285750"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Landlord is able to enjoy exclusive possession, occupation and control of the premises</a:t>
            </a:r>
          </a:p>
          <a:p>
            <a:pPr marL="285750"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Removal of all tenants chattels/fittings</a:t>
            </a:r>
          </a:p>
          <a:p>
            <a:pPr marL="285750" indent="-285750">
              <a:buFont typeface="Arial" panose="020B0604020202020204" pitchFamily="34" charset="0"/>
              <a:buChar char="•"/>
            </a:pPr>
            <a:endParaRPr lang="en-GB" sz="1600" dirty="0">
              <a:solidFill>
                <a:schemeClr val="tx1">
                  <a:lumMod val="65000"/>
                  <a:lumOff val="35000"/>
                </a:schemeClr>
              </a:solidFill>
              <a:latin typeface="Arial Nova Light" panose="020B0304020202020204" pitchFamily="34" charset="0"/>
            </a:endParaRPr>
          </a:p>
          <a:p>
            <a:pPr marL="800100" lvl="1" indent="-342900">
              <a:buFont typeface="+mj-lt"/>
              <a:buAutoNum type="arabicPeriod"/>
            </a:pPr>
            <a:r>
              <a:rPr lang="en-GB" sz="1600" dirty="0">
                <a:solidFill>
                  <a:schemeClr val="tx1">
                    <a:lumMod val="65000"/>
                    <a:lumOff val="35000"/>
                  </a:schemeClr>
                </a:solidFill>
                <a:latin typeface="Arial Nova Light" panose="020B0304020202020204" pitchFamily="34" charset="0"/>
              </a:rPr>
              <a:t>Riverside Park Limited v NHS Property Services Limited (2016)</a:t>
            </a:r>
          </a:p>
          <a:p>
            <a:pPr marL="800100" lvl="1" indent="-342900">
              <a:buFont typeface="+mj-lt"/>
              <a:buAutoNum type="arabicPeriod"/>
            </a:pPr>
            <a:r>
              <a:rPr lang="en-GB" sz="1600" dirty="0">
                <a:solidFill>
                  <a:schemeClr val="tx1">
                    <a:lumMod val="65000"/>
                    <a:lumOff val="35000"/>
                  </a:schemeClr>
                </a:solidFill>
                <a:latin typeface="Arial Nova Light" panose="020B0304020202020204" pitchFamily="34" charset="0"/>
              </a:rPr>
              <a:t>Capitol Park Leeds PLC v Global Radio Services Limited (2020)</a:t>
            </a:r>
          </a:p>
          <a:p>
            <a:pPr lvl="1"/>
            <a:endParaRPr lang="en-GB" sz="1600" dirty="0">
              <a:solidFill>
                <a:schemeClr val="tx1">
                  <a:lumMod val="65000"/>
                  <a:lumOff val="35000"/>
                </a:schemeClr>
              </a:solidFill>
              <a:latin typeface="Arial Nova Light" panose="020B0304020202020204" pitchFamily="34" charset="0"/>
            </a:endParaRPr>
          </a:p>
          <a:p>
            <a:pPr lvl="1"/>
            <a:endParaRPr lang="en-GB"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What is the difference between Fixtures &amp; Chattels?</a:t>
            </a:r>
          </a:p>
          <a:p>
            <a:endParaRPr lang="en-GB" sz="1600" dirty="0">
              <a:solidFill>
                <a:schemeClr val="tx1">
                  <a:lumMod val="65000"/>
                  <a:lumOff val="35000"/>
                </a:schemeClr>
              </a:solidFill>
              <a:latin typeface="Arial Nova Light" panose="020B0304020202020204" pitchFamily="34" charset="0"/>
            </a:endParaRPr>
          </a:p>
          <a:p>
            <a:r>
              <a:rPr lang="en-GB" sz="1600" dirty="0">
                <a:solidFill>
                  <a:schemeClr val="tx1">
                    <a:lumMod val="65000"/>
                    <a:lumOff val="35000"/>
                  </a:schemeClr>
                </a:solidFill>
                <a:latin typeface="Arial Nova Light" panose="020B0304020202020204" pitchFamily="34" charset="0"/>
              </a:rPr>
              <a:t>	- The greater the physical connection or annexation the more likely to be a fixture</a:t>
            </a:r>
          </a:p>
          <a:p>
            <a:r>
              <a:rPr lang="en-GB" sz="1600" dirty="0">
                <a:solidFill>
                  <a:schemeClr val="tx1">
                    <a:lumMod val="65000"/>
                    <a:lumOff val="35000"/>
                  </a:schemeClr>
                </a:solidFill>
                <a:latin typeface="Arial Nova Light" panose="020B0304020202020204" pitchFamily="34" charset="0"/>
              </a:rPr>
              <a:t>	- The easier it is to remove the more likely it’s a chattel</a:t>
            </a:r>
          </a:p>
          <a:p>
            <a:r>
              <a:rPr lang="en-GB" sz="1600" dirty="0">
                <a:solidFill>
                  <a:schemeClr val="tx1">
                    <a:lumMod val="65000"/>
                    <a:lumOff val="35000"/>
                  </a:schemeClr>
                </a:solidFill>
                <a:latin typeface="Arial Nova Light" panose="020B0304020202020204" pitchFamily="34" charset="0"/>
              </a:rPr>
              <a:t>         </a:t>
            </a:r>
          </a:p>
          <a:p>
            <a:pPr>
              <a:buClr>
                <a:schemeClr val="tx1"/>
              </a:buClr>
            </a:pPr>
            <a:endParaRPr lang="en-GB" altLang="en-US" sz="1801" dirty="0">
              <a:solidFill>
                <a:schemeClr val="tx1">
                  <a:lumMod val="65000"/>
                  <a:lumOff val="35000"/>
                </a:schemeClr>
              </a:solidFill>
              <a:latin typeface="Arial Nova Light" panose="020B0304020202020204" pitchFamily="34" charset="0"/>
            </a:endParaRPr>
          </a:p>
        </p:txBody>
      </p:sp>
      <p:cxnSp>
        <p:nvCxnSpPr>
          <p:cNvPr id="8" name="Straight Connector 7">
            <a:extLst>
              <a:ext uri="{FF2B5EF4-FFF2-40B4-BE49-F238E27FC236}">
                <a16:creationId xmlns:a16="http://schemas.microsoft.com/office/drawing/2014/main" id="{B37AEBF2-02D5-42FF-BAC3-A550619018EC}"/>
              </a:ext>
            </a:extLst>
          </p:cNvPr>
          <p:cNvCxnSpPr>
            <a:cxnSpLocks/>
          </p:cNvCxnSpPr>
          <p:nvPr/>
        </p:nvCxnSpPr>
        <p:spPr>
          <a:xfrm>
            <a:off x="919000" y="0"/>
            <a:ext cx="0" cy="6858000"/>
          </a:xfrm>
          <a:prstGeom prst="line">
            <a:avLst/>
          </a:prstGeom>
          <a:ln>
            <a:solidFill>
              <a:srgbClr val="88C4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8A8C0DB-F55E-4D89-AF7B-D723B69C9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580704"/>
          </a:xfrm>
          <a:solidFill>
            <a:schemeClr val="bg1"/>
          </a:solidFill>
        </p:spPr>
        <p:txBody>
          <a:bodyPr>
            <a:noAutofit/>
          </a:bodyPr>
          <a:lstStyle/>
          <a:p>
            <a:pPr algn="l"/>
            <a:r>
              <a:rPr lang="en-GB" altLang="en-US" sz="3600" dirty="0">
                <a:solidFill>
                  <a:srgbClr val="88C438"/>
                </a:solidFill>
                <a:latin typeface="Arial Nova Light" panose="020B0304020202020204" pitchFamily="34" charset="0"/>
              </a:rPr>
              <a:t>VACANT POSSESSION</a:t>
            </a:r>
            <a:endParaRPr lang="en-GB" sz="3600" dirty="0">
              <a:solidFill>
                <a:srgbClr val="88C438"/>
              </a:solidFill>
              <a:latin typeface="Arial Nova Light" panose="020B0304020202020204" pitchFamily="34" charset="0"/>
            </a:endParaRPr>
          </a:p>
        </p:txBody>
      </p:sp>
    </p:spTree>
    <p:extLst>
      <p:ext uri="{BB962C8B-B14F-4D97-AF65-F5344CB8AC3E}">
        <p14:creationId xmlns:p14="http://schemas.microsoft.com/office/powerpoint/2010/main" val="81360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523999" y="1853544"/>
            <a:ext cx="8364275" cy="2339230"/>
          </a:xfrm>
          <a:prstGeom prst="rect">
            <a:avLst/>
          </a:prstGeom>
          <a:noFill/>
        </p:spPr>
        <p:txBody>
          <a:bodyPr wrap="square">
            <a:spAutoFit/>
          </a:bodyPr>
          <a:lstStyle/>
          <a:p>
            <a:pPr marL="285750"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Fitzroy House Epworth Street (No1) v The Financial Times (2005)</a:t>
            </a:r>
          </a:p>
          <a:p>
            <a:endParaRPr lang="en-GB" sz="1600" dirty="0">
              <a:solidFill>
                <a:schemeClr val="tx1">
                  <a:lumMod val="65000"/>
                  <a:lumOff val="35000"/>
                </a:schemeClr>
              </a:solidFill>
              <a:latin typeface="Arial Nova Light" panose="020B0304020202020204" pitchFamily="34" charset="0"/>
            </a:endParaRPr>
          </a:p>
          <a:p>
            <a:pPr marL="742950" lvl="1"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FT spent over £1m on dilapidations works</a:t>
            </a:r>
          </a:p>
          <a:p>
            <a:pPr marL="742950" lvl="1"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FT surveyor made reasonable efforts to meet LL surveyor to agree works</a:t>
            </a:r>
          </a:p>
          <a:p>
            <a:pPr marL="742950" lvl="1"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Specification of works was sent to LL</a:t>
            </a:r>
          </a:p>
          <a:p>
            <a:pPr marL="742950" lvl="1"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LL claimed break failed because approx. £40,000 of disrepair still existed</a:t>
            </a:r>
          </a:p>
          <a:p>
            <a:pPr marL="742950" lvl="1"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Court rules ‘not every defect had to put into repair’</a:t>
            </a:r>
          </a:p>
          <a:p>
            <a:pPr marL="742950" lvl="1"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Damage to reversion remains nil</a:t>
            </a:r>
          </a:p>
          <a:p>
            <a:pPr>
              <a:buClr>
                <a:schemeClr val="tx1"/>
              </a:buClr>
            </a:pPr>
            <a:endParaRPr lang="en-GB" altLang="en-US" sz="1801" dirty="0">
              <a:solidFill>
                <a:schemeClr val="tx1">
                  <a:lumMod val="65000"/>
                  <a:lumOff val="35000"/>
                </a:schemeClr>
              </a:solidFill>
              <a:latin typeface="Arial Nova Light" panose="020B0304020202020204" pitchFamily="34" charset="0"/>
            </a:endParaRPr>
          </a:p>
        </p:txBody>
      </p:sp>
      <p:cxnSp>
        <p:nvCxnSpPr>
          <p:cNvPr id="8" name="Straight Connector 7">
            <a:extLst>
              <a:ext uri="{FF2B5EF4-FFF2-40B4-BE49-F238E27FC236}">
                <a16:creationId xmlns:a16="http://schemas.microsoft.com/office/drawing/2014/main" id="{B66716E3-7399-4605-AB7A-124E425BDEA1}"/>
              </a:ext>
            </a:extLst>
          </p:cNvPr>
          <p:cNvCxnSpPr>
            <a:cxnSpLocks/>
          </p:cNvCxnSpPr>
          <p:nvPr/>
        </p:nvCxnSpPr>
        <p:spPr>
          <a:xfrm>
            <a:off x="919000" y="0"/>
            <a:ext cx="0" cy="6858000"/>
          </a:xfrm>
          <a:prstGeom prst="line">
            <a:avLst/>
          </a:prstGeom>
          <a:ln>
            <a:solidFill>
              <a:srgbClr val="88C4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A2EF0BF-1F61-4CC2-B6F8-28822FC41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611591"/>
          </a:xfrm>
          <a:solidFill>
            <a:schemeClr val="bg1"/>
          </a:solidFill>
        </p:spPr>
        <p:txBody>
          <a:bodyPr>
            <a:noAutofit/>
          </a:bodyPr>
          <a:lstStyle/>
          <a:p>
            <a:pPr algn="l"/>
            <a:r>
              <a:rPr lang="en-GB" altLang="en-US" sz="3600" dirty="0">
                <a:solidFill>
                  <a:srgbClr val="88C438"/>
                </a:solidFill>
                <a:latin typeface="Arial Nova Light" panose="020B0304020202020204" pitchFamily="34" charset="0"/>
              </a:rPr>
              <a:t>MATERIAL COMPLIANCE</a:t>
            </a:r>
            <a:endParaRPr lang="en-GB" sz="3600" dirty="0">
              <a:solidFill>
                <a:srgbClr val="88C438"/>
              </a:solidFill>
              <a:latin typeface="Arial Nova Light" panose="020B0304020202020204" pitchFamily="34" charset="0"/>
            </a:endParaRPr>
          </a:p>
        </p:txBody>
      </p:sp>
    </p:spTree>
    <p:extLst>
      <p:ext uri="{BB962C8B-B14F-4D97-AF65-F5344CB8AC3E}">
        <p14:creationId xmlns:p14="http://schemas.microsoft.com/office/powerpoint/2010/main" val="330457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523999" y="1853544"/>
            <a:ext cx="8364275" cy="2093009"/>
          </a:xfrm>
          <a:prstGeom prst="rect">
            <a:avLst/>
          </a:prstGeom>
          <a:noFill/>
        </p:spPr>
        <p:txBody>
          <a:bodyPr wrap="square">
            <a:spAutoFit/>
          </a:bodyPr>
          <a:lstStyle/>
          <a:p>
            <a:pPr marL="285750"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Strict compliance</a:t>
            </a:r>
          </a:p>
          <a:p>
            <a:pPr marL="285750" indent="-285750">
              <a:buFont typeface="Arial" panose="020B0604020202020204" pitchFamily="34" charset="0"/>
              <a:buChar char="•"/>
            </a:pPr>
            <a:endParaRPr lang="en-GB"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Almost impossible to comply with</a:t>
            </a:r>
          </a:p>
          <a:p>
            <a:pPr marL="285750" indent="-285750">
              <a:buFont typeface="Arial" panose="020B0604020202020204" pitchFamily="34" charset="0"/>
              <a:buChar char="•"/>
            </a:pPr>
            <a:endParaRPr lang="en-GB"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Client must be made aware of risk</a:t>
            </a:r>
          </a:p>
          <a:p>
            <a:pPr marL="285750" indent="-285750">
              <a:buFont typeface="Arial" panose="020B0604020202020204" pitchFamily="34" charset="0"/>
              <a:buChar char="•"/>
            </a:pPr>
            <a:endParaRPr lang="en-GB"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Becoming less common</a:t>
            </a:r>
          </a:p>
          <a:p>
            <a:pPr>
              <a:buClr>
                <a:schemeClr val="tx1"/>
              </a:buClr>
            </a:pPr>
            <a:endParaRPr lang="en-GB" altLang="en-US" sz="1801" dirty="0">
              <a:solidFill>
                <a:schemeClr val="tx1">
                  <a:lumMod val="65000"/>
                  <a:lumOff val="35000"/>
                </a:schemeClr>
              </a:solidFill>
              <a:latin typeface="Arial Nova Light" panose="020B0304020202020204" pitchFamily="34" charset="0"/>
            </a:endParaRPr>
          </a:p>
        </p:txBody>
      </p:sp>
      <p:cxnSp>
        <p:nvCxnSpPr>
          <p:cNvPr id="8" name="Straight Connector 7">
            <a:extLst>
              <a:ext uri="{FF2B5EF4-FFF2-40B4-BE49-F238E27FC236}">
                <a16:creationId xmlns:a16="http://schemas.microsoft.com/office/drawing/2014/main" id="{87CDBEF8-0875-452E-BB9A-324F8726E331}"/>
              </a:ext>
            </a:extLst>
          </p:cNvPr>
          <p:cNvCxnSpPr>
            <a:cxnSpLocks/>
          </p:cNvCxnSpPr>
          <p:nvPr/>
        </p:nvCxnSpPr>
        <p:spPr>
          <a:xfrm>
            <a:off x="919000" y="0"/>
            <a:ext cx="0" cy="6858000"/>
          </a:xfrm>
          <a:prstGeom prst="line">
            <a:avLst/>
          </a:prstGeom>
          <a:ln>
            <a:solidFill>
              <a:srgbClr val="88C4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8961CF4-76E7-41A3-8918-F3A198B4A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592541"/>
          </a:xfrm>
          <a:solidFill>
            <a:schemeClr val="bg1"/>
          </a:solidFill>
        </p:spPr>
        <p:txBody>
          <a:bodyPr>
            <a:noAutofit/>
          </a:bodyPr>
          <a:lstStyle/>
          <a:p>
            <a:pPr algn="l"/>
            <a:r>
              <a:rPr lang="en-GB" altLang="en-US" sz="3600" dirty="0">
                <a:solidFill>
                  <a:srgbClr val="88C438"/>
                </a:solidFill>
                <a:latin typeface="Arial Nova Light" panose="020B0304020202020204" pitchFamily="34" charset="0"/>
              </a:rPr>
              <a:t>ABSOLUTE COMPLIANCE</a:t>
            </a:r>
            <a:endParaRPr lang="en-GB" sz="3600" dirty="0">
              <a:solidFill>
                <a:srgbClr val="88C438"/>
              </a:solidFill>
              <a:latin typeface="Arial Nova Light" panose="020B0304020202020204" pitchFamily="34" charset="0"/>
            </a:endParaRPr>
          </a:p>
        </p:txBody>
      </p:sp>
    </p:spTree>
    <p:extLst>
      <p:ext uri="{BB962C8B-B14F-4D97-AF65-F5344CB8AC3E}">
        <p14:creationId xmlns:p14="http://schemas.microsoft.com/office/powerpoint/2010/main" val="860466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1F968B14-F75B-446B-8611-EFC963D324A1}"/>
              </a:ext>
            </a:extLst>
          </p:cNvPr>
          <p:cNvGraphicFramePr>
            <a:graphicFrameLocks/>
          </p:cNvGraphicFramePr>
          <p:nvPr>
            <p:extLst>
              <p:ext uri="{D42A27DB-BD31-4B8C-83A1-F6EECF244321}">
                <p14:modId xmlns:p14="http://schemas.microsoft.com/office/powerpoint/2010/main" val="3396124476"/>
              </p:ext>
            </p:extLst>
          </p:nvPr>
        </p:nvGraphicFramePr>
        <p:xfrm>
          <a:off x="1903576" y="1695832"/>
          <a:ext cx="6878473" cy="3853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3446DB7C-C95B-4EC8-9DD5-F418FAEA68E1}"/>
              </a:ext>
            </a:extLst>
          </p:cNvPr>
          <p:cNvCxnSpPr>
            <a:cxnSpLocks/>
          </p:cNvCxnSpPr>
          <p:nvPr/>
        </p:nvCxnSpPr>
        <p:spPr>
          <a:xfrm>
            <a:off x="919000" y="0"/>
            <a:ext cx="0" cy="6858000"/>
          </a:xfrm>
          <a:prstGeom prst="line">
            <a:avLst/>
          </a:prstGeom>
          <a:ln>
            <a:solidFill>
              <a:srgbClr val="88C438"/>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CD6466F-1A18-44DE-89A2-E3CA728537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601255"/>
          </a:xfrm>
          <a:solidFill>
            <a:schemeClr val="bg1"/>
          </a:solidFill>
        </p:spPr>
        <p:txBody>
          <a:bodyPr>
            <a:noAutofit/>
          </a:bodyPr>
          <a:lstStyle/>
          <a:p>
            <a:pPr algn="l"/>
            <a:r>
              <a:rPr lang="en-GB" altLang="en-US" sz="3600" dirty="0">
                <a:solidFill>
                  <a:srgbClr val="88C438"/>
                </a:solidFill>
                <a:latin typeface="Arial Nova Light" panose="020B0304020202020204" pitchFamily="34" charset="0"/>
              </a:rPr>
              <a:t>SUMMARY OF BREAK CLAUSES</a:t>
            </a:r>
            <a:endParaRPr lang="en-GB" sz="3600" dirty="0">
              <a:solidFill>
                <a:srgbClr val="88C438"/>
              </a:solidFill>
              <a:latin typeface="Arial Nova Light" panose="020B0304020202020204" pitchFamily="34" charset="0"/>
            </a:endParaRPr>
          </a:p>
        </p:txBody>
      </p:sp>
    </p:spTree>
    <p:extLst>
      <p:ext uri="{BB962C8B-B14F-4D97-AF65-F5344CB8AC3E}">
        <p14:creationId xmlns:p14="http://schemas.microsoft.com/office/powerpoint/2010/main" val="2789172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523999" y="1853544"/>
            <a:ext cx="8364275" cy="3324115"/>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Important to mitigate liability BUT the wording in the lease is critical!!</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GB" sz="1600" dirty="0">
                <a:solidFill>
                  <a:schemeClr val="tx1">
                    <a:lumMod val="65000"/>
                    <a:lumOff val="35000"/>
                  </a:schemeClr>
                </a:solidFill>
                <a:latin typeface="Arial Nova Light" panose="020B0304020202020204" pitchFamily="34" charset="0"/>
              </a:rPr>
              <a:t>Decorations are not always limited by the SoC – it all comes down to the wording of the specific clauses</a:t>
            </a: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Important to recognize it offers protection at lease end but not during. If you have a leaking roof and its in your demise you will still need to fix it to prevent ongoing water ingress.</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Quality of photographs on schedules is often a problem which can impede on its value.  An electronic copy of the original document should always be saved and stored on file. </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A Schedule of Condition should always be considered when entering a new lease.</a:t>
            </a:r>
          </a:p>
          <a:p>
            <a:pPr>
              <a:buClr>
                <a:schemeClr val="tx1"/>
              </a:buClr>
            </a:pPr>
            <a:endParaRPr lang="en-GB" altLang="en-US" sz="1801" dirty="0">
              <a:solidFill>
                <a:schemeClr val="tx1">
                  <a:lumMod val="65000"/>
                  <a:lumOff val="35000"/>
                </a:schemeClr>
              </a:solidFill>
              <a:latin typeface="Arial Nova Light" panose="020B0304020202020204" pitchFamily="34" charset="0"/>
            </a:endParaRPr>
          </a:p>
        </p:txBody>
      </p:sp>
      <p:cxnSp>
        <p:nvCxnSpPr>
          <p:cNvPr id="8" name="Straight Connector 7">
            <a:extLst>
              <a:ext uri="{FF2B5EF4-FFF2-40B4-BE49-F238E27FC236}">
                <a16:creationId xmlns:a16="http://schemas.microsoft.com/office/drawing/2014/main" id="{87CDBEF8-0875-452E-BB9A-324F8726E331}"/>
              </a:ext>
            </a:extLst>
          </p:cNvPr>
          <p:cNvCxnSpPr>
            <a:cxnSpLocks/>
          </p:cNvCxnSpPr>
          <p:nvPr/>
        </p:nvCxnSpPr>
        <p:spPr>
          <a:xfrm>
            <a:off x="919000" y="0"/>
            <a:ext cx="0" cy="6858000"/>
          </a:xfrm>
          <a:prstGeom prst="line">
            <a:avLst/>
          </a:prstGeom>
          <a:ln>
            <a:solidFill>
              <a:srgbClr val="88C43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8961CF4-76E7-41A3-8918-F3A198B4A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592541"/>
          </a:xfrm>
          <a:solidFill>
            <a:schemeClr val="bg1"/>
          </a:solidFill>
        </p:spPr>
        <p:txBody>
          <a:bodyPr>
            <a:noAutofit/>
          </a:bodyPr>
          <a:lstStyle/>
          <a:p>
            <a:pPr algn="l"/>
            <a:r>
              <a:rPr lang="en-GB" altLang="en-US" sz="3600" dirty="0">
                <a:solidFill>
                  <a:srgbClr val="88C438"/>
                </a:solidFill>
                <a:latin typeface="Arial Nova Light" panose="020B0304020202020204" pitchFamily="34" charset="0"/>
              </a:rPr>
              <a:t>SCHEDULES OF CONDITION</a:t>
            </a:r>
            <a:endParaRPr lang="en-GB" sz="3600" dirty="0">
              <a:solidFill>
                <a:srgbClr val="88C438"/>
              </a:solidFill>
              <a:latin typeface="Arial Nova Light" panose="020B0304020202020204" pitchFamily="34" charset="0"/>
            </a:endParaRPr>
          </a:p>
        </p:txBody>
      </p:sp>
    </p:spTree>
    <p:extLst>
      <p:ext uri="{BB962C8B-B14F-4D97-AF65-F5344CB8AC3E}">
        <p14:creationId xmlns:p14="http://schemas.microsoft.com/office/powerpoint/2010/main" val="4012735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3">
            <a:extLst>
              <a:ext uri="{FF2B5EF4-FFF2-40B4-BE49-F238E27FC236}">
                <a16:creationId xmlns:a16="http://schemas.microsoft.com/office/drawing/2014/main" id="{8C560B5E-12FD-404B-AC10-AE638DA6E4C5}"/>
              </a:ext>
            </a:extLst>
          </p:cNvPr>
          <p:cNvSpPr txBox="1"/>
          <p:nvPr/>
        </p:nvSpPr>
        <p:spPr>
          <a:xfrm>
            <a:off x="1512276" y="2518012"/>
            <a:ext cx="10372462" cy="1821976"/>
          </a:xfrm>
          <a:prstGeom prst="rect">
            <a:avLst/>
          </a:prstGeom>
          <a:solidFill>
            <a:schemeClr val="bg1"/>
          </a:solid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0" tIns="0" rIns="0" bIns="0" numCol="1" spcCol="0" rtlCol="0" fromWordArt="0" anchor="ctr" anchorCtr="0" forceAA="0" upright="1" compatLnSpc="1">
            <a:prstTxWarp prst="textNoShape">
              <a:avLst/>
            </a:prstTxWarp>
            <a:noAutofit/>
          </a:bodyPr>
          <a:lstStyle/>
          <a:p>
            <a:pPr marL="0" marR="0">
              <a:spcBef>
                <a:spcPts val="0"/>
              </a:spcBef>
              <a:spcAft>
                <a:spcPts val="0"/>
              </a:spcAft>
            </a:pPr>
            <a:r>
              <a:rPr lang="en-GB" sz="4000" cap="all" dirty="0">
                <a:solidFill>
                  <a:srgbClr val="171F49"/>
                </a:solidFill>
                <a:effectLst/>
                <a:latin typeface="Arial Nova Light" panose="020B0304020202020204" pitchFamily="34" charset="0"/>
                <a:ea typeface="Times New Roman" panose="02020603050405020304" pitchFamily="18" charset="0"/>
                <a:cs typeface="Arial" panose="020B0604020202020204" pitchFamily="34" charset="0"/>
              </a:rPr>
              <a:t>Dilapidations in </a:t>
            </a:r>
            <a:r>
              <a:rPr lang="en-GB" sz="4000" cap="all" dirty="0" err="1">
                <a:solidFill>
                  <a:srgbClr val="171F49"/>
                </a:solidFill>
                <a:effectLst/>
                <a:latin typeface="Arial Nova Light" panose="020B0304020202020204" pitchFamily="34" charset="0"/>
                <a:ea typeface="Times New Roman" panose="02020603050405020304" pitchFamily="18" charset="0"/>
                <a:cs typeface="Arial" panose="020B0604020202020204" pitchFamily="34" charset="0"/>
              </a:rPr>
              <a:t>scotland</a:t>
            </a:r>
            <a:endParaRPr lang="en-GB" sz="1100" dirty="0">
              <a:solidFill>
                <a:srgbClr val="171F49"/>
              </a:solidFill>
              <a:effectLst/>
              <a:latin typeface="Helvetica-Light"/>
              <a:ea typeface="Times New Roman" panose="02020603050405020304" pitchFamily="18" charset="0"/>
              <a:cs typeface="Helvetica-Light"/>
            </a:endParaRPr>
          </a:p>
        </p:txBody>
      </p:sp>
      <p:cxnSp>
        <p:nvCxnSpPr>
          <p:cNvPr id="6" name="Straight Connector 5">
            <a:extLst>
              <a:ext uri="{FF2B5EF4-FFF2-40B4-BE49-F238E27FC236}">
                <a16:creationId xmlns:a16="http://schemas.microsoft.com/office/drawing/2014/main" id="{96685A15-EB12-4E8E-A3E5-556B81CC1638}"/>
              </a:ext>
            </a:extLst>
          </p:cNvPr>
          <p:cNvCxnSpPr>
            <a:cxnSpLocks/>
          </p:cNvCxnSpPr>
          <p:nvPr/>
        </p:nvCxnSpPr>
        <p:spPr>
          <a:xfrm>
            <a:off x="919000" y="0"/>
            <a:ext cx="0" cy="6858000"/>
          </a:xfrm>
          <a:prstGeom prst="line">
            <a:avLst/>
          </a:prstGeom>
          <a:ln>
            <a:solidFill>
              <a:srgbClr val="171F4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01B22C6-337C-4C1E-B092-BEB78A738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Tree>
    <p:extLst>
      <p:ext uri="{BB962C8B-B14F-4D97-AF65-F5344CB8AC3E}">
        <p14:creationId xmlns:p14="http://schemas.microsoft.com/office/powerpoint/2010/main" val="398801589"/>
      </p:ext>
    </p:extLst>
  </p:cSld>
  <p:clrMapOvr>
    <a:masterClrMapping/>
  </p:clrMapOvr>
  <mc:AlternateContent xmlns:mc="http://schemas.openxmlformats.org/markup-compatibility/2006" xmlns:p14="http://schemas.microsoft.com/office/powerpoint/2010/main">
    <mc:Choice Requires="p14">
      <p:transition spd="slow" p14:dur="2000" advTm="10533"/>
    </mc:Choice>
    <mc:Fallback xmlns="">
      <p:transition spd="slow" advTm="1053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523999" y="1853544"/>
            <a:ext cx="8364275" cy="2554545"/>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Scotland has a different legal system. There is different legislation and case law applicable to dilapidations claims.</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Different Legal Language and terminology.</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Scotland has its own RICS Guidance note.  DILAPIDATIONS IN SCOTLAND, 2ND EDITION.</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Dilapidations pre-action protocol does not apply.</a:t>
            </a:r>
          </a:p>
          <a:p>
            <a:pPr marL="742950" lvl="1"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No requirement for quantified demands, surveyor endorsements.</a:t>
            </a:r>
          </a:p>
        </p:txBody>
      </p:sp>
      <p:cxnSp>
        <p:nvCxnSpPr>
          <p:cNvPr id="8" name="Straight Connector 7">
            <a:extLst>
              <a:ext uri="{FF2B5EF4-FFF2-40B4-BE49-F238E27FC236}">
                <a16:creationId xmlns:a16="http://schemas.microsoft.com/office/drawing/2014/main" id="{B37AEBF2-02D5-42FF-BAC3-A550619018EC}"/>
              </a:ext>
            </a:extLst>
          </p:cNvPr>
          <p:cNvCxnSpPr>
            <a:cxnSpLocks/>
          </p:cNvCxnSpPr>
          <p:nvPr/>
        </p:nvCxnSpPr>
        <p:spPr>
          <a:xfrm>
            <a:off x="919000" y="0"/>
            <a:ext cx="0" cy="6858000"/>
          </a:xfrm>
          <a:prstGeom prst="line">
            <a:avLst/>
          </a:prstGeom>
          <a:ln>
            <a:solidFill>
              <a:srgbClr val="171F4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8A8C0DB-F55E-4D89-AF7B-D723B69C9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580704"/>
          </a:xfrm>
          <a:solidFill>
            <a:schemeClr val="bg1"/>
          </a:solidFill>
        </p:spPr>
        <p:txBody>
          <a:bodyPr>
            <a:noAutofit/>
          </a:bodyPr>
          <a:lstStyle/>
          <a:p>
            <a:pPr algn="l"/>
            <a:r>
              <a:rPr lang="en-GB" altLang="en-US" sz="3600" dirty="0">
                <a:solidFill>
                  <a:srgbClr val="171F49"/>
                </a:solidFill>
                <a:latin typeface="Arial Nova Light" panose="020B0304020202020204" pitchFamily="34" charset="0"/>
              </a:rPr>
              <a:t>SCOTS LAW </a:t>
            </a:r>
            <a:endParaRPr lang="en-GB" sz="3600" dirty="0">
              <a:solidFill>
                <a:srgbClr val="171F49"/>
              </a:solidFill>
              <a:latin typeface="Arial Nova Light" panose="020B0304020202020204" pitchFamily="34" charset="0"/>
            </a:endParaRPr>
          </a:p>
        </p:txBody>
      </p:sp>
    </p:spTree>
    <p:extLst>
      <p:ext uri="{BB962C8B-B14F-4D97-AF65-F5344CB8AC3E}">
        <p14:creationId xmlns:p14="http://schemas.microsoft.com/office/powerpoint/2010/main" val="876875649"/>
      </p:ext>
    </p:extLst>
  </p:cSld>
  <p:clrMapOvr>
    <a:masterClrMapping/>
  </p:clrMapOvr>
  <mc:AlternateContent xmlns:mc="http://schemas.openxmlformats.org/markup-compatibility/2006" xmlns:p14="http://schemas.microsoft.com/office/powerpoint/2010/main">
    <mc:Choice Requires="p14">
      <p:transition spd="slow" p14:dur="2000" advTm="115129"/>
    </mc:Choice>
    <mc:Fallback xmlns="">
      <p:transition spd="slow" advTm="11512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603333" y="1510644"/>
            <a:ext cx="8364275" cy="4278094"/>
          </a:xfrm>
          <a:prstGeom prst="rect">
            <a:avLst/>
          </a:prstGeom>
          <a:noFill/>
        </p:spPr>
        <p:txBody>
          <a:bodyPr wrap="square">
            <a:spAutoFit/>
          </a:bodyPr>
          <a:lstStyle/>
          <a:p>
            <a:r>
              <a:rPr lang="en-US" sz="1600" dirty="0">
                <a:solidFill>
                  <a:schemeClr val="tx1">
                    <a:lumMod val="65000"/>
                    <a:lumOff val="35000"/>
                  </a:schemeClr>
                </a:solidFill>
                <a:latin typeface="Arial Nova Light" panose="020B0304020202020204" pitchFamily="34" charset="0"/>
              </a:rPr>
              <a:t>COMMON LAW</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Landlord warrants that the Leased Premises are reasonably fit for purpose at the outset of the lease.</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For the duration of the Lease the Landlord has a continuing duty to keep the Premises in a wind, watertight and tenantable condition (subject to being notified of disrepair).</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r>
              <a:rPr lang="en-US" sz="1600" dirty="0">
                <a:solidFill>
                  <a:schemeClr val="tx1">
                    <a:lumMod val="65000"/>
                    <a:lumOff val="35000"/>
                  </a:schemeClr>
                </a:solidFill>
                <a:latin typeface="Arial Nova Light" panose="020B0304020202020204" pitchFamily="34" charset="0"/>
              </a:rPr>
              <a:t>LIABILITY FOR REPAIR PASSED TO TENANT THROUGH EXPRESS LEASE OBLIGATIONS</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The tenant accepts the premises as being in good and substantial condition and repair and in tenantable condition and in all respects fit for the purpose for which they are let.</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The tenant is obliged to keep the premises in good and substantial repair and in tenantable condition at all times during the currency of the lease.</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…irrespective of the cause of the damage necessitating such repair…</a:t>
            </a:r>
          </a:p>
        </p:txBody>
      </p:sp>
      <p:cxnSp>
        <p:nvCxnSpPr>
          <p:cNvPr id="8" name="Straight Connector 7">
            <a:extLst>
              <a:ext uri="{FF2B5EF4-FFF2-40B4-BE49-F238E27FC236}">
                <a16:creationId xmlns:a16="http://schemas.microsoft.com/office/drawing/2014/main" id="{B37AEBF2-02D5-42FF-BAC3-A550619018EC}"/>
              </a:ext>
            </a:extLst>
          </p:cNvPr>
          <p:cNvCxnSpPr>
            <a:cxnSpLocks/>
          </p:cNvCxnSpPr>
          <p:nvPr/>
        </p:nvCxnSpPr>
        <p:spPr>
          <a:xfrm>
            <a:off x="919000" y="0"/>
            <a:ext cx="0" cy="6858000"/>
          </a:xfrm>
          <a:prstGeom prst="line">
            <a:avLst/>
          </a:prstGeom>
          <a:ln>
            <a:solidFill>
              <a:srgbClr val="171F4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8A8C0DB-F55E-4D89-AF7B-D723B69C9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580704"/>
          </a:xfrm>
          <a:solidFill>
            <a:schemeClr val="bg1"/>
          </a:solidFill>
        </p:spPr>
        <p:txBody>
          <a:bodyPr>
            <a:noAutofit/>
          </a:bodyPr>
          <a:lstStyle/>
          <a:p>
            <a:pPr algn="l"/>
            <a:r>
              <a:rPr lang="en-GB" altLang="en-US" sz="3600" dirty="0">
                <a:solidFill>
                  <a:srgbClr val="171F49"/>
                </a:solidFill>
                <a:latin typeface="Arial Nova Light" panose="020B0304020202020204" pitchFamily="34" charset="0"/>
              </a:rPr>
              <a:t>COMMON LAW REPAIR </a:t>
            </a:r>
            <a:endParaRPr lang="en-GB" sz="3600" dirty="0">
              <a:solidFill>
                <a:srgbClr val="171F49"/>
              </a:solidFill>
              <a:latin typeface="Arial Nova Light" panose="020B0304020202020204" pitchFamily="34" charset="0"/>
            </a:endParaRPr>
          </a:p>
        </p:txBody>
      </p:sp>
    </p:spTree>
    <p:extLst>
      <p:ext uri="{BB962C8B-B14F-4D97-AF65-F5344CB8AC3E}">
        <p14:creationId xmlns:p14="http://schemas.microsoft.com/office/powerpoint/2010/main" val="2243062316"/>
      </p:ext>
    </p:extLst>
  </p:cSld>
  <p:clrMapOvr>
    <a:masterClrMapping/>
  </p:clrMapOvr>
  <mc:AlternateContent xmlns:mc="http://schemas.openxmlformats.org/markup-compatibility/2006" xmlns:p14="http://schemas.microsoft.com/office/powerpoint/2010/main">
    <mc:Choice Requires="p14">
      <p:transition spd="slow" p14:dur="2000" advTm="116237"/>
    </mc:Choice>
    <mc:Fallback xmlns="">
      <p:transition spd="slow" advTm="11623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603333" y="1510644"/>
            <a:ext cx="8364275" cy="2800767"/>
          </a:xfrm>
          <a:prstGeom prst="rect">
            <a:avLst/>
          </a:prstGeom>
          <a:noFill/>
        </p:spPr>
        <p:txBody>
          <a:bodyPr wrap="square">
            <a:spAutoFit/>
          </a:bodyPr>
          <a:lstStyle/>
          <a:p>
            <a:r>
              <a:rPr lang="en-US" sz="1600" dirty="0">
                <a:solidFill>
                  <a:schemeClr val="tx1">
                    <a:lumMod val="65000"/>
                    <a:lumOff val="35000"/>
                  </a:schemeClr>
                </a:solidFill>
                <a:latin typeface="Arial Nova Light" panose="020B0304020202020204" pitchFamily="34" charset="0"/>
              </a:rPr>
              <a:t>STATUTE</a:t>
            </a:r>
          </a:p>
          <a:p>
            <a:endParaRPr lang="en-US" sz="1600" dirty="0">
              <a:solidFill>
                <a:schemeClr val="tx1">
                  <a:lumMod val="65000"/>
                  <a:lumOff val="35000"/>
                </a:schemeClr>
              </a:solidFill>
              <a:latin typeface="Arial Nova Light" panose="020B0304020202020204" pitchFamily="34" charset="0"/>
            </a:endParaRPr>
          </a:p>
          <a:p>
            <a:r>
              <a:rPr lang="en-US" sz="1600" dirty="0">
                <a:solidFill>
                  <a:schemeClr val="tx1">
                    <a:lumMod val="65000"/>
                    <a:lumOff val="35000"/>
                  </a:schemeClr>
                </a:solidFill>
                <a:latin typeface="Arial Nova Light" panose="020B0304020202020204" pitchFamily="34" charset="0"/>
              </a:rPr>
              <a:t>Section 18 Landlord and Tenant Act 1927 - not applicable.</a:t>
            </a:r>
          </a:p>
          <a:p>
            <a:r>
              <a:rPr lang="en-US" sz="1600" dirty="0">
                <a:solidFill>
                  <a:schemeClr val="tx1">
                    <a:lumMod val="65000"/>
                    <a:lumOff val="35000"/>
                  </a:schemeClr>
                </a:solidFill>
                <a:latin typeface="Arial Nova Light" panose="020B0304020202020204" pitchFamily="34" charset="0"/>
              </a:rPr>
              <a:t>No equivalent statutory provision in place.</a:t>
            </a:r>
          </a:p>
          <a:p>
            <a:endParaRPr lang="en-US" sz="1600" dirty="0">
              <a:solidFill>
                <a:schemeClr val="tx1">
                  <a:lumMod val="65000"/>
                  <a:lumOff val="35000"/>
                </a:schemeClr>
              </a:solidFill>
              <a:latin typeface="Arial Nova Light" panose="020B0304020202020204" pitchFamily="34" charset="0"/>
            </a:endParaRPr>
          </a:p>
          <a:p>
            <a:r>
              <a:rPr lang="en-US" sz="1600" dirty="0">
                <a:solidFill>
                  <a:schemeClr val="tx1">
                    <a:lumMod val="65000"/>
                    <a:lumOff val="35000"/>
                  </a:schemeClr>
                </a:solidFill>
                <a:latin typeface="Arial Nova Light" panose="020B0304020202020204" pitchFamily="34" charset="0"/>
              </a:rPr>
              <a:t>ALTERNATIVE MEASURE OF LOSS</a:t>
            </a:r>
          </a:p>
          <a:p>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True measure of loss  may not be cost of works</a:t>
            </a: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Alternative measure of loss may be applicable –Diminution in Value</a:t>
            </a: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Referred to in the RICS Guidance Note: Dilapidations in Scotland (2nd edition)</a:t>
            </a: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Case law</a:t>
            </a:r>
          </a:p>
        </p:txBody>
      </p:sp>
      <p:cxnSp>
        <p:nvCxnSpPr>
          <p:cNvPr id="8" name="Straight Connector 7">
            <a:extLst>
              <a:ext uri="{FF2B5EF4-FFF2-40B4-BE49-F238E27FC236}">
                <a16:creationId xmlns:a16="http://schemas.microsoft.com/office/drawing/2014/main" id="{B37AEBF2-02D5-42FF-BAC3-A550619018EC}"/>
              </a:ext>
            </a:extLst>
          </p:cNvPr>
          <p:cNvCxnSpPr>
            <a:cxnSpLocks/>
          </p:cNvCxnSpPr>
          <p:nvPr/>
        </p:nvCxnSpPr>
        <p:spPr>
          <a:xfrm>
            <a:off x="919000" y="0"/>
            <a:ext cx="0" cy="6858000"/>
          </a:xfrm>
          <a:prstGeom prst="line">
            <a:avLst/>
          </a:prstGeom>
          <a:ln>
            <a:solidFill>
              <a:srgbClr val="171F4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8A8C0DB-F55E-4D89-AF7B-D723B69C9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580704"/>
          </a:xfrm>
          <a:solidFill>
            <a:schemeClr val="bg1"/>
          </a:solidFill>
        </p:spPr>
        <p:txBody>
          <a:bodyPr>
            <a:noAutofit/>
          </a:bodyPr>
          <a:lstStyle/>
          <a:p>
            <a:pPr algn="l"/>
            <a:r>
              <a:rPr lang="en-GB" altLang="en-US" sz="3600" dirty="0">
                <a:solidFill>
                  <a:srgbClr val="171F49"/>
                </a:solidFill>
                <a:latin typeface="Arial Nova Light" panose="020B0304020202020204" pitchFamily="34" charset="0"/>
              </a:rPr>
              <a:t>ALTERNATIVE MEASURE OF LOSS</a:t>
            </a:r>
            <a:endParaRPr lang="en-GB" sz="3600" dirty="0">
              <a:solidFill>
                <a:srgbClr val="171F49"/>
              </a:solidFill>
              <a:latin typeface="Arial Nova Light" panose="020B0304020202020204" pitchFamily="34" charset="0"/>
            </a:endParaRPr>
          </a:p>
        </p:txBody>
      </p:sp>
    </p:spTree>
    <p:extLst>
      <p:ext uri="{BB962C8B-B14F-4D97-AF65-F5344CB8AC3E}">
        <p14:creationId xmlns:p14="http://schemas.microsoft.com/office/powerpoint/2010/main" val="3559952451"/>
      </p:ext>
    </p:extLst>
  </p:cSld>
  <p:clrMapOvr>
    <a:masterClrMapping/>
  </p:clrMapOvr>
  <mc:AlternateContent xmlns:mc="http://schemas.openxmlformats.org/markup-compatibility/2006" xmlns:p14="http://schemas.microsoft.com/office/powerpoint/2010/main">
    <mc:Choice Requires="p14">
      <p:transition spd="slow" p14:dur="2000" advTm="74542"/>
    </mc:Choice>
    <mc:Fallback xmlns="">
      <p:transition spd="slow" advTm="7454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3">
            <a:extLst>
              <a:ext uri="{FF2B5EF4-FFF2-40B4-BE49-F238E27FC236}">
                <a16:creationId xmlns:a16="http://schemas.microsoft.com/office/drawing/2014/main" id="{8C560B5E-12FD-404B-AC10-AE638DA6E4C5}"/>
              </a:ext>
            </a:extLst>
          </p:cNvPr>
          <p:cNvSpPr txBox="1"/>
          <p:nvPr/>
        </p:nvSpPr>
        <p:spPr>
          <a:xfrm>
            <a:off x="1512276" y="2518012"/>
            <a:ext cx="10372462" cy="1821976"/>
          </a:xfrm>
          <a:prstGeom prst="rect">
            <a:avLst/>
          </a:prstGeom>
          <a:solidFill>
            <a:schemeClr val="bg1"/>
          </a:solid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0" tIns="0" rIns="0" bIns="0" numCol="1" spcCol="0" rtlCol="0" fromWordArt="0" anchor="ctr" anchorCtr="0" forceAA="0" upright="1" compatLnSpc="1">
            <a:prstTxWarp prst="textNoShape">
              <a:avLst/>
            </a:prstTxWarp>
            <a:noAutofit/>
          </a:bodyPr>
          <a:lstStyle/>
          <a:p>
            <a:pPr marL="0" marR="0">
              <a:spcBef>
                <a:spcPts val="0"/>
              </a:spcBef>
              <a:spcAft>
                <a:spcPts val="0"/>
              </a:spcAft>
            </a:pPr>
            <a:r>
              <a:rPr lang="en-GB" sz="4000" cap="all" dirty="0">
                <a:solidFill>
                  <a:srgbClr val="ED008C"/>
                </a:solidFill>
                <a:effectLst/>
                <a:latin typeface="Arial Nova Light" panose="020B0304020202020204" pitchFamily="34" charset="0"/>
                <a:ea typeface="Times New Roman" panose="02020603050405020304" pitchFamily="18" charset="0"/>
                <a:cs typeface="Arial" panose="020B0604020202020204" pitchFamily="34" charset="0"/>
              </a:rPr>
              <a:t>CS2 Data – </a:t>
            </a:r>
            <a:r>
              <a:rPr lang="en-GB" sz="4000" cap="all" dirty="0" err="1">
                <a:solidFill>
                  <a:srgbClr val="ED008C"/>
                </a:solidFill>
                <a:effectLst/>
                <a:latin typeface="Arial Nova Light" panose="020B0304020202020204" pitchFamily="34" charset="0"/>
                <a:ea typeface="Times New Roman" panose="02020603050405020304" pitchFamily="18" charset="0"/>
                <a:cs typeface="Arial" panose="020B0604020202020204" pitchFamily="34" charset="0"/>
              </a:rPr>
              <a:t>dilaps</a:t>
            </a:r>
            <a:r>
              <a:rPr lang="en-GB" sz="4000" cap="all" dirty="0">
                <a:solidFill>
                  <a:srgbClr val="ED008C"/>
                </a:solidFill>
                <a:effectLst/>
                <a:latin typeface="Arial Nova Light" panose="020B0304020202020204" pitchFamily="34" charset="0"/>
                <a:ea typeface="Times New Roman" panose="02020603050405020304" pitchFamily="18" charset="0"/>
                <a:cs typeface="Arial" panose="020B0604020202020204" pitchFamily="34" charset="0"/>
              </a:rPr>
              <a:t> stats</a:t>
            </a:r>
            <a:br>
              <a:rPr lang="en-GB" sz="3200" cap="all" dirty="0">
                <a:solidFill>
                  <a:srgbClr val="ED008C"/>
                </a:solidFill>
                <a:effectLst/>
                <a:latin typeface="Arial Nova Light" panose="020B0304020202020204" pitchFamily="34" charset="0"/>
                <a:ea typeface="Times New Roman" panose="02020603050405020304" pitchFamily="18" charset="0"/>
                <a:cs typeface="Arial" panose="020B0604020202020204" pitchFamily="34" charset="0"/>
              </a:rPr>
            </a:br>
            <a:r>
              <a:rPr lang="en-GB" sz="2800" cap="all" dirty="0">
                <a:solidFill>
                  <a:srgbClr val="ED008C"/>
                </a:solidFill>
                <a:latin typeface="Arial Nova Light" panose="020B0304020202020204" pitchFamily="34" charset="0"/>
                <a:ea typeface="Times New Roman" panose="02020603050405020304" pitchFamily="18" charset="0"/>
                <a:cs typeface="Arial" panose="020B0604020202020204" pitchFamily="34" charset="0"/>
              </a:rPr>
              <a:t>Claims and Settlements</a:t>
            </a:r>
            <a:endParaRPr lang="en-GB" sz="1100" dirty="0">
              <a:solidFill>
                <a:srgbClr val="ED008C"/>
              </a:solidFill>
              <a:effectLst/>
              <a:latin typeface="Helvetica-Light"/>
              <a:ea typeface="Times New Roman" panose="02020603050405020304" pitchFamily="18" charset="0"/>
              <a:cs typeface="Helvetica-Light"/>
            </a:endParaRPr>
          </a:p>
        </p:txBody>
      </p:sp>
      <p:cxnSp>
        <p:nvCxnSpPr>
          <p:cNvPr id="6" name="Straight Connector 5">
            <a:extLst>
              <a:ext uri="{FF2B5EF4-FFF2-40B4-BE49-F238E27FC236}">
                <a16:creationId xmlns:a16="http://schemas.microsoft.com/office/drawing/2014/main" id="{96685A15-EB12-4E8E-A3E5-556B81CC1638}"/>
              </a:ext>
            </a:extLst>
          </p:cNvPr>
          <p:cNvCxnSpPr>
            <a:cxnSpLocks/>
          </p:cNvCxnSpPr>
          <p:nvPr/>
        </p:nvCxnSpPr>
        <p:spPr>
          <a:xfrm>
            <a:off x="919000" y="0"/>
            <a:ext cx="0" cy="6858000"/>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01B22C6-337C-4C1E-B092-BEB78A738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Tree>
    <p:extLst>
      <p:ext uri="{BB962C8B-B14F-4D97-AF65-F5344CB8AC3E}">
        <p14:creationId xmlns:p14="http://schemas.microsoft.com/office/powerpoint/2010/main" val="2762736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603333" y="1510644"/>
            <a:ext cx="9144000" cy="2062103"/>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An express Lease Clause obligating the Tenant to PAY the landlord cost of the dilapidations claim. Irrespective of whether  the works have been (or will be) undertaken.</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Wording of clause essential.</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Alternative measure of loss not necessarily applicable.</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Tenant can still defend claim on basis of Lease obligations, quantum and value of works etc.</a:t>
            </a:r>
          </a:p>
        </p:txBody>
      </p:sp>
      <p:cxnSp>
        <p:nvCxnSpPr>
          <p:cNvPr id="8" name="Straight Connector 7">
            <a:extLst>
              <a:ext uri="{FF2B5EF4-FFF2-40B4-BE49-F238E27FC236}">
                <a16:creationId xmlns:a16="http://schemas.microsoft.com/office/drawing/2014/main" id="{B37AEBF2-02D5-42FF-BAC3-A550619018EC}"/>
              </a:ext>
            </a:extLst>
          </p:cNvPr>
          <p:cNvCxnSpPr>
            <a:cxnSpLocks/>
          </p:cNvCxnSpPr>
          <p:nvPr/>
        </p:nvCxnSpPr>
        <p:spPr>
          <a:xfrm>
            <a:off x="919000" y="0"/>
            <a:ext cx="0" cy="6858000"/>
          </a:xfrm>
          <a:prstGeom prst="line">
            <a:avLst/>
          </a:prstGeom>
          <a:ln>
            <a:solidFill>
              <a:srgbClr val="171F4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8A8C0DB-F55E-4D89-AF7B-D723B69C9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580704"/>
          </a:xfrm>
          <a:solidFill>
            <a:schemeClr val="bg1"/>
          </a:solidFill>
        </p:spPr>
        <p:txBody>
          <a:bodyPr>
            <a:noAutofit/>
          </a:bodyPr>
          <a:lstStyle/>
          <a:p>
            <a:pPr algn="l"/>
            <a:r>
              <a:rPr lang="en-GB" altLang="en-US" sz="3600" dirty="0">
                <a:solidFill>
                  <a:srgbClr val="171F49"/>
                </a:solidFill>
                <a:latin typeface="Arial Nova Light" panose="020B0304020202020204" pitchFamily="34" charset="0"/>
              </a:rPr>
              <a:t>PAYMENT CLAUSE</a:t>
            </a:r>
            <a:endParaRPr lang="en-GB" sz="3600" dirty="0">
              <a:solidFill>
                <a:srgbClr val="171F49"/>
              </a:solidFill>
              <a:latin typeface="Arial Nova Light" panose="020B0304020202020204" pitchFamily="34" charset="0"/>
            </a:endParaRPr>
          </a:p>
        </p:txBody>
      </p:sp>
    </p:spTree>
    <p:extLst>
      <p:ext uri="{BB962C8B-B14F-4D97-AF65-F5344CB8AC3E}">
        <p14:creationId xmlns:p14="http://schemas.microsoft.com/office/powerpoint/2010/main" val="1253131534"/>
      </p:ext>
    </p:extLst>
  </p:cSld>
  <p:clrMapOvr>
    <a:masterClrMapping/>
  </p:clrMapOvr>
  <mc:AlternateContent xmlns:mc="http://schemas.openxmlformats.org/markup-compatibility/2006" xmlns:p14="http://schemas.microsoft.com/office/powerpoint/2010/main">
    <mc:Choice Requires="p14">
      <p:transition spd="slow" p14:dur="2000" advTm="173882"/>
    </mc:Choice>
    <mc:Fallback xmlns="">
      <p:transition spd="slow" advTm="17388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603333" y="1510644"/>
            <a:ext cx="9144000" cy="280076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In addition to the Dilapidations claim for the cost of works, Landlord’s may also claim for the Loss of rent relating to the duration it takes to complete the dilapidations works.</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r>
              <a:rPr lang="en-US" sz="1600" dirty="0">
                <a:solidFill>
                  <a:schemeClr val="tx1">
                    <a:lumMod val="65000"/>
                    <a:lumOff val="35000"/>
                  </a:schemeClr>
                </a:solidFill>
                <a:latin typeface="Arial Nova Light" panose="020B0304020202020204" pitchFamily="34" charset="0"/>
              </a:rPr>
              <a:t>WITHOUT LOSS OF RENT CLAUSE</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Higher burden of proof on Landlord to demonstrate loss.</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r>
              <a:rPr lang="en-US" sz="1600" dirty="0">
                <a:solidFill>
                  <a:schemeClr val="tx1">
                    <a:lumMod val="65000"/>
                    <a:lumOff val="35000"/>
                  </a:schemeClr>
                </a:solidFill>
                <a:latin typeface="Arial Nova Light" panose="020B0304020202020204" pitchFamily="34" charset="0"/>
              </a:rPr>
              <a:t>WITH LOSS OF RENT CLAUSE</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Makes a Loss of Rent claim a contractual payment under the Lease. </a:t>
            </a: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Usually requires the Landlord to undertake the works.</a:t>
            </a:r>
          </a:p>
        </p:txBody>
      </p:sp>
      <p:cxnSp>
        <p:nvCxnSpPr>
          <p:cNvPr id="8" name="Straight Connector 7">
            <a:extLst>
              <a:ext uri="{FF2B5EF4-FFF2-40B4-BE49-F238E27FC236}">
                <a16:creationId xmlns:a16="http://schemas.microsoft.com/office/drawing/2014/main" id="{B37AEBF2-02D5-42FF-BAC3-A550619018EC}"/>
              </a:ext>
            </a:extLst>
          </p:cNvPr>
          <p:cNvCxnSpPr>
            <a:cxnSpLocks/>
          </p:cNvCxnSpPr>
          <p:nvPr/>
        </p:nvCxnSpPr>
        <p:spPr>
          <a:xfrm>
            <a:off x="919000" y="0"/>
            <a:ext cx="0" cy="6858000"/>
          </a:xfrm>
          <a:prstGeom prst="line">
            <a:avLst/>
          </a:prstGeom>
          <a:ln>
            <a:solidFill>
              <a:srgbClr val="171F4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8A8C0DB-F55E-4D89-AF7B-D723B69C9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580704"/>
          </a:xfrm>
          <a:solidFill>
            <a:schemeClr val="bg1"/>
          </a:solidFill>
        </p:spPr>
        <p:txBody>
          <a:bodyPr>
            <a:noAutofit/>
          </a:bodyPr>
          <a:lstStyle/>
          <a:p>
            <a:pPr algn="l"/>
            <a:r>
              <a:rPr lang="en-GB" altLang="en-US" sz="3600" dirty="0">
                <a:solidFill>
                  <a:srgbClr val="171F49"/>
                </a:solidFill>
                <a:latin typeface="Arial Nova Light" panose="020B0304020202020204" pitchFamily="34" charset="0"/>
              </a:rPr>
              <a:t>LOSS OF RENT CLAUSE</a:t>
            </a:r>
            <a:endParaRPr lang="en-GB" sz="3600" dirty="0">
              <a:solidFill>
                <a:srgbClr val="171F49"/>
              </a:solidFill>
              <a:latin typeface="Arial Nova Light" panose="020B0304020202020204" pitchFamily="34" charset="0"/>
            </a:endParaRPr>
          </a:p>
        </p:txBody>
      </p:sp>
    </p:spTree>
    <p:extLst>
      <p:ext uri="{BB962C8B-B14F-4D97-AF65-F5344CB8AC3E}">
        <p14:creationId xmlns:p14="http://schemas.microsoft.com/office/powerpoint/2010/main" val="265721143"/>
      </p:ext>
    </p:extLst>
  </p:cSld>
  <p:clrMapOvr>
    <a:masterClrMapping/>
  </p:clrMapOvr>
  <mc:AlternateContent xmlns:mc="http://schemas.openxmlformats.org/markup-compatibility/2006" xmlns:p14="http://schemas.microsoft.com/office/powerpoint/2010/main">
    <mc:Choice Requires="p14">
      <p:transition spd="slow" p14:dur="2000" advTm="91411"/>
    </mc:Choice>
    <mc:Fallback xmlns="">
      <p:transition spd="slow" advTm="9141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603333" y="1510644"/>
            <a:ext cx="9144000" cy="4031873"/>
          </a:xfrm>
          <a:prstGeom prst="rect">
            <a:avLst/>
          </a:prstGeom>
          <a:noFill/>
        </p:spPr>
        <p:txBody>
          <a:bodyPr wrap="square">
            <a:spAutoFit/>
          </a:bodyPr>
          <a:lstStyle/>
          <a:p>
            <a:r>
              <a:rPr lang="en-US" sz="1600" dirty="0">
                <a:solidFill>
                  <a:schemeClr val="tx1">
                    <a:lumMod val="65000"/>
                    <a:lumOff val="35000"/>
                  </a:schemeClr>
                </a:solidFill>
                <a:latin typeface="Arial Nova Light" panose="020B0304020202020204" pitchFamily="34" charset="0"/>
              </a:rPr>
              <a:t>Claims during the lease term are very similar to those in England, though can be more readily enforceable in Scotland.</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r>
              <a:rPr lang="en-US" sz="1600" dirty="0">
                <a:solidFill>
                  <a:schemeClr val="tx1">
                    <a:lumMod val="65000"/>
                    <a:lumOff val="35000"/>
                  </a:schemeClr>
                </a:solidFill>
                <a:latin typeface="Arial Nova Light" panose="020B0304020202020204" pitchFamily="34" charset="0"/>
              </a:rPr>
              <a:t>IF YOU RECEIVE A REPAIRS NOTICE</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Do not ignore the Repairs Notice.</a:t>
            </a: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Act and appoint surveyors and solicitors to develop a strategy and defend the claim.</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r>
              <a:rPr lang="en-US" sz="1600" dirty="0">
                <a:solidFill>
                  <a:schemeClr val="tx1">
                    <a:lumMod val="65000"/>
                    <a:lumOff val="35000"/>
                  </a:schemeClr>
                </a:solidFill>
                <a:latin typeface="Arial Nova Light" panose="020B0304020202020204" pitchFamily="34" charset="0"/>
              </a:rPr>
              <a:t>IF YOU DO NOT ACT THE FOLLOWING OPTIONS ARE AVAILABLE TO LANDLORD</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Enter premises, undertake the works and reclaim as a debt – subject to lease clauses and notice periods.</a:t>
            </a: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Apply to the courts for</a:t>
            </a:r>
          </a:p>
          <a:p>
            <a:pPr marL="742950" lvl="1"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Court order for value of works (would be required to subsequently undertake the works).</a:t>
            </a:r>
          </a:p>
          <a:p>
            <a:pPr marL="742950" lvl="1"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Court order for tenant to undertake the works.</a:t>
            </a:r>
          </a:p>
        </p:txBody>
      </p:sp>
      <p:cxnSp>
        <p:nvCxnSpPr>
          <p:cNvPr id="8" name="Straight Connector 7">
            <a:extLst>
              <a:ext uri="{FF2B5EF4-FFF2-40B4-BE49-F238E27FC236}">
                <a16:creationId xmlns:a16="http://schemas.microsoft.com/office/drawing/2014/main" id="{B37AEBF2-02D5-42FF-BAC3-A550619018EC}"/>
              </a:ext>
            </a:extLst>
          </p:cNvPr>
          <p:cNvCxnSpPr>
            <a:cxnSpLocks/>
          </p:cNvCxnSpPr>
          <p:nvPr/>
        </p:nvCxnSpPr>
        <p:spPr>
          <a:xfrm>
            <a:off x="919000" y="0"/>
            <a:ext cx="0" cy="6858000"/>
          </a:xfrm>
          <a:prstGeom prst="line">
            <a:avLst/>
          </a:prstGeom>
          <a:ln>
            <a:solidFill>
              <a:srgbClr val="171F4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8A8C0DB-F55E-4D89-AF7B-D723B69C9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580704"/>
          </a:xfrm>
          <a:solidFill>
            <a:schemeClr val="bg1"/>
          </a:solidFill>
        </p:spPr>
        <p:txBody>
          <a:bodyPr>
            <a:noAutofit/>
          </a:bodyPr>
          <a:lstStyle/>
          <a:p>
            <a:pPr algn="l"/>
            <a:r>
              <a:rPr lang="en-GB" altLang="en-US" sz="3600" dirty="0">
                <a:solidFill>
                  <a:srgbClr val="171F49"/>
                </a:solidFill>
                <a:latin typeface="Arial Nova Light" panose="020B0304020202020204" pitchFamily="34" charset="0"/>
              </a:rPr>
              <a:t>REPAIRS NOTICE</a:t>
            </a:r>
            <a:endParaRPr lang="en-GB" sz="3600" dirty="0">
              <a:solidFill>
                <a:srgbClr val="171F49"/>
              </a:solidFill>
              <a:latin typeface="Arial Nova Light" panose="020B0304020202020204" pitchFamily="34" charset="0"/>
            </a:endParaRPr>
          </a:p>
        </p:txBody>
      </p:sp>
    </p:spTree>
    <p:extLst>
      <p:ext uri="{BB962C8B-B14F-4D97-AF65-F5344CB8AC3E}">
        <p14:creationId xmlns:p14="http://schemas.microsoft.com/office/powerpoint/2010/main" val="1981767515"/>
      </p:ext>
    </p:extLst>
  </p:cSld>
  <p:clrMapOvr>
    <a:masterClrMapping/>
  </p:clrMapOvr>
  <mc:AlternateContent xmlns:mc="http://schemas.openxmlformats.org/markup-compatibility/2006" xmlns:p14="http://schemas.microsoft.com/office/powerpoint/2010/main">
    <mc:Choice Requires="p14">
      <p:transition spd="slow" p14:dur="2000" advTm="106681"/>
    </mc:Choice>
    <mc:Fallback xmlns="">
      <p:transition spd="slow" advTm="10668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45FC71-AAE0-4047-93C6-91FB99FD9B43}"/>
              </a:ext>
            </a:extLst>
          </p:cNvPr>
          <p:cNvSpPr txBox="1"/>
          <p:nvPr/>
        </p:nvSpPr>
        <p:spPr>
          <a:xfrm>
            <a:off x="1603333" y="1510644"/>
            <a:ext cx="9144000" cy="3539430"/>
          </a:xfrm>
          <a:prstGeom prst="rect">
            <a:avLst/>
          </a:prstGeom>
          <a:noFill/>
        </p:spPr>
        <p:txBody>
          <a:bodyPr wrap="square">
            <a:spAutoFit/>
          </a:bodyPr>
          <a:lstStyle/>
          <a:p>
            <a:endParaRPr lang="en-US" sz="1600" dirty="0">
              <a:solidFill>
                <a:schemeClr val="tx1">
                  <a:lumMod val="65000"/>
                  <a:lumOff val="35000"/>
                </a:schemeClr>
              </a:solidFill>
              <a:latin typeface="Arial Nova Light" panose="020B0304020202020204" pitchFamily="34" charset="0"/>
            </a:endParaRPr>
          </a:p>
          <a:p>
            <a:r>
              <a:rPr lang="en-US" sz="1600" dirty="0">
                <a:solidFill>
                  <a:schemeClr val="tx1">
                    <a:lumMod val="65000"/>
                    <a:lumOff val="35000"/>
                  </a:schemeClr>
                </a:solidFill>
                <a:latin typeface="Arial Nova Light" panose="020B0304020202020204" pitchFamily="34" charset="0"/>
              </a:rPr>
              <a:t>Dilapidations in Scotland is similar but not the same as in England.</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Scots Law applies. </a:t>
            </a:r>
          </a:p>
          <a:p>
            <a:pPr marL="742950" lvl="1"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Use appropriate legal and surveying advice.</a:t>
            </a:r>
          </a:p>
          <a:p>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Diminution in value can be used as a </a:t>
            </a:r>
            <a:r>
              <a:rPr lang="en-US" sz="1600" dirty="0" err="1">
                <a:solidFill>
                  <a:schemeClr val="tx1">
                    <a:lumMod val="65000"/>
                    <a:lumOff val="35000"/>
                  </a:schemeClr>
                </a:solidFill>
                <a:latin typeface="Arial Nova Light" panose="020B0304020202020204" pitchFamily="34" charset="0"/>
              </a:rPr>
              <a:t>defence</a:t>
            </a:r>
            <a:r>
              <a:rPr lang="en-US" sz="1600" dirty="0">
                <a:solidFill>
                  <a:schemeClr val="tx1">
                    <a:lumMod val="65000"/>
                    <a:lumOff val="35000"/>
                  </a:schemeClr>
                </a:solidFill>
                <a:latin typeface="Arial Nova Light" panose="020B0304020202020204" pitchFamily="34" charset="0"/>
              </a:rPr>
              <a:t> (sometimes). </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Leases in Scotland tend to </a:t>
            </a:r>
            <a:r>
              <a:rPr lang="en-US" sz="1600" dirty="0" err="1">
                <a:solidFill>
                  <a:schemeClr val="tx1">
                    <a:lumMod val="65000"/>
                    <a:lumOff val="35000"/>
                  </a:schemeClr>
                </a:solidFill>
                <a:latin typeface="Arial Nova Light" panose="020B0304020202020204" pitchFamily="34" charset="0"/>
              </a:rPr>
              <a:t>favour</a:t>
            </a:r>
            <a:r>
              <a:rPr lang="en-US" sz="1600" dirty="0">
                <a:solidFill>
                  <a:schemeClr val="tx1">
                    <a:lumMod val="65000"/>
                    <a:lumOff val="35000"/>
                  </a:schemeClr>
                </a:solidFill>
                <a:latin typeface="Arial Nova Light" panose="020B0304020202020204" pitchFamily="34" charset="0"/>
              </a:rPr>
              <a:t> Landlords. If you sign up to do something, and it can be clearly interpreted, then be prepared to do it.</a:t>
            </a:r>
          </a:p>
          <a:p>
            <a:pPr marL="742950" lvl="1"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Payment Clauses.</a:t>
            </a:r>
          </a:p>
          <a:p>
            <a:pPr marL="742950" lvl="1"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Loss of Rent.</a:t>
            </a:r>
          </a:p>
          <a:p>
            <a:pPr marL="285750" indent="-285750">
              <a:buFont typeface="Arial" panose="020B0604020202020204" pitchFamily="34" charset="0"/>
              <a:buChar char="•"/>
            </a:pPr>
            <a:endParaRPr lang="en-US" sz="1600" dirty="0">
              <a:solidFill>
                <a:schemeClr val="tx1">
                  <a:lumMod val="65000"/>
                  <a:lumOff val="35000"/>
                </a:schemeClr>
              </a:solidFill>
              <a:latin typeface="Arial Nova Light" panose="020B03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Nova Light" panose="020B0304020202020204" pitchFamily="34" charset="0"/>
              </a:rPr>
              <a:t>Don’t ignore repairs notices. </a:t>
            </a:r>
          </a:p>
        </p:txBody>
      </p:sp>
      <p:cxnSp>
        <p:nvCxnSpPr>
          <p:cNvPr id="8" name="Straight Connector 7">
            <a:extLst>
              <a:ext uri="{FF2B5EF4-FFF2-40B4-BE49-F238E27FC236}">
                <a16:creationId xmlns:a16="http://schemas.microsoft.com/office/drawing/2014/main" id="{B37AEBF2-02D5-42FF-BAC3-A550619018EC}"/>
              </a:ext>
            </a:extLst>
          </p:cNvPr>
          <p:cNvCxnSpPr>
            <a:cxnSpLocks/>
          </p:cNvCxnSpPr>
          <p:nvPr/>
        </p:nvCxnSpPr>
        <p:spPr>
          <a:xfrm>
            <a:off x="919000" y="0"/>
            <a:ext cx="0" cy="6858000"/>
          </a:xfrm>
          <a:prstGeom prst="line">
            <a:avLst/>
          </a:prstGeom>
          <a:ln>
            <a:solidFill>
              <a:srgbClr val="171F4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8A8C0DB-F55E-4D89-AF7B-D723B69C9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 name="Title 1">
            <a:extLst>
              <a:ext uri="{FF2B5EF4-FFF2-40B4-BE49-F238E27FC236}">
                <a16:creationId xmlns:a16="http://schemas.microsoft.com/office/drawing/2014/main" id="{C366C182-DD42-47C2-AE06-B9AEC62CA436}"/>
              </a:ext>
            </a:extLst>
          </p:cNvPr>
          <p:cNvSpPr>
            <a:spLocks noGrp="1"/>
          </p:cNvSpPr>
          <p:nvPr>
            <p:ph type="ctrTitle"/>
          </p:nvPr>
        </p:nvSpPr>
        <p:spPr>
          <a:xfrm>
            <a:off x="234668" y="313765"/>
            <a:ext cx="9144000" cy="580704"/>
          </a:xfrm>
          <a:solidFill>
            <a:schemeClr val="bg1"/>
          </a:solidFill>
        </p:spPr>
        <p:txBody>
          <a:bodyPr>
            <a:noAutofit/>
          </a:bodyPr>
          <a:lstStyle/>
          <a:p>
            <a:pPr algn="l"/>
            <a:r>
              <a:rPr lang="en-GB" altLang="en-US" sz="3600" dirty="0">
                <a:solidFill>
                  <a:srgbClr val="171F49"/>
                </a:solidFill>
                <a:latin typeface="Arial Nova Light" panose="020B0304020202020204" pitchFamily="34" charset="0"/>
              </a:rPr>
              <a:t>SUMMARY</a:t>
            </a:r>
            <a:endParaRPr lang="en-GB" sz="3600" dirty="0">
              <a:solidFill>
                <a:srgbClr val="171F49"/>
              </a:solidFill>
              <a:latin typeface="Arial Nova Light" panose="020B0304020202020204" pitchFamily="34" charset="0"/>
            </a:endParaRPr>
          </a:p>
        </p:txBody>
      </p:sp>
    </p:spTree>
    <p:extLst>
      <p:ext uri="{BB962C8B-B14F-4D97-AF65-F5344CB8AC3E}">
        <p14:creationId xmlns:p14="http://schemas.microsoft.com/office/powerpoint/2010/main" val="826653466"/>
      </p:ext>
    </p:extLst>
  </p:cSld>
  <p:clrMapOvr>
    <a:masterClrMapping/>
  </p:clrMapOvr>
  <mc:AlternateContent xmlns:mc="http://schemas.openxmlformats.org/markup-compatibility/2006" xmlns:p14="http://schemas.microsoft.com/office/powerpoint/2010/main">
    <mc:Choice Requires="p14">
      <p:transition spd="slow" p14:dur="2000" advTm="57240"/>
    </mc:Choice>
    <mc:Fallback xmlns="">
      <p:transition spd="slow" advTm="5724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3">
            <a:extLst>
              <a:ext uri="{FF2B5EF4-FFF2-40B4-BE49-F238E27FC236}">
                <a16:creationId xmlns:a16="http://schemas.microsoft.com/office/drawing/2014/main" id="{8C560B5E-12FD-404B-AC10-AE638DA6E4C5}"/>
              </a:ext>
            </a:extLst>
          </p:cNvPr>
          <p:cNvSpPr txBox="1"/>
          <p:nvPr/>
        </p:nvSpPr>
        <p:spPr>
          <a:xfrm>
            <a:off x="1391217" y="433305"/>
            <a:ext cx="4118776" cy="600075"/>
          </a:xfrm>
          <a:prstGeom prst="rect">
            <a:avLst/>
          </a:prstGeom>
          <a:solidFill>
            <a:schemeClr val="bg1"/>
          </a:solid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0" tIns="0" rIns="0" bIns="0" numCol="1" spcCol="0" rtlCol="0" fromWordArt="0" anchor="t" anchorCtr="0" forceAA="0" upright="1" compatLnSpc="1">
            <a:prstTxWarp prst="textNoShape">
              <a:avLst/>
            </a:prstTxWarp>
            <a:noAutofit/>
          </a:bodyPr>
          <a:lstStyle/>
          <a:p>
            <a:pPr marL="0" marR="0" algn="just">
              <a:spcBef>
                <a:spcPts val="0"/>
              </a:spcBef>
              <a:spcAft>
                <a:spcPts val="0"/>
              </a:spcAft>
            </a:pPr>
            <a:r>
              <a:rPr lang="en-GB" sz="3200" cap="all" dirty="0">
                <a:solidFill>
                  <a:srgbClr val="968C83"/>
                </a:solidFill>
                <a:effectLst/>
                <a:latin typeface="Arial Nova Light" panose="020B0304020202020204" pitchFamily="34" charset="0"/>
                <a:ea typeface="Times New Roman" panose="02020603050405020304" pitchFamily="18" charset="0"/>
                <a:cs typeface="Arial" panose="020B0604020202020204" pitchFamily="34" charset="0"/>
              </a:rPr>
              <a:t>OVERALL summary</a:t>
            </a:r>
            <a:r>
              <a:rPr lang="en-GB" sz="2000" dirty="0">
                <a:solidFill>
                  <a:srgbClr val="968C83"/>
                </a:solidFill>
                <a:effectLst/>
                <a:latin typeface="Arial" panose="020B0604020202020204" pitchFamily="34" charset="0"/>
                <a:ea typeface="Times New Roman" panose="02020603050405020304" pitchFamily="18" charset="0"/>
                <a:cs typeface="Helvetica-Light"/>
              </a:rPr>
              <a:t> </a:t>
            </a:r>
            <a:endParaRPr lang="en-GB" sz="1100" dirty="0">
              <a:solidFill>
                <a:srgbClr val="968C83"/>
              </a:solidFill>
              <a:effectLst/>
              <a:latin typeface="Helvetica-Light"/>
              <a:ea typeface="Times New Roman" panose="02020603050405020304" pitchFamily="18" charset="0"/>
              <a:cs typeface="Helvetica-Light"/>
            </a:endParaRPr>
          </a:p>
        </p:txBody>
      </p:sp>
      <p:sp>
        <p:nvSpPr>
          <p:cNvPr id="19" name="TextBox 18">
            <a:extLst>
              <a:ext uri="{FF2B5EF4-FFF2-40B4-BE49-F238E27FC236}">
                <a16:creationId xmlns:a16="http://schemas.microsoft.com/office/drawing/2014/main" id="{ECB8B021-59C0-4947-B75F-AFDA98F8F2F4}"/>
              </a:ext>
            </a:extLst>
          </p:cNvPr>
          <p:cNvSpPr txBox="1"/>
          <p:nvPr/>
        </p:nvSpPr>
        <p:spPr>
          <a:xfrm>
            <a:off x="1391217" y="1273619"/>
            <a:ext cx="10063720" cy="1569660"/>
          </a:xfrm>
          <a:prstGeom prst="rect">
            <a:avLst/>
          </a:prstGeom>
          <a:noFill/>
        </p:spPr>
        <p:txBody>
          <a:bodyPr wrap="square" rtlCol="0">
            <a:spAutoFit/>
          </a:bodyPr>
          <a:lstStyle/>
          <a:p>
            <a:pPr algn="just"/>
            <a:r>
              <a:rPr lang="en-GB" sz="1600" dirty="0">
                <a:solidFill>
                  <a:schemeClr val="tx1">
                    <a:lumMod val="65000"/>
                    <a:lumOff val="35000"/>
                  </a:schemeClr>
                </a:solidFill>
                <a:latin typeface="Arial Nova Light" panose="020B0304020202020204" pitchFamily="34" charset="0"/>
                <a:cs typeface="Arial" panose="020B0604020202020204" pitchFamily="34" charset="0"/>
              </a:rPr>
              <a:t>We hope this webinar has enhanced your knowledge of Dilapidations and their position within the retail sector. </a:t>
            </a:r>
          </a:p>
          <a:p>
            <a:pPr algn="just"/>
            <a:endParaRPr lang="en-GB" sz="1600" dirty="0">
              <a:solidFill>
                <a:schemeClr val="tx1">
                  <a:lumMod val="65000"/>
                  <a:lumOff val="35000"/>
                </a:schemeClr>
              </a:solidFill>
              <a:latin typeface="Arial Nova Light" panose="020B03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00AEEF"/>
                </a:solidFill>
                <a:latin typeface="Arial Nova Light" panose="020B0304020202020204" pitchFamily="34" charset="0"/>
                <a:cs typeface="Arial" panose="020B0604020202020204" pitchFamily="34" charset="0"/>
              </a:rPr>
              <a:t>Overview of Industry Data and Average Savings</a:t>
            </a:r>
          </a:p>
          <a:p>
            <a:pPr marL="285750" indent="-285750" algn="just">
              <a:buFont typeface="Arial" panose="020B0604020202020204" pitchFamily="34" charset="0"/>
              <a:buChar char="•"/>
            </a:pPr>
            <a:r>
              <a:rPr lang="en-GB" sz="1600" dirty="0">
                <a:solidFill>
                  <a:srgbClr val="00AEEF"/>
                </a:solidFill>
                <a:latin typeface="Arial Nova Light" panose="020B0304020202020204" pitchFamily="34" charset="0"/>
                <a:cs typeface="Arial" panose="020B0604020202020204" pitchFamily="34" charset="0"/>
              </a:rPr>
              <a:t>Exploration of Jervis V Harris Claims</a:t>
            </a:r>
          </a:p>
          <a:p>
            <a:pPr marL="285750" indent="-285750" algn="just">
              <a:buFont typeface="Arial" panose="020B0604020202020204" pitchFamily="34" charset="0"/>
              <a:buChar char="•"/>
            </a:pPr>
            <a:r>
              <a:rPr lang="en-US" sz="1600" dirty="0">
                <a:solidFill>
                  <a:srgbClr val="00AEEF"/>
                </a:solidFill>
                <a:latin typeface="Arial Nova Light" panose="020B0304020202020204" pitchFamily="34" charset="0"/>
                <a:cs typeface="Arial" panose="020B0604020202020204" pitchFamily="34" charset="0"/>
              </a:rPr>
              <a:t>Break clauses and vacant possession</a:t>
            </a:r>
          </a:p>
          <a:p>
            <a:pPr marL="285750" indent="-285750" algn="just">
              <a:buFont typeface="Arial" panose="020B0604020202020204" pitchFamily="34" charset="0"/>
              <a:buChar char="•"/>
            </a:pPr>
            <a:r>
              <a:rPr lang="en-US" sz="1600" dirty="0">
                <a:solidFill>
                  <a:srgbClr val="00AEEF"/>
                </a:solidFill>
                <a:latin typeface="Arial Nova Light" panose="020B0304020202020204" pitchFamily="34" charset="0"/>
                <a:cs typeface="Arial" panose="020B0604020202020204" pitchFamily="34" charset="0"/>
              </a:rPr>
              <a:t>Scottish Dilapidations</a:t>
            </a:r>
            <a:endParaRPr lang="en-GB" sz="1600" dirty="0">
              <a:solidFill>
                <a:srgbClr val="00AEEF"/>
              </a:solidFill>
              <a:latin typeface="Arial Nova Light" panose="020B03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50D1BCF4-01EB-4CE0-801F-31819F5DAC45}"/>
              </a:ext>
            </a:extLst>
          </p:cNvPr>
          <p:cNvCxnSpPr>
            <a:cxnSpLocks/>
          </p:cNvCxnSpPr>
          <p:nvPr/>
        </p:nvCxnSpPr>
        <p:spPr>
          <a:xfrm>
            <a:off x="919000" y="0"/>
            <a:ext cx="0" cy="6858000"/>
          </a:xfrm>
          <a:prstGeom prst="line">
            <a:avLst/>
          </a:prstGeom>
          <a:ln>
            <a:solidFill>
              <a:srgbClr val="968C8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C06C3AF-6D14-4B3B-A497-23E273C7A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13" name="Text Box 23">
            <a:extLst>
              <a:ext uri="{FF2B5EF4-FFF2-40B4-BE49-F238E27FC236}">
                <a16:creationId xmlns:a16="http://schemas.microsoft.com/office/drawing/2014/main" id="{0119E2AF-49A8-4074-B7A7-B73A12D77B57}"/>
              </a:ext>
            </a:extLst>
          </p:cNvPr>
          <p:cNvSpPr txBox="1"/>
          <p:nvPr/>
        </p:nvSpPr>
        <p:spPr>
          <a:xfrm>
            <a:off x="1558605" y="6013271"/>
            <a:ext cx="9728943" cy="411424"/>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0" tIns="0" rIns="0" bIns="0" numCol="1" spcCol="0" rtlCol="0" fromWordArt="0" anchor="t" anchorCtr="0" forceAA="0" upright="1" compatLnSpc="1">
            <a:prstTxWarp prst="textNoShape">
              <a:avLst/>
            </a:prstTxWarp>
            <a:noAutofit/>
          </a:bodyPr>
          <a:lstStyle/>
          <a:p>
            <a:pPr marL="0" marR="0" algn="ctr">
              <a:spcBef>
                <a:spcPts val="0"/>
              </a:spcBef>
              <a:spcAft>
                <a:spcPts val="0"/>
              </a:spcAft>
            </a:pPr>
            <a:r>
              <a:rPr lang="en-GB" sz="2400" b="1" cap="all" spc="50" dirty="0">
                <a:solidFill>
                  <a:schemeClr val="bg1">
                    <a:lumMod val="50000"/>
                  </a:schemeClr>
                </a:solidFill>
                <a:effectLst/>
                <a:latin typeface="Arial Nova Light" panose="020B0304020202020204" pitchFamily="34" charset="0"/>
                <a:ea typeface="Times New Roman" panose="02020603050405020304" pitchFamily="18" charset="0"/>
                <a:cs typeface="Arial" panose="020B0604020202020204" pitchFamily="34" charset="0"/>
              </a:rPr>
              <a:t>THANK YOU FOR JOINING US. FLOOR NOW OPEN FOR Q&amp;A…</a:t>
            </a:r>
            <a:endParaRPr lang="en-GB" sz="900" b="1" dirty="0">
              <a:solidFill>
                <a:schemeClr val="bg1">
                  <a:lumMod val="50000"/>
                </a:schemeClr>
              </a:solidFill>
              <a:effectLst/>
              <a:latin typeface="Helvetica-Light"/>
              <a:ea typeface="Times New Roman" panose="02020603050405020304" pitchFamily="18" charset="0"/>
              <a:cs typeface="Helvetica-Light"/>
            </a:endParaRPr>
          </a:p>
        </p:txBody>
      </p:sp>
      <p:pic>
        <p:nvPicPr>
          <p:cNvPr id="3" name="Picture 2" descr="A collage of a person and person&#10;&#10;Description automatically generated with low confidence">
            <a:extLst>
              <a:ext uri="{FF2B5EF4-FFF2-40B4-BE49-F238E27FC236}">
                <a16:creationId xmlns:a16="http://schemas.microsoft.com/office/drawing/2014/main" id="{89AEEC1D-113E-4A69-BAA9-DC8D9C6C3AE9}"/>
              </a:ext>
            </a:extLst>
          </p:cNvPr>
          <p:cNvPicPr>
            <a:picLocks noChangeAspect="1"/>
          </p:cNvPicPr>
          <p:nvPr/>
        </p:nvPicPr>
        <p:blipFill rotWithShape="1">
          <a:blip r:embed="rId4">
            <a:extLst>
              <a:ext uri="{28A0092B-C50C-407E-A947-70E740481C1C}">
                <a14:useLocalDpi xmlns:a14="http://schemas.microsoft.com/office/drawing/2010/main" val="0"/>
              </a:ext>
            </a:extLst>
          </a:blip>
          <a:srcRect t="63751" b="6317"/>
          <a:stretch/>
        </p:blipFill>
        <p:spPr>
          <a:xfrm>
            <a:off x="2100954" y="3192806"/>
            <a:ext cx="7990091" cy="2391575"/>
          </a:xfrm>
          <a:prstGeom prst="rect">
            <a:avLst/>
          </a:prstGeom>
        </p:spPr>
      </p:pic>
      <p:sp>
        <p:nvSpPr>
          <p:cNvPr id="11" name="Text Box 23">
            <a:extLst>
              <a:ext uri="{FF2B5EF4-FFF2-40B4-BE49-F238E27FC236}">
                <a16:creationId xmlns:a16="http://schemas.microsoft.com/office/drawing/2014/main" id="{9AE44B9B-743C-44C2-98AB-24F9B83FB492}"/>
              </a:ext>
            </a:extLst>
          </p:cNvPr>
          <p:cNvSpPr txBox="1"/>
          <p:nvPr/>
        </p:nvSpPr>
        <p:spPr>
          <a:xfrm>
            <a:off x="2100954" y="5624398"/>
            <a:ext cx="2013529" cy="205712"/>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0" tIns="0" rIns="0" bIns="0" numCol="1" spcCol="0" rtlCol="0" fromWordArt="0" anchor="t" anchorCtr="0" forceAA="0" upright="1" compatLnSpc="1">
            <a:prstTxWarp prst="textNoShape">
              <a:avLst/>
            </a:prstTxWarp>
            <a:noAutofit/>
          </a:bodyPr>
          <a:lstStyle/>
          <a:p>
            <a:pPr marL="0" marR="0" algn="ctr">
              <a:spcBef>
                <a:spcPts val="0"/>
              </a:spcBef>
              <a:spcAft>
                <a:spcPts val="0"/>
              </a:spcAft>
            </a:pPr>
            <a:r>
              <a:rPr lang="en-GB" sz="1050" cap="all" spc="50" dirty="0">
                <a:solidFill>
                  <a:srgbClr val="ED008C"/>
                </a:solidFill>
                <a:effectLst/>
                <a:latin typeface="Arial Nova Light" panose="020B0304020202020204" pitchFamily="34" charset="0"/>
                <a:ea typeface="Times New Roman" panose="02020603050405020304" pitchFamily="18" charset="0"/>
                <a:cs typeface="Arial" panose="020B0604020202020204" pitchFamily="34" charset="0"/>
              </a:rPr>
              <a:t>davidjay@cs2.co.uk</a:t>
            </a:r>
            <a:endParaRPr lang="en-GB" sz="200" dirty="0">
              <a:solidFill>
                <a:srgbClr val="ED008C"/>
              </a:solidFill>
              <a:effectLst/>
              <a:latin typeface="Helvetica-Light"/>
              <a:ea typeface="Times New Roman" panose="02020603050405020304" pitchFamily="18" charset="0"/>
              <a:cs typeface="Helvetica-Light"/>
            </a:endParaRPr>
          </a:p>
        </p:txBody>
      </p:sp>
      <p:sp>
        <p:nvSpPr>
          <p:cNvPr id="14" name="Text Box 23">
            <a:extLst>
              <a:ext uri="{FF2B5EF4-FFF2-40B4-BE49-F238E27FC236}">
                <a16:creationId xmlns:a16="http://schemas.microsoft.com/office/drawing/2014/main" id="{EE1292EC-B260-4D7D-A8A3-68259BD90C99}"/>
              </a:ext>
            </a:extLst>
          </p:cNvPr>
          <p:cNvSpPr txBox="1"/>
          <p:nvPr/>
        </p:nvSpPr>
        <p:spPr>
          <a:xfrm>
            <a:off x="4053894" y="2981413"/>
            <a:ext cx="2013529" cy="205712"/>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0" tIns="0" rIns="0" bIns="0" numCol="1" spcCol="0" rtlCol="0" fromWordArt="0" anchor="t" anchorCtr="0" forceAA="0" upright="1" compatLnSpc="1">
            <a:prstTxWarp prst="textNoShape">
              <a:avLst/>
            </a:prstTxWarp>
            <a:noAutofit/>
          </a:bodyPr>
          <a:lstStyle/>
          <a:p>
            <a:pPr marL="0" marR="0" algn="ctr">
              <a:spcBef>
                <a:spcPts val="0"/>
              </a:spcBef>
              <a:spcAft>
                <a:spcPts val="0"/>
              </a:spcAft>
            </a:pPr>
            <a:r>
              <a:rPr lang="en-GB" sz="1050" cap="all" spc="50" dirty="0">
                <a:solidFill>
                  <a:srgbClr val="ED008C"/>
                </a:solidFill>
                <a:effectLst/>
                <a:latin typeface="Arial Nova Light" panose="020B0304020202020204" pitchFamily="34" charset="0"/>
                <a:ea typeface="Times New Roman" panose="02020603050405020304" pitchFamily="18" charset="0"/>
                <a:cs typeface="Arial" panose="020B0604020202020204" pitchFamily="34" charset="0"/>
              </a:rPr>
              <a:t>katemartin@cs2.co.uk</a:t>
            </a:r>
            <a:endParaRPr lang="en-GB" sz="200" dirty="0">
              <a:solidFill>
                <a:srgbClr val="ED008C"/>
              </a:solidFill>
              <a:effectLst/>
              <a:latin typeface="Helvetica-Light"/>
              <a:ea typeface="Times New Roman" panose="02020603050405020304" pitchFamily="18" charset="0"/>
              <a:cs typeface="Helvetica-Light"/>
            </a:endParaRPr>
          </a:p>
        </p:txBody>
      </p:sp>
      <p:sp>
        <p:nvSpPr>
          <p:cNvPr id="15" name="Text Box 23">
            <a:extLst>
              <a:ext uri="{FF2B5EF4-FFF2-40B4-BE49-F238E27FC236}">
                <a16:creationId xmlns:a16="http://schemas.microsoft.com/office/drawing/2014/main" id="{AB5415F1-5E62-4950-B32C-00F117ADE71F}"/>
              </a:ext>
            </a:extLst>
          </p:cNvPr>
          <p:cNvSpPr txBox="1"/>
          <p:nvPr/>
        </p:nvSpPr>
        <p:spPr>
          <a:xfrm>
            <a:off x="6001605" y="5638686"/>
            <a:ext cx="2251336" cy="290963"/>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0" tIns="0" rIns="0" bIns="0" numCol="1" spcCol="0" rtlCol="0" fromWordArt="0" anchor="t" anchorCtr="0" forceAA="0" upright="1" compatLnSpc="1">
            <a:prstTxWarp prst="textNoShape">
              <a:avLst/>
            </a:prstTxWarp>
            <a:noAutofit/>
          </a:bodyPr>
          <a:lstStyle/>
          <a:p>
            <a:pPr marL="0" marR="0" algn="ctr">
              <a:spcBef>
                <a:spcPts val="0"/>
              </a:spcBef>
              <a:spcAft>
                <a:spcPts val="0"/>
              </a:spcAft>
            </a:pPr>
            <a:r>
              <a:rPr lang="en-GB" sz="1050" cap="all" spc="50" dirty="0">
                <a:solidFill>
                  <a:srgbClr val="ED008C"/>
                </a:solidFill>
                <a:effectLst/>
                <a:latin typeface="Arial Nova Light" panose="020B0304020202020204" pitchFamily="34" charset="0"/>
                <a:ea typeface="Times New Roman" panose="02020603050405020304" pitchFamily="18" charset="0"/>
                <a:cs typeface="Arial" panose="020B0604020202020204" pitchFamily="34" charset="0"/>
              </a:rPr>
              <a:t>simonhottinger@cs2.co.uk</a:t>
            </a:r>
            <a:endParaRPr lang="en-GB" sz="200" dirty="0">
              <a:solidFill>
                <a:srgbClr val="ED008C"/>
              </a:solidFill>
              <a:effectLst/>
              <a:latin typeface="Helvetica-Light"/>
              <a:ea typeface="Times New Roman" panose="02020603050405020304" pitchFamily="18" charset="0"/>
              <a:cs typeface="Helvetica-Light"/>
            </a:endParaRPr>
          </a:p>
        </p:txBody>
      </p:sp>
      <p:sp>
        <p:nvSpPr>
          <p:cNvPr id="16" name="Text Box 23">
            <a:extLst>
              <a:ext uri="{FF2B5EF4-FFF2-40B4-BE49-F238E27FC236}">
                <a16:creationId xmlns:a16="http://schemas.microsoft.com/office/drawing/2014/main" id="{45A1178E-6A92-4F6E-B581-1DC096C74D05}"/>
              </a:ext>
            </a:extLst>
          </p:cNvPr>
          <p:cNvSpPr txBox="1"/>
          <p:nvPr/>
        </p:nvSpPr>
        <p:spPr>
          <a:xfrm>
            <a:off x="7963211" y="2974220"/>
            <a:ext cx="2251336" cy="290963"/>
          </a:xfrm>
          <a:prstGeom prst="rect">
            <a:avLst/>
          </a:prstGeom>
          <a:noFill/>
          <a:ln>
            <a:no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txBody>
          <a:bodyPr rot="0" spcFirstLastPara="0" vert="horz" wrap="square" lIns="0" tIns="0" rIns="0" bIns="0" numCol="1" spcCol="0" rtlCol="0" fromWordArt="0" anchor="t" anchorCtr="0" forceAA="0" upright="1" compatLnSpc="1">
            <a:prstTxWarp prst="textNoShape">
              <a:avLst/>
            </a:prstTxWarp>
            <a:noAutofit/>
          </a:bodyPr>
          <a:lstStyle/>
          <a:p>
            <a:pPr marL="0" marR="0" algn="ctr">
              <a:spcBef>
                <a:spcPts val="0"/>
              </a:spcBef>
              <a:spcAft>
                <a:spcPts val="0"/>
              </a:spcAft>
            </a:pPr>
            <a:r>
              <a:rPr lang="en-GB" sz="1050" cap="all" spc="50" dirty="0">
                <a:solidFill>
                  <a:srgbClr val="ED008C"/>
                </a:solidFill>
                <a:effectLst/>
                <a:latin typeface="Arial Nova Light" panose="020B0304020202020204" pitchFamily="34" charset="0"/>
                <a:ea typeface="Times New Roman" panose="02020603050405020304" pitchFamily="18" charset="0"/>
                <a:cs typeface="Arial" panose="020B0604020202020204" pitchFamily="34" charset="0"/>
              </a:rPr>
              <a:t>benradford@cs2.co.uk</a:t>
            </a:r>
            <a:endParaRPr lang="en-GB" sz="200" dirty="0">
              <a:solidFill>
                <a:srgbClr val="ED008C"/>
              </a:solidFill>
              <a:effectLst/>
              <a:latin typeface="Helvetica-Light"/>
              <a:ea typeface="Times New Roman" panose="02020603050405020304" pitchFamily="18" charset="0"/>
              <a:cs typeface="Helvetica-Light"/>
            </a:endParaRPr>
          </a:p>
        </p:txBody>
      </p:sp>
    </p:spTree>
    <p:extLst>
      <p:ext uri="{BB962C8B-B14F-4D97-AF65-F5344CB8AC3E}">
        <p14:creationId xmlns:p14="http://schemas.microsoft.com/office/powerpoint/2010/main" val="168177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pic>
        <p:nvPicPr>
          <p:cNvPr id="5" name="Content Placeholder 3" descr="Chart&#10;&#10;Description automatically generated">
            <a:extLst>
              <a:ext uri="{FF2B5EF4-FFF2-40B4-BE49-F238E27FC236}">
                <a16:creationId xmlns:a16="http://schemas.microsoft.com/office/drawing/2014/main" id="{9C02577E-C88D-4E84-AF05-7D97BD32D3E0}"/>
              </a:ext>
            </a:extLst>
          </p:cNvPr>
          <p:cNvPicPr>
            <a:picLocks noChangeAspect="1"/>
          </p:cNvPicPr>
          <p:nvPr/>
        </p:nvPicPr>
        <p:blipFill>
          <a:blip r:embed="rId4"/>
          <a:stretch>
            <a:fillRect/>
          </a:stretch>
        </p:blipFill>
        <p:spPr>
          <a:xfrm>
            <a:off x="1437657" y="419100"/>
            <a:ext cx="10290909" cy="6438900"/>
          </a:xfrm>
          <a:prstGeom prst="rect">
            <a:avLst/>
          </a:prstGeom>
        </p:spPr>
      </p:pic>
    </p:spTree>
    <p:extLst>
      <p:ext uri="{BB962C8B-B14F-4D97-AF65-F5344CB8AC3E}">
        <p14:creationId xmlns:p14="http://schemas.microsoft.com/office/powerpoint/2010/main" val="365931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5" name="Text Box 2">
            <a:extLst>
              <a:ext uri="{FF2B5EF4-FFF2-40B4-BE49-F238E27FC236}">
                <a16:creationId xmlns:a16="http://schemas.microsoft.com/office/drawing/2014/main" id="{E08C02EB-2A0F-4CE7-85B7-2A860D52D811}"/>
              </a:ext>
            </a:extLst>
          </p:cNvPr>
          <p:cNvSpPr txBox="1">
            <a:spLocks noChangeArrowheads="1"/>
          </p:cNvSpPr>
          <p:nvPr/>
        </p:nvSpPr>
        <p:spPr bwMode="auto">
          <a:xfrm>
            <a:off x="2968443" y="1169106"/>
            <a:ext cx="8790167" cy="4519788"/>
          </a:xfrm>
          <a:prstGeom prst="rect">
            <a:avLst/>
          </a:prstGeom>
          <a:noFill/>
          <a:ln w="9525">
            <a:noFill/>
            <a:miter lim="800000"/>
            <a:headEnd/>
            <a:tailEnd/>
          </a:ln>
        </p:spPr>
        <p:txBody>
          <a:bodyPr rot="0" vert="horz" wrap="square" lIns="91440" tIns="45720" rIns="91440" bIns="45720" anchor="t" anchorCtr="0">
            <a:noAutofit/>
          </a:bodyPr>
          <a:lstStyle/>
          <a:p>
            <a:r>
              <a:rPr lang="en-US" sz="2000" dirty="0">
                <a:solidFill>
                  <a:srgbClr val="786F66"/>
                </a:solidFill>
                <a:latin typeface="Arial Nova Light" panose="020B0304020202020204" pitchFamily="34" charset="0"/>
                <a:cs typeface="Helvetica" panose="020B0604020202020204" pitchFamily="34" charset="0"/>
              </a:rPr>
              <a:t>Recent data suggests </a:t>
            </a:r>
            <a:r>
              <a:rPr lang="en-US" sz="2000" dirty="0" err="1">
                <a:solidFill>
                  <a:srgbClr val="786F66"/>
                </a:solidFill>
                <a:latin typeface="Arial Nova Light" panose="020B0304020202020204" pitchFamily="34" charset="0"/>
                <a:cs typeface="Helvetica" panose="020B0604020202020204" pitchFamily="34" charset="0"/>
              </a:rPr>
              <a:t>Dilaps</a:t>
            </a:r>
            <a:r>
              <a:rPr lang="en-US" sz="2000" dirty="0">
                <a:solidFill>
                  <a:srgbClr val="786F66"/>
                </a:solidFill>
                <a:latin typeface="Arial Nova Light" panose="020B0304020202020204" pitchFamily="34" charset="0"/>
                <a:cs typeface="Helvetica" panose="020B0604020202020204" pitchFamily="34" charset="0"/>
              </a:rPr>
              <a:t> market in U.K. is estimated at £4.7bn.</a:t>
            </a:r>
          </a:p>
          <a:p>
            <a:endParaRPr lang="en-US" sz="2000" dirty="0">
              <a:solidFill>
                <a:srgbClr val="786F66"/>
              </a:solidFill>
              <a:latin typeface="Arial Nova Light" panose="020B0304020202020204" pitchFamily="34" charset="0"/>
              <a:cs typeface="Helvetica" panose="020B0604020202020204" pitchFamily="34" charset="0"/>
            </a:endParaRPr>
          </a:p>
          <a:p>
            <a:endParaRPr lang="en-US" sz="2000" dirty="0">
              <a:solidFill>
                <a:srgbClr val="786F66"/>
              </a:solidFill>
              <a:latin typeface="Arial Nova Light" panose="020B0304020202020204" pitchFamily="34" charset="0"/>
              <a:cs typeface="Helvetica" panose="020B0604020202020204" pitchFamily="34" charset="0"/>
            </a:endParaRPr>
          </a:p>
          <a:p>
            <a:endParaRPr lang="en-US" sz="2000" dirty="0">
              <a:solidFill>
                <a:srgbClr val="786F66"/>
              </a:solidFill>
              <a:latin typeface="Arial Nova Light" panose="020B0304020202020204" pitchFamily="34" charset="0"/>
              <a:cs typeface="Helvetica" panose="020B0604020202020204" pitchFamily="34" charset="0"/>
            </a:endParaRPr>
          </a:p>
          <a:p>
            <a:r>
              <a:rPr lang="en-US" sz="2000" dirty="0">
                <a:solidFill>
                  <a:srgbClr val="786F66"/>
                </a:solidFill>
                <a:latin typeface="Arial Nova Light" panose="020B0304020202020204" pitchFamily="34" charset="0"/>
                <a:cs typeface="Helvetica" panose="020B0604020202020204" pitchFamily="34" charset="0"/>
              </a:rPr>
              <a:t>The BRC estimates that there are around 5,000 fewer stores since the start of the pandemic, meaning one in seven shops now lie empty.</a:t>
            </a:r>
          </a:p>
          <a:p>
            <a:endParaRPr lang="en-US" sz="2000" dirty="0">
              <a:solidFill>
                <a:srgbClr val="786F66"/>
              </a:solidFill>
              <a:latin typeface="Arial Nova Light" panose="020B0304020202020204" pitchFamily="34" charset="0"/>
              <a:cs typeface="Helvetica" panose="020B0604020202020204" pitchFamily="34" charset="0"/>
            </a:endParaRPr>
          </a:p>
          <a:p>
            <a:endParaRPr lang="en-US" sz="2000" dirty="0">
              <a:solidFill>
                <a:srgbClr val="786F66"/>
              </a:solidFill>
              <a:latin typeface="Arial Nova Light" panose="020B0304020202020204" pitchFamily="34" charset="0"/>
              <a:cs typeface="Helvetica" panose="020B0604020202020204" pitchFamily="34" charset="0"/>
            </a:endParaRPr>
          </a:p>
          <a:p>
            <a:endParaRPr lang="en-US" sz="2000" dirty="0">
              <a:solidFill>
                <a:srgbClr val="786F66"/>
              </a:solidFill>
              <a:latin typeface="Arial Nova Light" panose="020B0304020202020204" pitchFamily="34" charset="0"/>
              <a:cs typeface="Helvetica" panose="020B0604020202020204" pitchFamily="34" charset="0"/>
            </a:endParaRPr>
          </a:p>
          <a:p>
            <a:r>
              <a:rPr lang="en-US" sz="2000" dirty="0">
                <a:solidFill>
                  <a:srgbClr val="786F66"/>
                </a:solidFill>
                <a:latin typeface="Arial Nova Light" panose="020B0304020202020204" pitchFamily="34" charset="0"/>
                <a:cs typeface="Helvetica" panose="020B0604020202020204" pitchFamily="34" charset="0"/>
              </a:rPr>
              <a:t>The overall GB vacancy rate increased to 14.1 percent in Q1 of 2021, from 13.7 percent in Q4 of 2020.</a:t>
            </a:r>
          </a:p>
          <a:p>
            <a:r>
              <a:rPr lang="en-US" sz="2000" dirty="0">
                <a:solidFill>
                  <a:srgbClr val="786F66"/>
                </a:solidFill>
                <a:latin typeface="Arial Nova Light" panose="020B0304020202020204" pitchFamily="34" charset="0"/>
                <a:cs typeface="Helvetica" panose="020B0604020202020204" pitchFamily="34" charset="0"/>
              </a:rPr>
              <a:t>This marks three consecutive years of increasing vacancy rates from Q1 2018.</a:t>
            </a:r>
          </a:p>
        </p:txBody>
      </p:sp>
      <p:pic>
        <p:nvPicPr>
          <p:cNvPr id="11" name="Graphic 10">
            <a:extLst>
              <a:ext uri="{FF2B5EF4-FFF2-40B4-BE49-F238E27FC236}">
                <a16:creationId xmlns:a16="http://schemas.microsoft.com/office/drawing/2014/main" id="{86488540-4B91-4C2F-8A80-3056997972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55549" y="1054573"/>
            <a:ext cx="828616" cy="828616"/>
          </a:xfrm>
          <a:prstGeom prst="rect">
            <a:avLst/>
          </a:prstGeom>
        </p:spPr>
      </p:pic>
      <p:pic>
        <p:nvPicPr>
          <p:cNvPr id="12" name="Graphic 11">
            <a:extLst>
              <a:ext uri="{FF2B5EF4-FFF2-40B4-BE49-F238E27FC236}">
                <a16:creationId xmlns:a16="http://schemas.microsoft.com/office/drawing/2014/main" id="{9CC64D9D-8395-4EA4-9DBE-7B21EBE558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755549" y="2614133"/>
            <a:ext cx="828617" cy="828617"/>
          </a:xfrm>
          <a:prstGeom prst="rect">
            <a:avLst/>
          </a:prstGeom>
        </p:spPr>
      </p:pic>
      <p:pic>
        <p:nvPicPr>
          <p:cNvPr id="13" name="Graphic 12">
            <a:extLst>
              <a:ext uri="{FF2B5EF4-FFF2-40B4-BE49-F238E27FC236}">
                <a16:creationId xmlns:a16="http://schemas.microsoft.com/office/drawing/2014/main" id="{C1595897-F51E-4EC0-9C04-8913DD8495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755549" y="4325384"/>
            <a:ext cx="828616" cy="828616"/>
          </a:xfrm>
          <a:prstGeom prst="rect">
            <a:avLst/>
          </a:prstGeom>
        </p:spPr>
      </p:pic>
      <p:sp>
        <p:nvSpPr>
          <p:cNvPr id="8" name="Text Box 2">
            <a:extLst>
              <a:ext uri="{FF2B5EF4-FFF2-40B4-BE49-F238E27FC236}">
                <a16:creationId xmlns:a16="http://schemas.microsoft.com/office/drawing/2014/main" id="{0E41C6B8-5EA2-431B-921B-4D0D2E4EAC45}"/>
              </a:ext>
            </a:extLst>
          </p:cNvPr>
          <p:cNvSpPr txBox="1">
            <a:spLocks noChangeArrowheads="1"/>
          </p:cNvSpPr>
          <p:nvPr/>
        </p:nvSpPr>
        <p:spPr bwMode="auto">
          <a:xfrm>
            <a:off x="3957641" y="6259605"/>
            <a:ext cx="7886700" cy="313765"/>
          </a:xfrm>
          <a:prstGeom prst="rect">
            <a:avLst/>
          </a:prstGeom>
          <a:noFill/>
          <a:ln w="9525">
            <a:noFill/>
            <a:miter lim="800000"/>
            <a:headEnd/>
            <a:tailEnd/>
          </a:ln>
        </p:spPr>
        <p:txBody>
          <a:bodyPr rot="0" vert="horz" wrap="square" lIns="91440" tIns="45720" rIns="91440" bIns="45720" anchor="t" anchorCtr="0">
            <a:noAutofit/>
          </a:bodyPr>
          <a:lstStyle/>
          <a:p>
            <a:pPr algn="r"/>
            <a:r>
              <a:rPr lang="en-US" sz="1200" i="1" dirty="0">
                <a:solidFill>
                  <a:srgbClr val="ED008C"/>
                </a:solidFill>
                <a:latin typeface="Arial Nova Light" panose="020B0304020202020204" pitchFamily="34" charset="0"/>
                <a:cs typeface="Helvetica" panose="020B0604020202020204" pitchFamily="34" charset="0"/>
              </a:rPr>
              <a:t>Source: British Retail Consortium (2021).</a:t>
            </a:r>
          </a:p>
        </p:txBody>
      </p:sp>
    </p:spTree>
    <p:extLst>
      <p:ext uri="{BB962C8B-B14F-4D97-AF65-F5344CB8AC3E}">
        <p14:creationId xmlns:p14="http://schemas.microsoft.com/office/powerpoint/2010/main" val="157924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sp>
        <p:nvSpPr>
          <p:cNvPr id="25" name="Text Box 2">
            <a:extLst>
              <a:ext uri="{FF2B5EF4-FFF2-40B4-BE49-F238E27FC236}">
                <a16:creationId xmlns:a16="http://schemas.microsoft.com/office/drawing/2014/main" id="{E08C02EB-2A0F-4CE7-85B7-2A860D52D811}"/>
              </a:ext>
            </a:extLst>
          </p:cNvPr>
          <p:cNvSpPr txBox="1">
            <a:spLocks noChangeArrowheads="1"/>
          </p:cNvSpPr>
          <p:nvPr/>
        </p:nvSpPr>
        <p:spPr bwMode="auto">
          <a:xfrm>
            <a:off x="2873318" y="1890832"/>
            <a:ext cx="8399673" cy="3658280"/>
          </a:xfrm>
          <a:prstGeom prst="rect">
            <a:avLst/>
          </a:prstGeom>
          <a:noFill/>
          <a:ln w="9525">
            <a:noFill/>
            <a:miter lim="800000"/>
            <a:headEnd/>
            <a:tailEnd/>
          </a:ln>
        </p:spPr>
        <p:txBody>
          <a:bodyPr rot="0" vert="horz" wrap="square" lIns="91440" tIns="45720" rIns="91440" bIns="45720" anchor="t" anchorCtr="0">
            <a:noAutofit/>
          </a:bodyPr>
          <a:lstStyle/>
          <a:p>
            <a:r>
              <a:rPr lang="en-US" sz="1600" dirty="0">
                <a:solidFill>
                  <a:srgbClr val="786F66"/>
                </a:solidFill>
                <a:latin typeface="Arial Nova Light" panose="020B0304020202020204" pitchFamily="34" charset="0"/>
                <a:cs typeface="Helvetica" panose="020B0604020202020204" pitchFamily="34" charset="0"/>
              </a:rPr>
              <a:t>Average final settlements for each type of property were as follows.</a:t>
            </a:r>
          </a:p>
          <a:p>
            <a:pPr marL="285750" indent="-285750">
              <a:buFont typeface="Arial" panose="020B0604020202020204" pitchFamily="34" charset="0"/>
              <a:buChar char="•"/>
            </a:pPr>
            <a:r>
              <a:rPr lang="en-US" sz="1600" dirty="0">
                <a:solidFill>
                  <a:srgbClr val="786F66"/>
                </a:solidFill>
                <a:latin typeface="Arial Nova Light" panose="020B0304020202020204" pitchFamily="34" charset="0"/>
                <a:cs typeface="Helvetica" panose="020B0604020202020204" pitchFamily="34" charset="0"/>
              </a:rPr>
              <a:t>Offices – £12.18/square foot.</a:t>
            </a:r>
          </a:p>
          <a:p>
            <a:pPr marL="285750" indent="-285750">
              <a:buFont typeface="Arial" panose="020B0604020202020204" pitchFamily="34" charset="0"/>
              <a:buChar char="•"/>
            </a:pPr>
            <a:r>
              <a:rPr lang="en-US" sz="1600" dirty="0">
                <a:solidFill>
                  <a:srgbClr val="786F66"/>
                </a:solidFill>
                <a:latin typeface="Arial Nova Light" panose="020B0304020202020204" pitchFamily="34" charset="0"/>
                <a:cs typeface="Helvetica" panose="020B0604020202020204" pitchFamily="34" charset="0"/>
              </a:rPr>
              <a:t>Industrial – £9.28/square foot.</a:t>
            </a:r>
          </a:p>
          <a:p>
            <a:pPr marL="285750" indent="-285750">
              <a:buFont typeface="Arial" panose="020B0604020202020204" pitchFamily="34" charset="0"/>
              <a:buChar char="•"/>
            </a:pPr>
            <a:r>
              <a:rPr lang="en-US" sz="1600" dirty="0">
                <a:solidFill>
                  <a:srgbClr val="786F66"/>
                </a:solidFill>
                <a:latin typeface="Arial Nova Light" panose="020B0304020202020204" pitchFamily="34" charset="0"/>
                <a:cs typeface="Helvetica" panose="020B0604020202020204" pitchFamily="34" charset="0"/>
              </a:rPr>
              <a:t>Retail – </a:t>
            </a:r>
            <a:r>
              <a:rPr lang="en-US" sz="1600">
                <a:solidFill>
                  <a:srgbClr val="786F66"/>
                </a:solidFill>
                <a:latin typeface="Arial Nova Light" panose="020B0304020202020204" pitchFamily="34" charset="0"/>
                <a:cs typeface="Helvetica" panose="020B0604020202020204" pitchFamily="34" charset="0"/>
              </a:rPr>
              <a:t>£27.51/square </a:t>
            </a:r>
            <a:r>
              <a:rPr lang="en-US" sz="1600" dirty="0">
                <a:solidFill>
                  <a:srgbClr val="786F66"/>
                </a:solidFill>
                <a:latin typeface="Arial Nova Light" panose="020B0304020202020204" pitchFamily="34" charset="0"/>
                <a:cs typeface="Helvetica" panose="020B0604020202020204" pitchFamily="34" charset="0"/>
              </a:rPr>
              <a:t>foot.</a:t>
            </a:r>
          </a:p>
          <a:p>
            <a:endParaRPr lang="en-US" sz="1600" dirty="0">
              <a:solidFill>
                <a:srgbClr val="786F66"/>
              </a:solidFill>
              <a:latin typeface="Arial Nova Light" panose="020B0304020202020204" pitchFamily="34" charset="0"/>
              <a:cs typeface="Helvetica" panose="020B0604020202020204" pitchFamily="34" charset="0"/>
            </a:endParaRPr>
          </a:p>
          <a:p>
            <a:endParaRPr lang="en-US" sz="1200" dirty="0">
              <a:solidFill>
                <a:srgbClr val="786F66"/>
              </a:solidFill>
              <a:latin typeface="Arial Nova Light" panose="020B0304020202020204" pitchFamily="34" charset="0"/>
              <a:cs typeface="Helvetica" panose="020B0604020202020204" pitchFamily="34" charset="0"/>
            </a:endParaRPr>
          </a:p>
          <a:p>
            <a:r>
              <a:rPr lang="en-US" sz="1600" dirty="0">
                <a:solidFill>
                  <a:srgbClr val="786F66"/>
                </a:solidFill>
                <a:latin typeface="Arial Nova Light" panose="020B0304020202020204" pitchFamily="34" charset="0"/>
                <a:cs typeface="Helvetica" panose="020B0604020202020204" pitchFamily="34" charset="0"/>
              </a:rPr>
              <a:t>Average reduction of: </a:t>
            </a:r>
          </a:p>
          <a:p>
            <a:pPr marL="285750" indent="-285750">
              <a:buFont typeface="Arial" panose="020B0604020202020204" pitchFamily="34" charset="0"/>
              <a:buChar char="•"/>
            </a:pPr>
            <a:r>
              <a:rPr lang="en-US" sz="1600" dirty="0">
                <a:solidFill>
                  <a:srgbClr val="786F66"/>
                </a:solidFill>
                <a:latin typeface="Arial Nova Light" panose="020B0304020202020204" pitchFamily="34" charset="0"/>
                <a:cs typeface="Helvetica" panose="020B0604020202020204" pitchFamily="34" charset="0"/>
              </a:rPr>
              <a:t>50% where surveyors act for tenants,</a:t>
            </a:r>
          </a:p>
          <a:p>
            <a:pPr marL="285750" indent="-285750">
              <a:buFont typeface="Arial" panose="020B0604020202020204" pitchFamily="34" charset="0"/>
              <a:buChar char="•"/>
            </a:pPr>
            <a:r>
              <a:rPr lang="en-US" sz="1600" dirty="0">
                <a:solidFill>
                  <a:srgbClr val="ED008C"/>
                </a:solidFill>
                <a:latin typeface="Arial Nova Light" panose="020B0304020202020204" pitchFamily="34" charset="0"/>
                <a:cs typeface="Helvetica" panose="020B0604020202020204" pitchFamily="34" charset="0"/>
              </a:rPr>
              <a:t>This compares to CS2 who save tenant clients an average of 64.01%.</a:t>
            </a:r>
          </a:p>
          <a:p>
            <a:endParaRPr lang="en-US" sz="1600" dirty="0">
              <a:solidFill>
                <a:srgbClr val="786F66"/>
              </a:solidFill>
              <a:latin typeface="Arial Nova Light" panose="020B0304020202020204" pitchFamily="34" charset="0"/>
              <a:cs typeface="Helvetica" panose="020B0604020202020204" pitchFamily="34" charset="0"/>
            </a:endParaRPr>
          </a:p>
          <a:p>
            <a:endParaRPr lang="en-US" sz="1600" dirty="0">
              <a:solidFill>
                <a:srgbClr val="786F66"/>
              </a:solidFill>
              <a:latin typeface="Arial Nova Light" panose="020B0304020202020204" pitchFamily="34" charset="0"/>
              <a:cs typeface="Helvetica" panose="020B0604020202020204" pitchFamily="34" charset="0"/>
            </a:endParaRPr>
          </a:p>
          <a:p>
            <a:r>
              <a:rPr lang="en-US" sz="1600" dirty="0">
                <a:solidFill>
                  <a:srgbClr val="786F66"/>
                </a:solidFill>
                <a:latin typeface="Arial Nova Light" panose="020B0304020202020204" pitchFamily="34" charset="0"/>
                <a:cs typeface="Helvetica" panose="020B0604020202020204" pitchFamily="34" charset="0"/>
              </a:rPr>
              <a:t>The dilapidations industry had an estimated total number of 35,000 cases per year in 2011.</a:t>
            </a:r>
          </a:p>
          <a:p>
            <a:endParaRPr lang="en-US" sz="1600" dirty="0">
              <a:solidFill>
                <a:srgbClr val="786F66"/>
              </a:solidFill>
              <a:latin typeface="Arial Nova Light" panose="020B0304020202020204" pitchFamily="34" charset="0"/>
              <a:cs typeface="Helvetica" panose="020B0604020202020204" pitchFamily="34" charset="0"/>
            </a:endParaRPr>
          </a:p>
        </p:txBody>
      </p:sp>
      <p:pic>
        <p:nvPicPr>
          <p:cNvPr id="28" name="Graphic 27" descr="Piggy Bank outline">
            <a:extLst>
              <a:ext uri="{FF2B5EF4-FFF2-40B4-BE49-F238E27FC236}">
                <a16:creationId xmlns:a16="http://schemas.microsoft.com/office/drawing/2014/main" id="{96A13574-6F16-4D4F-9144-215ACE7E2F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21436" y="2099404"/>
            <a:ext cx="828616" cy="828616"/>
          </a:xfrm>
          <a:prstGeom prst="rect">
            <a:avLst/>
          </a:prstGeom>
        </p:spPr>
      </p:pic>
      <p:pic>
        <p:nvPicPr>
          <p:cNvPr id="29" name="Graphic 28" descr="For Sale outline">
            <a:extLst>
              <a:ext uri="{FF2B5EF4-FFF2-40B4-BE49-F238E27FC236}">
                <a16:creationId xmlns:a16="http://schemas.microsoft.com/office/drawing/2014/main" id="{E10BA9F4-A0C0-4D4D-AB2E-51DE2527FF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721436" y="3409949"/>
            <a:ext cx="828617" cy="828617"/>
          </a:xfrm>
          <a:prstGeom prst="rect">
            <a:avLst/>
          </a:prstGeom>
        </p:spPr>
      </p:pic>
      <p:sp>
        <p:nvSpPr>
          <p:cNvPr id="10" name="Text Box 2">
            <a:extLst>
              <a:ext uri="{FF2B5EF4-FFF2-40B4-BE49-F238E27FC236}">
                <a16:creationId xmlns:a16="http://schemas.microsoft.com/office/drawing/2014/main" id="{37E47CA5-E29C-47AF-ACE3-DC107E68C523}"/>
              </a:ext>
            </a:extLst>
          </p:cNvPr>
          <p:cNvSpPr txBox="1">
            <a:spLocks noChangeArrowheads="1"/>
          </p:cNvSpPr>
          <p:nvPr/>
        </p:nvSpPr>
        <p:spPr bwMode="auto">
          <a:xfrm>
            <a:off x="4000503" y="6230470"/>
            <a:ext cx="7886700" cy="313765"/>
          </a:xfrm>
          <a:prstGeom prst="rect">
            <a:avLst/>
          </a:prstGeom>
          <a:noFill/>
          <a:ln w="9525">
            <a:noFill/>
            <a:miter lim="800000"/>
            <a:headEnd/>
            <a:tailEnd/>
          </a:ln>
        </p:spPr>
        <p:txBody>
          <a:bodyPr rot="0" vert="horz" wrap="square" lIns="91440" tIns="45720" rIns="91440" bIns="45720" anchor="t" anchorCtr="0">
            <a:noAutofit/>
          </a:bodyPr>
          <a:lstStyle/>
          <a:p>
            <a:pPr algn="r"/>
            <a:r>
              <a:rPr lang="en-US" sz="1200" i="1" dirty="0">
                <a:solidFill>
                  <a:srgbClr val="ED008C"/>
                </a:solidFill>
                <a:latin typeface="Arial Nova Light" panose="020B0304020202020204" pitchFamily="34" charset="0"/>
                <a:cs typeface="Helvetica" panose="020B0604020202020204" pitchFamily="34" charset="0"/>
              </a:rPr>
              <a:t>Source: IBB Law on RICS Dilapidations Forum (2011). Data inflated using BCIS Cost Index.</a:t>
            </a:r>
          </a:p>
        </p:txBody>
      </p:sp>
      <p:sp>
        <p:nvSpPr>
          <p:cNvPr id="11" name="Text Box 2">
            <a:extLst>
              <a:ext uri="{FF2B5EF4-FFF2-40B4-BE49-F238E27FC236}">
                <a16:creationId xmlns:a16="http://schemas.microsoft.com/office/drawing/2014/main" id="{92B9BE6D-423B-4E60-89C7-56E80888D119}"/>
              </a:ext>
            </a:extLst>
          </p:cNvPr>
          <p:cNvSpPr txBox="1">
            <a:spLocks noChangeArrowheads="1"/>
          </p:cNvSpPr>
          <p:nvPr/>
        </p:nvSpPr>
        <p:spPr bwMode="auto">
          <a:xfrm>
            <a:off x="1750500" y="916501"/>
            <a:ext cx="9522491" cy="733366"/>
          </a:xfrm>
          <a:prstGeom prst="rect">
            <a:avLst/>
          </a:prstGeom>
          <a:noFill/>
          <a:ln w="9525">
            <a:noFill/>
            <a:miter lim="800000"/>
            <a:headEnd/>
            <a:tailEnd/>
          </a:ln>
        </p:spPr>
        <p:txBody>
          <a:bodyPr rot="0" vert="horz" wrap="square" lIns="91440" tIns="45720" rIns="91440" bIns="45720" anchor="t" anchorCtr="0">
            <a:noAutofit/>
          </a:bodyPr>
          <a:lstStyle/>
          <a:p>
            <a:r>
              <a:rPr lang="en-US" sz="1600" dirty="0">
                <a:solidFill>
                  <a:srgbClr val="786F66"/>
                </a:solidFill>
                <a:latin typeface="Arial Nova Light" panose="020B0304020202020204" pitchFamily="34" charset="0"/>
                <a:cs typeface="Helvetica" panose="020B0604020202020204" pitchFamily="34" charset="0"/>
              </a:rPr>
              <a:t>The most recent RICS Survey into the Dilapidations Market took place at The Dilapidations Forum with 45,000 respondents. This survey found:</a:t>
            </a:r>
          </a:p>
        </p:txBody>
      </p:sp>
      <p:pic>
        <p:nvPicPr>
          <p:cNvPr id="12" name="Graphic 11" descr="Gantt Chart outline">
            <a:extLst>
              <a:ext uri="{FF2B5EF4-FFF2-40B4-BE49-F238E27FC236}">
                <a16:creationId xmlns:a16="http://schemas.microsoft.com/office/drawing/2014/main" id="{74410CD4-7C5C-441F-BFBF-229D0891B6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721437" y="4720496"/>
            <a:ext cx="828616" cy="828616"/>
          </a:xfrm>
          <a:prstGeom prst="rect">
            <a:avLst/>
          </a:prstGeom>
        </p:spPr>
      </p:pic>
    </p:spTree>
    <p:extLst>
      <p:ext uri="{BB962C8B-B14F-4D97-AF65-F5344CB8AC3E}">
        <p14:creationId xmlns:p14="http://schemas.microsoft.com/office/powerpoint/2010/main" val="54927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pic>
        <p:nvPicPr>
          <p:cNvPr id="3" name="Picture 2">
            <a:extLst>
              <a:ext uri="{FF2B5EF4-FFF2-40B4-BE49-F238E27FC236}">
                <a16:creationId xmlns:a16="http://schemas.microsoft.com/office/drawing/2014/main" id="{726D4AD9-C998-4A2A-8ED1-D0ADC34A64F0}"/>
              </a:ext>
            </a:extLst>
          </p:cNvPr>
          <p:cNvPicPr>
            <a:picLocks noChangeAspect="1"/>
          </p:cNvPicPr>
          <p:nvPr/>
        </p:nvPicPr>
        <p:blipFill>
          <a:blip r:embed="rId4"/>
          <a:stretch>
            <a:fillRect/>
          </a:stretch>
        </p:blipFill>
        <p:spPr>
          <a:xfrm>
            <a:off x="1497806" y="1677791"/>
            <a:ext cx="10230926" cy="4368882"/>
          </a:xfrm>
          <a:prstGeom prst="rect">
            <a:avLst/>
          </a:prstGeom>
        </p:spPr>
      </p:pic>
      <p:sp>
        <p:nvSpPr>
          <p:cNvPr id="9" name="Text Box 2">
            <a:extLst>
              <a:ext uri="{FF2B5EF4-FFF2-40B4-BE49-F238E27FC236}">
                <a16:creationId xmlns:a16="http://schemas.microsoft.com/office/drawing/2014/main" id="{D8155E8F-4123-4F27-9996-7CCA2273C5A8}"/>
              </a:ext>
            </a:extLst>
          </p:cNvPr>
          <p:cNvSpPr txBox="1">
            <a:spLocks noChangeArrowheads="1"/>
          </p:cNvSpPr>
          <p:nvPr/>
        </p:nvSpPr>
        <p:spPr bwMode="auto">
          <a:xfrm>
            <a:off x="1497806" y="611701"/>
            <a:ext cx="9775185" cy="733366"/>
          </a:xfrm>
          <a:prstGeom prst="rect">
            <a:avLst/>
          </a:prstGeom>
          <a:noFill/>
          <a:ln w="9525">
            <a:noFill/>
            <a:miter lim="800000"/>
            <a:headEnd/>
            <a:tailEnd/>
          </a:ln>
        </p:spPr>
        <p:txBody>
          <a:bodyPr rot="0" vert="horz" wrap="square" lIns="91440" tIns="45720" rIns="91440" bIns="45720" anchor="t" anchorCtr="0">
            <a:noAutofit/>
          </a:bodyPr>
          <a:lstStyle/>
          <a:p>
            <a:r>
              <a:rPr lang="en-US" dirty="0">
                <a:solidFill>
                  <a:srgbClr val="ED008C"/>
                </a:solidFill>
                <a:latin typeface="Arial Nova Light" panose="020B0304020202020204" pitchFamily="34" charset="0"/>
                <a:cs typeface="Helvetica" panose="020B0604020202020204" pitchFamily="34" charset="0"/>
              </a:rPr>
              <a:t>Overall, break clauses are now most common in the industrial (43.4%) and office sectors (43.8%), and notably lower in the retail sector at 29.2%. </a:t>
            </a:r>
          </a:p>
        </p:txBody>
      </p:sp>
      <p:sp>
        <p:nvSpPr>
          <p:cNvPr id="10" name="Text Box 2">
            <a:extLst>
              <a:ext uri="{FF2B5EF4-FFF2-40B4-BE49-F238E27FC236}">
                <a16:creationId xmlns:a16="http://schemas.microsoft.com/office/drawing/2014/main" id="{1C7674F9-6C30-4A0E-8CB8-6D5E24D13245}"/>
              </a:ext>
            </a:extLst>
          </p:cNvPr>
          <p:cNvSpPr txBox="1">
            <a:spLocks noChangeArrowheads="1"/>
          </p:cNvSpPr>
          <p:nvPr/>
        </p:nvSpPr>
        <p:spPr bwMode="auto">
          <a:xfrm>
            <a:off x="1847853" y="6387352"/>
            <a:ext cx="9925047" cy="337298"/>
          </a:xfrm>
          <a:prstGeom prst="rect">
            <a:avLst/>
          </a:prstGeom>
          <a:noFill/>
          <a:ln w="9525">
            <a:noFill/>
            <a:miter lim="800000"/>
            <a:headEnd/>
            <a:tailEnd/>
          </a:ln>
        </p:spPr>
        <p:txBody>
          <a:bodyPr rot="0" vert="horz" wrap="square" lIns="91440" tIns="45720" rIns="91440" bIns="45720" anchor="t" anchorCtr="0">
            <a:noAutofit/>
          </a:bodyPr>
          <a:lstStyle/>
          <a:p>
            <a:r>
              <a:rPr lang="en-US" sz="1200" i="1" dirty="0">
                <a:solidFill>
                  <a:srgbClr val="ED008C"/>
                </a:solidFill>
                <a:latin typeface="Arial Nova Light" panose="020B0304020202020204" pitchFamily="34" charset="0"/>
                <a:cs typeface="Helvetica" panose="020B0604020202020204" pitchFamily="34" charset="0"/>
              </a:rPr>
              <a:t>Source: MSCI UK Lease Events Review (2019) - https://www.realestate.bnpparibas.co.uk/sites/default/files/2019-12/leaseeventsreport2019-final.pdf</a:t>
            </a:r>
          </a:p>
        </p:txBody>
      </p:sp>
    </p:spTree>
    <p:extLst>
      <p:ext uri="{BB962C8B-B14F-4D97-AF65-F5344CB8AC3E}">
        <p14:creationId xmlns:p14="http://schemas.microsoft.com/office/powerpoint/2010/main" val="236253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9ABAEE27-4302-400C-B9F4-53635A33D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849" y="0"/>
            <a:ext cx="4848301" cy="6858000"/>
          </a:xfrm>
          <a:prstGeom prst="rect">
            <a:avLst/>
          </a:prstGeom>
        </p:spPr>
      </p:pic>
    </p:spTree>
    <p:extLst>
      <p:ext uri="{BB962C8B-B14F-4D97-AF65-F5344CB8AC3E}">
        <p14:creationId xmlns:p14="http://schemas.microsoft.com/office/powerpoint/2010/main" val="372985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65832E7-1775-4EB7-A315-793B37D958A2}"/>
              </a:ext>
            </a:extLst>
          </p:cNvPr>
          <p:cNvCxnSpPr>
            <a:cxnSpLocks/>
          </p:cNvCxnSpPr>
          <p:nvPr/>
        </p:nvCxnSpPr>
        <p:spPr>
          <a:xfrm>
            <a:off x="919000" y="0"/>
            <a:ext cx="0" cy="6858000"/>
          </a:xfrm>
          <a:prstGeom prst="line">
            <a:avLst/>
          </a:prstGeom>
          <a:ln>
            <a:solidFill>
              <a:srgbClr val="ED008C"/>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E3C3B40-D292-4DB0-82D1-B08BADE7B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6503" y="5820283"/>
            <a:ext cx="995123" cy="452781"/>
          </a:xfrm>
          <a:prstGeom prst="rect">
            <a:avLst/>
          </a:prstGeom>
        </p:spPr>
      </p:pic>
      <p:pic>
        <p:nvPicPr>
          <p:cNvPr id="25" name="Content Placeholder 5" descr="Graphical user interface, application, website&#10;&#10;Description automatically generated">
            <a:extLst>
              <a:ext uri="{FF2B5EF4-FFF2-40B4-BE49-F238E27FC236}">
                <a16:creationId xmlns:a16="http://schemas.microsoft.com/office/drawing/2014/main" id="{48EB5868-E5FA-4175-A4FC-50C70BFDA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5391" y="1"/>
            <a:ext cx="9729884" cy="6858000"/>
          </a:xfrm>
          <a:prstGeom prst="rect">
            <a:avLst/>
          </a:prstGeom>
        </p:spPr>
      </p:pic>
    </p:spTree>
    <p:extLst>
      <p:ext uri="{BB962C8B-B14F-4D97-AF65-F5344CB8AC3E}">
        <p14:creationId xmlns:p14="http://schemas.microsoft.com/office/powerpoint/2010/main" val="11629098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5312</TotalTime>
  <Words>4193</Words>
  <Application>Microsoft Office PowerPoint</Application>
  <PresentationFormat>Widescreen</PresentationFormat>
  <Paragraphs>495</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Agency FB</vt:lpstr>
      <vt:lpstr>Arial</vt:lpstr>
      <vt:lpstr>Arial Nova Light</vt:lpstr>
      <vt:lpstr>Calibri</vt:lpstr>
      <vt:lpstr>Calibri Light</vt:lpstr>
      <vt:lpstr>Helvetica-Light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 CLAUSES &amp; DILAPIDATIONS</vt:lpstr>
      <vt:lpstr>VACANT POSSESSION</vt:lpstr>
      <vt:lpstr>MATERIAL COMPLIANCE</vt:lpstr>
      <vt:lpstr>ABSOLUTE COMPLIANCE</vt:lpstr>
      <vt:lpstr>SUMMARY OF BREAK CLAUSES</vt:lpstr>
      <vt:lpstr>SCHEDULES OF CONDITION</vt:lpstr>
      <vt:lpstr>PowerPoint Presentation</vt:lpstr>
      <vt:lpstr>SCOTS LAW </vt:lpstr>
      <vt:lpstr>COMMON LAW REPAIR </vt:lpstr>
      <vt:lpstr>ALTERNATIVE MEASURE OF LOSS</vt:lpstr>
      <vt:lpstr>PAYMENT CLAUSE</vt:lpstr>
      <vt:lpstr>LOSS OF RENT CLAUSE</vt:lpstr>
      <vt:lpstr>REPAIRS NOTICE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Swanston</dc:creator>
  <cp:lastModifiedBy>Eve Hesketh</cp:lastModifiedBy>
  <cp:revision>159</cp:revision>
  <dcterms:created xsi:type="dcterms:W3CDTF">2020-01-13T11:50:15Z</dcterms:created>
  <dcterms:modified xsi:type="dcterms:W3CDTF">2021-06-21T11:37:00Z</dcterms:modified>
</cp:coreProperties>
</file>