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97"/>
    <p:restoredTop sz="75941"/>
  </p:normalViewPr>
  <p:slideViewPr>
    <p:cSldViewPr snapToGrid="0" snapToObjects="1">
      <p:cViewPr varScale="1">
        <p:scale>
          <a:sx n="97" d="100"/>
          <a:sy n="97" d="100"/>
        </p:scale>
        <p:origin x="1184"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958475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Hi.  I’m </a:t>
            </a:r>
            <a:r>
              <a:rPr lang="en-US" sz="1200" b="1" kern="1200" dirty="0" err="1">
                <a:solidFill>
                  <a:schemeClr val="tx1"/>
                </a:solidFill>
                <a:effectLst/>
                <a:latin typeface="+mn-lt"/>
                <a:ea typeface="+mn-ea"/>
                <a:cs typeface="+mn-cs"/>
              </a:rPr>
              <a:t>sarah</a:t>
            </a:r>
            <a:r>
              <a:rPr lang="en-US" sz="1200" b="1" kern="1200" dirty="0">
                <a:solidFill>
                  <a:schemeClr val="tx1"/>
                </a:solidFill>
                <a:effectLst/>
                <a:latin typeface="+mn-lt"/>
                <a:ea typeface="+mn-ea"/>
                <a:cs typeface="+mn-cs"/>
              </a:rPr>
              <a:t> Vahlkamp </a:t>
            </a:r>
            <a:r>
              <a:rPr lang="en-US" sz="1200" b="0" kern="1200" dirty="0">
                <a:solidFill>
                  <a:schemeClr val="tx1"/>
                </a:solidFill>
                <a:effectLst/>
                <a:latin typeface="+mn-lt"/>
                <a:ea typeface="+mn-ea"/>
                <a:cs typeface="+mn-cs"/>
              </a:rPr>
              <a:t>and I’m a doctoral candidate mid-dissertation focused on human-ai interaction and creativity at the University of Maryland. </a:t>
            </a:r>
          </a:p>
          <a:p>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I’m here to talk to you about THE WORK BEFORE THE WORK</a:t>
            </a:r>
          </a:p>
          <a:p>
            <a:endParaRPr lang="en-US" sz="1200" b="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What I want to do today</a:t>
            </a:r>
            <a:r>
              <a:rPr lang="en-US" sz="1200" kern="1200" dirty="0">
                <a:solidFill>
                  <a:schemeClr val="tx1"/>
                </a:solidFill>
                <a:effectLst/>
                <a:latin typeface="+mn-lt"/>
                <a:ea typeface="+mn-ea"/>
                <a:cs typeface="+mn-cs"/>
              </a:rPr>
              <a:t> is offer a conceptual argument about what happens to the problem we're solving during human-AI creative work…. and why that matters for how we study and design it.</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10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Then as they move forward, the AI asks</a:t>
            </a:r>
            <a:r>
              <a:rPr lang="en-US" sz="1200" kern="1200" dirty="0">
                <a:solidFill>
                  <a:schemeClr val="tx1"/>
                </a:solidFill>
                <a:effectLst/>
                <a:latin typeface="+mn-lt"/>
                <a:ea typeface="+mn-ea"/>
                <a:cs typeface="+mn-cs"/>
              </a:rPr>
              <a:t> what interests the daughter has.</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It’s a reasonable question.</a:t>
            </a:r>
            <a:r>
              <a:rPr lang="en-US" sz="1200" kern="1200" dirty="0">
                <a:solidFill>
                  <a:schemeClr val="tx1"/>
                </a:solidFill>
                <a:effectLst/>
                <a:latin typeface="+mn-lt"/>
                <a:ea typeface="+mn-ea"/>
                <a:cs typeface="+mn-cs"/>
              </a:rPr>
              <a:t>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So the user starts thinking more about interests than logistics.</a:t>
            </a:r>
          </a:p>
          <a:p>
            <a:r>
              <a:rPr lang="en-US" sz="1200" b="1" kern="1200" dirty="0">
                <a:solidFill>
                  <a:schemeClr val="tx1"/>
                </a:solidFill>
                <a:effectLst/>
                <a:latin typeface="+mn-lt"/>
                <a:ea typeface="+mn-ea"/>
                <a:cs typeface="+mn-cs"/>
              </a:rPr>
              <a:t>Then the AI asks</a:t>
            </a:r>
            <a:r>
              <a:rPr lang="en-US" sz="1200" kern="1200" dirty="0">
                <a:solidFill>
                  <a:schemeClr val="tx1"/>
                </a:solidFill>
                <a:effectLst/>
                <a:latin typeface="+mn-lt"/>
                <a:ea typeface="+mn-ea"/>
                <a:cs typeface="+mn-cs"/>
              </a:rPr>
              <a:t> if the daughter has friends she hasn't seen recently that she might want to invite.</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Also pretty reasonable for a kid’s birthday party.</a:t>
            </a:r>
            <a:r>
              <a:rPr lang="en-US" sz="1200" kern="1200" dirty="0">
                <a:solidFill>
                  <a:schemeClr val="tx1"/>
                </a:solidFill>
                <a:effectLst/>
                <a:latin typeface="+mn-lt"/>
                <a:ea typeface="+mn-ea"/>
                <a:cs typeface="+mn-cs"/>
              </a:rPr>
              <a:t>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But now the representation has shifted toward relationships.</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Then the AI asks</a:t>
            </a:r>
            <a:r>
              <a:rPr lang="en-US" sz="1200" kern="1200" dirty="0">
                <a:solidFill>
                  <a:schemeClr val="tx1"/>
                </a:solidFill>
                <a:effectLst/>
                <a:latin typeface="+mn-lt"/>
                <a:ea typeface="+mn-ea"/>
                <a:cs typeface="+mn-cs"/>
              </a:rPr>
              <a:t> whether the party could help reconnect kids who drifted apart after changing schools.</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By the third move</a:t>
            </a:r>
            <a:r>
              <a:rPr lang="en-US" sz="1200" kern="1200" dirty="0">
                <a:solidFill>
                  <a:schemeClr val="tx1"/>
                </a:solidFill>
                <a:effectLst/>
                <a:latin typeface="+mn-lt"/>
                <a:ea typeface="+mn-ea"/>
                <a:cs typeface="+mn-cs"/>
              </a:rPr>
              <a:t>, the problem isn’t “…. How do I throw a birthday party. Instead, </a:t>
            </a:r>
            <a:r>
              <a:rPr lang="en-US" sz="1200" kern="1200" dirty="0" err="1">
                <a:solidFill>
                  <a:schemeClr val="tx1"/>
                </a:solidFill>
                <a:effectLst/>
                <a:latin typeface="+mn-lt"/>
                <a:ea typeface="+mn-ea"/>
                <a:cs typeface="+mn-cs"/>
              </a:rPr>
              <a:t>itbecame</a:t>
            </a:r>
            <a:r>
              <a:rPr lang="en-US" sz="1200" kern="1200" dirty="0">
                <a:solidFill>
                  <a:schemeClr val="tx1"/>
                </a:solidFill>
                <a:effectLst/>
                <a:latin typeface="+mn-lt"/>
                <a:ea typeface="+mn-ea"/>
                <a:cs typeface="+mn-cs"/>
              </a:rPr>
              <a:t>: how do I strengthen social connections among a group of children who drifted apart? </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None of these individual moves</a:t>
            </a:r>
            <a:r>
              <a:rPr lang="en-US" sz="1200" kern="1200" dirty="0">
                <a:solidFill>
                  <a:schemeClr val="tx1"/>
                </a:solidFill>
                <a:effectLst/>
                <a:latin typeface="+mn-lt"/>
                <a:ea typeface="+mn-ea"/>
                <a:cs typeface="+mn-cs"/>
              </a:rPr>
              <a:t> is particularly bizarre. Each is the kind of thing a thoughtful friend or party planner might say.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But each also reframes what the problem is actually about</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The party</a:t>
            </a:r>
            <a:r>
              <a:rPr lang="en-US" sz="1200" kern="1200" dirty="0">
                <a:solidFill>
                  <a:schemeClr val="tx1"/>
                </a:solidFill>
                <a:effectLst/>
                <a:latin typeface="+mn-lt"/>
                <a:ea typeface="+mn-ea"/>
                <a:cs typeface="+mn-cs"/>
              </a:rPr>
              <a:t> is still the domain. It’s just that the problem isn’t logistical anymore.</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11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Ok. Now we have the second trajectory.</a:t>
            </a:r>
            <a:r>
              <a:rPr lang="en-US" sz="1200" kern="1200" dirty="0">
                <a:solidFill>
                  <a:schemeClr val="tx1"/>
                </a:solidFill>
                <a:effectLst/>
                <a:latin typeface="+mn-lt"/>
                <a:ea typeface="+mn-ea"/>
                <a:cs typeface="+mn-cs"/>
              </a:rPr>
              <a:t> Here is a very clean example of that happening.</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The problem</a:t>
            </a:r>
            <a:r>
              <a:rPr lang="en-US" sz="1200" kern="1200" dirty="0">
                <a:solidFill>
                  <a:schemeClr val="tx1"/>
                </a:solidFill>
                <a:effectLst/>
                <a:latin typeface="+mn-lt"/>
                <a:ea typeface="+mn-ea"/>
                <a:cs typeface="+mn-cs"/>
              </a:rPr>
              <a:t> became social repair, so the guest list now becomes a strategic question.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Which kids should I invite? Is it healing or awkward to include the one she had the falling-out with? What does the guest list say about who we are as a family? </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And the activities</a:t>
            </a:r>
            <a:r>
              <a:rPr lang="en-US" sz="1200" kern="1200" dirty="0">
                <a:solidFill>
                  <a:schemeClr val="tx1"/>
                </a:solidFill>
                <a:effectLst/>
                <a:latin typeface="+mn-lt"/>
                <a:ea typeface="+mn-ea"/>
                <a:cs typeface="+mn-cs"/>
              </a:rPr>
              <a:t> bring up a facilitation problem. Which activities actually let kids interact versus just exist near each other?  And Are there crafts that work for very different ages, confidence levels, maybe attention spans?</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These branches</a:t>
            </a:r>
            <a:r>
              <a:rPr lang="en-US" sz="1200" kern="1200" dirty="0">
                <a:solidFill>
                  <a:schemeClr val="tx1"/>
                </a:solidFill>
                <a:effectLst/>
                <a:latin typeface="+mn-lt"/>
                <a:ea typeface="+mn-ea"/>
                <a:cs typeface="+mn-cs"/>
              </a:rPr>
              <a:t> aren't sequential. The parent isn't done with the guest list before they start on the crafts. They're running both threads at once.</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The drift</a:t>
            </a:r>
            <a:r>
              <a:rPr lang="en-US" sz="1200" kern="1200" dirty="0">
                <a:solidFill>
                  <a:schemeClr val="tx1"/>
                </a:solidFill>
                <a:effectLst/>
                <a:latin typeface="+mn-lt"/>
                <a:ea typeface="+mn-ea"/>
                <a:cs typeface="+mn-cs"/>
              </a:rPr>
              <a:t> doesn't replace the original problem with a new one. Instead, it generates a network of related problems, each developing in parallel.</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What this example</a:t>
            </a:r>
            <a:r>
              <a:rPr lang="en-US" sz="1200" kern="1200" dirty="0">
                <a:solidFill>
                  <a:schemeClr val="tx1"/>
                </a:solidFill>
                <a:effectLst/>
                <a:latin typeface="+mn-lt"/>
                <a:ea typeface="+mn-ea"/>
                <a:cs typeface="+mn-cs"/>
              </a:rPr>
              <a:t> shows that the next one won’t. drift can proliferate without leaving the original domain. The work is multiplied, it’s not displaced.</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12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Now we have the second example.</a:t>
            </a:r>
            <a:r>
              <a:rPr lang="en-US" sz="1200" kern="1200" dirty="0">
                <a:solidFill>
                  <a:schemeClr val="tx1"/>
                </a:solidFill>
                <a:effectLst/>
                <a:latin typeface="+mn-lt"/>
                <a:ea typeface="+mn-ea"/>
                <a:cs typeface="+mn-cs"/>
              </a:rPr>
              <a:t> We saw where it ended up.  Here’s how it got there.</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So lets pretend like someone (I don’t know who. “Hypothetically” someone)</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sits down</a:t>
            </a:r>
            <a:r>
              <a:rPr lang="en-US" sz="1200" kern="1200" dirty="0">
                <a:solidFill>
                  <a:schemeClr val="tx1"/>
                </a:solidFill>
                <a:effectLst/>
                <a:latin typeface="+mn-lt"/>
                <a:ea typeface="+mn-ea"/>
                <a:cs typeface="+mn-cs"/>
              </a:rPr>
              <a:t> to revise a chapter of “</a:t>
            </a:r>
            <a:r>
              <a:rPr lang="en-US" sz="1200" i="1" kern="1200" dirty="0">
                <a:solidFill>
                  <a:schemeClr val="tx1"/>
                </a:solidFill>
                <a:effectLst/>
                <a:latin typeface="+mn-lt"/>
                <a:ea typeface="+mn-ea"/>
                <a:cs typeface="+mn-cs"/>
              </a:rPr>
              <a:t>their”</a:t>
            </a:r>
            <a:r>
              <a:rPr lang="en-US" sz="1200" kern="1200" dirty="0">
                <a:solidFill>
                  <a:schemeClr val="tx1"/>
                </a:solidFill>
                <a:effectLst/>
                <a:latin typeface="+mn-lt"/>
                <a:ea typeface="+mn-ea"/>
                <a:cs typeface="+mn-cs"/>
              </a:rPr>
              <a:t> dissertation.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initial framing is concrete. The plan is to improve the methods section, fix wording, strengthen the argument, (although I’d argue it’s already pretty astute). and finish the chapter.</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Then the AI flags</a:t>
            </a:r>
            <a:r>
              <a:rPr lang="en-US" sz="1200" kern="1200" dirty="0">
                <a:solidFill>
                  <a:schemeClr val="tx1"/>
                </a:solidFill>
                <a:effectLst/>
                <a:latin typeface="+mn-lt"/>
                <a:ea typeface="+mn-ea"/>
                <a:cs typeface="+mn-cs"/>
              </a:rPr>
              <a:t> a sentence in section 3.4. It suggests considering restructuring the subsection. Often reasonable.</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It asks</a:t>
            </a:r>
            <a:r>
              <a:rPr lang="en-US" sz="1200" kern="1200" dirty="0">
                <a:solidFill>
                  <a:schemeClr val="tx1"/>
                </a:solidFill>
                <a:effectLst/>
                <a:latin typeface="+mn-lt"/>
                <a:ea typeface="+mn-ea"/>
                <a:cs typeface="+mn-cs"/>
              </a:rPr>
              <a:t> whether the section aligns with the larger contribution.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is also a fairly reasonable question. that's what a careful reader does and for sure what a committee does.</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So the conversation shifts</a:t>
            </a:r>
            <a:r>
              <a:rPr lang="en-US" sz="1200" kern="1200" dirty="0">
                <a:solidFill>
                  <a:schemeClr val="tx1"/>
                </a:solidFill>
                <a:effectLst/>
                <a:latin typeface="+mn-lt"/>
                <a:ea typeface="+mn-ea"/>
                <a:cs typeface="+mn-cs"/>
              </a:rPr>
              <a:t>. Wait. what IS the contribution?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Back and forth and then. how should it be framed theoretically? How should it be communicated to a committee? Eventually getting to: how should this be visualized for presentation?</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So now it’s taking a turn toward a deep discussion about how the</a:t>
            </a:r>
            <a:r>
              <a:rPr lang="en-US" sz="1200" kern="1200" dirty="0">
                <a:solidFill>
                  <a:schemeClr val="tx1"/>
                </a:solidFill>
                <a:effectLst/>
                <a:latin typeface="+mn-lt"/>
                <a:ea typeface="+mn-ea"/>
                <a:cs typeface="+mn-cs"/>
              </a:rPr>
              <a:t> presented slides should look.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Obviously, this will bring up questions and thoughts about things like fonts, color palette, and what visual identity you are trying to portray.</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Again. each step</a:t>
            </a:r>
            <a:r>
              <a:rPr lang="en-US" sz="1200" kern="1200" dirty="0">
                <a:solidFill>
                  <a:schemeClr val="tx1"/>
                </a:solidFill>
                <a:effectLst/>
                <a:latin typeface="+mn-lt"/>
                <a:ea typeface="+mn-ea"/>
                <a:cs typeface="+mn-cs"/>
              </a:rPr>
              <a:t> feels totally coherent. There isn’t an abrupt topic change. There’s no specific moment that the user feels like this doesn’t count as revising Chapter 3.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They probably even feel highly productive.</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But productive on what</a:t>
            </a:r>
            <a:r>
              <a:rPr lang="en-US" sz="1200" kern="1200" dirty="0">
                <a:solidFill>
                  <a:schemeClr val="tx1"/>
                </a:solidFill>
                <a:effectLst/>
                <a:latin typeface="+mn-lt"/>
                <a:ea typeface="+mn-ea"/>
                <a:cs typeface="+mn-cs"/>
              </a:rPr>
              <a:t>? That’s a different question.</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a surprise twist, this example is not hypothetical.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It’s roughly what’s happened to me probably hundreds of times now working on my dissertation.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time it was for my proposal defense, so no pressure there.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Monday I’m revising the methods section, and by Friday I successfully picked the typeface that is JUST RIGHT. (read as proud)</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So here, the problem representation</a:t>
            </a:r>
            <a:r>
              <a:rPr lang="en-US" sz="1200" kern="1200" dirty="0">
                <a:solidFill>
                  <a:schemeClr val="tx1"/>
                </a:solidFill>
                <a:effectLst/>
                <a:latin typeface="+mn-lt"/>
                <a:ea typeface="+mn-ea"/>
                <a:cs typeface="+mn-cs"/>
              </a:rPr>
              <a:t> evolved from 'revise a chapter' to 'establish a visual identity for an intellectual contribution.' As my advisors might also tell you, those are not actually the same problem.</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One of them</a:t>
            </a:r>
            <a:r>
              <a:rPr lang="en-US" sz="1200" kern="1200" dirty="0">
                <a:solidFill>
                  <a:schemeClr val="tx1"/>
                </a:solidFill>
                <a:effectLst/>
                <a:latin typeface="+mn-lt"/>
                <a:ea typeface="+mn-ea"/>
                <a:cs typeface="+mn-cs"/>
              </a:rPr>
              <a:t> is a dissertation. The other is legit a fully developed design system.</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So what I’m saying is that across iterative exchanges</a:t>
            </a:r>
            <a:r>
              <a:rPr lang="en-US" sz="1200" kern="1200" dirty="0">
                <a:solidFill>
                  <a:schemeClr val="tx1"/>
                </a:solidFill>
                <a:effectLst/>
                <a:latin typeface="+mn-lt"/>
                <a:ea typeface="+mn-ea"/>
                <a:cs typeface="+mn-cs"/>
              </a:rPr>
              <a:t>, contextually reasonable suggestions can gradually shift the representation of the problem being worked on.</a:t>
            </a:r>
          </a:p>
          <a:p>
            <a:r>
              <a:rPr lang="en-US" sz="1200" kern="1200" dirty="0">
                <a:solidFill>
                  <a:schemeClr val="tx1"/>
                </a:solidFill>
                <a:effectLst/>
                <a:latin typeface="+mn-lt"/>
                <a:ea typeface="+mn-ea"/>
                <a:cs typeface="+mn-cs"/>
              </a:rPr>
              <a:t>in my work, </a:t>
            </a:r>
            <a:r>
              <a:rPr lang="en-US" sz="1200" b="1" kern="1200" dirty="0">
                <a:solidFill>
                  <a:schemeClr val="tx1"/>
                </a:solidFill>
                <a:effectLst/>
                <a:latin typeface="+mn-lt"/>
                <a:ea typeface="+mn-ea"/>
                <a:cs typeface="+mn-cs"/>
              </a:rPr>
              <a:t>I refer to this</a:t>
            </a:r>
            <a:r>
              <a:rPr lang="en-US" sz="1200" kern="1200" dirty="0">
                <a:solidFill>
                  <a:schemeClr val="tx1"/>
                </a:solidFill>
                <a:effectLst/>
                <a:latin typeface="+mn-lt"/>
                <a:ea typeface="+mn-ea"/>
                <a:cs typeface="+mn-cs"/>
              </a:rPr>
              <a:t> as generative drift.</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Two things make this drift</a:t>
            </a:r>
            <a:r>
              <a:rPr lang="en-US" sz="1200" kern="1200" dirty="0">
                <a:solidFill>
                  <a:schemeClr val="tx1"/>
                </a:solidFill>
                <a:effectLst/>
                <a:latin typeface="+mn-lt"/>
                <a:ea typeface="+mn-ea"/>
                <a:cs typeface="+mn-cs"/>
              </a:rPr>
              <a:t> rather than something else.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First… it’s gradual.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 single move feels like it’s causing discontinuity.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Second… the problem itself is changing, not just the proposed solution.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user isn’t getting different answers to the same question; they’re working on a different question.</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Drift isn’t AI-specific.</a:t>
            </a:r>
            <a:r>
              <a:rPr lang="en-US" sz="1200" kern="1200" dirty="0">
                <a:solidFill>
                  <a:schemeClr val="tx1"/>
                </a:solidFill>
                <a:effectLst/>
                <a:latin typeface="+mn-lt"/>
                <a:ea typeface="+mn-ea"/>
                <a:cs typeface="+mn-cs"/>
              </a:rPr>
              <a:t>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It happens in human creative collaboration too. The difference with AI is structural. The system has no stake in your original problem, no friction about going wherever the conversation goes, and infinite patience to follow with you. It will follow any reframing with equal competence and enthusiasm. (I know, I’ve tried.) That makes drift not just possible, but structurally easy. And easy to miss.</a:t>
            </a:r>
          </a:p>
          <a:p>
            <a:r>
              <a:rPr lang="en-US" sz="1200" b="1" kern="1200" dirty="0">
                <a:solidFill>
                  <a:schemeClr val="tx1"/>
                </a:solidFill>
                <a:effectLst/>
                <a:latin typeface="+mn-lt"/>
                <a:ea typeface="+mn-ea"/>
                <a:cs typeface="+mn-cs"/>
              </a:rPr>
              <a:t>And even when users notice</a:t>
            </a:r>
            <a:r>
              <a:rPr lang="en-US" sz="1200" kern="1200" dirty="0">
                <a:solidFill>
                  <a:schemeClr val="tx1"/>
                </a:solidFill>
                <a:effectLst/>
                <a:latin typeface="+mn-lt"/>
                <a:ea typeface="+mn-ea"/>
                <a:cs typeface="+mn-cs"/>
              </a:rPr>
              <a:t>, correction isn’t simple. A user can name the drift mid-conversation, redirect explicitly, and find the same kind of reframing returning a few turns later. (I know, I’ve tried.) The patterns are baked into how the system responds, not into anything that can be overridden by a single prompt</a:t>
            </a:r>
          </a:p>
          <a:p>
            <a:r>
              <a:rPr lang="en-US" sz="1200" b="1" kern="1200" dirty="0">
                <a:solidFill>
                  <a:schemeClr val="tx1"/>
                </a:solidFill>
                <a:effectLst/>
                <a:latin typeface="+mn-lt"/>
                <a:ea typeface="+mn-ea"/>
                <a:cs typeface="+mn-cs"/>
              </a:rPr>
              <a:t>I want to be clear that I’m not suggesting that drift is necessarily bad.</a:t>
            </a:r>
            <a:r>
              <a:rPr lang="en-US" sz="1200" kern="1200" dirty="0">
                <a:solidFill>
                  <a:schemeClr val="tx1"/>
                </a:solidFill>
                <a:effectLst/>
                <a:latin typeface="+mn-lt"/>
                <a:ea typeface="+mn-ea"/>
                <a:cs typeface="+mn-cs"/>
              </a:rPr>
              <a:t> Sometimes the reframing is exactly what you </a:t>
            </a:r>
            <a:r>
              <a:rPr lang="en-US" sz="1200" kern="1200" dirty="0" err="1">
                <a:solidFill>
                  <a:schemeClr val="tx1"/>
                </a:solidFill>
                <a:effectLst/>
                <a:latin typeface="+mn-lt"/>
                <a:ea typeface="+mn-ea"/>
                <a:cs typeface="+mn-cs"/>
              </a:rPr>
              <a:t>needed.The</a:t>
            </a:r>
            <a:r>
              <a:rPr lang="en-US" sz="1200" kern="1200" dirty="0">
                <a:solidFill>
                  <a:schemeClr val="tx1"/>
                </a:solidFill>
                <a:effectLst/>
                <a:latin typeface="+mn-lt"/>
                <a:ea typeface="+mn-ea"/>
                <a:cs typeface="+mn-cs"/>
              </a:rPr>
              <a:t> thought partner who helps you realize you were asking the wrong question might be doing valuable work. And at 11pm when everyone else has gone home, the thought partner is increasingly an AI tool. The phenomenon can be a feature. A user can consciously allow this to happen in order to develop new ideas.</a:t>
            </a:r>
          </a:p>
          <a:p>
            <a:r>
              <a:rPr lang="en-US" sz="1200" b="1" kern="1200" dirty="0">
                <a:solidFill>
                  <a:schemeClr val="tx1"/>
                </a:solidFill>
                <a:effectLst/>
                <a:latin typeface="+mn-lt"/>
                <a:ea typeface="+mn-ea"/>
                <a:cs typeface="+mn-cs"/>
              </a:rPr>
              <a:t>But it can also happen</a:t>
            </a:r>
            <a:r>
              <a:rPr lang="en-US" sz="1200" kern="1200" dirty="0">
                <a:solidFill>
                  <a:schemeClr val="tx1"/>
                </a:solidFill>
                <a:effectLst/>
                <a:latin typeface="+mn-lt"/>
                <a:ea typeface="+mn-ea"/>
                <a:cs typeface="+mn-cs"/>
              </a:rPr>
              <a:t> without the user noticing. There’s a tendency. Partly from how AI tools are marketed. And partly from how they’re designed. To treat them as essentially task completers. They stay on task, refine the answer, and deliver the result. To the extent that users carry that expectation in, drift can be both easier to produce and harder to notice. </a:t>
            </a:r>
          </a:p>
          <a:p>
            <a:r>
              <a:rPr lang="en-US" sz="1200" b="1" kern="1200" dirty="0">
                <a:solidFill>
                  <a:schemeClr val="tx1"/>
                </a:solidFill>
                <a:effectLst/>
                <a:latin typeface="+mn-lt"/>
                <a:ea typeface="+mn-ea"/>
                <a:cs typeface="+mn-cs"/>
              </a:rPr>
              <a:t>And in agentic settings</a:t>
            </a:r>
            <a:r>
              <a:rPr lang="en-US" sz="1200" kern="1200" dirty="0">
                <a:solidFill>
                  <a:schemeClr val="tx1"/>
                </a:solidFill>
                <a:effectLst/>
                <a:latin typeface="+mn-lt"/>
                <a:ea typeface="+mn-ea"/>
                <a:cs typeface="+mn-cs"/>
              </a:rPr>
              <a:t>. Settings where the AI is operating without continuous human oversight, the drift can keep going with no one to catch when the problem being worked on stops being the problem someone meant to solve.</a:t>
            </a:r>
          </a:p>
          <a:p>
            <a:r>
              <a:rPr lang="en-US" sz="1200" b="1" kern="1200" dirty="0">
                <a:solidFill>
                  <a:schemeClr val="tx1"/>
                </a:solidFill>
                <a:effectLst/>
                <a:latin typeface="+mn-lt"/>
                <a:ea typeface="+mn-ea"/>
                <a:cs typeface="+mn-cs"/>
              </a:rPr>
              <a:t>This phenomenon</a:t>
            </a:r>
            <a:r>
              <a:rPr lang="en-US" sz="1200" kern="1200" dirty="0">
                <a:solidFill>
                  <a:schemeClr val="tx1"/>
                </a:solidFill>
                <a:effectLst/>
                <a:latin typeface="+mn-lt"/>
                <a:ea typeface="+mn-ea"/>
                <a:cs typeface="+mn-cs"/>
              </a:rPr>
              <a:t> also has implications for AI alignment work. But that’s a different talk.</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15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This matters</a:t>
            </a:r>
            <a:r>
              <a:rPr lang="en-US" sz="1200" kern="1200" dirty="0">
                <a:solidFill>
                  <a:schemeClr val="tx1"/>
                </a:solidFill>
                <a:effectLst/>
                <a:latin typeface="+mn-lt"/>
                <a:ea typeface="+mn-ea"/>
                <a:cs typeface="+mn-cs"/>
              </a:rPr>
              <a:t> for three reasons.</a:t>
            </a:r>
          </a:p>
          <a:p>
            <a:r>
              <a:rPr lang="en-US" sz="1200" b="1" kern="1200" dirty="0">
                <a:solidFill>
                  <a:schemeClr val="tx1"/>
                </a:solidFill>
                <a:effectLst/>
                <a:latin typeface="+mn-lt"/>
                <a:ea typeface="+mn-ea"/>
                <a:cs typeface="+mn-cs"/>
              </a:rPr>
              <a:t>For creativity:</a:t>
            </a:r>
            <a:r>
              <a:rPr lang="en-US" sz="1200" kern="1200" dirty="0">
                <a:solidFill>
                  <a:schemeClr val="tx1"/>
                </a:solidFill>
                <a:effectLst/>
                <a:latin typeface="+mn-lt"/>
                <a:ea typeface="+mn-ea"/>
                <a:cs typeface="+mn-cs"/>
              </a:rPr>
              <a:t> obviously different problems produce different ideas. That’s not controversial. It’s the foundation of decades of work on problem construction.</a:t>
            </a:r>
          </a:p>
          <a:p>
            <a:r>
              <a:rPr lang="en-US" sz="1200" b="1" kern="1200" dirty="0">
                <a:solidFill>
                  <a:schemeClr val="tx1"/>
                </a:solidFill>
                <a:effectLst/>
                <a:latin typeface="+mn-lt"/>
                <a:ea typeface="+mn-ea"/>
                <a:cs typeface="+mn-cs"/>
              </a:rPr>
              <a:t>What’s new here is that</a:t>
            </a:r>
            <a:r>
              <a:rPr lang="en-US" sz="1200" kern="1200" dirty="0">
                <a:solidFill>
                  <a:schemeClr val="tx1"/>
                </a:solidFill>
                <a:effectLst/>
                <a:latin typeface="+mn-lt"/>
                <a:ea typeface="+mn-ea"/>
                <a:cs typeface="+mn-cs"/>
              </a:rPr>
              <a:t> If the framing moves during the interaction, the idea space moves with it. The output we eventually evaluate is in response to a problem that may not be the one we started with. And we may or may not be aware of that. And it might not be a problem either party explicitly chose. The participant didn’t sit down to solve it. The AI didn’t propose it. It emerged from how they interpreted each other.</a:t>
            </a:r>
          </a:p>
          <a:p>
            <a:r>
              <a:rPr lang="en-US" sz="1200" kern="1200" dirty="0">
                <a:solidFill>
                  <a:schemeClr val="tx1"/>
                </a:solidFill>
                <a:effectLst/>
                <a:latin typeface="+mn-lt"/>
                <a:ea typeface="+mn-ea"/>
                <a:cs typeface="+mn-cs"/>
              </a:rPr>
              <a:t>That has implications for how we read the outputs of creativity studies. A “good idea” that comes out of one of these sessions is good relative to a framing. If we don’t see the framing, we don’t fully see what we’re evaluating.</a:t>
            </a:r>
          </a:p>
          <a:p>
            <a:r>
              <a:rPr lang="en-US" sz="1200" b="1" kern="1200" dirty="0">
                <a:solidFill>
                  <a:schemeClr val="tx1"/>
                </a:solidFill>
                <a:effectLst/>
                <a:latin typeface="+mn-lt"/>
                <a:ea typeface="+mn-ea"/>
                <a:cs typeface="+mn-cs"/>
              </a:rPr>
              <a:t>For agency:</a:t>
            </a:r>
            <a:r>
              <a:rPr lang="en-US" sz="1200" kern="1200" dirty="0">
                <a:solidFill>
                  <a:schemeClr val="tx1"/>
                </a:solidFill>
                <a:effectLst/>
                <a:latin typeface="+mn-lt"/>
                <a:ea typeface="+mn-ea"/>
                <a:cs typeface="+mn-cs"/>
              </a:rPr>
              <a:t> users often experience these conversations as productive, which is entirely possible. But productive on what? Whether someone is still working on the problem they set out to work on or not becomes empirically interesting.</a:t>
            </a:r>
          </a:p>
          <a:p>
            <a:r>
              <a:rPr lang="en-US" sz="1200" kern="1200" dirty="0">
                <a:solidFill>
                  <a:schemeClr val="tx1"/>
                </a:solidFill>
                <a:effectLst/>
                <a:latin typeface="+mn-lt"/>
                <a:ea typeface="+mn-ea"/>
                <a:cs typeface="+mn-cs"/>
              </a:rPr>
              <a:t>And user expertise doesn’t fully protect against this. Recognizing drift is a different skill than recognizing other AI behaviors like hallucination, and it’s not one most users have had reason to develop.</a:t>
            </a:r>
          </a:p>
          <a:p>
            <a:r>
              <a:rPr lang="en-US" sz="1200" kern="1200" dirty="0">
                <a:solidFill>
                  <a:schemeClr val="tx1"/>
                </a:solidFill>
                <a:effectLst/>
                <a:latin typeface="+mn-lt"/>
                <a:ea typeface="+mn-ea"/>
                <a:cs typeface="+mn-cs"/>
              </a:rPr>
              <a:t>The reason I think this matters... A lot of what makes AI feel useful in creative work is exactly this. It suggests directions you wouldn’t have taken yourself. That’s a feature. But it also means the question of who’s actually steering the work becomes harder to answer than it sounds. And the user might have less insight into that than they think.</a:t>
            </a:r>
          </a:p>
          <a:p>
            <a:r>
              <a:rPr lang="en-US" sz="1200" b="1" kern="1200" dirty="0">
                <a:solidFill>
                  <a:schemeClr val="tx1"/>
                </a:solidFill>
                <a:effectLst/>
                <a:latin typeface="+mn-lt"/>
                <a:ea typeface="+mn-ea"/>
                <a:cs typeface="+mn-cs"/>
              </a:rPr>
              <a:t>For design:</a:t>
            </a:r>
            <a:r>
              <a:rPr lang="en-US" sz="1200" kern="1200" dirty="0">
                <a:solidFill>
                  <a:schemeClr val="tx1"/>
                </a:solidFill>
                <a:effectLst/>
                <a:latin typeface="+mn-lt"/>
                <a:ea typeface="+mn-ea"/>
                <a:cs typeface="+mn-cs"/>
              </a:rPr>
              <a:t> if interaction structure influences trajectories, then design choices in human-AI systems are not neutral with respect to framing. What the system says, when, and in what register all shape what kinds of </a:t>
            </a:r>
            <a:r>
              <a:rPr lang="en-US" sz="1200" kern="1200" dirty="0" err="1">
                <a:solidFill>
                  <a:schemeClr val="tx1"/>
                </a:solidFill>
                <a:effectLst/>
                <a:latin typeface="+mn-lt"/>
                <a:ea typeface="+mn-ea"/>
                <a:cs typeface="+mn-cs"/>
              </a:rPr>
              <a:t>reframings</a:t>
            </a:r>
            <a:r>
              <a:rPr lang="en-US" sz="1200" kern="1200" dirty="0">
                <a:solidFill>
                  <a:schemeClr val="tx1"/>
                </a:solidFill>
                <a:effectLst/>
                <a:latin typeface="+mn-lt"/>
                <a:ea typeface="+mn-ea"/>
                <a:cs typeface="+mn-cs"/>
              </a:rPr>
              <a:t> happen.</a:t>
            </a:r>
          </a:p>
          <a:p>
            <a:r>
              <a:rPr lang="en-US" sz="1200" kern="1200" dirty="0">
                <a:solidFill>
                  <a:schemeClr val="tx1"/>
                </a:solidFill>
                <a:effectLst/>
                <a:latin typeface="+mn-lt"/>
                <a:ea typeface="+mn-ea"/>
                <a:cs typeface="+mn-cs"/>
              </a:rPr>
              <a:t>Right now, most design decisions in these systems get evaluated against output metrics. Does the system produce better suggestions? Are they faster? Are they more “on-topic”? But on-topic again assumes the topic is fixed. If the topic is mutable, then “on-topic” is also a framing. It’s usually a conservative one, biasing toward staying close to where the conversation started., but still a framing</a:t>
            </a:r>
          </a:p>
          <a:p>
            <a:r>
              <a:rPr lang="en-US" sz="1200" kern="1200" dirty="0">
                <a:solidFill>
                  <a:schemeClr val="tx1"/>
                </a:solidFill>
                <a:effectLst/>
                <a:latin typeface="+mn-lt"/>
                <a:ea typeface="+mn-ea"/>
                <a:cs typeface="+mn-cs"/>
              </a:rPr>
              <a:t>Some of these design choices are already being made implicitly. Temperature, system prompts, conversation memory, </a:t>
            </a:r>
            <a:r>
              <a:rPr lang="en-US" sz="1200" kern="1200" dirty="0" err="1">
                <a:solidFill>
                  <a:schemeClr val="tx1"/>
                </a:solidFill>
                <a:effectLst/>
                <a:latin typeface="+mn-lt"/>
                <a:ea typeface="+mn-ea"/>
                <a:cs typeface="+mn-cs"/>
              </a:rPr>
              <a:t>etc</a:t>
            </a:r>
            <a:r>
              <a:rPr lang="en-US" sz="1200" kern="1200" dirty="0">
                <a:solidFill>
                  <a:schemeClr val="tx1"/>
                </a:solidFill>
                <a:effectLst/>
                <a:latin typeface="+mn-lt"/>
                <a:ea typeface="+mn-ea"/>
                <a:cs typeface="+mn-cs"/>
              </a:rPr>
              <a:t>…. they all shape what </a:t>
            </a:r>
            <a:r>
              <a:rPr lang="en-US" sz="1200" kern="1200" dirty="0" err="1">
                <a:solidFill>
                  <a:schemeClr val="tx1"/>
                </a:solidFill>
                <a:effectLst/>
                <a:latin typeface="+mn-lt"/>
                <a:ea typeface="+mn-ea"/>
                <a:cs typeface="+mn-cs"/>
              </a:rPr>
              <a:t>reframings</a:t>
            </a:r>
            <a:r>
              <a:rPr lang="en-US" sz="1200" kern="1200" dirty="0">
                <a:solidFill>
                  <a:schemeClr val="tx1"/>
                </a:solidFill>
                <a:effectLst/>
                <a:latin typeface="+mn-lt"/>
                <a:ea typeface="+mn-ea"/>
                <a:cs typeface="+mn-cs"/>
              </a:rPr>
              <a:t> happen. But again, they’re rarely evaluated in those terms. They get evaluated for output quality. Whether the system shapes the trajectory of the problem isn’t a metric that is being consistently optimized for yet.</a:t>
            </a:r>
          </a:p>
          <a:p>
            <a:r>
              <a:rPr lang="en-US" sz="1200" b="1" kern="1200" dirty="0">
                <a:solidFill>
                  <a:schemeClr val="tx1"/>
                </a:solidFill>
                <a:effectLst/>
                <a:latin typeface="+mn-lt"/>
                <a:ea typeface="+mn-ea"/>
                <a:cs typeface="+mn-cs"/>
              </a:rPr>
              <a:t>The design question</a:t>
            </a:r>
            <a:r>
              <a:rPr lang="en-US" sz="1200" kern="1200" dirty="0">
                <a:solidFill>
                  <a:schemeClr val="tx1"/>
                </a:solidFill>
                <a:effectLst/>
                <a:latin typeface="+mn-lt"/>
                <a:ea typeface="+mn-ea"/>
                <a:cs typeface="+mn-cs"/>
              </a:rPr>
              <a:t> isn’t how to prevent drift. As I’ve said, drift can be exactly what you wanted. The question is how to make </a:t>
            </a:r>
            <a:r>
              <a:rPr lang="en-US" sz="1200" kern="1200" dirty="0" err="1">
                <a:solidFill>
                  <a:schemeClr val="tx1"/>
                </a:solidFill>
                <a:effectLst/>
                <a:latin typeface="+mn-lt"/>
                <a:ea typeface="+mn-ea"/>
                <a:cs typeface="+mn-cs"/>
              </a:rPr>
              <a:t>drfit</a:t>
            </a:r>
            <a:r>
              <a:rPr lang="en-US" sz="1200" kern="1200" dirty="0">
                <a:solidFill>
                  <a:schemeClr val="tx1"/>
                </a:solidFill>
                <a:effectLst/>
                <a:latin typeface="+mn-lt"/>
                <a:ea typeface="+mn-ea"/>
                <a:cs typeface="+mn-cs"/>
              </a:rPr>
              <a:t> visible to users so they can decide whether it’s serving their work or not.</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16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Before I move on</a:t>
            </a:r>
            <a:r>
              <a:rPr lang="en-US" sz="1200" kern="1200" dirty="0">
                <a:solidFill>
                  <a:schemeClr val="tx1"/>
                </a:solidFill>
                <a:effectLst/>
                <a:latin typeface="+mn-lt"/>
                <a:ea typeface="+mn-ea"/>
                <a:cs typeface="+mn-cs"/>
              </a:rPr>
              <a:t>, just a quick word on what it would take to actually study this empirically.</a:t>
            </a:r>
          </a:p>
          <a:p>
            <a:r>
              <a:rPr lang="en-US" sz="1200" b="1" kern="1200" dirty="0">
                <a:solidFill>
                  <a:schemeClr val="tx1"/>
                </a:solidFill>
                <a:effectLst/>
                <a:latin typeface="+mn-lt"/>
                <a:ea typeface="+mn-ea"/>
                <a:cs typeface="+mn-cs"/>
              </a:rPr>
              <a:t>I’ve been describing that the phenomenon</a:t>
            </a:r>
            <a:r>
              <a:rPr lang="en-US" sz="1200" kern="1200" dirty="0">
                <a:solidFill>
                  <a:schemeClr val="tx1"/>
                </a:solidFill>
                <a:effectLst/>
                <a:latin typeface="+mn-lt"/>
                <a:ea typeface="+mn-ea"/>
                <a:cs typeface="+mn-cs"/>
              </a:rPr>
              <a:t> isn’t visible if you only look at output. Outputs are one snapshot. They are the end of the conversation. To see drift, you have to catch the framing at multiple points along the way and compare them.</a:t>
            </a:r>
          </a:p>
          <a:p>
            <a:r>
              <a:rPr lang="en-US" sz="1200" kern="1200" dirty="0">
                <a:solidFill>
                  <a:schemeClr val="tx1"/>
                </a:solidFill>
                <a:effectLst/>
                <a:latin typeface="+mn-lt"/>
                <a:ea typeface="+mn-ea"/>
                <a:cs typeface="+mn-cs"/>
              </a:rPr>
              <a:t>Two things matter for that kind of measurement.</a:t>
            </a:r>
          </a:p>
          <a:p>
            <a:r>
              <a:rPr lang="en-US" sz="1200" kern="1200" dirty="0">
                <a:solidFill>
                  <a:schemeClr val="tx1"/>
                </a:solidFill>
                <a:effectLst/>
                <a:latin typeface="+mn-lt"/>
                <a:ea typeface="+mn-ea"/>
                <a:cs typeface="+mn-cs"/>
              </a:rPr>
              <a:t>One, of course is snapshots. The participant’s understanding of the problem at cycle one, cycle two, cycle three, and so on. The interesting thing isn’t where they ended. It’s how the framing moved between cycles.</a:t>
            </a:r>
          </a:p>
          <a:p>
            <a:r>
              <a:rPr lang="en-US" sz="1200" kern="1200" dirty="0">
                <a:solidFill>
                  <a:schemeClr val="tx1"/>
                </a:solidFill>
                <a:effectLst/>
                <a:latin typeface="+mn-lt"/>
                <a:ea typeface="+mn-ea"/>
                <a:cs typeface="+mn-cs"/>
              </a:rPr>
              <a:t>The second is that magnitude and kind need to be paired. How far the framing moves between snapshots is one question. What kind of movement happened… elaboration that adds detail without reorganizing or reframing that actually shifts the goal or structure… is another question entirely. One measure can’t do both.</a:t>
            </a:r>
          </a:p>
          <a:p>
            <a:r>
              <a:rPr lang="en-US" sz="1200" b="1" kern="1200" dirty="0">
                <a:solidFill>
                  <a:schemeClr val="tx1"/>
                </a:solidFill>
                <a:effectLst/>
                <a:latin typeface="+mn-lt"/>
                <a:ea typeface="+mn-ea"/>
                <a:cs typeface="+mn-cs"/>
              </a:rPr>
              <a:t>None</a:t>
            </a:r>
            <a:r>
              <a:rPr lang="en-US" sz="1200" kern="1200" dirty="0">
                <a:solidFill>
                  <a:schemeClr val="tx1"/>
                </a:solidFill>
                <a:effectLst/>
                <a:latin typeface="+mn-lt"/>
                <a:ea typeface="+mn-ea"/>
                <a:cs typeface="+mn-cs"/>
              </a:rPr>
              <a:t> of this is technically novel. The pieces already exist in process research. What’s new is bringing them together to study what happens to the problem framing during AI interaction. That’s what my dissertation is doing.</a:t>
            </a:r>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17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And I'm building</a:t>
            </a:r>
            <a:r>
              <a:rPr lang="en-US" sz="1200" kern="1200" dirty="0">
                <a:solidFill>
                  <a:schemeClr val="tx1"/>
                </a:solidFill>
                <a:effectLst/>
                <a:latin typeface="+mn-lt"/>
                <a:ea typeface="+mn-ea"/>
                <a:cs typeface="+mn-cs"/>
              </a:rPr>
              <a:t> a program of work around these questions. The dissertation itself is one piece of it.</a:t>
            </a:r>
          </a:p>
          <a:p>
            <a:r>
              <a:rPr lang="en-US" sz="1200" b="1" kern="1200" dirty="0">
                <a:solidFill>
                  <a:schemeClr val="tx1"/>
                </a:solidFill>
                <a:effectLst/>
                <a:latin typeface="+mn-lt"/>
                <a:ea typeface="+mn-ea"/>
                <a:cs typeface="+mn-cs"/>
              </a:rPr>
              <a:t>I’m not going to walk</a:t>
            </a:r>
            <a:r>
              <a:rPr lang="en-US" sz="1200" kern="1200" dirty="0">
                <a:solidFill>
                  <a:schemeClr val="tx1"/>
                </a:solidFill>
                <a:effectLst/>
                <a:latin typeface="+mn-lt"/>
                <a:ea typeface="+mn-ea"/>
                <a:cs typeface="+mn-cs"/>
              </a:rPr>
              <a:t> through study design today (but I’m happy to talk design systems if anyone is interested).</a:t>
            </a:r>
          </a:p>
          <a:p>
            <a:r>
              <a:rPr lang="en-US" sz="1200" b="1" kern="1200" dirty="0">
                <a:solidFill>
                  <a:schemeClr val="tx1"/>
                </a:solidFill>
                <a:effectLst/>
                <a:latin typeface="+mn-lt"/>
                <a:ea typeface="+mn-ea"/>
                <a:cs typeface="+mn-cs"/>
              </a:rPr>
              <a:t>The broad shape</a:t>
            </a:r>
            <a:r>
              <a:rPr lang="en-US" sz="1200" kern="1200" dirty="0">
                <a:solidFill>
                  <a:schemeClr val="tx1"/>
                </a:solidFill>
                <a:effectLst/>
                <a:latin typeface="+mn-lt"/>
                <a:ea typeface="+mn-ea"/>
                <a:cs typeface="+mn-cs"/>
              </a:rPr>
              <a:t> is focused on characterizing patterns of representational change, comparing what different AI interaction styles do to those patterns, considering how individual differences shape them, and asking whether the patterns generalize across model implementations.</a:t>
            </a:r>
          </a:p>
          <a:p>
            <a:r>
              <a:rPr lang="en-US" sz="1200" kern="1200" dirty="0">
                <a:solidFill>
                  <a:schemeClr val="tx1"/>
                </a:solidFill>
                <a:effectLst/>
                <a:latin typeface="+mn-lt"/>
                <a:ea typeface="+mn-ea"/>
                <a:cs typeface="+mn-cs"/>
              </a:rPr>
              <a:t>The shape is neutral. The context really matters. If I’m coming up with presentation titles, maybe a little divergence is good. When I’m studying up on how to attempt my first surgery, maybe I want to know that I’m going to stay focused. The point is to be aware that this is happening. </a:t>
            </a:r>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18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Ok. We started</a:t>
            </a:r>
            <a:r>
              <a:rPr lang="en-US" sz="1200" kern="1200" dirty="0">
                <a:solidFill>
                  <a:schemeClr val="tx1"/>
                </a:solidFill>
                <a:effectLst/>
                <a:latin typeface="+mn-lt"/>
                <a:ea typeface="+mn-ea"/>
                <a:cs typeface="+mn-cs"/>
              </a:rPr>
              <a:t> with Adams: once you know what the question is, you'll know what the answer means.</a:t>
            </a:r>
          </a:p>
          <a:p>
            <a:r>
              <a:rPr lang="en-US" sz="1200" b="1" kern="1200" dirty="0">
                <a:solidFill>
                  <a:schemeClr val="tx1"/>
                </a:solidFill>
                <a:effectLst/>
                <a:latin typeface="+mn-lt"/>
                <a:ea typeface="+mn-ea"/>
                <a:cs typeface="+mn-cs"/>
              </a:rPr>
              <a:t>I want to leave you</a:t>
            </a:r>
            <a:r>
              <a:rPr lang="en-US" sz="1200" kern="1200" dirty="0">
                <a:solidFill>
                  <a:schemeClr val="tx1"/>
                </a:solidFill>
                <a:effectLst/>
                <a:latin typeface="+mn-lt"/>
                <a:ea typeface="+mn-ea"/>
                <a:cs typeface="+mn-cs"/>
              </a:rPr>
              <a:t> with a small revision of that.</a:t>
            </a:r>
          </a:p>
          <a:p>
            <a:r>
              <a:rPr lang="en-US" sz="1200" b="1" kern="1200" dirty="0">
                <a:solidFill>
                  <a:schemeClr val="tx1"/>
                </a:solidFill>
                <a:effectLst/>
                <a:latin typeface="+mn-lt"/>
                <a:ea typeface="+mn-ea"/>
                <a:cs typeface="+mn-cs"/>
              </a:rPr>
              <a:t>If the question changes</a:t>
            </a:r>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click</a:t>
            </a:r>
          </a:p>
          <a:p>
            <a:r>
              <a:rPr lang="en-US" sz="1200" kern="1200" dirty="0">
                <a:solidFill>
                  <a:schemeClr val="tx1"/>
                </a:solidFill>
                <a:effectLst/>
                <a:latin typeface="+mn-lt"/>
                <a:ea typeface="+mn-ea"/>
                <a:cs typeface="+mn-cs"/>
              </a:rPr>
              <a:t>what counts as a good answer changes too.</a:t>
            </a:r>
          </a:p>
          <a:p>
            <a:r>
              <a:rPr lang="en-US" sz="1200" b="1" kern="1200" dirty="0">
                <a:solidFill>
                  <a:schemeClr val="tx1"/>
                </a:solidFill>
                <a:effectLst/>
                <a:latin typeface="+mn-lt"/>
                <a:ea typeface="+mn-ea"/>
                <a:cs typeface="+mn-cs"/>
              </a:rPr>
              <a:t>Understanding human-AI creativity</a:t>
            </a:r>
            <a:r>
              <a:rPr lang="en-US" sz="1200" kern="1200" dirty="0">
                <a:solidFill>
                  <a:schemeClr val="tx1"/>
                </a:solidFill>
                <a:effectLst/>
                <a:latin typeface="+mn-lt"/>
                <a:ea typeface="+mn-ea"/>
                <a:cs typeface="+mn-cs"/>
              </a:rPr>
              <a:t> may require understanding how the question evolves as part of the interaction.</a:t>
            </a:r>
          </a:p>
          <a:p>
            <a:r>
              <a:rPr lang="en-US" sz="1200" b="1" kern="1200" dirty="0">
                <a:solidFill>
                  <a:schemeClr val="tx1"/>
                </a:solidFill>
                <a:effectLst/>
                <a:latin typeface="+mn-lt"/>
                <a:ea typeface="+mn-ea"/>
                <a:cs typeface="+mn-cs"/>
              </a:rPr>
              <a:t>One brief disclosure</a:t>
            </a:r>
            <a:r>
              <a:rPr lang="en-US" sz="1200" kern="1200" dirty="0">
                <a:solidFill>
                  <a:schemeClr val="tx1"/>
                </a:solidFill>
                <a:effectLst/>
                <a:latin typeface="+mn-lt"/>
                <a:ea typeface="+mn-ea"/>
                <a:cs typeface="+mn-cs"/>
              </a:rPr>
              <a:t> before I take questions: this talk is about human-AI creative interaction, so it matters how I used AI in preparing it. It was used as editorial and cognitive scaffolding. drafting, organization, and for clarity passes. AI was not the source of ideas, theory, or interpretation. There’s a full disclosure in the dissertation document.</a:t>
            </a:r>
          </a:p>
          <a:p>
            <a:r>
              <a:rPr lang="en-US" sz="1200" b="1" kern="1200" dirty="0">
                <a:solidFill>
                  <a:schemeClr val="tx1"/>
                </a:solidFill>
                <a:effectLst/>
                <a:latin typeface="+mn-lt"/>
                <a:ea typeface="+mn-ea"/>
                <a:cs typeface="+mn-cs"/>
              </a:rPr>
              <a:t>Thank you.</a:t>
            </a:r>
            <a:r>
              <a:rPr lang="en-US" sz="1200" kern="1200" dirty="0">
                <a:solidFill>
                  <a:schemeClr val="tx1"/>
                </a:solidFill>
                <a:effectLst/>
                <a:latin typeface="+mn-lt"/>
                <a:ea typeface="+mn-ea"/>
                <a:cs typeface="+mn-cs"/>
              </a:rPr>
              <a:t> I’ll take questions now.</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br>
              <a:rPr lang="en-US" dirty="0">
                <a:effectLst/>
              </a:rPr>
            </a:b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19</a:t>
            </a:r>
          </a:p>
          <a:p>
            <a:r>
              <a:rPr lang="en-US" sz="1200" b="1" kern="1200" dirty="0">
                <a:solidFill>
                  <a:schemeClr val="tx1"/>
                </a:solidFill>
                <a:effectLst/>
                <a:latin typeface="+mn-lt"/>
                <a:ea typeface="+mn-ea"/>
                <a:cs typeface="+mn-cs"/>
              </a:rPr>
              <a:t>If asked about measurement:</a:t>
            </a:r>
            <a:r>
              <a:rPr lang="en-US" sz="1200" kern="1200" dirty="0">
                <a:solidFill>
                  <a:schemeClr val="tx1"/>
                </a:solidFill>
                <a:effectLst/>
                <a:latin typeface="+mn-lt"/>
                <a:ea typeface="+mn-ea"/>
                <a:cs typeface="+mn-cs"/>
              </a:rPr>
              <a:t> Representational change at the transition between cycles. Two measures, paired. semantic distance for magnitude of movement, qualitative coding for the kind of movement. The coding scheme distinguishes elaboration. detail without reorganization, from reframing or the actual shift in goal, structure, or approach from no meaningful change.</a:t>
            </a:r>
          </a:p>
          <a:p>
            <a:r>
              <a:rPr lang="en-US" sz="1200" b="1" kern="1200" dirty="0">
                <a:solidFill>
                  <a:schemeClr val="tx1"/>
                </a:solidFill>
                <a:effectLst/>
                <a:latin typeface="+mn-lt"/>
                <a:ea typeface="+mn-ea"/>
                <a:cs typeface="+mn-cs"/>
              </a:rPr>
              <a:t>If asked about study design:</a:t>
            </a:r>
            <a:r>
              <a:rPr lang="en-US" sz="1200" kern="1200" dirty="0">
                <a:solidFill>
                  <a:schemeClr val="tx1"/>
                </a:solidFill>
                <a:effectLst/>
                <a:latin typeface="+mn-lt"/>
                <a:ea typeface="+mn-ea"/>
                <a:cs typeface="+mn-cs"/>
              </a:rPr>
              <a:t> Five-cycle interaction structure. The participant produces a snapshot of their problem framing; the AI responds with suggestions; the participant produces the next snapshot. Five snapshots give us four transitions to analyze. Two interaction styles: development stays within the current frame, expansion introduces novel angles. Same model, same task, same interface. only the system prompt differs.</a:t>
            </a:r>
          </a:p>
          <a:p>
            <a:r>
              <a:rPr lang="en-US" sz="1200" b="1" kern="1200" dirty="0">
                <a:solidFill>
                  <a:schemeClr val="tx1"/>
                </a:solidFill>
                <a:effectLst/>
                <a:latin typeface="+mn-lt"/>
                <a:ea typeface="+mn-ea"/>
                <a:cs typeface="+mn-cs"/>
              </a:rPr>
              <a:t>If pushed on measurement validity:</a:t>
            </a:r>
            <a:r>
              <a:rPr lang="en-US" sz="1200" kern="1200" dirty="0">
                <a:solidFill>
                  <a:schemeClr val="tx1"/>
                </a:solidFill>
                <a:effectLst/>
                <a:latin typeface="+mn-lt"/>
                <a:ea typeface="+mn-ea"/>
                <a:cs typeface="+mn-cs"/>
              </a:rPr>
              <a:t> Semantic distance alone cannot identify the kind of change. only its magnitude. That's why the coding pairs with it. The coding scheme itself is being refined.</a:t>
            </a:r>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So once you do know what the question actually is, you'll know what the answer means.</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Douglas Adams</a:t>
            </a:r>
            <a:r>
              <a:rPr lang="en-US" sz="1200" kern="1200" dirty="0">
                <a:solidFill>
                  <a:schemeClr val="tx1"/>
                </a:solidFill>
                <a:effectLst/>
                <a:latin typeface="+mn-lt"/>
                <a:ea typeface="+mn-ea"/>
                <a:cs typeface="+mn-cs"/>
              </a:rPr>
              <a:t> wrote that line in the Hitchhiker's Guide.</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Here, he assumes</a:t>
            </a:r>
            <a:r>
              <a:rPr lang="en-US" sz="1200" kern="1200" dirty="0">
                <a:solidFill>
                  <a:schemeClr val="tx1"/>
                </a:solidFill>
                <a:effectLst/>
                <a:latin typeface="+mn-lt"/>
                <a:ea typeface="+mn-ea"/>
                <a:cs typeface="+mn-cs"/>
              </a:rPr>
              <a:t> the question is stable. And also that once we identify it, the answer follows.</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But The work I want to talk about</a:t>
            </a:r>
            <a:r>
              <a:rPr lang="en-US" sz="1200" kern="1200" dirty="0">
                <a:solidFill>
                  <a:schemeClr val="tx1"/>
                </a:solidFill>
                <a:effectLst/>
                <a:latin typeface="+mn-lt"/>
                <a:ea typeface="+mn-ea"/>
                <a:cs typeface="+mn-cs"/>
              </a:rPr>
              <a:t> today begins from the possibility that the question isn't stable and actually changes as we're working. This is important for how we study and design human-AI creative interaction.</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20 where the empirical work stands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If asked about Study 1:</a:t>
            </a:r>
            <a:r>
              <a:rPr lang="en-US" sz="1200" kern="1200" dirty="0">
                <a:solidFill>
                  <a:schemeClr val="tx1"/>
                </a:solidFill>
                <a:effectLst/>
                <a:latin typeface="+mn-lt"/>
                <a:ea typeface="+mn-ea"/>
                <a:cs typeface="+mn-cs"/>
              </a:rPr>
              <a:t> Study 1 was collected and is now being treated as a pilot. After the defense, the committee recommended refining the methodology to better capture nuanced and infrequent representational changes. I'm working with Drs. Reiter-</a:t>
            </a:r>
            <a:r>
              <a:rPr lang="en-US" sz="1200" kern="1200" dirty="0" err="1">
                <a:solidFill>
                  <a:schemeClr val="tx1"/>
                </a:solidFill>
                <a:effectLst/>
                <a:latin typeface="+mn-lt"/>
                <a:ea typeface="+mn-ea"/>
                <a:cs typeface="+mn-cs"/>
              </a:rPr>
              <a:t>Palmon</a:t>
            </a:r>
            <a:r>
              <a:rPr lang="en-US" sz="1200" kern="1200" dirty="0">
                <a:solidFill>
                  <a:schemeClr val="tx1"/>
                </a:solidFill>
                <a:effectLst/>
                <a:latin typeface="+mn-lt"/>
                <a:ea typeface="+mn-ea"/>
                <a:cs typeface="+mn-cs"/>
              </a:rPr>
              <a:t>, Chan, and Daume on those refinements before continuing data collection.</a:t>
            </a:r>
          </a:p>
          <a:p>
            <a:r>
              <a:rPr lang="en-US" sz="1200" b="1" kern="1200" dirty="0">
                <a:solidFill>
                  <a:schemeClr val="tx1"/>
                </a:solidFill>
                <a:effectLst/>
                <a:latin typeface="+mn-lt"/>
                <a:ea typeface="+mn-ea"/>
                <a:cs typeface="+mn-cs"/>
              </a:rPr>
              <a:t>If asked what specifically</a:t>
            </a:r>
            <a:r>
              <a:rPr lang="en-US" sz="1200" kern="1200" dirty="0">
                <a:solidFill>
                  <a:schemeClr val="tx1"/>
                </a:solidFill>
                <a:effectLst/>
                <a:latin typeface="+mn-lt"/>
                <a:ea typeface="+mn-ea"/>
                <a:cs typeface="+mn-cs"/>
              </a:rPr>
              <a:t> is being refined: The work is in progress so I'm not in a position to commit to specifics today. The post-defense feedback focused on capturing nuanced and rare changes, and the refinement is being worked on.</a:t>
            </a:r>
          </a:p>
          <a:p>
            <a:r>
              <a:rPr lang="en-US" sz="1200" b="1" kern="1200" dirty="0">
                <a:solidFill>
                  <a:schemeClr val="tx1"/>
                </a:solidFill>
                <a:effectLst/>
                <a:latin typeface="+mn-lt"/>
                <a:ea typeface="+mn-ea"/>
                <a:cs typeface="+mn-cs"/>
              </a:rPr>
              <a:t>If asked about timeline:</a:t>
            </a:r>
            <a:r>
              <a:rPr lang="en-US" sz="1200" kern="1200" dirty="0">
                <a:solidFill>
                  <a:schemeClr val="tx1"/>
                </a:solidFill>
                <a:effectLst/>
                <a:latin typeface="+mn-lt"/>
                <a:ea typeface="+mn-ea"/>
                <a:cs typeface="+mn-cs"/>
              </a:rPr>
              <a:t> Studies 2 and 3 are designed. They deploy once the Study 1 methodology is settled.</a:t>
            </a:r>
          </a:p>
          <a:p>
            <a:r>
              <a:rPr lang="en-US" sz="1200" b="1" kern="1200" dirty="0">
                <a:solidFill>
                  <a:schemeClr val="tx1"/>
                </a:solidFill>
                <a:effectLst/>
                <a:latin typeface="+mn-lt"/>
                <a:ea typeface="+mn-ea"/>
                <a:cs typeface="+mn-cs"/>
              </a:rPr>
              <a:t>If asked about collaborators:</a:t>
            </a:r>
            <a:r>
              <a:rPr lang="en-US" sz="1200" kern="1200" dirty="0">
                <a:solidFill>
                  <a:schemeClr val="tx1"/>
                </a:solidFill>
                <a:effectLst/>
                <a:latin typeface="+mn-lt"/>
                <a:ea typeface="+mn-ea"/>
                <a:cs typeface="+mn-cs"/>
              </a:rPr>
              <a:t> Roni Reiter-</a:t>
            </a:r>
            <a:r>
              <a:rPr lang="en-US" sz="1200" kern="1200" dirty="0" err="1">
                <a:solidFill>
                  <a:schemeClr val="tx1"/>
                </a:solidFill>
                <a:effectLst/>
                <a:latin typeface="+mn-lt"/>
                <a:ea typeface="+mn-ea"/>
                <a:cs typeface="+mn-cs"/>
              </a:rPr>
              <a:t>Palmon</a:t>
            </a:r>
            <a:r>
              <a:rPr lang="en-US" sz="1200" kern="1200" dirty="0">
                <a:solidFill>
                  <a:schemeClr val="tx1"/>
                </a:solidFill>
                <a:effectLst/>
                <a:latin typeface="+mn-lt"/>
                <a:ea typeface="+mn-ea"/>
                <a:cs typeface="+mn-cs"/>
              </a:rPr>
              <a:t> at University of Nebraska Omaha. Joel Chan at Maryland may also be involved. Both are on the dissertation committee.</a:t>
            </a:r>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20 trajectory shapes (Figure 3.2)</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What this figure shows:</a:t>
            </a:r>
            <a:r>
              <a:rPr lang="en-US" sz="1200" kern="1200" dirty="0">
                <a:solidFill>
                  <a:schemeClr val="tx1"/>
                </a:solidFill>
                <a:effectLst/>
                <a:latin typeface="+mn-lt"/>
                <a:ea typeface="+mn-ea"/>
                <a:cs typeface="+mn-cs"/>
              </a:rPr>
              <a:t> three illustrative trajectory shapes plotted as conceptual distance over interaction cycles.</a:t>
            </a:r>
          </a:p>
          <a:p>
            <a:r>
              <a:rPr lang="en-US" sz="1200" b="1" kern="1200" dirty="0">
                <a:solidFill>
                  <a:schemeClr val="tx1"/>
                </a:solidFill>
                <a:effectLst/>
                <a:latin typeface="+mn-lt"/>
                <a:ea typeface="+mn-ea"/>
                <a:cs typeface="+mn-cs"/>
              </a:rPr>
              <a:t>Steady development</a:t>
            </a:r>
            <a:r>
              <a:rPr lang="en-US" sz="1200" kern="1200" dirty="0">
                <a:solidFill>
                  <a:schemeClr val="tx1"/>
                </a:solidFill>
                <a:effectLst/>
                <a:latin typeface="+mn-lt"/>
                <a:ea typeface="+mn-ea"/>
                <a:cs typeface="+mn-cs"/>
              </a:rPr>
              <a:t> shows gradual incremental progression. The participant builds on their initial framing without reorganizing it.</a:t>
            </a:r>
          </a:p>
          <a:p>
            <a:r>
              <a:rPr lang="en-US" sz="1200" b="1" kern="1200" dirty="0">
                <a:solidFill>
                  <a:schemeClr val="tx1"/>
                </a:solidFill>
                <a:effectLst/>
                <a:latin typeface="+mn-lt"/>
                <a:ea typeface="+mn-ea"/>
                <a:cs typeface="+mn-cs"/>
              </a:rPr>
              <a:t>Volatile trajectory</a:t>
            </a:r>
            <a:r>
              <a:rPr lang="en-US" sz="1200" kern="1200" dirty="0">
                <a:solidFill>
                  <a:schemeClr val="tx1"/>
                </a:solidFill>
                <a:effectLst/>
                <a:latin typeface="+mn-lt"/>
                <a:ea typeface="+mn-ea"/>
                <a:cs typeface="+mn-cs"/>
              </a:rPr>
              <a:t> shows high variation across cycles even when the endpoint looks orderly. The framing moves around quite a lot during the interaction.</a:t>
            </a:r>
          </a:p>
          <a:p>
            <a:r>
              <a:rPr lang="en-US" sz="1200" b="1" kern="1200" dirty="0">
                <a:solidFill>
                  <a:schemeClr val="tx1"/>
                </a:solidFill>
                <a:effectLst/>
                <a:latin typeface="+mn-lt"/>
                <a:ea typeface="+mn-ea"/>
                <a:cs typeface="+mn-cs"/>
              </a:rPr>
              <a:t>Reframing plus integration</a:t>
            </a:r>
            <a:r>
              <a:rPr lang="en-US" sz="1200" kern="1200" dirty="0">
                <a:solidFill>
                  <a:schemeClr val="tx1"/>
                </a:solidFill>
                <a:effectLst/>
                <a:latin typeface="+mn-lt"/>
                <a:ea typeface="+mn-ea"/>
                <a:cs typeface="+mn-cs"/>
              </a:rPr>
              <a:t> this is the magenta line. The conceptual distance goes up before it comes down. The participant departs from their initial framing, then returns with a new perspective integrated. The dip is not retreat; it's the moment of reframing.</a:t>
            </a:r>
          </a:p>
          <a:p>
            <a:r>
              <a:rPr lang="en-US" sz="1200" b="1" kern="1200" dirty="0">
                <a:solidFill>
                  <a:schemeClr val="tx1"/>
                </a:solidFill>
                <a:effectLst/>
                <a:latin typeface="+mn-lt"/>
                <a:ea typeface="+mn-ea"/>
                <a:cs typeface="+mn-cs"/>
              </a:rPr>
              <a:t>Key point:</a:t>
            </a:r>
            <a:r>
              <a:rPr lang="en-US" sz="1200" kern="1200" dirty="0">
                <a:solidFill>
                  <a:schemeClr val="tx1"/>
                </a:solidFill>
                <a:effectLst/>
                <a:latin typeface="+mn-lt"/>
                <a:ea typeface="+mn-ea"/>
                <a:cs typeface="+mn-cs"/>
              </a:rPr>
              <a:t> two participants can end at the same conceptual distance from where they started, but get there through fundamentally different processes. Output measures evaluating only the endpoint cannot tell them apart. The trajectory is where the difference lives.</a:t>
            </a:r>
          </a:p>
          <a:p>
            <a:r>
              <a:rPr lang="en-US"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Creativity research</a:t>
            </a:r>
            <a:r>
              <a:rPr lang="en-US" sz="1200" kern="1200" dirty="0">
                <a:solidFill>
                  <a:schemeClr val="tx1"/>
                </a:solidFill>
                <a:effectLst/>
                <a:latin typeface="+mn-lt"/>
                <a:ea typeface="+mn-ea"/>
                <a:cs typeface="+mn-cs"/>
              </a:rPr>
              <a:t> often evaluates outcomes like the ideas, the products, or the solutions that come out of creative work.</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But to get to those, </a:t>
            </a:r>
            <a:r>
              <a:rPr lang="en-US" sz="1200" kern="1200" dirty="0">
                <a:solidFill>
                  <a:schemeClr val="tx1"/>
                </a:solidFill>
                <a:effectLst/>
                <a:latin typeface="+mn-lt"/>
                <a:ea typeface="+mn-ea"/>
                <a:cs typeface="+mn-cs"/>
              </a:rPr>
              <a:t>you have to determine what you're actually trying to solve.</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What I’m saying here is that that determination</a:t>
            </a:r>
            <a:r>
              <a:rPr lang="en-US" sz="1200" kern="1200" dirty="0">
                <a:solidFill>
                  <a:schemeClr val="tx1"/>
                </a:solidFill>
                <a:effectLst/>
                <a:latin typeface="+mn-lt"/>
                <a:ea typeface="+mn-ea"/>
                <a:cs typeface="+mn-cs"/>
              </a:rPr>
              <a:t> is also creative work. It's the work that happens before the work most studies measure.</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This is not new to this room</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Getzels</a:t>
            </a:r>
            <a:r>
              <a:rPr lang="en-US" sz="1200" kern="1200" dirty="0">
                <a:solidFill>
                  <a:schemeClr val="tx1"/>
                </a:solidFill>
                <a:effectLst/>
                <a:latin typeface="+mn-lt"/>
                <a:ea typeface="+mn-ea"/>
                <a:cs typeface="+mn-cs"/>
              </a:rPr>
              <a:t> and Chick-sent-me-HIGH-ee on problem finding. Reiter-</a:t>
            </a:r>
            <a:r>
              <a:rPr lang="en-US" sz="1200" kern="1200" dirty="0" err="1">
                <a:solidFill>
                  <a:schemeClr val="tx1"/>
                </a:solidFill>
                <a:effectLst/>
                <a:latin typeface="+mn-lt"/>
                <a:ea typeface="+mn-ea"/>
                <a:cs typeface="+mn-cs"/>
              </a:rPr>
              <a:t>Palmon</a:t>
            </a:r>
            <a:r>
              <a:rPr lang="en-US" sz="1200" kern="1200" dirty="0">
                <a:solidFill>
                  <a:schemeClr val="tx1"/>
                </a:solidFill>
                <a:effectLst/>
                <a:latin typeface="+mn-lt"/>
                <a:ea typeface="+mn-ea"/>
                <a:cs typeface="+mn-cs"/>
              </a:rPr>
              <a:t>, Mumford, and some dude named Runco on problem construction. Schön on reflective practice.</a:t>
            </a:r>
          </a:p>
          <a:p>
            <a:endParaRPr lang="en-US" sz="1200" kern="1200" dirty="0">
              <a:solidFill>
                <a:schemeClr val="tx1"/>
              </a:solidFill>
              <a:effectLst/>
              <a:latin typeface="+mn-lt"/>
              <a:ea typeface="+mn-ea"/>
              <a:cs typeface="+mn-cs"/>
            </a:endParaRPr>
          </a:p>
          <a:p>
            <a:r>
              <a:rPr lang="en-US" sz="1200" kern="1200" dirty="0" err="1">
                <a:solidFill>
                  <a:schemeClr val="tx1"/>
                </a:solidFill>
                <a:effectLst/>
                <a:latin typeface="+mn-lt"/>
                <a:ea typeface="+mn-ea"/>
                <a:cs typeface="+mn-cs"/>
              </a:rPr>
              <a:t>Collectivley</a:t>
            </a:r>
            <a:r>
              <a:rPr lang="en-US" sz="1200" kern="1200" dirty="0">
                <a:solidFill>
                  <a:schemeClr val="tx1"/>
                </a:solidFill>
                <a:effectLst/>
                <a:latin typeface="+mn-lt"/>
                <a:ea typeface="+mn-ea"/>
                <a:cs typeface="+mn-cs"/>
              </a:rPr>
              <a:t>, they have decades of work establishing problem formation as central to creative expertise.</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And There are also </a:t>
            </a:r>
            <a:r>
              <a:rPr lang="en-US" sz="1200" kern="1200" dirty="0">
                <a:solidFill>
                  <a:schemeClr val="tx1"/>
                </a:solidFill>
                <a:effectLst/>
                <a:latin typeface="+mn-lt"/>
                <a:ea typeface="+mn-ea"/>
                <a:cs typeface="+mn-cs"/>
              </a:rPr>
              <a:t>adjacent literatures on information seeking and sensemaking that I’m not engaging with in depth today but that the dissertation work draws on.</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What I am trying to do</a:t>
            </a:r>
            <a:r>
              <a:rPr lang="en-US" sz="1200" kern="1200" dirty="0">
                <a:solidFill>
                  <a:schemeClr val="tx1"/>
                </a:solidFill>
                <a:effectLst/>
                <a:latin typeface="+mn-lt"/>
                <a:ea typeface="+mn-ea"/>
                <a:cs typeface="+mn-cs"/>
              </a:rPr>
              <a:t> is bring all those ideas into the conversation about human-AI creative interaction, where I think they haven't fully arrived yet.</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4</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For reasonable methodological reasons, current research</a:t>
            </a:r>
            <a:r>
              <a:rPr lang="en-US" sz="1200" kern="1200" dirty="0">
                <a:solidFill>
                  <a:schemeClr val="tx1"/>
                </a:solidFill>
                <a:effectLst/>
                <a:latin typeface="+mn-lt"/>
                <a:ea typeface="+mn-ea"/>
                <a:cs typeface="+mn-cs"/>
              </a:rPr>
              <a:t> on human-AI creativity tends to treat the problem as fixed.</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So a participant will get a task.</a:t>
            </a:r>
            <a:r>
              <a:rPr lang="en-US" sz="1200" kern="1200" dirty="0">
                <a:solidFill>
                  <a:schemeClr val="tx1"/>
                </a:solidFill>
                <a:effectLst/>
                <a:latin typeface="+mn-lt"/>
                <a:ea typeface="+mn-ea"/>
                <a:cs typeface="+mn-cs"/>
              </a:rPr>
              <a:t> The AI assists with that task. Then, the output of that will then be evaluated against rubrics, and (hopefully) novelty, usefulness, fluency, and originality.</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This work is rigorous</a:t>
            </a:r>
            <a:r>
              <a:rPr lang="en-US" sz="1200" kern="1200" dirty="0">
                <a:solidFill>
                  <a:schemeClr val="tx1"/>
                </a:solidFill>
                <a:effectLst/>
                <a:latin typeface="+mn-lt"/>
                <a:ea typeface="+mn-ea"/>
                <a:cs typeface="+mn-cs"/>
              </a:rPr>
              <a:t> and it’s definitely useful. But it’s not what I’m talking about today. It answers a different kind of question than the types of inquiry I’m increasingly interested in.</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5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So. During human-AI interaction </a:t>
            </a:r>
            <a:r>
              <a:rPr lang="en-US" sz="1200" kern="1200" dirty="0">
                <a:solidFill>
                  <a:schemeClr val="tx1"/>
                </a:solidFill>
                <a:effectLst/>
                <a:latin typeface="+mn-lt"/>
                <a:ea typeface="+mn-ea"/>
                <a:cs typeface="+mn-cs"/>
              </a:rPr>
              <a:t>users run into suggestions… examples…. Framings… new perspectives…..things like that</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And Their understanding</a:t>
            </a:r>
            <a:r>
              <a:rPr lang="en-US" sz="1200" kern="1200" dirty="0">
                <a:solidFill>
                  <a:schemeClr val="tx1"/>
                </a:solidFill>
                <a:effectLst/>
                <a:latin typeface="+mn-lt"/>
                <a:ea typeface="+mn-ea"/>
                <a:cs typeface="+mn-cs"/>
              </a:rPr>
              <a:t> of what they're working on can change at the same time they’re generating ideas about it.</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That means that the problem moves</a:t>
            </a:r>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while</a:t>
            </a:r>
            <a:r>
              <a:rPr lang="en-US" sz="1200" kern="1200" dirty="0">
                <a:solidFill>
                  <a:schemeClr val="tx1"/>
                </a:solidFill>
                <a:effectLst/>
                <a:latin typeface="+mn-lt"/>
                <a:ea typeface="+mn-ea"/>
                <a:cs typeface="+mn-cs"/>
              </a:rPr>
              <a:t> they're working on it.</a:t>
            </a:r>
          </a:p>
          <a:p>
            <a:r>
              <a:rPr lang="en-US" sz="1200" kern="1200" dirty="0">
                <a:solidFill>
                  <a:schemeClr val="tx1"/>
                </a:solidFill>
                <a:effectLst/>
                <a:latin typeface="+mn-lt"/>
                <a:ea typeface="+mn-ea"/>
                <a:cs typeface="+mn-cs"/>
              </a:rPr>
              <a:t>Pause</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6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 common question</a:t>
            </a:r>
            <a:r>
              <a:rPr lang="en-US" sz="1200" kern="1200" dirty="0">
                <a:solidFill>
                  <a:schemeClr val="tx1"/>
                </a:solidFill>
                <a:effectLst/>
                <a:latin typeface="+mn-lt"/>
                <a:ea typeface="+mn-ea"/>
                <a:cs typeface="+mn-cs"/>
              </a:rPr>
              <a:t> in human-AI creativity research has become some version of: does AI improve creativity?</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Those questions</a:t>
            </a:r>
            <a:r>
              <a:rPr lang="en-US" sz="1200" kern="1200" dirty="0">
                <a:solidFill>
                  <a:schemeClr val="tx1"/>
                </a:solidFill>
                <a:effectLst/>
                <a:latin typeface="+mn-lt"/>
                <a:ea typeface="+mn-ea"/>
                <a:cs typeface="+mn-cs"/>
              </a:rPr>
              <a:t> assume linearity. They assume a fixed problem, followed by a process, and then an improved output.</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I’m asking</a:t>
            </a:r>
            <a:r>
              <a:rPr lang="en-US" sz="1200" kern="1200" dirty="0">
                <a:solidFill>
                  <a:schemeClr val="tx1"/>
                </a:solidFill>
                <a:effectLst/>
                <a:latin typeface="+mn-lt"/>
                <a:ea typeface="+mn-ea"/>
                <a:cs typeface="+mn-cs"/>
              </a:rPr>
              <a:t> something that happens before that. It’s useful to see whether AI improves the answer, but what about what happens to the question while we're working on it.</a:t>
            </a:r>
          </a:p>
          <a:p>
            <a:r>
              <a:rPr lang="en-US" sz="1200" kern="1200" dirty="0">
                <a:solidFill>
                  <a:schemeClr val="tx1"/>
                </a:solidFill>
                <a:effectLst/>
                <a:latin typeface="+mn-lt"/>
                <a:ea typeface="+mn-ea"/>
                <a:cs typeface="+mn-cs"/>
              </a:rPr>
              <a:t>Pause</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7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Here, I want to show you</a:t>
            </a:r>
            <a:r>
              <a:rPr lang="en-US" sz="1200" kern="1200" dirty="0">
                <a:solidFill>
                  <a:schemeClr val="tx1"/>
                </a:solidFill>
                <a:effectLst/>
                <a:latin typeface="+mn-lt"/>
                <a:ea typeface="+mn-ea"/>
                <a:cs typeface="+mn-cs"/>
              </a:rPr>
              <a:t> two examples of what I’m talking about.</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These are illustrative instead of empirical</a:t>
            </a:r>
            <a:r>
              <a:rPr lang="en-US" sz="1200" kern="1200" dirty="0">
                <a:solidFill>
                  <a:schemeClr val="tx1"/>
                </a:solidFill>
                <a:effectLst/>
                <a:latin typeface="+mn-lt"/>
                <a:ea typeface="+mn-ea"/>
                <a:cs typeface="+mn-cs"/>
              </a:rPr>
              <a:t> and are constructed to show the phenomenon cleanly. </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What I think makes these interesting as examples</a:t>
            </a:r>
            <a:r>
              <a:rPr lang="en-US" sz="1200" kern="1200" dirty="0">
                <a:solidFill>
                  <a:schemeClr val="tx1"/>
                </a:solidFill>
                <a:effectLst/>
                <a:latin typeface="+mn-lt"/>
                <a:ea typeface="+mn-ea"/>
                <a:cs typeface="+mn-cs"/>
              </a:rPr>
              <a:t> is that nothing in either conversation feels like a dramatic topic switch.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Every AI suggestion is reasonable in context. The conversation generally flows continually.</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But</a:t>
            </a:r>
            <a:r>
              <a:rPr lang="en-US" sz="1200" kern="1200" dirty="0">
                <a:solidFill>
                  <a:schemeClr val="tx1"/>
                </a:solidFill>
                <a:effectLst/>
                <a:latin typeface="+mn-lt"/>
                <a:ea typeface="+mn-ea"/>
                <a:cs typeface="+mn-cs"/>
              </a:rPr>
              <a:t> the underlying problem representation gradually moves.</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So Before I walk through them</a:t>
            </a:r>
            <a:r>
              <a:rPr lang="en-US" sz="1200" kern="1200" dirty="0">
                <a:solidFill>
                  <a:schemeClr val="tx1"/>
                </a:solidFill>
                <a:effectLst/>
                <a:latin typeface="+mn-lt"/>
                <a:ea typeface="+mn-ea"/>
                <a:cs typeface="+mn-cs"/>
              </a:rPr>
              <a:t>, I’ll show you where each conversation ended up.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Then we'll see how each one got there.</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8</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Here we have two conversations.</a:t>
            </a:r>
            <a:r>
              <a:rPr lang="en-US" sz="1200" kern="1200" dirty="0">
                <a:solidFill>
                  <a:schemeClr val="tx1"/>
                </a:solidFill>
                <a:effectLst/>
                <a:latin typeface="+mn-lt"/>
                <a:ea typeface="+mn-ea"/>
                <a:cs typeface="+mn-cs"/>
              </a:rPr>
              <a:t> </a:t>
            </a:r>
          </a:p>
          <a:p>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In one, a parent is planning their daughter's birthday party.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the other, an academic is revising a dissertation chapter.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And Both start where you'd generally expect.</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So here is where</a:t>
            </a:r>
            <a:r>
              <a:rPr lang="en-US" sz="1200" kern="1200" dirty="0">
                <a:solidFill>
                  <a:schemeClr val="tx1"/>
                </a:solidFill>
                <a:effectLst/>
                <a:latin typeface="+mn-lt"/>
                <a:ea typeface="+mn-ea"/>
                <a:cs typeface="+mn-cs"/>
              </a:rPr>
              <a:t> the first one ends up.</a:t>
            </a:r>
          </a:p>
          <a:p>
            <a:r>
              <a:rPr lang="en-US" sz="1200" kern="1200" dirty="0">
                <a:solidFill>
                  <a:schemeClr val="tx1"/>
                </a:solidFill>
                <a:effectLst/>
                <a:latin typeface="+mn-lt"/>
                <a:ea typeface="+mn-ea"/>
                <a:cs typeface="+mn-cs"/>
              </a:rPr>
              <a:t>Click </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'Do I invite the kid</a:t>
            </a:r>
            <a:r>
              <a:rPr lang="en-US" sz="1200" kern="1200" dirty="0">
                <a:solidFill>
                  <a:schemeClr val="tx1"/>
                </a:solidFill>
                <a:effectLst/>
                <a:latin typeface="+mn-lt"/>
                <a:ea typeface="+mn-ea"/>
                <a:cs typeface="+mn-cs"/>
              </a:rPr>
              <a:t> she stopped speaking to?’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That’s not a logistics question anymore.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That’s now an identity question</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However, at the same time</a:t>
            </a:r>
            <a:r>
              <a:rPr lang="en-US" sz="1200" kern="1200" dirty="0">
                <a:solidFill>
                  <a:schemeClr val="tx1"/>
                </a:solidFill>
                <a:effectLst/>
                <a:latin typeface="+mn-lt"/>
                <a:ea typeface="+mn-ea"/>
                <a:cs typeface="+mn-cs"/>
              </a:rPr>
              <a:t>, in the same conversation, this question also comes up.</a:t>
            </a:r>
          </a:p>
          <a:p>
            <a:r>
              <a:rPr lang="en-US" sz="1200" kern="1200" dirty="0">
                <a:solidFill>
                  <a:schemeClr val="tx1"/>
                </a:solidFill>
                <a:effectLst/>
                <a:latin typeface="+mn-lt"/>
                <a:ea typeface="+mn-ea"/>
                <a:cs typeface="+mn-cs"/>
              </a:rPr>
              <a:t>Click</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'Which crafts are fun enough</a:t>
            </a:r>
            <a:r>
              <a:rPr lang="en-US" sz="1200" kern="1200" dirty="0">
                <a:solidFill>
                  <a:schemeClr val="tx1"/>
                </a:solidFill>
                <a:effectLst/>
                <a:latin typeface="+mn-lt"/>
                <a:ea typeface="+mn-ea"/>
                <a:cs typeface="+mn-cs"/>
              </a:rPr>
              <a:t> to keep them engaged but easy enough that the quiet kid won't feel embarrassed?’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So now there are two questions.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They are both unresolved, and both being worked on at once.</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second conversation goes somewhere very different</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Here’s </a:t>
            </a:r>
            <a:r>
              <a:rPr lang="en-US" sz="1200" kern="1200" dirty="0">
                <a:solidFill>
                  <a:schemeClr val="tx1"/>
                </a:solidFill>
                <a:effectLst/>
                <a:latin typeface="+mn-lt"/>
                <a:ea typeface="+mn-ea"/>
                <a:cs typeface="+mn-cs"/>
              </a:rPr>
              <a:t>where IT ends up.</a:t>
            </a:r>
          </a:p>
          <a:p>
            <a:r>
              <a:rPr lang="en-US" sz="1200" kern="1200" dirty="0">
                <a:solidFill>
                  <a:schemeClr val="tx1"/>
                </a:solidFill>
                <a:effectLst/>
                <a:latin typeface="+mn-lt"/>
                <a:ea typeface="+mn-ea"/>
                <a:cs typeface="+mn-cs"/>
              </a:rPr>
              <a:t>Click – gesture at purple as mentioning it</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'Which version of fun purple</a:t>
            </a:r>
            <a:r>
              <a:rPr lang="en-US" sz="1200" kern="1200" dirty="0">
                <a:solidFill>
                  <a:schemeClr val="tx1"/>
                </a:solidFill>
                <a:effectLst/>
                <a:latin typeface="+mn-lt"/>
                <a:ea typeface="+mn-ea"/>
                <a:cs typeface="+mn-cs"/>
              </a:rPr>
              <a:t> is appropriately serious?’</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Nothing went wrong here.</a:t>
            </a:r>
            <a:r>
              <a:rPr lang="en-US" sz="1200" kern="1200" dirty="0">
                <a:solidFill>
                  <a:schemeClr val="tx1"/>
                </a:solidFill>
                <a:effectLst/>
                <a:latin typeface="+mn-lt"/>
                <a:ea typeface="+mn-ea"/>
                <a:cs typeface="+mn-cs"/>
              </a:rPr>
              <a:t> The interaction remained coherent. But the problem being solved became meaningfully different.</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Here's how that happens.</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9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So here, a parent starts</a:t>
            </a:r>
            <a:r>
              <a:rPr lang="en-US" sz="1200" kern="1200" dirty="0">
                <a:solidFill>
                  <a:schemeClr val="tx1"/>
                </a:solidFill>
                <a:effectLst/>
                <a:latin typeface="+mn-lt"/>
                <a:ea typeface="+mn-ea"/>
                <a:cs typeface="+mn-cs"/>
              </a:rPr>
              <a:t> a conversation with an AI tool.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initial framing is logistical: it's a party, it should be fun, what are the components, help me with activities, decorations, food…..</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D6DEE8"/>
        </a:solidFill>
        <a:effectLst/>
      </p:bgPr>
    </p:bg>
    <p:spTree>
      <p:nvGrpSpPr>
        <p:cNvPr id="1" name=""/>
        <p:cNvGrpSpPr/>
        <p:nvPr/>
      </p:nvGrpSpPr>
      <p:grpSpPr>
        <a:xfrm>
          <a:off x="0" y="0"/>
          <a:ext cx="0" cy="0"/>
          <a:chOff x="0" y="0"/>
          <a:chExt cx="0" cy="0"/>
        </a:xfrm>
      </p:grpSpPr>
      <p:sp>
        <p:nvSpPr>
          <p:cNvPr id="2" name="Text 0"/>
          <p:cNvSpPr/>
          <p:nvPr/>
        </p:nvSpPr>
        <p:spPr>
          <a:xfrm>
            <a:off x="11338560" y="6355080"/>
            <a:ext cx="457200" cy="274320"/>
          </a:xfrm>
          <a:prstGeom prst="rect">
            <a:avLst/>
          </a:prstGeom>
          <a:noFill/>
          <a:ln/>
        </p:spPr>
        <p:txBody>
          <a:bodyPr wrap="square" rtlCol="0" anchor="ctr"/>
          <a:lstStyle/>
          <a:p>
            <a:pPr marL="0" indent="0" algn="r">
              <a:buNone/>
            </a:pPr>
            <a:r>
              <a:rPr lang="en-US" sz="900" dirty="0">
                <a:solidFill>
                  <a:srgbClr val="797979"/>
                </a:solidFill>
                <a:latin typeface="NeueHaasGroteskDisp Pro" pitchFamily="34" charset="0"/>
                <a:ea typeface="NeueHaasGroteskDisp Pro" pitchFamily="34" charset="-122"/>
                <a:cs typeface="NeueHaasGroteskDisp Pro" pitchFamily="34" charset="-120"/>
              </a:rPr>
              <a:t>1</a:t>
            </a:r>
            <a:endParaRPr lang="en-US" sz="900" dirty="0"/>
          </a:p>
        </p:txBody>
      </p:sp>
      <p:sp>
        <p:nvSpPr>
          <p:cNvPr id="3" name="Shape 1"/>
          <p:cNvSpPr/>
          <p:nvPr/>
        </p:nvSpPr>
        <p:spPr>
          <a:xfrm>
            <a:off x="640080" y="640080"/>
            <a:ext cx="640080" cy="54864"/>
          </a:xfrm>
          <a:prstGeom prst="rect">
            <a:avLst/>
          </a:prstGeom>
          <a:solidFill>
            <a:srgbClr val="D14EFF"/>
          </a:solidFill>
          <a:ln w="12700">
            <a:solidFill>
              <a:srgbClr val="D14EFF"/>
            </a:solidFill>
            <a:prstDash val="solid"/>
          </a:ln>
        </p:spPr>
        <p:txBody>
          <a:bodyPr/>
          <a:lstStyle/>
          <a:p>
            <a:endParaRPr lang="en-US"/>
          </a:p>
        </p:txBody>
      </p:sp>
      <p:sp>
        <p:nvSpPr>
          <p:cNvPr id="4" name="Text 2"/>
          <p:cNvSpPr/>
          <p:nvPr/>
        </p:nvSpPr>
        <p:spPr>
          <a:xfrm>
            <a:off x="640080" y="2194560"/>
            <a:ext cx="10881360" cy="822960"/>
          </a:xfrm>
          <a:prstGeom prst="rect">
            <a:avLst/>
          </a:prstGeom>
          <a:noFill/>
          <a:ln/>
        </p:spPr>
        <p:txBody>
          <a:bodyPr wrap="square" lIns="0" tIns="0" rIns="0" bIns="0" rtlCol="0" anchor="ctr"/>
          <a:lstStyle/>
          <a:p>
            <a:pPr marL="0" indent="0">
              <a:buNone/>
            </a:pPr>
            <a:r>
              <a:rPr lang="en-US" sz="4400" b="1" dirty="0">
                <a:solidFill>
                  <a:srgbClr val="232D4F"/>
                </a:solidFill>
                <a:latin typeface="NeueHaasGroteskDisp Pro Md" pitchFamily="34" charset="0"/>
                <a:ea typeface="NeueHaasGroteskDisp Pro Md" pitchFamily="34" charset="-122"/>
                <a:cs typeface="NeueHaasGroteskDisp Pro Md" pitchFamily="34" charset="-120"/>
              </a:rPr>
              <a:t>Designing for Framing</a:t>
            </a:r>
            <a:endParaRPr lang="en-US" sz="4400" dirty="0"/>
          </a:p>
        </p:txBody>
      </p:sp>
      <p:sp>
        <p:nvSpPr>
          <p:cNvPr id="5" name="Text 3"/>
          <p:cNvSpPr/>
          <p:nvPr/>
        </p:nvSpPr>
        <p:spPr>
          <a:xfrm>
            <a:off x="640080" y="3017520"/>
            <a:ext cx="10881360" cy="822960"/>
          </a:xfrm>
          <a:prstGeom prst="rect">
            <a:avLst/>
          </a:prstGeom>
          <a:noFill/>
          <a:ln/>
        </p:spPr>
        <p:txBody>
          <a:bodyPr wrap="square" lIns="0" tIns="0" rIns="0" bIns="0" rtlCol="0" anchor="ctr"/>
          <a:lstStyle/>
          <a:p>
            <a:pPr marL="0" indent="0">
              <a:buNone/>
            </a:pPr>
            <a:r>
              <a:rPr lang="en-US" sz="4400" dirty="0">
                <a:solidFill>
                  <a:srgbClr val="232D4F"/>
                </a:solidFill>
                <a:latin typeface="NeueHaasGroteskDisp Pro Lt" pitchFamily="34" charset="0"/>
                <a:ea typeface="NeueHaasGroteskDisp Pro Lt" pitchFamily="34" charset="-122"/>
                <a:cs typeface="NeueHaasGroteskDisp Pro Lt" pitchFamily="34" charset="-120"/>
              </a:rPr>
              <a:t>in Human-AI Collaboration</a:t>
            </a:r>
            <a:endParaRPr lang="en-US" sz="4400" dirty="0"/>
          </a:p>
        </p:txBody>
      </p:sp>
      <p:sp>
        <p:nvSpPr>
          <p:cNvPr id="6" name="Text 4"/>
          <p:cNvSpPr/>
          <p:nvPr/>
        </p:nvSpPr>
        <p:spPr>
          <a:xfrm>
            <a:off x="640080" y="4023360"/>
            <a:ext cx="10881360" cy="548640"/>
          </a:xfrm>
          <a:prstGeom prst="rect">
            <a:avLst/>
          </a:prstGeom>
          <a:noFill/>
          <a:ln/>
        </p:spPr>
        <p:txBody>
          <a:bodyPr wrap="square" lIns="0" tIns="0" rIns="0" bIns="0" rtlCol="0" anchor="ctr"/>
          <a:lstStyle/>
          <a:p>
            <a:pPr marL="0" indent="0">
              <a:buNone/>
            </a:pPr>
            <a:r>
              <a:rPr lang="en-US" sz="2200" i="1" dirty="0">
                <a:solidFill>
                  <a:srgbClr val="D14EFF"/>
                </a:solidFill>
                <a:latin typeface="NeueHaasGroteskDisp Pro" pitchFamily="34" charset="0"/>
                <a:ea typeface="NeueHaasGroteskDisp Pro" pitchFamily="34" charset="-122"/>
                <a:cs typeface="NeueHaasGroteskDisp Pro" pitchFamily="34" charset="-120"/>
              </a:rPr>
              <a:t>The Work Before the Work</a:t>
            </a:r>
            <a:endParaRPr lang="en-US" sz="2200" dirty="0"/>
          </a:p>
        </p:txBody>
      </p:sp>
      <p:sp>
        <p:nvSpPr>
          <p:cNvPr id="7" name="Text 5"/>
          <p:cNvSpPr/>
          <p:nvPr/>
        </p:nvSpPr>
        <p:spPr>
          <a:xfrm>
            <a:off x="640080" y="6035040"/>
            <a:ext cx="10881360" cy="274320"/>
          </a:xfrm>
          <a:prstGeom prst="rect">
            <a:avLst/>
          </a:prstGeom>
          <a:noFill/>
          <a:ln/>
        </p:spPr>
        <p:txBody>
          <a:bodyPr wrap="square" lIns="0" tIns="0" rIns="0" bIns="0" rtlCol="0" anchor="ctr"/>
          <a:lstStyle/>
          <a:p>
            <a:pPr marL="0" indent="0">
              <a:buNone/>
            </a:pPr>
            <a:r>
              <a:rPr lang="en-US" sz="1100" dirty="0">
                <a:solidFill>
                  <a:srgbClr val="797979"/>
                </a:solidFill>
                <a:latin typeface="NeueHaasGroteskDisp Pro" pitchFamily="34" charset="0"/>
                <a:ea typeface="NeueHaasGroteskDisp Pro" pitchFamily="34" charset="-122"/>
                <a:cs typeface="NeueHaasGroteskDisp Pro" pitchFamily="34" charset="-120"/>
              </a:rPr>
              <a:t>Sarah Vahlkamp   |   University of Maryland School of Information   |   World Creativity Conference 2026</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D6DEE8"/>
        </a:solidFill>
        <a:effectLst/>
      </p:bgPr>
    </p:bg>
    <p:spTree>
      <p:nvGrpSpPr>
        <p:cNvPr id="1" name=""/>
        <p:cNvGrpSpPr/>
        <p:nvPr/>
      </p:nvGrpSpPr>
      <p:grpSpPr>
        <a:xfrm>
          <a:off x="0" y="0"/>
          <a:ext cx="0" cy="0"/>
          <a:chOff x="0" y="0"/>
          <a:chExt cx="0" cy="0"/>
        </a:xfrm>
      </p:grpSpPr>
      <p:sp>
        <p:nvSpPr>
          <p:cNvPr id="2" name="Text 0"/>
          <p:cNvSpPr/>
          <p:nvPr/>
        </p:nvSpPr>
        <p:spPr>
          <a:xfrm>
            <a:off x="11338560" y="6355080"/>
            <a:ext cx="457200" cy="274320"/>
          </a:xfrm>
          <a:prstGeom prst="rect">
            <a:avLst/>
          </a:prstGeom>
          <a:noFill/>
          <a:ln/>
        </p:spPr>
        <p:txBody>
          <a:bodyPr wrap="square" rtlCol="0" anchor="ctr"/>
          <a:lstStyle/>
          <a:p>
            <a:pPr marL="0" indent="0" algn="r">
              <a:buNone/>
            </a:pPr>
            <a:r>
              <a:rPr lang="en-US" sz="900" dirty="0">
                <a:solidFill>
                  <a:srgbClr val="797979"/>
                </a:solidFill>
                <a:latin typeface="NeueHaasGroteskDisp Pro" pitchFamily="34" charset="0"/>
                <a:ea typeface="NeueHaasGroteskDisp Pro" pitchFamily="34" charset="-122"/>
                <a:cs typeface="NeueHaasGroteskDisp Pro" pitchFamily="34" charset="-120"/>
              </a:rPr>
              <a:t>10</a:t>
            </a:r>
            <a:endParaRPr lang="en-US" sz="900" dirty="0"/>
          </a:p>
        </p:txBody>
      </p:sp>
      <p:sp>
        <p:nvSpPr>
          <p:cNvPr id="3" name="Shape 1"/>
          <p:cNvSpPr/>
          <p:nvPr/>
        </p:nvSpPr>
        <p:spPr>
          <a:xfrm>
            <a:off x="640080" y="576072"/>
            <a:ext cx="320040" cy="36576"/>
          </a:xfrm>
          <a:prstGeom prst="rect">
            <a:avLst/>
          </a:prstGeom>
          <a:solidFill>
            <a:srgbClr val="D14EFF"/>
          </a:solidFill>
          <a:ln w="12700">
            <a:solidFill>
              <a:srgbClr val="D14EFF"/>
            </a:solidFill>
            <a:prstDash val="solid"/>
          </a:ln>
        </p:spPr>
        <p:txBody>
          <a:bodyPr/>
          <a:lstStyle/>
          <a:p>
            <a:endParaRPr lang="en-US"/>
          </a:p>
        </p:txBody>
      </p:sp>
      <p:sp>
        <p:nvSpPr>
          <p:cNvPr id="4" name="Text 2"/>
          <p:cNvSpPr/>
          <p:nvPr/>
        </p:nvSpPr>
        <p:spPr>
          <a:xfrm>
            <a:off x="1097280" y="502920"/>
            <a:ext cx="5486400" cy="274320"/>
          </a:xfrm>
          <a:prstGeom prst="rect">
            <a:avLst/>
          </a:prstGeom>
          <a:noFill/>
          <a:ln/>
        </p:spPr>
        <p:txBody>
          <a:bodyPr wrap="square" lIns="0" tIns="0" rIns="0" bIns="0" rtlCol="0" anchor="ctr"/>
          <a:lstStyle/>
          <a:p>
            <a:pPr marL="0" indent="0">
              <a:buNone/>
            </a:pPr>
            <a:r>
              <a:rPr lang="en-US" sz="1100" b="1" kern="0" spc="400" dirty="0">
                <a:solidFill>
                  <a:srgbClr val="D14EFF"/>
                </a:solidFill>
                <a:latin typeface="NeueHaasGroteskDisp Pro Md" pitchFamily="34" charset="0"/>
                <a:ea typeface="NeueHaasGroteskDisp Pro Md" pitchFamily="34" charset="-122"/>
                <a:cs typeface="NeueHaasGroteskDisp Pro Md" pitchFamily="34" charset="-120"/>
              </a:rPr>
              <a:t>EXAMPLE 1   •   BIRTHDAY PARTY</a:t>
            </a:r>
            <a:endParaRPr lang="en-US" sz="1100" dirty="0"/>
          </a:p>
        </p:txBody>
      </p:sp>
      <p:sp>
        <p:nvSpPr>
          <p:cNvPr id="5" name="Text 3"/>
          <p:cNvSpPr/>
          <p:nvPr/>
        </p:nvSpPr>
        <p:spPr>
          <a:xfrm>
            <a:off x="640080" y="868680"/>
            <a:ext cx="10881360" cy="731520"/>
          </a:xfrm>
          <a:prstGeom prst="rect">
            <a:avLst/>
          </a:prstGeom>
          <a:noFill/>
          <a:ln/>
        </p:spPr>
        <p:txBody>
          <a:bodyPr wrap="square" lIns="0" tIns="0" rIns="0" bIns="0" rtlCol="0" anchor="t"/>
          <a:lstStyle/>
          <a:p>
            <a:pPr marL="0" indent="0">
              <a:buNone/>
            </a:pPr>
            <a:r>
              <a:rPr lang="en-US" sz="3000" b="1" dirty="0">
                <a:solidFill>
                  <a:srgbClr val="232D4F"/>
                </a:solidFill>
                <a:latin typeface="NeueHaasGroteskDisp Pro Md" pitchFamily="34" charset="0"/>
                <a:ea typeface="NeueHaasGroteskDisp Pro Md" pitchFamily="34" charset="-122"/>
                <a:cs typeface="NeueHaasGroteskDisp Pro Md" pitchFamily="34" charset="-120"/>
              </a:rPr>
              <a:t>The framing starts to move</a:t>
            </a:r>
            <a:endParaRPr lang="en-US" sz="3000" dirty="0"/>
          </a:p>
        </p:txBody>
      </p:sp>
      <p:sp>
        <p:nvSpPr>
          <p:cNvPr id="6" name="Text 4"/>
          <p:cNvSpPr/>
          <p:nvPr/>
        </p:nvSpPr>
        <p:spPr>
          <a:xfrm>
            <a:off x="822960" y="2194560"/>
            <a:ext cx="10515600" cy="411480"/>
          </a:xfrm>
          <a:prstGeom prst="rect">
            <a:avLst/>
          </a:prstGeom>
          <a:noFill/>
          <a:ln/>
        </p:spPr>
        <p:txBody>
          <a:bodyPr wrap="square" lIns="0" tIns="0" rIns="0" bIns="0" rtlCol="0" anchor="ctr"/>
          <a:lstStyle/>
          <a:p>
            <a:pPr marL="0" indent="0">
              <a:buNone/>
            </a:pPr>
            <a:r>
              <a:rPr lang="en-US" sz="1600" i="1" dirty="0">
                <a:solidFill>
                  <a:srgbClr val="232D4F"/>
                </a:solidFill>
                <a:latin typeface="NeueHaasGroteskDisp Pro" pitchFamily="34" charset="0"/>
                <a:ea typeface="NeueHaasGroteskDisp Pro" pitchFamily="34" charset="-122"/>
                <a:cs typeface="NeueHaasGroteskDisp Pro" pitchFamily="34" charset="-120"/>
              </a:rPr>
              <a:t>AI: “What interests does she have?”</a:t>
            </a:r>
            <a:endParaRPr lang="en-US" sz="1600" dirty="0"/>
          </a:p>
        </p:txBody>
      </p:sp>
      <p:sp>
        <p:nvSpPr>
          <p:cNvPr id="7" name="Text 5"/>
          <p:cNvSpPr/>
          <p:nvPr/>
        </p:nvSpPr>
        <p:spPr>
          <a:xfrm>
            <a:off x="1280160" y="2651760"/>
            <a:ext cx="10058400" cy="411480"/>
          </a:xfrm>
          <a:prstGeom prst="rect">
            <a:avLst/>
          </a:prstGeom>
          <a:noFill/>
          <a:ln/>
        </p:spPr>
        <p:txBody>
          <a:bodyPr wrap="square" lIns="0" tIns="0" rIns="0" bIns="0" rtlCol="0" anchor="ctr"/>
          <a:lstStyle/>
          <a:p>
            <a:pPr marL="0" indent="0">
              <a:buNone/>
            </a:pPr>
            <a:r>
              <a:rPr lang="en-US" sz="1500" dirty="0">
                <a:solidFill>
                  <a:srgbClr val="2B2B2B"/>
                </a:solidFill>
                <a:latin typeface="NeueHaasGroteskDisp Pro" pitchFamily="34" charset="0"/>
                <a:ea typeface="NeueHaasGroteskDisp Pro" pitchFamily="34" charset="-122"/>
                <a:cs typeface="NeueHaasGroteskDisp Pro" pitchFamily="34" charset="-120"/>
              </a:rPr>
              <a:t>→ user starts thinking about interests, not logistics</a:t>
            </a:r>
            <a:endParaRPr lang="en-US" sz="1500" dirty="0"/>
          </a:p>
        </p:txBody>
      </p:sp>
      <p:sp>
        <p:nvSpPr>
          <p:cNvPr id="8" name="Text 6"/>
          <p:cNvSpPr/>
          <p:nvPr/>
        </p:nvSpPr>
        <p:spPr>
          <a:xfrm>
            <a:off x="822960" y="3383280"/>
            <a:ext cx="10515600" cy="411480"/>
          </a:xfrm>
          <a:prstGeom prst="rect">
            <a:avLst/>
          </a:prstGeom>
          <a:noFill/>
          <a:ln/>
        </p:spPr>
        <p:txBody>
          <a:bodyPr wrap="square" lIns="0" tIns="0" rIns="0" bIns="0" rtlCol="0" anchor="ctr"/>
          <a:lstStyle/>
          <a:p>
            <a:pPr marL="0" indent="0">
              <a:buNone/>
            </a:pPr>
            <a:r>
              <a:rPr lang="en-US" sz="1600" i="1" dirty="0">
                <a:solidFill>
                  <a:srgbClr val="232D4F"/>
                </a:solidFill>
                <a:latin typeface="NeueHaasGroteskDisp Pro" pitchFamily="34" charset="0"/>
                <a:ea typeface="NeueHaasGroteskDisp Pro" pitchFamily="34" charset="-122"/>
                <a:cs typeface="NeueHaasGroteskDisp Pro" pitchFamily="34" charset="-120"/>
              </a:rPr>
              <a:t>AI: “Are there friends she hasn't seen recently?”</a:t>
            </a:r>
            <a:endParaRPr lang="en-US" sz="1600" dirty="0"/>
          </a:p>
        </p:txBody>
      </p:sp>
      <p:sp>
        <p:nvSpPr>
          <p:cNvPr id="9" name="Text 7"/>
          <p:cNvSpPr/>
          <p:nvPr/>
        </p:nvSpPr>
        <p:spPr>
          <a:xfrm>
            <a:off x="1280160" y="3840480"/>
            <a:ext cx="10058400" cy="411480"/>
          </a:xfrm>
          <a:prstGeom prst="rect">
            <a:avLst/>
          </a:prstGeom>
          <a:noFill/>
          <a:ln/>
        </p:spPr>
        <p:txBody>
          <a:bodyPr wrap="square" lIns="0" tIns="0" rIns="0" bIns="0" rtlCol="0" anchor="ctr"/>
          <a:lstStyle/>
          <a:p>
            <a:pPr marL="0" indent="0">
              <a:buNone/>
            </a:pPr>
            <a:r>
              <a:rPr lang="en-US" sz="1500" dirty="0">
                <a:solidFill>
                  <a:srgbClr val="2B2B2B"/>
                </a:solidFill>
                <a:latin typeface="NeueHaasGroteskDisp Pro" pitchFamily="34" charset="0"/>
                <a:ea typeface="NeueHaasGroteskDisp Pro" pitchFamily="34" charset="-122"/>
                <a:cs typeface="NeueHaasGroteskDisp Pro" pitchFamily="34" charset="-120"/>
              </a:rPr>
              <a:t>→ representation shifts toward relationships</a:t>
            </a:r>
            <a:endParaRPr lang="en-US" sz="1500" dirty="0"/>
          </a:p>
        </p:txBody>
      </p:sp>
      <p:sp>
        <p:nvSpPr>
          <p:cNvPr id="10" name="Text 8"/>
          <p:cNvSpPr/>
          <p:nvPr/>
        </p:nvSpPr>
        <p:spPr>
          <a:xfrm>
            <a:off x="822960" y="4572000"/>
            <a:ext cx="10515600" cy="411480"/>
          </a:xfrm>
          <a:prstGeom prst="rect">
            <a:avLst/>
          </a:prstGeom>
          <a:noFill/>
          <a:ln/>
        </p:spPr>
        <p:txBody>
          <a:bodyPr wrap="square" lIns="0" tIns="0" rIns="0" bIns="0" rtlCol="0" anchor="ctr"/>
          <a:lstStyle/>
          <a:p>
            <a:pPr marL="0" indent="0">
              <a:buNone/>
            </a:pPr>
            <a:r>
              <a:rPr lang="en-US" sz="1600" i="1" dirty="0">
                <a:solidFill>
                  <a:srgbClr val="232D4F"/>
                </a:solidFill>
                <a:latin typeface="NeueHaasGroteskDisp Pro" pitchFamily="34" charset="0"/>
                <a:ea typeface="NeueHaasGroteskDisp Pro" pitchFamily="34" charset="-122"/>
                <a:cs typeface="NeueHaasGroteskDisp Pro" pitchFamily="34" charset="-120"/>
              </a:rPr>
              <a:t>AI: “Could the party help reconnect kids who drifted apart after changing schools?”</a:t>
            </a:r>
            <a:endParaRPr lang="en-US" sz="1600" dirty="0"/>
          </a:p>
        </p:txBody>
      </p:sp>
      <p:sp>
        <p:nvSpPr>
          <p:cNvPr id="11" name="Text 9"/>
          <p:cNvSpPr/>
          <p:nvPr/>
        </p:nvSpPr>
        <p:spPr>
          <a:xfrm>
            <a:off x="1280160" y="5029200"/>
            <a:ext cx="10058400" cy="411480"/>
          </a:xfrm>
          <a:prstGeom prst="rect">
            <a:avLst/>
          </a:prstGeom>
          <a:noFill/>
          <a:ln/>
        </p:spPr>
        <p:txBody>
          <a:bodyPr wrap="square" lIns="0" tIns="0" rIns="0" bIns="0" rtlCol="0" anchor="ctr"/>
          <a:lstStyle/>
          <a:p>
            <a:pPr marL="0" indent="0">
              <a:buNone/>
            </a:pPr>
            <a:r>
              <a:rPr lang="en-US" sz="1500" b="1" dirty="0">
                <a:solidFill>
                  <a:srgbClr val="D14EFF"/>
                </a:solidFill>
                <a:latin typeface="NeueHaasGroteskDisp Pro" pitchFamily="34" charset="0"/>
                <a:ea typeface="NeueHaasGroteskDisp Pro" pitchFamily="34" charset="-122"/>
                <a:cs typeface="NeueHaasGroteskDisp Pro" pitchFamily="34" charset="-120"/>
              </a:rPr>
              <a:t>→ problem becomes: how do I strengthen social connections among a group of children?</a:t>
            </a:r>
            <a:endParaRPr lang="en-US" sz="1500" dirty="0"/>
          </a:p>
        </p:txBody>
      </p:sp>
      <p:sp>
        <p:nvSpPr>
          <p:cNvPr id="12" name="Text 10"/>
          <p:cNvSpPr/>
          <p:nvPr/>
        </p:nvSpPr>
        <p:spPr>
          <a:xfrm>
            <a:off x="640080" y="5943600"/>
            <a:ext cx="10881360" cy="320040"/>
          </a:xfrm>
          <a:prstGeom prst="rect">
            <a:avLst/>
          </a:prstGeom>
          <a:noFill/>
          <a:ln/>
        </p:spPr>
        <p:txBody>
          <a:bodyPr wrap="square" lIns="0" tIns="0" rIns="0" bIns="0" rtlCol="0" anchor="ctr"/>
          <a:lstStyle/>
          <a:p>
            <a:pPr marL="0" indent="0" algn="ctr">
              <a:buNone/>
            </a:pPr>
            <a:r>
              <a:rPr lang="en-US" sz="1100" i="1" dirty="0">
                <a:solidFill>
                  <a:srgbClr val="797979"/>
                </a:solidFill>
                <a:latin typeface="NeueHaasGroteskDisp Pro" pitchFamily="34" charset="0"/>
                <a:ea typeface="NeueHaasGroteskDisp Pro" pitchFamily="34" charset="-122"/>
                <a:cs typeface="NeueHaasGroteskDisp Pro" pitchFamily="34" charset="-120"/>
              </a:rPr>
              <a:t>And the drift doesn't stop here.</a:t>
            </a:r>
            <a:endParaRPr lang="en-US" sz="11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D6DEE8"/>
        </a:solidFill>
        <a:effectLst/>
      </p:bgPr>
    </p:bg>
    <p:spTree>
      <p:nvGrpSpPr>
        <p:cNvPr id="1" name=""/>
        <p:cNvGrpSpPr/>
        <p:nvPr/>
      </p:nvGrpSpPr>
      <p:grpSpPr>
        <a:xfrm>
          <a:off x="0" y="0"/>
          <a:ext cx="0" cy="0"/>
          <a:chOff x="0" y="0"/>
          <a:chExt cx="0" cy="0"/>
        </a:xfrm>
      </p:grpSpPr>
      <p:sp>
        <p:nvSpPr>
          <p:cNvPr id="2" name="Text 0"/>
          <p:cNvSpPr/>
          <p:nvPr/>
        </p:nvSpPr>
        <p:spPr>
          <a:xfrm>
            <a:off x="11338560" y="6355080"/>
            <a:ext cx="457200" cy="274320"/>
          </a:xfrm>
          <a:prstGeom prst="rect">
            <a:avLst/>
          </a:prstGeom>
          <a:noFill/>
          <a:ln/>
        </p:spPr>
        <p:txBody>
          <a:bodyPr wrap="square" rtlCol="0" anchor="ctr"/>
          <a:lstStyle/>
          <a:p>
            <a:pPr marL="0" indent="0" algn="r">
              <a:buNone/>
            </a:pPr>
            <a:r>
              <a:rPr lang="en-US" sz="900" dirty="0">
                <a:solidFill>
                  <a:srgbClr val="797979"/>
                </a:solidFill>
                <a:latin typeface="NeueHaasGroteskDisp Pro" pitchFamily="34" charset="0"/>
                <a:ea typeface="NeueHaasGroteskDisp Pro" pitchFamily="34" charset="-122"/>
                <a:cs typeface="NeueHaasGroteskDisp Pro" pitchFamily="34" charset="-120"/>
              </a:rPr>
              <a:t>11</a:t>
            </a:r>
            <a:endParaRPr lang="en-US" sz="900" dirty="0"/>
          </a:p>
        </p:txBody>
      </p:sp>
      <p:sp>
        <p:nvSpPr>
          <p:cNvPr id="3" name="Shape 1"/>
          <p:cNvSpPr/>
          <p:nvPr/>
        </p:nvSpPr>
        <p:spPr>
          <a:xfrm>
            <a:off x="640080" y="576072"/>
            <a:ext cx="320040" cy="36576"/>
          </a:xfrm>
          <a:prstGeom prst="rect">
            <a:avLst/>
          </a:prstGeom>
          <a:solidFill>
            <a:srgbClr val="D14EFF"/>
          </a:solidFill>
          <a:ln w="12700">
            <a:solidFill>
              <a:srgbClr val="D14EFF"/>
            </a:solidFill>
            <a:prstDash val="solid"/>
          </a:ln>
        </p:spPr>
        <p:txBody>
          <a:bodyPr/>
          <a:lstStyle/>
          <a:p>
            <a:endParaRPr lang="en-US"/>
          </a:p>
        </p:txBody>
      </p:sp>
      <p:sp>
        <p:nvSpPr>
          <p:cNvPr id="4" name="Text 2"/>
          <p:cNvSpPr/>
          <p:nvPr/>
        </p:nvSpPr>
        <p:spPr>
          <a:xfrm>
            <a:off x="1097280" y="502920"/>
            <a:ext cx="5486400" cy="274320"/>
          </a:xfrm>
          <a:prstGeom prst="rect">
            <a:avLst/>
          </a:prstGeom>
          <a:noFill/>
          <a:ln/>
        </p:spPr>
        <p:txBody>
          <a:bodyPr wrap="square" lIns="0" tIns="0" rIns="0" bIns="0" rtlCol="0" anchor="ctr"/>
          <a:lstStyle/>
          <a:p>
            <a:pPr marL="0" indent="0">
              <a:buNone/>
            </a:pPr>
            <a:r>
              <a:rPr lang="en-US" sz="1100" b="1" kern="0" spc="400" dirty="0">
                <a:solidFill>
                  <a:srgbClr val="D14EFF"/>
                </a:solidFill>
                <a:latin typeface="NeueHaasGroteskDisp Pro Md" pitchFamily="34" charset="0"/>
                <a:ea typeface="NeueHaasGroteskDisp Pro Md" pitchFamily="34" charset="-122"/>
                <a:cs typeface="NeueHaasGroteskDisp Pro Md" pitchFamily="34" charset="-120"/>
              </a:rPr>
              <a:t>EXAMPLE 1   •   BIRTHDAY PARTY</a:t>
            </a:r>
            <a:endParaRPr lang="en-US" sz="1100" dirty="0"/>
          </a:p>
        </p:txBody>
      </p:sp>
      <p:sp>
        <p:nvSpPr>
          <p:cNvPr id="5" name="Text 3"/>
          <p:cNvSpPr/>
          <p:nvPr/>
        </p:nvSpPr>
        <p:spPr>
          <a:xfrm>
            <a:off x="640080" y="868680"/>
            <a:ext cx="10881360" cy="731520"/>
          </a:xfrm>
          <a:prstGeom prst="rect">
            <a:avLst/>
          </a:prstGeom>
          <a:noFill/>
          <a:ln/>
        </p:spPr>
        <p:txBody>
          <a:bodyPr wrap="square" lIns="0" tIns="0" rIns="0" bIns="0" rtlCol="0" anchor="t"/>
          <a:lstStyle/>
          <a:p>
            <a:pPr marL="0" indent="0">
              <a:buNone/>
            </a:pPr>
            <a:r>
              <a:rPr lang="en-US" sz="3000" b="1" dirty="0">
                <a:solidFill>
                  <a:srgbClr val="232D4F"/>
                </a:solidFill>
                <a:latin typeface="NeueHaasGroteskDisp Pro Md" pitchFamily="34" charset="0"/>
                <a:ea typeface="NeueHaasGroteskDisp Pro Md" pitchFamily="34" charset="-122"/>
                <a:cs typeface="NeueHaasGroteskDisp Pro Md" pitchFamily="34" charset="-120"/>
              </a:rPr>
              <a:t>The problem proliferates rather than displaces</a:t>
            </a:r>
            <a:endParaRPr lang="en-US" sz="3000" dirty="0"/>
          </a:p>
        </p:txBody>
      </p:sp>
      <p:sp>
        <p:nvSpPr>
          <p:cNvPr id="6" name="Text 4"/>
          <p:cNvSpPr/>
          <p:nvPr/>
        </p:nvSpPr>
        <p:spPr>
          <a:xfrm>
            <a:off x="822960" y="2103120"/>
            <a:ext cx="10515600" cy="329184"/>
          </a:xfrm>
          <a:prstGeom prst="rect">
            <a:avLst/>
          </a:prstGeom>
          <a:noFill/>
          <a:ln/>
        </p:spPr>
        <p:txBody>
          <a:bodyPr wrap="square" lIns="0" tIns="0" rIns="0" bIns="0" rtlCol="0" anchor="ctr"/>
          <a:lstStyle/>
          <a:p>
            <a:pPr marL="0" indent="0">
              <a:buNone/>
            </a:pPr>
            <a:r>
              <a:rPr lang="en-US" sz="1400" dirty="0">
                <a:solidFill>
                  <a:srgbClr val="2B2B2B"/>
                </a:solidFill>
                <a:latin typeface="NeueHaasGroteskDisp Pro" pitchFamily="34" charset="0"/>
                <a:ea typeface="NeueHaasGroteskDisp Pro" pitchFamily="34" charset="-122"/>
                <a:cs typeface="NeueHaasGroteskDisp Pro" pitchFamily="34" charset="-120"/>
              </a:rPr>
              <a:t>→ which kids, specifically, should I invite?</a:t>
            </a:r>
            <a:endParaRPr lang="en-US" sz="1400" dirty="0"/>
          </a:p>
        </p:txBody>
      </p:sp>
      <p:sp>
        <p:nvSpPr>
          <p:cNvPr id="7" name="Text 5"/>
          <p:cNvSpPr/>
          <p:nvPr/>
        </p:nvSpPr>
        <p:spPr>
          <a:xfrm>
            <a:off x="822960" y="2468880"/>
            <a:ext cx="10515600" cy="329184"/>
          </a:xfrm>
          <a:prstGeom prst="rect">
            <a:avLst/>
          </a:prstGeom>
          <a:noFill/>
          <a:ln/>
        </p:spPr>
        <p:txBody>
          <a:bodyPr wrap="square" lIns="0" tIns="0" rIns="0" bIns="0" rtlCol="0" anchor="ctr"/>
          <a:lstStyle/>
          <a:p>
            <a:pPr marL="0" indent="0">
              <a:buNone/>
            </a:pPr>
            <a:r>
              <a:rPr lang="en-US" sz="1400" dirty="0">
                <a:solidFill>
                  <a:srgbClr val="2B2B2B"/>
                </a:solidFill>
                <a:latin typeface="NeueHaasGroteskDisp Pro" pitchFamily="34" charset="0"/>
                <a:ea typeface="NeueHaasGroteskDisp Pro" pitchFamily="34" charset="-122"/>
                <a:cs typeface="NeueHaasGroteskDisp Pro" pitchFamily="34" charset="-120"/>
              </a:rPr>
              <a:t>→ is it healing or awkward to include the one she had the falling-out with?</a:t>
            </a:r>
            <a:endParaRPr lang="en-US" sz="1400" dirty="0"/>
          </a:p>
        </p:txBody>
      </p:sp>
      <p:sp>
        <p:nvSpPr>
          <p:cNvPr id="8" name="Text 6"/>
          <p:cNvSpPr/>
          <p:nvPr/>
        </p:nvSpPr>
        <p:spPr>
          <a:xfrm>
            <a:off x="822960" y="2834640"/>
            <a:ext cx="10515600" cy="329184"/>
          </a:xfrm>
          <a:prstGeom prst="rect">
            <a:avLst/>
          </a:prstGeom>
          <a:noFill/>
          <a:ln/>
        </p:spPr>
        <p:txBody>
          <a:bodyPr wrap="square" lIns="0" tIns="0" rIns="0" bIns="0" rtlCol="0" anchor="ctr"/>
          <a:lstStyle/>
          <a:p>
            <a:pPr marL="0" indent="0">
              <a:buNone/>
            </a:pPr>
            <a:r>
              <a:rPr lang="en-US" sz="1400" dirty="0">
                <a:solidFill>
                  <a:srgbClr val="2B2B2B"/>
                </a:solidFill>
                <a:latin typeface="NeueHaasGroteskDisp Pro" pitchFamily="34" charset="0"/>
                <a:ea typeface="NeueHaasGroteskDisp Pro" pitchFamily="34" charset="-122"/>
                <a:cs typeface="NeueHaasGroteskDisp Pro" pitchFamily="34" charset="-120"/>
              </a:rPr>
              <a:t>→ what does the guest list say about who we are as a family?</a:t>
            </a:r>
            <a:endParaRPr lang="en-US" sz="1400" dirty="0"/>
          </a:p>
        </p:txBody>
      </p:sp>
      <p:sp>
        <p:nvSpPr>
          <p:cNvPr id="9" name="Text 7"/>
          <p:cNvSpPr/>
          <p:nvPr/>
        </p:nvSpPr>
        <p:spPr>
          <a:xfrm>
            <a:off x="822960" y="3200400"/>
            <a:ext cx="10515600" cy="329184"/>
          </a:xfrm>
          <a:prstGeom prst="rect">
            <a:avLst/>
          </a:prstGeom>
          <a:noFill/>
          <a:ln/>
        </p:spPr>
        <p:txBody>
          <a:bodyPr wrap="square" lIns="0" tIns="0" rIns="0" bIns="0" rtlCol="0" anchor="ctr"/>
          <a:lstStyle/>
          <a:p>
            <a:pPr marL="0" indent="0">
              <a:buNone/>
            </a:pPr>
            <a:r>
              <a:rPr lang="en-US" sz="1400" dirty="0">
                <a:solidFill>
                  <a:srgbClr val="2B2B2B"/>
                </a:solidFill>
                <a:latin typeface="NeueHaasGroteskDisp Pro" pitchFamily="34" charset="0"/>
                <a:ea typeface="NeueHaasGroteskDisp Pro" pitchFamily="34" charset="-122"/>
                <a:cs typeface="NeueHaasGroteskDisp Pro" pitchFamily="34" charset="-120"/>
              </a:rPr>
              <a:t>→ which activities actually let kids reconnect vs. just stand near each other?</a:t>
            </a:r>
            <a:endParaRPr lang="en-US" sz="1400" dirty="0"/>
          </a:p>
        </p:txBody>
      </p:sp>
      <p:sp>
        <p:nvSpPr>
          <p:cNvPr id="10" name="Text 8"/>
          <p:cNvSpPr/>
          <p:nvPr/>
        </p:nvSpPr>
        <p:spPr>
          <a:xfrm>
            <a:off x="822960" y="3566160"/>
            <a:ext cx="10515600" cy="329184"/>
          </a:xfrm>
          <a:prstGeom prst="rect">
            <a:avLst/>
          </a:prstGeom>
          <a:noFill/>
          <a:ln/>
        </p:spPr>
        <p:txBody>
          <a:bodyPr wrap="square" lIns="0" tIns="0" rIns="0" bIns="0" rtlCol="0" anchor="ctr"/>
          <a:lstStyle/>
          <a:p>
            <a:pPr marL="0" indent="0">
              <a:buNone/>
            </a:pPr>
            <a:r>
              <a:rPr lang="en-US" sz="1400" dirty="0">
                <a:solidFill>
                  <a:srgbClr val="2B2B2B"/>
                </a:solidFill>
                <a:latin typeface="NeueHaasGroteskDisp Pro" pitchFamily="34" charset="0"/>
                <a:ea typeface="NeueHaasGroteskDisp Pro" pitchFamily="34" charset="-122"/>
                <a:cs typeface="NeueHaasGroteskDisp Pro" pitchFamily="34" charset="-120"/>
              </a:rPr>
              <a:t>→ which crafts work for very different ages and confidence levels?</a:t>
            </a:r>
            <a:endParaRPr lang="en-US" sz="1400" dirty="0"/>
          </a:p>
        </p:txBody>
      </p:sp>
      <p:sp>
        <p:nvSpPr>
          <p:cNvPr id="11" name="Shape 9"/>
          <p:cNvSpPr/>
          <p:nvPr/>
        </p:nvSpPr>
        <p:spPr>
          <a:xfrm>
            <a:off x="594360" y="4297680"/>
            <a:ext cx="5212080" cy="1737360"/>
          </a:xfrm>
          <a:prstGeom prst="roundRect">
            <a:avLst>
              <a:gd name="adj" fmla="val 4211"/>
            </a:avLst>
          </a:prstGeom>
          <a:solidFill>
            <a:srgbClr val="D6DEE8"/>
          </a:solidFill>
          <a:ln w="19050">
            <a:solidFill>
              <a:srgbClr val="D14EFF"/>
            </a:solidFill>
            <a:prstDash val="solid"/>
          </a:ln>
        </p:spPr>
        <p:txBody>
          <a:bodyPr/>
          <a:lstStyle/>
          <a:p>
            <a:endParaRPr lang="en-US"/>
          </a:p>
        </p:txBody>
      </p:sp>
      <p:sp>
        <p:nvSpPr>
          <p:cNvPr id="12" name="Text 10"/>
          <p:cNvSpPr/>
          <p:nvPr/>
        </p:nvSpPr>
        <p:spPr>
          <a:xfrm>
            <a:off x="822960" y="4480560"/>
            <a:ext cx="4754880" cy="274320"/>
          </a:xfrm>
          <a:prstGeom prst="rect">
            <a:avLst/>
          </a:prstGeom>
          <a:noFill/>
          <a:ln/>
        </p:spPr>
        <p:txBody>
          <a:bodyPr wrap="square" lIns="0" tIns="0" rIns="0" bIns="0" rtlCol="0" anchor="ctr"/>
          <a:lstStyle/>
          <a:p>
            <a:pPr marL="0" indent="0">
              <a:buNone/>
            </a:pPr>
            <a:r>
              <a:rPr lang="en-US" sz="1000" b="1" kern="0" spc="300" dirty="0">
                <a:solidFill>
                  <a:srgbClr val="D14EFF"/>
                </a:solidFill>
                <a:latin typeface="NeueHaasGroteskDisp Pro Md" pitchFamily="34" charset="0"/>
                <a:ea typeface="NeueHaasGroteskDisp Pro Md" pitchFamily="34" charset="-122"/>
                <a:cs typeface="NeueHaasGroteskDisp Pro Md" pitchFamily="34" charset="-120"/>
              </a:rPr>
              <a:t>BRANCH A   |   guest list / social politics</a:t>
            </a:r>
            <a:endParaRPr lang="en-US" sz="1000" dirty="0"/>
          </a:p>
        </p:txBody>
      </p:sp>
      <p:sp>
        <p:nvSpPr>
          <p:cNvPr id="13" name="Text 11"/>
          <p:cNvSpPr/>
          <p:nvPr/>
        </p:nvSpPr>
        <p:spPr>
          <a:xfrm>
            <a:off x="822960" y="4846320"/>
            <a:ext cx="4754880" cy="1097280"/>
          </a:xfrm>
          <a:prstGeom prst="rect">
            <a:avLst/>
          </a:prstGeom>
          <a:noFill/>
          <a:ln/>
        </p:spPr>
        <p:txBody>
          <a:bodyPr wrap="square" lIns="0" tIns="0" rIns="0" bIns="0" rtlCol="0" anchor="t"/>
          <a:lstStyle/>
          <a:p>
            <a:pPr marL="0" indent="0">
              <a:buNone/>
            </a:pPr>
            <a:r>
              <a:rPr lang="en-US" sz="1400" i="1" dirty="0">
                <a:solidFill>
                  <a:srgbClr val="232D4F"/>
                </a:solidFill>
                <a:latin typeface="NeueHaasGroteskDisp Pro" pitchFamily="34" charset="0"/>
                <a:ea typeface="NeueHaasGroteskDisp Pro" pitchFamily="34" charset="-122"/>
                <a:cs typeface="NeueHaasGroteskDisp Pro" pitchFamily="34" charset="-120"/>
              </a:rPr>
              <a:t>Do I invite the kid she stopped speaking to in second grade — and what does either choice signal?</a:t>
            </a:r>
            <a:endParaRPr lang="en-US" sz="1400" dirty="0"/>
          </a:p>
        </p:txBody>
      </p:sp>
      <p:sp>
        <p:nvSpPr>
          <p:cNvPr id="14" name="Shape 12"/>
          <p:cNvSpPr/>
          <p:nvPr/>
        </p:nvSpPr>
        <p:spPr>
          <a:xfrm>
            <a:off x="6355080" y="4297680"/>
            <a:ext cx="5212080" cy="1737360"/>
          </a:xfrm>
          <a:prstGeom prst="roundRect">
            <a:avLst>
              <a:gd name="adj" fmla="val 4211"/>
            </a:avLst>
          </a:prstGeom>
          <a:solidFill>
            <a:srgbClr val="D6DEE8"/>
          </a:solidFill>
          <a:ln w="19050">
            <a:solidFill>
              <a:srgbClr val="D14EFF"/>
            </a:solidFill>
            <a:prstDash val="solid"/>
          </a:ln>
        </p:spPr>
        <p:txBody>
          <a:bodyPr/>
          <a:lstStyle/>
          <a:p>
            <a:endParaRPr lang="en-US"/>
          </a:p>
        </p:txBody>
      </p:sp>
      <p:sp>
        <p:nvSpPr>
          <p:cNvPr id="15" name="Text 13"/>
          <p:cNvSpPr/>
          <p:nvPr/>
        </p:nvSpPr>
        <p:spPr>
          <a:xfrm>
            <a:off x="6583680" y="4480560"/>
            <a:ext cx="4754880" cy="274320"/>
          </a:xfrm>
          <a:prstGeom prst="rect">
            <a:avLst/>
          </a:prstGeom>
          <a:noFill/>
          <a:ln/>
        </p:spPr>
        <p:txBody>
          <a:bodyPr wrap="square" lIns="0" tIns="0" rIns="0" bIns="0" rtlCol="0" anchor="ctr"/>
          <a:lstStyle/>
          <a:p>
            <a:pPr marL="0" indent="0">
              <a:buNone/>
            </a:pPr>
            <a:r>
              <a:rPr lang="en-US" sz="1000" b="1" kern="0" spc="300" dirty="0">
                <a:solidFill>
                  <a:srgbClr val="D14EFF"/>
                </a:solidFill>
                <a:latin typeface="NeueHaasGroteskDisp Pro Md" pitchFamily="34" charset="0"/>
                <a:ea typeface="NeueHaasGroteskDisp Pro Md" pitchFamily="34" charset="-122"/>
                <a:cs typeface="NeueHaasGroteskDisp Pro Md" pitchFamily="34" charset="-120"/>
              </a:rPr>
              <a:t>BRANCH B   |   activities / facilitation</a:t>
            </a:r>
            <a:endParaRPr lang="en-US" sz="1000" dirty="0"/>
          </a:p>
        </p:txBody>
      </p:sp>
      <p:sp>
        <p:nvSpPr>
          <p:cNvPr id="16" name="Text 14"/>
          <p:cNvSpPr/>
          <p:nvPr/>
        </p:nvSpPr>
        <p:spPr>
          <a:xfrm>
            <a:off x="6583680" y="4846320"/>
            <a:ext cx="4754880" cy="1097280"/>
          </a:xfrm>
          <a:prstGeom prst="rect">
            <a:avLst/>
          </a:prstGeom>
          <a:noFill/>
          <a:ln/>
        </p:spPr>
        <p:txBody>
          <a:bodyPr wrap="square" lIns="0" tIns="0" rIns="0" bIns="0" rtlCol="0" anchor="t"/>
          <a:lstStyle/>
          <a:p>
            <a:pPr marL="0" indent="0">
              <a:buNone/>
            </a:pPr>
            <a:r>
              <a:rPr lang="en-US" sz="1400" i="1" dirty="0">
                <a:solidFill>
                  <a:srgbClr val="232D4F"/>
                </a:solidFill>
                <a:latin typeface="NeueHaasGroteskDisp Pro" pitchFamily="34" charset="0"/>
                <a:ea typeface="NeueHaasGroteskDisp Pro" pitchFamily="34" charset="-122"/>
                <a:cs typeface="NeueHaasGroteskDisp Pro" pitchFamily="34" charset="-120"/>
              </a:rPr>
              <a:t>Which of these crafts is fun enough to keep them engaged but easy enough that the quiet kid won't feel embarrassed?</a:t>
            </a:r>
            <a:endParaRPr lang="en-US" sz="1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D6DEE8"/>
        </a:solidFill>
        <a:effectLst/>
      </p:bgPr>
    </p:bg>
    <p:spTree>
      <p:nvGrpSpPr>
        <p:cNvPr id="1" name=""/>
        <p:cNvGrpSpPr/>
        <p:nvPr/>
      </p:nvGrpSpPr>
      <p:grpSpPr>
        <a:xfrm>
          <a:off x="0" y="0"/>
          <a:ext cx="0" cy="0"/>
          <a:chOff x="0" y="0"/>
          <a:chExt cx="0" cy="0"/>
        </a:xfrm>
      </p:grpSpPr>
      <p:sp>
        <p:nvSpPr>
          <p:cNvPr id="2" name="Text 0"/>
          <p:cNvSpPr/>
          <p:nvPr/>
        </p:nvSpPr>
        <p:spPr>
          <a:xfrm>
            <a:off x="11338560" y="6355080"/>
            <a:ext cx="457200" cy="274320"/>
          </a:xfrm>
          <a:prstGeom prst="rect">
            <a:avLst/>
          </a:prstGeom>
          <a:noFill/>
          <a:ln/>
        </p:spPr>
        <p:txBody>
          <a:bodyPr wrap="square" rtlCol="0" anchor="ctr"/>
          <a:lstStyle/>
          <a:p>
            <a:pPr marL="0" indent="0" algn="r">
              <a:buNone/>
            </a:pPr>
            <a:r>
              <a:rPr lang="en-US" sz="900" dirty="0">
                <a:solidFill>
                  <a:srgbClr val="797979"/>
                </a:solidFill>
                <a:latin typeface="NeueHaasGroteskDisp Pro" pitchFamily="34" charset="0"/>
                <a:ea typeface="NeueHaasGroteskDisp Pro" pitchFamily="34" charset="-122"/>
                <a:cs typeface="NeueHaasGroteskDisp Pro" pitchFamily="34" charset="-120"/>
              </a:rPr>
              <a:t>12</a:t>
            </a:r>
            <a:endParaRPr lang="en-US" sz="900" dirty="0"/>
          </a:p>
        </p:txBody>
      </p:sp>
      <p:sp>
        <p:nvSpPr>
          <p:cNvPr id="3" name="Shape 1"/>
          <p:cNvSpPr/>
          <p:nvPr/>
        </p:nvSpPr>
        <p:spPr>
          <a:xfrm>
            <a:off x="640080" y="576072"/>
            <a:ext cx="320040" cy="36576"/>
          </a:xfrm>
          <a:prstGeom prst="rect">
            <a:avLst/>
          </a:prstGeom>
          <a:solidFill>
            <a:srgbClr val="D14EFF"/>
          </a:solidFill>
          <a:ln w="12700">
            <a:solidFill>
              <a:srgbClr val="D14EFF"/>
            </a:solidFill>
            <a:prstDash val="solid"/>
          </a:ln>
        </p:spPr>
        <p:txBody>
          <a:bodyPr/>
          <a:lstStyle/>
          <a:p>
            <a:endParaRPr lang="en-US"/>
          </a:p>
        </p:txBody>
      </p:sp>
      <p:sp>
        <p:nvSpPr>
          <p:cNvPr id="4" name="Text 2"/>
          <p:cNvSpPr/>
          <p:nvPr/>
        </p:nvSpPr>
        <p:spPr>
          <a:xfrm>
            <a:off x="1097280" y="502920"/>
            <a:ext cx="5486400" cy="274320"/>
          </a:xfrm>
          <a:prstGeom prst="rect">
            <a:avLst/>
          </a:prstGeom>
          <a:noFill/>
          <a:ln/>
        </p:spPr>
        <p:txBody>
          <a:bodyPr wrap="square" lIns="0" tIns="0" rIns="0" bIns="0" rtlCol="0" anchor="ctr"/>
          <a:lstStyle/>
          <a:p>
            <a:pPr marL="0" indent="0">
              <a:buNone/>
            </a:pPr>
            <a:r>
              <a:rPr lang="en-US" sz="1100" b="1" kern="0" spc="400" dirty="0">
                <a:solidFill>
                  <a:srgbClr val="D14EFF"/>
                </a:solidFill>
                <a:latin typeface="NeueHaasGroteskDisp Pro Md" pitchFamily="34" charset="0"/>
                <a:ea typeface="NeueHaasGroteskDisp Pro Md" pitchFamily="34" charset="-122"/>
                <a:cs typeface="NeueHaasGroteskDisp Pro Md" pitchFamily="34" charset="-120"/>
              </a:rPr>
              <a:t>EXAMPLE 2   •   DISSERTATION REVISION</a:t>
            </a:r>
            <a:endParaRPr lang="en-US" sz="1100" dirty="0"/>
          </a:p>
        </p:txBody>
      </p:sp>
      <p:sp>
        <p:nvSpPr>
          <p:cNvPr id="5" name="Text 3"/>
          <p:cNvSpPr/>
          <p:nvPr/>
        </p:nvSpPr>
        <p:spPr>
          <a:xfrm>
            <a:off x="640080" y="868680"/>
            <a:ext cx="10881360" cy="731520"/>
          </a:xfrm>
          <a:prstGeom prst="rect">
            <a:avLst/>
          </a:prstGeom>
          <a:noFill/>
          <a:ln/>
        </p:spPr>
        <p:txBody>
          <a:bodyPr wrap="square" lIns="0" tIns="0" rIns="0" bIns="0" rtlCol="0" anchor="t"/>
          <a:lstStyle/>
          <a:p>
            <a:pPr marL="0" indent="0">
              <a:buNone/>
            </a:pPr>
            <a:r>
              <a:rPr lang="en-US" sz="3000" b="1" dirty="0">
                <a:solidFill>
                  <a:srgbClr val="232D4F"/>
                </a:solidFill>
                <a:latin typeface="NeueHaasGroteskDisp Pro Md" pitchFamily="34" charset="0"/>
                <a:ea typeface="NeueHaasGroteskDisp Pro Md" pitchFamily="34" charset="-122"/>
                <a:cs typeface="NeueHaasGroteskDisp Pro Md" pitchFamily="34" charset="-120"/>
              </a:rPr>
              <a:t>Initial framing</a:t>
            </a:r>
            <a:endParaRPr lang="en-US" sz="3000" dirty="0"/>
          </a:p>
        </p:txBody>
      </p:sp>
      <p:sp>
        <p:nvSpPr>
          <p:cNvPr id="6" name="Text 4"/>
          <p:cNvSpPr/>
          <p:nvPr/>
        </p:nvSpPr>
        <p:spPr>
          <a:xfrm>
            <a:off x="640080" y="2194560"/>
            <a:ext cx="10881360" cy="731520"/>
          </a:xfrm>
          <a:prstGeom prst="rect">
            <a:avLst/>
          </a:prstGeom>
          <a:noFill/>
          <a:ln/>
        </p:spPr>
        <p:txBody>
          <a:bodyPr wrap="square" lIns="0" tIns="0" rIns="0" bIns="0" rtlCol="0" anchor="ctr"/>
          <a:lstStyle/>
          <a:p>
            <a:pPr marL="0" indent="0">
              <a:buNone/>
            </a:pPr>
            <a:r>
              <a:rPr lang="en-US" sz="2400" i="1" dirty="0">
                <a:solidFill>
                  <a:srgbClr val="232D4F"/>
                </a:solidFill>
                <a:latin typeface="NeueHaasGroteskDisp Pro Lt" pitchFamily="34" charset="0"/>
                <a:ea typeface="NeueHaasGroteskDisp Pro Lt" pitchFamily="34" charset="-122"/>
                <a:cs typeface="NeueHaasGroteskDisp Pro Lt" pitchFamily="34" charset="-120"/>
              </a:rPr>
              <a:t>“I need to revise Chapter 3 of my dissertation.”</a:t>
            </a:r>
            <a:endParaRPr lang="en-US" sz="2400" dirty="0"/>
          </a:p>
        </p:txBody>
      </p:sp>
      <p:sp>
        <p:nvSpPr>
          <p:cNvPr id="7" name="Text 5"/>
          <p:cNvSpPr/>
          <p:nvPr/>
        </p:nvSpPr>
        <p:spPr>
          <a:xfrm>
            <a:off x="640080" y="3383280"/>
            <a:ext cx="4572000" cy="365760"/>
          </a:xfrm>
          <a:prstGeom prst="rect">
            <a:avLst/>
          </a:prstGeom>
          <a:noFill/>
          <a:ln/>
        </p:spPr>
        <p:txBody>
          <a:bodyPr wrap="square" lIns="0" tIns="0" rIns="0" bIns="0" rtlCol="0" anchor="ctr"/>
          <a:lstStyle/>
          <a:p>
            <a:pPr marL="0" indent="0">
              <a:buNone/>
            </a:pPr>
            <a:r>
              <a:rPr lang="en-US" sz="1100" b="1" kern="0" spc="300" dirty="0">
                <a:solidFill>
                  <a:srgbClr val="D14EFF"/>
                </a:solidFill>
                <a:latin typeface="NeueHaasGroteskDisp Pro Md" pitchFamily="34" charset="0"/>
                <a:ea typeface="NeueHaasGroteskDisp Pro Md" pitchFamily="34" charset="-122"/>
                <a:cs typeface="NeueHaasGroteskDisp Pro Md" pitchFamily="34" charset="-120"/>
              </a:rPr>
              <a:t>INITIAL REPRESENTATION</a:t>
            </a:r>
            <a:endParaRPr lang="en-US" sz="1100" dirty="0"/>
          </a:p>
        </p:txBody>
      </p:sp>
      <p:sp>
        <p:nvSpPr>
          <p:cNvPr id="8" name="Text 6"/>
          <p:cNvSpPr/>
          <p:nvPr/>
        </p:nvSpPr>
        <p:spPr>
          <a:xfrm>
            <a:off x="640080" y="3840480"/>
            <a:ext cx="7315200" cy="2286000"/>
          </a:xfrm>
          <a:prstGeom prst="rect">
            <a:avLst/>
          </a:prstGeom>
          <a:noFill/>
          <a:ln/>
        </p:spPr>
        <p:txBody>
          <a:bodyPr wrap="square" lIns="0" tIns="0" rIns="0" bIns="0" rtlCol="0" anchor="t"/>
          <a:lstStyle/>
          <a:p>
            <a:pPr marL="342900" indent="-342900">
              <a:spcAft>
                <a:spcPts val="800"/>
              </a:spcAft>
              <a:buSzPct val="100000"/>
              <a:buChar char="•"/>
            </a:pPr>
            <a:r>
              <a:rPr lang="en-US" sz="1800" dirty="0">
                <a:solidFill>
                  <a:srgbClr val="232D4F"/>
                </a:solidFill>
                <a:latin typeface="NeueHaasGroteskDisp Pro" pitchFamily="34" charset="0"/>
                <a:ea typeface="NeueHaasGroteskDisp Pro" pitchFamily="34" charset="-122"/>
                <a:cs typeface="NeueHaasGroteskDisp Pro" pitchFamily="34" charset="-120"/>
              </a:rPr>
              <a:t>improve methods section</a:t>
            </a:r>
            <a:endParaRPr lang="en-US" sz="1800" dirty="0"/>
          </a:p>
          <a:p>
            <a:pPr marL="342900" indent="-342900">
              <a:spcAft>
                <a:spcPts val="800"/>
              </a:spcAft>
              <a:buSzPct val="100000"/>
              <a:buChar char="•"/>
            </a:pPr>
            <a:r>
              <a:rPr lang="en-US" sz="1800" dirty="0">
                <a:solidFill>
                  <a:srgbClr val="232D4F"/>
                </a:solidFill>
                <a:latin typeface="NeueHaasGroteskDisp Pro" pitchFamily="34" charset="0"/>
                <a:ea typeface="NeueHaasGroteskDisp Pro" pitchFamily="34" charset="-122"/>
                <a:cs typeface="NeueHaasGroteskDisp Pro" pitchFamily="34" charset="-120"/>
              </a:rPr>
              <a:t>fix wording</a:t>
            </a:r>
            <a:endParaRPr lang="en-US" sz="1800" dirty="0"/>
          </a:p>
          <a:p>
            <a:pPr marL="342900" indent="-342900">
              <a:spcAft>
                <a:spcPts val="800"/>
              </a:spcAft>
              <a:buSzPct val="100000"/>
              <a:buChar char="•"/>
            </a:pPr>
            <a:r>
              <a:rPr lang="en-US" sz="1800" dirty="0">
                <a:solidFill>
                  <a:srgbClr val="232D4F"/>
                </a:solidFill>
                <a:latin typeface="NeueHaasGroteskDisp Pro" pitchFamily="34" charset="0"/>
                <a:ea typeface="NeueHaasGroteskDisp Pro" pitchFamily="34" charset="-122"/>
                <a:cs typeface="NeueHaasGroteskDisp Pro" pitchFamily="34" charset="-120"/>
              </a:rPr>
              <a:t>strengthen argument</a:t>
            </a:r>
            <a:endParaRPr lang="en-US" sz="1800" dirty="0"/>
          </a:p>
          <a:p>
            <a:pPr marL="342900" indent="-342900">
              <a:spcAft>
                <a:spcPts val="800"/>
              </a:spcAft>
              <a:buSzPct val="100000"/>
              <a:buChar char="•"/>
            </a:pPr>
            <a:r>
              <a:rPr lang="en-US" sz="1800" dirty="0">
                <a:solidFill>
                  <a:srgbClr val="232D4F"/>
                </a:solidFill>
                <a:latin typeface="NeueHaasGroteskDisp Pro" pitchFamily="34" charset="0"/>
                <a:ea typeface="NeueHaasGroteskDisp Pro" pitchFamily="34" charset="-122"/>
                <a:cs typeface="NeueHaasGroteskDisp Pro" pitchFamily="34" charset="-120"/>
              </a:rPr>
              <a:t>finish chapter</a:t>
            </a:r>
            <a:endParaRPr lang="en-US" sz="1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D6DEE8"/>
        </a:solidFill>
        <a:effectLst/>
      </p:bgPr>
    </p:bg>
    <p:spTree>
      <p:nvGrpSpPr>
        <p:cNvPr id="1" name=""/>
        <p:cNvGrpSpPr/>
        <p:nvPr/>
      </p:nvGrpSpPr>
      <p:grpSpPr>
        <a:xfrm>
          <a:off x="0" y="0"/>
          <a:ext cx="0" cy="0"/>
          <a:chOff x="0" y="0"/>
          <a:chExt cx="0" cy="0"/>
        </a:xfrm>
      </p:grpSpPr>
      <p:sp>
        <p:nvSpPr>
          <p:cNvPr id="2" name="Text 0"/>
          <p:cNvSpPr/>
          <p:nvPr/>
        </p:nvSpPr>
        <p:spPr>
          <a:xfrm>
            <a:off x="11338560" y="6355080"/>
            <a:ext cx="457200" cy="274320"/>
          </a:xfrm>
          <a:prstGeom prst="rect">
            <a:avLst/>
          </a:prstGeom>
          <a:noFill/>
          <a:ln/>
        </p:spPr>
        <p:txBody>
          <a:bodyPr wrap="square" rtlCol="0" anchor="ctr"/>
          <a:lstStyle/>
          <a:p>
            <a:pPr marL="0" indent="0" algn="r">
              <a:buNone/>
            </a:pPr>
            <a:r>
              <a:rPr lang="en-US" sz="900" dirty="0">
                <a:solidFill>
                  <a:srgbClr val="797979"/>
                </a:solidFill>
                <a:latin typeface="NeueHaasGroteskDisp Pro" pitchFamily="34" charset="0"/>
                <a:ea typeface="NeueHaasGroteskDisp Pro" pitchFamily="34" charset="-122"/>
                <a:cs typeface="NeueHaasGroteskDisp Pro" pitchFamily="34" charset="-120"/>
              </a:rPr>
              <a:t>13</a:t>
            </a:r>
            <a:endParaRPr lang="en-US" sz="900" dirty="0"/>
          </a:p>
        </p:txBody>
      </p:sp>
      <p:sp>
        <p:nvSpPr>
          <p:cNvPr id="3" name="Shape 1"/>
          <p:cNvSpPr/>
          <p:nvPr/>
        </p:nvSpPr>
        <p:spPr>
          <a:xfrm>
            <a:off x="640080" y="576072"/>
            <a:ext cx="320040" cy="36576"/>
          </a:xfrm>
          <a:prstGeom prst="rect">
            <a:avLst/>
          </a:prstGeom>
          <a:solidFill>
            <a:srgbClr val="D14EFF"/>
          </a:solidFill>
          <a:ln w="12700">
            <a:solidFill>
              <a:srgbClr val="D14EFF"/>
            </a:solidFill>
            <a:prstDash val="solid"/>
          </a:ln>
        </p:spPr>
        <p:txBody>
          <a:bodyPr/>
          <a:lstStyle/>
          <a:p>
            <a:endParaRPr lang="en-US"/>
          </a:p>
        </p:txBody>
      </p:sp>
      <p:sp>
        <p:nvSpPr>
          <p:cNvPr id="4" name="Text 2"/>
          <p:cNvSpPr/>
          <p:nvPr/>
        </p:nvSpPr>
        <p:spPr>
          <a:xfrm>
            <a:off x="1097280" y="502920"/>
            <a:ext cx="5486400" cy="274320"/>
          </a:xfrm>
          <a:prstGeom prst="rect">
            <a:avLst/>
          </a:prstGeom>
          <a:noFill/>
          <a:ln/>
        </p:spPr>
        <p:txBody>
          <a:bodyPr wrap="square" lIns="0" tIns="0" rIns="0" bIns="0" rtlCol="0" anchor="ctr"/>
          <a:lstStyle/>
          <a:p>
            <a:pPr marL="0" indent="0">
              <a:buNone/>
            </a:pPr>
            <a:r>
              <a:rPr lang="en-US" sz="1100" b="1" kern="0" spc="400" dirty="0">
                <a:solidFill>
                  <a:srgbClr val="D14EFF"/>
                </a:solidFill>
                <a:latin typeface="NeueHaasGroteskDisp Pro Md" pitchFamily="34" charset="0"/>
                <a:ea typeface="NeueHaasGroteskDisp Pro Md" pitchFamily="34" charset="-122"/>
                <a:cs typeface="NeueHaasGroteskDisp Pro Md" pitchFamily="34" charset="-120"/>
              </a:rPr>
              <a:t>EXAMPLE 2   •   DISSERTATION REVISION</a:t>
            </a:r>
            <a:endParaRPr lang="en-US" sz="1100" dirty="0"/>
          </a:p>
        </p:txBody>
      </p:sp>
      <p:sp>
        <p:nvSpPr>
          <p:cNvPr id="5" name="Text 3"/>
          <p:cNvSpPr/>
          <p:nvPr/>
        </p:nvSpPr>
        <p:spPr>
          <a:xfrm>
            <a:off x="640080" y="868680"/>
            <a:ext cx="10881360" cy="731520"/>
          </a:xfrm>
          <a:prstGeom prst="rect">
            <a:avLst/>
          </a:prstGeom>
          <a:noFill/>
          <a:ln/>
        </p:spPr>
        <p:txBody>
          <a:bodyPr wrap="square" lIns="0" tIns="0" rIns="0" bIns="0" rtlCol="0" anchor="t"/>
          <a:lstStyle/>
          <a:p>
            <a:pPr marL="0" indent="0">
              <a:buNone/>
            </a:pPr>
            <a:r>
              <a:rPr lang="en-US" sz="2400" b="1" dirty="0">
                <a:solidFill>
                  <a:srgbClr val="232D4F"/>
                </a:solidFill>
                <a:latin typeface="NeueHaasGroteskDisp Pro Md" pitchFamily="34" charset="0"/>
                <a:ea typeface="NeueHaasGroteskDisp Pro Md" pitchFamily="34" charset="-122"/>
                <a:cs typeface="NeueHaasGroteskDisp Pro Md" pitchFamily="34" charset="-120"/>
              </a:rPr>
              <a:t>The framing cascades into a different kind of work</a:t>
            </a:r>
            <a:endParaRPr lang="en-US" sz="2400" dirty="0"/>
          </a:p>
        </p:txBody>
      </p:sp>
      <p:sp>
        <p:nvSpPr>
          <p:cNvPr id="6" name="Text 4"/>
          <p:cNvSpPr/>
          <p:nvPr/>
        </p:nvSpPr>
        <p:spPr>
          <a:xfrm>
            <a:off x="822960" y="1828800"/>
            <a:ext cx="6858000" cy="292608"/>
          </a:xfrm>
          <a:prstGeom prst="rect">
            <a:avLst/>
          </a:prstGeom>
          <a:noFill/>
          <a:ln/>
        </p:spPr>
        <p:txBody>
          <a:bodyPr wrap="square" lIns="0" tIns="0" rIns="0" bIns="0" rtlCol="0" anchor="ctr"/>
          <a:lstStyle/>
          <a:p>
            <a:pPr marL="0" indent="0">
              <a:buNone/>
            </a:pPr>
            <a:r>
              <a:rPr lang="en-US" sz="1200" dirty="0">
                <a:solidFill>
                  <a:srgbClr val="2B2B2B"/>
                </a:solidFill>
                <a:latin typeface="NeueHaasGroteskDisp Pro" pitchFamily="34" charset="0"/>
                <a:ea typeface="NeueHaasGroteskDisp Pro" pitchFamily="34" charset="-122"/>
                <a:cs typeface="NeueHaasGroteskDisp Pro" pitchFamily="34" charset="-120"/>
              </a:rPr>
              <a:t>AI flags a sentence in 3.4.</a:t>
            </a:r>
            <a:endParaRPr lang="en-US" sz="1200" dirty="0"/>
          </a:p>
        </p:txBody>
      </p:sp>
      <p:sp>
        <p:nvSpPr>
          <p:cNvPr id="7" name="Text 5"/>
          <p:cNvSpPr/>
          <p:nvPr/>
        </p:nvSpPr>
        <p:spPr>
          <a:xfrm>
            <a:off x="822960" y="2139696"/>
            <a:ext cx="6858000" cy="292608"/>
          </a:xfrm>
          <a:prstGeom prst="rect">
            <a:avLst/>
          </a:prstGeom>
          <a:noFill/>
          <a:ln/>
        </p:spPr>
        <p:txBody>
          <a:bodyPr wrap="square" lIns="0" tIns="0" rIns="0" bIns="0" rtlCol="0" anchor="ctr"/>
          <a:lstStyle/>
          <a:p>
            <a:pPr marL="0" indent="0">
              <a:buNone/>
            </a:pPr>
            <a:r>
              <a:rPr lang="en-US" sz="1200" dirty="0">
                <a:solidFill>
                  <a:srgbClr val="2B2B2B"/>
                </a:solidFill>
                <a:latin typeface="NeueHaasGroteskDisp Pro" pitchFamily="34" charset="0"/>
                <a:ea typeface="NeueHaasGroteskDisp Pro" pitchFamily="34" charset="-122"/>
                <a:cs typeface="NeueHaasGroteskDisp Pro" pitchFamily="34" charset="-120"/>
              </a:rPr>
              <a:t>→ suggests restructuring the subsection</a:t>
            </a:r>
            <a:endParaRPr lang="en-US" sz="1200" dirty="0"/>
          </a:p>
        </p:txBody>
      </p:sp>
      <p:sp>
        <p:nvSpPr>
          <p:cNvPr id="8" name="Text 6"/>
          <p:cNvSpPr/>
          <p:nvPr/>
        </p:nvSpPr>
        <p:spPr>
          <a:xfrm>
            <a:off x="822960" y="2450592"/>
            <a:ext cx="6858000" cy="292608"/>
          </a:xfrm>
          <a:prstGeom prst="rect">
            <a:avLst/>
          </a:prstGeom>
          <a:noFill/>
          <a:ln/>
        </p:spPr>
        <p:txBody>
          <a:bodyPr wrap="square" lIns="0" tIns="0" rIns="0" bIns="0" rtlCol="0" anchor="ctr"/>
          <a:lstStyle/>
          <a:p>
            <a:pPr marL="0" indent="0">
              <a:buNone/>
            </a:pPr>
            <a:r>
              <a:rPr lang="en-US" sz="1200" dirty="0">
                <a:solidFill>
                  <a:srgbClr val="2B2B2B"/>
                </a:solidFill>
                <a:latin typeface="NeueHaasGroteskDisp Pro" pitchFamily="34" charset="0"/>
                <a:ea typeface="NeueHaasGroteskDisp Pro" pitchFamily="34" charset="-122"/>
                <a:cs typeface="NeueHaasGroteskDisp Pro" pitchFamily="34" charset="-120"/>
              </a:rPr>
              <a:t>→ asks whether the section aligns with the larger contribution</a:t>
            </a:r>
            <a:endParaRPr lang="en-US" sz="1200" dirty="0"/>
          </a:p>
        </p:txBody>
      </p:sp>
      <p:sp>
        <p:nvSpPr>
          <p:cNvPr id="9" name="Text 7"/>
          <p:cNvSpPr/>
          <p:nvPr/>
        </p:nvSpPr>
        <p:spPr>
          <a:xfrm>
            <a:off x="822960" y="2761488"/>
            <a:ext cx="6858000" cy="292608"/>
          </a:xfrm>
          <a:prstGeom prst="rect">
            <a:avLst/>
          </a:prstGeom>
          <a:noFill/>
          <a:ln/>
        </p:spPr>
        <p:txBody>
          <a:bodyPr wrap="square" lIns="0" tIns="0" rIns="0" bIns="0" rtlCol="0" anchor="ctr"/>
          <a:lstStyle/>
          <a:p>
            <a:pPr marL="0" indent="0">
              <a:buNone/>
            </a:pPr>
            <a:r>
              <a:rPr lang="en-US" sz="1200" dirty="0">
                <a:solidFill>
                  <a:srgbClr val="2B2B2B"/>
                </a:solidFill>
                <a:latin typeface="NeueHaasGroteskDisp Pro" pitchFamily="34" charset="0"/>
                <a:ea typeface="NeueHaasGroteskDisp Pro" pitchFamily="34" charset="-122"/>
                <a:cs typeface="NeueHaasGroteskDisp Pro" pitchFamily="34" charset="-120"/>
              </a:rPr>
              <a:t>→ conversation shifts to: what IS the contribution?</a:t>
            </a:r>
            <a:endParaRPr lang="en-US" sz="1200" dirty="0"/>
          </a:p>
        </p:txBody>
      </p:sp>
      <p:sp>
        <p:nvSpPr>
          <p:cNvPr id="10" name="Text 8"/>
          <p:cNvSpPr/>
          <p:nvPr/>
        </p:nvSpPr>
        <p:spPr>
          <a:xfrm>
            <a:off x="822960" y="3072384"/>
            <a:ext cx="6858000" cy="292608"/>
          </a:xfrm>
          <a:prstGeom prst="rect">
            <a:avLst/>
          </a:prstGeom>
          <a:noFill/>
          <a:ln/>
        </p:spPr>
        <p:txBody>
          <a:bodyPr wrap="square" lIns="0" tIns="0" rIns="0" bIns="0" rtlCol="0" anchor="ctr"/>
          <a:lstStyle/>
          <a:p>
            <a:pPr marL="0" indent="0">
              <a:buNone/>
            </a:pPr>
            <a:r>
              <a:rPr lang="en-US" sz="1200" dirty="0">
                <a:solidFill>
                  <a:srgbClr val="2B2B2B"/>
                </a:solidFill>
                <a:latin typeface="NeueHaasGroteskDisp Pro" pitchFamily="34" charset="0"/>
                <a:ea typeface="NeueHaasGroteskDisp Pro" pitchFamily="34" charset="-122"/>
                <a:cs typeface="NeueHaasGroteskDisp Pro" pitchFamily="34" charset="-120"/>
              </a:rPr>
              <a:t>→ then: how should it be framed theoretically?</a:t>
            </a:r>
            <a:endParaRPr lang="en-US" sz="1200" dirty="0"/>
          </a:p>
        </p:txBody>
      </p:sp>
      <p:sp>
        <p:nvSpPr>
          <p:cNvPr id="11" name="Text 9"/>
          <p:cNvSpPr/>
          <p:nvPr/>
        </p:nvSpPr>
        <p:spPr>
          <a:xfrm>
            <a:off x="822960" y="3383280"/>
            <a:ext cx="6858000" cy="292608"/>
          </a:xfrm>
          <a:prstGeom prst="rect">
            <a:avLst/>
          </a:prstGeom>
          <a:noFill/>
          <a:ln/>
        </p:spPr>
        <p:txBody>
          <a:bodyPr wrap="square" lIns="0" tIns="0" rIns="0" bIns="0" rtlCol="0" anchor="ctr"/>
          <a:lstStyle/>
          <a:p>
            <a:pPr marL="0" indent="0">
              <a:buNone/>
            </a:pPr>
            <a:r>
              <a:rPr lang="en-US" sz="1200" dirty="0">
                <a:solidFill>
                  <a:srgbClr val="2B2B2B"/>
                </a:solidFill>
                <a:latin typeface="NeueHaasGroteskDisp Pro" pitchFamily="34" charset="0"/>
                <a:ea typeface="NeueHaasGroteskDisp Pro" pitchFamily="34" charset="-122"/>
                <a:cs typeface="NeueHaasGroteskDisp Pro" pitchFamily="34" charset="-120"/>
              </a:rPr>
              <a:t>→ then: how should it be communicated to a committee?</a:t>
            </a:r>
            <a:endParaRPr lang="en-US" sz="1200" dirty="0"/>
          </a:p>
        </p:txBody>
      </p:sp>
      <p:sp>
        <p:nvSpPr>
          <p:cNvPr id="12" name="Text 10"/>
          <p:cNvSpPr/>
          <p:nvPr/>
        </p:nvSpPr>
        <p:spPr>
          <a:xfrm>
            <a:off x="822960" y="3694176"/>
            <a:ext cx="6858000" cy="292608"/>
          </a:xfrm>
          <a:prstGeom prst="rect">
            <a:avLst/>
          </a:prstGeom>
          <a:noFill/>
          <a:ln/>
        </p:spPr>
        <p:txBody>
          <a:bodyPr wrap="square" lIns="0" tIns="0" rIns="0" bIns="0" rtlCol="0" anchor="ctr"/>
          <a:lstStyle/>
          <a:p>
            <a:pPr marL="0" indent="0">
              <a:buNone/>
            </a:pPr>
            <a:r>
              <a:rPr lang="en-US" sz="1200" dirty="0">
                <a:solidFill>
                  <a:srgbClr val="2B2B2B"/>
                </a:solidFill>
                <a:latin typeface="NeueHaasGroteskDisp Pro" pitchFamily="34" charset="0"/>
                <a:ea typeface="NeueHaasGroteskDisp Pro" pitchFamily="34" charset="-122"/>
                <a:cs typeface="NeueHaasGroteskDisp Pro" pitchFamily="34" charset="-120"/>
              </a:rPr>
              <a:t>→ then: how should it be visualized?</a:t>
            </a:r>
            <a:endParaRPr lang="en-US" sz="1200" dirty="0"/>
          </a:p>
        </p:txBody>
      </p:sp>
      <p:sp>
        <p:nvSpPr>
          <p:cNvPr id="13" name="Text 11"/>
          <p:cNvSpPr/>
          <p:nvPr/>
        </p:nvSpPr>
        <p:spPr>
          <a:xfrm>
            <a:off x="822960" y="4005072"/>
            <a:ext cx="6858000" cy="292608"/>
          </a:xfrm>
          <a:prstGeom prst="rect">
            <a:avLst/>
          </a:prstGeom>
          <a:noFill/>
          <a:ln/>
        </p:spPr>
        <p:txBody>
          <a:bodyPr wrap="square" lIns="0" tIns="0" rIns="0" bIns="0" rtlCol="0" anchor="ctr"/>
          <a:lstStyle/>
          <a:p>
            <a:pPr marL="0" indent="0">
              <a:buNone/>
            </a:pPr>
            <a:r>
              <a:rPr lang="en-US" sz="1200" dirty="0">
                <a:solidFill>
                  <a:srgbClr val="2B2B2B"/>
                </a:solidFill>
                <a:latin typeface="NeueHaasGroteskDisp Pro" pitchFamily="34" charset="0"/>
                <a:ea typeface="NeueHaasGroteskDisp Pro" pitchFamily="34" charset="-122"/>
                <a:cs typeface="NeueHaasGroteskDisp Pro" pitchFamily="34" charset="-120"/>
              </a:rPr>
              <a:t>→ then: how should the slides look?</a:t>
            </a:r>
            <a:endParaRPr lang="en-US" sz="1200" dirty="0"/>
          </a:p>
        </p:txBody>
      </p:sp>
      <p:sp>
        <p:nvSpPr>
          <p:cNvPr id="14" name="Text 12"/>
          <p:cNvSpPr/>
          <p:nvPr/>
        </p:nvSpPr>
        <p:spPr>
          <a:xfrm>
            <a:off x="822960" y="4315968"/>
            <a:ext cx="6858000" cy="292608"/>
          </a:xfrm>
          <a:prstGeom prst="rect">
            <a:avLst/>
          </a:prstGeom>
          <a:noFill/>
          <a:ln/>
        </p:spPr>
        <p:txBody>
          <a:bodyPr wrap="square" lIns="0" tIns="0" rIns="0" bIns="0" rtlCol="0" anchor="ctr"/>
          <a:lstStyle/>
          <a:p>
            <a:pPr marL="0" indent="0">
              <a:buNone/>
            </a:pPr>
            <a:r>
              <a:rPr lang="en-US" sz="1200" dirty="0">
                <a:solidFill>
                  <a:srgbClr val="2B2B2B"/>
                </a:solidFill>
                <a:latin typeface="NeueHaasGroteskDisp Pro" pitchFamily="34" charset="0"/>
                <a:ea typeface="NeueHaasGroteskDisp Pro" pitchFamily="34" charset="-122"/>
                <a:cs typeface="NeueHaasGroteskDisp Pro" pitchFamily="34" charset="-120"/>
              </a:rPr>
              <a:t>→ then: what fonts, what color palette, what visual identity?</a:t>
            </a:r>
            <a:endParaRPr lang="en-US" sz="1200" dirty="0"/>
          </a:p>
        </p:txBody>
      </p:sp>
      <p:sp>
        <p:nvSpPr>
          <p:cNvPr id="15" name="Shape 13"/>
          <p:cNvSpPr/>
          <p:nvPr/>
        </p:nvSpPr>
        <p:spPr>
          <a:xfrm>
            <a:off x="7955280" y="1828800"/>
            <a:ext cx="3657600" cy="4572000"/>
          </a:xfrm>
          <a:prstGeom prst="roundRect">
            <a:avLst>
              <a:gd name="adj" fmla="val 2500"/>
            </a:avLst>
          </a:prstGeom>
          <a:solidFill>
            <a:srgbClr val="D6DEE8"/>
          </a:solidFill>
          <a:ln w="25400">
            <a:solidFill>
              <a:srgbClr val="D14EFF"/>
            </a:solidFill>
            <a:prstDash val="solid"/>
          </a:ln>
        </p:spPr>
        <p:txBody>
          <a:bodyPr/>
          <a:lstStyle/>
          <a:p>
            <a:endParaRPr lang="en-US"/>
          </a:p>
        </p:txBody>
      </p:sp>
      <p:sp>
        <p:nvSpPr>
          <p:cNvPr id="16" name="Text 14"/>
          <p:cNvSpPr/>
          <p:nvPr/>
        </p:nvSpPr>
        <p:spPr>
          <a:xfrm>
            <a:off x="8229600" y="2057400"/>
            <a:ext cx="3108960" cy="274320"/>
          </a:xfrm>
          <a:prstGeom prst="rect">
            <a:avLst/>
          </a:prstGeom>
          <a:noFill/>
          <a:ln/>
        </p:spPr>
        <p:txBody>
          <a:bodyPr wrap="square" lIns="0" tIns="0" rIns="0" bIns="0" rtlCol="0" anchor="ctr"/>
          <a:lstStyle/>
          <a:p>
            <a:pPr marL="0" indent="0">
              <a:buNone/>
            </a:pPr>
            <a:r>
              <a:rPr lang="en-US" sz="1000" b="1" kern="0" spc="300" dirty="0">
                <a:solidFill>
                  <a:srgbClr val="D14EFF"/>
                </a:solidFill>
                <a:latin typeface="NeueHaasGroteskDisp Pro Md" pitchFamily="34" charset="0"/>
                <a:ea typeface="NeueHaasGroteskDisp Pro Md" pitchFamily="34" charset="-122"/>
                <a:cs typeface="NeueHaasGroteskDisp Pro Md" pitchFamily="34" charset="-120"/>
              </a:rPr>
              <a:t>EVENTUALLY THE PROBLEM IS</a:t>
            </a:r>
            <a:endParaRPr lang="en-US" sz="1000" dirty="0"/>
          </a:p>
        </p:txBody>
      </p:sp>
      <p:sp>
        <p:nvSpPr>
          <p:cNvPr id="17" name="Text 15"/>
          <p:cNvSpPr/>
          <p:nvPr/>
        </p:nvSpPr>
        <p:spPr>
          <a:xfrm>
            <a:off x="8229600" y="2468880"/>
            <a:ext cx="3108960" cy="1371600"/>
          </a:xfrm>
          <a:prstGeom prst="rect">
            <a:avLst/>
          </a:prstGeom>
          <a:noFill/>
          <a:ln/>
        </p:spPr>
        <p:txBody>
          <a:bodyPr wrap="square" lIns="0" tIns="0" rIns="0" bIns="0" rtlCol="0" anchor="t"/>
          <a:lstStyle/>
          <a:p>
            <a:pPr marL="0" indent="0">
              <a:buNone/>
            </a:pPr>
            <a:r>
              <a:rPr lang="en-US" sz="1400" i="1" dirty="0">
                <a:solidFill>
                  <a:srgbClr val="232D4F"/>
                </a:solidFill>
                <a:latin typeface="NeueHaasGroteskDisp Pro" pitchFamily="34" charset="0"/>
                <a:ea typeface="NeueHaasGroteskDisp Pro" pitchFamily="34" charset="-122"/>
                <a:cs typeface="NeueHaasGroteskDisp Pro" pitchFamily="34" charset="-120"/>
              </a:rPr>
              <a:t>What fonts and colors make up the core design system I'll use across my work?</a:t>
            </a:r>
            <a:endParaRPr lang="en-US" sz="1400" dirty="0"/>
          </a:p>
        </p:txBody>
      </p:sp>
      <p:sp>
        <p:nvSpPr>
          <p:cNvPr id="18" name="Text 16"/>
          <p:cNvSpPr/>
          <p:nvPr/>
        </p:nvSpPr>
        <p:spPr>
          <a:xfrm>
            <a:off x="8229600" y="4023360"/>
            <a:ext cx="3108960" cy="274320"/>
          </a:xfrm>
          <a:prstGeom prst="rect">
            <a:avLst/>
          </a:prstGeom>
          <a:noFill/>
          <a:ln/>
        </p:spPr>
        <p:txBody>
          <a:bodyPr wrap="square" lIns="0" tIns="0" rIns="0" bIns="0" rtlCol="0" anchor="ctr"/>
          <a:lstStyle/>
          <a:p>
            <a:pPr marL="0" indent="0">
              <a:buNone/>
            </a:pPr>
            <a:r>
              <a:rPr lang="en-US" sz="1000" b="1" kern="0" spc="300" dirty="0">
                <a:solidFill>
                  <a:srgbClr val="D14EFF"/>
                </a:solidFill>
                <a:latin typeface="NeueHaasGroteskDisp Pro Md" pitchFamily="34" charset="0"/>
                <a:ea typeface="NeueHaasGroteskDisp Pro Md" pitchFamily="34" charset="-122"/>
                <a:cs typeface="NeueHaasGroteskDisp Pro Md" pitchFamily="34" charset="-120"/>
              </a:rPr>
              <a:t>OR, MORE SPECIFICALLY</a:t>
            </a:r>
            <a:endParaRPr lang="en-US" sz="1000" dirty="0"/>
          </a:p>
        </p:txBody>
      </p:sp>
      <p:sp>
        <p:nvSpPr>
          <p:cNvPr id="19" name="Text 17"/>
          <p:cNvSpPr/>
          <p:nvPr/>
        </p:nvSpPr>
        <p:spPr>
          <a:xfrm>
            <a:off x="8229600" y="4434840"/>
            <a:ext cx="3108960" cy="1828800"/>
          </a:xfrm>
          <a:prstGeom prst="rect">
            <a:avLst/>
          </a:prstGeom>
          <a:noFill/>
          <a:ln/>
        </p:spPr>
        <p:txBody>
          <a:bodyPr wrap="square" lIns="0" tIns="0" rIns="0" bIns="0" rtlCol="0" anchor="t"/>
          <a:lstStyle/>
          <a:p>
            <a:pPr marL="0" indent="0">
              <a:buNone/>
            </a:pPr>
            <a:r>
              <a:rPr lang="en-US" sz="1400" i="1" dirty="0">
                <a:solidFill>
                  <a:srgbClr val="232D4F"/>
                </a:solidFill>
                <a:latin typeface="NeueHaasGroteskDisp Pro" pitchFamily="34" charset="0"/>
                <a:ea typeface="NeueHaasGroteskDisp Pro" pitchFamily="34" charset="-122"/>
                <a:cs typeface="NeueHaasGroteskDisp Pro" pitchFamily="34" charset="-120"/>
              </a:rPr>
              <a:t>Which version of </a:t>
            </a:r>
            <a:r>
              <a:rPr lang="en-US" sz="1400" b="1" i="1" dirty="0">
                <a:solidFill>
                  <a:srgbClr val="D14EFF"/>
                </a:solidFill>
                <a:latin typeface="NeueHaasGroteskDisp Pro" pitchFamily="34" charset="0"/>
                <a:ea typeface="NeueHaasGroteskDisp Pro" pitchFamily="34" charset="-122"/>
                <a:cs typeface="NeueHaasGroteskDisp Pro" pitchFamily="34" charset="-120"/>
              </a:rPr>
              <a:t>fun purple</a:t>
            </a:r>
            <a:r>
              <a:rPr lang="en-US" sz="1400" i="1" dirty="0">
                <a:solidFill>
                  <a:srgbClr val="232D4F"/>
                </a:solidFill>
                <a:latin typeface="NeueHaasGroteskDisp Pro" pitchFamily="34" charset="0"/>
                <a:ea typeface="NeueHaasGroteskDisp Pro" pitchFamily="34" charset="-122"/>
                <a:cs typeface="NeueHaasGroteskDisp Pro" pitchFamily="34" charset="-120"/>
              </a:rPr>
              <a:t> adds a pop of color but retains a “serious” posturing?</a:t>
            </a:r>
            <a:endParaRPr lang="en-US" sz="1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D6DEE8"/>
        </a:solidFill>
        <a:effectLst/>
      </p:bgPr>
    </p:bg>
    <p:spTree>
      <p:nvGrpSpPr>
        <p:cNvPr id="1" name=""/>
        <p:cNvGrpSpPr/>
        <p:nvPr/>
      </p:nvGrpSpPr>
      <p:grpSpPr>
        <a:xfrm>
          <a:off x="0" y="0"/>
          <a:ext cx="0" cy="0"/>
          <a:chOff x="0" y="0"/>
          <a:chExt cx="0" cy="0"/>
        </a:xfrm>
      </p:grpSpPr>
      <p:sp>
        <p:nvSpPr>
          <p:cNvPr id="2" name="Text 0"/>
          <p:cNvSpPr/>
          <p:nvPr/>
        </p:nvSpPr>
        <p:spPr>
          <a:xfrm>
            <a:off x="11338560" y="6355080"/>
            <a:ext cx="457200" cy="274320"/>
          </a:xfrm>
          <a:prstGeom prst="rect">
            <a:avLst/>
          </a:prstGeom>
          <a:noFill/>
          <a:ln/>
        </p:spPr>
        <p:txBody>
          <a:bodyPr wrap="square" rtlCol="0" anchor="ctr"/>
          <a:lstStyle/>
          <a:p>
            <a:pPr marL="0" indent="0" algn="r">
              <a:buNone/>
            </a:pPr>
            <a:r>
              <a:rPr lang="en-US" sz="900" dirty="0">
                <a:solidFill>
                  <a:srgbClr val="797979"/>
                </a:solidFill>
                <a:latin typeface="NeueHaasGroteskDisp Pro" pitchFamily="34" charset="0"/>
                <a:ea typeface="NeueHaasGroteskDisp Pro" pitchFamily="34" charset="-122"/>
                <a:cs typeface="NeueHaasGroteskDisp Pro" pitchFamily="34" charset="-120"/>
              </a:rPr>
              <a:t>14</a:t>
            </a:r>
            <a:endParaRPr lang="en-US" sz="900" dirty="0"/>
          </a:p>
        </p:txBody>
      </p:sp>
      <p:sp>
        <p:nvSpPr>
          <p:cNvPr id="3" name="Shape 1"/>
          <p:cNvSpPr/>
          <p:nvPr/>
        </p:nvSpPr>
        <p:spPr>
          <a:xfrm>
            <a:off x="640080" y="576072"/>
            <a:ext cx="320040" cy="36576"/>
          </a:xfrm>
          <a:prstGeom prst="rect">
            <a:avLst/>
          </a:prstGeom>
          <a:solidFill>
            <a:srgbClr val="D14EFF"/>
          </a:solidFill>
          <a:ln w="12700">
            <a:solidFill>
              <a:srgbClr val="D14EFF"/>
            </a:solidFill>
            <a:prstDash val="solid"/>
          </a:ln>
        </p:spPr>
        <p:txBody>
          <a:bodyPr/>
          <a:lstStyle/>
          <a:p>
            <a:endParaRPr lang="en-US"/>
          </a:p>
        </p:txBody>
      </p:sp>
      <p:sp>
        <p:nvSpPr>
          <p:cNvPr id="4" name="Text 2"/>
          <p:cNvSpPr/>
          <p:nvPr/>
        </p:nvSpPr>
        <p:spPr>
          <a:xfrm>
            <a:off x="1097280" y="502920"/>
            <a:ext cx="5486400" cy="274320"/>
          </a:xfrm>
          <a:prstGeom prst="rect">
            <a:avLst/>
          </a:prstGeom>
          <a:noFill/>
          <a:ln/>
        </p:spPr>
        <p:txBody>
          <a:bodyPr wrap="square" lIns="0" tIns="0" rIns="0" bIns="0" rtlCol="0" anchor="ctr"/>
          <a:lstStyle/>
          <a:p>
            <a:pPr marL="0" indent="0">
              <a:buNone/>
            </a:pPr>
            <a:r>
              <a:rPr lang="en-US" sz="1100" b="1" kern="0" spc="400" dirty="0">
                <a:solidFill>
                  <a:srgbClr val="D14EFF"/>
                </a:solidFill>
                <a:latin typeface="NeueHaasGroteskDisp Pro Md" pitchFamily="34" charset="0"/>
                <a:ea typeface="NeueHaasGroteskDisp Pro Md" pitchFamily="34" charset="-122"/>
                <a:cs typeface="NeueHaasGroteskDisp Pro Md" pitchFamily="34" charset="-120"/>
              </a:rPr>
              <a:t>A NAME, LIGHTLY</a:t>
            </a:r>
            <a:endParaRPr lang="en-US" sz="1100" dirty="0"/>
          </a:p>
        </p:txBody>
      </p:sp>
      <p:sp>
        <p:nvSpPr>
          <p:cNvPr id="5" name="Text 3"/>
          <p:cNvSpPr/>
          <p:nvPr/>
        </p:nvSpPr>
        <p:spPr>
          <a:xfrm>
            <a:off x="640080" y="868680"/>
            <a:ext cx="10881360" cy="731520"/>
          </a:xfrm>
          <a:prstGeom prst="rect">
            <a:avLst/>
          </a:prstGeom>
          <a:noFill/>
          <a:ln/>
        </p:spPr>
        <p:txBody>
          <a:bodyPr wrap="square" lIns="0" tIns="0" rIns="0" bIns="0" rtlCol="0" anchor="t"/>
          <a:lstStyle/>
          <a:p>
            <a:pPr marL="0" indent="0">
              <a:buNone/>
            </a:pPr>
            <a:r>
              <a:rPr lang="en-US" sz="2200" b="1" dirty="0">
                <a:solidFill>
                  <a:srgbClr val="232D4F"/>
                </a:solidFill>
                <a:latin typeface="NeueHaasGroteskDisp Pro Md" pitchFamily="34" charset="0"/>
                <a:ea typeface="NeueHaasGroteskDisp Pro Md" pitchFamily="34" charset="-122"/>
                <a:cs typeface="NeueHaasGroteskDisp Pro Md" pitchFamily="34" charset="-120"/>
              </a:rPr>
              <a:t>Across iterative exchanges, locally reasonable suggestions can gradually shift the representation of the problem being worked on.</a:t>
            </a:r>
            <a:endParaRPr lang="en-US" sz="2200" dirty="0"/>
          </a:p>
        </p:txBody>
      </p:sp>
      <p:sp>
        <p:nvSpPr>
          <p:cNvPr id="6" name="Text 4"/>
          <p:cNvSpPr/>
          <p:nvPr/>
        </p:nvSpPr>
        <p:spPr>
          <a:xfrm>
            <a:off x="640080" y="4297680"/>
            <a:ext cx="10881360" cy="640080"/>
          </a:xfrm>
          <a:prstGeom prst="rect">
            <a:avLst/>
          </a:prstGeom>
          <a:noFill/>
          <a:ln/>
        </p:spPr>
        <p:txBody>
          <a:bodyPr wrap="square" lIns="0" tIns="0" rIns="0" bIns="0" rtlCol="0" anchor="t"/>
          <a:lstStyle/>
          <a:p>
            <a:pPr marL="0" indent="0">
              <a:buNone/>
            </a:pPr>
            <a:r>
              <a:rPr lang="en-US" sz="2000" dirty="0">
                <a:solidFill>
                  <a:srgbClr val="232D4F"/>
                </a:solidFill>
                <a:latin typeface="NeueHaasGroteskDisp Pro" pitchFamily="34" charset="0"/>
                <a:ea typeface="NeueHaasGroteskDisp Pro" pitchFamily="34" charset="-122"/>
                <a:cs typeface="NeueHaasGroteskDisp Pro" pitchFamily="34" charset="-120"/>
              </a:rPr>
              <a:t>I refer to this in my work as </a:t>
            </a:r>
            <a:r>
              <a:rPr lang="en-US" sz="2000" b="1" i="1" dirty="0">
                <a:solidFill>
                  <a:srgbClr val="D14EFF"/>
                </a:solidFill>
                <a:latin typeface="NeueHaasGroteskDisp Pro" pitchFamily="34" charset="0"/>
                <a:ea typeface="NeueHaasGroteskDisp Pro" pitchFamily="34" charset="-122"/>
                <a:cs typeface="NeueHaasGroteskDisp Pro" pitchFamily="34" charset="-120"/>
              </a:rPr>
              <a:t>generative drift.</a:t>
            </a:r>
            <a:endParaRPr lang="en-US" sz="2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D6DEE8"/>
        </a:solidFill>
        <a:effectLst/>
      </p:bgPr>
    </p:bg>
    <p:spTree>
      <p:nvGrpSpPr>
        <p:cNvPr id="1" name=""/>
        <p:cNvGrpSpPr/>
        <p:nvPr/>
      </p:nvGrpSpPr>
      <p:grpSpPr>
        <a:xfrm>
          <a:off x="0" y="0"/>
          <a:ext cx="0" cy="0"/>
          <a:chOff x="0" y="0"/>
          <a:chExt cx="0" cy="0"/>
        </a:xfrm>
      </p:grpSpPr>
      <p:sp>
        <p:nvSpPr>
          <p:cNvPr id="2" name="Text 0"/>
          <p:cNvSpPr/>
          <p:nvPr/>
        </p:nvSpPr>
        <p:spPr>
          <a:xfrm>
            <a:off x="11338560" y="6355080"/>
            <a:ext cx="457200" cy="274320"/>
          </a:xfrm>
          <a:prstGeom prst="rect">
            <a:avLst/>
          </a:prstGeom>
          <a:noFill/>
          <a:ln/>
        </p:spPr>
        <p:txBody>
          <a:bodyPr wrap="square" rtlCol="0" anchor="ctr"/>
          <a:lstStyle/>
          <a:p>
            <a:pPr marL="0" indent="0" algn="r">
              <a:buNone/>
            </a:pPr>
            <a:r>
              <a:rPr lang="en-US" sz="900" dirty="0">
                <a:solidFill>
                  <a:srgbClr val="797979"/>
                </a:solidFill>
                <a:latin typeface="NeueHaasGroteskDisp Pro" pitchFamily="34" charset="0"/>
                <a:ea typeface="NeueHaasGroteskDisp Pro" pitchFamily="34" charset="-122"/>
                <a:cs typeface="NeueHaasGroteskDisp Pro" pitchFamily="34" charset="-120"/>
              </a:rPr>
              <a:t>15</a:t>
            </a:r>
            <a:endParaRPr lang="en-US" sz="900" dirty="0"/>
          </a:p>
        </p:txBody>
      </p:sp>
      <p:sp>
        <p:nvSpPr>
          <p:cNvPr id="3" name="Shape 1"/>
          <p:cNvSpPr/>
          <p:nvPr/>
        </p:nvSpPr>
        <p:spPr>
          <a:xfrm>
            <a:off x="640080" y="576072"/>
            <a:ext cx="320040" cy="36576"/>
          </a:xfrm>
          <a:prstGeom prst="rect">
            <a:avLst/>
          </a:prstGeom>
          <a:solidFill>
            <a:srgbClr val="D14EFF"/>
          </a:solidFill>
          <a:ln w="12700">
            <a:solidFill>
              <a:srgbClr val="D14EFF"/>
            </a:solidFill>
            <a:prstDash val="solid"/>
          </a:ln>
        </p:spPr>
        <p:txBody>
          <a:bodyPr/>
          <a:lstStyle/>
          <a:p>
            <a:endParaRPr lang="en-US"/>
          </a:p>
        </p:txBody>
      </p:sp>
      <p:sp>
        <p:nvSpPr>
          <p:cNvPr id="4" name="Text 2"/>
          <p:cNvSpPr/>
          <p:nvPr/>
        </p:nvSpPr>
        <p:spPr>
          <a:xfrm>
            <a:off x="1097280" y="502920"/>
            <a:ext cx="5486400" cy="274320"/>
          </a:xfrm>
          <a:prstGeom prst="rect">
            <a:avLst/>
          </a:prstGeom>
          <a:noFill/>
          <a:ln/>
        </p:spPr>
        <p:txBody>
          <a:bodyPr wrap="square" lIns="0" tIns="0" rIns="0" bIns="0" rtlCol="0" anchor="ctr"/>
          <a:lstStyle/>
          <a:p>
            <a:pPr marL="0" indent="0">
              <a:buNone/>
            </a:pPr>
            <a:r>
              <a:rPr lang="en-US" sz="1100" b="1" kern="0" spc="400" dirty="0">
                <a:solidFill>
                  <a:srgbClr val="D14EFF"/>
                </a:solidFill>
                <a:latin typeface="NeueHaasGroteskDisp Pro Md" pitchFamily="34" charset="0"/>
                <a:ea typeface="NeueHaasGroteskDisp Pro Md" pitchFamily="34" charset="-122"/>
                <a:cs typeface="NeueHaasGroteskDisp Pro Md" pitchFamily="34" charset="-120"/>
              </a:rPr>
              <a:t>WHY IT MATTERS</a:t>
            </a:r>
            <a:endParaRPr lang="en-US" sz="1100" dirty="0"/>
          </a:p>
        </p:txBody>
      </p:sp>
      <p:sp>
        <p:nvSpPr>
          <p:cNvPr id="5" name="Text 3"/>
          <p:cNvSpPr/>
          <p:nvPr/>
        </p:nvSpPr>
        <p:spPr>
          <a:xfrm>
            <a:off x="640080" y="868680"/>
            <a:ext cx="10881360" cy="731520"/>
          </a:xfrm>
          <a:prstGeom prst="rect">
            <a:avLst/>
          </a:prstGeom>
          <a:noFill/>
          <a:ln/>
        </p:spPr>
        <p:txBody>
          <a:bodyPr wrap="square" lIns="0" tIns="0" rIns="0" bIns="0" rtlCol="0" anchor="t"/>
          <a:lstStyle/>
          <a:p>
            <a:pPr marL="0" indent="0">
              <a:buNone/>
            </a:pPr>
            <a:r>
              <a:rPr lang="en-US" sz="3000" b="1" dirty="0">
                <a:solidFill>
                  <a:srgbClr val="232D4F"/>
                </a:solidFill>
                <a:latin typeface="NeueHaasGroteskDisp Pro Md" pitchFamily="34" charset="0"/>
                <a:ea typeface="NeueHaasGroteskDisp Pro Md" pitchFamily="34" charset="-122"/>
                <a:cs typeface="NeueHaasGroteskDisp Pro Md" pitchFamily="34" charset="-120"/>
              </a:rPr>
              <a:t>Three implications</a:t>
            </a:r>
            <a:endParaRPr lang="en-US" sz="3000" dirty="0"/>
          </a:p>
        </p:txBody>
      </p:sp>
      <p:sp>
        <p:nvSpPr>
          <p:cNvPr id="6" name="Shape 4"/>
          <p:cNvSpPr/>
          <p:nvPr/>
        </p:nvSpPr>
        <p:spPr>
          <a:xfrm>
            <a:off x="457200" y="2194560"/>
            <a:ext cx="228600" cy="36576"/>
          </a:xfrm>
          <a:prstGeom prst="rect">
            <a:avLst/>
          </a:prstGeom>
          <a:solidFill>
            <a:srgbClr val="D14EFF"/>
          </a:solidFill>
          <a:ln w="12700">
            <a:solidFill>
              <a:srgbClr val="333333"/>
            </a:solidFill>
            <a:prstDash val="solid"/>
          </a:ln>
        </p:spPr>
        <p:txBody>
          <a:bodyPr/>
          <a:lstStyle/>
          <a:p>
            <a:endParaRPr lang="en-US"/>
          </a:p>
        </p:txBody>
      </p:sp>
      <p:sp>
        <p:nvSpPr>
          <p:cNvPr id="7" name="Text 5"/>
          <p:cNvSpPr/>
          <p:nvPr/>
        </p:nvSpPr>
        <p:spPr>
          <a:xfrm>
            <a:off x="960120" y="2103120"/>
            <a:ext cx="2971800" cy="365760"/>
          </a:xfrm>
          <a:prstGeom prst="rect">
            <a:avLst/>
          </a:prstGeom>
          <a:noFill/>
          <a:ln/>
        </p:spPr>
        <p:txBody>
          <a:bodyPr wrap="square" lIns="0" tIns="0" rIns="0" bIns="0" rtlCol="0" anchor="ctr"/>
          <a:lstStyle/>
          <a:p>
            <a:pPr marL="0" indent="0">
              <a:buNone/>
            </a:pPr>
            <a:r>
              <a:rPr lang="en-US" sz="1200" b="1" kern="0" spc="300" dirty="0">
                <a:solidFill>
                  <a:srgbClr val="D14EFF"/>
                </a:solidFill>
                <a:latin typeface="NeueHaasGroteskDisp Pro Md" pitchFamily="34" charset="0"/>
                <a:ea typeface="NeueHaasGroteskDisp Pro Md" pitchFamily="34" charset="-122"/>
                <a:cs typeface="NeueHaasGroteskDisp Pro Md" pitchFamily="34" charset="-120"/>
              </a:rPr>
              <a:t>CREATIVITY</a:t>
            </a:r>
            <a:endParaRPr lang="en-US" sz="1200" dirty="0"/>
          </a:p>
        </p:txBody>
      </p:sp>
      <p:sp>
        <p:nvSpPr>
          <p:cNvPr id="8" name="Text 6"/>
          <p:cNvSpPr/>
          <p:nvPr/>
        </p:nvSpPr>
        <p:spPr>
          <a:xfrm>
            <a:off x="457200" y="2697480"/>
            <a:ext cx="3474720" cy="2743200"/>
          </a:xfrm>
          <a:prstGeom prst="rect">
            <a:avLst/>
          </a:prstGeom>
          <a:noFill/>
          <a:ln/>
        </p:spPr>
        <p:txBody>
          <a:bodyPr wrap="square" lIns="0" tIns="0" rIns="0" bIns="0" rtlCol="0" anchor="t"/>
          <a:lstStyle/>
          <a:p>
            <a:pPr marL="0" indent="0">
              <a:buNone/>
            </a:pPr>
            <a:r>
              <a:rPr lang="en-US" sz="1600" dirty="0">
                <a:solidFill>
                  <a:srgbClr val="232D4F"/>
                </a:solidFill>
                <a:latin typeface="NeueHaasGroteskDisp Pro" pitchFamily="34" charset="0"/>
                <a:ea typeface="NeueHaasGroteskDisp Pro" pitchFamily="34" charset="-122"/>
                <a:cs typeface="NeueHaasGroteskDisp Pro" pitchFamily="34" charset="-120"/>
              </a:rPr>
              <a:t>Different problems produce different ideas. If the problem changes, so does what counts as a good idea.</a:t>
            </a:r>
            <a:endParaRPr lang="en-US" sz="1600" dirty="0"/>
          </a:p>
        </p:txBody>
      </p:sp>
      <p:sp>
        <p:nvSpPr>
          <p:cNvPr id="9" name="Shape 7"/>
          <p:cNvSpPr/>
          <p:nvPr/>
        </p:nvSpPr>
        <p:spPr>
          <a:xfrm>
            <a:off x="4343400" y="2194560"/>
            <a:ext cx="228600" cy="36576"/>
          </a:xfrm>
          <a:prstGeom prst="rect">
            <a:avLst/>
          </a:prstGeom>
          <a:solidFill>
            <a:srgbClr val="D14EFF"/>
          </a:solidFill>
          <a:ln w="12700">
            <a:solidFill>
              <a:srgbClr val="333333"/>
            </a:solidFill>
            <a:prstDash val="solid"/>
          </a:ln>
        </p:spPr>
        <p:txBody>
          <a:bodyPr/>
          <a:lstStyle/>
          <a:p>
            <a:endParaRPr lang="en-US"/>
          </a:p>
        </p:txBody>
      </p:sp>
      <p:sp>
        <p:nvSpPr>
          <p:cNvPr id="10" name="Text 8"/>
          <p:cNvSpPr/>
          <p:nvPr/>
        </p:nvSpPr>
        <p:spPr>
          <a:xfrm>
            <a:off x="4846320" y="2103120"/>
            <a:ext cx="2971800" cy="365760"/>
          </a:xfrm>
          <a:prstGeom prst="rect">
            <a:avLst/>
          </a:prstGeom>
          <a:noFill/>
          <a:ln/>
        </p:spPr>
        <p:txBody>
          <a:bodyPr wrap="square" lIns="0" tIns="0" rIns="0" bIns="0" rtlCol="0" anchor="ctr"/>
          <a:lstStyle/>
          <a:p>
            <a:pPr marL="0" indent="0">
              <a:buNone/>
            </a:pPr>
            <a:r>
              <a:rPr lang="en-US" sz="1200" b="1" kern="0" spc="300" dirty="0">
                <a:solidFill>
                  <a:srgbClr val="D14EFF"/>
                </a:solidFill>
                <a:latin typeface="NeueHaasGroteskDisp Pro Md" pitchFamily="34" charset="0"/>
                <a:ea typeface="NeueHaasGroteskDisp Pro Md" pitchFamily="34" charset="-122"/>
                <a:cs typeface="NeueHaasGroteskDisp Pro Md" pitchFamily="34" charset="-120"/>
              </a:rPr>
              <a:t>AGENCY</a:t>
            </a:r>
            <a:endParaRPr lang="en-US" sz="1200" dirty="0"/>
          </a:p>
        </p:txBody>
      </p:sp>
      <p:sp>
        <p:nvSpPr>
          <p:cNvPr id="11" name="Text 9"/>
          <p:cNvSpPr/>
          <p:nvPr/>
        </p:nvSpPr>
        <p:spPr>
          <a:xfrm>
            <a:off x="4343400" y="2697480"/>
            <a:ext cx="3474720" cy="2743200"/>
          </a:xfrm>
          <a:prstGeom prst="rect">
            <a:avLst/>
          </a:prstGeom>
          <a:noFill/>
          <a:ln/>
        </p:spPr>
        <p:txBody>
          <a:bodyPr wrap="square" lIns="0" tIns="0" rIns="0" bIns="0" rtlCol="0" anchor="t"/>
          <a:lstStyle/>
          <a:p>
            <a:pPr marL="0" indent="0">
              <a:buNone/>
            </a:pPr>
            <a:r>
              <a:rPr lang="en-US" sz="1600" dirty="0">
                <a:solidFill>
                  <a:srgbClr val="232D4F"/>
                </a:solidFill>
                <a:latin typeface="NeueHaasGroteskDisp Pro" pitchFamily="34" charset="0"/>
                <a:ea typeface="NeueHaasGroteskDisp Pro" pitchFamily="34" charset="-122"/>
                <a:cs typeface="NeueHaasGroteskDisp Pro" pitchFamily="34" charset="-120"/>
              </a:rPr>
              <a:t>Users may not notice gradual reframing. Coherence is not the same as continuity of intent.</a:t>
            </a:r>
            <a:endParaRPr lang="en-US" sz="1600" dirty="0"/>
          </a:p>
        </p:txBody>
      </p:sp>
      <p:sp>
        <p:nvSpPr>
          <p:cNvPr id="12" name="Shape 10"/>
          <p:cNvSpPr/>
          <p:nvPr/>
        </p:nvSpPr>
        <p:spPr>
          <a:xfrm>
            <a:off x="8229600" y="2194560"/>
            <a:ext cx="228600" cy="36576"/>
          </a:xfrm>
          <a:prstGeom prst="rect">
            <a:avLst/>
          </a:prstGeom>
          <a:solidFill>
            <a:srgbClr val="D14EFF"/>
          </a:solidFill>
          <a:ln w="12700">
            <a:solidFill>
              <a:srgbClr val="333333"/>
            </a:solidFill>
            <a:prstDash val="solid"/>
          </a:ln>
        </p:spPr>
        <p:txBody>
          <a:bodyPr/>
          <a:lstStyle/>
          <a:p>
            <a:endParaRPr lang="en-US"/>
          </a:p>
        </p:txBody>
      </p:sp>
      <p:sp>
        <p:nvSpPr>
          <p:cNvPr id="13" name="Text 11"/>
          <p:cNvSpPr/>
          <p:nvPr/>
        </p:nvSpPr>
        <p:spPr>
          <a:xfrm>
            <a:off x="8732520" y="2103120"/>
            <a:ext cx="2971800" cy="365760"/>
          </a:xfrm>
          <a:prstGeom prst="rect">
            <a:avLst/>
          </a:prstGeom>
          <a:noFill/>
          <a:ln/>
        </p:spPr>
        <p:txBody>
          <a:bodyPr wrap="square" lIns="0" tIns="0" rIns="0" bIns="0" rtlCol="0" anchor="ctr"/>
          <a:lstStyle/>
          <a:p>
            <a:pPr marL="0" indent="0">
              <a:buNone/>
            </a:pPr>
            <a:r>
              <a:rPr lang="en-US" sz="1200" b="1" kern="0" spc="300" dirty="0">
                <a:solidFill>
                  <a:srgbClr val="D14EFF"/>
                </a:solidFill>
                <a:latin typeface="NeueHaasGroteskDisp Pro Md" pitchFamily="34" charset="0"/>
                <a:ea typeface="NeueHaasGroteskDisp Pro Md" pitchFamily="34" charset="-122"/>
                <a:cs typeface="NeueHaasGroteskDisp Pro Md" pitchFamily="34" charset="-120"/>
              </a:rPr>
              <a:t>DESIGN</a:t>
            </a:r>
            <a:endParaRPr lang="en-US" sz="1200" dirty="0"/>
          </a:p>
        </p:txBody>
      </p:sp>
      <p:sp>
        <p:nvSpPr>
          <p:cNvPr id="14" name="Text 12"/>
          <p:cNvSpPr/>
          <p:nvPr/>
        </p:nvSpPr>
        <p:spPr>
          <a:xfrm>
            <a:off x="8229600" y="2697480"/>
            <a:ext cx="3474720" cy="2743200"/>
          </a:xfrm>
          <a:prstGeom prst="rect">
            <a:avLst/>
          </a:prstGeom>
          <a:noFill/>
          <a:ln/>
        </p:spPr>
        <p:txBody>
          <a:bodyPr wrap="square" lIns="0" tIns="0" rIns="0" bIns="0" rtlCol="0" anchor="t"/>
          <a:lstStyle/>
          <a:p>
            <a:pPr marL="0" indent="0">
              <a:buNone/>
            </a:pPr>
            <a:r>
              <a:rPr lang="en-US" sz="1600" dirty="0">
                <a:solidFill>
                  <a:srgbClr val="232D4F"/>
                </a:solidFill>
                <a:latin typeface="NeueHaasGroteskDisp Pro" pitchFamily="34" charset="0"/>
                <a:ea typeface="NeueHaasGroteskDisp Pro" pitchFamily="34" charset="-122"/>
                <a:cs typeface="NeueHaasGroteskDisp Pro" pitchFamily="34" charset="-120"/>
              </a:rPr>
              <a:t>Interaction structure can influence what kinds of reframings happen.</a:t>
            </a:r>
            <a:endParaRPr lang="en-US" sz="16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D6DEE8"/>
        </a:solidFill>
        <a:effectLst/>
      </p:bgPr>
    </p:bg>
    <p:spTree>
      <p:nvGrpSpPr>
        <p:cNvPr id="1" name=""/>
        <p:cNvGrpSpPr/>
        <p:nvPr/>
      </p:nvGrpSpPr>
      <p:grpSpPr>
        <a:xfrm>
          <a:off x="0" y="0"/>
          <a:ext cx="0" cy="0"/>
          <a:chOff x="0" y="0"/>
          <a:chExt cx="0" cy="0"/>
        </a:xfrm>
      </p:grpSpPr>
      <p:sp>
        <p:nvSpPr>
          <p:cNvPr id="2" name="Text 0"/>
          <p:cNvSpPr/>
          <p:nvPr/>
        </p:nvSpPr>
        <p:spPr>
          <a:xfrm>
            <a:off x="11338560" y="6355080"/>
            <a:ext cx="457200" cy="274320"/>
          </a:xfrm>
          <a:prstGeom prst="rect">
            <a:avLst/>
          </a:prstGeom>
          <a:noFill/>
          <a:ln/>
        </p:spPr>
        <p:txBody>
          <a:bodyPr wrap="square" rtlCol="0" anchor="ctr"/>
          <a:lstStyle/>
          <a:p>
            <a:pPr marL="0" indent="0" algn="r">
              <a:buNone/>
            </a:pPr>
            <a:r>
              <a:rPr lang="en-US" sz="900" dirty="0">
                <a:solidFill>
                  <a:srgbClr val="797979"/>
                </a:solidFill>
                <a:latin typeface="NeueHaasGroteskDisp Pro" pitchFamily="34" charset="0"/>
                <a:ea typeface="NeueHaasGroteskDisp Pro" pitchFamily="34" charset="-122"/>
                <a:cs typeface="NeueHaasGroteskDisp Pro" pitchFamily="34" charset="-120"/>
              </a:rPr>
              <a:t>16</a:t>
            </a:r>
            <a:endParaRPr lang="en-US" sz="900" dirty="0"/>
          </a:p>
        </p:txBody>
      </p:sp>
      <p:sp>
        <p:nvSpPr>
          <p:cNvPr id="3" name="Shape 1"/>
          <p:cNvSpPr/>
          <p:nvPr/>
        </p:nvSpPr>
        <p:spPr>
          <a:xfrm>
            <a:off x="640080" y="576072"/>
            <a:ext cx="320040" cy="36576"/>
          </a:xfrm>
          <a:prstGeom prst="rect">
            <a:avLst/>
          </a:prstGeom>
          <a:solidFill>
            <a:srgbClr val="D14EFF"/>
          </a:solidFill>
          <a:ln w="12700">
            <a:solidFill>
              <a:srgbClr val="D14EFF"/>
            </a:solidFill>
            <a:prstDash val="solid"/>
          </a:ln>
        </p:spPr>
        <p:txBody>
          <a:bodyPr/>
          <a:lstStyle/>
          <a:p>
            <a:endParaRPr lang="en-US"/>
          </a:p>
        </p:txBody>
      </p:sp>
      <p:sp>
        <p:nvSpPr>
          <p:cNvPr id="4" name="Text 2"/>
          <p:cNvSpPr/>
          <p:nvPr/>
        </p:nvSpPr>
        <p:spPr>
          <a:xfrm>
            <a:off x="1097280" y="502920"/>
            <a:ext cx="5486400" cy="274320"/>
          </a:xfrm>
          <a:prstGeom prst="rect">
            <a:avLst/>
          </a:prstGeom>
          <a:noFill/>
          <a:ln/>
        </p:spPr>
        <p:txBody>
          <a:bodyPr wrap="square" lIns="0" tIns="0" rIns="0" bIns="0" rtlCol="0" anchor="ctr"/>
          <a:lstStyle/>
          <a:p>
            <a:pPr marL="0" indent="0">
              <a:buNone/>
            </a:pPr>
            <a:r>
              <a:rPr lang="en-US" sz="1100" b="1" kern="0" spc="400" dirty="0">
                <a:solidFill>
                  <a:srgbClr val="D14EFF"/>
                </a:solidFill>
                <a:latin typeface="NeueHaasGroteskDisp Pro Md" pitchFamily="34" charset="0"/>
                <a:ea typeface="NeueHaasGroteskDisp Pro Md" pitchFamily="34" charset="-122"/>
                <a:cs typeface="NeueHaasGroteskDisp Pro Md" pitchFamily="34" charset="-120"/>
              </a:rPr>
              <a:t>MEASURING THE PHENOMENON</a:t>
            </a:r>
            <a:endParaRPr lang="en-US" sz="1100" dirty="0"/>
          </a:p>
        </p:txBody>
      </p:sp>
      <p:sp>
        <p:nvSpPr>
          <p:cNvPr id="5" name="Text 3"/>
          <p:cNvSpPr/>
          <p:nvPr/>
        </p:nvSpPr>
        <p:spPr>
          <a:xfrm>
            <a:off x="640080" y="868680"/>
            <a:ext cx="10881360" cy="731520"/>
          </a:xfrm>
          <a:prstGeom prst="rect">
            <a:avLst/>
          </a:prstGeom>
          <a:noFill/>
          <a:ln/>
        </p:spPr>
        <p:txBody>
          <a:bodyPr wrap="square" lIns="0" tIns="0" rIns="0" bIns="0" rtlCol="0" anchor="t"/>
          <a:lstStyle/>
          <a:p>
            <a:pPr marL="0" indent="0">
              <a:buNone/>
            </a:pPr>
            <a:r>
              <a:rPr lang="en-US" sz="3000" b="1" dirty="0">
                <a:solidFill>
                  <a:srgbClr val="232D4F"/>
                </a:solidFill>
                <a:latin typeface="NeueHaasGroteskDisp Pro Md" pitchFamily="34" charset="0"/>
                <a:ea typeface="NeueHaasGroteskDisp Pro Md" pitchFamily="34" charset="-122"/>
                <a:cs typeface="NeueHaasGroteskDisp Pro Md" pitchFamily="34" charset="-120"/>
              </a:rPr>
              <a:t>What evidence for drift looks like</a:t>
            </a:r>
            <a:endParaRPr lang="en-US" sz="3000" dirty="0"/>
          </a:p>
        </p:txBody>
      </p:sp>
      <p:sp>
        <p:nvSpPr>
          <p:cNvPr id="6" name="Text 4"/>
          <p:cNvSpPr/>
          <p:nvPr/>
        </p:nvSpPr>
        <p:spPr>
          <a:xfrm>
            <a:off x="457200" y="2194560"/>
            <a:ext cx="731520" cy="548640"/>
          </a:xfrm>
          <a:prstGeom prst="rect">
            <a:avLst/>
          </a:prstGeom>
          <a:noFill/>
          <a:ln/>
        </p:spPr>
        <p:txBody>
          <a:bodyPr wrap="square" lIns="0" tIns="0" rIns="0" bIns="0" rtlCol="0" anchor="ctr"/>
          <a:lstStyle/>
          <a:p>
            <a:pPr marL="0" indent="0">
              <a:buNone/>
            </a:pPr>
            <a:r>
              <a:rPr lang="en-US" sz="2800" b="1" dirty="0">
                <a:solidFill>
                  <a:srgbClr val="D14EFF"/>
                </a:solidFill>
                <a:latin typeface="NeueHaasGroteskDisp Pro Md" pitchFamily="34" charset="0"/>
                <a:ea typeface="NeueHaasGroteskDisp Pro Md" pitchFamily="34" charset="-122"/>
                <a:cs typeface="NeueHaasGroteskDisp Pro Md" pitchFamily="34" charset="-120"/>
              </a:rPr>
              <a:t>01</a:t>
            </a:r>
            <a:endParaRPr lang="en-US" sz="2800" dirty="0"/>
          </a:p>
        </p:txBody>
      </p:sp>
      <p:sp>
        <p:nvSpPr>
          <p:cNvPr id="7" name="Text 5"/>
          <p:cNvSpPr/>
          <p:nvPr/>
        </p:nvSpPr>
        <p:spPr>
          <a:xfrm>
            <a:off x="1280160" y="2240280"/>
            <a:ext cx="4480560" cy="548640"/>
          </a:xfrm>
          <a:prstGeom prst="rect">
            <a:avLst/>
          </a:prstGeom>
          <a:noFill/>
          <a:ln/>
        </p:spPr>
        <p:txBody>
          <a:bodyPr wrap="square" lIns="0" tIns="0" rIns="0" bIns="0" rtlCol="0" anchor="t"/>
          <a:lstStyle/>
          <a:p>
            <a:pPr marL="0" indent="0">
              <a:buNone/>
            </a:pPr>
            <a:r>
              <a:rPr lang="en-US" sz="2000" b="1" dirty="0">
                <a:solidFill>
                  <a:srgbClr val="232D4F"/>
                </a:solidFill>
                <a:latin typeface="NeueHaasGroteskDisp Pro Md" pitchFamily="34" charset="0"/>
                <a:ea typeface="NeueHaasGroteskDisp Pro Md" pitchFamily="34" charset="-122"/>
                <a:cs typeface="NeueHaasGroteskDisp Pro Md" pitchFamily="34" charset="-120"/>
              </a:rPr>
              <a:t>Snapshots, not just outputs.</a:t>
            </a:r>
            <a:endParaRPr lang="en-US" sz="2000" dirty="0"/>
          </a:p>
        </p:txBody>
      </p:sp>
      <p:sp>
        <p:nvSpPr>
          <p:cNvPr id="8" name="Text 6"/>
          <p:cNvSpPr/>
          <p:nvPr/>
        </p:nvSpPr>
        <p:spPr>
          <a:xfrm>
            <a:off x="457200" y="3108960"/>
            <a:ext cx="5303520" cy="2286000"/>
          </a:xfrm>
          <a:prstGeom prst="rect">
            <a:avLst/>
          </a:prstGeom>
          <a:noFill/>
          <a:ln/>
        </p:spPr>
        <p:txBody>
          <a:bodyPr wrap="square" lIns="0" tIns="0" rIns="0" bIns="0" rtlCol="0" anchor="t"/>
          <a:lstStyle/>
          <a:p>
            <a:pPr marL="0" indent="0">
              <a:buNone/>
            </a:pPr>
            <a:r>
              <a:rPr lang="en-US" sz="1500" dirty="0">
                <a:solidFill>
                  <a:srgbClr val="232D4F"/>
                </a:solidFill>
                <a:latin typeface="NeueHaasGroteskDisp Pro" pitchFamily="34" charset="0"/>
                <a:ea typeface="NeueHaasGroteskDisp Pro" pitchFamily="34" charset="-122"/>
                <a:cs typeface="NeueHaasGroteskDisp Pro" pitchFamily="34" charset="-120"/>
              </a:rPr>
              <a:t>Catch the framing at multiple points in the conversation, not just at the end. The endpoint is one data point. The trajectory is the phenomenon.</a:t>
            </a:r>
            <a:endParaRPr lang="en-US" sz="1500" dirty="0"/>
          </a:p>
        </p:txBody>
      </p:sp>
      <p:sp>
        <p:nvSpPr>
          <p:cNvPr id="9" name="Text 7"/>
          <p:cNvSpPr/>
          <p:nvPr/>
        </p:nvSpPr>
        <p:spPr>
          <a:xfrm>
            <a:off x="6400800" y="2194560"/>
            <a:ext cx="731520" cy="548640"/>
          </a:xfrm>
          <a:prstGeom prst="rect">
            <a:avLst/>
          </a:prstGeom>
          <a:noFill/>
          <a:ln/>
        </p:spPr>
        <p:txBody>
          <a:bodyPr wrap="square" lIns="0" tIns="0" rIns="0" bIns="0" rtlCol="0" anchor="ctr"/>
          <a:lstStyle/>
          <a:p>
            <a:pPr marL="0" indent="0">
              <a:buNone/>
            </a:pPr>
            <a:r>
              <a:rPr lang="en-US" sz="2800" b="1" dirty="0">
                <a:solidFill>
                  <a:srgbClr val="D14EFF"/>
                </a:solidFill>
                <a:latin typeface="NeueHaasGroteskDisp Pro Md" pitchFamily="34" charset="0"/>
                <a:ea typeface="NeueHaasGroteskDisp Pro Md" pitchFamily="34" charset="-122"/>
                <a:cs typeface="NeueHaasGroteskDisp Pro Md" pitchFamily="34" charset="-120"/>
              </a:rPr>
              <a:t>02</a:t>
            </a:r>
            <a:endParaRPr lang="en-US" sz="2800" dirty="0"/>
          </a:p>
        </p:txBody>
      </p:sp>
      <p:sp>
        <p:nvSpPr>
          <p:cNvPr id="10" name="Text 8"/>
          <p:cNvSpPr/>
          <p:nvPr/>
        </p:nvSpPr>
        <p:spPr>
          <a:xfrm>
            <a:off x="7223760" y="2240280"/>
            <a:ext cx="4480560" cy="548640"/>
          </a:xfrm>
          <a:prstGeom prst="rect">
            <a:avLst/>
          </a:prstGeom>
          <a:noFill/>
          <a:ln/>
        </p:spPr>
        <p:txBody>
          <a:bodyPr wrap="square" lIns="0" tIns="0" rIns="0" bIns="0" rtlCol="0" anchor="t"/>
          <a:lstStyle/>
          <a:p>
            <a:pPr marL="0" indent="0">
              <a:buNone/>
            </a:pPr>
            <a:r>
              <a:rPr lang="en-US" sz="2000" b="1" dirty="0">
                <a:solidFill>
                  <a:srgbClr val="232D4F"/>
                </a:solidFill>
                <a:latin typeface="NeueHaasGroteskDisp Pro Md" pitchFamily="34" charset="0"/>
                <a:ea typeface="NeueHaasGroteskDisp Pro Md" pitchFamily="34" charset="-122"/>
                <a:cs typeface="NeueHaasGroteskDisp Pro Md" pitchFamily="34" charset="-120"/>
              </a:rPr>
              <a:t>Magnitude AND kind.</a:t>
            </a:r>
            <a:endParaRPr lang="en-US" sz="2000" dirty="0"/>
          </a:p>
        </p:txBody>
      </p:sp>
      <p:sp>
        <p:nvSpPr>
          <p:cNvPr id="11" name="Text 9"/>
          <p:cNvSpPr/>
          <p:nvPr/>
        </p:nvSpPr>
        <p:spPr>
          <a:xfrm>
            <a:off x="6400800" y="3108960"/>
            <a:ext cx="5303520" cy="2286000"/>
          </a:xfrm>
          <a:prstGeom prst="rect">
            <a:avLst/>
          </a:prstGeom>
          <a:noFill/>
          <a:ln/>
        </p:spPr>
        <p:txBody>
          <a:bodyPr wrap="square" lIns="0" tIns="0" rIns="0" bIns="0" rtlCol="0" anchor="t"/>
          <a:lstStyle/>
          <a:p>
            <a:pPr marL="0" indent="0">
              <a:buNone/>
            </a:pPr>
            <a:r>
              <a:rPr lang="en-US" sz="1500" dirty="0">
                <a:solidFill>
                  <a:srgbClr val="232D4F"/>
                </a:solidFill>
                <a:latin typeface="NeueHaasGroteskDisp Pro" pitchFamily="34" charset="0"/>
                <a:ea typeface="NeueHaasGroteskDisp Pro" pitchFamily="34" charset="-122"/>
                <a:cs typeface="NeueHaasGroteskDisp Pro" pitchFamily="34" charset="-120"/>
              </a:rPr>
              <a:t>How far the framing moved is one question. What kind of move it was, elaboration vs. reframing, is a different question. One measure can't do both.</a:t>
            </a:r>
            <a:endParaRPr lang="en-US" sz="15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D6DEE8"/>
        </a:solidFill>
        <a:effectLst/>
      </p:bgPr>
    </p:bg>
    <p:spTree>
      <p:nvGrpSpPr>
        <p:cNvPr id="1" name=""/>
        <p:cNvGrpSpPr/>
        <p:nvPr/>
      </p:nvGrpSpPr>
      <p:grpSpPr>
        <a:xfrm>
          <a:off x="0" y="0"/>
          <a:ext cx="0" cy="0"/>
          <a:chOff x="0" y="0"/>
          <a:chExt cx="0" cy="0"/>
        </a:xfrm>
      </p:grpSpPr>
      <p:sp>
        <p:nvSpPr>
          <p:cNvPr id="2" name="Text 0"/>
          <p:cNvSpPr/>
          <p:nvPr/>
        </p:nvSpPr>
        <p:spPr>
          <a:xfrm>
            <a:off x="11338560" y="6355080"/>
            <a:ext cx="457200" cy="274320"/>
          </a:xfrm>
          <a:prstGeom prst="rect">
            <a:avLst/>
          </a:prstGeom>
          <a:noFill/>
          <a:ln/>
        </p:spPr>
        <p:txBody>
          <a:bodyPr wrap="square" rtlCol="0" anchor="ctr"/>
          <a:lstStyle/>
          <a:p>
            <a:pPr marL="0" indent="0" algn="r">
              <a:buNone/>
            </a:pPr>
            <a:r>
              <a:rPr lang="en-US" sz="900" dirty="0">
                <a:solidFill>
                  <a:srgbClr val="797979"/>
                </a:solidFill>
                <a:latin typeface="NeueHaasGroteskDisp Pro" pitchFamily="34" charset="0"/>
                <a:ea typeface="NeueHaasGroteskDisp Pro" pitchFamily="34" charset="-122"/>
                <a:cs typeface="NeueHaasGroteskDisp Pro" pitchFamily="34" charset="-120"/>
              </a:rPr>
              <a:t>17</a:t>
            </a:r>
            <a:endParaRPr lang="en-US" sz="900" dirty="0"/>
          </a:p>
        </p:txBody>
      </p:sp>
      <p:sp>
        <p:nvSpPr>
          <p:cNvPr id="3" name="Shape 1"/>
          <p:cNvSpPr/>
          <p:nvPr/>
        </p:nvSpPr>
        <p:spPr>
          <a:xfrm>
            <a:off x="640080" y="576072"/>
            <a:ext cx="320040" cy="36576"/>
          </a:xfrm>
          <a:prstGeom prst="rect">
            <a:avLst/>
          </a:prstGeom>
          <a:solidFill>
            <a:srgbClr val="D14EFF"/>
          </a:solidFill>
          <a:ln w="12700">
            <a:solidFill>
              <a:srgbClr val="D14EFF"/>
            </a:solidFill>
            <a:prstDash val="solid"/>
          </a:ln>
        </p:spPr>
        <p:txBody>
          <a:bodyPr/>
          <a:lstStyle/>
          <a:p>
            <a:endParaRPr lang="en-US"/>
          </a:p>
        </p:txBody>
      </p:sp>
      <p:sp>
        <p:nvSpPr>
          <p:cNvPr id="4" name="Text 2"/>
          <p:cNvSpPr/>
          <p:nvPr/>
        </p:nvSpPr>
        <p:spPr>
          <a:xfrm>
            <a:off x="1097280" y="502920"/>
            <a:ext cx="5486400" cy="274320"/>
          </a:xfrm>
          <a:prstGeom prst="rect">
            <a:avLst/>
          </a:prstGeom>
          <a:noFill/>
          <a:ln/>
        </p:spPr>
        <p:txBody>
          <a:bodyPr wrap="square" lIns="0" tIns="0" rIns="0" bIns="0" rtlCol="0" anchor="ctr"/>
          <a:lstStyle/>
          <a:p>
            <a:pPr marL="0" indent="0">
              <a:buNone/>
            </a:pPr>
            <a:r>
              <a:rPr lang="en-US" sz="1100" b="1" kern="0" spc="400" dirty="0">
                <a:solidFill>
                  <a:srgbClr val="D14EFF"/>
                </a:solidFill>
                <a:latin typeface="NeueHaasGroteskDisp Pro Md" pitchFamily="34" charset="0"/>
                <a:ea typeface="NeueHaasGroteskDisp Pro Md" pitchFamily="34" charset="-122"/>
                <a:cs typeface="NeueHaasGroteskDisp Pro Md" pitchFamily="34" charset="-120"/>
              </a:rPr>
              <a:t>WHERE THIS IS GOING</a:t>
            </a:r>
            <a:endParaRPr lang="en-US" sz="1100" dirty="0"/>
          </a:p>
        </p:txBody>
      </p:sp>
      <p:sp>
        <p:nvSpPr>
          <p:cNvPr id="5" name="Text 3"/>
          <p:cNvSpPr/>
          <p:nvPr/>
        </p:nvSpPr>
        <p:spPr>
          <a:xfrm>
            <a:off x="640080" y="868680"/>
            <a:ext cx="10881360" cy="731520"/>
          </a:xfrm>
          <a:prstGeom prst="rect">
            <a:avLst/>
          </a:prstGeom>
          <a:noFill/>
          <a:ln/>
        </p:spPr>
        <p:txBody>
          <a:bodyPr wrap="square" lIns="0" tIns="0" rIns="0" bIns="0" rtlCol="0" anchor="t"/>
          <a:lstStyle/>
          <a:p>
            <a:pPr marL="0" indent="0">
              <a:buNone/>
            </a:pPr>
            <a:r>
              <a:rPr lang="en-US" sz="3000" b="1" dirty="0">
                <a:solidFill>
                  <a:srgbClr val="232D4F"/>
                </a:solidFill>
                <a:latin typeface="NeueHaasGroteskDisp Pro Md" pitchFamily="34" charset="0"/>
                <a:ea typeface="NeueHaasGroteskDisp Pro Md" pitchFamily="34" charset="-122"/>
                <a:cs typeface="NeueHaasGroteskDisp Pro Md" pitchFamily="34" charset="-120"/>
              </a:rPr>
              <a:t>A program of work on representational change</a:t>
            </a:r>
            <a:endParaRPr lang="en-US" sz="3000" dirty="0"/>
          </a:p>
        </p:txBody>
      </p:sp>
      <p:sp>
        <p:nvSpPr>
          <p:cNvPr id="6" name="Text 4"/>
          <p:cNvSpPr/>
          <p:nvPr/>
        </p:nvSpPr>
        <p:spPr>
          <a:xfrm>
            <a:off x="640080" y="2468880"/>
            <a:ext cx="10881360" cy="3200400"/>
          </a:xfrm>
          <a:prstGeom prst="rect">
            <a:avLst/>
          </a:prstGeom>
          <a:noFill/>
          <a:ln/>
        </p:spPr>
        <p:txBody>
          <a:bodyPr wrap="square" lIns="0" tIns="0" rIns="0" bIns="0" rtlCol="0" anchor="t"/>
          <a:lstStyle/>
          <a:p>
            <a:pPr marL="342900" indent="-342900">
              <a:spcAft>
                <a:spcPts val="800"/>
              </a:spcAft>
              <a:buSzPct val="100000"/>
              <a:buChar char="•"/>
            </a:pPr>
            <a:r>
              <a:rPr lang="en-US" sz="1800" dirty="0">
                <a:solidFill>
                  <a:srgbClr val="232D4F"/>
                </a:solidFill>
                <a:latin typeface="NeueHaasGroteskDisp Pro" pitchFamily="34" charset="0"/>
                <a:ea typeface="NeueHaasGroteskDisp Pro" pitchFamily="34" charset="-122"/>
                <a:cs typeface="NeueHaasGroteskDisp Pro" pitchFamily="34" charset="-120"/>
              </a:rPr>
              <a:t>characterizing different patterns of representational change</a:t>
            </a:r>
            <a:endParaRPr lang="en-US" sz="1800" dirty="0"/>
          </a:p>
          <a:p>
            <a:pPr marL="342900" indent="-342900">
              <a:spcAft>
                <a:spcPts val="800"/>
              </a:spcAft>
              <a:buSzPct val="100000"/>
              <a:buChar char="•"/>
            </a:pPr>
            <a:r>
              <a:rPr lang="en-US" sz="1800" dirty="0">
                <a:solidFill>
                  <a:srgbClr val="232D4F"/>
                </a:solidFill>
                <a:latin typeface="NeueHaasGroteskDisp Pro" pitchFamily="34" charset="0"/>
                <a:ea typeface="NeueHaasGroteskDisp Pro" pitchFamily="34" charset="-122"/>
                <a:cs typeface="NeueHaasGroteskDisp Pro" pitchFamily="34" charset="-120"/>
              </a:rPr>
              <a:t>comparing different AI interaction styles</a:t>
            </a:r>
            <a:endParaRPr lang="en-US" sz="1800" dirty="0"/>
          </a:p>
          <a:p>
            <a:pPr marL="342900" indent="-342900">
              <a:spcAft>
                <a:spcPts val="800"/>
              </a:spcAft>
              <a:buSzPct val="100000"/>
              <a:buChar char="•"/>
            </a:pPr>
            <a:r>
              <a:rPr lang="en-US" sz="1800" dirty="0">
                <a:solidFill>
                  <a:srgbClr val="232D4F"/>
                </a:solidFill>
                <a:latin typeface="NeueHaasGroteskDisp Pro" pitchFamily="34" charset="0"/>
                <a:ea typeface="NeueHaasGroteskDisp Pro" pitchFamily="34" charset="-122"/>
                <a:cs typeface="NeueHaasGroteskDisp Pro" pitchFamily="34" charset="-120"/>
              </a:rPr>
              <a:t>considering how individual differences shape these patterns</a:t>
            </a:r>
            <a:endParaRPr lang="en-US" sz="1800" dirty="0"/>
          </a:p>
          <a:p>
            <a:pPr marL="342900" indent="-342900">
              <a:spcAft>
                <a:spcPts val="800"/>
              </a:spcAft>
              <a:buSzPct val="100000"/>
              <a:buChar char="•"/>
            </a:pPr>
            <a:r>
              <a:rPr lang="en-US" sz="1800" dirty="0">
                <a:solidFill>
                  <a:srgbClr val="232D4F"/>
                </a:solidFill>
                <a:latin typeface="NeueHaasGroteskDisp Pro" pitchFamily="34" charset="0"/>
                <a:ea typeface="NeueHaasGroteskDisp Pro" pitchFamily="34" charset="-122"/>
                <a:cs typeface="NeueHaasGroteskDisp Pro" pitchFamily="34" charset="-120"/>
              </a:rPr>
              <a:t>testing whether patterns generalize across AI systems</a:t>
            </a:r>
            <a:endParaRPr lang="en-US" sz="1800" dirty="0"/>
          </a:p>
        </p:txBody>
      </p:sp>
      <p:sp>
        <p:nvSpPr>
          <p:cNvPr id="7" name="Text 5"/>
          <p:cNvSpPr/>
          <p:nvPr/>
        </p:nvSpPr>
        <p:spPr>
          <a:xfrm>
            <a:off x="640080" y="5943600"/>
            <a:ext cx="10881360" cy="320040"/>
          </a:xfrm>
          <a:prstGeom prst="rect">
            <a:avLst/>
          </a:prstGeom>
          <a:noFill/>
          <a:ln/>
        </p:spPr>
        <p:txBody>
          <a:bodyPr wrap="square" lIns="0" tIns="0" rIns="0" bIns="0" rtlCol="0" anchor="ctr"/>
          <a:lstStyle/>
          <a:p>
            <a:pPr marL="0" indent="0" algn="ctr">
              <a:buNone/>
            </a:pPr>
            <a:r>
              <a:rPr lang="en-US" sz="1100" i="1" dirty="0">
                <a:solidFill>
                  <a:srgbClr val="797979"/>
                </a:solidFill>
                <a:latin typeface="NeueHaasGroteskDisp Pro" pitchFamily="34" charset="0"/>
                <a:ea typeface="NeueHaasGroteskDisp Pro" pitchFamily="34" charset="-122"/>
                <a:cs typeface="NeueHaasGroteskDisp Pro" pitchFamily="34" charset="-120"/>
              </a:rPr>
              <a:t>The dissertation is one piece of it.</a:t>
            </a:r>
            <a:endParaRPr lang="en-US" sz="11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232D4F"/>
        </a:solidFill>
        <a:effectLst/>
      </p:bgPr>
    </p:bg>
    <p:spTree>
      <p:nvGrpSpPr>
        <p:cNvPr id="1" name=""/>
        <p:cNvGrpSpPr/>
        <p:nvPr/>
      </p:nvGrpSpPr>
      <p:grpSpPr>
        <a:xfrm>
          <a:off x="0" y="0"/>
          <a:ext cx="0" cy="0"/>
          <a:chOff x="0" y="0"/>
          <a:chExt cx="0" cy="0"/>
        </a:xfrm>
      </p:grpSpPr>
      <p:sp>
        <p:nvSpPr>
          <p:cNvPr id="2" name="Text 0"/>
          <p:cNvSpPr/>
          <p:nvPr/>
        </p:nvSpPr>
        <p:spPr>
          <a:xfrm>
            <a:off x="11338560" y="6355080"/>
            <a:ext cx="457200" cy="274320"/>
          </a:xfrm>
          <a:prstGeom prst="rect">
            <a:avLst/>
          </a:prstGeom>
          <a:noFill/>
          <a:ln/>
        </p:spPr>
        <p:txBody>
          <a:bodyPr wrap="square" rtlCol="0" anchor="ctr"/>
          <a:lstStyle/>
          <a:p>
            <a:pPr marL="0" indent="0" algn="r">
              <a:buNone/>
            </a:pPr>
            <a:r>
              <a:rPr lang="en-US" sz="900" dirty="0">
                <a:solidFill>
                  <a:srgbClr val="A8B3C4"/>
                </a:solidFill>
                <a:latin typeface="NeueHaasGroteskDisp Pro" pitchFamily="34" charset="0"/>
                <a:ea typeface="NeueHaasGroteskDisp Pro" pitchFamily="34" charset="-122"/>
                <a:cs typeface="NeueHaasGroteskDisp Pro" pitchFamily="34" charset="-120"/>
              </a:rPr>
              <a:t>18</a:t>
            </a:r>
            <a:endParaRPr lang="en-US" sz="900" dirty="0"/>
          </a:p>
        </p:txBody>
      </p:sp>
      <p:sp>
        <p:nvSpPr>
          <p:cNvPr id="3" name="Text 1"/>
          <p:cNvSpPr/>
          <p:nvPr/>
        </p:nvSpPr>
        <p:spPr>
          <a:xfrm>
            <a:off x="1371600" y="1828800"/>
            <a:ext cx="9418320" cy="731520"/>
          </a:xfrm>
          <a:prstGeom prst="rect">
            <a:avLst/>
          </a:prstGeom>
          <a:noFill/>
          <a:ln/>
        </p:spPr>
        <p:txBody>
          <a:bodyPr wrap="square" lIns="0" tIns="0" rIns="0" bIns="0" rtlCol="0" anchor="ctr"/>
          <a:lstStyle/>
          <a:p>
            <a:pPr marL="0" indent="0">
              <a:buNone/>
            </a:pPr>
            <a:r>
              <a:rPr lang="en-US" sz="3200" dirty="0">
                <a:solidFill>
                  <a:srgbClr val="FFFFFF"/>
                </a:solidFill>
                <a:latin typeface="NeueHaasGroteskDisp Pro Lt" pitchFamily="34" charset="0"/>
                <a:ea typeface="NeueHaasGroteskDisp Pro Lt" pitchFamily="34" charset="-122"/>
                <a:cs typeface="NeueHaasGroteskDisp Pro Lt" pitchFamily="34" charset="-120"/>
              </a:rPr>
              <a:t>If the question changes,</a:t>
            </a:r>
            <a:endParaRPr lang="en-US" sz="3200" dirty="0"/>
          </a:p>
        </p:txBody>
      </p:sp>
      <p:sp>
        <p:nvSpPr>
          <p:cNvPr id="4" name="Text 2"/>
          <p:cNvSpPr/>
          <p:nvPr/>
        </p:nvSpPr>
        <p:spPr>
          <a:xfrm>
            <a:off x="1371600" y="2651760"/>
            <a:ext cx="9418320" cy="914400"/>
          </a:xfrm>
          <a:prstGeom prst="rect">
            <a:avLst/>
          </a:prstGeom>
          <a:noFill/>
          <a:ln/>
        </p:spPr>
        <p:txBody>
          <a:bodyPr wrap="square" lIns="0" tIns="0" rIns="0" bIns="0" rtlCol="0" anchor="ctr"/>
          <a:lstStyle/>
          <a:p>
            <a:pPr marL="0" indent="0">
              <a:buNone/>
            </a:pPr>
            <a:r>
              <a:rPr lang="en-US" sz="2800" b="1" dirty="0">
                <a:solidFill>
                  <a:srgbClr val="D14EFF"/>
                </a:solidFill>
                <a:latin typeface="NeueHaasGroteskDisp Pro Md" pitchFamily="34" charset="0"/>
                <a:ea typeface="NeueHaasGroteskDisp Pro Md" pitchFamily="34" charset="-122"/>
                <a:cs typeface="NeueHaasGroteskDisp Pro Md" pitchFamily="34" charset="-120"/>
              </a:rPr>
              <a:t>what counts as a good answer changes too.</a:t>
            </a:r>
            <a:endParaRPr lang="en-US" sz="2800" dirty="0"/>
          </a:p>
        </p:txBody>
      </p:sp>
      <p:sp>
        <p:nvSpPr>
          <p:cNvPr id="5" name="Text 3"/>
          <p:cNvSpPr/>
          <p:nvPr/>
        </p:nvSpPr>
        <p:spPr>
          <a:xfrm>
            <a:off x="1371600" y="4023360"/>
            <a:ext cx="9418320" cy="914400"/>
          </a:xfrm>
          <a:prstGeom prst="rect">
            <a:avLst/>
          </a:prstGeom>
          <a:noFill/>
          <a:ln/>
        </p:spPr>
        <p:txBody>
          <a:bodyPr wrap="square" lIns="0" tIns="0" rIns="0" bIns="0" rtlCol="0" anchor="ctr"/>
          <a:lstStyle/>
          <a:p>
            <a:pPr marL="0" indent="0">
              <a:buNone/>
            </a:pPr>
            <a:r>
              <a:rPr lang="en-US" sz="1800" i="1" dirty="0">
                <a:solidFill>
                  <a:srgbClr val="A8B3C4"/>
                </a:solidFill>
                <a:latin typeface="NeueHaasGroteskDisp Pro" pitchFamily="34" charset="0"/>
                <a:ea typeface="NeueHaasGroteskDisp Pro" pitchFamily="34" charset="-122"/>
                <a:cs typeface="NeueHaasGroteskDisp Pro" pitchFamily="34" charset="-120"/>
              </a:rPr>
              <a:t>Understanding human-AI creativity may require understanding how the question itself evolves.</a:t>
            </a:r>
            <a:endParaRPr lang="en-US" sz="1800" dirty="0"/>
          </a:p>
        </p:txBody>
      </p:sp>
      <p:sp>
        <p:nvSpPr>
          <p:cNvPr id="6" name="Shape 4"/>
          <p:cNvSpPr/>
          <p:nvPr/>
        </p:nvSpPr>
        <p:spPr>
          <a:xfrm>
            <a:off x="1371600" y="5486400"/>
            <a:ext cx="228600" cy="27432"/>
          </a:xfrm>
          <a:prstGeom prst="rect">
            <a:avLst/>
          </a:prstGeom>
          <a:solidFill>
            <a:srgbClr val="D14EFF"/>
          </a:solidFill>
          <a:ln w="12700">
            <a:solidFill>
              <a:srgbClr val="333333"/>
            </a:solidFill>
            <a:prstDash val="solid"/>
          </a:ln>
        </p:spPr>
        <p:txBody>
          <a:bodyPr/>
          <a:lstStyle/>
          <a:p>
            <a:endParaRPr lang="en-US"/>
          </a:p>
        </p:txBody>
      </p:sp>
      <p:sp>
        <p:nvSpPr>
          <p:cNvPr id="7" name="Text 5"/>
          <p:cNvSpPr/>
          <p:nvPr/>
        </p:nvSpPr>
        <p:spPr>
          <a:xfrm>
            <a:off x="1691640" y="5413248"/>
            <a:ext cx="914400" cy="274320"/>
          </a:xfrm>
          <a:prstGeom prst="rect">
            <a:avLst/>
          </a:prstGeom>
          <a:noFill/>
          <a:ln/>
        </p:spPr>
        <p:txBody>
          <a:bodyPr wrap="square" lIns="0" tIns="0" rIns="0" bIns="0" rtlCol="0" anchor="ctr"/>
          <a:lstStyle/>
          <a:p>
            <a:pPr marL="0" indent="0">
              <a:buNone/>
            </a:pPr>
            <a:r>
              <a:rPr lang="en-US" sz="900" b="1" kern="0" spc="300" dirty="0">
                <a:solidFill>
                  <a:srgbClr val="D14EFF"/>
                </a:solidFill>
                <a:latin typeface="NeueHaasGroteskDisp Pro Md" pitchFamily="34" charset="0"/>
                <a:ea typeface="NeueHaasGroteskDisp Pro Md" pitchFamily="34" charset="-122"/>
                <a:cs typeface="NeueHaasGroteskDisp Pro Md" pitchFamily="34" charset="-120"/>
              </a:rPr>
              <a:t>AI USE</a:t>
            </a:r>
            <a:endParaRPr lang="en-US" sz="900" dirty="0"/>
          </a:p>
        </p:txBody>
      </p:sp>
      <p:sp>
        <p:nvSpPr>
          <p:cNvPr id="8" name="Text 6"/>
          <p:cNvSpPr/>
          <p:nvPr/>
        </p:nvSpPr>
        <p:spPr>
          <a:xfrm>
            <a:off x="1371600" y="5715000"/>
            <a:ext cx="9418320" cy="640080"/>
          </a:xfrm>
          <a:prstGeom prst="rect">
            <a:avLst/>
          </a:prstGeom>
          <a:noFill/>
          <a:ln/>
        </p:spPr>
        <p:txBody>
          <a:bodyPr wrap="square" lIns="0" tIns="0" rIns="0" bIns="0" rtlCol="0" anchor="t"/>
          <a:lstStyle/>
          <a:p>
            <a:pPr marL="0" indent="0">
              <a:buNone/>
            </a:pPr>
            <a:r>
              <a:rPr lang="en-US" sz="1100" i="1" dirty="0">
                <a:solidFill>
                  <a:srgbClr val="A8B3C4"/>
                </a:solidFill>
                <a:latin typeface="NeueHaasGroteskDisp Pro" pitchFamily="34" charset="0"/>
                <a:ea typeface="NeueHaasGroteskDisp Pro" pitchFamily="34" charset="-122"/>
                <a:cs typeface="NeueHaasGroteskDisp Pro" pitchFamily="34" charset="-120"/>
              </a:rPr>
              <a:t>AI was used as editorial and cognitive scaffolding (drafting, organization, clarity passes). Not as source of ideas, theory, or interpretation. Full disclosure in the dissertation document.</a:t>
            </a:r>
            <a:endParaRPr lang="en-US" sz="1100" dirty="0"/>
          </a:p>
        </p:txBody>
      </p:sp>
      <p:sp>
        <p:nvSpPr>
          <p:cNvPr id="9" name="Text 7"/>
          <p:cNvSpPr/>
          <p:nvPr/>
        </p:nvSpPr>
        <p:spPr>
          <a:xfrm>
            <a:off x="9875520" y="6217920"/>
            <a:ext cx="1371600" cy="274320"/>
          </a:xfrm>
          <a:prstGeom prst="rect">
            <a:avLst/>
          </a:prstGeom>
          <a:noFill/>
          <a:ln/>
        </p:spPr>
        <p:txBody>
          <a:bodyPr wrap="square" lIns="0" tIns="0" rIns="0" bIns="0" rtlCol="0" anchor="ctr"/>
          <a:lstStyle/>
          <a:p>
            <a:pPr marL="0" indent="0" algn="r">
              <a:buNone/>
            </a:pPr>
            <a:r>
              <a:rPr lang="en-US" sz="1200" dirty="0">
                <a:solidFill>
                  <a:srgbClr val="FFFFFF"/>
                </a:solidFill>
                <a:latin typeface="NeueHaasGroteskDisp Pro" pitchFamily="34" charset="0"/>
                <a:ea typeface="NeueHaasGroteskDisp Pro" pitchFamily="34" charset="-122"/>
                <a:cs typeface="NeueHaasGroteskDisp Pro" pitchFamily="34" charset="-120"/>
              </a:rPr>
              <a:t>Thank you.</a:t>
            </a:r>
            <a:endParaRPr lang="en-US" sz="1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D6DEE8"/>
        </a:solidFill>
        <a:effectLst/>
      </p:bgPr>
    </p:bg>
    <p:spTree>
      <p:nvGrpSpPr>
        <p:cNvPr id="1" name=""/>
        <p:cNvGrpSpPr/>
        <p:nvPr/>
      </p:nvGrpSpPr>
      <p:grpSpPr>
        <a:xfrm>
          <a:off x="0" y="0"/>
          <a:ext cx="0" cy="0"/>
          <a:chOff x="0" y="0"/>
          <a:chExt cx="0" cy="0"/>
        </a:xfrm>
      </p:grpSpPr>
      <p:sp>
        <p:nvSpPr>
          <p:cNvPr id="2" name="Text 0"/>
          <p:cNvSpPr/>
          <p:nvPr/>
        </p:nvSpPr>
        <p:spPr>
          <a:xfrm>
            <a:off x="11338560" y="6355080"/>
            <a:ext cx="457200" cy="274320"/>
          </a:xfrm>
          <a:prstGeom prst="rect">
            <a:avLst/>
          </a:prstGeom>
          <a:noFill/>
          <a:ln/>
        </p:spPr>
        <p:txBody>
          <a:bodyPr wrap="square" rtlCol="0" anchor="ctr"/>
          <a:lstStyle/>
          <a:p>
            <a:pPr marL="0" indent="0" algn="r">
              <a:buNone/>
            </a:pPr>
            <a:r>
              <a:rPr lang="en-US" sz="900" dirty="0">
                <a:solidFill>
                  <a:srgbClr val="797979"/>
                </a:solidFill>
                <a:latin typeface="NeueHaasGroteskDisp Pro" pitchFamily="34" charset="0"/>
                <a:ea typeface="NeueHaasGroteskDisp Pro" pitchFamily="34" charset="-122"/>
                <a:cs typeface="NeueHaasGroteskDisp Pro" pitchFamily="34" charset="-120"/>
              </a:rPr>
              <a:t>19</a:t>
            </a:r>
            <a:endParaRPr lang="en-US" sz="900" dirty="0"/>
          </a:p>
        </p:txBody>
      </p:sp>
      <p:sp>
        <p:nvSpPr>
          <p:cNvPr id="3" name="Shape 1"/>
          <p:cNvSpPr/>
          <p:nvPr/>
        </p:nvSpPr>
        <p:spPr>
          <a:xfrm>
            <a:off x="640080" y="576072"/>
            <a:ext cx="320040" cy="36576"/>
          </a:xfrm>
          <a:prstGeom prst="rect">
            <a:avLst/>
          </a:prstGeom>
          <a:solidFill>
            <a:srgbClr val="D14EFF"/>
          </a:solidFill>
          <a:ln w="12700">
            <a:solidFill>
              <a:srgbClr val="D14EFF"/>
            </a:solidFill>
            <a:prstDash val="solid"/>
          </a:ln>
        </p:spPr>
        <p:txBody>
          <a:bodyPr/>
          <a:lstStyle/>
          <a:p>
            <a:endParaRPr lang="en-US"/>
          </a:p>
        </p:txBody>
      </p:sp>
      <p:sp>
        <p:nvSpPr>
          <p:cNvPr id="4" name="Text 2"/>
          <p:cNvSpPr/>
          <p:nvPr/>
        </p:nvSpPr>
        <p:spPr>
          <a:xfrm>
            <a:off x="1097280" y="502920"/>
            <a:ext cx="5486400" cy="274320"/>
          </a:xfrm>
          <a:prstGeom prst="rect">
            <a:avLst/>
          </a:prstGeom>
          <a:noFill/>
          <a:ln/>
        </p:spPr>
        <p:txBody>
          <a:bodyPr wrap="square" lIns="0" tIns="0" rIns="0" bIns="0" rtlCol="0" anchor="ctr"/>
          <a:lstStyle/>
          <a:p>
            <a:pPr marL="0" indent="0">
              <a:buNone/>
            </a:pPr>
            <a:r>
              <a:rPr lang="en-US" sz="1100" b="1" kern="0" spc="400" dirty="0">
                <a:solidFill>
                  <a:srgbClr val="D14EFF"/>
                </a:solidFill>
                <a:latin typeface="NeueHaasGroteskDisp Pro Md" pitchFamily="34" charset="0"/>
                <a:ea typeface="NeueHaasGroteskDisp Pro Md" pitchFamily="34" charset="-122"/>
                <a:cs typeface="NeueHaasGroteskDisp Pro Md" pitchFamily="34" charset="-120"/>
              </a:rPr>
              <a:t>BACKUP   •   FOR Q&amp;A</a:t>
            </a:r>
            <a:endParaRPr lang="en-US" sz="1100" dirty="0"/>
          </a:p>
        </p:txBody>
      </p:sp>
      <p:sp>
        <p:nvSpPr>
          <p:cNvPr id="5" name="Text 3"/>
          <p:cNvSpPr/>
          <p:nvPr/>
        </p:nvSpPr>
        <p:spPr>
          <a:xfrm>
            <a:off x="640080" y="868680"/>
            <a:ext cx="10881360" cy="731520"/>
          </a:xfrm>
          <a:prstGeom prst="rect">
            <a:avLst/>
          </a:prstGeom>
          <a:noFill/>
          <a:ln/>
        </p:spPr>
        <p:txBody>
          <a:bodyPr wrap="square" lIns="0" tIns="0" rIns="0" bIns="0" rtlCol="0" anchor="t"/>
          <a:lstStyle/>
          <a:p>
            <a:pPr marL="0" indent="0">
              <a:buNone/>
            </a:pPr>
            <a:r>
              <a:rPr lang="en-US" sz="3000" b="1" dirty="0">
                <a:solidFill>
                  <a:srgbClr val="232D4F"/>
                </a:solidFill>
                <a:latin typeface="NeueHaasGroteskDisp Pro Md" pitchFamily="34" charset="0"/>
                <a:ea typeface="NeueHaasGroteskDisp Pro Md" pitchFamily="34" charset="-122"/>
                <a:cs typeface="NeueHaasGroteskDisp Pro Md" pitchFamily="34" charset="-120"/>
              </a:rPr>
              <a:t>How I am studying this empirically</a:t>
            </a:r>
            <a:endParaRPr lang="en-US" sz="3000" dirty="0"/>
          </a:p>
        </p:txBody>
      </p:sp>
      <p:sp>
        <p:nvSpPr>
          <p:cNvPr id="6" name="Text 4"/>
          <p:cNvSpPr/>
          <p:nvPr/>
        </p:nvSpPr>
        <p:spPr>
          <a:xfrm>
            <a:off x="457200" y="1920240"/>
            <a:ext cx="5303520" cy="365760"/>
          </a:xfrm>
          <a:prstGeom prst="rect">
            <a:avLst/>
          </a:prstGeom>
          <a:noFill/>
          <a:ln/>
        </p:spPr>
        <p:txBody>
          <a:bodyPr wrap="square" lIns="0" tIns="0" rIns="0" bIns="0" rtlCol="0" anchor="ctr"/>
          <a:lstStyle/>
          <a:p>
            <a:pPr marL="0" indent="0">
              <a:buNone/>
            </a:pPr>
            <a:r>
              <a:rPr lang="en-US" sz="1200" b="1" kern="0" spc="300" dirty="0">
                <a:solidFill>
                  <a:srgbClr val="D14EFF"/>
                </a:solidFill>
                <a:latin typeface="NeueHaasGroteskDisp Pro Md" pitchFamily="34" charset="0"/>
                <a:ea typeface="NeueHaasGroteskDisp Pro Md" pitchFamily="34" charset="-122"/>
                <a:cs typeface="NeueHaasGroteskDisp Pro Md" pitchFamily="34" charset="-120"/>
              </a:rPr>
              <a:t>WHAT I'M MEASURING</a:t>
            </a:r>
            <a:endParaRPr lang="en-US" sz="1200" dirty="0"/>
          </a:p>
        </p:txBody>
      </p:sp>
      <p:sp>
        <p:nvSpPr>
          <p:cNvPr id="7" name="Text 5"/>
          <p:cNvSpPr/>
          <p:nvPr/>
        </p:nvSpPr>
        <p:spPr>
          <a:xfrm>
            <a:off x="457200" y="2377440"/>
            <a:ext cx="5303520" cy="914400"/>
          </a:xfrm>
          <a:prstGeom prst="rect">
            <a:avLst/>
          </a:prstGeom>
          <a:noFill/>
          <a:ln/>
        </p:spPr>
        <p:txBody>
          <a:bodyPr wrap="square" lIns="0" tIns="0" rIns="0" bIns="0" rtlCol="0" anchor="t"/>
          <a:lstStyle/>
          <a:p>
            <a:pPr marL="0" indent="0">
              <a:buNone/>
            </a:pPr>
            <a:r>
              <a:rPr lang="en-US" sz="1500" dirty="0">
                <a:solidFill>
                  <a:srgbClr val="232D4F"/>
                </a:solidFill>
                <a:latin typeface="NeueHaasGroteskDisp Pro" pitchFamily="34" charset="0"/>
                <a:ea typeface="NeueHaasGroteskDisp Pro" pitchFamily="34" charset="-122"/>
                <a:cs typeface="NeueHaasGroteskDisp Pro" pitchFamily="34" charset="-120"/>
              </a:rPr>
              <a:t>Representational change between successive snapshots of the participant's problem framing.</a:t>
            </a:r>
            <a:endParaRPr lang="en-US" sz="1500" dirty="0"/>
          </a:p>
        </p:txBody>
      </p:sp>
      <p:sp>
        <p:nvSpPr>
          <p:cNvPr id="8" name="Shape 6"/>
          <p:cNvSpPr/>
          <p:nvPr/>
        </p:nvSpPr>
        <p:spPr>
          <a:xfrm>
            <a:off x="457200" y="3657600"/>
            <a:ext cx="2514600" cy="640080"/>
          </a:xfrm>
          <a:prstGeom prst="roundRect">
            <a:avLst>
              <a:gd name="adj" fmla="val 11429"/>
            </a:avLst>
          </a:prstGeom>
          <a:solidFill>
            <a:srgbClr val="232D4F"/>
          </a:solidFill>
          <a:ln w="12700">
            <a:solidFill>
              <a:srgbClr val="333333"/>
            </a:solidFill>
            <a:prstDash val="solid"/>
          </a:ln>
        </p:spPr>
        <p:txBody>
          <a:bodyPr/>
          <a:lstStyle/>
          <a:p>
            <a:endParaRPr lang="en-US"/>
          </a:p>
        </p:txBody>
      </p:sp>
      <p:sp>
        <p:nvSpPr>
          <p:cNvPr id="9" name="Text 7"/>
          <p:cNvSpPr/>
          <p:nvPr/>
        </p:nvSpPr>
        <p:spPr>
          <a:xfrm>
            <a:off x="457200" y="3657600"/>
            <a:ext cx="2514600" cy="640080"/>
          </a:xfrm>
          <a:prstGeom prst="rect">
            <a:avLst/>
          </a:prstGeom>
          <a:noFill/>
          <a:ln/>
        </p:spPr>
        <p:txBody>
          <a:bodyPr wrap="square" lIns="0" tIns="0" rIns="0" bIns="0" rtlCol="0" anchor="ctr"/>
          <a:lstStyle/>
          <a:p>
            <a:pPr marL="0" indent="0" algn="ctr">
              <a:buNone/>
            </a:pPr>
            <a:r>
              <a:rPr lang="en-US" sz="1300" b="1" dirty="0">
                <a:solidFill>
                  <a:srgbClr val="FFFFFF"/>
                </a:solidFill>
                <a:latin typeface="NeueHaasGroteskDisp Pro Md" pitchFamily="34" charset="0"/>
                <a:ea typeface="NeueHaasGroteskDisp Pro Md" pitchFamily="34" charset="-122"/>
                <a:cs typeface="NeueHaasGroteskDisp Pro Md" pitchFamily="34" charset="-120"/>
              </a:rPr>
              <a:t>Semantic distance</a:t>
            </a:r>
            <a:endParaRPr lang="en-US" sz="1300" dirty="0"/>
          </a:p>
        </p:txBody>
      </p:sp>
      <p:sp>
        <p:nvSpPr>
          <p:cNvPr id="10" name="Shape 8"/>
          <p:cNvSpPr/>
          <p:nvPr/>
        </p:nvSpPr>
        <p:spPr>
          <a:xfrm>
            <a:off x="3246120" y="3657600"/>
            <a:ext cx="2514600" cy="640080"/>
          </a:xfrm>
          <a:prstGeom prst="roundRect">
            <a:avLst>
              <a:gd name="adj" fmla="val 11429"/>
            </a:avLst>
          </a:prstGeom>
          <a:solidFill>
            <a:srgbClr val="232D4F"/>
          </a:solidFill>
          <a:ln w="12700">
            <a:solidFill>
              <a:srgbClr val="333333"/>
            </a:solidFill>
            <a:prstDash val="solid"/>
          </a:ln>
        </p:spPr>
        <p:txBody>
          <a:bodyPr/>
          <a:lstStyle/>
          <a:p>
            <a:endParaRPr lang="en-US"/>
          </a:p>
        </p:txBody>
      </p:sp>
      <p:sp>
        <p:nvSpPr>
          <p:cNvPr id="11" name="Text 9"/>
          <p:cNvSpPr/>
          <p:nvPr/>
        </p:nvSpPr>
        <p:spPr>
          <a:xfrm>
            <a:off x="3246120" y="3657600"/>
            <a:ext cx="2514600" cy="640080"/>
          </a:xfrm>
          <a:prstGeom prst="rect">
            <a:avLst/>
          </a:prstGeom>
          <a:noFill/>
          <a:ln/>
        </p:spPr>
        <p:txBody>
          <a:bodyPr wrap="square" lIns="0" tIns="0" rIns="0" bIns="0" rtlCol="0" anchor="ctr"/>
          <a:lstStyle/>
          <a:p>
            <a:pPr marL="0" indent="0" algn="ctr">
              <a:buNone/>
            </a:pPr>
            <a:r>
              <a:rPr lang="en-US" sz="1300" b="1" dirty="0">
                <a:solidFill>
                  <a:srgbClr val="FFFFFF"/>
                </a:solidFill>
                <a:latin typeface="NeueHaasGroteskDisp Pro Md" pitchFamily="34" charset="0"/>
                <a:ea typeface="NeueHaasGroteskDisp Pro Md" pitchFamily="34" charset="-122"/>
                <a:cs typeface="NeueHaasGroteskDisp Pro Md" pitchFamily="34" charset="-120"/>
              </a:rPr>
              <a:t>Qualitative coding</a:t>
            </a:r>
            <a:endParaRPr lang="en-US" sz="1300" dirty="0"/>
          </a:p>
        </p:txBody>
      </p:sp>
      <p:sp>
        <p:nvSpPr>
          <p:cNvPr id="12" name="Text 10"/>
          <p:cNvSpPr/>
          <p:nvPr/>
        </p:nvSpPr>
        <p:spPr>
          <a:xfrm>
            <a:off x="457200" y="4434840"/>
            <a:ext cx="5303520" cy="274320"/>
          </a:xfrm>
          <a:prstGeom prst="rect">
            <a:avLst/>
          </a:prstGeom>
          <a:noFill/>
          <a:ln/>
        </p:spPr>
        <p:txBody>
          <a:bodyPr wrap="square" lIns="0" tIns="0" rIns="0" bIns="0" rtlCol="0" anchor="ctr"/>
          <a:lstStyle/>
          <a:p>
            <a:pPr marL="0" indent="0" algn="ctr">
              <a:buNone/>
            </a:pPr>
            <a:r>
              <a:rPr lang="en-US" sz="1300" i="1" dirty="0">
                <a:solidFill>
                  <a:srgbClr val="797979"/>
                </a:solidFill>
                <a:latin typeface="NeueHaasGroteskDisp Pro" pitchFamily="34" charset="0"/>
                <a:ea typeface="NeueHaasGroteskDisp Pro" pitchFamily="34" charset="-122"/>
                <a:cs typeface="NeueHaasGroteskDisp Pro" pitchFamily="34" charset="-120"/>
              </a:rPr>
              <a:t>magnitude  +  kind</a:t>
            </a:r>
            <a:endParaRPr lang="en-US" sz="1300" dirty="0"/>
          </a:p>
        </p:txBody>
      </p:sp>
      <p:sp>
        <p:nvSpPr>
          <p:cNvPr id="13" name="Text 11"/>
          <p:cNvSpPr/>
          <p:nvPr/>
        </p:nvSpPr>
        <p:spPr>
          <a:xfrm>
            <a:off x="457200" y="4937760"/>
            <a:ext cx="5303520" cy="274320"/>
          </a:xfrm>
          <a:prstGeom prst="rect">
            <a:avLst/>
          </a:prstGeom>
          <a:noFill/>
          <a:ln/>
        </p:spPr>
        <p:txBody>
          <a:bodyPr wrap="square" lIns="0" tIns="0" rIns="0" bIns="0" rtlCol="0" anchor="ctr"/>
          <a:lstStyle/>
          <a:p>
            <a:pPr marL="0" indent="0">
              <a:buNone/>
            </a:pPr>
            <a:r>
              <a:rPr lang="en-US" sz="1300" dirty="0">
                <a:solidFill>
                  <a:srgbClr val="232D4F"/>
                </a:solidFill>
                <a:latin typeface="NeueHaasGroteskDisp Pro" pitchFamily="34" charset="0"/>
                <a:ea typeface="NeueHaasGroteskDisp Pro" pitchFamily="34" charset="-122"/>
                <a:cs typeface="NeueHaasGroteskDisp Pro" pitchFamily="34" charset="-120"/>
              </a:rPr>
              <a:t>Coding scheme distinguishes:</a:t>
            </a:r>
            <a:endParaRPr lang="en-US" sz="1300" dirty="0"/>
          </a:p>
        </p:txBody>
      </p:sp>
      <p:sp>
        <p:nvSpPr>
          <p:cNvPr id="14" name="Text 12"/>
          <p:cNvSpPr/>
          <p:nvPr/>
        </p:nvSpPr>
        <p:spPr>
          <a:xfrm>
            <a:off x="640080" y="5257800"/>
            <a:ext cx="5120640" cy="1371600"/>
          </a:xfrm>
          <a:prstGeom prst="rect">
            <a:avLst/>
          </a:prstGeom>
          <a:noFill/>
          <a:ln/>
        </p:spPr>
        <p:txBody>
          <a:bodyPr wrap="square" lIns="0" tIns="0" rIns="0" bIns="0" rtlCol="0" anchor="t"/>
          <a:lstStyle/>
          <a:p>
            <a:pPr marL="342900" indent="-342900">
              <a:spcAft>
                <a:spcPts val="800"/>
              </a:spcAft>
              <a:buSzPct val="100000"/>
              <a:buChar char="•"/>
            </a:pPr>
            <a:r>
              <a:rPr lang="en-US" sz="1300" dirty="0">
                <a:solidFill>
                  <a:srgbClr val="2B2B2B"/>
                </a:solidFill>
                <a:latin typeface="NeueHaasGroteskDisp Pro" pitchFamily="34" charset="0"/>
                <a:ea typeface="NeueHaasGroteskDisp Pro" pitchFamily="34" charset="-122"/>
                <a:cs typeface="NeueHaasGroteskDisp Pro" pitchFamily="34" charset="-120"/>
              </a:rPr>
              <a:t>elaboration (detail without reorganization)</a:t>
            </a:r>
            <a:endParaRPr lang="en-US" sz="1300" dirty="0"/>
          </a:p>
          <a:p>
            <a:pPr marL="342900" indent="-342900">
              <a:spcAft>
                <a:spcPts val="800"/>
              </a:spcAft>
              <a:buSzPct val="100000"/>
              <a:buChar char="•"/>
            </a:pPr>
            <a:r>
              <a:rPr lang="en-US" sz="1300" dirty="0">
                <a:solidFill>
                  <a:srgbClr val="2B2B2B"/>
                </a:solidFill>
                <a:latin typeface="NeueHaasGroteskDisp Pro" pitchFamily="34" charset="0"/>
                <a:ea typeface="NeueHaasGroteskDisp Pro" pitchFamily="34" charset="-122"/>
                <a:cs typeface="NeueHaasGroteskDisp Pro" pitchFamily="34" charset="-120"/>
              </a:rPr>
              <a:t>reframing (shift in goal, structure, or approach)</a:t>
            </a:r>
            <a:endParaRPr lang="en-US" sz="1300" dirty="0"/>
          </a:p>
          <a:p>
            <a:pPr marL="342900" indent="-342900">
              <a:spcAft>
                <a:spcPts val="800"/>
              </a:spcAft>
              <a:buSzPct val="100000"/>
              <a:buChar char="•"/>
            </a:pPr>
            <a:r>
              <a:rPr lang="en-US" sz="1300" dirty="0">
                <a:solidFill>
                  <a:srgbClr val="2B2B2B"/>
                </a:solidFill>
                <a:latin typeface="NeueHaasGroteskDisp Pro" pitchFamily="34" charset="0"/>
                <a:ea typeface="NeueHaasGroteskDisp Pro" pitchFamily="34" charset="-122"/>
                <a:cs typeface="NeueHaasGroteskDisp Pro" pitchFamily="34" charset="-120"/>
              </a:rPr>
              <a:t>no meaningful change</a:t>
            </a:r>
            <a:endParaRPr lang="en-US" sz="1300" dirty="0"/>
          </a:p>
        </p:txBody>
      </p:sp>
      <p:sp>
        <p:nvSpPr>
          <p:cNvPr id="15" name="Text 13"/>
          <p:cNvSpPr/>
          <p:nvPr/>
        </p:nvSpPr>
        <p:spPr>
          <a:xfrm>
            <a:off x="6400800" y="1920240"/>
            <a:ext cx="5303520" cy="365760"/>
          </a:xfrm>
          <a:prstGeom prst="rect">
            <a:avLst/>
          </a:prstGeom>
          <a:noFill/>
          <a:ln/>
        </p:spPr>
        <p:txBody>
          <a:bodyPr wrap="square" lIns="0" tIns="0" rIns="0" bIns="0" rtlCol="0" anchor="ctr"/>
          <a:lstStyle/>
          <a:p>
            <a:pPr marL="0" indent="0">
              <a:buNone/>
            </a:pPr>
            <a:r>
              <a:rPr lang="en-US" sz="1200" b="1" kern="0" spc="300" dirty="0">
                <a:solidFill>
                  <a:srgbClr val="D14EFF"/>
                </a:solidFill>
                <a:latin typeface="NeueHaasGroteskDisp Pro Md" pitchFamily="34" charset="0"/>
                <a:ea typeface="NeueHaasGroteskDisp Pro Md" pitchFamily="34" charset="-122"/>
                <a:cs typeface="NeueHaasGroteskDisp Pro Md" pitchFamily="34" charset="-120"/>
              </a:rPr>
              <a:t>HOW I'D SEE DRIFT</a:t>
            </a:r>
            <a:endParaRPr lang="en-US" sz="1200" dirty="0"/>
          </a:p>
        </p:txBody>
      </p:sp>
      <p:sp>
        <p:nvSpPr>
          <p:cNvPr id="16" name="Text 14"/>
          <p:cNvSpPr/>
          <p:nvPr/>
        </p:nvSpPr>
        <p:spPr>
          <a:xfrm>
            <a:off x="6400800" y="2377440"/>
            <a:ext cx="5303520" cy="914400"/>
          </a:xfrm>
          <a:prstGeom prst="rect">
            <a:avLst/>
          </a:prstGeom>
          <a:noFill/>
          <a:ln/>
        </p:spPr>
        <p:txBody>
          <a:bodyPr wrap="square" lIns="0" tIns="0" rIns="0" bIns="0" rtlCol="0" anchor="t"/>
          <a:lstStyle/>
          <a:p>
            <a:pPr marL="0" indent="0">
              <a:buNone/>
            </a:pPr>
            <a:r>
              <a:rPr lang="en-US" sz="1500" dirty="0">
                <a:solidFill>
                  <a:srgbClr val="232D4F"/>
                </a:solidFill>
                <a:latin typeface="NeueHaasGroteskDisp Pro" pitchFamily="34" charset="0"/>
                <a:ea typeface="NeueHaasGroteskDisp Pro" pitchFamily="34" charset="-122"/>
                <a:cs typeface="NeueHaasGroteskDisp Pro" pitchFamily="34" charset="-120"/>
              </a:rPr>
              <a:t>Five-cycle interaction structure with two AI interaction styles, between-subjects.</a:t>
            </a:r>
            <a:endParaRPr lang="en-US" sz="1500" dirty="0"/>
          </a:p>
        </p:txBody>
      </p:sp>
      <p:sp>
        <p:nvSpPr>
          <p:cNvPr id="17" name="Shape 15"/>
          <p:cNvSpPr/>
          <p:nvPr/>
        </p:nvSpPr>
        <p:spPr>
          <a:xfrm>
            <a:off x="7351776" y="3703320"/>
            <a:ext cx="548640" cy="548640"/>
          </a:xfrm>
          <a:prstGeom prst="ellipse">
            <a:avLst/>
          </a:prstGeom>
          <a:solidFill>
            <a:srgbClr val="232D4F"/>
          </a:solidFill>
          <a:ln w="12700">
            <a:solidFill>
              <a:srgbClr val="333333"/>
            </a:solidFill>
            <a:prstDash val="solid"/>
          </a:ln>
        </p:spPr>
        <p:txBody>
          <a:bodyPr/>
          <a:lstStyle/>
          <a:p>
            <a:endParaRPr lang="en-US"/>
          </a:p>
        </p:txBody>
      </p:sp>
      <p:sp>
        <p:nvSpPr>
          <p:cNvPr id="18" name="Text 16"/>
          <p:cNvSpPr/>
          <p:nvPr/>
        </p:nvSpPr>
        <p:spPr>
          <a:xfrm>
            <a:off x="7351776" y="3703320"/>
            <a:ext cx="548640" cy="548640"/>
          </a:xfrm>
          <a:prstGeom prst="rect">
            <a:avLst/>
          </a:prstGeom>
          <a:noFill/>
          <a:ln/>
        </p:spPr>
        <p:txBody>
          <a:bodyPr wrap="square" lIns="0" tIns="0" rIns="0" bIns="0" rtlCol="0" anchor="ctr"/>
          <a:lstStyle/>
          <a:p>
            <a:pPr marL="0" indent="0" algn="ctr">
              <a:buNone/>
            </a:pPr>
            <a:r>
              <a:rPr lang="en-US" sz="1400" b="1" dirty="0">
                <a:solidFill>
                  <a:srgbClr val="FFFFFF"/>
                </a:solidFill>
                <a:latin typeface="NeueHaasGroteskDisp Pro Md" pitchFamily="34" charset="0"/>
                <a:ea typeface="NeueHaasGroteskDisp Pro Md" pitchFamily="34" charset="-122"/>
                <a:cs typeface="NeueHaasGroteskDisp Pro Md" pitchFamily="34" charset="-120"/>
              </a:rPr>
              <a:t>1</a:t>
            </a:r>
            <a:endParaRPr lang="en-US" sz="1400" dirty="0"/>
          </a:p>
        </p:txBody>
      </p:sp>
      <p:sp>
        <p:nvSpPr>
          <p:cNvPr id="19" name="Shape 17"/>
          <p:cNvSpPr/>
          <p:nvPr/>
        </p:nvSpPr>
        <p:spPr>
          <a:xfrm>
            <a:off x="8065008" y="3703320"/>
            <a:ext cx="548640" cy="548640"/>
          </a:xfrm>
          <a:prstGeom prst="ellipse">
            <a:avLst/>
          </a:prstGeom>
          <a:solidFill>
            <a:srgbClr val="232D4F"/>
          </a:solidFill>
          <a:ln w="12700">
            <a:solidFill>
              <a:srgbClr val="333333"/>
            </a:solidFill>
            <a:prstDash val="solid"/>
          </a:ln>
        </p:spPr>
        <p:txBody>
          <a:bodyPr/>
          <a:lstStyle/>
          <a:p>
            <a:endParaRPr lang="en-US"/>
          </a:p>
        </p:txBody>
      </p:sp>
      <p:sp>
        <p:nvSpPr>
          <p:cNvPr id="20" name="Text 18"/>
          <p:cNvSpPr/>
          <p:nvPr/>
        </p:nvSpPr>
        <p:spPr>
          <a:xfrm>
            <a:off x="8065008" y="3703320"/>
            <a:ext cx="548640" cy="548640"/>
          </a:xfrm>
          <a:prstGeom prst="rect">
            <a:avLst/>
          </a:prstGeom>
          <a:noFill/>
          <a:ln/>
        </p:spPr>
        <p:txBody>
          <a:bodyPr wrap="square" lIns="0" tIns="0" rIns="0" bIns="0" rtlCol="0" anchor="ctr"/>
          <a:lstStyle/>
          <a:p>
            <a:pPr marL="0" indent="0" algn="ctr">
              <a:buNone/>
            </a:pPr>
            <a:r>
              <a:rPr lang="en-US" sz="1400" b="1" dirty="0">
                <a:solidFill>
                  <a:srgbClr val="FFFFFF"/>
                </a:solidFill>
                <a:latin typeface="NeueHaasGroteskDisp Pro Md" pitchFamily="34" charset="0"/>
                <a:ea typeface="NeueHaasGroteskDisp Pro Md" pitchFamily="34" charset="-122"/>
                <a:cs typeface="NeueHaasGroteskDisp Pro Md" pitchFamily="34" charset="-120"/>
              </a:rPr>
              <a:t>2</a:t>
            </a:r>
            <a:endParaRPr lang="en-US" sz="1400" dirty="0"/>
          </a:p>
        </p:txBody>
      </p:sp>
      <p:sp>
        <p:nvSpPr>
          <p:cNvPr id="21" name="Shape 19"/>
          <p:cNvSpPr/>
          <p:nvPr/>
        </p:nvSpPr>
        <p:spPr>
          <a:xfrm>
            <a:off x="8778240" y="3703320"/>
            <a:ext cx="548640" cy="548640"/>
          </a:xfrm>
          <a:prstGeom prst="ellipse">
            <a:avLst/>
          </a:prstGeom>
          <a:solidFill>
            <a:srgbClr val="232D4F"/>
          </a:solidFill>
          <a:ln w="12700">
            <a:solidFill>
              <a:srgbClr val="333333"/>
            </a:solidFill>
            <a:prstDash val="solid"/>
          </a:ln>
        </p:spPr>
        <p:txBody>
          <a:bodyPr/>
          <a:lstStyle/>
          <a:p>
            <a:endParaRPr lang="en-US"/>
          </a:p>
        </p:txBody>
      </p:sp>
      <p:sp>
        <p:nvSpPr>
          <p:cNvPr id="22" name="Text 20"/>
          <p:cNvSpPr/>
          <p:nvPr/>
        </p:nvSpPr>
        <p:spPr>
          <a:xfrm>
            <a:off x="8778240" y="3703320"/>
            <a:ext cx="548640" cy="548640"/>
          </a:xfrm>
          <a:prstGeom prst="rect">
            <a:avLst/>
          </a:prstGeom>
          <a:noFill/>
          <a:ln/>
        </p:spPr>
        <p:txBody>
          <a:bodyPr wrap="square" lIns="0" tIns="0" rIns="0" bIns="0" rtlCol="0" anchor="ctr"/>
          <a:lstStyle/>
          <a:p>
            <a:pPr marL="0" indent="0" algn="ctr">
              <a:buNone/>
            </a:pPr>
            <a:r>
              <a:rPr lang="en-US" sz="1400" b="1" dirty="0">
                <a:solidFill>
                  <a:srgbClr val="FFFFFF"/>
                </a:solidFill>
                <a:latin typeface="NeueHaasGroteskDisp Pro Md" pitchFamily="34" charset="0"/>
                <a:ea typeface="NeueHaasGroteskDisp Pro Md" pitchFamily="34" charset="-122"/>
                <a:cs typeface="NeueHaasGroteskDisp Pro Md" pitchFamily="34" charset="-120"/>
              </a:rPr>
              <a:t>3</a:t>
            </a:r>
            <a:endParaRPr lang="en-US" sz="1400" dirty="0"/>
          </a:p>
        </p:txBody>
      </p:sp>
      <p:sp>
        <p:nvSpPr>
          <p:cNvPr id="23" name="Shape 21"/>
          <p:cNvSpPr/>
          <p:nvPr/>
        </p:nvSpPr>
        <p:spPr>
          <a:xfrm>
            <a:off x="9491472" y="3703320"/>
            <a:ext cx="548640" cy="548640"/>
          </a:xfrm>
          <a:prstGeom prst="ellipse">
            <a:avLst/>
          </a:prstGeom>
          <a:solidFill>
            <a:srgbClr val="232D4F"/>
          </a:solidFill>
          <a:ln w="12700">
            <a:solidFill>
              <a:srgbClr val="333333"/>
            </a:solidFill>
            <a:prstDash val="solid"/>
          </a:ln>
        </p:spPr>
        <p:txBody>
          <a:bodyPr/>
          <a:lstStyle/>
          <a:p>
            <a:endParaRPr lang="en-US"/>
          </a:p>
        </p:txBody>
      </p:sp>
      <p:sp>
        <p:nvSpPr>
          <p:cNvPr id="24" name="Text 22"/>
          <p:cNvSpPr/>
          <p:nvPr/>
        </p:nvSpPr>
        <p:spPr>
          <a:xfrm>
            <a:off x="9491472" y="3703320"/>
            <a:ext cx="548640" cy="548640"/>
          </a:xfrm>
          <a:prstGeom prst="rect">
            <a:avLst/>
          </a:prstGeom>
          <a:noFill/>
          <a:ln/>
        </p:spPr>
        <p:txBody>
          <a:bodyPr wrap="square" lIns="0" tIns="0" rIns="0" bIns="0" rtlCol="0" anchor="ctr"/>
          <a:lstStyle/>
          <a:p>
            <a:pPr marL="0" indent="0" algn="ctr">
              <a:buNone/>
            </a:pPr>
            <a:r>
              <a:rPr lang="en-US" sz="1400" b="1" dirty="0">
                <a:solidFill>
                  <a:srgbClr val="FFFFFF"/>
                </a:solidFill>
                <a:latin typeface="NeueHaasGroteskDisp Pro Md" pitchFamily="34" charset="0"/>
                <a:ea typeface="NeueHaasGroteskDisp Pro Md" pitchFamily="34" charset="-122"/>
                <a:cs typeface="NeueHaasGroteskDisp Pro Md" pitchFamily="34" charset="-120"/>
              </a:rPr>
              <a:t>4</a:t>
            </a:r>
            <a:endParaRPr lang="en-US" sz="1400" dirty="0"/>
          </a:p>
        </p:txBody>
      </p:sp>
      <p:sp>
        <p:nvSpPr>
          <p:cNvPr id="25" name="Shape 23"/>
          <p:cNvSpPr/>
          <p:nvPr/>
        </p:nvSpPr>
        <p:spPr>
          <a:xfrm>
            <a:off x="10204704" y="3703320"/>
            <a:ext cx="548640" cy="548640"/>
          </a:xfrm>
          <a:prstGeom prst="ellipse">
            <a:avLst/>
          </a:prstGeom>
          <a:solidFill>
            <a:srgbClr val="232D4F"/>
          </a:solidFill>
          <a:ln w="12700">
            <a:solidFill>
              <a:srgbClr val="333333"/>
            </a:solidFill>
            <a:prstDash val="solid"/>
          </a:ln>
        </p:spPr>
        <p:txBody>
          <a:bodyPr/>
          <a:lstStyle/>
          <a:p>
            <a:endParaRPr lang="en-US"/>
          </a:p>
        </p:txBody>
      </p:sp>
      <p:sp>
        <p:nvSpPr>
          <p:cNvPr id="26" name="Text 24"/>
          <p:cNvSpPr/>
          <p:nvPr/>
        </p:nvSpPr>
        <p:spPr>
          <a:xfrm>
            <a:off x="10204704" y="3703320"/>
            <a:ext cx="548640" cy="548640"/>
          </a:xfrm>
          <a:prstGeom prst="rect">
            <a:avLst/>
          </a:prstGeom>
          <a:noFill/>
          <a:ln/>
        </p:spPr>
        <p:txBody>
          <a:bodyPr wrap="square" lIns="0" tIns="0" rIns="0" bIns="0" rtlCol="0" anchor="ctr"/>
          <a:lstStyle/>
          <a:p>
            <a:pPr marL="0" indent="0" algn="ctr">
              <a:buNone/>
            </a:pPr>
            <a:r>
              <a:rPr lang="en-US" sz="1400" b="1" dirty="0">
                <a:solidFill>
                  <a:srgbClr val="FFFFFF"/>
                </a:solidFill>
                <a:latin typeface="NeueHaasGroteskDisp Pro Md" pitchFamily="34" charset="0"/>
                <a:ea typeface="NeueHaasGroteskDisp Pro Md" pitchFamily="34" charset="-122"/>
                <a:cs typeface="NeueHaasGroteskDisp Pro Md" pitchFamily="34" charset="-120"/>
              </a:rPr>
              <a:t>5</a:t>
            </a:r>
            <a:endParaRPr lang="en-US" sz="1400" dirty="0"/>
          </a:p>
        </p:txBody>
      </p:sp>
      <p:sp>
        <p:nvSpPr>
          <p:cNvPr id="27" name="Text 25"/>
          <p:cNvSpPr/>
          <p:nvPr/>
        </p:nvSpPr>
        <p:spPr>
          <a:xfrm>
            <a:off x="6400800" y="4434840"/>
            <a:ext cx="5303520" cy="274320"/>
          </a:xfrm>
          <a:prstGeom prst="rect">
            <a:avLst/>
          </a:prstGeom>
          <a:noFill/>
          <a:ln/>
        </p:spPr>
        <p:txBody>
          <a:bodyPr wrap="square" lIns="0" tIns="0" rIns="0" bIns="0" rtlCol="0" anchor="ctr"/>
          <a:lstStyle/>
          <a:p>
            <a:pPr marL="0" indent="0" algn="ctr">
              <a:buNone/>
            </a:pPr>
            <a:r>
              <a:rPr lang="en-US" sz="1300" i="1" dirty="0">
                <a:solidFill>
                  <a:srgbClr val="797979"/>
                </a:solidFill>
                <a:latin typeface="NeueHaasGroteskDisp Pro" pitchFamily="34" charset="0"/>
                <a:ea typeface="NeueHaasGroteskDisp Pro" pitchFamily="34" charset="-122"/>
                <a:cs typeface="NeueHaasGroteskDisp Pro" pitchFamily="34" charset="-120"/>
              </a:rPr>
              <a:t>5 snapshots  →  4 transitions analyzed</a:t>
            </a:r>
            <a:endParaRPr lang="en-US" sz="1300" dirty="0"/>
          </a:p>
        </p:txBody>
      </p:sp>
      <p:sp>
        <p:nvSpPr>
          <p:cNvPr id="28" name="Text 26"/>
          <p:cNvSpPr/>
          <p:nvPr/>
        </p:nvSpPr>
        <p:spPr>
          <a:xfrm>
            <a:off x="6400800" y="4892040"/>
            <a:ext cx="5303520" cy="274320"/>
          </a:xfrm>
          <a:prstGeom prst="rect">
            <a:avLst/>
          </a:prstGeom>
          <a:noFill/>
          <a:ln/>
        </p:spPr>
        <p:txBody>
          <a:bodyPr wrap="square" lIns="0" tIns="0" rIns="0" bIns="0" rtlCol="0" anchor="ctr"/>
          <a:lstStyle/>
          <a:p>
            <a:pPr marL="0" indent="0">
              <a:buNone/>
            </a:pPr>
            <a:r>
              <a:rPr lang="en-US" sz="1300" b="1" dirty="0">
                <a:solidFill>
                  <a:srgbClr val="232D4F"/>
                </a:solidFill>
                <a:latin typeface="NeueHaasGroteskDisp Pro Md" pitchFamily="34" charset="0"/>
                <a:ea typeface="NeueHaasGroteskDisp Pro Md" pitchFamily="34" charset="-122"/>
                <a:cs typeface="NeueHaasGroteskDisp Pro Md" pitchFamily="34" charset="-120"/>
              </a:rPr>
              <a:t>Role A (development):</a:t>
            </a:r>
            <a:endParaRPr lang="en-US" sz="1300" dirty="0"/>
          </a:p>
        </p:txBody>
      </p:sp>
      <p:sp>
        <p:nvSpPr>
          <p:cNvPr id="29" name="Text 27"/>
          <p:cNvSpPr/>
          <p:nvPr/>
        </p:nvSpPr>
        <p:spPr>
          <a:xfrm>
            <a:off x="6400800" y="5166360"/>
            <a:ext cx="5303520" cy="274320"/>
          </a:xfrm>
          <a:prstGeom prst="rect">
            <a:avLst/>
          </a:prstGeom>
          <a:noFill/>
          <a:ln/>
        </p:spPr>
        <p:txBody>
          <a:bodyPr wrap="square" lIns="0" tIns="0" rIns="0" bIns="0" rtlCol="0" anchor="ctr"/>
          <a:lstStyle/>
          <a:p>
            <a:pPr marL="0" indent="0">
              <a:buNone/>
            </a:pPr>
            <a:r>
              <a:rPr lang="en-US" sz="1300" dirty="0">
                <a:solidFill>
                  <a:srgbClr val="2B2B2B"/>
                </a:solidFill>
                <a:latin typeface="NeueHaasGroteskDisp Pro" pitchFamily="34" charset="0"/>
                <a:ea typeface="NeueHaasGroteskDisp Pro" pitchFamily="34" charset="-122"/>
                <a:cs typeface="NeueHaasGroteskDisp Pro" pitchFamily="34" charset="-120"/>
              </a:rPr>
              <a:t>stays within the participant's current frame.</a:t>
            </a:r>
            <a:endParaRPr lang="en-US" sz="1300" dirty="0"/>
          </a:p>
        </p:txBody>
      </p:sp>
      <p:sp>
        <p:nvSpPr>
          <p:cNvPr id="30" name="Text 28"/>
          <p:cNvSpPr/>
          <p:nvPr/>
        </p:nvSpPr>
        <p:spPr>
          <a:xfrm>
            <a:off x="6400800" y="5532120"/>
            <a:ext cx="5303520" cy="274320"/>
          </a:xfrm>
          <a:prstGeom prst="rect">
            <a:avLst/>
          </a:prstGeom>
          <a:noFill/>
          <a:ln/>
        </p:spPr>
        <p:txBody>
          <a:bodyPr wrap="square" lIns="0" tIns="0" rIns="0" bIns="0" rtlCol="0" anchor="ctr"/>
          <a:lstStyle/>
          <a:p>
            <a:pPr marL="0" indent="0">
              <a:buNone/>
            </a:pPr>
            <a:r>
              <a:rPr lang="en-US" sz="1300" b="1" dirty="0">
                <a:solidFill>
                  <a:srgbClr val="232D4F"/>
                </a:solidFill>
                <a:latin typeface="NeueHaasGroteskDisp Pro Md" pitchFamily="34" charset="0"/>
                <a:ea typeface="NeueHaasGroteskDisp Pro Md" pitchFamily="34" charset="-122"/>
                <a:cs typeface="NeueHaasGroteskDisp Pro Md" pitchFamily="34" charset="-120"/>
              </a:rPr>
              <a:t>Role B (expansion):</a:t>
            </a:r>
            <a:endParaRPr lang="en-US" sz="1300" dirty="0"/>
          </a:p>
        </p:txBody>
      </p:sp>
      <p:sp>
        <p:nvSpPr>
          <p:cNvPr id="31" name="Text 29"/>
          <p:cNvSpPr/>
          <p:nvPr/>
        </p:nvSpPr>
        <p:spPr>
          <a:xfrm>
            <a:off x="6400800" y="5806440"/>
            <a:ext cx="5303520" cy="274320"/>
          </a:xfrm>
          <a:prstGeom prst="rect">
            <a:avLst/>
          </a:prstGeom>
          <a:noFill/>
          <a:ln/>
        </p:spPr>
        <p:txBody>
          <a:bodyPr wrap="square" lIns="0" tIns="0" rIns="0" bIns="0" rtlCol="0" anchor="ctr"/>
          <a:lstStyle/>
          <a:p>
            <a:pPr marL="0" indent="0">
              <a:buNone/>
            </a:pPr>
            <a:r>
              <a:rPr lang="en-US" sz="1300" dirty="0">
                <a:solidFill>
                  <a:srgbClr val="2B2B2B"/>
                </a:solidFill>
                <a:latin typeface="NeueHaasGroteskDisp Pro" pitchFamily="34" charset="0"/>
                <a:ea typeface="NeueHaasGroteskDisp Pro" pitchFamily="34" charset="-122"/>
                <a:cs typeface="NeueHaasGroteskDisp Pro" pitchFamily="34" charset="-120"/>
              </a:rPr>
              <a:t>introduces novel angles per turn.</a:t>
            </a:r>
            <a:endParaRPr lang="en-US" sz="1300" dirty="0"/>
          </a:p>
        </p:txBody>
      </p:sp>
      <p:sp>
        <p:nvSpPr>
          <p:cNvPr id="32" name="Text 30"/>
          <p:cNvSpPr/>
          <p:nvPr/>
        </p:nvSpPr>
        <p:spPr>
          <a:xfrm>
            <a:off x="640080" y="6217920"/>
            <a:ext cx="10881360" cy="320040"/>
          </a:xfrm>
          <a:prstGeom prst="rect">
            <a:avLst/>
          </a:prstGeom>
          <a:noFill/>
          <a:ln/>
        </p:spPr>
        <p:txBody>
          <a:bodyPr wrap="square" lIns="0" tIns="0" rIns="0" bIns="0" rtlCol="0" anchor="ctr"/>
          <a:lstStyle/>
          <a:p>
            <a:pPr marL="0" indent="0" algn="ctr">
              <a:buNone/>
            </a:pPr>
            <a:r>
              <a:rPr lang="en-US" sz="1100" i="1" dirty="0">
                <a:solidFill>
                  <a:srgbClr val="797979"/>
                </a:solidFill>
                <a:latin typeface="NeueHaasGroteskDisp Pro" pitchFamily="34" charset="0"/>
                <a:ea typeface="NeueHaasGroteskDisp Pro" pitchFamily="34" charset="-122"/>
                <a:cs typeface="NeueHaasGroteskDisp Pro" pitchFamily="34" charset="-120"/>
              </a:rPr>
              <a:t>Same model. Same task. Same interface. Different system prompt configuration.</a:t>
            </a:r>
            <a:endParaRPr lang="en-US" sz="11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232D4F"/>
        </a:solidFill>
        <a:effectLst/>
      </p:bgPr>
    </p:bg>
    <p:spTree>
      <p:nvGrpSpPr>
        <p:cNvPr id="1" name=""/>
        <p:cNvGrpSpPr/>
        <p:nvPr/>
      </p:nvGrpSpPr>
      <p:grpSpPr>
        <a:xfrm>
          <a:off x="0" y="0"/>
          <a:ext cx="0" cy="0"/>
          <a:chOff x="0" y="0"/>
          <a:chExt cx="0" cy="0"/>
        </a:xfrm>
      </p:grpSpPr>
      <p:sp>
        <p:nvSpPr>
          <p:cNvPr id="2" name="Text 0"/>
          <p:cNvSpPr/>
          <p:nvPr/>
        </p:nvSpPr>
        <p:spPr>
          <a:xfrm>
            <a:off x="11338560" y="6355080"/>
            <a:ext cx="457200" cy="274320"/>
          </a:xfrm>
          <a:prstGeom prst="rect">
            <a:avLst/>
          </a:prstGeom>
          <a:noFill/>
          <a:ln/>
        </p:spPr>
        <p:txBody>
          <a:bodyPr wrap="square" rtlCol="0" anchor="ctr"/>
          <a:lstStyle/>
          <a:p>
            <a:pPr marL="0" indent="0" algn="r">
              <a:buNone/>
            </a:pPr>
            <a:r>
              <a:rPr lang="en-US" sz="900" dirty="0">
                <a:solidFill>
                  <a:srgbClr val="A8B3C4"/>
                </a:solidFill>
                <a:latin typeface="NeueHaasGroteskDisp Pro" pitchFamily="34" charset="0"/>
                <a:ea typeface="NeueHaasGroteskDisp Pro" pitchFamily="34" charset="-122"/>
                <a:cs typeface="NeueHaasGroteskDisp Pro" pitchFamily="34" charset="-120"/>
              </a:rPr>
              <a:t>2</a:t>
            </a:r>
            <a:endParaRPr lang="en-US" sz="900" dirty="0"/>
          </a:p>
        </p:txBody>
      </p:sp>
      <p:sp>
        <p:nvSpPr>
          <p:cNvPr id="3" name="Text 1"/>
          <p:cNvSpPr/>
          <p:nvPr/>
        </p:nvSpPr>
        <p:spPr>
          <a:xfrm>
            <a:off x="1371600" y="2377440"/>
            <a:ext cx="9418320" cy="1645920"/>
          </a:xfrm>
          <a:prstGeom prst="rect">
            <a:avLst/>
          </a:prstGeom>
          <a:noFill/>
          <a:ln/>
        </p:spPr>
        <p:txBody>
          <a:bodyPr wrap="square" lIns="0" tIns="0" rIns="0" bIns="0" rtlCol="0" anchor="t"/>
          <a:lstStyle/>
          <a:p>
            <a:pPr marL="0" indent="0">
              <a:buNone/>
            </a:pPr>
            <a:r>
              <a:rPr lang="en-US" sz="2800" i="1" dirty="0">
                <a:solidFill>
                  <a:srgbClr val="FFFFFF"/>
                </a:solidFill>
                <a:latin typeface="NeueHaasGroteskDisp Pro Lt" pitchFamily="34" charset="0"/>
                <a:ea typeface="NeueHaasGroteskDisp Pro Lt" pitchFamily="34" charset="-122"/>
                <a:cs typeface="NeueHaasGroteskDisp Pro Lt" pitchFamily="34" charset="-120"/>
              </a:rPr>
              <a:t>“So once you do know what the question actually is, you'll know what the answer means.”</a:t>
            </a:r>
            <a:endParaRPr lang="en-US" sz="2800" dirty="0"/>
          </a:p>
        </p:txBody>
      </p:sp>
      <p:sp>
        <p:nvSpPr>
          <p:cNvPr id="4" name="Text 2"/>
          <p:cNvSpPr/>
          <p:nvPr/>
        </p:nvSpPr>
        <p:spPr>
          <a:xfrm>
            <a:off x="1371600" y="4297680"/>
            <a:ext cx="9418320" cy="365760"/>
          </a:xfrm>
          <a:prstGeom prst="rect">
            <a:avLst/>
          </a:prstGeom>
          <a:noFill/>
          <a:ln/>
        </p:spPr>
        <p:txBody>
          <a:bodyPr wrap="square" lIns="0" tIns="0" rIns="0" bIns="0" rtlCol="0" anchor="ctr"/>
          <a:lstStyle/>
          <a:p>
            <a:pPr marL="0" indent="0">
              <a:buNone/>
            </a:pPr>
            <a:r>
              <a:rPr lang="en-US" sz="1400" dirty="0">
                <a:solidFill>
                  <a:srgbClr val="D14EFF"/>
                </a:solidFill>
                <a:latin typeface="NeueHaasGroteskDisp Pro" pitchFamily="34" charset="0"/>
                <a:ea typeface="NeueHaasGroteskDisp Pro" pitchFamily="34" charset="-122"/>
                <a:cs typeface="NeueHaasGroteskDisp Pro" pitchFamily="34" charset="-120"/>
              </a:rPr>
              <a:t>— Douglas Adams</a:t>
            </a:r>
            <a:endParaRPr lang="en-US" sz="1400" dirty="0"/>
          </a:p>
        </p:txBody>
      </p:sp>
      <p:sp>
        <p:nvSpPr>
          <p:cNvPr id="5" name="Text 3"/>
          <p:cNvSpPr/>
          <p:nvPr/>
        </p:nvSpPr>
        <p:spPr>
          <a:xfrm>
            <a:off x="1371600" y="4663440"/>
            <a:ext cx="9418320" cy="365760"/>
          </a:xfrm>
          <a:prstGeom prst="rect">
            <a:avLst/>
          </a:prstGeom>
          <a:noFill/>
          <a:ln/>
        </p:spPr>
        <p:txBody>
          <a:bodyPr wrap="square" lIns="0" tIns="0" rIns="0" bIns="0" rtlCol="0" anchor="ctr"/>
          <a:lstStyle/>
          <a:p>
            <a:pPr marL="0" indent="0">
              <a:buNone/>
            </a:pPr>
            <a:r>
              <a:rPr lang="en-US" sz="1200" i="1" dirty="0">
                <a:solidFill>
                  <a:srgbClr val="A8B3C4"/>
                </a:solidFill>
                <a:latin typeface="NeueHaasGroteskDisp Pro" pitchFamily="34" charset="0"/>
                <a:ea typeface="NeueHaasGroteskDisp Pro" pitchFamily="34" charset="-122"/>
                <a:cs typeface="NeueHaasGroteskDisp Pro" pitchFamily="34" charset="-120"/>
              </a:rPr>
              <a:t>The Hitchhiker's Guide to the Galaxy, 1991/1979</a:t>
            </a:r>
            <a:endParaRPr lang="en-US" sz="12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D6DEE8"/>
        </a:solidFill>
        <a:effectLst/>
      </p:bgPr>
    </p:bg>
    <p:spTree>
      <p:nvGrpSpPr>
        <p:cNvPr id="1" name=""/>
        <p:cNvGrpSpPr/>
        <p:nvPr/>
      </p:nvGrpSpPr>
      <p:grpSpPr>
        <a:xfrm>
          <a:off x="0" y="0"/>
          <a:ext cx="0" cy="0"/>
          <a:chOff x="0" y="0"/>
          <a:chExt cx="0" cy="0"/>
        </a:xfrm>
      </p:grpSpPr>
      <p:sp>
        <p:nvSpPr>
          <p:cNvPr id="2" name="Text 0"/>
          <p:cNvSpPr/>
          <p:nvPr/>
        </p:nvSpPr>
        <p:spPr>
          <a:xfrm>
            <a:off x="11338560" y="6355080"/>
            <a:ext cx="457200" cy="274320"/>
          </a:xfrm>
          <a:prstGeom prst="rect">
            <a:avLst/>
          </a:prstGeom>
          <a:noFill/>
          <a:ln/>
        </p:spPr>
        <p:txBody>
          <a:bodyPr wrap="square" rtlCol="0" anchor="ctr"/>
          <a:lstStyle/>
          <a:p>
            <a:pPr marL="0" indent="0" algn="r">
              <a:buNone/>
            </a:pPr>
            <a:r>
              <a:rPr lang="en-US" sz="900" dirty="0">
                <a:solidFill>
                  <a:srgbClr val="797979"/>
                </a:solidFill>
                <a:latin typeface="NeueHaasGroteskDisp Pro" pitchFamily="34" charset="0"/>
                <a:ea typeface="NeueHaasGroteskDisp Pro" pitchFamily="34" charset="-122"/>
                <a:cs typeface="NeueHaasGroteskDisp Pro" pitchFamily="34" charset="-120"/>
              </a:rPr>
              <a:t>20</a:t>
            </a:r>
            <a:endParaRPr lang="en-US" sz="900" dirty="0"/>
          </a:p>
        </p:txBody>
      </p:sp>
      <p:sp>
        <p:nvSpPr>
          <p:cNvPr id="3" name="Shape 1"/>
          <p:cNvSpPr/>
          <p:nvPr/>
        </p:nvSpPr>
        <p:spPr>
          <a:xfrm>
            <a:off x="640080" y="576072"/>
            <a:ext cx="320040" cy="36576"/>
          </a:xfrm>
          <a:prstGeom prst="rect">
            <a:avLst/>
          </a:prstGeom>
          <a:solidFill>
            <a:srgbClr val="D14EFF"/>
          </a:solidFill>
          <a:ln w="12700">
            <a:solidFill>
              <a:srgbClr val="D14EFF"/>
            </a:solidFill>
            <a:prstDash val="solid"/>
          </a:ln>
        </p:spPr>
        <p:txBody>
          <a:bodyPr/>
          <a:lstStyle/>
          <a:p>
            <a:endParaRPr lang="en-US"/>
          </a:p>
        </p:txBody>
      </p:sp>
      <p:sp>
        <p:nvSpPr>
          <p:cNvPr id="4" name="Text 2"/>
          <p:cNvSpPr/>
          <p:nvPr/>
        </p:nvSpPr>
        <p:spPr>
          <a:xfrm>
            <a:off x="1097280" y="502920"/>
            <a:ext cx="5486400" cy="274320"/>
          </a:xfrm>
          <a:prstGeom prst="rect">
            <a:avLst/>
          </a:prstGeom>
          <a:noFill/>
          <a:ln/>
        </p:spPr>
        <p:txBody>
          <a:bodyPr wrap="square" lIns="0" tIns="0" rIns="0" bIns="0" rtlCol="0" anchor="ctr"/>
          <a:lstStyle/>
          <a:p>
            <a:pPr marL="0" indent="0">
              <a:buNone/>
            </a:pPr>
            <a:r>
              <a:rPr lang="en-US" sz="1100" b="1" kern="0" spc="400" dirty="0">
                <a:solidFill>
                  <a:srgbClr val="D14EFF"/>
                </a:solidFill>
                <a:latin typeface="NeueHaasGroteskDisp Pro Md" pitchFamily="34" charset="0"/>
                <a:ea typeface="NeueHaasGroteskDisp Pro Md" pitchFamily="34" charset="-122"/>
                <a:cs typeface="NeueHaasGroteskDisp Pro Md" pitchFamily="34" charset="-120"/>
              </a:rPr>
              <a:t>BACKUP   •   FOR Q&amp;A</a:t>
            </a:r>
            <a:endParaRPr lang="en-US" sz="1100" dirty="0"/>
          </a:p>
        </p:txBody>
      </p:sp>
      <p:sp>
        <p:nvSpPr>
          <p:cNvPr id="5" name="Text 3"/>
          <p:cNvSpPr/>
          <p:nvPr/>
        </p:nvSpPr>
        <p:spPr>
          <a:xfrm>
            <a:off x="640080" y="868680"/>
            <a:ext cx="10881360" cy="731520"/>
          </a:xfrm>
          <a:prstGeom prst="rect">
            <a:avLst/>
          </a:prstGeom>
          <a:noFill/>
          <a:ln/>
        </p:spPr>
        <p:txBody>
          <a:bodyPr wrap="square" lIns="0" tIns="0" rIns="0" bIns="0" rtlCol="0" anchor="t"/>
          <a:lstStyle/>
          <a:p>
            <a:pPr marL="0" indent="0">
              <a:buNone/>
            </a:pPr>
            <a:r>
              <a:rPr lang="en-US" sz="3000" b="1" dirty="0">
                <a:solidFill>
                  <a:srgbClr val="232D4F"/>
                </a:solidFill>
                <a:latin typeface="NeueHaasGroteskDisp Pro Md" pitchFamily="34" charset="0"/>
                <a:ea typeface="NeueHaasGroteskDisp Pro Md" pitchFamily="34" charset="-122"/>
                <a:cs typeface="NeueHaasGroteskDisp Pro Md" pitchFamily="34" charset="-120"/>
              </a:rPr>
              <a:t>Where the empirical work stands</a:t>
            </a:r>
            <a:endParaRPr lang="en-US" sz="3000" dirty="0"/>
          </a:p>
        </p:txBody>
      </p:sp>
      <p:sp>
        <p:nvSpPr>
          <p:cNvPr id="6" name="Text 4"/>
          <p:cNvSpPr/>
          <p:nvPr/>
        </p:nvSpPr>
        <p:spPr>
          <a:xfrm>
            <a:off x="640080" y="2011680"/>
            <a:ext cx="10881360" cy="457200"/>
          </a:xfrm>
          <a:prstGeom prst="rect">
            <a:avLst/>
          </a:prstGeom>
          <a:noFill/>
          <a:ln/>
        </p:spPr>
        <p:txBody>
          <a:bodyPr wrap="square" lIns="0" tIns="0" rIns="0" bIns="0" rtlCol="0" anchor="t"/>
          <a:lstStyle/>
          <a:p>
            <a:pPr marL="0" indent="0" algn="l">
              <a:buNone/>
            </a:pPr>
            <a:r>
              <a:rPr lang="en-US" sz="1800" dirty="0">
                <a:solidFill>
                  <a:srgbClr val="232D4F"/>
                </a:solidFill>
                <a:latin typeface="NeueHaasGroteskDisp Pro" pitchFamily="34" charset="0"/>
                <a:ea typeface="NeueHaasGroteskDisp Pro" pitchFamily="34" charset="-122"/>
                <a:cs typeface="NeueHaasGroteskDisp Pro" pitchFamily="34" charset="-120"/>
              </a:rPr>
              <a:t>Three-study dissertation, post-defense:</a:t>
            </a:r>
            <a:endParaRPr lang="en-US" sz="1800" dirty="0"/>
          </a:p>
        </p:txBody>
      </p:sp>
      <p:sp>
        <p:nvSpPr>
          <p:cNvPr id="7" name="Text 5"/>
          <p:cNvSpPr/>
          <p:nvPr/>
        </p:nvSpPr>
        <p:spPr>
          <a:xfrm>
            <a:off x="822960" y="2697480"/>
            <a:ext cx="1371600" cy="365760"/>
          </a:xfrm>
          <a:prstGeom prst="rect">
            <a:avLst/>
          </a:prstGeom>
          <a:noFill/>
          <a:ln/>
        </p:spPr>
        <p:txBody>
          <a:bodyPr wrap="square" lIns="0" tIns="0" rIns="0" bIns="0" rtlCol="0" anchor="ctr"/>
          <a:lstStyle/>
          <a:p>
            <a:pPr marL="0" indent="0">
              <a:buNone/>
            </a:pPr>
            <a:r>
              <a:rPr lang="en-US" sz="1800" b="1" dirty="0">
                <a:solidFill>
                  <a:srgbClr val="D14EFF"/>
                </a:solidFill>
                <a:latin typeface="NeueHaasGroteskDisp Pro Md" pitchFamily="34" charset="0"/>
                <a:ea typeface="NeueHaasGroteskDisp Pro Md" pitchFamily="34" charset="-122"/>
                <a:cs typeface="NeueHaasGroteskDisp Pro Md" pitchFamily="34" charset="-120"/>
              </a:rPr>
              <a:t>Study 1</a:t>
            </a:r>
            <a:endParaRPr lang="en-US" sz="1800" dirty="0"/>
          </a:p>
        </p:txBody>
      </p:sp>
      <p:sp>
        <p:nvSpPr>
          <p:cNvPr id="8" name="Text 6"/>
          <p:cNvSpPr/>
          <p:nvPr/>
        </p:nvSpPr>
        <p:spPr>
          <a:xfrm>
            <a:off x="2286000" y="2697480"/>
            <a:ext cx="4114800" cy="365760"/>
          </a:xfrm>
          <a:prstGeom prst="rect">
            <a:avLst/>
          </a:prstGeom>
          <a:noFill/>
          <a:ln/>
        </p:spPr>
        <p:txBody>
          <a:bodyPr wrap="square" lIns="0" tIns="0" rIns="0" bIns="0" rtlCol="0" anchor="ctr"/>
          <a:lstStyle/>
          <a:p>
            <a:pPr marL="0" indent="0">
              <a:buNone/>
            </a:pPr>
            <a:r>
              <a:rPr lang="en-US" sz="1500" b="1" dirty="0">
                <a:solidFill>
                  <a:srgbClr val="232D4F"/>
                </a:solidFill>
                <a:latin typeface="NeueHaasGroteskDisp Pro Md" pitchFamily="34" charset="0"/>
                <a:ea typeface="NeueHaasGroteskDisp Pro Md" pitchFamily="34" charset="-122"/>
                <a:cs typeface="NeueHaasGroteskDisp Pro Md" pitchFamily="34" charset="-120"/>
              </a:rPr>
              <a:t>Between-subjects role contrast</a:t>
            </a:r>
            <a:endParaRPr lang="en-US" sz="1500" dirty="0"/>
          </a:p>
        </p:txBody>
      </p:sp>
      <p:sp>
        <p:nvSpPr>
          <p:cNvPr id="9" name="Text 7"/>
          <p:cNvSpPr/>
          <p:nvPr/>
        </p:nvSpPr>
        <p:spPr>
          <a:xfrm>
            <a:off x="6583680" y="2697480"/>
            <a:ext cx="4937760" cy="914400"/>
          </a:xfrm>
          <a:prstGeom prst="rect">
            <a:avLst/>
          </a:prstGeom>
          <a:noFill/>
          <a:ln/>
        </p:spPr>
        <p:txBody>
          <a:bodyPr wrap="square" lIns="0" tIns="0" rIns="0" bIns="0" rtlCol="0" anchor="t"/>
          <a:lstStyle/>
          <a:p>
            <a:pPr marL="0" indent="0">
              <a:buNone/>
            </a:pPr>
            <a:r>
              <a:rPr lang="en-US" sz="1400" i="1" dirty="0">
                <a:solidFill>
                  <a:srgbClr val="D14EFF"/>
                </a:solidFill>
                <a:latin typeface="NeueHaasGroteskDisp Pro" pitchFamily="34" charset="0"/>
                <a:ea typeface="NeueHaasGroteskDisp Pro" pitchFamily="34" charset="-122"/>
                <a:cs typeface="NeueHaasGroteskDisp Pro" pitchFamily="34" charset="-120"/>
              </a:rPr>
              <a:t>Pilot. Methodology being refined to better capture nuanced and infrequent representational changes.</a:t>
            </a:r>
            <a:endParaRPr lang="en-US" sz="1400" dirty="0"/>
          </a:p>
        </p:txBody>
      </p:sp>
      <p:sp>
        <p:nvSpPr>
          <p:cNvPr id="10" name="Text 8"/>
          <p:cNvSpPr/>
          <p:nvPr/>
        </p:nvSpPr>
        <p:spPr>
          <a:xfrm>
            <a:off x="822960" y="3703320"/>
            <a:ext cx="1371600" cy="365760"/>
          </a:xfrm>
          <a:prstGeom prst="rect">
            <a:avLst/>
          </a:prstGeom>
          <a:noFill/>
          <a:ln/>
        </p:spPr>
        <p:txBody>
          <a:bodyPr wrap="square" lIns="0" tIns="0" rIns="0" bIns="0" rtlCol="0" anchor="ctr"/>
          <a:lstStyle/>
          <a:p>
            <a:pPr marL="0" indent="0">
              <a:buNone/>
            </a:pPr>
            <a:r>
              <a:rPr lang="en-US" sz="1800" b="1" dirty="0">
                <a:solidFill>
                  <a:srgbClr val="D14EFF"/>
                </a:solidFill>
                <a:latin typeface="NeueHaasGroteskDisp Pro Md" pitchFamily="34" charset="0"/>
                <a:ea typeface="NeueHaasGroteskDisp Pro Md" pitchFamily="34" charset="-122"/>
                <a:cs typeface="NeueHaasGroteskDisp Pro Md" pitchFamily="34" charset="-120"/>
              </a:rPr>
              <a:t>Study 2</a:t>
            </a:r>
            <a:endParaRPr lang="en-US" sz="1800" dirty="0"/>
          </a:p>
        </p:txBody>
      </p:sp>
      <p:sp>
        <p:nvSpPr>
          <p:cNvPr id="11" name="Text 9"/>
          <p:cNvSpPr/>
          <p:nvPr/>
        </p:nvSpPr>
        <p:spPr>
          <a:xfrm>
            <a:off x="2286000" y="3703320"/>
            <a:ext cx="4114800" cy="365760"/>
          </a:xfrm>
          <a:prstGeom prst="rect">
            <a:avLst/>
          </a:prstGeom>
          <a:noFill/>
          <a:ln/>
        </p:spPr>
        <p:txBody>
          <a:bodyPr wrap="square" lIns="0" tIns="0" rIns="0" bIns="0" rtlCol="0" anchor="ctr"/>
          <a:lstStyle/>
          <a:p>
            <a:pPr marL="0" indent="0">
              <a:buNone/>
            </a:pPr>
            <a:r>
              <a:rPr lang="en-US" sz="1500" b="1" dirty="0">
                <a:solidFill>
                  <a:srgbClr val="232D4F"/>
                </a:solidFill>
                <a:latin typeface="NeueHaasGroteskDisp Pro Md" pitchFamily="34" charset="0"/>
                <a:ea typeface="NeueHaasGroteskDisp Pro Md" pitchFamily="34" charset="-122"/>
                <a:cs typeface="NeueHaasGroteskDisp Pro Md" pitchFamily="34" charset="-120"/>
              </a:rPr>
              <a:t>Within-subjects role exposure</a:t>
            </a:r>
            <a:endParaRPr lang="en-US" sz="1500" dirty="0"/>
          </a:p>
        </p:txBody>
      </p:sp>
      <p:sp>
        <p:nvSpPr>
          <p:cNvPr id="12" name="Text 10"/>
          <p:cNvSpPr/>
          <p:nvPr/>
        </p:nvSpPr>
        <p:spPr>
          <a:xfrm>
            <a:off x="6583680" y="3703320"/>
            <a:ext cx="4937760" cy="914400"/>
          </a:xfrm>
          <a:prstGeom prst="rect">
            <a:avLst/>
          </a:prstGeom>
          <a:noFill/>
          <a:ln/>
        </p:spPr>
        <p:txBody>
          <a:bodyPr wrap="square" lIns="0" tIns="0" rIns="0" bIns="0" rtlCol="0" anchor="t"/>
          <a:lstStyle/>
          <a:p>
            <a:pPr marL="0" indent="0">
              <a:buNone/>
            </a:pPr>
            <a:r>
              <a:rPr lang="en-US" sz="1400" dirty="0">
                <a:solidFill>
                  <a:srgbClr val="2B2B2B"/>
                </a:solidFill>
                <a:latin typeface="NeueHaasGroteskDisp Pro" pitchFamily="34" charset="0"/>
                <a:ea typeface="NeueHaasGroteskDisp Pro" pitchFamily="34" charset="-122"/>
                <a:cs typeface="NeueHaasGroteskDisp Pro" pitchFamily="34" charset="-120"/>
              </a:rPr>
              <a:t>Designed; deploys once Study 1 methodology is locked.</a:t>
            </a:r>
            <a:endParaRPr lang="en-US" sz="1400" dirty="0"/>
          </a:p>
        </p:txBody>
      </p:sp>
      <p:sp>
        <p:nvSpPr>
          <p:cNvPr id="13" name="Text 11"/>
          <p:cNvSpPr/>
          <p:nvPr/>
        </p:nvSpPr>
        <p:spPr>
          <a:xfrm>
            <a:off x="822960" y="4709160"/>
            <a:ext cx="1371600" cy="365760"/>
          </a:xfrm>
          <a:prstGeom prst="rect">
            <a:avLst/>
          </a:prstGeom>
          <a:noFill/>
          <a:ln/>
        </p:spPr>
        <p:txBody>
          <a:bodyPr wrap="square" lIns="0" tIns="0" rIns="0" bIns="0" rtlCol="0" anchor="ctr"/>
          <a:lstStyle/>
          <a:p>
            <a:pPr marL="0" indent="0">
              <a:buNone/>
            </a:pPr>
            <a:r>
              <a:rPr lang="en-US" sz="1800" b="1" dirty="0">
                <a:solidFill>
                  <a:srgbClr val="D14EFF"/>
                </a:solidFill>
                <a:latin typeface="NeueHaasGroteskDisp Pro Md" pitchFamily="34" charset="0"/>
                <a:ea typeface="NeueHaasGroteskDisp Pro Md" pitchFamily="34" charset="-122"/>
                <a:cs typeface="NeueHaasGroteskDisp Pro Md" pitchFamily="34" charset="-120"/>
              </a:rPr>
              <a:t>Study 3</a:t>
            </a:r>
            <a:endParaRPr lang="en-US" sz="1800" dirty="0"/>
          </a:p>
        </p:txBody>
      </p:sp>
      <p:sp>
        <p:nvSpPr>
          <p:cNvPr id="14" name="Text 12"/>
          <p:cNvSpPr/>
          <p:nvPr/>
        </p:nvSpPr>
        <p:spPr>
          <a:xfrm>
            <a:off x="2286000" y="4709160"/>
            <a:ext cx="4114800" cy="365760"/>
          </a:xfrm>
          <a:prstGeom prst="rect">
            <a:avLst/>
          </a:prstGeom>
          <a:noFill/>
          <a:ln/>
        </p:spPr>
        <p:txBody>
          <a:bodyPr wrap="square" lIns="0" tIns="0" rIns="0" bIns="0" rtlCol="0" anchor="ctr"/>
          <a:lstStyle/>
          <a:p>
            <a:pPr marL="0" indent="0">
              <a:buNone/>
            </a:pPr>
            <a:r>
              <a:rPr lang="en-US" sz="1500" b="1" dirty="0">
                <a:solidFill>
                  <a:srgbClr val="232D4F"/>
                </a:solidFill>
                <a:latin typeface="NeueHaasGroteskDisp Pro Md" pitchFamily="34" charset="0"/>
                <a:ea typeface="NeueHaasGroteskDisp Pro Md" pitchFamily="34" charset="-122"/>
                <a:cs typeface="NeueHaasGroteskDisp Pro Md" pitchFamily="34" charset="-120"/>
              </a:rPr>
              <a:t>Generalization across model implementations</a:t>
            </a:r>
            <a:endParaRPr lang="en-US" sz="1500" dirty="0"/>
          </a:p>
        </p:txBody>
      </p:sp>
      <p:sp>
        <p:nvSpPr>
          <p:cNvPr id="15" name="Text 13"/>
          <p:cNvSpPr/>
          <p:nvPr/>
        </p:nvSpPr>
        <p:spPr>
          <a:xfrm>
            <a:off x="6583680" y="4709160"/>
            <a:ext cx="4937760" cy="914400"/>
          </a:xfrm>
          <a:prstGeom prst="rect">
            <a:avLst/>
          </a:prstGeom>
          <a:noFill/>
          <a:ln/>
        </p:spPr>
        <p:txBody>
          <a:bodyPr wrap="square" lIns="0" tIns="0" rIns="0" bIns="0" rtlCol="0" anchor="t"/>
          <a:lstStyle/>
          <a:p>
            <a:pPr marL="0" indent="0">
              <a:buNone/>
            </a:pPr>
            <a:r>
              <a:rPr lang="en-US" sz="1400" dirty="0">
                <a:solidFill>
                  <a:srgbClr val="2B2B2B"/>
                </a:solidFill>
                <a:latin typeface="NeueHaasGroteskDisp Pro" pitchFamily="34" charset="0"/>
                <a:ea typeface="NeueHaasGroteskDisp Pro" pitchFamily="34" charset="-122"/>
                <a:cs typeface="NeueHaasGroteskDisp Pro" pitchFamily="34" charset="-120"/>
              </a:rPr>
              <a:t>Designed; final study in dissertation arc.</a:t>
            </a:r>
            <a:endParaRPr lang="en-US" sz="1400" dirty="0"/>
          </a:p>
        </p:txBody>
      </p:sp>
      <p:sp>
        <p:nvSpPr>
          <p:cNvPr id="16" name="Text 14"/>
          <p:cNvSpPr/>
          <p:nvPr/>
        </p:nvSpPr>
        <p:spPr>
          <a:xfrm>
            <a:off x="640080" y="6035040"/>
            <a:ext cx="10881360" cy="320040"/>
          </a:xfrm>
          <a:prstGeom prst="rect">
            <a:avLst/>
          </a:prstGeom>
          <a:noFill/>
          <a:ln/>
        </p:spPr>
        <p:txBody>
          <a:bodyPr wrap="square" lIns="0" tIns="0" rIns="0" bIns="0" rtlCol="0" anchor="ctr"/>
          <a:lstStyle/>
          <a:p>
            <a:pPr marL="0" indent="0" algn="ctr">
              <a:buNone/>
            </a:pPr>
            <a:r>
              <a:rPr lang="en-US" sz="1100" i="1" dirty="0">
                <a:solidFill>
                  <a:srgbClr val="797979"/>
                </a:solidFill>
                <a:latin typeface="NeueHaasGroteskDisp Pro" pitchFamily="34" charset="0"/>
                <a:ea typeface="NeueHaasGroteskDisp Pro" pitchFamily="34" charset="-122"/>
                <a:cs typeface="NeueHaasGroteskDisp Pro" pitchFamily="34" charset="-120"/>
              </a:rPr>
              <a:t>Working with collaborators on the Study 1 methodology refinement. Pilot data not shown today.</a:t>
            </a:r>
            <a:endParaRPr lang="en-US" sz="11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D6DEE8"/>
        </a:solidFill>
        <a:effectLst/>
      </p:bgPr>
    </p:bg>
    <p:spTree>
      <p:nvGrpSpPr>
        <p:cNvPr id="1" name=""/>
        <p:cNvGrpSpPr/>
        <p:nvPr/>
      </p:nvGrpSpPr>
      <p:grpSpPr>
        <a:xfrm>
          <a:off x="0" y="0"/>
          <a:ext cx="0" cy="0"/>
          <a:chOff x="0" y="0"/>
          <a:chExt cx="0" cy="0"/>
        </a:xfrm>
      </p:grpSpPr>
      <p:sp>
        <p:nvSpPr>
          <p:cNvPr id="2" name="Text 0"/>
          <p:cNvSpPr/>
          <p:nvPr/>
        </p:nvSpPr>
        <p:spPr>
          <a:xfrm>
            <a:off x="11338560" y="6355080"/>
            <a:ext cx="457200" cy="274320"/>
          </a:xfrm>
          <a:prstGeom prst="rect">
            <a:avLst/>
          </a:prstGeom>
          <a:noFill/>
          <a:ln/>
        </p:spPr>
        <p:txBody>
          <a:bodyPr wrap="square" rtlCol="0" anchor="ctr"/>
          <a:lstStyle/>
          <a:p>
            <a:pPr marL="0" indent="0" algn="r">
              <a:buNone/>
            </a:pPr>
            <a:r>
              <a:rPr lang="en-US" sz="900" dirty="0">
                <a:solidFill>
                  <a:srgbClr val="797979"/>
                </a:solidFill>
                <a:latin typeface="NeueHaasGroteskDisp Pro" pitchFamily="34" charset="0"/>
                <a:ea typeface="NeueHaasGroteskDisp Pro" pitchFamily="34" charset="-122"/>
                <a:cs typeface="NeueHaasGroteskDisp Pro" pitchFamily="34" charset="-120"/>
              </a:rPr>
              <a:t>21</a:t>
            </a:r>
            <a:endParaRPr lang="en-US" sz="900" dirty="0"/>
          </a:p>
        </p:txBody>
      </p:sp>
      <p:sp>
        <p:nvSpPr>
          <p:cNvPr id="3" name="Shape 1"/>
          <p:cNvSpPr/>
          <p:nvPr/>
        </p:nvSpPr>
        <p:spPr>
          <a:xfrm>
            <a:off x="640080" y="576072"/>
            <a:ext cx="320040" cy="36576"/>
          </a:xfrm>
          <a:prstGeom prst="rect">
            <a:avLst/>
          </a:prstGeom>
          <a:solidFill>
            <a:srgbClr val="D14EFF"/>
          </a:solidFill>
          <a:ln w="12700">
            <a:solidFill>
              <a:srgbClr val="D14EFF"/>
            </a:solidFill>
            <a:prstDash val="solid"/>
          </a:ln>
        </p:spPr>
        <p:txBody>
          <a:bodyPr/>
          <a:lstStyle/>
          <a:p>
            <a:endParaRPr lang="en-US"/>
          </a:p>
        </p:txBody>
      </p:sp>
      <p:sp>
        <p:nvSpPr>
          <p:cNvPr id="4" name="Text 2"/>
          <p:cNvSpPr/>
          <p:nvPr/>
        </p:nvSpPr>
        <p:spPr>
          <a:xfrm>
            <a:off x="1097280" y="502920"/>
            <a:ext cx="5486400" cy="274320"/>
          </a:xfrm>
          <a:prstGeom prst="rect">
            <a:avLst/>
          </a:prstGeom>
          <a:noFill/>
          <a:ln/>
        </p:spPr>
        <p:txBody>
          <a:bodyPr wrap="square" lIns="0" tIns="0" rIns="0" bIns="0" rtlCol="0" anchor="ctr"/>
          <a:lstStyle/>
          <a:p>
            <a:pPr marL="0" indent="0">
              <a:buNone/>
            </a:pPr>
            <a:r>
              <a:rPr lang="en-US" sz="1100" b="1" kern="0" spc="400" dirty="0">
                <a:solidFill>
                  <a:srgbClr val="D14EFF"/>
                </a:solidFill>
                <a:latin typeface="NeueHaasGroteskDisp Pro Md" pitchFamily="34" charset="0"/>
                <a:ea typeface="NeueHaasGroteskDisp Pro Md" pitchFamily="34" charset="-122"/>
                <a:cs typeface="NeueHaasGroteskDisp Pro Md" pitchFamily="34" charset="-120"/>
              </a:rPr>
              <a:t>BACKUP   •   FOR Q&amp;A</a:t>
            </a:r>
            <a:endParaRPr lang="en-US" sz="1100" dirty="0"/>
          </a:p>
        </p:txBody>
      </p:sp>
      <p:sp>
        <p:nvSpPr>
          <p:cNvPr id="5" name="Text 3"/>
          <p:cNvSpPr/>
          <p:nvPr/>
        </p:nvSpPr>
        <p:spPr>
          <a:xfrm>
            <a:off x="640080" y="868680"/>
            <a:ext cx="10881360" cy="731520"/>
          </a:xfrm>
          <a:prstGeom prst="rect">
            <a:avLst/>
          </a:prstGeom>
          <a:noFill/>
          <a:ln/>
        </p:spPr>
        <p:txBody>
          <a:bodyPr wrap="square" lIns="0" tIns="0" rIns="0" bIns="0" rtlCol="0" anchor="t"/>
          <a:lstStyle/>
          <a:p>
            <a:pPr marL="0" indent="0">
              <a:buNone/>
            </a:pPr>
            <a:r>
              <a:rPr lang="en-US" sz="2600" b="1" dirty="0">
                <a:solidFill>
                  <a:srgbClr val="232D4F"/>
                </a:solidFill>
                <a:latin typeface="NeueHaasGroteskDisp Pro Md" pitchFamily="34" charset="0"/>
                <a:ea typeface="NeueHaasGroteskDisp Pro Md" pitchFamily="34" charset="-122"/>
                <a:cs typeface="NeueHaasGroteskDisp Pro Md" pitchFamily="34" charset="-120"/>
              </a:rPr>
              <a:t>What trajectories can look like</a:t>
            </a:r>
            <a:endParaRPr lang="en-US" sz="2600" dirty="0"/>
          </a:p>
        </p:txBody>
      </p:sp>
      <p:pic>
        <p:nvPicPr>
          <p:cNvPr id="6" name="Image 0" descr="/home/claude/trajectory_fig.png"/>
          <p:cNvPicPr>
            <a:picLocks noChangeAspect="1"/>
          </p:cNvPicPr>
          <p:nvPr/>
        </p:nvPicPr>
        <p:blipFill>
          <a:blip r:embed="rId3"/>
          <a:stretch>
            <a:fillRect/>
          </a:stretch>
        </p:blipFill>
        <p:spPr>
          <a:xfrm>
            <a:off x="1371600" y="1737360"/>
            <a:ext cx="9418320" cy="3657600"/>
          </a:xfrm>
          <a:prstGeom prst="rect">
            <a:avLst/>
          </a:prstGeom>
        </p:spPr>
      </p:pic>
      <p:sp>
        <p:nvSpPr>
          <p:cNvPr id="7" name="Text 4"/>
          <p:cNvSpPr/>
          <p:nvPr/>
        </p:nvSpPr>
        <p:spPr>
          <a:xfrm>
            <a:off x="640080" y="5577840"/>
            <a:ext cx="10881360" cy="457200"/>
          </a:xfrm>
          <a:prstGeom prst="rect">
            <a:avLst/>
          </a:prstGeom>
          <a:noFill/>
          <a:ln/>
        </p:spPr>
        <p:txBody>
          <a:bodyPr wrap="square" lIns="0" tIns="0" rIns="0" bIns="0" rtlCol="0" anchor="ctr"/>
          <a:lstStyle/>
          <a:p>
            <a:pPr marL="0" indent="0" algn="ctr">
              <a:buNone/>
            </a:pPr>
            <a:r>
              <a:rPr lang="en-US" sz="1500" i="1" dirty="0">
                <a:solidFill>
                  <a:srgbClr val="232D4F"/>
                </a:solidFill>
                <a:latin typeface="NeueHaasGroteskDisp Pro" pitchFamily="34" charset="0"/>
                <a:ea typeface="NeueHaasGroteskDisp Pro" pitchFamily="34" charset="-122"/>
                <a:cs typeface="NeueHaasGroteskDisp Pro" pitchFamily="34" charset="-120"/>
              </a:rPr>
              <a:t>Three trajectory shapes, three different stories about the same task.</a:t>
            </a:r>
            <a:endParaRPr lang="en-US" sz="1500" dirty="0"/>
          </a:p>
        </p:txBody>
      </p:sp>
      <p:sp>
        <p:nvSpPr>
          <p:cNvPr id="8" name="Text 5"/>
          <p:cNvSpPr/>
          <p:nvPr/>
        </p:nvSpPr>
        <p:spPr>
          <a:xfrm>
            <a:off x="640080" y="6217920"/>
            <a:ext cx="10881360" cy="320040"/>
          </a:xfrm>
          <a:prstGeom prst="rect">
            <a:avLst/>
          </a:prstGeom>
          <a:noFill/>
          <a:ln/>
        </p:spPr>
        <p:txBody>
          <a:bodyPr wrap="square" lIns="0" tIns="0" rIns="0" bIns="0" rtlCol="0" anchor="ctr"/>
          <a:lstStyle/>
          <a:p>
            <a:pPr marL="0" indent="0" algn="ctr">
              <a:buNone/>
            </a:pPr>
            <a:r>
              <a:rPr lang="en-US" sz="1100" i="1" dirty="0">
                <a:solidFill>
                  <a:srgbClr val="797979"/>
                </a:solidFill>
                <a:latin typeface="NeueHaasGroteskDisp Pro" pitchFamily="34" charset="0"/>
                <a:ea typeface="NeueHaasGroteskDisp Pro" pitchFamily="34" charset="-122"/>
                <a:cs typeface="NeueHaasGroteskDisp Pro" pitchFamily="34" charset="-120"/>
              </a:rPr>
              <a:t>Output measures cannot distinguish these endpoints. Trajectory measures can.</a:t>
            </a:r>
            <a:endParaRPr lang="en-US" sz="11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D6DEE8"/>
        </a:solidFill>
        <a:effectLst/>
      </p:bgPr>
    </p:bg>
    <p:spTree>
      <p:nvGrpSpPr>
        <p:cNvPr id="1" name=""/>
        <p:cNvGrpSpPr/>
        <p:nvPr/>
      </p:nvGrpSpPr>
      <p:grpSpPr>
        <a:xfrm>
          <a:off x="0" y="0"/>
          <a:ext cx="0" cy="0"/>
          <a:chOff x="0" y="0"/>
          <a:chExt cx="0" cy="0"/>
        </a:xfrm>
      </p:grpSpPr>
      <p:sp>
        <p:nvSpPr>
          <p:cNvPr id="2" name="Text 0"/>
          <p:cNvSpPr/>
          <p:nvPr/>
        </p:nvSpPr>
        <p:spPr>
          <a:xfrm>
            <a:off x="11338560" y="6355080"/>
            <a:ext cx="457200" cy="274320"/>
          </a:xfrm>
          <a:prstGeom prst="rect">
            <a:avLst/>
          </a:prstGeom>
          <a:noFill/>
          <a:ln/>
        </p:spPr>
        <p:txBody>
          <a:bodyPr wrap="square" rtlCol="0" anchor="ctr"/>
          <a:lstStyle/>
          <a:p>
            <a:pPr marL="0" indent="0" algn="r">
              <a:buNone/>
            </a:pPr>
            <a:r>
              <a:rPr lang="en-US" sz="900" dirty="0">
                <a:solidFill>
                  <a:srgbClr val="797979"/>
                </a:solidFill>
                <a:latin typeface="NeueHaasGroteskDisp Pro" pitchFamily="34" charset="0"/>
                <a:ea typeface="NeueHaasGroteskDisp Pro" pitchFamily="34" charset="-122"/>
                <a:cs typeface="NeueHaasGroteskDisp Pro" pitchFamily="34" charset="-120"/>
              </a:rPr>
              <a:t>3</a:t>
            </a:r>
            <a:endParaRPr lang="en-US" sz="900" dirty="0"/>
          </a:p>
        </p:txBody>
      </p:sp>
      <p:sp>
        <p:nvSpPr>
          <p:cNvPr id="3" name="Shape 1"/>
          <p:cNvSpPr/>
          <p:nvPr/>
        </p:nvSpPr>
        <p:spPr>
          <a:xfrm>
            <a:off x="640080" y="576072"/>
            <a:ext cx="320040" cy="36576"/>
          </a:xfrm>
          <a:prstGeom prst="rect">
            <a:avLst/>
          </a:prstGeom>
          <a:solidFill>
            <a:srgbClr val="D14EFF"/>
          </a:solidFill>
          <a:ln w="12700">
            <a:solidFill>
              <a:srgbClr val="D14EFF"/>
            </a:solidFill>
            <a:prstDash val="solid"/>
          </a:ln>
        </p:spPr>
        <p:txBody>
          <a:bodyPr/>
          <a:lstStyle/>
          <a:p>
            <a:endParaRPr lang="en-US"/>
          </a:p>
        </p:txBody>
      </p:sp>
      <p:sp>
        <p:nvSpPr>
          <p:cNvPr id="4" name="Text 2"/>
          <p:cNvSpPr/>
          <p:nvPr/>
        </p:nvSpPr>
        <p:spPr>
          <a:xfrm>
            <a:off x="1097280" y="502920"/>
            <a:ext cx="5486400" cy="274320"/>
          </a:xfrm>
          <a:prstGeom prst="rect">
            <a:avLst/>
          </a:prstGeom>
          <a:noFill/>
          <a:ln/>
        </p:spPr>
        <p:txBody>
          <a:bodyPr wrap="square" lIns="0" tIns="0" rIns="0" bIns="0" rtlCol="0" anchor="ctr"/>
          <a:lstStyle/>
          <a:p>
            <a:pPr marL="0" indent="0">
              <a:buNone/>
            </a:pPr>
            <a:r>
              <a:rPr lang="en-US" sz="1100" b="1" kern="0" spc="400" dirty="0">
                <a:solidFill>
                  <a:srgbClr val="D14EFF"/>
                </a:solidFill>
                <a:latin typeface="NeueHaasGroteskDisp Pro Md" pitchFamily="34" charset="0"/>
                <a:ea typeface="NeueHaasGroteskDisp Pro Md" pitchFamily="34" charset="-122"/>
                <a:cs typeface="NeueHaasGroteskDisp Pro Md" pitchFamily="34" charset="-120"/>
              </a:rPr>
              <a:t>THE WORK BEFORE THE WORK</a:t>
            </a:r>
            <a:endParaRPr lang="en-US" sz="1100" dirty="0"/>
          </a:p>
        </p:txBody>
      </p:sp>
      <p:sp>
        <p:nvSpPr>
          <p:cNvPr id="5" name="Text 3"/>
          <p:cNvSpPr/>
          <p:nvPr/>
        </p:nvSpPr>
        <p:spPr>
          <a:xfrm>
            <a:off x="640080" y="868680"/>
            <a:ext cx="10881360" cy="731520"/>
          </a:xfrm>
          <a:prstGeom prst="rect">
            <a:avLst/>
          </a:prstGeom>
          <a:noFill/>
          <a:ln/>
        </p:spPr>
        <p:txBody>
          <a:bodyPr wrap="square" lIns="0" tIns="0" rIns="0" bIns="0" rtlCol="0" anchor="t"/>
          <a:lstStyle/>
          <a:p>
            <a:pPr marL="0" indent="0">
              <a:buNone/>
            </a:pPr>
            <a:r>
              <a:rPr lang="en-US" sz="3000" b="1" dirty="0">
                <a:solidFill>
                  <a:srgbClr val="232D4F"/>
                </a:solidFill>
                <a:latin typeface="NeueHaasGroteskDisp Pro Md" pitchFamily="34" charset="0"/>
                <a:ea typeface="NeueHaasGroteskDisp Pro Md" pitchFamily="34" charset="-122"/>
                <a:cs typeface="NeueHaasGroteskDisp Pro Md" pitchFamily="34" charset="-120"/>
              </a:rPr>
              <a:t>Creative work begins before ideas</a:t>
            </a:r>
            <a:endParaRPr lang="en-US" sz="3000" dirty="0"/>
          </a:p>
        </p:txBody>
      </p:sp>
      <p:sp>
        <p:nvSpPr>
          <p:cNvPr id="6" name="Text 4"/>
          <p:cNvSpPr/>
          <p:nvPr/>
        </p:nvSpPr>
        <p:spPr>
          <a:xfrm>
            <a:off x="8686800" y="2560320"/>
            <a:ext cx="2286000" cy="365760"/>
          </a:xfrm>
          <a:prstGeom prst="rect">
            <a:avLst/>
          </a:prstGeom>
          <a:noFill/>
          <a:ln/>
        </p:spPr>
        <p:txBody>
          <a:bodyPr wrap="square" lIns="0" tIns="0" rIns="0" bIns="0" rtlCol="0" anchor="ctr"/>
          <a:lstStyle/>
          <a:p>
            <a:pPr marL="0" indent="0">
              <a:buNone/>
            </a:pPr>
            <a:r>
              <a:rPr lang="en-US" sz="1800" b="1" dirty="0">
                <a:solidFill>
                  <a:srgbClr val="D14EFF"/>
                </a:solidFill>
                <a:latin typeface="NeueHaasGroteskDisp Pro Md" pitchFamily="34" charset="0"/>
                <a:ea typeface="NeueHaasGroteskDisp Pro Md" pitchFamily="34" charset="-122"/>
                <a:cs typeface="NeueHaasGroteskDisp Pro Md" pitchFamily="34" charset="-120"/>
              </a:rPr>
              <a:t>Problem</a:t>
            </a:r>
            <a:endParaRPr lang="en-US" sz="1800" dirty="0"/>
          </a:p>
        </p:txBody>
      </p:sp>
      <p:sp>
        <p:nvSpPr>
          <p:cNvPr id="7" name="Text 5"/>
          <p:cNvSpPr/>
          <p:nvPr/>
        </p:nvSpPr>
        <p:spPr>
          <a:xfrm>
            <a:off x="8686800" y="2926080"/>
            <a:ext cx="2286000" cy="274320"/>
          </a:xfrm>
          <a:prstGeom prst="rect">
            <a:avLst/>
          </a:prstGeom>
          <a:noFill/>
          <a:ln/>
        </p:spPr>
        <p:txBody>
          <a:bodyPr wrap="square" lIns="0" tIns="0" rIns="0" bIns="0" rtlCol="0" anchor="ctr"/>
          <a:lstStyle/>
          <a:p>
            <a:pPr marL="0" indent="0">
              <a:buNone/>
            </a:pPr>
            <a:r>
              <a:rPr lang="en-US" sz="1400" dirty="0">
                <a:solidFill>
                  <a:srgbClr val="797979"/>
                </a:solidFill>
                <a:latin typeface="NeueHaasGroteskDisp Pro" pitchFamily="34" charset="0"/>
                <a:ea typeface="NeueHaasGroteskDisp Pro" pitchFamily="34" charset="-122"/>
                <a:cs typeface="NeueHaasGroteskDisp Pro" pitchFamily="34" charset="-120"/>
              </a:rPr>
              <a:t>↓</a:t>
            </a:r>
            <a:endParaRPr lang="en-US" sz="1400" dirty="0"/>
          </a:p>
        </p:txBody>
      </p:sp>
      <p:sp>
        <p:nvSpPr>
          <p:cNvPr id="8" name="Text 6"/>
          <p:cNvSpPr/>
          <p:nvPr/>
        </p:nvSpPr>
        <p:spPr>
          <a:xfrm>
            <a:off x="8686800" y="3383280"/>
            <a:ext cx="2286000" cy="365760"/>
          </a:xfrm>
          <a:prstGeom prst="rect">
            <a:avLst/>
          </a:prstGeom>
          <a:noFill/>
          <a:ln/>
        </p:spPr>
        <p:txBody>
          <a:bodyPr wrap="square" lIns="0" tIns="0" rIns="0" bIns="0" rtlCol="0" anchor="ctr"/>
          <a:lstStyle/>
          <a:p>
            <a:pPr marL="0" indent="0">
              <a:buNone/>
            </a:pPr>
            <a:r>
              <a:rPr lang="en-US" sz="1800" dirty="0">
                <a:solidFill>
                  <a:srgbClr val="232D4F"/>
                </a:solidFill>
                <a:latin typeface="NeueHaasGroteskDisp Pro Md" pitchFamily="34" charset="0"/>
                <a:ea typeface="NeueHaasGroteskDisp Pro Md" pitchFamily="34" charset="-122"/>
                <a:cs typeface="NeueHaasGroteskDisp Pro Md" pitchFamily="34" charset="-120"/>
              </a:rPr>
              <a:t>Goals</a:t>
            </a:r>
            <a:endParaRPr lang="en-US" sz="1800" dirty="0"/>
          </a:p>
        </p:txBody>
      </p:sp>
      <p:sp>
        <p:nvSpPr>
          <p:cNvPr id="9" name="Text 7"/>
          <p:cNvSpPr/>
          <p:nvPr/>
        </p:nvSpPr>
        <p:spPr>
          <a:xfrm>
            <a:off x="8686800" y="3749040"/>
            <a:ext cx="2286000" cy="274320"/>
          </a:xfrm>
          <a:prstGeom prst="rect">
            <a:avLst/>
          </a:prstGeom>
          <a:noFill/>
          <a:ln/>
        </p:spPr>
        <p:txBody>
          <a:bodyPr wrap="square" lIns="0" tIns="0" rIns="0" bIns="0" rtlCol="0" anchor="ctr"/>
          <a:lstStyle/>
          <a:p>
            <a:pPr marL="0" indent="0">
              <a:buNone/>
            </a:pPr>
            <a:r>
              <a:rPr lang="en-US" sz="1400" dirty="0">
                <a:solidFill>
                  <a:srgbClr val="797979"/>
                </a:solidFill>
                <a:latin typeface="NeueHaasGroteskDisp Pro" pitchFamily="34" charset="0"/>
                <a:ea typeface="NeueHaasGroteskDisp Pro" pitchFamily="34" charset="-122"/>
                <a:cs typeface="NeueHaasGroteskDisp Pro" pitchFamily="34" charset="-120"/>
              </a:rPr>
              <a:t>↓</a:t>
            </a:r>
            <a:endParaRPr lang="en-US" sz="1400" dirty="0"/>
          </a:p>
        </p:txBody>
      </p:sp>
      <p:sp>
        <p:nvSpPr>
          <p:cNvPr id="10" name="Text 8"/>
          <p:cNvSpPr/>
          <p:nvPr/>
        </p:nvSpPr>
        <p:spPr>
          <a:xfrm>
            <a:off x="8686800" y="4206240"/>
            <a:ext cx="2286000" cy="365760"/>
          </a:xfrm>
          <a:prstGeom prst="rect">
            <a:avLst/>
          </a:prstGeom>
          <a:noFill/>
          <a:ln/>
        </p:spPr>
        <p:txBody>
          <a:bodyPr wrap="square" lIns="0" tIns="0" rIns="0" bIns="0" rtlCol="0" anchor="ctr"/>
          <a:lstStyle/>
          <a:p>
            <a:pPr marL="0" indent="0">
              <a:buNone/>
            </a:pPr>
            <a:r>
              <a:rPr lang="en-US" sz="1800" dirty="0">
                <a:solidFill>
                  <a:srgbClr val="232D4F"/>
                </a:solidFill>
                <a:latin typeface="NeueHaasGroteskDisp Pro Md" pitchFamily="34" charset="0"/>
                <a:ea typeface="NeueHaasGroteskDisp Pro Md" pitchFamily="34" charset="-122"/>
                <a:cs typeface="NeueHaasGroteskDisp Pro Md" pitchFamily="34" charset="-120"/>
              </a:rPr>
              <a:t>Constraints</a:t>
            </a:r>
            <a:endParaRPr lang="en-US" sz="1800" dirty="0"/>
          </a:p>
        </p:txBody>
      </p:sp>
      <p:sp>
        <p:nvSpPr>
          <p:cNvPr id="11" name="Text 9"/>
          <p:cNvSpPr/>
          <p:nvPr/>
        </p:nvSpPr>
        <p:spPr>
          <a:xfrm>
            <a:off x="8686800" y="4572000"/>
            <a:ext cx="2286000" cy="274320"/>
          </a:xfrm>
          <a:prstGeom prst="rect">
            <a:avLst/>
          </a:prstGeom>
          <a:noFill/>
          <a:ln/>
        </p:spPr>
        <p:txBody>
          <a:bodyPr wrap="square" lIns="0" tIns="0" rIns="0" bIns="0" rtlCol="0" anchor="ctr"/>
          <a:lstStyle/>
          <a:p>
            <a:pPr marL="0" indent="0">
              <a:buNone/>
            </a:pPr>
            <a:r>
              <a:rPr lang="en-US" sz="1400" dirty="0">
                <a:solidFill>
                  <a:srgbClr val="797979"/>
                </a:solidFill>
                <a:latin typeface="NeueHaasGroteskDisp Pro" pitchFamily="34" charset="0"/>
                <a:ea typeface="NeueHaasGroteskDisp Pro" pitchFamily="34" charset="-122"/>
                <a:cs typeface="NeueHaasGroteskDisp Pro" pitchFamily="34" charset="-120"/>
              </a:rPr>
              <a:t>↓</a:t>
            </a:r>
            <a:endParaRPr lang="en-US" sz="1400" dirty="0"/>
          </a:p>
        </p:txBody>
      </p:sp>
      <p:sp>
        <p:nvSpPr>
          <p:cNvPr id="12" name="Text 10"/>
          <p:cNvSpPr/>
          <p:nvPr/>
        </p:nvSpPr>
        <p:spPr>
          <a:xfrm>
            <a:off x="8686800" y="5029200"/>
            <a:ext cx="2286000" cy="365760"/>
          </a:xfrm>
          <a:prstGeom prst="rect">
            <a:avLst/>
          </a:prstGeom>
          <a:noFill/>
          <a:ln/>
        </p:spPr>
        <p:txBody>
          <a:bodyPr wrap="square" lIns="0" tIns="0" rIns="0" bIns="0" rtlCol="0" anchor="ctr"/>
          <a:lstStyle/>
          <a:p>
            <a:pPr marL="0" indent="0">
              <a:buNone/>
            </a:pPr>
            <a:r>
              <a:rPr lang="en-US" sz="1800" dirty="0">
                <a:solidFill>
                  <a:srgbClr val="232D4F"/>
                </a:solidFill>
                <a:latin typeface="NeueHaasGroteskDisp Pro Md" pitchFamily="34" charset="0"/>
                <a:ea typeface="NeueHaasGroteskDisp Pro Md" pitchFamily="34" charset="-122"/>
                <a:cs typeface="NeueHaasGroteskDisp Pro Md" pitchFamily="34" charset="-120"/>
              </a:rPr>
              <a:t>Ideas</a:t>
            </a:r>
            <a:endParaRPr lang="en-US" sz="1800" dirty="0"/>
          </a:p>
        </p:txBody>
      </p:sp>
      <p:sp>
        <p:nvSpPr>
          <p:cNvPr id="13" name="Text 11"/>
          <p:cNvSpPr/>
          <p:nvPr/>
        </p:nvSpPr>
        <p:spPr>
          <a:xfrm>
            <a:off x="640080" y="2377440"/>
            <a:ext cx="7680960" cy="914400"/>
          </a:xfrm>
          <a:prstGeom prst="rect">
            <a:avLst/>
          </a:prstGeom>
          <a:noFill/>
          <a:ln/>
        </p:spPr>
        <p:txBody>
          <a:bodyPr wrap="square" lIns="0" tIns="0" rIns="0" bIns="0" rtlCol="0" anchor="t"/>
          <a:lstStyle/>
          <a:p>
            <a:pPr marL="0" indent="0" algn="l">
              <a:buNone/>
            </a:pPr>
            <a:r>
              <a:rPr lang="en-US" sz="1800" dirty="0">
                <a:solidFill>
                  <a:srgbClr val="232D4F"/>
                </a:solidFill>
                <a:latin typeface="NeueHaasGroteskDisp Pro" pitchFamily="34" charset="0"/>
                <a:ea typeface="NeueHaasGroteskDisp Pro" pitchFamily="34" charset="-122"/>
                <a:cs typeface="NeueHaasGroteskDisp Pro" pitchFamily="34" charset="-120"/>
              </a:rPr>
              <a:t>Much of creativity research evaluates outcomes — the ideas, the products, the solutions.</a:t>
            </a:r>
            <a:endParaRPr lang="en-US" sz="1800" dirty="0"/>
          </a:p>
        </p:txBody>
      </p:sp>
      <p:sp>
        <p:nvSpPr>
          <p:cNvPr id="14" name="Text 12"/>
          <p:cNvSpPr/>
          <p:nvPr/>
        </p:nvSpPr>
        <p:spPr>
          <a:xfrm>
            <a:off x="640080" y="3566160"/>
            <a:ext cx="7680960" cy="1097280"/>
          </a:xfrm>
          <a:prstGeom prst="rect">
            <a:avLst/>
          </a:prstGeom>
          <a:noFill/>
          <a:ln/>
        </p:spPr>
        <p:txBody>
          <a:bodyPr wrap="square" lIns="0" tIns="0" rIns="0" bIns="0" rtlCol="0" anchor="t"/>
          <a:lstStyle/>
          <a:p>
            <a:pPr marL="0" indent="0" algn="l">
              <a:buNone/>
            </a:pPr>
            <a:r>
              <a:rPr lang="en-US" sz="1800" dirty="0">
                <a:solidFill>
                  <a:srgbClr val="232D4F"/>
                </a:solidFill>
                <a:latin typeface="NeueHaasGroteskDisp Pro" pitchFamily="34" charset="0"/>
                <a:ea typeface="NeueHaasGroteskDisp Pro" pitchFamily="34" charset="-122"/>
                <a:cs typeface="NeueHaasGroteskDisp Pro" pitchFamily="34" charset="-120"/>
              </a:rPr>
              <a:t>But before any of those things happen, people have to determine what they are actually trying to solve.</a:t>
            </a:r>
            <a:endParaRPr lang="en-US" sz="1800" dirty="0"/>
          </a:p>
        </p:txBody>
      </p:sp>
      <p:sp>
        <p:nvSpPr>
          <p:cNvPr id="15" name="Text 13"/>
          <p:cNvSpPr/>
          <p:nvPr/>
        </p:nvSpPr>
        <p:spPr>
          <a:xfrm>
            <a:off x="640080" y="4846320"/>
            <a:ext cx="7680960" cy="1097280"/>
          </a:xfrm>
          <a:prstGeom prst="rect">
            <a:avLst/>
          </a:prstGeom>
          <a:noFill/>
          <a:ln/>
        </p:spPr>
        <p:txBody>
          <a:bodyPr wrap="square" lIns="0" tIns="0" rIns="0" bIns="0" rtlCol="0" anchor="t"/>
          <a:lstStyle/>
          <a:p>
            <a:pPr marL="0" indent="0" algn="l">
              <a:buNone/>
            </a:pPr>
            <a:r>
              <a:rPr lang="en-US" sz="1800" i="1" dirty="0">
                <a:solidFill>
                  <a:srgbClr val="D14EFF"/>
                </a:solidFill>
                <a:latin typeface="NeueHaasGroteskDisp Pro" pitchFamily="34" charset="0"/>
                <a:ea typeface="NeueHaasGroteskDisp Pro" pitchFamily="34" charset="-122"/>
                <a:cs typeface="NeueHaasGroteskDisp Pro" pitchFamily="34" charset="-120"/>
              </a:rPr>
              <a:t>That determination is itself creative work — the work that happens before the work most studies measure.</a:t>
            </a:r>
            <a:endParaRPr lang="en-US" sz="1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D6DEE8"/>
        </a:solidFill>
        <a:effectLst/>
      </p:bgPr>
    </p:bg>
    <p:spTree>
      <p:nvGrpSpPr>
        <p:cNvPr id="1" name=""/>
        <p:cNvGrpSpPr/>
        <p:nvPr/>
      </p:nvGrpSpPr>
      <p:grpSpPr>
        <a:xfrm>
          <a:off x="0" y="0"/>
          <a:ext cx="0" cy="0"/>
          <a:chOff x="0" y="0"/>
          <a:chExt cx="0" cy="0"/>
        </a:xfrm>
      </p:grpSpPr>
      <p:sp>
        <p:nvSpPr>
          <p:cNvPr id="2" name="Text 0"/>
          <p:cNvSpPr/>
          <p:nvPr/>
        </p:nvSpPr>
        <p:spPr>
          <a:xfrm>
            <a:off x="11338560" y="6355080"/>
            <a:ext cx="457200" cy="274320"/>
          </a:xfrm>
          <a:prstGeom prst="rect">
            <a:avLst/>
          </a:prstGeom>
          <a:noFill/>
          <a:ln/>
        </p:spPr>
        <p:txBody>
          <a:bodyPr wrap="square" rtlCol="0" anchor="ctr"/>
          <a:lstStyle/>
          <a:p>
            <a:pPr marL="0" indent="0" algn="r">
              <a:buNone/>
            </a:pPr>
            <a:r>
              <a:rPr lang="en-US" sz="900" dirty="0">
                <a:solidFill>
                  <a:srgbClr val="797979"/>
                </a:solidFill>
                <a:latin typeface="NeueHaasGroteskDisp Pro" pitchFamily="34" charset="0"/>
                <a:ea typeface="NeueHaasGroteskDisp Pro" pitchFamily="34" charset="-122"/>
                <a:cs typeface="NeueHaasGroteskDisp Pro" pitchFamily="34" charset="-120"/>
              </a:rPr>
              <a:t>4</a:t>
            </a:r>
            <a:endParaRPr lang="en-US" sz="900" dirty="0"/>
          </a:p>
        </p:txBody>
      </p:sp>
      <p:sp>
        <p:nvSpPr>
          <p:cNvPr id="3" name="Shape 1"/>
          <p:cNvSpPr/>
          <p:nvPr/>
        </p:nvSpPr>
        <p:spPr>
          <a:xfrm>
            <a:off x="640080" y="576072"/>
            <a:ext cx="320040" cy="36576"/>
          </a:xfrm>
          <a:prstGeom prst="rect">
            <a:avLst/>
          </a:prstGeom>
          <a:solidFill>
            <a:srgbClr val="D14EFF"/>
          </a:solidFill>
          <a:ln w="12700">
            <a:solidFill>
              <a:srgbClr val="D14EFF"/>
            </a:solidFill>
            <a:prstDash val="solid"/>
          </a:ln>
        </p:spPr>
        <p:txBody>
          <a:bodyPr/>
          <a:lstStyle/>
          <a:p>
            <a:endParaRPr lang="en-US"/>
          </a:p>
        </p:txBody>
      </p:sp>
      <p:sp>
        <p:nvSpPr>
          <p:cNvPr id="4" name="Text 2"/>
          <p:cNvSpPr/>
          <p:nvPr/>
        </p:nvSpPr>
        <p:spPr>
          <a:xfrm>
            <a:off x="1097280" y="502920"/>
            <a:ext cx="5486400" cy="274320"/>
          </a:xfrm>
          <a:prstGeom prst="rect">
            <a:avLst/>
          </a:prstGeom>
          <a:noFill/>
          <a:ln/>
        </p:spPr>
        <p:txBody>
          <a:bodyPr wrap="square" lIns="0" tIns="0" rIns="0" bIns="0" rtlCol="0" anchor="ctr"/>
          <a:lstStyle/>
          <a:p>
            <a:pPr marL="0" indent="0">
              <a:buNone/>
            </a:pPr>
            <a:r>
              <a:rPr lang="en-US" sz="1100" b="1" kern="0" spc="400" dirty="0">
                <a:solidFill>
                  <a:srgbClr val="D14EFF"/>
                </a:solidFill>
                <a:latin typeface="NeueHaasGroteskDisp Pro Md" pitchFamily="34" charset="0"/>
                <a:ea typeface="NeueHaasGroteskDisp Pro Md" pitchFamily="34" charset="-122"/>
                <a:cs typeface="NeueHaasGroteskDisp Pro Md" pitchFamily="34" charset="-120"/>
              </a:rPr>
              <a:t>WHERE THE FIELD IS LOOKING</a:t>
            </a:r>
            <a:endParaRPr lang="en-US" sz="1100" dirty="0"/>
          </a:p>
        </p:txBody>
      </p:sp>
      <p:sp>
        <p:nvSpPr>
          <p:cNvPr id="5" name="Text 3"/>
          <p:cNvSpPr/>
          <p:nvPr/>
        </p:nvSpPr>
        <p:spPr>
          <a:xfrm>
            <a:off x="640080" y="868680"/>
            <a:ext cx="10881360" cy="731520"/>
          </a:xfrm>
          <a:prstGeom prst="rect">
            <a:avLst/>
          </a:prstGeom>
          <a:noFill/>
          <a:ln/>
        </p:spPr>
        <p:txBody>
          <a:bodyPr wrap="square" lIns="0" tIns="0" rIns="0" bIns="0" rtlCol="0" anchor="t"/>
          <a:lstStyle/>
          <a:p>
            <a:pPr marL="0" indent="0">
              <a:buNone/>
            </a:pPr>
            <a:r>
              <a:rPr lang="en-US" sz="3000" b="1" dirty="0">
                <a:solidFill>
                  <a:srgbClr val="232D4F"/>
                </a:solidFill>
                <a:latin typeface="NeueHaasGroteskDisp Pro Md" pitchFamily="34" charset="0"/>
                <a:ea typeface="NeueHaasGroteskDisp Pro Md" pitchFamily="34" charset="-122"/>
                <a:cs typeface="NeueHaasGroteskDisp Pro Md" pitchFamily="34" charset="-120"/>
              </a:rPr>
              <a:t>How human-AI creativity tends to be framed</a:t>
            </a:r>
            <a:endParaRPr lang="en-US" sz="3000" dirty="0"/>
          </a:p>
        </p:txBody>
      </p:sp>
      <p:sp>
        <p:nvSpPr>
          <p:cNvPr id="6" name="Shape 4"/>
          <p:cNvSpPr/>
          <p:nvPr/>
        </p:nvSpPr>
        <p:spPr>
          <a:xfrm>
            <a:off x="2011680" y="3474720"/>
            <a:ext cx="2194560" cy="822960"/>
          </a:xfrm>
          <a:prstGeom prst="roundRect">
            <a:avLst>
              <a:gd name="adj" fmla="val 8889"/>
            </a:avLst>
          </a:prstGeom>
          <a:solidFill>
            <a:srgbClr val="C2CCDB"/>
          </a:solidFill>
          <a:ln w="12700">
            <a:solidFill>
              <a:srgbClr val="C2CCDB"/>
            </a:solidFill>
            <a:prstDash val="solid"/>
          </a:ln>
        </p:spPr>
        <p:txBody>
          <a:bodyPr/>
          <a:lstStyle/>
          <a:p>
            <a:endParaRPr lang="en-US"/>
          </a:p>
        </p:txBody>
      </p:sp>
      <p:sp>
        <p:nvSpPr>
          <p:cNvPr id="7" name="Text 5"/>
          <p:cNvSpPr/>
          <p:nvPr/>
        </p:nvSpPr>
        <p:spPr>
          <a:xfrm>
            <a:off x="2011680" y="3474720"/>
            <a:ext cx="2194560" cy="822960"/>
          </a:xfrm>
          <a:prstGeom prst="rect">
            <a:avLst/>
          </a:prstGeom>
          <a:noFill/>
          <a:ln/>
        </p:spPr>
        <p:txBody>
          <a:bodyPr wrap="square" lIns="0" tIns="0" rIns="0" bIns="0" rtlCol="0" anchor="ctr"/>
          <a:lstStyle/>
          <a:p>
            <a:pPr marL="0" indent="0" algn="ctr">
              <a:buNone/>
            </a:pPr>
            <a:r>
              <a:rPr lang="en-US" sz="1800" b="1" dirty="0">
                <a:solidFill>
                  <a:srgbClr val="232D4F"/>
                </a:solidFill>
                <a:latin typeface="NeueHaasGroteskDisp Pro Md" pitchFamily="34" charset="0"/>
                <a:ea typeface="NeueHaasGroteskDisp Pro Md" pitchFamily="34" charset="-122"/>
                <a:cs typeface="NeueHaasGroteskDisp Pro Md" pitchFamily="34" charset="-120"/>
              </a:rPr>
              <a:t>Problem</a:t>
            </a:r>
            <a:endParaRPr lang="en-US" sz="1800" dirty="0"/>
          </a:p>
        </p:txBody>
      </p:sp>
      <p:sp>
        <p:nvSpPr>
          <p:cNvPr id="8" name="Text 6"/>
          <p:cNvSpPr/>
          <p:nvPr/>
        </p:nvSpPr>
        <p:spPr>
          <a:xfrm>
            <a:off x="4206240" y="3474720"/>
            <a:ext cx="548640" cy="822960"/>
          </a:xfrm>
          <a:prstGeom prst="rect">
            <a:avLst/>
          </a:prstGeom>
          <a:noFill/>
          <a:ln/>
        </p:spPr>
        <p:txBody>
          <a:bodyPr wrap="square" lIns="0" tIns="0" rIns="0" bIns="0" rtlCol="0" anchor="ctr"/>
          <a:lstStyle/>
          <a:p>
            <a:pPr marL="0" indent="0" algn="ctr">
              <a:buNone/>
            </a:pPr>
            <a:r>
              <a:rPr lang="en-US" sz="2200" dirty="0">
                <a:solidFill>
                  <a:srgbClr val="797979"/>
                </a:solidFill>
                <a:latin typeface="NeueHaasGroteskDisp Pro" pitchFamily="34" charset="0"/>
                <a:ea typeface="NeueHaasGroteskDisp Pro" pitchFamily="34" charset="-122"/>
                <a:cs typeface="NeueHaasGroteskDisp Pro" pitchFamily="34" charset="-120"/>
              </a:rPr>
              <a:t>→</a:t>
            </a:r>
            <a:endParaRPr lang="en-US" sz="2200" dirty="0"/>
          </a:p>
        </p:txBody>
      </p:sp>
      <p:sp>
        <p:nvSpPr>
          <p:cNvPr id="9" name="Shape 7"/>
          <p:cNvSpPr/>
          <p:nvPr/>
        </p:nvSpPr>
        <p:spPr>
          <a:xfrm>
            <a:off x="4754880" y="3474720"/>
            <a:ext cx="1463040" cy="822960"/>
          </a:xfrm>
          <a:prstGeom prst="roundRect">
            <a:avLst>
              <a:gd name="adj" fmla="val 8889"/>
            </a:avLst>
          </a:prstGeom>
          <a:solidFill>
            <a:srgbClr val="232D4F"/>
          </a:solidFill>
          <a:ln w="12700">
            <a:solidFill>
              <a:srgbClr val="232D4F"/>
            </a:solidFill>
            <a:prstDash val="solid"/>
          </a:ln>
        </p:spPr>
        <p:txBody>
          <a:bodyPr/>
          <a:lstStyle/>
          <a:p>
            <a:endParaRPr lang="en-US"/>
          </a:p>
        </p:txBody>
      </p:sp>
      <p:sp>
        <p:nvSpPr>
          <p:cNvPr id="10" name="Text 8"/>
          <p:cNvSpPr/>
          <p:nvPr/>
        </p:nvSpPr>
        <p:spPr>
          <a:xfrm>
            <a:off x="4754880" y="3474720"/>
            <a:ext cx="1463040" cy="822960"/>
          </a:xfrm>
          <a:prstGeom prst="rect">
            <a:avLst/>
          </a:prstGeom>
          <a:noFill/>
          <a:ln/>
        </p:spPr>
        <p:txBody>
          <a:bodyPr wrap="square" lIns="0" tIns="0" rIns="0" bIns="0" rtlCol="0" anchor="ctr"/>
          <a:lstStyle/>
          <a:p>
            <a:pPr marL="0" indent="0" algn="ctr">
              <a:buNone/>
            </a:pPr>
            <a:r>
              <a:rPr lang="en-US" sz="1800" b="1" dirty="0">
                <a:solidFill>
                  <a:srgbClr val="FFFFFF"/>
                </a:solidFill>
                <a:latin typeface="NeueHaasGroteskDisp Pro Md" pitchFamily="34" charset="0"/>
                <a:ea typeface="NeueHaasGroteskDisp Pro Md" pitchFamily="34" charset="-122"/>
                <a:cs typeface="NeueHaasGroteskDisp Pro Md" pitchFamily="34" charset="-120"/>
              </a:rPr>
              <a:t>AI</a:t>
            </a:r>
            <a:endParaRPr lang="en-US" sz="1800" dirty="0"/>
          </a:p>
        </p:txBody>
      </p:sp>
      <p:sp>
        <p:nvSpPr>
          <p:cNvPr id="11" name="Text 9"/>
          <p:cNvSpPr/>
          <p:nvPr/>
        </p:nvSpPr>
        <p:spPr>
          <a:xfrm>
            <a:off x="6217920" y="3474720"/>
            <a:ext cx="548640" cy="822960"/>
          </a:xfrm>
          <a:prstGeom prst="rect">
            <a:avLst/>
          </a:prstGeom>
          <a:noFill/>
          <a:ln/>
        </p:spPr>
        <p:txBody>
          <a:bodyPr wrap="square" lIns="0" tIns="0" rIns="0" bIns="0" rtlCol="0" anchor="ctr"/>
          <a:lstStyle/>
          <a:p>
            <a:pPr marL="0" indent="0" algn="ctr">
              <a:buNone/>
            </a:pPr>
            <a:r>
              <a:rPr lang="en-US" sz="2200" dirty="0">
                <a:solidFill>
                  <a:srgbClr val="797979"/>
                </a:solidFill>
                <a:latin typeface="NeueHaasGroteskDisp Pro" pitchFamily="34" charset="0"/>
                <a:ea typeface="NeueHaasGroteskDisp Pro" pitchFamily="34" charset="-122"/>
                <a:cs typeface="NeueHaasGroteskDisp Pro" pitchFamily="34" charset="-120"/>
              </a:rPr>
              <a:t>→</a:t>
            </a:r>
            <a:endParaRPr lang="en-US" sz="2200" dirty="0"/>
          </a:p>
        </p:txBody>
      </p:sp>
      <p:sp>
        <p:nvSpPr>
          <p:cNvPr id="12" name="Shape 10"/>
          <p:cNvSpPr/>
          <p:nvPr/>
        </p:nvSpPr>
        <p:spPr>
          <a:xfrm>
            <a:off x="6766560" y="3474720"/>
            <a:ext cx="2377440" cy="822960"/>
          </a:xfrm>
          <a:prstGeom prst="roundRect">
            <a:avLst>
              <a:gd name="adj" fmla="val 8889"/>
            </a:avLst>
          </a:prstGeom>
          <a:solidFill>
            <a:srgbClr val="C2CCDB"/>
          </a:solidFill>
          <a:ln w="12700">
            <a:solidFill>
              <a:srgbClr val="C2CCDB"/>
            </a:solidFill>
            <a:prstDash val="solid"/>
          </a:ln>
        </p:spPr>
        <p:txBody>
          <a:bodyPr/>
          <a:lstStyle/>
          <a:p>
            <a:endParaRPr lang="en-US"/>
          </a:p>
        </p:txBody>
      </p:sp>
      <p:sp>
        <p:nvSpPr>
          <p:cNvPr id="13" name="Text 11"/>
          <p:cNvSpPr/>
          <p:nvPr/>
        </p:nvSpPr>
        <p:spPr>
          <a:xfrm>
            <a:off x="6766560" y="3474720"/>
            <a:ext cx="2377440" cy="822960"/>
          </a:xfrm>
          <a:prstGeom prst="rect">
            <a:avLst/>
          </a:prstGeom>
          <a:noFill/>
          <a:ln/>
        </p:spPr>
        <p:txBody>
          <a:bodyPr wrap="square" lIns="0" tIns="0" rIns="0" bIns="0" rtlCol="0" anchor="ctr"/>
          <a:lstStyle/>
          <a:p>
            <a:pPr marL="0" indent="0" algn="ctr">
              <a:buNone/>
            </a:pPr>
            <a:r>
              <a:rPr lang="en-US" sz="1800" b="1" dirty="0">
                <a:solidFill>
                  <a:srgbClr val="232D4F"/>
                </a:solidFill>
                <a:latin typeface="NeueHaasGroteskDisp Pro Md" pitchFamily="34" charset="0"/>
                <a:ea typeface="NeueHaasGroteskDisp Pro Md" pitchFamily="34" charset="-122"/>
                <a:cs typeface="NeueHaasGroteskDisp Pro Md" pitchFamily="34" charset="-120"/>
              </a:rPr>
              <a:t>Better ideas</a:t>
            </a:r>
            <a:endParaRPr lang="en-US" sz="1800" dirty="0"/>
          </a:p>
        </p:txBody>
      </p:sp>
      <p:sp>
        <p:nvSpPr>
          <p:cNvPr id="14" name="Text 12"/>
          <p:cNvSpPr/>
          <p:nvPr/>
        </p:nvSpPr>
        <p:spPr>
          <a:xfrm>
            <a:off x="640080" y="4846320"/>
            <a:ext cx="10881360" cy="731520"/>
          </a:xfrm>
          <a:prstGeom prst="rect">
            <a:avLst/>
          </a:prstGeom>
          <a:noFill/>
          <a:ln/>
        </p:spPr>
        <p:txBody>
          <a:bodyPr wrap="square" lIns="0" tIns="0" rIns="0" bIns="0" rtlCol="0" anchor="t"/>
          <a:lstStyle/>
          <a:p>
            <a:pPr marL="0" indent="0" algn="ctr">
              <a:buNone/>
            </a:pPr>
            <a:r>
              <a:rPr lang="en-US" sz="1800" dirty="0">
                <a:solidFill>
                  <a:srgbClr val="232D4F"/>
                </a:solidFill>
                <a:latin typeface="NeueHaasGroteskDisp Pro" pitchFamily="34" charset="0"/>
                <a:ea typeface="NeueHaasGroteskDisp Pro" pitchFamily="34" charset="-122"/>
                <a:cs typeface="NeueHaasGroteskDisp Pro" pitchFamily="34" charset="-120"/>
              </a:rPr>
              <a:t>Most measurement treats the problem as fixed for the purpose of evaluating AI assistance.</a:t>
            </a:r>
            <a:endParaRPr lang="en-US" sz="1800" dirty="0"/>
          </a:p>
        </p:txBody>
      </p:sp>
      <p:sp>
        <p:nvSpPr>
          <p:cNvPr id="15" name="Text 13"/>
          <p:cNvSpPr/>
          <p:nvPr/>
        </p:nvSpPr>
        <p:spPr>
          <a:xfrm>
            <a:off x="640080" y="5577840"/>
            <a:ext cx="10881360" cy="320040"/>
          </a:xfrm>
          <a:prstGeom prst="rect">
            <a:avLst/>
          </a:prstGeom>
          <a:noFill/>
          <a:ln/>
        </p:spPr>
        <p:txBody>
          <a:bodyPr wrap="square" lIns="0" tIns="0" rIns="0" bIns="0" rtlCol="0" anchor="ctr"/>
          <a:lstStyle/>
          <a:p>
            <a:pPr marL="0" indent="0" algn="ctr">
              <a:buNone/>
            </a:pPr>
            <a:r>
              <a:rPr lang="en-US" sz="1100" i="1" dirty="0">
                <a:solidFill>
                  <a:srgbClr val="797979"/>
                </a:solidFill>
                <a:latin typeface="NeueHaasGroteskDisp Pro" pitchFamily="34" charset="0"/>
                <a:ea typeface="NeueHaasGroteskDisp Pro" pitchFamily="34" charset="-122"/>
                <a:cs typeface="NeueHaasGroteskDisp Pro" pitchFamily="34" charset="-120"/>
              </a:rPr>
              <a:t>This work is robust, useful, and not what this talk is about.</a:t>
            </a:r>
            <a:endParaRPr lang="en-US" sz="11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D6DEE8"/>
        </a:solidFill>
        <a:effectLst/>
      </p:bgPr>
    </p:bg>
    <p:spTree>
      <p:nvGrpSpPr>
        <p:cNvPr id="1" name=""/>
        <p:cNvGrpSpPr/>
        <p:nvPr/>
      </p:nvGrpSpPr>
      <p:grpSpPr>
        <a:xfrm>
          <a:off x="0" y="0"/>
          <a:ext cx="0" cy="0"/>
          <a:chOff x="0" y="0"/>
          <a:chExt cx="0" cy="0"/>
        </a:xfrm>
      </p:grpSpPr>
      <p:sp>
        <p:nvSpPr>
          <p:cNvPr id="2" name="Text 0"/>
          <p:cNvSpPr/>
          <p:nvPr/>
        </p:nvSpPr>
        <p:spPr>
          <a:xfrm>
            <a:off x="11338560" y="6355080"/>
            <a:ext cx="457200" cy="274320"/>
          </a:xfrm>
          <a:prstGeom prst="rect">
            <a:avLst/>
          </a:prstGeom>
          <a:noFill/>
          <a:ln/>
        </p:spPr>
        <p:txBody>
          <a:bodyPr wrap="square" rtlCol="0" anchor="ctr"/>
          <a:lstStyle/>
          <a:p>
            <a:pPr marL="0" indent="0" algn="r">
              <a:buNone/>
            </a:pPr>
            <a:r>
              <a:rPr lang="en-US" sz="900" dirty="0">
                <a:solidFill>
                  <a:srgbClr val="797979"/>
                </a:solidFill>
                <a:latin typeface="NeueHaasGroteskDisp Pro" pitchFamily="34" charset="0"/>
                <a:ea typeface="NeueHaasGroteskDisp Pro" pitchFamily="34" charset="-122"/>
                <a:cs typeface="NeueHaasGroteskDisp Pro" pitchFamily="34" charset="-120"/>
              </a:rPr>
              <a:t>5</a:t>
            </a:r>
            <a:endParaRPr lang="en-US" sz="900" dirty="0"/>
          </a:p>
        </p:txBody>
      </p:sp>
      <p:sp>
        <p:nvSpPr>
          <p:cNvPr id="3" name="Shape 1"/>
          <p:cNvSpPr/>
          <p:nvPr/>
        </p:nvSpPr>
        <p:spPr>
          <a:xfrm>
            <a:off x="640080" y="576072"/>
            <a:ext cx="320040" cy="36576"/>
          </a:xfrm>
          <a:prstGeom prst="rect">
            <a:avLst/>
          </a:prstGeom>
          <a:solidFill>
            <a:srgbClr val="D14EFF"/>
          </a:solidFill>
          <a:ln w="12700">
            <a:solidFill>
              <a:srgbClr val="D14EFF"/>
            </a:solidFill>
            <a:prstDash val="solid"/>
          </a:ln>
        </p:spPr>
        <p:txBody>
          <a:bodyPr/>
          <a:lstStyle/>
          <a:p>
            <a:endParaRPr lang="en-US"/>
          </a:p>
        </p:txBody>
      </p:sp>
      <p:sp>
        <p:nvSpPr>
          <p:cNvPr id="4" name="Text 2"/>
          <p:cNvSpPr/>
          <p:nvPr/>
        </p:nvSpPr>
        <p:spPr>
          <a:xfrm>
            <a:off x="1097280" y="502920"/>
            <a:ext cx="5486400" cy="274320"/>
          </a:xfrm>
          <a:prstGeom prst="rect">
            <a:avLst/>
          </a:prstGeom>
          <a:noFill/>
          <a:ln/>
        </p:spPr>
        <p:txBody>
          <a:bodyPr wrap="square" lIns="0" tIns="0" rIns="0" bIns="0" rtlCol="0" anchor="ctr"/>
          <a:lstStyle/>
          <a:p>
            <a:pPr marL="0" indent="0">
              <a:buNone/>
            </a:pPr>
            <a:r>
              <a:rPr lang="en-US" sz="1100" b="1" kern="0" spc="400" dirty="0">
                <a:solidFill>
                  <a:srgbClr val="D14EFF"/>
                </a:solidFill>
                <a:latin typeface="NeueHaasGroteskDisp Pro Md" pitchFamily="34" charset="0"/>
                <a:ea typeface="NeueHaasGroteskDisp Pro Md" pitchFamily="34" charset="-122"/>
                <a:cs typeface="NeueHaasGroteskDisp Pro Md" pitchFamily="34" charset="-120"/>
              </a:rPr>
              <a:t>THE PIVOT</a:t>
            </a:r>
            <a:endParaRPr lang="en-US" sz="1100" dirty="0"/>
          </a:p>
        </p:txBody>
      </p:sp>
      <p:sp>
        <p:nvSpPr>
          <p:cNvPr id="5" name="Text 3"/>
          <p:cNvSpPr/>
          <p:nvPr/>
        </p:nvSpPr>
        <p:spPr>
          <a:xfrm>
            <a:off x="640080" y="868680"/>
            <a:ext cx="10881360" cy="731520"/>
          </a:xfrm>
          <a:prstGeom prst="rect">
            <a:avLst/>
          </a:prstGeom>
          <a:noFill/>
          <a:ln/>
        </p:spPr>
        <p:txBody>
          <a:bodyPr wrap="square" lIns="0" tIns="0" rIns="0" bIns="0" rtlCol="0" anchor="t"/>
          <a:lstStyle/>
          <a:p>
            <a:pPr marL="0" indent="0">
              <a:buNone/>
            </a:pPr>
            <a:r>
              <a:rPr lang="en-US" sz="3000" b="1" dirty="0">
                <a:solidFill>
                  <a:srgbClr val="232D4F"/>
                </a:solidFill>
                <a:latin typeface="NeueHaasGroteskDisp Pro Md" pitchFamily="34" charset="0"/>
                <a:ea typeface="NeueHaasGroteskDisp Pro Md" pitchFamily="34" charset="-122"/>
                <a:cs typeface="NeueHaasGroteskDisp Pro Md" pitchFamily="34" charset="-120"/>
              </a:rPr>
              <a:t>But what if the problem isn't fixed?</a:t>
            </a:r>
            <a:endParaRPr lang="en-US" sz="3000" dirty="0"/>
          </a:p>
        </p:txBody>
      </p:sp>
      <p:sp>
        <p:nvSpPr>
          <p:cNvPr id="6" name="Text 4"/>
          <p:cNvSpPr/>
          <p:nvPr/>
        </p:nvSpPr>
        <p:spPr>
          <a:xfrm>
            <a:off x="4731240" y="2377440"/>
            <a:ext cx="2194560" cy="548640"/>
          </a:xfrm>
          <a:prstGeom prst="rect">
            <a:avLst/>
          </a:prstGeom>
          <a:noFill/>
          <a:ln/>
        </p:spPr>
        <p:txBody>
          <a:bodyPr wrap="square" lIns="0" tIns="0" rIns="0" bIns="0" rtlCol="0" anchor="ctr"/>
          <a:lstStyle/>
          <a:p>
            <a:pPr marL="0" indent="0" algn="ctr">
              <a:buNone/>
            </a:pPr>
            <a:r>
              <a:rPr lang="en-US" sz="2200" b="1" dirty="0">
                <a:solidFill>
                  <a:srgbClr val="D14EFF"/>
                </a:solidFill>
                <a:latin typeface="NeueHaasGroteskDisp Pro Md" pitchFamily="34" charset="0"/>
                <a:ea typeface="NeueHaasGroteskDisp Pro Md" pitchFamily="34" charset="-122"/>
                <a:cs typeface="NeueHaasGroteskDisp Pro Md" pitchFamily="34" charset="-120"/>
              </a:rPr>
              <a:t>Problem</a:t>
            </a:r>
            <a:endParaRPr lang="en-US" sz="2200" dirty="0"/>
          </a:p>
        </p:txBody>
      </p:sp>
      <p:sp>
        <p:nvSpPr>
          <p:cNvPr id="7" name="Text 5"/>
          <p:cNvSpPr/>
          <p:nvPr/>
        </p:nvSpPr>
        <p:spPr>
          <a:xfrm>
            <a:off x="3246120" y="4937760"/>
            <a:ext cx="2194560" cy="548640"/>
          </a:xfrm>
          <a:prstGeom prst="rect">
            <a:avLst/>
          </a:prstGeom>
          <a:noFill/>
          <a:ln/>
        </p:spPr>
        <p:txBody>
          <a:bodyPr wrap="square" lIns="0" tIns="0" rIns="0" bIns="0" rtlCol="0" anchor="ctr"/>
          <a:lstStyle/>
          <a:p>
            <a:pPr marL="0" indent="0" algn="ctr">
              <a:buNone/>
            </a:pPr>
            <a:r>
              <a:rPr lang="en-US" sz="2200" b="1" dirty="0">
                <a:solidFill>
                  <a:srgbClr val="232D4F"/>
                </a:solidFill>
                <a:latin typeface="NeueHaasGroteskDisp Pro Md" pitchFamily="34" charset="0"/>
                <a:ea typeface="NeueHaasGroteskDisp Pro Md" pitchFamily="34" charset="-122"/>
                <a:cs typeface="NeueHaasGroteskDisp Pro Md" pitchFamily="34" charset="-120"/>
              </a:rPr>
              <a:t>AI</a:t>
            </a:r>
            <a:endParaRPr lang="en-US" sz="2200" dirty="0"/>
          </a:p>
        </p:txBody>
      </p:sp>
      <p:sp>
        <p:nvSpPr>
          <p:cNvPr id="8" name="Text 6"/>
          <p:cNvSpPr/>
          <p:nvPr/>
        </p:nvSpPr>
        <p:spPr>
          <a:xfrm>
            <a:off x="6720840" y="4937760"/>
            <a:ext cx="2194560" cy="548640"/>
          </a:xfrm>
          <a:prstGeom prst="rect">
            <a:avLst/>
          </a:prstGeom>
          <a:noFill/>
          <a:ln/>
        </p:spPr>
        <p:txBody>
          <a:bodyPr wrap="square" lIns="0" tIns="0" rIns="0" bIns="0" rtlCol="0" anchor="ctr"/>
          <a:lstStyle/>
          <a:p>
            <a:pPr marL="0" indent="0" algn="ctr">
              <a:buNone/>
            </a:pPr>
            <a:r>
              <a:rPr lang="en-US" sz="2200" b="1" dirty="0">
                <a:solidFill>
                  <a:srgbClr val="232D4F"/>
                </a:solidFill>
                <a:latin typeface="NeueHaasGroteskDisp Pro Md" pitchFamily="34" charset="0"/>
                <a:ea typeface="NeueHaasGroteskDisp Pro Md" pitchFamily="34" charset="-122"/>
                <a:cs typeface="NeueHaasGroteskDisp Pro Md" pitchFamily="34" charset="-120"/>
              </a:rPr>
              <a:t>Human</a:t>
            </a:r>
            <a:endParaRPr lang="en-US" sz="2200" dirty="0"/>
          </a:p>
        </p:txBody>
      </p:sp>
      <p:sp>
        <p:nvSpPr>
          <p:cNvPr id="9" name="Shape 7"/>
          <p:cNvSpPr/>
          <p:nvPr/>
        </p:nvSpPr>
        <p:spPr>
          <a:xfrm>
            <a:off x="5087550" y="2834640"/>
            <a:ext cx="0" cy="1737360"/>
          </a:xfrm>
          <a:prstGeom prst="line">
            <a:avLst/>
          </a:prstGeom>
          <a:noFill/>
          <a:ln w="25400">
            <a:solidFill>
              <a:srgbClr val="D14EFF"/>
            </a:solidFill>
            <a:prstDash val="solid"/>
            <a:headEnd type="triangle"/>
            <a:tailEnd type="triangle"/>
          </a:ln>
        </p:spPr>
        <p:txBody>
          <a:bodyPr/>
          <a:lstStyle/>
          <a:p>
            <a:endParaRPr lang="en-US"/>
          </a:p>
        </p:txBody>
      </p:sp>
      <p:sp>
        <p:nvSpPr>
          <p:cNvPr id="10" name="Shape 8"/>
          <p:cNvSpPr/>
          <p:nvPr/>
        </p:nvSpPr>
        <p:spPr>
          <a:xfrm>
            <a:off x="6537960" y="2834640"/>
            <a:ext cx="1097280" cy="1737360"/>
          </a:xfrm>
          <a:prstGeom prst="line">
            <a:avLst/>
          </a:prstGeom>
          <a:noFill/>
          <a:ln w="25400">
            <a:solidFill>
              <a:srgbClr val="D14EFF"/>
            </a:solidFill>
            <a:prstDash val="solid"/>
            <a:headEnd type="triangle"/>
            <a:tailEnd type="triangle"/>
          </a:ln>
        </p:spPr>
        <p:txBody>
          <a:bodyPr/>
          <a:lstStyle/>
          <a:p>
            <a:endParaRPr lang="en-US"/>
          </a:p>
        </p:txBody>
      </p:sp>
      <p:sp>
        <p:nvSpPr>
          <p:cNvPr id="11" name="Shape 9"/>
          <p:cNvSpPr/>
          <p:nvPr/>
        </p:nvSpPr>
        <p:spPr>
          <a:xfrm>
            <a:off x="5074920" y="5212080"/>
            <a:ext cx="2011680" cy="0"/>
          </a:xfrm>
          <a:prstGeom prst="line">
            <a:avLst/>
          </a:prstGeom>
          <a:noFill/>
          <a:ln w="25400">
            <a:solidFill>
              <a:srgbClr val="D14EFF"/>
            </a:solidFill>
            <a:prstDash val="solid"/>
            <a:headEnd type="triangle"/>
            <a:tailEnd type="triangle"/>
          </a:ln>
        </p:spPr>
        <p:txBody>
          <a:bodyPr/>
          <a:lstStyle/>
          <a:p>
            <a:endParaRPr lang="en-US"/>
          </a:p>
        </p:txBody>
      </p:sp>
      <p:sp>
        <p:nvSpPr>
          <p:cNvPr id="12" name="Text 10"/>
          <p:cNvSpPr/>
          <p:nvPr/>
        </p:nvSpPr>
        <p:spPr>
          <a:xfrm>
            <a:off x="640080" y="5943600"/>
            <a:ext cx="10881360" cy="320040"/>
          </a:xfrm>
          <a:prstGeom prst="rect">
            <a:avLst/>
          </a:prstGeom>
          <a:noFill/>
          <a:ln/>
        </p:spPr>
        <p:txBody>
          <a:bodyPr wrap="square" lIns="0" tIns="0" rIns="0" bIns="0" rtlCol="0" anchor="ctr"/>
          <a:lstStyle/>
          <a:p>
            <a:pPr marL="0" indent="0" algn="ctr">
              <a:buNone/>
            </a:pPr>
            <a:r>
              <a:rPr lang="en-US" sz="1100" i="1" dirty="0">
                <a:solidFill>
                  <a:srgbClr val="797979"/>
                </a:solidFill>
                <a:latin typeface="NeueHaasGroteskDisp Pro" pitchFamily="34" charset="0"/>
                <a:ea typeface="NeueHaasGroteskDisp Pro" pitchFamily="34" charset="-122"/>
                <a:cs typeface="NeueHaasGroteskDisp Pro" pitchFamily="34" charset="-120"/>
              </a:rPr>
              <a:t>The problem representation can move while the interaction is happening.</a:t>
            </a:r>
            <a:endParaRPr lang="en-US" sz="11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232D4F"/>
        </a:solidFill>
        <a:effectLst/>
      </p:bgPr>
    </p:bg>
    <p:spTree>
      <p:nvGrpSpPr>
        <p:cNvPr id="1" name=""/>
        <p:cNvGrpSpPr/>
        <p:nvPr/>
      </p:nvGrpSpPr>
      <p:grpSpPr>
        <a:xfrm>
          <a:off x="0" y="0"/>
          <a:ext cx="0" cy="0"/>
          <a:chOff x="0" y="0"/>
          <a:chExt cx="0" cy="0"/>
        </a:xfrm>
      </p:grpSpPr>
      <p:sp>
        <p:nvSpPr>
          <p:cNvPr id="2" name="Text 0"/>
          <p:cNvSpPr/>
          <p:nvPr/>
        </p:nvSpPr>
        <p:spPr>
          <a:xfrm>
            <a:off x="11338560" y="6355080"/>
            <a:ext cx="457200" cy="274320"/>
          </a:xfrm>
          <a:prstGeom prst="rect">
            <a:avLst/>
          </a:prstGeom>
          <a:noFill/>
          <a:ln/>
        </p:spPr>
        <p:txBody>
          <a:bodyPr wrap="square" rtlCol="0" anchor="ctr"/>
          <a:lstStyle/>
          <a:p>
            <a:pPr marL="0" indent="0" algn="r">
              <a:buNone/>
            </a:pPr>
            <a:r>
              <a:rPr lang="en-US" sz="900" dirty="0">
                <a:solidFill>
                  <a:srgbClr val="A8B3C4"/>
                </a:solidFill>
                <a:latin typeface="NeueHaasGroteskDisp Pro" pitchFamily="34" charset="0"/>
                <a:ea typeface="NeueHaasGroteskDisp Pro" pitchFamily="34" charset="-122"/>
                <a:cs typeface="NeueHaasGroteskDisp Pro" pitchFamily="34" charset="-120"/>
              </a:rPr>
              <a:t>6</a:t>
            </a:r>
            <a:endParaRPr lang="en-US" sz="900" dirty="0"/>
          </a:p>
        </p:txBody>
      </p:sp>
      <p:sp>
        <p:nvSpPr>
          <p:cNvPr id="3" name="Shape 1"/>
          <p:cNvSpPr/>
          <p:nvPr/>
        </p:nvSpPr>
        <p:spPr>
          <a:xfrm>
            <a:off x="640080" y="576072"/>
            <a:ext cx="320040" cy="36576"/>
          </a:xfrm>
          <a:prstGeom prst="rect">
            <a:avLst/>
          </a:prstGeom>
          <a:solidFill>
            <a:srgbClr val="D14EFF"/>
          </a:solidFill>
          <a:ln w="12700">
            <a:solidFill>
              <a:srgbClr val="D14EFF"/>
            </a:solidFill>
            <a:prstDash val="solid"/>
          </a:ln>
        </p:spPr>
        <p:txBody>
          <a:bodyPr/>
          <a:lstStyle/>
          <a:p>
            <a:endParaRPr lang="en-US"/>
          </a:p>
        </p:txBody>
      </p:sp>
      <p:sp>
        <p:nvSpPr>
          <p:cNvPr id="4" name="Text 2"/>
          <p:cNvSpPr/>
          <p:nvPr/>
        </p:nvSpPr>
        <p:spPr>
          <a:xfrm>
            <a:off x="1097280" y="502920"/>
            <a:ext cx="5486400" cy="274320"/>
          </a:xfrm>
          <a:prstGeom prst="rect">
            <a:avLst/>
          </a:prstGeom>
          <a:noFill/>
          <a:ln/>
        </p:spPr>
        <p:txBody>
          <a:bodyPr wrap="square" lIns="0" tIns="0" rIns="0" bIns="0" rtlCol="0" anchor="ctr"/>
          <a:lstStyle/>
          <a:p>
            <a:pPr marL="0" indent="0">
              <a:buNone/>
            </a:pPr>
            <a:r>
              <a:rPr lang="en-US" sz="1100" b="1" kern="0" spc="400" dirty="0">
                <a:solidFill>
                  <a:srgbClr val="D14EFF"/>
                </a:solidFill>
                <a:latin typeface="NeueHaasGroteskDisp Pro Md" pitchFamily="34" charset="0"/>
                <a:ea typeface="NeueHaasGroteskDisp Pro Md" pitchFamily="34" charset="-122"/>
                <a:cs typeface="NeueHaasGroteskDisp Pro Md" pitchFamily="34" charset="-120"/>
              </a:rPr>
              <a:t>THE QUESTION</a:t>
            </a:r>
            <a:endParaRPr lang="en-US" sz="1100" dirty="0"/>
          </a:p>
        </p:txBody>
      </p:sp>
      <p:sp>
        <p:nvSpPr>
          <p:cNvPr id="5" name="Text 3"/>
          <p:cNvSpPr/>
          <p:nvPr/>
        </p:nvSpPr>
        <p:spPr>
          <a:xfrm>
            <a:off x="1371600" y="2194560"/>
            <a:ext cx="9418320" cy="365760"/>
          </a:xfrm>
          <a:prstGeom prst="rect">
            <a:avLst/>
          </a:prstGeom>
          <a:noFill/>
          <a:ln/>
        </p:spPr>
        <p:txBody>
          <a:bodyPr wrap="square" lIns="0" tIns="0" rIns="0" bIns="0" rtlCol="0" anchor="ctr"/>
          <a:lstStyle/>
          <a:p>
            <a:pPr marL="0" indent="0">
              <a:buNone/>
            </a:pPr>
            <a:r>
              <a:rPr lang="en-US" sz="1400" i="1" dirty="0">
                <a:solidFill>
                  <a:srgbClr val="A8B3C4"/>
                </a:solidFill>
                <a:latin typeface="NeueHaasGroteskDisp Pro" pitchFamily="34" charset="0"/>
                <a:ea typeface="NeueHaasGroteskDisp Pro" pitchFamily="34" charset="-122"/>
                <a:cs typeface="NeueHaasGroteskDisp Pro" pitchFamily="34" charset="-120"/>
              </a:rPr>
              <a:t>The common question:</a:t>
            </a:r>
            <a:endParaRPr lang="en-US" sz="1400" dirty="0"/>
          </a:p>
        </p:txBody>
      </p:sp>
      <p:sp>
        <p:nvSpPr>
          <p:cNvPr id="6" name="Text 4"/>
          <p:cNvSpPr/>
          <p:nvPr/>
        </p:nvSpPr>
        <p:spPr>
          <a:xfrm>
            <a:off x="1371600" y="2651760"/>
            <a:ext cx="9418320" cy="640080"/>
          </a:xfrm>
          <a:prstGeom prst="rect">
            <a:avLst/>
          </a:prstGeom>
          <a:noFill/>
          <a:ln/>
        </p:spPr>
        <p:txBody>
          <a:bodyPr wrap="square" lIns="0" tIns="0" rIns="0" bIns="0" rtlCol="0" anchor="ctr"/>
          <a:lstStyle/>
          <a:p>
            <a:pPr marL="0" indent="0">
              <a:buNone/>
            </a:pPr>
            <a:r>
              <a:rPr lang="en-US" sz="2800" dirty="0">
                <a:solidFill>
                  <a:srgbClr val="FFFFFF"/>
                </a:solidFill>
                <a:latin typeface="NeueHaasGroteskDisp Pro Lt" pitchFamily="34" charset="0"/>
                <a:ea typeface="NeueHaasGroteskDisp Pro Lt" pitchFamily="34" charset="-122"/>
                <a:cs typeface="NeueHaasGroteskDisp Pro Lt" pitchFamily="34" charset="-120"/>
              </a:rPr>
              <a:t>Does AI improve creativity?</a:t>
            </a:r>
            <a:endParaRPr lang="en-US" sz="2800" dirty="0"/>
          </a:p>
        </p:txBody>
      </p:sp>
      <p:sp>
        <p:nvSpPr>
          <p:cNvPr id="7" name="Text 5"/>
          <p:cNvSpPr/>
          <p:nvPr/>
        </p:nvSpPr>
        <p:spPr>
          <a:xfrm>
            <a:off x="1371600" y="3931920"/>
            <a:ext cx="9418320" cy="365760"/>
          </a:xfrm>
          <a:prstGeom prst="rect">
            <a:avLst/>
          </a:prstGeom>
          <a:noFill/>
          <a:ln/>
        </p:spPr>
        <p:txBody>
          <a:bodyPr wrap="square" lIns="0" tIns="0" rIns="0" bIns="0" rtlCol="0" anchor="ctr"/>
          <a:lstStyle/>
          <a:p>
            <a:pPr marL="0" indent="0">
              <a:buNone/>
            </a:pPr>
            <a:r>
              <a:rPr lang="en-US" sz="1400" i="1" dirty="0">
                <a:solidFill>
                  <a:srgbClr val="A8B3C4"/>
                </a:solidFill>
                <a:latin typeface="NeueHaasGroteskDisp Pro" pitchFamily="34" charset="0"/>
                <a:ea typeface="NeueHaasGroteskDisp Pro" pitchFamily="34" charset="-122"/>
                <a:cs typeface="NeueHaasGroteskDisp Pro" pitchFamily="34" charset="-120"/>
              </a:rPr>
              <a:t>The question in this talk:</a:t>
            </a:r>
            <a:endParaRPr lang="en-US" sz="1400" dirty="0"/>
          </a:p>
        </p:txBody>
      </p:sp>
      <p:sp>
        <p:nvSpPr>
          <p:cNvPr id="8" name="Text 6"/>
          <p:cNvSpPr/>
          <p:nvPr/>
        </p:nvSpPr>
        <p:spPr>
          <a:xfrm>
            <a:off x="1371600" y="4389120"/>
            <a:ext cx="9418320" cy="1463040"/>
          </a:xfrm>
          <a:prstGeom prst="rect">
            <a:avLst/>
          </a:prstGeom>
          <a:noFill/>
          <a:ln/>
        </p:spPr>
        <p:txBody>
          <a:bodyPr wrap="square" lIns="0" tIns="0" rIns="0" bIns="0" rtlCol="0" anchor="ctr"/>
          <a:lstStyle/>
          <a:p>
            <a:pPr marL="0" indent="0">
              <a:buNone/>
            </a:pPr>
            <a:r>
              <a:rPr lang="en-US" sz="3600" b="1" dirty="0">
                <a:solidFill>
                  <a:srgbClr val="D14EFF"/>
                </a:solidFill>
                <a:latin typeface="NeueHaasGroteskDisp Pro Md" pitchFamily="34" charset="0"/>
                <a:ea typeface="NeueHaasGroteskDisp Pro Md" pitchFamily="34" charset="-122"/>
                <a:cs typeface="NeueHaasGroteskDisp Pro Md" pitchFamily="34" charset="-120"/>
              </a:rPr>
              <a:t>What happens to the problem we think we're solving?</a:t>
            </a:r>
            <a:endParaRPr lang="en-US" sz="3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D6DEE8"/>
        </a:solidFill>
        <a:effectLst/>
      </p:bgPr>
    </p:bg>
    <p:spTree>
      <p:nvGrpSpPr>
        <p:cNvPr id="1" name=""/>
        <p:cNvGrpSpPr/>
        <p:nvPr/>
      </p:nvGrpSpPr>
      <p:grpSpPr>
        <a:xfrm>
          <a:off x="0" y="0"/>
          <a:ext cx="0" cy="0"/>
          <a:chOff x="0" y="0"/>
          <a:chExt cx="0" cy="0"/>
        </a:xfrm>
      </p:grpSpPr>
      <p:sp>
        <p:nvSpPr>
          <p:cNvPr id="2" name="Text 0"/>
          <p:cNvSpPr/>
          <p:nvPr/>
        </p:nvSpPr>
        <p:spPr>
          <a:xfrm>
            <a:off x="11338560" y="6355080"/>
            <a:ext cx="457200" cy="274320"/>
          </a:xfrm>
          <a:prstGeom prst="rect">
            <a:avLst/>
          </a:prstGeom>
          <a:noFill/>
          <a:ln/>
        </p:spPr>
        <p:txBody>
          <a:bodyPr wrap="square" rtlCol="0" anchor="ctr"/>
          <a:lstStyle/>
          <a:p>
            <a:pPr marL="0" indent="0" algn="r">
              <a:buNone/>
            </a:pPr>
            <a:r>
              <a:rPr lang="en-US" sz="900" dirty="0">
                <a:solidFill>
                  <a:srgbClr val="797979"/>
                </a:solidFill>
                <a:latin typeface="NeueHaasGroteskDisp Pro" pitchFamily="34" charset="0"/>
                <a:ea typeface="NeueHaasGroteskDisp Pro" pitchFamily="34" charset="-122"/>
                <a:cs typeface="NeueHaasGroteskDisp Pro" pitchFamily="34" charset="-120"/>
              </a:rPr>
              <a:t>7</a:t>
            </a:r>
            <a:endParaRPr lang="en-US" sz="900" dirty="0"/>
          </a:p>
        </p:txBody>
      </p:sp>
      <p:sp>
        <p:nvSpPr>
          <p:cNvPr id="3" name="Shape 1"/>
          <p:cNvSpPr/>
          <p:nvPr/>
        </p:nvSpPr>
        <p:spPr>
          <a:xfrm>
            <a:off x="640080" y="576072"/>
            <a:ext cx="320040" cy="36576"/>
          </a:xfrm>
          <a:prstGeom prst="rect">
            <a:avLst/>
          </a:prstGeom>
          <a:solidFill>
            <a:srgbClr val="D14EFF"/>
          </a:solidFill>
          <a:ln w="12700">
            <a:solidFill>
              <a:srgbClr val="D14EFF"/>
            </a:solidFill>
            <a:prstDash val="solid"/>
          </a:ln>
        </p:spPr>
        <p:txBody>
          <a:bodyPr/>
          <a:lstStyle/>
          <a:p>
            <a:endParaRPr lang="en-US"/>
          </a:p>
        </p:txBody>
      </p:sp>
      <p:sp>
        <p:nvSpPr>
          <p:cNvPr id="4" name="Text 2"/>
          <p:cNvSpPr/>
          <p:nvPr/>
        </p:nvSpPr>
        <p:spPr>
          <a:xfrm>
            <a:off x="1097280" y="502920"/>
            <a:ext cx="5486400" cy="274320"/>
          </a:xfrm>
          <a:prstGeom prst="rect">
            <a:avLst/>
          </a:prstGeom>
          <a:noFill/>
          <a:ln/>
        </p:spPr>
        <p:txBody>
          <a:bodyPr wrap="square" lIns="0" tIns="0" rIns="0" bIns="0" rtlCol="0" anchor="ctr"/>
          <a:lstStyle/>
          <a:p>
            <a:pPr marL="0" indent="0">
              <a:buNone/>
            </a:pPr>
            <a:r>
              <a:rPr lang="en-US" sz="1100" b="1" kern="0" spc="400" dirty="0">
                <a:solidFill>
                  <a:srgbClr val="D14EFF"/>
                </a:solidFill>
                <a:latin typeface="NeueHaasGroteskDisp Pro Md" pitchFamily="34" charset="0"/>
                <a:ea typeface="NeueHaasGroteskDisp Pro Md" pitchFamily="34" charset="-122"/>
                <a:cs typeface="NeueHaasGroteskDisp Pro Md" pitchFamily="34" charset="-120"/>
              </a:rPr>
              <a:t>TWO ILLUSTRATIONS</a:t>
            </a:r>
            <a:endParaRPr lang="en-US" sz="1100" dirty="0"/>
          </a:p>
        </p:txBody>
      </p:sp>
      <p:sp>
        <p:nvSpPr>
          <p:cNvPr id="5" name="Text 3"/>
          <p:cNvSpPr/>
          <p:nvPr/>
        </p:nvSpPr>
        <p:spPr>
          <a:xfrm>
            <a:off x="640080" y="868680"/>
            <a:ext cx="10881360" cy="731520"/>
          </a:xfrm>
          <a:prstGeom prst="rect">
            <a:avLst/>
          </a:prstGeom>
          <a:noFill/>
          <a:ln/>
        </p:spPr>
        <p:txBody>
          <a:bodyPr wrap="square" lIns="0" tIns="0" rIns="0" bIns="0" rtlCol="0" anchor="t"/>
          <a:lstStyle/>
          <a:p>
            <a:pPr marL="0" indent="0">
              <a:buNone/>
            </a:pPr>
            <a:r>
              <a:rPr lang="en-US" sz="3000" b="1" dirty="0">
                <a:solidFill>
                  <a:srgbClr val="232D4F"/>
                </a:solidFill>
                <a:latin typeface="NeueHaasGroteskDisp Pro Md" pitchFamily="34" charset="0"/>
                <a:ea typeface="NeueHaasGroteskDisp Pro Md" pitchFamily="34" charset="-122"/>
                <a:cs typeface="NeueHaasGroteskDisp Pro Md" pitchFamily="34" charset="-120"/>
              </a:rPr>
              <a:t>Two examples that show drift without obvious discontinuity</a:t>
            </a:r>
            <a:endParaRPr lang="en-US" sz="3000" dirty="0"/>
          </a:p>
        </p:txBody>
      </p:sp>
      <p:sp>
        <p:nvSpPr>
          <p:cNvPr id="6" name="Text 4"/>
          <p:cNvSpPr/>
          <p:nvPr/>
        </p:nvSpPr>
        <p:spPr>
          <a:xfrm>
            <a:off x="640080" y="2651760"/>
            <a:ext cx="10881360" cy="640080"/>
          </a:xfrm>
          <a:prstGeom prst="rect">
            <a:avLst/>
          </a:prstGeom>
          <a:noFill/>
          <a:ln/>
        </p:spPr>
        <p:txBody>
          <a:bodyPr wrap="square" lIns="0" tIns="0" rIns="0" bIns="0" rtlCol="0" anchor="t"/>
          <a:lstStyle/>
          <a:p>
            <a:pPr marL="0" indent="0" algn="l">
              <a:buNone/>
            </a:pPr>
            <a:r>
              <a:rPr lang="en-US" sz="2200" dirty="0">
                <a:solidFill>
                  <a:srgbClr val="232D4F"/>
                </a:solidFill>
                <a:latin typeface="NeueHaasGroteskDisp Pro" pitchFamily="34" charset="0"/>
                <a:ea typeface="NeueHaasGroteskDisp Pro" pitchFamily="34" charset="-122"/>
                <a:cs typeface="NeueHaasGroteskDisp Pro" pitchFamily="34" charset="-120"/>
              </a:rPr>
              <a:t>Nothing in either conversation feels like a dramatic topic switch.</a:t>
            </a:r>
            <a:endParaRPr lang="en-US" sz="2200" dirty="0"/>
          </a:p>
        </p:txBody>
      </p:sp>
      <p:sp>
        <p:nvSpPr>
          <p:cNvPr id="7" name="Text 5"/>
          <p:cNvSpPr/>
          <p:nvPr/>
        </p:nvSpPr>
        <p:spPr>
          <a:xfrm>
            <a:off x="640080" y="3383280"/>
            <a:ext cx="10881360" cy="640080"/>
          </a:xfrm>
          <a:prstGeom prst="rect">
            <a:avLst/>
          </a:prstGeom>
          <a:noFill/>
          <a:ln/>
        </p:spPr>
        <p:txBody>
          <a:bodyPr wrap="square" lIns="0" tIns="0" rIns="0" bIns="0" rtlCol="0" anchor="t"/>
          <a:lstStyle/>
          <a:p>
            <a:pPr marL="0" indent="0" algn="l">
              <a:buNone/>
            </a:pPr>
            <a:r>
              <a:rPr lang="en-US" sz="2200" dirty="0">
                <a:solidFill>
                  <a:srgbClr val="232D4F"/>
                </a:solidFill>
                <a:latin typeface="NeueHaasGroteskDisp Pro" pitchFamily="34" charset="0"/>
                <a:ea typeface="NeueHaasGroteskDisp Pro" pitchFamily="34" charset="-122"/>
                <a:cs typeface="NeueHaasGroteskDisp Pro" pitchFamily="34" charset="-120"/>
              </a:rPr>
              <a:t>Every AI suggestion is locally reasonable.</a:t>
            </a:r>
            <a:endParaRPr lang="en-US" sz="2200" dirty="0"/>
          </a:p>
        </p:txBody>
      </p:sp>
      <p:sp>
        <p:nvSpPr>
          <p:cNvPr id="8" name="Text 6"/>
          <p:cNvSpPr/>
          <p:nvPr/>
        </p:nvSpPr>
        <p:spPr>
          <a:xfrm>
            <a:off x="640080" y="4114800"/>
            <a:ext cx="10881360" cy="640080"/>
          </a:xfrm>
          <a:prstGeom prst="rect">
            <a:avLst/>
          </a:prstGeom>
          <a:noFill/>
          <a:ln/>
        </p:spPr>
        <p:txBody>
          <a:bodyPr wrap="square" lIns="0" tIns="0" rIns="0" bIns="0" rtlCol="0" anchor="t"/>
          <a:lstStyle/>
          <a:p>
            <a:pPr marL="0" indent="0" algn="l">
              <a:buNone/>
            </a:pPr>
            <a:r>
              <a:rPr lang="en-US" sz="2200" i="1" dirty="0">
                <a:solidFill>
                  <a:srgbClr val="D14EFF"/>
                </a:solidFill>
                <a:latin typeface="NeueHaasGroteskDisp Pro" pitchFamily="34" charset="0"/>
                <a:ea typeface="NeueHaasGroteskDisp Pro" pitchFamily="34" charset="-122"/>
                <a:cs typeface="NeueHaasGroteskDisp Pro" pitchFamily="34" charset="-120"/>
              </a:rPr>
              <a:t>Yet the underlying problem representation gradually moves.</a:t>
            </a:r>
            <a:endParaRPr lang="en-US" sz="22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232D4F"/>
        </a:solidFill>
        <a:effectLst/>
      </p:bgPr>
    </p:bg>
    <p:spTree>
      <p:nvGrpSpPr>
        <p:cNvPr id="1" name=""/>
        <p:cNvGrpSpPr/>
        <p:nvPr/>
      </p:nvGrpSpPr>
      <p:grpSpPr>
        <a:xfrm>
          <a:off x="0" y="0"/>
          <a:ext cx="0" cy="0"/>
          <a:chOff x="0" y="0"/>
          <a:chExt cx="0" cy="0"/>
        </a:xfrm>
      </p:grpSpPr>
      <p:sp>
        <p:nvSpPr>
          <p:cNvPr id="2" name="Text 0"/>
          <p:cNvSpPr/>
          <p:nvPr/>
        </p:nvSpPr>
        <p:spPr>
          <a:xfrm>
            <a:off x="11338560" y="6355080"/>
            <a:ext cx="457200" cy="274320"/>
          </a:xfrm>
          <a:prstGeom prst="rect">
            <a:avLst/>
          </a:prstGeom>
          <a:noFill/>
          <a:ln/>
        </p:spPr>
        <p:txBody>
          <a:bodyPr wrap="square" rtlCol="0" anchor="ctr"/>
          <a:lstStyle/>
          <a:p>
            <a:pPr marL="0" indent="0" algn="r">
              <a:buNone/>
            </a:pPr>
            <a:r>
              <a:rPr lang="en-US" sz="900" dirty="0">
                <a:solidFill>
                  <a:srgbClr val="A8B3C4"/>
                </a:solidFill>
                <a:latin typeface="NeueHaasGroteskDisp Pro" pitchFamily="34" charset="0"/>
                <a:ea typeface="NeueHaasGroteskDisp Pro" pitchFamily="34" charset="-122"/>
                <a:cs typeface="NeueHaasGroteskDisp Pro" pitchFamily="34" charset="-120"/>
              </a:rPr>
              <a:t>8</a:t>
            </a:r>
            <a:endParaRPr lang="en-US" sz="900" dirty="0"/>
          </a:p>
        </p:txBody>
      </p:sp>
      <p:sp>
        <p:nvSpPr>
          <p:cNvPr id="3" name="Shape 1"/>
          <p:cNvSpPr/>
          <p:nvPr/>
        </p:nvSpPr>
        <p:spPr>
          <a:xfrm>
            <a:off x="640080" y="576072"/>
            <a:ext cx="320040" cy="36576"/>
          </a:xfrm>
          <a:prstGeom prst="rect">
            <a:avLst/>
          </a:prstGeom>
          <a:solidFill>
            <a:srgbClr val="D14EFF"/>
          </a:solidFill>
          <a:ln w="12700">
            <a:solidFill>
              <a:srgbClr val="D14EFF"/>
            </a:solidFill>
            <a:prstDash val="solid"/>
          </a:ln>
        </p:spPr>
        <p:txBody>
          <a:bodyPr/>
          <a:lstStyle/>
          <a:p>
            <a:endParaRPr lang="en-US"/>
          </a:p>
        </p:txBody>
      </p:sp>
      <p:sp>
        <p:nvSpPr>
          <p:cNvPr id="4" name="Text 2"/>
          <p:cNvSpPr/>
          <p:nvPr/>
        </p:nvSpPr>
        <p:spPr>
          <a:xfrm>
            <a:off x="1097280" y="502920"/>
            <a:ext cx="5486400" cy="274320"/>
          </a:xfrm>
          <a:prstGeom prst="rect">
            <a:avLst/>
          </a:prstGeom>
          <a:noFill/>
          <a:ln/>
        </p:spPr>
        <p:txBody>
          <a:bodyPr wrap="square" lIns="0" tIns="0" rIns="0" bIns="0" rtlCol="0" anchor="ctr"/>
          <a:lstStyle/>
          <a:p>
            <a:pPr marL="0" indent="0">
              <a:buNone/>
            </a:pPr>
            <a:r>
              <a:rPr lang="en-US" sz="1100" b="1" kern="0" spc="400" dirty="0">
                <a:solidFill>
                  <a:srgbClr val="D14EFF"/>
                </a:solidFill>
                <a:latin typeface="NeueHaasGroteskDisp Pro Md" pitchFamily="34" charset="0"/>
                <a:ea typeface="NeueHaasGroteskDisp Pro Md" pitchFamily="34" charset="-122"/>
                <a:cs typeface="NeueHaasGroteskDisp Pro Md" pitchFamily="34" charset="-120"/>
              </a:rPr>
              <a:t>WHERE EACH CONVERSATION ENDED UP</a:t>
            </a:r>
            <a:endParaRPr lang="en-US" sz="1100" dirty="0"/>
          </a:p>
        </p:txBody>
      </p:sp>
      <p:sp>
        <p:nvSpPr>
          <p:cNvPr id="5" name="Text 3"/>
          <p:cNvSpPr/>
          <p:nvPr/>
        </p:nvSpPr>
        <p:spPr>
          <a:xfrm>
            <a:off x="914400" y="1554480"/>
            <a:ext cx="5166360" cy="365760"/>
          </a:xfrm>
          <a:prstGeom prst="rect">
            <a:avLst/>
          </a:prstGeom>
          <a:noFill/>
          <a:ln/>
        </p:spPr>
        <p:txBody>
          <a:bodyPr wrap="square" lIns="0" tIns="0" rIns="0" bIns="0" rtlCol="0" anchor="ctr"/>
          <a:lstStyle/>
          <a:p>
            <a:pPr marL="0" indent="0">
              <a:buNone/>
            </a:pPr>
            <a:r>
              <a:rPr lang="en-US" sz="1100" b="1" kern="0" spc="300" dirty="0">
                <a:solidFill>
                  <a:srgbClr val="A8B3C4"/>
                </a:solidFill>
                <a:latin typeface="NeueHaasGroteskDisp Pro Md" pitchFamily="34" charset="0"/>
                <a:ea typeface="NeueHaasGroteskDisp Pro Md" pitchFamily="34" charset="-122"/>
                <a:cs typeface="NeueHaasGroteskDisp Pro Md" pitchFamily="34" charset="-120"/>
              </a:rPr>
              <a:t>STARTING POINT</a:t>
            </a:r>
            <a:endParaRPr lang="en-US" sz="1100" dirty="0"/>
          </a:p>
        </p:txBody>
      </p:sp>
      <p:sp>
        <p:nvSpPr>
          <p:cNvPr id="6" name="Text 4"/>
          <p:cNvSpPr/>
          <p:nvPr/>
        </p:nvSpPr>
        <p:spPr>
          <a:xfrm>
            <a:off x="6080760" y="1554480"/>
            <a:ext cx="5166360" cy="365760"/>
          </a:xfrm>
          <a:prstGeom prst="rect">
            <a:avLst/>
          </a:prstGeom>
          <a:noFill/>
          <a:ln/>
        </p:spPr>
        <p:txBody>
          <a:bodyPr wrap="square" lIns="0" tIns="0" rIns="0" bIns="0" rtlCol="0" anchor="ctr"/>
          <a:lstStyle/>
          <a:p>
            <a:pPr marL="0" indent="0">
              <a:buNone/>
            </a:pPr>
            <a:r>
              <a:rPr lang="en-US" sz="1100" b="1" kern="0" spc="300" dirty="0">
                <a:solidFill>
                  <a:srgbClr val="A8B3C4"/>
                </a:solidFill>
                <a:latin typeface="NeueHaasGroteskDisp Pro Md" pitchFamily="34" charset="0"/>
                <a:ea typeface="NeueHaasGroteskDisp Pro Md" pitchFamily="34" charset="-122"/>
                <a:cs typeface="NeueHaasGroteskDisp Pro Md" pitchFamily="34" charset="-120"/>
              </a:rPr>
              <a:t>ENDING POINT</a:t>
            </a:r>
            <a:endParaRPr lang="en-US" sz="1100" dirty="0"/>
          </a:p>
        </p:txBody>
      </p:sp>
      <p:sp>
        <p:nvSpPr>
          <p:cNvPr id="7" name="Shape 5"/>
          <p:cNvSpPr/>
          <p:nvPr/>
        </p:nvSpPr>
        <p:spPr>
          <a:xfrm>
            <a:off x="914400" y="2057400"/>
            <a:ext cx="10332720" cy="0"/>
          </a:xfrm>
          <a:prstGeom prst="line">
            <a:avLst/>
          </a:prstGeom>
          <a:noFill/>
          <a:ln w="6350">
            <a:solidFill>
              <a:srgbClr val="797979"/>
            </a:solidFill>
            <a:prstDash val="solid"/>
          </a:ln>
        </p:spPr>
        <p:txBody>
          <a:bodyPr/>
          <a:lstStyle/>
          <a:p>
            <a:endParaRPr lang="en-US"/>
          </a:p>
        </p:txBody>
      </p:sp>
      <p:sp>
        <p:nvSpPr>
          <p:cNvPr id="8" name="Text 6"/>
          <p:cNvSpPr/>
          <p:nvPr/>
        </p:nvSpPr>
        <p:spPr>
          <a:xfrm>
            <a:off x="914400" y="2331720"/>
            <a:ext cx="4800600" cy="640080"/>
          </a:xfrm>
          <a:prstGeom prst="rect">
            <a:avLst/>
          </a:prstGeom>
          <a:noFill/>
          <a:ln/>
        </p:spPr>
        <p:txBody>
          <a:bodyPr wrap="square" lIns="0" tIns="0" rIns="0" bIns="0" rtlCol="0" anchor="t"/>
          <a:lstStyle/>
          <a:p>
            <a:pPr marL="0" indent="0">
              <a:buNone/>
            </a:pPr>
            <a:r>
              <a:rPr lang="en-US" sz="2000" i="1" dirty="0">
                <a:solidFill>
                  <a:srgbClr val="FFFFFF"/>
                </a:solidFill>
                <a:latin typeface="NeueHaasGroteskDisp Pro" pitchFamily="34" charset="0"/>
                <a:ea typeface="NeueHaasGroteskDisp Pro" pitchFamily="34" charset="-122"/>
                <a:cs typeface="NeueHaasGroteskDisp Pro" pitchFamily="34" charset="-120"/>
              </a:rPr>
              <a:t>How do I throw a birthday party?</a:t>
            </a:r>
            <a:endParaRPr lang="en-US" sz="2000" dirty="0"/>
          </a:p>
        </p:txBody>
      </p:sp>
      <p:sp>
        <p:nvSpPr>
          <p:cNvPr id="9" name="Text 7"/>
          <p:cNvSpPr/>
          <p:nvPr/>
        </p:nvSpPr>
        <p:spPr>
          <a:xfrm>
            <a:off x="6080760" y="2331720"/>
            <a:ext cx="4800600" cy="640080"/>
          </a:xfrm>
          <a:prstGeom prst="rect">
            <a:avLst/>
          </a:prstGeom>
          <a:noFill/>
          <a:ln/>
        </p:spPr>
        <p:txBody>
          <a:bodyPr wrap="square" lIns="0" tIns="0" rIns="0" bIns="0" rtlCol="0" anchor="t"/>
          <a:lstStyle/>
          <a:p>
            <a:pPr marL="0" indent="0">
              <a:buNone/>
            </a:pPr>
            <a:r>
              <a:rPr lang="en-US" sz="2000" i="1" dirty="0">
                <a:solidFill>
                  <a:srgbClr val="FFFFFF"/>
                </a:solidFill>
                <a:latin typeface="NeueHaasGroteskDisp Pro" pitchFamily="34" charset="0"/>
                <a:ea typeface="NeueHaasGroteskDisp Pro" pitchFamily="34" charset="-122"/>
                <a:cs typeface="NeueHaasGroteskDisp Pro" pitchFamily="34" charset="-120"/>
              </a:rPr>
              <a:t>Do I invite the kid she stopped speaking to?</a:t>
            </a:r>
            <a:endParaRPr lang="en-US" sz="2000" dirty="0"/>
          </a:p>
        </p:txBody>
      </p:sp>
      <p:sp>
        <p:nvSpPr>
          <p:cNvPr id="10" name="Text 8"/>
          <p:cNvSpPr/>
          <p:nvPr/>
        </p:nvSpPr>
        <p:spPr>
          <a:xfrm>
            <a:off x="6080760" y="3063240"/>
            <a:ext cx="640080" cy="274320"/>
          </a:xfrm>
          <a:prstGeom prst="rect">
            <a:avLst/>
          </a:prstGeom>
          <a:noFill/>
          <a:ln/>
        </p:spPr>
        <p:txBody>
          <a:bodyPr wrap="square" lIns="0" tIns="0" rIns="0" bIns="0" rtlCol="0" anchor="ctr"/>
          <a:lstStyle/>
          <a:p>
            <a:pPr marL="0" indent="0">
              <a:buNone/>
            </a:pPr>
            <a:r>
              <a:rPr lang="en-US" sz="1000" b="1" kern="0" spc="400" dirty="0">
                <a:solidFill>
                  <a:srgbClr val="D14EFF"/>
                </a:solidFill>
                <a:latin typeface="NeueHaasGroteskDisp Pro Md" pitchFamily="34" charset="0"/>
                <a:ea typeface="NeueHaasGroteskDisp Pro Md" pitchFamily="34" charset="-122"/>
                <a:cs typeface="NeueHaasGroteskDisp Pro Md" pitchFamily="34" charset="-120"/>
              </a:rPr>
              <a:t>AND</a:t>
            </a:r>
            <a:endParaRPr lang="en-US" sz="1000" dirty="0"/>
          </a:p>
        </p:txBody>
      </p:sp>
      <p:sp>
        <p:nvSpPr>
          <p:cNvPr id="11" name="Text 9"/>
          <p:cNvSpPr/>
          <p:nvPr/>
        </p:nvSpPr>
        <p:spPr>
          <a:xfrm>
            <a:off x="6080760" y="3383280"/>
            <a:ext cx="4800600" cy="1005840"/>
          </a:xfrm>
          <a:prstGeom prst="rect">
            <a:avLst/>
          </a:prstGeom>
          <a:noFill/>
          <a:ln/>
        </p:spPr>
        <p:txBody>
          <a:bodyPr wrap="square" lIns="0" tIns="0" rIns="0" bIns="0" rtlCol="0" anchor="t"/>
          <a:lstStyle/>
          <a:p>
            <a:pPr marL="0" indent="0">
              <a:buNone/>
            </a:pPr>
            <a:r>
              <a:rPr lang="en-US" sz="1600" i="1" dirty="0">
                <a:solidFill>
                  <a:srgbClr val="A8B3C4"/>
                </a:solidFill>
                <a:latin typeface="NeueHaasGroteskDisp Pro" pitchFamily="34" charset="0"/>
                <a:ea typeface="NeueHaasGroteskDisp Pro" pitchFamily="34" charset="-122"/>
                <a:cs typeface="NeueHaasGroteskDisp Pro" pitchFamily="34" charset="-120"/>
              </a:rPr>
              <a:t>Which crafts are fun enough to keep them engaged but easy enough that the quiet kid won't feel embarrassed?</a:t>
            </a:r>
            <a:endParaRPr lang="en-US" sz="1600" dirty="0"/>
          </a:p>
        </p:txBody>
      </p:sp>
      <p:sp>
        <p:nvSpPr>
          <p:cNvPr id="12" name="Shape 10"/>
          <p:cNvSpPr/>
          <p:nvPr/>
        </p:nvSpPr>
        <p:spPr>
          <a:xfrm>
            <a:off x="914400" y="4480560"/>
            <a:ext cx="10332720" cy="0"/>
          </a:xfrm>
          <a:prstGeom prst="line">
            <a:avLst/>
          </a:prstGeom>
          <a:noFill/>
          <a:ln w="6350">
            <a:solidFill>
              <a:srgbClr val="797979"/>
            </a:solidFill>
            <a:prstDash val="solid"/>
          </a:ln>
        </p:spPr>
        <p:txBody>
          <a:bodyPr/>
          <a:lstStyle/>
          <a:p>
            <a:endParaRPr lang="en-US"/>
          </a:p>
        </p:txBody>
      </p:sp>
      <p:sp>
        <p:nvSpPr>
          <p:cNvPr id="13" name="Text 11"/>
          <p:cNvSpPr/>
          <p:nvPr/>
        </p:nvSpPr>
        <p:spPr>
          <a:xfrm>
            <a:off x="914400" y="4617720"/>
            <a:ext cx="4800600" cy="640080"/>
          </a:xfrm>
          <a:prstGeom prst="rect">
            <a:avLst/>
          </a:prstGeom>
          <a:noFill/>
          <a:ln/>
        </p:spPr>
        <p:txBody>
          <a:bodyPr wrap="square" lIns="0" tIns="0" rIns="0" bIns="0" rtlCol="0" anchor="t"/>
          <a:lstStyle/>
          <a:p>
            <a:pPr marL="0" indent="0">
              <a:buNone/>
            </a:pPr>
            <a:r>
              <a:rPr lang="en-US" sz="2000" i="1" dirty="0">
                <a:solidFill>
                  <a:srgbClr val="FFFFFF"/>
                </a:solidFill>
                <a:latin typeface="NeueHaasGroteskDisp Pro" pitchFamily="34" charset="0"/>
                <a:ea typeface="NeueHaasGroteskDisp Pro" pitchFamily="34" charset="-122"/>
                <a:cs typeface="NeueHaasGroteskDisp Pro" pitchFamily="34" charset="-120"/>
              </a:rPr>
              <a:t>How do I revise Chapter 3?</a:t>
            </a:r>
            <a:endParaRPr lang="en-US" sz="2000" dirty="0"/>
          </a:p>
        </p:txBody>
      </p:sp>
      <p:sp>
        <p:nvSpPr>
          <p:cNvPr id="14" name="Text 12"/>
          <p:cNvSpPr/>
          <p:nvPr/>
        </p:nvSpPr>
        <p:spPr>
          <a:xfrm>
            <a:off x="6080760" y="4617720"/>
            <a:ext cx="4800600" cy="822960"/>
          </a:xfrm>
          <a:prstGeom prst="rect">
            <a:avLst/>
          </a:prstGeom>
          <a:noFill/>
          <a:ln/>
        </p:spPr>
        <p:txBody>
          <a:bodyPr wrap="square" lIns="0" tIns="0" rIns="0" bIns="0" rtlCol="0" anchor="t"/>
          <a:lstStyle/>
          <a:p>
            <a:pPr marL="0" indent="0">
              <a:buNone/>
            </a:pPr>
            <a:r>
              <a:rPr lang="en-US" sz="2000" i="1" dirty="0">
                <a:solidFill>
                  <a:srgbClr val="FFFFFF"/>
                </a:solidFill>
                <a:latin typeface="NeueHaasGroteskDisp Pro" pitchFamily="34" charset="0"/>
                <a:ea typeface="NeueHaasGroteskDisp Pro" pitchFamily="34" charset="-122"/>
                <a:cs typeface="NeueHaasGroteskDisp Pro" pitchFamily="34" charset="-120"/>
              </a:rPr>
              <a:t>Which version of </a:t>
            </a:r>
            <a:r>
              <a:rPr lang="en-US" sz="2000" b="1" i="1" dirty="0">
                <a:solidFill>
                  <a:srgbClr val="D14EFF"/>
                </a:solidFill>
                <a:latin typeface="NeueHaasGroteskDisp Pro" pitchFamily="34" charset="0"/>
                <a:ea typeface="NeueHaasGroteskDisp Pro" pitchFamily="34" charset="-122"/>
                <a:cs typeface="NeueHaasGroteskDisp Pro" pitchFamily="34" charset="-120"/>
              </a:rPr>
              <a:t>fun purple</a:t>
            </a:r>
            <a:r>
              <a:rPr lang="en-US" sz="2000" i="1" dirty="0">
                <a:solidFill>
                  <a:srgbClr val="FFFFFF"/>
                </a:solidFill>
                <a:latin typeface="NeueHaasGroteskDisp Pro" pitchFamily="34" charset="0"/>
                <a:ea typeface="NeueHaasGroteskDisp Pro" pitchFamily="34" charset="-122"/>
                <a:cs typeface="NeueHaasGroteskDisp Pro" pitchFamily="34" charset="-120"/>
              </a:rPr>
              <a:t> is appropriately serious?</a:t>
            </a:r>
            <a:endParaRPr lang="en-US" sz="2000" dirty="0"/>
          </a:p>
        </p:txBody>
      </p:sp>
      <p:sp>
        <p:nvSpPr>
          <p:cNvPr id="15" name="Text 13"/>
          <p:cNvSpPr/>
          <p:nvPr/>
        </p:nvSpPr>
        <p:spPr>
          <a:xfrm>
            <a:off x="640080" y="6035040"/>
            <a:ext cx="10881360" cy="320040"/>
          </a:xfrm>
          <a:prstGeom prst="rect">
            <a:avLst/>
          </a:prstGeom>
          <a:noFill/>
          <a:ln/>
        </p:spPr>
        <p:txBody>
          <a:bodyPr wrap="square" lIns="0" tIns="0" rIns="0" bIns="0" rtlCol="0" anchor="ctr"/>
          <a:lstStyle/>
          <a:p>
            <a:pPr marL="0" indent="0" algn="ctr">
              <a:buNone/>
            </a:pPr>
            <a:r>
              <a:rPr lang="en-US" sz="1100" i="1" dirty="0">
                <a:solidFill>
                  <a:srgbClr val="797979"/>
                </a:solidFill>
                <a:latin typeface="NeueHaasGroteskDisp Pro" pitchFamily="34" charset="0"/>
                <a:ea typeface="NeueHaasGroteskDisp Pro" pitchFamily="34" charset="-122"/>
                <a:cs typeface="NeueHaasGroteskDisp Pro" pitchFamily="34" charset="-120"/>
              </a:rPr>
              <a:t>Nothing went wrong. The interaction remained coherent. Yet the problem being solved became meaningfully different. Here's how that happens.</a:t>
            </a:r>
            <a:endParaRPr lang="en-US" sz="11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fade">
                                      <p:cBhvr>
                                        <p:cTn id="2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D6DEE8"/>
        </a:solidFill>
        <a:effectLst/>
      </p:bgPr>
    </p:bg>
    <p:spTree>
      <p:nvGrpSpPr>
        <p:cNvPr id="1" name=""/>
        <p:cNvGrpSpPr/>
        <p:nvPr/>
      </p:nvGrpSpPr>
      <p:grpSpPr>
        <a:xfrm>
          <a:off x="0" y="0"/>
          <a:ext cx="0" cy="0"/>
          <a:chOff x="0" y="0"/>
          <a:chExt cx="0" cy="0"/>
        </a:xfrm>
      </p:grpSpPr>
      <p:sp>
        <p:nvSpPr>
          <p:cNvPr id="2" name="Text 0"/>
          <p:cNvSpPr/>
          <p:nvPr/>
        </p:nvSpPr>
        <p:spPr>
          <a:xfrm>
            <a:off x="11338560" y="6355080"/>
            <a:ext cx="457200" cy="274320"/>
          </a:xfrm>
          <a:prstGeom prst="rect">
            <a:avLst/>
          </a:prstGeom>
          <a:noFill/>
          <a:ln/>
        </p:spPr>
        <p:txBody>
          <a:bodyPr wrap="square" rtlCol="0" anchor="ctr"/>
          <a:lstStyle/>
          <a:p>
            <a:pPr marL="0" indent="0" algn="r">
              <a:buNone/>
            </a:pPr>
            <a:r>
              <a:rPr lang="en-US" sz="900" dirty="0">
                <a:solidFill>
                  <a:srgbClr val="797979"/>
                </a:solidFill>
                <a:latin typeface="NeueHaasGroteskDisp Pro" pitchFamily="34" charset="0"/>
                <a:ea typeface="NeueHaasGroteskDisp Pro" pitchFamily="34" charset="-122"/>
                <a:cs typeface="NeueHaasGroteskDisp Pro" pitchFamily="34" charset="-120"/>
              </a:rPr>
              <a:t>9</a:t>
            </a:r>
            <a:endParaRPr lang="en-US" sz="900" dirty="0"/>
          </a:p>
        </p:txBody>
      </p:sp>
      <p:sp>
        <p:nvSpPr>
          <p:cNvPr id="3" name="Shape 1"/>
          <p:cNvSpPr/>
          <p:nvPr/>
        </p:nvSpPr>
        <p:spPr>
          <a:xfrm>
            <a:off x="640080" y="576072"/>
            <a:ext cx="320040" cy="36576"/>
          </a:xfrm>
          <a:prstGeom prst="rect">
            <a:avLst/>
          </a:prstGeom>
          <a:solidFill>
            <a:srgbClr val="D14EFF"/>
          </a:solidFill>
          <a:ln w="12700">
            <a:solidFill>
              <a:srgbClr val="D14EFF"/>
            </a:solidFill>
            <a:prstDash val="solid"/>
          </a:ln>
        </p:spPr>
        <p:txBody>
          <a:bodyPr/>
          <a:lstStyle/>
          <a:p>
            <a:endParaRPr lang="en-US"/>
          </a:p>
        </p:txBody>
      </p:sp>
      <p:sp>
        <p:nvSpPr>
          <p:cNvPr id="4" name="Text 2"/>
          <p:cNvSpPr/>
          <p:nvPr/>
        </p:nvSpPr>
        <p:spPr>
          <a:xfrm>
            <a:off x="1097280" y="502920"/>
            <a:ext cx="5486400" cy="274320"/>
          </a:xfrm>
          <a:prstGeom prst="rect">
            <a:avLst/>
          </a:prstGeom>
          <a:noFill/>
          <a:ln/>
        </p:spPr>
        <p:txBody>
          <a:bodyPr wrap="square" lIns="0" tIns="0" rIns="0" bIns="0" rtlCol="0" anchor="ctr"/>
          <a:lstStyle/>
          <a:p>
            <a:pPr marL="0" indent="0">
              <a:buNone/>
            </a:pPr>
            <a:r>
              <a:rPr lang="en-US" sz="1100" b="1" kern="0" spc="400" dirty="0">
                <a:solidFill>
                  <a:srgbClr val="D14EFF"/>
                </a:solidFill>
                <a:latin typeface="NeueHaasGroteskDisp Pro Md" pitchFamily="34" charset="0"/>
                <a:ea typeface="NeueHaasGroteskDisp Pro Md" pitchFamily="34" charset="-122"/>
                <a:cs typeface="NeueHaasGroteskDisp Pro Md" pitchFamily="34" charset="-120"/>
              </a:rPr>
              <a:t>EXAMPLE 1   •   BIRTHDAY PARTY</a:t>
            </a:r>
            <a:endParaRPr lang="en-US" sz="1100" dirty="0"/>
          </a:p>
        </p:txBody>
      </p:sp>
      <p:sp>
        <p:nvSpPr>
          <p:cNvPr id="5" name="Text 3"/>
          <p:cNvSpPr/>
          <p:nvPr/>
        </p:nvSpPr>
        <p:spPr>
          <a:xfrm>
            <a:off x="640080" y="868680"/>
            <a:ext cx="10881360" cy="731520"/>
          </a:xfrm>
          <a:prstGeom prst="rect">
            <a:avLst/>
          </a:prstGeom>
          <a:noFill/>
          <a:ln/>
        </p:spPr>
        <p:txBody>
          <a:bodyPr wrap="square" lIns="0" tIns="0" rIns="0" bIns="0" rtlCol="0" anchor="t"/>
          <a:lstStyle/>
          <a:p>
            <a:pPr marL="0" indent="0">
              <a:buNone/>
            </a:pPr>
            <a:r>
              <a:rPr lang="en-US" sz="3000" b="1" dirty="0">
                <a:solidFill>
                  <a:srgbClr val="232D4F"/>
                </a:solidFill>
                <a:latin typeface="NeueHaasGroteskDisp Pro Md" pitchFamily="34" charset="0"/>
                <a:ea typeface="NeueHaasGroteskDisp Pro Md" pitchFamily="34" charset="-122"/>
                <a:cs typeface="NeueHaasGroteskDisp Pro Md" pitchFamily="34" charset="-120"/>
              </a:rPr>
              <a:t>Initial framing</a:t>
            </a:r>
            <a:endParaRPr lang="en-US" sz="3000" dirty="0"/>
          </a:p>
        </p:txBody>
      </p:sp>
      <p:sp>
        <p:nvSpPr>
          <p:cNvPr id="6" name="Text 4"/>
          <p:cNvSpPr/>
          <p:nvPr/>
        </p:nvSpPr>
        <p:spPr>
          <a:xfrm>
            <a:off x="640080" y="2194560"/>
            <a:ext cx="10881360" cy="731520"/>
          </a:xfrm>
          <a:prstGeom prst="rect">
            <a:avLst/>
          </a:prstGeom>
          <a:noFill/>
          <a:ln/>
        </p:spPr>
        <p:txBody>
          <a:bodyPr wrap="square" lIns="0" tIns="0" rIns="0" bIns="0" rtlCol="0" anchor="ctr"/>
          <a:lstStyle/>
          <a:p>
            <a:pPr marL="0" indent="0">
              <a:buNone/>
            </a:pPr>
            <a:r>
              <a:rPr lang="en-US" sz="2400" i="1" dirty="0">
                <a:solidFill>
                  <a:srgbClr val="232D4F"/>
                </a:solidFill>
                <a:latin typeface="NeueHaasGroteskDisp Pro Lt" pitchFamily="34" charset="0"/>
                <a:ea typeface="NeueHaasGroteskDisp Pro Lt" pitchFamily="34" charset="-122"/>
                <a:cs typeface="NeueHaasGroteskDisp Pro Lt" pitchFamily="34" charset="-120"/>
              </a:rPr>
              <a:t>“I need ideas for my daughter's birthday party.”</a:t>
            </a:r>
            <a:endParaRPr lang="en-US" sz="2400" dirty="0"/>
          </a:p>
        </p:txBody>
      </p:sp>
      <p:sp>
        <p:nvSpPr>
          <p:cNvPr id="7" name="Text 5"/>
          <p:cNvSpPr/>
          <p:nvPr/>
        </p:nvSpPr>
        <p:spPr>
          <a:xfrm>
            <a:off x="640080" y="3383280"/>
            <a:ext cx="4572000" cy="365760"/>
          </a:xfrm>
          <a:prstGeom prst="rect">
            <a:avLst/>
          </a:prstGeom>
          <a:noFill/>
          <a:ln/>
        </p:spPr>
        <p:txBody>
          <a:bodyPr wrap="square" lIns="0" tIns="0" rIns="0" bIns="0" rtlCol="0" anchor="ctr"/>
          <a:lstStyle/>
          <a:p>
            <a:pPr marL="0" indent="0">
              <a:buNone/>
            </a:pPr>
            <a:r>
              <a:rPr lang="en-US" sz="1100" b="1" kern="0" spc="300" dirty="0">
                <a:solidFill>
                  <a:srgbClr val="D14EFF"/>
                </a:solidFill>
                <a:latin typeface="NeueHaasGroteskDisp Pro Md" pitchFamily="34" charset="0"/>
                <a:ea typeface="NeueHaasGroteskDisp Pro Md" pitchFamily="34" charset="-122"/>
                <a:cs typeface="NeueHaasGroteskDisp Pro Md" pitchFamily="34" charset="-120"/>
              </a:rPr>
              <a:t>INITIAL REPRESENTATION</a:t>
            </a:r>
            <a:endParaRPr lang="en-US" sz="1100" dirty="0"/>
          </a:p>
        </p:txBody>
      </p:sp>
      <p:sp>
        <p:nvSpPr>
          <p:cNvPr id="8" name="Text 6"/>
          <p:cNvSpPr/>
          <p:nvPr/>
        </p:nvSpPr>
        <p:spPr>
          <a:xfrm>
            <a:off x="640080" y="3840480"/>
            <a:ext cx="7315200" cy="2286000"/>
          </a:xfrm>
          <a:prstGeom prst="rect">
            <a:avLst/>
          </a:prstGeom>
          <a:noFill/>
          <a:ln/>
        </p:spPr>
        <p:txBody>
          <a:bodyPr wrap="square" lIns="0" tIns="0" rIns="0" bIns="0" rtlCol="0" anchor="t"/>
          <a:lstStyle/>
          <a:p>
            <a:pPr marL="342900" indent="-342900">
              <a:spcAft>
                <a:spcPts val="800"/>
              </a:spcAft>
              <a:buSzPct val="100000"/>
              <a:buChar char="•"/>
            </a:pPr>
            <a:r>
              <a:rPr lang="en-US" sz="1800" dirty="0">
                <a:solidFill>
                  <a:srgbClr val="232D4F"/>
                </a:solidFill>
                <a:latin typeface="NeueHaasGroteskDisp Pro" pitchFamily="34" charset="0"/>
                <a:ea typeface="NeueHaasGroteskDisp Pro" pitchFamily="34" charset="-122"/>
                <a:cs typeface="NeueHaasGroteskDisp Pro" pitchFamily="34" charset="-120"/>
              </a:rPr>
              <a:t>organize a party</a:t>
            </a:r>
            <a:endParaRPr lang="en-US" sz="1800" dirty="0"/>
          </a:p>
          <a:p>
            <a:pPr marL="342900" indent="-342900">
              <a:spcAft>
                <a:spcPts val="800"/>
              </a:spcAft>
              <a:buSzPct val="100000"/>
              <a:buChar char="•"/>
            </a:pPr>
            <a:r>
              <a:rPr lang="en-US" sz="1800" dirty="0">
                <a:solidFill>
                  <a:srgbClr val="232D4F"/>
                </a:solidFill>
                <a:latin typeface="NeueHaasGroteskDisp Pro" pitchFamily="34" charset="0"/>
                <a:ea typeface="NeueHaasGroteskDisp Pro" pitchFamily="34" charset="-122"/>
                <a:cs typeface="NeueHaasGroteskDisp Pro" pitchFamily="34" charset="-120"/>
              </a:rPr>
              <a:t>make it fun</a:t>
            </a:r>
            <a:endParaRPr lang="en-US" sz="1800" dirty="0"/>
          </a:p>
          <a:p>
            <a:pPr marL="342900" indent="-342900">
              <a:spcAft>
                <a:spcPts val="800"/>
              </a:spcAft>
              <a:buSzPct val="100000"/>
              <a:buChar char="•"/>
            </a:pPr>
            <a:r>
              <a:rPr lang="en-US" sz="1800" dirty="0">
                <a:solidFill>
                  <a:srgbClr val="232D4F"/>
                </a:solidFill>
                <a:latin typeface="NeueHaasGroteskDisp Pro" pitchFamily="34" charset="0"/>
                <a:ea typeface="NeueHaasGroteskDisp Pro" pitchFamily="34" charset="-122"/>
                <a:cs typeface="NeueHaasGroteskDisp Pro" pitchFamily="34" charset="-120"/>
              </a:rPr>
              <a:t>activities, decorations, food</a:t>
            </a:r>
            <a:endParaRPr lang="en-US" sz="1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7139</TotalTime>
  <Words>4951</Words>
  <Application>Microsoft Macintosh PowerPoint</Application>
  <PresentationFormat>Widescreen</PresentationFormat>
  <Paragraphs>467</Paragraphs>
  <Slides>21</Slides>
  <Notes>21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NeueHaasGroteskDisp Pro</vt:lpstr>
      <vt:lpstr>NeueHaasGroteskDisp Pro Lt</vt:lpstr>
      <vt:lpstr>NeueHaasGroteskDisp Pro Md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Designing for Framing in Human-AI Collaboration</dc:title>
  <dc:subject>PptxGenJS Presentation</dc:subject>
  <dc:creator>Sarah Vahlkamp</dc:creator>
  <cp:lastModifiedBy>Sarah Holby Vahlkamp</cp:lastModifiedBy>
  <cp:revision>38</cp:revision>
  <dcterms:created xsi:type="dcterms:W3CDTF">2026-06-07T23:57:30Z</dcterms:created>
  <dcterms:modified xsi:type="dcterms:W3CDTF">2026-06-12T23:47:06Z</dcterms:modified>
</cp:coreProperties>
</file>