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8" r:id="rId3"/>
    <p:sldId id="264" r:id="rId4"/>
    <p:sldId id="265" r:id="rId5"/>
    <p:sldId id="271" r:id="rId6"/>
    <p:sldId id="272" r:id="rId7"/>
    <p:sldId id="273" r:id="rId8"/>
    <p:sldId id="274" r:id="rId9"/>
    <p:sldId id="275" r:id="rId10"/>
    <p:sldId id="266" r:id="rId11"/>
    <p:sldId id="267" r:id="rId12"/>
    <p:sldId id="268" r:id="rId13"/>
    <p:sldId id="269" r:id="rId14"/>
    <p:sldId id="270" r:id="rId15"/>
    <p:sldId id="276"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F00"/>
    <a:srgbClr val="FF8800"/>
    <a:srgbClr val="FF9900"/>
    <a:srgbClr val="FFA700"/>
    <a:srgbClr val="FFA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51"/>
    <p:restoredTop sz="77598"/>
  </p:normalViewPr>
  <p:slideViewPr>
    <p:cSldViewPr snapToGrid="0" snapToObjects="1">
      <p:cViewPr varScale="1">
        <p:scale>
          <a:sx n="66" d="100"/>
          <a:sy n="66" d="100"/>
        </p:scale>
        <p:origin x="902" y="58"/>
      </p:cViewPr>
      <p:guideLst>
        <p:guide orient="horz" pos="2160"/>
        <p:guide pos="3840"/>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500AB26-12FE-604B-8F61-544C393779C9}" type="datetimeFigureOut">
              <a:rPr lang="en-US" smtClean="0"/>
              <a:t>6/2/2020</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27948E2-B579-8848-947F-8661AA2D9369}" type="slidenum">
              <a:rPr lang="en-US" smtClean="0"/>
              <a:t>‹#›</a:t>
            </a:fld>
            <a:endParaRPr lang="en-US"/>
          </a:p>
        </p:txBody>
      </p:sp>
    </p:spTree>
    <p:extLst>
      <p:ext uri="{BB962C8B-B14F-4D97-AF65-F5344CB8AC3E}">
        <p14:creationId xmlns:p14="http://schemas.microsoft.com/office/powerpoint/2010/main" val="4158808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2000" kern="1200" dirty="0">
                <a:solidFill>
                  <a:schemeClr val="tx1"/>
                </a:solidFill>
                <a:effectLst/>
                <a:latin typeface="+mn-lt"/>
                <a:ea typeface="+mn-ea"/>
                <a:cs typeface="+mn-cs"/>
              </a:rPr>
              <a:t>Welcome everyone to the Governance Webinar on behalf of Basketball Victoria.  My name is Trevor Newcombe and I am the Basketball Development Officer for Basketball Victoria Country in the Greater Western Region.  As my slide man today, I have Dave Huxtable, GM of BVC.</a:t>
            </a:r>
          </a:p>
          <a:p>
            <a:r>
              <a:rPr lang="en-AU" sz="2000" kern="1200" dirty="0">
                <a:solidFill>
                  <a:schemeClr val="tx1"/>
                </a:solidFill>
                <a:effectLst/>
                <a:latin typeface="+mn-lt"/>
                <a:ea typeface="+mn-ea"/>
                <a:cs typeface="+mn-cs"/>
              </a:rPr>
              <a:t> </a:t>
            </a:r>
          </a:p>
          <a:p>
            <a:r>
              <a:rPr lang="en-AU" sz="2000" kern="1200" dirty="0">
                <a:solidFill>
                  <a:schemeClr val="tx1"/>
                </a:solidFill>
                <a:effectLst/>
                <a:latin typeface="+mn-lt"/>
                <a:ea typeface="+mn-ea"/>
                <a:cs typeface="+mn-cs"/>
              </a:rPr>
              <a:t>Any questions you have during the course of the presentation, please send them through to Dave and we will try and get to them at the end of the webinar.</a:t>
            </a:r>
            <a:r>
              <a:rPr lang="en-AU" sz="2000" dirty="0">
                <a:effectLst/>
              </a:rPr>
              <a:t> </a:t>
            </a:r>
            <a:endParaRPr lang="en-US" sz="2000" dirty="0"/>
          </a:p>
        </p:txBody>
      </p:sp>
      <p:sp>
        <p:nvSpPr>
          <p:cNvPr id="4" name="Slide Number Placeholder 3"/>
          <p:cNvSpPr>
            <a:spLocks noGrp="1"/>
          </p:cNvSpPr>
          <p:nvPr>
            <p:ph type="sldNum" sz="quarter" idx="5"/>
          </p:nvPr>
        </p:nvSpPr>
        <p:spPr/>
        <p:txBody>
          <a:bodyPr/>
          <a:lstStyle/>
          <a:p>
            <a:fld id="{A27948E2-B579-8848-947F-8661AA2D9369}" type="slidenum">
              <a:rPr lang="en-US" smtClean="0"/>
              <a:t>1</a:t>
            </a:fld>
            <a:endParaRPr lang="en-US"/>
          </a:p>
        </p:txBody>
      </p:sp>
    </p:spTree>
    <p:extLst>
      <p:ext uri="{BB962C8B-B14F-4D97-AF65-F5344CB8AC3E}">
        <p14:creationId xmlns:p14="http://schemas.microsoft.com/office/powerpoint/2010/main" val="1150470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So, you’ve successfully run your AGM, electronically if you must and now you have a couple of new Board / Committee members who are new to the Board.</a:t>
            </a:r>
          </a:p>
          <a:p>
            <a:r>
              <a:rPr lang="en-AU" sz="1200" kern="1200" dirty="0">
                <a:solidFill>
                  <a:schemeClr val="tx1"/>
                </a:solidFill>
                <a:effectLst/>
                <a:latin typeface="+mn-lt"/>
                <a:ea typeface="+mn-ea"/>
                <a:cs typeface="+mn-cs"/>
              </a:rPr>
              <a:t>You would like them to commence hitting the ground running and contributing to the effective operation of the Association immediately.</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Rather than them just turning up on the first meeting night, introducing themselves around and then taking the first five meetings to get their head around what is happening, we have developed a Board Induction programme for Associations to utilise.  It allows new Board members to be properly informed, supported and welcomed from their initial appointment.</a:t>
            </a:r>
          </a:p>
          <a:p>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10</a:t>
            </a:fld>
            <a:endParaRPr lang="en-US"/>
          </a:p>
        </p:txBody>
      </p:sp>
    </p:spTree>
    <p:extLst>
      <p:ext uri="{BB962C8B-B14F-4D97-AF65-F5344CB8AC3E}">
        <p14:creationId xmlns:p14="http://schemas.microsoft.com/office/powerpoint/2010/main" val="29372691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Imagine you walk into a meeting with no idea what it is about, you don’t know anyone, and you are meant to contribute to the happenings of the business.  Daunting eh?</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This is what happens when Board members turn up to their first Board Meeting.  By bypassing this awkward first moment, we can ensure that new members are welcomed and get to work immediately.</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Knowing the history of the Association, the finances, the operations and the strategic future – will assist in the effective running of the Association.</a:t>
            </a:r>
          </a:p>
          <a:p>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11</a:t>
            </a:fld>
            <a:endParaRPr lang="en-US"/>
          </a:p>
        </p:txBody>
      </p:sp>
    </p:spTree>
    <p:extLst>
      <p:ext uri="{BB962C8B-B14F-4D97-AF65-F5344CB8AC3E}">
        <p14:creationId xmlns:p14="http://schemas.microsoft.com/office/powerpoint/2010/main" val="2403738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Preferably a Board Induction should be held prior to the Board’s first meeting of the new year and should be attended by all of the Board.</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Over time, state and federal laws may change, governing body laws may change, and new directions, protocols or procedures may be introduced.</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It is always good practice for the Treasurer to explain the financial modelling and how they will present to the Board at meetings, explaining their spreadsheets and reports to everyone.</a:t>
            </a:r>
            <a:r>
              <a:rPr lang="en-AU" dirty="0">
                <a:effectLst/>
              </a:rPr>
              <a:t> </a:t>
            </a:r>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12</a:t>
            </a:fld>
            <a:endParaRPr lang="en-US"/>
          </a:p>
        </p:txBody>
      </p:sp>
    </p:spTree>
    <p:extLst>
      <p:ext uri="{BB962C8B-B14F-4D97-AF65-F5344CB8AC3E}">
        <p14:creationId xmlns:p14="http://schemas.microsoft.com/office/powerpoint/2010/main" val="36945740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I’ve listed here a couple of things that a new Board member should be issued with prior to commencing their role.</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Constitution, By Laws, Financial situations, Business Plans, Strategic Plan, Budgets, and some historical information such as past minutes.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All of this background information will assist any new Board member in gaining a greater awareness of the role at hand.</a:t>
            </a:r>
            <a:r>
              <a:rPr lang="en-AU" dirty="0">
                <a:effectLst/>
              </a:rPr>
              <a:t> </a:t>
            </a:r>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13</a:t>
            </a:fld>
            <a:endParaRPr lang="en-US"/>
          </a:p>
        </p:txBody>
      </p:sp>
    </p:spTree>
    <p:extLst>
      <p:ext uri="{BB962C8B-B14F-4D97-AF65-F5344CB8AC3E}">
        <p14:creationId xmlns:p14="http://schemas.microsoft.com/office/powerpoint/2010/main" val="6009338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It is also a good time to reinforce the four-basic principles of good Board management.</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Board solidarity – once a decision has been made at a Board level, the Board all unifies behind that decision.  Regardless of how you personally voted, the Board has decided on a course of action and all Board members unite.</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Board confidentiality – what happens in the four walls stays in the four walls.  The only exception to this is if the Board presents minutes to their members - however edited they may be.</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Act in good faith – Fiduciary Duty is the mainstay of any Board, the duty to act in good faith for the benefit of, and the interests of the organization you are managing.  It’s not about your own personal agendas, or motives.  It is about the Association you have been appointed to represent.</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Conflict of Interest – occurs when a person who is part of the decision-making process is involved, in which they or a family member stands to gain or benefit in some way.  Your Association should have a policy around this and how it is dealt with at Board meetings.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A Board Induction programme is a great way to ensure that these four basic principles are reinforced and adhered to.</a:t>
            </a:r>
          </a:p>
          <a:p>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14</a:t>
            </a:fld>
            <a:endParaRPr lang="en-US"/>
          </a:p>
        </p:txBody>
      </p:sp>
    </p:spTree>
    <p:extLst>
      <p:ext uri="{BB962C8B-B14F-4D97-AF65-F5344CB8AC3E}">
        <p14:creationId xmlns:p14="http://schemas.microsoft.com/office/powerpoint/2010/main" val="16506400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So that brings us to the end of our session today.  Thank you for attending and I hope that you got something out of it.</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Keep an eye out for the remining webinars and online learning sessions from Basketball Victoria, I think the next one is on Thursday and is an update for Associations.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Any questions that you may think of in the future, those of you in the country, give your BDO a call, or if you need to, please contact Gerry </a:t>
            </a:r>
            <a:r>
              <a:rPr lang="en-AU" sz="1200" kern="1200" dirty="0" err="1">
                <a:solidFill>
                  <a:schemeClr val="tx1"/>
                </a:solidFill>
                <a:effectLst/>
                <a:latin typeface="+mn-lt"/>
                <a:ea typeface="+mn-ea"/>
                <a:cs typeface="+mn-cs"/>
              </a:rPr>
              <a:t>Glennen</a:t>
            </a:r>
            <a:r>
              <a:rPr lang="en-AU" sz="1200" kern="1200" dirty="0">
                <a:solidFill>
                  <a:schemeClr val="tx1"/>
                </a:solidFill>
                <a:effectLst/>
                <a:latin typeface="+mn-lt"/>
                <a:ea typeface="+mn-ea"/>
                <a:cs typeface="+mn-cs"/>
              </a:rPr>
              <a:t> at Basketball Victoria.</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Be kind,</a:t>
            </a:r>
          </a:p>
          <a:p>
            <a:r>
              <a:rPr lang="en-AU" sz="1200" kern="1200" dirty="0">
                <a:solidFill>
                  <a:schemeClr val="tx1"/>
                </a:solidFill>
                <a:effectLst/>
                <a:latin typeface="+mn-lt"/>
                <a:ea typeface="+mn-ea"/>
                <a:cs typeface="+mn-cs"/>
              </a:rPr>
              <a:t>Be safe, and</a:t>
            </a:r>
          </a:p>
          <a:p>
            <a:r>
              <a:rPr lang="en-AU" sz="1200" kern="1200" dirty="0">
                <a:solidFill>
                  <a:schemeClr val="tx1"/>
                </a:solidFill>
                <a:effectLst/>
                <a:latin typeface="+mn-lt"/>
                <a:ea typeface="+mn-ea"/>
                <a:cs typeface="+mn-cs"/>
              </a:rPr>
              <a:t>Be careful</a:t>
            </a:r>
            <a:r>
              <a:rPr lang="en-AU" dirty="0">
                <a:effectLst/>
              </a:rPr>
              <a:t> </a:t>
            </a:r>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15</a:t>
            </a:fld>
            <a:endParaRPr lang="en-US"/>
          </a:p>
        </p:txBody>
      </p:sp>
    </p:spTree>
    <p:extLst>
      <p:ext uri="{BB962C8B-B14F-4D97-AF65-F5344CB8AC3E}">
        <p14:creationId xmlns:p14="http://schemas.microsoft.com/office/powerpoint/2010/main" val="2992474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Today we are going to cover across three topics that are all a bit fuzzy in this current climate.  </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Firstly, the Role of the Board or Committee in this time, what changes, is it the same, what do we need to know?</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Next is, holding your AGM in the current climate, can we, can’t we, should we?  How do we go about it?</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And finally, the Board Induction programme, something that the team at Basketball Victoria Country has been working on recently.</a:t>
            </a:r>
            <a:r>
              <a:rPr lang="en-AU" dirty="0">
                <a:effectLst/>
              </a:rPr>
              <a:t> </a:t>
            </a:r>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2</a:t>
            </a:fld>
            <a:endParaRPr lang="en-US"/>
          </a:p>
        </p:txBody>
      </p:sp>
    </p:spTree>
    <p:extLst>
      <p:ext uri="{BB962C8B-B14F-4D97-AF65-F5344CB8AC3E}">
        <p14:creationId xmlns:p14="http://schemas.microsoft.com/office/powerpoint/2010/main" val="3110633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So firstly, let’s look at how the Board is functioning at the moment.</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I need to mention that the Board’s role really does not change that much from what it was doing 6 months ago.</a:t>
            </a:r>
          </a:p>
          <a:p>
            <a:r>
              <a:rPr lang="en-AU" sz="1200" kern="1200" dirty="0">
                <a:solidFill>
                  <a:schemeClr val="tx1"/>
                </a:solidFill>
                <a:effectLst/>
                <a:latin typeface="+mn-lt"/>
                <a:ea typeface="+mn-ea"/>
                <a:cs typeface="+mn-cs"/>
              </a:rPr>
              <a:t>The Board should be continuing their activities to the extent possible.  Granted – we don’t have any competitions – so Red V Green at 4:30 on court one with two referees doesn’t happen.  This was our ground base of activities, pre COVID-19.</a:t>
            </a:r>
          </a:p>
          <a:p>
            <a:r>
              <a:rPr lang="en-AU" sz="1200" kern="1200" dirty="0">
                <a:solidFill>
                  <a:schemeClr val="tx1"/>
                </a:solidFill>
                <a:effectLst/>
                <a:latin typeface="+mn-lt"/>
                <a:ea typeface="+mn-ea"/>
                <a:cs typeface="+mn-cs"/>
              </a:rPr>
              <a:t>However, the Board can continue to function in whatever way it can.  It can still maintain the finances of the business, more so than ever with the very limited income coming in.  </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Also, of importance here is to maintain contact with either your stadium owner or manager.</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Of course, you should always be acting within the law, and in this case I point to your constitution (we’ll get onto that a bit later) and finally maintain the interests of your stakeholders.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Now we know our stakeholders include our players, coaches, referees etc.  But let’s not forget our sponsors and supporters.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I’ve seen a lot of good work by our Associations giving mega shout outs to their sponsors via social media.  Remember, they are hurting too and as we stand at the moment, some of them may have just re-opened their doors, some probably only as late as yesterday, and are starting to look for business again.  Give them a boost to maximise your chances of getting them back again next year and a supporter of your Association.</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And finally, communication is key at this time.  BV has been putting out regular updates and it is good that they have been shared throughout your basketball community.  Please do not forget your staff as well.  </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Very important to maintain that contact and ensure that their health and well-being has been looked after.  Make sure that Staff Well Being is a line item at each of your staff catch ups or Committee meetings and check in with them regularly.</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So, in summing up there, maintain the status quo, but without the competitions.</a:t>
            </a:r>
          </a:p>
          <a:p>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3</a:t>
            </a:fld>
            <a:endParaRPr lang="en-US"/>
          </a:p>
        </p:txBody>
      </p:sp>
    </p:spTree>
    <p:extLst>
      <p:ext uri="{BB962C8B-B14F-4D97-AF65-F5344CB8AC3E}">
        <p14:creationId xmlns:p14="http://schemas.microsoft.com/office/powerpoint/2010/main" val="4246264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Our next item to discuss is about Annual General Meetings.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Do we have to run one?  Well yes you do.  It is a requirement to run your AGM.</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However, there has been a dispensation by Consumer Affairs to allow deferment of your AGM.</a:t>
            </a:r>
          </a:p>
          <a:p>
            <a:r>
              <a:rPr lang="en-AU" sz="1200" kern="1200" dirty="0">
                <a:solidFill>
                  <a:schemeClr val="tx1"/>
                </a:solidFill>
                <a:effectLst/>
                <a:latin typeface="+mn-lt"/>
                <a:ea typeface="+mn-ea"/>
                <a:cs typeface="+mn-cs"/>
              </a:rPr>
              <a:t>You need to contact them direct to do this.</a:t>
            </a:r>
          </a:p>
          <a:p>
            <a:r>
              <a:rPr lang="en-AU" sz="1200" kern="1200" dirty="0">
                <a:solidFill>
                  <a:schemeClr val="tx1"/>
                </a:solidFill>
                <a:effectLst/>
                <a:latin typeface="+mn-lt"/>
                <a:ea typeface="+mn-ea"/>
                <a:cs typeface="+mn-cs"/>
              </a:rPr>
              <a:t>You can defer holding your AGM and also and extension of time to lodge your Financial Statements.  This is up to three months and the usual fee has been waived.</a:t>
            </a:r>
          </a:p>
          <a:p>
            <a:r>
              <a:rPr lang="en-AU" sz="1200" kern="1200" dirty="0">
                <a:solidFill>
                  <a:schemeClr val="tx1"/>
                </a:solidFill>
                <a:effectLst/>
                <a:latin typeface="+mn-lt"/>
                <a:ea typeface="+mn-ea"/>
                <a:cs typeface="+mn-cs"/>
              </a:rPr>
              <a:t>So, if your AGM is coming up and you don’t feel confident or you can’t run an electronic AGM, then get in contact with Consumer Affairs and seek an extension.</a:t>
            </a:r>
            <a:r>
              <a:rPr lang="en-AU" dirty="0">
                <a:effectLst/>
              </a:rPr>
              <a:t> </a:t>
            </a:r>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4</a:t>
            </a:fld>
            <a:endParaRPr lang="en-US"/>
          </a:p>
        </p:txBody>
      </p:sp>
    </p:spTree>
    <p:extLst>
      <p:ext uri="{BB962C8B-B14F-4D97-AF65-F5344CB8AC3E}">
        <p14:creationId xmlns:p14="http://schemas.microsoft.com/office/powerpoint/2010/main" val="699285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So, the next question is; can we run an electronic AGM?  Well there are only three answers here.  Yes, No and Maybe.</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The first place you look is your Constitution.</a:t>
            </a:r>
          </a:p>
          <a:p>
            <a:r>
              <a:rPr lang="en-AU" sz="1200" kern="1200" dirty="0">
                <a:solidFill>
                  <a:schemeClr val="tx1"/>
                </a:solidFill>
                <a:effectLst/>
                <a:latin typeface="+mn-lt"/>
                <a:ea typeface="+mn-ea"/>
                <a:cs typeface="+mn-cs"/>
              </a:rPr>
              <a:t>If you are operating under the Model Rules, then there are certainly provisions to run an AGM electronically.  You may also have provision to do so under your Own Rules if stated.</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Some constitutions, however, may specifically not allow AGM’s to be run other than in person.  I know of one such Association that has this and they have sought and been granted an extension for their AGM.</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Which brings us to the third option – the constitution is silent on the matter.  This might be because the constitution is old and doesn’t recognise electronics (yes, I have seen one of these), or specifically that they just didn’t think of it when they re-wrote their own rules as a constitution.</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The advice I have seen in relation to a silent constitution, is that you can run an electronic AGM, if you really have to.</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In general – I would guess that the regulators are not going to come down hard on any Association that puts the health and wellbeing of their members first by delaying an AGM or shifting it online – as long as you act in good faith.</a:t>
            </a:r>
            <a:r>
              <a:rPr lang="en-AU" dirty="0">
                <a:effectLst/>
              </a:rPr>
              <a:t> </a:t>
            </a:r>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5</a:t>
            </a:fld>
            <a:endParaRPr lang="en-US"/>
          </a:p>
        </p:txBody>
      </p:sp>
    </p:spTree>
    <p:extLst>
      <p:ext uri="{BB962C8B-B14F-4D97-AF65-F5344CB8AC3E}">
        <p14:creationId xmlns:p14="http://schemas.microsoft.com/office/powerpoint/2010/main" val="3195439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So, you’ve decided to run an electronic AGM, what now?</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Firstly, you need to make sure that you get the notice of meeting out to the masses.  Again, your constitution will guide you on this.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Make sure you mention that it is an electronic AGM and it is recommended that you get RSVP’s for this type of meeting.  This allows you to send out the AGM papers and the link for the meeting.</a:t>
            </a:r>
          </a:p>
          <a:p>
            <a:r>
              <a:rPr lang="en-AU" sz="1200" kern="1200" dirty="0">
                <a:solidFill>
                  <a:schemeClr val="tx1"/>
                </a:solidFill>
                <a:effectLst/>
                <a:latin typeface="+mn-lt"/>
                <a:ea typeface="+mn-ea"/>
                <a:cs typeface="+mn-cs"/>
              </a:rPr>
              <a:t>It will also give you a bit of an idea as to whether you are going to get a quorum or whether you have to drum up some support.</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Spend a bit of time in making sure that you have plenty of lead in time and that you can get the information out in plenty of time.</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Remembering too, that you may also be calling for nominations in your original notice and you will need time to look through these and work out how you are going run the meeting.</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It might also be worth spending some time having a practice run beforehand with the Committee just to make sure everything works.  You and your Association may not have used online communication platforms before and you never know, it may become the way of the future.  Take a bit of time to do a couple of practice runs.  It can’t hurt.</a:t>
            </a:r>
          </a:p>
          <a:p>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6</a:t>
            </a:fld>
            <a:endParaRPr lang="en-US"/>
          </a:p>
        </p:txBody>
      </p:sp>
    </p:spTree>
    <p:extLst>
      <p:ext uri="{BB962C8B-B14F-4D97-AF65-F5344CB8AC3E}">
        <p14:creationId xmlns:p14="http://schemas.microsoft.com/office/powerpoint/2010/main" val="5946513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So, things are all good, you have a quorum and meeting time rolls around.</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Make sure you know who is going to Chair the meeting and that they have an Agenda.  Stick to the Agenda and the meeting will run more smoothly.</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Nothing really changes to how a normal AGM runs, Reports are presented, positions are filled, and the meeting is closed.  Pretty simple.</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Preferably you will have no General Business at the AGM.  I know that this is up to the members, as it is their right to attend and be heard at an AGM.  It is also their right under the constitution to raise any General Business to be brought up at the AGM, as long as it is done in the timing as specified in the constitution.  But if you can, defer it to a Committee or Board meeting for further action.  Communication is key.</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You need to make sure that if needed, you have the ability to have voting available.  I know that Zoom allows for independent voting by electing one person as the returns officer and then people can personal message them their vote if it is needed.  They then collate the votes and announce the outcome.</a:t>
            </a:r>
          </a:p>
          <a:p>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7</a:t>
            </a:fld>
            <a:endParaRPr lang="en-US"/>
          </a:p>
        </p:txBody>
      </p:sp>
    </p:spTree>
    <p:extLst>
      <p:ext uri="{BB962C8B-B14F-4D97-AF65-F5344CB8AC3E}">
        <p14:creationId xmlns:p14="http://schemas.microsoft.com/office/powerpoint/2010/main" val="1243289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So now it is over, well done.</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Make sure you have kept meticulous notes and a great set of minutes.  Ensuring you mention that the AGM was electronic, why it was and what happened.  The minutes in this circumstance cannot be more overstated.</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Remember – safety trumps all.  The rules you operate under were made in a perfect world and in different times.  Right now – do what is safe and do what is right and you can’t go wrong.</a:t>
            </a:r>
            <a:r>
              <a:rPr lang="en-AU" dirty="0">
                <a:effectLst/>
              </a:rPr>
              <a:t> </a:t>
            </a:r>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8</a:t>
            </a:fld>
            <a:endParaRPr lang="en-US"/>
          </a:p>
        </p:txBody>
      </p:sp>
    </p:spTree>
    <p:extLst>
      <p:ext uri="{BB962C8B-B14F-4D97-AF65-F5344CB8AC3E}">
        <p14:creationId xmlns:p14="http://schemas.microsoft.com/office/powerpoint/2010/main" val="38476301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Basketball Victoria has been working on a Board Induction programme for its Association members.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What is it, why do we need it and when do we hold it?</a:t>
            </a:r>
          </a:p>
          <a:p>
            <a:r>
              <a:rPr lang="en-AU" sz="1200" kern="1200" dirty="0">
                <a:solidFill>
                  <a:schemeClr val="tx1"/>
                </a:solidFill>
                <a:effectLst/>
                <a:latin typeface="+mn-lt"/>
                <a:ea typeface="+mn-ea"/>
                <a:cs typeface="+mn-cs"/>
              </a:rPr>
              <a:t>We’ll cover off on these topics in this section.</a:t>
            </a:r>
            <a:r>
              <a:rPr lang="en-AU" dirty="0">
                <a:effectLst/>
              </a:rPr>
              <a:t> </a:t>
            </a:r>
            <a:endParaRPr lang="en-US" dirty="0"/>
          </a:p>
        </p:txBody>
      </p:sp>
      <p:sp>
        <p:nvSpPr>
          <p:cNvPr id="4" name="Slide Number Placeholder 3"/>
          <p:cNvSpPr>
            <a:spLocks noGrp="1"/>
          </p:cNvSpPr>
          <p:nvPr>
            <p:ph type="sldNum" sz="quarter" idx="5"/>
          </p:nvPr>
        </p:nvSpPr>
        <p:spPr/>
        <p:txBody>
          <a:bodyPr/>
          <a:lstStyle/>
          <a:p>
            <a:fld id="{A27948E2-B579-8848-947F-8661AA2D9369}" type="slidenum">
              <a:rPr lang="en-US" smtClean="0"/>
              <a:t>9</a:t>
            </a:fld>
            <a:endParaRPr lang="en-US"/>
          </a:p>
        </p:txBody>
      </p:sp>
    </p:spTree>
    <p:extLst>
      <p:ext uri="{BB962C8B-B14F-4D97-AF65-F5344CB8AC3E}">
        <p14:creationId xmlns:p14="http://schemas.microsoft.com/office/powerpoint/2010/main" val="16358609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6192B-28FE-2F46-AE33-F6DE0CB632E7}"/>
              </a:ext>
            </a:extLst>
          </p:cNvPr>
          <p:cNvSpPr>
            <a:spLocks noGrp="1"/>
          </p:cNvSpPr>
          <p:nvPr>
            <p:ph type="ctrTitle"/>
          </p:nvPr>
        </p:nvSpPr>
        <p:spPr>
          <a:xfrm>
            <a:off x="1524000" y="1489435"/>
            <a:ext cx="9144000" cy="1275810"/>
          </a:xfrm>
        </p:spPr>
        <p:txBody>
          <a:bodyPr anchor="b"/>
          <a:lstStyle>
            <a:lvl1pPr algn="ctr">
              <a:defRPr sz="60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AFA1C8A9-CE72-5343-9BA0-23184747CAF8}"/>
              </a:ext>
            </a:extLst>
          </p:cNvPr>
          <p:cNvSpPr>
            <a:spLocks noGrp="1"/>
          </p:cNvSpPr>
          <p:nvPr>
            <p:ph type="subTitle" idx="1"/>
          </p:nvPr>
        </p:nvSpPr>
        <p:spPr>
          <a:xfrm>
            <a:off x="1524000" y="2913880"/>
            <a:ext cx="9144000" cy="1655762"/>
          </a:xfrm>
        </p:spPr>
        <p:txBody>
          <a:bodyPr/>
          <a:lstStyle>
            <a:lvl1pPr marL="0" indent="0" algn="ctr">
              <a:buNone/>
              <a:defRPr sz="2400">
                <a:solidFill>
                  <a:srgbClr val="FF7F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45748195-263D-E749-A636-DC6959E7D1E0}"/>
              </a:ext>
            </a:extLst>
          </p:cNvPr>
          <p:cNvPicPr>
            <a:picLocks noChangeAspect="1"/>
          </p:cNvPicPr>
          <p:nvPr userDrawn="1"/>
        </p:nvPicPr>
        <p:blipFill>
          <a:blip r:embed="rId3"/>
          <a:stretch>
            <a:fillRect/>
          </a:stretch>
        </p:blipFill>
        <p:spPr>
          <a:xfrm>
            <a:off x="4305300" y="5236464"/>
            <a:ext cx="3581400" cy="1066800"/>
          </a:xfrm>
          <a:prstGeom prst="rect">
            <a:avLst/>
          </a:prstGeom>
        </p:spPr>
      </p:pic>
    </p:spTree>
    <p:extLst>
      <p:ext uri="{BB962C8B-B14F-4D97-AF65-F5344CB8AC3E}">
        <p14:creationId xmlns:p14="http://schemas.microsoft.com/office/powerpoint/2010/main" val="161058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o Phot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96ACC-2BA2-6942-80B7-8D29E0C52628}"/>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E1BD951E-A9FC-9F4B-B4F6-C08712457535}"/>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17859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With Phot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96ACC-2BA2-6942-80B7-8D29E0C52628}"/>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E1BD951E-A9FC-9F4B-B4F6-C08712457535}"/>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21179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D2268F-110E-9A46-9D59-CA475E6811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7CBE244-B876-B742-9681-5A960A9C24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3575BC3-7858-B143-93B5-19EDD87EDA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D8AB63-C754-404A-A7F3-75C4C84CBDD1}" type="datetimeFigureOut">
              <a:rPr lang="en-US" smtClean="0"/>
              <a:t>6/2/2020</a:t>
            </a:fld>
            <a:endParaRPr lang="en-US"/>
          </a:p>
        </p:txBody>
      </p:sp>
      <p:sp>
        <p:nvSpPr>
          <p:cNvPr id="5" name="Footer Placeholder 4">
            <a:extLst>
              <a:ext uri="{FF2B5EF4-FFF2-40B4-BE49-F238E27FC236}">
                <a16:creationId xmlns:a16="http://schemas.microsoft.com/office/drawing/2014/main" id="{27A890F4-655D-6349-964A-89BDC925D2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9FDED8C-D9E4-614E-A4A7-E40FE4EF41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229A0C-5E05-3545-9E20-024953A24EE6}" type="slidenum">
              <a:rPr lang="en-US" smtClean="0"/>
              <a:t>‹#›</a:t>
            </a:fld>
            <a:endParaRPr lang="en-US"/>
          </a:p>
        </p:txBody>
      </p:sp>
    </p:spTree>
    <p:extLst>
      <p:ext uri="{BB962C8B-B14F-4D97-AF65-F5344CB8AC3E}">
        <p14:creationId xmlns:p14="http://schemas.microsoft.com/office/powerpoint/2010/main" val="30426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914400" rtl="0" eaLnBrk="1" latinLnBrk="0" hangingPunct="1">
        <a:lnSpc>
          <a:spcPct val="90000"/>
        </a:lnSpc>
        <a:spcBef>
          <a:spcPct val="0"/>
        </a:spcBef>
        <a:buNone/>
        <a:defRPr sz="4400" kern="1200">
          <a:solidFill>
            <a:srgbClr val="FF7F0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62E89-6C65-0C41-9D5C-1AEE518725F7}"/>
              </a:ext>
            </a:extLst>
          </p:cNvPr>
          <p:cNvSpPr>
            <a:spLocks noGrp="1"/>
          </p:cNvSpPr>
          <p:nvPr>
            <p:ph type="ctrTitle"/>
          </p:nvPr>
        </p:nvSpPr>
        <p:spPr>
          <a:xfrm>
            <a:off x="926123" y="1736323"/>
            <a:ext cx="9741877" cy="1275810"/>
          </a:xfrm>
        </p:spPr>
        <p:txBody>
          <a:bodyPr/>
          <a:lstStyle/>
          <a:p>
            <a:r>
              <a:rPr lang="en-US" b="1" dirty="0"/>
              <a:t>ROAD TO GOOD GOVERNANCE</a:t>
            </a:r>
          </a:p>
        </p:txBody>
      </p:sp>
      <p:sp>
        <p:nvSpPr>
          <p:cNvPr id="3" name="Subtitle 2">
            <a:extLst>
              <a:ext uri="{FF2B5EF4-FFF2-40B4-BE49-F238E27FC236}">
                <a16:creationId xmlns:a16="http://schemas.microsoft.com/office/drawing/2014/main" id="{1EBF33B9-7C2E-2047-B1E0-9068EF46ED95}"/>
              </a:ext>
            </a:extLst>
          </p:cNvPr>
          <p:cNvSpPr>
            <a:spLocks noGrp="1"/>
          </p:cNvSpPr>
          <p:nvPr>
            <p:ph type="subTitle" idx="1"/>
          </p:nvPr>
        </p:nvSpPr>
        <p:spPr>
          <a:xfrm>
            <a:off x="1524000" y="3612931"/>
            <a:ext cx="9144000" cy="1275810"/>
          </a:xfrm>
        </p:spPr>
        <p:txBody>
          <a:bodyPr>
            <a:normAutofit fontScale="62500" lnSpcReduction="20000"/>
          </a:bodyPr>
          <a:lstStyle/>
          <a:p>
            <a:r>
              <a:rPr lang="en-US" sz="4500" b="1" dirty="0"/>
              <a:t>Trevor Newcombe </a:t>
            </a:r>
          </a:p>
          <a:p>
            <a:r>
              <a:rPr lang="en-US" b="1" dirty="0"/>
              <a:t>Dip. Bus. (Gov), FICDA</a:t>
            </a:r>
          </a:p>
          <a:p>
            <a:endParaRPr lang="en-US" b="1" dirty="0"/>
          </a:p>
          <a:p>
            <a:r>
              <a:rPr lang="en-US" dirty="0"/>
              <a:t>Basketball Development Officer – Greater Western Region</a:t>
            </a:r>
          </a:p>
        </p:txBody>
      </p:sp>
    </p:spTree>
    <p:extLst>
      <p:ext uri="{BB962C8B-B14F-4D97-AF65-F5344CB8AC3E}">
        <p14:creationId xmlns:p14="http://schemas.microsoft.com/office/powerpoint/2010/main" val="451690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WHAT IS IT?</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838200" y="1825625"/>
            <a:ext cx="10515600" cy="2054713"/>
          </a:xfrm>
        </p:spPr>
        <p:txBody>
          <a:bodyPr/>
          <a:lstStyle/>
          <a:p>
            <a:pPr marL="0" indent="0" algn="ctr">
              <a:buNone/>
            </a:pPr>
            <a:r>
              <a:rPr lang="en-US" sz="4000" dirty="0"/>
              <a:t>Allows new Board member/s to be properly informed, supported and welcomed from the time of appointment</a:t>
            </a:r>
          </a:p>
          <a:p>
            <a:endParaRPr lang="en-US" dirty="0"/>
          </a:p>
        </p:txBody>
      </p:sp>
    </p:spTree>
    <p:extLst>
      <p:ext uri="{BB962C8B-B14F-4D97-AF65-F5344CB8AC3E}">
        <p14:creationId xmlns:p14="http://schemas.microsoft.com/office/powerpoint/2010/main" val="309894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WHY DO WE NEED IT?</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p:txBody>
          <a:bodyPr>
            <a:normAutofit fontScale="92500" lnSpcReduction="10000"/>
          </a:bodyPr>
          <a:lstStyle/>
          <a:p>
            <a:r>
              <a:rPr lang="en-US" sz="4000" dirty="0"/>
              <a:t>Knowledge of how the Association operates</a:t>
            </a:r>
          </a:p>
          <a:p>
            <a:r>
              <a:rPr lang="en-US" sz="4000" dirty="0"/>
              <a:t>Understanding the Association operations</a:t>
            </a:r>
          </a:p>
          <a:p>
            <a:r>
              <a:rPr lang="en-US" sz="4000" dirty="0"/>
              <a:t>Understanding the Association finances</a:t>
            </a:r>
          </a:p>
          <a:p>
            <a:r>
              <a:rPr lang="en-US" sz="4000" dirty="0"/>
              <a:t>Understanding the Association strategic direction</a:t>
            </a:r>
          </a:p>
          <a:p>
            <a:r>
              <a:rPr lang="en-US" sz="4000" dirty="0"/>
              <a:t>Understanding the Board’s role</a:t>
            </a:r>
          </a:p>
          <a:p>
            <a:r>
              <a:rPr lang="en-US" sz="4000" dirty="0"/>
              <a:t>Understanding the Board’s legal responsibilities</a:t>
            </a:r>
          </a:p>
          <a:p>
            <a:r>
              <a:rPr lang="en-US" sz="4000" dirty="0"/>
              <a:t>Understanding all relevant background histories</a:t>
            </a:r>
          </a:p>
          <a:p>
            <a:endParaRPr lang="en-US" dirty="0"/>
          </a:p>
        </p:txBody>
      </p:sp>
    </p:spTree>
    <p:extLst>
      <p:ext uri="{BB962C8B-B14F-4D97-AF65-F5344CB8AC3E}">
        <p14:creationId xmlns:p14="http://schemas.microsoft.com/office/powerpoint/2010/main" val="4005351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WHEN IS IT HELD?</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838200" y="1825625"/>
            <a:ext cx="10515600" cy="1867144"/>
          </a:xfrm>
        </p:spPr>
        <p:txBody>
          <a:bodyPr/>
          <a:lstStyle/>
          <a:p>
            <a:pPr marL="0" indent="0" algn="ctr">
              <a:buNone/>
            </a:pPr>
            <a:r>
              <a:rPr lang="en-US" sz="4000" dirty="0"/>
              <a:t>Preferably before the very first Board meeting and with all Board members in attendance</a:t>
            </a:r>
          </a:p>
          <a:p>
            <a:pPr marL="0" indent="0">
              <a:buNone/>
            </a:pPr>
            <a:endParaRPr lang="en-US" dirty="0"/>
          </a:p>
        </p:txBody>
      </p:sp>
    </p:spTree>
    <p:extLst>
      <p:ext uri="{BB962C8B-B14F-4D97-AF65-F5344CB8AC3E}">
        <p14:creationId xmlns:p14="http://schemas.microsoft.com/office/powerpoint/2010/main" val="2708056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HANDOUTS</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p:txBody>
          <a:bodyPr/>
          <a:lstStyle/>
          <a:p>
            <a:r>
              <a:rPr lang="en-US" sz="4000" dirty="0"/>
              <a:t>Copy of the Constitution, By Laws</a:t>
            </a:r>
          </a:p>
          <a:p>
            <a:r>
              <a:rPr lang="en-US" sz="4000" dirty="0"/>
              <a:t>Copy of the Strategic Plan, Business Plan and Budget</a:t>
            </a:r>
          </a:p>
          <a:p>
            <a:r>
              <a:rPr lang="en-US" sz="4000" dirty="0"/>
              <a:t>Copy of the Financial position</a:t>
            </a:r>
          </a:p>
          <a:p>
            <a:r>
              <a:rPr lang="en-US" sz="4000" dirty="0"/>
              <a:t>Last two AGM Minutes</a:t>
            </a:r>
          </a:p>
          <a:p>
            <a:r>
              <a:rPr lang="en-US" sz="4000" dirty="0"/>
              <a:t>Last two Board Meeting Minutes</a:t>
            </a:r>
          </a:p>
          <a:p>
            <a:endParaRPr lang="en-US" dirty="0"/>
          </a:p>
        </p:txBody>
      </p:sp>
    </p:spTree>
    <p:extLst>
      <p:ext uri="{BB962C8B-B14F-4D97-AF65-F5344CB8AC3E}">
        <p14:creationId xmlns:p14="http://schemas.microsoft.com/office/powerpoint/2010/main" val="1732673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FOUR ATTRIBUTES OF A GOOD BOARD</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838200" y="1825625"/>
            <a:ext cx="10515600" cy="2969113"/>
          </a:xfrm>
        </p:spPr>
        <p:txBody>
          <a:bodyPr/>
          <a:lstStyle/>
          <a:p>
            <a:r>
              <a:rPr lang="en-US" sz="4000" dirty="0"/>
              <a:t>Board solidarity</a:t>
            </a:r>
          </a:p>
          <a:p>
            <a:r>
              <a:rPr lang="en-US" sz="4000" dirty="0"/>
              <a:t>Board confidentiality</a:t>
            </a:r>
          </a:p>
          <a:p>
            <a:r>
              <a:rPr lang="en-US" sz="4000" dirty="0"/>
              <a:t>Act in good faith</a:t>
            </a:r>
          </a:p>
          <a:p>
            <a:r>
              <a:rPr lang="en-US" sz="4000" dirty="0"/>
              <a:t>Conflict of interest</a:t>
            </a:r>
          </a:p>
          <a:p>
            <a:endParaRPr lang="en-US" dirty="0"/>
          </a:p>
        </p:txBody>
      </p:sp>
    </p:spTree>
    <p:extLst>
      <p:ext uri="{BB962C8B-B14F-4D97-AF65-F5344CB8AC3E}">
        <p14:creationId xmlns:p14="http://schemas.microsoft.com/office/powerpoint/2010/main" val="1923532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a:xfrm>
            <a:off x="838200" y="365125"/>
            <a:ext cx="3124200" cy="1325563"/>
          </a:xfrm>
        </p:spPr>
        <p:txBody>
          <a:bodyPr/>
          <a:lstStyle/>
          <a:p>
            <a:r>
              <a:rPr lang="en-US" dirty="0"/>
              <a:t>THANK YOU</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838200" y="1825625"/>
            <a:ext cx="10515600" cy="2394683"/>
          </a:xfrm>
        </p:spPr>
        <p:txBody>
          <a:bodyPr/>
          <a:lstStyle/>
          <a:p>
            <a:pPr marL="0" indent="0">
              <a:buNone/>
            </a:pPr>
            <a:r>
              <a:rPr lang="en-US" sz="4000" dirty="0"/>
              <a:t>For more information:</a:t>
            </a:r>
          </a:p>
          <a:p>
            <a:r>
              <a:rPr lang="en-US" sz="4000" dirty="0"/>
              <a:t>Regionally – Basketball Development Officers</a:t>
            </a:r>
          </a:p>
          <a:p>
            <a:r>
              <a:rPr lang="en-US" sz="4000" dirty="0"/>
              <a:t>Metro – Basketball Victoria office</a:t>
            </a:r>
          </a:p>
          <a:p>
            <a:endParaRPr lang="en-US" dirty="0"/>
          </a:p>
        </p:txBody>
      </p:sp>
    </p:spTree>
    <p:extLst>
      <p:ext uri="{BB962C8B-B14F-4D97-AF65-F5344CB8AC3E}">
        <p14:creationId xmlns:p14="http://schemas.microsoft.com/office/powerpoint/2010/main" val="1252997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WHAT ARE WE GOING TO COVER?</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838200" y="1825625"/>
            <a:ext cx="10515600" cy="2347790"/>
          </a:xfrm>
        </p:spPr>
        <p:txBody>
          <a:bodyPr/>
          <a:lstStyle/>
          <a:p>
            <a:pPr lvl="2"/>
            <a:r>
              <a:rPr lang="en-US" sz="4000" dirty="0"/>
              <a:t>The Role of the Board</a:t>
            </a:r>
          </a:p>
          <a:p>
            <a:pPr lvl="2"/>
            <a:r>
              <a:rPr lang="en-US" sz="4000" dirty="0"/>
              <a:t>Holding an AGM in the current climate</a:t>
            </a:r>
          </a:p>
          <a:p>
            <a:pPr lvl="2"/>
            <a:r>
              <a:rPr lang="en-US" sz="4000" dirty="0"/>
              <a:t>Board Induction </a:t>
            </a:r>
            <a:r>
              <a:rPr lang="en-US" sz="4000" dirty="0" err="1"/>
              <a:t>programme</a:t>
            </a:r>
            <a:endParaRPr lang="en-US" sz="4000" dirty="0"/>
          </a:p>
          <a:p>
            <a:pPr marL="0" indent="0">
              <a:buNone/>
            </a:pPr>
            <a:endParaRPr lang="en-US" dirty="0"/>
          </a:p>
        </p:txBody>
      </p:sp>
    </p:spTree>
    <p:extLst>
      <p:ext uri="{BB962C8B-B14F-4D97-AF65-F5344CB8AC3E}">
        <p14:creationId xmlns:p14="http://schemas.microsoft.com/office/powerpoint/2010/main" val="2954760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ROLE OF THE BOARD</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457200" y="1825625"/>
            <a:ext cx="11605846" cy="3566990"/>
          </a:xfrm>
        </p:spPr>
        <p:txBody>
          <a:bodyPr>
            <a:normAutofit fontScale="92500" lnSpcReduction="10000"/>
          </a:bodyPr>
          <a:lstStyle/>
          <a:p>
            <a:r>
              <a:rPr lang="en-US" sz="4000" dirty="0"/>
              <a:t>Continuing activities to the extent possible</a:t>
            </a:r>
          </a:p>
          <a:p>
            <a:r>
              <a:rPr lang="en-US" sz="4000" dirty="0"/>
              <a:t>Maintaining finances</a:t>
            </a:r>
          </a:p>
          <a:p>
            <a:r>
              <a:rPr lang="en-US" sz="4000" dirty="0"/>
              <a:t>Acting within the law</a:t>
            </a:r>
          </a:p>
          <a:p>
            <a:r>
              <a:rPr lang="en-US" sz="4000" dirty="0"/>
              <a:t>Looking after the interests of stakeholders</a:t>
            </a:r>
          </a:p>
          <a:p>
            <a:endParaRPr lang="en-US" sz="4000" dirty="0"/>
          </a:p>
          <a:p>
            <a:r>
              <a:rPr lang="en-US" sz="4000" dirty="0"/>
              <a:t>Most important now more than ever - </a:t>
            </a:r>
            <a:r>
              <a:rPr lang="en-US" sz="4000" b="1" dirty="0"/>
              <a:t>COMMUNICATION</a:t>
            </a:r>
          </a:p>
          <a:p>
            <a:endParaRPr lang="en-US" dirty="0"/>
          </a:p>
        </p:txBody>
      </p:sp>
    </p:spTree>
    <p:extLst>
      <p:ext uri="{BB962C8B-B14F-4D97-AF65-F5344CB8AC3E}">
        <p14:creationId xmlns:p14="http://schemas.microsoft.com/office/powerpoint/2010/main" val="3358817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ANNUAL GENERAL MEETING</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838200" y="1825625"/>
            <a:ext cx="10515600" cy="2535360"/>
          </a:xfrm>
        </p:spPr>
        <p:txBody>
          <a:bodyPr/>
          <a:lstStyle/>
          <a:p>
            <a:r>
              <a:rPr lang="en-US" sz="4000" dirty="0"/>
              <a:t>Deferring an AGM</a:t>
            </a:r>
          </a:p>
          <a:p>
            <a:r>
              <a:rPr lang="en-US" sz="4000" dirty="0"/>
              <a:t>Contact: Consumer Affairs Victoria</a:t>
            </a:r>
          </a:p>
          <a:p>
            <a:r>
              <a:rPr lang="en-US" sz="4000" dirty="0"/>
              <a:t>3 months – may change though</a:t>
            </a:r>
          </a:p>
          <a:p>
            <a:pPr marL="0" indent="0">
              <a:buNone/>
            </a:pPr>
            <a:endParaRPr lang="en-US" dirty="0"/>
          </a:p>
        </p:txBody>
      </p:sp>
    </p:spTree>
    <p:extLst>
      <p:ext uri="{BB962C8B-B14F-4D97-AF65-F5344CB8AC3E}">
        <p14:creationId xmlns:p14="http://schemas.microsoft.com/office/powerpoint/2010/main" val="65727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CAN YOU HOLD AN ELECTRONIC AGM?</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838200" y="1825625"/>
            <a:ext cx="10515600" cy="3602160"/>
          </a:xfrm>
        </p:spPr>
        <p:txBody>
          <a:bodyPr/>
          <a:lstStyle/>
          <a:p>
            <a:pPr marL="0" indent="0">
              <a:buNone/>
            </a:pPr>
            <a:r>
              <a:rPr lang="en-US" sz="4000" dirty="0"/>
              <a:t>Your constitution will tell you three things</a:t>
            </a:r>
          </a:p>
          <a:p>
            <a:endParaRPr lang="en-US" sz="4000" dirty="0"/>
          </a:p>
          <a:p>
            <a:r>
              <a:rPr lang="en-US" sz="4000" dirty="0"/>
              <a:t>Yes you can</a:t>
            </a:r>
          </a:p>
          <a:p>
            <a:r>
              <a:rPr lang="en-US" sz="4000" dirty="0"/>
              <a:t>No you can’t</a:t>
            </a:r>
          </a:p>
          <a:p>
            <a:r>
              <a:rPr lang="en-US" sz="4000" dirty="0"/>
              <a:t>It is silent</a:t>
            </a:r>
          </a:p>
          <a:p>
            <a:endParaRPr lang="en-US" dirty="0"/>
          </a:p>
        </p:txBody>
      </p:sp>
    </p:spTree>
    <p:extLst>
      <p:ext uri="{BB962C8B-B14F-4D97-AF65-F5344CB8AC3E}">
        <p14:creationId xmlns:p14="http://schemas.microsoft.com/office/powerpoint/2010/main" val="1877648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BEFORE THE MEETING</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838200" y="1825625"/>
            <a:ext cx="10515600" cy="2945667"/>
          </a:xfrm>
        </p:spPr>
        <p:txBody>
          <a:bodyPr/>
          <a:lstStyle/>
          <a:p>
            <a:r>
              <a:rPr lang="en-US" sz="4000" dirty="0"/>
              <a:t>Allow extra time for lead in</a:t>
            </a:r>
          </a:p>
          <a:p>
            <a:r>
              <a:rPr lang="en-US" sz="4000" dirty="0"/>
              <a:t>Receive RSVP’s</a:t>
            </a:r>
          </a:p>
          <a:p>
            <a:r>
              <a:rPr lang="en-US" sz="4000" dirty="0"/>
              <a:t>Send out meeting link</a:t>
            </a:r>
          </a:p>
          <a:p>
            <a:r>
              <a:rPr lang="en-US" sz="4000" dirty="0"/>
              <a:t>Send out AGM papers</a:t>
            </a:r>
          </a:p>
          <a:p>
            <a:endParaRPr lang="en-US" dirty="0"/>
          </a:p>
        </p:txBody>
      </p:sp>
    </p:spTree>
    <p:extLst>
      <p:ext uri="{BB962C8B-B14F-4D97-AF65-F5344CB8AC3E}">
        <p14:creationId xmlns:p14="http://schemas.microsoft.com/office/powerpoint/2010/main" val="3356301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AT THE MEETING</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838200" y="1825625"/>
            <a:ext cx="10515600" cy="2945667"/>
          </a:xfrm>
        </p:spPr>
        <p:txBody>
          <a:bodyPr/>
          <a:lstStyle/>
          <a:p>
            <a:r>
              <a:rPr lang="en-US" sz="4000" dirty="0"/>
              <a:t>Who is the Chair?</a:t>
            </a:r>
          </a:p>
          <a:p>
            <a:r>
              <a:rPr lang="en-US" sz="4000" dirty="0"/>
              <a:t>Prefer: no General Business</a:t>
            </a:r>
          </a:p>
          <a:p>
            <a:r>
              <a:rPr lang="en-US" sz="4000" dirty="0"/>
              <a:t>Make sure you have a quorum</a:t>
            </a:r>
          </a:p>
          <a:p>
            <a:r>
              <a:rPr lang="en-US" sz="4000" dirty="0"/>
              <a:t>Ability to have voting if needed</a:t>
            </a:r>
          </a:p>
          <a:p>
            <a:endParaRPr lang="en-US" dirty="0"/>
          </a:p>
        </p:txBody>
      </p:sp>
    </p:spTree>
    <p:extLst>
      <p:ext uri="{BB962C8B-B14F-4D97-AF65-F5344CB8AC3E}">
        <p14:creationId xmlns:p14="http://schemas.microsoft.com/office/powerpoint/2010/main" val="2040432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AFTER THE MEETING</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838200" y="1825625"/>
            <a:ext cx="10515600" cy="3402867"/>
          </a:xfrm>
        </p:spPr>
        <p:txBody>
          <a:bodyPr>
            <a:normAutofit lnSpcReduction="10000"/>
          </a:bodyPr>
          <a:lstStyle/>
          <a:p>
            <a:r>
              <a:rPr lang="en-US" sz="4000" dirty="0"/>
              <a:t>Take great minutes</a:t>
            </a:r>
          </a:p>
          <a:p>
            <a:pPr lvl="1"/>
            <a:r>
              <a:rPr lang="en-US" sz="4000" dirty="0"/>
              <a:t>Highlight electronic AGM and why?</a:t>
            </a:r>
          </a:p>
          <a:p>
            <a:pPr lvl="1"/>
            <a:r>
              <a:rPr lang="en-US" sz="4000" dirty="0"/>
              <a:t>Attendees, apologies, Chair</a:t>
            </a:r>
          </a:p>
          <a:p>
            <a:pPr lvl="1"/>
            <a:r>
              <a:rPr lang="en-US" sz="4000" dirty="0"/>
              <a:t>Motions, appointments</a:t>
            </a:r>
          </a:p>
          <a:p>
            <a:r>
              <a:rPr lang="en-US" sz="4000" dirty="0"/>
              <a:t>Act in good faith and be clear in your communication</a:t>
            </a:r>
          </a:p>
          <a:p>
            <a:endParaRPr lang="en-US" dirty="0"/>
          </a:p>
        </p:txBody>
      </p:sp>
    </p:spTree>
    <p:extLst>
      <p:ext uri="{BB962C8B-B14F-4D97-AF65-F5344CB8AC3E}">
        <p14:creationId xmlns:p14="http://schemas.microsoft.com/office/powerpoint/2010/main" val="424391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92D8-BDFA-6A44-881C-5ACDCE3CD1F7}"/>
              </a:ext>
            </a:extLst>
          </p:cNvPr>
          <p:cNvSpPr>
            <a:spLocks noGrp="1"/>
          </p:cNvSpPr>
          <p:nvPr>
            <p:ph type="title"/>
          </p:nvPr>
        </p:nvSpPr>
        <p:spPr/>
        <p:txBody>
          <a:bodyPr/>
          <a:lstStyle/>
          <a:p>
            <a:r>
              <a:rPr lang="en-US" dirty="0"/>
              <a:t>BOARD INDUCTION PROGRAMME</a:t>
            </a:r>
          </a:p>
        </p:txBody>
      </p:sp>
      <p:sp>
        <p:nvSpPr>
          <p:cNvPr id="3" name="Content Placeholder 2">
            <a:extLst>
              <a:ext uri="{FF2B5EF4-FFF2-40B4-BE49-F238E27FC236}">
                <a16:creationId xmlns:a16="http://schemas.microsoft.com/office/drawing/2014/main" id="{5A41EC7C-42D7-B94B-801F-49FDA1AE4C52}"/>
              </a:ext>
            </a:extLst>
          </p:cNvPr>
          <p:cNvSpPr>
            <a:spLocks noGrp="1"/>
          </p:cNvSpPr>
          <p:nvPr>
            <p:ph idx="1"/>
          </p:nvPr>
        </p:nvSpPr>
        <p:spPr>
          <a:xfrm>
            <a:off x="838200" y="1825625"/>
            <a:ext cx="10515600" cy="2300898"/>
          </a:xfrm>
        </p:spPr>
        <p:txBody>
          <a:bodyPr/>
          <a:lstStyle/>
          <a:p>
            <a:r>
              <a:rPr lang="en-US" sz="4000" dirty="0"/>
              <a:t>What is it?</a:t>
            </a:r>
          </a:p>
          <a:p>
            <a:r>
              <a:rPr lang="en-US" sz="4000" dirty="0"/>
              <a:t>Why do we need it?</a:t>
            </a:r>
          </a:p>
          <a:p>
            <a:r>
              <a:rPr lang="en-US" sz="4000" dirty="0"/>
              <a:t>When is it held?</a:t>
            </a:r>
          </a:p>
          <a:p>
            <a:endParaRPr lang="en-US" dirty="0"/>
          </a:p>
        </p:txBody>
      </p:sp>
    </p:spTree>
    <p:extLst>
      <p:ext uri="{BB962C8B-B14F-4D97-AF65-F5344CB8AC3E}">
        <p14:creationId xmlns:p14="http://schemas.microsoft.com/office/powerpoint/2010/main" val="31188954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1474</TotalTime>
  <Words>2637</Words>
  <Application>Microsoft Office PowerPoint</Application>
  <PresentationFormat>Widescreen</PresentationFormat>
  <Paragraphs>206</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ROAD TO GOOD GOVERNANCE</vt:lpstr>
      <vt:lpstr>WHAT ARE WE GOING TO COVER?</vt:lpstr>
      <vt:lpstr>ROLE OF THE BOARD</vt:lpstr>
      <vt:lpstr>ANNUAL GENERAL MEETING</vt:lpstr>
      <vt:lpstr>CAN YOU HOLD AN ELECTRONIC AGM?</vt:lpstr>
      <vt:lpstr>BEFORE THE MEETING</vt:lpstr>
      <vt:lpstr>AT THE MEETING</vt:lpstr>
      <vt:lpstr>AFTER THE MEETING</vt:lpstr>
      <vt:lpstr>BOARD INDUCTION PROGRAMME</vt:lpstr>
      <vt:lpstr>WHAT IS IT?</vt:lpstr>
      <vt:lpstr>WHY DO WE NEED IT?</vt:lpstr>
      <vt:lpstr>WHEN IS IT HELD?</vt:lpstr>
      <vt:lpstr>HANDOUTS</vt:lpstr>
      <vt:lpstr>FOUR ATTRIBUTES OF A GOOD BOARD</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Freeman</dc:creator>
  <cp:lastModifiedBy>David Huxtable</cp:lastModifiedBy>
  <cp:revision>18</cp:revision>
  <cp:lastPrinted>2020-06-02T01:44:46Z</cp:lastPrinted>
  <dcterms:created xsi:type="dcterms:W3CDTF">2018-04-05T02:20:35Z</dcterms:created>
  <dcterms:modified xsi:type="dcterms:W3CDTF">2020-06-02T22:19:10Z</dcterms:modified>
</cp:coreProperties>
</file>