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6" r:id="rId3"/>
    <p:sldId id="265" r:id="rId4"/>
    <p:sldId id="264" r:id="rId5"/>
    <p:sldId id="267" r:id="rId6"/>
    <p:sldId id="268" r:id="rId7"/>
    <p:sldId id="269" r:id="rId8"/>
    <p:sldId id="276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>
        <p:scale>
          <a:sx n="75" d="100"/>
          <a:sy n="75" d="100"/>
        </p:scale>
        <p:origin x="10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9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5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3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D5F2-C4D9-4421-8D93-7D4CDBF2D0A5}" type="datetime1">
              <a:rPr lang="en-US" smtClean="0"/>
              <a:t>5/15/2020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1DE8-1556-48D4-8F7B-949ECE44212E}" type="datetime1">
              <a:rPr lang="en-US" smtClean="0"/>
              <a:t>5/15/2020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D45E-6468-4C0D-88D3-798729842C79}" type="datetime1">
              <a:rPr lang="en-US" smtClean="0"/>
              <a:t>5/15/2020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2E1-8A63-4B36-BC6A-F8C89EF78DB0}" type="datetime1">
              <a:rPr lang="en-US" smtClean="0"/>
              <a:t>5/15/2020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9BC3-A99E-46D2-87AF-80CEA5673AAB}" type="datetime1">
              <a:rPr lang="en-US" smtClean="0"/>
              <a:t>5/15/2020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46AF-8984-45E0-A55D-1E4CDDB0D887}" type="datetime1">
              <a:rPr lang="en-US" smtClean="0"/>
              <a:t>5/15/2020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EE6E-5898-44EC-B887-2FDE9A9EFC2B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F87-DAB1-47E3-9728-BCC58EF9ECB6}" type="datetime1">
              <a:rPr lang="en-US" smtClean="0"/>
              <a:t>5/15/2020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AA74-705D-4982-821D-F4BA8BD98910}" type="datetime1">
              <a:rPr lang="en-US" smtClean="0"/>
              <a:t>5/15/2020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orate.aec.gov.au/" TargetMode="External"/><Relationship Id="rId2" Type="http://schemas.openxmlformats.org/officeDocument/2006/relationships/hyperlink" Target="https://www.vec.vic.gov.au/ElectoralBoundaries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Engagement with Government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Presentation to Victorian Basketball Associations by SMC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211AB-3646-475D-8081-F8E42493EA8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9" b="2525"/>
          <a:stretch/>
        </p:blipFill>
        <p:spPr>
          <a:xfrm>
            <a:off x="10560496" y="3789040"/>
            <a:ext cx="1245820" cy="1146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292A00-3B10-42DF-BB29-A85113CCF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5733256"/>
            <a:ext cx="2448272" cy="73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ketball going through hoop">
            <a:extLst>
              <a:ext uri="{FF2B5EF4-FFF2-40B4-BE49-F238E27FC236}">
                <a16:creationId xmlns:a16="http://schemas.microsoft.com/office/drawing/2014/main" id="{F32DEBC4-9727-4879-9558-F0246348E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7" r="16012" b="-1"/>
          <a:stretch/>
        </p:blipFill>
        <p:spPr>
          <a:xfrm>
            <a:off x="5345821" y="305272"/>
            <a:ext cx="6846179" cy="65527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8128" y="3717032"/>
            <a:ext cx="4104456" cy="2133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FACILITIES &amp; DEVELOPMENT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90497-5A6A-4861-955B-AF905C2C576E}"/>
              </a:ext>
            </a:extLst>
          </p:cNvPr>
          <p:cNvSpPr txBox="1"/>
          <p:nvPr/>
        </p:nvSpPr>
        <p:spPr>
          <a:xfrm>
            <a:off x="263352" y="692696"/>
            <a:ext cx="5270377" cy="5759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600" b="1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b="1" kern="1200" dirty="0">
                <a:latin typeface="+mn-lt"/>
                <a:ea typeface="+mn-ea"/>
                <a:cs typeface="+mn-cs"/>
              </a:rPr>
              <a:t>Development of facilities and infrastructure, especially in terms of investment, requires strong engagement and positive advocacy with government.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b="1" kern="1200" dirty="0">
                <a:latin typeface="+mn-lt"/>
                <a:ea typeface="+mn-ea"/>
                <a:cs typeface="+mn-cs"/>
              </a:rPr>
              <a:t>For example, the State Government’s Local Sports Infrastructure Fund provides grant funding to develop accessible facilities and enhance participation in sport.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b="1" kern="1200" dirty="0">
                <a:latin typeface="+mn-lt"/>
                <a:ea typeface="+mn-ea"/>
                <a:cs typeface="+mn-cs"/>
              </a:rPr>
              <a:t>A vital part of this Fund is encouraging clubs and associations to discuss proposals with local Councils.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b="1" kern="1200" dirty="0">
                <a:latin typeface="+mn-lt"/>
                <a:ea typeface="+mn-ea"/>
                <a:cs typeface="+mn-cs"/>
              </a:rPr>
              <a:t>This is a strong example of governments working together to support funding in sport.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b="1" kern="1200" dirty="0">
                <a:latin typeface="+mn-lt"/>
                <a:ea typeface="+mn-ea"/>
                <a:cs typeface="+mn-cs"/>
              </a:rPr>
              <a:t>To </a:t>
            </a:r>
            <a:r>
              <a:rPr lang="en-US" sz="2200" b="1" kern="1200" dirty="0" err="1">
                <a:latin typeface="+mn-lt"/>
                <a:ea typeface="+mn-ea"/>
                <a:cs typeface="+mn-cs"/>
              </a:rPr>
              <a:t>maximise</a:t>
            </a:r>
            <a:r>
              <a:rPr lang="en-US" sz="2200" b="1" kern="1200" dirty="0">
                <a:latin typeface="+mn-lt"/>
                <a:ea typeface="+mn-ea"/>
                <a:cs typeface="+mn-cs"/>
              </a:rPr>
              <a:t> successful outcomes, good engagement with government can assist with navigating various processes and achieving funding support.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6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92562"/>
            <a:ext cx="1066800" cy="180976"/>
          </a:xfrm>
        </p:spPr>
        <p:txBody>
          <a:bodyPr/>
          <a:lstStyle/>
          <a:p>
            <a:pPr>
              <a:spcAft>
                <a:spcPts val="600"/>
              </a:spcAft>
            </a:pPr>
            <a:fld id="{F9043838-BFF5-400C-B067-3DF4A5F395D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7928" y="-1257300"/>
            <a:ext cx="6264696" cy="25145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CURRENT SITUATION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88D29-A490-4747-A49F-645475A163C8}"/>
              </a:ext>
            </a:extLst>
          </p:cNvPr>
          <p:cNvSpPr txBox="1"/>
          <p:nvPr/>
        </p:nvSpPr>
        <p:spPr>
          <a:xfrm>
            <a:off x="5519936" y="1484784"/>
            <a:ext cx="6037312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kern="1200" dirty="0">
                <a:latin typeface="+mn-lt"/>
                <a:ea typeface="+mn-ea"/>
                <a:cs typeface="+mn-cs"/>
              </a:rPr>
              <a:t>The COVID-19 crisis has caused Basketball Victoria and its Member Associations to suspend all programs, including elite junior and senior competitions.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kern="1200" dirty="0">
                <a:latin typeface="+mn-lt"/>
                <a:ea typeface="+mn-ea"/>
                <a:cs typeface="+mn-cs"/>
              </a:rPr>
              <a:t>An unintended consequence is that all Member Associations are receiving no income while the sport is suspended.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kern="1200" dirty="0">
                <a:latin typeface="+mn-lt"/>
                <a:ea typeface="+mn-ea"/>
                <a:cs typeface="+mn-cs"/>
              </a:rPr>
              <a:t>The recovery phase post COVID-19 will provide various economic and social stimulus measures.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kern="1200" dirty="0">
                <a:latin typeface="+mn-lt"/>
                <a:ea typeface="+mn-ea"/>
                <a:cs typeface="+mn-cs"/>
              </a:rPr>
              <a:t>How does your Association effect change to be well-positioned to benefit?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kern="1200" dirty="0">
                <a:latin typeface="+mn-lt"/>
                <a:ea typeface="+mn-ea"/>
                <a:cs typeface="+mn-cs"/>
              </a:rPr>
              <a:t>Effective communication and targeted engagement with government may assist.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kern="1200" dirty="0">
                <a:latin typeface="+mn-lt"/>
                <a:ea typeface="+mn-ea"/>
                <a:cs typeface="+mn-cs"/>
              </a:rPr>
              <a:t>Are there other </a:t>
            </a:r>
            <a:r>
              <a:rPr lang="en-US" sz="3200" b="1" kern="1200" dirty="0" err="1">
                <a:latin typeface="+mn-lt"/>
                <a:ea typeface="+mn-ea"/>
                <a:cs typeface="+mn-cs"/>
              </a:rPr>
              <a:t>behaviours</a:t>
            </a:r>
            <a:r>
              <a:rPr lang="en-US" sz="3200" b="1" kern="1200" dirty="0">
                <a:latin typeface="+mn-lt"/>
                <a:ea typeface="+mn-ea"/>
                <a:cs typeface="+mn-cs"/>
              </a:rPr>
              <a:t> and structures that should be considered to </a:t>
            </a:r>
            <a:r>
              <a:rPr lang="en-US" sz="3200" b="1" kern="1200" dirty="0" err="1">
                <a:latin typeface="+mn-lt"/>
                <a:ea typeface="+mn-ea"/>
                <a:cs typeface="+mn-cs"/>
              </a:rPr>
              <a:t>maximise</a:t>
            </a:r>
            <a:r>
              <a:rPr lang="en-US" sz="3200" b="1" kern="1200" dirty="0">
                <a:latin typeface="+mn-lt"/>
                <a:ea typeface="+mn-ea"/>
                <a:cs typeface="+mn-cs"/>
              </a:rPr>
              <a:t> these opportunities.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600" kern="1200" dirty="0">
              <a:solidFill>
                <a:schemeClr val="bg2">
                  <a:lumMod val="25000"/>
                  <a:lumOff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600" kern="1200" dirty="0">
              <a:solidFill>
                <a:schemeClr val="bg2">
                  <a:lumMod val="25000"/>
                  <a:lumOff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600" kern="1200" dirty="0">
              <a:solidFill>
                <a:schemeClr val="bg2">
                  <a:lumMod val="25000"/>
                  <a:lumOff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92562"/>
            <a:ext cx="1066800" cy="180976"/>
          </a:xfrm>
        </p:spPr>
        <p:txBody>
          <a:bodyPr/>
          <a:lstStyle/>
          <a:p>
            <a:pPr>
              <a:spcAft>
                <a:spcPts val="600"/>
              </a:spcAft>
            </a:pPr>
            <a:fld id="{F9043838-BFF5-400C-B067-3DF4A5F395D6}" type="slidenum">
              <a:rPr lang="en-US" sz="1400" smtClean="0"/>
              <a:pPr>
                <a:spcAft>
                  <a:spcPts val="600"/>
                </a:spcAft>
              </a:pPr>
              <a:t>11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353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en playing basketball">
            <a:extLst>
              <a:ext uri="{FF2B5EF4-FFF2-40B4-BE49-F238E27FC236}">
                <a16:creationId xmlns:a16="http://schemas.microsoft.com/office/drawing/2014/main" id="{8E492BC2-3C9F-4C72-A341-593151612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6168008" cy="3996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861048"/>
            <a:ext cx="10065048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CONCLUDING REMARKS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C9419B-7DD0-4E84-A960-2F59098757E6}"/>
              </a:ext>
            </a:extLst>
          </p:cNvPr>
          <p:cNvSpPr/>
          <p:nvPr/>
        </p:nvSpPr>
        <p:spPr>
          <a:xfrm>
            <a:off x="6312024" y="1052736"/>
            <a:ext cx="532859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Building positive relationships is key to engaging successfully with Government.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Local government representatives are looking to support positive outcomes for their communities 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Collaboration is key to achieving shared interests.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Questions?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392562"/>
            <a:ext cx="1066800" cy="180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9043838-BFF5-400C-B067-3DF4A5F395D6}" type="slidenum">
              <a:rPr lang="en-US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9347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SMC STRATEGIES – WHO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700808"/>
            <a:ext cx="10058400" cy="4704928"/>
          </a:xfrm>
        </p:spPr>
        <p:txBody>
          <a:bodyPr>
            <a:normAutofit/>
          </a:bodyPr>
          <a:lstStyle/>
          <a:p>
            <a:r>
              <a:rPr lang="en-AU" dirty="0"/>
              <a:t>SMC Strategies is an Australian consultancy firm, specialising in partnering with government, community and corporate organisations.</a:t>
            </a:r>
          </a:p>
          <a:p>
            <a:r>
              <a:rPr lang="en-AU" dirty="0"/>
              <a:t>For over 25 years, SMC Strategies has been providing expert advice to achieve exceptional project outcomes.</a:t>
            </a:r>
          </a:p>
          <a:p>
            <a:r>
              <a:rPr lang="en-AU" dirty="0"/>
              <a:t>We provide expertise in:</a:t>
            </a:r>
          </a:p>
          <a:p>
            <a:pPr lvl="1"/>
            <a:r>
              <a:rPr lang="en-AU" dirty="0"/>
              <a:t>Strategic communications and media,</a:t>
            </a:r>
          </a:p>
          <a:p>
            <a:pPr lvl="1"/>
            <a:r>
              <a:rPr lang="en-AU" dirty="0"/>
              <a:t>Government relations and advocacy,</a:t>
            </a:r>
          </a:p>
          <a:p>
            <a:pPr lvl="1"/>
            <a:r>
              <a:rPr lang="en-AU" dirty="0"/>
              <a:t>Stakeholder and community engagement.</a:t>
            </a:r>
          </a:p>
          <a:p>
            <a:pPr marL="228600" lvl="1">
              <a:spcBef>
                <a:spcPts val="1800"/>
              </a:spcBef>
            </a:pPr>
            <a:r>
              <a:rPr lang="en-AU" sz="2400" dirty="0"/>
              <a:t>Our company has</a:t>
            </a:r>
            <a:r>
              <a:rPr lang="en-US" sz="2400" dirty="0"/>
              <a:t> specialist knowledge in developing plans and strategies to develop key facilities that best align with government policies and objectives.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2FCF4369-1C14-4E2C-8AC5-1E619FFEEF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8BF2B9-8B05-48D1-8D85-2388DCC6D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3717032"/>
            <a:ext cx="2967605" cy="11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136" y="476672"/>
            <a:ext cx="4233664" cy="2205608"/>
          </a:xfrm>
        </p:spPr>
        <p:txBody>
          <a:bodyPr>
            <a:noAutofit/>
          </a:bodyPr>
          <a:lstStyle/>
          <a:p>
            <a:r>
              <a:rPr lang="en-US" sz="4000" dirty="0"/>
              <a:t>GOVERNMENT ENGAGEMENT &amp; ADVOCACY – </a:t>
            </a:r>
            <a:br>
              <a:rPr lang="en-US" sz="4000" dirty="0"/>
            </a:br>
            <a:r>
              <a:rPr lang="en-US" sz="4000" dirty="0"/>
              <a:t>AN INTRODUCTION</a:t>
            </a:r>
          </a:p>
        </p:txBody>
      </p:sp>
      <p:pic>
        <p:nvPicPr>
          <p:cNvPr id="5" name="Picture Placeholder 4" descr="Basketball players raising hands together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68" y="404664"/>
            <a:ext cx="6127779" cy="5805264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248128" y="2996952"/>
            <a:ext cx="4536503" cy="3816424"/>
          </a:xfrm>
        </p:spPr>
        <p:txBody>
          <a:bodyPr>
            <a:noAutofit/>
          </a:bodyPr>
          <a:lstStyle/>
          <a:p>
            <a:pPr lvl="0"/>
            <a:r>
              <a:rPr lang="en-AU" sz="2800" dirty="0"/>
              <a:t>Building a close working relationship with local government representatives is important for all community sport and recreation organisations, especially when planning for growth and new facilities.</a:t>
            </a:r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-1066800"/>
            <a:ext cx="4752528" cy="2133600"/>
          </a:xfrm>
        </p:spPr>
        <p:txBody>
          <a:bodyPr/>
          <a:lstStyle/>
          <a:p>
            <a:r>
              <a:rPr lang="en-US" dirty="0"/>
              <a:t>LEVELS OF GOVERNMENT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0056" y="1268760"/>
            <a:ext cx="5256584" cy="527508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AU" dirty="0"/>
              <a:t>In Australia, there are three levels of Government: federal, state and local.</a:t>
            </a:r>
          </a:p>
          <a:p>
            <a:pPr lvl="0"/>
            <a:r>
              <a:rPr lang="en-AU" dirty="0"/>
              <a:t>The Federal Government’s powers are generally areas of national  significance, e.g. defence, foreign affairs and immigration. </a:t>
            </a:r>
          </a:p>
          <a:p>
            <a:pPr lvl="0"/>
            <a:r>
              <a:rPr lang="en-AU" dirty="0"/>
              <a:t>State Governments are generally responsible for delivery of services such as schools, hospitals, public transport and law and order.</a:t>
            </a:r>
          </a:p>
          <a:p>
            <a:pPr lvl="0"/>
            <a:r>
              <a:rPr lang="en-AU" dirty="0"/>
              <a:t>Local Government powers are defined by legislation in Victoria, e.g. waste management, building regulations, and parks and gardens.</a:t>
            </a:r>
          </a:p>
          <a:p>
            <a:pPr lvl="0"/>
            <a:r>
              <a:rPr lang="en-AU" dirty="0"/>
              <a:t>Power is often shared between all three levels of government including in sport and recreation.</a:t>
            </a:r>
          </a:p>
          <a:p>
            <a:pPr lvl="0"/>
            <a:endParaRPr lang="en-AU" dirty="0"/>
          </a:p>
          <a:p>
            <a:pPr lvl="0"/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8B310-AEDC-4E56-B1C9-22DD7D309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1412776"/>
            <a:ext cx="6048672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RELATIONSHIP WITH COMMUNITY 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10213776" cy="448890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AU" dirty="0"/>
              <a:t>The Federal Government supports sport in Australia from grassroots to elite, including Olympic representation.</a:t>
            </a:r>
          </a:p>
          <a:p>
            <a:pPr lvl="0"/>
            <a:r>
              <a:rPr lang="en-AU" dirty="0"/>
              <a:t>Federal Governments have historically supported grants funding programs to support community sport and infrastructure development.</a:t>
            </a:r>
          </a:p>
          <a:p>
            <a:pPr lvl="0"/>
            <a:r>
              <a:rPr lang="en-AU" dirty="0"/>
              <a:t>State and Territory governments develop and implement policies and programs with a focus on community sport.</a:t>
            </a:r>
          </a:p>
          <a:p>
            <a:pPr lvl="0"/>
            <a:r>
              <a:rPr lang="en-AU" dirty="0"/>
              <a:t>In Victoria, sport is managed by Sport and Recreation Victoria. </a:t>
            </a:r>
          </a:p>
          <a:p>
            <a:pPr lvl="0"/>
            <a:r>
              <a:rPr lang="en-AU" dirty="0"/>
              <a:t>The Victorian Government’s priorities for sport and recreation are detailed in the Physical Activity Strategy 2018-2023.</a:t>
            </a:r>
          </a:p>
          <a:p>
            <a:pPr lvl="0"/>
            <a:r>
              <a:rPr lang="en-AU" dirty="0"/>
              <a:t>Local governments across Australia play a significant role in supporting community sport. </a:t>
            </a:r>
          </a:p>
          <a:p>
            <a:pPr lvl="0"/>
            <a:r>
              <a:rPr lang="en-AU" dirty="0"/>
              <a:t>They can provide funding for maintenance and construction of infrastructure, as well as sponsoring local events.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-387424"/>
            <a:ext cx="10058400" cy="1752600"/>
          </a:xfrm>
        </p:spPr>
        <p:txBody>
          <a:bodyPr/>
          <a:lstStyle/>
          <a:p>
            <a:r>
              <a:rPr lang="en-US" dirty="0"/>
              <a:t>KEY STAKEHOLDERS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432" y="1700808"/>
            <a:ext cx="10058400" cy="4392488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Building close working relationships with government is important for all sporting organisations.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Associations should have relationships with their Federal representative.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On a state basis, the local MP is a key relationship.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Local Government relationships should focus on the Mayor and Councillors.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It is also advisable to have relationships in the Executive and Officer level of Council, including Managers and staff in the community development, sport and recreation and local infrastructure departments.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Locate local State representatives via the Victorian Electoral Commission website </a:t>
            </a:r>
            <a:r>
              <a:rPr lang="en-AU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https://www.vec.vic.gov.au/ElectoralBoundaries/</a:t>
            </a:r>
            <a:endParaRPr lang="en-AU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Locate Federal representative can be found via the Australian Electoral Commission </a:t>
            </a:r>
            <a:r>
              <a:rPr lang="en-AU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https://electorate.aec.gov.au/</a:t>
            </a:r>
            <a:endParaRPr lang="en-AU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16632"/>
            <a:ext cx="100584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LOCAL GOVERNMENT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432" y="1340768"/>
            <a:ext cx="4846320" cy="823912"/>
          </a:xfrm>
        </p:spPr>
        <p:txBody>
          <a:bodyPr/>
          <a:lstStyle/>
          <a:p>
            <a:r>
              <a:rPr lang="en-US" dirty="0"/>
              <a:t>Structure of local government in Victoria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7408" y="2276872"/>
            <a:ext cx="4846320" cy="351472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AU" dirty="0"/>
              <a:t>Victoria has 79 councils. </a:t>
            </a:r>
          </a:p>
          <a:p>
            <a:pPr lvl="0"/>
            <a:r>
              <a:rPr lang="en-AU" dirty="0"/>
              <a:t>Councils are made up of two parts: elected representatives (Councillors) and administration (Council staff and officers).</a:t>
            </a:r>
          </a:p>
          <a:p>
            <a:pPr lvl="0"/>
            <a:r>
              <a:rPr lang="en-AU" dirty="0"/>
              <a:t>Councillors are elected by ratepayers every four years. </a:t>
            </a:r>
          </a:p>
          <a:p>
            <a:pPr lvl="0"/>
            <a:r>
              <a:rPr lang="en-AU" dirty="0"/>
              <a:t>They set the overall direction of the local government area and undertake planning and decision making to support this vision.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196752"/>
            <a:ext cx="4846320" cy="823912"/>
          </a:xfrm>
        </p:spPr>
        <p:txBody>
          <a:bodyPr/>
          <a:lstStyle/>
          <a:p>
            <a:r>
              <a:rPr lang="en-US" dirty="0"/>
              <a:t>Role of Councilors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3992" y="2204864"/>
            <a:ext cx="4990336" cy="3514725"/>
          </a:xfrm>
        </p:spPr>
        <p:txBody>
          <a:bodyPr>
            <a:normAutofit fontScale="92500" lnSpcReduction="20000"/>
          </a:bodyPr>
          <a:lstStyle/>
          <a:p>
            <a:r>
              <a:rPr lang="en-AU" sz="2200" dirty="0"/>
              <a:t>The primary role of Councillors is to participate in high-level decision-making and representing the community. </a:t>
            </a:r>
          </a:p>
          <a:p>
            <a:r>
              <a:rPr lang="en-AU" sz="2200" dirty="0"/>
              <a:t>The Mayor is elected by fellow Councillors.</a:t>
            </a:r>
          </a:p>
          <a:p>
            <a:r>
              <a:rPr lang="en-AU" sz="2200" dirty="0"/>
              <a:t>The Mayor has influence in the decision-making of Council, while also actively promoting and developing opportunities for the municipality. </a:t>
            </a:r>
          </a:p>
          <a:p>
            <a:r>
              <a:rPr lang="en-AU" sz="2200" dirty="0"/>
              <a:t>The CEO and staff run the day to day operations of Council and implement its direction and related actions and activities. 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16632"/>
            <a:ext cx="100584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STATE GOVERNMENT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432" y="1340768"/>
            <a:ext cx="4846320" cy="823912"/>
          </a:xfrm>
        </p:spPr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7408" y="2276872"/>
            <a:ext cx="4846320" cy="351472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AU" dirty="0"/>
              <a:t>The State Government is led by the Premier and supported by a Cabinet of Ministers. </a:t>
            </a:r>
          </a:p>
          <a:p>
            <a:pPr lvl="0"/>
            <a:r>
              <a:rPr lang="en-AU" dirty="0"/>
              <a:t>The Premier is the leader of the political party that wins the most seats in the election, and then appointed by the Governor of Victoria. </a:t>
            </a:r>
          </a:p>
          <a:p>
            <a:pPr lvl="0"/>
            <a:r>
              <a:rPr lang="en-AU" dirty="0"/>
              <a:t>The Premier is the leader of the Parliament, the Chief Minister and Chair of Cabinet, chooses ministers and allocates portfolios.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196752"/>
            <a:ext cx="4846320" cy="823912"/>
          </a:xfrm>
        </p:spPr>
        <p:txBody>
          <a:bodyPr/>
          <a:lstStyle/>
          <a:p>
            <a:r>
              <a:rPr lang="en-US" dirty="0"/>
              <a:t>Leadership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08" y="2204864"/>
            <a:ext cx="4846320" cy="3514725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The Premier is expected to have a vision for Victoria that addresses the primary issues for the state and plans for its continued prosperity.</a:t>
            </a:r>
          </a:p>
          <a:p>
            <a:pPr lvl="0"/>
            <a:r>
              <a:rPr lang="en-AU" dirty="0"/>
              <a:t>This vision and its delivery is supported and led by the State’s Cabinet.</a:t>
            </a:r>
          </a:p>
          <a:p>
            <a:pPr lvl="0"/>
            <a:r>
              <a:rPr lang="en-AU" dirty="0"/>
              <a:t>The Victorian Cabinet has 22 Ministers. </a:t>
            </a:r>
          </a:p>
          <a:p>
            <a:pPr lvl="0"/>
            <a:r>
              <a:rPr lang="en-AU" dirty="0"/>
              <a:t>This includes the Minister for Sport and Recreation, Hon. Martin </a:t>
            </a:r>
            <a:r>
              <a:rPr lang="en-AU" dirty="0" err="1"/>
              <a:t>Pakula</a:t>
            </a:r>
            <a:r>
              <a:rPr lang="en-AU" dirty="0"/>
              <a:t> MP and the Minister for Community Sport, Hon. Ros Spence MP.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iness handshake">
            <a:extLst>
              <a:ext uri="{FF2B5EF4-FFF2-40B4-BE49-F238E27FC236}">
                <a16:creationId xmlns:a16="http://schemas.microsoft.com/office/drawing/2014/main" id="{968735F0-BBFE-48A8-B33E-8ACF47163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88640"/>
            <a:ext cx="3776604" cy="2517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-243408"/>
            <a:ext cx="10058400" cy="1143000"/>
          </a:xfrm>
        </p:spPr>
        <p:txBody>
          <a:bodyPr/>
          <a:lstStyle/>
          <a:p>
            <a:r>
              <a:rPr lang="en-US" dirty="0"/>
              <a:t>BUILDING RELATIONSHIPS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98BC4C-A6B5-42A5-B609-CF269026DBF1}"/>
              </a:ext>
            </a:extLst>
          </p:cNvPr>
          <p:cNvSpPr/>
          <p:nvPr/>
        </p:nvSpPr>
        <p:spPr>
          <a:xfrm>
            <a:off x="479376" y="1124744"/>
            <a:ext cx="770485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8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Advocacy with government, and engagement with local representatives should focus on increasing profile of your basketball community. </a:t>
            </a:r>
          </a:p>
          <a:p>
            <a:pPr marL="342900" indent="-342900">
              <a:lnSpc>
                <a:spcPts val="18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Government representatives look for constructive ways to represent the interests of the community more broadly.</a:t>
            </a:r>
          </a:p>
          <a:p>
            <a:pPr marL="342900" indent="-342900">
              <a:lnSpc>
                <a:spcPts val="18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Gather support and involve key government stakeholders. Communication is key. Direct communication is most effective.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1B491-4C35-4A48-B78D-C1A1A1997A7C}"/>
              </a:ext>
            </a:extLst>
          </p:cNvPr>
          <p:cNvSpPr txBox="1"/>
          <p:nvPr/>
        </p:nvSpPr>
        <p:spPr>
          <a:xfrm>
            <a:off x="551384" y="3429000"/>
            <a:ext cx="97930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18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Methods of engagement include:</a:t>
            </a:r>
          </a:p>
          <a:p>
            <a:pPr marL="800100" lvl="1" indent="-342900">
              <a:lnSpc>
                <a:spcPts val="18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Regular email updates. </a:t>
            </a:r>
          </a:p>
          <a:p>
            <a:pPr marL="800100" lvl="1" indent="-342900">
              <a:lnSpc>
                <a:spcPts val="18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Facilitating regular (e.g. quarterly) meetings with local government MPs and Councillors.</a:t>
            </a:r>
            <a:endParaRPr lang="en-AU" sz="2800" b="1" dirty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800100" lvl="1" indent="-342900">
              <a:lnSpc>
                <a:spcPts val="18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Invitations to events/occasions. These could include high-profile, marquee games, season openings, guest speaker opportunities (e.g. committee AGMs).</a:t>
            </a:r>
          </a:p>
          <a:p>
            <a:pPr marL="800100" lvl="1" indent="-342900">
              <a:lnSpc>
                <a:spcPts val="18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Include them in opportunities for promotion and publicity. </a:t>
            </a:r>
            <a:endParaRPr lang="en-AU" sz="2800" b="1" dirty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800100" lvl="1" indent="-342900">
              <a:lnSpc>
                <a:spcPts val="18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Understand your stakeholder interests in sport and/or basketball. </a:t>
            </a:r>
          </a:p>
        </p:txBody>
      </p:sp>
    </p:spTree>
    <p:extLst>
      <p:ext uri="{BB962C8B-B14F-4D97-AF65-F5344CB8AC3E}">
        <p14:creationId xmlns:p14="http://schemas.microsoft.com/office/powerpoint/2010/main" val="2477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 presentation (widescreen).potx" id="{CC5AF3F1-F1AD-46F5-B229-4E1329F06412}" vid="{B7E1BF64-2168-4738-AA42-CF7C9F7F9E9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1161</Words>
  <Application>Microsoft Office PowerPoint</Application>
  <PresentationFormat>Widescreen</PresentationFormat>
  <Paragraphs>101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Medium</vt:lpstr>
      <vt:lpstr>Impact</vt:lpstr>
      <vt:lpstr>Symbol</vt:lpstr>
      <vt:lpstr>Basketball 16x9</vt:lpstr>
      <vt:lpstr>Introduction to Engagement with Government</vt:lpstr>
      <vt:lpstr>SMC STRATEGIES – WHO ARE WE?</vt:lpstr>
      <vt:lpstr>GOVERNMENT ENGAGEMENT &amp; ADVOCACY –  AN INTRODUCTION</vt:lpstr>
      <vt:lpstr>LEVELS OF GOVERNMENT</vt:lpstr>
      <vt:lpstr>GOVERNMENT RELATIONSHIP WITH COMMUNITY SPORT</vt:lpstr>
      <vt:lpstr>KEY STAKEHOLDERS</vt:lpstr>
      <vt:lpstr>LOCAL GOVERNMENT</vt:lpstr>
      <vt:lpstr>STATE GOVERNMENT</vt:lpstr>
      <vt:lpstr>BUILDING RELATIONSHIPS</vt:lpstr>
      <vt:lpstr>FACILITIES &amp; DEVELOPMENT</vt:lpstr>
      <vt:lpstr>CURRENT SITUATION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Engagement with Government</dc:title>
  <dc:creator>Kelly Sexton</dc:creator>
  <cp:lastModifiedBy>Kelly Sexton</cp:lastModifiedBy>
  <cp:revision>10</cp:revision>
  <dcterms:created xsi:type="dcterms:W3CDTF">2020-05-15T05:56:08Z</dcterms:created>
  <dcterms:modified xsi:type="dcterms:W3CDTF">2020-05-15T07:22:03Z</dcterms:modified>
</cp:coreProperties>
</file>