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0"/>
  </p:notesMasterIdLst>
  <p:sldIdLst>
    <p:sldId id="256" r:id="rId5"/>
    <p:sldId id="300" r:id="rId6"/>
    <p:sldId id="288" r:id="rId7"/>
    <p:sldId id="290" r:id="rId8"/>
    <p:sldId id="291" r:id="rId9"/>
    <p:sldId id="261" r:id="rId10"/>
    <p:sldId id="275" r:id="rId11"/>
    <p:sldId id="308" r:id="rId12"/>
    <p:sldId id="301" r:id="rId13"/>
    <p:sldId id="303" r:id="rId14"/>
    <p:sldId id="304" r:id="rId15"/>
    <p:sldId id="305" r:id="rId16"/>
    <p:sldId id="306" r:id="rId17"/>
    <p:sldId id="307" r:id="rId18"/>
    <p:sldId id="28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800"/>
    <a:srgbClr val="FF7F00"/>
    <a:srgbClr val="FF9900"/>
    <a:srgbClr val="FFA700"/>
    <a:srgbClr val="FFA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65"/>
    <p:restoredTop sz="94696"/>
  </p:normalViewPr>
  <p:slideViewPr>
    <p:cSldViewPr snapToGrid="0" snapToObjects="1">
      <p:cViewPr varScale="1">
        <p:scale>
          <a:sx n="91" d="100"/>
          <a:sy n="91" d="100"/>
        </p:scale>
        <p:origin x="72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18082D-E0C6-4FCF-B4FB-D88EA4417711}" type="doc">
      <dgm:prSet loTypeId="urn:microsoft.com/office/officeart/2005/8/layout/matrix2" loCatId="matrix" qsTypeId="urn:microsoft.com/office/officeart/2005/8/quickstyle/simple1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EE988208-E525-40A6-AA7E-D7D22EE2CF01}">
      <dgm:prSet/>
      <dgm:spPr/>
      <dgm:t>
        <a:bodyPr/>
        <a:lstStyle/>
        <a:p>
          <a:r>
            <a:rPr lang="en-GB" dirty="0"/>
            <a:t>What is a workplace?</a:t>
          </a:r>
          <a:endParaRPr lang="en-US" dirty="0"/>
        </a:p>
      </dgm:t>
    </dgm:pt>
    <dgm:pt modelId="{78B1BB53-AB46-429B-BC25-B20518421BC0}" type="parTrans" cxnId="{E2A1453C-3D42-4338-97D5-8B50F4CF3335}">
      <dgm:prSet/>
      <dgm:spPr/>
      <dgm:t>
        <a:bodyPr/>
        <a:lstStyle/>
        <a:p>
          <a:endParaRPr lang="en-US"/>
        </a:p>
      </dgm:t>
    </dgm:pt>
    <dgm:pt modelId="{9B9BE9F0-6927-45D6-A010-2F678EBFA2CF}" type="sibTrans" cxnId="{E2A1453C-3D42-4338-97D5-8B50F4CF3335}">
      <dgm:prSet/>
      <dgm:spPr/>
      <dgm:t>
        <a:bodyPr/>
        <a:lstStyle/>
        <a:p>
          <a:endParaRPr lang="en-US"/>
        </a:p>
      </dgm:t>
    </dgm:pt>
    <dgm:pt modelId="{74D9D545-3A2C-42FF-A5A7-C616D0A9FEAB}">
      <dgm:prSet/>
      <dgm:spPr/>
      <dgm:t>
        <a:bodyPr/>
        <a:lstStyle/>
        <a:p>
          <a:r>
            <a:rPr lang="en-GB" dirty="0"/>
            <a:t>Duty of Care to all employees, volunteers and visitors to the workplace.</a:t>
          </a:r>
          <a:endParaRPr lang="en-US" dirty="0"/>
        </a:p>
      </dgm:t>
    </dgm:pt>
    <dgm:pt modelId="{B7657D6F-D240-4B6F-9D74-A7DB512CC412}" type="parTrans" cxnId="{68E955EA-3727-43F1-9A01-40C9D637D63D}">
      <dgm:prSet/>
      <dgm:spPr/>
      <dgm:t>
        <a:bodyPr/>
        <a:lstStyle/>
        <a:p>
          <a:endParaRPr lang="en-US"/>
        </a:p>
      </dgm:t>
    </dgm:pt>
    <dgm:pt modelId="{52A8B3D6-8FF0-4E58-A324-9894BD49115C}" type="sibTrans" cxnId="{68E955EA-3727-43F1-9A01-40C9D637D63D}">
      <dgm:prSet/>
      <dgm:spPr/>
      <dgm:t>
        <a:bodyPr/>
        <a:lstStyle/>
        <a:p>
          <a:endParaRPr lang="en-US"/>
        </a:p>
      </dgm:t>
    </dgm:pt>
    <dgm:pt modelId="{55AD8D2B-70BA-49E9-A0B8-77DDC00FB180}">
      <dgm:prSet/>
      <dgm:spPr/>
      <dgm:t>
        <a:bodyPr/>
        <a:lstStyle/>
        <a:p>
          <a:r>
            <a:rPr lang="en-GB"/>
            <a:t>COVID Safe Plan.</a:t>
          </a:r>
          <a:endParaRPr lang="en-US"/>
        </a:p>
      </dgm:t>
    </dgm:pt>
    <dgm:pt modelId="{1F90F4AC-28BB-44EE-848A-272A1B009065}" type="parTrans" cxnId="{B4E7A33F-ACF3-45A7-8491-5699718A9C00}">
      <dgm:prSet/>
      <dgm:spPr/>
      <dgm:t>
        <a:bodyPr/>
        <a:lstStyle/>
        <a:p>
          <a:endParaRPr lang="en-US"/>
        </a:p>
      </dgm:t>
    </dgm:pt>
    <dgm:pt modelId="{CF20C1C3-326D-4B07-8D9B-E4D4811377C3}" type="sibTrans" cxnId="{B4E7A33F-ACF3-45A7-8491-5699718A9C00}">
      <dgm:prSet/>
      <dgm:spPr/>
      <dgm:t>
        <a:bodyPr/>
        <a:lstStyle/>
        <a:p>
          <a:endParaRPr lang="en-US"/>
        </a:p>
      </dgm:t>
    </dgm:pt>
    <dgm:pt modelId="{37CD4BF9-431D-4DDA-9D67-2211E5CB1DE8}">
      <dgm:prSet/>
      <dgm:spPr/>
      <dgm:t>
        <a:bodyPr/>
        <a:lstStyle/>
        <a:p>
          <a:r>
            <a:rPr lang="en-GB"/>
            <a:t>Social Distancing, placement of desks, floor decals, perspex screens, signage.</a:t>
          </a:r>
          <a:endParaRPr lang="en-US"/>
        </a:p>
      </dgm:t>
    </dgm:pt>
    <dgm:pt modelId="{1683FA40-B975-4892-BF42-68DE6EB6A882}" type="parTrans" cxnId="{7615511E-9F29-4D0D-8573-308825ED17D0}">
      <dgm:prSet/>
      <dgm:spPr/>
      <dgm:t>
        <a:bodyPr/>
        <a:lstStyle/>
        <a:p>
          <a:endParaRPr lang="en-US"/>
        </a:p>
      </dgm:t>
    </dgm:pt>
    <dgm:pt modelId="{5486605D-144E-4BC8-9080-0C5F3B10F6BB}" type="sibTrans" cxnId="{7615511E-9F29-4D0D-8573-308825ED17D0}">
      <dgm:prSet/>
      <dgm:spPr/>
      <dgm:t>
        <a:bodyPr/>
        <a:lstStyle/>
        <a:p>
          <a:endParaRPr lang="en-US"/>
        </a:p>
      </dgm:t>
    </dgm:pt>
    <dgm:pt modelId="{5F6104AB-C59D-A446-A812-D4CC96939AD5}" type="pres">
      <dgm:prSet presAssocID="{AD18082D-E0C6-4FCF-B4FB-D88EA4417711}" presName="matrix" presStyleCnt="0">
        <dgm:presLayoutVars>
          <dgm:chMax val="1"/>
          <dgm:dir/>
          <dgm:resizeHandles val="exact"/>
        </dgm:presLayoutVars>
      </dgm:prSet>
      <dgm:spPr/>
    </dgm:pt>
    <dgm:pt modelId="{220A9575-5EC5-574A-8995-1B162CFA6875}" type="pres">
      <dgm:prSet presAssocID="{AD18082D-E0C6-4FCF-B4FB-D88EA4417711}" presName="axisShape" presStyleLbl="bgShp" presStyleIdx="0" presStyleCnt="1" custLinFactNeighborX="577" custLinFactNeighborY="13263"/>
      <dgm:spPr/>
    </dgm:pt>
    <dgm:pt modelId="{159C95A4-BC49-DF4E-8CCC-F75EE1624000}" type="pres">
      <dgm:prSet presAssocID="{AD18082D-E0C6-4FCF-B4FB-D88EA4417711}" presName="rect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FBDBEB93-1AA2-B543-AE68-48338DA05EA0}" type="pres">
      <dgm:prSet presAssocID="{AD18082D-E0C6-4FCF-B4FB-D88EA4417711}" presName="rect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5A43B59B-68B0-6D4A-9BC5-FB19EB333F6B}" type="pres">
      <dgm:prSet presAssocID="{AD18082D-E0C6-4FCF-B4FB-D88EA4417711}" presName="rect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6ABAE169-9C7D-E04B-B869-CE0877710E84}" type="pres">
      <dgm:prSet presAssocID="{AD18082D-E0C6-4FCF-B4FB-D88EA4417711}" presName="rect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33B42115-C101-4747-B725-E0A20896ABE1}" type="presOf" srcId="{EE988208-E525-40A6-AA7E-D7D22EE2CF01}" destId="{159C95A4-BC49-DF4E-8CCC-F75EE1624000}" srcOrd="0" destOrd="0" presId="urn:microsoft.com/office/officeart/2005/8/layout/matrix2"/>
    <dgm:cxn modelId="{7615511E-9F29-4D0D-8573-308825ED17D0}" srcId="{AD18082D-E0C6-4FCF-B4FB-D88EA4417711}" destId="{37CD4BF9-431D-4DDA-9D67-2211E5CB1DE8}" srcOrd="3" destOrd="0" parTransId="{1683FA40-B975-4892-BF42-68DE6EB6A882}" sibTransId="{5486605D-144E-4BC8-9080-0C5F3B10F6BB}"/>
    <dgm:cxn modelId="{ECA9FF35-8139-094B-8254-20370E5788F5}" type="presOf" srcId="{AD18082D-E0C6-4FCF-B4FB-D88EA4417711}" destId="{5F6104AB-C59D-A446-A812-D4CC96939AD5}" srcOrd="0" destOrd="0" presId="urn:microsoft.com/office/officeart/2005/8/layout/matrix2"/>
    <dgm:cxn modelId="{E2A1453C-3D42-4338-97D5-8B50F4CF3335}" srcId="{AD18082D-E0C6-4FCF-B4FB-D88EA4417711}" destId="{EE988208-E525-40A6-AA7E-D7D22EE2CF01}" srcOrd="0" destOrd="0" parTransId="{78B1BB53-AB46-429B-BC25-B20518421BC0}" sibTransId="{9B9BE9F0-6927-45D6-A010-2F678EBFA2CF}"/>
    <dgm:cxn modelId="{9639DB3C-8C0C-0D4D-A3DD-2B576FC9E9EA}" type="presOf" srcId="{55AD8D2B-70BA-49E9-A0B8-77DDC00FB180}" destId="{5A43B59B-68B0-6D4A-9BC5-FB19EB333F6B}" srcOrd="0" destOrd="0" presId="urn:microsoft.com/office/officeart/2005/8/layout/matrix2"/>
    <dgm:cxn modelId="{B4E7A33F-ACF3-45A7-8491-5699718A9C00}" srcId="{AD18082D-E0C6-4FCF-B4FB-D88EA4417711}" destId="{55AD8D2B-70BA-49E9-A0B8-77DDC00FB180}" srcOrd="2" destOrd="0" parTransId="{1F90F4AC-28BB-44EE-848A-272A1B009065}" sibTransId="{CF20C1C3-326D-4B07-8D9B-E4D4811377C3}"/>
    <dgm:cxn modelId="{F4D71C63-C538-084E-9102-8BCD96012EDF}" type="presOf" srcId="{74D9D545-3A2C-42FF-A5A7-C616D0A9FEAB}" destId="{FBDBEB93-1AA2-B543-AE68-48338DA05EA0}" srcOrd="0" destOrd="0" presId="urn:microsoft.com/office/officeart/2005/8/layout/matrix2"/>
    <dgm:cxn modelId="{68E955EA-3727-43F1-9A01-40C9D637D63D}" srcId="{AD18082D-E0C6-4FCF-B4FB-D88EA4417711}" destId="{74D9D545-3A2C-42FF-A5A7-C616D0A9FEAB}" srcOrd="1" destOrd="0" parTransId="{B7657D6F-D240-4B6F-9D74-A7DB512CC412}" sibTransId="{52A8B3D6-8FF0-4E58-A324-9894BD49115C}"/>
    <dgm:cxn modelId="{E6C2EDF6-B063-EA43-9E41-C15D1F8E88FD}" type="presOf" srcId="{37CD4BF9-431D-4DDA-9D67-2211E5CB1DE8}" destId="{6ABAE169-9C7D-E04B-B869-CE0877710E84}" srcOrd="0" destOrd="0" presId="urn:microsoft.com/office/officeart/2005/8/layout/matrix2"/>
    <dgm:cxn modelId="{C93BEEE3-807B-3043-98B9-DD68A010DEB4}" type="presParOf" srcId="{5F6104AB-C59D-A446-A812-D4CC96939AD5}" destId="{220A9575-5EC5-574A-8995-1B162CFA6875}" srcOrd="0" destOrd="0" presId="urn:microsoft.com/office/officeart/2005/8/layout/matrix2"/>
    <dgm:cxn modelId="{2A7E23A1-F628-1C45-B8D0-BBD1AC4EFEC7}" type="presParOf" srcId="{5F6104AB-C59D-A446-A812-D4CC96939AD5}" destId="{159C95A4-BC49-DF4E-8CCC-F75EE1624000}" srcOrd="1" destOrd="0" presId="urn:microsoft.com/office/officeart/2005/8/layout/matrix2"/>
    <dgm:cxn modelId="{D3E5A41A-5CC2-3C43-8892-555E1CF7D36E}" type="presParOf" srcId="{5F6104AB-C59D-A446-A812-D4CC96939AD5}" destId="{FBDBEB93-1AA2-B543-AE68-48338DA05EA0}" srcOrd="2" destOrd="0" presId="urn:microsoft.com/office/officeart/2005/8/layout/matrix2"/>
    <dgm:cxn modelId="{E51E5FFF-E0CF-754D-9BEB-2437E54D6C7E}" type="presParOf" srcId="{5F6104AB-C59D-A446-A812-D4CC96939AD5}" destId="{5A43B59B-68B0-6D4A-9BC5-FB19EB333F6B}" srcOrd="3" destOrd="0" presId="urn:microsoft.com/office/officeart/2005/8/layout/matrix2"/>
    <dgm:cxn modelId="{8D5C04E7-7A48-9546-BE64-C3A6342D3217}" type="presParOf" srcId="{5F6104AB-C59D-A446-A812-D4CC96939AD5}" destId="{6ABAE169-9C7D-E04B-B869-CE0877710E84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ED3773E-21AA-4FAE-AC4F-4CFF256B1B5E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E13B3DC8-8FBE-45C4-9BD0-34EA0AC49898}">
      <dgm:prSet custT="1"/>
      <dgm:spPr/>
      <dgm:t>
        <a:bodyPr/>
        <a:lstStyle/>
        <a:p>
          <a:r>
            <a:rPr lang="en-GB" sz="2000" dirty="0">
              <a:solidFill>
                <a:schemeClr val="bg1"/>
              </a:solidFill>
            </a:rPr>
            <a:t>Rolling back ‘Job Keeper enabled stand down’ direction.</a:t>
          </a:r>
          <a:endParaRPr lang="en-US" sz="2000" dirty="0">
            <a:solidFill>
              <a:schemeClr val="bg1"/>
            </a:solidFill>
          </a:endParaRPr>
        </a:p>
      </dgm:t>
    </dgm:pt>
    <dgm:pt modelId="{939CC96E-76CC-4D83-88AA-51675BB60452}" type="parTrans" cxnId="{A6B1658E-E109-4767-ABE1-BFAB916C9BA2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B2A92C14-3E19-4E7A-BEF5-8AAA89D7C663}" type="sibTrans" cxnId="{A6B1658E-E109-4767-ABE1-BFAB916C9BA2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EC4C63A0-E5D8-4AB2-823D-B7399FFAC4B6}">
      <dgm:prSet/>
      <dgm:spPr/>
      <dgm:t>
        <a:bodyPr/>
        <a:lstStyle/>
        <a:p>
          <a:r>
            <a:rPr lang="en-GB">
              <a:solidFill>
                <a:schemeClr val="bg1"/>
              </a:solidFill>
            </a:rPr>
            <a:t>Casual employees.</a:t>
          </a:r>
          <a:endParaRPr lang="en-US">
            <a:solidFill>
              <a:schemeClr val="bg1"/>
            </a:solidFill>
          </a:endParaRPr>
        </a:p>
      </dgm:t>
    </dgm:pt>
    <dgm:pt modelId="{8DF62351-831D-4B94-BFEB-0C001100FC7D}" type="parTrans" cxnId="{6A5F56DF-5C0D-4E1B-9D16-018C3D36CECD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698E832E-2CEE-4015-A93F-F0FCEA2BD3CE}" type="sibTrans" cxnId="{6A5F56DF-5C0D-4E1B-9D16-018C3D36CECD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9C82A577-61B6-4166-B952-7E8BC2E02DC9}">
      <dgm:prSet/>
      <dgm:spPr/>
      <dgm:t>
        <a:bodyPr/>
        <a:lstStyle/>
        <a:p>
          <a:r>
            <a:rPr lang="en-GB">
              <a:solidFill>
                <a:schemeClr val="bg1"/>
              </a:solidFill>
            </a:rPr>
            <a:t>Communication and Documentation.</a:t>
          </a:r>
          <a:endParaRPr lang="en-US">
            <a:solidFill>
              <a:schemeClr val="bg1"/>
            </a:solidFill>
          </a:endParaRPr>
        </a:p>
      </dgm:t>
    </dgm:pt>
    <dgm:pt modelId="{46E5607F-797E-4A9B-8035-3B26A1784537}" type="parTrans" cxnId="{E7A19C5F-C2D9-4855-BD7D-EC9DF5361A7C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5283398A-8BB3-480E-8FA0-5DFDE341D53B}" type="sibTrans" cxnId="{E7A19C5F-C2D9-4855-BD7D-EC9DF5361A7C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E47572F8-DE69-45F2-AFE3-F4F040ED8595}">
      <dgm:prSet/>
      <dgm:spPr/>
      <dgm:t>
        <a:bodyPr/>
        <a:lstStyle/>
        <a:p>
          <a:r>
            <a:rPr lang="en-GB">
              <a:solidFill>
                <a:schemeClr val="bg1"/>
              </a:solidFill>
            </a:rPr>
            <a:t>Notice requirements.</a:t>
          </a:r>
          <a:endParaRPr lang="en-US">
            <a:solidFill>
              <a:schemeClr val="bg1"/>
            </a:solidFill>
          </a:endParaRPr>
        </a:p>
      </dgm:t>
    </dgm:pt>
    <dgm:pt modelId="{FB258C80-1168-4F48-A219-3E9476447322}" type="parTrans" cxnId="{137D5DC6-0A6B-41CD-9595-EAF8B646D422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91B3C11E-32A5-4A0C-9D20-31B0CFDDA0A4}" type="sibTrans" cxnId="{137D5DC6-0A6B-41CD-9595-EAF8B646D422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D2E18857-525D-41B6-829A-95E59ACACFF7}" type="pres">
      <dgm:prSet presAssocID="{6ED3773E-21AA-4FAE-AC4F-4CFF256B1B5E}" presName="root" presStyleCnt="0">
        <dgm:presLayoutVars>
          <dgm:dir/>
          <dgm:resizeHandles val="exact"/>
        </dgm:presLayoutVars>
      </dgm:prSet>
      <dgm:spPr/>
    </dgm:pt>
    <dgm:pt modelId="{29C51EF1-1EB2-4767-850E-12E715B48D65}" type="pres">
      <dgm:prSet presAssocID="{E13B3DC8-8FBE-45C4-9BD0-34EA0AC49898}" presName="compNode" presStyleCnt="0"/>
      <dgm:spPr/>
    </dgm:pt>
    <dgm:pt modelId="{2387C8CC-4253-43CE-9B0E-76649D2446DE}" type="pres">
      <dgm:prSet presAssocID="{E13B3DC8-8FBE-45C4-9BD0-34EA0AC49898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vron Arrows"/>
        </a:ext>
      </dgm:extLst>
    </dgm:pt>
    <dgm:pt modelId="{F8AE33B7-ED60-4A53-A1B8-58F187853FA7}" type="pres">
      <dgm:prSet presAssocID="{E13B3DC8-8FBE-45C4-9BD0-34EA0AC49898}" presName="spaceRect" presStyleCnt="0"/>
      <dgm:spPr/>
    </dgm:pt>
    <dgm:pt modelId="{9183F1A3-37E5-47DA-937E-3132CE4EDC75}" type="pres">
      <dgm:prSet presAssocID="{E13B3DC8-8FBE-45C4-9BD0-34EA0AC49898}" presName="textRect" presStyleLbl="revTx" presStyleIdx="0" presStyleCnt="4">
        <dgm:presLayoutVars>
          <dgm:chMax val="1"/>
          <dgm:chPref val="1"/>
        </dgm:presLayoutVars>
      </dgm:prSet>
      <dgm:spPr/>
    </dgm:pt>
    <dgm:pt modelId="{661A6A56-8AAB-47A5-8EC7-378DCDF85C6F}" type="pres">
      <dgm:prSet presAssocID="{B2A92C14-3E19-4E7A-BEF5-8AAA89D7C663}" presName="sibTrans" presStyleCnt="0"/>
      <dgm:spPr/>
    </dgm:pt>
    <dgm:pt modelId="{FB797677-55AB-4EA7-BE3B-414BBCA3C6EF}" type="pres">
      <dgm:prSet presAssocID="{EC4C63A0-E5D8-4AB2-823D-B7399FFAC4B6}" presName="compNode" presStyleCnt="0"/>
      <dgm:spPr/>
    </dgm:pt>
    <dgm:pt modelId="{DFA381FD-B507-4B86-A66E-92035D3EFE0D}" type="pres">
      <dgm:prSet presAssocID="{EC4C63A0-E5D8-4AB2-823D-B7399FFAC4B6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ong sleeve shirt"/>
        </a:ext>
      </dgm:extLst>
    </dgm:pt>
    <dgm:pt modelId="{D74DA6B8-3375-4531-B7A7-765A78D9482C}" type="pres">
      <dgm:prSet presAssocID="{EC4C63A0-E5D8-4AB2-823D-B7399FFAC4B6}" presName="spaceRect" presStyleCnt="0"/>
      <dgm:spPr/>
    </dgm:pt>
    <dgm:pt modelId="{45CA7FDB-12EC-428C-8178-B1EA7BD90158}" type="pres">
      <dgm:prSet presAssocID="{EC4C63A0-E5D8-4AB2-823D-B7399FFAC4B6}" presName="textRect" presStyleLbl="revTx" presStyleIdx="1" presStyleCnt="4">
        <dgm:presLayoutVars>
          <dgm:chMax val="1"/>
          <dgm:chPref val="1"/>
        </dgm:presLayoutVars>
      </dgm:prSet>
      <dgm:spPr/>
    </dgm:pt>
    <dgm:pt modelId="{4BB341E4-C0EB-442B-A98E-318E10380B8A}" type="pres">
      <dgm:prSet presAssocID="{698E832E-2CEE-4015-A93F-F0FCEA2BD3CE}" presName="sibTrans" presStyleCnt="0"/>
      <dgm:spPr/>
    </dgm:pt>
    <dgm:pt modelId="{BF96F7D8-6D57-4860-A0E5-861361A68F1E}" type="pres">
      <dgm:prSet presAssocID="{9C82A577-61B6-4166-B952-7E8BC2E02DC9}" presName="compNode" presStyleCnt="0"/>
      <dgm:spPr/>
    </dgm:pt>
    <dgm:pt modelId="{35F22135-927E-44CC-B93D-4AE65662BBC0}" type="pres">
      <dgm:prSet presAssocID="{9C82A577-61B6-4166-B952-7E8BC2E02DC9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D03CBAE1-6ADE-427A-AEB4-1629536502BE}" type="pres">
      <dgm:prSet presAssocID="{9C82A577-61B6-4166-B952-7E8BC2E02DC9}" presName="spaceRect" presStyleCnt="0"/>
      <dgm:spPr/>
    </dgm:pt>
    <dgm:pt modelId="{62C3C896-47B2-468F-A66E-EBD2389A2D3B}" type="pres">
      <dgm:prSet presAssocID="{9C82A577-61B6-4166-B952-7E8BC2E02DC9}" presName="textRect" presStyleLbl="revTx" presStyleIdx="2" presStyleCnt="4">
        <dgm:presLayoutVars>
          <dgm:chMax val="1"/>
          <dgm:chPref val="1"/>
        </dgm:presLayoutVars>
      </dgm:prSet>
      <dgm:spPr/>
    </dgm:pt>
    <dgm:pt modelId="{5621D4AD-8B61-4A8F-AB15-67E2C952AF6E}" type="pres">
      <dgm:prSet presAssocID="{5283398A-8BB3-480E-8FA0-5DFDE341D53B}" presName="sibTrans" presStyleCnt="0"/>
      <dgm:spPr/>
    </dgm:pt>
    <dgm:pt modelId="{F7FB4696-D173-45E8-B519-372B41614414}" type="pres">
      <dgm:prSet presAssocID="{E47572F8-DE69-45F2-AFE3-F4F040ED8595}" presName="compNode" presStyleCnt="0"/>
      <dgm:spPr/>
    </dgm:pt>
    <dgm:pt modelId="{7F25300B-4C10-4C49-9425-B3133A203206}" type="pres">
      <dgm:prSet presAssocID="{E47572F8-DE69-45F2-AFE3-F4F040ED8595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aper"/>
        </a:ext>
      </dgm:extLst>
    </dgm:pt>
    <dgm:pt modelId="{A087A4C2-C1B5-4E99-9FD4-4E9C7326A990}" type="pres">
      <dgm:prSet presAssocID="{E47572F8-DE69-45F2-AFE3-F4F040ED8595}" presName="spaceRect" presStyleCnt="0"/>
      <dgm:spPr/>
    </dgm:pt>
    <dgm:pt modelId="{0C908FED-9C81-411B-BB03-452FDE16CE34}" type="pres">
      <dgm:prSet presAssocID="{E47572F8-DE69-45F2-AFE3-F4F040ED8595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0FB7AB21-B723-43DA-BDC0-282A0785EF43}" type="presOf" srcId="{EC4C63A0-E5D8-4AB2-823D-B7399FFAC4B6}" destId="{45CA7FDB-12EC-428C-8178-B1EA7BD90158}" srcOrd="0" destOrd="0" presId="urn:microsoft.com/office/officeart/2018/2/layout/IconLabelList"/>
    <dgm:cxn modelId="{E7A19C5F-C2D9-4855-BD7D-EC9DF5361A7C}" srcId="{6ED3773E-21AA-4FAE-AC4F-4CFF256B1B5E}" destId="{9C82A577-61B6-4166-B952-7E8BC2E02DC9}" srcOrd="2" destOrd="0" parTransId="{46E5607F-797E-4A9B-8035-3B26A1784537}" sibTransId="{5283398A-8BB3-480E-8FA0-5DFDE341D53B}"/>
    <dgm:cxn modelId="{AFB6F665-0387-43AA-AD83-5F04209D9250}" type="presOf" srcId="{E13B3DC8-8FBE-45C4-9BD0-34EA0AC49898}" destId="{9183F1A3-37E5-47DA-937E-3132CE4EDC75}" srcOrd="0" destOrd="0" presId="urn:microsoft.com/office/officeart/2018/2/layout/IconLabelList"/>
    <dgm:cxn modelId="{B505BD4F-33C8-4802-BA2E-18194785575E}" type="presOf" srcId="{E47572F8-DE69-45F2-AFE3-F4F040ED8595}" destId="{0C908FED-9C81-411B-BB03-452FDE16CE34}" srcOrd="0" destOrd="0" presId="urn:microsoft.com/office/officeart/2018/2/layout/IconLabelList"/>
    <dgm:cxn modelId="{E7A36952-B7F3-456F-9785-5BF9F08A27D6}" type="presOf" srcId="{6ED3773E-21AA-4FAE-AC4F-4CFF256B1B5E}" destId="{D2E18857-525D-41B6-829A-95E59ACACFF7}" srcOrd="0" destOrd="0" presId="urn:microsoft.com/office/officeart/2018/2/layout/IconLabelList"/>
    <dgm:cxn modelId="{A6B1658E-E109-4767-ABE1-BFAB916C9BA2}" srcId="{6ED3773E-21AA-4FAE-AC4F-4CFF256B1B5E}" destId="{E13B3DC8-8FBE-45C4-9BD0-34EA0AC49898}" srcOrd="0" destOrd="0" parTransId="{939CC96E-76CC-4D83-88AA-51675BB60452}" sibTransId="{B2A92C14-3E19-4E7A-BEF5-8AAA89D7C663}"/>
    <dgm:cxn modelId="{137D5DC6-0A6B-41CD-9595-EAF8B646D422}" srcId="{6ED3773E-21AA-4FAE-AC4F-4CFF256B1B5E}" destId="{E47572F8-DE69-45F2-AFE3-F4F040ED8595}" srcOrd="3" destOrd="0" parTransId="{FB258C80-1168-4F48-A219-3E9476447322}" sibTransId="{91B3C11E-32A5-4A0C-9D20-31B0CFDDA0A4}"/>
    <dgm:cxn modelId="{594F43DC-1036-46EA-AEB6-B54E7C4EF33E}" type="presOf" srcId="{9C82A577-61B6-4166-B952-7E8BC2E02DC9}" destId="{62C3C896-47B2-468F-A66E-EBD2389A2D3B}" srcOrd="0" destOrd="0" presId="urn:microsoft.com/office/officeart/2018/2/layout/IconLabelList"/>
    <dgm:cxn modelId="{6A5F56DF-5C0D-4E1B-9D16-018C3D36CECD}" srcId="{6ED3773E-21AA-4FAE-AC4F-4CFF256B1B5E}" destId="{EC4C63A0-E5D8-4AB2-823D-B7399FFAC4B6}" srcOrd="1" destOrd="0" parTransId="{8DF62351-831D-4B94-BFEB-0C001100FC7D}" sibTransId="{698E832E-2CEE-4015-A93F-F0FCEA2BD3CE}"/>
    <dgm:cxn modelId="{313450F0-5BE2-47B4-B99B-24AE743BE6FD}" type="presParOf" srcId="{D2E18857-525D-41B6-829A-95E59ACACFF7}" destId="{29C51EF1-1EB2-4767-850E-12E715B48D65}" srcOrd="0" destOrd="0" presId="urn:microsoft.com/office/officeart/2018/2/layout/IconLabelList"/>
    <dgm:cxn modelId="{A859D50B-25DA-4522-9757-C1BB31B59DF3}" type="presParOf" srcId="{29C51EF1-1EB2-4767-850E-12E715B48D65}" destId="{2387C8CC-4253-43CE-9B0E-76649D2446DE}" srcOrd="0" destOrd="0" presId="urn:microsoft.com/office/officeart/2018/2/layout/IconLabelList"/>
    <dgm:cxn modelId="{955011A7-6187-4899-8F5F-22F56D602793}" type="presParOf" srcId="{29C51EF1-1EB2-4767-850E-12E715B48D65}" destId="{F8AE33B7-ED60-4A53-A1B8-58F187853FA7}" srcOrd="1" destOrd="0" presId="urn:microsoft.com/office/officeart/2018/2/layout/IconLabelList"/>
    <dgm:cxn modelId="{CE5F8CAB-94DA-4148-9A1C-9BC63E8895E7}" type="presParOf" srcId="{29C51EF1-1EB2-4767-850E-12E715B48D65}" destId="{9183F1A3-37E5-47DA-937E-3132CE4EDC75}" srcOrd="2" destOrd="0" presId="urn:microsoft.com/office/officeart/2018/2/layout/IconLabelList"/>
    <dgm:cxn modelId="{F199D62C-97C9-4B0F-A513-6ECBBAAB12A0}" type="presParOf" srcId="{D2E18857-525D-41B6-829A-95E59ACACFF7}" destId="{661A6A56-8AAB-47A5-8EC7-378DCDF85C6F}" srcOrd="1" destOrd="0" presId="urn:microsoft.com/office/officeart/2018/2/layout/IconLabelList"/>
    <dgm:cxn modelId="{C05C1464-EAF3-4F1A-8E9A-7B54222E2111}" type="presParOf" srcId="{D2E18857-525D-41B6-829A-95E59ACACFF7}" destId="{FB797677-55AB-4EA7-BE3B-414BBCA3C6EF}" srcOrd="2" destOrd="0" presId="urn:microsoft.com/office/officeart/2018/2/layout/IconLabelList"/>
    <dgm:cxn modelId="{24C2DC84-F434-4779-9281-5C2643B1B6EA}" type="presParOf" srcId="{FB797677-55AB-4EA7-BE3B-414BBCA3C6EF}" destId="{DFA381FD-B507-4B86-A66E-92035D3EFE0D}" srcOrd="0" destOrd="0" presId="urn:microsoft.com/office/officeart/2018/2/layout/IconLabelList"/>
    <dgm:cxn modelId="{FEA718E7-A209-4B9C-9D9B-A168CE4D6887}" type="presParOf" srcId="{FB797677-55AB-4EA7-BE3B-414BBCA3C6EF}" destId="{D74DA6B8-3375-4531-B7A7-765A78D9482C}" srcOrd="1" destOrd="0" presId="urn:microsoft.com/office/officeart/2018/2/layout/IconLabelList"/>
    <dgm:cxn modelId="{610BC654-1114-4323-9CB8-95DB0434DD04}" type="presParOf" srcId="{FB797677-55AB-4EA7-BE3B-414BBCA3C6EF}" destId="{45CA7FDB-12EC-428C-8178-B1EA7BD90158}" srcOrd="2" destOrd="0" presId="urn:microsoft.com/office/officeart/2018/2/layout/IconLabelList"/>
    <dgm:cxn modelId="{6826AB7D-C093-4EF4-9B53-AE10B570E348}" type="presParOf" srcId="{D2E18857-525D-41B6-829A-95E59ACACFF7}" destId="{4BB341E4-C0EB-442B-A98E-318E10380B8A}" srcOrd="3" destOrd="0" presId="urn:microsoft.com/office/officeart/2018/2/layout/IconLabelList"/>
    <dgm:cxn modelId="{6D790ED6-B297-4CB3-93F6-0BFDD86712F8}" type="presParOf" srcId="{D2E18857-525D-41B6-829A-95E59ACACFF7}" destId="{BF96F7D8-6D57-4860-A0E5-861361A68F1E}" srcOrd="4" destOrd="0" presId="urn:microsoft.com/office/officeart/2018/2/layout/IconLabelList"/>
    <dgm:cxn modelId="{47831000-E060-495D-9DE7-7BCB2C3BCCCE}" type="presParOf" srcId="{BF96F7D8-6D57-4860-A0E5-861361A68F1E}" destId="{35F22135-927E-44CC-B93D-4AE65662BBC0}" srcOrd="0" destOrd="0" presId="urn:microsoft.com/office/officeart/2018/2/layout/IconLabelList"/>
    <dgm:cxn modelId="{BEA93120-10B3-4107-AD5C-2E1756840494}" type="presParOf" srcId="{BF96F7D8-6D57-4860-A0E5-861361A68F1E}" destId="{D03CBAE1-6ADE-427A-AEB4-1629536502BE}" srcOrd="1" destOrd="0" presId="urn:microsoft.com/office/officeart/2018/2/layout/IconLabelList"/>
    <dgm:cxn modelId="{D0A5C00F-E797-4196-8655-C396F6760857}" type="presParOf" srcId="{BF96F7D8-6D57-4860-A0E5-861361A68F1E}" destId="{62C3C896-47B2-468F-A66E-EBD2389A2D3B}" srcOrd="2" destOrd="0" presId="urn:microsoft.com/office/officeart/2018/2/layout/IconLabelList"/>
    <dgm:cxn modelId="{D5A96E4A-727E-44A7-9E7A-B74786B4F653}" type="presParOf" srcId="{D2E18857-525D-41B6-829A-95E59ACACFF7}" destId="{5621D4AD-8B61-4A8F-AB15-67E2C952AF6E}" srcOrd="5" destOrd="0" presId="urn:microsoft.com/office/officeart/2018/2/layout/IconLabelList"/>
    <dgm:cxn modelId="{A6E11B45-0178-48C2-B32A-1B96AEAA9360}" type="presParOf" srcId="{D2E18857-525D-41B6-829A-95E59ACACFF7}" destId="{F7FB4696-D173-45E8-B519-372B41614414}" srcOrd="6" destOrd="0" presId="urn:microsoft.com/office/officeart/2018/2/layout/IconLabelList"/>
    <dgm:cxn modelId="{55445112-57EC-49BA-AA77-0D44FD98BB5D}" type="presParOf" srcId="{F7FB4696-D173-45E8-B519-372B41614414}" destId="{7F25300B-4C10-4C49-9425-B3133A203206}" srcOrd="0" destOrd="0" presId="urn:microsoft.com/office/officeart/2018/2/layout/IconLabelList"/>
    <dgm:cxn modelId="{70E608EB-9A67-400E-8BDB-86457D07D2EF}" type="presParOf" srcId="{F7FB4696-D173-45E8-B519-372B41614414}" destId="{A087A4C2-C1B5-4E99-9FD4-4E9C7326A990}" srcOrd="1" destOrd="0" presId="urn:microsoft.com/office/officeart/2018/2/layout/IconLabelList"/>
    <dgm:cxn modelId="{D91ECE97-104E-421A-81A7-52190AB6C4FA}" type="presParOf" srcId="{F7FB4696-D173-45E8-B519-372B41614414}" destId="{0C908FED-9C81-411B-BB03-452FDE16CE34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0A9575-5EC5-574A-8995-1B162CFA6875}">
      <dsp:nvSpPr>
        <dsp:cNvPr id="0" name=""/>
        <dsp:cNvSpPr/>
      </dsp:nvSpPr>
      <dsp:spPr>
        <a:xfrm>
          <a:off x="2940412" y="0"/>
          <a:ext cx="5280225" cy="5280225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9C95A4-BC49-DF4E-8CCC-F75EE1624000}">
      <dsp:nvSpPr>
        <dsp:cNvPr id="0" name=""/>
        <dsp:cNvSpPr/>
      </dsp:nvSpPr>
      <dsp:spPr>
        <a:xfrm>
          <a:off x="3253160" y="343214"/>
          <a:ext cx="2112090" cy="211209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What is a workplace?</a:t>
          </a:r>
          <a:endParaRPr lang="en-US" sz="2000" kern="1200" dirty="0"/>
        </a:p>
      </dsp:txBody>
      <dsp:txXfrm>
        <a:off x="3356264" y="446318"/>
        <a:ext cx="1905882" cy="1905882"/>
      </dsp:txXfrm>
    </dsp:sp>
    <dsp:sp modelId="{FBDBEB93-1AA2-B543-AE68-48338DA05EA0}">
      <dsp:nvSpPr>
        <dsp:cNvPr id="0" name=""/>
        <dsp:cNvSpPr/>
      </dsp:nvSpPr>
      <dsp:spPr>
        <a:xfrm>
          <a:off x="5734866" y="343214"/>
          <a:ext cx="2112090" cy="211209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Duty of Care to all employees, volunteers and visitors to the workplace.</a:t>
          </a:r>
          <a:endParaRPr lang="en-US" sz="2000" kern="1200" dirty="0"/>
        </a:p>
      </dsp:txBody>
      <dsp:txXfrm>
        <a:off x="5837970" y="446318"/>
        <a:ext cx="1905882" cy="1905882"/>
      </dsp:txXfrm>
    </dsp:sp>
    <dsp:sp modelId="{5A43B59B-68B0-6D4A-9BC5-FB19EB333F6B}">
      <dsp:nvSpPr>
        <dsp:cNvPr id="0" name=""/>
        <dsp:cNvSpPr/>
      </dsp:nvSpPr>
      <dsp:spPr>
        <a:xfrm>
          <a:off x="3253160" y="2824920"/>
          <a:ext cx="2112090" cy="211209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COVID Safe Plan.</a:t>
          </a:r>
          <a:endParaRPr lang="en-US" sz="2000" kern="1200"/>
        </a:p>
      </dsp:txBody>
      <dsp:txXfrm>
        <a:off x="3356264" y="2928024"/>
        <a:ext cx="1905882" cy="1905882"/>
      </dsp:txXfrm>
    </dsp:sp>
    <dsp:sp modelId="{6ABAE169-9C7D-E04B-B869-CE0877710E84}">
      <dsp:nvSpPr>
        <dsp:cNvPr id="0" name=""/>
        <dsp:cNvSpPr/>
      </dsp:nvSpPr>
      <dsp:spPr>
        <a:xfrm>
          <a:off x="5734866" y="2824920"/>
          <a:ext cx="2112090" cy="211209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Social Distancing, placement of desks, floor decals, perspex screens, signage.</a:t>
          </a:r>
          <a:endParaRPr lang="en-US" sz="2000" kern="1200"/>
        </a:p>
      </dsp:txBody>
      <dsp:txXfrm>
        <a:off x="5837970" y="2928024"/>
        <a:ext cx="1905882" cy="19058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87C8CC-4253-43CE-9B0E-76649D2446DE}">
      <dsp:nvSpPr>
        <dsp:cNvPr id="0" name=""/>
        <dsp:cNvSpPr/>
      </dsp:nvSpPr>
      <dsp:spPr>
        <a:xfrm>
          <a:off x="1138979" y="965227"/>
          <a:ext cx="932563" cy="93256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83F1A3-37E5-47DA-937E-3132CE4EDC75}">
      <dsp:nvSpPr>
        <dsp:cNvPr id="0" name=""/>
        <dsp:cNvSpPr/>
      </dsp:nvSpPr>
      <dsp:spPr>
        <a:xfrm>
          <a:off x="569079" y="2261110"/>
          <a:ext cx="2072362" cy="112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solidFill>
                <a:schemeClr val="bg1"/>
              </a:solidFill>
            </a:rPr>
            <a:t>Rolling back ‘Job Keeper enabled stand down’ direction.</a:t>
          </a:r>
          <a:endParaRPr lang="en-US" sz="2000" kern="1200" dirty="0">
            <a:solidFill>
              <a:schemeClr val="bg1"/>
            </a:solidFill>
          </a:endParaRPr>
        </a:p>
      </dsp:txBody>
      <dsp:txXfrm>
        <a:off x="569079" y="2261110"/>
        <a:ext cx="2072362" cy="1125000"/>
      </dsp:txXfrm>
    </dsp:sp>
    <dsp:sp modelId="{DFA381FD-B507-4B86-A66E-92035D3EFE0D}">
      <dsp:nvSpPr>
        <dsp:cNvPr id="0" name=""/>
        <dsp:cNvSpPr/>
      </dsp:nvSpPr>
      <dsp:spPr>
        <a:xfrm>
          <a:off x="3574005" y="965227"/>
          <a:ext cx="932563" cy="93256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CA7FDB-12EC-428C-8178-B1EA7BD90158}">
      <dsp:nvSpPr>
        <dsp:cNvPr id="0" name=""/>
        <dsp:cNvSpPr/>
      </dsp:nvSpPr>
      <dsp:spPr>
        <a:xfrm>
          <a:off x="3004105" y="2261110"/>
          <a:ext cx="2072362" cy="112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>
              <a:solidFill>
                <a:schemeClr val="bg1"/>
              </a:solidFill>
            </a:rPr>
            <a:t>Casual employees.</a:t>
          </a:r>
          <a:endParaRPr lang="en-US" sz="2400" kern="1200">
            <a:solidFill>
              <a:schemeClr val="bg1"/>
            </a:solidFill>
          </a:endParaRPr>
        </a:p>
      </dsp:txBody>
      <dsp:txXfrm>
        <a:off x="3004105" y="2261110"/>
        <a:ext cx="2072362" cy="1125000"/>
      </dsp:txXfrm>
    </dsp:sp>
    <dsp:sp modelId="{35F22135-927E-44CC-B93D-4AE65662BBC0}">
      <dsp:nvSpPr>
        <dsp:cNvPr id="0" name=""/>
        <dsp:cNvSpPr/>
      </dsp:nvSpPr>
      <dsp:spPr>
        <a:xfrm>
          <a:off x="6009031" y="965227"/>
          <a:ext cx="932563" cy="93256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C3C896-47B2-468F-A66E-EBD2389A2D3B}">
      <dsp:nvSpPr>
        <dsp:cNvPr id="0" name=""/>
        <dsp:cNvSpPr/>
      </dsp:nvSpPr>
      <dsp:spPr>
        <a:xfrm>
          <a:off x="5439131" y="2261110"/>
          <a:ext cx="2072362" cy="112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>
              <a:solidFill>
                <a:schemeClr val="bg1"/>
              </a:solidFill>
            </a:rPr>
            <a:t>Communication and Documentation.</a:t>
          </a:r>
          <a:endParaRPr lang="en-US" sz="2400" kern="1200">
            <a:solidFill>
              <a:schemeClr val="bg1"/>
            </a:solidFill>
          </a:endParaRPr>
        </a:p>
      </dsp:txBody>
      <dsp:txXfrm>
        <a:off x="5439131" y="2261110"/>
        <a:ext cx="2072362" cy="1125000"/>
      </dsp:txXfrm>
    </dsp:sp>
    <dsp:sp modelId="{7F25300B-4C10-4C49-9425-B3133A203206}">
      <dsp:nvSpPr>
        <dsp:cNvPr id="0" name=""/>
        <dsp:cNvSpPr/>
      </dsp:nvSpPr>
      <dsp:spPr>
        <a:xfrm>
          <a:off x="8444057" y="965227"/>
          <a:ext cx="932563" cy="93256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908FED-9C81-411B-BB03-452FDE16CE34}">
      <dsp:nvSpPr>
        <dsp:cNvPr id="0" name=""/>
        <dsp:cNvSpPr/>
      </dsp:nvSpPr>
      <dsp:spPr>
        <a:xfrm>
          <a:off x="7874157" y="2261110"/>
          <a:ext cx="2072362" cy="112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>
              <a:solidFill>
                <a:schemeClr val="bg1"/>
              </a:solidFill>
            </a:rPr>
            <a:t>Notice requirements.</a:t>
          </a:r>
          <a:endParaRPr lang="en-US" sz="2400" kern="1200">
            <a:solidFill>
              <a:schemeClr val="bg1"/>
            </a:solidFill>
          </a:endParaRPr>
        </a:p>
      </dsp:txBody>
      <dsp:txXfrm>
        <a:off x="7874157" y="2261110"/>
        <a:ext cx="2072362" cy="1125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00AB26-12FE-604B-8F61-544C393779C9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7948E2-B579-8848-947F-8661AA2D93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808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Consider: Stadium Entrance, Courts, Referee rooms, Canteens, Kitchens, Toilets and changerooms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Desks 1.5 metres apart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7948E2-B579-8848-947F-8661AA2D936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1921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Consider: Stadium Entrance, Courts, Referee rooms, Canteens, Kitchens, Toilets and changerooms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Desks 1.5 metres apart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7948E2-B579-8848-947F-8661AA2D936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8681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Consider: Stadium Entrance, Courts, Referee rooms, Canteens, Kitchens, Toilets and changerooms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Desks 1.5 metres apart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7948E2-B579-8848-947F-8661AA2D936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7536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Consider: Stadium Entrance, Courts, Referee rooms, Canteens, Kitchens, Toilets and changerooms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Desks 1.5 metres apart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7948E2-B579-8848-947F-8661AA2D936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3478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Consider: Stadium Entrance, Courts, Referee rooms, Canteens, Kitchens, Toilets and changerooms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Desks 1.5 metres apart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7948E2-B579-8848-947F-8661AA2D936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7241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are not expected, and should not try, to diagnose people. However, you have a work health and safety duty to minimise the risk of workers and others in the workplace being exposed to COVID-19, so far as reasonably practicable. </a:t>
            </a:r>
            <a:endParaRPr lang="en-AU" dirty="0">
              <a:effectLst/>
            </a:endParaRPr>
          </a:p>
          <a:p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you reasonably suspect someone could have the virus, or has been exposed, this creates a health risk at your workplace, and you will need to follow the steps below. </a:t>
            </a:r>
            <a:endParaRPr lang="en-AU" dirty="0"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7948E2-B579-8848-947F-8661AA2D936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8809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Consider: Stadium Entrance, Courts, Referee rooms, Canteens, Kitchens, Toilets and changerooms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Desks 1.5 metres apart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7948E2-B579-8848-947F-8661AA2D936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7537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Consider: Stadium Entrance, Courts, Referee rooms, Canteens, Kitchens, Toilets and changerooms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Desks 1.5 metres apart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7948E2-B579-8848-947F-8661AA2D936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2478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Consider: Stadium Entrance, Courts, Referee rooms, Canteens, Kitchens, Toilets and changerooms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Desks 1.5 metres apart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7948E2-B579-8848-947F-8661AA2D936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67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Consider: Stadium Entrance, Courts, Referee rooms, Canteens, Kitchens, Toilets and changerooms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Desks 1.5 metres apart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7948E2-B579-8848-947F-8661AA2D936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248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6192B-28FE-2F46-AE33-F6DE0CB632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89435"/>
            <a:ext cx="9144000" cy="127581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A1C8A9-CE72-5343-9BA0-23184747CA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13880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FF7F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748195-263D-E749-A636-DC6959E7D1E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05300" y="5236464"/>
            <a:ext cx="35814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583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o Ph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96ACC-2BA2-6942-80B7-8D29E0C52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BD951E-A9FC-9F4B-B4F6-C087124575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17859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With Ph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96ACC-2BA2-6942-80B7-8D29E0C52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BD951E-A9FC-9F4B-B4F6-C087124575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2117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2D2268F-110E-9A46-9D59-CA475E681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CBE244-B876-B742-9681-5A960A9C24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575BC3-7858-B143-93B5-19EDD87EDA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D8AB63-C754-404A-A7F3-75C4C84CBDD1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A890F4-655D-6349-964A-89BDC925D2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FDED8C-D9E4-614E-A4A7-E40FE4EF41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29A0C-5E05-3545-9E20-024953A24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6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FF7F0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oronavirus.fairwork.gov.au/" TargetMode="External"/><Relationship Id="rId2" Type="http://schemas.openxmlformats.org/officeDocument/2006/relationships/hyperlink" Target="https://www.safeworkaustralia.gov.au/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business.vic.gov.au/" TargetMode="External"/><Relationship Id="rId4" Type="http://schemas.openxmlformats.org/officeDocument/2006/relationships/hyperlink" Target="https://www.dhhs.vic.gov.au/coronavirus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62E89-6C65-0C41-9D5C-1AEE518725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548443"/>
            <a:ext cx="12192000" cy="1275810"/>
          </a:xfrm>
        </p:spPr>
        <p:txBody>
          <a:bodyPr>
            <a:noAutofit/>
          </a:bodyPr>
          <a:lstStyle/>
          <a:p>
            <a:r>
              <a:rPr lang="en-US" sz="4000" dirty="0"/>
              <a:t>Basketball Victoria</a:t>
            </a:r>
            <a:br>
              <a:rPr lang="en-US" sz="4000" dirty="0"/>
            </a:br>
            <a:r>
              <a:rPr lang="en-US" sz="4000" dirty="0"/>
              <a:t> Professional Development</a:t>
            </a:r>
            <a:br>
              <a:rPr lang="en-US" sz="4400" dirty="0"/>
            </a:br>
            <a:br>
              <a:rPr lang="en-US" sz="4400" dirty="0"/>
            </a:br>
            <a:r>
              <a:rPr lang="en-US" sz="2800" dirty="0">
                <a:solidFill>
                  <a:srgbClr val="FF8800"/>
                </a:solidFill>
              </a:rPr>
              <a:t>Human Resources/Return to Work Practices and Bio-Safety Officer</a:t>
            </a:r>
            <a:endParaRPr lang="en-US" sz="3200" dirty="0">
              <a:solidFill>
                <a:srgbClr val="FF88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D48D98-1EBB-DF4F-A011-1E6C3FC33E87}"/>
              </a:ext>
            </a:extLst>
          </p:cNvPr>
          <p:cNvSpPr txBox="1"/>
          <p:nvPr/>
        </p:nvSpPr>
        <p:spPr>
          <a:xfrm>
            <a:off x="202034" y="4623642"/>
            <a:ext cx="401736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>
                <a:solidFill>
                  <a:srgbClr val="FF7F00"/>
                </a:solidFill>
                <a:latin typeface="+mj-lt"/>
                <a:ea typeface="+mj-ea"/>
                <a:cs typeface="+mj-cs"/>
              </a:rPr>
              <a:t>Presenters</a:t>
            </a:r>
          </a:p>
          <a:p>
            <a:r>
              <a:rPr lang="en-AU" sz="1600" dirty="0">
                <a:solidFill>
                  <a:srgbClr val="00B0F0"/>
                </a:solidFill>
              </a:rPr>
              <a:t>Justine Salida</a:t>
            </a:r>
          </a:p>
          <a:p>
            <a:r>
              <a:rPr lang="en-AU" sz="1600" dirty="0">
                <a:solidFill>
                  <a:schemeClr val="bg1"/>
                </a:solidFill>
              </a:rPr>
              <a:t>People and Culture Manager</a:t>
            </a:r>
          </a:p>
          <a:p>
            <a:r>
              <a:rPr lang="en-AU" sz="1600" dirty="0">
                <a:solidFill>
                  <a:schemeClr val="bg1"/>
                </a:solidFill>
              </a:rPr>
              <a:t>Basketball Victoria</a:t>
            </a:r>
          </a:p>
          <a:p>
            <a:endParaRPr lang="en-AU" sz="1600" dirty="0">
              <a:solidFill>
                <a:schemeClr val="bg1"/>
              </a:solidFill>
            </a:endParaRPr>
          </a:p>
          <a:p>
            <a:r>
              <a:rPr lang="en-AU" sz="1600" dirty="0">
                <a:solidFill>
                  <a:srgbClr val="00B0F0"/>
                </a:solidFill>
              </a:rPr>
              <a:t>Dean Anglin</a:t>
            </a:r>
          </a:p>
          <a:p>
            <a:r>
              <a:rPr lang="en-AU" sz="1600" dirty="0">
                <a:solidFill>
                  <a:schemeClr val="bg1"/>
                </a:solidFill>
              </a:rPr>
              <a:t>League Manager NBL1</a:t>
            </a:r>
          </a:p>
          <a:p>
            <a:r>
              <a:rPr lang="en-AU" sz="1600" dirty="0">
                <a:solidFill>
                  <a:schemeClr val="bg1"/>
                </a:solidFill>
              </a:rPr>
              <a:t>Basketball Victoria</a:t>
            </a:r>
            <a:endParaRPr lang="en-GB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6909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A59EF-C2D3-40A6-A2F0-E216670D3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3544"/>
          </a:xfrm>
        </p:spPr>
        <p:txBody>
          <a:bodyPr/>
          <a:lstStyle/>
          <a:p>
            <a:r>
              <a:rPr lang="en-AU" dirty="0"/>
              <a:t>Primary Role</a:t>
            </a:r>
            <a:endParaRPr lang="en-GB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03276A0-11E8-4098-971A-858D1E230E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757" y="977497"/>
            <a:ext cx="9827472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en-GB" sz="18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sz="3000" dirty="0"/>
              <a:t>To monitor and record the number of people within a venue, or on/around a court at any time.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sz="3000" dirty="0"/>
              <a:t>Ensure the BSO is clearly identifiable in a High Vis Vest</a:t>
            </a:r>
          </a:p>
        </p:txBody>
      </p:sp>
      <p:pic>
        <p:nvPicPr>
          <p:cNvPr id="1026" name="Picture 2" descr="Recognising the service of Omnicare Alliance supporters during ...">
            <a:extLst>
              <a:ext uri="{FF2B5EF4-FFF2-40B4-BE49-F238E27FC236}">
                <a16:creationId xmlns:a16="http://schemas.microsoft.com/office/drawing/2014/main" id="{F9469BF5-BD5B-4DE6-8C67-0C48195B52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803" y="3272259"/>
            <a:ext cx="3154393" cy="3283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58621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A59EF-C2D3-40A6-A2F0-E216670D3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3544"/>
          </a:xfrm>
        </p:spPr>
        <p:txBody>
          <a:bodyPr/>
          <a:lstStyle/>
          <a:p>
            <a:r>
              <a:rPr lang="en-AU" dirty="0"/>
              <a:t>Who can be a Biosafety Officer</a:t>
            </a:r>
            <a:endParaRPr lang="en-GB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03276A0-11E8-4098-971A-858D1E230E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77496"/>
            <a:ext cx="9715791" cy="4857912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endParaRPr lang="en-GB" sz="1800" dirty="0"/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sz="3000" dirty="0"/>
              <a:t>Can be a paid or voluntary role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sz="3000" dirty="0"/>
              <a:t>An adult with reasonable people skills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sz="3000" dirty="0"/>
              <a:t>In smaller venues the BSO may also be the door keeper </a:t>
            </a:r>
            <a:br>
              <a:rPr lang="en-GB" sz="3000" dirty="0"/>
            </a:br>
            <a:r>
              <a:rPr lang="en-GB" sz="2000" dirty="0"/>
              <a:t>(remember the primary role is to monitor the number of people in the venue at any time)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sz="3000" dirty="0"/>
              <a:t>In larger venues this may be additional duties of the Court Supervisor or an independent person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sz="3000" dirty="0"/>
              <a:t>It is </a:t>
            </a:r>
            <a:r>
              <a:rPr lang="en-GB" sz="3000" u="sng" dirty="0"/>
              <a:t>NOT</a:t>
            </a:r>
            <a:r>
              <a:rPr lang="en-GB" sz="3000" dirty="0"/>
              <a:t> recommended that the BSO is also a Coach</a:t>
            </a:r>
          </a:p>
        </p:txBody>
      </p:sp>
    </p:spTree>
    <p:extLst>
      <p:ext uri="{BB962C8B-B14F-4D97-AF65-F5344CB8AC3E}">
        <p14:creationId xmlns:p14="http://schemas.microsoft.com/office/powerpoint/2010/main" val="25256526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A59EF-C2D3-40A6-A2F0-E216670D3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3544"/>
          </a:xfrm>
        </p:spPr>
        <p:txBody>
          <a:bodyPr/>
          <a:lstStyle/>
          <a:p>
            <a:r>
              <a:rPr lang="en-AU" dirty="0"/>
              <a:t>Duties</a:t>
            </a:r>
            <a:endParaRPr lang="en-GB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03276A0-11E8-4098-971A-858D1E230E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977495"/>
            <a:ext cx="9967076" cy="515805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/>
          </a:p>
          <a:p>
            <a:pPr lvl="0"/>
            <a:r>
              <a:rPr lang="en-US" dirty="0"/>
              <a:t>Monitor </a:t>
            </a:r>
          </a:p>
          <a:p>
            <a:pPr lvl="1"/>
            <a:r>
              <a:rPr lang="en-US" dirty="0"/>
              <a:t>no more than four (4) courts at a time</a:t>
            </a:r>
          </a:p>
          <a:p>
            <a:pPr lvl="1"/>
            <a:r>
              <a:rPr lang="en-AU" dirty="0"/>
              <a:t>Record the number of people in attendance at games or training</a:t>
            </a:r>
          </a:p>
          <a:p>
            <a:pPr lvl="1"/>
            <a:r>
              <a:rPr lang="en-US" dirty="0"/>
              <a:t>Ask patrons to separate, or leave the venue</a:t>
            </a:r>
            <a:endParaRPr lang="en-AU" dirty="0"/>
          </a:p>
          <a:p>
            <a:pPr lvl="0"/>
            <a:r>
              <a:rPr lang="en-US" dirty="0"/>
              <a:t>Checklists</a:t>
            </a:r>
          </a:p>
          <a:p>
            <a:pPr lvl="1"/>
            <a:r>
              <a:rPr lang="en-US" dirty="0"/>
              <a:t>Prior to the commencement of training or games</a:t>
            </a:r>
          </a:p>
          <a:p>
            <a:pPr lvl="1"/>
            <a:r>
              <a:rPr lang="en-US" dirty="0"/>
              <a:t>During each allocated training or game timeslot</a:t>
            </a:r>
            <a:endParaRPr lang="en-AU" dirty="0"/>
          </a:p>
          <a:p>
            <a:pPr lvl="0"/>
            <a:r>
              <a:rPr lang="en-US" dirty="0"/>
              <a:t>Sanitise Equipment</a:t>
            </a:r>
          </a:p>
          <a:p>
            <a:pPr lvl="1"/>
            <a:r>
              <a:rPr lang="en-US" dirty="0"/>
              <a:t>in accordance with the </a:t>
            </a:r>
            <a:r>
              <a:rPr lang="en-US" i="1" dirty="0"/>
              <a:t>RTS Guidelines</a:t>
            </a:r>
            <a:endParaRPr lang="en-US" dirty="0"/>
          </a:p>
          <a:p>
            <a:pPr lvl="1"/>
            <a:r>
              <a:rPr lang="en-AU" dirty="0"/>
              <a:t>Laptops, Tablets, Scoreboard Controllers and Score bench</a:t>
            </a:r>
          </a:p>
          <a:p>
            <a:pPr lvl="0"/>
            <a:r>
              <a:rPr lang="en-US" dirty="0"/>
              <a:t>Report</a:t>
            </a:r>
            <a:endParaRPr lang="en-AU" dirty="0"/>
          </a:p>
          <a:p>
            <a:pPr lvl="1"/>
            <a:r>
              <a:rPr lang="en-AU" dirty="0"/>
              <a:t>Maintain records for a minimum 21 days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2554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A59EF-C2D3-40A6-A2F0-E216670D3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3544"/>
          </a:xfrm>
        </p:spPr>
        <p:txBody>
          <a:bodyPr/>
          <a:lstStyle/>
          <a:p>
            <a:r>
              <a:rPr lang="en-AU" dirty="0"/>
              <a:t>Training</a:t>
            </a:r>
            <a:endParaRPr lang="en-GB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03276A0-11E8-4098-971A-858D1E230E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77496"/>
            <a:ext cx="8263919" cy="4857912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en-US" dirty="0"/>
          </a:p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en-AU" dirty="0"/>
              <a:t>BSO’s should complete the Australian Governments ‘Infection Control Training’ course.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8DA337-1EA1-4A25-92C2-6EDF0F90203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721" t="15326" r="55071" b="14539"/>
          <a:stretch/>
        </p:blipFill>
        <p:spPr>
          <a:xfrm>
            <a:off x="6805649" y="3350589"/>
            <a:ext cx="4153511" cy="274593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9B27DEA-73A6-4BFF-AFBA-F67C4A7CD12C}"/>
              </a:ext>
            </a:extLst>
          </p:cNvPr>
          <p:cNvSpPr/>
          <p:nvPr/>
        </p:nvSpPr>
        <p:spPr>
          <a:xfrm>
            <a:off x="1232840" y="5512242"/>
            <a:ext cx="43690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>
                <a:solidFill>
                  <a:srgbClr val="FF8800"/>
                </a:solidFill>
              </a:rPr>
              <a:t>https://www.health.gov.au/resources/apps-and-tools/covid-19-infection-control-training</a:t>
            </a:r>
          </a:p>
        </p:txBody>
      </p:sp>
    </p:spTree>
    <p:extLst>
      <p:ext uri="{BB962C8B-B14F-4D97-AF65-F5344CB8AC3E}">
        <p14:creationId xmlns:p14="http://schemas.microsoft.com/office/powerpoint/2010/main" val="24173236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A59EF-C2D3-40A6-A2F0-E216670D3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3544"/>
          </a:xfrm>
        </p:spPr>
        <p:txBody>
          <a:bodyPr/>
          <a:lstStyle/>
          <a:p>
            <a:r>
              <a:rPr lang="en-AU" dirty="0"/>
              <a:t>Communication</a:t>
            </a:r>
            <a:endParaRPr lang="en-GB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03276A0-11E8-4098-971A-858D1E230E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977496"/>
            <a:ext cx="9757672" cy="4857912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en-US" dirty="0"/>
          </a:p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en-AU" dirty="0"/>
              <a:t>Communicate regularly with your BSO’s to ensure they have everything they need to perform the role.</a:t>
            </a:r>
          </a:p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en-AU" dirty="0"/>
              <a:t>Set Up a Chat Group (Facebook Messenger, Slack Channel) so issues can be raised and discussed by all BSO’s.</a:t>
            </a:r>
          </a:p>
        </p:txBody>
      </p:sp>
    </p:spTree>
    <p:extLst>
      <p:ext uri="{BB962C8B-B14F-4D97-AF65-F5344CB8AC3E}">
        <p14:creationId xmlns:p14="http://schemas.microsoft.com/office/powerpoint/2010/main" val="15328285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4F2A915-E8C5-BC44-BF92-083E9FBEA49C}"/>
              </a:ext>
            </a:extLst>
          </p:cNvPr>
          <p:cNvSpPr txBox="1"/>
          <p:nvPr/>
        </p:nvSpPr>
        <p:spPr>
          <a:xfrm>
            <a:off x="4495800" y="2118360"/>
            <a:ext cx="737616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Any Questions?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429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7895955-7647-451A-93F6-096CD64F2938}"/>
              </a:ext>
            </a:extLst>
          </p:cNvPr>
          <p:cNvSpPr txBox="1">
            <a:spLocks/>
          </p:cNvSpPr>
          <p:nvPr/>
        </p:nvSpPr>
        <p:spPr>
          <a:xfrm>
            <a:off x="838200" y="1450959"/>
            <a:ext cx="8746524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AU" sz="3200" dirty="0"/>
              <a:t>Preparing the workplace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AU" sz="3200" dirty="0"/>
              <a:t>Consultation process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AU" sz="3200" dirty="0"/>
              <a:t>JobKeeper considerations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AU" sz="3200" dirty="0"/>
              <a:t>Process if COVID case is reported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AU" sz="3200" dirty="0"/>
              <a:t>Helpful resources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AU" sz="3200" dirty="0"/>
              <a:t>Biosafety Officer Role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AU" sz="3200" dirty="0"/>
              <a:t>Biosafety Training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en-AU" sz="32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en-AU" sz="1600" dirty="0"/>
          </a:p>
          <a:p>
            <a:pPr marL="228600"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en-AU" sz="160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60F3AB8-8220-46D9-953D-AD72C4DACEA6}"/>
              </a:ext>
            </a:extLst>
          </p:cNvPr>
          <p:cNvSpPr txBox="1">
            <a:spLocks/>
          </p:cNvSpPr>
          <p:nvPr/>
        </p:nvSpPr>
        <p:spPr>
          <a:xfrm>
            <a:off x="-1185471" y="-395918"/>
            <a:ext cx="6254496" cy="1828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4400" dirty="0">
                <a:solidFill>
                  <a:srgbClr val="FF7F00"/>
                </a:solidFill>
              </a:rPr>
              <a:t>Agenda</a:t>
            </a:r>
            <a:r>
              <a:rPr lang="en-AU" dirty="0"/>
              <a:t>	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9720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A59EF-C2D3-40A6-A2F0-E216670D3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3544"/>
          </a:xfrm>
        </p:spPr>
        <p:txBody>
          <a:bodyPr/>
          <a:lstStyle/>
          <a:p>
            <a:r>
              <a:rPr lang="en-AU" dirty="0"/>
              <a:t>Preparing the Workplace</a:t>
            </a:r>
            <a:endParaRPr lang="en-GB" dirty="0"/>
          </a:p>
        </p:txBody>
      </p:sp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A118DA18-6655-184F-BE99-6E52846999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4889996"/>
              </p:ext>
            </p:extLst>
          </p:nvPr>
        </p:nvGraphicFramePr>
        <p:xfrm>
          <a:off x="545941" y="1379429"/>
          <a:ext cx="11100117" cy="5280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04111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A59EF-C2D3-40A6-A2F0-E216670D3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3544"/>
          </a:xfrm>
        </p:spPr>
        <p:txBody>
          <a:bodyPr/>
          <a:lstStyle/>
          <a:p>
            <a:r>
              <a:rPr lang="en-AU"/>
              <a:t>Consultation and Communication	</a:t>
            </a:r>
            <a:endParaRPr lang="en-GB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03276A0-11E8-4098-971A-858D1E230E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977497"/>
            <a:ext cx="9764651" cy="435133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endParaRPr lang="en-GB" sz="1800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sz="3000" dirty="0"/>
              <a:t>Communicate often.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sz="3000" dirty="0"/>
              <a:t>Share COVID safe plan and how the changes will be managed.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sz="3000" dirty="0"/>
              <a:t>Training.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sz="3000" dirty="0"/>
              <a:t>Encourage questions.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sz="3000" dirty="0"/>
              <a:t>Explain steps taken to ensure a safe workplace.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sz="3000" dirty="0"/>
              <a:t>Document consultation process.</a:t>
            </a:r>
          </a:p>
        </p:txBody>
      </p:sp>
    </p:spTree>
    <p:extLst>
      <p:ext uri="{BB962C8B-B14F-4D97-AF65-F5344CB8AC3E}">
        <p14:creationId xmlns:p14="http://schemas.microsoft.com/office/powerpoint/2010/main" val="1964231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A59EF-C2D3-40A6-A2F0-E216670D3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3544"/>
          </a:xfrm>
        </p:spPr>
        <p:txBody>
          <a:bodyPr/>
          <a:lstStyle/>
          <a:p>
            <a:r>
              <a:rPr lang="en-AU" dirty="0"/>
              <a:t>	</a:t>
            </a:r>
            <a:endParaRPr lang="en-GB" dirty="0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A6DA7A14-BB6A-C141-AF5B-1DB879B3676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224873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9D3DF402-FB57-714D-92E9-E401461A7D33}"/>
              </a:ext>
            </a:extLst>
          </p:cNvPr>
          <p:cNvSpPr txBox="1">
            <a:spLocks/>
          </p:cNvSpPr>
          <p:nvPr/>
        </p:nvSpPr>
        <p:spPr>
          <a:xfrm>
            <a:off x="838200" y="55784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FF7F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/>
              <a:t>JobKeeper Considerations	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22341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A59EF-C2D3-40A6-A2F0-E216670D3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rgbClr val="FF8800"/>
                </a:solidFill>
              </a:rPr>
              <a:t>Process if there is a reported COVID case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49ACC30-65BD-8D41-A831-8A9B5915C6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2006239"/>
            <a:ext cx="10515600" cy="399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9319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A59EF-C2D3-40A6-A2F0-E216670D3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3544"/>
          </a:xfrm>
        </p:spPr>
        <p:txBody>
          <a:bodyPr/>
          <a:lstStyle/>
          <a:p>
            <a:r>
              <a:rPr lang="en-AU" dirty="0"/>
              <a:t>Helpful Resources	</a:t>
            </a:r>
            <a:endParaRPr lang="en-GB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03276A0-11E8-4098-971A-858D1E230E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4441"/>
            <a:ext cx="10744201" cy="5499995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AU" sz="2400" b="1" dirty="0">
                <a:solidFill>
                  <a:srgbClr val="00B0F0"/>
                </a:solidFill>
              </a:rPr>
              <a:t>Safe Work Australia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AU" sz="2400" b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https://www.safeworkaustralia.gov.au</a:t>
            </a:r>
            <a:endParaRPr lang="en-AU" sz="24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AU" sz="24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AU" sz="2400" b="1" dirty="0">
                <a:solidFill>
                  <a:srgbClr val="00B0F0"/>
                </a:solidFill>
              </a:rPr>
              <a:t>Fair Work Ombudsmen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AU" sz="2400" b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https://coronavirus.fairwork.gov.au</a:t>
            </a:r>
            <a:endParaRPr lang="en-AU" sz="24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AU" sz="24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AU" sz="2400" b="1" dirty="0">
                <a:solidFill>
                  <a:srgbClr val="00B0F0"/>
                </a:solidFill>
              </a:rPr>
              <a:t>Department of Health and Human Services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AU" sz="2400" b="1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https://www.dhhs.vic.gov.au/coronavirus</a:t>
            </a:r>
            <a:endParaRPr lang="en-AU" sz="24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AU" sz="2400" b="1" dirty="0">
              <a:solidFill>
                <a:srgbClr val="00B0F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AU" sz="2400" b="1" dirty="0">
                <a:solidFill>
                  <a:srgbClr val="00B0F0"/>
                </a:solidFill>
              </a:rPr>
              <a:t>Business Victoria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AU" sz="2400" b="1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https://www.business.vic.gov.au</a:t>
            </a:r>
            <a:endParaRPr lang="en-AU" sz="24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AU" sz="24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AU" sz="24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AU" sz="3100" b="1" dirty="0">
              <a:solidFill>
                <a:srgbClr val="00B0F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GB" sz="1400" dirty="0"/>
          </a:p>
          <a:p>
            <a:pPr marL="0" indent="0">
              <a:spcBef>
                <a:spcPts val="0"/>
              </a:spcBef>
              <a:buNone/>
            </a:pPr>
            <a:endParaRPr lang="en-AU" sz="16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6687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4F2A915-E8C5-BC44-BF92-083E9FBEA49C}"/>
              </a:ext>
            </a:extLst>
          </p:cNvPr>
          <p:cNvSpPr txBox="1"/>
          <p:nvPr/>
        </p:nvSpPr>
        <p:spPr>
          <a:xfrm>
            <a:off x="4495800" y="2118360"/>
            <a:ext cx="737616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Any Questions?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8593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62E89-6C65-0C41-9D5C-1AEE518725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548443"/>
            <a:ext cx="12192000" cy="1275810"/>
          </a:xfrm>
        </p:spPr>
        <p:txBody>
          <a:bodyPr>
            <a:noAutofit/>
          </a:bodyPr>
          <a:lstStyle/>
          <a:p>
            <a:r>
              <a:rPr lang="en-US" sz="4000" dirty="0"/>
              <a:t>Basketball Victoria</a:t>
            </a:r>
            <a:br>
              <a:rPr lang="en-US" sz="4000" dirty="0"/>
            </a:br>
            <a:r>
              <a:rPr lang="en-US" sz="4000" dirty="0"/>
              <a:t> Professional Development</a:t>
            </a:r>
            <a:br>
              <a:rPr lang="en-US" sz="4400" dirty="0"/>
            </a:br>
            <a:br>
              <a:rPr lang="en-US" sz="4400" dirty="0"/>
            </a:br>
            <a:r>
              <a:rPr lang="en-US" sz="2800" dirty="0">
                <a:solidFill>
                  <a:srgbClr val="FF8800"/>
                </a:solidFill>
              </a:rPr>
              <a:t>Bio-Safety Officer</a:t>
            </a:r>
            <a:endParaRPr lang="en-US" sz="3200" dirty="0">
              <a:solidFill>
                <a:srgbClr val="FF88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3550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5920A135130324BBCBC8B183C3DC973" ma:contentTypeVersion="13" ma:contentTypeDescription="Create a new document." ma:contentTypeScope="" ma:versionID="d9565560deaddc76349782240bc4df96">
  <xsd:schema xmlns:xsd="http://www.w3.org/2001/XMLSchema" xmlns:xs="http://www.w3.org/2001/XMLSchema" xmlns:p="http://schemas.microsoft.com/office/2006/metadata/properties" xmlns:ns3="08b49fd0-804d-4e3f-b8a9-f418894f42a7" xmlns:ns4="e761b2bb-5fb9-44a0-ae2f-2cc24ceeed01" targetNamespace="http://schemas.microsoft.com/office/2006/metadata/properties" ma:root="true" ma:fieldsID="8afe95ae4bfaab6d452c9e52639ccc98" ns3:_="" ns4:_="">
    <xsd:import namespace="08b49fd0-804d-4e3f-b8a9-f418894f42a7"/>
    <xsd:import namespace="e761b2bb-5fb9-44a0-ae2f-2cc24ceeed0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b49fd0-804d-4e3f-b8a9-f418894f42a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61b2bb-5fb9-44a0-ae2f-2cc24ceeed0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CE390BF-419A-4DC6-81BC-9A075B0AC3F3}">
  <ds:schemaRefs>
    <ds:schemaRef ds:uri="http://www.w3.org/XML/1998/namespace"/>
    <ds:schemaRef ds:uri="e761b2bb-5fb9-44a0-ae2f-2cc24ceeed01"/>
    <ds:schemaRef ds:uri="http://schemas.microsoft.com/office/2006/metadata/properties"/>
    <ds:schemaRef ds:uri="http://purl.org/dc/terms/"/>
    <ds:schemaRef ds:uri="08b49fd0-804d-4e3f-b8a9-f418894f42a7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18AF814-F1FA-47C7-BC52-7BCA76C1C2A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A2A0141-2558-4EA1-B6C3-25F4701AD87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8b49fd0-804d-4e3f-b8a9-f418894f42a7"/>
    <ds:schemaRef ds:uri="e761b2bb-5fb9-44a0-ae2f-2cc24ceeed0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777</Words>
  <Application>Microsoft Office PowerPoint</Application>
  <PresentationFormat>Widescreen</PresentationFormat>
  <Paragraphs>119</Paragraphs>
  <Slides>15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Basketball Victoria  Professional Development  Human Resources/Return to Work Practices and Bio-Safety Officer</vt:lpstr>
      <vt:lpstr>PowerPoint Presentation</vt:lpstr>
      <vt:lpstr>Preparing the Workplace</vt:lpstr>
      <vt:lpstr>Consultation and Communication </vt:lpstr>
      <vt:lpstr> </vt:lpstr>
      <vt:lpstr>Process if there is a reported COVID case</vt:lpstr>
      <vt:lpstr>Helpful Resources </vt:lpstr>
      <vt:lpstr>PowerPoint Presentation</vt:lpstr>
      <vt:lpstr>Basketball Victoria  Professional Development  Bio-Safety Officer</vt:lpstr>
      <vt:lpstr>Primary Role</vt:lpstr>
      <vt:lpstr>Who can be a Biosafety Officer</vt:lpstr>
      <vt:lpstr>Duties</vt:lpstr>
      <vt:lpstr>Training</vt:lpstr>
      <vt:lpstr>Communication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Basketball Victoria  Professional Development  Human Resources/Return to Work Practices and  Bio-Safety Officer</dc:title>
  <dc:creator>Justine Salida</dc:creator>
  <cp:lastModifiedBy>Dean Anglin</cp:lastModifiedBy>
  <cp:revision>8</cp:revision>
  <dcterms:created xsi:type="dcterms:W3CDTF">2020-06-15T12:13:19Z</dcterms:created>
  <dcterms:modified xsi:type="dcterms:W3CDTF">2020-06-15T23:17:16Z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0x01010045920A135130324BBCBC8B183C3DC973</vt:lpwstr>
  </property>
</Properties>
</file>