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7" r:id="rId3"/>
    <p:sldId id="265" r:id="rId4"/>
    <p:sldId id="266" r:id="rId5"/>
    <p:sldId id="26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FF8800"/>
    <a:srgbClr val="FF9900"/>
    <a:srgbClr val="FFA700"/>
    <a:srgbClr val="FF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9"/>
    <p:restoredTop sz="94694"/>
  </p:normalViewPr>
  <p:slideViewPr>
    <p:cSldViewPr snapToGrid="0" snapToObjects="1">
      <p:cViewPr>
        <p:scale>
          <a:sx n="90" d="100"/>
          <a:sy n="90" d="100"/>
        </p:scale>
        <p:origin x="1424" y="864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AB26-12FE-604B-8F61-544C393779C9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48E2-B579-8848-947F-8661AA2D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0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192B-28FE-2F46-AE33-F6DE0CB632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9435"/>
            <a:ext cx="9144000" cy="1275810"/>
          </a:xfrm>
        </p:spPr>
        <p:txBody>
          <a:bodyPr anchor="b">
            <a:noAutofit/>
          </a:bodyPr>
          <a:lstStyle>
            <a:lvl1pPr algn="ctr">
              <a:defRPr sz="4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48195-263D-E749-A636-DC6959E7D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300" y="5236464"/>
            <a:ext cx="3581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ACC-2BA2-6942-80B7-8D29E0C5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951E-A9FC-9F4B-B4F6-C0871245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192B-28FE-2F46-AE33-F6DE0CB63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9435"/>
            <a:ext cx="9144000" cy="127581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1C8A9-CE72-5343-9BA0-23184747C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388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7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48195-263D-E749-A636-DC6959E7D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300" y="5236464"/>
            <a:ext cx="3581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2268F-110E-9A46-9D59-CA475E68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E244-B876-B742-9681-5A960A9C2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5BC3-7858-B143-93B5-19EDD87ED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AB63-C754-404A-A7F3-75C4C84CBDD1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90F4-655D-6349-964A-89BDC925D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DED8C-D9E4-614E-A4A7-E40FE4EF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9A0C-5E05-3545-9E20-024953A2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7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dspace.org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eysmart.gov.a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2E89-6C65-0C41-9D5C-1AEE5187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7503" y="3575991"/>
            <a:ext cx="12707006" cy="1275810"/>
          </a:xfrm>
        </p:spPr>
        <p:txBody>
          <a:bodyPr>
            <a:noAutofit/>
          </a:bodyPr>
          <a:lstStyle/>
          <a:p>
            <a:r>
              <a:rPr lang="en-US" sz="3600" dirty="0"/>
              <a:t>Basketball Victoria</a:t>
            </a:r>
            <a:br>
              <a:rPr lang="en-US" sz="3600" dirty="0"/>
            </a:br>
            <a:r>
              <a:rPr lang="en-US" sz="3600" dirty="0"/>
              <a:t> Professional Development</a:t>
            </a:r>
            <a:br>
              <a:rPr lang="en-US" sz="4400" dirty="0"/>
            </a:br>
            <a:r>
              <a:rPr lang="en-US" sz="4400" dirty="0">
                <a:solidFill>
                  <a:srgbClr val="FF7F00"/>
                </a:solidFill>
              </a:rPr>
              <a:t>Mental Health and Wellbeing</a:t>
            </a:r>
            <a:br>
              <a:rPr lang="en-US" sz="4400" dirty="0"/>
            </a:br>
            <a:br>
              <a:rPr lang="en-AU" sz="23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AU" sz="2300" dirty="0">
                <a:latin typeface="+mn-lt"/>
                <a:ea typeface="+mn-ea"/>
                <a:cs typeface="+mn-cs"/>
              </a:rPr>
              <a:t>“Even in the midst of uncertainty and crisis - we can still respond in productive and positive ways”</a:t>
            </a:r>
            <a:br>
              <a:rPr lang="en-AU" sz="2400" dirty="0">
                <a:latin typeface="+mn-lt"/>
                <a:ea typeface="+mn-ea"/>
                <a:cs typeface="+mn-cs"/>
              </a:rPr>
            </a:br>
            <a:br>
              <a:rPr lang="en-AU" sz="3200" dirty="0"/>
            </a:br>
            <a:endParaRPr lang="en-US" sz="3200" dirty="0">
              <a:solidFill>
                <a:srgbClr val="FF88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48D98-1EBB-DF4F-A011-1E6C3FC33E87}"/>
              </a:ext>
            </a:extLst>
          </p:cNvPr>
          <p:cNvSpPr txBox="1"/>
          <p:nvPr/>
        </p:nvSpPr>
        <p:spPr>
          <a:xfrm>
            <a:off x="220718" y="4402531"/>
            <a:ext cx="4277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7F00"/>
                </a:solidFill>
                <a:latin typeface="+mj-lt"/>
                <a:ea typeface="+mj-ea"/>
                <a:cs typeface="+mj-cs"/>
              </a:rPr>
              <a:t>Presenters</a:t>
            </a:r>
          </a:p>
          <a:p>
            <a:r>
              <a:rPr lang="en-AU" sz="1600" dirty="0">
                <a:solidFill>
                  <a:srgbClr val="00B0F0"/>
                </a:solidFill>
              </a:rPr>
              <a:t>Frank </a:t>
            </a:r>
            <a:r>
              <a:rPr lang="en-AU" sz="1600" dirty="0" err="1">
                <a:solidFill>
                  <a:srgbClr val="00B0F0"/>
                </a:solidFill>
              </a:rPr>
              <a:t>Arsego</a:t>
            </a:r>
            <a:endParaRPr lang="en-AU" sz="1600" dirty="0">
              <a:solidFill>
                <a:srgbClr val="00B0F0"/>
              </a:solidFill>
            </a:endParaRPr>
          </a:p>
          <a:p>
            <a:r>
              <a:rPr lang="en-AU" sz="1600" dirty="0">
                <a:solidFill>
                  <a:schemeClr val="bg2"/>
                </a:solidFill>
              </a:rPr>
              <a:t>Mental Health and Wellbeing service provider Basketball Victoria, High-Performance program.</a:t>
            </a:r>
          </a:p>
          <a:p>
            <a:endParaRPr lang="en-AU" sz="1600" dirty="0">
              <a:solidFill>
                <a:srgbClr val="00B0F0"/>
              </a:solidFill>
            </a:endParaRPr>
          </a:p>
          <a:p>
            <a:r>
              <a:rPr lang="en-AU" sz="1600" dirty="0">
                <a:solidFill>
                  <a:srgbClr val="00B0F0"/>
                </a:solidFill>
              </a:rPr>
              <a:t>Justine Salida</a:t>
            </a:r>
          </a:p>
          <a:p>
            <a:r>
              <a:rPr lang="en-AU" sz="1600" dirty="0">
                <a:solidFill>
                  <a:schemeClr val="bg1"/>
                </a:solidFill>
              </a:rPr>
              <a:t>People and Culture Manager</a:t>
            </a:r>
          </a:p>
          <a:p>
            <a:r>
              <a:rPr lang="en-AU" sz="1600" dirty="0">
                <a:solidFill>
                  <a:schemeClr val="bg1"/>
                </a:solidFill>
              </a:rPr>
              <a:t>Basketball Victoria</a:t>
            </a:r>
          </a:p>
        </p:txBody>
      </p:sp>
    </p:spTree>
    <p:extLst>
      <p:ext uri="{BB962C8B-B14F-4D97-AF65-F5344CB8AC3E}">
        <p14:creationId xmlns:p14="http://schemas.microsoft.com/office/powerpoint/2010/main" val="235416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BC2A-7D34-F542-98F3-8A0653E7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/>
              <a:t>Wellbeing- Finding the right balance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23CE-C357-3C4B-BCE9-B269B83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73" y="1909192"/>
            <a:ext cx="5042048" cy="36477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2400" dirty="0"/>
              <a:t>Wellbeing is not a thing we either have or don’t have – it is the ability to manage or respond to the situation / circumstance we are facing and balance the challenges and resources we have.</a:t>
            </a:r>
          </a:p>
          <a:p>
            <a:pPr marL="0" lvl="0" indent="0">
              <a:buNone/>
            </a:pPr>
            <a:endParaRPr lang="en-AU" sz="2000" dirty="0"/>
          </a:p>
          <a:p>
            <a:pPr lvl="0"/>
            <a:r>
              <a:rPr lang="en-AU" sz="2000" dirty="0">
                <a:solidFill>
                  <a:srgbClr val="0070C0"/>
                </a:solidFill>
              </a:rPr>
              <a:t>New demands in these times</a:t>
            </a:r>
          </a:p>
          <a:p>
            <a:pPr lvl="0"/>
            <a:r>
              <a:rPr lang="en-AU" sz="2000" dirty="0">
                <a:solidFill>
                  <a:srgbClr val="0070C0"/>
                </a:solidFill>
              </a:rPr>
              <a:t>Can be a little powerless around the changes</a:t>
            </a:r>
          </a:p>
          <a:p>
            <a:pPr marL="0" indent="0">
              <a:buNone/>
            </a:pPr>
            <a:endParaRPr lang="en-AU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791F54D0-95F1-4DB1-831A-3A7DC1C2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84" y="1774482"/>
            <a:ext cx="5666547" cy="378242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8896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BC2A-7D34-F542-98F3-8A0653E7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5" y="172556"/>
            <a:ext cx="6400806" cy="1225650"/>
          </a:xfrm>
        </p:spPr>
        <p:txBody>
          <a:bodyPr anchor="b">
            <a:normAutofit/>
          </a:bodyPr>
          <a:lstStyle/>
          <a:p>
            <a:r>
              <a:rPr lang="en-US" sz="3800" dirty="0"/>
              <a:t>Self Care / Asking for help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23CE-C357-3C4B-BCE9-B269B83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73" y="1884221"/>
            <a:ext cx="6400806" cy="3671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70C0"/>
                </a:solidFill>
              </a:rPr>
              <a:t>What keeps you well?</a:t>
            </a:r>
            <a:endParaRPr lang="en-AU" sz="2000" dirty="0">
              <a:solidFill>
                <a:srgbClr val="0070C0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AU" sz="1600" dirty="0"/>
              <a:t>Take time out to prioritise self-care in these times of stress and worry</a:t>
            </a:r>
          </a:p>
          <a:p>
            <a:pPr lvl="0">
              <a:lnSpc>
                <a:spcPct val="120000"/>
              </a:lnSpc>
            </a:pPr>
            <a:r>
              <a:rPr lang="en-AU" sz="1600" dirty="0"/>
              <a:t>Make sure you have a plan when utilising your activities that keep you well</a:t>
            </a:r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r>
              <a:rPr lang="en-AU" sz="2000" b="1" dirty="0">
                <a:solidFill>
                  <a:srgbClr val="0070C0"/>
                </a:solidFill>
              </a:rPr>
              <a:t>Reducing the challenges and demands (asking for help)</a:t>
            </a:r>
          </a:p>
          <a:p>
            <a:r>
              <a:rPr lang="en-AU" sz="1600" dirty="0"/>
              <a:t>What have I noticed? What’s happening to me?</a:t>
            </a:r>
          </a:p>
          <a:p>
            <a:r>
              <a:rPr lang="en-AU" sz="1600" dirty="0"/>
              <a:t>How am I feeling?</a:t>
            </a:r>
          </a:p>
          <a:p>
            <a:r>
              <a:rPr lang="en-AU" sz="1600" dirty="0"/>
              <a:t>What do I need from the person I am asking?</a:t>
            </a:r>
          </a:p>
          <a:p>
            <a:r>
              <a:rPr lang="en-AU" sz="1600" dirty="0"/>
              <a:t>How can they support me?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E0DA9A7D-DDC6-4822-ACC6-E106D7E3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493" y="1398206"/>
            <a:ext cx="4733507" cy="47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BC2A-7D34-F542-98F3-8A0653E7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73" y="683542"/>
            <a:ext cx="5666547" cy="1225650"/>
          </a:xfrm>
        </p:spPr>
        <p:txBody>
          <a:bodyPr anchor="b">
            <a:noAutofit/>
          </a:bodyPr>
          <a:lstStyle/>
          <a:p>
            <a:r>
              <a:rPr lang="en-AU" sz="3200" b="1" dirty="0"/>
              <a:t>Questions to ask when looking to support someone else</a:t>
            </a:r>
            <a:br>
              <a:rPr lang="en-AU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23CE-C357-3C4B-BCE9-B269B83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5083103" cy="364771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70000"/>
              </a:lnSpc>
            </a:pPr>
            <a:r>
              <a:rPr lang="en-AU" sz="2200" dirty="0"/>
              <a:t>What’s the problem?</a:t>
            </a:r>
          </a:p>
          <a:p>
            <a:pPr lvl="0">
              <a:lnSpc>
                <a:spcPct val="170000"/>
              </a:lnSpc>
            </a:pPr>
            <a:r>
              <a:rPr lang="en-AU" sz="2200" dirty="0"/>
              <a:t>How long has this been going on?</a:t>
            </a:r>
          </a:p>
          <a:p>
            <a:pPr lvl="0">
              <a:lnSpc>
                <a:spcPct val="170000"/>
              </a:lnSpc>
            </a:pPr>
            <a:r>
              <a:rPr lang="en-AU" sz="2200" dirty="0"/>
              <a:t>What is the impact? Doing more/less of?</a:t>
            </a:r>
          </a:p>
          <a:p>
            <a:pPr lvl="0">
              <a:lnSpc>
                <a:spcPct val="170000"/>
              </a:lnSpc>
            </a:pPr>
            <a:r>
              <a:rPr lang="en-AU" sz="2200" dirty="0"/>
              <a:t>What support have you got/used?</a:t>
            </a:r>
          </a:p>
          <a:p>
            <a:pPr lvl="0">
              <a:lnSpc>
                <a:spcPct val="170000"/>
              </a:lnSpc>
            </a:pPr>
            <a:r>
              <a:rPr lang="en-AU" sz="2200" dirty="0"/>
              <a:t>What would be most helpful right now?</a:t>
            </a:r>
          </a:p>
          <a:p>
            <a:pPr lvl="0">
              <a:lnSpc>
                <a:spcPct val="170000"/>
              </a:lnSpc>
            </a:pPr>
            <a:r>
              <a:rPr lang="en-AU" sz="2200" dirty="0"/>
              <a:t>What next?</a:t>
            </a:r>
          </a:p>
          <a:p>
            <a:pPr marL="0" indent="0">
              <a:buNone/>
            </a:pPr>
            <a:endParaRPr lang="en-AU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yellow, white&#10;&#10;Description automatically generated">
            <a:extLst>
              <a:ext uri="{FF2B5EF4-FFF2-40B4-BE49-F238E27FC236}">
                <a16:creationId xmlns:a16="http://schemas.microsoft.com/office/drawing/2014/main" id="{3E78FAD7-462A-4337-936C-EC8F2F087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29" y="1909192"/>
            <a:ext cx="5464734" cy="36477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032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BC2A-7D34-F542-98F3-8A0653E7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Helpful Resources</a:t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23CE-C357-3C4B-BCE9-B269B83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AU" dirty="0"/>
              <a:t>Crisis / Emergency: 000</a:t>
            </a:r>
          </a:p>
          <a:p>
            <a:pPr>
              <a:lnSpc>
                <a:spcPct val="160000"/>
              </a:lnSpc>
            </a:pPr>
            <a:r>
              <a:rPr lang="en-AU" dirty="0"/>
              <a:t>Lifeline: 13 11 14</a:t>
            </a:r>
          </a:p>
          <a:p>
            <a:pPr>
              <a:lnSpc>
                <a:spcPct val="160000"/>
              </a:lnSpc>
            </a:pPr>
            <a:r>
              <a:rPr lang="en-AU" dirty="0"/>
              <a:t>Beyond Blue: 1300 22 4636</a:t>
            </a:r>
          </a:p>
          <a:p>
            <a:pPr>
              <a:lnSpc>
                <a:spcPct val="160000"/>
              </a:lnSpc>
            </a:pPr>
            <a:r>
              <a:rPr lang="en-AU" dirty="0"/>
              <a:t>Kids Helpline: 1800 55 1800</a:t>
            </a:r>
          </a:p>
          <a:p>
            <a:pPr>
              <a:lnSpc>
                <a:spcPct val="160000"/>
              </a:lnSpc>
            </a:pPr>
            <a:r>
              <a:rPr lang="en-AU" dirty="0"/>
              <a:t>Headspace:  </a:t>
            </a:r>
            <a:r>
              <a:rPr lang="en-AU" u="sng" dirty="0">
                <a:hlinkClick r:id="rId3"/>
              </a:rPr>
              <a:t>https://headspace.org.au</a:t>
            </a:r>
            <a:endParaRPr lang="en-AU" dirty="0"/>
          </a:p>
          <a:p>
            <a:pPr>
              <a:lnSpc>
                <a:spcPct val="160000"/>
              </a:lnSpc>
            </a:pPr>
            <a:r>
              <a:rPr lang="en-AU" dirty="0"/>
              <a:t>Money Smart: </a:t>
            </a:r>
            <a:r>
              <a:rPr lang="en-AU" u="sng" dirty="0">
                <a:hlinkClick r:id="rId4"/>
              </a:rPr>
              <a:t>https://moneysmart.gov.au</a:t>
            </a:r>
            <a:endParaRPr lang="en-AU" dirty="0"/>
          </a:p>
          <a:p>
            <a:pPr>
              <a:lnSpc>
                <a:spcPct val="160000"/>
              </a:lnSpc>
            </a:pPr>
            <a:r>
              <a:rPr lang="en-AU" dirty="0"/>
              <a:t>1800 Respect: 1800 737 732 </a:t>
            </a:r>
          </a:p>
          <a:p>
            <a:pPr>
              <a:lnSpc>
                <a:spcPct val="160000"/>
              </a:lnSpc>
            </a:pPr>
            <a:r>
              <a:rPr lang="en-AU" dirty="0" err="1"/>
              <a:t>Mensline</a:t>
            </a:r>
            <a:r>
              <a:rPr lang="en-AU" dirty="0"/>
              <a:t> Australia: 1300 78 99 78</a:t>
            </a:r>
          </a:p>
          <a:p>
            <a:pPr>
              <a:lnSpc>
                <a:spcPct val="160000"/>
              </a:lnSpc>
            </a:pPr>
            <a:r>
              <a:rPr lang="en-AU" dirty="0"/>
              <a:t>Victoria </a:t>
            </a:r>
            <a:r>
              <a:rPr lang="en-AU" dirty="0" err="1"/>
              <a:t>Directline</a:t>
            </a:r>
            <a:r>
              <a:rPr lang="en-AU" dirty="0"/>
              <a:t>: 1800 888 236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409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BC2A-7D34-F542-98F3-8A0653E7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9" y="24287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8190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314</Words>
  <Application>Microsoft Macintosh PowerPoint</Application>
  <PresentationFormat>Widescreen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Basketball Victoria  Professional Development Mental Health and Wellbeing  “Even in the midst of uncertainty and crisis - we can still respond in productive and positive ways”  </vt:lpstr>
      <vt:lpstr>Wellbeing- Finding the right balance</vt:lpstr>
      <vt:lpstr>Self Care / Asking for help</vt:lpstr>
      <vt:lpstr>Questions to ask when looking to support someone else </vt:lpstr>
      <vt:lpstr>Helpful 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Victoria  Professional Development Mental Health and Wellbeing  Working through these uncertain times in Sport “Even in the midst of uncertainty and crisis - we can still respond in productive and positive ways”  </dc:title>
  <dc:creator>Justine Salida</dc:creator>
  <cp:lastModifiedBy>Matt McIntosh</cp:lastModifiedBy>
  <cp:revision>6</cp:revision>
  <dcterms:created xsi:type="dcterms:W3CDTF">2020-06-22T11:09:20Z</dcterms:created>
  <dcterms:modified xsi:type="dcterms:W3CDTF">2020-06-23T01:48:58Z</dcterms:modified>
</cp:coreProperties>
</file>