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1999913" cy="8999538"/>
  <p:notesSz cx="6858000" cy="9144000"/>
  <p:defaultTextStyle>
    <a:defPPr>
      <a:defRPr lang="en-US"/>
    </a:defPPr>
    <a:lvl1pPr marL="0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1pPr>
    <a:lvl2pPr marL="972009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2pPr>
    <a:lvl3pPr marL="1944018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3pPr>
    <a:lvl4pPr marL="2916027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4pPr>
    <a:lvl5pPr marL="3888037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5pPr>
    <a:lvl6pPr marL="4860046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6pPr>
    <a:lvl7pPr marL="5832055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7pPr>
    <a:lvl8pPr marL="6804064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8pPr>
    <a:lvl9pPr marL="7776072" algn="l" defTabSz="1944018" rtl="0" eaLnBrk="1" latinLnBrk="0" hangingPunct="1">
      <a:defRPr sz="38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F7111615-595E-D935-9106-6900F57CDCC3}" name="Allie Goldstein" initials="AG" userId="S::agoldstein@conservation.org::b00a5ab0-d7fb-4a43-9b71-b2778fcc14fa" providerId="AD"/>
  <p188:author id="{336C5425-7BF4-BEBA-B5A6-29D2F235BA23}" name="Henry Squier" initials="HS" userId="S::hsquier@conservation.org::d275e22b-84b4-40c4-87e9-1b1c8f9d6c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E8"/>
    <a:srgbClr val="476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7F801-98DD-305E-6552-994D8BE3D2AF}" v="10" dt="2026-08-10T12:17:58.712"/>
  </p1510:revLst>
</p1510:revInfo>
</file>

<file path=ppt/tableStyles.xml><?xml version="1.0" encoding="utf-8"?>
<a:tblStyleLst xmlns:a="http://schemas.openxmlformats.org/drawingml/2006/main" def="{9DCAF9ED-07DC-4A11-8D7F-57B35C25682E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84" y="-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y Squier" userId="S::hsquier@conservation.org::d275e22b-84b4-40c4-87e9-1b1c8f9d6ce7" providerId="AD" clId="Web-{3767F801-98DD-305E-6552-994D8BE3D2AF}"/>
    <pc:docChg chg="delSld modSld">
      <pc:chgData name="Henry Squier" userId="S::hsquier@conservation.org::d275e22b-84b4-40c4-87e9-1b1c8f9d6ce7" providerId="AD" clId="Web-{3767F801-98DD-305E-6552-994D8BE3D2AF}" dt="2026-08-10T12:17:58.712" v="9"/>
      <pc:docMkLst>
        <pc:docMk/>
      </pc:docMkLst>
      <pc:sldChg chg="addSp delSp">
        <pc:chgData name="Henry Squier" userId="S::hsquier@conservation.org::d275e22b-84b4-40c4-87e9-1b1c8f9d6ce7" providerId="AD" clId="Web-{3767F801-98DD-305E-6552-994D8BE3D2AF}" dt="2026-08-10T12:17:58.712" v="9"/>
        <pc:sldMkLst>
          <pc:docMk/>
          <pc:sldMk cId="3344807207" sldId="257"/>
        </pc:sldMkLst>
        <pc:spChg chg="add del">
          <ac:chgData name="Henry Squier" userId="S::hsquier@conservation.org::d275e22b-84b4-40c4-87e9-1b1c8f9d6ce7" providerId="AD" clId="Web-{3767F801-98DD-305E-6552-994D8BE3D2AF}" dt="2026-08-10T12:17:58.712" v="9"/>
          <ac:spMkLst>
            <pc:docMk/>
            <pc:sldMk cId="3344807207" sldId="257"/>
            <ac:spMk id="3" creationId="{2A823ECD-7D43-BF24-B329-05EECAD987B4}"/>
          </ac:spMkLst>
        </pc:spChg>
        <pc:spChg chg="add del">
          <ac:chgData name="Henry Squier" userId="S::hsquier@conservation.org::d275e22b-84b4-40c4-87e9-1b1c8f9d6ce7" providerId="AD" clId="Web-{3767F801-98DD-305E-6552-994D8BE3D2AF}" dt="2026-08-10T12:17:58.712" v="8"/>
          <ac:spMkLst>
            <pc:docMk/>
            <pc:sldMk cId="3344807207" sldId="257"/>
            <ac:spMk id="8" creationId="{871B2313-CFC9-64E1-048C-5EFAAAA79C9E}"/>
          </ac:spMkLst>
        </pc:spChg>
        <pc:spChg chg="add del">
          <ac:chgData name="Henry Squier" userId="S::hsquier@conservation.org::d275e22b-84b4-40c4-87e9-1b1c8f9d6ce7" providerId="AD" clId="Web-{3767F801-98DD-305E-6552-994D8BE3D2AF}" dt="2026-08-10T12:17:58.712" v="7"/>
          <ac:spMkLst>
            <pc:docMk/>
            <pc:sldMk cId="3344807207" sldId="257"/>
            <ac:spMk id="15" creationId="{9A61964D-2A1D-897C-8B00-011ECCDA6E55}"/>
          </ac:spMkLst>
        </pc:spChg>
      </pc:sldChg>
      <pc:sldChg chg="del">
        <pc:chgData name="Henry Squier" userId="S::hsquier@conservation.org::d275e22b-84b4-40c4-87e9-1b1c8f9d6ce7" providerId="AD" clId="Web-{3767F801-98DD-305E-6552-994D8BE3D2AF}" dt="2026-08-10T12:16:40.945" v="0"/>
        <pc:sldMkLst>
          <pc:docMk/>
          <pc:sldMk cId="3509539439" sldId="25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52186-C111-43A8-A0F7-F77FFDE4DF8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6CFAD-C154-4C9C-AD01-665A50550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BB5B-F3DE-41D7-B279-483D20E8E363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62BC0-7DC4-4569-951D-2BB947534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1pPr>
    <a:lvl2pPr marL="972009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2pPr>
    <a:lvl3pPr marL="1944018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3pPr>
    <a:lvl4pPr marL="2916027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4pPr>
    <a:lvl5pPr marL="3888037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5pPr>
    <a:lvl6pPr marL="4860046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6pPr>
    <a:lvl7pPr marL="5832055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7pPr>
    <a:lvl8pPr marL="6804064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8pPr>
    <a:lvl9pPr marL="7776072" algn="l" defTabSz="1944018" rtl="0" eaLnBrk="1" latinLnBrk="0" hangingPunct="1">
      <a:defRPr sz="255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A8D4C-E700-A3FA-9C12-32CC43D7B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53E0A-3A72-F121-A100-00F35130D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C27F7-CD6C-160A-A386-7864DD08F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20A76-1A69-8A6A-6DFB-6BB995176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D14F5-638D-4F98-939D-C6DDAB9938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0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-2"/>
            <a:ext cx="11999913" cy="8999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1005" y="3064401"/>
            <a:ext cx="9637905" cy="28707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lIns="914400" tIns="91440" rIns="914400" anchor="ctr"/>
          <a:lstStyle>
            <a:lvl1pPr algn="ctr">
              <a:defRPr sz="4724" b="1" cap="all" spc="87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6665578" cy="89995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5453" y="3103592"/>
            <a:ext cx="4308433" cy="2835345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3EFFF7-FFC6-16DF-B4AB-DD5A1A1DA9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73890" y="2"/>
            <a:ext cx="3291688" cy="8999538"/>
          </a:xfrm>
          <a:custGeom>
            <a:avLst/>
            <a:gdLst>
              <a:gd name="connsiteX0" fmla="*/ 0 w 3344379"/>
              <a:gd name="connsiteY0" fmla="*/ 0 h 6858000"/>
              <a:gd name="connsiteX1" fmla="*/ 3344379 w 3344379"/>
              <a:gd name="connsiteY1" fmla="*/ 0 h 6858000"/>
              <a:gd name="connsiteX2" fmla="*/ 3344379 w 3344379"/>
              <a:gd name="connsiteY2" fmla="*/ 6858000 h 6858000"/>
              <a:gd name="connsiteX3" fmla="*/ 0 w 33443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379" h="6858000">
                <a:moveTo>
                  <a:pt x="0" y="0"/>
                </a:moveTo>
                <a:lnTo>
                  <a:pt x="3344379" y="0"/>
                </a:lnTo>
                <a:lnTo>
                  <a:pt x="33443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Blank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6E802E-B214-0AE3-69C8-CBCA885C7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2445" y="2718613"/>
            <a:ext cx="3714036" cy="358523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1pPr>
            <a:lvl2pPr marL="399966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2pPr>
            <a:lvl3pPr marL="799931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3pPr>
            <a:lvl4pPr marL="1199897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4pPr>
            <a:lvl5pPr marL="1599863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4" y="8341241"/>
            <a:ext cx="1565614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71617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7430" y="8341241"/>
            <a:ext cx="153748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-2"/>
            <a:ext cx="11999913" cy="8999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1005" y="3064401"/>
            <a:ext cx="9637905" cy="2870740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lIns="914400" tIns="182880" rIns="914400" anchor="ctr"/>
          <a:lstStyle>
            <a:lvl1pPr algn="ctr">
              <a:defRPr sz="4724" b="1" cap="all" spc="87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3712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C6C658-B6F5-98D2-4D95-EA3030D6F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001" y="-9296"/>
            <a:ext cx="12019913" cy="8999538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0372" y="3113766"/>
            <a:ext cx="4283513" cy="2794793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82511" y="2"/>
            <a:ext cx="5309962" cy="8999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71617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7430" y="8341241"/>
            <a:ext cx="153748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9860"/>
            <a:ext cx="4588203" cy="90174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579" y="1056197"/>
            <a:ext cx="3348393" cy="6720620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491435" y="1056200"/>
            <a:ext cx="5626521" cy="6887147"/>
          </a:xfrm>
          <a:prstGeom prst="rect">
            <a:avLst/>
          </a:prstGeom>
        </p:spPr>
        <p:txBody>
          <a:bodyPr anchor="ctr"/>
          <a:lstStyle>
            <a:lvl1pPr marL="247979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/>
            </a:lvl1pPr>
            <a:lvl2pPr marL="639945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/>
            </a:lvl2pPr>
            <a:lvl3pPr marL="959918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/>
            </a:lvl3pPr>
            <a:lvl4pPr marL="1279890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/>
            </a:lvl4pPr>
            <a:lvl5pPr marL="1599863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2992" y="2703660"/>
            <a:ext cx="4291105" cy="2809981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1821"/>
            <a:ext cx="5434137" cy="90265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5779" y="5971083"/>
            <a:ext cx="4291105" cy="234917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575" b="1" cap="all" spc="87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71617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7430" y="8341241"/>
            <a:ext cx="1537488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2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4079" y="926538"/>
            <a:ext cx="6224322" cy="142777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4424969" cy="8999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75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3273F-AE8F-21E6-A06E-52686D65496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054653" y="3007442"/>
            <a:ext cx="2970290" cy="52060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1pPr>
            <a:lvl2pPr marL="247979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2pPr>
            <a:lvl3pPr marL="599949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3pPr>
            <a:lvl4pPr marL="999914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4pPr>
            <a:lvl5pPr marL="1399880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011C768-FB8E-F917-0CF9-C9B7DA4CAA6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39783" y="3011240"/>
            <a:ext cx="3086717" cy="52060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1pPr>
            <a:lvl2pPr marL="247979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2pPr>
            <a:lvl3pPr marL="599949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3pPr>
            <a:lvl4pPr marL="999914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4pPr>
            <a:lvl5pPr marL="1399880" indent="-247979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defRPr sz="1575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D970D0-182D-96E3-04B5-5D634F9C4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11999913" cy="2848338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95" y="296762"/>
            <a:ext cx="10349924" cy="1612821"/>
          </a:xfrm>
          <a:prstGeom prst="rect">
            <a:avLst/>
          </a:prstGeom>
        </p:spPr>
        <p:txBody>
          <a:bodyPr anchor="b"/>
          <a:lstStyle>
            <a:lvl1pPr algn="ctr">
              <a:defRPr sz="2100" cap="all" spc="87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453354-6167-7227-F443-F984688CC4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6388" y="3751284"/>
            <a:ext cx="3879660" cy="4381026"/>
          </a:xfrm>
          <a:prstGeom prst="rect">
            <a:avLst/>
          </a:prstGeom>
        </p:spPr>
        <p:txBody>
          <a:bodyPr/>
          <a:lstStyle>
            <a:lvl1pPr marL="303974" indent="-303974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AutoNum type="arabicPeriod"/>
              <a:defRPr sz="1575" spc="87" baseline="0"/>
            </a:lvl1pPr>
            <a:lvl2pPr marL="599949" indent="-303974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AutoNum type="alphaLcPeriod"/>
              <a:defRPr sz="1400" spc="87" baseline="0"/>
            </a:lvl2pPr>
            <a:lvl3pPr marL="999914" indent="-303974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AutoNum type="arabicParenR"/>
              <a:defRPr sz="1225" spc="87" baseline="0"/>
            </a:lvl3pPr>
            <a:lvl4pPr marL="1399880" indent="-303974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AutoNum type="alphaLcParenR"/>
              <a:defRPr sz="1050" spc="87" baseline="0"/>
            </a:lvl4pPr>
            <a:lvl5pPr marL="1799847" indent="-303974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AutoNum type="romanLcPeriod"/>
              <a:defRPr sz="1050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DA14B5C-C6A4-65FB-34DD-E1C0FF465F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258507" y="3751284"/>
            <a:ext cx="5916413" cy="438102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+mj-lt"/>
              <a:buNone/>
              <a:defRPr sz="1575" spc="87" baseline="0"/>
            </a:lvl1pPr>
            <a:lvl2pPr marL="249978" indent="-249978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Arial" panose="020B0604020202020204" pitchFamily="34" charset="0"/>
              <a:buChar char="•"/>
              <a:defRPr sz="1575" spc="87" baseline="0"/>
            </a:lvl2pPr>
            <a:lvl3pPr marL="599949" indent="-249978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Arial" panose="020B0604020202020204" pitchFamily="34" charset="0"/>
              <a:buChar char="•"/>
              <a:defRPr sz="1575" spc="87" baseline="0"/>
            </a:lvl3pPr>
            <a:lvl4pPr marL="999914" indent="-249978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Arial" panose="020B0604020202020204" pitchFamily="34" charset="0"/>
              <a:buChar char="•"/>
              <a:defRPr sz="1575" spc="87" baseline="0"/>
            </a:lvl4pPr>
            <a:lvl5pPr marL="1399880" indent="-249978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Font typeface="Arial" panose="020B0604020202020204" pitchFamily="34" charset="0"/>
              <a:buChar char="•"/>
              <a:defRPr sz="1575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4" y="1006399"/>
            <a:ext cx="2738691" cy="2838565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100" cap="all" spc="87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150" y="1260284"/>
            <a:ext cx="6241305" cy="258468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cap="none" spc="87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4877172"/>
            <a:ext cx="11999913" cy="41223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5E8994-67B0-7A02-C300-32326915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61259" y="2"/>
            <a:ext cx="7538656" cy="8999538"/>
          </a:xfrm>
          <a:prstGeom prst="rect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9081" y="1033897"/>
            <a:ext cx="2699980" cy="281106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100" cap="all" spc="87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A6B5C4-24E3-C021-071B-DFF6C6CC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8742" y="4499771"/>
            <a:ext cx="2874779" cy="38414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spc="87" baseline="0"/>
            </a:lvl1pPr>
            <a:lvl2pPr marL="399966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400" spc="87" baseline="0"/>
            </a:lvl2pPr>
            <a:lvl3pPr marL="799931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225" spc="87" baseline="0"/>
            </a:lvl3pPr>
            <a:lvl4pPr marL="1199897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050" spc="87" baseline="0"/>
            </a:lvl4pPr>
            <a:lvl5pPr marL="1599863" indent="0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050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38671" y="1033897"/>
            <a:ext cx="6193505" cy="71285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75" cap="all" baseline="0">
                <a:solidFill>
                  <a:schemeClr val="tx1"/>
                </a:solidFill>
              </a:defRPr>
            </a:lvl1pPr>
            <a:lvl2pPr marL="399966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799931" indent="0">
              <a:buNone/>
              <a:defRPr sz="1225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199897" indent="0">
              <a:buNone/>
              <a:defRPr sz="105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599863" indent="0">
              <a:buNone/>
              <a:defRPr sz="105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/>
          <a:lstStyle/>
          <a:p>
            <a:r>
              <a:rPr lang="en-US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0392" y="4"/>
            <a:ext cx="4874964" cy="2864003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731520" rIns="731520" anchor="ctr"/>
          <a:lstStyle>
            <a:lvl1pPr algn="ctr">
              <a:defRPr sz="2100" cap="all" spc="87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65056" y="1"/>
            <a:ext cx="7134857" cy="28640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6814" y="3837542"/>
            <a:ext cx="3710135" cy="433133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cap="none" spc="87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5C19A-AE6A-FEDE-6B3C-9B1701F4C5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55538" y="3848625"/>
            <a:ext cx="6310891" cy="4331603"/>
          </a:xfrm>
          <a:prstGeom prst="rect">
            <a:avLst/>
          </a:prstGeom>
        </p:spPr>
        <p:txBody>
          <a:bodyPr/>
          <a:lstStyle>
            <a:lvl1pPr marL="247979" indent="-247979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575" spc="87" baseline="0"/>
            </a:lvl1pPr>
            <a:lvl2pPr marL="799931" indent="-247979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575" spc="87" baseline="0"/>
            </a:lvl2pPr>
            <a:lvl3pPr marL="1199897" indent="-247979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575" spc="87" baseline="0"/>
            </a:lvl3pPr>
            <a:lvl4pPr marL="1599863" indent="-247979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575" spc="87" baseline="0"/>
            </a:lvl4pPr>
            <a:lvl5pPr marL="1999829" indent="-247979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575" spc="87" baseline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6722F2-1968-8B82-9382-187D808D9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11999913" cy="2848338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3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95" y="316969"/>
            <a:ext cx="10349924" cy="1595579"/>
          </a:xfrm>
          <a:prstGeom prst="rect">
            <a:avLst/>
          </a:prstGeom>
        </p:spPr>
        <p:txBody>
          <a:bodyPr anchor="b"/>
          <a:lstStyle>
            <a:lvl1pPr algn="ctr">
              <a:defRPr sz="2100" cap="all" spc="87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45927" y="3509256"/>
            <a:ext cx="10328991" cy="4731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25" cap="all" baseline="0"/>
            </a:lvl1pPr>
            <a:lvl2pPr marL="399966" indent="0">
              <a:buNone/>
              <a:defRPr/>
            </a:lvl2pPr>
            <a:lvl3pPr marL="799931" indent="0">
              <a:buNone/>
              <a:defRPr/>
            </a:lvl3pPr>
            <a:lvl4pPr marL="1199897" indent="0">
              <a:buNone/>
              <a:defRPr/>
            </a:lvl4pPr>
            <a:lvl5pPr marL="1599863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/>
          <a:lstStyle/>
          <a:p>
            <a:r>
              <a:rPr lang="en-US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2257" y="2022731"/>
            <a:ext cx="4372609" cy="27883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anchor="ctr"/>
          <a:lstStyle>
            <a:lvl1pPr algn="ctr">
              <a:defRPr sz="2100" cap="all" spc="87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12257" y="5228638"/>
            <a:ext cx="4372609" cy="318225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525"/>
              </a:spcAft>
              <a:buNone/>
              <a:defRPr sz="1575" cap="none" spc="87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65047" y="2"/>
            <a:ext cx="5334866" cy="8999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4257799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7A4DE-ED62-CDB6-5323-1BD1EF19B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989" y="1472844"/>
            <a:ext cx="8999935" cy="3133172"/>
          </a:xfrm>
        </p:spPr>
        <p:txBody>
          <a:bodyPr anchor="b"/>
          <a:lstStyle>
            <a:lvl1pPr algn="ctr">
              <a:defRPr sz="524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B3964-11DB-A6C8-B1EA-A398D32F6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9989" y="4726844"/>
            <a:ext cx="8999935" cy="2172805"/>
          </a:xfrm>
        </p:spPr>
        <p:txBody>
          <a:bodyPr/>
          <a:lstStyle>
            <a:lvl1pPr marL="0" indent="0" algn="ctr">
              <a:buNone/>
              <a:defRPr sz="2100"/>
            </a:lvl1pPr>
            <a:lvl2pPr marL="399966" indent="0" algn="ctr">
              <a:buNone/>
              <a:defRPr sz="1750"/>
            </a:lvl2pPr>
            <a:lvl3pPr marL="799931" indent="0" algn="ctr">
              <a:buNone/>
              <a:defRPr sz="1575"/>
            </a:lvl3pPr>
            <a:lvl4pPr marL="1199897" indent="0" algn="ctr">
              <a:buNone/>
              <a:defRPr sz="1400"/>
            </a:lvl4pPr>
            <a:lvl5pPr marL="1599863" indent="0" algn="ctr">
              <a:buNone/>
              <a:defRPr sz="1400"/>
            </a:lvl5pPr>
            <a:lvl6pPr marL="1999829" indent="0" algn="ctr">
              <a:buNone/>
              <a:defRPr sz="1400"/>
            </a:lvl6pPr>
            <a:lvl7pPr marL="2399795" indent="0" algn="ctr">
              <a:buNone/>
              <a:defRPr sz="1400"/>
            </a:lvl7pPr>
            <a:lvl8pPr marL="2799761" indent="0" algn="ctr">
              <a:buNone/>
              <a:defRPr sz="1400"/>
            </a:lvl8pPr>
            <a:lvl9pPr marL="3199726" indent="0" algn="ctr">
              <a:buNone/>
              <a:defRPr sz="1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FCE46-F0BA-2D40-DEB8-FBCEA49B2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B1DD-C038-40BF-8C91-0FC63B52A05B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AAD67-D730-249B-61B2-31BE73371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D8A39-EE88-12E7-8059-0AB62C1D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D9A0-8EF3-423A-A722-DFEA1F107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53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449A-ED3A-A833-4380-C95CC2E8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3B4E7-16C9-8330-B14A-CCFAEFAF6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67056-238B-97C8-380B-FCC192FD4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B1DD-C038-40BF-8C91-0FC63B52A05B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9879B-4FB4-D904-7A35-B6955F19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DC05F-3EF1-3A85-D479-71151F31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DD9A0-8EF3-423A-A722-DFEA1F107D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8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4996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74972" y="8341241"/>
            <a:ext cx="4049971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cap="all" spc="87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4940" y="8341241"/>
            <a:ext cx="269998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87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73" r:id="rId3"/>
    <p:sldLayoutId id="2147483669" r:id="rId4"/>
    <p:sldLayoutId id="2147483651" r:id="rId5"/>
    <p:sldLayoutId id="2147483671" r:id="rId6"/>
    <p:sldLayoutId id="2147483652" r:id="rId7"/>
    <p:sldLayoutId id="2147483653" r:id="rId8"/>
    <p:sldLayoutId id="2147483650" r:id="rId9"/>
    <p:sldLayoutId id="2147483664" r:id="rId10"/>
    <p:sldLayoutId id="2147483659" r:id="rId11"/>
    <p:sldLayoutId id="2147483662" r:id="rId12"/>
    <p:sldLayoutId id="2147483670" r:id="rId13"/>
    <p:sldLayoutId id="2147483674" r:id="rId14"/>
    <p:sldLayoutId id="2147483675" r:id="rId15"/>
  </p:sldLayoutIdLst>
  <p:hf hdr="0" ftr="0" dt="0"/>
  <p:txStyles>
    <p:titleStyle>
      <a:lvl1pPr algn="l" defTabSz="799931" rtl="0" eaLnBrk="1" latinLnBrk="0" hangingPunct="1">
        <a:lnSpc>
          <a:spcPct val="90000"/>
        </a:lnSpc>
        <a:spcBef>
          <a:spcPct val="0"/>
        </a:spcBef>
        <a:buNone/>
        <a:defRPr sz="38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983" indent="-199983" algn="l" defTabSz="799931" rtl="0" eaLnBrk="1" latinLnBrk="0" hangingPunct="1">
        <a:lnSpc>
          <a:spcPct val="90000"/>
        </a:lnSpc>
        <a:spcBef>
          <a:spcPts val="875"/>
        </a:spcBef>
        <a:buFont typeface="Arial" panose="020B0604020202020204" pitchFamily="34" charset="0"/>
        <a:buChar char="•"/>
        <a:defRPr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599949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9914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99880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4pPr>
      <a:lvl5pPr marL="1799847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2199812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6pPr>
      <a:lvl7pPr marL="2599778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7pPr>
      <a:lvl8pPr marL="2999743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8pPr>
      <a:lvl9pPr marL="3399709" indent="-199983" algn="l" defTabSz="799931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99966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799931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199897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4pPr>
      <a:lvl5pPr marL="1599863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5pPr>
      <a:lvl6pPr marL="1999829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6pPr>
      <a:lvl7pPr marL="2399795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7pPr>
      <a:lvl8pPr marL="2799761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8pPr>
      <a:lvl9pPr marL="3199726" algn="l" defTabSz="799931" rtl="0" eaLnBrk="1" latinLnBrk="0" hangingPunct="1">
        <a:defRPr sz="15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D571B-491B-68BE-6129-C66168D5A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656F17A-399E-6C58-5C82-CC29E38919CE}"/>
              </a:ext>
            </a:extLst>
          </p:cNvPr>
          <p:cNvGrpSpPr/>
          <p:nvPr/>
        </p:nvGrpSpPr>
        <p:grpSpPr>
          <a:xfrm>
            <a:off x="17847" y="1519012"/>
            <a:ext cx="9690852" cy="4618155"/>
            <a:chOff x="17847" y="1519012"/>
            <a:chExt cx="9690852" cy="4618155"/>
          </a:xfrm>
        </p:grpSpPr>
        <p:sp>
          <p:nvSpPr>
            <p:cNvPr id="4" name="Rectangle: Diagonal Corners Snipped 3">
              <a:extLst>
                <a:ext uri="{FF2B5EF4-FFF2-40B4-BE49-F238E27FC236}">
                  <a16:creationId xmlns:a16="http://schemas.microsoft.com/office/drawing/2014/main" id="{661EA533-F98C-567E-D782-3619A4A79D9F}"/>
                </a:ext>
              </a:extLst>
            </p:cNvPr>
            <p:cNvSpPr/>
            <p:nvPr/>
          </p:nvSpPr>
          <p:spPr>
            <a:xfrm>
              <a:off x="879754" y="1519012"/>
              <a:ext cx="8828945" cy="521932"/>
            </a:xfrm>
            <a:prstGeom prst="snip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9992" tIns="39996" rIns="79992" bIns="39996" rtlCol="0" anchor="ctr"/>
            <a:lstStyle/>
            <a:p>
              <a:pPr algn="ctr"/>
              <a:r>
                <a:rPr lang="en-US" sz="900" dirty="0"/>
                <a:t>By 2030, portfolio countries supported by the Seed Fund will be enabled to protect and sustainably manage vital reserves of high biodiversity and irrecoverable carbon – such as forests, peatlands, mangroves and coastal areas – while enhancing the well being of communities living in and around them</a:t>
              </a:r>
            </a:p>
          </p:txBody>
        </p:sp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10379C2E-F9E6-F192-923C-274795D201A6}"/>
                </a:ext>
              </a:extLst>
            </p:cNvPr>
            <p:cNvSpPr/>
            <p:nvPr/>
          </p:nvSpPr>
          <p:spPr>
            <a:xfrm rot="16200000">
              <a:off x="595358" y="3684193"/>
              <a:ext cx="2768891" cy="2137057"/>
            </a:xfrm>
            <a:prstGeom prst="homePlate">
              <a:avLst>
                <a:gd name="adj" fmla="val 611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79992" tIns="39996" rIns="79992" bIns="39996" rtlCol="0" anchor="ctr"/>
            <a:lstStyle/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1.1 Country packages are launched and supported with effective governance frameworks and delivery systems</a:t>
              </a:r>
            </a:p>
            <a:p>
              <a:pPr marL="199390" indent="-199390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1.2 Strengthened capacity of national and sub-national government and local civil society organizations in financial, institutional and project management, organizational governance, and fundraising</a:t>
              </a:r>
            </a:p>
            <a:p>
              <a:pPr marL="199390" indent="-199390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1.3 Strengthened communication capacity of government and local civil society organizations to build public awareness</a:t>
              </a:r>
            </a:p>
            <a:p>
              <a:pPr marL="199390" indent="-199390" algn="just">
                <a:buFont typeface="Tenorite Bold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1.4 Effective and responsive monitoring plans are deployed to track impact of Country Packages</a:t>
              </a:r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4AADDA99-894A-11FC-7F6E-2BA7AAA43351}"/>
                </a:ext>
              </a:extLst>
            </p:cNvPr>
            <p:cNvSpPr/>
            <p:nvPr/>
          </p:nvSpPr>
          <p:spPr>
            <a:xfrm rot="16200000">
              <a:off x="2815481" y="3684192"/>
              <a:ext cx="2768890" cy="2137057"/>
            </a:xfrm>
            <a:prstGeom prst="homePlate">
              <a:avLst>
                <a:gd name="adj" fmla="val 6111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79992" tIns="39996" rIns="79992" bIns="39996" rtlCol="0" anchor="ctr"/>
            <a:lstStyle/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2.1 Protected areas and OECMs are legally established, upgraded or expanded</a:t>
              </a:r>
            </a:p>
            <a:p>
              <a:pPr marL="199983" indent="-199983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2.2 Protected areas and OECMs have improved management through inclusive governance, enhanced monitoring systems, and strengthened capacity to secure sustainable financing</a:t>
              </a:r>
            </a:p>
            <a:p>
              <a:pPr algn="just"/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2.3 IPLCs receive direct grants and technical support to strengthen rights, recognition, governance, monitoring and resource management of their lands</a:t>
              </a:r>
            </a:p>
            <a:p>
              <a:pPr marL="199983" indent="-199983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2.4 IPLCs are supported with sustainable value chains that develop nature-positive livelihoods to improve social, economic and environmental resilience</a:t>
              </a:r>
            </a:p>
          </p:txBody>
        </p:sp>
        <p:sp>
          <p:nvSpPr>
            <p:cNvPr id="13" name="Arrow: Pentagon 12">
              <a:extLst>
                <a:ext uri="{FF2B5EF4-FFF2-40B4-BE49-F238E27FC236}">
                  <a16:creationId xmlns:a16="http://schemas.microsoft.com/office/drawing/2014/main" id="{D9D03270-0CB5-2E09-AB22-AA64AE87C7CB}"/>
                </a:ext>
              </a:extLst>
            </p:cNvPr>
            <p:cNvSpPr/>
            <p:nvPr/>
          </p:nvSpPr>
          <p:spPr>
            <a:xfrm rot="16200000">
              <a:off x="5035604" y="3684192"/>
              <a:ext cx="2768890" cy="2137057"/>
            </a:xfrm>
            <a:prstGeom prst="homePlate">
              <a:avLst>
                <a:gd name="adj" fmla="val 6111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79992" tIns="39996" rIns="79992" bIns="39996" rtlCol="0" anchor="ctr"/>
            <a:lstStyle/>
            <a:p>
              <a:pPr algn="just"/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3.1 Scientific networks and partnerships are established and research capacity is enhanced with funding opportunities, training programs, and technical support to a new generation of conservation professionals</a:t>
              </a:r>
            </a:p>
            <a:p>
              <a:pPr marL="199983" indent="-199983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3.2 Strengthened spatial planning, carbon and biodiversity monitoring improves data quality and evidence to support area‑based conservation</a:t>
              </a:r>
            </a:p>
            <a:p>
              <a:pPr algn="just"/>
              <a:endParaRPr lang="en-US" sz="8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3.3 New and emerging conservation and financing approaches are studied to inform best practices to guide conservation decision-making and foster innovation</a:t>
              </a:r>
            </a:p>
          </p:txBody>
        </p:sp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EC73F428-1FCA-A8BB-E871-D3726EE66145}"/>
                </a:ext>
              </a:extLst>
            </p:cNvPr>
            <p:cNvSpPr/>
            <p:nvPr/>
          </p:nvSpPr>
          <p:spPr>
            <a:xfrm rot="16200000">
              <a:off x="7255726" y="3684191"/>
              <a:ext cx="2768889" cy="2137057"/>
            </a:xfrm>
            <a:prstGeom prst="homePlate">
              <a:avLst>
                <a:gd name="adj" fmla="val 6111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just"/>
              <a:r>
                <a:rPr lang="en-US" sz="800" dirty="0">
                  <a:solidFill>
                    <a:schemeClr val="tx1"/>
                  </a:solidFill>
                </a:rPr>
                <a:t>4.1 </a:t>
              </a:r>
              <a:r>
                <a:rPr lang="en-US" sz="800" dirty="0">
                  <a:solidFill>
                    <a:schemeClr val="tx1"/>
                  </a:solidFill>
                  <a:cs typeface="Times New Roman" panose="02020603050405020304" pitchFamily="18" charset="0"/>
                </a:rPr>
                <a:t>C</a:t>
              </a:r>
              <a:r>
                <a:rPr lang="en-US" sz="800" dirty="0">
                  <a:solidFill>
                    <a:schemeClr val="tx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ore donors identified for each Country Package, connecting domestic and international financing to secure a financial horizon for Country Package implementation</a:t>
              </a:r>
              <a:endParaRPr lang="en-US" sz="800" dirty="0">
                <a:solidFill>
                  <a:schemeClr val="tx1"/>
                </a:solidFill>
              </a:endParaRPr>
            </a:p>
            <a:p>
              <a:pPr marL="249978" indent="-249978" algn="just">
                <a:buFont typeface="+mj-lt"/>
                <a:buAutoNum type="arabicPeriod"/>
              </a:pPr>
              <a:endParaRPr lang="en-US" sz="800" dirty="0">
                <a:solidFill>
                  <a:schemeClr val="tx1"/>
                </a:solidFill>
              </a:endParaRPr>
            </a:p>
            <a:p>
              <a:pPr lvl="0" algn="just"/>
              <a:r>
                <a:rPr lang="en-US" sz="800" dirty="0">
                  <a:solidFill>
                    <a:schemeClr val="tx1"/>
                  </a:solidFill>
                </a:rPr>
                <a:t>4.2 </a:t>
              </a:r>
              <a:r>
                <a:rPr lang="en-US" sz="800" dirty="0">
                  <a:solidFill>
                    <a:schemeClr val="tx1"/>
                  </a:solidFill>
                  <a:ea typeface="Times New Roman" panose="02020603050405020304" pitchFamily="18" charset="0"/>
                  <a:cs typeface="Times New Roman" panose="02020603050405020304" pitchFamily="18" charset="0"/>
                </a:rPr>
                <a:t>Sustainable finance options assessments, feasibility studies, pilot projects and start-up costs for new financial mechanisms (e.g., PES, debt-for-climate swaps, conservation trust funds, ecotourism funds) are funded and implemented</a:t>
              </a:r>
              <a:r>
                <a:rPr lang="en-US" sz="800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800" dirty="0"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algn="just"/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57776CF-804F-6458-13BA-83E17C51F897}"/>
                </a:ext>
              </a:extLst>
            </p:cNvPr>
            <p:cNvSpPr/>
            <p:nvPr/>
          </p:nvSpPr>
          <p:spPr>
            <a:xfrm>
              <a:off x="911272" y="2075824"/>
              <a:ext cx="2137057" cy="126000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1. Seed Fund portfolio countries have strengthened institutional capacities to design, cost and implement inclusive country packages and related national conservation strategies, policies and plans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4E572C3E-3E26-E7EC-00FB-7AEA02B6533A}"/>
                </a:ext>
              </a:extLst>
            </p:cNvPr>
            <p:cNvSpPr/>
            <p:nvPr/>
          </p:nvSpPr>
          <p:spPr>
            <a:xfrm>
              <a:off x="3131396" y="2075824"/>
              <a:ext cx="2137057" cy="1260003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2. Vital reserves of high biodiversity and irrecoverable carbon have increased legal protection and more effective management, and support resilient communities with sustainable social and economic development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EC162A2E-06CC-0B53-9B4E-D4BB960E9C29}"/>
                </a:ext>
              </a:extLst>
            </p:cNvPr>
            <p:cNvSpPr/>
            <p:nvPr/>
          </p:nvSpPr>
          <p:spPr>
            <a:xfrm>
              <a:off x="5351519" y="2075824"/>
              <a:ext cx="2137057" cy="1260003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9992" tIns="39996" rIns="79992" bIns="39996"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3. Spatial planning, advanced monitoring</a:t>
              </a:r>
              <a:r>
                <a:rPr lang="en-US" sz="800" dirty="0">
                  <a:solidFill>
                    <a:srgbClr val="FF0000"/>
                  </a:solidFill>
                </a:rPr>
                <a:t>, </a:t>
              </a:r>
              <a:r>
                <a:rPr lang="en-US" sz="800" dirty="0">
                  <a:solidFill>
                    <a:schemeClr val="tx1"/>
                  </a:solidFill>
                </a:rPr>
                <a:t>and other scientific research generate insights that improve knowledge, demonstrate impact and guide conservation decision-making 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D3950C0-2585-61BB-F2A3-A5B6B1027E80}"/>
                </a:ext>
              </a:extLst>
            </p:cNvPr>
            <p:cNvSpPr/>
            <p:nvPr/>
          </p:nvSpPr>
          <p:spPr>
            <a:xfrm>
              <a:off x="7571641" y="2075823"/>
              <a:ext cx="2137057" cy="1260003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9992" tIns="39996" rIns="79992" bIns="39996" rtlCol="0" anchor="ctr"/>
            <a:lstStyle/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endParaRPr lang="en-US" sz="8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800" dirty="0">
                  <a:solidFill>
                    <a:schemeClr val="tx1"/>
                  </a:solidFill>
                </a:rPr>
                <a:t>4. Seed Fund portfolio countries attract long-term financing mechanisms and create a favorable enabling environment that increases investor confidence</a:t>
              </a: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65284E6-AB72-F9B8-63BA-4A19D3A10B9E}"/>
                </a:ext>
              </a:extLst>
            </p:cNvPr>
            <p:cNvSpPr/>
            <p:nvPr/>
          </p:nvSpPr>
          <p:spPr>
            <a:xfrm>
              <a:off x="17847" y="1519012"/>
              <a:ext cx="786058" cy="52193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33"/>
                <a:t>Impact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CEFCB31-9427-3606-BE25-72066797ADEF}"/>
                </a:ext>
              </a:extLst>
            </p:cNvPr>
            <p:cNvSpPr/>
            <p:nvPr/>
          </p:nvSpPr>
          <p:spPr>
            <a:xfrm>
              <a:off x="17847" y="2096454"/>
              <a:ext cx="786058" cy="117439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700" dirty="0"/>
                <a:t>Outcomes</a:t>
              </a:r>
              <a:endParaRPr lang="en-US" sz="733" dirty="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94D2EEC-CE25-C0C4-98FB-3BFC69E0628F}"/>
                </a:ext>
              </a:extLst>
            </p:cNvPr>
            <p:cNvSpPr/>
            <p:nvPr/>
          </p:nvSpPr>
          <p:spPr>
            <a:xfrm>
              <a:off x="17847" y="3326357"/>
              <a:ext cx="786057" cy="2810807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33">
                  <a:solidFill>
                    <a:schemeClr val="bg1"/>
                  </a:solidFill>
                </a:rPr>
                <a:t>Outputs</a:t>
              </a:r>
            </a:p>
          </p:txBody>
        </p:sp>
        <p:pic>
          <p:nvPicPr>
            <p:cNvPr id="7" name="Graphic 6" descr="Blueprint with solid fill">
              <a:extLst>
                <a:ext uri="{FF2B5EF4-FFF2-40B4-BE49-F238E27FC236}">
                  <a16:creationId xmlns:a16="http://schemas.microsoft.com/office/drawing/2014/main" id="{FBABDBB9-85F9-1FCB-CC07-67EBCDFA84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42071" y="2096454"/>
              <a:ext cx="401028" cy="401028"/>
            </a:xfrm>
            <a:prstGeom prst="rect">
              <a:avLst/>
            </a:prstGeom>
          </p:spPr>
        </p:pic>
        <p:pic>
          <p:nvPicPr>
            <p:cNvPr id="10" name="Graphic 9" descr="Microscope with solid fill">
              <a:extLst>
                <a:ext uri="{FF2B5EF4-FFF2-40B4-BE49-F238E27FC236}">
                  <a16:creationId xmlns:a16="http://schemas.microsoft.com/office/drawing/2014/main" id="{62D34CAC-677A-84B8-A28C-FF15A22A82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85367" y="2096454"/>
              <a:ext cx="401028" cy="401028"/>
            </a:xfrm>
            <a:prstGeom prst="rect">
              <a:avLst/>
            </a:prstGeom>
          </p:spPr>
        </p:pic>
        <p:pic>
          <p:nvPicPr>
            <p:cNvPr id="16" name="Graphic 15" descr="Forest scene with solid fill">
              <a:extLst>
                <a:ext uri="{FF2B5EF4-FFF2-40B4-BE49-F238E27FC236}">
                  <a16:creationId xmlns:a16="http://schemas.microsoft.com/office/drawing/2014/main" id="{0C04B23D-9763-C104-77FF-291F1492FC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8275" y="2074683"/>
              <a:ext cx="401028" cy="401028"/>
            </a:xfrm>
            <a:prstGeom prst="rect">
              <a:avLst/>
            </a:prstGeom>
          </p:spPr>
        </p:pic>
        <p:pic>
          <p:nvPicPr>
            <p:cNvPr id="18" name="Graphic 17" descr="Court with solid fill">
              <a:extLst>
                <a:ext uri="{FF2B5EF4-FFF2-40B4-BE49-F238E27FC236}">
                  <a16:creationId xmlns:a16="http://schemas.microsoft.com/office/drawing/2014/main" id="{675FC2C1-54B7-C3E5-1BCA-21E3054047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434223" y="2096454"/>
              <a:ext cx="401028" cy="4010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48072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175_Win32_SL_V6" id="{2596AF0E-92BF-4F5A-A2A1-B1C9D33CD0CE}" vid="{0709752F-9199-467A-B305-5274ECB683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9427BB72421D4A96F4555118A16ABD" ma:contentTypeVersion="16" ma:contentTypeDescription="Create a new document." ma:contentTypeScope="" ma:versionID="8311df544805a935cd000439c31672c9">
  <xsd:schema xmlns:xsd="http://www.w3.org/2001/XMLSchema" xmlns:xs="http://www.w3.org/2001/XMLSchema" xmlns:p="http://schemas.microsoft.com/office/2006/metadata/properties" xmlns:ns2="4de55fb1-24e8-4833-8d78-a3cd1d331949" xmlns:ns3="da7ea2b9-3ecf-4d9c-8b21-95f301eadd10" targetNamespace="http://schemas.microsoft.com/office/2006/metadata/properties" ma:root="true" ma:fieldsID="3a3eb58b15b7f899597a4a61bf6cd06a" ns2:_="" ns3:_="">
    <xsd:import namespace="4de55fb1-24e8-4833-8d78-a3cd1d331949"/>
    <xsd:import namespace="da7ea2b9-3ecf-4d9c-8b21-95f301eadd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e55fb1-24e8-4833-8d78-a3cd1d3319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17aa33-7277-4207-9add-0662151dba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ea2b9-3ecf-4d9c-8b21-95f301eadd1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672f505-9b3a-4e17-90e8-0a73f8b384cf}" ma:internalName="TaxCatchAll" ma:showField="CatchAllData" ma:web="da7ea2b9-3ecf-4d9c-8b21-95f301eadd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7ea2b9-3ecf-4d9c-8b21-95f301eadd10" xsi:nil="true"/>
    <lcf76f155ced4ddcb4097134ff3c332f xmlns="4de55fb1-24e8-4833-8d78-a3cd1d3319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095A1F-0C3E-44D5-BD07-A0D18FE8F7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e55fb1-24e8-4833-8d78-a3cd1d331949"/>
    <ds:schemaRef ds:uri="da7ea2b9-3ecf-4d9c-8b21-95f301eadd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424615-5FE5-4F43-AE24-3BC9A05326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19A644-6410-4EC7-894C-877E70305DFF}">
  <ds:schemaRefs>
    <ds:schemaRef ds:uri="http://schemas.microsoft.com/office/2006/metadata/properties"/>
    <ds:schemaRef ds:uri="http://purl.org/dc/elements/1.1/"/>
    <ds:schemaRef ds:uri="http://www.w3.org/XML/1998/namespace"/>
    <ds:schemaRef ds:uri="da7ea2b9-3ecf-4d9c-8b21-95f301eadd10"/>
    <ds:schemaRef ds:uri="4de55fb1-24e8-4833-8d78-a3cd1d331949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{6050381F-9407-42DB-A37C-AB412781C603}TF8c6975b0-03aa-48e8-8a23-2a6072f108da7bca746b_win32-937fb968a2bf</Template>
  <TotalTime>340</TotalTime>
  <Words>890</Words>
  <Application>Microsoft Office PowerPoint</Application>
  <PresentationFormat>Custom</PresentationFormat>
  <Paragraphs>82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Henry Squier</dc:creator>
  <cp:lastModifiedBy>Henry Squier</cp:lastModifiedBy>
  <cp:revision>171</cp:revision>
  <dcterms:created xsi:type="dcterms:W3CDTF">2025-12-09T13:46:27Z</dcterms:created>
  <dcterms:modified xsi:type="dcterms:W3CDTF">2026-08-10T12:18:05Z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0x010100289427BB72421D4A96F4555118A16ABD</vt:lpwstr>
  </property>
  <property fmtid="{D5CDD505-2E9C-101B-9397-08002B2CF9AE}" pid="3" name="MediaServiceImageTags">
    <vt:lpwstr/>
  </property>
</Properties>
</file>