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1CBDC325" w14:textId="77777777" w:rsidR="00BD5B56" w:rsidRDefault="00BD5B56" w:rsidP="00885BFD">
      <w:pPr>
        <w:pStyle w:val="BodyText"/>
        <w:rPr>
          <w:rFonts w:eastAsiaTheme="majorEastAsia"/>
        </w:rPr>
      </w:pPr>
    </w:p>
    <w:p w14:paraId="36F435D6" w14:textId="77777777" w:rsidR="00BD5B56" w:rsidRDefault="00BD5B56" w:rsidP="00885BFD">
      <w:pPr>
        <w:pStyle w:val="BodyText"/>
        <w:rPr>
          <w:rFonts w:eastAsiaTheme="majorEastAsia"/>
        </w:rPr>
      </w:pPr>
    </w:p>
    <w:p w14:paraId="51C232F3" w14:textId="77777777" w:rsidR="00BD5B56" w:rsidRDefault="00BD5B56" w:rsidP="00885BFD">
      <w:pPr>
        <w:pStyle w:val="BodyText"/>
        <w:rPr>
          <w:rFonts w:eastAsiaTheme="majorEastAsia"/>
        </w:rPr>
      </w:pPr>
    </w:p>
    <w:p w14:paraId="222976CF" w14:textId="77777777" w:rsidR="00BD5B56" w:rsidRDefault="00BD5B56" w:rsidP="00885BFD">
      <w:pPr>
        <w:pStyle w:val="BodyText"/>
        <w:rPr>
          <w:rFonts w:eastAsiaTheme="majorEastAsia"/>
        </w:rPr>
      </w:pPr>
    </w:p>
    <w:p w14:paraId="2BBFB792" w14:textId="77777777" w:rsidR="00BD5B56" w:rsidRDefault="00BD5B56" w:rsidP="00885BFD">
      <w:pPr>
        <w:pStyle w:val="BodyText"/>
        <w:rPr>
          <w:rFonts w:eastAsiaTheme="majorEastAsia"/>
        </w:rPr>
      </w:pPr>
    </w:p>
    <w:p w14:paraId="74F223BE" w14:textId="77777777" w:rsidR="00BD5B56" w:rsidRDefault="00BD5B56" w:rsidP="00885BFD">
      <w:pPr>
        <w:pStyle w:val="BodyText"/>
        <w:rPr>
          <w:rFonts w:eastAsiaTheme="majorEastAsia"/>
        </w:rPr>
      </w:pPr>
    </w:p>
    <w:p w14:paraId="085229B6" w14:textId="77777777" w:rsidR="00BD5B56" w:rsidRDefault="00BD5B56" w:rsidP="00885BFD">
      <w:pPr>
        <w:pStyle w:val="BodyText"/>
        <w:rPr>
          <w:rFonts w:eastAsiaTheme="majorEastAsia"/>
        </w:rPr>
      </w:pPr>
    </w:p>
    <w:p w14:paraId="5316DDFE" w14:textId="77777777" w:rsidR="004C3AFB" w:rsidRDefault="004C3AFB" w:rsidP="00885BFD">
      <w:pPr>
        <w:pStyle w:val="BodyText"/>
        <w:rPr>
          <w:rFonts w:eastAsiaTheme="majorEastAsia"/>
        </w:rPr>
      </w:pPr>
    </w:p>
    <w:p w14:paraId="2F4F3FED" w14:textId="77777777" w:rsidR="004C3AFB" w:rsidRDefault="004C3AFB" w:rsidP="00885BFD">
      <w:pPr>
        <w:pStyle w:val="BodyText"/>
        <w:rPr>
          <w:rFonts w:eastAsiaTheme="majorEastAsia"/>
        </w:rPr>
      </w:pPr>
    </w:p>
    <w:p w14:paraId="0E543B18" w14:textId="77777777" w:rsidR="004C3AFB" w:rsidRDefault="004C3AFB" w:rsidP="00885BFD">
      <w:pPr>
        <w:pStyle w:val="BodyText"/>
        <w:rPr>
          <w:rFonts w:eastAsiaTheme="majorEastAsia"/>
        </w:rPr>
      </w:pPr>
    </w:p>
    <w:p w14:paraId="506BD2F2" w14:textId="77777777" w:rsidR="004C3AFB" w:rsidRDefault="004C3AFB" w:rsidP="00885BFD">
      <w:pPr>
        <w:pStyle w:val="BodyText"/>
        <w:rPr>
          <w:rFonts w:eastAsiaTheme="majorEastAsia"/>
        </w:rPr>
      </w:pPr>
    </w:p>
    <w:p w14:paraId="538875D7" w14:textId="77777777" w:rsidR="004C3AFB" w:rsidRDefault="004C3AFB" w:rsidP="00885BFD">
      <w:pPr>
        <w:pStyle w:val="BodyText"/>
        <w:rPr>
          <w:rFonts w:eastAsiaTheme="majorEastAsia"/>
        </w:rPr>
      </w:pPr>
    </w:p>
    <w:p w14:paraId="351D9079" w14:textId="394FB776" w:rsidR="004C3AFB" w:rsidRPr="005660A1" w:rsidRDefault="009E5B8C" w:rsidP="005660A1">
      <w:pPr>
        <w:pStyle w:val="Subtitle"/>
      </w:pPr>
      <w:r>
        <w:t>Practice Guidance</w:t>
      </w:r>
    </w:p>
    <w:p w14:paraId="4A3C43DA" w14:textId="77777777" w:rsidR="004C3AFB" w:rsidRDefault="00187A22" w:rsidP="00885BFD">
      <w:pPr>
        <w:pStyle w:val="BodyText"/>
        <w:rPr>
          <w:rFonts w:eastAsiaTheme="majorEastAsia"/>
        </w:rPr>
      </w:pPr>
      <w:r>
        <w:rPr>
          <w:noProof/>
          <w:szCs w:val="96"/>
        </w:rPr>
        <mc:AlternateContent>
          <mc:Choice Requires="wps">
            <w:drawing>
              <wp:anchor distT="0" distB="0" distL="114300" distR="114300" simplePos="0" relativeHeight="251658241" behindDoc="0" locked="0" layoutInCell="1" allowOverlap="1" wp14:anchorId="51956483" wp14:editId="6B3DC563">
                <wp:simplePos x="0" y="0"/>
                <wp:positionH relativeFrom="margin">
                  <wp:posOffset>18415</wp:posOffset>
                </wp:positionH>
                <wp:positionV relativeFrom="paragraph">
                  <wp:posOffset>243205</wp:posOffset>
                </wp:positionV>
                <wp:extent cx="1468755" cy="0"/>
                <wp:effectExtent l="19050" t="19050" r="55245" b="38100"/>
                <wp:wrapNone/>
                <wp:docPr id="206459313" name="Straight Connector 5"/>
                <wp:cNvGraphicFramePr/>
                <a:graphic xmlns:a="http://schemas.openxmlformats.org/drawingml/2006/main">
                  <a:graphicData uri="http://schemas.microsoft.com/office/word/2010/wordprocessingShape">
                    <wps:wsp>
                      <wps:cNvCnPr/>
                      <wps:spPr>
                        <a:xfrm>
                          <a:off x="0" y="0"/>
                          <a:ext cx="1468755" cy="0"/>
                        </a:xfrm>
                        <a:prstGeom prst="line">
                          <a:avLst/>
                        </a:prstGeom>
                        <a:ln w="50800" cap="rnd">
                          <a:solidFill>
                            <a:srgbClr val="FF6F00"/>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w:pict>
              <v:line w14:anchorId="3443B708" id="Straight Connector 5" o:spid="_x0000_s1026" style="position:absolute;z-index:251658241;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 from="1.45pt,19.15pt" to="117.1pt,19.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uYtzxAEAAOkDAAAOAAAAZHJzL2Uyb0RvYy54bWysU8tu2zAQvBfoPxC815KD2DUEyzkkcC9F&#10;G/TxATS1tAjwhSVryX/fJWXLQVugaJELxcfO7M7savswWsNOgFF71/LlouYMnPSddseWf/+2f7fh&#10;LCbhOmG8g5afIfKH3ds32yE0cOd7bzpARiQuNkNoeZ9SaKoqyh6siAsfwNGj8mhFoiMeqw7FQOzW&#10;VHd1va4Gj11ALyFGun2aHvmu8CsFMn1WKkJipuVUWyorlvWQ12q3Fc0RRei1vJQh/qMKK7SjpDPV&#10;k0iC/UD9G5XVEn30Ki2kt5VXSksoGkjNsv5FzddeBChayJwYZpvi69HKT6dH94xkwxBiE8MzZhWj&#10;Qpu/VB8bi1nn2SwYE5N0ubxfb96vVpzJ61t1AwaM6QN4y/Km5Ua7rEM04vQxJkpGodeQfG0cG1q+&#10;qjc19UgKmgN0XQFEb3S318bksIjHw6NBdhLUzf1+vafwiexFGFEbRxluesounQ1Mqb6AYrrLCqYM&#10;edRgphVSgkvLC69xFJ1hikqYgfXfgZf4DIUyhv8CnhEls3dpBlvtPP4pexqvJasp/urApDtbcPDd&#10;uXS6WEPzVNpwmf08sC/PBX77Q3c/AQAA//8DAFBLAwQUAAYACAAAACEA0foh2tsAAAAHAQAADwAA&#10;AGRycy9kb3ducmV2LnhtbEyOX2vCMBTF3wd+h3CFvc3UdIyuayoiCMMnV4f4GJtrG9bclCba+u2X&#10;sYft8fzhnF+xmmzHbjh440jCcpEAQ6qdNtRI+DxsnzJgPijSqnOEEu7oYVXOHgqVazfSB96q0LA4&#10;Qj5XEtoQ+pxzX7dolV+4HilmFzdYFaIcGq4HNcZx23GRJC/cKkPxoVU9blqsv6qrlbCrN9VRYPZu&#10;tvvT5WSy8Ti6vZSP82n9BizgFP7K8IMf0aGMTGd3Je1ZJ0G8xqKENEuBxVikzwLY+dfgZcH/85ff&#10;AAAA//8DAFBLAQItABQABgAIAAAAIQC2gziS/gAAAOEBAAATAAAAAAAAAAAAAAAAAAAAAABbQ29u&#10;dGVudF9UeXBlc10ueG1sUEsBAi0AFAAGAAgAAAAhADj9If/WAAAAlAEAAAsAAAAAAAAAAAAAAAAA&#10;LwEAAF9yZWxzLy5yZWxzUEsBAi0AFAAGAAgAAAAhAF65i3PEAQAA6QMAAA4AAAAAAAAAAAAAAAAA&#10;LgIAAGRycy9lMm9Eb2MueG1sUEsBAi0AFAAGAAgAAAAhANH6IdrbAAAABwEAAA8AAAAAAAAAAAAA&#10;AAAAHgQAAGRycy9kb3ducmV2LnhtbFBLBQYAAAAABAAEAPMAAAAmBQAAAAA=&#10;" strokecolor="#ff6f00" strokeweight="4pt">
                <v:stroke endcap="round"/>
                <w10:wrap anchorx="margin"/>
              </v:line>
            </w:pict>
          </mc:Fallback>
        </mc:AlternateContent>
      </w:r>
    </w:p>
    <w:p w14:paraId="0503F07E" w14:textId="77777777" w:rsidR="004C3AFB" w:rsidRDefault="004C3AFB" w:rsidP="00C4039F">
      <w:pPr>
        <w:pStyle w:val="Title"/>
        <w:rPr>
          <w:rFonts w:eastAsiaTheme="majorEastAsia"/>
        </w:rPr>
      </w:pPr>
    </w:p>
    <w:p w14:paraId="032DD3A4" w14:textId="48EBEFCA" w:rsidR="004C3AFB" w:rsidRDefault="000A2E2D" w:rsidP="005660A1">
      <w:pPr>
        <w:pStyle w:val="Title"/>
        <w:rPr>
          <w:rFonts w:eastAsiaTheme="majorEastAsia"/>
        </w:rPr>
      </w:pPr>
      <w:r>
        <w:rPr>
          <w:rFonts w:eastAsiaTheme="majorEastAsia"/>
        </w:rPr>
        <w:t>Explaining Rent</w:t>
      </w:r>
      <w:r w:rsidR="005A3D3C">
        <w:rPr>
          <w:rFonts w:eastAsiaTheme="majorEastAsia"/>
        </w:rPr>
        <w:t xml:space="preserve"> </w:t>
      </w:r>
      <w:r w:rsidR="005A3D3C" w:rsidRPr="005A3D3C">
        <w:rPr>
          <w:rFonts w:eastAsiaTheme="majorEastAsia"/>
          <w:sz w:val="32"/>
          <w:szCs w:val="32"/>
        </w:rPr>
        <w:t>(</w:t>
      </w:r>
      <w:r w:rsidR="00A368D7">
        <w:rPr>
          <w:rFonts w:eastAsiaTheme="majorEastAsia"/>
          <w:sz w:val="32"/>
          <w:szCs w:val="32"/>
        </w:rPr>
        <w:t>Tools and re</w:t>
      </w:r>
      <w:r w:rsidR="004A5F83">
        <w:rPr>
          <w:rFonts w:eastAsiaTheme="majorEastAsia"/>
          <w:sz w:val="32"/>
          <w:szCs w:val="32"/>
        </w:rPr>
        <w:t>sources</w:t>
      </w:r>
      <w:r w:rsidR="00394369">
        <w:rPr>
          <w:rFonts w:eastAsiaTheme="majorEastAsia"/>
          <w:sz w:val="32"/>
          <w:szCs w:val="32"/>
        </w:rPr>
        <w:t>)</w:t>
      </w:r>
    </w:p>
    <w:p w14:paraId="67231717" w14:textId="77777777" w:rsidR="00885BFD" w:rsidRPr="00410434" w:rsidRDefault="00B2254F" w:rsidP="00885BFD">
      <w:pPr>
        <w:pStyle w:val="BodyText"/>
        <w:rPr>
          <w:rFonts w:eastAsiaTheme="majorEastAsia"/>
        </w:rPr>
        <w:sectPr w:rsidR="00885BFD" w:rsidRPr="00410434" w:rsidSect="000B3536">
          <w:headerReference w:type="even" r:id="rId12"/>
          <w:headerReference w:type="default" r:id="rId13"/>
          <w:footerReference w:type="even" r:id="rId14"/>
          <w:footerReference w:type="default" r:id="rId15"/>
          <w:headerReference w:type="first" r:id="rId16"/>
          <w:footerReference w:type="first" r:id="rId17"/>
          <w:pgSz w:w="11907" w:h="16839" w:code="9"/>
          <w:pgMar w:top="1440" w:right="1440" w:bottom="1440" w:left="1440" w:header="397" w:footer="624" w:gutter="0"/>
          <w:cols w:space="708"/>
          <w:titlePg/>
          <w:docGrid w:linePitch="360"/>
        </w:sectPr>
      </w:pPr>
      <w:r>
        <w:rPr>
          <w:noProof/>
        </w:rPr>
        <mc:AlternateContent>
          <mc:Choice Requires="wps">
            <w:drawing>
              <wp:anchor distT="45720" distB="45720" distL="114300" distR="114300" simplePos="0" relativeHeight="251658240" behindDoc="0" locked="0" layoutInCell="1" allowOverlap="1" wp14:anchorId="3BCA51F7" wp14:editId="5BB732E4">
                <wp:simplePos x="0" y="0"/>
                <wp:positionH relativeFrom="column">
                  <wp:posOffset>-19685</wp:posOffset>
                </wp:positionH>
                <wp:positionV relativeFrom="paragraph">
                  <wp:posOffset>4619625</wp:posOffset>
                </wp:positionV>
                <wp:extent cx="6204585" cy="4229735"/>
                <wp:effectExtent l="0" t="0" r="5715" b="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204585" cy="4229735"/>
                        </a:xfrm>
                        <a:prstGeom prst="rect">
                          <a:avLst/>
                        </a:prstGeom>
                        <a:solidFill>
                          <a:srgbClr val="FFFFFF"/>
                        </a:solidFill>
                        <a:ln w="9525">
                          <a:noFill/>
                          <a:miter lim="800000"/>
                          <a:headEnd/>
                          <a:tailEnd/>
                        </a:ln>
                      </wps:spPr>
                      <wps:txbx>
                        <w:txbxContent>
                          <w:p w14:paraId="7AE2E812" w14:textId="77777777" w:rsidR="0055369D" w:rsidRDefault="00BB714B" w:rsidP="00BB714B">
                            <w:pPr>
                              <w:pStyle w:val="Title"/>
                            </w:pPr>
                            <w:r>
                              <w:rPr>
                                <w:caps/>
                              </w:rPr>
                              <w:t>Insert title here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3BCA51F7" id="_x0000_t202" coordsize="21600,21600" o:spt="202" path="m,l,21600r21600,l21600,xe">
                <v:stroke joinstyle="miter"/>
                <v:path gradientshapeok="t" o:connecttype="rect"/>
              </v:shapetype>
              <v:shape id="Text Box 2" o:spid="_x0000_s1026" type="#_x0000_t202" style="position:absolute;margin-left:-1.55pt;margin-top:363.75pt;width:488.55pt;height:333.05pt;z-index:2516582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oRS8DwIAAPcDAAAOAAAAZHJzL2Uyb0RvYy54bWysU9tu2zAMfR+wfxD0vtjx4jYx4hRdugwD&#10;ugvQ7gNkWY6FyaImKbGzry8lu2nWvQ3TgyCK1CF5eLS+GTpFjsI6Cbqk81lKidAcaqn3Jf3xuHu3&#10;pMR5pmumQIuSnoSjN5u3b9a9KUQGLahaWIIg2hW9KWnrvSmSxPFWdMzNwAiNzgZsxzyadp/UlvWI&#10;3qkkS9OrpAdbGwtcOIe3d6OTbiJ+0wjuvzWNE56okmJtPu427lXYk82aFXvLTCv5VAb7hyo6JjUm&#10;PUPdMc/Iwcq/oDrJLTho/IxDl0DTSC5iD9jNPH3VzUPLjIi9IDnOnGly/w+Wfz0+mO+W+OEDDDjA&#10;2IQz98B/OqJh2zK9F7fWQt8KVmPieaAs6Y0rpqeBale4AFL1X6DGIbODhwg0NLYLrGCfBNFxAKcz&#10;6WLwhOPlVZYu8mVOCUffIstW1+/zmIMVz8+Ndf6TgI6EQ0ktTjXCs+O986EcVjyHhGwOlKx3Uqlo&#10;2H21VZYcGSpgF9eE/keY0qQv6SrP8oisIbyP4uikR4Uq2ZV0mYY1aibQ8VHXMcQzqcYzVqL0xE+g&#10;ZCTHD9WAgYGnCuoTMmVhVCL+HDy0YH9T0qMKS+p+HZgVlKjPGtlezReLINtoLPLrDA176akuPUxz&#10;hCqpp2Q8bn2UeuBBwy1OpZGRr5dKplpRXZHG6ScE+V7aMerlv26eAAAA//8DAFBLAwQUAAYACAAA&#10;ACEAzGo6Ut8AAAALAQAADwAAAGRycy9kb3ducmV2LnhtbEyP0U6DQBBF3038h82Y+GLapaVlBVka&#10;NdH42toPGGALRHaWsNtC/97xyT5O5uTec/PdbHtxMaPvHGlYLSMQhipXd9RoOH5/LJ5B+IBUY+/I&#10;aLgaD7vi/i7HrHYT7c3lEBrBIeQz1NCGMGRS+qo1Fv3SDYb4d3KjxcDn2Mh6xInDbS/XUZRIix1x&#10;Q4uDeW9N9XM4Ww2nr+lpm07lZziq/SZ5w06V7qr148P8+gIimDn8w/Cnz+pQsFPpzlR70WtYxCsm&#10;Nai12oJgIFUbHlcyGadxArLI5e2G4hcAAP//AwBQSwECLQAUAAYACAAAACEAtoM4kv4AAADhAQAA&#10;EwAAAAAAAAAAAAAAAAAAAAAAW0NvbnRlbnRfVHlwZXNdLnhtbFBLAQItABQABgAIAAAAIQA4/SH/&#10;1gAAAJQBAAALAAAAAAAAAAAAAAAAAC8BAABfcmVscy8ucmVsc1BLAQItABQABgAIAAAAIQDMoRS8&#10;DwIAAPcDAAAOAAAAAAAAAAAAAAAAAC4CAABkcnMvZTJvRG9jLnhtbFBLAQItABQABgAIAAAAIQDM&#10;ajpS3wAAAAsBAAAPAAAAAAAAAAAAAAAAAGkEAABkcnMvZG93bnJldi54bWxQSwUGAAAAAAQABADz&#10;AAAAdQUAAAAA&#10;" stroked="f">
                <v:textbox>
                  <w:txbxContent>
                    <w:p w14:paraId="7AE2E812" w14:textId="77777777" w:rsidR="0055369D" w:rsidRDefault="00BB714B" w:rsidP="00BB714B">
                      <w:pPr>
                        <w:pStyle w:val="Title"/>
                      </w:pPr>
                      <w:r>
                        <w:rPr>
                          <w:caps/>
                        </w:rPr>
                        <w:t>Insert title here</w:t>
                      </w:r>
                    </w:p>
                  </w:txbxContent>
                </v:textbox>
              </v:shape>
            </w:pict>
          </mc:Fallback>
        </mc:AlternateContent>
      </w:r>
    </w:p>
    <w:sdt>
      <w:sdtPr>
        <w:rPr>
          <w:rFonts w:ascii="Montserrat" w:hAnsi="Montserrat" w:cs="Times New Roman"/>
          <w:bCs w:val="0"/>
          <w:color w:val="486284"/>
          <w:sz w:val="20"/>
        </w:rPr>
        <w:id w:val="241147764"/>
        <w:docPartObj>
          <w:docPartGallery w:val="Table of Contents"/>
          <w:docPartUnique/>
        </w:docPartObj>
      </w:sdtPr>
      <w:sdtEndPr>
        <w:rPr>
          <w:b/>
          <w:noProof/>
        </w:rPr>
      </w:sdtEndPr>
      <w:sdtContent>
        <w:p w14:paraId="44D29CB3" w14:textId="0A415392" w:rsidR="00A502F2" w:rsidRDefault="00A502F2" w:rsidP="00A502F2">
          <w:pPr>
            <w:pStyle w:val="TOCHeading"/>
            <w:framePr w:wrap="notBeside" w:vAnchor="text" w:hAnchor="text" w:y="1"/>
          </w:pPr>
          <w:r>
            <w:t>Contents</w:t>
          </w:r>
        </w:p>
        <w:p w14:paraId="712FFECA" w14:textId="265F49BE" w:rsidR="008C1F0D" w:rsidRDefault="00A502F2" w:rsidP="008C1F0D">
          <w:pPr>
            <w:pStyle w:val="TOC2"/>
            <w:framePr w:wrap="notBeside"/>
            <w:rPr>
              <w:rFonts w:asciiTheme="minorHAnsi" w:hAnsiTheme="minorHAnsi"/>
              <w:color w:val="auto"/>
              <w:kern w:val="2"/>
              <w:szCs w:val="24"/>
              <w14:ligatures w14:val="standardContextual"/>
            </w:rPr>
          </w:pPr>
          <w:r>
            <w:fldChar w:fldCharType="begin"/>
          </w:r>
          <w:r>
            <w:instrText xml:space="preserve"> TOC \o "1-3" \h \z \u </w:instrText>
          </w:r>
          <w:r>
            <w:fldChar w:fldCharType="separate"/>
          </w:r>
          <w:hyperlink w:anchor="_Toc169882297" w:history="1">
            <w:r w:rsidR="008C1F0D" w:rsidRPr="006205EE">
              <w:rPr>
                <w:rStyle w:val="Hyperlink"/>
              </w:rPr>
              <w:t>Purpose</w:t>
            </w:r>
            <w:r w:rsidR="008C1F0D">
              <w:rPr>
                <w:webHidden/>
              </w:rPr>
              <w:tab/>
            </w:r>
            <w:r w:rsidR="008C1F0D">
              <w:rPr>
                <w:webHidden/>
              </w:rPr>
              <w:fldChar w:fldCharType="begin"/>
            </w:r>
            <w:r w:rsidR="008C1F0D">
              <w:rPr>
                <w:webHidden/>
              </w:rPr>
              <w:instrText xml:space="preserve"> PAGEREF _Toc169882297 \h </w:instrText>
            </w:r>
            <w:r w:rsidR="008C1F0D">
              <w:rPr>
                <w:webHidden/>
              </w:rPr>
            </w:r>
            <w:r w:rsidR="008C1F0D">
              <w:rPr>
                <w:webHidden/>
              </w:rPr>
              <w:fldChar w:fldCharType="separate"/>
            </w:r>
            <w:r w:rsidR="008C1F0D">
              <w:rPr>
                <w:webHidden/>
              </w:rPr>
              <w:t>3</w:t>
            </w:r>
            <w:r w:rsidR="008C1F0D">
              <w:rPr>
                <w:webHidden/>
              </w:rPr>
              <w:fldChar w:fldCharType="end"/>
            </w:r>
          </w:hyperlink>
        </w:p>
        <w:p w14:paraId="594E8717" w14:textId="33FE572A" w:rsidR="008C1F0D" w:rsidRDefault="008C483C" w:rsidP="008C1F0D">
          <w:pPr>
            <w:pStyle w:val="TOC2"/>
            <w:framePr w:wrap="notBeside"/>
            <w:rPr>
              <w:rFonts w:asciiTheme="minorHAnsi" w:hAnsiTheme="minorHAnsi"/>
              <w:color w:val="auto"/>
              <w:kern w:val="2"/>
              <w:szCs w:val="24"/>
              <w14:ligatures w14:val="standardContextual"/>
            </w:rPr>
          </w:pPr>
          <w:hyperlink w:anchor="_Toc169882298" w:history="1">
            <w:r w:rsidR="008C1F0D" w:rsidRPr="006205EE">
              <w:rPr>
                <w:rStyle w:val="Hyperlink"/>
              </w:rPr>
              <w:t>Background</w:t>
            </w:r>
            <w:r w:rsidR="008C1F0D">
              <w:rPr>
                <w:webHidden/>
              </w:rPr>
              <w:tab/>
            </w:r>
            <w:r w:rsidR="008C1F0D">
              <w:rPr>
                <w:webHidden/>
              </w:rPr>
              <w:fldChar w:fldCharType="begin"/>
            </w:r>
            <w:r w:rsidR="008C1F0D">
              <w:rPr>
                <w:webHidden/>
              </w:rPr>
              <w:instrText xml:space="preserve"> PAGEREF _Toc169882298 \h </w:instrText>
            </w:r>
            <w:r w:rsidR="008C1F0D">
              <w:rPr>
                <w:webHidden/>
              </w:rPr>
            </w:r>
            <w:r w:rsidR="008C1F0D">
              <w:rPr>
                <w:webHidden/>
              </w:rPr>
              <w:fldChar w:fldCharType="separate"/>
            </w:r>
            <w:r w:rsidR="008C1F0D">
              <w:rPr>
                <w:webHidden/>
              </w:rPr>
              <w:t>3</w:t>
            </w:r>
            <w:r w:rsidR="008C1F0D">
              <w:rPr>
                <w:webHidden/>
              </w:rPr>
              <w:fldChar w:fldCharType="end"/>
            </w:r>
          </w:hyperlink>
        </w:p>
        <w:p w14:paraId="34A15300" w14:textId="7927585D" w:rsidR="008C1F0D" w:rsidRDefault="008C483C" w:rsidP="008C1F0D">
          <w:pPr>
            <w:pStyle w:val="TOC2"/>
            <w:framePr w:wrap="notBeside"/>
            <w:rPr>
              <w:rFonts w:asciiTheme="minorHAnsi" w:hAnsiTheme="minorHAnsi"/>
              <w:color w:val="auto"/>
              <w:kern w:val="2"/>
              <w:szCs w:val="24"/>
              <w14:ligatures w14:val="standardContextual"/>
            </w:rPr>
          </w:pPr>
          <w:hyperlink w:anchor="_Toc169882299" w:history="1">
            <w:r w:rsidR="008C1F0D" w:rsidRPr="006205EE">
              <w:rPr>
                <w:rStyle w:val="Hyperlink"/>
              </w:rPr>
              <w:t>Rent calculation explainer templates</w:t>
            </w:r>
            <w:r w:rsidR="008C1F0D">
              <w:rPr>
                <w:webHidden/>
              </w:rPr>
              <w:tab/>
            </w:r>
            <w:r w:rsidR="008C1F0D">
              <w:rPr>
                <w:webHidden/>
              </w:rPr>
              <w:fldChar w:fldCharType="begin"/>
            </w:r>
            <w:r w:rsidR="008C1F0D">
              <w:rPr>
                <w:webHidden/>
              </w:rPr>
              <w:instrText xml:space="preserve"> PAGEREF _Toc169882299 \h </w:instrText>
            </w:r>
            <w:r w:rsidR="008C1F0D">
              <w:rPr>
                <w:webHidden/>
              </w:rPr>
            </w:r>
            <w:r w:rsidR="008C1F0D">
              <w:rPr>
                <w:webHidden/>
              </w:rPr>
              <w:fldChar w:fldCharType="separate"/>
            </w:r>
            <w:r w:rsidR="008C1F0D">
              <w:rPr>
                <w:webHidden/>
              </w:rPr>
              <w:t>4</w:t>
            </w:r>
            <w:r w:rsidR="008C1F0D">
              <w:rPr>
                <w:webHidden/>
              </w:rPr>
              <w:fldChar w:fldCharType="end"/>
            </w:r>
          </w:hyperlink>
        </w:p>
        <w:p w14:paraId="2BF9F214" w14:textId="542FACFC" w:rsidR="008C1F0D" w:rsidRDefault="008C483C" w:rsidP="008C1F0D">
          <w:pPr>
            <w:pStyle w:val="TOC3"/>
            <w:framePr w:wrap="notBeside" w:vAnchor="text" w:hAnchor="text" w:y="1"/>
            <w:rPr>
              <w:rFonts w:asciiTheme="minorHAnsi" w:eastAsiaTheme="minorEastAsia" w:hAnsiTheme="minorHAnsi" w:cstheme="minorBidi"/>
              <w:color w:val="auto"/>
              <w:kern w:val="2"/>
              <w:sz w:val="24"/>
              <w:szCs w:val="24"/>
              <w14:ligatures w14:val="standardContextual"/>
            </w:rPr>
          </w:pPr>
          <w:hyperlink w:anchor="_Toc169882300" w:history="1">
            <w:r w:rsidR="008C1F0D" w:rsidRPr="006205EE">
              <w:rPr>
                <w:rStyle w:val="Hyperlink"/>
              </w:rPr>
              <w:t>Rent calculation explainer – no additional costs</w:t>
            </w:r>
            <w:r w:rsidR="008C1F0D">
              <w:rPr>
                <w:webHidden/>
              </w:rPr>
              <w:tab/>
            </w:r>
            <w:r w:rsidR="008C1F0D">
              <w:rPr>
                <w:webHidden/>
              </w:rPr>
              <w:fldChar w:fldCharType="begin"/>
            </w:r>
            <w:r w:rsidR="008C1F0D">
              <w:rPr>
                <w:webHidden/>
              </w:rPr>
              <w:instrText xml:space="preserve"> PAGEREF _Toc169882300 \h </w:instrText>
            </w:r>
            <w:r w:rsidR="008C1F0D">
              <w:rPr>
                <w:webHidden/>
              </w:rPr>
            </w:r>
            <w:r w:rsidR="008C1F0D">
              <w:rPr>
                <w:webHidden/>
              </w:rPr>
              <w:fldChar w:fldCharType="separate"/>
            </w:r>
            <w:r w:rsidR="008C1F0D">
              <w:rPr>
                <w:webHidden/>
              </w:rPr>
              <w:t>4</w:t>
            </w:r>
            <w:r w:rsidR="008C1F0D">
              <w:rPr>
                <w:webHidden/>
              </w:rPr>
              <w:fldChar w:fldCharType="end"/>
            </w:r>
          </w:hyperlink>
        </w:p>
        <w:p w14:paraId="2EC8C342" w14:textId="4AEA1D0F" w:rsidR="008C1F0D" w:rsidRDefault="008C483C" w:rsidP="008C1F0D">
          <w:pPr>
            <w:pStyle w:val="TOC3"/>
            <w:framePr w:wrap="notBeside" w:vAnchor="text" w:hAnchor="text" w:y="1"/>
            <w:rPr>
              <w:rFonts w:asciiTheme="minorHAnsi" w:eastAsiaTheme="minorEastAsia" w:hAnsiTheme="minorHAnsi" w:cstheme="minorBidi"/>
              <w:color w:val="auto"/>
              <w:kern w:val="2"/>
              <w:sz w:val="24"/>
              <w:szCs w:val="24"/>
              <w14:ligatures w14:val="standardContextual"/>
            </w:rPr>
          </w:pPr>
          <w:hyperlink w:anchor="_Toc169882301" w:history="1">
            <w:r w:rsidR="008C1F0D" w:rsidRPr="006205EE">
              <w:rPr>
                <w:rStyle w:val="Hyperlink"/>
              </w:rPr>
              <w:t>Rent calculation explainer – with additional property costs</w:t>
            </w:r>
            <w:r w:rsidR="008C1F0D">
              <w:rPr>
                <w:webHidden/>
              </w:rPr>
              <w:tab/>
            </w:r>
            <w:r w:rsidR="008C1F0D">
              <w:rPr>
                <w:webHidden/>
              </w:rPr>
              <w:fldChar w:fldCharType="begin"/>
            </w:r>
            <w:r w:rsidR="008C1F0D">
              <w:rPr>
                <w:webHidden/>
              </w:rPr>
              <w:instrText xml:space="preserve"> PAGEREF _Toc169882301 \h </w:instrText>
            </w:r>
            <w:r w:rsidR="008C1F0D">
              <w:rPr>
                <w:webHidden/>
              </w:rPr>
            </w:r>
            <w:r w:rsidR="008C1F0D">
              <w:rPr>
                <w:webHidden/>
              </w:rPr>
              <w:fldChar w:fldCharType="separate"/>
            </w:r>
            <w:r w:rsidR="008C1F0D">
              <w:rPr>
                <w:webHidden/>
              </w:rPr>
              <w:t>6</w:t>
            </w:r>
            <w:r w:rsidR="008C1F0D">
              <w:rPr>
                <w:webHidden/>
              </w:rPr>
              <w:fldChar w:fldCharType="end"/>
            </w:r>
          </w:hyperlink>
        </w:p>
        <w:p w14:paraId="66F77438" w14:textId="270E3234" w:rsidR="008C1F0D" w:rsidRDefault="008C483C" w:rsidP="008C1F0D">
          <w:pPr>
            <w:pStyle w:val="TOC3"/>
            <w:framePr w:wrap="notBeside" w:vAnchor="text" w:hAnchor="text" w:y="1"/>
            <w:rPr>
              <w:rFonts w:asciiTheme="minorHAnsi" w:eastAsiaTheme="minorEastAsia" w:hAnsiTheme="minorHAnsi" w:cstheme="minorBidi"/>
              <w:color w:val="auto"/>
              <w:kern w:val="2"/>
              <w:sz w:val="24"/>
              <w:szCs w:val="24"/>
              <w14:ligatures w14:val="standardContextual"/>
            </w:rPr>
          </w:pPr>
          <w:hyperlink w:anchor="_Toc169882302" w:history="1">
            <w:r w:rsidR="008C1F0D" w:rsidRPr="006205EE">
              <w:rPr>
                <w:rStyle w:val="Hyperlink"/>
              </w:rPr>
              <w:t>Rent calculation explainer – with service charges</w:t>
            </w:r>
            <w:r w:rsidR="008C1F0D">
              <w:rPr>
                <w:webHidden/>
              </w:rPr>
              <w:tab/>
            </w:r>
            <w:r w:rsidR="008C1F0D">
              <w:rPr>
                <w:webHidden/>
              </w:rPr>
              <w:fldChar w:fldCharType="begin"/>
            </w:r>
            <w:r w:rsidR="008C1F0D">
              <w:rPr>
                <w:webHidden/>
              </w:rPr>
              <w:instrText xml:space="preserve"> PAGEREF _Toc169882302 \h </w:instrText>
            </w:r>
            <w:r w:rsidR="008C1F0D">
              <w:rPr>
                <w:webHidden/>
              </w:rPr>
            </w:r>
            <w:r w:rsidR="008C1F0D">
              <w:rPr>
                <w:webHidden/>
              </w:rPr>
              <w:fldChar w:fldCharType="separate"/>
            </w:r>
            <w:r w:rsidR="008C1F0D">
              <w:rPr>
                <w:webHidden/>
              </w:rPr>
              <w:t>8</w:t>
            </w:r>
            <w:r w:rsidR="008C1F0D">
              <w:rPr>
                <w:webHidden/>
              </w:rPr>
              <w:fldChar w:fldCharType="end"/>
            </w:r>
          </w:hyperlink>
        </w:p>
        <w:p w14:paraId="3E327FDB" w14:textId="3ECD9DA1" w:rsidR="008C1F0D" w:rsidRDefault="008C483C" w:rsidP="008C1F0D">
          <w:pPr>
            <w:pStyle w:val="TOC2"/>
            <w:framePr w:wrap="notBeside"/>
            <w:rPr>
              <w:rFonts w:asciiTheme="minorHAnsi" w:hAnsiTheme="minorHAnsi"/>
              <w:color w:val="auto"/>
              <w:kern w:val="2"/>
              <w:szCs w:val="24"/>
              <w14:ligatures w14:val="standardContextual"/>
            </w:rPr>
          </w:pPr>
          <w:hyperlink w:anchor="_Toc169882303" w:history="1">
            <w:r w:rsidR="008C1F0D" w:rsidRPr="006205EE">
              <w:rPr>
                <w:rStyle w:val="Hyperlink"/>
              </w:rPr>
              <w:t>Rent review explainer templates</w:t>
            </w:r>
            <w:r w:rsidR="008C1F0D">
              <w:rPr>
                <w:webHidden/>
              </w:rPr>
              <w:tab/>
            </w:r>
            <w:r w:rsidR="008C1F0D">
              <w:rPr>
                <w:webHidden/>
              </w:rPr>
              <w:fldChar w:fldCharType="begin"/>
            </w:r>
            <w:r w:rsidR="008C1F0D">
              <w:rPr>
                <w:webHidden/>
              </w:rPr>
              <w:instrText xml:space="preserve"> PAGEREF _Toc169882303 \h </w:instrText>
            </w:r>
            <w:r w:rsidR="008C1F0D">
              <w:rPr>
                <w:webHidden/>
              </w:rPr>
            </w:r>
            <w:r w:rsidR="008C1F0D">
              <w:rPr>
                <w:webHidden/>
              </w:rPr>
              <w:fldChar w:fldCharType="separate"/>
            </w:r>
            <w:r w:rsidR="008C1F0D">
              <w:rPr>
                <w:webHidden/>
              </w:rPr>
              <w:t>11</w:t>
            </w:r>
            <w:r w:rsidR="008C1F0D">
              <w:rPr>
                <w:webHidden/>
              </w:rPr>
              <w:fldChar w:fldCharType="end"/>
            </w:r>
          </w:hyperlink>
        </w:p>
        <w:p w14:paraId="325FC389" w14:textId="50C17F59" w:rsidR="008C1F0D" w:rsidRDefault="008C483C" w:rsidP="008C1F0D">
          <w:pPr>
            <w:pStyle w:val="TOC3"/>
            <w:framePr w:wrap="notBeside" w:vAnchor="text" w:hAnchor="text" w:y="1"/>
            <w:rPr>
              <w:rFonts w:asciiTheme="minorHAnsi" w:eastAsiaTheme="minorEastAsia" w:hAnsiTheme="minorHAnsi" w:cstheme="minorBidi"/>
              <w:color w:val="auto"/>
              <w:kern w:val="2"/>
              <w:sz w:val="24"/>
              <w:szCs w:val="24"/>
              <w14:ligatures w14:val="standardContextual"/>
            </w:rPr>
          </w:pPr>
          <w:hyperlink w:anchor="_Toc169882304" w:history="1">
            <w:r w:rsidR="008C1F0D" w:rsidRPr="006205EE">
              <w:rPr>
                <w:rStyle w:val="Hyperlink"/>
              </w:rPr>
              <w:t>Rent review explainer – no additional charges</w:t>
            </w:r>
            <w:r w:rsidR="008C1F0D">
              <w:rPr>
                <w:webHidden/>
              </w:rPr>
              <w:tab/>
            </w:r>
            <w:r w:rsidR="008C1F0D">
              <w:rPr>
                <w:webHidden/>
              </w:rPr>
              <w:fldChar w:fldCharType="begin"/>
            </w:r>
            <w:r w:rsidR="008C1F0D">
              <w:rPr>
                <w:webHidden/>
              </w:rPr>
              <w:instrText xml:space="preserve"> PAGEREF _Toc169882304 \h </w:instrText>
            </w:r>
            <w:r w:rsidR="008C1F0D">
              <w:rPr>
                <w:webHidden/>
              </w:rPr>
            </w:r>
            <w:r w:rsidR="008C1F0D">
              <w:rPr>
                <w:webHidden/>
              </w:rPr>
              <w:fldChar w:fldCharType="separate"/>
            </w:r>
            <w:r w:rsidR="008C1F0D">
              <w:rPr>
                <w:webHidden/>
              </w:rPr>
              <w:t>11</w:t>
            </w:r>
            <w:r w:rsidR="008C1F0D">
              <w:rPr>
                <w:webHidden/>
              </w:rPr>
              <w:fldChar w:fldCharType="end"/>
            </w:r>
          </w:hyperlink>
        </w:p>
        <w:p w14:paraId="1EDD237B" w14:textId="064F2909" w:rsidR="008C1F0D" w:rsidRDefault="008C483C" w:rsidP="008C1F0D">
          <w:pPr>
            <w:pStyle w:val="TOC3"/>
            <w:framePr w:wrap="notBeside" w:vAnchor="text" w:hAnchor="text" w:y="1"/>
            <w:rPr>
              <w:rFonts w:asciiTheme="minorHAnsi" w:eastAsiaTheme="minorEastAsia" w:hAnsiTheme="minorHAnsi" w:cstheme="minorBidi"/>
              <w:color w:val="auto"/>
              <w:kern w:val="2"/>
              <w:sz w:val="24"/>
              <w:szCs w:val="24"/>
              <w14:ligatures w14:val="standardContextual"/>
            </w:rPr>
          </w:pPr>
          <w:hyperlink w:anchor="_Toc169882305" w:history="1">
            <w:r w:rsidR="008C1F0D" w:rsidRPr="006205EE">
              <w:rPr>
                <w:rStyle w:val="Hyperlink"/>
              </w:rPr>
              <w:t>Rent review explainer – with service charges</w:t>
            </w:r>
            <w:r w:rsidR="008C1F0D">
              <w:rPr>
                <w:webHidden/>
              </w:rPr>
              <w:tab/>
            </w:r>
            <w:r w:rsidR="008C1F0D">
              <w:rPr>
                <w:webHidden/>
              </w:rPr>
              <w:fldChar w:fldCharType="begin"/>
            </w:r>
            <w:r w:rsidR="008C1F0D">
              <w:rPr>
                <w:webHidden/>
              </w:rPr>
              <w:instrText xml:space="preserve"> PAGEREF _Toc169882305 \h </w:instrText>
            </w:r>
            <w:r w:rsidR="008C1F0D">
              <w:rPr>
                <w:webHidden/>
              </w:rPr>
            </w:r>
            <w:r w:rsidR="008C1F0D">
              <w:rPr>
                <w:webHidden/>
              </w:rPr>
              <w:fldChar w:fldCharType="separate"/>
            </w:r>
            <w:r w:rsidR="008C1F0D">
              <w:rPr>
                <w:webHidden/>
              </w:rPr>
              <w:t>14</w:t>
            </w:r>
            <w:r w:rsidR="008C1F0D">
              <w:rPr>
                <w:webHidden/>
              </w:rPr>
              <w:fldChar w:fldCharType="end"/>
            </w:r>
          </w:hyperlink>
        </w:p>
        <w:p w14:paraId="24A6EED1" w14:textId="735A5ED6" w:rsidR="008C1F0D" w:rsidRDefault="008C483C" w:rsidP="008C1F0D">
          <w:pPr>
            <w:pStyle w:val="TOC2"/>
            <w:framePr w:wrap="notBeside"/>
            <w:rPr>
              <w:rFonts w:asciiTheme="minorHAnsi" w:hAnsiTheme="minorHAnsi"/>
              <w:color w:val="auto"/>
              <w:kern w:val="2"/>
              <w:szCs w:val="24"/>
              <w14:ligatures w14:val="standardContextual"/>
            </w:rPr>
          </w:pPr>
          <w:hyperlink w:anchor="_Toc169882306" w:history="1">
            <w:r w:rsidR="008C1F0D" w:rsidRPr="006205EE">
              <w:rPr>
                <w:rStyle w:val="Hyperlink"/>
              </w:rPr>
              <w:t>Rent review letter templates</w:t>
            </w:r>
            <w:r w:rsidR="008C1F0D">
              <w:rPr>
                <w:webHidden/>
              </w:rPr>
              <w:tab/>
            </w:r>
            <w:r w:rsidR="008C1F0D">
              <w:rPr>
                <w:webHidden/>
              </w:rPr>
              <w:fldChar w:fldCharType="begin"/>
            </w:r>
            <w:r w:rsidR="008C1F0D">
              <w:rPr>
                <w:webHidden/>
              </w:rPr>
              <w:instrText xml:space="preserve"> PAGEREF _Toc169882306 \h </w:instrText>
            </w:r>
            <w:r w:rsidR="008C1F0D">
              <w:rPr>
                <w:webHidden/>
              </w:rPr>
            </w:r>
            <w:r w:rsidR="008C1F0D">
              <w:rPr>
                <w:webHidden/>
              </w:rPr>
              <w:fldChar w:fldCharType="separate"/>
            </w:r>
            <w:r w:rsidR="008C1F0D">
              <w:rPr>
                <w:webHidden/>
              </w:rPr>
              <w:t>17</w:t>
            </w:r>
            <w:r w:rsidR="008C1F0D">
              <w:rPr>
                <w:webHidden/>
              </w:rPr>
              <w:fldChar w:fldCharType="end"/>
            </w:r>
          </w:hyperlink>
        </w:p>
        <w:p w14:paraId="33248631" w14:textId="2151B2FD" w:rsidR="008C1F0D" w:rsidRDefault="008C483C" w:rsidP="008C1F0D">
          <w:pPr>
            <w:pStyle w:val="TOC3"/>
            <w:framePr w:wrap="notBeside" w:vAnchor="text" w:hAnchor="text" w:y="1"/>
            <w:rPr>
              <w:rFonts w:asciiTheme="minorHAnsi" w:eastAsiaTheme="minorEastAsia" w:hAnsiTheme="minorHAnsi" w:cstheme="minorBidi"/>
              <w:color w:val="auto"/>
              <w:kern w:val="2"/>
              <w:sz w:val="24"/>
              <w:szCs w:val="24"/>
              <w14:ligatures w14:val="standardContextual"/>
            </w:rPr>
          </w:pPr>
          <w:hyperlink w:anchor="_Toc169882307" w:history="1">
            <w:r w:rsidR="008C1F0D" w:rsidRPr="006205EE">
              <w:rPr>
                <w:rStyle w:val="Hyperlink"/>
              </w:rPr>
              <w:t>Rent review – request for income letter</w:t>
            </w:r>
            <w:r w:rsidR="008C1F0D">
              <w:rPr>
                <w:webHidden/>
              </w:rPr>
              <w:tab/>
            </w:r>
            <w:r w:rsidR="008C1F0D">
              <w:rPr>
                <w:webHidden/>
              </w:rPr>
              <w:fldChar w:fldCharType="begin"/>
            </w:r>
            <w:r w:rsidR="008C1F0D">
              <w:rPr>
                <w:webHidden/>
              </w:rPr>
              <w:instrText xml:space="preserve"> PAGEREF _Toc169882307 \h </w:instrText>
            </w:r>
            <w:r w:rsidR="008C1F0D">
              <w:rPr>
                <w:webHidden/>
              </w:rPr>
            </w:r>
            <w:r w:rsidR="008C1F0D">
              <w:rPr>
                <w:webHidden/>
              </w:rPr>
              <w:fldChar w:fldCharType="separate"/>
            </w:r>
            <w:r w:rsidR="008C1F0D">
              <w:rPr>
                <w:webHidden/>
              </w:rPr>
              <w:t>17</w:t>
            </w:r>
            <w:r w:rsidR="008C1F0D">
              <w:rPr>
                <w:webHidden/>
              </w:rPr>
              <w:fldChar w:fldCharType="end"/>
            </w:r>
          </w:hyperlink>
        </w:p>
        <w:p w14:paraId="1B3CDD78" w14:textId="7415D492" w:rsidR="008C1F0D" w:rsidRDefault="008C483C" w:rsidP="008C1F0D">
          <w:pPr>
            <w:pStyle w:val="TOC3"/>
            <w:framePr w:wrap="notBeside" w:vAnchor="text" w:hAnchor="text" w:y="1"/>
            <w:rPr>
              <w:rFonts w:asciiTheme="minorHAnsi" w:eastAsiaTheme="minorEastAsia" w:hAnsiTheme="minorHAnsi" w:cstheme="minorBidi"/>
              <w:color w:val="auto"/>
              <w:kern w:val="2"/>
              <w:sz w:val="24"/>
              <w:szCs w:val="24"/>
              <w14:ligatures w14:val="standardContextual"/>
            </w:rPr>
          </w:pPr>
          <w:hyperlink w:anchor="_Toc169882308" w:history="1">
            <w:r w:rsidR="008C1F0D" w:rsidRPr="006205EE">
              <w:rPr>
                <w:rStyle w:val="Hyperlink"/>
              </w:rPr>
              <w:t>Rent review – outcome letter (income based rent)</w:t>
            </w:r>
            <w:r w:rsidR="008C1F0D">
              <w:rPr>
                <w:webHidden/>
              </w:rPr>
              <w:tab/>
            </w:r>
            <w:r w:rsidR="008C1F0D">
              <w:rPr>
                <w:webHidden/>
              </w:rPr>
              <w:fldChar w:fldCharType="begin"/>
            </w:r>
            <w:r w:rsidR="008C1F0D">
              <w:rPr>
                <w:webHidden/>
              </w:rPr>
              <w:instrText xml:space="preserve"> PAGEREF _Toc169882308 \h </w:instrText>
            </w:r>
            <w:r w:rsidR="008C1F0D">
              <w:rPr>
                <w:webHidden/>
              </w:rPr>
            </w:r>
            <w:r w:rsidR="008C1F0D">
              <w:rPr>
                <w:webHidden/>
              </w:rPr>
              <w:fldChar w:fldCharType="separate"/>
            </w:r>
            <w:r w:rsidR="008C1F0D">
              <w:rPr>
                <w:webHidden/>
              </w:rPr>
              <w:t>18</w:t>
            </w:r>
            <w:r w:rsidR="008C1F0D">
              <w:rPr>
                <w:webHidden/>
              </w:rPr>
              <w:fldChar w:fldCharType="end"/>
            </w:r>
          </w:hyperlink>
        </w:p>
        <w:p w14:paraId="09090C01" w14:textId="7EDFA723" w:rsidR="008C1F0D" w:rsidRDefault="008C483C" w:rsidP="008C1F0D">
          <w:pPr>
            <w:pStyle w:val="TOC3"/>
            <w:framePr w:wrap="notBeside" w:vAnchor="text" w:hAnchor="text" w:y="1"/>
            <w:rPr>
              <w:rFonts w:asciiTheme="minorHAnsi" w:eastAsiaTheme="minorEastAsia" w:hAnsiTheme="minorHAnsi" w:cstheme="minorBidi"/>
              <w:color w:val="auto"/>
              <w:kern w:val="2"/>
              <w:sz w:val="24"/>
              <w:szCs w:val="24"/>
              <w14:ligatures w14:val="standardContextual"/>
            </w:rPr>
          </w:pPr>
          <w:hyperlink w:anchor="_Toc169882309" w:history="1">
            <w:r w:rsidR="008C1F0D" w:rsidRPr="006205EE">
              <w:rPr>
                <w:rStyle w:val="Hyperlink"/>
              </w:rPr>
              <w:t>Rent review – outcome letter (income based rent plus additional property costs)</w:t>
            </w:r>
            <w:r w:rsidR="008C1F0D">
              <w:rPr>
                <w:webHidden/>
              </w:rPr>
              <w:tab/>
            </w:r>
            <w:r w:rsidR="008C1F0D">
              <w:rPr>
                <w:webHidden/>
              </w:rPr>
              <w:fldChar w:fldCharType="begin"/>
            </w:r>
            <w:r w:rsidR="008C1F0D">
              <w:rPr>
                <w:webHidden/>
              </w:rPr>
              <w:instrText xml:space="preserve"> PAGEREF _Toc169882309 \h </w:instrText>
            </w:r>
            <w:r w:rsidR="008C1F0D">
              <w:rPr>
                <w:webHidden/>
              </w:rPr>
            </w:r>
            <w:r w:rsidR="008C1F0D">
              <w:rPr>
                <w:webHidden/>
              </w:rPr>
              <w:fldChar w:fldCharType="separate"/>
            </w:r>
            <w:r w:rsidR="008C1F0D">
              <w:rPr>
                <w:webHidden/>
              </w:rPr>
              <w:t>19</w:t>
            </w:r>
            <w:r w:rsidR="008C1F0D">
              <w:rPr>
                <w:webHidden/>
              </w:rPr>
              <w:fldChar w:fldCharType="end"/>
            </w:r>
          </w:hyperlink>
        </w:p>
        <w:p w14:paraId="3B1E39D0" w14:textId="7613D1CF" w:rsidR="008C1F0D" w:rsidRDefault="008C483C" w:rsidP="008C1F0D">
          <w:pPr>
            <w:pStyle w:val="TOC3"/>
            <w:framePr w:wrap="notBeside" w:vAnchor="text" w:hAnchor="text" w:y="1"/>
            <w:rPr>
              <w:rFonts w:asciiTheme="minorHAnsi" w:eastAsiaTheme="minorEastAsia" w:hAnsiTheme="minorHAnsi" w:cstheme="minorBidi"/>
              <w:color w:val="auto"/>
              <w:kern w:val="2"/>
              <w:sz w:val="24"/>
              <w:szCs w:val="24"/>
              <w14:ligatures w14:val="standardContextual"/>
            </w:rPr>
          </w:pPr>
          <w:hyperlink w:anchor="_Toc169882310" w:history="1">
            <w:r w:rsidR="008C1F0D" w:rsidRPr="006205EE">
              <w:rPr>
                <w:rStyle w:val="Hyperlink"/>
              </w:rPr>
              <w:t>Rent review – outcome letter (income based rent plus service charge)</w:t>
            </w:r>
            <w:r w:rsidR="008C1F0D">
              <w:rPr>
                <w:webHidden/>
              </w:rPr>
              <w:tab/>
            </w:r>
            <w:r w:rsidR="008C1F0D">
              <w:rPr>
                <w:webHidden/>
              </w:rPr>
              <w:fldChar w:fldCharType="begin"/>
            </w:r>
            <w:r w:rsidR="008C1F0D">
              <w:rPr>
                <w:webHidden/>
              </w:rPr>
              <w:instrText xml:space="preserve"> PAGEREF _Toc169882310 \h </w:instrText>
            </w:r>
            <w:r w:rsidR="008C1F0D">
              <w:rPr>
                <w:webHidden/>
              </w:rPr>
            </w:r>
            <w:r w:rsidR="008C1F0D">
              <w:rPr>
                <w:webHidden/>
              </w:rPr>
              <w:fldChar w:fldCharType="separate"/>
            </w:r>
            <w:r w:rsidR="008C1F0D">
              <w:rPr>
                <w:webHidden/>
              </w:rPr>
              <w:t>21</w:t>
            </w:r>
            <w:r w:rsidR="008C1F0D">
              <w:rPr>
                <w:webHidden/>
              </w:rPr>
              <w:fldChar w:fldCharType="end"/>
            </w:r>
          </w:hyperlink>
        </w:p>
        <w:p w14:paraId="119CA3ED" w14:textId="58CD803F" w:rsidR="008C1F0D" w:rsidRDefault="008C483C" w:rsidP="008C1F0D">
          <w:pPr>
            <w:pStyle w:val="TOC3"/>
            <w:framePr w:wrap="notBeside" w:vAnchor="text" w:hAnchor="text" w:y="1"/>
            <w:rPr>
              <w:rFonts w:asciiTheme="minorHAnsi" w:eastAsiaTheme="minorEastAsia" w:hAnsiTheme="minorHAnsi" w:cstheme="minorBidi"/>
              <w:color w:val="auto"/>
              <w:kern w:val="2"/>
              <w:sz w:val="24"/>
              <w:szCs w:val="24"/>
              <w14:ligatures w14:val="standardContextual"/>
            </w:rPr>
          </w:pPr>
          <w:hyperlink w:anchor="_Toc169882311" w:history="1">
            <w:r w:rsidR="008C1F0D" w:rsidRPr="006205EE">
              <w:rPr>
                <w:rStyle w:val="Hyperlink"/>
              </w:rPr>
              <w:t>Rent review – outcome letter (market-based rent)</w:t>
            </w:r>
            <w:r w:rsidR="008C1F0D">
              <w:rPr>
                <w:webHidden/>
              </w:rPr>
              <w:tab/>
            </w:r>
            <w:r w:rsidR="008C1F0D">
              <w:rPr>
                <w:webHidden/>
              </w:rPr>
              <w:fldChar w:fldCharType="begin"/>
            </w:r>
            <w:r w:rsidR="008C1F0D">
              <w:rPr>
                <w:webHidden/>
              </w:rPr>
              <w:instrText xml:space="preserve"> PAGEREF _Toc169882311 \h </w:instrText>
            </w:r>
            <w:r w:rsidR="008C1F0D">
              <w:rPr>
                <w:webHidden/>
              </w:rPr>
            </w:r>
            <w:r w:rsidR="008C1F0D">
              <w:rPr>
                <w:webHidden/>
              </w:rPr>
              <w:fldChar w:fldCharType="separate"/>
            </w:r>
            <w:r w:rsidR="008C1F0D">
              <w:rPr>
                <w:webHidden/>
              </w:rPr>
              <w:t>23</w:t>
            </w:r>
            <w:r w:rsidR="008C1F0D">
              <w:rPr>
                <w:webHidden/>
              </w:rPr>
              <w:fldChar w:fldCharType="end"/>
            </w:r>
          </w:hyperlink>
        </w:p>
        <w:p w14:paraId="414979E3" w14:textId="5B3AC188" w:rsidR="008C1F0D" w:rsidRDefault="008C483C" w:rsidP="008C1F0D">
          <w:pPr>
            <w:pStyle w:val="TOC2"/>
            <w:framePr w:wrap="notBeside"/>
            <w:rPr>
              <w:rFonts w:asciiTheme="minorHAnsi" w:hAnsiTheme="minorHAnsi"/>
              <w:color w:val="auto"/>
              <w:kern w:val="2"/>
              <w:szCs w:val="24"/>
              <w14:ligatures w14:val="standardContextual"/>
            </w:rPr>
          </w:pPr>
          <w:hyperlink w:anchor="_Toc169882312" w:history="1">
            <w:r w:rsidR="008C1F0D" w:rsidRPr="006205EE">
              <w:rPr>
                <w:rStyle w:val="Hyperlink"/>
              </w:rPr>
              <w:t>Rent infographics</w:t>
            </w:r>
            <w:r w:rsidR="008C1F0D">
              <w:rPr>
                <w:webHidden/>
              </w:rPr>
              <w:tab/>
            </w:r>
            <w:r w:rsidR="008C1F0D">
              <w:rPr>
                <w:webHidden/>
              </w:rPr>
              <w:fldChar w:fldCharType="begin"/>
            </w:r>
            <w:r w:rsidR="008C1F0D">
              <w:rPr>
                <w:webHidden/>
              </w:rPr>
              <w:instrText xml:space="preserve"> PAGEREF _Toc169882312 \h </w:instrText>
            </w:r>
            <w:r w:rsidR="008C1F0D">
              <w:rPr>
                <w:webHidden/>
              </w:rPr>
            </w:r>
            <w:r w:rsidR="008C1F0D">
              <w:rPr>
                <w:webHidden/>
              </w:rPr>
              <w:fldChar w:fldCharType="separate"/>
            </w:r>
            <w:r w:rsidR="008C1F0D">
              <w:rPr>
                <w:webHidden/>
              </w:rPr>
              <w:t>24</w:t>
            </w:r>
            <w:r w:rsidR="008C1F0D">
              <w:rPr>
                <w:webHidden/>
              </w:rPr>
              <w:fldChar w:fldCharType="end"/>
            </w:r>
          </w:hyperlink>
        </w:p>
        <w:p w14:paraId="3AD5DB8C" w14:textId="23023D80" w:rsidR="008C1F0D" w:rsidRDefault="008C483C" w:rsidP="008C1F0D">
          <w:pPr>
            <w:pStyle w:val="TOC3"/>
            <w:framePr w:wrap="notBeside" w:vAnchor="text" w:hAnchor="text" w:y="1"/>
            <w:rPr>
              <w:rFonts w:asciiTheme="minorHAnsi" w:eastAsiaTheme="minorEastAsia" w:hAnsiTheme="minorHAnsi" w:cstheme="minorBidi"/>
              <w:color w:val="auto"/>
              <w:kern w:val="2"/>
              <w:sz w:val="24"/>
              <w:szCs w:val="24"/>
              <w14:ligatures w14:val="standardContextual"/>
            </w:rPr>
          </w:pPr>
          <w:hyperlink w:anchor="_Toc169882313" w:history="1">
            <w:r w:rsidR="008C1F0D" w:rsidRPr="006205EE">
              <w:rPr>
                <w:rStyle w:val="Hyperlink"/>
              </w:rPr>
              <w:t>Income based rent calculation - maximum rent not exceeded, no additional costs</w:t>
            </w:r>
            <w:r w:rsidR="008C1F0D">
              <w:rPr>
                <w:webHidden/>
              </w:rPr>
              <w:tab/>
            </w:r>
            <w:r w:rsidR="008C1F0D">
              <w:rPr>
                <w:webHidden/>
              </w:rPr>
              <w:fldChar w:fldCharType="begin"/>
            </w:r>
            <w:r w:rsidR="008C1F0D">
              <w:rPr>
                <w:webHidden/>
              </w:rPr>
              <w:instrText xml:space="preserve"> PAGEREF _Toc169882313 \h </w:instrText>
            </w:r>
            <w:r w:rsidR="008C1F0D">
              <w:rPr>
                <w:webHidden/>
              </w:rPr>
            </w:r>
            <w:r w:rsidR="008C1F0D">
              <w:rPr>
                <w:webHidden/>
              </w:rPr>
              <w:fldChar w:fldCharType="separate"/>
            </w:r>
            <w:r w:rsidR="008C1F0D">
              <w:rPr>
                <w:webHidden/>
              </w:rPr>
              <w:t>24</w:t>
            </w:r>
            <w:r w:rsidR="008C1F0D">
              <w:rPr>
                <w:webHidden/>
              </w:rPr>
              <w:fldChar w:fldCharType="end"/>
            </w:r>
          </w:hyperlink>
        </w:p>
        <w:p w14:paraId="39545AC8" w14:textId="7DDC73C8" w:rsidR="008C1F0D" w:rsidRDefault="008C483C" w:rsidP="008C1F0D">
          <w:pPr>
            <w:pStyle w:val="TOC3"/>
            <w:framePr w:wrap="notBeside" w:vAnchor="text" w:hAnchor="text" w:y="1"/>
            <w:rPr>
              <w:rFonts w:asciiTheme="minorHAnsi" w:eastAsiaTheme="minorEastAsia" w:hAnsiTheme="minorHAnsi" w:cstheme="minorBidi"/>
              <w:color w:val="auto"/>
              <w:kern w:val="2"/>
              <w:sz w:val="24"/>
              <w:szCs w:val="24"/>
              <w14:ligatures w14:val="standardContextual"/>
            </w:rPr>
          </w:pPr>
          <w:hyperlink w:anchor="_Toc169882314" w:history="1">
            <w:r w:rsidR="008C1F0D" w:rsidRPr="006205EE">
              <w:rPr>
                <w:rStyle w:val="Hyperlink"/>
              </w:rPr>
              <w:t>Income based rent calculation - with additional property costs</w:t>
            </w:r>
            <w:r w:rsidR="008C1F0D">
              <w:rPr>
                <w:webHidden/>
              </w:rPr>
              <w:tab/>
            </w:r>
            <w:r w:rsidR="008C1F0D">
              <w:rPr>
                <w:webHidden/>
              </w:rPr>
              <w:fldChar w:fldCharType="begin"/>
            </w:r>
            <w:r w:rsidR="008C1F0D">
              <w:rPr>
                <w:webHidden/>
              </w:rPr>
              <w:instrText xml:space="preserve"> PAGEREF _Toc169882314 \h </w:instrText>
            </w:r>
            <w:r w:rsidR="008C1F0D">
              <w:rPr>
                <w:webHidden/>
              </w:rPr>
            </w:r>
            <w:r w:rsidR="008C1F0D">
              <w:rPr>
                <w:webHidden/>
              </w:rPr>
              <w:fldChar w:fldCharType="separate"/>
            </w:r>
            <w:r w:rsidR="008C1F0D">
              <w:rPr>
                <w:webHidden/>
              </w:rPr>
              <w:t>26</w:t>
            </w:r>
            <w:r w:rsidR="008C1F0D">
              <w:rPr>
                <w:webHidden/>
              </w:rPr>
              <w:fldChar w:fldCharType="end"/>
            </w:r>
          </w:hyperlink>
        </w:p>
        <w:p w14:paraId="742B8B16" w14:textId="0E2F9879" w:rsidR="008C1F0D" w:rsidRDefault="008C483C" w:rsidP="008C1F0D">
          <w:pPr>
            <w:pStyle w:val="TOC3"/>
            <w:framePr w:wrap="notBeside" w:vAnchor="text" w:hAnchor="text" w:y="1"/>
            <w:rPr>
              <w:rFonts w:asciiTheme="minorHAnsi" w:eastAsiaTheme="minorEastAsia" w:hAnsiTheme="minorHAnsi" w:cstheme="minorBidi"/>
              <w:color w:val="auto"/>
              <w:kern w:val="2"/>
              <w:sz w:val="24"/>
              <w:szCs w:val="24"/>
              <w14:ligatures w14:val="standardContextual"/>
            </w:rPr>
          </w:pPr>
          <w:hyperlink w:anchor="_Toc169882315" w:history="1">
            <w:r w:rsidR="008C1F0D" w:rsidRPr="006205EE">
              <w:rPr>
                <w:rStyle w:val="Hyperlink"/>
              </w:rPr>
              <w:t>Income based rent calculation – with service charges</w:t>
            </w:r>
            <w:r w:rsidR="008C1F0D">
              <w:rPr>
                <w:webHidden/>
              </w:rPr>
              <w:tab/>
            </w:r>
            <w:r w:rsidR="008C1F0D">
              <w:rPr>
                <w:webHidden/>
              </w:rPr>
              <w:fldChar w:fldCharType="begin"/>
            </w:r>
            <w:r w:rsidR="008C1F0D">
              <w:rPr>
                <w:webHidden/>
              </w:rPr>
              <w:instrText xml:space="preserve"> PAGEREF _Toc169882315 \h </w:instrText>
            </w:r>
            <w:r w:rsidR="008C1F0D">
              <w:rPr>
                <w:webHidden/>
              </w:rPr>
            </w:r>
            <w:r w:rsidR="008C1F0D">
              <w:rPr>
                <w:webHidden/>
              </w:rPr>
              <w:fldChar w:fldCharType="separate"/>
            </w:r>
            <w:r w:rsidR="008C1F0D">
              <w:rPr>
                <w:webHidden/>
              </w:rPr>
              <w:t>28</w:t>
            </w:r>
            <w:r w:rsidR="008C1F0D">
              <w:rPr>
                <w:webHidden/>
              </w:rPr>
              <w:fldChar w:fldCharType="end"/>
            </w:r>
          </w:hyperlink>
        </w:p>
        <w:p w14:paraId="4583C26E" w14:textId="5BC312FF" w:rsidR="008C1F0D" w:rsidRDefault="008C483C" w:rsidP="008C1F0D">
          <w:pPr>
            <w:pStyle w:val="TOC3"/>
            <w:framePr w:wrap="notBeside" w:vAnchor="text" w:hAnchor="text" w:y="1"/>
            <w:rPr>
              <w:rFonts w:asciiTheme="minorHAnsi" w:eastAsiaTheme="minorEastAsia" w:hAnsiTheme="minorHAnsi" w:cstheme="minorBidi"/>
              <w:color w:val="auto"/>
              <w:kern w:val="2"/>
              <w:sz w:val="24"/>
              <w:szCs w:val="24"/>
              <w14:ligatures w14:val="standardContextual"/>
            </w:rPr>
          </w:pPr>
          <w:hyperlink w:anchor="_Toc169882316" w:history="1">
            <w:r w:rsidR="008C1F0D" w:rsidRPr="006205EE">
              <w:rPr>
                <w:rStyle w:val="Hyperlink"/>
              </w:rPr>
              <w:t>Income based rent calculation – exceeds maximum rent</w:t>
            </w:r>
            <w:r w:rsidR="008C1F0D">
              <w:rPr>
                <w:webHidden/>
              </w:rPr>
              <w:tab/>
            </w:r>
            <w:r w:rsidR="008C1F0D">
              <w:rPr>
                <w:webHidden/>
              </w:rPr>
              <w:fldChar w:fldCharType="begin"/>
            </w:r>
            <w:r w:rsidR="008C1F0D">
              <w:rPr>
                <w:webHidden/>
              </w:rPr>
              <w:instrText xml:space="preserve"> PAGEREF _Toc169882316 \h </w:instrText>
            </w:r>
            <w:r w:rsidR="008C1F0D">
              <w:rPr>
                <w:webHidden/>
              </w:rPr>
            </w:r>
            <w:r w:rsidR="008C1F0D">
              <w:rPr>
                <w:webHidden/>
              </w:rPr>
              <w:fldChar w:fldCharType="separate"/>
            </w:r>
            <w:r w:rsidR="008C1F0D">
              <w:rPr>
                <w:webHidden/>
              </w:rPr>
              <w:t>30</w:t>
            </w:r>
            <w:r w:rsidR="008C1F0D">
              <w:rPr>
                <w:webHidden/>
              </w:rPr>
              <w:fldChar w:fldCharType="end"/>
            </w:r>
          </w:hyperlink>
        </w:p>
        <w:p w14:paraId="6AC6BE1D" w14:textId="669CEE76" w:rsidR="008C1F0D" w:rsidRDefault="008C483C" w:rsidP="008C1F0D">
          <w:pPr>
            <w:pStyle w:val="TOC3"/>
            <w:framePr w:wrap="notBeside" w:vAnchor="text" w:hAnchor="text" w:y="1"/>
            <w:rPr>
              <w:rFonts w:asciiTheme="minorHAnsi" w:eastAsiaTheme="minorEastAsia" w:hAnsiTheme="minorHAnsi" w:cstheme="minorBidi"/>
              <w:color w:val="auto"/>
              <w:kern w:val="2"/>
              <w:sz w:val="24"/>
              <w:szCs w:val="24"/>
              <w14:ligatures w14:val="standardContextual"/>
            </w:rPr>
          </w:pPr>
          <w:hyperlink w:anchor="_Toc169882317" w:history="1">
            <w:r w:rsidR="008C1F0D" w:rsidRPr="006205EE">
              <w:rPr>
                <w:rStyle w:val="Hyperlink"/>
              </w:rPr>
              <w:t>Affordable housing rent</w:t>
            </w:r>
            <w:r w:rsidR="008C1F0D">
              <w:rPr>
                <w:webHidden/>
              </w:rPr>
              <w:tab/>
            </w:r>
            <w:r w:rsidR="008C1F0D">
              <w:rPr>
                <w:webHidden/>
              </w:rPr>
              <w:fldChar w:fldCharType="begin"/>
            </w:r>
            <w:r w:rsidR="008C1F0D">
              <w:rPr>
                <w:webHidden/>
              </w:rPr>
              <w:instrText xml:space="preserve"> PAGEREF _Toc169882317 \h </w:instrText>
            </w:r>
            <w:r w:rsidR="008C1F0D">
              <w:rPr>
                <w:webHidden/>
              </w:rPr>
            </w:r>
            <w:r w:rsidR="008C1F0D">
              <w:rPr>
                <w:webHidden/>
              </w:rPr>
              <w:fldChar w:fldCharType="separate"/>
            </w:r>
            <w:r w:rsidR="008C1F0D">
              <w:rPr>
                <w:webHidden/>
              </w:rPr>
              <w:t>31</w:t>
            </w:r>
            <w:r w:rsidR="008C1F0D">
              <w:rPr>
                <w:webHidden/>
              </w:rPr>
              <w:fldChar w:fldCharType="end"/>
            </w:r>
          </w:hyperlink>
        </w:p>
        <w:p w14:paraId="5ED261C8" w14:textId="65785BAA" w:rsidR="00A502F2" w:rsidRDefault="00A502F2" w:rsidP="00A502F2">
          <w:pPr>
            <w:framePr w:wrap="notBeside" w:vAnchor="text" w:hAnchor="text" w:y="1"/>
          </w:pPr>
          <w:r>
            <w:rPr>
              <w:b/>
              <w:bCs/>
              <w:noProof/>
            </w:rPr>
            <w:fldChar w:fldCharType="end"/>
          </w:r>
        </w:p>
      </w:sdtContent>
    </w:sdt>
    <w:p w14:paraId="32220D51" w14:textId="77777777" w:rsidR="00A53814" w:rsidRDefault="00A53814" w:rsidP="004B713E">
      <w:pPr>
        <w:pStyle w:val="Heading2"/>
        <w:framePr w:wrap="notBeside"/>
      </w:pPr>
    </w:p>
    <w:p w14:paraId="4A4A7688" w14:textId="77777777" w:rsidR="00E64946" w:rsidRDefault="00E64946" w:rsidP="00E64946">
      <w:pPr>
        <w:pStyle w:val="BodyText"/>
      </w:pPr>
    </w:p>
    <w:p w14:paraId="283B443D" w14:textId="68C0DF7C" w:rsidR="00A502F2" w:rsidRDefault="00CC6B12" w:rsidP="00E64946">
      <w:pPr>
        <w:pStyle w:val="Heading2"/>
        <w:framePr w:wrap="notBeside"/>
      </w:pPr>
      <w:bookmarkStart w:id="0" w:name="_Toc169882297"/>
      <w:r w:rsidRPr="00E64946">
        <w:t>Purpose</w:t>
      </w:r>
      <w:bookmarkEnd w:id="0"/>
    </w:p>
    <w:p w14:paraId="25192334" w14:textId="2F8305B4" w:rsidR="004A5F83" w:rsidRDefault="004A5F83" w:rsidP="00416052">
      <w:pPr>
        <w:rPr>
          <w:rFonts w:cstheme="minorHAnsi"/>
        </w:rPr>
      </w:pPr>
      <w:r>
        <w:rPr>
          <w:rFonts w:cstheme="minorHAnsi"/>
        </w:rPr>
        <w:t>The purpose of this guide is to support Community Housing Organisations (CHOs) to explain rent</w:t>
      </w:r>
      <w:r w:rsidR="00ED7C2E">
        <w:rPr>
          <w:rFonts w:cstheme="minorHAnsi"/>
        </w:rPr>
        <w:t xml:space="preserve"> to </w:t>
      </w:r>
      <w:r w:rsidR="009D4330">
        <w:rPr>
          <w:rFonts w:cstheme="minorHAnsi"/>
        </w:rPr>
        <w:t>renters and</w:t>
      </w:r>
      <w:r w:rsidR="00390035">
        <w:rPr>
          <w:rFonts w:cstheme="minorHAnsi"/>
        </w:rPr>
        <w:t xml:space="preserve"> includes</w:t>
      </w:r>
      <w:r w:rsidR="00513F3C">
        <w:rPr>
          <w:rFonts w:cstheme="minorHAnsi"/>
        </w:rPr>
        <w:t xml:space="preserve"> template</w:t>
      </w:r>
      <w:r w:rsidR="005F2D9C">
        <w:rPr>
          <w:rFonts w:cstheme="minorHAnsi"/>
        </w:rPr>
        <w:t xml:space="preserve"> resources which can be modified to suit each organisation.</w:t>
      </w:r>
    </w:p>
    <w:p w14:paraId="047707DA" w14:textId="77777777" w:rsidR="009D4330" w:rsidRDefault="009D4330" w:rsidP="00416052">
      <w:pPr>
        <w:rPr>
          <w:rFonts w:cstheme="minorHAnsi"/>
        </w:rPr>
      </w:pPr>
      <w:r>
        <w:rPr>
          <w:rFonts w:cstheme="minorHAnsi"/>
        </w:rPr>
        <w:t>This guide</w:t>
      </w:r>
      <w:r w:rsidR="00ED7C2E">
        <w:rPr>
          <w:rFonts w:cstheme="minorHAnsi"/>
        </w:rPr>
        <w:t xml:space="preserve"> is designed to complement </w:t>
      </w:r>
      <w:r w:rsidR="00247B85">
        <w:rPr>
          <w:rFonts w:cstheme="minorHAnsi"/>
        </w:rPr>
        <w:t xml:space="preserve">the template Rent Policy </w:t>
      </w:r>
      <w:r w:rsidR="00230374">
        <w:rPr>
          <w:rFonts w:cstheme="minorHAnsi"/>
        </w:rPr>
        <w:t xml:space="preserve">by providing further details on how to explain rent setting and rent reviews under that </w:t>
      </w:r>
      <w:r>
        <w:rPr>
          <w:rFonts w:cstheme="minorHAnsi"/>
        </w:rPr>
        <w:t>policy and</w:t>
      </w:r>
      <w:r w:rsidR="00230374">
        <w:rPr>
          <w:rFonts w:cstheme="minorHAnsi"/>
        </w:rPr>
        <w:t xml:space="preserve"> assist to establish procedures and processes. </w:t>
      </w:r>
    </w:p>
    <w:p w14:paraId="2EB5DE69" w14:textId="7B19893A" w:rsidR="00247B85" w:rsidRDefault="009D4330" w:rsidP="00416052">
      <w:pPr>
        <w:rPr>
          <w:rFonts w:cstheme="minorHAnsi"/>
        </w:rPr>
      </w:pPr>
      <w:r>
        <w:rPr>
          <w:rFonts w:cstheme="minorHAnsi"/>
        </w:rPr>
        <w:t>This</w:t>
      </w:r>
      <w:r w:rsidR="00230374">
        <w:rPr>
          <w:rFonts w:cstheme="minorHAnsi"/>
        </w:rPr>
        <w:t xml:space="preserve"> should </w:t>
      </w:r>
      <w:r w:rsidR="00247B85">
        <w:rPr>
          <w:rFonts w:cstheme="minorHAnsi"/>
        </w:rPr>
        <w:t xml:space="preserve">be read in conjunction with the </w:t>
      </w:r>
      <w:r w:rsidR="00247B85" w:rsidRPr="009D4330">
        <w:rPr>
          <w:rFonts w:cstheme="minorHAnsi"/>
          <w:color w:val="0090FF" w:themeColor="text1"/>
        </w:rPr>
        <w:t xml:space="preserve">Explaining Rent (Renter Needs &amp; Mindsets) Practice Guidance </w:t>
      </w:r>
      <w:r w:rsidR="00230374">
        <w:rPr>
          <w:rFonts w:cstheme="minorHAnsi"/>
        </w:rPr>
        <w:t xml:space="preserve">which </w:t>
      </w:r>
      <w:r w:rsidR="00DF15CC">
        <w:rPr>
          <w:rFonts w:cstheme="minorHAnsi"/>
        </w:rPr>
        <w:t xml:space="preserve">details what </w:t>
      </w:r>
      <w:r w:rsidR="00A05063">
        <w:rPr>
          <w:rFonts w:cstheme="minorHAnsi"/>
        </w:rPr>
        <w:t>renters are seeking to understand through the rent calculation cycl</w:t>
      </w:r>
      <w:r w:rsidR="00513F3C">
        <w:rPr>
          <w:rFonts w:cstheme="minorHAnsi"/>
        </w:rPr>
        <w:t>e.</w:t>
      </w:r>
    </w:p>
    <w:p w14:paraId="14A2C4D2" w14:textId="57BCB15E" w:rsidR="00A53814" w:rsidRPr="003A7607" w:rsidRDefault="00A53814" w:rsidP="00416052">
      <w:pPr>
        <w:rPr>
          <w:rFonts w:cstheme="minorHAnsi"/>
        </w:rPr>
      </w:pPr>
      <w:r>
        <w:rPr>
          <w:rFonts w:cstheme="minorHAnsi"/>
        </w:rPr>
        <w:t xml:space="preserve">Should you have any questions or comments on any of the information in this guide, please email </w:t>
      </w:r>
      <w:hyperlink r:id="rId18" w:history="1">
        <w:r w:rsidRPr="00074C3F">
          <w:rPr>
            <w:rStyle w:val="Hyperlink"/>
            <w:rFonts w:cstheme="minorHAnsi"/>
            <w:color w:val="0090FF" w:themeColor="text1"/>
          </w:rPr>
          <w:t>leadingpractice@chiavic.com.au</w:t>
        </w:r>
      </w:hyperlink>
      <w:r>
        <w:rPr>
          <w:rFonts w:cstheme="minorHAnsi"/>
        </w:rPr>
        <w:t xml:space="preserve">. </w:t>
      </w:r>
    </w:p>
    <w:p w14:paraId="0CCBFCF6" w14:textId="214F4D9D" w:rsidR="00D5713E" w:rsidRDefault="00C53768" w:rsidP="00D93B24">
      <w:pPr>
        <w:pStyle w:val="Heading2"/>
        <w:framePr w:wrap="notBeside"/>
      </w:pPr>
      <w:bookmarkStart w:id="1" w:name="_Toc169882298"/>
      <w:r>
        <w:t>Background</w:t>
      </w:r>
      <w:bookmarkEnd w:id="1"/>
    </w:p>
    <w:p w14:paraId="1FCA56AE" w14:textId="5586447A" w:rsidR="00BC4FA2" w:rsidRDefault="00B76079" w:rsidP="00FD4823">
      <w:pPr>
        <w:pStyle w:val="BodyText"/>
      </w:pPr>
      <w:r>
        <w:t>This guide provides template rent explainers, letters and infographics</w:t>
      </w:r>
      <w:r w:rsidR="00662EBA">
        <w:t>. These resources are best utilised b</w:t>
      </w:r>
      <w:r w:rsidR="00EF1143">
        <w:t>y</w:t>
      </w:r>
      <w:r w:rsidR="00662EBA">
        <w:t>:</w:t>
      </w:r>
    </w:p>
    <w:p w14:paraId="6E5FE52B" w14:textId="0C23D3F0" w:rsidR="00B36622" w:rsidRPr="00B36622" w:rsidRDefault="00B36622" w:rsidP="00B36622">
      <w:pPr>
        <w:pStyle w:val="ListBullet"/>
        <w:rPr>
          <w:rStyle w:val="cf01"/>
          <w:rFonts w:ascii="Montserrat" w:hAnsi="Montserrat" w:cs="Times New Roman"/>
          <w:sz w:val="20"/>
          <w:szCs w:val="22"/>
        </w:rPr>
      </w:pPr>
      <w:r w:rsidRPr="00B36622">
        <w:rPr>
          <w:rStyle w:val="cf01"/>
          <w:rFonts w:ascii="Montserrat" w:hAnsi="Montserrat" w:cs="Times New Roman"/>
          <w:sz w:val="20"/>
          <w:szCs w:val="22"/>
        </w:rPr>
        <w:t>Understand</w:t>
      </w:r>
      <w:r w:rsidR="00EF1143">
        <w:rPr>
          <w:rStyle w:val="cf01"/>
          <w:rFonts w:ascii="Montserrat" w:hAnsi="Montserrat" w:cs="Times New Roman"/>
          <w:sz w:val="20"/>
          <w:szCs w:val="22"/>
        </w:rPr>
        <w:t>ing</w:t>
      </w:r>
      <w:r w:rsidRPr="00B36622">
        <w:rPr>
          <w:rStyle w:val="cf01"/>
          <w:rFonts w:ascii="Montserrat" w:hAnsi="Montserrat" w:cs="Times New Roman"/>
          <w:sz w:val="20"/>
          <w:szCs w:val="22"/>
        </w:rPr>
        <w:t xml:space="preserve"> you</w:t>
      </w:r>
      <w:r>
        <w:rPr>
          <w:rStyle w:val="cf01"/>
          <w:rFonts w:ascii="Montserrat" w:hAnsi="Montserrat" w:cs="Times New Roman"/>
          <w:sz w:val="20"/>
          <w:szCs w:val="22"/>
        </w:rPr>
        <w:t>r</w:t>
      </w:r>
      <w:r w:rsidRPr="00B36622">
        <w:rPr>
          <w:rStyle w:val="cf01"/>
          <w:rFonts w:ascii="Montserrat" w:hAnsi="Montserrat" w:cs="Times New Roman"/>
          <w:sz w:val="20"/>
          <w:szCs w:val="22"/>
        </w:rPr>
        <w:t xml:space="preserve"> CHOs own rent policy and how your organisation sets and calculates rent</w:t>
      </w:r>
      <w:r>
        <w:rPr>
          <w:rStyle w:val="cf01"/>
          <w:rFonts w:ascii="Montserrat" w:hAnsi="Montserrat" w:cs="Times New Roman"/>
          <w:sz w:val="20"/>
          <w:szCs w:val="22"/>
        </w:rPr>
        <w:t>;</w:t>
      </w:r>
    </w:p>
    <w:p w14:paraId="6FE788E5" w14:textId="7440803B" w:rsidR="00B36622" w:rsidRPr="00B36622" w:rsidRDefault="00B36622" w:rsidP="00B36622">
      <w:pPr>
        <w:pStyle w:val="ListBullet"/>
        <w:rPr>
          <w:rStyle w:val="cf01"/>
          <w:rFonts w:ascii="Montserrat" w:hAnsi="Montserrat" w:cs="Times New Roman"/>
          <w:sz w:val="20"/>
          <w:szCs w:val="22"/>
        </w:rPr>
      </w:pPr>
      <w:r w:rsidRPr="00B36622">
        <w:rPr>
          <w:rStyle w:val="cf01"/>
          <w:rFonts w:ascii="Montserrat" w:hAnsi="Montserrat" w:cs="Times New Roman"/>
          <w:sz w:val="20"/>
          <w:szCs w:val="22"/>
        </w:rPr>
        <w:t>Understand</w:t>
      </w:r>
      <w:r w:rsidR="00EF1143">
        <w:rPr>
          <w:rStyle w:val="cf01"/>
          <w:rFonts w:ascii="Montserrat" w:hAnsi="Montserrat" w:cs="Times New Roman"/>
          <w:sz w:val="20"/>
          <w:szCs w:val="22"/>
        </w:rPr>
        <w:t>ing</w:t>
      </w:r>
      <w:r w:rsidRPr="00B36622">
        <w:rPr>
          <w:rStyle w:val="cf01"/>
          <w:rFonts w:ascii="Montserrat" w:hAnsi="Montserrat" w:cs="Times New Roman"/>
          <w:sz w:val="20"/>
          <w:szCs w:val="22"/>
        </w:rPr>
        <w:t xml:space="preserve"> what renters want to know and the barrier</w:t>
      </w:r>
      <w:r>
        <w:rPr>
          <w:rStyle w:val="cf01"/>
          <w:rFonts w:ascii="Montserrat" w:hAnsi="Montserrat" w:cs="Times New Roman"/>
          <w:sz w:val="20"/>
          <w:szCs w:val="22"/>
        </w:rPr>
        <w:t>s</w:t>
      </w:r>
      <w:r w:rsidRPr="00B36622">
        <w:rPr>
          <w:rStyle w:val="cf01"/>
          <w:rFonts w:ascii="Montserrat" w:hAnsi="Montserrat" w:cs="Times New Roman"/>
          <w:sz w:val="20"/>
          <w:szCs w:val="22"/>
        </w:rPr>
        <w:t xml:space="preserve"> they face – see </w:t>
      </w:r>
      <w:r w:rsidR="00EF362D">
        <w:rPr>
          <w:rStyle w:val="cf01"/>
          <w:rFonts w:ascii="Montserrat" w:hAnsi="Montserrat" w:cs="Times New Roman"/>
          <w:sz w:val="20"/>
          <w:szCs w:val="22"/>
        </w:rPr>
        <w:t xml:space="preserve">the </w:t>
      </w:r>
      <w:r w:rsidRPr="009952B6">
        <w:rPr>
          <w:rStyle w:val="cf01"/>
          <w:rFonts w:ascii="Montserrat" w:hAnsi="Montserrat" w:cs="Times New Roman"/>
          <w:color w:val="0090FF" w:themeColor="text1"/>
          <w:sz w:val="20"/>
          <w:szCs w:val="22"/>
        </w:rPr>
        <w:t>Explaining Rent</w:t>
      </w:r>
      <w:r w:rsidR="00EF362D" w:rsidRPr="009952B6">
        <w:rPr>
          <w:rStyle w:val="cf01"/>
          <w:rFonts w:ascii="Montserrat" w:hAnsi="Montserrat" w:cs="Times New Roman"/>
          <w:color w:val="0090FF" w:themeColor="text1"/>
          <w:sz w:val="20"/>
          <w:szCs w:val="22"/>
        </w:rPr>
        <w:t xml:space="preserve"> (</w:t>
      </w:r>
      <w:r w:rsidRPr="009952B6">
        <w:rPr>
          <w:rStyle w:val="cf01"/>
          <w:rFonts w:ascii="Montserrat" w:hAnsi="Montserrat" w:cs="Times New Roman"/>
          <w:color w:val="0090FF" w:themeColor="text1"/>
          <w:sz w:val="20"/>
          <w:szCs w:val="22"/>
        </w:rPr>
        <w:t>Renter Needs &amp; Mindsets</w:t>
      </w:r>
      <w:r w:rsidR="00EF362D" w:rsidRPr="009952B6">
        <w:rPr>
          <w:rStyle w:val="cf01"/>
          <w:rFonts w:ascii="Montserrat" w:hAnsi="Montserrat" w:cs="Times New Roman"/>
          <w:color w:val="0090FF" w:themeColor="text1"/>
          <w:sz w:val="20"/>
          <w:szCs w:val="22"/>
        </w:rPr>
        <w:t>) Practice Guidance</w:t>
      </w:r>
      <w:r w:rsidR="00EF362D">
        <w:rPr>
          <w:rStyle w:val="cf01"/>
          <w:rFonts w:ascii="Montserrat" w:hAnsi="Montserrat" w:cs="Times New Roman"/>
          <w:sz w:val="20"/>
          <w:szCs w:val="22"/>
        </w:rPr>
        <w:t>;</w:t>
      </w:r>
    </w:p>
    <w:p w14:paraId="1C511942" w14:textId="1216104D" w:rsidR="00662EBA" w:rsidRDefault="00B36622" w:rsidP="003E4B84">
      <w:pPr>
        <w:pStyle w:val="ListBullet"/>
      </w:pPr>
      <w:r w:rsidRPr="00B36622">
        <w:rPr>
          <w:rStyle w:val="cf01"/>
          <w:rFonts w:ascii="Montserrat" w:hAnsi="Montserrat" w:cs="Times New Roman"/>
          <w:sz w:val="20"/>
          <w:szCs w:val="22"/>
        </w:rPr>
        <w:t>Familiaris</w:t>
      </w:r>
      <w:r w:rsidR="009952B6">
        <w:rPr>
          <w:rStyle w:val="cf01"/>
          <w:rFonts w:ascii="Montserrat" w:hAnsi="Montserrat" w:cs="Times New Roman"/>
          <w:sz w:val="20"/>
          <w:szCs w:val="22"/>
        </w:rPr>
        <w:t>ing</w:t>
      </w:r>
      <w:r w:rsidRPr="00B36622">
        <w:rPr>
          <w:rStyle w:val="cf01"/>
          <w:rFonts w:ascii="Montserrat" w:hAnsi="Montserrat" w:cs="Times New Roman"/>
          <w:sz w:val="20"/>
          <w:szCs w:val="22"/>
        </w:rPr>
        <w:t xml:space="preserve"> yourself with the other rent setting tools your organisation uses</w:t>
      </w:r>
      <w:r w:rsidR="00EF362D">
        <w:rPr>
          <w:rStyle w:val="cf01"/>
          <w:rFonts w:ascii="Montserrat" w:hAnsi="Montserrat" w:cs="Times New Roman"/>
          <w:sz w:val="20"/>
          <w:szCs w:val="22"/>
        </w:rPr>
        <w:t>.</w:t>
      </w:r>
    </w:p>
    <w:p w14:paraId="77520605" w14:textId="77777777" w:rsidR="003E4B84" w:rsidRDefault="003E4B84">
      <w:r>
        <w:rPr>
          <w:b/>
          <w:bCs/>
        </w:rPr>
        <w:br w:type="page"/>
      </w:r>
    </w:p>
    <w:p w14:paraId="0492E970" w14:textId="7E3FF975" w:rsidR="00104C7C" w:rsidRDefault="00104C7C" w:rsidP="00104C7C">
      <w:pPr>
        <w:pStyle w:val="Heading2"/>
        <w:framePr w:wrap="notBeside"/>
      </w:pPr>
      <w:bookmarkStart w:id="2" w:name="_Toc169882299"/>
      <w:r>
        <w:lastRenderedPageBreak/>
        <w:t xml:space="preserve">Rent </w:t>
      </w:r>
      <w:r w:rsidR="00BF155D">
        <w:t xml:space="preserve">calculation </w:t>
      </w:r>
      <w:r>
        <w:t>explainer templates</w:t>
      </w:r>
      <w:bookmarkEnd w:id="2"/>
    </w:p>
    <w:p w14:paraId="372598F3" w14:textId="208843FA" w:rsidR="00104C7C" w:rsidRPr="00B37F63" w:rsidRDefault="00D23992" w:rsidP="00B37F63">
      <w:pPr>
        <w:pStyle w:val="Heading3"/>
      </w:pPr>
      <w:bookmarkStart w:id="3" w:name="_Toc169882300"/>
      <w:r w:rsidRPr="00B37F63">
        <w:t>Rent calculation explainer</w:t>
      </w:r>
      <w:r w:rsidR="00830A33" w:rsidRPr="00B37F63">
        <w:t xml:space="preserve"> – no additional costs</w:t>
      </w:r>
      <w:bookmarkEnd w:id="3"/>
    </w:p>
    <w:p w14:paraId="180DC261" w14:textId="77777777" w:rsidR="00B37F63" w:rsidRPr="00B37F63" w:rsidRDefault="00B37F63" w:rsidP="00490B6C">
      <w:pPr>
        <w:pStyle w:val="Heading4"/>
      </w:pPr>
      <w:r w:rsidRPr="00B37F63">
        <w:t>Income based calculations explained</w:t>
      </w:r>
    </w:p>
    <w:p w14:paraId="62E6B5E3" w14:textId="06B285A7" w:rsidR="00B37F63" w:rsidRPr="00490B6C" w:rsidRDefault="00B37F63" w:rsidP="00490B6C">
      <w:pPr>
        <w:pStyle w:val="BodyText"/>
      </w:pPr>
      <w:r w:rsidRPr="00490B6C">
        <w:t>We calculate rent based on a percentage of your household income rather than market values.  That way, the rent payable for your home will always remain affordable, no matter how your income changes.</w:t>
      </w:r>
    </w:p>
    <w:p w14:paraId="47DCBD93" w14:textId="77777777" w:rsidR="00B37F63" w:rsidRPr="00B37F63" w:rsidRDefault="00B37F63" w:rsidP="00490B6C">
      <w:pPr>
        <w:pStyle w:val="Heading4"/>
      </w:pPr>
      <w:r w:rsidRPr="00B37F63">
        <w:t>Market-Based Rent</w:t>
      </w:r>
    </w:p>
    <w:p w14:paraId="7A6190C2" w14:textId="57E23B77" w:rsidR="00B37F63" w:rsidRPr="00B37F63" w:rsidRDefault="00B37F63" w:rsidP="00490B6C">
      <w:pPr>
        <w:pStyle w:val="ListBullet"/>
      </w:pPr>
      <w:r w:rsidRPr="00B37F63">
        <w:t>‘Market-based rent’ is similar to how much your home would rent for in the private market</w:t>
      </w:r>
      <w:r w:rsidR="00490B6C">
        <w:t>.</w:t>
      </w:r>
    </w:p>
    <w:p w14:paraId="0BFB52F3" w14:textId="1D102065" w:rsidR="00B37F63" w:rsidRPr="00B37F63" w:rsidRDefault="00B37F63" w:rsidP="00490B6C">
      <w:pPr>
        <w:pStyle w:val="ListBullet"/>
      </w:pPr>
      <w:r w:rsidRPr="00B37F63">
        <w:t>You can find the initial market-based rent of your home in your residential rental agreement</w:t>
      </w:r>
      <w:r w:rsidR="00490B6C">
        <w:t>.</w:t>
      </w:r>
    </w:p>
    <w:p w14:paraId="43A9DA1E" w14:textId="31A4459E" w:rsidR="00B37F63" w:rsidRPr="00B37F63" w:rsidRDefault="00B37F63" w:rsidP="00490B6C">
      <w:pPr>
        <w:pStyle w:val="ListBullet"/>
      </w:pPr>
      <w:r w:rsidRPr="00B37F63">
        <w:t>Market-based rent is reviewed annually</w:t>
      </w:r>
      <w:r w:rsidR="00490B6C">
        <w:t>.</w:t>
      </w:r>
    </w:p>
    <w:p w14:paraId="66218052" w14:textId="060F983E" w:rsidR="00B37F63" w:rsidRPr="00B37F63" w:rsidRDefault="00B37F63" w:rsidP="00490B6C">
      <w:pPr>
        <w:pStyle w:val="ListBullet"/>
      </w:pPr>
      <w:r w:rsidRPr="00B37F63">
        <w:t>If the market-based rent for your home changes because of the review, we will write to let you know</w:t>
      </w:r>
      <w:r w:rsidR="00490B6C">
        <w:t>.</w:t>
      </w:r>
    </w:p>
    <w:p w14:paraId="2E44B84F" w14:textId="1F502DD6" w:rsidR="00B37F63" w:rsidRPr="00B37F63" w:rsidRDefault="00B37F63" w:rsidP="00490B6C">
      <w:pPr>
        <w:pStyle w:val="ListBullet"/>
      </w:pPr>
      <w:r w:rsidRPr="00B37F63">
        <w:t>The market-based rent can change without impacting the income-based rent that you pay. If any change does impact the amount you are required to pay, we will outline it clearly in our communications with you</w:t>
      </w:r>
      <w:r w:rsidR="00490B6C">
        <w:t>.</w:t>
      </w:r>
    </w:p>
    <w:p w14:paraId="1D5F8578" w14:textId="77777777" w:rsidR="00B37F63" w:rsidRPr="00B37F63" w:rsidRDefault="00B37F63" w:rsidP="00490B6C">
      <w:pPr>
        <w:pStyle w:val="Heading4"/>
      </w:pPr>
      <w:r w:rsidRPr="00B37F63">
        <w:t>How we work out the amount you pay</w:t>
      </w:r>
    </w:p>
    <w:p w14:paraId="74900D1B" w14:textId="68BAF307" w:rsidR="00B37F63" w:rsidRPr="00B37F63" w:rsidRDefault="00B37F63" w:rsidP="00490B6C">
      <w:pPr>
        <w:pStyle w:val="ListBullet"/>
      </w:pPr>
      <w:r w:rsidRPr="00B37F63">
        <w:t>We look at how much income household members over 18 years old receive before tax is paid (gross income)</w:t>
      </w:r>
      <w:r w:rsidR="00490B6C">
        <w:t>.</w:t>
      </w:r>
    </w:p>
    <w:p w14:paraId="5553ADB5" w14:textId="670A4B20" w:rsidR="00B37F63" w:rsidRPr="00B37F63" w:rsidRDefault="00B37F63" w:rsidP="00490B6C">
      <w:pPr>
        <w:pStyle w:val="ListBullet"/>
      </w:pPr>
      <w:r w:rsidRPr="00B37F63">
        <w:t xml:space="preserve">Then we calculate the amount you pay each </w:t>
      </w:r>
      <w:r w:rsidRPr="00B37F63">
        <w:rPr>
          <w:highlight w:val="yellow"/>
        </w:rPr>
        <w:t>[fortnight]</w:t>
      </w:r>
      <w:r w:rsidRPr="00B37F63">
        <w:t xml:space="preserve"> based on a percentage of that income</w:t>
      </w:r>
      <w:r w:rsidR="00490B6C">
        <w:t>.</w:t>
      </w:r>
    </w:p>
    <w:p w14:paraId="063BDDFC" w14:textId="7A456E5C" w:rsidR="00B37F63" w:rsidRDefault="00B37F63" w:rsidP="00B37F63">
      <w:pPr>
        <w:pStyle w:val="BodyText"/>
      </w:pPr>
      <w:r w:rsidRPr="00B37F63">
        <w:t>There are certain types of income that don’t contribute to your rent, like an AusStudy loan or the Large Family Supplement. See</w:t>
      </w:r>
      <w:r w:rsidR="00074C3F">
        <w:t xml:space="preserve"> </w:t>
      </w:r>
      <w:hyperlink r:id="rId19" w:history="1">
        <w:r w:rsidR="00074C3F" w:rsidRPr="00074C3F">
          <w:rPr>
            <w:rStyle w:val="Hyperlink"/>
            <w:color w:val="0090FF" w:themeColor="text1"/>
          </w:rPr>
          <w:t>here</w:t>
        </w:r>
      </w:hyperlink>
      <w:r w:rsidR="00074C3F">
        <w:t xml:space="preserve"> </w:t>
      </w:r>
      <w:r w:rsidRPr="00B37F63">
        <w:t>for a full list of the types of income that can be included in your rent calculations or ask us for more information.</w:t>
      </w:r>
    </w:p>
    <w:p w14:paraId="41BFCF3C" w14:textId="6C3DCD59" w:rsidR="00B37F63" w:rsidRPr="00B37F63" w:rsidRDefault="00356779" w:rsidP="00B37F63">
      <w:pPr>
        <w:pStyle w:val="BodyText"/>
      </w:pPr>
      <w:r w:rsidRPr="00023282">
        <w:rPr>
          <w:color w:val="FF0000"/>
          <w:highlight w:val="yellow"/>
        </w:rPr>
        <w:lastRenderedPageBreak/>
        <w:t xml:space="preserve">[See the Rent Infographics section </w:t>
      </w:r>
      <w:r w:rsidR="00023282" w:rsidRPr="00023282">
        <w:rPr>
          <w:color w:val="FF0000"/>
          <w:highlight w:val="yellow"/>
        </w:rPr>
        <w:t xml:space="preserve">for </w:t>
      </w:r>
      <w:r w:rsidR="003E4B84">
        <w:rPr>
          <w:color w:val="FF0000"/>
          <w:highlight w:val="yellow"/>
        </w:rPr>
        <w:t>alternative</w:t>
      </w:r>
      <w:r w:rsidR="00023282" w:rsidRPr="00023282">
        <w:rPr>
          <w:color w:val="FF0000"/>
          <w:highlight w:val="yellow"/>
        </w:rPr>
        <w:t xml:space="preserve"> </w:t>
      </w:r>
      <w:r w:rsidR="00391B4F">
        <w:rPr>
          <w:color w:val="FF0000"/>
          <w:highlight w:val="yellow"/>
        </w:rPr>
        <w:t>options</w:t>
      </w:r>
      <w:r w:rsidR="00023282" w:rsidRPr="00023282">
        <w:rPr>
          <w:color w:val="FF0000"/>
          <w:highlight w:val="yellow"/>
        </w:rPr>
        <w:t>]</w:t>
      </w:r>
      <w:r w:rsidR="00B37F63" w:rsidRPr="00B37F63">
        <w:rPr>
          <w:noProof/>
        </w:rPr>
        <mc:AlternateContent>
          <mc:Choice Requires="wpg">
            <w:drawing>
              <wp:anchor distT="0" distB="0" distL="114300" distR="114300" simplePos="0" relativeHeight="251660289" behindDoc="0" locked="0" layoutInCell="1" allowOverlap="1" wp14:anchorId="144807A6" wp14:editId="2BB13ADC">
                <wp:simplePos x="0" y="0"/>
                <wp:positionH relativeFrom="margin">
                  <wp:align>center</wp:align>
                </wp:positionH>
                <wp:positionV relativeFrom="paragraph">
                  <wp:posOffset>430595</wp:posOffset>
                </wp:positionV>
                <wp:extent cx="5687695" cy="1798955"/>
                <wp:effectExtent l="19050" t="19050" r="27305" b="0"/>
                <wp:wrapTopAndBottom/>
                <wp:docPr id="579" name="Group 579"/>
                <wp:cNvGraphicFramePr/>
                <a:graphic xmlns:a="http://schemas.openxmlformats.org/drawingml/2006/main">
                  <a:graphicData uri="http://schemas.microsoft.com/office/word/2010/wordprocessingGroup">
                    <wpg:wgp>
                      <wpg:cNvGrpSpPr/>
                      <wpg:grpSpPr>
                        <a:xfrm>
                          <a:off x="0" y="0"/>
                          <a:ext cx="5687695" cy="1798955"/>
                          <a:chOff x="0" y="0"/>
                          <a:chExt cx="5688311" cy="1799301"/>
                        </a:xfrm>
                      </wpg:grpSpPr>
                      <wps:wsp>
                        <wps:cNvPr id="580" name="Google Shape;36;p1"/>
                        <wps:cNvSpPr txBox="1"/>
                        <wps:spPr>
                          <a:xfrm>
                            <a:off x="2547608" y="564899"/>
                            <a:ext cx="1101725" cy="1023621"/>
                          </a:xfrm>
                          <a:prstGeom prst="rect">
                            <a:avLst/>
                          </a:prstGeom>
                          <a:noFill/>
                          <a:ln>
                            <a:noFill/>
                          </a:ln>
                        </wps:spPr>
                        <wps:txbx>
                          <w:txbxContent>
                            <w:p w14:paraId="543909FD" w14:textId="77777777" w:rsidR="00B37F63" w:rsidRPr="00F214AA" w:rsidRDefault="00B37F63" w:rsidP="00B37F63">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Benefits we don’t count as income, like:</w:t>
                              </w:r>
                            </w:p>
                            <w:p w14:paraId="2B410A8D" w14:textId="77777777" w:rsidR="00B37F63" w:rsidRPr="00F214AA" w:rsidRDefault="00B37F63" w:rsidP="00B37F63">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 xml:space="preserve">- Education Allowance </w:t>
                              </w:r>
                            </w:p>
                            <w:p w14:paraId="793E7C51" w14:textId="77777777" w:rsidR="00B37F63" w:rsidRPr="00F214AA" w:rsidRDefault="00B37F63" w:rsidP="00B37F63">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w:t>
                              </w:r>
                              <w:r>
                                <w:rPr>
                                  <w:rFonts w:ascii="Arial Nova Light" w:eastAsia="HELVETICA NEUE LIGHT" w:hAnsi="Arial Nova Light" w:cs="HELVETICA NEUE LIGHT"/>
                                  <w:sz w:val="16"/>
                                  <w:szCs w:val="16"/>
                                </w:rPr>
                                <w:t>Large Family Supplement</w:t>
                              </w:r>
                            </w:p>
                          </w:txbxContent>
                        </wps:txbx>
                        <wps:bodyPr spcFirstLastPara="1" wrap="square" lIns="72000" tIns="72000" rIns="72000" bIns="72000" anchor="t" anchorCtr="0">
                          <a:noAutofit/>
                        </wps:bodyPr>
                      </wps:wsp>
                      <wps:wsp>
                        <wps:cNvPr id="581" name="Google Shape;35;p1"/>
                        <wps:cNvSpPr txBox="1"/>
                        <wps:spPr>
                          <a:xfrm>
                            <a:off x="225394" y="492471"/>
                            <a:ext cx="1174750" cy="1306830"/>
                          </a:xfrm>
                          <a:prstGeom prst="rect">
                            <a:avLst/>
                          </a:prstGeom>
                          <a:noFill/>
                          <a:ln>
                            <a:noFill/>
                          </a:ln>
                        </wps:spPr>
                        <wps:txbx>
                          <w:txbxContent>
                            <w:p w14:paraId="6D3418FF" w14:textId="77777777" w:rsidR="00B37F63" w:rsidRPr="00F214AA" w:rsidRDefault="00B37F63" w:rsidP="00B37F63">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Any income received by household members 18 years and over, like:</w:t>
                              </w:r>
                              <w:r w:rsidRPr="00F214AA">
                                <w:rPr>
                                  <w:rFonts w:ascii="Arial Nova Light" w:eastAsia="HELVETICA NEUE LIGHT" w:hAnsi="Arial Nova Light" w:cs="HELVETICA NEUE LIGHT"/>
                                  <w:sz w:val="16"/>
                                  <w:szCs w:val="16"/>
                                </w:rPr>
                                <w:br/>
                                <w:t>- Wages</w:t>
                              </w:r>
                              <w:r w:rsidRPr="00F214AA">
                                <w:rPr>
                                  <w:rFonts w:ascii="Arial Nova Light" w:eastAsia="HELVETICA NEUE LIGHT" w:hAnsi="Arial Nova Light" w:cs="HELVETICA NEUE LIGHT"/>
                                  <w:sz w:val="16"/>
                                  <w:szCs w:val="16"/>
                                </w:rPr>
                                <w:br/>
                                <w:t>- Primary Centrelink payments</w:t>
                              </w:r>
                              <w:r w:rsidRPr="00F214AA">
                                <w:rPr>
                                  <w:rFonts w:ascii="Arial Nova Light" w:eastAsia="HELVETICA NEUE LIGHT" w:hAnsi="Arial Nova Light" w:cs="HELVETICA NEUE LIGHT"/>
                                  <w:sz w:val="16"/>
                                  <w:szCs w:val="16"/>
                                </w:rPr>
                                <w:br/>
                                <w:t xml:space="preserve">- Investment earnings </w:t>
                              </w:r>
                            </w:p>
                          </w:txbxContent>
                        </wps:txbx>
                        <wps:bodyPr spcFirstLastPara="1" wrap="square" lIns="72000" tIns="72000" rIns="72000" bIns="72000" anchor="t" anchorCtr="0">
                          <a:noAutofit/>
                        </wps:bodyPr>
                      </wps:wsp>
                      <wps:wsp>
                        <wps:cNvPr id="582" name="Google Shape;43;p1"/>
                        <wps:cNvSpPr txBox="1"/>
                        <wps:spPr>
                          <a:xfrm>
                            <a:off x="1529093" y="528685"/>
                            <a:ext cx="998855" cy="309245"/>
                          </a:xfrm>
                          <a:prstGeom prst="rect">
                            <a:avLst/>
                          </a:prstGeom>
                          <a:noFill/>
                          <a:ln>
                            <a:noFill/>
                          </a:ln>
                        </wps:spPr>
                        <wps:txbx>
                          <w:txbxContent>
                            <w:p w14:paraId="02AFEC4C" w14:textId="77777777" w:rsidR="00B37F63" w:rsidRPr="00F214AA" w:rsidRDefault="00B37F63" w:rsidP="00B37F63">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Family Tax Benefit</w:t>
                              </w:r>
                            </w:p>
                          </w:txbxContent>
                        </wps:txbx>
                        <wps:bodyPr spcFirstLastPara="1" wrap="square" lIns="72000" tIns="72000" rIns="72000" bIns="72000" anchor="t" anchorCtr="0">
                          <a:noAutofit/>
                        </wps:bodyPr>
                      </wps:wsp>
                      <wps:wsp>
                        <wps:cNvPr id="583" name="Google Shape;37;p1"/>
                        <wps:cNvSpPr txBox="1"/>
                        <wps:spPr>
                          <a:xfrm>
                            <a:off x="1420451" y="1262016"/>
                            <a:ext cx="963930" cy="434340"/>
                          </a:xfrm>
                          <a:prstGeom prst="rect">
                            <a:avLst/>
                          </a:prstGeom>
                          <a:noFill/>
                          <a:ln>
                            <a:noFill/>
                          </a:ln>
                        </wps:spPr>
                        <wps:txbx>
                          <w:txbxContent>
                            <w:p w14:paraId="3208C440" w14:textId="77777777" w:rsidR="00B37F63" w:rsidRPr="00F214AA" w:rsidRDefault="00B37F63" w:rsidP="00B37F63">
                              <w:pP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Commonwealth Rent Assistance</w:t>
                              </w:r>
                            </w:p>
                          </w:txbxContent>
                        </wps:txbx>
                        <wps:bodyPr spcFirstLastPara="1" wrap="square" lIns="72000" tIns="72000" rIns="72000" bIns="72000" anchor="t" anchorCtr="0">
                          <a:noAutofit/>
                        </wps:bodyPr>
                      </wps:wsp>
                      <pic:pic xmlns:pic="http://schemas.openxmlformats.org/drawingml/2006/picture">
                        <pic:nvPicPr>
                          <pic:cNvPr id="584" name="Graphic 584" descr="Stuffed Toy outline"/>
                          <pic:cNvPicPr>
                            <a:picLocks noChangeAspect="1"/>
                          </pic:cNvPicPr>
                        </pic:nvPicPr>
                        <pic: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1510986" y="116752"/>
                            <a:ext cx="447675" cy="443865"/>
                          </a:xfrm>
                          <a:prstGeom prst="rect">
                            <a:avLst/>
                          </a:prstGeom>
                        </pic:spPr>
                      </pic:pic>
                      <pic:pic xmlns:pic="http://schemas.openxmlformats.org/drawingml/2006/picture">
                        <pic:nvPicPr>
                          <pic:cNvPr id="585" name="Graphic 585" descr="Money outline"/>
                          <pic:cNvPicPr>
                            <a:picLocks noChangeAspect="1"/>
                          </pic:cNvPicPr>
                        </pic:nvPicPr>
                        <pic: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347616" y="12637"/>
                            <a:ext cx="405765" cy="538480"/>
                          </a:xfrm>
                          <a:prstGeom prst="rect">
                            <a:avLst/>
                          </a:prstGeom>
                        </pic:spPr>
                      </pic:pic>
                      <pic:pic xmlns:pic="http://schemas.openxmlformats.org/drawingml/2006/picture">
                        <pic:nvPicPr>
                          <pic:cNvPr id="586" name="Graphic 586" descr="Home outline"/>
                          <pic:cNvPicPr>
                            <a:picLocks noChangeAspect="1"/>
                          </pic:cNvPicPr>
                        </pic:nvPicPr>
                        <pic: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1488352" y="813869"/>
                            <a:ext cx="507365" cy="486410"/>
                          </a:xfrm>
                          <a:prstGeom prst="rect">
                            <a:avLst/>
                          </a:prstGeom>
                        </pic:spPr>
                      </pic:pic>
                      <wps:wsp>
                        <wps:cNvPr id="587" name="Text Box 587"/>
                        <wps:cNvSpPr txBox="1"/>
                        <wps:spPr>
                          <a:xfrm>
                            <a:off x="759548" y="116752"/>
                            <a:ext cx="601980" cy="415944"/>
                          </a:xfrm>
                          <a:prstGeom prst="rect">
                            <a:avLst/>
                          </a:prstGeom>
                          <a:noFill/>
                          <a:ln w="6350">
                            <a:noFill/>
                          </a:ln>
                        </wps:spPr>
                        <wps:txbx>
                          <w:txbxContent>
                            <w:p w14:paraId="438DB7CD" w14:textId="77777777" w:rsidR="00B37F63" w:rsidRPr="00391B4F" w:rsidRDefault="00B37F63" w:rsidP="00B37F63">
                              <w:pPr>
                                <w:rPr>
                                  <w:rFonts w:ascii="Yu Gothic UI Semibold" w:eastAsia="Yu Gothic UI Semibold" w:hAnsi="Yu Gothic UI Semibold"/>
                                  <w:color w:val="00B050"/>
                                  <w:sz w:val="30"/>
                                  <w:szCs w:val="30"/>
                                </w:rPr>
                              </w:pPr>
                              <w:r w:rsidRPr="00391B4F">
                                <w:rPr>
                                  <w:rFonts w:ascii="Yu Gothic UI Semibold" w:eastAsia="Yu Gothic UI Semibold" w:hAnsi="Yu Gothic UI Semibold"/>
                                  <w:color w:val="00B050"/>
                                  <w:sz w:val="30"/>
                                  <w:szCs w:val="30"/>
                                  <w:highlight w:val="yellow"/>
                                </w:rPr>
                                <w:t>25%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88" name="Text Box 588"/>
                        <wps:cNvSpPr txBox="1"/>
                        <wps:spPr>
                          <a:xfrm>
                            <a:off x="1931972" y="134859"/>
                            <a:ext cx="538480" cy="393700"/>
                          </a:xfrm>
                          <a:prstGeom prst="rect">
                            <a:avLst/>
                          </a:prstGeom>
                          <a:noFill/>
                          <a:ln w="6350">
                            <a:noFill/>
                          </a:ln>
                        </wps:spPr>
                        <wps:txbx>
                          <w:txbxContent>
                            <w:p w14:paraId="2240E709" w14:textId="77777777" w:rsidR="00B37F63" w:rsidRPr="00E8118D" w:rsidRDefault="00B37F63" w:rsidP="00B37F63">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89" name="Text Box 589"/>
                        <wps:cNvSpPr txBox="1"/>
                        <wps:spPr>
                          <a:xfrm>
                            <a:off x="1922924" y="854610"/>
                            <a:ext cx="687705" cy="493395"/>
                          </a:xfrm>
                          <a:prstGeom prst="rect">
                            <a:avLst/>
                          </a:prstGeom>
                          <a:noFill/>
                          <a:ln w="6350">
                            <a:noFill/>
                          </a:ln>
                        </wps:spPr>
                        <wps:txbx>
                          <w:txbxContent>
                            <w:p w14:paraId="2D752D18" w14:textId="77777777" w:rsidR="00B37F63" w:rsidRPr="00427E2B" w:rsidRDefault="00B37F63" w:rsidP="00B37F63">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90" name="Text Box 590"/>
                        <wps:cNvSpPr txBox="1"/>
                        <wps:spPr>
                          <a:xfrm>
                            <a:off x="3004808" y="152966"/>
                            <a:ext cx="534035" cy="379730"/>
                          </a:xfrm>
                          <a:prstGeom prst="rect">
                            <a:avLst/>
                          </a:prstGeom>
                          <a:noFill/>
                          <a:ln w="6350">
                            <a:noFill/>
                          </a:ln>
                        </wps:spPr>
                        <wps:txbx>
                          <w:txbxContent>
                            <w:p w14:paraId="2660C8B6" w14:textId="77777777" w:rsidR="00B37F63" w:rsidRPr="00427E2B" w:rsidRDefault="00B37F63" w:rsidP="00B37F63">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591" name="Graphic 591" descr="Piggy Bank outline"/>
                          <pic:cNvPicPr>
                            <a:picLocks noChangeAspect="1"/>
                          </pic:cNvPicPr>
                        </pic:nvPicPr>
                        <pic: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2515921" y="80538"/>
                            <a:ext cx="476885" cy="506730"/>
                          </a:xfrm>
                          <a:prstGeom prst="rect">
                            <a:avLst/>
                          </a:prstGeom>
                        </pic:spPr>
                      </pic:pic>
                      <wps:wsp>
                        <wps:cNvPr id="592" name="Rectangle: Rounded Corners 592"/>
                        <wps:cNvSpPr/>
                        <wps:spPr>
                          <a:xfrm>
                            <a:off x="4077643" y="469837"/>
                            <a:ext cx="1595120" cy="1289685"/>
                          </a:xfrm>
                          <a:prstGeom prst="roundRect">
                            <a:avLst/>
                          </a:prstGeom>
                          <a:solidFill>
                            <a:schemeClr val="tx2">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593" name="Arrow: Right 593"/>
                        <wps:cNvSpPr/>
                        <wps:spPr>
                          <a:xfrm>
                            <a:off x="3724558" y="764075"/>
                            <a:ext cx="304165" cy="298450"/>
                          </a:xfrm>
                          <a:prstGeom prst="rightArrow">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pic:pic xmlns:pic="http://schemas.openxmlformats.org/drawingml/2006/picture">
                        <pic:nvPicPr>
                          <pic:cNvPr id="594" name="Graphic 594" descr="Stuffed Toy outline"/>
                          <pic:cNvPicPr>
                            <a:picLocks noChangeAspect="1"/>
                          </pic:cNvPicPr>
                        </pic:nvPicPr>
                        <pic:blipFill>
                          <a:blip r:embed="rId20" cstate="print">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4711386" y="1117160"/>
                            <a:ext cx="322580" cy="311785"/>
                          </a:xfrm>
                          <a:prstGeom prst="rect">
                            <a:avLst/>
                          </a:prstGeom>
                        </pic:spPr>
                      </pic:pic>
                      <pic:pic xmlns:pic="http://schemas.openxmlformats.org/drawingml/2006/picture">
                        <pic:nvPicPr>
                          <pic:cNvPr id="595" name="Graphic 595" descr="Home outline"/>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5155006" y="1090000"/>
                            <a:ext cx="353060" cy="340995"/>
                          </a:xfrm>
                          <a:prstGeom prst="rect">
                            <a:avLst/>
                          </a:prstGeom>
                        </pic:spPr>
                      </pic:pic>
                      <pic:pic xmlns:pic="http://schemas.openxmlformats.org/drawingml/2006/picture">
                        <pic:nvPicPr>
                          <pic:cNvPr id="596" name="Graphic 596" descr="Money outline"/>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4208919" y="1085473"/>
                            <a:ext cx="357505" cy="345440"/>
                          </a:xfrm>
                          <a:prstGeom prst="rect">
                            <a:avLst/>
                          </a:prstGeom>
                        </pic:spPr>
                      </pic:pic>
                      <wps:wsp>
                        <wps:cNvPr id="597" name="Text Box 597"/>
                        <wps:cNvSpPr txBox="1"/>
                        <wps:spPr>
                          <a:xfrm>
                            <a:off x="4146017" y="1388648"/>
                            <a:ext cx="452120" cy="252730"/>
                          </a:xfrm>
                          <a:prstGeom prst="rect">
                            <a:avLst/>
                          </a:prstGeom>
                          <a:noFill/>
                          <a:ln w="6350">
                            <a:noFill/>
                          </a:ln>
                        </wps:spPr>
                        <wps:txbx>
                          <w:txbxContent>
                            <w:p w14:paraId="37609495" w14:textId="77777777" w:rsidR="00B37F63" w:rsidRPr="00F214AA" w:rsidRDefault="00B37F63" w:rsidP="00B37F63">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98" name="Text Box 598"/>
                        <wps:cNvSpPr txBox="1"/>
                        <wps:spPr>
                          <a:xfrm>
                            <a:off x="4199865" y="515105"/>
                            <a:ext cx="1326515" cy="592455"/>
                          </a:xfrm>
                          <a:prstGeom prst="rect">
                            <a:avLst/>
                          </a:prstGeom>
                          <a:noFill/>
                          <a:ln w="6350">
                            <a:noFill/>
                          </a:ln>
                        </wps:spPr>
                        <wps:txbx>
                          <w:txbxContent>
                            <w:p w14:paraId="6133061F" w14:textId="77777777" w:rsidR="00B37F63" w:rsidRPr="00F214AA" w:rsidRDefault="00B37F63" w:rsidP="00B37F63">
                              <w:pPr>
                                <w:spacing w:after="120"/>
                                <w:jc w:val="cente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Total amount of rent you pay is</w:t>
                              </w:r>
                              <w:r w:rsidRPr="00F214AA">
                                <w:rPr>
                                  <w:rFonts w:ascii="Arial Nova Light" w:eastAsia="HELVETICA NEUE LIGHT" w:hAnsi="Arial Nova Light" w:cs="HELVETICA NEUE LIGHT"/>
                                  <w:b/>
                                  <w:bCs/>
                                  <w:sz w:val="16"/>
                                  <w:szCs w:val="16"/>
                                </w:rPr>
                                <w:t xml:space="preserve"> $XXX</w:t>
                              </w:r>
                              <w:r w:rsidRPr="00F214AA">
                                <w:rPr>
                                  <w:rFonts w:ascii="Arial Nova Light" w:eastAsia="HELVETICA NEUE LIGHT" w:hAnsi="Arial Nova Light" w:cs="HELVETICA NEUE LIGHT"/>
                                  <w:sz w:val="16"/>
                                  <w:szCs w:val="16"/>
                                </w:rPr>
                                <w:t xml:space="preserve"> </w:t>
                              </w:r>
                            </w:p>
                            <w:p w14:paraId="7D7EBB69" w14:textId="77777777" w:rsidR="00B37F63" w:rsidRPr="00F214AA" w:rsidRDefault="00B37F63" w:rsidP="00B37F63">
                              <w:pPr>
                                <w:jc w:val="center"/>
                                <w:rPr>
                                  <w:rFonts w:ascii="Arial Nova Light" w:hAnsi="Arial Nova Light" w:cstheme="minorHAnsi"/>
                                  <w:b/>
                                  <w:bCs/>
                                  <w:sz w:val="16"/>
                                  <w:szCs w:val="16"/>
                                </w:rPr>
                              </w:pPr>
                              <w:r w:rsidRPr="00F214AA">
                                <w:rPr>
                                  <w:rFonts w:ascii="Arial Nova Light" w:eastAsia="HELVETICA NEUE LIGHT" w:hAnsi="Arial Nova Light" w:cs="HELVETICA NEUE LIGHT"/>
                                  <w:sz w:val="16"/>
                                  <w:szCs w:val="16"/>
                                </w:rPr>
                                <w:t>Which is based on:</w:t>
                              </w:r>
                            </w:p>
                            <w:p w14:paraId="01E8976C" w14:textId="77777777" w:rsidR="00B37F63" w:rsidRPr="00AD3A9A" w:rsidRDefault="00B37F63" w:rsidP="00B37F63">
                              <w:pPr>
                                <w:spacing w:before="120"/>
                                <w:jc w:val="center"/>
                                <w:rPr>
                                  <w:rFonts w:ascii="helev" w:hAnsi="helev" w:cstheme="minorHAnsi"/>
                                  <w:sz w:val="16"/>
                                  <w:szCs w:val="16"/>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99" name="Text Box 599"/>
                        <wps:cNvSpPr txBox="1"/>
                        <wps:spPr>
                          <a:xfrm>
                            <a:off x="4199865" y="62431"/>
                            <a:ext cx="1326515" cy="407406"/>
                          </a:xfrm>
                          <a:prstGeom prst="rect">
                            <a:avLst/>
                          </a:prstGeom>
                          <a:noFill/>
                          <a:ln w="6350">
                            <a:noFill/>
                          </a:ln>
                        </wps:spPr>
                        <wps:txbx>
                          <w:txbxContent>
                            <w:p w14:paraId="1B43A3B6" w14:textId="77777777" w:rsidR="00B37F63" w:rsidRPr="00F214AA" w:rsidRDefault="00B37F63" w:rsidP="00B37F63">
                              <w:pPr>
                                <w:jc w:val="center"/>
                                <w:rPr>
                                  <w:rFonts w:ascii="Arial Nova Light" w:hAnsi="Arial Nova Light" w:cstheme="minorHAnsi"/>
                                  <w:sz w:val="18"/>
                                  <w:szCs w:val="18"/>
                                </w:rPr>
                              </w:pPr>
                              <w:r>
                                <w:rPr>
                                  <w:rFonts w:ascii="Arial Nova Light" w:eastAsia="HELVETICA NEUE LIGHT" w:hAnsi="Arial Nova Light" w:cs="HELVETICA NEUE LIGHT"/>
                                  <w:sz w:val="16"/>
                                  <w:szCs w:val="16"/>
                                </w:rPr>
                                <w:t>Market-based</w:t>
                              </w:r>
                              <w:r w:rsidRPr="00F214AA">
                                <w:rPr>
                                  <w:rFonts w:ascii="Arial Nova Light" w:eastAsia="HELVETICA NEUE LIGHT" w:hAnsi="Arial Nova Light" w:cs="HELVETICA NEUE LIGHT"/>
                                  <w:sz w:val="16"/>
                                  <w:szCs w:val="16"/>
                                </w:rPr>
                                <w:t xml:space="preserve"> rent for the property is </w:t>
                              </w:r>
                              <w:r w:rsidRPr="00F214AA">
                                <w:rPr>
                                  <w:rFonts w:ascii="Arial Nova Light" w:eastAsia="HELVETICA NEUE LIGHT" w:hAnsi="Arial Nova Light" w:cs="HELVETICA NEUE LIGHT"/>
                                  <w:b/>
                                  <w:bCs/>
                                  <w:sz w:val="16"/>
                                  <w:szCs w:val="16"/>
                                </w:rPr>
                                <w:t>$XXX</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600" name="Plus Sign 600"/>
                        <wps:cNvSpPr/>
                        <wps:spPr>
                          <a:xfrm>
                            <a:off x="4543897" y="1479299"/>
                            <a:ext cx="139700" cy="109220"/>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623" name="Rectangle: Rounded Corners 623"/>
                        <wps:cNvSpPr/>
                        <wps:spPr>
                          <a:xfrm>
                            <a:off x="0" y="0"/>
                            <a:ext cx="3669665" cy="1755140"/>
                          </a:xfrm>
                          <a:prstGeom prst="roundRect">
                            <a:avLst/>
                          </a:prstGeom>
                          <a:noFill/>
                          <a:ln w="28575">
                            <a:solidFill>
                              <a:srgbClr val="00B05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624" name="Rectangle: Rounded Corners 624"/>
                        <wps:cNvSpPr/>
                        <wps:spPr>
                          <a:xfrm>
                            <a:off x="4078586" y="4527"/>
                            <a:ext cx="1609725" cy="1764030"/>
                          </a:xfrm>
                          <a:prstGeom prst="roundRect">
                            <a:avLst/>
                          </a:prstGeom>
                          <a:noFill/>
                          <a:ln w="28575">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625" name="Plus Sign 625"/>
                        <wps:cNvSpPr/>
                        <wps:spPr>
                          <a:xfrm>
                            <a:off x="5032784" y="1488352"/>
                            <a:ext cx="139700" cy="109220"/>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627" name="Text Box 627"/>
                        <wps:cNvSpPr txBox="1"/>
                        <wps:spPr>
                          <a:xfrm>
                            <a:off x="4643485" y="1396748"/>
                            <a:ext cx="452120" cy="252730"/>
                          </a:xfrm>
                          <a:prstGeom prst="rect">
                            <a:avLst/>
                          </a:prstGeom>
                          <a:noFill/>
                          <a:ln w="6350">
                            <a:noFill/>
                          </a:ln>
                        </wps:spPr>
                        <wps:txbx>
                          <w:txbxContent>
                            <w:p w14:paraId="5F7801B4" w14:textId="77777777" w:rsidR="00B37F63" w:rsidRPr="00F214AA" w:rsidRDefault="00B37F63" w:rsidP="00B37F63">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28" name="Text Box 628"/>
                        <wps:cNvSpPr txBox="1"/>
                        <wps:spPr>
                          <a:xfrm>
                            <a:off x="5128790" y="1397278"/>
                            <a:ext cx="452120" cy="266850"/>
                          </a:xfrm>
                          <a:prstGeom prst="rect">
                            <a:avLst/>
                          </a:prstGeom>
                          <a:noFill/>
                          <a:ln w="6350">
                            <a:noFill/>
                          </a:ln>
                        </wps:spPr>
                        <wps:txbx>
                          <w:txbxContent>
                            <w:p w14:paraId="315BDC02" w14:textId="77777777" w:rsidR="00B37F63" w:rsidRPr="00F214AA" w:rsidRDefault="00B37F63" w:rsidP="00B37F63">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anchor>
            </w:drawing>
          </mc:Choice>
          <mc:Fallback>
            <w:pict>
              <v:group w14:anchorId="144807A6" id="Group 579" o:spid="_x0000_s1027" style="position:absolute;margin-left:0;margin-top:33.9pt;width:447.85pt;height:141.65pt;z-index:251660289;mso-position-horizontal:center;mso-position-horizontal-relative:margin" coordsize="56883,17993"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A76CyzywkAAENOAAAOAAAAZHJzL2Uyb0RvYy54bWzsXG1z&#10;m8YW/n5n+h8YvjcClrdV43Qc5ya3M2nridPpZ4yQxARYLqws+f76++wLSMJYtiXFrhWmUwcWWA6H&#10;h/PynLN6++sqz4ybpKpTVpyZ9hvLNJIiZpO0mJ2Zf339+HNoGjWPikmUsSI5M2+T2vz13U//erss&#10;x4nD5iybJJWBSYp6vCzPzDnn5Xg0quN5kkf1G1YmBQ5OWZVHHLvVbDSpoiVmz7ORY1n+aMmqSVmx&#10;OKlrjH5QB813cv7pNIn5n9NpnXAjOzMhG5d/K/n3WvwdvXsbjWdVVM7TWIsR7SFFHqUFbtpO9SHi&#10;kbGo0jtT5WlcsZpN+ZuY5SM2naZxIp8BT2Nbnaf5VLFFKZ9lNl7OylZNUG1HT3tPG/9x86kqr8rL&#10;CppYljPoQu6JZ1lNq1z8CymNlVTZbauyZMWNGIOeHwY+9UwjxjE7oCH1PKXUeA7N37kunv97fWVI&#10;bLu9khLLFleOmhuPtsRZlgBIvdZBfZgOruZRmUjV1mPo4LIy0gmeJgRGiigHUD8xNssSQ573C/F/&#10;KaVwQgqcLvRl8NV7Bg204zUGe9TmeG7gW/gMoCDPd0NKlX4aDdq2ZQdOo0HLIb6zrYdoXFY1/5Sw&#10;3BAbZ2YFVEuwRTefa65U1pwiBCjYxzTLJLKzYmsAuhUj0Gw9VuKKLb66XsnHbx/lmk1u8YR1GX9M&#10;ccvPUc0vowofBl7XEh/LmVn/dxFViWlkvxV4EwE+RfF1be5UmzvXmztREc8ZvkFuGmrzgssvUol6&#10;vuBsmsrHEsIpUbTMAIBA6bMgAY/ahwTvACQ4HqGuBIJLHTeQ6o7GayAEbuBBjfJTIpYfEmmf2g/i&#10;+YDgCIiutf9jA8HpBYJL9geC7TnUokSZBCf0Q20yGyRQGoYwoxIIxAJU5PEXwAEZcLB2DXhffQYh&#10;OAAHrmO5HgyN8J2OjwjA3/YN1CdwiwoILsF/L2UQ3FcBhDKNx/hfx0nYuhMjPBxP4iq+EJ5NxaT5&#10;o+bIo+rbovwZIV0Z8fQ6zVJ+K8NTuGkhVHFzmcYiOhA7m+EGvIHGlA5BvRBDk6SO4RGv+AIR7MT4&#10;ym4NtuBZWiTiNTRzqBnhFNL4M4u/1UbBLuZRMUvO6xIRgo5MRtuny90tca6ztBTxgvC+Yls/OO7f&#10;iTF7dKfi1w8sXuRJwVVAXiUZdMCKep6WtWlU4yS/ThBbVb9NtMOreZXweC5uOMWNv0BYFcS0B6SU&#10;a8HEI9wTXdmebdHQV5+Q7QeedF1rp+oi+Aq0KXVdEvoHmVIpl5JEbkIw9T6w8YpQB310UYchjbrf&#10;kaedCN6k+4rGLayOgDcCPMFKa4tNgm177VpeAIRJx+2R0EU6oZDdpFJNmP6oSP5E0AZtddGGIY22&#10;/7A8OQ3jJg3LccFmu2FIYNEE2kIbxquTOnpWQBq4uaHv2seH2zMlW0GDka8iBkZebXih/LbE/Z+Y&#10;cAce9VyVb9s9HsG3bCrSfJFlubZHXRnbHCm4NpZnpk+QxD0l7ZbI2ci2KgbnDQnvpt8YBNfG/8Sf&#10;acZwL6a3TAMZ9f/6xsX5cOU42p+6U9tFVKlTd9dDJg+fLbN1fUSl7vpIscgvGKg0xKyQTm6K83nW&#10;bE4rlv8NSu5c3BWHmlw/5lWzc6GyfQOkXpycn8vTVOT0ubgqEW/ZUnvCVH5d/R1VpTaWHND4gzXE&#10;TTTusB/q3H8WhwAUKtO3AeuwCaWfCGubEpsGyhjYxA29rjFQ/kYljZQEIGQO8D0dFmkvXMtkZsB1&#10;xE8O17QH1xKOe5hrmzoOKA7l5DzXV05sHcGDYA6sJoKnhIBsfmFct45J06SDvRZW9wTsNYXD6tpr&#10;jAFue+CaWBbifx2HgPDzO9yOBzaHaFyTgAZHJXv3stetZxpw/VxxiGA2XhV3QNdlkYaxEkM6m7tM&#10;Z7Nb431UfDuNnE6n98ckEBwPOQcqfDKns0ASCPOy9nagF8D9awbB8g+0Cr0MgrBl37+SStuyieD3&#10;QEtmydj4whbFBIzmBasK9AwY0ETHumpbew/b51pB4LuqcOL6NOzyL1CtZ4sMRpbQnJDq0sqO7E5I&#10;JCSUOUcnpRA1V/Fyapalk4Yjla0JyUVWGTcRMiG+cuSl2SL/nU3UmKiGSreBcusiF2VweWrYDEOc&#10;dhZZ8N66waNqtjW/zRIhW1Z8Saao3qISrQRpZ1Y3jeIY1KxKqep5NEnUsHevLHJCMbPiZvXcegLR&#10;lrF+9mZuFY/p8yWaZedFK5hKh+8RTF2cNFfIO7OCtxfnacEqqeLOBBmeSt9Znd8UtpVqXirxIL54&#10;+X0JtT6iEmoRagzJdF/XS5Ph65irac0Q9VIVnJ1XFVvCmKSzOYcJaYuUOqHebUJIgHKqp8Iy2BIL&#10;xQFcsDbAxHLthlNzaOiCy1Egu4/CFVJIifa1IOorkoZQGIZNWzOYgulgCiRB9kp4tdcXz96twIoW&#10;ndOtwBox2jE5GtzKKi24sn3HjG/R1iQqFapCZtuB7etIqGluIY4j2+xEiIb+v0A1v+yI0HYGZ70R&#10;7utDISL+To1M9FSeYI3se8MP2RVCWw0/izZR7oZ/99BZpzMEMDD0MDrxROB3t0RL1yXak2oI+N74&#10;Q0dXSG3w46KlywrR+6ubEFrz56HHs6H9XE8U33bHl083f8+U4PfUbGlLjT+xuOXaLuqymFGojYSo&#10;ZXd5Ec9pE3vHcw7kRY5R3WrrHQNb+lxs6TMBu6dqS1tu/MnARjOvyCcBbPgmG5/+VrppE8fHuCb8&#10;RKvvi5e3VAHupeiTZ+pH4D9eNwIWntytbrVW7ABc+45LumsZNmENksVFSHaAmzuGvcZSI0gwwPrE&#10;mhHAtjawvswWtXGVzgpDDOqX/ShSEHEYCRG8yPDDDahzZ5EWoaKhRtUVsCIDNYadcMZqxbkQZ19O&#10;kK8abnvgA4fSwIVouQP6hj673lWbvtOWBnbUGsVZT7EJ0Dditi555fto5NDhmh14nv1g/vaYAuPW&#10;ik3Ru+GESBNV0WuzHlBXs+u28mhZ7622OrFhJkCl9SzyHAqG5lAwRBvwD9N9i6i0CQx2WoV2advj&#10;IgULhLWmt13wEMKkrMlFkN1o0W3NA8qLD3Z1HdU89JXnewqLg4UYWgqG/nzTF1+qKrtspA4YfEqY&#10;4FnECcSiTcFc6vU62zZhSB2kvUFDj+ztkSs+h66izvKdh5bpDF1F+JmRzoLkJ/3oTX9XkQ8P3iXF&#10;xNi2BXjsT7246E3EwhxlCwj1g39+FcNuGzCHMsZJlTF8524ZQ4zth2x01YaBWB4h63OIcYNd9Tkf&#10;bbcPEGTVzrLmUfjeNt0fkP1cyJY/2YVfKpNNzfpX1cRPoW3uyy7d9W+/vfs/AAAA//8DAFBLAwQK&#10;AAAAAAAAACEAASf1ntUmAADVJgAAFAAAAGRycy9tZWRpYS9pbWFnZTEucG5niVBORw0KGgoAAAAN&#10;SUhEUgAAAYAAAAGACAYAAACkx7W/AAAAAXNSR0IArs4c6QAAAARnQU1BAACxjwv8YQUAAAAJcEhZ&#10;cwAAOw4AADsOAcy2oYMAACZqSURBVHhe7Z0/yHZLd5c/xCJFCgsLixSijYgQEQJ2BrSIFmpnk4CC&#10;RQIKFkE7EVJoJ/4BCwVBCzsFGwUJgSgYCChqYaFgYSEYgoVFiBa6L88Zz/7uM/ez1syePXv2va8L&#10;frznvO/z7Hv/mVlrzVpr9v0DERERERERERERERERERERERERERERERERERERERERERERERERERER&#10;ERERERERERERERERERERERERERERERERERERERERERERERERERERERERERERERERERGRW/DbNv3k&#10;pj+96a9s+vub/u23+qWd/smL+Fl+T9aG5/v7N/F8//omni/Pk+f7X77V//hW/Hd51vzsn9zE74vI&#10;B4HhxoBjBJj4/+egOA6G5S9swtjItfAMRj5fjuHzFbkxe6Nfm+QjxWdgLGQeM58vYoXwOzeJyKKU&#10;9M4so1CThuJceL6kbUZE+j0iXcQ5iMgiYPjJ+V5p+F+FoeCcZAxXO/ZXcS4+X5GLWc0wvIpzc0XQ&#10;D88XZ1q7tyuIQjLFYxGZCFE/hbrapFxR1gja4PmSTrsq1dMqzlVEJkBUSORVm4gry9VADjpvVl7V&#10;vRPnbNeQyEmMjAo5BsVEjkcul2U8jmUv/o5/o9tkZOHR3PF7WCmNuM8YY1JHrBJ5xhyXZ4qBRjzb&#10;/fPl50Y5HY4nIgM5mvLBqPD7xQj0wnlgOI6mn3Ao8h0jUnrcU4zv0eeLU+BcjjgiV3sig2BS9hYC&#10;MQpEfxzjDDh2b+R4lhPgWkuUy/kRAXP/+DzE+aLXXbGIv+dn+PkSQWNUORbO8wyOPt+jRv8ruG4+&#10;o/bZkbifZ407kUfQaxyYtGcZhRp8Vk8Ey3kegc8lYsXIF6Ne+5yR4jOKc8DBHLnPn/58dQIinfQY&#10;B4wgUdtVYChajXDWCXA/iMIxuvzOiFz5SPGsiMazK4We58s1n7mii+D5MsZq5/ZO/LyINNBqHDAM&#10;GJ+rDMMrGKnaeb7TOydQjP7RnPQV4vm9K3j3PN8rDf8rrc9XJyCSpNU4MLlmpgOycE4Y9to518Q1&#10;w52N/ju9OoOWdMrKz7dlNZBd6Yk8mpboCkOySlT4jhYnsGJqZ7Ra7gcGdvVumhZnphMQ+QKiqqwB&#10;vIPxL7QYCfWNMJaf+HyvrFGJLAuTPRsd0vVyF+NQ4Jxr16K+rzs590L2+RLgiMgLFHFrE+ZVdzT+&#10;hRkrAQxMadXkXpFSK338iFUWIrXCfUT8N+Lv+Rl+HvG7PBcc84wWU3RH41/IOgGuUUS+JZv6uavx&#10;55w599H5fY6HcS7tl9zHs+8PjgLnUBxD7byOint1V7JOnmcl8ngwWJluitGbajgWRpMoF4ODMSsi&#10;emYiF8N6BIzlqOh5b/BnGPssZzgErvVdG2mGr54v4hmX5zv6PmbHs8jjYZLXJsheGIOjhhiKUcC4&#10;t0bjr62MEXxOS5vgOxWjjyFbxeBHcJ+4X7XraRX3MBstl+fbs9pqfb5fwSqp9hmv4pmKPBqMW21y&#10;7DUiJYBhGBGJR5EpRqjHAO11R6P/Dq4h84wjRWNglMNFIxwBx6gdey+eM85C5JGQOqhNjL2Y1EeM&#10;4EjDsFctMuX/j3wWBoG0xCcaBZ4hzqB23Vm9u+ejVht71T6rlYzjcxUgjyWauBhEDHgvTK4jkXhG&#10;RKZHo35+7xOi/Sxc65HVGE7y6D3P6oiB5hxrx9yL8xd5HES50eTFQfSCkagdcyV9SpqnF9Ikowrk&#10;ZypKP30Fv1s75l6jag8ityFjoHuj/8yku1JPi/gjjq4IZqg3GMmsAo4EOiK3g0kRTXhysD1gTGrH&#10;W0EYfpyThr/O6qu23kg9szfAMSGPgci+Ngn2whi0QtGuJSfMz5KG4bOY3JxX2QHLpB3RvVLEsY4W&#10;FZ8A9yi7mSrS/vnybDk2Ks+4p3jcsyrNjHfTQPIYoiididsaEfHz2Q6clkj8qEHis5zc7WCkuXe1&#10;exqJ3+OZZcdQy6qRY/cQrXhNA8ljiCKvnqJbdhL3tvdlWlZfRfRpn3c/GPCeKL3H4fJZ2RVfz+o0&#10;Sm/1OhaR2xFFQxjbFpi8mSIiEzwbFe7BiLcUKZnMOKSez5Lv0xKhI+5/j5OHzGqP47c69kwayGBB&#10;Ph4mZm3w79U6ETIGgsh/hvEfsYFIvg/3NJviQ0ecQGYl0LoKYOzVjrMX41jko4lSKT1L4WjC9hqD&#10;VuPfu8KQPNk0Dep97hlj3TNOIwfWk/oUuRVRLrS1GJaZrD0521bjb3vnPLjXtWdQE4a6J7WS+YzW&#10;40bHtBAsH8/oAnBmRdFqmPn5lkizx8HIMaJAYi8ceSuZwKI1ZRON1Z7zFLkVkWFtLQBHRTv+vZVs&#10;5wnOxRbP68gUVosYd61EY6s1YmfFUDtOUU9aSeRWRHnQ1o02kbFudSjZjhMma+uxZTwtTqA1GBgd&#10;sUcOAJlGlI9mtAOIjteSp20x/kb+69DiBFqeGwXk2jGKWiN2HYA8ntEOICrUZh0Ak50JXTvGXhr/&#10;NWlxAtkxlqkDtKADkMcTGezWtr3IaGcmFD8TOaYijf+6ZJ0AYyY7Lmq/v1eLwR59PJHbMdoBRIY7&#10;c7xsW6EbddYnytsXZQq4kcFuTQHpAOTxjHYAUVdRtNwnoq/93qta21PlOjKvc0BRET9yJgQfLWRS&#10;QCIfzegaQBS9f2W4mZCZvD/nbGR2LzIpPZ79VzWiyJG0tpYS3NSOU9TaVSRyO6KIvTXNEkXwXy3T&#10;M/3+/H7rqkSuB4edce5fGfFotdq6KozGauuKQuR2RBF76+aaTF61VrjN5IoxIFGaQNYlWxSujY9M&#10;arB1bERjv2ezmsitiLbwfxWxvyOK1F6PidPIpAh8xcP9yezteB0fmdRgzziNVpytKwqR25GJvFvz&#10;7VFkhfYri8x7ZMz7fw4ZZ7/fJZxJDfYY6yhQcbUpH08mZdOac88cE2H4s4Xf1mK0rEum+wYx7rIr&#10;htYxmjmHrwrSIh/D6OIaZN8OmYkGXYp/HplVYjQui3rGR+RYLADLY4gmY09+lVVAdgJ/JY5h6ucz&#10;GTE+GJs9kXrU/WbQIY8hUweodWZEZI4byTzs55LtCvpKPY0BUf8/ctzJY8jk7FvbQQuZpf479X6m&#10;3IdMgfedeqP0zJg0/y+PIrNdv3dS9E5yC7+fT6YYW1NvVxi/EzUdGHjI48ika4704Uc511c5CZ9D&#10;a4BwpCU401Vk+kceSVSU6y24FVomutH/c2hZBRBI9Br/TPRv9488lkx0dHR7fCbVZPT/PDLjgtx9&#10;r/GHzGf0NDuIfARMrtqkeNWRSZJJNRn9P4/MKuDsccfq4IiDEbk9mQ1cR1JBURrIJfhziVKQvStD&#10;jDrjqnbMvY7UuEQ+AiZLZoNOz2Tk2FEO1kn4XDJv/OwJPDJtn0b/It+SmYiImkEL0TL8yMpC7g8G&#10;uDYu9modc5m6Fmo9rshHk1kyo5aJE6V/LP5KVKhtaULIGn/HncgLLa15GSeQSf/Yfy2Z1zRkVomM&#10;yWi8IVM/Im/IdE4URU4gk/4RgagGFY21rPFHBh0iXxClbfb6amJG3UUuw6UQpYH493e0GP/edwmJ&#10;PIqW1zjws7UlehTVuQFHCj2rRdI4mW6fIsajqR+RJC1OAO0Neqa7w+4fKbSOFzYOZlqXi3Agrd8g&#10;JvJ4Wp0AnURM1Ciic/OXvJKpA+AoMq932IvjGmyIdMCEy7aH7hVN5itzsVzTT2/iHP7lpl/d9Lc2&#10;/dlNv2PTp7Pq9UfpHMZUNtdfVAISEemk1wl8pas6MX5m07/aVDsn9O82/dym37LpE1n5+qNVY6s0&#10;/iKDGO0ErsjH/sKm2rnU9A83fRqrXz9jrHYuPWKscjwRGUhr/vWdZkdmf2bTb26qncs7/fymT+Eu&#10;1187j1ZRt9L4i5wExbjaxMuK6GwmrDZ+ZVPtXL7Sf9r0hzfdnTtd/5FVJvWBr/aliMggMCq9k5UI&#10;bSZ/flPtPDL6a5vuzp2uv6Wvfy9Wpkb9IpMh4mrpx0azO4D+zqbaeWT0TzfdnTtdf+a7KfYiCPHV&#10;DiIX05IWmr0D+Jc31c4jo/+86Uc23Zk7XX+2E6ike4z6RRaByZgpEs+O2P7jptp5ZPQbm+7Ona4/&#10;cgAYft4hZXunyKJEL5Ob7QD+wabaeWT0i5vuzp2un1c81M6jaHYDgYg0Er0+YvYXwP+lTbXzyOhv&#10;bro7d7p+IvvaeRRRbxKRhYm6g2Yv33/fpv+9qXYukX5q09250/WTRqydRxEpIBFZmKgr6Ir87V/e&#10;VDuXr/Q3No2CVQ+pLwqXdEFRK2GlhLNEpM34O7pgEIXykSulq68/iw5A5OZEDuCKzo3fuomXntXO&#10;pyau4ch58rsYfIw6Rqv2GVnhHI52vMy+/iPUzmcvEVmYyOBdZVh+9yY2Nv36ptp5of+16W9v+vFN&#10;rRSjT0R/1Oi/E6uG3jbas69/FLXz2ktEFmbFFcCeP7jp727CUJfc+H/YxAvQenLee8P/eq1nCQfT&#10;6whGX/9IuJev17qXKSCRxYkM4UrfzMQmpx/95j+bwVj17IQerSM7q49c/xnYBSRyc6I20JUcQC9c&#10;Q3SdM4XT/ZT7Wru+Iq5TRBYm2gg2ex/AaDj/s3L8R8WK5M5EDgCnKyILE70OYvZO4FGQ8ul9W+VM&#10;cf/vCs61dk1FBBcisjCRkbxjlIrxj1Y2kYheuTdcf+nzJ+JFOEX+ruwDOJpeIlXCOd8N7kHteoru&#10;7NxEHkH0Sl/+/U70Gn/SRPweRq3XGOMYelcdd8yX4xxr11J0pOAtIhPAaNUmb9GdlvEY7iil9SoM&#10;P05udATe03F0t5x55Gh7W19FZBJRK9+derlbom+uCyN9duolipJfdScnEDm4u9aPRB4DBrA2efc6&#10;20iOoMXQzm7D5P7xmbVzqekuqZOou+qK90iJSCNRJDfTWPaAoYmMURHG9SqHFtVb9lr9nnN+tfMu&#10;chOYyE2IuliIrlcmW/RtvY4f2/Szmzj+/9z0Xzf96028hqF3f0TUOlm0ugGNakd3q2eIPJYod75y&#10;O19kiIpa0yp/ZNOvbaodqwjH0JPmyKarVi6iRquZu6SxRB5PZERXLQRnc+utxggDnf1Slv+2iZVC&#10;K5l0EPd91fpLtGq0A0jkJmBkapN4rxULeplIGkPVYkT/xKb/vql2rHf6x5t+16ZWMqmrFSPpu44X&#10;EXlDVAhesQ4QRaFE0C25er6IpaVbZ69f2NRKxpCuuPqKVox33NQm8miiOgDR6kpEXSioNXr+45tq&#10;x8nolzf1kFnFrBZNR5vtzP+L3Iy71QGiHHpP/vwvbqodKyNqBj+xqYdo9bVaET46X8aSiNyITDqi&#10;t/XxDKL0T8+K5R9tqh0rq5/e1EO0+lrJ+WbaWM3/i9yQyKiuEolm0j89Uejf21Q7VlZ/dFMPdyqq&#10;RukfxpCI3JDo9b5oBUMURaG9m6h+blPteFn9gU29RGmVFdoqcVSsRmrnV0RqTkRuSCYSXaEbKHJU&#10;vSuV37OpdryMfmNTa81hT5QGusN9R6u/wkJEviBa4q+Qj446Z450ofzqptoxI/3VTUe4w87aM+ou&#10;IrIQUTcQujoNFDmpI+mSP7Tp32+qHfed/s2m37vpCNF9v9q4nlV3EZHFiPLRVxsjPr92XkVHDVHG&#10;CRbxkrif2nSUyMBevbkq06l0JAUmIosQTXZ05SogSkWMaFf9U5v++aba8Yt+cdMf2zSClR0Azzoq&#10;/q6QohKRAWSKwVeuAiIHNapgyqshfn7Tv9jEq6A5NsXef7bpz2367ZtGEXU2XdleGaXckMVfkQ9i&#10;5UkfFUzPakX80U0/8s1/DicqbPd2Nh0lk/u391/kw8hM/KtWAVE74tU1ih7O7Gw6QiYQWGmHuIgM&#10;Iiq2oitWAVGRdqVXJ2SJ7vUVG8Eyr30w+hf5UCj+1Sb9Xr27bo+QqVGssGM5C9cTFVlnt1hyTlGx&#10;HRn9i3wwmRTAFemJqFX1Tq8kiNI/V7RYRnUWdMdUm4g0kFkFoNmpoKgT6E5poCjSnm1oM22fyOhf&#10;5AFkVgGzU0GZIvUVefNWMpvOZqd/Mqkfo3+Rh5DJuaNR/fdZojQQUezKtQDua/QVlLPTP1E6CnFO&#10;VxT/ReQisq9HmJkWiNJAaOVIdbU8O0Y9k/q5U31FRAaRSQ3MjLqzK5PZKZQMGWPLv89yqNzLaEWF&#10;GAMzVyQisghZgzvzvTWZKBqtVLDMRtqzuqt4rqw0auewF+ds6kfkwWRTQTNTF5nIFa1gvLLGn5+Z&#10;FWlnUmnI1I+IpFJBaFYXDtF97fNfhVG9Mh3EeWad1ayCeqboi0z9iMj/A0OQiWLRLCeQSWEUzd64&#10;xv3iM7P3DGM7A55NdjVi6kdE/j/ZqBvNyL9jZKOWyr342RlGjc9ocU6c14xIm2eSNf4rFtFF5GKy&#10;9QC0ohNAGOczzo1jtkT9iJ+d0UGVrUOg2Xs7RKQRDB+GA6PDsp5iHcYH44bYycvfIf59pMHL7BIu&#10;muEEsq8xeBVpF+7Nkeib38UpZmske3HOM+5Pi/EflSor94XjMV64PzhqxLkg/o6xWsbpjHshcluY&#10;VEyS1ihzrzLhjqZCWgzeLCNX++ysuB7uK+fKsWpROfeff8OwcQ+LMasdLxK/NyPNwvVkz/FIKqqM&#10;zaP3BTFGWYX0novIR8HEIoo6Mqlq4njF6LXC5GSi145b04y0Asa55Zwy4h7RxTPy3nOOPfe8Fe55&#10;9ry5xlaDW4z+kYAkEs5gVlOByFIwuUYbtK/UOtmIkrMtjojocAYYpNrnryBWGjMi25Z7wDPMrghn&#10;GP2amAc6AnkETMaWPPsZyjqD1pUABnAGnHvt868SxnLGKojn0TJ2MP5REZpjkq46YxXaKsZldL4i&#10;t4SJNjuyyijKybY6AX52xiRewZEinF42wj4Cn8Gzqp1DTV8Zf54pTpRzX208olmrSZEpMOFaJu9V&#10;wiAw+V4NR6sTQDMiYrjKEcwy/ICxbjHUNSfM//NM+LcVjf6rZq0mRU4FI9GSS19FGAmcFg6BvHCP&#10;E2AS83szmOUIZhp+7l3rNfGMOD+Ewef3W5/bKqo5MpHbgOHsjbb4PVJGGGAiQCY0k4E/ydki/n5m&#10;WgnjV/v7r8S5zWiJ3DMyp80xcITc61nODBg7PYED5ztjPJT7gpPhXMv45B7xZxmfjN8jq18+h2OL&#10;3IrWZTsi4mHCMOBbjQ2TsCzxa8e+WhjkK6K5cl/4fBwY96dmWHlW/BvGqqx8ep7DUfi8FWtFiPtX&#10;7ksPxTHXjh1JJyC3gcHaMoExSBipUcaG43C8noj9bGHcVoH7VKLWq1nV8B81+jW4562OgPuywnMS&#10;+RIGaTYKZ1CPNPzvWM0ZcN2skOQbetM9Z4hnw1hhzJwddXP8lhUr5yWyNNl8JwP/ipTIkWX4aHEP&#10;nuwIMPwtBvAs7Y3+FVE2K5/aedW00gpS5IdgAtUG7auYbCssZ1dxBk9yBDx37vvVhh+jT7DCfV9h&#10;LHIetfOsifsnshRE80yq2oDdiwhmhQn3CpOKc7s6VfSpER7PnFz6VakexiZOB4fPymPFMUhKqHbu&#10;r+JaRJYiE0nzM3cBh8CKBoN8RbRaotM7g5HF2PLcM8HBSPHMruxm6oX7VbueVz05dSiLkYlcmJB3&#10;mYTvKE4Bw8L1zIpm7+QMZhp9jl8i+2LsV43uWyDoqF3vXq4CZBmi6J/BenZHxdWQAsP44CQw1hgj&#10;xL0Z6Sj2hm4FMLY8Wxwj6bNRRp/jcO8whhybe8o181l3iuh74TnX7stergLkcpiUtcG5Fwbr6WDE&#10;zlgx7B3CjK6qEuGPNvhF3COO/ekGPoLrr92fvVwFyOVEkQoT+umTec9ZjmCvfUqkRM4lesZJvD4P&#10;/h/xbyXC3q9kOBbHHG3s99Lwfx/ufe1e7cU9E7mMyJg5QOtgXM92BHcQjkXDX4d7Urtne+GcRS6B&#10;SLE2KIuM/mOItJ/oCK7ceHUnolWAaSC5jGhw8u+SA0dAwfPMNMvV4too7D6hiDuKzCpgRu1H5HtE&#10;m6aY6NLOJzkDjf5xTLPKckSRCbldOc4dnYFGfyzRvgDrADKdqP2TQStjwRmQVjuj/fKIOBfOiWeu&#10;0R8Pz71234u4/yJToYulNhiL3KRyPhjavVOYUUzG2JQW09JaKucSrbaRyFTIO9YGYhGGSa6Be196&#10;+BHpGISTKI6irCD4E/F3Zf8AIppHPGeEsTeyv47yvN7JZyNTiRwABkNExhCt7lyJyVSiwpStaSLj&#10;YHVWm2dFBlwyFVIKtYFYpAMQGQepu9o8K9IByFSiFYBLUpFxRCkga24yFYqLtYFYZEQiMo7IAbji&#10;lqlEvcnuThQZA8a9Nsf2EpkKEX5tIBaxQhCR45BOrc2xInfdy3SizSksWUXkOFG6lQKxyHRqg3Ev&#10;85Iix4k6gOjIE5kOO0ZrA7LIOoDIMaL0D7IDSC4heh+QS1ORY0TpH14R4Wsg5BIyL6lyP4BIH8yv&#10;qP3TV0HLpUT5STsURPqIon9k+kcuJUoDIQepSBs0UERvADX9I5eTSQPZEirSRvSqFcTPiFxOZqlq&#10;QVgkR/SqdWT0L8uQKVYhIxaRryGlGqV+kDvtZSkytQDEz4nI96FjLmP8CbaM/mU5MqsAZPQi8sPw&#10;bq2M8UcGUbIkmV2LRdYERL6J5DMF3yJf+yBLE70mei/2CPi+IHkqBEzR61T2Yr6Y+pHlib4u8lVM&#10;glGOgEnFRCnL6ZHHludQInPGEWLFOmo/C+OxHPt1LryTeX+5FS2RTRGO48g3ib3Lo/J3OgHJgqF9&#10;N36POAHGZ6vhR/z8kXkhMh0mEZF4bUBH4vcoFLca7a9eS2HuVLJ8lcbEGLfAPGAs984FPs+d9HJb&#10;WgpcNRGJZboecBa13y9yN7JkiVKY0XjE6GO096nIHvH7vkxRbk9mp3BGOAN2SdZyodE+BCaTSIYo&#10;aKmtJhmTjEFWoUeMfhHHqY1zkVtCDrM20HvFBMGxlAgpqjnw7yIZomCipIEYeyW9M8LoF3FMjb98&#10;HEyY1g6hjDIT0DyqZMH41sbQXoy52t8fEUGNxV75eM5yBF/JLiBpIburfYQw/AYo8jiIdmZMNPP/&#10;0srR5oWMMPzvaloij6H0R9cmyQhxbJEWvmoFPSJSlax+WQVr+EVeYOKNTg+5vJZWMnWArDD6RPsU&#10;lzX6IklYHjNxapMqKyafk056OFLoLUbfFI/IAIieelYGtn9KL61pSY2+yARKmogJV5uIe9FTLdJD&#10;pg7AGCTI4Gc1+iKTiZyA+X/pBYNeG1N72V4schHR+3+QUZkcIQowyk50EZlMtES3/1+OEjUhkO8X&#10;kQtg8tUmZRF1ApEjRIVg95iIXET0AjgLwHKUaJVpl5nIRUSvkbAALEeJCsHUCETkAmoTci87NOQo&#10;dgKJLAjdF7XJWOQ3gMkooh3BvsJZZDLRF8zYASSjiGpN7FIXkYlE39pkB5CMIuoEshVUZDJRC6jt&#10;eTIKuslqY6zIbjORyUQvhnNSyihsBRVZDPOyMovIAbBbWEQmEm3Rdw+AjCJ655QdZyKTiRyAL+mS&#10;UUR7AXQAIpOJerN1ADIKdwOLLEb0Ggh3Z8oodAAii6EDkJnUxliRDkBkMjoAmUltjO0lIhOJvqmJ&#10;ZbvIKKLxJiIT0QHITHQAIgthCkhmUhtje4nIRGwDlVm4D0BkMXQAMgt3AossRrQT2C/pkFFEDsDv&#10;nhCZTPQyOB2AjCL69jkdgMhkotdB+yUdMoro2+d8G6jIZKJvafL7AGQUfvucyGJEk9Iv6ZBR+O1z&#10;IovhtzTJLKJ0o18+JDKZqDPDF3TJKKKGA798SGQyvqJXZuGuc5EFid7P4sSUo0SBBhKRC4h2A5ub&#10;laNELaDuARC5CFtB5WyiDiCbDUQuwlZQOZuoAGyQIXIRdgLJ2UQFYDuARC4iU6CzECy9OL5EFsdC&#10;sJxFtNnQ10CLXExUCLYOIL2Q36+NqSLHlsjFRIVg6wDSS5T/twAscjHmaeUMou8AQI4rkQWIIjW/&#10;G0Baifr/3QAmsgjWAWQ0Uf+/r4AWWYSoWwO5XJcspBWj90zZ/y+yENGENQ0kWQwoRG5G9KUddgNJ&#10;lij9Y0pRZDGM2mQEjJHa2NnL1aTIYmTythbuJCLa/MUYM5AQWRDTQHKU6NUipn9EFiWzecd3A8k7&#10;oi9/QXb/iCxMtCnMDTzyjswKklSjiCxKNIkRKwWRPdaQRG4ME5gJGk1ihJMQ2RMVf4sYOxaBRRah&#10;xfDv5SSWAmMoSh2+ytWAyMVQtIu6Nt7JVYAUMntIaiLosKlAZDIY/l/aVJuUWVnQk8LRsUQQYl1J&#10;5GR60z3v5I5O6Y3+a7I+IHICow1/EceTZxO996dH1gdEBnEkz5+ROdznknnvT6+sD4gc4GieH6dB&#10;isfvdZV3RN8njfiZ1g6hvawPiDRwNN3D72H4S4E36u92uf5covz//r0/jKkjKUjrAyJfMMLw1yYZ&#10;x639fJHvdnkuUQqoNjYYo7WfzcqAQ+SFo3l+UkVfLbM5fu333AsgjIHa2PjKUDPW3v1eRgQr1gfk&#10;8YzI82cnEtFc6fgo9YGSJpJnQ5qwrDz5Mzs2cATWB0QaGZHu0YDLKlgfEElC1N8bNTHJnCyyKkfr&#10;AzgSkY/kaNQf5flFVuBofYC0kAGOfBRHirwteX6RVThaH3B/inwEvVG/eX75BI7UBwh+RG5Lz1LY&#10;PL98Ir31AVNCckt6jL95fvlkeusDBEXOC7kNrYOcAW6eX55Cb32AWprI0mS/W7WIqN88vzwR6gO1&#10;OfFOrgRkaVqMv1G/yDcGvaVDjnljwCTLgTGvDdiaiPotbIl8R0uR2O4gWQoiEiKT2mB9FQPdCEbk&#10;+7AaqM2Zmvavqha5lOzX6mn8Rb6mxQn4KnO5nGwhS+MvkuPd68tfZT1ALoU8fib1o/EXaSPrBEwF&#10;yWVkUj8UrDT+Iu1knYCpIJlOZnCyOnDzikg/mU2VdgXJdDID0zcaihyD1XNm17AbxGQamdy/qR+R&#10;MZDiqc2xvVwFyDQyO35N/YiMI1Nvc3OlnE5mSWpngshYmHe1ubYXaVmRU8m88sHoX2Q8Ud2NtKzI&#10;qfAen9rgKzIXKXIOmc47W0LlNDLLUN/wKXIeUfrVNJCcRhSBuDVd5FyiBgzTQHIa0Xt/LP72g3Ml&#10;vYZ4dcYndXRwLRguro0x4iqxn8wq3G4gOYWoFQ0HIe28i+pYzt95MmOscGa1PSM4A+mDOtvr/dzL&#10;OoCcQpR/tPunnczrf++2IvjK8O9lwNAH97Z2P4vcgS/DiQyVucc+MpvqilZ3BBh+ricy/EV2jPUR&#10;jRlTsTKcqP/fJX0fUTRX00p5dIw+K79MxP8qHUAf0ashDMZkOFEBGAMg7WTe8/KVcAZEhBhhjPHZ&#10;FIPPZ+L0W43+XhxD2uEZ1O5nkQ5AhhM5ACdzP1FRr0VMfpwCBWSeCSsFDHY2dYRxQaT8cE48d5w7&#10;xj7zVsqsOE/fYNlP5HhFhoIxqQ20Igt6/WBwo23+o4UBwaAj/jsyKCOFM7FV8RiRM2ZMiQwjcgD2&#10;dh+HiBjjWLu/nyBWOgQKGqfj6ABkKlGxUgcwDlIvI9MtV4vVhYZ/LNGKzRWWDCVKUbj5ZDw41Ts7&#10;Ag3/eegAZCqRA7AGMB4MZ0+b6CpizGj8zyFyAN53GUpkiOwCGgeT9+7R/16OjfHU7vNeIkOJ+tXd&#10;fTgGWjZHtoWuIq7JOtEYol35BA4iQ3HQnQv3Fydau7cZlXw7DgRnTdS979+PUgZF/BzCYHM+HKMc&#10;l3M8ujLhuOanj8HzqN3bIp65yFBIS9QGWxFGQ9opef6sgX4Vv9daaOVnMcIIo86f/F3LMSIjFIlr&#10;bvk8+Y6oHse9FRlOZKSM7PJg/I5G01dvqOIajm5gsz7QTjRmTLXJKUS5aaJCiTma58fwc4xVYBVx&#10;5Hr4XY1WDpxu7R7uxfMQGQ5Ly9qAKzL3+DWj8vyrpk6sD5xP1IzBPRQ5hWjwISfw98Fgz87zX4n1&#10;gfMgyKrdsyLz/3IaTMrIiJkG+g7u193z/L1w7dYHxkLar3af9lopNSgfSDSpMXbyeXn+Xkh7RVHr&#10;V7I+8B1R+tD0j5yOaaCv+fQ8fy/WB47BtUerb9M/MoVoImMAnwYG+0l5/l6sD/RBOqx2P/YiOBM5&#10;HSZhbQDu9ZTBiDEiuu01/Oiuef5euGfWB/KwqozGF2NIZAoMyNog3IsB++lGzTz/MawPxOAsM/fI&#10;4q9MJZPn/tSoxDz/WKwPvCeT+nliylUuBuNVG4yv+qS2UK7ZPP95WB/4YYjqM2PN6F8uITthiZjv&#10;DEZlRJ7/7vdhBtzro/WBTwg6GCuZ8YbTE7mMTA6cgXxX42ee/xoYL0+tD5DOyqTEmFdPah6QBWGi&#10;1gbnq+7mBDhX8/zX87T6AOMue73ulJYlaFmyrx4NY7DN86/HE+oDLcbf1I8sAxOrJU2y4h4BrsE8&#10;/9rwjD61PpAt+CLmmgGGLAUDsmWpvlIEY57/XuBkP6U+wLxhLtTOsybmmMZfloRca0sEzc9eORHN&#10;89+bu9cHCBpazp/x5gpTloYB2uIE0OyJyMQzz/85HK0PEATMXMH1rDgZc77rR24BTqA2iCMxEc8c&#10;5Ey8I6kDZJ5/TXDGR+sDPNuzVqScX4/hRxp/uR0M9tpgzogBT4Q+YlWAsWZS90y8vczz3wOe95G0&#10;XhHHYNwcGYPF6OOYelebV6epRLphMh41vORImYz0PBMFfTUZyoQjJYDB7p10e3EM0z3342h94FVl&#10;DDIWODbjDDHGGZeIv+dnGHtHxz3iOI47uT0tXQ5ZYZhHGPh30vB/BkfrA1eJOePYk4+BSOlMgz1S&#10;RF6cr3wGGNKj9YFZYo6wkhD5OJiII/KzZ8k8/2eDU1/VEbjilMdAvnQlR0Cu2Mn3HFZyBBh+6gaO&#10;PXkcV09EIn4N/3O5cvxh+PlsO3zk8TAJZk1EJp45fnmFQIBxURszo8TYK+2lBh0iFUgPlVa62iTq&#10;kRNPWmCc0IUzYgzSDsqxCDgceyKN7B0Ck4l8PQa9Ntn4e/69TDqiOieeHIXGgNLjz7hitUpAUcYk&#10;f/L/qIy7skdARE4E404KSSMvIiIiIiIiIiIiIiIiIiIiIiIiIiIiIiIiIiIiIiIiIiIiIiIiIiIi&#10;IiIiIiIiIiIiIiIiIiIiIiIiIiIiIiIiIiIiIiIiIiIiIiIiIiIiIiIiAj/4wf8FYFxUHtjMJbEA&#10;AAAASUVORK5CYIJQSwMECgAAAAAAAAAhAArAqyWYFgAAmBYAABQAAABkcnMvbWVkaWEvaW1hZ2Uy&#10;LnN2Zzxzdmcgdmlld0JveD0iMCAwIDk2IDk2IiB4bWxucz0iaHR0cDovL3d3dy53My5vcmcvMjAw&#10;MC9zdmciIHhtbG5zOnhsaW5rPSJodHRwOi8vd3d3LnczLm9yZy8xOTk5L3hsaW5rIiBpZD0iSWNv&#10;bnNfU3R1ZmZlZFRveV9NIiBvdmVyZmxvdz0iaGlkZGVuIj48ZyBpZD0iSWNvbnMiPjxwYXRoIGQ9&#10;Ik02Ni45MTIgNjcuODI4QzY4LjU2NTggNjMuNjgxMiA2OC45MzkyIDU5LjEzNCA2Ny45ODQgNTQu&#10;NzczIDY5LjM4NCA1NC4zNjMgNzAuNjg0IDUzLjkzMiA3MS43OTIgNTMuNDkxIDc1LjY1MzIgNTEu&#10;OTkxNCA3Ny41Njc2IDQ3LjY0NTcgNzYuMDY4IDQzLjc4NDUgNzQuNTY4NCAzOS45MjM0IDcwLjIy&#10;MjYgMzguMDA4OSA2Ni4zNjE1IDM5LjUwODUgNjYuMzU3NyAzOS41MSA2Ni4zNTM4IDM5LjUxMTUg&#10;NjYuMzUgMzkuNTEzTDY2LjIyIDM5LjU2NUM2NS4wMjg3IDM5Ljk5MyA2My44MjM3IDQwLjM3Nzcg&#10;NjIuNjA1IDQwLjcxOSA2Mi4wODEgNDAuODY2IDYxLjU0OSA0MC45ODEgNjEuMDE1IDQxLjA3OCA2&#10;NC43OTEgMzcuNzc3MSA2Ni45NzAyIDMzLjAxNTMgNjcgMjggNjcgMjcuNTc3IDY2Ljk2MyAyNy4x&#10;NjIgNjYuOTMzIDI2Ljc0Nkw2Ny40NCAyNi40NzhDNzIuMzk1MSAyNC4wMzkgNzQuNDM0OSAxOC4w&#10;NDQ5IDcxLjk5NTkgMTMuMDg5OCA2OS41NTY5IDguMTM0NjggNjMuNTYyOCA2LjA5NDk0IDU4LjYw&#10;NzcgOC41MzM5MSA1Ny4yODMyIDkuMTg1ODYgNTYuMTE5NCAxMC4xMjMgNTUuMiAxMS4yNzhMNTUu&#10;MTY3IDExLjMzOUM1MC41NTg2IDkuNTU1MDEgNDUuNDUwNCA5LjU1NTAxIDQwLjg0MiAxMS4zMzlM&#10;NDAuODEgMTEuMjhDMzcuMzY5OSA2Ljk1OTM2IDMxLjA3ODcgNi4yNDU1MSAyNi43NTggOS42ODU1&#10;NiAyMi40Mzc0IDEzLjEyNTYgMjEuNzIzNSAxOS40MTY5IDI1LjE2MzYgMjMuNzM3NSAyNi4wODI1&#10;IDI0Ljg5MTcgMjcuMjQ1NSAyNS44MjgyIDI4LjU2OSAyNi40OEwyOS4wNjkgMjYuNzQ0QzI5LjAz&#10;OSAyNy4xNjEgMjkuMDAyIDI3LjU3NyAyOS4wMDIgMjguMDAyIDI5LjAzMTcgMzMuMDE1NiAzMS4y&#10;MDkzIDM3Ljc3NiAzNC45ODMgNDEuMDc3IDM0LjQ1NiA0MC45NzcgMzMuOTMyIDQwLjg2NyAzMy40&#10;MTUgNDAuNzIyIDMyLjE5NjMgNDAuMzggMzAuOTkwMyAzOS45OTUgMjkuNzk3IDM5LjU2NyAyNS45&#10;Mzc3IDM4LjA2MjYgMjEuNTg5NiAzOS45NzE1IDIwLjA4NTIgNDMuODMwOCAxOC42MDA0IDQ3LjYz&#10;OTYgMjAuNDM5MyA1MS45MzU5IDI0LjIyIDUzLjQ5MSAyNS4zMiA1My45MzIgMjYuNjMzIDU0LjM2&#10;MyAyOC4wMjggNTQuNzczIDI3LjA1NzggNTkuMTcyNiAyNy40NDYyIDYzLjc2MyAyOS4xNDIgNjcu&#10;OTM3TDIzLjU3NCA3MS4xMTlDMTkuMTI2MyA3My41ODU3IDE3LjMzMjQgNzkuMDY0NCAxOS40NiA4&#10;My42ODQgMjEuNzUxMiA4OC40MDQgMjcuNDM0OSA5MC4zNzI5IDMyLjE1NDkgODguMDgxNiAzMi4z&#10;NDYyIDg3Ljk4ODggMzIuNTM0NCA4Ny44ODk1IDMyLjcxOSA4Ny43ODRMNDQuOTg1IDgwLjc3NUM0&#10;Ni45ODQxIDgxLjEyMTcgNDkuMDI3OSA4MS4xMjE3IDUxLjAyNyA4MC43NzVMNjMuMDEgODcuNjE4&#10;QzY0LjUyOTcgODguNDg2MyA2Ni4yNDk4IDg4Ljk0MjcgNjggODguOTQyIDczLjIxMDUgODguOTk4&#10;MyA3Ny40ODAxIDg0LjgyIDc3LjUzNjQgNzkuNjA5NSA3Ny41NzM2IDc2LjE2MTUgNzUuNzI2OSA3&#10;Mi45Njc4IDcyLjcyIDcxLjI4TDY2Ljg3IDY3LjkzOVpNNjQuOTEyIDE5LjgyOEM2My45NTY1IDE4&#10;LjA2MjggNjIuNzE1IDE2LjQ2ODEgNjEuMjM4IDE1LjEwOUw2MS4yOCAxNS4wODNDNjIuNjI0NiAx&#10;NC4xMjM0IDY0LjQ5MjUgMTQuNDM1NCA2NS40NTIxIDE1Ljc4IDY2LjMwMjMgMTYuOTcxMyA2Ni4x&#10;NjU2IDE4LjYwMjggNjUuMTI5IDE5LjYzNlpNNjMuMDEyIDkuNTI4QzY0LjgyNjIgOS41MjE5OSA2&#10;Ni41ODcyIDEwLjEzOTkgNjggMTEuMjc4IDcxLjQ0NyAxNC4wMjcgNzIuMDEyOCAxOS4wNDk3IDY5&#10;LjI2MzkgMjIuNDk2NyA2OC41NTU4IDIzLjM4NDYgNjcuNjY2MyAyNC4xMTEyIDY2LjY1NSAyNC42&#10;MjggNjYuNDUxOSAyMy42Mzc1IDY2LjE2MTEgMjIuNjY3IDY1Ljc4NiAyMS43MjhMNjYuNDg2IDIx&#10;LjExQzY4LjQ2OCAxOS4xOTUxIDY4LjUyMjQgMTYuMDM2MSA2Ni42MDc2IDE0LjA1NDEgNjQuOTAw&#10;OSAxMi4yODc2IDYyLjE2MjUgMTIuMDI1OCA2MC4xNTIgMTMuNDM3TDU5LjU5NCAxMy43NzNDNTgu&#10;Nzk0NiAxMy4xNzk3IDU3Ljk1IDEyLjY0OTcgNTcuMDY4IDEyLjE4OCA1OC41Nzg0IDEwLjQ5MzIg&#10;NjAuNzQwOSA5LjUyNDYgNjMuMDExIDkuNTI2Wk0yNi43NiAyMi41MTVDMjQuMDA1MiAxOS4wNjU5&#10;IDI0LjU2NDUgMTQuMDM3MyAyOC4wMSAxMS4yNzggMzEuMzE0NCA4LjYyODMgMzYuMTEzNiA5LjAy&#10;MzQ4IDM4Ljk0IDEyLjE3OCAzOC4wNTcgMTIuNjQwNCAzNy4yMTE0IDEzLjE3MSAzNi40MTEgMTMu&#10;NzY1TDM1Ljg5MyAxMy40NTRDMzMuODc4NSAxMi4wMzI5IDMxLjEzMDQgMTIuMjg0MSAyOS40MDcg&#10;MTQuMDQ3IDI3LjQ5MSAxNi4wMjg3IDI3LjU0NDMgMTkuMTg4NCAyOS41MjYgMjEuMTA0MyAyOS41&#10;MzY2IDIxLjExNDYgMjkuNTQ3MyAyMS4xMjQ4IDI5LjU1OCAyMS4xMzVMMzAuMjE3IDIxLjcxNkMy&#10;OS44NDEzIDIyLjY1NDkgMjkuNTUwMiAyMy42MjU0IDI5LjM0NyAyNC42MTYgMjguMzQ3NCAyNC4x&#10;MDQgMjcuNDY2MiAyMy4zODgzIDI2Ljc2IDIyLjUxNVpNMzAuOTE1IDE5LjY3QzI5LjcyODEgMTgu&#10;NTMxNCAyOS42ODkgMTYuNjQ2MiAzMC44Mjc2IDE1LjQ1OTQgMzEuMzkwNSAxNC44NzI2IDMyLjE2&#10;ODkgMTQuNTQxNSAzMi45ODIgMTQuNTQzIDMzLjYyMDcgMTQuNTQ1MSAzNC4yNDMzIDE0Ljc0MyAz&#10;NC43NjYgMTUuMTEgMzMuMjkgMTYuNDY5MSAzMi4wNDkgMTguMDYzIDMxLjA5MyAxOS44MjdaTTMx&#10;IDI4QzMxIDE5LjE3OCAzOC42MjYgMTIgNDggMTIgNTcuMzc0IDEyIDY1IDE5LjE3OCA2NSAyOCA2&#10;NSAzNi44MjIgNTcuMzc0IDQ0IDQ4IDQ0IDM4LjYyNiA0NCAzMSAzNi44MjIgMzEgMjhaTTMwLjk3&#10;NCA2Ny4xMjhDMjkuNDQyNyA2My4zNDQzIDI5LjA5NjUgNTkuMTg0OCAyOS45ODEgNTUuMkwzMC4x&#10;NDYgNTQuNDUxIDMwLjY4OCA1Mi40OThDMzAuODQxNCA1MS45Njc0IDMwLjUzNTYgNTEuNDEzIDMw&#10;LjAwNSA1MS4yNTk3IDI5LjQ3NDQgNTEuMTA2MyAyOC45MiA1MS40MTIxIDI4Ljc2NjYgNTEuOTQy&#10;NyAyOC43NjQ3IDUxLjk0OTQgMjguNzYyOCA1MS45NTYyIDI4Ljc2MSA1MS45NjNMMjguNTIgNTIu&#10;ODI4QzI3LjA5NiA1Mi40MDggMjUuODk4IDUyLjAwNSAyNC45NjMgNTEuNjI4IDIyLjE0MyA1MC40&#10;OTg5IDIwLjc3MjQgNDcuMjk3NSAyMS45MDE1IDQ0LjQ3NzUgMjMuMDMwNiA0MS42NTc1IDI2LjIz&#10;MiA0MC4yODY4IDI5LjA1MiA0MS40MTZMMjkuMDg1IDQxLjQyOSAyOS4xMTkgNDEuNDQxQzMwLjM1&#10;MiA0MS44ODQgMzEuNjE5IDQyLjI4NyAzMi44NzMgNDIuNjQxIDM0LjYxODMgNDMuMTIwMiAzNi40&#10;MTczIDQzLjM3NTkgMzguMjI3IDQzLjQwMiA0NC4yODQyIDQ2Ljg2IDUxLjcxNzggNDYuODYgNTcu&#10;Nzc1IDQzLjQwMiA1OS41OSA0My4zNzczIDYxLjM5NDYgNDMuMTIxNiA2My4xNDUgNDIuNjQxIDY0&#10;LjQwNCA0Mi4yODggNjUuNjY2IDQxLjg4NSA2Ni44OTYgNDEuNDQxTDY2LjkzNiA0MS40MjcgNjYu&#10;OTc1IDQxLjQxMSA2Ny4wNzUgNDEuMzcxQzY5LjkwNzEgNDAuMjcyOCA3My4wOTMzIDQxLjY3ODQg&#10;NzQuMTkxNSA0NC41MTA1IDc1LjI4OTcgNDcuMzQyNiA3My44ODQxIDUwLjUyODggNzEuMDUyIDUx&#10;LjYyNyA3MC4wODEgNTIuMDEzIDY4Ljg5MSA1Mi40MTQgNjcuNTIyIDUyLjgxN0w2Ny4yODQgNTEu&#10;OTYxQzY3LjEzNjMgNTEuNDI4NiA2Ni41ODQ5IDUxLjExNjggNjYuMDUyNSA1MS4yNjQ1IDY1LjUy&#10;MDEgNTEuNDEyMiA2NS4yMDgzIDUxLjk2MzYgNjUuMzU2IDUyLjQ5Nkw2NS43MzkgNTMuODcyIDY2&#10;LjAzMSA1NS4xOThDNjYuOTE5MyA1OS4yMDE1IDY2LjU2NTYgNjMuMzgwNyA2NS4wMTcgNjcuMTc4&#10;TDY0Ljc2MiA2Ny44MDUgNjMuOTcyIDY5LjU4OUM2My43MzYyIDcwLjA4ODQgNjMuOTQ5OCA3MC42&#10;ODQ0IDY0LjQ0OTIgNzAuOTIwMiA2NC45NDg3IDcxLjE1NjEgNjUuNTQ0NyA3MC45NDI0IDY1Ljc4&#10;MDUgNzAuNDQzIDY1Ljc4NzQgNzAuNDI4NSA2NS43OTM5IDcwLjQxMzggNjUuOCA3MC4zOTlMNjYu&#10;MDc0IDY5Ljc4IDcxLjcyNyA3My4wMTFDNzUuMzE1MSA3NS4wMDc3IDc2LjYwNTIgNzkuNTM1IDc0&#10;LjYwODYgODMuMTIzMSA3My4yNzcgODUuNTE1OSA3MC43MzggODYuOTgzMSA2OCA4Ni45NDIgNjYu&#10;NTk3MiA4Ni45NDIxIDY1LjIxODcgODYuNTc2NyA2NCA4NS44ODJMNTMuNzg0IDgwLjA0M0M1NC4z&#10;ODY2IDc5Ljc5ODEgNTQuOTYxOCA3OS40OTA0IDU1LjUgNzkuMTI1IDU1Ljk2NTUgNzguODI3NyA1&#10;Ni4xMDE4IDc4LjIwOTQgNTUuODA0NSA3Ny43NDQgNTUuNTA3MiA3Ny4yNzg1IDU0Ljg4ODkgNzcu&#10;MTQyMiA1NC40MjM1IDc3LjQzOTQgNTQuNDA3NyA3Ny40NDk1IDU0LjM5MjIgNzcuNDYgNTQuMzc3&#10;IDc3LjQ3MSA1My40MDE3IDc4LjEyMjQgNTIuMjk0MSA3OC41NDkzIDUxLjEzNCA3OC43MjFMNTAu&#10;Njg1IDc4LjhDNDguOTEyMyA3OS4xMDggNDcuMDk5NyA3OS4xMDggNDUuMzI3IDc4LjhMNDUuMDcy&#10;IDc4Ljc1NiA0NC45MTMgNzguNzNDNDMuNzUxNyA3OC41NTUgNDIuNjQzNSA3OC4xMjUgNDEuNjY4&#10;IDc3LjQ3MSA0MS4yMiA3Ny4xNDgxIDQwLjU5NSA3Ny4yNDk1IDQwLjI3MiA3Ny42OTc1IDM5Ljk0&#10;OTEgNzguMTQ1NSA0MC4wNTA1IDc4Ljc3MDUgNDAuNDk4NSA3OS4wOTM0IDQwLjUxMzcgNzkuMTA0&#10;NCA0MC41MjkyIDc5LjExNDkgNDAuNTQ1IDc5LjEyNSA0MS4wNzg1IDc5LjQ4NjYgNDEuNjQ4MyA3&#10;OS43OTE1IDQyLjI0NSA4MC4wMzVMMzEuNzI3IDg2LjA0M0MyOC4xMzEgODguMDk4OCAyMy41NDk0&#10;IDg2Ljg1MDMgMjEuNDkzNiA4My4yNTQzIDIxLjQwOTcgODMuMTA3NiAyMS4zMzA4IDgyLjk1ODEg&#10;MjEuMjU3IDgyLjgwNiAxOS41NzY3IDc5LjEzNSAyMS4wMjE4IDc0Ljc4OTYgMjQuNTY2IDcyLjg1&#10;NkwyOS45NjYgNjkuNzcxIDMwLjI0NyA3MC40MDVDMzAuNDA3IDcwLjc2NjMgMzAuNzY0OCA3MC45&#10;OTk1IDMxLjE2IDcxIDMxLjI5NzkgNzAuOTk5NyAzMS40MzQyIDcwLjk3MDQgMzEuNTYgNzAuOTE0&#10;IDMyLjA2NDcgNzAuNjkwMiAzMi4yOTI1IDcwLjA5OTggMzIuMDY5IDY5LjU5NVoiLz48Y2lyY2xl&#10;IGN4PSI0MC4wMDYiIGN5PSIyNi41MjgiIHI9IjIiLz48cGF0aCBkPSJNNDguMDA2IDQxLjUyOEM1&#10;Mi4yNTUgNDEuNTI4IDU1LjcxMiAzOC4zODggNTUuNzEyIDM0LjUyOCA1NS43MTIgMzAuNjY4IDUy&#10;LjI1NSAyNy41MjggNDguMDA2IDI3LjUyOCA0My43NTcgMjcuNTI4IDQwLjMgMzAuNjY5IDQwLjMg&#10;MzQuNTI4IDQwLjMgMzguMzg3IDQzLjc1NyA0MS41MjggNDguMDA2IDQxLjUyOFpNNDguMDA2IDI5&#10;LjUyOEM1MS4xNTIgMjkuNTI4IDUzLjcxMiAzMS43NzEgNTMuNzEyIDM0LjUyOCA1My43MTIgMzcu&#10;Mjg1IDUxLjE1MiAzOS41MjggNDguMDA2IDM5LjUyOCA0NC44NiAzOS41MjggNDIuMyAzNy4yODUg&#10;NDIuMyAzNC41MjggNDIuMyAzMS43NzEgNDQuODU5IDI5LjUyOCA0OC4wMDYgMjkuNTI4WiIvPjxj&#10;aXJjbGUgY3g9IjU2LjAwNiIgY3k9IjI2LjUyOCIgcj0iMiIvPjxwYXRoIGQ9Ik00OC4wMDYgMzUu&#10;MDI4QzQ5LjExODQgMzQuOTI5NyA0OS45NDA1IDMzLjk0ODIgNDkuODQyMiAzMi44MzU4IDQ5Ljc0&#10;MzggMzEuNzIzNSA0OC43NjI0IDMwLjkwMTQgNDcuNjUgMzAuOTk5NyA0Ni42MDYzIDMxLjA5MTkg&#10;NDUuODA1OSAzMS45NjYyIDQ1LjgwNiAzMy4wMTQgNDUuODYwNiAzNC4xNzYyIDQ2Ljg0MzUgMzUu&#10;MDc2IDQ4LjAwNiAzNS4wMjhaIi8+PC9nPjwvc3ZnPlBLAwQKAAAAAAAAACEABJbgjNUcAADVHAAA&#10;FAAAAGRycy9tZWRpYS9pbWFnZTMucG5niVBORw0KGgoAAAANSUhEUgAAAYAAAAGACAYAAACkx7W/&#10;AAAAAXNSR0IArs4c6QAAAARnQU1BAACxjwv8YQUAAAAJcEhZcwAAOw4AADsOAcy2oYMAABxqSURB&#10;VHhe7d0H1C1XWcbxS5FiVAJINAIaBEWKEhCpKhGx0Yw06QQpiohGwYL0AEE0giJgA6MYJBowKESw&#10;QLCASDGgiKCYiCCIlIAlCIr6PCt3dOfwfnfPzJ6ZPWf2/7fWs2BBMvfcc2b2O7PbHAIAAAAAAAAA&#10;AAAAAAAAAAAAAAAAAAAAAAAAAAAAAAAAAAAAAAAAAAAAAAAAAAAAAAAAAAAAAAAAAAAAAAAAAAAA&#10;AAAAAAAAAAAAAAAAAAAAAAAAAAAAAAAAAAAAAAAAAAAAAAAAAAAAAAAAAAAAAAAAAAAAAAAAAAAA&#10;AAAAAAAAAAAAAAAAAAAAAAAA7InLKndTzj38nwCAjbul8mTlzcr/HM6ZCgBgg45W7q2coXxE6Rr+&#10;Lh9Tbq0AADbixspjlNcqu43+bp6iAAD22BWUuyjPU96nRI19lDcpxygAgD1zPeWRyquUqIHvkwco&#10;AIA9cXvl2cr5StSoDwmDwQCwctdSHq6co0QN+dh8VLmVAgBYmdsqpylvV6IGfIp4iigAYAWOVR6k&#10;vET5uBI12lPmjcrVFABAJccpT1Per0QN9Zi8Rzlr53+LwspgAFiYt2e4o/IyJWqYx+YVio/r43ua&#10;6AeV6J/r4n8eALCAmyiPVV6nRA3ymLxFOVX5amXXjynRv9PlQsVbRgAAZnBF5a7K85Wpunk+oZyt&#10;PES5unKQE5SLlOgYXU5RAAATur7yKOXVStTwjsk7lGcot1P68qBydKwub1A+VwEAFLiUcgflOcoF&#10;StTgjon76h+hXFsZ6sFKdMw091MAACO4YXYD7YY6amDH5N3KcxUP6l5aGctdRG9Voj+jywsVAMAA&#10;7opxl4y7ZqKGdUxeo/yQcgNlKrnBYG8dfQsFAHAEvqP24KsHYT0YGzWoQ/MB5XTl7spRytRuo/y7&#10;Ev3ZXZ6kAAACnmbp6Zaedhk1oGPyeuXxyk2Vub1YiT5Dlz9TrqoAAMQNogdIX6T4bVpRwzk0Po6P&#10;5+Mu2eB6m4no86S5rwIATfMdue/MfYceNZRjcqQFW0tgMBgADuC+d/fBuy/effJRAzk0fRdsLSU3&#10;GPxh5eYKADThhopn3Xj2TdQojsk7lWcqQxZsLaHPYPATFQDYrMsod1J+VvF8+6ghHJNXKt+rXEdZ&#10;q9xgsLu9rqIAwKa4YXYD7YY6avzGxAXEhcQFxYVl7foMBt9HAYBN+AbFXTLumokavDHpFmy5C2mf&#10;fIGSm8p6hgIAe+saykOVlyqfVKKGbmjmXrC1FL+AJvr7dfmQcjMFAPbK1yhu4HJTHodkyQVbS/ha&#10;JTcY/AQFAFbP2xnfXzlT+RclatCGxsepsWBrKX0Gg6+sAMAqfZXiO1VvYxA1YmPiJwc/QfhJYsv6&#10;DAbfWwGA1fgs5R7KLyv/rEQN19B4jMBjBR4z8NhBC/oMBv+qAgDVfbnyw8ofKlFjNSbdgi3PEmpR&#10;n8FgP2UBwOIuq9xZ+TnlH5SokRqTfViwtQQPBv+bEn1HXTz4DQCL+RLl+5TfVaJGaUz2bcHWUs5S&#10;ou+ry58qRysAMKtvVH5K+RslaozGZF8XbC3lO5Toe0tzLwUAJndN5TuV31L+U4kaoKHx4LAHiT1Y&#10;7EFjHOxYJTcY/AIFACbj/mdvT/wXStTojImng3paKAOXw+QGgz+obGURHIBKjlFOUn5d+VclamyG&#10;xgu2vADMC8G8IAzD9RkMfpwCAIN5br33mX+/EjUuY+K70p9QjlNQ7lyl+27dFXee8ovKyYrfYkZX&#10;GoBBvlnxG7Gm6tt3PCvlnsoVFEznFsr3KO7q4bsFMMqNlEcrf6xEDfiYtL5gCwBW63LKicovKO9V&#10;okZ8TLwOgAVbALBC11W+X/l9JWrAx8Qrfr3y1yuAWbAFACvjvv1nKe9SokZ8TLzHj/f68Z4/wC5P&#10;JPBTpgekASzsi5SHKS9TPqVEjfjQsGALka6xf7Li880zvrpzhh1KgQWdoPy48jYlbbxLwoItmMeO&#10;jlf83oGnKp4xlntv82sVADP6POWBijcKy706sG9YsNW2yys3Vu6rnKr4/Qt/q0TnypFyoeJ3GQCY&#10;mOeCn6K8SYkuvjHxVg8tvGEL/8/rCL5S8es0/dv/tjLleNHtFAATuJLi3R7dt/phJbrghsYLv7y5&#10;mzd5a+UNW636TMWLx/xk93TFffZ/p0TnxVR5hAKggPtef1T5EyW6yMbE2zh7O2dv64ztOUrxuM0D&#10;FI8LvVw5X4nOhTnj9zoAGMj9sN+meI+Xf1Sii2tMvGDLL3Dxi1ywDZ6VdTPFY0Hec+kc5e+V6Pdf&#10;Op4yDKCnL1N+QPkDJbqgxiRdsOVXN2J/fbbi8R+/HOY05RWK36AW/e5riKeFXk0BcATfovyMMmWf&#10;LAu29p/fjubZON5fyXs2TbU195JxFyaAHd4e+bsV98/+txJdPEPjOy4WbO0fP5ntQ2Pv6aCecvwo&#10;xTN8/A7i3GaCD1YAHPZ1ivtq/0qJLpgxeYPiffxZsLV+V1a8TcJDFQ/E/54y5TjPFPGaEp9Tvpnw&#10;e5rvqFxLiTxDiY7RxU+2QNM+X3G/7YuVi5ToQhka3yH6jV2e6UE/6zpdVfG6Ck+z/WnFYzvvU6Lf&#10;s1b8hjGv+D5d+UHl9sqQl/f4Dj86bhf/nYEm3VLxPilvVqKLY0y8YMvv6PXrAbEeXjXt3+S7FN/1&#10;vkqZ8s1qU8Q3Da9XfklxN47Hnrx3VIlbKdGf1cUFz089QBPcL+o9U85QPqJEF8XQpAu2rqmgLj9x&#10;3UbxGM6zlVcrH1Ci365WvKWH38r2fOWRineG/UJlaj7fc11Yt1aATfP+KY9RvAlWdBGMCQu26vML&#10;8j1u83DlOcprFO+OGv1etfIx5XXK8xRPI/4mZckbhdx7JhgIxiZ5L5W7KL7wpuzbZcFWHR6rua3i&#10;d+56Faun0qZbHK8h3mTNNxleJOiX/PjmoPY2Hh7fiD5rFw8UA5txPcWP1e7njU74MXmP8vMKC7aW&#10;cazy9YpfZemFcn+kfEiJfptacReitwDxKzx9Q+B3LV9dWRt3TUafv8srFWDv3UFxN8AFSnSij4kb&#10;nh9RvkLBPLwtsRtPN6Iusp67PtX4zFTxBn/+XP58LkqeZ78v2yl7plP0d+ri1eisS8Fe+mLFXQK/&#10;o0Qn95i4W+FXlG9XvLwf0/EdsrtFTlZ85+zuEnebRL9DrfhJw4XfTx7eMdNPIn4i2Vee7vpPSvR3&#10;7eL9ioC94YvyJ5W/VqITeky6BVtcDNPwQKcHPN0X7nEYD4R+VIm++1pxsfdYgscUfCPhMQaPNWyN&#10;Z0JFf/8uJynAqvmR2zMWflP5DyU6kYeGBVvT8BRGT2X02IunNnqKo6c6Rt95rXh2kGcJuZvQs4Y8&#10;e8hvbWuBp8NG30kXb0sNrJLnKftdp+cp0ck7JizYGs+Lk7wi1YuVvGjJK1XXtjeO5/2fq7jh83oA&#10;v5O55QLv7yD6nrr4BTTAalxF8eZbv6ZM1W3wX4pfq8eCrf68x4wH170NgbcjcDeZtyeIvt9acf+2&#10;uzi8wvdhiheB8b7kS/LTTvTddfFOt542DVTld6A+TnEXQnSijol3SfRcaPdH42AeUPfGYt5gzIPg&#10;b1Smepn9VPH2DZ7e+yzF2zr4Cc6DnDgyd3XlptHeRAEW5/eh3k1xd0JutsKQeCdHzzb5UgWXdG3l&#10;ToqnuL5A8QvsP65E32OtePGeNytz8fZTm6cz+skQ43hmU/Q9d7mPAizmBoq7FtxXG52QY9It2PpW&#10;5TMUHDp0HcXfx6MVv7T+z5WpBtGniverccH21hreitlbMrNJ2bQ8rTX67rt4nA2Y1aUVdzM8V5ny&#10;3ags2LqYn3ZOVPyi+hcqHjj/hBJ9Z7XyXsXbafjlKg9RvGOlNy3DvLyALfo9upytALNwl4MX1fg9&#10;qdHJNyatL9i6ruKX0z9W8WD5W5RPKtF3VSt+IvNWA95vxlN4vQX3lRQsz6uXo9+oyzuVyyjAZHzS&#10;+eJ/hxKddGPiwcnWFmz5hfR3VTxA/iLlrYpnNUXfT614SwEXeC/Qe5DiF6R/joJ18Dqa3Kpr3lGN&#10;Yl7u70d7P1JO1f3gqYe/oXjF4tbnc19f8aD445Uzlb9UPqVE30utuPvO22+cpvhtajdX2DZj/XLb&#10;oftpGhjFA3enKu6KiE6uMXHj93TFc7u35lKKB8LvrjxBcYF7mzLVS+inijfXO0fxu5JdgP3kxeZh&#10;+8nbVEe/cZcnKUBvnoN9P8XdEn7xRXRSDU23YMvzvOd4S1INHvy+oXIPxRfZWcqUL56fKucrL1e8&#10;NYC3x/CL7I9SsA3elyn63bv4vASybqq4i8LvMI1OpDHZyoItD6S5L/WeyimKXzb/diX6O9eMV396&#10;CwA/Yd1f8W/qNRnYLl9b0bnQxU+gQMh3gu6u8JYAU75jdZ8XbPnlMDdS7qX4BfMvUaYc8J4q71L8&#10;VOX9j/zE5hXXV1TQFm+BcqRN+tz96BcqAf/HXRfeHsA7KUYnzZjs44KtyynHK36p/FMUD3J76lz0&#10;96sZP0n5JfVPU7yfkpf4s88LOrmnds82Q+PcjeGtArxP+ruV6EQZE79VyStS175g6/KKXyTv5fEe&#10;2H6p4pfAR3+nmvFn8mfzKk5/Vn9mf3bgIN5yJTqXunhdCRrlbQO8YtCLd6KTY0y8CZX3m3Gf+Brn&#10;hfvu2HfJ7hrxXbPvnt1lEv1dasZPG37q8NOHn0L8NMJ2FxjK23hH51cXLypEY/xOVi/Nn7JLwwu2&#10;POPFc8TXwv3eHuz0oKf7wz0I6sHQ6PPXjMcR/OIbjyt4fMHjDLyMHlPwuxyic66Lp3GjAddQvPGW&#10;uxCm2kIgXbB1jFKTB609jdHTGT2t0dMbPc0x+tw149daevDYM4b8lOTuMZbkYy7HKRcp0bnouC1w&#10;TwA2ytvquqvDb8WKToAxqb1gywuTvEDpgYoXLHnhkhcwRZ+1Zjwd1HOt/WTkVZeeLuo1AsCSvP13&#10;dH52ubOCDXH3gbcXmHIzNscvbvHd/tKzTDwzyTNc3G3lgeW1vZLQ8WZ17mJyN4536PQTF7AGvgmJ&#10;ztkuHicAAAAAAAAAAAAAAAAAAAAAAAAAAAAAAAAAAACoJtogiRBCyPw5Wqkq+lCEEELmDwWAEEIa&#10;DQWAEEIaDQWAEEIaDQWAEEIaDQWAEEIaDQWAEEIazeoLAABgnAuVqF3tQgEAgI2iAABAoygAANAo&#10;CgAANIoCAACNogAAQKMoAADQKAoAADSKAgAAjaIAAECjKAAA0CgKAAA0igIAAI2iAABAoygAANAo&#10;CkCBk5XoMxFCyJg8UVkSBWAkGn9CyBxZsghQAEag8SeEzJmligAFYCAaf0LIElmiCFAABqDxJ4Qs&#10;mbmLAAWgJxp/QkiNzFkEKAA90PgTQmpmriJAAcig8SeErCFzFAEKwBEMafzPU6p/WQD2zrlK1KZE&#10;mboIUAAOQOMPYCm1igAFIEDjD2BpNYoABWAHjT+AWpYuAhSABI0/gNqGFIHSNogCcBiNP4C16FsE&#10;KAAToPEHsDZ9igAFoBCNP4C1mruBbr4ARMeMQuMPYGkUgExKRcfcDY0/gBooAJmUio6ZhsYfQC0U&#10;gExKRcdMQ+MPoBYKQCalomOmAXJ8kZygeEKBZ274qfECxReX4//u/+1sxYt3/M8CfVAAMikVHTMN&#10;cBA35M9UchfRQfG/e7wCHIQCkEmp6JhpgJQviJMU39FH58uY+Fh+egB2UQAyKRUdMw3Q8R2/u3Oi&#10;82SK+GI8UQE6FIBMSkXHTAP4Iijp6hka/1mAUQAyKRUdMw3a5rv+Kbt7+sYXJk8DoABkUio6Zhq0&#10;y/3yuQtk7jA20DYKQCalomOmQZvW0Ph38aAz2kQByKRUdMw0aI8b3DGNv9cAuP/excPTO487HHfl&#10;+JheA+C1ANG/mwtFoE0UgExKRcdMg7YMbfz9z56uDJnP76LgYhAd70ihCLSHApBJqeiYadAON+JD&#10;Gn/f7ZdeIEMLAQPDbaEAZFIqOmYatMEnet/ZPr5opmyIXXj6ri/wn+0nCLSBApBJqeiYadAG381H&#10;v/9u3M8/RwPsC63v+ID/ObSBApBJqeiYabB9vpuPfvvd+Alh7guibxGgK6gNFIBMSkXHTINt8wne&#10;p+tnica/0+fz+MKtfnFidhSATEpFx0yDbevT9eP++SX73fsWJbqCto8CkEmp6JhpsF1u1HMXgFNj&#10;/35feNFn2Q0DwttGAcikVHTMNNiuPlMwa27M1ufzeQ0CtosCkEmp6JhpsE0+sXMnv7t+al8AfaaH&#10;8hSwXRSATEpFx0yDbfKq2uj3TrOGlbfufoo+Wxo2jOunemM2AgUgk1LRMdOslX8YNw7uJvDcdN8p&#10;Ov5B/Z8eIPT/x3TBWG6QdU0DrLmpof7NcUnp9eHfurs2uu+ru0a6fZvWau4Geu7jF4s+VJpS0THT&#10;rI1/EJ/UPoGjz3tQ3JdNV8HF+sz7X1Ph7PMUwD5BF/P14XM917DtxjdRa7xZogBkUio6Zpo1mWKL&#10;4pqDmmvhgdPou+ni77j6ib8jV/BbnxLq32uK62Ould5jUQAyKRUdM80a+EfIdQMMyZKLmtYo15j6&#10;CWtt3LhFn7WLL+RWTX19+Ltcy9MABSCTUtEx09Tmu5Gh3T194h++xvz22tzfG30fadbYJ+wLMfqs&#10;adbclz0XXx++a4++j9Ks4UaAApBJqeiYaWryl99nRejY+MdvbVwgN/vH3/da5Rq61mYDzX19OLXH&#10;VigAmZSKjpmmprnubNL4z2hJrv9/zWMkviONPnOX1sYBcr/lVKn5ZEUByKRUdMw0teT6fKdMS6tJ&#10;c91pa542m5u95Iu5FUteHz5naqEAZFIqOmaaGtwtk/thuvgR2Hetbhx8p+J/1/996FTRFrqC+vT/&#10;r/l78MUYfeY0LYwD+Hvoe277Opri+qjVvUYByKRUdMw0NeQe9bv4zj33A/nkj/7d3bQwPTQ3n37N&#10;/f+dXJ93C+sBck9CXaa8PtxQ1kAByKRUdMw0NfS5M/FF0FefhUS1TvAl5RqOfegKyzVYLQwE9xkb&#10;G3J99HkydGo8XVEAMikVHTPN0vrc3Yy5W+9zp7P1u8fcDKB9eArKPR36/9+yPo31mELe5/qocYNA&#10;AcikVHTMNEvLDW756WDsj5J7stiHBrBE7rvdh7//FopYiTmvj1z3Wo1ZVhSATEpFx0yzNN9lRJ+j&#10;S8kFnrt73Po0wtxd3j50n+SeELf+G9a8PtxYLo0CkEmp6JhplpZb0j6kb3NXrvGocYIvKdd47EMX&#10;WG48Z+sFIHd9lPyGa7w+KACZlIqOmWZpuW6akmmK/jGjY3bZegGYs7guJdcHvg8zmUrUvD6cpRtE&#10;CkAmpaJjplla7geZ+wTfstzskX3YG6n1AtDa9UEByKRUdMw0S5tznvcW5sGXaKELaOtbe+SKeMk4&#10;Tq64+uljaRSATEpFx0yztNxAZck0v9wMiq03HlsYBM7NAqoxVXFJuSI+5/VR4waJApBJqeiYaZaW&#10;m4kw9i7EP2Tu7qlkBsU+yH23JY3HUnKN1NZ/w1wRd4M2xlqvDwpAJqWiY6ZZWm4mgjPmRMw1fs4+&#10;DIKWyN0970Pj2XoBcB9/9PdOM2YmVO57dWpcHxSATEpFx0xTQ26mgzNkwNInbu6H9v9f/ceeWa64&#10;7sMUyi2MY5Tqc30Maazd97/W62PuBnru4xeLPlSaUtEx09SQe8ztkrvb84/nfyb3Iztbv3O03ACq&#10;v6e128JU1lI1ro9a3YMUgExKRcdMU4O/9OizRPHAlE9ON27+9xz/dz/S5mYUdfFJMOSJYl/1+V5L&#10;phHOzZ8/d8G2UAD6fA9dpro+ap0XczfQcx+/WPSh0pSKjpmmlr53OVNkHwY/p5LrPlhzF0pumqIv&#10;5uoX7EL69NlPFf9ZtVAAMikVHTNNTblZCVPEDWIrjYblCuuai2Gu0duHMYwpLXF9+M+oeX1QADIp&#10;FR0zTU3+8nM/UEl8bN9VtiQ3E2jsNNsl5Pr/W3qSM18ffQaEx8ZdRLUbQApAJqWiY6apzf2VcxSB&#10;Fht/8wkdfR9p1jgO4M+dOw9a6P/f5d9qjiLgY67hPKAAZFIqOmaaNfCP0HfAqk98rDUPds4t12Cs&#10;8U461/3jC7n6xVrJ1NeHu33Wcn1QADIpFR0zzZqUDgz7x/YxWm0oOrnv0d/T2uQauNb6/yOlA8P+&#10;3X2MNV0fFIBMSkXHTLM2vjPxHWr0WQ9K1/C32OUTcbda9D2lWdNsoH37vDW5wcotlttNd32s8amY&#10;ApBJqeiYadbMdys+cdPZEP5BHd8x+v9zw1D9R1yhXDeQv9O1yA3++vfmN/50HhPpro/u906vD3+v&#10;a78+/Fl3f+80FIBC0THTYJtys4GcNQyq9rn7b232T4l9K5QUgExKRcdMg23yiR393ml8cdTkz5g+&#10;3UXxZ2x5QH/rKACZlIqOmQbb5e6B6DdP43+mlj6Dmgz+bhsFIJNS0THTYLt8cke/+W5qDJ77rj53&#10;cTruIsJ2UQAyKRUdMw22rc+MEQ8gLnkh+M/Kdf043P1vHwUgk1LRMdNg23yC52YEOZ41sgR/ntys&#10;H8cXbvWLE7OjAGRSKjpmGmxfn5k2zhJTQ/vOYff4ALaPApBJqeiYadCGPnfdjovAHBeFj9m38afr&#10;px0UgExKRcdMgzb4RO/TFeT4oply8NXHGvJns6K7HRSATEpFx0yDdvTtCupSugDLF5e7cnIXYRq2&#10;fGgLBSCTUtEx06AtQ4uA47UCQxZj+aJy8eh719+Ffv/2UAAyKRUdMw3aM6YIOO6bd8Puf98xX0Du&#10;svG2Em7A3c8/5I6/C9s9tIkCkEmp6Jhp0KY+q3CXSs3VyKiLApBJqeiYadCuNRQBGv+2UQAyKRUd&#10;Mw3a5u6boX31U8QXJgO+oABkUio6ZhrAhr5kpCRea8AOnzAKQCalomOmAToe2M1dMCXxsZnpgxQF&#10;IJNS0THTALvcSE/ZLeRjeZYPd/3YRQHIpFR0zDTAQfxEMLZryBeeu3o8xlD9IsNqUQAyKRUdMw3Q&#10;h+f5+y7ejbrv6NMLy//d/5v/P8/q4T3N6IsCkEmp6JhpAKAWCkAmpaJjpvFdGwDUQAHIpFR0zN1Q&#10;BADUQAHIpFR0zCgUAQBLowBkUsqDctFxo1AEACzFjS8FIJMpUAQArIkb3j5vqaMATIQiAGAN+jb+&#10;DgVgQhQBADUNafwdCsDEKAIAahja+LutKkUBCFAEACypRuNvFIADUAQALKFW428UgCOgCACYU83G&#10;3ygAGUOKACGEzJWpG3+jAPRAESCE1Mwcjb9RAHqiCBBCamSuxt8oAANQBAghS2bOxt8oAANRBAgh&#10;S2Tuxt8oACNQBAghc2aJxt8oACNRBAghc2Spxt8oAAUoAoSQKbNk428UAABoFAUAABpFAQCARlEA&#10;AKBRFAAAaBQFAAAaRQEAgEZRAACgURQAAGgUBQAAGkUBAIBGUQAAoFEUAABoFAUAABpFAQCARlEA&#10;AKBRe18ACCGEzBMKACGENBoKACGENBoKACGENBoKACGENBoKACGENBoKACGENBoKACGENJrqBQAA&#10;AAAAAAAAAAAAAAAAAAAAAAAAAAAAAAAAAAAAAAAAAAAAAAAAAAAAAAAAAAAAAAAAAAAAAAAAAAAA&#10;AAAAAAAAAAAAAAAAAAAAAAAAAAAAAAAAAAAAAAAAAAAAAAAAAAAAAAAAAAAAAAAAAAAAAAAAAAAA&#10;AAAAAAAAAAAAAAAAAAAAAAAAAAAAAAAAAAAAcOjQ/wJxthA+epSiBQAAAABJRU5ErkJgglBLAwQK&#10;AAAAAAAAACEAeJO3sS4HAAAuBwAAFAAAAGRycy9tZWRpYS9pbWFnZTQuc3ZnPHN2ZyB2aWV3Qm94&#10;PSIwIDAgOTYgOTYiIHhtbG5zPSJodHRwOi8vd3d3LnczLm9yZy8yMDAwL3N2ZyIgeG1sbnM6eGxp&#10;bms9Imh0dHA6Ly93d3cudzMub3JnLzE5OTkveGxpbmsiIGlkPSJJY29uc19Nb25leV9NIiBvdmVy&#10;Zmxvdz0iaGlkZGVuIj48ZyBpZD0iSWNvbnMiPjxwYXRoIGQ9Ik04MC41MjIgMjguOTc3IDgyLjEg&#10;MzcgODQuMTM4IDM3IDgyLjEgMjYuNjI1IDMwIDM2Ljk4MkMyOS45NDUgMzYuOTkzIDI5Ljk0NiAz&#10;Ny4wMDEgMzAgMzcuMDAxTDQwLjE2MSAzNy4wMDFaIi8+PHBhdGggZD0iTTY4LjY1NSAxOC4xMDcg&#10;NzEuNjY4IDI1LjY0IDczLjY2OCAyNS4yNCA2OS43NjggMTUuNDkgMTcuMjA4IDM2Ljk4MkMxNy4x&#10;ODIgMzYuOTkzIDE3LjE4NCAzNy4wMDEgMTcuMjA4IDM3LjAwMUwyMi40NDIgMzcuMDAxWiIvPjxw&#10;YXRoIGQ9Ik05Mi4wMTIgNDAgNCA0MCA0IDgwIDkyLjAxMiA4MFpNOTAuMDEyIDc4IDYgNzggNiA0&#10;MiA5MC4wMTIgNDJaIi8+PHBhdGggZD0iTTQ4LjAwNiA2OUM1MS45ODMgNjkgNTUuMjA2IDY0Ljk3&#10;MSA1NS4yMDYgNjAgNTUuMjA2IDU1LjAyOSA1MS45ODIgNTEgNDguMDA2IDUxIDQ0LjAzIDUxIDQw&#10;LjgwNiA1NS4wMjkgNDAuODA2IDYwIDQwLjgwNiA2NC45NzEgNDQuMDI5IDY5IDQ4LjAwNiA2OVpN&#10;NDguMDA2IDUzQzUwLjg3NCA1MyA1My4yMDYgNTYuMTQgNTMuMjA2IDYwIDUzLjIwNiA2My44NiA1&#10;MC44NzMgNjcgNDguMDA2IDY3IDQ1LjEzOSA2NyA0Mi44MDYgNjMuODYgNDIuODA2IDYwIDQyLjgw&#10;NiA1Ni4xNCA0NS4xMzkgNTMgNDguMDA2IDUzWiIvPjxwYXRoIGQ9Ik0yMS45MTggNjMuODU5QzI0&#10;LjA1NDcgNjQuNDUxOCAyNi4yNjc0IDYzLjIwMDIgMjYuODYwMiA2MS4wNjM1IDI3LjA1NTEgNjAu&#10;MzYwOSAyNy4wNTUxIDU5LjYxODUgMjYuODYgNTguOTE2IDI2LjQ5MjMgNTcuNTY3NiAyNS40Mzky&#10;IDU2LjUxNDEgMjQuMDkxIDU2LjE0NiAyMS45NTQ3IDU1LjU1MTcgMTkuNzQxMSA1Ni44MDE3IDE5&#10;LjE0NjggNTguOTM4IDE4Ljk1MDggNTkuNjQyMyAxOC45NTA5IDYwLjM4NjcgMTkuMTQ3IDYxLjA5&#10;MSAxOS41MTUzIDYyLjQzOTMgMjAuNTY5MyA2My40OTIyIDIxLjkxOCA2My44NTlaTTIzIDU4QzI0&#10;LjEwNDYgNTggMjUgNTguODk1NCAyNSA2MCAyNSA2MS4xMDQ2IDI0LjEwNDYgNjIgMjMgNjIgMjEu&#10;ODk1NCA2MiAyMSA2MS4xMDQ2IDIxIDYwIDIxIDU4Ljg5NTQgMjEuODk1NCA1OCAyMyA1OFoiLz48&#10;cGF0aCBkPSJNNzMuODI2IDYzLjkyMUM3NS43MjMxIDYzLjQ3ODkgNzcuMDUxNCA2MS43Njg1IDc3&#10;LjAxIDU5LjgyMUw3Ny4wMSA1OS44MjFDNzcuMDM2IDU4LjUwMDIgNzYuMzQ4IDU3LjI2NzkgNzUu&#10;MjEgNTYuNTk3IDczLjMxMzUgNTUuNDEwMSA3MC44MTM5IDU1Ljk4NTMgNjkuNjI2OSA1Ny44ODE4&#10;IDY5LjIyOTggNTguNTE2MyA2OS4wMTYzIDU5LjI0ODUgNjkuMDEgNTkuOTk3IDY5LjAxMDMgNjIu&#10;MjEgNzAuODA0NSA2NC4wMDM4IDczLjAxNzUgNjQuMDAzNSA3My4yODkxIDY0LjAwMzUgNzMuNTYg&#10;NjMuOTc1OCA3My44MjYgNjMuOTIxWk03My4wMSA1OEM3NC4xMTQ2IDU4IDc1LjAxIDU4Ljg5NTQg&#10;NzUuMDEgNjAgNzUuMDEgNjEuMTA0NiA3NC4xMTQ2IDYyIDczLjAxIDYyIDcxLjkwNTQgNjIgNzEu&#10;MDEgNjEuMTA0NiA3MS4wMSA2MCA3MS4wMSA1OC44OTU0IDcxLjkwNTQgNTggNzMuMDEgNThaIi8+&#10;PHBhdGggZD0iTTgzLjAxMSA3NCA4Ni4wMTEgNzEgODYuMDExIDQ5IDgzLjAxMSA0NiAxNCA0NiAx&#10;MCA1MCAxMCA3MCAxNCA3NFpNMTIgNTAuODMgMTQuODMgNDggODIuMTgzIDQ4IDg0LjAxMSA0OS44&#10;MjggODQuMDExIDcwLjE3NCA4Mi4xODMgNzIgMTQuODMgNzIgMTIgNjkuMTc0WiIvPjwvZz48L3N2&#10;Zz5QSwMECgAAAAAAAAAhAH2dNfGtFwAArRcAABQAAABkcnMvbWVkaWEvaW1hZ2U1LnBuZ4lQTkcN&#10;ChoKAAAADUlIRFIAAAGAAAABgAgGAAAApMe1vwAAAAFzUkdCAK7OHOkAAAAEZ0FNQQAAsY8L/GEF&#10;AAAACXBIWXMAADsOAAA7DgHMtqGDAAAXQklEQVR4Xu3dgZFj2W2F4Q1BITgEh6AQHIJDcAjOwCEo&#10;BIXgEByCQ1AIcsNaVh3NHnYTvCABPP5f1alSaXt67qDvA5qP5OVvAAAAAAAAAAAAAAAAAAAAAAAA&#10;AAAAAAAAAAAAAAAAAAAAAAAAAAAAAAAAAAAAAAAAAAAAAAAAAAAAAAAAAAAAAAAAAAAAAAAAAAAA&#10;AAAAAAAAAAAAAAAAAAAAAAAAAAAAAAAAAAAAAAAAAAAAAAAAAHBZ//p7AAAfJBr/334PQwAAPsSt&#10;+f9d8uevAAAuLBr9r82fIQAAF/dd87/l374CALiQf//KT83/lvhaAMAF/MdXHm3+t8SfAQAsFo3c&#10;NfhHwhAAgKVOmv8t//kVAMAi0bhdQ38mDAEAWOK/vuIa+Un+8hUAwFB/+ko0atfAXf7n97j/5vLf&#10;XwEADPNM8/+Xr8SfYwgAwFLRxP/6FdewXaLhx5+5if8djd19rQtDAAAGyDb/aN7a/FVmCMQQAQA0&#10;qWz+N9kh8NP3AwAUyzb/eH7g0WadfS6BIQAAbxJP3maeuI2XhWabdGYI/O9XYk0AgBeKs/yj4bpG&#10;7PJM87/JvJ8gzhrig2UA4EWeaf6nMu8oZggAwAu4T/H6LhXN/4YhAABNss3/FWf3ZA+W49PFAODQ&#10;I5/ipXnlh7nEWtzfeS8MAQB4Uqb5x9e945O8skOAj5gEgKTMRzjG172z0WaHAB8xCQAPivvtU5v/&#10;TTwv4dZzL3y6GAD8IPNka1fzv8k+Oc0QAIA7NjX/mwmvUAKA1Ta/1j6OgWAIAMATMkcuTD13J46b&#10;yJxPFGcNAcDHiqb5zKd4TZUdAnywDICPdLXmf8MQAIBvRJM8+QjH6WKtmQ+WYQgA+AjZ5h/NcVPz&#10;V5khEEMOAC7rk5r/TXYIbP/3AsAfRGPLNMN4fuAqzTD7XAdDAMBlxJO3mSdGTz7Fa6rMEOAjJgFc&#10;Qrxh610f4Thd5v0O097sBgApzzT/q+PTxQBcXjSuzPEIn9D8bxgCAC4r2/y7zsaJdXY118zBdxE+&#10;XQzAeJlP8Yp0fVjKbUh1/oad/WAZhgCAseJ45kebf3xdd/PX9XQ11+wQmHAENgD8k8kf4ai+e4Sy&#10;ZQjwEZMAxoj72Rua/yOPULqaa3YI8OliANpt+RSvzJCadGvquzAEALS5YvO/pau5ZocAny4G4O22&#10;vJY9M6R+TVdzjWMgGAIARsocadB5rs1J87+lq7nGcRiZ85PirCEAeJloSls+xSvzCOWndDXX7BCI&#10;01YBoNym5p9Z56Ppaq4MAQCtoglt+AjHZ4bUhubKEADQItv8o/l0Nf/skIpHKJuaa/zdbk0u8W8C&#10;gKddufnrOuN/b2mu2XV2/DwALJdtinHrpaPZxN9ZNaS2NNfsba6udQJYKG6NbPgUr8rmf3PySOKd&#10;MkOAj5gE8JB4w9aG5h8NLRqwW5NL5hFKprl2vskt836MznUCWOCZ5t/hHUNqS3NlCAA4Fo0hc/zA&#10;pub/rC3NdcuxHAAGyjb/ruMROoZUtrl2faZA9tiLrnUCGCQaQaapbjkquXJIbWmu2c8UYAgAH+yR&#10;D0i5Jb6u88NSMs3/FUc5Z5tr19HXW9YJoFE0yQ3NP/7eKevMNtfOgenWcy9d6wTQINv8N3yQy6ub&#10;/022ub7i0cgjtqwTwBvFhe4agMum5v/OdcbzEW4d99LVXLesE8AbbGr+bk0uXeu86iunutYJ4IWy&#10;L2eMxtFhy5AK2eba9d6JeNc0QwD4UJk3NHWeG7PljVcqeyRFnEfUId4JnT06A8BicdFnT47saP7Z&#10;dXYOKSfbXLcMga51Ajh01ebftc6fMAQAjBAX+YZjjbes81HZ5hpf2yG7ToYAsMSWprplnc+Ihun+&#10;DS6d/67sOgEMlm2q0QA2NP+udZ646hDY9nMAPkJcmJmLOe67d1zM2XVubP43W57Yzj4HwxAABonG&#10;8eoPSKmQXWfXkKqUaa6dL23dMqwAiGgYG5r/lnW+wpb3N2x8HwbwsZ5pqh22rPOVtrwTmyEALBAX&#10;XlyA7sJ06Wz+G9b5DpkhEIkTPTtsGVbAR8o21a6zXbas853i7CL3b7+XriGQOZMp0rVO4KPEhZZp&#10;qp0fSrJhnR2iNq4G97Llg2UYAsALxW+PjzbV+LquxhF/74Z1drrqEOg8nRW4rHhIvqGpZtf5yQ0j&#10;21yjth22DCvgkrY0VZp/3pbnSbYMK+BS4kJyF5hLd/N3a3Kh+f+zTU/qu/XcC0MAOLClqWZfNkjz&#10;/6Nn3iXdgVd2AW+QbapxYXbgjUN14p3PcdaOq51LnJPUIYYVQwB4kUxTjd8aO85liWbF+TH1Ng2B&#10;zDq7HrEAa2SbalyAG5p/1zq32jIEtqwTGG9T87/qB7lMEw3T1dQl6tyBIQAc2tJUaf7vlx0CXfuC&#10;IQA8YUtTza4zLvKOdV5R9rmWrrpveMQCjLGlqcbfmbm4499E86+VGQKdr7bKDgH2CT5StqlGA+i4&#10;WOJ5huxZ/lzUr7HlJbfZ57LYL/goW5pqNBCa/yxb3h+SvW3Fq8TwEbY01WfWiffIDIFInOPTYcsj&#10;FuAttjTVWGfmnZ40//eLEzfdz+JeGAJAoy1NNRpFZp28zb9P9oTOLWdFMQRwKdnm39VUs82fc9/7&#10;ZYdA5+dEuPXcS9cjFqDUlqYaf++j64yvo/nPkR0CXcc0Z9fJEMBqW5pqNITMOjnOeZ54lOl+Xvey&#10;ZQiw17BStqnS/HFq061Gt5574dEmVtnSVGOdbk0uNP8dNr3YwK3nXroesQApW5pq9pUZNP894k1V&#10;Gw5n23LbCnjIluafeW12vG8hLlTsEm8e3DIEMo9YeNkxRsr+Rt3xCodoCtlzWniL/l4MAeANNpx7&#10;QvP/TPFzz57Q2SF72yr2MtBqS1ONdfJBLp8tOwQ6fv7xd2aGQNcjFoDmj3U27AOGAMbb0lSz64yL&#10;qWOdeJ/s7cqOFwAwBDDWpuafuYiiMdD8P8OWEzqzt62Al8o2/67fqONWU/bYaZr/Z7nqEGAf4yVi&#10;Y2U2Y9dv1HGh0vzxiOxLl7uGQPa5NvYzSm35jfqZ5o/PlnnzYqTrhM4Nz13ggrb8Rh3rzLyZhuaP&#10;my0ndMaedetx6XzEgovY8ht1XMCZ5s87KfGr7BDoOqGTIYC32PIbdab5x9dxtC7u2TIEtjx3gaWy&#10;zb/rN+q4AGn+qBR73+2fe+k6oXPLcxdYJns7paupxgWQaf4c54xHbfkFKPa0W8+9MATwrS2/UW85&#10;dhp7bRkC2dtWXAuwsr9R0/xxddmXP8ebJDtsee4CQ225nZJ98ouHvDgVL2nOHCnSdS5PdgjENQ+s&#10;+Y068/K3+K2t4+RRXNOWIbDlCWwMsaH5x8WXfSs8zR/VNg2BRx/NR7qeu0CzDbdTaP6YZsPhbAwB&#10;fCt7rkhHU40LZ8Ox0/g8G4ZAXLOZRyzRE3BxW36jpvljui2/RGWGQNdtK7zBVZt/bFqaPzpkrqe4&#10;JRO3Zt6NIYB0U+36jTq7WeMCpPmj04bD2RgCH2xL849HG9mTR2n+mCD7goqOIRCyz11guWzz77qd&#10;EhcEzR+bZYZApOtNitkhwHW2VPzgMg/7YlBsaf7ARHHEgtuz99I1BLLPBTIEltlyOyWaP69XxpVk&#10;j2ToOpcn+yqmrttWSNpyOyUulEzz523r2GLLEIhr363HpfO5Czxoy+2UTPOPr+P0QmyTHQJdv+Aw&#10;BC4ifjCZ36i7mn80c5o/PkFck25f30vXLc4tr2LCHdnm37XR4recTPPnLH9st+XazAyBSDzCwQBb&#10;7qVvOHkUeIV4UUbmGo0naDvENefWcy8MgWZbbqfQ/PHpsi/L7no3bva5C67VJtnbKV3NP3t/kd8q&#10;cFVXHQI8T/dmW+6lZ19r3HH4HPBOVx0CXbeWP86G2ymxybPvNqT545Nkj2TokH0VE0PgxWj+wHVs&#10;OJdny6uYLm/DvfTYoBtOHgWm2HC9MASabbiXnm3+8dsPzR/IXd/RiKMhv1v0lBhAbk0u8W/CoWiQ&#10;G26n0PyBMxuOZIhrNjMEup7AvoRNzT/7mwHNH/gjhgD+XxR5w73BGDgbTh4FttjyXB9D4EW2NP/4&#10;7YPmD9TLvNov0vXmyWjsbj0u0afwg2zz77qXnn1VQNfJo8BW2Tdidb3ZMzsE+CXwjihM5mFVDIoN&#10;zZ+XhAHPyQ6BriMZss9VMgR+seVeemzITPPnnYHAmewQ6LrmMkMgel3HE9gjbbmXHg8xH23+8XUc&#10;EAXUiB7hrrN76RoC0ZvcelyiR3z8EHim+XeIDUXzB/pEr3j0Gox03XplCDwo+wPd0vy7nowCrm5L&#10;z8i+lPXjhkD2XnrXNI/m79bjQvMHXi97JEPXa/AzQyASPfEjbHkileYPzJR9xWDXEIhbwW4993L5&#10;IRAFebT5x9d13UvPPoT7mOkNDLFlCERvcOu5l8s+f7jlidTMy7kiHecPAfjHEHDX5L3EwOjAEPiS&#10;fQLn3b9Vx2bKNv8IgD7umvwuHW/EyvS++LrL3k6eOgRiQ2SOoNAA6OOuyZ/yziFA8//FtCFw0vwj&#10;APq4a/KRxPuPXn37luZ/x5QhcNr8IwD6uGvy0UQPil70CjT/H3QPgYrmHwHQx12TmbxiCND8H9Q1&#10;BKL5Z15C9l0A9HHXZDaVQ4Dmn/TuIZA9efSnAOjjrslnc9pbaP5PetcQiL8ne/ic+/81APq4a1IT&#10;Tdb9//dy0lto/gdePQSy3/92kJT7bxoAfdw1qQnRK9x/u5fsG7Fo/kVeNQSy31cPn3P/XQOgj7sm&#10;NTevGgI0/2LVQyD+e+b7/Xr4nPsaDYA+7prUqOgt7mvu5aeDKGn+L1I1BKLgmR+Qm/ruazUA+rhr&#10;UvOrbG+5dxQ9zf/FTodA1eFz7us1APq4a1LjnA4Bmv+bPDsEss3/ux+Q+zMaAH3cNam5J/ty8Dgo&#10;MtD83yw7BDInej7yA3J/TgOgj7smNd/JviE0PlOA5t8gOwQeyaM/IPdnNQD6uGtS85PKUwFuofm/&#10;QOUQiO8T3+8R7s9rAPRx16TmEZVDgOb/QhVDIHsMrPseGgB93DWpyYhbPO57PBqa/xucDIGY8tkz&#10;wN330QDo465JTdazQ4Dm/0bPDIFnmn9w30sDoI+7JjXPyH40LM2/QWYIRPOP+3zPcN9PA6CPuyY1&#10;z3p0CND8Gz0yBOIh3bPNP7jvqQHQx12TmhM/nQZM8x/guyFw2vyD+74aAH3cNak5Fe8Cdt+X5j+I&#10;GwLxEO60+Qf9ni4A+rhrUlPh1yFA8x9Ih0A8dKto/kF/8C4A+rhrUlMlzgqL70fzHyyGwL3T+571&#10;64b6NQD6uGtSUynOGqP5fxi3qTQA+rhrUgMccZtKA6CPuyY1wBG3qTSoFfdYrxzUctekBjjiNpUG&#10;tVyNrxTUcjXWAEfcptKglqvxlYJarsYa4IjbVBrUcjW+UlDL1VgDHHGbSoNarsZXCmq5GmuAI25T&#10;aVDL1fhKQS1XYw1wxG0qDWq5Gl8pqOVqrAGOuE2lQS1X4ysFtVyNNcARt6k0qOVqrIkznibHrVmD&#10;Wq7GGuCI21Qa1HI11kzn1qxBLVdjDXDEbSoNarkaa6Zza9aglquxBjjiNpUGtVyNNdO5NWtQy9VY&#10;Axxxm0qDWq7GmuncmjWo5WqsAY64TaVBLVdjzXRuzRrUcjXWAEfcptKglquxZjq3Zg1quRprgCNu&#10;U2lQy9VYM51bswa1XI01wBG3qTSo5Wqsmc6tWYNarsYa4IjbVBrUcjXWTOfWrEEtV2MNcMRtKg1q&#10;uRprpnNr1qCWq7EGOOI2lQa1XI0107k1a1DL1VgDHHGbSoNarsaa6dyaNajlaqwBjrhNpUEtV2PN&#10;dG7NGtRyNdYAR9ym0qCWq7FmOrdmDWq5GmuAI25TaVDL1VgznVuzBrVcjTXAEbepNKjlaqyZzq1Z&#10;g1quxhrgiNtUGtRyNdZM59asQS1XYw1wxG0qDWq5Gmumc2vWoJarsQY44jaVBrVcjTXTuTVrUMvV&#10;WAMccZtKg1quxprp3Jo1qOVqrAGOuE2lQS1XY810bs0a1HI11gBH3KbSoJarsWY6t2YNarkaa4Aj&#10;blNpUMvVWDOdW7MGtVyNNcARt6k0qOVqrJnOrVmDWq7GGuCI21Qa1HI11kzn1qxBLVdjDXDEbSoN&#10;arkaa6Zza9aglquxBjjiNpUGtVyNNdO5NWtQy9VYAxxxm0qDWq7GmuncmjWo5WqsAY64TaVBLVdj&#10;zXRuzRrUcjXWAEfcptKglquxZjq3Zg1quRprgCNuU2lQy9VYM51bswa1XI01wBG3qTSo5Wqsmc6t&#10;WYNarsYa4IjbVBrUcjXWTOfWrEEtV2MNcMRtKg1quRprpnNr1qCWq7EGOOI2lQa1XI0107k1a1DL&#10;1VgDHHGbSoNarsaa6dyaNajlaqwBjrhNpUEtV2PNdG7NGtRyNdYAR9ym0qCWq7FmOrdmDWq5GmuA&#10;I25TaVDL1VgznVuzBrVcjTXAEbepNKjlaqyZzq1Zg1quxhrgiNtUGtRyNdZM59asQS1XYw1wxG0q&#10;DWq5Gmumc2vWoJarsQY44jaVBrVcjTXTuTVrUMvVWAMccZtKg1quxprp3Jo1qOVqrAGOuE2lQS1X&#10;Y810bs0a1HI11gBH3KbSoJarsWY6t2YNarkaa4AjblNpUMvVWDOdW7MGtVyNNcARt6k0qOVqrJnO&#10;rVmDWq7GGuCI21Qa1HI11kzn1qxBLVdjDXDEbSoNarkaa6Zza9aglquxBjjiNpUGtVyNNdO5NWtQ&#10;y9VYAxxxm0qDWq7GmuncmjWo5WqsAY64TaVBLVdjzXRuzRrUcjXWAEfcptKglquxZjq3Zg1quRpr&#10;gCNuU2lQy9VYM51bswa1XI01wBG3qTSo5Wqsmc6tWYNarsYa4IjbVBrUcjXWTOfWrEEtV2MNcMRt&#10;Kg1quRprpnNr1qCWq7EGOOI2lQa1XI0107k1a1DL1VgDHHGbSoNarsaa6dyaNajlaqwBjrhNpUEt&#10;V2PNdG7NGtRyNdYAR9ym0qCWq7FmOrdmDWq5GmuAI25TaVDL1VgznVuzBrVcjTXAEbepNKjlaqyZ&#10;zq1Zg1quxhrgiNtUGtRyNdZM59asQS1XYw1wxG0qDWq5Gmumc2vWoJarsQY44jaVBrVcjTXTuTVr&#10;UMvVWAMccZtKg1quxprp3Jo1qOVqrAGOuE2lQS1XY810bs0a1HI11gBH3KbSoJarsWY6t2YNarka&#10;a4AjblNpUMvVWDOdW7MGtVyNNcARt6k0qOVqrJnOrVmDWq7GGuCI21Qa1HI11kzn1qxBLVdjDXDE&#10;bSoNarkaa6Zza9aglquxBjjiNpUGtVyNNdO5NWtQy9VYAxxxm0qDWq7GmuncmjWo5WqsAY64TaVB&#10;LVdjzXRuzRrUcjXWAEfcptKglquxZjq3Zg1quRprgCNuU2lQy9VYM51bswa1XI01wBG3qTSo5Wqs&#10;mc6tWYNarsYa4IjbVBrUcjXWTOfWrEEtV2MNcMRtKg1quRprpnNr1qCWq7EGOOI2lQa1XI0107k1&#10;a1DL1VgDHHGbSoNarsaa6dyaNajlaqwBjrhNpUEtV2PNdG7NGtRyNdYAR9ym0qCWq7FmOrdmDWq5&#10;GmuAI25TaVDL1VgznVuzBrVcjTXAEbepNKjlaqyZzq1Zg1quxhrgiNtUGtRyNdZM59asQS1XYw1w&#10;xG0qDWq5Gmumc2vWoJarsQY44jaV5k+kNK7GmuncmjWo5WqsAY64TUX6Mp1bM+kLcMRtKtKX6dya&#10;SV+AI25Tkb5M59ZM+gIccZuK9GU6t2bSF+CI21SkL9O5NZO+AEfcpiJ9mc6tmfQFOOI2FenLdG7N&#10;pC/Akb+RUZnONSHSFwAAAAAAAAAAAAAAAAAAAAAAAAAAAAAAAAAAAAAAAAAAAAAAAAAAAAAAAAAA&#10;AAAAAAAAAAAAAAAAAAAAAAAAAAAAAAAAAAAAAAAAAAAAAAAAAAAAAAAAAAAA8Ba//fZ/9Lf8sCxP&#10;/3UAAAAASUVORK5CYIJQSwMECgAAAAAAAAAhAOP/E27RAQAA0QEAABQAAABkcnMvbWVkaWEvaW1h&#10;Z2U2LnN2Zzxzdmcgdmlld0JveD0iMCAwIDk2IDk2IiB4bWxucz0iaHR0cDovL3d3dy53My5vcmcv&#10;MjAwMC9zdmciIHhtbG5zOnhsaW5rPSJodHRwOi8vd3d3LnczLm9yZy8xOTk5L3hsaW5rIiBpZD0i&#10;SWNvbnNfSG9tZV9NIiBvdmVyZmxvdz0iaGlkZGVuIj48ZyBpZD0iSWNvbnMiPjxwYXRoIGQ9Ik02&#10;LjU2NyA1MS45NTggMTMuMDU2IDU4LjQ0NiAxOCA1My43NjQgMTggODUuOTc2IDQzIDg1Ljk4NiA0&#10;MyA2MS4wMTcgNTMgNjEuMDE3IDUzIDg1Ljk5IDc4IDg2IDc4IDUzLjcyMiA4Mi45NjkgNTguNDIy&#10;IDg5LjQzMyA1MS45NTkgNDggMTIuNlpNNzYgODQgNTUgODMuOTkxIDU1IDU5LjAxNyA0MSA1OS4w&#10;MTcgNDEgODMuOTg1IDIwIDgzLjk3NyAyMCA1MS44NyA0OCAyNS4zNTQgNzYgNTEuODMxWk0xMy4w&#10;OTQgNTUuNjU2IDkuNDMzIDUyIDQ4IDE1LjM1NiA4Ni41NjcgNTIgODIuOTMgNTUuNjMyIDQ4IDIy&#10;LjZaIi8+PC9nPjwvc3ZnPlBLAwQKAAAAAAAAACEAKooGjwgZAAAIGQAAFAAAAGRycy9tZWRpYS9p&#10;bWFnZTcucG5niVBORw0KGgoAAAANSUhEUgAAAYAAAAGACAYAAACkx7W/AAAAAXNSR0IArs4c6QAA&#10;AARnQU1BAACxjwv8YQUAAAAJcEhZcwAAOw4AADsOAcy2oYMAABidSURBVHhe7d2Nsey4cQbQDUEh&#10;OASHoBAcgkNwCMrAISgEheAQHIJDUAj2/fyEEncWMwA5IAmS51R1Sbt7f2Y4ZDfQAHl/AwAAAAAA&#10;AAAAAAAAAAAAAAAAAAAAAAAAAAAAAAAAAAAAAAAAAAAAAAAAAAAAAAAAAAAAAAAAAAAAAAAAAAAA&#10;AAAAAAAAAAAAAAAAAAAAAAAAAAAAAAAAAAAAAAAAAAAAAAAAANjuTz/x55/495/4l/wLAO4vSf/v&#10;P/G/i/jrTygEADf2rz/xmvyX8befyMwAgJvJSL+W+F/jv34iMwUAbiIj/FrCfxf//RMKAcANZGRf&#10;S/StUAgALu4/f6KW4Hsj6wf5GQBcTLZ/1hL7lkghyM8D4CL+5ydqCX1rpBDYQgpwAX/5iVoi/zYU&#10;AoDJjWwD1SI7jRQCgEmNbgPVwr0EABNKYq4l7T3CFlKAibTaQEna//ETI2cKTysEaYPlsRr/9hN5&#10;3zmeiayVJHJXdmZJiRybHOtssy2Rf86/L1+T1loi35fIWk5+bn6HlhuwSuuxECWpjC4E+Vn5mXdR&#10;nqxaknuS9qfnLe0ZObalSKRApPgoDsAftNpAr0k6Xz+yECSSMK9ipkS/JVIY8rrzOeahgMCDtdpA&#10;SW41GVUm+dW+Z2skMc02Ui0JPyPp0e93lihFIe8TeJjeNlBNkkbr+9fG2YUgST8j/PTcrzS6HxUp&#10;CCl4CgI8QEbztURQIgm5Je2E0YUgieiIQvCEUf43kc8hBdE6AtzUp77+uzZQzV6FIEVqpCT9/Myn&#10;jvK3RikGOX7ATWSUX7vgS6wd/eXrRxeCjM6zePmNjPTzXiX97yPF4NvPA5hARu61i7xEkvlWGTHW&#10;fubWWFsIymj/jPZOCk1+b5JljmGKTyLHJJH3kaKUyGeQwpnXWyL/nH9fvibvI5HvS8sqUe4RqP3+&#10;o0IxgIsb1QZ6Z3QhyOv9lHSOHO0vE31ZQE3iPqNVkqJRikTe/9HFIb9z7YwROFku3NoFXSJJZYQU&#10;gr3uJUjCTfLdc7SfZJ9En9+Z93JWol8rSbnMHI4oCmYFcCFJYrULucQ3baCaPQrBXqP9FJQkzqsk&#10;+14pCvkckqxr73tE5DPOsQMmt3cbqCYzi9GF4NvIe80ouST9p8jsKQVhrxmC9hBMLBd/7cItseeU&#10;PoXgzMXMJP0kqCTBO43yv5HPJMdk9Mwqs0mFACbTagOlVbC3JODRW0jfRRLb00b5W6UYjP5cFAKY&#10;zKcF1CTMo0bHScp7FILS3klCM9LfZnQxUAhgEmnz1C7SEkfv7BhVCMpoX6IZK+fDqNadQgAnm6EN&#10;VJPEsKUQJDllbcNof18jZ2xlWy9wgtaFfPYorbVYnUjiz3oCx8vnM2JnV34OcLD0eGsXZIlZLsxa&#10;IUjit6g7hxFrBVmTys8BDpJ2yaetf7koZ5JCMHPiz/HMa0siS6RvntdcImsTaXvkfxP5d/mafG1m&#10;MYl8f2ZeV2xljWgP5futD8BBZm8DzSaJOQk7yTvrJCmSaYN8KqTfRtnRlM8qhSOFYubPZUQhsD4A&#10;B0gyq12AJZLonmg5mk/STQLeM8lvjRSfFKK8xswmZloP+bYQpLjmZwA7OuPRELNJokmxS8JK4pkx&#10;2a+JfKZ5LykKZ7eTvi0EKW7ATjLdrl14Je7eBkqCuXrCb0VmMPmcz5whpBBs3TVkNgA7SYKvXXQl&#10;7jwCywi59p7vHqVtdEZSzUyr9pp6wmwAdvDUNlBGxrX3/KTI51vaRUfa2hbKbMDmBBjoqW2gu7d+&#10;1kaOR86Foz7vzECS0GuvpRVP3aAAw2WhsHaRlcho7Y6+WZxMskzySjslPyeJMy2KJKbl/v4kuUSS&#10;ao5zIv8//y1fk8jX53sT+VmZmSS29sxHRN7XUbOC/J4txTjHHBjgiW2gJOLa+11G3vtyq2WS+dE7&#10;a/I6UyjKTqWjW1dHzApyTLcUZC0hGCDJrXaBlUgCWsoINhdsSY5HJ8VR8j6W7zMJJQmvJPuZLQtD&#10;XvPehSE/f+9ZQes8rEWK9Jk7nODyksBrF1eJJPvI1yXpv/73XIRXHokl8dwliaQopChv7a/3xJ49&#10;+HfnWCvynoGNPl10JcF/ahVlhMhckkxT3FLA8xnWPretsXfCTZGp/d5P4RyEjVrT754EctVW0FNk&#10;lpPEOqpdtPfnvWWnkHUB2CAXc+2CWhOz9835vW+LwVFts6xx1H7/u8hgxbkIK23ZiVEiF50ZwDUl&#10;Wa5NsonXzQF7WtsSyvlocRhWyAVdu5h6Ys+FQY6Tc6BnVpD1oKMLfgrV2vsjjixScHlbFgvtwLif&#10;9NHzudYSbs6RsxJris7atpXBCXTICGtNAcjX7r03nPMl2acYZKfYETeG9cjrqZ2T78IgBT7YkvxN&#10;rzlTevy1c/NdpHgBL1p7/F/DVjtmoQjAF9JTXbPXWvJnNmtnr4oA/EjyX3Pbfb7WVk9mlEHJmoGM&#10;NQEeb03yz6hJ8mdma2ezdgfxWGt2UZgycyVrtokqAjzOmsfuSv5c0ZoiYCszj7FmwUzbhytbUwRs&#10;aeb21vRIJX/uYM2aQAZHcEtJ5r2LvnkonOTPHawZ9GRm7LznlnoXfSV/7mZNEcjXwa303i2Zk1/y&#10;547WFIGsHcAt9J74ZzzeF46U87t3A4TtodxCFnNrJ/gyclH44xk8QRZ6a9dALewM4tJyAtdO7Ncw&#10;2uFJeq+LhJ1BXFLvdNeNXjxR758/TWsULqdny6dFX56sd1u0QRKXkpZO7UReRmYHHuvMk/VukEhY&#10;I+MSels/Frjg1yCo53rJ15gtM72eXT+mtPBPvffJpGUE08qJ3BrN2O8Pf9QzcEqYOTOtnqcfOoGh&#10;rmc9wNoZU+rZ26z1A+8lsdeum9fQCmIqPbsZtH6grWcHXcJMmmn0POnTCQt9ep+dBafr2cZmygr9&#10;MlOuXUev4REqnK41+k9x8DwTWKfn72ZbEOZUPaP/FAhgvZ5WkNk1p2mN/i38wna9N4iZYXO4JPbW&#10;6D/TWGC7ngfGWRDmcK3Rvz9rB9/rXRA22OIwPaN/2z5hjJ5t1lefBSSnJNLOSqT9lRxSIv9cQsvr&#10;ZK0TMotXwBhJjEnwtWttGVcYdOW9JIlnC2ueDJBckffWGlDWwjbYE/SM/k1HYayebaGzDrwyYs+g&#10;Ma9vS6L/FHLNwYz+4Rw9s4BZ2iMZ5ZekX3udI8O9EAfJyWX0D+fomQWcfV9AckTPzqWRkWLDznKQ&#10;W8k/I5S0iIB99MwCto6Ic+0m8v21+CTfl57+6BZPT9hwsqN88L0frNE/7KtnFvDXn/gkyToj9STO&#10;tGmyZbu3VZMClBF+vi+vpbR6zkj8ifxeg86BcjC39O+M/mF/ucZ6ZgGv12L+Obtm9liIPSvyPoz+&#10;v/Sa8LeeHEb/cIxcq7VrcBm5Hq+U9PP68jozu0hkFpPOQ95r/n8iM5US+W+tthQVoxL+MvJhvI44&#10;gH3kWqtdh68xa9JP3knOSHFKK0ru2NEeCX8Z+Zk+QDhWRsS163HWyKg+sxKj9gOUpJ+DvucoQPKH&#10;c6T3XbsmZ420beSKAyTxJzHXPoRRkaKi7QPnybU3a4vnXeT1WivcUZJy7cCPjBQXK+9wvqu1gUqk&#10;Hc1AGQ3seTKkcmcKZ8EG5jGqDVSu77Iwmy5CrvVEuQms9n3fRPIVAyQhp9dfO8jfREb6OSHKdjJg&#10;Lrkua9duK0rCz0g8Sb4lX1f7Od9GXgNfGJn8lwm/56QAztc78y/X99pZfEb/PWsNmY1saUEnf7FR&#10;pmu1g9oTEj5cX67f2vW9jG/W7HqSer6mSC5Jbql93buwMLxBb2UukdvHJXy4l542UAaKW+Rnt3LM&#10;u0fArB2cZt2BFXr7cumzJemvmfYB19FqA21ts/TkmE+ziww0ewep+To69VTmREb8Ej/cW6sNlFyx&#10;JQ+0Wjk9i7jpVPQ8vC5he2innr7fsi8H3FeSey0HLGNtn71ni2nv2kJeX++6QAoGDa0p39aKD1xT&#10;azfg2n33rfZPEvoayUc9XQv3B3RoVVNTKXiWnjbQGq22zZYck4Xe2s9axtrX+UitD8eKOjxLTxuo&#10;VxZva9+/jK2tmp5tpVt3LT1GayqljwbP0xoY9m7/bm3hXNv+edV6nW4Oa6gdtGWYAcDztEbXvSPr&#10;1s/5doNJq8BoAzXUDtoyTKHgeVo7d3oTd2tBee2Oolc97SqD2A9qB2wZCgA8Tyux9rZWWi2abx4t&#10;UbSKjBz2Qe2ALcPBg2f6tD7Y21qpfe8yRqwxttpAtoN+UDtgy1AA4JlaW8R7knft+5YxQqtdZSH4&#10;g9oBW4YCAM/Uukm0p31T+75ljNC6J8DfCvigdsCWoQDAM43YCVT7vmWM0LrXQAH4oHbAlqEAwDO1&#10;7ghu3cE78oayT9KKqv3sEgrAB7UDtgwFAJ5pxFbQ1o2mI/6eSGsGYBH4g9oBW4YCAM80YnG1tZA8&#10;Yo9+a6by7c1mt1Y7YMtQAOCZWourPQWgtY4wYnTeug9gxL0Gt1U7YMtQAOCZRiyutmYR3z6qoefR&#10;0J5n9kHtgC1DAYBnai2u9jzIrWch+JvHQbTaP98+bO72agdtGQoAPFMrefeO3luPg/hmFtBaY/D3&#10;TBpqB20ZCgA806gC0BqlJ7bcrZvcVPtZy9D+aagdtGUoAPBctZywjB49baDEmtF6T/L3CIgOtQO3&#10;DAUAnquWE5bRq/VYiRJp6XzatZMRfXYWtRZ+Ex4D3aF24JahAMBz1XJCiTW9+57dOq+REXySfXJQ&#10;ZgfZddT7M4z+O9UO3jIUAHim1i6gLO6u0doSOjKM/jvVDt4yFAB4ptZ9AFu2WLZ27YwIO39WqB3A&#10;ZSgA8Ex7PGUzs4q1raA1IfmvVDuIy1AA4JlGPAqiJkVgj5mA5L9B7UAuQwGAZ2rt3//mOT5ZFB5V&#10;BDKjkKc2qh3QZTiw8Ey59ms5ocSIp2zmd7TuFH4XJfGnmLBR7cAuQwGAZzqiABT5XVlTqP2eZSTp&#10;Z+aQdo+7fAeoHeRlKADwTEmytZxQYq/ckO2i+d2JFJm0mvL/syhttD9Y7YNdhgIAz5RF3lpOKPHN&#10;UzyZRO2DXYYCAM/U6s272eoGah/sMhQAeJ6eB7hpx9xA7YNdhgIAz7PHXcBMqPbhLkMBgOfJdV/L&#10;ByU8bO0mah/uMhQAeJ7W45tHbgHlRK3ncigA8DytHUCfntnPhbRux/7mdm/gmlo7gNyEdROtqZ5e&#10;HzxLawE4XQNuonW3nw8bnqX1h1u2PAaaSfXs902RAJ6h1f+3AHwzrX5fZgFu+oBnaOUDC8A303ru&#10;dyInRXqDwH212j8GgzfVqvqJfPgeAAX31VoTtCnkplp//u010gf0MCi4l9ZA0ADwxlrV/11kV0AK&#10;QqaPpodwTa3tnwn7/29uaxFYRkYRub8gowUFAa6hde17ANxDjCgCy8jaQQpCHithIRnm1PqTjMkL&#10;PETPzqBvIiebfiLMIa2d2nW6DIO3h8kH3rop5NtIu0ghgHNp//BWFndbzwz6NjIjsF4Ax8t119r9&#10;4+5f/l+KQU6G1lNEt0TWCmwthWP1tHtdl1SlIGT62FpAWhNONjhO69p18xfdRhSEzAQsOMH+cr3W&#10;rsFl5Gtgk60FIUUA2Fdrk0fWBqzNMURG9WsKgb9GBvvJ1s8MtGrXXgl7/xkus4LWiVdCKwj20dr6&#10;mWvUox/YRe/D5+w/hvHS1mkNwiz+sqveu40tQsFYrdF/wm48dtdzp3EWooAxenr/WauD3WUqWjsB&#10;X8MsAMbIjZy1a2wZHs/CYXoeM2EWAN/rWXsz+udQZgFwjJ5t2Hr/HM4sAPaVAVTtulqGnT+concW&#10;oDcJ6+X66nmAo/tuOE3PLCC7F4B18tf4atfTMjzymVOZBcB4ua5a2z7d9csUzAJgrJ57bTzzhyn0&#10;zgJMV6Gtp/WTAVWuO5hCzywgYcEK3uu54zeRIgHT6J0F2BYK7/Xs+XfTF1PquV09YfQCf9Tb+jGL&#10;Zlq9f3jeSQz/lOtB64fLSw+zduK+hr8ZAL+kfdozcHLHL5egFQT9eq4XrR8uJYu9tRN5GTmp3cjC&#10;k/X+gSWDJS6l989H2tHAU/X2/bV+uKTeewOMbnia9P17Z8laP1xS70me8DxzniLXRc+jHhKeocWl&#10;9baCrAfwFL0zY49O4RZ6Rzu2hnJ3PTd7JbI2lpkCXN6aVpBFYe6qN/nnWpH8uZUsZNVO9lpYFOZu&#10;enf85Gush3FLPX/ftIQ/Js9d9D7hM2Hww631LoDZ/sYdJPn3tj8t+vIIPY+8TeTCgatak/yzAULf&#10;n0ewKMzdrUn++TrJn0fJBVK7GGqhCHAla5K/VieP1XuTWEIR4AqSzNckfzt+eLTeR0cnFAFmtjb5&#10;2+kGP3rvFE4oAsxI8oeNsgDW+6ckE4oAM1mT/BMe8AYvFAGuaG3yd6MXvKEIcCVp46SdUzs3a+FG&#10;L2hQBLiCjOQlf9jB2iLgT+ZxlJyba3aupUho+8BKa4uAXRXsLefkmh1rSf4WfGGjNUUgF1vuwIQ9&#10;ZLF3zYAk56NBCXxpTRHIbgwYLXfrrun353w1GIFB1hQB/VZGWrvYm00JOV+BgXqLQC5W+FbOt96/&#10;XVFC8ocd5eLqGY15wBbfSL8/ybx2br2LDE4kf9hZzxNEM3KDLdb2+xOSPxyoNTXPBeyCZI2cL9nf&#10;vzb5J+z2gQNlil67EJehDUSvJP81+/uXYbABJ2g9gMtuIHpkoLDmYW6v4S50OEHrdnwXJi1bWz7L&#10;8IwfOMFffqJ2QZbIwhy8kxli7bxZG/r/cIJceLULskRGdvBO742FrXDHL5wgC2+1C3IZLk7eqZ0v&#10;WwI4Sat/aycQ79TOl2Xk3GotDmszwola03g7gXjn070kuQs4s8fW1lA3HMKJ7ARiq3d7/3NOlX39&#10;rRmAHUBwIjuB+FY2E+Q8SuQGwyIzgNo5tQw7gOBEdgKxl55nTtlkACc6aydQfm/WF9ICSBgJ3k/P&#10;fQLAyY7eCZTk/27xOT1lfwP2HloPHNRehAkcvROolRhKZGZgG+p12QEEF5BEW7tAS4zeCbT2wWGZ&#10;oSgGbTk+WYidhR1AcAGtnUDZ0z1Kz5rDp0hSSeKwePjrWGbtJCPpZbKdgR1AcBFH7wRaOwN4F6UY&#10;PGVmkIRfRvlp271bu1luxTxL65xKKOIwgZ5R+ciLtSc5bIm0ql73ol9ZSfhZg8ksrLVYX2KGu7ft&#10;AIILqV2gyxg9ys5On1EzgXeRgpAZQgpOkunsUmTzWlsj/FbMsA5gBxBcyNE7gYr83L0LQYkk1FIU&#10;kiRT1I5uQ6QQZYaSRJ/3ntfyTbKvxehF+y1an+kMrxH4hySi2oVaYu8LNsk4r2FkIlwTSVh5jxm5&#10;pjgkkqAzU0kkYec1JpLAS+Sf899KlK8vyT0/M+2b0Un+U+T3nK31XnNsgEkk4dUu1BIjdwK1JJHm&#10;9Rw1M7hjnLnAmsJYe03LyGcMTCIXZO1CLXHWqDIjbIVgfeS4naV1LiXsAIKJ9OwEOmshtdWeEn+M&#10;vdZseuR3117TMq6wKA+P0VMAzhpV9iSUp0RmYmnHtVp2Zy6y5nfXXlMJO4BgQq1Wy1mjytaWwiSc&#10;vLb871ELrUdF3k/eVxJ+euvLkXPt60uc1bILO4Dgglojt7N2brReV3bdLKW/nH+XpJnRcu17Zoyy&#10;EynHOQUtCf+T1tbds9ReyzLsAIIJzdpWaI0oe3aUZOScryuFIbOKFIejF5gzMk/ifk30W3rirbWR&#10;VgHZgx1AcFEz7gTKaL72WpYxYkdJEnDZ01+KRBJsCkUiCTsFo0SSeCL/P/8tUb4231eSe35ekmJe&#10;45Yk/0mrYJ/Rssuxq72WZdgBBBPqSbajk1hLknLtdZQ4s9d9tlbBToE4WopO7bUs4+hzCOiQC7N2&#10;wS7j6J1ArYTy5B0lrc/rjJZdfmfttZR48ucF05ttJ1BaKrXXUSL//ckyA6odl8QZsyM7gODCWiO4&#10;9LaPNNvrmU3WIGrHpcSR7ZaeGeTTPy+YWi7Q2oVb4ugR3IgdQHfW+ryObNn17AB63bILTGSmnUA9&#10;I8qn7yhpfV5Htux6dgCddTc50GGmnUCtHUCJI1scM2odoyNbLq1tqQlbQGFiPaPujCoz3d877ABq&#10;a31eWSM4ih1AcANH3x27Newo+aX1eZWb1/aOTzuSEj4vuIDW1stZ4owbnWbk8wKGSfuldgHPFBlt&#10;6if/4vMChpq9DaSd8Hs+L2CYmUeVSXZGk7/n8wKG6tmGeXSklWAveZ3PCxgqI8ts36td3EdHdprk&#10;9fCezwsYLnecZhdHLuokmKMiveP8XolkHZ8XAAAAAAAAAAAAAAAAAAAAAAAAAAAAAAAAAAAAAAAA&#10;AAAAAAAAAAAAAAAAAAAAAAAAAAAAAAAAAAAAAAAAAAAAAAAAAAAAAAAAAAAAAAAAAAAAAAAAAAAA&#10;AAAAAAAAwFP99tv/AbDdSZIwPFF0AAAAAElFTkSuQmCCUEsDBAoAAAAAAAAAIQCJD6nc/QsAAP0L&#10;AAAUAAAAZHJzL21lZGlhL2ltYWdlOC5zdmc8c3ZnIHZpZXdCb3g9IjAgMCA5NiA5NiIgeG1sbnM9&#10;Imh0dHA6Ly93d3cudzMub3JnLzIwMDAvc3ZnIiB4bWxuczp4bGluaz0iaHR0cDovL3d3dy53My5v&#10;cmcvMTk5OS94bGluayIgaWQ9Ikljb25zX1BpZ2d5QmFua19NIiBvdmVyZmxvdz0iaGlkZGVuIj48&#10;ZyBpZD0iSWNvbnMiPjxwYXRoIGQ9Ik0xMCA1NS44IDEzLjcgNTYuN0MxNC4zIDU2LjkgMTQuOCA1&#10;Ny4zIDE1LjEgNTcuOSAxNi44IDYxLjggMTkuNCA2NS4zIDIyLjYgNjguMiAyMi45IDY4LjUgMjMu&#10;MiA2OC45IDIzLjMgNjkuNEwyNC44IDc4LjVDMjUgNzkuNSAyNS44IDgwLjIgMjYuOCA4MC4yTDMz&#10;LjQgODAuMkMzNC40IDgwLjIgMzUuMiA3OS41IDM1LjQgNzguNUwzNS45IDc1LjNDMzYuNyA3NS41&#10;IDM3LjUgNzUuNyAzOC4zIDc1LjhMMzkuMSA3NS45QzQwLjQgNzYuMSA0MS44IDc2LjIgNDMuMSA3&#10;Ni4yIDQ1LjggNzYuMiA0OC42IDc1LjggNTEuMiA3NS4xTDUxLjggNzguNUM1MiA3OS41IDUyLjgg&#10;ODAuMiA1My44IDgwLjJMNjAuNCA4MC4yQzYxLjQgODAuMiA2Mi4yIDc5LjUgNjIuNCA3OC41TDYz&#10;LjkgNjkuNEM2NCA2OC45IDY0LjIgNjguNSA2NC42IDY4LjIgNjQuOSA2Ny45IDY1LjIgNjcuNiA2&#10;NS41IDY3LjRMNjYuNCA2Ni42QzcxLjUgNjEuNSA3NSA1NS4xIDc1IDQ4IDc1IDQ2LjMgNzQuOCA0&#10;NC43IDc0LjQgNDMuMUw3NCA0MS44Qzc1LjQgNDEuMyA3Ni44IDQxIDc4LjMgNDEgNzcuNiA0Mi4y&#10;IDc3LjEgNDMuNSA3NyA0NC44IDc2LjggNDYuNCA3Ny4zIDQ3LjkgNzguMiA0OS4xIDc5IDUwIDgw&#10;LjIgNTAuNSA4MS40IDUwLjQgODMgNTAuMyA4NC41IDQ5LjMgODUgNDcuNyA4NS45IDQ1LjYgODUu&#10;NCA0My4yIDgzLjggNDEuNSA4My4zIDQxIDgyLjggNDAuNSA4Mi4yIDQwLjIgODMuNyAzOS43IDg1&#10;LjQgMzkuNSA4NyAzOS43IDg3LjYgMzkuNyA4OCAzOS4zIDg4LjEgMzguOCA4OC4xIDM4LjIgODcu&#10;NyAzNy44IDg3LjIgMzcuN0w4Ny4yIDM3LjdDODMuOCAzNy41IDgxLjUgMzguMSA4MCAzOS4yIDc3&#10;LjggMzguNyA3NS41IDM4LjkgNzMuNCAzOS44TDczLjIgMzkuMkM2OC41IDI4LjEgNTUuNCAyMCA0&#10;MyAyMCAzOC43IDIwIDM0LjQgMjEgMzAuNSAyMi44TDE4LjIgMTdDMTguMSAxNi45IDE3LjkgMTYu&#10;OSAxNy44IDE2LjkgMTcuMiAxNi45IDE2LjggMTcuMyAxNi44IDE3LjkgMTYuOCAxOCAxNi44IDE4&#10;LjEgMTYuOCAxOC4yTDIwLjggMjkuNUMyMC41IDI5LjggMjAuMiAzMC4yIDE5LjggMzAuNiAxOS44&#10;IDMwLjYgMTkuNyAzMC43IDE5LjcgMzAuNyAxNy44IDMyLjkgMTYuMiAzNS40IDE1IDM4LjEgMTQu&#10;OCAzOC43IDE0LjIgMzkuMiAxMy42IDM5LjNMMTAgNDAuMkM4LjIgNDAuNiA2LjkgNDIuMyA3IDQ0&#10;LjFMNyA1MS45QzcgNTMuNyA4LjIgNTUuMyAxMCA1NS44Wk03OSA0NUM3OS4xIDQzLjcgNzkuNiA0&#10;Mi41IDgwLjQgNDEuNSA4MS4yIDQxLjkgODEuOSA0Mi40IDgyLjQgNDMgODMuNCA0NCA4My44IDQ1&#10;LjYgODMuMiA0NyA4MyA0Ny44IDgyLjIgNDguNCA4MS40IDQ4LjQgODAuOCA0OC40IDgwLjEgNDgu&#10;MiA3OS43IDQ3LjcgNzkuMSA0NyA3OC45IDQ2IDc5IDQ1Wk05IDQ0LjFDOC45IDQzLjIgOS42IDQy&#10;LjQgMTAuNCA0Mi4yTDEwLjQgNDIuMiAxMC40IDQyLjIgMTQgNDEuMyAxNCA0MS4zIDE0IDQxLjND&#10;MTUuMiA0MSAxNi4zIDQwLjEgMTYuNyAzOC45IDE3LjcgMzYuNiAxOS4xIDM0LjUgMjAuNyAzMi42&#10;TDIwLjcgMzIuNkMyMS44IDMxLjQgMjIuOSAzMC4zIDI0LjIgMjkuMyAyNC42IDI5IDI0LjcgMjgu&#10;MyAyNC4zIDI3LjkgMjQgMjcuNSAyMy4zIDI3LjQgMjIuOSAyNy44TDIyLjkgMjcuOEMyMi45IDI3&#10;LjggMjIuNiAyOCAyMi4zIDI4LjNMMTkuNCAyMEMxOS40IDIwIDE5LjQgMjAgMTkuNCAyMCAxOS40&#10;IDIwIDE5LjQgMjAgMTkuNCAyMEwyOS41IDI0LjggMzAuMyAyNS4yIDMxLjEgMjQuOEMzNSAyMi45&#10;IDM5IDIyIDQzIDIyIDU0LjggMjIgNjcgMjkuNyA3MS4zIDQwTDcyLjUgNDMuN0M3Mi45IDQ1LjEg&#10;NzMgNDYuNiA3MyA0OC4xIDczIDU0LjQgNjkuOSA2MC43IDY0LjEgNjYgNjIuMiA2Ny43IDU5Ljcg&#10;NjkuNiA1OS42IDY5LjYgNTkuMiA2OS45IDU5LjEgNzAuNiA1OS40IDcxIDU5LjYgNzEuMiA1OS45&#10;IDcxLjQgNjAuMiA3MS40IDYwLjQgNzEuNCA2MC42IDcxLjMgNjAuOCA3MS4yIDYwLjggNzEuMiA2&#10;MS4xIDcwLjkgNjEuNiA3MC42TDYwLjMgNzguMkM2MC4zIDc4LjIgNjAuMyA3OC4zIDYwLjMgNzgu&#10;M0w2MC4zIDc4LjMgNTMuNyA3OC4zQzUzLjcgNzguMyA1My43IDc4LjMgNTMuNyA3OC4yTDUzLjEg&#10;NzQuOCA1Mi43IDcyLjYgNTAuNiA3My4yQzQ4LjEgNzMuOSA0NS42IDc0LjIgNDMgNzQuMiA0MS41&#10;IDc0LjIgNDAgNzQuMSAzOC41IDczLjggMzYuMyA3My40IDM0LjIgNzIuNyAzMi4xIDcxLjkgMzEu&#10;NiA3MS43IDMxIDcxLjkgMzAuOCA3Mi40IDMwLjYgNzIuOSAzMC44IDczLjUgMzEuMyA3My43IDMx&#10;LjkgNzQgMzIuOCA3NC4zIDMzLjggNzQuNkwzMy45IDc1IDMzLjQgNzguMUMzMy40IDc4LjIgMzMu&#10;NCA3OC4yIDMzLjQgNzguMkwzMy40IDc4LjIgMjYuOCA3OC4yQzI2LjggNzguMiAyNi44IDc4LjEg&#10;MjYuOCA3OC4xTDI1LjMgNjkgMjUuMyA2OSAyNS4zIDY5QzI1LjEgNjguMiAyNC43IDY3LjQgMjQu&#10;MSA2Ni44TDI0LjEgNjYuOCAyNC4xIDY2LjhDMjEuMSA2NC4xIDE4LjcgNjAuOCAxNy4xIDU3LjJM&#10;MTcuMSA1Ny4yIDE3LjEgNTcuMkMxNi42IDU2LjIgMTUuNyA1NS40IDE0LjUgNTVMMTQuNCA1NSAx&#10;NC4zIDU1IDEwLjYgNTQuMUM5LjcgNTMuOSA5LjEgNTMuMSA5LjEgNTIuMUw5LjEgNDQuMVoiLz48&#10;cGF0aCBkPSJNMzYuNiAyNy43QzM4LjUgMjcuMiA0MC41IDI3IDQyLjUgMjcgNDYuNSAyNy4xIDUw&#10;LjUgMjcuOSA1NC4yIDI5LjYgNTQuNyAyOS44IDU1LjMgMjkuNiA1NS41IDI5LjEgNTUuNyAyOC42&#10;IDU1LjUgMjggNTUgMjcuOEw1NSAyNy44QzUxLjEgMjYgNDYuOCAyNS4xIDQyLjUgMjUuMSA0MC4z&#10;IDI1LjEgMzguMSAyNS40IDM2IDI1LjkgMzUuNSAyNiAzNS4xIDI2LjYgMzUuMyAyNy4xIDM1LjUg&#10;MjcuNiAzNiAyOCAzNi41IDI3LjhMMzYuNSAyNy44QzM2LjUgMjcuNyAzNi41IDI3LjcgMzYuNiAy&#10;Ny43WiIvPjwvZz48L3N2Zz5QSwMEFAAGAAgAAAAhAAk7bojfAAAABwEAAA8AAABkcnMvZG93bnJl&#10;di54bWxMz8FKw0AQBuC74DssI3izm7WkrTGbUop6KoKtIN6m2WkSmp0N2W2Svr3rSY/DP/zzTb6e&#10;bCsG6n3jWIOaJSCIS2carjR8Hl4fViB8QDbYOiYNV/KwLm5vcsyMG/mDhn2oRCxhn6GGOoQuk9KX&#10;NVn0M9cRx+zkeoshjn0lTY9jLLetfEyShbTYcLxQY0fbmsrz/mI1vI04bubqZdidT9vr9yF9/9op&#10;0vr+bto8gwg0hb9l+OVHOhTRdHQXNl60GuIjQcNiGf0xXT2lSxBHDfNUKZBFLv/7ix8AAAD//wMA&#10;UEsDBBQABgAIAAAAIQD70kXu8AAAAL0EAAAZAAAAZHJzL19yZWxzL2Uyb0RvYy54bWwucmVsc7yU&#10;zWoDIRRG94W+g9x9x5lJMgkhTjalkG1JH0D0jiMdf1AbmrevUAoNpHbn0iue7/Bd8HD8NAu5YIja&#10;WQZd0wJBK5zUVjF4O7887YDExK3ki7PI4IoRjuPjw+EVF57yozhrH0mm2MhgTsnvKY1iRsNj4zza&#10;fDO5YHjKx6Co5+KdK6R92w40/GbAeMMkJ8kgnGTOP199Tv6f7aZJC3x24sOgTXciqDY5OwN5UJgY&#10;GJSafw93TbwooPcdVnUcVo23fzps6zhsSw59HYe+tIuujkNX6mGo4zCUetjUcdiUeljXcVj/9EBv&#10;Pp3xCwAA//8DAFBLAQItABQABgAIAAAAIQCo1seoEwEAAEkCAAATAAAAAAAAAAAAAAAAAAAAAABb&#10;Q29udGVudF9UeXBlc10ueG1sUEsBAi0AFAAGAAgAAAAhADj9If/WAAAAlAEAAAsAAAAAAAAAAAAA&#10;AAAARAEAAF9yZWxzLy5yZWxzUEsBAi0AFAAGAAgAAAAhADvoLLPLCQAAQ04AAA4AAAAAAAAAAAAA&#10;AAAAQwIAAGRycy9lMm9Eb2MueG1sUEsBAi0ACgAAAAAAAAAhAAEn9Z7VJgAA1SYAABQAAAAAAAAA&#10;AAAAAAAAOgwAAGRycy9tZWRpYS9pbWFnZTEucG5nUEsBAi0ACgAAAAAAAAAhAArAqyWYFgAAmBYA&#10;ABQAAAAAAAAAAAAAAAAAQTMAAGRycy9tZWRpYS9pbWFnZTIuc3ZnUEsBAi0ACgAAAAAAAAAhAASW&#10;4IzVHAAA1RwAABQAAAAAAAAAAAAAAAAAC0oAAGRycy9tZWRpYS9pbWFnZTMucG5nUEsBAi0ACgAA&#10;AAAAAAAhAHiTt7EuBwAALgcAABQAAAAAAAAAAAAAAAAAEmcAAGRycy9tZWRpYS9pbWFnZTQuc3Zn&#10;UEsBAi0ACgAAAAAAAAAhAH2dNfGtFwAArRcAABQAAAAAAAAAAAAAAAAAcm4AAGRycy9tZWRpYS9p&#10;bWFnZTUucG5nUEsBAi0ACgAAAAAAAAAhAOP/E27RAQAA0QEAABQAAAAAAAAAAAAAAAAAUYYAAGRy&#10;cy9tZWRpYS9pbWFnZTYuc3ZnUEsBAi0ACgAAAAAAAAAhACqKBo8IGQAACBkAABQAAAAAAAAAAAAA&#10;AAAAVIgAAGRycy9tZWRpYS9pbWFnZTcucG5nUEsBAi0ACgAAAAAAAAAhAIkPqdz9CwAA/QsAABQA&#10;AAAAAAAAAAAAAAAAjqEAAGRycy9tZWRpYS9pbWFnZTguc3ZnUEsBAi0AFAAGAAgAAAAhAAk7bojf&#10;AAAABwEAAA8AAAAAAAAAAAAAAAAAva0AAGRycy9kb3ducmV2LnhtbFBLAQItABQABgAIAAAAIQD7&#10;0kXu8AAAAL0EAAAZAAAAAAAAAAAAAAAAAMmuAABkcnMvX3JlbHMvZTJvRG9jLnhtbC5yZWxzUEsF&#10;BgAAAAANAA0ASgMAAPCvAAAAAA==&#10;">
                <v:shape id="Google Shape;36;p1" o:spid="_x0000_s1028" type="#_x0000_t202" style="position:absolute;left:25476;top:5648;width:11017;height:102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8EN/wwAAANwAAAAPAAAAZHJzL2Rvd25yZXYueG1sRE9Na8JA&#10;EL0X/A/LCN7qxoZWia4ihdgWWyQqnofsmASzsyG7TVJ/ffdQ6PHxvlebwdSio9ZVlhXMphEI4tzq&#10;igsF51P6uADhPLLG2jIp+CEHm/XoYYWJtj1n1B19IUIIuwQVlN43iZQuL8mgm9qGOHBX2xr0AbaF&#10;1C32IdzU8imKXqTBikNDiQ29lpTfjt9GAX3M919vcfrpL/c9FnfKDvEuU2oyHrZLEJ4G/y/+c79r&#10;Bc+LMD+cCUdArn8BAAD//wMAUEsBAi0AFAAGAAgAAAAhANvh9svuAAAAhQEAABMAAAAAAAAAAAAA&#10;AAAAAAAAAFtDb250ZW50X1R5cGVzXS54bWxQSwECLQAUAAYACAAAACEAWvQsW78AAAAVAQAACwAA&#10;AAAAAAAAAAAAAAAfAQAAX3JlbHMvLnJlbHNQSwECLQAUAAYACAAAACEAQfBDf8MAAADcAAAADwAA&#10;AAAAAAAAAAAAAAAHAgAAZHJzL2Rvd25yZXYueG1sUEsFBgAAAAADAAMAtwAAAPcCAAAAAA==&#10;" filled="f" stroked="f">
                  <v:textbox inset="2mm,2mm,2mm,2mm">
                    <w:txbxContent>
                      <w:p w14:paraId="543909FD" w14:textId="77777777" w:rsidR="00B37F63" w:rsidRPr="00F214AA" w:rsidRDefault="00B37F63" w:rsidP="00B37F63">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Benefits we don’t count as income, like:</w:t>
                        </w:r>
                      </w:p>
                      <w:p w14:paraId="2B410A8D" w14:textId="77777777" w:rsidR="00B37F63" w:rsidRPr="00F214AA" w:rsidRDefault="00B37F63" w:rsidP="00B37F63">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 xml:space="preserve">- Education Allowance </w:t>
                        </w:r>
                      </w:p>
                      <w:p w14:paraId="793E7C51" w14:textId="77777777" w:rsidR="00B37F63" w:rsidRPr="00F214AA" w:rsidRDefault="00B37F63" w:rsidP="00B37F63">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w:t>
                        </w:r>
                        <w:r>
                          <w:rPr>
                            <w:rFonts w:ascii="Arial Nova Light" w:eastAsia="HELVETICA NEUE LIGHT" w:hAnsi="Arial Nova Light" w:cs="HELVETICA NEUE LIGHT"/>
                            <w:sz w:val="16"/>
                            <w:szCs w:val="16"/>
                          </w:rPr>
                          <w:t>Large Family Supplement</w:t>
                        </w:r>
                      </w:p>
                    </w:txbxContent>
                  </v:textbox>
                </v:shape>
                <v:shape id="Google Shape;35;p1" o:spid="_x0000_s1029" type="#_x0000_t202" style="position:absolute;left:2253;top:4924;width:11748;height:130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vObkxgAAANwAAAAPAAAAZHJzL2Rvd25yZXYueG1sRI/dasJA&#10;FITvC77Dcgq9040VbYjZiAj2B1tKVLw+ZE+TYPZsyG41+vRdQejlMDPfMOmiN404UedqywrGowgE&#10;cWF1zaWC/W49jEE4j6yxsUwKLuRgkQ0eUky0PXNOp60vRYCwS1BB5X2bSOmKigy6kW2Jg/djO4M+&#10;yK6UusNzgJtGPkfRTBqsOSxU2NKqouK4/TUK6ONl8/U2WX/6w3WD5ZXy78lrrtTTY7+cg/DU+//w&#10;vf2uFUzjMdzOhCMgsz8AAAD//wMAUEsBAi0AFAAGAAgAAAAhANvh9svuAAAAhQEAABMAAAAAAAAA&#10;AAAAAAAAAAAAAFtDb250ZW50X1R5cGVzXS54bWxQSwECLQAUAAYACAAAACEAWvQsW78AAAAVAQAA&#10;CwAAAAAAAAAAAAAAAAAfAQAAX3JlbHMvLnJlbHNQSwECLQAUAAYACAAAACEALrzm5MYAAADcAAAA&#10;DwAAAAAAAAAAAAAAAAAHAgAAZHJzL2Rvd25yZXYueG1sUEsFBgAAAAADAAMAtwAAAPoCAAAAAA==&#10;" filled="f" stroked="f">
                  <v:textbox inset="2mm,2mm,2mm,2mm">
                    <w:txbxContent>
                      <w:p w14:paraId="6D3418FF" w14:textId="77777777" w:rsidR="00B37F63" w:rsidRPr="00F214AA" w:rsidRDefault="00B37F63" w:rsidP="00B37F63">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Any income received by household members 18 years and over, like:</w:t>
                        </w:r>
                        <w:r w:rsidRPr="00F214AA">
                          <w:rPr>
                            <w:rFonts w:ascii="Arial Nova Light" w:eastAsia="HELVETICA NEUE LIGHT" w:hAnsi="Arial Nova Light" w:cs="HELVETICA NEUE LIGHT"/>
                            <w:sz w:val="16"/>
                            <w:szCs w:val="16"/>
                          </w:rPr>
                          <w:br/>
                          <w:t>- Wages</w:t>
                        </w:r>
                        <w:r w:rsidRPr="00F214AA">
                          <w:rPr>
                            <w:rFonts w:ascii="Arial Nova Light" w:eastAsia="HELVETICA NEUE LIGHT" w:hAnsi="Arial Nova Light" w:cs="HELVETICA NEUE LIGHT"/>
                            <w:sz w:val="16"/>
                            <w:szCs w:val="16"/>
                          </w:rPr>
                          <w:br/>
                          <w:t>- Primary Centrelink payments</w:t>
                        </w:r>
                        <w:r w:rsidRPr="00F214AA">
                          <w:rPr>
                            <w:rFonts w:ascii="Arial Nova Light" w:eastAsia="HELVETICA NEUE LIGHT" w:hAnsi="Arial Nova Light" w:cs="HELVETICA NEUE LIGHT"/>
                            <w:sz w:val="16"/>
                            <w:szCs w:val="16"/>
                          </w:rPr>
                          <w:br/>
                          <w:t xml:space="preserve">- Investment earnings </w:t>
                        </w:r>
                      </w:p>
                    </w:txbxContent>
                  </v:textbox>
                </v:shape>
                <v:shape id="Google Shape;43;p1" o:spid="_x0000_s1030" type="#_x0000_t202" style="position:absolute;left:15290;top:5286;width:9989;height:309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bniTxQAAANwAAAAPAAAAZHJzL2Rvd25yZXYueG1sRI/dasJA&#10;FITvC77DcgTvdFOlNqSuIoJ/qJTY0utD9jQJZs+G7KqpT+8KQi+HmfmGmcxaU4kLNa60rOB1EIEg&#10;zqwuOVfw/bXsxyCcR9ZYWSYFf+RgNu28TDDR9sopXY4+FwHCLkEFhfd1IqXLCjLoBrYmDt6vbQz6&#10;IJtc6gavAW4qOYyisTRYclgosKZFQdnpeDYKaPu+O6xHy73/ue0wv1H6OVqlSvW67fwDhKfW/4ef&#10;7Y1W8BYP4XEmHAE5vQMAAP//AwBQSwECLQAUAAYACAAAACEA2+H2y+4AAACFAQAAEwAAAAAAAAAA&#10;AAAAAAAAAAAAW0NvbnRlbnRfVHlwZXNdLnhtbFBLAQItABQABgAIAAAAIQBa9CxbvwAAABUBAAAL&#10;AAAAAAAAAAAAAAAAAB8BAABfcmVscy8ucmVsc1BLAQItABQABgAIAAAAIQDebniTxQAAANwAAAAP&#10;AAAAAAAAAAAAAAAAAAcCAABkcnMvZG93bnJldi54bWxQSwUGAAAAAAMAAwC3AAAA+QIAAAAA&#10;" filled="f" stroked="f">
                  <v:textbox inset="2mm,2mm,2mm,2mm">
                    <w:txbxContent>
                      <w:p w14:paraId="02AFEC4C" w14:textId="77777777" w:rsidR="00B37F63" w:rsidRPr="00F214AA" w:rsidRDefault="00B37F63" w:rsidP="00B37F63">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Family Tax Benefit</w:t>
                        </w:r>
                      </w:p>
                    </w:txbxContent>
                  </v:textbox>
                </v:shape>
                <v:shape id="Google Shape;37;p1" o:spid="_x0000_s1031" type="#_x0000_t202" style="position:absolute;left:14204;top:12620;width:9639;height:434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It0IxQAAANwAAAAPAAAAZHJzL2Rvd25yZXYueG1sRI/dasJA&#10;FITvhb7Dcgre6aaGthJdpRT8Q4tExetD9piEZs+G7KqpT+8WBC+HmfmGGU9bU4kLNa60rOCtH4Eg&#10;zqwuOVdw2M96QxDOI2usLJOCP3Iwnbx0xphoe+WULjufiwBhl6CCwvs6kdJlBRl0fVsTB+9kG4M+&#10;yCaXusFrgJtKDqLoQxosOSwUWNN3Qdnv7mwU0Opz/bOIZxt/vK0xv1G6jeepUt3X9msEwlPrn+FH&#10;e6kVvA9j+D8TjoCc3AEAAP//AwBQSwECLQAUAAYACAAAACEA2+H2y+4AAACFAQAAEwAAAAAAAAAA&#10;AAAAAAAAAAAAW0NvbnRlbnRfVHlwZXNdLnhtbFBLAQItABQABgAIAAAAIQBa9CxbvwAAABUBAAAL&#10;AAAAAAAAAAAAAAAAAB8BAABfcmVscy8ucmVsc1BLAQItABQABgAIAAAAIQCxIt0IxQAAANwAAAAP&#10;AAAAAAAAAAAAAAAAAAcCAABkcnMvZG93bnJldi54bWxQSwUGAAAAAAMAAwC3AAAA+QIAAAAA&#10;" filled="f" stroked="f">
                  <v:textbox inset="2mm,2mm,2mm,2mm">
                    <w:txbxContent>
                      <w:p w14:paraId="3208C440" w14:textId="77777777" w:rsidR="00B37F63" w:rsidRPr="00F214AA" w:rsidRDefault="00B37F63" w:rsidP="00B37F63">
                        <w:pP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Commonwealth Rent Assistance</w:t>
                        </w:r>
                      </w:p>
                    </w:txbxContent>
                  </v:textbox>
                </v:shap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Graphic 584" o:spid="_x0000_s1032" type="#_x0000_t75" alt="Stuffed Toy outline" style="position:absolute;left:15109;top:1167;width:4477;height:443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mIUBwwAAANwAAAAPAAAAZHJzL2Rvd25yZXYueG1sRI9Bi8Iw&#10;FITvC/6H8ARva6qolGoUEQXxtnX3/mzeNmWbl9rEWv/9RhA8DjPzDbPa9LYWHbW+cqxgMk5AEBdO&#10;V1wq+D4fPlMQPiBrrB2Tggd52KwHHyvMtLvzF3V5KEWEsM9QgQmhyaT0hSGLfuwa4uj9utZiiLIt&#10;pW7xHuG2ltMkWUiLFccFgw3tDBV/+c0qON8u+0mVL6Y/h6s5bY8nv++uqVKjYb9dggjUh3f41T5q&#10;BfN0Bs8z8QjI9T8AAAD//wMAUEsBAi0AFAAGAAgAAAAhANvh9svuAAAAhQEAABMAAAAAAAAAAAAA&#10;AAAAAAAAAFtDb250ZW50X1R5cGVzXS54bWxQSwECLQAUAAYACAAAACEAWvQsW78AAAAVAQAACwAA&#10;AAAAAAAAAAAAAAAfAQAAX3JlbHMvLnJlbHNQSwECLQAUAAYACAAAACEA7piFAcMAAADcAAAADwAA&#10;AAAAAAAAAAAAAAAHAgAAZHJzL2Rvd25yZXYueG1sUEsFBgAAAAADAAMAtwAAAPcCAAAAAA==&#10;">
                  <v:imagedata r:id="rId28" o:title="Stuffed Toy outline"/>
                </v:shape>
                <v:shape id="Graphic 585" o:spid="_x0000_s1033" type="#_x0000_t75" alt="Money outline" style="position:absolute;left:3476;top:126;width:4057;height:538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oRrZxgAAANwAAAAPAAAAZHJzL2Rvd25yZXYueG1sRI9da8Iw&#10;FIbvBf9DOMLuNFVXlc4oIggbbODHmLeH5qwtNiclydpuv34ZDLx8eT8e3vW2N7VoyfnKsoLpJAFB&#10;nFtdcaHg/XIYr0D4gKyxtkwKvsnDdjMcrDHTtuMTtedQiDjCPkMFZQhNJqXPSzLoJ7Yhjt6ndQZD&#10;lK6Q2mEXx00tZ0mykAYrjoQSG9qXlN/OXyZCfhL3du1el4/p7OXSHRfzdvlxVeph1O+eQATqwz38&#10;337WCtJVCn9n4hGQm18AAAD//wMAUEsBAi0AFAAGAAgAAAAhANvh9svuAAAAhQEAABMAAAAAAAAA&#10;AAAAAAAAAAAAAFtDb250ZW50X1R5cGVzXS54bWxQSwECLQAUAAYACAAAACEAWvQsW78AAAAVAQAA&#10;CwAAAAAAAAAAAAAAAAAfAQAAX3JlbHMvLnJlbHNQSwECLQAUAAYACAAAACEAXKEa2cYAAADcAAAA&#10;DwAAAAAAAAAAAAAAAAAHAgAAZHJzL2Rvd25yZXYueG1sUEsFBgAAAAADAAMAtwAAAPoCAAAAAA==&#10;">
                  <v:imagedata r:id="rId29" o:title="Money outline"/>
                </v:shape>
                <v:shape id="Graphic 586" o:spid="_x0000_s1034" type="#_x0000_t75" alt="Home outline" style="position:absolute;left:14883;top:8138;width:5074;height:486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setZvwAAANwAAAAPAAAAZHJzL2Rvd25yZXYueG1sRI/BCsIw&#10;EETvgv8QVvCmqYIi1SgiFHrUKoi3pVnbYrMpTaz1740geBxm5g2z2fWmFh21rrKsYDaNQBDnVldc&#10;KLick8kKhPPIGmvLpOBNDnbb4WCDsbYvPlGX+UIECLsYFZTeN7GULi/JoJvahjh4d9sa9EG2hdQt&#10;vgLc1HIeRUtpsOKwUGJDh5LyR/Y0CnRt0mOnj93zdM3TW3ZJ9tU9UWo86vdrEJ56/w//2qlWsFgt&#10;4XsmHAG5/QAAAP//AwBQSwECLQAUAAYACAAAACEA2+H2y+4AAACFAQAAEwAAAAAAAAAAAAAAAAAA&#10;AAAAW0NvbnRlbnRfVHlwZXNdLnhtbFBLAQItABQABgAIAAAAIQBa9CxbvwAAABUBAAALAAAAAAAA&#10;AAAAAAAAAB8BAABfcmVscy8ucmVsc1BLAQItABQABgAIAAAAIQA7setZvwAAANwAAAAPAAAAAAAA&#10;AAAAAAAAAAcCAABkcnMvZG93bnJldi54bWxQSwUGAAAAAAMAAwC3AAAA8wIAAAAA&#10;">
                  <v:imagedata r:id="rId30" o:title="Home outline"/>
                </v:shape>
                <v:shape id="Text Box 587" o:spid="_x0000_s1035" type="#_x0000_t202" style="position:absolute;left:7595;top:1167;width:6020;height:415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JQnfxgAAANwAAAAPAAAAZHJzL2Rvd25yZXYueG1sRI9PawIx&#10;FMTvgt8hPMGL1GzFVtkapQjCHvbiHwq9PTavm8XNyzZJ1/Xbm0Khx2FmfsNsdoNtRU8+NI4VPM8z&#10;EMSV0w3XCi7nw9MaRIjIGlvHpOBOAXbb8WiDuXY3PlJ/irVIEA45KjAxdrmUoTJkMcxdR5y8L+ct&#10;xiR9LbXHW4LbVi6y7FVabDgtGOxob6i6nn6sgv6jWOpjb6Kf7csiK67l9+qzVGo6Gd7fQEQa4n/4&#10;r11oBS/rFfyeSUdAbh8AAAD//wMAUEsBAi0AFAAGAAgAAAAhANvh9svuAAAAhQEAABMAAAAAAAAA&#10;AAAAAAAAAAAAAFtDb250ZW50X1R5cGVzXS54bWxQSwECLQAUAAYACAAAACEAWvQsW78AAAAVAQAA&#10;CwAAAAAAAAAAAAAAAAAfAQAAX3JlbHMvLnJlbHNQSwECLQAUAAYACAAAACEAVSUJ38YAAADcAAAA&#10;DwAAAAAAAAAAAAAAAAAHAgAAZHJzL2Rvd25yZXYueG1sUEsFBgAAAAADAAMAtwAAAPoCAAAAAA==&#10;" filled="f" stroked="f" strokeweight=".5pt">
                  <v:textbox>
                    <w:txbxContent>
                      <w:p w14:paraId="438DB7CD" w14:textId="77777777" w:rsidR="00B37F63" w:rsidRPr="00391B4F" w:rsidRDefault="00B37F63" w:rsidP="00B37F63">
                        <w:pPr>
                          <w:rPr>
                            <w:rFonts w:ascii="Yu Gothic UI Semibold" w:eastAsia="Yu Gothic UI Semibold" w:hAnsi="Yu Gothic UI Semibold"/>
                            <w:color w:val="00B050"/>
                            <w:sz w:val="30"/>
                            <w:szCs w:val="30"/>
                          </w:rPr>
                        </w:pPr>
                        <w:r w:rsidRPr="00391B4F">
                          <w:rPr>
                            <w:rFonts w:ascii="Yu Gothic UI Semibold" w:eastAsia="Yu Gothic UI Semibold" w:hAnsi="Yu Gothic UI Semibold"/>
                            <w:color w:val="00B050"/>
                            <w:sz w:val="30"/>
                            <w:szCs w:val="30"/>
                            <w:highlight w:val="yellow"/>
                          </w:rPr>
                          <w:t>25%</w:t>
                        </w:r>
                      </w:p>
                    </w:txbxContent>
                  </v:textbox>
                </v:shape>
                <v:shape id="Text Box 588" o:spid="_x0000_s1036" type="#_x0000_t202" style="position:absolute;left:19319;top:1348;width:5385;height:393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up2twgAAANwAAAAPAAAAZHJzL2Rvd25yZXYueG1sRE9Na8Iw&#10;GL4P9h/CO/AyNJ3oJp1RhiD00IsfDHZ7aV6bYvOmS2Kt/94cBI8Pz/dyPdhW9ORD41jBxyQDQVw5&#10;3XCt4HjYjhcgQkTW2DomBTcKsF69viwx1+7KO+r3sRYphEOOCkyMXS5lqAxZDBPXESfu5LzFmKCv&#10;pfZ4TeG2ldMs+5QWG04NBjvaGKrO+4tV0P8WM73rTfTvm7LIinP5//VXKjV6G36+QUQa4lP8cBda&#10;wXyR1qYz6QjI1R0AAP//AwBQSwECLQAUAAYACAAAACEA2+H2y+4AAACFAQAAEwAAAAAAAAAAAAAA&#10;AAAAAAAAW0NvbnRlbnRfVHlwZXNdLnhtbFBLAQItABQABgAIAAAAIQBa9CxbvwAAABUBAAALAAAA&#10;AAAAAAAAAAAAAB8BAABfcmVscy8ucmVsc1BLAQItABQABgAIAAAAIQAkup2twgAAANwAAAAPAAAA&#10;AAAAAAAAAAAAAAcCAABkcnMvZG93bnJldi54bWxQSwUGAAAAAAMAAwC3AAAA9gIAAAAA&#10;" filled="f" stroked="f" strokeweight=".5pt">
                  <v:textbox>
                    <w:txbxContent>
                      <w:p w14:paraId="2240E709" w14:textId="77777777" w:rsidR="00B37F63" w:rsidRPr="00E8118D" w:rsidRDefault="00B37F63" w:rsidP="00B37F63">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v:textbox>
                </v:shape>
                <v:shape id="Text Box 589" o:spid="_x0000_s1037" type="#_x0000_t202" style="position:absolute;left:19229;top:8546;width:6877;height:493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9jg2xgAAANwAAAAPAAAAZHJzL2Rvd25yZXYueG1sRI9BawIx&#10;FITvBf9DeEIvpWYr1upqlCIU9rAXrRR6e2yem8XNy5rEdf33TaHQ4zAz3zDr7WBb0ZMPjWMFL5MM&#10;BHHldMO1guPnx/MCRIjIGlvHpOBOAbab0cMac+1uvKf+EGuRIBxyVGBi7HIpQ2XIYpi4jjh5J+ct&#10;xiR9LbXHW4LbVk6zbC4tNpwWDHa0M1SdD1eroP8qZnrfm+ifdmWRFefy8vZdKvU4Ht5XICIN8T/8&#10;1y60gtfFEn7PpCMgNz8AAAD//wMAUEsBAi0AFAAGAAgAAAAhANvh9svuAAAAhQEAABMAAAAAAAAA&#10;AAAAAAAAAAAAAFtDb250ZW50X1R5cGVzXS54bWxQSwECLQAUAAYACAAAACEAWvQsW78AAAAVAQAA&#10;CwAAAAAAAAAAAAAAAAAfAQAAX3JlbHMvLnJlbHNQSwECLQAUAAYACAAAACEAS/Y4NsYAAADcAAAA&#10;DwAAAAAAAAAAAAAAAAAHAgAAZHJzL2Rvd25yZXYueG1sUEsFBgAAAAADAAMAtwAAAPoCAAAAAA==&#10;" filled="f" stroked="f" strokeweight=".5pt">
                  <v:textbox>
                    <w:txbxContent>
                      <w:p w14:paraId="2D752D18" w14:textId="77777777" w:rsidR="00B37F63" w:rsidRPr="00427E2B" w:rsidRDefault="00B37F63" w:rsidP="00B37F63">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v:textbox>
                </v:shape>
                <v:shape id="Text Box 590" o:spid="_x0000_s1038" type="#_x0000_t202" style="position:absolute;left:30048;top:1529;width:5340;height:37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FQd2wwAAANwAAAAPAAAAZHJzL2Rvd25yZXYueG1sRE/Pa8Iw&#10;FL4P9j+EJ+wyNN2YulWjDGHQQy9WEXZ7NG9NsXnpkqx2/705CB4/vt/r7Wg7MZAPrWMFL7MMBHHt&#10;dMuNguPha/oOIkRkjZ1jUvBPAbabx4c15tpdeE9DFRuRQjjkqMDE2OdShtqQxTBzPXHifpy3GBP0&#10;jdQeLyncdvI1yxbSYsupwWBPO0P1ufqzCoZT8ab3g4n+eVcWWXEuf5ffpVJPk/FzBSLSGO/im7vQ&#10;CuYfaX46k46A3FwBAAD//wMAUEsBAi0AFAAGAAgAAAAhANvh9svuAAAAhQEAABMAAAAAAAAAAAAA&#10;AAAAAAAAAFtDb250ZW50X1R5cGVzXS54bWxQSwECLQAUAAYACAAAACEAWvQsW78AAAAVAQAACwAA&#10;AAAAAAAAAAAAAAAfAQAAX3JlbHMvLnJlbHNQSwECLQAUAAYACAAAACEAXxUHdsMAAADcAAAADwAA&#10;AAAAAAAAAAAAAAAHAgAAZHJzL2Rvd25yZXYueG1sUEsFBgAAAAADAAMAtwAAAPcCAAAAAA==&#10;" filled="f" stroked="f" strokeweight=".5pt">
                  <v:textbox>
                    <w:txbxContent>
                      <w:p w14:paraId="2660C8B6" w14:textId="77777777" w:rsidR="00B37F63" w:rsidRPr="00427E2B" w:rsidRDefault="00B37F63" w:rsidP="00B37F63">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v:textbox>
                </v:shape>
                <v:shape id="Graphic 591" o:spid="_x0000_s1039" type="#_x0000_t75" alt="Piggy Bank outline" style="position:absolute;left:25159;top:805;width:4769;height:506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16OpwgAAANwAAAAPAAAAZHJzL2Rvd25yZXYueG1sRI9Bi8Iw&#10;FITvwv6H8Bb2ponCSq1GEVHYxZNV8Pponm2xeSlJ1PrvNwuCx2FmvmEWq9624k4+NI41jEcKBHHp&#10;TMOVhtNxN8xAhIhssHVMGp4UYLX8GCwwN+7BB7oXsRIJwiFHDXWMXS5lKGuyGEauI07exXmLMUlf&#10;SePxkeC2lROlptJiw2mhxo42NZXX4mY1mPNtX2W/fsPH/fbpr4XK7E5p/fXZr+cgIvXxHX61f4yG&#10;79kY/s+kIyCXfwAAAP//AwBQSwECLQAUAAYACAAAACEA2+H2y+4AAACFAQAAEwAAAAAAAAAAAAAA&#10;AAAAAAAAW0NvbnRlbnRfVHlwZXNdLnhtbFBLAQItABQABgAIAAAAIQBa9CxbvwAAABUBAAALAAAA&#10;AAAAAAAAAAAAAB8BAABfcmVscy8ucmVsc1BLAQItABQABgAIAAAAIQAl16OpwgAAANwAAAAPAAAA&#10;AAAAAAAAAAAAAAcCAABkcnMvZG93bnJldi54bWxQSwUGAAAAAAMAAwC3AAAA9gIAAAAA&#10;">
                  <v:imagedata r:id="rId31" o:title="Piggy Bank outline"/>
                </v:shape>
                <v:roundrect id="Rectangle: Rounded Corners 592" o:spid="_x0000_s1040" style="position:absolute;left:40776;top:4698;width:15951;height:12897;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D7pExQAAANwAAAAPAAAAZHJzL2Rvd25yZXYueG1sRI9BSwMx&#10;FITvBf9DeIK3NulCrd02W6ogCKJi9eLtsXlNlt28LJu4Xf+9EYQeh5n5htntJ9+JkYbYBNawXCgQ&#10;xHUwDVsNnx+P8zsQMSEb7AKThh+KsK+uZjssTTjzO43HZEWGcCxRg0upL6WMtSOPcRF64uydwuAx&#10;ZTlYaQY8Z7jvZKHUrfTYcF5w2NODo7o9fnsNp9XmXrlitKqVb2uLzy+vhy+j9c31dNiCSDSlS/i/&#10;/WQ0rDYF/J3JR0BWvwAAAP//AwBQSwECLQAUAAYACAAAACEA2+H2y+4AAACFAQAAEwAAAAAAAAAA&#10;AAAAAAAAAAAAW0NvbnRlbnRfVHlwZXNdLnhtbFBLAQItABQABgAIAAAAIQBa9CxbvwAAABUBAAAL&#10;AAAAAAAAAAAAAAAAAB8BAABfcmVscy8ucmVsc1BLAQItABQABgAIAAAAIQAbD7pExQAAANwAAAAP&#10;AAAAAAAAAAAAAAAAAAcCAABkcnMvZG93bnJldi54bWxQSwUGAAAAAAMAAwC3AAAA+QIAAAAA&#10;" fillcolor="#f7fbff [671]" stroked="f" strokeweight="2pt">
                  <v:textbox inset="1mm,,1mm,0"/>
                </v:roundrect>
                <v:shapetype id="_x0000_t13" coordsize="21600,21600" o:spt="13" adj="16200,5400" path="m@0,l@0@1,0@1,0@2@0@2@0,21600,21600,10800xe">
                  <v:stroke joinstyle="miter"/>
                  <v:formulas>
                    <v:f eqn="val #0"/>
                    <v:f eqn="val #1"/>
                    <v:f eqn="sum height 0 #1"/>
                    <v:f eqn="sum 10800 0 #1"/>
                    <v:f eqn="sum width 0 #0"/>
                    <v:f eqn="prod @4 @3 10800"/>
                    <v:f eqn="sum width 0 @5"/>
                  </v:formulas>
                  <v:path o:connecttype="custom" o:connectlocs="@0,0;0,10800;@0,21600;21600,10800" o:connectangles="270,180,90,0" textboxrect="0,@1,@6,@2"/>
                  <v:handles>
                    <v:h position="#0,#1" xrange="0,21600" yrange="0,10800"/>
                  </v:handles>
                </v:shapetype>
                <v:shape id="Arrow: Right 593" o:spid="_x0000_s1041" type="#_x0000_t13" style="position:absolute;left:37245;top:7640;width:3042;height:298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ndUfxAAAANwAAAAPAAAAZHJzL2Rvd25yZXYueG1sRI/dSgMx&#10;FITvBd8hHKF3NmuLpd02LSIUKlis/bk/bM5ugpuTJUm769sbQfBymJlvmNVmcK24UYjWs4KncQGC&#10;uPLacqPgfNo+zkHEhKyx9UwKvinCZn1/t8JS+54/6XZMjcgQjiUqMCl1pZSxMuQwjn1HnL3aB4cp&#10;y9BIHbDPcNfKSVHMpEPLecFgR6+Gqq/j1SlI+/f+bXYJtd1eDwfj+w+797VSo4fhZQki0ZD+w3/t&#10;nVbwvJjC75l8BOT6BwAA//8DAFBLAQItABQABgAIAAAAIQDb4fbL7gAAAIUBAAATAAAAAAAAAAAA&#10;AAAAAAAAAABbQ29udGVudF9UeXBlc10ueG1sUEsBAi0AFAAGAAgAAAAhAFr0LFu/AAAAFQEAAAsA&#10;AAAAAAAAAAAAAAAAHwEAAF9yZWxzLy5yZWxzUEsBAi0AFAAGAAgAAAAhAP2d1R/EAAAA3AAAAA8A&#10;AAAAAAAAAAAAAAAABwIAAGRycy9kb3ducmV2LnhtbFBLBQYAAAAAAwADALcAAAD4AgAAAAA=&#10;" adj="11003" fillcolor="#035dd3 [3205]" stroked="f" strokeweight="2pt">
                  <v:textbox inset="1mm,,1mm,0"/>
                </v:shape>
                <v:shape id="Graphic 594" o:spid="_x0000_s1042" type="#_x0000_t75" alt="Stuffed Toy outline" style="position:absolute;left:47113;top:11171;width:3226;height:311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QRPcwwAAANwAAAAPAAAAZHJzL2Rvd25yZXYueG1sRI9Bi8Iw&#10;FITvC/6H8ARva6q4otUoIgribaven83bpmzzUptY67/fLAgeh5n5hlmuO1uJlhpfOlYwGiYgiHOn&#10;Sy4UnE/7zxkIH5A1Vo5JwZM8rFe9jyWm2j34m9osFCJC2KeowIRQp1L63JBFP3Q1cfR+XGMxRNkU&#10;Ujf4iHBbyXGSTKXFkuOCwZq2hvLf7G4VnO7X3ajMpuPL/maOm8PR79rbTKlBv9ssQATqwjv8ah+0&#10;gq/5BP7PxCMgV38AAAD//wMAUEsBAi0AFAAGAAgAAAAhANvh9svuAAAAhQEAABMAAAAAAAAAAAAA&#10;AAAAAAAAAFtDb250ZW50X1R5cGVzXS54bWxQSwECLQAUAAYACAAAACEAWvQsW78AAAAVAQAACwAA&#10;AAAAAAAAAAAAAAAfAQAAX3JlbHMvLnJlbHNQSwECLQAUAAYACAAAACEAa0ET3MMAAADcAAAADwAA&#10;AAAAAAAAAAAAAAAHAgAAZHJzL2Rvd25yZXYueG1sUEsFBgAAAAADAAMAtwAAAPcCAAAAAA==&#10;">
                  <v:imagedata r:id="rId28" o:title="Stuffed Toy outline"/>
                </v:shape>
                <v:shape id="Graphic 595" o:spid="_x0000_s1043" type="#_x0000_t75" alt="Home outline" style="position:absolute;left:51550;top:10900;width:3530;height:340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uuPzwwAAANwAAAAPAAAAZHJzL2Rvd25yZXYueG1sRI9Pa4NA&#10;FMTvgX6H5QV6i2sKKa11lVAQPBobCL093Ocf6r4Vd6P223cLhR6HmfkNk+abGcVCsxssKzhGMQji&#10;xuqBOwXXj+LwAsJ5ZI2jZVLwTQ7y7GGXYqLtyhdaat+JAGGXoILe+ymR0jU9GXSRnYiD19rZoA9y&#10;7qSecQ1wM8qnOH6WBgcOCz1O9N5T81XfjQI9mrJadLXcL7em/KyvxXloC6Ue99v5DYSnzf+H/9ql&#10;VnB6PcHvmXAEZPYDAAD//wMAUEsBAi0AFAAGAAgAAAAhANvh9svuAAAAhQEAABMAAAAAAAAAAAAA&#10;AAAAAAAAAFtDb250ZW50X1R5cGVzXS54bWxQSwECLQAUAAYACAAAACEAWvQsW78AAAAVAQAACwAA&#10;AAAAAAAAAAAAAAAfAQAAX3JlbHMvLnJlbHNQSwECLQAUAAYACAAAACEATrrj88MAAADcAAAADwAA&#10;AAAAAAAAAAAAAAAHAgAAZHJzL2Rvd25yZXYueG1sUEsFBgAAAAADAAMAtwAAAPcCAAAAAA==&#10;">
                  <v:imagedata r:id="rId30" o:title="Home outline"/>
                </v:shape>
                <v:shape id="Graphic 596" o:spid="_x0000_s1044" type="#_x0000_t75" alt="Money outline" style="position:absolute;left:42089;top:10854;width:3575;height:345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qhJzxgAAANwAAAAPAAAAZHJzL2Rvd25yZXYueG1sRI9da8Iw&#10;FIbvB/6HcATvZjo3q+uMIoPBhAnzA709NGdtsTkpSWw7f/0yGOzy5f14eBer3tSiJecrywoexgkI&#10;4tzqigsFx8Pb/RyED8gaa8uk4Js8rJaDuwVm2na8o3YfChFH2GeooAyhyaT0eUkG/dg2xNH7ss5g&#10;iNIVUjvs4rip5SRJUmmw4kgosaHXkvLL/moi5Ja47bn7mD1NJ5tD95k+trPTWanRsF+/gAjUh//w&#10;X/tdK5g+p/B7Jh4BufwBAAD//wMAUEsBAi0AFAAGAAgAAAAhANvh9svuAAAAhQEAABMAAAAAAAAA&#10;AAAAAAAAAAAAAFtDb250ZW50X1R5cGVzXS54bWxQSwECLQAUAAYACAAAACEAWvQsW78AAAAVAQAA&#10;CwAAAAAAAAAAAAAAAAAfAQAAX3JlbHMvLnJlbHNQSwECLQAUAAYACAAAACEAKaoSc8YAAADcAAAA&#10;DwAAAAAAAAAAAAAAAAAHAgAAZHJzL2Rvd25yZXYueG1sUEsFBgAAAAADAAMAtwAAAPoCAAAAAA==&#10;">
                  <v:imagedata r:id="rId29" o:title="Money outline"/>
                </v:shape>
                <v:shape id="Text Box 597" o:spid="_x0000_s1045" type="#_x0000_t202" style="position:absolute;left:41460;top:13886;width:4521;height:25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J8CxgAAANwAAAAPAAAAZHJzL2Rvd25yZXYueG1sRI/NasMw&#10;EITvhbyD2EAvpZFbmqRxooQSKPjgS34o9LZYG8vEWjmS6rhvXxUCOQ4z8w2z2gy2FT350DhW8DLJ&#10;QBBXTjdcKzgePp/fQYSIrLF1TAp+KcBmPXpYYa7dlXfU72MtEoRDjgpMjF0uZagMWQwT1xEn7+S8&#10;xZikr6X2eE1w28rXLJtJiw2nBYMdbQ1V5/2PVdB/FW9615von7ZlkRXn8jL/LpV6HA8fSxCRhngP&#10;39qFVjBdzOH/TDoCcv0HAAD//wMAUEsBAi0AFAAGAAgAAAAhANvh9svuAAAAhQEAABMAAAAAAAAA&#10;AAAAAAAAAAAAAFtDb250ZW50X1R5cGVzXS54bWxQSwECLQAUAAYACAAAACEAWvQsW78AAAAVAQAA&#10;CwAAAAAAAAAAAAAAAAAfAQAAX3JlbHMvLnJlbHNQSwECLQAUAAYACAAAACEA0PyfAsYAAADcAAAA&#10;DwAAAAAAAAAAAAAAAAAHAgAAZHJzL2Rvd25yZXYueG1sUEsFBgAAAAADAAMAtwAAAPoCAAAAAA==&#10;" filled="f" stroked="f" strokeweight=".5pt">
                  <v:textbox>
                    <w:txbxContent>
                      <w:p w14:paraId="37609495" w14:textId="77777777" w:rsidR="00B37F63" w:rsidRPr="00F214AA" w:rsidRDefault="00B37F63" w:rsidP="00B37F63">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shape id="Text Box 598" o:spid="_x0000_s1046" type="#_x0000_t202" style="position:absolute;left:41998;top:5151;width:13265;height:59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Zz+bwwAAANwAAAAPAAAAZHJzL2Rvd25yZXYueG1sRE/LisIw&#10;FN0P+A/hDrgb0xEUraZFCqIMuvCxcXdtrm2xualN1M58/WQhuDyc9zztTC0e1LrKsoLvQQSCOLe6&#10;4kLB8bD8moBwHlljbZkU/JKDNOl9zDHW9sk7eux9IUIIuxgVlN43sZQuL8mgG9iGOHAX2xr0AbaF&#10;1C0+Q7ip5TCKxtJgxaGhxIaykvLr/m4U/GTLLe7OQzP5q7PV5rJobsfTSKn+Z7eYgfDU+bf45V5r&#10;BaNpWBvOhCMgk38AAAD//wMAUEsBAi0AFAAGAAgAAAAhANvh9svuAAAAhQEAABMAAAAAAAAAAAAA&#10;AAAAAAAAAFtDb250ZW50X1R5cGVzXS54bWxQSwECLQAUAAYACAAAACEAWvQsW78AAAAVAQAACwAA&#10;AAAAAAAAAAAAAAAfAQAAX3JlbHMvLnJlbHNQSwECLQAUAAYACAAAACEAZGc/m8MAAADcAAAADwAA&#10;AAAAAAAAAAAAAAAHAgAAZHJzL2Rvd25yZXYueG1sUEsFBgAAAAADAAMAtwAAAPcCAAAAAA==&#10;" filled="f" stroked="f" strokeweight=".5pt">
                  <v:textbox>
                    <w:txbxContent>
                      <w:p w14:paraId="6133061F" w14:textId="77777777" w:rsidR="00B37F63" w:rsidRPr="00F214AA" w:rsidRDefault="00B37F63" w:rsidP="00B37F63">
                        <w:pPr>
                          <w:spacing w:after="120"/>
                          <w:jc w:val="cente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Total amount of rent you pay is</w:t>
                        </w:r>
                        <w:r w:rsidRPr="00F214AA">
                          <w:rPr>
                            <w:rFonts w:ascii="Arial Nova Light" w:eastAsia="HELVETICA NEUE LIGHT" w:hAnsi="Arial Nova Light" w:cs="HELVETICA NEUE LIGHT"/>
                            <w:b/>
                            <w:bCs/>
                            <w:sz w:val="16"/>
                            <w:szCs w:val="16"/>
                          </w:rPr>
                          <w:t xml:space="preserve"> $XXX</w:t>
                        </w:r>
                        <w:r w:rsidRPr="00F214AA">
                          <w:rPr>
                            <w:rFonts w:ascii="Arial Nova Light" w:eastAsia="HELVETICA NEUE LIGHT" w:hAnsi="Arial Nova Light" w:cs="HELVETICA NEUE LIGHT"/>
                            <w:sz w:val="16"/>
                            <w:szCs w:val="16"/>
                          </w:rPr>
                          <w:t xml:space="preserve"> </w:t>
                        </w:r>
                      </w:p>
                      <w:p w14:paraId="7D7EBB69" w14:textId="77777777" w:rsidR="00B37F63" w:rsidRPr="00F214AA" w:rsidRDefault="00B37F63" w:rsidP="00B37F63">
                        <w:pPr>
                          <w:jc w:val="center"/>
                          <w:rPr>
                            <w:rFonts w:ascii="Arial Nova Light" w:hAnsi="Arial Nova Light" w:cstheme="minorHAnsi"/>
                            <w:b/>
                            <w:bCs/>
                            <w:sz w:val="16"/>
                            <w:szCs w:val="16"/>
                          </w:rPr>
                        </w:pPr>
                        <w:r w:rsidRPr="00F214AA">
                          <w:rPr>
                            <w:rFonts w:ascii="Arial Nova Light" w:eastAsia="HELVETICA NEUE LIGHT" w:hAnsi="Arial Nova Light" w:cs="HELVETICA NEUE LIGHT"/>
                            <w:sz w:val="16"/>
                            <w:szCs w:val="16"/>
                          </w:rPr>
                          <w:t>Which is based on:</w:t>
                        </w:r>
                      </w:p>
                      <w:p w14:paraId="01E8976C" w14:textId="77777777" w:rsidR="00B37F63" w:rsidRPr="00AD3A9A" w:rsidRDefault="00B37F63" w:rsidP="00B37F63">
                        <w:pPr>
                          <w:spacing w:before="120"/>
                          <w:jc w:val="center"/>
                          <w:rPr>
                            <w:rFonts w:ascii="helev" w:hAnsi="helev" w:cstheme="minorHAnsi"/>
                            <w:sz w:val="16"/>
                            <w:szCs w:val="16"/>
                          </w:rPr>
                        </w:pPr>
                      </w:p>
                    </w:txbxContent>
                  </v:textbox>
                </v:shape>
                <v:shape id="Text Box 599" o:spid="_x0000_s1047" type="#_x0000_t202" style="position:absolute;left:41998;top:624;width:13265;height:407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K5oAxQAAANwAAAAPAAAAZHJzL2Rvd25yZXYueG1sRI9Bi8Iw&#10;FITvwv6H8Ba8aargYqtRpCArogddL3t7Ns+22Lx0m6h1f70RBI/DzHzDTOetqcSVGldaVjDoRyCI&#10;M6tLzhUcfpa9MQjnkTVWlknBnRzMZx+dKSba3nhH173PRYCwS1BB4X2dSOmyggy6vq2Jg3eyjUEf&#10;ZJNL3eAtwE0lh1H0JQ2WHBYKrCktKDvvL0bBOl1ucXccmvF/lX5vTov67/A7Uqr72S4mIDy1/h1+&#10;tVdawSiO4XkmHAE5ewAAAP//AwBQSwECLQAUAAYACAAAACEA2+H2y+4AAACFAQAAEwAAAAAAAAAA&#10;AAAAAAAAAAAAW0NvbnRlbnRfVHlwZXNdLnhtbFBLAQItABQABgAIAAAAIQBa9CxbvwAAABUBAAAL&#10;AAAAAAAAAAAAAAAAAB8BAABfcmVscy8ucmVsc1BLAQItABQABgAIAAAAIQALK5oAxQAAANwAAAAP&#10;AAAAAAAAAAAAAAAAAAcCAABkcnMvZG93bnJldi54bWxQSwUGAAAAAAMAAwC3AAAA+QIAAAAA&#10;" filled="f" stroked="f" strokeweight=".5pt">
                  <v:textbox>
                    <w:txbxContent>
                      <w:p w14:paraId="1B43A3B6" w14:textId="77777777" w:rsidR="00B37F63" w:rsidRPr="00F214AA" w:rsidRDefault="00B37F63" w:rsidP="00B37F63">
                        <w:pPr>
                          <w:jc w:val="center"/>
                          <w:rPr>
                            <w:rFonts w:ascii="Arial Nova Light" w:hAnsi="Arial Nova Light" w:cstheme="minorHAnsi"/>
                            <w:sz w:val="18"/>
                            <w:szCs w:val="18"/>
                          </w:rPr>
                        </w:pPr>
                        <w:r>
                          <w:rPr>
                            <w:rFonts w:ascii="Arial Nova Light" w:eastAsia="HELVETICA NEUE LIGHT" w:hAnsi="Arial Nova Light" w:cs="HELVETICA NEUE LIGHT"/>
                            <w:sz w:val="16"/>
                            <w:szCs w:val="16"/>
                          </w:rPr>
                          <w:t>Market-based</w:t>
                        </w:r>
                        <w:r w:rsidRPr="00F214AA">
                          <w:rPr>
                            <w:rFonts w:ascii="Arial Nova Light" w:eastAsia="HELVETICA NEUE LIGHT" w:hAnsi="Arial Nova Light" w:cs="HELVETICA NEUE LIGHT"/>
                            <w:sz w:val="16"/>
                            <w:szCs w:val="16"/>
                          </w:rPr>
                          <w:t xml:space="preserve"> rent for the property is </w:t>
                        </w:r>
                        <w:r w:rsidRPr="00F214AA">
                          <w:rPr>
                            <w:rFonts w:ascii="Arial Nova Light" w:eastAsia="HELVETICA NEUE LIGHT" w:hAnsi="Arial Nova Light" w:cs="HELVETICA NEUE LIGHT"/>
                            <w:b/>
                            <w:bCs/>
                            <w:sz w:val="16"/>
                            <w:szCs w:val="16"/>
                          </w:rPr>
                          <w:t>$XXX</w:t>
                        </w:r>
                      </w:p>
                    </w:txbxContent>
                  </v:textbox>
                </v:shape>
                <v:shape id="Plus Sign 600" o:spid="_x0000_s1048" style="position:absolute;left:45438;top:14792;width:1397;height:1093;visibility:visible;mso-wrap-style:square;v-text-anchor:middle" coordsize="139700,1092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gf1YwAAAANwAAAAPAAAAZHJzL2Rvd25yZXYueG1sRE/Pa8Iw&#10;FL4P9j+EN9htJt2hSDUW2Rh4cOCcosdH82yLyUtootb/fjkIO358v+f16Ky40hB7zxqKiQJB3HjT&#10;c6th9/v1NgURE7JB65k03ClCvXh+mmNl/I1/6LpNrcghHCvU0KUUKilj05HDOPGBOHMnPzhMGQ6t&#10;NAPecriz8l2pUjrsOTd0GOijo+a8vTgNx7DGw2e5+S5cv0+r4K2S0mr9+jIuZyASjelf/HCvjIZS&#10;5fn5TD4CcvEHAAD//wMAUEsBAi0AFAAGAAgAAAAhANvh9svuAAAAhQEAABMAAAAAAAAAAAAAAAAA&#10;AAAAAFtDb250ZW50X1R5cGVzXS54bWxQSwECLQAUAAYACAAAACEAWvQsW78AAAAVAQAACwAAAAAA&#10;AAAAAAAAAAAfAQAAX3JlbHMvLnJlbHNQSwECLQAUAAYACAAAACEAT4H9WMAAAADcAAAADwAAAAAA&#10;AAAAAAAAAAAHAgAAZHJzL2Rvd25yZXYueG1sUEsFBgAAAAADAAMAtwAAAPQCAAAAAA==&#10;" path="m18517,41766r38489,l57006,14477r25688,l82694,41766r38489,l121183,67454r-38489,l82694,94743r-25688,l57006,67454r-38489,l18517,41766xe" fillcolor="#0090ff [3213]" stroked="f" strokeweight="2pt">
                  <v:path arrowok="t" o:connecttype="custom" o:connectlocs="18517,41766;57006,41766;57006,14477;82694,14477;82694,41766;121183,41766;121183,67454;82694,67454;82694,94743;57006,94743;57006,67454;18517,67454;18517,41766" o:connectangles="0,0,0,0,0,0,0,0,0,0,0,0,0"/>
                </v:shape>
                <v:roundrect id="Rectangle: Rounded Corners 623" o:spid="_x0000_s1049" style="position:absolute;width:36696;height:17551;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HPERxQAAANwAAAAPAAAAZHJzL2Rvd25yZXYueG1sRI9Ba8JA&#10;FITvBf/D8gQvpW5MIJTUVVQseGubCtLbI/uaBHffhuw2if/eLRR6HGbmG2a9nawRA/W+daxgtUxA&#10;EFdOt1wrOH++Pj2D8AFZo3FMCm7kYbuZPayx0G7kDxrKUIsIYV+ggiaErpDSVw1Z9EvXEUfv2/UW&#10;Q5R9LXWPY4RbI9MkyaXFluNCgx0dGqqu5Y9VkJjVZPb68fJ+NG86s7bMvo6lUov5tHsBEWgK/+G/&#10;9kkryNMMfs/EIyA3dwAAAP//AwBQSwECLQAUAAYACAAAACEA2+H2y+4AAACFAQAAEwAAAAAAAAAA&#10;AAAAAAAAAAAAW0NvbnRlbnRfVHlwZXNdLnhtbFBLAQItABQABgAIAAAAIQBa9CxbvwAAABUBAAAL&#10;AAAAAAAAAAAAAAAAAB8BAABfcmVscy8ucmVsc1BLAQItABQABgAIAAAAIQCAHPERxQAAANwAAAAP&#10;AAAAAAAAAAAAAAAAAAcCAABkcnMvZG93bnJldi54bWxQSwUGAAAAAAMAAwC3AAAA+QIAAAAA&#10;" filled="f" strokecolor="#00b050" strokeweight="2.25pt">
                  <v:textbox inset="1mm,,1mm,0"/>
                </v:roundrect>
                <v:roundrect id="Rectangle: Rounded Corners 624" o:spid="_x0000_s1050" style="position:absolute;left:40785;top:45;width:16098;height:17640;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GI9xwAAANwAAAAPAAAAZHJzL2Rvd25yZXYueG1sRI9Ba8JA&#10;FITvBf/D8oTe6qahSBNdpagtzaGCsYcen9lnEsy+DbtbTfvruwXB4zAz3zDz5WA6cSbnW8sKHicJ&#10;COLK6pZrBZ/714dnED4ga+wsk4If8rBcjO7mmGt74R2dy1CLCGGfo4ImhD6X0lcNGfQT2xNH72id&#10;wRClq6V2eIlw08k0SabSYMtxocGeVg1Vp/LbKNg7/7bell8fxa7YFKvDb5ZlqVbqfjy8zEAEGsIt&#10;fG2/awXT9An+z8QjIBd/AAAA//8DAFBLAQItABQABgAIAAAAIQDb4fbL7gAAAIUBAAATAAAAAAAA&#10;AAAAAAAAAAAAAABbQ29udGVudF9UeXBlc10ueG1sUEsBAi0AFAAGAAgAAAAhAFr0LFu/AAAAFQEA&#10;AAsAAAAAAAAAAAAAAAAAHwEAAF9yZWxzLy5yZWxzUEsBAi0AFAAGAAgAAAAhADv4Yj3HAAAA3AAA&#10;AA8AAAAAAAAAAAAAAAAABwIAAGRycy9kb3ducmV2LnhtbFBLBQYAAAAAAwADALcAAAD7AgAAAAA=&#10;" filled="f" strokecolor="#035dd3 [3205]" strokeweight="2.25pt">
                  <v:textbox inset="1mm,,1mm,0"/>
                </v:roundrect>
                <v:shape id="Plus Sign 625" o:spid="_x0000_s1051" style="position:absolute;left:50327;top:14883;width:1397;height:1092;visibility:visible;mso-wrap-style:square;v-text-anchor:middle" coordsize="139700,1092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QwKgxAAAANwAAAAPAAAAZHJzL2Rvd25yZXYueG1sRI9PawIx&#10;FMTvBb9DeIXeulmFLrIaRSoFDy34p0WPj81zdzF5CZtU129vBMHjMDO/Yabz3hpxpi60jhUMsxwE&#10;ceV0y7WC393X+xhEiMgajWNScKUA89ngZYqldhfe0Hkba5EgHEpU0MToSylD1ZDFkDlPnLyj6yzG&#10;JLta6g4vCW6NHOV5IS22nBYa9PTZUHXa/lsFB/+N+2Wx/hna9i+uvDO5lEapt9d+MQERqY/P8KO9&#10;0gqK0Qfcz6QjIGc3AAAA//8DAFBLAQItABQABgAIAAAAIQDb4fbL7gAAAIUBAAATAAAAAAAAAAAA&#10;AAAAAAAAAABbQ29udGVudF9UeXBlc10ueG1sUEsBAi0AFAAGAAgAAAAhAFr0LFu/AAAAFQEAAAsA&#10;AAAAAAAAAAAAAAAAHwEAAF9yZWxzLy5yZWxzUEsBAi0AFAAGAAgAAAAhABRDAqDEAAAA3AAAAA8A&#10;AAAAAAAAAAAAAAAABwIAAGRycy9kb3ducmV2LnhtbFBLBQYAAAAAAwADALcAAAD4AgAAAAA=&#10;" path="m18517,41766r38489,l57006,14477r25688,l82694,41766r38489,l121183,67454r-38489,l82694,94743r-25688,l57006,67454r-38489,l18517,41766xe" fillcolor="#0090ff [3213]" stroked="f" strokeweight="2pt">
                  <v:path arrowok="t" o:connecttype="custom" o:connectlocs="18517,41766;57006,41766;57006,14477;82694,14477;82694,41766;121183,41766;121183,67454;82694,67454;82694,94743;57006,94743;57006,67454;18517,67454;18517,41766" o:connectangles="0,0,0,0,0,0,0,0,0,0,0,0,0"/>
                </v:shape>
                <v:shape id="Text Box 627" o:spid="_x0000_s1052" type="#_x0000_t202" style="position:absolute;left:46434;top:13967;width:4522;height:25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ZjeZxQAAANwAAAAPAAAAZHJzL2Rvd25yZXYueG1sRI9BawIx&#10;FITvhf6H8AQvRbMV0bIapQjCHvailkJvj81zs7h52SZxXf+9KRQ8DjPzDbPeDrYVPfnQOFbwPs1A&#10;EFdON1wr+DrtJx8gQkTW2DomBXcKsN28vqwx1+7GB+qPsRYJwiFHBSbGLpcyVIYshqnriJN3dt5i&#10;TNLXUnu8Jbht5SzLFtJiw2nBYEc7Q9XleLUK+u9irg+9if5tVxZZcSl/lz+lUuPR8LkCEWmIz/B/&#10;u9AKFrMl/J1JR0BuHgAAAP//AwBQSwECLQAUAAYACAAAACEA2+H2y+4AAACFAQAAEwAAAAAAAAAA&#10;AAAAAAAAAAAAW0NvbnRlbnRfVHlwZXNdLnhtbFBLAQItABQABgAIAAAAIQBa9CxbvwAAABUBAAAL&#10;AAAAAAAAAAAAAAAAAB8BAABfcmVscy8ucmVsc1BLAQItABQABgAIAAAAIQCoZjeZxQAAANwAAAAP&#10;AAAAAAAAAAAAAAAAAAcCAABkcnMvZG93bnJldi54bWxQSwUGAAAAAAMAAwC3AAAA+QIAAAAA&#10;" filled="f" stroked="f" strokeweight=".5pt">
                  <v:textbox>
                    <w:txbxContent>
                      <w:p w14:paraId="5F7801B4" w14:textId="77777777" w:rsidR="00B37F63" w:rsidRPr="00F214AA" w:rsidRDefault="00B37F63" w:rsidP="00B37F63">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shape id="Text Box 628" o:spid="_x0000_s1053" type="#_x0000_t202" style="position:absolute;left:51287;top:13972;width:4522;height:266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aPrwgAAANwAAAAPAAAAZHJzL2Rvd25yZXYueG1sRE/LisIw&#10;FN0PzD+EO+BmGFNFnKEaZRCELrrxgTC7S3Ntis1NJ4m1/r1ZCC4P571cD7YVPfnQOFYwGWcgiCun&#10;G64VHA/brx8QISJrbB2TgjsFWK/e35aYa3fjHfX7WIsUwiFHBSbGLpcyVIYshrHriBN3dt5iTNDX&#10;Unu8pXDbymmWzaXFhlODwY42hqrL/moV9Kdipne9if5zUxZZcSn/v/9KpUYfw+8CRKQhvsRPd6EV&#10;zKdpbTqTjoBcPQAAAP//AwBQSwECLQAUAAYACAAAACEA2+H2y+4AAACFAQAAEwAAAAAAAAAAAAAA&#10;AAAAAAAAW0NvbnRlbnRfVHlwZXNdLnhtbFBLAQItABQABgAIAAAAIQBa9CxbvwAAABUBAAALAAAA&#10;AAAAAAAAAAAAAB8BAABfcmVscy8ucmVsc1BLAQItABQABgAIAAAAIQDZ+aPrwgAAANwAAAAPAAAA&#10;AAAAAAAAAAAAAAcCAABkcnMvZG93bnJldi54bWxQSwUGAAAAAAMAAwC3AAAA9gIAAAAA&#10;" filled="f" stroked="f" strokeweight=".5pt">
                  <v:textbox>
                    <w:txbxContent>
                      <w:p w14:paraId="315BDC02" w14:textId="77777777" w:rsidR="00B37F63" w:rsidRPr="00F214AA" w:rsidRDefault="00B37F63" w:rsidP="00B37F63">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w10:wrap type="topAndBottom" anchorx="margin"/>
              </v:group>
            </w:pict>
          </mc:Fallback>
        </mc:AlternateContent>
      </w:r>
    </w:p>
    <w:p w14:paraId="701A37CE" w14:textId="77777777" w:rsidR="00391B4F" w:rsidRDefault="00391B4F" w:rsidP="00391B4F">
      <w:pPr>
        <w:pStyle w:val="Heading4"/>
      </w:pPr>
    </w:p>
    <w:p w14:paraId="5A76B763" w14:textId="41DDABF2" w:rsidR="00B37F63" w:rsidRPr="00B37F63" w:rsidRDefault="00B37F63" w:rsidP="00391B4F">
      <w:pPr>
        <w:pStyle w:val="Heading4"/>
      </w:pPr>
      <w:r w:rsidRPr="00B37F63">
        <w:t>How the amount you pay could change</w:t>
      </w:r>
    </w:p>
    <w:p w14:paraId="176644E2" w14:textId="77777777" w:rsidR="00B37F63" w:rsidRPr="00DE14EC" w:rsidRDefault="00B37F63" w:rsidP="00B37F63">
      <w:pPr>
        <w:pStyle w:val="BodyText"/>
        <w:rPr>
          <w:b/>
          <w:bCs/>
        </w:rPr>
      </w:pPr>
      <w:r w:rsidRPr="00DE14EC">
        <w:rPr>
          <w:b/>
          <w:bCs/>
        </w:rPr>
        <w:t>During regular rent reviews</w:t>
      </w:r>
    </w:p>
    <w:p w14:paraId="496D4581" w14:textId="77777777" w:rsidR="00B37F63" w:rsidRPr="007B29C3" w:rsidRDefault="00B37F63" w:rsidP="007B29C3">
      <w:pPr>
        <w:pStyle w:val="BodyText"/>
      </w:pPr>
      <w:r w:rsidRPr="007B29C3">
        <w:t xml:space="preserve">We review your rent regularly to make sure the amount you pay is still at the right level based on your income. </w:t>
      </w:r>
    </w:p>
    <w:p w14:paraId="00103092" w14:textId="4AC75B48" w:rsidR="00B37F63" w:rsidRPr="007B29C3" w:rsidRDefault="00B37F63" w:rsidP="007B29C3">
      <w:pPr>
        <w:pStyle w:val="ListBullet"/>
      </w:pPr>
      <w:r w:rsidRPr="007B29C3">
        <w:t xml:space="preserve">Your rent will be reviewed </w:t>
      </w:r>
      <w:r w:rsidRPr="007B29C3">
        <w:rPr>
          <w:highlight w:val="yellow"/>
        </w:rPr>
        <w:t>[every six months]</w:t>
      </w:r>
      <w:r w:rsidR="007B29C3">
        <w:t>.</w:t>
      </w:r>
    </w:p>
    <w:p w14:paraId="08240831" w14:textId="5D05A85B" w:rsidR="00B37F63" w:rsidRPr="007B29C3" w:rsidRDefault="00B37F63" w:rsidP="007B29C3">
      <w:pPr>
        <w:pStyle w:val="ListBullet"/>
      </w:pPr>
      <w:r w:rsidRPr="007B29C3">
        <w:t>We’ll let you know in writing before your next rent review happens</w:t>
      </w:r>
      <w:r w:rsidR="007B29C3">
        <w:t>.</w:t>
      </w:r>
    </w:p>
    <w:p w14:paraId="695AE74A" w14:textId="77777777" w:rsidR="00B37F63" w:rsidRPr="007B29C3" w:rsidRDefault="00B37F63" w:rsidP="007B29C3">
      <w:pPr>
        <w:pStyle w:val="BodyText"/>
        <w:rPr>
          <w:highlight w:val="yellow"/>
        </w:rPr>
      </w:pPr>
      <w:r w:rsidRPr="007B29C3">
        <w:t>We look at your income during a rent review to make sure your rent stays affordable. While the amount you pay in rent might change, we’ll make sure you’re never paying more than market-based rent.</w:t>
      </w:r>
    </w:p>
    <w:p w14:paraId="5F67DED0" w14:textId="77777777" w:rsidR="00B37F63" w:rsidRPr="007B29C3" w:rsidRDefault="00B37F63" w:rsidP="007B29C3">
      <w:pPr>
        <w:pStyle w:val="Heading4"/>
      </w:pPr>
      <w:r w:rsidRPr="007B29C3">
        <w:t>Things we need you to tell us</w:t>
      </w:r>
    </w:p>
    <w:p w14:paraId="2EDBAC87" w14:textId="77777777" w:rsidR="00B37F63" w:rsidRPr="007B29C3" w:rsidRDefault="00B37F63" w:rsidP="007B29C3">
      <w:pPr>
        <w:pStyle w:val="BodyText"/>
      </w:pPr>
      <w:r w:rsidRPr="007B29C3">
        <w:t xml:space="preserve">Please remember to tell us if things change at home. We need to know </w:t>
      </w:r>
      <w:r w:rsidRPr="007B29C3">
        <w:rPr>
          <w:highlight w:val="yellow"/>
        </w:rPr>
        <w:t>[within timeframe]</w:t>
      </w:r>
      <w:r w:rsidRPr="007B29C3">
        <w:t xml:space="preserve"> if:</w:t>
      </w:r>
    </w:p>
    <w:p w14:paraId="3C767E27" w14:textId="77777777" w:rsidR="00B37F63" w:rsidRPr="007B29C3" w:rsidRDefault="00B37F63" w:rsidP="003E4B84">
      <w:pPr>
        <w:pStyle w:val="ListBullet"/>
      </w:pPr>
      <w:r w:rsidRPr="003E4B84">
        <w:rPr>
          <w:b/>
          <w:bCs/>
        </w:rPr>
        <w:t>Your income changes</w:t>
      </w:r>
      <w:r w:rsidRPr="007B29C3">
        <w:t xml:space="preserve">: Getting or stopping a job or getting more, or less money from your job or Centrelink. </w:t>
      </w:r>
    </w:p>
    <w:p w14:paraId="28D2601B" w14:textId="77777777" w:rsidR="00B37F63" w:rsidRPr="007B29C3" w:rsidRDefault="00B37F63" w:rsidP="003E4B84">
      <w:pPr>
        <w:pStyle w:val="ListBullet"/>
      </w:pPr>
      <w:r w:rsidRPr="003E4B84">
        <w:rPr>
          <w:b/>
          <w:bCs/>
        </w:rPr>
        <w:t>Your household changes</w:t>
      </w:r>
      <w:r w:rsidRPr="007B29C3">
        <w:t>: Like someone moving in or out. This could affect the amount of your household income we assess to calculate your rent.</w:t>
      </w:r>
    </w:p>
    <w:p w14:paraId="29BDBFA8" w14:textId="77777777" w:rsidR="00B37F63" w:rsidRPr="007B29C3" w:rsidRDefault="00B37F63" w:rsidP="003E4B84">
      <w:pPr>
        <w:pStyle w:val="Heading4"/>
      </w:pPr>
      <w:r w:rsidRPr="007B29C3">
        <w:t xml:space="preserve">Steps to take if you still have questions </w:t>
      </w:r>
    </w:p>
    <w:p w14:paraId="6F6E4D52" w14:textId="77777777" w:rsidR="00B37F63" w:rsidRPr="007B29C3" w:rsidRDefault="00B37F63" w:rsidP="007B29C3">
      <w:pPr>
        <w:pStyle w:val="BodyText"/>
      </w:pPr>
      <w:r w:rsidRPr="007B29C3">
        <w:t>It’s important to us that you understand how your rent works and feel confident that it reflects your circumstances. If you still have questions, you can:</w:t>
      </w:r>
    </w:p>
    <w:p w14:paraId="759932F4" w14:textId="1D90644F" w:rsidR="00B37F63" w:rsidRPr="007B29C3" w:rsidRDefault="00B37F63" w:rsidP="003E4B84">
      <w:pPr>
        <w:pStyle w:val="ListBullet"/>
      </w:pPr>
      <w:r w:rsidRPr="007B29C3">
        <w:t>Ask us to explain how your rent is calculated</w:t>
      </w:r>
      <w:r w:rsidR="003E4B84">
        <w:t>.</w:t>
      </w:r>
    </w:p>
    <w:p w14:paraId="1144B7B3" w14:textId="77777777" w:rsidR="00B37F63" w:rsidRPr="007B29C3" w:rsidRDefault="00B37F63" w:rsidP="003E4B84">
      <w:pPr>
        <w:pStyle w:val="ListBullet"/>
      </w:pPr>
      <w:r w:rsidRPr="007B29C3">
        <w:t>Ask us to calculate your rent again and step you through the process.</w:t>
      </w:r>
    </w:p>
    <w:p w14:paraId="716D8D3F" w14:textId="77777777" w:rsidR="003E4B84" w:rsidRDefault="003E4B84">
      <w:pPr>
        <w:spacing w:line="254" w:lineRule="auto"/>
        <w:rPr>
          <w:rFonts w:eastAsiaTheme="majorEastAsia" w:cstheme="majorBidi"/>
          <w:bCs/>
          <w:color w:val="FF6F00"/>
          <w:sz w:val="36"/>
        </w:rPr>
      </w:pPr>
      <w:r>
        <w:br w:type="page"/>
      </w:r>
    </w:p>
    <w:p w14:paraId="28D59864" w14:textId="657FC320" w:rsidR="00830A33" w:rsidRDefault="00830A33" w:rsidP="003E4B84">
      <w:pPr>
        <w:pStyle w:val="Heading3"/>
      </w:pPr>
      <w:bookmarkStart w:id="4" w:name="_Toc169882301"/>
      <w:r>
        <w:lastRenderedPageBreak/>
        <w:t>Rent calculation explainer – with additional property costs</w:t>
      </w:r>
      <w:bookmarkEnd w:id="4"/>
    </w:p>
    <w:p w14:paraId="6EB70B49" w14:textId="77777777" w:rsidR="00AD3744" w:rsidRPr="00AD3744" w:rsidRDefault="00AD3744" w:rsidP="00AD3744">
      <w:pPr>
        <w:pStyle w:val="Heading4"/>
      </w:pPr>
      <w:r w:rsidRPr="00AD3744">
        <w:t>Income based rent calculations with additional property costs explained</w:t>
      </w:r>
    </w:p>
    <w:p w14:paraId="7F38DB30" w14:textId="77777777" w:rsidR="00AD3744" w:rsidRPr="00AD3744" w:rsidRDefault="00AD3744" w:rsidP="00AD3744">
      <w:pPr>
        <w:pStyle w:val="BodyText"/>
      </w:pPr>
      <w:r w:rsidRPr="00AD3744">
        <w:t xml:space="preserve">We calculate rent based on household income rather than market values.  That way, the rent payable for your home will always remain affordable, no matter how your income changes. </w:t>
      </w:r>
    </w:p>
    <w:p w14:paraId="433DC164" w14:textId="77777777" w:rsidR="00AD3744" w:rsidRPr="00AD3744" w:rsidRDefault="00AD3744" w:rsidP="00AD3744">
      <w:pPr>
        <w:pStyle w:val="Heading4"/>
      </w:pPr>
      <w:r w:rsidRPr="00AD3744">
        <w:t>Market-Based Rent</w:t>
      </w:r>
    </w:p>
    <w:p w14:paraId="3330E408" w14:textId="4D82E3C5" w:rsidR="00AD3744" w:rsidRPr="00AD3744" w:rsidRDefault="00AD3744" w:rsidP="00AD3744">
      <w:pPr>
        <w:pStyle w:val="ListBullet"/>
      </w:pPr>
      <w:r w:rsidRPr="00AD3744">
        <w:t>‘Market-based rent’ is similar to how much your home would rent for in the private market</w:t>
      </w:r>
      <w:r>
        <w:t>.</w:t>
      </w:r>
    </w:p>
    <w:p w14:paraId="75A8E46A" w14:textId="3168DBE0" w:rsidR="00AD3744" w:rsidRPr="00AD3744" w:rsidRDefault="00AD3744" w:rsidP="00AD3744">
      <w:pPr>
        <w:pStyle w:val="ListBullet"/>
      </w:pPr>
      <w:r w:rsidRPr="00AD3744">
        <w:t>You can find the initial market based rent of your home in your residential rental agreement</w:t>
      </w:r>
      <w:r>
        <w:t>.</w:t>
      </w:r>
    </w:p>
    <w:p w14:paraId="6B4FAAB8" w14:textId="4A0C9B9E" w:rsidR="00AD3744" w:rsidRPr="00AD3744" w:rsidRDefault="00AD3744" w:rsidP="00AD3744">
      <w:pPr>
        <w:pStyle w:val="ListBullet"/>
      </w:pPr>
      <w:r w:rsidRPr="00AD3744">
        <w:t>Market-based rent is reviewed annually</w:t>
      </w:r>
      <w:r>
        <w:t>.</w:t>
      </w:r>
    </w:p>
    <w:p w14:paraId="6A554A8E" w14:textId="791BDE8C" w:rsidR="00AD3744" w:rsidRPr="00AD3744" w:rsidRDefault="00AD3744" w:rsidP="00AD3744">
      <w:pPr>
        <w:pStyle w:val="ListBullet"/>
      </w:pPr>
      <w:r w:rsidRPr="00AD3744">
        <w:t>If the market-based rent for your home changes because of the review, we will write to let you know</w:t>
      </w:r>
      <w:r>
        <w:t>.</w:t>
      </w:r>
    </w:p>
    <w:p w14:paraId="651A1136" w14:textId="3D358A6F" w:rsidR="00AD3744" w:rsidRPr="00AD3744" w:rsidRDefault="00AD3744" w:rsidP="00AD3744">
      <w:pPr>
        <w:pStyle w:val="ListBullet"/>
      </w:pPr>
      <w:r w:rsidRPr="00AD3744">
        <w:t>The market-based rent can change without impacting the income-based rent that you pay. If any change does impact the amount you are required to pay, we will outline it clearly in our communications with you</w:t>
      </w:r>
      <w:r>
        <w:t>.</w:t>
      </w:r>
    </w:p>
    <w:p w14:paraId="5DB7D256" w14:textId="77777777" w:rsidR="00AD3744" w:rsidRPr="00AD3744" w:rsidRDefault="00AD3744" w:rsidP="00AD3744">
      <w:pPr>
        <w:pStyle w:val="Heading4"/>
      </w:pPr>
      <w:r w:rsidRPr="00AD3744">
        <w:t>What are Additional Property Costs?</w:t>
      </w:r>
    </w:p>
    <w:p w14:paraId="700D1A09" w14:textId="77777777" w:rsidR="00AD3744" w:rsidRPr="00AD3744" w:rsidRDefault="00AD3744" w:rsidP="00AD3744">
      <w:pPr>
        <w:pStyle w:val="BodyText"/>
      </w:pPr>
      <w:r w:rsidRPr="00AD3744">
        <w:t xml:space="preserve">The property you live in provides facilities and utilities to you (such as water, central heating, laundry, or utility services) that are not separately metred. As a result, we add an amount to your income-based rent calculation to cover these costs. This means these costs are covered by your rent. </w:t>
      </w:r>
      <w:r w:rsidRPr="00AD3744">
        <w:rPr>
          <w:b/>
          <w:bCs/>
        </w:rPr>
        <w:t xml:space="preserve">This amount will not change until you have a rent review in </w:t>
      </w:r>
      <w:r w:rsidRPr="00AD3744">
        <w:rPr>
          <w:b/>
          <w:bCs/>
          <w:highlight w:val="yellow"/>
        </w:rPr>
        <w:t xml:space="preserve">[6 months/12 months] </w:t>
      </w:r>
      <w:r w:rsidRPr="00AD3744">
        <w:rPr>
          <w:b/>
          <w:bCs/>
        </w:rPr>
        <w:t>time.</w:t>
      </w:r>
    </w:p>
    <w:p w14:paraId="41ACC195" w14:textId="77777777" w:rsidR="00AD3744" w:rsidRPr="00AD3744" w:rsidRDefault="00AD3744" w:rsidP="00AD3744">
      <w:pPr>
        <w:pStyle w:val="Heading4"/>
      </w:pPr>
      <w:r w:rsidRPr="00AD3744">
        <w:t>How we work out the amount you pay</w:t>
      </w:r>
    </w:p>
    <w:p w14:paraId="1B8B43C7" w14:textId="5E4B215B" w:rsidR="00AD3744" w:rsidRPr="00AD3744" w:rsidRDefault="00AD3744" w:rsidP="00AD3744">
      <w:pPr>
        <w:pStyle w:val="ListBullet"/>
      </w:pPr>
      <w:r w:rsidRPr="00AD3744">
        <w:t>We look at how much income household members over 18 years old receive before tax is paid (gross income)</w:t>
      </w:r>
      <w:r>
        <w:t>.</w:t>
      </w:r>
    </w:p>
    <w:p w14:paraId="48B3EA2E" w14:textId="034B7721" w:rsidR="00AD3744" w:rsidRPr="00AD3744" w:rsidRDefault="00AD3744" w:rsidP="00AD3744">
      <w:pPr>
        <w:pStyle w:val="ListBullet"/>
      </w:pPr>
      <w:r w:rsidRPr="00AD3744">
        <w:t xml:space="preserve">Then we calculate the amount you pay each </w:t>
      </w:r>
      <w:r w:rsidRPr="00AD3744">
        <w:rPr>
          <w:highlight w:val="yellow"/>
        </w:rPr>
        <w:t>[fortnight]</w:t>
      </w:r>
      <w:r w:rsidRPr="00AD3744">
        <w:t xml:space="preserve"> based on a percentage of that income</w:t>
      </w:r>
      <w:r>
        <w:t>.</w:t>
      </w:r>
    </w:p>
    <w:p w14:paraId="392BCC17" w14:textId="5C488DBA" w:rsidR="00AD3744" w:rsidRPr="00AD3744" w:rsidRDefault="00AD3744" w:rsidP="00AD3744">
      <w:pPr>
        <w:pStyle w:val="BodyText"/>
        <w:rPr>
          <w:highlight w:val="yellow"/>
        </w:rPr>
      </w:pPr>
      <w:r w:rsidRPr="00AD3744">
        <w:t xml:space="preserve">There are certain types of income that don’t contribute to your rent, like an AusStudy loan or the Large Family Supplement. See </w:t>
      </w:r>
      <w:hyperlink r:id="rId32" w:history="1">
        <w:r w:rsidR="006C6F2F" w:rsidRPr="006C6F2F">
          <w:rPr>
            <w:rStyle w:val="Hyperlink"/>
            <w:color w:val="0090FF" w:themeColor="text1"/>
          </w:rPr>
          <w:t>here</w:t>
        </w:r>
      </w:hyperlink>
      <w:r w:rsidR="006C6F2F">
        <w:t xml:space="preserve"> </w:t>
      </w:r>
      <w:r w:rsidRPr="00AD3744">
        <w:t>for a full list of the types of income that can be included in your rent calculations or ask us for more information.</w:t>
      </w:r>
    </w:p>
    <w:p w14:paraId="027264C7" w14:textId="77777777" w:rsidR="006C6F2F" w:rsidRDefault="006C6F2F" w:rsidP="00AD3744">
      <w:pPr>
        <w:pStyle w:val="BodyText"/>
        <w:rPr>
          <w:color w:val="FF0000"/>
          <w:highlight w:val="yellow"/>
        </w:rPr>
      </w:pPr>
    </w:p>
    <w:p w14:paraId="445873BE" w14:textId="77777777" w:rsidR="006C6F2F" w:rsidRDefault="006C6F2F" w:rsidP="00AD3744">
      <w:pPr>
        <w:pStyle w:val="BodyText"/>
        <w:rPr>
          <w:color w:val="FF0000"/>
          <w:highlight w:val="yellow"/>
        </w:rPr>
      </w:pPr>
    </w:p>
    <w:p w14:paraId="5DAD90DA" w14:textId="77777777" w:rsidR="006C6F2F" w:rsidRDefault="006C6F2F" w:rsidP="00AD3744">
      <w:pPr>
        <w:pStyle w:val="BodyText"/>
        <w:rPr>
          <w:color w:val="FF0000"/>
          <w:highlight w:val="yellow"/>
        </w:rPr>
      </w:pPr>
    </w:p>
    <w:p w14:paraId="61ED9243" w14:textId="77777777" w:rsidR="006C6F2F" w:rsidRDefault="006C6F2F" w:rsidP="00AD3744">
      <w:pPr>
        <w:pStyle w:val="BodyText"/>
        <w:rPr>
          <w:color w:val="FF0000"/>
          <w:highlight w:val="yellow"/>
        </w:rPr>
      </w:pPr>
    </w:p>
    <w:p w14:paraId="408EBAA6" w14:textId="669AF673" w:rsidR="006C6F2F" w:rsidRDefault="006C6F2F" w:rsidP="00AD3744">
      <w:pPr>
        <w:pStyle w:val="BodyText"/>
        <w:rPr>
          <w:color w:val="FF0000"/>
        </w:rPr>
      </w:pPr>
      <w:r w:rsidRPr="00023282">
        <w:rPr>
          <w:color w:val="FF0000"/>
          <w:highlight w:val="yellow"/>
        </w:rPr>
        <w:lastRenderedPageBreak/>
        <w:t xml:space="preserve">[See the Rent Infographics section for </w:t>
      </w:r>
      <w:r>
        <w:rPr>
          <w:color w:val="FF0000"/>
          <w:highlight w:val="yellow"/>
        </w:rPr>
        <w:t>alternative</w:t>
      </w:r>
      <w:r w:rsidRPr="00023282">
        <w:rPr>
          <w:color w:val="FF0000"/>
          <w:highlight w:val="yellow"/>
        </w:rPr>
        <w:t xml:space="preserve"> </w:t>
      </w:r>
      <w:r>
        <w:rPr>
          <w:color w:val="FF0000"/>
          <w:highlight w:val="yellow"/>
        </w:rPr>
        <w:t>options</w:t>
      </w:r>
      <w:r w:rsidRPr="00023282">
        <w:rPr>
          <w:color w:val="FF0000"/>
          <w:highlight w:val="yellow"/>
        </w:rPr>
        <w:t>]</w:t>
      </w:r>
    </w:p>
    <w:p w14:paraId="46E587BE" w14:textId="46F1AD36" w:rsidR="00AD3744" w:rsidRPr="00AD3744" w:rsidRDefault="00AD3744" w:rsidP="00AD3744">
      <w:pPr>
        <w:pStyle w:val="BodyText"/>
      </w:pPr>
      <w:r w:rsidRPr="00AD3744">
        <w:rPr>
          <w:noProof/>
        </w:rPr>
        <mc:AlternateContent>
          <mc:Choice Requires="wpg">
            <w:drawing>
              <wp:anchor distT="0" distB="0" distL="114300" distR="114300" simplePos="0" relativeHeight="251662337" behindDoc="0" locked="0" layoutInCell="1" allowOverlap="1" wp14:anchorId="01A6AC25" wp14:editId="114BCC06">
                <wp:simplePos x="0" y="0"/>
                <wp:positionH relativeFrom="column">
                  <wp:posOffset>107315</wp:posOffset>
                </wp:positionH>
                <wp:positionV relativeFrom="paragraph">
                  <wp:posOffset>148590</wp:posOffset>
                </wp:positionV>
                <wp:extent cx="6157041" cy="2760487"/>
                <wp:effectExtent l="19050" t="19050" r="0" b="20955"/>
                <wp:wrapNone/>
                <wp:docPr id="706" name="Group 706"/>
                <wp:cNvGraphicFramePr/>
                <a:graphic xmlns:a="http://schemas.openxmlformats.org/drawingml/2006/main">
                  <a:graphicData uri="http://schemas.microsoft.com/office/word/2010/wordprocessingGroup">
                    <wpg:wgp>
                      <wpg:cNvGrpSpPr/>
                      <wpg:grpSpPr>
                        <a:xfrm>
                          <a:off x="0" y="0"/>
                          <a:ext cx="6157041" cy="2760487"/>
                          <a:chOff x="0" y="0"/>
                          <a:chExt cx="6157041" cy="2760487"/>
                        </a:xfrm>
                      </wpg:grpSpPr>
                      <wps:wsp>
                        <wps:cNvPr id="707" name="Google Shape;36;p1"/>
                        <wps:cNvSpPr txBox="1"/>
                        <wps:spPr>
                          <a:xfrm>
                            <a:off x="2419318" y="552422"/>
                            <a:ext cx="1101343" cy="1000073"/>
                          </a:xfrm>
                          <a:prstGeom prst="rect">
                            <a:avLst/>
                          </a:prstGeom>
                          <a:noFill/>
                          <a:ln>
                            <a:noFill/>
                          </a:ln>
                        </wps:spPr>
                        <wps:txbx>
                          <w:txbxContent>
                            <w:p w14:paraId="337747BA" w14:textId="77777777" w:rsidR="00AD3744" w:rsidRPr="00F214AA" w:rsidRDefault="00AD3744" w:rsidP="00AD3744">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Benefits we don’t count as income, like:</w:t>
                              </w:r>
                            </w:p>
                            <w:p w14:paraId="020771C2" w14:textId="77777777" w:rsidR="00AD3744" w:rsidRPr="00F214AA" w:rsidRDefault="00AD3744" w:rsidP="00AD3744">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 xml:space="preserve">- Education Allowance </w:t>
                              </w:r>
                            </w:p>
                            <w:p w14:paraId="72A3C204" w14:textId="77777777" w:rsidR="00AD3744" w:rsidRPr="00F214AA" w:rsidRDefault="00AD3744" w:rsidP="00AD3744">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wps:txbx>
                        <wps:bodyPr spcFirstLastPara="1" wrap="square" lIns="72000" tIns="72000" rIns="72000" bIns="72000" anchor="t" anchorCtr="0">
                          <a:noAutofit/>
                        </wps:bodyPr>
                      </wps:wsp>
                      <wps:wsp>
                        <wps:cNvPr id="708" name="Google Shape;35;p1"/>
                        <wps:cNvSpPr txBox="1"/>
                        <wps:spPr>
                          <a:xfrm>
                            <a:off x="123825" y="504825"/>
                            <a:ext cx="1174342" cy="1305916"/>
                          </a:xfrm>
                          <a:prstGeom prst="rect">
                            <a:avLst/>
                          </a:prstGeom>
                          <a:noFill/>
                          <a:ln>
                            <a:noFill/>
                          </a:ln>
                        </wps:spPr>
                        <wps:txbx>
                          <w:txbxContent>
                            <w:p w14:paraId="0F57098C" w14:textId="77777777" w:rsidR="00AD3744" w:rsidRPr="00F214AA" w:rsidRDefault="00AD3744" w:rsidP="00AD3744">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Any income received by household members 18 years and over, like:</w:t>
                              </w:r>
                              <w:r w:rsidRPr="00F214AA">
                                <w:rPr>
                                  <w:rFonts w:ascii="Arial Nova Light" w:eastAsia="HELVETICA NEUE LIGHT" w:hAnsi="Arial Nova Light" w:cs="HELVETICA NEUE LIGHT"/>
                                  <w:sz w:val="16"/>
                                  <w:szCs w:val="16"/>
                                </w:rPr>
                                <w:br/>
                                <w:t>- Wages</w:t>
                              </w:r>
                              <w:r w:rsidRPr="00F214AA">
                                <w:rPr>
                                  <w:rFonts w:ascii="Arial Nova Light" w:eastAsia="HELVETICA NEUE LIGHT" w:hAnsi="Arial Nova Light" w:cs="HELVETICA NEUE LIGHT"/>
                                  <w:sz w:val="16"/>
                                  <w:szCs w:val="16"/>
                                </w:rPr>
                                <w:br/>
                                <w:t>- Primary Centrelink payments</w:t>
                              </w:r>
                              <w:r w:rsidRPr="00F214AA">
                                <w:rPr>
                                  <w:rFonts w:ascii="Arial Nova Light" w:eastAsia="HELVETICA NEUE LIGHT" w:hAnsi="Arial Nova Light" w:cs="HELVETICA NEUE LIGHT"/>
                                  <w:sz w:val="16"/>
                                  <w:szCs w:val="16"/>
                                </w:rPr>
                                <w:br/>
                                <w:t xml:space="preserve">- Investment earnings </w:t>
                              </w:r>
                            </w:p>
                          </w:txbxContent>
                        </wps:txbx>
                        <wps:bodyPr spcFirstLastPara="1" wrap="square" lIns="72000" tIns="72000" rIns="72000" bIns="72000" anchor="t" anchorCtr="0">
                          <a:noAutofit/>
                        </wps:bodyPr>
                      </wps:wsp>
                      <wps:wsp>
                        <wps:cNvPr id="709" name="Google Shape;43;p1"/>
                        <wps:cNvSpPr txBox="1"/>
                        <wps:spPr>
                          <a:xfrm>
                            <a:off x="1400175" y="542925"/>
                            <a:ext cx="998508" cy="309029"/>
                          </a:xfrm>
                          <a:prstGeom prst="rect">
                            <a:avLst/>
                          </a:prstGeom>
                          <a:noFill/>
                          <a:ln>
                            <a:noFill/>
                          </a:ln>
                        </wps:spPr>
                        <wps:txbx>
                          <w:txbxContent>
                            <w:p w14:paraId="1915EE3E" w14:textId="77777777" w:rsidR="00AD3744" w:rsidRPr="00F214AA" w:rsidRDefault="00AD3744" w:rsidP="00AD3744">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Family Tax Benefit</w:t>
                              </w:r>
                            </w:p>
                          </w:txbxContent>
                        </wps:txbx>
                        <wps:bodyPr spcFirstLastPara="1" wrap="square" lIns="72000" tIns="72000" rIns="72000" bIns="72000" anchor="t" anchorCtr="0">
                          <a:noAutofit/>
                        </wps:bodyPr>
                      </wps:wsp>
                      <wps:wsp>
                        <wps:cNvPr id="710" name="Google Shape;37;p1"/>
                        <wps:cNvSpPr txBox="1"/>
                        <wps:spPr>
                          <a:xfrm>
                            <a:off x="1295400" y="1247775"/>
                            <a:ext cx="963595" cy="434036"/>
                          </a:xfrm>
                          <a:prstGeom prst="rect">
                            <a:avLst/>
                          </a:prstGeom>
                          <a:noFill/>
                          <a:ln>
                            <a:noFill/>
                          </a:ln>
                        </wps:spPr>
                        <wps:txbx>
                          <w:txbxContent>
                            <w:p w14:paraId="796184B4" w14:textId="77777777" w:rsidR="00AD3744" w:rsidRPr="00F214AA" w:rsidRDefault="00AD3744" w:rsidP="00AD3744">
                              <w:pP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Commonwealth Rent Assistance</w:t>
                              </w:r>
                            </w:p>
                          </w:txbxContent>
                        </wps:txbx>
                        <wps:bodyPr spcFirstLastPara="1" wrap="square" lIns="72000" tIns="72000" rIns="72000" bIns="72000" anchor="t" anchorCtr="0">
                          <a:noAutofit/>
                        </wps:bodyPr>
                      </wps:wsp>
                      <pic:pic xmlns:pic="http://schemas.openxmlformats.org/drawingml/2006/picture">
                        <pic:nvPicPr>
                          <pic:cNvPr id="715" name="Graphic 715" descr="Stuffed Toy outline"/>
                          <pic:cNvPicPr>
                            <a:picLocks noChangeAspect="1"/>
                          </pic:cNvPicPr>
                        </pic:nvPicPr>
                        <pic: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1390650" y="133350"/>
                            <a:ext cx="447040" cy="443230"/>
                          </a:xfrm>
                          <a:prstGeom prst="rect">
                            <a:avLst/>
                          </a:prstGeom>
                        </pic:spPr>
                      </pic:pic>
                      <pic:pic xmlns:pic="http://schemas.openxmlformats.org/drawingml/2006/picture">
                        <pic:nvPicPr>
                          <pic:cNvPr id="716" name="Graphic 716" descr="Money outline"/>
                          <pic:cNvPicPr>
                            <a:picLocks noChangeAspect="1"/>
                          </pic:cNvPicPr>
                        </pic:nvPicPr>
                        <pic: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247650" y="28575"/>
                            <a:ext cx="405130" cy="537845"/>
                          </a:xfrm>
                          <a:prstGeom prst="rect">
                            <a:avLst/>
                          </a:prstGeom>
                        </pic:spPr>
                      </pic:pic>
                      <pic:pic xmlns:pic="http://schemas.openxmlformats.org/drawingml/2006/picture">
                        <pic:nvPicPr>
                          <pic:cNvPr id="718" name="Graphic 718" descr="Home outline"/>
                          <pic:cNvPicPr>
                            <a:picLocks noChangeAspect="1"/>
                          </pic:cNvPicPr>
                        </pic:nvPicPr>
                        <pic: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1362075" y="800100"/>
                            <a:ext cx="506730" cy="485775"/>
                          </a:xfrm>
                          <a:prstGeom prst="rect">
                            <a:avLst/>
                          </a:prstGeom>
                        </pic:spPr>
                      </pic:pic>
                      <wps:wsp>
                        <wps:cNvPr id="719" name="Text Box 719"/>
                        <wps:cNvSpPr txBox="1"/>
                        <wps:spPr>
                          <a:xfrm>
                            <a:off x="657225" y="133350"/>
                            <a:ext cx="601771" cy="415653"/>
                          </a:xfrm>
                          <a:prstGeom prst="rect">
                            <a:avLst/>
                          </a:prstGeom>
                          <a:noFill/>
                          <a:ln w="6350">
                            <a:noFill/>
                          </a:ln>
                        </wps:spPr>
                        <wps:txbx>
                          <w:txbxContent>
                            <w:p w14:paraId="2D2CF8D5" w14:textId="77777777" w:rsidR="00AD3744" w:rsidRPr="006C6F2F" w:rsidRDefault="00AD3744" w:rsidP="00AD3744">
                              <w:pPr>
                                <w:rPr>
                                  <w:rFonts w:ascii="Yu Gothic UI Semibold" w:eastAsia="Yu Gothic UI Semibold" w:hAnsi="Yu Gothic UI Semibold"/>
                                  <w:color w:val="00B050"/>
                                  <w:sz w:val="30"/>
                                  <w:szCs w:val="30"/>
                                </w:rPr>
                              </w:pPr>
                              <w:r w:rsidRPr="006C6F2F">
                                <w:rPr>
                                  <w:rFonts w:ascii="Yu Gothic UI Semibold" w:eastAsia="Yu Gothic UI Semibold" w:hAnsi="Yu Gothic UI Semibold"/>
                                  <w:color w:val="00B050"/>
                                  <w:sz w:val="30"/>
                                  <w:szCs w:val="30"/>
                                  <w:highlight w:val="yellow"/>
                                </w:rPr>
                                <w:t>25%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720" name="Text Box 720"/>
                        <wps:cNvSpPr txBox="1"/>
                        <wps:spPr>
                          <a:xfrm>
                            <a:off x="1809750" y="152400"/>
                            <a:ext cx="538293" cy="393424"/>
                          </a:xfrm>
                          <a:prstGeom prst="rect">
                            <a:avLst/>
                          </a:prstGeom>
                          <a:noFill/>
                          <a:ln w="6350">
                            <a:noFill/>
                          </a:ln>
                        </wps:spPr>
                        <wps:txbx>
                          <w:txbxContent>
                            <w:p w14:paraId="3152DE91" w14:textId="77777777" w:rsidR="00AD3744" w:rsidRPr="00E8118D" w:rsidRDefault="00AD3744" w:rsidP="00AD3744">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721" name="Text Box 721"/>
                        <wps:cNvSpPr txBox="1"/>
                        <wps:spPr>
                          <a:xfrm>
                            <a:off x="1800225" y="838200"/>
                            <a:ext cx="687466" cy="493050"/>
                          </a:xfrm>
                          <a:prstGeom prst="rect">
                            <a:avLst/>
                          </a:prstGeom>
                          <a:noFill/>
                          <a:ln w="6350">
                            <a:noFill/>
                          </a:ln>
                        </wps:spPr>
                        <wps:txbx>
                          <w:txbxContent>
                            <w:p w14:paraId="53313CB0" w14:textId="77777777" w:rsidR="00AD3744" w:rsidRPr="00427E2B" w:rsidRDefault="00AD3744" w:rsidP="00AD3744">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722" name="Text Box 722"/>
                        <wps:cNvSpPr txBox="1"/>
                        <wps:spPr>
                          <a:xfrm>
                            <a:off x="2876550" y="133350"/>
                            <a:ext cx="533850" cy="433998"/>
                          </a:xfrm>
                          <a:prstGeom prst="rect">
                            <a:avLst/>
                          </a:prstGeom>
                          <a:noFill/>
                          <a:ln w="6350">
                            <a:noFill/>
                          </a:ln>
                        </wps:spPr>
                        <wps:txbx>
                          <w:txbxContent>
                            <w:p w14:paraId="22F207E0" w14:textId="77777777" w:rsidR="00AD3744" w:rsidRPr="00427E2B" w:rsidRDefault="00AD3744" w:rsidP="00AD3744">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723" name="Graphic 723" descr="Piggy Bank outline"/>
                          <pic:cNvPicPr>
                            <a:picLocks noChangeAspect="1"/>
                          </pic:cNvPicPr>
                        </pic:nvPicPr>
                        <pic: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2390775" y="66675"/>
                            <a:ext cx="476250" cy="506095"/>
                          </a:xfrm>
                          <a:prstGeom prst="rect">
                            <a:avLst/>
                          </a:prstGeom>
                        </pic:spPr>
                      </pic:pic>
                      <wps:wsp>
                        <wps:cNvPr id="724" name="Rectangle: Rounded Corners 724"/>
                        <wps:cNvSpPr/>
                        <wps:spPr>
                          <a:xfrm>
                            <a:off x="4562475" y="676275"/>
                            <a:ext cx="1594566" cy="2084212"/>
                          </a:xfrm>
                          <a:prstGeom prst="roundRect">
                            <a:avLst/>
                          </a:prstGeom>
                          <a:solidFill>
                            <a:schemeClr val="tx2">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725" name="Arrow: Right 725"/>
                        <wps:cNvSpPr/>
                        <wps:spPr>
                          <a:xfrm>
                            <a:off x="3667125" y="1285875"/>
                            <a:ext cx="719277" cy="530268"/>
                          </a:xfrm>
                          <a:prstGeom prst="rightArrow">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pic:pic xmlns:pic="http://schemas.openxmlformats.org/drawingml/2006/picture">
                        <pic:nvPicPr>
                          <pic:cNvPr id="727" name="Graphic 727" descr="Stuffed Toy outline"/>
                          <pic:cNvPicPr>
                            <a:picLocks noChangeAspect="1"/>
                          </pic:cNvPicPr>
                        </pic:nvPicPr>
                        <pic:blipFill>
                          <a:blip r:embed="rId20" cstate="print">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5210175" y="1552575"/>
                            <a:ext cx="321945" cy="311150"/>
                          </a:xfrm>
                          <a:prstGeom prst="rect">
                            <a:avLst/>
                          </a:prstGeom>
                        </pic:spPr>
                      </pic:pic>
                      <pic:pic xmlns:pic="http://schemas.openxmlformats.org/drawingml/2006/picture">
                        <pic:nvPicPr>
                          <pic:cNvPr id="731" name="Graphic 731" descr="Home outline"/>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5667375" y="1524000"/>
                            <a:ext cx="352425" cy="340360"/>
                          </a:xfrm>
                          <a:prstGeom prst="rect">
                            <a:avLst/>
                          </a:prstGeom>
                        </pic:spPr>
                      </pic:pic>
                      <pic:pic xmlns:pic="http://schemas.openxmlformats.org/drawingml/2006/picture">
                        <pic:nvPicPr>
                          <pic:cNvPr id="754" name="Graphic 754" descr="Money outline"/>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4714875" y="1533525"/>
                            <a:ext cx="356870" cy="344805"/>
                          </a:xfrm>
                          <a:prstGeom prst="rect">
                            <a:avLst/>
                          </a:prstGeom>
                        </pic:spPr>
                      </pic:pic>
                      <wps:wsp>
                        <wps:cNvPr id="755" name="Text Box 755"/>
                        <wps:cNvSpPr txBox="1"/>
                        <wps:spPr>
                          <a:xfrm>
                            <a:off x="4638675" y="1819275"/>
                            <a:ext cx="451963" cy="252553"/>
                          </a:xfrm>
                          <a:prstGeom prst="rect">
                            <a:avLst/>
                          </a:prstGeom>
                          <a:noFill/>
                          <a:ln w="6350">
                            <a:noFill/>
                          </a:ln>
                        </wps:spPr>
                        <wps:txbx>
                          <w:txbxContent>
                            <w:p w14:paraId="3A24F158" w14:textId="77777777" w:rsidR="00AD3744" w:rsidRPr="00F214AA" w:rsidRDefault="00AD3744" w:rsidP="00AD3744">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756" name="Text Box 756"/>
                        <wps:cNvSpPr txBox="1"/>
                        <wps:spPr>
                          <a:xfrm>
                            <a:off x="4667250" y="704850"/>
                            <a:ext cx="1326055" cy="801083"/>
                          </a:xfrm>
                          <a:prstGeom prst="rect">
                            <a:avLst/>
                          </a:prstGeom>
                          <a:noFill/>
                          <a:ln w="6350">
                            <a:noFill/>
                          </a:ln>
                        </wps:spPr>
                        <wps:txbx>
                          <w:txbxContent>
                            <w:p w14:paraId="364B960F" w14:textId="77777777" w:rsidR="00AD3744" w:rsidRPr="00A546DB" w:rsidRDefault="00AD3744" w:rsidP="00AD3744">
                              <w:pPr>
                                <w:spacing w:after="0"/>
                                <w:jc w:val="center"/>
                                <w:rPr>
                                  <w:rFonts w:ascii="Arial Nova Light" w:eastAsia="HELVETICA NEUE LIGHT" w:hAnsi="Arial Nova Light" w:cs="HELVETICA NEUE LIGHT"/>
                                  <w:szCs w:val="20"/>
                                </w:rPr>
                              </w:pPr>
                              <w:r w:rsidRPr="00A546DB">
                                <w:rPr>
                                  <w:rFonts w:ascii="Arial Nova Light" w:eastAsia="HELVETICA NEUE LIGHT" w:hAnsi="Arial Nova Light" w:cs="HELVETICA NEUE LIGHT"/>
                                  <w:szCs w:val="20"/>
                                </w:rPr>
                                <w:t>Total amount of rent you pay is</w:t>
                              </w:r>
                              <w:r w:rsidRPr="00A546DB">
                                <w:rPr>
                                  <w:rFonts w:ascii="Arial Nova Light" w:eastAsia="HELVETICA NEUE LIGHT" w:hAnsi="Arial Nova Light" w:cs="HELVETICA NEUE LIGHT"/>
                                  <w:b/>
                                  <w:bCs/>
                                  <w:szCs w:val="20"/>
                                </w:rPr>
                                <w:t xml:space="preserve"> $XXX</w:t>
                              </w:r>
                              <w:r w:rsidRPr="00A546DB">
                                <w:rPr>
                                  <w:rFonts w:ascii="Arial Nova Light" w:eastAsia="HELVETICA NEUE LIGHT" w:hAnsi="Arial Nova Light" w:cs="HELVETICA NEUE LIGHT"/>
                                  <w:szCs w:val="20"/>
                                </w:rPr>
                                <w:t xml:space="preserve"> </w:t>
                              </w:r>
                            </w:p>
                            <w:p w14:paraId="0CC8962B" w14:textId="77777777" w:rsidR="00AD3744" w:rsidRDefault="00AD3744" w:rsidP="00AD3744">
                              <w:pPr>
                                <w:spacing w:before="0" w:after="0"/>
                                <w:jc w:val="center"/>
                                <w:rPr>
                                  <w:rFonts w:ascii="Arial Nova Light" w:eastAsia="HELVETICA NEUE LIGHT" w:hAnsi="Arial Nova Light" w:cs="HELVETICA NEUE LIGHT"/>
                                  <w:sz w:val="16"/>
                                  <w:szCs w:val="16"/>
                                </w:rPr>
                              </w:pPr>
                            </w:p>
                            <w:p w14:paraId="0635A580" w14:textId="77777777" w:rsidR="00AD3744" w:rsidRPr="00F214AA" w:rsidRDefault="00AD3744" w:rsidP="00AD3744">
                              <w:pPr>
                                <w:spacing w:after="12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Which is based on:</w:t>
                              </w:r>
                            </w:p>
                            <w:p w14:paraId="531AC39D" w14:textId="77777777" w:rsidR="00AD3744" w:rsidRPr="00AD3A9A" w:rsidRDefault="00AD3744" w:rsidP="00AD3744">
                              <w:pPr>
                                <w:spacing w:before="120"/>
                                <w:jc w:val="center"/>
                                <w:rPr>
                                  <w:rFonts w:ascii="helev" w:hAnsi="helev" w:cstheme="minorHAnsi"/>
                                  <w:sz w:val="16"/>
                                  <w:szCs w:val="16"/>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757" name="Text Box 757"/>
                        <wps:cNvSpPr txBox="1"/>
                        <wps:spPr>
                          <a:xfrm>
                            <a:off x="4629150" y="171450"/>
                            <a:ext cx="1326055" cy="407121"/>
                          </a:xfrm>
                          <a:prstGeom prst="rect">
                            <a:avLst/>
                          </a:prstGeom>
                          <a:noFill/>
                          <a:ln w="6350">
                            <a:noFill/>
                          </a:ln>
                        </wps:spPr>
                        <wps:txbx>
                          <w:txbxContent>
                            <w:p w14:paraId="44CF4D01" w14:textId="77777777" w:rsidR="00AD3744" w:rsidRPr="00F214AA" w:rsidRDefault="00AD3744" w:rsidP="00AD3744">
                              <w:pPr>
                                <w:jc w:val="center"/>
                                <w:rPr>
                                  <w:rFonts w:ascii="Arial Nova Light" w:hAnsi="Arial Nova Light" w:cstheme="minorHAnsi"/>
                                  <w:sz w:val="18"/>
                                  <w:szCs w:val="18"/>
                                </w:rPr>
                              </w:pPr>
                              <w:r>
                                <w:rPr>
                                  <w:rFonts w:ascii="Arial Nova Light" w:eastAsia="HELVETICA NEUE LIGHT" w:hAnsi="Arial Nova Light" w:cs="HELVETICA NEUE LIGHT"/>
                                  <w:sz w:val="16"/>
                                  <w:szCs w:val="16"/>
                                </w:rPr>
                                <w:t>Market-based</w:t>
                              </w:r>
                              <w:r w:rsidRPr="00F214AA">
                                <w:rPr>
                                  <w:rFonts w:ascii="Arial Nova Light" w:eastAsia="HELVETICA NEUE LIGHT" w:hAnsi="Arial Nova Light" w:cs="HELVETICA NEUE LIGHT"/>
                                  <w:sz w:val="16"/>
                                  <w:szCs w:val="16"/>
                                </w:rPr>
                                <w:t xml:space="preserve"> rent for the property is </w:t>
                              </w:r>
                              <w:r w:rsidRPr="00F214AA">
                                <w:rPr>
                                  <w:rFonts w:ascii="Arial Nova Light" w:eastAsia="HELVETICA NEUE LIGHT" w:hAnsi="Arial Nova Light" w:cs="HELVETICA NEUE LIGHT"/>
                                  <w:b/>
                                  <w:bCs/>
                                  <w:sz w:val="16"/>
                                  <w:szCs w:val="16"/>
                                </w:rPr>
                                <w:t>$XXX</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758" name="Plus Sign 758"/>
                        <wps:cNvSpPr/>
                        <wps:spPr>
                          <a:xfrm>
                            <a:off x="5038725" y="1914525"/>
                            <a:ext cx="139652" cy="109144"/>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759" name="Rectangle: Rounded Corners 759"/>
                        <wps:cNvSpPr/>
                        <wps:spPr>
                          <a:xfrm>
                            <a:off x="0" y="0"/>
                            <a:ext cx="3541291" cy="2760294"/>
                          </a:xfrm>
                          <a:prstGeom prst="roundRect">
                            <a:avLst/>
                          </a:prstGeom>
                          <a:noFill/>
                          <a:ln w="28575">
                            <a:solidFill>
                              <a:srgbClr val="00B05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760" name="Rectangle: Rounded Corners 760"/>
                        <wps:cNvSpPr/>
                        <wps:spPr>
                          <a:xfrm>
                            <a:off x="4533900" y="19050"/>
                            <a:ext cx="1609166" cy="2740466"/>
                          </a:xfrm>
                          <a:prstGeom prst="roundRect">
                            <a:avLst/>
                          </a:prstGeom>
                          <a:noFill/>
                          <a:ln w="28575">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761" name="Plus Sign 761"/>
                        <wps:cNvSpPr/>
                        <wps:spPr>
                          <a:xfrm>
                            <a:off x="5543550" y="1905000"/>
                            <a:ext cx="139652" cy="109144"/>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763" name="Text Box 763"/>
                        <wps:cNvSpPr txBox="1"/>
                        <wps:spPr>
                          <a:xfrm>
                            <a:off x="5133975" y="1828800"/>
                            <a:ext cx="451963" cy="252553"/>
                          </a:xfrm>
                          <a:prstGeom prst="rect">
                            <a:avLst/>
                          </a:prstGeom>
                          <a:noFill/>
                          <a:ln w="6350">
                            <a:noFill/>
                          </a:ln>
                        </wps:spPr>
                        <wps:txbx>
                          <w:txbxContent>
                            <w:p w14:paraId="5FC9F993" w14:textId="77777777" w:rsidR="00AD3744" w:rsidRPr="00F214AA" w:rsidRDefault="00AD3744" w:rsidP="00AD3744">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764" name="Text Box 764"/>
                        <wps:cNvSpPr txBox="1"/>
                        <wps:spPr>
                          <a:xfrm>
                            <a:off x="5619750" y="1828800"/>
                            <a:ext cx="451963" cy="266663"/>
                          </a:xfrm>
                          <a:prstGeom prst="rect">
                            <a:avLst/>
                          </a:prstGeom>
                          <a:noFill/>
                          <a:ln w="6350">
                            <a:noFill/>
                          </a:ln>
                        </wps:spPr>
                        <wps:txbx>
                          <w:txbxContent>
                            <w:p w14:paraId="627870EA" w14:textId="77777777" w:rsidR="00AD3744" w:rsidRPr="00F214AA" w:rsidRDefault="00AD3744" w:rsidP="00AD3744">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765" name="Plus Sign 765"/>
                        <wps:cNvSpPr/>
                        <wps:spPr>
                          <a:xfrm>
                            <a:off x="1543050" y="1781175"/>
                            <a:ext cx="371469" cy="399959"/>
                          </a:xfrm>
                          <a:prstGeom prst="mathPlus">
                            <a:avLst/>
                          </a:prstGeom>
                          <a:solidFill>
                            <a:schemeClr val="accent2"/>
                          </a:solidFill>
                          <a:ln>
                            <a:solidFill>
                              <a:schemeClr val="accent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pic:pic xmlns:pic="http://schemas.openxmlformats.org/drawingml/2006/picture">
                        <pic:nvPicPr>
                          <pic:cNvPr id="766" name="Graphic 766" descr="Leaky Tap outline"/>
                          <pic:cNvPicPr>
                            <a:picLocks noChangeAspect="1"/>
                          </pic:cNvPicPr>
                        </pic:nvPicPr>
                        <pic:blipFill>
                          <a:blip r:embed="rId33" cstate="print">
                            <a:extLst>
                              <a:ext uri="{28A0092B-C50C-407E-A947-70E740481C1C}">
                                <a14:useLocalDpi xmlns:a14="http://schemas.microsoft.com/office/drawing/2010/main" val="0"/>
                              </a:ext>
                              <a:ext uri="{96DAC541-7B7A-43D3-8B79-37D633B846F1}">
                                <asvg:svgBlip xmlns:asvg="http://schemas.microsoft.com/office/drawing/2016/SVG/main" r:embed="rId34"/>
                              </a:ext>
                            </a:extLst>
                          </a:blip>
                          <a:stretch>
                            <a:fillRect/>
                          </a:stretch>
                        </pic:blipFill>
                        <pic:spPr>
                          <a:xfrm>
                            <a:off x="1000125" y="2247900"/>
                            <a:ext cx="389890" cy="389890"/>
                          </a:xfrm>
                          <a:prstGeom prst="rect">
                            <a:avLst/>
                          </a:prstGeom>
                        </pic:spPr>
                      </pic:pic>
                      <pic:pic xmlns:pic="http://schemas.openxmlformats.org/drawingml/2006/picture">
                        <pic:nvPicPr>
                          <pic:cNvPr id="767" name="Graphic 767" descr="Lightbulb outline"/>
                          <pic:cNvPicPr>
                            <a:picLocks noChangeAspect="1"/>
                          </pic:cNvPicPr>
                        </pic:nvPicPr>
                        <pic:blipFill>
                          <a:blip r:embed="rId35" cstate="print">
                            <a:extLst>
                              <a:ext uri="{28A0092B-C50C-407E-A947-70E740481C1C}">
                                <a14:useLocalDpi xmlns:a14="http://schemas.microsoft.com/office/drawing/2010/main" val="0"/>
                              </a:ext>
                              <a:ext uri="{96DAC541-7B7A-43D3-8B79-37D633B846F1}">
                                <asvg:svgBlip xmlns:asvg="http://schemas.microsoft.com/office/drawing/2016/SVG/main" r:embed="rId36"/>
                              </a:ext>
                            </a:extLst>
                          </a:blip>
                          <a:stretch>
                            <a:fillRect/>
                          </a:stretch>
                        </pic:blipFill>
                        <pic:spPr>
                          <a:xfrm>
                            <a:off x="638175" y="2286000"/>
                            <a:ext cx="356235" cy="356235"/>
                          </a:xfrm>
                          <a:prstGeom prst="rect">
                            <a:avLst/>
                          </a:prstGeom>
                        </pic:spPr>
                      </pic:pic>
                      <wps:wsp>
                        <wps:cNvPr id="768" name="Google Shape;36;p1"/>
                        <wps:cNvSpPr txBox="1"/>
                        <wps:spPr>
                          <a:xfrm>
                            <a:off x="1457325" y="2238375"/>
                            <a:ext cx="1621271" cy="438058"/>
                          </a:xfrm>
                          <a:prstGeom prst="rect">
                            <a:avLst/>
                          </a:prstGeom>
                          <a:noFill/>
                          <a:ln>
                            <a:noFill/>
                          </a:ln>
                        </wps:spPr>
                        <wps:txbx>
                          <w:txbxContent>
                            <w:p w14:paraId="4190AC28" w14:textId="77777777" w:rsidR="00AD3744" w:rsidRDefault="00AD3744" w:rsidP="00AD3744">
                              <w:pPr>
                                <w:spacing w:before="0" w:after="0" w:line="288" w:lineRule="auto"/>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Additional property costs</w:t>
                              </w:r>
                              <w:r w:rsidRPr="00F214AA">
                                <w:rPr>
                                  <w:rFonts w:ascii="Arial Nova Light" w:eastAsia="HELVETICA NEUE LIGHT" w:hAnsi="Arial Nova Light" w:cs="HELVETICA NEUE LIGHT"/>
                                  <w:sz w:val="16"/>
                                  <w:szCs w:val="16"/>
                                </w:rPr>
                                <w:t>, like</w:t>
                              </w:r>
                              <w:r>
                                <w:rPr>
                                  <w:rFonts w:ascii="Arial Nova Light" w:eastAsia="HELVETICA NEUE LIGHT" w:hAnsi="Arial Nova Light" w:cs="HELVETICA NEUE LIGHT"/>
                                  <w:sz w:val="16"/>
                                  <w:szCs w:val="16"/>
                                </w:rPr>
                                <w:t xml:space="preserve">: </w:t>
                              </w:r>
                            </w:p>
                            <w:p w14:paraId="66294AA1" w14:textId="77777777" w:rsidR="00AD3744" w:rsidRPr="00F214AA" w:rsidRDefault="00AD3744" w:rsidP="00AD3744">
                              <w:pPr>
                                <w:spacing w:before="0" w:after="0" w:line="288" w:lineRule="auto"/>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electricity, gas, and water</w:t>
                              </w:r>
                            </w:p>
                          </w:txbxContent>
                        </wps:txbx>
                        <wps:bodyPr spcFirstLastPara="1" wrap="square" lIns="72000" tIns="72000" rIns="72000" bIns="72000" anchor="t" anchorCtr="0">
                          <a:noAutofit/>
                        </wps:bodyPr>
                      </wps:wsp>
                      <pic:pic xmlns:pic="http://schemas.openxmlformats.org/drawingml/2006/picture">
                        <pic:nvPicPr>
                          <pic:cNvPr id="770" name="Graphic 770" descr="Leaky Tap outline"/>
                          <pic:cNvPicPr>
                            <a:picLocks noChangeAspect="1"/>
                          </pic:cNvPicPr>
                        </pic:nvPicPr>
                        <pic:blipFill>
                          <a:blip r:embed="rId33" cstate="print">
                            <a:extLst>
                              <a:ext uri="{28A0092B-C50C-407E-A947-70E740481C1C}">
                                <a14:useLocalDpi xmlns:a14="http://schemas.microsoft.com/office/drawing/2010/main" val="0"/>
                              </a:ext>
                              <a:ext uri="{96DAC541-7B7A-43D3-8B79-37D633B846F1}">
                                <asvg:svgBlip xmlns:asvg="http://schemas.microsoft.com/office/drawing/2016/SVG/main" r:embed="rId34"/>
                              </a:ext>
                            </a:extLst>
                          </a:blip>
                          <a:stretch>
                            <a:fillRect/>
                          </a:stretch>
                        </pic:blipFill>
                        <pic:spPr>
                          <a:xfrm>
                            <a:off x="5334000" y="2381250"/>
                            <a:ext cx="314325" cy="314325"/>
                          </a:xfrm>
                          <a:prstGeom prst="rect">
                            <a:avLst/>
                          </a:prstGeom>
                        </pic:spPr>
                      </pic:pic>
                      <pic:pic xmlns:pic="http://schemas.openxmlformats.org/drawingml/2006/picture">
                        <pic:nvPicPr>
                          <pic:cNvPr id="771" name="Graphic 771" descr="Lightbulb outline"/>
                          <pic:cNvPicPr>
                            <a:picLocks noChangeAspect="1"/>
                          </pic:cNvPicPr>
                        </pic:nvPicPr>
                        <pic:blipFill>
                          <a:blip r:embed="rId35" cstate="print">
                            <a:extLst>
                              <a:ext uri="{28A0092B-C50C-407E-A947-70E740481C1C}">
                                <a14:useLocalDpi xmlns:a14="http://schemas.microsoft.com/office/drawing/2010/main" val="0"/>
                              </a:ext>
                              <a:ext uri="{96DAC541-7B7A-43D3-8B79-37D633B846F1}">
                                <asvg:svgBlip xmlns:asvg="http://schemas.microsoft.com/office/drawing/2016/SVG/main" r:embed="rId36"/>
                              </a:ext>
                            </a:extLst>
                          </a:blip>
                          <a:stretch>
                            <a:fillRect/>
                          </a:stretch>
                        </pic:blipFill>
                        <pic:spPr>
                          <a:xfrm>
                            <a:off x="5057775" y="2343150"/>
                            <a:ext cx="295275" cy="295275"/>
                          </a:xfrm>
                          <a:prstGeom prst="rect">
                            <a:avLst/>
                          </a:prstGeom>
                        </pic:spPr>
                      </pic:pic>
                      <wps:wsp>
                        <wps:cNvPr id="772" name="Text Box 772"/>
                        <wps:cNvSpPr txBox="1"/>
                        <wps:spPr>
                          <a:xfrm>
                            <a:off x="4686300" y="2076450"/>
                            <a:ext cx="1325880" cy="285750"/>
                          </a:xfrm>
                          <a:prstGeom prst="rect">
                            <a:avLst/>
                          </a:prstGeom>
                          <a:noFill/>
                          <a:ln w="6350">
                            <a:noFill/>
                          </a:ln>
                        </wps:spPr>
                        <wps:txbx>
                          <w:txbxContent>
                            <w:p w14:paraId="5DB128AD" w14:textId="77777777" w:rsidR="00AD3744" w:rsidRPr="00C052B9" w:rsidRDefault="00AD3744" w:rsidP="00AD3744">
                              <w:pPr>
                                <w:spacing w:before="0" w:after="0"/>
                                <w:jc w:val="center"/>
                                <w:rPr>
                                  <w:rFonts w:ascii="helev" w:hAnsi="helev" w:cstheme="minorHAnsi"/>
                                  <w:b/>
                                  <w:bCs/>
                                  <w:sz w:val="16"/>
                                  <w:szCs w:val="16"/>
                                </w:rPr>
                              </w:pPr>
                              <w:r w:rsidRPr="00C052B9">
                                <w:rPr>
                                  <w:rFonts w:ascii="Arial Nova Light" w:eastAsia="HELVETICA NEUE LIGHT" w:hAnsi="Arial Nova Light" w:cs="HELVETICA NEUE LIGHT"/>
                                  <w:b/>
                                  <w:bCs/>
                                  <w:sz w:val="16"/>
                                  <w:szCs w:val="16"/>
                                </w:rPr>
                                <w:t>PLUS</w:t>
                              </w:r>
                            </w:p>
                          </w:txbxContent>
                        </wps:txbx>
                        <wps:bodyPr rot="0" spcFirstLastPara="0" vertOverflow="overflow" horzOverflow="overflow" vert="horz" wrap="square" lIns="72000" tIns="36000" rIns="72000" bIns="36000" numCol="1" spcCol="0" rtlCol="0" fromWordArt="0" anchor="ctr" anchorCtr="0" forceAA="0" compatLnSpc="1">
                          <a:prstTxWarp prst="textNoShape">
                            <a:avLst/>
                          </a:prstTxWarp>
                          <a:noAutofit/>
                        </wps:bodyPr>
                      </wps:wsp>
                    </wpg:wgp>
                  </a:graphicData>
                </a:graphic>
              </wp:anchor>
            </w:drawing>
          </mc:Choice>
          <mc:Fallback>
            <w:pict>
              <v:group w14:anchorId="01A6AC25" id="Group 706" o:spid="_x0000_s1054" style="position:absolute;margin-left:8.45pt;margin-top:11.7pt;width:484.8pt;height:217.35pt;z-index:251662337" coordsize="61570,27604"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x5fh/WwsAAHlhAAAOAAAAZHJzL2Uyb0RvYy54bWzsXV1v&#10;2zgWfV9g/4Pg92lEUp+epoM03XYH6MwEbRbzrMiyLVSWtJLcJPvr91ySom3ZTmLHSRpXBepKlExR&#10;9OHlvecesm9/u5ll1vekqtMiPx2wN/bASvK4GKX55HTwn8uPvwQDq26ifBRlRZ6cDm6TevDbu3/+&#10;4+11OUx4MS2yUVJZqCSvh9fl6WDaNOXw5KSOp8ksqt8UZZLj4rioZlGD02pyMqqia9Q+y064bXsn&#10;10U1KqsiTuoapR/UxcE7Wf94nMTNX+NxnTRWdjpA2xr5WcnPK/o8efc2Gk6qqJymsW5GtEcrZlGa&#10;46Gmqg9RE1nzKl2rapbGVVEX4+ZNXMxOivE4jRP5DngbZnfe5lNVzEv5LpPh9aQ03YSu7fTT3tXG&#10;f37/VJVfy4sKPXFdTtAX8oze5WZczehftNK6kV12a7osuWmsGIUec33bYQMrxjXue7YT+KpT4yl6&#10;fu178fRf93zzpH3wyUpzrksApF70Qf24Pvg6jcpEdm09RB9cVFY6Oh34tj+w8mgGoH4qikmWWPK+&#10;X4X3a8notagVuJ36y2pu3hfoAVNeo3BDt3GHhYJhGKCDXJc7nKv+aXuQMZsJR6geZDb++ILuMP0Q&#10;Dcuqbj4lxcyig9NBBVRLsEXfP9eNurW9hRqQFx/TLEN5NMzylQLUSSXo2XqomktHzc3VjXx95rTv&#10;eFWMbvGKdRl/TPHMz1HdXEQVRgZ+6WuMltNB/d95VCUDK/s9x0/hYyzS8Fo+qZZPrpZPojyeFhiE&#10;zcBSh+eNHJKqrWfzphin8r2odaoputFAgPoRngEK+Mk2QcHdHwqMi4C7CgkYKDiUP9ICCb4jHK6R&#10;IGw3ZN5LIUE2bdH9PzcSwo1IcMQjkODYNvM1FBwedqEQhoFrA4BkVYUd2jx8KSBIBPZAkLMDg4nb&#10;ZBL8RwCBhy6wIG0C447vAxQrRiH0hBsCKIQEWAdbvJhJkPP6D4+EMo2H+Kt9JRyt+Qn3+5T4VjOn&#10;yU35pbMH1TGLqm/z8he4dWXUpFdplja30kXFVE2Nyr9fpDF5CHSy5HIw/LgaVNoN9alolNQxJsWv&#10;zRxe7Mi6LG6tYt5kaZ4QPto6VI3wENL4cxF/q628OJ9G+SQ5q0t4Cdo7OVm9XZ6uNOcqS0vyGWgC&#10;pmP94nh+x8/c0HfKh/1QxPNZkjfKKa+SDH1Q5PU0LeuBVQ2T2VUC/6r6fSTdpWhYN1XSxFN64BgP&#10;/oLG4rXgn5gLspWLhtErbPGwmAhtz9VjSAiBw5Uh5DhwUXFZDiFHcCGv7+tfyXaplshDNEz9Hjh4&#10;Rajz1lGHIo26PxCrHQnepC+9BKsD4A1muoUbD9yuwXZslwFhEm2u8ANHGvSfHG0LX9rYOBRptP27&#10;mCXHYdz03G1s2AHAxoTHbe0pBnAa4SusGDfX9vwWbg7QqOB4ULjRnP/08RYzXvYlBUSIrS0fZXhZ&#10;ev6OQbfn+lxHWmzDjODB+fY1aeEw13MPGXFb16BFaBLaKfQO2jfVoXdVYPaGGVkPwVEIwq35Cx/j&#10;rMDDCn00sBBV/29TOd2PuRxXN4fvIXNoglThu4O+w4kK3/UVFb7rK/l8dl6AT0MHonXykO5vsvZw&#10;XBWzv8HLndFTcamN9+Omak/OVcRvgdmLk7MzeZtynT7nX0s4XEx2H9Ealzd/R1WpuY8G2PizaNmb&#10;aNihQNS9PxSPQH2p/LsFrlG2H65ZYId+6+qATFqzBiAYQs0liRBkgmR09rUGHSppP2CbIdwD+8iA&#10;jfG/BmzDhu5osAFsu7XYAUDcBbYX+I4HB1X68CG4sUf58IcA9mIM98A+MmCDgl0DtmTt9/BEeIBg&#10;obXYG1wRVwhQfS2/I0D80dTwkhabmzHcA/u5gE3sxqviDzicjA5rRUU6ortIJ5Nb632UfzuOuE6n&#10;NA8Z13GQVhSsUVrQ87w1FsH3eGsWEOLZoIAfYRY2clbPE9bBA9VAIY4P1GSWDK0vxTwfgdU8L6oc&#10;2gHLV37qknnV7vEWxs9xPZAwuvPQU93eY26IW7S7wO3A4Uza7zvMKrWIWijDjk5UQblXiinqIktH&#10;LU8qJQrJeVZZ3yMEQ80Nl1/N5rM/ipEqo6SoDtdRTOlweStcHVWM5phaFPm5/IAH5W7r5jZLqG1Z&#10;/iUZI4uLjLRqiKlZPTSKY9CzKqqqp9EoUcXu1rbICqlmxc/qunUFJM9YvHtbt0Kovp++mkgFhmmY&#10;Com3NEx92XxDPrnIG/PlWZoXleziTgUZ3ko/Wd2vc8W6awhULzGRCY9+5U0xtb6iYmqKDvt4epP6&#10;pQ3ytVVoJRpE66iZ56yqimsYk3QybWBCpIV8sAkRsLmspYhA4wZdGwLyifuQg1DE4Qqbe/c5ZtQM&#10;2aR9TYgaRq2hWjE2vS0Y97ZAkmSvhFt7fQ7tQvnVpig4io43DWvF0GU2ULqVVZo3NIMeNkvmcgjb&#10;tI/GIHxbS5QJzuClKQMrGGOPo3Q2urivDoXCcGqfWhRS0REmyp4cfpjfhYEfMeWdxJkgLWYLP9LV&#10;PIpRPA74uSZYM/CjIg2/o1IFPDX+HJ9BCq1CVAaSDwZQ2dhW7SlccNqa+BOOE9ivNcJ3jUO+SHCh&#10;DBPKkjP+ULW044mAyBCiRVhALnin2xyXQRKnZg2OTn351K0SdL9UmNmnbmnhCCToHaXaTisitoSa&#10;rhFJLSHbCGJ3zHAhfYUYFQMeyIYejUh/6XO19oAJ7tk0lijgDCD0CF5clABGV4/ilyBQngnZ3UUI&#10;P4EkwTWxzhKujbx3Z1zzkHx3abEx6d2Ja8cG6dLSde36onbtyj7LW/bSJCzY5h7XxyS1cY3M8CKb&#10;19bXdJJbPgpXXRF9tiW14NoiIC5RwhkmaM1vg9rYc9tFOjYZKap/e2YBCxen1Jx9WcHmph0vPSPY&#10;ZwdaiV2vttu8gNM1KtK70o24axeboCa3jr8mXIdh5tORCFa+8vAeS4DVvPfnGFcWb9LspiTmkp1b&#10;zg7W1eTKJB9t+/1CEbVkJmCVNqz37HOGgz5nCDHwz6PBBbf3ABGCYgCXSIu7PQUHrE5IKV6iKkI9&#10;/pDz1uvbGUQbzGgQfMcm/eKdnsJh7cOmFP2G3GJvInpZQS/TH/ieybwsxQ4o3MVPcF1HGK0nWYRu&#10;zqGPHShQ6pVFtG5n/9U6vbLoaeheSit0dd8oW7UAD01kYBGowFId5R0EPIDoj2pa+Ac/YCLDJG2O&#10;mBb7KdegeSavuyB8UbYnsj22WIN2L7KhbVZjaDtDVt0ju10LiXdeXclN0qZH9nMtaaA46ulXDXuw&#10;sMpmL7ttxpDpXIYG+hbKl8Fto/BNZTACRqqlFVMtkNbwQCxRZg4rdEJFH20H9GMp33uFoEsUz5KE&#10;fFXojTdAC5fulJ5Xq42We5XRT9STQT0ZRLux/Qhk0KuT6xG901kFRUVaL/U5ib7dWpdReRyLoMgA&#10;Pq1klHY/bDX5HAt8iF1bNcRBGIQw1NIQq2Nl5vZKJR+HZs8zyXyj2aOiFoO0KuFqnl0dBwYZ5Vue&#10;FoQQoLWyZc4DuYhnFYNYeya0TAcaPjo+NAafyXUy2fKD7XWKdLkvdPKcY7NLEuCudB7zsBLP7Lwi&#10;IHq8b1XNLrEBhdcmWNjs7pi9TiHuR8uop3VIUP+Qe52+uimRJK2dKZGKWnPUT4m06Z2ceR60tx1y&#10;TFK6TrEJBhRmx+6UyLCjXWuO1PGhzdHrw6Dh8s2USDanxWA/JcqdF3cAoY19xTSXybFXtV6qs+Ay&#10;sYkpCbWlX6aPDw3C55kT/Q1bf6BMzxQ7KyMDT+gEMfZw8zZJI10Qw7rfaCtBObi3EwvPwJQZtdxL&#10;MGUr24jrNIfah0xfUWum9ZVjWTctN7rH/v6SsJmodV/0Hwgsn0veZvE/Jrz7PwAAAP//AwBQSwME&#10;CgAAAAAAAAAhAAEn9Z7VJgAA1SYAABQAAABkcnMvbWVkaWEvaW1hZ2UxLnBuZ4lQTkcNChoKAAAA&#10;DUlIRFIAAAGAAAABgAgGAAAApMe1vwAAAAFzUkdCAK7OHOkAAAAEZ0FNQQAAsY8L/GEFAAAACXBI&#10;WXMAADsOAAA7DgHMtqGDAAAmaklEQVR4Xu2dP8h2S3eXP8QiRQoLC4sUoo2IEBECdga0iBZqZ5OA&#10;gkUCChZBOxFSaCf+AQsFQQs7BRsFCYEoGAgoamGhYGEhGIKFRYgWui/PGc/+7jP3s9bMnj179r2v&#10;C36857zv8+x7/5lZa81aa/b9AxERERERERERERERERERERERERERERERERERERERERERERERERER&#10;ERERERERERERERERERERERERERERERERERERERERERERERERERERERERERERERERERERkVvw2zb9&#10;5KY/vemvbPr7m/7tt/qlnf7Ji/hZfk/Whuf7+zfxfP/6Jp4vz5Pn+1++1f/4Vvx3edb87J/cxO+L&#10;yAeB4caAYwSY+P/noDgOhuUvbMLYyLXwDEY+X47h8xW5MXujX5vkI8VnYCxkHjOfL2KF8Ds3icii&#10;lPTOLKNQk4biXHi+pG1GRPo9Il3EOYjIImD4yfleafhfhaHgnGQMVzv2V3EuPl+Ri1nNMLyKc3NF&#10;0A/PF2dau7criEIyxWMRmQhRP4W62qRcUdYI2uD5kk67KtXTKs5VRCZAVEjkVZuIK8vVQA46b1Ze&#10;1b0T52zXkMhJjIwKOQbFRI5HLpdlPI5lL/6Of6PbZGTh0dzxe1gpjbjPGGNSR6wSecYcl2eKgUY8&#10;2/3z5edGOR2OJyIDOZrywajw+8UI9MJ5YDiOpp9wKPIdI1J63FOM79Hni1PgXI44Ild7IoNgUvYW&#10;AjEKRH8c4ww4dm/keJYT4FpLlMv5EQFz//g8xPmi112xiL/nZ/j5EkFjVDkWzvMMjj7fo0b/K7hu&#10;PqP22ZG4n2eNO5FH0GscmLRnGYUafFZPBMt5HoHPJWLFyBejXvuckeIzinPAwRy5z5/+fHUCIp30&#10;GAeMIFHbVWAoWo1w1glwP4jCMbr8zohc+UjxrIjGsyuFnufLNZ+5oovg+TLGauf2Tvy8iDTQahww&#10;DBifqwzDKxip2nm+0zsnUIz+0Zz0FeL5vSt49zzfKw3/K63PVycgkqTVODC5ZqYDsnBOGPbaOdfE&#10;NcOdjf47vTqDlnTKys+3ZTWQXemJPJqW6ApDskpU+I4WJ7Biame0Wu4HBnb1bpoWZ6YTEPkCoqqs&#10;AbyD8S+0GAn1jTCWn/h8r6xRiSwLkz0bHdL1chfjUOCca9eivq87OfdC9vkS4IjICxRxaxPmVXc0&#10;/oUZKwEMTGnV5F6RUit9/IhVFiK1wn1E/Dfi7/kZfh7xuzwXHPOMFlN0R+NfyDoBrlFEviWb+rmr&#10;8eecOffR+X2Oh3Eu7Zfcx7PvD44C51AcQ+28jop7dVeyTp5nJfJ4MFiZborRm2o4FkaTKBeDgzEr&#10;InpmIhfDegSM5ajoeW/wZxj7LGc4BK71XRtphq+eL+IZl+c7+j5mx7PI42GS1ybIXhiDo4YYilHA&#10;uLdG46+tjBF8Tkub4DsVo48hW8XgR3CfuF+162kV9zAbLZfn27Paan2+X8EqqfYZr+KZijwajFtt&#10;cuw1IiWAYRgRiUeRKUaoxwDtdUej/w6uIfOMI0VjYJTDRSMcAceoHXsvnjPOQuSRkDqoTYy9mNRH&#10;jOBIw7BXLTLl/498FgaBtMQnGgWeIc6gdt1Zvbvno1Ybe9U+q5WM43MVII8lmrgYRAx4L0yuI5F4&#10;RkSmR6N+fu8Tov0sXOuR1RhO8ug9z+qIgeYca8fci/MXeRxEudHkxUH0gpGoHXMlfUqapxfSJKMK&#10;5GcqSj99Bb9bO+Zeo2oPIrchY6B7o//MpLtST4v4I46uCGaoNxjJrAKOBDoit4NJEU14crA9YExq&#10;x1tBGH6ck4a/zuqrtt5IPbM3wDEhj4HIvjYJ9sIYtELRriUnzM+ShuGzmNycV9kBy6Qd0b1SxLGO&#10;FhWfAPcou5kq0v758mw5NirPuKd43LMqzYx300DyGKIonYnbGhHx89kOnJZI/KhB4rOc3O1gpLl3&#10;tXsaid/jmWXHUMuqkWP3EK14TQPJY4gir56iW3YS97b3ZVpWX0X0aZ93Pxjwnii9x+HyWdkVX8/q&#10;NEpv9ToWkdsRRUMY2xaYvJkiIhM8GxXuwYi3FCmZzDikns+S79MSoSPuf4+Th8xqj+O3OvZMGshg&#10;QT4eJmZt8O/VOhEyBoLIf4bxH7GBSL4P9zSb4kNHnEBmJdC6CmDs1Y6zF+NY5KOJUik9S+FowvYa&#10;g1bj37vCkDzZNA3qfe4ZY90zTiMH1pP6FLkVUS60tRiWmaw9OdtW42975zy417VnUBOGuie1kvmM&#10;1uNGx7QQLB/P6AJwZkXRapj5+ZZIs8fByDGiQGIvHHkrmcCiNWUTjdWe8xS5FZFhbS0AR0U7/r2V&#10;bOcJzsUWz+vIFFaLGHetRGOrNWJnxVA7TlFPWknkVkR50NaNNpGxbnUo2Y4TJmvrsWU8LU6gNRgY&#10;HbFHDgCZRpSPZrQDiI7XkqdtMf5G/uvQ4gRanhsF5Noxilojdh2APJ7RDiAq1GYdAJOdCV07xl4a&#10;/zVpcQLZMZapA7SgA5DHExns1ra9yGhnJhQ/EzmmIo3/umSdAGMmOy5qv79Xi8EefTyR2zHaAUSG&#10;O3O8bFuhG3XWJ8rbF2UKuJHBbk0B6QDk8Yx2AFFXUbTcJ6Kv/d6rWttT5Toyr3NAURE/ciYEHy1k&#10;UkAiH83oGkAUvX9luJmQmbw/52xkdi8yKT2e/Vc1osiRtLaWEtzUjlPU2lUkcjuiiL01zRJF8F8t&#10;0zP9/vx+66pErgeHnXHuXxnxaLXauiqMxmrrikLkdkQRe+vmmkxetVa4zeSKMSBRmkDWJVsUro2P&#10;TGqwdWxEY79ns5rIrYi28H8Vsb8jitRej4nTyKQIfMXD/cns7XgdH5nUYM84jVacrSsKkduRibxb&#10;8+1RZIX2K4vMe2TM+38OGWe/3yWcSQ32GOsoUHG1KR9PJmXTmnPPHBNh+LOF39ZitKxLpvsGMe6y&#10;K4bWMZo5h68K0iIfw+jiGmTfDpmJBl2Kfx6ZVWI0Lot6xkfkWCwAy2OIJmNPfpVVQHYCfyWOYern&#10;MxkxPhibPZF61P1m0CGPIVMHqHVmRGSOG8k87OeS7Qr6Sj2NAVH/P3LcyWPI5Oxb20ELmaX+O/V+&#10;ptyHTIH3nXqj9MyYNP8vjyKzXb93UvROcgu/n0+mGFtTb1cYvxM1HRh4yOPIpGuO9OFHOddXOQmf&#10;Q2uAcKQlONNVZPpHHklUlOstuBVaJrrR/3NoWQUQSPQa/0z0b/ePPJZMdHR0e3wm1WT0/zwy44Lc&#10;fa/xh8xn9DQ7iHwETK7apHjVkUmSSTUZ/T+PzCrg7HHH6uCIgxG5PZkNXEdSQVEayCX4c4lSkL0r&#10;Q4w646p2zL2O1LhEPgImS2aDTs9k5NhRDtZJ+Fwyb/zsCTwybZ9G/yLfkpmIiJpBC9Ey/MjKQu4P&#10;Brg2LvZqHXOZuhZqPa7IR5NZMqOWiROlfyz+SlSobWlCyBp/x53ICy2teRknkEn/2H8tmdc0ZFaJ&#10;jMlovCFTPyJvyHROFEVOIJP+EYGoBhWNtazxRwYdIl8QpW32+mpiRt1FLsOlEKWB+Pd3tBj/3ncJ&#10;iTyKltc48LO1JXoU1bkBRwo9q0XSOJlunyLGo6kfkSQtTgDtDXqmu8PuHym0jhc2DmZal4twIK3f&#10;ICbyeFqdAJ1ETNQoonPzl7ySqQPgKDKvd9iL4xpsiHTAhMu2h+4VTeYrc7Fc009v4hz+5aZf3fS3&#10;Nv3ZTb9j06ez6vVH6RzGVDbXX1QCEhHppNcJfKWrOjF+ZtO/2lQ7J/TvNv3cpt+y6RNZ+fqjVWOr&#10;NP4igxjtBK7Ix/7Cptq51PQPN30aq18/Y6x2Lj1irHI8ERlIa/71nWZHZn9m029uqp3LO/38pk/h&#10;LtdfO49WUbfS+IucBMW42sTLiuhsJqw2fmVT7Vy+0n/a9Ic33Z07Xf+RVSb1ga/2pYjIIDAqvZOV&#10;CG0mf35T7Twy+mub7s6drr+lr38vVqZG/SKTIeJq6cdGszuA/s6m2nlk9E833Z07XX/muyn2Igjx&#10;1Q4iF9OSFpq9A/iXN9XOI6P/vOlHNt2ZO11/thOopHuM+kUWgcmYKRLPjtj+46baeWT0G5vuzp2u&#10;P3IAGH7eIWV7p8iiRC+Tm+0A/sGm2nlk9Iub7s6drp9XPNTOo2h2A4GINBK9PmL2F8D/pU2188jo&#10;b266O3e6fiL72nkUUW8SkYWJuoNmL99/36b/val2LpF+atPdudP1k0asnUcRKSARWZioK+iK/O1f&#10;3lQ7l6/0NzaNglUPqS8Kl3RBUSthpYSzRKTN+Du6YBCF8pErpauvP4sOQOTmRA7gis6N37qJl57V&#10;zqcmruHIefK7GHyMOkar9hlZ4RyOdrzMvv4j1M5nLxFZmMjgXWVYfvcmNjb9+qbaeaH/telvb/rx&#10;Ta0Uo09Ef9TovxOrht422rOvfxS189pLRBZmxRXAnj+46e9uwlCX3Ph/2MQL0Hpy3nvD/3qtZwkH&#10;0+sIRl//SLiXr9e6lykgkcWJDOFK38zEJqcf/eY/m8FY9eyEHq0jO6uPXP8Z2AUkcnOiNtCVHEAv&#10;XEN0nTOF0/2U+1q7viKuU0QWJtoINnsfwGg4/7Ny/EfFiuTORA4ApysiCxO9DmL2TuBRkPLpfVvl&#10;THH/7wrOtXZNRQQXIrIwkZG8Y5SK8Y9WNpGIXrk3XH/p8yfiRThF/q7sAziaXiJVwjnfDe5B7XqK&#10;7uzcRB5B9Epf/v1O9Bp/0kT8Hkat1xjjGHpXHXfMl+Mca9dSdKTgLSITwGjVJm/RnZbxGO4opfUq&#10;DD9ObnQE3tNxdLeceeRoe1tfRWQSUSvfnXq5W6JvrgsjfXbqJYqSX3UnJxA5uLvWj0QeAwawNnn3&#10;OttIjqDF0M5uw+T+8Zm1c6npLqmTqLvqivdIiUgjUSQ301j2gKGJjFERxvUqhxbVW/Za/Z5zfrXz&#10;LnITmMhNiLpYiK5XJlv0bb2OH9v0s5s4/v/c9F83/etNvIahd39E1DpZtLoBjWpHd6tniDyWKHe+&#10;cjtfZIiKWtMqf2TTr22qHasIx9CT5simq1YuokarmbuksUQeT2REVy0EZ3PrrcYIA539Upb/tomV&#10;QiuZdBD3fdX6S7RqtANI5CZgZGqTeK8VC3qZSBpD1WJE/8Sm/76pdqx3+sebftemVjKpqxUj6buO&#10;FxF5Q1QIXrEOEEWhRNAtuXq+iKWlW2evX9jUSsaQrrj6ilaMd9zUJvJoojoA0epKRF0oqDV6/uOb&#10;asfJ6Jc39ZBZxawWTUeb7cz/i9yMu9UBohx6T/78L26qHSsjagY/samHaPW1WhE+Ol/GkojciEw6&#10;orf18Qyi9E/PiuUfbaodK6uf3tRDtPpayflm2ljN/4vckMiorhKJZtI/PVHo39tUO1ZWf3RTD3cq&#10;qkbpH8aQiNyQ6PW+aAVDFEWhvZuofm5T7XhZ/YFNvURplRXaKnFUrEZq51dEak5EbkgmEl2hGyhy&#10;VL0rld+zqXa8jH5jU2vNYU+UBrrDfUerv8JCRL4gWuKvkI+OOmeOdKH86qbaMSP91U1HuMPO2jPq&#10;LiKyEFE3ELo6DRQ5qSPpkj+06d9vqh33nf7Npt+76QjRfb/auJ5VdxGRxYjy0VcbIz6/dl5FRw1R&#10;xgkW8ZK4n9p0lMjAXr25KtOpdCQFJiKLEE12dOUqIEpFjGhX/VOb/vmm2vGLfnHTH9s0gpUdAM86&#10;Kv6ukKISkQFkisFXrgIiBzWqYMqrIX5+07/YxKugOTbF3n+26c9t+u2bRhF1Nl3ZXhml3JDFX5EP&#10;YuVJHxVMz2pF/NFNP/LNfw4nKmz3djYdJZP7t/df5MPITPyrVgFRO+LVNYoezuxsOkImEFhph7iI&#10;DCIqtqIrVgFRkXalVydkie71FRvBMq99MPoX+VAo/tUm/V69u26PkKlRrLBjOQvXExVZZ7dYck5R&#10;sR0Z/Yt8MJkUwBXpiahV9U6vJIjSP1e0WEZ1FnTHVJuINJBZBaDZqaCoE+hOaaAo0p5taDNtn8jo&#10;X+QBZFYBs1NBmSL1FXnzVjKbzmanfzKpH6N/kYeQybmjUf33WaI0EFHsyrUA7mv0FZSz0z9ROgpx&#10;TlcU/0XkIrKvR5iZFojSQGjlSHW1PDtGPZP6uVN9RUQGkUkNzIy6syuT2SmUDBljy7/Pcqjcy2hF&#10;hRgDM1ckIrIIWYM78701mSgarVSwzEbas7qreK6sNGrnsBfnbOpH5MFkU0EzUxeZyBWtYLyyxp+f&#10;mRVpZ1JpyNSPiKRSQWhWFw7Rfe3zX4VRvTIdxHlmndWsgnqm6ItM/YjI/wNDkIli0SwnkElhFM3e&#10;uMb94jOz9wxjOwOeTXY1YupHRP4/2agbzci/Y2Sjlsq9+NkZRo3PaHFOnNeMSJtnkjX+KxbRReRi&#10;svUAtKITQBjnM86NY7ZE/YifndFBla1DoNl7O0SkEQwfhgOjw7KeYh3GB+OG2MnL3yH+faTBy+wS&#10;LprhBLKvMXgVaRfuzZHom9/FKWZrJHtxzjPuT4vxH5UqK/eF4zFeuD84asS5IP6OsVrG6Yx7IXJb&#10;mFRMktYoc68y4Y6mQloM3iwjV/vsrLge7ivnyrFqUTn3n3/DsHEPizGrHS8SvzcjzcL1ZM/xSCqq&#10;jM2j9wUxRlmF9J6LyEfBxCKKOjKpauJ4xei1wuRkoteOW9OMtALGueWcMuIe0cUz8t5zjj33vBXu&#10;efa8ucZWg1uM/pGAJBLOYFZTgchSMLlGG7Sv1DrZiJKzLY6I6HAGGKTa568gVhozItuWe8AzzK4I&#10;Zxj9mpgHOgJ5BEzGljz7Gco6g9aVAAZwBpx77fOvEsZyxiqI59EydjD+URGaY5KuOmMV2irGZXS+&#10;IreEiTY7ssooysm2OgF+dsYkXsGRIpxeNsI+Ap/Bs6qdQ01fGX+eKU6Uc19tPKJZq0mRKTDhWibv&#10;VcIgMPleDUerE0AzImK4yhHMMvyAsW4x1DUnzP/zTPi3FY3+q2atJkVOBSPRkktfRRgJnBYOgbxw&#10;jxNgEvN7M5jlCGYafu5d6zXxjDg/hMHn91uf2yqqOTKR24Dh7I22+D1SRhhgIkAmNJOBP8nZIv5+&#10;ZloJ41f7+6/Euc1oidwzMqfNMXCE3OtZzgwYOz2BA+c7YzyU+4KT4VzL+OQe8WcZn4zfI6tfPodj&#10;i9yK1mU7IuJhwjDgW40Nk7As8WvHvloY5CuiuXJf+HwcGPenZlh5VvwbxqqsfHqew1H4vBVrRYj7&#10;V+5LD8Ux144dSScgt4HB2jKBMUgYqVHGhuNwvJ6I/Wxh3FaB+1Si1qtZ1fAfNfo1uOetjoD7ssJz&#10;EvkSBmk2CmdQjzT871jNGXDdrJDkG3rTPWeIZ8NYYcycHXVz/JYVK+clsjTZfCcD/4qUyJFl+Ghx&#10;D57sCDD8LQbwLO2N/hVRNiuf2nnVtNIKUuSHYALVBu2rmGwrLGdXcQZPcgQ8d+771YYfo0+wwn1f&#10;YSxyHrXzrIn7J7IURPNMqtqA3YsIZoUJ9wqTinO7OlX0qREez5xc+lWpHsYmTgeHz8pjxTFISqh2&#10;7q/iWkSWIhNJ8zN3AYfAigaDfEW0WqLTO4ORxdjy3DPBwUjxzK7sZuqF+1W7nlc9OXUoi5GJXJiQ&#10;d5mE7yhOAcPC9cyKZu/kDGYafY5fIvti7FeN7lsg6Khd716uAmQZouifwXp2R8XVkALD+OAkMNYY&#10;I8S9Geko9oZuBTC2PFscI+mzUUaf43DvMIYcm3vKNfNZd4roe+E51+7LXq4C5HKYlLXBuRcG6+lg&#10;xM5YMewdwoyuqhLhjzb4Rdwjjv3pBj6C66/dn71cBcjlRJEKE/rpk3nPWY5gr31KpETOJXrGSbw+&#10;D/4f8W8lwt6vZDgWxxxt7PfS8H8f7n3tXu3FPRO5jMiYOUDrYFzPdgR3EI5Fw1+He1K7Z3vhnEUu&#10;gUixNiiLjP5jiLSf6Aiu3Hh1J6JVgGkguYxocPLvkgNHQMHzzDTL1eLaKOw+oYg7iswqYEbtR+R7&#10;RJummOjSzic5A43+cUyzynJEkQm5XTnOHZ2BRn8s0b4A6wAynaj9k0ErY8EZkFY7o/3yiDgXzoln&#10;rtEfD8+9dt+LuP8iU6GLpTYYi9ykcj4Y2r1TmFFMxtiUFtPSWirnEq22kchUyDvWBmIRhkmugXtf&#10;evgR6RiEkyiOoqwg+BPxd2X/ACKaRzxnhLE3sr+O8rzeyWcjU4kcAAZDRMYQre5ciclUosKUrWki&#10;42B1VptnRQZcMhVSCrWBWKQDEBkHqbvaPCvSAchUohWAS1KRcUQpIGtuMhWKi7WBWGREIjKOyAG4&#10;4papRL3J7k4UGQPGvTbH9hKZChF+bSAWsUIQkeOQTq3NsSJ33ct0os0pLFlF5DhRupUCsch0aoNx&#10;L/OSIseJOoDoyBOZDjtGawOyyDqAyDGi9A+yA0guIXofkEtTkWNE6R9eEeFrIOQSMi+pcj+ASB/M&#10;r6j901dBy6VE+Uk7FET6iKJ/ZPpHLiVKAyEHqUgbNFBEbwA1/SOXk0kD2RIq0kb0qhXEz4hcTmap&#10;akFYJEf0qnVk9C/LkClWISMWka8hpRqlfpA77WUpMrUAxM+JyPehYy5j/Am2jP5lOTKrAGT0IvLD&#10;8G6tjPFHBlGyJJldi0XWBES+ieQzBd8iX/sgSxO9Jnov9gj4viB5KgRM0etU9mK+mPqR5Ym+LvJV&#10;TIJRjoBJxUQpy+mRx5bnUCJzxhFixTpqPwvjsRz7dS68k3l/uRUtkU0RjuPIN4m9y6PydzoByYKh&#10;fTd+jzgBxmer4Uf8/JF5ITIdJhGReG1AR+L3KBS3Gu2vXkth7lSyfJXGxBi3wDxgLPfOBT7PnfRy&#10;W1oKXDURiWW6HnAWtd8vcjeyZIlSmNF4xOhjtPepyB7x+75MUW5PZqdwRjgDdknWcqHRPgQmk0iG&#10;KGiprSYZk4xBVqFHjH4Rx6mNc5FbQg6zNtB7xQTBsZQIKao58O8iGaJgoqSBGHslvTPC6BdxTI2/&#10;fBxMmNYOoYwyE9A8qmTB+NbG0F6MudrfHxFBjcVe+XjOcgRfyS4gaSG7q32EMPwGKPI4iHZmTDTz&#10;/9LK0eaFjDD872paIo+h9EfXJskIcWyRFr5qBT0iUpWsflkFa/hFXmDijU4PubyWVjJ1gKww+kT7&#10;FJc1+iJJWB4zcWqTKismn5NOejhS6C1G3xSPyACInnpWBrZ/Si+taUmNvsgESpqICVebiHvRUy3S&#10;Q6YOwBgkyOBnNfoik4mcgPl/6QWDXhtTe9leLHIR0ft/kFGZHCEKMMpOdBGZTLREt/9fjhI1IZDv&#10;F5ELYPLVJmURdQKRI0SFYPeYiFxE9AI4C8BylGiVaZeZyEVEr5GwACxHiQrB1AhE5AJqE3IvOzTk&#10;KHYCiSwI3Re1yVjkN4DJKKIdwb7CWWQy0RfM2AEko4hqTexSF5GJRN/aZAeQjCLqBLIVVGQyUQuo&#10;7XkyCrrJamOsyG4zkclEL4ZzUsoobAUVWQzzsjKLyAGwW1hEJhJt0XcPgIwieueUHWcik4kcgC/p&#10;klFEewF0ACKTiXqzdQAyCncDiyxG9BoId2fKKHQAIouhA5CZ1MZYkQ5AZDI6AJlJbYztJSITib6p&#10;iWW7yCii8SYiE9EByEx0ACILYQpIZlIbY3uJyERsA5VZuA9AZDF0ADILdwKLLEa0E9gv6ZBRRA7A&#10;754QmUz0MjgdgIwi+vY5HYDIZKLXQfslHTKK6NvnfBuoyGSib2ny+wBkFH77nMhiRJPSL+mQUfjt&#10;cyKL4bc0ySyidKNfPiQymagzwxd0ySiihgO/fEhkMr6iV2bhrnORBYnez+LElKNEgQYSkQuIdgOb&#10;m5WjRC2g7gEQuQhbQeVsog4gmw1ELsJWUDmbqABskCFyEXYCydlEBWA7gEQuIlOgsxAsvTi+RBbH&#10;QrCcRbTZ0NdAi1xMVAi2DiC9kN+vjakix5bIxUSFYOsA0kuU/7cALHIx5mnlDKLvAECOK5EFiCI1&#10;vxtAWon6/90AJrII1gFkNFH/v6+AFlmEqFsDuVyXLKQVo/dM2f8vshDRhDUNJFkMKERuRvSlHXYD&#10;SZYo/WNKUWQxjNpkBIyR2tjZy9WkyGJk8rYW7iQi2vzFGDOQEFkQ00BylOjVIqZ/RBYls3nHdwPJ&#10;O6Ivf0F2/4gsTLQpzA088o7MCpJUo4gsSjSJESsFkT3WkERuDBOYCRpNYoSTENkTFX+LGDsWgUUW&#10;ocXw7+UklgJjKEodvsrVgMjFULSLujbeyVWAFDJ7SGoi6LCpQGQyGP5f2lSblFlZ0JPC0bFEEGJd&#10;SeRketM97+SOTumN/muyPiByAqMNfxHHk2cTvfenR9YHRAZxJM+fkTnc55J570+vrA+IHOBonh+n&#10;QYrH73WVd0TfJ434mdYOob2sD4g0cDTdw+9h+EuBN+rvdrn+XKL8//69P4ypIylI6wMiXzDC8Ncm&#10;Gcet/XyR73Z5LlEKqDY2GKO1n83KgEPkhaN5flJFXy2zOX7t99wLIIyB2tj4ylAz1t79XkYEK9YH&#10;5PGMyPNnJxLRXOn4KPWBkiaSZ0OasKw8+TM7NnAE1gdEGhmR7tGAyypYHxBJQtTfGzUxyZwssipH&#10;6wM4EpGP5GjUH+X5RVbgaH2AtJABjnwUR4q8LXl+kVU4Wh9wf4p8BL1Rv3l++QSO1AcIfkRuS89S&#10;2Dy/fCK99QFTQnJLeoy/eX75ZHrrAwRFzgu5Da2DnAFunl+eQm99gFqayNJkv1u1iKjfPL88EeoD&#10;tTnxTq4EZGlajL9Rv8g3Br2lQ455Y8Aky4Exrw3Ymoj6LWyJfEdLkdjuIFkKIhIik9pgfRUD3QhG&#10;5PuwGqjNmZr2r6oWuZTs1+pp/EW+psUJ+CpzuZxsIUvjL5Lj3evLX2U9QC6FPH4m9aPxF2kj6wRM&#10;BcllZFI/FKw0/iLtZJ2AqSCZTmZwsjpw84pIP5lNlXYFyXQyA9M3Goocg9VzZtewG8RkGpncv6kf&#10;kTGQ4qnNsb1cBcg0Mjt+Tf2IjCNTb3NzpZxOZklqZ4LIWJh3tbm2F2lZkVPJvPLB6F9kPFHdjbSs&#10;yKnwHp/a4CsyFylyDpnOO1tC5TQyy1Df8ClyHlH61TSQnEYUgbg1XeRcogYM00ByGtF7fyz+9oNz&#10;Jb2GeHXGJ3V0cC0YLq6NMeIqsZ/MKtxuIDmFqBUNByHtvIvqWM7feTJjrHBmtT0jOAPpgzrb6/3c&#10;yzqAnEKUf7T7p53M63/vtiL4yvDvZcDQB/e2dj+L3IEvw4kMlbnHPjKb6opWdwQYfq4nMvxFdoz1&#10;EY0ZU7EynKj/3yV9H1E0V9NKeXSMPiu/TMT/Kh1AH9GrIQzGZDhRARgDIO1k3vPylXAGRIQYYYzx&#10;2RSDz2fi9FuN/l4cQ9rhGdTuZ5EOQIYTOQAncz9RUa9FTH6cAgVkngkrBQx2NnWEcUGk/HBOPHec&#10;O8Y+81bKrDhP32DZT+R4RYaCMakNtCILev1gcKNt/qOFAcGgI/47MigjhTOxVfEYkTNmTIkMI3IA&#10;9nYfh4gY41i7v58gVjoEChqn4+gAZCpRsVIHMA5SLyPTLVeL1YWGfyzRis0VlgwlSlG4+WQ8ONU7&#10;OwIN/3noAGQqkQOwBjAeDGdPm+gqYsxo/M8hcgDedxlKZIjsAhoHk/fu0f9ejo3x1O7zXiJDifrV&#10;3X04Blo2R7aFriKuyTrRGKJd+QQOIkNx0J0L9xcnWru3GZV8Ow4EZ03Uve/fj1IGRfwcwmBzPhyj&#10;HJdzPLoy4bjmp4/B86jd2yKeuchQSEvUBlsRRkPaKXn+rIF+Fb/XWmjlZzHCCKPOn/xdyzEiIxSJ&#10;a275PPmOqB7HvRUZTmSkjOzyYPyORtNXb6jiGo5uYLM+0E40Zky1ySlEuWmiQok5mufH8HOMVWAV&#10;ceR6+F2NVg6cbu0e7sXzEBkOS8vagCsy9/g1o/L8q6ZOrA+cT9SMwT0UOYVo8CEn8PfBYM/O81+J&#10;9YHzIMiq3bMi8/9yGkzKyIiZBvoO7tfd8/y9cO3WB8ZC2q92n/ZaKTUoH0g0qTF28nl5/l5Ie0VR&#10;61eyPvAdUfrQ9I+cjmmgr/n0PH8v1geOwbVHq2/TPzKFaCJjAJ8GBvtJef5erA/0QTqsdj/2IjgT&#10;OR0mYW0A7vWUwYgxIrrtNfzornn+Xrhn1gfysKqMxhdjSGQKDMjaINyLAfvpRs08/zGsD8TgLDP3&#10;yOKvTCWT5/7UqMQ8/1isD7wnk/p5YspVLgbjVRuMr/qktlCu2Tz/eVgf+GGI6jNjzehfLiE7YYmY&#10;7wxGZUSe/+73YQbc66P1gU8IOhgrmfGG0xO5jEwOnIF8V+Nnnv8aGC9PrQ+QzsqkxJhXT2oekAVh&#10;otYG56vu5gQ4V/P81/O0+gDjLnu97pSWJWhZsq8eDWOwzfOvxxPqAy3G39SPLAMTqyVNsuIeAa7B&#10;PP/a8Iw+tT6QLfgi5poBhiwFA7Jlqb5SBGOe/17gZD+lPsC8YS7UzrMm5pjGX5aEXGtLBM3PXjkR&#10;zfPfm7vXBwgaWs6f8eYKU5aGAdriBNDsicjEM8//ORytDxAEzFzB9aw4GXO+60duAU6gNogjMRHP&#10;HORMvCOpA2Sef01wxkfrAzzbs1aknF+P4Ucaf7kdDPbaYM6IAU+EPmJVgLFmUvdMvL3M898DnveR&#10;tF4Rx2DcHBmDxejjmHpXm1enqUS6YTIeNbzkSJmM9DwTBX01GcqEIyWAwe6ddHtxDNM99+NofeBV&#10;ZQwyFjg24wwxxhmXiL/nZxh7R8c94jiOO7k9LV0OWWGYRxj4d9LwfwZH6wNXiTnj2JOPgUjpTIM9&#10;UkRenK98BhjSo/WBWWKOsJIQ+TiYiCPys2fJPP9ng1Nf1RG44pTHQL50JUdArtjJ9xxWcgQYfuoG&#10;jj15HFdPRCJ+Df9zuXL8Yfj5bDt85PEwCWZNRCaeOX55hUCAcVEbM6PE2CvtpQYdIhVID5VWutok&#10;6pETT1pgnNCFM2IM0g7KsQg4HHsijewdApOJfD0GvTbZ+Hv+vUw6ojonnhyFxoDS48+4YrVKQFHG&#10;JH/y/6iMu7JHQEROBONOCkkjLyIiIiIiIiIiIiIiIiIiIiIiIiIiIiIiIiIiIiIiIiIiIiIiIiIi&#10;IiIiIiIiIiIiIiIiIiIiIiIiIiIiIiIiIiIiIiIiIiIiIiIiIiIiIiIiIgI/+MH/BWBcVB7YzCWx&#10;AAAAAElFTkSuQmCCUEsDBAoAAAAAAAAAIQAKwKslmBYAAJgWAAAUAAAAZHJzL21lZGlhL2ltYWdl&#10;Mi5zdmc8c3ZnIHZpZXdCb3g9IjAgMCA5NiA5NiIgeG1sbnM9Imh0dHA6Ly93d3cudzMub3JnLzIw&#10;MDAvc3ZnIiB4bWxuczp4bGluaz0iaHR0cDovL3d3dy53My5vcmcvMTk5OS94bGluayIgaWQ9Iklj&#10;b25zX1N0dWZmZWRUb3lfTSIgb3ZlcmZsb3c9ImhpZGRlbiI+PGcgaWQ9Ikljb25zIj48cGF0aCBk&#10;PSJNNjYuOTEyIDY3LjgyOEM2OC41NjU4IDYzLjY4MTIgNjguOTM5MiA1OS4xMzQgNjcuOTg0IDU0&#10;Ljc3MyA2OS4zODQgNTQuMzYzIDcwLjY4NCA1My45MzIgNzEuNzkyIDUzLjQ5MSA3NS42NTMyIDUx&#10;Ljk5MTQgNzcuNTY3NiA0Ny42NDU3IDc2LjA2OCA0My43ODQ1IDc0LjU2ODQgMzkuOTIzNCA3MC4y&#10;MjI2IDM4LjAwODkgNjYuMzYxNSAzOS41MDg1IDY2LjM1NzcgMzkuNTEgNjYuMzUzOCAzOS41MTE1&#10;IDY2LjM1IDM5LjUxM0w2Ni4yMiAzOS41NjVDNjUuMDI4NyAzOS45OTMgNjMuODIzNyA0MC4zNzc3&#10;IDYyLjYwNSA0MC43MTkgNjIuMDgxIDQwLjg2NiA2MS41NDkgNDAuOTgxIDYxLjAxNSA0MS4wNzgg&#10;NjQuNzkxIDM3Ljc3NzEgNjYuOTcwMiAzMy4wMTUzIDY3IDI4IDY3IDI3LjU3NyA2Ni45NjMgMjcu&#10;MTYyIDY2LjkzMyAyNi43NDZMNjcuNDQgMjYuNDc4QzcyLjM5NTEgMjQuMDM5IDc0LjQzNDkgMTgu&#10;MDQ0OSA3MS45OTU5IDEzLjA4OTggNjkuNTU2OSA4LjEzNDY4IDYzLjU2MjggNi4wOTQ5NCA1OC42&#10;MDc3IDguNTMzOTEgNTcuMjgzMiA5LjE4NTg2IDU2LjExOTQgMTAuMTIzIDU1LjIgMTEuMjc4TDU1&#10;LjE2NyAxMS4zMzlDNTAuNTU4NiA5LjU1NTAxIDQ1LjQ1MDQgOS41NTUwMSA0MC44NDIgMTEuMzM5&#10;TDQwLjgxIDExLjI4QzM3LjM2OTkgNi45NTkzNiAzMS4wNzg3IDYuMjQ1NTEgMjYuNzU4IDkuNjg1&#10;NTYgMjIuNDM3NCAxMy4xMjU2IDIxLjcyMzUgMTkuNDE2OSAyNS4xNjM2IDIzLjczNzUgMjYuMDgy&#10;NSAyNC44OTE3IDI3LjI0NTUgMjUuODI4MiAyOC41NjkgMjYuNDhMMjkuMDY5IDI2Ljc0NEMyOS4w&#10;MzkgMjcuMTYxIDI5LjAwMiAyNy41NzcgMjkuMDAyIDI4LjAwMiAyOS4wMzE3IDMzLjAxNTYgMzEu&#10;MjA5MyAzNy43NzYgMzQuOTgzIDQxLjA3NyAzNC40NTYgNDAuOTc3IDMzLjkzMiA0MC44NjcgMzMu&#10;NDE1IDQwLjcyMiAzMi4xOTYzIDQwLjM4IDMwLjk5MDMgMzkuOTk1IDI5Ljc5NyAzOS41NjcgMjUu&#10;OTM3NyAzOC4wNjI2IDIxLjU4OTYgMzkuOTcxNSAyMC4wODUyIDQzLjgzMDggMTguNjAwNCA0Ny42&#10;Mzk2IDIwLjQzOTMgNTEuOTM1OSAyNC4yMiA1My40OTEgMjUuMzIgNTMuOTMyIDI2LjYzMyA1NC4z&#10;NjMgMjguMDI4IDU0Ljc3MyAyNy4wNTc4IDU5LjE3MjYgMjcuNDQ2MiA2My43NjMgMjkuMTQyIDY3&#10;LjkzN0wyMy41NzQgNzEuMTE5QzE5LjEyNjMgNzMuNTg1NyAxNy4zMzI0IDc5LjA2NDQgMTkuNDYg&#10;ODMuNjg0IDIxLjc1MTIgODguNDA0IDI3LjQzNDkgOTAuMzcyOSAzMi4xNTQ5IDg4LjA4MTYgMzIu&#10;MzQ2MiA4Ny45ODg4IDMyLjUzNDQgODcuODg5NSAzMi43MTkgODcuNzg0TDQ0Ljk4NSA4MC43NzVD&#10;NDYuOTg0MSA4MS4xMjE3IDQ5LjAyNzkgODEuMTIxNyA1MS4wMjcgODAuNzc1TDYzLjAxIDg3LjYx&#10;OEM2NC41Mjk3IDg4LjQ4NjMgNjYuMjQ5OCA4OC45NDI3IDY4IDg4Ljk0MiA3My4yMTA1IDg4Ljk5&#10;ODMgNzcuNDgwMSA4NC44MiA3Ny41MzY0IDc5LjYwOTUgNzcuNTczNiA3Ni4xNjE1IDc1LjcyNjkg&#10;NzIuOTY3OCA3Mi43MiA3MS4yOEw2Ni44NyA2Ny45MzlaTTY0LjkxMiAxOS44MjhDNjMuOTU2NSAx&#10;OC4wNjI4IDYyLjcxNSAxNi40NjgxIDYxLjIzOCAxNS4xMDlMNjEuMjggMTUuMDgzQzYyLjYyNDYg&#10;MTQuMTIzNCA2NC40OTI1IDE0LjQzNTQgNjUuNDUyMSAxNS43OCA2Ni4zMDIzIDE2Ljk3MTMgNjYu&#10;MTY1NiAxOC42MDI4IDY1LjEyOSAxOS42MzZaTTYzLjAxMiA5LjUyOEM2NC44MjYyIDkuNTIxOTkg&#10;NjYuNTg3MiAxMC4xMzk5IDY4IDExLjI3OCA3MS40NDcgMTQuMDI3IDcyLjAxMjggMTkuMDQ5NyA2&#10;OS4yNjM5IDIyLjQ5NjcgNjguNTU1OCAyMy4zODQ2IDY3LjY2NjMgMjQuMTExMiA2Ni42NTUgMjQu&#10;NjI4IDY2LjQ1MTkgMjMuNjM3NSA2Ni4xNjExIDIyLjY2NyA2NS43ODYgMjEuNzI4TDY2LjQ4NiAy&#10;MS4xMUM2OC40NjggMTkuMTk1MSA2OC41MjI0IDE2LjAzNjEgNjYuNjA3NiAxNC4wNTQxIDY0Ljkw&#10;MDkgMTIuMjg3NiA2Mi4xNjI1IDEyLjAyNTggNjAuMTUyIDEzLjQzN0w1OS41OTQgMTMuNzczQzU4&#10;Ljc5NDYgMTMuMTc5NyA1Ny45NSAxMi42NDk3IDU3LjA2OCAxMi4xODggNTguNTc4NCAxMC40OTMy&#10;IDYwLjc0MDkgOS41MjQ2IDYzLjAxMSA5LjUyNlpNMjYuNzYgMjIuNTE1QzI0LjAwNTIgMTkuMDY1&#10;OSAyNC41NjQ1IDE0LjAzNzMgMjguMDEgMTEuMjc4IDMxLjMxNDQgOC42MjgzIDM2LjExMzYgOS4w&#10;MjM0OCAzOC45NCAxMi4xNzggMzguMDU3IDEyLjY0MDQgMzcuMjExNCAxMy4xNzEgMzYuNDExIDEz&#10;Ljc2NUwzNS44OTMgMTMuNDU0QzMzLjg3ODUgMTIuMDMyOSAzMS4xMzA0IDEyLjI4NDEgMjkuNDA3&#10;IDE0LjA0NyAyNy40OTEgMTYuMDI4NyAyNy41NDQzIDE5LjE4ODQgMjkuNTI2IDIxLjEwNDMgMjku&#10;NTM2NiAyMS4xMTQ2IDI5LjU0NzMgMjEuMTI0OCAyOS41NTggMjEuMTM1TDMwLjIxNyAyMS43MTZD&#10;MjkuODQxMyAyMi42NTQ5IDI5LjU1MDIgMjMuNjI1NCAyOS4zNDcgMjQuNjE2IDI4LjM0NzQgMjQu&#10;MTA0IDI3LjQ2NjIgMjMuMzg4MyAyNi43NiAyMi41MTVaTTMwLjkxNSAxOS42N0MyOS43MjgxIDE4&#10;LjUzMTQgMjkuNjg5IDE2LjY0NjIgMzAuODI3NiAxNS40NTk0IDMxLjM5MDUgMTQuODcyNiAzMi4x&#10;Njg5IDE0LjU0MTUgMzIuOTgyIDE0LjU0MyAzMy42MjA3IDE0LjU0NTEgMzQuMjQzMyAxNC43NDMg&#10;MzQuNzY2IDE1LjExIDMzLjI5IDE2LjQ2OTEgMzIuMDQ5IDE4LjA2MyAzMS4wOTMgMTkuODI3Wk0z&#10;MSAyOEMzMSAxOS4xNzggMzguNjI2IDEyIDQ4IDEyIDU3LjM3NCAxMiA2NSAxOS4xNzggNjUgMjgg&#10;NjUgMzYuODIyIDU3LjM3NCA0NCA0OCA0NCAzOC42MjYgNDQgMzEgMzYuODIyIDMxIDI4Wk0zMC45&#10;NzQgNjcuMTI4QzI5LjQ0MjcgNjMuMzQ0MyAyOS4wOTY1IDU5LjE4NDggMjkuOTgxIDU1LjJMMzAu&#10;MTQ2IDU0LjQ1MSAzMC42ODggNTIuNDk4QzMwLjg0MTQgNTEuOTY3NCAzMC41MzU2IDUxLjQxMyAz&#10;MC4wMDUgNTEuMjU5NyAyOS40NzQ0IDUxLjEwNjMgMjguOTIgNTEuNDEyMSAyOC43NjY2IDUxLjk0&#10;MjcgMjguNzY0NyA1MS45NDk0IDI4Ljc2MjggNTEuOTU2MiAyOC43NjEgNTEuOTYzTDI4LjUyIDUy&#10;LjgyOEMyNy4wOTYgNTIuNDA4IDI1Ljg5OCA1Mi4wMDUgMjQuOTYzIDUxLjYyOCAyMi4xNDMgNTAu&#10;NDk4OSAyMC43NzI0IDQ3LjI5NzUgMjEuOTAxNSA0NC40Nzc1IDIzLjAzMDYgNDEuNjU3NSAyNi4y&#10;MzIgNDAuMjg2OCAyOS4wNTIgNDEuNDE2TDI5LjA4NSA0MS40MjkgMjkuMTE5IDQxLjQ0MUMzMC4z&#10;NTIgNDEuODg0IDMxLjYxOSA0Mi4yODcgMzIuODczIDQyLjY0MSAzNC42MTgzIDQzLjEyMDIgMzYu&#10;NDE3MyA0My4zNzU5IDM4LjIyNyA0My40MDIgNDQuMjg0MiA0Ni44NiA1MS43MTc4IDQ2Ljg2IDU3&#10;Ljc3NSA0My40MDIgNTkuNTkgNDMuMzc3MyA2MS4zOTQ2IDQzLjEyMTYgNjMuMTQ1IDQyLjY0MSA2&#10;NC40MDQgNDIuMjg4IDY1LjY2NiA0MS44ODUgNjYuODk2IDQxLjQ0MUw2Ni45MzYgNDEuNDI3IDY2&#10;Ljk3NSA0MS40MTEgNjcuMDc1IDQxLjM3MUM2OS45MDcxIDQwLjI3MjggNzMuMDkzMyA0MS42Nzg0&#10;IDc0LjE5MTUgNDQuNTEwNSA3NS4yODk3IDQ3LjM0MjYgNzMuODg0MSA1MC41Mjg4IDcxLjA1MiA1&#10;MS42MjcgNzAuMDgxIDUyLjAxMyA2OC44OTEgNTIuNDE0IDY3LjUyMiA1Mi44MTdMNjcuMjg0IDUx&#10;Ljk2MUM2Ny4xMzYzIDUxLjQyODYgNjYuNTg0OSA1MS4xMTY4IDY2LjA1MjUgNTEuMjY0NSA2NS41&#10;MjAxIDUxLjQxMjIgNjUuMjA4MyA1MS45NjM2IDY1LjM1NiA1Mi40OTZMNjUuNzM5IDUzLjg3MiA2&#10;Ni4wMzEgNTUuMTk4QzY2LjkxOTMgNTkuMjAxNSA2Ni41NjU2IDYzLjM4MDcgNjUuMDE3IDY3LjE3&#10;OEw2NC43NjIgNjcuODA1IDYzLjk3MiA2OS41ODlDNjMuNzM2MiA3MC4wODg0IDYzLjk0OTggNzAu&#10;Njg0NCA2NC40NDkyIDcwLjkyMDIgNjQuOTQ4NyA3MS4xNTYxIDY1LjU0NDcgNzAuOTQyNCA2NS43&#10;ODA1IDcwLjQ0MyA2NS43ODc0IDcwLjQyODUgNjUuNzkzOSA3MC40MTM4IDY1LjggNzAuMzk5TDY2&#10;LjA3NCA2OS43OCA3MS43MjcgNzMuMDExQzc1LjMxNTEgNzUuMDA3NyA3Ni42MDUyIDc5LjUzNSA3&#10;NC42MDg2IDgzLjEyMzEgNzMuMjc3IDg1LjUxNTkgNzAuNzM4IDg2Ljk4MzEgNjggODYuOTQyIDY2&#10;LjU5NzIgODYuOTQyMSA2NS4yMTg3IDg2LjU3NjcgNjQgODUuODgyTDUzLjc4NCA4MC4wNDNDNTQu&#10;Mzg2NiA3OS43OTgxIDU0Ljk2MTggNzkuNDkwNCA1NS41IDc5LjEyNSA1NS45NjU1IDc4LjgyNzcg&#10;NTYuMTAxOCA3OC4yMDk0IDU1LjgwNDUgNzcuNzQ0IDU1LjUwNzIgNzcuMjc4NSA1NC44ODg5IDc3&#10;LjE0MjIgNTQuNDIzNSA3Ny40Mzk0IDU0LjQwNzcgNzcuNDQ5NSA1NC4zOTIyIDc3LjQ2IDU0LjM3&#10;NyA3Ny40NzEgNTMuNDAxNyA3OC4xMjI0IDUyLjI5NDEgNzguNTQ5MyA1MS4xMzQgNzguNzIxTDUw&#10;LjY4NSA3OC44QzQ4LjkxMjMgNzkuMTA4IDQ3LjA5OTcgNzkuMTA4IDQ1LjMyNyA3OC44TDQ1LjA3&#10;MiA3OC43NTYgNDQuOTEzIDc4LjczQzQzLjc1MTcgNzguNTU1IDQyLjY0MzUgNzguMTI1IDQxLjY2&#10;OCA3Ny40NzEgNDEuMjIgNzcuMTQ4MSA0MC41OTUgNzcuMjQ5NSA0MC4yNzIgNzcuNjk3NSAzOS45&#10;NDkxIDc4LjE0NTUgNDAuMDUwNSA3OC43NzA1IDQwLjQ5ODUgNzkuMDkzNCA0MC41MTM3IDc5LjEw&#10;NDQgNDAuNTI5MiA3OS4xMTQ5IDQwLjU0NSA3OS4xMjUgNDEuMDc4NSA3OS40ODY2IDQxLjY0ODMg&#10;NzkuNzkxNSA0Mi4yNDUgODAuMDM1TDMxLjcyNyA4Ni4wNDNDMjguMTMxIDg4LjA5ODggMjMuNTQ5&#10;NCA4Ni44NTAzIDIxLjQ5MzYgODMuMjU0MyAyMS40MDk3IDgzLjEwNzYgMjEuMzMwOCA4Mi45NTgx&#10;IDIxLjI1NyA4Mi44MDYgMTkuNTc2NyA3OS4xMzUgMjEuMDIxOCA3NC43ODk2IDI0LjU2NiA3Mi44&#10;NTZMMjkuOTY2IDY5Ljc3MSAzMC4yNDcgNzAuNDA1QzMwLjQwNyA3MC43NjYzIDMwLjc2NDggNzAu&#10;OTk5NSAzMS4xNiA3MSAzMS4yOTc5IDcwLjk5OTcgMzEuNDM0MiA3MC45NzA0IDMxLjU2IDcwLjkx&#10;NCAzMi4wNjQ3IDcwLjY5MDIgMzIuMjkyNSA3MC4wOTk4IDMyLjA2OSA2OS41OTVaIi8+PGNpcmNs&#10;ZSBjeD0iNDAuMDA2IiBjeT0iMjYuNTI4IiByPSIyIi8+PHBhdGggZD0iTTQ4LjAwNiA0MS41MjhD&#10;NTIuMjU1IDQxLjUyOCA1NS43MTIgMzguMzg4IDU1LjcxMiAzNC41MjggNTUuNzEyIDMwLjY2OCA1&#10;Mi4yNTUgMjcuNTI4IDQ4LjAwNiAyNy41MjggNDMuNzU3IDI3LjUyOCA0MC4zIDMwLjY2OSA0MC4z&#10;IDM0LjUyOCA0MC4zIDM4LjM4NyA0My43NTcgNDEuNTI4IDQ4LjAwNiA0MS41MjhaTTQ4LjAwNiAy&#10;OS41MjhDNTEuMTUyIDI5LjUyOCA1My43MTIgMzEuNzcxIDUzLjcxMiAzNC41MjggNTMuNzEyIDM3&#10;LjI4NSA1MS4xNTIgMzkuNTI4IDQ4LjAwNiAzOS41MjggNDQuODYgMzkuNTI4IDQyLjMgMzcuMjg1&#10;IDQyLjMgMzQuNTI4IDQyLjMgMzEuNzcxIDQ0Ljg1OSAyOS41MjggNDguMDA2IDI5LjUyOFoiLz48&#10;Y2lyY2xlIGN4PSI1Ni4wMDYiIGN5PSIyNi41MjgiIHI9IjIiLz48cGF0aCBkPSJNNDguMDA2IDM1&#10;LjAyOEM0OS4xMTg0IDM0LjkyOTcgNDkuOTQwNSAzMy45NDgyIDQ5Ljg0MjIgMzIuODM1OCA0OS43&#10;NDM4IDMxLjcyMzUgNDguNzYyNCAzMC45MDE0IDQ3LjY1IDMwLjk5OTcgNDYuNjA2MyAzMS4wOTE5&#10;IDQ1LjgwNTkgMzEuOTY2MiA0NS44MDYgMzMuMDE0IDQ1Ljg2MDYgMzQuMTc2MiA0Ni44NDM1IDM1&#10;LjA3NiA0OC4wMDYgMzUuMDI4WiIvPjwvZz48L3N2Zz5QSwMECgAAAAAAAAAhAASW4IzVHAAA1RwA&#10;ABQAAABkcnMvbWVkaWEvaW1hZ2UzLnBuZ4lQTkcNChoKAAAADUlIRFIAAAGAAAABgAgGAAAApMe1&#10;vwAAAAFzUkdCAK7OHOkAAAAEZ0FNQQAAsY8L/GEFAAAACXBIWXMAADsOAAA7DgHMtqGDAAAcaklE&#10;QVR4Xu3dB9QtV1nG8UuRYlQCSDQCGgRFihIQqSoRsdGMNOkEKYqIRsGC9ABBNIIiYAOjGCQaMChE&#10;sECwgEgxoIigmIggiJSAJQiK+jwrd3Tn8H53z8yemT1n9v+31rNgQTL33HNm9juz2xwCAAAAAAAA&#10;AAAAAAAAAAAAAAAAAAAAAAAAAAAAAAAAAAAAAAAAAAAAAAAAAAAAAAAAAAAAAAAAAAAAAAAAAAAA&#10;AAAAAAAAAAAAAAAAAAAAAAAAAAAAAAAAAAAAAAAAAAAAAAAAAAAAAAAAAAAAAAAAAAAAAAAAAAAA&#10;AAAAAAAAAAAAAAAAAAAAAAAAAOyJyyp3U849/J8AgI27pfJk5c3K/xzOmQoAYIOOVu6tnKF8ROka&#10;/i4fU26tAAA24sbKY5TXKruN/m6eogAA9tgVlLsoz1Pep0SNfZQ3KccoAIA9cz3lkcqrlKiB75MH&#10;KACAPXF75dnK+UrUqA8Jg8EAsHLXUh6unKNEDfnYfFS5lQIAWJnbKqcpb1eiBnyKeIooAGAFjlUe&#10;pLxE+bgSNdpT5o3K1RQAQCXHKU9T3q9EDfWYvEc5a+d/i8LKYABYmLdnuKPyMiVqmMfmFYqP6+N7&#10;mugHleif6+J/HgCwgJsoj1Vep0QN8pi8RTlV+Wpl148p0b/T5ULFW0YAAGZwReWuyvOVqbp5PqGc&#10;rTxEubpykBOUi5ToGF1OUQAAE7q+8ijl1UrU8I7JO5RnKLdT+vKgcnSsLm9QPlcBABS4lHIH5TnK&#10;BUrU4I6J++ofoVxbGerBSnTMNPdTAAAjuGF2A+2GOmpgx+TdynMVD+peWhnLXURvVaI/o8sLFQDA&#10;AO6KcZeMu2aihnVMXqP8kHIDZSq5wWBvHX0LBQBwBL6j9uCrB2E9GBs1qEPzAeV05e7KUcrUbqP8&#10;uxL92V2epAAAAp5m6emWnnYZNaBj8nrl8cpNlbm9WIk+Q5c/U66qAADEDaIHSF+k+G1aUcM5ND6O&#10;j+fjLtngepuJ6POkua8CAE3zHbnvzH2HHjWUY3KkBVtLYDAYAA7gvnf3wbsv3n3yUQM5NH0XbC0l&#10;Nxj8YeXmCgA04YaKZ9149k3UKI7JO5VnKkMWbC2hz2DwExUA2KzLKHdSflbxfPuoIRyTVyrfq1xH&#10;WavcYLC7va6iAMCmuGF2A+2GOmr8xsQFxIXEBcWFZe36DAbfRwGATfgGxV0y7pqJGrwx6RZsuQtp&#10;n3yBkpvKeoYCAHvrGspDlZcqn1Sihm5o5l6wtRS/gCb6+3X5kHIzBQD2ytcobuByUx6HZMkFW0v4&#10;WiU3GPwEBQBWz9sZ3185U/kXJWrQhsbHqbFgayl9BoOvrADAKn2V4jtVb2MQNWJj4icHP0H4SWLL&#10;+gwG31sBgNX4LOUeyi8r/6xEDdfQeIzAYwUeM/DYQQv6DAb/qgIA1X258sPKHypRYzUm3YItzxJq&#10;UZ/BYD9lAcDiLqvcWfk55R+UqJEak31YsLUEDwb/mxJ9R108+A0Ai/kS5fuU31WiRmlM9m3B1lLO&#10;UqLvq8ufKkcrADCrb1R+SvkbJWqMxmRfF2wt5TuU6HtLcy8FACZ3TeU7ld9S/lOJGqCh8eCwB4k9&#10;WOxBYxzsWCU3GPwCBQAm4/5nb0/8F0rU6IyJp4N6WigDl8PkBoM/qGxlERyASo5RTlJ+XflXJWps&#10;hsYLtrwAzAvBvCAMw/UZDH6cAgCDeW6995l/vxI1LmPiu9KfUI5TUO5cpftu3RV3nvKLysmK32JG&#10;VxqAQb5Z8Ruxpurbdzwr5Z7KFRRM5xbK9yju6uG7BTDKjZRHK3+sRA34mLS+YAsAVutyyonKLyjv&#10;VaJGfEy8DoAFWwCwQtdVvl/5fSVqwMfEK3698tcrgFmwBQAr4779ZynvUqJGfEy8x4/3+vGeP8Au&#10;TyTwU6YHpAEs7IuUhykvUz6lRI340LBgC5GusX+y4vPNM766c4YdSoEFnaD8uPI2JW28S8KCLZjH&#10;jo5X/N6BpyqeMZZ7b/NrFQAz+jzlgYo3Csu9OrBvWLDVtssrN1buq5yq+P0Lf6tE58qRcqHidxkA&#10;mJjngp+ivEmJLr4x8VYPLbxhC//P6wi+UvHrNP3b/7Yy5XjR7RQAE7iS4t0e3bf6YSW64IbGC7+8&#10;uZs3eWvlDVut+kzFi8f8ZPd0xX32f6dE58VUeYQCoID7Xn9U+RMlusjGxNs4eztnb+uM7TlK8bjN&#10;AxSPC71cOV+JzoU54/c6ABjI/bDfpniPl39UootrTLxgyy9w8YtcsA2elXUzxWNB3nPpHOXvlej3&#10;XzqeMgygpy9TfkD5AyW6oMYkXbDlVzdif3224vEfvxzmNOUVit+gFv3ua4inhV5NAXAE36L8jDJl&#10;nywLtvaf347m2TjeX8l7Nk21NfeScRcmgB3eHvm7FffP/rcSXTxD4zsuFmztHz+Z7UNj7+mgnnL8&#10;KMUzfPwO4txmgg9WABz2dYr7av9KiS6YMXmD4n38WbC1fldWvE3CQxUPxP+eMuU4zxTxmhKfU76Z&#10;8Hua76hcS4k8Q4mO0cVPtkDTPl9xv+2LlYuU6EIZGt8h+o1dnulBP+s6XVXxugpPs/1pxWM771Oi&#10;37NW/IYxr/g+XflB5fbKkJf3+A4/Om4X/52BJt1S8T4pb1aii2NMvGDL7+j16wGxHl417d/kuxTf&#10;9b5KmfLNalPENw2vV35JcTeOx568d1SJWynRn9XFBc9PPUAT3C/qPVPOUD6iRBfF0KQLtq6poC4/&#10;cd1G8RjOs5VXKx9Qot+uVrylh9/K9nzlkYp3hv1CZWo+33NdWLdWgE3z/imPUbwJVnQRjAkLturz&#10;C/I9bvNw5TnKaxTvjhr9XrXyMeV1yvMUTyP+JmXJG4XceyYYCMYmeS+Vuyi+8Kbs22XBVh0eq7mt&#10;4nfuehWrp9KmWxyvId5kzTcZXiTol/z45qD2Nh4e34g+axcPFAObcT3Fj9Xu541O+DF5j/LzCgu2&#10;lnGs8vWKX2XphXJ/pHxIiX6bWnEXorcA8Ss8fUPgdy1fXVkbd01Gn7/LKxVg791BcTfABUp0oo+J&#10;G54fUb5CwTy8LbEbTzeiLrKeuz7V+MxU8QZ//lz+fC5Knme/L9spe6ZT9Hfq4tXorEvBXvpixV0C&#10;v6NEJ/eYuFvhV5RvV7y8H9PxHbK7RU5WfOfs7hJ3m0S/Q634ScOF308e3jHTTyJ+ItlXnu76T0r0&#10;d+3i/YqAveGL8ieVv1aiE3pMugVbXAzT8ECnBzzdF+5xGA+EflSJvvtacbH3WILHFHwj4TEGjzVs&#10;jWdCRX//LicpwKr5kdszFn5T+Q8lOpGHhgVb0/AURk9l9NiLpzZ6iqOnOkbfea14dpBnCbmb0LOG&#10;PHvIb21rgafDRt9JF29LDayS5yn7XafnKdHJOyYs2BrPi5O8ItWLlbxoyStV17Y3juf9n6u44fN6&#10;AL+TueUC7+8g+p66+AU0wGpcRfHmW7+mTNVt8F+KX6vHgq3+vMeMB9e9DYG3I3A3mbcniL7fWnH/&#10;trs4vML3YYoXgfG+5Evy00703XXxTreeNg1U5XegPk5xF0J0oo6Jd0n0XGj3R+NgHlD3xmLeYMyD&#10;4G9UpnqZ/VTx9g2e3vssxds6+AnOg5w4Mnd15abR3kQBFuf3od5NcXdCbrbCkHgnR882+VIFl3Rt&#10;5U6Kp7i+QPEL7D+uRN9jrXjxnjcrc/H2U5unM/rJEON4ZlP0PXe5jwIs5gaKuxbcVxudkGPSLdj6&#10;VuUzFBw6dB3F38ejFb+0/s+VqQbRp4r3q3HB9tYa3orZWzKzSdm0PK01+u67eJwNmNWlFXczPFeZ&#10;8t2oLNi6mJ92TlT8ovoXKh44/4QSfWe18l7F22n45SoPUbxjpTctw7y8gC36PbqcrQCzcJeDF9X4&#10;PanRyTcmrS/Yuq7il9M/VvFg+VuUTyrRd1UrfiLzVgPeb8ZTeL0F95UULM+rl6PfqMs7lcsowGR8&#10;0vnif4cSnXRj4sHJ1hZs+YX0d1U8QP4i5a2KZzVF30+teEsBF3gv0HuQ4hekf46CdfA6mtyqa95R&#10;jWJe7u9Hez9STtX94KmHv6F4xeLW53NfX/Gg+OOVM5W/VD6lRN9Lrbj7zttvnKb4bWo3V9g2Y/1y&#10;26H7aRoYxQN3pyruiohOrjFx4/d0xXO7t+ZSigfC7648QXGBe5sy1Uvop4o31ztH8buSXYD95MXm&#10;YfvJ21RHv3GXJylAb56DfT/F3RJ+8UV0Ug1Nt2DL87zneEtSDR78vqFyD8UX2VnKlC+enyrnKy9X&#10;vDWAt8fwi+yPUrAN3pcp+t27+LwEsm6quIvC7zCNTqQx2cqCLQ+kuS/1nsopil82/3Yl+jvXjFd/&#10;egsAP2HdX/Fv6jUZ2C5fW9G50MVPoEDId4LurvCWAFO+Y3WfF2z55TA3Uu6l+AXzL1GmHPCeKu9S&#10;/FTl/Y/8xOYV11dU0BZvgXKkTfrc/egXKgH/x10X3h7AOylGJ82Y7OOCrcspxyt+qfxTFA9ye+pc&#10;9PerGT9J+SX1T1O8n5KX+LPPCzq5p3bPNkPj3I3hrQK8T/q7lehEGRO/VckrUte+YOvyil8k7+Xx&#10;Hth+qeKXwEd/p5rxZ/Jn8ypOf1Z/Zn924CDeciU6l7p4XQka5W0DvGLQi3eik2NMvAmV95txn/ga&#10;54X77th3ye4a8V2z757dZRL9XWrGTxt+6vDTh59C/DTCdhcYytt4R+dXFy8qRGP8TlYvzZ+yS8ML&#10;tjzjxXPE18L93h7s9KCn+8M9COrB0Ojz14zHEfziG48reHzB4wy8jB5T8LsconOui6dxowHXULzx&#10;lrsQptpCIF2wdYxSkwetPY3R0xk9rdHTGz3NMfrcNePXWnrw2DOG/JTk7jGW5GMuxykXKdG56Lgt&#10;cE8ANsrb6rqrw2/Fik6AMam9YMsLk7xA6YGKFyx54ZIXMEWftWY8HdRzrf1k5FWXni7qNQLAkrz9&#10;d3R+drmzgg1x94G3F5hyMzbHL27x3f7Ss0w8M8kzXNxt5YHltb2S0PFmde5icjeOd+j0ExewBr4J&#10;ic7ZLh4nAAAAAAAAAAAAAAAAAAAAAAAAAAAAAAAAAAAAqCbaIIkQQsj8OVqpKvpQhBBC5g8FgBBC&#10;Gg0FgBBCGg0FgBBCGg0FgBBCGg0FgBBCGg0FgBBCGs3qCwAAYJwLlahd7UIBAICNogAAQKMoAADQ&#10;KAoAADSKAgAAjaIAAECjKAAA0CgKAAA0igIAAI2iAABAoygAANAoCgAANIoCAACNogAAQKMoAADQ&#10;KApAgZOV6DMRQsiYPFFZEgVgJBp/QsgcWbIIUABGoPEnhMyZpYoABWAgGn9CyBJZoghQAAag8SeE&#10;LJm5iwAFoCcaf0JIjcxZBCgAPdD4E0JqZq4iQAHIoPEnhKwhcxQBCsARDGn8z1Oqf1kA9s65StSm&#10;RJm6CFAADkDjD2AptYoABSBA4w9gaTWKAAVgB40/gFqWLgIUgASNP4DahhSB0jaIAnAYjT+Atehb&#10;BCgAE6DxB7A2fYoABaAQjT+AtZq7gW6+AETHjELjD2BpFIBMSkXH3A2NP4AaKACZlIqOmYbGH0At&#10;FIBMSkXHTEPjD6AWCkAmpaJjpgFyfJGcoHhCgWdu+KnxAsUXl+P/7v/tbMWLd/zPAn1QADIpFR0z&#10;DXAQN+TPVHIX0UHxv3u8AhyEApBJqeiYaYCUL4iTFN/RR+fLmPhYfnoAdlEAMikVHTMN0PEdv7tz&#10;ovNkivhiPFEBOhSATEpFx0wD+CIo6eoZGv9ZgFEAMikVHTMN2ua7/im7e/rGFyZPA6AAZFIqOmYa&#10;tMv98rkLZO4wNtA2CkAmpaJjpkGb1tD4d/GgM9pEAcikVHTMNGiPG9wxjb/XALj/3sXD0zuPOxx3&#10;5fiYXgPgtQDRv5sLRaBNFIBMSkXHTIO2DG38/c+ergyZz++i4GIQHe9IoQi0hwKQSanomGnQDjfi&#10;Qxp/3+2XXiBDCwEDw22hAGRSKjpmGrTBJ3rf2T6+aKZsiF14+q4v8J/tJwi0gQKQSanomGnQBt/N&#10;R7//btzPP0cD7Aut7/iA/zm0gQKQSanomGmwfb6bj3773fgJYe4Lom8RoCuoDRSATEpFx0yDbfMJ&#10;3qfrZ4nGv9Pn8/jCrX5xYnYUgExKRcdMg23r0/Xj/vkl+937FiW6graPApBJqeiYabBdbtRzF4BT&#10;Y/9+X3jRZ9kNA8LbRgHIpFR0zDTYrj5TMGtuzNbn83kNAraLApBJqeiYabBNPrFzJ7+7fmpfAH2m&#10;h/IUsF0UgExKRcdMg23yqtro906zhpW37n6KPlsaNozrp3pjNgIFIJNS0THTrJV/GDcO7ibw3HTf&#10;KTr+Qf2fHiD0/8d0wVhukHVNA6y5qaH+zXFJ6fXh37q7Nrrvq7tGun2b1mruBnru4xeLPlSaUtEx&#10;06yNfxCf1D6Bo897UNyXTVfBxfrM+19T4ezzFMA+QRfz9eFzPdew7cY3UWu8WaIAZFIqOmaaNZli&#10;i+Kag5pr4YHT6Lvp4u+4+om/I1fwW58S6t9riutjrpXeY1EAMikVHTPNGvhHyHUDDMmSi5rWKNeY&#10;+glrbdy4RZ+1iy/kVk19ffi7XMvTAAUgk1LRMdPU5ruRod09feIfvsb89trc3xt9H2nW2CfsCzH6&#10;rGnW3Jc9F18fvmuPvo/SrOFGgAKQSanomGlq8pffZ0Xo2PjHb21cIDf7x9/3WuUautZmA819fTi1&#10;x1YoAJmUio6Zpqa57mzS+M9oSa7/f81jJL4jjT5zl9bGAXK/5VSp+WRFAcikVHTMNLXk+nynTEur&#10;SXPdaWueNpubveSLuRVLXh8+Z2qhAGRSKjpmmhrcLZP7Ybr4Edh3rW4cfKfif9f/fehU0Ra6gvr0&#10;/6/5e/DFGH3mNC2MA/h76Htu+zqa4vqo1b1GAcikVHTMNDXkHvW7+M499wP55I/+3d20MD00N59+&#10;zf3/nVyfdwvrAXJPQl2mvD7cUNZAAcikVHTMNDX0uTPxRdBXn4VEtU7wJeUajn3oCss1WC0MBPcZ&#10;GxtyffR5MnRqPF1RADIpFR0zzdL63N2MuVvvc6ez9bvH3AygfXgKyj0d+v/fsj6N9ZhC3uf6qHGD&#10;QAHIpFR0zDRLyw1u+elg7I+Se7LYhwawRO673Ye//xaKWIk5r49c91qNWVYUgExKRcdMszTfZUSf&#10;o0vJBZ67e9z6NMLcXd4+dJ/knhC3/hvWvD7cWC6NApBJqeiYaZaWW9I+pG9zV67xqHGCLynXeOxD&#10;F1huPGfrBSB3fZT8hmu8PigAmZSKjplmablumpJpiv4xo2N22XoBmLO4LiXXB74PM5lK1Lw+nKUb&#10;RApAJqWiY6ZZWu4HmfsE37Lc7JF92Bup9QLQ2vVBAcikVHTMNEubc573FubBl2ihC2jrW3vkinjJ&#10;OE6uuPrpY2kUgExKRcdMs7TcQGXJNL/cDIqtNx5bGATOzQKqMVVxSbkiPuf1UeMGiQKQSanomGmW&#10;lpuJMPYuxD9k7u6pZAbFPsh9tyWNx1JyjdTWf8NcEXeDNsZarw8KQCalomOmWVpuJoIz5kTMNX7O&#10;PgyClsjdPe9D49l6AXAff/T3TjNmJlTue3VqXB8UgExKRcdMU0NupoMzZMDSJ27uh/b/X/3Hnlmu&#10;uO7DFMotjGOU6nN9DGms3fe/1utj7gZ67uMXiz5UmlLRMdPUkHvM7ZK72/OP538m9yM7W79ztNwA&#10;qr+ntdvCVNZSNa6PWt2DFIBMSkXHTFODv/Tos0TxwJRPTjdu/vcc/3c/0uZmFHXxSTDkiWJf9fle&#10;S6YRzs2fP3fBtlAA+nwPXaa6PmqdF3M30HMfv1j0odKUio6Zppa+dzlTZB8GP6eS6z5YcxdKbpqi&#10;L+bqF+xC+vTZTxX/WbVQADIpFR0zTU25WQlTxA1iK42G5QrrmothrtHbhzGMKS1xffjPqHl9UAAy&#10;KRUdM01N/vJzP1BJfGzfVbYkNxNo7DTbJeT6/1t6kjNfH30GhMfGXUS1G0AKQCalomOmqc39lXMU&#10;gRYbf/MJHX0fadY4DuDPnTsPWuj/3+Xfao4i4GOu4TygAGRSKjpmmjXwj9B3wKpPfKw1D3bOLddg&#10;rPFOOtf94wu5+sVaydTXh7t91nJ9UAAyKRUdM82alA4M+8f2MVptKDq579Hf09rkGrjW+v8jpQPD&#10;/t19jDVdHxSATEpFx0yzNr4z8R1q9FkPStfwt9jlE3G3WvQ9pVnTbKB9+7w1ucHKLZbbTXd9rPGp&#10;mAKQSanomGnWzHcrPnHT2RD+QR3fMfr/c8NQ/UdcoVw3kL/TtcgN/vr35jf+dB4T6a6P7vdOrw9/&#10;r2u/PvxZd3/vNBSAQtEx02CbcrOBnDUMqva5+29t9k+JfSuUFIBMSkXHTINt8okd/d5pfHHU5M+Y&#10;Pt1F8WdseUB/6ygAmZSKjpkG2+Xugeg3T+N/ppY+g5oM/m4bBSCTUtEx02C7fHJHv/luagye+64+&#10;d3E67iLCdlEAMikVHTMNtq3PjBEPIC55IfjPynX9ONz9bx8FIJNS0THTYNt8gudmBDmeNbIEf57c&#10;rB/HF271ixOzowBkUio6ZhpsX5+ZNs4SU0P7zmH3+AC2jwKQSanomGnQhj533Y6LwBwXhY/Zt/Gn&#10;66cdFIBMSkXHTIM2+ETv0xXk+KKZcvDVxxryZ7Oiux0UgExKRcdMg3b07QrqUroAyxeXu3JyF2Ea&#10;tnxoCwUgk1LRMdOgLUOLgOO1AkMWY/micvHoe9ffhX7/9lAAMikVHTMN2jOmCDjum3fD7n/fMV9A&#10;7rLxthJuwN3PP+SOvwvbPbSJApBJqeiYadCmPqtwl0rN1cioiwKQSanomGnQrjUUARr/tlEAMikV&#10;HTMN2ubum6F99VPEFyYDvqAAZFIqOmYawIa+ZKQkXmvADp8wCkAmpaJjpgE6HtjNXTAl8bGZ6YMU&#10;BSCTUtEx0wC73EhP2S3kY3mWD3f92EUByKRUdMw0wEH8RDC2a8gXnrt6PMZQ/SLDalEAMikVHTMN&#10;0Ifn+fsu3o267+jTC8v/3f+b/z/P6uE9zeiLApBJqeiYaQCgFgpAJqWiY6bxXRsA1EAByKRUdMzd&#10;UAQA1EAByKRUdMwoFAEAS6MAZFLKg3LRcaNQBAAsxY0vBSCTKVAEAKyJG94+b6mjAEyEIgBgDfo2&#10;/g4FYEIUAQA1DWn8HQrAxCgCAGoY2vi7rSpFAQhQBAAsqUbjbxSAA1AEACyhVuNvFIAjoAgAmFPN&#10;xt8oABlDigAhhMyVqRt/owD0QBEghNTMHI2/UQB6oggQQmpkrsbfKAADUAQIIUtmzsbfKAADUQQI&#10;IUtk7sbfKAAjUAQIIXNmicbfKAAjUQQIIXNkqcbfKAAFKAKEkCmzZONvFAAAaBQFAAAaRQEAgEZR&#10;AACgURQAAGgUBQAAGkUBAIBGUQAAoFEUAABoFAUAABpFAQCARlEAAKBRFAAAaBQFAAAaRQEAgEZR&#10;AACgUXtfAAghhMwTCgAhhDQaCgAhhDQaCgAhhDQaCgAhhDQaCgAhhDQaCgAhhDQaCgAhhDSa6gUA&#10;AAAAAAAAAAAAAAAAAAAAAAAAAAAAAAAAAAAAAAAAAAAAAAAAAAAAAAAAAAAAAAAAAAAAAAAAAAAA&#10;AAAAAAAAAAAAAAAAAAAAAAAAAAAAAAAAAAAAAAAAAAAAAAAAAAAAAAAAAAAAAAAAAAAAAAAAAAAA&#10;AAAAAAAAAAAAAAAAAAAAAAAAAAAAAAAAAAAAAHDo0P8CcbYQPnqUogUAAAAASUVORK5CYIJQSwME&#10;CgAAAAAAAAAhAHiTt7EuBwAALgcAABQAAABkcnMvbWVkaWEvaW1hZ2U0LnN2Zzxzdmcgdmlld0Jv&#10;eD0iMCAwIDk2IDk2IiB4bWxucz0iaHR0cDovL3d3dy53My5vcmcvMjAwMC9zdmciIHhtbG5zOnhs&#10;aW5rPSJodHRwOi8vd3d3LnczLm9yZy8xOTk5L3hsaW5rIiBpZD0iSWNvbnNfTW9uZXlfTSIgb3Zl&#10;cmZsb3c9ImhpZGRlbiI+PGcgaWQ9Ikljb25zIj48cGF0aCBkPSJNODAuNTIyIDI4Ljk3NyA4Mi4x&#10;IDM3IDg0LjEzOCAzNyA4Mi4xIDI2LjYyNSAzMCAzNi45ODJDMjkuOTQ1IDM2Ljk5MyAyOS45NDYg&#10;MzcuMDAxIDMwIDM3LjAwMUw0MC4xNjEgMzcuMDAxWiIvPjxwYXRoIGQ9Ik02OC42NTUgMTguMTA3&#10;IDcxLjY2OCAyNS42NCA3My42NjggMjUuMjQgNjkuNzY4IDE1LjQ5IDE3LjIwOCAzNi45ODJDMTcu&#10;MTgyIDM2Ljk5MyAxNy4xODQgMzcuMDAxIDE3LjIwOCAzNy4wMDFMMjIuNDQyIDM3LjAwMVoiLz48&#10;cGF0aCBkPSJNOTIuMDEyIDQwIDQgNDAgNCA4MCA5Mi4wMTIgODBaTTkwLjAxMiA3OCA2IDc4IDYg&#10;NDIgOTAuMDEyIDQyWiIvPjxwYXRoIGQ9Ik00OC4wMDYgNjlDNTEuOTgzIDY5IDU1LjIwNiA2NC45&#10;NzEgNTUuMjA2IDYwIDU1LjIwNiA1NS4wMjkgNTEuOTgyIDUxIDQ4LjAwNiA1MSA0NC4wMyA1MSA0&#10;MC44MDYgNTUuMDI5IDQwLjgwNiA2MCA0MC44MDYgNjQuOTcxIDQ0LjAyOSA2OSA0OC4wMDYgNjla&#10;TTQ4LjAwNiA1M0M1MC44NzQgNTMgNTMuMjA2IDU2LjE0IDUzLjIwNiA2MCA1My4yMDYgNjMuODYg&#10;NTAuODczIDY3IDQ4LjAwNiA2NyA0NS4xMzkgNjcgNDIuODA2IDYzLjg2IDQyLjgwNiA2MCA0Mi44&#10;MDYgNTYuMTQgNDUuMTM5IDUzIDQ4LjAwNiA1M1oiLz48cGF0aCBkPSJNMjEuOTE4IDYzLjg1OUMy&#10;NC4wNTQ3IDY0LjQ1MTggMjYuMjY3NCA2My4yMDAyIDI2Ljg2MDIgNjEuMDYzNSAyNy4wNTUxIDYw&#10;LjM2MDkgMjcuMDU1MSA1OS42MTg1IDI2Ljg2IDU4LjkxNiAyNi40OTIzIDU3LjU2NzYgMjUuNDM5&#10;MiA1Ni41MTQxIDI0LjA5MSA1Ni4xNDYgMjEuOTU0NyA1NS41NTE3IDE5Ljc0MTEgNTYuODAxNyAx&#10;OS4xNDY4IDU4LjkzOCAxOC45NTA4IDU5LjY0MjMgMTguOTUwOSA2MC4zODY3IDE5LjE0NyA2MS4w&#10;OTEgMTkuNTE1MyA2Mi40MzkzIDIwLjU2OTMgNjMuNDkyMiAyMS45MTggNjMuODU5Wk0yMyA1OEMy&#10;NC4xMDQ2IDU4IDI1IDU4Ljg5NTQgMjUgNjAgMjUgNjEuMTA0NiAyNC4xMDQ2IDYyIDIzIDYyIDIx&#10;Ljg5NTQgNjIgMjEgNjEuMTA0NiAyMSA2MCAyMSA1OC44OTU0IDIxLjg5NTQgNTggMjMgNThaIi8+&#10;PHBhdGggZD0iTTczLjgyNiA2My45MjFDNzUuNzIzMSA2My40Nzg5IDc3LjA1MTQgNjEuNzY4NSA3&#10;Ny4wMSA1OS44MjFMNzcuMDEgNTkuODIxQzc3LjAzNiA1OC41MDAyIDc2LjM0OCA1Ny4yNjc5IDc1&#10;LjIxIDU2LjU5NyA3My4zMTM1IDU1LjQxMDEgNzAuODEzOSA1NS45ODUzIDY5LjYyNjkgNTcuODgx&#10;OCA2OS4yMjk4IDU4LjUxNjMgNjkuMDE2MyA1OS4yNDg1IDY5LjAxIDU5Ljk5NyA2OS4wMTAzIDYy&#10;LjIxIDcwLjgwNDUgNjQuMDAzOCA3My4wMTc1IDY0LjAwMzUgNzMuMjg5MSA2NC4wMDM1IDczLjU2&#10;IDYzLjk3NTggNzMuODI2IDYzLjkyMVpNNzMuMDEgNThDNzQuMTE0NiA1OCA3NS4wMSA1OC44OTU0&#10;IDc1LjAxIDYwIDc1LjAxIDYxLjEwNDYgNzQuMTE0NiA2MiA3My4wMSA2MiA3MS45MDU0IDYyIDcx&#10;LjAxIDYxLjEwNDYgNzEuMDEgNjAgNzEuMDEgNTguODk1NCA3MS45MDU0IDU4IDczLjAxIDU4WiIv&#10;PjxwYXRoIGQ9Ik04My4wMTEgNzQgODYuMDExIDcxIDg2LjAxMSA0OSA4My4wMTEgNDYgMTQgNDYg&#10;MTAgNTAgMTAgNzAgMTQgNzRaTTEyIDUwLjgzIDE0LjgzIDQ4IDgyLjE4MyA0OCA4NC4wMTEgNDku&#10;ODI4IDg0LjAxMSA3MC4xNzQgODIuMTgzIDcyIDE0LjgzIDcyIDEyIDY5LjE3NFoiLz48L2c+PC9z&#10;dmc+UEsDBAoAAAAAAAAAIQB9nTXxrRcAAK0XAAAUAAAAZHJzL21lZGlhL2ltYWdlNS5wbmeJUE5H&#10;DQoaCgAAAA1JSERSAAABgAAAAYAIBgAAAKTHtb8AAAABc1JHQgCuzhzpAAAABGdBTUEAALGPC/xh&#10;BQAAAAlwSFlzAAA7DgAAOw4BzLahgwAAF0JJREFUeF7t3YGRY9ltheENQSE4BIegEByCQ3AIzsAh&#10;KASF4BAcgkNQCHLDWlYdzR52E7wgATz+X9WpUml7eu6g7wOaj+TlbwAAAAAAAAAAAAAAAAAAAAAA&#10;AAAAAAAAAAAAAAAAAAAAAAAAAAAAAAAAAAAAAAAAAAAAAAAAAAAAAAAAAAAAAAAAAAAAAAAAAAAA&#10;AAAAAAAAAAAAAAAAAAAAAAAAAAAAAAAAAAAAAAAAAAAAAAAAAABwWf/6ewAAHyQa/99+D0MAAD7E&#10;rfn/XfLnrwAALiwa/a/NnyEAABf3XfO/5d++AgC4kH//yk/N/5b4WgDABfzHVx5t/rfEnwEALBaN&#10;3DX4R8IQAIClTpr/Lf/5FQDAItG4XUN/JgwBAFjiv77iGvlJ/vIVAMBQf/pKNGrXwF3+5/e4/+by&#10;318BAAzzTPP/l6/En2MIAMBS0cT/+hXXsF2i4cefuYn/HY3dfa0LQwAABsg2/2je2vxVZgjEEAEA&#10;NKls/jfZIfDT9wMAFMs2/3h+4NFmnX0ugSEAAG8ST95mnriNl4Vmm3RmCPzvV2JNAIAXirP8o+G6&#10;RuzyTPO/ybyfIM4a4oNlAOBFnmn+pzLvKGYIAMALuE/x+i4Vzf+GIQAATbLN/xVn92QPluPTxQDg&#10;0COf4qV55Ye5xFrc33kvDAEAeFKm+cfXveOTvLJDgI+YBICkzEc4xte9s9FmhwAfMQkAD4r77VOb&#10;/008L+HWcy98uhgA/CDzZGtX87/JPjnNEACAOzY1/5sJr1ACgNU2v9Y+joFgCADAEzJHLkw9dyeO&#10;m8icTxRnDQHAx4qm+cyneE2VHQJ8sAyAj3S15n/DEACAb0STPPkIx+lirZkPlmEIAPgI2eYfzXFT&#10;81eZIRBDDgAu65Oa/012CGz/9wLAH0RjyzTDeH7gKs0w+1wHQwDAZcSTt5knRk8+xWuqzBDgIyYB&#10;XEK8YetdH+E4Xeb9DtPe7AYAKc80/6vj08UAXF40rszxCJ/Q/G8YAgAuK9v8u87GiXV2NdfMwXcR&#10;Pl0MwHiZT/GKdH1Yym1Idf6Gnf1gGYYAgLHieOZHm398XXfz1/V0NdfsEJhwBDYA/JPJH+GovnuE&#10;smUI8BGTAMaI+9kbmv8jj1C6mmt2CPDpYgDabfkUr8yQmnRr6rswBAC0uWLzv6WruWaHAJ8uBuDt&#10;tryWPTOkfk1Xc41jIBgCAEbKHGnQea7NSfO/pau5xnEYmfOT4qwhAHiZaEpbPsUr8wjlp3Q11+wQ&#10;iNNWAaDcpuafWeej6WquDAEAraIJbfgIx2eG1IbmyhAA0CLb/KP5dDX/7JCKRyibmmv83W5NLvFv&#10;AoCnXbn56zrjf29prtl1dvw8ACyXbYpx66Wj2cTfWTWktjTX7G2urnUCWChujWz4FK/K5n9z8kji&#10;nTJDgI+YBPCQeMPWhuYfDS0asFuTS+YRSqa5dr7JLfN+jM51Aljgmebf4R1DaktzZQgAOBaNIXP8&#10;wKbm/6wtzXXLsRwABso2/67jETqGVLa5dn2mQPbYi651AhgkGkGmqW45KrlySG1prtnPFGAIAB/s&#10;kQ9IuSW+rvPDUjLN/xVHOWeba9fR11vWCaBRNMkNzT/+3inrzDbXzoHp1nMvXesE0CDb/Dd8kMur&#10;m/9Ntrm+4tHII7asE8AbxYXuGoDLpub/znXG8xFuHffS1Vy3rBPAG2xq/m5NLl3rvOorp7rWCeCF&#10;si9njMbRYcuQCtnm2vXeiXjXNEMA+FCZNzR1nhuz5Y1XKnskRZxH1CHeCZ09OgPAYnHRZ0+O7Gj+&#10;2XV2Dikn21y3DIGudQI4dNXm37XOnzAEAIwQF/mGY423rPNR2eYaX9shu06GALDElqa6ZZ3PiIbp&#10;/g0unf+u7DoBDJZtqtEANjT/rnWeuOoQ2PZzAD5CXJiZiznuu3dczNl1bmz+N1ue2M4+B8MQAAaJ&#10;xvHqD0ipkF1n15CqlGmunS9t3TKsAIhoGBua/5Z1vsKW9zdsfB8G8LGeaaodtqzzlba8E5shACwQ&#10;F15cgO7CdOls/hvW+Q6ZIRCJEz07bBlWwEfKNtWus122rPOd4uwi92+/l64hkDmTKdK1TuCjxIWW&#10;aaqdH0qyYZ0dojauBvey5YNlGALAC8Vvj4821fi6rsYRf++GdXa66hDoPJ0VuKx4SL6hqWbX+ckN&#10;I9tco7Ydtgwr4JK2NFWaf96W50m2DCvgUuJCcheYS3fzd2tyofn/s01P6rv13AtDADiwpalmXzZI&#10;8/+jZ94l3YFXdgFvkG2qcWF24I1DdeKdz3HWjqudS5yT1CGGFUMAeJFMU43fGjvOZYlmxfkx9TYN&#10;gcw6ux6xAGtkm2pcgBuaf9c6t9oyBLasExhvU/O/6ge5TBMN09XUJercgSEAHNrSVGn+75cdAl37&#10;giEAPGFLU82uMy7yjnVeUfa5lq66b3jEAoyxpanG35m5uOPfRPOvlRkCna+2yg4B9gk+UrapRgPo&#10;uFjieYbsWf5c1K+x5SW32eey2C/4KFuaajQQmv8sW94fkr1txavE8BG2NNVn1on3yAyBSJzj02HL&#10;IxbgLbY01Vhn5p2eNP/3ixM33c/iXhgCQKMtTTUaRWadvM2/T/aEzi1nRTEEcCnZ5t/VVLPNn3Pf&#10;+2WHQOfnRLj13EvXIxag1JamGn/vo+uMr6P5z5EdAl3HNGfXyRDAaluaajSEzDo5znmeeJTpfl73&#10;smUIsNewUrap0vxxatOtRreee+HRJlbZ0lRjnW5NLjT/HTa92MCt5166HrEAKVuaavaVGTT/PeJN&#10;VRsOZ9ty2wp4yJbmn3ltdrxvIS5U7BJvHtwyBDKPWHjZMUbK/kbd8QqHaArZc1p4i/5eDAHgDTac&#10;e0Lz/0zxc8+e0Nkhe9sq9jLQaktTjXXyQS6fLTsEOn7+8XdmhkDXIxaA5o91NuwDhgDG29JUs+uM&#10;i6ljnXif7O3KjhcAMAQw1qbmn7mIojHQ/D/DlhM6s7etgJfKNv+u36jjVlP22Gma/2e56hBgH+Ml&#10;YmNlNmPXb9RxodL88YjsS5e7hkD2uTb2M0pt+Y36meaPz5Z582Kk64TODc9d4IK2/EYd68y8mYbm&#10;j5stJ3TGnnXrcel8xIKL2PIbdVzAmebPOynxq+wQ6DqhkyGAt9jyG3Wm+cfXcbQu7tkyBLY8d4Gl&#10;ss2/6zfquABp/qgUe9/tn3vpOqFzy3MXWCZ7O6WrqcYFkGn+HOeMR235BSj2tFvPvTAE8K0tv1Fv&#10;OXYae20ZAtnbVlwLsLK/UdP8cXXZlz/HmyQ7bHnuAkNtuZ2SffKLh7w4FS9pzhwp0nUuT3YIxDUP&#10;rPmNOvPyt/itrePkUVzTliGw5QlsDLGh+cfFl30rPM0f1TYNgUcfzUe6nrtAsw23U2j+mGbD4WwM&#10;AXwre65IR1ONC2fDsdP4PBuGQFyzmUcs0RNwcVt+o6b5Y7otv0RlhkDXbSu8wVWbf2xamj86ZK6n&#10;uCUTt2bejSGAdFPt+o06u1njAqT5o9OGw9kYAh9sS/OPRxvZk0dp/pgg+4KKjiEQss9dYLls8++6&#10;nRIXBM0fm2WGQKTrTYrZIcB1tlT84DIP+2JQbGn+wERxxILbs/fSNQSyzwUyBJbZcjslmj+vV8aV&#10;ZI9k6DqXJ/sqpq7bVkjacjslLpRM8+dt69hiyxCIa9+tx6XzuQs8aMvtlEzzj6/j9EJskx0CXb/g&#10;MAQuIn4wmd+ou5p/NHOaPz5BXJNuX99L1y3OLa9iwh3Z5t+10eK3nEzz5yx/bLfl2swMgUg8wsEA&#10;W+6lbzh5FHiFeFFG5hqNJ2g7xDXn1nMvDIFmW26n0Pzx6bIvy+56N272uQuu1SbZ2yldzT97f5Hf&#10;KnBVVx0CPE/3ZlvupWdfa9xx+BzwTlcdAl23lj/Ohtspscmz7zak+eOTZI9k6JB9FRND4MVo/sB1&#10;bDiXZ8urmC5vw7302KAbTh4FpthwvTAEmm24l55t/vHbD80fyF3f0YijIb9b9JQYQG5NLvFvwqFo&#10;kBtup9D8gTMbjmSIazYzBLqewL6ETc0/+5sBzR/4I4YA/l8UecO9wRg4G04eBbbY8lwfQ+BFtjT/&#10;+O2D5g/Uy7zaL9L15slo7G49LtGn8INs8++6l559VUDXyaPAVtk3YnW92TM7BPgl8I4oTOZhVQyK&#10;Dc2fl4QBz8kOga4jGbLPVTIEfrHlXnpsyEzz552BwJnsEOi65jJDIHpdxxPYI225lx4PMR9t/vF1&#10;HBAF1Ige4a6ze+kaAtGb3Hpcokd8/BB4pvl3iA1F8wf6RK949BqMdN16ZQg8KPsD3dL8u56MAq5u&#10;S8/IvpT144ZA9l561zSP5u/W40LzB14veyRD12vwM0MgEj3xI2x5IpXmD8yUfcVg1xCIW8FuPfdy&#10;+SEQBXm0+cfXdd1Lzz6E+5jpDQyxZQhEb3DruZfLPn+45YnUzMu5Ih3nDwH4xxBw1+S9xMDowBD4&#10;kn0C592/Vcdmyjb/CIA+7pr8Lh1vxMr0vvi6y95OnjoEYkNkjqDQAOjjrsmf8s4hQPP/xbQhcNL8&#10;IwD6uGvykcT7j159+5bmf8eUIXDa/CMA+rhr8tFED4pe9Ao0/x90D4GK5h8B0Mddk5m8YgjQ/B/U&#10;NQSi+WdeQvZdAPRx12Q2lUOA5p/07iGQPXn0pwDo467JZ3PaW2j+T3rXEIi/J3v4nPv/NQD6uGtS&#10;E03W/f/3ctJbaP4HXj0Est//dpCU+28aAH3cNakJ0Svcf7uX7BuxaP5FXjUEst9XD59z/10DoI+7&#10;JjU3rxoCNP9i1UMg/nvm+/16+Jz7Gg2APu6a1KjoLe5r7uWngyhp/i9SNQSi4JkfkJv67ms1APq4&#10;a1Lzq2xvuXcUPc3/xU6HQNXhc+7rNQD6uGtS45wOAZr/mzw7BLLN/7sfkPszGgB93DWpuSf7cvA4&#10;KDLQ/N8sOwQyJ3o+8gNyf04DoI+7JjXfyb4hND5TgObfIDsEHsmjPyD3ZzUA+rhrUvOTylMBbqH5&#10;v0DlEIjvE9/vEe7PawD0cdek5hGVQ4Dm/0IVQyB7DKz7HhoAfdw1qcmIWzzuezwamv8bnAyBmPLZ&#10;M8Dd99EA6OOuSU3Ws0OA5v9GzwyBZ5p/cN9LA6CPuyY1z8h+NCzNv0FmCETzj/t8z3DfTwOgj7sm&#10;Nc96dAjQ/Bs9MgTiId2zzT+476kB0Mddk5oTP50GTPMf4LshcNr8g/u+GgB93DWpORXvAnbfl+Y/&#10;iBsC8RDutPkH/Z4uAPq4a1JT4dchQPMfSIdAPHSraP5Bf/AuAPq4a1JTJc4Ki+9H8x8shsC90/ue&#10;9euG+jUA+rhrUlMpzhqj+X8Yt6k0APq4a1IDHHGbSgOgj7smNcARt6k0qBX3WK8c1HLXpAY44jaV&#10;BrVcja8U1HI11gBH3KbSoJar8ZWCWq7GGuCI21Qa1HI1vlJQy9VYAxxxm0qDWq7GVwpquRprgCNu&#10;U2lQy9X4SkEtV2MNcMRtKg1quRpfKajlaqwBjrhNpUEtV+MrBbVcjTXAEbepNKjlaqyJM54mx61Z&#10;g1quxhrgiNtUGtRyNdZM59asQS1XYw1wxG0qDWq5Gmumc2vWoJarsQY44jaVBrVcjTXTuTVrUMvV&#10;WAMccZtKg1quxprp3Jo1qOVqrAGOuE2lQS1XY810bs0a1HI11gBH3KbSoJarsWY6t2YNarkaa4Aj&#10;blNpUMvVWDOdW7MGtVyNNcARt6k0qOVqrJnOrVmDWq7GGuCI21Qa1HI11kzn1qxBLVdjDXDEbSoN&#10;arkaa6Zza9aglquxBjjiNpUGtVyNNdO5NWtQy9VYAxxxm0qDWq7GmuncmjWo5WqsAY64TaVBLVdj&#10;zXRuzRrUcjXWAEfcptKglquxZjq3Zg1quRprgCNuU2lQy9VYM51bswa1XI01wBG3qTSo5Wqsmc6t&#10;WYNarsYa4IjbVBrUcjXWTOfWrEEtV2MNcMRtKg1quRprpnNr1qCWq7EGOOI2lQa1XI0107k1a1DL&#10;1VgDHHGbSoNarsaa6dyaNajlaqwBjrhNpUEtV2PNdG7NGtRyNdYAR9ym0qCWq7FmOrdmDWq5GmuA&#10;I25TaVDL1VgznVuzBrVcjTXAEbepNKjlaqyZzq1Zg1quxhrgiNtUGtRyNdZM59asQS1XYw1wxG0q&#10;DWq5Gmumc2vWoJarsQY44jaVBrVcjTXTuTVrUMvVWAMccZtKg1quxprp3Jo1qOVqrAGOuE2lQS1X&#10;Y810bs0a1HI11gBH3KbSoJarsWY6t2YNarkaa4AjblNpUMvVWDOdW7MGtVyNNcARt6k0qOVqrJnO&#10;rVmDWq7GGuCI21Qa1HI11kzn1qxBLVdjDXDEbSoNarkaa6Zza9aglquxBjjiNpUGtVyNNdO5NWtQ&#10;y9VYAxxxm0qDWq7GmuncmjWo5WqsAY64TaVBLVdjzXRuzRrUcjXWAEfcptKglquxZjq3Zg1quRpr&#10;gCNuU2lQy9VYM51bswa1XI01wBG3qTSo5Wqsmc6tWYNarsYa4IjbVBrUcjXWTOfWrEEtV2MNcMRt&#10;Kg1quRprpnNr1qCWq7EGOOI2lQa1XI0107k1a1DL1VgDHHGbSoNarsaa6dyaNajlaqwBjrhNpUEt&#10;V2PNdG7NGtRyNdYAR9ym0qCWq7FmOrdmDWq5GmuAI25TaVDL1VgznVuzBrVcjTXAEbepNKjlaqyZ&#10;zq1Zg1quxhrgiNtUGtRyNdZM59asQS1XYw1wxG0qDWq5Gmumc2vWoJarsQY44jaVBrVcjTXTuTVr&#10;UMvVWAMccZtKg1quxprp3Jo1qOVqrAGOuE2lQS1XY810bs0a1HI11gBH3KbSoJarsWY6t2YNarka&#10;a4AjblNpUMvVWDOdW7MGtVyNNcARt6k0qOVqrJnOrVmDWq7GGuCI21Qa1HI11kzn1qxBLVdjDXDE&#10;bSoNarkaa6Zza9aglquxBjjiNpUGtVyNNdO5NWtQy9VYAxxxm0qDWq7GmuncmjWo5WqsAY64TaVB&#10;LVdjzXRuzRrUcjXWAEfcptKglquxZjq3Zg1quRprgCNuU2lQy9VYM51bswa1XI01wBG3qTSo5Wqs&#10;mc6tWYNarsYa4IjbVBrUcjXWTOfWrEEtV2MNcMRtKg1quRprpnNr1qCWq7EGOOI2lQa1XI0107k1&#10;a1DL1VgDHHGbSoNarsaa6dyaNajlaqwBjrhNpUEtV2PNdG7NGtRyNdYAR9ym0qCWq7FmOrdmDWq5&#10;GmuAI25TaVDL1VgznVuzBrVcjTXAEbepNKjlaqyZzq1Zg1quxhrgiNtUGtRyNdZM59asQS1XYw1w&#10;xG0qDWq5Gmumc2vWoJarsQY44jaVBrVcjTXTuTVrUMvVWAMccZtKg1quxprp3Jo1qOVqrAGOuE2l&#10;QS1XY810bs0a1HI11gBH3KbSoJarsWY6t2YNarkaa4AjblNpUMvVWDOdW7MGtVyNNcARt6k0qOVq&#10;rJnOrVmDWq7GGuCI21Qa1HI11kzn1qxBLVdjDXDEbSoNarkaa6Zza9aglquxBjjiNpUGtVyNNdO5&#10;NWtQy9VYAxxxm0qDWq7GmuncmjWo5WqsAY64TaVBLVdjzXRuzRrUcjXWAEfcptKglquxZjq3Zg1q&#10;uRprgCNuU2lQy9VYM51bswa1XI01wBG3qTSo5Wqsmc6tWYNarsYa4IjbVBrUcjXWTOfWrEEtV2MN&#10;cMRtKg1quRprpnNr1qCWq7EGOOI2leZPpDSuxprp3Jo1qOVqrAGOuE1F+jKdWzPpC3DEbSrSl+nc&#10;mklfgCNuU5G+TOfWTPoCHHGbivRlOrdm0hfgiNtUpC/TuTWTvgBH3KYifZnOrZn0BTjiNhXpy3Ru&#10;zaQvwJG/kVGZzjUh0hcAAAAAAAAAAAAAAAAAAAAAAAAAAAAAAAAAAAAAAAAAAAAAAAAAAAAAAAAA&#10;AAAAAAAAAAAAAAAAAAAAAAAAAAAAAAAAAAAAAAAAAAAAAAAAAAAAAAAAAAAAAPAWv/32f/S3/LAs&#10;T/91AAAAAElFTkSuQmCCUEsDBAoAAAAAAAAAIQDj/xNu0QEAANEBAAAUAAAAZHJzL21lZGlhL2lt&#10;YWdlNi5zdmc8c3ZnIHZpZXdCb3g9IjAgMCA5NiA5NiIgeG1sbnM9Imh0dHA6Ly93d3cudzMub3Jn&#10;LzIwMDAvc3ZnIiB4bWxuczp4bGluaz0iaHR0cDovL3d3dy53My5vcmcvMTk5OS94bGluayIgaWQ9&#10;Ikljb25zX0hvbWVfTSIgb3ZlcmZsb3c9ImhpZGRlbiI+PGcgaWQ9Ikljb25zIj48cGF0aCBkPSJN&#10;Ni41NjcgNTEuOTU4IDEzLjA1NiA1OC40NDYgMTggNTMuNzY0IDE4IDg1Ljk3NiA0MyA4NS45ODYg&#10;NDMgNjEuMDE3IDUzIDYxLjAxNyA1MyA4NS45OSA3OCA4NiA3OCA1My43MjIgODIuOTY5IDU4LjQy&#10;MiA4OS40MzMgNTEuOTU5IDQ4IDEyLjZaTTc2IDg0IDU1IDgzLjk5MSA1NSA1OS4wMTcgNDEgNTku&#10;MDE3IDQxIDgzLjk4NSAyMCA4My45NzcgMjAgNTEuODcgNDggMjUuMzU0IDc2IDUxLjgzMVpNMTMu&#10;MDk0IDU1LjY1NiA5LjQzMyA1MiA0OCAxNS4zNTYgODYuNTY3IDUyIDgyLjkzIDU1LjYzMiA0OCAy&#10;Mi42WiIvPjwvZz48L3N2Zz5QSwMECgAAAAAAAAAhACqKBo8IGQAACBkAABQAAABkcnMvbWVkaWEv&#10;aW1hZ2U3LnBuZ4lQTkcNChoKAAAADUlIRFIAAAGAAAABgAgGAAAApMe1vwAAAAFzUkdCAK7OHOkA&#10;AAAEZ0FNQQAAsY8L/GEFAAAACXBIWXMAADsOAAA7DgHMtqGDAAAYnUlEQVR4Xu3djbHsuHEG0A1B&#10;ITgEh6AQHIJDcAjKwCEoBIXgEByCQ1AI9v38hBJ3FjMAOSAJkudUdUm7e39mOGQ30AB5fwMAAAAA&#10;AAAAAAAAAAAAAAAAAAAAAAAAAAAAAAAAAAAAAAAAAAAAAAAAAAAAAAAAAAAAAAAAAAAAAAAAAAAA&#10;AAAAAAAAAAAAAAAAAAAAAAAAAAAAAAAAAAAAAAAAAAAAAAAAAADY7k8/8eef+Pef+Jf8CwDuL0n/&#10;7z/xv4v4608oBAA39q8/8Zr8l/G3n8jMAICbyUi/lvhf479+IjMFAG4iI/xawn8X//0TCgHADWRk&#10;X0v0rVAIAC7uP3+iluB7I+sH+RkAXEy2f9YS+5ZIIcjPA+Ai/ucnagl9a6QQ2EIKcAF/+YlaIv82&#10;FAKAyY1sA9UiO40UAoBJjW4D1cK9BAATSmKuJe09whZSgIm02kBJ2v/xEyNnCk8rBGmD5bEa//YT&#10;ed85nomslSRyV3ZmSYkcmxzrbLMtkX/Ovy9fk9ZaIt+XyFpOfm5+h5YbsErrsRAlqYwuBPlZ+Zl3&#10;UZ6sWpJ7kvan5y3tGTm2pUikQKT4KA7AH7TaQK9JOl8/shAkkjCvYqZEvyVSGPK68znmoYDAg7Xa&#10;QEluNRlVJvnVvmdrJDHNNlItCT8j6dHvd5YoRSHvE3iY3jZQTZJG6/vXxtmFIEk/I/z03K80uh8V&#10;KQgpeAoCPEBG87VEUCIJuSXthNGFIInoiELwhFH+N5HPIQXROgLc1Ke+/rs2UM1ehSBFaqQk/fzM&#10;p47yt0YpBjl+wE1klF+74EusHf3l60cXgozOs3j5jYz0814l/e8jxeDbzwOYQEbutYu8RJL5Vhkx&#10;1n7m1lhbCMpo/4z2TgpNfm+SZY5hik8ixySR95GilMhnkMKZ11si/5x/X74m7yOR70vLKlHuEaj9&#10;/qNCMYCLG9UGemd0Icjr/ZR0jhztLxN9WUBN4j6jVZKiUYpE3v/RxSG/c+2METhZLtzaBV0iSWWE&#10;FIK97iVIwk3y3XO0n2SfRJ/fmfdyVqJfK0m5zByOKApmBXAhSWK1C7nEN22gmj0KwV6j/RSUJM6r&#10;JPteKQr5HJKsa+97ROQzzrEDJrd3G6gmM4vRheDbyHvNKLkk/afI7CkFYa8ZgvYQTCwXf+3CLbHn&#10;lD6F4MzFzCT9JKgkwTuN8r+RzyTHZPTMKrNJhQAm02oDpVWwtyTg0VtI30US29NG+VulGIz+XBQC&#10;mMynBdQkzKNGx0nKexSC0t5JQjPS32Z0MVAIYBJp89Qu0hJH7+wYVQjKaF+iGSvnw6jWnUIAJ5uh&#10;DVSTxLClECQ5ZW3DaH9fI2dsZVsvcILWhXz2KK21WJ1I4s96AsfL5zNiZ1d+DnCw9HhrF2SJWS7M&#10;WiFI4reoO4cRawVZk8rPAQ6SdsmnrX+5KGeSQjBz4s/xzGtLIkukb57XXCJrE2l75H8T+Xf5mnxt&#10;ZjGJfH9mXldsZY1oD+X7rQ/AQWZvA80miTkJO8k76yQpkmmDfCqk30bZ0ZTPKoUjhWLmz2VEIbA+&#10;AAdIMqtdgCWS6J5oOZpP0k0C3jPJb40UnxSivMbMJmZaD/m2EKS45mcAOzrj0RCzSaJJsUvCSuKZ&#10;MdmviXymeS8pCme3k74tBCluwE4y3a5deCXu3gZKgrl6wm9FZjD5nM+cIaQQbN01ZDYAO0mCr110&#10;Je48AssIufae7x6lbXRGUs1Mq/aaesJsAHbw1DZQRsa19/ykyOdb2kVH2toWymzA5gQY6KltoLu3&#10;ftZGjkfOhaM+78xAktBrr6UVT92gAMNlobB2kZXIaO2OvlmcTLJM8ko7JT8niTMtiiSm5f7+JLlE&#10;kmqOcyL/P/8tX5PI1+d7E/lZmZkktvbMR0Te11GzgvyeLcU4xxwY4IltoCTi2vtdRt77cqtlkvnR&#10;O2vyOlMoyk6lo1tXR8wKcky3FGQtIRggya12gZVIAlrKCDYXbEmORyfFUfI+lu8zCSUJryT7mS0L&#10;Q17z3oUhP3/vWUHrPKxFivSZO5zg8pLAaxdXiST7yNcl6b/+91yEVx6JJfHcJYmkKKQob+2v98Se&#10;Pfh351gr8p6BjT5ddCXBf2oVZYTIXJJMU9xSwPMZ1j63rbF3wk2Rqf3eT+EchI1a0++eBHLVVtBT&#10;ZJaTxDqqXbT3571lp5B1AdggF3PtgloTs/fN+b1vi8FRbbOscdR+/7vIYMW5CCtt2YlRIhedGcA1&#10;JVmuTbKJ180Be1rbEsr5aHEYVsgFXbuYemLPhUGOk3OgZ1aQ9aCjC34K1dr7I44sUnB5WxYL7cC4&#10;n/TR87nWEm7OkbMSa4rO2raVwQl0yAhrTQHI1+69N5zzJdmnGGSn2BE3hvXI66mdk+/CIAU+2JL8&#10;Ta85U3r8tXPzXaR4AS9ae/xfw1Y7ZqEIwBfSU12z11ryZzZrZ6+KAPxI8l9z232+1lZPZpRByZqB&#10;jDUBHm9N8s+oSfJnZmtns3YH8VhrdlGYMnMla7aJKgI8zprH7kr+XNGaImArM4+xZsFM24crW1ME&#10;bGnm9tb0SCV/7mDNmkAGR3BLSea9i755KJzkzx2sGfRkZuy855Z6F30lf+5mTRHI18Gt9N4tmZNf&#10;8ueO1hSBrB3ALfSe+Gc83heOlPO7dwOE7aHcQhZzayf4MnJR+OMZPEEWemvXQC3sDOLScgLXTuzX&#10;MNrhSXqvi4SdQVxS73TXjV48Ue+fP01rFC6nZ8unRV+erHdbtEESl5KWTu1EXkZmBx7rzJP1bpBI&#10;WCPjEnpbPxa44NcgqOd6ydeYLTO9nl0/prTwT733yaRlBNPKidwazdjvD3/UM3BKmDkzrZ6nHzqB&#10;oa5nPcDaGVPq2dus9QPvJbHXrpvX0ApiKj27GbR+oK1nB13CTJpp9Dzp0wkLfXqfnQWn69nGZsoK&#10;/TJTrl1Hr+ERKpyuNfpPcfA8E1in5+9mWxDmVD2j/xQIYL2eVpDZNadpjf4t/MJ2vTeImWFzuCT2&#10;1ug/01hgu54HxlkQ5nCt0b8/awff610QNtjiMD2jf9s+YYyebdZXnwUkpyTSzkqk/ZUcUiL/XELL&#10;62StEzKLV8AYSYxJ8LVrbRlXGHTlvSSJZwtrngyQXJH31hpQ1sI22BP0jP5NR2Gsnm2hsw68MmLP&#10;oDGvb0ui/xRyzcGM/uEcPbOAWdojGeWXpF97nSPDvRAHycll9A/n6JkFnH1fQHJEz86lkZFiw85y&#10;kFvJPyOUtIiAffTMAraOiHPtJvL9tfgk35ee/ugWT0/YcLKjfPC9H6zRP+yrZxbw15/4JMk6I/Uk&#10;zrRpsmW7t1WTApQRfr4vr6W0es5I/In8XoPOgXIwt/TvjP5hf7nGemYBr9di/jm7ZvZYiD0r8j6M&#10;/r/0mvC3nhxG/3CMXKu1a3AZuR6vlPTz+vI6M7tIZBaTzkPea/5/IjOVEvlvrbYUFaMS/jLyYbyO&#10;OIB95FqrXYevMWvST95JzkhxSitK7tjRHgl/GfmZPkA4VkbEtetx1sioPrMSo/YDlKSfg77nKEDy&#10;h3Ok9127JmeNtG3kigMk8Scx1z6EUZGiou0D58m1N2uL513k9Vor3FGScu3Aj4wUFyvvcL6rtYFK&#10;pB3NQBkN7HkypHJnCmfBBuYxqg1Uru+yMJsuQq71RLkJrPZ930TyFQMkIafXXzvI30RG+jkhynYy&#10;YC65LmvXbitKws9IPEm+JV9X+znfRl4DXxiZ/JcJv+ekAM7XO/Mv1/faWXxG/z1rDZmNbGlBJ3+x&#10;UaZrtYPaExI+XF+u39r1vYxv1ux6knq+pkguSW6pfd27sDC8QW9lLpHbxyV8uJeeNlAGilvkZ7dy&#10;zLtHwKwdnGbdgRV6+3LpsyXpr5n2AdfRagNtbbP05JhPs4sMNHsHqfk6OvVU5kRG/BI/3FurDZRc&#10;sSUPtFo5PYu46VT0PLwuYXtop56+37IvB9xXknstByxjbZ+9Z4tp79pCXl/vukAKBg2tKd/Wig9c&#10;U2s34Np99632TxL6GslHPV0L9wd0aFVTUyl4lp420Bqtts2WHJOF3trPWsba1/lIrQ/Hijo8S08b&#10;qFcWb2vfv4ytrZqebaVbdy09RmsqpY8Gz9MaGPZu/25t4Vzb/nnVep1uDmuoHbRlmAHA87RG170j&#10;69bP+XaDSavAaAM11A7aMkyh4HlaO3d6E3drQXntjqJXPe0qg9gPagdsGQoAPE8rsfa2Vlotmm8e&#10;LVG0iowc9kHtgC3DwYNn+rQ+2NtaqX3vMkasMbbaQLaDflA7YMtQAOCZWlvEe5J37fuWMUKrXWUh&#10;+IPaAVuGAgDP1LpJtKd9U/u+ZYzQuifA3wr4oHbAlqEAwDON2AlU+75ljNC610AB+KB2wJahAMAz&#10;te4Ibt3BO/KGsk/Siqr97BIKwAe1A7YMBQCeacRW0NaNpiP+nkhrBmAR+IPaAVuGAgDPNGJxtbWQ&#10;PGKPfmum8u3NZrdWO2DLUADgmVqLqz0FoLWOMGJ03roPYMS9BrdVO2DLUADgmUYsrrZmEd8+qqHn&#10;0dCeZ/ZB7YAtQwGAZ2otrvY8yK1nIfibx0G02j/fPmzu9moHbRkKADxTK3n3jt5bj4P4ZhbQWmPw&#10;90waagdtGQoAPNOoAtAapSe23K2b3FT7WcvQ/mmoHbRlKADwXLWcsIwePW2gxJrRek/y9wiIDrUD&#10;twwFAJ6rlhOW0av1WIkSael82rWTEX12FrUWfhMeA92hduCWoQDAc9VyQok1vfue3TqvkRF8kn1y&#10;UGYH2XXU+zOM/jvVDt4yFAB4ptYuoCzurtHaEjoyjP471Q7eMhQAeKbWfQBbtli2du2MCDt/Vqgd&#10;wGUoAPBMezxlM7OKta2gNSH5r1Q7iMtQAOCZRjwKoiZFYI+ZgOS/Qe1ALkMBgGdq7d//5jk+WRQe&#10;VQQyo5CnNqod0GU4sPBMufZrOaHEiKds5ne07hR+FyXxp5iwUe3ALkMBgGc6ogAU+V1ZU6j9nmUk&#10;6WfmkHaPu3wHqB3kZSgA8ExJsrWcUGKv3JDtovndiRSZtJry/7MobbQ/WO2DXYYCAM+URd5aTijx&#10;zVM8mUTtg12GAgDP1OrNu9nqBmof7DIUAHienge4acfcQO2DXYYCAM+zx13ATKj24S5DAYDnyXVf&#10;ywclPGztJmof7jIUAHie1uObR24B5USt53IoAPA8rR1An57Zz4W0bsf+5nZv4JpaO4DchHUTrame&#10;Xh88S2sBOF0DbqJ1t58PG56l9YdbtjwGmkn17PdNkQCeodX/twB8M61+X2YBbvqAZ2jlAwvAN9N6&#10;7nciJ0V6g8B9tdo/BoM31ar6iXz4HgAF99VaE7Qp5KZaf/7tNdIH9DAouJfWQNAA8MZa1f9dZFdA&#10;CkKmj6aHcE2t7Z8J+/9vbmsRWEZGEbm/IKMFBQGuoXXtewDcQ4woAsvI2kEKQh4rYSEZ5tT6k4zJ&#10;CzxEz86gbyInm34izCGtndp1ugyDt4fJB966KeTbSLtIIYBzaf/wVhZ3W88M+jYyI7BeAMfLddfa&#10;/ePuX/5fikFOhtZTRLdE1gpsLYVj9bR7XZdUpSBk+thaQFoTTjY4TuvadfMX3UYUhMwELDjB/nK9&#10;1q7BZeRrYJOtBSFFANhXa5NH1gaszTFERvVrCoG/Rgb7ydbPDLRq114Je/8ZLrOC1olXQisI9tHa&#10;+plr1KMf2EXvw+fsP4bx0tZpDcIs/rKr3ruNLULBWK3Rf8JuPHbXc6dxFqKAMXp6/1mrg91lKlo7&#10;AV/DLADGyI2ctWtsGR7PwmF6HjNhFgDf61l7M/rnUGYBcIyebdh6/xzOLAD2lQFU7bpahp0/nKJ3&#10;FqA3Cevl+up5gKP7bjhNzywguxeAdfLX+GrX0zI88plTmQXAeLmuWts+3fXLFMwCYKyee20884cp&#10;9M4CTFehraf1kwFVrjuYQs8sIGHBCt7rueM3kSIB0+idBdgWCu/17Pl30xdT6rldPWH0An/U2/ox&#10;i2ZavX943kkM/5TrQeuHy0sPs3bivoa/GQC/pH3aM3Byxy+XoBUE/XquF60fLiWLvbUTeRk5qd3I&#10;wpP1/oElgyUupffPR9rRwFP19v21frik3nsDjG54mvT9e2fJWj9cUu9JnvA8c54i10XPox4SnqHF&#10;pfW2gqwH8BS9M2OPTuEWekc7toZydz03eyWyNpaZAlzemlaQRWHuqjf551qR/LmVLGTVTvZaWBTm&#10;bnp3/ORrrIdxSz1/37SEPybPXfQ+4TNh8MOt9S6A2f7GHST597Y/LfryCD2PvE3kwoGrWpP8swFC&#10;359HsCjM3a1J/vk6yZ9HyQVSuxhqoQhwJWuSv1Ynj9V7k1hCEeAKkszXJH87fni03kdHJxQBZrY2&#10;+dvpBj967xROKALMSPKHjbIA1vunJBOKADNZk/wTHvAGLxQBrmht8nejF7yhCHAlaeOknVM7N2vh&#10;Ri9oUAS4gozkJX/Ywdoi4E/mcZScm2t2rqVIaPvASmuLgF0V7C3n5Joda0n+FnxhozVFIBdb7sCE&#10;PWSxd82AJOejQQl8aU0RyG4MGC13667p9+d8NRiBQdYUAf1WRlq72JtNCTlfgYF6i0AuVvhWzrfe&#10;v11RQvKHHeXi6hmNecAW30i/P8m8dm69iwxOJH/YWc8TRDNygy3W9vsTkj8cqDU1zwXsgmSNnC/Z&#10;3782+Sfs9oEDZYpeuxCXoQ1EryT/Nfv7l2GwASdoPYDLbiB6ZKCw5mFur+EudDhB63Z8FyYtW1s+&#10;y/CMHzjBX36idkGWyMIcvJMZYu28WRv6/3CCXHi1C7JERnbwTu+Nha1wxy+cIAtvtQtyGS5O3qmd&#10;L1sCOEmrf2snEO/Uzpdl5NxqLQ5rM8KJWtN4O4F459O9JLkLOLPH1tZQNxzCiewEYqt3e/9zTpV9&#10;/a0ZgB1AcCI7gfhWNhPkPErkBsMiM4DaObUMO4DgRHYCsZeeZ07ZZAAnOmsnUH5v1hfSAkgYCd5P&#10;z30CwMmO3gmU5P9u8Tk9ZX8D9h5aDxzUXoQJHL0TqJUYSmRmYBvqddkBBBeQRFu7QEuM3gm09sFh&#10;maEoBm05PlmInYUdQHABrZ1A2dM9Ss+aw6dIUknisHj461hm7SQj6WWynYEdQHARR+8EWjsDeBel&#10;GDxlZpCEX0b5adu9W7tZbsU8S+ucSijiMIGeUfnIi7UnOWyJtKpe96JfWUn4WYPJLKy1WF9ihru3&#10;7QCCC6ldoMsYPcrOTp9RM4F3kYKQGUIKTpLp7FJk81pbI/xWzLAOYAcQXMjRO4GK/Ny9C0GJJNRS&#10;FJIkU9SObkOkEGWGkkSf957X8k2yr8XoRfstWp/pDK8R+IckotqFWmLvCzbJOK9hZCJcE0lYeY8Z&#10;uaY4JJKgM1NJJGHnNSaSwEvkn/PfSpSvL8k9PzPtm9FJ/lPk95yt9V5zbIBJJOHVLtQSI3cCtSSR&#10;5vUcNTO4Y5y5wJrCWHtNy8hnDEwiF2TtQi1x1qgyI2yFYH3kuJ2ldS4l7ACCifTsBDprIbXVnhJ/&#10;jL3WbHrkd9de0zKusCgPj9FTAM4aVfYklKdEZmJpx7VadmcusuZ3115TCTuAYEKtVstZo8rWlsIk&#10;nLy2/O9RC61HRd5P3lcSfnrry5Fz7etLnNWyCzuA4IJaI7ezdm60Xld23Sylv5x/l6SZ0XLte2aM&#10;shMpxzkFLQn/k9bW3bPUXssy7ACCCc3aVmiNKHt2lGTknK8rhSGzihSHoxeYMzJP4n5N9Ft64q21&#10;kVYB2YMdQHBRM+4Eymi+9lqWMWJHSRJw2dNfikQSbApFIgk7BaNEkngi/z//LVG+Nt9Xknt+XpJi&#10;XuOWJP9Jq2Cf0bLLsau9lmXYAQQT6km2o5NYS5Jy7XWUOLPXfbZWwU6BOFqKTu21LOPocwjokAuz&#10;dsEu4+idQK2E8uQdJa3P64yWXX5n7bWUePLnBdObbSdQWiq111Ei//3JMgOqHZfEGbMjO4Dgwloj&#10;uPS2jzTb65lN1iBqx6XEke2Wnhnk0z8vmFou0NqFW+LoEdyIHUB31vq8jmzZ9ewAet2yC0xkpp1A&#10;PSPKp+8oaX1eR7bsenYAnXU3OdBhpp1ArR1AiSNbHDNqHaMjWy6tbakJW0BhYj2j7owqM93fO+wA&#10;amt9XlkjOIodQHADR98duzXsKPml9XmVm9f2jk87khI+L7iA1tbLWeKMG51m5PMChkn7pXYBzxQZ&#10;beon/+LzAoaavQ2knfB7Pi9gmJlHlUl2RpO/5/MChurZhnl0pJVgL3mdzwsYKiPLbN+rXdxHR3aa&#10;5PXwns8LGC53nGYXRy7qJJijIr3j/F6JZB2fFwAAAAAAAAAAAAAAAAAAAAAAAAAAAAAAAAAAAAAA&#10;AAAAAAAAAAAAAAAAAAAAAAAAAAAAAAAAAAAAAAAAAAAAAAAAAAAAAAAAAAAAAAAAAAAAAAAAAAAA&#10;AAAAAAAAAMBT/fbb/wGw3UmSMDxRdAAAAABJRU5ErkJgglBLAwQKAAAAAAAAACEAiQ+p3P0LAAD9&#10;CwAAFAAAAGRycy9tZWRpYS9pbWFnZTguc3ZnPHN2ZyB2aWV3Qm94PSIwIDAgOTYgOTYiIHhtbG5z&#10;PSJodHRwOi8vd3d3LnczLm9yZy8yMDAwL3N2ZyIgeG1sbnM6eGxpbms9Imh0dHA6Ly93d3cudzMu&#10;b3JnLzE5OTkveGxpbmsiIGlkPSJJY29uc19QaWdneUJhbmtfTSIgb3ZlcmZsb3c9ImhpZGRlbiI+&#10;PGcgaWQ9Ikljb25zIj48cGF0aCBkPSJNMTAgNTUuOCAxMy43IDU2LjdDMTQuMyA1Ni45IDE0Ljgg&#10;NTcuMyAxNS4xIDU3LjkgMTYuOCA2MS44IDE5LjQgNjUuMyAyMi42IDY4LjIgMjIuOSA2OC41IDIz&#10;LjIgNjguOSAyMy4zIDY5LjRMMjQuOCA3OC41QzI1IDc5LjUgMjUuOCA4MC4yIDI2LjggODAuMkwz&#10;My40IDgwLjJDMzQuNCA4MC4yIDM1LjIgNzkuNSAzNS40IDc4LjVMMzUuOSA3NS4zQzM2LjcgNzUu&#10;NSAzNy41IDc1LjcgMzguMyA3NS44TDM5LjEgNzUuOUM0MC40IDc2LjEgNDEuOCA3Ni4yIDQzLjEg&#10;NzYuMiA0NS44IDc2LjIgNDguNiA3NS44IDUxLjIgNzUuMUw1MS44IDc4LjVDNTIgNzkuNSA1Mi44&#10;IDgwLjIgNTMuOCA4MC4yTDYwLjQgODAuMkM2MS40IDgwLjIgNjIuMiA3OS41IDYyLjQgNzguNUw2&#10;My45IDY5LjRDNjQgNjguOSA2NC4yIDY4LjUgNjQuNiA2OC4yIDY0LjkgNjcuOSA2NS4yIDY3LjYg&#10;NjUuNSA2Ny40TDY2LjQgNjYuNkM3MS41IDYxLjUgNzUgNTUuMSA3NSA0OCA3NSA0Ni4zIDc0Ljgg&#10;NDQuNyA3NC40IDQzLjFMNzQgNDEuOEM3NS40IDQxLjMgNzYuOCA0MSA3OC4zIDQxIDc3LjYgNDIu&#10;MiA3Ny4xIDQzLjUgNzcgNDQuOCA3Ni44IDQ2LjQgNzcuMyA0Ny45IDc4LjIgNDkuMSA3OSA1MCA4&#10;MC4yIDUwLjUgODEuNCA1MC40IDgzIDUwLjMgODQuNSA0OS4zIDg1IDQ3LjcgODUuOSA0NS42IDg1&#10;LjQgNDMuMiA4My44IDQxLjUgODMuMyA0MSA4Mi44IDQwLjUgODIuMiA0MC4yIDgzLjcgMzkuNyA4&#10;NS40IDM5LjUgODcgMzkuNyA4Ny42IDM5LjcgODggMzkuMyA4OC4xIDM4LjggODguMSAzOC4yIDg3&#10;LjcgMzcuOCA4Ny4yIDM3LjdMODcuMiAzNy43QzgzLjggMzcuNSA4MS41IDM4LjEgODAgMzkuMiA3&#10;Ny44IDM4LjcgNzUuNSAzOC45IDczLjQgMzkuOEw3My4yIDM5LjJDNjguNSAyOC4xIDU1LjQgMjAg&#10;NDMgMjAgMzguNyAyMCAzNC40IDIxIDMwLjUgMjIuOEwxOC4yIDE3QzE4LjEgMTYuOSAxNy45IDE2&#10;LjkgMTcuOCAxNi45IDE3LjIgMTYuOSAxNi44IDE3LjMgMTYuOCAxNy45IDE2LjggMTggMTYuOCAx&#10;OC4xIDE2LjggMTguMkwyMC44IDI5LjVDMjAuNSAyOS44IDIwLjIgMzAuMiAxOS44IDMwLjYgMTku&#10;OCAzMC42IDE5LjcgMzAuNyAxOS43IDMwLjcgMTcuOCAzMi45IDE2LjIgMzUuNCAxNSAzOC4xIDE0&#10;LjggMzguNyAxNC4yIDM5LjIgMTMuNiAzOS4zTDEwIDQwLjJDOC4yIDQwLjYgNi45IDQyLjMgNyA0&#10;NC4xTDcgNTEuOUM3IDUzLjcgOC4yIDU1LjMgMTAgNTUuOFpNNzkgNDVDNzkuMSA0My43IDc5LjYg&#10;NDIuNSA4MC40IDQxLjUgODEuMiA0MS45IDgxLjkgNDIuNCA4Mi40IDQzIDgzLjQgNDQgODMuOCA0&#10;NS42IDgzLjIgNDcgODMgNDcuOCA4Mi4yIDQ4LjQgODEuNCA0OC40IDgwLjggNDguNCA4MC4xIDQ4&#10;LjIgNzkuNyA0Ny43IDc5LjEgNDcgNzguOSA0NiA3OSA0NVpNOSA0NC4xQzguOSA0My4yIDkuNiA0&#10;Mi40IDEwLjQgNDIuMkwxMC40IDQyLjIgMTAuNCA0Mi4yIDE0IDQxLjMgMTQgNDEuMyAxNCA0MS4z&#10;QzE1LjIgNDEgMTYuMyA0MC4xIDE2LjcgMzguOSAxNy43IDM2LjYgMTkuMSAzNC41IDIwLjcgMzIu&#10;NkwyMC43IDMyLjZDMjEuOCAzMS40IDIyLjkgMzAuMyAyNC4yIDI5LjMgMjQuNiAyOSAyNC43IDI4&#10;LjMgMjQuMyAyNy45IDI0IDI3LjUgMjMuMyAyNy40IDIyLjkgMjcuOEwyMi45IDI3LjhDMjIuOSAy&#10;Ny44IDIyLjYgMjggMjIuMyAyOC4zTDE5LjQgMjBDMTkuNCAyMCAxOS40IDIwIDE5LjQgMjAgMTku&#10;NCAyMCAxOS40IDIwIDE5LjQgMjBMMjkuNSAyNC44IDMwLjMgMjUuMiAzMS4xIDI0LjhDMzUgMjIu&#10;OSAzOSAyMiA0MyAyMiA1NC44IDIyIDY3IDI5LjcgNzEuMyA0MEw3Mi41IDQzLjdDNzIuOSA0NS4x&#10;IDczIDQ2LjYgNzMgNDguMSA3MyA1NC40IDY5LjkgNjAuNyA2NC4xIDY2IDYyLjIgNjcuNyA1OS43&#10;IDY5LjYgNTkuNiA2OS42IDU5LjIgNjkuOSA1OS4xIDcwLjYgNTkuNCA3MSA1OS42IDcxLjIgNTku&#10;OSA3MS40IDYwLjIgNzEuNCA2MC40IDcxLjQgNjAuNiA3MS4zIDYwLjggNzEuMiA2MC44IDcxLjIg&#10;NjEuMSA3MC45IDYxLjYgNzAuNkw2MC4zIDc4LjJDNjAuMyA3OC4yIDYwLjMgNzguMyA2MC4zIDc4&#10;LjNMNjAuMyA3OC4zIDUzLjcgNzguM0M1My43IDc4LjMgNTMuNyA3OC4zIDUzLjcgNzguMkw1My4x&#10;IDc0LjggNTIuNyA3Mi42IDUwLjYgNzMuMkM0OC4xIDczLjkgNDUuNiA3NC4yIDQzIDc0LjIgNDEu&#10;NSA3NC4yIDQwIDc0LjEgMzguNSA3My44IDM2LjMgNzMuNCAzNC4yIDcyLjcgMzIuMSA3MS45IDMx&#10;LjYgNzEuNyAzMSA3MS45IDMwLjggNzIuNCAzMC42IDcyLjkgMzAuOCA3My41IDMxLjMgNzMuNyAz&#10;MS45IDc0IDMyLjggNzQuMyAzMy44IDc0LjZMMzMuOSA3NSAzMy40IDc4LjFDMzMuNCA3OC4yIDMz&#10;LjQgNzguMiAzMy40IDc4LjJMMzMuNCA3OC4yIDI2LjggNzguMkMyNi44IDc4LjIgMjYuOCA3OC4x&#10;IDI2LjggNzguMUwyNS4zIDY5IDI1LjMgNjkgMjUuMyA2OUMyNS4xIDY4LjIgMjQuNyA2Ny40IDI0&#10;LjEgNjYuOEwyNC4xIDY2LjggMjQuMSA2Ni44QzIxLjEgNjQuMSAxOC43IDYwLjggMTcuMSA1Ny4y&#10;TDE3LjEgNTcuMiAxNy4xIDU3LjJDMTYuNiA1Ni4yIDE1LjcgNTUuNCAxNC41IDU1TDE0LjQgNTUg&#10;MTQuMyA1NSAxMC42IDU0LjFDOS43IDUzLjkgOS4xIDUzLjEgOS4xIDUyLjFMOS4xIDQ0LjFaIi8+&#10;PHBhdGggZD0iTTM2LjYgMjcuN0MzOC41IDI3LjIgNDAuNSAyNyA0Mi41IDI3IDQ2LjUgMjcuMSA1&#10;MC41IDI3LjkgNTQuMiAyOS42IDU0LjcgMjkuOCA1NS4zIDI5LjYgNTUuNSAyOS4xIDU1LjcgMjgu&#10;NiA1NS41IDI4IDU1IDI3LjhMNTUgMjcuOEM1MS4xIDI2IDQ2LjggMjUuMSA0Mi41IDI1LjEgNDAu&#10;MyAyNS4xIDM4LjEgMjUuNCAzNiAyNS45IDM1LjUgMjYgMzUuMSAyNi42IDM1LjMgMjcuMSAzNS41&#10;IDI3LjYgMzYgMjggMzYuNSAyNy44TDM2LjUgMjcuOEMzNi41IDI3LjcgMzYuNSAyNy43IDM2LjYg&#10;MjcuN1oiLz48L2c+PC9zdmc+UEsDBAoAAAAAAAAAIQDXvLsGghAAAIIQAAAUAAAAZHJzL21lZGlh&#10;L2ltYWdlOS5wbmeJUE5HDQoaCgAAAA1JSERSAAABgAAAAYAIBgAAAKTHtb8AAAABc1JHQgCuzhzp&#10;AAAABGdBTUEAALGPC/xhBQAAAAlwSFlzAAA7DgAAOw4BzLahgwAAEBdJREFUeF7t3YvR60QSBlBC&#10;2BAIgRAIgRAIgRDIgBAIgRAIgRAIYUPY1cdFhfGVPSNbkudxTlVX7XIfv+1rdWt6HvoGAAAAAAAA&#10;AAAAAAAAAAAAAAAAAAAAAAAAAAAAAAAAAAAAAAAAAAAAAAAAAAAAAAAAAAAAAAAAAAAAAACgA/9Z&#10;4uclfl/izyX+u8T/Doz8nb8t8csS3y4BQAN+XOLohF+KFBsAPuinJbYS9BWREQEAH/DJ5L9GXgMA&#10;F0of/uq2z6P4bgkALpL2y1Yy/kRkghiAC7TQ+rkPk8IAJ2up9XMfWkEAJ6pp/aQlk30BR8r+gq2f&#10;dRtaQQAnqW39fL/E0VJQtn7WfWgFARystvWTnbpnyYazrZ95H1pBAAf6VOvnnlYQMI0k1LRekoD/&#10;WGIr4bUSZ7R+7tW2gj4VKT75t0oryplFwMs+ccbOq3Fm6+debSuohbBTGditpY1Wpbii9XOvphXU&#10;SmTkBlClpzvcxBWtn3utt4Luw0gAKGp5o9VWXNn6uddbobQ6CXiqxWMWnsWnJzp7Kpb2KABP/brE&#10;VvJoNa7u/d/rqQBkXgfgoUyobiWPVkMBqI+8VoCHSgnt6oTb2uu55/MChiGh7ePzAoYhoe3j8wKG&#10;IaHt4/MChiGh7ePzAoYhoe3j8wKGIaHt4/MChiGh7ePzAobR20YwUR8pDgAP5XC1reQh+g/HQgNP&#10;5cCwreQh+o9PnpwKdCA94q3kIfqOtH8+8dwEoDM/LLGVRES/4e4fqNbTIyHF80jv3+ofYJfeHg4j&#10;/h1p++TfUPIHXpLHCGZiOA9BL60xF5+P/Bvl3yotH4+ABIZWKkrv3v2e/fcD8CIFAGBSCgDApBQA&#10;gEkpAACTUgAAJqUAAExKAQCYlAIAMCkFAGBSCgDApBQAgEkpAACTUgAAJqUAAExKAQCYlAIAMCkF&#10;AGBSCgDApBQAgEkpAACTUgAAJqUAAExKAQDoXBLp90v8vsQfS5QSb2/x5xK/LfHjEgD87bslkvS3&#10;EueIkeKW9wwwtSTC0e72a8NoAJhW2j6zJv9E3vu3SwCNOCIhpdfrwi77dYmtz2+myJwH0Igj70gV&#10;gsfyucx8938bPywBNOCMpKQQfM3d/z+RCXCgAWfelSoEX7j7/zqMAqABVySm2QtBzd3/SAkx/9Zb&#10;7/E2jAKgAVfemc5YCGru/kecGJ2t6EGXPtGamKkQzJoIjQKgA5/sTY9eCGa9+18ZBUDjSgnq2eFf&#10;2dV6xOqWUZPA7AnQKAAa904BWB1RCHIw2khmv/tfGQVAw44oAKt3CkFex0gkvi+MAqBhRxaA1auF&#10;YJTDwtz9/5tiCI06owCs9haCUe4EJbx/MwqARp1ZAFa1hWCENpC7/22KIjToigKwSiG48ud9gkS3&#10;zSgAGnR1Qh69AORRiFvva40Z7/5XNcWx939/6IoCcKzS+5u5zVEzClAA4EIKwLFGf3/v8vlAQxSA&#10;Y0lwz/l8oCEKwLEkuOd8PtCQ1gqAEO9GJuITmXDPgYOJTEAnfv47sukwx49kXgKmpQAI8aVYrAVi&#10;LQ4wPAVAiMeRkcQvS2T1lvYUw1EAhKiPjBTWggDdUwCEeD3WgpBd7tAdBUCIYyJHWWQOwcQy3VAA&#10;hDg+svJolOPNGZgCIMS5kdVFVhXRpNYKwNE/j7nk+5MWTCJJN5O1idyN/7TEug8gvfvSwX1HR1pE&#10;RgU0RQFgdikWKRIpDLlbT3HY+m4eFQoBzVAAYFtGEBk1pJ+/9V19NzICUQj4KAUA6qwF4YwRQpaS&#10;wuUUAHhN2kZpGW19j18NIwIupQDA+5K4jxoZZI7AxjIuoQDAcfL9TZvoiBVG2kKcTgGAc2TO4N0W&#10;Ua4XbSFOowDAudLOebcQpC3kiAkOpwDANZLA3y0E2asAh1EA4Fr5jmeeYOv7XxOZbHadcAgFAD7n&#10;1RFBriPnC/E2BQA+K3ME6fFvXQ+l0BLiLQoAtOHVtpCWEC9TAKAd+f6/0hbKdaUlxG4KALQnbaFX&#10;NpPZM8AuCgC0K7uBt66TZ5FWElRRAKBtuavfulaehclhqigA0L5XVgplLgGeUgCgH3tbQlkhBA8p&#10;ANCXvS2hjBxgkwIA/UlLqHQt3UaKgGuLrygA0KdcK3vmBYwE+IoCAP3aWwTMCfAvCgD0b8/jKH9b&#10;Av6iAMAY9hwh4XGT/EUBgHHsWSbq2AgUABjMnpGAIjA5BQDGs6cIOEV0YgoAjKl2YjjXpAfOT0oB&#10;gHHVLhG1PHRSCgCMK9dTbRFwjPSEFAAYW66p2ofLmA+YjAIA40uPf+t6u49cn+YDJqIAwBx+WGLr&#10;mrsP8wETUQBgHrXLQ80HTEIBgLnUTgrnyGkGpwDAXGrnAzJxzOAUAJhP7XyAoyIGpwDAnGrmA3K9&#10;WhU0MAUA5lUzH+D5AQNTAGBemejdug7vw4TwoBQAmFtNK8iE8KAUAJhbrrmaoyLsDRiQAgDUrArK&#10;tWtCeDAKABA1E8I/L8FAFAAgajaI5fp1jQ5EAQBWNQ+VNwoYSGsFQIh3IxOaiZxqmTXsWeWSpJWz&#10;7vWwn8v1XpoQzjXMIBQAMWOkMGRVi/XtX0ux3PrMbsOKoEEoAGL2yORnkp7RwRe55rc+p9swChiE&#10;AiDEP5GRgQPQ6uYCfE4DUACE+DoyKpi5PWQUMAkFQIjHkRHBrK2hmiMijAI6pwAIUY60RGYrBDWj&#10;ACeFdk4BEKI+ZlsDXzMKMHnesdYKwNE/j/kkISXSw88ZN0naSWS1z8ItRfYXzKJmFGBJaMcUAGaS&#10;71cSVpL41vevNmaaJLYxbGAKADPLJGb62FvfxVLku5zdxaPLZ7T1/m9DG6hTCgB8SWA1/e6tGL0F&#10;kmty633fRj47OqQAwD/S1nmlEGSV0MhKn0muazp0ZULOcFkBoAf5rtY8Jes2Rl4SWfPAGHsCOnRF&#10;Qs7FlDuk0s9yF0Fr0t7Z+q4+ipGTYKkgagN16MwCUJv418jKCmhNvsdb39dHkd8/otL5QG7gOnRG&#10;Adib+NeYbZMN/cgkce0+gnzvR1wims9g6/3ehtVAnTmyALya+BP5M/r/tK52/0DaJSN+n0ttIJvC&#10;OnNEAXgn8Sfy5zLJBD2oXSU04o7h0nt3NlBn3ikA7yb+RP6s1QP0pnbz2GgTo6VNYbme6cg7yfvd&#10;yB3SzGeu06/cGNXOCYzUF8/73nqPt2EeoCOfKABJ/KOulGAeSYY1189obRHzAAO5sgBI/Iwm3+et&#10;7/p9jDTSLS0HNQ/QkSsKgMTPyGp2yY60x6X0fpNT6MSZBUDiZxb5rm9dA7cxyko38wADOaMASPzM&#10;pmaTVHrnoyjNA7j+O3FkAZD4mVnN0tBRljyX3quJ4E4cUQAkfqhrjYzSHzcRDHCnZpfwCP3x0kRw&#10;bgoBplIzChhhd3BG/FvvbY1RRjoAu5TaIyMkx5pCl98DMJWafQEjzJmV5g8d8wJMJ3e+peQ4wrMv&#10;SnsfrAQCpjTDscmlVpcHPAFTqmkD9d4jT4Lfel9rjHYUNkCVmknS3ucBSs8GsBcAmNboPfLSKEcB&#10;AKY1eo/cZjCAB0a/Q84yz633tcZIR2AD7FJKkL2fDlo6AXWk008BdilNBPe+I3j09wfwlq3EuIYC&#10;ADCw0o7g3m29p9vofa8DwMtKBaD3BDn6+wN4WenRiaOHZwMD01IAACalAABMSgEAmJQCADApBQBg&#10;UgoAwKQUAAAAAAAAAAAAAAAAAAAAAAAAAAAAAAAAAAAAAAAAAAAAAAAAAAAAAAAAAIAD/LTEt1/+&#10;JwCz+G6J/y7x+1//D4Ap/GeJP5b439+RkQAAE/h5iTX5r6EVBDC475dI6+e+AGgFAQzsvvVzH1pB&#10;AIPaav3ch1YQwGDWVT9bSf82tIIABpLWTxL7VsLfih+XAGAA6e1vJfpHkZGCVhBA55LIa1o/9/Hb&#10;EgB0LIl8K8HXxA9LANChJPCtxF4bGTkA0JlM/L7S+rmPX5YAoCNJ3FsJ/TaebQq7DRPCAJ14dNzD&#10;beTX8/t+vflvj8LeAIBO1Kz5X1s7aRX9ucTW77kNE8IAjatZ85+En8S/qpksNiEM0LDaid+tnb41&#10;o4a0iwBoUM1hb482eGWid+v334cJYYDG1Oz4za/nULhHalYOmRAGaExNCycjhGdMCAN0pmYS937i&#10;9xETwgAdqbn733PEc80GMUdGA3xYEvFWgr6NvSd71kwIGwUAfFBNzz6JOjt+96rZIVyaUwDgJDXL&#10;Pl89zC3FZevvu40UF8tCAS5Ws+nr3QRds6vY5jCAi9Xc/R/RoqlZFmoUAHCRmk1ftcs+S86YZAbg&#10;RTUTtGnfHKVmWeizHcYAHKBmiWb2BRxx97/KKqKtn3MbjogAOFnNeT1nHNVQ83B5cwEAJ6np/Z91&#10;J54Wz9bPuw0rggBOUrPy58yD2owCAD6gZt3/2X34mvkHowCAg9Xc/b9y5MNeRgEAF8rdf2lD1lWr&#10;cGpGAa8ePwHAnU/3/u+VRgFpVQHwppq7/2zUulLNvoAjN6IBTKnmCV2fSLY1x1AD8IaadsuRu35r&#10;1ZwR5KlhAC+qmXA94sTPV5VGASleALygNPmbu/9PLrmseV6AJaEAL2j9Djutp63XdRsmgwF2qjl7&#10;58qln4+UjqY2GQywU6n9k9FBC2omg7WBAHYotX8+Ofl7r/RatYEAKtW0f1q6qy49o8BqIIBKpdU1&#10;V+/8LanZrAZAhdLmr9YOW6tZDXTFSaUA3Sv11FtY/XMvp5FuvdY1zAMAFNTs/v3E0Q8lpVVL5gEA&#10;CkonbbbW/1+V5gFafd0AzSitq7/qwS97lUYuNoQBFJRWALX6zN2aiWAAnij10lt+3GLu8rde8xot&#10;zl0ANKPUAmp1BBBbr/c2AHiiNJna6mqa0hxAK2cXATSrtAqo1Ung0vEVVgEBFPS6mqbX1UsAzahZ&#10;TdPSQXCr0oFwLU9eAzSjx+OVHQkNcIDS3XRr7ZSa00BbHLUANKcmoWbStRWlgmUCGGCH0qaqVpaD&#10;5s6+9FpbenoZQPNKD1tPtDAKKB0DnfAsAIAdSvsBEp/eXFXTqtL+AXhB6clgiU+1gmpaP4nsDwBg&#10;p9KmsDWuTrLZq5A7+63Xchs2fwG8oWYUkLhqnX2Sf+1r0vsHeEPtKCBx9mqbTDrX3PknWlmlBNC1&#10;msnWNdJ2OePc/dzN1/T8E5mctvEL4CA1y0Jv46jRQBJ/bcsnkSKh9QNwsNr2yxq5E08h2Hs3nhFE&#10;knh2+Nbe9a9h1Q/ACZKYS4euPYq0hlIM0k5Kcl+LQv7O9Pbz3/JrGWnsTfprOPET4ERJ2HtHAleE&#10;5A9wkT19+TMjowVtH4CLlU7hPDvSjjLhC/Ahuft+dV7gncicgqWeAA3ITuCtRH10JPG39CwCAP52&#10;VlsoiT+rhABo3LtLOhPr0lF3/ACdSjFIIk8kqSfWJJ8CkTmELC3NyqKMIDKvoL8PAAAAAAAAAAAA&#10;AAAAAAAAAAAAAAAAAAAAAAAAAAAAAAAAAAAAAAAAAAAAAAAAAAAAAAAAAAAAAAAAAADd+Oab/wNd&#10;+83OxXlVlAAAAABJRU5ErkJgglBLAwQKAAAAAAAAACEAiUk7f10HAABdBwAAFQAAAGRycy9tZWRp&#10;YS9pbWFnZTEwLnN2Zzxzdmcgdmlld0JveD0iMCAwIDk2IDk2IiB4bWxucz0iaHR0cDovL3d3dy53&#10;My5vcmcvMjAwMC9zdmciIHhtbG5zOnhsaW5rPSJodHRwOi8vd3d3LnczLm9yZy8xOTk5L3hsaW5r&#10;IiBpZD0iSWNvbnNfTGVha3lUYXBfTSIgb3ZlcmZsb3c9ImhpZGRlbiI+PGcgaWQ9Ikljb25zIj48&#10;cGF0aCBkPSJNNTUuMDE4IDMxIDUxLjAxMSAzMSA1MS4wMTEgMjkuNzY0IDQ5LjE4MiAyNi4xMDVD&#10;NDguODQ1IDI1LjQyNTggNDguMTUxMiAyNC45OTcyIDQ3LjM5MyAyNUw0NS4wMTEgMjUgNDUuMDEx&#10;IDE5IDU0LjAxMSAxOUM1NS4xMTU2IDE5IDU2LjAxMSAxOC4xMDQ2IDU2LjAxMSAxN0w1Ni4wMTEg&#10;MTVDNTYuMDExIDEzLjg5NTQgNTUuMTE1NiAxMyA1NC4wMTEgMTNMNDYuNTQ3IDEzIDQ1LjE0IDEw&#10;Ljg5MUM0NC43NzAxIDEwLjMzMzUgNDQuMTQ1MSA5Ljk5ODg2IDQzLjQ3NiAxMEwzOC41NDcgMTBD&#10;MzcuODc3OSA5Ljk5ODg2IDM3LjI1MjkgMTAuMzMzNSAzNi44ODMgMTAuODkxTDM1LjQ3NiAxMyAy&#10;OC4wMTEgMTNDMjYuOTA2NCAxMyAyNi4wMTEgMTMuODk1NCAyNi4wMTEgMTVMMjYuMDExIDE3QzI2&#10;LjAxMSAxOC4xMDQ2IDI2LjkwNjQgMTkgMjguMDExIDE5TDM3LjAxMSAxOSAzNy4wMTEgMjUgMzQu&#10;NjMgMjVDMzMuODcxOCAyNC45OTcyIDMzLjE3OCAyNS40MjU4IDMyLjg0MSAyNi4xMDVMMzEuMDEx&#10;IDI5Ljc2NCAzMS4wMTEgMzEgMTkuMDExIDMxIDE5LjAxMSAyOS42MThDMTkuMDE0IDI4Ljg1OTcg&#10;MTguNTg1NCAyOC4xNjU4IDE3LjkwNiAyNy44MjlMMTQuMjQ3IDI2IDEwLjAxMSAyNiAxMC4wMTEg&#10;NTIgMTQuMjQ3IDUyIDE3LjkwNiA1MC4xNzFDMTguNTg1NCA0OS44MzQyIDE5LjAxNCA0OS4xNDAz&#10;IDE5LjAxMSA0OC4zODJMMTkuMDExIDQ3IDU1LjAxOCA0N0M1OS45ODYzIDQ3LjAwNTUgNjQuMDEy&#10;NSA1MS4wMzE3IDY0LjAxOCA1Nkw2NC4wMTggNTggODAuMDE4IDU4IDgwLjAxOCA1NkM4MC4wMDI2&#10;IDQyLjE5OTMgNjguODE4NyAzMS4wMTU0IDU1LjAxOCAzMVpNNTQuMDExIDE3IDQ3LjAxMSAxNyA0&#10;Ny4wMTEgMTUgNTQuMDExIDE1Wk0zOC41NDcgMTIgNDMuNDc2IDEyIDQ1LjAxMSAxNC4zIDQ1LjAx&#10;MSAxNyAzNy4wMTEgMTcgMzcuMDExIDE0LjNaTTI4LjAxMSAxNSAzNS4wMTEgMTUgMzUuMDExIDE3&#10;IDI4LjAxMSAxN1pNMzkuMDExIDE5IDQzLjAxMSAxOSA0My4wMTEgMjUgMzkuMDExIDI1Wk0zMy4w&#10;MTEgMzAuMjM2IDM0LjYzIDI3IDQ3LjM5MyAyNyA0OS4wMTEgMzAuMjM2IDQ5LjAxMSAzMSAzMy4w&#10;MTEgMzFaTTE3LjAxMSA0OC4zODIgMTMuNzc2IDUwIDEyLjAxMSA1MCAxMi4wMTEgMjggMTMuNzc1&#10;IDI4IDE3LjAxMSAyOS42MTggMTcuMDExIDQ4LjM4MlpNNjYuMDE4IDU2QzY2LjAwMjEgNDkuOTMx&#10;NSA2MS4wODY1IDQ1LjAxNTkgNTUuMDE4IDQ1TDE5LjAxMSA0NSAxOS4wMTEgMzMgNTUuMDExIDMz&#10;QzY3LjY5ODcgMzMuMDM1NyA3Ny45NzUzIDQzLjMxMjMgNzguMDExIDU2WiIvPjxwYXRoIGQ9Ik02&#10;NS4zNjggNzkuMUM2NS4zMjQ3IDgyLjg2NTUgNjguMzQwNiA4NS45NTM5IDcyLjEwNiA4Nkw3Mi4x&#10;OTEgODZDNzUuOTI1NSA4NS45OTg2IDc4Ljk2NSA4Mi45OTUyIDc5LjAxMSA3OS4yNjFMNzkuMDEx&#10;IDc5LjFDNzkuMDExIDc0LjcwOSA3Mi4xOSA2NS4wMTYgNzIuMTkgNjUuMDE2IDcyLjE5IDY1LjAx&#10;NiA2NS4zNjggNzQuNzMyIDY1LjM2OCA3OS4xWk03Ny4wMTEgNzkuMTI1IDc3LjAxMSA3OS4yNDFD&#10;NzYuOTY3NSA4MS44NzQ4IDc0LjgyNTIgODMuOTkgNzIuMTkxIDg0TDcyLjEzMSA4NEM2OS40NjI5&#10;IDgzLjk2MTYgNjcuMzMwNyA4MS43NjgxIDY3LjM2OCA3OS4xIDY3LjM2OCA3Ni45MzEgNjkuOSA3&#10;Mi4yMzggNzIuMTkyIDY4LjYyNCA3NC40ODIgNzIuMjI0IDc3LjAxMSA3Ni45MTIgNzcuMDExIDc5&#10;LjEyWiIvPjwvZz48L3N2Zz5QSwMECgAAAAAAAAAhAFUqXXVsEAAAbBAAABUAAABkcnMvbWVkaWEv&#10;aW1hZ2UxMS5wbmeJUE5HDQoaCgAAAA1JSERSAAABgAAAAYAIBgAAAKTHtb8AAAABc1JHQgCuzhzp&#10;AAAABGdBTUEAALGPC/xhBQAAAAlwSFlzAAA7DgAAOw4BzLahgwAAEAFJREFUeF7t3a2ybMd5BmAB&#10;g0AB45RAWAIMHBRyQC5Al2BoKBAY4CqHJEQgICDAIDBAIOGncgW6BF2CQKCB0m+VJjUe9zn9rZlZ&#10;f72ep+qtcln77POze3p1f/2zvgAAAAAAAAAAAAAAAAAAAAAAAAAAAAAAAAAAAAAAAAAAAAAAAAAA&#10;AAAAAAAAAOBEvvw5X90FgBNKZ/6rlq9bvmn5tuW7lo8t3/+cH1p+bPlpkHxNvjbJr8v3yPf6Q8vv&#10;Wj60eGAAbCwdfTrg37Skk7918JWOfY3kIZGHQx4MefDkzwbAG9w6/HSwe3b0S5MHUx5QHggARWft&#10;8Ee5zRI8EADupNNPSSej5lk6/FHyQMjfGeBybiP9LKxepdP/VDwMgEtIp5/aeBZPe53h1ZN/m+xm&#10;AphCRvu3mn6v09srmXnc0vvveyb/Vvk3y78dwOmk88qIdqsONr9POs6UVPL7ZltmSiuZdSQZWWf/&#10;fv5cn+pY8//na/K1+TU5V5Dk+6RDzjrF1rOX/F2cOwBOIZ3Vmh1/vm864vuDWemwtx4t5++Zh0P+&#10;DPmz5M/U+/O+Kx4EwGGlE16j4791+LfOfuuOfqnbQ2GtB4IHAXAY6ZTf3fGnlJPveYYOf+T2QHj3&#10;GkhKXR4EwC7SMb+z47+N8mfv1LI28c6HQX4GAJvJqPYdi6F5eKTTv+LWx/yd83d/xwM038NZAmBV&#10;6bRSeuh1QtWks8pof4+F26PKAzULyb1/ryXJzEJZCHird5R78mtT/tDpf17+jV6dXSkLAW+RhdhX&#10;OiQd/3NefRAoCwFPS4f9SlkinZeO/3WvPghSsgMoS33+2Z0qqe/r+N/vlYX3/CyvuNAOLJTO+5la&#10;v1LPNp79+ST5tQB/5pWST36d3SfbevZnpSQE/ImUB54pL6S0kEVi9vFsqS4/ayUh4KmSgnLPseRn&#10;0fs5jaIkBBeWk6i9juFzySKvcs/xPFvCSxsALuSZzuI26ufYnpkNWBeAi3im81frP5dn1gYyswMm&#10;ls5/6V0+6RjU+s/pmQe9nzVMKB/sdOa9D34vSj5zWFoSykPAGg9MZOk2TyWfuSwtCeXhb5soTCCj&#10;uaWdvzLAfJ6ZAXoIwInlQ79k5KfeP78la0B5CGgPcEJLR3y5Q96H/Rrys+61gV4ye9Qu4ETygV0y&#10;0vMCketZcggws0jgBNL5L9n+5yTodeWFMb020Utmk8DBVaf3qe96YxTZ7dVrH704MQwHtmTPt86f&#10;myUPAeVCOKAlnb+yD4+WlIMMHuBAsl87JZ3eh/UxRnB8ypLdQc4IwAEs2e6p82ekuoEg20OBnVVH&#10;bVnAs5+biuoWYovCsKNq3d/1DixVnVV+3QJsLHf8VOr+TnLyjLSZ6jUi1gNgQ9W6fx4QbvXkWRlk&#10;9NrVY6wHwIaqdX/3+fOqlHh6besx1gNgA9UPZHZzwDtUF4WtB8CKqnVZdX/eqdruUnIEVlK5wVHd&#10;nzVU1wOcMocVVHf9+ACylmr5MW0VeKNKHdZCHGurtENXR8MbVUZemR3Yj83ash7Qa3+PsSAMb1Bd&#10;gFP6YSuVE+gWhOENKgu/dv2wtcqgxOWD8ILqwq/pNltLubHXFh9jQRieVBn9W/hlL5Wrox1IhCek&#10;pDMa/Vv4ZU+VNpqYBcBCldG/hV/2VnmVpFkALFAZWVn45SjSFntt9Ja0ZbMAKDL650wqswDtFQoy&#10;qq+MqIz+OZJKmwUGjP45I7MAeJHRP2dmFgAvqNz5YxTFUVVmAfkaoGN006LRP0dWmcG6KRQ68uFJ&#10;B9/70Nxi9M/RVdawbAmFB5UbFn1wOLoMZHpt9z5p68CdTI17H5Zb3PnDWYzuCLIYDHcqNyu68ZOz&#10;qGxmMJuFn43qphZ/OZvRYrD7geBnow+L8g9nk5fB9NryLcpA0FSmy8o/nE2lrOlMAJdXWTBT/uGM&#10;lIFgYPQh8V5VzkoZCD4jOyF6H4z7fGiBM6qcCbAbiMsa1f+NkDi70QzXoTAua1T/t/uHsxuVgbRx&#10;Lms0OrJLgrMzy4WOyjY59VHOzjoAdIzuTv++BWZgHQAejO7+t0eaWVgHgAfq/1yFdQC4oy7KlWjv&#10;cGe0AJzZAcxkNON14JHLGC0Ae28qsxmdebEQzGWMXv/o/h9mM3rnhTbPZYx2AFkAZjajhWA7gbiM&#10;UT3U/f/MZrTuZScQl9H7ANzHjghmU9kJlK+BqRkJcVVp2702f0s+GzC1bHfrNf5bXAHBrLK7rdfm&#10;b7ETiOmNdgC5AoJZja6EyE4hmJrtcFyVts/ljUZBpsHManQA0uyX6Y1ORDoDwKycBeDyHALjqjwA&#10;uLzRA8AhMGY12gHnDiymN9oK51ZEZjU6A2MLNNNLI+81/lschmFWOeHea/O3uAad6Y3uAXINBLMa&#10;XQfhFDzT8wDgqjwAuLzRfSguxGJmvTZ/H5har9HfB2bWa/P3gan1Gv19YGa9Nn8fmFqv0d8HZtZr&#10;8/eBqVkD4Mp6bf4+MLXRA8AuIGY1OgdgFxDTcxCMqxqdBHYQjOm5CoKrchUEl+c6aK7KZXBcnhfC&#10;cFVeCMPljV6L572ozGr0PmyvhGR63ovKVWn7XN5oGuytSMzK+heXN3otnr3QzMrb8Lg8V+JyVa5C&#10;h8ZpYK5mdAo4gUsYnQZ2GIzZjM4AOATGZTgLwNWMtoDa/MBljLbD+TAwm9GgxxZQLmO0E8h0mNmM&#10;dgDZAspl2AnE1Yx2ANkCymWMHgCJnUDMYnQLaKK9cymjnUAWgpnF6PS7kieXM1oUsxDMLEZXQFgA&#10;5nJcCcFVqP/DA+sAXIH6P3zCaGRkHYCzU/+HT7AOwOxG9X9vAeOyrAMwu9Es1wEwLquyDmCBjLNS&#10;/4eB0QjJFJmzGt15pf7P5Y3WAZSBOKvR4Mb+fy5PGYgZVco/3nsBjTIQs1H+gSJlIGaj/ANFlTKQ&#10;7XKchfIPLKQMxCxGh7+Uf+DBqAyU2DPN0WU2m5Jlr/3ekvUB4E6lDGQWwNGNFn8T5R/oyNS494G5&#10;xWIwR5ZBzKiU+bEF6BjdnJi4IZSjqrRfmxngM0YjKLMAjiqj+16bvSVtO7ME4BOMojij0c22icVf&#10;GKgsBmckBUcyGv1n5mr0DwWVLaFmARxFZfRvBxsUVWYB1gI4grTV0e61JKeDgaLRacpETZW9ZVda&#10;r23ex6tNYaHqLMDpYPaSNjratZY4+AVPqMwC1FbZS+XUr1s/4UmVWUBiFsDW0uYyA+21x1vMUOFF&#10;lVGW4/VsLXX9Xlu8jzUqeFG1zuqKCLZSWfi17x/epHI6ODHdZm2V0k9iQAJvVNlrrRTE2iqlH3f+&#10;wJtl5NX7sD3GyIu1VEo/iW2fsILKFRGJU5e8W7X0Y9snrKhSCnJZHO+Uco7SDxxAtRRkPYB3qc48&#10;lX5gA5WzAYn1AF5Vrfsr/cCGKqWgJFf1wjMyoq/U/dMWlX5gQ9VSUD7AFoVZqrrom69R+oEdVF7E&#10;kVicY4m0ldEbvm5RZoQdVW4MTSwKU1XZ8ZOo+8MBVEdrXszBSHXRV90fDiIfxMqFcYl3CfMp1c4/&#10;bS1rBMBBVBeFE4t2PMpGAYu+cGL5YPY+tI/Jh9gIjpvqjp/Eoi8cWPXUZmq4EBZ9YSI+0FRV6/5p&#10;UxZ94SScFGbESV+YVD6w1UU96wHXk/ZRGSSkfThJDieUD27vQ/0Yh8Sup3qA0AwRTqxa4/VBv47q&#10;FSLWiGAClZPCSkHXUC0Nps2o+8MElnzomVtlm7C6P0ymekhMKWhe1dKPNgATqo7+TP3nU931o+4P&#10;k0onULk0zq2h86m8RtTDHyZXLQWpAc+jetGbm2LhAipXRWSmwBwqu8DM+uAiqqUgNz+eX+UciNIP&#10;XExlR0g6BmcDziudeqX040EPF1QpBeXKAM6psvDr7AdcVEaIvU7hMRaEz6fykpf8d2/3ggurjBK9&#10;POZ8Kgu/9vwDpQVhp0PPo7q+Y+EXKHcYHF869cqJXwu/wP+rLAinXMSxVbZ9WvgF/kQWDXudxX0y&#10;C7At9Liq2z4t/AJ/pvKWKNtCj6uyoO/EL9BV3RZqFnA81W2ftvQCn1SpIZsFHE/lqm9rOMBQZVuo&#10;WcBxVEf/tn0CQ7kWuNeJ3Ect+TgqazdG/0BZZRagnry//Ax6P5v75Gdp9A+UVQ6HuSJif5XzG170&#10;AixWOVHqioj9VN7u5tAX8JRKecEsYD+VC98c+gKeVikxmAVsz+gfWF22GPY6l/uYBWzP6B/YhFnA&#10;sVRG/7bpAm9RnQXkFLGsH6N/YFOVw0ZyjBj9A29VmQXIMWL0D7ydWcDxY/QPrMIs4NjJhW9G/8Bq&#10;sgjZ63xk/7jwDVhd5e552Tb5mbjwDdhEZgKVG0Nl3dy23wJsLgfActtkyg8Zhco2Saefu5qM+gEA&#10;AAAAAAAAAAAAAAAAAAAAAAAAAAAAAAAAAAAAAAAAAAAAjuVvWj7Iavl1y1+0ABzGNy3/2/KTrJ4/&#10;tnzX8ssWgF39Y0uvo5J1898tf9kCsIsvWzIi7XVQsn5+2wKwi9Slex2TbJN/awHYxd+19Dom2Sb/&#10;0gKwi1+0/NDS65xk/WQGBrCbbE38saXXQcl6+X0LwO6+avnXlo+yev6j5esWAAAAAAAAAAAAAAAA&#10;AAAAAAAAAAAAAAAAAAAAAAAAAAAAAAAAYGdftvxDy3+2fJTV8l8tv2/5dQvA7v6q5YeWn2Sz/LHl&#10;ty0Au/q+pddJybrJQ8BMANjN37b0OifZJv/UArCLv2/pdUyyTf69BWAXv2zpdUyyTb5pAdjNP7f0&#10;OidZN//T8tctALv5Rcu3Lb1OStZJFt6z+wrgEFIO+iCrR8cPAAAAAAAAAAAAAAAAAAAAAAAAAAAA&#10;AAAAAAAAAAAAAAAAAHA9X7b8oeX7lp8OnO9aftUCwBt81fJjS6/DPWq+bgHgRRn59zrZIycPLABe&#10;9ENLr5M9ejJzAeAFZyv/3OIBAPCioy/8fipZuAbgBd+29DrYIycPLQBe9E1Lr5M9crIdFIAXZUtl&#10;r5O9z5bbLlPaGa1L/K4FgBelwx3tBNpy22WlJGUBGOBNKp1uSkVryynf0ehf/R/gjTIL6HW290nH&#10;vPbI+2NL7/e+j/IPwJtVtoPma9baflmZheQhZPsnwJt9aOl1uo/JesE7ZwLp0KvXURj9A6wk2yt7&#10;He9jMhJ/x62c6fyrv2cePEb/ACtJB7vkbqCUbZ6ZDeT3+U3LklPImaEAsKLKuYDHVB8E6fizm2jp&#10;BXT5/gBsILX2Xkc8Sjr2lHTSYaejz8Mk3yu7ezLaH23x7CXrAwBsqLIrZ+2suesIgM/Y82UxmTXo&#10;/AF2tMdlcZl96PwBDiBbPpfs2Hk2WSPY4soJABZaa10gHX/KTS55Azi4jNKf2dHzmHyP1PrfcagM&#10;gA3lQZBtn0seBrdOP79WnR9gAinf5HRv9v2nVJSkrJPkf6fDz0hfpw8AAAAAAAAAAAAAAAAAAAAA&#10;AAAAAAAAAAAAAAAAAAAAAAAAAAAAAAAAAAAAAHBgX3zxf0ADe+A/UY43AAAAAElFTkSuQmCCUEsD&#10;BAoAAAAAAAAAIQBlJCNVYwcAAGMHAAAVAAAAZHJzL21lZGlhL2ltYWdlMTIuc3ZnPHN2ZyB2aWV3&#10;Qm94PSIwIDAgOTYgOTYiIHhtbG5zPSJodHRwOi8vd3d3LnczLm9yZy8yMDAwL3N2ZyIgeG1sbnM6&#10;eGxpbms9Imh0dHA6Ly93d3cudzMub3JnLzE5OTkveGxpbmsiIGlkPSJJY29uc19MaWdodGJ1bGJf&#10;TSIgb3ZlcmZsb3c9ImhpZGRlbiI+PGcgaWQ9Ikljb25zIj48cGF0aCBkPSJNNjEuMDcxIDU4Ljgy&#10;NEM2Mi4xMzEgNTYuNjY0IDY0LjYzMSA1MS44MjQgNjYuOTIxIDQ5LjMyNCA2OC43NzkxIDQ3LjIz&#10;MDMgNzAuMjQ4OCA0NC44MjE5IDcxLjI2MSA0Mi4yMTIgNzIuMzIxNyAzOS40NDQ5IDcyLjkwOTUg&#10;MzYuNTE5MSA3MyAzMy41NTdMNzMgMzIuN0M3MyAxOC44OTI5IDYxLjgwNzEgNy43IDQ4IDcuNyAz&#10;NC4xOTI5IDcuNyAyMyAxOC44OTI5IDIzIDMyLjdMMjMgMzMuNTZDMjMuMDkxIDM2LjUyMTUgMjMu&#10;Njc5MiAzOS40NDY2IDI0Ljc0IDQyLjIxMyAyNS43NTIyIDQ0LjgyMjkgMjcuMjIxOSA0Ny4yMzEz&#10;IDI5LjA4IDQ5LjMyNSAzMS4zNyA1MS44MTUgMzMuODcgNTYuNjY3IDM0LjkzIDU4LjgyNSAzNS4y&#10;NTI3IDU5LjQ3NDggMzUuOTE1NSA1OS44ODU4IDM2LjY0MSA1OS44ODZMNTkuMzYgNTkuODg2QzYw&#10;LjA4NTcgNTkuODg1NiA2MC43NDg2IDU5LjQ3NDIgNjEuMDcxIDU4LjgyNFpNNTkuMyA1Ny44ODUg&#10;MzYuNyA1Ny44ODVDMzUuNDEgNTUuMjYxIDMyLjkyNSA1MC41NDUgMzAuNTc5IDQ3Ljk5NCAyOC44&#10;NzkyIDQ2LjA4MTIgMjcuNTM1MSA0My44Nzk5IDI2LjYxIDQxLjQ5NCAyNS42MzE1IDM4Ljk0NjQg&#10;MjUuMDg3MiAzNi4yNTI3IDI1IDMzLjUyNUwyNSAzMi43MzRDMjQuOTkwNiAyMC4wMzE1IDM1LjI4&#10;MDQgOS43MjYzOSA0Ny45ODMgOS43MTcgNjAuNjg1NiA5LjcwNzYxIDcwLjk5MDYgMTkuOTk3NSA3&#10;MSAzMi43TDcxIDMzLjUyOUM3MC45MTQgMzYuMjUzNCA3MC4zNzE1IDM4Ljk0NDEgNjkuMzk1IDQx&#10;LjQ4OSA2OC40NzQ5IDQzLjg2ODYgNjcuMTM3MyA0Ni4wNjQ4IDY1LjQ0NSA0Ny45NzQgNjMuMDY2&#10;IDUwLjU3IDYwLjU4MyA1NS4yODEgNTkuMyA1Ny44ODVaIi8+PHBhdGggZD0iTTU5LjE1OCA2NS45&#10;NDEgMzcuMTU4IDY1Ljk0MUMzNi42MDU3IDY1Ljk0MSAzNi4xNTggNjYuMzg4NyAzNi4xNTggNjYu&#10;OTQxIDM2LjE1OCA2Ny40OTMzIDM2LjYwNTcgNjcuOTQxIDM3LjE1OCA2Ny45NDFMNTkuMTU4IDY3&#10;Ljk0MUM1OS43MTAzIDY3Ljk0MSA2MC4xNTggNjcuNDkzMyA2MC4xNTggNjYuOTQxIDYwLjE1OCA2&#10;Ni4zODg3IDU5LjcxMDMgNjUuOTQxIDU5LjE1OCA2NS45NDFaIi8+PHBhdGggZD0iTTYwLjE1OCA3&#10;NS4wN0M2MC4xNTggNzQuNTE3NyA1OS43MTAzIDc0LjA3IDU5LjE1OCA3NC4wN0wzNy4xNTggNzQu&#10;MDdDMzYuNjA1NyA3NC4wNyAzNi4xNTggNzQuNTE3NyAzNi4xNTggNzUuMDcgMzYuMTU4IDc1LjYy&#10;MjMgMzYuNjA1NyA3Ni4wNyAzNy4xNTggNzYuMDdMNTkuMTU4IDc2LjA3QzU5LjcxMDMgNzYuMDcg&#10;NjAuMTU4IDc1LjYyMjMgNjAuMTU4IDc1LjA3WiIvPjxwYXRoIGQ9Ik01My44IDgzLjA4QzUzLjg0&#10;NDIgODIuNTI5NSA1My40MzM3IDgyLjA0NzQgNTIuODgzMiA4Mi4wMDMyIDUyLjg1NTUgODIuMDAx&#10;IDUyLjgyNzggODEuOTk5OSA1Mi44IDgyTDQzLjI0NiA4MkM0Mi42OTM3IDgxLjk5ODIgNDIuMjQ0&#10;NSA4Mi40NDQ0IDQyLjI0MjcgODIuOTk2NyA0Mi4yNDI2IDgzLjAyNDggNDIuMjQzNyA4My4wNTMg&#10;NDIuMjQ2IDgzLjA4MSA0Mi40OTggODYuMjcxIDQ1LjI4ODQgODguNjUyNyA0OC40Nzg0IDg4LjQw&#10;MDYgNTEuMzE4MiA4OC4xNzYzIDUzLjU3MzYgODUuOTIwOCA1My43OTggODMuMDgxWk00OC4wMyA4&#10;Ni40MTdDNDYuNDcxNSA4Ni40MDM1IDQ1LjA3NjIgODUuNDQ4MSA0NC41IDg0TDUxLjU2MSA4NEM1&#10;MC45ODY4IDg1LjQ0OTcgNDkuNTkwMyA4Ni40MDU5IDQ4LjAzMSA4Ni40MTdaIi8+PC9nPjwvc3Zn&#10;PlBLAwQUAAYACAAAACEADFsgZeAAAAAJAQAADwAAAGRycy9kb3ducmV2LnhtbEyPQWuDQBSE74X+&#10;h+UVemtWkyjGuIYQ2p5CoUmh5LbRF5W4b8XdqPn3fT21x2GGmW+yzWRaMWDvGksKwlkAAqmwZUOV&#10;gq/j20sCwnlNpW4toYI7Otjkjw+ZTks70icOB18JLiGXagW1910qpStqNNrNbIfE3sX2RnuWfSXL&#10;Xo9cblo5D4JYGt0QL9S6w12NxfVwMwreRz1uF+HrsL9edvfTMfr43oeo1PPTtF2D8Dj5vzD84jM6&#10;5Mx0tjcqnWhZxytOKpgvliDYXyVxBOKsYBklIcg8k/8f5D8AAAD//wMAUEsDBBQABgAIAAAAIQAx&#10;CFYMDAEAANMGAAAZAAAAZHJzL19yZWxzL2Uyb0RvYy54bWwucmVsc7yVzWrDMBCE74W+g9l7LMtJ&#10;nKREziUUci3pAwh7bYtYP0hqaN6+glJoIFVve5TEznzMwGp/+NRzcUUflDUCeFlBgaazvTKjgPfz&#10;62ILRYjS9HK2BgXcMMChfX7av+EsYxoKk3KhSComCJhidC+MhW5CLUNpHZr0MlivZUxHPzInu4sc&#10;kdVV1TD/WwPaO83i1Avwpz75n28uOf+vbYdBdXi03YdGEx9YMKWTdxKUfsQoQGOv5PfltgzXEdhj&#10;hiUNw7J05k+GDQ3DJsfAaxoIXufaIILIMnCiIHJtNDQMTa4LThUEzyWxpklinWPgaXNSLCpe5fpY&#10;0UCscgw7GobdTxvs7itqvwAAAP//AwBQSwECLQAUAAYACAAAACEAqNbHqBMBAABJAgAAEwAAAAAA&#10;AAAAAAAAAAAAAAAAW0NvbnRlbnRfVHlwZXNdLnhtbFBLAQItABQABgAIAAAAIQA4/SH/1gAAAJQB&#10;AAALAAAAAAAAAAAAAAAAAEQBAABfcmVscy8ucmVsc1BLAQItABQABgAIAAAAIQDx5fh/WwsAAHlh&#10;AAAOAAAAAAAAAAAAAAAAAEMCAABkcnMvZTJvRG9jLnhtbFBLAQItAAoAAAAAAAAAIQABJ/We1SYA&#10;ANUmAAAUAAAAAAAAAAAAAAAAAMoNAABkcnMvbWVkaWEvaW1hZ2UxLnBuZ1BLAQItAAoAAAAAAAAA&#10;IQAKwKslmBYAAJgWAAAUAAAAAAAAAAAAAAAAANE0AABkcnMvbWVkaWEvaW1hZ2UyLnN2Z1BLAQIt&#10;AAoAAAAAAAAAIQAEluCM1RwAANUcAAAUAAAAAAAAAAAAAAAAAJtLAABkcnMvbWVkaWEvaW1hZ2Uz&#10;LnBuZ1BLAQItAAoAAAAAAAAAIQB4k7exLgcAAC4HAAAUAAAAAAAAAAAAAAAAAKJoAABkcnMvbWVk&#10;aWEvaW1hZ2U0LnN2Z1BLAQItAAoAAAAAAAAAIQB9nTXxrRcAAK0XAAAUAAAAAAAAAAAAAAAAAAJw&#10;AABkcnMvbWVkaWEvaW1hZ2U1LnBuZ1BLAQItAAoAAAAAAAAAIQDj/xNu0QEAANEBAAAUAAAAAAAA&#10;AAAAAAAAAOGHAABkcnMvbWVkaWEvaW1hZ2U2LnN2Z1BLAQItAAoAAAAAAAAAIQAqigaPCBkAAAgZ&#10;AAAUAAAAAAAAAAAAAAAAAOSJAABkcnMvbWVkaWEvaW1hZ2U3LnBuZ1BLAQItAAoAAAAAAAAAIQCJ&#10;D6nc/QsAAP0LAAAUAAAAAAAAAAAAAAAAAB6jAABkcnMvbWVkaWEvaW1hZ2U4LnN2Z1BLAQItAAoA&#10;AAAAAAAAIQDXvLsGghAAAIIQAAAUAAAAAAAAAAAAAAAAAE2vAABkcnMvbWVkaWEvaW1hZ2U5LnBu&#10;Z1BLAQItAAoAAAAAAAAAIQCJSTt/XQcAAF0HAAAVAAAAAAAAAAAAAAAAAAHAAABkcnMvbWVkaWEv&#10;aW1hZ2UxMC5zdmdQSwECLQAKAAAAAAAAACEAVSpddWwQAABsEAAAFQAAAAAAAAAAAAAAAACRxwAA&#10;ZHJzL21lZGlhL2ltYWdlMTEucG5nUEsBAi0ACgAAAAAAAAAhAGUkI1VjBwAAYwcAABUAAAAAAAAA&#10;AAAAAAAAMNgAAGRycy9tZWRpYS9pbWFnZTEyLnN2Z1BLAQItABQABgAIAAAAIQAMWyBl4AAAAAkB&#10;AAAPAAAAAAAAAAAAAAAAAMbfAABkcnMvZG93bnJldi54bWxQSwECLQAUAAYACAAAACEAMQhWDAwB&#10;AADTBgAAGQAAAAAAAAAAAAAAAADT4AAAZHJzL19yZWxzL2Uyb0RvYy54bWwucmVsc1BLBQYAAAAA&#10;EQARAFUEAAAW4gAAAAA=&#10;">
                <v:shape id="Google Shape;36;p1" o:spid="_x0000_s1055" type="#_x0000_t202" style="position:absolute;left:24193;top:5524;width:11013;height:100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DrawxQAAANwAAAAPAAAAZHJzL2Rvd25yZXYueG1sRI/dasJA&#10;FITvC77DcoTe1U0VGomuoQjpD1okKl4fssckmD0bsltNfXpXEHo5zMw3zDztTSPO1LnasoLXUQSC&#10;uLC65lLBfpe9TEE4j6yxsUwK/shBuhg8zTHR9sI5nbe+FAHCLkEFlfdtIqUrKjLoRrYlDt7RdgZ9&#10;kF0pdYeXADeNHEfRmzRYc1iosKVlRcVp+2sU0He8+vmcZGt/uK6wvFK+mXzkSj0P+/cZCE+9/w8/&#10;2l9aQRzFcD8TjoBc3AAAAP//AwBQSwECLQAUAAYACAAAACEA2+H2y+4AAACFAQAAEwAAAAAAAAAA&#10;AAAAAAAAAAAAW0NvbnRlbnRfVHlwZXNdLnhtbFBLAQItABQABgAIAAAAIQBa9CxbvwAAABUBAAAL&#10;AAAAAAAAAAAAAAAAAB8BAABfcmVscy8ucmVsc1BLAQItABQABgAIAAAAIQAODrawxQAAANwAAAAP&#10;AAAAAAAAAAAAAAAAAAcCAABkcnMvZG93bnJldi54bWxQSwUGAAAAAAMAAwC3AAAA+QIAAAAA&#10;" filled="f" stroked="f">
                  <v:textbox inset="2mm,2mm,2mm,2mm">
                    <w:txbxContent>
                      <w:p w14:paraId="337747BA" w14:textId="77777777" w:rsidR="00AD3744" w:rsidRPr="00F214AA" w:rsidRDefault="00AD3744" w:rsidP="00AD3744">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Benefits we don’t count as income, like:</w:t>
                        </w:r>
                      </w:p>
                      <w:p w14:paraId="020771C2" w14:textId="77777777" w:rsidR="00AD3744" w:rsidRPr="00F214AA" w:rsidRDefault="00AD3744" w:rsidP="00AD3744">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 xml:space="preserve">- Education Allowance </w:t>
                        </w:r>
                      </w:p>
                      <w:p w14:paraId="72A3C204" w14:textId="77777777" w:rsidR="00AD3744" w:rsidRPr="00F214AA" w:rsidRDefault="00AD3744" w:rsidP="00AD3744">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v:textbox>
                </v:shape>
                <v:shape id="Google Shape;35;p1" o:spid="_x0000_s1056" type="#_x0000_t202" style="position:absolute;left:1238;top:5048;width:11743;height:130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SLCwAAAANwAAAAPAAAAZHJzL2Rvd25yZXYueG1sRE9Ni8Iw&#10;EL0L/ocwgrc1VWGVahQR3FVUpCqeh2Zsi82kNFG7/npzWPD4eN/TeWNK8aDaFZYV9HsRCOLU6oIz&#10;BefT6msMwnlkjaVlUvBHDuazdmuKsbZPTuhx9JkIIexiVJB7X8VSujQng65nK+LAXW1t0AdYZ1LX&#10;+AzhppSDKPqWBgsODTlWtMwpvR3vRgFtRtv973C185fXFrMXJYfhT6JUt9MsJiA8Nf4j/nevtYJR&#10;FNaGM+EIyNkbAAD//wMAUEsBAi0AFAAGAAgAAAAhANvh9svuAAAAhQEAABMAAAAAAAAAAAAAAAAA&#10;AAAAAFtDb250ZW50X1R5cGVzXS54bWxQSwECLQAUAAYACAAAACEAWvQsW78AAAAVAQAACwAAAAAA&#10;AAAAAAAAAAAfAQAAX3JlbHMvLnJlbHNQSwECLQAUAAYACAAAACEAf5EiwsAAAADcAAAADwAAAAAA&#10;AAAAAAAAAAAHAgAAZHJzL2Rvd25yZXYueG1sUEsFBgAAAAADAAMAtwAAAPQCAAAAAA==&#10;" filled="f" stroked="f">
                  <v:textbox inset="2mm,2mm,2mm,2mm">
                    <w:txbxContent>
                      <w:p w14:paraId="0F57098C" w14:textId="77777777" w:rsidR="00AD3744" w:rsidRPr="00F214AA" w:rsidRDefault="00AD3744" w:rsidP="00AD3744">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Any income received by household members 18 years and over, like:</w:t>
                        </w:r>
                        <w:r w:rsidRPr="00F214AA">
                          <w:rPr>
                            <w:rFonts w:ascii="Arial Nova Light" w:eastAsia="HELVETICA NEUE LIGHT" w:hAnsi="Arial Nova Light" w:cs="HELVETICA NEUE LIGHT"/>
                            <w:sz w:val="16"/>
                            <w:szCs w:val="16"/>
                          </w:rPr>
                          <w:br/>
                          <w:t>- Wages</w:t>
                        </w:r>
                        <w:r w:rsidRPr="00F214AA">
                          <w:rPr>
                            <w:rFonts w:ascii="Arial Nova Light" w:eastAsia="HELVETICA NEUE LIGHT" w:hAnsi="Arial Nova Light" w:cs="HELVETICA NEUE LIGHT"/>
                            <w:sz w:val="16"/>
                            <w:szCs w:val="16"/>
                          </w:rPr>
                          <w:br/>
                          <w:t>- Primary Centrelink payments</w:t>
                        </w:r>
                        <w:r w:rsidRPr="00F214AA">
                          <w:rPr>
                            <w:rFonts w:ascii="Arial Nova Light" w:eastAsia="HELVETICA NEUE LIGHT" w:hAnsi="Arial Nova Light" w:cs="HELVETICA NEUE LIGHT"/>
                            <w:sz w:val="16"/>
                            <w:szCs w:val="16"/>
                          </w:rPr>
                          <w:br/>
                          <w:t xml:space="preserve">- Investment earnings </w:t>
                        </w:r>
                      </w:p>
                    </w:txbxContent>
                  </v:textbox>
                </v:shape>
                <v:shape id="Google Shape;43;p1" o:spid="_x0000_s1057" type="#_x0000_t202" style="position:absolute;left:14001;top:5429;width:9985;height:309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3YdZxAAAANwAAAAPAAAAZHJzL2Rvd25yZXYueG1sRI9Ba8JA&#10;FITvgv9heYI33VihauoqUlArKhJben5kn0kw+zZkV43++m5B8DjMzDfMdN6YUlypdoVlBYN+BII4&#10;tbrgTMHP97I3BuE8ssbSMim4k4P5rN2aYqztjRO6Hn0mAoRdjApy76tYSpfmZND1bUUcvJOtDfog&#10;60zqGm8Bbkr5FkXv0mDBYSHHij5zSs/Hi1FAm9F2vx4ud/73scXsQclhuEqU6naaxQcIT41/hZ/t&#10;L61gFE3g/0w4AnL2BwAA//8DAFBLAQItABQABgAIAAAAIQDb4fbL7gAAAIUBAAATAAAAAAAAAAAA&#10;AAAAAAAAAABbQ29udGVudF9UeXBlc10ueG1sUEsBAi0AFAAGAAgAAAAhAFr0LFu/AAAAFQEAAAsA&#10;AAAAAAAAAAAAAAAAHwEAAF9yZWxzLy5yZWxzUEsBAi0AFAAGAAgAAAAhABDdh1nEAAAA3AAAAA8A&#10;AAAAAAAAAAAAAAAABwIAAGRycy9kb3ducmV2LnhtbFBLBQYAAAAAAwADALcAAAD4AgAAAAA=&#10;" filled="f" stroked="f">
                  <v:textbox inset="2mm,2mm,2mm,2mm">
                    <w:txbxContent>
                      <w:p w14:paraId="1915EE3E" w14:textId="77777777" w:rsidR="00AD3744" w:rsidRPr="00F214AA" w:rsidRDefault="00AD3744" w:rsidP="00AD3744">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Family Tax Benefit</w:t>
                        </w:r>
                      </w:p>
                    </w:txbxContent>
                  </v:textbox>
                </v:shape>
                <v:shape id="Google Shape;37;p1" o:spid="_x0000_s1058" type="#_x0000_t202" style="position:absolute;left:12954;top:12477;width:9635;height:43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PrgZwQAAANwAAAAPAAAAZHJzL2Rvd25yZXYueG1sRE/LisIw&#10;FN0L/kO4gjubOoJKNcow4AtHpCqzvjR32jLNTWmiVr9+shBcHs57vmxNJW7UuNKygmEUgyDOrC45&#10;V3A5rwZTEM4ja6wsk4IHOVguup05JtreOaXbyecihLBLUEHhfZ1I6bKCDLrI1sSB+7WNQR9gk0vd&#10;4D2Em0p+xPFYGiw5NBRY01dB2d/pahTQbrI/bEarb//z3GP+pPQ4WqdK9Xvt5wyEp9a/xS/3ViuY&#10;DMP8cCYcAbn4BwAA//8DAFBLAQItABQABgAIAAAAIQDb4fbL7gAAAIUBAAATAAAAAAAAAAAAAAAA&#10;AAAAAABbQ29udGVudF9UeXBlc10ueG1sUEsBAi0AFAAGAAgAAAAhAFr0LFu/AAAAFQEAAAsAAAAA&#10;AAAAAAAAAAAAHwEAAF9yZWxzLy5yZWxzUEsBAi0AFAAGAAgAAAAhAAQ+uBnBAAAA3AAAAA8AAAAA&#10;AAAAAAAAAAAABwIAAGRycy9kb3ducmV2LnhtbFBLBQYAAAAAAwADALcAAAD1AgAAAAA=&#10;" filled="f" stroked="f">
                  <v:textbox inset="2mm,2mm,2mm,2mm">
                    <w:txbxContent>
                      <w:p w14:paraId="796184B4" w14:textId="77777777" w:rsidR="00AD3744" w:rsidRPr="00F214AA" w:rsidRDefault="00AD3744" w:rsidP="00AD3744">
                        <w:pP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Commonwealth Rent Assistance</w:t>
                        </w:r>
                      </w:p>
                    </w:txbxContent>
                  </v:textbox>
                </v:shape>
                <v:shape id="Graphic 715" o:spid="_x0000_s1059" type="#_x0000_t75" alt="Stuffed Toy outline" style="position:absolute;left:13906;top:1333;width:4470;height:443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Gtv8wwAAANwAAAAPAAAAZHJzL2Rvd25yZXYueG1sRI9Pi8Iw&#10;FMTvC/sdwlvwtqYV/EPXKCIK4s26e3/bPJti81KbWOu3N4LgcZiZ3zDzZW9r0VHrK8cK0mECgrhw&#10;uuJSwe9x+z0D4QOyxtoxKbiTh+Xi82OOmXY3PlCXh1JECPsMFZgQmkxKXxiy6IeuIY7eybUWQ5Rt&#10;KXWLtwi3tRwlyURarDguGGxobag451er4Hj936RVPhn9bS9mv9rt/aa7zJQafPWrHxCB+vAOv9o7&#10;rWCajuF5Jh4BuXgAAAD//wMAUEsBAi0AFAAGAAgAAAAhANvh9svuAAAAhQEAABMAAAAAAAAAAAAA&#10;AAAAAAAAAFtDb250ZW50X1R5cGVzXS54bWxQSwECLQAUAAYACAAAACEAWvQsW78AAAAVAQAACwAA&#10;AAAAAAAAAAAAAAAfAQAAX3JlbHMvLnJlbHNQSwECLQAUAAYACAAAACEAxBrb/MMAAADcAAAADwAA&#10;AAAAAAAAAAAAAAAHAgAAZHJzL2Rvd25yZXYueG1sUEsFBgAAAAADAAMAtwAAAPcCAAAAAA==&#10;">
                  <v:imagedata r:id="rId28" o:title="Stuffed Toy outline"/>
                </v:shape>
                <v:shape id="Graphic 716" o:spid="_x0000_s1060" type="#_x0000_t75" alt="Money outline" style="position:absolute;left:2476;top:285;width:4051;height:537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vX/IxgAAANwAAAAPAAAAZHJzL2Rvd25yZXYueG1sRI9dS8Mw&#10;FIbvhf2HcATvXLrpWqnLxhAEhQn7wt0emmNbbE5KEttuv34RBrt8eT8e3vlyMI3oyPnasoLJOAFB&#10;XFhdc6ngsH9/fAHhA7LGxjIpOJGH5WJ0N8dc25631O1CKeII+xwVVCG0uZS+qMigH9uWOHo/1hkM&#10;UbpSaod9HDeNnCZJKg3WHAkVtvRWUfG7+zMRck7c17FfZ8+z6ee+36RPXfZ9VOrhfli9ggg0hFv4&#10;2v7QCrJJCv9n4hGQiwsAAAD//wMAUEsBAi0AFAAGAAgAAAAhANvh9svuAAAAhQEAABMAAAAAAAAA&#10;AAAAAAAAAAAAAFtDb250ZW50X1R5cGVzXS54bWxQSwECLQAUAAYACAAAACEAWvQsW78AAAAVAQAA&#10;CwAAAAAAAAAAAAAAAAAfAQAAX3JlbHMvLnJlbHNQSwECLQAUAAYACAAAACEA6b1/yMYAAADcAAAA&#10;DwAAAAAAAAAAAAAAAAAHAgAAZHJzL2Rvd25yZXYueG1sUEsFBgAAAAADAAMAtwAAAPoCAAAAAA==&#10;">
                  <v:imagedata r:id="rId29" o:title="Money outline"/>
                </v:shape>
                <v:shape id="Graphic 718" o:spid="_x0000_s1061" type="#_x0000_t75" alt="Home outline" style="position:absolute;left:13620;top:8001;width:5068;height:485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rCHWvQAAANwAAAAPAAAAZHJzL2Rvd25yZXYueG1sRE+9CsIw&#10;EN4F3yGc4GZTHVSqUUQodNQqiNvRnG2xuZQm1vr2ZhAcP77/7X4wjeipc7VlBfMoBkFcWF1zqeB6&#10;SWdrEM4ja2wsk4IPOdjvxqMtJtq++Ux97ksRQtglqKDyvk2kdEVFBl1kW+LAPWxn0AfYlVJ3+A7h&#10;ppGLOF5KgzWHhgpbOlZUPPOXUaAbk516fepf51uR3fNreqgfqVLTyXDYgPA0+L/45860gtU8rA1n&#10;whGQuy8AAAD//wMAUEsBAi0AFAAGAAgAAAAhANvh9svuAAAAhQEAABMAAAAAAAAAAAAAAAAAAAAA&#10;AFtDb250ZW50X1R5cGVzXS54bWxQSwECLQAUAAYACAAAACEAWvQsW78AAAAVAQAACwAAAAAAAAAA&#10;AAAAAAAfAQAAX3JlbHMvLnJlbHNQSwECLQAUAAYACAAAACEAYKwh1r0AAADcAAAADwAAAAAAAAAA&#10;AAAAAAAHAgAAZHJzL2Rvd25yZXYueG1sUEsFBgAAAAADAAMAtwAAAPECAAAAAA==&#10;">
                  <v:imagedata r:id="rId30" o:title="Home outline"/>
                </v:shape>
                <v:shape id="Text Box 719" o:spid="_x0000_s1062" type="#_x0000_t202" style="position:absolute;left:6572;top:1333;width:6017;height:41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OMNQxQAAANwAAAAPAAAAZHJzL2Rvd25yZXYueG1sRI9BawIx&#10;FITvgv8hvEIvUrNKqXVrlCIIe9iLtgjeHpvnZnHzsibpuv33jSD0OMzMN8xqM9hW9ORD41jBbJqB&#10;IK6cbrhW8P21e3kHESKyxtYxKfilAJv1eLTCXLsb76k/xFokCIccFZgYu1zKUBmyGKauI07e2XmL&#10;MUlfS+3xluC2lfMse5MWG04LBjvaGqouhx+roD8Wr3rfm+gn27LIikt5XZxKpZ6fhs8PEJGG+B9+&#10;tAutYDFbwv1MOgJy/QcAAP//AwBQSwECLQAUAAYACAAAACEA2+H2y+4AAACFAQAAEwAAAAAAAAAA&#10;AAAAAAAAAAAAW0NvbnRlbnRfVHlwZXNdLnhtbFBLAQItABQABgAIAAAAIQBa9CxbvwAAABUBAAAL&#10;AAAAAAAAAAAAAAAAAB8BAABfcmVscy8ucmVsc1BLAQItABQABgAIAAAAIQAOOMNQxQAAANwAAAAP&#10;AAAAAAAAAAAAAAAAAAcCAABkcnMvZG93bnJldi54bWxQSwUGAAAAAAMAAwC3AAAA+QIAAAAA&#10;" filled="f" stroked="f" strokeweight=".5pt">
                  <v:textbox>
                    <w:txbxContent>
                      <w:p w14:paraId="2D2CF8D5" w14:textId="77777777" w:rsidR="00AD3744" w:rsidRPr="006C6F2F" w:rsidRDefault="00AD3744" w:rsidP="00AD3744">
                        <w:pPr>
                          <w:rPr>
                            <w:rFonts w:ascii="Yu Gothic UI Semibold" w:eastAsia="Yu Gothic UI Semibold" w:hAnsi="Yu Gothic UI Semibold"/>
                            <w:color w:val="00B050"/>
                            <w:sz w:val="30"/>
                            <w:szCs w:val="30"/>
                          </w:rPr>
                        </w:pPr>
                        <w:r w:rsidRPr="006C6F2F">
                          <w:rPr>
                            <w:rFonts w:ascii="Yu Gothic UI Semibold" w:eastAsia="Yu Gothic UI Semibold" w:hAnsi="Yu Gothic UI Semibold"/>
                            <w:color w:val="00B050"/>
                            <w:sz w:val="30"/>
                            <w:szCs w:val="30"/>
                            <w:highlight w:val="yellow"/>
                          </w:rPr>
                          <w:t>25%</w:t>
                        </w:r>
                      </w:p>
                    </w:txbxContent>
                  </v:textbox>
                </v:shape>
                <v:shape id="Text Box 720" o:spid="_x0000_s1063" type="#_x0000_t202" style="position:absolute;left:18097;top:1524;width:5383;height:393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bqBwwgAAANwAAAAPAAAAZHJzL2Rvd25yZXYueG1sRE9Na8Iw&#10;GL4L+w/hHXgRTSfDSmeUIQx66MUPBG8vzWtTbN50SVbrv18Ogx0fnu/NbrSdGMiH1rGCt0UGgrh2&#10;uuVGwfn0NV+DCBFZY+eYFDwpwG77Mtlgod2DDzQcYyNSCIcCFZgY+0LKUBuyGBauJ07czXmLMUHf&#10;SO3xkcJtJ5dZtpIWW04NBnvaG6rvxx+rYLiU7/owmOhn+6rMynv1nV8rpaav4+cHiEhj/Bf/uUut&#10;IF+m+elMOgJy+wsAAP//AwBQSwECLQAUAAYACAAAACEA2+H2y+4AAACFAQAAEwAAAAAAAAAAAAAA&#10;AAAAAAAAW0NvbnRlbnRfVHlwZXNdLnhtbFBLAQItABQABgAIAAAAIQBa9CxbvwAAABUBAAALAAAA&#10;AAAAAAAAAAAAAB8BAABfcmVscy8ucmVsc1BLAQItABQABgAIAAAAIQBRbqBwwgAAANwAAAAPAAAA&#10;AAAAAAAAAAAAAAcCAABkcnMvZG93bnJldi54bWxQSwUGAAAAAAMAAwC3AAAA9gIAAAAA&#10;" filled="f" stroked="f" strokeweight=".5pt">
                  <v:textbox>
                    <w:txbxContent>
                      <w:p w14:paraId="3152DE91" w14:textId="77777777" w:rsidR="00AD3744" w:rsidRPr="00E8118D" w:rsidRDefault="00AD3744" w:rsidP="00AD3744">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v:textbox>
                </v:shape>
                <v:shape id="Text Box 721" o:spid="_x0000_s1064" type="#_x0000_t202" style="position:absolute;left:18002;top:8382;width:6874;height:493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gXrxQAAANwAAAAPAAAAZHJzL2Rvd25yZXYueG1sRI9BawIx&#10;FITvBf9DeIKXolmlVFmNUgRhD3vRloK3x+a5Wdy8rEm6rv/eFAo9DjPzDbPZDbYVPfnQOFYwn2Ug&#10;iCunG64VfH0episQISJrbB2TggcF2G1HLxvMtbvzkfpTrEWCcMhRgYmxy6UMlSGLYeY64uRdnLcY&#10;k/S11B7vCW5buciyd2mx4bRgsKO9oep6+rEK+u/iTR97E/3rviyy4lreludSqcl4+FiDiDTE//Bf&#10;u9AKlos5/J5JR0BunwAAAP//AwBQSwECLQAUAAYACAAAACEA2+H2y+4AAACFAQAAEwAAAAAAAAAA&#10;AAAAAAAAAAAAW0NvbnRlbnRfVHlwZXNdLnhtbFBLAQItABQABgAIAAAAIQBa9CxbvwAAABUBAAAL&#10;AAAAAAAAAAAAAAAAAB8BAABfcmVscy8ucmVsc1BLAQItABQABgAIAAAAIQA+IgXrxQAAANwAAAAP&#10;AAAAAAAAAAAAAAAAAAcCAABkcnMvZG93bnJldi54bWxQSwUGAAAAAAMAAwC3AAAA+QIAAAAA&#10;" filled="f" stroked="f" strokeweight=".5pt">
                  <v:textbox>
                    <w:txbxContent>
                      <w:p w14:paraId="53313CB0" w14:textId="77777777" w:rsidR="00AD3744" w:rsidRPr="00427E2B" w:rsidRDefault="00AD3744" w:rsidP="00AD3744">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v:textbox>
                </v:shape>
                <v:shape id="Text Box 722" o:spid="_x0000_s1065" type="#_x0000_t202" style="position:absolute;left:28765;top:1333;width:5339;height:43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8JucxQAAANwAAAAPAAAAZHJzL2Rvd25yZXYueG1sRI/NasMw&#10;EITvgb6D2EIuoZFrSlKcKKEEAj74kh8KvS3WxjKxVq6kOs7bR4VCj8PMfMOst6PtxEA+tI4VvM4z&#10;EMS10y03Cs6n/cs7iBCRNXaOScGdAmw3T5M1Ftrd+EDDMTYiQTgUqMDE2BdShtqQxTB3PXHyLs5b&#10;jEn6RmqPtwS3ncyzbCEttpwWDPa0M1Rfjz9WwfBZvunDYKKf7aoyK6/V9/KrUmr6PH6sQEQa43/4&#10;r11qBcs8h98z6QjIzQMAAP//AwBQSwECLQAUAAYACAAAACEA2+H2y+4AAACFAQAAEwAAAAAAAAAA&#10;AAAAAAAAAAAAW0NvbnRlbnRfVHlwZXNdLnhtbFBLAQItABQABgAIAAAAIQBa9CxbvwAAABUBAAAL&#10;AAAAAAAAAAAAAAAAAB8BAABfcmVscy8ucmVsc1BLAQItABQABgAIAAAAIQDO8JucxQAAANwAAAAP&#10;AAAAAAAAAAAAAAAAAAcCAABkcnMvZG93bnJldi54bWxQSwUGAAAAAAMAAwC3AAAA+QIAAAAA&#10;" filled="f" stroked="f" strokeweight=".5pt">
                  <v:textbox>
                    <w:txbxContent>
                      <w:p w14:paraId="22F207E0" w14:textId="77777777" w:rsidR="00AD3744" w:rsidRPr="00427E2B" w:rsidRDefault="00AD3744" w:rsidP="00AD3744">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v:textbox>
                </v:shape>
                <v:shape id="Graphic 723" o:spid="_x0000_s1066" type="#_x0000_t75" alt="Piggy Bank outline" style="position:absolute;left:23907;top:666;width:4763;height:506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Mj9DwgAAANwAAAAPAAAAZHJzL2Rvd25yZXYueG1sRI9Bi8Iw&#10;FITvC/6H8ARva6LCWqpRRBRcPFkX9vponm2xeSlJ1PrvNwuCx2FmvmGW69624k4+NI41TMYKBHHp&#10;TMOVhp/z/jMDESKywdYxaXhSgPVq8LHE3LgHn+hexEokCIccNdQxdrmUoazJYhi7jjh5F+ctxiR9&#10;JY3HR4LbVk6V+pIWG04LNXa0ram8FjerwfzejlX27bd8Pu6e/lqozO6V1qNhv1mAiNTHd/jVPhgN&#10;8+kM/s+kIyBXfwAAAP//AwBQSwECLQAUAAYACAAAACEA2+H2y+4AAACFAQAAEwAAAAAAAAAAAAAA&#10;AAAAAAAAW0NvbnRlbnRfVHlwZXNdLnhtbFBLAQItABQABgAIAAAAIQBa9CxbvwAAABUBAAALAAAA&#10;AAAAAAAAAAAAAB8BAABfcmVscy8ucmVsc1BLAQItABQABgAIAAAAIQC0Mj9DwgAAANwAAAAPAAAA&#10;AAAAAAAAAAAAAAcCAABkcnMvZG93bnJldi54bWxQSwUGAAAAAAMAAwC3AAAA9gIAAAAA&#10;">
                  <v:imagedata r:id="rId31" o:title="Piggy Bank outline"/>
                </v:shape>
                <v:roundrect id="Rectangle: Rounded Corners 724" o:spid="_x0000_s1067" style="position:absolute;left:45624;top:6762;width:15946;height:20842;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0SCtxQAAANwAAAAPAAAAZHJzL2Rvd25yZXYueG1sRI9PSwMx&#10;FMTvgt8hPKE3m7hU265NSxUEQWzpn0tvj81rsnTzsmzidv32RhA8DjPzG2axGnwjeupiHVjDw1iB&#10;IK6CqdlqOB7e7mcgYkI22AQmDd8UYbW8vVlgacKVd9TvkxUZwrFEDS6ltpQyVo48xnFoibN3Dp3H&#10;lGVnpenwmuG+kYVST9JjzXnBYUuvjqrL/strOD/OX5Qreqsucju1+PG5WZ+M1qO7Yf0MItGQ/sN/&#10;7XejYVpM4PdMPgJy+QMAAP//AwBQSwECLQAUAAYACAAAACEA2+H2y+4AAACFAQAAEwAAAAAAAAAA&#10;AAAAAAAAAAAAW0NvbnRlbnRfVHlwZXNdLnhtbFBLAQItABQABgAIAAAAIQBa9CxbvwAAABUBAAAL&#10;AAAAAAAAAAAAAAAAAB8BAABfcmVscy8ucmVsc1BLAQItABQABgAIAAAAIQD10SCtxQAAANwAAAAP&#10;AAAAAAAAAAAAAAAAAAcCAABkcnMvZG93bnJldi54bWxQSwUGAAAAAAMAAwC3AAAA+QIAAAAA&#10;" fillcolor="#f7fbff [671]" stroked="f" strokeweight="2pt">
                  <v:textbox inset="1mm,,1mm,0"/>
                </v:roundrect>
                <v:shape id="Arrow: Right 725" o:spid="_x0000_s1068" type="#_x0000_t13" style="position:absolute;left:36671;top:12858;width:7193;height:530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1v4KwwAAANwAAAAPAAAAZHJzL2Rvd25yZXYueG1sRI9Pi8Iw&#10;FMTvgt8hPMGbJivoSjWKCoLsZfHPxdujebZlk5fSxFr3028EYY/DzPyGWa47Z0VLTag8a/gYKxDE&#10;uTcVFxou5/1oDiJEZIPWM2l4UoD1qt9bYmb8g4/UnmIhEoRDhhrKGOtMypCX5DCMfU2cvJtvHMYk&#10;m0KaBh8J7qycKDWTDitOCyXWtCsp/zndnQZlr/NnaPObkrba/l6/aUNfd62Hg26zABGpi//hd/tg&#10;NHxOpvA6k46AXP0BAAD//wMAUEsBAi0AFAAGAAgAAAAhANvh9svuAAAAhQEAABMAAAAAAAAAAAAA&#10;AAAAAAAAAFtDb250ZW50X1R5cGVzXS54bWxQSwECLQAUAAYACAAAACEAWvQsW78AAAAVAQAACwAA&#10;AAAAAAAAAAAAAAAfAQAAX3JlbHMvLnJlbHNQSwECLQAUAAYACAAAACEAfNb+CsMAAADcAAAADwAA&#10;AAAAAAAAAAAAAAAHAgAAZHJzL2Rvd25yZXYueG1sUEsFBgAAAAADAAMAtwAAAPcCAAAAAA==&#10;" adj="13638" fillcolor="#035dd3 [3205]" stroked="f" strokeweight="2pt">
                  <v:textbox inset="1mm,,1mm,0"/>
                </v:shape>
                <v:shape id="Graphic 727" o:spid="_x0000_s1069" type="#_x0000_t75" alt="Stuffed Toy outline" style="position:absolute;left:52101;top:15525;width:3220;height:311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6CqtwgAAANwAAAAPAAAAZHJzL2Rvd25yZXYueG1sRI9Bi8Iw&#10;FITvC/6H8ARva2oPKtUosiiIt616fzbPpmzzUptY67/fCILHYWa+YZbr3taio9ZXjhVMxgkI4sLp&#10;iksFp+Puew7CB2SNtWNS8CQP69Xga4mZdg/+pS4PpYgQ9hkqMCE0mZS+MGTRj11DHL2ray2GKNtS&#10;6hYfEW5rmSbJVFqsOC4YbOjHUPGX362C4/2ynVT5ND3vbuaw2R/8trvNlRoN+80CRKA+fMLv9l4r&#10;mKUzeJ2JR0Cu/gEAAP//AwBQSwECLQAUAAYACAAAACEA2+H2y+4AAACFAQAAEwAAAAAAAAAAAAAA&#10;AAAAAAAAW0NvbnRlbnRfVHlwZXNdLnhtbFBLAQItABQABgAIAAAAIQBa9CxbvwAAABUBAAALAAAA&#10;AAAAAAAAAAAAAB8BAABfcmVscy8ucmVsc1BLAQItABQABgAIAAAAIQCV6CqtwgAAANwAAAAPAAAA&#10;AAAAAAAAAAAAAAcCAABkcnMvZG93bnJldi54bWxQSwUGAAAAAAMAAwC3AAAA9gIAAAAA&#10;">
                  <v:imagedata r:id="rId28" o:title="Stuffed Toy outline"/>
                </v:shape>
                <v:shape id="Graphic 731" o:spid="_x0000_s1070" type="#_x0000_t75" alt="Home outline" style="position:absolute;left:56673;top:15240;width:3525;height:340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I9QrwwAAANwAAAAPAAAAZHJzL2Rvd25yZXYueG1sRI9Pa8JA&#10;FMTvBb/D8gRvdaOFVmJWESGQY5IK4u2RffmD2bchu8b027uFQo/DzPyGSY6z6cVEo+ssK9isIxDE&#10;ldUdNwou3+n7DoTzyBp7y6TghxwcD4u3BGNtn1zQVPpGBAi7GBW03g+xlK5qyaBb24E4eLUdDfog&#10;x0bqEZ8Bbnq5jaJPabDjsNDiQOeWqnv5MAp0b7J80vn0KK5Vdisv6amrU6VWy/m0B+Fp9v/hv3am&#10;FXx9bOD3TDgC8vACAAD//wMAUEsBAi0AFAAGAAgAAAAhANvh9svuAAAAhQEAABMAAAAAAAAAAAAA&#10;AAAAAAAAAFtDb250ZW50X1R5cGVzXS54bWxQSwECLQAUAAYACAAAACEAWvQsW78AAAAVAQAACwAA&#10;AAAAAAAAAAAAAAAfAQAAX3JlbHMvLnJlbHNQSwECLQAUAAYACAAAACEAuiPUK8MAAADcAAAADwAA&#10;AAAAAAAAAAAAAAAHAgAAZHJzL2Rvd25yZXYueG1sUEsFBgAAAAADAAMAtwAAAPcCAAAAAA==&#10;">
                  <v:imagedata r:id="rId30" o:title="Home outline"/>
                </v:shape>
                <v:shape id="Graphic 754" o:spid="_x0000_s1071" type="#_x0000_t75" alt="Money outline" style="position:absolute;left:47148;top:15335;width:3569;height:344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Sf3kxQAAANwAAAAPAAAAZHJzL2Rvd25yZXYueG1sRI/LasMw&#10;EEX3hfyDmEB2jZynixslhEIhhRbyKM12sCa2iTUykmK7/fqqUMjych+Hu9r0phYtOV9ZVjAZJyCI&#10;c6srLhR8nl4fn0D4gKyxtkwKvsnDZj14WGGmbccHao+hEHGEfYYKyhCaTEqfl2TQj21DHL2LdQZD&#10;lK6Q2mEXx00tp0mylAYrjoQSG3opKb8ebyZCfhL3ce7e0/li+nbq9stZm36dlRoN++0ziEB9uIf/&#10;2zutIF3M4e9MPAJy/QsAAP//AwBQSwECLQAUAAYACAAAACEA2+H2y+4AAACFAQAAEwAAAAAAAAAA&#10;AAAAAAAAAAAAW0NvbnRlbnRfVHlwZXNdLnhtbFBLAQItABQABgAIAAAAIQBa9CxbvwAAABUBAAAL&#10;AAAAAAAAAAAAAAAAAB8BAABfcmVscy8ucmVsc1BLAQItABQABgAIAAAAIQDgSf3kxQAAANwAAAAP&#10;AAAAAAAAAAAAAAAAAAcCAABkcnMvZG93bnJldi54bWxQSwUGAAAAAAMAAwC3AAAA+QIAAAAA&#10;">
                  <v:imagedata r:id="rId29" o:title="Money outline"/>
                </v:shape>
                <v:shape id="Text Box 755" o:spid="_x0000_s1072" type="#_x0000_t202" style="position:absolute;left:46386;top:18192;width:4520;height:252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H3CVxQAAANwAAAAPAAAAZHJzL2Rvd25yZXYueG1sRI9BawIx&#10;FITvBf9DeIKXUrOVqmU1ShGEPexFW4TeHpvXzeLmZU3iuv33TUHwOMzMN8x6O9hW9ORD41jB6zQD&#10;QVw53XCt4Otz//IOIkRkja1jUvBLAbab0dMac+1ufKD+GGuRIBxyVGBi7HIpQ2XIYpi6jjh5P85b&#10;jEn6WmqPtwS3rZxl2UJabDgtGOxoZ6g6H69WQX8q3vShN9E/78oiK87lZfldKjUZDx8rEJGG+Ajf&#10;24VWsJzP4f9MOgJy8wcAAP//AwBQSwECLQAUAAYACAAAACEA2+H2y+4AAACFAQAAEwAAAAAAAAAA&#10;AAAAAAAAAAAAW0NvbnRlbnRfVHlwZXNdLnhtbFBLAQItABQABgAIAAAAIQBa9CxbvwAAABUBAAAL&#10;AAAAAAAAAAAAAAAAAB8BAABfcmVscy8ucmVsc1BLAQItABQABgAIAAAAIQAZH3CVxQAAANwAAAAP&#10;AAAAAAAAAAAAAAAAAAcCAABkcnMvZG93bnJldi54bWxQSwUGAAAAAAMAAwC3AAAA+QIAAAAA&#10;" filled="f" stroked="f" strokeweight=".5pt">
                  <v:textbox>
                    <w:txbxContent>
                      <w:p w14:paraId="3A24F158" w14:textId="77777777" w:rsidR="00AD3744" w:rsidRPr="00F214AA" w:rsidRDefault="00AD3744" w:rsidP="00AD3744">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shape id="Text Box 756" o:spid="_x0000_s1073" type="#_x0000_t202" style="position:absolute;left:46672;top:7048;width:13261;height:80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ydoJxQAAANwAAAAPAAAAZHJzL2Rvd25yZXYueG1sRI9Pi8Iw&#10;FMTvC36H8IS9ramCrlSjSEGURQ/+uXh7Ns+22LzUJmr10xthweMwM79hxtPGlOJGtSssK+h2IhDE&#10;qdUFZwr2u/nPEITzyBpLy6TgQQ6mk9bXGGNt77yh29ZnIkDYxagg976KpXRpTgZdx1bEwTvZ2qAP&#10;ss6krvEe4KaUvSgaSIMFh4UcK0pySs/bq1Hwl8zXuDn2zPBZJovVaVZd9oe+Ut/tZjYC4anxn/B/&#10;e6kV/PYH8D4TjoCcvAAAAP//AwBQSwECLQAUAAYACAAAACEA2+H2y+4AAACFAQAAEwAAAAAAAAAA&#10;AAAAAAAAAAAAW0NvbnRlbnRfVHlwZXNdLnhtbFBLAQItABQABgAIAAAAIQBa9CxbvwAAABUBAAAL&#10;AAAAAAAAAAAAAAAAAB8BAABfcmVscy8ucmVsc1BLAQItABQABgAIAAAAIQAsydoJxQAAANwAAAAP&#10;AAAAAAAAAAAAAAAAAAcCAABkcnMvZG93bnJldi54bWxQSwUGAAAAAAMAAwC3AAAA+QIAAAAA&#10;" filled="f" stroked="f" strokeweight=".5pt">
                  <v:textbox>
                    <w:txbxContent>
                      <w:p w14:paraId="364B960F" w14:textId="77777777" w:rsidR="00AD3744" w:rsidRPr="00A546DB" w:rsidRDefault="00AD3744" w:rsidP="00AD3744">
                        <w:pPr>
                          <w:spacing w:after="0"/>
                          <w:jc w:val="center"/>
                          <w:rPr>
                            <w:rFonts w:ascii="Arial Nova Light" w:eastAsia="HELVETICA NEUE LIGHT" w:hAnsi="Arial Nova Light" w:cs="HELVETICA NEUE LIGHT"/>
                            <w:szCs w:val="20"/>
                          </w:rPr>
                        </w:pPr>
                        <w:r w:rsidRPr="00A546DB">
                          <w:rPr>
                            <w:rFonts w:ascii="Arial Nova Light" w:eastAsia="HELVETICA NEUE LIGHT" w:hAnsi="Arial Nova Light" w:cs="HELVETICA NEUE LIGHT"/>
                            <w:szCs w:val="20"/>
                          </w:rPr>
                          <w:t>Total amount of rent you pay is</w:t>
                        </w:r>
                        <w:r w:rsidRPr="00A546DB">
                          <w:rPr>
                            <w:rFonts w:ascii="Arial Nova Light" w:eastAsia="HELVETICA NEUE LIGHT" w:hAnsi="Arial Nova Light" w:cs="HELVETICA NEUE LIGHT"/>
                            <w:b/>
                            <w:bCs/>
                            <w:szCs w:val="20"/>
                          </w:rPr>
                          <w:t xml:space="preserve"> $XXX</w:t>
                        </w:r>
                        <w:r w:rsidRPr="00A546DB">
                          <w:rPr>
                            <w:rFonts w:ascii="Arial Nova Light" w:eastAsia="HELVETICA NEUE LIGHT" w:hAnsi="Arial Nova Light" w:cs="HELVETICA NEUE LIGHT"/>
                            <w:szCs w:val="20"/>
                          </w:rPr>
                          <w:t xml:space="preserve"> </w:t>
                        </w:r>
                      </w:p>
                      <w:p w14:paraId="0CC8962B" w14:textId="77777777" w:rsidR="00AD3744" w:rsidRDefault="00AD3744" w:rsidP="00AD3744">
                        <w:pPr>
                          <w:spacing w:before="0" w:after="0"/>
                          <w:jc w:val="center"/>
                          <w:rPr>
                            <w:rFonts w:ascii="Arial Nova Light" w:eastAsia="HELVETICA NEUE LIGHT" w:hAnsi="Arial Nova Light" w:cs="HELVETICA NEUE LIGHT"/>
                            <w:sz w:val="16"/>
                            <w:szCs w:val="16"/>
                          </w:rPr>
                        </w:pPr>
                      </w:p>
                      <w:p w14:paraId="0635A580" w14:textId="77777777" w:rsidR="00AD3744" w:rsidRPr="00F214AA" w:rsidRDefault="00AD3744" w:rsidP="00AD3744">
                        <w:pPr>
                          <w:spacing w:after="12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Which is based on:</w:t>
                        </w:r>
                      </w:p>
                      <w:p w14:paraId="531AC39D" w14:textId="77777777" w:rsidR="00AD3744" w:rsidRPr="00AD3A9A" w:rsidRDefault="00AD3744" w:rsidP="00AD3744">
                        <w:pPr>
                          <w:spacing w:before="120"/>
                          <w:jc w:val="center"/>
                          <w:rPr>
                            <w:rFonts w:ascii="helev" w:hAnsi="helev" w:cstheme="minorHAnsi"/>
                            <w:sz w:val="16"/>
                            <w:szCs w:val="16"/>
                          </w:rPr>
                        </w:pPr>
                      </w:p>
                    </w:txbxContent>
                  </v:textbox>
                </v:shape>
                <v:shape id="Text Box 757" o:spid="_x0000_s1074" type="#_x0000_t202" style="position:absolute;left:46291;top:1714;width:13261;height:40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hX+SxQAAANwAAAAPAAAAZHJzL2Rvd25yZXYueG1sRI9Bi8Iw&#10;FITvwv6H8Ba8aargWqpRpCArogddL3t7Ns+22Lx0m6h1f70RBI/DzHzDTOetqcSVGldaVjDoRyCI&#10;M6tLzhUcfpa9GITzyBory6TgTg7ms4/OFBNtb7yj697nIkDYJaig8L5OpHRZQQZd39bEwTvZxqAP&#10;ssmlbvAW4KaSwyj6kgZLDgsF1pQWlJ33F6NgnS63uDsOTfxfpd+b06L+O/yOlOp+tosJCE+tf4df&#10;7ZVWMB6N4XkmHAE5ewAAAP//AwBQSwECLQAUAAYACAAAACEA2+H2y+4AAACFAQAAEwAAAAAAAAAA&#10;AAAAAAAAAAAAW0NvbnRlbnRfVHlwZXNdLnhtbFBLAQItABQABgAIAAAAIQBa9CxbvwAAABUBAAAL&#10;AAAAAAAAAAAAAAAAAB8BAABfcmVscy8ucmVsc1BLAQItABQABgAIAAAAIQBDhX+SxQAAANwAAAAP&#10;AAAAAAAAAAAAAAAAAAcCAABkcnMvZG93bnJldi54bWxQSwUGAAAAAAMAAwC3AAAA+QIAAAAA&#10;" filled="f" stroked="f" strokeweight=".5pt">
                  <v:textbox>
                    <w:txbxContent>
                      <w:p w14:paraId="44CF4D01" w14:textId="77777777" w:rsidR="00AD3744" w:rsidRPr="00F214AA" w:rsidRDefault="00AD3744" w:rsidP="00AD3744">
                        <w:pPr>
                          <w:jc w:val="center"/>
                          <w:rPr>
                            <w:rFonts w:ascii="Arial Nova Light" w:hAnsi="Arial Nova Light" w:cstheme="minorHAnsi"/>
                            <w:sz w:val="18"/>
                            <w:szCs w:val="18"/>
                          </w:rPr>
                        </w:pPr>
                        <w:r>
                          <w:rPr>
                            <w:rFonts w:ascii="Arial Nova Light" w:eastAsia="HELVETICA NEUE LIGHT" w:hAnsi="Arial Nova Light" w:cs="HELVETICA NEUE LIGHT"/>
                            <w:sz w:val="16"/>
                            <w:szCs w:val="16"/>
                          </w:rPr>
                          <w:t>Market-based</w:t>
                        </w:r>
                        <w:r w:rsidRPr="00F214AA">
                          <w:rPr>
                            <w:rFonts w:ascii="Arial Nova Light" w:eastAsia="HELVETICA NEUE LIGHT" w:hAnsi="Arial Nova Light" w:cs="HELVETICA NEUE LIGHT"/>
                            <w:sz w:val="16"/>
                            <w:szCs w:val="16"/>
                          </w:rPr>
                          <w:t xml:space="preserve"> rent for the property is </w:t>
                        </w:r>
                        <w:r w:rsidRPr="00F214AA">
                          <w:rPr>
                            <w:rFonts w:ascii="Arial Nova Light" w:eastAsia="HELVETICA NEUE LIGHT" w:hAnsi="Arial Nova Light" w:cs="HELVETICA NEUE LIGHT"/>
                            <w:b/>
                            <w:bCs/>
                            <w:sz w:val="16"/>
                            <w:szCs w:val="16"/>
                          </w:rPr>
                          <w:t>$XXX</w:t>
                        </w:r>
                      </w:p>
                    </w:txbxContent>
                  </v:textbox>
                </v:shape>
                <v:shape id="Plus Sign 758" o:spid="_x0000_s1075" style="position:absolute;left:50387;top:19145;width:1396;height:1091;visibility:visible;mso-wrap-style:square;v-text-anchor:middle" coordsize="139652,1091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72IFwgAAANwAAAAPAAAAZHJzL2Rvd25yZXYueG1sRE/LasJA&#10;FN0X/IfhCt3pRKlaohMpFekDFEzb/SVz89DMnZgZk/TvOwuhy8N5b7aDqUVHrassK5hNIxDEmdUV&#10;Fwq+v/aTZxDOI2usLZOCX3KwTUYPG4y17flEXeoLEULYxaig9L6JpXRZSQbd1DbEgctta9AH2BZS&#10;t9iHcFPLeRQtpcGKQ0OJDb2WlF3Sm1GwOOfp7aejD3OQ2L89pcvd5/Gq1ON4eFmD8DT4f/Hd/a4V&#10;rBZhbTgTjoBM/gAAAP//AwBQSwECLQAUAAYACAAAACEA2+H2y+4AAACFAQAAEwAAAAAAAAAAAAAA&#10;AAAAAAAAW0NvbnRlbnRfVHlwZXNdLnhtbFBLAQItABQABgAIAAAAIQBa9CxbvwAAABUBAAALAAAA&#10;AAAAAAAAAAAAAB8BAABfcmVscy8ucmVsc1BLAQItABQABgAIAAAAIQCY72IFwgAAANwAAAAPAAAA&#10;AAAAAAAAAAAAAAcCAABkcnMvZG93bnJldi54bWxQSwUGAAAAAAMAAwC3AAAA9gIAAAAA&#10;" path="m18511,41737r38480,l56991,14467r25670,l82661,41737r38480,l121141,67407r-38480,l82661,94677r-25670,l56991,67407r-38480,l18511,41737xe" fillcolor="#0090ff [3213]" stroked="f" strokeweight="2pt">
                  <v:path arrowok="t" o:connecttype="custom" o:connectlocs="18511,41737;56991,41737;56991,14467;82661,14467;82661,41737;121141,41737;121141,67407;82661,67407;82661,94677;56991,94677;56991,67407;18511,67407;18511,41737" o:connectangles="0,0,0,0,0,0,0,0,0,0,0,0,0"/>
                </v:shape>
                <v:roundrect id="Rectangle: Rounded Corners 759" o:spid="_x0000_s1076" style="position:absolute;width:35412;height:27602;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E7obxAAAANwAAAAPAAAAZHJzL2Rvd25yZXYueG1sRI9BawIx&#10;FITvhf6H8AQvolmVWrs1iooFb9pVEG+PzXN3afKybKJu/70pCD0OM/MNM1u01ogbNb5yrGA4SEAQ&#10;505XXCg4Hr76UxA+IGs0jknBL3lYzF9fZphqd+dvumWhEBHCPkUFZQh1KqXPS7LoB64mjt7FNRZD&#10;lE0hdYP3CLdGjpJkIi1WHBdKrGldUv6TXa2CxAxbs9K9035jdnpsbTY+bzKlup12+QkiUBv+w8/2&#10;Vit4f/uAvzPxCMj5AwAA//8DAFBLAQItABQABgAIAAAAIQDb4fbL7gAAAIUBAAATAAAAAAAAAAAA&#10;AAAAAAAAAABbQ29udGVudF9UeXBlc10ueG1sUEsBAi0AFAAGAAgAAAAhAFr0LFu/AAAAFQEAAAsA&#10;AAAAAAAAAAAAAAAAHwEAAF9yZWxzLy5yZWxzUEsBAi0AFAAGAAgAAAAhAM8TuhvEAAAA3AAAAA8A&#10;AAAAAAAAAAAAAAAABwIAAGRycy9kb3ducmV2LnhtbFBLBQYAAAAAAwADALcAAAD4AgAAAAA=&#10;" filled="f" strokecolor="#00b050" strokeweight="2.25pt">
                  <v:textbox inset="1mm,,1mm,0"/>
                </v:roundrect>
                <v:roundrect id="Rectangle: Rounded Corners 760" o:spid="_x0000_s1077" style="position:absolute;left:45339;top:190;width:16091;height:27405;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SNJjwwAAANwAAAAPAAAAZHJzL2Rvd25yZXYueG1sRE89b8Iw&#10;EN0r9T9Yh9StODBAEzAIUaiaoUgEBsYjPpKI+BzZLoT++nqo1PHpfc+XvWnFjZxvLCsYDRMQxKXV&#10;DVcKjoft6xsIH5A1tpZJwYM8LBfPT3PMtL3znm5FqEQMYZ+hgjqELpPSlzUZ9EPbEUfuYp3BEKGr&#10;pHZ4j+GmleMkmUiDDceGGjta11Rei2+j4OD8x/uuOH3l+3yTr88/aZqOtVIvg341AxGoD//iP/en&#10;VjCdxPnxTDwCcvELAAD//wMAUEsBAi0AFAAGAAgAAAAhANvh9svuAAAAhQEAABMAAAAAAAAAAAAA&#10;AAAAAAAAAFtDb250ZW50X1R5cGVzXS54bWxQSwECLQAUAAYACAAAACEAWvQsW78AAAAVAQAACwAA&#10;AAAAAAAAAAAAAAAfAQAAX3JlbHMvLnJlbHNQSwECLQAUAAYACAAAACEApEjSY8MAAADcAAAADwAA&#10;AAAAAAAAAAAAAAAHAgAAZHJzL2Rvd25yZXYueG1sUEsFBgAAAAADAAMAtwAAAPcCAAAAAA==&#10;" filled="f" strokecolor="#035dd3 [3205]" strokeweight="2.25pt">
                  <v:textbox inset="1mm,,1mm,0"/>
                </v:roundrect>
                <v:shape id="Plus Sign 761" o:spid="_x0000_s1078" style="position:absolute;left:55435;top:19050;width:1397;height:1091;visibility:visible;mso-wrap-style:square;v-text-anchor:middle" coordsize="139652,1091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uQElxQAAANwAAAAPAAAAZHJzL2Rvd25yZXYueG1sRI9Ba8JA&#10;FITvBf/D8oTe6kapUVJXKRVpLSiYtvdH9plEs29jdk3iv3cLhR6HmfmGWax6U4mWGldaVjAeRSCI&#10;M6tLzhV8f22e5iCcR9ZYWSYFN3KwWg4eFpho2/GB2tTnIkDYJaig8L5OpHRZQQbdyNbEwTvaxqAP&#10;ssmlbrALcFPJSRTF0mDJYaHAmt4Kys7p1SiYno7p9aelrdlJ7N6f03j9ub8o9TjsX19AeOr9f/iv&#10;/aEVzOIx/J4JR0Au7wAAAP//AwBQSwECLQAUAAYACAAAACEA2+H2y+4AAACFAQAAEwAAAAAAAAAA&#10;AAAAAAAAAAAAW0NvbnRlbnRfVHlwZXNdLnhtbFBLAQItABQABgAIAAAAIQBa9CxbvwAAABUBAAAL&#10;AAAAAAAAAAAAAAAAAB8BAABfcmVscy8ucmVsc1BLAQItABQABgAIAAAAIQDHuQElxQAAANwAAAAP&#10;AAAAAAAAAAAAAAAAAAcCAABkcnMvZG93bnJldi54bWxQSwUGAAAAAAMAAwC3AAAA+QIAAAAA&#10;" path="m18511,41737r38480,l56991,14467r25670,l82661,41737r38480,l121141,67407r-38480,l82661,94677r-25670,l56991,67407r-38480,l18511,41737xe" fillcolor="#0090ff [3213]" stroked="f" strokeweight="2pt">
                  <v:path arrowok="t" o:connecttype="custom" o:connectlocs="18511,41737;56991,41737;56991,14467;82661,14467;82661,41737;121141,41737;121141,67407;82661,67407;82661,94677;56991,94677;56991,67407;18511,67407;18511,41737" o:connectangles="0,0,0,0,0,0,0,0,0,0,0,0,0"/>
                </v:shape>
                <v:shape id="Text Box 763" o:spid="_x0000_s1079" type="#_x0000_t202" style="position:absolute;left:51339;top:18288;width:4520;height:25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1ofHxgAAANwAAAAPAAAAZHJzL2Rvd25yZXYueG1sRI9PawIx&#10;FMTvgt8hPMGL1Gy1aNkapQjCHvbiHwq9PTavm8XNyzZJ1/Xbm0Khx2FmfsNsdoNtRU8+NI4VPM8z&#10;EMSV0w3XCi7nw9MriBCRNbaOScGdAuy249EGc+1ufKT+FGuRIBxyVGBi7HIpQ2XIYpi7jjh5X85b&#10;jEn6WmqPtwS3rVxk2UpabDgtGOxob6i6nn6sgv6jeNHH3kQ/25dFVlzL7/VnqdR0Mry/gYg0xP/w&#10;X7vQCtarJfyeSUdAbh8AAAD//wMAUEsBAi0AFAAGAAgAAAAhANvh9svuAAAAhQEAABMAAAAAAAAA&#10;AAAAAAAAAAAAAFtDb250ZW50X1R5cGVzXS54bWxQSwECLQAUAAYACAAAACEAWvQsW78AAAAVAQAA&#10;CwAAAAAAAAAAAAAAAAAfAQAAX3JlbHMvLnJlbHNQSwECLQAUAAYACAAAACEAN9aHx8YAAADcAAAA&#10;DwAAAAAAAAAAAAAAAAAHAgAAZHJzL2Rvd25yZXYueG1sUEsFBgAAAAADAAMAtwAAAPoCAAAAAA==&#10;" filled="f" stroked="f" strokeweight=".5pt">
                  <v:textbox>
                    <w:txbxContent>
                      <w:p w14:paraId="5FC9F993" w14:textId="77777777" w:rsidR="00AD3744" w:rsidRPr="00F214AA" w:rsidRDefault="00AD3744" w:rsidP="00AD3744">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shape id="Text Box 764" o:spid="_x0000_s1080" type="#_x0000_t202" style="position:absolute;left:56197;top:18288;width:4520;height:266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Px+zxQAAANwAAAAPAAAAZHJzL2Rvd25yZXYueG1sRI9BawIx&#10;FITvhf6H8AQvRbMV0bIapQjCHvailkJvj81zs7h52SZxXf+9KRQ8DjPzDbPeDrYVPfnQOFbwPs1A&#10;EFdON1wr+DrtJx8gQkTW2DomBXcKsN28vqwx1+7GB+qPsRYJwiFHBSbGLpcyVIYshqnriJN3dt5i&#10;TNLXUnu8Jbht5SzLFtJiw2nBYEc7Q9XleLUK+u9irg+9if5tVxZZcSl/lz+lUuPR8LkCEWmIz/B/&#10;u9AKlos5/J1JR0BuHgAAAP//AwBQSwECLQAUAAYACAAAACEA2+H2y+4AAACFAQAAEwAAAAAAAAAA&#10;AAAAAAAAAAAAW0NvbnRlbnRfVHlwZXNdLnhtbFBLAQItABQABgAIAAAAIQBa9CxbvwAAABUBAAAL&#10;AAAAAAAAAAAAAAAAAB8BAABfcmVscy8ucmVsc1BLAQItABQABgAIAAAAIQC4Px+zxQAAANwAAAAP&#10;AAAAAAAAAAAAAAAAAAcCAABkcnMvZG93bnJldi54bWxQSwUGAAAAAAMAAwC3AAAA+QIAAAAA&#10;" filled="f" stroked="f" strokeweight=".5pt">
                  <v:textbox>
                    <w:txbxContent>
                      <w:p w14:paraId="627870EA" w14:textId="77777777" w:rsidR="00AD3744" w:rsidRPr="00F214AA" w:rsidRDefault="00AD3744" w:rsidP="00AD3744">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shape id="Plus Sign 765" o:spid="_x0000_s1081" style="position:absolute;left:15430;top:17811;width:3715;height:4000;visibility:visible;mso-wrap-style:square;v-text-anchor:middle" coordsize="371469,399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qlyRxgAAANwAAAAPAAAAZHJzL2Rvd25yZXYueG1sRI9Ba8JA&#10;FITvBf/D8oReim5aaJToRoqlIEWwVRG8PbIvyWL2bchuTfrvXaHQ4zAz3zDL1WAbcaXOG8cKnqcJ&#10;COLCacOVguPhYzIH4QOyxsYxKfglD6t89LDETLuev+m6D5WIEPYZKqhDaDMpfVGTRT91LXH0StdZ&#10;DFF2ldQd9hFuG/mSJKm0aDgu1NjSuqbisv+xCtJ3+WSOem22m8/Tedvz7qsMO6Uex8PbAkSgIfyH&#10;/9obrWCWvsL9TDwCMr8BAAD//wMAUEsBAi0AFAAGAAgAAAAhANvh9svuAAAAhQEAABMAAAAAAAAA&#10;AAAAAAAAAAAAAFtDb250ZW50X1R5cGVzXS54bWxQSwECLQAUAAYACAAAACEAWvQsW78AAAAVAQAA&#10;CwAAAAAAAAAAAAAAAAAfAQAAX3JlbHMvLnJlbHNQSwECLQAUAAYACAAAACEAvKpckcYAAADcAAAA&#10;DwAAAAAAAAAAAAAAAAAHAgAAZHJzL2Rvd25yZXYueG1sUEsFBgAAAAADAAMAtwAAAPoCAAAAAA==&#10;" path="m49238,156295r92812,l142050,53015r87369,l229419,156295r92812,l322231,243664r-92812,l229419,346944r-87369,l142050,243664r-92812,l49238,156295xe" fillcolor="#035dd3 [3205]" strokecolor="#d8eeff [3204]" strokeweight="2pt">
                  <v:path arrowok="t" o:connecttype="custom" o:connectlocs="49238,156295;142050,156295;142050,53015;229419,53015;229419,156295;322231,156295;322231,243664;229419,243664;229419,346944;142050,346944;142050,243664;49238,243664;49238,156295" o:connectangles="0,0,0,0,0,0,0,0,0,0,0,0,0"/>
                </v:shape>
                <v:shape id="Graphic 766" o:spid="_x0000_s1082" type="#_x0000_t75" alt="Leaky Tap outline" style="position:absolute;left:10001;top:22479;width:3899;height:389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FllSxQAAANwAAAAPAAAAZHJzL2Rvd25yZXYueG1sRI9BS8NA&#10;FITvQv/D8oTe7EbFVGK3pQgFD/Zg7Q94Zp/JxuzbsPvapP56VxA8DjPzDbPaTL5XZ4rJBTZwuyhA&#10;EdfBOm4MHN93N4+gkiBb7AOTgQsl2KxnVyusbBj5jc4HaVSGcKrQQCsyVFqnuiWPaREG4ux9huhR&#10;soyNthHHDPe9viuKUnt0nBdaHOi5pfrrcPIGxq476r0s8eFbTvv73Yd77aIzZn49bZ9ACU3yH/5r&#10;v1gDy7KE3zP5COj1DwAAAP//AwBQSwECLQAUAAYACAAAACEA2+H2y+4AAACFAQAAEwAAAAAAAAAA&#10;AAAAAAAAAAAAW0NvbnRlbnRfVHlwZXNdLnhtbFBLAQItABQABgAIAAAAIQBa9CxbvwAAABUBAAAL&#10;AAAAAAAAAAAAAAAAAB8BAABfcmVscy8ucmVsc1BLAQItABQABgAIAAAAIQDvFllSxQAAANwAAAAP&#10;AAAAAAAAAAAAAAAAAAcCAABkcnMvZG93bnJldi54bWxQSwUGAAAAAAMAAwC3AAAA+QIAAAAA&#10;">
                  <v:imagedata r:id="rId37" o:title="Leaky Tap outline"/>
                </v:shape>
                <v:shape id="Graphic 767" o:spid="_x0000_s1083" type="#_x0000_t75" alt="Lightbulb outline" style="position:absolute;left:6381;top:22860;width:3563;height:356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FaBmxQAAANwAAAAPAAAAZHJzL2Rvd25yZXYueG1sRI9Ra8JA&#10;EITfBf/DsUJfSr1Yaiypp6ggrfpk2h+wzW2T0NxeyK0a/71XKPg4zMw3zHzZu0adqQu1ZwOTcQKK&#10;uPC25tLA1+f26RVUEGSLjWcycKUAy8VwMMfM+gsf6ZxLqSKEQ4YGKpE20zoUFTkMY98SR+/Hdw4l&#10;yq7UtsNLhLtGPydJqh3WHBcqbGlTUfGbn5yBbb+Tl/d0r9tavg/hlK+nm8e1MQ+jfvUGSqiXe/i/&#10;/WENzNIZ/J2JR0AvbgAAAP//AwBQSwECLQAUAAYACAAAACEA2+H2y+4AAACFAQAAEwAAAAAAAAAA&#10;AAAAAAAAAAAAW0NvbnRlbnRfVHlwZXNdLnhtbFBLAQItABQABgAIAAAAIQBa9CxbvwAAABUBAAAL&#10;AAAAAAAAAAAAAAAAAB8BAABfcmVscy8ucmVsc1BLAQItABQABgAIAAAAIQA2FaBmxQAAANwAAAAP&#10;AAAAAAAAAAAAAAAAAAcCAABkcnMvZG93bnJldi54bWxQSwUGAAAAAAMAAwC3AAAA+QIAAAAA&#10;">
                  <v:imagedata r:id="rId38" o:title="Lightbulb outline"/>
                </v:shape>
                <v:shape id="Google Shape;36;p1" o:spid="_x0000_s1084" type="#_x0000_t202" style="position:absolute;left:14573;top:22383;width:16212;height:438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TsdiwQAAANwAAAAPAAAAZHJzL2Rvd25yZXYueG1sRE9Ni8Iw&#10;EL0v+B/CCN40VUGlGkUEdUWXpSqeh2Zsi82kNFmt/npzEPb4eN+zRWNKcafaFZYV9HsRCOLU6oIz&#10;BefTujsB4TyyxtIyKXiSg8W89TXDWNsHJ3Q/+kyEEHYxKsi9r2IpXZqTQdezFXHgrrY26AOsM6lr&#10;fIRwU8pBFI2kwYJDQ44VrXJKb8c/o4B24/3Pdrg++Mtrj9mLkt/hJlGq026WUxCeGv8v/ri/tYLx&#10;KKwNZ8IRkPM3AAAA//8DAFBLAQItABQABgAIAAAAIQDb4fbL7gAAAIUBAAATAAAAAAAAAAAAAAAA&#10;AAAAAABbQ29udGVudF9UeXBlc10ueG1sUEsBAi0AFAAGAAgAAAAhAFr0LFu/AAAAFQEAAAsAAAAA&#10;AAAAAAAAAAAAHwEAAF9yZWxzLy5yZWxzUEsBAi0AFAAGAAgAAAAhAKJOx2LBAAAA3AAAAA8AAAAA&#10;AAAAAAAAAAAABwIAAGRycy9kb3ducmV2LnhtbFBLBQYAAAAAAwADALcAAAD1AgAAAAA=&#10;" filled="f" stroked="f">
                  <v:textbox inset="2mm,2mm,2mm,2mm">
                    <w:txbxContent>
                      <w:p w14:paraId="4190AC28" w14:textId="77777777" w:rsidR="00AD3744" w:rsidRDefault="00AD3744" w:rsidP="00AD3744">
                        <w:pPr>
                          <w:spacing w:before="0" w:after="0" w:line="288" w:lineRule="auto"/>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Additional property costs</w:t>
                        </w:r>
                        <w:r w:rsidRPr="00F214AA">
                          <w:rPr>
                            <w:rFonts w:ascii="Arial Nova Light" w:eastAsia="HELVETICA NEUE LIGHT" w:hAnsi="Arial Nova Light" w:cs="HELVETICA NEUE LIGHT"/>
                            <w:sz w:val="16"/>
                            <w:szCs w:val="16"/>
                          </w:rPr>
                          <w:t>, like</w:t>
                        </w:r>
                        <w:r>
                          <w:rPr>
                            <w:rFonts w:ascii="Arial Nova Light" w:eastAsia="HELVETICA NEUE LIGHT" w:hAnsi="Arial Nova Light" w:cs="HELVETICA NEUE LIGHT"/>
                            <w:sz w:val="16"/>
                            <w:szCs w:val="16"/>
                          </w:rPr>
                          <w:t xml:space="preserve">: </w:t>
                        </w:r>
                      </w:p>
                      <w:p w14:paraId="66294AA1" w14:textId="77777777" w:rsidR="00AD3744" w:rsidRPr="00F214AA" w:rsidRDefault="00AD3744" w:rsidP="00AD3744">
                        <w:pPr>
                          <w:spacing w:before="0" w:after="0" w:line="288" w:lineRule="auto"/>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electricity, gas, and water</w:t>
                        </w:r>
                      </w:p>
                    </w:txbxContent>
                  </v:textbox>
                </v:shape>
                <v:shape id="Graphic 770" o:spid="_x0000_s1085" type="#_x0000_t75" alt="Leaky Tap outline" style="position:absolute;left:53340;top:23812;width:3143;height:314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avJgwgAAANwAAAAPAAAAZHJzL2Rvd25yZXYueG1sRE/NSsNA&#10;EL4LfYdlhN7sRkUjabelCAUP9mDtA4zZMdk0Oxt2p03q07sHwePH97/aTL5XF4rJBTZwvyhAEdfB&#10;Om4MHD93dy+gkiBb7AOTgSsl2KxnNyusbBj5gy4HaVQO4VShgVZkqLROdUse0yIMxJn7DtGjZBgb&#10;bSOOOdz3+qEonrVHx7mhxYFeW6pPh7M3MHbdUe+lxKcfOe8fd1/uvYvOmPnttF2CEprkX/znfrMG&#10;yjLPz2fyEdDrXwAAAP//AwBQSwECLQAUAAYACAAAACEA2+H2y+4AAACFAQAAEwAAAAAAAAAAAAAA&#10;AAAAAAAAW0NvbnRlbnRfVHlwZXNdLnhtbFBLAQItABQABgAIAAAAIQBa9CxbvwAAABUBAAALAAAA&#10;AAAAAAAAAAAAAB8BAABfcmVscy8ucmVsc1BLAQItABQABgAIAAAAIQCKavJgwgAAANwAAAAPAAAA&#10;AAAAAAAAAAAAAAcCAABkcnMvZG93bnJldi54bWxQSwUGAAAAAAMAAwC3AAAA9gIAAAAA&#10;">
                  <v:imagedata r:id="rId37" o:title="Leaky Tap outline"/>
                </v:shape>
                <v:shape id="Graphic 771" o:spid="_x0000_s1086" type="#_x0000_t75" alt="Lightbulb outline" style="position:absolute;left:50577;top:23431;width:2953;height:295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aQtUxQAAANwAAAAPAAAAZHJzL2Rvd25yZXYueG1sRI9Ra8JA&#10;EITfC/0Pxwq+FL0orUr0lCpIbftk9AesuTUJ5vZCbtX03/eEQh+HmfmGWaw6V6sbtaHybGA0TEAR&#10;595WXBg4HraDGaggyBZrz2TghwKsls9PC0ytv/OebpkUKkI4pGigFGlSrUNeksMw9A1x9M6+dShR&#10;toW2Ld4j3NV6nCQT7bDiuFBiQ5uS8kt2dQa23ae8fky+dFPJ6Ttcs/Xb5mVtTL/Xvc9BCXXyH/5r&#10;76yB6XQEjzPxCOjlLwAAAP//AwBQSwECLQAUAAYACAAAACEA2+H2y+4AAACFAQAAEwAAAAAAAAAA&#10;AAAAAAAAAAAAW0NvbnRlbnRfVHlwZXNdLnhtbFBLAQItABQABgAIAAAAIQBa9CxbvwAAABUBAAAL&#10;AAAAAAAAAAAAAAAAAB8BAABfcmVscy8ucmVsc1BLAQItABQABgAIAAAAIQBTaQtUxQAAANwAAAAP&#10;AAAAAAAAAAAAAAAAAAcCAABkcnMvZG93bnJldi54bWxQSwUGAAAAAAMAAwC3AAAA+QIAAAAA&#10;">
                  <v:imagedata r:id="rId38" o:title="Lightbulb outline"/>
                </v:shape>
                <v:shape id="Text Box 772" o:spid="_x0000_s1087" type="#_x0000_t202" style="position:absolute;left:46863;top:20764;width:13258;height:285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CRj0xQAAANwAAAAPAAAAZHJzL2Rvd25yZXYueG1sRI9Ba8JA&#10;FITvgv9heYKX0mzModY0q2hQ6k2q4vmRfU1Ss29DdjVpf323UPA4zMw3TLYaTCPu1LnasoJZFIMg&#10;LqyuuVRwPu2eX0E4j6yxsUwKvsnBajkeZZhq2/MH3Y++FAHCLkUFlfdtKqUrKjLoItsSB+/TdgZ9&#10;kF0pdYd9gJtGJnH8Ig3WHBYqbCmvqLgeb0ZBc7j5/eay/Vrk+LPpD0+XRf6eKDWdDOs3EJ4G/wj/&#10;t/dawXyewN+ZcATk8hcAAP//AwBQSwECLQAUAAYACAAAACEA2+H2y+4AAACFAQAAEwAAAAAAAAAA&#10;AAAAAAAAAAAAW0NvbnRlbnRfVHlwZXNdLnhtbFBLAQItABQABgAIAAAAIQBa9CxbvwAAABUBAAAL&#10;AAAAAAAAAAAAAAAAAB8BAABfcmVscy8ucmVsc1BLAQItABQABgAIAAAAIQDzCRj0xQAAANwAAAAP&#10;AAAAAAAAAAAAAAAAAAcCAABkcnMvZG93bnJldi54bWxQSwUGAAAAAAMAAwC3AAAA+QIAAAAA&#10;" filled="f" stroked="f" strokeweight=".5pt">
                  <v:textbox inset="2mm,1mm,2mm,1mm">
                    <w:txbxContent>
                      <w:p w14:paraId="5DB128AD" w14:textId="77777777" w:rsidR="00AD3744" w:rsidRPr="00C052B9" w:rsidRDefault="00AD3744" w:rsidP="00AD3744">
                        <w:pPr>
                          <w:spacing w:before="0" w:after="0"/>
                          <w:jc w:val="center"/>
                          <w:rPr>
                            <w:rFonts w:ascii="helev" w:hAnsi="helev" w:cstheme="minorHAnsi"/>
                            <w:b/>
                            <w:bCs/>
                            <w:sz w:val="16"/>
                            <w:szCs w:val="16"/>
                          </w:rPr>
                        </w:pPr>
                        <w:r w:rsidRPr="00C052B9">
                          <w:rPr>
                            <w:rFonts w:ascii="Arial Nova Light" w:eastAsia="HELVETICA NEUE LIGHT" w:hAnsi="Arial Nova Light" w:cs="HELVETICA NEUE LIGHT"/>
                            <w:b/>
                            <w:bCs/>
                            <w:sz w:val="16"/>
                            <w:szCs w:val="16"/>
                          </w:rPr>
                          <w:t>PLUS</w:t>
                        </w:r>
                      </w:p>
                    </w:txbxContent>
                  </v:textbox>
                </v:shape>
              </v:group>
            </w:pict>
          </mc:Fallback>
        </mc:AlternateContent>
      </w:r>
    </w:p>
    <w:p w14:paraId="6E956594" w14:textId="77777777" w:rsidR="00AD3744" w:rsidRPr="00AD3744" w:rsidRDefault="00AD3744" w:rsidP="00AD3744">
      <w:pPr>
        <w:pStyle w:val="BodyText"/>
      </w:pPr>
    </w:p>
    <w:p w14:paraId="7466CBA2" w14:textId="77777777" w:rsidR="00AD3744" w:rsidRPr="00AD3744" w:rsidRDefault="00AD3744" w:rsidP="00AD3744">
      <w:pPr>
        <w:pStyle w:val="BodyText"/>
      </w:pPr>
    </w:p>
    <w:p w14:paraId="269F0335" w14:textId="77777777" w:rsidR="00AD3744" w:rsidRPr="00AD3744" w:rsidRDefault="00AD3744" w:rsidP="00AD3744">
      <w:pPr>
        <w:pStyle w:val="BodyText"/>
      </w:pPr>
    </w:p>
    <w:p w14:paraId="3D4ADDBF" w14:textId="77777777" w:rsidR="00AD3744" w:rsidRPr="00AD3744" w:rsidRDefault="00AD3744" w:rsidP="00AD3744">
      <w:pPr>
        <w:pStyle w:val="BodyText"/>
      </w:pPr>
    </w:p>
    <w:p w14:paraId="7C29CBE3" w14:textId="77777777" w:rsidR="00AD3744" w:rsidRPr="00AD3744" w:rsidRDefault="00AD3744" w:rsidP="00AD3744">
      <w:pPr>
        <w:pStyle w:val="BodyText"/>
      </w:pPr>
    </w:p>
    <w:p w14:paraId="6A7FCC0F" w14:textId="77777777" w:rsidR="00AD3744" w:rsidRPr="00AD3744" w:rsidRDefault="00AD3744" w:rsidP="00AD3744">
      <w:pPr>
        <w:pStyle w:val="BodyText"/>
      </w:pPr>
    </w:p>
    <w:p w14:paraId="43C43A62" w14:textId="77777777" w:rsidR="00AD3744" w:rsidRPr="00AD3744" w:rsidRDefault="00AD3744" w:rsidP="00AD3744">
      <w:pPr>
        <w:pStyle w:val="BodyText"/>
      </w:pPr>
    </w:p>
    <w:p w14:paraId="5A00A0C2" w14:textId="77777777" w:rsidR="00AD3744" w:rsidRPr="00AD3744" w:rsidRDefault="00AD3744" w:rsidP="00AD3744">
      <w:pPr>
        <w:pStyle w:val="BodyText"/>
      </w:pPr>
    </w:p>
    <w:p w14:paraId="6524268A" w14:textId="77777777" w:rsidR="00AD3744" w:rsidRPr="00AD3744" w:rsidRDefault="00AD3744" w:rsidP="00AD3744">
      <w:pPr>
        <w:pStyle w:val="BodyText"/>
      </w:pPr>
    </w:p>
    <w:p w14:paraId="6E996826" w14:textId="77777777" w:rsidR="00AD3744" w:rsidRPr="00AD3744" w:rsidRDefault="00AD3744" w:rsidP="006C6F2F">
      <w:pPr>
        <w:pStyle w:val="Heading4"/>
      </w:pPr>
      <w:r w:rsidRPr="00AD3744">
        <w:t>How the amount you pay could change</w:t>
      </w:r>
    </w:p>
    <w:p w14:paraId="0E3D66FB" w14:textId="77777777" w:rsidR="00AD3744" w:rsidRPr="006C6F2F" w:rsidRDefault="00AD3744" w:rsidP="00AD3744">
      <w:pPr>
        <w:pStyle w:val="BodyText"/>
        <w:rPr>
          <w:b/>
          <w:bCs/>
        </w:rPr>
      </w:pPr>
      <w:r w:rsidRPr="006C6F2F">
        <w:rPr>
          <w:b/>
          <w:bCs/>
        </w:rPr>
        <w:t>During regular rent reviews</w:t>
      </w:r>
    </w:p>
    <w:p w14:paraId="64A45152" w14:textId="77777777" w:rsidR="00AD3744" w:rsidRPr="00AD3744" w:rsidRDefault="00AD3744" w:rsidP="00AD3744">
      <w:pPr>
        <w:pStyle w:val="BodyText"/>
      </w:pPr>
      <w:r w:rsidRPr="00AD3744">
        <w:t xml:space="preserve">We review your rent regularly to make sure the amount you pay is still at the right level based on your income. </w:t>
      </w:r>
    </w:p>
    <w:p w14:paraId="0ED0A217" w14:textId="0640A8BA" w:rsidR="00AD3744" w:rsidRPr="00AD3744" w:rsidRDefault="00AD3744" w:rsidP="006C6F2F">
      <w:pPr>
        <w:pStyle w:val="ListBullet"/>
      </w:pPr>
      <w:r w:rsidRPr="00AD3744">
        <w:t xml:space="preserve">Your rent will be reviewed </w:t>
      </w:r>
      <w:r w:rsidRPr="00AD3744">
        <w:rPr>
          <w:highlight w:val="yellow"/>
        </w:rPr>
        <w:t>[every six months]</w:t>
      </w:r>
      <w:r w:rsidR="006C6F2F">
        <w:t>.</w:t>
      </w:r>
    </w:p>
    <w:p w14:paraId="74E70406" w14:textId="7995A0E3" w:rsidR="00AD3744" w:rsidRPr="00AD3744" w:rsidRDefault="00AD3744" w:rsidP="006C6F2F">
      <w:pPr>
        <w:pStyle w:val="ListBullet"/>
      </w:pPr>
      <w:r w:rsidRPr="00AD3744">
        <w:t>We’ll let you know in writing before your next rent review happens</w:t>
      </w:r>
      <w:r w:rsidR="006C6F2F">
        <w:t>.</w:t>
      </w:r>
    </w:p>
    <w:p w14:paraId="5D9258CF" w14:textId="77777777" w:rsidR="00AD3744" w:rsidRPr="00AD3744" w:rsidRDefault="00AD3744" w:rsidP="00AD3744">
      <w:pPr>
        <w:pStyle w:val="BodyText"/>
        <w:rPr>
          <w:highlight w:val="yellow"/>
        </w:rPr>
      </w:pPr>
      <w:r w:rsidRPr="00AD3744">
        <w:t>We look at your income during a rent review to make sure your rent stays affordable. While the amount you pay in rent might change, we’ll make sure you’re never paying more than market-based rent.</w:t>
      </w:r>
    </w:p>
    <w:p w14:paraId="5265D623" w14:textId="77777777" w:rsidR="00AD3744" w:rsidRPr="00AD3744" w:rsidRDefault="00AD3744" w:rsidP="006C6F2F">
      <w:pPr>
        <w:pStyle w:val="Heading4"/>
      </w:pPr>
      <w:r w:rsidRPr="00AD3744">
        <w:t>Things we need you to tell us</w:t>
      </w:r>
    </w:p>
    <w:p w14:paraId="27D4EDDC" w14:textId="77777777" w:rsidR="00AD3744" w:rsidRPr="00AD3744" w:rsidRDefault="00AD3744" w:rsidP="00AD3744">
      <w:pPr>
        <w:pStyle w:val="BodyText"/>
      </w:pPr>
      <w:r w:rsidRPr="00AD3744">
        <w:t>Please remember to tell us if things change at home. We need to know [</w:t>
      </w:r>
      <w:r w:rsidRPr="00AD3744">
        <w:rPr>
          <w:highlight w:val="yellow"/>
        </w:rPr>
        <w:t>within timeframe</w:t>
      </w:r>
      <w:r w:rsidRPr="00AD3744">
        <w:t>] if:</w:t>
      </w:r>
    </w:p>
    <w:p w14:paraId="2EB5CF0A" w14:textId="77777777" w:rsidR="00AD3744" w:rsidRPr="00AD3744" w:rsidRDefault="00AD3744" w:rsidP="006C6F2F">
      <w:pPr>
        <w:pStyle w:val="ListBullet"/>
      </w:pPr>
      <w:r w:rsidRPr="006C6F2F">
        <w:rPr>
          <w:b/>
          <w:bCs/>
        </w:rPr>
        <w:t>Your income changes</w:t>
      </w:r>
      <w:r w:rsidRPr="00AD3744">
        <w:t xml:space="preserve">: Getting or stopping a job or getting more, or less money from your job or Centrelink. </w:t>
      </w:r>
    </w:p>
    <w:p w14:paraId="0FD47C5E" w14:textId="77777777" w:rsidR="00AD3744" w:rsidRPr="00AD3744" w:rsidRDefault="00AD3744" w:rsidP="006C6F2F">
      <w:pPr>
        <w:pStyle w:val="ListBullet"/>
      </w:pPr>
      <w:r w:rsidRPr="006C6F2F">
        <w:rPr>
          <w:b/>
          <w:bCs/>
        </w:rPr>
        <w:t>Your household changes</w:t>
      </w:r>
      <w:r w:rsidRPr="00AD3744">
        <w:t>: Like someone moving in or out. This could affect the amount of your household income we assess to calculate your rent.</w:t>
      </w:r>
    </w:p>
    <w:p w14:paraId="65B3CB6F" w14:textId="77777777" w:rsidR="00AD3744" w:rsidRPr="00AD3744" w:rsidRDefault="00AD3744" w:rsidP="006C6F2F">
      <w:pPr>
        <w:pStyle w:val="Heading4"/>
      </w:pPr>
      <w:r w:rsidRPr="00AD3744">
        <w:t xml:space="preserve">Steps to take if you still have questions </w:t>
      </w:r>
    </w:p>
    <w:p w14:paraId="3D903E63" w14:textId="77777777" w:rsidR="00AD3744" w:rsidRPr="00AD3744" w:rsidRDefault="00AD3744" w:rsidP="00AD3744">
      <w:pPr>
        <w:pStyle w:val="BodyText"/>
      </w:pPr>
      <w:r w:rsidRPr="00AD3744">
        <w:t>It’s important to us that you understand how your rent works and feel confident that it reflects your circumstances. If you still have questions, you can:</w:t>
      </w:r>
    </w:p>
    <w:p w14:paraId="61B6265E" w14:textId="6661F8EB" w:rsidR="00AD3744" w:rsidRPr="00AD3744" w:rsidRDefault="00AD3744" w:rsidP="006C6F2F">
      <w:pPr>
        <w:pStyle w:val="ListBullet"/>
      </w:pPr>
      <w:r w:rsidRPr="00AD3744">
        <w:t>Ask us to explain how your rent is calculated</w:t>
      </w:r>
      <w:r w:rsidR="006C6F2F">
        <w:t>.</w:t>
      </w:r>
    </w:p>
    <w:p w14:paraId="0DCA1290" w14:textId="67424B5E" w:rsidR="00AD3744" w:rsidRPr="006C6F2F" w:rsidRDefault="00AD3744" w:rsidP="00190C9C">
      <w:pPr>
        <w:pStyle w:val="ListBullet"/>
        <w:spacing w:line="254" w:lineRule="auto"/>
        <w:rPr>
          <w:rFonts w:eastAsiaTheme="majorEastAsia" w:cstheme="majorBidi"/>
          <w:bCs/>
          <w:color w:val="FF6F00"/>
          <w:sz w:val="36"/>
        </w:rPr>
      </w:pPr>
      <w:r w:rsidRPr="00AD3744">
        <w:t>Ask us to calculate your rent again</w:t>
      </w:r>
      <w:r w:rsidR="006C6F2F">
        <w:t xml:space="preserve"> </w:t>
      </w:r>
      <w:r w:rsidRPr="00AD3744">
        <w:t>and step you through the process</w:t>
      </w:r>
      <w:r>
        <w:t>.</w:t>
      </w:r>
    </w:p>
    <w:p w14:paraId="40500C1E" w14:textId="72C9F78D" w:rsidR="00830A33" w:rsidRDefault="00830A33" w:rsidP="003E4B84">
      <w:pPr>
        <w:pStyle w:val="Heading3"/>
      </w:pPr>
      <w:bookmarkStart w:id="5" w:name="_Toc169882302"/>
      <w:r>
        <w:lastRenderedPageBreak/>
        <w:t>Rent calculation explainer – with service charge</w:t>
      </w:r>
      <w:r w:rsidR="007C56F6">
        <w:t>s</w:t>
      </w:r>
      <w:bookmarkEnd w:id="5"/>
    </w:p>
    <w:p w14:paraId="66FE179E" w14:textId="77777777" w:rsidR="00CC20BD" w:rsidRPr="00CC20BD" w:rsidRDefault="00CC20BD" w:rsidP="00CC20BD">
      <w:pPr>
        <w:pStyle w:val="Heading4"/>
      </w:pPr>
      <w:r w:rsidRPr="00CC20BD">
        <w:t>Income based rent calculations with service charges explained</w:t>
      </w:r>
    </w:p>
    <w:p w14:paraId="3CDCF0B3" w14:textId="77777777" w:rsidR="00CC20BD" w:rsidRPr="00CC20BD" w:rsidRDefault="00CC20BD" w:rsidP="00CC20BD">
      <w:pPr>
        <w:pStyle w:val="BodyText"/>
      </w:pPr>
      <w:r w:rsidRPr="00CC20BD">
        <w:t xml:space="preserve">We calculate rent based on household income rather than market values.  That way, the rent payable for your home will always remain affordable, no matter how your income changes. </w:t>
      </w:r>
    </w:p>
    <w:p w14:paraId="030AD6E0" w14:textId="77777777" w:rsidR="00CC20BD" w:rsidRPr="00CC20BD" w:rsidRDefault="00CC20BD" w:rsidP="00E27D9E">
      <w:pPr>
        <w:pStyle w:val="Heading4"/>
      </w:pPr>
      <w:r w:rsidRPr="00CC20BD">
        <w:t>Market-Based Rent</w:t>
      </w:r>
    </w:p>
    <w:p w14:paraId="51E20CAA" w14:textId="37D00480" w:rsidR="00CC20BD" w:rsidRPr="00CC20BD" w:rsidRDefault="00CC20BD" w:rsidP="00E27D9E">
      <w:pPr>
        <w:pStyle w:val="ListBullet"/>
      </w:pPr>
      <w:r w:rsidRPr="00CC20BD">
        <w:t>‘Market-based rent’ is similar to how much your home would rent for in the private market</w:t>
      </w:r>
      <w:r w:rsidR="00E27D9E">
        <w:t>.</w:t>
      </w:r>
    </w:p>
    <w:p w14:paraId="680CC5ED" w14:textId="42498482" w:rsidR="00CC20BD" w:rsidRPr="00CC20BD" w:rsidRDefault="00CC20BD" w:rsidP="00E27D9E">
      <w:pPr>
        <w:pStyle w:val="ListBullet"/>
      </w:pPr>
      <w:r w:rsidRPr="00CC20BD">
        <w:t>You can find the initial market-based rent of your home in your residential rental agreement</w:t>
      </w:r>
      <w:r w:rsidR="00E27D9E">
        <w:t>.</w:t>
      </w:r>
    </w:p>
    <w:p w14:paraId="4D1202B8" w14:textId="0E377E45" w:rsidR="00CC20BD" w:rsidRPr="00CC20BD" w:rsidRDefault="00CC20BD" w:rsidP="00E27D9E">
      <w:pPr>
        <w:pStyle w:val="ListBullet"/>
      </w:pPr>
      <w:r w:rsidRPr="00CC20BD">
        <w:t>Market-based rent is reviewed annually</w:t>
      </w:r>
      <w:r w:rsidR="00E27D9E">
        <w:t>.</w:t>
      </w:r>
    </w:p>
    <w:p w14:paraId="46FF1CB8" w14:textId="01F3C768" w:rsidR="00CC20BD" w:rsidRPr="00CC20BD" w:rsidRDefault="00CC20BD" w:rsidP="00E27D9E">
      <w:pPr>
        <w:pStyle w:val="ListBullet"/>
      </w:pPr>
      <w:r w:rsidRPr="00CC20BD">
        <w:t>If the market-based rent for your home changes because of the review, we will write to let you know</w:t>
      </w:r>
      <w:r w:rsidR="00E27D9E">
        <w:t>.</w:t>
      </w:r>
    </w:p>
    <w:p w14:paraId="43FD8A72" w14:textId="003585F3" w:rsidR="00CC20BD" w:rsidRPr="00CC20BD" w:rsidRDefault="00CC20BD" w:rsidP="00E27D9E">
      <w:pPr>
        <w:pStyle w:val="ListBullet"/>
      </w:pPr>
      <w:r w:rsidRPr="00CC20BD">
        <w:t>The market-based rent can change without impacting the income-based rent that you pay. If any change does impact the amount you are required to pay, we will outline it clearly in our communications with you</w:t>
      </w:r>
      <w:r w:rsidR="00E27D9E">
        <w:t>.</w:t>
      </w:r>
    </w:p>
    <w:p w14:paraId="6EF90A0C" w14:textId="77777777" w:rsidR="00CC20BD" w:rsidRPr="00CC20BD" w:rsidRDefault="00CC20BD" w:rsidP="00E27D9E">
      <w:pPr>
        <w:pStyle w:val="Heading4"/>
      </w:pPr>
      <w:r w:rsidRPr="00CC20BD">
        <w:t>What is a Service Charge?</w:t>
      </w:r>
    </w:p>
    <w:p w14:paraId="63036891" w14:textId="77777777" w:rsidR="00CC20BD" w:rsidRPr="00CC20BD" w:rsidRDefault="00CC20BD" w:rsidP="00CC20BD">
      <w:pPr>
        <w:pStyle w:val="BodyText"/>
      </w:pPr>
      <w:r w:rsidRPr="00CC20BD">
        <w:t xml:space="preserve">The property you live in provides facilities and utilities to you </w:t>
      </w:r>
      <w:r w:rsidRPr="00CC20BD">
        <w:rPr>
          <w:highlight w:val="yellow"/>
        </w:rPr>
        <w:t>(such as water, central heating, laundry, or utility services)</w:t>
      </w:r>
      <w:r w:rsidRPr="00CC20BD">
        <w:t xml:space="preserve"> that are not separately metred. As a result, we add a service charge to that amount you pay to cover these costs. </w:t>
      </w:r>
      <w:r w:rsidRPr="00E27D9E">
        <w:rPr>
          <w:b/>
          <w:bCs/>
        </w:rPr>
        <w:t>This amount is shown separately on your rent statement as it is subject to change as costs of these services go up or down, but we will communicate any changes with you about this before they occur.</w:t>
      </w:r>
      <w:r w:rsidRPr="00CC20BD">
        <w:t xml:space="preserve"> </w:t>
      </w:r>
    </w:p>
    <w:p w14:paraId="14CF6669" w14:textId="77777777" w:rsidR="00CC20BD" w:rsidRPr="00CC20BD" w:rsidRDefault="00CC20BD" w:rsidP="00E27D9E">
      <w:pPr>
        <w:pStyle w:val="Heading4"/>
      </w:pPr>
      <w:r w:rsidRPr="00CC20BD">
        <w:t>How we work out the amount you pay</w:t>
      </w:r>
    </w:p>
    <w:p w14:paraId="7398748D" w14:textId="23D567FC" w:rsidR="00CC20BD" w:rsidRPr="00CC20BD" w:rsidRDefault="00CC20BD" w:rsidP="00E27D9E">
      <w:pPr>
        <w:pStyle w:val="ListBullet"/>
      </w:pPr>
      <w:r w:rsidRPr="00CC20BD">
        <w:t>We look at how much income household members over 18 years old receive before tax is paid (gross income)</w:t>
      </w:r>
      <w:r w:rsidR="00E27D9E">
        <w:t>.</w:t>
      </w:r>
    </w:p>
    <w:p w14:paraId="3ABC3E15" w14:textId="4D02E372" w:rsidR="00CC20BD" w:rsidRPr="00CC20BD" w:rsidRDefault="00CC20BD" w:rsidP="00E27D9E">
      <w:pPr>
        <w:pStyle w:val="ListBullet"/>
      </w:pPr>
      <w:r w:rsidRPr="00CC20BD">
        <w:t xml:space="preserve">Then we calculate the amount you pay each </w:t>
      </w:r>
      <w:r w:rsidRPr="00CC20BD">
        <w:rPr>
          <w:highlight w:val="yellow"/>
        </w:rPr>
        <w:t>[fortnight]</w:t>
      </w:r>
      <w:r w:rsidRPr="00CC20BD">
        <w:t xml:space="preserve"> based on a percentage of that income</w:t>
      </w:r>
      <w:r w:rsidR="00E27D9E">
        <w:t>.</w:t>
      </w:r>
    </w:p>
    <w:p w14:paraId="62A68504" w14:textId="07C2B43E" w:rsidR="00CC20BD" w:rsidRPr="00CC20BD" w:rsidRDefault="00CC20BD" w:rsidP="00CC20BD">
      <w:pPr>
        <w:pStyle w:val="BodyText"/>
        <w:rPr>
          <w:highlight w:val="yellow"/>
        </w:rPr>
      </w:pPr>
      <w:r w:rsidRPr="00CC20BD">
        <w:t xml:space="preserve">There are certain types of income that don’t contribute to your rent, like an AusStudy loan or the Large Family Supplement. See </w:t>
      </w:r>
      <w:hyperlink r:id="rId39" w:history="1">
        <w:r w:rsidR="00617CB0" w:rsidRPr="00617CB0">
          <w:rPr>
            <w:rStyle w:val="Hyperlink"/>
            <w:color w:val="0090FF" w:themeColor="text1"/>
          </w:rPr>
          <w:t>here</w:t>
        </w:r>
      </w:hyperlink>
      <w:r w:rsidR="00617CB0">
        <w:t xml:space="preserve"> </w:t>
      </w:r>
      <w:r w:rsidRPr="00CC20BD">
        <w:t>for a full list of the types of income that can be included in your rent calculations or ask us for more information.</w:t>
      </w:r>
    </w:p>
    <w:p w14:paraId="5722BB93" w14:textId="77777777" w:rsidR="00617CB0" w:rsidRDefault="00617CB0" w:rsidP="00617CB0">
      <w:pPr>
        <w:pStyle w:val="BodyText"/>
        <w:rPr>
          <w:color w:val="FF0000"/>
          <w:highlight w:val="yellow"/>
        </w:rPr>
      </w:pPr>
    </w:p>
    <w:p w14:paraId="37FA2681" w14:textId="77777777" w:rsidR="00617CB0" w:rsidRDefault="00617CB0" w:rsidP="00617CB0">
      <w:pPr>
        <w:pStyle w:val="BodyText"/>
        <w:rPr>
          <w:color w:val="FF0000"/>
          <w:highlight w:val="yellow"/>
        </w:rPr>
      </w:pPr>
    </w:p>
    <w:p w14:paraId="39A385BC" w14:textId="77777777" w:rsidR="00617CB0" w:rsidRDefault="00617CB0" w:rsidP="00617CB0">
      <w:pPr>
        <w:pStyle w:val="BodyText"/>
        <w:rPr>
          <w:color w:val="FF0000"/>
          <w:highlight w:val="yellow"/>
        </w:rPr>
      </w:pPr>
    </w:p>
    <w:p w14:paraId="431BC649" w14:textId="77777777" w:rsidR="00617CB0" w:rsidRDefault="00617CB0" w:rsidP="00617CB0">
      <w:pPr>
        <w:pStyle w:val="BodyText"/>
        <w:rPr>
          <w:color w:val="FF0000"/>
          <w:highlight w:val="yellow"/>
        </w:rPr>
      </w:pPr>
    </w:p>
    <w:p w14:paraId="68A01D1B" w14:textId="77777777" w:rsidR="00617CB0" w:rsidRDefault="00617CB0" w:rsidP="00617CB0">
      <w:pPr>
        <w:pStyle w:val="BodyText"/>
        <w:rPr>
          <w:color w:val="FF0000"/>
          <w:highlight w:val="yellow"/>
        </w:rPr>
      </w:pPr>
    </w:p>
    <w:p w14:paraId="5498EB91" w14:textId="1B92C519" w:rsidR="00617CB0" w:rsidRDefault="00617CB0" w:rsidP="00617CB0">
      <w:pPr>
        <w:pStyle w:val="BodyText"/>
        <w:rPr>
          <w:color w:val="FF0000"/>
        </w:rPr>
      </w:pPr>
      <w:r w:rsidRPr="00023282">
        <w:rPr>
          <w:color w:val="FF0000"/>
          <w:highlight w:val="yellow"/>
        </w:rPr>
        <w:lastRenderedPageBreak/>
        <w:t xml:space="preserve">[See the Rent Infographics section for </w:t>
      </w:r>
      <w:r>
        <w:rPr>
          <w:color w:val="FF0000"/>
          <w:highlight w:val="yellow"/>
        </w:rPr>
        <w:t>alternative</w:t>
      </w:r>
      <w:r w:rsidRPr="00023282">
        <w:rPr>
          <w:color w:val="FF0000"/>
          <w:highlight w:val="yellow"/>
        </w:rPr>
        <w:t xml:space="preserve"> </w:t>
      </w:r>
      <w:r>
        <w:rPr>
          <w:color w:val="FF0000"/>
          <w:highlight w:val="yellow"/>
        </w:rPr>
        <w:t>options</w:t>
      </w:r>
      <w:r w:rsidRPr="00023282">
        <w:rPr>
          <w:color w:val="FF0000"/>
          <w:highlight w:val="yellow"/>
        </w:rPr>
        <w:t>]</w:t>
      </w:r>
    </w:p>
    <w:p w14:paraId="11FE74C0" w14:textId="77777777" w:rsidR="00CC20BD" w:rsidRPr="00CC20BD" w:rsidRDefault="00CC20BD" w:rsidP="00CC20BD">
      <w:pPr>
        <w:pStyle w:val="BodyText"/>
      </w:pPr>
      <w:r w:rsidRPr="00CC20BD">
        <w:rPr>
          <w:noProof/>
        </w:rPr>
        <mc:AlternateContent>
          <mc:Choice Requires="wpg">
            <w:drawing>
              <wp:anchor distT="0" distB="0" distL="114300" distR="114300" simplePos="0" relativeHeight="251665409" behindDoc="0" locked="0" layoutInCell="1" allowOverlap="1" wp14:anchorId="6F8B30D3" wp14:editId="3893CCC5">
                <wp:simplePos x="0" y="0"/>
                <wp:positionH relativeFrom="margin">
                  <wp:align>center</wp:align>
                </wp:positionH>
                <wp:positionV relativeFrom="paragraph">
                  <wp:posOffset>33020</wp:posOffset>
                </wp:positionV>
                <wp:extent cx="3552825" cy="1810385"/>
                <wp:effectExtent l="19050" t="19050" r="28575" b="0"/>
                <wp:wrapNone/>
                <wp:docPr id="461" name="Group 461"/>
                <wp:cNvGraphicFramePr/>
                <a:graphic xmlns:a="http://schemas.openxmlformats.org/drawingml/2006/main">
                  <a:graphicData uri="http://schemas.microsoft.com/office/word/2010/wordprocessingGroup">
                    <wpg:wgp>
                      <wpg:cNvGrpSpPr/>
                      <wpg:grpSpPr>
                        <a:xfrm>
                          <a:off x="0" y="0"/>
                          <a:ext cx="3552825" cy="1810385"/>
                          <a:chOff x="0" y="0"/>
                          <a:chExt cx="3552825" cy="1810385"/>
                        </a:xfrm>
                      </wpg:grpSpPr>
                      <wps:wsp>
                        <wps:cNvPr id="462" name="Google Shape;36;p1"/>
                        <wps:cNvSpPr txBox="1"/>
                        <wps:spPr>
                          <a:xfrm>
                            <a:off x="2419350" y="552450"/>
                            <a:ext cx="1101090" cy="1066800"/>
                          </a:xfrm>
                          <a:prstGeom prst="rect">
                            <a:avLst/>
                          </a:prstGeom>
                          <a:noFill/>
                          <a:ln>
                            <a:noFill/>
                          </a:ln>
                        </wps:spPr>
                        <wps:txbx>
                          <w:txbxContent>
                            <w:p w14:paraId="2072ABB8" w14:textId="77777777" w:rsidR="00CC20BD" w:rsidRPr="00F214AA" w:rsidRDefault="00CC20BD" w:rsidP="00CC20BD">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Benefits we don’t count as income, like:</w:t>
                              </w:r>
                            </w:p>
                            <w:p w14:paraId="6A3265D7" w14:textId="77777777" w:rsidR="00CC20BD" w:rsidRPr="00F214AA" w:rsidRDefault="00CC20BD" w:rsidP="00CC20BD">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 xml:space="preserve">- Education Allowance </w:t>
                              </w:r>
                            </w:p>
                            <w:p w14:paraId="2A79EB8F" w14:textId="77777777" w:rsidR="00CC20BD" w:rsidRPr="00F214AA" w:rsidRDefault="00CC20BD" w:rsidP="00CC20BD">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wps:txbx>
                        <wps:bodyPr spcFirstLastPara="1" wrap="square" lIns="72000" tIns="72000" rIns="72000" bIns="72000" anchor="t" anchorCtr="0">
                          <a:noAutofit/>
                        </wps:bodyPr>
                      </wps:wsp>
                      <wps:wsp>
                        <wps:cNvPr id="463" name="Google Shape;35;p1"/>
                        <wps:cNvSpPr txBox="1"/>
                        <wps:spPr>
                          <a:xfrm>
                            <a:off x="152400" y="504825"/>
                            <a:ext cx="1174115" cy="1305560"/>
                          </a:xfrm>
                          <a:prstGeom prst="rect">
                            <a:avLst/>
                          </a:prstGeom>
                          <a:noFill/>
                          <a:ln>
                            <a:noFill/>
                          </a:ln>
                        </wps:spPr>
                        <wps:txbx>
                          <w:txbxContent>
                            <w:p w14:paraId="39FD779F" w14:textId="77777777" w:rsidR="00CC20BD" w:rsidRPr="00F214AA" w:rsidRDefault="00CC20BD" w:rsidP="00CC20BD">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Any income received by household members 18 years and over, like:</w:t>
                              </w:r>
                              <w:r w:rsidRPr="00F214AA">
                                <w:rPr>
                                  <w:rFonts w:ascii="Arial Nova Light" w:eastAsia="HELVETICA NEUE LIGHT" w:hAnsi="Arial Nova Light" w:cs="HELVETICA NEUE LIGHT"/>
                                  <w:sz w:val="16"/>
                                  <w:szCs w:val="16"/>
                                </w:rPr>
                                <w:br/>
                                <w:t>- Wages</w:t>
                              </w:r>
                              <w:r w:rsidRPr="00F214AA">
                                <w:rPr>
                                  <w:rFonts w:ascii="Arial Nova Light" w:eastAsia="HELVETICA NEUE LIGHT" w:hAnsi="Arial Nova Light" w:cs="HELVETICA NEUE LIGHT"/>
                                  <w:sz w:val="16"/>
                                  <w:szCs w:val="16"/>
                                </w:rPr>
                                <w:br/>
                                <w:t>- Primary Centrelink payments</w:t>
                              </w:r>
                              <w:r w:rsidRPr="00F214AA">
                                <w:rPr>
                                  <w:rFonts w:ascii="Arial Nova Light" w:eastAsia="HELVETICA NEUE LIGHT" w:hAnsi="Arial Nova Light" w:cs="HELVETICA NEUE LIGHT"/>
                                  <w:sz w:val="16"/>
                                  <w:szCs w:val="16"/>
                                </w:rPr>
                                <w:br/>
                                <w:t xml:space="preserve">- Investment earnings </w:t>
                              </w:r>
                            </w:p>
                          </w:txbxContent>
                        </wps:txbx>
                        <wps:bodyPr spcFirstLastPara="1" wrap="square" lIns="72000" tIns="72000" rIns="72000" bIns="72000" anchor="t" anchorCtr="0">
                          <a:noAutofit/>
                        </wps:bodyPr>
                      </wps:wsp>
                      <wps:wsp>
                        <wps:cNvPr id="464" name="Google Shape;43;p1"/>
                        <wps:cNvSpPr txBox="1"/>
                        <wps:spPr>
                          <a:xfrm>
                            <a:off x="1428750" y="542925"/>
                            <a:ext cx="998220" cy="308610"/>
                          </a:xfrm>
                          <a:prstGeom prst="rect">
                            <a:avLst/>
                          </a:prstGeom>
                          <a:noFill/>
                          <a:ln>
                            <a:noFill/>
                          </a:ln>
                        </wps:spPr>
                        <wps:txbx>
                          <w:txbxContent>
                            <w:p w14:paraId="5AF3CE43" w14:textId="77777777" w:rsidR="00CC20BD" w:rsidRPr="00F214AA" w:rsidRDefault="00CC20BD" w:rsidP="00CC20BD">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Family Tax Benefit</w:t>
                              </w:r>
                            </w:p>
                          </w:txbxContent>
                        </wps:txbx>
                        <wps:bodyPr spcFirstLastPara="1" wrap="square" lIns="72000" tIns="72000" rIns="72000" bIns="72000" anchor="t" anchorCtr="0">
                          <a:noAutofit/>
                        </wps:bodyPr>
                      </wps:wsp>
                      <pic:pic xmlns:pic="http://schemas.openxmlformats.org/drawingml/2006/picture">
                        <pic:nvPicPr>
                          <pic:cNvPr id="465" name="Graphic 465" descr="Stuffed Toy outline"/>
                          <pic:cNvPicPr>
                            <a:picLocks noChangeAspect="1"/>
                          </pic:cNvPicPr>
                        </pic:nvPicPr>
                        <pic: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1419225" y="133350"/>
                            <a:ext cx="447040" cy="443230"/>
                          </a:xfrm>
                          <a:prstGeom prst="rect">
                            <a:avLst/>
                          </a:prstGeom>
                        </pic:spPr>
                      </pic:pic>
                      <pic:pic xmlns:pic="http://schemas.openxmlformats.org/drawingml/2006/picture">
                        <pic:nvPicPr>
                          <pic:cNvPr id="466" name="Graphic 466" descr="Money outline"/>
                          <pic:cNvPicPr>
                            <a:picLocks noChangeAspect="1"/>
                          </pic:cNvPicPr>
                        </pic:nvPicPr>
                        <pic: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276225" y="28575"/>
                            <a:ext cx="405130" cy="537845"/>
                          </a:xfrm>
                          <a:prstGeom prst="rect">
                            <a:avLst/>
                          </a:prstGeom>
                        </pic:spPr>
                      </pic:pic>
                      <wps:wsp>
                        <wps:cNvPr id="467" name="Text Box 467"/>
                        <wps:cNvSpPr txBox="1"/>
                        <wps:spPr>
                          <a:xfrm>
                            <a:off x="685800" y="133350"/>
                            <a:ext cx="601345" cy="415290"/>
                          </a:xfrm>
                          <a:prstGeom prst="rect">
                            <a:avLst/>
                          </a:prstGeom>
                          <a:noFill/>
                          <a:ln w="6350">
                            <a:noFill/>
                          </a:ln>
                        </wps:spPr>
                        <wps:txbx>
                          <w:txbxContent>
                            <w:p w14:paraId="75C48597" w14:textId="77777777" w:rsidR="00CC20BD" w:rsidRPr="00617CB0" w:rsidRDefault="00CC20BD" w:rsidP="00CC20BD">
                              <w:pPr>
                                <w:rPr>
                                  <w:rFonts w:ascii="Yu Gothic UI Semibold" w:eastAsia="Yu Gothic UI Semibold" w:hAnsi="Yu Gothic UI Semibold"/>
                                  <w:color w:val="00B050"/>
                                  <w:sz w:val="30"/>
                                  <w:szCs w:val="30"/>
                                </w:rPr>
                              </w:pPr>
                              <w:r w:rsidRPr="00617CB0">
                                <w:rPr>
                                  <w:rFonts w:ascii="Yu Gothic UI Semibold" w:eastAsia="Yu Gothic UI Semibold" w:hAnsi="Yu Gothic UI Semibold"/>
                                  <w:color w:val="00B050"/>
                                  <w:sz w:val="30"/>
                                  <w:szCs w:val="30"/>
                                  <w:highlight w:val="yellow"/>
                                </w:rPr>
                                <w:t>25%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68" name="Text Box 468"/>
                        <wps:cNvSpPr txBox="1"/>
                        <wps:spPr>
                          <a:xfrm>
                            <a:off x="1838325" y="152400"/>
                            <a:ext cx="537845" cy="393065"/>
                          </a:xfrm>
                          <a:prstGeom prst="rect">
                            <a:avLst/>
                          </a:prstGeom>
                          <a:noFill/>
                          <a:ln w="6350">
                            <a:noFill/>
                          </a:ln>
                        </wps:spPr>
                        <wps:txbx>
                          <w:txbxContent>
                            <w:p w14:paraId="09EB1532" w14:textId="77777777" w:rsidR="00CC20BD" w:rsidRPr="00E8118D" w:rsidRDefault="00CC20BD" w:rsidP="00CC20BD">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69" name="Text Box 469"/>
                        <wps:cNvSpPr txBox="1"/>
                        <wps:spPr>
                          <a:xfrm>
                            <a:off x="2876550" y="133350"/>
                            <a:ext cx="533400" cy="433705"/>
                          </a:xfrm>
                          <a:prstGeom prst="rect">
                            <a:avLst/>
                          </a:prstGeom>
                          <a:noFill/>
                          <a:ln w="6350">
                            <a:noFill/>
                          </a:ln>
                        </wps:spPr>
                        <wps:txbx>
                          <w:txbxContent>
                            <w:p w14:paraId="75933B34" w14:textId="77777777" w:rsidR="00CC20BD" w:rsidRPr="00427E2B" w:rsidRDefault="00CC20BD" w:rsidP="00CC20BD">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470" name="Graphic 470" descr="Piggy Bank outline"/>
                          <pic:cNvPicPr>
                            <a:picLocks noChangeAspect="1"/>
                          </pic:cNvPicPr>
                        </pic:nvPicPr>
                        <pic: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2390775" y="66675"/>
                            <a:ext cx="476250" cy="506095"/>
                          </a:xfrm>
                          <a:prstGeom prst="rect">
                            <a:avLst/>
                          </a:prstGeom>
                        </pic:spPr>
                      </pic:pic>
                      <pic:pic xmlns:pic="http://schemas.openxmlformats.org/drawingml/2006/picture">
                        <pic:nvPicPr>
                          <pic:cNvPr id="471" name="Graphic 471" descr="Home outline"/>
                          <pic:cNvPicPr>
                            <a:picLocks noChangeAspect="1"/>
                          </pic:cNvPicPr>
                        </pic:nvPicPr>
                        <pic: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1390650" y="800100"/>
                            <a:ext cx="506730" cy="485775"/>
                          </a:xfrm>
                          <a:prstGeom prst="rect">
                            <a:avLst/>
                          </a:prstGeom>
                        </pic:spPr>
                      </pic:pic>
                      <wps:wsp>
                        <wps:cNvPr id="472" name="Text Box 472"/>
                        <wps:cNvSpPr txBox="1"/>
                        <wps:spPr>
                          <a:xfrm>
                            <a:off x="1828800" y="838200"/>
                            <a:ext cx="687070" cy="492760"/>
                          </a:xfrm>
                          <a:prstGeom prst="rect">
                            <a:avLst/>
                          </a:prstGeom>
                          <a:noFill/>
                          <a:ln w="6350">
                            <a:noFill/>
                          </a:ln>
                        </wps:spPr>
                        <wps:txbx>
                          <w:txbxContent>
                            <w:p w14:paraId="0C1A083C" w14:textId="77777777" w:rsidR="00CC20BD" w:rsidRPr="00427E2B" w:rsidRDefault="00CC20BD" w:rsidP="00CC20BD">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73" name="Google Shape;37;p1"/>
                        <wps:cNvSpPr txBox="1"/>
                        <wps:spPr>
                          <a:xfrm>
                            <a:off x="1323975" y="1247775"/>
                            <a:ext cx="963595" cy="434036"/>
                          </a:xfrm>
                          <a:prstGeom prst="rect">
                            <a:avLst/>
                          </a:prstGeom>
                          <a:noFill/>
                          <a:ln>
                            <a:noFill/>
                          </a:ln>
                        </wps:spPr>
                        <wps:txbx>
                          <w:txbxContent>
                            <w:p w14:paraId="5CE9E954" w14:textId="77777777" w:rsidR="00CC20BD" w:rsidRPr="00F214AA" w:rsidRDefault="00CC20BD" w:rsidP="00CC20BD">
                              <w:pP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Commonwealth Rent Assistance</w:t>
                              </w:r>
                            </w:p>
                          </w:txbxContent>
                        </wps:txbx>
                        <wps:bodyPr spcFirstLastPara="1" wrap="square" lIns="72000" tIns="72000" rIns="72000" bIns="72000" anchor="t" anchorCtr="0">
                          <a:noAutofit/>
                        </wps:bodyPr>
                      </wps:wsp>
                      <wps:wsp>
                        <wps:cNvPr id="474" name="Rectangle: Rounded Corners 474"/>
                        <wps:cNvSpPr/>
                        <wps:spPr>
                          <a:xfrm>
                            <a:off x="0" y="0"/>
                            <a:ext cx="3552825" cy="1743075"/>
                          </a:xfrm>
                          <a:prstGeom prst="roundRect">
                            <a:avLst/>
                          </a:prstGeom>
                          <a:noFill/>
                          <a:ln w="28575">
                            <a:solidFill>
                              <a:srgbClr val="00B05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g:wgp>
                  </a:graphicData>
                </a:graphic>
              </wp:anchor>
            </w:drawing>
          </mc:Choice>
          <mc:Fallback>
            <w:pict>
              <v:group w14:anchorId="6F8B30D3" id="Group 461" o:spid="_x0000_s1088" style="position:absolute;margin-left:0;margin-top:2.6pt;width:279.75pt;height:142.55pt;z-index:251665409;mso-position-horizontal:center;mso-position-horizontal-relative:margin" coordsize="35528,18103"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0DRxBlwYAAAYkAAAOAAAAZHJzL2Uyb0RvYy54bWzsWttu&#10;2zgQfV9g/0HQe2vdJbt1ijTdZgtk26DJos+0TNtCJVFL0rGzX79nSEmxHQfdXJC0aR/i8CZyODqc&#10;OTPU6zfrqnQuuFSFqMeu/9JzHV7nYlrU87H79/n7F5nrKM3qKStFzcfuJVfum4Pff3u9akY8EAtR&#10;Trl0MEmtRqtm7C60bkaDgcoXvGLqpWh4jc6ZkBXTqMr5YCrZCrNX5SDwvGSwEnLaSJFzpdD6zna6&#10;B2b+2Yzn+tNsprh2yrEL2bT5leZ3Qr+Dg9dsNJesWRR5Kwa7gxQVK2os2k/1jmnmLGVxbaqqyKVQ&#10;YqZf5qIaiNmsyLnZA3bjezu7OZZi2Zi9zEeredOrCard0dOdp80/XhzL5qw5ldDEqplDF6ZGe1nP&#10;ZEX/IaWzNiq77FXG19rJ0RjGcZAFsevk6PMz3wuz2Co1X0Dz157LF39848lBt/BgS5xVA4CoKx2o&#10;++ngbMEablSrRtDBqXSK6diNksB1alYBqMdCzEvumHGvwuRV49O2SAoMJ305ev1WQAN9u0LjHrUF&#10;kT8MY2APCoKyIhQN6DoN+j5e/BD9RoNekmSeGdHrgY0aqfQxF5VDhbErgWoDNnZxojQmw9BuCAlQ&#10;i/dFWZpFynqrAQOpBZpVIysulfR6sjbbD4bdHidieoktqiZ/X2DNE6b0KZM4Gb7rrHBaxq76Z8kk&#10;d53yQ41XkeIs0vHarMjNymSzwup8IXAItevY4pE2R9LKerjUYlaYfZF0VpRWaCDAvoRHgEK4Hwrx&#10;3aHg4/WTmggJXkTHZgcJaeT73VkKvThOngoJoVn4Sv0/NxKivUiIwnsgIQqytDMKUTDchcJwmAVB&#10;axNCL0v8JwNCb96+a5PQFPkIf62HROmad/g2k8BTekkmzbKR6n/NUTH5ddm8gDNvmC4mRVnoS0NM&#10;YKBJqPritMjJL1Bl09HgmLeOpiUfUYKmKVc5TOGZXoK7TJ1zcemIpS6LmpOp6OawM8LoF/mJyL8q&#10;pxZHC1bP+aFq4BtanzTYHm6qW+JMyqIhT0Fml8rtxrH+DrvYozvLXN6JfFnxWlsqJnkJHYhaLYpG&#10;uY4c8WrC4VXlh6lBERspLbnOF7TgDAt/hrDWffUdRsorwWgLN/hVH341IOZBxCMMycVuWdMoSr2o&#10;PUJRFAbWpN3Vqxq5rCSmCMHs+0DhB0Jdch11aGpR9xcY+jPBW2ix0MPqAfAWpEkHtyCL0x3fHXmx&#10;D4QZEheHaRaZ/gdFG3njR6A9aQeRc2KooLhOlKSkTlr/ltw3yWJiszcd0cTzQyjKKC0COQILtuag&#10;izw6VnsX4uusxm5CVuE2DDgMup227k4KmFPs4DoTRiPiXv0JP7NSYDHRllwH5Pbffe00HsYVvftZ&#10;9NCPyGJZFh3FINWwooY4tz2WRbc99bI6EghrQckhnSnSeF12xZkU1ReEx4e0Kro62p1r2VWOLPF2&#10;EGDn/PDQDLO+7KQ+a+ABfaM+eg/n6y9MNu2b0MDGR9EFUWy0E4nYsd8XnUciwjrcDVxn3du+Ja79&#10;LMzCzvdYUr/le1oLYIAdDkMPrv2pgW0s4gah/wVsgudzAPZwD7D7QP6WwEZUksRtXLKPVMVhaCJY&#10;ylVEYZh6Tw/sqDvDvyz2Y1lsYuU/FO9N4f12oi1qannvaTGfXzpvWf31eQRbLTV9UPIbDr0UnJeY&#10;XJIk19gvuDFZDTILsZd4w3uZhecRa6XgZbuYQ1OLuT9FxZ8H2kxs8MChPdCWtF4I8YNvE+Js1KXM&#10;AbG0C7YixGIWjj9gsJX21w1XpBRtdwu2/CzIumgL/BQZeZroSmtJlnpk9YzvHiKcffpoy5iJX6SU&#10;6ecWbaU3XJ6k90iZI4U3bF2QH0Rpe+qv8D1EtA/HY/ENmhomDxh03SqJYBbegPX15MHPc42W9pcn&#10;lO1FkrrkI+ezWNZT5LePhKzx7YATYdS20WtrN+R+YcXANHbs2/ZVdBqF3jf9AolBYpkkx04Ogy5c&#10;t9463Z1SUslm/6hLibKYdhl0JeeTo1I6F4w+NfDeenBg2AW80sYw1PZcwCp9WXKasKw/8xmuYnGt&#10;HBiZzHcQvJ+W5Tmy7TYnoxZsyu1qMS5f+8Xoywl6wixtJqSZbbq9nbudoBtpJ+nmtjK34+lRbj6j&#10;6AWzCbUbBLMP90+YlUWt+4erohZy385K7Kpd2Y7vbqmtajYO06MmLsJk4157KyPX9tiMHPD4XLJx&#10;5qsLfGxi4NN+GENfs2zWzbu5+nzn4D8AAAD//wMAUEsDBAoAAAAAAAAAIQABJ/We1SYAANUmAAAU&#10;AAAAZHJzL21lZGlhL2ltYWdlMS5wbmeJUE5HDQoaCgAAAA1JSERSAAABgAAAAYAIBgAAAKTHtb8A&#10;AAABc1JHQgCuzhzpAAAABGdBTUEAALGPC/xhBQAAAAlwSFlzAAA7DgAAOw4BzLahgwAAJmpJREFU&#10;eF7tnT/Idkt3lz/EIkUKCwuLFKKNiBARAnYGtIgWameTgIJFAgoWQTsRUmgn/gELBUELOwUbBQmB&#10;KBgIKGphoWBhIRiChUWIFrovzxnP/u4z97PWzJ49e/a9rwt+vOe87/Pse/+ZWWvNWmv2/QMRERER&#10;ERERERERERERERERERERERERERERERERERERERERERERERERERERERERERERERERERERERERERER&#10;EREREREREREREREREREREREREREREREREREREZFb8Ns2/eSmP73pr2z6+5v+7bf6pZ3+yYv4WX5P&#10;1obn+/s38Xz/+iaeL8+T5/tfvtX/+Fb8d3nW/Oyf3MTvi8gHgeHGgGMEmPj/56A4DoblL2zC2Mi1&#10;8AxGPl+O4fMVuTF7o1+b5CPFZ2AsZB4zny9ihfA7N4nIopT0ziyjUJOG4lx4vqRtRkT6PSJdxDmI&#10;yCJg+Mn5Xmn4X4Wh4JxkDFc79ldxLj5fkYtZzTC8inNzRdAPzxdnWru3K4hCMsVjEZkIUT+Futqk&#10;XFHWCNrg+ZJOuyrV0yrOVUQmQFRI5FWbiCvL1UAOOm9WXtW9E+ds15DISYyMCjkGxUSORy6XZTyO&#10;ZS/+jn+j22Rk4dHc8XtYKY24zxhjUkesEnnGHJdnioFGPNv98+XnRjkdjiciAzma8sGo8PvFCPTC&#10;eWA4jqafcCjyHSNSetxTjO/R54tT4FyOOCJXeyKDYFL2FgIxCkR/HOMMOHZv5HiWE+BaS5TL+REB&#10;c//4PMT5otddsYi/52f4+RJBY1Q5Fs7zDI4+36NG/yu4bj6j9tmRuJ9njTuRR9BrHJi0ZxmFGnxW&#10;TwTLeR6BzyVixcgXo177nJHiM4pzwMEcuc+f/nx1AiKd9BgHjCBR21VgKFqNcNYJcD+IwjG6/M6I&#10;XPlI8ayIxrMrhZ7nyzWfuaKL4Pkyxmrn9k78vIg00GocMAwYn6sMwysYqdp5vtM7J1CM/tGc9BXi&#10;+b0rePc83ysN/yutz1cnIJKk1TgwuWamA7JwThj22jnXxDXDnY3+O706g5Z0ysrPt2U1kF3piTya&#10;lugKQ7JKVPiOFiewYmpntFruBwZ29W6aFmemExD5AqKqrAG8g/EvtBgJ9Y0wlp/4fK+sUYksC5M9&#10;Gx3S9XIX41DgnGvXor6vOzn3Qvb5EuCIyAsUcWsT5lV3NP6FGSsBDExp1eRekVIrffyIVRYitcJ9&#10;RPw34u/5GX4e8bs8FxzzjBZTdEfjX8g6Aa5RRL4lm/q5q/HnnDn30fl9jodxLu2X3Mez7w+OAudQ&#10;HEPtvI6Ke3VXsk6eZyXyeDBYmW6K0ZtqOBZGkygXg4MxKyJ6ZiIXw3oEjOWo6Hlv8GcY+yxnOASu&#10;9V0baYavni/iGZfnO/o+ZsezyONhktcmyF4Yg6OGGIpRwLi3RuOvrYwRfE5Lm+A7FaOPIVvF4Edw&#10;n7hftetpFfcwGy2X59uz2mp9vl/BKqn2Ga/imYo8GoxbbXLsNSIlgGEYEYlHkSlGqMcA7XVHo/8O&#10;riHzjCNFY2CUw0UjHAHHqB17L54zzkLkkZA6qE2MvZjUR4zgSMOwVy0y5f+PfBYGgbTEJxoFniHO&#10;oHbdWb2756NWG3vVPquVjONzFSCPJZq4GEQMeC9MriOReEZEpkejfn7vE6L9LFzrkdUYTvLoPc/q&#10;iIHmHGvH3IvzF3kcRLnR5MVB9IKRqB1zJX1KmqcX0iSjCuRnKko/fQW/WzvmXqNqDyK3IWOge6P/&#10;zKS7Uk+L+COOrghmqDcYyawCjgQ6IreDSRFNeHKwPWBMasdbQRh+nJOGv87qq7beSD2zN8AxIY+B&#10;yL42CfbCGLRC0a4lJ8zPkobhs5jcnFfZAcukHdG9UsSxjhYVnwD3KLuZKtL++fJsOTYqz7ineNyz&#10;Ks2Md9NA8hiiKJ2J2xoR8fPZDpyWSPyoQeKznNztYKS5d7V7Gonf45llx1DLqpFj9xCteE0DyWOI&#10;Iq+eolt2Eve292VaVl9F9Gmfdz8Y8J4ovcfh8lnZFV/P6jRKb/U6FpHbEUVDGNsWmLyZIiITPBsV&#10;7sGItxQpmcw4pJ7Pku/TEqEj7n+Pk4fMao/jtzr2TBrIYEE+HiZmbfDv1ToRMgaCyH+G8R+xgUi+&#10;D/c0m+JDR5xAZiXQugpg7NWOsxfjWOSjiVIpPUvhaML2GoNW49+7wpA82TQN6n3uGWPdM04jB9aT&#10;+hS5FVEutLUYlpmsPTnbVuNve+c8uNe1Z1AThrontZL5jNbjRse0ECwfz+gCcGZF0WqY+fmWSLPH&#10;wcgxokBiLxx5K5nAojVlE43VnvMUuRWRYW0tAEdFO/69lWznCc7FFs/ryBRWixh3rURjqzViZ8VQ&#10;O05RT1pJ5FZEedDWjTaRsW51KNmOEyZr67FlPC1OoDUYGB2xRw4AmUaUj2a0A4iO15KnbTH+Rv7r&#10;0OIEWp4bBeTaMYpaI3YdgDye0Q4gKtRmHQCTnQldO8ZeGv81aXEC2TGWqQO0oAOQxxMZ7Na2vcho&#10;ZyYUPxM5piKN/7pknQBjJjsuar+/V4vBHn08kdsx2gFEhjtzvGxboRt11ifK2xdlCriRwW5NAekA&#10;5PGMdgBRV1G03Ceir/3eq1rbU+U6Mq9zQFERP3ImBB8tZFJAIh/N6BpAFL1/ZbiZkJm8P+dsZHYv&#10;Mik9nv1XNaLIkbS2lhLc1I5T1NpVJHI7ooi9Nc0SRfBfLdMz/f78fuuqRK4Hh51x7l8Z8Wi12roq&#10;jMZq64pC5HZEEXvr5ppMXrVWuM3kijEgUZpA1iVbFK6Nj0xqsHVsRGO/Z7OayK2ItvB/FbG/I4rU&#10;Xo+J08ikCHzFw/3J7O14HR+Z1GDPOI1WnK0rCpHbkYm8W/PtUWSF9iuLzHtkzPt/Dhlnv98lnEkN&#10;9hjrKFBxtSkfTyZl05pzzxwTYfizhd/WYrSsS6b7BjHusiuG1jGaOYevCtIiH8Po4hpk3w6ZiQZd&#10;in8emVViNC6LesZH5FgsAMtjiCZjT36VVUB2An8ljmHq5zMZMT4Ymz2RetT9ZtAhjyFTB6h1ZkRk&#10;jhvJPOznku0K+ko9jQFR/z9y3MljyOTsW9tBC5ml/jv1fqbch0yB9516o/TMmDT/L48is12/d1L0&#10;TnILv59PphhbU29XGL8TNR0YeMjjyKRrjvThRznXVzkJn0NrgHCkJTjTVWT6Rx5JVJTrLbgVWia6&#10;0f9zaFkFEEj0Gv9M9G/3jzyWTHR0dHt8JtVk9P88MuOC3H2v8YfMZ/Q0O4h8BEyu2qR41ZFJkkk1&#10;Gf0/j8wq4Oxxx+rgiIMRuT2ZDVxHUkFRGsgl+HOJUpC9K0OMOuOqdsy9jtS4RD4CJktmg07PZOTY&#10;UQ7WSfhcMm/87Ak8Mm2fRv8i35KZiIiaQQvRMvzIykLuDwa4Ni72ah1zmboWaj2uyEeTWTKjlokT&#10;pX8s/kpUqG1pQsgaf8edyAstrXkZJ5BJ/9h/LZnXNGRWiYzJaLwhUz8ib8h0ThRFTiCT/hGBqAYV&#10;jbWs8UcGHSJfEKVt9vpqYkbdRS7DpRClgfj3d7QY/953CYk8ipbXOPCztSV6FNW5AUcKPatF0jiZ&#10;bp8ixqOpH5EkLU4A7Q16prvD7h8ptI4XNg5mWpeLcCCt3yAm8nhanQCdREzUKKJz85e8kqkD4Cgy&#10;r3fYi+MabIh0wITLtofuFU3mK3OxXNNPb+Ic/uWmX930tzb92U2/Y9Ons+r1R+kcxlQ2119UAhIR&#10;6aTXCXylqzoxfmbTv9pUOyf07zb93KbfsukTWfn6o1VjqzT+IoMY7QSuyMf+wqbaudT0Dzd9Gqtf&#10;P2Osdi49YqxyPBEZSGv+9Z1mR2Z/ZtNvbqqdyzv9/KZP4S7XXzuPVlG30viLnATFuNrEy4robCas&#10;Nn5lU+1cvtJ/2vSHN92dO13/kVUm9YGv9qWIyCAwKr2TlQhtJn9+U+08Mvprm+7Ona6/pa9/L1am&#10;Rv0ikyHiaunHRrM7gP7Optp5ZPRPN92dO11/5rsp9iII8dUOIhfTkhaavQP4lzfVziOj/7zpRzbd&#10;mTtdf7YTqKR7jPpFFoHJmCkSz47Y/uOm2nlk9Bub7s6drj9yABh+3iFle6fIokQvk5vtAP7Bptp5&#10;ZPSLm+7Ona6fVzzUzqNodgOBiDQSvT5i9hfA/6VNtfPI6G9uujt3un4i+9p5FFFvEpGFibqDZi/f&#10;f9+m/72pdi6RfmrT3bnT9ZNGrJ1HESkgEVmYqCvoivztX95UO5ev9Dc2jYJVD6kvCpd0QVErYaWE&#10;s0Skzfg7umAQhfKRK6Wrrz+LDkDk5kQO4IrOjd+6iZee1c6nJq7hyHnyuxh8jDpGq/YZWeEcjna8&#10;zL7+I9TOZy8RWZjI4F1lWH73JjY2/fqm2nmh/7Xpb2/68U2tFKNPRH/U6L8Tq4beNtqzr38UtfPa&#10;S0QWZsUVwJ4/uOnvbsJQl9z4f9jEC9B6ct57w/96rWcJB9PrCEZf/0i4l6/XupcpIJHFiQzhSt/M&#10;xCanH/3mP5vBWPXshB6tIzurj1z/GdgFJHJzojbQlRxAL1xDdJ0zhdP9lPtau74irlNEFibaCDZ7&#10;H8BoOP+zcvxHxYrkzkQOAKcrIgsTvQ5i9k7gUZDy6X1b5Uxx/+8KzrV2TUUEFyKyMJGRvGOUivGP&#10;VjaRiF65N1x/6fMn4kU4Rf6u7AM4ml4iVcI53w3uQe16iu7s3EQeQfRKX/79TvQaf9JE/B5GrdcY&#10;4xh6Vx13zJfjHGvXUnSk4C0iE8Bo1SZv0Z2W8RjuKKX1Kgw/Tm50BN7TcXS3nHnkaHtbX0VkElEr&#10;3516uVuib64LI3126iWKkl91JycQObi71o9EHgMGsDZ59zrbSI6gxdDObsPk/vGZtXOp6S6pk6i7&#10;6or3SIlII1EkN9NY9oChiYxREcb1KocW1Vv2Wv2ec3618y5yE5jITYi6WIiuVyZb9G29jh/b9LOb&#10;OP7/3PRfN/3rTbyGoXd/RNQ6WbS6AY1qR3erZ4g8lih3vnI7X2SIilrTKn9k069tqh2rCMfQk+bI&#10;pqtWLqJGq5m7pLFEHk9kRFctBGdz663GCAOd/VKW/7aJlUIrmXQQ933V+ku0arQDSOQmYGRqk3iv&#10;FQt6mUgaQ9ViRP/Epv++qXasd/rHm37XplYyqasVI+m7jhcReUNUCF6xDhBFoUTQLbl6voilpVtn&#10;r1/Y1ErGkK64+opWjHfc1CbyaKI6ANHqSkRdKKg1ev7jm2rHyeiXN/WQWcWsFk1Hm+3M/4vcjLvV&#10;AaIcek/+/C9uqh0rI2oGP7Gph2j1tVoRPjpfxpKI3IhMOqK39fEMovRPz4rlH22qHSurn97UQ7T6&#10;Wsn5ZtpYzf+L3JDIqK4SiWbSPz1R6N/bVDtWVn90Uw93KqpG6R/GkIjckOj1vmgFQxRFob2bqH5u&#10;U+14Wf2BTb1EaZUV2ipxVKxGaudXRGpORG5IJhJdoRsoclS9K5Xfs6l2vIx+Y1NrzWFPlAa6w31H&#10;q7/CQkS+IFrir5CPjjpnjnSh/Oqm2jEj/dVNR7jDztoz6i4ishBRNxC6Og0UOakj6ZI/tOnfb6od&#10;953+zabfu+kI0X2/2rieVXcRkcWI8tFXGyM+v3ZeRUcNUcYJFvGSuJ/adJTIwF69uSrTqXQkBSYi&#10;ixBNdnTlKiBKRYxoV/1Tm/75ptrxi35x0x/bNIKVHQDPOir+rpCiEpEBZIrBV64CIgc1qmDKqyF+&#10;ftO/2MSroDk2xd5/tunPbfrtm0YRdTZd2V4ZpdyQxV+RD2LlSR8VTM9qRfzRTT/yzX8OJyps93Y2&#10;HSWT+7f3X+TDyEz8q1YBUTvi1TWKHs7sbDpCJhBYaYe4iAwiKraiK1YBUZF2pVcnZInu9RUbwTKv&#10;fTD6F/lQKP7VJv1evbtuj5CpUaywYzkL1xMVWWe3WHJOUbEdGf2LfDCZFMAV6YmoVfVOrySI0j9X&#10;tFhGdRZ0x1SbiDSQWQWg2amgqBPoTmmgKNKebWgzbZ/I6F/kAWRWAbNTQZki9RV581Yym85mp38y&#10;qR+jf5GHkMm5o1H991miNBBR7Mq1AO5r9BWUs9M/UToKcU5XFP9F5CKyr0eYmRaI0kBo5Uh1tTw7&#10;Rj2T+rlTfUVEBpFJDcyMurMrk9kplAwZY8u/z3Ko3MtoRYUYAzNXJCKyCFmDO/O9NZkoGq1UsMxG&#10;2rO6q3iurDRq57AX52zqR+TBZFNBM1MXmcgVrWC8ssafn5kVaWdSacjUj4ikUkFoVhcO0X3t81+F&#10;Ub0yHcR5Zp3VrIJ6puiLTP2IyP8DQ5CJYtEsJ5BJYRTN3rjG/eIzs/cMYzsDnk12NWLqR0T+P9mo&#10;G83Iv2Nko5bKvfjZGUaNz2hxTpzXjEibZ5I1/isW0UXkYrL1ALSiE0AY5zPOjWO2RP2In53RQZWt&#10;Q6DZeztEpBEMH4YDo8OynmIdxgfjhtjJy98h/n2kwcvsEi6a4QSyrzF4FWkX7s2R6JvfxSlmayR7&#10;cc4z7k+L8R+VKiv3heMxXrg/OGrEuSD+jrFaxumMeyFyW5hUTJLWKHOvMuGOpkJaDN4sI1f77Ky4&#10;Hu4r58qxalE5959/w7BxD4sxqx0vEr83I83C9WTP8UgqqozNo/cFMUZZhfSei8hHwcQiijoyqWri&#10;eMXotcLkZKLXjlvTjLQCxrnlnDLiHtHFM/Lec44997wV7nn2vLnGVoNbjP6RgCQSzmBWU4HIUjC5&#10;Rhu0r9Q62YiSsy2OiOhwBhik2uevIFYaMyLblnvAM8yuCGcY/ZqYBzoCeQRMxpY8+xnKOoPWlQAG&#10;cAace+3zrxLGcsYqiOfRMnYw/lERmmOSrjpjFdoqxmV0viK3hIk2O7LKKMrJtjoBfnbGJF7BkSKc&#10;XjbCPgKfwbOqnUNNXxl/nilOlHNfbTyiWatJkSkw4Vom71XCIDD5Xg1HqxNAMyJiuMoRzDL8gLFu&#10;MdQ1J8z/80z4txWN/qtmrSZFTgUj0ZJLX0UYCZwWDoG8cI8TYBLzezOY5QhmGn7uXes18Yw4P4TB&#10;5/dbn9sqqjkykduA4eyNtvg9UkYYYCJAJjSTgT/J2SL+fmZaCeNX+/uvxLnNaIncMzKnzTFwhNzr&#10;Wc4MGDs9gQPnO2M8lPuCk+Fcy/jkHvFnGZ+M3yOrXz6HY4vcitZlOyLiYcIw4FuNDZOwLPFrx75a&#10;GOQrorlyX/h8HBj3p2ZYeVb8G8aqrHx6nsNR+LwVa0WI+1fuSw/FMdeOHUknILeBwdoygTFIGKlR&#10;xobjcLyeiP1sYdxWgftUotarWdXwHzX6NbjnrY6A+7LCcxL5EgZpNgpnUI80/O9YzRlw3ayQ5Bt6&#10;0z1niGfDWGHMnB11c/yWFSvnJbI02XwnA/+KlMiRZfhocQ+e7Agw/C0G8Cztjf4VUTYrn9p51bTS&#10;ClLkh2AC1Qbtq5hsKyxnV3EGT3IEPHfu+9WGH6NPsMJ9X2Esch6186yJ+yeyFETzTKragN2LCGaF&#10;CfcKk4pzuzpV9KkRHs+cXPpVqR7GJk4Hh8/KY8UxSEqodu6v4lpEliITSfMzdwGHwIoGg3xFtFqi&#10;0zuDkcXY8twzwcFI8cyu7GbqhftVu55XPTl1KIuRiVyYkHeZhO8oTgHDwvXMimbv5AxmGn2OXyL7&#10;YuxXje5bIOioXe9ergJkGaLon8F6dkfF1ZACw/jgJDDWGCPEvRnpKPaGbgUwtjxbHCPps1FGn+Nw&#10;7zCGHJt7yjXzWXeK6HvhOdfuy16uAuRymJS1wbkXBuvpYMTOWDHsHcKMrqoS4Y82+EXcI4796QY+&#10;guuv3Z+9XAXI5USRChP66ZN5z1mOYK99SqREziV6xkm8Pg/+H/FvJcLer2Q4Fsccbez30vB/H+59&#10;7V7txT0TuYzImDlA62Bcz3YEdxCORcNfh3tSu2d74ZxFLoFIsTYoi4z+Y4i0n+gIrtx4dSeiVYBp&#10;ILmMaHDy75IDR0DB88w0y9Xi2ijsPqGIO4rMKmBG7Ufke0Sbppjo0s4nOQON/nFMs8pyRJEJuV05&#10;zh2dgUZ/LNG+AOsAMp2o/ZNBK2PBGZBWO6P98og4F86JZ67RHw/PvXbfi7j/IlOhi6U2GIvcpHI+&#10;GNq9U5hRTMbYlBbT0loq5xKttpHIVMg71gZiEYZJroF7X3r4EekYhJMojqKsIPgT8Xdl/wAimkc8&#10;Z4SxN7K/jvK83slnI1OJHAAGQ0TGEK3uXInJVKLClK1pIuNgdVabZ0UGXDIVUgq1gVikAxAZB6m7&#10;2jwr0gHIVKIVgEtSkXFEKSBrbjIViou1gVhkRCIyjsgBuOKWqUS9ye5OFBkDxr02x/YSmQoRfm0g&#10;FrFCEJHjkE6tzbEid93LdKLNKSxZReQ4UbqVArHIdGqDcS/zkiLHiTqA6MgTmQ47RmsDssg6gMgx&#10;ovQPsgNILiF6H5BLU5FjROkfXhHhayDkEjIvqXI/gEgfzK+o/dNXQculRPlJOxRE+oiif2T6Ry4l&#10;SgMhB6lIGzRQRG8ANf0jl5NJA9kSKtJG9KoVxM+IXE5mqWpBWCRH9Kp1ZPQvy5ApViEjFpGvIaUa&#10;pX6QO+1lKTK1AMTPicj3oWMuY/wJtoz+ZTkyqwBk9CLyw/BurYzxRwZRsiSZXYtF1gREvonkMwXf&#10;Il/7IEsTvSZ6L/YI+L4geSoETNHrVPZivpj6keWJvi7yVUyCUY6AScVEKcvpkceW51Aic8YRYsU6&#10;aj8L47Ec+3UuvJN5f7kVLZFNEY7jyDeJvcuj8nc6AcmCoX03fo84AcZnq+FH/PyReSEyHSYRkXht&#10;QEfi9ygUtxrtr15LYe5UsnyVxsQYt8A8YCz3zgU+z530cltaClw1EYlluh5wFrXfL3I3smSJUpjR&#10;eMToY7T3qcge8fu+TFFuT2ancEY4A3ZJ1nKh0T4EJpNIhihoqa0mGZOMQVahR4x+EcepjXORW0IO&#10;szbQe8UEwbGUCCmqOfDvIhmiYKKkgRh7Jb0zwugXcUyNv3wcTJjWDqGMMhPQPKpkwfjWxtBejLna&#10;3x8RQY3FXvl4znIEX8kuIGkhu6t9hDD8BijyOIh2Zkw08//SytHmhYww/O9qWiKPofRH1ybJCHFs&#10;kRa+agU9IlKVrH5ZBWv4RV5g4o1OD7m8llYydYCsMPpE+xSXNfoiSVgeM3FqkyorJp+TTno4Uugt&#10;Rt8Uj8gAiJ56Vga2f0ovrWlJjb7IBEqaiAlXm4h70VMt0kOmDsAYJMjgZzX6IpOJnID5f+kFg14b&#10;U3vZXixyEdH7f5BRmRwhCjDKTnQRmUy0RLf/X44SNSGQ7xeRC2Dy1SZlEXUCkSNEhWD3mIhcRPQC&#10;OAvAcpRolWmXmchFRK+RsAAsR4kKwdQIROQCahNyLzs05Ch2AoksCN0XtclY5DeAySiiHcG+wllk&#10;MtEXzNgBJKOIak3sUheRiUTf2mQHkIwi6gSyFVRkMlELqO15Mgq6yWpjrMhuM5HJRC+Gc1LKKGwF&#10;FVkM87Iyi8gBsFtYRCYSbdF3D4CMInrnlB1nIpOJHIAv6ZJRRHsBdAAik4l6s3UAMgp3A4ssRvQa&#10;CHdnyih0ACKLoQOQmdTGWJEOQGQyOgCZSW2M7SUiE4m+qYllu8goovEmIhPRAchMdAAiC2EKSGZS&#10;G2N7ichEbAOVWbgPQGQxdAAyC3cCiyxGtBPYL+mQUUQOwO+eEJlM9DI4HYCMIvr2OR2AyGSi10H7&#10;JR0yiujb53wbqMhkom9p8vsAZBR++5zIYkST0i/pkFH47XMii+G3NMksonSjXz4kMpmoM8MXdMko&#10;ooYDv3xIZDK+oldm4a5zkQWJ3s/ixJSjRIEGEpELiHYDm5uVo0QtoO4BELkIW0HlbKIOIJsNRC7C&#10;VlA5m6gAbJAhchF2AsnZRAVgO4BELiJToLMQLL04vkQWx0KwnEW02dDXQItcTFQItg4gvZDfr42p&#10;IseWyMVEhWDrANJLlP+3ACxyMeZp5Qyi7wBAjiuRBYgiNb8bQFqJ+v/dACayCNYBZDRR/7+vgBZZ&#10;hKhbA7lclyykFaP3TNn/L7IQ0YQ1DSRZDChEbkb0pR12A0mWKP1jSlFkMYzaZASMkdrY2cvVpMhi&#10;ZPK2Fu4kItr8xRgzkBBZENNAcpTo1SKmf0QWJbN5x3cDyTuiL39Bdv+ILEy0KcwNPPKOzAqSVKOI&#10;LEo0iRErBZE91pBEbgwTmAkaTWKEkxDZExV/ixg7FoFFFqHF8O/lJJYCYyhKHb7K1YDIxVC0i7o2&#10;3slVgBQye0hqIuiwqUBkMhj+X9pUm5RZWdCTwtGxRBBiXUnkZHrTPe/kjk7pjf5rsj4gcgKjDX8R&#10;x5NnE733p0fWB0QGcSTPn5E53OeSee9Pr6wPiBzgaJ4fp0GKx+91lXdE3yeN+JnWDqG9rA+INHA0&#10;3cPvYfhLgTfq73a5/lyi/P/+vT+MqSMpSOsDIl8wwvDXJhnHrf18ke92eS5RCqg2NhijtZ/NyoBD&#10;5IWjeX5SRV8tszl+7ffcCyCMgdrY+MpQM9be/V5GBCvWB+TxjMjzZycS0Vzp+Cj1gZImkmdDmrCs&#10;PPkzOzZwBNYHRBoZke7RgMsqWB8QSULU3xs1McmcLLIqR+sDOBKRj+Ro1B/l+UVW4Gh9gLSQAY58&#10;FEeKvC15fpFVOFofcH+KfAS9Ub95fvkEjtQHCH5EbkvPUtg8v3wivfUBU0JyS3qMv3l++WR66wME&#10;Rc4LuQ2tg5wBbp5fnkJvfYBamsjSZL9btYio3zy/PBHqA7U58U6uBGRpWoy/Ub/INwa9pUOOeWPA&#10;JMuBMa8N2JqI+i1siXxHS5HY7iBZCiISIpPaYH0VA90IRuT7sBqozZma9q+qFrmU7NfqafxFvqbF&#10;Cfgqc7mcbCFL4y+S493ry19lPUAuhTx+JvWj8RdpI+sETAXJZWRSPxSsNP4i7WSdgKkgmU5mcLI6&#10;cPOKSD+ZTZV2Bcl0MgPTNxqKHIPVc2bXsBvEZBqZ3L+pH5ExkOKpzbG9XAXINDI7fk39iIwjU29z&#10;c6WcTmZJameCyFiYd7W5thdpWZFTybzywehfZDxR3Y20rMip8B6f2uArMhcpcg6ZzjtbQuU0MstQ&#10;3/Apch5R+tU0kJxGFIG4NV3kXKIGDNNAchrRe38s/vaDcyW9hnh1xid1dHAtGC6ujTHiKrGfzCrc&#10;biA5hagVDQch7byL6ljO33kyY6xwZrU9IzgD6YM62+v93Ms6gJxClH+0+6edzOt/77Yi+Mrw72XA&#10;0Af3tnY/i9yBL8OJDJW5xz4ym+qKVncEGH6uJzL8RXaM9RGNGVOxMpyo/98lfR9RNFfTSnl0jD4r&#10;v0zE/yodQB/RqyEMxmQ4UQEYAyDtZN7z8pVwBkSEGGGM8dkUg89n4vRbjf5eHEPa4RnU7meRDkCG&#10;EzkAJ3M/UVGvRUx+nAIFZJ4JKwUMdjZ1hHFBpPxwTjx3nDvGPvNWyqw4T99g2U/keEWGgjGpDbQi&#10;C3r9YHCjbf6jhQHBoCP+OzIoI4UzsVXxGJEzZkyJDCNyAPZ2H4eIGONYu7+fIFY6BAoap+PoAGQq&#10;UbFSBzAOUi8j0y1Xi9WFhn8s0YrNFZYMJUpRuPlkPDjVOzsCDf956ABkKpEDsAYwHgxnT5voKmLM&#10;aPzPIXIA3ncZSmSI7AIaB5P37tH/Xo6N8dTu814iQ4n61d19OAZaNke2ha4irsk60RiiXfkEDiJD&#10;cdCdC/cXJ1q7txmVfDsOBGdN1L3v349SBkX8HMJgcz4coxyXczy6MuG45qePwfOo3dsinrnIUEhL&#10;1AZbEUZD2il5/qyBfhW/11po5Wcxwgijzp/8XcsxIiMUiWtu+Tz5jqgex70VGU5kpIzs8mD8jkbT&#10;V2+o4hqObmCzPtBONGZMtckpRLlpokKJOZrnx/BzjFVgFXHkevhdjVYOnG7tHu7F8xAZDkvL2oAr&#10;Mvf4NaPy/KumTqwPnE/UjME9FDmFaPAhJ/D3wWDPzvNfifWB8yDIqt2zIvP/chpMysiImQb6Du7X&#10;3fP8vXDt1gfGQtqvdp/2Wik1KB9INKkxdvJ5ef5eSHtFUetXsj7wHVH60PSPnI5poK/59Dx/L9YH&#10;jsG1R6tv0z8yhWgiYwCfBgb7SXn+XqwP9EE6rHY/9iI4EzkdJmFtAO71lMGIMSK67TX86K55/l64&#10;Z9YH8rCqjMYXY0hkCgzI2iDciwH76UbNPP8xrA/E4Cwz98jir0wlk+f+1KjEPP9YrA+8J5P6eWLK&#10;VS4G41UbjK/6pLZQrtk8/3lYH/hhiOozY83oXy4hO2GJmO8MRmVEnv/u92EG3Ouj9YFPCDoYK5nx&#10;htMTuYxMDpyBfFfjZ57/GhgvT60PkM7KpMSYV09qHpAFYaLWBuer7uYEOFfz/NfztPoA4y57ve6U&#10;liVoWbKvHg1jsM3zr8cT6gMtxt/UjywDE6slTbLiHgGuwTz/2vCMPrU+kC34IuaaAYYsBQOyZam+&#10;UgRjnv9e4GQ/pT7AvGEu1M6zJuaYxl+WhFxrSwTNz145Ec3z35u71wcIGlrOn/HmClOWhgHa4gTQ&#10;7InIxDPP/zkcrQ8QBMxcwfWsOBlzvutHbgFOoDaIIzERzxzkTLwjqQNknn9NcMZH6wM827NWpJxf&#10;j+FHGn+5HQz22mDOiAFPhD5iVYCxZlL3TLy9zPPfA573kbReEcdg3BwZg8Xo45h6V5tXp6lEumEy&#10;HjW85EiZjPQ8EwV9NRnKhCMlgMHunXR7cQzTPffjaH3gVWUMMhY4NuMMMcYZl4i/52cYe0fHPeI4&#10;jju5PS1dDllhmEcY+HfS8H8GR+sDV4k549iTj4FI6UyDPVJEXpyvfAYY0qP1gVlijrCSEPk4mIgj&#10;8rNnyTz/Z4NTX9URuOKUx0C+dCVHQK7YyfccVnIEGH7qBo49eRxXT0Qifg3/c7ly/GH4+Ww7fOTx&#10;MAlmTUQmnjl+eYVAgHFRGzOjxNgr7aUGHSIVSA+VVrraJOqRE09aYJzQhTNiDNIOyrEIOBx7Io3s&#10;HQKTiXw9Br022fh7/r1MOqI6J54chcaA0uPPuGK1SkBRxiR/8v+ojLuyR0BETgTjTgpJIy8iIiIi&#10;IiIiIiIiIiIiIiIiIiIiIiIiIiIiIiIiIiIiIiIiIiIiIiIiIiIiIiIiIiIiIiIiIiIiIiIiIiIi&#10;IiIiIiIiIiIiIiIiIiIiIiIiIiICP/jB/wVgXFQe2MwlsQAAAABJRU5ErkJgglBLAwQKAAAAAAAA&#10;ACEACsCrJZgWAACYFgAAFAAAAGRycy9tZWRpYS9pbWFnZTIuc3ZnPHN2ZyB2aWV3Qm94PSIwIDAg&#10;OTYgOTYiIHhtbG5zPSJodHRwOi8vd3d3LnczLm9yZy8yMDAwL3N2ZyIgeG1sbnM6eGxpbms9Imh0&#10;dHA6Ly93d3cudzMub3JnLzE5OTkveGxpbmsiIGlkPSJJY29uc19TdHVmZmVkVG95X00iIG92ZXJm&#10;bG93PSJoaWRkZW4iPjxnIGlkPSJJY29ucyI+PHBhdGggZD0iTTY2LjkxMiA2Ny44MjhDNjguNTY1&#10;OCA2My42ODEyIDY4LjkzOTIgNTkuMTM0IDY3Ljk4NCA1NC43NzMgNjkuMzg0IDU0LjM2MyA3MC42&#10;ODQgNTMuOTMyIDcxLjc5MiA1My40OTEgNzUuNjUzMiA1MS45OTE0IDc3LjU2NzYgNDcuNjQ1NyA3&#10;Ni4wNjggNDMuNzg0NSA3NC41Njg0IDM5LjkyMzQgNzAuMjIyNiAzOC4wMDg5IDY2LjM2MTUgMzku&#10;NTA4NSA2Ni4zNTc3IDM5LjUxIDY2LjM1MzggMzkuNTExNSA2Ni4zNSAzOS41MTNMNjYuMjIgMzku&#10;NTY1QzY1LjAyODcgMzkuOTkzIDYzLjgyMzcgNDAuMzc3NyA2Mi42MDUgNDAuNzE5IDYyLjA4MSA0&#10;MC44NjYgNjEuNTQ5IDQwLjk4MSA2MS4wMTUgNDEuMDc4IDY0Ljc5MSAzNy43NzcxIDY2Ljk3MDIg&#10;MzMuMDE1MyA2NyAyOCA2NyAyNy41NzcgNjYuOTYzIDI3LjE2MiA2Ni45MzMgMjYuNzQ2TDY3LjQ0&#10;IDI2LjQ3OEM3Mi4zOTUxIDI0LjAzOSA3NC40MzQ5IDE4LjA0NDkgNzEuOTk1OSAxMy4wODk4IDY5&#10;LjU1NjkgOC4xMzQ2OCA2My41NjI4IDYuMDk0OTQgNTguNjA3NyA4LjUzMzkxIDU3LjI4MzIgOS4x&#10;ODU4NiA1Ni4xMTk0IDEwLjEyMyA1NS4yIDExLjI3OEw1NS4xNjcgMTEuMzM5QzUwLjU1ODYgOS41&#10;NTUwMSA0NS40NTA0IDkuNTU1MDEgNDAuODQyIDExLjMzOUw0MC44MSAxMS4yOEMzNy4zNjk5IDYu&#10;OTU5MzYgMzEuMDc4NyA2LjI0NTUxIDI2Ljc1OCA5LjY4NTU2IDIyLjQzNzQgMTMuMTI1NiAyMS43&#10;MjM1IDE5LjQxNjkgMjUuMTYzNiAyMy43Mzc1IDI2LjA4MjUgMjQuODkxNyAyNy4yNDU1IDI1Ljgy&#10;ODIgMjguNTY5IDI2LjQ4TDI5LjA2OSAyNi43NDRDMjkuMDM5IDI3LjE2MSAyOS4wMDIgMjcuNTc3&#10;IDI5LjAwMiAyOC4wMDIgMjkuMDMxNyAzMy4wMTU2IDMxLjIwOTMgMzcuNzc2IDM0Ljk4MyA0MS4w&#10;NzcgMzQuNDU2IDQwLjk3NyAzMy45MzIgNDAuODY3IDMzLjQxNSA0MC43MjIgMzIuMTk2MyA0MC4z&#10;OCAzMC45OTAzIDM5Ljk5NSAyOS43OTcgMzkuNTY3IDI1LjkzNzcgMzguMDYyNiAyMS41ODk2IDM5&#10;Ljk3MTUgMjAuMDg1MiA0My44MzA4IDE4LjYwMDQgNDcuNjM5NiAyMC40MzkzIDUxLjkzNTkgMjQu&#10;MjIgNTMuNDkxIDI1LjMyIDUzLjkzMiAyNi42MzMgNTQuMzYzIDI4LjAyOCA1NC43NzMgMjcuMDU3&#10;OCA1OS4xNzI2IDI3LjQ0NjIgNjMuNzYzIDI5LjE0MiA2Ny45MzdMMjMuNTc0IDcxLjExOUMxOS4x&#10;MjYzIDczLjU4NTcgMTcuMzMyNCA3OS4wNjQ0IDE5LjQ2IDgzLjY4NCAyMS43NTEyIDg4LjQwNCAy&#10;Ny40MzQ5IDkwLjM3MjkgMzIuMTU0OSA4OC4wODE2IDMyLjM0NjIgODcuOTg4OCAzMi41MzQ0IDg3&#10;Ljg4OTUgMzIuNzE5IDg3Ljc4NEw0NC45ODUgODAuNzc1QzQ2Ljk4NDEgODEuMTIxNyA0OS4wMjc5&#10;IDgxLjEyMTcgNTEuMDI3IDgwLjc3NUw2My4wMSA4Ny42MThDNjQuNTI5NyA4OC40ODYzIDY2LjI0&#10;OTggODguOTQyNyA2OCA4OC45NDIgNzMuMjEwNSA4OC45OTgzIDc3LjQ4MDEgODQuODIgNzcuNTM2&#10;NCA3OS42MDk1IDc3LjU3MzYgNzYuMTYxNSA3NS43MjY5IDcyLjk2NzggNzIuNzIgNzEuMjhMNjYu&#10;ODcgNjcuOTM5Wk02NC45MTIgMTkuODI4QzYzLjk1NjUgMTguMDYyOCA2Mi43MTUgMTYuNDY4MSA2&#10;MS4yMzggMTUuMTA5TDYxLjI4IDE1LjA4M0M2Mi42MjQ2IDE0LjEyMzQgNjQuNDkyNSAxNC40MzU0&#10;IDY1LjQ1MjEgMTUuNzggNjYuMzAyMyAxNi45NzEzIDY2LjE2NTYgMTguNjAyOCA2NS4xMjkgMTku&#10;NjM2Wk02My4wMTIgOS41MjhDNjQuODI2MiA5LjUyMTk5IDY2LjU4NzIgMTAuMTM5OSA2OCAxMS4y&#10;NzggNzEuNDQ3IDE0LjAyNyA3Mi4wMTI4IDE5LjA0OTcgNjkuMjYzOSAyMi40OTY3IDY4LjU1NTgg&#10;MjMuMzg0NiA2Ny42NjYzIDI0LjExMTIgNjYuNjU1IDI0LjYyOCA2Ni40NTE5IDIzLjYzNzUgNjYu&#10;MTYxMSAyMi42NjcgNjUuNzg2IDIxLjcyOEw2Ni40ODYgMjEuMTFDNjguNDY4IDE5LjE5NTEgNjgu&#10;NTIyNCAxNi4wMzYxIDY2LjYwNzYgMTQuMDU0MSA2NC45MDA5IDEyLjI4NzYgNjIuMTYyNSAxMi4w&#10;MjU4IDYwLjE1MiAxMy40MzdMNTkuNTk0IDEzLjc3M0M1OC43OTQ2IDEzLjE3OTcgNTcuOTUgMTIu&#10;NjQ5NyA1Ny4wNjggMTIuMTg4IDU4LjU3ODQgMTAuNDkzMiA2MC43NDA5IDkuNTI0NiA2My4wMTEg&#10;OS41MjZaTTI2Ljc2IDIyLjUxNUMyNC4wMDUyIDE5LjA2NTkgMjQuNTY0NSAxNC4wMzczIDI4LjAx&#10;IDExLjI3OCAzMS4zMTQ0IDguNjI4MyAzNi4xMTM2IDkuMDIzNDggMzguOTQgMTIuMTc4IDM4LjA1&#10;NyAxMi42NDA0IDM3LjIxMTQgMTMuMTcxIDM2LjQxMSAxMy43NjVMMzUuODkzIDEzLjQ1NEMzMy44&#10;Nzg1IDEyLjAzMjkgMzEuMTMwNCAxMi4yODQxIDI5LjQwNyAxNC4wNDcgMjcuNDkxIDE2LjAyODcg&#10;MjcuNTQ0MyAxOS4xODg0IDI5LjUyNiAyMS4xMDQzIDI5LjUzNjYgMjEuMTE0NiAyOS41NDczIDIx&#10;LjEyNDggMjkuNTU4IDIxLjEzNUwzMC4yMTcgMjEuNzE2QzI5Ljg0MTMgMjIuNjU0OSAyOS41NTAy&#10;IDIzLjYyNTQgMjkuMzQ3IDI0LjYxNiAyOC4zNDc0IDI0LjEwNCAyNy40NjYyIDIzLjM4ODMgMjYu&#10;NzYgMjIuNTE1Wk0zMC45MTUgMTkuNjdDMjkuNzI4MSAxOC41MzE0IDI5LjY4OSAxNi42NDYyIDMw&#10;LjgyNzYgMTUuNDU5NCAzMS4zOTA1IDE0Ljg3MjYgMzIuMTY4OSAxNC41NDE1IDMyLjk4MiAxNC41&#10;NDMgMzMuNjIwNyAxNC41NDUxIDM0LjI0MzMgMTQuNzQzIDM0Ljc2NiAxNS4xMSAzMy4yOSAxNi40&#10;NjkxIDMyLjA0OSAxOC4wNjMgMzEuMDkzIDE5LjgyN1pNMzEgMjhDMzEgMTkuMTc4IDM4LjYyNiAx&#10;MiA0OCAxMiA1Ny4zNzQgMTIgNjUgMTkuMTc4IDY1IDI4IDY1IDM2LjgyMiA1Ny4zNzQgNDQgNDgg&#10;NDQgMzguNjI2IDQ0IDMxIDM2LjgyMiAzMSAyOFpNMzAuOTc0IDY3LjEyOEMyOS40NDI3IDYzLjM0&#10;NDMgMjkuMDk2NSA1OS4xODQ4IDI5Ljk4MSA1NS4yTDMwLjE0NiA1NC40NTEgMzAuNjg4IDUyLjQ5&#10;OEMzMC44NDE0IDUxLjk2NzQgMzAuNTM1NiA1MS40MTMgMzAuMDA1IDUxLjI1OTcgMjkuNDc0NCA1&#10;MS4xMDYzIDI4LjkyIDUxLjQxMjEgMjguNzY2NiA1MS45NDI3IDI4Ljc2NDcgNTEuOTQ5NCAyOC43&#10;NjI4IDUxLjk1NjIgMjguNzYxIDUxLjk2M0wyOC41MiA1Mi44MjhDMjcuMDk2IDUyLjQwOCAyNS44&#10;OTggNTIuMDA1IDI0Ljk2MyA1MS42MjggMjIuMTQzIDUwLjQ5ODkgMjAuNzcyNCA0Ny4yOTc1IDIx&#10;LjkwMTUgNDQuNDc3NSAyMy4wMzA2IDQxLjY1NzUgMjYuMjMyIDQwLjI4NjggMjkuMDUyIDQxLjQx&#10;NkwyOS4wODUgNDEuNDI5IDI5LjExOSA0MS40NDFDMzAuMzUyIDQxLjg4NCAzMS42MTkgNDIuMjg3&#10;IDMyLjg3MyA0Mi42NDEgMzQuNjE4MyA0My4xMjAyIDM2LjQxNzMgNDMuMzc1OSAzOC4yMjcgNDMu&#10;NDAyIDQ0LjI4NDIgNDYuODYgNTEuNzE3OCA0Ni44NiA1Ny43NzUgNDMuNDAyIDU5LjU5IDQzLjM3&#10;NzMgNjEuMzk0NiA0My4xMjE2IDYzLjE0NSA0Mi42NDEgNjQuNDA0IDQyLjI4OCA2NS42NjYgNDEu&#10;ODg1IDY2Ljg5NiA0MS40NDFMNjYuOTM2IDQxLjQyNyA2Ni45NzUgNDEuNDExIDY3LjA3NSA0MS4z&#10;NzFDNjkuOTA3MSA0MC4yNzI4IDczLjA5MzMgNDEuNjc4NCA3NC4xOTE1IDQ0LjUxMDUgNzUuMjg5&#10;NyA0Ny4zNDI2IDczLjg4NDEgNTAuNTI4OCA3MS4wNTIgNTEuNjI3IDcwLjA4MSA1Mi4wMTMgNjgu&#10;ODkxIDUyLjQxNCA2Ny41MjIgNTIuODE3TDY3LjI4NCA1MS45NjFDNjcuMTM2MyA1MS40Mjg2IDY2&#10;LjU4NDkgNTEuMTE2OCA2Ni4wNTI1IDUxLjI2NDUgNjUuNTIwMSA1MS40MTIyIDY1LjIwODMgNTEu&#10;OTYzNiA2NS4zNTYgNTIuNDk2TDY1LjczOSA1My44NzIgNjYuMDMxIDU1LjE5OEM2Ni45MTkzIDU5&#10;LjIwMTUgNjYuNTY1NiA2My4zODA3IDY1LjAxNyA2Ny4xNzhMNjQuNzYyIDY3LjgwNSA2My45NzIg&#10;NjkuNTg5QzYzLjczNjIgNzAuMDg4NCA2My45NDk4IDcwLjY4NDQgNjQuNDQ5MiA3MC45MjAyIDY0&#10;Ljk0ODcgNzEuMTU2MSA2NS41NDQ3IDcwLjk0MjQgNjUuNzgwNSA3MC40NDMgNjUuNzg3NCA3MC40&#10;Mjg1IDY1Ljc5MzkgNzAuNDEzOCA2NS44IDcwLjM5OUw2Ni4wNzQgNjkuNzggNzEuNzI3IDczLjAx&#10;MUM3NS4zMTUxIDc1LjAwNzcgNzYuNjA1MiA3OS41MzUgNzQuNjA4NiA4My4xMjMxIDczLjI3NyA4&#10;NS41MTU5IDcwLjczOCA4Ni45ODMxIDY4IDg2Ljk0MiA2Ni41OTcyIDg2Ljk0MjEgNjUuMjE4NyA4&#10;Ni41NzY3IDY0IDg1Ljg4Mkw1My43ODQgODAuMDQzQzU0LjM4NjYgNzkuNzk4MSA1NC45NjE4IDc5&#10;LjQ5MDQgNTUuNSA3OS4xMjUgNTUuOTY1NSA3OC44Mjc3IDU2LjEwMTggNzguMjA5NCA1NS44MDQ1&#10;IDc3Ljc0NCA1NS41MDcyIDc3LjI3ODUgNTQuODg4OSA3Ny4xNDIyIDU0LjQyMzUgNzcuNDM5NCA1&#10;NC40MDc3IDc3LjQ0OTUgNTQuMzkyMiA3Ny40NiA1NC4zNzcgNzcuNDcxIDUzLjQwMTcgNzguMTIy&#10;NCA1Mi4yOTQxIDc4LjU0OTMgNTEuMTM0IDc4LjcyMUw1MC42ODUgNzguOEM0OC45MTIzIDc5LjEw&#10;OCA0Ny4wOTk3IDc5LjEwOCA0NS4zMjcgNzguOEw0NS4wNzIgNzguNzU2IDQ0LjkxMyA3OC43M0M0&#10;My43NTE3IDc4LjU1NSA0Mi42NDM1IDc4LjEyNSA0MS42NjggNzcuNDcxIDQxLjIyIDc3LjE0ODEg&#10;NDAuNTk1IDc3LjI0OTUgNDAuMjcyIDc3LjY5NzUgMzkuOTQ5MSA3OC4xNDU1IDQwLjA1MDUgNzgu&#10;NzcwNSA0MC40OTg1IDc5LjA5MzQgNDAuNTEzNyA3OS4xMDQ0IDQwLjUyOTIgNzkuMTE0OSA0MC41&#10;NDUgNzkuMTI1IDQxLjA3ODUgNzkuNDg2NiA0MS42NDgzIDc5Ljc5MTUgNDIuMjQ1IDgwLjAzNUwz&#10;MS43MjcgODYuMDQzQzI4LjEzMSA4OC4wOTg4IDIzLjU0OTQgODYuODUwMyAyMS40OTM2IDgzLjI1&#10;NDMgMjEuNDA5NyA4My4xMDc2IDIxLjMzMDggODIuOTU4MSAyMS4yNTcgODIuODA2IDE5LjU3Njcg&#10;NzkuMTM1IDIxLjAyMTggNzQuNzg5NiAyNC41NjYgNzIuODU2TDI5Ljk2NiA2OS43NzEgMzAuMjQ3&#10;IDcwLjQwNUMzMC40MDcgNzAuNzY2MyAzMC43NjQ4IDcwLjk5OTUgMzEuMTYgNzEgMzEuMjk3OSA3&#10;MC45OTk3IDMxLjQzNDIgNzAuOTcwNCAzMS41NiA3MC45MTQgMzIuMDY0NyA3MC42OTAyIDMyLjI5&#10;MjUgNzAuMDk5OCAzMi4wNjkgNjkuNTk1WiIvPjxjaXJjbGUgY3g9IjQwLjAwNiIgY3k9IjI2LjUy&#10;OCIgcj0iMiIvPjxwYXRoIGQ9Ik00OC4wMDYgNDEuNTI4QzUyLjI1NSA0MS41MjggNTUuNzEyIDM4&#10;LjM4OCA1NS43MTIgMzQuNTI4IDU1LjcxMiAzMC42NjggNTIuMjU1IDI3LjUyOCA0OC4wMDYgMjcu&#10;NTI4IDQzLjc1NyAyNy41MjggNDAuMyAzMC42NjkgNDAuMyAzNC41MjggNDAuMyAzOC4zODcgNDMu&#10;NzU3IDQxLjUyOCA0OC4wMDYgNDEuNTI4Wk00OC4wMDYgMjkuNTI4QzUxLjE1MiAyOS41MjggNTMu&#10;NzEyIDMxLjc3MSA1My43MTIgMzQuNTI4IDUzLjcxMiAzNy4yODUgNTEuMTUyIDM5LjUyOCA0OC4w&#10;MDYgMzkuNTI4IDQ0Ljg2IDM5LjUyOCA0Mi4zIDM3LjI4NSA0Mi4zIDM0LjUyOCA0Mi4zIDMxLjc3&#10;MSA0NC44NTkgMjkuNTI4IDQ4LjAwNiAyOS41MjhaIi8+PGNpcmNsZSBjeD0iNTYuMDA2IiBjeT0i&#10;MjYuNTI4IiByPSIyIi8+PHBhdGggZD0iTTQ4LjAwNiAzNS4wMjhDNDkuMTE4NCAzNC45Mjk3IDQ5&#10;Ljk0MDUgMzMuOTQ4MiA0OS44NDIyIDMyLjgzNTggNDkuNzQzOCAzMS43MjM1IDQ4Ljc2MjQgMzAu&#10;OTAxNCA0Ny42NSAzMC45OTk3IDQ2LjYwNjMgMzEuMDkxOSA0NS44MDU5IDMxLjk2NjIgNDUuODA2&#10;IDMzLjAxNCA0NS44NjA2IDM0LjE3NjIgNDYuODQzNSAzNS4wNzYgNDguMDA2IDM1LjAyOFoiLz48&#10;L2c+PC9zdmc+UEsDBAoAAAAAAAAAIQAEluCM1RwAANUcAAAUAAAAZHJzL21lZGlhL2ltYWdlMy5w&#10;bmeJUE5HDQoaCgAAAA1JSERSAAABgAAAAYAIBgAAAKTHtb8AAAABc1JHQgCuzhzpAAAABGdBTUEA&#10;ALGPC/xhBQAAAAlwSFlzAAA7DgAAOw4BzLahgwAAHGpJREFUeF7t3QfULVdZxvFLkWJUAkg0AhoE&#10;RYoSEKkqEbHRjDTpBCmKiEbBgvQAQTSCImADoxgkGjAoRLBAsIBIMaCIoJiIIIiUgCUIivo8K3d0&#10;5/B+d8/Mnpk9Z/b/t9azYEEy99xzZvY7s9scAgAAAAAAAAAAAAAAAAAAAAAAAAAAAAAAAAAAAAAA&#10;AAAAAAAAAAAAAAAAAAAAAAAAAAAAAAAAAAAAAAAAAAAAAAAAAAAAAAAAAAAAAAAAAAAAAAAAAAAA&#10;AAAAAAAAAAAAAAAAAAAAAAAAAAAAAAAAAAAAAAAAAAAAAAAAAAAAAAAAAAAAAAAAAAAAAADsicsq&#10;d1POPfyfAICNu6XyZOXNyv8czpkKAGCDjlburZyhfETpGv4uH1NurQAANuLGymOU1yq7jf5unqIA&#10;APbYFZS7KM9T3qdEjX2UNynHKACAPXM95ZHKq5Soge+TBygAgD1xe+XZyvlK1KgPCYPBALBy11Ie&#10;rpyjRA352HxUuZUCAFiZ2yqnKW9XogZ8iniKKABgBY5VHqS8RPm4EjXaU+aNytUUAEAlxylPU96v&#10;RA31mLxHOWvnf4vCymAAWJi3Z7ij8jIlapjH5hWKj+vje5roB5Xon+vifx4AsICbKI9VXqdEDfKY&#10;vEU5VflqZdePKdG/0+VCxVtGAABmcEXlrsrzlam6eT6hnK08RLm6cpATlIuU6BhdTlEAABO6vvIo&#10;5dVK1PCOyTuUZyi3U/ryoHJ0rC5vUD5XAQAUuJRyB+U5ygVK1OCOifvqH6FcWxnqwUp0zDT3UwAA&#10;I7hhdgPthjpqYMfk3cpzFQ/qXloZy11Eb1WiP6PLCxUAwADuinGXjLtmooZ1TF6j/JByA2UqucFg&#10;bx19CwUAcAS+o/bgqwdhPRgbNahD8wHldOXuylHK1G6j/LsS/dldnqQAAAKeZunplp52GTWgY/J6&#10;5fHKTZW5vViJPkOXP1OuqgAAxA2iB0hfpPhtWlHDOTQ+jo/n4y7Z4HqbiejzpLmvAgBN8x2578x9&#10;hx41lGNypAVbS2AwGAAO4L5398G7L9598lEDOTR9F2wtJTcY/GHl5goANOGGimfdePZN1CiOyTuV&#10;ZypDFmwtoc9g8BMVANisyyh3Un5W8Xz7qCEck1cq36tcR1mr3GCwu72uogDAprhhdgPthjpq/MbE&#10;BcSFxAXFhWXt+gwG30cBgE34BsVdMu6aiRq8MekWbLkLaZ98gZKbynqGAgB76xrKQ5WXKp9UooZu&#10;aOZesLUUv4Am+vt1+ZByMwUA9srXKG7gclMeh2TJBVtL+FolNxj8BAUAVs/bGd9fOVP5FyVq0IbG&#10;x6mxYGspfQaDr6wAwCp9leI7VW9jEDViY+InBz9B+Eliy/oMBt9bAYDV+CzlHsovK/+sRA3X0HiM&#10;wGMFHjPw2EEL+gwG/6oCANV9ufLDyh8qUWM1Jt2CLc8SalGfwWA/ZQHA4i6r3Fn5OeUflKiRGpN9&#10;WLC1BA8G/5sSfUddPPgNAIv5EuX7lN9VokZpTPZtwdZSzlKi76vLnypHKwAwq29Ufkr5GyVqjMZk&#10;XxdsLeU7lOh7S3MvBQAmd03lO5XfUv5TiRqgofHgsAeJPVjsQWMc7FglNxj8AgUAJuP+Z29P/BdK&#10;1OiMiaeDelooA5fD5AaDP6hsZREcgEqOUU5Sfl35VyVqbIbGC7a8AMwLwbwgDMP1GQx+nAIAg3lu&#10;vfeZf78SNS5j4rvSn1COU1DuXKX7bt0Vd57yi8rJit9iRlcagEG+WfEbsabq23c8K+WeyhUUTOcW&#10;yvco7urhuwUwyo2URyt/rEQN+Ji0vmALAFbrcsqJyi8o71WiRnxMvA6ABVsAsELXVb5f+X0lasDH&#10;xCt+vfLXK4BZsAUAK+O+/Wcp71KiRnxMvMeP9/rxnj/ALk8k8FOmB6QBLOyLlIcpL1M+pUSN+NCw&#10;YAuRrrF/suLzzTO+unOGHUqBBZ2g/LjyNiVtvEvCgi2Yx46OV/zegacqnjGWe2/zaxUAM/o85YGK&#10;NwrLvTqwb1iw1bbLKzdW7qucqvj9C3+rROfKkXKh4ncZAJiY54KforxJiS6+MfFWDy28YQv/z+sI&#10;vlLx6zT92/+2MuV40e0UABO4kuLdHt23+mEluuCGxgu/vLmbN3lr5Q1brfpMxYvH/GT3dMV99n+n&#10;ROfFVHmEAqCA+15/VPkTJbrIxsTbOHs7Z2/rjO05SvG4zQMUjwu9XDlfic6FOeP3OgAYyP2w36Z4&#10;j5d/VKKLa0y8YMsvcPGLXLANnpV1M8VjQd5z6Rzl75Xo9186njIMoKcvU35A+QMluqDGJF2w5Vc3&#10;Yn99tuLxH78c5jTlFYrfoBb97muIp4VeTQFwBN+i/IwyZZ8sC7b2n9+O5tk43l/JezZNtTX3knEX&#10;JoAd3h75uxX3z/63El08Q+M7LhZs7R8/me1DY+/poJ5y/CjFM3z8DuLcZoIPVgAc9nWK+2r/Soku&#10;mDF5g+J9/FmwtX5XVrxNwkMVD8T/njLlOM8U8ZoSn1O+mfB7mu+oXEuJPEOJjtHFT7ZA0z5fcb/t&#10;i5WLlOhCGRrfIfqNXZ7pQT/rOl1V8boKT7P9acVjO+9Tot+zVvyGMa/4Pl35QeX2ypCX9/gOPzpu&#10;F/+dgSbdUvE+KW9WootjTLxgy+/o9esBsR5eNe3f5LsU3/W+SpnyzWpTxDcNr1d+SXE3jseevHdU&#10;iVsp0Z/VxQXPTz1AE9wv6j1TzlA+okQXxdCkC7auqaAuP3HdRvEYzrOVVysfUKLfrla8pYffyvZ8&#10;5ZGKd4b9QmVqPt9zXVi3VoBN8/4pj1G8CVZ0EYwJC7bq8wvyPW7zcOU5ymsU744a/V618jHldcrz&#10;FE8j/iZlyRuF3HsmGAjGJnkvlbsovvCm7NtlwVYdHqu5reJ37noVq6fSplscryHeZM03GV4k6Jf8&#10;+Oag9jYeHt+IPmsXDxQDm3E9xY/V7ueNTvgxeY/y8woLtpZxrPL1il9l6YVyf6R8SIl+m1pxF6K3&#10;APErPH1D4HctX11ZG3dNRp+/yysVYO/dQXE3wAVKdKKPiRueH1G+QsE8vC2xG083oi6ynrs+1fjM&#10;VPEGf/5c/nwuSp5nvy/bKXumU/R36uLV6KxLwV76YsVdAr+jRCf3mLhb4VeUb1e8vB/T8R2yu0VO&#10;Vnzn7O4Sd5tEv0Ot+EnDhd9PHt4x008ifiLZV57u+k9K9Hft4v2KgL3hi/Inlb9WohN6TLoFW1wM&#10;0/BApwc83RfucRgPhH5Uib77WnGx91iCxxR8I+ExBo81bI1nQkV//y4nKcCq+ZHbMxZ+U/kPJTqR&#10;h4YFW9PwFEZPZfTYi6c2eoqjpzpG33mteHaQZwm5m9Czhjx7yG9ta4Gnw0bfSRdvSw2skucp+12n&#10;5ynRyTsmLNgaz4uTvCLVi5W8aMkrVde2N47n/Z+ruOHzegC/k7nlAu/vIPqeuvgFNMBqXEXx5lu/&#10;pkzVbfBfil+rx4Kt/rzHjAfXvQ2BtyNwN5m3J4i+31px/7a7OLzC92GKF4HxvuRL8tNO9N118U63&#10;njYNVOV3oD5OcRdCdKKOiXdJ9Fxo90fjYB5Q98Zi3mDMg+BvVKZ6mf1U8fYNnt77LMXbOvgJzoOc&#10;ODJ3deWm0d5EARbn96HeTXF3Qm62wpB4J0fPNvlSBZd0beVOiqe4vkDxC+w/rkTfY6148Z43K3Px&#10;9lObpzP6yRDjeGZT9D13uY8CLOYGirsW3FcbnZBj0i3Y+lblMxQcOnQdxd/HoxW/tP7PlakG0aeK&#10;96txwfbWGt6K2Vsys0nZtDytNfruu3icDZjVpRV3MzxXmfLdqCzYupifdk5U/KL6FyoeOP+EEn1n&#10;tfJexdtp+OUqD1G8Y6U3LcO8vIAt+j26nK0As3CXgxfV+D2p0ck3Jq0v2Lqu4pfTP1bxYPlblE8q&#10;0XdVK34i81YD3m/GU3i9BfeVFCzPq5ej36jLO5XLKMBkfNL54n+HEp10Y+LBydYWbPmF9HdVPED+&#10;IuWtimc1Rd9PrXhLARd4L9B7kOIXpH+OgnXwOprcqmveUY1iXu7vR3s/Uk7V/eCph7+heMXi1udz&#10;X1/xoPjjlTOVv1Q+pUTfS624+87bb5ym+G1qN1fYNmP9ctuh+2kaGMUDd6cq7oqITq4xceP3dMVz&#10;u7fmUooHwu+uPEFxgXubMtVL6KeKN9c7R/G7kl2A/eTF5mH7ydtUR79xlycpQG+eg30/xd0SfvFF&#10;dFINTbdgy/O853hLUg0e/L6hcg/FF9lZypQvnp8q5ysvV7w1gLfH8Ivsj1KwDd6XKfrdu/i8BLJu&#10;qriLwu8wjU6kMdnKgi0PpLkv9Z7KKYpfNv92Jfo714xXf3oLAD9h3V/xb+o1GdguX1vRudDFT6BA&#10;yHeC7q7wlgBTvmN1nxds+eUwN1LupfgF8y9RphzwnirvUvxU5f2P/MTmFddXVNAWb4FypE363P3o&#10;FyoB/8ddF94ewDspRifNmOzjgq3LKccrfqn8UxQPcnvqXPT3qxk/Sfkl9U9TvJ+Sl/izzws6uad2&#10;zzZD49yN4a0CvE/6u5XoRBkTv1XJK1LXvmDr8opfJO/l8R7Yfqnil8BHf6ea8WfyZ/MqTn9Wf2Z/&#10;duAg3nIlOpe6eF0JGuVtA7xi0It3opNjTLwJlfebcZ/4GueF++7Yd8nuGvFds++e3WUS/V1qxk8b&#10;furw04efQvw0wnYXGMrbeEfnVxcvKkRj/E5WL82fskvDC7Y848VzxNfC/d4e7PSgp/vDPQjqwdDo&#10;89eMxxH84huPK3h8weMMvIweU/C7HKJzrouncaMB11C88Za7EKbaQiBdsHWMUpMHrT2N0dMZPa3R&#10;0xs9zTH63DXj11p68NgzhvyU5O4xluRjLscpFynRuei4LXBPADbK2+q6q8NvxYpOgDGpvWDLC5O8&#10;QOmBihcseeGSFzBFn7VmPB3Uc639ZORVl54u6jUCwJK8/Xd0fna5s4INcfeBtxeYcjM2xy9u8d3+&#10;0rNMPDPJM1zcbeWB5bW9ktDxZnXuYnI3jnfo9BMXsAa+CYnO2S4eJwAAAAAAAAAAAAAAAAAAAAAA&#10;AAAAAAAAAAAAAKgm2iCJEELI/DlaqSr6UIQQQuYPBYAQQhoNBYAQQhoNBYAQQhoNBYAQQhoNBYAQ&#10;QhoNBYAQQhrN6gsAAGCcC5WoXe1CAQCAjaIAAECjKAAA0CgKAAA0igIAAI2iAABAoygAANAoCgAA&#10;NIoCAACNogAAQKMoAADQKAoAADSKAgAAjaIAAECjKAAA0CgKQIGTlegzEULImDxRWRIFYCQaf0LI&#10;HFmyCFAARqDxJ4TMmaWKAAVgIBp/QsgSWaIIUAAGoPEnhCyZuYsABaAnGn9CSI3MWQQoAD3Q+BNC&#10;amauIkAByKDxJ4SsIXMUAQrAEQxp/M9Tqn9ZAPbOuUrUpkSZughQAA5A4w9gKbWKAAUgQOMPYGk1&#10;igAFYAeNP4Bali4CFIAEjT+A2oYUgdI2iAJwGI0/gLXoWwQoABOg8QewNn2KAAWgEI0/gLWau4Fu&#10;vgBEx4xC4w9gaRSATEpFx9wNjT+AGigAmZSKjpmGxh9ALRSATEpFx0xD4w+gFgpAJqWiY6YBcnyR&#10;nKB4QoFnbvip8QLFF5fj/+7/7WzFi3f8zwJ9UAAyKRUdMw1wEDfkz1RyF9FB8b97vAIchAKQSano&#10;mGmAlC+IkxTf0Ufny5j4WH56AHZRADIpFR0zDdDxHb+7c6LzZIr4YjxRAToUgExKRcdMA/giKOnq&#10;GRr/WYBRADIpFR0zDdrmu/4pu3v6xhcmTwOgAGRSKjpmGrTL/fK5C2TuMDbQNgpAJqWiY6ZBm9bQ&#10;+HfxoDPaRAHIpFR0zDRojxvcMY2/1wC4/97Fw9M7jzscd+X4mF4D4LUA0b+bC0WgTRSATEpFx0yD&#10;tgxt/P3Pnq4Mmc/vouBiEB3vSKEItIcCkEmp6Jhp0A434kMaf9/tl14gQwsBA8NtoQBkUio6Zhq0&#10;wSd639k+vmimbIhdePquL/Cf7ScItIECkEmp6Jhp0AbfzUe//27czz9HA+wLre/4gP85tIECkEmp&#10;6JhpsH2+m49++934CWHuC6JvEaArqA0UgExKRcdMg23zCd6n62eJxr/T5/P4wq1+cWJ2FIBMSkXH&#10;TINt69P14/75Jfvd+xYluoK2jwKQSanomGmwXW7UcxeAU2P/fl940WfZDQPC20YByKRUdMw02K4+&#10;UzBrbszW5/N5DQK2iwKQSanomGmwTT6xcye/u35qXwB9pofyFLBdFIBMSkXHTINt8qra6PdOs4aV&#10;t+5+ij5bGjaM66d6YzYCBSCTUtEx06yVfxg3Du4m8Nx03yk6/kH9nx4g9P/HdMFYbpB1TQOsuamh&#10;/s1xSen14d+6uza676u7Rrp9m9Zq7gZ67uMXiz5UmlLRMdOsjX8Qn9Q+gaPPe1Dcl01XwcX6zPtf&#10;U+Hs8xTAPkEX8/Xhcz3XsO3GN1FrvFmiAGRSKjpmmjWZYovimoOaa+GB0+i76eLvuPqJvyNX8Fuf&#10;Eurfa4rrY66V3mNRADIpFR0zzRr4R8h1AwzJkoua1ijXmPoJa23cuEWftYsv5FZNfX34u1zL0wAF&#10;IJNS0THT1Oa7kaHdPX3iH77G/Pba3N8bfR9p1tgn7Asx+qxp1tyXPRdfH75rj76P0qzhRoACkEmp&#10;6JhpavKX32dF6Nj4x29tXCA3+8ff91rlGrrWZgPNfX04tcdWKACZlIqOmaamue5s0vjPaEmu/3/N&#10;YyS+I40+c5fWxgFyv+VUqflkRQHIpFR0zDS15Pp8p0xLq0lz3Wlrnjabm73ki7kVS14fPmdqoQBk&#10;Uio6Zpoa3C2T+2G6+BHYd61uHHyn4n/X/33oVNEWuoL69P+v+XvwxRh95jQtjAP4e+h7bvs6muL6&#10;qNW9RgHIpFR0zDQ15B71u/jOPfcD+eSP/t3dtDA9NDeffs39/51cn3cL6wFyT0Jdprw+3FDWQAHI&#10;pFR0zDQ19Lkz8UXQV5+FRLVO8CXlGo596ArLNVgtDAT3GRsbcn30eTJ0ajxdUQAyKRUdM83S+tzd&#10;jLlb73Ons/W7x9wMoH14Cso9Hfr/37I+jfWYQt7n+qhxg0AByKRUdMw0S8sNbvnpYOyPknuy2IcG&#10;sETuu92Hv/8WiliJOa+PXPdajVlWFIBMSkXHTLM032VEn6NLyQWeu3vc+jTC3F3ePnSf5J4Qt/4b&#10;1rw+3FgujQKQSanomGmWllvSPqRvc1eu8ahxgi8p13jsQxdYbjxn6wUgd32U/IZrvD4oAJmUio6Z&#10;Zmm5bpqSaYr+MaNjdtl6AZizuC4l1we+DzOZStS8PpylG0QKQCalomOmWVruB5n7BN+y3OyRfdgb&#10;qfUC0Nr1QQHIpFR0zDRLm3Oe9xbmwZdooQto61t75Ip4yThOrrj66WNpFIBMSkXHTLO03EBlyTS/&#10;3AyKrTceWxgEzs0CqjFVcUm5Ij7n9VHjBokCkEmp6JhplpabiTD2LsQ/ZO7uqWQGxT7IfbcljcdS&#10;co3U1n/DXBF3gzbGWq8PCkAmpaJjpllabiaCM+ZEzDV+zj4MgpbI3T3vQ+PZegFwH3/0904zZiZU&#10;7nt1alwfFIBMSkXHTFNDbqaDM2TA0idu7of2/1/9x55ZrrjuwxTKLYxjlOpzfQxprN33v9brY+4G&#10;eu7jF4s+VJpS0THT1JB7zO2Su9vzj+d/JvcjO1u/c7TcAKq/p7XbwlTWUjWuj1rdgxSATEpFx0xT&#10;g7/06LNE8cCUT043bv73HP93P9LmZhR18Ukw5IliX/X5XkumEc7Nnz93wbZQAPp8D12muj5qnRdz&#10;N9BzH79Y9KHSlIqOmaaWvnc5U2QfBj+nkus+WHMXSm6aoi/m6hfsQvr02U8V/1m1UAAyKRUdM01N&#10;uVkJU8QNYiuNhuUK65qLYa7R24cxjCktcX34z6h5fVAAMikVHTNNTf7ycz9QSXxs31W2JDcTaOw0&#10;2yXk+v9bepIzXx99BoTHxl1EtRtACkAmpaJjpqnN/ZVzFIEWG3/zCR19H2nWOA7gz507D1ro/9/l&#10;32qOIuBjruE8oABkUio6Zpo18I/Qd8CqT3ysNQ92zi3XYKzxTjrX/eMLufrFWsnU14e7fdZyfVAA&#10;MikVHTPNmpQODPvH9jFabSg6ue/R39Pa5Bq41vr/I6UDw/7dfYw1XR8UgExKRcdMsza+M/EdavRZ&#10;D0rX8LfY5RNxt1r0PaVZ02ygffu8NbnByi2W2013fazxqZgCkEmp6Jhp1sx3Kz5x09kQ/kEd3zH6&#10;/3PDUP1HXKFcN5C/07XIDf769+Y3/nQeE+muj+73Tq8Pf69rvz78WXd/7zQUgELRMdNgm3KzgZw1&#10;DKr2uftvbfZPiX0rlBSATEpFx0yDbfKJHf3eaXxx1OTPmD7dRfFnbHlAf+soAJmUio6ZBtvl7oHo&#10;N0/jf6aWPoOaDP5uGwUgk1LRMdNgu3xyR7/5bmoMnvuuPndxOu4iwnZRADIpFR0zDbatz4wRDyAu&#10;eSH4z8p1/Tjc/W8fBSCTUtEx02DbfILnZgQ5njWyBH+e3Kwfxxdu9YsTs6MAZFIqOmYabF+fmTbO&#10;ElND+85h9/gAto8CkEmp6Jhp0IY+d92Oi8AcF4WP2bfxp+unHRSATEpFx0yDNvhE79MV5PiimXLw&#10;1cca8mezorsdFIBMSkXHTIN29O0K6lK6AMsXl7tychdhGrZ8aAsFIJNS0THToC1Di4DjtQJDFmP5&#10;onLx6HvX34V+//ZQADIpFR0zDdozpgg47pt3w+5/3zFfQO6y8bYSbsDdzz/kjr8L2z20iQKQSano&#10;mGnQpj6rcJdKzdXIqIsCkEmp6Jhp0K41FAEa/7ZRADIpFR0zDdrm7puhffVTxBcmA76gAGRSKjpm&#10;GsCGvmSkJF5rwA6fMApAJqWiY6YBOh7YzV0wJfGxmemDFAUgk1LRMdMAu9xIT9kt5GN5lg93/dhF&#10;AcikVHTMNMBB/EQwtmvIF567ejzGUP0iw2pRADIpFR0zDdCH5/n7Lt6Nuu/o0wvL/93/m/8/z+rh&#10;Pc3oiwKQSanomGkAoBYKQCalomOm8V0bANRAAcikVHTM3VAEANRAAcikVHTMKBQBAEujAGRSyoNy&#10;0XGjUAQALMWNLwUgkylQBACsiRvePm+powBMhCIAYA36Nv4OBWBCFAEANQ1p/B0KwMQoAgBqGNr4&#10;u60qRQEIUAQALKlG428UgANQBAAsoVbjbxSAI6AIAJhTzcbfKAAZQ4oAIYTMlakbf6MA9EARIITU&#10;zByNv1EAeqIIEEJqZK7G3ygAA1AECCFLZs7G3ygAA1EECCFLZO7G3ygAI1AECCFzZonG3ygAI1EE&#10;CCFzZKnG3ygABSgChJAps2TjbxQAAGgUBQAAGkUBAIBGUQAAoFEUAABoFAUAABpFAQCARlEAAKBR&#10;FAAAaBQFAAAaRQEAgEZRAACgURQAAGgUBQAAGkUBAIBGUQAAoFF7XwAIIYTMEwoAIYQ0GgoAIYQ0&#10;GgoAIYQ0GgoAIYQ0GgoAIYQ0GgoAIYQ0GgoAIYQ0muoFAAAAAAAAAAAAAAAAAAAAAAAAAAAAAAAA&#10;AAAAAAAAAAAAAAAAAAAAAAAAAAAAAAAAAAAAAAAAAAAAAAAAAAAAAAAAAAAAAAAAAAAAAAAAAAAA&#10;AAAAAAAAAAAAAAAAAAAAAAAAAAAAAAAAAAAAAAAAAAAAAAAAAAAAAAAAAAAAAAAAAAAAAAAAAAAA&#10;AAAAAABw6ND/AnG2ED56lKIFAAAAAElFTkSuQmCCUEsDBAoAAAAAAAAAIQB4k7exLgcAAC4HAAAU&#10;AAAAZHJzL21lZGlhL2ltYWdlNC5zdmc8c3ZnIHZpZXdCb3g9IjAgMCA5NiA5NiIgeG1sbnM9Imh0&#10;dHA6Ly93d3cudzMub3JnLzIwMDAvc3ZnIiB4bWxuczp4bGluaz0iaHR0cDovL3d3dy53My5vcmcv&#10;MTk5OS94bGluayIgaWQ9Ikljb25zX01vbmV5X00iIG92ZXJmbG93PSJoaWRkZW4iPjxnIGlkPSJJ&#10;Y29ucyI+PHBhdGggZD0iTTgwLjUyMiAyOC45NzcgODIuMSAzNyA4NC4xMzggMzcgODIuMSAyNi42&#10;MjUgMzAgMzYuOTgyQzI5Ljk0NSAzNi45OTMgMjkuOTQ2IDM3LjAwMSAzMCAzNy4wMDFMNDAuMTYx&#10;IDM3LjAwMVoiLz48cGF0aCBkPSJNNjguNjU1IDE4LjEwNyA3MS42NjggMjUuNjQgNzMuNjY4IDI1&#10;LjI0IDY5Ljc2OCAxNS40OSAxNy4yMDggMzYuOTgyQzE3LjE4MiAzNi45OTMgMTcuMTg0IDM3LjAw&#10;MSAxNy4yMDggMzcuMDAxTDIyLjQ0MiAzNy4wMDFaIi8+PHBhdGggZD0iTTkyLjAxMiA0MCA0IDQw&#10;IDQgODAgOTIuMDEyIDgwWk05MC4wMTIgNzggNiA3OCA2IDQyIDkwLjAxMiA0MloiLz48cGF0aCBk&#10;PSJNNDguMDA2IDY5QzUxLjk4MyA2OSA1NS4yMDYgNjQuOTcxIDU1LjIwNiA2MCA1NS4yMDYgNTUu&#10;MDI5IDUxLjk4MiA1MSA0OC4wMDYgNTEgNDQuMDMgNTEgNDAuODA2IDU1LjAyOSA0MC44MDYgNjAg&#10;NDAuODA2IDY0Ljk3MSA0NC4wMjkgNjkgNDguMDA2IDY5Wk00OC4wMDYgNTNDNTAuODc0IDUzIDUz&#10;LjIwNiA1Ni4xNCA1My4yMDYgNjAgNTMuMjA2IDYzLjg2IDUwLjg3MyA2NyA0OC4wMDYgNjcgNDUu&#10;MTM5IDY3IDQyLjgwNiA2My44NiA0Mi44MDYgNjAgNDIuODA2IDU2LjE0IDQ1LjEzOSA1MyA0OC4w&#10;MDYgNTNaIi8+PHBhdGggZD0iTTIxLjkxOCA2My44NTlDMjQuMDU0NyA2NC40NTE4IDI2LjI2NzQg&#10;NjMuMjAwMiAyNi44NjAyIDYxLjA2MzUgMjcuMDU1MSA2MC4zNjA5IDI3LjA1NTEgNTkuNjE4NSAy&#10;Ni44NiA1OC45MTYgMjYuNDkyMyA1Ny41Njc2IDI1LjQzOTIgNTYuNTE0MSAyNC4wOTEgNTYuMTQ2&#10;IDIxLjk1NDcgNTUuNTUxNyAxOS43NDExIDU2LjgwMTcgMTkuMTQ2OCA1OC45MzggMTguOTUwOCA1&#10;OS42NDIzIDE4Ljk1MDkgNjAuMzg2NyAxOS4xNDcgNjEuMDkxIDE5LjUxNTMgNjIuNDM5MyAyMC41&#10;NjkzIDYzLjQ5MjIgMjEuOTE4IDYzLjg1OVpNMjMgNThDMjQuMTA0NiA1OCAyNSA1OC44OTU0IDI1&#10;IDYwIDI1IDYxLjEwNDYgMjQuMTA0NiA2MiAyMyA2MiAyMS44OTU0IDYyIDIxIDYxLjEwNDYgMjEg&#10;NjAgMjEgNTguODk1NCAyMS44OTU0IDU4IDIzIDU4WiIvPjxwYXRoIGQ9Ik03My44MjYgNjMuOTIx&#10;Qzc1LjcyMzEgNjMuNDc4OSA3Ny4wNTE0IDYxLjc2ODUgNzcuMDEgNTkuODIxTDc3LjAxIDU5Ljgy&#10;MUM3Ny4wMzYgNTguNTAwMiA3Ni4zNDggNTcuMjY3OSA3NS4yMSA1Ni41OTcgNzMuMzEzNSA1NS40&#10;MTAxIDcwLjgxMzkgNTUuOTg1MyA2OS42MjY5IDU3Ljg4MTggNjkuMjI5OCA1OC41MTYzIDY5LjAx&#10;NjMgNTkuMjQ4NSA2OS4wMSA1OS45OTcgNjkuMDEwMyA2Mi4yMSA3MC44MDQ1IDY0LjAwMzggNzMu&#10;MDE3NSA2NC4wMDM1IDczLjI4OTEgNjQuMDAzNSA3My41NiA2My45NzU4IDczLjgyNiA2My45MjFa&#10;TTczLjAxIDU4Qzc0LjExNDYgNTggNzUuMDEgNTguODk1NCA3NS4wMSA2MCA3NS4wMSA2MS4xMDQ2&#10;IDc0LjExNDYgNjIgNzMuMDEgNjIgNzEuOTA1NCA2MiA3MS4wMSA2MS4xMDQ2IDcxLjAxIDYwIDcx&#10;LjAxIDU4Ljg5NTQgNzEuOTA1NCA1OCA3My4wMSA1OFoiLz48cGF0aCBkPSJNODMuMDExIDc0IDg2&#10;LjAxMSA3MSA4Ni4wMTEgNDkgODMuMDExIDQ2IDE0IDQ2IDEwIDUwIDEwIDcwIDE0IDc0Wk0xMiA1&#10;MC44MyAxNC44MyA0OCA4Mi4xODMgNDggODQuMDExIDQ5LjgyOCA4NC4wMTEgNzAuMTc0IDgyLjE4&#10;MyA3MiAxNC44MyA3MiAxMiA2OS4xNzRaIi8+PC9nPjwvc3ZnPlBLAwQKAAAAAAAAACEAKooGjwgZ&#10;AAAIGQAAFAAAAGRycy9tZWRpYS9pbWFnZTUucG5niVBORw0KGgoAAAANSUhEUgAAAYAAAAGACAYA&#10;AACkx7W/AAAAAXNSR0IArs4c6QAAAARnQU1BAACxjwv8YQUAAAAJcEhZcwAAOw4AADsOAcy2oYMA&#10;ABidSURBVHhe7d2Nsey4cQbQDUEhOASHoBAcgkNwCMrAISgEheAQHIJDUAj2/fyEEncWMwA5IAmS&#10;51R1Sbt7f2Y4ZDfQAHl/AwAAAAAAAAAAAAAAAAAAAAAAAAAAAAAAAAAAAAAAAAAAAAAAAAAAAAAA&#10;AAAAAAAAAAAAAAAAAAAAAAAAAAAAAAAAAAAAAAAAAAAAAAAAAAAAAAAAAAAAAAAAAAAAAAAAAAAA&#10;ANjuTz/x55/495/4l/wLAO4vSf/vP/G/i/jrTygEADf2rz/xmvyX8befyMwAgJvJSL+W+F/jv34i&#10;MwUAbiIj/FrCfxf//RMKAcANZGRfS/StUAgALu4/f6KW4Hsj6wf5GQBcTLZ/1hL7lkghyM8D4CL+&#10;5ydqCX1rpBDYQgpwAX/5iVoi/zYUAoDJjWwD1SI7jRQCgEmNbgPVwr0EABNKYq4l7T3CFlKAibTa&#10;QEna//ETI2cKTysEaYPlsRr/9hN53zmeiayVJHJXdmZJiRybHOtssy2Rf86/L1+T1loi35fIWk5+&#10;bn6HlhuwSuuxECWpjC4E+Vn5mXdRnqxaknuS9qfnLe0ZObalSKRApPgoDsAftNpAr0k6Xz+yECSS&#10;MK9ipkS/JVIY8rrzOeahgMCDtdpASW41GVUm+dW+Z2skMc02Ui0JPyPp0e93lihFIe8TeJjeNlBN&#10;kkbr+9fG2YUgST8j/PTcrzS6HxUpCCl4CgI8QEbztURQIgm5Je2E0YUgieiIQvCEUf43kc8hBdE6&#10;AtzUp77+uzZQzV6FIEVqpCT9/MynjvK3RikGOX7ATWSUX7vgS6wd/eXrRxeCjM6zePmNjPTzXiX9&#10;7yPF4NvPA5hARu61i7xEkvlWGTHWfubWWFsIymj/jPZOCk1+b5JljmGKTyLHJJH3kaKUyGeQwpnX&#10;WyL/nH9fvibvI5HvS8sqUe4RqP3+o0IxgIsb1QZ6Z3QhyOv9lHSOHO0vE31ZQE3iPqNVkqJRikTe&#10;/9HFIb9z7YwROFku3NoFXSJJZYQUgr3uJUjCTfLdc7SfZJ9En9+Z93JWol8rSbnMHI4oCmYFcCFJ&#10;YrULucQ3baCaPQrBXqP9FJQkzqsk+14pCvkckqxr73tE5DPOsQMmt3cbqCYzi9GF4NvIe80ouST9&#10;p8jsKQVhrxmC9hBMLBd/7cItseeUPoXgzMXMJP0kqCTBO43yv5HPJMdk9Mwqs0mFACbTagOlVbC3&#10;JODRW0jfRRLb00b5W6UYjP5cFAKYzKcF1CTMo0bHScp7FILS3klCM9LfZnQxUAhgEmnz1C7SEkfv&#10;7BhVCMpoX6IZK+fDqNadQgAnm6ENVJPEsKUQJDllbcNof18jZ2xlWy9wgtaFfPYorbVYnUjiz3oC&#10;x8vnM2JnV34OcLD0eGsXZIlZLsxaIUjit6g7hxFrBVmTys8BDpJ2yaetf7koZ5JCMHPiz/HMa0si&#10;S6RvntdcImsTaXvkfxP5d/mafG1mMYl8f2ZeV2xljWgP5futD8BBZm8DzSaJOQk7yTvrJCmSaYN8&#10;KqTfRtnRlM8qhSOFYubPZUQhsD4AB0gyq12AJZLonmg5mk/STQLeM8lvjRSfFKK8xswmZloP+bYQ&#10;pLjmZwA7OuPRELNJokmxS8JK4pkx2a+JfKZ5LykKZ7eTvi0EKW7ATjLdrl14Je7eBkqCuXrCb0Vm&#10;MPmcz5whpBBs3TVkNgA7SYKvXXQl7jwCywi59p7vHqVtdEZSzUyr9pp6wmwAdvDUNlBGxrX3/KTI&#10;51vaRUfa2hbKbMDmBBjoqW2gu7d+1kaOR86Foz7vzECS0GuvpRVP3aAAw2WhsHaRlcho7Y6+WZxM&#10;skzySjslPyeJMy2KJKbl/v4kuUSSao5zIv8//y1fk8jX53sT+VmZmSS29sxHRN7XUbOC/J4txTjH&#10;HBjgiW2gJOLa+11G3vtyq2WS+dE7a/I6UyjKTqWjW1dHzApyTLcUZC0hGCDJrXaBlUgCWsoINhds&#10;SY5HJ8VR8j6W7zMJJQmvJPuZLQtDXvPehSE/f+9ZQes8rEWK9Jk7nODyksBrF1eJJPvI1yXpv/73&#10;XIRXHokl8dwliaQopChv7a/3xJ49+HfnWCvynoGNPl10JcF/ahVlhMhckkxT3FLA8xnWPretsXfC&#10;TZGp/d5P4RyEjVrT754EctVW0FNklpPEOqpdtPfnvWWnkHUB2CAXc+2CWhOz9835vW+LwVFts6xx&#10;1H7/u8hgxbkIK23ZiVEiF50ZwDUlWa5NsonXzQF7WtsSyvlocRhWyAVdu5h6Ys+FQY6Tc6BnVpD1&#10;oKMLfgrV2vsjjixScHlbFgvtwLif9NHzudYSbs6RsxJris7atpXBCXTICGtNAcjX7r03nPMl2acY&#10;ZKfYETeG9cjrqZ2T78IgBT7YkvxNrzlTevy1c/NdpHgBL1p7/F/DVjtmoQjAF9JTXbPXWvJnNmtn&#10;r4oA/EjyX3Pbfb7WVk9mlEHJmoGMNQEeb03yz6hJ8mdma2ezdgfxWGt2UZgycyVrtokqAjzOmsfu&#10;Sv5c0ZoiYCszj7FmwUzbhytbUwRsaeb21vRIJX/uYM2aQAZHcEtJ5r2LvnkonOTPHawZ9GRm7Lzn&#10;lnoXfSV/7mZNEcjXwa303i2Zk1/y547WFIGsHcAt9J74ZzzeF46U87t3A4TtodxCFnNrJ/gyclH4&#10;4xk8QRZ6a9dALewM4tJyAtdO7Ncw2uFJeq+LhJ1BXFLvdNeNXjxR758/TWsULqdny6dFX56sd1u0&#10;QRKXkpZO7UReRmYHHuvMk/VukEhYI+MSels/Frjg1yCo53rJ15gtM72eXT+mtPBPvffJpGUE08qJ&#10;3BrN2O8Pf9QzcEqYOTOtnqcfOoGhrmc9wNoZU+rZ26z1A+8lsdeum9fQCmIqPbsZtH6grWcHXcJM&#10;mmn0POnTCQt9ep+dBafr2cZmygr9MlOuXUev4REqnK41+k9x8DwTWKfn72ZbEOZUPaP/FAhgvZ5W&#10;kNk1p2mN/i38wna9N4iZYXO4JPbW6D/TWGC7ngfGWRDmcK3Rvz9rB9/rXRA22OIwPaN/2z5hjJ5t&#10;1lefBSSnJNLOSqT9lRxSIv9cQsvrZK0TMotXwBhJjEnwtWttGVcYdOW9JIlnC2ueDJBckffWGlDW&#10;wjbYE/SM/k1HYayebaGzDrwyYs+gMa9vS6L/FHLNwYz+4Rw9s4BZ2iMZ5ZekX3udI8O9EAfJyWX0&#10;D+fomQWcfV9AckTPzqWRkWLDznKQW8k/I5S0iIB99MwCto6Ic+0m8v21+CTfl57+6BZPT9hwsqN8&#10;8L0frNE/7KtnFvDXn/gkyToj9STOtGmyZbu3VZMClBF+vi+vpbR6zkj8ifxeg86BcjC39O+M/mF/&#10;ucZ6ZgGv12L+Obtm9liIPSvyPoz+v/Sa8LeeHEb/cIxcq7VrcBm5Hq+U9PP68jozu0hkFpPOQ95r&#10;/n8iM5US+W+tthQVoxL+MvJhvI44gH3kWqtdh68xa9JP3knOSHFKK0ru2NEeCX8Z+Zk+QDhWRsS1&#10;63HWyKg+sxKj9gOUpJ+DvucoQPKHc6T3XbsmZ420beSKAyTxJzHXPoRRkaKi7QPnybU3a4vnXeT1&#10;WivcUZJy7cCPjBQXK+9wvqu1gUqkHc1AGQ3seTKkcmcKZ8EG5jGqDVSu77Iwmy5CrvVEuQms9n3f&#10;RPIVAyQhp9dfO8jfREb6OSHKdjJgLrkua9duK0rCz0g8Sb4lX1f7Od9GXgNfGJn8lwm/56QAztc7&#10;8y/X99pZfEb/PWsNmY1saUEnf7FRpmu1g9oTEj5cX67f2vW9jG/W7HqSer6mSC5Jbql93buwMLxB&#10;b2UukdvHJXy4l542UAaKW+Rnt3LMu0fArB2cZt2BFXr7cumzJemvmfYB19FqA21ts/TkmE+ziww0&#10;ewep+To69VTmREb8Ej/cW6sNlFyxJQ+0Wjk9i7jpVPQ8vC5he2innr7fsi8H3FeSey0HLGNtn71n&#10;i2nv2kJeX++6QAoGDa0p39aKD1xTazfg2n33rfZPEvoayUc9XQv3B3RoVVNTKXiWnjbQGq22zZYc&#10;k4Xe2s9axtrX+UitD8eKOjxLTxuoVxZva9+/jK2tmp5tpVt3LT1GayqljwbP0xoY9m7/bm3hXNv+&#10;edV6nW4Oa6gdtGWYAcDztEbXvSPr1s/5doNJq8BoAzXUDtoyTKHgeVo7d3oTd2tBee2Oolc97SqD&#10;2A9qB2wZCgA8Tyux9rZWWi2abx4tUbSKjBz2Qe2ALcPBg2f6tD7Y21qpfe8yRqwxttpAtoN+UDtg&#10;y1AA4JlaW8R7knft+5YxQqtdZSH4g9oBW4YCAM/Uukm0p31T+75ljNC6J8DfCvigdsCWoQDAM43Y&#10;CVT7vmWM0LrXQAH4oHbAlqEAwDO17ghu3cE78oayT9KKqv3sEgrAB7UDtgwFAJ5pxFbQ1o2mI/6e&#10;SGsGYBH4g9oBW4YCAM80YnG1tZA8Yo9+a6by7c1mt1Y7YMtQAOCZWourPQWgtY4wYnTeug9gxL0G&#10;t1U7YMtQAOCZRiyutmYR3z6qoefR0J5n9kHtgC1DAYBnai2u9jzIrWch+JvHQbTaP98+bO72agdt&#10;GQoAPFMrefeO3luPg/hmFtBaY/D3TBpqB20ZCgA806gC0BqlJ7bcrZvcVPtZy9D+aagdtGUoAPBc&#10;tZywjB49baDEmtF6T/L3CIgOtQO3DAUAnquWE5bRq/VYiRJp6XzatZMRfXYWtRZ+Ex4D3aF24Jah&#10;AMBz1XJCiTW9+57dOq+REXySfXJQZgfZddT7M4z+O9UO3jIUAHim1i6gLO6u0doSOjKM/jvVDt4y&#10;FAB4ptZ9AFu2WLZ27YwIO39WqB3AZSgA8Ex7PGUzs4q1raA1IfmvVDuIy1AA4JlGPAqiJkVgj5mA&#10;5L9B7UAuQwGAZ2rt3//mOT5ZFB5VBDKjkKc2qh3QZTiw8Ey59ms5ocSIp2zmd7TuFH4XJfGnmLBR&#10;7cAuQwGAZzqiABT5XVlTqP2eZSTpZ+aQdo+7fAeoHeRlKADwTEmytZxQYq/ckO2i+d2JFJm0mvL/&#10;syhttD9Y7YNdhgIAz5RF3lpOKPHNUzyZRO2DXYYCAM/U6s272eoGah/sMhQAeJ6eB7hpx9xA7YNd&#10;hgIAz7PHXcBMqPbhLkMBgOfJdV/LByU8bO0mah/uMhQAeJ7W45tHbgHlRK3ncigA8DytHUCfntnP&#10;hbRux/7mdm/gmlo7gNyEdROtqZ5eHzxLawE4XQNuonW3nw8bnqX1h1u2PAaaSfXs902RAJ6h1f+3&#10;AHwzrX5fZgFu+oBnaOUDC8A303rudyInRXqDwH212j8GgzfVqvqJfPgeAAX31VoTtCnkplp//u01&#10;0gf0MCi4l9ZA0ADwxlrV/11kV0AKQqaPpodwTa3tnwn7/29uaxFYRkYRub8gowUFAa6hde17ANxD&#10;jCgCy8jaQQpCHithIRnm1PqTjMkLPETPzqBvIiebfiLMIa2d2nW6DIO3h8kH3rop5NtIu0ghgHNp&#10;//BWFndbzwz6NjIjsF4Ax8t119r94+5f/l+KQU6G1lNEt0TWCmwthWP1tHtdl1SlIGT62FpAWhNO&#10;NjhO69p18xfdRhSEzAQsOMH+cr3WrsFl5Gtgk60FIUUA2Fdrk0fWBqzNMURG9WsKgb9GBvvJ1s8M&#10;tGrXXgl7/xkus4LWiVdCKwj20dr6mWvUox/YRe/D5+w/hvHS1mkNwiz+sqveu40tQsFYrdF/wm48&#10;dtdzp3EWooAxenr/WauD3WUqWjsBX8MsAMbIjZy1a2wZHs/CYXoeM2EWAN/rWXsz+udQZgFwjJ5t&#10;2Hr/HM4sAPaVAVTtulqGnT+concWoDcJ6+X66nmAo/tuOE3PLCC7F4B18tf4atfTMjzymVOZBcB4&#10;ua5a2z7d9csUzAJgrJ57bTzzhyn0zgJMV6Gtp/WTAVWuO5hCzywgYcEK3uu54zeRIgHT6J0F2BYK&#10;7/Xs+XfTF1PquV09YfQCf9Tb+jGLZlq9f3jeSQz/lOtB64fLSw+zduK+hr8ZAL+kfdozcHLHL5eg&#10;FQT9eq4XrR8uJYu9tRN5GTmp3cjCk/X+gSWDJS6l989H2tHAU/X2/bV+uKTeewOMbnia9P17Z8la&#10;P1xS70me8DxzniLXRc+jHhKeocWl9baCrAfwFL0zY49O4RZ6Rzu2hnJ3PTd7JbI2lpkCXN6aVpBF&#10;Ye6qN/nnWpH8uZUsZNVO9lpYFOZuenf85Gush3FLPX/ftIQ/Js9d9D7hM2Hww631LoDZ/sYdJPn3&#10;tj8t+vIIPY+8TeTCgatak/yzAULfn0ewKMzdrUn++TrJn0fJBVK7GGqhCHAla5K/VieP1XuTWEIR&#10;4AqSzNckfzt+eLTeR0cnFAFmtjb52+kGP3rvFE4oAsxI8oeNsgDW+6ckE4oAM1mT/BMe8AYvFAGu&#10;aG3yd6MXvKEIcCVp46SdUzs3a+FGL2hQBLiCjOQlf9jB2iLgT+ZxlJyba3aupUho+8BKa4uAXRXs&#10;Lefkmh1rSf4WfGGjNUUgF1vuwIQ9ZLF3zYAk56NBCXxpTRHIbgwYLXfrrun353w1GIFB1hQB/VZG&#10;WrvYm00JOV+BgXqLQC5W+FbOt96/XVFC8ocd5eLqGY15wBbfSL8/ybx2br2LDE4kf9hZzxNEM3KD&#10;Ldb2+xOSPxyoNTXPBeyCZI2cL9nfvzb5J+z2gQNlil67EJehDUSvJP81+/uXYbABJ2g9gMtuIHpk&#10;oLDmYW6v4S50OEHrdnwXJi1bWz7L8IwfOMFffqJ2QZbIwhy8kxli7bxZG/r/cIJceLULskRGdvBO&#10;742FrXDHL5wgC2+1C3IZLk7eqZ0vWwI4Sat/aycQ79TOl2Xk3GotDmszwola03g7gXjn070kuQs4&#10;s8fW1lA3HMKJ7ARiq3d7/3NOlX39rRmAHUBwIjuB+FY2E+Q8SuQGwyIzgNo5tQw7gOBEdgKxl55n&#10;TtlkACc6aydQfm/WF9ICSBgJ3k/PfQLAyY7eCZTk/27xOT1lfwP2HloPHNRehAkcvROolRhKZGZg&#10;G+p12QEEF5BEW7tAS4zeCbT2wWGZoSgGbTk+WYidhR1AcAGtnUDZ0z1Kz5rDp0hSSeKwePjrWGbt&#10;JCPpZbKdgR1AcBFH7wRaOwN4F6UYPGVmkIRfRvlp271bu1luxTxL65xKKOIwgZ5R+ciLtSc5bIm0&#10;ql73ol9ZSfhZg8ksrLVYX2KGu7ftAIILqV2gyxg9ys5On1EzgXeRgpAZQgpOkunsUmTzWlsj/FbM&#10;sA5gBxBcyNE7gYr83L0LQYkk1FIUkiRT1I5uQ6QQZYaSRJ/3ntfyTbKvxehF+y1an+kMrxH4hySi&#10;2oVaYu8LNsk4r2FkIlwTSVh5jxm5pjgkkqAzU0kkYec1JpLAS+Sf899KlK8vyT0/M+2b0Un+U+T3&#10;nK31XnNsgEkk4dUu1BIjdwK1JJHm9Rw1M7hjnLnAmsJYe03LyGcMTCIXZO1CLXHWqDIjbIVgfeS4&#10;naV1LiXsAIKJ9OwEOmshtdWeEn+MvdZseuR3117TMq6wKA+P0VMAzhpV9iSUp0RmYmnHtVp2Zy6y&#10;5nfXXlMJO4BgQq1Wy1mjytaWwiScvLb871ELrUdF3k/eVxJ+euvLkXPt60uc1bILO4Dgglojt7N2&#10;brReV3bdLKW/nH+XpJnRcu17ZoyyEynHOQUtCf+T1tbds9ReyzLsAIIJzdpWaI0oe3aUZOScryuF&#10;IbOKFIejF5gzMk/ifk30W3rirbWRVgHZgx1AcFEz7gTKaL72WpYxYkdJEnDZ01+KRBJsCkUiCTsF&#10;o0SSeCL/P/8tUb4231eSe35ekmJe45Yk/0mrYJ/Rssuxq72WZdgBBBPqSbajk1hLknLtdZQ4s9d9&#10;tlbBToE4WopO7bUs4+hzCOiQC7N2wS7j6J1ArYTy5B0lrc/rjJZdfmfttZR48ucF05ttJ1BaKrXX&#10;USL//ckyA6odl8QZsyM7gODCWiO49LaPNNvrmU3WIGrHpcSR7ZaeGeTTPy+YWi7Q2oVb4ugR3Igd&#10;QHfW+ryObNn17AB63bILTGSmnUA9I8qn7yhpfV5Htux6dgCddTc50GGmnUCtHUCJI1scM2odoyNb&#10;Lq1tqQlbQGFiPaPujCoz3d877ABqa31eWSM4ih1AcANH3x27Newo+aX1eZWb1/aOTzuSEj4vuIDW&#10;1stZ4owbnWbk8wKGSfuldgHPFBlt6if/4vMChpq9DaSd8Hs+L2CYmUeVSXZGk7/n8wKG6tmGeXSk&#10;lWAveZ3PCxgqI8ts36td3EdHdprk9fCezwsYLnecZhdHLuokmKMiveP8XolkHZ8XAAAAAAAAAAAA&#10;AAAAAAAAAAAAAAAAAAAAAAAAAAAAAAAAAAAAAAAAAAAAAAAAAAAAAAAAAAAAAAAAAAAAAAAAAAAA&#10;AAAAAAAAAAAAAAAAAAAAAAAAAAAAAAAAAAAAwFP99tv/AbDdSZIwPFF0AAAAAElFTkSuQmCCUEsD&#10;BAoAAAAAAAAAIQCJD6nc/QsAAP0LAAAUAAAAZHJzL21lZGlhL2ltYWdlNi5zdmc8c3ZnIHZpZXdC&#10;b3g9IjAgMCA5NiA5NiIgeG1sbnM9Imh0dHA6Ly93d3cudzMub3JnLzIwMDAvc3ZnIiB4bWxuczp4&#10;bGluaz0iaHR0cDovL3d3dy53My5vcmcvMTk5OS94bGluayIgaWQ9Ikljb25zX1BpZ2d5QmFua19N&#10;IiBvdmVyZmxvdz0iaGlkZGVuIj48ZyBpZD0iSWNvbnMiPjxwYXRoIGQ9Ik0xMCA1NS44IDEzLjcg&#10;NTYuN0MxNC4zIDU2LjkgMTQuOCA1Ny4zIDE1LjEgNTcuOSAxNi44IDYxLjggMTkuNCA2NS4zIDIy&#10;LjYgNjguMiAyMi45IDY4LjUgMjMuMiA2OC45IDIzLjMgNjkuNEwyNC44IDc4LjVDMjUgNzkuNSAy&#10;NS44IDgwLjIgMjYuOCA4MC4yTDMzLjQgODAuMkMzNC40IDgwLjIgMzUuMiA3OS41IDM1LjQgNzgu&#10;NUwzNS45IDc1LjNDMzYuNyA3NS41IDM3LjUgNzUuNyAzOC4zIDc1LjhMMzkuMSA3NS45QzQwLjQg&#10;NzYuMSA0MS44IDc2LjIgNDMuMSA3Ni4yIDQ1LjggNzYuMiA0OC42IDc1LjggNTEuMiA3NS4xTDUx&#10;LjggNzguNUM1MiA3OS41IDUyLjggODAuMiA1My44IDgwLjJMNjAuNCA4MC4yQzYxLjQgODAuMiA2&#10;Mi4yIDc5LjUgNjIuNCA3OC41TDYzLjkgNjkuNEM2NCA2OC45IDY0LjIgNjguNSA2NC42IDY4LjIg&#10;NjQuOSA2Ny45IDY1LjIgNjcuNiA2NS41IDY3LjRMNjYuNCA2Ni42QzcxLjUgNjEuNSA3NSA1NS4x&#10;IDc1IDQ4IDc1IDQ2LjMgNzQuOCA0NC43IDc0LjQgNDMuMUw3NCA0MS44Qzc1LjQgNDEuMyA3Ni44&#10;IDQxIDc4LjMgNDEgNzcuNiA0Mi4yIDc3LjEgNDMuNSA3NyA0NC44IDc2LjggNDYuNCA3Ny4zIDQ3&#10;LjkgNzguMiA0OS4xIDc5IDUwIDgwLjIgNTAuNSA4MS40IDUwLjQgODMgNTAuMyA4NC41IDQ5LjMg&#10;ODUgNDcuNyA4NS45IDQ1LjYgODUuNCA0My4yIDgzLjggNDEuNSA4My4zIDQxIDgyLjggNDAuNSA4&#10;Mi4yIDQwLjIgODMuNyAzOS43IDg1LjQgMzkuNSA4NyAzOS43IDg3LjYgMzkuNyA4OCAzOS4zIDg4&#10;LjEgMzguOCA4OC4xIDM4LjIgODcuNyAzNy44IDg3LjIgMzcuN0w4Ny4yIDM3LjdDODMuOCAzNy41&#10;IDgxLjUgMzguMSA4MCAzOS4yIDc3LjggMzguNyA3NS41IDM4LjkgNzMuNCAzOS44TDczLjIgMzku&#10;MkM2OC41IDI4LjEgNTUuNCAyMCA0MyAyMCAzOC43IDIwIDM0LjQgMjEgMzAuNSAyMi44TDE4LjIg&#10;MTdDMTguMSAxNi45IDE3LjkgMTYuOSAxNy44IDE2LjkgMTcuMiAxNi45IDE2LjggMTcuMyAxNi44&#10;IDE3LjkgMTYuOCAxOCAxNi44IDE4LjEgMTYuOCAxOC4yTDIwLjggMjkuNUMyMC41IDI5LjggMjAu&#10;MiAzMC4yIDE5LjggMzAuNiAxOS44IDMwLjYgMTkuNyAzMC43IDE5LjcgMzAuNyAxNy44IDMyLjkg&#10;MTYuMiAzNS40IDE1IDM4LjEgMTQuOCAzOC43IDE0LjIgMzkuMiAxMy42IDM5LjNMMTAgNDAuMkM4&#10;LjIgNDAuNiA2LjkgNDIuMyA3IDQ0LjFMNyA1MS45QzcgNTMuNyA4LjIgNTUuMyAxMCA1NS44Wk03&#10;OSA0NUM3OS4xIDQzLjcgNzkuNiA0Mi41IDgwLjQgNDEuNSA4MS4yIDQxLjkgODEuOSA0Mi40IDgy&#10;LjQgNDMgODMuNCA0NCA4My44IDQ1LjYgODMuMiA0NyA4MyA0Ny44IDgyLjIgNDguNCA4MS40IDQ4&#10;LjQgODAuOCA0OC40IDgwLjEgNDguMiA3OS43IDQ3LjcgNzkuMSA0NyA3OC45IDQ2IDc5IDQ1Wk05&#10;IDQ0LjFDOC45IDQzLjIgOS42IDQyLjQgMTAuNCA0Mi4yTDEwLjQgNDIuMiAxMC40IDQyLjIgMTQg&#10;NDEuMyAxNCA0MS4zIDE0IDQxLjNDMTUuMiA0MSAxNi4zIDQwLjEgMTYuNyAzOC45IDE3LjcgMzYu&#10;NiAxOS4xIDM0LjUgMjAuNyAzMi42TDIwLjcgMzIuNkMyMS44IDMxLjQgMjIuOSAzMC4zIDI0LjIg&#10;MjkuMyAyNC42IDI5IDI0LjcgMjguMyAyNC4zIDI3LjkgMjQgMjcuNSAyMy4zIDI3LjQgMjIuOSAy&#10;Ny44TDIyLjkgMjcuOEMyMi45IDI3LjggMjIuNiAyOCAyMi4zIDI4LjNMMTkuNCAyMEMxOS40IDIw&#10;IDE5LjQgMjAgMTkuNCAyMCAxOS40IDIwIDE5LjQgMjAgMTkuNCAyMEwyOS41IDI0LjggMzAuMyAy&#10;NS4yIDMxLjEgMjQuOEMzNSAyMi45IDM5IDIyIDQzIDIyIDU0LjggMjIgNjcgMjkuNyA3MS4zIDQw&#10;TDcyLjUgNDMuN0M3Mi45IDQ1LjEgNzMgNDYuNiA3MyA0OC4xIDczIDU0LjQgNjkuOSA2MC43IDY0&#10;LjEgNjYgNjIuMiA2Ny43IDU5LjcgNjkuNiA1OS42IDY5LjYgNTkuMiA2OS45IDU5LjEgNzAuNiA1&#10;OS40IDcxIDU5LjYgNzEuMiA1OS45IDcxLjQgNjAuMiA3MS40IDYwLjQgNzEuNCA2MC42IDcxLjMg&#10;NjAuOCA3MS4yIDYwLjggNzEuMiA2MS4xIDcwLjkgNjEuNiA3MC42TDYwLjMgNzguMkM2MC4zIDc4&#10;LjIgNjAuMyA3OC4zIDYwLjMgNzguM0w2MC4zIDc4LjMgNTMuNyA3OC4zQzUzLjcgNzguMyA1My43&#10;IDc4LjMgNTMuNyA3OC4yTDUzLjEgNzQuOCA1Mi43IDcyLjYgNTAuNiA3My4yQzQ4LjEgNzMuOSA0&#10;NS42IDc0LjIgNDMgNzQuMiA0MS41IDc0LjIgNDAgNzQuMSAzOC41IDczLjggMzYuMyA3My40IDM0&#10;LjIgNzIuNyAzMi4xIDcxLjkgMzEuNiA3MS43IDMxIDcxLjkgMzAuOCA3Mi40IDMwLjYgNzIuOSAz&#10;MC44IDczLjUgMzEuMyA3My43IDMxLjkgNzQgMzIuOCA3NC4zIDMzLjggNzQuNkwzMy45IDc1IDMz&#10;LjQgNzguMUMzMy40IDc4LjIgMzMuNCA3OC4yIDMzLjQgNzguMkwzMy40IDc4LjIgMjYuOCA3OC4y&#10;QzI2LjggNzguMiAyNi44IDc4LjEgMjYuOCA3OC4xTDI1LjMgNjkgMjUuMyA2OSAyNS4zIDY5QzI1&#10;LjEgNjguMiAyNC43IDY3LjQgMjQuMSA2Ni44TDI0LjEgNjYuOCAyNC4xIDY2LjhDMjEuMSA2NC4x&#10;IDE4LjcgNjAuOCAxNy4xIDU3LjJMMTcuMSA1Ny4yIDE3LjEgNTcuMkMxNi42IDU2LjIgMTUuNyA1&#10;NS40IDE0LjUgNTVMMTQuNCA1NSAxNC4zIDU1IDEwLjYgNTQuMUM5LjcgNTMuOSA5LjEgNTMuMSA5&#10;LjEgNTIuMUw5LjEgNDQuMVoiLz48cGF0aCBkPSJNMzYuNiAyNy43QzM4LjUgMjcuMiA0MC41IDI3&#10;IDQyLjUgMjcgNDYuNSAyNy4xIDUwLjUgMjcuOSA1NC4yIDI5LjYgNTQuNyAyOS44IDU1LjMgMjku&#10;NiA1NS41IDI5LjEgNTUuNyAyOC42IDU1LjUgMjggNTUgMjcuOEw1NSAyNy44QzUxLjEgMjYgNDYu&#10;OCAyNS4xIDQyLjUgMjUuMSA0MC4zIDI1LjEgMzguMSAyNS40IDM2IDI1LjkgMzUuNSAyNiAzNS4x&#10;IDI2LjYgMzUuMyAyNy4xIDM1LjUgMjcuNiAzNiAyOCAzNi41IDI3LjhMMzYuNSAyNy44QzM2LjUg&#10;MjcuNyAzNi41IDI3LjcgMzYuNiAyNy43WiIvPjwvZz48L3N2Zz5QSwMECgAAAAAAAAAhAH2dNfGt&#10;FwAArRcAABQAAABkcnMvbWVkaWEvaW1hZ2U3LnBuZ4lQTkcNChoKAAAADUlIRFIAAAGAAAABgAgG&#10;AAAApMe1vwAAAAFzUkdCAK7OHOkAAAAEZ0FNQQAAsY8L/GEFAAAACXBIWXMAADsOAAA7DgHMtqGD&#10;AAAXQklEQVR4Xu3dgZFj2W2F4Q1BITgEh6AQHIJDcAjOwCEoBIXgEByCQ1AIcsNaVh3NHnYTvCAB&#10;PP5f1alSaXt67qDvA5qP5OVvAAAAAAAAAAAAAAAAAAAAAAAAAAAAAAAAAAAAAAAAAAAAAAAAAAAA&#10;AAAAAAAAAAAAAAAAAAAAAAAAAAAAAAAAAAAAAAAAAAAAAAAAAAAAAAAAAAAAAAAAAAAAAAAAAAAA&#10;AAAAAAAAAAAAAAAAAAAAAHBZ//p7AAAfJBr/334PQwAAPsSt+f9d8uevAAAuLBr9r82fIQAAF/dd&#10;87/l374CALiQf//KT83/lvhaAMAF/MdXHm3+t8SfAQAsFo3cNfhHwhAAgKVOmv8t//kVAMAi0bhd&#10;Q38mDAEAWOK/vuIa+Un+8hUAwFB/+ko0atfAXf7n97j/5vLfXwEADPNM8/+Xr8SfYwgAwFLRxP/6&#10;FdewXaLhx5+5if8djd19rQtDAAAGyDb/aN7a/FVmCMQQAQA0qWz+N9kh8NP3AwAUyzb/eH7g0Wad&#10;fS6BIQAAbxJP3maeuI2XhWabdGYI/O9XYk0AgBeKs/yj4bpG7PJM87/JvJ8gzhrig2UA4EWeaf6n&#10;Mu8oZggAwAu4T/H6LhXN/4YhAABNss3/FWf3ZA+W49PFAODQI5/ipXnlh7nEWtzfeS8MAQB4Uqb5&#10;x9e945O8skOAj5gEgKTMRzjG172z0WaHAB8xCQAPivvtU5v/TTwv4dZzL3y6GAD8IPNka1fzv8k+&#10;Oc0QAIA7NjX/mwmvUAKA1Ta/1j6OgWAIAMATMkcuTD13J46byJxPFGcNAcDHiqb5zKd4TZUdAnyw&#10;DICPdLXmf8MQAIBvRJM8+QjH6WKtmQ+WYQgA+AjZ5h/NcVPzV5khEEMOAC7rk5r/TXYIbP/3AsAf&#10;RGPLNMN4fuAqzTD7XAdDAMBlxJO3mSdGTz7Fa6rMEOAjJgFcQrxh610f4Thd5v0O097sBgApzzT/&#10;q+PTxQBcXjSuzPEIn9D8bxgCAC4r2/y7zsaJdXY118zBdxE+XQzAeJlP8Yp0fVjKbUh1/oad/WAZ&#10;hgCAseJ45kebf3xdd/PX9XQ11+wQmHAENgD8k8kf4ai+e4SyZQjwEZMAxoj72Rua/yOPULqaa3YI&#10;8OliANpt+RSvzJCadGvquzAEALS5YvO/pau5ZocAny4G4O22vJY9M6R+TVdzjWMgGAIARsocadB5&#10;rs1J87+lq7nGcRiZ85PirCEAeJloSls+xSvzCOWndDXX7BCI01YBoNym5p9Z56Ppaq4MAQCtoglt&#10;+AjHZ4bUhubKEADQItv8o/l0Nf/skIpHKJuaa/zdbk0u8W8CgKddufnrOuN/b2mu2XV2/DwALJdt&#10;inHrpaPZxN9ZNaS2NNfsba6udQJYKG6NbPgUr8rmf3PySOKdMkOAj5gE8JB4w9aG5h8NLRqwW5NL&#10;5hFKprl2vskt836MznUCWOCZ5t/hHUNqS3NlCAA4Fo0hc/zApub/rC3NdcuxHAAGyjb/ruMROoZU&#10;trl2faZA9tiLrnUCGCQaQaapbjkquXJIbWmu2c8UYAgAH+yRD0i5Jb6u88NSMs3/FUc5Z5tr19HX&#10;W9YJoFE0yQ3NP/7eKevMNtfOgenWcy9d6wTQINv8N3yQy6ub/022ub7i0cgjtqwTwBvFhe4agMum&#10;5v/OdcbzEW4d99LVXLesE8AbbGr+bk0uXeu86iunutYJ4IWyL2eMxtFhy5AK2eba9d6JeNc0QwD4&#10;UJk3NHWeG7PljVcqeyRFnEfUId4JnT06A8BicdFnT47saP7ZdXYOKSfbXLcMga51Ajh01ebftc6f&#10;MAQAjBAX+YZjjbes81HZ5hpf2yG7ToYAsMSWprplnc+Ihun+DS6d/67sOgEMlm2q0QA2NP+udZ64&#10;6hDY9nMAPkJcmJmLOe67d1zM2XVubP43W57Yzj4HwxAABonG8eoPSKmQXWfXkKqUaa6dL23dMqwA&#10;iGgYG5r/lnW+wpb3N2x8HwbwsZ5pqh22rPOVtrwTmyEALBAXXlyA7sJ06Wz+G9b5DpkhEIkTPTts&#10;GVbAR8o21a6zXbas853i7CL3b7+XriGQOZMp0rVO4KPEhZZpqp0fSrJhnR2iNq4G97Llg2UYAsAL&#10;xW+PjzbV+LquxhF/74Z1drrqEOg8nRW4rHhIvqGpZtf5yQ0j21yjth22DCvgkrY0VZp/3pbnSbYM&#10;K+BS4kJyF5hLd/N3a3Kh+f+zTU/qu/XcC0MAOLClqWZfNkjz/6Nn3iXdgVd2AW+QbapxYXbgjUN1&#10;4p3PcdaOq51LnJPUIYYVQwB4kUxTjd8aO85liWbF+TH1Ng2BzDq7HrEAa2SbalyAG5p/1zq32jIE&#10;tqwTGG9T87/qB7lMEw3T1dQl6tyBIQAc2tJUaf7vlx0CXfuCIQA8YUtTza4zLvKOdV5R9rmWrrpv&#10;eMQCjLGlqcbfmbm4499E86+VGQKdr7bKDgH2CT5StqlGA+i4WOJ5huxZ/lzUr7HlJbfZ57LYL/go&#10;W5pqNBCa/yxb3h+SvW3Fq8TwEbY01WfWiffIDIFInOPTYcsjFuAttjTVWGfmnZ40//eLEzfdz+Je&#10;GAJAoy1NNRpFZp28zb9P9oTOLWdFMQRwKdnm39VUs82fc9/7ZYdA5+dEuPXcS9cjFqDUlqYaf++j&#10;64yvo/nPkR0CXcc0Z9fJEMBqW5pqNITMOjnOeZ54lOl+XveyZQiw17BStqnS/HFq061Gt5574dEm&#10;VtnSVGOdbk0uNP8dNr3YwK3nXroesQApW5pq9pUZNP894k1VGw5n23LbCnjIluafeW12vG8hLlTs&#10;Em8e3DIEMo9YeNkxRsr+Rt3xCodoCtlzWniL/l4MAeANNpx7QvP/TPFzz57Q2SF72yr2MtBqS1ON&#10;dfJBLp8tOwQ6fv7xd2aGQNcjFoDmj3U27AOGAMbb0lSz64yLqWOdeJ/s7cqOFwAwBDDWpuafuYii&#10;MdD8P8OWEzqzt62Al8o2/67fqONWU/bYaZr/Z7nqEGAf4yViY2U2Y9dv1HGh0vzxiOxLl7uGQPa5&#10;NvYzSm35jfqZ5o/PlnnzYqTrhM4Nz13ggrb8Rh3rzLyZhuaPmy0ndMaedetx6XzEgovY8ht1XMCZ&#10;5s87KfGr7BDoOqGTIYC32PIbdab5x9dxtC7u2TIEtjx3gaWyzb/rN+q4AGn+qBR73+2fe+k6oXPL&#10;cxdYJns7paupxgWQaf4c54xHbfkFKPa0W8+9MATwrS2/UW85dhp7bRkC2dtWXAuwsr9R0/xxddmX&#10;P8ebJDtsee4CQ225nZJ98ouHvDgVL2nOHCnSdS5PdgjENQ+s+Y068/K3+K2t4+RRXNOWIbDlCWwM&#10;saH5x8WXfSs8zR/VNg2BRx/NR7qeu0CzDbdTaP6YZsPhbAwBfCt7rkhHU40LZ8Ox0/g8G4ZAXLOZ&#10;RyzRE3BxW36jpvljui2/RGWGQNdtK7zBVZt/bFqaPzpkrqe4JRO3Zt6NIYB0U+36jTq7WeMCpPmj&#10;04bD2RgCH2xL849HG9mTR2n+mCD7goqOIRCyz11guWzz77qdEhcEzR+bZYZApOtNitkhwHW2VPzg&#10;Mg/7YlBsaf7ARHHEgtuz99I1BLLPBTIEltlyOyWaP69XxpVkj2ToOpcn+yqmrttWSNpyOyUulEzz&#10;523r2GLLEIhr363HpfO5Czxoy+2UTPOPr+P0QmyTHQJdv+AwBC4ifjCZ36i7mn80c5o/PkFck25f&#10;30vXLc4tr2LCHdnm37XR4recTPPnLH9st+XazAyBSDzCwQBb7qVvOHkUeIV4UUbmGo0naDvENefW&#10;cy8MgWZbbqfQ/PHpsi/L7no3bva5C67VJtnbKV3NP3t/kd8qcFVXHQI8T/dmW+6lZ19r3HH4HPBO&#10;Vx0CXbeWP86G2ymxybPvNqT545Nkj2TokH0VE0PgxWj+wHVsOJdny6uYLm/DvfTYoBtOHgWm2HC9&#10;MASabbiXnm3+8dsPzR/IXd/RiKMhv1v0lBhAbk0u8W/CoWiQG26n0PyBMxuOZIhrNjMEup7AvoRN&#10;zT/7mwHNH/gjhgD+XxR5w73BGDgbTh4FttjyXB9D4EW2NP/47YPmD9TLvNov0vXmyWjsbj0u0afw&#10;g2zz77qXnn1VQNfJo8BW2Tdidb3ZMzsE+CXwjihM5mFVDIoNzZ+XhAHPyQ6BriMZss9VMgR+seVe&#10;emzITPPnnYHAmewQ6LrmMkMgel3HE9gjbbmXHg8xH23+8XUcEAXUiB7hrrN76RoC0ZvcelyiR3z8&#10;EHim+XeIDUXzB/pEr3j0Gox03XplCDwo+wPd0vy7nowCrm5Lz8i+lPXjhkD2XnrXNI/m79bjQvMH&#10;Xi97JEPXa/AzQyASPfEjbHkileYPzJR9xWDXEIhbwW4993L5IRAFebT5x9d13UvPPoT7mOkNDLFl&#10;CERvcOu5l8s+f7jlidTMy7kiHecPAfjHEHDX5L3EwOjAEPiSfQLn3b9Vx2bKNv8IgD7umvwuHW/E&#10;yvS++LrL3k6eOgRiQ2SOoNAA6OOuyZ/yziFA8//FtCFw0vwjAPq4a/KRxPuPXn37luZ/x5QhcNr8&#10;IwD6uGvy0UQPil70CjT/H3QPgYrmHwHQx12TmbxiCND8H9Q1BKL5Z15C9l0A9HHXZDaVQ4Dmn/Tu&#10;IZA9efSnAOjjrslnc9pbaP5PetcQiL8ne/ic+/81APq4a1ITTdb9//dy0lto/gdePQSy3/92kJT7&#10;bxoAfdw1qQnRK9x/u5fsG7Fo/kVeNQSy31cPn3P/XQOgj7smNTevGgI0/2LVQyD+e+b7/Xr4nPsa&#10;DYA+7prUqOgt7mvu5aeDKGn+L1I1BKLgmR+Qm/ruazUA+rhrUvOrbG+5dxQ9zf/FTodA1eFz7us1&#10;APq4a1LjnA4Bmv+bPDsEss3/ux+Q+zMaAH3cNam5J/ty8DgoMtD83yw7BDInej7yA3J/TgOgj7sm&#10;Nd/JviE0PlOA5t8gOwQeyaM/IPdnNQD6uGtS85PKUwFuofm/QOUQiO8T3+8R7s9rAPRx16TmEZVD&#10;gOb/QhVDIHsMrPseGgB93DWpyYhbPO57PBqa/xucDIGY8tkzwN330QDo465JTdazQ4Dm/0bPDIFn&#10;mn9w30sDoI+7JjXPyH40LM2/QWYIRPOP+3zPcN9PA6CPuyY1z3p0CND8Gz0yBOIh3bPNP7jvqQHQ&#10;x12TmhM/nQZM8x/guyFw2vyD+74aAH3cNak5Fe8Cdt+X5j+IGwLxEO60+Qf9ni4A+rhrUlPh1yFA&#10;8x9Ih0A8dKto/kF/8C4A+rhrUlMlzgqL70fzHyyGwL3T+57164b6NQD6uGtSUynOGqP5fxi3qTQA&#10;+rhrUgMccZtKA6CPuyY1wBG3qTSoFfdYrxzUctekBjjiNpUGtVyNrxTUcjXWAEfcptKglqvxlYJa&#10;rsYa4IjbVBrUcjW+UlDL1VgDHHGbSoNarsZXCmq5GmuAI25TaVDL1fhKQS1XYw1wxG0qDWq5Gl8p&#10;qOVqrAGOuE2lQS1X4ysFtVyNNcARt6k0qOVqrIkznibHrVmDWq7GGuCI21Qa1HI11kzn1qxBLVdj&#10;DXDEbSoNarkaa6Zza9aglquxBjjiNpUGtVyNNdO5NWtQy9VYAxxxm0qDWq7GmuncmjWo5WqsAY64&#10;TaVBLVdjzXRuzRrUcjXWAEfcptKglquxZjq3Zg1quRprgCNuU2lQy9VYM51bswa1XI01wBG3qTSo&#10;5Wqsmc6tWYNarsYa4IjbVBrUcjXWTOfWrEEtV2MNcMRtKg1quRprpnNr1qCWq7EGOOI2lQa1XI01&#10;07k1a1DL1VgDHHGbSoNarsaa6dyaNajlaqwBjrhNpUEtV2PNdG7NGtRyNdYAR9ym0qCWq7FmOrdm&#10;DWq5GmuAI25TaVDL1VgznVuzBrVcjTXAEbepNKjlaqyZzq1Zg1quxhrgiNtUGtRyNdZM59asQS1X&#10;Yw1wxG0qDWq5Gmumc2vWoJarsQY44jaVBrVcjTXTuTVrUMvVWAMccZtKg1quxprp3Jo1qOVqrAGO&#10;uE2lQS1XY810bs0a1HI11gBH3KbSoJarsWY6t2YNarkaa4AjblNpUMvVWDOdW7MGtVyNNcARt6k0&#10;qOVqrJnOrVmDWq7GGuCI21Qa1HI11kzn1qxBLVdjDXDEbSoNarkaa6Zza9aglquxBjjiNpUGtVyN&#10;NdO5NWtQy9VYAxxxm0qDWq7GmuncmjWo5WqsAY64TaVBLVdjzXRuzRrUcjXWAEfcptKglquxZjq3&#10;Zg1quRprgCNuU2lQy9VYM51bswa1XI01wBG3qTSo5Wqsmc6tWYNarsYa4IjbVBrUcjXWTOfWrEEt&#10;V2MNcMRtKg1quRprpnNr1qCWq7EGOOI2lQa1XI0107k1a1DL1VgDHHGbSoNarsaa6dyaNajlaqwB&#10;jrhNpUEtV2PNdG7NGtRyNdYAR9ym0qCWq7FmOrdmDWq5GmuAI25TaVDL1VgznVuzBrVcjTXAEbep&#10;NKjlaqyZzq1Zg1quxhrgiNtUGtRyNdZM59asQS1XYw1wxG0qDWq5Gmumc2vWoJarsQY44jaVBrVc&#10;jTXTuTVrUMvVWAMccZtKg1quxprp3Jo1qOVqrAGOuE2lQS1XY810bs0a1HI11gBH3KbSoJarsWY6&#10;t2YNarkaa4AjblNpUMvVWDOdW7MGtVyNNcARt6k0qOVqrJnOrVmDWq7GGuCI21Qa1HI11kzn1qxB&#10;LVdjDXDEbSoNarkaa6Zza9aglquxBjjiNpUGtVyNNdO5NWtQy9VYAxxxm0qDWq7GmuncmjWo5Wqs&#10;AY64TaVBLVdjzXRuzRrUcjXWAEfcptKglquxZjq3Zg1quRprgCNuU2lQy9VYM51bswa1XI01wBG3&#10;qTSo5Wqsmc6tWYNarsYa4IjbVBrUcjXWTOfWrEEtV2MNcMRtKg1quRprpnNr1qCWq7EGOOI2lQa1&#10;XI0107k1a1DL1VgDHHGbSoNarsaa6dyaNajlaqwBjrhNpUEtV2PNdG7NGtRyNdYAR9ym0qCWq7Fm&#10;OrdmDWq5GmuAI25TaVDL1VgznVuzBrVcjTXAEbepNKjlaqyZzq1Zg1quxhrgiNtUGtRyNdZM59as&#10;QS1XYw1wxG0qDWq5Gmumc2vWoJarsQY44jaVBrVcjTXTuTVrUMvVWAMccZtKg1quxprp3Jo1qOVq&#10;rAGOuE2lQS1XY810bs0a1HI11gBH3KbSoJarsWY6t2YNarkaa4AjblNpUMvVWDOdW7MGtVyNNcAR&#10;t6k0qOVqrJnOrVmDWq7GGuCI21Qa1HI11kzn1qxBLVdjDXDEbSoNarkaa6Zza9aglquxBjjiNpUG&#10;tVyNNdO5NWtQy9VYAxxxm0qDWq7GmuncmjWo5WqsAY64TaVBLVdjzXRuzRrUcjXWAEfcptKglqux&#10;Zjq3Zg1quRprgCNuU2lQy9VYM51bswa1XI01wBG3qTSo5Wqsmc6tWYNarsYa4IjbVBrUcjXWTOfW&#10;rEEtV2MNcMRtKg1quRprpnNr1qCWq7EGOOI2lQa1XI0107k1a1DL1VgDHHGbSoNarsaa6dyaNajl&#10;aqwBjrhNpUEtV2PNdG7NGtRyNdYAR9ym0qCWq7FmOrdmDWq5GmuAI25TaVDL1VgznVuzBrVcjTXA&#10;EbepNKjlaqyZzq1Zg1quxhrgiNtUGtRyNdZM59asQS1XYw1wxG0qDWq5Gmumc2vWoJarsQY44jaV&#10;5k+kNK7GmuncmjWo5WqsAY64TUX6Mp1bM+kLcMRtKtKX6dyaSV+AI25Tkb5M59ZM+gIccZuK9GU6&#10;t2bSF+CI21SkL9O5NZO+AEfcpiJ9mc6tmfQFOOI2FenLdG7NpC/Akb+RUZnONSHSFwAAAAAAAAAA&#10;AAAAAAAAAAAAAAAAAAAAAAAAAAAAAAAAAAAAAAAAAAAAAAAAAAAAAAAAAAAAAAAAAAAAAAAAAAAA&#10;AAAAAAAAAAAAAAAAAAAAAAAAAAAAAAAA8Ba//fZ/9Lf8sCxP/3UAAAAASUVORK5CYIJQSwMECgAA&#10;AAAAAAAhAOP/E27RAQAA0QEAABQAAABkcnMvbWVkaWEvaW1hZ2U4LnN2Zzxzdmcgdmlld0JveD0i&#10;MCAwIDk2IDk2IiB4bWxucz0iaHR0cDovL3d3dy53My5vcmcvMjAwMC9zdmciIHhtbG5zOnhsaW5r&#10;PSJodHRwOi8vd3d3LnczLm9yZy8xOTk5L3hsaW5rIiBpZD0iSWNvbnNfSG9tZV9NIiBvdmVyZmxv&#10;dz0iaGlkZGVuIj48ZyBpZD0iSWNvbnMiPjxwYXRoIGQ9Ik02LjU2NyA1MS45NTggMTMuMDU2IDU4&#10;LjQ0NiAxOCA1My43NjQgMTggODUuOTc2IDQzIDg1Ljk4NiA0MyA2MS4wMTcgNTMgNjEuMDE3IDUz&#10;IDg1Ljk5IDc4IDg2IDc4IDUzLjcyMiA4Mi45NjkgNTguNDIyIDg5LjQzMyA1MS45NTkgNDggMTIu&#10;NlpNNzYgODQgNTUgODMuOTkxIDU1IDU5LjAxNyA0MSA1OS4wMTcgNDEgODMuOTg1IDIwIDgzLjk3&#10;NyAyMCA1MS44NyA0OCAyNS4zNTQgNzYgNTEuODMxWk0xMy4wOTQgNTUuNjU2IDkuNDMzIDUyIDQ4&#10;IDE1LjM1NiA4Ni41NjcgNTIgODIuOTMgNTUuNjMyIDQ4IDIyLjZaIi8+PC9nPjwvc3ZnPlBLAwQU&#10;AAYACAAAACEAdVB+wd0AAAAGAQAADwAAAGRycy9kb3ducmV2LnhtbEyPQUvDQBSE74L/YXmCN7tJ&#10;yoqN2ZRS1FMRbAXx9pp9TUKzb0N2m6T/3vWkx2GGmW+K9Ww7MdLgW8ca0kUCgrhypuVaw+fh9eEJ&#10;hA/IBjvHpOFKHtbl7U2BuXETf9C4D7WIJexz1NCE0OdS+qohi37heuLondxgMUQ51NIMOMVy28ks&#10;SR6lxZbjQoM9bRuqzvuL1fA24bRZpi/j7nzaXr8P6v1rl5LW93fz5hlEoDn8heEXP6JDGZmO7sLG&#10;i05DPBI0qAxENJVaKRBHDdkqWYIsC/kfv/wBAAD//wMAUEsDBBQABgAIAAAAIQD70kXu8AAAAL0E&#10;AAAZAAAAZHJzL19yZWxzL2Uyb0RvYy54bWwucmVsc7yUzWoDIRRG94W+g9x9x5lJMgkhTjalkG1J&#10;H0D0jiMdf1AbmrevUAoNpHbn0iue7/Bd8HD8NAu5YIjaWQZd0wJBK5zUVjF4O7887YDExK3ki7PI&#10;4IoRjuPjw+EVF57yozhrH0mm2MhgTsnvKY1iRsNj4zzafDO5YHjKx6Co5+KdK6R92w40/GbAeMMk&#10;J8kgnGTOP199Tv6f7aZJC3x24sOgTXciqDY5OwN5UJgYGJSafw93TbwooPcdVnUcVo23fzps6zhs&#10;Sw59HYe+tIuujkNX6mGo4zCUetjUcdiUeljXcVj/9EBvPp3xCwAA//8DAFBLAQItABQABgAIAAAA&#10;IQCo1seoEwEAAEkCAAATAAAAAAAAAAAAAAAAAAAAAABbQ29udGVudF9UeXBlc10ueG1sUEsBAi0A&#10;FAAGAAgAAAAhADj9If/WAAAAlAEAAAsAAAAAAAAAAAAAAAAARAEAAF9yZWxzLy5yZWxzUEsBAi0A&#10;FAAGAAgAAAAhALQNHEGXBgAABiQAAA4AAAAAAAAAAAAAAAAAQwIAAGRycy9lMm9Eb2MueG1sUEsB&#10;Ai0ACgAAAAAAAAAhAAEn9Z7VJgAA1SYAABQAAAAAAAAAAAAAAAAABgkAAGRycy9tZWRpYS9pbWFn&#10;ZTEucG5nUEsBAi0ACgAAAAAAAAAhAArAqyWYFgAAmBYAABQAAAAAAAAAAAAAAAAADTAAAGRycy9t&#10;ZWRpYS9pbWFnZTIuc3ZnUEsBAi0ACgAAAAAAAAAhAASW4IzVHAAA1RwAABQAAAAAAAAAAAAAAAAA&#10;10YAAGRycy9tZWRpYS9pbWFnZTMucG5nUEsBAi0ACgAAAAAAAAAhAHiTt7EuBwAALgcAABQAAAAA&#10;AAAAAAAAAAAA3mMAAGRycy9tZWRpYS9pbWFnZTQuc3ZnUEsBAi0ACgAAAAAAAAAhACqKBo8IGQAA&#10;CBkAABQAAAAAAAAAAAAAAAAAPmsAAGRycy9tZWRpYS9pbWFnZTUucG5nUEsBAi0ACgAAAAAAAAAh&#10;AIkPqdz9CwAA/QsAABQAAAAAAAAAAAAAAAAAeIQAAGRycy9tZWRpYS9pbWFnZTYuc3ZnUEsBAi0A&#10;CgAAAAAAAAAhAH2dNfGtFwAArRcAABQAAAAAAAAAAAAAAAAAp5AAAGRycy9tZWRpYS9pbWFnZTcu&#10;cG5nUEsBAi0ACgAAAAAAAAAhAOP/E27RAQAA0QEAABQAAAAAAAAAAAAAAAAAhqgAAGRycy9tZWRp&#10;YS9pbWFnZTguc3ZnUEsBAi0AFAAGAAgAAAAhAHVQfsHdAAAABgEAAA8AAAAAAAAAAAAAAAAAiaoA&#10;AGRycy9kb3ducmV2LnhtbFBLAQItABQABgAIAAAAIQD70kXu8AAAAL0EAAAZAAAAAAAAAAAAAAAA&#10;AJOrAABkcnMvX3JlbHMvZTJvRG9jLnhtbC5yZWxzUEsFBgAAAAANAA0ASgMAALqsAAAAAA==&#10;">
                <v:shape id="Google Shape;36;p1" o:spid="_x0000_s1089" type="#_x0000_t202" style="position:absolute;left:24193;top:5524;width:11011;height:1066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g5H0xQAAANwAAAAPAAAAZHJzL2Rvd25yZXYueG1sRI9ba8JA&#10;FITfC/0PyxF8qxsvqERXKQVv2CJR8fmQPSah2bMhu2r017tCoY/DzHzDTOeNKcWValdYVtDtRCCI&#10;U6sLzhQcD4uPMQjnkTWWlknBnRzMZ+9vU4y1vXFC173PRICwi1FB7n0VS+nSnAy6jq2Ig3e2tUEf&#10;ZJ1JXeMtwE0pe1E0lAYLDgs5VvSVU/q7vxgFtBltf1b9xbc/PbaYPSjZ9ZeJUu1W8zkB4anx/+G/&#10;9lorGAx78DoTjoCcPQEAAP//AwBQSwECLQAUAAYACAAAACEA2+H2y+4AAACFAQAAEwAAAAAAAAAA&#10;AAAAAAAAAAAAW0NvbnRlbnRfVHlwZXNdLnhtbFBLAQItABQABgAIAAAAIQBa9CxbvwAAABUBAAAL&#10;AAAAAAAAAAAAAAAAAB8BAABfcmVscy8ucmVsc1BLAQItABQABgAIAAAAIQAYg5H0xQAAANwAAAAP&#10;AAAAAAAAAAAAAAAAAAcCAABkcnMvZG93bnJldi54bWxQSwUGAAAAAAMAAwC3AAAA+QIAAAAA&#10;" filled="f" stroked="f">
                  <v:textbox inset="2mm,2mm,2mm,2mm">
                    <w:txbxContent>
                      <w:p w14:paraId="2072ABB8" w14:textId="77777777" w:rsidR="00CC20BD" w:rsidRPr="00F214AA" w:rsidRDefault="00CC20BD" w:rsidP="00CC20BD">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Benefits we don’t count as income, like:</w:t>
                        </w:r>
                      </w:p>
                      <w:p w14:paraId="6A3265D7" w14:textId="77777777" w:rsidR="00CC20BD" w:rsidRPr="00F214AA" w:rsidRDefault="00CC20BD" w:rsidP="00CC20BD">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 xml:space="preserve">- Education Allowance </w:t>
                        </w:r>
                      </w:p>
                      <w:p w14:paraId="2A79EB8F" w14:textId="77777777" w:rsidR="00CC20BD" w:rsidRPr="00F214AA" w:rsidRDefault="00CC20BD" w:rsidP="00CC20BD">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v:textbox>
                </v:shape>
                <v:shape id="Google Shape;35;p1" o:spid="_x0000_s1090" type="#_x0000_t202" style="position:absolute;left:1524;top:5048;width:11741;height:1305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zzRvxQAAANwAAAAPAAAAZHJzL2Rvd25yZXYueG1sRI9Ba8JA&#10;FITvBf/D8oTedKMRW1JXEcGqaClR6fmRfSbB7NuQXTX667sFocdhZr5hJrPWVOJKjSstKxj0IxDE&#10;mdUl5wqOh2XvHYTzyBory6TgTg5m087LBBNtb5zSde9zESDsElRQeF8nUrqsIIOub2vi4J1sY9AH&#10;2eRSN3gLcFPJYRSNpcGSw0KBNS0Kys77i1FAm7ft1ype7vzPY4v5g9Lv+DNV6rXbzj9AeGr9f/jZ&#10;XmsFo3EMf2fCEZDTXwAAAP//AwBQSwECLQAUAAYACAAAACEA2+H2y+4AAACFAQAAEwAAAAAAAAAA&#10;AAAAAAAAAAAAW0NvbnRlbnRfVHlwZXNdLnhtbFBLAQItABQABgAIAAAAIQBa9CxbvwAAABUBAAAL&#10;AAAAAAAAAAAAAAAAAB8BAABfcmVscy8ucmVsc1BLAQItABQABgAIAAAAIQB3zzRvxQAAANwAAAAP&#10;AAAAAAAAAAAAAAAAAAcCAABkcnMvZG93bnJldi54bWxQSwUGAAAAAAMAAwC3AAAA+QIAAAAA&#10;" filled="f" stroked="f">
                  <v:textbox inset="2mm,2mm,2mm,2mm">
                    <w:txbxContent>
                      <w:p w14:paraId="39FD779F" w14:textId="77777777" w:rsidR="00CC20BD" w:rsidRPr="00F214AA" w:rsidRDefault="00CC20BD" w:rsidP="00CC20BD">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Any income received by household members 18 years and over, like:</w:t>
                        </w:r>
                        <w:r w:rsidRPr="00F214AA">
                          <w:rPr>
                            <w:rFonts w:ascii="Arial Nova Light" w:eastAsia="HELVETICA NEUE LIGHT" w:hAnsi="Arial Nova Light" w:cs="HELVETICA NEUE LIGHT"/>
                            <w:sz w:val="16"/>
                            <w:szCs w:val="16"/>
                          </w:rPr>
                          <w:br/>
                          <w:t>- Wages</w:t>
                        </w:r>
                        <w:r w:rsidRPr="00F214AA">
                          <w:rPr>
                            <w:rFonts w:ascii="Arial Nova Light" w:eastAsia="HELVETICA NEUE LIGHT" w:hAnsi="Arial Nova Light" w:cs="HELVETICA NEUE LIGHT"/>
                            <w:sz w:val="16"/>
                            <w:szCs w:val="16"/>
                          </w:rPr>
                          <w:br/>
                          <w:t>- Primary Centrelink payments</w:t>
                        </w:r>
                        <w:r w:rsidRPr="00F214AA">
                          <w:rPr>
                            <w:rFonts w:ascii="Arial Nova Light" w:eastAsia="HELVETICA NEUE LIGHT" w:hAnsi="Arial Nova Light" w:cs="HELVETICA NEUE LIGHT"/>
                            <w:sz w:val="16"/>
                            <w:szCs w:val="16"/>
                          </w:rPr>
                          <w:br/>
                          <w:t xml:space="preserve">- Investment earnings </w:t>
                        </w:r>
                      </w:p>
                    </w:txbxContent>
                  </v:textbox>
                </v:shape>
                <v:shape id="Google Shape;43;p1" o:spid="_x0000_s1091" type="#_x0000_t202" style="position:absolute;left:14287;top:5429;width:9982;height:30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JqwbxQAAANwAAAAPAAAAZHJzL2Rvd25yZXYueG1sRI9Ba8JA&#10;FITvBf/D8gRvdWMVlegmlIJtxRaJiudH9pkEs29DdtXor+8WCj0OM/MNs0w7U4srta6yrGA0jEAQ&#10;51ZXXCg47FfPcxDOI2usLZOCOzlIk97TEmNtb5zRdecLESDsYlRQet/EUrq8JINuaBvi4J1sa9AH&#10;2RZSt3gLcFPLlyiaSoMVh4USG3orKT/vLkYBrWeb74/x6ssfHxssHpRtx++ZUoN+97oA4anz/+G/&#10;9qdWMJlO4PdMOAIy+QEAAP//AwBQSwECLQAUAAYACAAAACEA2+H2y+4AAACFAQAAEwAAAAAAAAAA&#10;AAAAAAAAAAAAW0NvbnRlbnRfVHlwZXNdLnhtbFBLAQItABQABgAIAAAAIQBa9CxbvwAAABUBAAAL&#10;AAAAAAAAAAAAAAAAAB8BAABfcmVscy8ucmVsc1BLAQItABQABgAIAAAAIQD4JqwbxQAAANwAAAAP&#10;AAAAAAAAAAAAAAAAAAcCAABkcnMvZG93bnJldi54bWxQSwUGAAAAAAMAAwC3AAAA+QIAAAAA&#10;" filled="f" stroked="f">
                  <v:textbox inset="2mm,2mm,2mm,2mm">
                    <w:txbxContent>
                      <w:p w14:paraId="5AF3CE43" w14:textId="77777777" w:rsidR="00CC20BD" w:rsidRPr="00F214AA" w:rsidRDefault="00CC20BD" w:rsidP="00CC20BD">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Family Tax Benefit</w:t>
                        </w:r>
                      </w:p>
                    </w:txbxContent>
                  </v:textbox>
                </v:shape>
                <v:shape id="Graphic 465" o:spid="_x0000_s1092" type="#_x0000_t75" alt="Stuffed Toy outline" style="position:absolute;left:14192;top:1333;width:4470;height:443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Ocn9wwAAANwAAAAPAAAAZHJzL2Rvd25yZXYueG1sRI9Bi8Iw&#10;FITvC/6H8ARva6q4RapRRBTEm3X3/myeTbF5qU2s9d+bhYU9DjPzDbNc97YWHbW+cqxgMk5AEBdO&#10;V1wq+D7vP+cgfEDWWDsmBS/ysF4NPpaYaffkE3V5KEWEsM9QgQmhyaT0hSGLfuwa4uhdXWsxRNmW&#10;Urf4jHBby2mSpNJixXHBYENbQ8Utf1gF58dlN6nydPqzv5vj5nD0u+4+V2o07DcLEIH68B/+ax+0&#10;gln6Bb9n4hGQqzcAAAD//wMAUEsBAi0AFAAGAAgAAAAhANvh9svuAAAAhQEAABMAAAAAAAAAAAAA&#10;AAAAAAAAAFtDb250ZW50X1R5cGVzXS54bWxQSwECLQAUAAYACAAAACEAWvQsW78AAAAVAQAACwAA&#10;AAAAAAAAAAAAAAAfAQAAX3JlbHMvLnJlbHNQSwECLQAUAAYACAAAACEARznJ/cMAAADcAAAADwAA&#10;AAAAAAAAAAAAAAAHAgAAZHJzL2Rvd25yZXYueG1sUEsFBgAAAAADAAMAtwAAAPcCAAAAAA==&#10;">
                  <v:imagedata r:id="rId28" o:title="Stuffed Toy outline"/>
                </v:shape>
                <v:shape id="Graphic 466" o:spid="_x0000_s1093" type="#_x0000_t75" alt="Money outline" style="position:absolute;left:2762;top:285;width:4051;height:537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nm3JxgAAANwAAAAPAAAAZHJzL2Rvd25yZXYueG1sRI9ba8JA&#10;EIXfC/6HZYS+1Y2XRomuIoLQQgv1gr4O2TEJZmfD7jZJ++u7hUIfD+fycVab3tSiJecrywrGowQE&#10;cW51xYWC82n/tADhA7LG2jIp+CIPm/XgYYWZth0fqD2GQsQR9hkqKENoMil9XpJBP7INcfRu1hkM&#10;UbpCaoddHDe1nCRJKg1WHAklNrQrKb8fP02EfCfu/dq9zWfPk9dT95FO2/nlqtTjsN8uQQTqw3/4&#10;r/2iFczSFH7PxCMg1z8AAAD//wMAUEsBAi0AFAAGAAgAAAAhANvh9svuAAAAhQEAABMAAAAAAAAA&#10;AAAAAAAAAAAAAFtDb250ZW50X1R5cGVzXS54bWxQSwECLQAUAAYACAAAACEAWvQsW78AAAAVAQAA&#10;CwAAAAAAAAAAAAAAAAAfAQAAX3JlbHMvLnJlbHNQSwECLQAUAAYACAAAACEAap5tycYAAADcAAAA&#10;DwAAAAAAAAAAAAAAAAAHAgAAZHJzL2Rvd25yZXYueG1sUEsFBgAAAAADAAMAtwAAAPoCAAAAAA==&#10;">
                  <v:imagedata r:id="rId29" o:title="Money outline"/>
                </v:shape>
                <v:shape id="Text Box 467" o:spid="_x0000_s1094" type="#_x0000_t202" style="position:absolute;left:6858;top:1333;width:6013;height:415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yOC4xQAAANwAAAAPAAAAZHJzL2Rvd25yZXYueG1sRI9BawIx&#10;FITvhf6H8AQvRbMV0bIapQjCHvailkJvj81zs7h52SZxXf+9KRQ8DjPzDbPeDrYVPfnQOFbwPs1A&#10;EFdON1wr+DrtJx8gQkTW2DomBXcKsN28vqwx1+7GB+qPsRYJwiFHBSbGLpcyVIYshqnriJN3dt5i&#10;TNLXUnu8Jbht5SzLFtJiw2nBYEc7Q9XleLUK+u9irg+9if5tVxZZcSl/lz+lUuPR8LkCEWmIz/B/&#10;u9AK5osl/J1JR0BuHgAAAP//AwBQSwECLQAUAAYACAAAACEA2+H2y+4AAACFAQAAEwAAAAAAAAAA&#10;AAAAAAAAAAAAW0NvbnRlbnRfVHlwZXNdLnhtbFBLAQItABQABgAIAAAAIQBa9CxbvwAAABUBAAAL&#10;AAAAAAAAAAAAAAAAAB8BAABfcmVscy8ucmVsc1BLAQItABQABgAIAAAAIQCTyOC4xQAAANwAAAAP&#10;AAAAAAAAAAAAAAAAAAcCAABkcnMvZG93bnJldi54bWxQSwUGAAAAAAMAAwC3AAAA+QIAAAAA&#10;" filled="f" stroked="f" strokeweight=".5pt">
                  <v:textbox>
                    <w:txbxContent>
                      <w:p w14:paraId="75C48597" w14:textId="77777777" w:rsidR="00CC20BD" w:rsidRPr="00617CB0" w:rsidRDefault="00CC20BD" w:rsidP="00CC20BD">
                        <w:pPr>
                          <w:rPr>
                            <w:rFonts w:ascii="Yu Gothic UI Semibold" w:eastAsia="Yu Gothic UI Semibold" w:hAnsi="Yu Gothic UI Semibold"/>
                            <w:color w:val="00B050"/>
                            <w:sz w:val="30"/>
                            <w:szCs w:val="30"/>
                          </w:rPr>
                        </w:pPr>
                        <w:r w:rsidRPr="00617CB0">
                          <w:rPr>
                            <w:rFonts w:ascii="Yu Gothic UI Semibold" w:eastAsia="Yu Gothic UI Semibold" w:hAnsi="Yu Gothic UI Semibold"/>
                            <w:color w:val="00B050"/>
                            <w:sz w:val="30"/>
                            <w:szCs w:val="30"/>
                            <w:highlight w:val="yellow"/>
                          </w:rPr>
                          <w:t>25%</w:t>
                        </w:r>
                      </w:p>
                    </w:txbxContent>
                  </v:textbox>
                </v:shape>
                <v:shape id="Text Box 468" o:spid="_x0000_s1095" type="#_x0000_t202" style="position:absolute;left:18383;top:1524;width:5378;height:393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V3TKwgAAANwAAAAPAAAAZHJzL2Rvd25yZXYueG1sRE/Pa8Iw&#10;FL4L+x/CG+wia6qIG9UoIgg99KITYbdH82yKzUtNYu3+++Uw2PHj+73ejrYTA/nQOlYwy3IQxLXT&#10;LTcKzl+H908QISJr7ByTgh8KsN28TNZYaPfkIw2n2IgUwqFABSbGvpAy1IYshsz1xIm7Om8xJugb&#10;qT0+U7jt5DzPl9Jiy6nBYE97Q/Xt9LAKhku50MfBRD/dV2Ve3qr7x3el1NvruFuBiDTGf/Gfu9QK&#10;Fsu0Np1JR0BufgEAAP//AwBQSwECLQAUAAYACAAAACEA2+H2y+4AAACFAQAAEwAAAAAAAAAAAAAA&#10;AAAAAAAAW0NvbnRlbnRfVHlwZXNdLnhtbFBLAQItABQABgAIAAAAIQBa9CxbvwAAABUBAAALAAAA&#10;AAAAAAAAAAAAAB8BAABfcmVscy8ucmVsc1BLAQItABQABgAIAAAAIQDiV3TKwgAAANwAAAAPAAAA&#10;AAAAAAAAAAAAAAcCAABkcnMvZG93bnJldi54bWxQSwUGAAAAAAMAAwC3AAAA9gIAAAAA&#10;" filled="f" stroked="f" strokeweight=".5pt">
                  <v:textbox>
                    <w:txbxContent>
                      <w:p w14:paraId="09EB1532" w14:textId="77777777" w:rsidR="00CC20BD" w:rsidRPr="00E8118D" w:rsidRDefault="00CC20BD" w:rsidP="00CC20BD">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v:textbox>
                </v:shape>
                <v:shape id="Text Box 469" o:spid="_x0000_s1096" type="#_x0000_t202" style="position:absolute;left:28765;top:1333;width:5334;height:433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G9FRxQAAANwAAAAPAAAAZHJzL2Rvd25yZXYueG1sRI9BawIx&#10;FITvBf9DeIKXUrMWse3WKCIU9rAXbSn09ti8bhY3L2sS1/XfG0HwOMzMN8xyPdhW9ORD41jBbJqB&#10;IK6cbrhW8PP99fIOIkRkja1jUnChAOvV6GmJuXZn3lG/j7VIEA45KjAxdrmUoTJkMUxdR5y8f+ct&#10;xiR9LbXHc4LbVr5m2UJabDgtGOxoa6g67E9WQf9bzPWuN9E/b8siKw7l8e2vVGoyHjafICIN8RG+&#10;twutYL74gNuZdATk6goAAP//AwBQSwECLQAUAAYACAAAACEA2+H2y+4AAACFAQAAEwAAAAAAAAAA&#10;AAAAAAAAAAAAW0NvbnRlbnRfVHlwZXNdLnhtbFBLAQItABQABgAIAAAAIQBa9CxbvwAAABUBAAAL&#10;AAAAAAAAAAAAAAAAAB8BAABfcmVscy8ucmVsc1BLAQItABQABgAIAAAAIQCNG9FRxQAAANwAAAAP&#10;AAAAAAAAAAAAAAAAAAcCAABkcnMvZG93bnJldi54bWxQSwUGAAAAAAMAAwC3AAAA+QIAAAAA&#10;" filled="f" stroked="f" strokeweight=".5pt">
                  <v:textbox>
                    <w:txbxContent>
                      <w:p w14:paraId="75933B34" w14:textId="77777777" w:rsidR="00CC20BD" w:rsidRPr="00427E2B" w:rsidRDefault="00CC20BD" w:rsidP="00CC20BD">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v:textbox>
                </v:shape>
                <v:shape id="Graphic 470" o:spid="_x0000_s1097" type="#_x0000_t75" alt="Piggy Bank outline" style="position:absolute;left:23907;top:666;width:4763;height:506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du9VwAAAANwAAAAPAAAAZHJzL2Rvd25yZXYueG1sRE/Pa8Iw&#10;FL4P/B/CE7ytyUS20jXKKAoOT6uDXR/NW1tsXkoSa/3vzWGw48f3u9zNdhAT+dA71vCSKRDEjTM9&#10;txq+z4fnHESIyAYHx6ThTgF228VTiYVxN/6iqY6tSCEcCtTQxTgWUoamI4shcyNx4n6dtxgT9K00&#10;Hm8p3A5yrdSrtNhzauhwpKqj5lJfrQbzcz21+aev+Hza3/2lVrk9KK1Xy/njHUSkOf6L/9xHo2Hz&#10;luanM+kIyO0DAAD//wMAUEsBAi0AFAAGAAgAAAAhANvh9svuAAAAhQEAABMAAAAAAAAAAAAAAAAA&#10;AAAAAFtDb250ZW50X1R5cGVzXS54bWxQSwECLQAUAAYACAAAACEAWvQsW78AAAAVAQAACwAAAAAA&#10;AAAAAAAAAAAfAQAAX3JlbHMvLnJlbHNQSwECLQAUAAYACAAAACEAjHbvVcAAAADcAAAADwAAAAAA&#10;AAAAAAAAAAAHAgAAZHJzL2Rvd25yZXYueG1sUEsFBgAAAAADAAMAtwAAAPQCAAAAAA==&#10;">
                  <v:imagedata r:id="rId31" o:title="Piggy Bank outline"/>
                </v:shape>
                <v:shape id="Graphic 471" o:spid="_x0000_s1098" type="#_x0000_t75" alt="Home outline" style="position:absolute;left:13906;top:8001;width:5067;height:485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bAyXwwAAANwAAAAPAAAAZHJzL2Rvd25yZXYueG1sRI9Pa8JA&#10;FMTvBb/D8gRvdaOUVmJWESGQY5IK4u2RffmD2bchu8b027uFQo/DzPyGSY6z6cVEo+ssK9isIxDE&#10;ldUdNwou3+n7DoTzyBp7y6TghxwcD4u3BGNtn1zQVPpGBAi7GBW03g+xlK5qyaBb24E4eLUdDfog&#10;x0bqEZ8Bbnq5jaJPabDjsNDiQOeWqnv5MAp0b7J80vn0KK5Vdisv6amrU6VWy/m0B+Fp9v/hv3am&#10;FXx8beD3TDgC8vACAAD//wMAUEsBAi0AFAAGAAgAAAAhANvh9svuAAAAhQEAABMAAAAAAAAAAAAA&#10;AAAAAAAAAFtDb250ZW50X1R5cGVzXS54bWxQSwECLQAUAAYACAAAACEAWvQsW78AAAAVAQAACwAA&#10;AAAAAAAAAAAAAAAfAQAAX3JlbHMvLnJlbHNQSwECLQAUAAYACAAAACEA92wMl8MAAADcAAAADwAA&#10;AAAAAAAAAAAAAAAHAgAAZHJzL2Rvd25yZXYueG1sUEsFBgAAAAADAAMAtwAAAPcCAAAAAA==&#10;">
                  <v:imagedata r:id="rId30" o:title="Home outline"/>
                </v:shape>
                <v:shape id="Text Box 472" o:spid="_x0000_s1099" type="#_x0000_t202" style="position:absolute;left:18288;top:8382;width:6870;height:49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ZtX9xQAAANwAAAAPAAAAZHJzL2Rvd25yZXYueG1sRI9BawIx&#10;FITvgv8hvIIXqVlFqmyNIoKwh71oS8HbY/O6Wdy8rElc13/fFAo9DjPzDbPZDbYVPfnQOFYwn2Ug&#10;iCunG64VfH4cX9cgQkTW2DomBU8KsNuORxvMtXvwifpzrEWCcMhRgYmxy6UMlSGLYeY64uR9O28x&#10;JulrqT0+Ety2cpFlb9Jiw2nBYEcHQ9X1fLcK+q9iqU+9iX56KIusuJa31aVUavIy7N9BRBrif/iv&#10;XWgFy9UCfs+kIyC3PwAAAP//AwBQSwECLQAUAAYACAAAACEA2+H2y+4AAACFAQAAEwAAAAAAAAAA&#10;AAAAAAAAAAAAW0NvbnRlbnRfVHlwZXNdLnhtbFBLAQItABQABgAIAAAAIQBa9CxbvwAAABUBAAAL&#10;AAAAAAAAAAAAAAAAAB8BAABfcmVscy8ucmVsc1BLAQItABQABgAIAAAAIQAGZtX9xQAAANwAAAAP&#10;AAAAAAAAAAAAAAAAAAcCAABkcnMvZG93bnJldi54bWxQSwUGAAAAAAMAAwC3AAAA+QIAAAAA&#10;" filled="f" stroked="f" strokeweight=".5pt">
                  <v:textbox>
                    <w:txbxContent>
                      <w:p w14:paraId="0C1A083C" w14:textId="77777777" w:rsidR="00CC20BD" w:rsidRPr="00427E2B" w:rsidRDefault="00CC20BD" w:rsidP="00CC20BD">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v:textbox>
                </v:shape>
                <v:shape id="Google Shape;37;p1" o:spid="_x0000_s1100" type="#_x0000_t202" style="position:absolute;left:13239;top:12477;width:9636;height:43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FqKyxQAAANwAAAAPAAAAZHJzL2Rvd25yZXYueG1sRI9Ba8JA&#10;FITvhf6H5RW81U1NUYmuUgS1oiJR8fzIviah2bchu2r013cLgsdhZr5hxtPWVOJCjSstK/joRiCI&#10;M6tLzhUcD/P3IQjnkTVWlknBjRxMJ68vY0y0vXJKl73PRYCwS1BB4X2dSOmyggy6rq2Jg/djG4M+&#10;yCaXusFrgJtK9qKoLw2WHBYKrGlWUPa7PxsFtBqst8t4vvGn+xrzO6W7eJEq1Xlrv0YgPLX+GX60&#10;v7WCz0EM/2fCEZCTPwAAAP//AwBQSwECLQAUAAYACAAAACEA2+H2y+4AAACFAQAAEwAAAAAAAAAA&#10;AAAAAAAAAAAAW0NvbnRlbnRfVHlwZXNdLnhtbFBLAQItABQABgAIAAAAIQBa9CxbvwAAABUBAAAL&#10;AAAAAAAAAAAAAAAAAB8BAABfcmVscy8ucmVsc1BLAQItABQABgAIAAAAIQDyFqKyxQAAANwAAAAP&#10;AAAAAAAAAAAAAAAAAAcCAABkcnMvZG93bnJldi54bWxQSwUGAAAAAAMAAwC3AAAA+QIAAAAA&#10;" filled="f" stroked="f">
                  <v:textbox inset="2mm,2mm,2mm,2mm">
                    <w:txbxContent>
                      <w:p w14:paraId="5CE9E954" w14:textId="77777777" w:rsidR="00CC20BD" w:rsidRPr="00F214AA" w:rsidRDefault="00CC20BD" w:rsidP="00CC20BD">
                        <w:pP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Commonwealth Rent Assistance</w:t>
                        </w:r>
                      </w:p>
                    </w:txbxContent>
                  </v:textbox>
                </v:shape>
                <v:roundrect id="Rectangle: Rounded Corners 474" o:spid="_x0000_s1101" style="position:absolute;width:35528;height:17430;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giiZxQAAANwAAAAPAAAAZHJzL2Rvd25yZXYueG1sRI9Ba8JA&#10;FITvBf/D8oReSrOxipboGrSk0JsaC8XbI/tMgrtvQ3ar6b/vCoUeh5n5hlnlgzXiSr1vHSuYJCkI&#10;4srplmsFn8f351cQPiBrNI5JwQ95yNejhxVm2t34QNcy1CJC2GeooAmhy6T0VUMWfeI64uidXW8x&#10;RNnXUvd4i3Br5EuazqXFluNCgx29NVRdym+rIDWTwWz109e+MDs9tbacnopSqcfxsFmCCDSE//Bf&#10;+0MrmC1mcD8Tj4Bc/wIAAP//AwBQSwECLQAUAAYACAAAACEA2+H2y+4AAACFAQAAEwAAAAAAAAAA&#10;AAAAAAAAAAAAW0NvbnRlbnRfVHlwZXNdLnhtbFBLAQItABQABgAIAAAAIQBa9CxbvwAAABUBAAAL&#10;AAAAAAAAAAAAAAAAAB8BAABfcmVscy8ucmVsc1BLAQItABQABgAIAAAAIQCxgiiZxQAAANwAAAAP&#10;AAAAAAAAAAAAAAAAAAcCAABkcnMvZG93bnJldi54bWxQSwUGAAAAAAMAAwC3AAAA+QIAAAAA&#10;" filled="f" strokecolor="#00b050" strokeweight="2.25pt">
                  <v:textbox inset="1mm,,1mm,0"/>
                </v:roundrect>
                <w10:wrap anchorx="margin"/>
              </v:group>
            </w:pict>
          </mc:Fallback>
        </mc:AlternateContent>
      </w:r>
    </w:p>
    <w:p w14:paraId="69D1B5BA" w14:textId="77777777" w:rsidR="00CC20BD" w:rsidRPr="00CC20BD" w:rsidRDefault="00CC20BD" w:rsidP="00CC20BD">
      <w:pPr>
        <w:pStyle w:val="BodyText"/>
      </w:pPr>
    </w:p>
    <w:p w14:paraId="2D358174" w14:textId="77777777" w:rsidR="00CC20BD" w:rsidRPr="00CC20BD" w:rsidRDefault="00CC20BD" w:rsidP="00CC20BD">
      <w:pPr>
        <w:pStyle w:val="BodyText"/>
      </w:pPr>
    </w:p>
    <w:p w14:paraId="78B413A8" w14:textId="77777777" w:rsidR="00CC20BD" w:rsidRPr="00CC20BD" w:rsidRDefault="00CC20BD" w:rsidP="00CC20BD">
      <w:pPr>
        <w:pStyle w:val="BodyText"/>
      </w:pPr>
    </w:p>
    <w:p w14:paraId="2F63100A" w14:textId="77777777" w:rsidR="00CC20BD" w:rsidRPr="00CC20BD" w:rsidRDefault="00CC20BD" w:rsidP="00CC20BD">
      <w:pPr>
        <w:pStyle w:val="BodyText"/>
      </w:pPr>
    </w:p>
    <w:p w14:paraId="066B1ACA" w14:textId="77777777" w:rsidR="00CC20BD" w:rsidRPr="00CC20BD" w:rsidRDefault="00CC20BD" w:rsidP="00CC20BD">
      <w:pPr>
        <w:pStyle w:val="BodyText"/>
      </w:pPr>
    </w:p>
    <w:p w14:paraId="55EF71FA" w14:textId="77777777" w:rsidR="00CC20BD" w:rsidRPr="00CC20BD" w:rsidRDefault="00CC20BD" w:rsidP="00CC20BD">
      <w:pPr>
        <w:pStyle w:val="BodyText"/>
      </w:pPr>
      <w:r w:rsidRPr="00CC20BD">
        <w:rPr>
          <w:noProof/>
        </w:rPr>
        <mc:AlternateContent>
          <mc:Choice Requires="wps">
            <w:drawing>
              <wp:anchor distT="0" distB="0" distL="114300" distR="114300" simplePos="0" relativeHeight="251664385" behindDoc="0" locked="0" layoutInCell="1" allowOverlap="1" wp14:anchorId="3BE3EF1B" wp14:editId="726FDCE1">
                <wp:simplePos x="0" y="0"/>
                <wp:positionH relativeFrom="column">
                  <wp:posOffset>2162175</wp:posOffset>
                </wp:positionH>
                <wp:positionV relativeFrom="paragraph">
                  <wp:posOffset>71755</wp:posOffset>
                </wp:positionV>
                <wp:extent cx="224790" cy="198120"/>
                <wp:effectExtent l="0" t="5715" r="0" b="0"/>
                <wp:wrapNone/>
                <wp:docPr id="475" name="Arrow: Right 475"/>
                <wp:cNvGraphicFramePr/>
                <a:graphic xmlns:a="http://schemas.openxmlformats.org/drawingml/2006/main">
                  <a:graphicData uri="http://schemas.microsoft.com/office/word/2010/wordprocessingShape">
                    <wps:wsp>
                      <wps:cNvSpPr/>
                      <wps:spPr>
                        <a:xfrm rot="5400000">
                          <a:off x="0" y="0"/>
                          <a:ext cx="224790" cy="198120"/>
                        </a:xfrm>
                        <a:prstGeom prst="rightArrow">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BD9F001" id="Arrow: Right 475" o:spid="_x0000_s1026" type="#_x0000_t13" style="position:absolute;margin-left:170.25pt;margin-top:5.65pt;width:17.7pt;height:15.6pt;rotation:90;z-index:25166438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cPeFhgIAAHEFAAAOAAAAZHJzL2Uyb0RvYy54bWysVE1v2zAMvQ/YfxB0Xx1n/QzqFEGLDgOK&#10;tlg79KzKUixAFjVKiZP9+lHyR7uuuwzzwZBE8pF8euL5xa61bKswGHAVLw9mnCknoTZuXfHvj9ef&#10;TjkLUbhaWHCq4nsV+MXy44fzzi/UHBqwtUJGIC4sOl/xJka/KIogG9WKcABeOTJqwFZE2uK6qFF0&#10;hN7aYj6bHRcdYO0RpAqBTq96I19mfK2VjHdaBxWZrTjVFvMf8/85/YvluVisUfjGyKEM8Q9VtMI4&#10;SjpBXYko2AbNH1CtkQgBdDyQ0BagtZEq90DdlLM33Tw0wqvcC5ET/ERT+H+w8nb74O+RaOh8WARa&#10;pi52GluGQGwdHc7Sl3ujatkuU7efqFO7yCQdzueHJ2dEsCRTeXZazjO1RQ+VID2G+EVBy9Ki4mjW&#10;TVwhQpehxfYmRCqCAkbHFBTAmvraWJs3SRPq0iLbCrpNIaVycZ5ukKJ+87Qu+TtIkb05nRQvHeZV&#10;3FuV/Kz7pjQzdeoiF5PF9zZR2ZsaUas+/1HmZcg+lpZryYAJWVP+CXsAGD1fN1EOTQz+KVRl7U7B&#10;/QX8pbC+hikiZwYXp+DWOMD3OrNxytz7jyT11CSWnqHe32OvBbre4OW1oQu8ESHeC6SnQof0/OMd&#10;/bSFruIwrDhrAH++d578ScFk5ayjp1fx8GMjUHFmvzrS9ufjpDgW8+bw6IS0xPC15Tlv6NRt2ksg&#10;LZS5srxMvtGOS43QPtGEWKWMZBJOUt6Ky4jj5jL244BmjFSrVXajt+lFvHEPXibwxGiS5ePuSaAf&#10;FBxJ+rcwPlGxeCPh3jdFOlhtImiT9f3C6cA1vessmmEGpcHxep+9Xibl8hcAAAD//wMAUEsDBBQA&#10;BgAIAAAAIQCpzL/b4AAAAAgBAAAPAAAAZHJzL2Rvd25yZXYueG1sTI8xT8MwFIR3JP6D9ZBYUOuQ&#10;RIGGOBUCihgYoGXp5sYmCdjPke227r/nMcF4utPdd80yWcMO2ofRoYDreQZMY+fUiL2Aj81qdgss&#10;RIlKGodawEkHWLbnZ42slTviuz6sY8+oBEMtBQwxTjXnoRu0lWHuJo3kfTpvZSTpe668PFK5NTzP&#10;sopbOSItDHLSD4Puvtd7K+Cxek09rk69eemu/Fd62j6/LbZCXF6k+ztgUaf4F4ZffEKHlph2bo8q&#10;MCOgKPOKogIWOTDyi5uCruwElGUFvG34/wPtDwAAAP//AwBQSwECLQAUAAYACAAAACEAtoM4kv4A&#10;AADhAQAAEwAAAAAAAAAAAAAAAAAAAAAAW0NvbnRlbnRfVHlwZXNdLnhtbFBLAQItABQABgAIAAAA&#10;IQA4/SH/1gAAAJQBAAALAAAAAAAAAAAAAAAAAC8BAABfcmVscy8ucmVsc1BLAQItABQABgAIAAAA&#10;IQDmcPeFhgIAAHEFAAAOAAAAAAAAAAAAAAAAAC4CAABkcnMvZTJvRG9jLnhtbFBLAQItABQABgAI&#10;AAAAIQCpzL/b4AAAAAgBAAAPAAAAAAAAAAAAAAAAAOAEAABkcnMvZG93bnJldi54bWxQSwUGAAAA&#10;AAQABADzAAAA7QUAAAAA&#10;" adj="12081" fillcolor="#035dd3 [3205]" stroked="f" strokeweight="2pt">
                <v:textbox inset="1mm,,1mm,0"/>
              </v:shape>
            </w:pict>
          </mc:Fallback>
        </mc:AlternateContent>
      </w:r>
    </w:p>
    <w:p w14:paraId="5DF45F4E" w14:textId="77777777" w:rsidR="00CC20BD" w:rsidRPr="00CC20BD" w:rsidRDefault="00CC20BD" w:rsidP="00CC20BD">
      <w:pPr>
        <w:pStyle w:val="BodyText"/>
      </w:pPr>
      <w:r w:rsidRPr="00CC20BD">
        <w:rPr>
          <w:noProof/>
        </w:rPr>
        <mc:AlternateContent>
          <mc:Choice Requires="wps">
            <w:drawing>
              <wp:anchor distT="0" distB="0" distL="114300" distR="114300" simplePos="0" relativeHeight="251673601" behindDoc="0" locked="0" layoutInCell="1" allowOverlap="1" wp14:anchorId="0FDEB36C" wp14:editId="6D95E330">
                <wp:simplePos x="0" y="0"/>
                <wp:positionH relativeFrom="column">
                  <wp:posOffset>3583940</wp:posOffset>
                </wp:positionH>
                <wp:positionV relativeFrom="paragraph">
                  <wp:posOffset>17145</wp:posOffset>
                </wp:positionV>
                <wp:extent cx="1325880" cy="666750"/>
                <wp:effectExtent l="0" t="0" r="0" b="0"/>
                <wp:wrapNone/>
                <wp:docPr id="476" name="Text Box 476"/>
                <wp:cNvGraphicFramePr/>
                <a:graphic xmlns:a="http://schemas.openxmlformats.org/drawingml/2006/main">
                  <a:graphicData uri="http://schemas.microsoft.com/office/word/2010/wordprocessingShape">
                    <wps:wsp>
                      <wps:cNvSpPr txBox="1"/>
                      <wps:spPr>
                        <a:xfrm>
                          <a:off x="0" y="0"/>
                          <a:ext cx="1325880" cy="666750"/>
                        </a:xfrm>
                        <a:prstGeom prst="rect">
                          <a:avLst/>
                        </a:prstGeom>
                        <a:noFill/>
                        <a:ln w="6350">
                          <a:noFill/>
                        </a:ln>
                      </wps:spPr>
                      <wps:txbx>
                        <w:txbxContent>
                          <w:p w14:paraId="39F7C3F1" w14:textId="77777777" w:rsidR="00CC20BD" w:rsidRPr="00617CB0" w:rsidRDefault="00CC20BD" w:rsidP="00CC20BD">
                            <w:pPr>
                              <w:spacing w:after="0"/>
                              <w:jc w:val="center"/>
                              <w:rPr>
                                <w:rFonts w:ascii="Arial Nova Light" w:eastAsia="HELVETICA NEUE LIGHT" w:hAnsi="Arial Nova Light" w:cs="HELVETICA NEUE LIGHT"/>
                                <w:b/>
                                <w:bCs/>
                                <w:color w:val="00B050"/>
                                <w:szCs w:val="20"/>
                              </w:rPr>
                            </w:pPr>
                            <w:r w:rsidRPr="00617CB0">
                              <w:rPr>
                                <w:rFonts w:ascii="Arial Nova Light" w:eastAsia="HELVETICA NEUE LIGHT" w:hAnsi="Arial Nova Light" w:cs="HELVETICA NEUE LIGHT"/>
                                <w:b/>
                                <w:bCs/>
                                <w:color w:val="00B050"/>
                                <w:szCs w:val="20"/>
                              </w:rPr>
                              <w:t xml:space="preserve">TOTAL AMOUNT YOU PAY IS </w:t>
                            </w:r>
                          </w:p>
                          <w:p w14:paraId="7124C03A" w14:textId="77777777" w:rsidR="00CC20BD" w:rsidRPr="00617CB0" w:rsidRDefault="00CC20BD" w:rsidP="00CC20BD">
                            <w:pPr>
                              <w:spacing w:after="0"/>
                              <w:jc w:val="center"/>
                              <w:rPr>
                                <w:rFonts w:ascii="Arial Nova Light" w:eastAsia="HELVETICA NEUE LIGHT" w:hAnsi="Arial Nova Light" w:cs="HELVETICA NEUE LIGHT"/>
                                <w:b/>
                                <w:bCs/>
                                <w:color w:val="00B050"/>
                                <w:szCs w:val="20"/>
                              </w:rPr>
                            </w:pPr>
                            <w:r w:rsidRPr="00617CB0">
                              <w:rPr>
                                <w:rFonts w:ascii="Arial Nova Light" w:eastAsia="HELVETICA NEUE LIGHT" w:hAnsi="Arial Nova Light" w:cs="HELVETICA NEUE LIGHT"/>
                                <w:b/>
                                <w:bCs/>
                                <w:color w:val="00B050"/>
                                <w:szCs w:val="20"/>
                              </w:rPr>
                              <w:t xml:space="preserve">$XXX </w:t>
                            </w:r>
                          </w:p>
                          <w:p w14:paraId="29EF5C72" w14:textId="77777777" w:rsidR="00CC20BD" w:rsidRDefault="00CC20BD" w:rsidP="00CC20BD">
                            <w:pPr>
                              <w:spacing w:before="0" w:after="0"/>
                              <w:jc w:val="center"/>
                              <w:rPr>
                                <w:rFonts w:ascii="Arial Nova Light" w:eastAsia="HELVETICA NEUE LIGHT" w:hAnsi="Arial Nova Light" w:cs="HELVETICA NEUE LIGHT"/>
                                <w:sz w:val="16"/>
                                <w:szCs w:val="16"/>
                              </w:rPr>
                            </w:pPr>
                          </w:p>
                          <w:p w14:paraId="5EBA4021" w14:textId="77777777" w:rsidR="00CC20BD" w:rsidRPr="00AD3A9A" w:rsidRDefault="00CC20BD" w:rsidP="00CC20BD">
                            <w:pPr>
                              <w:spacing w:before="120"/>
                              <w:jc w:val="center"/>
                              <w:rPr>
                                <w:rFonts w:ascii="helev" w:hAnsi="helev" w:cstheme="minorHAnsi"/>
                                <w:sz w:val="16"/>
                                <w:szCs w:val="16"/>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0FDEB36C" id="Text Box 476" o:spid="_x0000_s1102" type="#_x0000_t202" style="position:absolute;margin-left:282.2pt;margin-top:1.35pt;width:104.4pt;height:52.5pt;z-index:251673601;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vDlCGQIAADQEAAAOAAAAZHJzL2Uyb0RvYy54bWysU9tuGyEQfa/Uf0C81+t73JXXkZvIVSUr&#10;ieRUecYseJFYhgL2rvv1HVjfmvap6gsMzDCXcw7z+7bW5CCcV2AKOuj1KRGGQ6nMrqDfX1efZpT4&#10;wEzJNBhR0KPw9H7x8cO8sbkYQgW6FI5gEuPzxha0CsHmWeZ5JWrme2CFQacEV7OAR7fLSscazF7r&#10;bNjvT7MGXGkdcOE93j52TrpI+aUUPDxL6UUguqDYW0irS+s2rtlizvKdY7ZS/NQG+4cuaqYMFr2k&#10;emSBkb1Tf6SqFXfgQYYehzoDKRUXaQacZtB/N82mYlakWRAcby8w+f+Xlj8dNvbFkdB+gRYJjIA0&#10;1uceL+M8rXR13LFTgn6E8HiBTbSB8PhoNJzMZuji6JtOp3eThGt2fW2dD18F1CQaBXVIS0KLHdY+&#10;YEUMPYfEYgZWSutEjTakwaQjTPmbB19ogw+vvUYrtNuWqLKgo7vzIFsojzifg456b/lKYRNr5sML&#10;c8g19o36Dc+4SA1YDE4WJRW4n3+7j/FIAXopaVA7BfU/9swJSvQ3g+R8HozHUWzpMJ7cDfHgbj3b&#10;W4/Z1w+A8hzgT7E8mTE+6LMpHdRvKPNlrIouZjjWLmg4mw+hUzR+Ey6WyxSE8rIsrM3G8pg6ghch&#10;fm3fmLMnHgIy+ARnlbH8HR1dbAf7ch9AqsRVBLpD9YQ/SjNRePpGUfu35xR1/eyLXwAAAP//AwBQ&#10;SwMEFAAGAAgAAAAhAN3ABrXhAAAACQEAAA8AAABkcnMvZG93bnJldi54bWxMj8FOwzAQRO9I/IO1&#10;SNyoQ2jrKsSpqkgVEoJDSy/cNvE2iYjtELtt4OtZTnBczdPM23w92V6caQyddxruZwkIcrU3nWs0&#10;HN62dysQIaIz2HtHGr4owLq4vsoxM/7idnTex0ZwiQsZamhjHDIpQ92SxTDzAznOjn60GPkcG2lG&#10;vHC57WWaJEtpsXO80OJAZUv1x/5kNTyX21fcValdfffl08txM3we3hda395Mm0cQkab4B8OvPqtD&#10;wU6VPzkTRK9hsZzPGdWQKhCcK/WQgqgYTJQCWeTy/wfFDwAAAP//AwBQSwECLQAUAAYACAAAACEA&#10;toM4kv4AAADhAQAAEwAAAAAAAAAAAAAAAAAAAAAAW0NvbnRlbnRfVHlwZXNdLnhtbFBLAQItABQA&#10;BgAIAAAAIQA4/SH/1gAAAJQBAAALAAAAAAAAAAAAAAAAAC8BAABfcmVscy8ucmVsc1BLAQItABQA&#10;BgAIAAAAIQAZvDlCGQIAADQEAAAOAAAAAAAAAAAAAAAAAC4CAABkcnMvZTJvRG9jLnhtbFBLAQIt&#10;ABQABgAIAAAAIQDdwAa14QAAAAkBAAAPAAAAAAAAAAAAAAAAAHMEAABkcnMvZG93bnJldi54bWxQ&#10;SwUGAAAAAAQABADzAAAAgQUAAAAA&#10;" filled="f" stroked="f" strokeweight=".5pt">
                <v:textbox>
                  <w:txbxContent>
                    <w:p w14:paraId="39F7C3F1" w14:textId="77777777" w:rsidR="00CC20BD" w:rsidRPr="00617CB0" w:rsidRDefault="00CC20BD" w:rsidP="00CC20BD">
                      <w:pPr>
                        <w:spacing w:after="0"/>
                        <w:jc w:val="center"/>
                        <w:rPr>
                          <w:rFonts w:ascii="Arial Nova Light" w:eastAsia="HELVETICA NEUE LIGHT" w:hAnsi="Arial Nova Light" w:cs="HELVETICA NEUE LIGHT"/>
                          <w:b/>
                          <w:bCs/>
                          <w:color w:val="00B050"/>
                          <w:szCs w:val="20"/>
                        </w:rPr>
                      </w:pPr>
                      <w:r w:rsidRPr="00617CB0">
                        <w:rPr>
                          <w:rFonts w:ascii="Arial Nova Light" w:eastAsia="HELVETICA NEUE LIGHT" w:hAnsi="Arial Nova Light" w:cs="HELVETICA NEUE LIGHT"/>
                          <w:b/>
                          <w:bCs/>
                          <w:color w:val="00B050"/>
                          <w:szCs w:val="20"/>
                        </w:rPr>
                        <w:t xml:space="preserve">TOTAL AMOUNT YOU PAY IS </w:t>
                      </w:r>
                    </w:p>
                    <w:p w14:paraId="7124C03A" w14:textId="77777777" w:rsidR="00CC20BD" w:rsidRPr="00617CB0" w:rsidRDefault="00CC20BD" w:rsidP="00CC20BD">
                      <w:pPr>
                        <w:spacing w:after="0"/>
                        <w:jc w:val="center"/>
                        <w:rPr>
                          <w:rFonts w:ascii="Arial Nova Light" w:eastAsia="HELVETICA NEUE LIGHT" w:hAnsi="Arial Nova Light" w:cs="HELVETICA NEUE LIGHT"/>
                          <w:b/>
                          <w:bCs/>
                          <w:color w:val="00B050"/>
                          <w:szCs w:val="20"/>
                        </w:rPr>
                      </w:pPr>
                      <w:r w:rsidRPr="00617CB0">
                        <w:rPr>
                          <w:rFonts w:ascii="Arial Nova Light" w:eastAsia="HELVETICA NEUE LIGHT" w:hAnsi="Arial Nova Light" w:cs="HELVETICA NEUE LIGHT"/>
                          <w:b/>
                          <w:bCs/>
                          <w:color w:val="00B050"/>
                          <w:szCs w:val="20"/>
                        </w:rPr>
                        <w:t xml:space="preserve">$XXX </w:t>
                      </w:r>
                    </w:p>
                    <w:p w14:paraId="29EF5C72" w14:textId="77777777" w:rsidR="00CC20BD" w:rsidRDefault="00CC20BD" w:rsidP="00CC20BD">
                      <w:pPr>
                        <w:spacing w:before="0" w:after="0"/>
                        <w:jc w:val="center"/>
                        <w:rPr>
                          <w:rFonts w:ascii="Arial Nova Light" w:eastAsia="HELVETICA NEUE LIGHT" w:hAnsi="Arial Nova Light" w:cs="HELVETICA NEUE LIGHT"/>
                          <w:sz w:val="16"/>
                          <w:szCs w:val="16"/>
                        </w:rPr>
                      </w:pPr>
                    </w:p>
                    <w:p w14:paraId="5EBA4021" w14:textId="77777777" w:rsidR="00CC20BD" w:rsidRPr="00AD3A9A" w:rsidRDefault="00CC20BD" w:rsidP="00CC20BD">
                      <w:pPr>
                        <w:spacing w:before="120"/>
                        <w:jc w:val="center"/>
                        <w:rPr>
                          <w:rFonts w:ascii="helev" w:hAnsi="helev" w:cstheme="minorHAnsi"/>
                          <w:sz w:val="16"/>
                          <w:szCs w:val="16"/>
                        </w:rPr>
                      </w:pPr>
                    </w:p>
                  </w:txbxContent>
                </v:textbox>
              </v:shape>
            </w:pict>
          </mc:Fallback>
        </mc:AlternateContent>
      </w:r>
      <w:r w:rsidRPr="00CC20BD">
        <w:rPr>
          <w:noProof/>
        </w:rPr>
        <mc:AlternateContent>
          <mc:Choice Requires="wps">
            <w:drawing>
              <wp:anchor distT="0" distB="0" distL="114300" distR="114300" simplePos="0" relativeHeight="251672577" behindDoc="0" locked="0" layoutInCell="1" allowOverlap="1" wp14:anchorId="2A39A80B" wp14:editId="421D6FC6">
                <wp:simplePos x="0" y="0"/>
                <wp:positionH relativeFrom="column">
                  <wp:posOffset>3479165</wp:posOffset>
                </wp:positionH>
                <wp:positionV relativeFrom="paragraph">
                  <wp:posOffset>26670</wp:posOffset>
                </wp:positionV>
                <wp:extent cx="1609090" cy="657225"/>
                <wp:effectExtent l="19050" t="19050" r="10160" b="28575"/>
                <wp:wrapNone/>
                <wp:docPr id="477" name="Rectangle: Rounded Corners 477"/>
                <wp:cNvGraphicFramePr/>
                <a:graphic xmlns:a="http://schemas.openxmlformats.org/drawingml/2006/main">
                  <a:graphicData uri="http://schemas.microsoft.com/office/word/2010/wordprocessingShape">
                    <wps:wsp>
                      <wps:cNvSpPr/>
                      <wps:spPr>
                        <a:xfrm>
                          <a:off x="0" y="0"/>
                          <a:ext cx="1609090" cy="657225"/>
                        </a:xfrm>
                        <a:prstGeom prst="roundRect">
                          <a:avLst/>
                        </a:prstGeom>
                        <a:noFill/>
                        <a:ln w="28575">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oundrect w14:anchorId="56B405ED" id="Rectangle: Rounded Corners 477" o:spid="_x0000_s1026" style="position:absolute;margin-left:273.95pt;margin-top:2.1pt;width:126.7pt;height:51.75pt;z-index:251672577;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mm+MhQIAAG0FAAAOAAAAZHJzL2Uyb0RvYy54bWysVE1v2zAMvQ/YfxB0X+14S9oFdYqgRYcB&#10;RVu0HXpWZak2IIsapcTJfv0o+SNBV+wwLAFkSSQfyUdS5xe71rCtQt+ALfnsJOdMWQlVY19L/uPp&#10;+tMZZz4IWwkDVpV8rzy/WH38cN65pSqgBlMpZARi/bJzJa9DcMss87JWrfAn4JQloQZsRaAjvmYV&#10;io7QW5MVeb7IOsDKIUjlPd1e9UK+SvhaKxnutPYqMFNyii2kFdP6EtdsdS6Wryhc3cghDPEPUbSi&#10;seR0groSQbANNn9AtY1E8KDDiYQ2A60bqVIOlM0sf5PNYy2cSrkQOd5NNPn/Bytvt4/uHomGzvml&#10;p23MYqexjV+Kj+0SWfuJLLULTNLlbJF/pT9nkmSL+WlRzCOb2cHaoQ/fFLQsbkqOsLHVA1UkESW2&#10;Nz70+qNe9GjhujEmVcVY1pW8OJufzpOFB9NUURr1UoOoS4NsK6i0QkplQzEEcKRJ4RhLUR2yS7uw&#10;NyrCGPugNGsqyqfoncTGe4s760W1qFTvbp7Tb3Q2WqTcE2BE1hTohD0AjJrHMc8GmEE/mqrUt5Nx&#10;/rfAegYni+QZbJiM28YCvgdgwuS51x9J6qmJLL1Atb9HhtBPjXfyuqFK3ggf7gXSmFDxafTDHS3a&#10;ABULhh1nNeCv9+6jPnUvSTnraOxK7n9uBCrOzHdLff15EZllIR2+UFfRAY8lL+lAt3bTXgKVfkYP&#10;jJNpG3WDGbcaoX2m12EdPZJIWEl+Sy4DjofL0D8F9L5ItV4nNZpLJ8KNfXQygkdGY4M+7Z4FuqGV&#10;Aw3BLYzjKZZvmrnXjZYW1psAukmdfuB04JpmOjXN8P7ER+P4nLQOr+TqNwAAAP//AwBQSwMEFAAG&#10;AAgAAAAhAHjv+evhAAAACQEAAA8AAABkcnMvZG93bnJldi54bWxMj8tOwzAQRfdI/IM1SOyo3VBI&#10;E+JUqDykLEBqyoKlE5skIh5HttsGvp5hBcvRPbr3TLGZ7ciOxofBoYTlQgAz2Do9YCfhbf90tQYW&#10;okKtRodGwpcJsCnPzwqVa3fCnTnWsWNUgiFXEvoYp5zz0PbGqrBwk0HKPpy3KtLpO669OlG5HXki&#10;xC23akBa6NVktr1pP+uDlbD34fnhtX5/qXbVY7VtvrMsS7SUlxfz/R2waOb4B8OvPqlDSU6NO6AO&#10;bJRws0ozQiWsEmCUr8XyGlhDoEhT4GXB/39Q/gAAAP//AwBQSwECLQAUAAYACAAAACEAtoM4kv4A&#10;AADhAQAAEwAAAAAAAAAAAAAAAAAAAAAAW0NvbnRlbnRfVHlwZXNdLnhtbFBLAQItABQABgAIAAAA&#10;IQA4/SH/1gAAAJQBAAALAAAAAAAAAAAAAAAAAC8BAABfcmVscy8ucmVsc1BLAQItABQABgAIAAAA&#10;IQBImm+MhQIAAG0FAAAOAAAAAAAAAAAAAAAAAC4CAABkcnMvZTJvRG9jLnhtbFBLAQItABQABgAI&#10;AAAAIQB47/nr4QAAAAkBAAAPAAAAAAAAAAAAAAAAAN8EAABkcnMvZG93bnJldi54bWxQSwUGAAAA&#10;AAQABADzAAAA7QUAAAAA&#10;" filled="f" strokecolor="#035dd3 [3205]" strokeweight="2.25pt">
                <v:textbox inset="1mm,,1mm,0"/>
              </v:roundrect>
            </w:pict>
          </mc:Fallback>
        </mc:AlternateContent>
      </w:r>
      <w:r w:rsidRPr="00CC20BD">
        <w:rPr>
          <w:noProof/>
        </w:rPr>
        <mc:AlternateContent>
          <mc:Choice Requires="wpg">
            <w:drawing>
              <wp:anchor distT="0" distB="0" distL="114300" distR="114300" simplePos="0" relativeHeight="251666433" behindDoc="0" locked="0" layoutInCell="1" allowOverlap="1" wp14:anchorId="22C69A63" wp14:editId="6404BF5D">
                <wp:simplePos x="0" y="0"/>
                <wp:positionH relativeFrom="column">
                  <wp:posOffset>1407795</wp:posOffset>
                </wp:positionH>
                <wp:positionV relativeFrom="paragraph">
                  <wp:posOffset>23495</wp:posOffset>
                </wp:positionV>
                <wp:extent cx="1623060" cy="2114550"/>
                <wp:effectExtent l="19050" t="19050" r="0" b="19050"/>
                <wp:wrapNone/>
                <wp:docPr id="478" name="Group 478"/>
                <wp:cNvGraphicFramePr/>
                <a:graphic xmlns:a="http://schemas.openxmlformats.org/drawingml/2006/main">
                  <a:graphicData uri="http://schemas.microsoft.com/office/word/2010/wordprocessingGroup">
                    <wpg:wgp>
                      <wpg:cNvGrpSpPr/>
                      <wpg:grpSpPr>
                        <a:xfrm>
                          <a:off x="0" y="0"/>
                          <a:ext cx="1623060" cy="2114550"/>
                          <a:chOff x="0" y="0"/>
                          <a:chExt cx="1623060" cy="2114550"/>
                        </a:xfrm>
                      </wpg:grpSpPr>
                      <wps:wsp>
                        <wps:cNvPr id="479" name="Rectangle: Rounded Corners 479"/>
                        <wps:cNvSpPr/>
                        <wps:spPr>
                          <a:xfrm>
                            <a:off x="28575" y="657225"/>
                            <a:ext cx="1594485" cy="1457325"/>
                          </a:xfrm>
                          <a:prstGeom prst="roundRect">
                            <a:avLst/>
                          </a:prstGeom>
                          <a:solidFill>
                            <a:schemeClr val="tx2">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480" name="Text Box 480"/>
                        <wps:cNvSpPr txBox="1"/>
                        <wps:spPr>
                          <a:xfrm>
                            <a:off x="133350" y="142875"/>
                            <a:ext cx="1326055" cy="407121"/>
                          </a:xfrm>
                          <a:prstGeom prst="rect">
                            <a:avLst/>
                          </a:prstGeom>
                          <a:noFill/>
                          <a:ln w="6350">
                            <a:noFill/>
                          </a:ln>
                        </wps:spPr>
                        <wps:txbx>
                          <w:txbxContent>
                            <w:p w14:paraId="3672737D" w14:textId="77777777" w:rsidR="00CC20BD" w:rsidRPr="00F214AA" w:rsidRDefault="00CC20BD" w:rsidP="00CC20BD">
                              <w:pPr>
                                <w:jc w:val="center"/>
                                <w:rPr>
                                  <w:rFonts w:ascii="Arial Nova Light" w:hAnsi="Arial Nova Light" w:cstheme="minorHAnsi"/>
                                  <w:sz w:val="18"/>
                                  <w:szCs w:val="18"/>
                                </w:rPr>
                              </w:pPr>
                              <w:r>
                                <w:rPr>
                                  <w:rFonts w:ascii="Arial Nova Light" w:eastAsia="HELVETICA NEUE LIGHT" w:hAnsi="Arial Nova Light" w:cs="HELVETICA NEUE LIGHT"/>
                                  <w:sz w:val="16"/>
                                  <w:szCs w:val="16"/>
                                </w:rPr>
                                <w:t>Market-based</w:t>
                              </w:r>
                              <w:r w:rsidRPr="00F214AA">
                                <w:rPr>
                                  <w:rFonts w:ascii="Arial Nova Light" w:eastAsia="HELVETICA NEUE LIGHT" w:hAnsi="Arial Nova Light" w:cs="HELVETICA NEUE LIGHT"/>
                                  <w:sz w:val="16"/>
                                  <w:szCs w:val="16"/>
                                </w:rPr>
                                <w:t xml:space="preserve"> rent for the property is </w:t>
                              </w:r>
                              <w:r w:rsidRPr="00F214AA">
                                <w:rPr>
                                  <w:rFonts w:ascii="Arial Nova Light" w:eastAsia="HELVETICA NEUE LIGHT" w:hAnsi="Arial Nova Light" w:cs="HELVETICA NEUE LIGHT"/>
                                  <w:b/>
                                  <w:bCs/>
                                  <w:sz w:val="16"/>
                                  <w:szCs w:val="16"/>
                                </w:rPr>
                                <w:t>$XXX</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481" name="Rectangle: Rounded Corners 481"/>
                        <wps:cNvSpPr/>
                        <wps:spPr>
                          <a:xfrm>
                            <a:off x="0" y="0"/>
                            <a:ext cx="1609090" cy="2105025"/>
                          </a:xfrm>
                          <a:prstGeom prst="roundRect">
                            <a:avLst/>
                          </a:prstGeom>
                          <a:noFill/>
                          <a:ln w="28575">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482" name="Text Box 482"/>
                        <wps:cNvSpPr txBox="1"/>
                        <wps:spPr>
                          <a:xfrm>
                            <a:off x="133350" y="685800"/>
                            <a:ext cx="1326055" cy="801083"/>
                          </a:xfrm>
                          <a:prstGeom prst="rect">
                            <a:avLst/>
                          </a:prstGeom>
                          <a:noFill/>
                          <a:ln w="6350">
                            <a:noFill/>
                          </a:ln>
                        </wps:spPr>
                        <wps:txbx>
                          <w:txbxContent>
                            <w:p w14:paraId="325F6A30" w14:textId="77777777" w:rsidR="00CC20BD" w:rsidRPr="00A546DB" w:rsidRDefault="00CC20BD" w:rsidP="00CC20BD">
                              <w:pPr>
                                <w:spacing w:after="0"/>
                                <w:jc w:val="center"/>
                                <w:rPr>
                                  <w:rFonts w:ascii="Arial Nova Light" w:eastAsia="HELVETICA NEUE LIGHT" w:hAnsi="Arial Nova Light" w:cs="HELVETICA NEUE LIGHT"/>
                                  <w:szCs w:val="20"/>
                                </w:rPr>
                              </w:pPr>
                              <w:r>
                                <w:rPr>
                                  <w:rFonts w:ascii="Arial Nova Light" w:eastAsia="HELVETICA NEUE LIGHT" w:hAnsi="Arial Nova Light" w:cs="HELVETICA NEUE LIGHT"/>
                                  <w:szCs w:val="20"/>
                                </w:rPr>
                                <w:t>Rent amount</w:t>
                              </w:r>
                              <w:r w:rsidRPr="00A546DB">
                                <w:rPr>
                                  <w:rFonts w:ascii="Arial Nova Light" w:eastAsia="HELVETICA NEUE LIGHT" w:hAnsi="Arial Nova Light" w:cs="HELVETICA NEUE LIGHT"/>
                                  <w:szCs w:val="20"/>
                                </w:rPr>
                                <w:t xml:space="preserve"> is</w:t>
                              </w:r>
                              <w:r w:rsidRPr="00A546DB">
                                <w:rPr>
                                  <w:rFonts w:ascii="Arial Nova Light" w:eastAsia="HELVETICA NEUE LIGHT" w:hAnsi="Arial Nova Light" w:cs="HELVETICA NEUE LIGHT"/>
                                  <w:b/>
                                  <w:bCs/>
                                  <w:szCs w:val="20"/>
                                </w:rPr>
                                <w:t xml:space="preserve"> $XXX</w:t>
                              </w:r>
                              <w:r w:rsidRPr="00A546DB">
                                <w:rPr>
                                  <w:rFonts w:ascii="Arial Nova Light" w:eastAsia="HELVETICA NEUE LIGHT" w:hAnsi="Arial Nova Light" w:cs="HELVETICA NEUE LIGHT"/>
                                  <w:szCs w:val="20"/>
                                </w:rPr>
                                <w:t xml:space="preserve"> </w:t>
                              </w:r>
                            </w:p>
                            <w:p w14:paraId="1179900D" w14:textId="77777777" w:rsidR="00CC20BD" w:rsidRDefault="00CC20BD" w:rsidP="00CC20BD">
                              <w:pPr>
                                <w:spacing w:before="0" w:after="0"/>
                                <w:jc w:val="center"/>
                                <w:rPr>
                                  <w:rFonts w:ascii="Arial Nova Light" w:eastAsia="HELVETICA NEUE LIGHT" w:hAnsi="Arial Nova Light" w:cs="HELVETICA NEUE LIGHT"/>
                                  <w:sz w:val="16"/>
                                  <w:szCs w:val="16"/>
                                </w:rPr>
                              </w:pPr>
                            </w:p>
                            <w:p w14:paraId="7F9809AD" w14:textId="77777777" w:rsidR="00CC20BD" w:rsidRPr="00F214AA" w:rsidRDefault="00CC20BD" w:rsidP="00CC20BD">
                              <w:pPr>
                                <w:spacing w:after="12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Which is based on:</w:t>
                              </w:r>
                            </w:p>
                            <w:p w14:paraId="06B83294" w14:textId="77777777" w:rsidR="00CC20BD" w:rsidRPr="00AD3A9A" w:rsidRDefault="00CC20BD" w:rsidP="00CC20BD">
                              <w:pPr>
                                <w:spacing w:before="120"/>
                                <w:jc w:val="center"/>
                                <w:rPr>
                                  <w:rFonts w:ascii="helev" w:hAnsi="helev" w:cstheme="minorHAnsi"/>
                                  <w:sz w:val="16"/>
                                  <w:szCs w:val="16"/>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pic:pic xmlns:pic="http://schemas.openxmlformats.org/drawingml/2006/picture">
                        <pic:nvPicPr>
                          <pic:cNvPr id="483" name="Graphic 483" descr="Stuffed Toy outline"/>
                          <pic:cNvPicPr>
                            <a:picLocks noChangeAspect="1"/>
                          </pic:cNvPicPr>
                        </pic:nvPicPr>
                        <pic:blipFill>
                          <a:blip r:embed="rId20" cstate="print">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676275" y="1533525"/>
                            <a:ext cx="321945" cy="311150"/>
                          </a:xfrm>
                          <a:prstGeom prst="rect">
                            <a:avLst/>
                          </a:prstGeom>
                        </pic:spPr>
                      </pic:pic>
                      <pic:pic xmlns:pic="http://schemas.openxmlformats.org/drawingml/2006/picture">
                        <pic:nvPicPr>
                          <pic:cNvPr id="484" name="Graphic 484" descr="Home outline"/>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1133475" y="1504950"/>
                            <a:ext cx="352425" cy="340360"/>
                          </a:xfrm>
                          <a:prstGeom prst="rect">
                            <a:avLst/>
                          </a:prstGeom>
                        </pic:spPr>
                      </pic:pic>
                      <pic:pic xmlns:pic="http://schemas.openxmlformats.org/drawingml/2006/picture">
                        <pic:nvPicPr>
                          <pic:cNvPr id="485" name="Graphic 485" descr="Money outline"/>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180975" y="1514475"/>
                            <a:ext cx="356870" cy="344805"/>
                          </a:xfrm>
                          <a:prstGeom prst="rect">
                            <a:avLst/>
                          </a:prstGeom>
                        </pic:spPr>
                      </pic:pic>
                      <wps:wsp>
                        <wps:cNvPr id="510" name="Text Box 510"/>
                        <wps:cNvSpPr txBox="1"/>
                        <wps:spPr>
                          <a:xfrm>
                            <a:off x="104775" y="1800225"/>
                            <a:ext cx="451963" cy="252553"/>
                          </a:xfrm>
                          <a:prstGeom prst="rect">
                            <a:avLst/>
                          </a:prstGeom>
                          <a:noFill/>
                          <a:ln w="6350">
                            <a:noFill/>
                          </a:ln>
                        </wps:spPr>
                        <wps:txbx>
                          <w:txbxContent>
                            <w:p w14:paraId="360D170F" w14:textId="77777777" w:rsidR="00CC20BD" w:rsidRPr="00F214AA" w:rsidRDefault="00CC20BD" w:rsidP="00CC20BD">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11" name="Plus Sign 511"/>
                        <wps:cNvSpPr/>
                        <wps:spPr>
                          <a:xfrm>
                            <a:off x="504825" y="1895475"/>
                            <a:ext cx="139652" cy="109144"/>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64" name="Plus Sign 64"/>
                        <wps:cNvSpPr/>
                        <wps:spPr>
                          <a:xfrm>
                            <a:off x="1009650" y="1885950"/>
                            <a:ext cx="139652" cy="109144"/>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65" name="Text Box 65"/>
                        <wps:cNvSpPr txBox="1"/>
                        <wps:spPr>
                          <a:xfrm>
                            <a:off x="600075" y="1809750"/>
                            <a:ext cx="451963" cy="252553"/>
                          </a:xfrm>
                          <a:prstGeom prst="rect">
                            <a:avLst/>
                          </a:prstGeom>
                          <a:noFill/>
                          <a:ln w="6350">
                            <a:noFill/>
                          </a:ln>
                        </wps:spPr>
                        <wps:txbx>
                          <w:txbxContent>
                            <w:p w14:paraId="6DF6EA4C" w14:textId="77777777" w:rsidR="00CC20BD" w:rsidRPr="00F214AA" w:rsidRDefault="00CC20BD" w:rsidP="00CC20BD">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6" name="Text Box 66"/>
                        <wps:cNvSpPr txBox="1"/>
                        <wps:spPr>
                          <a:xfrm>
                            <a:off x="1085850" y="1809750"/>
                            <a:ext cx="451963" cy="266663"/>
                          </a:xfrm>
                          <a:prstGeom prst="rect">
                            <a:avLst/>
                          </a:prstGeom>
                          <a:noFill/>
                          <a:ln w="6350">
                            <a:noFill/>
                          </a:ln>
                        </wps:spPr>
                        <wps:txbx>
                          <w:txbxContent>
                            <w:p w14:paraId="4799427C" w14:textId="77777777" w:rsidR="00CC20BD" w:rsidRPr="00F214AA" w:rsidRDefault="00CC20BD" w:rsidP="00CC20BD">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anchor>
            </w:drawing>
          </mc:Choice>
          <mc:Fallback>
            <w:pict>
              <v:group w14:anchorId="22C69A63" id="Group 478" o:spid="_x0000_s1103" style="position:absolute;margin-left:110.85pt;margin-top:1.85pt;width:127.8pt;height:166.5pt;z-index:251666433" coordsize="16230,21145"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cHb6GYQYAAMIoAAAOAAAAZHJzL2Uyb0RvYy54bWzsWltz&#10;0zgUft+Z/Q8ev0N8j5MhZbplYZkp0KHd4dmVlcSDbXllpUn31+93JNlpkl6gQMuWwBCso9vR8Xeu&#10;8ouXq6p0LrhsC1FPXP+55zq8ZiIv6tnE/fvs9bPUdVqV1XlWippP3Eveui8Pfv/txbIZ80DMRZlz&#10;6WCRuh0vm4k7V6oZDwYtm/Mqa5+LhtfonApZZQpNORvkMlti9aocBJ6XDJZC5o0UjLctqK9Mp3ug&#10;159OOVMfptOWK6ecuOBN6V+pf8/pd3DwIhvPZNbMC2bZyO7BRZUVNTbtl3qVqcxZyGJnqapgUrRi&#10;qp4zUQ3EdFowrs+A0/je1mneSLFo9Flm4+Ws6cUE0W7J6d7LsvcXb2Rz2pxISGLZzCAL3aKzrKay&#10;ov/BpbPSIrvsRcZXymEg+kkQegkky9AX+H4Ux1aobA7J78xj8z/vmDnoNh5ssLNsAJB2LYP222Rw&#10;Os8arkXbjiGDE+kU+cSNhiPXqbMKQP0I6GT1rORj56NY1DnPnSMhayDdoVFaWnpqL7t23EKM1wgu&#10;SONh7DoQUBIPgyA2oOslGI+iKEU/SRDyG4ZmRC+HbNzIVr3honLoYeICFXVO/GnEZRfHrQI7GN+N&#10;Ix5aURb566IsdYPUiR+V0rnIoAhqFeip5aJ6J3JDgzJ59s2BTK9OD007MpbXSkmr6M02Nihr2qYW&#10;tKHhhSh4g51Q9JO6LDmNK+uPfAqBAz+GkX5ls2nGGK+Vr3ls51nODTm+kRe9IK08xf792naBzbN3&#10;axsu7XiayrW16Cd7ZvfbJvcz9M6iVv3kqqiFvG6BEqeyO5vxnZCMaEhK5yK/BBylMLaqbdjrAq/9&#10;OGvVSSZhnKBsMLjqA36mpVhOXGGfXGcu5L/X0Wk89AW9rrOEsZu47T+LTHLXKd/W0KQwoZfvKN0A&#10;BAM05NWec90AtV5URwIQ8mHWG6Yfaawqu8epFNUn2ORD2hFdWc2w78RlSnaNI2UMMKw644eHehis&#10;YZOp4/q0YbQ4SZTQfLb6lMnG4l5BZd6LTnOz8RbyzViaWYvDhRLTQqvFWqZW1rAiZOoewpykJDFt&#10;Ts5I3f8QKycCDQig/WF3yHg4aoUOOrWl32BG/DAMYVzJjvhRkMKkYDxw29nTMEi82NqRyBv6QQe1&#10;zo535qEzI3dYkF6bSWEd4Cyh7Y18b9VztTpfaXMapt2RHgPUIz+KIK5rQG17DKgt3O8NbPULwhra&#10;f7eXTHtAW6DfDm+DbOuCelAn3gh/u/DCi73v4hx3oG1cNGF7w61d65cCAjW5w7WHRWvv7/b+bu/v&#10;gs4wXPF3Wl++zd8laYxA9BZ/lyJ5SkOrmI/n7/q8YO/vHiaMawo2xj+bGeNpJyu8u4KAWWpBsbCp&#10;QlRftEaVyc+L5pkJW4vzoizUpS5IwAoSU/XFScEoG6TGlQQTILWu840tOkREynnLEBSfqgWykNw5&#10;E5eOWKiyqDlhulvDrIjIuGDHgn1unVoczZGk8sO2QTBnQ8jB5nDd3GDnvCwaCuDI3dGzPTj236oq&#10;XCM7U7F4JdiiQopmSjCSl5lC/aedF02LZGDMq3OeI099myNQYCj/KCTUjSxqZVS4VZIrNqf9TQLG&#10;bALbd2im13zSiW6IipNhEtjs2o8RIG+n12HgjyIbFYe+75vyBBz2vayE5stwoh/BmHk9ePgfgTDa&#10;BSFIFoR/iYo/DfRBsX4w+nwkZVEPPy8addWvLoAFICNAUhd3wshDov0tTuqJwA/yMOnD2gaCZOH3&#10;DnXiJ2L96L3/WOvnp96ohx/y3e2iQBgn6dCmTyHKjJ4uGnxX6/cglZTYxyG2KilEsynl11ZSvGjY&#10;SQ1x5U5JNor9UULGg2ra8Cjxo0eWKGTYoz7hyPJXLBHGfl9LOSkXrXNazGqHiJvItq0bYqDYi1Jy&#10;MlQZTEfxjhXww1ESIzXTNwweVb9ud0K4a5sTNzqj36qy0j3EXXUStepKj1dqJKZEsr8k2F8SuM7+&#10;kmCdEiZ9ML42AKB9jf77ngcFNwVUP03jnSh0bwCoYLu/JaT7wv0tIW4UyYP9LLeESZ8O9UVTkDb1&#10;/0vvCOkedx3ZIjXYKpr+hJFtH+rsI9sndfmdJDsZG0j3gzWK+3HaOzhKeW/DdYI/j5+x9dcee1w/&#10;FK71F2P4UE5fz9qP+uhLvKtt/RHI+tPDg/8AAAD//wMAUEsDBAoAAAAAAAAAIQABJ/We1SYAANUm&#10;AAAUAAAAZHJzL21lZGlhL2ltYWdlMS5wbmeJUE5HDQoaCgAAAA1JSERSAAABgAAAAYAIBgAAAKTH&#10;tb8AAAABc1JHQgCuzhzpAAAABGdBTUEAALGPC/xhBQAAAAlwSFlzAAA7DgAAOw4BzLahgwAAJmpJ&#10;REFUeF7tnT/Idkt3lz/EIkUKCwuLFKKNiBARAnYGtIgWameTgIJFAgoWQTsRUmgn/gELBUELOwUb&#10;BQmBKBgIKGphoWBhIRiChUWIFrovzxnP/u4z97PWzJ49e/a9rwt+vOe87/Pse/+ZWWvNWmv2/QMR&#10;ERERERERERERERERERERERERERERERERERERERERERERERERERERERERERERERERERERERERERER&#10;EREREREREREREREREREREREREREREREREREREREREZFb8Ns2/eSmP73pr2z6+5v+7bf6pZ3+yYv4&#10;WX5P1obn+/s38Xz/+iaeL8+T5/tfvtX/+Fb8d3nW/Oyf3MTvi8gHgeHGgGMEmPj/56A4DoblL2zC&#10;2Mi18AxGPl+O4fMVuTF7o1+b5CPFZ2AsZB4zny9ihfA7N4nIopT0ziyjUJOG4lx4vqRtRkT6PSJd&#10;xDmIyCJg+Mn5Xmn4X4Wh4JxkDFc79ldxLj5fkYtZzTC8inNzRdAPzxdnWru3K4hCMsVjEZkIUT+F&#10;utqkXFHWCNrg+ZJOuyrV0yrOVUQmQFRI5FWbiCvL1UAOOm9WXtW9E+ds15DISYyMCjkGxUSORy6X&#10;ZTyOZS/+jn+j22Rk4dHc8XtYKY24zxhjUkesEnnGHJdnioFGPNv98+XnRjkdjiciAzma8sGo8PvF&#10;CPTCeWA4jqafcCjyHSNSetxTjO/R54tT4FyOOCJXeyKDYFL2FgIxCkR/HOMMOHZv5HiWE+BaS5TL&#10;+REBc//4PMT5otddsYi/52f4+RJBY1Q5Fs7zDI4+36NG/yu4bj6j9tmRuJ9njTuRR9BrHJi0ZxmF&#10;GnxWTwTLeR6BzyVixcgXo177nJHiM4pzwMEcuc+f/nx1AiKd9BgHjCBR21VgKFqNcNYJcD+IwjG6&#10;/M6IXPlI8ayIxrMrhZ7nyzWfuaKL4Pkyxmrn9k78vIg00GocMAwYn6sMwysYqdp5vtM7J1CM/tGc&#10;9BXi+b0rePc83ysN/yutz1cnIJKk1TgwuWamA7JwThj22jnXxDXDnY3+O706g5Z0ysrPt2U1kF3p&#10;iTyalugKQ7JKVPiOFiewYmpntFruBwZ29W6aFmemExD5AqKqrAG8g/EvtBgJ9Y0wlp/4fK+sUYks&#10;C5M9Gx3S9XIX41DgnGvXor6vOzn3Qvb5EuCIyAsUcWsT5lV3NP6FGSsBDExp1eRekVIrffyIVRYi&#10;tcJ9RPw34u/5GX4e8bs8FxzzjBZTdEfjX8g6Aa5RRL4lm/q5q/HnnDn30fl9jodxLu2X3Mez7w+O&#10;AudQHEPtvI6Ke3VXsk6eZyXyeDBYmW6K0ZtqOBZGkygXg4MxKyJ6ZiIXw3oEjOWo6Hlv8GcY+yxn&#10;OASu9V0baYavni/iGZfnO/o+ZsezyONhktcmyF4Yg6OGGIpRwLi3RuOvrYwRfE5Lm+A7FaOPIVvF&#10;4Edwn7hftetpFfcwGy2X59uz2mp9vl/BKqn2Ga/imYo8GoxbbXLsNSIlgGEYEYlHkSlGqMcA7XVH&#10;o/8OriHzjCNFY2CUw0UjHAHHqB17L54zzkLkkZA6qE2MvZjUR4zgSMOwVy0y5f+PfBYGgbTEJxoF&#10;niHOoHbdWb2756NWG3vVPquVjONzFSCPJZq4GEQMeC9MriOReEZEpkejfn7vE6L9LFzrkdUYTvLo&#10;Pc/qiIHmHGvH3IvzF3kcRLnR5MVB9IKRqB1zJX1KmqcX0iSjCuRnKko/fQW/WzvmXqNqDyK3IWOg&#10;e6P/zKS7Uk+L+COOrghmqDcYyawCjgQ6IreDSRFNeHKwPWBMasdbQRh+nJOGv87qq7beSD2zN8Ax&#10;IY+ByL42CfbCGLRC0a4lJ8zPkobhs5jcnFfZAcukHdG9UsSxjhYVnwD3KLuZKtL++fJsOTYqz7in&#10;eNyzKs2Md9NA8hiiKJ2J2xoR8fPZDpyWSPyoQeKznNztYKS5d7V7Gonf45llx1DLqpFj9xCteE0D&#10;yWOIIq+eolt2Eve292VaVl9F9Gmfdz8Y8J4ovcfh8lnZFV/P6jRKb/U6FpHbEUVDGNsWmLyZIiIT&#10;PBsV7sGItxQpmcw4pJ7Pku/TEqEj7n+Pk4fMao/jtzr2TBrIYEE+HiZmbfDv1ToRMgaCyH+G8R+x&#10;gUi+D/c0m+JDR5xAZiXQugpg7NWOsxfjWOSjiVIpPUvhaML2GoNW49+7wpA82TQN6n3uGWPdM04j&#10;B9aT+hS5FVEutLUYlpmsPTnbVuNve+c8uNe1Z1AThrontZL5jNbjRse0ECwfz+gCcGZF0WqY+fmW&#10;SLPHwcgxokBiLxx5K5nAojVlE43VnvMUuRWRYW0tAEdFO/69lWznCc7FFs/ryBRWixh3rURjqzVi&#10;Z8VQO05RT1pJ5FZEedDWjTaRsW51KNmOEyZr67FlPC1OoDUYGB2xRw4AmUaUj2a0A4iO15KnbTH+&#10;Rv7r0OIEWp4bBeTaMYpaI3YdgDye0Q4gKtRmHQCTnQldO8ZeGv81aXEC2TGWqQO0oAOQxxMZ7Na2&#10;vchoZyYUPxM5piKN/7pknQBjJjsuar+/V4vBHn08kdsx2gFEhjtzvGxboRt11ifK2xdlCriRwW5N&#10;AekA5PGMdgBRV1G03Ceir/3eq1rbU+U6Mq9zQFERP3ImBB8tZFJAIh/N6BpAFL1/ZbiZkJm8P+ds&#10;ZHYvMik9nv1XNaLIkbS2lhLc1I5T1NpVJHI7ooi9Nc0SRfBfLdMz/f78fuuqRK4Hh51x7l8Z8Wi1&#10;2roqjMZq64pC5HZEEXvr5ppMXrVWuM3kijEgUZpA1iVbFK6Nj0xqsHVsRGO/Z7OayK2ItvB/FbG/&#10;I4rUXo+J08ikCHzFw/3J7O14HR+Z1GDPOI1WnK0rCpHbkYm8W/PtUWSF9iuLzHtkzPt/Dhlnv98l&#10;nEkN9hjrKFBxtSkfTyZl05pzzxwTYfizhd/WYrSsS6b7BjHusiuG1jGaOYevCtIiH8Po4hpk3w6Z&#10;iQZdin8emVViNC6LesZH5FgsAMtjiCZjT36VVUB2An8ljmHq5zMZMT4Ymz2RetT9ZtAhjyFTB6h1&#10;ZkRkjhvJPOznku0K+ko9jQFR/z9y3MljyOTsW9tBC5ml/jv1fqbch0yB9516o/TMmDT/L48is12/&#10;d1L0TnILv59PphhbU29XGL8TNR0YeMjjyKRrjvThRznXVzkJn0NrgHCkJTjTVWT6Rx5JVJTrLbgV&#10;Wia60f9zaFkFEEj0Gv9M9G/3jzyWTHR0dHt8JtVk9P88MuOC3H2v8YfMZ/Q0O4h8BEyu2qR41ZFJ&#10;kkk1Gf0/j8wq4Oxxx+rgiIMRuT2ZDVxHUkFRGsgl+HOJUpC9K0OMOuOqdsy9jtS4RD4CJktmg07P&#10;ZOTYUQ7WSfhcMm/87Ak8Mm2fRv8i35KZiIiaQQvRMvzIykLuDwa4Ni72ah1zmboWaj2uyEeTWTKj&#10;lokTpX8s/kpUqG1pQsgaf8edyAstrXkZJ5BJ/9h/LZnXNGRWiYzJaLwhUz8ib8h0ThRFTiCT/hGB&#10;qAYVjbWs8UcGHSJfEKVt9vpqYkbdRS7DpRClgfj3d7QY/953CYk8ipbXOPCztSV6FNW5AUcKPatF&#10;0jiZbp8ixqOpH5EkLU4A7Q16prvD7h8ptI4XNg5mWpeLcCCt3yAm8nhanQCdREzUKKJz85e8kqkD&#10;4Cgyr3fYi+MabIh0wITLtofuFU3mK3OxXNNPb+Ic/uWmX930tzb92U2/Y9Ons+r1R+kcxlQ2119U&#10;AhIR6aTXCXylqzoxfmbTv9pUOyf07zb93KbfsukTWfn6o1VjqzT+IoMY7QSuyMf+wqbaudT0Dzd9&#10;GqtfP2Osdi49YqxyPBEZSGv+9Z1mR2Z/ZtNvbqqdyzv9/KZP4S7XXzuPVlG30viLnATFuNrEy4ro&#10;bCasNn5lU+1cvtJ/2vSHN92dO13/kVUm9YGv9qWIyCAwKr2TlQhtJn9+U+08Mvprm+7Ona6/pa9/&#10;L1amRv0ikyHiaunHRrM7gP7Optp5ZPRPN92dO11/5rsp9iII8dUOIhfTkhaavQP4lzfVziOj/7zp&#10;RzbdmTtdf7YTqKR7jPpFFoHJmCkSz47Y/uOm2nlk9Bub7s6drj9yABh+3iFle6fIokQvk5vtAP7B&#10;ptp5ZPSLm+7Ona6fVzzUzqNodgOBiDQSvT5i9hfA/6VNtfPI6G9uujt3un4i+9p5FFFvEpGFibqD&#10;Zi/ff9+m/72pdi6RfmrT3bnT9ZNGrJ1HESkgEVmYqCvoivztX95UO5ev9Dc2jYJVD6kvCpd0QVEr&#10;YaWEs0Skzfg7umAQhfKRK6Wrrz+LDkDk5kQO4IrOjd+6iZee1c6nJq7hyHnyuxh8jDpGq/YZWeEc&#10;jna8zL7+I9TOZy8RWZjI4F1lWH73JjY2/fqm2nmh/7Xpb2/68U2tFKNPRH/U6L8Tq4beNtqzr38U&#10;tfPaS0QWZsUVwJ4/uOnvbsJQl9z4f9jEC9B6ct57w/96rWcJB9PrCEZf/0i4l6/XupcpIJHFiQzh&#10;St/MxCanH/3mP5vBWPXshB6tIzurj1z/GdgFJHJzojbQlRxAL1xDdJ0zhdP9lPtau74irlNEFiba&#10;CDZ7H8BoOP+zcvxHxYrkzkQOAKcrIgsTvQ5i9k7gUZDy6X1b5Uxx/+8KzrV2TUUEFyKyMJGRvGOU&#10;ivGPVjaRiF65N1x/6fMn4kU4Rf6u7AM4ml4iVcI53w3uQe16iu7s3EQeQfRKX/79TvQaf9JE/B5G&#10;rdcY4xh6Vx13zJfjHGvXUnSk4C0iE8Bo1SZv0Z2W8RjuKKX1Kgw/Tm50BN7TcXS3nHnkaHtbX0Vk&#10;ElEr3516uVuib64LI3126iWKkl91JycQObi71o9EHgMGsDZ59zrbSI6gxdDObsPk/vGZtXOp6S6p&#10;k6i76or3SIlII1EkN9NY9oChiYxREcb1KocW1Vv2Wv2ec3618y5yE5jITYi6WIiuVyZb9G29jh/b&#10;9LObOP7/3PRfN/3rTbyGoXd/RNQ6WbS6AY1qR3erZ4g8lih3vnI7X2SIilrTKn9k069tqh2rCMfQ&#10;k+bIpqtWLqJGq5m7pLFEHk9kRFctBGdz663GCAOd/VKW/7aJlUIrmXQQ933V+ku0arQDSOQmYGRq&#10;k3ivFQt6mUgaQ9ViRP/Epv++qXasd/rHm37XplYyqasVI+m7jhcReUNUCF6xDhBFoUTQLbl6voil&#10;pVtnr1/Y1ErGkK64+opWjHfc1CbyaKI6ANHqSkRdKKg1ev7jm2rHyeiXN/WQWcWsFk1Hm+3M/4vc&#10;jLvVAaIcek/+/C9uqh0rI2oGP7Gph2j1tVoRPjpfxpKI3IhMOqK39fEMovRPz4rlH22qHSurn97U&#10;Q7T6Wsn5ZtpYzf+L3JDIqK4SiWbSPz1R6N/bVDtWVn90Uw93KqpG6R/GkIjckOj1vmgFQxRFob2b&#10;qH5uU+14Wf2BTb1EaZUV2ipxVKxGaudXRGpORG5IJhJdoRsoclS9K5Xfs6l2vIx+Y1NrzWFPlAa6&#10;w31Hq7/CQkS+IFrir5CPjjpnjnSh/Oqm2jEj/dVNR7jDztoz6i4ishBRNxC6Og0UOakj6ZI/tOnf&#10;b6od953+zabfu+kI0X2/2rieVXcRkcWI8tFXGyM+v3ZeRUcNUcYJFvGSuJ/adJTIwF69uSrTqXQk&#10;BSYiixBNdnTlKiBKRYxoV/1Tm/75ptrxi35x0x/bNIKVHQDPOir+rpCiEpEBZIrBV64CIgc1qmDK&#10;qyF+ftO/2MSroDk2xd5/tunPbfrtm0YRdTZd2V4ZpdyQxV+RD2LlSR8VTM9qRfzRTT/yzX8OJyps&#10;93Y2HSWT+7f3X+TDyEz8q1YBUTvi1TWKHs7sbDpCJhBYaYe4iAwiKraiK1YBUZF2pVcnZInu9RUb&#10;wTKvfTD6F/lQKP7VJv1evbtuj5CpUaywYzkL1xMVWWe3WHJOUbEdGf2LfDCZFMAV6YmoVfVOrySI&#10;0j9XtFhGdRZ0x1SbiDSQWQWg2amgqBPoTmmgKNKebWgzbZ/I6F/kAWRWAbNTQZki9RV581Yym85m&#10;p38yqR+jf5GHkMm5o1H991miNBBR7Mq1AO5r9BWUs9M/UToKcU5XFP9F5CKyr0eYmRaI0kBo5Uh1&#10;tTw7Rj2T+rlTfUVEBpFJDcyMurMrk9kplAwZY8u/z3Ko3MtoRYUYAzNXJCKyCFmDO/O9NZkoGq1U&#10;sMxG2rO6q3iurDRq57AX52zqR+TBZFNBM1MXmcgVrWC8ssafn5kVaWdSacjUj4ikUkFoVhcO0X3t&#10;81+FUb0yHcR5Zp3VrIJ6puiLTP2IyP8DQ5CJYtEsJ5BJYRTN3rjG/eIzs/cMYzsDnk12NWLqR0T+&#10;P9moG83Iv2Nko5bKvfjZGUaNz2hxTpzXjEibZ5I1/isW0UXkYrL1ALSiE0AY5zPOjWO2RP2In53R&#10;QZWtQ6DZeztEpBEMH4YDo8OynmIdxgfjhtjJy98h/n2kwcvsEi6a4QSyrzF4FWkX7s2R6JvfxSlm&#10;ayR7cc4z7k+L8R+VKiv3heMxXrg/OGrEuSD+jrFaxumMeyFyW5hUTJLWKHOvMuGOpkJaDN4sI1f7&#10;7Ky4Hu4r58qxalE5959/w7BxD4sxqx0vEr83I83C9WTP8UgqqozNo/cFMUZZhfSei8hHwcQiijoy&#10;qWrieMXotcLkZKLXjlvTjLQCxrnlnDLiHtHFM/Lec44997wV7nn2vLnGVoNbjP6RgCQSzmBWU4HI&#10;UjC5Rhu0r9Q62YiSsy2OiOhwBhik2uevIFYaMyLblnvAM8yuCGcY/ZqYBzoCeQRMxpY8+xnKOoPW&#10;lQAGcAace+3zrxLGcsYqiOfRMnYw/lERmmOSrjpjFdoqxmV0viK3hIk2O7LKKMrJtjoBfnbGJF7B&#10;kSKcXjbCPgKfwbOqnUNNXxl/nilOlHNfbTyiWatJkSkw4Vom71XCIDD5Xg1HqxNAMyJiuMoRzDL8&#10;gLFuMdQ1J8z/80z4txWN/qtmrSZFTgUj0ZJLX0UYCZwWDoG8cI8TYBLzezOY5QhmGn7uXes18Yw4&#10;P4TB5/dbn9sqqjkykduA4eyNtvg9UkYYYCJAJjSTgT/J2SL+fmZaCeNX+/uvxLnNaIncMzKnzTFw&#10;hNzrWc4MGDs9gQPnO2M8lPuCk+Fcy/jkHvFnGZ+M3yOrXz6HY4vcitZlOyLiYcIw4FuNDZOwLPFr&#10;x75aGOQrorlyX/h8HBj3p2ZYeVb8G8aqrHx6nsNR+LwVa0WI+1fuSw/FMdeOHUknILeBwdoygTFI&#10;GKlRxobjcLyeiP1sYdxWgftUotarWdXwHzX6NbjnrY6A+7LCcxL5EgZpNgpnUI80/O9YzRlw3ayQ&#10;5Bt60z1niGfDWGHMnB11c/yWFSvnJbI02XwnA/+KlMiRZfhocQ+e7Agw/C0G8Cztjf4VUTYrn9p5&#10;1bTSClLkh2AC1Qbtq5hsKyxnV3EGT3IEPHfu+9WGH6NPsMJ9X2Esch6186yJ+yeyFETzTKragN2L&#10;CGaFCfcKk4pzuzpV9KkRHs+cXPpVqR7GJk4Hh8/KY8UxSEqodu6v4lpEliITSfMzdwGHwIoGg3xF&#10;tFqi0zuDkcXY8twzwcFI8cyu7GbqhftVu55XPTl1KIuRiVyYkHeZhO8oTgHDwvXMimbv5AxmGn2O&#10;XyL7YuxXje5bIOioXe9ergJkGaLon8F6dkfF1ZACw/jgJDDWGCPEvRnpKPaGbgUwtjxbHCPps1FG&#10;n+Nw7zCGHJt7yjXzWXeK6HvhOdfuy16uAuRymJS1wbkXBuvpYMTOWDHsHcKMrqoS4Y82+EXcI479&#10;6QY+guuv3Z+9XAXI5USRChP66ZN5z1mOYK99SqREziV6xkm8Pg/+H/FvJcLer2Q4Fsccbez30vB/&#10;H+597V7txT0TuYzImDlA62Bcz3YEdxCORcNfh3tSu2d74ZxFLoFIsTYoi4z+Y4i0n+gIrtx4dSei&#10;VYBpILmMaHDy75IDR0DB88w0y9Xi2ijsPqGIO4rMKmBG7Ufke0Sbppjo0s4nOQON/nFMs8pyRJEJ&#10;uV05zh2dgUZ/LNG+AOsAMp2o/ZNBK2PBGZBWO6P98og4F86JZ67RHw/PvXbfi7j/IlOhi6U2GIvc&#10;pHI+GNq9U5hRTMbYlBbT0loq5xKttpHIVMg71gZiEYZJroF7X3r4EekYhJMojqKsIPgT8Xdl/wAi&#10;mkc8Z4SxN7K/jvK83slnI1OJHAAGQ0TGEK3uXInJVKLClK1pIuNgdVabZ0UGXDIVUgq1gVikAxAZ&#10;B6m72jwr0gHIVKIVgEtSkXFEKSBrbjIViou1gVhkRCIyjsgBuOKWqUS9ye5OFBkDxr02x/YSmQoR&#10;fm0gFrFCEJHjkE6tzbEid93LdKLNKSxZReQ4UbqVArHIdGqDcS/zkiLHiTqA6MgTmQ47RmsDssg6&#10;gMgxovQPsgNILiF6H5BLU5FjROkfXhHhayDkEjIvqXI/gEgfzK+o/dNXQculRPlJOxRE+oiif2T6&#10;Ry4lSgMhB6lIGzRQRG8ANf0jl5NJA9kSKtJG9KoVxM+IXE5mqWpBWCRH9Kp1ZPQvy5ApViEjFpGv&#10;IaUapX6QO+1lKTK1AMTPicj3oWMuY/wJtoz+ZTkyqwBk9CLyw/BurYzxRwZRsiSZXYtF1gREvonk&#10;MwXfIl/7IEsTvSZ6L/YI+L4geSoETNHrVPZivpj6keWJvi7yVUyCUY6AScVEKcvpkceW51Aic8YR&#10;YsU6aj8L47Ec+3UuvJN5f7kVLZFNEY7jyDeJvcuj8nc6AcmCoX03fo84AcZnq+FH/PyReSEyHSYR&#10;kXhtQEfi9ygUtxrtr15LYe5UsnyVxsQYt8A8YCz3zgU+z530cltaClw1EYlluh5wFrXfL3I3smSJ&#10;UpjReMToY7T3qcge8fu+TFFuT2ancEY4A3ZJ1nKh0T4EJpNIhihoqa0mGZOMQVahR4x+EcepjXOR&#10;W0IOszbQe8UEwbGUCCmqOfDvIhmiYKKkgRh7Jb0zwugXcUyNv3wcTJjWDqGMMhPQPKpkwfjWxtBe&#10;jLna3x8RQY3FXvl4znIEX8kuIGkhu6t9hDD8BijyOIh2Zkw08//SytHmhYww/O9qWiKPofRH1ybJ&#10;CHFskRa+agU9IlKVrH5ZBWv4RV5g4o1OD7m8llYydYCsMPpE+xSXNfoiSVgeM3FqkyorJp+TTno4&#10;UugtRt8Uj8gAiJ56Vga2f0ovrWlJjb7IBEqaiAlXm4h70VMt0kOmDsAYJMjgZzX6IpOJnID5f+kF&#10;g14bU3vZXixyEdH7f5BRmRwhCjDKTnQRmUy0RLf/X44SNSGQ7xeRC2Dy1SZlEXUCkSNEhWD3mIhc&#10;RPQCOAvAcpRolWmXmchFRK+RsAAsR4kKwdQIROQCahNyLzs05Ch2AoksCN0XtclY5DeAySiiHcG+&#10;wllkMtEXzNgBJKOIak3sUheRiUTf2mQHkIwi6gSyFVRkMlELqO15Mgq6yWpjrMhuM5HJRC+Gc1LK&#10;KGwFFVkM87Iyi8gBsFtYRCYSbdF3D4CMInrnlB1nIpOJHIAv6ZJRRHsBdAAik4l6s3UAMgp3A4ss&#10;RvQaCHdnyih0ACKLoQOQmdTGWJEOQGQyOgCZSW2M7SUiE4m+qYllu8goovEmIhPRAchMdAAiC2EK&#10;SGZSG2N7ichEbAOVWbgPQGQxdAAyC3cCiyxGtBPYL+mQUUQOwO+eEJlM9DI4HYCMIvr2OR2AyGSi&#10;10H7JR0yiujb53wbqMhkom9p8vsAZBR++5zIYkST0i/pkFH47XMii+G3NMksonSjXz4kMpmoM8MX&#10;dMkoooYDv3xIZDK+oldm4a5zkQWJ3s/ixJSjRIEGEpELiHYDm5uVo0QtoO4BELkIW0HlbKIOIJsN&#10;RC7CVlA5m6gAbJAhchF2AsnZRAVgO4BELiJToLMQLL04vkQWx0KwnEW02dDXQItcTFQItg4gvZDf&#10;r42pIseWyMVEhWDrANJLlP+3ACxyMeZp5Qyi7wBAjiuRBYgiNb8bQFqJ+v/dACayCNYBZDRR/7+v&#10;gBZZhKhbA7lclyykFaP3TNn/L7IQ0YQ1DSRZDChEbkb0pR12A0mWKP1jSlFkMYzaZASMkdrY2cvV&#10;pMhiZPK2Fu4kItr8xRgzkBBZENNAcpTo1SKmf0QWJbN5x3cDyTuiL39Bdv+ILEy0KcwNPPKOzAqS&#10;VKOILEo0iRErBZE91pBEbgwTmAkaTWKEkxDZExV/ixg7FoFFFqHF8O/lJJYCYyhKHb7K1YDIxVC0&#10;i7o23slVgBQye0hqIuiwqUBkMhj+X9pUm5RZWdCTwtGxRBBiXUnkZHrTPe/kjk7pjf5rsj4gcgKj&#10;DX8Rx5NnE733p0fWB0QGcSTPn5E53OeSee9Pr6wPiBzgaJ4fp0GKx+91lXdE3yeN+JnWDqG9rA+I&#10;NHA03cPvYfhLgTfq73a5/lyi/P/+vT+MqSMpSOsDIl8wwvDXJhnHrf18ke92eS5RCqg2NhijtZ/N&#10;yoBD5IWjeX5SRV8tszl+7ffcCyCMgdrY+MpQM9be/V5GBCvWB+TxjMjzZycS0Vzp+Cj1gZImkmdD&#10;mrCsPPkzOzZwBNYHRBoZke7RgMsqWB8QSULU3xs1McmcLLIqR+sDOBKRj+Ro1B/l+UVW4Gh9gLSQ&#10;AY58FEeKvC15fpFVOFofcH+KfAS9Ub95fvkEjtQHCH5EbkvPUtg8v3wivfUBU0JyS3qMv3l++WR6&#10;6wMERc4LuQ2tg5wBbp5fnkJvfYBamsjSZL9btYio3zy/PBHqA7U58U6uBGRpWoy/Ub/INwa9pUOO&#10;eWPAJMuBMa8N2JqI+i1siXxHS5HY7iBZCiISIpPaYH0VA90IRuT7sBqozZma9q+qFrmU7NfqafxF&#10;vqbFCfgqc7mcbCFL4y+S493ry19lPUAuhTx+JvWj8RdpI+sETAXJZWRSPxSsNP4i7WSdgKkgmU5m&#10;cLI6cPOKSD+ZTZV2Bcl0MgPTNxqKHIPVc2bXsBvEZBqZ3L+pH5ExkOKpzbG9XAXINDI7fk39iIwj&#10;U29zc6WcTmZJameCyFiYd7W5thdpWZFTybzywehfZDxR3Y20rMip8B6f2uArMhcpcg6ZzjtbQuU0&#10;MstQ3/Apch5R+tU0kJxGFIG4NV3kXKIGDNNAchrRe38s/vaDcyW9hnh1xid1dHAtGC6ujTHiKrGf&#10;zCrcbiA5hagVDQch7byL6ljO33kyY6xwZrU9IzgD6YM62+v93Ms6gJxClH+0+6edzOt/77Yi+Mrw&#10;72XA0Af3tnY/i9yBL8OJDJW5xz4ym+qKVncEGH6uJzL8RXaM9RGNGVOxMpyo/98lfR9RNFfTSnl0&#10;jD4rv0zE/yodQB/RqyEMxmQ4UQEYAyDtZN7z8pVwBkSEGGGM8dkUg89n4vRbjf5eHEPa4RnU7meR&#10;DkCGEzkAJ3M/UVGvRUx+nAIFZJ4JKwUMdjZ1hHFBpPxwTjx3nDvGPvNWyqw4T99g2U/keEWGgjGp&#10;DbQiC3r9YHCjbf6jhQHBoCP+OzIoI4UzsVXxGJEzZkyJDCNyAPZ2H4eIGONYu7+fIFY6BAoap+Po&#10;AGQqUbFSBzAOUi8j0y1Xi9WFhn8s0YrNFZYMJUpRuPlkPDjVOzsCDf956ABkKpEDsAYwHgxnT5vo&#10;KmLMaPzPIXIA3ncZSmSI7AIaB5P37tH/Xo6N8dTu814iQ4n61d19OAZaNke2ha4irsk60RiiXfkE&#10;DiJDcdCdC/cXJ1q7txmVfDsOBGdN1L3v349SBkX8HMJgcz4coxyXczy6MuG45qePwfOo3dsinrnI&#10;UEhL1AZbEUZD2il5/qyBfhW/11po5Wcxwgijzp/8XcsxIiMUiWtu+Tz5jqgex70VGU5kpIzs8mD8&#10;jkbTV2+o4hqObmCzPtBONGZMtckpRLlpokKJOZrnx/BzjFVgFXHkevhdjVYOnG7tHu7F8xAZDkvL&#10;2oArMvf4NaPy/KumTqwPnE/UjME9FDmFaPAhJ/D3wWDPzvNfifWB8yDIqt2zIvP/chpMysiImQb6&#10;Du7X3fP8vXDt1gfGQtqvdp/2Wik1KB9INKkxdvJ5ef5eSHtFUetXsj7wHVH60PSPnI5poK/59Dx/&#10;L9YHjsG1R6tv0z8yhWgiYwCfBgb7SXn+XqwP9EE6rHY/9iI4EzkdJmFtAO71lMGIMSK67TX86K55&#10;/l64Z9YH8rCqjMYXY0hkCgzI2iDciwH76UbNPP8xrA/E4Cwz98jir0wlk+f+1KjEPP9YrA+8J5P6&#10;eWLKVS4G41UbjK/6pLZQrtk8/3lYH/hhiOozY83oXy4hO2GJmO8MRmVEnv/u92EG3Ouj9YFPCDoY&#10;K5nxhtMTuYxMDpyBfFfjZ57/GhgvT60PkM7KpMSYV09qHpAFYaLWBuer7uYEOFfz/NfztPoA4y57&#10;ve6UliVoWbKvHg1jsM3zr8cT6gMtxt/UjywDE6slTbLiHgGuwTz/2vCMPrU+kC34IuaaAYYsBQOy&#10;Zam+UgRjnv9e4GQ/pT7AvGEu1M6zJuaYxl+WhFxrSwTNz145Ec3z35u71wcIGlrOn/HmClOWhgHa&#10;4gTQ7InIxDPP/zkcrQ8QBMxcwfWsOBlzvutHbgFOoDaIIzERzxzkTLwjqQNknn9NcMZH6wM827NW&#10;pJxfj+FHGn+5HQz22mDOiAFPhD5iVYCxZlL3TLy9zPPfA573kbReEcdg3BwZg8Xo45h6V5tXp6lE&#10;umEyHjW85EiZjPQ8EwV9NRnKhCMlgMHunXR7cQzTPffjaH3gVWUMMhY4NuMMMcYZl4i/52cYe0fH&#10;PeI4jju5PS1dDllhmEcY+HfS8H8GR+sDV4k549iTj4FI6UyDPVJEXpyvfAYY0qP1gVlijrCSEPk4&#10;mIgj8rNnyTz/Z4NTX9URuOKUx0C+dCVHQK7YyfccVnIEGH7qBo49eRxXT0Qifg3/c7ly/GH4+Ww7&#10;fOTxMAlmTUQmnjl+eYVAgHFRGzOjxNgr7aUGHSIVSA+VVrraJOqRE09aYJzQhTNiDNIOyrEIOBx7&#10;Io3sHQKTiXw9Br022fh7/r1MOqI6J54chcaA0uPPuGK1SkBRxiR/8v+ojLuyR0BETgTjTgpJIy8i&#10;IiIiIiIiIiIiIiIiIiIiIiIiIiIiIiIiIiIiIiIiIiIiIiIiIiIiIiIiIiIiIiIiIiIiIiIiIiIi&#10;IiIiIiIiIiIiIiIiIiIiIiIiIiIiIiICP/jB/wVgXFQe2MwlsQAAAABJRU5ErkJgglBLAwQKAAAA&#10;AAAAACEACsCrJZgWAACYFgAAFAAAAGRycy9tZWRpYS9pbWFnZTIuc3ZnPHN2ZyB2aWV3Qm94PSIw&#10;IDAgOTYgOTYiIHhtbG5zPSJodHRwOi8vd3d3LnczLm9yZy8yMDAwL3N2ZyIgeG1sbnM6eGxpbms9&#10;Imh0dHA6Ly93d3cudzMub3JnLzE5OTkveGxpbmsiIGlkPSJJY29uc19TdHVmZmVkVG95X00iIG92&#10;ZXJmbG93PSJoaWRkZW4iPjxnIGlkPSJJY29ucyI+PHBhdGggZD0iTTY2LjkxMiA2Ny44MjhDNjgu&#10;NTY1OCA2My42ODEyIDY4LjkzOTIgNTkuMTM0IDY3Ljk4NCA1NC43NzMgNjkuMzg0IDU0LjM2MyA3&#10;MC42ODQgNTMuOTMyIDcxLjc5MiA1My40OTEgNzUuNjUzMiA1MS45OTE0IDc3LjU2NzYgNDcuNjQ1&#10;NyA3Ni4wNjggNDMuNzg0NSA3NC41Njg0IDM5LjkyMzQgNzAuMjIyNiAzOC4wMDg5IDY2LjM2MTUg&#10;MzkuNTA4NSA2Ni4zNTc3IDM5LjUxIDY2LjM1MzggMzkuNTExNSA2Ni4zNSAzOS41MTNMNjYuMjIg&#10;MzkuNTY1QzY1LjAyODcgMzkuOTkzIDYzLjgyMzcgNDAuMzc3NyA2Mi42MDUgNDAuNzE5IDYyLjA4&#10;MSA0MC44NjYgNjEuNTQ5IDQwLjk4MSA2MS4wMTUgNDEuMDc4IDY0Ljc5MSAzNy43NzcxIDY2Ljk3&#10;MDIgMzMuMDE1MyA2NyAyOCA2NyAyNy41NzcgNjYuOTYzIDI3LjE2MiA2Ni45MzMgMjYuNzQ2TDY3&#10;LjQ0IDI2LjQ3OEM3Mi4zOTUxIDI0LjAzOSA3NC40MzQ5IDE4LjA0NDkgNzEuOTk1OSAxMy4wODk4&#10;IDY5LjU1NjkgOC4xMzQ2OCA2My41NjI4IDYuMDk0OTQgNTguNjA3NyA4LjUzMzkxIDU3LjI4MzIg&#10;OS4xODU4NiA1Ni4xMTk0IDEwLjEyMyA1NS4yIDExLjI3OEw1NS4xNjcgMTEuMzM5QzUwLjU1ODYg&#10;OS41NTUwMSA0NS40NTA0IDkuNTU1MDEgNDAuODQyIDExLjMzOUw0MC44MSAxMS4yOEMzNy4zNjk5&#10;IDYuOTU5MzYgMzEuMDc4NyA2LjI0NTUxIDI2Ljc1OCA5LjY4NTU2IDIyLjQzNzQgMTMuMTI1NiAy&#10;MS43MjM1IDE5LjQxNjkgMjUuMTYzNiAyMy43Mzc1IDI2LjA4MjUgMjQuODkxNyAyNy4yNDU1IDI1&#10;LjgyODIgMjguNTY5IDI2LjQ4TDI5LjA2OSAyNi43NDRDMjkuMDM5IDI3LjE2MSAyOS4wMDIgMjcu&#10;NTc3IDI5LjAwMiAyOC4wMDIgMjkuMDMxNyAzMy4wMTU2IDMxLjIwOTMgMzcuNzc2IDM0Ljk4MyA0&#10;MS4wNzcgMzQuNDU2IDQwLjk3NyAzMy45MzIgNDAuODY3IDMzLjQxNSA0MC43MjIgMzIuMTk2MyA0&#10;MC4zOCAzMC45OTAzIDM5Ljk5NSAyOS43OTcgMzkuNTY3IDI1LjkzNzcgMzguMDYyNiAyMS41ODk2&#10;IDM5Ljk3MTUgMjAuMDg1MiA0My44MzA4IDE4LjYwMDQgNDcuNjM5NiAyMC40MzkzIDUxLjkzNTkg&#10;MjQuMjIgNTMuNDkxIDI1LjMyIDUzLjkzMiAyNi42MzMgNTQuMzYzIDI4LjAyOCA1NC43NzMgMjcu&#10;MDU3OCA1OS4xNzI2IDI3LjQ0NjIgNjMuNzYzIDI5LjE0MiA2Ny45MzdMMjMuNTc0IDcxLjExOUMx&#10;OS4xMjYzIDczLjU4NTcgMTcuMzMyNCA3OS4wNjQ0IDE5LjQ2IDgzLjY4NCAyMS43NTEyIDg4LjQw&#10;NCAyNy40MzQ5IDkwLjM3MjkgMzIuMTU0OSA4OC4wODE2IDMyLjM0NjIgODcuOTg4OCAzMi41MzQ0&#10;IDg3Ljg4OTUgMzIuNzE5IDg3Ljc4NEw0NC45ODUgODAuNzc1QzQ2Ljk4NDEgODEuMTIxNyA0OS4w&#10;Mjc5IDgxLjEyMTcgNTEuMDI3IDgwLjc3NUw2My4wMSA4Ny42MThDNjQuNTI5NyA4OC40ODYzIDY2&#10;LjI0OTggODguOTQyNyA2OCA4OC45NDIgNzMuMjEwNSA4OC45OTgzIDc3LjQ4MDEgODQuODIgNzcu&#10;NTM2NCA3OS42MDk1IDc3LjU3MzYgNzYuMTYxNSA3NS43MjY5IDcyLjk2NzggNzIuNzIgNzEuMjhM&#10;NjYuODcgNjcuOTM5Wk02NC45MTIgMTkuODI4QzYzLjk1NjUgMTguMDYyOCA2Mi43MTUgMTYuNDY4&#10;MSA2MS4yMzggMTUuMTA5TDYxLjI4IDE1LjA4M0M2Mi42MjQ2IDE0LjEyMzQgNjQuNDkyNSAxNC40&#10;MzU0IDY1LjQ1MjEgMTUuNzggNjYuMzAyMyAxNi45NzEzIDY2LjE2NTYgMTguNjAyOCA2NS4xMjkg&#10;MTkuNjM2Wk02My4wMTIgOS41MjhDNjQuODI2MiA5LjUyMTk5IDY2LjU4NzIgMTAuMTM5OSA2OCAx&#10;MS4yNzggNzEuNDQ3IDE0LjAyNyA3Mi4wMTI4IDE5LjA0OTcgNjkuMjYzOSAyMi40OTY3IDY4LjU1&#10;NTggMjMuMzg0NiA2Ny42NjYzIDI0LjExMTIgNjYuNjU1IDI0LjYyOCA2Ni40NTE5IDIzLjYzNzUg&#10;NjYuMTYxMSAyMi42NjcgNjUuNzg2IDIxLjcyOEw2Ni40ODYgMjEuMTFDNjguNDY4IDE5LjE5NTEg&#10;NjguNTIyNCAxNi4wMzYxIDY2LjYwNzYgMTQuMDU0MSA2NC45MDA5IDEyLjI4NzYgNjIuMTYyNSAx&#10;Mi4wMjU4IDYwLjE1MiAxMy40MzdMNTkuNTk0IDEzLjc3M0M1OC43OTQ2IDEzLjE3OTcgNTcuOTUg&#10;MTIuNjQ5NyA1Ny4wNjggMTIuMTg4IDU4LjU3ODQgMTAuNDkzMiA2MC43NDA5IDkuNTI0NiA2My4w&#10;MTEgOS41MjZaTTI2Ljc2IDIyLjUxNUMyNC4wMDUyIDE5LjA2NTkgMjQuNTY0NSAxNC4wMzczIDI4&#10;LjAxIDExLjI3OCAzMS4zMTQ0IDguNjI4MyAzNi4xMTM2IDkuMDIzNDggMzguOTQgMTIuMTc4IDM4&#10;LjA1NyAxMi42NDA0IDM3LjIxMTQgMTMuMTcxIDM2LjQxMSAxMy43NjVMMzUuODkzIDEzLjQ1NEMz&#10;My44Nzg1IDEyLjAzMjkgMzEuMTMwNCAxMi4yODQxIDI5LjQwNyAxNC4wNDcgMjcuNDkxIDE2LjAy&#10;ODcgMjcuNTQ0MyAxOS4xODg0IDI5LjUyNiAyMS4xMDQzIDI5LjUzNjYgMjEuMTE0NiAyOS41NDcz&#10;IDIxLjEyNDggMjkuNTU4IDIxLjEzNUwzMC4yMTcgMjEuNzE2QzI5Ljg0MTMgMjIuNjU0OSAyOS41&#10;NTAyIDIzLjYyNTQgMjkuMzQ3IDI0LjYxNiAyOC4zNDc0IDI0LjEwNCAyNy40NjYyIDIzLjM4ODMg&#10;MjYuNzYgMjIuNTE1Wk0zMC45MTUgMTkuNjdDMjkuNzI4MSAxOC41MzE0IDI5LjY4OSAxNi42NDYy&#10;IDMwLjgyNzYgMTUuNDU5NCAzMS4zOTA1IDE0Ljg3MjYgMzIuMTY4OSAxNC41NDE1IDMyLjk4MiAx&#10;NC41NDMgMzMuNjIwNyAxNC41NDUxIDM0LjI0MzMgMTQuNzQzIDM0Ljc2NiAxNS4xMSAzMy4yOSAx&#10;Ni40NjkxIDMyLjA0OSAxOC4wNjMgMzEuMDkzIDE5LjgyN1pNMzEgMjhDMzEgMTkuMTc4IDM4LjYy&#10;NiAxMiA0OCAxMiA1Ny4zNzQgMTIgNjUgMTkuMTc4IDY1IDI4IDY1IDM2LjgyMiA1Ny4zNzQgNDQg&#10;NDggNDQgMzguNjI2IDQ0IDMxIDM2LjgyMiAzMSAyOFpNMzAuOTc0IDY3LjEyOEMyOS40NDI3IDYz&#10;LjM0NDMgMjkuMDk2NSA1OS4xODQ4IDI5Ljk4MSA1NS4yTDMwLjE0NiA1NC40NTEgMzAuNjg4IDUy&#10;LjQ5OEMzMC44NDE0IDUxLjk2NzQgMzAuNTM1NiA1MS40MTMgMzAuMDA1IDUxLjI1OTcgMjkuNDc0&#10;NCA1MS4xMDYzIDI4LjkyIDUxLjQxMjEgMjguNzY2NiA1MS45NDI3IDI4Ljc2NDcgNTEuOTQ5NCAy&#10;OC43NjI4IDUxLjk1NjIgMjguNzYxIDUxLjk2M0wyOC41MiA1Mi44MjhDMjcuMDk2IDUyLjQwOCAy&#10;NS44OTggNTIuMDA1IDI0Ljk2MyA1MS42MjggMjIuMTQzIDUwLjQ5ODkgMjAuNzcyNCA0Ny4yOTc1&#10;IDIxLjkwMTUgNDQuNDc3NSAyMy4wMzA2IDQxLjY1NzUgMjYuMjMyIDQwLjI4NjggMjkuMDUyIDQx&#10;LjQxNkwyOS4wODUgNDEuNDI5IDI5LjExOSA0MS40NDFDMzAuMzUyIDQxLjg4NCAzMS42MTkgNDIu&#10;Mjg3IDMyLjg3MyA0Mi42NDEgMzQuNjE4MyA0My4xMjAyIDM2LjQxNzMgNDMuMzc1OSAzOC4yMjcg&#10;NDMuNDAyIDQ0LjI4NDIgNDYuODYgNTEuNzE3OCA0Ni44NiA1Ny43NzUgNDMuNDAyIDU5LjU5IDQz&#10;LjM3NzMgNjEuMzk0NiA0My4xMjE2IDYzLjE0NSA0Mi42NDEgNjQuNDA0IDQyLjI4OCA2NS42NjYg&#10;NDEuODg1IDY2Ljg5NiA0MS40NDFMNjYuOTM2IDQxLjQyNyA2Ni45NzUgNDEuNDExIDY3LjA3NSA0&#10;MS4zNzFDNjkuOTA3MSA0MC4yNzI4IDczLjA5MzMgNDEuNjc4NCA3NC4xOTE1IDQ0LjUxMDUgNzUu&#10;Mjg5NyA0Ny4zNDI2IDczLjg4NDEgNTAuNTI4OCA3MS4wNTIgNTEuNjI3IDcwLjA4MSA1Mi4wMTMg&#10;NjguODkxIDUyLjQxNCA2Ny41MjIgNTIuODE3TDY3LjI4NCA1MS45NjFDNjcuMTM2MyA1MS40Mjg2&#10;IDY2LjU4NDkgNTEuMTE2OCA2Ni4wNTI1IDUxLjI2NDUgNjUuNTIwMSA1MS40MTIyIDY1LjIwODMg&#10;NTEuOTYzNiA2NS4zNTYgNTIuNDk2TDY1LjczOSA1My44NzIgNjYuMDMxIDU1LjE5OEM2Ni45MTkz&#10;IDU5LjIwMTUgNjYuNTY1NiA2My4zODA3IDY1LjAxNyA2Ny4xNzhMNjQuNzYyIDY3LjgwNSA2My45&#10;NzIgNjkuNTg5QzYzLjczNjIgNzAuMDg4NCA2My45NDk4IDcwLjY4NDQgNjQuNDQ5MiA3MC45MjAy&#10;IDY0Ljk0ODcgNzEuMTU2MSA2NS41NDQ3IDcwLjk0MjQgNjUuNzgwNSA3MC40NDMgNjUuNzg3NCA3&#10;MC40Mjg1IDY1Ljc5MzkgNzAuNDEzOCA2NS44IDcwLjM5OUw2Ni4wNzQgNjkuNzggNzEuNzI3IDcz&#10;LjAxMUM3NS4zMTUxIDc1LjAwNzcgNzYuNjA1MiA3OS41MzUgNzQuNjA4NiA4My4xMjMxIDczLjI3&#10;NyA4NS41MTU5IDcwLjczOCA4Ni45ODMxIDY4IDg2Ljk0MiA2Ni41OTcyIDg2Ljk0MjEgNjUuMjE4&#10;NyA4Ni41NzY3IDY0IDg1Ljg4Mkw1My43ODQgODAuMDQzQzU0LjM4NjYgNzkuNzk4MSA1NC45NjE4&#10;IDc5LjQ5MDQgNTUuNSA3OS4xMjUgNTUuOTY1NSA3OC44Mjc3IDU2LjEwMTggNzguMjA5NCA1NS44&#10;MDQ1IDc3Ljc0NCA1NS41MDcyIDc3LjI3ODUgNTQuODg4OSA3Ny4xNDIyIDU0LjQyMzUgNzcuNDM5&#10;NCA1NC40MDc3IDc3LjQ0OTUgNTQuMzkyMiA3Ny40NiA1NC4zNzcgNzcuNDcxIDUzLjQwMTcgNzgu&#10;MTIyNCA1Mi4yOTQxIDc4LjU0OTMgNTEuMTM0IDc4LjcyMUw1MC42ODUgNzguOEM0OC45MTIzIDc5&#10;LjEwOCA0Ny4wOTk3IDc5LjEwOCA0NS4zMjcgNzguOEw0NS4wNzIgNzguNzU2IDQ0LjkxMyA3OC43&#10;M0M0My43NTE3IDc4LjU1NSA0Mi42NDM1IDc4LjEyNSA0MS42NjggNzcuNDcxIDQxLjIyIDc3LjE0&#10;ODEgNDAuNTk1IDc3LjI0OTUgNDAuMjcyIDc3LjY5NzUgMzkuOTQ5MSA3OC4xNDU1IDQwLjA1MDUg&#10;NzguNzcwNSA0MC40OTg1IDc5LjA5MzQgNDAuNTEzNyA3OS4xMDQ0IDQwLjUyOTIgNzkuMTE0OSA0&#10;MC41NDUgNzkuMTI1IDQxLjA3ODUgNzkuNDg2NiA0MS42NDgzIDc5Ljc5MTUgNDIuMjQ1IDgwLjAz&#10;NUwzMS43MjcgODYuMDQzQzI4LjEzMSA4OC4wOTg4IDIzLjU0OTQgODYuODUwMyAyMS40OTM2IDgz&#10;LjI1NDMgMjEuNDA5NyA4My4xMDc2IDIxLjMzMDggODIuOTU4MSAyMS4yNTcgODIuODA2IDE5LjU3&#10;NjcgNzkuMTM1IDIxLjAyMTggNzQuNzg5NiAyNC41NjYgNzIuODU2TDI5Ljk2NiA2OS43NzEgMzAu&#10;MjQ3IDcwLjQwNUMzMC40MDcgNzAuNzY2MyAzMC43NjQ4IDcwLjk5OTUgMzEuMTYgNzEgMzEuMjk3&#10;OSA3MC45OTk3IDMxLjQzNDIgNzAuOTcwNCAzMS41NiA3MC45MTQgMzIuMDY0NyA3MC42OTAyIDMy&#10;LjI5MjUgNzAuMDk5OCAzMi4wNjkgNjkuNTk1WiIvPjxjaXJjbGUgY3g9IjQwLjAwNiIgY3k9IjI2&#10;LjUyOCIgcj0iMiIvPjxwYXRoIGQ9Ik00OC4wMDYgNDEuNTI4QzUyLjI1NSA0MS41MjggNTUuNzEy&#10;IDM4LjM4OCA1NS43MTIgMzQuNTI4IDU1LjcxMiAzMC42NjggNTIuMjU1IDI3LjUyOCA0OC4wMDYg&#10;MjcuNTI4IDQzLjc1NyAyNy41MjggNDAuMyAzMC42NjkgNDAuMyAzNC41MjggNDAuMyAzOC4zODcg&#10;NDMuNzU3IDQxLjUyOCA0OC4wMDYgNDEuNTI4Wk00OC4wMDYgMjkuNTI4QzUxLjE1MiAyOS41Mjgg&#10;NTMuNzEyIDMxLjc3MSA1My43MTIgMzQuNTI4IDUzLjcxMiAzNy4yODUgNTEuMTUyIDM5LjUyOCA0&#10;OC4wMDYgMzkuNTI4IDQ0Ljg2IDM5LjUyOCA0Mi4zIDM3LjI4NSA0Mi4zIDM0LjUyOCA0Mi4zIDMx&#10;Ljc3MSA0NC44NTkgMjkuNTI4IDQ4LjAwNiAyOS41MjhaIi8+PGNpcmNsZSBjeD0iNTYuMDA2IiBj&#10;eT0iMjYuNTI4IiByPSIyIi8+PHBhdGggZD0iTTQ4LjAwNiAzNS4wMjhDNDkuMTE4NCAzNC45Mjk3&#10;IDQ5Ljk0MDUgMzMuOTQ4MiA0OS44NDIyIDMyLjgzNTggNDkuNzQzOCAzMS43MjM1IDQ4Ljc2MjQg&#10;MzAuOTAxNCA0Ny42NSAzMC45OTk3IDQ2LjYwNjMgMzEuMDkxOSA0NS44MDU5IDMxLjk2NjIgNDUu&#10;ODA2IDMzLjAxNCA0NS44NjA2IDM0LjE3NjIgNDYuODQzNSAzNS4wNzYgNDguMDA2IDM1LjAyOFoi&#10;Lz48L2c+PC9zdmc+UEsDBAoAAAAAAAAAIQB9nTXxrRcAAK0XAAAUAAAAZHJzL21lZGlhL2ltYWdl&#10;My5wbmeJUE5HDQoaCgAAAA1JSERSAAABgAAAAYAIBgAAAKTHtb8AAAABc1JHQgCuzhzpAAAABGdB&#10;TUEAALGPC/xhBQAAAAlwSFlzAAA7DgAAOw4BzLahgwAAF0JJREFUeF7t3YGRY9ltheENQSE4BIeg&#10;EByCQ3AIzsAhKASF4BAcgkNQCHLDWlYdzR52E7wgATz+X9WpUml7eu6g7wOaj+TlbwAAAAAAAAAA&#10;AAAAAAAAAAAAAAAAAAAAAAAAAAAAAAAAAAAAAAAAAAAAAAAAAAAAAAAAAAAAAAAAAAAAAAAAAAAA&#10;AAAAAAAAAAAAAAAAAAAAAAAAAAAAAAAAAAAAAAAAAAAAAAAAAAAAAAAAAAAAAABwWf/6ewAAHyQa&#10;/99+D0MAAD7Erfn/XfLnrwAALiwa/a/NnyEAABf3XfO/5d++AgC4kH//yk/N/5b4WgDABfzHVx5t&#10;/rfEnwEALBaN3DX4R8IQAIClTpr/Lf/5FQDAItG4XUN/JgwBAFjiv77iGvlJ/vIVAMBQf/pKNGrX&#10;wF3+5/e4/+by318BAAzzTPP/l6/En2MIAMBS0cT/+hXXsF2i4cefuYn/HY3dfa0LQwAABsg2/2je&#10;2vxVZgjEEAEANKls/jfZIfDT9wMAFMs2/3h+4NFmnX0ugSEAAG8ST95mnriNl4Vmm3RmCPzvV2JN&#10;AIAXirP8o+G6RuzyTPO/ybyfIM4a4oNlAOBFnmn+pzLvKGYIAMALuE/x+i4Vzf+GIQAATbLN/xVn&#10;92QPluPTxQDg0COf4qV55Ye5xFrc33kvDAEAeFKm+cfXveOTvLJDgI+YBICkzEc4xte9s9FmhwAf&#10;MQkAD4r77VOb/008L+HWcy98uhgA/CDzZGtX87/JPjnNEACAOzY1/5sJr1ACgNU2v9Y+joFgCADA&#10;EzJHLkw9dyeOm8icTxRnDQHAx4qm+cyneE2VHQJ8sAyAj3S15n/DEACAb0STPPkIx+lirZkPlmEI&#10;APgI2eYfzXFT81eZIRBDDgAu65Oa/012CGz/9wLAH0RjyzTDeH7gKs0w+1wHQwDAZcSTt5knRk8+&#10;xWuqzBDgIyYBXEK8YetdH+E4Xeb9DtPe7AYAKc80/6vj08UAXF40rszxCJ/Q/G8YAgAuK9v8u87G&#10;iXV2NdfMwXcRPl0MwHiZT/GKdH1Yym1Idf6Gnf1gGYYAgLHieOZHm398XXfz1/V0NdfsEJhwBDYA&#10;/JPJH+GovnuEsmUI8BGTAMaI+9kbmv8jj1C6mmt2CPDpYgDabfkUr8yQmnRr6rswBAC0uWLzv6Wr&#10;uWaHAJ8uBuDttryWPTOkfk1Xc41jIBgCAEbKHGnQea7NSfO/pau5xnEYmfOT4qwhAHiZaEpbPsUr&#10;8wjlp3Q11+wQiNNWAaDcpuafWeej6WquDAEAraIJbfgIx2eG1IbmyhAA0CLb/KP5dDX/7JCKRyib&#10;mmv83W5NLvFvAoCnXbn56zrjf29prtl1dvw8ACyXbYpx66Wj2cTfWTWktjTX7G2urnUCWChujWz4&#10;FK/K5n9z8kjinTJDgI+YBPCQeMPWhuYfDS0asFuTS+YRSqa5dr7JLfN+jM51Aljgmebf4R1Daktz&#10;ZQgAOBaNIXP8wKbm/6wtzXXLsRwABso2/67jETqGVLa5dn2mQPbYi651AhgkGkGmqW45KrlySG1p&#10;rtnPFGAIAB/skQ9IuSW+rvPDUjLN/xVHOWeba9fR11vWCaBRNMkNzT/+3inrzDbXzoHp1nMvXesE&#10;0CDb/Dd8kMurm/9Ntrm+4tHII7asE8AbxYXuGoDLpub/znXG8xFuHffS1Vy3rBPAG2xq/m5NLl3r&#10;vOorp7rWCeCFsi9njMbRYcuQCtnm2vXeiXjXNEMA+FCZNzR1nhuz5Y1XKnskRZxH1CHeCZ09OgPA&#10;YnHRZ0+O7Gj+2XV2Dikn21y3DIGudQI4dNXm37XOnzAEAIwQF/mGY423rPNR2eYaX9shu06GALDE&#10;lqa6ZZ3PiIbp/g0unf+u7DoBDJZtqtEANjT/rnWeuOoQ2PZzAD5CXJiZiznuu3dczNl1bmz+N1ue&#10;2M4+B8MQAAaJxvHqD0ipkF1n15CqlGmunS9t3TKsAIhoGBua/5Z1vsKW9zdsfB8G8LGeaaodtqzz&#10;lba8E5shACwQF15cgO7CdOls/hvW+Q6ZIRCJEz07bBlWwEfKNtWus122rPOd4uwi92+/l64hkDmT&#10;KdK1TuCjxIWWaaqdH0qyYZ0dojauBvey5YNlGALAC8Vvj4821fi6rsYRf++GdXa66hDoPJ0VuKx4&#10;SL6hqWbX+ckNI9tco7Ydtgwr4JK2NFWaf96W50m2DCvgUuJCcheYS3fzd2tyofn/s01P6rv13AtD&#10;ADiwpalmXzZI8/+jZ94l3YFXdgFvkG2qcWF24I1DdeKdz3HWjqudS5yT1CGGFUMAeJFMU43fGjvO&#10;ZYlmxfkx9TYNgcw6ux6xAGtkm2pcgBuaf9c6t9oyBLasExhvU/O/6ge5TBMN09XUJercgSEAHNrS&#10;VGn+75cdAl37giEAPGFLU82uMy7yjnVeUfa5lq66b3jEAoyxpanG35m5uOPfRPOvlRkCna+2yg4B&#10;9gk+UrapRgPouFjieYbsWf5c1K+x5SW32eey2C/4KFuaajQQmv8sW94fkr1txavE8BG2NNVn1on3&#10;yAyBSJzj02HLIxbgLbY01Vhn5p2eNP/3ixM33c/iXhgCQKMtTTUaRWadvM2/T/aEzi1nRTEEcCnZ&#10;5t/VVLPNn3Pf+2WHQOfnRLj13EvXIxag1JamGn/vo+uMr6P5z5EdAl3HNGfXyRDAaluaajSEzDo5&#10;znmeeJTpfl73smUIsNewUrap0vxxatOtRreee+HRJlbZ0lRjnW5NLjT/HTa92MCt5166HrEAKVua&#10;avaVGTT/PeJNVRsOZ9ty2wp4yJbmn3ltdrxvIS5U7BJvHtwyBDKPWHjZMUbK/kbd8QqHaArZc1p4&#10;i/5eDAHgDTace0Lz/0zxc8+e0Nkhe9sq9jLQaktTjXXyQS6fLTsEOn7+8XdmhkDXIxaA5o91NuwD&#10;hgDG29JUs+uMi6ljnXif7O3KjhcAMAQw1qbmn7mIojHQ/D/DlhM6s7etgJfKNv+u36jjVlP22Gma&#10;/2e56hBgH+MlYmNlNmPXb9RxodL88YjsS5e7hkD2uTb2M0pt+Y36meaPz5Z582Kk64TODc9d4IK2&#10;/EYd68y8mYbmj5stJ3TGnnXrcel8xIKL2PIbdVzAmebPOynxq+wQ6DqhkyGAt9jyG3Wm+cfXcbQu&#10;7tkyBLY8d4Glss2/6zfquABp/qgUe9/tn3vpOqFzy3MXWCZ7O6WrqcYFkGn+HOeMR235BSj2tFvP&#10;vTAE8K0tv1FvOXYae20ZAtnbVlwLsLK/UdP8cXXZlz/HmyQ7bHnuAkNtuZ2SffKLh7w4FS9pzhwp&#10;0nUuT3YIxDUPrPmNOvPyt/itrePkUVzTliGw5QlsDLGh+cfFl30rPM0f1TYNgUcfzUe6nrtAsw23&#10;U2j+mGbD4WwMAXwre65IR1ONC2fDsdP4PBuGQFyzmUcs0RNwcVt+o6b5Y7otv0RlhkDXbSu8wVWb&#10;f2xamj86ZK6nuCUTt2bejSGAdFPt+o06u1njAqT5o9OGw9kYAh9sS/OPRxvZk0dp/pgg+4KKjiEQ&#10;ss9dYLls8++6nRIXBM0fm2WGQKTrTYrZIcB1tlT84DIP+2JQbGn+wERxxILbs/fSNQSyzwUyBJbZ&#10;cjslmj+vV8aVZI9k6DqXJ/sqpq7bVkjacjslLpRM8+dt69hiyxCIa9+tx6XzuQs8aMvtlEzzj6/j&#10;9EJskx0CXb/gMAQuIn4wmd+ou5p/NHOaPz5BXJNuX99L1y3OLa9iwh3Z5t+10eK3nEzz5yx/bLfl&#10;2swMgUg8wsEAW+6lbzh5FHiFeFFG5hqNJ2g7xDXn1nMvDIFmW26n0Pzx6bIvy+56N272uQuu1SbZ&#10;2yldzT97f5HfKnBVVx0CPE/3ZlvupWdfa9xx+BzwTlcdAl23lj/Ohtspscmz7zak+eOTZI9k6JB9&#10;FRND4MVo/sB1bDiXZ8urmC5vw7302KAbTh4FpthwvTAEmm24l55t/vHbD80fyF3f0YijIb9b9JQY&#10;QG5NLvFvwqFokBtup9D8gTMbjmSIazYzBLqewL6ETc0/+5sBzR/4I4YA/l8UecO9wRg4G04eBbbY&#10;8lwfQ+BFtjT/+O2D5g/Uy7zaL9L15slo7G49LtGn8INs8++6l559VUDXyaPAVtk3YnW92TM7BPgl&#10;8I4oTOZhVQyKDc2fl4QBz8kOga4jGbLPVTIEfrHlXnpsyEzz552BwJnsEOi65jJDIHpdxxPYI225&#10;lx4PMR9t/vF1HBAF1Ige4a6ze+kaAtGb3Hpcokd8/BB4pvl3iA1F8wf6RK949BqMdN16ZQg8KPsD&#10;3dL8u56MAq5uS8/IvpT144ZA9l561zSP5u/W40LzB14veyRD12vwM0MgEj3xI2x5IpXmD8yUfcVg&#10;1xCIW8FuPfdy+SEQBXm0+cfXdd1Lzz6E+5jpDQyxZQhEb3DruZfLPn+45YnUzMu5Ih3nDwH4xxBw&#10;1+S9xMDowBD4kn0C592/Vcdmyjb/CIA+7pr8Lh1vxMr0vvi6y95OnjoEYkNkjqDQAOjjrsmf8s4h&#10;QPP/xbQhcNL8IwD6uGvykcT7j159+5bmf8eUIXDa/CMA+rhr8tFED4pe9Ao0/x90D4GK5h8B0Mdd&#10;k5m8YgjQ/B/UNQSi+WdeQvZdAPRx12Q2lUOA5p/07iGQPXn0pwDo467JZ3PaW2j+T3rXEIi/J3v4&#10;nPv/NQD6uGtSE03W/f/3ctJbaP4HXj0Est//dpCU+28aAH3cNakJ0Svcf7uX7BuxaP5FXjUEst9X&#10;D59z/10DoI+7JjU3rxoCNP9i1UMg/nvm+/16+Jz7Gg2APu6a1KjoLe5r7uWngyhp/i9SNQSi4Jkf&#10;kJv67ms1APq4a1Lzq2xvuXcUPc3/xU6HQNXhc+7rNQD6uGtS45wOAZr/mzw7BLLN/7sfkPszGgB9&#10;3DWpuSf7cvA4KDLQ/N8sOwQyJ3o+8gNyf04DoI+7JjXfyb4hND5TgObfIDsEHsmjPyD3ZzUA+rhr&#10;UvOTylMBbqH5v0DlEIjvE9/vEe7PawD0cdek5hGVQ4Dm/0IVQyB7DKz7HhoAfdw1qcmIWzzuezwa&#10;mv8bnAyBmPLZM8Dd99EA6OOuSU3Ws0OA5v9GzwyBZ5p/cN9LA6CPuyY1z8h+NCzNv0FmCETzj/t8&#10;z3DfTwOgj7smNc96dAjQ/Bs9MgTiId2zzT+476kB0Mddk5oTP50GTPMf4LshcNr8g/u+GgB93DWp&#10;ORXvAnbfl+Y/iBsC8RDutPkH/Z4uAPq4a1JT4dchQPMfSIdAPHSraP5Bf/AuAPq4a1JTJc4Ki+9H&#10;8x8shsC90/ue9euG+jUA+rhrUlMpzhqj+X8Yt6k0APq4a1IDHHGbSgOgj7smNcARt6k0qBX3WK8c&#10;1HLXpAY44jaVBrVcja8U1HI11gBH3KbSoJar8ZWCWq7GGuCI21Qa1HI1vlJQy9VYAxxxm0qDWq7G&#10;VwpquRprgCNuU2lQy9X4SkEtV2MNcMRtKg1quRpfKajlaqwBjrhNpUEtV+MrBbVcjTXAEbepNKjl&#10;aqyJM54mx61Zg1quxhrgiNtUGtRyNdZM59asQS1XYw1wxG0qDWq5Gmumc2vWoJarsQY44jaVBrVc&#10;jTXTuTVrUMvVWAMccZtKg1quxprp3Jo1qOVqrAGOuE2lQS1XY810bs0a1HI11gBH3KbSoJarsWY6&#10;t2YNarkaa4AjblNpUMvVWDOdW7MGtVyNNcARt6k0qOVqrJnOrVmDWq7GGuCI21Qa1HI11kzn1qxB&#10;LVdjDXDEbSoNarkaa6Zza9aglquxBjjiNpUGtVyNNdO5NWtQy9VYAxxxm0qDWq7GmuncmjWo5Wqs&#10;AY64TaVBLVdjzXRuzRrUcjXWAEfcptKglquxZjq3Zg1quRprgCNuU2lQy9VYM51bswa1XI01wBG3&#10;qTSo5Wqsmc6tWYNarsYa4IjbVBrUcjXWTOfWrEEtV2MNcMRtKg1quRprpnNr1qCWq7EGOOI2lQa1&#10;XI0107k1a1DL1VgDHHGbSoNarsaa6dyaNajlaqwBjrhNpUEtV2PNdG7NGtRyNdYAR9ym0qCWq7Fm&#10;OrdmDWq5GmuAI25TaVDL1VgznVuzBrVcjTXAEbepNKjlaqyZzq1Zg1quxhrgiNtUGtRyNdZM59as&#10;QS1XYw1wxG0qDWq5Gmumc2vWoJarsQY44jaVBrVcjTXTuTVrUMvVWAMccZtKg1quxprp3Jo1qOVq&#10;rAGOuE2lQS1XY810bs0a1HI11gBH3KbSoJarsWY6t2YNarkaa4AjblNpUMvVWDOdW7MGtVyNNcAR&#10;t6k0qOVqrJnOrVmDWq7GGuCI21Qa1HI11kzn1qxBLVdjDXDEbSoNarkaa6Zza9aglquxBjjiNpUG&#10;tVyNNdO5NWtQy9VYAxxxm0qDWq7GmuncmjWo5WqsAY64TaVBLVdjzXRuzRrUcjXWAEfcptKglqux&#10;Zjq3Zg1quRprgCNuU2lQy9VYM51bswa1XI01wBG3qTSo5Wqsmc6tWYNarsYa4IjbVBrUcjXWTOfW&#10;rEEtV2MNcMRtKg1quRprpnNr1qCWq7EGOOI2lQa1XI0107k1a1DL1VgDHHGbSoNarsaa6dyaNajl&#10;aqwBjrhNpUEtV2PNdG7NGtRyNdYAR9ym0qCWq7FmOrdmDWq5GmuAI25TaVDL1VgznVuzBrVcjTXA&#10;EbepNKjlaqyZzq1Zg1quxhrgiNtUGtRyNdZM59asQS1XYw1wxG0qDWq5Gmumc2vWoJarsQY44jaV&#10;BrVcjTXTuTVrUMvVWAMccZtKg1quxprp3Jo1qOVqrAGOuE2lQS1XY810bs0a1HI11gBH3KbSoJar&#10;sWY6t2YNarkaa4AjblNpUMvVWDOdW7MGtVyNNcARt6k0qOVqrJnOrVmDWq7GGuCI21Qa1HI11kzn&#10;1qxBLVdjDXDEbSoNarkaa6Zza9aglquxBjjiNpUGtVyNNdO5NWtQy9VYAxxxm0qDWq7GmuncmjWo&#10;5WqsAY64TaVBLVdjzXRuzRrUcjXWAEfcptKglquxZjq3Zg1quRprgCNuU2lQy9VYM51bswa1XI01&#10;wBG3qTSo5Wqsmc6tWYNarsYa4IjbVBrUcjXWTOfWrEEtV2MNcMRtKg1quRprpnNr1qCWq7EGOOI2&#10;lQa1XI0107k1a1DL1VgDHHGbSoNarsaa6dyaNajlaqwBjrhNpUEtV2PNdG7NGtRyNdYAR9ym0qCW&#10;q7FmOrdmDWq5GmuAI25TaVDL1VgznVuzBrVcjTXAEbepNKjlaqyZzq1Zg1quxhrgiNtUGtRyNdZM&#10;59asQS1XYw1wxG0qDWq5Gmumc2vWoJarsQY44jaVBrVcjTXTuTVrUMvVWAMccZtKg1quxprp3Jo1&#10;qOVqrAGOuE2lQS1XY810bs0a1HI11gBH3KbSoJarsWY6t2YNarkaa4AjblNpUMvVWDOdW7MGtVyN&#10;NcARt6k0qOVqrJnOrVmDWq7GGuCI21Qa1HI11kzn1qxBLVdjDXDEbSoNarkaa6Zza9aglquxBjji&#10;NpUGtVyNNdO5NWtQy9VYAxxxm0qDWq7GmuncmjWo5WqsAY64TaVBLVdjzXRuzRrUcjXWAEfcptKg&#10;lquxZjq3Zg1quRprgCNuU2lQy9VYM51bswa1XI01wBG3qTSo5Wqsmc6tWYNarsYa4IjbVBrUcjXW&#10;TOfWrEEtV2MNcMRtKg1quRprpnNr1qCWq7EGOOI2leZPpDSuxprp3Jo1qOVqrAGOuE1F+jKdWzPp&#10;C3DEbSrSl+ncmklfgCNuU5G+TOfWTPoCHHGbivRlOrdm0hfgiNtUpC/TuTWTvgBH3KYifZnOrZn0&#10;BTjiNhXpy3RuzaQvwJG/kVGZzjUh0hcAAAAAAAAAAAAAAAAAAAAAAAAAAAAAAAAAAAAAAAAAAAAA&#10;AAAAAAAAAAAAAAAAAAAAAAAAAAAAAAAAAAAAAAAAAAAAAAAAAAAAAAAAAAAAAAAAAAAAAAAAAPAW&#10;v/32f/S3/LAsT/91AAAAAElFTkSuQmCCUEsDBAoAAAAAAAAAIQDj/xNu0QEAANEBAAAUAAAAZHJz&#10;L21lZGlhL2ltYWdlNC5zdmc8c3ZnIHZpZXdCb3g9IjAgMCA5NiA5NiIgeG1sbnM9Imh0dHA6Ly93&#10;d3cudzMub3JnLzIwMDAvc3ZnIiB4bWxuczp4bGluaz0iaHR0cDovL3d3dy53My5vcmcvMTk5OS94&#10;bGluayIgaWQ9Ikljb25zX0hvbWVfTSIgb3ZlcmZsb3c9ImhpZGRlbiI+PGcgaWQ9Ikljb25zIj48&#10;cGF0aCBkPSJNNi41NjcgNTEuOTU4IDEzLjA1NiA1OC40NDYgMTggNTMuNzY0IDE4IDg1Ljk3NiA0&#10;MyA4NS45ODYgNDMgNjEuMDE3IDUzIDYxLjAxNyA1MyA4NS45OSA3OCA4NiA3OCA1My43MjIgODIu&#10;OTY5IDU4LjQyMiA4OS40MzMgNTEuOTU5IDQ4IDEyLjZaTTc2IDg0IDU1IDgzLjk5MSA1NSA1OS4w&#10;MTcgNDEgNTkuMDE3IDQxIDgzLjk4NSAyMCA4My45NzcgMjAgNTEuODcgNDggMjUuMzU0IDc2IDUx&#10;LjgzMVpNMTMuMDk0IDU1LjY1NiA5LjQzMyA1MiA0OCAxNS4zNTYgODYuNTY3IDUyIDgyLjkzIDU1&#10;LjYzMiA0OCAyMi42WiIvPjwvZz48L3N2Zz5QSwMECgAAAAAAAAAhAASW4IzVHAAA1RwAABQAAABk&#10;cnMvbWVkaWEvaW1hZ2U1LnBuZ4lQTkcNChoKAAAADUlIRFIAAAGAAAABgAgGAAAApMe1vwAAAAFz&#10;UkdCAK7OHOkAAAAEZ0FNQQAAsY8L/GEFAAAACXBIWXMAADsOAAA7DgHMtqGDAAAcaklEQVR4Xu3d&#10;B9QtV1nG8UuRYlQCSDQCGgRFihIQqSoRsdGMNOkEKYqIRsGC9ABBNIIiYAOjGCQaMChEsECwgEgx&#10;oIigmIggiJSAJQiK+jwrd3Tn8H53z8yemT1n9v+31rNgQTL33HNm9juz2xwCAAAAAAAAAAAAAAAA&#10;AAAAAAAAAAAAAAAAAAAAAAAAAAAAAAAAAAAAAAAAAAAAAAAAAAAAAAAAAAAAAAAAAAAAAAAAAAAA&#10;AAAAAAAAAAAAAAAAAAAAAAAAAAAAAAAAAAAAAAAAAAAAAAAAAAAAAAAAAAAAAAAAAAAAAAAAAAAA&#10;AAAAAAAAAAAAAAAAAOyJyyp3U849/J8AgI27pfJk5c3K/xzOmQoAYIOOVu6tnKF8ROka/i4fU26t&#10;AAA24sbKY5TXKruN/m6eogAA9tgVlLsoz1Pep0SNfZQ3KccoAIA9cz3lkcqrlKiB75MHKACAPXF7&#10;5dnK+UrUqA8Jg8EAsHLXUh6unKNEDfnYfFS5lQIAWJnbKqcpb1eiBnyKeIooAGAFjlUepLxE+bgS&#10;NdpT5o3K1RQAQCXHKU9T3q9EDfWYvEc5a+d/i8LKYABYmLdnuKPyMiVqmMfmFYqP6+N7mugHleif&#10;6+J/HgCwgJsoj1Vep0QN8pi8RTlV+Wpl148p0b/T5ULFW0YAAGZwReWuyvOVqbp5PqGcrTxEubpy&#10;kBOUi5ToGF1OUQAAE7q+8ijl1UrU8I7JO5RnKLdT+vKgcnSsLm9QPlcBABS4lHIH5TnKBUrU4I6J&#10;++ofoVxbGerBSnTMNPdTAAAjuGF2A+2GOmpgx+TdynMVD+peWhnLXURvVaI/o8sLFQDAAO6KcZeM&#10;u2aihnVMXqP8kHIDZSq5wWBvHX0LBQBwBL6j9uCrB2E9GBs1qEPzAeV05e7KUcrUbqP8uxL92V2e&#10;pAAAAp5m6emWnnYZNaBj8nrl8cpNlbm9WIk+Q5c/U66qAADEDaIHSF+k+G1aUcM5ND6Oj+fjLtng&#10;epuJ6POkua8CAE3zHbnvzH2HHjWUY3KkBVtLYDAYAA7gvnf3wbsv3n3yUQM5NH0XbC0lNxj8YeXm&#10;CgA04YaKZ9149k3UKI7JO5VnKkMWbC2hz2DwExUA2KzLKHdSflbxfPuoIRyTVyrfq1xHWavcYLC7&#10;va6iAMCmuGF2A+2GOmr8xsQFxIXEBcWFZe36DAbfRwGATfgGxV0y7pqJGrwx6RZsuQtpn3yBkpvK&#10;eoYCAHvrGspDlZcqn1Sihm5o5l6wtRS/gCb6+3X5kHIzBQD2ytcobuByUx6HZMkFW0v4WiU3GPwE&#10;BQBWz9sZ3185U/kXJWrQhsbHqbFgayl9BoOvrADAKn2V4jtVb2MQNWJj4icHP0H4SWLL+gwG31sB&#10;gNX4LOUeyi8r/6xEDdfQeIzAYwUeM/DYQQv6DAb/qgIA1X258sPKHypRYzUm3YItzxJqUZ/BYD9l&#10;AcDiLqvcWfk55R+UqJEak31YsLUEDwb/mxJ9R108+A0Ai/kS5fuU31WiRmlM9m3B1lLOUqLvq8uf&#10;KkcrADCrb1R+SvkbJWqMxmRfF2wt5TuU6HtLcy8FACZ3TeU7ld9S/lOJGqCh8eCwB4k9WOxBYxzs&#10;WCU3GPwCBQAm4/5nb0/8F0rU6IyJp4N6WigDl8PkBoM/qGxlERyASo5RTlJ+XflXJWpshsYLtrwA&#10;zAvBvCAMw/UZDH6cAgCDeW6995l/vxI1LmPiu9KfUI5TUO5cpftu3RV3nvKLysmK32JGVxqAQb5Z&#10;8Ruxpurbdzwr5Z7KFRRM5xbK9yju6uG7BTDKjZRHK3+sRA34mLS+YAsAVutyyonKLyjvVaJGfEy8&#10;DoAFWwCwQtdVvl/5fSVqwMfEK3698tcrgFmwBQAr4779ZynvUqJGfEy8x4/3+vGeP8AuTyTwU6YH&#10;pAEs7IuUhykvUz6lRI340LBgC5GusX+y4vPNM766c4YdSoEFnaD8uPI2JW28S8KCLZjHjo5X/N6B&#10;pyqeMZZ7b/NrFQAz+jzlgYo3Csu9OrBvWLDVtssrN1buq5yq+P0Lf6tE58qRcqHidxkAmJjngp+i&#10;vEmJLr4x8VYPLbxhC//P6wi+UvHrNP3b/7Yy5XjR7RQAE7iS4t0e3bf6YSW64IbGC7+8uZs3eWvl&#10;DVut+kzFi8f8ZPd0xX32f6dE58VUeYQCoID7Xn9U+RMlusjGxNs4eztnb+uM7TlK8bjNAxSPC71c&#10;OV+JzoU54/c6ABjI/bDfpniPl39UootrTLxgyy9w8YtcsA2elXUzxWNB3nPpHOXvlej3XzqeMgyg&#10;py9TfkD5AyW6oMYkXbDlVzdif3224vEfvxzmNOUVit+gFv3ua4inhV5NAXAE36L8jDJlnywLtvaf&#10;347m2TjeX8l7Nk21NfeScRcmgB3eHvm7FffP/rcSXTxD4zsuFmztHz+Z7UNj7+mgnnL8KMUzfPwO&#10;4txmgg9WABz2dYr7av9KiS6YMXmD4n38WbC1fldWvE3CQxUPxP+eMuU4zxTxmhKfU76Z8Hua76hc&#10;S4k8Q4mO0cVPtkDTPl9xv+2LlYuU6EIZGt8h+o1dnulBP+s6XVXxugpPs/1pxWM771Oi37NW/IYx&#10;r/g+XflB5fbKkJf3+A4/Om4X/52BJt1S8T4pb1aii2NMvGDL7+j16wGxHl417d/kuxTf9b5KmfLN&#10;alPENw2vV35JcTeOx568d1SJWynRn9XFBc9PPUAT3C/qPVPOUD6iRBfF0KQLtq6poC4/cd1G8RjO&#10;s5VXKx9Qot+uVrylh9/K9nzlkYp3hv1CZWo+33NdWLdWgE3z/imPUbwJVnQRjAkLturzC/I9bvNw&#10;5TnKaxTvjhr9XrXyMeV1yvMUTyP+JmXJG4XceyYYCMYmeS+Vuyi+8Kbs22XBVh0eq7mt4nfuehWr&#10;p9KmWxyvId5kzTcZXiTol/z45qD2Nh4e34g+axcPFAObcT3Fj9Xu541O+DF5j/LzCgu2lnGs8vWK&#10;X2XphXJ/pHxIiX6bWnEXorcA8Ss8fUPgdy1fXVkbd01Gn7/LKxVg791BcTfABUp0oo+JG54fUb5C&#10;wTy8LbEbTzeiLrKeuz7V+MxU8QZ//lz+fC5Knme/L9spe6ZT9Hfq4tXorEvBXvpixV0Cv6NEJ/eY&#10;uFvhV5RvV7y8H9PxHbK7RU5WfOfs7hJ3m0S/Q634ScOF308e3jHTTyJ+ItlXnu76T0r0d+3i/YqA&#10;veGL8ieVv1aiE3pMugVbXAzT8ECnBzzdF+5xGA+EflSJvvtacbH3WILHFHwj4TEGjzVsjWdCRX//&#10;LicpwKr5kdszFn5T+Q8lOpGHhgVb0/AURk9l9NiLpzZ6iqOnOkbfea14dpBnCbmb0LOGPHvIb21r&#10;gafDRt9JF29LDayS5yn7XafnKdHJOyYs2BrPi5O8ItWLlbxoyStV17Y3juf9n6u44fN6AL+TueUC&#10;7+8g+p66+AU0wGpcRfHmW7+mTNVt8F+KX6vHgq3+vMeMB9e9DYG3I3A3mbcniL7fWnH/trs4vML3&#10;YYoXgfG+5Evy00703XXxTreeNg1U5XegPk5xF0J0oo6Jd0n0XGj3R+NgHlD3xmLeYMyD4G9UpnqZ&#10;/VTx9g2e3vssxds6+AnOg5w4Mnd15abR3kQBFuf3od5NcXdCbrbCkHgnR882+VIFl3Rt5U6Kp7i+&#10;QPEL7D+uRN9jrXjxnjcrc/H2U5unM/rJEON4ZlP0PXe5jwIs5gaKuxbcVxudkGPSLdj6VuUzFBw6&#10;dB3F38ejFb+0/s+VqQbRp4r3q3HB9tYa3orZWzKzSdm0PK01+u67eJwNmNWlFXczPFeZ8t2oLNi6&#10;mJ92TlT8ovoXKh44/4QSfWe18l7F22n45SoPUbxjpTctw7y8gC36PbqcrQCzcJeDF9X4PanRyTcm&#10;rS/Yuq7il9M/VvFg+VuUTyrRd1UrfiLzVgPeb8ZTeL0F95UULM+rl6PfqMs7lcsowGR80vnif4cS&#10;nXRj4sHJ1hZs+YX0d1U8QP4i5a2KZzVF30+teEsBF3gv0HuQ4hekf46CdfA6mtyqa95RjWJe7u9H&#10;ez9STtX94KmHv6F4xeLW53NfX/Gg+OOVM5W/VD6lRN9Lrbj7zttvnKb4bWo3V9g2Y/1y26H7aRoY&#10;xQN3pyruiohOrjFx4/d0xXO7t+ZSigfC7648QXGBe5sy1Uvop4o31ztH8buSXYD95MXmYfvJ21RH&#10;v3GXJylAb56DfT/F3RJ+8UV0Ug1Nt2DL87zneEtSDR78vqFyD8UX2VnKlC+enyrnKy9XvDWAt8fw&#10;i+yPUrAN3pcp+t27+LwEsm6quIvC7zCNTqQx2cqCLQ+kuS/1nsopil82/3Yl+jvXjFd/egsAP2Hd&#10;X/Fv6jUZ2C5fW9G50MVPoEDId4LurvCWAFO+Y3WfF2z55TA3Uu6l+AXzL1GmHPCeKu9S/FTl/Y/8&#10;xOYV11dU0BZvgXKkTfrc/egXKgH/x10X3h7AOylGJ82Y7OOCrcspxyt+qfxTFA9ye+pc9PerGT9J&#10;+SX1T1O8n5KX+LPPCzq5p3bPNkPj3I3hrQK8T/q7lehEGRO/VckrUte+YOvyil8k7+XxHth+qeKX&#10;wEd/p5rxZ/Jn8ypOf1Z/Zn924CDeciU6l7p4XQka5W0DvGLQi3eik2NMvAmV95txn/ga54X77th3&#10;ye4a8V2z757dZRL9XWrGTxt+6vDTh59C/DTCdhcYytt4R+dXFy8qRGP8TlYvzZ+yS8MLtjzjxXPE&#10;18L93h7s9KCn+8M9COrB0Ojz14zHEfziG48reHzB4wy8jB5T8LsconOui6dxowHXULzxlrsQptpC&#10;IF2wdYxSkwetPY3R0xk9rdHTGz3NMfrcNePXWnrw2DOG/JTk7jGW5GMuxykXKdG56LgtcE8ANsrb&#10;6rqrw2/Fik6AMam9YMsLk7xA6YGKFyx54ZIXMEWftWY8HdRzrf1k5FWXni7qNQLAkrz9d3R+drmz&#10;gg1x94G3F5hyMzbHL27x3f7Ss0w8M8kzXNxt5YHltb2S0PFmde5icjeOd+j0ExewBr4Jic7ZLh4n&#10;AAAAAAAAAAAAAAAAAAAAAAAAAAAAAAAAAAAAqCbaIIkQQsj8OVqpKvpQhBBC5g8FgBBCGg0FgBBC&#10;Gg0FgBBCGg0FgBBCGg0FgBBCGg0FgBBCGs3qCwAAYJwLlahd7UIBAICNogAAQKMoAADQKAoAADSK&#10;AgAAjaIAAECjKAAA0CgKAAA0igIAAI2iAABAoygAANAoCgAANIoCAACNogAAQKMoAADQKApAgZOV&#10;6DMRQsiYPFFZEgVgJBp/QsgcWbIIUABGoPEnhMyZpYoABWAgGn9CyBJZoghQAAag8SeELJm5iwAF&#10;oCcaf0JIjcxZBCgAPdD4E0JqZq4iQAHIoPEnhKwhcxQBCsARDGn8z1Oqf1kA9s65StSmRJm6CFAA&#10;DkDjD2AptYoABSBA4w9gaTWKAAVgB40/gFqWLgIUgASNP4DahhSB0jaIAnAYjT+AtehbBCgAE6Dx&#10;B7A2fYoABaAQjT+AtZq7gW6+AETHjELjD2BpFIBMSkXH3A2NP4AaKACZlIqOmYbGH0AtFIBMSkXH&#10;TEPjD6AWCkAmpaJjpgFyfJGcoHhCgWdu+KnxAsUXl+P/7v/tbMWLd/zPAn1QADIpFR0zDXAQN+TP&#10;VHIX0UHxv3u8AhyEApBJqeiYaYCUL4iTFN/RR+fLmPhYfnoAdlEAMikVHTMN0PEdv7tzovNkivhi&#10;PFEBOhSATEpFx0wD+CIo6eoZGv9ZgFEAMikVHTMN2ua7/im7e/rGFyZPA6AAZFIqOmYatMv98rkL&#10;ZO4wNtA2CkAmpaJjpkGb1tD4d/GgM9pEAcikVHTMNGiPG9wxjb/XALj/3sXD0zuPOxx35fiYXgPg&#10;tQDRv5sLRaBNFIBMSkXHTIO2DG38/c+ergyZz++i4GIQHe9IoQi0hwKQSanomGnQDjfiQxp/3+2X&#10;XiBDCwEDw22hAGRSKjpmGrTBJ3rf2T6+aKZsiF14+q4v8J/tJwi0gQKQSanomGnQBt/NR7//btzP&#10;P0cD7Aut7/iA/zm0gQKQSanomGmwfb6bj3773fgJYe4Lom8RoCuoDRSATEpFx0yDbfMJ3qfrZ4nG&#10;v9Pn8/jCrX5xYnYUgExKRcdMg23r0/Xj/vkl+937FiW6graPApBJqeiYabBdbtRzF4BTY/9+X3jR&#10;Z9kNA8LbRgHIpFR0zDTYrj5TMGtuzNbn83kNAraLApBJqeiYabBNPrFzJ7+7fmpfAH2mh/IUsF0U&#10;gExKRcdMg23yqtro906zhpW37n6KPlsaNozrp3pjNgIFIJNS0THTrJV/GDcO7ibw3HTfKTr+Qf2f&#10;HiD0/8d0wVhukHVNA6y5qaH+zXFJ6fXh37q7Nrrvq7tGun2b1mruBnru4xeLPlSaUtEx06yNfxCf&#10;1D6Bo897UNyXTVfBxfrM+19T4ezzFMA+QRfz9eFzPdew7cY3UWu8WaIAZFIqOmaaNZlii+Kag5pr&#10;4YHT6Lvp4u+4+om/I1fwW58S6t9riutjrpXeY1EAMikVHTPNGvhHyHUDDMmSi5rWKNeY+glrbdy4&#10;RZ+1iy/kVk19ffi7XMvTAAUgk1LRMdPU5ruRod09feIfvsb89trc3xt9H2nW2CfsCzH6rGnW3Jc9&#10;F18fvmuPvo/SrOFGgAKQSanomGlq8pffZ0Xo2PjHb21cIDf7x9/3WuUautZmA819fTi1x1YoAJmU&#10;io6Zpqa57mzS+M9oSa7/f81jJL4jjT5zl9bGAXK/5VSp+WRFAcikVHTMNLXk+nynTEurSXPdaWue&#10;NpubveSLuRVLXh8+Z2qhAGRSKjpmmhrcLZP7Ybr4Edh3rW4cfKfif9f/fehU0Ra6gvr0/6/5e/DF&#10;GH3mNC2MA/h76Htu+zqa4vqo1b1GAcikVHTMNDXkHvW7+M499wP55I/+3d20MD00N59+zf3/nVyf&#10;dwvrAXJPQl2mvD7cUNZAAcikVHTMNDX0uTPxRdBXn4VEtU7wJeUajn3oCss1WC0MBPcZGxtyffR5&#10;MnRqPF1RADIpFR0zzdL63N2MuVvvc6ez9bvH3AygfXgKyj0d+v/fsj6N9ZhC3uf6qHGDQAHIpFR0&#10;zDRLyw1u+elg7I+Se7LYhwawRO673Ye//xaKWIk5r49c91qNWVYUgExKRcdMszTfZUSfo0vJBZ67&#10;e9z6NMLcXd4+dJ/knhC3/hvWvD7cWC6NApBJqeiYaZaWW9I+pG9zV67xqHGCLynXeOxDF1huPGfr&#10;BSB3fZT8hmu8PigAmZSKjplmablumpJpiv4xo2N22XoBmLO4LiXXB74PM5lK1Lw+nKUbRApAJqWi&#10;Y6ZZWu4HmfsE37Lc7JF92Bup9QLQ2vVBAcikVHTMNEubc573FubBl2ihC2jrW3vkinjJOE6uuPrp&#10;Y2kUgExKRcdMs7TcQGXJNL/cDIqtNx5bGATOzQKqMVVxSbkiPuf1UeMGiQKQSanomGmWlpuJMPYu&#10;xD9k7u6pZAbFPsh9tyWNx1JyjdTWf8NcEXeDNsZarw8KQCalomOmWVpuJoIz5kTMNX7OPgyClsjd&#10;Pe9D49l6AXAff/T3TjNmJlTue3VqXB8UgExKRcdMU0NupoMzZMDSJ27uh/b/X/3HnlmuuO7DFMot&#10;jGOU6nN9DGms3fe/1utj7gZ67uMXiz5UmlLRMdPUkHvM7ZK72/OP538m9yM7W79ztNwAqr+ntdvC&#10;VNZSNa6PWt2DFIBMSkXHTFODv/Tos0TxwJRPTjdu/vcc/3c/0uZmFHXxSTDkiWJf9fleS6YRzs2f&#10;P3fBtlAA+nwPXaa6PmqdF3M30HMfv1j0odKUio6Zppa+dzlTZB8GP6eS6z5YcxdKbpqiL+bqF+xC&#10;+vTZTxX/WbVQADIpFR0zTU25WQlTxA1iK42G5QrrmothrtHbhzGMKS1xffjPqHl9UAAyKRUdM01N&#10;/vJzP1BJfGzfVbYkNxNo7DTbJeT6/1t6kjNfH30GhMfGXUS1G0AKQCalomOmqc39lXMUgRYbf/MJ&#10;HX0fadY4DuDPnTsPWuj/3+Xfao4i4GOu4TygAGRSKjpmmjXwj9B3wKpPfKw1D3bOLddgrPFOOtf9&#10;4wu5+sVaydTXh7t91nJ9UAAyKRUdM82alA4M+8f2MVptKDq579Hf09rkGrjW+v8jpQPD/t19jDVd&#10;HxSATEpFx0yzNr4z8R1q9FkPStfwt9jlE3G3WvQ9pVnTbKB9+7w1ucHKLZbbTXd9rPGpmAKQSano&#10;mGnWzHcrPnHT2RD+QR3fMfr/c8NQ/UdcoVw3kL/TtcgN/vr35jf+dB4T6a6P7vdOrw9/r2u/PvxZ&#10;d3/vNBSAQtEx02CbcrOBnDUMqva5+29t9k+JfSuUFIBMSkXHTINt8okd/d5pfHHU5M+YPt1F8Wds&#10;eUB/6ygAmZSKjpkG2+Xugeg3T+N/ppY+g5oM/m4bBSCTUtEx02C7fHJHv/luagye+64+d3E67iLC&#10;dlEAMikVHTMNtq3PjBEPIC55IfjPynX9ONz9bx8FIJNS0THTYNt8gudmBDmeNbIEf57crB/HF271&#10;ixOzowBkUio6ZhpsX5+ZNs4SU0P7zmH3+AC2jwKQSanomGnQhj533Y6LwBwXhY/Zt/Gn66cdFIBM&#10;SkXHTIM2+ETv0xXk+KKZcvDVxxryZ7Oiux0UgExKRcdMg3b07QrqUroAyxeXu3JyF2EatnxoCwUg&#10;k1LRMdOgLUOLgOO1AkMWY/micvHoe9ffhX7/9lAAMikVHTMN2jOmCDjum3fD7n/fMV9A7rLxthJu&#10;wN3PP+SOvwvbPbSJApBJqeiYadCmPqtwl0rN1cioiwKQSanomGnQrjUUARr/tlEAMikVHTMN2ubu&#10;m6F99VPEFyYDvqAAZFIqOmYawIa+ZKQkXmvADp8wCkAmpaJjpgE6HtjNXTAl8bGZ6YMUBSCTUtEx&#10;0wC73EhP2S3kY3mWD3f92EUByKRUdMw0wEH8RDC2a8gXnrt6PMZQ/SLDalEAMikVHTMN0Ifn+fsu&#10;3o267+jTC8v/3f+b/z/P6uE9zeiLApBJqeiYaQCgFgpAJqWiY6bxXRsA1EAByKRUdMzdUAQA1EAB&#10;yKRUdMwoFAEAS6MAZFLKg3LRcaNQBAAsxY0vBSCTKVAEAKyJG94+b6mjAEyEIgBgDfo2/g4FYEIU&#10;AQA1DWn8HQrAxCgCAGoY2vi7rSpFAQhQBAAsqUbjbxSAA1AEACyhVuNvFIAjoAgAmFPNxt8oABlD&#10;igAhhMyVqRt/owD0QBEghNTMHI2/UQB6oggQQmpkrsbfKAADUAQIIUtmzsbfKAADUQQIIUtk7sbf&#10;KAAjUAQIIXNmicbfKAAjUQQIIXNkqcbfKAAFKAKEkCmzZONvFAAAaBQFAAAaRQEAgEZRAACgURQA&#10;AGgUBQAAGkUBAIBGUQAAoFEUAABoFAUAABpFAQCARlEAAKBRFAAAaBQFAAAaRQEAgEZRAACgUXtf&#10;AAghhMwTCgAhhDQaCgAhhDQaCgAhhDQaCgAhhDQaCgAhhDQaCgAhhDQaCgAhhDSa6gUAAAAAAAAA&#10;AAAAAAAAAAAAAAAAAAAAAAAAAAAAAAAAAAAAAAAAAAAAAAAAAAAAAAAAAAAAAAAAAAAAAAAAAAAA&#10;AAAAAAAAAAAAAAAAAAAAAAAAAAAAAAAAAAAAAAAAAAAAAAAAAAAAAAAAAAAAAAAAAAAAAAAAAAAA&#10;AAAAAAAAAAAAAAAAAAAAAAAAAAAAAHDo0P8CcbYQPnqUogUAAAAASUVORK5CYIJQSwMECgAAAAAA&#10;AAAhAHiTt7EuBwAALgcAABQAAABkcnMvbWVkaWEvaW1hZ2U2LnN2Zzxzdmcgdmlld0JveD0iMCAw&#10;IDk2IDk2IiB4bWxucz0iaHR0cDovL3d3dy53My5vcmcvMjAwMC9zdmciIHhtbG5zOnhsaW5rPSJo&#10;dHRwOi8vd3d3LnczLm9yZy8xOTk5L3hsaW5rIiBpZD0iSWNvbnNfTW9uZXlfTSIgb3ZlcmZsb3c9&#10;ImhpZGRlbiI+PGcgaWQ9Ikljb25zIj48cGF0aCBkPSJNODAuNTIyIDI4Ljk3NyA4Mi4xIDM3IDg0&#10;LjEzOCAzNyA4Mi4xIDI2LjYyNSAzMCAzNi45ODJDMjkuOTQ1IDM2Ljk5MyAyOS45NDYgMzcuMDAx&#10;IDMwIDM3LjAwMUw0MC4xNjEgMzcuMDAxWiIvPjxwYXRoIGQ9Ik02OC42NTUgMTguMTA3IDcxLjY2&#10;OCAyNS42NCA3My42NjggMjUuMjQgNjkuNzY4IDE1LjQ5IDE3LjIwOCAzNi45ODJDMTcuMTgyIDM2&#10;Ljk5MyAxNy4xODQgMzcuMDAxIDE3LjIwOCAzNy4wMDFMMjIuNDQyIDM3LjAwMVoiLz48cGF0aCBk&#10;PSJNOTIuMDEyIDQwIDQgNDAgNCA4MCA5Mi4wMTIgODBaTTkwLjAxMiA3OCA2IDc4IDYgNDIgOTAu&#10;MDEyIDQyWiIvPjxwYXRoIGQ9Ik00OC4wMDYgNjlDNTEuOTgzIDY5IDU1LjIwNiA2NC45NzEgNTUu&#10;MjA2IDYwIDU1LjIwNiA1NS4wMjkgNTEuOTgyIDUxIDQ4LjAwNiA1MSA0NC4wMyA1MSA0MC44MDYg&#10;NTUuMDI5IDQwLjgwNiA2MCA0MC44MDYgNjQuOTcxIDQ0LjAyOSA2OSA0OC4wMDYgNjlaTTQ4LjAw&#10;NiA1M0M1MC44NzQgNTMgNTMuMjA2IDU2LjE0IDUzLjIwNiA2MCA1My4yMDYgNjMuODYgNTAuODcz&#10;IDY3IDQ4LjAwNiA2NyA0NS4xMzkgNjcgNDIuODA2IDYzLjg2IDQyLjgwNiA2MCA0Mi44MDYgNTYu&#10;MTQgNDUuMTM5IDUzIDQ4LjAwNiA1M1oiLz48cGF0aCBkPSJNMjEuOTE4IDYzLjg1OUMyNC4wNTQ3&#10;IDY0LjQ1MTggMjYuMjY3NCA2My4yMDAyIDI2Ljg2MDIgNjEuMDYzNSAyNy4wNTUxIDYwLjM2MDkg&#10;MjcuMDU1MSA1OS42MTg1IDI2Ljg2IDU4LjkxNiAyNi40OTIzIDU3LjU2NzYgMjUuNDM5MiA1Ni41&#10;MTQxIDI0LjA5MSA1Ni4xNDYgMjEuOTU0NyA1NS41NTE3IDE5Ljc0MTEgNTYuODAxNyAxOS4xNDY4&#10;IDU4LjkzOCAxOC45NTA4IDU5LjY0MjMgMTguOTUwOSA2MC4zODY3IDE5LjE0NyA2MS4wOTEgMTku&#10;NTE1MyA2Mi40MzkzIDIwLjU2OTMgNjMuNDkyMiAyMS45MTggNjMuODU5Wk0yMyA1OEMyNC4xMDQ2&#10;IDU4IDI1IDU4Ljg5NTQgMjUgNjAgMjUgNjEuMTA0NiAyNC4xMDQ2IDYyIDIzIDYyIDIxLjg5NTQg&#10;NjIgMjEgNjEuMTA0NiAyMSA2MCAyMSA1OC44OTU0IDIxLjg5NTQgNTggMjMgNThaIi8+PHBhdGgg&#10;ZD0iTTczLjgyNiA2My45MjFDNzUuNzIzMSA2My40Nzg5IDc3LjA1MTQgNjEuNzY4NSA3Ny4wMSA1&#10;OS44MjFMNzcuMDEgNTkuODIxQzc3LjAzNiA1OC41MDAyIDc2LjM0OCA1Ny4yNjc5IDc1LjIxIDU2&#10;LjU5NyA3My4zMTM1IDU1LjQxMDEgNzAuODEzOSA1NS45ODUzIDY5LjYyNjkgNTcuODgxOCA2OS4y&#10;Mjk4IDU4LjUxNjMgNjkuMDE2MyA1OS4yNDg1IDY5LjAxIDU5Ljk5NyA2OS4wMTAzIDYyLjIxIDcw&#10;LjgwNDUgNjQuMDAzOCA3My4wMTc1IDY0LjAwMzUgNzMuMjg5MSA2NC4wMDM1IDczLjU2IDYzLjk3&#10;NTggNzMuODI2IDYzLjkyMVpNNzMuMDEgNThDNzQuMTE0NiA1OCA3NS4wMSA1OC44OTU0IDc1LjAx&#10;IDYwIDc1LjAxIDYxLjEwNDYgNzQuMTE0NiA2MiA3My4wMSA2MiA3MS45MDU0IDYyIDcxLjAxIDYx&#10;LjEwNDYgNzEuMDEgNjAgNzEuMDEgNTguODk1NCA3MS45MDU0IDU4IDczLjAxIDU4WiIvPjxwYXRo&#10;IGQ9Ik04My4wMTEgNzQgODYuMDExIDcxIDg2LjAxMSA0OSA4My4wMTEgNDYgMTQgNDYgMTAgNTAg&#10;MTAgNzAgMTQgNzRaTTEyIDUwLjgzIDE0LjgzIDQ4IDgyLjE4MyA0OCA4NC4wMTEgNDkuODI4IDg0&#10;LjAxMSA3MC4xNzQgODIuMTgzIDcyIDE0LjgzIDcyIDEyIDY5LjE3NFoiLz48L2c+PC9zdmc+UEsD&#10;BBQABgAIAAAAIQBLD/NF4AAAAAkBAAAPAAAAZHJzL2Rvd25yZXYueG1sTI9PS8NAEMXvgt9hGcGb&#10;3fzRRmI2pRT1VARbQbxts9MkNDsbstsk/faOJ3saHu/x5veK1Ww7MeLgW0cK4kUEAqlypqVawdf+&#10;7eEZhA+ajO4coYILeliVtzeFzo2b6BPHXagFl5DPtYImhD6X0lcNWu0Xrkdi7+gGqwPLoZZm0BOX&#10;204mUbSUVrfEHxrd46bB6rQ7WwXvk57Wafw6bk/HzeVn//TxvY1Rqfu7ef0CIuAc/sPwh8/oUDLT&#10;wZ3JeNEpSJI446iClA/7j1mWgjiwTpcZyLKQ1wvKXwAAAP//AwBQSwMEFAAGAAgAAAAhABO+Jrnk&#10;AAAAtQMAABkAAABkcnMvX3JlbHMvZTJvRG9jLnhtbC5yZWxzvJPLasMwEEX3hf6DmH0t20lMKZGz&#10;KYVsS/oBgzSWRa0Hkhqav6+gFBpI3Z2WmmHOPVzQ/vBpF3ammIx3ArqmBUZOemWcFvB2enl4BJYy&#10;OoWLdyTgQgkO4/3d/pUWzOUozSYkViguCZhzDk+cJzmTxdT4QK5sJh8t5vKMmgeU76iJ92078Pib&#10;AeMVkx2VgHhUG2CnSyjJ/7P9NBlJz15+WHL5RgQ3tmQXIEZNWYAlZfB7uGmC08BvO/R1HPomnf90&#10;6Oo4dGs9DHUchrUednUcdms9bOs4bH964FefbfwCAAD//wMAUEsBAi0AFAAGAAgAAAAhAKjWx6gT&#10;AQAASQIAABMAAAAAAAAAAAAAAAAAAAAAAFtDb250ZW50X1R5cGVzXS54bWxQSwECLQAUAAYACAAA&#10;ACEAOP0h/9YAAACUAQAACwAAAAAAAAAAAAAAAABEAQAAX3JlbHMvLnJlbHNQSwECLQAUAAYACAAA&#10;ACEAnB2+hmEGAADCKAAADgAAAAAAAAAAAAAAAABDAgAAZHJzL2Uyb0RvYy54bWxQSwECLQAKAAAA&#10;AAAAACEAASf1ntUmAADVJgAAFAAAAAAAAAAAAAAAAADQCAAAZHJzL21lZGlhL2ltYWdlMS5wbmdQ&#10;SwECLQAKAAAAAAAAACEACsCrJZgWAACYFgAAFAAAAAAAAAAAAAAAAADXLwAAZHJzL21lZGlhL2lt&#10;YWdlMi5zdmdQSwECLQAKAAAAAAAAACEAfZ018a0XAACtFwAAFAAAAAAAAAAAAAAAAAChRgAAZHJz&#10;L21lZGlhL2ltYWdlMy5wbmdQSwECLQAKAAAAAAAAACEA4/8TbtEBAADRAQAAFAAAAAAAAAAAAAAA&#10;AACAXgAAZHJzL21lZGlhL2ltYWdlNC5zdmdQSwECLQAKAAAAAAAAACEABJbgjNUcAADVHAAAFAAA&#10;AAAAAAAAAAAAAACDYAAAZHJzL21lZGlhL2ltYWdlNS5wbmdQSwECLQAKAAAAAAAAACEAeJO3sS4H&#10;AAAuBwAAFAAAAAAAAAAAAAAAAACKfQAAZHJzL21lZGlhL2ltYWdlNi5zdmdQSwECLQAUAAYACAAA&#10;ACEASw/zReAAAAAJAQAADwAAAAAAAAAAAAAAAADqhAAAZHJzL2Rvd25yZXYueG1sUEsBAi0AFAAG&#10;AAgAAAAhABO+JrnkAAAAtQMAABkAAAAAAAAAAAAAAAAA94UAAGRycy9fcmVscy9lMm9Eb2MueG1s&#10;LnJlbHNQSwUGAAAAAAsACwDGAgAAEocAAAAA&#10;">
                <v:roundrect id="Rectangle: Rounded Corners 479" o:spid="_x0000_s1104" style="position:absolute;left:285;top:6572;width:15945;height:14573;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RsFSxQAAANwAAAAPAAAAZHJzL2Rvd25yZXYueG1sRI9BSwMx&#10;FITvgv8hPMGbTSy2teumpQpCQVqx9tLbY/OaLLt5WTZxu/57Iwgeh5n5hinXo2/FQH2sA2u4nygQ&#10;xFUwNVsNx8/Xu0cQMSEbbAOThm+KsF5dX5VYmHDhDxoOyYoM4VigBpdSV0gZK0ce4yR0xNk7h95j&#10;yrK30vR4yXDfyqlSc+mx5rzgsKMXR1Vz+PIazrPls3LTwapGvi8svu32m5PR+vZm3DyBSDSm//Bf&#10;e2s0PCyW8HsmHwG5+gEAAP//AwBQSwECLQAUAAYACAAAACEA2+H2y+4AAACFAQAAEwAAAAAAAAAA&#10;AAAAAAAAAAAAW0NvbnRlbnRfVHlwZXNdLnhtbFBLAQItABQABgAIAAAAIQBa9CxbvwAAABUBAAAL&#10;AAAAAAAAAAAAAAAAAB8BAABfcmVscy8ucmVsc1BLAQItABQABgAIAAAAIQDTRsFSxQAAANwAAAAP&#10;AAAAAAAAAAAAAAAAAAcCAABkcnMvZG93bnJldi54bWxQSwUGAAAAAAMAAwC3AAAA+QIAAAAA&#10;" fillcolor="#f7fbff [671]" stroked="f" strokeweight="2pt">
                  <v:textbox inset="1mm,,1mm,0"/>
                </v:roundrect>
                <v:shape id="Text Box 480" o:spid="_x0000_s1105" type="#_x0000_t202" style="position:absolute;left:1333;top:1428;width:13261;height:40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KardxAAAANwAAAAPAAAAZHJzL2Rvd25yZXYueG1sRE9Na8JA&#10;EL0X/A/LCL01G0VLiFlFAlIp7UHrxduYHZNgdjZmt0nqr+8eCj0+3ne2GU0jeupcbVnBLIpBEBdW&#10;11wqOH3tXhIQziNrbCyTgh9ysFlPnjJMtR34QP3RlyKEsEtRQeV9m0rpiooMusi2xIG72s6gD7Ar&#10;pe5wCOGmkfM4fpUGaw4NFbaUV1Tcjt9GwXu++8TDZW6SR5O/fVy37f10Xir1PB23KxCeRv8v/nPv&#10;tYJFEuaHM+EIyPUvAAAA//8DAFBLAQItABQABgAIAAAAIQDb4fbL7gAAAIUBAAATAAAAAAAAAAAA&#10;AAAAAAAAAABbQ29udGVudF9UeXBlc10ueG1sUEsBAi0AFAAGAAgAAAAhAFr0LFu/AAAAFQEAAAsA&#10;AAAAAAAAAAAAAAAAHwEAAF9yZWxzLy5yZWxzUEsBAi0AFAAGAAgAAAAhAGkpqt3EAAAA3AAAAA8A&#10;AAAAAAAAAAAAAAAABwIAAGRycy9kb3ducmV2LnhtbFBLBQYAAAAAAwADALcAAAD4AgAAAAA=&#10;" filled="f" stroked="f" strokeweight=".5pt">
                  <v:textbox>
                    <w:txbxContent>
                      <w:p w14:paraId="3672737D" w14:textId="77777777" w:rsidR="00CC20BD" w:rsidRPr="00F214AA" w:rsidRDefault="00CC20BD" w:rsidP="00CC20BD">
                        <w:pPr>
                          <w:jc w:val="center"/>
                          <w:rPr>
                            <w:rFonts w:ascii="Arial Nova Light" w:hAnsi="Arial Nova Light" w:cstheme="minorHAnsi"/>
                            <w:sz w:val="18"/>
                            <w:szCs w:val="18"/>
                          </w:rPr>
                        </w:pPr>
                        <w:r>
                          <w:rPr>
                            <w:rFonts w:ascii="Arial Nova Light" w:eastAsia="HELVETICA NEUE LIGHT" w:hAnsi="Arial Nova Light" w:cs="HELVETICA NEUE LIGHT"/>
                            <w:sz w:val="16"/>
                            <w:szCs w:val="16"/>
                          </w:rPr>
                          <w:t>Market-based</w:t>
                        </w:r>
                        <w:r w:rsidRPr="00F214AA">
                          <w:rPr>
                            <w:rFonts w:ascii="Arial Nova Light" w:eastAsia="HELVETICA NEUE LIGHT" w:hAnsi="Arial Nova Light" w:cs="HELVETICA NEUE LIGHT"/>
                            <w:sz w:val="16"/>
                            <w:szCs w:val="16"/>
                          </w:rPr>
                          <w:t xml:space="preserve"> rent for the property is </w:t>
                        </w:r>
                        <w:r w:rsidRPr="00F214AA">
                          <w:rPr>
                            <w:rFonts w:ascii="Arial Nova Light" w:eastAsia="HELVETICA NEUE LIGHT" w:hAnsi="Arial Nova Light" w:cs="HELVETICA NEUE LIGHT"/>
                            <w:b/>
                            <w:bCs/>
                            <w:sz w:val="16"/>
                            <w:szCs w:val="16"/>
                          </w:rPr>
                          <w:t>$XXX</w:t>
                        </w:r>
                      </w:p>
                    </w:txbxContent>
                  </v:textbox>
                </v:shape>
                <v:roundrect id="Rectangle: Rounded Corners 481" o:spid="_x0000_s1106" style="position:absolute;width:16090;height:21050;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LfB+xwAAANwAAAAPAAAAZHJzL2Rvd25yZXYueG1sRI9Ba8JA&#10;FITvQv/D8gq96UYRMamrFFvFHFow9tDjM/tMQrNvw+5Wo7++KxR6HGbmG2ax6k0rzuR8Y1nBeJSA&#10;IC6tbrhS8HnYDOcgfEDW2FomBVfysFo+DBaYaXvhPZ2LUIkIYZ+hgjqELpPSlzUZ9CPbEUfvZJ3B&#10;EKWrpHZ4iXDTykmSzKTBhuNCjR2tayq/ix+j4OD89vWj+HrP9/lbvj7e0jSdaKWeHvuXZxCB+vAf&#10;/mvvtILpfAz3M/EIyOUvAAAA//8DAFBLAQItABQABgAIAAAAIQDb4fbL7gAAAIUBAAATAAAAAAAA&#10;AAAAAAAAAAAAAABbQ29udGVudF9UeXBlc10ueG1sUEsBAi0AFAAGAAgAAAAhAFr0LFu/AAAAFQEA&#10;AAsAAAAAAAAAAAAAAAAAHwEAAF9yZWxzLy5yZWxzUEsBAi0AFAAGAAgAAAAhAKAt8H7HAAAA3AAA&#10;AA8AAAAAAAAAAAAAAAAABwIAAGRycy9kb3ducmV2LnhtbFBLBQYAAAAAAwADALcAAAD7AgAAAAA=&#10;" filled="f" strokecolor="#035dd3 [3205]" strokeweight="2.25pt">
                  <v:textbox inset="1mm,,1mm,0"/>
                </v:roundrect>
                <v:shape id="Text Box 482" o:spid="_x0000_s1107" type="#_x0000_t202" style="position:absolute;left:1333;top:6858;width:13261;height:80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t5ExxwAAANwAAAAPAAAAZHJzL2Rvd25yZXYueG1sRI9Pa8JA&#10;FMTvhX6H5RV6qxtDW0J0IxKQSmkPai7entmXP5h9m2ZXTf30bqHgcZiZ3zDzxWg6cabBtZYVTCcR&#10;COLS6pZrBcVu9ZKAcB5ZY2eZFPySg0X2+DDHVNsLb+i89bUIEHYpKmi871MpXdmQQTexPXHwKjsY&#10;9EEOtdQDXgLcdDKOondpsOWw0GBPeUPlcXsyCj7z1TduDrFJrl3+8VUt+59i/6bU89O4nIHwNPp7&#10;+L+91gpekxj+zoQjILMbAAAA//8DAFBLAQItABQABgAIAAAAIQDb4fbL7gAAAIUBAAATAAAAAAAA&#10;AAAAAAAAAAAAAABbQ29udGVudF9UeXBlc10ueG1sUEsBAi0AFAAGAAgAAAAhAFr0LFu/AAAAFQEA&#10;AAsAAAAAAAAAAAAAAAAAHwEAAF9yZWxzLy5yZWxzUEsBAi0AFAAGAAgAAAAhAPa3kTHHAAAA3AAA&#10;AA8AAAAAAAAAAAAAAAAABwIAAGRycy9kb3ducmV2LnhtbFBLBQYAAAAAAwADALcAAAD7AgAAAAA=&#10;" filled="f" stroked="f" strokeweight=".5pt">
                  <v:textbox>
                    <w:txbxContent>
                      <w:p w14:paraId="325F6A30" w14:textId="77777777" w:rsidR="00CC20BD" w:rsidRPr="00A546DB" w:rsidRDefault="00CC20BD" w:rsidP="00CC20BD">
                        <w:pPr>
                          <w:spacing w:after="0"/>
                          <w:jc w:val="center"/>
                          <w:rPr>
                            <w:rFonts w:ascii="Arial Nova Light" w:eastAsia="HELVETICA NEUE LIGHT" w:hAnsi="Arial Nova Light" w:cs="HELVETICA NEUE LIGHT"/>
                            <w:szCs w:val="20"/>
                          </w:rPr>
                        </w:pPr>
                        <w:r>
                          <w:rPr>
                            <w:rFonts w:ascii="Arial Nova Light" w:eastAsia="HELVETICA NEUE LIGHT" w:hAnsi="Arial Nova Light" w:cs="HELVETICA NEUE LIGHT"/>
                            <w:szCs w:val="20"/>
                          </w:rPr>
                          <w:t>Rent amount</w:t>
                        </w:r>
                        <w:r w:rsidRPr="00A546DB">
                          <w:rPr>
                            <w:rFonts w:ascii="Arial Nova Light" w:eastAsia="HELVETICA NEUE LIGHT" w:hAnsi="Arial Nova Light" w:cs="HELVETICA NEUE LIGHT"/>
                            <w:szCs w:val="20"/>
                          </w:rPr>
                          <w:t xml:space="preserve"> is</w:t>
                        </w:r>
                        <w:r w:rsidRPr="00A546DB">
                          <w:rPr>
                            <w:rFonts w:ascii="Arial Nova Light" w:eastAsia="HELVETICA NEUE LIGHT" w:hAnsi="Arial Nova Light" w:cs="HELVETICA NEUE LIGHT"/>
                            <w:b/>
                            <w:bCs/>
                            <w:szCs w:val="20"/>
                          </w:rPr>
                          <w:t xml:space="preserve"> $XXX</w:t>
                        </w:r>
                        <w:r w:rsidRPr="00A546DB">
                          <w:rPr>
                            <w:rFonts w:ascii="Arial Nova Light" w:eastAsia="HELVETICA NEUE LIGHT" w:hAnsi="Arial Nova Light" w:cs="HELVETICA NEUE LIGHT"/>
                            <w:szCs w:val="20"/>
                          </w:rPr>
                          <w:t xml:space="preserve"> </w:t>
                        </w:r>
                      </w:p>
                      <w:p w14:paraId="1179900D" w14:textId="77777777" w:rsidR="00CC20BD" w:rsidRDefault="00CC20BD" w:rsidP="00CC20BD">
                        <w:pPr>
                          <w:spacing w:before="0" w:after="0"/>
                          <w:jc w:val="center"/>
                          <w:rPr>
                            <w:rFonts w:ascii="Arial Nova Light" w:eastAsia="HELVETICA NEUE LIGHT" w:hAnsi="Arial Nova Light" w:cs="HELVETICA NEUE LIGHT"/>
                            <w:sz w:val="16"/>
                            <w:szCs w:val="16"/>
                          </w:rPr>
                        </w:pPr>
                      </w:p>
                      <w:p w14:paraId="7F9809AD" w14:textId="77777777" w:rsidR="00CC20BD" w:rsidRPr="00F214AA" w:rsidRDefault="00CC20BD" w:rsidP="00CC20BD">
                        <w:pPr>
                          <w:spacing w:after="12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Which is based on:</w:t>
                        </w:r>
                      </w:p>
                      <w:p w14:paraId="06B83294" w14:textId="77777777" w:rsidR="00CC20BD" w:rsidRPr="00AD3A9A" w:rsidRDefault="00CC20BD" w:rsidP="00CC20BD">
                        <w:pPr>
                          <w:spacing w:before="120"/>
                          <w:jc w:val="center"/>
                          <w:rPr>
                            <w:rFonts w:ascii="helev" w:hAnsi="helev" w:cstheme="minorHAnsi"/>
                            <w:sz w:val="16"/>
                            <w:szCs w:val="16"/>
                          </w:rPr>
                        </w:pPr>
                      </w:p>
                    </w:txbxContent>
                  </v:textbox>
                </v:shape>
                <v:shape id="Graphic 483" o:spid="_x0000_s1108" type="#_x0000_t75" alt="Stuffed Toy outline" style="position:absolute;left:6762;top:15335;width:3220;height:311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kBLowwAAANwAAAAPAAAAZHJzL2Rvd25yZXYueG1sRI9Pi8Iw&#10;FMTvC36H8ARva+ofpFSjiCiIt62792fztinbvNQm1vrtN4LgcZiZ3zCrTW9r0VHrK8cKJuMEBHHh&#10;dMWlgu/z4TMF4QOyxtoxKXiQh8168LHCTLs7f1GXh1JECPsMFZgQmkxKXxiy6MeuIY7er2sthijb&#10;UuoW7xFuazlNkoW0WHFcMNjQzlDxl9+sgvPtsp9U+WL6c7ia0/Z48vvumio1GvbbJYhAfXiHX+2j&#10;VjBPZ/A8E4+AXP8DAAD//wMAUEsBAi0AFAAGAAgAAAAhANvh9svuAAAAhQEAABMAAAAAAAAAAAAA&#10;AAAAAAAAAFtDb250ZW50X1R5cGVzXS54bWxQSwECLQAUAAYACAAAACEAWvQsW78AAAAVAQAACwAA&#10;AAAAAAAAAAAAAAAfAQAAX3JlbHMvLnJlbHNQSwECLQAUAAYACAAAACEAF5AS6MMAAADcAAAADwAA&#10;AAAAAAAAAAAAAAAHAgAAZHJzL2Rvd25yZXYueG1sUEsFBgAAAAADAAMAtwAAAPcCAAAAAA==&#10;">
                  <v:imagedata r:id="rId28" o:title="Stuffed Toy outline"/>
                </v:shape>
                <v:shape id="Graphic 484" o:spid="_x0000_s1109" type="#_x0000_t75" alt="Home outline" style="position:absolute;left:11334;top:15049;width:3525;height:340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zt8ovwAAANwAAAAPAAAAZHJzL2Rvd25yZXYueG1sRI/BCsIw&#10;EETvgv8QVvCmqSIi1SgiFHrUKoi3pVnbYrMpTaz1740geBxm5g2z2fWmFh21rrKsYDaNQBDnVldc&#10;KLick8kKhPPIGmvLpOBNDnbb4WCDsbYvPlGX+UIECLsYFZTeN7GULi/JoJvahjh4d9sa9EG2hdQt&#10;vgLc1HIeRUtpsOKwUGJDh5LyR/Y0CnRt0mOnj93zdM3TW3ZJ9tU9UWo86vdrEJ56/w//2qlWsFgt&#10;4HsmHAG5/QAAAP//AwBQSwECLQAUAAYACAAAACEA2+H2y+4AAACFAQAAEwAAAAAAAAAAAAAAAAAA&#10;AAAAW0NvbnRlbnRfVHlwZXNdLnhtbFBLAQItABQABgAIAAAAIQBa9CxbvwAAABUBAAALAAAAAAAA&#10;AAAAAAAAAB8BAABfcmVscy8ucmVsc1BLAQItABQABgAIAAAAIQDSzt8ovwAAANwAAAAPAAAAAAAA&#10;AAAAAAAAAAcCAABkcnMvZG93bnJldi54bWxQSwUGAAAAAAMAAwC3AAAA8wIAAAAA&#10;">
                  <v:imagedata r:id="rId30" o:title="Home outline"/>
                </v:shape>
                <v:shape id="Graphic 485" o:spid="_x0000_s1110" type="#_x0000_t75" alt="Money outline" style="position:absolute;left:1809;top:15144;width:3569;height:344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QBVExQAAANwAAAAPAAAAZHJzL2Rvd25yZXYueG1sRI9ba8JA&#10;EIXfC/6HZQTf6sa7RFeRQsFCC/WCvg7ZMQlmZ8PumqT99d1CoY+Hc/k4621nKtGQ86VlBaNhAoI4&#10;s7rkXMH59Pq8BOEDssbKMin4Ig/bTe9pjam2LR+oOYZcxBH2KSooQqhTKX1WkEE/tDVx9G7WGQxR&#10;ulxqh20cN5UcJ8lcGiw5Egqs6aWg7H58mAj5TtzHtX1fTGfjt1P7OZ80i8tVqUG/261ABOrCf/iv&#10;vdcKpssZ/J6JR0BufgAAAP//AwBQSwECLQAUAAYACAAAACEA2+H2y+4AAACFAQAAEwAAAAAAAAAA&#10;AAAAAAAAAAAAW0NvbnRlbnRfVHlwZXNdLnhtbFBLAQItABQABgAIAAAAIQBa9CxbvwAAABUBAAAL&#10;AAAAAAAAAAAAAAAAAB8BAABfcmVscy8ucmVsc1BLAQItABQABgAIAAAAIQAqQBVExQAAANwAAAAP&#10;AAAAAAAAAAAAAAAAAAcCAABkcnMvZG93bnJldi54bWxQSwUGAAAAAAMAAwC3AAAA+QIAAAAA&#10;">
                  <v:imagedata r:id="rId29" o:title="Money outline"/>
                </v:shape>
                <v:shape id="Text Box 510" o:spid="_x0000_s1111" type="#_x0000_t202" style="position:absolute;left:1047;top:18002;width:4520;height:25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xgQswgAAANwAAAAPAAAAZHJzL2Rvd25yZXYueG1sRE9Na8Iw&#10;GL4P/A/hFbwMTZW5SWeUIQg99OIHg91emndNsXnTJbHWf28OA48Pz/d6O9hW9ORD41jBfJaBIK6c&#10;brhWcD7tpysQISJrbB2TgjsF2G5GL2vMtbvxgfpjrEUK4ZCjAhNjl0sZKkMWw8x1xIn7dd5iTNDX&#10;Unu8pXDbykWWvUuLDacGgx3tDFWX49Uq6L+LN33oTfSvu7LIikv59/FTKjUZD1+fICIN8Sn+dxda&#10;wXKe5qcz6QjIzQMAAP//AwBQSwECLQAUAAYACAAAACEA2+H2y+4AAACFAQAAEwAAAAAAAAAAAAAA&#10;AAAAAAAAW0NvbnRlbnRfVHlwZXNdLnhtbFBLAQItABQABgAIAAAAIQBa9CxbvwAAABUBAAALAAAA&#10;AAAAAAAAAAAAAB8BAABfcmVscy8ucmVsc1BLAQItABQABgAIAAAAIQAyxgQswgAAANwAAAAPAAAA&#10;AAAAAAAAAAAAAAcCAABkcnMvZG93bnJldi54bWxQSwUGAAAAAAMAAwC3AAAA9gIAAAAA&#10;" filled="f" stroked="f" strokeweight=".5pt">
                  <v:textbox>
                    <w:txbxContent>
                      <w:p w14:paraId="360D170F" w14:textId="77777777" w:rsidR="00CC20BD" w:rsidRPr="00F214AA" w:rsidRDefault="00CC20BD" w:rsidP="00CC20BD">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shape id="Plus Sign 511" o:spid="_x0000_s1112" style="position:absolute;left:5048;top:18954;width:1396;height:1092;visibility:visible;mso-wrap-style:square;v-text-anchor:middle" coordsize="139652,1091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exy5xAAAANwAAAAPAAAAZHJzL2Rvd25yZXYueG1sRI9Ba8JA&#10;FITvBf/D8oTe6ialikRXEUVsCxYa9f7IPpNo9m2aXZP477tCocdh5pth5sveVKKlxpWWFcSjCARx&#10;ZnXJuYLjYfsyBeE8ssbKMim4k4PlYvA0x0Tbjr+pTX0uQgm7BBUU3teJlC4ryKAb2Zo4eGfbGPRB&#10;NrnUDXah3FTyNYom0mDJYaHAmtYFZdf0ZhSML+f0dmrpw+wldru3dLL5/PpR6nnYr2YgPPX+P/xH&#10;v+vAxTE8zoQjIBe/AAAA//8DAFBLAQItABQABgAIAAAAIQDb4fbL7gAAAIUBAAATAAAAAAAAAAAA&#10;AAAAAAAAAABbQ29udGVudF9UeXBlc10ueG1sUEsBAi0AFAAGAAgAAAAhAFr0LFu/AAAAFQEAAAsA&#10;AAAAAAAAAAAAAAAAHwEAAF9yZWxzLy5yZWxzUEsBAi0AFAAGAAgAAAAhADJ7HLnEAAAA3AAAAA8A&#10;AAAAAAAAAAAAAAAABwIAAGRycy9kb3ducmV2LnhtbFBLBQYAAAAAAwADALcAAAD4AgAAAAA=&#10;" path="m18511,41737r38480,l56991,14467r25670,l82661,41737r38480,l121141,67407r-38480,l82661,94677r-25670,l56991,67407r-38480,l18511,41737xe" fillcolor="#0090ff [3213]" stroked="f" strokeweight="2pt">
                  <v:path arrowok="t" o:connecttype="custom" o:connectlocs="18511,41737;56991,41737;56991,14467;82661,14467;82661,41737;121141,41737;121141,67407;82661,67407;82661,94677;56991,94677;56991,67407;18511,67407;18511,41737" o:connectangles="0,0,0,0,0,0,0,0,0,0,0,0,0"/>
                </v:shape>
                <v:shape id="Plus Sign 64" o:spid="_x0000_s1113" style="position:absolute;left:10096;top:18859;width:1397;height:1091;visibility:visible;mso-wrap-style:square;v-text-anchor:middle" coordsize="139652,1091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SStxAAAANsAAAAPAAAAZHJzL2Rvd25yZXYueG1sRI9Ba8JA&#10;FITvQv/D8gq9mU1FQ4muUirSVrDQtL0/ss8kNvs2Ztck/ntXEDwOM/MNs1gNphYdta6yrOA5ikEQ&#10;51ZXXCj4/dmMX0A4j6yxtkwKzuRgtXwYLTDVtudv6jJfiABhl6KC0vsmldLlJRl0kW2Ig7e3rUEf&#10;ZFtI3WIf4KaWkzhOpMGKw0KJDb2VlP9nJ6Ngdthnp7+OPs1OYv8+zZL19uuo1NPj8DoH4Wnw9/Ct&#10;/aEVJFO4fgk/QC4vAAAA//8DAFBLAQItABQABgAIAAAAIQDb4fbL7gAAAIUBAAATAAAAAAAAAAAA&#10;AAAAAAAAAABbQ29udGVudF9UeXBlc10ueG1sUEsBAi0AFAAGAAgAAAAhAFr0LFu/AAAAFQEAAAsA&#10;AAAAAAAAAAAAAAAAHwEAAF9yZWxzLy5yZWxzUEsBAi0AFAAGAAgAAAAhAD6NJK3EAAAA2wAAAA8A&#10;AAAAAAAAAAAAAAAABwIAAGRycy9kb3ducmV2LnhtbFBLBQYAAAAAAwADALcAAAD4AgAAAAA=&#10;" path="m18511,41737r38480,l56991,14467r25670,l82661,41737r38480,l121141,67407r-38480,l82661,94677r-25670,l56991,67407r-38480,l18511,41737xe" fillcolor="#0090ff [3213]" stroked="f" strokeweight="2pt">
                  <v:path arrowok="t" o:connecttype="custom" o:connectlocs="18511,41737;56991,41737;56991,14467;82661,14467;82661,41737;121141,41737;121141,67407;82661,67407;82661,94677;56991,94677;56991,67407;18511,67407;18511,41737" o:connectangles="0,0,0,0,0,0,0,0,0,0,0,0,0"/>
                </v:shape>
                <v:shape id="Text Box 65" o:spid="_x0000_s1114" type="#_x0000_t202" style="position:absolute;left:6000;top:18097;width:4520;height:252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nPhQxQAAANsAAAAPAAAAZHJzL2Rvd25yZXYueG1sRI9PawIx&#10;FMTvBb9DeIKXUrOV1pbVKCIIe9iLfxB6e2yem8XNy5qk6/rtm0Khx2FmfsMs14NtRU8+NI4VvE4z&#10;EMSV0w3XCk7H3csniBCRNbaOScGDAqxXo6cl5trdeU/9IdYiQTjkqMDE2OVShsqQxTB1HXHyLs5b&#10;jEn6WmqP9wS3rZxl2VxabDgtGOxoa6i6Hr6tgv5cvOl9b6J/3pZFVlzL28dXqdRkPGwWICIN8T/8&#10;1y60gvk7/H5JP0CufgAAAP//AwBQSwECLQAUAAYACAAAACEA2+H2y+4AAACFAQAAEwAAAAAAAAAA&#10;AAAAAAAAAAAAW0NvbnRlbnRfVHlwZXNdLnhtbFBLAQItABQABgAIAAAAIQBa9CxbvwAAABUBAAAL&#10;AAAAAAAAAAAAAAAAAB8BAABfcmVscy8ucmVsc1BLAQItABQABgAIAAAAIQBZnPhQxQAAANsAAAAP&#10;AAAAAAAAAAAAAAAAAAcCAABkcnMvZG93bnJldi54bWxQSwUGAAAAAAMAAwC3AAAA+QIAAAAA&#10;" filled="f" stroked="f" strokeweight=".5pt">
                  <v:textbox>
                    <w:txbxContent>
                      <w:p w14:paraId="6DF6EA4C" w14:textId="77777777" w:rsidR="00CC20BD" w:rsidRPr="00F214AA" w:rsidRDefault="00CC20BD" w:rsidP="00CC20BD">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shape id="Text Box 66" o:spid="_x0000_s1115" type="#_x0000_t202" style="position:absolute;left:10858;top:18097;width:4520;height:266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TmYnxAAAANsAAAAPAAAAZHJzL2Rvd25yZXYueG1sRI9Ba8JA&#10;FITvQv/D8gpepG4sJZbUVUQo5JCLthS8PbKv2WD2bdxdY/z3XUHocZiZb5jVZrSdGMiH1rGCxTwD&#10;QVw73XKj4Pvr8+UdRIjIGjvHpOBGATbrp8kKC+2uvKfhEBuRIBwKVGBi7AspQ23IYpi7njh5v85b&#10;jEn6RmqP1wS3nXzNslxabDktGOxpZ6g+HS5WwfBTvun9YKKf7aoyK0/VeXmslJo+j9sPEJHG+B9+&#10;tEutIM/h/iX9ALn+AwAA//8DAFBLAQItABQABgAIAAAAIQDb4fbL7gAAAIUBAAATAAAAAAAAAAAA&#10;AAAAAAAAAABbQ29udGVudF9UeXBlc10ueG1sUEsBAi0AFAAGAAgAAAAhAFr0LFu/AAAAFQEAAAsA&#10;AAAAAAAAAAAAAAAAHwEAAF9yZWxzLy5yZWxzUEsBAi0AFAAGAAgAAAAhAKlOZifEAAAA2wAAAA8A&#10;AAAAAAAAAAAAAAAABwIAAGRycy9kb3ducmV2LnhtbFBLBQYAAAAAAwADALcAAAD4AgAAAAA=&#10;" filled="f" stroked="f" strokeweight=".5pt">
                  <v:textbox>
                    <w:txbxContent>
                      <w:p w14:paraId="4799427C" w14:textId="77777777" w:rsidR="00CC20BD" w:rsidRPr="00F214AA" w:rsidRDefault="00CC20BD" w:rsidP="00CC20BD">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group>
            </w:pict>
          </mc:Fallback>
        </mc:AlternateContent>
      </w:r>
    </w:p>
    <w:p w14:paraId="02F92B3A" w14:textId="77777777" w:rsidR="00CC20BD" w:rsidRPr="00CC20BD" w:rsidRDefault="00CC20BD" w:rsidP="00CC20BD">
      <w:pPr>
        <w:pStyle w:val="BodyText"/>
      </w:pPr>
    </w:p>
    <w:p w14:paraId="2BFBF529" w14:textId="77777777" w:rsidR="00CC20BD" w:rsidRPr="00CC20BD" w:rsidRDefault="00CC20BD" w:rsidP="00CC20BD">
      <w:pPr>
        <w:pStyle w:val="BodyText"/>
      </w:pPr>
      <w:r w:rsidRPr="00CC20BD">
        <w:rPr>
          <w:noProof/>
        </w:rPr>
        <mc:AlternateContent>
          <mc:Choice Requires="wps">
            <w:drawing>
              <wp:anchor distT="0" distB="0" distL="114300" distR="114300" simplePos="0" relativeHeight="251671553" behindDoc="0" locked="0" layoutInCell="1" allowOverlap="1" wp14:anchorId="61069957" wp14:editId="5535810F">
                <wp:simplePos x="0" y="0"/>
                <wp:positionH relativeFrom="column">
                  <wp:posOffset>4191635</wp:posOffset>
                </wp:positionH>
                <wp:positionV relativeFrom="paragraph">
                  <wp:posOffset>118110</wp:posOffset>
                </wp:positionV>
                <wp:extent cx="168907" cy="180339"/>
                <wp:effectExtent l="0" t="5715" r="0" b="0"/>
                <wp:wrapNone/>
                <wp:docPr id="67" name="Arrow: Right 67"/>
                <wp:cNvGraphicFramePr/>
                <a:graphic xmlns:a="http://schemas.openxmlformats.org/drawingml/2006/main">
                  <a:graphicData uri="http://schemas.microsoft.com/office/word/2010/wordprocessingShape">
                    <wps:wsp>
                      <wps:cNvSpPr/>
                      <wps:spPr>
                        <a:xfrm rot="16200000">
                          <a:off x="0" y="0"/>
                          <a:ext cx="168907" cy="180339"/>
                        </a:xfrm>
                        <a:prstGeom prst="rightArrow">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188ECBD" id="Arrow: Right 67" o:spid="_x0000_s1026" type="#_x0000_t13" style="position:absolute;margin-left:330.05pt;margin-top:9.3pt;width:13.3pt;height:14.2pt;rotation:-90;z-index:25167155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7g78hwIAAG4FAAAOAAAAZHJzL2Uyb0RvYy54bWysVFFP2zAQfp+0/2D5faQpo0BFiioQ0yQE&#10;aDDxbBy7ieT4vLPbtPv1O9tpCoynaXmwfPbdd3dfvvPF5bYzbKPQt2ArXh5NOFNWQt3aVcV/Pt18&#10;OePMB2FrYcCqiu+U55eLz58uejdXU2jA1AoZgVg/713FmxDcvCi8bFQn/BE4ZelSA3YikImrokbR&#10;E3pniulkMit6wNohSOU9nV7nS75I+ForGe619iowU3GqLaQV0/oS12JxIeYrFK5p5VCG+IcqOtFa&#10;SjpCXYsg2Brbv6C6ViJ40OFIQleA1q1UqQfqppy86+axEU6lXogc70aa/P+DlXebR/eAREPv/NzT&#10;Nnax1dgxBGKrnBHL9KXmqFy2TdztRu7UNjBJh+Xs7Hxyypmkq/Jscnx8HrktMlbEdOjDNwUdi5uK&#10;Y7tqwhIR+gQtNrc+5IC9YwzyYNr6pjUmGVEU6sog2wj6nWE7HVK88TI2+lqIURkwnhSH9tIu7IyK&#10;fsb+UJq1NXUwTYUk5R2SCCmVDWW+akStcu6TxEmGHyNSuwkwImvKP2IPAG8b2GNnmME/hqok3DE4&#10;kz+myRW8DR4jUmawYQzuWgv4UWeGuhoyZ/89SZmayNIL1LsHzEKg4fFO3rT0826FDw8CaU7okGY/&#10;3NOiDfQVh2HHWQP4+6Pz6E/ypVvOepq7ivtfa4GKM/PdkrCPZ1FtLCTj68nplAx8ffOSDDq16+4K&#10;SAdlqixto28w+61G6J7peVjGjHQlrKS8FZcB98ZVyG8BPTBSLZfJjQbTiXBrH52M4JHRKMmn7bNA&#10;N6g3kOzvYD+fYv5Ovtk3RlpYrgPoNmn7wOnANQ11Es3wAMVX47WdvA7P5OIPAAAA//8DAFBLAwQU&#10;AAYACAAAACEA20IYrN8AAAAJAQAADwAAAGRycy9kb3ducmV2LnhtbEyPQUvDQBCF74L/YRnBm900&#10;tGkasylF8KSgRin0ts2OSejubMhu2+ivdzzpcXgf731TbiZnxRnH0HtSMJ8lIJAab3pqFXy8P97l&#10;IELUZLT1hAq+MMCmur4qdWH8hd7wXMdWcAmFQivoYhwKKUPTodNh5gckzj796HTkc2ylGfWFy52V&#10;aZJk0umeeKHTAz502Bzrk1OA9XHlafe0t+n36+IlYv68HRqlbm+m7T2IiFP8g+FXn9WhYqeDP5EJ&#10;wirIluuUUQ7WSxAMZPkqA3FQsMjmIKtS/v+g+gEAAP//AwBQSwECLQAUAAYACAAAACEAtoM4kv4A&#10;AADhAQAAEwAAAAAAAAAAAAAAAAAAAAAAW0NvbnRlbnRfVHlwZXNdLnhtbFBLAQItABQABgAIAAAA&#10;IQA4/SH/1gAAAJQBAAALAAAAAAAAAAAAAAAAAC8BAABfcmVscy8ucmVsc1BLAQItABQABgAIAAAA&#10;IQBj7g78hwIAAG4FAAAOAAAAAAAAAAAAAAAAAC4CAABkcnMvZTJvRG9jLnhtbFBLAQItABQABgAI&#10;AAAAIQDbQhis3wAAAAkBAAAPAAAAAAAAAAAAAAAAAOEEAABkcnMvZG93bnJldi54bWxQSwUGAAAA&#10;AAQABADzAAAA7QUAAAAA&#10;" adj="10800" fillcolor="#d8eeff [3215]" stroked="f" strokeweight="2pt">
                <v:textbox inset="1mm,,1mm,0"/>
              </v:shape>
            </w:pict>
          </mc:Fallback>
        </mc:AlternateContent>
      </w:r>
      <w:r w:rsidRPr="00CC20BD">
        <w:rPr>
          <w:noProof/>
        </w:rPr>
        <mc:AlternateContent>
          <mc:Choice Requires="wpg">
            <w:drawing>
              <wp:anchor distT="0" distB="0" distL="114300" distR="114300" simplePos="0" relativeHeight="251668481" behindDoc="0" locked="0" layoutInCell="1" allowOverlap="1" wp14:anchorId="00A51038" wp14:editId="554D947D">
                <wp:simplePos x="0" y="0"/>
                <wp:positionH relativeFrom="column">
                  <wp:posOffset>3498215</wp:posOffset>
                </wp:positionH>
                <wp:positionV relativeFrom="paragraph">
                  <wp:posOffset>247015</wp:posOffset>
                </wp:positionV>
                <wp:extent cx="1594485" cy="1352550"/>
                <wp:effectExtent l="0" t="0" r="24765" b="19050"/>
                <wp:wrapNone/>
                <wp:docPr id="68" name="Group 68"/>
                <wp:cNvGraphicFramePr/>
                <a:graphic xmlns:a="http://schemas.openxmlformats.org/drawingml/2006/main">
                  <a:graphicData uri="http://schemas.microsoft.com/office/word/2010/wordprocessingGroup">
                    <wpg:wgp>
                      <wpg:cNvGrpSpPr/>
                      <wpg:grpSpPr>
                        <a:xfrm>
                          <a:off x="0" y="0"/>
                          <a:ext cx="1594485" cy="1352550"/>
                          <a:chOff x="28575" y="592931"/>
                          <a:chExt cx="1594485" cy="1521619"/>
                        </a:xfrm>
                      </wpg:grpSpPr>
                      <wps:wsp>
                        <wps:cNvPr id="69" name="Rectangle: Rounded Corners 69"/>
                        <wps:cNvSpPr/>
                        <wps:spPr>
                          <a:xfrm>
                            <a:off x="28575" y="657225"/>
                            <a:ext cx="1594485" cy="1457325"/>
                          </a:xfrm>
                          <a:prstGeom prst="roundRect">
                            <a:avLst/>
                          </a:prstGeom>
                          <a:solidFill>
                            <a:schemeClr val="accent1">
                              <a:lumMod val="40000"/>
                              <a:lumOff val="60000"/>
                            </a:schemeClr>
                          </a:solidFill>
                          <a:ln>
                            <a:solidFill>
                              <a:srgbClr val="00B05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70" name="Text Box 70"/>
                        <wps:cNvSpPr txBox="1"/>
                        <wps:spPr>
                          <a:xfrm>
                            <a:off x="133350" y="592931"/>
                            <a:ext cx="1326055" cy="1083468"/>
                          </a:xfrm>
                          <a:prstGeom prst="rect">
                            <a:avLst/>
                          </a:prstGeom>
                          <a:noFill/>
                          <a:ln w="6350">
                            <a:noFill/>
                          </a:ln>
                        </wps:spPr>
                        <wps:txbx>
                          <w:txbxContent>
                            <w:p w14:paraId="3A9242EC" w14:textId="3787718E" w:rsidR="00CC20BD" w:rsidRPr="001E0173" w:rsidRDefault="00E968F2" w:rsidP="00CC20BD">
                              <w:pPr>
                                <w:spacing w:after="0"/>
                                <w:jc w:val="center"/>
                                <w:rPr>
                                  <w:rFonts w:ascii="Arial Nova Light" w:eastAsia="HELVETICA NEUE LIGHT" w:hAnsi="Arial Nova Light" w:cs="HELVETICA NEUE LIGHT"/>
                                  <w:sz w:val="16"/>
                                  <w:szCs w:val="16"/>
                                </w:rPr>
                              </w:pPr>
                              <w:r w:rsidRPr="001E0173">
                                <w:rPr>
                                  <w:rFonts w:ascii="Arial Nova Light" w:eastAsia="HELVETICA NEUE LIGHT" w:hAnsi="Arial Nova Light" w:cs="HELVETICA NEUE LIGHT"/>
                                  <w:b/>
                                  <w:bCs/>
                                  <w:szCs w:val="20"/>
                                </w:rPr>
                                <w:t>PLUS,</w:t>
                              </w:r>
                              <w:r w:rsidR="00CC20BD" w:rsidRPr="001E0173">
                                <w:rPr>
                                  <w:rFonts w:ascii="Arial Nova Light" w:eastAsia="HELVETICA NEUE LIGHT" w:hAnsi="Arial Nova Light" w:cs="HELVETICA NEUE LIGHT"/>
                                  <w:szCs w:val="20"/>
                                </w:rPr>
                                <w:t xml:space="preserve"> </w:t>
                              </w:r>
                              <w:r w:rsidR="00CC20BD" w:rsidRPr="001E0173">
                                <w:rPr>
                                  <w:rFonts w:ascii="Arial Nova Light" w:eastAsia="HELVETICA NEUE LIGHT" w:hAnsi="Arial Nova Light" w:cs="HELVETICA NEUE LIGHT"/>
                                  <w:sz w:val="16"/>
                                  <w:szCs w:val="16"/>
                                </w:rPr>
                                <w:t xml:space="preserve">a service charge for: </w:t>
                              </w:r>
                            </w:p>
                            <w:p w14:paraId="181E3027" w14:textId="77777777" w:rsidR="00CC20BD" w:rsidRPr="001E0173" w:rsidRDefault="00CC20BD" w:rsidP="00CC20BD">
                              <w:pPr>
                                <w:spacing w:after="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g</w:t>
                              </w:r>
                              <w:r w:rsidRPr="001E0173">
                                <w:rPr>
                                  <w:rFonts w:ascii="Arial Nova Light" w:eastAsia="HELVETICA NEUE LIGHT" w:hAnsi="Arial Nova Light" w:cs="HELVETICA NEUE LIGHT"/>
                                  <w:sz w:val="16"/>
                                  <w:szCs w:val="16"/>
                                </w:rPr>
                                <w:t xml:space="preserve">as, </w:t>
                              </w:r>
                              <w:r>
                                <w:rPr>
                                  <w:rFonts w:ascii="Arial Nova Light" w:eastAsia="HELVETICA NEUE LIGHT" w:hAnsi="Arial Nova Light" w:cs="HELVETICA NEUE LIGHT"/>
                                  <w:sz w:val="16"/>
                                  <w:szCs w:val="16"/>
                                </w:rPr>
                                <w:t>w</w:t>
                              </w:r>
                              <w:r w:rsidRPr="001E0173">
                                <w:rPr>
                                  <w:rFonts w:ascii="Arial Nova Light" w:eastAsia="HELVETICA NEUE LIGHT" w:hAnsi="Arial Nova Light" w:cs="HELVETICA NEUE LIGHT"/>
                                  <w:sz w:val="16"/>
                                  <w:szCs w:val="16"/>
                                </w:rPr>
                                <w:t xml:space="preserve">ater, </w:t>
                              </w:r>
                              <w:r>
                                <w:rPr>
                                  <w:rFonts w:ascii="Arial Nova Light" w:eastAsia="HELVETICA NEUE LIGHT" w:hAnsi="Arial Nova Light" w:cs="HELVETICA NEUE LIGHT"/>
                                  <w:sz w:val="16"/>
                                  <w:szCs w:val="16"/>
                                </w:rPr>
                                <w:t>e</w:t>
                              </w:r>
                              <w:r w:rsidRPr="001E0173">
                                <w:rPr>
                                  <w:rFonts w:ascii="Arial Nova Light" w:eastAsia="HELVETICA NEUE LIGHT" w:hAnsi="Arial Nova Light" w:cs="HELVETICA NEUE LIGHT"/>
                                  <w:sz w:val="16"/>
                                  <w:szCs w:val="16"/>
                                </w:rPr>
                                <w:t xml:space="preserve">lectricity, </w:t>
                              </w:r>
                              <w:r>
                                <w:rPr>
                                  <w:rFonts w:ascii="Arial Nova Light" w:eastAsia="HELVETICA NEUE LIGHT" w:hAnsi="Arial Nova Light" w:cs="HELVETICA NEUE LIGHT"/>
                                  <w:sz w:val="16"/>
                                  <w:szCs w:val="16"/>
                                </w:rPr>
                                <w:t>common area c</w:t>
                              </w:r>
                              <w:r w:rsidRPr="001E0173">
                                <w:rPr>
                                  <w:rFonts w:ascii="Arial Nova Light" w:eastAsia="HELVETICA NEUE LIGHT" w:hAnsi="Arial Nova Light" w:cs="HELVETICA NEUE LIGHT"/>
                                  <w:sz w:val="16"/>
                                  <w:szCs w:val="16"/>
                                </w:rPr>
                                <w:t>leaning</w:t>
                              </w:r>
                            </w:p>
                            <w:p w14:paraId="592A0888" w14:textId="77777777" w:rsidR="00CC20BD" w:rsidRPr="001E0173" w:rsidRDefault="00CC20BD" w:rsidP="00CC20BD">
                              <w:pPr>
                                <w:spacing w:before="120"/>
                                <w:jc w:val="center"/>
                                <w:rPr>
                                  <w:rFonts w:ascii="helev" w:hAnsi="helev" w:cstheme="minorHAnsi"/>
                                  <w:b/>
                                  <w:bCs/>
                                  <w:szCs w:val="20"/>
                                </w:rPr>
                              </w:pPr>
                              <w:r w:rsidRPr="001E0173">
                                <w:rPr>
                                  <w:rFonts w:ascii="Arial Nova Light" w:eastAsia="HELVETICA NEUE LIGHT" w:hAnsi="Arial Nova Light" w:cs="HELVETICA NEUE LIGHT"/>
                                  <w:b/>
                                  <w:bCs/>
                                  <w:szCs w:val="20"/>
                                </w:rPr>
                                <w:t>$XXX</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00A51038" id="Group 68" o:spid="_x0000_s1116" style="position:absolute;margin-left:275.45pt;margin-top:19.45pt;width:125.55pt;height:106.5pt;z-index:251668481;mso-width-relative:margin;mso-height-relative:margin" coordorigin="285,5929" coordsize="15944,1521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eENnngMAAPcJAAAOAAAAZHJzL2Uyb0RvYy54bWzMVt9v2zYQfh/Q/4Hge2P9sBxbiFKk6RIM&#10;yNogydBnmqIsARLJkXSk7K/fHSnJbeJsQAas9YNMHu+Ox4/ffdLZh6FryaMwtlGyoPFJRImQXJWN&#10;3BX0j4er92tKrGOyZK2SoqBPwtIP5+9+Oet1LhJVq7YUhkASafNeF7R2TueLheW16Jg9UVpIWKyU&#10;6ZiDqdktSsN6yN61iySKVotemVIbxYW1YP0UFum5z19VgrsvVWWFI21BoTbnn8Y/t/hcnJ+xfGeY&#10;rhs+lsHeUEXHGgmbzqk+McfI3jQvUnUNN8qqyp1w1S1UVTVc+DPAaeLo2Wmujdprf5Zd3u/0DBNA&#10;+wynN6flnx+vjb7XtwaQ6PUOsPAzPMtQmQ7/oUoyeMieZsjE4AgHY5xtlst1RgmHtTjNkiwbQeU1&#10;II9xyTo7BQdYzzbJJo0D5rz+9WiKLIlX8QZ9FlMFi+/q6jUwxR7AsP8NjPuaaeExtjmAcWtIUxZ0&#10;taFEsg4IewcUYnLXipzcqb0sRUkulZHAeAJOHjQfOENocwtoHsHvgMMqO02SLOBwHMhldpoGjxkF&#10;lmtj3bVQHcFBQYEcssTyPPHY4411AbXJD2uwqm3Kq6Zt/QS7Sly2hjwy6AfGuZAu9uHtvvtdlcG+&#10;jOAXqgMz3qJ3X01mKMn3J2by1/TdJq18ua/Zbeddo+hjFDiCeQ7lwQxD4bInBP3IPbUCE7byTlRw&#10;N0goX/FcwsvD2JqVIpizV4v2CTFzBejMuQMar+QO8I7+GCq8wszB0T8VFoLnCL+zkm4O7hqpzLEE&#10;LVzRuHPwn0AK0CBKW1U+AXONCvpmNb9qgCM3zLpbZkDQQPpApN0XeFSt6guqxhEltTJ/HbOjP7QW&#10;rFLSg0AW1P65Z0ZQ0v4moelS5AMoqp8AXxOYmG9Xtn4CVrnvLhXwLYZXgeZ+iL6unYaVUd1X0PEL&#10;3BGWmOSwb0G5M9Pk0gXRhjcBFxcX3g0UVDN3I+81x+SIKFL/YfjKjB6bxEF/fVZTk7P8WZsEX4yU&#10;6mLvVNX4HjpgOmINgoPy+D8ozykC5pXnAaXhoxoImOD+cXcQKNQZ4gaw45lH+yuKE6dpCq32XHpn&#10;yUmTVZRN2h2t0+VqPTJtkv5JSibJ+Re1kQqlBorCfiVAsxXuH+AdV463uRu2gxfeZTqd6UdwehMv&#10;l4DXEU6PK4HTI9vfzGv3M7Hav13h68Ir+fglhJ8v3859Fxy+187/BgAA//8DAFBLAwQUAAYACAAA&#10;ACEAs+VTkOEAAAAKAQAADwAAAGRycy9kb3ducmV2LnhtbEyPwUrDQBCG74LvsIzgzW6SEkljNqUU&#10;9VQEW0G8bbPTJDQ7G7LbJH17x5M9DcN8/PP9xXq2nRhx8K0jBfEiAoFUOdNSreDr8PaUgfBBk9Gd&#10;I1RwRQ/r8v6u0LlxE33iuA+14BDyuVbQhNDnUvqqQav9wvVIfDu5werA61BLM+iJw20nkyh6lla3&#10;xB8a3eO2weq8v1gF75OeNsv4ddydT9vrzyH9+N7FqNTjw7x5ARFwDv8w/OmzOpTsdHQXMl50CtI0&#10;WjGqYJnxZCCLEi53VJCk8QpkWcjbCuUvAAAA//8DAFBLAQItABQABgAIAAAAIQC2gziS/gAAAOEB&#10;AAATAAAAAAAAAAAAAAAAAAAAAABbQ29udGVudF9UeXBlc10ueG1sUEsBAi0AFAAGAAgAAAAhADj9&#10;If/WAAAAlAEAAAsAAAAAAAAAAAAAAAAALwEAAF9yZWxzLy5yZWxzUEsBAi0AFAAGAAgAAAAhAJJ4&#10;Q2eeAwAA9wkAAA4AAAAAAAAAAAAAAAAALgIAAGRycy9lMm9Eb2MueG1sUEsBAi0AFAAGAAgAAAAh&#10;ALPlU5DhAAAACgEAAA8AAAAAAAAAAAAAAAAA+AUAAGRycy9kb3ducmV2LnhtbFBLBQYAAAAABAAE&#10;APMAAAAGBwAAAAA=&#10;">
                <v:roundrect id="Rectangle: Rounded Corners 69" o:spid="_x0000_s1117" style="position:absolute;left:285;top:6572;width:15945;height:14573;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May0xAAAANsAAAAPAAAAZHJzL2Rvd25yZXYueG1sRI9BawIx&#10;FITvBf9DeEIvRbMKXXU1ihQLhdKDq+D1sXluFjcvS5Ku2/76plDocZiZb5jNbrCt6MmHxrGC2TQD&#10;QVw53XCt4Hx6nSxBhIissXVMCr4owG47ethgod2dj9SXsRYJwqFABSbGrpAyVIYshqnriJN3dd5i&#10;TNLXUnu8J7ht5TzLcmmx4bRgsKMXQ9Wt/LQKLvR+M89Yfax6yg9PLl98Z6VX6nE87NcgIg3xP/zX&#10;ftMK8hX8fkk/QG5/AAAA//8DAFBLAQItABQABgAIAAAAIQDb4fbL7gAAAIUBAAATAAAAAAAAAAAA&#10;AAAAAAAAAABbQ29udGVudF9UeXBlc10ueG1sUEsBAi0AFAAGAAgAAAAhAFr0LFu/AAAAFQEAAAsA&#10;AAAAAAAAAAAAAAAAHwEAAF9yZWxzLy5yZWxzUEsBAi0AFAAGAAgAAAAhAC8xrLTEAAAA2wAAAA8A&#10;AAAAAAAAAAAAAAAABwIAAGRycy9kb3ducmV2LnhtbFBLBQYAAAAAAwADALcAAAD4AgAAAAA=&#10;" fillcolor="#eff8ff [1300]" strokecolor="#00b050" strokeweight="2pt">
                  <v:textbox inset="1mm,,1mm,0"/>
                </v:roundrect>
                <v:shape id="Text Box 70" o:spid="_x0000_s1118" type="#_x0000_t202" style="position:absolute;left:1333;top:5929;width:13261;height:108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yP8vwwAAANsAAAAPAAAAZHJzL2Rvd25yZXYueG1sRE/LasJA&#10;FN0X/IfhFrqrkwpViU5CCIiltAutm+5uMzcPzNyJmTFJ/frOQujycN7bdDKtGKh3jWUFL/MIBHFh&#10;dcOVgtPX7nkNwnlkja1lUvBLDtJk9rDFWNuRDzQcfSVCCLsYFdTed7GUrqjJoJvbjjhwpe0N+gD7&#10;SuoexxBuWrmIoqU02HBoqLGjvKbifLwaBe/57hMPPwuzvrX5/qPMusvp+1Wpp8cp24DwNPl/8d39&#10;phWswvrwJfwAmfwBAAD//wMAUEsBAi0AFAAGAAgAAAAhANvh9svuAAAAhQEAABMAAAAAAAAAAAAA&#10;AAAAAAAAAFtDb250ZW50X1R5cGVzXS54bWxQSwECLQAUAAYACAAAACEAWvQsW78AAAAVAQAACwAA&#10;AAAAAAAAAAAAAAAfAQAAX3JlbHMvLnJlbHNQSwECLQAUAAYACAAAACEACcj/L8MAAADbAAAADwAA&#10;AAAAAAAAAAAAAAAHAgAAZHJzL2Rvd25yZXYueG1sUEsFBgAAAAADAAMAtwAAAPcCAAAAAA==&#10;" filled="f" stroked="f" strokeweight=".5pt">
                  <v:textbox>
                    <w:txbxContent>
                      <w:p w14:paraId="3A9242EC" w14:textId="3787718E" w:rsidR="00CC20BD" w:rsidRPr="001E0173" w:rsidRDefault="00E968F2" w:rsidP="00CC20BD">
                        <w:pPr>
                          <w:spacing w:after="0"/>
                          <w:jc w:val="center"/>
                          <w:rPr>
                            <w:rFonts w:ascii="Arial Nova Light" w:eastAsia="HELVETICA NEUE LIGHT" w:hAnsi="Arial Nova Light" w:cs="HELVETICA NEUE LIGHT"/>
                            <w:sz w:val="16"/>
                            <w:szCs w:val="16"/>
                          </w:rPr>
                        </w:pPr>
                        <w:r w:rsidRPr="001E0173">
                          <w:rPr>
                            <w:rFonts w:ascii="Arial Nova Light" w:eastAsia="HELVETICA NEUE LIGHT" w:hAnsi="Arial Nova Light" w:cs="HELVETICA NEUE LIGHT"/>
                            <w:b/>
                            <w:bCs/>
                            <w:szCs w:val="20"/>
                          </w:rPr>
                          <w:t>PLUS,</w:t>
                        </w:r>
                        <w:r w:rsidR="00CC20BD" w:rsidRPr="001E0173">
                          <w:rPr>
                            <w:rFonts w:ascii="Arial Nova Light" w:eastAsia="HELVETICA NEUE LIGHT" w:hAnsi="Arial Nova Light" w:cs="HELVETICA NEUE LIGHT"/>
                            <w:szCs w:val="20"/>
                          </w:rPr>
                          <w:t xml:space="preserve"> </w:t>
                        </w:r>
                        <w:r w:rsidR="00CC20BD" w:rsidRPr="001E0173">
                          <w:rPr>
                            <w:rFonts w:ascii="Arial Nova Light" w:eastAsia="HELVETICA NEUE LIGHT" w:hAnsi="Arial Nova Light" w:cs="HELVETICA NEUE LIGHT"/>
                            <w:sz w:val="16"/>
                            <w:szCs w:val="16"/>
                          </w:rPr>
                          <w:t xml:space="preserve">a service charge for: </w:t>
                        </w:r>
                      </w:p>
                      <w:p w14:paraId="181E3027" w14:textId="77777777" w:rsidR="00CC20BD" w:rsidRPr="001E0173" w:rsidRDefault="00CC20BD" w:rsidP="00CC20BD">
                        <w:pPr>
                          <w:spacing w:after="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g</w:t>
                        </w:r>
                        <w:r w:rsidRPr="001E0173">
                          <w:rPr>
                            <w:rFonts w:ascii="Arial Nova Light" w:eastAsia="HELVETICA NEUE LIGHT" w:hAnsi="Arial Nova Light" w:cs="HELVETICA NEUE LIGHT"/>
                            <w:sz w:val="16"/>
                            <w:szCs w:val="16"/>
                          </w:rPr>
                          <w:t xml:space="preserve">as, </w:t>
                        </w:r>
                        <w:r>
                          <w:rPr>
                            <w:rFonts w:ascii="Arial Nova Light" w:eastAsia="HELVETICA NEUE LIGHT" w:hAnsi="Arial Nova Light" w:cs="HELVETICA NEUE LIGHT"/>
                            <w:sz w:val="16"/>
                            <w:szCs w:val="16"/>
                          </w:rPr>
                          <w:t>w</w:t>
                        </w:r>
                        <w:r w:rsidRPr="001E0173">
                          <w:rPr>
                            <w:rFonts w:ascii="Arial Nova Light" w:eastAsia="HELVETICA NEUE LIGHT" w:hAnsi="Arial Nova Light" w:cs="HELVETICA NEUE LIGHT"/>
                            <w:sz w:val="16"/>
                            <w:szCs w:val="16"/>
                          </w:rPr>
                          <w:t xml:space="preserve">ater, </w:t>
                        </w:r>
                        <w:r>
                          <w:rPr>
                            <w:rFonts w:ascii="Arial Nova Light" w:eastAsia="HELVETICA NEUE LIGHT" w:hAnsi="Arial Nova Light" w:cs="HELVETICA NEUE LIGHT"/>
                            <w:sz w:val="16"/>
                            <w:szCs w:val="16"/>
                          </w:rPr>
                          <w:t>e</w:t>
                        </w:r>
                        <w:r w:rsidRPr="001E0173">
                          <w:rPr>
                            <w:rFonts w:ascii="Arial Nova Light" w:eastAsia="HELVETICA NEUE LIGHT" w:hAnsi="Arial Nova Light" w:cs="HELVETICA NEUE LIGHT"/>
                            <w:sz w:val="16"/>
                            <w:szCs w:val="16"/>
                          </w:rPr>
                          <w:t xml:space="preserve">lectricity, </w:t>
                        </w:r>
                        <w:r>
                          <w:rPr>
                            <w:rFonts w:ascii="Arial Nova Light" w:eastAsia="HELVETICA NEUE LIGHT" w:hAnsi="Arial Nova Light" w:cs="HELVETICA NEUE LIGHT"/>
                            <w:sz w:val="16"/>
                            <w:szCs w:val="16"/>
                          </w:rPr>
                          <w:t>common area c</w:t>
                        </w:r>
                        <w:r w:rsidRPr="001E0173">
                          <w:rPr>
                            <w:rFonts w:ascii="Arial Nova Light" w:eastAsia="HELVETICA NEUE LIGHT" w:hAnsi="Arial Nova Light" w:cs="HELVETICA NEUE LIGHT"/>
                            <w:sz w:val="16"/>
                            <w:szCs w:val="16"/>
                          </w:rPr>
                          <w:t>leaning</w:t>
                        </w:r>
                      </w:p>
                      <w:p w14:paraId="592A0888" w14:textId="77777777" w:rsidR="00CC20BD" w:rsidRPr="001E0173" w:rsidRDefault="00CC20BD" w:rsidP="00CC20BD">
                        <w:pPr>
                          <w:spacing w:before="120"/>
                          <w:jc w:val="center"/>
                          <w:rPr>
                            <w:rFonts w:ascii="helev" w:hAnsi="helev" w:cstheme="minorHAnsi"/>
                            <w:b/>
                            <w:bCs/>
                            <w:szCs w:val="20"/>
                          </w:rPr>
                        </w:pPr>
                        <w:r w:rsidRPr="001E0173">
                          <w:rPr>
                            <w:rFonts w:ascii="Arial Nova Light" w:eastAsia="HELVETICA NEUE LIGHT" w:hAnsi="Arial Nova Light" w:cs="HELVETICA NEUE LIGHT"/>
                            <w:b/>
                            <w:bCs/>
                            <w:szCs w:val="20"/>
                          </w:rPr>
                          <w:t>$XXX</w:t>
                        </w:r>
                      </w:p>
                    </w:txbxContent>
                  </v:textbox>
                </v:shape>
              </v:group>
            </w:pict>
          </mc:Fallback>
        </mc:AlternateContent>
      </w:r>
    </w:p>
    <w:p w14:paraId="7BF8FC5C" w14:textId="77777777" w:rsidR="00CC20BD" w:rsidRPr="00CC20BD" w:rsidRDefault="00CC20BD" w:rsidP="00CC20BD">
      <w:pPr>
        <w:pStyle w:val="BodyText"/>
      </w:pPr>
      <w:r w:rsidRPr="00CC20BD">
        <w:rPr>
          <w:noProof/>
        </w:rPr>
        <mc:AlternateContent>
          <mc:Choice Requires="wps">
            <w:drawing>
              <wp:anchor distT="0" distB="0" distL="114300" distR="114300" simplePos="0" relativeHeight="251667457" behindDoc="0" locked="0" layoutInCell="1" allowOverlap="1" wp14:anchorId="5F8FAD25" wp14:editId="7A0F0E80">
                <wp:simplePos x="0" y="0"/>
                <wp:positionH relativeFrom="margin">
                  <wp:posOffset>3074035</wp:posOffset>
                </wp:positionH>
                <wp:positionV relativeFrom="paragraph">
                  <wp:posOffset>228313</wp:posOffset>
                </wp:positionV>
                <wp:extent cx="371469" cy="399959"/>
                <wp:effectExtent l="0" t="0" r="0" b="0"/>
                <wp:wrapNone/>
                <wp:docPr id="96" name="Plus Sign 96"/>
                <wp:cNvGraphicFramePr/>
                <a:graphic xmlns:a="http://schemas.openxmlformats.org/drawingml/2006/main">
                  <a:graphicData uri="http://schemas.microsoft.com/office/word/2010/wordprocessingShape">
                    <wps:wsp>
                      <wps:cNvSpPr/>
                      <wps:spPr>
                        <a:xfrm>
                          <a:off x="0" y="0"/>
                          <a:ext cx="371469" cy="399959"/>
                        </a:xfrm>
                        <a:prstGeom prst="mathPlus">
                          <a:avLst/>
                        </a:prstGeom>
                        <a:solidFill>
                          <a:schemeClr val="accent2"/>
                        </a:solidFill>
                        <a:ln>
                          <a:solidFill>
                            <a:schemeClr val="accent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a:graphicData>
                </a:graphic>
              </wp:anchor>
            </w:drawing>
          </mc:Choice>
          <mc:Fallback>
            <w:pict>
              <v:shape w14:anchorId="569A8107" id="Plus Sign 96" o:spid="_x0000_s1026" style="position:absolute;margin-left:242.05pt;margin-top:18pt;width:29.25pt;height:31.5pt;z-index:251667457;visibility:visible;mso-wrap-style:square;mso-wrap-distance-left:9pt;mso-wrap-distance-top:0;mso-wrap-distance-right:9pt;mso-wrap-distance-bottom:0;mso-position-horizontal:absolute;mso-position-horizontal-relative:margin;mso-position-vertical:absolute;mso-position-vertical-relative:text;v-text-anchor:middle" coordsize="371469,3999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YWGufQIAAI0FAAAOAAAAZHJzL2Uyb0RvYy54bWysVN9vGjEMfp+0/yHK+3pASzsQR4VadZpU&#10;tWh06nPIJVykXJwlgYP99XNyP2C0mqZpPIQ4tj/b39me3e4rTXbCeQUmp8OLASXCcCiU2eT0+8vD&#10;p8+U+MBMwTQYkdOD8PR2/vHDrLZTMYISdCEcQRDjp7XNaRmCnWaZ56WomL8AKwwqJbiKBRTdJisc&#10;qxG90tloMLjOanCFdcCF9/h63yjpPOFLKXh4ltKLQHROMbeQTpfOdTyz+YxNN47ZUvE2DfYPWVRM&#10;GQzaQ92zwMjWqTdQleIOPMhwwaHKQErFRaoBqxkOzqpZlcyKVAuS421Pk/9/sPxpt7JLhzTU1k89&#10;XmMVe+mq+I/5kX0i69CTJfaBcHy8vBleXU8o4ai6nEwm40kkMzs6W+fDFwEViZec4gcsl3rrE01s&#10;9+hDY96ZxXgetCoelNZJiD0g7rQjO4Zfj3EuTBi1QX6z1ObvnIdvnTHf6J0dq0+3cNAiYmrzTUii&#10;Cqx3lBJPjXme1LBRlawQTa7jAf66YF0ZiZwEGJElVtljtwCd5WnBXc6tfXQVqa9758GfEms47j1S&#10;ZDChd66UAfcegA595Ma+I6mhJrK0huKwdMRBM1Xe8geFn/qR+bBkDscIBw5XQ3jGQ2qocwrtjZIS&#10;3M/33qM9djdqKalxLHPqf2yZE5Torwb7/vI6MktCEq7GNyMU3KlmnQR8NdvqDrBvhriALE/XaBt0&#10;d5UOqlfcHosYEVXMcIybUx5cJ9yFZlXg/uFisUhmOLeWhUezsjyCR0ZjC7/sX5mzba8HHJIn6MaX&#10;Tc/avbGNngYW2wBSpVk4ctpyjTOfmqbdT3GpnMrJ6rhF578AAAD//wMAUEsDBBQABgAIAAAAIQAm&#10;Y2QA4QAAAAkBAAAPAAAAZHJzL2Rvd25yZXYueG1sTI9BS8NAEIXvgv9hGcGL2E1rDG3MpkhFEClU&#10;axG8bbPTZDE7G7LbJv77jic9DvPx3veK5ehaccI+WE8KppMEBFLljaVawe7j+XYOIkRNRreeUMEP&#10;BliWlxeFzo0f6B1P21gLDqGQawVNjF0uZagadDpMfIfEv4PvnY589rU0vR443LVyliSZdNoSNzS6&#10;w1WD1ff26BRkT/LG7szKrl9eP7/WA23eDnGj1PXV+PgAIuIY/2D41Wd1KNlp749kgmgVpPN0yqiC&#10;u4w3MXCfzjIQewWLRQKyLOT/BeUZAAD//wMAUEsBAi0AFAAGAAgAAAAhALaDOJL+AAAA4QEAABMA&#10;AAAAAAAAAAAAAAAAAAAAAFtDb250ZW50X1R5cGVzXS54bWxQSwECLQAUAAYACAAAACEAOP0h/9YA&#10;AACUAQAACwAAAAAAAAAAAAAAAAAvAQAAX3JlbHMvLnJlbHNQSwECLQAUAAYACAAAACEA0WFhrn0C&#10;AACNBQAADgAAAAAAAAAAAAAAAAAuAgAAZHJzL2Uyb0RvYy54bWxQSwECLQAUAAYACAAAACEAJmNk&#10;AOEAAAAJAQAADwAAAAAAAAAAAAAAAADXBAAAZHJzL2Rvd25yZXYueG1sUEsFBgAAAAAEAAQA8wAA&#10;AOUFAAAAAA==&#10;" path="m49238,156295r92812,l142050,53015r87369,l229419,156295r92812,l322231,243664r-92812,l229419,346944r-87369,l142050,243664r-92812,l49238,156295xe" fillcolor="#035dd3 [3205]" strokecolor="#d8eeff [3204]" strokeweight="2pt">
                <v:path arrowok="t" o:connecttype="custom" o:connectlocs="49238,156295;142050,156295;142050,53015;229419,53015;229419,156295;322231,156295;322231,243664;229419,243664;229419,346944;142050,346944;142050,243664;49238,243664;49238,156295" o:connectangles="0,0,0,0,0,0,0,0,0,0,0,0,0"/>
                <w10:wrap anchorx="margin"/>
              </v:shape>
            </w:pict>
          </mc:Fallback>
        </mc:AlternateContent>
      </w:r>
    </w:p>
    <w:p w14:paraId="19F65DCB" w14:textId="77777777" w:rsidR="00CC20BD" w:rsidRPr="00CC20BD" w:rsidRDefault="00CC20BD" w:rsidP="00CC20BD">
      <w:pPr>
        <w:pStyle w:val="BodyText"/>
      </w:pPr>
    </w:p>
    <w:p w14:paraId="1B78FEB4" w14:textId="77777777" w:rsidR="00CC20BD" w:rsidRPr="00CC20BD" w:rsidRDefault="00CC20BD" w:rsidP="00CC20BD">
      <w:pPr>
        <w:pStyle w:val="BodyText"/>
      </w:pPr>
      <w:r w:rsidRPr="00CC20BD">
        <w:rPr>
          <w:noProof/>
        </w:rPr>
        <w:drawing>
          <wp:anchor distT="0" distB="0" distL="114300" distR="114300" simplePos="0" relativeHeight="251674625" behindDoc="0" locked="0" layoutInCell="1" allowOverlap="1" wp14:anchorId="5B7408FF" wp14:editId="0D8A066A">
            <wp:simplePos x="0" y="0"/>
            <wp:positionH relativeFrom="column">
              <wp:posOffset>3711575</wp:posOffset>
            </wp:positionH>
            <wp:positionV relativeFrom="paragraph">
              <wp:posOffset>247015</wp:posOffset>
            </wp:positionV>
            <wp:extent cx="323850" cy="323850"/>
            <wp:effectExtent l="0" t="0" r="0" b="0"/>
            <wp:wrapNone/>
            <wp:docPr id="97" name="Graphic 97" descr="Mop and bucket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0" name="Graphic 730" descr="Mop and bucket outline"/>
                    <pic:cNvPicPr/>
                  </pic:nvPicPr>
                  <pic:blipFill>
                    <a:blip r:embed="rId40" cstate="print">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ic:blipFill>
                  <pic:spPr>
                    <a:xfrm>
                      <a:off x="0" y="0"/>
                      <a:ext cx="323850" cy="323850"/>
                    </a:xfrm>
                    <a:prstGeom prst="rect">
                      <a:avLst/>
                    </a:prstGeom>
                  </pic:spPr>
                </pic:pic>
              </a:graphicData>
            </a:graphic>
            <wp14:sizeRelH relativeFrom="margin">
              <wp14:pctWidth>0</wp14:pctWidth>
            </wp14:sizeRelH>
            <wp14:sizeRelV relativeFrom="margin">
              <wp14:pctHeight>0</wp14:pctHeight>
            </wp14:sizeRelV>
          </wp:anchor>
        </w:drawing>
      </w:r>
      <w:r w:rsidRPr="00CC20BD">
        <w:rPr>
          <w:noProof/>
        </w:rPr>
        <w:drawing>
          <wp:anchor distT="0" distB="0" distL="114300" distR="114300" simplePos="0" relativeHeight="251669505" behindDoc="0" locked="0" layoutInCell="1" allowOverlap="1" wp14:anchorId="0324D9F1" wp14:editId="37C9A654">
            <wp:simplePos x="0" y="0"/>
            <wp:positionH relativeFrom="column">
              <wp:posOffset>4507865</wp:posOffset>
            </wp:positionH>
            <wp:positionV relativeFrom="paragraph">
              <wp:posOffset>293370</wp:posOffset>
            </wp:positionV>
            <wp:extent cx="327660" cy="327660"/>
            <wp:effectExtent l="0" t="0" r="0" b="0"/>
            <wp:wrapNone/>
            <wp:docPr id="111" name="Graphic 111" descr="Leaky Tap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4" name="Graphic 704" descr="Leaky Tap outline"/>
                    <pic:cNvPicPr>
                      <a:picLocks noChangeAspect="1"/>
                    </pic:cNvPicPr>
                  </pic:nvPicPr>
                  <pic:blipFill>
                    <a:blip r:embed="rId33" cstate="print">
                      <a:extLst>
                        <a:ext uri="{28A0092B-C50C-407E-A947-70E740481C1C}">
                          <a14:useLocalDpi xmlns:a14="http://schemas.microsoft.com/office/drawing/2010/main" val="0"/>
                        </a:ext>
                        <a:ext uri="{96DAC541-7B7A-43D3-8B79-37D633B846F1}">
                          <asvg:svgBlip xmlns:asvg="http://schemas.microsoft.com/office/drawing/2016/SVG/main" r:embed="rId34"/>
                        </a:ext>
                      </a:extLst>
                    </a:blip>
                    <a:stretch>
                      <a:fillRect/>
                    </a:stretch>
                  </pic:blipFill>
                  <pic:spPr>
                    <a:xfrm>
                      <a:off x="0" y="0"/>
                      <a:ext cx="327660" cy="327660"/>
                    </a:xfrm>
                    <a:prstGeom prst="rect">
                      <a:avLst/>
                    </a:prstGeom>
                  </pic:spPr>
                </pic:pic>
              </a:graphicData>
            </a:graphic>
            <wp14:sizeRelH relativeFrom="margin">
              <wp14:pctWidth>0</wp14:pctWidth>
            </wp14:sizeRelH>
            <wp14:sizeRelV relativeFrom="margin">
              <wp14:pctHeight>0</wp14:pctHeight>
            </wp14:sizeRelV>
          </wp:anchor>
        </w:drawing>
      </w:r>
      <w:r w:rsidRPr="00CC20BD">
        <w:rPr>
          <w:noProof/>
        </w:rPr>
        <w:drawing>
          <wp:anchor distT="0" distB="0" distL="114300" distR="114300" simplePos="0" relativeHeight="251670529" behindDoc="0" locked="0" layoutInCell="1" allowOverlap="1" wp14:anchorId="4DFEABB3" wp14:editId="3E0DD1F0">
            <wp:simplePos x="0" y="0"/>
            <wp:positionH relativeFrom="margin">
              <wp:posOffset>4124960</wp:posOffset>
            </wp:positionH>
            <wp:positionV relativeFrom="paragraph">
              <wp:posOffset>266700</wp:posOffset>
            </wp:positionV>
            <wp:extent cx="323850" cy="323850"/>
            <wp:effectExtent l="0" t="0" r="0" b="0"/>
            <wp:wrapNone/>
            <wp:docPr id="98" name="Graphic 98" descr="Lightbulb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5" name="Graphic 705" descr="Lightbulb outline"/>
                    <pic:cNvPicPr>
                      <a:picLocks noChangeAspect="1"/>
                    </pic:cNvPicPr>
                  </pic:nvPicPr>
                  <pic:blipFill>
                    <a:blip r:embed="rId35" cstate="print">
                      <a:extLst>
                        <a:ext uri="{28A0092B-C50C-407E-A947-70E740481C1C}">
                          <a14:useLocalDpi xmlns:a14="http://schemas.microsoft.com/office/drawing/2010/main" val="0"/>
                        </a:ext>
                        <a:ext uri="{96DAC541-7B7A-43D3-8B79-37D633B846F1}">
                          <asvg:svgBlip xmlns:asvg="http://schemas.microsoft.com/office/drawing/2016/SVG/main" r:embed="rId36"/>
                        </a:ext>
                      </a:extLst>
                    </a:blip>
                    <a:stretch>
                      <a:fillRect/>
                    </a:stretch>
                  </pic:blipFill>
                  <pic:spPr>
                    <a:xfrm>
                      <a:off x="0" y="0"/>
                      <a:ext cx="323850" cy="323850"/>
                    </a:xfrm>
                    <a:prstGeom prst="rect">
                      <a:avLst/>
                    </a:prstGeom>
                  </pic:spPr>
                </pic:pic>
              </a:graphicData>
            </a:graphic>
            <wp14:sizeRelH relativeFrom="margin">
              <wp14:pctWidth>0</wp14:pctWidth>
            </wp14:sizeRelH>
            <wp14:sizeRelV relativeFrom="margin">
              <wp14:pctHeight>0</wp14:pctHeight>
            </wp14:sizeRelV>
          </wp:anchor>
        </w:drawing>
      </w:r>
    </w:p>
    <w:p w14:paraId="0BCFFD96" w14:textId="77777777" w:rsidR="00CC20BD" w:rsidRPr="00CC20BD" w:rsidRDefault="00CC20BD" w:rsidP="00CC20BD">
      <w:pPr>
        <w:pStyle w:val="BodyText"/>
      </w:pPr>
    </w:p>
    <w:p w14:paraId="61D1708E" w14:textId="77777777" w:rsidR="00617CB0" w:rsidRDefault="00617CB0" w:rsidP="00617CB0">
      <w:pPr>
        <w:pStyle w:val="Heading4"/>
      </w:pPr>
    </w:p>
    <w:p w14:paraId="45400DD4" w14:textId="6CE68035" w:rsidR="00CC20BD" w:rsidRPr="00CC20BD" w:rsidRDefault="00CC20BD" w:rsidP="00617CB0">
      <w:pPr>
        <w:pStyle w:val="Heading4"/>
      </w:pPr>
      <w:r w:rsidRPr="00CC20BD">
        <w:t>How the amount you pay could change</w:t>
      </w:r>
    </w:p>
    <w:p w14:paraId="455F498B" w14:textId="77777777" w:rsidR="00CC20BD" w:rsidRPr="00617CB0" w:rsidRDefault="00CC20BD" w:rsidP="00CC20BD">
      <w:pPr>
        <w:pStyle w:val="BodyText"/>
        <w:rPr>
          <w:b/>
          <w:bCs/>
        </w:rPr>
      </w:pPr>
      <w:r w:rsidRPr="00617CB0">
        <w:rPr>
          <w:b/>
          <w:bCs/>
        </w:rPr>
        <w:t>During regular rent reviews</w:t>
      </w:r>
    </w:p>
    <w:p w14:paraId="739536EE" w14:textId="77777777" w:rsidR="00CC20BD" w:rsidRPr="00CC20BD" w:rsidRDefault="00CC20BD" w:rsidP="00CC20BD">
      <w:pPr>
        <w:pStyle w:val="BodyText"/>
      </w:pPr>
      <w:r w:rsidRPr="00CC20BD">
        <w:t xml:space="preserve">We review your rent regularly to make sure the amount you pay is at the right level based on your income. </w:t>
      </w:r>
    </w:p>
    <w:p w14:paraId="3E6935B5" w14:textId="5DF31F9C" w:rsidR="00CC20BD" w:rsidRPr="00CC20BD" w:rsidRDefault="00CC20BD" w:rsidP="00617CB0">
      <w:pPr>
        <w:pStyle w:val="ListBullet"/>
      </w:pPr>
      <w:r w:rsidRPr="00CC20BD">
        <w:t xml:space="preserve">Your rent will be reviewed </w:t>
      </w:r>
      <w:r w:rsidRPr="00CC20BD">
        <w:rPr>
          <w:highlight w:val="yellow"/>
        </w:rPr>
        <w:t>[every six months]</w:t>
      </w:r>
      <w:r w:rsidR="00617CB0">
        <w:t>.</w:t>
      </w:r>
    </w:p>
    <w:p w14:paraId="653E344C" w14:textId="531083CE" w:rsidR="00CC20BD" w:rsidRPr="00CC20BD" w:rsidRDefault="00CC20BD" w:rsidP="00617CB0">
      <w:pPr>
        <w:pStyle w:val="ListBullet"/>
      </w:pPr>
      <w:r w:rsidRPr="00CC20BD">
        <w:t>We’ll let you know in writing before your next rent review happens</w:t>
      </w:r>
      <w:r w:rsidR="00617CB0">
        <w:t>.</w:t>
      </w:r>
    </w:p>
    <w:p w14:paraId="1E6935C2" w14:textId="48C1D866" w:rsidR="00CC20BD" w:rsidRPr="00CC20BD" w:rsidRDefault="00CC20BD" w:rsidP="00617CB0">
      <w:pPr>
        <w:pStyle w:val="ListBullet"/>
      </w:pPr>
      <w:r w:rsidRPr="00CC20BD">
        <w:t>We look at your income during rent review to make sure your rent stays affordable</w:t>
      </w:r>
      <w:r w:rsidR="00617CB0">
        <w:t>.</w:t>
      </w:r>
    </w:p>
    <w:p w14:paraId="45400767" w14:textId="77777777" w:rsidR="00CC20BD" w:rsidRPr="00CC20BD" w:rsidRDefault="00CC20BD" w:rsidP="00617CB0">
      <w:pPr>
        <w:pStyle w:val="Heading4"/>
      </w:pPr>
      <w:r w:rsidRPr="00CC20BD">
        <w:t>Things we need you to tell us</w:t>
      </w:r>
    </w:p>
    <w:p w14:paraId="4468CF89" w14:textId="77777777" w:rsidR="00CC20BD" w:rsidRPr="00CC20BD" w:rsidRDefault="00CC20BD" w:rsidP="00CC20BD">
      <w:pPr>
        <w:pStyle w:val="BodyText"/>
      </w:pPr>
      <w:r w:rsidRPr="00CC20BD">
        <w:t>Please remember to tell us if things change at home. We need to know [</w:t>
      </w:r>
      <w:r w:rsidRPr="00CC20BD">
        <w:rPr>
          <w:highlight w:val="yellow"/>
        </w:rPr>
        <w:t>within timeframe</w:t>
      </w:r>
      <w:r w:rsidRPr="00CC20BD">
        <w:t>] if:</w:t>
      </w:r>
    </w:p>
    <w:p w14:paraId="03EEA1CD" w14:textId="77777777" w:rsidR="00CC20BD" w:rsidRPr="00CC20BD" w:rsidRDefault="00CC20BD" w:rsidP="00617CB0">
      <w:pPr>
        <w:pStyle w:val="ListBullet"/>
      </w:pPr>
      <w:r w:rsidRPr="00617CB0">
        <w:rPr>
          <w:b/>
          <w:bCs/>
        </w:rPr>
        <w:t>Your income changes</w:t>
      </w:r>
      <w:r w:rsidRPr="00CC20BD">
        <w:t xml:space="preserve">: Getting or stopping a job or getting more, or less money from your job or Centrelink. </w:t>
      </w:r>
    </w:p>
    <w:p w14:paraId="74C1DF94" w14:textId="77777777" w:rsidR="00CC20BD" w:rsidRPr="00CC20BD" w:rsidRDefault="00CC20BD" w:rsidP="00617CB0">
      <w:pPr>
        <w:pStyle w:val="ListBullet"/>
      </w:pPr>
      <w:r w:rsidRPr="00617CB0">
        <w:rPr>
          <w:b/>
          <w:bCs/>
        </w:rPr>
        <w:t>Your household changes</w:t>
      </w:r>
      <w:r w:rsidRPr="00CC20BD">
        <w:t>: Like someone moving in or out. This could affect the amount of your household income we assess to calculate your rent.</w:t>
      </w:r>
    </w:p>
    <w:p w14:paraId="4CAB341D" w14:textId="77777777" w:rsidR="00CC20BD" w:rsidRPr="00CC20BD" w:rsidRDefault="00CC20BD" w:rsidP="00CC20BD">
      <w:pPr>
        <w:pStyle w:val="BodyText"/>
      </w:pPr>
    </w:p>
    <w:p w14:paraId="5EFB2668" w14:textId="77777777" w:rsidR="00CC20BD" w:rsidRPr="00CC20BD" w:rsidRDefault="00CC20BD" w:rsidP="00617CB0">
      <w:pPr>
        <w:pStyle w:val="Heading4"/>
      </w:pPr>
      <w:r w:rsidRPr="00CC20BD">
        <w:lastRenderedPageBreak/>
        <w:t xml:space="preserve">Steps to take if you still have questions </w:t>
      </w:r>
    </w:p>
    <w:p w14:paraId="63FD56DF" w14:textId="77777777" w:rsidR="00CC20BD" w:rsidRPr="00CC20BD" w:rsidRDefault="00CC20BD" w:rsidP="00CC20BD">
      <w:pPr>
        <w:pStyle w:val="BodyText"/>
      </w:pPr>
      <w:r w:rsidRPr="00CC20BD">
        <w:t>It’s important to us that you understand how your rent works and feel confident that it reflects your circumstances. If you still have questions, you can:</w:t>
      </w:r>
    </w:p>
    <w:p w14:paraId="08FA82DB" w14:textId="44FC0676" w:rsidR="00CC20BD" w:rsidRPr="00CC20BD" w:rsidRDefault="00CC20BD" w:rsidP="00617CB0">
      <w:pPr>
        <w:pStyle w:val="ListBullet"/>
      </w:pPr>
      <w:r w:rsidRPr="00CC20BD">
        <w:t>Ask us to explain how your rent is calculated</w:t>
      </w:r>
      <w:r w:rsidR="00617CB0">
        <w:t>.</w:t>
      </w:r>
    </w:p>
    <w:p w14:paraId="0D7AB6DF" w14:textId="1390A6AD" w:rsidR="00CC20BD" w:rsidRPr="00507B2A" w:rsidRDefault="00CC20BD" w:rsidP="00617CB0">
      <w:pPr>
        <w:pStyle w:val="ListBullet"/>
        <w:rPr>
          <w:sz w:val="22"/>
        </w:rPr>
      </w:pPr>
      <w:r w:rsidRPr="00CC20BD">
        <w:t>Ask us to calculate your rent again and step you through the process</w:t>
      </w:r>
      <w:r w:rsidR="00617CB0">
        <w:t>.</w:t>
      </w:r>
    </w:p>
    <w:p w14:paraId="37C63C0A" w14:textId="77777777" w:rsidR="00CC20BD" w:rsidRPr="00660820" w:rsidRDefault="00CC20BD" w:rsidP="00CC20BD">
      <w:pPr>
        <w:tabs>
          <w:tab w:val="left" w:pos="1134"/>
        </w:tabs>
        <w:spacing w:after="200"/>
      </w:pPr>
    </w:p>
    <w:p w14:paraId="3ED19ED8" w14:textId="71A84280" w:rsidR="00104C7C" w:rsidRDefault="00104C7C" w:rsidP="00617CB0"/>
    <w:p w14:paraId="687B4BAB" w14:textId="77777777" w:rsidR="00617CB0" w:rsidRDefault="00617CB0">
      <w:r>
        <w:rPr>
          <w:b/>
          <w:bCs/>
        </w:rPr>
        <w:br w:type="page"/>
      </w:r>
    </w:p>
    <w:p w14:paraId="1ABEFDAA" w14:textId="359677B6" w:rsidR="00BF155D" w:rsidRDefault="00BF155D" w:rsidP="00BF155D">
      <w:pPr>
        <w:pStyle w:val="Heading2"/>
        <w:framePr w:wrap="notBeside"/>
      </w:pPr>
      <w:bookmarkStart w:id="6" w:name="_Toc169882303"/>
      <w:r>
        <w:lastRenderedPageBreak/>
        <w:t>Rent review explainer templates</w:t>
      </w:r>
      <w:bookmarkEnd w:id="6"/>
    </w:p>
    <w:p w14:paraId="37B30FED" w14:textId="481EC6BB" w:rsidR="00BF155D" w:rsidRDefault="00932782" w:rsidP="00617CB0">
      <w:pPr>
        <w:pStyle w:val="Heading3"/>
      </w:pPr>
      <w:bookmarkStart w:id="7" w:name="_Toc169882304"/>
      <w:r>
        <w:t>Rent review explainer – no additional c</w:t>
      </w:r>
      <w:r w:rsidR="006C1A89">
        <w:t>harges</w:t>
      </w:r>
      <w:bookmarkEnd w:id="7"/>
    </w:p>
    <w:p w14:paraId="3B890679" w14:textId="77777777" w:rsidR="00B056ED" w:rsidRDefault="00B056ED" w:rsidP="00B056ED">
      <w:pPr>
        <w:pStyle w:val="BodyText"/>
      </w:pPr>
      <w:r>
        <w:t xml:space="preserve">We check your rent every </w:t>
      </w:r>
      <w:r>
        <w:rPr>
          <w:highlight w:val="yellow"/>
          <w:shd w:val="clear" w:color="auto" w:fill="C0DEA7"/>
        </w:rPr>
        <w:t>[six months]</w:t>
      </w:r>
      <w:r>
        <w:t xml:space="preserve"> to make sure the amount you pay is still right for your income. This is called a rent review.</w:t>
      </w:r>
    </w:p>
    <w:p w14:paraId="12CA236E" w14:textId="77777777" w:rsidR="00B056ED" w:rsidRDefault="00B056ED" w:rsidP="00B056ED">
      <w:pPr>
        <w:pStyle w:val="Heading4"/>
        <w:rPr>
          <w:noProof/>
        </w:rPr>
      </w:pPr>
      <w:r>
        <w:rPr>
          <w:noProof/>
        </w:rPr>
        <w:t>How rent reviews work</w:t>
      </w:r>
    </w:p>
    <w:p w14:paraId="6FBDF3C5" w14:textId="01FAF03A" w:rsidR="00B056ED" w:rsidRDefault="00B056ED" w:rsidP="000002E3">
      <w:pPr>
        <w:pStyle w:val="BodyText"/>
        <w:numPr>
          <w:ilvl w:val="0"/>
          <w:numId w:val="12"/>
        </w:numPr>
      </w:pPr>
      <w:r>
        <w:t>You collect the income details of household members over 18 years old</w:t>
      </w:r>
      <w:r w:rsidR="0074215C">
        <w:t>.</w:t>
      </w:r>
    </w:p>
    <w:p w14:paraId="653DD156" w14:textId="12DE9D17" w:rsidR="00B056ED" w:rsidRDefault="00B056ED" w:rsidP="000002E3">
      <w:pPr>
        <w:pStyle w:val="BodyText"/>
        <w:numPr>
          <w:ilvl w:val="0"/>
          <w:numId w:val="12"/>
        </w:numPr>
      </w:pPr>
      <w:r>
        <w:t>You share those income details with us</w:t>
      </w:r>
      <w:r w:rsidR="0074215C">
        <w:t>.</w:t>
      </w:r>
    </w:p>
    <w:p w14:paraId="0F94CB5A" w14:textId="013D41CB" w:rsidR="00B056ED" w:rsidRDefault="00B056ED" w:rsidP="000002E3">
      <w:pPr>
        <w:pStyle w:val="BodyText"/>
        <w:numPr>
          <w:ilvl w:val="0"/>
          <w:numId w:val="12"/>
        </w:numPr>
      </w:pPr>
      <w:r>
        <w:t>We calculate how much you pay based on those income details</w:t>
      </w:r>
      <w:r w:rsidR="0074215C">
        <w:t>.</w:t>
      </w:r>
    </w:p>
    <w:p w14:paraId="5A49FFE1" w14:textId="2611C956" w:rsidR="00B056ED" w:rsidRDefault="00B056ED" w:rsidP="000002E3">
      <w:pPr>
        <w:pStyle w:val="BodyText"/>
        <w:numPr>
          <w:ilvl w:val="0"/>
          <w:numId w:val="12"/>
        </w:numPr>
      </w:pPr>
      <w:r>
        <w:t>If there’s any change to what you pay now, we’ll let you know in writing</w:t>
      </w:r>
      <w:r w:rsidR="0074215C">
        <w:t>.</w:t>
      </w:r>
    </w:p>
    <w:p w14:paraId="63EA3FD1" w14:textId="77777777" w:rsidR="00B056ED" w:rsidRDefault="00B056ED" w:rsidP="00B056ED">
      <w:pPr>
        <w:pStyle w:val="Heading4"/>
        <w:rPr>
          <w:noProof/>
        </w:rPr>
      </w:pPr>
      <w:r>
        <w:rPr>
          <w:noProof/>
        </w:rPr>
        <w:t>What you need to do during rent reviews</w:t>
      </w:r>
    </w:p>
    <w:p w14:paraId="2C9F100A" w14:textId="77777777" w:rsidR="00B056ED" w:rsidRDefault="00B056ED" w:rsidP="00B056ED">
      <w:pPr>
        <w:pStyle w:val="BodyText"/>
      </w:pPr>
      <w:r>
        <w:rPr>
          <w:b/>
        </w:rPr>
        <w:t>You need to share the right information</w:t>
      </w:r>
      <w:r>
        <w:t xml:space="preserve"> so we can make sure you’re paying the discounted rent you’re entitled to. </w:t>
      </w:r>
      <w:r>
        <w:rPr>
          <w:b/>
        </w:rPr>
        <w:t>If you don’t, we can’t verify your eligibility for your discount, and it could be cancelled.</w:t>
      </w:r>
      <w:r>
        <w:t xml:space="preserve"> This would increase the amount you need to pay.</w:t>
      </w:r>
    </w:p>
    <w:p w14:paraId="6D3724AD" w14:textId="368DB8BD" w:rsidR="00B056ED" w:rsidRDefault="00B056ED" w:rsidP="000002E3">
      <w:pPr>
        <w:pStyle w:val="BodyText"/>
        <w:numPr>
          <w:ilvl w:val="0"/>
          <w:numId w:val="13"/>
        </w:numPr>
      </w:pPr>
      <w:r>
        <w:t>Collect the income details of household members over 18</w:t>
      </w:r>
      <w:r w:rsidR="0074215C">
        <w:t>.</w:t>
      </w:r>
    </w:p>
    <w:p w14:paraId="7786E0E7" w14:textId="75F4F968" w:rsidR="00B056ED" w:rsidRDefault="00B056ED" w:rsidP="000002E3">
      <w:pPr>
        <w:pStyle w:val="BodyText"/>
        <w:numPr>
          <w:ilvl w:val="0"/>
          <w:numId w:val="13"/>
        </w:numPr>
      </w:pPr>
      <w:r>
        <w:t>Share those income details with us</w:t>
      </w:r>
      <w:r w:rsidR="0074215C">
        <w:t>.</w:t>
      </w:r>
    </w:p>
    <w:p w14:paraId="0C6EF907" w14:textId="52110750" w:rsidR="00B056ED" w:rsidRDefault="00B056ED" w:rsidP="000002E3">
      <w:pPr>
        <w:pStyle w:val="BodyText"/>
        <w:numPr>
          <w:ilvl w:val="0"/>
          <w:numId w:val="13"/>
        </w:numPr>
      </w:pPr>
      <w:r>
        <w:t>Let us know if any members of your household have moved in or out</w:t>
      </w:r>
      <w:r w:rsidR="0074215C">
        <w:t>.</w:t>
      </w:r>
    </w:p>
    <w:p w14:paraId="185445CE" w14:textId="77777777" w:rsidR="00B056ED" w:rsidRDefault="00B056ED" w:rsidP="0074215C">
      <w:pPr>
        <w:pStyle w:val="Heading4"/>
        <w:rPr>
          <w:noProof/>
        </w:rPr>
      </w:pPr>
      <w:r>
        <w:rPr>
          <w:noProof/>
        </w:rPr>
        <w:t>What income information you need to collect</w:t>
      </w:r>
    </w:p>
    <w:tbl>
      <w:tblPr>
        <w:tblW w:w="5000" w:type="pct"/>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Look w:val="0600" w:firstRow="0" w:lastRow="0" w:firstColumn="0" w:lastColumn="0" w:noHBand="1" w:noVBand="1"/>
      </w:tblPr>
      <w:tblGrid>
        <w:gridCol w:w="2504"/>
        <w:gridCol w:w="6503"/>
      </w:tblGrid>
      <w:tr w:rsidR="00B056ED" w:rsidRPr="00FA36D5" w14:paraId="6B235A31" w14:textId="77777777" w:rsidTr="000612B8">
        <w:tc>
          <w:tcPr>
            <w:tcW w:w="1390" w:type="pct"/>
            <w:tcBorders>
              <w:top w:val="single" w:sz="8" w:space="0" w:color="000000"/>
              <w:left w:val="single" w:sz="8" w:space="0" w:color="000000"/>
              <w:bottom w:val="single" w:sz="8" w:space="0" w:color="000000"/>
              <w:right w:val="single" w:sz="8" w:space="0" w:color="000000"/>
            </w:tcBorders>
            <w:tcMar>
              <w:top w:w="100" w:type="dxa"/>
              <w:left w:w="100" w:type="dxa"/>
              <w:bottom w:w="100" w:type="dxa"/>
              <w:right w:w="100" w:type="dxa"/>
            </w:tcMar>
            <w:hideMark/>
          </w:tcPr>
          <w:p w14:paraId="7406B584" w14:textId="77777777" w:rsidR="00B056ED" w:rsidRPr="00FA36D5" w:rsidRDefault="00B056ED" w:rsidP="00FA36D5">
            <w:pPr>
              <w:pStyle w:val="BodyText"/>
              <w:rPr>
                <w:rFonts w:eastAsiaTheme="majorEastAsia"/>
                <w:b/>
                <w:bCs/>
              </w:rPr>
            </w:pPr>
            <w:r w:rsidRPr="00FA36D5">
              <w:rPr>
                <w:rFonts w:eastAsiaTheme="majorEastAsia"/>
                <w:b/>
                <w:bCs/>
              </w:rPr>
              <w:t>Type of income</w:t>
            </w:r>
          </w:p>
        </w:tc>
        <w:tc>
          <w:tcPr>
            <w:tcW w:w="3610" w:type="pct"/>
            <w:tcBorders>
              <w:top w:val="single" w:sz="8" w:space="0" w:color="000000"/>
              <w:left w:val="single" w:sz="8" w:space="0" w:color="000000"/>
              <w:bottom w:val="single" w:sz="8" w:space="0" w:color="000000"/>
              <w:right w:val="single" w:sz="8" w:space="0" w:color="000000"/>
            </w:tcBorders>
            <w:tcMar>
              <w:top w:w="100" w:type="dxa"/>
              <w:left w:w="100" w:type="dxa"/>
              <w:bottom w:w="100" w:type="dxa"/>
              <w:right w:w="100" w:type="dxa"/>
            </w:tcMar>
            <w:hideMark/>
          </w:tcPr>
          <w:p w14:paraId="406E864F" w14:textId="77777777" w:rsidR="00B056ED" w:rsidRPr="00FA36D5" w:rsidRDefault="00B056ED" w:rsidP="00FA36D5">
            <w:pPr>
              <w:pStyle w:val="BodyText"/>
              <w:rPr>
                <w:rFonts w:eastAsiaTheme="majorEastAsia"/>
                <w:b/>
                <w:bCs/>
              </w:rPr>
            </w:pPr>
            <w:r w:rsidRPr="00FA36D5">
              <w:rPr>
                <w:rFonts w:eastAsiaTheme="majorEastAsia"/>
                <w:b/>
                <w:bCs/>
              </w:rPr>
              <w:t>Information we need</w:t>
            </w:r>
          </w:p>
        </w:tc>
      </w:tr>
      <w:tr w:rsidR="00B056ED" w:rsidRPr="00FA36D5" w14:paraId="1215DAC4" w14:textId="77777777" w:rsidTr="000612B8">
        <w:tc>
          <w:tcPr>
            <w:tcW w:w="1390" w:type="pct"/>
            <w:tcBorders>
              <w:top w:val="single" w:sz="8" w:space="0" w:color="000000"/>
              <w:left w:val="single" w:sz="8" w:space="0" w:color="000000"/>
              <w:bottom w:val="single" w:sz="8" w:space="0" w:color="000000"/>
              <w:right w:val="single" w:sz="8" w:space="0" w:color="000000"/>
            </w:tcBorders>
            <w:tcMar>
              <w:top w:w="100" w:type="dxa"/>
              <w:left w:w="100" w:type="dxa"/>
              <w:bottom w:w="100" w:type="dxa"/>
              <w:right w:w="100" w:type="dxa"/>
            </w:tcMar>
            <w:hideMark/>
          </w:tcPr>
          <w:p w14:paraId="4647ED4E" w14:textId="77777777" w:rsidR="00B056ED" w:rsidRPr="00FA36D5" w:rsidRDefault="00B056ED" w:rsidP="00FA36D5">
            <w:pPr>
              <w:pStyle w:val="BodyText"/>
              <w:rPr>
                <w:b/>
                <w:bCs/>
              </w:rPr>
            </w:pPr>
            <w:r w:rsidRPr="00FA36D5">
              <w:rPr>
                <w:b/>
                <w:bCs/>
              </w:rPr>
              <w:t>Centrelink</w:t>
            </w:r>
          </w:p>
          <w:p w14:paraId="5067AB91" w14:textId="3B77B975" w:rsidR="00B056ED" w:rsidRPr="00FA36D5" w:rsidRDefault="00E968F2" w:rsidP="00FA36D5">
            <w:pPr>
              <w:pStyle w:val="BodyText"/>
            </w:pPr>
            <w:r w:rsidRPr="00FA36D5">
              <w:t>e.g.</w:t>
            </w:r>
            <w:r w:rsidR="00B056ED" w:rsidRPr="00FA36D5">
              <w:t xml:space="preserve"> Jobseeker, Disability Support Pension, Age Pension, Austudy, Abstudy; Family Tax Benefit</w:t>
            </w:r>
          </w:p>
        </w:tc>
        <w:tc>
          <w:tcPr>
            <w:tcW w:w="3610" w:type="pct"/>
            <w:tcBorders>
              <w:top w:val="single" w:sz="8" w:space="0" w:color="000000"/>
              <w:left w:val="single" w:sz="8" w:space="0" w:color="000000"/>
              <w:bottom w:val="single" w:sz="8" w:space="0" w:color="000000"/>
              <w:right w:val="single" w:sz="8" w:space="0" w:color="000000"/>
            </w:tcBorders>
            <w:tcMar>
              <w:top w:w="100" w:type="dxa"/>
              <w:left w:w="100" w:type="dxa"/>
              <w:bottom w:w="100" w:type="dxa"/>
              <w:right w:w="100" w:type="dxa"/>
            </w:tcMar>
            <w:hideMark/>
          </w:tcPr>
          <w:p w14:paraId="342DB889" w14:textId="77777777" w:rsidR="00B056ED" w:rsidRPr="00FA36D5" w:rsidRDefault="00B056ED" w:rsidP="00FA36D5">
            <w:pPr>
              <w:pStyle w:val="BodyText"/>
            </w:pPr>
            <w:r w:rsidRPr="00FA36D5">
              <w:t>We need a recent Centrelink Income statement for every member of your household. This statement must be less than [</w:t>
            </w:r>
            <w:r w:rsidRPr="00FA36D5">
              <w:rPr>
                <w:highlight w:val="yellow"/>
              </w:rPr>
              <w:t>14 days</w:t>
            </w:r>
            <w:r w:rsidRPr="00FA36D5">
              <w:t>] old.</w:t>
            </w:r>
          </w:p>
          <w:p w14:paraId="590D37F5" w14:textId="77777777" w:rsidR="00B056ED" w:rsidRPr="00FA36D5" w:rsidRDefault="00B056ED" w:rsidP="00FA36D5">
            <w:pPr>
              <w:pStyle w:val="BodyText"/>
            </w:pPr>
            <w:r w:rsidRPr="00FA36D5">
              <w:t>We can get the details we need directly from Centrelink if you choose to give your consent through the Centrelink Income Confirmation Scheme (ICS). Ask us for a consent form if you haven’t received one already.</w:t>
            </w:r>
          </w:p>
          <w:p w14:paraId="6B28AA30" w14:textId="77777777" w:rsidR="00B056ED" w:rsidRPr="00FA36D5" w:rsidRDefault="00B056ED" w:rsidP="00FA36D5">
            <w:pPr>
              <w:pStyle w:val="BodyText"/>
            </w:pPr>
            <w:r w:rsidRPr="00FA36D5">
              <w:t>If you choose not to give your consent through the ICS, you will need to get a copy of each household member’s Centrelink Income statement and share it with us.</w:t>
            </w:r>
          </w:p>
        </w:tc>
      </w:tr>
      <w:tr w:rsidR="00B056ED" w:rsidRPr="00FA36D5" w14:paraId="7E11C39A" w14:textId="77777777" w:rsidTr="000612B8">
        <w:tc>
          <w:tcPr>
            <w:tcW w:w="1390" w:type="pct"/>
            <w:tcBorders>
              <w:top w:val="single" w:sz="8" w:space="0" w:color="000000"/>
              <w:left w:val="single" w:sz="8" w:space="0" w:color="000000"/>
              <w:bottom w:val="single" w:sz="8" w:space="0" w:color="000000"/>
              <w:right w:val="single" w:sz="8" w:space="0" w:color="000000"/>
            </w:tcBorders>
            <w:tcMar>
              <w:top w:w="100" w:type="dxa"/>
              <w:left w:w="100" w:type="dxa"/>
              <w:bottom w:w="100" w:type="dxa"/>
              <w:right w:w="100" w:type="dxa"/>
            </w:tcMar>
            <w:hideMark/>
          </w:tcPr>
          <w:p w14:paraId="6B765742" w14:textId="77777777" w:rsidR="00B056ED" w:rsidRPr="00FA36D5" w:rsidRDefault="00B056ED" w:rsidP="00FA36D5">
            <w:pPr>
              <w:pStyle w:val="BodyText"/>
              <w:rPr>
                <w:b/>
                <w:bCs/>
              </w:rPr>
            </w:pPr>
            <w:r w:rsidRPr="00FA36D5">
              <w:rPr>
                <w:b/>
                <w:bCs/>
              </w:rPr>
              <w:t>Other income</w:t>
            </w:r>
          </w:p>
          <w:p w14:paraId="35FE78D0" w14:textId="5986054F" w:rsidR="00B056ED" w:rsidRPr="00FA36D5" w:rsidRDefault="00E968F2" w:rsidP="00FA36D5">
            <w:pPr>
              <w:pStyle w:val="BodyText"/>
            </w:pPr>
            <w:r w:rsidRPr="00FA36D5">
              <w:lastRenderedPageBreak/>
              <w:t>e.g.</w:t>
            </w:r>
            <w:r w:rsidR="00B056ED" w:rsidRPr="00FA36D5">
              <w:t xml:space="preserve"> Wages, investment earnings, grants, veterans’ affairs pension, child maintenance, compensation payments etc.</w:t>
            </w:r>
          </w:p>
        </w:tc>
        <w:tc>
          <w:tcPr>
            <w:tcW w:w="3610" w:type="pct"/>
            <w:tcBorders>
              <w:top w:val="single" w:sz="8" w:space="0" w:color="000000"/>
              <w:left w:val="single" w:sz="8" w:space="0" w:color="000000"/>
              <w:bottom w:val="single" w:sz="8" w:space="0" w:color="000000"/>
              <w:right w:val="single" w:sz="8" w:space="0" w:color="000000"/>
            </w:tcBorders>
            <w:tcMar>
              <w:top w:w="100" w:type="dxa"/>
              <w:left w:w="100" w:type="dxa"/>
              <w:bottom w:w="100" w:type="dxa"/>
              <w:right w:w="100" w:type="dxa"/>
            </w:tcMar>
            <w:hideMark/>
          </w:tcPr>
          <w:p w14:paraId="7E6D8486" w14:textId="77777777" w:rsidR="00B056ED" w:rsidRPr="00FA36D5" w:rsidRDefault="00B056ED" w:rsidP="00FA36D5">
            <w:pPr>
              <w:pStyle w:val="BodyText"/>
            </w:pPr>
            <w:r w:rsidRPr="00FA36D5">
              <w:lastRenderedPageBreak/>
              <w:t>If your household receives any other income, please share:</w:t>
            </w:r>
          </w:p>
          <w:p w14:paraId="4A81F507" w14:textId="6FE12289" w:rsidR="00B056ED" w:rsidRPr="00FA36D5" w:rsidRDefault="00B056ED" w:rsidP="00FA36D5">
            <w:pPr>
              <w:pStyle w:val="ListBullet"/>
            </w:pPr>
            <w:r w:rsidRPr="00FA36D5">
              <w:lastRenderedPageBreak/>
              <w:t xml:space="preserve">Payslips from the last </w:t>
            </w:r>
            <w:r w:rsidRPr="00FA36D5">
              <w:rPr>
                <w:highlight w:val="yellow"/>
              </w:rPr>
              <w:t>[X]</w:t>
            </w:r>
            <w:r w:rsidRPr="00FA36D5">
              <w:t xml:space="preserve"> weeks</w:t>
            </w:r>
            <w:r w:rsidR="00FA36D5">
              <w:t>;</w:t>
            </w:r>
          </w:p>
          <w:p w14:paraId="76A1DA31" w14:textId="2AF6E02D" w:rsidR="00B056ED" w:rsidRPr="00FA36D5" w:rsidRDefault="00B056ED" w:rsidP="00FA36D5">
            <w:pPr>
              <w:pStyle w:val="ListBullet"/>
            </w:pPr>
            <w:r w:rsidRPr="00FA36D5">
              <w:t>Self-employment income</w:t>
            </w:r>
            <w:r w:rsidR="00FA36D5">
              <w:t>;</w:t>
            </w:r>
          </w:p>
          <w:p w14:paraId="3A3C8309" w14:textId="75B0C0DF" w:rsidR="00B056ED" w:rsidRPr="00FA36D5" w:rsidRDefault="00B056ED" w:rsidP="00FA36D5">
            <w:pPr>
              <w:pStyle w:val="ListBullet"/>
              <w:rPr>
                <w:rStyle w:val="cf01"/>
                <w:rFonts w:ascii="Montserrat" w:hAnsi="Montserrat" w:cs="Times New Roman"/>
                <w:sz w:val="20"/>
                <w:szCs w:val="22"/>
              </w:rPr>
            </w:pPr>
            <w:r w:rsidRPr="00FA36D5">
              <w:rPr>
                <w:rStyle w:val="cf01"/>
                <w:rFonts w:ascii="Montserrat" w:hAnsi="Montserrat" w:cs="Times New Roman"/>
                <w:sz w:val="20"/>
                <w:szCs w:val="22"/>
              </w:rPr>
              <w:t>Bank statements for the last [</w:t>
            </w:r>
            <w:r w:rsidRPr="00FA36D5">
              <w:rPr>
                <w:rStyle w:val="cf01"/>
                <w:rFonts w:ascii="Montserrat" w:hAnsi="Montserrat" w:cs="Times New Roman"/>
                <w:sz w:val="20"/>
                <w:szCs w:val="22"/>
                <w:highlight w:val="yellow"/>
              </w:rPr>
              <w:t>6 months</w:t>
            </w:r>
            <w:r w:rsidRPr="00FA36D5">
              <w:rPr>
                <w:rStyle w:val="cf01"/>
                <w:rFonts w:ascii="Montserrat" w:hAnsi="Montserrat" w:cs="Times New Roman"/>
                <w:sz w:val="20"/>
                <w:szCs w:val="22"/>
              </w:rPr>
              <w:t>]. Please note, you can redact personal payments that you have made from your statements if you wish</w:t>
            </w:r>
            <w:r w:rsidR="00FA36D5">
              <w:rPr>
                <w:rStyle w:val="cf01"/>
                <w:rFonts w:ascii="Montserrat" w:hAnsi="Montserrat" w:cs="Times New Roman"/>
                <w:sz w:val="20"/>
                <w:szCs w:val="22"/>
              </w:rPr>
              <w:t>;</w:t>
            </w:r>
          </w:p>
          <w:p w14:paraId="3E7BC636" w14:textId="18E4127E" w:rsidR="00B056ED" w:rsidRPr="00FA36D5" w:rsidRDefault="00B056ED" w:rsidP="00FA36D5">
            <w:pPr>
              <w:pStyle w:val="ListBullet"/>
            </w:pPr>
            <w:r w:rsidRPr="00FA36D5">
              <w:t>Department of Veterans Affairs income statement</w:t>
            </w:r>
            <w:r w:rsidR="00FA36D5">
              <w:t>;</w:t>
            </w:r>
          </w:p>
          <w:p w14:paraId="2D6FEC92" w14:textId="00A61969" w:rsidR="00B056ED" w:rsidRPr="00FA36D5" w:rsidRDefault="00B056ED" w:rsidP="00FA36D5">
            <w:pPr>
              <w:pStyle w:val="ListBullet"/>
            </w:pPr>
            <w:r w:rsidRPr="00FA36D5">
              <w:t>TAC/Workcover/Compensation income statement</w:t>
            </w:r>
            <w:r w:rsidR="00FA36D5">
              <w:t>;</w:t>
            </w:r>
          </w:p>
          <w:p w14:paraId="39D3668B" w14:textId="7F297601" w:rsidR="00B056ED" w:rsidRPr="00FA36D5" w:rsidRDefault="00B056ED" w:rsidP="00FA36D5">
            <w:pPr>
              <w:pStyle w:val="ListBullet"/>
            </w:pPr>
            <w:r w:rsidRPr="00FA36D5">
              <w:t>Income statement from any investments you have</w:t>
            </w:r>
            <w:r w:rsidR="00FA36D5">
              <w:t>.</w:t>
            </w:r>
          </w:p>
        </w:tc>
      </w:tr>
    </w:tbl>
    <w:p w14:paraId="64A509DD" w14:textId="5472301D" w:rsidR="00B056ED" w:rsidRDefault="00B056ED" w:rsidP="00B056ED">
      <w:pPr>
        <w:pStyle w:val="BodyText"/>
        <w:rPr>
          <w:rFonts w:eastAsiaTheme="majorEastAsia" w:cstheme="minorHAnsi"/>
          <w:color w:val="D8EEFF" w:themeColor="text2"/>
        </w:rPr>
      </w:pPr>
      <w:r>
        <w:lastRenderedPageBreak/>
        <w:t xml:space="preserve">We calculate rent based on gross household income rather than market values.  That way, the rent payable for your home will always remain affordable, no matter how your income changes. </w:t>
      </w:r>
    </w:p>
    <w:p w14:paraId="2A785CD2" w14:textId="77777777" w:rsidR="00B056ED" w:rsidRDefault="00B056ED" w:rsidP="00FA36D5">
      <w:pPr>
        <w:pStyle w:val="Heading4"/>
      </w:pPr>
      <w:r>
        <w:t>Market-Based Rent</w:t>
      </w:r>
    </w:p>
    <w:p w14:paraId="668DAF97" w14:textId="7BFE7D69" w:rsidR="00B056ED" w:rsidRPr="00FA36D5" w:rsidRDefault="00B056ED" w:rsidP="00FA36D5">
      <w:pPr>
        <w:pStyle w:val="ListBullet"/>
      </w:pPr>
      <w:r w:rsidRPr="00FA36D5">
        <w:t>‘Market-based rent’ is similar to how much your home would rent for in the private market</w:t>
      </w:r>
      <w:r w:rsidR="00FA36D5">
        <w:t>.</w:t>
      </w:r>
    </w:p>
    <w:p w14:paraId="649622BF" w14:textId="6D1E141C" w:rsidR="00B056ED" w:rsidRPr="00FA36D5" w:rsidRDefault="00B056ED" w:rsidP="00FA36D5">
      <w:pPr>
        <w:pStyle w:val="ListBullet"/>
      </w:pPr>
      <w:r w:rsidRPr="00FA36D5">
        <w:t>You can find the initial market-based rent of your home in your residential rental agreement</w:t>
      </w:r>
      <w:r w:rsidR="00FA36D5">
        <w:t>.</w:t>
      </w:r>
    </w:p>
    <w:p w14:paraId="6EBFF2FE" w14:textId="195B4A70" w:rsidR="00B056ED" w:rsidRPr="00E225B8" w:rsidRDefault="00B056ED" w:rsidP="00FA36D5">
      <w:pPr>
        <w:pStyle w:val="ListBullet"/>
      </w:pPr>
      <w:r>
        <w:t>Market-based</w:t>
      </w:r>
      <w:r w:rsidRPr="00E225B8">
        <w:t xml:space="preserve"> rent is reviewed annually</w:t>
      </w:r>
      <w:r w:rsidR="00FA36D5">
        <w:t>.</w:t>
      </w:r>
    </w:p>
    <w:p w14:paraId="54D9F2E8" w14:textId="37FF6C99" w:rsidR="00B056ED" w:rsidRPr="00E225B8" w:rsidRDefault="00B056ED" w:rsidP="00FA36D5">
      <w:pPr>
        <w:pStyle w:val="ListBullet"/>
      </w:pPr>
      <w:r w:rsidRPr="00E225B8">
        <w:t xml:space="preserve">If the </w:t>
      </w:r>
      <w:r>
        <w:t>market-based</w:t>
      </w:r>
      <w:r w:rsidRPr="00E225B8">
        <w:t xml:space="preserve"> rent for your home changes because of the review, we will write to let you know</w:t>
      </w:r>
      <w:r w:rsidR="00FA36D5">
        <w:t>.</w:t>
      </w:r>
    </w:p>
    <w:p w14:paraId="48489934" w14:textId="5CF5E90B" w:rsidR="00B056ED" w:rsidRDefault="00B056ED" w:rsidP="00FA36D5">
      <w:pPr>
        <w:pStyle w:val="ListBullet"/>
      </w:pPr>
      <w:r w:rsidRPr="00E225B8">
        <w:t xml:space="preserve">The </w:t>
      </w:r>
      <w:r>
        <w:t>market-based</w:t>
      </w:r>
      <w:r w:rsidRPr="00E225B8">
        <w:t xml:space="preserve"> rent can change without impacting the income-based rent that you pay</w:t>
      </w:r>
      <w:r>
        <w:t>. If any change does impact the amount you are required to pay, we will outline it clearly in our communications with you</w:t>
      </w:r>
      <w:r w:rsidR="00FA36D5">
        <w:t>.</w:t>
      </w:r>
    </w:p>
    <w:p w14:paraId="242A4173" w14:textId="77777777" w:rsidR="00B056ED" w:rsidRDefault="00B056ED" w:rsidP="00FA36D5">
      <w:pPr>
        <w:pStyle w:val="Heading4"/>
      </w:pPr>
      <w:r>
        <w:t>How we work out the amount you pay</w:t>
      </w:r>
    </w:p>
    <w:p w14:paraId="041D9F4A" w14:textId="4F78B8CF" w:rsidR="00B056ED" w:rsidRPr="00FA36D5" w:rsidRDefault="00B056ED" w:rsidP="00FA36D5">
      <w:pPr>
        <w:pStyle w:val="ListBullet"/>
      </w:pPr>
      <w:r w:rsidRPr="00FA36D5">
        <w:t>We look at how much income household members over 18 years old receive before tax is paid (gross income)</w:t>
      </w:r>
      <w:r w:rsidR="00FA36D5">
        <w:t>.</w:t>
      </w:r>
    </w:p>
    <w:p w14:paraId="7F748A6F" w14:textId="6556AA4C" w:rsidR="00B056ED" w:rsidRPr="00FA36D5" w:rsidRDefault="00B056ED" w:rsidP="00FA36D5">
      <w:pPr>
        <w:pStyle w:val="ListBullet"/>
      </w:pPr>
      <w:r w:rsidRPr="00FA36D5">
        <w:t xml:space="preserve">Then we calculate the amount you pay each </w:t>
      </w:r>
      <w:r w:rsidRPr="00FA36D5">
        <w:rPr>
          <w:highlight w:val="yellow"/>
        </w:rPr>
        <w:t>[fortnight]</w:t>
      </w:r>
      <w:r w:rsidRPr="00FA36D5">
        <w:t xml:space="preserve"> based on a percentage of that income</w:t>
      </w:r>
      <w:r w:rsidR="00FA36D5">
        <w:t>.</w:t>
      </w:r>
    </w:p>
    <w:p w14:paraId="34EFB923" w14:textId="77777777" w:rsidR="00B056ED" w:rsidRPr="00571103" w:rsidRDefault="00B056ED" w:rsidP="00B056ED">
      <w:pPr>
        <w:pStyle w:val="BodyText"/>
        <w:rPr>
          <w:b/>
          <w:bCs/>
          <w:i/>
          <w:iCs/>
          <w:noProof/>
          <w:color w:val="FF0000"/>
          <w:highlight w:val="yellow"/>
        </w:rPr>
      </w:pPr>
      <w:r w:rsidRPr="00C90C87">
        <w:t xml:space="preserve">There are certain types of income that don’t contribute to your rent, like an AusStudy loan or the </w:t>
      </w:r>
      <w:r>
        <w:t>Large Family Supplement</w:t>
      </w:r>
      <w:r w:rsidRPr="00C90C87">
        <w:t xml:space="preserve">. See </w:t>
      </w:r>
      <w:hyperlink r:id="rId42" w:history="1">
        <w:r w:rsidRPr="00807342">
          <w:rPr>
            <w:rStyle w:val="Hyperlink"/>
            <w:color w:val="0090FF" w:themeColor="text1"/>
          </w:rPr>
          <w:t>here</w:t>
        </w:r>
      </w:hyperlink>
      <w:r w:rsidRPr="00571103">
        <w:rPr>
          <w:color w:val="4472C4"/>
        </w:rPr>
        <w:t xml:space="preserve"> </w:t>
      </w:r>
      <w:r w:rsidRPr="00C90C87">
        <w:t xml:space="preserve">for a full list of the types of income that </w:t>
      </w:r>
      <w:r>
        <w:t>can be</w:t>
      </w:r>
      <w:r w:rsidRPr="00C90C87">
        <w:t xml:space="preserve"> included in your rent calculations</w:t>
      </w:r>
      <w:r>
        <w:t xml:space="preserve"> or ask us for more information.</w:t>
      </w:r>
    </w:p>
    <w:p w14:paraId="4EFD1812" w14:textId="77777777" w:rsidR="00807342" w:rsidRDefault="00B056ED" w:rsidP="00807342">
      <w:pPr>
        <w:pStyle w:val="BodyText"/>
        <w:rPr>
          <w:color w:val="FF0000"/>
        </w:rPr>
      </w:pPr>
      <w:r>
        <w:rPr>
          <w:noProof/>
        </w:rPr>
        <w:lastRenderedPageBreak/>
        <mc:AlternateContent>
          <mc:Choice Requires="wpg">
            <w:drawing>
              <wp:anchor distT="0" distB="0" distL="114300" distR="114300" simplePos="0" relativeHeight="251676673" behindDoc="0" locked="0" layoutInCell="1" allowOverlap="1" wp14:anchorId="2677DEDD" wp14:editId="4D02EE0D">
                <wp:simplePos x="0" y="0"/>
                <wp:positionH relativeFrom="margin">
                  <wp:align>center</wp:align>
                </wp:positionH>
                <wp:positionV relativeFrom="paragraph">
                  <wp:posOffset>407670</wp:posOffset>
                </wp:positionV>
                <wp:extent cx="5687695" cy="1798955"/>
                <wp:effectExtent l="19050" t="19050" r="27305" b="0"/>
                <wp:wrapTopAndBottom/>
                <wp:docPr id="39" name="Group 39"/>
                <wp:cNvGraphicFramePr/>
                <a:graphic xmlns:a="http://schemas.openxmlformats.org/drawingml/2006/main">
                  <a:graphicData uri="http://schemas.microsoft.com/office/word/2010/wordprocessingGroup">
                    <wpg:wgp>
                      <wpg:cNvGrpSpPr/>
                      <wpg:grpSpPr>
                        <a:xfrm>
                          <a:off x="0" y="0"/>
                          <a:ext cx="5687695" cy="1798955"/>
                          <a:chOff x="0" y="0"/>
                          <a:chExt cx="5688311" cy="1799301"/>
                        </a:xfrm>
                      </wpg:grpSpPr>
                      <wps:wsp>
                        <wps:cNvPr id="41" name="Google Shape;36;p1"/>
                        <wps:cNvSpPr txBox="1"/>
                        <wps:spPr>
                          <a:xfrm>
                            <a:off x="2547608" y="564899"/>
                            <a:ext cx="1101725" cy="1054663"/>
                          </a:xfrm>
                          <a:prstGeom prst="rect">
                            <a:avLst/>
                          </a:prstGeom>
                          <a:noFill/>
                          <a:ln>
                            <a:noFill/>
                          </a:ln>
                        </wps:spPr>
                        <wps:txbx>
                          <w:txbxContent>
                            <w:p w14:paraId="55F38F4C" w14:textId="77777777" w:rsidR="00B056ED" w:rsidRDefault="00B056ED" w:rsidP="00B056ED">
                              <w:pPr>
                                <w:spacing w:before="0" w:after="0" w:line="288" w:lineRule="auto"/>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Benefits we don’t count as income, like:</w:t>
                              </w:r>
                            </w:p>
                            <w:p w14:paraId="7BCD2CC6" w14:textId="77777777" w:rsidR="00B056ED" w:rsidRDefault="00B056ED" w:rsidP="00B056ED">
                              <w:pPr>
                                <w:spacing w:before="0" w:after="0" w:line="288" w:lineRule="auto"/>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 xml:space="preserve">- Education Allowance </w:t>
                              </w:r>
                            </w:p>
                            <w:p w14:paraId="093BA3CA" w14:textId="77777777" w:rsidR="00B056ED" w:rsidRDefault="00B056ED" w:rsidP="00B056ED">
                              <w:pPr>
                                <w:spacing w:before="0" w:after="0" w:line="288" w:lineRule="auto"/>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wps:txbx>
                        <wps:bodyPr spcFirstLastPara="1" wrap="square" lIns="72000" tIns="72000" rIns="72000" bIns="72000" anchor="t" anchorCtr="0">
                          <a:noAutofit/>
                        </wps:bodyPr>
                      </wps:wsp>
                      <wps:wsp>
                        <wps:cNvPr id="42" name="Google Shape;35;p1"/>
                        <wps:cNvSpPr txBox="1"/>
                        <wps:spPr>
                          <a:xfrm>
                            <a:off x="225394" y="492471"/>
                            <a:ext cx="1174750" cy="1306830"/>
                          </a:xfrm>
                          <a:prstGeom prst="rect">
                            <a:avLst/>
                          </a:prstGeom>
                          <a:noFill/>
                          <a:ln>
                            <a:noFill/>
                          </a:ln>
                        </wps:spPr>
                        <wps:txbx>
                          <w:txbxContent>
                            <w:p w14:paraId="40398BC8" w14:textId="77777777" w:rsidR="00B056ED" w:rsidRDefault="00B056ED" w:rsidP="00B056ED">
                              <w:pPr>
                                <w:spacing w:line="288" w:lineRule="auto"/>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Any income received by household members 18 years and over, like:</w:t>
                              </w:r>
                              <w:r>
                                <w:rPr>
                                  <w:rFonts w:ascii="Arial Nova Light" w:eastAsia="HELVETICA NEUE LIGHT" w:hAnsi="Arial Nova Light" w:cs="HELVETICA NEUE LIGHT"/>
                                  <w:sz w:val="16"/>
                                  <w:szCs w:val="16"/>
                                </w:rPr>
                                <w:br/>
                                <w:t>- Wages</w:t>
                              </w:r>
                              <w:r>
                                <w:rPr>
                                  <w:rFonts w:ascii="Arial Nova Light" w:eastAsia="HELVETICA NEUE LIGHT" w:hAnsi="Arial Nova Light" w:cs="HELVETICA NEUE LIGHT"/>
                                  <w:sz w:val="16"/>
                                  <w:szCs w:val="16"/>
                                </w:rPr>
                                <w:br/>
                                <w:t>- Primary Centrelink payments</w:t>
                              </w:r>
                              <w:r>
                                <w:rPr>
                                  <w:rFonts w:ascii="Arial Nova Light" w:eastAsia="HELVETICA NEUE LIGHT" w:hAnsi="Arial Nova Light" w:cs="HELVETICA NEUE LIGHT"/>
                                  <w:sz w:val="16"/>
                                  <w:szCs w:val="16"/>
                                </w:rPr>
                                <w:br/>
                                <w:t xml:space="preserve">- Investment earnings </w:t>
                              </w:r>
                            </w:p>
                          </w:txbxContent>
                        </wps:txbx>
                        <wps:bodyPr spcFirstLastPara="1" wrap="square" lIns="72000" tIns="72000" rIns="72000" bIns="72000" anchor="t" anchorCtr="0">
                          <a:noAutofit/>
                        </wps:bodyPr>
                      </wps:wsp>
                      <wps:wsp>
                        <wps:cNvPr id="43" name="Google Shape;43;p1"/>
                        <wps:cNvSpPr txBox="1"/>
                        <wps:spPr>
                          <a:xfrm>
                            <a:off x="1529093" y="528685"/>
                            <a:ext cx="998855" cy="309245"/>
                          </a:xfrm>
                          <a:prstGeom prst="rect">
                            <a:avLst/>
                          </a:prstGeom>
                          <a:noFill/>
                          <a:ln>
                            <a:noFill/>
                          </a:ln>
                        </wps:spPr>
                        <wps:txbx>
                          <w:txbxContent>
                            <w:p w14:paraId="72C9C541" w14:textId="77777777" w:rsidR="00B056ED" w:rsidRDefault="00B056ED" w:rsidP="00B056ED">
                              <w:pPr>
                                <w:spacing w:line="288" w:lineRule="auto"/>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Family Tax Benefit</w:t>
                              </w:r>
                            </w:p>
                          </w:txbxContent>
                        </wps:txbx>
                        <wps:bodyPr spcFirstLastPara="1" wrap="square" lIns="72000" tIns="72000" rIns="72000" bIns="72000" anchor="t" anchorCtr="0">
                          <a:noAutofit/>
                        </wps:bodyPr>
                      </wps:wsp>
                      <wps:wsp>
                        <wps:cNvPr id="45" name="Google Shape;37;p1"/>
                        <wps:cNvSpPr txBox="1"/>
                        <wps:spPr>
                          <a:xfrm>
                            <a:off x="1420451" y="1262016"/>
                            <a:ext cx="963930" cy="434340"/>
                          </a:xfrm>
                          <a:prstGeom prst="rect">
                            <a:avLst/>
                          </a:prstGeom>
                          <a:noFill/>
                          <a:ln>
                            <a:noFill/>
                          </a:ln>
                        </wps:spPr>
                        <wps:txbx>
                          <w:txbxContent>
                            <w:p w14:paraId="62A48D54" w14:textId="77777777" w:rsidR="00B056ED" w:rsidRDefault="00B056ED" w:rsidP="00B056ED">
                              <w:pP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Commonwealth Rent Assistance</w:t>
                              </w:r>
                            </w:p>
                          </w:txbxContent>
                        </wps:txbx>
                        <wps:bodyPr spcFirstLastPara="1" wrap="square" lIns="72000" tIns="72000" rIns="72000" bIns="72000" anchor="t" anchorCtr="0">
                          <a:noAutofit/>
                        </wps:bodyPr>
                      </wps:wsp>
                      <pic:pic xmlns:pic="http://schemas.openxmlformats.org/drawingml/2006/picture">
                        <pic:nvPicPr>
                          <pic:cNvPr id="50" name="Graphic 44" descr="Stuffed Toy outline"/>
                          <pic:cNvPicPr>
                            <a:picLocks noChangeAspect="1"/>
                          </pic:cNvPicPr>
                        </pic:nvPicPr>
                        <pic: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1510986" y="116752"/>
                            <a:ext cx="447675" cy="443865"/>
                          </a:xfrm>
                          <a:prstGeom prst="rect">
                            <a:avLst/>
                          </a:prstGeom>
                        </pic:spPr>
                      </pic:pic>
                      <pic:pic xmlns:pic="http://schemas.openxmlformats.org/drawingml/2006/picture">
                        <pic:nvPicPr>
                          <pic:cNvPr id="51" name="Graphic 46" descr="Money outline"/>
                          <pic:cNvPicPr>
                            <a:picLocks noChangeAspect="1"/>
                          </pic:cNvPicPr>
                        </pic:nvPicPr>
                        <pic: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347616" y="12637"/>
                            <a:ext cx="405765" cy="538480"/>
                          </a:xfrm>
                          <a:prstGeom prst="rect">
                            <a:avLst/>
                          </a:prstGeom>
                        </pic:spPr>
                      </pic:pic>
                      <pic:pic xmlns:pic="http://schemas.openxmlformats.org/drawingml/2006/picture">
                        <pic:nvPicPr>
                          <pic:cNvPr id="52" name="Graphic 47" descr="Home outline"/>
                          <pic:cNvPicPr>
                            <a:picLocks noChangeAspect="1"/>
                          </pic:cNvPicPr>
                        </pic:nvPicPr>
                        <pic: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1488352" y="813869"/>
                            <a:ext cx="507365" cy="486410"/>
                          </a:xfrm>
                          <a:prstGeom prst="rect">
                            <a:avLst/>
                          </a:prstGeom>
                        </pic:spPr>
                      </pic:pic>
                      <wps:wsp>
                        <wps:cNvPr id="53" name="Text Box 48"/>
                        <wps:cNvSpPr txBox="1"/>
                        <wps:spPr>
                          <a:xfrm>
                            <a:off x="759548" y="116752"/>
                            <a:ext cx="601980" cy="415944"/>
                          </a:xfrm>
                          <a:prstGeom prst="rect">
                            <a:avLst/>
                          </a:prstGeom>
                          <a:noFill/>
                          <a:ln w="6350">
                            <a:noFill/>
                          </a:ln>
                        </wps:spPr>
                        <wps:txbx>
                          <w:txbxContent>
                            <w:p w14:paraId="5F20D8C0" w14:textId="77777777" w:rsidR="00B056ED" w:rsidRPr="00807342" w:rsidRDefault="00B056ED" w:rsidP="00B056ED">
                              <w:pPr>
                                <w:rPr>
                                  <w:rFonts w:ascii="Yu Gothic UI Semibold" w:eastAsia="Yu Gothic UI Semibold" w:hAnsi="Yu Gothic UI Semibold"/>
                                  <w:color w:val="00B050"/>
                                  <w:sz w:val="30"/>
                                  <w:szCs w:val="30"/>
                                </w:rPr>
                              </w:pPr>
                              <w:r w:rsidRPr="00807342">
                                <w:rPr>
                                  <w:rFonts w:ascii="Yu Gothic UI Semibold" w:eastAsia="Yu Gothic UI Semibold" w:hAnsi="Yu Gothic UI Semibold" w:hint="eastAsia"/>
                                  <w:color w:val="00B050"/>
                                  <w:sz w:val="30"/>
                                  <w:szCs w:val="30"/>
                                  <w:highlight w:val="yellow"/>
                                </w:rPr>
                                <w:t>25%</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54" name="Text Box 49"/>
                        <wps:cNvSpPr txBox="1"/>
                        <wps:spPr>
                          <a:xfrm>
                            <a:off x="1931972" y="134859"/>
                            <a:ext cx="538480" cy="393700"/>
                          </a:xfrm>
                          <a:prstGeom prst="rect">
                            <a:avLst/>
                          </a:prstGeom>
                          <a:noFill/>
                          <a:ln w="6350">
                            <a:noFill/>
                          </a:ln>
                        </wps:spPr>
                        <wps:txbx>
                          <w:txbxContent>
                            <w:p w14:paraId="428A8615" w14:textId="77777777" w:rsidR="00B056ED" w:rsidRDefault="00B056ED" w:rsidP="00B056ED">
                              <w:pPr>
                                <w:rPr>
                                  <w:rFonts w:ascii="Yu Gothic UI Semibold" w:eastAsia="Yu Gothic UI Semibold" w:hAnsi="Yu Gothic UI Semibold"/>
                                  <w:color w:val="035DD3" w:themeColor="accent2"/>
                                  <w:sz w:val="30"/>
                                  <w:szCs w:val="30"/>
                                </w:rPr>
                              </w:pPr>
                              <w:r>
                                <w:rPr>
                                  <w:rFonts w:ascii="Yu Gothic UI Semibold" w:eastAsia="Yu Gothic UI Semibold" w:hAnsi="Yu Gothic UI Semibold" w:hint="eastAsia"/>
                                  <w:color w:val="035DD3" w:themeColor="accent2"/>
                                  <w:sz w:val="30"/>
                                  <w:szCs w:val="30"/>
                                </w:rPr>
                                <w:t>15%</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55" name="Text Box 486"/>
                        <wps:cNvSpPr txBox="1"/>
                        <wps:spPr>
                          <a:xfrm>
                            <a:off x="1922924" y="854610"/>
                            <a:ext cx="687705" cy="493395"/>
                          </a:xfrm>
                          <a:prstGeom prst="rect">
                            <a:avLst/>
                          </a:prstGeom>
                          <a:noFill/>
                          <a:ln w="6350">
                            <a:noFill/>
                          </a:ln>
                        </wps:spPr>
                        <wps:txbx>
                          <w:txbxContent>
                            <w:p w14:paraId="4EC43764" w14:textId="77777777" w:rsidR="00B056ED" w:rsidRDefault="00B056ED" w:rsidP="00B056ED">
                              <w:pPr>
                                <w:rPr>
                                  <w:rFonts w:ascii="Yu Gothic UI Semibold" w:eastAsia="Yu Gothic UI Semibold" w:hAnsi="Yu Gothic UI Semibold"/>
                                  <w:color w:val="FF6F00" w:themeColor="accent4"/>
                                  <w:sz w:val="30"/>
                                  <w:szCs w:val="30"/>
                                </w:rPr>
                              </w:pPr>
                              <w:r>
                                <w:rPr>
                                  <w:rFonts w:ascii="Yu Gothic UI Semibold" w:eastAsia="Yu Gothic UI Semibold" w:hAnsi="Yu Gothic UI Semibold" w:hint="eastAsia"/>
                                  <w:color w:val="FF6F00" w:themeColor="accent4"/>
                                  <w:sz w:val="30"/>
                                  <w:szCs w:val="30"/>
                                </w:rPr>
                                <w:t>100%</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56" name="Text Box 487"/>
                        <wps:cNvSpPr txBox="1"/>
                        <wps:spPr>
                          <a:xfrm>
                            <a:off x="3004808" y="152966"/>
                            <a:ext cx="534035" cy="379730"/>
                          </a:xfrm>
                          <a:prstGeom prst="rect">
                            <a:avLst/>
                          </a:prstGeom>
                          <a:noFill/>
                          <a:ln w="6350">
                            <a:noFill/>
                          </a:ln>
                        </wps:spPr>
                        <wps:txbx>
                          <w:txbxContent>
                            <w:p w14:paraId="57446643" w14:textId="77777777" w:rsidR="00B056ED" w:rsidRDefault="00B056ED" w:rsidP="00B056ED">
                              <w:pPr>
                                <w:rPr>
                                  <w:rFonts w:ascii="Yu Gothic UI Semibold" w:eastAsia="Yu Gothic UI Semibold" w:hAnsi="Yu Gothic UI Semibold"/>
                                  <w:color w:val="7FC7FF" w:themeColor="text1" w:themeTint="80"/>
                                  <w:sz w:val="30"/>
                                  <w:szCs w:val="30"/>
                                </w:rPr>
                              </w:pPr>
                              <w:r>
                                <w:rPr>
                                  <w:rFonts w:ascii="Yu Gothic UI Semibold" w:eastAsia="Yu Gothic UI Semibold" w:hAnsi="Yu Gothic UI Semibold" w:hint="eastAsia"/>
                                  <w:color w:val="7FC7FF" w:themeColor="text1" w:themeTint="80"/>
                                  <w:sz w:val="30"/>
                                  <w:szCs w:val="30"/>
                                </w:rPr>
                                <w:t>0%</w:t>
                              </w:r>
                            </w:p>
                          </w:txbxContent>
                        </wps:txbx>
                        <wps:bodyPr rot="0" spcFirstLastPara="0"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57" name="Graphic 488" descr="Piggy Bank outline"/>
                          <pic:cNvPicPr>
                            <a:picLocks noChangeAspect="1"/>
                          </pic:cNvPicPr>
                        </pic:nvPicPr>
                        <pic: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2515921" y="80538"/>
                            <a:ext cx="476885" cy="506730"/>
                          </a:xfrm>
                          <a:prstGeom prst="rect">
                            <a:avLst/>
                          </a:prstGeom>
                        </pic:spPr>
                      </pic:pic>
                      <wps:wsp>
                        <wps:cNvPr id="58" name="Rectangle: Rounded Corners 58"/>
                        <wps:cNvSpPr/>
                        <wps:spPr>
                          <a:xfrm>
                            <a:off x="4077643" y="469837"/>
                            <a:ext cx="1595120" cy="1289685"/>
                          </a:xfrm>
                          <a:prstGeom prst="roundRect">
                            <a:avLst/>
                          </a:prstGeom>
                          <a:solidFill>
                            <a:schemeClr val="tx2">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36000" tIns="45720" rIns="36000" bIns="0" numCol="1" spcCol="0" rtlCol="0" fromWordArt="0" anchor="ctr" anchorCtr="0" forceAA="0" compatLnSpc="1">
                          <a:prstTxWarp prst="textNoShape">
                            <a:avLst/>
                          </a:prstTxWarp>
                          <a:noAutofit/>
                        </wps:bodyPr>
                      </wps:wsp>
                      <wps:wsp>
                        <wps:cNvPr id="59" name="Arrow: Right 59"/>
                        <wps:cNvSpPr/>
                        <wps:spPr>
                          <a:xfrm>
                            <a:off x="3724558" y="764075"/>
                            <a:ext cx="304165" cy="298450"/>
                          </a:xfrm>
                          <a:prstGeom prst="rightArrow">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36000" tIns="45720" rIns="36000" bIns="0" numCol="1" spcCol="0" rtlCol="0" fromWordArt="0" anchor="ctr" anchorCtr="0" forceAA="0" compatLnSpc="1">
                          <a:prstTxWarp prst="textNoShape">
                            <a:avLst/>
                          </a:prstTxWarp>
                          <a:noAutofit/>
                        </wps:bodyPr>
                      </wps:wsp>
                      <pic:pic xmlns:pic="http://schemas.openxmlformats.org/drawingml/2006/picture">
                        <pic:nvPicPr>
                          <pic:cNvPr id="60" name="Graphic 491" descr="Stuffed Toy outline"/>
                          <pic:cNvPicPr>
                            <a:picLocks noChangeAspect="1"/>
                          </pic:cNvPicPr>
                        </pic:nvPicPr>
                        <pic:blipFill>
                          <a:blip r:embed="rId20" cstate="print">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4711386" y="1117160"/>
                            <a:ext cx="322580" cy="311785"/>
                          </a:xfrm>
                          <a:prstGeom prst="rect">
                            <a:avLst/>
                          </a:prstGeom>
                        </pic:spPr>
                      </pic:pic>
                      <pic:pic xmlns:pic="http://schemas.openxmlformats.org/drawingml/2006/picture">
                        <pic:nvPicPr>
                          <pic:cNvPr id="61" name="Graphic 492" descr="Home outline"/>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5155006" y="1090000"/>
                            <a:ext cx="353060" cy="340995"/>
                          </a:xfrm>
                          <a:prstGeom prst="rect">
                            <a:avLst/>
                          </a:prstGeom>
                        </pic:spPr>
                      </pic:pic>
                      <pic:pic xmlns:pic="http://schemas.openxmlformats.org/drawingml/2006/picture">
                        <pic:nvPicPr>
                          <pic:cNvPr id="62" name="Graphic 493" descr="Money outline"/>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4208919" y="1085473"/>
                            <a:ext cx="357505" cy="345440"/>
                          </a:xfrm>
                          <a:prstGeom prst="rect">
                            <a:avLst/>
                          </a:prstGeom>
                        </pic:spPr>
                      </pic:pic>
                      <wps:wsp>
                        <wps:cNvPr id="63" name="Text Box 494"/>
                        <wps:cNvSpPr txBox="1"/>
                        <wps:spPr>
                          <a:xfrm>
                            <a:off x="4146017" y="1388648"/>
                            <a:ext cx="452120" cy="252730"/>
                          </a:xfrm>
                          <a:prstGeom prst="rect">
                            <a:avLst/>
                          </a:prstGeom>
                          <a:noFill/>
                          <a:ln w="6350">
                            <a:noFill/>
                          </a:ln>
                        </wps:spPr>
                        <wps:txbx>
                          <w:txbxContent>
                            <w:p w14:paraId="76AEBB56" w14:textId="77777777" w:rsidR="00B056ED" w:rsidRDefault="00B056ED" w:rsidP="00B056ED">
                              <w:pPr>
                                <w:rPr>
                                  <w:rFonts w:ascii="Arial Nova Light" w:hAnsi="Arial Nova Light" w:cstheme="minorHAnsi"/>
                                  <w:sz w:val="16"/>
                                  <w:szCs w:val="16"/>
                                </w:rPr>
                              </w:pPr>
                              <w:r>
                                <w:rPr>
                                  <w:rFonts w:ascii="Arial Nova Light" w:eastAsia="HELVETICA NEUE LIGHT" w:hAnsi="Arial Nova Light" w:cs="HELVETICA NEUE LIGHT"/>
                                  <w:sz w:val="16"/>
                                  <w:szCs w:val="16"/>
                                </w:rPr>
                                <w:t>$XXX</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448" name="Text Box 495"/>
                        <wps:cNvSpPr txBox="1"/>
                        <wps:spPr>
                          <a:xfrm>
                            <a:off x="4199865" y="515105"/>
                            <a:ext cx="1326515" cy="592455"/>
                          </a:xfrm>
                          <a:prstGeom prst="rect">
                            <a:avLst/>
                          </a:prstGeom>
                          <a:noFill/>
                          <a:ln w="6350">
                            <a:noFill/>
                          </a:ln>
                        </wps:spPr>
                        <wps:txbx>
                          <w:txbxContent>
                            <w:p w14:paraId="7E51FE59" w14:textId="77777777" w:rsidR="00B056ED" w:rsidRDefault="00B056ED" w:rsidP="00B056ED">
                              <w:pPr>
                                <w:spacing w:after="12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Total amount of rent you pay is</w:t>
                              </w:r>
                              <w:r>
                                <w:rPr>
                                  <w:rFonts w:ascii="Arial Nova Light" w:eastAsia="HELVETICA NEUE LIGHT" w:hAnsi="Arial Nova Light" w:cs="HELVETICA NEUE LIGHT"/>
                                  <w:b/>
                                  <w:bCs/>
                                  <w:sz w:val="16"/>
                                  <w:szCs w:val="16"/>
                                </w:rPr>
                                <w:t xml:space="preserve"> $XXX</w:t>
                              </w:r>
                              <w:r>
                                <w:rPr>
                                  <w:rFonts w:ascii="Arial Nova Light" w:eastAsia="HELVETICA NEUE LIGHT" w:hAnsi="Arial Nova Light" w:cs="HELVETICA NEUE LIGHT"/>
                                  <w:sz w:val="16"/>
                                  <w:szCs w:val="16"/>
                                </w:rPr>
                                <w:t xml:space="preserve"> </w:t>
                              </w:r>
                            </w:p>
                            <w:p w14:paraId="2A97A168" w14:textId="77777777" w:rsidR="00B056ED" w:rsidRDefault="00B056ED" w:rsidP="00B056ED">
                              <w:pPr>
                                <w:jc w:val="center"/>
                                <w:rPr>
                                  <w:rFonts w:ascii="Arial Nova Light" w:hAnsi="Arial Nova Light" w:cstheme="minorHAnsi"/>
                                  <w:b/>
                                  <w:bCs/>
                                  <w:sz w:val="16"/>
                                  <w:szCs w:val="16"/>
                                </w:rPr>
                              </w:pPr>
                              <w:r>
                                <w:rPr>
                                  <w:rFonts w:ascii="Arial Nova Light" w:eastAsia="HELVETICA NEUE LIGHT" w:hAnsi="Arial Nova Light" w:cs="HELVETICA NEUE LIGHT"/>
                                  <w:sz w:val="16"/>
                                  <w:szCs w:val="16"/>
                                </w:rPr>
                                <w:t>Which is based on:</w:t>
                              </w:r>
                            </w:p>
                            <w:p w14:paraId="1617DD0A" w14:textId="77777777" w:rsidR="00B056ED" w:rsidRDefault="00B056ED" w:rsidP="00B056ED">
                              <w:pPr>
                                <w:spacing w:before="120"/>
                                <w:jc w:val="center"/>
                                <w:rPr>
                                  <w:rFonts w:ascii="helev" w:hAnsi="helev" w:cstheme="minorHAnsi"/>
                                  <w:sz w:val="16"/>
                                  <w:szCs w:val="16"/>
                                </w:rPr>
                              </w:pP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449" name="Text Box 496"/>
                        <wps:cNvSpPr txBox="1"/>
                        <wps:spPr>
                          <a:xfrm>
                            <a:off x="4199865" y="62431"/>
                            <a:ext cx="1326515" cy="407406"/>
                          </a:xfrm>
                          <a:prstGeom prst="rect">
                            <a:avLst/>
                          </a:prstGeom>
                          <a:noFill/>
                          <a:ln w="6350">
                            <a:noFill/>
                          </a:ln>
                        </wps:spPr>
                        <wps:txbx>
                          <w:txbxContent>
                            <w:p w14:paraId="64B9AF74" w14:textId="77777777" w:rsidR="00B056ED" w:rsidRDefault="00B056ED" w:rsidP="00B056ED">
                              <w:pPr>
                                <w:jc w:val="center"/>
                                <w:rPr>
                                  <w:rFonts w:ascii="Arial Nova Light" w:hAnsi="Arial Nova Light" w:cstheme="minorHAnsi"/>
                                  <w:sz w:val="18"/>
                                  <w:szCs w:val="18"/>
                                </w:rPr>
                              </w:pPr>
                              <w:r>
                                <w:rPr>
                                  <w:rFonts w:ascii="Arial Nova Light" w:eastAsia="HELVETICA NEUE LIGHT" w:hAnsi="Arial Nova Light" w:cs="HELVETICA NEUE LIGHT"/>
                                  <w:sz w:val="16"/>
                                  <w:szCs w:val="16"/>
                                </w:rPr>
                                <w:t xml:space="preserve">Market-based rent for the property is </w:t>
                              </w:r>
                              <w:r>
                                <w:rPr>
                                  <w:rFonts w:ascii="Arial Nova Light" w:eastAsia="HELVETICA NEUE LIGHT" w:hAnsi="Arial Nova Light" w:cs="HELVETICA NEUE LIGHT"/>
                                  <w:b/>
                                  <w:bCs/>
                                  <w:sz w:val="16"/>
                                  <w:szCs w:val="16"/>
                                </w:rPr>
                                <w:t>$XXX</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450" name="Plus Sign 450"/>
                        <wps:cNvSpPr/>
                        <wps:spPr>
                          <a:xfrm>
                            <a:off x="4543897" y="1479299"/>
                            <a:ext cx="139700" cy="109220"/>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36000" tIns="45720" rIns="36000" bIns="0" numCol="1" spcCol="0" rtlCol="0" fromWordArt="0" anchor="ctr" anchorCtr="0" forceAA="0" compatLnSpc="1">
                          <a:prstTxWarp prst="textNoShape">
                            <a:avLst/>
                          </a:prstTxWarp>
                          <a:noAutofit/>
                        </wps:bodyPr>
                      </wps:wsp>
                      <wps:wsp>
                        <wps:cNvPr id="451" name="Rectangle: Rounded Corners 451"/>
                        <wps:cNvSpPr/>
                        <wps:spPr>
                          <a:xfrm>
                            <a:off x="0" y="0"/>
                            <a:ext cx="3669665" cy="1755140"/>
                          </a:xfrm>
                          <a:prstGeom prst="roundRect">
                            <a:avLst/>
                          </a:prstGeom>
                          <a:noFill/>
                          <a:ln w="28575">
                            <a:solidFill>
                              <a:srgbClr val="00B05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36000" tIns="45720" rIns="36000" bIns="0" numCol="1" spcCol="0" rtlCol="0" fromWordArt="0" anchor="ctr" anchorCtr="0" forceAA="0" compatLnSpc="1">
                          <a:prstTxWarp prst="textNoShape">
                            <a:avLst/>
                          </a:prstTxWarp>
                          <a:noAutofit/>
                        </wps:bodyPr>
                      </wps:wsp>
                      <wps:wsp>
                        <wps:cNvPr id="452" name="Rectangle: Rounded Corners 452"/>
                        <wps:cNvSpPr/>
                        <wps:spPr>
                          <a:xfrm>
                            <a:off x="4078586" y="4527"/>
                            <a:ext cx="1609725" cy="1764030"/>
                          </a:xfrm>
                          <a:prstGeom prst="roundRect">
                            <a:avLst/>
                          </a:prstGeom>
                          <a:noFill/>
                          <a:ln w="28575">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36000" tIns="45720" rIns="36000" bIns="0" numCol="1" spcCol="0" rtlCol="0" fromWordArt="0" anchor="ctr" anchorCtr="0" forceAA="0" compatLnSpc="1">
                          <a:prstTxWarp prst="textNoShape">
                            <a:avLst/>
                          </a:prstTxWarp>
                          <a:noAutofit/>
                        </wps:bodyPr>
                      </wps:wsp>
                      <wps:wsp>
                        <wps:cNvPr id="453" name="Plus Sign 453"/>
                        <wps:cNvSpPr/>
                        <wps:spPr>
                          <a:xfrm>
                            <a:off x="5032784" y="1488352"/>
                            <a:ext cx="139700" cy="109220"/>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36000" tIns="45720" rIns="36000" bIns="0" numCol="1" spcCol="0" rtlCol="0" fromWordArt="0" anchor="ctr" anchorCtr="0" forceAA="0" compatLnSpc="1">
                          <a:prstTxWarp prst="textNoShape">
                            <a:avLst/>
                          </a:prstTxWarp>
                          <a:noAutofit/>
                        </wps:bodyPr>
                      </wps:wsp>
                      <wps:wsp>
                        <wps:cNvPr id="454" name="Text Box 508"/>
                        <wps:cNvSpPr txBox="1"/>
                        <wps:spPr>
                          <a:xfrm>
                            <a:off x="4643485" y="1396748"/>
                            <a:ext cx="452120" cy="252730"/>
                          </a:xfrm>
                          <a:prstGeom prst="rect">
                            <a:avLst/>
                          </a:prstGeom>
                          <a:noFill/>
                          <a:ln w="6350">
                            <a:noFill/>
                          </a:ln>
                        </wps:spPr>
                        <wps:txbx>
                          <w:txbxContent>
                            <w:p w14:paraId="32C178C2" w14:textId="77777777" w:rsidR="00B056ED" w:rsidRDefault="00B056ED" w:rsidP="00B056ED">
                              <w:pPr>
                                <w:rPr>
                                  <w:rFonts w:ascii="Arial Nova Light" w:hAnsi="Arial Nova Light" w:cstheme="minorHAnsi"/>
                                  <w:sz w:val="16"/>
                                  <w:szCs w:val="16"/>
                                </w:rPr>
                              </w:pPr>
                              <w:r>
                                <w:rPr>
                                  <w:rFonts w:ascii="Arial Nova Light" w:eastAsia="HELVETICA NEUE LIGHT" w:hAnsi="Arial Nova Light" w:cs="HELVETICA NEUE LIGHT"/>
                                  <w:sz w:val="16"/>
                                  <w:szCs w:val="16"/>
                                </w:rPr>
                                <w:t>$XXX</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455" name="Text Box 509"/>
                        <wps:cNvSpPr txBox="1"/>
                        <wps:spPr>
                          <a:xfrm>
                            <a:off x="5128790" y="1397278"/>
                            <a:ext cx="452120" cy="266850"/>
                          </a:xfrm>
                          <a:prstGeom prst="rect">
                            <a:avLst/>
                          </a:prstGeom>
                          <a:noFill/>
                          <a:ln w="6350">
                            <a:noFill/>
                          </a:ln>
                        </wps:spPr>
                        <wps:txbx>
                          <w:txbxContent>
                            <w:p w14:paraId="662933A5" w14:textId="77777777" w:rsidR="00B056ED" w:rsidRDefault="00B056ED" w:rsidP="00B056ED">
                              <w:pPr>
                                <w:rPr>
                                  <w:rFonts w:ascii="Arial Nova Light" w:hAnsi="Arial Nova Light" w:cstheme="minorHAnsi"/>
                                  <w:sz w:val="16"/>
                                  <w:szCs w:val="16"/>
                                </w:rPr>
                              </w:pPr>
                              <w:r>
                                <w:rPr>
                                  <w:rFonts w:ascii="Arial Nova Light" w:eastAsia="HELVETICA NEUE LIGHT" w:hAnsi="Arial Nova Light" w:cs="HELVETICA NEUE LIGHT"/>
                                  <w:sz w:val="16"/>
                                  <w:szCs w:val="16"/>
                                </w:rPr>
                                <w:t>$XXX</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g:wgp>
                  </a:graphicData>
                </a:graphic>
                <wp14:sizeRelH relativeFrom="page">
                  <wp14:pctWidth>0</wp14:pctWidth>
                </wp14:sizeRelH>
                <wp14:sizeRelV relativeFrom="page">
                  <wp14:pctHeight>0</wp14:pctHeight>
                </wp14:sizeRelV>
              </wp:anchor>
            </w:drawing>
          </mc:Choice>
          <mc:Fallback>
            <w:pict>
              <v:group w14:anchorId="2677DEDD" id="Group 39" o:spid="_x0000_s1119" style="position:absolute;margin-left:0;margin-top:32.1pt;width:447.85pt;height:141.65pt;z-index:251676673;mso-position-horizontal:center;mso-position-horizontal-relative:margin" coordsize="56883,17993"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RDZhyQkAAGNLAAAOAAAAZHJzL2Uyb0RvYy54bWzsXGtz&#10;2kgW/b5V+x9UfJ+gR7ceTJwpx9lkpyoz64qzNZ9lIUAVSa1tNQbPr9/TD0kgYxsDjmNCTY0j9Ghd&#10;Xc59nXvF29+WRW7dpLzOWHk2cN7YAystEzbOyunZ4L9fP/4SDqxaxOU4zlmZng1u03rw27t//uPt&#10;ohqlLpuxfJxyC4uU9WhRnQ1mQlSj4bBOZmkR129YlZY4OGG8iAU+8ulwzOMFVi/yoWvb/nDB+Lji&#10;LEnrGns/6IODd2r9ySRNxH8mkzoVVn42gGxC/eXq77X8O3z3Nh5NeVzNssSIEe8gRRFnJW7aLvUh&#10;FrE159mdpYos4axmE/EmYcWQTSZZkqpnwNM4du9pPnE2r9SzTEeLadWqCart6WnnZZM/bz7x6qq6&#10;5NDEoppCF+qTfJblhBfyX0hpLZXKbluVpUthJdhJ/TDwIzqwEhxzgiiMKNVKTWbQ/J3rktm/uitD&#10;z3HaKyPPduSVw+bGwzVxFhUAUnc6qPfTwdUsrlKl2noEHVxyKxufDQjEKeMCOP3E2DRPLXXar57/&#10;a6Vkk0LgbKkuSyzfMyig3V9j5watuZQEvg0rgH6oT8Io0uppFOg4thO4jQJtSnzfW1NDPKp4LT6l&#10;rLDkxtmAA9QKa/HN51pojTWnSAFK9jHLcwXsvFzbAdXKPVBsPdLiyi2xvF7qpyfyxnLXNRvf4hHr&#10;KvmY4Z6f41pcxhyGAf0sYCxng/p/85inAyv/vcQ3EcAUpXWtfuCrH65XP8RlMmOwQTGw9OaFUBap&#10;ZT2fCzbJ1HN1ohihAQAt4PMjwd2MBLoHElzqRUQBgUQuCRRy4lEHhIAEFFpUluTZfugp99Taw3cE&#10;gjLhTvs/NRC8jUAg3u5AcKgb2RHWlS7BDf3QeMwGCVEUhvCiCgieDaio4y+BA//kENrQgC9kU2gI&#10;9sABcW1C4VJl6HR9JABK351LiHwPUVEDgXj478UcQvAqgFBlyQj/mzwJW3dyhMfzSVwl5jKy6Zy0&#10;2GqNIubf5tUvSOmqWGTXWZ6JW5WeIk5LocqbyyyR6YH80KUb0tsbTJkMlCA+jNM6QTy8EnPkr2Pr&#10;K7u12FzkWZnKL6FZQa+HmJAln1nyrbZKdjGLy2l6XldIEExiMlw/XX1cE+Y6zyqZLsjYK7fNY+P+&#10;vQxzg+Z09vqBJfMiLYVOx3maQwOsrGdZVQ8sPkqL6xSZFf99bOJdLXgqkpm84QQ3/gJhdQ7THlBS&#10;doLJR7gnuXKoY0ehry3I8QPqShV1BkSQewXGkxLihf5enlTJpSVRmxBMfx/YeD2Y61LcBnPQn8Hc&#10;H6jRjgRtKomORy2oDoA2D2iCizbu2lM+cQVrNg2ALxW1qReScC9nfRxY65LoBmtBi7V/syI9Dsem&#10;nMphoeaQMPTgzSTWQgeOq1c1UjvwGrCR0CfO4cEm0/9nL7Nom11/ldkvKmqLhE2u8cRKO6ARxcXK&#10;PDfEAt92Itiksk/i0AihVsedhuZoauhdymxrcTbwPcRzXcOaAvyxert9UlNvc4a4DRHv1t3YCZIN&#10;R1E4/725Bo8cgvzQ1OCEoiRH+FVltzmia3BzpJwXFwycGKIB7qY25fkibzYnnBV/gVs7l3fFoaZo&#10;TwRvPlzost0CO5ek5+fqNJ0CfS6vKiROjlKH1OvX5V8xr4xmBb7qP1nDwMSjHo+hz9WK/DHIAIqs&#10;TOdpHUqVQUobeSJKnchzokBbtuORkPYtW4cOXfxFXgBe5aVh2j7qCaYrdNsPCNO2RO1giuQY8NkJ&#10;p64L6kFHILCSOsJ06Q5438BuUuvI88ABvzBO4X3No55w+mPjFDl0352GLcPwRH/q2TZSbRP2Qaz5&#10;PQ6FgjXxDE69IAoOSqruFPbB+JxwiiJ9n7AvOYFXVXWj7ukxPSEwa8ruy2w6vbXex+W34yiITGV8&#10;yNrbpUjZXc2Vhjbqa2lDXTRCZQ7O3BTftr+nlW8svr9PPQRQaJxIXgx0Xp6OrC9sXo7BBF4wXqLT&#10;btG2bjC+0riTe0gyYgeBT3S7gfhR2CcuoFjqyGpBNZ7cMDINiQcaDlIgKaDK73t2LDuV8qupWZ6N&#10;G2pR9fPTi5xbNzGqDrF01aX5vPiDjfU+2UJUERxNynkhe8fq1LDZDXHaVVSXeO0GW3U6a3Gbp1K2&#10;vPySTtDzRP9WC9KurG8aJwkYTV2+1LN4nOrd9F5Z1IJyZU1pmrXNAnKWoXv2Zm18aXgkc77CshpX&#10;aAXTteQ9gumL0+YKdWdWivbiIisZVyruLZDjqcyd9flNO1irRoL8ENmT58svc1Mxao7oYhSnnArR&#10;8abRj6Y6Npm7mU9AsWjcwznnbAHXkE1nwtI15EqS/7BD8AK0FOFEJFMCz2CDIccFnTP1bOI05JIb&#10;hUQn1g+4AymEEmhXf6BtQpH30sxXPcfJsCcnw35Jhum1pZq+dKp6hqkh3SPkTcfbVbQSDBgKzGxV&#10;PCuFdmWHTD0xqSMZeEMsO4EDDa/7S9elDbOMibZAz3M84C8fzJw2Jp+vDoR3u4wROE8DwmNq/Tw3&#10;+lD3IO006LOjJgNdidYUs2ImewfXEe1HxB0H+gC1vgtE/XOMTe7nhh9GlMLIQdopZ5TsEMOsprHe&#10;DKt5FEOLDb9GqOxB6fpip7baRvh9l8obU7cGMx15jmlNk0k/kZQkDkG7EZyP1JoXokHb5yuo25bc&#10;LnX35Ct6M7+7sZIq+z5U/XdqRsrXGTAZ3ZuietKc/uYakMget/ZuK0hVJdxKBbjteDpxMG0qiz0g&#10;FaHGgSmv5TaO5/rYb5g1OYv68n0e5YFeGVLFT9c0J6QlK1Zwums7chWnvku8/vD8KkzBaBBkTHuE&#10;oYM41DZ4HIJQ+04O9SeEaTeEe5nPa+sqm5aWobxW/KnJA+6j2CmGSyMT70kQuXfe8vEiOcmhKXaM&#10;9INufxCeeNttJsXZlVATy4bmPZFpJ5Z87S2r4x/XUu9UPNpFk2cZq96qjQbrRY7Up358HxMHJj1y&#10;AkqdR+ufbXpna6/wyXTeDVFm6X7OKjle8+l121Sz7fd2S9WvmD2IqA1v/Z16YYNTL+w1D2USOR69&#10;hZW3de1WVo7cMaSG7MUdejP+oH4xu9maO3pnj44THdTcN3WSN3TNThZ/6n7LN9GObAybdG8LrKbq&#10;LR2wlYFT23ODUM+1Nm9ZIA3o+HTnlKor/4FZEjVWot7ROw20nAZanoXM3PBqBcU073pivjWZiTE3&#10;vFFhaPfID14B7d4St6+IJfoZ3wGSxHefdqd2+2rMExtEGLgMg0iXlDLgICRJzHdRCLln1yDyMZH5&#10;CGH0pB+F2a1B1FK3J6Tu+nqF+kkj/JKTGv00vzolfypq9bMayOx+G+vd/wEAAP//AwBQSwMECgAA&#10;AAAAAAAhAAEn9Z7VJgAA1SYAABQAAABkcnMvbWVkaWEvaW1hZ2UxLnBuZ4lQTkcNChoKAAAADUlI&#10;RFIAAAGAAAABgAgGAAAApMe1vwAAAAFzUkdCAK7OHOkAAAAEZ0FNQQAAsY8L/GEFAAAACXBIWXMA&#10;ADsOAAA7DgHMtqGDAAAmaklEQVR4Xu2dP8h2S3eXP8QiRQoLC4sUoo2IEBECdga0iBZqZ5OAgkUC&#10;ChZBOxFSaCf+AQsFQQs7BRsFCYEoGAgoamGhYGEhGIKFRYgWui/PGc/+7jP3s9bMnj179r2vC368&#10;57zv8+x7/5lZa81aa/b9AxERERERERERERERERERERERERERERERERERERERERERERERERERERER&#10;ERERERERERERERERERERERERERERERERERERERERERERERERERERERERERERERERkVvw2zb95KY/&#10;vemvbPr7m/7tt/qlnf7Ji/hZfk/Whuf7+zfxfP/6Jp4vz5Pn+1++1f/4Vvx3edb87J/cxO+LyAeB&#10;4caAYwSY+P/noDgOhuUvbMLYyLXwDEY+X47h8xW5MXujX5vkI8VnYCxkHjOfL2KF8Ds3iciilPTO&#10;LKNQk4biXHi+pG1GRPo9Il3EOYjIImD4yfleafhfhaHgnGQMVzv2V3EuPl+Ri1nNMLyKc3NF0A/P&#10;F2dau7criEIyxWMRmQhRP4W62qRcUdYI2uD5kk67KtXTKs5VRCZAVEjkVZuIK8vVQA46b1Ze1b0T&#10;52zXkMhJjIwKOQbFRI5HLpdlPI5lL/6Of6PbZGTh0dzxe1gpjbjPGGNSR6wSecYcl2eKgUY82/3z&#10;5edGOR2OJyIDOZrywajw+8UI9MJ5YDiOpp9wKPIdI1J63FOM79Hni1PgXI44Ild7IoNgUvYWAjEK&#10;RH8c4ww4dm/keJYT4FpLlMv5EQFz//g8xPmi112xiL/nZ/j5EkFjVDkWzvMMjj7fo0b/K7huPqP2&#10;2ZG4n2eNO5FH0GscmLRnGYUafFZPBMt5HoHPJWLFyBejXvuckeIzinPAwRy5z5/+fHUCIp30GAeM&#10;IFHbVWAoWo1w1glwP4jCMbr8zohc+UjxrIjGsyuFnufLNZ+5oovg+TLGauf2Tvy8iDTQahwwDBif&#10;qwzDKxip2nm+0zsnUIz+0Zz0FeL5vSt49zzfKw3/K63PVycgkqTVODC5ZqYDsnBOGPbaOdfENcOd&#10;jf47vTqDlnTKys+3ZTWQXemJPJqW6ApDskpU+I4WJ7Biame0Wu4HBnb1bpoWZ6YTEPkCoqqsAbyD&#10;8S+0GAn1jTCWn/h8r6xRiSwLkz0bHdL1chfjUOCca9eivq87OfdC9vkS4IjICxRxaxPmVXc0/oUZ&#10;KwEMTGnV5F6RUit9/IhVFiK1wn1E/Dfi7/kZfh7xuzwXHPOMFlN0R+NfyDoBrlFEviWb+rmr8eec&#10;OffR+X2Oh3Eu7Zfcx7PvD44C51AcQ+28jop7dVeyTp5nJfJ4MFiZborRm2o4FkaTKBeDgzErInpm&#10;IhfDegSM5ajoeW/wZxj7LGc4BK71XRtphq+eL+IZl+c7+j5mx7PI42GS1ybIXhiDo4YYilHAuLdG&#10;46+tjBF8Tkub4DsVo48hW8XgR3CfuF+162kV9zAbLZfn27Paan2+X8EqqfYZr+KZijwajFttcuw1&#10;IiWAYRgRiUeRKUaoxwDtdUej/w6uIfOMI0VjYJTDRSMcAceoHXsvnjPOQuSRkDqoTYy9mNRHjOBI&#10;w7BXLTLl/498FgaBtMQnGgWeIc6gdt1Zvbvno1Ybe9U+q5WM43MVII8lmrgYRAx4L0yuI5F4RkSm&#10;R6N+fu8Tov0sXOuR1RhO8ug9z+qIgeYca8fci/MXeRxEudHkxUH0gpGoHXMlfUqapxfSJKMK5Gcq&#10;Sj99Bb9bO+Zeo2oPIrchY6B7o//MpLtST4v4I46uCGaoNxjJrAKOBDoit4NJEU14crA9YExqx1tB&#10;GH6ck4a/zuqrtt5IPbM3wDEhj4HIvjYJ9sIYtELRriUnzM+ShuGzmNycV9kBy6Qd0b1SxLGOFhWf&#10;APcou5kq0v758mw5NirPuKd43LMqzYx300DyGKIonYnbGhHx89kOnJZI/KhB4rOc3O1gpLl3tXsa&#10;id/jmWXHUMuqkWP3EK14TQPJY4gir56iW3YS97b3ZVpWX0X0aZ93Pxjwnii9x+HyWdkVX8/qNEpv&#10;9ToWkdsRRUMY2xaYvJkiIhM8GxXuwYi3FCmZzDikns+S79MSoSPuf4+Th8xqj+O3OvZMGshgQT4e&#10;JmZt8O/VOhEyBoLIf4bxH7GBSL4P9zSb4kNHnEBmJdC6CmDs1Y6zF+NY5KOJUik9S+FowvYag1bj&#10;37vCkDzZNA3qfe4ZY90zTiMH1pP6FLkVUS60tRiWmaw9OdtW42975zy417VnUBOGuie1kvmM1uNG&#10;x7QQLB/P6AJwZkXRapj5+ZZIs8fByDGiQGIvHHkrmcCiNWUTjdWe8xS5FZFhbS0AR0U7/r2VbOcJ&#10;zsUWz+vIFFaLGHetRGOrNWJnxVA7TlFPWknkVkR50NaNNpGxbnUo2Y4TJmvrsWU8LU6gNRgYHbFH&#10;DgCZRpSPZrQDiI7XkqdtMf5G/uvQ4gRanhsF5Noxilojdh2APJ7RDiAq1GYdAJOdCV07xl4a/zVp&#10;cQLZMZapA7SgA5DHExns1ra9yGhnJhQ/EzmmIo3/umSdAGMmOy5qv79Xi8EefTyR2zHaAUSGO3O8&#10;bFuhG3XWJ8rbF2UKuJHBbk0B6QDk8Yx2AFFXUbTcJ6Kv/d6rWttT5Toyr3NAURE/ciYEHy1kUkAi&#10;H83oGkAUvX9luJmQmbw/52xkdi8yKT2e/Vc1osiRtLaWEtzUjlPU2lUkcjuiiL01zRJF8F8t0zP9&#10;/vx+66pErgeHnXHuXxnxaLXauiqMxmrrikLkdkQRe+vmmkxetVa4zeSKMSBRmkDWJVsUro2PTGqw&#10;dWxEY79ns5rIrYi28H8Vsb8jitRej4nTyKQIfMXD/cns7XgdH5nUYM84jVacrSsKkduRibxb8+1R&#10;ZIX2K4vMe2TM+38OGWe/3yWcSQ32GOsoUHG1KR9PJmXTmnPPHBNh+LOF39ZitKxLpvsGMe6yK4bW&#10;MZo5h68K0iIfw+jiGmTfDpmJBl2Kfx6ZVWI0Lot6xkfkWCwAy2OIJmNPfpVVQHYCfyWOYernMxkx&#10;PhibPZF61P1m0CGPIVMHqHVmRGSOG8k87OeS7Qr6Sj2NAVH/P3LcyWPI5Oxb20ELmaX+O/V+ptyH&#10;TIH3nXqj9MyYNP8vjyKzXb93UvROcgu/n0+mGFtTb1cYvxM1HRh4yOPIpGuO9OFHOddXOQmfQ2uA&#10;cKQlONNVZPpHHklUlOstuBVaJrrR/3NoWQUQSPQa/0z0b/ePPJZMdHR0e3wm1WT0/zwy44Lcfa/x&#10;h8xn9DQ7iHwETK7apHjVkUmSSTUZ/T+PzCrg7HHH6uCIgxG5PZkNXEdSQVEayCX4c4lSkL0rQ4w6&#10;46p2zL2O1LhEPgImS2aDTs9k5NhRDtZJ+Fwyb/zsCTwybZ9G/yLfkpmIiJpBC9Ey/MjKQu4PBrg2&#10;LvZqHXOZuhZqPa7IR5NZMqOWiROlfyz+SlSobWlCyBp/x53ICy2teRknkEn/2H8tmdc0ZFaJjMlo&#10;vCFTPyJvyHROFEVOIJP+EYGoBhWNtazxRwYdIl8QpW32+mpiRt1FLsOlEKWB+Pd3tBj/3ncJiTyK&#10;ltc48LO1JXoU1bkBRwo9q0XSOJlunyLGo6kfkSQtTgDtDXqmu8PuHym0jhc2DmZal4twIK3fICby&#10;eFqdAJ1ETNQoonPzl7ySqQPgKDKvd9iL4xpsiHTAhMu2h+4VTeYrc7Fc009v4hz+5aZf3fS3Nv3Z&#10;Tb9j06ez6vVH6RzGVDbXX1QCEhHppNcJfKWrOjF+ZtO/2lQ7J/TvNv3cpt+y6RNZ+fqjVWOrNP4i&#10;gxjtBK7Ix/7Cptq51PQPN30aq18/Y6x2Lj1irHI8ERlIa/71nWZHZn9m029uqp3LO/38pk/hLtdf&#10;O49WUbfS+IucBMW42sTLiuhsJqw2fmVT7Vy+0n/a9Ic33Z07Xf+RVSb1ga/2pYjIIDAqvZOVCG0m&#10;f35T7Twy+mub7s6drr+lr38vVqZG/SKTIeJq6cdGszuA/s6m2nlk9E833Z07XX/muyn2Igjx1Q4i&#10;F9OSFpq9A/iXN9XOI6P/vOlHNt2ZO11/thOopHuM+kUWgcmYKRLPjtj+46baeWT0G5vuzp2uP3IA&#10;GH7eIWV7p8iiRC+Tm+0A/sGm2nlk9Iub7s6drp9XPNTOo2h2A4GINBK9PmL2F8D/pU2188job266&#10;O3e6fiL72nkUUW8SkYWJuoNmL99/36b/val2LpF+atPdudP1k0asnUcRKSARWZioK+iK/O1f3lQ7&#10;l6/0NzaNglUPqS8Kl3RBUSthpYSzRKTN+Du6YBCF8pErpauvP4sOQOTmRA7gis6N37qJl57Vzqcm&#10;ruHIefK7GHyMOkar9hlZ4RyOdrzMvv4j1M5nLxFZmMjgXWVYfvcmNjb9+qbaeaH/telvb/rxTa0U&#10;o09Ef9TovxOrht422rOvfxS189pLRBZmxRXAnj+46e9uwlCX3Ph/2MQL0Hpy3nvD/3qtZwkH0+sI&#10;Rl//SLiXr9e6lykgkcWJDOFK38zEJqcf/eY/m8FY9eyEHq0jO6uPXP8Z2AUkcnOiNtCVHEAvXEN0&#10;nTOF0/2U+1q7viKuU0QWJtoINnsfwGg4/7Ny/EfFiuTORA4ApysiCxO9DmL2TuBRkPLpfVvlTHH/&#10;7wrOtXZNRQQXIrIwkZG8Y5SK8Y9WNpGIXrk3XH/p8yfiRThF/q7sAziaXiJVwjnfDe5B7XqK7uzc&#10;RB5B9Epf/v1O9Bp/0kT8Hkat1xjjGHpXHXfMl+Mca9dSdKTgLSITwGjVJm/RnZbxGO4opfUqDD9O&#10;bnQE3tNxdLeceeRoe1tfRWQSUSvfnXq5W6JvrgsjfXbqJYqSX3UnJxA5uLvWj0QeAwawNnn3OttI&#10;jqDF0M5uw+T+8Zm1c6npLqmTqLvqivdIiUgjUSQ301j2gKGJjFERxvUqhxbVW/Za/Z5zfrXzLnIT&#10;mMhNiLpYiK5XJlv0bb2OH9v0s5s4/v/c9F83/etNvIahd39E1DpZtLoBjWpHd6tniDyWKHe+cjtf&#10;ZIiKWtMqf2TTr22qHasIx9CT5simq1YuokarmbuksUQeT2REVy0EZ3PrrcYIA539Upb/tomVQiuZ&#10;dBD3fdX6S7RqtANI5CZgZGqTeK8VC3qZSBpD1WJE/8Sm/76pdqx3+sebftemVjKpqxUj6buOFxF5&#10;Q1QIXrEOEEWhRNAtuXq+iKWlW2evX9jUSsaQrrj6ilaMd9zUJvJoojoA0epKRF0oqDV6/uObasfJ&#10;6Jc39ZBZxawWTUeb7cz/i9yMu9UBohx6T/78L26qHSsjagY/samHaPW1WhE+Ol/GkojciEw6orf1&#10;8Qyi9E/PiuUfbaodK6uf3tRDtPpayflm2ljN/4vckMiorhKJZtI/PVHo39tUO1ZWf3RTD3cqqkbp&#10;H8aQiNyQ6PW+aAVDFEWhvZuofm5T7XhZ/YFNvURplRXaKnFUrEZq51dEak5EbkgmEl2hGyhyVL0r&#10;ld+zqXa8jH5jU2vNYU+UBrrDfUerv8JCRL4gWuKvkI+OOmeOdKH86qbaMSP91U1HuMPO2jPqLiKy&#10;EFE3ELo6DRQ5qSPpkj+06d9vqh33nf7Npt+76QjRfb/auJ5VdxGRxYjy0VcbIz6/dl5FRw1RxgkW&#10;8ZK4n9p0lMjAXr25KtOpdCQFJiKLEE12dOUqIEpFjGhX/VOb/vmm2vGLfnHTH9s0gpUdAM86Kv6u&#10;kKISkQFkisFXrgIiBzWqYMqrIX5+07/YxKugOTbF3n+26c9t+u2bRhF1Nl3ZXhml3JDFX5EPYuVJ&#10;HxVMz2pF/NFNP/LNfw4nKmz3djYdJZP7t/df5MPITPyrVgFRO+LVNYoezuxsOkImEFhph7iIDCIq&#10;tqIrVgFRkXalVydkie71FRvBMq99MPoX+VAo/tUm/V69u26PkKlRrLBjOQvXExVZZ7dYck5RsR0Z&#10;/Yt8MJkUwBXpiahV9U6vJIjSP1e0WEZ1FnTHVJuINJBZBaDZqaCoE+hOaaAo0p5taDNtn8joX+QB&#10;ZFYBs1NBmSL1FXnzVjKbzmanfzKpH6N/kYeQybmjUf33WaI0EFHsyrUA7mv0FZSz0z9ROgpxTlcU&#10;/0XkIrKvR5iZFojSQGjlSHW1PDtGPZP6uVN9RUQGkUkNzIy6syuT2SmUDBljy7/Pcqjcy2hFhRgD&#10;M1ckIrIIWYM78701mSgarVSwzEbas7qreK6sNGrnsBfnbOpH5MFkU0EzUxeZyBWtYLyyxp+fmRVp&#10;Z1JpyNSPiKRSQWhWFw7Rfe3zX4VRvTIdxHlmndWsgnqm6ItM/YjI/wNDkIli0SwnkElhFM3euMb9&#10;4jOz9wxjOwOeTXY1YupHRP4/2agbzci/Y2Sjlsq9+NkZRo3PaHFOnNeMSJtnkjX+KxbRReRisvUA&#10;tKITQBjnM86NY7ZE/YifndFBla1DoNl7O0SkEQwfhgOjw7KeYh3GB+OG2MnL3yH+faTBy+wSLprh&#10;BLKvMXgVaRfuzZHom9/FKWZrJHtxzjPuT4vxH5UqK/eF4zFeuD84asS5IP6OsVrG6Yx7IXJbmFRM&#10;ktYoc68y4Y6mQloM3iwjV/vsrLge7ivnyrFqUTn3n3/DsHEPizGrHS8SvzcjzcL1ZM/xSCqqjM2j&#10;9wUxRlmF9J6LyEfBxCKKOjKpauJ4xei1wuRkoteOW9OMtALGueWcMuIe0cUz8t5zjj33vBXuefa8&#10;ucZWg1uM/pGAJBLOYFZTgchSMLlGG7Sv1DrZiJKzLY6I6HAGGKTa568gVhozItuWe8AzzK4IZxj9&#10;mpgHOgJ5BEzGljz7Gco6g9aVAAZwBpx77fOvEsZyxiqI59EydjD+URGaY5KuOmMV2irGZXS+IreE&#10;iTY7ssooysm2OgF+dsYkXsGRIpxeNsI+Ap/Bs6qdQ01fGX+eKU6Uc19tPKJZq0mRKTDhWibvVcIg&#10;MPleDUerE0AzImK4yhHMMvyAsW4x1DUnzP/zTPi3FY3+q2atJkVOBSPRkktfRRgJnBYOgbxwjxNg&#10;EvN7M5jlCGYafu5d6zXxjDg/hMHn91uf2yqqOTKR24Dh7I22+D1SRhhgIkAmNJOBP8nZIv5+ZloJ&#10;41f7+6/Euc1oidwzMqfNMXCE3OtZzgwYOz2BA+c7YzyU+4KT4VzL+OQe8WcZn4zfI6tfPodji9yK&#10;1mU7IuJhwjDgW40Nk7As8WvHvloY5CuiuXJf+HwcGPenZlh5VvwbxqqsfHqew1H4vBVrRYj7V+5L&#10;D8Ux144dSScgt4HB2jKBMUgYqVHGhuNwvJ6I/Wxh3FaB+1Si1qtZ1fAfNfo1uOetjoD7ssJzEvkS&#10;Bmk2CmdQjzT871jNGXDdrJDkG3rTPWeIZ8NYYcycHXVz/JYVK+clsjTZfCcD/4qUyJFl+GhxD57s&#10;CDD8LQbwLO2N/hVRNiuf2nnVtNIKUuSHYALVBu2rmGwrLGdXcQZPcgQ8d+771YYfo0+wwn1fYSxy&#10;HrXzrIn7J7IURPNMqtqA3YsIZoUJ9wqTinO7OlX0qREez5xc+lWpHsYmTgeHz8pjxTFISqh27q/i&#10;WkSWIhNJ8zN3AYfAigaDfEW0WqLTO4ORxdjy3DPBwUjxzK7sZuqF+1W7nlc9OXUoi5GJXJiQd5mE&#10;7yhOAcPC9cyKZu/kDGYafY5fIvti7FeN7lsg6Khd716uAmQZouifwXp2R8XVkALD+OAkMNYYI8S9&#10;Geko9oZuBTC2PFscI+mzUUaf43DvMIYcm3vKNfNZd4roe+E51+7LXq4C5HKYlLXBuRcG6+lgxM5Y&#10;MewdwoyuqhLhjzb4Rdwjjv3pBj6C66/dn71cBcjlRJEKE/rpk3nPWY5gr31KpETOJXrGSbw+D/4f&#10;8W8lwt6vZDgWxxxt7PfS8H8f7n3tXu3FPRO5jMiYOUDrYFzPdgR3EI5Fw1+He1K7Z3vhnEUugUix&#10;NiiLjP5jiLSf6Aiu3Hh1J6JVgGkguYxocPLvkgNHQMHzzDTL1eLaKOw+oYg7iswqYEbtR+R7RJum&#10;mOjSzic5A43+cUyzynJEkQm5XTnOHZ2BRn8s0b4A6wAynaj9k0ErY8EZkFY7o/3yiDgXzolnrtEf&#10;D8+9dt+LuP8iU6GLpTYYi9ykcj4Y2r1TmFFMxtiUFtPSWirnEq22kchUyDvWBmIRhkmugXtfevgR&#10;6RiEkyiOoqwg+BPxd2X/ACKaRzxnhLE3sr+O8rzeyWcjU4kcAAZDRMYQre5ciclUosKUrWki42B1&#10;VptnRQZcMhVSCrWBWKQDEBkHqbvaPCvSAchUohWAS1KRcUQpIGtuMhWKi7WBWGREIjKOyAG44pap&#10;RL3J7k4UGQPGvTbH9hKZChF+bSAWsUIQkeOQTq3NsSJ33ct0os0pLFlF5DhRupUCsch0aoNxL/OS&#10;IseJOoDoyBOZDjtGawOyyDqAyDGi9A+yA0guIXofkEtTkWNE6R9eEeFrIOQSMi+pcj+ASB/Mr6j9&#10;01dBy6VE+Uk7FET6iKJ/ZPpHLiVKAyEHqUgbNFBEbwA1/SOXk0kD2RIq0kb0qhXEz4hcTmapakFY&#10;JEf0qnVk9C/LkClWISMWka8hpRqlfpA77WUpMrUAxM+JyPehYy5j/Am2jP5lOTKrAGT0IvLD8G6t&#10;jPFHBlGyJJldi0XWBES+ieQzBd8iX/sgSxO9Jnov9gj4viB5KgRM0etU9mK+mPqR5Ym+LvJVTIJR&#10;joBJxUQpy+mRx5bnUCJzxhFixTpqPwvjsRz7dS68k3l/uRUtkU0RjuPIN4m9y6PydzoByYKhfTd+&#10;jzgBxmer4Uf8/JF5ITIdJhGReG1AR+L3KBS3Gu2vXkth7lSyfJXGxBi3wDxgLPfOBT7PnfRyW1oK&#10;XDURiWW6HnAWtd8vcjeyZIlSmNF4xOhjtPepyB7x+75MUW5PZqdwRjgDdknWcqHRPgQmk0iGKGip&#10;rSYZk4xBVqFHjH4Rx6mNc5FbQg6zNtB7xQTBsZQIKao58O8iGaJgoqSBGHslvTPC6BdxTI2/fBxM&#10;mNYOoYwyE9A8qmTB+NbG0F6MudrfHxFBjcVe+XjOcgRfyS4gaSG7q32EMPwGKPI4iHZmTDTz/9LK&#10;0eaFjDD872paIo+h9EfXJskIcWyRFr5qBT0iUpWsflkFa/hFXmDijU4PubyWVjJ1gKww+kT7FJc1&#10;+iJJWB4zcWqTKismn5NOejhS6C1G3xSPyACInnpWBrZ/Si+taUmNvsgESpqICVebiHvRUy3SQ6YO&#10;wBgkyOBnNfoik4mcgPl/6QWDXhtTe9leLHIR0ft/kFGZHCEKMMpOdBGZTLREt/9fjhI1IZDvF5EL&#10;YPLVJmURdQKRI0SFYPeYiFxE9AI4C8BylGiVaZeZyEVEr5GwACxHiQrB1AhE5AJqE3IvOzTkKHYC&#10;iSwI3Re1yVjkN4DJKKIdwb7CWWQy0RfM2AEko4hqTexSF5GJRN/aZAeQjCLqBLIVVGQyUQuo7Xky&#10;CrrJamOsyG4zkclEL4ZzUsoobAUVWQzzsjKLyAGwW1hEJhJt0XcPgIwieueUHWcik4kcgC/pklFE&#10;ewF0ACKTiXqzdQAyCncDiyxG9BoId2fKKHQAIouhA5CZ1MZYkQ5AZDI6AJlJbYztJSITib6piWW7&#10;yCii8SYiE9EByEx0ACILYQpIZlIbY3uJyERsA5VZuA9AZDF0ADILdwKLLEa0E9gv6ZBRRA7A754Q&#10;mUz0MjgdgIwi+vY5HYDIZKLXQfslHTKK6NvnfBuoyGSib2ny+wBkFH77nMhiRJPSL+mQUfjtcyKL&#10;4bc0ySyidKNfPiQymagzwxd0ySiihgO/fEhkMr6iV2bhrnORBYnez+LElKNEgQYSkQuIdgObm5Wj&#10;RC2g7gEQuQhbQeVsog4gmw1ELsJWUDmbqABskCFyEXYCydlEBWA7gEQuIlOgsxAsvTi+RBbHQrCc&#10;RbTZ0NdAi1xMVAi2DiC9kN+vjakix5bIxUSFYOsA0kuU/7cALHIx5mnlDKLvAECOK5EFiCI1vxtA&#10;Won6/90AJrII1gFkNFH/v6+AFlmEqFsDuVyXLKQVo/dM2f8vshDRhDUNJFkMKERuRvSlHXYDSZYo&#10;/WNKUWQxjNpkBIyR2tjZy9WkyGJk8rYW7iQi2vzFGDOQEFkQ00BylOjVIqZ/RBYls3nHdwPJO6Iv&#10;f0F2/4gsTLQpzA088o7MCpJUo4gsSjSJESsFkT3WkERuDBOYCRpNYoSTENkTFX+LGDsWgUUWocXw&#10;7+UklgJjKEodvsrVgMjFULSLujbeyVWAFDJ7SGoi6LCpQGQyGP5f2lSblFlZ0JPC0bFEEGJdSeRk&#10;etM97+SOTumN/muyPiByAqMNfxHHk2cTvfenR9YHRAZxJM+fkTnc55J570+vrA+IHOBonh+nQYrH&#10;73WVd0TfJ434mdYOob2sD4g0cDTdw+9h+EuBN+rvdrn+XKL8//69P4ypIylI6wMiXzDC8NcmGcet&#10;/XyR73Z5LlEKqDY2GKO1n83KgEPkhaN5flJFXy2zOX7t99wLIIyB2tj4ylAz1t79XkYEK9YH5PGM&#10;yPNnJxLRXOn4KPWBkiaSZ0OasKw8+TM7NnAE1gdEGhmR7tGAyypYHxBJQtTfGzUxyZwssipH6wM4&#10;EpGP5GjUH+X5RVbgaH2AtJABjnwUR4q8LXl+kVU4Wh9wf4p8BL1Rv3l++QSO1AcIfkRuS89S2Dy/&#10;fCK99QFTQnJLeoy/eX75ZHrrAwRFzgu5Da2DnAFunl+eQm99gFqayNJkv1u1iKjfPL88EeoDtTnx&#10;Tq4EZGlajL9Rv8g3Br2lQ455Y8Aky4Exrw3Ymoj6LWyJfEdLkdjuIFkKIhIik9pgfRUD3QhG5Puw&#10;GqjNmZr2r6oWuZTs1+pp/EW+psUJ+CpzuZxsIUvjL5Lj3evLX2U9QC6FPH4m9aPxF2kj6wRMBcll&#10;ZFI/FKw0/iLtZJ2AqSCZTmZwsjpw84pIP5lNlXYFyXQyA9M3Goocg9VzZtewG8RkGpncv6kfkTGQ&#10;4qnNsb1cBcg0Mjt+Tf2IjCNTb3NzpZxOZklqZ4LIWJh3tbm2F2lZkVPJvPLB6F9kPFHdjbSsyKnw&#10;Hp/a4CsyFylyDpnOO1tC5TQyy1Df8ClyHlH61TSQnEYUgbg1XeRcogYM00ByGtF7fyz+9oNzJb2G&#10;eHXGJ3V0cC0YLq6NMeIqsZ/MKtxuIDmFqBUNByHtvIvqWM7feTJjrHBmtT0jOAPpgzrb6/3cyzqA&#10;nEKUf7T7p53M63/vtiL4yvDvZcDQB/e2dj+L3IEvw4kMlbnHPjKb6opWdwQYfq4nMvxFdoz1EY0Z&#10;U7EynKj/3yV9H1E0V9NKeXSMPiu/TMT/Kh1AH9GrIQzGZDhRARgDIO1k3vPylXAGRIQYYYzx2RSD&#10;z2fi9FuN/l4cQ9rhGdTuZ5EOQIYTOQAncz9RUa9FTH6cAgVkngkrBQx2NnWEcUGk/HBOPHecO8Y+&#10;81bKrDhP32DZT+R4RYaCMakNtCILev1gcKNt/qOFAcGgI/47MigjhTOxVfEYkTNmTIkMI3IA9nYf&#10;h4gY41i7v58gVjoEChqn4+gAZCpRsVIHMA5SLyPTLVeL1YWGfyzRis0VlgwlSlG4+WQ8ONU7OwIN&#10;/3noAGQqkQOwBjAeDGdPm+gqYsxo/M8hcgDedxlKZIjsAhoHk/fu0f9ejo3x1O7zXiJDifrV3X04&#10;Blo2R7aFriKuyTrRGKJd+QQOIkNx0J0L9xcnWru3GZV8Ow4EZ03Uve/fj1IGRfwcwmBzPhyjHJdz&#10;PLoy4bjmp4/B86jd2yKeuchQSEvUBlsRRkPaKXn+rIF+Fb/XWmjlZzHCCKPOn/xdyzEiIxSJa275&#10;PPmOqB7HvRUZTmSkjOzyYPyORtNXb6jiGo5uYLM+0E40Zky1ySlEuWmiQok5mufH8HOMVWAVceR6&#10;+F2NVg6cbu0e7sXzEBkOS8vagCsy9/g1o/L8q6ZOrA+cT9SMwT0UOYVo8CEn8PfBYM/O81+J9YHz&#10;IMiq3bMi8/9yGkzKyIiZBvoO7tfd8/y9cO3WB8ZC2q92n/ZaKTUoH0g0qTF28nl5/l5Ie0VR61ey&#10;PvAdUfrQ9I+cjmmgr/n0PH8v1geOwbVHq2/TPzKFaCJjAJ8GBvtJef5erA/0QTqsdj/2IjgTOR0m&#10;YW0A7vWUwYgxIrrtNfzornn+Xrhn1gfysKqMxhdjSGQKDMjaINyLAfvpRs08/zGsD8TgLDP3yOKv&#10;TCWT5/7UqMQ8/1isD7wnk/p5YspVLgbjVRuMr/qktlCu2Tz/eVgf+GGI6jNjzehfLiE7YYmY7wxG&#10;ZUSe/+73YQbc66P1gU8IOhgrmfGG0xO5jEwOnIF8V+Nnnv8aGC9PrQ+QzsqkxJhXT2oekAVhotYG&#10;56vu5gQ4V/P81/O0+gDjLnu97pSWJWhZsq8eDWOwzfOvxxPqAy3G39SPLAMTqyVNsuIeAa7BPP/a&#10;8Iw+tT6QLfgi5poBhiwFA7Jlqb5SBGOe/17gZD+lPsC8YS7UzrMm5pjGX5aEXGtLBM3PXjkRzfPf&#10;m7vXBwgaWs6f8eYKU5aGAdriBNDsicjEM8//ORytDxAEzFzB9aw4GXO+60duAU6gNogjMRHPHORM&#10;vCOpA2Sef01wxkfrAzzbs1aknF+P4Ucaf7kdDPbaYM6IAU+EPmJVgLFmUvdMvL3M898DnveRtF4R&#10;x2DcHBmDxejjmHpXm1enqUS6YTIeNbzkSJmM9DwTBX01GcqEIyWAwe6ddHtxDNM99+NofeBVZQwy&#10;Fjg24wwxxhmXiL/nZxh7R8c94jiOO7k9LV0OWWGYRxj4d9LwfwZH6wNXiTnj2JOPgUjpTIM9UkRe&#10;nK98BhjSo/WBWWKOsJIQ+TiYiCPys2fJPP9ng1Nf1RG44pTHQL50JUdArtjJ9xxWcgQYfuoGjj15&#10;HFdPRCJ+Df9zuXL8Yfj5bDt85PEwCWZNRCaeOX55hUCAcVEbM6PE2CvtpQYdIhVID5VWutok6pET&#10;T1pgnNCFM2IM0g7KsQg4HHsijewdApOJfD0GvTbZ+Hv+vUw6ojonnhyFxoDS48+4YrVKQFHGJH/y&#10;/6iMu7JHQEROBONOCkkjLyIiIiIiIiIiIiIiIiIiIiIiIiIiIiIiIiIiIiIiIiIiIiIiIiIiIiIi&#10;IiIiIiIiIiIiIiIiIiIiIiIiIiIiIiIiIiIiIiIiIiIiIiIiIiIiIgI/+MH/BWBcVB7YzCWxAAAA&#10;AElFTkSuQmCCUEsDBAoAAAAAAAAAIQAKwKslmBYAAJgWAAAUAAAAZHJzL21lZGlhL2ltYWdlMi5z&#10;dmc8c3ZnIHZpZXdCb3g9IjAgMCA5NiA5NiIgeG1sbnM9Imh0dHA6Ly93d3cudzMub3JnLzIwMDAv&#10;c3ZnIiB4bWxuczp4bGluaz0iaHR0cDovL3d3dy53My5vcmcvMTk5OS94bGluayIgaWQ9Ikljb25z&#10;X1N0dWZmZWRUb3lfTSIgb3ZlcmZsb3c9ImhpZGRlbiI+PGcgaWQ9Ikljb25zIj48cGF0aCBkPSJN&#10;NjYuOTEyIDY3LjgyOEM2OC41NjU4IDYzLjY4MTIgNjguOTM5MiA1OS4xMzQgNjcuOTg0IDU0Ljc3&#10;MyA2OS4zODQgNTQuMzYzIDcwLjY4NCA1My45MzIgNzEuNzkyIDUzLjQ5MSA3NS42NTMyIDUxLjk5&#10;MTQgNzcuNTY3NiA0Ny42NDU3IDc2LjA2OCA0My43ODQ1IDc0LjU2ODQgMzkuOTIzNCA3MC4yMjI2&#10;IDM4LjAwODkgNjYuMzYxNSAzOS41MDg1IDY2LjM1NzcgMzkuNTEgNjYuMzUzOCAzOS41MTE1IDY2&#10;LjM1IDM5LjUxM0w2Ni4yMiAzOS41NjVDNjUuMDI4NyAzOS45OTMgNjMuODIzNyA0MC4zNzc3IDYy&#10;LjYwNSA0MC43MTkgNjIuMDgxIDQwLjg2NiA2MS41NDkgNDAuOTgxIDYxLjAxNSA0MS4wNzggNjQu&#10;NzkxIDM3Ljc3NzEgNjYuOTcwMiAzMy4wMTUzIDY3IDI4IDY3IDI3LjU3NyA2Ni45NjMgMjcuMTYy&#10;IDY2LjkzMyAyNi43NDZMNjcuNDQgMjYuNDc4QzcyLjM5NTEgMjQuMDM5IDc0LjQzNDkgMTguMDQ0&#10;OSA3MS45OTU5IDEzLjA4OTggNjkuNTU2OSA4LjEzNDY4IDYzLjU2MjggNi4wOTQ5NCA1OC42MDc3&#10;IDguNTMzOTEgNTcuMjgzMiA5LjE4NTg2IDU2LjExOTQgMTAuMTIzIDU1LjIgMTEuMjc4TDU1LjE2&#10;NyAxMS4zMzlDNTAuNTU4NiA5LjU1NTAxIDQ1LjQ1MDQgOS41NTUwMSA0MC44NDIgMTEuMzM5TDQw&#10;LjgxIDExLjI4QzM3LjM2OTkgNi45NTkzNiAzMS4wNzg3IDYuMjQ1NTEgMjYuNzU4IDkuNjg1NTYg&#10;MjIuNDM3NCAxMy4xMjU2IDIxLjcyMzUgMTkuNDE2OSAyNS4xNjM2IDIzLjczNzUgMjYuMDgyNSAy&#10;NC44OTE3IDI3LjI0NTUgMjUuODI4MiAyOC41NjkgMjYuNDhMMjkuMDY5IDI2Ljc0NEMyOS4wMzkg&#10;MjcuMTYxIDI5LjAwMiAyNy41NzcgMjkuMDAyIDI4LjAwMiAyOS4wMzE3IDMzLjAxNTYgMzEuMjA5&#10;MyAzNy43NzYgMzQuOTgzIDQxLjA3NyAzNC40NTYgNDAuOTc3IDMzLjkzMiA0MC44NjcgMzMuNDE1&#10;IDQwLjcyMiAzMi4xOTYzIDQwLjM4IDMwLjk5MDMgMzkuOTk1IDI5Ljc5NyAzOS41NjcgMjUuOTM3&#10;NyAzOC4wNjI2IDIxLjU4OTYgMzkuOTcxNSAyMC4wODUyIDQzLjgzMDggMTguNjAwNCA0Ny42Mzk2&#10;IDIwLjQzOTMgNTEuOTM1OSAyNC4yMiA1My40OTEgMjUuMzIgNTMuOTMyIDI2LjYzMyA1NC4zNjMg&#10;MjguMDI4IDU0Ljc3MyAyNy4wNTc4IDU5LjE3MjYgMjcuNDQ2MiA2My43NjMgMjkuMTQyIDY3Ljkz&#10;N0wyMy41NzQgNzEuMTE5QzE5LjEyNjMgNzMuNTg1NyAxNy4zMzI0IDc5LjA2NDQgMTkuNDYgODMu&#10;Njg0IDIxLjc1MTIgODguNDA0IDI3LjQzNDkgOTAuMzcyOSAzMi4xNTQ5IDg4LjA4MTYgMzIuMzQ2&#10;MiA4Ny45ODg4IDMyLjUzNDQgODcuODg5NSAzMi43MTkgODcuNzg0TDQ0Ljk4NSA4MC43NzVDNDYu&#10;OTg0MSA4MS4xMjE3IDQ5LjAyNzkgODEuMTIxNyA1MS4wMjcgODAuNzc1TDYzLjAxIDg3LjYxOEM2&#10;NC41Mjk3IDg4LjQ4NjMgNjYuMjQ5OCA4OC45NDI3IDY4IDg4Ljk0MiA3My4yMTA1IDg4Ljk5ODMg&#10;NzcuNDgwMSA4NC44MiA3Ny41MzY0IDc5LjYwOTUgNzcuNTczNiA3Ni4xNjE1IDc1LjcyNjkgNzIu&#10;OTY3OCA3Mi43MiA3MS4yOEw2Ni44NyA2Ny45MzlaTTY0LjkxMiAxOS44MjhDNjMuOTU2NSAxOC4w&#10;NjI4IDYyLjcxNSAxNi40NjgxIDYxLjIzOCAxNS4xMDlMNjEuMjggMTUuMDgzQzYyLjYyNDYgMTQu&#10;MTIzNCA2NC40OTI1IDE0LjQzNTQgNjUuNDUyMSAxNS43OCA2Ni4zMDIzIDE2Ljk3MTMgNjYuMTY1&#10;NiAxOC42MDI4IDY1LjEyOSAxOS42MzZaTTYzLjAxMiA5LjUyOEM2NC44MjYyIDkuNTIxOTkgNjYu&#10;NTg3MiAxMC4xMzk5IDY4IDExLjI3OCA3MS40NDcgMTQuMDI3IDcyLjAxMjggMTkuMDQ5NyA2OS4y&#10;NjM5IDIyLjQ5NjcgNjguNTU1OCAyMy4zODQ2IDY3LjY2NjMgMjQuMTExMiA2Ni42NTUgMjQuNjI4&#10;IDY2LjQ1MTkgMjMuNjM3NSA2Ni4xNjExIDIyLjY2NyA2NS43ODYgMjEuNzI4TDY2LjQ4NiAyMS4x&#10;MUM2OC40NjggMTkuMTk1MSA2OC41MjI0IDE2LjAzNjEgNjYuNjA3NiAxNC4wNTQxIDY0LjkwMDkg&#10;MTIuMjg3NiA2Mi4xNjI1IDEyLjAyNTggNjAuMTUyIDEzLjQzN0w1OS41OTQgMTMuNzczQzU4Ljc5&#10;NDYgMTMuMTc5NyA1Ny45NSAxMi42NDk3IDU3LjA2OCAxMi4xODggNTguNTc4NCAxMC40OTMyIDYw&#10;Ljc0MDkgOS41MjQ2IDYzLjAxMSA5LjUyNlpNMjYuNzYgMjIuNTE1QzI0LjAwNTIgMTkuMDY1OSAy&#10;NC41NjQ1IDE0LjAzNzMgMjguMDEgMTEuMjc4IDMxLjMxNDQgOC42MjgzIDM2LjExMzYgOS4wMjM0&#10;OCAzOC45NCAxMi4xNzggMzguMDU3IDEyLjY0MDQgMzcuMjExNCAxMy4xNzEgMzYuNDExIDEzLjc2&#10;NUwzNS44OTMgMTMuNDU0QzMzLjg3ODUgMTIuMDMyOSAzMS4xMzA0IDEyLjI4NDEgMjkuNDA3IDE0&#10;LjA0NyAyNy40OTEgMTYuMDI4NyAyNy41NDQzIDE5LjE4ODQgMjkuNTI2IDIxLjEwNDMgMjkuNTM2&#10;NiAyMS4xMTQ2IDI5LjU0NzMgMjEuMTI0OCAyOS41NTggMjEuMTM1TDMwLjIxNyAyMS43MTZDMjku&#10;ODQxMyAyMi42NTQ5IDI5LjU1MDIgMjMuNjI1NCAyOS4zNDcgMjQuNjE2IDI4LjM0NzQgMjQuMTA0&#10;IDI3LjQ2NjIgMjMuMzg4MyAyNi43NiAyMi41MTVaTTMwLjkxNSAxOS42N0MyOS43MjgxIDE4LjUz&#10;MTQgMjkuNjg5IDE2LjY0NjIgMzAuODI3NiAxNS40NTk0IDMxLjM5MDUgMTQuODcyNiAzMi4xNjg5&#10;IDE0LjU0MTUgMzIuOTgyIDE0LjU0MyAzMy42MjA3IDE0LjU0NTEgMzQuMjQzMyAxNC43NDMgMzQu&#10;NzY2IDE1LjExIDMzLjI5IDE2LjQ2OTEgMzIuMDQ5IDE4LjA2MyAzMS4wOTMgMTkuODI3Wk0zMSAy&#10;OEMzMSAxOS4xNzggMzguNjI2IDEyIDQ4IDEyIDU3LjM3NCAxMiA2NSAxOS4xNzggNjUgMjggNjUg&#10;MzYuODIyIDU3LjM3NCA0NCA0OCA0NCAzOC42MjYgNDQgMzEgMzYuODIyIDMxIDI4Wk0zMC45NzQg&#10;NjcuMTI4QzI5LjQ0MjcgNjMuMzQ0MyAyOS4wOTY1IDU5LjE4NDggMjkuOTgxIDU1LjJMMzAuMTQ2&#10;IDU0LjQ1MSAzMC42ODggNTIuNDk4QzMwLjg0MTQgNTEuOTY3NCAzMC41MzU2IDUxLjQxMyAzMC4w&#10;MDUgNTEuMjU5NyAyOS40NzQ0IDUxLjEwNjMgMjguOTIgNTEuNDEyMSAyOC43NjY2IDUxLjk0Mjcg&#10;MjguNzY0NyA1MS45NDk0IDI4Ljc2MjggNTEuOTU2MiAyOC43NjEgNTEuOTYzTDI4LjUyIDUyLjgy&#10;OEMyNy4wOTYgNTIuNDA4IDI1Ljg5OCA1Mi4wMDUgMjQuOTYzIDUxLjYyOCAyMi4xNDMgNTAuNDk4&#10;OSAyMC43NzI0IDQ3LjI5NzUgMjEuOTAxNSA0NC40Nzc1IDIzLjAzMDYgNDEuNjU3NSAyNi4yMzIg&#10;NDAuMjg2OCAyOS4wNTIgNDEuNDE2TDI5LjA4NSA0MS40MjkgMjkuMTE5IDQxLjQ0MUMzMC4zNTIg&#10;NDEuODg0IDMxLjYxOSA0Mi4yODcgMzIuODczIDQyLjY0MSAzNC42MTgzIDQzLjEyMDIgMzYuNDE3&#10;MyA0My4zNzU5IDM4LjIyNyA0My40MDIgNDQuMjg0MiA0Ni44NiA1MS43MTc4IDQ2Ljg2IDU3Ljc3&#10;NSA0My40MDIgNTkuNTkgNDMuMzc3MyA2MS4zOTQ2IDQzLjEyMTYgNjMuMTQ1IDQyLjY0MSA2NC40&#10;MDQgNDIuMjg4IDY1LjY2NiA0MS44ODUgNjYuODk2IDQxLjQ0MUw2Ni45MzYgNDEuNDI3IDY2Ljk3&#10;NSA0MS40MTEgNjcuMDc1IDQxLjM3MUM2OS45MDcxIDQwLjI3MjggNzMuMDkzMyA0MS42Nzg0IDc0&#10;LjE5MTUgNDQuNTEwNSA3NS4yODk3IDQ3LjM0MjYgNzMuODg0MSA1MC41Mjg4IDcxLjA1MiA1MS42&#10;MjcgNzAuMDgxIDUyLjAxMyA2OC44OTEgNTIuNDE0IDY3LjUyMiA1Mi44MTdMNjcuMjg0IDUxLjk2&#10;MUM2Ny4xMzYzIDUxLjQyODYgNjYuNTg0OSA1MS4xMTY4IDY2LjA1MjUgNTEuMjY0NSA2NS41MjAx&#10;IDUxLjQxMjIgNjUuMjA4MyA1MS45NjM2IDY1LjM1NiA1Mi40OTZMNjUuNzM5IDUzLjg3MiA2Ni4w&#10;MzEgNTUuMTk4QzY2LjkxOTMgNTkuMjAxNSA2Ni41NjU2IDYzLjM4MDcgNjUuMDE3IDY3LjE3OEw2&#10;NC43NjIgNjcuODA1IDYzLjk3MiA2OS41ODlDNjMuNzM2MiA3MC4wODg0IDYzLjk0OTggNzAuNjg0&#10;NCA2NC40NDkyIDcwLjkyMDIgNjQuOTQ4NyA3MS4xNTYxIDY1LjU0NDcgNzAuOTQyNCA2NS43ODA1&#10;IDcwLjQ0MyA2NS43ODc0IDcwLjQyODUgNjUuNzkzOSA3MC40MTM4IDY1LjggNzAuMzk5TDY2LjA3&#10;NCA2OS43OCA3MS43MjcgNzMuMDExQzc1LjMxNTEgNzUuMDA3NyA3Ni42MDUyIDc5LjUzNSA3NC42&#10;MDg2IDgzLjEyMzEgNzMuMjc3IDg1LjUxNTkgNzAuNzM4IDg2Ljk4MzEgNjggODYuOTQyIDY2LjU5&#10;NzIgODYuOTQyMSA2NS4yMTg3IDg2LjU3NjcgNjQgODUuODgyTDUzLjc4NCA4MC4wNDNDNTQuMzg2&#10;NiA3OS43OTgxIDU0Ljk2MTggNzkuNDkwNCA1NS41IDc5LjEyNSA1NS45NjU1IDc4LjgyNzcgNTYu&#10;MTAxOCA3OC4yMDk0IDU1LjgwNDUgNzcuNzQ0IDU1LjUwNzIgNzcuMjc4NSA1NC44ODg5IDc3LjE0&#10;MjIgNTQuNDIzNSA3Ny40Mzk0IDU0LjQwNzcgNzcuNDQ5NSA1NC4zOTIyIDc3LjQ2IDU0LjM3NyA3&#10;Ny40NzEgNTMuNDAxNyA3OC4xMjI0IDUyLjI5NDEgNzguNTQ5MyA1MS4xMzQgNzguNzIxTDUwLjY4&#10;NSA3OC44QzQ4LjkxMjMgNzkuMTA4IDQ3LjA5OTcgNzkuMTA4IDQ1LjMyNyA3OC44TDQ1LjA3MiA3&#10;OC43NTYgNDQuOTEzIDc4LjczQzQzLjc1MTcgNzguNTU1IDQyLjY0MzUgNzguMTI1IDQxLjY2OCA3&#10;Ny40NzEgNDEuMjIgNzcuMTQ4MSA0MC41OTUgNzcuMjQ5NSA0MC4yNzIgNzcuNjk3NSAzOS45NDkx&#10;IDc4LjE0NTUgNDAuMDUwNSA3OC43NzA1IDQwLjQ5ODUgNzkuMDkzNCA0MC41MTM3IDc5LjEwNDQg&#10;NDAuNTI5MiA3OS4xMTQ5IDQwLjU0NSA3OS4xMjUgNDEuMDc4NSA3OS40ODY2IDQxLjY0ODMgNzku&#10;NzkxNSA0Mi4yNDUgODAuMDM1TDMxLjcyNyA4Ni4wNDNDMjguMTMxIDg4LjA5ODggMjMuNTQ5NCA4&#10;Ni44NTAzIDIxLjQ5MzYgODMuMjU0MyAyMS40MDk3IDgzLjEwNzYgMjEuMzMwOCA4Mi45NTgxIDIx&#10;LjI1NyA4Mi44MDYgMTkuNTc2NyA3OS4xMzUgMjEuMDIxOCA3NC43ODk2IDI0LjU2NiA3Mi44NTZM&#10;MjkuOTY2IDY5Ljc3MSAzMC4yNDcgNzAuNDA1QzMwLjQwNyA3MC43NjYzIDMwLjc2NDggNzAuOTk5&#10;NSAzMS4xNiA3MSAzMS4yOTc5IDcwLjk5OTcgMzEuNDM0MiA3MC45NzA0IDMxLjU2IDcwLjkxNCAz&#10;Mi4wNjQ3IDcwLjY5MDIgMzIuMjkyNSA3MC4wOTk4IDMyLjA2OSA2OS41OTVaIi8+PGNpcmNsZSBj&#10;eD0iNDAuMDA2IiBjeT0iMjYuNTI4IiByPSIyIi8+PHBhdGggZD0iTTQ4LjAwNiA0MS41MjhDNTIu&#10;MjU1IDQxLjUyOCA1NS43MTIgMzguMzg4IDU1LjcxMiAzNC41MjggNTUuNzEyIDMwLjY2OCA1Mi4y&#10;NTUgMjcuNTI4IDQ4LjAwNiAyNy41MjggNDMuNzU3IDI3LjUyOCA0MC4zIDMwLjY2OSA0MC4zIDM0&#10;LjUyOCA0MC4zIDM4LjM4NyA0My43NTcgNDEuNTI4IDQ4LjAwNiA0MS41MjhaTTQ4LjAwNiAyOS41&#10;MjhDNTEuMTUyIDI5LjUyOCA1My43MTIgMzEuNzcxIDUzLjcxMiAzNC41MjggNTMuNzEyIDM3LjI4&#10;NSA1MS4xNTIgMzkuNTI4IDQ4LjAwNiAzOS41MjggNDQuODYgMzkuNTI4IDQyLjMgMzcuMjg1IDQy&#10;LjMgMzQuNTI4IDQyLjMgMzEuNzcxIDQ0Ljg1OSAyOS41MjggNDguMDA2IDI5LjUyOFoiLz48Y2ly&#10;Y2xlIGN4PSI1Ni4wMDYiIGN5PSIyNi41MjgiIHI9IjIiLz48cGF0aCBkPSJNNDguMDA2IDM1LjAy&#10;OEM0OS4xMTg0IDM0LjkyOTcgNDkuOTQwNSAzMy45NDgyIDQ5Ljg0MjIgMzIuODM1OCA0OS43NDM4&#10;IDMxLjcyMzUgNDguNzYyNCAzMC45MDE0IDQ3LjY1IDMwLjk5OTcgNDYuNjA2MyAzMS4wOTE5IDQ1&#10;LjgwNTkgMzEuOTY2MiA0NS44MDYgMzMuMDE0IDQ1Ljg2MDYgMzQuMTc2MiA0Ni44NDM1IDM1LjA3&#10;NiA0OC4wMDYgMzUuMDI4WiIvPjwvZz48L3N2Zz5QSwMECgAAAAAAAAAhAASW4IzVHAAA1RwAABQA&#10;AABkcnMvbWVkaWEvaW1hZ2UzLnBuZ4lQTkcNChoKAAAADUlIRFIAAAGAAAABgAgGAAAApMe1vwAA&#10;AAFzUkdCAK7OHOkAAAAEZ0FNQQAAsY8L/GEFAAAACXBIWXMAADsOAAA7DgHMtqGDAAAcaklEQVR4&#10;Xu3dB9QtV1nG8UuRYlQCSDQCGgRFihIQqSoRsdGMNOkEKYqIRsGC9ABBNIIiYAOjGCQaMChEsECw&#10;gEgxoIigmIggiJSAJQiK+jwrd3Tn8H53z8yemT1n9v+31rNgQTL33HNm9juz2xwCAAAAAAAAAAAA&#10;AAAAAAAAAAAAAAAAAAAAAAAAAAAAAAAAAAAAAAAAAAAAAAAAAAAAAAAAAAAAAAAAAAAAAAAAAAAA&#10;AAAAAAAAAAAAAAAAAAAAAAAAAAAAAAAAAAAAAAAAAAAAAAAAAAAAAAAAAAAAAAAAAAAAAAAAAAAA&#10;AAAAAAAAAAAAAAAAAAAAAOyJyyp3U849/J8AgI27pfJk5c3K/xzOmQoAYIOOVu6tnKF8ROka/i4f&#10;U26tAAA24sbKY5TXKruN/m6eogAA9tgVlLsoz1Pep0SNfZQ3KccoAIA9cz3lkcqrlKiB75MHKACA&#10;PXF75dnK+UrUqA8Jg8EAsHLXUh6unKNEDfnYfFS5lQIAWJnbKqcpb1eiBnyKeIooAGAFjlUepLxE&#10;+bgSNdpT5o3K1RQAQCXHKU9T3q9EDfWYvEc5a+d/i8LKYABYmLdnuKPyMiVqmMfmFYqP6+N7mugH&#10;leif6+J/HgCwgJsoj1Vep0QN8pi8RTlV+Wpl148p0b/T5ULFW0YAAGZwReWuyvOVqbp5PqGcrTxE&#10;ubpykBOUi5ToGF1OUQAAE7q+8ijl1UrU8I7JO5RnKLdT+vKgcnSsLm9QPlcBABS4lHIH5TnKBUrU&#10;4I6J++ofoVxbGerBSnTMNPdTAAAjuGF2A+2GOmpgx+TdynMVD+peWhnLXURvVaI/o8sLFQDAAO6K&#10;cZeMu2aihnVMXqP8kHIDZSq5wWBvHX0LBQBwBL6j9uCrB2E9GBs1qEPzAeV05e7KUcrUbqP8uxL9&#10;2V2epAAAAp5m6emWnnYZNaBj8nrl8cpNlbm9WIk+Q5c/U66qAADEDaIHSF+k+G1aUcM5ND6Oj+fj&#10;LtngepuJ6POkua8CAE3zHbnvzH2HHjWUY3KkBVtLYDAYAA7gvnf3wbsv3n3yUQM5NH0XbC0lNxj8&#10;YeXmCgA04YaKZ9149k3UKI7JO5VnKkMWbC2hz2DwExUA2KzLKHdSflbxfPuoIRyTVyrfq1xHWavc&#10;YLC7va6iAMCmuGF2A+2GOmr8xsQFxIXEBcWFZe36DAbfRwGATfgGxV0y7pqJGrwx6RZsuQtpn3yB&#10;kpvKeoYCAHvrGspDlZcqn1Sihm5o5l6wtRS/gCb6+3X5kHIzBQD2ytcobuByUx6HZMkFW0v4WiU3&#10;GPwEBQBWz9sZ3185U/kXJWrQhsbHqbFgayl9BoOvrADAKn2V4jtVb2MQNWJj4icHP0H4SWLL+gwG&#10;31sBgNX4LOUeyi8r/6xEDdfQeIzAYwUeM/DYQQv6DAb/qgIA1X258sPKHypRYzUm3YItzxJqUZ/B&#10;YD9lAcDiLqvcWfk55R+UqJEak31YsLUEDwb/mxJ9R108+A0Ai/kS5fuU31WiRmlM9m3B1lLOUqLv&#10;q8ufKkcrADCrb1R+SvkbJWqMxmRfF2wt5TuU6HtLcy8FACZ3TeU7ld9S/lOJGqCh8eCwB4k9WOxB&#10;YxzsWCU3GPwCBQAm4/5nb0/8F0rU6IyJp4N6WigDl8PkBoM/qGxlERyASo5RTlJ+XflXJWpshsYL&#10;trwAzAvBvCAMw/UZDH6cAgCDeW6995l/vxI1LmPiu9KfUI5TUO5cpftu3RV3nvKLysmK32JGVxqA&#10;Qb5Z8Ruxpurbdzwr5Z7KFRRM5xbK9yju6uG7BTDKjZRHK3+sRA34mLS+YAsAVutyyonKLyjvVaJG&#10;fEy8DoAFWwCwQtdVvl/5fSVqwMfEK3698tcrgFmwBQAr4779ZynvUqJGfEy8x4/3+vGeP8AuTyTw&#10;U6YHpAEs7IuUhykvUz6lRI340LBgC5GusX+y4vPNM766c4YdSoEFnaD8uPI2JW28S8KCLZjHjo5X&#10;/N6BpyqeMZZ7b/NrFQAz+jzlgYo3Csu9OrBvWLDVtssrN1buq5yq+P0Lf6tE58qRcqHidxkAmJjn&#10;gp+ivEmJLr4x8VYPLbxhC//P6wi+UvHrNP3b/7Yy5XjR7RQAE7iS4t0e3bf6YSW64IbGC7+8uZs3&#10;eWvlDVut+kzFi8f8ZPd0xX32f6dE58VUeYQCoID7Xn9U+RMlusjGxNs4eztnb+uM7TlK8bjNAxSP&#10;C71cOV+JzoU54/c6ABjI/bDfpniPl39UootrTLxgyy9w8YtcsA2elXUzxWNB3nPpHOXvlej3Xzqe&#10;Mgygpy9TfkD5AyW6oMYkXbDlVzdif3224vEfvxzmNOUVit+gFv3ua4inhV5NAXAE36L8jDJlnywL&#10;tvaf347m2TjeX8l7Nk21NfeScRcmgB3eHvm7FffP/rcSXTxD4zsuFmztHz+Z7UNj7+mgnnL8KMUz&#10;fPwO4txmgg9WABz2dYr7av9KiS6YMXmD4n38WbC1fldWvE3CQxUPxP+eMuU4zxTxmhKfU76Z8Hua&#10;76hcS4k8Q4mO0cVPtkDTPl9xv+2LlYuU6EIZGt8h+o1dnulBP+s6XVXxugpPs/1pxWM771Oi37NW&#10;/IYxr/g+XflB5fbKkJf3+A4/Om4X/52BJt1S8T4pb1aii2NMvGDL7+j16wGxHl417d/kuxTf9b5K&#10;mfLNalPENw2vV35JcTeOx568d1SJWynRn9XFBc9PPUAT3C/qPVPOUD6iRBfF0KQLtq6poC4/cd1G&#10;8RjOs5VXKx9Qot+uVrylh9/K9nzlkYp3hv1CZWo+33NdWLdWgE3z/imPUbwJVnQRjAkLturzC/I9&#10;bvNw5TnKaxTvjhr9XrXyMeV1yvMUTyP+JmXJG4XceyYYCMYmeS+Vuyi+8Kbs22XBVh0eq7mt4nfu&#10;ehWrp9KmWxyvId5kzTcZXiTol/z45qD2Nh4e34g+axcPFAObcT3Fj9Xu541O+DF5j/LzCgu2lnGs&#10;8vWKX2XphXJ/pHxIiX6bWnEXorcA8Ss8fUPgdy1fXVkbd01Gn7/LKxVg791BcTfABUp0oo+JG54f&#10;Ub5CwTy8LbEbTzeiLrKeuz7V+MxU8QZ//lz+fC5Knme/L9spe6ZT9Hfq4tXorEvBXvpixV0Cv6NE&#10;J/eYuFvhV5RvV7y8H9PxHbK7RU5WfOfs7hJ3m0S/Q634ScOF308e3jHTTyJ+ItlXnu76T0r0d+3i&#10;/YqAveGL8ieVv1aiE3pMugVbXAzT8ECnBzzdF+5xGA+EflSJvvtacbH3WILHFHwj4TEGjzVsjWdC&#10;RX//LicpwKr5kdszFn5T+Q8lOpGHhgVb0/AURk9l9NiLpzZ6iqOnOkbfea14dpBnCbmb0LOGPHvI&#10;b21rgafDRt9JF29LDayS5yn7XafnKdHJOyYs2BrPi5O8ItWLlbxoyStV17Y3juf9n6u44fN6AL+T&#10;ueUC7+8g+p66+AU0wGpcRfHmW7+mTNVt8F+KX6vHgq3+vMeMB9e9DYG3I3A3mbcniL7fWnH/trs4&#10;vML3YYoXgfG+5Evy00703XXxTreeNg1U5XegPk5xF0J0oo6Jd0n0XGj3R+NgHlD3xmLeYMyD4G9U&#10;pnqZ/VTx9g2e3vssxds6+AnOg5w4Mnd15abR3kQBFuf3od5NcXdCbrbCkHgnR882+VIFl3Rt5U6K&#10;p7i+QPEL7D+uRN9jrXjxnjcrc/H2U5unM/rJEON4ZlP0PXe5jwIs5gaKuxbcVxudkGPSLdj6VuUz&#10;FBw6dB3F38ejFb+0/s+VqQbRp4r3q3HB9tYa3orZWzKzSdm0PK01+u67eJwNmNWlFXczPFeZ8t2o&#10;LNi6mJ92TlT8ovoXKh44/4QSfWe18l7F22n45SoPUbxjpTctw7y8gC36PbqcrQCzcJeDF9X4PanR&#10;yTcmrS/Yuq7il9M/VvFg+VuUTyrRd1UrfiLzVgPeb8ZTeL0F95UULM+rl6PfqMs7lcsowGR80vni&#10;f4cSnXRj4sHJ1hZs+YX0d1U8QP4i5a2KZzVF30+teEsBF3gv0HuQ4hekf46CdfA6mtyqa95RjWJe&#10;7u9Hez9STtX94KmHv6F4xeLW53NfX/Gg+OOVM5W/VD6lRN9Lrbj7zttvnKb4bWo3V9g2Y/1y26H7&#10;aRoYxQN3pyruiohOrjFx4/d0xXO7t+ZSigfC7648QXGBe5sy1Uvop4o31ztH8buSXYD95MXmYfvJ&#10;21RHv3GXJylAb56DfT/F3RJ+8UV0Ug1Nt2DL87zneEtSDR78vqFyD8UX2VnKlC+enyrnKy9XvDWA&#10;t8fwi+yPUrAN3pcp+t27+LwEsm6quIvC7zCNTqQx2cqCLQ+kuS/1nsopil82/3Yl+jvXjFd/egsA&#10;P2HdX/Fv6jUZ2C5fW9G50MVPoEDId4LurvCWAFO+Y3WfF2z55TA3Uu6l+AXzL1GmHPCeKu9S/FTl&#10;/Y/8xOYV11dU0BZvgXKkTfrc/egXKgH/x10X3h7AOylGJ82Y7OOCrcspxyt+qfxTFA9ye+pc9Per&#10;GT9J+SX1T1O8n5KX+LPPCzq5p3bPNkPj3I3hrQK8T/q7lehEGRO/VckrUte+YOvyil8k7+XxHth+&#10;qeKXwEd/p5rxZ/Jn8ypOf1Z/Zn924CDeciU6l7p4XQka5W0DvGLQi3eik2NMvAmV95txn/ga54X7&#10;7th3ye4a8V2z757dZRL9XWrGTxt+6vDTh59C/DTCdhcYytt4R+dXFy8qRGP8TlYvzZ+yS8MLtjzj&#10;xXPE18L93h7s9KCn+8M9COrB0Ojz14zHEfziG48reHzB4wy8jB5T8LsconOui6dxowHXULzxlrsQ&#10;ptpCIF2wdYxSkwetPY3R0xk9rdHTGz3NMfrcNePXWnrw2DOG/JTk7jGW5GMuxykXKdG56LgtcE8A&#10;Nsrb6rqrw2/Fik6AMam9YMsLk7xA6YGKFyx54ZIXMEWftWY8HdRzrf1k5FWXni7qNQLAkrz9d3R+&#10;drmzgg1x94G3F5hyMzbHL27x3f7Ss0w8M8kzXNxt5YHltb2S0PFmde5icjeOd+j0ExewBr4Jic7Z&#10;Lh4nAAAAAAAAAAAAAAAAAAAAAAAAAAAAAAAAAAAAqCbaIIkQQsj8OVqpKvpQhBBC5g8FgBBCGg0F&#10;gBBCGg0FgBBCGg0FgBBCGg0FgBBCGg0FgBBCGs3qCwAAYJwLlahd7UIBAICNogAAQKMoAADQKAoA&#10;ADSKAgAAjaIAAECjKAAA0CgKAAA0igIAAI2iAABAoygAANAoCgAANIoCAACNogAAQKMoAADQKApA&#10;gZOV6DMRQsiYPFFZEgVgJBp/QsgcWbIIUABGoPEnhMyZpYoABWAgGn9CyBJZoghQAAag8SeELJm5&#10;iwAFoCcaf0JIjcxZBCgAPdD4E0JqZq4iQAHIoPEnhKwhcxQBCsARDGn8z1Oqf1kA9s65StSmRJm6&#10;CFAADkDjD2AptYoABSBA4w9gaTWKAAVgB40/gFqWLgIUgASNP4DahhSB0jaIAnAYjT+AtehbBCgA&#10;E6DxB7A2fYoABaAQjT+AtZq7gW6+AETHjELjD2BpFIBMSkXH3A2NP4AaKACZlIqOmYbGH0AtFIBM&#10;SkXHTEPjD6AWCkAmpaJjpgFyfJGcoHhCgWdu+KnxAsUXl+P/7v/tbMWLd/zPAn1QADIpFR0zDXAQ&#10;N+TPVHIX0UHxv3u8AhyEApBJqeiYaYCUL4iTFN/RR+fLmPhYfnoAdlEAMikVHTMN0PEdv7tzovNk&#10;ivhiPFEBOhSATEpFx0wD+CIo6eoZGv9ZgFEAMikVHTMN2ua7/im7e/rGFyZPA6AAZFIqOmYatMv9&#10;8rkLZO4wNtA2CkAmpaJjpkGb1tD4d/GgM9pEAcikVHTMNGiPG9wxjb/XALj/3sXD0zuPOxx35fiY&#10;XgPgtQDRv5sLRaBNFIBMSkXHTIO2DG38/c+ergyZz++i4GIQHe9IoQi0hwKQSanomGnQDjfiQxp/&#10;3+2XXiBDCwEDw22hAGRSKjpmGrTBJ3rf2T6+aKZsiF14+q4v8J/tJwi0gQKQSanomGnQBt/NR7//&#10;btzPP0cD7Aut7/iA/zm0gQKQSanomGmwfb6bj3773fgJYe4Lom8RoCuoDRSATEpFx0yDbfMJ3qfr&#10;Z4nGv9Pn8/jCrX5xYnYUgExKRcdMg23r0/Xj/vkl+937FiW6graPApBJqeiYabBdbtRzF4BTY/9+&#10;X3jRZ9kNA8LbRgHIpFR0zDTYrj5TMGtuzNbn83kNAraLApBJqeiYabBNPrFzJ7+7fmpfAH2mh/IU&#10;sF0UgExKRcdMg23yqtro906zhpW37n6KPlsaNozrp3pjNgIFIJNS0THTrJV/GDcO7ibw3HTfKTr+&#10;Qf2fHiD0/8d0wVhukHVNA6y5qaH+zXFJ6fXh37q7Nrrvq7tGun2b1mruBnru4xeLPlSaUtEx06yN&#10;fxCf1D6Bo897UNyXTVfBxfrM+19T4ezzFMA+QRfz9eFzPdew7cY3UWu8WaIAZFIqOmaaNZlii+Ka&#10;g5pr4YHT6Lvp4u+4+om/I1fwW58S6t9riutjrpXeY1EAMikVHTPNGvhHyHUDDMmSi5rWKNeY+glr&#10;bdy4RZ+1iy/kVk19ffi7XMvTAAUgk1LRMdPU5ruRod09feIfvsb89trc3xt9H2nW2CfsCzH6rGnW&#10;3Jc9F18fvmuPvo/SrOFGgAKQSanomGlq8pffZ0Xo2PjHb21cIDf7x9/3WuUautZmA819fTi1x1Yo&#10;AJmUio6Zpqa57mzS+M9oSa7/f81jJL4jjT5zl9bGAXK/5VSp+WRFAcikVHTMNLXk+nynTEurSXPd&#10;aWueNpubveSLuRVLXh8+Z2qhAGRSKjpmmhrcLZP7Ybr4Edh3rW4cfKfif9f/fehU0Ra6gvr0/6/5&#10;e/DFGH3mNC2MA/h76Htu+zqa4vqo1b1GAcikVHTMNDXkHvW7+M499wP55I/+3d20MD00N59+zf3/&#10;nVyfdwvrAXJPQl2mvD7cUNZAAcikVHTMNDX0uTPxRdBXn4VEtU7wJeUajn3oCss1WC0MBPcZGxty&#10;ffR5MnRqPF1RADIpFR0zzdL63N2MuVvvc6ez9bvH3AygfXgKyj0d+v/fsj6N9ZhC3uf6qHGDQAHI&#10;pFR0zDRLyw1u+elg7I+Se7LYhwawRO673Ye//xaKWIk5r49c91qNWVYUgExKRcdMszTfZUSfo0vJ&#10;BZ67e9z6NMLcXd4+dJ/knhC3/hvWvD7cWC6NApBJqeiYaZaWW9I+pG9zV67xqHGCLynXeOxDF1hu&#10;PGfrBSB3fZT8hmu8PigAmZSKjplmablumpJpiv4xo2N22XoBmLO4LiXXB74PM5lK1Lw+nKUbRApA&#10;JqWiY6ZZWu4HmfsE37Lc7JF92Bup9QLQ2vVBAcikVHTMNEubc573FubBl2ihC2jrW3vkinjJOE6u&#10;uPrpY2kUgExKRcdMs7TcQGXJNL/cDIqtNx5bGATOzQKqMVVxSbkiPuf1UeMGiQKQSanomGmWlpuJ&#10;MPYuxD9k7u6pZAbFPsh9tyWNx1JyjdTWf8NcEXeDNsZarw8KQCalomOmWVpuJoIz5kTMNX7OPgyC&#10;lsjdPe9D49l6AXAff/T3TjNmJlTue3VqXB8UgExKRcdMU0NupoMzZMDSJ27uh/b/X/3HnlmuuO7D&#10;FMotjGOU6nN9DGms3fe/1utj7gZ67uMXiz5UmlLRMdPUkHvM7ZK72/OP538m9yM7W79ztNwAqr+n&#10;tdvCVNZSNa6PWt2DFIBMSkXHTFODv/Tos0TxwJRPTjdu/vcc/3c/0uZmFHXxSTDkiWJf9fleS6YR&#10;zs2fP3fBtlAA+nwPXaa6PmqdF3M30HMfv1j0odKUio6Zppa+dzlTZB8GP6eS6z5YcxdKbpqiL+bq&#10;F+xC+vTZTxX/WbVQADIpFR0zTU25WQlTxA1iK42G5QrrmothrtHbhzGMKS1xffjPqHl9UAAyKRUd&#10;M01N/vJzP1BJfGzfVbYkNxNo7DTbJeT6/1t6kjNfH30GhMfGXUS1G0AKQCalomOmqc39lXMUgRYb&#10;f/MJHX0fadY4DuDPnTsPWuj/3+Xfao4i4GOu4TygAGRSKjpmmjXwj9B3wKpPfKw1D3bOLddgrPFO&#10;Otf94wu5+sVaydTXh7t91nJ9UAAyKRUdM82alA4M+8f2MVptKDq579Hf09rkGrjW+v8jpQPD/t19&#10;jDVdHxSATEpFx0yzNr4z8R1q9FkPStfwt9jlE3G3WvQ9pVnTbKB9+7w1ucHKLZbbTXd9rPGpmAKQ&#10;SanomGnWzHcrPnHT2RD+QR3fMfr/c8NQ/UdcoVw3kL/TtcgN/vr35jf+dB4T6a6P7vdOrw9/r2u/&#10;PvxZd3/vNBSAQtEx02CbcrOBnDUMqva5+29t9k+JfSuUFIBMSkXHTINt8okd/d5pfHHU5M+YPt1F&#10;8WdseUB/6ygAmZSKjpkG2+Xugeg3T+N/ppY+g5oM/m4bBSCTUtEx02C7fHJHv/luagye+64+d3E6&#10;7iLCdlEAMikVHTMNtq3PjBEPIC55IfjPynX9ONz9bx8FIJNS0THTYNt8gudmBDmeNbIEf57crB/H&#10;F271ixOzowBkUio6ZhpsX5+ZNs4SU0P7zmH3+AC2jwKQSanomGnQhj533Y6LwBwXhY/Zt/Gn66cd&#10;FIBMSkXHTIM2+ETv0xXk+KKZcvDVxxryZ7Oiux0UgExKRcdMg3b07QrqUroAyxeXu3JyF2Eatnxo&#10;CwUgk1LRMdOgLUOLgOO1AkMWY/micvHoe9ffhX7/9lAAMikVHTMN2jOmCDjum3fD7n/fMV9A7rLx&#10;thJuwN3PP+SOvwvbPbSJApBJqeiYadCmPqtwl0rN1cioiwKQSanomGnQrjUUARr/tlEAMikVHTMN&#10;2ubum6F99VPEFyYDvqAAZFIqOmYawIa+ZKQkXmvADp8wCkAmpaJjpgE6HtjNXTAl8bGZ6YMUBSCT&#10;UtEx0wC73EhP2S3kY3mWD3f92EUByKRUdMw0wEH8RDC2a8gXnrt6PMZQ/SLDalEAMikVHTMN0Ifn&#10;+fsu3o267+jTC8v/3f+b/z/P6uE9zeiLApBJqeiYaQCgFgpAJqWiY6bxXRsA1EAByKRUdMzdUAQA&#10;1EAByKRUdMwoFAEAS6MAZFLKg3LRcaNQBAAsxY0vBSCTKVAEAKyJG94+b6mjAEyEIgBgDfo2/g4F&#10;YEIUAQA1DWn8HQrAxCgCAGoY2vi7rSpFAQhQBAAsqUbjbxSAA1AEACyhVuNvFIAjoAgAmFPNxt8o&#10;ABlDigAhhMyVqRt/owD0QBEghNTMHI2/UQB6oggQQmpkrsbfKAADUAQIIUtmzsbfKAADUQQIIUtk&#10;7sbfKAAjUAQIIXNmicbfKAAjUQQIIXNkqcbfKAAFKAKEkCmzZONvFAAAaBQFAAAaRQEAgEZRAACg&#10;URQAAGgUBQAAGkUBAIBGUQAAoFEUAABoFAUAABpFAQCARlEAAKBRFAAAaBQFAAAaRQEAgEZRAACg&#10;UXtfAAghhMwTCgAhhDQaCgAhhDQaCgAhhDQaCgAhhDQaCgAhhDQaCgAhhDQaCgAhhDSa6gUAAAAA&#10;AAAAAAAAAAAAAAAAAAAAAAAAAAAAAAAAAAAAAAAAAAAAAAAAAAAAAAAAAAAAAAAAAAAAAAAAAAAA&#10;AAAAAAAAAAAAAAAAAAAAAAAAAAAAAAAAAAAAAAAAAAAAAAAAAAAAAAAAAAAAAAAAAAAAAAAAAAAA&#10;AAAAAAAAAAAAAAAAAAAAAAAAAAAAAAAAAHDo0P8CcbYQPnqUogUAAAAASUVORK5CYIJQSwMECgAA&#10;AAAAAAAhAHiTt7EuBwAALgcAABQAAABkcnMvbWVkaWEvaW1hZ2U0LnN2Zzxzdmcgdmlld0JveD0i&#10;MCAwIDk2IDk2IiB4bWxucz0iaHR0cDovL3d3dy53My5vcmcvMjAwMC9zdmciIHhtbG5zOnhsaW5r&#10;PSJodHRwOi8vd3d3LnczLm9yZy8xOTk5L3hsaW5rIiBpZD0iSWNvbnNfTW9uZXlfTSIgb3ZlcmZs&#10;b3c9ImhpZGRlbiI+PGcgaWQ9Ikljb25zIj48cGF0aCBkPSJNODAuNTIyIDI4Ljk3NyA4Mi4xIDM3&#10;IDg0LjEzOCAzNyA4Mi4xIDI2LjYyNSAzMCAzNi45ODJDMjkuOTQ1IDM2Ljk5MyAyOS45NDYgMzcu&#10;MDAxIDMwIDM3LjAwMUw0MC4xNjEgMzcuMDAxWiIvPjxwYXRoIGQ9Ik02OC42NTUgMTguMTA3IDcx&#10;LjY2OCAyNS42NCA3My42NjggMjUuMjQgNjkuNzY4IDE1LjQ5IDE3LjIwOCAzNi45ODJDMTcuMTgy&#10;IDM2Ljk5MyAxNy4xODQgMzcuMDAxIDE3LjIwOCAzNy4wMDFMMjIuNDQyIDM3LjAwMVoiLz48cGF0&#10;aCBkPSJNOTIuMDEyIDQwIDQgNDAgNCA4MCA5Mi4wMTIgODBaTTkwLjAxMiA3OCA2IDc4IDYgNDIg&#10;OTAuMDEyIDQyWiIvPjxwYXRoIGQ9Ik00OC4wMDYgNjlDNTEuOTgzIDY5IDU1LjIwNiA2NC45NzEg&#10;NTUuMjA2IDYwIDU1LjIwNiA1NS4wMjkgNTEuOTgyIDUxIDQ4LjAwNiA1MSA0NC4wMyA1MSA0MC44&#10;MDYgNTUuMDI5IDQwLjgwNiA2MCA0MC44MDYgNjQuOTcxIDQ0LjAyOSA2OSA0OC4wMDYgNjlaTTQ4&#10;LjAwNiA1M0M1MC44NzQgNTMgNTMuMjA2IDU2LjE0IDUzLjIwNiA2MCA1My4yMDYgNjMuODYgNTAu&#10;ODczIDY3IDQ4LjAwNiA2NyA0NS4xMzkgNjcgNDIuODA2IDYzLjg2IDQyLjgwNiA2MCA0Mi44MDYg&#10;NTYuMTQgNDUuMTM5IDUzIDQ4LjAwNiA1M1oiLz48cGF0aCBkPSJNMjEuOTE4IDYzLjg1OUMyNC4w&#10;NTQ3IDY0LjQ1MTggMjYuMjY3NCA2My4yMDAyIDI2Ljg2MDIgNjEuMDYzNSAyNy4wNTUxIDYwLjM2&#10;MDkgMjcuMDU1MSA1OS42MTg1IDI2Ljg2IDU4LjkxNiAyNi40OTIzIDU3LjU2NzYgMjUuNDM5MiA1&#10;Ni41MTQxIDI0LjA5MSA1Ni4xNDYgMjEuOTU0NyA1NS41NTE3IDE5Ljc0MTEgNTYuODAxNyAxOS4x&#10;NDY4IDU4LjkzOCAxOC45NTA4IDU5LjY0MjMgMTguOTUwOSA2MC4zODY3IDE5LjE0NyA2MS4wOTEg&#10;MTkuNTE1MyA2Mi40MzkzIDIwLjU2OTMgNjMuNDkyMiAyMS45MTggNjMuODU5Wk0yMyA1OEMyNC4x&#10;MDQ2IDU4IDI1IDU4Ljg5NTQgMjUgNjAgMjUgNjEuMTA0NiAyNC4xMDQ2IDYyIDIzIDYyIDIxLjg5&#10;NTQgNjIgMjEgNjEuMTA0NiAyMSA2MCAyMSA1OC44OTU0IDIxLjg5NTQgNTggMjMgNThaIi8+PHBh&#10;dGggZD0iTTczLjgyNiA2My45MjFDNzUuNzIzMSA2My40Nzg5IDc3LjA1MTQgNjEuNzY4NSA3Ny4w&#10;MSA1OS44MjFMNzcuMDEgNTkuODIxQzc3LjAzNiA1OC41MDAyIDc2LjM0OCA1Ny4yNjc5IDc1LjIx&#10;IDU2LjU5NyA3My4zMTM1IDU1LjQxMDEgNzAuODEzOSA1NS45ODUzIDY5LjYyNjkgNTcuODgxOCA2&#10;OS4yMjk4IDU4LjUxNjMgNjkuMDE2MyA1OS4yNDg1IDY5LjAxIDU5Ljk5NyA2OS4wMTAzIDYyLjIx&#10;IDcwLjgwNDUgNjQuMDAzOCA3My4wMTc1IDY0LjAwMzUgNzMuMjg5MSA2NC4wMDM1IDczLjU2IDYz&#10;Ljk3NTggNzMuODI2IDYzLjkyMVpNNzMuMDEgNThDNzQuMTE0NiA1OCA3NS4wMSA1OC44OTU0IDc1&#10;LjAxIDYwIDc1LjAxIDYxLjEwNDYgNzQuMTE0NiA2MiA3My4wMSA2MiA3MS45MDU0IDYyIDcxLjAx&#10;IDYxLjEwNDYgNzEuMDEgNjAgNzEuMDEgNTguODk1NCA3MS45MDU0IDU4IDczLjAxIDU4WiIvPjxw&#10;YXRoIGQ9Ik04My4wMTEgNzQgODYuMDExIDcxIDg2LjAxMSA0OSA4My4wMTEgNDYgMTQgNDYgMTAg&#10;NTAgMTAgNzAgMTQgNzRaTTEyIDUwLjgzIDE0LjgzIDQ4IDgyLjE4MyA0OCA4NC4wMTEgNDkuODI4&#10;IDg0LjAxMSA3MC4xNzQgODIuMTgzIDcyIDE0LjgzIDcyIDEyIDY5LjE3NFoiLz48L2c+PC9zdmc+&#10;UEsDBAoAAAAAAAAAIQB9nTXxrRcAAK0XAAAUAAAAZHJzL21lZGlhL2ltYWdlNS5wbmeJUE5HDQoa&#10;CgAAAA1JSERSAAABgAAAAYAIBgAAAKTHtb8AAAABc1JHQgCuzhzpAAAABGdBTUEAALGPC/xhBQAA&#10;AAlwSFlzAAA7DgAAOw4BzLahgwAAF0JJREFUeF7t3YGRY9ltheENQSE4BIegEByCQ3AIzsAhKASF&#10;4BAcgkNQCHLDWlYdzR52E7wgATz+X9WpUml7eu6g7wOaj+TlbwAAAAAAAAAAAAAAAAAAAAAAAAAA&#10;AAAAAAAAAAAAAAAAAAAAAAAAAAAAAAAAAAAAAAAAAAAAAAAAAAAAAAAAAAAAAAAAAAAAAAAAAAAA&#10;AAAAAAAAAAAAAAAAAAAAAAAAAAAAAAAAAAAAAAAAAAAAAABwWf/6ewAAHyQa/99+D0MAAD7Erfn/&#10;XfLnrwAALiwa/a/NnyEAABf3XfO/5d++AgC4kH//yk/N/5b4WgDABfzHVx5t/rfEnwEALBaN3DX4&#10;R8IQAIClTpr/Lf/5FQDAItG4XUN/JgwBAFjiv77iGvlJ/vIVAMBQf/pKNGrXwF3+5/e4/+by318B&#10;AAzzTPP/l6/En2MIAMBS0cT/+hXXsF2i4cefuYn/HY3dfa0LQwAABsg2/2je2vxVZgjEEAEANKls&#10;/jfZIfDT9wMAFMs2/3h+4NFmnX0ugSEAAG8ST95mnriNl4Vmm3RmCPzvV2JNAIAXirP8o+G6Ruzy&#10;TPO/ybyfIM4a4oNlAOBFnmn+pzLvKGYIAMALuE/x+i4Vzf+GIQAATbLN/xVn92QPluPTxQDg0COf&#10;4qV55Ye5xFrc33kvDAEAeFKm+cfXveOTvLJDgI+YBICkzEc4xte9s9FmhwAfMQkAD4r77VOb/008&#10;L+HWcy98uhgA/CDzZGtX87/JPjnNEACAOzY1/5sJr1ACgNU2v9Y+joFgCADAEzJHLkw9dyeOm8ic&#10;TxRnDQHAx4qm+cyneE2VHQJ8sAyAj3S15n/DEACAb0STPPkIx+lirZkPlmEIAPgI2eYfzXFT81eZ&#10;IRBDDgAu65Oa/012CGz/9wLAH0RjyzTDeH7gKs0w+1wHQwDAZcSTt5knRk8+xWuqzBDgIyYBXEK8&#10;YetdH+E4Xeb9DtPe7AYAKc80/6vj08UAXF40rszxCJ/Q/G8YAgAuK9v8u87GiXV2NdfMwXcRPl0M&#10;wHiZT/GKdH1Yym1Idf6Gnf1gGYYAgLHieOZHm398XXfz1/V0NdfsEJhwBDYA/JPJH+GovnuEsmUI&#10;8BGTAMaI+9kbmv8jj1C6mmt2CPDpYgDabfkUr8yQmnRr6rswBAC0uWLzv6WruWaHAJ8uBuDttryW&#10;PTOkfk1Xc41jIBgCAEbKHGnQea7NSfO/pau5xnEYmfOT4qwhAHiZaEpbPsUr8wjlp3Q11+wQiNNW&#10;AaDcpuafWeej6WquDAEAraIJbfgIx2eG1IbmyhAA0CLb/KP5dDX/7JCKRyibmmv83W5NLvFvAoCn&#10;Xbn56zrjf29prtl1dvw8ACyXbYpx66Wj2cTfWTWktjTX7G2urnUCWChujWz4FK/K5n9z8kjinTJD&#10;gI+YBPCQeMPWhuYfDS0asFuTS+YRSqa5dr7JLfN+jM51Aljgmebf4R1DaktzZQgAOBaNIXP8wKbm&#10;/6wtzXXLsRwABso2/67jETqGVLa5dn2mQPbYi651AhgkGkGmqW45KrlySG1prtnPFGAIAB/skQ9I&#10;uSW+rvPDUjLN/xVHOWeba9fR11vWCaBRNMkNzT/+3inrzDbXzoHp1nMvXesE0CDb/Dd8kMurm/9N&#10;trm+4tHII7asE8AbxYXuGoDLpub/znXG8xFuHffS1Vy3rBPAG2xq/m5NLl3rvOorp7rWCeCFsi9n&#10;jMbRYcuQCtnm2vXeiXjXNEMA+FCZNzR1nhuz5Y1XKnskRZxH1CHeCZ09OgPAYnHRZ0+O7Gj+2XV2&#10;Dikn21y3DIGudQI4dNXm37XOnzAEAIwQF/mGY423rPNR2eYaX9shu06GALDElqa6ZZ3PiIbp/g0u&#10;nf+u7DoBDJZtqtEANjT/rnWeuOoQ2PZzAD5CXJiZiznuu3dczNl1bmz+N1ue2M4+B8MQAAaJxvHq&#10;D0ipkF1n15CqlGmunS9t3TKsAIhoGBua/5Z1vsKW9zdsfB8G8LGeaaodtqzzlba8E5shACwQF15c&#10;gO7CdOls/hvW+Q6ZIRCJEz07bBlWwEfKNtWus122rPOd4uwi92+/l64hkDmTKdK1TuCjxIWWaaqd&#10;H0qyYZ0dojauBvey5YNlGALAC8Vvj4821fi6rsYRf++GdXa66hDoPJ0VuKx4SL6hqWbX+ckNI9tc&#10;o7Ydtgwr4JK2NFWaf96W50m2DCvgUuJCcheYS3fzd2tyofn/s01P6rv13AtDADiwpalmXzZI8/+j&#10;Z94l3YFXdgFvkG2qcWF24I1DdeKdz3HWjqudS5yT1CGGFUMAeJFMU43fGjvOZYlmxfkx9TYNgcw6&#10;ux6xAGtkm2pcgBuaf9c6t9oyBLasExhvU/O/6ge5TBMN09XUJercgSEAHNrSVGn+75cdAl37giEA&#10;PGFLU82uMy7yjnVeUfa5lq66b3jEAoyxpanG35m5uOPfRPOvlRkCna+2yg4B9gk+UrapRgPouFji&#10;eYbsWf5c1K+x5SW32eey2C/4KFuaajQQmv8sW94fkr1txavE8BG2NNVn1on3yAyBSJzj02HLIxbg&#10;LbY01Vhn5p2eNP/3ixM33c/iXhgCQKMtTTUaRWadvM2/T/aEzi1nRTEEcCnZ5t/VVLPNn3Pf+2WH&#10;QOfnRLj13EvXIxag1JamGn/vo+uMr6P5z5EdAl3HNGfXyRDAaluaajSEzDo5znmeeJTpfl73smUI&#10;sNewUrap0vxxatOtRreee+HRJlbZ0lRjnW5NLjT/HTa92MCt5166HrEAKVuaavaVGTT/PeJNVRsO&#10;Z9ty2wp4yJbmn3ltdrxvIS5U7BJvHtwyBDKPWHjZMUbK/kbd8QqHaArZc1p4i/5eDAHgDTace0Lz&#10;/0zxc8+e0Nkhe9sq9jLQaktTjXXyQS6fLTsEOn7+8XdmhkDXIxaA5o91NuwDhgDG29JUs+uMi6lj&#10;nXif7O3KjhcAMAQw1qbmn7mIojHQ/D/DlhM6s7etgJfKNv+u36jjVlP22Gma/2e56hBgH+MlYmNl&#10;NmPXb9RxodL88YjsS5e7hkD2uTb2M0pt+Y36meaPz5Z582Kk64TODc9d4IK2/EYd68y8mYbmj5st&#10;J3TGnnXrcel8xIKL2PIbdVzAmebPOynxq+wQ6DqhkyGAt9jyG3Wm+cfXcbQu7tkyBLY8d4Glss2/&#10;6zfquABp/qgUe9/tn3vpOqFzy3MXWCZ7O6WrqcYFkGn+HOeMR235BSj2tFvPvTAE8K0tv1FvOXYa&#10;e20ZAtnbVlwLsLK/UdP8cXXZlz/HmyQ7bHnuAkNtuZ2SffKLh7w4FS9pzhwp0nUuT3YIxDUPrPmN&#10;OvPyt/itrePkUVzTliGw5QlsDLGh+cfFl30rPM0f1TYNgUcfzUe6nrtAsw23U2j+mGbD4WwMAXwr&#10;e65IR1ONC2fDsdP4PBuGQFyzmUcs0RNwcVt+o6b5Y7otv0RlhkDXbSu8wVWbf2xamj86ZK6nuCUT&#10;t2bejSGAdFPt+o06u1njAqT5o9OGw9kYAh9sS/OPRxvZk0dp/pgg+4KKjiEQss9dYLls8++6nRIX&#10;BM0fm2WGQKTrTYrZIcB1tlT84DIP+2JQbGn+wERxxILbs/fSNQSyzwUyBJbZcjslmj+vV8aVZI9k&#10;6DqXJ/sqpq7bVkjacjslLpRM8+dt69hiyxCIa9+tx6XzuQs8aMvtlEzzj6/j9EJskx0CXb/gMAQu&#10;In4wmd+ou5p/NHOaPz5BXJNuX99L1y3OLa9iwh3Z5t+10eK3nEzz5yx/bLfl2swMgUg8wsEAW+6l&#10;bzh5FHiFeFFG5hqNJ2g7xDXn1nMvDIFmW26n0Pzx6bIvy+56N272uQuu1SbZ2yldzT97f5HfKnBV&#10;Vx0CPE/3ZlvupWdfa9xx+BzwTlcdAl23lj/Ohtspscmz7zak+eOTZI9k6JB9FRND4MVo/sB1bDiX&#10;Z8urmC5vw7302KAbTh4FpthwvTAEmm24l55t/vHbD80fyF3f0YijIb9b9JQYQG5NLvFvwqFokBtu&#10;p9D8gTMbjmSIazYzBLqewL6ETc0/+5sBzR/4I4YA/l8UecO9wRg4G04eBbbY8lwfQ+BFtjT/+O2D&#10;5g/Uy7zaL9L15slo7G49LtGn8INs8++6l559VUDXyaPAVtk3YnW92TM7BPgl8I4oTOZhVQyKDc2f&#10;l4QBz8kOga4jGbLPVTIEfrHlXnpsyEzz552BwJnsEOi65jJDIHpdxxPYI225lx4PMR9t/vF1HBAF&#10;1Ige4a6ze+kaAtGb3Hpcokd8/BB4pvl3iA1F8wf6RK949BqMdN16ZQg8KPsD3dL8u56MAq5uS8/I&#10;vpT144ZA9l561zSP5u/W40LzB14veyRD12vwM0MgEj3xI2x5IpXmD8yUfcVg1xCIW8FuPfdy+SEQ&#10;BXm0+cfXdd1Lzz6E+5jpDQyxZQhEb3DruZfLPn+45YnUzMu5Ih3nDwH4xxBw1+S9xMDowBD4kn0C&#10;592/Vcdmyjb/CIA+7pr8Lh1vxMr0vvi6y95OnjoEYkNkjqDQAOjjrsmf8s4hQPP/xbQhcNL8IwD6&#10;uGvykcT7j159+5bmf8eUIXDa/CMA+rhr8tFED4pe9Ao0/x90D4GK5h8B0Mddk5m8YgjQ/B/UNQSi&#10;+WdeQvZdAPRx12Q2lUOA5p/07iGQPXn0pwDo467JZ3PaW2j+T3rXEIi/J3v4nPv/NQD6uGtSE03W&#10;/f/3ctJbaP4HXj0Est//dpCU+28aAH3cNakJ0Svcf7uX7BuxaP5FXjUEst9XD59z/10DoI+7JjU3&#10;rxoCNP9i1UMg/nvm+/16+Jz7Gg2APu6a1KjoLe5r7uWngyhp/i9SNQSi4JkfkJv67ms1APq4a1Lz&#10;q2xvuXcUPc3/xU6HQNXhc+7rNQD6uGtS45wOAZr/mzw7BLLN/7sfkPszGgB93DWpuSf7cvA4KDLQ&#10;/N8sOwQyJ3o+8gNyf04DoI+7JjXfyb4hND5TgObfIDsEHsmjPyD3ZzUA+rhrUvOTylMBbqH5v0Dl&#10;EIjvE9/vEe7PawD0cdek5hGVQ4Dm/0IVQyB7DKz7HhoAfdw1qcmIWzzuezwamv8bnAyBmPLZM8Dd&#10;99EA6OOuSU3Ws0OA5v9GzwyBZ5p/cN9LA6CPuyY1z8h+NCzNv0FmCETzj/t8z3DfTwOgj7smNc96&#10;dAjQ/Bs9MgTiId2zzT+476kB0Mddk5oTP50GTPMf4LshcNr8g/u+GgB93DWpORXvAnbfl+Y/iBsC&#10;8RDutPkH/Z4uAPq4a1JT4dchQPMfSIdAPHSraP5Bf/AuAPq4a1JTJc4Ki+9H8x8shsC90/ue9euG&#10;+jUA+rhrUlMpzhqj+X8Yt6k0APq4a1IDHHGbSgOgj7smNcARt6k0qBX3WK8c1HLXpAY44jaVBrVc&#10;ja8U1HI11gBH3KbSoJar8ZWCWq7GGuCI21Qa1HI1vlJQy9VYAxxxm0qDWq7GVwpquRprgCNuU2lQ&#10;y9X4SkEtV2MNcMRtKg1quRpfKajlaqwBjrhNpUEtV+MrBbVcjTXAEbepNKjlaqyJM54mx61Zg1qu&#10;xhrgiNtUGtRyNdZM59asQS1XYw1wxG0qDWq5Gmumc2vWoJarsQY44jaVBrVcjTXTuTVrUMvVWAMc&#10;cZtKg1quxprp3Jo1qOVqrAGOuE2lQS1XY810bs0a1HI11gBH3KbSoJarsWY6t2YNarkaa4AjblNp&#10;UMvVWDOdW7MGtVyNNcARt6k0qOVqrJnOrVmDWq7GGuCI21Qa1HI11kzn1qxBLVdjDXDEbSoNarka&#10;a6Zza9aglquxBjjiNpUGtVyNNdO5NWtQy9VYAxxxm0qDWq7GmuncmjWo5WqsAY64TaVBLVdjzXRu&#10;zRrUcjXWAEfcptKglquxZjq3Zg1quRprgCNuU2lQy9VYM51bswa1XI01wBG3qTSo5Wqsmc6tWYNa&#10;rsYa4IjbVBrUcjXWTOfWrEEtV2MNcMRtKg1quRprpnNr1qCWq7EGOOI2lQa1XI0107k1a1DL1VgD&#10;HHGbSoNarsaa6dyaNajlaqwBjrhNpUEtV2PNdG7NGtRyNdYAR9ym0qCWq7FmOrdmDWq5GmuAI25T&#10;aVDL1VgznVuzBrVcjTXAEbepNKjlaqyZzq1Zg1quxhrgiNtUGtRyNdZM59asQS1XYw1wxG0qDWq5&#10;Gmumc2vWoJarsQY44jaVBrVcjTXTuTVrUMvVWAMccZtKg1quxprp3Jo1qOVqrAGOuE2lQS1XY810&#10;bs0a1HI11gBH3KbSoJarsWY6t2YNarkaa4AjblNpUMvVWDOdW7MGtVyNNcARt6k0qOVqrJnOrVmD&#10;Wq7GGuCI21Qa1HI11kzn1qxBLVdjDXDEbSoNarkaa6Zza9aglquxBjjiNpUGtVyNNdO5NWtQy9VY&#10;Axxxm0qDWq7GmuncmjWo5WqsAY64TaVBLVdjzXRuzRrUcjXWAEfcptKglquxZjq3Zg1quRprgCNu&#10;U2lQy9VYM51bswa1XI01wBG3qTSo5Wqsmc6tWYNarsYa4IjbVBrUcjXWTOfWrEEtV2MNcMRtKg1q&#10;uRprpnNr1qCWq7EGOOI2lQa1XI0107k1a1DL1VgDHHGbSoNarsaa6dyaNajlaqwBjrhNpUEtV2PN&#10;dG7NGtRyNdYAR9ym0qCWq7FmOrdmDWq5GmuAI25TaVDL1VgznVuzBrVcjTXAEbepNKjlaqyZzq1Z&#10;g1quxhrgiNtUGtRyNdZM59asQS1XYw1wxG0qDWq5Gmumc2vWoJarsQY44jaVBrVcjTXTuTVrUMvV&#10;WAMccZtKg1quxprp3Jo1qOVqrAGOuE2lQS1XY810bs0a1HI11gBH3KbSoJarsWY6t2YNarkaa4Aj&#10;blNpUMvVWDOdW7MGtVyNNcARt6k0qOVqrJnOrVmDWq7GGuCI21Qa1HI11kzn1qxBLVdjDXDEbSoN&#10;arkaa6Zza9aglquxBjjiNpUGtVyNNdO5NWtQy9VYAxxxm0qDWq7GmuncmjWo5WqsAY64TaVBLVdj&#10;zXRuzRrUcjXWAEfcptKglquxZjq3Zg1quRprgCNuU2lQy9VYM51bswa1XI01wBG3qTSo5Wqsmc6t&#10;WYNarsYa4IjbVBrUcjXWTOfWrEEtV2MNcMRtKg1quRprpnNr1qCWq7EGOOI2lQa1XI0107k1a1DL&#10;1VgDHHGbSoNarsaa6dyaNajlaqwBjrhNpUEtV2PNdG7NGtRyNdYAR9ym0qCWq7FmOrdmDWq5GmuA&#10;I25TaVDL1VgznVuzBrVcjTXAEbepNKjlaqyZzq1Zg1quxhrgiNtUGtRyNdZM59asQS1XYw1wxG0q&#10;DWq5Gmumc2vWoJarsQY44jaVBrVcjTXTuTVrUMvVWAMccZtKg1quxprp3Jo1qOVqrAGOuE2lQS1X&#10;Y810bs0a1HI11gBH3KbSoJarsWY6t2YNarkaa4AjblNpUMvVWDOdW7MGtVyNNcARt6k0qOVqrJnO&#10;rVmDWq7GGuCI21Qa1HI11kzn1qxBLVdjDXDEbSoNarkaa6Zza9aglquxBjjiNpUGtVyNNdO5NWtQ&#10;y9VYAxxxm0qDWq7GmuncmjWo5WqsAY64TaVBLVdjzXRuzRrUcjXWAEfcptKglquxZjq3Zg1quRpr&#10;gCNuU2lQy9VYM51bswa1XI01wBG3qTSo5Wqsmc6tWYNarsYa4IjbVBrUcjXWTOfWrEEtV2MNcMRt&#10;Kg1quRprpnNr1qCWq7EGOOI2leZPpDSuxprp3Jo1qOVqrAGOuE1F+jKdWzPpC3DEbSrSl+ncmklf&#10;gCNuU5G+TOfWTPoCHHGbivRlOrdm0hfgiNtUpC/TuTWTvgBH3KYifZnOrZn0BTjiNhXpy3RuzaQv&#10;wJG/kVGZzjUh0hcAAAAAAAAAAAAAAAAAAAAAAAAAAAAAAAAAAAAAAAAAAAAAAAAAAAAAAAAAAAAA&#10;AAAAAAAAAAAAAAAAAAAAAAAAAAAAAAAAAAAAAAAAAAAAAAAAAAAAAAAAAPAWv/32f/S3/LAsT/91&#10;AAAAAElFTkSuQmCCUEsDBAoAAAAAAAAAIQDj/xNu0QEAANEBAAAUAAAAZHJzL21lZGlhL2ltYWdl&#10;Ni5zdmc8c3ZnIHZpZXdCb3g9IjAgMCA5NiA5NiIgeG1sbnM9Imh0dHA6Ly93d3cudzMub3JnLzIw&#10;MDAvc3ZnIiB4bWxuczp4bGluaz0iaHR0cDovL3d3dy53My5vcmcvMTk5OS94bGluayIgaWQ9Iklj&#10;b25zX0hvbWVfTSIgb3ZlcmZsb3c9ImhpZGRlbiI+PGcgaWQ9Ikljb25zIj48cGF0aCBkPSJNNi41&#10;NjcgNTEuOTU4IDEzLjA1NiA1OC40NDYgMTggNTMuNzY0IDE4IDg1Ljk3NiA0MyA4NS45ODYgNDMg&#10;NjEuMDE3IDUzIDYxLjAxNyA1MyA4NS45OSA3OCA4NiA3OCA1My43MjIgODIuOTY5IDU4LjQyMiA4&#10;OS40MzMgNTEuOTU5IDQ4IDEyLjZaTTc2IDg0IDU1IDgzLjk5MSA1NSA1OS4wMTcgNDEgNTkuMDE3&#10;IDQxIDgzLjk4NSAyMCA4My45NzcgMjAgNTEuODcgNDggMjUuMzU0IDc2IDUxLjgzMVpNMTMuMDk0&#10;IDU1LjY1NiA5LjQzMyA1MiA0OCAxNS4zNTYgODYuNTY3IDUyIDgyLjkzIDU1LjYzMiA0OCAyMi42&#10;WiIvPjwvZz48L3N2Zz5QSwMECgAAAAAAAAAhACqKBo8IGQAACBkAABQAAABkcnMvbWVkaWEvaW1h&#10;Z2U3LnBuZ4lQTkcNChoKAAAADUlIRFIAAAGAAAABgAgGAAAApMe1vwAAAAFzUkdCAK7OHOkAAAAE&#10;Z0FNQQAAsY8L/GEFAAAACXBIWXMAADsOAAA7DgHMtqGDAAAYnUlEQVR4Xu3djbHsuHEG0A1BITgE&#10;h6AQHIJDcAjKwCEoBIXgEByCQ1AI9v38hBJ3FjMAOSAJkudUdUm7e39mOGQ30AB5fwMAAAAAAAAA&#10;AAAAAAAAAAAAAAAAAAAAAAAAAAAAAAAAAAAAAAAAAAAAAAAAAAAAAAAAAAAAAAAAAAAAAAAAAAAA&#10;AAAAAAAAAAAAAAAAAAAAAAAAAAAAAAAAAAAAAAAAAAAAAADY7k8/8eef+Pef+Jf8CwDuL0n/7z/x&#10;v4v4608oBAA39q8/8Zr8l/G3n8jMAICbyUi/lvhf479+IjMFAG4iI/xawn8X//0TCgHADWRkX0v0&#10;rVAIAC7uP3+iluB7I+sH+RkAXEy2f9YS+5ZIIcjPA+Ai/ucnagl9a6QQ2EIKcAF/+YlaIv82FAKA&#10;yY1sA9UiO40UAoBJjW4D1cK9BAATSmKuJe09whZSgIm02kBJ2v/xEyNnCk8rBGmD5bEa//YTed85&#10;nomslSRyV3ZmSYkcmxzrbLMtkX/Ovy9fk9ZaIt+XyFpOfm5+h5YbsErrsRAlqYwuBPlZ+Zl3UZ6s&#10;WpJ7kvan5y3tGTm2pUikQKT4KA7AH7TaQK9JOl8/shAkkjCvYqZEvyVSGPK68znmoYDAg7XaQElu&#10;NRlVJvnVvmdrJDHNNlItCT8j6dHvd5YoRSHvE3iY3jZQTZJG6/vXxtmFIEk/I/z03K80uh8VKQgp&#10;eAoCPEBG87VEUCIJuSXthNGFIInoiELwhFH+N5HPIQXROgLc1Ke+/rs2UM1ehSBFaqQk/fzMp47y&#10;t0YpBjl+wE1klF+74EusHf3l60cXgozOs3j5jYz0814l/e8jxeDbzwOYQEbutYu8RJL5Vhkx1n7m&#10;1lhbCMpo/4z2TgpNfm+SZY5hik8ixySR95GilMhnkMKZ11si/5x/X74m7yOR70vLKlHuEaj9/qNC&#10;MYCLG9UGemd0Icjr/ZR0jhztLxN9WUBN4j6jVZKiUYpE3v/RxSG/c+2METhZLtzaBV0iSWWEFIK9&#10;7iVIwk3y3XO0n2SfRJ/fmfdyVqJfK0m5zByOKApmBXAhSWK1C7nEN22gmj0KwV6j/RSUJM6rJPte&#10;KQr5HJKsa+97ROQzzrEDJrd3G6gmM4vRheDbyHvNKLkk/afI7CkFYa8ZgvYQTCwXf+3CLbHnlD6F&#10;4MzFzCT9JKgkwTuN8r+RzyTHZPTMKrNJhQAm02oDpVWwtyTg0VtI30US29NG+VulGIz+XBQCmMyn&#10;BdQkzKNGx0nKexSC0t5JQjPS32Z0MVAIYBJp89Qu0hJH7+wYVQjKaF+iGSvnw6jWnUIAJ5uhDVST&#10;xLClECQ5ZW3DaH9fI2dsZVsvcILWhXz2KK21WJ1I4s96AsfL5zNiZ1d+DnCw9HhrF2SJWS7MWiFI&#10;4reoO4cRawVZk8rPAQ6SdsmnrX+5KGeSQjBz4s/xzGtLIkukb57XXCJrE2l75H8T+Xf5mnxtZjGJ&#10;fH9mXldsZY1oD+X7rQ/AQWZvA80miTkJO8k76yQpkmmDfCqk30bZ0ZTPKoUjhWLmz2VEIbA+AAdI&#10;MqtdgCWS6J5oOZpP0k0C3jPJb40UnxSivMbMJmZaD/m2EKS45mcAOzrj0RCzSaJJsUvCSuKZMdmv&#10;iXymeS8pCme3k74tBCluwE4y3a5deCXu3gZKgrl6wm9FZjD5nM+cIaQQbN01ZDYAO0mCr110Je48&#10;AssIufae7x6lbXRGUs1Mq/aaesJsAHbw1DZQRsa19/ykyOdb2kVH2toWymzA5gQY6KltoLu3ftZG&#10;jkfOhaM+78xAktBrr6UVT92gAMNlobB2kZXIaO2OvlmcTLJM8ko7JT8niTMtiiSm5f7+JLlEkmqO&#10;cyL/P/8tX5PI1+d7E/lZmZkktvbMR0Te11GzgvyeLcU4xxwY4IltoCTi2vtdRt77cqtlkvnRO2vy&#10;OlMoyk6lo1tXR8wKcky3FGQtIRggya12gZVIAlrKCDYXbEmORyfFUfI+lu8zCSUJryT7mS0LQ17z&#10;3oUhP3/vWUHrPKxFivSZO5zg8pLAaxdXiST7yNcl6b/+91yEVx6JJfHcJYmkKKQob+2v98SePfh3&#10;51gr8p6BjT5ddCXBf2oVZYTIXJJMU9xSwPMZ1j63rbF3wk2Rqf3eT+EchI1a0++eBHLVVtBTZJaT&#10;xDqqXbT3571lp5B1AdggF3PtgloTs/fN+b1vi8FRbbOscdR+/7vIYMW5CCtt2YlRIhedGcA1JVmu&#10;TbKJ180Be1rbEsr5aHEYVsgFXbuYemLPhUGOk3OgZ1aQ9aCjC34K1dr7I44sUnB5WxYL7cC4n/TR&#10;87nWEm7OkbMSa4rO2raVwQl0yAhrTQHI1+69N5zzJdmnGGSn2BE3hvXI66mdk+/CIAU+2JL8Ta85&#10;U3r8tXPzXaR4AS9ae/xfw1Y7ZqEIwBfSU12z11ryZzZrZ6+KAPxI8l9z232+1lZPZpRByZqBjDUB&#10;Hm9N8s+oSfJnZmtns3YH8VhrdlGYMnMla7aJKgI8zprH7kr+XNGaImArM4+xZsFM24crW1MEbGnm&#10;9tb0SCV/7mDNmkAGR3BLSea9i755KJzkzx2sGfRkZuy855Z6F30lf+5mTRHI18Gt9N4tmZNf8ueO&#10;1hSBrB3ALfSe+Gc83heOlPO7dwOE7aHcQhZzayf4MnJR+OMZPEEWemvXQC3sDOLScgLXTuzXMNrh&#10;SXqvi4SdQVxS73TXjV48Ue+fP01rFC6nZ8unRV+erHdbtEESl5KWTu1EXkZmBx7rzJP1bpBIWCPj&#10;EnpbPxa44NcgqOd6ydeYLTO9nl0/prTwT733yaRlBNPKidwazdjvD3/UM3BKmDkzrZ6nHzqBoa5n&#10;PcDaGVPq2dus9QPvJbHXrpvX0ApiKj27GbR+oK1nB13CTJpp9Dzp0wkLfXqfnQWn69nGZsoK/TJT&#10;rl1Hr+ERKpyuNfpPcfA8E1in5+9mWxDmVD2j/xQIYL2eVpDZNadpjf4t/MJ2vTeImWFzuCT21ug/&#10;01hgu54HxlkQ5nCt0b8/awff610QNtjiMD2jf9s+YYyebdZXnwUkpyTSzkqk/ZUcUiL/XELL62St&#10;EzKLV8AYSYxJ8LVrbRlXGHTlvSSJZwtrngyQXJH31hpQ1sI22BP0jP5NR2Gsnm2hsw68MmLPoDGv&#10;b0ui/xRyzcGM/uEcPbOAWdojGeWXpF97nSPDvRAHycll9A/n6JkFnH1fQHJEz86lkZFiw85ykFvJ&#10;PyOUtIiAffTMAraOiHPtJvL9tfgk35ee/ugWT0/YcLKjfPC9H6zRP+yrZxbw15/4JMk6I/UkzrRp&#10;smW7t1WTApQRfr4vr6W0es5I/In8XoPOgXIwt/TvjP5hf7nGemYBr9di/jm7ZvZYiD0r8j6M/r/0&#10;mvC3nhxG/3CMXKu1a3AZuR6vlPTz+vI6M7tIZBaTzkPea/5/IjOVEvlvrbYUFaMS/jLyYbyOOIB9&#10;5FqrXYevMWvST95JzkhxSitK7tjRHgl/GfmZPkA4VkbEtetx1sioPrMSo/YDlKSfg77nKEDyh3Ok&#10;9127JmeNtG3kigMk8Scx1z6EUZGiou0D58m1N2uL513k9Vor3FGScu3Aj4wUFyvvcL6rtYFKpB3N&#10;QBkN7HkypHJnCmfBBuYxqg1Uru+yMJsuQq71RLkJrPZ930TyFQMkIafXXzvI30RG+jkhynYyYC65&#10;LmvXbitKws9IPEm+JV9X+znfRl4DXxiZ/JcJv+ekAM7XO/Mv1/faWXxG/z1rDZmNbGlBJ3+xUaZr&#10;tYPaExI+XF+u39r1vYxv1ux6knq+pkguSW6pfd27sDC8QW9lLpHbxyV8uJeeNlAGilvkZ7dyzLtH&#10;wKwdnGbdgRV6+3LpsyXpr5n2AdfRagNtbbP05JhPs4sMNHsHqfk6OvVU5kRG/BI/3FurDZRcsSUP&#10;tFo5PYu46VT0PLwuYXtop56+37IvB9xXknstByxjbZ+9Z4tp79pCXl/vukAKBg2tKd/Wig9cU2s3&#10;4Np99632TxL6GslHPV0L9wd0aFVTUyl4lp420Bqtts2WHJOF3trPWsba1/lIrQ/Hijo8S08bqFcW&#10;b2vfv4ytrZqebaVbdy09RmsqpY8Gz9MaGPZu/25t4Vzb/nnVep1uDmuoHbRlmAHA87RG170j69bP&#10;+XaDSavAaAM11A7aMkyh4HlaO3d6E3drQXntjqJXPe0qg9gPagdsGQoAPE8rsfa2Vlotmm8eLVG0&#10;iowc9kHtgC3DwYNn+rQ+2NtaqX3vMkasMbbaQLaDflA7YMtQAOCZWlvEe5J37fuWMUKrXWUh+IPa&#10;AVuGAgDP1LpJtKd9U/u+ZYzQuifA3wr4oHbAlqEAwDON2AlU+75ljNC610AB+KB2wJahAMAzte4I&#10;bt3BO/KGsk/Siqr97BIKwAe1A7YMBQCeacRW0NaNpiP+nkhrBmAR+IPaAVuGAgDPNGJxtbWQPGKP&#10;fmum8u3NZrdWO2DLUADgmVqLqz0FoLWOMGJ03roPYMS9BrdVO2DLUADgmUYsrrZmEd8+qqHn0dCe&#10;Z/ZB7YAtQwGAZ2otrvY8yK1nIfibx0G02j/fPmzu9moHbRkKADxTK3n3jt5bj4P4ZhbQWmPw90wa&#10;agdtGQoAPNOoAtAapSe23K2b3FT7WcvQ/mmoHbRlKADwXLWcsIwePW2gxJrRek/y9wiIDrUDtwwF&#10;AJ6rlhOW0av1WIkSael82rWTEX12FrUWfhMeA92hduCWoQDAc9VyQok1vfue3TqvkRF8kn1yUGYH&#10;2XXU+zOM/jvVDt4yFAB4ptYuoCzurtHaEjoyjP471Q7eMhQAeKbWfQBbtli2du2MCDt/VqgdwGUo&#10;APBMezxlM7OKta2gNSH5r1Q7iMtQAOCZRjwKoiZFYI+ZgOS/Qe1ALkMBgGdq7d//5jk+WRQeVQQy&#10;o5CnNqod0GU4sPBMufZrOaHEiKds5ne07hR+FyXxp5iwUe3ALkMBgGc6ogAU+V1ZU6j9nmUk6Wfm&#10;kHaPu3wHqB3kZSgA8ExJsrWcUGKv3JDtovndiRSZtJry/7MobbQ/WO2DXYYCAM+URd5aTijxzVM8&#10;mUTtg12GAgDP1OrNu9nqBmof7DIUAHienge4acfcQO2DXYYCAM+zx13ATKj24S5DAYDnyXVfywcl&#10;PGztJmof7jIUAHie1uObR24B5USt53IoAPA8rR1An57Zz4W0bsf+5nZv4JpaO4DchHUTrameXh88&#10;S2sBOF0DbqJ1t58PG56l9YdbtjwGmkn17PdNkQCeodX/twB8M61+X2YBbvqAZ2jlAwvAN9N67nci&#10;J0V6g8B9tdo/BoM31ar6iXz4HgAF99VaE7Qp5KZaf/7tNdIH9DAouJfWQNAA8MZa1f9dZFdACkKm&#10;j6aHcE2t7Z8J+/9vbmsRWEZGEbm/IKMFBQGuoXXtewDcQ4woAsvI2kEKQh4rYSEZ5tT6k4zJCzxE&#10;z86gbyInm34izCGtndp1ugyDt4fJB966KeTbSLtIIYBzaf/wVhZ3W88M+jYyI7BeAMfLddfa/ePu&#10;X/5fikFOhtZTRLdE1gpsLYVj9bR7XZdUpSBk+thaQFoTTjY4TuvadfMX3UYUhMwELDjB/nK91q7B&#10;ZeRrYJOtBSFFANhXa5NH1gaszTFERvVrCoG/Rgb7ydbPDLRq114Je/8ZLrOC1olXQisI9tHa+plr&#10;1KMf2EXvw+fsP4bx0tZpDcIs/rKr3ruNLULBWK3Rf8JuPHbXc6dxFqKAMXp6/1mrg91lKlo7AV/D&#10;LADGyI2ctWtsGR7PwmF6HjNhFgDf61l7M/rnUGYBcIyebdh6/xzOLAD2lQFU7bpahp0/nKJ3FqA3&#10;Cevl+up5gKP7bjhNzywguxeAdfLX+GrX0zI88plTmQXAeLmuWts+3fXLFMwCYKyee20884cp9M4C&#10;TFehraf1kwFVrjuYQs8sIGHBCt7rueM3kSIB0+idBdgWCu/17Pl30xdT6rldPWH0An/U2/oxi2Za&#10;vX943kkM/5TrQeuHy0sPs3bivoa/GQC/pH3aM3Byxy+XoBUE/XquF60fLiWLvbUTeRk5qd3IwpP1&#10;/oElgyUupffPR9rRwFP19v21frik3nsDjG54mvT9e2fJWj9cUu9JnvA8c54i10XPox4SnqHFpfW2&#10;gqwH8BS9M2OPTuEWekc7toZydz03eyWyNpaZAlzemlaQRWHuqjf551qR/LmVLGTVTvZaWBTmbnp3&#10;/ORrrIdxSz1/37SEPybPXfQ+4TNh8MOt9S6A2f7GHST597Y/LfryCD2PvE3kwoGrWpP8swFC359H&#10;sCjM3a1J/vk6yZ9HyQVSuxhqoQhwJWuSv1Ynj9V7k1hCEeAKkszXJH87fni03kdHJxQBZrY2+dvp&#10;Bj967xROKALMSPKHjbIA1vunJBOKADNZk/wTHvAGLxQBrmht8nejF7yhCHAlaeOknVM7N2vhRi9o&#10;UAS4gozkJX/Ywdoi4E/mcZScm2t2rqVIaPvASmuLgF0V7C3n5Joda0n+FnxhozVFIBdb7sCEPWSx&#10;d82AJOejQQl8aU0RyG4MGC13667p9+d8NRiBQdYUAf1WRlq72JtNCTlfgYF6i0AuVvhWzrfev11R&#10;QvKHHeXi6hmNecAW30i/P8m8dm69iwxOJH/YWc8TRDNygy3W9vsTkj8cqDU1zwXsgmSNnC/Z3782&#10;+Sfs9oEDZYpeuxCXoQ1EryT/Nfv7l2GwASdoPYDLbiB6ZKCw5mFur+EudDhB63Z8FyYtW1s+y/CM&#10;HzjBX36idkGWyMIcvJMZYu28WRv6/3CCXHi1C7JERnbwTu+Nha1wxy+cIAtvtQtyGS5O3qmdL1sC&#10;OEmrf2snEO/Uzpdl5NxqLQ5rM8KJWtN4O4F459O9JLkLOLPH1tZQNxzCiewEYqt3e/9zTpV9/a0Z&#10;gB1AcCI7gfhWNhPkPErkBsMiM4DaObUMO4DgRHYCsZeeZ07ZZAAnOmsnUH5v1hfSAkgYCd5Pz30C&#10;wMmO3gmU5P9u8Tk9ZX8D9h5aDxzUXoQJHL0TqJUYSmRmYBvqddkBBBeQRFu7QEuM3gm09sFhmaEo&#10;Bm05PlmInYUdQHABrZ1A2dM9Ss+aw6dIUknisHj461hm7SQj6WWynYEdQHARR+8EWjsDeBelGDxl&#10;ZpCEX0b5adu9W7tZbsU8S+ucSijiMIGeUfnIi7UnOWyJtKpe96JfWUn4WYPJLKy1WF9ihru37QCC&#10;C6ldoMsYPcrOTp9RM4F3kYKQGUIKTpLp7FJk81pbI/xWzLAOYAcQXMjRO4GK/Ny9C0GJJNRSFJIk&#10;U9SObkOkEGWGkkSf957X8k2yr8XoRfstWp/pDK8R+IckotqFWmLvCzbJOK9hZCJcE0lYeY8ZuaY4&#10;JJKgM1NJJGHnNSaSwEvkn/PfSpSvL8k9PzPtm9FJ/lPk95yt9V5zbIBJJOHVLtQSI3cCtSSR5vUc&#10;NTO4Y5y5wJrCWHtNy8hnDEwiF2TtQi1x1qgyI2yFYH3kuJ2ldS4l7ACCifTsBDprIbXVnhJ/jL3W&#10;bHrkd9de0zKusCgPj9FTAM4aVfYklKdEZmJpx7VadmcusuZ3115TCTuAYEKtVstZo8rWlsIknLy2&#10;/O9RC61HRd5P3lcSfnrry5Fz7etLnNWyCzuA4IJaI7ezdm60Xld23Sylv5x/l6SZ0XLte2aMshMp&#10;xzkFLQn/k9bW3bPUXssy7ACCCc3aVmiNKHt2lGTknK8rhSGzihSHoxeYMzJP4n5N9Ft64q21kVYB&#10;2YMdQHBRM+4Eymi+9lqWMWJHSRJw2dNfikQSbApFIgk7BaNEkngi/z//LVG+Nt9Xknt+XpJiXuOW&#10;JP9Jq2Cf0bLLsau9lmXYAQQT6km2o5NYS5Jy7XWUOLPXfbZWwU6BOFqKTu21LOPocwjokAuzdsEu&#10;4+idQK2E8uQdJa3P64yWXX5n7bWUePLnBdObbSdQWiq111Ei//3JMgOqHZfEGbMjO4DgwlojuPS2&#10;jzTb65lN1iBqx6XEke2Wnhnk0z8vmFou0NqFW+LoEdyIHUB31vq8jmzZ9ewAet2yC0xkpp1APSPK&#10;p+8oaX1eR7bsenYAnXU3OdBhpp1ArR1AiSNbHDNqHaMjWy6tbakJW0BhYj2j7owqM93fO+wAamt9&#10;XlkjOIodQHADR98duzXsKPml9XmVm9f2jk87khI+L7iA1tbLWeKMG51m5PMChkn7pXYBzxQZbeon&#10;/+LzAoaavQ2knfB7Pi9gmJlHlUl2RpO/5/MChurZhnl0pJVgL3mdzwsYKiPLbN+rXdxHR3aa5PXw&#10;ns8LGC53nGYXRy7qJJijIr3j/F6JZB2fFwAAAAAAAAAAAAAAAAAAAAAAAAAAAAAAAAAAAAAAAAAA&#10;AAAAAAAAAAAAAAAAAAAAAAAAAAAAAAAAAAAAAAAAAAAAAAAAAAAAAAAAAAAAAAAAAAAAAAAAAAAA&#10;AAAAAMBT/fbb/wGw3UmSMDxRdAAAAABJRU5ErkJgglBLAwQKAAAAAAAAACEAiQ+p3P0LAAD9CwAA&#10;FAAAAGRycy9tZWRpYS9pbWFnZTguc3ZnPHN2ZyB2aWV3Qm94PSIwIDAgOTYgOTYiIHhtbG5zPSJo&#10;dHRwOi8vd3d3LnczLm9yZy8yMDAwL3N2ZyIgeG1sbnM6eGxpbms9Imh0dHA6Ly93d3cudzMub3Jn&#10;LzE5OTkveGxpbmsiIGlkPSJJY29uc19QaWdneUJhbmtfTSIgb3ZlcmZsb3c9ImhpZGRlbiI+PGcg&#10;aWQ9Ikljb25zIj48cGF0aCBkPSJNMTAgNTUuOCAxMy43IDU2LjdDMTQuMyA1Ni45IDE0LjggNTcu&#10;MyAxNS4xIDU3LjkgMTYuOCA2MS44IDE5LjQgNjUuMyAyMi42IDY4LjIgMjIuOSA2OC41IDIzLjIg&#10;NjguOSAyMy4zIDY5LjRMMjQuOCA3OC41QzI1IDc5LjUgMjUuOCA4MC4yIDI2LjggODAuMkwzMy40&#10;IDgwLjJDMzQuNCA4MC4yIDM1LjIgNzkuNSAzNS40IDc4LjVMMzUuOSA3NS4zQzM2LjcgNzUuNSAz&#10;Ny41IDc1LjcgMzguMyA3NS44TDM5LjEgNzUuOUM0MC40IDc2LjEgNDEuOCA3Ni4yIDQzLjEgNzYu&#10;MiA0NS44IDc2LjIgNDguNiA3NS44IDUxLjIgNzUuMUw1MS44IDc4LjVDNTIgNzkuNSA1Mi44IDgw&#10;LjIgNTMuOCA4MC4yTDYwLjQgODAuMkM2MS40IDgwLjIgNjIuMiA3OS41IDYyLjQgNzguNUw2My45&#10;IDY5LjRDNjQgNjguOSA2NC4yIDY4LjUgNjQuNiA2OC4yIDY0LjkgNjcuOSA2NS4yIDY3LjYgNjUu&#10;NSA2Ny40TDY2LjQgNjYuNkM3MS41IDYxLjUgNzUgNTUuMSA3NSA0OCA3NSA0Ni4zIDc0LjggNDQu&#10;NyA3NC40IDQzLjFMNzQgNDEuOEM3NS40IDQxLjMgNzYuOCA0MSA3OC4zIDQxIDc3LjYgNDIuMiA3&#10;Ny4xIDQzLjUgNzcgNDQuOCA3Ni44IDQ2LjQgNzcuMyA0Ny45IDc4LjIgNDkuMSA3OSA1MCA4MC4y&#10;IDUwLjUgODEuNCA1MC40IDgzIDUwLjMgODQuNSA0OS4zIDg1IDQ3LjcgODUuOSA0NS42IDg1LjQg&#10;NDMuMiA4My44IDQxLjUgODMuMyA0MSA4Mi44IDQwLjUgODIuMiA0MC4yIDgzLjcgMzkuNyA4NS40&#10;IDM5LjUgODcgMzkuNyA4Ny42IDM5LjcgODggMzkuMyA4OC4xIDM4LjggODguMSAzOC4yIDg3Ljcg&#10;MzcuOCA4Ny4yIDM3LjdMODcuMiAzNy43QzgzLjggMzcuNSA4MS41IDM4LjEgODAgMzkuMiA3Ny44&#10;IDM4LjcgNzUuNSAzOC45IDczLjQgMzkuOEw3My4yIDM5LjJDNjguNSAyOC4xIDU1LjQgMjAgNDMg&#10;MjAgMzguNyAyMCAzNC40IDIxIDMwLjUgMjIuOEwxOC4yIDE3QzE4LjEgMTYuOSAxNy45IDE2Ljkg&#10;MTcuOCAxNi45IDE3LjIgMTYuOSAxNi44IDE3LjMgMTYuOCAxNy45IDE2LjggMTggMTYuOCAxOC4x&#10;IDE2LjggMTguMkwyMC44IDI5LjVDMjAuNSAyOS44IDIwLjIgMzAuMiAxOS44IDMwLjYgMTkuOCAz&#10;MC42IDE5LjcgMzAuNyAxOS43IDMwLjcgMTcuOCAzMi45IDE2LjIgMzUuNCAxNSAzOC4xIDE0Ljgg&#10;MzguNyAxNC4yIDM5LjIgMTMuNiAzOS4zTDEwIDQwLjJDOC4yIDQwLjYgNi45IDQyLjMgNyA0NC4x&#10;TDcgNTEuOUM3IDUzLjcgOC4yIDU1LjMgMTAgNTUuOFpNNzkgNDVDNzkuMSA0My43IDc5LjYgNDIu&#10;NSA4MC40IDQxLjUgODEuMiA0MS45IDgxLjkgNDIuNCA4Mi40IDQzIDgzLjQgNDQgODMuOCA0NS42&#10;IDgzLjIgNDcgODMgNDcuOCA4Mi4yIDQ4LjQgODEuNCA0OC40IDgwLjggNDguNCA4MC4xIDQ4LjIg&#10;NzkuNyA0Ny43IDc5LjEgNDcgNzguOSA0NiA3OSA0NVpNOSA0NC4xQzguOSA0My4yIDkuNiA0Mi40&#10;IDEwLjQgNDIuMkwxMC40IDQyLjIgMTAuNCA0Mi4yIDE0IDQxLjMgMTQgNDEuMyAxNCA0MS4zQzE1&#10;LjIgNDEgMTYuMyA0MC4xIDE2LjcgMzguOSAxNy43IDM2LjYgMTkuMSAzNC41IDIwLjcgMzIuNkwy&#10;MC43IDMyLjZDMjEuOCAzMS40IDIyLjkgMzAuMyAyNC4yIDI5LjMgMjQuNiAyOSAyNC43IDI4LjMg&#10;MjQuMyAyNy45IDI0IDI3LjUgMjMuMyAyNy40IDIyLjkgMjcuOEwyMi45IDI3LjhDMjIuOSAyNy44&#10;IDIyLjYgMjggMjIuMyAyOC4zTDE5LjQgMjBDMTkuNCAyMCAxOS40IDIwIDE5LjQgMjAgMTkuNCAy&#10;MCAxOS40IDIwIDE5LjQgMjBMMjkuNSAyNC44IDMwLjMgMjUuMiAzMS4xIDI0LjhDMzUgMjIuOSAz&#10;OSAyMiA0MyAyMiA1NC44IDIyIDY3IDI5LjcgNzEuMyA0MEw3Mi41IDQzLjdDNzIuOSA0NS4xIDcz&#10;IDQ2LjYgNzMgNDguMSA3MyA1NC40IDY5LjkgNjAuNyA2NC4xIDY2IDYyLjIgNjcuNyA1OS43IDY5&#10;LjYgNTkuNiA2OS42IDU5LjIgNjkuOSA1OS4xIDcwLjYgNTkuNCA3MSA1OS42IDcxLjIgNTkuOSA3&#10;MS40IDYwLjIgNzEuNCA2MC40IDcxLjQgNjAuNiA3MS4zIDYwLjggNzEuMiA2MC44IDcxLjIgNjEu&#10;MSA3MC45IDYxLjYgNzAuNkw2MC4zIDc4LjJDNjAuMyA3OC4yIDYwLjMgNzguMyA2MC4zIDc4LjNM&#10;NjAuMyA3OC4zIDUzLjcgNzguM0M1My43IDc4LjMgNTMuNyA3OC4zIDUzLjcgNzguMkw1My4xIDc0&#10;LjggNTIuNyA3Mi42IDUwLjYgNzMuMkM0OC4xIDczLjkgNDUuNiA3NC4yIDQzIDc0LjIgNDEuNSA3&#10;NC4yIDQwIDc0LjEgMzguNSA3My44IDM2LjMgNzMuNCAzNC4yIDcyLjcgMzIuMSA3MS45IDMxLjYg&#10;NzEuNyAzMSA3MS45IDMwLjggNzIuNCAzMC42IDcyLjkgMzAuOCA3My41IDMxLjMgNzMuNyAzMS45&#10;IDc0IDMyLjggNzQuMyAzMy44IDc0LjZMMzMuOSA3NSAzMy40IDc4LjFDMzMuNCA3OC4yIDMzLjQg&#10;NzguMiAzMy40IDc4LjJMMzMuNCA3OC4yIDI2LjggNzguMkMyNi44IDc4LjIgMjYuOCA3OC4xIDI2&#10;LjggNzguMUwyNS4zIDY5IDI1LjMgNjkgMjUuMyA2OUMyNS4xIDY4LjIgMjQuNyA2Ny40IDI0LjEg&#10;NjYuOEwyNC4xIDY2LjggMjQuMSA2Ni44QzIxLjEgNjQuMSAxOC43IDYwLjggMTcuMSA1Ny4yTDE3&#10;LjEgNTcuMiAxNy4xIDU3LjJDMTYuNiA1Ni4yIDE1LjcgNTUuNCAxNC41IDU1TDE0LjQgNTUgMTQu&#10;MyA1NSAxMC42IDU0LjFDOS43IDUzLjkgOS4xIDUzLjEgOS4xIDUyLjFMOS4xIDQ0LjFaIi8+PHBh&#10;dGggZD0iTTM2LjYgMjcuN0MzOC41IDI3LjIgNDAuNSAyNyA0Mi41IDI3IDQ2LjUgMjcuMSA1MC41&#10;IDI3LjkgNTQuMiAyOS42IDU0LjcgMjkuOCA1NS4zIDI5LjYgNTUuNSAyOS4xIDU1LjcgMjguNiA1&#10;NS41IDI4IDU1IDI3LjhMNTUgMjcuOEM1MS4xIDI2IDQ2LjggMjUuMSA0Mi41IDI1LjEgNDAuMyAy&#10;NS4xIDM4LjEgMjUuNCAzNiAyNS45IDM1LjUgMjYgMzUuMSAyNi42IDM1LjMgMjcuMSAzNS41IDI3&#10;LjYgMzYgMjggMzYuNSAyNy44TDM2LjUgMjcuOEMzNi41IDI3LjcgMzYuNSAyNy43IDM2LjYgMjcu&#10;N1oiLz48L2c+PC9zdmc+UEsDBBQABgAIAAAAIQDGrSAx3wAAAAcBAAAPAAAAZHJzL2Rvd25yZXYu&#10;eG1sTI9Ba8JAFITvhf6H5RV6q5uoUZtmIyJtTyJUC6W3Z/aZBLNvQ3ZN4r/v9tQehxlmvsnWo2lE&#10;T52rLSuIJxEI4sLqmksFn8e3pxUI55E1NpZJwY0crPP7uwxTbQf+oP7gSxFK2KWooPK+TaV0RUUG&#10;3cS2xME7286gD7Irpe5wCOWmkdMoWkiDNYeFClvaVlRcDlej4H3AYTOLX/vd5by9fR+T/dcuJqUe&#10;H8bNCwhPo/8Lwy9+QIc8MJ3slbUTjYJwxCtYzKcggrt6TpYgTgpm82UCMs/kf/78BwAA//8DAFBL&#10;AwQUAAYACAAAACEA+9JF7vAAAAC9BAAAGQAAAGRycy9fcmVscy9lMm9Eb2MueG1sLnJlbHO8lM1q&#10;AyEURveFvoPcfceZSTIJIU42pZBtSR9A9I4jHX9QG5q3r1AKDaR259Irnu/wXfBw/DQLuWCI2lkG&#10;XdMCQSuc1FYxeDu/PO2AxMSt5IuzyOCKEY7j48PhFRee8qM4ax9JptjIYE7J7ymNYkbDY+M82nwz&#10;uWB4ysegqOfinSukfdsONPxmwHjDJCfJIJxkzj9ffU7+n+2mSQt8duLDoE13Iqg2OTsDeVCYGBiU&#10;mn8Pd028KKD3HVZ1HFaNt386bOs4bEsOfR2HvrSLro5DV+phqOMwlHrY1HHYlHpY13FY//RAbz6d&#10;8QsAAP//AwBQSwECLQAUAAYACAAAACEAqNbHqBMBAABJAgAAEwAAAAAAAAAAAAAAAAAAAAAAW0Nv&#10;bnRlbnRfVHlwZXNdLnhtbFBLAQItABQABgAIAAAAIQA4/SH/1gAAAJQBAAALAAAAAAAAAAAAAAAA&#10;AEQBAABfcmVscy8ucmVsc1BLAQItABQABgAIAAAAIQC/RDZhyQkAAGNLAAAOAAAAAAAAAAAAAAAA&#10;AEMCAABkcnMvZTJvRG9jLnhtbFBLAQItAAoAAAAAAAAAIQABJ/We1SYAANUmAAAUAAAAAAAAAAAA&#10;AAAAADgMAABkcnMvbWVkaWEvaW1hZ2UxLnBuZ1BLAQItAAoAAAAAAAAAIQAKwKslmBYAAJgWAAAU&#10;AAAAAAAAAAAAAAAAAD8zAABkcnMvbWVkaWEvaW1hZ2UyLnN2Z1BLAQItAAoAAAAAAAAAIQAEluCM&#10;1RwAANUcAAAUAAAAAAAAAAAAAAAAAAlKAABkcnMvbWVkaWEvaW1hZ2UzLnBuZ1BLAQItAAoAAAAA&#10;AAAAIQB4k7exLgcAAC4HAAAUAAAAAAAAAAAAAAAAABBnAABkcnMvbWVkaWEvaW1hZ2U0LnN2Z1BL&#10;AQItAAoAAAAAAAAAIQB9nTXxrRcAAK0XAAAUAAAAAAAAAAAAAAAAAHBuAABkcnMvbWVkaWEvaW1h&#10;Z2U1LnBuZ1BLAQItAAoAAAAAAAAAIQDj/xNu0QEAANEBAAAUAAAAAAAAAAAAAAAAAE+GAABkcnMv&#10;bWVkaWEvaW1hZ2U2LnN2Z1BLAQItAAoAAAAAAAAAIQAqigaPCBkAAAgZAAAUAAAAAAAAAAAAAAAA&#10;AFKIAABkcnMvbWVkaWEvaW1hZ2U3LnBuZ1BLAQItAAoAAAAAAAAAIQCJD6nc/QsAAP0LAAAUAAAA&#10;AAAAAAAAAAAAAIyhAABkcnMvbWVkaWEvaW1hZ2U4LnN2Z1BLAQItABQABgAIAAAAIQDGrSAx3wAA&#10;AAcBAAAPAAAAAAAAAAAAAAAAALutAABkcnMvZG93bnJldi54bWxQSwECLQAUAAYACAAAACEA+9JF&#10;7vAAAAC9BAAAGQAAAAAAAAAAAAAAAADHrgAAZHJzL19yZWxzL2Uyb0RvYy54bWwucmVsc1BLBQYA&#10;AAAADQANAEoDAADurwAAAAA=&#10;">
                <v:shape id="Google Shape;36;p1" o:spid="_x0000_s1120" type="#_x0000_t202" style="position:absolute;left:25476;top:5648;width:11017;height:1054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a65axAAAANsAAAAPAAAAZHJzL2Rvd25yZXYueG1sRI/dasJA&#10;FITvBd9hOYXemY1atKSuIoJ/qJTY0utD9jQJZs+G7FZTn94VBC+HmfmGmcxaU4kzNa60rKAfxSCI&#10;M6tLzhV8fy177yCcR9ZYWSYF/+RgNu12Jphoe+GUzkefiwBhl6CCwvs6kdJlBRl0ka2Jg/drG4M+&#10;yCaXusFLgJtKDuJ4JA2WHBYKrGlRUHY6/hkFtB3vDuvhcu9/rjvMr5R+DlepUq8v7fwDhKfWP8OP&#10;9kYreOvD/Uv4AXJ6AwAA//8DAFBLAQItABQABgAIAAAAIQDb4fbL7gAAAIUBAAATAAAAAAAAAAAA&#10;AAAAAAAAAABbQ29udGVudF9UeXBlc10ueG1sUEsBAi0AFAAGAAgAAAAhAFr0LFu/AAAAFQEAAAsA&#10;AAAAAAAAAAAAAAAAHwEAAF9yZWxzLy5yZWxzUEsBAi0AFAAGAAgAAAAhAA5rrlrEAAAA2wAAAA8A&#10;AAAAAAAAAAAAAAAABwIAAGRycy9kb3ducmV2LnhtbFBLBQYAAAAAAwADALcAAAD4AgAAAAA=&#10;" filled="f" stroked="f">
                  <v:textbox inset="2mm,2mm,2mm,2mm">
                    <w:txbxContent>
                      <w:p w14:paraId="55F38F4C" w14:textId="77777777" w:rsidR="00B056ED" w:rsidRDefault="00B056ED" w:rsidP="00B056ED">
                        <w:pPr>
                          <w:spacing w:before="0" w:after="0" w:line="288" w:lineRule="auto"/>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Benefits we don’t count as income, like:</w:t>
                        </w:r>
                      </w:p>
                      <w:p w14:paraId="7BCD2CC6" w14:textId="77777777" w:rsidR="00B056ED" w:rsidRDefault="00B056ED" w:rsidP="00B056ED">
                        <w:pPr>
                          <w:spacing w:before="0" w:after="0" w:line="288" w:lineRule="auto"/>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 xml:space="preserve">- Education Allowance </w:t>
                        </w:r>
                      </w:p>
                      <w:p w14:paraId="093BA3CA" w14:textId="77777777" w:rsidR="00B056ED" w:rsidRDefault="00B056ED" w:rsidP="00B056ED">
                        <w:pPr>
                          <w:spacing w:before="0" w:after="0" w:line="288" w:lineRule="auto"/>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v:textbox>
                </v:shape>
                <v:shape id="Google Shape;35;p1" o:spid="_x0000_s1121" type="#_x0000_t202" style="position:absolute;left:2253;top:4924;width:11748;height:130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TAtxAAAANsAAAAPAAAAZHJzL2Rvd25yZXYueG1sRI/dasJA&#10;FITvBd9hOYJ3uvGHKqmrSMG2oiKxpdeH7DEJZs+G7KrRp3cLgpfDzHzDzBaNKcWFaldYVjDoRyCI&#10;U6sLzhT8/qx6UxDOI2ssLZOCGzlYzNutGcbaXjmhy8FnIkDYxagg976KpXRpTgZd31bEwTva2qAP&#10;ss6krvEa4KaUwyh6kwYLDgs5VvSRU3o6nI0CWk82u6/Rauv/7hvM7pTsR5+JUt1Os3wH4anxr/Cz&#10;/a0VjIfw/yX8ADl/AAAA//8DAFBLAQItABQABgAIAAAAIQDb4fbL7gAAAIUBAAATAAAAAAAAAAAA&#10;AAAAAAAAAABbQ29udGVudF9UeXBlc10ueG1sUEsBAi0AFAAGAAgAAAAhAFr0LFu/AAAAFQEAAAsA&#10;AAAAAAAAAAAAAAAAHwEAAF9yZWxzLy5yZWxzUEsBAi0AFAAGAAgAAAAhAP65MC3EAAAA2wAAAA8A&#10;AAAAAAAAAAAAAAAABwIAAGRycy9kb3ducmV2LnhtbFBLBQYAAAAAAwADALcAAAD4AgAAAAA=&#10;" filled="f" stroked="f">
                  <v:textbox inset="2mm,2mm,2mm,2mm">
                    <w:txbxContent>
                      <w:p w14:paraId="40398BC8" w14:textId="77777777" w:rsidR="00B056ED" w:rsidRDefault="00B056ED" w:rsidP="00B056ED">
                        <w:pPr>
                          <w:spacing w:line="288" w:lineRule="auto"/>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Any income received by household members 18 years and over, like:</w:t>
                        </w:r>
                        <w:r>
                          <w:rPr>
                            <w:rFonts w:ascii="Arial Nova Light" w:eastAsia="HELVETICA NEUE LIGHT" w:hAnsi="Arial Nova Light" w:cs="HELVETICA NEUE LIGHT"/>
                            <w:sz w:val="16"/>
                            <w:szCs w:val="16"/>
                          </w:rPr>
                          <w:br/>
                          <w:t>- Wages</w:t>
                        </w:r>
                        <w:r>
                          <w:rPr>
                            <w:rFonts w:ascii="Arial Nova Light" w:eastAsia="HELVETICA NEUE LIGHT" w:hAnsi="Arial Nova Light" w:cs="HELVETICA NEUE LIGHT"/>
                            <w:sz w:val="16"/>
                            <w:szCs w:val="16"/>
                          </w:rPr>
                          <w:br/>
                          <w:t>- Primary Centrelink payments</w:t>
                        </w:r>
                        <w:r>
                          <w:rPr>
                            <w:rFonts w:ascii="Arial Nova Light" w:eastAsia="HELVETICA NEUE LIGHT" w:hAnsi="Arial Nova Light" w:cs="HELVETICA NEUE LIGHT"/>
                            <w:sz w:val="16"/>
                            <w:szCs w:val="16"/>
                          </w:rPr>
                          <w:br/>
                          <w:t xml:space="preserve">- Investment earnings </w:t>
                        </w:r>
                      </w:p>
                    </w:txbxContent>
                  </v:textbox>
                </v:shape>
                <v:shape id="Google Shape;43;p1" o:spid="_x0000_s1122" type="#_x0000_t202" style="position:absolute;left:15290;top:5286;width:9989;height:309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9ZW2xAAAANsAAAAPAAAAZHJzL2Rvd25yZXYueG1sRI9Ba8JA&#10;FITvBf/D8gRvurGRWqKrlIJVUZHY0vMj+0yC2bchu2r017sFocdhZr5hpvPWVOJCjSstKxgOIhDE&#10;mdUl5wp+vhf9dxDOI2usLJOCGzmYzzovU0y0vXJKl4PPRYCwS1BB4X2dSOmyggy6ga2Jg3e0jUEf&#10;ZJNL3eA1wE0lX6PoTRosOSwUWNNnQdnpcDYKaD3e7JbxYut/7xvM75Tu469UqV63/ZiA8NT6//Cz&#10;vdIKRjH8fQk/QM4eAAAA//8DAFBLAQItABQABgAIAAAAIQDb4fbL7gAAAIUBAAATAAAAAAAAAAAA&#10;AAAAAAAAAABbQ29udGVudF9UeXBlc10ueG1sUEsBAi0AFAAGAAgAAAAhAFr0LFu/AAAAFQEAAAsA&#10;AAAAAAAAAAAAAAAAHwEAAF9yZWxzLy5yZWxzUEsBAi0AFAAGAAgAAAAhAJH1lbbEAAAA2wAAAA8A&#10;AAAAAAAAAAAAAAAABwIAAGRycy9kb3ducmV2LnhtbFBLBQYAAAAAAwADALcAAAD4AgAAAAA=&#10;" filled="f" stroked="f">
                  <v:textbox inset="2mm,2mm,2mm,2mm">
                    <w:txbxContent>
                      <w:p w14:paraId="72C9C541" w14:textId="77777777" w:rsidR="00B056ED" w:rsidRDefault="00B056ED" w:rsidP="00B056ED">
                        <w:pPr>
                          <w:spacing w:line="288" w:lineRule="auto"/>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Family Tax Benefit</w:t>
                        </w:r>
                      </w:p>
                    </w:txbxContent>
                  </v:textbox>
                </v:shape>
                <v:shape id="Google Shape;37;p1" o:spid="_x0000_s1123" type="#_x0000_t202" style="position:absolute;left:14204;top:12620;width:9639;height:434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UKhZxAAAANsAAAAPAAAAZHJzL2Rvd25yZXYueG1sRI9Ba8JA&#10;FITvgv9heYK3urFaW6KrSEGrqEhs8fzIPpNg9m3IbjX6691CweMwM98wk1ljSnGh2hWWFfR7EQji&#10;1OqCMwU/34uXDxDOI2ssLZOCGzmYTdutCcbaXjmhy8FnIkDYxagg976KpXRpTgZdz1bEwTvZ2qAP&#10;ss6krvEa4KaUr1E0kgYLDgs5VvSZU3o+/BoFtH7f7L4Gi60/3jeY3SnZD5aJUt1OMx+D8NT4Z/i/&#10;vdIKhm/w9yX8ADl9AAAA//8DAFBLAQItABQABgAIAAAAIQDb4fbL7gAAAIUBAAATAAAAAAAAAAAA&#10;AAAAAAAAAABbQ29udGVudF9UeXBlc10ueG1sUEsBAi0AFAAGAAgAAAAhAFr0LFu/AAAAFQEAAAsA&#10;AAAAAAAAAAAAAAAAHwEAAF9yZWxzLy5yZWxzUEsBAi0AFAAGAAgAAAAhAHFQqFnEAAAA2wAAAA8A&#10;AAAAAAAAAAAAAAAABwIAAGRycy9kb3ducmV2LnhtbFBLBQYAAAAAAwADALcAAAD4AgAAAAA=&#10;" filled="f" stroked="f">
                  <v:textbox inset="2mm,2mm,2mm,2mm">
                    <w:txbxContent>
                      <w:p w14:paraId="62A48D54" w14:textId="77777777" w:rsidR="00B056ED" w:rsidRDefault="00B056ED" w:rsidP="00B056ED">
                        <w:pP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Commonwealth Rent Assistance</w:t>
                        </w:r>
                      </w:p>
                    </w:txbxContent>
                  </v:textbox>
                </v:shape>
                <v:shape id="Graphic 44" o:spid="_x0000_s1124" type="#_x0000_t75" alt="Stuffed Toy outline" style="position:absolute;left:15109;top:1167;width:4477;height:443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n1DbvQAAANsAAAAPAAAAZHJzL2Rvd25yZXYueG1sRE/LqsIw&#10;EN0L/kMYwZ2mCopUo4goiLtbdT82Y1NsJrWJtf69WVxweTjv1aazlWip8aVjBZNxAoI4d7rkQsHl&#10;fBgtQPiArLFyTAo+5GGz7vdWmGr35j9qs1CIGMI+RQUmhDqV0ueGLPqxq4kjd3eNxRBhU0jd4DuG&#10;20pOk2QuLZYcGwzWtDOUP7KXVXB+3faTMptPr4enOW2PJ79vnwulhoNuuwQRqAs/8b/7qBXM4vr4&#10;Jf4Auf4CAAD//wMAUEsBAi0AFAAGAAgAAAAhANvh9svuAAAAhQEAABMAAAAAAAAAAAAAAAAAAAAA&#10;AFtDb250ZW50X1R5cGVzXS54bWxQSwECLQAUAAYACAAAACEAWvQsW78AAAAVAQAACwAAAAAAAAAA&#10;AAAAAAAfAQAAX3JlbHMvLnJlbHNQSwECLQAUAAYACAAAACEAa59Q270AAADbAAAADwAAAAAAAAAA&#10;AAAAAAAHAgAAZHJzL2Rvd25yZXYueG1sUEsFBgAAAAADAAMAtwAAAPECAAAAAA==&#10;">
                  <v:imagedata r:id="rId28" o:title="Stuffed Toy outline"/>
                </v:shape>
                <v:shape id="Graphic 46" o:spid="_x0000_s1125" type="#_x0000_t75" alt="Money outline" style="position:absolute;left:3476;top:126;width:4057;height:538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ZGkTxQAAANsAAAAPAAAAZHJzL2Rvd25yZXYueG1sRI9da8Iw&#10;FIbvBf9DOMLubKqbH1SjiDBQ2MDpmLeH5qwta05KkrXdfr0RBrt8eT8e3vW2N7VoyfnKsoJJkoIg&#10;zq2uuFDwfnkeL0H4gKyxtkwKfsjDdjMcrDHTtuM3as+hEHGEfYYKyhCaTEqfl2TQJ7Yhjt6ndQZD&#10;lK6Q2mEXx00tp2k6lwYrjoQSG9qXlH+dv02E/Kbu9dq9LJ5m0+OlO80f28XHVamHUb9bgQjUh//w&#10;X/ugFcwmcP8Sf4Dc3AAAAP//AwBQSwECLQAUAAYACAAAACEA2+H2y+4AAACFAQAAEwAAAAAAAAAA&#10;AAAAAAAAAAAAW0NvbnRlbnRfVHlwZXNdLnhtbFBLAQItABQABgAIAAAAIQBa9CxbvwAAABUBAAAL&#10;AAAAAAAAAAAAAAAAAB8BAABfcmVscy8ucmVsc1BLAQItABQABgAIAAAAIQBsZGkTxQAAANsAAAAP&#10;AAAAAAAAAAAAAAAAAAcCAABkcnMvZG93bnJldi54bWxQSwUGAAAAAAMAAwC3AAAA+QIAAAAA&#10;">
                  <v:imagedata r:id="rId29" o:title="Money outline"/>
                </v:shape>
                <v:shape id="Graphic 47" o:spid="_x0000_s1126" type="#_x0000_t75" alt="Home outline" style="position:absolute;left:14883;top:8138;width:5074;height:486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fGJpvgAAANsAAAAPAAAAZHJzL2Rvd25yZXYueG1sRI/BCsIw&#10;EETvgv8QVvCmqYIi1SgiFHrUKoi3pVnbYrMpTaz1740geBxm5g2z2fWmFh21rrKsYDaNQBDnVldc&#10;KLick8kKhPPIGmvLpOBNDnbb4WCDsbYvPlGX+UIECLsYFZTeN7GULi/JoJvahjh4d9sa9EG2hdQt&#10;vgLc1HIeRUtpsOKwUGJDh5LyR/Y0CnRt0mOnj93zdM3TW3ZJ9tU9UWo86vdrEJ56/w//2qlWsJjD&#10;90v4AXL7AQAA//8DAFBLAQItABQABgAIAAAAIQDb4fbL7gAAAIUBAAATAAAAAAAAAAAAAAAAAAAA&#10;AABbQ29udGVudF9UeXBlc10ueG1sUEsBAi0AFAAGAAgAAAAhAFr0LFu/AAAAFQEAAAsAAAAAAAAA&#10;AAAAAAAAHwEAAF9yZWxzLy5yZWxzUEsBAi0AFAAGAAgAAAAhAAh8Ymm+AAAA2wAAAA8AAAAAAAAA&#10;AAAAAAAABwIAAGRycy9kb3ducmV2LnhtbFBLBQYAAAAAAwADALcAAADyAgAAAAA=&#10;">
                  <v:imagedata r:id="rId30" o:title="Home outline"/>
                </v:shape>
                <v:shape id="Text Box 48" o:spid="_x0000_s1127" type="#_x0000_t202" style="position:absolute;left:7595;top:1167;width:6020;height:415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VQ8CxQAAANsAAAAPAAAAZHJzL2Rvd25yZXYueG1sRI9BawIx&#10;FITvBf9DeEIvpWZrtS2rUYpQ2MNe1FLo7bF53SxuXtYkrtt/bwTB4zAz3zDL9WBb0ZMPjWMFL5MM&#10;BHHldMO1gu/91/MHiBCRNbaOScE/BVivRg9LzLU785b6XaxFgnDIUYGJsculDJUhi2HiOuLk/Tlv&#10;MSbpa6k9nhPctnKaZW/SYsNpwWBHG0PVYXeyCvqfYqa3vYn+aVMWWXEoj++/pVKP4+FzASLSEO/h&#10;W7vQCuavcP2SfoBcXQAAAP//AwBQSwECLQAUAAYACAAAACEA2+H2y+4AAACFAQAAEwAAAAAAAAAA&#10;AAAAAAAAAAAAW0NvbnRlbnRfVHlwZXNdLnhtbFBLAQItABQABgAIAAAAIQBa9CxbvwAAABUBAAAL&#10;AAAAAAAAAAAAAAAAAB8BAABfcmVscy8ucmVsc1BLAQItABQABgAIAAAAIQB3VQ8CxQAAANsAAAAP&#10;AAAAAAAAAAAAAAAAAAcCAABkcnMvZG93bnJldi54bWxQSwUGAAAAAAMAAwC3AAAA+QIAAAAA&#10;" filled="f" stroked="f" strokeweight=".5pt">
                  <v:textbox>
                    <w:txbxContent>
                      <w:p w14:paraId="5F20D8C0" w14:textId="77777777" w:rsidR="00B056ED" w:rsidRPr="00807342" w:rsidRDefault="00B056ED" w:rsidP="00B056ED">
                        <w:pPr>
                          <w:rPr>
                            <w:rFonts w:ascii="Yu Gothic UI Semibold" w:eastAsia="Yu Gothic UI Semibold" w:hAnsi="Yu Gothic UI Semibold"/>
                            <w:color w:val="00B050"/>
                            <w:sz w:val="30"/>
                            <w:szCs w:val="30"/>
                          </w:rPr>
                        </w:pPr>
                        <w:r w:rsidRPr="00807342">
                          <w:rPr>
                            <w:rFonts w:ascii="Yu Gothic UI Semibold" w:eastAsia="Yu Gothic UI Semibold" w:hAnsi="Yu Gothic UI Semibold" w:hint="eastAsia"/>
                            <w:color w:val="00B050"/>
                            <w:sz w:val="30"/>
                            <w:szCs w:val="30"/>
                            <w:highlight w:val="yellow"/>
                          </w:rPr>
                          <w:t>25%</w:t>
                        </w:r>
                      </w:p>
                    </w:txbxContent>
                  </v:textbox>
                </v:shape>
                <v:shape id="Text Box 49" o:spid="_x0000_s1128" type="#_x0000_t202" style="position:absolute;left:19319;top:1348;width:5385;height:393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vJd2xQAAANsAAAAPAAAAZHJzL2Rvd25yZXYueG1sRI9PawIx&#10;FMTvBb9DeIVeSs22qJWtUYog7GEv/kHw9tg8N4ublzWJ6/bbN4WCx2FmfsMsVoNtRU8+NI4VvI8z&#10;EMSV0w3XCg77zdscRIjIGlvHpOCHAqyWo6cF5trdeUv9LtYiQTjkqMDE2OVShsqQxTB2HXHyzs5b&#10;jEn6WmqP9wS3rfzIspm02HBaMNjR2lB12d2sgv5YTPS2N9G/rssiKy7l9fNUKvXyPHx/gYg0xEf4&#10;v11oBdMJ/H1JP0AufwEAAP//AwBQSwECLQAUAAYACAAAACEA2+H2y+4AAACFAQAAEwAAAAAAAAAA&#10;AAAAAAAAAAAAW0NvbnRlbnRfVHlwZXNdLnhtbFBLAQItABQABgAIAAAAIQBa9CxbvwAAABUBAAAL&#10;AAAAAAAAAAAAAAAAAB8BAABfcmVscy8ucmVsc1BLAQItABQABgAIAAAAIQD4vJd2xQAAANsAAAAP&#10;AAAAAAAAAAAAAAAAAAcCAABkcnMvZG93bnJldi54bWxQSwUGAAAAAAMAAwC3AAAA+QIAAAAA&#10;" filled="f" stroked="f" strokeweight=".5pt">
                  <v:textbox>
                    <w:txbxContent>
                      <w:p w14:paraId="428A8615" w14:textId="77777777" w:rsidR="00B056ED" w:rsidRDefault="00B056ED" w:rsidP="00B056ED">
                        <w:pPr>
                          <w:rPr>
                            <w:rFonts w:ascii="Yu Gothic UI Semibold" w:eastAsia="Yu Gothic UI Semibold" w:hAnsi="Yu Gothic UI Semibold"/>
                            <w:color w:val="035DD3" w:themeColor="accent2"/>
                            <w:sz w:val="30"/>
                            <w:szCs w:val="30"/>
                          </w:rPr>
                        </w:pPr>
                        <w:r>
                          <w:rPr>
                            <w:rFonts w:ascii="Yu Gothic UI Semibold" w:eastAsia="Yu Gothic UI Semibold" w:hAnsi="Yu Gothic UI Semibold" w:hint="eastAsia"/>
                            <w:color w:val="035DD3" w:themeColor="accent2"/>
                            <w:sz w:val="30"/>
                            <w:szCs w:val="30"/>
                          </w:rPr>
                          <w:t>15%</w:t>
                        </w:r>
                      </w:p>
                    </w:txbxContent>
                  </v:textbox>
                </v:shape>
                <v:shape id="Text Box 486" o:spid="_x0000_s1129" type="#_x0000_t202" style="position:absolute;left:19229;top:8546;width:6877;height:493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8DLtxQAAANsAAAAPAAAAZHJzL2Rvd25yZXYueG1sRI9PawIx&#10;FMTvgt8hvEIvUrMt1crWKEUQ9rAX/yB4e2yem8XNy5rEdfvtm0Khx2FmfsMs14NtRU8+NI4VvE4z&#10;EMSV0w3XCo6H7csCRIjIGlvHpOCbAqxX49ESc+0evKN+H2uRIBxyVGBi7HIpQ2XIYpi6jjh5F+ct&#10;xiR9LbXHR4LbVr5l2VxabDgtGOxoY6i67u9WQX8q3vWuN9FPNmWRFdfy9nEulXp+Gr4+QUQa4n/4&#10;r11oBbMZ/H5JP0CufgAAAP//AwBQSwECLQAUAAYACAAAACEA2+H2y+4AAACFAQAAEwAAAAAAAAAA&#10;AAAAAAAAAAAAW0NvbnRlbnRfVHlwZXNdLnhtbFBLAQItABQABgAIAAAAIQBa9CxbvwAAABUBAAAL&#10;AAAAAAAAAAAAAAAAAB8BAABfcmVscy8ucmVsc1BLAQItABQABgAIAAAAIQCX8DLtxQAAANsAAAAP&#10;AAAAAAAAAAAAAAAAAAcCAABkcnMvZG93bnJldi54bWxQSwUGAAAAAAMAAwC3AAAA+QIAAAAA&#10;" filled="f" stroked="f" strokeweight=".5pt">
                  <v:textbox>
                    <w:txbxContent>
                      <w:p w14:paraId="4EC43764" w14:textId="77777777" w:rsidR="00B056ED" w:rsidRDefault="00B056ED" w:rsidP="00B056ED">
                        <w:pPr>
                          <w:rPr>
                            <w:rFonts w:ascii="Yu Gothic UI Semibold" w:eastAsia="Yu Gothic UI Semibold" w:hAnsi="Yu Gothic UI Semibold"/>
                            <w:color w:val="FF6F00" w:themeColor="accent4"/>
                            <w:sz w:val="30"/>
                            <w:szCs w:val="30"/>
                          </w:rPr>
                        </w:pPr>
                        <w:r>
                          <w:rPr>
                            <w:rFonts w:ascii="Yu Gothic UI Semibold" w:eastAsia="Yu Gothic UI Semibold" w:hAnsi="Yu Gothic UI Semibold" w:hint="eastAsia"/>
                            <w:color w:val="FF6F00" w:themeColor="accent4"/>
                            <w:sz w:val="30"/>
                            <w:szCs w:val="30"/>
                          </w:rPr>
                          <w:t>100%</w:t>
                        </w:r>
                      </w:p>
                    </w:txbxContent>
                  </v:textbox>
                </v:shape>
                <v:shape id="Text Box 487" o:spid="_x0000_s1130" type="#_x0000_t202" style="position:absolute;left:30048;top:1529;width:5340;height:37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IqyaxQAAANsAAAAPAAAAZHJzL2Rvd25yZXYueG1sRI9PawIx&#10;FMTvBb9DeIKXUrOV1pbVKCIIe9iLfxB6e2yem8XNy5qk6/rtm0Khx2FmfsMs14NtRU8+NI4VvE4z&#10;EMSV0w3XCk7H3csniBCRNbaOScGDAqxXo6cl5trdeU/9IdYiQTjkqMDE2OVShsqQxTB1HXHyLs5b&#10;jEn6WmqP9wS3rZxl2VxabDgtGOxoa6i6Hr6tgv5cvOl9b6J/3pZFVlzL28dXqdRkPGwWICIN8T/8&#10;1y60gvc5/H5JP0CufgAAAP//AwBQSwECLQAUAAYACAAAACEA2+H2y+4AAACFAQAAEwAAAAAAAAAA&#10;AAAAAAAAAAAAW0NvbnRlbnRfVHlwZXNdLnhtbFBLAQItABQABgAIAAAAIQBa9CxbvwAAABUBAAAL&#10;AAAAAAAAAAAAAAAAAB8BAABfcmVscy8ucmVsc1BLAQItABQABgAIAAAAIQBnIqyaxQAAANsAAAAP&#10;AAAAAAAAAAAAAAAAAAcCAABkcnMvZG93bnJldi54bWxQSwUGAAAAAAMAAwC3AAAA+QIAAAAA&#10;" filled="f" stroked="f" strokeweight=".5pt">
                  <v:textbox>
                    <w:txbxContent>
                      <w:p w14:paraId="57446643" w14:textId="77777777" w:rsidR="00B056ED" w:rsidRDefault="00B056ED" w:rsidP="00B056ED">
                        <w:pPr>
                          <w:rPr>
                            <w:rFonts w:ascii="Yu Gothic UI Semibold" w:eastAsia="Yu Gothic UI Semibold" w:hAnsi="Yu Gothic UI Semibold"/>
                            <w:color w:val="7FC7FF" w:themeColor="text1" w:themeTint="80"/>
                            <w:sz w:val="30"/>
                            <w:szCs w:val="30"/>
                          </w:rPr>
                        </w:pPr>
                        <w:r>
                          <w:rPr>
                            <w:rFonts w:ascii="Yu Gothic UI Semibold" w:eastAsia="Yu Gothic UI Semibold" w:hAnsi="Yu Gothic UI Semibold" w:hint="eastAsia"/>
                            <w:color w:val="7FC7FF" w:themeColor="text1" w:themeTint="80"/>
                            <w:sz w:val="30"/>
                            <w:szCs w:val="30"/>
                          </w:rPr>
                          <w:t>0%</w:t>
                        </w:r>
                      </w:p>
                    </w:txbxContent>
                  </v:textbox>
                </v:shape>
                <v:shape id="Graphic 488" o:spid="_x0000_s1131" type="#_x0000_t75" alt="Piggy Bank outline" style="position:absolute;left:25159;top:805;width:4769;height:506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CKoEwQAAANsAAAAPAAAAZHJzL2Rvd25yZXYueG1sRI9Bi8Iw&#10;FITvC/6H8ARva+KCa6lGEVHYxZNV8Pponm2xeSlJ1PrvNwuCx2FmvmEWq9624k4+NI41TMYKBHHp&#10;TMOVhtNx95mBCBHZYOuYNDwpwGo5+FhgbtyDD3QvYiUShEOOGuoYu1zKUNZkMYxdR5y8i/MWY5K+&#10;ksbjI8FtK7+U+pYWG04LNXa0qam8FjerwZxv+yr79Rs+7rdPfy1UZndK69GwX89BROrjO/xq/xgN&#10;0xn8f0k/QC7/AAAA//8DAFBLAQItABQABgAIAAAAIQDb4fbL7gAAAIUBAAATAAAAAAAAAAAAAAAA&#10;AAAAAABbQ29udGVudF9UeXBlc10ueG1sUEsBAi0AFAAGAAgAAAAhAFr0LFu/AAAAFQEAAAsAAAAA&#10;AAAAAAAAAAAAHwEAAF9yZWxzLy5yZWxzUEsBAi0AFAAGAAgAAAAhAGQIqgTBAAAA2wAAAA8AAAAA&#10;AAAAAAAAAAAABwIAAGRycy9kb3ducmV2LnhtbFBLBQYAAAAAAwADALcAAAD1AgAAAAA=&#10;">
                  <v:imagedata r:id="rId31" o:title="Piggy Bank outline"/>
                </v:shape>
                <v:roundrect id="Rectangle: Rounded Corners 58" o:spid="_x0000_s1132" style="position:absolute;left:40776;top:4698;width:15951;height:12897;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74dOwAAAANsAAAAPAAAAZHJzL2Rvd25yZXYueG1sRE9NawIx&#10;EL0X+h/CFLzVpIK2XY1iC4IgVrS9eBs2Y7K4mSybdF3/vTkIHh/ve7bofS06amMVWMPbUIEgLoOp&#10;2Gr4+129foCICdlgHZg0XCnCYv78NMPChAvvqTskK3IIxwI1uJSaQspYOvIYh6EhztwptB5Thq2V&#10;psVLDve1HCk1kR4rzg0OG/p2VJ4P/17Dafz5pdyos+osd+8WN9uf5dFoPXjpl1MQifr0EN/da6Nh&#10;nMfmL/kHyPkNAAD//wMAUEsBAi0AFAAGAAgAAAAhANvh9svuAAAAhQEAABMAAAAAAAAAAAAAAAAA&#10;AAAAAFtDb250ZW50X1R5cGVzXS54bWxQSwECLQAUAAYACAAAACEAWvQsW78AAAAVAQAACwAAAAAA&#10;AAAAAAAAAAAfAQAAX3JlbHMvLnJlbHNQSwECLQAUAAYACAAAACEAlO+HTsAAAADbAAAADwAAAAAA&#10;AAAAAAAAAAAHAgAAZHJzL2Rvd25yZXYueG1sUEsFBgAAAAADAAMAtwAAAPQCAAAAAA==&#10;" fillcolor="#f7fbff [671]" stroked="f" strokeweight="2pt">
                  <v:textbox inset="1mm,,1mm,0"/>
                </v:roundrect>
                <v:shape id="Arrow: Right 59" o:spid="_x0000_s1133" type="#_x0000_t13" style="position:absolute;left:37245;top:7640;width:3042;height:298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h5ClwwAAANsAAAAPAAAAZHJzL2Rvd25yZXYueG1sRI/dagIx&#10;FITvhb5DOAXvNFtBaVejFEFooeJP2/vD5uwmuDlZkuhu374pCL0cZuYbZrUZXCtuFKL1rOBpWoAg&#10;rry23Cj4+txNnkHEhKyx9UwKfijCZv0wWmGpfc8nup1TIzKEY4kKTEpdKWWsDDmMU98RZ6/2wWHK&#10;MjRSB+wz3LVyVhQL6dByXjDY0dZQdTlfnYK0/+jfF9+htrvr8Wh8f7B7Xys1fhxelyASDek/fG+/&#10;aQXzF/j7kn+AXP8CAAD//wMAUEsBAi0AFAAGAAgAAAAhANvh9svuAAAAhQEAABMAAAAAAAAAAAAA&#10;AAAAAAAAAFtDb250ZW50X1R5cGVzXS54bWxQSwECLQAUAAYACAAAACEAWvQsW78AAAAVAQAACwAA&#10;AAAAAAAAAAAAAAAfAQAAX3JlbHMvLnJlbHNQSwECLQAUAAYACAAAACEAhIeQpcMAAADbAAAADwAA&#10;AAAAAAAAAAAAAAAHAgAAZHJzL2Rvd25yZXYueG1sUEsFBgAAAAADAAMAtwAAAPcCAAAAAA==&#10;" adj="11003" fillcolor="#035dd3 [3205]" stroked="f" strokeweight="2pt">
                  <v:textbox inset="1mm,,1mm,0"/>
                </v:shape>
                <v:shape id="Graphic 491" o:spid="_x0000_s1134" type="#_x0000_t75" alt="Stuffed Toy outline" style="position:absolute;left:47113;top:11171;width:3226;height:311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85pmvgAAANsAAAAPAAAAZHJzL2Rvd25yZXYueG1sRE9Ni8Iw&#10;EL0v+B/CCN62qR6KVKOIKIg3q97HZmyKzaQ2sdZ/bw4Le3y87+V6sI3oqfO1YwXTJAVBXDpdc6Xg&#10;ct7/zkH4gKyxcUwKPuRhvRr9LDHX7s0n6otQiRjCPkcFJoQ2l9KXhiz6xLXEkbu7zmKIsKuk7vAd&#10;w20jZ2maSYs1xwaDLW0NlY/iZRWcX7fdtC6y2XX/NMfN4eh3/XOu1GQ8bBYgAg3hX/znPmgFWVwf&#10;v8QfIFdfAAAA//8DAFBLAQItABQABgAIAAAAIQDb4fbL7gAAAIUBAAATAAAAAAAAAAAAAAAAAAAA&#10;AABbQ29udGVudF9UeXBlc10ueG1sUEsBAi0AFAAGAAgAAAAhAFr0LFu/AAAAFQEAAAsAAAAAAAAA&#10;AAAAAAAAHwEAAF9yZWxzLy5yZWxzUEsBAi0AFAAGAAgAAAAhAKXzmma+AAAA2wAAAA8AAAAAAAAA&#10;AAAAAAAABwIAAGRycy9kb3ducmV2LnhtbFBLBQYAAAAAAwADALcAAADyAgAAAAA=&#10;">
                  <v:imagedata r:id="rId28" o:title="Stuffed Toy outline"/>
                </v:shape>
                <v:shape id="Graphic 492" o:spid="_x0000_s1135" type="#_x0000_t75" alt="Home outline" style="position:absolute;left:51550;top:10900;width:3530;height:340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wjajvgAAANsAAAAPAAAAZHJzL2Rvd25yZXYueG1sRI/BCsIw&#10;EETvgv8QVvBmUz2IVKOIUOhRqyDelmZti82mNLHWvzeC4HGYmTfMZjeYRvTUudqygnkUgyAurK65&#10;VHA5p7MVCOeRNTaWScGbHOy249EGE21ffKI+96UIEHYJKqi8bxMpXVGRQRfZljh4d9sZ9EF2pdQd&#10;vgLcNHIRx0tpsOawUGFLh4qKR/40CnRjsmOvj/3zdC2yW35J9/U9VWo6GfZrEJ4G/w//2plWsJzD&#10;90v4AXL7AQAA//8DAFBLAQItABQABgAIAAAAIQDb4fbL7gAAAIUBAAATAAAAAAAAAAAAAAAAAAAA&#10;AABbQ29udGVudF9UeXBlc10ueG1sUEsBAi0AFAAGAAgAAAAhAFr0LFu/AAAAFQEAAAsAAAAAAAAA&#10;AAAAAAAAHwEAAF9yZWxzLy5yZWxzUEsBAi0AFAAGAAgAAAAhADbCNqO+AAAA2wAAAA8AAAAAAAAA&#10;AAAAAAAABwIAAGRycy9kb3ducmV2LnhtbFBLBQYAAAAAAwADALcAAADyAgAAAAA=&#10;">
                  <v:imagedata r:id="rId30" o:title="Home outline"/>
                </v:shape>
                <v:shape id="Graphic 493" o:spid="_x0000_s1136" type="#_x0000_t75" alt="Money outline" style="position:absolute;left:42089;top:10854;width:3575;height:345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2j3ZxQAAANsAAAAPAAAAZHJzL2Rvd25yZXYueG1sRI9da8Iw&#10;FIbvB/6HcAa7m+m6WUdnFBGEDRz4MebtoTlry5qTkmRt9debgeDly/vx8M4Wg2lER87XlhU8jRMQ&#10;xIXVNZcKvg7rx1cQPiBrbCyTghN5WMxHdzPMte15R90+lCKOsM9RQRVCm0vpi4oM+rFtiaP3Y53B&#10;EKUrpXbYx3HTyDRJMmmw5kiosKVVRcXv/s9EyDlxn8d+M32ZpB+Hfps9d9Pvo1IP98PyDUSgIdzC&#10;1/a7VpCl8P8l/gA5vwAAAP//AwBQSwECLQAUAAYACAAAACEA2+H2y+4AAACFAQAAEwAAAAAAAAAA&#10;AAAAAAAAAAAAW0NvbnRlbnRfVHlwZXNdLnhtbFBLAQItABQABgAIAAAAIQBa9CxbvwAAABUBAAAL&#10;AAAAAAAAAAAAAAAAAB8BAABfcmVscy8ucmVsc1BLAQItABQABgAIAAAAIQBS2j3ZxQAAANsAAAAP&#10;AAAAAAAAAAAAAAAAAAcCAABkcnMvZG93bnJldi54bWxQSwUGAAAAAAMAAwC3AAAA+QIAAAAA&#10;">
                  <v:imagedata r:id="rId29" o:title="Money outline"/>
                </v:shape>
                <v:shape id="Text Box 494" o:spid="_x0000_s1137" type="#_x0000_t202" style="position:absolute;left:41460;top:13886;width:4521;height:25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OcW/xQAAANsAAAAPAAAAZHJzL2Rvd25yZXYueG1sRI9PawIx&#10;FMTvBb9DeIKXUrO1xZbVKCIIe9iLfxB6e2yem8XNy5qk6/rtm0Khx2FmfsMs14NtRU8+NI4VvE4z&#10;EMSV0w3XCk7H3csniBCRNbaOScGDAqxXo6cl5trdeU/9IdYiQTjkqMDE2OVShsqQxTB1HXHyLs5b&#10;jEn6WmqP9wS3rZxl2VxabDgtGOxoa6i6Hr6tgv5cvOt9b6J/3pZFVlzL28dXqdRkPGwWICIN8T/8&#10;1y60gvkb/H5JP0CufgAAAP//AwBQSwECLQAUAAYACAAAACEA2+H2y+4AAACFAQAAEwAAAAAAAAAA&#10;AAAAAAAAAAAAW0NvbnRlbnRfVHlwZXNdLnhtbFBLAQItABQABgAIAAAAIQBa9CxbvwAAABUBAAAL&#10;AAAAAAAAAAAAAAAAAB8BAABfcmVscy8ucmVsc1BLAQItABQABgAIAAAAIQC5OcW/xQAAANsAAAAP&#10;AAAAAAAAAAAAAAAAAAcCAABkcnMvZG93bnJldi54bWxQSwUGAAAAAAMAAwC3AAAA+QIAAAAA&#10;" filled="f" stroked="f" strokeweight=".5pt">
                  <v:textbox>
                    <w:txbxContent>
                      <w:p w14:paraId="76AEBB56" w14:textId="77777777" w:rsidR="00B056ED" w:rsidRDefault="00B056ED" w:rsidP="00B056ED">
                        <w:pPr>
                          <w:rPr>
                            <w:rFonts w:ascii="Arial Nova Light" w:hAnsi="Arial Nova Light" w:cstheme="minorHAnsi"/>
                            <w:sz w:val="16"/>
                            <w:szCs w:val="16"/>
                          </w:rPr>
                        </w:pPr>
                        <w:r>
                          <w:rPr>
                            <w:rFonts w:ascii="Arial Nova Light" w:eastAsia="HELVETICA NEUE LIGHT" w:hAnsi="Arial Nova Light" w:cs="HELVETICA NEUE LIGHT"/>
                            <w:sz w:val="16"/>
                            <w:szCs w:val="16"/>
                          </w:rPr>
                          <w:t>$XXX</w:t>
                        </w:r>
                      </w:p>
                    </w:txbxContent>
                  </v:textbox>
                </v:shape>
                <v:shape id="Text Box 495" o:spid="_x0000_s1138" type="#_x0000_t202" style="position:absolute;left:41998;top:5151;width:13265;height:59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5hxBwgAAANwAAAAPAAAAZHJzL2Rvd25yZXYueG1sRE/LisIw&#10;FN0L/kO4gjtNRxyRjqlIQRTRhY6b2d1pbh9Mc1ObqHW+3iwEl4fzXiw7U4sbta6yrOBjHIEgzqyu&#10;uFBw/l6P5iCcR9ZYWyYFD3KwTPq9Bcba3vlIt5MvRAhhF6OC0vsmltJlJRl0Y9sQBy63rUEfYFtI&#10;3eI9hJtaTqJoJg1WHBpKbCgtKfs7XY2CXbo+4PF3Yub/dbrZ56vmcv75VGo46FZfIDx1/i1+ubda&#10;wXQa1oYz4QjI5AkAAP//AwBQSwECLQAUAAYACAAAACEA2+H2y+4AAACFAQAAEwAAAAAAAAAAAAAA&#10;AAAAAAAAW0NvbnRlbnRfVHlwZXNdLnhtbFBLAQItABQABgAIAAAAIQBa9CxbvwAAABUBAAALAAAA&#10;AAAAAAAAAAAAAB8BAABfcmVscy8ucmVsc1BLAQItABQABgAIAAAAIQBs5hxBwgAAANwAAAAPAAAA&#10;AAAAAAAAAAAAAAcCAABkcnMvZG93bnJldi54bWxQSwUGAAAAAAMAAwC3AAAA9gIAAAAA&#10;" filled="f" stroked="f" strokeweight=".5pt">
                  <v:textbox>
                    <w:txbxContent>
                      <w:p w14:paraId="7E51FE59" w14:textId="77777777" w:rsidR="00B056ED" w:rsidRDefault="00B056ED" w:rsidP="00B056ED">
                        <w:pPr>
                          <w:spacing w:after="12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Total amount of rent you pay is</w:t>
                        </w:r>
                        <w:r>
                          <w:rPr>
                            <w:rFonts w:ascii="Arial Nova Light" w:eastAsia="HELVETICA NEUE LIGHT" w:hAnsi="Arial Nova Light" w:cs="HELVETICA NEUE LIGHT"/>
                            <w:b/>
                            <w:bCs/>
                            <w:sz w:val="16"/>
                            <w:szCs w:val="16"/>
                          </w:rPr>
                          <w:t xml:space="preserve"> $XXX</w:t>
                        </w:r>
                        <w:r>
                          <w:rPr>
                            <w:rFonts w:ascii="Arial Nova Light" w:eastAsia="HELVETICA NEUE LIGHT" w:hAnsi="Arial Nova Light" w:cs="HELVETICA NEUE LIGHT"/>
                            <w:sz w:val="16"/>
                            <w:szCs w:val="16"/>
                          </w:rPr>
                          <w:t xml:space="preserve"> </w:t>
                        </w:r>
                      </w:p>
                      <w:p w14:paraId="2A97A168" w14:textId="77777777" w:rsidR="00B056ED" w:rsidRDefault="00B056ED" w:rsidP="00B056ED">
                        <w:pPr>
                          <w:jc w:val="center"/>
                          <w:rPr>
                            <w:rFonts w:ascii="Arial Nova Light" w:hAnsi="Arial Nova Light" w:cstheme="minorHAnsi"/>
                            <w:b/>
                            <w:bCs/>
                            <w:sz w:val="16"/>
                            <w:szCs w:val="16"/>
                          </w:rPr>
                        </w:pPr>
                        <w:r>
                          <w:rPr>
                            <w:rFonts w:ascii="Arial Nova Light" w:eastAsia="HELVETICA NEUE LIGHT" w:hAnsi="Arial Nova Light" w:cs="HELVETICA NEUE LIGHT"/>
                            <w:sz w:val="16"/>
                            <w:szCs w:val="16"/>
                          </w:rPr>
                          <w:t>Which is based on:</w:t>
                        </w:r>
                      </w:p>
                      <w:p w14:paraId="1617DD0A" w14:textId="77777777" w:rsidR="00B056ED" w:rsidRDefault="00B056ED" w:rsidP="00B056ED">
                        <w:pPr>
                          <w:spacing w:before="120"/>
                          <w:jc w:val="center"/>
                          <w:rPr>
                            <w:rFonts w:ascii="helev" w:hAnsi="helev" w:cstheme="minorHAnsi"/>
                            <w:sz w:val="16"/>
                            <w:szCs w:val="16"/>
                          </w:rPr>
                        </w:pPr>
                      </w:p>
                    </w:txbxContent>
                  </v:textbox>
                </v:shape>
                <v:shape id="Text Box 496" o:spid="_x0000_s1139" type="#_x0000_t202" style="position:absolute;left:41998;top:624;width:13265;height:407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qrnaxwAAANwAAAAPAAAAZHJzL2Rvd25yZXYueG1sRI9Ba8JA&#10;FITvQv/D8gq96aYSi42uIgGpSHuI9dLbM/tMQrNv0+w2if31riD0OMzMN8xyPZhadNS6yrKC50kE&#10;gji3uuJCwfFzO56DcB5ZY22ZFFzIwXr1MFpiom3PGXUHX4gAYZeggtL7JpHS5SUZdBPbEAfvbFuD&#10;Psi2kLrFPsBNLadR9CINVhwWSmwoLSn/PvwaBft0+4HZaWrmf3X69n7eND/Hr5lST4/DZgHC0+D/&#10;w/f2TiuI41e4nQlHQK6uAAAA//8DAFBLAQItABQABgAIAAAAIQDb4fbL7gAAAIUBAAATAAAAAAAA&#10;AAAAAAAAAAAAAABbQ29udGVudF9UeXBlc10ueG1sUEsBAi0AFAAGAAgAAAAhAFr0LFu/AAAAFQEA&#10;AAsAAAAAAAAAAAAAAAAAHwEAAF9yZWxzLy5yZWxzUEsBAi0AFAAGAAgAAAAhAAOqudrHAAAA3AAA&#10;AA8AAAAAAAAAAAAAAAAABwIAAGRycy9kb3ducmV2LnhtbFBLBQYAAAAAAwADALcAAAD7AgAAAAA=&#10;" filled="f" stroked="f" strokeweight=".5pt">
                  <v:textbox>
                    <w:txbxContent>
                      <w:p w14:paraId="64B9AF74" w14:textId="77777777" w:rsidR="00B056ED" w:rsidRDefault="00B056ED" w:rsidP="00B056ED">
                        <w:pPr>
                          <w:jc w:val="center"/>
                          <w:rPr>
                            <w:rFonts w:ascii="Arial Nova Light" w:hAnsi="Arial Nova Light" w:cstheme="minorHAnsi"/>
                            <w:sz w:val="18"/>
                            <w:szCs w:val="18"/>
                          </w:rPr>
                        </w:pPr>
                        <w:r>
                          <w:rPr>
                            <w:rFonts w:ascii="Arial Nova Light" w:eastAsia="HELVETICA NEUE LIGHT" w:hAnsi="Arial Nova Light" w:cs="HELVETICA NEUE LIGHT"/>
                            <w:sz w:val="16"/>
                            <w:szCs w:val="16"/>
                          </w:rPr>
                          <w:t xml:space="preserve">Market-based rent for the property is </w:t>
                        </w:r>
                        <w:r>
                          <w:rPr>
                            <w:rFonts w:ascii="Arial Nova Light" w:eastAsia="HELVETICA NEUE LIGHT" w:hAnsi="Arial Nova Light" w:cs="HELVETICA NEUE LIGHT"/>
                            <w:b/>
                            <w:bCs/>
                            <w:sz w:val="16"/>
                            <w:szCs w:val="16"/>
                          </w:rPr>
                          <w:t>$XXX</w:t>
                        </w:r>
                      </w:p>
                    </w:txbxContent>
                  </v:textbox>
                </v:shape>
                <v:shape id="Plus Sign 450" o:spid="_x0000_s1140" style="position:absolute;left:45438;top:14792;width:1397;height:1093;visibility:visible;mso-wrap-style:square;v-text-anchor:middle" coordsize="139700,1092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9rykwQAAANwAAAAPAAAAZHJzL2Rvd25yZXYueG1sRE/Pa8Iw&#10;FL4L/g/hCd40dcwyOqOMjUEPDqZT9Pho3tqy5CU0Wdv99+Yw8Pjx/d7sRmtET11oHStYLTMQxJXT&#10;LdcKTl/viycQISJrNI5JwR8F2G2nkw0W2g18oP4Ya5FCOBSooInRF1KGqiGLYek8ceK+XWcxJtjV&#10;Unc4pHBr5EOW5dJiy6mhQU+vDVU/x1+r4Or3eHnLPz9Wtj3H0juTSWmUms/Gl2cQkcZ4F/+7S63g&#10;cZ3mpzPpCMjtDQAA//8DAFBLAQItABQABgAIAAAAIQDb4fbL7gAAAIUBAAATAAAAAAAAAAAAAAAA&#10;AAAAAABbQ29udGVudF9UeXBlc10ueG1sUEsBAi0AFAAGAAgAAAAhAFr0LFu/AAAAFQEAAAsAAAAA&#10;AAAAAAAAAAAAHwEAAF9yZWxzLy5yZWxzUEsBAi0AFAAGAAgAAAAhAPH2vKTBAAAA3AAAAA8AAAAA&#10;AAAAAAAAAAAABwIAAGRycy9kb3ducmV2LnhtbFBLBQYAAAAAAwADALcAAAD1AgAAAAA=&#10;" path="m18517,41766r38489,l57006,14477r25688,l82694,41766r38489,l121183,67454r-38489,l82694,94743r-25688,l57006,67454r-38489,l18517,41766xe" fillcolor="#0090ff [3213]" stroked="f" strokeweight="2pt">
                  <v:path arrowok="t" o:connecttype="custom" o:connectlocs="18517,41766;57006,41766;57006,14477;82694,14477;82694,41766;121183,41766;121183,67454;82694,67454;82694,94743;57006,94743;57006,67454;18517,67454;18517,41766" o:connectangles="0,0,0,0,0,0,0,0,0,0,0,0,0"/>
                </v:shape>
                <v:roundrect id="Rectangle: Rounded Corners 451" o:spid="_x0000_s1141" style="position:absolute;width:36696;height:17551;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QNdhxAAAANwAAAAPAAAAZHJzL2Rvd25yZXYueG1sRI9Ba8JA&#10;FITvBf/D8gQvpW6itUh0FRUL3qqxULw9ss8kuPs2ZLca/70rFHocZuYbZr7srBFXan3tWEE6TEAQ&#10;F07XXCr4Pn6+TUH4gKzROCYFd/KwXPRe5phpd+MDXfNQighhn6GCKoQmk9IXFVn0Q9cQR+/sWosh&#10;yraUusVbhFsjR0nyIS3WHBcqbGhTUXHJf62CxKSdWevXn/3WfOmxtfn4tM2VGvS71QxEoC78h//a&#10;O63gfZLC80w8AnLxAAAA//8DAFBLAQItABQABgAIAAAAIQDb4fbL7gAAAIUBAAATAAAAAAAAAAAA&#10;AAAAAAAAAABbQ29udGVudF9UeXBlc10ueG1sUEsBAi0AFAAGAAgAAAAhAFr0LFu/AAAAFQEAAAsA&#10;AAAAAAAAAAAAAAAAHwEAAF9yZWxzLy5yZWxzUEsBAi0AFAAGAAgAAAAhAOpA12HEAAAA3AAAAA8A&#10;AAAAAAAAAAAAAAAABwIAAGRycy9kb3ducmV2LnhtbFBLBQYAAAAAAwADALcAAAD4AgAAAAA=&#10;" filled="f" strokecolor="#00b050" strokeweight="2.25pt">
                  <v:textbox inset="1mm,,1mm,0"/>
                </v:roundrect>
                <v:roundrect id="Rectangle: Rounded Corners 452" o:spid="_x0000_s1142" style="position:absolute;left:40785;top:45;width:16098;height:17640;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n0JOxwAAANwAAAAPAAAAZHJzL2Rvd25yZXYueG1sRI9Ba8JA&#10;FITvBf/D8gre6qahLU10lWKrNAcFYw8eX7OvSTD7NuyumvbXdwsFj8PMfMPMFoPpxJmcby0ruJ8k&#10;IIgrq1uuFXzsV3fPIHxA1thZJgXf5GExH93MMNf2wjs6l6EWEcI+RwVNCH0upa8aMugntieO3pd1&#10;BkOUrpba4SXCTSfTJHmSBluOCw32tGyoOpYno2Dv/Pp1Wx42xa54K5afP1mWpVqp8e3wMgURaAjX&#10;8H/7XSt4eEzh70w8AnL+CwAA//8DAFBLAQItABQABgAIAAAAIQDb4fbL7gAAAIUBAAATAAAAAAAA&#10;AAAAAAAAAAAAAABbQ29udGVudF9UeXBlc10ueG1sUEsBAi0AFAAGAAgAAAAhAFr0LFu/AAAAFQEA&#10;AAsAAAAAAAAAAAAAAAAAHwEAAF9yZWxzLy5yZWxzUEsBAi0AFAAGAAgAAAAhAC6fQk7HAAAA3AAA&#10;AA8AAAAAAAAAAAAAAAAABwIAAGRycy9kb3ducmV2LnhtbFBLBQYAAAAAAwADALcAAAD7AgAAAAA=&#10;" filled="f" strokecolor="#035dd3 [3205]" strokeweight="2.25pt">
                  <v:textbox inset="1mm,,1mm,0"/>
                </v:roundrect>
                <v:shape id="Plus Sign 453" o:spid="_x0000_s1143" style="position:absolute;left:50327;top:14883;width:1397;height:1092;visibility:visible;mso-wrap-style:square;v-text-anchor:middle" coordsize="139700,1092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JCLTxQAAANwAAAAPAAAAZHJzL2Rvd25yZXYueG1sRI9PawIx&#10;FMTvBb9DeIK3mlVbkdUoYinsoYXWP+jxsXnuLiYvYZOu22/fFAo9DjPzG2a16a0RHbWhcaxgMs5A&#10;EJdON1wpOB5eHxcgQkTWaByTgm8KsFkPHlaYa3fnT+r2sRIJwiFHBXWMPpcylDVZDGPniZN3da3F&#10;mGRbSd3iPcGtkdMsm0uLDaeFGj3taipv+y+r4OLf8Pwy/3if2OYUC+9MJqVRajTst0sQkfr4H/5r&#10;F1rB0/MMfs+kIyDXPwAAAP//AwBQSwECLQAUAAYACAAAACEA2+H2y+4AAACFAQAAEwAAAAAAAAAA&#10;AAAAAAAAAAAAW0NvbnRlbnRfVHlwZXNdLnhtbFBLAQItABQABgAIAAAAIQBa9CxbvwAAABUBAAAL&#10;AAAAAAAAAAAAAAAAAB8BAABfcmVscy8ucmVsc1BLAQItABQABgAIAAAAIQABJCLTxQAAANwAAAAP&#10;AAAAAAAAAAAAAAAAAAcCAABkcnMvZG93bnJldi54bWxQSwUGAAAAAAMAAwC3AAAA+QIAAAAA&#10;" path="m18517,41766r38489,l57006,14477r25688,l82694,41766r38489,l121183,67454r-38489,l82694,94743r-25688,l57006,67454r-38489,l18517,41766xe" fillcolor="#0090ff [3213]" stroked="f" strokeweight="2pt">
                  <v:path arrowok="t" o:connecttype="custom" o:connectlocs="18517,41766;57006,41766;57006,14477;82694,14477;82694,41766;121183,41766;121183,67454;82694,67454;82694,94743;57006,94743;57006,67454;18517,67454;18517,41766" o:connectangles="0,0,0,0,0,0,0,0,0,0,0,0,0"/>
                </v:shape>
                <v:shape id="Text Box 508" o:spid="_x0000_s1144" type="#_x0000_t202" style="position:absolute;left:46434;top:13967;width:4522;height:25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drRyxgAAANwAAAAPAAAAZHJzL2Rvd25yZXYueG1sRI9Ba8JA&#10;FITvQv/D8oReRDctsUp0lSIUcshFLYXeHtlnNph9m+5uY/rvu4WCx2FmvmG2+9F2YiAfWscKnhYZ&#10;COLa6ZYbBe/nt/kaRIjIGjvHpOCHAux3D5MtFtrd+EjDKTYiQTgUqMDE2BdShtqQxbBwPXHyLs5b&#10;jEn6RmqPtwS3nXzOshdpseW0YLCng6H6evq2CoaPMtfHwUQ/O1RlVl6rr9VnpdTjdHzdgIg0xnv4&#10;v11qBfkyh78z6QjI3S8AAAD//wMAUEsBAi0AFAAGAAgAAAAhANvh9svuAAAAhQEAABMAAAAAAAAA&#10;AAAAAAAAAAAAAFtDb250ZW50X1R5cGVzXS54bWxQSwECLQAUAAYACAAAACEAWvQsW78AAAAVAQAA&#10;CwAAAAAAAAAAAAAAAAAfAQAAX3JlbHMvLnJlbHNQSwECLQAUAAYACAAAACEArXa0csYAAADcAAAA&#10;DwAAAAAAAAAAAAAAAAAHAgAAZHJzL2Rvd25yZXYueG1sUEsFBgAAAAADAAMAtwAAAPoCAAAAAA==&#10;" filled="f" stroked="f" strokeweight=".5pt">
                  <v:textbox>
                    <w:txbxContent>
                      <w:p w14:paraId="32C178C2" w14:textId="77777777" w:rsidR="00B056ED" w:rsidRDefault="00B056ED" w:rsidP="00B056ED">
                        <w:pPr>
                          <w:rPr>
                            <w:rFonts w:ascii="Arial Nova Light" w:hAnsi="Arial Nova Light" w:cstheme="minorHAnsi"/>
                            <w:sz w:val="16"/>
                            <w:szCs w:val="16"/>
                          </w:rPr>
                        </w:pPr>
                        <w:r>
                          <w:rPr>
                            <w:rFonts w:ascii="Arial Nova Light" w:eastAsia="HELVETICA NEUE LIGHT" w:hAnsi="Arial Nova Light" w:cs="HELVETICA NEUE LIGHT"/>
                            <w:sz w:val="16"/>
                            <w:szCs w:val="16"/>
                          </w:rPr>
                          <w:t>$XXX</w:t>
                        </w:r>
                      </w:p>
                    </w:txbxContent>
                  </v:textbox>
                </v:shape>
                <v:shape id="Text Box 509" o:spid="_x0000_s1145" type="#_x0000_t202" style="position:absolute;left:51287;top:13972;width:4522;height:266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OhHpxQAAANwAAAAPAAAAZHJzL2Rvd25yZXYueG1sRI9BawIx&#10;FITvBf9DeIKXUrMWbcvWKCIU9rAXbSn09ti8bhY3L2sS1/XfG0HwOMzMN8xyPdhW9ORD41jBbJqB&#10;IK6cbrhW8PP99fIBIkRkja1jUnChAOvV6GmJuXZn3lG/j7VIEA45KjAxdrmUoTJkMUxdR5y8f+ct&#10;xiR9LbXHc4LbVr5m2Zu02HBaMNjR1lB12J+sgv63mOtdb6J/3pZFVhzK4/tfqdRkPGw+QUQa4iN8&#10;bxdawXyxgNuZdATk6goAAP//AwBQSwECLQAUAAYACAAAACEA2+H2y+4AAACFAQAAEwAAAAAAAAAA&#10;AAAAAAAAAAAAW0NvbnRlbnRfVHlwZXNdLnhtbFBLAQItABQABgAIAAAAIQBa9CxbvwAAABUBAAAL&#10;AAAAAAAAAAAAAAAAAB8BAABfcmVscy8ucmVsc1BLAQItABQABgAIAAAAIQDCOhHpxQAAANwAAAAP&#10;AAAAAAAAAAAAAAAAAAcCAABkcnMvZG93bnJldi54bWxQSwUGAAAAAAMAAwC3AAAA+QIAAAAA&#10;" filled="f" stroked="f" strokeweight=".5pt">
                  <v:textbox>
                    <w:txbxContent>
                      <w:p w14:paraId="662933A5" w14:textId="77777777" w:rsidR="00B056ED" w:rsidRDefault="00B056ED" w:rsidP="00B056ED">
                        <w:pPr>
                          <w:rPr>
                            <w:rFonts w:ascii="Arial Nova Light" w:hAnsi="Arial Nova Light" w:cstheme="minorHAnsi"/>
                            <w:sz w:val="16"/>
                            <w:szCs w:val="16"/>
                          </w:rPr>
                        </w:pPr>
                        <w:r>
                          <w:rPr>
                            <w:rFonts w:ascii="Arial Nova Light" w:eastAsia="HELVETICA NEUE LIGHT" w:hAnsi="Arial Nova Light" w:cs="HELVETICA NEUE LIGHT"/>
                            <w:sz w:val="16"/>
                            <w:szCs w:val="16"/>
                          </w:rPr>
                          <w:t>$XXX</w:t>
                        </w:r>
                      </w:p>
                    </w:txbxContent>
                  </v:textbox>
                </v:shape>
                <w10:wrap type="topAndBottom" anchorx="margin"/>
              </v:group>
            </w:pict>
          </mc:Fallback>
        </mc:AlternateContent>
      </w:r>
      <w:r w:rsidR="00807342" w:rsidRPr="00023282">
        <w:rPr>
          <w:color w:val="FF0000"/>
          <w:highlight w:val="yellow"/>
        </w:rPr>
        <w:t xml:space="preserve">[See the Rent Infographics section for </w:t>
      </w:r>
      <w:r w:rsidR="00807342">
        <w:rPr>
          <w:color w:val="FF0000"/>
          <w:highlight w:val="yellow"/>
        </w:rPr>
        <w:t>alternative</w:t>
      </w:r>
      <w:r w:rsidR="00807342" w:rsidRPr="00023282">
        <w:rPr>
          <w:color w:val="FF0000"/>
          <w:highlight w:val="yellow"/>
        </w:rPr>
        <w:t xml:space="preserve"> </w:t>
      </w:r>
      <w:r w:rsidR="00807342">
        <w:rPr>
          <w:color w:val="FF0000"/>
          <w:highlight w:val="yellow"/>
        </w:rPr>
        <w:t>options</w:t>
      </w:r>
      <w:r w:rsidR="00807342" w:rsidRPr="00023282">
        <w:rPr>
          <w:color w:val="FF0000"/>
          <w:highlight w:val="yellow"/>
        </w:rPr>
        <w:t>]</w:t>
      </w:r>
    </w:p>
    <w:p w14:paraId="3C365E18" w14:textId="77777777" w:rsidR="00807342" w:rsidRDefault="00807342" w:rsidP="00B056ED">
      <w:pPr>
        <w:pStyle w:val="BodyText"/>
        <w:rPr>
          <w:noProof/>
          <w:color w:val="D8EEFF" w:themeColor="text2"/>
        </w:rPr>
      </w:pPr>
    </w:p>
    <w:p w14:paraId="78A15574" w14:textId="087644B4" w:rsidR="00B056ED" w:rsidRDefault="00B056ED" w:rsidP="00807342">
      <w:pPr>
        <w:pStyle w:val="Heading4"/>
        <w:rPr>
          <w:noProof/>
        </w:rPr>
      </w:pPr>
      <w:r>
        <w:rPr>
          <w:noProof/>
        </w:rPr>
        <w:t>How the amount you pay could change</w:t>
      </w:r>
    </w:p>
    <w:p w14:paraId="605841C5" w14:textId="77777777" w:rsidR="00B056ED" w:rsidRPr="00807342" w:rsidRDefault="00B056ED" w:rsidP="00807342">
      <w:pPr>
        <w:pStyle w:val="BodyText"/>
      </w:pPr>
      <w:r w:rsidRPr="00807342">
        <w:t>If things have changed at home since we last calculated your rent, your rent could also change. Your rent could change if:</w:t>
      </w:r>
    </w:p>
    <w:p w14:paraId="34DFFB82" w14:textId="77777777" w:rsidR="00B056ED" w:rsidRPr="00807342" w:rsidRDefault="00B056ED" w:rsidP="00807342">
      <w:pPr>
        <w:pStyle w:val="ListBullet"/>
      </w:pPr>
      <w:r w:rsidRPr="00807342">
        <w:rPr>
          <w:b/>
          <w:bCs/>
        </w:rPr>
        <w:t>Your income changes</w:t>
      </w:r>
      <w:r w:rsidRPr="00807342">
        <w:t xml:space="preserve">: Getting or stopping a job or getting more, or less money from your job or Centrelink. </w:t>
      </w:r>
    </w:p>
    <w:p w14:paraId="0FC07502" w14:textId="77777777" w:rsidR="00B056ED" w:rsidRPr="00807342" w:rsidRDefault="00B056ED" w:rsidP="00807342">
      <w:pPr>
        <w:pStyle w:val="ListBullet"/>
      </w:pPr>
      <w:r w:rsidRPr="00807342">
        <w:rPr>
          <w:b/>
          <w:bCs/>
        </w:rPr>
        <w:t>Your household changes</w:t>
      </w:r>
      <w:r w:rsidRPr="00807342">
        <w:t>: Like someone moving in or out. This could affect the amount of your household income we assess to calculate your rent.</w:t>
      </w:r>
    </w:p>
    <w:p w14:paraId="65558BD7" w14:textId="77777777" w:rsidR="00B056ED" w:rsidRPr="00807342" w:rsidRDefault="00B056ED" w:rsidP="00807342">
      <w:pPr>
        <w:pStyle w:val="BodyText"/>
      </w:pPr>
      <w:r w:rsidRPr="00807342">
        <w:t>While the amount you pay in rent might change, we’ll make sure you’re never paying more than what your home would rent for in the private market (market-based rent).</w:t>
      </w:r>
    </w:p>
    <w:p w14:paraId="1DE2A733" w14:textId="77777777" w:rsidR="00B056ED" w:rsidRDefault="00B056ED" w:rsidP="00807342">
      <w:pPr>
        <w:pStyle w:val="Heading4"/>
        <w:rPr>
          <w:noProof/>
        </w:rPr>
      </w:pPr>
      <w:r>
        <w:rPr>
          <w:noProof/>
        </w:rPr>
        <w:t xml:space="preserve">Steps to take if you still have questions </w:t>
      </w:r>
    </w:p>
    <w:p w14:paraId="1B351F2E" w14:textId="77777777" w:rsidR="00B056ED" w:rsidRPr="00954C25" w:rsidRDefault="00B056ED" w:rsidP="00954C25">
      <w:pPr>
        <w:pStyle w:val="BodyText"/>
      </w:pPr>
      <w:r w:rsidRPr="00954C25">
        <w:t>It’s important to us that you understand how rent reviews work. If you still have questions about rent reviews and what information you need to give us, you can:</w:t>
      </w:r>
    </w:p>
    <w:p w14:paraId="5FF9DE68" w14:textId="602EDE87" w:rsidR="00B056ED" w:rsidRPr="00954C25" w:rsidRDefault="00B056ED" w:rsidP="00954C25">
      <w:pPr>
        <w:pStyle w:val="ListBullet"/>
      </w:pPr>
      <w:r w:rsidRPr="00954C25">
        <w:t>Ask us to explain the rent review process in more detail</w:t>
      </w:r>
      <w:r w:rsidR="00954C25">
        <w:t>.</w:t>
      </w:r>
    </w:p>
    <w:p w14:paraId="0FD62C8D" w14:textId="011BDC14" w:rsidR="00B056ED" w:rsidRPr="00954C25" w:rsidRDefault="00B056ED" w:rsidP="00954C25">
      <w:pPr>
        <w:pStyle w:val="ListBullet"/>
      </w:pPr>
      <w:r w:rsidRPr="00954C25">
        <w:t>Ask for more information about what we accept as proof of income</w:t>
      </w:r>
      <w:r w:rsidR="00954C25">
        <w:t>.</w:t>
      </w:r>
    </w:p>
    <w:p w14:paraId="3C0E21F9" w14:textId="77777777" w:rsidR="00932782" w:rsidRDefault="00932782" w:rsidP="00B36622">
      <w:pPr>
        <w:pStyle w:val="ListBullet"/>
        <w:numPr>
          <w:ilvl w:val="0"/>
          <w:numId w:val="0"/>
        </w:numPr>
        <w:ind w:left="360" w:hanging="360"/>
      </w:pPr>
    </w:p>
    <w:p w14:paraId="5A0A5FE2" w14:textId="77777777" w:rsidR="00954C25" w:rsidRDefault="00954C25">
      <w:pPr>
        <w:spacing w:line="254" w:lineRule="auto"/>
        <w:rPr>
          <w:rFonts w:eastAsiaTheme="majorEastAsia" w:cstheme="majorBidi"/>
          <w:bCs/>
          <w:color w:val="FF6F00"/>
          <w:sz w:val="36"/>
        </w:rPr>
      </w:pPr>
      <w:r>
        <w:br w:type="page"/>
      </w:r>
    </w:p>
    <w:p w14:paraId="21FFABEC" w14:textId="5FBAC694" w:rsidR="00932782" w:rsidRDefault="00932782" w:rsidP="00617CB0">
      <w:pPr>
        <w:pStyle w:val="Heading3"/>
      </w:pPr>
      <w:bookmarkStart w:id="8" w:name="_Toc169882305"/>
      <w:r>
        <w:lastRenderedPageBreak/>
        <w:t>Rent review explainer</w:t>
      </w:r>
      <w:r w:rsidR="00216F07">
        <w:t xml:space="preserve"> – with service charge</w:t>
      </w:r>
      <w:r w:rsidR="006C1A89">
        <w:t>s</w:t>
      </w:r>
      <w:bookmarkEnd w:id="8"/>
    </w:p>
    <w:p w14:paraId="4D62459C" w14:textId="77777777" w:rsidR="00A3283D" w:rsidRPr="00A3283D" w:rsidRDefault="00A3283D" w:rsidP="00A3283D">
      <w:pPr>
        <w:pStyle w:val="BodyText"/>
      </w:pPr>
      <w:r w:rsidRPr="00A3283D">
        <w:t xml:space="preserve">We check your rent every </w:t>
      </w:r>
      <w:r w:rsidRPr="00A3283D">
        <w:rPr>
          <w:highlight w:val="yellow"/>
        </w:rPr>
        <w:t>[six months]</w:t>
      </w:r>
      <w:r w:rsidRPr="00A3283D">
        <w:t xml:space="preserve"> to make sure the amount you pay is still right for your income. This is called a rent review.</w:t>
      </w:r>
    </w:p>
    <w:p w14:paraId="4E155E64" w14:textId="77777777" w:rsidR="00A3283D" w:rsidRDefault="00A3283D" w:rsidP="00A3283D">
      <w:pPr>
        <w:pStyle w:val="Heading4"/>
        <w:rPr>
          <w:noProof/>
        </w:rPr>
      </w:pPr>
      <w:r>
        <w:rPr>
          <w:noProof/>
        </w:rPr>
        <w:t>How rent reviews work</w:t>
      </w:r>
    </w:p>
    <w:p w14:paraId="24D311AC" w14:textId="7225706F" w:rsidR="00A3283D" w:rsidRPr="00A3283D" w:rsidRDefault="00A3283D" w:rsidP="000002E3">
      <w:pPr>
        <w:pStyle w:val="BodyText"/>
        <w:numPr>
          <w:ilvl w:val="0"/>
          <w:numId w:val="14"/>
        </w:numPr>
      </w:pPr>
      <w:r w:rsidRPr="00A3283D">
        <w:t>You collect the income details of household members over 18 years old</w:t>
      </w:r>
      <w:r>
        <w:t>.</w:t>
      </w:r>
    </w:p>
    <w:p w14:paraId="5059CA2D" w14:textId="7B61CDE9" w:rsidR="00A3283D" w:rsidRPr="00A3283D" w:rsidRDefault="00A3283D" w:rsidP="000002E3">
      <w:pPr>
        <w:pStyle w:val="BodyText"/>
        <w:numPr>
          <w:ilvl w:val="0"/>
          <w:numId w:val="14"/>
        </w:numPr>
      </w:pPr>
      <w:r w:rsidRPr="00A3283D">
        <w:t>You share those income details with us</w:t>
      </w:r>
      <w:r>
        <w:t>.</w:t>
      </w:r>
    </w:p>
    <w:p w14:paraId="1FAE0042" w14:textId="4216AFC4" w:rsidR="00A3283D" w:rsidRPr="00A3283D" w:rsidRDefault="00A3283D" w:rsidP="000002E3">
      <w:pPr>
        <w:pStyle w:val="BodyText"/>
        <w:numPr>
          <w:ilvl w:val="0"/>
          <w:numId w:val="14"/>
        </w:numPr>
      </w:pPr>
      <w:r w:rsidRPr="00A3283D">
        <w:t>We calculate how much you pay based on those income details</w:t>
      </w:r>
      <w:r>
        <w:t>.</w:t>
      </w:r>
    </w:p>
    <w:p w14:paraId="714CAAA2" w14:textId="1E5871E9" w:rsidR="00A3283D" w:rsidRPr="00A3283D" w:rsidRDefault="00A3283D" w:rsidP="000002E3">
      <w:pPr>
        <w:pStyle w:val="BodyText"/>
        <w:numPr>
          <w:ilvl w:val="0"/>
          <w:numId w:val="14"/>
        </w:numPr>
      </w:pPr>
      <w:r w:rsidRPr="00A3283D">
        <w:t>If there’s any change to what you pay now, we’ll let you know in writing</w:t>
      </w:r>
      <w:r>
        <w:t>.</w:t>
      </w:r>
    </w:p>
    <w:p w14:paraId="253AEDB5" w14:textId="77777777" w:rsidR="00A3283D" w:rsidRDefault="00A3283D" w:rsidP="00A3283D">
      <w:pPr>
        <w:pStyle w:val="Heading4"/>
        <w:rPr>
          <w:noProof/>
        </w:rPr>
      </w:pPr>
      <w:r>
        <w:rPr>
          <w:noProof/>
        </w:rPr>
        <w:t>What you need to do during rent reviews</w:t>
      </w:r>
    </w:p>
    <w:p w14:paraId="60BDFF1C" w14:textId="77777777" w:rsidR="00A3283D" w:rsidRDefault="00A3283D" w:rsidP="00A3283D">
      <w:pPr>
        <w:pStyle w:val="BodyText"/>
      </w:pPr>
      <w:r>
        <w:rPr>
          <w:b/>
        </w:rPr>
        <w:t>You need to share the right information</w:t>
      </w:r>
      <w:r>
        <w:t xml:space="preserve"> so we can make sure you’re paying the discounted rent you’re entitled to. </w:t>
      </w:r>
      <w:r>
        <w:rPr>
          <w:b/>
        </w:rPr>
        <w:t>If you don’t, we can’t verify your eligibility for your discount, and it could be cancelled.</w:t>
      </w:r>
      <w:r>
        <w:t xml:space="preserve"> This would increase the amount you need to pay.</w:t>
      </w:r>
    </w:p>
    <w:p w14:paraId="73F0C483" w14:textId="72DBC27A" w:rsidR="00A3283D" w:rsidRDefault="00A3283D" w:rsidP="000002E3">
      <w:pPr>
        <w:pStyle w:val="BodyText"/>
        <w:numPr>
          <w:ilvl w:val="0"/>
          <w:numId w:val="15"/>
        </w:numPr>
      </w:pPr>
      <w:r>
        <w:t>Collect the income details of household members over 18.</w:t>
      </w:r>
    </w:p>
    <w:p w14:paraId="76AFD2A4" w14:textId="73C0C2F8" w:rsidR="00A3283D" w:rsidRDefault="00A3283D" w:rsidP="000002E3">
      <w:pPr>
        <w:pStyle w:val="BodyText"/>
        <w:numPr>
          <w:ilvl w:val="0"/>
          <w:numId w:val="15"/>
        </w:numPr>
      </w:pPr>
      <w:r>
        <w:t>Share those income details with us.</w:t>
      </w:r>
    </w:p>
    <w:p w14:paraId="5230E3EC" w14:textId="45049FA7" w:rsidR="00A3283D" w:rsidRDefault="00A3283D" w:rsidP="000002E3">
      <w:pPr>
        <w:pStyle w:val="BodyText"/>
        <w:numPr>
          <w:ilvl w:val="0"/>
          <w:numId w:val="15"/>
        </w:numPr>
      </w:pPr>
      <w:r>
        <w:t>Let us know if any members of your household have moved in or out.</w:t>
      </w:r>
    </w:p>
    <w:p w14:paraId="38A4C8CD" w14:textId="77777777" w:rsidR="00A3283D" w:rsidRDefault="00A3283D" w:rsidP="00A3283D">
      <w:pPr>
        <w:pStyle w:val="Heading4"/>
        <w:rPr>
          <w:noProof/>
        </w:rPr>
      </w:pPr>
      <w:r>
        <w:rPr>
          <w:noProof/>
        </w:rPr>
        <w:t>What income information you need to collect</w:t>
      </w:r>
    </w:p>
    <w:tbl>
      <w:tblPr>
        <w:tblW w:w="5000" w:type="pct"/>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Look w:val="0600" w:firstRow="0" w:lastRow="0" w:firstColumn="0" w:lastColumn="0" w:noHBand="1" w:noVBand="1"/>
      </w:tblPr>
      <w:tblGrid>
        <w:gridCol w:w="2504"/>
        <w:gridCol w:w="6503"/>
      </w:tblGrid>
      <w:tr w:rsidR="00A3283D" w:rsidRPr="00A3283D" w14:paraId="63462370" w14:textId="77777777" w:rsidTr="000612B8">
        <w:tc>
          <w:tcPr>
            <w:tcW w:w="1390" w:type="pct"/>
            <w:tcBorders>
              <w:top w:val="single" w:sz="8" w:space="0" w:color="000000"/>
              <w:left w:val="single" w:sz="8" w:space="0" w:color="000000"/>
              <w:bottom w:val="single" w:sz="8" w:space="0" w:color="000000"/>
              <w:right w:val="single" w:sz="8" w:space="0" w:color="000000"/>
            </w:tcBorders>
            <w:tcMar>
              <w:top w:w="100" w:type="dxa"/>
              <w:left w:w="100" w:type="dxa"/>
              <w:bottom w:w="100" w:type="dxa"/>
              <w:right w:w="100" w:type="dxa"/>
            </w:tcMar>
            <w:hideMark/>
          </w:tcPr>
          <w:p w14:paraId="24B821D0" w14:textId="77777777" w:rsidR="00A3283D" w:rsidRPr="00A3283D" w:rsidRDefault="00A3283D" w:rsidP="00A3283D">
            <w:pPr>
              <w:pStyle w:val="BodyText"/>
              <w:rPr>
                <w:rFonts w:eastAsiaTheme="majorEastAsia"/>
                <w:b/>
                <w:bCs/>
              </w:rPr>
            </w:pPr>
            <w:r w:rsidRPr="00A3283D">
              <w:rPr>
                <w:rFonts w:eastAsiaTheme="majorEastAsia"/>
                <w:b/>
                <w:bCs/>
              </w:rPr>
              <w:t>Type of income</w:t>
            </w:r>
          </w:p>
        </w:tc>
        <w:tc>
          <w:tcPr>
            <w:tcW w:w="3610" w:type="pct"/>
            <w:tcBorders>
              <w:top w:val="single" w:sz="8" w:space="0" w:color="000000"/>
              <w:left w:val="single" w:sz="8" w:space="0" w:color="000000"/>
              <w:bottom w:val="single" w:sz="8" w:space="0" w:color="000000"/>
              <w:right w:val="single" w:sz="8" w:space="0" w:color="000000"/>
            </w:tcBorders>
            <w:tcMar>
              <w:top w:w="100" w:type="dxa"/>
              <w:left w:w="100" w:type="dxa"/>
              <w:bottom w:w="100" w:type="dxa"/>
              <w:right w:w="100" w:type="dxa"/>
            </w:tcMar>
            <w:hideMark/>
          </w:tcPr>
          <w:p w14:paraId="46F5EB06" w14:textId="77777777" w:rsidR="00A3283D" w:rsidRPr="00A3283D" w:rsidRDefault="00A3283D" w:rsidP="00A3283D">
            <w:pPr>
              <w:pStyle w:val="BodyText"/>
              <w:rPr>
                <w:rFonts w:eastAsiaTheme="majorEastAsia"/>
                <w:b/>
                <w:bCs/>
              </w:rPr>
            </w:pPr>
            <w:r w:rsidRPr="00A3283D">
              <w:rPr>
                <w:rFonts w:eastAsiaTheme="majorEastAsia"/>
                <w:b/>
                <w:bCs/>
              </w:rPr>
              <w:t>Information we need</w:t>
            </w:r>
          </w:p>
        </w:tc>
      </w:tr>
      <w:tr w:rsidR="00A3283D" w:rsidRPr="00A3283D" w14:paraId="4E4168D9" w14:textId="77777777" w:rsidTr="000612B8">
        <w:tc>
          <w:tcPr>
            <w:tcW w:w="1390" w:type="pct"/>
            <w:tcBorders>
              <w:top w:val="single" w:sz="8" w:space="0" w:color="000000"/>
              <w:left w:val="single" w:sz="8" w:space="0" w:color="000000"/>
              <w:bottom w:val="single" w:sz="8" w:space="0" w:color="000000"/>
              <w:right w:val="single" w:sz="8" w:space="0" w:color="000000"/>
            </w:tcBorders>
            <w:tcMar>
              <w:top w:w="100" w:type="dxa"/>
              <w:left w:w="100" w:type="dxa"/>
              <w:bottom w:w="100" w:type="dxa"/>
              <w:right w:w="100" w:type="dxa"/>
            </w:tcMar>
            <w:hideMark/>
          </w:tcPr>
          <w:p w14:paraId="14CA6CDC" w14:textId="77777777" w:rsidR="00A3283D" w:rsidRPr="00A3283D" w:rsidRDefault="00A3283D" w:rsidP="00A3283D">
            <w:pPr>
              <w:pStyle w:val="BodyText"/>
              <w:rPr>
                <w:b/>
                <w:bCs/>
              </w:rPr>
            </w:pPr>
            <w:r w:rsidRPr="00A3283D">
              <w:rPr>
                <w:b/>
                <w:bCs/>
              </w:rPr>
              <w:t>Centrelink</w:t>
            </w:r>
          </w:p>
          <w:p w14:paraId="34BF005A" w14:textId="3C438BC6" w:rsidR="00A3283D" w:rsidRPr="00A3283D" w:rsidRDefault="00E968F2" w:rsidP="00A3283D">
            <w:pPr>
              <w:pStyle w:val="BodyText"/>
            </w:pPr>
            <w:r w:rsidRPr="00A3283D">
              <w:t>e.g.</w:t>
            </w:r>
            <w:r w:rsidR="00A3283D" w:rsidRPr="00A3283D">
              <w:t xml:space="preserve"> Jobseeker, Disability Support Pension, Age Pension, Austudy, Abstudy; Family Tax Benefit</w:t>
            </w:r>
          </w:p>
        </w:tc>
        <w:tc>
          <w:tcPr>
            <w:tcW w:w="3610" w:type="pct"/>
            <w:tcBorders>
              <w:top w:val="single" w:sz="8" w:space="0" w:color="000000"/>
              <w:left w:val="single" w:sz="8" w:space="0" w:color="000000"/>
              <w:bottom w:val="single" w:sz="8" w:space="0" w:color="000000"/>
              <w:right w:val="single" w:sz="8" w:space="0" w:color="000000"/>
            </w:tcBorders>
            <w:tcMar>
              <w:top w:w="100" w:type="dxa"/>
              <w:left w:w="100" w:type="dxa"/>
              <w:bottom w:w="100" w:type="dxa"/>
              <w:right w:w="100" w:type="dxa"/>
            </w:tcMar>
            <w:hideMark/>
          </w:tcPr>
          <w:p w14:paraId="1E7D3AAA" w14:textId="77777777" w:rsidR="00A3283D" w:rsidRPr="00A3283D" w:rsidRDefault="00A3283D" w:rsidP="00A3283D">
            <w:pPr>
              <w:pStyle w:val="BodyText"/>
            </w:pPr>
            <w:r w:rsidRPr="00A3283D">
              <w:t>We need a recent Centrelink Income statement for every member of your household. This statement must be less than [</w:t>
            </w:r>
            <w:r w:rsidRPr="00A3283D">
              <w:rPr>
                <w:highlight w:val="yellow"/>
              </w:rPr>
              <w:t>14 days</w:t>
            </w:r>
            <w:r w:rsidRPr="00A3283D">
              <w:t>] old.</w:t>
            </w:r>
          </w:p>
          <w:p w14:paraId="4540478D" w14:textId="77777777" w:rsidR="00A3283D" w:rsidRPr="00A3283D" w:rsidRDefault="00A3283D" w:rsidP="00A3283D">
            <w:pPr>
              <w:pStyle w:val="BodyText"/>
            </w:pPr>
            <w:r w:rsidRPr="00A3283D">
              <w:t>We can get the details we need directly from Centrelink if you choose to give your consent through the Centrelink Income Confirmation Scheme (ICS). Ask us for a consent form if you haven’t received one already.</w:t>
            </w:r>
          </w:p>
          <w:p w14:paraId="4E05C41D" w14:textId="77777777" w:rsidR="00A3283D" w:rsidRPr="00A3283D" w:rsidRDefault="00A3283D" w:rsidP="00A3283D">
            <w:pPr>
              <w:pStyle w:val="BodyText"/>
            </w:pPr>
            <w:r w:rsidRPr="00A3283D">
              <w:t>If you choose not to give your consent through the ICS, you will need to get a copy of each household member’s Centrelink Income statement and share it with us.</w:t>
            </w:r>
          </w:p>
        </w:tc>
      </w:tr>
      <w:tr w:rsidR="00A3283D" w:rsidRPr="00A3283D" w14:paraId="01FB1D91" w14:textId="77777777" w:rsidTr="000612B8">
        <w:tc>
          <w:tcPr>
            <w:tcW w:w="1390" w:type="pct"/>
            <w:tcBorders>
              <w:top w:val="single" w:sz="8" w:space="0" w:color="000000"/>
              <w:left w:val="single" w:sz="8" w:space="0" w:color="000000"/>
              <w:bottom w:val="single" w:sz="8" w:space="0" w:color="000000"/>
              <w:right w:val="single" w:sz="8" w:space="0" w:color="000000"/>
            </w:tcBorders>
            <w:tcMar>
              <w:top w:w="100" w:type="dxa"/>
              <w:left w:w="100" w:type="dxa"/>
              <w:bottom w:w="100" w:type="dxa"/>
              <w:right w:w="100" w:type="dxa"/>
            </w:tcMar>
            <w:hideMark/>
          </w:tcPr>
          <w:p w14:paraId="3E601E48" w14:textId="77777777" w:rsidR="00A3283D" w:rsidRPr="00A3283D" w:rsidRDefault="00A3283D" w:rsidP="00A3283D">
            <w:pPr>
              <w:pStyle w:val="BodyText"/>
              <w:rPr>
                <w:b/>
                <w:bCs/>
              </w:rPr>
            </w:pPr>
            <w:r w:rsidRPr="00A3283D">
              <w:rPr>
                <w:b/>
                <w:bCs/>
              </w:rPr>
              <w:t>Other income</w:t>
            </w:r>
          </w:p>
          <w:p w14:paraId="087674A5" w14:textId="0760A53F" w:rsidR="00A3283D" w:rsidRPr="00A3283D" w:rsidRDefault="00E968F2" w:rsidP="00A3283D">
            <w:pPr>
              <w:pStyle w:val="BodyText"/>
            </w:pPr>
            <w:r w:rsidRPr="00A3283D">
              <w:t>e.g.</w:t>
            </w:r>
            <w:r w:rsidR="00A3283D" w:rsidRPr="00A3283D">
              <w:t xml:space="preserve"> Wages, investment earnings, grants, veterans affairs </w:t>
            </w:r>
            <w:r w:rsidR="00A3283D" w:rsidRPr="00A3283D">
              <w:lastRenderedPageBreak/>
              <w:t>pension, child maintenance, compensation payments etc.</w:t>
            </w:r>
          </w:p>
        </w:tc>
        <w:tc>
          <w:tcPr>
            <w:tcW w:w="3610" w:type="pct"/>
            <w:tcBorders>
              <w:top w:val="single" w:sz="8" w:space="0" w:color="000000"/>
              <w:left w:val="single" w:sz="8" w:space="0" w:color="000000"/>
              <w:bottom w:val="single" w:sz="8" w:space="0" w:color="000000"/>
              <w:right w:val="single" w:sz="8" w:space="0" w:color="000000"/>
            </w:tcBorders>
            <w:tcMar>
              <w:top w:w="100" w:type="dxa"/>
              <w:left w:w="100" w:type="dxa"/>
              <w:bottom w:w="100" w:type="dxa"/>
              <w:right w:w="100" w:type="dxa"/>
            </w:tcMar>
            <w:hideMark/>
          </w:tcPr>
          <w:p w14:paraId="4365922B" w14:textId="77777777" w:rsidR="00A3283D" w:rsidRPr="00A3283D" w:rsidRDefault="00A3283D" w:rsidP="00A3283D">
            <w:pPr>
              <w:pStyle w:val="BodyText"/>
            </w:pPr>
            <w:r w:rsidRPr="00A3283D">
              <w:lastRenderedPageBreak/>
              <w:t>If your household receives any other income, please share:</w:t>
            </w:r>
          </w:p>
          <w:p w14:paraId="2AA54640" w14:textId="15A3B843" w:rsidR="00A3283D" w:rsidRPr="00A3283D" w:rsidRDefault="00A3283D" w:rsidP="00A3283D">
            <w:pPr>
              <w:pStyle w:val="ListBullet"/>
            </w:pPr>
            <w:r w:rsidRPr="00A3283D">
              <w:t xml:space="preserve">Payslips from the last </w:t>
            </w:r>
            <w:r w:rsidRPr="00A3283D">
              <w:rPr>
                <w:highlight w:val="yellow"/>
              </w:rPr>
              <w:t>[X]</w:t>
            </w:r>
            <w:r w:rsidRPr="00A3283D">
              <w:t xml:space="preserve"> weeks</w:t>
            </w:r>
            <w:r>
              <w:t>;</w:t>
            </w:r>
          </w:p>
          <w:p w14:paraId="2184DBCB" w14:textId="087156D8" w:rsidR="00A3283D" w:rsidRPr="00A3283D" w:rsidRDefault="00A3283D" w:rsidP="00A3283D">
            <w:pPr>
              <w:pStyle w:val="ListBullet"/>
            </w:pPr>
            <w:r w:rsidRPr="00A3283D">
              <w:t>Self-employment income</w:t>
            </w:r>
            <w:r>
              <w:t>;</w:t>
            </w:r>
          </w:p>
          <w:p w14:paraId="00F0CCB9" w14:textId="22BEC685" w:rsidR="00A3283D" w:rsidRPr="00A3283D" w:rsidRDefault="00A3283D" w:rsidP="00A3283D">
            <w:pPr>
              <w:pStyle w:val="ListBullet"/>
              <w:rPr>
                <w:rStyle w:val="cf01"/>
                <w:rFonts w:ascii="Montserrat" w:hAnsi="Montserrat" w:cs="Times New Roman"/>
                <w:sz w:val="20"/>
                <w:szCs w:val="22"/>
              </w:rPr>
            </w:pPr>
            <w:r w:rsidRPr="00A3283D">
              <w:rPr>
                <w:rStyle w:val="cf01"/>
                <w:rFonts w:ascii="Montserrat" w:hAnsi="Montserrat" w:cs="Times New Roman"/>
                <w:sz w:val="20"/>
                <w:szCs w:val="22"/>
              </w:rPr>
              <w:lastRenderedPageBreak/>
              <w:t>Bank statements for the last [</w:t>
            </w:r>
            <w:r w:rsidRPr="00A3283D">
              <w:rPr>
                <w:rStyle w:val="cf01"/>
                <w:rFonts w:ascii="Montserrat" w:hAnsi="Montserrat" w:cs="Times New Roman"/>
                <w:sz w:val="20"/>
                <w:szCs w:val="22"/>
                <w:highlight w:val="yellow"/>
              </w:rPr>
              <w:t>6 months</w:t>
            </w:r>
            <w:r w:rsidRPr="00A3283D">
              <w:rPr>
                <w:rStyle w:val="cf01"/>
                <w:rFonts w:ascii="Montserrat" w:hAnsi="Montserrat" w:cs="Times New Roman"/>
                <w:sz w:val="20"/>
                <w:szCs w:val="22"/>
              </w:rPr>
              <w:t>]. Please note, you can redact personal payments that you have made from your statements if you wish</w:t>
            </w:r>
            <w:r>
              <w:rPr>
                <w:rStyle w:val="cf01"/>
                <w:rFonts w:ascii="Montserrat" w:hAnsi="Montserrat" w:cs="Times New Roman"/>
                <w:sz w:val="20"/>
                <w:szCs w:val="22"/>
              </w:rPr>
              <w:t>;</w:t>
            </w:r>
          </w:p>
          <w:p w14:paraId="30EA7DBF" w14:textId="0BD29A49" w:rsidR="00A3283D" w:rsidRPr="00A3283D" w:rsidRDefault="00A3283D" w:rsidP="00A3283D">
            <w:pPr>
              <w:pStyle w:val="ListBullet"/>
            </w:pPr>
            <w:r w:rsidRPr="00A3283D">
              <w:t>Department of Veterans Affairs income statement</w:t>
            </w:r>
            <w:r>
              <w:t>;</w:t>
            </w:r>
          </w:p>
          <w:p w14:paraId="2EE6C621" w14:textId="29759E50" w:rsidR="00A3283D" w:rsidRPr="00A3283D" w:rsidRDefault="00A3283D" w:rsidP="00A3283D">
            <w:pPr>
              <w:pStyle w:val="ListBullet"/>
            </w:pPr>
            <w:r w:rsidRPr="00A3283D">
              <w:t>TAC/Workcover/Compensation income statement</w:t>
            </w:r>
            <w:r>
              <w:t>;</w:t>
            </w:r>
          </w:p>
          <w:p w14:paraId="664BB8BD" w14:textId="20473AF5" w:rsidR="00A3283D" w:rsidRPr="00A3283D" w:rsidRDefault="00A3283D" w:rsidP="00A3283D">
            <w:pPr>
              <w:pStyle w:val="ListBullet"/>
            </w:pPr>
            <w:r w:rsidRPr="00A3283D">
              <w:t>Income statement from any investments you have</w:t>
            </w:r>
            <w:r>
              <w:t>.</w:t>
            </w:r>
          </w:p>
        </w:tc>
      </w:tr>
    </w:tbl>
    <w:p w14:paraId="19A9F8E1" w14:textId="77777777" w:rsidR="00A3283D" w:rsidRDefault="00A3283D" w:rsidP="00A3283D">
      <w:pPr>
        <w:pStyle w:val="BodyText"/>
      </w:pPr>
      <w:r>
        <w:lastRenderedPageBreak/>
        <w:t xml:space="preserve">We calculate rent based on gross household income rather than market values.  That way, the rent payable for your home will always remain affordable, no matter how your income changes. </w:t>
      </w:r>
    </w:p>
    <w:p w14:paraId="092BFFFD" w14:textId="77777777" w:rsidR="00A3283D" w:rsidRDefault="00A3283D" w:rsidP="00A3283D">
      <w:pPr>
        <w:pStyle w:val="Heading4"/>
      </w:pPr>
      <w:r>
        <w:t>Market-Based Rent</w:t>
      </w:r>
    </w:p>
    <w:p w14:paraId="78083452" w14:textId="6CC009D6" w:rsidR="00A3283D" w:rsidRPr="00A3283D" w:rsidRDefault="00A3283D" w:rsidP="00A3283D">
      <w:pPr>
        <w:pStyle w:val="ListBullet"/>
      </w:pPr>
      <w:r w:rsidRPr="00A3283D">
        <w:t>‘Market-based rent’ is similar to how much your home would rent for in the private market</w:t>
      </w:r>
      <w:r>
        <w:t>.</w:t>
      </w:r>
    </w:p>
    <w:p w14:paraId="6DCC1C75" w14:textId="1E464C9B" w:rsidR="00A3283D" w:rsidRPr="00A3283D" w:rsidRDefault="00A3283D" w:rsidP="00A3283D">
      <w:pPr>
        <w:pStyle w:val="ListBullet"/>
      </w:pPr>
      <w:r w:rsidRPr="00A3283D">
        <w:t>You can find the initial market-based rent of your home in your residential rental agreement</w:t>
      </w:r>
      <w:r>
        <w:t>.</w:t>
      </w:r>
    </w:p>
    <w:p w14:paraId="4A6C9948" w14:textId="2FDB45D8" w:rsidR="00A3283D" w:rsidRPr="00A3283D" w:rsidRDefault="00A3283D" w:rsidP="00A3283D">
      <w:pPr>
        <w:pStyle w:val="ListBullet"/>
      </w:pPr>
      <w:r w:rsidRPr="00A3283D">
        <w:t>Market-based rent is reviewed annually</w:t>
      </w:r>
      <w:r>
        <w:t>.</w:t>
      </w:r>
    </w:p>
    <w:p w14:paraId="434144D6" w14:textId="0A132C3D" w:rsidR="00A3283D" w:rsidRPr="00A3283D" w:rsidRDefault="00A3283D" w:rsidP="00A3283D">
      <w:pPr>
        <w:pStyle w:val="ListBullet"/>
      </w:pPr>
      <w:r w:rsidRPr="00A3283D">
        <w:t>If the market-based rent for your home changes because of the review, we will write to let you know</w:t>
      </w:r>
      <w:r>
        <w:t>.</w:t>
      </w:r>
    </w:p>
    <w:p w14:paraId="39FA8BE0" w14:textId="17F137EA" w:rsidR="00A3283D" w:rsidRDefault="00A3283D" w:rsidP="00A3283D">
      <w:pPr>
        <w:pStyle w:val="ListBullet"/>
      </w:pPr>
      <w:r w:rsidRPr="00E225B8">
        <w:t xml:space="preserve">The </w:t>
      </w:r>
      <w:r>
        <w:t>market-based</w:t>
      </w:r>
      <w:r w:rsidRPr="00E225B8">
        <w:t xml:space="preserve"> rent can change without impacting the income-based rent that you pay</w:t>
      </w:r>
      <w:r>
        <w:t>. If any change does impact the amount you are required to pay, we will outline it clearly in our communications with you.</w:t>
      </w:r>
    </w:p>
    <w:p w14:paraId="1241109F" w14:textId="77777777" w:rsidR="00A3283D" w:rsidRDefault="00A3283D" w:rsidP="00A3283D">
      <w:pPr>
        <w:pStyle w:val="Heading4"/>
      </w:pPr>
      <w:r>
        <w:t>What is a Service Charge?</w:t>
      </w:r>
    </w:p>
    <w:p w14:paraId="65275C2E" w14:textId="77777777" w:rsidR="00A3283D" w:rsidRDefault="00A3283D" w:rsidP="00A3283D">
      <w:pPr>
        <w:pStyle w:val="BodyText"/>
      </w:pPr>
      <w:r>
        <w:t xml:space="preserve">The property you live in provides facilities and utilities </w:t>
      </w:r>
      <w:r>
        <w:rPr>
          <w:highlight w:val="yellow"/>
        </w:rPr>
        <w:t>(such as water, central heating, laundry, or utility services)</w:t>
      </w:r>
      <w:r>
        <w:t xml:space="preserve"> to you that are not separately metred. As a result, we add a service charge to that amount you pay to cover these costs. This amount is shown separately on your rent statement as it is subject to change as costs of these services go up or down, but we will communicate any changes with you about this before they occur. </w:t>
      </w:r>
    </w:p>
    <w:p w14:paraId="3208484C" w14:textId="77777777" w:rsidR="00A3283D" w:rsidRDefault="00A3283D" w:rsidP="00A3283D">
      <w:pPr>
        <w:pStyle w:val="Heading4"/>
      </w:pPr>
      <w:r>
        <w:t>How we work out the amount you pay</w:t>
      </w:r>
    </w:p>
    <w:p w14:paraId="02CA618E" w14:textId="2A8AF46B" w:rsidR="00A3283D" w:rsidRPr="00A3283D" w:rsidRDefault="00A3283D" w:rsidP="00A3283D">
      <w:pPr>
        <w:pStyle w:val="ListBullet"/>
      </w:pPr>
      <w:r w:rsidRPr="00A3283D">
        <w:t>We look at how much income household members over 18 years old receive before tax is paid (gross income)</w:t>
      </w:r>
      <w:r>
        <w:t>.</w:t>
      </w:r>
    </w:p>
    <w:p w14:paraId="290D452D" w14:textId="2FCF7E52" w:rsidR="00A3283D" w:rsidRPr="00A3283D" w:rsidRDefault="00A3283D" w:rsidP="00A3283D">
      <w:pPr>
        <w:pStyle w:val="ListBullet"/>
      </w:pPr>
      <w:r w:rsidRPr="00A3283D">
        <w:t xml:space="preserve">Then we calculate the amount you pay each </w:t>
      </w:r>
      <w:r w:rsidRPr="00A3283D">
        <w:rPr>
          <w:highlight w:val="yellow"/>
        </w:rPr>
        <w:t>[fortnight]</w:t>
      </w:r>
      <w:r w:rsidRPr="00A3283D">
        <w:t xml:space="preserve"> based on a percentage of that income</w:t>
      </w:r>
      <w:r>
        <w:t>.</w:t>
      </w:r>
    </w:p>
    <w:p w14:paraId="7D2398DA" w14:textId="77777777" w:rsidR="00A3283D" w:rsidRDefault="00A3283D" w:rsidP="00A3283D">
      <w:pPr>
        <w:pStyle w:val="BodyText"/>
        <w:rPr>
          <w:b/>
          <w:bCs/>
          <w:i/>
          <w:iCs/>
          <w:noProof/>
          <w:color w:val="FF0000"/>
          <w:highlight w:val="yellow"/>
        </w:rPr>
      </w:pPr>
      <w:r w:rsidRPr="00C90C87">
        <w:t xml:space="preserve">There are certain types of income that don’t contribute to your rent, like an AusStudy loan or the </w:t>
      </w:r>
      <w:r>
        <w:t>Large Family Supplement</w:t>
      </w:r>
      <w:r w:rsidRPr="00C90C87">
        <w:t xml:space="preserve">. See </w:t>
      </w:r>
      <w:hyperlink r:id="rId43" w:history="1">
        <w:r w:rsidRPr="00A3283D">
          <w:rPr>
            <w:rStyle w:val="Hyperlink"/>
            <w:color w:val="0090FF" w:themeColor="text1"/>
          </w:rPr>
          <w:t>here</w:t>
        </w:r>
      </w:hyperlink>
      <w:r w:rsidRPr="00571103">
        <w:rPr>
          <w:color w:val="4472C4"/>
        </w:rPr>
        <w:t xml:space="preserve"> </w:t>
      </w:r>
      <w:r w:rsidRPr="00C90C87">
        <w:t xml:space="preserve">for a full list of the types of income that </w:t>
      </w:r>
      <w:r>
        <w:t>can be</w:t>
      </w:r>
      <w:r w:rsidRPr="00C90C87">
        <w:t xml:space="preserve"> included in your rent calculations</w:t>
      </w:r>
      <w:r>
        <w:t xml:space="preserve"> or ask us for more information.</w:t>
      </w:r>
    </w:p>
    <w:p w14:paraId="7E6DE52D" w14:textId="77777777" w:rsidR="00A3283D" w:rsidRDefault="00A3283D" w:rsidP="00A3283D">
      <w:pPr>
        <w:pStyle w:val="BodyText"/>
        <w:rPr>
          <w:color w:val="FF0000"/>
          <w:highlight w:val="yellow"/>
        </w:rPr>
      </w:pPr>
    </w:p>
    <w:p w14:paraId="22D88F02" w14:textId="77777777" w:rsidR="00A3283D" w:rsidRDefault="00A3283D" w:rsidP="00A3283D">
      <w:pPr>
        <w:pStyle w:val="BodyText"/>
        <w:rPr>
          <w:color w:val="FF0000"/>
          <w:highlight w:val="yellow"/>
        </w:rPr>
      </w:pPr>
    </w:p>
    <w:p w14:paraId="4B43853E" w14:textId="77777777" w:rsidR="00A3283D" w:rsidRDefault="00A3283D" w:rsidP="00A3283D">
      <w:pPr>
        <w:pStyle w:val="BodyText"/>
        <w:rPr>
          <w:color w:val="FF0000"/>
          <w:highlight w:val="yellow"/>
        </w:rPr>
      </w:pPr>
    </w:p>
    <w:p w14:paraId="31091FC5" w14:textId="68F2F23A" w:rsidR="00A3283D" w:rsidRPr="003C288B" w:rsidRDefault="00A3283D" w:rsidP="00A3283D">
      <w:pPr>
        <w:pStyle w:val="BodyText"/>
        <w:rPr>
          <w:b/>
          <w:bCs/>
          <w:i/>
          <w:iCs/>
          <w:color w:val="FF0000"/>
          <w:highlight w:val="yellow"/>
          <w:u w:val="single"/>
        </w:rPr>
      </w:pPr>
      <w:r w:rsidRPr="00023282">
        <w:rPr>
          <w:color w:val="FF0000"/>
          <w:highlight w:val="yellow"/>
        </w:rPr>
        <w:lastRenderedPageBreak/>
        <w:t xml:space="preserve">[See the Rent Infographics section for </w:t>
      </w:r>
      <w:r>
        <w:rPr>
          <w:color w:val="FF0000"/>
          <w:highlight w:val="yellow"/>
        </w:rPr>
        <w:t>alternative</w:t>
      </w:r>
      <w:r w:rsidRPr="00023282">
        <w:rPr>
          <w:color w:val="FF0000"/>
          <w:highlight w:val="yellow"/>
        </w:rPr>
        <w:t xml:space="preserve"> </w:t>
      </w:r>
      <w:r>
        <w:rPr>
          <w:color w:val="FF0000"/>
          <w:highlight w:val="yellow"/>
        </w:rPr>
        <w:t>options]</w:t>
      </w:r>
    </w:p>
    <w:p w14:paraId="461499A4" w14:textId="77777777" w:rsidR="00A3283D" w:rsidRDefault="00A3283D" w:rsidP="00A3283D">
      <w:pPr>
        <w:pStyle w:val="BodyText"/>
        <w:rPr>
          <w:b/>
          <w:bCs/>
          <w:color w:val="FF0000"/>
        </w:rPr>
      </w:pPr>
      <w:r>
        <w:rPr>
          <w:b/>
          <w:bCs/>
          <w:noProof/>
          <w:color w:val="FF0000"/>
        </w:rPr>
        <mc:AlternateContent>
          <mc:Choice Requires="wpg">
            <w:drawing>
              <wp:anchor distT="0" distB="0" distL="114300" distR="114300" simplePos="0" relativeHeight="251679745" behindDoc="0" locked="0" layoutInCell="1" allowOverlap="1" wp14:anchorId="17EED4A7" wp14:editId="3F4E84F3">
                <wp:simplePos x="0" y="0"/>
                <wp:positionH relativeFrom="margin">
                  <wp:align>center</wp:align>
                </wp:positionH>
                <wp:positionV relativeFrom="paragraph">
                  <wp:posOffset>33020</wp:posOffset>
                </wp:positionV>
                <wp:extent cx="3552825" cy="1810385"/>
                <wp:effectExtent l="19050" t="19050" r="28575" b="0"/>
                <wp:wrapNone/>
                <wp:docPr id="458" name="Group 458"/>
                <wp:cNvGraphicFramePr/>
                <a:graphic xmlns:a="http://schemas.openxmlformats.org/drawingml/2006/main">
                  <a:graphicData uri="http://schemas.microsoft.com/office/word/2010/wordprocessingGroup">
                    <wpg:wgp>
                      <wpg:cNvGrpSpPr/>
                      <wpg:grpSpPr>
                        <a:xfrm>
                          <a:off x="0" y="0"/>
                          <a:ext cx="3552825" cy="1810385"/>
                          <a:chOff x="0" y="0"/>
                          <a:chExt cx="3552825" cy="1810385"/>
                        </a:xfrm>
                      </wpg:grpSpPr>
                      <wps:wsp>
                        <wps:cNvPr id="113" name="Google Shape;36;p1"/>
                        <wps:cNvSpPr txBox="1"/>
                        <wps:spPr>
                          <a:xfrm>
                            <a:off x="2419350" y="552450"/>
                            <a:ext cx="1101090" cy="1057275"/>
                          </a:xfrm>
                          <a:prstGeom prst="rect">
                            <a:avLst/>
                          </a:prstGeom>
                          <a:noFill/>
                          <a:ln>
                            <a:noFill/>
                          </a:ln>
                        </wps:spPr>
                        <wps:txbx>
                          <w:txbxContent>
                            <w:p w14:paraId="1B9E429C" w14:textId="77777777" w:rsidR="00A3283D" w:rsidRPr="00F214AA" w:rsidRDefault="00A3283D" w:rsidP="00A3283D">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Benefits we don’t count as income, like:</w:t>
                              </w:r>
                            </w:p>
                            <w:p w14:paraId="216E1292" w14:textId="77777777" w:rsidR="00A3283D" w:rsidRPr="00F214AA" w:rsidRDefault="00A3283D" w:rsidP="00A3283D">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 xml:space="preserve">- Education Allowance </w:t>
                              </w:r>
                            </w:p>
                            <w:p w14:paraId="16CB31D9" w14:textId="77777777" w:rsidR="00A3283D" w:rsidRPr="00F214AA" w:rsidRDefault="00A3283D" w:rsidP="00A3283D">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wps:txbx>
                        <wps:bodyPr spcFirstLastPara="1" wrap="square" lIns="72000" tIns="72000" rIns="72000" bIns="72000" anchor="t" anchorCtr="0">
                          <a:noAutofit/>
                        </wps:bodyPr>
                      </wps:wsp>
                      <wps:wsp>
                        <wps:cNvPr id="114" name="Google Shape;35;p1"/>
                        <wps:cNvSpPr txBox="1"/>
                        <wps:spPr>
                          <a:xfrm>
                            <a:off x="152400" y="504825"/>
                            <a:ext cx="1174115" cy="1305560"/>
                          </a:xfrm>
                          <a:prstGeom prst="rect">
                            <a:avLst/>
                          </a:prstGeom>
                          <a:noFill/>
                          <a:ln>
                            <a:noFill/>
                          </a:ln>
                        </wps:spPr>
                        <wps:txbx>
                          <w:txbxContent>
                            <w:p w14:paraId="2C49AE4F" w14:textId="77777777" w:rsidR="00A3283D" w:rsidRPr="00F214AA" w:rsidRDefault="00A3283D" w:rsidP="00A3283D">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Any income received by household members 18 years and over, like:</w:t>
                              </w:r>
                              <w:r w:rsidRPr="00F214AA">
                                <w:rPr>
                                  <w:rFonts w:ascii="Arial Nova Light" w:eastAsia="HELVETICA NEUE LIGHT" w:hAnsi="Arial Nova Light" w:cs="HELVETICA NEUE LIGHT"/>
                                  <w:sz w:val="16"/>
                                  <w:szCs w:val="16"/>
                                </w:rPr>
                                <w:br/>
                                <w:t>- Wages</w:t>
                              </w:r>
                              <w:r w:rsidRPr="00F214AA">
                                <w:rPr>
                                  <w:rFonts w:ascii="Arial Nova Light" w:eastAsia="HELVETICA NEUE LIGHT" w:hAnsi="Arial Nova Light" w:cs="HELVETICA NEUE LIGHT"/>
                                  <w:sz w:val="16"/>
                                  <w:szCs w:val="16"/>
                                </w:rPr>
                                <w:br/>
                                <w:t>- Primary Centrelink payments</w:t>
                              </w:r>
                              <w:r w:rsidRPr="00F214AA">
                                <w:rPr>
                                  <w:rFonts w:ascii="Arial Nova Light" w:eastAsia="HELVETICA NEUE LIGHT" w:hAnsi="Arial Nova Light" w:cs="HELVETICA NEUE LIGHT"/>
                                  <w:sz w:val="16"/>
                                  <w:szCs w:val="16"/>
                                </w:rPr>
                                <w:br/>
                                <w:t xml:space="preserve">- Investment earnings </w:t>
                              </w:r>
                            </w:p>
                          </w:txbxContent>
                        </wps:txbx>
                        <wps:bodyPr spcFirstLastPara="1" wrap="square" lIns="72000" tIns="72000" rIns="72000" bIns="72000" anchor="t" anchorCtr="0">
                          <a:noAutofit/>
                        </wps:bodyPr>
                      </wps:wsp>
                      <wps:wsp>
                        <wps:cNvPr id="824" name="Google Shape;43;p1"/>
                        <wps:cNvSpPr txBox="1"/>
                        <wps:spPr>
                          <a:xfrm>
                            <a:off x="1428750" y="542925"/>
                            <a:ext cx="998220" cy="308610"/>
                          </a:xfrm>
                          <a:prstGeom prst="rect">
                            <a:avLst/>
                          </a:prstGeom>
                          <a:noFill/>
                          <a:ln>
                            <a:noFill/>
                          </a:ln>
                        </wps:spPr>
                        <wps:txbx>
                          <w:txbxContent>
                            <w:p w14:paraId="160861AB" w14:textId="77777777" w:rsidR="00A3283D" w:rsidRPr="00F214AA" w:rsidRDefault="00A3283D" w:rsidP="00A3283D">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Family Tax Benefit</w:t>
                              </w:r>
                            </w:p>
                          </w:txbxContent>
                        </wps:txbx>
                        <wps:bodyPr spcFirstLastPara="1" wrap="square" lIns="72000" tIns="72000" rIns="72000" bIns="72000" anchor="t" anchorCtr="0">
                          <a:noAutofit/>
                        </wps:bodyPr>
                      </wps:wsp>
                      <pic:pic xmlns:pic="http://schemas.openxmlformats.org/drawingml/2006/picture">
                        <pic:nvPicPr>
                          <pic:cNvPr id="825" name="Graphic 825" descr="Stuffed Toy outline"/>
                          <pic:cNvPicPr>
                            <a:picLocks noChangeAspect="1"/>
                          </pic:cNvPicPr>
                        </pic:nvPicPr>
                        <pic: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1419225" y="133350"/>
                            <a:ext cx="447040" cy="443230"/>
                          </a:xfrm>
                          <a:prstGeom prst="rect">
                            <a:avLst/>
                          </a:prstGeom>
                        </pic:spPr>
                      </pic:pic>
                      <pic:pic xmlns:pic="http://schemas.openxmlformats.org/drawingml/2006/picture">
                        <pic:nvPicPr>
                          <pic:cNvPr id="826" name="Graphic 826" descr="Money outline"/>
                          <pic:cNvPicPr>
                            <a:picLocks noChangeAspect="1"/>
                          </pic:cNvPicPr>
                        </pic:nvPicPr>
                        <pic: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276225" y="28575"/>
                            <a:ext cx="405130" cy="537845"/>
                          </a:xfrm>
                          <a:prstGeom prst="rect">
                            <a:avLst/>
                          </a:prstGeom>
                        </pic:spPr>
                      </pic:pic>
                      <wps:wsp>
                        <wps:cNvPr id="827" name="Text Box 827"/>
                        <wps:cNvSpPr txBox="1"/>
                        <wps:spPr>
                          <a:xfrm>
                            <a:off x="685800" y="133350"/>
                            <a:ext cx="601345" cy="415290"/>
                          </a:xfrm>
                          <a:prstGeom prst="rect">
                            <a:avLst/>
                          </a:prstGeom>
                          <a:noFill/>
                          <a:ln w="6350">
                            <a:noFill/>
                          </a:ln>
                        </wps:spPr>
                        <wps:txbx>
                          <w:txbxContent>
                            <w:p w14:paraId="03F1EAFD" w14:textId="77777777" w:rsidR="00A3283D" w:rsidRPr="00A3283D" w:rsidRDefault="00A3283D" w:rsidP="00A3283D">
                              <w:pPr>
                                <w:rPr>
                                  <w:rFonts w:ascii="Yu Gothic UI Semibold" w:eastAsia="Yu Gothic UI Semibold" w:hAnsi="Yu Gothic UI Semibold"/>
                                  <w:color w:val="00B050"/>
                                  <w:sz w:val="30"/>
                                  <w:szCs w:val="30"/>
                                </w:rPr>
                              </w:pPr>
                              <w:r w:rsidRPr="00A3283D">
                                <w:rPr>
                                  <w:rFonts w:ascii="Yu Gothic UI Semibold" w:eastAsia="Yu Gothic UI Semibold" w:hAnsi="Yu Gothic UI Semibold"/>
                                  <w:color w:val="00B050"/>
                                  <w:sz w:val="30"/>
                                  <w:szCs w:val="30"/>
                                  <w:highlight w:val="yellow"/>
                                </w:rPr>
                                <w:t>25%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28" name="Text Box 828"/>
                        <wps:cNvSpPr txBox="1"/>
                        <wps:spPr>
                          <a:xfrm>
                            <a:off x="1838325" y="152400"/>
                            <a:ext cx="537845" cy="393065"/>
                          </a:xfrm>
                          <a:prstGeom prst="rect">
                            <a:avLst/>
                          </a:prstGeom>
                          <a:noFill/>
                          <a:ln w="6350">
                            <a:noFill/>
                          </a:ln>
                        </wps:spPr>
                        <wps:txbx>
                          <w:txbxContent>
                            <w:p w14:paraId="4B0BED48" w14:textId="77777777" w:rsidR="00A3283D" w:rsidRPr="00E8118D" w:rsidRDefault="00A3283D" w:rsidP="00A3283D">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29" name="Text Box 829"/>
                        <wps:cNvSpPr txBox="1"/>
                        <wps:spPr>
                          <a:xfrm>
                            <a:off x="2876550" y="133350"/>
                            <a:ext cx="533400" cy="433705"/>
                          </a:xfrm>
                          <a:prstGeom prst="rect">
                            <a:avLst/>
                          </a:prstGeom>
                          <a:noFill/>
                          <a:ln w="6350">
                            <a:noFill/>
                          </a:ln>
                        </wps:spPr>
                        <wps:txbx>
                          <w:txbxContent>
                            <w:p w14:paraId="000CAE70" w14:textId="77777777" w:rsidR="00A3283D" w:rsidRPr="00427E2B" w:rsidRDefault="00A3283D" w:rsidP="00A3283D">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830" name="Graphic 830" descr="Piggy Bank outline"/>
                          <pic:cNvPicPr>
                            <a:picLocks noChangeAspect="1"/>
                          </pic:cNvPicPr>
                        </pic:nvPicPr>
                        <pic: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2390775" y="66675"/>
                            <a:ext cx="476250" cy="506095"/>
                          </a:xfrm>
                          <a:prstGeom prst="rect">
                            <a:avLst/>
                          </a:prstGeom>
                        </pic:spPr>
                      </pic:pic>
                      <pic:pic xmlns:pic="http://schemas.openxmlformats.org/drawingml/2006/picture">
                        <pic:nvPicPr>
                          <pic:cNvPr id="831" name="Graphic 831" descr="Home outline"/>
                          <pic:cNvPicPr>
                            <a:picLocks noChangeAspect="1"/>
                          </pic:cNvPicPr>
                        </pic:nvPicPr>
                        <pic: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1390650" y="800100"/>
                            <a:ext cx="506730" cy="485775"/>
                          </a:xfrm>
                          <a:prstGeom prst="rect">
                            <a:avLst/>
                          </a:prstGeom>
                        </pic:spPr>
                      </pic:pic>
                      <wps:wsp>
                        <wps:cNvPr id="384" name="Text Box 384"/>
                        <wps:cNvSpPr txBox="1"/>
                        <wps:spPr>
                          <a:xfrm>
                            <a:off x="1828800" y="838200"/>
                            <a:ext cx="687070" cy="492760"/>
                          </a:xfrm>
                          <a:prstGeom prst="rect">
                            <a:avLst/>
                          </a:prstGeom>
                          <a:noFill/>
                          <a:ln w="6350">
                            <a:noFill/>
                          </a:ln>
                        </wps:spPr>
                        <wps:txbx>
                          <w:txbxContent>
                            <w:p w14:paraId="0BCFDBA0" w14:textId="77777777" w:rsidR="00A3283D" w:rsidRPr="00427E2B" w:rsidRDefault="00A3283D" w:rsidP="00A3283D">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385" name="Google Shape;37;p1"/>
                        <wps:cNvSpPr txBox="1"/>
                        <wps:spPr>
                          <a:xfrm>
                            <a:off x="1323975" y="1247775"/>
                            <a:ext cx="963595" cy="434036"/>
                          </a:xfrm>
                          <a:prstGeom prst="rect">
                            <a:avLst/>
                          </a:prstGeom>
                          <a:noFill/>
                          <a:ln>
                            <a:noFill/>
                          </a:ln>
                        </wps:spPr>
                        <wps:txbx>
                          <w:txbxContent>
                            <w:p w14:paraId="0C153AE9" w14:textId="77777777" w:rsidR="00A3283D" w:rsidRPr="00F214AA" w:rsidRDefault="00A3283D" w:rsidP="00A3283D">
                              <w:pP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Commonwealth Rent Assistance</w:t>
                              </w:r>
                            </w:p>
                          </w:txbxContent>
                        </wps:txbx>
                        <wps:bodyPr spcFirstLastPara="1" wrap="square" lIns="72000" tIns="72000" rIns="72000" bIns="72000" anchor="t" anchorCtr="0">
                          <a:noAutofit/>
                        </wps:bodyPr>
                      </wps:wsp>
                      <wps:wsp>
                        <wps:cNvPr id="386" name="Rectangle: Rounded Corners 386"/>
                        <wps:cNvSpPr/>
                        <wps:spPr>
                          <a:xfrm>
                            <a:off x="0" y="0"/>
                            <a:ext cx="3552825" cy="1743075"/>
                          </a:xfrm>
                          <a:prstGeom prst="roundRect">
                            <a:avLst/>
                          </a:prstGeom>
                          <a:noFill/>
                          <a:ln w="28575">
                            <a:solidFill>
                              <a:srgbClr val="00B05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g:wgp>
                  </a:graphicData>
                </a:graphic>
              </wp:anchor>
            </w:drawing>
          </mc:Choice>
          <mc:Fallback>
            <w:pict>
              <v:group w14:anchorId="17EED4A7" id="Group 458" o:spid="_x0000_s1146" style="position:absolute;margin-left:0;margin-top:2.6pt;width:279.75pt;height:142.55pt;z-index:251679745;mso-position-horizontal:center;mso-position-horizontal-relative:margin" coordsize="35528,18103"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hBImfmQYAAAYkAAAOAAAAZHJzL2Uyb0RvYy54bWzsWm1v&#10;2zYQ/j5g/4HQ99aSqDe7dYo0XbMCWRs0GfqZlilbqCRqJB3b+/W7IykldlR0ibtmCfIhDt9EHk8P&#10;75476vWbTV2RKy5VKZqpF7z0PcKbXMzLZjH1/rx8/yLziNKsmbNKNHzqbbny3hz9+svrdTvhoViK&#10;as4lgUkaNVm3U2+pdTsZjVS+5DVTL0XLG+gshKyZhqpcjOaSrWH2uhqFvp+M1kLOWylyrhS0vrOd&#10;3pGZvyh4rj8VheKaVFMPZNPmV5rfGf6Ojl6zyUKydlnmTgx2DylqVjawaD/VO6YZWcny1lR1mUuh&#10;RKFf5qIeiaIoc272ALsJ/L3dnEqxas1eFpP1ou3VBKrd09O9p80/Xp3K9qI9l6CJdbsAXZga7mVT&#10;yBr/g5RkY1S27VXGN5rk0EjjOMzC2CM59AVZ4NMstkrNl6D5W8/ly9++8+SoW3i0I866BYCoax2o&#10;w3RwsWQtN6pVE9DBuSTlHDYQUI80rAagngqxqDgx417R5FUb4LZQChiO+iJ681aABvp2BY0Daguj&#10;YExjwB4oCJQVQdGArtNgEMCLH0O/0aAfp2FqNNjrgU1aqfQpFzXBwtSTgGoDNnZ1pjRMBkO7IShA&#10;I96XVWUWqZqdBhiILaBZNbHiYklvZhuz/Tjt9jgT8y1sUbX5+xLWPGNKnzMJJyPwyBpOy9RTf62Y&#10;5B6pPjTwKlI4i3i8blbkzcrsZoU1+VLAIdQescUTbY6klfV4pUVRmn2hdFYUJzQgwL6EnwCFaBgK&#10;8f2hEMDrRzUhEvwIj80eEtIoCLqzRP04TgxWHgIJ2TMSOqOQhcNIiOgBSIjCLO2MQhSO96EwHmdh&#10;6GwC9bMkeDAgjB8FENoyn8Cf85BQuuUdvs8k4Cm9QpNm2Uj9r+aomfy6al+AM2+ZLmdlVeqtISZg&#10;oFGo5uq8zNEvYOXa0RiX6RyNIx+mac5VDqbwQq+Au8zJpdgSsdJV2XB8Dd0cdkYw+mV+JvKvijTi&#10;ZMmaBT9WLfgG55NGu8NNdUecWVW26CnQ7GLZbRzW32MXA7qzzOWdyFc1b7SlYpJXoAPRqGXZKo/I&#10;Ca9nHLyq/DA3TpJNlJZc50tcsICFP4Ow1n31HUbKa8FwC9/wqwH41RCZBxIPStHF7ljTKEr9yB2h&#10;KKIhPegIGbmsJKYIgtn3AYVHhLqk92k96qDJoe4PYOhPBG/UYqGH1Q/AW5gmHdzCLLYcjU06Fhf5&#10;cQAIMyQupmkWHcThBtGGZOg/pz1ZmHYQucS9AcUl2AZHC9e/I/dNsjhzhGfoiCZ+QEFRRmkRkCNg&#10;wdYcdJFHx2rvQ3zJeuolaBXuwoAt4bqmnUQKMKfwXm8zYWiEuFd/gp+iErCYcCWPALn9e6gdx4Nx&#10;hd5hFj0OIrRYlkVHEAlAxbJo12NZtOtpVvWJgLAWKDlIZ4o4XlddsZCi/gLh8TGuCl0d7c617Con&#10;lngTCLBzfnxshllfdtZctOABA6M+fA+Xmy9Mtu5NaMDGR9EFUWyyF4nYsf8nOp+FkIiwDvcGrnuW&#10;e0dcBxnNaOd7LKnf8T3OAhhg0zH1k4OswV5Edz9g92GqC+2egY3wfArAHg8Au2ftdwQ2RCVJ7OKS&#10;IYsdU2oiWMxVRJSm/sMDO+x80zOwf5bFRlb+qHgvMrO9aAubHO89LxeLLXnLmq9PI9gyZ/LHBlsh&#10;HfspcF4MtpIkucV+gRuj1UCzEPuJPz7ILAyy38eHOeBl+5iDJoe530XNnwbaTGzwY9EWANoS54Ug&#10;fggghNilV36SdsFWBLHYYQnzQbj9lGCLZn1msSel2Ha/YCsAjttFW8BPISO/q7UkS/3UHdJoDOHs&#10;w0dbJkx/jraYfmLRFl4CdsZv5x4tPSBlDim8sXNBQRil7tRfp2DGEO2D47HZBKCpNEH8P8DlSdKf&#10;4OdrNJr1KUfM9kKSuuIT8lmsmjnkt0+EbODbAYKjdo2eq30j9wtWDJjGnn3bvYpOI+p/1y+gGCiW&#10;SXLs5TDwwnUndYR3pxh72+wfdilRlfMug67kYnZSSXLF8FMD/60PDszi78aw4QtYpbcVxwmr5jMv&#10;4CoWrpVDI5P5DoL307I8h2y7zcmoJZtzu1oMl6/9YvjlBD5hoG8mxJltut3N7SboRtpJurmtzG48&#10;PsrNZxS9YDah9g3B7MP9E2Zl0ej+4bpshBzaWQW7civb8d0ttVXNQ/kImty4197JyLkem5EDPD6V&#10;bJz56gI+NjHwcR/G4NcsN+vm3Vx/vnP0DwAAAP//AwBQSwMECgAAAAAAAAAhAAEn9Z7VJgAA1SYA&#10;ABQAAABkcnMvbWVkaWEvaW1hZ2UxLnBuZ4lQTkcNChoKAAAADUlIRFIAAAGAAAABgAgGAAAApMe1&#10;vwAAAAFzUkdCAK7OHOkAAAAEZ0FNQQAAsY8L/GEFAAAACXBIWXMAADsOAAA7DgHMtqGDAAAmaklE&#10;QVR4Xu2dP8h2S3eXP8QiRQoLC4sUoo2IEBECdga0iBZqZ5OAgkUCChZBOxFSaCf+AQsFQQs7BRsF&#10;CYEoGAgoamGhYGEhGIKFRYgWui/PGc/+7jP3s9bMnj179r2vC36857zv8+x7/5lZa81aa/b9AxER&#10;ERERERERERERERERERERERERERERERERERERERERERERERERERERERERERERERERERERERERERER&#10;ERERERERERERERERERERERERERERERERERERERERkVvw2zb95KY/vemvbPr7m/7tt/qlnf7Ji/hZ&#10;fk/Whuf7+zfxfP/6Jp4vz5Pn+1++1f/4Vvx3edb87J/cxO+LyAeB4caAYwSY+P/noDgOhuUvbMLY&#10;yLXwDEY+X47h8xW5MXujX5vkI8VnYCxkHjOfL2KF8Ds3iciilPTOLKNQk4biXHi+pG1GRPo9Il3E&#10;OYjIImD4yfleafhfhaHgnGQMVzv2V3EuPl+Ri1nNMLyKc3NF0A/PF2dau7criEIyxWMRmQhRP4W6&#10;2qRcUdYI2uD5kk67KtXTKs5VRCZAVEjkVZuIK8vVQA46b1Ze1b0T52zXkMhJjIwKOQbFRI5HLpdl&#10;PI5lL/6Of6PbZGTh0dzxe1gpjbjPGGNSR6wSecYcl2eKgUY82/3z5edGOR2OJyIDOZrywajw+8UI&#10;9MJ5YDiOpp9wKPIdI1J63FOM79Hni1PgXI44Ild7IoNgUvYWAjEKRH8c4ww4dm/keJYT4FpLlMv5&#10;EQFz//g8xPmi112xiL/nZ/j5EkFjVDkWzvMMjj7fo0b/K7huPqP22ZG4n2eNO5FH0GscmLRnGYUa&#10;fFZPBMt5HoHPJWLFyBejXvuckeIzinPAwRy5z5/+fHUCIp30GAeMIFHbVWAoWo1w1glwP4jCMbr8&#10;zohc+UjxrIjGsyuFnufLNZ+5oovg+TLGauf2Tvy8iDTQahwwDBifqwzDKxip2nm+0zsnUIz+0Zz0&#10;FeL5vSt49zzfKw3/K63PVycgkqTVODC5ZqYDsnBOGPbaOdfENcOdjf47vTqDlnTKys+3ZTWQXemJ&#10;PJqW6ApDskpU+I4WJ7Biame0Wu4HBnb1bpoWZ6YTEPkCoqqsAbyD8S+0GAn1jTCWn/h8r6xRiSwL&#10;kz0bHdL1chfjUOCca9eivq87OfdC9vkS4IjICxRxaxPmVXc0/oUZKwEMTGnV5F6RUit9/IhVFiK1&#10;wn1E/Dfi7/kZfh7xuzwXHPOMFlN0R+NfyDoBrlFEviWb+rmr8eecOffR+X2Oh3Eu7Zfcx7PvD44C&#10;51AcQ+28jop7dVeyTp5nJfJ4MFiZborRm2o4FkaTKBeDgzErInpmIhfDegSM5ajoeW/wZxj7LGc4&#10;BK71XRtphq+eL+IZl+c7+j5mx7PI42GS1ybIXhiDo4YYilHAuLdG46+tjBF8Tkub4DsVo48hW8Xg&#10;R3CfuF+162kV9zAbLZfn27Paan2+X8EqqfYZr+KZijwajFttcuw1IiWAYRgRiUeRKUaoxwDtdUej&#10;/w6uIfOMI0VjYJTDRSMcAceoHXsvnjPOQuSRkDqoTYy9mNRHjOBIw7BXLTLl/498FgaBtMQnGgWe&#10;Ic6gdt1Zvbvno1Ybe9U+q5WM43MVII8lmrgYRAx4L0yuI5F4RkSmR6N+fu8Tov0sXOuR1RhO8ug9&#10;z+qIgeYca8fci/MXeRxEudHkxUH0gpGoHXMlfUqapxfSJKMK5GcqSj99Bb9bO+Zeo2oPIrchY6B7&#10;o//MpLtST4v4I46uCGaoNxjJrAKOBDoit4NJEU14crA9YExqx1tBGH6ck4a/zuqrtt5IPbM3wDEh&#10;j4HIvjYJ9sIYtELRriUnzM+ShuGzmNycV9kBy6Qd0b1SxLGOFhWfAPcou5kq0v758mw5NirPuKd4&#10;3LMqzYx300DyGKIonYnbGhHx89kOnJZI/KhB4rOc3O1gpLl3tXsaid/jmWXHUMuqkWP3EK14TQPJ&#10;Y4gir56iW3YS97b3ZVpWX0X0aZ93Pxjwnii9x+HyWdkVX8/qNEpv9ToWkdsRRUMY2xaYvJkiIhM8&#10;GxXuwYi3FCmZzDikns+S79MSoSPuf4+Th8xqj+O3OvZMGshgQT4eJmZt8O/VOhEyBoLIf4bxH7GB&#10;SL4P9zSb4kNHnEBmJdC6CmDs1Y6zF+NY5KOJUik9S+FowvYag1bj37vCkDzZNA3qfe4ZY90zTiMH&#10;1pP6FLkVUS60tRiWmaw9OdtW42975zy417VnUBOGuie1kvmM1uNGx7QQLB/P6AJwZkXRapj5+ZZI&#10;s8fByDGiQGIvHHkrmcCiNWUTjdWe8xS5FZFhbS0AR0U7/r2VbOcJzsUWz+vIFFaLGHetRGOrNWJn&#10;xVA7TlFPWknkVkR50NaNNpGxbnUo2Y4TJmvrsWU8LU6gNRgYHbFHDgCZRpSPZrQDiI7XkqdtMf5G&#10;/uvQ4gRanhsF5Noxilojdh2APJ7RDiAq1GYdAJOdCV07xl4a/zVpcQLZMZapA7SgA5DHExns1ra9&#10;yGhnJhQ/EzmmIo3/umSdAGMmOy5qv79Xi8EefTyR2zHaAUSGO3O8bFuhG3XWJ8rbF2UKuJHBbk0B&#10;6QDk8Yx2AFFXUbTcJ6Kv/d6rWttT5Toyr3NAURE/ciYEHy1kUkAiH83oGkAUvX9luJmQmbw/52xk&#10;di8yKT2e/Vc1osiRtLaWEtzUjlPU2lUkcjuiiL01zRJF8F8t0zP9/vx+66pErgeHnXHuXxnxaLXa&#10;uiqMxmrrikLkdkQRe+vmmkxetVa4zeSKMSBRmkDWJVsUro2PTGqwdWxEY79ns5rIrYi28H8Vsb8j&#10;itRej4nTyKQIfMXD/cns7XgdH5nUYM84jVacrSsKkduRibxb8+1RZIX2K4vMe2TM+38OGWe/3yWc&#10;SQ32GOsoUHG1KR9PJmXTmnPPHBNh+LOF39ZitKxLpvsGMe6yK4bWMZo5h68K0iIfw+jiGmTfDpmJ&#10;Bl2Kfx6ZVWI0Lot6xkfkWCwAy2OIJmNPfpVVQHYCfyWOYernMxkxPhibPZF61P1m0CGPIVMHqHVm&#10;RGSOG8k87OeS7Qr6Sj2NAVH/P3LcyWPI5Oxb20ELmaX+O/V+ptyHTIH3nXqj9MyYNP8vjyKzXb93&#10;UvROcgu/n0+mGFtTb1cYvxM1HRh4yOPIpGuO9OFHOddXOQmfQ2uAcKQlONNVZPpHHklUlOstuBVa&#10;JrrR/3NoWQUQSPQa/0z0b/ePPJZMdHR0e3wm1WT0/zwy44Lcfa/xh8xn9DQ7iHwETK7apHjVkUmS&#10;STUZ/T+PzCrg7HHH6uCIgxG5PZkNXEdSQVEayCX4c4lSkL0rQ4w646p2zL2O1LhEPgImS2aDTs9k&#10;5NhRDtZJ+Fwyb/zsCTwybZ9G/yLfkpmIiJpBC9Ey/MjKQu4PBrg2LvZqHXOZuhZqPa7IR5NZMqOW&#10;iROlfyz+SlSobWlCyBp/x53ICy2teRknkEn/2H8tmdc0ZFaJjMlovCFTPyJvyHROFEVOIJP+EYGo&#10;BhWNtazxRwYdIl8QpW32+mpiRt1FLsOlEKWB+Pd3tBj/3ncJiTyKltc48LO1JXoU1bkBRwo9q0XS&#10;OJlunyLGo6kfkSQtTgDtDXqmu8PuHym0jhc2DmZal4twIK3fICbyeFqdAJ1ETNQoonPzl7ySqQPg&#10;KDKvd9iL4xpsiHTAhMu2h+4VTeYrc7Fc009v4hz+5aZf3fS3Nv3ZTb9j06ez6vVH6RzGVDbXX1QC&#10;EhHppNcJfKWrOjF+ZtO/2lQ7J/TvNv3cpt+y6RNZ+fqjVWOrNP4igxjtBK7Ix/7Cptq51PQPN30a&#10;q18/Y6x2Lj1irHI8ERlIa/71nWZHZn9m029uqp3LO/38pk/hLtdfO49WUbfS+IucBMW42sTLiuhs&#10;Jqw2fmVT7Vy+0n/a9Ic33Z07Xf+RVSb1ga/2pYjIIDAqvZOVCG0mf35T7Twy+mub7s6drr+lr38v&#10;VqZG/SKTIeJq6cdGszuA/s6m2nlk9E833Z07XX/muyn2Igjx1Q4iF9OSFpq9A/iXN9XOI6P/vOlH&#10;Nt2ZO11/thOopHuM+kUWgcmYKRLPjtj+46baeWT0G5vuzp2uP3IAGH7eIWV7p8iiRC+Tm+0A/sGm&#10;2nlk9Iub7s6drp9XPNTOo2h2A4GINBK9PmL2F8D/pU2188job266O3e6fiL72nkUUW8SkYWJuoNm&#10;L99/36b/val2LpF+atPdudP1k0asnUcRKSARWZioK+iK/O1f3lQ7l6/0NzaNglUPqS8Kl3RBUSth&#10;pYSzRKTN+Du6YBCF8pErpauvP4sOQOTmRA7gis6N37qJl57VzqcmruHIefK7GHyMOkar9hlZ4RyO&#10;drzMvv4j1M5nLxFZmMjgXWVYfvcmNjb9+qbaeaH/telvb/rxTa0Uo09Ef9TovxOrht422rOvfxS1&#10;89pLRBZmxRXAnj+46e9uwlCX3Ph/2MQL0Hpy3nvD/3qtZwkH0+sIRl//SLiXr9e6lykgkcWJDOFK&#10;38zEJqcf/eY/m8FY9eyEHq0jO6uPXP8Z2AUkcnOiNtCVHEAvXEN0nTOF0/2U+1q7viKuU0QWJtoI&#10;NnsfwGg4/7Ny/EfFiuTORA4ApysiCxO9DmL2TuBRkPLpfVvlTHH/7wrOtXZNRQQXIrIwkZG8Y5SK&#10;8Y9WNpGIXrk3XH/p8yfiRThF/q7sAziaXiJVwjnfDe5B7XqK7uzcRB5B9Epf/v1O9Bp/0kT8Hkat&#10;1xjjGHpXHXfMl+Mca9dSdKTgLSITwGjVJm/RnZbxGO4opfUqDD9ObnQE3tNxdLeceeRoe1tfRWQS&#10;USvfnXq5W6JvrgsjfXbqJYqSX3UnJxA5uLvWj0QeAwawNnn3OttIjqDF0M5uw+T+8Zm1c6npLqmT&#10;qLvqivdIiUgjUSQ301j2gKGJjFERxvUqhxbVW/Za/Z5zfrXzLnITmMhNiLpYiK5XJlv0bb2OH9v0&#10;s5s4/v/c9F83/etNvIahd39E1DpZtLoBjWpHd6tniDyWKHe+cjtfZIiKWtMqf2TTr22qHasIx9CT&#10;5simq1YuokarmbuksUQeT2REVy0EZ3PrrcYIA539Upb/tomVQiuZdBD3fdX6S7RqtANI5CZgZGqT&#10;eK8VC3qZSBpD1WJE/8Sm/76pdqx3+sebftemVjKpqxUj6buOFxF5Q1QIXrEOEEWhRNAtuXq+iKWl&#10;W2evX9jUSsaQrrj6ilaMd9zUJvJoojoA0epKRF0oqDV6/uObasfJ6Jc39ZBZxawWTUeb7cz/i9yM&#10;u9UBohx6T/78L26qHSsjagY/samHaPW1WhE+Ol/GkojciEw6orf18Qyi9E/PiuUfbaodK6uf3tRD&#10;tPpayflm2ljN/4vckMiorhKJZtI/PVHo39tUO1ZWf3RTD3cqqkbpH8aQiNyQ6PW+aAVDFEWhvZuo&#10;fm5T7XhZ/YFNvURplRXaKnFUrEZq51dEak5EbkgmEl2hGyhyVL0rld+zqXa8jH5jU2vNYU+UBrrD&#10;fUerv8JCRL4gWuKvkI+OOmeOdKH86qbaMSP91U1HuMPO2jPqLiKyEFE3ELo6DRQ5qSPpkj+06d9v&#10;qh33nf7Npt+76QjRfb/auJ5VdxGRxYjy0VcbIz6/dl5FRw1RxgkW8ZK4n9p0lMjAXr25KtOpdCQF&#10;JiKLEE12dOUqIEpFjGhX/VOb/vmm2vGLfnHTH9s0gpUdAM86Kv6ukKISkQFkisFXrgIiBzWqYMqr&#10;IX5+07/YxKugOTbF3n+26c9t+u2bRhF1Nl3ZXhml3JDFX5EPYuVJHxVMz2pF/NFNP/LNfw4nKmz3&#10;djYdJZP7t/df5MPITPyrVgFRO+LVNYoezuxsOkImEFhph7iIDCIqtqIrVgFRkXalVydkie71FRvB&#10;Mq99MPoX+VAo/tUm/V69u26PkKlRrLBjOQvXExVZZ7dYck5RsR0Z/Yt8MJkUwBXpiahV9U6vJIjS&#10;P1e0WEZ1FnTHVJuINJBZBaDZqaCoE+hOaaAo0p5taDNtn8joX+QBZFYBs1NBmSL1FXnzVjKbzman&#10;fzKpH6N/kYeQybmjUf33WaI0EFHsyrUA7mv0FZSz0z9ROgpxTlcU/0XkIrKvR5iZFojSQGjlSHW1&#10;PDtGPZP6uVN9RUQGkUkNzIy6syuT2SmUDBljy7/Pcqjcy2hFhRgDM1ckIrIIWYM78701mSgarVSw&#10;zEbas7qreK6sNGrnsBfnbOpH5MFkU0EzUxeZyBWtYLyyxp+fmRVpZ1JpyNSPiKRSQWhWFw7Rfe3z&#10;X4VRvTIdxHlmndWsgnqm6ItM/YjI/wNDkIli0SwnkElhFM3euMb94jOz9wxjOwOeTXY1YupHRP4/&#10;2agbzci/Y2Sjlsq9+NkZRo3PaHFOnNeMSJtnkjX+KxbRReRisvUAtKITQBjnM86NY7ZE/YifndFB&#10;la1DoNl7O0SkEQwfhgOjw7KeYh3GB+OG2MnL3yH+faTBy+wSLprhBLKvMXgVaRfuzZHom9/FKWZr&#10;JHtxzjPuT4vxH5UqK/eF4zFeuD84asS5IP6OsVrG6Yx7IXJbmFRMktYoc68y4Y6mQloM3iwjV/vs&#10;rLge7ivnyrFqUTn3n3/DsHEPizGrHS8SvzcjzcL1ZM/xSCqqjM2j9wUxRlmF9J6LyEfBxCKKOjKp&#10;auJ4xei1wuRkoteOW9OMtALGueWcMuIe0cUz8t5zjj33vBXuefa8ucZWg1uM/pGAJBLOYFZTgchS&#10;MLlGG7Sv1DrZiJKzLY6I6HAGGKTa568gVhozItuWe8AzzK4IZxj9mpgHOgJ5BEzGljz7Gco6g9aV&#10;AAZwBpx77fOvEsZyxiqI59EydjD+URGaY5KuOmMV2irGZXS+IreEiTY7ssooysm2OgF+dsYkXsGR&#10;IpxeNsI+Ap/Bs6qdQ01fGX+eKU6Uc19tPKJZq0mRKTDhWibvVcIgMPleDUerE0AzImK4yhHMMvyA&#10;sW4x1DUnzP/zTPi3FY3+q2atJkVOBSPRkktfRRgJnBYOgbxwjxNgEvN7M5jlCGYafu5d6zXxjDg/&#10;hMHn91uf2yqqOTKR24Dh7I22+D1SRhhgIkAmNJOBP8nZIv5+ZloJ41f7+6/Euc1oidwzMqfNMXCE&#10;3OtZzgwYOz2BA+c7YzyU+4KT4VzL+OQe8WcZn4zfI6tfPodji9yK1mU7IuJhwjDgW40Nk7As8WvH&#10;vloY5CuiuXJf+HwcGPenZlh5VvwbxqqsfHqew1H4vBVrRYj7V+5LD8Ux144dSScgt4HB2jKBMUgY&#10;qVHGhuNwvJ6I/Wxh3FaB+1Si1qtZ1fAfNfo1uOetjoD7ssJzEvkSBmk2CmdQjzT871jNGXDdrJDk&#10;G3rTPWeIZ8NYYcycHXVz/JYVK+clsjTZfCcD/4qUyJFl+GhxD57sCDD8LQbwLO2N/hVRNiuf2nnV&#10;tNIKUuSHYALVBu2rmGwrLGdXcQZPcgQ8d+771YYfo0+wwn1fYSxyHrXzrIn7J7IURPNMqtqA3YsI&#10;ZoUJ9wqTinO7OlX0qREez5xc+lWpHsYmTgeHz8pjxTFISqh27q/iWkSWIhNJ8zN3AYfAigaDfEW0&#10;WqLTO4ORxdjy3DPBwUjxzK7sZuqF+1W7nlc9OXUoi5GJXJiQd5mE7yhOAcPC9cyKZu/kDGYafY5f&#10;Ivti7FeN7lsg6Khd716uAmQZouifwXp2R8XVkALD+OAkMNYYI8S9Geko9oZuBTC2PFscI+mzUUaf&#10;43DvMIYcm3vKNfNZd4roe+E51+7LXq4C5HKYlLXBuRcG6+lgxM5YMewdwoyuqhLhjzb4Rdwjjv3p&#10;Bj6C66/dn71cBcjlRJEKE/rpk3nPWY5gr31KpETOJXrGSbw+D/4f8W8lwt6vZDgWxxxt7PfS8H8f&#10;7n3tXu3FPRO5jMiYOUDrYFzPdgR3EI5Fw1+He1K7Z3vhnEUugUixNiiLjP5jiLSf6Aiu3Hh1J6JV&#10;gGkguYxocPLvkgNHQMHzzDTL1eLaKOw+oYg7iswqYEbtR+R7RJummOjSzic5A43+cUyzynJEkQm5&#10;XTnOHZ2BRn8s0b4A6wAynaj9k0ErY8EZkFY7o/3yiDgXzolnrtEfD8+9dt+LuP8iU6GLpTYYi9yk&#10;cj4Y2r1TmFFMxtiUFtPSWirnEq22kchUyDvWBmIRhkmugXtfevgR6RiEkyiOoqwg+BPxd2X/ACKa&#10;RzxnhLE3sr+O8rzeyWcjU4kcAAZDRMYQre5ciclUosKUrWki42B1VptnRQZcMhVSCrWBWKQDEBkH&#10;qbvaPCvSAchUohWAS1KRcUQpIGtuMhWKi7WBWGREIjKOyAG44papRL3J7k4UGQPGvTbH9hKZChF+&#10;bSAWsUIQkeOQTq3NsSJ33ct0os0pLFlF5DhRupUCsch0aoNxL/OSIseJOoDoyBOZDjtGawOyyDqA&#10;yDGi9A+yA0guIXofkEtTkWNE6R9eEeFrIOQSMi+pcj+ASB/Mr6j901dBy6VE+Uk7FET6iKJ/ZPpH&#10;LiVKAyEHqUgbNFBEbwA1/SOXk0kD2RIq0kb0qhXEz4hcTmapakFYJEf0qnVk9C/LkClWISMWka8h&#10;pRqlfpA77WUpMrUAxM+JyPehYy5j/Am2jP5lOTKrAGT0IvLD8G6tjPFHBlGyJJldi0XWBES+ieQz&#10;Bd8iX/sgSxO9Jnov9gj4viB5KgRM0etU9mK+mPqR5Ym+LvJVTIJRjoBJxUQpy+mRx5bnUCJzxhFi&#10;xTpqPwvjsRz7dS68k3l/uRUtkU0RjuPIN4m9y6PydzoByYKhfTd+jzgBxmer4Uf8/JF5ITIdJhGR&#10;eG1AR+L3KBS3Gu2vXkth7lSyfJXGxBi3wDxgLPfOBT7PnfRyW1oKXDURiWW6HnAWtd8vcjeyZIlS&#10;mNF4xOhjtPepyB7x+75MUW5PZqdwRjgDdknWcqHRPgQmk0iGKGiprSYZk4xBVqFHjH4Rx6mNc5Fb&#10;Qg6zNtB7xQTBsZQIKao58O8iGaJgoqSBGHslvTPC6BdxTI2/fBxMmNYOoYwyE9A8qmTB+NbG0F6M&#10;udrfHxFBjcVe+XjOcgRfyS4gaSG7q32EMPwGKPI4iHZmTDTz/9LK0eaFjDD872paIo+h9EfXJskI&#10;cWyRFr5qBT0iUpWsflkFa/hFXmDijU4PubyWVjJ1gKww+kT7FJc1+iJJWB4zcWqTKismn5NOejhS&#10;6C1G3xSPyACInnpWBrZ/Si+taUmNvsgESpqICVebiHvRUy3SQ6YOwBgkyOBnNfoik4mcgPl/6QWD&#10;XhtTe9leLHIR0ft/kFGZHCEKMMpOdBGZTLREt/9fjhI1IZDvF5ELYPLVJmURdQKRI0SFYPeYiFxE&#10;9AI4C8BylGiVaZeZyEVEr5GwACxHiQrB1AhE5AJqE3IvOzTkKHYCiSwI3Re1yVjkN4DJKKIdwb7C&#10;WWQy0RfM2AEko4hqTexSF5GJRN/aZAeQjCLqBLIVVGQyUQuo7XkyCrrJamOsyG4zkclEL4ZzUsoo&#10;bAUVWQzzsjKLyAGwW1hEJhJt0XcPgIwieueUHWcik4kcgC/pklFEewF0ACKTiXqzdQAyCncDiyxG&#10;9BoId2fKKHQAIouhA5CZ1MZYkQ5AZDI6AJlJbYztJSITib6piWW7yCii8SYiE9EByEx0ACILYQpI&#10;ZlIbY3uJyERsA5VZuA9AZDF0ADILdwKLLEa0E9gv6ZBRRA7A754QmUz0MjgdgIwi+vY5HYDIZKLX&#10;QfslHTKK6NvnfBuoyGSib2ny+wBkFH77nMhiRJPSL+mQUfjtcyKL4bc0ySyidKNfPiQymagzwxd0&#10;ySiihgO/fEhkMr6iV2bhrnORBYnez+LElKNEgQYSkQuIdgObm5WjRC2g7gEQuQhbQeVsog4gmw1E&#10;LsJWUDmbqABskCFyEXYCydlEBWA7gEQuIlOgsxAsvTi+RBbHQrCcRbTZ0NdAi1xMVAi2DiC9kN+v&#10;jakix5bIxUSFYOsA0kuU/7cALHIx5mnlDKLvAECOK5EFiCI1vxtAWon6/90AJrII1gFkNFH/v6+A&#10;FlmEqFsDuVyXLKQVo/dM2f8vshDRhDUNJFkMKERuRvSlHXYDSZYo/WNKUWQxjNpkBIyR2tjZy9Wk&#10;yGJk8rYW7iQi2vzFGDOQEFkQ00BylOjVIqZ/RBYls3nHdwPJO6Ivf0F2/4gsTLQpzA088o7MCpJU&#10;o4gsSjSJESsFkT3WkERuDBOYCRpNYoSTENkTFX+LGDsWgUUWocXw7+UklgJjKEodvsrVgMjFULSL&#10;ujbeyVWAFDJ7SGoi6LCpQGQyGP5f2lSblFlZ0JPC0bFEEGJdSeRketM97+SOTumN/muyPiByAqMN&#10;fxHHk2cTvfenR9YHRAZxJM+fkTnc55J570+vrA+IHOBonh+nQYrH73WVd0TfJ434mdYOob2sD4g0&#10;cDTdw+9h+EuBN+rvdrn+XKL8//69P4ypIylI6wMiXzDC8NcmGcet/XyR73Z5LlEKqDY2GKO1n83K&#10;gEPkhaN5flJFXy2zOX7t99wLIIyB2tj4ylAz1t79XkYEK9YH5PGMyPNnJxLRXOn4KPWBkiaSZ0Oa&#10;sKw8+TM7NnAE1gdEGhmR7tGAyypYHxBJQtTfGzUxyZwssipH6wM4EpGP5GjUH+X5RVbgaH2AtJAB&#10;jnwUR4q8LXl+kVU4Wh9wf4p8BL1Rv3l++QSO1AcIfkRuS89S2Dy/fCK99QFTQnJLeoy/eX75ZHrr&#10;AwRFzgu5Da2DnAFunl+eQm99gFqayNJkv1u1iKjfPL88EeoDtTnxTq4EZGlajL9Rv8g3Br2lQ455&#10;Y8Aky4Exrw3Ymoj6LWyJfEdLkdjuIFkKIhIik9pgfRUD3QhG5PuwGqjNmZr2r6oWuZTs1+pp/EW+&#10;psUJ+CpzuZxsIUvjL5Lj3evLX2U9QC6FPH4m9aPxF2kj6wRMBcllZFI/FKw0/iLtZJ2AqSCZTmZw&#10;sjpw84pIP5lNlXYFyXQyA9M3Goocg9VzZtewG8RkGpncv6kfkTGQ4qnNsb1cBcg0Mjt+Tf2IjCNT&#10;b3NzpZxOZklqZ4LIWJh3tbm2F2lZkVPJvPLB6F9kPFHdjbSsyKnwHp/a4CsyFylyDpnOO1tC5TQy&#10;y1Df8ClyHlH61TSQnEYUgbg1XeRcogYM00ByGtF7fyz+9oNzJb2GeHXGJ3V0cC0YLq6NMeIqsZ/M&#10;KtxuIDmFqBUNByHtvIvqWM7feTJjrHBmtT0jOAPpgzrb6/3cyzqAnEKUf7T7p53M63/vtiL4yvDv&#10;ZcDQB/e2dj+L3IEvw4kMlbnHPjKb6opWdwQYfq4nMvxFdoz1EY0ZU7EynKj/3yV9H1E0V9NKeXSM&#10;Piu/TMT/Kh1AH9GrIQzGZDhRARgDIO1k3vPylXAGRIQYYYzx2RSDz2fi9FuN/l4cQ9rhGdTuZ5EO&#10;QIYTOQAncz9RUa9FTH6cAgVkngkrBQx2NnWEcUGk/HBOPHecO8Y+81bKrDhP32DZT+R4RYaCMakN&#10;tCILev1gcKNt/qOFAcGgI/47MigjhTOxVfEYkTNmTIkMI3IA9nYfh4gY41i7v58gVjoEChqn4+gA&#10;ZCpRsVIHMA5SLyPTLVeL1YWGfyzRis0VlgwlSlG4+WQ8ONU7OwIN/3noAGQqkQOwBjAeDGdPm+gq&#10;Ysxo/M8hcgDedxlKZIjsAhoHk/fu0f9ejo3x1O7zXiJDifrV3X04Blo2R7aFriKuyTrRGKJd+QQO&#10;IkNx0J0L9xcnWru3GZV8Ow4EZ03Uve/fj1IGRfwcwmBzPhyjHJdzPLoy4bjmp4/B86jd2yKeuchQ&#10;SEvUBlsRRkPaKXn+rIF+Fb/XWmjlZzHCCKPOn/xdyzEiIxSJa275PPmOqB7HvRUZTmSkjOzyYPyO&#10;RtNXb6jiGo5uYLM+0E40Zky1ySlEuWmiQok5mufH8HOMVWAVceR6+F2NVg6cbu0e7sXzEBkOS8va&#10;gCsy9/g1o/L8q6ZOrA+cT9SMwT0UOYVo8CEn8PfBYM/O81+J9YHzIMiq3bMi8/9yGkzKyIiZBvoO&#10;7tfd8/y9cO3WB8ZC2q92n/ZaKTUoH0g0qTF28nl5/l5Ie0VR61eyPvAdUfrQ9I+cjmmgr/n0PH8v&#10;1geOwbVHq2/TPzKFaCJjAJ8GBvtJef5erA/0QTqsdj/2IjgTOR0mYW0A7vWUwYgxIrrtNfzornn+&#10;Xrhn1gfysKqMxhdjSGQKDMjaINyLAfvpRs08/zGsD8TgLDP3yOKvTCWT5/7UqMQ8/1isD7wnk/p5&#10;YspVLgbjVRuMr/qktlCu2Tz/eVgf+GGI6jNjzehfLiE7YYmY7wxGZUSe/+73YQbc66P1gU8IOhgr&#10;mfGG0xO5jEwOnIF8V+Nnnv8aGC9PrQ+QzsqkxJhXT2oekAVhotYG56vu5gQ4V/P81/O0+gDjLnu9&#10;7pSWJWhZsq8eDWOwzfOvxxPqAy3G39SPLAMTqyVNsuIeAa7BPP/a8Iw+tT6QLfgi5poBhiwFA7Jl&#10;qb5SBGOe/17gZD+lPsC8YS7UzrMm5pjGX5aEXGtLBM3PXjkRzfPfm7vXBwgaWs6f8eYKU5aGAdri&#10;BNDsicjEM8//ORytDxAEzFzB9aw4GXO+60duAU6gNogjMRHPHORMvCOpA2Sef01wxkfrAzzbs1ak&#10;nF+P4Ucaf7kdDPbaYM6IAU+EPmJVgLFmUvdMvL3M898DnveRtF4Rx2DcHBmDxejjmHpXm1enqUS6&#10;YTIeNbzkSJmM9DwTBX01GcqEIyWAwe6ddHtxDNM99+NofeBVZQwyFjg24wwxxhmXiL/nZxh7R8c9&#10;4jiOO7k9LV0OWWGYRxj4d9LwfwZH6wNXiTnj2JOPgUjpTIM9UkRenK98BhjSo/WBWWKOsJIQ+TiY&#10;iCPys2fJPP9ng1Nf1RG44pTHQL50JUdArtjJ9xxWcgQYfuoGjj15HFdPRCJ+Df9zuXL8Yfj5bDt8&#10;5PEwCWZNRCaeOX55hUCAcVEbM6PE2CvtpQYdIhVID5VWutok6pETT1pgnNCFM2IM0g7KsQg4HHsi&#10;jewdApOJfD0GvTbZ+Hv+vUw6ojonnhyFxoDS48+4YrVKQFHGJH/y/6iMu7JHQEROBONOCkkjLyIi&#10;IiIiIiIiIiIiIiIiIiIiIiIiIiIiIiIiIiIiIiIiIiIiIiIiIiIiIiIiIiIiIiIiIiIiIiIiIiIi&#10;IiIiIiIiIiIiIiIiIiIiIiIiIiIiIgI/+MH/BWBcVB7YzCWxAAAAAElFTkSuQmCCUEsDBAoAAAAA&#10;AAAAIQAKwKslmBYAAJgWAAAUAAAAZHJzL21lZGlhL2ltYWdlMi5zdmc8c3ZnIHZpZXdCb3g9IjAg&#10;MCA5NiA5NiIgeG1sbnM9Imh0dHA6Ly93d3cudzMub3JnLzIwMDAvc3ZnIiB4bWxuczp4bGluaz0i&#10;aHR0cDovL3d3dy53My5vcmcvMTk5OS94bGluayIgaWQ9Ikljb25zX1N0dWZmZWRUb3lfTSIgb3Zl&#10;cmZsb3c9ImhpZGRlbiI+PGcgaWQ9Ikljb25zIj48cGF0aCBkPSJNNjYuOTEyIDY3LjgyOEM2OC41&#10;NjU4IDYzLjY4MTIgNjguOTM5MiA1OS4xMzQgNjcuOTg0IDU0Ljc3MyA2OS4zODQgNTQuMzYzIDcw&#10;LjY4NCA1My45MzIgNzEuNzkyIDUzLjQ5MSA3NS42NTMyIDUxLjk5MTQgNzcuNTY3NiA0Ny42NDU3&#10;IDc2LjA2OCA0My43ODQ1IDc0LjU2ODQgMzkuOTIzNCA3MC4yMjI2IDM4LjAwODkgNjYuMzYxNSAz&#10;OS41MDg1IDY2LjM1NzcgMzkuNTEgNjYuMzUzOCAzOS41MTE1IDY2LjM1IDM5LjUxM0w2Ni4yMiAz&#10;OS41NjVDNjUuMDI4NyAzOS45OTMgNjMuODIzNyA0MC4zNzc3IDYyLjYwNSA0MC43MTkgNjIuMDgx&#10;IDQwLjg2NiA2MS41NDkgNDAuOTgxIDYxLjAxNSA0MS4wNzggNjQuNzkxIDM3Ljc3NzEgNjYuOTcw&#10;MiAzMy4wMTUzIDY3IDI4IDY3IDI3LjU3NyA2Ni45NjMgMjcuMTYyIDY2LjkzMyAyNi43NDZMNjcu&#10;NDQgMjYuNDc4QzcyLjM5NTEgMjQuMDM5IDc0LjQzNDkgMTguMDQ0OSA3MS45OTU5IDEzLjA4OTgg&#10;NjkuNTU2OSA4LjEzNDY4IDYzLjU2MjggNi4wOTQ5NCA1OC42MDc3IDguNTMzOTEgNTcuMjgzMiA5&#10;LjE4NTg2IDU2LjExOTQgMTAuMTIzIDU1LjIgMTEuMjc4TDU1LjE2NyAxMS4zMzlDNTAuNTU4NiA5&#10;LjU1NTAxIDQ1LjQ1MDQgOS41NTUwMSA0MC44NDIgMTEuMzM5TDQwLjgxIDExLjI4QzM3LjM2OTkg&#10;Ni45NTkzNiAzMS4wNzg3IDYuMjQ1NTEgMjYuNzU4IDkuNjg1NTYgMjIuNDM3NCAxMy4xMjU2IDIx&#10;LjcyMzUgMTkuNDE2OSAyNS4xNjM2IDIzLjczNzUgMjYuMDgyNSAyNC44OTE3IDI3LjI0NTUgMjUu&#10;ODI4MiAyOC41NjkgMjYuNDhMMjkuMDY5IDI2Ljc0NEMyOS4wMzkgMjcuMTYxIDI5LjAwMiAyNy41&#10;NzcgMjkuMDAyIDI4LjAwMiAyOS4wMzE3IDMzLjAxNTYgMzEuMjA5MyAzNy43NzYgMzQuOTgzIDQx&#10;LjA3NyAzNC40NTYgNDAuOTc3IDMzLjkzMiA0MC44NjcgMzMuNDE1IDQwLjcyMiAzMi4xOTYzIDQw&#10;LjM4IDMwLjk5MDMgMzkuOTk1IDI5Ljc5NyAzOS41NjcgMjUuOTM3NyAzOC4wNjI2IDIxLjU4OTYg&#10;MzkuOTcxNSAyMC4wODUyIDQzLjgzMDggMTguNjAwNCA0Ny42Mzk2IDIwLjQzOTMgNTEuOTM1OSAy&#10;NC4yMiA1My40OTEgMjUuMzIgNTMuOTMyIDI2LjYzMyA1NC4zNjMgMjguMDI4IDU0Ljc3MyAyNy4w&#10;NTc4IDU5LjE3MjYgMjcuNDQ2MiA2My43NjMgMjkuMTQyIDY3LjkzN0wyMy41NzQgNzEuMTE5QzE5&#10;LjEyNjMgNzMuNTg1NyAxNy4zMzI0IDc5LjA2NDQgMTkuNDYgODMuNjg0IDIxLjc1MTIgODguNDA0&#10;IDI3LjQzNDkgOTAuMzcyOSAzMi4xNTQ5IDg4LjA4MTYgMzIuMzQ2MiA4Ny45ODg4IDMyLjUzNDQg&#10;ODcuODg5NSAzMi43MTkgODcuNzg0TDQ0Ljk4NSA4MC43NzVDNDYuOTg0MSA4MS4xMjE3IDQ5LjAy&#10;NzkgODEuMTIxNyA1MS4wMjcgODAuNzc1TDYzLjAxIDg3LjYxOEM2NC41Mjk3IDg4LjQ4NjMgNjYu&#10;MjQ5OCA4OC45NDI3IDY4IDg4Ljk0MiA3My4yMTA1IDg4Ljk5ODMgNzcuNDgwMSA4NC44MiA3Ny41&#10;MzY0IDc5LjYwOTUgNzcuNTczNiA3Ni4xNjE1IDc1LjcyNjkgNzIuOTY3OCA3Mi43MiA3MS4yOEw2&#10;Ni44NyA2Ny45MzlaTTY0LjkxMiAxOS44MjhDNjMuOTU2NSAxOC4wNjI4IDYyLjcxNSAxNi40Njgx&#10;IDYxLjIzOCAxNS4xMDlMNjEuMjggMTUuMDgzQzYyLjYyNDYgMTQuMTIzNCA2NC40OTI1IDE0LjQz&#10;NTQgNjUuNDUyMSAxNS43OCA2Ni4zMDIzIDE2Ljk3MTMgNjYuMTY1NiAxOC42MDI4IDY1LjEyOSAx&#10;OS42MzZaTTYzLjAxMiA5LjUyOEM2NC44MjYyIDkuNTIxOTkgNjYuNTg3MiAxMC4xMzk5IDY4IDEx&#10;LjI3OCA3MS40NDcgMTQuMDI3IDcyLjAxMjggMTkuMDQ5NyA2OS4yNjM5IDIyLjQ5NjcgNjguNTU1&#10;OCAyMy4zODQ2IDY3LjY2NjMgMjQuMTExMiA2Ni42NTUgMjQuNjI4IDY2LjQ1MTkgMjMuNjM3NSA2&#10;Ni4xNjExIDIyLjY2NyA2NS43ODYgMjEuNzI4TDY2LjQ4NiAyMS4xMUM2OC40NjggMTkuMTk1MSA2&#10;OC41MjI0IDE2LjAzNjEgNjYuNjA3NiAxNC4wNTQxIDY0LjkwMDkgMTIuMjg3NiA2Mi4xNjI1IDEy&#10;LjAyNTggNjAuMTUyIDEzLjQzN0w1OS41OTQgMTMuNzczQzU4Ljc5NDYgMTMuMTc5NyA1Ny45NSAx&#10;Mi42NDk3IDU3LjA2OCAxMi4xODggNTguNTc4NCAxMC40OTMyIDYwLjc0MDkgOS41MjQ2IDYzLjAx&#10;MSA5LjUyNlpNMjYuNzYgMjIuNTE1QzI0LjAwNTIgMTkuMDY1OSAyNC41NjQ1IDE0LjAzNzMgMjgu&#10;MDEgMTEuMjc4IDMxLjMxNDQgOC42MjgzIDM2LjExMzYgOS4wMjM0OCAzOC45NCAxMi4xNzggMzgu&#10;MDU3IDEyLjY0MDQgMzcuMjExNCAxMy4xNzEgMzYuNDExIDEzLjc2NUwzNS44OTMgMTMuNDU0QzMz&#10;Ljg3ODUgMTIuMDMyOSAzMS4xMzA0IDEyLjI4NDEgMjkuNDA3IDE0LjA0NyAyNy40OTEgMTYuMDI4&#10;NyAyNy41NDQzIDE5LjE4ODQgMjkuNTI2IDIxLjEwNDMgMjkuNTM2NiAyMS4xMTQ2IDI5LjU0NzMg&#10;MjEuMTI0OCAyOS41NTggMjEuMTM1TDMwLjIxNyAyMS43MTZDMjkuODQxMyAyMi42NTQ5IDI5LjU1&#10;MDIgMjMuNjI1NCAyOS4zNDcgMjQuNjE2IDI4LjM0NzQgMjQuMTA0IDI3LjQ2NjIgMjMuMzg4MyAy&#10;Ni43NiAyMi41MTVaTTMwLjkxNSAxOS42N0MyOS43MjgxIDE4LjUzMTQgMjkuNjg5IDE2LjY0NjIg&#10;MzAuODI3NiAxNS40NTk0IDMxLjM5MDUgMTQuODcyNiAzMi4xNjg5IDE0LjU0MTUgMzIuOTgyIDE0&#10;LjU0MyAzMy42MjA3IDE0LjU0NTEgMzQuMjQzMyAxNC43NDMgMzQuNzY2IDE1LjExIDMzLjI5IDE2&#10;LjQ2OTEgMzIuMDQ5IDE4LjA2MyAzMS4wOTMgMTkuODI3Wk0zMSAyOEMzMSAxOS4xNzggMzguNjI2&#10;IDEyIDQ4IDEyIDU3LjM3NCAxMiA2NSAxOS4xNzggNjUgMjggNjUgMzYuODIyIDU3LjM3NCA0NCA0&#10;OCA0NCAzOC42MjYgNDQgMzEgMzYuODIyIDMxIDI4Wk0zMC45NzQgNjcuMTI4QzI5LjQ0MjcgNjMu&#10;MzQ0MyAyOS4wOTY1IDU5LjE4NDggMjkuOTgxIDU1LjJMMzAuMTQ2IDU0LjQ1MSAzMC42ODggNTIu&#10;NDk4QzMwLjg0MTQgNTEuOTY3NCAzMC41MzU2IDUxLjQxMyAzMC4wMDUgNTEuMjU5NyAyOS40NzQ0&#10;IDUxLjEwNjMgMjguOTIgNTEuNDEyMSAyOC43NjY2IDUxLjk0MjcgMjguNzY0NyA1MS45NDk0IDI4&#10;Ljc2MjggNTEuOTU2MiAyOC43NjEgNTEuOTYzTDI4LjUyIDUyLjgyOEMyNy4wOTYgNTIuNDA4IDI1&#10;Ljg5OCA1Mi4wMDUgMjQuOTYzIDUxLjYyOCAyMi4xNDMgNTAuNDk4OSAyMC43NzI0IDQ3LjI5NzUg&#10;MjEuOTAxNSA0NC40Nzc1IDIzLjAzMDYgNDEuNjU3NSAyNi4yMzIgNDAuMjg2OCAyOS4wNTIgNDEu&#10;NDE2TDI5LjA4NSA0MS40MjkgMjkuMTE5IDQxLjQ0MUMzMC4zNTIgNDEuODg0IDMxLjYxOSA0Mi4y&#10;ODcgMzIuODczIDQyLjY0MSAzNC42MTgzIDQzLjEyMDIgMzYuNDE3MyA0My4zNzU5IDM4LjIyNyA0&#10;My40MDIgNDQuMjg0MiA0Ni44NiA1MS43MTc4IDQ2Ljg2IDU3Ljc3NSA0My40MDIgNTkuNTkgNDMu&#10;Mzc3MyA2MS4zOTQ2IDQzLjEyMTYgNjMuMTQ1IDQyLjY0MSA2NC40MDQgNDIuMjg4IDY1LjY2NiA0&#10;MS44ODUgNjYuODk2IDQxLjQ0MUw2Ni45MzYgNDEuNDI3IDY2Ljk3NSA0MS40MTEgNjcuMDc1IDQx&#10;LjM3MUM2OS45MDcxIDQwLjI3MjggNzMuMDkzMyA0MS42Nzg0IDc0LjE5MTUgNDQuNTEwNSA3NS4y&#10;ODk3IDQ3LjM0MjYgNzMuODg0MSA1MC41Mjg4IDcxLjA1MiA1MS42MjcgNzAuMDgxIDUyLjAxMyA2&#10;OC44OTEgNTIuNDE0IDY3LjUyMiA1Mi44MTdMNjcuMjg0IDUxLjk2MUM2Ny4xMzYzIDUxLjQyODYg&#10;NjYuNTg0OSA1MS4xMTY4IDY2LjA1MjUgNTEuMjY0NSA2NS41MjAxIDUxLjQxMjIgNjUuMjA4MyA1&#10;MS45NjM2IDY1LjM1NiA1Mi40OTZMNjUuNzM5IDUzLjg3MiA2Ni4wMzEgNTUuMTk4QzY2LjkxOTMg&#10;NTkuMjAxNSA2Ni41NjU2IDYzLjM4MDcgNjUuMDE3IDY3LjE3OEw2NC43NjIgNjcuODA1IDYzLjk3&#10;MiA2OS41ODlDNjMuNzM2MiA3MC4wODg0IDYzLjk0OTggNzAuNjg0NCA2NC40NDkyIDcwLjkyMDIg&#10;NjQuOTQ4NyA3MS4xNTYxIDY1LjU0NDcgNzAuOTQyNCA2NS43ODA1IDcwLjQ0MyA2NS43ODc0IDcw&#10;LjQyODUgNjUuNzkzOSA3MC40MTM4IDY1LjggNzAuMzk5TDY2LjA3NCA2OS43OCA3MS43MjcgNzMu&#10;MDExQzc1LjMxNTEgNzUuMDA3NyA3Ni42MDUyIDc5LjUzNSA3NC42MDg2IDgzLjEyMzEgNzMuMjc3&#10;IDg1LjUxNTkgNzAuNzM4IDg2Ljk4MzEgNjggODYuOTQyIDY2LjU5NzIgODYuOTQyMSA2NS4yMTg3&#10;IDg2LjU3NjcgNjQgODUuODgyTDUzLjc4NCA4MC4wNDNDNTQuMzg2NiA3OS43OTgxIDU0Ljk2MTgg&#10;NzkuNDkwNCA1NS41IDc5LjEyNSA1NS45NjU1IDc4LjgyNzcgNTYuMTAxOCA3OC4yMDk0IDU1Ljgw&#10;NDUgNzcuNzQ0IDU1LjUwNzIgNzcuMjc4NSA1NC44ODg5IDc3LjE0MjIgNTQuNDIzNSA3Ny40Mzk0&#10;IDU0LjQwNzcgNzcuNDQ5NSA1NC4zOTIyIDc3LjQ2IDU0LjM3NyA3Ny40NzEgNTMuNDAxNyA3OC4x&#10;MjI0IDUyLjI5NDEgNzguNTQ5MyA1MS4xMzQgNzguNzIxTDUwLjY4NSA3OC44QzQ4LjkxMjMgNzku&#10;MTA4IDQ3LjA5OTcgNzkuMTA4IDQ1LjMyNyA3OC44TDQ1LjA3MiA3OC43NTYgNDQuOTEzIDc4Ljcz&#10;QzQzLjc1MTcgNzguNTU1IDQyLjY0MzUgNzguMTI1IDQxLjY2OCA3Ny40NzEgNDEuMjIgNzcuMTQ4&#10;MSA0MC41OTUgNzcuMjQ5NSA0MC4yNzIgNzcuNjk3NSAzOS45NDkxIDc4LjE0NTUgNDAuMDUwNSA3&#10;OC43NzA1IDQwLjQ5ODUgNzkuMDkzNCA0MC41MTM3IDc5LjEwNDQgNDAuNTI5MiA3OS4xMTQ5IDQw&#10;LjU0NSA3OS4xMjUgNDEuMDc4NSA3OS40ODY2IDQxLjY0ODMgNzkuNzkxNSA0Mi4yNDUgODAuMDM1&#10;TDMxLjcyNyA4Ni4wNDNDMjguMTMxIDg4LjA5ODggMjMuNTQ5NCA4Ni44NTAzIDIxLjQ5MzYgODMu&#10;MjU0MyAyMS40MDk3IDgzLjEwNzYgMjEuMzMwOCA4Mi45NTgxIDIxLjI1NyA4Mi44MDYgMTkuNTc2&#10;NyA3OS4xMzUgMjEuMDIxOCA3NC43ODk2IDI0LjU2NiA3Mi44NTZMMjkuOTY2IDY5Ljc3MSAzMC4y&#10;NDcgNzAuNDA1QzMwLjQwNyA3MC43NjYzIDMwLjc2NDggNzAuOTk5NSAzMS4xNiA3MSAzMS4yOTc5&#10;IDcwLjk5OTcgMzEuNDM0MiA3MC45NzA0IDMxLjU2IDcwLjkxNCAzMi4wNjQ3IDcwLjY5MDIgMzIu&#10;MjkyNSA3MC4wOTk4IDMyLjA2OSA2OS41OTVaIi8+PGNpcmNsZSBjeD0iNDAuMDA2IiBjeT0iMjYu&#10;NTI4IiByPSIyIi8+PHBhdGggZD0iTTQ4LjAwNiA0MS41MjhDNTIuMjU1IDQxLjUyOCA1NS43MTIg&#10;MzguMzg4IDU1LjcxMiAzNC41MjggNTUuNzEyIDMwLjY2OCA1Mi4yNTUgMjcuNTI4IDQ4LjAwNiAy&#10;Ny41MjggNDMuNzU3IDI3LjUyOCA0MC4zIDMwLjY2OSA0MC4zIDM0LjUyOCA0MC4zIDM4LjM4NyA0&#10;My43NTcgNDEuNTI4IDQ4LjAwNiA0MS41MjhaTTQ4LjAwNiAyOS41MjhDNTEuMTUyIDI5LjUyOCA1&#10;My43MTIgMzEuNzcxIDUzLjcxMiAzNC41MjggNTMuNzEyIDM3LjI4NSA1MS4xNTIgMzkuNTI4IDQ4&#10;LjAwNiAzOS41MjggNDQuODYgMzkuNTI4IDQyLjMgMzcuMjg1IDQyLjMgMzQuNTI4IDQyLjMgMzEu&#10;NzcxIDQ0Ljg1OSAyOS41MjggNDguMDA2IDI5LjUyOFoiLz48Y2lyY2xlIGN4PSI1Ni4wMDYiIGN5&#10;PSIyNi41MjgiIHI9IjIiLz48cGF0aCBkPSJNNDguMDA2IDM1LjAyOEM0OS4xMTg0IDM0LjkyOTcg&#10;NDkuOTQwNSAzMy45NDgyIDQ5Ljg0MjIgMzIuODM1OCA0OS43NDM4IDMxLjcyMzUgNDguNzYyNCAz&#10;MC45MDE0IDQ3LjY1IDMwLjk5OTcgNDYuNjA2MyAzMS4wOTE5IDQ1LjgwNTkgMzEuOTY2MiA0NS44&#10;MDYgMzMuMDE0IDQ1Ljg2MDYgMzQuMTc2MiA0Ni44NDM1IDM1LjA3NiA0OC4wMDYgMzUuMDI4WiIv&#10;PjwvZz48L3N2Zz5QSwMECgAAAAAAAAAhAASW4IzVHAAA1RwAABQAAABkcnMvbWVkaWEvaW1hZ2Uz&#10;LnBuZ4lQTkcNChoKAAAADUlIRFIAAAGAAAABgAgGAAAApMe1vwAAAAFzUkdCAK7OHOkAAAAEZ0FN&#10;QQAAsY8L/GEFAAAACXBIWXMAADsOAAA7DgHMtqGDAAAcaklEQVR4Xu3dB9QtV1nG8UuRYlQCSDQC&#10;GgRFihIQqSoRsdGMNOkEKYqIRsGC9ABBNIIiYAOjGCQaMChEsECwgEgxoIigmIggiJSAJQiK+jwr&#10;d3Tn8H53z8yemT1n9v+31rNgQTL33HNm9juz2xwCAAAAAAAAAAAAAAAAAAAAAAAAAAAAAAAAAAAA&#10;AAAAAAAAAAAAAAAAAAAAAAAAAAAAAAAAAAAAAAAAAAAAAAAAAAAAAAAAAAAAAAAAAAAAAAAAAAAA&#10;AAAAAAAAAAAAAAAAAAAAAAAAAAAAAAAAAAAAAAAAAAAAAAAAAAAAAAAAAAAAAAAAAAAAAAAAAOyJ&#10;yyp3U849/J8AgI27pfJk5c3K/xzOmQoAYIOOVu6tnKF8ROka/i4fU26tAAA24sbKY5TXKruN/m6e&#10;ogAA9tgVlLsoz1Pep0SNfZQ3KccoAIA9cz3lkcqrlKiB75MHKACAPXF75dnK+UrUqA8Jg8EAsHLX&#10;Uh6unKNEDfnYfFS5lQIAWJnbKqcpb1eiBnyKeIooAGAFjlUepLxE+bgSNdpT5o3K1RQAQCXHKU9T&#10;3q9EDfWYvEc5a+d/i8LKYABYmLdnuKPyMiVqmMfmFYqP6+N7mugHleif6+J/HgCwgJsoj1Vep0QN&#10;8pi8RTlV+Wpl148p0b/T5ULFW0YAAGZwReWuyvOVqbp5PqGcrTxEubpykBOUi5ToGF1OUQAAE7q+&#10;8ijl1UrU8I7JO5RnKLdT+vKgcnSsLm9QPlcBABS4lHIH5TnKBUrU4I6J++ofoVxbGerBSnTMNPdT&#10;AAAjuGF2A+2GOmpgx+TdynMVD+peWhnLXURvVaI/o8sLFQDAAO6KcZeMu2aihnVMXqP8kHIDZSq5&#10;wWBvHX0LBQBwBL6j9uCrB2E9GBs1qEPzAeV05e7KUcrUbqP8uxL92V2epAAAAp5m6emWnnYZNaBj&#10;8nrl8cpNlbm9WIk+Q5c/U66qAADEDaIHSF+k+G1aUcM5ND6Oj+fjLtngepuJ6POkua8CAE3zHbnv&#10;zH2HHjWUY3KkBVtLYDAYAA7gvnf3wbsv3n3yUQM5NH0XbC0lNxj8YeXmCgA04YaKZ9149k3UKI7J&#10;O5VnKkMWbC2hz2DwExUA2KzLKHdSflbxfPuoIRyTVyrfq1xHWavcYLC7va6iAMCmuGF2A+2GOmr8&#10;xsQFxIXEBcWFZe36DAbfRwGATfgGxV0y7pqJGrwx6RZsuQtpn3yBkpvKeoYCAHvrGspDlZcqn1Si&#10;hm5o5l6wtRS/gCb6+3X5kHIzBQD2ytcobuByUx6HZMkFW0v4WiU3GPwEBQBWz9sZ3185U/kXJWrQ&#10;hsbHqbFgayl9BoOvrADAKn2V4jtVb2MQNWJj4icHP0H4SWLL+gwG31sBgNX4LOUeyi8r/6xEDdfQ&#10;eIzAYwUeM/DYQQv6DAb/qgIA1X258sPKHypRYzUm3YItzxJqUZ/BYD9lAcDiLqvcWfk55R+UqJEa&#10;k31YsLUEDwb/mxJ9R108+A0Ai/kS5fuU31WiRmlM9m3B1lLOUqLvq8ufKkcrADCrb1R+SvkbJWqM&#10;xmRfF2wt5TuU6HtLcy8FACZ3TeU7ld9S/lOJGqCh8eCwB4k9WOxBYxzsWCU3GPwCBQAm4/5nb0/8&#10;F0rU6IyJp4N6WigDl8PkBoM/qGxlERyASo5RTlJ+XflXJWpshsYLtrwAzAvBvCAMw/UZDH6cAgCD&#10;eW6995l/vxI1LmPiu9KfUI5TUO5cpftu3RV3nvKLysmK32JGVxqAQb5Z8Ruxpurbdzwr5Z7KFRRM&#10;5xbK9yju6uG7BTDKjZRHK3+sRA34mLS+YAsAVutyyonKLyjvVaJGfEy8DoAFWwCwQtdVvl/5fSVq&#10;wMfEK3698tcrgFmwBQAr4779ZynvUqJGfEy8x4/3+vGeP8AuTyTwU6YHpAEs7IuUhykvUz6lRI34&#10;0LBgC5GusX+y4vPNM766c4YdSoEFnaD8uPI2JW28S8KCLZjHjo5X/N6BpyqeMZZ7b/NrFQAz+jzl&#10;gYo3Csu9OrBvWLDVtssrN1buq5yq+P0Lf6tE58qRcqHidxkAmJjngp+ivEmJLr4x8VYPLbxhC//P&#10;6wi+UvHrNP3b/7Yy5XjR7RQAE7iS4t0e3bf6YSW64IbGC7+8uZs3eWvlDVut+kzFi8f8ZPd0xX32&#10;f6dE58VUeYQCoID7Xn9U+RMlusjGxNs4eztnb+uM7TlK8bjNAxSPC71cOV+JzoU54/c6ABjI/bDf&#10;pniPl39UootrTLxgyy9w8YtcsA2elXUzxWNB3nPpHOXvlej3XzqeMgygpy9TfkD5AyW6oMYkXbDl&#10;Vzdif3224vEfvxzmNOUVit+gFv3ua4inhV5NAXAE36L8jDJlnywLtvaf347m2TjeX8l7Nk21NfeS&#10;cRcmgB3eHvm7FffP/rcSXTxD4zsuFmztHz+Z7UNj7+mgnnL8KMUzfPwO4txmgg9WABz2dYr7av9K&#10;iS6YMXmD4n38WbC1fldWvE3CQxUPxP+eMuU4zxTxmhKfU76Z8Hua76hcS4k8Q4mO0cVPtkDTPl9x&#10;v+2LlYuU6EIZGt8h+o1dnulBP+s6XVXxugpPs/1pxWM771Oi37NW/IYxr/g+XflB5fbKkJf3+A4/&#10;Om4X/52BJt1S8T4pb1aii2NMvGDL7+j16wGxHl417d/kuxTf9b5KmfLNalPENw2vV35JcTeOx568&#10;d1SJWynRn9XFBc9PPUAT3C/qPVPOUD6iRBfF0KQLtq6poC4/cd1G8RjOs5VXKx9Qot+uVrylh9/K&#10;9nzlkYp3hv1CZWo+33NdWLdWgE3z/imPUbwJVnQRjAkLturzC/I9bvNw5TnKaxTvjhr9XrXyMeV1&#10;yvMUTyP+JmXJG4XceyYYCMYmeS+Vuyi+8Kbs22XBVh0eq7mt4nfuehWrp9KmWxyvId5kzTcZXiTo&#10;l/z45qD2Nh4e34g+axcPFAObcT3Fj9Xu541O+DF5j/LzCgu2lnGs8vWKX2XphXJ/pHxIiX6bWnEX&#10;orcA8Ss8fUPgdy1fXVkbd01Gn7/LKxVg791BcTfABUp0oo+JG54fUb5CwTy8LbEbTzeiLrKeuz7V&#10;+MxU8QZ//lz+fC5Knme/L9spe6ZT9Hfq4tXorEvBXvpixV0Cv6NEJ/eYuFvhV5RvV7y8H9PxHbK7&#10;RU5WfOfs7hJ3m0S/Q634ScOF308e3jHTTyJ+ItlXnu76T0r0d+3i/YqAveGL8ieVv1aiE3pMugVb&#10;XAzT8ECnBzzdF+5xGA+EflSJvvtacbH3WILHFHwj4TEGjzVsjWdCRX//LicpwKr5kdszFn5T+Q8l&#10;OpGHhgVb0/AURk9l9NiLpzZ6iqOnOkbfea14dpBnCbmb0LOGPHvIb21rgafDRt9JF29LDayS5yn7&#10;XafnKdHJOyYs2BrPi5O8ItWLlbxoyStV17Y3juf9n6u44fN6AL+TueUC7+8g+p66+AU0wGpcRfHm&#10;W7+mTNVt8F+KX6vHgq3+vMeMB9e9DYG3I3A3mbcniL7fWnH/trs4vML3YYoXgfG+5Evy00703XXx&#10;TreeNg1U5XegPk5xF0J0oo6Jd0n0XGj3R+NgHlD3xmLeYMyD4G9UpnqZ/VTx9g2e3vssxds6+AnO&#10;g5w4Mnd15abR3kQBFuf3od5NcXdCbrbCkHgnR882+VIFl3Rt5U6Kp7i+QPEL7D+uRN9jrXjxnjcr&#10;c/H2U5unM/rJEON4ZlP0PXe5jwIs5gaKuxbcVxudkGPSLdj6VuUzFBw6dB3F38ejFb+0/s+VqQbR&#10;p4r3q3HB9tYa3orZWzKzSdm0PK01+u67eJwNmNWlFXczPFeZ8t2oLNi6mJ92TlT8ovoXKh44/4QS&#10;fWe18l7F22n45SoPUbxjpTctw7y8gC36PbqcrQCzcJeDF9X4PanRyTcmrS/Yuq7il9M/VvFg+VuU&#10;TyrRd1UrfiLzVgPeb8ZTeL0F95UULM+rl6PfqMs7lcsowGR80vnif4cSnXRj4sHJ1hZs+YX0d1U8&#10;QP4i5a2KZzVF30+teEsBF3gv0HuQ4hekf46CdfA6mtyqa95RjWJe7u9Hez9STtX94KmHv6F4xeLW&#10;53NfX/Gg+OOVM5W/VD6lRN9Lrbj7zttvnKb4bWo3V9g2Y/1y26H7aRoYxQN3pyruiohOrjFx4/d0&#10;xXO7t+ZSigfC7648QXGBe5sy1Uvop4o31ztH8buSXYD95MXmYfvJ21RHv3GXJylAb56DfT/F3RJ+&#10;8UV0Ug1Nt2DL87zneEtSDR78vqFyD8UX2VnKlC+enyrnKy9XvDWAt8fwi+yPUrAN3pcp+t27+LwE&#10;sm6quIvC7zCNTqQx2cqCLQ+kuS/1nsopil82/3Yl+jvXjFd/egsAP2HdX/Fv6jUZ2C5fW9G50MVP&#10;oEDId4LurvCWAFO+Y3WfF2z55TA3Uu6l+AXzL1GmHPCeKu9S/FTl/Y/8xOYV11dU0BZvgXKkTfrc&#10;/egXKgH/x10X3h7AOylGJ82Y7OOCrcspxyt+qfxTFA9ye+pc9PerGT9J+SX1T1O8n5KX+LPPCzq5&#10;p3bPNkPj3I3hrQK8T/q7lehEGRO/VckrUte+YOvyil8k7+XxHth+qeKXwEd/p5rxZ/Jn8ypOf1Z/&#10;Zn924CDeciU6l7p4XQka5W0DvGLQi3eik2NMvAmV95txn/ga54X77th3ye4a8V2z757dZRL9XWrG&#10;Txt+6vDTh59C/DTCdhcYytt4R+dXFy8qRGP8TlYvzZ+yS8MLtjzjxXPE18L93h7s9KCn+8M9COrB&#10;0Ojz14zHEfziG48reHzB4wy8jB5T8LsconOui6dxowHXULzxlrsQptpCIF2wdYxSkwetPY3R0xk9&#10;rdHTGz3NMfrcNePXWnrw2DOG/JTk7jGW5GMuxykXKdG56LgtcE8ANsrb6rqrw2/Fik6AMam9YMsL&#10;k7xA6YGKFyx54ZIXMEWftWY8HdRzrf1k5FWXni7qNQLAkrz9d3R+drmzgg1x94G3F5hyMzbHL27x&#10;3f7Ss0w8M8kzXNxt5YHltb2S0PFmde5icjeOd+j0ExewBr4Jic7ZLh4nAAAAAAAAAAAAAAAAAAAA&#10;AAAAAAAAAAAAAAAAqCbaIIkQQsj8OVqpKvpQhBBC5g8FgBBCGg0FgBBCGg0FgBBCGg0FgBBCGg0F&#10;gBBCGg0FgBBCGs3qCwAAYJwLlahd7UIBAICNogAAQKMoAADQKAoAADSKAgAAjaIAAECjKAAA0CgK&#10;AAA0igIAAI2iAABAoygAANAoCgAANIoCAACNogAAQKMoAADQKApAgZOV6DMRQsiYPFFZEgVgJBp/&#10;QsgcWbIIUABGoPEnhMyZpYoABWAgGn9CyBJZoghQAAag8SeELJm5iwAFoCcaf0JIjcxZBCgAPdD4&#10;E0JqZq4iQAHIoPEnhKwhcxQBCsARDGn8z1Oqf1kA9s65StSmRJm6CFAADkDjD2AptYoABSBA4w9g&#10;aTWKAAVgB40/gFqWLgIUgASNP4DahhSB0jaIAnAYjT+AtehbBCgAE6DxB7A2fYoABaAQjT+AtZq7&#10;gW6+AETHjELjD2BpFIBMSkXH3A2NP4AaKACZlIqOmYbGH0AtFIBMSkXHTEPjD6AWCkAmpaJjpgFy&#10;fJGcoHhCgWdu+KnxAsUXl+P/7v/tbMWLd/zPAn1QADIpFR0zDXAQN+TPVHIX0UHxv3u8AhyEApBJ&#10;qeiYaYCUL4iTFN/RR+fLmPhYfnoAdlEAMikVHTMN0PEdv7tzovNkivhiPFEBOhSATEpFx0wD+CIo&#10;6eoZGv9ZgFEAMikVHTMN2ua7/im7e/rGFyZPA6AAZFIqOmYatMv98rkLZO4wNtA2CkAmpaJjpkGb&#10;1tD4d/GgM9pEAcikVHTMNGiPG9wxjb/XALj/3sXD0zuPOxx35fiYXgPgtQDRv5sLRaBNFIBMSkXH&#10;TIO2DG38/c+ergyZz++i4GIQHe9IoQi0hwKQSanomGnQDjfiQxp/3+2XXiBDCwEDw22hAGRSKjpm&#10;GrTBJ3rf2T6+aKZsiF14+q4v8J/tJwi0gQKQSanomGnQBt/NR7//btzPP0cD7Aut7/iA/zm0gQKQ&#10;SanomGmwfb6bj3773fgJYe4Lom8RoCuoDRSATEpFx0yDbfMJ3qfrZ4nGv9Pn8/jCrX5xYnYUgExK&#10;RcdMg23r0/Xj/vkl+937FiW6graPApBJqeiYabBdbtRzF4BTY/9+X3jRZ9kNA8LbRgHIpFR0zDTY&#10;rj5TMGtuzNbn83kNAraLApBJqeiYabBNPrFzJ7+7fmpfAH2mh/IUsF0UgExKRcdMg23yqtro906z&#10;hpW37n6KPlsaNozrp3pjNgIFIJNS0THTrJV/GDcO7ibw3HTfKTr+Qf2fHiD0/8d0wVhukHVNA6y5&#10;qaH+zXFJ6fXh37q7Nrrvq7tGun2b1mruBnru4xeLPlSaUtEx06yNfxCf1D6Bo897UNyXTVfBxfrM&#10;+19T4ezzFMA+QRfz9eFzPdew7cY3UWu8WaIAZFIqOmaaNZlii+Kag5pr4YHT6Lvp4u+4+om/I1fw&#10;W58S6t9riutjrpXeY1EAMikVHTPNGvhHyHUDDMmSi5rWKNeY+glrbdy4RZ+1iy/kVk19ffi7XMvT&#10;AAUgk1LRMdPU5ruRod09feIfvsb89trc3xt9H2nW2CfsCzH6rGnW3Jc9F18fvmuPvo/SrOFGgAKQ&#10;SanomGlq8pffZ0Xo2PjHb21cIDf7x9/3WuUautZmA819fTi1x1YoAJmUio6Zpqa57mzS+M9oSa7/&#10;f81jJL4jjT5zl9bGAXK/5VSp+WRFAcikVHTMNLXk+nynTEurSXPdaWueNpubveSLuRVLXh8+Z2qh&#10;AGRSKjpmmhrcLZP7Ybr4Edh3rW4cfKfif9f/fehU0Ra6gvr0/6/5e/DFGH3mNC2MA/h76Htu+zqa&#10;4vqo1b1GAcikVHTMNDXkHvW7+M499wP55I/+3d20MD00N59+zf3/nVyfdwvrAXJPQl2mvD7cUNZA&#10;AcikVHTMNDX0uTPxRdBXn4VEtU7wJeUajn3oCss1WC0MBPcZGxtyffR5MnRqPF1RADIpFR0zzdL6&#10;3N2MuVvvc6ez9bvH3AygfXgKyj0d+v/fsj6N9ZhC3uf6qHGDQAHIpFR0zDRLyw1u+elg7I+Se7LY&#10;hwawRO673Ye//xaKWIk5r49c91qNWVYUgExKRcdMszTfZUSfo0vJBZ67e9z6NMLcXd4+dJ/knhC3&#10;/hvWvD7cWC6NApBJqeiYaZaWW9I+pG9zV67xqHGCLynXeOxDF1huPGfrBSB3fZT8hmu8PigAmZSK&#10;jplmablumpJpiv4xo2N22XoBmLO4LiXXB74PM5lK1Lw+nKUbRApAJqWiY6ZZWu4HmfsE37Lc7JF9&#10;2Bup9QLQ2vVBAcikVHTMNEubc573FubBl2ihC2jrW3vkinjJOE6uuPrpY2kUgExKRcdMs7TcQGXJ&#10;NL/cDIqtNx5bGATOzQKqMVVxSbkiPuf1UeMGiQKQSanomGmWlpuJMPYuxD9k7u6pZAbFPsh9tyWN&#10;x1JyjdTWf8NcEXeDNsZarw8KQCalomOmWVpuJoIz5kTMNX7OPgyClsjdPe9D49l6AXAff/T3TjNm&#10;JlTue3VqXB8UgExKRcdMU0NupoMzZMDSJ27uh/b/X/3HnlmuuO7DFMotjGOU6nN9DGms3fe/1utj&#10;7gZ67uMXiz5UmlLRMdPUkHvM7ZK72/OP538m9yM7W79ztNwAqr+ntdvCVNZSNa6PWt2DFIBMSkXH&#10;TFODv/Tos0TxwJRPTjdu/vcc/3c/0uZmFHXxSTDkiWJf9fleS6YRzs2fP3fBtlAA+nwPXaa6Pmqd&#10;F3M30HMfv1j0odKUio6Zppa+dzlTZB8GP6eS6z5YcxdKbpqiL+bqF+xC+vTZTxX/WbVQADIpFR0z&#10;TU25WQlTxA1iK42G5QrrmothrtHbhzGMKS1xffjPqHl9UAAyKRUdM01N/vJzP1BJfGzfVbYkNxNo&#10;7DTbJeT6/1t6kjNfH30GhMfGXUS1G0AKQCalomOmqc39lXMUgRYbf/MJHX0fadY4DuDPnTsPWuj/&#10;3+Xfao4i4GOu4TygAGRSKjpmmjXwj9B3wKpPfKw1D3bOLddgrPFOOtf94wu5+sVaydTXh7t91nJ9&#10;UAAyKRUdM82alA4M+8f2MVptKDq579Hf09rkGrjW+v8jpQPD/t19jDVdHxSATEpFx0yzNr4z8R1q&#10;9FkPStfwt9jlE3G3WvQ9pVnTbKB9+7w1ucHKLZbbTXd9rPGpmAKQSanomGnWzHcrPnHT2RD+QR3f&#10;Mfr/c8NQ/UdcoVw3kL/TtcgN/vr35jf+dB4T6a6P7vdOrw9/r2u/PvxZd3/vNBSAQtEx02CbcrOB&#10;nDUMqva5+29t9k+JfSuUFIBMSkXHTINt8okd/d5pfHHU5M+YPt1F8WdseUB/6ygAmZSKjpkG2+Xu&#10;geg3T+N/ppY+g5oM/m4bBSCTUtEx02C7fHJHv/luagye+64+d3E67iLCdlEAMikVHTMNtq3PjBEP&#10;IC55IfjPynX9ONz9bx8FIJNS0THTYNt8gudmBDmeNbIEf57crB/HF271ixOzowBkUio6ZhpsX5+Z&#10;Ns4SU0P7zmH3+AC2jwKQSanomGnQhj533Y6LwBwXhY/Zt/Gn66cdFIBMSkXHTIM2+ETv0xXk+KKZ&#10;cvDVxxryZ7Oiux0UgExKRcdMg3b07QrqUroAyxeXu3JyF2EatnxoCwUgk1LRMdOgLUOLgOO1AkMW&#10;Y/micvHoe9ffhX7/9lAAMikVHTMN2jOmCDjum3fD7n/fMV9A7rLxthJuwN3PP+SOvwvbPbSJApBJ&#10;qeiYadCmPqtwl0rN1cioiwKQSanomGnQrjUUARr/tlEAMikVHTMN2ubum6F99VPEFyYDvqAAZFIq&#10;OmYawIa+ZKQkXmvADp8wCkAmpaJjpgE6HtjNXTAl8bGZ6YMUBSCTUtEx0wC73EhP2S3kY3mWD3f9&#10;2EUByKRUdMw0wEH8RDC2a8gXnrt6PMZQ/SLDalEAMikVHTMN0Ifn+fsu3o267+jTC8v/3f+b/z/P&#10;6uE9zeiLApBJqeiYaQCgFgpAJqWiY6bxXRsA1EAByKRUdMzdUAQA1EAByKRUdMwoFAEAS6MAZFLK&#10;g3LRcaNQBAAsxY0vBSCTKVAEAKyJG94+b6mjAEyEIgBgDfo2/g4FYEIUAQA1DWn8HQrAxCgCAGoY&#10;2vi7rSpFAQhQBAAsqUbjbxSAA1AEACyhVuNvFIAjoAgAmFPNxt8oABlDigAhhMyVqRt/owD0QBEg&#10;hNTMHI2/UQB6oggQQmpkrsbfKAADUAQIIUtmzsbfKAADUQQIIUtk7sbfKAAjUAQIIXNmicbfKAAj&#10;UQQIIXNkqcbfKAAFKAKEkCmzZONvFAAAaBQFAAAaRQEAgEZRAACgURQAAGgUBQAAGkUBAIBGUQAA&#10;oFEUAABoFAUAABpFAQCARlEAAKBRFAAAaBQFAAAaRQEAgEZRAACgUXtfAAghhMwTCgAhhDQaCgAh&#10;hDQaCgAhhDQaCgAhhDQaCgAhhDQaCgAhhDQaCgAhhDSa6gUAAAAAAAAAAAAAAAAAAAAAAAAAAAAA&#10;AAAAAAAAAAAAAAAAAAAAAAAAAAAAAAAAAAAAAAAAAAAAAAAAAAAAAAAAAAAAAAAAAAAAAAAAAAAA&#10;AAAAAAAAAAAAAAAAAAAAAAAAAAAAAAAAAAAAAAAAAAAAAAAAAAAAAAAAAAAAAAAAAAAAAAAAAAAA&#10;AAAAAAAAAHDo0P8CcbYQPnqUogUAAAAASUVORK5CYIJQSwMECgAAAAAAAAAhAHiTt7EuBwAALgcA&#10;ABQAAABkcnMvbWVkaWEvaW1hZ2U0LnN2Zzxzdmcgdmlld0JveD0iMCAwIDk2IDk2IiB4bWxucz0i&#10;aHR0cDovL3d3dy53My5vcmcvMjAwMC9zdmciIHhtbG5zOnhsaW5rPSJodHRwOi8vd3d3LnczLm9y&#10;Zy8xOTk5L3hsaW5rIiBpZD0iSWNvbnNfTW9uZXlfTSIgb3ZlcmZsb3c9ImhpZGRlbiI+PGcgaWQ9&#10;Ikljb25zIj48cGF0aCBkPSJNODAuNTIyIDI4Ljk3NyA4Mi4xIDM3IDg0LjEzOCAzNyA4Mi4xIDI2&#10;LjYyNSAzMCAzNi45ODJDMjkuOTQ1IDM2Ljk5MyAyOS45NDYgMzcuMDAxIDMwIDM3LjAwMUw0MC4x&#10;NjEgMzcuMDAxWiIvPjxwYXRoIGQ9Ik02OC42NTUgMTguMTA3IDcxLjY2OCAyNS42NCA3My42Njgg&#10;MjUuMjQgNjkuNzY4IDE1LjQ5IDE3LjIwOCAzNi45ODJDMTcuMTgyIDM2Ljk5MyAxNy4xODQgMzcu&#10;MDAxIDE3LjIwOCAzNy4wMDFMMjIuNDQyIDM3LjAwMVoiLz48cGF0aCBkPSJNOTIuMDEyIDQwIDQg&#10;NDAgNCA4MCA5Mi4wMTIgODBaTTkwLjAxMiA3OCA2IDc4IDYgNDIgOTAuMDEyIDQyWiIvPjxwYXRo&#10;IGQ9Ik00OC4wMDYgNjlDNTEuOTgzIDY5IDU1LjIwNiA2NC45NzEgNTUuMjA2IDYwIDU1LjIwNiA1&#10;NS4wMjkgNTEuOTgyIDUxIDQ4LjAwNiA1MSA0NC4wMyA1MSA0MC44MDYgNTUuMDI5IDQwLjgwNiA2&#10;MCA0MC44MDYgNjQuOTcxIDQ0LjAyOSA2OSA0OC4wMDYgNjlaTTQ4LjAwNiA1M0M1MC44NzQgNTMg&#10;NTMuMjA2IDU2LjE0IDUzLjIwNiA2MCA1My4yMDYgNjMuODYgNTAuODczIDY3IDQ4LjAwNiA2NyA0&#10;NS4xMzkgNjcgNDIuODA2IDYzLjg2IDQyLjgwNiA2MCA0Mi44MDYgNTYuMTQgNDUuMTM5IDUzIDQ4&#10;LjAwNiA1M1oiLz48cGF0aCBkPSJNMjEuOTE4IDYzLjg1OUMyNC4wNTQ3IDY0LjQ1MTggMjYuMjY3&#10;NCA2My4yMDAyIDI2Ljg2MDIgNjEuMDYzNSAyNy4wNTUxIDYwLjM2MDkgMjcuMDU1MSA1OS42MTg1&#10;IDI2Ljg2IDU4LjkxNiAyNi40OTIzIDU3LjU2NzYgMjUuNDM5MiA1Ni41MTQxIDI0LjA5MSA1Ni4x&#10;NDYgMjEuOTU0NyA1NS41NTE3IDE5Ljc0MTEgNTYuODAxNyAxOS4xNDY4IDU4LjkzOCAxOC45NTA4&#10;IDU5LjY0MjMgMTguOTUwOSA2MC4zODY3IDE5LjE0NyA2MS4wOTEgMTkuNTE1MyA2Mi40MzkzIDIw&#10;LjU2OTMgNjMuNDkyMiAyMS45MTggNjMuODU5Wk0yMyA1OEMyNC4xMDQ2IDU4IDI1IDU4Ljg5NTQg&#10;MjUgNjAgMjUgNjEuMTA0NiAyNC4xMDQ2IDYyIDIzIDYyIDIxLjg5NTQgNjIgMjEgNjEuMTA0NiAy&#10;MSA2MCAyMSA1OC44OTU0IDIxLjg5NTQgNTggMjMgNThaIi8+PHBhdGggZD0iTTczLjgyNiA2My45&#10;MjFDNzUuNzIzMSA2My40Nzg5IDc3LjA1MTQgNjEuNzY4NSA3Ny4wMSA1OS44MjFMNzcuMDEgNTku&#10;ODIxQzc3LjAzNiA1OC41MDAyIDc2LjM0OCA1Ny4yNjc5IDc1LjIxIDU2LjU5NyA3My4zMTM1IDU1&#10;LjQxMDEgNzAuODEzOSA1NS45ODUzIDY5LjYyNjkgNTcuODgxOCA2OS4yMjk4IDU4LjUxNjMgNjku&#10;MDE2MyA1OS4yNDg1IDY5LjAxIDU5Ljk5NyA2OS4wMTAzIDYyLjIxIDcwLjgwNDUgNjQuMDAzOCA3&#10;My4wMTc1IDY0LjAwMzUgNzMuMjg5MSA2NC4wMDM1IDczLjU2IDYzLjk3NTggNzMuODI2IDYzLjky&#10;MVpNNzMuMDEgNThDNzQuMTE0NiA1OCA3NS4wMSA1OC44OTU0IDc1LjAxIDYwIDc1LjAxIDYxLjEw&#10;NDYgNzQuMTE0NiA2MiA3My4wMSA2MiA3MS45MDU0IDYyIDcxLjAxIDYxLjEwNDYgNzEuMDEgNjAg&#10;NzEuMDEgNTguODk1NCA3MS45MDU0IDU4IDczLjAxIDU4WiIvPjxwYXRoIGQ9Ik04My4wMTEgNzQg&#10;ODYuMDExIDcxIDg2LjAxMSA0OSA4My4wMTEgNDYgMTQgNDYgMTAgNTAgMTAgNzAgMTQgNzRaTTEy&#10;IDUwLjgzIDE0LjgzIDQ4IDgyLjE4MyA0OCA4NC4wMTEgNDkuODI4IDg0LjAxMSA3MC4xNzQgODIu&#10;MTgzIDcyIDE0LjgzIDcyIDEyIDY5LjE3NFoiLz48L2c+PC9zdmc+UEsDBAoAAAAAAAAAIQAqigaP&#10;CBkAAAgZAAAUAAAAZHJzL21lZGlhL2ltYWdlNS5wbmeJUE5HDQoaCgAAAA1JSERSAAABgAAAAYAI&#10;BgAAAKTHtb8AAAABc1JHQgCuzhzpAAAABGdBTUEAALGPC/xhBQAAAAlwSFlzAAA7DgAAOw4BzLah&#10;gwAAGJ1JREFUeF7t3Y2x7LhxBtANQSE4BIegEByCQ3AIysAhKASF4BAcgkNQCPb9/IQSdxYzADkg&#10;CZLnVHVJu3t/ZjhkN9AAeX8DAAAAAAAAAAAAAAAAAAAAAAAAAAAAAAAAAAAAAAAAAAAAAAAAAAAA&#10;AAAAAAAAAAAAAAAAAAAAAAAAAAAAAAAAAAAAAAAAAAAAAAAAAAAAAAAAAAAAAAAAAAAAAAAAAAAA&#10;AAAA2O5PP/Hnn/j3n/iX/AsA7i9J/+8/8b+L+OtPKAQAN/avP/Ga/Jfxt5/IzACAm8lIv5b4X+O/&#10;fiIzBQBuIiP8WsJ/F//9EwoBwA1kZF9L9K1QCAAu7j9/opbgeyPrB/kZAFxMtn/WEvuWSCHIzwPg&#10;Iv7nJ2oJfWukENhCCnABf/mJWiL/NhQCgMmNbAPVIjuNFAKASY1uA9XCvQQAE0piriXtPcIWUoCJ&#10;tNpASdr/8RMjZwpPKwRpg+WxGv/2E3nfOZ6JrJUkcld2ZkmJHJsc62yzLZF/zr8vX5PWWiLfl8ha&#10;Tn5ufoeWG7BK67EQJamMLgT5WfmZd1GerFqSe5L2p+ct7Rk5tqVIpECk+CgOwB+02kCvSTpfP7IQ&#10;JJIwr2KmRL8lUhjyuvM55qGAwIO12kBJbjUZVSb51b5nayQxzTZSLQk/I+nR73eWKEUh7xN4mN42&#10;UE2SRuv718bZhSBJPyP89NyvNLofFSkIKXgKAjxARvO1RFAiCbkl7YTRhSCJ6IhC8IRR/jeRzyEF&#10;0ToC3NSnvv67NlDNXoUgRWqkJP38zKeO8rdGKQY5fsBNZJRfu+BLrB395etHF4KMzrN4+Y2M9PNe&#10;Jf3vI8Xg288DmEBG7rWLvESS+VYZMdZ+5tZYWwjKaP+M9k4KTX5vkmWOYYpPIsckkfeRopTIZ5DC&#10;mddbIv+cf1++Ju8jke9LyypR7hGo/f6jQjGAixvVBnpndCHI6/2UdI4c7S8TfVlATeI+o1WSolGK&#10;RN7/0cUhv3PtjBE4WS7c2gVdIkllhBSCve4lSMJN8t1ztJ9kn0Sf35n3claiXytJucwcjigKZgVw&#10;IUlitQu5xDdtoJo9CsFeo/0UlCTOqyT7XikK+RySrGvve0TkM86xAya3dxuoJjOL0YXg28h7zSi5&#10;JP2nyOwpBWGvGYL2EEwsF3/twi2x55Q+heDMxcwk/SSoJME7jfK/kc8kx2T0zCqzSYUAJtNqA6VV&#10;sLck4NFbSN9FEtvTRvlbpRiM/lwUApjMpwXUJMyjRsdJynsUgtLeSUIz0t9mdDFQCGASafPULtIS&#10;R+/sGFUIymhfohkr58Oo1p1CACeboQ1Uk8SwpRAkOWVtw2h/XyNnbGVbL3CC1oV89iittVidSOLP&#10;egLHy+czYmdXfg5wsPR4axdkiVkuzFohSOK3qDuHEWsFWZPKzwEOknbJp61/uShnkkIwc+LP8cxr&#10;SyJLpG+e11wiaxNpe+R/E/l3+Zp8bWYxiXx/Zl5XbGWNaA/l+60PwEFmbwPNJok5CTvJO+skKZJp&#10;g3wqpN9G2dGUzyqFI4Vi5s9lRCGwPgAHSDKrXYAlkuieaDmaT9JNAt4zyW+NFJ8UorzGzCZmWg/5&#10;thCkuOZnADs649EQs0miSbFLwkrimTHZr4l8pnkvKQpnt5O+LQQpbsBOMt2uXXgl7t4GSoK5esJv&#10;RWYw+ZzPnCGkEGzdNWQ2ADtJgq9ddCXuPALLCLn2nu8epW10RlLNTKv2mnrCbAB28NQ2UEbGtff8&#10;pMjnW9pFR9raFspswOYEGOipbaC7t37WRo5HzoWjPu/MQJLQa6+lFU/doADDZaGwdpGVyGjtjr5Z&#10;nEyyTPJKOyU/J4kzLYokpuX+/iS5RJJqjnMi/z//LV+TyNfnexP5WZmZJLb2zEdE3tdRs4L8ni3F&#10;OMccGOCJbaAk4tr7XUbe+3KrZZL50Ttr8jpTKMpOpaNbV0fMCnJMtxRkLSEYIMmtdoGVSAJaygg2&#10;F2xJjkcnxVHyPpbvMwklCa8k+5ktC0Ne896FIT9/71lB6zysRYr0mTuc4PKSwGsXV4kk+8jXJem/&#10;/vdchFceiSXx3CWJpCikKG/tr/fEnj34d+dYK/KegY0+XXQlwX9qFWWEyFySTFPcUsDzGdY+t62x&#10;d8JNkan93k/hHISNWtPvngRy1VbQU2SWk8Q6ql209+e9ZaeQdQHYIBdz7YJaE7P3zfm9b4vBUW2z&#10;rHHUfv+7yGDFuQgrbdmJUSIXnRnANSVZrk2yidfNAXta2xLK+WhxGFbIBV27mHpiz4VBjpNzoGdW&#10;kPWgowt+CtXa+yOOLFJweVsWC+3AuJ/00fO51hJuzpGzEmuKztq2lcEJdMgIa00ByNfuvTec8yXZ&#10;pxhkp9gRN4b1yOupnZPvwiAFPtiS/E2vOVN6/LVz812keAEvWnv8X8NWO2ahCMAX0lNds9da8mc2&#10;a2evigD8SPJfc9t9vtZWT2aUQcmagYw1AR5vTfLPqEnyZ2ZrZ7N2B/FYa3ZRmDJzJWu2iSoCPM6a&#10;x+5K/lzRmiJgKzOPsWbBTNuHK1tTBGxp5vbW9Eglf+5gzZpABkdwS0nmvYu+eSic5M8drBn0ZGbs&#10;vOeWehd9JX/uZk0RyNfBrfTeLZmTX/LnjtYUgawdwC30nvhnPN4XjpTzu3cDhO2h3EIWc2sn+DJy&#10;UfjjGTxBFnpr10At7Azi0nIC107s1zDa4Ul6r4uEnUFcUu90141ePFHvnz9NaxQup2fLp0Vfnqx3&#10;W7RBEpeSlk7tRF5GZgce68yT9W6QSFgj4xJ6Wz8WuODXIKjnesnXmC0zvZ5dP6a08E+998mkZQTT&#10;yoncGs3Y7w9/1DNwSpg5M62epx86gaGuZz3A2hlT6tnbrPUD7yWx166b19AKYio9uxm0fqCtZwdd&#10;wkyaafQ86dMJC316n50Fp+vZxmbKCv0yU65dR6/hESqcrjX6T3HwPBNYp+fvZlsQ5lQ9o/8UCGC9&#10;nlaQ2TWnaY3+LfzCdr03iJlhc7gk9tboP9NYYLueB8ZZEOZwrdG/P2sH3+tdEDbY4jA9o3/bPmGM&#10;nm3WV58FJKck0s5KpP2VHFIi/1xCy+tkrRMyi1fAGEmMSfC1a20ZVxh05b0kiWcLa54MkFyR99Ya&#10;UNbCNtgT9Iz+TUdhrJ5tobMOvDJiz6Axr29Lov8Ucs3BjP7hHD2zgFnaIxnll6Rfe50jw70QB8nJ&#10;ZfQP5+iZBZx9X0ByRM/OpZGRYsPOcpBbyT8jlLSIgH30zAK2johz7Sby/bX4JN+Xnv7oFk9P2HCy&#10;o3zwvR+s0T/sq2cW8Nef+CTJOiP1JM60abJlu7dVkwKUEX6+L6+ltHrOSPyJ/F6DzoFyMLf074z+&#10;YX+5xnpmAa/XYv45u2b2WIg9K/I+jP6/9Jrwt54cRv9wjFyrtWtwGbker5T08/ryOjO7SGQWk85D&#10;3mv+fyIzlRL5b622FBWjEv4y8mG8jjiAfeRaq12HrzFr0k/eSc5IcUorSu7Y0R4Jfxn5mT5AOFZG&#10;xLXrcdbIqD6zEqP2A5Skn4O+5yhA8odzpPdduyZnjbRt5IoDJPEnMdc+hFGRoqLtA+fJtTdri+dd&#10;5PVaK9xRknLtwI+MFBcr73C+q7WBSqQdzUAZDex5MqRyZwpnwQbmMaoNVK7vsjCbLkKu9US5Caz2&#10;fd9E8hUDJCGn1187yN9ERvo5Icp2MmAuuS5r124rSsLPSDxJviVfV/s530ZeA18YmfyXCb/npADO&#10;1zvzL9f32ll8Rv89aw2ZjWxpQSd/sVGma7WD2hMSPlxfrt/a9b2Mb9bsepJ6vqZILkluqX3du7Aw&#10;vEFvZS6R28clfLiXnjZQBopb5Ge3csy7R8CsHZxm3YEVevty6bMl6a+Z9gHX0WoDbW2z9OSYT7OL&#10;DDR7B6n5Ojr1VOZERvwSP9xbqw2UXLElD7RaOT2LuOlU9Dy8LmF7aKeevt+yLwfcV5J7LQcsY22f&#10;vWeLae/aQl5f77pACgYNrSnf1ooPXFNrN+Daffet9k8S+hrJRz1dC/cHdGhVU1MpeJaeNtAarbbN&#10;lhyThd7az1rG2tf5SK0Px4o6PEtPG6hXFm9r37+Mra2anm2lW3ctPUZrKqWPBs/TGhj2bv9ubeFc&#10;2/551Xqdbg5rqB20ZZgBwPO0Rte9I+vWz/l2g0mrwGgDNdQO2jJMoeB5Wjt3ehN3a0F57Y6iVz3t&#10;KoPYD2oHbBkKADxPK7H2tlZaLZpvHi1RtIqMHPZB7YAtw8GDZ/q0PtjbWql97zJGrDG22kC2g35Q&#10;O2DLUADgmVpbxHuSd+37ljFCq11lIfiD2gFbhgIAz9S6SbSnfVP7vmWM0LonwN8K+KB2wJahAMAz&#10;jdgJVPu+ZYzQutdAAfigdsCWoQDAM7XuCG7dwTvyhrJP0oqq/ewSCsAHtQO2DAUAnmnEVtDWjaYj&#10;/p5IawZgEfiD2gFbhgIAzzRicbW1kDxij35rpvLtzWa3Vjtgy1AA4Jlai6s9BaC1jjBidN66D2DE&#10;vQa3VTtgy1AA4JlGLK62ZhHfPqqh59HQnmf2Qe2ALUMBgGdqLa72PMitZyH4m8dBtNo/3z5s7vZq&#10;B20ZCgA8Uyt5947eW4+D+GYW0Fpj8PdMGmoHbRkKADzTqALQGqUnttytm9xU+1nL0P5pqB20ZSgA&#10;8Fy1nLCMHj1toMSa0XpP8vcIiA61A7cMBQCeq5YTltGr9ViJEmnpfNq1kxF9dha1Fn4THgPdoXbg&#10;lqEAwHPVckKJNb37nt06r5ERfJJ9clBmB9l11PszjP471Q7eMhQAeKbWLqAs7q7R2hI6Moz+O9UO&#10;3jIUAHim1n0AW7ZYtnbtjAg7f1aoHcBlKADwTHs8ZTOzirWtoDUh+a9UO4jLUADgmUY8CqImRWCP&#10;mYDkv0HtQC5DAYBnau3f/+Y5PlkUHlUEMqOQpzaqHdBlOLDwTLn2azmhxIinbOZ3tO4Ufhcl8aeY&#10;sFHtwC5DAYBnOqIAFPldWVOo/Z5lJOln5pB2j7t8B6gd5GUoAPBMSbK1nFBir9yQ7aL53YkUmbSa&#10;8v+zKG20P1jtg12GAgDPlEXeWk4o8c1TPJlE7YNdhgIAz9TqzbvZ6gZqH+wyFAB4np4HuGnH3EDt&#10;g12GAgDPs8ddwEyo9uEuQwGA58l1X8sHJTxs7SZqH+4yFAB4ntbjm0duAeVEredyKADwPK0dQJ+e&#10;2c+FtG7H/uZ2b+CaWjuA3IR1E62pnl4fPEtrAThdA26idbefDxuepfWHW7Y8BppJ9ez3TZEAnqHV&#10;/7cAfDOtfl9mAW76gGdo5QMLwDfTeu53IidFeoPAfbXaPwaDN9Wq+ol8+B4ABffVWhO0KeSmWn/+&#10;7TXSB/QwKLiX1kDQAPDGWtX/XWRXQApCpo+mh3BNre2fCfv/b25rEVhGRhG5vyCjBQUBrqF17XsA&#10;3EOMKALLyNpBCkIeK2EhGebU+pOMyQs8RM/OoG8iJ5t+IswhrZ3adboMg7eHyQfeuink20i7SCGA&#10;c2n/8FYWd1vPDPo2MiOwXgDHy3XX2v3j7l/+X4pBTobWU0S3RNYKbC2FY/W0e12XVKUgZPrYWkBa&#10;E042OE7r2nXzF91GFITMBCw4wf5yvdauwWXka2CTrQUhRQDYV2uTR9YGrM0xREb1awqBv0YG+8nW&#10;zwy0atdeCXv/GS6zgtaJV0IrCPbR2vqZa9SjH9hF78Pn7D+G8dLWaQ3CLP6yq967jS1CwVit0X/C&#10;bjx213OncRaigDF6ev9Zq4PdZSpaOwFfwywAxsiNnLVrbBkez8Jheh4zYRYA3+tZezP651BmAXCM&#10;nm3Yev8cziwA9pUBVO26WoadP5yidxagNwnr5frqeYCj+244Tc8sILsXgHXy1/hq19MyPPKZU5kF&#10;wHi5rlrbPt31yxTMAmCsnnttPPOHKfTOAkxXoa2n9ZMBVa47mELPLCBhwQre67njN5EiAdPonQXY&#10;Fgrv9ez5d9MXU+q5XT1h9AJ/1Nv6MYtmWr1/eN5JDP+U60Hrh8tLD7N24r6GvxkAv6R92jNwcscv&#10;l6AVBP16rhetHy4li721E3kZOandyMKT9f6BJYMlLqX3z0fa0cBT9fb9tX64pN57A4xueJr0/Xtn&#10;yVo/XFLvSZ7wPHOeItdFz6MeEp6hxaX1toKsB/AUvTNjj07hFnpHO7aGcnc9N3slsjaWmQJc3ppW&#10;kEVh7qo3+edakfy5lSxk1U72WlgU5m56d/zka6yHcUs9f9+0hD8mz130PuEzYfDDrfUugNn+xh0k&#10;+fe2Py368gg9j7xN5MKBq1qT/LMBQt+fR7AozN2tSf75OsmfR8kFUrsYaqEIcCVrkr9WJ4/Ve5NY&#10;QhHgCpLM1yR/O354tN5HRycUAWa2Nvnb6QY/eu8UTigCzEjyh42yANb7pyQTigAzWZP8Ex7wBi8U&#10;Aa5obfJ3oxe8oQhwJWnjpJ1TOzdr4UYvaFAEuIKM5CV/2MHaIuBP5nGUnJtrdq6lSGj7wEpri4Bd&#10;Fewt5+SaHWtJ/hZ8YaM1RSAXW+7AhD1ksXfNgCTno0EJfGlNEchuDBgtd+uu6ffnfDUYgUHWFAH9&#10;VkZau9ibTQk5X4GBeotALlb4Vs633r9dUULyhx3l4uoZjXnAFt9Ivz/JvHZuvYsMTiR/2FnPE0Qz&#10;coMt1vb7E5I/HKg1Nc8F7IJkjZwv2d+/Nvkn7PaBA2WKXrsQl6ENRK8k/zX7+5dhsAEnaD2Ay24g&#10;emSgsOZhbq/hLnQ4Qet2fBcmLVtbPsvwjB84wV9+onZBlsjCHLyTGWLtvFkb+v9wglx4tQuyREZ2&#10;8E7vjYWtcMcvnCALb7ULchkuTt6pnS9bAjhJq39rJxDv1M6XZeTcai0OazPCiVrTeDuBeOfTvSS5&#10;Czizx9bWUDccwonsBGKrd3v/c06Vff2tGYAdQHAiO4H4VjYT5DxK5AbDIjOA2jm1DDuA4ER2ArGX&#10;nmdO2WQAJzprJ1B+b9YX0gJIGAneT899AsDJjt4JlOT/bvE5PWV/A/YeWg8c1F6ECRy9E6iVGEpk&#10;ZmAb6nXZAQQXkERbu0BLjN4JtPbBYZmhKAZtOT5ZiJ2FHUBwAa2dQNnTPUrPmsOnSFJJ4rB4+OtY&#10;Zu0kI+llsp2BHUBwEUfvBFo7A3gXpRg8ZWaQhF9G+WnbvVu7WW7FPEvrnEoo4jCBnlH5yIu1Jzls&#10;ibSqXveiX1lJ+FmDySystVhfYoa7t+0AggupXaDLGD3Kzk6fUTOBd5GCkBlCCk6S6exSZPNaWyP8&#10;VsywDmAHEFzI0TuBivzcvQtBiSTUUhSSJFPUjm5DpBBlhpJEn/ee1/JNsq/F6EX7LVqf6QyvEfiH&#10;JKLahVpi7ws2yTivYWQiXBNJWHmPGbmmOCSSoDNTSSRh5zUmksBL5J/z30qUry/JPT8z7ZvRSf5T&#10;5PecrfVec2yASSTh1S7UEiN3ArUkkeb1HDUzuGOcucCawlh7TcvIZwxMIhdk7UItcdaoMiNshWB9&#10;5LidpXUuJewAgon07AQ6ayG11Z4Sf4y91mx65HfXXtMyrrAoD4/RUwDOGlX2JJSnRGZiace1WnZn&#10;LrLmd9deUwk7gGBCrVbLWaPK1pbCJJy8tvzvUQutR0XeT95XEn5668uRc+3rS5zVsgs7gOCCWiO3&#10;s3ZutF5Xdt0spb+cf5ekmdFy7XtmjLITKcc5BS0J/5PW1t2z1F7LMuwAggnN2lZojSh7dpRk5Jyv&#10;K4Uhs4oUh6MXmDMyT+J+TfRbeuKttZFWAdmDHUBwUTPuBMpovvZaljFiR0kScNnTX4pEEmwKRSIJ&#10;OwWjRJJ4Iv8//y1RvjbfV5J7fl6SYl7jliT/Satgn9Gyy7GrvZZl2AEEE+pJtqOTWEuScu11lDiz&#10;1322VsFOgThaik7ttSzj6HMI6JALs3bBLuPonUCthPLkHSWtz+uMll1+Z+21lHjy5wXTm20nUFoq&#10;tddRIv/9yTIDqh2XxBmzIzuA4MJaI7j0to802+uZTdYgaselxJHtlp4Z5NM/L5haLtDahVvi6BHc&#10;iB1Ad9b6vI5s2fXsAHrdsgtMZKadQD0jyqfvKGl9Xke27Hp2AJ11NznQYaadQK0dQIkjWxwzah2j&#10;I1surW2pCVtAYWI9o+6MKjPd3zvsAGprfV5ZIziKHUBwA0ffHbs17Cj5pfV5lZvX9o5PO5ISPi+4&#10;gNbWy1nijBudZuTzAoZJ+6V2Ac8UGW3qJ//i8wKGmr0NpJ3wez4vYJiZR5VJdkaTv+fzAobq2YZ5&#10;dKSVYC95nc8LGCojy2zfq13cR0d2muT18J7PCxgud5xmF0cu6iSYoyK94/xeiWQdnxcAAAAAAAAA&#10;AAAAAAAAAAAAAAAAAAAAAAAAAAAAAAAAAAAAAAAAAAAAAAAAAAAAAAAAAAAAAAAAAAAAAAAAAAAA&#10;AAAAAAAAAAAAAAAAAAAAAAAAAAAAAAAAAAAAAADAU/322/8BsN1JkjA8UXQAAAAASUVORK5CYIJQ&#10;SwMECgAAAAAAAAAhAIkPqdz9CwAA/QsAABQAAABkcnMvbWVkaWEvaW1hZ2U2LnN2Zzxzdmcgdmll&#10;d0JveD0iMCAwIDk2IDk2IiB4bWxucz0iaHR0cDovL3d3dy53My5vcmcvMjAwMC9zdmciIHhtbG5z&#10;OnhsaW5rPSJodHRwOi8vd3d3LnczLm9yZy8xOTk5L3hsaW5rIiBpZD0iSWNvbnNfUGlnZ3lCYW5r&#10;X00iIG92ZXJmbG93PSJoaWRkZW4iPjxnIGlkPSJJY29ucyI+PHBhdGggZD0iTTEwIDU1LjggMTMu&#10;NyA1Ni43QzE0LjMgNTYuOSAxNC44IDU3LjMgMTUuMSA1Ny45IDE2LjggNjEuOCAxOS40IDY1LjMg&#10;MjIuNiA2OC4yIDIyLjkgNjguNSAyMy4yIDY4LjkgMjMuMyA2OS40TDI0LjggNzguNUMyNSA3OS41&#10;IDI1LjggODAuMiAyNi44IDgwLjJMMzMuNCA4MC4yQzM0LjQgODAuMiAzNS4yIDc5LjUgMzUuNCA3&#10;OC41TDM1LjkgNzUuM0MzNi43IDc1LjUgMzcuNSA3NS43IDM4LjMgNzUuOEwzOS4xIDc1LjlDNDAu&#10;NCA3Ni4xIDQxLjggNzYuMiA0My4xIDc2LjIgNDUuOCA3Ni4yIDQ4LjYgNzUuOCA1MS4yIDc1LjFM&#10;NTEuOCA3OC41QzUyIDc5LjUgNTIuOCA4MC4yIDUzLjggODAuMkw2MC40IDgwLjJDNjEuNCA4MC4y&#10;IDYyLjIgNzkuNSA2Mi40IDc4LjVMNjMuOSA2OS40QzY0IDY4LjkgNjQuMiA2OC41IDY0LjYgNjgu&#10;MiA2NC45IDY3LjkgNjUuMiA2Ny42IDY1LjUgNjcuNEw2Ni40IDY2LjZDNzEuNSA2MS41IDc1IDU1&#10;LjEgNzUgNDggNzUgNDYuMyA3NC44IDQ0LjcgNzQuNCA0My4xTDc0IDQxLjhDNzUuNCA0MS4zIDc2&#10;LjggNDEgNzguMyA0MSA3Ny42IDQyLjIgNzcuMSA0My41IDc3IDQ0LjggNzYuOCA0Ni40IDc3LjMg&#10;NDcuOSA3OC4yIDQ5LjEgNzkgNTAgODAuMiA1MC41IDgxLjQgNTAuNCA4MyA1MC4zIDg0LjUgNDku&#10;MyA4NSA0Ny43IDg1LjkgNDUuNiA4NS40IDQzLjIgODMuOCA0MS41IDgzLjMgNDEgODIuOCA0MC41&#10;IDgyLjIgNDAuMiA4My43IDM5LjcgODUuNCAzOS41IDg3IDM5LjcgODcuNiAzOS43IDg4IDM5LjMg&#10;ODguMSAzOC44IDg4LjEgMzguMiA4Ny43IDM3LjggODcuMiAzNy43TDg3LjIgMzcuN0M4My44IDM3&#10;LjUgODEuNSAzOC4xIDgwIDM5LjIgNzcuOCAzOC43IDc1LjUgMzguOSA3My40IDM5LjhMNzMuMiAz&#10;OS4yQzY4LjUgMjguMSA1NS40IDIwIDQzIDIwIDM4LjcgMjAgMzQuNCAyMSAzMC41IDIyLjhMMTgu&#10;MiAxN0MxOC4xIDE2LjkgMTcuOSAxNi45IDE3LjggMTYuOSAxNy4yIDE2LjkgMTYuOCAxNy4zIDE2&#10;LjggMTcuOSAxNi44IDE4IDE2LjggMTguMSAxNi44IDE4LjJMMjAuOCAyOS41QzIwLjUgMjkuOCAy&#10;MC4yIDMwLjIgMTkuOCAzMC42IDE5LjggMzAuNiAxOS43IDMwLjcgMTkuNyAzMC43IDE3LjggMzIu&#10;OSAxNi4yIDM1LjQgMTUgMzguMSAxNC44IDM4LjcgMTQuMiAzOS4yIDEzLjYgMzkuM0wxMCA0MC4y&#10;QzguMiA0MC42IDYuOSA0Mi4zIDcgNDQuMUw3IDUxLjlDNyA1My43IDguMiA1NS4zIDEwIDU1Ljha&#10;TTc5IDQ1Qzc5LjEgNDMuNyA3OS42IDQyLjUgODAuNCA0MS41IDgxLjIgNDEuOSA4MS45IDQyLjQg&#10;ODIuNCA0MyA4My40IDQ0IDgzLjggNDUuNiA4My4yIDQ3IDgzIDQ3LjggODIuMiA0OC40IDgxLjQg&#10;NDguNCA4MC44IDQ4LjQgODAuMSA0OC4yIDc5LjcgNDcuNyA3OS4xIDQ3IDc4LjkgNDYgNzkgNDVa&#10;TTkgNDQuMUM4LjkgNDMuMiA5LjYgNDIuNCAxMC40IDQyLjJMMTAuNCA0Mi4yIDEwLjQgNDIuMiAx&#10;NCA0MS4zIDE0IDQxLjMgMTQgNDEuM0MxNS4yIDQxIDE2LjMgNDAuMSAxNi43IDM4LjkgMTcuNyAz&#10;Ni42IDE5LjEgMzQuNSAyMC43IDMyLjZMMjAuNyAzMi42QzIxLjggMzEuNCAyMi45IDMwLjMgMjQu&#10;MiAyOS4zIDI0LjYgMjkgMjQuNyAyOC4zIDI0LjMgMjcuOSAyNCAyNy41IDIzLjMgMjcuNCAyMi45&#10;IDI3LjhMMjIuOSAyNy44QzIyLjkgMjcuOCAyMi42IDI4IDIyLjMgMjguM0wxOS40IDIwQzE5LjQg&#10;MjAgMTkuNCAyMCAxOS40IDIwIDE5LjQgMjAgMTkuNCAyMCAxOS40IDIwTDI5LjUgMjQuOCAzMC4z&#10;IDI1LjIgMzEuMSAyNC44QzM1IDIyLjkgMzkgMjIgNDMgMjIgNTQuOCAyMiA2NyAyOS43IDcxLjMg&#10;NDBMNzIuNSA0My43QzcyLjkgNDUuMSA3MyA0Ni42IDczIDQ4LjEgNzMgNTQuNCA2OS45IDYwLjcg&#10;NjQuMSA2NiA2Mi4yIDY3LjcgNTkuNyA2OS42IDU5LjYgNjkuNiA1OS4yIDY5LjkgNTkuMSA3MC42&#10;IDU5LjQgNzEgNTkuNiA3MS4yIDU5LjkgNzEuNCA2MC4yIDcxLjQgNjAuNCA3MS40IDYwLjYgNzEu&#10;MyA2MC44IDcxLjIgNjAuOCA3MS4yIDYxLjEgNzAuOSA2MS42IDcwLjZMNjAuMyA3OC4yQzYwLjMg&#10;NzguMiA2MC4zIDc4LjMgNjAuMyA3OC4zTDYwLjMgNzguMyA1My43IDc4LjNDNTMuNyA3OC4zIDUz&#10;LjcgNzguMyA1My43IDc4LjJMNTMuMSA3NC44IDUyLjcgNzIuNiA1MC42IDczLjJDNDguMSA3My45&#10;IDQ1LjYgNzQuMiA0MyA3NC4yIDQxLjUgNzQuMiA0MCA3NC4xIDM4LjUgNzMuOCAzNi4zIDczLjQg&#10;MzQuMiA3Mi43IDMyLjEgNzEuOSAzMS42IDcxLjcgMzEgNzEuOSAzMC44IDcyLjQgMzAuNiA3Mi45&#10;IDMwLjggNzMuNSAzMS4zIDczLjcgMzEuOSA3NCAzMi44IDc0LjMgMzMuOCA3NC42TDMzLjkgNzUg&#10;MzMuNCA3OC4xQzMzLjQgNzguMiAzMy40IDc4LjIgMzMuNCA3OC4yTDMzLjQgNzguMiAyNi44IDc4&#10;LjJDMjYuOCA3OC4yIDI2LjggNzguMSAyNi44IDc4LjFMMjUuMyA2OSAyNS4zIDY5IDI1LjMgNjlD&#10;MjUuMSA2OC4yIDI0LjcgNjcuNCAyNC4xIDY2LjhMMjQuMSA2Ni44IDI0LjEgNjYuOEMyMS4xIDY0&#10;LjEgMTguNyA2MC44IDE3LjEgNTcuMkwxNy4xIDU3LjIgMTcuMSA1Ny4yQzE2LjYgNTYuMiAxNS43&#10;IDU1LjQgMTQuNSA1NUwxNC40IDU1IDE0LjMgNTUgMTAuNiA1NC4xQzkuNyA1My45IDkuMSA1My4x&#10;IDkuMSA1Mi4xTDkuMSA0NC4xWiIvPjxwYXRoIGQ9Ik0zNi42IDI3LjdDMzguNSAyNy4yIDQwLjUg&#10;MjcgNDIuNSAyNyA0Ni41IDI3LjEgNTAuNSAyNy45IDU0LjIgMjkuNiA1NC43IDI5LjggNTUuMyAy&#10;OS42IDU1LjUgMjkuMSA1NS43IDI4LjYgNTUuNSAyOCA1NSAyNy44TDU1IDI3LjhDNTEuMSAyNiA0&#10;Ni44IDI1LjEgNDIuNSAyNS4xIDQwLjMgMjUuMSAzOC4xIDI1LjQgMzYgMjUuOSAzNS41IDI2IDM1&#10;LjEgMjYuNiAzNS4zIDI3LjEgMzUuNSAyNy42IDM2IDI4IDM2LjUgMjcuOEwzNi41IDI3LjhDMzYu&#10;NSAyNy43IDM2LjUgMjcuNyAzNi42IDI3LjdaIi8+PC9nPjwvc3ZnPlBLAwQKAAAAAAAAACEAfZ01&#10;8a0XAACtFwAAFAAAAGRycy9tZWRpYS9pbWFnZTcucG5niVBORw0KGgoAAAANSUhEUgAAAYAAAAGA&#10;CAYAAACkx7W/AAAAAXNSR0IArs4c6QAAAARnQU1BAACxjwv8YQUAAAAJcEhZcwAAOw4AADsOAcy2&#10;oYMAABdCSURBVHhe7d2BkWPZbYXhDUEhOASHoBAcgkNwCM7AISgEheAQHIJDUAhyw1pWHc0edhO8&#10;IAE8/l/VqVJpe3ruoO8Dmo/k5W8AAAAAAAAAAAAAAAAAAAAAAAAAAAAAAAAAAAAAAAAAAAAAAAAA&#10;AAAAAAAAAAAAAAAAAAAAAAAAAAAAAAAAAAAAAAAAAAAAAAAAAAAAAAAAAAAAAAAAAAAAAAAAAAAA&#10;AAAAAAAAAAAAAAAAAAAAAAAAcFn/+nsAAB8kGv/ffg9DAAA+xK35/13y568AAC4sGv2vzZ8hAAAX&#10;913zv+XfvgIAuJB//8pPzf+W+FoAwAX8x1cebf63xJ8BACwWjdw1+EfCEACApU6a/y3/+RUAwCLR&#10;uF1DfyYMAQBY4r++4hr5Sf7yFQDAUH/6SjRq18Bd/uf3uP/m8t9fAQAM80zz/5evxJ9jCADAUtHE&#10;//oV17BdouHHn7mJ/x2N3X2tC0MAAAbINv9o3tr8VWYIxBABADSpbP432SHw0/cDABTLNv94fuDR&#10;Zp19LoEhAABvEk/eZp64jZeFZpt0Zgj871diTQCAF4qz/KPhukbs8kzzv8m8nyDOGuKDZQDgRZ5p&#10;/qcy7yhmCADAC7hP8fouFc3/hiEAAE2yzf8VZ/dkD5bj08UA4NAjn+KleeWHucRa3N95LwwBAHhS&#10;pvnH173jk7yyQ4CPmASApMxHOMbXvbPRZocAHzEJAA+K++1Tm/9NPC/h1nMvfLoYAPwg82RrV/O/&#10;yT45zRAAgDs2Nf+bCa9QAoDVNr/WPo6BYAgAwBMyRy5MPXcnjpvInE8UZw0BwMeKpvnMp3hNlR0C&#10;fLAMgI90teZ/wxAAgG9Ekzz5CMfpYq2ZD5ZhCAD4CNnmH81xU/NXmSEQQw4ALuuTmv9Ndghs//cC&#10;wB9EY8s0w3h+4CrNMPtcB0MAwGXEk7eZJ0ZPPsVrqswQ4CMmAVxCvGHrXR/hOF3m/Q7T3uwGACnP&#10;NP+r49PFAFxeNK7M8Qif0PxvGAIALivb/LvOxol1djXXzMF3ET5dDMB4mU/xinR9WMptSHX+hp39&#10;YBmGAICx4njmR5t/fF1389f1dDXX7BCYcAQ2APyTyR/hqL57hLJlCPARkwDGiPvZG5r/I49Quppr&#10;dgjw6WIA2m35FK/MkJp0a+q7MAQAtLli87+lq7lmhwCfLgbg7ba8lj0zpH5NV3ONYyAYAgBGyhxp&#10;0HmuzUnzv6WrucZxGJnzk+KsIQB4mWhKWz7FK/MI5ad0NdfsEIjTVgGg3Kbmn1nno+lqrgwBAK2i&#10;CW34CMdnhtSG5soQANAi2/yj+XQ1/+yQikcom5pr/N1uTS7xbwKAp125+es6439vaa7ZdXb8PAAs&#10;l22Kceulo9nE31k1pLY01+xtrq51Algobo1s+BSvyuZ/c/JI4p0yQ4CPmATwkHjD1obmHw0tGrBb&#10;k0vmEUqmuXa+yS3zfozOdQJY4Jnm3+EdQ2pLc2UIADgWjSFz/MCm5v+sLc11y7EcAAbKNv+u4xE6&#10;hlS2uXZ9pkD22IuudQIYJBpBpqluOSq5ckhtaa7ZzxRgCAAf7JEPSLklvq7zw1Iyzf8VRzlnm2vX&#10;0ddb1gmgUTTJDc0//t4p68w2186B6dZzL13rBNAg2/w3fJDLq5v/Tba5vuLRyCO2rBPAG8WF7hqA&#10;y6bm/851xvMRbh330tVct6wTwBtsav5uTS5d67zqK6e61gnghbIvZ4zG0WHLkArZ5tr13ol41zRD&#10;APhQmTc0dZ4bs+WNVyp7JEWcR9Qh3gmdPToDwGJx0WdPjuxo/tl1dg4pJ9tctwyBrnUCOHTV5t+1&#10;zp8wBACMEBf5hmONt6zzUdnmGl/bIbtOhgCwxJamumWdz4iG6f4NLp3/ruw6AQyWbarRADY0/651&#10;nrjqENj2cwA+QlyYmYs57rt3XMzZdW5s/jdbntjOPgfDEAAGicbx6g9IqZBdZ9eQqpRprp0vbd0y&#10;rACIaBgbmv+Wdb7Clvc3bHwfBvCxnmmqHbas85W2vBObIQAsEBdeXIDuwnTpbP4b1vkOmSEQiRM9&#10;O2wZVsBHyjbVrrNdtqzzneLsIvdvv5euIZA5kynStU7go8SFlmmqnR9KsmGdHaI2rgb3suWDZRgC&#10;wAvFb4+PNtX4uq7GEX/vhnV2uuoQ6DydFbiseEi+oalm1/nJDSPbXKO2HbYMK+CStjRVmn/eludJ&#10;tgwr4FLiQnIXmEt383drcqH5/7NNT+q79dwLQwA4sKWpZl82SPP/o2feJd2BV3YBb5BtqnFhduCN&#10;Q3Xinc9x1o6rnUuck9QhhhVDAHiRTFON3xo7zmWJZsX5MfU2DYHMOrsesQBrZJtqXIAbmn/XOrfa&#10;MgS2rBMYb1Pzv+oHuUwTDdPV1CXq3IEhABza0lRp/u+XHQJd+4IhADxhS1PNrjMu8o51XlH2uZau&#10;um94xAKMsaWpxt+Zubjj30Tzr5UZAp2vtsoOAfYJPlK2qUYD6LhY4nmG7Fn+XNSvseUlt9nnstgv&#10;+Chbmmo0EJr/LFveH5K9bcWrxPARtjTVZ9aJ98gMgUic49NhyyMW4C22NNVYZ+adnjT/94sTN93P&#10;4l4YAkCjLU01GkVmnbzNv0/2hM4tZ0UxBHAp2ebf1VSzzZ9z3/tlh0Dn50S49dxL1yMWoNSWphp/&#10;76PrjK+j+c+RHQJdxzRn18kQwGpbmmo0hMw6Oc55nniU6X5e97JlCLDXsFK2qdL8cWrTrUa3nnvh&#10;0SZW2dJUY51uTS40/x02vdjAredeuh6xAClbmmr2lRk0/z3iTVUbDmfbctsKeMiW5p95bXa8byEu&#10;VOwSbx7cMgQyj1h42TFGyv5G3fEKh2gK2XNaeIv+XgwB4A02nHtC8/9M8XPPntDZIXvbKvYy0GpL&#10;U4118kEuny07BDp+/vF3ZoZA1yMWgOaPdTbsA4YAxtvSVLPrjIupY514n+ztyo4XADAEMNam5p+5&#10;iKIx0Pw/w5YTOrO3rYCXyjb/rt+o41ZT9thpmv9nueoQYB/jJWJjZTZj12/UcaHS/PGI7EuXu4ZA&#10;9rk29jNKbfmN+pnmj8+WefNipOuEzg3PXeCCtvxGHevMvJmG5o+bLSd0xp5163HpfMSCi9jyG3Vc&#10;wJnmzzsp8avsEOg6oZMhgLfY8ht1pvnH13G0Lu7ZMgS2PHeBpbLNv+s36rgAaf6oFHvf7Z976Tqh&#10;c8tzF1gmezulq6nGBZBp/hznjEdt+QUo9rRbz70wBPCtLb9Rbzl2GnttGQLZ21ZcC7Cyv1HT/HF1&#10;2Zc/x5skO2x57gJDbbmdkn3yi4e8OBUvac4cKdJ1Lk92CMQ1D6z5jTrz8rf4ra3j5FFc05YhsOUJ&#10;bAyxofnHxZd9KzzNH9U2DYFHH81Hup67QLMNt1No/phmw+FsDAF8K3uuSEdTjQtnw7HT+DwbhkBc&#10;s5lHLNETcHFbfqOm+WO6Lb9EZYZA120rvMFVm39sWpo/OmSup7glE7dm3o0hgHRT7fqNOrtZ4wKk&#10;+aPThsPZGAIfbEvzj0cb2ZNHaf6YIPuCio4hELLPXWC5bPPvup0SFwTNH5tlhkCk602K2SHAdbZU&#10;/OAyD/tiUGxp/sBEccSC27P30jUEss8FMgSW2XI7JZo/r1fGlWSPZOg6lyf7Kqau21ZI2nI7JS6U&#10;TPPnbevYYssQiGvfrcel87kLPGjL7ZRM84+v4/RCbJMdAl2/4DAELiJ+MJnfqLuafzRzmj8+QVyT&#10;bl/fS9ctzi2vYsId2ebftdHit5xM8+csf2y35drMDIFIPMLBAFvupW84eRR4hXhRRuYajSdoO8Q1&#10;59ZzLwyBZltup9D88emyL8vuejdu9rkLrtUm2dspXc0/e3+R3ypwVVcdAjxP92Zb7qVnX2vccfgc&#10;8E5XHQJdt5Y/zobbKbHJs+82pPnjk2SPZOiQfRUTQ+DFaP7AdWw4l2fLq5gub8O99NigG04eBabY&#10;cL0wBJptuJeebf7x2w/NH8hd39GIoyG/W/SUGEBuTS7xb8KhaJAbbqfQ/IEzG45kiGs2MwS6nsC+&#10;hE3NP/ubAc0f+COGAP5fFHnDvcEYOBtOHgW22PJcH0PgRbY0//jtg+YP1Mu82i/S9ebJaOxuPS7R&#10;p/CDbPPvupeefVVA18mjwFbZN2J1vdkzOwT4JfCOKEzmYVUMig3Nn5eEAc/JDoGuIxmyz1UyBH6x&#10;5V56bMhM8+edgcCZ7BDouuYyQyB6XccT2CNtuZceDzEfbf7xdRwQBdSIHuGus3vpGgLRm9x6XKJH&#10;fPwQeKb5d4gNRfMH+kSvePQajHTdemUIPCj7A93S/LuejAKubkvPyL6U9eOGQPZeetc0j+bv1uNC&#10;8wdeL3skQ9dr8DNDIBI98SNseSKV5g/MlH3FYNcQiFvBbj33cvkhEAV5tPnH13XdS88+hPuY6Q0M&#10;sWUIRG9w67mXyz5/uOWJ1MzLuSId5w8B+McQcNfkvcTA6MAQ+JJ9Aufdv1XHZso2/wiAPu6a/C4d&#10;b8TK9L74usveTp46BGJDZI6g0ADo467Jn/LOIUDz/8W0IXDS/CMA+rhr8pHE+49effuW5n/HlCFw&#10;2vwjAPq4a/LRRA+KXvQKNP8fdA+BiuYfAdDHXZOZvGII0Pwf1DUEovlnXkL2XQD0cddkNpVDgOaf&#10;9O4hkD159KcA6OOuyWdz2lto/k961xCIvyd7+Jz7/zUA+rhrUhNN1v3/93LSW2j+B149BLLf/3aQ&#10;lPtvGgB93DWpCdEr3H+7l+wbsWj+RV41BLLfVw+fc/9dA6CPuyY1N68aAjT/YtVDIP575vv9evic&#10;+xoNgD7umtSo6C3ua+7lp4Moaf4vUjUEouCZH5Cb+u5rNQD6uGtS86tsb7l3FD3N/8VOh0DV4XPu&#10;6zUA+rhrUuOcDgGa/5s8OwSyzf+7H5D7MxoAfdw1qbkn+3LwOCgy0PzfLDsEMid6PvIDcn9OA6CP&#10;uyY138m+ITQ+U4Dm3yA7BB7Joz8g92c1APq4a1Lzk8pTAW6h+b9A5RCI7xPf7xHuz2sA9HHXpOYR&#10;lUOA5v9CFUMgewys+x4aAH3cNanJiFs87ns8Gpr/G5wMgZjy2TPA3ffRAOjjrklN1rNDgOb/Rs8M&#10;gWeaf3DfSwOgj7smNc/IfjQszb9BZghE84/7fM9w308DoI+7JjXPenQI0PwbPTIE4iHds80/uO+p&#10;AdDHXZOaEz+dBkzzH+C7IXDa/IP7vhoAfdw1qTkV7wJ235fmP4gbAvEQ7rT5B/2eLgD6uGtSU+HX&#10;IUDzH0iHQDx0q2j+QX/wLgD6uGtSUyXOCovvR/MfLIbAvdP7nvXrhvo1APq4a1JTKc4ao/l/GLep&#10;NAD6uGtSAxxxm0oDoI+7JjXAEbepNKgV91ivHNRy16QGOOI2lQa1XI2vFNRyNdYAR9ym0qCWq/GV&#10;glquxhrgiNtUGtRyNb5SUMvVWAMccZtKg1quxlcKarkaa4AjblNpUMvV+EpBLVdjDXDEbSoNarka&#10;Xymo5WqsAY64TaVBLVfjKwW1XI01wBG3qTSo5WqsiTOeJsetWYNarsYa4IjbVBrUcjXWTOfWrEEt&#10;V2MNcMRtKg1quRprpnNr1qCWq7EGOOI2lQa1XI0107k1a1DL1VgDHHGbSoNarsaa6dyaNajlaqwB&#10;jrhNpUEtV2PNdG7NGtRyNdYAR9ym0qCWq7FmOrdmDWq5GmuAI25TaVDL1VgznVuzBrVcjTXAEbep&#10;NKjlaqyZzq1Zg1quxhrgiNtUGtRyNdZM59asQS1XYw1wxG0qDWq5Gmumc2vWoJarsQY44jaVBrVc&#10;jTXTuTVrUMvVWAMccZtKg1quxprp3Jo1qOVqrAGOuE2lQS1XY810bs0a1HI11gBH3KbSoJarsWY6&#10;t2YNarkaa4AjblNpUMvVWDOdW7MGtVyNNcARt6k0qOVqrJnOrVmDWq7GGuCI21Qa1HI11kzn1qxB&#10;LVdjDXDEbSoNarkaa6Zza9aglquxBjjiNpUGtVyNNdO5NWtQy9VYAxxxm0qDWq7GmuncmjWo5Wqs&#10;AY64TaVBLVdjzXRuzRrUcjXWAEfcptKglquxZjq3Zg1quRprgCNuU2lQy9VYM51bswa1XI01wBG3&#10;qTSo5Wqsmc6tWYNarsYa4IjbVBrUcjXWTOfWrEEtV2MNcMRtKg1quRprpnNr1qCWq7EGOOI2lQa1&#10;XI0107k1a1DL1VgDHHGbSoNarsaa6dyaNajlaqwBjrhNpUEtV2PNdG7NGtRyNdYAR9ym0qCWq7Fm&#10;OrdmDWq5GmuAI25TaVDL1VgznVuzBrVcjTXAEbepNKjlaqyZzq1Zg1quxhrgiNtUGtRyNdZM59as&#10;QS1XYw1wxG0qDWq5Gmumc2vWoJarsQY44jaVBrVcjTXTuTVrUMvVWAMccZtKg1quxprp3Jo1qOVq&#10;rAGOuE2lQS1XY810bs0a1HI11gBH3KbSoJarsWY6t2YNarkaa4AjblNpUMvVWDOdW7MGtVyNNcAR&#10;t6k0qOVqrJnOrVmDWq7GGuCI21Qa1HI11kzn1qxBLVdjDXDEbSoNarkaa6Zza9aglquxBjjiNpUG&#10;tVyNNdO5NWtQy9VYAxxxm0qDWq7GmuncmjWo5WqsAY64TaVBLVdjzXRuzRrUcjXWAEfcptKglqux&#10;Zjq3Zg1quRprgCNuU2lQy9VYM51bswa1XI01wBG3qTSo5Wqsmc6tWYNarsYa4IjbVBrUcjXWTOfW&#10;rEEtV2MNcMRtKg1quRprpnNr1qCWq7EGOOI2lQa1XI0107k1a1DL1VgDHHGbSoNarsaa6dyaNajl&#10;aqwBjrhNpUEtV2PNdG7NGtRyNdYAR9ym0qCWq7FmOrdmDWq5GmuAI25TaVDL1VgznVuzBrVcjTXA&#10;EbepNKjlaqyZzq1Zg1quxhrgiNtUGtRyNdZM59asQS1XYw1wxG0qDWq5Gmumc2vWoJarsQY44jaV&#10;BrVcjTXTuTVrUMvVWAMccZtKg1quxprp3Jo1qOVqrAGOuE2lQS1XY810bs0a1HI11gBH3KbSoJar&#10;sWY6t2YNarkaa4AjblNpUMvVWDOdW7MGtVyNNcARt6k0qOVqrJnOrVmDWq7GGuCI21Qa1HI11kzn&#10;1qxBLVdjDXDEbSoNarkaa6Zza9aglquxBjjiNpUGtVyNNdO5NWtQy9VYAxxxm0qDWq7GmuncmjWo&#10;5WqsAY64TaVBLVdjzXRuzRrUcjXWAEfcptKglquxZjq3Zg1quRprgCNuU2lQy9VYM51bswa1XI01&#10;wBG3qTSo5Wqsmc6tWYNarsYa4IjbVBrUcjXWTOfWrEEtV2MNcMRtKg1quRprpnNr1qCWq7EGOOI2&#10;lQa1XI0107k1a1DL1VgDHHGbSoNarsaa6dyaNajlaqwBjrhNpUEtV2PNdG7NGtRyNdYAR9ym0qCW&#10;q7FmOrdmDWq5GmuAI25TaVDL1VgznVuzBrVcjTXAEbepNKjlaqyZzq1Zg1quxhrgiNtUGtRyNdZM&#10;59asQS1XYw1wxG0qDWq5Gmumc2vWoJarsQY44jaVBrVcjTXTuTVrUMvVWAMccZtKg1quxprp3Jo1&#10;qOVqrAGOuE2lQS1XY810bs0a1HI11gBH3KbSoJarsWY6t2YNarkaa4AjblNpUMvVWDOdW7MGtVyN&#10;NcARt6k0qOVqrJnOrVmDWq7GGuCI21Qa1HI11kzn1qxBLVdjDXDEbSoNarkaa6Zza9aglquxBjji&#10;NpXmT6Q0rsaa6dyaNajlaqwBjrhNRfoynVsz6QtwxG0q0pfp3JpJX4AjblORvkzn1kz6Ahxxm4r0&#10;ZTq3ZtIX4IjbVKQv07k1k74AR9ymIn2Zzq2Z9AU44jYV6ct0bs2kL8CRv5FRmc41IdIXAAAAAAAA&#10;AAAAAAAAAAAAAAAAAAAAAAAAAAAAAAAAAAAAAAAAAAAAAAAAAAAAAAAAAAAAAAAAAAAAAAAAAAAA&#10;AAAAAAAAAAAAAAAAAAAAAAAAAAAAAAAAAADwFr/99n/0t/ywLE//dQAAAABJRU5ErkJgglBLAwQK&#10;AAAAAAAAACEA4/8TbtEBAADRAQAAFAAAAGRycy9tZWRpYS9pbWFnZTguc3ZnPHN2ZyB2aWV3Qm94&#10;PSIwIDAgOTYgOTYiIHhtbG5zPSJodHRwOi8vd3d3LnczLm9yZy8yMDAwL3N2ZyIgeG1sbnM6eGxp&#10;bms9Imh0dHA6Ly93d3cudzMub3JnLzE5OTkveGxpbmsiIGlkPSJJY29uc19Ib21lX00iIG92ZXJm&#10;bG93PSJoaWRkZW4iPjxnIGlkPSJJY29ucyI+PHBhdGggZD0iTTYuNTY3IDUxLjk1OCAxMy4wNTYg&#10;NTguNDQ2IDE4IDUzLjc2NCAxOCA4NS45NzYgNDMgODUuOTg2IDQzIDYxLjAxNyA1MyA2MS4wMTcg&#10;NTMgODUuOTkgNzggODYgNzggNTMuNzIyIDgyLjk2OSA1OC40MjIgODkuNDMzIDUxLjk1OSA0OCAx&#10;Mi42Wk03NiA4NCA1NSA4My45OTEgNTUgNTkuMDE3IDQxIDU5LjAxNyA0MSA4My45ODUgMjAgODMu&#10;OTc3IDIwIDUxLjg3IDQ4IDI1LjM1NCA3NiA1MS44MzFaTTEzLjA5NCA1NS42NTYgOS40MzMgNTIg&#10;NDggMTUuMzU2IDg2LjU2NyA1MiA4Mi45MyA1NS42MzIgNDggMjIuNloiLz48L2c+PC9zdmc+UEsD&#10;BBQABgAIAAAAIQB1UH7B3QAAAAYBAAAPAAAAZHJzL2Rvd25yZXYueG1sTI9BS8NAFITvgv9heYI3&#10;u0nKio3ZlFLUUxFsBfH2mn1NQrNvQ3abpP/e9aTHYYaZb4r1bDsx0uBbxxrSRQKCuHKm5VrD5+H1&#10;4QmED8gGO8ek4Uoe1uXtTYG5cRN/0LgPtYgl7HPU0ITQ51L6qiGLfuF64uid3GAxRDnU0gw4xXLb&#10;ySxJHqXFluNCgz1tG6rO+4vV8DbhtFmmL+PufNpevw/q/WuXktb3d/PmGUSgOfyF4Rc/okMZmY7u&#10;wsaLTkM8EjSoDEQ0lVopEEcN2SpZgiwL+R+//AEAAP//AwBQSwMEFAAGAAgAAAAhAPvSRe7wAAAA&#10;vQQAABkAAABkcnMvX3JlbHMvZTJvRG9jLnhtbC5yZWxzvJTNagMhFEb3hb6D3H3HmUkyCSFONqWQ&#10;bUkfQPSOIx1/UBuat69QCg2kdufSK57v8F3wcPw0C7lgiNpZBl3TAkErnNRWMXg7vzztgMTEreSL&#10;s8jgihGO4+PD4RUXnvKjOGsfSabYyGBOye8pjWJGw2PjPNp8M7lgeMrHoKjn4p0rpH3bDjT8ZsB4&#10;wyQnySCcZM4/X31O/p/tpkkLfHbiw6BNdyKoNjk7A3lQmBgYlJp/D3dNvCig9x1WdRxWjbd/Omzr&#10;OGxLDn0dh760i66OQ1fqYajjMJR62NRx2JR6WNdxWP/0QG8+nfELAAD//wMAUEsBAi0AFAAGAAgA&#10;AAAhAKjWx6gTAQAASQIAABMAAAAAAAAAAAAAAAAAAAAAAFtDb250ZW50X1R5cGVzXS54bWxQSwEC&#10;LQAUAAYACAAAACEAOP0h/9YAAACUAQAACwAAAAAAAAAAAAAAAABEAQAAX3JlbHMvLnJlbHNQSwEC&#10;LQAUAAYACAAAACEA4QSJn5kGAAAGJAAADgAAAAAAAAAAAAAAAABDAgAAZHJzL2Uyb0RvYy54bWxQ&#10;SwECLQAKAAAAAAAAACEAASf1ntUmAADVJgAAFAAAAAAAAAAAAAAAAAAICQAAZHJzL21lZGlhL2lt&#10;YWdlMS5wbmdQSwECLQAKAAAAAAAAACEACsCrJZgWAACYFgAAFAAAAAAAAAAAAAAAAAAPMAAAZHJz&#10;L21lZGlhL2ltYWdlMi5zdmdQSwECLQAKAAAAAAAAACEABJbgjNUcAADVHAAAFAAAAAAAAAAAAAAA&#10;AADZRgAAZHJzL21lZGlhL2ltYWdlMy5wbmdQSwECLQAKAAAAAAAAACEAeJO3sS4HAAAuBwAAFAAA&#10;AAAAAAAAAAAAAADgYwAAZHJzL21lZGlhL2ltYWdlNC5zdmdQSwECLQAKAAAAAAAAACEAKooGjwgZ&#10;AAAIGQAAFAAAAAAAAAAAAAAAAABAawAAZHJzL21lZGlhL2ltYWdlNS5wbmdQSwECLQAKAAAAAAAA&#10;ACEAiQ+p3P0LAAD9CwAAFAAAAAAAAAAAAAAAAAB6hAAAZHJzL21lZGlhL2ltYWdlNi5zdmdQSwEC&#10;LQAKAAAAAAAAACEAfZ018a0XAACtFwAAFAAAAAAAAAAAAAAAAACpkAAAZHJzL21lZGlhL2ltYWdl&#10;Ny5wbmdQSwECLQAKAAAAAAAAACEA4/8TbtEBAADRAQAAFAAAAAAAAAAAAAAAAACIqAAAZHJzL21l&#10;ZGlhL2ltYWdlOC5zdmdQSwECLQAUAAYACAAAACEAdVB+wd0AAAAGAQAADwAAAAAAAAAAAAAAAACL&#10;qgAAZHJzL2Rvd25yZXYueG1sUEsBAi0AFAAGAAgAAAAhAPvSRe7wAAAAvQQAABkAAAAAAAAAAAAA&#10;AAAAlasAAGRycy9fcmVscy9lMm9Eb2MueG1sLnJlbHNQSwUGAAAAAA0ADQBKAwAAvKwAAAAA&#10;">
                <v:shape id="Google Shape;36;p1" o:spid="_x0000_s1147" type="#_x0000_t202" style="position:absolute;left:24193;top:5524;width:11011;height:1057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p+SWwgAAANwAAAAPAAAAZHJzL2Rvd25yZXYueG1sRE9Na8JA&#10;EL0X/A/LCL3VjQZUoquIoK3YIlHxPGTHJJidDdmtRn+9WxB6m8f7nOm8NZW4UuNKywr6vQgEcWZ1&#10;ybmC42H1MQbhPLLGyjIpuJOD+azzNsVE2xundN37XIQQdgkqKLyvEyldVpBB17M1ceDOtjHoA2xy&#10;qRu8hXBTyUEUDaXBkkNDgTUtC8ou+1+jgDaj7c9nvPr2p8cW8welu3idKvXebRcTEJ5a/y9+ub90&#10;mN+P4e+ZcIGcPQEAAP//AwBQSwECLQAUAAYACAAAACEA2+H2y+4AAACFAQAAEwAAAAAAAAAAAAAA&#10;AAAAAAAAW0NvbnRlbnRfVHlwZXNdLnhtbFBLAQItABQABgAIAAAAIQBa9CxbvwAAABUBAAALAAAA&#10;AAAAAAAAAAAAAB8BAABfcmVscy8ucmVsc1BLAQItABQABgAIAAAAIQBCp+SWwgAAANwAAAAPAAAA&#10;AAAAAAAAAAAAAAcCAABkcnMvZG93bnJldi54bWxQSwUGAAAAAAMAAwC3AAAA9gIAAAAA&#10;" filled="f" stroked="f">
                  <v:textbox inset="2mm,2mm,2mm,2mm">
                    <w:txbxContent>
                      <w:p w14:paraId="1B9E429C" w14:textId="77777777" w:rsidR="00A3283D" w:rsidRPr="00F214AA" w:rsidRDefault="00A3283D" w:rsidP="00A3283D">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Benefits we don’t count as income, like:</w:t>
                        </w:r>
                      </w:p>
                      <w:p w14:paraId="216E1292" w14:textId="77777777" w:rsidR="00A3283D" w:rsidRPr="00F214AA" w:rsidRDefault="00A3283D" w:rsidP="00A3283D">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 xml:space="preserve">- Education Allowance </w:t>
                        </w:r>
                      </w:p>
                      <w:p w14:paraId="16CB31D9" w14:textId="77777777" w:rsidR="00A3283D" w:rsidRPr="00F214AA" w:rsidRDefault="00A3283D" w:rsidP="00A3283D">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v:textbox>
                </v:shape>
                <v:shape id="Google Shape;35;p1" o:spid="_x0000_s1148" type="#_x0000_t202" style="position:absolute;left:1524;top:5048;width:11741;height:1305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TnziwwAAANwAAAAPAAAAZHJzL2Rvd25yZXYueG1sRE/basJA&#10;EH0v+A/LCL7VTapUiW6kFOwFFYmKz0N2TILZ2ZBdNfr13UKhb3M415kvOlOLK7WusqwgHkYgiHOr&#10;Ky4UHPbL5ykI55E11pZJwZ0cLNLe0xwTbW+c0XXnCxFC2CWooPS+SaR0eUkG3dA2xIE72dagD7At&#10;pG7xFsJNLV+i6FUarDg0lNjQe0n5eXcxCuh7stp8jpZrf3yssHhQth19ZEoN+t3bDISnzv+L/9xf&#10;OsyPx/D7TLhApj8AAAD//wMAUEsBAi0AFAAGAAgAAAAhANvh9svuAAAAhQEAABMAAAAAAAAAAAAA&#10;AAAAAAAAAFtDb250ZW50X1R5cGVzXS54bWxQSwECLQAUAAYACAAAACEAWvQsW78AAAAVAQAACwAA&#10;AAAAAAAAAAAAAAAfAQAAX3JlbHMvLnJlbHNQSwECLQAUAAYACAAAACEAzU584sMAAADcAAAADwAA&#10;AAAAAAAAAAAAAAAHAgAAZHJzL2Rvd25yZXYueG1sUEsFBgAAAAADAAMAtwAAAPcCAAAAAA==&#10;" filled="f" stroked="f">
                  <v:textbox inset="2mm,2mm,2mm,2mm">
                    <w:txbxContent>
                      <w:p w14:paraId="2C49AE4F" w14:textId="77777777" w:rsidR="00A3283D" w:rsidRPr="00F214AA" w:rsidRDefault="00A3283D" w:rsidP="00A3283D">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Any income received by household members 18 years and over, like:</w:t>
                        </w:r>
                        <w:r w:rsidRPr="00F214AA">
                          <w:rPr>
                            <w:rFonts w:ascii="Arial Nova Light" w:eastAsia="HELVETICA NEUE LIGHT" w:hAnsi="Arial Nova Light" w:cs="HELVETICA NEUE LIGHT"/>
                            <w:sz w:val="16"/>
                            <w:szCs w:val="16"/>
                          </w:rPr>
                          <w:br/>
                          <w:t>- Wages</w:t>
                        </w:r>
                        <w:r w:rsidRPr="00F214AA">
                          <w:rPr>
                            <w:rFonts w:ascii="Arial Nova Light" w:eastAsia="HELVETICA NEUE LIGHT" w:hAnsi="Arial Nova Light" w:cs="HELVETICA NEUE LIGHT"/>
                            <w:sz w:val="16"/>
                            <w:szCs w:val="16"/>
                          </w:rPr>
                          <w:br/>
                          <w:t>- Primary Centrelink payments</w:t>
                        </w:r>
                        <w:r w:rsidRPr="00F214AA">
                          <w:rPr>
                            <w:rFonts w:ascii="Arial Nova Light" w:eastAsia="HELVETICA NEUE LIGHT" w:hAnsi="Arial Nova Light" w:cs="HELVETICA NEUE LIGHT"/>
                            <w:sz w:val="16"/>
                            <w:szCs w:val="16"/>
                          </w:rPr>
                          <w:br/>
                          <w:t xml:space="preserve">- Investment earnings </w:t>
                        </w:r>
                      </w:p>
                    </w:txbxContent>
                  </v:textbox>
                </v:shape>
                <v:shape id="Google Shape;43;p1" o:spid="_x0000_s1149" type="#_x0000_t202" style="position:absolute;left:14287;top:5429;width:9982;height:30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3eDxxQAAANwAAAAPAAAAZHJzL2Rvd25yZXYueG1sRI/dasJA&#10;FITvC77DcgTvdFMtNqSuIoJ/qJTY0utD9jQJZs+G7KqpT+8KQi+HmfmGmcxaU4kLNa60rOB1EIEg&#10;zqwuOVfw/bXsxyCcR9ZYWSYFf+RgNu28TDDR9sopXY4+FwHCLkEFhfd1IqXLCjLoBrYmDt6vbQz6&#10;IJtc6gavAW4qOYyisTRYclgosKZFQdnpeDYKaPu+O6xHy73/ue0wv1H6OVqlSvW67fwDhKfW/4ef&#10;7Y1WEA/f4HEmHAE5vQMAAP//AwBQSwECLQAUAAYACAAAACEA2+H2y+4AAACFAQAAEwAAAAAAAAAA&#10;AAAAAAAAAAAAW0NvbnRlbnRfVHlwZXNdLnhtbFBLAQItABQABgAIAAAAIQBa9CxbvwAAABUBAAAL&#10;AAAAAAAAAAAAAAAAAB8BAABfcmVscy8ucmVsc1BLAQItABQABgAIAAAAIQBD3eDxxQAAANwAAAAP&#10;AAAAAAAAAAAAAAAAAAcCAABkcnMvZG93bnJldi54bWxQSwUGAAAAAAMAAwC3AAAA+QIAAAAA&#10;" filled="f" stroked="f">
                  <v:textbox inset="2mm,2mm,2mm,2mm">
                    <w:txbxContent>
                      <w:p w14:paraId="160861AB" w14:textId="77777777" w:rsidR="00A3283D" w:rsidRPr="00F214AA" w:rsidRDefault="00A3283D" w:rsidP="00A3283D">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Family Tax Benefit</w:t>
                        </w:r>
                      </w:p>
                    </w:txbxContent>
                  </v:textbox>
                </v:shape>
                <v:shape id="Graphic 825" o:spid="_x0000_s1150" type="#_x0000_t75" alt="Stuffed Toy outline" style="position:absolute;left:14192;top:1333;width:4470;height:443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woUXwgAAANwAAAAPAAAAZHJzL2Rvd25yZXYueG1sRI9Bi8Iw&#10;FITvwv6H8ARvmlpYKV2jiCiIt616f9u8bco2L7WJtf77jSB4HGbmG2a5Hmwjeup87VjBfJaAIC6d&#10;rrlScD7tpxkIH5A1No5JwYM8rFcfoyXm2t35m/oiVCJC2OeowITQ5lL60pBFP3MtcfR+XWcxRNlV&#10;Und4j3DbyDRJFtJizXHBYEtbQ+VfcbMKTref3bwuFullfzXHzeHod/01U2oyHjZfIAIN4R1+tQ9a&#10;QZZ+wvNMPAJy9Q8AAP//AwBQSwECLQAUAAYACAAAACEA2+H2y+4AAACFAQAAEwAAAAAAAAAAAAAA&#10;AAAAAAAAW0NvbnRlbnRfVHlwZXNdLnhtbFBLAQItABQABgAIAAAAIQBa9CxbvwAAABUBAAALAAAA&#10;AAAAAAAAAAAAAB8BAABfcmVscy8ucmVsc1BLAQItABQABgAIAAAAIQD8woUXwgAAANwAAAAPAAAA&#10;AAAAAAAAAAAAAAcCAABkcnMvZG93bnJldi54bWxQSwUGAAAAAAMAAwC3AAAA9gIAAAAA&#10;">
                  <v:imagedata r:id="rId28" o:title="Stuffed Toy outline"/>
                </v:shape>
                <v:shape id="Graphic 826" o:spid="_x0000_s1151" type="#_x0000_t75" alt="Money outline" style="position:absolute;left:2762;top:285;width:4051;height:537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ZSEjxgAAANwAAAAPAAAAZHJzL2Rvd25yZXYueG1sRI9fa8Iw&#10;FMXfB/sO4Qp7m6mdVumMMgYDhQmbjvl6aa5tsbkpSWy7ffpFEPZ4OH9+nOV6MI3oyPnasoLJOAFB&#10;XFhdc6ng6/D2uADhA7LGxjIp+CEP69X93RJzbXv+pG4fShFH2OeooAqhzaX0RUUG/di2xNE7WWcw&#10;ROlKqR32cdw0Mk2STBqsORIqbOm1ouK8v5gI+U3c7ti/z6ezdHvoP7Knbv59VOphNLw8gwg0hP/w&#10;rb3RChZpBtcz8QjI1R8AAAD//wMAUEsBAi0AFAAGAAgAAAAhANvh9svuAAAAhQEAABMAAAAAAAAA&#10;AAAAAAAAAAAAAFtDb250ZW50X1R5cGVzXS54bWxQSwECLQAUAAYACAAAACEAWvQsW78AAAAVAQAA&#10;CwAAAAAAAAAAAAAAAAAfAQAAX3JlbHMvLnJlbHNQSwECLQAUAAYACAAAACEA0WUhI8YAAADcAAAA&#10;DwAAAAAAAAAAAAAAAAAHAgAAZHJzL2Rvd25yZXYueG1sUEsFBgAAAAADAAMAtwAAAPoCAAAAAA==&#10;">
                  <v:imagedata r:id="rId29" o:title="Money outline"/>
                </v:shape>
                <v:shape id="Text Box 827" o:spid="_x0000_s1152" type="#_x0000_t202" style="position:absolute;left:6858;top:1333;width:6013;height:415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M6xSxQAAANwAAAAPAAAAZHJzL2Rvd25yZXYueG1sRI9BawIx&#10;FITvQv9DeIVeRLOVorI1igiFPexFLQVvj83rZnHzsibpuv57UxA8DjPzDbPaDLYVPfnQOFbwPs1A&#10;EFdON1wr+D5+TZYgQkTW2DomBTcKsFm/jFaYa3flPfWHWIsE4ZCjAhNjl0sZKkMWw9R1xMn7dd5i&#10;TNLXUnu8Jrht5SzL5tJiw2nBYEc7Q9X58GcV9D/Fh973Jvrxriyy4lxeFqdSqbfXYfsJItIQn+FH&#10;u9AKlrMF/J9JR0Cu7wAAAP//AwBQSwECLQAUAAYACAAAACEA2+H2y+4AAACFAQAAEwAAAAAAAAAA&#10;AAAAAAAAAAAAW0NvbnRlbnRfVHlwZXNdLnhtbFBLAQItABQABgAIAAAAIQBa9CxbvwAAABUBAAAL&#10;AAAAAAAAAAAAAAAAAB8BAABfcmVscy8ucmVsc1BLAQItABQABgAIAAAAIQAoM6xSxQAAANwAAAAP&#10;AAAAAAAAAAAAAAAAAAcCAABkcnMvZG93bnJldi54bWxQSwUGAAAAAAMAAwC3AAAA+QIAAAAA&#10;" filled="f" stroked="f" strokeweight=".5pt">
                  <v:textbox>
                    <w:txbxContent>
                      <w:p w14:paraId="03F1EAFD" w14:textId="77777777" w:rsidR="00A3283D" w:rsidRPr="00A3283D" w:rsidRDefault="00A3283D" w:rsidP="00A3283D">
                        <w:pPr>
                          <w:rPr>
                            <w:rFonts w:ascii="Yu Gothic UI Semibold" w:eastAsia="Yu Gothic UI Semibold" w:hAnsi="Yu Gothic UI Semibold"/>
                            <w:color w:val="00B050"/>
                            <w:sz w:val="30"/>
                            <w:szCs w:val="30"/>
                          </w:rPr>
                        </w:pPr>
                        <w:r w:rsidRPr="00A3283D">
                          <w:rPr>
                            <w:rFonts w:ascii="Yu Gothic UI Semibold" w:eastAsia="Yu Gothic UI Semibold" w:hAnsi="Yu Gothic UI Semibold"/>
                            <w:color w:val="00B050"/>
                            <w:sz w:val="30"/>
                            <w:szCs w:val="30"/>
                            <w:highlight w:val="yellow"/>
                          </w:rPr>
                          <w:t>25%</w:t>
                        </w:r>
                      </w:p>
                    </w:txbxContent>
                  </v:textbox>
                </v:shape>
                <v:shape id="Text Box 828" o:spid="_x0000_s1153" type="#_x0000_t202" style="position:absolute;left:18383;top:1524;width:5378;height:393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rDggwgAAANwAAAAPAAAAZHJzL2Rvd25yZXYueG1sRE9Na8Iw&#10;GL4L+w/hFbzITCdDSzXKEAY99OIHgreX5l1TbN50SVbrv18Ogx0fnu/tfrSdGMiH1rGCt0UGgrh2&#10;uuVGweX8+ZqDCBFZY+eYFDwpwH73Mtliod2DjzScYiNSCIcCFZgY+0LKUBuyGBauJ07cl/MWY4K+&#10;kdrjI4XbTi6zbCUttpwaDPZ0MFTfTz9WwXAt3/VxMNHPD1WZlffqe32rlJpNx48NiEhj/Bf/uUut&#10;IF+mtelMOgJy9wsAAP//AwBQSwECLQAUAAYACAAAACEA2+H2y+4AAACFAQAAEwAAAAAAAAAAAAAA&#10;AAAAAAAAW0NvbnRlbnRfVHlwZXNdLnhtbFBLAQItABQABgAIAAAAIQBa9CxbvwAAABUBAAALAAAA&#10;AAAAAAAAAAAAAB8BAABfcmVscy8ucmVsc1BLAQItABQABgAIAAAAIQBZrDggwgAAANwAAAAPAAAA&#10;AAAAAAAAAAAAAAcCAABkcnMvZG93bnJldi54bWxQSwUGAAAAAAMAAwC3AAAA9gIAAAAA&#10;" filled="f" stroked="f" strokeweight=".5pt">
                  <v:textbox>
                    <w:txbxContent>
                      <w:p w14:paraId="4B0BED48" w14:textId="77777777" w:rsidR="00A3283D" w:rsidRPr="00E8118D" w:rsidRDefault="00A3283D" w:rsidP="00A3283D">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v:textbox>
                </v:shape>
                <v:shape id="Text Box 829" o:spid="_x0000_s1154" type="#_x0000_t202" style="position:absolute;left:28765;top:1333;width:5334;height:433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4J27xQAAANwAAAAPAAAAZHJzL2Rvd25yZXYueG1sRI9BawIx&#10;FITvgv8hPKEXqdlKqXY1ShGEPexFW4TeHpvXzeLmZU3iuv33jSD0OMzMN8x6O9hW9ORD41jByywD&#10;QVw53XCt4Otz/7wEESKyxtYxKfilANvNeLTGXLsbH6g/xlokCIccFZgYu1zKUBmyGGauI07ej/MW&#10;Y5K+ltrjLcFtK+dZ9iYtNpwWDHa0M1Sdj1eroD8Vr/rQm+inu7LIinN5WXyXSj1Nho8ViEhD/A8/&#10;2oVWsJy/w/1MOgJy8wcAAP//AwBQSwECLQAUAAYACAAAACEA2+H2y+4AAACFAQAAEwAAAAAAAAAA&#10;AAAAAAAAAAAAW0NvbnRlbnRfVHlwZXNdLnhtbFBLAQItABQABgAIAAAAIQBa9CxbvwAAABUBAAAL&#10;AAAAAAAAAAAAAAAAAB8BAABfcmVscy8ucmVsc1BLAQItABQABgAIAAAAIQA24J27xQAAANwAAAAP&#10;AAAAAAAAAAAAAAAAAAcCAABkcnMvZG93bnJldi54bWxQSwUGAAAAAAMAAwC3AAAA+QIAAAAA&#10;" filled="f" stroked="f" strokeweight=".5pt">
                  <v:textbox>
                    <w:txbxContent>
                      <w:p w14:paraId="000CAE70" w14:textId="77777777" w:rsidR="00A3283D" w:rsidRPr="00427E2B" w:rsidRDefault="00A3283D" w:rsidP="00A3283D">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v:textbox>
                </v:shape>
                <v:shape id="Graphic 830" o:spid="_x0000_s1155" type="#_x0000_t75" alt="Piggy Bank outline" style="position:absolute;left:23907;top:666;width:4763;height:506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jaO/wAAAANwAAAAPAAAAZHJzL2Rvd25yZXYueG1sRE/PS8Mw&#10;FL4L/g/hCbu5RIVR6tIixYHS07qB10fzbEubl5JkW/vfLwfB48f3e18udhJX8mFwrOFlq0AQt84M&#10;3Gk4nw7PGYgQkQ1OjknDSgHK4vFhj7lxNz7StYmdSCEcctTQxzjnUoa2J4th62bixP06bzEm6Dtp&#10;PN5SuJ3kq1I7aXHg1NDjTFVP7dhcrAbzc6m77NtXfKo/Vz82KrMHpfXmafl4BxFpif/iP/eX0ZC9&#10;pfnpTDoCsrgDAAD//wMAUEsBAi0AFAAGAAgAAAAhANvh9svuAAAAhQEAABMAAAAAAAAAAAAAAAAA&#10;AAAAAFtDb250ZW50X1R5cGVzXS54bWxQSwECLQAUAAYACAAAACEAWvQsW78AAAAVAQAACwAAAAAA&#10;AAAAAAAAAAAfAQAAX3JlbHMvLnJlbHNQSwECLQAUAAYACAAAACEAN42jv8AAAADcAAAADwAAAAAA&#10;AAAAAAAAAAAHAgAAZHJzL2Rvd25yZXYueG1sUEsFBgAAAAADAAMAtwAAAPQCAAAAAA==&#10;">
                  <v:imagedata r:id="rId31" o:title="Piggy Bank outline"/>
                </v:shape>
                <v:shape id="Graphic 831" o:spid="_x0000_s1156" type="#_x0000_t75" alt="Home outline" style="position:absolute;left:13906;top:8001;width:5067;height:485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l0B9vwAAANwAAAAPAAAAZHJzL2Rvd25yZXYueG1sRI/BCsIw&#10;EETvgv8QVvCmqQoi1SgiFHrUKoi3pVnbYrMpTaz1740geBxm5g2z2fWmFh21rrKsYDaNQBDnVldc&#10;KLick8kKhPPIGmvLpOBNDnbb4WCDsbYvPlGX+UIECLsYFZTeN7GULi/JoJvahjh4d9sa9EG2hdQt&#10;vgLc1HIeRUtpsOKwUGJDh5LyR/Y0CnRt0mOnj93zdM3TW3ZJ9tU9UWo86vdrEJ56/w//2qlWsFrM&#10;4HsmHAG5/QAAAP//AwBQSwECLQAUAAYACAAAACEA2+H2y+4AAACFAQAAEwAAAAAAAAAAAAAAAAAA&#10;AAAAW0NvbnRlbnRfVHlwZXNdLnhtbFBLAQItABQABgAIAAAAIQBa9CxbvwAAABUBAAALAAAAAAAA&#10;AAAAAAAAAB8BAABfcmVscy8ucmVsc1BLAQItABQABgAIAAAAIQBMl0B9vwAAANwAAAAPAAAAAAAA&#10;AAAAAAAAAAcCAABkcnMvZG93bnJldi54bWxQSwUGAAAAAAMAAwC3AAAA8wIAAAAA&#10;">
                  <v:imagedata r:id="rId30" o:title="Home outline"/>
                </v:shape>
                <v:shape id="Text Box 384" o:spid="_x0000_s1157" type="#_x0000_t202" style="position:absolute;left:18288;top:8382;width:6870;height:49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vFVQxQAAANwAAAAPAAAAZHJzL2Rvd25yZXYueG1sRI9BawIx&#10;FITvBf9DeIKXUrO1YmU1ShGEPexFW4TeHpvXzeLmZU3iuv33TUHwOMzMN8x6O9hW9ORD41jB6zQD&#10;QVw53XCt4Otz/7IEESKyxtYxKfilANvN6GmNuXY3PlB/jLVIEA45KjAxdrmUoTJkMUxdR5y8H+ct&#10;xiR9LbXHW4LbVs6ybCEtNpwWDHa0M1Sdj1eroD8Vc33oTfTPu7LIinN5ef8ulZqMh48ViEhDfITv&#10;7UIreFvO4f9MOgJy8wcAAP//AwBQSwECLQAUAAYACAAAACEA2+H2y+4AAACFAQAAEwAAAAAAAAAA&#10;AAAAAAAAAAAAW0NvbnRlbnRfVHlwZXNdLnhtbFBLAQItABQABgAIAAAAIQBa9CxbvwAAABUBAAAL&#10;AAAAAAAAAAAAAAAAAB8BAABfcmVscy8ucmVsc1BLAQItABQABgAIAAAAIQATvFVQxQAAANwAAAAP&#10;AAAAAAAAAAAAAAAAAAcCAABkcnMvZG93bnJldi54bWxQSwUGAAAAAAMAAwC3AAAA+QIAAAAA&#10;" filled="f" stroked="f" strokeweight=".5pt">
                  <v:textbox>
                    <w:txbxContent>
                      <w:p w14:paraId="0BCFDBA0" w14:textId="77777777" w:rsidR="00A3283D" w:rsidRPr="00427E2B" w:rsidRDefault="00A3283D" w:rsidP="00A3283D">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v:textbox>
                </v:shape>
                <v:shape id="Google Shape;37;p1" o:spid="_x0000_s1158" type="#_x0000_t202" style="position:absolute;left:13239;top:12477;width:9636;height:43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zCIfxQAAANwAAAAPAAAAZHJzL2Rvd25yZXYueG1sRI/dasJA&#10;FITvhb7Dcgre6aaGthJdpRT8Q4tExetD9piEZs+G7KqpT+8WBC+HmfmGGU9bU4kLNa60rOCtH4Eg&#10;zqwuOVdw2M96QxDOI2usLJOCP3Iwnbx0xphoe+WULjufiwBhl6CCwvs6kdJlBRl0fVsTB+9kG4M+&#10;yCaXusFrgJtKDqLoQxosOSwUWNN3Qdnv7mwU0Opz/bOIZxt/vK0xv1G6jeepUt3X9msEwlPrn+FH&#10;e6kVxMN3+D8TjoCc3AEAAP//AwBQSwECLQAUAAYACAAAACEA2+H2y+4AAACFAQAAEwAAAAAAAAAA&#10;AAAAAAAAAAAAW0NvbnRlbnRfVHlwZXNdLnhtbFBLAQItABQABgAIAAAAIQBa9CxbvwAAABUBAAAL&#10;AAAAAAAAAAAAAAAAAB8BAABfcmVscy8ucmVsc1BLAQItABQABgAIAAAAIQDnzCIfxQAAANwAAAAP&#10;AAAAAAAAAAAAAAAAAAcCAABkcnMvZG93bnJldi54bWxQSwUGAAAAAAMAAwC3AAAA+QIAAAAA&#10;" filled="f" stroked="f">
                  <v:textbox inset="2mm,2mm,2mm,2mm">
                    <w:txbxContent>
                      <w:p w14:paraId="0C153AE9" w14:textId="77777777" w:rsidR="00A3283D" w:rsidRPr="00F214AA" w:rsidRDefault="00A3283D" w:rsidP="00A3283D">
                        <w:pP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Commonwealth Rent Assistance</w:t>
                        </w:r>
                      </w:p>
                    </w:txbxContent>
                  </v:textbox>
                </v:shape>
                <v:roundrect id="Rectangle: Rounded Corners 386" o:spid="_x0000_s1159" style="position:absolute;width:35528;height:17430;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Y643wwAAANwAAAAPAAAAZHJzL2Rvd25yZXYueG1sRI9Bi8Iw&#10;FITvC/6H8AQvi6ZaEKlG0UXBm253Qbw9mmdbTF5Kk9X6740g7HGYmW+YxaqzRtyo9bVjBeNRAoK4&#10;cLrmUsHvz244A+EDskbjmBQ8yMNq2ftYYKbdnb/plodSRAj7DBVUITSZlL6oyKIfuYY4ehfXWgxR&#10;tqXULd4j3Bo5SZKptFhzXKiwoa+Kimv+ZxUkZtyZjf48HbfmoFNr8/S8zZUa9Lv1HESgLvyH3+29&#10;VpDOpvA6E4+AXD4BAAD//wMAUEsBAi0AFAAGAAgAAAAhANvh9svuAAAAhQEAABMAAAAAAAAAAAAA&#10;AAAAAAAAAFtDb250ZW50X1R5cGVzXS54bWxQSwECLQAUAAYACAAAACEAWvQsW78AAAAVAQAACwAA&#10;AAAAAAAAAAAAAAAfAQAAX3JlbHMvLnJlbHNQSwECLQAUAAYACAAAACEA22OuN8MAAADcAAAADwAA&#10;AAAAAAAAAAAAAAAHAgAAZHJzL2Rvd25yZXYueG1sUEsFBgAAAAADAAMAtwAAAPcCAAAAAA==&#10;" filled="f" strokecolor="#00b050" strokeweight="2.25pt">
                  <v:textbox inset="1mm,,1mm,0"/>
                </v:roundrect>
                <w10:wrap anchorx="margin"/>
              </v:group>
            </w:pict>
          </mc:Fallback>
        </mc:AlternateContent>
      </w:r>
    </w:p>
    <w:p w14:paraId="1F56F096" w14:textId="77777777" w:rsidR="00A3283D" w:rsidRDefault="00A3283D" w:rsidP="00A3283D">
      <w:pPr>
        <w:pStyle w:val="BodyText"/>
        <w:rPr>
          <w:b/>
          <w:bCs/>
          <w:color w:val="FF0000"/>
        </w:rPr>
      </w:pPr>
    </w:p>
    <w:p w14:paraId="65587352" w14:textId="77777777" w:rsidR="00A3283D" w:rsidRDefault="00A3283D" w:rsidP="00A3283D">
      <w:pPr>
        <w:pStyle w:val="BodyText"/>
        <w:rPr>
          <w:b/>
          <w:bCs/>
          <w:color w:val="FF0000"/>
        </w:rPr>
      </w:pPr>
    </w:p>
    <w:p w14:paraId="0D4CFFE9" w14:textId="77777777" w:rsidR="00A3283D" w:rsidRDefault="00A3283D" w:rsidP="00A3283D">
      <w:pPr>
        <w:pStyle w:val="BodyText"/>
        <w:rPr>
          <w:b/>
          <w:bCs/>
          <w:color w:val="FF0000"/>
        </w:rPr>
      </w:pPr>
    </w:p>
    <w:p w14:paraId="5E024F6E" w14:textId="77777777" w:rsidR="00A3283D" w:rsidRDefault="00A3283D" w:rsidP="00A3283D">
      <w:pPr>
        <w:pStyle w:val="BodyText"/>
        <w:rPr>
          <w:b/>
          <w:bCs/>
          <w:color w:val="FF0000"/>
        </w:rPr>
      </w:pPr>
    </w:p>
    <w:p w14:paraId="19AE1B3C" w14:textId="77777777" w:rsidR="00A3283D" w:rsidRDefault="00A3283D" w:rsidP="00A3283D">
      <w:pPr>
        <w:pStyle w:val="BodyText"/>
        <w:rPr>
          <w:b/>
          <w:bCs/>
          <w:color w:val="FF0000"/>
        </w:rPr>
      </w:pPr>
    </w:p>
    <w:p w14:paraId="47579255" w14:textId="77777777" w:rsidR="00A3283D" w:rsidRDefault="00A3283D" w:rsidP="00A3283D">
      <w:pPr>
        <w:pStyle w:val="BodyText"/>
        <w:rPr>
          <w:b/>
          <w:bCs/>
          <w:color w:val="FF0000"/>
        </w:rPr>
      </w:pPr>
      <w:r>
        <w:rPr>
          <w:b/>
          <w:bCs/>
          <w:noProof/>
          <w:color w:val="FF0000"/>
        </w:rPr>
        <mc:AlternateContent>
          <mc:Choice Requires="wps">
            <w:drawing>
              <wp:anchor distT="0" distB="0" distL="114300" distR="114300" simplePos="0" relativeHeight="251678721" behindDoc="0" locked="0" layoutInCell="1" allowOverlap="1" wp14:anchorId="5E4DF65D" wp14:editId="4040A54E">
                <wp:simplePos x="0" y="0"/>
                <wp:positionH relativeFrom="column">
                  <wp:posOffset>2162175</wp:posOffset>
                </wp:positionH>
                <wp:positionV relativeFrom="paragraph">
                  <wp:posOffset>71755</wp:posOffset>
                </wp:positionV>
                <wp:extent cx="224790" cy="198120"/>
                <wp:effectExtent l="0" t="5715" r="0" b="0"/>
                <wp:wrapNone/>
                <wp:docPr id="387" name="Arrow: Right 387"/>
                <wp:cNvGraphicFramePr/>
                <a:graphic xmlns:a="http://schemas.openxmlformats.org/drawingml/2006/main">
                  <a:graphicData uri="http://schemas.microsoft.com/office/word/2010/wordprocessingShape">
                    <wps:wsp>
                      <wps:cNvSpPr/>
                      <wps:spPr>
                        <a:xfrm rot="5400000">
                          <a:off x="0" y="0"/>
                          <a:ext cx="224790" cy="198120"/>
                        </a:xfrm>
                        <a:prstGeom prst="rightArrow">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46FC5E6" id="Arrow: Right 387" o:spid="_x0000_s1026" type="#_x0000_t13" style="position:absolute;margin-left:170.25pt;margin-top:5.65pt;width:17.7pt;height:15.6pt;rotation:90;z-index:25167872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cPeFhgIAAHEFAAAOAAAAZHJzL2Uyb0RvYy54bWysVE1v2zAMvQ/YfxB0Xx1n/QzqFEGLDgOK&#10;tlg79KzKUixAFjVKiZP9+lHyR7uuuwzzwZBE8pF8euL5xa61bKswGHAVLw9mnCknoTZuXfHvj9ef&#10;TjkLUbhaWHCq4nsV+MXy44fzzi/UHBqwtUJGIC4sOl/xJka/KIogG9WKcABeOTJqwFZE2uK6qFF0&#10;hN7aYj6bHRcdYO0RpAqBTq96I19mfK2VjHdaBxWZrTjVFvMf8/85/YvluVisUfjGyKEM8Q9VtMI4&#10;SjpBXYko2AbNH1CtkQgBdDyQ0BagtZEq90DdlLM33Tw0wqvcC5ET/ERT+H+w8nb74O+RaOh8WARa&#10;pi52GluGQGwdHc7Sl3ujatkuU7efqFO7yCQdzueHJ2dEsCRTeXZazjO1RQ+VID2G+EVBy9Ki4mjW&#10;TVwhQpehxfYmRCqCAkbHFBTAmvraWJs3SRPq0iLbCrpNIaVycZ5ukKJ+87Qu+TtIkb05nRQvHeZV&#10;3FuV/Kz7pjQzdeoiF5PF9zZR2ZsaUas+/1HmZcg+lpZryYAJWVP+CXsAGD1fN1EOTQz+KVRl7U7B&#10;/QX8pbC+hikiZwYXp+DWOMD3OrNxytz7jyT11CSWnqHe32OvBbre4OW1oQu8ESHeC6SnQof0/OMd&#10;/bSFruIwrDhrAH++d578ScFk5ayjp1fx8GMjUHFmvzrS9ufjpDgW8+bw6IS0xPC15Tlv6NRt2ksg&#10;LZS5srxMvtGOS43QPtGEWKWMZBJOUt6Ky4jj5jL244BmjFSrVXajt+lFvHEPXibwxGiS5ePuSaAf&#10;FBxJ+rcwPlGxeCPh3jdFOlhtImiT9f3C6cA1vessmmEGpcHxep+9Xibl8hcAAAD//wMAUEsDBBQA&#10;BgAIAAAAIQCpzL/b4AAAAAgBAAAPAAAAZHJzL2Rvd25yZXYueG1sTI8xT8MwFIR3JP6D9ZBYUOuQ&#10;RIGGOBUCihgYoGXp5sYmCdjPke227r/nMcF4utPdd80yWcMO2ofRoYDreQZMY+fUiL2Aj81qdgss&#10;RIlKGodawEkHWLbnZ42slTviuz6sY8+oBEMtBQwxTjXnoRu0lWHuJo3kfTpvZSTpe668PFK5NTzP&#10;sopbOSItDHLSD4Puvtd7K+Cxek09rk69eemu/Fd62j6/LbZCXF6k+ztgUaf4F4ZffEKHlph2bo8q&#10;MCOgKPOKogIWOTDyi5uCruwElGUFvG34/wPtDwAAAP//AwBQSwECLQAUAAYACAAAACEAtoM4kv4A&#10;AADhAQAAEwAAAAAAAAAAAAAAAAAAAAAAW0NvbnRlbnRfVHlwZXNdLnhtbFBLAQItABQABgAIAAAA&#10;IQA4/SH/1gAAAJQBAAALAAAAAAAAAAAAAAAAAC8BAABfcmVscy8ucmVsc1BLAQItABQABgAIAAAA&#10;IQDmcPeFhgIAAHEFAAAOAAAAAAAAAAAAAAAAAC4CAABkcnMvZTJvRG9jLnhtbFBLAQItABQABgAI&#10;AAAAIQCpzL/b4AAAAAgBAAAPAAAAAAAAAAAAAAAAAOAEAABkcnMvZG93bnJldi54bWxQSwUGAAAA&#10;AAQABADzAAAA7QUAAAAA&#10;" adj="12081" fillcolor="#035dd3 [3205]" stroked="f" strokeweight="2pt">
                <v:textbox inset="1mm,,1mm,0"/>
              </v:shape>
            </w:pict>
          </mc:Fallback>
        </mc:AlternateContent>
      </w:r>
    </w:p>
    <w:p w14:paraId="05958FF0" w14:textId="77777777" w:rsidR="00A3283D" w:rsidRDefault="00A3283D" w:rsidP="00A3283D">
      <w:pPr>
        <w:pStyle w:val="BodyText"/>
        <w:rPr>
          <w:b/>
          <w:bCs/>
          <w:color w:val="FF0000"/>
        </w:rPr>
      </w:pPr>
      <w:r>
        <w:rPr>
          <w:noProof/>
        </w:rPr>
        <mc:AlternateContent>
          <mc:Choice Requires="wps">
            <w:drawing>
              <wp:anchor distT="0" distB="0" distL="114300" distR="114300" simplePos="0" relativeHeight="251687937" behindDoc="0" locked="0" layoutInCell="1" allowOverlap="1" wp14:anchorId="1641407C" wp14:editId="605383BA">
                <wp:simplePos x="0" y="0"/>
                <wp:positionH relativeFrom="column">
                  <wp:posOffset>3583940</wp:posOffset>
                </wp:positionH>
                <wp:positionV relativeFrom="paragraph">
                  <wp:posOffset>17145</wp:posOffset>
                </wp:positionV>
                <wp:extent cx="1325880" cy="666750"/>
                <wp:effectExtent l="0" t="0" r="0" b="0"/>
                <wp:wrapNone/>
                <wp:docPr id="388" name="Text Box 388"/>
                <wp:cNvGraphicFramePr/>
                <a:graphic xmlns:a="http://schemas.openxmlformats.org/drawingml/2006/main">
                  <a:graphicData uri="http://schemas.microsoft.com/office/word/2010/wordprocessingShape">
                    <wps:wsp>
                      <wps:cNvSpPr txBox="1"/>
                      <wps:spPr>
                        <a:xfrm>
                          <a:off x="0" y="0"/>
                          <a:ext cx="1325880" cy="666750"/>
                        </a:xfrm>
                        <a:prstGeom prst="rect">
                          <a:avLst/>
                        </a:prstGeom>
                        <a:noFill/>
                        <a:ln w="6350">
                          <a:noFill/>
                        </a:ln>
                      </wps:spPr>
                      <wps:txbx>
                        <w:txbxContent>
                          <w:p w14:paraId="7BF23F8F" w14:textId="77777777" w:rsidR="00A3283D" w:rsidRPr="00A3283D" w:rsidRDefault="00A3283D" w:rsidP="00A3283D">
                            <w:pPr>
                              <w:spacing w:after="0"/>
                              <w:jc w:val="center"/>
                              <w:rPr>
                                <w:rFonts w:ascii="Arial Nova Light" w:eastAsia="HELVETICA NEUE LIGHT" w:hAnsi="Arial Nova Light" w:cs="HELVETICA NEUE LIGHT"/>
                                <w:b/>
                                <w:bCs/>
                                <w:color w:val="00B050"/>
                                <w:szCs w:val="20"/>
                              </w:rPr>
                            </w:pPr>
                            <w:r w:rsidRPr="00A3283D">
                              <w:rPr>
                                <w:rFonts w:ascii="Arial Nova Light" w:eastAsia="HELVETICA NEUE LIGHT" w:hAnsi="Arial Nova Light" w:cs="HELVETICA NEUE LIGHT"/>
                                <w:b/>
                                <w:bCs/>
                                <w:color w:val="00B050"/>
                                <w:szCs w:val="20"/>
                              </w:rPr>
                              <w:t xml:space="preserve">TOTAL AMOUNT YOU PAY IS </w:t>
                            </w:r>
                          </w:p>
                          <w:p w14:paraId="177D4BFC" w14:textId="77777777" w:rsidR="00A3283D" w:rsidRPr="00A3283D" w:rsidRDefault="00A3283D" w:rsidP="00A3283D">
                            <w:pPr>
                              <w:spacing w:after="0"/>
                              <w:jc w:val="center"/>
                              <w:rPr>
                                <w:rFonts w:ascii="Arial Nova Light" w:eastAsia="HELVETICA NEUE LIGHT" w:hAnsi="Arial Nova Light" w:cs="HELVETICA NEUE LIGHT"/>
                                <w:b/>
                                <w:bCs/>
                                <w:color w:val="00B050"/>
                                <w:szCs w:val="20"/>
                              </w:rPr>
                            </w:pPr>
                            <w:r w:rsidRPr="00A3283D">
                              <w:rPr>
                                <w:rFonts w:ascii="Arial Nova Light" w:eastAsia="HELVETICA NEUE LIGHT" w:hAnsi="Arial Nova Light" w:cs="HELVETICA NEUE LIGHT"/>
                                <w:b/>
                                <w:bCs/>
                                <w:color w:val="00B050"/>
                                <w:szCs w:val="20"/>
                              </w:rPr>
                              <w:t xml:space="preserve">$XXX </w:t>
                            </w:r>
                          </w:p>
                          <w:p w14:paraId="3CD8BFEA" w14:textId="77777777" w:rsidR="00A3283D" w:rsidRDefault="00A3283D" w:rsidP="00A3283D">
                            <w:pPr>
                              <w:spacing w:before="0" w:after="0"/>
                              <w:jc w:val="center"/>
                              <w:rPr>
                                <w:rFonts w:ascii="Arial Nova Light" w:eastAsia="HELVETICA NEUE LIGHT" w:hAnsi="Arial Nova Light" w:cs="HELVETICA NEUE LIGHT"/>
                                <w:sz w:val="16"/>
                                <w:szCs w:val="16"/>
                              </w:rPr>
                            </w:pPr>
                          </w:p>
                          <w:p w14:paraId="624744C7" w14:textId="77777777" w:rsidR="00A3283D" w:rsidRPr="00AD3A9A" w:rsidRDefault="00A3283D" w:rsidP="00A3283D">
                            <w:pPr>
                              <w:spacing w:before="120"/>
                              <w:jc w:val="center"/>
                              <w:rPr>
                                <w:rFonts w:ascii="helev" w:hAnsi="helev" w:cstheme="minorHAnsi"/>
                                <w:sz w:val="16"/>
                                <w:szCs w:val="16"/>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1641407C" id="Text Box 388" o:spid="_x0000_s1160" type="#_x0000_t202" style="position:absolute;margin-left:282.2pt;margin-top:1.35pt;width:104.4pt;height:52.5pt;z-index:251687937;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feZEGAIAADQEAAAOAAAAZHJzL2Uyb0RvYy54bWysU11v2jAUfZ+0/2D5vQQoUBYRKtaKaRJq&#10;K9Gpz8axiSXH17MNCfv1u3b4WrenqS/Ode73Ocez+7bWZC+cV2AKOuj1KRGGQ6nMtqA/Xpc3U0p8&#10;YKZkGowo6EF4ej///GnW2FwMoQJdCkewiPF5YwtahWDzLPO8EjXzPbDCoFOCq1nAq9tmpWMNVq91&#10;Nuz3J1kDrrQOuPAe/z52TjpP9aUUPDxL6UUguqA4W0inS+cmntl8xvKtY7ZS/DgG+48paqYMNj2X&#10;emSBkZ1Tf5WqFXfgQYYehzoDKRUXaQfcZtB/t826YlakXRAcb88w+Y8ry5/2a/viSGi/QosERkAa&#10;63OPP+M+rXR1/OKkBP0I4eEMm2gD4THpdjieTtHF0TeZTO7GCdfskm2dD98E1CQaBXVIS0KL7Vc+&#10;YEcMPYXEZgaWSutEjTakwaK3WPIPD2Zog4mXWaMV2k1LVIkJ49MiGygPuJ+Djnpv+VLhECvmwwtz&#10;yDXOjfoNz3hIDdgMjhYlFbhf//of45EC9FLSoHYK6n/umBOU6O8GyfkyGI2i2NJlNL4b4sVdezbX&#10;HrOrHwDlOcCXYnkyY3zQJ1M6qN9Q5ovYFV3McOxd0HAyH0KnaHwmXCwWKQjlZVlYmbXlsXQEL0L8&#10;2r4xZ488BGTwCU4qY/k7OrrYDvbFLoBUiasIdIfqEX+UZqLw+Iyi9q/vKery2Oe/AQAA//8DAFBL&#10;AwQUAAYACAAAACEA3cAGteEAAAAJAQAADwAAAGRycy9kb3ducmV2LnhtbEyPwU7DMBBE70j8g7VI&#10;3KhDaOsqxKmqSBUSgkNLL9w28TaJiO0Qu23g61lOcFzN08zbfD3ZXpxpDJ13Gu5nCQhytTedazQc&#10;3rZ3KxAhojPYe0cavijAuri+yjEz/uJ2dN7HRnCJCxlqaGMcMilD3ZLFMPMDOc6OfrQY+RwbaUa8&#10;cLntZZokS2mxc7zQ4kBlS/XH/mQ1PJfbV9xVqV199+XTy3EzfB7eF1rf3kybRxCRpvgHw68+q0PB&#10;TpU/ORNEr2GxnM8Z1ZAqEJwr9ZCCqBhMlAJZ5PL/B8UPAAAA//8DAFBLAQItABQABgAIAAAAIQC2&#10;gziS/gAAAOEBAAATAAAAAAAAAAAAAAAAAAAAAABbQ29udGVudF9UeXBlc10ueG1sUEsBAi0AFAAG&#10;AAgAAAAhADj9If/WAAAAlAEAAAsAAAAAAAAAAAAAAAAALwEAAF9yZWxzLy5yZWxzUEsBAi0AFAAG&#10;AAgAAAAhAEd95kQYAgAANAQAAA4AAAAAAAAAAAAAAAAALgIAAGRycy9lMm9Eb2MueG1sUEsBAi0A&#10;FAAGAAgAAAAhAN3ABrXhAAAACQEAAA8AAAAAAAAAAAAAAAAAcgQAAGRycy9kb3ducmV2LnhtbFBL&#10;BQYAAAAABAAEAPMAAACABQAAAAA=&#10;" filled="f" stroked="f" strokeweight=".5pt">
                <v:textbox>
                  <w:txbxContent>
                    <w:p w14:paraId="7BF23F8F" w14:textId="77777777" w:rsidR="00A3283D" w:rsidRPr="00A3283D" w:rsidRDefault="00A3283D" w:rsidP="00A3283D">
                      <w:pPr>
                        <w:spacing w:after="0"/>
                        <w:jc w:val="center"/>
                        <w:rPr>
                          <w:rFonts w:ascii="Arial Nova Light" w:eastAsia="HELVETICA NEUE LIGHT" w:hAnsi="Arial Nova Light" w:cs="HELVETICA NEUE LIGHT"/>
                          <w:b/>
                          <w:bCs/>
                          <w:color w:val="00B050"/>
                          <w:szCs w:val="20"/>
                        </w:rPr>
                      </w:pPr>
                      <w:r w:rsidRPr="00A3283D">
                        <w:rPr>
                          <w:rFonts w:ascii="Arial Nova Light" w:eastAsia="HELVETICA NEUE LIGHT" w:hAnsi="Arial Nova Light" w:cs="HELVETICA NEUE LIGHT"/>
                          <w:b/>
                          <w:bCs/>
                          <w:color w:val="00B050"/>
                          <w:szCs w:val="20"/>
                        </w:rPr>
                        <w:t xml:space="preserve">TOTAL AMOUNT YOU PAY IS </w:t>
                      </w:r>
                    </w:p>
                    <w:p w14:paraId="177D4BFC" w14:textId="77777777" w:rsidR="00A3283D" w:rsidRPr="00A3283D" w:rsidRDefault="00A3283D" w:rsidP="00A3283D">
                      <w:pPr>
                        <w:spacing w:after="0"/>
                        <w:jc w:val="center"/>
                        <w:rPr>
                          <w:rFonts w:ascii="Arial Nova Light" w:eastAsia="HELVETICA NEUE LIGHT" w:hAnsi="Arial Nova Light" w:cs="HELVETICA NEUE LIGHT"/>
                          <w:b/>
                          <w:bCs/>
                          <w:color w:val="00B050"/>
                          <w:szCs w:val="20"/>
                        </w:rPr>
                      </w:pPr>
                      <w:r w:rsidRPr="00A3283D">
                        <w:rPr>
                          <w:rFonts w:ascii="Arial Nova Light" w:eastAsia="HELVETICA NEUE LIGHT" w:hAnsi="Arial Nova Light" w:cs="HELVETICA NEUE LIGHT"/>
                          <w:b/>
                          <w:bCs/>
                          <w:color w:val="00B050"/>
                          <w:szCs w:val="20"/>
                        </w:rPr>
                        <w:t xml:space="preserve">$XXX </w:t>
                      </w:r>
                    </w:p>
                    <w:p w14:paraId="3CD8BFEA" w14:textId="77777777" w:rsidR="00A3283D" w:rsidRDefault="00A3283D" w:rsidP="00A3283D">
                      <w:pPr>
                        <w:spacing w:before="0" w:after="0"/>
                        <w:jc w:val="center"/>
                        <w:rPr>
                          <w:rFonts w:ascii="Arial Nova Light" w:eastAsia="HELVETICA NEUE LIGHT" w:hAnsi="Arial Nova Light" w:cs="HELVETICA NEUE LIGHT"/>
                          <w:sz w:val="16"/>
                          <w:szCs w:val="16"/>
                        </w:rPr>
                      </w:pPr>
                    </w:p>
                    <w:p w14:paraId="624744C7" w14:textId="77777777" w:rsidR="00A3283D" w:rsidRPr="00AD3A9A" w:rsidRDefault="00A3283D" w:rsidP="00A3283D">
                      <w:pPr>
                        <w:spacing w:before="120"/>
                        <w:jc w:val="center"/>
                        <w:rPr>
                          <w:rFonts w:ascii="helev" w:hAnsi="helev" w:cstheme="minorHAnsi"/>
                          <w:sz w:val="16"/>
                          <w:szCs w:val="16"/>
                        </w:rPr>
                      </w:pPr>
                    </w:p>
                  </w:txbxContent>
                </v:textbox>
              </v:shape>
            </w:pict>
          </mc:Fallback>
        </mc:AlternateContent>
      </w:r>
      <w:r>
        <w:rPr>
          <w:noProof/>
        </w:rPr>
        <mc:AlternateContent>
          <mc:Choice Requires="wps">
            <w:drawing>
              <wp:anchor distT="0" distB="0" distL="114300" distR="114300" simplePos="0" relativeHeight="251686913" behindDoc="0" locked="0" layoutInCell="1" allowOverlap="1" wp14:anchorId="7EF156A0" wp14:editId="3A0F6DD8">
                <wp:simplePos x="0" y="0"/>
                <wp:positionH relativeFrom="column">
                  <wp:posOffset>3479165</wp:posOffset>
                </wp:positionH>
                <wp:positionV relativeFrom="paragraph">
                  <wp:posOffset>26670</wp:posOffset>
                </wp:positionV>
                <wp:extent cx="1609090" cy="657225"/>
                <wp:effectExtent l="19050" t="19050" r="10160" b="28575"/>
                <wp:wrapNone/>
                <wp:docPr id="390" name="Rectangle: Rounded Corners 390"/>
                <wp:cNvGraphicFramePr/>
                <a:graphic xmlns:a="http://schemas.openxmlformats.org/drawingml/2006/main">
                  <a:graphicData uri="http://schemas.microsoft.com/office/word/2010/wordprocessingShape">
                    <wps:wsp>
                      <wps:cNvSpPr/>
                      <wps:spPr>
                        <a:xfrm>
                          <a:off x="0" y="0"/>
                          <a:ext cx="1609090" cy="657225"/>
                        </a:xfrm>
                        <a:prstGeom prst="roundRect">
                          <a:avLst/>
                        </a:prstGeom>
                        <a:noFill/>
                        <a:ln w="28575">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oundrect w14:anchorId="4785D5D5" id="Rectangle: Rounded Corners 390" o:spid="_x0000_s1026" style="position:absolute;margin-left:273.95pt;margin-top:2.1pt;width:126.7pt;height:51.75pt;z-index:251686913;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mm+MhQIAAG0FAAAOAAAAZHJzL2Uyb0RvYy54bWysVE1v2zAMvQ/YfxB0X+14S9oFdYqgRYcB&#10;RVu0HXpWZak2IIsapcTJfv0o+SNBV+wwLAFkSSQfyUdS5xe71rCtQt+ALfnsJOdMWQlVY19L/uPp&#10;+tMZZz4IWwkDVpV8rzy/WH38cN65pSqgBlMpZARi/bJzJa9DcMss87JWrfAn4JQloQZsRaAjvmYV&#10;io7QW5MVeb7IOsDKIUjlPd1e9UK+SvhaKxnutPYqMFNyii2kFdP6EtdsdS6Wryhc3cghDPEPUbSi&#10;seR0groSQbANNn9AtY1E8KDDiYQ2A60bqVIOlM0sf5PNYy2cSrkQOd5NNPn/Bytvt4/uHomGzvml&#10;p23MYqexjV+Kj+0SWfuJLLULTNLlbJF/pT9nkmSL+WlRzCOb2cHaoQ/fFLQsbkqOsLHVA1UkESW2&#10;Nz70+qNe9GjhujEmVcVY1pW8OJufzpOFB9NUURr1UoOoS4NsK6i0QkplQzEEcKRJ4RhLUR2yS7uw&#10;NyrCGPugNGsqyqfoncTGe4s760W1qFTvbp7Tb3Q2WqTcE2BE1hTohD0AjJrHMc8GmEE/mqrUt5Nx&#10;/rfAegYni+QZbJiM28YCvgdgwuS51x9J6qmJLL1Atb9HhtBPjXfyuqFK3ggf7gXSmFDxafTDHS3a&#10;ABULhh1nNeCv9+6jPnUvSTnraOxK7n9uBCrOzHdLff15EZllIR2+UFfRAY8lL+lAt3bTXgKVfkYP&#10;jJNpG3WDGbcaoX2m12EdPZJIWEl+Sy4DjofL0D8F9L5ItV4nNZpLJ8KNfXQygkdGY4M+7Z4FuqGV&#10;Aw3BLYzjKZZvmrnXjZYW1psAukmdfuB04JpmOjXN8P7ER+P4nLQOr+TqNwAAAP//AwBQSwMEFAAG&#10;AAgAAAAhAHjv+evhAAAACQEAAA8AAABkcnMvZG93bnJldi54bWxMj8tOwzAQRfdI/IM1SOyo3VBI&#10;E+JUqDykLEBqyoKlE5skIh5HttsGvp5hBcvRPbr3TLGZ7ciOxofBoYTlQgAz2Do9YCfhbf90tQYW&#10;okKtRodGwpcJsCnPzwqVa3fCnTnWsWNUgiFXEvoYp5zz0PbGqrBwk0HKPpy3KtLpO669OlG5HXki&#10;xC23akBa6NVktr1pP+uDlbD34fnhtX5/qXbVY7VtvrMsS7SUlxfz/R2waOb4B8OvPqlDSU6NO6AO&#10;bJRws0ozQiWsEmCUr8XyGlhDoEhT4GXB/39Q/gAAAP//AwBQSwECLQAUAAYACAAAACEAtoM4kv4A&#10;AADhAQAAEwAAAAAAAAAAAAAAAAAAAAAAW0NvbnRlbnRfVHlwZXNdLnhtbFBLAQItABQABgAIAAAA&#10;IQA4/SH/1gAAAJQBAAALAAAAAAAAAAAAAAAAAC8BAABfcmVscy8ucmVsc1BLAQItABQABgAIAAAA&#10;IQBImm+MhQIAAG0FAAAOAAAAAAAAAAAAAAAAAC4CAABkcnMvZTJvRG9jLnhtbFBLAQItABQABgAI&#10;AAAAIQB47/nr4QAAAAkBAAAPAAAAAAAAAAAAAAAAAN8EAABkcnMvZG93bnJldi54bWxQSwUGAAAA&#10;AAQABADzAAAA7QUAAAAA&#10;" filled="f" strokecolor="#035dd3 [3205]" strokeweight="2.25pt">
                <v:textbox inset="1mm,,1mm,0"/>
              </v:roundrect>
            </w:pict>
          </mc:Fallback>
        </mc:AlternateContent>
      </w:r>
      <w:r>
        <w:rPr>
          <w:b/>
          <w:bCs/>
          <w:noProof/>
          <w:color w:val="FF0000"/>
        </w:rPr>
        <mc:AlternateContent>
          <mc:Choice Requires="wpg">
            <w:drawing>
              <wp:anchor distT="0" distB="0" distL="114300" distR="114300" simplePos="0" relativeHeight="251680769" behindDoc="0" locked="0" layoutInCell="1" allowOverlap="1" wp14:anchorId="75D58950" wp14:editId="543431BE">
                <wp:simplePos x="0" y="0"/>
                <wp:positionH relativeFrom="column">
                  <wp:posOffset>1407795</wp:posOffset>
                </wp:positionH>
                <wp:positionV relativeFrom="paragraph">
                  <wp:posOffset>23495</wp:posOffset>
                </wp:positionV>
                <wp:extent cx="1623060" cy="2114550"/>
                <wp:effectExtent l="19050" t="19050" r="0" b="19050"/>
                <wp:wrapNone/>
                <wp:docPr id="391" name="Group 391"/>
                <wp:cNvGraphicFramePr/>
                <a:graphic xmlns:a="http://schemas.openxmlformats.org/drawingml/2006/main">
                  <a:graphicData uri="http://schemas.microsoft.com/office/word/2010/wordprocessingGroup">
                    <wpg:wgp>
                      <wpg:cNvGrpSpPr/>
                      <wpg:grpSpPr>
                        <a:xfrm>
                          <a:off x="0" y="0"/>
                          <a:ext cx="1623060" cy="2114550"/>
                          <a:chOff x="0" y="0"/>
                          <a:chExt cx="1623060" cy="2114550"/>
                        </a:xfrm>
                      </wpg:grpSpPr>
                      <wps:wsp>
                        <wps:cNvPr id="392" name="Rectangle: Rounded Corners 392"/>
                        <wps:cNvSpPr/>
                        <wps:spPr>
                          <a:xfrm>
                            <a:off x="28575" y="657225"/>
                            <a:ext cx="1594485" cy="1457325"/>
                          </a:xfrm>
                          <a:prstGeom prst="roundRect">
                            <a:avLst/>
                          </a:prstGeom>
                          <a:solidFill>
                            <a:schemeClr val="tx2">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393" name="Text Box 393"/>
                        <wps:cNvSpPr txBox="1"/>
                        <wps:spPr>
                          <a:xfrm>
                            <a:off x="133350" y="142875"/>
                            <a:ext cx="1326055" cy="407121"/>
                          </a:xfrm>
                          <a:prstGeom prst="rect">
                            <a:avLst/>
                          </a:prstGeom>
                          <a:noFill/>
                          <a:ln w="6350">
                            <a:noFill/>
                          </a:ln>
                        </wps:spPr>
                        <wps:txbx>
                          <w:txbxContent>
                            <w:p w14:paraId="56E8D47B" w14:textId="77777777" w:rsidR="00A3283D" w:rsidRPr="00F214AA" w:rsidRDefault="00A3283D" w:rsidP="00A3283D">
                              <w:pPr>
                                <w:jc w:val="center"/>
                                <w:rPr>
                                  <w:rFonts w:ascii="Arial Nova Light" w:hAnsi="Arial Nova Light" w:cstheme="minorHAnsi"/>
                                  <w:sz w:val="18"/>
                                  <w:szCs w:val="18"/>
                                </w:rPr>
                              </w:pPr>
                              <w:r>
                                <w:rPr>
                                  <w:rFonts w:ascii="Arial Nova Light" w:eastAsia="HELVETICA NEUE LIGHT" w:hAnsi="Arial Nova Light" w:cs="HELVETICA NEUE LIGHT"/>
                                  <w:sz w:val="16"/>
                                  <w:szCs w:val="16"/>
                                </w:rPr>
                                <w:t>Market-based</w:t>
                              </w:r>
                              <w:r w:rsidRPr="00F214AA">
                                <w:rPr>
                                  <w:rFonts w:ascii="Arial Nova Light" w:eastAsia="HELVETICA NEUE LIGHT" w:hAnsi="Arial Nova Light" w:cs="HELVETICA NEUE LIGHT"/>
                                  <w:sz w:val="16"/>
                                  <w:szCs w:val="16"/>
                                </w:rPr>
                                <w:t xml:space="preserve"> rent for the property is </w:t>
                              </w:r>
                              <w:r w:rsidRPr="00F214AA">
                                <w:rPr>
                                  <w:rFonts w:ascii="Arial Nova Light" w:eastAsia="HELVETICA NEUE LIGHT" w:hAnsi="Arial Nova Light" w:cs="HELVETICA NEUE LIGHT"/>
                                  <w:b/>
                                  <w:bCs/>
                                  <w:sz w:val="16"/>
                                  <w:szCs w:val="16"/>
                                </w:rPr>
                                <w:t>$XXX</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95" name="Rectangle: Rounded Corners 395"/>
                        <wps:cNvSpPr/>
                        <wps:spPr>
                          <a:xfrm>
                            <a:off x="0" y="0"/>
                            <a:ext cx="1609090" cy="2105025"/>
                          </a:xfrm>
                          <a:prstGeom prst="roundRect">
                            <a:avLst/>
                          </a:prstGeom>
                          <a:noFill/>
                          <a:ln w="28575">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396" name="Text Box 396"/>
                        <wps:cNvSpPr txBox="1"/>
                        <wps:spPr>
                          <a:xfrm>
                            <a:off x="133350" y="685800"/>
                            <a:ext cx="1326055" cy="801083"/>
                          </a:xfrm>
                          <a:prstGeom prst="rect">
                            <a:avLst/>
                          </a:prstGeom>
                          <a:noFill/>
                          <a:ln w="6350">
                            <a:noFill/>
                          </a:ln>
                        </wps:spPr>
                        <wps:txbx>
                          <w:txbxContent>
                            <w:p w14:paraId="6A776035" w14:textId="77777777" w:rsidR="00A3283D" w:rsidRPr="00A546DB" w:rsidRDefault="00A3283D" w:rsidP="00A3283D">
                              <w:pPr>
                                <w:spacing w:after="0"/>
                                <w:jc w:val="center"/>
                                <w:rPr>
                                  <w:rFonts w:ascii="Arial Nova Light" w:eastAsia="HELVETICA NEUE LIGHT" w:hAnsi="Arial Nova Light" w:cs="HELVETICA NEUE LIGHT"/>
                                  <w:szCs w:val="20"/>
                                </w:rPr>
                              </w:pPr>
                              <w:r>
                                <w:rPr>
                                  <w:rFonts w:ascii="Arial Nova Light" w:eastAsia="HELVETICA NEUE LIGHT" w:hAnsi="Arial Nova Light" w:cs="HELVETICA NEUE LIGHT"/>
                                  <w:szCs w:val="20"/>
                                </w:rPr>
                                <w:t>Rent amount</w:t>
                              </w:r>
                              <w:r w:rsidRPr="00A546DB">
                                <w:rPr>
                                  <w:rFonts w:ascii="Arial Nova Light" w:eastAsia="HELVETICA NEUE LIGHT" w:hAnsi="Arial Nova Light" w:cs="HELVETICA NEUE LIGHT"/>
                                  <w:szCs w:val="20"/>
                                </w:rPr>
                                <w:t xml:space="preserve"> is</w:t>
                              </w:r>
                              <w:r w:rsidRPr="00A546DB">
                                <w:rPr>
                                  <w:rFonts w:ascii="Arial Nova Light" w:eastAsia="HELVETICA NEUE LIGHT" w:hAnsi="Arial Nova Light" w:cs="HELVETICA NEUE LIGHT"/>
                                  <w:b/>
                                  <w:bCs/>
                                  <w:szCs w:val="20"/>
                                </w:rPr>
                                <w:t xml:space="preserve"> $XXX</w:t>
                              </w:r>
                              <w:r w:rsidRPr="00A546DB">
                                <w:rPr>
                                  <w:rFonts w:ascii="Arial Nova Light" w:eastAsia="HELVETICA NEUE LIGHT" w:hAnsi="Arial Nova Light" w:cs="HELVETICA NEUE LIGHT"/>
                                  <w:szCs w:val="20"/>
                                </w:rPr>
                                <w:t xml:space="preserve"> </w:t>
                              </w:r>
                            </w:p>
                            <w:p w14:paraId="00B2C339" w14:textId="77777777" w:rsidR="00A3283D" w:rsidRDefault="00A3283D" w:rsidP="00A3283D">
                              <w:pPr>
                                <w:spacing w:before="0" w:after="0"/>
                                <w:jc w:val="center"/>
                                <w:rPr>
                                  <w:rFonts w:ascii="Arial Nova Light" w:eastAsia="HELVETICA NEUE LIGHT" w:hAnsi="Arial Nova Light" w:cs="HELVETICA NEUE LIGHT"/>
                                  <w:sz w:val="16"/>
                                  <w:szCs w:val="16"/>
                                </w:rPr>
                              </w:pPr>
                            </w:p>
                            <w:p w14:paraId="64F81FBF" w14:textId="77777777" w:rsidR="00A3283D" w:rsidRPr="00F214AA" w:rsidRDefault="00A3283D" w:rsidP="00A3283D">
                              <w:pPr>
                                <w:spacing w:after="12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Which is based on:</w:t>
                              </w:r>
                            </w:p>
                            <w:p w14:paraId="1DE6CB84" w14:textId="77777777" w:rsidR="00A3283D" w:rsidRPr="00AD3A9A" w:rsidRDefault="00A3283D" w:rsidP="00A3283D">
                              <w:pPr>
                                <w:spacing w:before="120"/>
                                <w:jc w:val="center"/>
                                <w:rPr>
                                  <w:rFonts w:ascii="helev" w:hAnsi="helev" w:cstheme="minorHAnsi"/>
                                  <w:sz w:val="16"/>
                                  <w:szCs w:val="16"/>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pic:pic xmlns:pic="http://schemas.openxmlformats.org/drawingml/2006/picture">
                        <pic:nvPicPr>
                          <pic:cNvPr id="397" name="Graphic 397" descr="Stuffed Toy outline"/>
                          <pic:cNvPicPr>
                            <a:picLocks noChangeAspect="1"/>
                          </pic:cNvPicPr>
                        </pic:nvPicPr>
                        <pic:blipFill>
                          <a:blip r:embed="rId20" cstate="print">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676275" y="1533525"/>
                            <a:ext cx="321945" cy="311150"/>
                          </a:xfrm>
                          <a:prstGeom prst="rect">
                            <a:avLst/>
                          </a:prstGeom>
                        </pic:spPr>
                      </pic:pic>
                      <pic:pic xmlns:pic="http://schemas.openxmlformats.org/drawingml/2006/picture">
                        <pic:nvPicPr>
                          <pic:cNvPr id="398" name="Graphic 398" descr="Home outline"/>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1133475" y="1504950"/>
                            <a:ext cx="352425" cy="340360"/>
                          </a:xfrm>
                          <a:prstGeom prst="rect">
                            <a:avLst/>
                          </a:prstGeom>
                        </pic:spPr>
                      </pic:pic>
                      <pic:pic xmlns:pic="http://schemas.openxmlformats.org/drawingml/2006/picture">
                        <pic:nvPicPr>
                          <pic:cNvPr id="399" name="Graphic 399" descr="Money outline"/>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180975" y="1514475"/>
                            <a:ext cx="356870" cy="344805"/>
                          </a:xfrm>
                          <a:prstGeom prst="rect">
                            <a:avLst/>
                          </a:prstGeom>
                        </pic:spPr>
                      </pic:pic>
                      <wps:wsp>
                        <wps:cNvPr id="400" name="Text Box 400"/>
                        <wps:cNvSpPr txBox="1"/>
                        <wps:spPr>
                          <a:xfrm>
                            <a:off x="104775" y="1800225"/>
                            <a:ext cx="451963" cy="252553"/>
                          </a:xfrm>
                          <a:prstGeom prst="rect">
                            <a:avLst/>
                          </a:prstGeom>
                          <a:noFill/>
                          <a:ln w="6350">
                            <a:noFill/>
                          </a:ln>
                        </wps:spPr>
                        <wps:txbx>
                          <w:txbxContent>
                            <w:p w14:paraId="1C0F5653" w14:textId="77777777" w:rsidR="00A3283D" w:rsidRPr="00F214AA" w:rsidRDefault="00A3283D" w:rsidP="00A3283D">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01" name="Plus Sign 401"/>
                        <wps:cNvSpPr/>
                        <wps:spPr>
                          <a:xfrm>
                            <a:off x="504825" y="1895475"/>
                            <a:ext cx="139652" cy="109144"/>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402" name="Plus Sign 402"/>
                        <wps:cNvSpPr/>
                        <wps:spPr>
                          <a:xfrm>
                            <a:off x="1009650" y="1885950"/>
                            <a:ext cx="139652" cy="109144"/>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403" name="Text Box 403"/>
                        <wps:cNvSpPr txBox="1"/>
                        <wps:spPr>
                          <a:xfrm>
                            <a:off x="600075" y="1809750"/>
                            <a:ext cx="451963" cy="252553"/>
                          </a:xfrm>
                          <a:prstGeom prst="rect">
                            <a:avLst/>
                          </a:prstGeom>
                          <a:noFill/>
                          <a:ln w="6350">
                            <a:noFill/>
                          </a:ln>
                        </wps:spPr>
                        <wps:txbx>
                          <w:txbxContent>
                            <w:p w14:paraId="3476DE59" w14:textId="77777777" w:rsidR="00A3283D" w:rsidRPr="00F214AA" w:rsidRDefault="00A3283D" w:rsidP="00A3283D">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04" name="Text Box 404"/>
                        <wps:cNvSpPr txBox="1"/>
                        <wps:spPr>
                          <a:xfrm>
                            <a:off x="1085850" y="1809750"/>
                            <a:ext cx="451963" cy="266663"/>
                          </a:xfrm>
                          <a:prstGeom prst="rect">
                            <a:avLst/>
                          </a:prstGeom>
                          <a:noFill/>
                          <a:ln w="6350">
                            <a:noFill/>
                          </a:ln>
                        </wps:spPr>
                        <wps:txbx>
                          <w:txbxContent>
                            <w:p w14:paraId="6C13A61A" w14:textId="77777777" w:rsidR="00A3283D" w:rsidRPr="00F214AA" w:rsidRDefault="00A3283D" w:rsidP="00A3283D">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anchor>
            </w:drawing>
          </mc:Choice>
          <mc:Fallback>
            <w:pict>
              <v:group w14:anchorId="75D58950" id="Group 391" o:spid="_x0000_s1161" style="position:absolute;margin-left:110.85pt;margin-top:1.85pt;width:127.8pt;height:166.5pt;z-index:251680769" coordsize="16230,21145"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CZqTAHYgYAAMgoAAAOAAAAZHJzL2Uyb0RvYy54bWzsWltz&#10;00YUfu9M/4NG72DdLXtwmDQU2pkAGZIOz8pqbWuQdtXVOnb66/udXUl2bJNACgkNhsFo72ePvnPX&#10;i5erqnSuuGoKKSau/9xzHS6YzAsxm7h/Xbx+lrpOozORZ6UUfOJe88Z9efTrLy+W9ZgHci7LnCsH&#10;m4hmvKwn7lzrejwYNGzOq6x5LmsuMDiVqso0mmo2yFW2xO5VOQg8LxkspcprJRlvGvS+soPukdl/&#10;OuVMv59OG66dcuKCNm1+lfm9pN/B0YtsPFNZPS9YS0Z2DyqqrBA4tN/qVaYzZ6GKna2qginZyKl+&#10;zmQ1kNNpwbi5A27je1u3eaPkojZ3mY2Xs7pnE1i7xad7b8veXb1R9Xl9psCJZT0DL0yL7rKaqor+&#10;B5XOyrDsumcZX2mHodNPgtBLwFmGscD3ozhumcrm4PzOOjb//Y6Vg+7gwQ1yljUA0qx50Pw3HpzP&#10;s5ob1jZj8OBMOUU+ccNR4DoiqwDUD4BOJmYlHzsf5ELkPHdOpBJAukOzDLfM0p53zbgBG/cwLkjj&#10;Yew6YFASD4MgtqDrORiPoijFOHEQ/BuGdkbPh2xcq0a/4bJy6GHiAhUiJ/oM4rKr00aDHMzv5hEN&#10;jSyL/HVRlqZB4sRPSuVcZRAEvQrM0nJRvZW57YMwee2bQze9OjM17bqxvRFK2sUcduOAUtAxQtKB&#10;lhbqwRvsmGKe9HXJaV4pPvApGA78WEL6ne2hGWNcaN/Q2MyznNvu+LO0mA1p5ynO7/duN7h5925v&#10;S2U7n5Zyoy36xZ49/bbF/QpzshS6X1wVQqp9G5S4VXuynd8xybKGuHQp82vAUUmrq5qavS7w2k+z&#10;Rp9lCsoJwgaFq9/jZ1rK5cSV7ZPrzKX6Z18/zYe8YNR1llB2E7f5e5Ep7jrlnwKSFCb08h1tGoBg&#10;gIbaHLk0DfSKRXUiASEfar1m5pHm6rJ7nCpZfYROPqYTMZQJhnMnLtOqa5xoq4Ch1Rk/PjbToA3r&#10;TJ+K85rR5sRRQvPF6mOm6hb3GiLzTnaSm423kG/n0kohjxdaTgsjFmuetryGFiFV9yDqJOzUyQWJ&#10;+29yBeURbikPR68wQLcGMoyc7FcjfhiGUK6kR/woSKFSMB+47fRpGCRe3OqRyBv6QQe1To936qFT&#10;I3dokF6aSWAd4Cyh4y1/b5VzvbpcGXWaJN2VHgPUIz+KwK49oG5HLKhbuN8b2PonhDVQ9gVW0gCU&#10;AA0De7eVtMhuTVAP6sQb4W/nXnix902M4w60rYkmbN8wa3vtkjH+ZA7XFhatg7072LuDvUs6xbBh&#10;73oj0KqBe9i7JI3hiN5i71IET6kxrBDFx7N3w4O9e1g3ri7YGP/ayBhPO1Hh3RkErNIL8oVtFqL6&#10;oj2qTH1a1M+s21pcFmWhr01CAlqQiBJXZwWjaJAamwHmsJOQN23SIRyhK+cNg1N8rheIQnLnQl47&#10;cqHLQnBCVLeH3RGeccFOJfvUOEKezBGk8uOmhjPXupCDm9NN8wY5l2VRkwNH5o6e24vj/K2swh7e&#10;2YzFK8kWFUI0m4JRvMw08j/NvKgbBANjXl3yHHHqnznCBIb0j0ZAXatCaCvCjVZcszmdbwMw1gaw&#10;/YAhek0n3egzwXUyTII2uvZjOMjb4XUY+KOo9YpD3/dteuK+WsLQZSkxjyDMvh48/I9AiKSc9d/W&#10;IERXC8I/ZMWfBvoQfX1n9PkIyqIefl406rJfnQMLQEaApEnuhJGHQJtE4CeH32gXfuhq4fcWeeIn&#10;ov3ovX9f7een3qiHH+Ld7aRAGCfpsA2fQqQZPROTfVP4PUgmJaL0lFVZvWdJfW3G5Gs9Sy8adlyD&#10;X7mTko1if5SQ8qCcNixK/PieZdpd9QlnUn7GFGHkwUWywD4rF41zXsyEQ503kd22PuMDxV6UkpGh&#10;zGA6ine0gB+OkhiVDVNh8Cj7dbsRQq1tTtSYiH4ry0p1iLvyJHrVpR43ciQ2RXIoEhyKBK5zKBKs&#10;Q8LI62uOmxrg60qMvudBxG0K1U/TeMcPPagAcroPdUKqGB7qhKgpkg37UeqEiAs7J2DDu71vnZBq&#10;uWvvFuHBVuL0B/RuR527c/Bun1QBPPKiPcA23udGXfCLCwIeygC9kaPA9zZkJ/jz6HEbYu/WdT8g&#10;+6GQbb4bw+dyJs3WftpH3+Ntts2nIOsPEI/+BQAA//8DAFBLAwQKAAAAAAAAACEAASf1ntUmAADV&#10;JgAAFAAAAGRycy9tZWRpYS9pbWFnZTEucG5niVBORw0KGgoAAAANSUhEUgAAAYAAAAGACAYAAACk&#10;x7W/AAAAAXNSR0IArs4c6QAAAARnQU1BAACxjwv8YQUAAAAJcEhZcwAAOw4AADsOAcy2oYMAACZq&#10;SURBVHhe7Z0/yHZLd5c/xCJFCgsLixSijYgQEQJ2BrSIFmpnk4CCRQIKFkE7EVJoJ/4BCwVBCzsF&#10;GwUJgSgYCChqYaFgYSEYgoVFiBa6L88Zz/7uM/ez1syePXv2va8LfrznvO/z7Hv/mVlrzVpr9v0D&#10;ERERERERERERERERERERERERERERERERERERERERERERERERERERERERERERERERERERERERERER&#10;ERERERERERERERERERERERERERERERERERERERERERGRW/DbNv3kpj+96a9s+vub/u23+qWd/smL&#10;+Fl+T9aG5/v7N/F8//omni/Pk+f7X77V//hW/Hd51vzsn9zE74vIB4HhxoBjBJj4/+egOA6G5S9s&#10;wtjItfAMRj5fjuHzFbkxe6Nfm+QjxWdgLGQeM58vYoXwOzeJyKKU9M4so1CThuJceL6kbUZE+j0i&#10;XcQ5iMgiYPjJ+V5p+F+FoeCcZAxXO/ZXcS4+X5GLWc0wvIpzc0XQD88XZ1q7tyuIQjLFYxGZCFE/&#10;hbrapFxR1gja4PmSTrsq1dMqzlVEJkBUSORVm4gry9VADjpvVl7VvRPnbNeQyEmMjAo5BsVEjkcu&#10;l2U8jmUv/o5/o9tkZOHR3PF7WCmNuM8YY1JHrBJ5xhyXZ4qBRjzb/fPl50Y5HY4nIgM5mvLBqPD7&#10;xQj0wnlgOI6mn3Ao8h0jUnrcU4zv0eeLU+BcjjgiV3sig2BS9hYCMQpEfxzjDDh2b+R4lhPgWkuU&#10;y/kRAXP/+DzE+aLXXbGIv+dn+PkSQWNUORbO8wyOPt+jRv8ruG4+o/bZkbifZ407kUfQaxyYtGcZ&#10;hRp8Vk8Ey3kegc8lYsXIF6Ne+5yR4jOKc8DBHLnPn/58dQIinfQYB4wgUdtVYChajXDWCXA/iMIx&#10;uvzOiFz5SPGsiMazK4We58s1n7mii+D5MsZq5/ZO/LyINNBqHDAMGJ+rDMMrGKnaeb7TOydQjP7R&#10;nPQV4vm9K3j3PN8rDf8rrc9XJyCSpNU4MLlmpgOycE4Y9to518Q1w52N/ju9OoOWdMrKz7dlNZBd&#10;6Yk8mpboCkOySlT4jhYnsGJqZ7Ra7gcGdvVumhZnphMQ+QKiqqwBvIPxL7QYCfWNMJaf+HyvrFGJ&#10;LAuTPRsd0vVyF+NQ4Jxr16K+rzs590L2+RLgiMgLFHFrE+ZVdzT+hRkrAQxMadXkXpFSK338iFUW&#10;IrXCfUT8N+Lv+Rl+HvG7PBcc84wWU3RH41/IOgGuUUS+JZv6uavx55w599H5fY6HcS7tl9zHs+8P&#10;jgLnUBxD7byOint1V7JOnmcl8ngwWJluitGbajgWRpMoF4ODMSsiemYiF8N6BIzlqOh5b/BnGPss&#10;ZzgErvVdG2mGr54v4hmX5zv6PmbHs8jjYZLXJsheGIOjhhiKUcC4t0bjr62MEXxOS5vgOxWjjyFb&#10;xeBHcJ+4X7XraRX3MBstl+fbs9pqfb5fwSqp9hmv4pmKPBqMW21y7DUiJYBhGBGJR5EpRqjHAO11&#10;R6P/Dq4h84wjRWNglMNFIxwBx6gdey+eM85C5JGQOqhNjL2Y1EeM4EjDsFctMuX/j3wWBoG0xCca&#10;BZ4hzqB23Vm9u+ejVht71T6rlYzjcxUgjyWauBhEDHgvTK4jkXhGRKZHo35+7xOi/Sxc65HVGE7y&#10;6D3P6oiB5hxrx9yL8xd5HES50eTFQfSCkagdcyV9SpqnF9IkowrkZypKP30Fv1s75l6jag8ityFj&#10;oHuj/8yku1JPi/gjjq4IZqg3GMmsAo4EOiK3g0kRTXhysD1gTGrHW0EYfpyThr/O6qu23kg9szfA&#10;MSGPgci+Ngn2whi0QtGuJSfMz5KG4bOY3JxX2QHLpB3RvVLEsY4WFZ8A9yi7mSrS/vnybDk2Ks+4&#10;p3jcsyrNjHfTQPIYoiididsaEfHz2Q6clkj8qEHis5zc7WCkuXe1exqJ3+OZZcdQy6qRY/cQrXhN&#10;A8ljiCKvnqJbdhL3tvdlWlZfRfRpn3c/GPCeKL3H4fJZ2RVfz+o0Sm/1OhaR2xFFQxjbFpi8mSIi&#10;EzwbFe7BiLcUKZnMOKSez5Lv0xKhI+5/j5OHzGqP47c69kwayGBBPh4mZm3w79U6ETIGgsh/hvEf&#10;sYFIvg/3NJviQ0ecQGYl0LoKYOzVjrMX41jko4lSKT1L4WjC9hqDVuPfu8KQPNk0Dep97hlj3TNO&#10;IwfWk/oUuRVRLrS1GJaZrD0521bjb3vnPLjXtWdQE4a6J7WS+YzW40bHtBAsH8/oAnBmRdFqmPn5&#10;lkizx8HIMaJAYi8ceSuZwKI1ZRON1Z7zFLkVkWFtLQBHRTv+vZVs5wnOxRbP68gUVosYd61EY6s1&#10;YmfFUDtOUU9aSeRWRHnQ1o02kbFudSjZjhMma+uxZTwtTqA1GBgdsUcOAJlGlI9mtAOIjteSp20x&#10;/kb+69DiBFqeGwXk2jGKWiN2HYA8ntEOICrUZh0Ak50JXTvGXhr/NWlxAtkxlqkDtKADkMcTGezW&#10;tr3IaGcmFD8TOaYijf+6ZJ0AYyY7Lmq/v1eLwR59PJHbMdoBRIY7c7xsW6EbddYnytsXZQq4kcFu&#10;TQHpAOTxjHYAUVdRtNwnoq/93qta21PlOjKvc0BRET9yJgQfLWRSQCIfzegaQBS9f2W4mZCZvD/n&#10;bGR2LzIpPZ79VzWiyJG0tpYS3NSOU9TaVSRyO6KIvTXNEkXwXy3TM/3+/H7rqkSuB4edce5fGfFo&#10;tdq6KozGauuKQuR2RBF76+aaTF61VrjN5IoxIFGaQNYlWxSujY9MarB1bERjv2ezmsitiLbwfxWx&#10;vyOK1F6PidPIpAh8xcP9yezteB0fmdRgzziNVpytKwqR25GJvFvz7VFkhfYri8x7ZMz7fw4ZZ7/f&#10;JZxJDfYY6yhQcbUpH08mZdOac88cE2H4s4Xf1mK0rEum+wYx7rIrhtYxmjmHrwrSIh/D6OIaZN8O&#10;mYkGXYp/HplVYjQui3rGR+RYLADLY4gmY09+lVVAdgJ/JY5h6uczGTE+GJs9kXrU/WbQIY8hUweo&#10;dWZEZI4byTzs55LtCvpKPY0BUf8/ctzJY8jk7FvbQQuZpf479X6m3IdMgfedeqP0zJg0/y+PIrNd&#10;v3dS9E5yC7+fT6YYW1NvVxi/EzUdGHjI48ika4704Uc511c5CZ9Da4BwpCU401Vk+kceSVSU6y24&#10;FVomutH/c2hZBRBI9Br/TPRv9488lkx0dHR7fCbVZPT/PDLjgtx9r/GHzGf0NDuIfARMrtqkeNWR&#10;SZJJNRn9P4/MKuDsccfq4IiDEbk9mQ1cR1JBURrIJfhziVKQvStDjDrjqnbMvY7UuEQ+AiZLZoNO&#10;z2Tk2FEO1kn4XDJv/OwJPDJtn0b/It+SmYiImkEL0TL8yMpC7g8GuDYu9modc5m6Fmo9rshHk1ky&#10;o5aJE6V/LP5KVKhtaULIGn/HncgLLa15GSeQSf/Yfy2Z1zRkVomMyWi8IVM/Im/IdE4URU4gk/4R&#10;gagGFY21rPFHBh0iXxClbfb6amJG3UUuw6UQpYH493e0GP/edwmJPIqW1zjws7UlehTVuQFHCj2r&#10;RdI4mW6fIsajqR+RJC1OAO0Neqa7w+4fKbSOFzYOZlqXi3Agrd8gJvJ4Wp0AnURM1Ciic/OXvJKp&#10;A+AoMq932IvjGmyIdMCEy7aH7hVN5itzsVzTT2/iHP7lpl/d9Lc2/dlNv2PTp7Pq9UfpHMZUNtdf&#10;VAISEemk1wl8pas6MX5m07/aVDsn9O82/dym37LpE1n5+qNVY6s0/iKDGO0ErsjH/sKm2rnU9A83&#10;fRqrXz9jrHYuPWKscjwRGUhr/vWdZkdmf2bTb26qncs7/fymT+Eu1187j1ZRt9L4i5wExbjaxMuK&#10;6GwmrDZ+ZVPtXL7Sf9r0hzfdnTtd/5FVJvWBr/aliMggMCq9k5UIbSZ/flPtPDL6a5vuzp2uv6Wv&#10;fy9Wpkb9IpMh4mrpx0azO4D+zqbaeWT0TzfdnTtdf+a7KfYiCPHVDiIX05IWmr0D+Jc31c4jo/+8&#10;6Uc23Zk7XX+2E6ike4z6RRaByZgpEs+O2P7jptp5ZPQbm+7Ona4/cgAYft4hZXunyKJEL5Ob7QD+&#10;wabaeWT0i5vuzp2un1c81M6jaHYDgYg0Er0+YvYXwP+lTbXzyOhvbro7d7p+IvvaeRRRbxKRhYm6&#10;g2Yv33/fpv+9qXYukX5q09250/WTRqydRxEpIBFZmKgr6Ir87V/eVDuXr/Q3No2CVQ+pLwqXdEFR&#10;K2GlhLNEpM34O7pgEIXykSulq68/iw5A5OZEDuCKzo3fuomXntXOpyau4ch58rsYfIw6Rqv2GVnh&#10;HI52vMy+/iPUzmcvEVmYyOBdZVh+9yY2Nv36ptp5of+16W9v+vFNrRSjT0R/1Oi/E6uG3jbas69/&#10;FLXz2ktEFmbFFcCeP7jp727CUJfc+H/YxAvQenLee8P/eq1nCQfT6whGX/9IuJev17qXKSCRxYkM&#10;4UrfzMQmpx/95j+bwVj17IQerSM7q49c/xnYBSRyc6I20JUcQC9cQ3SdM4XT/ZT7Wru+Iq5TRBYm&#10;2gg2ex/AaDj/s3L8R8WK5M5EDgCnKyILE70OYvZO4FGQ8ul9W+VMcf/vCs61dk1FBBcisjCRkbxj&#10;lIrxj1Y2kYheuTdcf+nzJ+JFOEX+ruwDOJpeIlXCOd8N7kHteoru7NxEHkH0Sl/+/U70Gn/SRPwe&#10;Rq3XGOMYelcdd8yX4xxr11J0pOAtIhPAaNUmb9GdlvEY7iil9SoMP05udATe03F0t5x55Gh7W19F&#10;ZBJRK9+derlbom+uCyN9duolipJfdScnEDm4u9aPRB4DBrA2efc620iOoMXQzm7D5P7xmbVzqeku&#10;qZOou+qK90iJSCNRJDfTWPaAoYmMURHG9SqHFtVb9lr9nnN+tfMuchOYyE2IuliIrlcmW/RtvY4f&#10;2/Szmzj+/9z0Xzf96028hqF3f0TUOlm0ugGNakd3q2eIPJYod75yO19kiIpa0yp/ZNOvbaodqwjH&#10;0JPmyKarVi6iRquZu6SxRB5PZERXLQRnc+utxggDnf1Slv+2iZVCK5l0EPd91fpLtGq0A0jkJmBk&#10;apN4rxULeplIGkPVYkT/xKb/vql2rHf6x5t+16ZWMqmrFSPpu44XEXlDVAhesQ4QRaFE0C25er6I&#10;paVbZ69f2NRKxpCuuPqKVox33NQm8miiOgDR6kpEXSioNXr+45tqx8nolzf1kFnFrBZNR5vtzP+L&#10;3Iy71QGiHHpP/vwvbqodKyNqBj+xqYdo9bVaET46X8aSiNyITDqit/XxDKL0T8+K5R9tqh0rq5/e&#10;1EO0+lrJ+WbaWM3/i9yQyKiuEolm0j89Uejf21Q7VlZ/dFMPdyqqRukfxpCI3JDo9b5oBUMURaG9&#10;m6h+blPteFn9gU29RGmVFdoqcVSsRmrnV0RqTkRuSCYSXaEbKHJUvSuV37OpdryMfmNTa81hT5QG&#10;usN9R6u/wkJEviBa4q+Qj446Z450ofzqptoxI/3VTUe4w87aM+ouIrIQUTcQujoNFDmpI+mSP7Tp&#10;32+qHfed/s2m37vpCNF9v9q4nlV3EZHFiPLRVxsjPr92XkVHDVHGCRbxkrif2nSUyMBevbkq06l0&#10;JAUmIosQTXZ05SogSkWMaFf9U5v++aba8Yt+cdMf2zSClR0Azzoq/q6QohKRAWSKwVeuAiIHNapg&#10;yqshfn7Tv9jEq6A5NsXef7bpz2367ZtGEXU2XdleGaXckMVfkQ9i5UkfFUzPakX80U0/8s1/Dicq&#10;bPd2Nh0lk/u391/kw8hM/KtWAVE74tU1ih7O7Gw6QiYQWGmHuIgMIiq2oitWAVGRdqVXJ2SJ7vUV&#10;G8Eyr30w+hf5UCj+1Sb9Xr27bo+QqVGssGM5C9cTFVlnt1hyTlGxHRn9i3wwmRTAFemJqFX1Tq8k&#10;iNI/V7RYRnUWdMdUm4g0kFkFoNmpoKgT6E5poCjSnm1oM22fyOhf5AFkVgGzU0GZIvUVefNWMpvO&#10;Zqd/Mqkfo3+Rh5DJuaNR/fdZojQQUezKtQDua/QVlLPTP1E6CnFOVxT/ReQisq9HmJkWiNJAaOVI&#10;dbU8O0Y9k/q5U31FRAaRSQ3MjLqzK5PZKZQMGWPLv89yqNzLaEWFGAMzVyQisghZgzvzvTWZKBqt&#10;VLDMRtqzuqt4rqw0auewF+ds6kfkwWRTQTNTF5nIFa1gvLLGn5+ZFWlnUmnI1I+IpFJBaFYXDtF9&#10;7fNfhVG9Mh3EeWad1ayCeqboi0z9iMj/A0OQiWLRLCeQSWEUzd64xv3iM7P3DGM7A55NdjVi6kdE&#10;/j/ZqBvNyL9jZKOWyr342RlGjc9ocU6c14xIm2eSNf4rFtFF5GKy9QC0ohNAGOczzo1jtkT9iJ+d&#10;0UGVrUOg2Xs7RKQRDB+GA6PDsp5iHcYH44bYycvfIf59pMHL7BIumuEEsq8xeBVpF+7Nkeib38Up&#10;Zmske3HOM+5Pi/EflSor94XjMV64PzhqxLkg/o6xWsbpjHshcluYVEyS1ihzrzLhjqZCWgzeLCNX&#10;++ysuB7uK+fKsWpROfeff8OwcQ+LMasdLxK/NyPNwvVkz/FIKqqMzaP3BTFGWYX0novIR8HEIoo6&#10;Mqlq4njF6LXC5GSi145b04y0Asa55Zwy4h7RxTPy3nOOPfe8Fe559ry5xlaDW4z+kYAkEs5gVlOB&#10;yFIwuUYbtK/UOtmIkrMtjojocAYYpNrnryBWGjMi25Z7wDPMrghnGP2amAc6AnkETMaWPPsZyjqD&#10;1pUABnAGnHvt868SxnLGKojn0TJ2MP5REZpjkq46YxXaKsZldL4it4SJNjuyyijKybY6AX52xiRe&#10;wZEinF42wj4Cn8Gzqp1DTV8Zf54pTpRzX208olmrSZEpMOFaJu9VwiAw+V4NR6sTQDMiYrjKEcwy&#10;/ICxbjHUNSfM//NM+LcVjf6rZq0mRU4FI9GSS19FGAmcFg6BvHCPE2AS83szmOUIZhp+7l3rNfGM&#10;OD+Ewef3W5/bKqo5MpHbgOHsjbb4PVJGGGAiQCY0k4E/ydki/n5mWgnjV/v7r8S5zWiJ3DMyp80x&#10;cITc61nODBg7PYED5ztjPJT7gpPhXMv45B7xZxmfjN8jq18+h2OL3IrWZTsi4mHCMOBbjQ2TsCzx&#10;a8e+WhjkK6K5cl/4fBwY96dmWHlW/BvGqqx8ep7DUfi8FWtFiPtX7ksPxTHXjh1JJyC3gcHaMoEx&#10;SBipUcaG43C8noj9bGHcVoH7VKLWq1nV8B81+jW4562OgPuywnMS+RIGaTYKZ1CPNPzvWM0ZcN2s&#10;kOQbetM9Z4hnw1hhzJwddXP8lhUr5yWyNNl8JwP/ipTIkWX4aHEPnuwIMPwtBvAs7Y3+FVE2K5/a&#10;edW00gpS5IdgAtUG7auYbCssZ1dxBk9yBDx37vvVhh+jT7DCfV9hLHIetfOsifsnshRE80yq2oDd&#10;iwhmhQn3CpOKc7s6VfSpER7PnFz6VakexiZOB4fPymPFMUhKqHbur+JaRJYiE0nzM3cBh8CKBoN8&#10;RbRaotM7g5HF2PLcM8HBSPHMruxm6oX7VbueVz05dSiLkYlcmJB3mYTvKE4Bw8L1zIpm7+QMZhp9&#10;jl8i+2LsV43uWyDoqF3vXq4CZBmi6J/BenZHxdWQAsP44CQw1hgjxL0Z6Sj2hm4FMLY8Wxwj6bNR&#10;Rp/jcO8whhybe8o181l3iuh74TnX7stergLkcpiUtcG5Fwbr6WDEzlgx7B3CjK6qEuGPNvhF3COO&#10;/ekGPoLrr92fvVwFyOVEkQoT+umTec9ZjmCvfUqkRM4lesZJvD4P/h/xbyXC3q9kOBbHHG3s99Lw&#10;fx/ufe1e7cU9E7mMyJg5QOtgXM92BHcQjkXDX4d7Urtne+GcRS6BSLE2KIuM/mOItJ/oCK7ceHUn&#10;olWAaSC5jGhw8u+SA0dAwfPMNMvV4too7D6hiDuKzCpgRu1H5HtEm6aY6NLOJzkDjf5xTLPKckSR&#10;CbldOc4dnYFGfyzRvgDrADKdqP2TQStjwRmQVjuj/fKIOBfOiWeu0R8Pz71234u4/yJToYulNhiL&#10;3KRyPhjavVOYUUzG2JQW09JaKucSrbaRyFTIO9YGYhGGSa6Be196+BHpGISTKI6irCD4E/F3Zf8A&#10;IppHPGeEsTeyv47yvN7JZyNTiRwABkNExhCt7lyJyVSiwpStaSLjYHVWm2dFBlwyFVIKtYFYpAMQ&#10;GQepu9o8K9IByFSiFYBLUpFxRCkga24yFYqLtYFYZEQiMo7IAbjilqlEvcnuThQZA8a9Nsf2EpkK&#10;EX5tIBaxQhCR45BOrc2xInfdy3SizSksWUXkOFG6lQKxyHRqg3Ev85Iix4k6gOjIE5kOO0ZrA7LI&#10;OoDIMaL0D7IDSC4heh+QS1ORY0TpH14R4Wsg5BIyL6lyP4BIH8yvqP3TV0HLpUT5STsURPqIon9k&#10;+kcuJUoDIQepSBs0UERvADX9I5eTSQPZEirSRvSqFcTPiFxOZqlqQVgkR/SqdWT0L8uQKVYhIxaR&#10;ryGlGqV+kDvtZSkytQDEz4nI96FjLmP8CbaM/mU5MqsAZPQi8sPwbq2M8UcGUbIkmV2LRdYERL6J&#10;5DMF3yJf+yBLE70mei/2CPi+IHkqBEzR61T2Yr6Y+pHlib4u8lVMglGOgEnFRCnL6ZHHludQInPG&#10;EWLFOmo/C+OxHPt1LryTeX+5FS2RTRGO48g3ib3Lo/J3OgHJgqF9N36POAHGZ6vhR/z8kXkhMh0m&#10;EZF4bUBH4vcoFLca7a9eS2HuVLJ8lcbEGLfAPGAs984FPs+d9HJbWgpcNRGJZboecBa13y9yN7Jk&#10;iVKY0XjE6GO096nIHvH7vkxRbk9mp3BGOAN2SdZyodE+BCaTSIYoaKmtJhmTjEFWoUeMfhHHqY1z&#10;kVtCDrM20HvFBMGxlAgpqjnw7yIZomCipIEYeyW9M8LoF3FMjb98HEyY1g6hjDIT0DyqZMH41sbQ&#10;Xoy52t8fEUGNxV75eM5yBF/JLiBpIburfYQw/AYo8jiIdmZMNPP/0srR5oWMMPzvaloij6H0R9cm&#10;yQhxbJEWvmoFPSJSlax+WQVr+EVeYOKNTg+5vJZWMnWArDD6RPsUlzX6IklYHjNxapMqKyafk056&#10;OFLoLUbfFI/IAIieelYGtn9KL61pSY2+yARKmogJV5uIe9FTLdJDpg7AGCTI4Gc1+iKTiZyA+X/p&#10;BYNeG1N72V4schHR+3+QUZkcIQowyk50EZlMtES3/1+OEjUhkO8XkQtg8tUmZRF1ApEjRIVg95iI&#10;XET0AjgLwHKUaJVpl5nIRUSvkbAALEeJCsHUCETkAmoTci87NOQodgKJLAjdF7XJWOQ3gMkooh3B&#10;vsJZZDLRF8zYASSjiGpN7FIXkYlE39pkB5CMIuoEshVUZDJRC6jteTIKuslqY6zIbjORyUQvhnNS&#10;yihsBRVZDPOyMovIAbBbWEQmEm3Rdw+AjCJ655QdZyKTiRyAL+mSUUR7AXQAIpOJerN1ADIKdwOL&#10;LEb0Ggh3Z8oodAAii6EDkJnUxliRDkBkMjoAmUltjO0lIhOJvqmJZbvIKKLxJiIT0QHITHQAIgth&#10;CkhmUhtje4nIRGwDlVm4D0BkMXQAMgt3AossRrQT2C/pkFFEDsDvnhCZTPQyOB2AjCL69jkdgMhk&#10;otdB+yUdMoro2+d8G6jIZKJvafL7AGQUfvucyGJEk9Iv6ZBR+O1zIovhtzTJLKJ0o18+JDKZqDPD&#10;F3TJKKKGA798SGQyvqJXZuGuc5EFid7P4sSUo0SBBhKRC4h2A5ublaNELaDuARC5CFtB5WyiDiCb&#10;DUQuwlZQOZuoAGyQIXIRdgLJ2UQFYDuARC4iU6CzECy9OL5EFsdCsJxFtNnQ10CLXExUCLYOIL2Q&#10;36+NqSLHlsjFRIVg6wDSS5T/twAscjHmaeUMou8AQI4rkQWIIjW/G0Baifr/3QAmsgjWAWQ0Uf+/&#10;r4AWWYSoWwO5XJcspBWj90zZ/y+yENGENQ0kWQwoRG5G9KUddgNJlij9Y0pRZDGM2mQEjJHa2NnL&#10;1aTIYmTythbuJCLa/MUYM5AQWRDTQHKU6NUipn9EFiWzecd3A8k7oi9/QXb/iCxMtCnMDTzyjswK&#10;klSjiCxKNIkRKwWRPdaQRG4ME5gJGk1ihJMQ2RMVf4sYOxaBRRahxfDv5SSWAmMoSh2+ytWAyMVQ&#10;tIu6Nt7JVYAUMntIaiLosKlAZDIY/l/aVJuUWVnQk8LRsUQQYl1J5GR60z3v5I5O6Y3+a7I+IHIC&#10;ow1/EceTZxO996dH1gdEBnEkz5+ROdznknnvT6+sD4gc4GieH6dBisfvdZV3RN8njfiZ1g6hvawP&#10;iDRwNN3D72H4S4E36u92uf5covz//r0/jKkjKUjrAyJfMMLw1yYZx639fJHvdnkuUQqoNjYYo7Wf&#10;zcqAQ+SFo3l+UkVfLbM5fu333AsgjIHa2PjKUDPW3v1eRgQr1gfk8YzI82cnEtFc6fgo9YGSJpJn&#10;Q5qwrDz5Mzs2cATWB0QaGZHu0YDLKlgfEElC1N8bNTHJnCyyKkfrAzgSkY/kaNQf5flFVuBofYC0&#10;kAGOfBRHirwteX6RVThaH3B/inwEvVG/eX75BI7UBwh+RG5Lz1LYPL98Ir31AVNCckt6jL95fvlk&#10;eusDBEXOC7kNrYOcAW6eX55Cb32AWprI0mS/W7WIqN88vzwR6gO1OfFOrgRkaVqMv1G/yDcGvaVD&#10;jnljwCTLgTGvDdiaiPotbIl8R0uR2O4gWQoiEiKT2mB9FQPdCEbk+7AaqM2Zmvavqha5lOzX6mn8&#10;Rb6mxQn4KnO5nGwhS+MvkuPd68tfZT1ALoU8fib1o/EXaSPrBEwFyWVkUj8UrDT+Iu1knYCpIJlO&#10;ZnCyOnDzikg/mU2VdgXJdDID0zcaihyD1XNm17AbxGQamdy/qR+RMZDiqc2xvVwFyDQyO35N/YiM&#10;I1Nvc3OlnE5mSWpngshYmHe1ubYXaVmRU8m88sHoX2Q8Ud2NtKzIqfAen9rgKzIXKXIOmc47W0Ll&#10;NDLLUN/wKXIeUfrVNJCcRhSBuDVd5FyiBgzTQHIa0Xt/LP72g3MlvYZ4dcYndXRwLRguro0x4iqx&#10;n8wq3G4gOYWoFQ0HIe28i+pYzt95MmOscGa1PSM4A+mDOtvr/dzLOoCcQpR/tPunnczrf++2IvjK&#10;8O9lwNAH97Z2P4vcgS/DiQyVucc+MpvqilZ3BBh+ricy/EV2jPURjRlTsTKcqP/fJX0fUTRX00p5&#10;dIw+K79MxP8qHUAf0ashDMZkOFEBGAMg7WTe8/KVcAZEhBhhjPHZFIPPZ+L0W43+XhxD2uEZ1O5n&#10;kQ5AhhM5ACdzP1FRr0VMfpwCBWSeCSsFDHY2dYRxQaT8cE48d5w7xj7zVsqsOE/fYNlP5HhFhoIx&#10;qQ20Igt6/WBwo23+o4UBwaAj/jsyKCOFM7FV8RiRM2ZMiQwjcgD2dh+HiBjjWLu/nyBWOgQKGqfj&#10;6ABkKlGxUgcwDlIvI9MtV4vVhYZ/LNGKzRWWDCVKUbj5ZDw41Ts7Ag3/eegAZCqRA7AGMB4MZ0+b&#10;6CpizGj8zyFyAN53GUpkiOwCGgeT9+7R/16OjfHU7vNeIkOJ+tXdfTgGWjZHtoWuIq7JOtEYol35&#10;BA4iQ3HQnQv3Fydau7cZlXw7DgRnTdS979+PUgZF/BzCYHM+HKMcl3M8ujLhuOanj8HzqN3bIp65&#10;yFBIS9QGWxFGQ9opef6sgX4Vv9daaOVnMcIIo86f/F3LMSIjFIlrbvk8+Y6oHse9FRlOZKSM7PJg&#10;/I5G01dvqOIajm5gsz7QTjRmTLXJKUS5aaJCiTma58fwc4xVYBVx5Hr4XY1WDpxu7R7uxfMQGQ5L&#10;y9qAKzL3+DWj8vyrpk6sD5xP1IzBPRQ5hWjwISfw98Fgz87zX4n1gfMgyKrdsyLz/3IaTMrIiJkG&#10;+g7u193z/L1w7dYHxkLar3af9lopNSgfSDSpMXbyeXn+Xkh7RVHrV7I+8B1R+tD0j5yOaaCv+fQ8&#10;fy/WB47BtUerb9M/MoVoImMAnwYG+0l5/l6sD/RBOqx2P/YiOBM5HSZhbQDu9ZTBiDEiuu01/Oiu&#10;ef5euGfWB/KwqozGF2NIZAoMyNog3IsB++lGzTz/MawPxOAsM/fI4q9MJZPn/tSoxDz/WKwPvCeT&#10;+nliylUuBuNVG4yv+qS2UK7ZPP95WB/4YYjqM2PN6F8uITthiZjvDEZlRJ7/7vdhBtzro/WBTwg6&#10;GCuZ8YbTE7mMTA6cgXxX42ee/xoYL0+tD5DOyqTEmFdPah6QBWGi1gbnq+7mBDhX8/zX87T6AOMu&#10;e73ulJYlaFmyrx4NY7DN86/HE+oDLcbf1I8sAxOrJU2y4h4BrsE8/9rwjD61PpAt+CLmmgGGLAUD&#10;smWpvlIEY57/XuBkP6U+wLxhLtTOsybmmMZfloRca0sEzc9eORHN89+bu9cHCBpazp/x5gpTloYB&#10;2uIE0OyJyMQzz/85HK0PEATMXMH1rDgZc77rR24BTqA2iCMxEc8c5Ey8I6kDZJ5/TXDGR+sDPNuz&#10;VqScX4/hRxp/uR0M9tpgzogBT4Q+YlWAsWZS90y8vczz3wOe95G0XhHHYNwcGYPF6OOYelebV6ep&#10;RLphMh41vORImYz0PBMFfTUZyoQjJYDB7p10e3EM0z3342h94FVlDDIWODbjDDHGGZeIv+dnGHtH&#10;xz3iOI47uT0tXQ5ZYZhHGPh30vB/BkfrA1eJOePYk4+BSOlMgz1SRF6cr3wGGNKj9YFZYo6wkhD5&#10;OJiII/KzZ8k8/2eDU1/VEbjilMdAvnQlR0Cu2Mn3HFZyBBh+6gaOPXkcV09EIn4N/3O5cvxh+Pls&#10;O3zk8TAJZk1EJp45fnmFQIBxURszo8TYK+2lBh0iFUgPlVa62iTqkRNPWmCc0IUzYgzSDsqxCDgc&#10;eyKN7B0Ck4l8PQa9Ntn4e/69TDqiOieeHIXGgNLjz7hitUpAUcYkf/L/qIy7skdARE4E404KSSMv&#10;IiIiIiIiIiIiIiIiIiIiIiIiIiIiIiIiIiIiIiIiIiIiIiIiIiIiIiIiIiIiIiIiIiIiIiIiIiIi&#10;IiIiIiIiIiIiIiIiIiIiIiIiIiIiIiIiAj/4wf8FYFxUHtjMJbEAAAAASUVORK5CYIJQSwMECgAA&#10;AAAAAAAhAArAqyWYFgAAmBYAABQAAABkcnMvbWVkaWEvaW1hZ2UyLnN2Zzxzdmcgdmlld0JveD0i&#10;MCAwIDk2IDk2IiB4bWxucz0iaHR0cDovL3d3dy53My5vcmcvMjAwMC9zdmciIHhtbG5zOnhsaW5r&#10;PSJodHRwOi8vd3d3LnczLm9yZy8xOTk5L3hsaW5rIiBpZD0iSWNvbnNfU3R1ZmZlZFRveV9NIiBv&#10;dmVyZmxvdz0iaGlkZGVuIj48ZyBpZD0iSWNvbnMiPjxwYXRoIGQ9Ik02Ni45MTIgNjcuODI4QzY4&#10;LjU2NTggNjMuNjgxMiA2OC45MzkyIDU5LjEzNCA2Ny45ODQgNTQuNzczIDY5LjM4NCA1NC4zNjMg&#10;NzAuNjg0IDUzLjkzMiA3MS43OTIgNTMuNDkxIDc1LjY1MzIgNTEuOTkxNCA3Ny41Njc2IDQ3LjY0&#10;NTcgNzYuMDY4IDQzLjc4NDUgNzQuNTY4NCAzOS45MjM0IDcwLjIyMjYgMzguMDA4OSA2Ni4zNjE1&#10;IDM5LjUwODUgNjYuMzU3NyAzOS41MSA2Ni4zNTM4IDM5LjUxMTUgNjYuMzUgMzkuNTEzTDY2LjIy&#10;IDM5LjU2NUM2NS4wMjg3IDM5Ljk5MyA2My44MjM3IDQwLjM3NzcgNjIuNjA1IDQwLjcxOSA2Mi4w&#10;ODEgNDAuODY2IDYxLjU0OSA0MC45ODEgNjEuMDE1IDQxLjA3OCA2NC43OTEgMzcuNzc3MSA2Ni45&#10;NzAyIDMzLjAxNTMgNjcgMjggNjcgMjcuNTc3IDY2Ljk2MyAyNy4xNjIgNjYuOTMzIDI2Ljc0Nkw2&#10;Ny40NCAyNi40NzhDNzIuMzk1MSAyNC4wMzkgNzQuNDM0OSAxOC4wNDQ5IDcxLjk5NTkgMTMuMDg5&#10;OCA2OS41NTY5IDguMTM0NjggNjMuNTYyOCA2LjA5NDk0IDU4LjYwNzcgOC41MzM5MSA1Ny4yODMy&#10;IDkuMTg1ODYgNTYuMTE5NCAxMC4xMjMgNTUuMiAxMS4yNzhMNTUuMTY3IDExLjMzOUM1MC41NTg2&#10;IDkuNTU1MDEgNDUuNDUwNCA5LjU1NTAxIDQwLjg0MiAxMS4zMzlMNDAuODEgMTEuMjhDMzcuMzY5&#10;OSA2Ljk1OTM2IDMxLjA3ODcgNi4yNDU1MSAyNi43NTggOS42ODU1NiAyMi40Mzc0IDEzLjEyNTYg&#10;MjEuNzIzNSAxOS40MTY5IDI1LjE2MzYgMjMuNzM3NSAyNi4wODI1IDI0Ljg5MTcgMjcuMjQ1NSAy&#10;NS44MjgyIDI4LjU2OSAyNi40OEwyOS4wNjkgMjYuNzQ0QzI5LjAzOSAyNy4xNjEgMjkuMDAyIDI3&#10;LjU3NyAyOS4wMDIgMjguMDAyIDI5LjAzMTcgMzMuMDE1NiAzMS4yMDkzIDM3Ljc3NiAzNC45ODMg&#10;NDEuMDc3IDM0LjQ1NiA0MC45NzcgMzMuOTMyIDQwLjg2NyAzMy40MTUgNDAuNzIyIDMyLjE5NjMg&#10;NDAuMzggMzAuOTkwMyAzOS45OTUgMjkuNzk3IDM5LjU2NyAyNS45Mzc3IDM4LjA2MjYgMjEuNTg5&#10;NiAzOS45NzE1IDIwLjA4NTIgNDMuODMwOCAxOC42MDA0IDQ3LjYzOTYgMjAuNDM5MyA1MS45MzU5&#10;IDI0LjIyIDUzLjQ5MSAyNS4zMiA1My45MzIgMjYuNjMzIDU0LjM2MyAyOC4wMjggNTQuNzczIDI3&#10;LjA1NzggNTkuMTcyNiAyNy40NDYyIDYzLjc2MyAyOS4xNDIgNjcuOTM3TDIzLjU3NCA3MS4xMTlD&#10;MTkuMTI2MyA3My41ODU3IDE3LjMzMjQgNzkuMDY0NCAxOS40NiA4My42ODQgMjEuNzUxMiA4OC40&#10;MDQgMjcuNDM0OSA5MC4zNzI5IDMyLjE1NDkgODguMDgxNiAzMi4zNDYyIDg3Ljk4ODggMzIuNTM0&#10;NCA4Ny44ODk1IDMyLjcxOSA4Ny43ODRMNDQuOTg1IDgwLjc3NUM0Ni45ODQxIDgxLjEyMTcgNDku&#10;MDI3OSA4MS4xMjE3IDUxLjAyNyA4MC43NzVMNjMuMDEgODcuNjE4QzY0LjUyOTcgODguNDg2MyA2&#10;Ni4yNDk4IDg4Ljk0MjcgNjggODguOTQyIDczLjIxMDUgODguOTk4MyA3Ny40ODAxIDg0LjgyIDc3&#10;LjUzNjQgNzkuNjA5NSA3Ny41NzM2IDc2LjE2MTUgNzUuNzI2OSA3Mi45Njc4IDcyLjcyIDcxLjI4&#10;TDY2Ljg3IDY3LjkzOVpNNjQuOTEyIDE5LjgyOEM2My45NTY1IDE4LjA2MjggNjIuNzE1IDE2LjQ2&#10;ODEgNjEuMjM4IDE1LjEwOUw2MS4yOCAxNS4wODNDNjIuNjI0NiAxNC4xMjM0IDY0LjQ5MjUgMTQu&#10;NDM1NCA2NS40NTIxIDE1Ljc4IDY2LjMwMjMgMTYuOTcxMyA2Ni4xNjU2IDE4LjYwMjggNjUuMTI5&#10;IDE5LjYzNlpNNjMuMDEyIDkuNTI4QzY0LjgyNjIgOS41MjE5OSA2Ni41ODcyIDEwLjEzOTkgNjgg&#10;MTEuMjc4IDcxLjQ0NyAxNC4wMjcgNzIuMDEyOCAxOS4wNDk3IDY5LjI2MzkgMjIuNDk2NyA2OC41&#10;NTU4IDIzLjM4NDYgNjcuNjY2MyAyNC4xMTEyIDY2LjY1NSAyNC42MjggNjYuNDUxOSAyMy42Mzc1&#10;IDY2LjE2MTEgMjIuNjY3IDY1Ljc4NiAyMS43MjhMNjYuNDg2IDIxLjExQzY4LjQ2OCAxOS4xOTUx&#10;IDY4LjUyMjQgMTYuMDM2MSA2Ni42MDc2IDE0LjA1NDEgNjQuOTAwOSAxMi4yODc2IDYyLjE2MjUg&#10;MTIuMDI1OCA2MC4xNTIgMTMuNDM3TDU5LjU5NCAxMy43NzNDNTguNzk0NiAxMy4xNzk3IDU3Ljk1&#10;IDEyLjY0OTcgNTcuMDY4IDEyLjE4OCA1OC41Nzg0IDEwLjQ5MzIgNjAuNzQwOSA5LjUyNDYgNjMu&#10;MDExIDkuNTI2Wk0yNi43NiAyMi41MTVDMjQuMDA1MiAxOS4wNjU5IDI0LjU2NDUgMTQuMDM3MyAy&#10;OC4wMSAxMS4yNzggMzEuMzE0NCA4LjYyODMgMzYuMTEzNiA5LjAyMzQ4IDM4Ljk0IDEyLjE3OCAz&#10;OC4wNTcgMTIuNjQwNCAzNy4yMTE0IDEzLjE3MSAzNi40MTEgMTMuNzY1TDM1Ljg5MyAxMy40NTRD&#10;MzMuODc4NSAxMi4wMzI5IDMxLjEzMDQgMTIuMjg0MSAyOS40MDcgMTQuMDQ3IDI3LjQ5MSAxNi4w&#10;Mjg3IDI3LjU0NDMgMTkuMTg4NCAyOS41MjYgMjEuMTA0MyAyOS41MzY2IDIxLjExNDYgMjkuNTQ3&#10;MyAyMS4xMjQ4IDI5LjU1OCAyMS4xMzVMMzAuMjE3IDIxLjcxNkMyOS44NDEzIDIyLjY1NDkgMjku&#10;NTUwMiAyMy42MjU0IDI5LjM0NyAyNC42MTYgMjguMzQ3NCAyNC4xMDQgMjcuNDY2MiAyMy4zODgz&#10;IDI2Ljc2IDIyLjUxNVpNMzAuOTE1IDE5LjY3QzI5LjcyODEgMTguNTMxNCAyOS42ODkgMTYuNjQ2&#10;MiAzMC44Mjc2IDE1LjQ1OTQgMzEuMzkwNSAxNC44NzI2IDMyLjE2ODkgMTQuNTQxNSAzMi45ODIg&#10;MTQuNTQzIDMzLjYyMDcgMTQuNTQ1MSAzNC4yNDMzIDE0Ljc0MyAzNC43NjYgMTUuMTEgMzMuMjkg&#10;MTYuNDY5MSAzMi4wNDkgMTguMDYzIDMxLjA5MyAxOS44MjdaTTMxIDI4QzMxIDE5LjE3OCAzOC42&#10;MjYgMTIgNDggMTIgNTcuMzc0IDEyIDY1IDE5LjE3OCA2NSAyOCA2NSAzNi44MjIgNTcuMzc0IDQ0&#10;IDQ4IDQ0IDM4LjYyNiA0NCAzMSAzNi44MjIgMzEgMjhaTTMwLjk3NCA2Ny4xMjhDMjkuNDQyNyA2&#10;My4zNDQzIDI5LjA5NjUgNTkuMTg0OCAyOS45ODEgNTUuMkwzMC4xNDYgNTQuNDUxIDMwLjY4OCA1&#10;Mi40OThDMzAuODQxNCA1MS45Njc0IDMwLjUzNTYgNTEuNDEzIDMwLjAwNSA1MS4yNTk3IDI5LjQ3&#10;NDQgNTEuMTA2MyAyOC45MiA1MS40MTIxIDI4Ljc2NjYgNTEuOTQyNyAyOC43NjQ3IDUxLjk0OTQg&#10;MjguNzYyOCA1MS45NTYyIDI4Ljc2MSA1MS45NjNMMjguNTIgNTIuODI4QzI3LjA5NiA1Mi40MDgg&#10;MjUuODk4IDUyLjAwNSAyNC45NjMgNTEuNjI4IDIyLjE0MyA1MC40OTg5IDIwLjc3MjQgNDcuMjk3&#10;NSAyMS45MDE1IDQ0LjQ3NzUgMjMuMDMwNiA0MS42NTc1IDI2LjIzMiA0MC4yODY4IDI5LjA1MiA0&#10;MS40MTZMMjkuMDg1IDQxLjQyOSAyOS4xMTkgNDEuNDQxQzMwLjM1MiA0MS44ODQgMzEuNjE5IDQy&#10;LjI4NyAzMi44NzMgNDIuNjQxIDM0LjYxODMgNDMuMTIwMiAzNi40MTczIDQzLjM3NTkgMzguMjI3&#10;IDQzLjQwMiA0NC4yODQyIDQ2Ljg2IDUxLjcxNzggNDYuODYgNTcuNzc1IDQzLjQwMiA1OS41OSA0&#10;My4zNzczIDYxLjM5NDYgNDMuMTIxNiA2My4xNDUgNDIuNjQxIDY0LjQwNCA0Mi4yODggNjUuNjY2&#10;IDQxLjg4NSA2Ni44OTYgNDEuNDQxTDY2LjkzNiA0MS40MjcgNjYuOTc1IDQxLjQxMSA2Ny4wNzUg&#10;NDEuMzcxQzY5LjkwNzEgNDAuMjcyOCA3My4wOTMzIDQxLjY3ODQgNzQuMTkxNSA0NC41MTA1IDc1&#10;LjI4OTcgNDcuMzQyNiA3My44ODQxIDUwLjUyODggNzEuMDUyIDUxLjYyNyA3MC4wODEgNTIuMDEz&#10;IDY4Ljg5MSA1Mi40MTQgNjcuNTIyIDUyLjgxN0w2Ny4yODQgNTEuOTYxQzY3LjEzNjMgNTEuNDI4&#10;NiA2Ni41ODQ5IDUxLjExNjggNjYuMDUyNSA1MS4yNjQ1IDY1LjUyMDEgNTEuNDEyMiA2NS4yMDgz&#10;IDUxLjk2MzYgNjUuMzU2IDUyLjQ5Nkw2NS43MzkgNTMuODcyIDY2LjAzMSA1NS4xOThDNjYuOTE5&#10;MyA1OS4yMDE1IDY2LjU2NTYgNjMuMzgwNyA2NS4wMTcgNjcuMTc4TDY0Ljc2MiA2Ny44MDUgNjMu&#10;OTcyIDY5LjU4OUM2My43MzYyIDcwLjA4ODQgNjMuOTQ5OCA3MC42ODQ0IDY0LjQ0OTIgNzAuOTIw&#10;MiA2NC45NDg3IDcxLjE1NjEgNjUuNTQ0NyA3MC45NDI0IDY1Ljc4MDUgNzAuNDQzIDY1Ljc4NzQg&#10;NzAuNDI4NSA2NS43OTM5IDcwLjQxMzggNjUuOCA3MC4zOTlMNjYuMDc0IDY5Ljc4IDcxLjcyNyA3&#10;My4wMTFDNzUuMzE1MSA3NS4wMDc3IDc2LjYwNTIgNzkuNTM1IDc0LjYwODYgODMuMTIzMSA3My4y&#10;NzcgODUuNTE1OSA3MC43MzggODYuOTgzMSA2OCA4Ni45NDIgNjYuNTk3MiA4Ni45NDIxIDY1LjIx&#10;ODcgODYuNTc2NyA2NCA4NS44ODJMNTMuNzg0IDgwLjA0M0M1NC4zODY2IDc5Ljc5ODEgNTQuOTYx&#10;OCA3OS40OTA0IDU1LjUgNzkuMTI1IDU1Ljk2NTUgNzguODI3NyA1Ni4xMDE4IDc4LjIwOTQgNTUu&#10;ODA0NSA3Ny43NDQgNTUuNTA3MiA3Ny4yNzg1IDU0Ljg4ODkgNzcuMTQyMiA1NC40MjM1IDc3LjQz&#10;OTQgNTQuNDA3NyA3Ny40NDk1IDU0LjM5MjIgNzcuNDYgNTQuMzc3IDc3LjQ3MSA1My40MDE3IDc4&#10;LjEyMjQgNTIuMjk0MSA3OC41NDkzIDUxLjEzNCA3OC43MjFMNTAuNjg1IDc4LjhDNDguOTEyMyA3&#10;OS4xMDggNDcuMDk5NyA3OS4xMDggNDUuMzI3IDc4LjhMNDUuMDcyIDc4Ljc1NiA0NC45MTMgNzgu&#10;NzNDNDMuNzUxNyA3OC41NTUgNDIuNjQzNSA3OC4xMjUgNDEuNjY4IDc3LjQ3MSA0MS4yMiA3Ny4x&#10;NDgxIDQwLjU5NSA3Ny4yNDk1IDQwLjI3MiA3Ny42OTc1IDM5Ljk0OTEgNzguMTQ1NSA0MC4wNTA1&#10;IDc4Ljc3MDUgNDAuNDk4NSA3OS4wOTM0IDQwLjUxMzcgNzkuMTA0NCA0MC41MjkyIDc5LjExNDkg&#10;NDAuNTQ1IDc5LjEyNSA0MS4wNzg1IDc5LjQ4NjYgNDEuNjQ4MyA3OS43OTE1IDQyLjI0NSA4MC4w&#10;MzVMMzEuNzI3IDg2LjA0M0MyOC4xMzEgODguMDk4OCAyMy41NDk0IDg2Ljg1MDMgMjEuNDkzNiA4&#10;My4yNTQzIDIxLjQwOTcgODMuMTA3NiAyMS4zMzA4IDgyLjk1ODEgMjEuMjU3IDgyLjgwNiAxOS41&#10;NzY3IDc5LjEzNSAyMS4wMjE4IDc0Ljc4OTYgMjQuNTY2IDcyLjg1NkwyOS45NjYgNjkuNzcxIDMw&#10;LjI0NyA3MC40MDVDMzAuNDA3IDcwLjc2NjMgMzAuNzY0OCA3MC45OTk1IDMxLjE2IDcxIDMxLjI5&#10;NzkgNzAuOTk5NyAzMS40MzQyIDcwLjk3MDQgMzEuNTYgNzAuOTE0IDMyLjA2NDcgNzAuNjkwMiAz&#10;Mi4yOTI1IDcwLjA5OTggMzIuMDY5IDY5LjU5NVoiLz48Y2lyY2xlIGN4PSI0MC4wMDYiIGN5PSIy&#10;Ni41MjgiIHI9IjIiLz48cGF0aCBkPSJNNDguMDA2IDQxLjUyOEM1Mi4yNTUgNDEuNTI4IDU1Ljcx&#10;MiAzOC4zODggNTUuNzEyIDM0LjUyOCA1NS43MTIgMzAuNjY4IDUyLjI1NSAyNy41MjggNDguMDA2&#10;IDI3LjUyOCA0My43NTcgMjcuNTI4IDQwLjMgMzAuNjY5IDQwLjMgMzQuNTI4IDQwLjMgMzguMzg3&#10;IDQzLjc1NyA0MS41MjggNDguMDA2IDQxLjUyOFpNNDguMDA2IDI5LjUyOEM1MS4xNTIgMjkuNTI4&#10;IDUzLjcxMiAzMS43NzEgNTMuNzEyIDM0LjUyOCA1My43MTIgMzcuMjg1IDUxLjE1MiAzOS41Mjgg&#10;NDguMDA2IDM5LjUyOCA0NC44NiAzOS41MjggNDIuMyAzNy4yODUgNDIuMyAzNC41MjggNDIuMyAz&#10;MS43NzEgNDQuODU5IDI5LjUyOCA0OC4wMDYgMjkuNTI4WiIvPjxjaXJjbGUgY3g9IjU2LjAwNiIg&#10;Y3k9IjI2LjUyOCIgcj0iMiIvPjxwYXRoIGQ9Ik00OC4wMDYgMzUuMDI4QzQ5LjExODQgMzQuOTI5&#10;NyA0OS45NDA1IDMzLjk0ODIgNDkuODQyMiAzMi44MzU4IDQ5Ljc0MzggMzEuNzIzNSA0OC43NjI0&#10;IDMwLjkwMTQgNDcuNjUgMzAuOTk5NyA0Ni42MDYzIDMxLjA5MTkgNDUuODA1OSAzMS45NjYyIDQ1&#10;LjgwNiAzMy4wMTQgNDUuODYwNiAzNC4xNzYyIDQ2Ljg0MzUgMzUuMDc2IDQ4LjAwNiAzNS4wMjha&#10;Ii8+PC9nPjwvc3ZnPlBLAwQKAAAAAAAAACEAfZ018a0XAACtFwAAFAAAAGRycy9tZWRpYS9pbWFn&#10;ZTMucG5niVBORw0KGgoAAAANSUhEUgAAAYAAAAGACAYAAACkx7W/AAAAAXNSR0IArs4c6QAAAARn&#10;QU1BAACxjwv8YQUAAAAJcEhZcwAAOw4AADsOAcy2oYMAABdCSURBVHhe7d2BkWPZbYXhDUEhOASH&#10;oBAcgkNwCM7AISgEheAQHIJDUAhyw1pWHc0edhO8IAE8/l/VqVJpe3ruoO8Dmo/k5W8AAAAAAAAA&#10;AAAAAAAAAAAAAAAAAAAAAAAAAAAAAAAAAAAAAAAAAAAAAAAAAAAAAAAAAAAAAAAAAAAAAAAAAAAA&#10;AAAAAAAAAAAAAAAAAAAAAAAAAAAAAAAAAAAAAAAAAAAAAAAAAAAAAAAAAAAAAAAAcFn/+nsAAB8k&#10;Gv/ffg9DAAA+xK35/13y568AAC4sGv2vzZ8hAAAX913zv+XfvgIAuJB//8pPzf+W+FoAwAX8x1ce&#10;bf63xJ8BACwWjdw1+EfCEACApU6a/y3/+RUAwCLRuF1DfyYMAQBY4r++4hr5Sf7yFQDAUH/6SjRq&#10;18Bd/uf3uP/m8t9fAQAM80zz/5evxJ9jCADAUtHE//oV17BdouHHn7mJ/x2N3X2tC0MAAAbINv9o&#10;3tr8VWYIxBABADSpbP432SHw0/cDABTLNv94fuDRZp19LoEhAABvEk/eZp64jZeFZpt0Zgj871di&#10;TQCAF4qz/KPhukbs8kzzv8m8nyDOGuKDZQDgRZ5p/qcy7yhmCADAC7hP8fouFc3/hiEAAE2yzf8V&#10;Z/dkD5bj08UA4NAjn+KleeWHucRa3N95LwwBAHhSpvnH173jk7yyQ4CPmASApMxHOMbXvbPRZocA&#10;HzEJAA+K++1Tm/9NPC/h1nMvfLoYAPwg82RrV/O/yT45zRAAgDs2Nf+bCa9QAoDVNr/WPo6BYAgA&#10;wBMyRy5MPXcnjpvInE8UZw0BwMeKpvnMp3hNlR0CfLAMgI90teZ/wxAAgG9Ekzz5CMfpYq2ZD5Zh&#10;CAD4CNnmH81xU/NXmSEQQw4ALuuTmv9Ndghs//cCwB9EY8s0w3h+4CrNMPtcB0MAwGXEk7eZJ0ZP&#10;PsVrqswQ4CMmAVxCvGHrXR/hOF3m/Q7T3uwGACnPNP+r49PFAFxeNK7M8Qif0PxvGAIALivb/LvO&#10;xol1djXXzMF3ET5dDMB4mU/xinR9WMptSHX+hp39YBmGAICx4njmR5t/fF1389f1dDXX7BCYcAQ2&#10;APyTyR/hqL57hLJlCPARkwDGiPvZG5r/I49Qupprdgjw6WIA2m35FK/MkJp0a+q7MAQAtLli87+l&#10;q7lmhwCfLgbg7ba8lj0zpH5NV3ONYyAYAgBGyhxp0HmuzUnzv6WrucZxGJnzk+KsIQB4mWhKWz7F&#10;K/MI5ad0NdfsEIjTVgGg3Kbmn1nno+lqrgwBAK2iCW34CMdnhtSG5soQANAi2/yj+XQ1/+yQikco&#10;m5pr/N1uTS7xbwKAp125+es6439vaa7ZdXb8PAAsl22Kceulo9nE31k1pLY01+xtrq51Algobo1s&#10;+BSvyuZ/c/JI4p0yQ4CPmATwkHjD1obmHw0tGrBbk0vmEUqmuXa+yS3zfozOdQJY4Jnm3+EdQ2pL&#10;c2UIADgWjSFz/MCm5v+sLc11y7EcAAbKNv+u4xE6hlS2uXZ9pkD22IuudQIYJBpBpqluOSq5ckht&#10;aa7ZzxRgCAAf7JEPSLklvq7zw1Iyzf8VRzlnm2vX0ddb1gmgUTTJDc0//t4p68w2186B6dZzL13r&#10;BNAg2/w3fJDLq5v/Tba5vuLRyCO2rBPAG8WF7hqAy6bm/851xvMRbh330tVct6wTwBtsav5uTS5d&#10;67zqK6e61gnghbIvZ4zG0WHLkArZ5tr13ol41zRDAPhQmTc0dZ4bs+WNVyp7JEWcR9Qh3gmdPToD&#10;wGJx0WdPjuxo/tl1dg4pJ9tctwyBrnUCOHTV5t+1zp8wBACMEBf5hmONt6zzUdnmGl/bIbtOhgCw&#10;xJamumWdz4iG6f4NLp3/ruw6AQyWbarRADY0/651nrjqENj2cwA+QlyYmYs57rt3XMzZdW5s/jdb&#10;ntjOPgfDEAAGicbx6g9IqZBdZ9eQqpRprp0vbd0yrACIaBgbmv+Wdb7Clvc3bHwfBvCxnmmqHbas&#10;85W2vBObIQAsEBdeXIDuwnTpbP4b1vkOmSEQiRM9O2wZVsBHyjbVrrNdtqzzneLsIvdvv5euIZA5&#10;kynStU7go8SFlmmqnR9KsmGdHaI2rgb3suWDZRgCwAvFb4+PNtX4uq7GEX/vhnV2uuoQ6DydFbis&#10;eEi+oalm1/nJDSPbXKO2HbYMK+CStjRVmn/eludJtgwr4FLiQnIXmEt383drcqH5/7NNT+q79dwL&#10;QwA4sKWpZl82SPP/o2feJd2BV3YBb5BtqnFhduCNQ3Xinc9x1o6rnUuck9QhhhVDAHiRTFON3xo7&#10;zmWJZsX5MfU2DYHMOrsesQBrZJtqXIAbmn/XOrfaMgS2rBMYb1Pzv+oHuUwTDdPV1CXq3IEhABza&#10;0lRp/u+XHQJd+4IhADxhS1PNrjMu8o51XlH2uZauum94xAKMsaWpxt+Zubjj30Tzr5UZAp2vtsoO&#10;AfYJPlK2qUYD6LhY4nmG7Fn+XNSvseUlt9nnstgv+Chbmmo0EJr/LFveH5K9bcWrxPARtjTVZ9aJ&#10;98gMgUic49NhyyMW4C22NNVYZ+adnjT/94sTN93P4l4YAkCjLU01GkVmnbzNv0/2hM4tZ0UxBHAp&#10;2ebf1VSzzZ9z3/tlh0Dn50S49dxL1yMWoNSWphp/76PrjK+j+c+RHQJdxzRn18kQwGpbmmo0hMw6&#10;Oc55nniU6X5e97JlCLDXsFK2qdL8cWrTrUa3nnvh0SZW2dJUY51uTS40/x02vdjAredeuh6xAClb&#10;mmr2lRk0/z3iTVUbDmfbctsKeMiW5p95bXa8byEuVOwSbx7cMgQyj1h42TFGyv5G3fEKh2gK2XNa&#10;eIv+XgwB4A02nHtC8/9M8XPPntDZIXvbKvYy0GpLU4118kEuny07BDp+/vF3ZoZA1yMWgOaPdTbs&#10;A4YAxtvSVLPrjIupY514n+ztyo4XADAEMNam5p+5iKIx0Pw/w5YTOrO3rYCXyjb/rt+o41ZT9thp&#10;mv9nueoQYB/jJWJjZTZj12/UcaHS/PGI7EuXu4ZA9rk29jNKbfmN+pnmj8+WefNipOuEzg3PXeCC&#10;tvxGHevMvJmG5o+bLSd0xp5163HpfMSCi9jyG3VcwJnmzzsp8avsEOg6oZMhgLfY8ht1pvnH13G0&#10;Lu7ZMgS2PHeBpbLNv+s36rgAaf6oFHvf7Z976Tqhc8tzF1gmezulq6nGBZBp/hznjEdt+QUo9rRb&#10;z70wBPCtLb9Rbzl2GnttGQLZ21ZcC7Cyv1HT/HF12Zc/x5skO2x57gJDbbmdkn3yi4e8OBUvac4c&#10;KdJ1Lk92CMQ1D6z5jTrz8rf4ra3j5FFc05YhsOUJbAyxofnHxZd9KzzNH9U2DYFHH81Hup67QLMN&#10;t1No/phmw+FsDAF8K3uuSEdTjQtnw7HT+DwbhkBcs5lHLNETcHFbfqOm+WO6Lb9EZYZA120rvMFV&#10;m39sWpo/OmSup7glE7dm3o0hgHRT7fqNOrtZ4wKk+aPThsPZGAIfbEvzj0cb2ZNHaf6YIPuCio4h&#10;ELLPXWC5bPPvup0SFwTNH5tlhkCk602K2SHAdbZU/OAyD/tiUGxp/sBEccSC27P30jUEss8FMgSW&#10;2XI7JZo/r1fGlWSPZOg6lyf7Kqau21ZI2nI7JS6UTPPnbevYYssQiGvfrcel87kLPGjL7ZRM84+v&#10;4/RCbJMdAl2/4DAELiJ+MJnfqLuafzRzmj8+QVyTbl/fS9ctzi2vYsId2ebftdHit5xM8+csf2y3&#10;5drMDIFIPMLBAFvupW84eRR4hXhRRuYajSdoO8Q159ZzLwyBZltup9D88emyL8vuejdu9rkLrtUm&#10;2dspXc0/e3+R3ypwVVcdAjxP92Zb7qVnX2vccfgc8E5XHQJdt5Y/zobbKbHJs+82pPnjk2SPZOiQ&#10;fRUTQ+DFaP7AdWw4l2fLq5gub8O99NigG04eBabYcL0wBJptuJeebf7x2w/NH8hd39GIoyG/W/SU&#10;GEBuTS7xb8KhaJAbbqfQ/IEzG45kiGs2MwS6nsC+hE3NP/ubAc0f+COGAP5fFHnDvcEYOBtOHgW2&#10;2PJcH0PgRbY0//jtg+YP1Mu82i/S9ebJaOxuPS7Rp/CDbPPvupeefVVA18mjwFbZN2J1vdkzOwT4&#10;JfCOKEzmYVUMig3Nn5eEAc/JDoGuIxmyz1UyBH6x5V56bMhM8+edgcCZ7BDouuYyQyB6XccT2CNt&#10;uZceDzEfbf7xdRwQBdSIHuGus3vpGgLRm9x6XKJHfPwQeKb5d4gNRfMH+kSvePQajHTdemUIPCj7&#10;A93S/LuejAKubkvPyL6U9eOGQPZeetc0j+bv1uNC8wdeL3skQ9dr8DNDIBI98SNseSKV5g/MlH3F&#10;YNcQiFvBbj33cvkhEAV5tPnH13XdS88+hPuY6Q0MsWUIRG9w67mXyz5/uOWJ1MzLuSId5w8B+McQ&#10;cNfkvcTA6MAQ+JJ9Aufdv1XHZso2/wiAPu6a/C4db8TK9L74usveTp46BGJDZI6g0ADo467Jn/LO&#10;IUDz/8W0IXDS/CMA+rhr8pHE+49effuW5n/HlCFw2vwjAPq4a/LRRA+KXvQKNP8fdA+BiuYfAdDH&#10;XZOZvGII0Pwf1DUEovlnXkL2XQD0cddkNpVDgOaf9O4hkD159KcA6OOuyWdz2lto/k961xCIvyd7&#10;+Jz7/zUA+rhrUhNN1v3/93LSW2j+B149BLLf/3aQlPtvGgB93DWpCdEr3H+7l+wbsWj+RV41BLLf&#10;Vw+fc/9dA6CPuyY1N68aAjT/YtVDIP575vv9evic+xoNgD7umtSo6C3ua+7lp4Moaf4vUjUEouCZ&#10;H5Cb+u5rNQD6uGtS86tsb7l3FD3N/8VOh0DV4XPu6zUA+rhrUuOcDgGa/5s8OwSyzf+7H5D7MxoA&#10;fdw1qbkn+3LwOCgy0PzfLDsEMid6PvIDcn9OA6CPuyY138m+ITQ+U4Dm3yA7BB7Joz8g92c1APq4&#10;a1Lzk8pTAW6h+b9A5RCI7xPf7xHuz2sA9HHXpOYRlUOA5v9CFUMgewys+x4aAH3cNanJiFs87ns8&#10;Gpr/G5wMgZjy2TPA3ffRAOjjrklN1rNDgOb/Rs8MgWeaf3DfSwOgj7smNc/IfjQszb9BZghE84/7&#10;fM9w308DoI+7JjXPenQI0PwbPTIE4iHds80/uO+pAdDHXZOaEz+dBkzzH+C7IXDa/IP7vhoAfdw1&#10;qTkV7wJ235fmP4gbAvEQ7rT5B/2eLgD6uGtSU+HXIUDzH0iHQDx0q2j+QX/wLgD6uGtSUyXOCovv&#10;R/MfLIbAvdP7nvXrhvo1APq4a1JTKc4ao/l/GLepNAD6uGtSAxxxm0oDoI+7JjXAEbepNKgV91iv&#10;HNRy16QGOOI2lQa1XI2vFNRyNdYAR9ym0qCWq/GVglquxhrgiNtUGtRyNb5SUMvVWAMccZtKg1qu&#10;xlcKarkaa4AjblNpUMvV+EpBLVdjDXDEbSoNarkaXymo5WqsAY64TaVBLVfjKwW1XI01wBG3qTSo&#10;5WqsiTOeJsetWYNarsYa4IjbVBrUcjXWTOfWrEEtV2MNcMRtKg1quRprpnNr1qCWq7EGOOI2lQa1&#10;XI0107k1a1DL1VgDHHGbSoNarsaa6dyaNajlaqwBjrhNpUEtV2PNdG7NGtRyNdYAR9ym0qCWq7Fm&#10;OrdmDWq5GmuAI25TaVDL1VgznVuzBrVcjTXAEbepNKjlaqyZzq1Zg1quxhrgiNtUGtRyNdZM59as&#10;QS1XYw1wxG0qDWq5Gmumc2vWoJarsQY44jaVBrVcjTXTuTVrUMvVWAMccZtKg1quxprp3Jo1qOVq&#10;rAGOuE2lQS1XY810bs0a1HI11gBH3KbSoJarsWY6t2YNarkaa4AjblNpUMvVWDOdW7MGtVyNNcAR&#10;t6k0qOVqrJnOrVmDWq7GGuCI21Qa1HI11kzn1qxBLVdjDXDEbSoNarkaa6Zza9aglquxBjjiNpUG&#10;tVyNNdO5NWtQy9VYAxxxm0qDWq7GmuncmjWo5WqsAY64TaVBLVdjzXRuzRrUcjXWAEfcptKglqux&#10;Zjq3Zg1quRprgCNuU2lQy9VYM51bswa1XI01wBG3qTSo5Wqsmc6tWYNarsYa4IjbVBrUcjXWTOfW&#10;rEEtV2MNcMRtKg1quRprpnNr1qCWq7EGOOI2lQa1XI0107k1a1DL1VgDHHGbSoNarsaa6dyaNajl&#10;aqwBjrhNpUEtV2PNdG7NGtRyNdYAR9ym0qCWq7FmOrdmDWq5GmuAI25TaVDL1VgznVuzBrVcjTXA&#10;EbepNKjlaqyZzq1Zg1quxhrgiNtUGtRyNdZM59asQS1XYw1wxG0qDWq5Gmumc2vWoJarsQY44jaV&#10;BrVcjTXTuTVrUMvVWAMccZtKg1quxprp3Jo1qOVqrAGOuE2lQS1XY810bs0a1HI11gBH3KbSoJar&#10;sWY6t2YNarkaa4AjblNpUMvVWDOdW7MGtVyNNcARt6k0qOVqrJnOrVmDWq7GGuCI21Qa1HI11kzn&#10;1qxBLVdjDXDEbSoNarkaa6Zza9aglquxBjjiNpUGtVyNNdO5NWtQy9VYAxxxm0qDWq7GmuncmjWo&#10;5WqsAY64TaVBLVdjzXRuzRrUcjXWAEfcptKglquxZjq3Zg1quRprgCNuU2lQy9VYM51bswa1XI01&#10;wBG3qTSo5Wqsmc6tWYNarsYa4IjbVBrUcjXWTOfWrEEtV2MNcMRtKg1quRprpnNr1qCWq7EGOOI2&#10;lQa1XI0107k1a1DL1VgDHHGbSoNarsaa6dyaNajlaqwBjrhNpUEtV2PNdG7NGtRyNdYAR9ym0qCW&#10;q7FmOrdmDWq5GmuAI25TaVDL1VgznVuzBrVcjTXAEbepNKjlaqyZzq1Zg1quxhrgiNtUGtRyNdZM&#10;59asQS1XYw1wxG0qDWq5Gmumc2vWoJarsQY44jaVBrVcjTXTuTVrUMvVWAMccZtKg1quxprp3Jo1&#10;qOVqrAGOuE2lQS1XY810bs0a1HI11gBH3KbSoJarsWY6t2YNarkaa4AjblNpUMvVWDOdW7MGtVyN&#10;NcARt6k0qOVqrJnOrVmDWq7GGuCI21Qa1HI11kzn1qxBLVdjDXDEbSoNarkaa6Zza9aglquxBjji&#10;NpUGtVyNNdO5NWtQy9VYAxxxm0qDWq7GmuncmjWo5WqsAY64TaVBLVdjzXRuzRrUcjXWAEfcptKg&#10;lquxZjq3Zg1quRprgCNuU2lQy9VYM51bswa1XI01wBG3qTSo5Wqsmc6tWYNarsYa4IjbVBrUcjXW&#10;TOfWrEEtV2MNcMRtKg1quRprpnNr1qCWq7EGOOI2lQa1XI0107k1a1DL1VgDHHGbSoNarsaa6dya&#10;NajlaqwBjrhNpUEtV2PNdG7NGtRyNdYAR9ym0qCWq7FmOrdmDWq5GmuAI25TaVDL1VgznVuzBrVc&#10;jTXAEbepNKjlaqyZzq1Zg1quxhrgiNtUGtRyNdZM59asQS1XYw1wxG0qDWq5Gmumc2vWoJarsQY4&#10;4jaVBrVcjTXTuTVrUMvVWAMccZtKg1quxprp3Jo1qOVqrAGOuE2lQS1XY810bs0a1HI11gBH3KbS&#10;oJarsWY6t2YNarkaa4AjblNpUMvVWDOdW7MGtVyNNcARt6k0qOVqrJnOrVmDWq7GGuCI21Qa1HI1&#10;1kzn1qxBLVdjDXDEbSoNarkaa6Zza9aglquxBjjiNpXmT6Q0rsaa6dyaNajlaqwBjrhNRfoynVsz&#10;6QtwxG0q0pfp3JpJX4AjblORvkzn1kz6Ahxxm4r0ZTq3ZtIX4IjbVKQv07k1k74AR9ymIn2Zzq2Z&#10;9AU44jYV6ct0bs2kL8CRv5FRmc41IdIXAAAAAAAAAAAAAAAAAAAAAAAAAAAAAAAAAAAAAAAAAAAA&#10;AAAAAAAAAAAAAAAAAAAAAAAAAAAAAAAAAAAAAAAAAAAAAAAAAAAAAAAAAAAAAAAAAAAAAAAAAADw&#10;Fr/99n/0t/ywLE//dQAAAABJRU5ErkJgglBLAwQKAAAAAAAAACEA4/8TbtEBAADRAQAAFAAAAGRy&#10;cy9tZWRpYS9pbWFnZTQuc3ZnPHN2ZyB2aWV3Qm94PSIwIDAgOTYgOTYiIHhtbG5zPSJodHRwOi8v&#10;d3d3LnczLm9yZy8yMDAwL3N2ZyIgeG1sbnM6eGxpbms9Imh0dHA6Ly93d3cudzMub3JnLzE5OTkv&#10;eGxpbmsiIGlkPSJJY29uc19Ib21lX00iIG92ZXJmbG93PSJoaWRkZW4iPjxnIGlkPSJJY29ucyI+&#10;PHBhdGggZD0iTTYuNTY3IDUxLjk1OCAxMy4wNTYgNTguNDQ2IDE4IDUzLjc2NCAxOCA4NS45NzYg&#10;NDMgODUuOTg2IDQzIDYxLjAxNyA1MyA2MS4wMTcgNTMgODUuOTkgNzggODYgNzggNTMuNzIyIDgy&#10;Ljk2OSA1OC40MjIgODkuNDMzIDUxLjk1OSA0OCAxMi42Wk03NiA4NCA1NSA4My45OTEgNTUgNTku&#10;MDE3IDQxIDU5LjAxNyA0MSA4My45ODUgMjAgODMuOTc3IDIwIDUxLjg3IDQ4IDI1LjM1NCA3NiA1&#10;MS44MzFaTTEzLjA5NCA1NS42NTYgOS40MzMgNTIgNDggMTUuMzU2IDg2LjU2NyA1MiA4Mi45MyA1&#10;NS42MzIgNDggMjIuNloiLz48L2c+PC9zdmc+UEsDBAoAAAAAAAAAIQAEluCM1RwAANUcAAAUAAAA&#10;ZHJzL21lZGlhL2ltYWdlNS5wbmeJUE5HDQoaCgAAAA1JSERSAAABgAAAAYAIBgAAAKTHtb8AAAAB&#10;c1JHQgCuzhzpAAAABGdBTUEAALGPC/xhBQAAAAlwSFlzAAA7DgAAOw4BzLahgwAAHGpJREFUeF7t&#10;3QfULVdZxvFLkWJUAkg0AhoERYoSEKkqEbHRjDTpBCmKiEbBgvQAQTSCImADoxgkGjAoRLBAsIBI&#10;MaCIoJiIIIiUgCUIivo8K3d05/B+d8/Mnpk9Z/b/t9azYEEy99xzZvY7s9scAgAAAAAAAAAAAAAA&#10;AAAAAAAAAAAAAAAAAAAAAAAAAAAAAAAAAAAAAAAAAAAAAAAAAAAAAAAAAAAAAAAAAAAAAAAAAAAA&#10;AAAAAAAAAAAAAAAAAAAAAAAAAAAAAAAAAAAAAAAAAAAAAAAAAAAAAAAAAAAAAAAAAAAAAAAAAAAA&#10;AAAAAAAAAAAAAAAAAADsicsqd1POPfyfAICNu6XyZOXNyv8czpkKAGCDjlburZyhfETpGv4uH1Nu&#10;rQAANuLGymOU1yq7jf5unqIAAPbYFZS7KM9T3qdEjX2UNynHKACAPXM95ZHKq5Soge+TBygAgD1x&#10;e+XZyvlK1KgPCYPBALBy11IerpyjRA352HxUuZUCAFiZ2yqnKW9XogZ8iniKKABgBY5VHqS8RPm4&#10;EjXaU+aNytUUAEAlxylPU96vRA31mLxHOWvnf4vCymAAWJi3Z7ij8jIlapjH5hWKj+vje5roB5Xo&#10;n+vifx4AsICbKI9VXqdEDfKYvEU5VflqZdePKdG/0+VCxVtGAABmcEXlrsrzlam6eT6hnK08RLm6&#10;cpATlIuU6BhdTlEAABO6vvIo5dVK1PCOyTuUZyi3U/ryoHJ0rC5vUD5XAQAUuJRyB+U5ygVK1OCO&#10;ifvqH6FcWxnqwUp0zDT3UwAAI7hhdgPthjpqYMfk3cpzFQ/qXloZy11Eb1WiP6PLCxUAwADuinGX&#10;jLtmooZ1TF6j/JByA2UqucFgbx19CwUAcAS+o/bgqwdhPRgbNahD8wHldOXuylHK1G6j/LsS/dld&#10;nqQAAAKeZunplp52GTWgY/J65fHKTZW5vViJPkOXP1OuqgAAxA2iB0hfpPhtWlHDOTQ+jo/n4y7Z&#10;4HqbiejzpLmvAgBN8x2578x9hx41lGNypAVbS2AwGAAO4L5398G7L9598lEDOTR9F2wtJTcY/GHl&#10;5goANOGGimfdePZN1CiOyTuVZypDFmwtoc9g8BMVANisyyh3Un5W8Xz7qCEck1cq36tcR1mr3GCw&#10;u72uogDAprhhdgPthjpq/MbEBcSFxAXFhWXt+gwG30cBgE34BsVdMu6aiRq8MekWbLkLaZ98gZKb&#10;ynqGAgB76xrKQ5WXKp9UooZuaOZesLUUv4Am+vt1+ZByMwUA9srXKG7gclMeh2TJBVtL+FolNxj8&#10;BAUAVs/bGd9fOVP5FyVq0IbGx6mxYGspfQaDr6wAwCp9leI7VW9jEDViY+InBz9B+Eliy/oMBt9b&#10;AYDV+CzlHsovK/+sRA3X0HiMwGMFHjPw2EEL+gwG/6oCANV9ufLDyh8qUWM1Jt2CLc8SalGfwWA/&#10;ZQHA4i6r3Fn5OeUflKiRGpN9WLC1BA8G/5sSfUddPPgNAIv5EuX7lN9VokZpTPZtwdZSzlKi76vL&#10;nypHKwAwq29Ufkr5GyVqjMZkXxdsLeU7lOh7S3MvBQAmd03lO5XfUv5TiRqgofHgsAeJPVjsQWMc&#10;7FglNxj8AgUAJuP+Z29P/BdK1OiMiaeDelooA5fD5AaDP6hsZREcgEqOUU5Sfl35VyVqbIbGC7a8&#10;AMwLwbwgDMP1GQx+nAIAg3luvfeZf78SNS5j4rvSn1COU1DuXKX7bt0Vd57yi8rJit9iRlcagEG+&#10;WfEbsabq23c8K+WeyhUUTOcWyvco7urhuwUwyo2URyt/rEQN+Ji0vmALAFbrcsqJyi8o71WiRnxM&#10;vA6ABVsAsELXVb5f+X0lasDHxCt+vfLXK4BZsAUAK+O+/Wcp71KiRnxMvMeP9/rxnj/ALk8k8FOm&#10;B6QBLOyLlIcpL1M+pUSN+NCwYAuRrrF/suLzzTO+unOGHUqBBZ2g/LjyNiVtvEvCgi2Yx46OV/ze&#10;gacqnjGWe2/zaxUAM/o85YGKNwrLvTqwb1iw1bbLKzdW7qucqvj9C3+rROfKkXKh4ncZAJiY54Kf&#10;orxJiS6+MfFWDy28YQv/z+sIvlLx6zT92/+2MuV40e0UABO4kuLdHt23+mEluuCGxgu/vLmbN3lr&#10;5Q1brfpMxYvH/GT3dMV99n+nROfFVHmEAqCA+15/VPkTJbrIxsTbOHs7Z2/rjO05SvG4zQMUjwu9&#10;XDlfic6FOeP3OgAYyP2w36Z4j5d/VKKLa0y8YMsvcPGLXLANnpV1M8VjQd5z6Rzl75Xo9186njIM&#10;oKcvU35A+QMluqDGJF2w5Vc3Yn99tuLxH78c5jTlFYrfoBb97muIp4VeTQFwBN+i/IwyZZ8sC7b2&#10;n9+O5tk43l/JezZNtTX3knEXJoAd3h75uxX3z/63El08Q+M7LhZs7R8/me1DY+/poJ5y/CjFM3z8&#10;DuLcZoIPVgAc9nWK+2r/SokumDF5g+J9/FmwtX5XVrxNwkMVD8T/njLlOM8U8ZoSn1O+mfB7mu+o&#10;XEuJPEOJjtHFT7ZA0z5fcb/ti5WLlOhCGRrfIfqNXZ7pQT/rOl1V8boKT7P9acVjO+9Tot+zVvyG&#10;Ma/4Pl35QeX2ypCX9/gOPzpuF/+dgSbdUvE+KW9WootjTLxgy+/o9esBsR5eNe3f5LsU3/W+Spny&#10;zWpTxDcNr1d+SXE3jseevHdUiVsp0Z/VxQXPTz1AE9wv6j1TzlA+okQXxdCkC7auqaAuP3HdRvEY&#10;zrOVVysfUKLfrla8pYffyvZ85ZGKd4b9QmVqPt9zXVi3VoBN8/4pj1G8CVZ0EYwJC7bq8wvyPW7z&#10;cOU5ymsU744a/V618jHldcrzFE8j/iZlyRuF3HsmGAjGJnkvlbsovvCm7NtlwVYdHqu5reJ37noV&#10;q6fSplscryHeZM03GV4k6Jf8+Oag9jYeHt+IPmsXDxQDm3E9xY/V7ueNTvgxeY/y8woLtpZxrPL1&#10;il9l6YVyf6R8SIl+m1pxF6K3APErPH1D4HctX11ZG3dNRp+/yysVYO/dQXE3wAVKdKKPiRueH1G+&#10;QsE8vC2xG083oi6ynrs+1fjMVPEGf/5c/nwuSp5nvy/bKXumU/R36uLV6KxLwV76YsVdAr+jRCf3&#10;mLhb4VeUb1e8vB/T8R2yu0VOVnzn7O4Sd5tEv0Ot+EnDhd9PHt4x008ifiLZV57u+k9K9Hft4v2K&#10;gL3hi/Inlb9WohN6TLoFW1wM0/BApwc83RfucRgPhH5Uib77WnGx91iCxxR8I+ExBo81bI1nQkV/&#10;/y4nKcCq+ZHbMxZ+U/kPJTqRh4YFW9PwFEZPZfTYi6c2eoqjpzpG33mteHaQZwm5m9Czhjx7yG9t&#10;a4Gnw0bfSRdvSw2skucp+12n5ynRyTsmLNgaz4uTvCLVi5W8aMkrVde2N47n/Z+ruOHzegC/k7nl&#10;Au/vIPqeuvgFNMBqXEXx5lu/pkzVbfBfil+rx4Kt/rzHjAfXvQ2BtyNwN5m3J4i+31px/7a7OLzC&#10;92GKF4HxvuRL8tNO9N118U63njYNVOV3oD5OcRdCdKKOiXdJ9Fxo90fjYB5Q98Zi3mDMg+BvVKZ6&#10;mf1U8fYNnt77LMXbOvgJzoOcODJ3deWm0d5EARbn96HeTXF3Qm62wpB4J0fPNvlSBZd0beVOiqe4&#10;vkDxC+w/rkTfY6148Z43K3Px9lObpzP6yRDjeGZT9D13uY8CLOYGirsW3FcbnZBj0i3Y+lblMxQc&#10;OnQdxd/HoxW/tP7PlakG0aeK96txwfbWGt6K2Vsys0nZtDytNfruu3icDZjVpRV3MzxXmfLdqCzY&#10;upifdk5U/KL6FyoeOP+EEn1ntfJexdtp+OUqD1G8Y6U3LcO8vIAt+j26nK0As3CXgxfV+D2p0ck3&#10;Jq0v2Lqu4pfTP1bxYPlblE8q0XdVK34i81YD3m/GU3i9BfeVFCzPq5ej36jLO5XLKMBkfNL54n+H&#10;Ep10Y+LBydYWbPmF9HdVPED+IuWtimc1Rd9PrXhLARd4L9B7kOIXpH+OgnXwOprcqmveUY1iXu7v&#10;R3s/Uk7V/eCph7+heMXi1udzX1/xoPjjlTOVv1Q+pUTfS624+87bb5ym+G1qN1fYNmP9ctuh+2ka&#10;GMUDd6cq7oqITq4xceP3dMVzu7fmUooHwu+uPEFxgXubMtVL6KeKN9c7R/G7kl2A/eTF5mH7ydtU&#10;R79xlycpQG+eg30/xd0SfvFFdFINTbdgy/O853hLUg0e/L6hcg/FF9lZypQvnp8q5ysvV7w1gLfH&#10;8Ivsj1KwDd6XKfrdu/i8BLJuqriLwu8wjU6kMdnKgi0PpLkv9Z7KKYpfNv92Jfo714xXf3oLAD9h&#10;3V/xb+o1GdguX1vRudDFT6BAyHeC7q7wlgBTvmN1nxds+eUwN1LupfgF8y9RphzwnirvUvxU5f2P&#10;/MTmFddXVNAWb4FypE363P3oFyoB/8ddF94ewDspRifNmOzjgq3LKccrfqn8UxQPcnvqXPT3qxk/&#10;Sfkl9U9TvJ+Sl/izzws6uad2zzZD49yN4a0CvE/6u5XoRBkTv1XJK1LXvmDr8opfJO/l8R7Yfqni&#10;l8BHf6ea8WfyZ/MqTn9Wf2Z/duAg3nIlOpe6eF0JGuVtA7xi0It3opNjTLwJlfebcZ/4GueF++7Y&#10;d8nuGvFds++e3WUS/V1qxk8bfurw04efQvw0wnYXGMrbeEfnVxcvKkRj/E5WL82fskvDC7Y848Vz&#10;xNfC/d4e7PSgp/vDPQjqwdDo89eMxxH84huPK3h8weMMvIweU/C7HKJzrouncaMB11C88Za7EKba&#10;QiBdsHWMUpMHrT2N0dMZPa3R0xs9zTH63DXj11p68NgzhvyU5O4xluRjLscpFynRuei4LXBPADbK&#10;2+q6q8NvxYpOgDGpvWDLC5O8QOmBihcseeGSFzBFn7VmPB3Uc639ZORVl54u6jUCwJK8/Xd0fna5&#10;s4INcfeBtxeYcjM2xy9u8d3+0rNMPDPJM1zcbeWB5bW9ktDxZnXuYnI3jnfo9BMXsAa+CYnO2S4e&#10;JwAAAAAAAAAAAAAAAAAAAAAAAAAAAAAAAAAAAKgm2iCJEELI/DlaqSr6UIQQQuYPBYAQQhoNBYAQ&#10;QhoNBYAQQhoNBYAQQhoNBYAQQhoNBYAQQhrN6gsAAGCcC5WoXe1CAQCAjaIAAECjKAAA0CgKAAA0&#10;igIAAI2iAABAoygAANAoCgAANIoCAACNogAAQKMoAADQKAoAADSKAgAAjaIAAECjKAAA0CgKQIGT&#10;legzEULImDxRWRIFYCQaf0LIHFmyCFAARqDxJ4TMmaWKAAVgIBp/QsgSWaIIUAAGoPEnhCyZuYsA&#10;BaAnGn9CSI3MWQQoAD3Q+BNCamauIkAByKDxJ4SsIXMUAQrAEQxp/M9Tqn9ZAPbOuUrUpkSZughQ&#10;AA5A4w9gKbWKAAUgQOMPYGk1igAFYAeNP4Bali4CFIAEjT+A2oYUgdI2iAJwGI0/gLXoWwQoABOg&#10;8QewNn2KAAWgEI0/gLWau4FuvgBEx4xC4w9gaRSATEpFx9wNjT+AGigAmZSKjpmGxh9ALRSATEpF&#10;x0xD4w+gFgpAJqWiY6YBcnyRnKB4QoFnbvip8QLFF5fj/+7/7WzFi3f8zwJ9UAAyKRUdMw1wEDfk&#10;z1RyF9FB8b97vAIchAKQSanomGmAlC+IkxTf0Ufny5j4WH56AHZRADIpFR0zDdDxHb+7c6LzZIr4&#10;YjxRAToUgExKRcdMA/giKOnqGRr/WYBRADIpFR0zDdrmu/4pu3v6xhcmTwOgAGRSKjpmGrTL/fK5&#10;C2TuMDbQNgpAJqWiY6ZBm9bQ+HfxoDPaRAHIpFR0zDRojxvcMY2/1wC4/97Fw9M7jzscd+X4mF4D&#10;4LUA0b+bC0WgTRSATEpFx0yDtgxt/P3Pnq4Mmc/vouBiEB3vSKEItIcCkEmp6Jhp0A434kMaf9/t&#10;l14gQwsBA8NtoQBkUio6Zhq0wSd639k+vmimbIhdePquL/Cf7ScItIECkEmp6Jhp0AbfzUe//27c&#10;zz9HA+wLre/4gP85tIECkEmp6JhpsH2+m49++934CWHuC6JvEaArqA0UgExKRcdMg23zCd6n62eJ&#10;xr/T5/P4wq1+cWJ2FIBMSkXHTINt69P14/75Jfvd+xYluoK2jwKQSanomGmwXW7UcxeAU2P/fl94&#10;0WfZDQPC20YByKRUdMw02K4+UzBrbszW5/N5DQK2iwKQSanomGmwTT6xcye/u35qXwB9pofyFLBd&#10;FIBMSkXHTINt8qra6PdOs4aVt+5+ij5bGjaM66d6YzYCBSCTUtEx06yVfxg3Du4m8Nx03yk6/kH9&#10;nx4g9P/HdMFYbpB1TQOsuamh/s1xSen14d+6uza676u7Rrp9m9Zq7gZ67uMXiz5UmlLRMdOsjX8Q&#10;n9Q+gaPPe1Dcl01XwcX6zPtfU+Hs8xTAPkEX8/Xhcz3XsO3GN1FrvFmiAGRSKjpmmjWZYovimoOa&#10;a+GB0+i76eLvuPqJvyNX8FufEurfa4rrY66V3mNRADIpFR0zzRr4R8h1AwzJkoua1ijXmPoJa23c&#10;uEWftYsv5FZNfX34u1zL0wAFIJNS0THT1Oa7kaHdPX3iH77G/Pba3N8bfR9p1tgn7Asx+qxp1tyX&#10;PRdfH75rj76P0qzhRoACkEmp6JhpavKX32dF6Nj4x29tXCA3+8ff91rlGrrWZgPNfX04tcdWKACZ&#10;lIqOmaamue5s0vjPaEmu/3/NYyS+I40+c5fWxgFyv+VUqflkRQHIpFR0zDS15Pp8p0xLq0lz3Wlr&#10;njabm73ki7kVS14fPmdqoQBkUio6Zpoa3C2T+2G6+BHYd61uHHyn4n/X/33oVNEWuoL69P+v+Xvw&#10;xRh95jQtjAP4e+h7bvs6muL6qNW9RgHIpFR0zDQ15B71u/jOPfcD+eSP/t3dtDA9NDeffs39/51c&#10;n3cL6wFyT0Jdprw+3FDWQAHIpFR0zDQ19Lkz8UXQV5+FRLVO8CXlGo596ArLNVgtDAT3GRsbcn30&#10;eTJ0ajxdUQAyKRUdM83S+tzdjLlb73Ons/W7x9wMoH14Cso9Hfr/37I+jfWYQt7n+qhxg0AByKRU&#10;dMw0S8sNbvnpYOyPknuy2IcGsETuu92Hv/8WiliJOa+PXPdajVlWFIBMSkXHTLM032VEn6NLyQWe&#10;u3vc+jTC3F3ePnSf5J4Qt/4b1rw+3FgujQKQSanomGmWllvSPqRvc1eu8ahxgi8p13jsQxdYbjxn&#10;6wUgd32U/IZrvD4oAJmUio6ZZmm5bpqSaYr+MaNjdtl6AZizuC4l1we+DzOZStS8PpylG0QKQCal&#10;omOmWVruB5n7BN+y3OyRfdgbqfUC0Nr1QQHIpFR0zDRLm3Oe9xbmwZdooQto61t75Ip4yThOrrj6&#10;6WNpFIBMSkXHTLO03EBlyTS/3AyKrTceWxgEzs0CqjFVcUm5Ij7n9VHjBokCkEmp6JhplpabiTD2&#10;LsQ/ZO7uqWQGxT7IfbcljcdSco3U1n/DXBF3gzbGWq8PCkAmpaJjpllabiaCM+ZEzDV+zj4MgpbI&#10;3T3vQ+PZegFwH3/0904zZiZU7nt1alwfFIBMSkXHTFNDbqaDM2TA0idu7of2/1/9x55ZrrjuwxTK&#10;LYxjlOpzfQxprN33v9brY+4Geu7jF4s+VJpS0THT1JB7zO2Su9vzj+d/JvcjO1u/c7TcAKq/p7Xb&#10;wlTWUjWuj1rdgxSATEpFx0xTg7/06LNE8cCUT043bv73HP93P9LmZhR18Ukw5IliX/X5XkumEc7N&#10;nz93wbZQAPp8D12muj5qnRdzN9BzH79Y9KHSlIqOmaaWvnc5U2QfBj+nkus+WHMXSm6aoi/m6hfs&#10;Qvr02U8V/1m1UAAyKRUdM01NuVkJU8QNYiuNhuUK65qLYa7R24cxjCktcX34z6h5fVAAMikVHTNN&#10;Tf7ycz9QSXxs31W2JDcTaOw02yXk+v9bepIzXx99BoTHxl1EtRtACkAmpaJjpqnN/ZVzFIEWG3/z&#10;CR19H2nWOA7gz507D1ro/9/l32qOIuBjruE8oABkUio6Zpo18I/Qd8CqT3ysNQ92zi3XYKzxTjrX&#10;/eMLufrFWsnU14e7fdZyfVAAMikVHTPNmpQODPvH9jFabSg6ue/R39Pa5Bq41vr/I6UDw/7dfYw1&#10;XR8UgExKRcdMsza+M/EdavRZD0rX8LfY5RNxt1r0PaVZ02ygffu8NbnByi2W2013fazxqZgCkEmp&#10;6Jhp1sx3Kz5x09kQ/kEd3zH6/3PDUP1HXKFcN5C/07XIDf769+Y3/nQeE+muj+73Tq8Pf69rvz78&#10;WXd/7zQUgELRMdNgm3KzgZw1DKr2uftvbfZPiX0rlBSATEpFx0yDbfKJHf3eaXxx1OTPmD7dRfFn&#10;bHlAf+soAJmUio6ZBtvl7oHoN0/jf6aWPoOaDP5uGwUgk1LRMdNgu3xyR7/5bmoMnvuuPndxOu4i&#10;wnZRADIpFR0zDbatz4wRDyAueSH4z8p1/Tjc/W8fBSCTUtEx02DbfILnZgQ5njWyBH+e3Kwfxxdu&#10;9YsTs6MAZFIqOmYabF+fmTbOElND+85h9/gAto8CkEmp6Jhp0IY+d92Oi8AcF4WP2bfxp+unHRSA&#10;TEpFx0yDNvhE79MV5PiimXLw1cca8mezorsdFIBMSkXHTIN29O0K6lK6AMsXl7tychdhGrZ8aAsF&#10;IJNS0THToC1Di4DjtQJDFmP5onLx6HvX34V+//ZQADIpFR0zDdozpgg47pt3w+5/3zFfQO6y8bYS&#10;bsDdzz/kjr8L2z20iQKQSanomGnQpj6rcJdKzdXIqIsCkEmp6Jhp0K41FAEa/7ZRADIpFR0zDdrm&#10;7puhffVTxBcmA76gAGRSKjpmGsCGvmSkJF5rwA6fMApAJqWiY6YBOh7YzV0wJfGxmemDFAUgk1LR&#10;MdMAu9xIT9kt5GN5lg93/dhFAcikVHTMNMBB/EQwtmvIF567ejzGUP0iw2pRADIpFR0zDdCH5/n7&#10;Lt6Nuu/o0wvL/93/m/8/z+rhPc3oiwKQSanomGkAoBYKQCalomOm8V0bANRAAcikVHTM3VAEANRA&#10;AcikVHTMKBQBAEujAGRSyoNy0XGjUAQALMWNLwUgkylQBACsiRvePm+powBMhCIAYA36Nv4OBWBC&#10;FAEANQ1p/B0KwMQoAgBqGNr4u60qRQEIUAQALKlG428UgANQBAAsoVbjbxSAI6AIAJhTzcbfKAAZ&#10;Q4oAIYTMlakbf6MA9EARIITUzByNv1EAeqIIEEJqZK7G3ygAA1AECCFLZs7G3ygAA1EECCFLZO7G&#10;3ygAI1AECCFzZonG3ygAI1EECCFzZKnG3ygABSgChJAps2TjbxQAAGgUBQAAGkUBAIBGUQAAoFEU&#10;AABoFAUAABpFAQCARlEAAKBRFAAAaBQFAAAaRQEAgEZRAACgURQAAGgUBQAAGkUBAIBGUQAAoFF7&#10;XwAIIYTMEwoAIYQ0GgoAIYQ0GgoAIYQ0GgoAIYQ0GgoAIYQ0GgoAIYQ0GgoAIYQ0muoFAAAAAAAA&#10;AAAAAAAAAAAAAAAAAAAAAAAAAAAAAAAAAAAAAAAAAAAAAAAAAAAAAAAAAAAAAAAAAAAAAAAAAAAA&#10;AAAAAAAAAAAAAAAAAAAAAAAAAAAAAAAAAAAAAAAAAAAAAAAAAAAAAAAAAAAAAAAAAAAAAAAAAAAA&#10;AAAAAAAAAAAAAAAAAAAAAAAAAAAAAABw6ND/AnG2ED56lKIFAAAAAElFTkSuQmCCUEsDBAoAAAAA&#10;AAAAIQB4k7exLgcAAC4HAAAUAAAAZHJzL21lZGlhL2ltYWdlNi5zdmc8c3ZnIHZpZXdCb3g9IjAg&#10;MCA5NiA5NiIgeG1sbnM9Imh0dHA6Ly93d3cudzMub3JnLzIwMDAvc3ZnIiB4bWxuczp4bGluaz0i&#10;aHR0cDovL3d3dy53My5vcmcvMTk5OS94bGluayIgaWQ9Ikljb25zX01vbmV5X00iIG92ZXJmbG93&#10;PSJoaWRkZW4iPjxnIGlkPSJJY29ucyI+PHBhdGggZD0iTTgwLjUyMiAyOC45NzcgODIuMSAzNyA4&#10;NC4xMzggMzcgODIuMSAyNi42MjUgMzAgMzYuOTgyQzI5Ljk0NSAzNi45OTMgMjkuOTQ2IDM3LjAw&#10;MSAzMCAzNy4wMDFMNDAuMTYxIDM3LjAwMVoiLz48cGF0aCBkPSJNNjguNjU1IDE4LjEwNyA3MS42&#10;NjggMjUuNjQgNzMuNjY4IDI1LjI0IDY5Ljc2OCAxNS40OSAxNy4yMDggMzYuOTgyQzE3LjE4MiAz&#10;Ni45OTMgMTcuMTg0IDM3LjAwMSAxNy4yMDggMzcuMDAxTDIyLjQ0MiAzNy4wMDFaIi8+PHBhdGgg&#10;ZD0iTTkyLjAxMiA0MCA0IDQwIDQgODAgOTIuMDEyIDgwWk05MC4wMTIgNzggNiA3OCA2IDQyIDkw&#10;LjAxMiA0MloiLz48cGF0aCBkPSJNNDguMDA2IDY5QzUxLjk4MyA2OSA1NS4yMDYgNjQuOTcxIDU1&#10;LjIwNiA2MCA1NS4yMDYgNTUuMDI5IDUxLjk4MiA1MSA0OC4wMDYgNTEgNDQuMDMgNTEgNDAuODA2&#10;IDU1LjAyOSA0MC44MDYgNjAgNDAuODA2IDY0Ljk3MSA0NC4wMjkgNjkgNDguMDA2IDY5Wk00OC4w&#10;MDYgNTNDNTAuODc0IDUzIDUzLjIwNiA1Ni4xNCA1My4yMDYgNjAgNTMuMjA2IDYzLjg2IDUwLjg3&#10;MyA2NyA0OC4wMDYgNjcgNDUuMTM5IDY3IDQyLjgwNiA2My44NiA0Mi44MDYgNjAgNDIuODA2IDU2&#10;LjE0IDQ1LjEzOSA1MyA0OC4wMDYgNTNaIi8+PHBhdGggZD0iTTIxLjkxOCA2My44NTlDMjQuMDU0&#10;NyA2NC40NTE4IDI2LjI2NzQgNjMuMjAwMiAyNi44NjAyIDYxLjA2MzUgMjcuMDU1MSA2MC4zNjA5&#10;IDI3LjA1NTEgNTkuNjE4NSAyNi44NiA1OC45MTYgMjYuNDkyMyA1Ny41Njc2IDI1LjQzOTIgNTYu&#10;NTE0MSAyNC4wOTEgNTYuMTQ2IDIxLjk1NDcgNTUuNTUxNyAxOS43NDExIDU2LjgwMTcgMTkuMTQ2&#10;OCA1OC45MzggMTguOTUwOCA1OS42NDIzIDE4Ljk1MDkgNjAuMzg2NyAxOS4xNDcgNjEuMDkxIDE5&#10;LjUxNTMgNjIuNDM5MyAyMC41NjkzIDYzLjQ5MjIgMjEuOTE4IDYzLjg1OVpNMjMgNThDMjQuMTA0&#10;NiA1OCAyNSA1OC44OTU0IDI1IDYwIDI1IDYxLjEwNDYgMjQuMTA0NiA2MiAyMyA2MiAyMS44OTU0&#10;IDYyIDIxIDYxLjEwNDYgMjEgNjAgMjEgNTguODk1NCAyMS44OTU0IDU4IDIzIDU4WiIvPjxwYXRo&#10;IGQ9Ik03My44MjYgNjMuOTIxQzc1LjcyMzEgNjMuNDc4OSA3Ny4wNTE0IDYxLjc2ODUgNzcuMDEg&#10;NTkuODIxTDc3LjAxIDU5LjgyMUM3Ny4wMzYgNTguNTAwMiA3Ni4zNDggNTcuMjY3OSA3NS4yMSA1&#10;Ni41OTcgNzMuMzEzNSA1NS40MTAxIDcwLjgxMzkgNTUuOTg1MyA2OS42MjY5IDU3Ljg4MTggNjku&#10;MjI5OCA1OC41MTYzIDY5LjAxNjMgNTkuMjQ4NSA2OS4wMSA1OS45OTcgNjkuMDEwMyA2Mi4yMSA3&#10;MC44MDQ1IDY0LjAwMzggNzMuMDE3NSA2NC4wMDM1IDczLjI4OTEgNjQuMDAzNSA3My41NiA2My45&#10;NzU4IDczLjgyNiA2My45MjFaTTczLjAxIDU4Qzc0LjExNDYgNTggNzUuMDEgNTguODk1NCA3NS4w&#10;MSA2MCA3NS4wMSA2MS4xMDQ2IDc0LjExNDYgNjIgNzMuMDEgNjIgNzEuOTA1NCA2MiA3MS4wMSA2&#10;MS4xMDQ2IDcxLjAxIDYwIDcxLjAxIDU4Ljg5NTQgNzEuOTA1NCA1OCA3My4wMSA1OFoiLz48cGF0&#10;aCBkPSJNODMuMDExIDc0IDg2LjAxMSA3MSA4Ni4wMTEgNDkgODMuMDExIDQ2IDE0IDQ2IDEwIDUw&#10;IDEwIDcwIDE0IDc0Wk0xMiA1MC44MyAxNC44MyA0OCA4Mi4xODMgNDggODQuMDExIDQ5LjgyOCA4&#10;NC4wMTEgNzAuMTc0IDgyLjE4MyA3MiAxNC44MyA3MiAxMiA2OS4xNzRaIi8+PC9nPjwvc3ZnPlBL&#10;AwQUAAYACAAAACEASw/zReAAAAAJAQAADwAAAGRycy9kb3ducmV2LnhtbEyPT0vDQBDF74LfYRnB&#10;m9380UZiNqUU9VQEW0G8bbPTJDQ7G7LbJP32jid7Gh7v8eb3itVsOzHi4FtHCuJFBAKpcqalWsHX&#10;/u3hGYQPmozuHKGCC3pYlbc3hc6Nm+gTx12oBZeQz7WCJoQ+l9JXDVrtF65HYu/oBqsDy6GWZtAT&#10;l9tOJlG0lFa3xB8a3eOmweq0O1sF75Oe1mn8Om5Px83lZ//08b2NUan7u3n9AiLgHP7D8IfP6FAy&#10;08GdyXjRKUiSOOOogpQP+49ZloI4sE6XGciykNcLyl8AAAD//wMAUEsDBBQABgAIAAAAIQATvia5&#10;5AAAALUDAAAZAAAAZHJzL19yZWxzL2Uyb0RvYy54bWwucmVsc7yTy2rDMBBF94X+g5h9LdtJTCmR&#10;symFbEv6AYM0lkWtB5Iamr+voBQaSN2dlpphzj1c0P7waRd2ppiMdwK6pgVGTnplnBbwdnp5eASW&#10;MjqFi3ck4EIJDuP93f6VFszlKM0mJFYoLgmYcw5PnCc5k8XU+ECubCYfLebyjJoHlO+oifdtO/D4&#10;mwHjFZMdlYB4VBtgp0soyf+z/TQZSc9eflhy+UYEN7ZkFyBGTVmAJWXwe7hpgtPAbzv0dRz6Jp3/&#10;dOjqOHRrPQx1HIa1HnZ1HHZrPWzrOGx/euBXn238AgAA//8DAFBLAQItABQABgAIAAAAIQCo1seo&#10;EwEAAEkCAAATAAAAAAAAAAAAAAAAAAAAAABbQ29udGVudF9UeXBlc10ueG1sUEsBAi0AFAAGAAgA&#10;AAAhADj9If/WAAAAlAEAAAsAAAAAAAAAAAAAAAAARAEAAF9yZWxzLy5yZWxzUEsBAi0AFAAGAAgA&#10;AAAhAJmpMAdiBgAAyCgAAA4AAAAAAAAAAAAAAAAAQwIAAGRycy9lMm9Eb2MueG1sUEsBAi0ACgAA&#10;AAAAAAAhAAEn9Z7VJgAA1SYAABQAAAAAAAAAAAAAAAAA0QgAAGRycy9tZWRpYS9pbWFnZTEucG5n&#10;UEsBAi0ACgAAAAAAAAAhAArAqyWYFgAAmBYAABQAAAAAAAAAAAAAAAAA2C8AAGRycy9tZWRpYS9p&#10;bWFnZTIuc3ZnUEsBAi0ACgAAAAAAAAAhAH2dNfGtFwAArRcAABQAAAAAAAAAAAAAAAAAokYAAGRy&#10;cy9tZWRpYS9pbWFnZTMucG5nUEsBAi0ACgAAAAAAAAAhAOP/E27RAQAA0QEAABQAAAAAAAAAAAAA&#10;AAAAgV4AAGRycy9tZWRpYS9pbWFnZTQuc3ZnUEsBAi0ACgAAAAAAAAAhAASW4IzVHAAA1RwAABQA&#10;AAAAAAAAAAAAAAAAhGAAAGRycy9tZWRpYS9pbWFnZTUucG5nUEsBAi0ACgAAAAAAAAAhAHiTt7Eu&#10;BwAALgcAABQAAAAAAAAAAAAAAAAAi30AAGRycy9tZWRpYS9pbWFnZTYuc3ZnUEsBAi0AFAAGAAgA&#10;AAAhAEsP80XgAAAACQEAAA8AAAAAAAAAAAAAAAAA64QAAGRycy9kb3ducmV2LnhtbFBLAQItABQA&#10;BgAIAAAAIQATvia55AAAALUDAAAZAAAAAAAAAAAAAAAAAPiFAABkcnMvX3JlbHMvZTJvRG9jLnht&#10;bC5yZWxzUEsFBgAAAAALAAsAxgIAABOHAAAAAA==&#10;">
                <v:roundrect id="Rectangle: Rounded Corners 392" o:spid="_x0000_s1162" style="position:absolute;left:285;top:6572;width:15945;height:14573;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RHi8xQAAANwAAAAPAAAAZHJzL2Rvd25yZXYueG1sRI9BSwMx&#10;FITvgv8hPKE3m3SL2m6blioIgthi20tvj81rsnTzsmzidv33RhA8DjPzDbNcD74RPXWxDqxhMlYg&#10;iKtgarYajofX+xmImJANNoFJwzdFWK9ub5ZYmnDlT+r3yYoM4ViiBpdSW0oZK0ce4zi0xNk7h85j&#10;yrKz0nR4zXDfyEKpR+mx5rzgsKUXR9Vl/+U1nB/mz8oVvVUXuXuy+P6x3ZyM1qO7YbMAkWhI/+G/&#10;9pvRMJ0X8HsmHwG5+gEAAP//AwBQSwECLQAUAAYACAAAACEA2+H2y+4AAACFAQAAEwAAAAAAAAAA&#10;AAAAAAAAAAAAW0NvbnRlbnRfVHlwZXNdLnhtbFBLAQItABQABgAIAAAAIQBa9CxbvwAAABUBAAAL&#10;AAAAAAAAAAAAAAAAAB8BAABfcmVscy8ucmVsc1BLAQItABQABgAIAAAAIQCtRHi8xQAAANwAAAAP&#10;AAAAAAAAAAAAAAAAAAcCAABkcnMvZG93bnJldi54bWxQSwUGAAAAAAMAAwC3AAAA+QIAAAAA&#10;" fillcolor="#f7fbff [671]" stroked="f" strokeweight="2pt">
                  <v:textbox inset="1mm,,1mm,0"/>
                </v:roundrect>
                <v:shape id="Text Box 393" o:spid="_x0000_s1163" type="#_x0000_t202" style="position:absolute;left:1333;top:1428;width:13261;height:40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iG8SxwAAANwAAAAPAAAAZHJzL2Rvd25yZXYueG1sRI9Ba8JA&#10;FITvQv/D8gq96aYGi42uIgGpSHuI9dLbM/tMQrNv0+w2if31riD0OMzMN8xyPZhadNS6yrKC50kE&#10;gji3uuJCwfFzO56DcB5ZY22ZFFzIwXr1MFpiom3PGXUHX4gAYZeggtL7JpHS5SUZdBPbEAfvbFuD&#10;Psi2kLrFPsBNLadR9CINVhwWSmwoLSn/PvwaBft0+4HZaWrmf3X69n7eND/Hr5lST4/DZgHC0+D/&#10;w/f2TiuIX2O4nQlHQK6uAAAA//8DAFBLAQItABQABgAIAAAAIQDb4fbL7gAAAIUBAAATAAAAAAAA&#10;AAAAAAAAAAAAAABbQ29udGVudF9UeXBlc10ueG1sUEsBAi0AFAAGAAgAAAAhAFr0LFu/AAAAFQEA&#10;AAsAAAAAAAAAAAAAAAAAHwEAAF9yZWxzLy5yZWxzUEsBAi0AFAAGAAgAAAAhANyIbxLHAAAA3AAA&#10;AA8AAAAAAAAAAAAAAAAABwIAAGRycy9kb3ducmV2LnhtbFBLBQYAAAAAAwADALcAAAD7AgAAAAA=&#10;" filled="f" stroked="f" strokeweight=".5pt">
                  <v:textbox>
                    <w:txbxContent>
                      <w:p w14:paraId="56E8D47B" w14:textId="77777777" w:rsidR="00A3283D" w:rsidRPr="00F214AA" w:rsidRDefault="00A3283D" w:rsidP="00A3283D">
                        <w:pPr>
                          <w:jc w:val="center"/>
                          <w:rPr>
                            <w:rFonts w:ascii="Arial Nova Light" w:hAnsi="Arial Nova Light" w:cstheme="minorHAnsi"/>
                            <w:sz w:val="18"/>
                            <w:szCs w:val="18"/>
                          </w:rPr>
                        </w:pPr>
                        <w:r>
                          <w:rPr>
                            <w:rFonts w:ascii="Arial Nova Light" w:eastAsia="HELVETICA NEUE LIGHT" w:hAnsi="Arial Nova Light" w:cs="HELVETICA NEUE LIGHT"/>
                            <w:sz w:val="16"/>
                            <w:szCs w:val="16"/>
                          </w:rPr>
                          <w:t>Market-based</w:t>
                        </w:r>
                        <w:r w:rsidRPr="00F214AA">
                          <w:rPr>
                            <w:rFonts w:ascii="Arial Nova Light" w:eastAsia="HELVETICA NEUE LIGHT" w:hAnsi="Arial Nova Light" w:cs="HELVETICA NEUE LIGHT"/>
                            <w:sz w:val="16"/>
                            <w:szCs w:val="16"/>
                          </w:rPr>
                          <w:t xml:space="preserve"> rent for the property is </w:t>
                        </w:r>
                        <w:r w:rsidRPr="00F214AA">
                          <w:rPr>
                            <w:rFonts w:ascii="Arial Nova Light" w:eastAsia="HELVETICA NEUE LIGHT" w:hAnsi="Arial Nova Light" w:cs="HELVETICA NEUE LIGHT"/>
                            <w:b/>
                            <w:bCs/>
                            <w:sz w:val="16"/>
                            <w:szCs w:val="16"/>
                          </w:rPr>
                          <w:t>$XXX</w:t>
                        </w:r>
                      </w:p>
                    </w:txbxContent>
                  </v:textbox>
                </v:shape>
                <v:roundrect id="Rectangle: Rounded Corners 395" o:spid="_x0000_s1164" style="position:absolute;width:16090;height:21050;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Za3FxwAAANwAAAAPAAAAZHJzL2Rvd25yZXYueG1sRI9Ba8JA&#10;FITvgv9heYI33WhpaVJXKbaKOVgw9tDja/Y1CWbfht1VU399t1DocZiZb5jFqjetuJDzjWUFs2kC&#10;gri0uuFKwftxM3kE4QOyxtYyKfgmD6vlcLDATNsrH+hShEpECPsMFdQhdJmUvqzJoJ/ajjh6X9YZ&#10;DFG6SmqH1wg3rZwnyYM02HBcqLGjdU3lqTgbBUfnty9vxcc+P+Sv+frzlqbpXCs1HvXPTyAC9eE/&#10;/NfeaQV36T38nolHQC5/AAAA//8DAFBLAQItABQABgAIAAAAIQDb4fbL7gAAAIUBAAATAAAAAAAA&#10;AAAAAAAAAAAAAABbQ29udGVudF9UeXBlc10ueG1sUEsBAi0AFAAGAAgAAAAhAFr0LFu/AAAAFQEA&#10;AAsAAAAAAAAAAAAAAAAAHwEAAF9yZWxzLy5yZWxzUEsBAi0AFAAGAAgAAAAhAJplrcXHAAAA3AAA&#10;AA8AAAAAAAAAAAAAAAAABwIAAGRycy9kb3ducmV2LnhtbFBLBQYAAAAAAwADALcAAAD7AgAAAAA=&#10;" filled="f" strokecolor="#035dd3 [3205]" strokeweight="2.25pt">
                  <v:textbox inset="1mm,,1mm,0"/>
                </v:roundrect>
                <v:shape id="Text Box 396" o:spid="_x0000_s1165" type="#_x0000_t202" style="position:absolute;left:1333;top:6858;width:13261;height:80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8yKxwAAANwAAAAPAAAAZHJzL2Rvd25yZXYueG1sRI9Pa8JA&#10;FMTvBb/D8oTemo2WShpdRQJiKe3BP5fentlnEsy+jdltkvbTdwuCx2FmfsMsVoOpRUetqywrmEQx&#10;COLc6ooLBcfD5ikB4TyyxtoyKfghB6vl6GGBqbY976jb+0IECLsUFZTeN6mULi/JoItsQxy8s20N&#10;+iDbQuoW+wA3tZzG8UwarDgslNhQVlJ+2X8bBe/Z5hN3p6lJfuts+3FeN9fj14tSj+NhPQfhafD3&#10;8K39phU8v87g/0w4AnL5BwAA//8DAFBLAQItABQABgAIAAAAIQDb4fbL7gAAAIUBAAATAAAAAAAA&#10;AAAAAAAAAAAAAABbQ29udGVudF9UeXBlc10ueG1sUEsBAi0AFAAGAAgAAAAhAFr0LFu/AAAAFQEA&#10;AAsAAAAAAAAAAAAAAAAAHwEAAF9yZWxzLy5yZWxzUEsBAi0AFAAGAAgAAAAhAMz/zIrHAAAA3AAA&#10;AA8AAAAAAAAAAAAAAAAABwIAAGRycy9kb3ducmV2LnhtbFBLBQYAAAAAAwADALcAAAD7AgAAAAA=&#10;" filled="f" stroked="f" strokeweight=".5pt">
                  <v:textbox>
                    <w:txbxContent>
                      <w:p w14:paraId="6A776035" w14:textId="77777777" w:rsidR="00A3283D" w:rsidRPr="00A546DB" w:rsidRDefault="00A3283D" w:rsidP="00A3283D">
                        <w:pPr>
                          <w:spacing w:after="0"/>
                          <w:jc w:val="center"/>
                          <w:rPr>
                            <w:rFonts w:ascii="Arial Nova Light" w:eastAsia="HELVETICA NEUE LIGHT" w:hAnsi="Arial Nova Light" w:cs="HELVETICA NEUE LIGHT"/>
                            <w:szCs w:val="20"/>
                          </w:rPr>
                        </w:pPr>
                        <w:r>
                          <w:rPr>
                            <w:rFonts w:ascii="Arial Nova Light" w:eastAsia="HELVETICA NEUE LIGHT" w:hAnsi="Arial Nova Light" w:cs="HELVETICA NEUE LIGHT"/>
                            <w:szCs w:val="20"/>
                          </w:rPr>
                          <w:t>Rent amount</w:t>
                        </w:r>
                        <w:r w:rsidRPr="00A546DB">
                          <w:rPr>
                            <w:rFonts w:ascii="Arial Nova Light" w:eastAsia="HELVETICA NEUE LIGHT" w:hAnsi="Arial Nova Light" w:cs="HELVETICA NEUE LIGHT"/>
                            <w:szCs w:val="20"/>
                          </w:rPr>
                          <w:t xml:space="preserve"> is</w:t>
                        </w:r>
                        <w:r w:rsidRPr="00A546DB">
                          <w:rPr>
                            <w:rFonts w:ascii="Arial Nova Light" w:eastAsia="HELVETICA NEUE LIGHT" w:hAnsi="Arial Nova Light" w:cs="HELVETICA NEUE LIGHT"/>
                            <w:b/>
                            <w:bCs/>
                            <w:szCs w:val="20"/>
                          </w:rPr>
                          <w:t xml:space="preserve"> $XXX</w:t>
                        </w:r>
                        <w:r w:rsidRPr="00A546DB">
                          <w:rPr>
                            <w:rFonts w:ascii="Arial Nova Light" w:eastAsia="HELVETICA NEUE LIGHT" w:hAnsi="Arial Nova Light" w:cs="HELVETICA NEUE LIGHT"/>
                            <w:szCs w:val="20"/>
                          </w:rPr>
                          <w:t xml:space="preserve"> </w:t>
                        </w:r>
                      </w:p>
                      <w:p w14:paraId="00B2C339" w14:textId="77777777" w:rsidR="00A3283D" w:rsidRDefault="00A3283D" w:rsidP="00A3283D">
                        <w:pPr>
                          <w:spacing w:before="0" w:after="0"/>
                          <w:jc w:val="center"/>
                          <w:rPr>
                            <w:rFonts w:ascii="Arial Nova Light" w:eastAsia="HELVETICA NEUE LIGHT" w:hAnsi="Arial Nova Light" w:cs="HELVETICA NEUE LIGHT"/>
                            <w:sz w:val="16"/>
                            <w:szCs w:val="16"/>
                          </w:rPr>
                        </w:pPr>
                      </w:p>
                      <w:p w14:paraId="64F81FBF" w14:textId="77777777" w:rsidR="00A3283D" w:rsidRPr="00F214AA" w:rsidRDefault="00A3283D" w:rsidP="00A3283D">
                        <w:pPr>
                          <w:spacing w:after="12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Which is based on:</w:t>
                        </w:r>
                      </w:p>
                      <w:p w14:paraId="1DE6CB84" w14:textId="77777777" w:rsidR="00A3283D" w:rsidRPr="00AD3A9A" w:rsidRDefault="00A3283D" w:rsidP="00A3283D">
                        <w:pPr>
                          <w:spacing w:before="120"/>
                          <w:jc w:val="center"/>
                          <w:rPr>
                            <w:rFonts w:ascii="helev" w:hAnsi="helev" w:cstheme="minorHAnsi"/>
                            <w:sz w:val="16"/>
                            <w:szCs w:val="16"/>
                          </w:rPr>
                        </w:pPr>
                      </w:p>
                    </w:txbxContent>
                  </v:textbox>
                </v:shape>
                <v:shape id="Graphic 397" o:spid="_x0000_s1166" type="#_x0000_t75" alt="Stuffed Toy outline" style="position:absolute;left:6762;top:15335;width:3220;height:311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2E9TwwAAANwAAAAPAAAAZHJzL2Rvd25yZXYueG1sRI9Pi8Iw&#10;FMTvwn6H8Bb2pqkK/ukaRURBvG3V+9vm2RSbl9rE2v32RljwOMzMb5jFqrOVaKnxpWMFw0ECgjh3&#10;uuRCwem4689A+ICssXJMCv7Iw2r50Vtgqt2Df6jNQiEihH2KCkwIdSqlzw1Z9ANXE0fv4hqLIcqm&#10;kLrBR4TbSo6SZCItlhwXDNa0MZRfs7tVcLz/bodlNhmddzdzWO8PftveZkp9fXbrbxCBuvAO/7f3&#10;WsF4PoXXmXgE5PIJAAD//wMAUEsBAi0AFAAGAAgAAAAhANvh9svuAAAAhQEAABMAAAAAAAAAAAAA&#10;AAAAAAAAAFtDb250ZW50X1R5cGVzXS54bWxQSwECLQAUAAYACAAAACEAWvQsW78AAAAVAQAACwAA&#10;AAAAAAAAAAAAAAAfAQAAX3JlbHMvLnJlbHNQSwECLQAUAAYACAAAACEALdhPU8MAAADcAAAADwAA&#10;AAAAAAAAAAAAAAAHAgAAZHJzL2Rvd25yZXYueG1sUEsFBgAAAAADAAMAtwAAAPcCAAAAAA==&#10;">
                  <v:imagedata r:id="rId28" o:title="Stuffed Toy outline"/>
                </v:shape>
                <v:shape id="Graphic 398" o:spid="_x0000_s1167" type="#_x0000_t75" alt="Home outline" style="position:absolute;left:11334;top:15049;width:3525;height:340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8I6VvQAAANwAAAAPAAAAZHJzL2Rvd25yZXYueG1sRE+9CsIw&#10;EN4F3yGc4KapCqLVKCIUOmoVxO1ozrbYXEoTa317MwiOH9//dt+bWnTUusqygtk0AkGcW11xoeB6&#10;SSYrEM4ja6wtk4IPOdjvhoMtxtq++Uxd5gsRQtjFqKD0vomldHlJBt3UNsSBe9jWoA+wLaRu8R3C&#10;TS3nUbSUBisODSU2dCwpf2Yvo0DXJj11+tS9zrc8vWfX5FA9EqXGo/6wAeGp93/xz51qBYt1WBvO&#10;hCMgd18AAAD//wMAUEsBAi0AFAAGAAgAAAAhANvh9svuAAAAhQEAABMAAAAAAAAAAAAAAAAAAAAA&#10;AFtDb250ZW50X1R5cGVzXS54bWxQSwECLQAUAAYACAAAACEAWvQsW78AAAAVAQAACwAAAAAAAAAA&#10;AAAAAAAfAQAAX3JlbHMvLnJlbHNQSwECLQAUAAYACAAAACEAFvCOlb0AAADcAAAADwAAAAAAAAAA&#10;AAAAAAAHAgAAZHJzL2Rvd25yZXYueG1sUEsFBgAAAAADAAMAtwAAAPECAAAAAA==&#10;">
                  <v:imagedata r:id="rId30" o:title="Home outline"/>
                </v:shape>
                <v:shape id="Graphic 399" o:spid="_x0000_s1168" type="#_x0000_t75" alt="Money outline" style="position:absolute;left:1809;top:15144;width:3569;height:344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fkT5xQAAANwAAAAPAAAAZHJzL2Rvd25yZXYueG1sRI9da8Iw&#10;FIbvhf2HcAa703R+zmoUGQgOJmw69PbQnLXF5qQkse3265eB4OXL+/HwLtedqURDzpeWFTwPEhDE&#10;mdUl5wq+jtv+CwgfkDVWlknBD3lYrx56S0y1bfmTmkPIRRxhn6KCIoQ6ldJnBRn0A1sTR+/bOoMh&#10;SpdL7bCN46aSwySZSoMlR0KBNb0WlF0OVxMhv4nbn9v32XgyfDu2H9NRMzudlXp67DYLEIG6cA/f&#10;2jutYDSfw/+ZeATk6g8AAP//AwBQSwECLQAUAAYACAAAACEA2+H2y+4AAACFAQAAEwAAAAAAAAAA&#10;AAAAAAAAAAAAW0NvbnRlbnRfVHlwZXNdLnhtbFBLAQItABQABgAIAAAAIQBa9CxbvwAAABUBAAAL&#10;AAAAAAAAAAAAAAAAAB8BAABfcmVscy8ucmVsc1BLAQItABQABgAIAAAAIQDufkT5xQAAANwAAAAP&#10;AAAAAAAAAAAAAAAAAAcCAABkcnMvZG93bnJldi54bWxQSwUGAAAAAAMAAwC3AAAA+QIAAAAA&#10;">
                  <v:imagedata r:id="rId29" o:title="Money outline"/>
                </v:shape>
                <v:shape id="Text Box 400" o:spid="_x0000_s1169" type="#_x0000_t202" style="position:absolute;left:1047;top:18002;width:4520;height:25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p1swgAAANwAAAAPAAAAZHJzL2Rvd25yZXYueG1sRE/Pa8Iw&#10;FL4L+x/CE3YRTRyySTWKCIMeetHJwNujeTbF5qVLstr998thsOPH93u7H10nBgqx9axhuVAgiGtv&#10;Wm40XD7e52sQMSEb7DyThh+KsN89TbZYGP/gEw3n1IgcwrFADTalvpAy1pYcxoXviTN388FhyjA0&#10;0gR85HDXyRelXqXDlnODxZ6Olur7+dtpGD7LlTkNNoXZsSpVea++3q6V1s/T8bABkWhM/+I/d2k0&#10;rFSen8/kIyB3vwAAAP//AwBQSwECLQAUAAYACAAAACEA2+H2y+4AAACFAQAAEwAAAAAAAAAAAAAA&#10;AAAAAAAAW0NvbnRlbnRfVHlwZXNdLnhtbFBLAQItABQABgAIAAAAIQBa9CxbvwAAABUBAAALAAAA&#10;AAAAAAAAAAAAAB8BAABfcmVscy8ucmVsc1BLAQItABQABgAIAAAAIQDB/p1swgAAANwAAAAPAAAA&#10;AAAAAAAAAAAAAAcCAABkcnMvZG93bnJldi54bWxQSwUGAAAAAAMAAwC3AAAA9gIAAAAA&#10;" filled="f" stroked="f" strokeweight=".5pt">
                  <v:textbox>
                    <w:txbxContent>
                      <w:p w14:paraId="1C0F5653" w14:textId="77777777" w:rsidR="00A3283D" w:rsidRPr="00F214AA" w:rsidRDefault="00A3283D" w:rsidP="00A3283D">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shape id="Plus Sign 401" o:spid="_x0000_s1170" style="position:absolute;left:5048;top:18954;width:1396;height:1092;visibility:visible;mso-wrap-style:square;v-text-anchor:middle" coordsize="139652,1091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Q4X5xQAAANwAAAAPAAAAZHJzL2Rvd25yZXYueG1sRI9ba8JA&#10;FITfhf6H5RR8qxuLFYlupLSIF6hgWt8P2ZNLmz0bs2uS/nu3UPBxmJlvmNV6MLXoqHWVZQXTSQSC&#10;OLO64kLB1+fmaQHCeWSNtWVS8EsO1snDaIWxtj2fqEt9IQKEXYwKSu+bWEqXlWTQTWxDHLzctgZ9&#10;kG0hdYt9gJtaPkfRXBqsOCyU2NBbSdlPejUKXr7z9HruaG8+JPbbWTp/PxwvSo0fh9clCE+Dv4f/&#10;2zutYBZN4e9MOAIyuQEAAP//AwBQSwECLQAUAAYACAAAACEA2+H2y+4AAACFAQAAEwAAAAAAAAAA&#10;AAAAAAAAAAAAW0NvbnRlbnRfVHlwZXNdLnhtbFBLAQItABQABgAIAAAAIQBa9CxbvwAAABUBAAAL&#10;AAAAAAAAAAAAAAAAAB8BAABfcmVscy8ucmVsc1BLAQItABQABgAIAAAAIQDBQ4X5xQAAANwAAAAP&#10;AAAAAAAAAAAAAAAAAAcCAABkcnMvZG93bnJldi54bWxQSwUGAAAAAAMAAwC3AAAA+QIAAAAA&#10;" path="m18511,41737r38480,l56991,14467r25670,l82661,41737r38480,l121141,67407r-38480,l82661,94677r-25670,l56991,67407r-38480,l18511,41737xe" fillcolor="#0090ff [3213]" stroked="f" strokeweight="2pt">
                  <v:path arrowok="t" o:connecttype="custom" o:connectlocs="18511,41737;56991,41737;56991,14467;82661,14467;82661,41737;121141,41737;121141,67407;82661,67407;82661,94677;56991,94677;56991,67407;18511,67407;18511,41737" o:connectangles="0,0,0,0,0,0,0,0,0,0,0,0,0"/>
                </v:shape>
                <v:shape id="Plus Sign 402" o:spid="_x0000_s1171" style="position:absolute;left:10096;top:18859;width:1397;height:1091;visibility:visible;mso-wrap-style:square;v-text-anchor:middle" coordsize="139652,1091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kRuOxQAAANwAAAAPAAAAZHJzL2Rvd25yZXYueG1sRI/dasJA&#10;FITvC77DcoTe1U3FikQ3UhSpFiqY1vtD9uRHs2djdk3St+8WCr0cZuYbZrUeTC06al1lWcHzJAJB&#10;nFldcaHg63P3tADhPLLG2jIp+CYH62T0sMJY255P1KW+EAHCLkYFpfdNLKXLSjLoJrYhDl5uW4M+&#10;yLaQusU+wE0tp1E0lwYrDgslNrQpKbumd6Pg5ZKn93NHB/MhsX+bpfPt+/Gm1ON4eF2C8DT4//Bf&#10;e68VzKIp/J4JR0AmPwAAAP//AwBQSwECLQAUAAYACAAAACEA2+H2y+4AAACFAQAAEwAAAAAAAAAA&#10;AAAAAAAAAAAAW0NvbnRlbnRfVHlwZXNdLnhtbFBLAQItABQABgAIAAAAIQBa9CxbvwAAABUBAAAL&#10;AAAAAAAAAAAAAAAAAB8BAABfcmVscy8ucmVsc1BLAQItABQABgAIAAAAIQAxkRuOxQAAANwAAAAP&#10;AAAAAAAAAAAAAAAAAAcCAABkcnMvZG93bnJldi54bWxQSwUGAAAAAAMAAwC3AAAA+QIAAAAA&#10;" path="m18511,41737r38480,l56991,14467r25670,l82661,41737r38480,l121141,67407r-38480,l82661,94677r-25670,l56991,67407r-38480,l18511,41737xe" fillcolor="#0090ff [3213]" stroked="f" strokeweight="2pt">
                  <v:path arrowok="t" o:connecttype="custom" o:connectlocs="18511,41737;56991,41737;56991,14467;82661,14467;82661,41737;121141,41737;121141,67407;82661,67407;82661,94677;56991,94677;56991,67407;18511,67407;18511,41737" o:connectangles="0,0,0,0,0,0,0,0,0,0,0,0,0"/>
                </v:shape>
                <v:shape id="Text Box 403" o:spid="_x0000_s1172" type="#_x0000_t202" style="position:absolute;left:6000;top:18097;width:4520;height:252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LAMbxQAAANwAAAAPAAAAZHJzL2Rvd25yZXYueG1sRI9BawIx&#10;FITvQv9DeIVepCZWacvWKCIIe9iLWgq9PTavm8XNyzaJ6/bfN0Khx2FmvmFWm9F1YqAQW88a5jMF&#10;grj2puVGw/tp//gKIiZkg51n0vBDETbru8kKC+OvfKDhmBqRIRwL1GBT6gspY23JYZz5njh7Xz44&#10;TFmGRpqA1wx3nXxS6lk6bDkvWOxpZ6k+Hy9Ow/BRLs1hsClMd1WpynP1/fJZaf1wP27fQCQa03/4&#10;r10aDUu1gNuZfATk+hcAAP//AwBQSwECLQAUAAYACAAAACEA2+H2y+4AAACFAQAAEwAAAAAAAAAA&#10;AAAAAAAAAAAAW0NvbnRlbnRfVHlwZXNdLnhtbFBLAQItABQABgAIAAAAIQBa9CxbvwAAABUBAAAL&#10;AAAAAAAAAAAAAAAAAB8BAABfcmVscy8ucmVsc1BLAQItABQABgAIAAAAIQAxLAMbxQAAANwAAAAP&#10;AAAAAAAAAAAAAAAAAAcCAABkcnMvZG93bnJldi54bWxQSwUGAAAAAAMAAwC3AAAA+QIAAAAA&#10;" filled="f" stroked="f" strokeweight=".5pt">
                  <v:textbox>
                    <w:txbxContent>
                      <w:p w14:paraId="3476DE59" w14:textId="77777777" w:rsidR="00A3283D" w:rsidRPr="00F214AA" w:rsidRDefault="00A3283D" w:rsidP="00A3283D">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shape id="Text Box 404" o:spid="_x0000_s1173" type="#_x0000_t202" style="position:absolute;left:10858;top:18097;width:4520;height:266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ZtvxQAAANwAAAAPAAAAZHJzL2Rvd25yZXYueG1sRI/BasMw&#10;EETvgf6D2EIvIZFSTBucKKEECj74krQUelusjWVirVxJcdy/rwqFHoeZecNs95PrxUghdp41rJYK&#10;BHHjTcethve318UaREzIBnvPpOGbIux3d7Mtlsbf+EjjKbUiQziWqMGmNJRSxsaSw7j0A3H2zj44&#10;TFmGVpqAtwx3vXxU6kk67DgvWBzoYKm5nK5Ow/hRFeY42hTmh7pS1aX+ev6stX64n142IBJN6T/8&#10;166MhkIV8HsmHwG5+wEAAP//AwBQSwECLQAUAAYACAAAACEA2+H2y+4AAACFAQAAEwAAAAAAAAAA&#10;AAAAAAAAAAAAW0NvbnRlbnRfVHlwZXNdLnhtbFBLAQItABQABgAIAAAAIQBa9CxbvwAAABUBAAAL&#10;AAAAAAAAAAAAAAAAAB8BAABfcmVscy8ucmVsc1BLAQItABQABgAIAAAAIQC+xZtvxQAAANwAAAAP&#10;AAAAAAAAAAAAAAAAAAcCAABkcnMvZG93bnJldi54bWxQSwUGAAAAAAMAAwC3AAAA+QIAAAAA&#10;" filled="f" stroked="f" strokeweight=".5pt">
                  <v:textbox>
                    <w:txbxContent>
                      <w:p w14:paraId="6C13A61A" w14:textId="77777777" w:rsidR="00A3283D" w:rsidRPr="00F214AA" w:rsidRDefault="00A3283D" w:rsidP="00A3283D">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group>
            </w:pict>
          </mc:Fallback>
        </mc:AlternateContent>
      </w:r>
    </w:p>
    <w:p w14:paraId="55BFA17C" w14:textId="77777777" w:rsidR="00A3283D" w:rsidRDefault="00A3283D" w:rsidP="00A3283D">
      <w:pPr>
        <w:pStyle w:val="BodyText"/>
        <w:rPr>
          <w:b/>
          <w:bCs/>
          <w:color w:val="FF0000"/>
        </w:rPr>
      </w:pPr>
    </w:p>
    <w:p w14:paraId="33A2EDD6" w14:textId="77777777" w:rsidR="00A3283D" w:rsidRDefault="00A3283D" w:rsidP="00A3283D">
      <w:pPr>
        <w:pStyle w:val="BodyText"/>
      </w:pPr>
      <w:r>
        <w:rPr>
          <w:b/>
          <w:bCs/>
          <w:noProof/>
          <w:color w:val="FF0000"/>
        </w:rPr>
        <mc:AlternateContent>
          <mc:Choice Requires="wps">
            <w:drawing>
              <wp:anchor distT="0" distB="0" distL="114300" distR="114300" simplePos="0" relativeHeight="251685889" behindDoc="0" locked="0" layoutInCell="1" allowOverlap="1" wp14:anchorId="08BD70F1" wp14:editId="31F5B49C">
                <wp:simplePos x="0" y="0"/>
                <wp:positionH relativeFrom="column">
                  <wp:posOffset>4191635</wp:posOffset>
                </wp:positionH>
                <wp:positionV relativeFrom="paragraph">
                  <wp:posOffset>118110</wp:posOffset>
                </wp:positionV>
                <wp:extent cx="168907" cy="180339"/>
                <wp:effectExtent l="0" t="5715" r="0" b="0"/>
                <wp:wrapNone/>
                <wp:docPr id="405" name="Arrow: Right 405"/>
                <wp:cNvGraphicFramePr/>
                <a:graphic xmlns:a="http://schemas.openxmlformats.org/drawingml/2006/main">
                  <a:graphicData uri="http://schemas.microsoft.com/office/word/2010/wordprocessingShape">
                    <wps:wsp>
                      <wps:cNvSpPr/>
                      <wps:spPr>
                        <a:xfrm rot="16200000">
                          <a:off x="0" y="0"/>
                          <a:ext cx="168907" cy="180339"/>
                        </a:xfrm>
                        <a:prstGeom prst="rightArrow">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764E76C" id="Arrow: Right 405" o:spid="_x0000_s1026" type="#_x0000_t13" style="position:absolute;margin-left:330.05pt;margin-top:9.3pt;width:13.3pt;height:14.2pt;rotation:-90;z-index:25168588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OPulhQIAAHIFAAAOAAAAZHJzL2Uyb0RvYy54bWysVE1PGzEQvVfqf7B8L5sNJYWIDYpAVJUQ&#10;oELF2XjtrCWvxx072aS/vmPvB5RyqroHy+OZeeN5+8bnF/vWsp3CYMBVvDyacaachNq4TcV/PF5/&#10;OuUsROFqYcGpih9U4Berjx/OO79Uc2jA1goZgbiw7HzFmxj9siiCbFQrwhF45cipAVsRycRNUaPo&#10;CL21xXw2WxQdYO0RpAqBTq96J19lfK2VjHdaBxWZrTjdLeYV8/qc1mJ1LpYbFL4xcriG+IdbtMI4&#10;KjpBXYko2BbNX1CtkQgBdDyS0BagtZEq90DdlLM33Tw0wqvcC5ET/ERT+H+w8nb34O+RaOh8WAba&#10;pi72GluGQGyVC2KZvtwcXZftM3eHiTu1j0zSYbk4PZt94UySqzydHR+fJW6LHithegzxq4KWpU3F&#10;0WyauEaELkOL3U2IfcIYmJICWFNfG2uzkUShLi2ynaDfKaRULs6HMn9EWpfiHaTMHjSdFC8t5l08&#10;WJXirPuuNDM1dTHPl8nqe1uo7F2NqFVf/yTz0sNPGbnlDJiQNdWfsAeA95oohyaG+JSqsnin5P4H&#10;TGVeMzAmTxm5Mrg4JbfGAb7XmY1jsu7jR5J6ahJLz1Af7rEXAw1Q8PLa0A+8ESHeC6RZoUOa/3hH&#10;i7bQVRyGHWcN4K/3zlM8SZi8nHU0exUPP7cCFWf2myNxHy+S4ljMxueTL3My8LXnORt06rbtJZAW&#10;ynyzvE2x0Y5bjdA+0ROxThXJJZykuhWXEUfjMvbvAT0yUq3XOYyG04t44x68TOCJ0STLx/2TQD8o&#10;OJL0b2GcUbF8I+E+NmU6WG8jaJP1/cLpwDUNdhbN8Aill+O1naNensrVbwAAAP//AwBQSwMEFAAG&#10;AAgAAAAhALw66P7gAAAACQEAAA8AAABkcnMvZG93bnJldi54bWxMj0FLw0AQhe+C/2EZwZvdtJi1&#10;jdkUUapQUbAWvW6z0yQ2Oxuymzb+e8eTHof38d43+XJ0rThiHxpPGqaTBARS6W1DlYbt++pqDiJE&#10;Q9a0nlDDNwZYFudnucmsP9EbHjexElxCITMa6hi7TMpQ1uhMmPgOibO9752JfPaVtL05cblr5SxJ&#10;lHSmIV6oTYf3NZaHzeA07LcP6+dDqh5XX680fIQn9fI5rLW+vBjvbkFEHOMfDL/6rA4FO+38QDaI&#10;VoNKFzNGOVikIBhQ8xsFYqfhWk1BFrn8/0HxAwAA//8DAFBLAQItABQABgAIAAAAIQC2gziS/gAA&#10;AOEBAAATAAAAAAAAAAAAAAAAAAAAAABbQ29udGVudF9UeXBlc10ueG1sUEsBAi0AFAAGAAgAAAAh&#10;ADj9If/WAAAAlAEAAAsAAAAAAAAAAAAAAAAALwEAAF9yZWxzLy5yZWxzUEsBAi0AFAAGAAgAAAAh&#10;AEE4+6WFAgAAcgUAAA4AAAAAAAAAAAAAAAAALgIAAGRycy9lMm9Eb2MueG1sUEsBAi0AFAAGAAgA&#10;AAAhALw66P7gAAAACQEAAA8AAAAAAAAAAAAAAAAA3wQAAGRycy9kb3ducmV2LnhtbFBLBQYAAAAA&#10;BAAEAPMAAADsBQAAAAA=&#10;" adj="10800" fillcolor="#035dd3 [3205]" stroked="f" strokeweight="2pt">
                <v:textbox inset="1mm,,1mm,0"/>
              </v:shape>
            </w:pict>
          </mc:Fallback>
        </mc:AlternateContent>
      </w:r>
      <w:r>
        <w:rPr>
          <w:b/>
          <w:bCs/>
          <w:noProof/>
          <w:color w:val="FF0000"/>
        </w:rPr>
        <mc:AlternateContent>
          <mc:Choice Requires="wpg">
            <w:drawing>
              <wp:anchor distT="0" distB="0" distL="114300" distR="114300" simplePos="0" relativeHeight="251682817" behindDoc="0" locked="0" layoutInCell="1" allowOverlap="1" wp14:anchorId="03A156B1" wp14:editId="037DF831">
                <wp:simplePos x="0" y="0"/>
                <wp:positionH relativeFrom="column">
                  <wp:posOffset>3498215</wp:posOffset>
                </wp:positionH>
                <wp:positionV relativeFrom="paragraph">
                  <wp:posOffset>247015</wp:posOffset>
                </wp:positionV>
                <wp:extent cx="1594485" cy="1352550"/>
                <wp:effectExtent l="0" t="0" r="24765" b="19050"/>
                <wp:wrapNone/>
                <wp:docPr id="406" name="Group 406"/>
                <wp:cNvGraphicFramePr/>
                <a:graphic xmlns:a="http://schemas.openxmlformats.org/drawingml/2006/main">
                  <a:graphicData uri="http://schemas.microsoft.com/office/word/2010/wordprocessingGroup">
                    <wpg:wgp>
                      <wpg:cNvGrpSpPr/>
                      <wpg:grpSpPr>
                        <a:xfrm>
                          <a:off x="0" y="0"/>
                          <a:ext cx="1594485" cy="1352550"/>
                          <a:chOff x="28575" y="592931"/>
                          <a:chExt cx="1594485" cy="1521619"/>
                        </a:xfrm>
                      </wpg:grpSpPr>
                      <wps:wsp>
                        <wps:cNvPr id="407" name="Rectangle: Rounded Corners 407"/>
                        <wps:cNvSpPr/>
                        <wps:spPr>
                          <a:xfrm>
                            <a:off x="28575" y="657225"/>
                            <a:ext cx="1594485" cy="1457325"/>
                          </a:xfrm>
                          <a:prstGeom prst="roundRect">
                            <a:avLst/>
                          </a:prstGeom>
                          <a:solidFill>
                            <a:schemeClr val="accent1">
                              <a:lumMod val="40000"/>
                              <a:lumOff val="60000"/>
                            </a:schemeClr>
                          </a:solidFill>
                          <a:ln>
                            <a:solidFill>
                              <a:srgbClr val="00B05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408" name="Text Box 408"/>
                        <wps:cNvSpPr txBox="1"/>
                        <wps:spPr>
                          <a:xfrm>
                            <a:off x="133350" y="592931"/>
                            <a:ext cx="1326055" cy="1083468"/>
                          </a:xfrm>
                          <a:prstGeom prst="rect">
                            <a:avLst/>
                          </a:prstGeom>
                          <a:noFill/>
                          <a:ln w="6350">
                            <a:noFill/>
                          </a:ln>
                        </wps:spPr>
                        <wps:txbx>
                          <w:txbxContent>
                            <w:p w14:paraId="27878CF8" w14:textId="04CA852B" w:rsidR="00A3283D" w:rsidRPr="001E0173" w:rsidRDefault="00E968F2" w:rsidP="00A3283D">
                              <w:pPr>
                                <w:spacing w:after="0"/>
                                <w:jc w:val="center"/>
                                <w:rPr>
                                  <w:rFonts w:ascii="Arial Nova Light" w:eastAsia="HELVETICA NEUE LIGHT" w:hAnsi="Arial Nova Light" w:cs="HELVETICA NEUE LIGHT"/>
                                  <w:sz w:val="16"/>
                                  <w:szCs w:val="16"/>
                                </w:rPr>
                              </w:pPr>
                              <w:r w:rsidRPr="001E0173">
                                <w:rPr>
                                  <w:rFonts w:ascii="Arial Nova Light" w:eastAsia="HELVETICA NEUE LIGHT" w:hAnsi="Arial Nova Light" w:cs="HELVETICA NEUE LIGHT"/>
                                  <w:b/>
                                  <w:bCs/>
                                  <w:szCs w:val="20"/>
                                </w:rPr>
                                <w:t>PLUS,</w:t>
                              </w:r>
                              <w:r w:rsidR="00A3283D" w:rsidRPr="001E0173">
                                <w:rPr>
                                  <w:rFonts w:ascii="Arial Nova Light" w:eastAsia="HELVETICA NEUE LIGHT" w:hAnsi="Arial Nova Light" w:cs="HELVETICA NEUE LIGHT"/>
                                  <w:szCs w:val="20"/>
                                </w:rPr>
                                <w:t xml:space="preserve"> </w:t>
                              </w:r>
                              <w:r w:rsidR="00A3283D" w:rsidRPr="001E0173">
                                <w:rPr>
                                  <w:rFonts w:ascii="Arial Nova Light" w:eastAsia="HELVETICA NEUE LIGHT" w:hAnsi="Arial Nova Light" w:cs="HELVETICA NEUE LIGHT"/>
                                  <w:sz w:val="16"/>
                                  <w:szCs w:val="16"/>
                                </w:rPr>
                                <w:t xml:space="preserve">a service charge for: </w:t>
                              </w:r>
                            </w:p>
                            <w:p w14:paraId="1637D4EC" w14:textId="77777777" w:rsidR="00A3283D" w:rsidRPr="001E0173" w:rsidRDefault="00A3283D" w:rsidP="00A3283D">
                              <w:pPr>
                                <w:spacing w:after="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g</w:t>
                              </w:r>
                              <w:r w:rsidRPr="001E0173">
                                <w:rPr>
                                  <w:rFonts w:ascii="Arial Nova Light" w:eastAsia="HELVETICA NEUE LIGHT" w:hAnsi="Arial Nova Light" w:cs="HELVETICA NEUE LIGHT"/>
                                  <w:sz w:val="16"/>
                                  <w:szCs w:val="16"/>
                                </w:rPr>
                                <w:t xml:space="preserve">as, </w:t>
                              </w:r>
                              <w:r>
                                <w:rPr>
                                  <w:rFonts w:ascii="Arial Nova Light" w:eastAsia="HELVETICA NEUE LIGHT" w:hAnsi="Arial Nova Light" w:cs="HELVETICA NEUE LIGHT"/>
                                  <w:sz w:val="16"/>
                                  <w:szCs w:val="16"/>
                                </w:rPr>
                                <w:t>w</w:t>
                              </w:r>
                              <w:r w:rsidRPr="001E0173">
                                <w:rPr>
                                  <w:rFonts w:ascii="Arial Nova Light" w:eastAsia="HELVETICA NEUE LIGHT" w:hAnsi="Arial Nova Light" w:cs="HELVETICA NEUE LIGHT"/>
                                  <w:sz w:val="16"/>
                                  <w:szCs w:val="16"/>
                                </w:rPr>
                                <w:t xml:space="preserve">ater, </w:t>
                              </w:r>
                              <w:r>
                                <w:rPr>
                                  <w:rFonts w:ascii="Arial Nova Light" w:eastAsia="HELVETICA NEUE LIGHT" w:hAnsi="Arial Nova Light" w:cs="HELVETICA NEUE LIGHT"/>
                                  <w:sz w:val="16"/>
                                  <w:szCs w:val="16"/>
                                </w:rPr>
                                <w:t>e</w:t>
                              </w:r>
                              <w:r w:rsidRPr="001E0173">
                                <w:rPr>
                                  <w:rFonts w:ascii="Arial Nova Light" w:eastAsia="HELVETICA NEUE LIGHT" w:hAnsi="Arial Nova Light" w:cs="HELVETICA NEUE LIGHT"/>
                                  <w:sz w:val="16"/>
                                  <w:szCs w:val="16"/>
                                </w:rPr>
                                <w:t xml:space="preserve">lectricity, </w:t>
                              </w:r>
                              <w:r>
                                <w:rPr>
                                  <w:rFonts w:ascii="Arial Nova Light" w:eastAsia="HELVETICA NEUE LIGHT" w:hAnsi="Arial Nova Light" w:cs="HELVETICA NEUE LIGHT"/>
                                  <w:sz w:val="16"/>
                                  <w:szCs w:val="16"/>
                                </w:rPr>
                                <w:t>common area c</w:t>
                              </w:r>
                              <w:r w:rsidRPr="001E0173">
                                <w:rPr>
                                  <w:rFonts w:ascii="Arial Nova Light" w:eastAsia="HELVETICA NEUE LIGHT" w:hAnsi="Arial Nova Light" w:cs="HELVETICA NEUE LIGHT"/>
                                  <w:sz w:val="16"/>
                                  <w:szCs w:val="16"/>
                                </w:rPr>
                                <w:t>leaning</w:t>
                              </w:r>
                            </w:p>
                            <w:p w14:paraId="76F01881" w14:textId="77777777" w:rsidR="00A3283D" w:rsidRPr="001E0173" w:rsidRDefault="00A3283D" w:rsidP="00A3283D">
                              <w:pPr>
                                <w:spacing w:before="120"/>
                                <w:jc w:val="center"/>
                                <w:rPr>
                                  <w:rFonts w:ascii="helev" w:hAnsi="helev" w:cstheme="minorHAnsi"/>
                                  <w:b/>
                                  <w:bCs/>
                                  <w:szCs w:val="20"/>
                                </w:rPr>
                              </w:pPr>
                              <w:r w:rsidRPr="001E0173">
                                <w:rPr>
                                  <w:rFonts w:ascii="Arial Nova Light" w:eastAsia="HELVETICA NEUE LIGHT" w:hAnsi="Arial Nova Light" w:cs="HELVETICA NEUE LIGHT"/>
                                  <w:b/>
                                  <w:bCs/>
                                  <w:szCs w:val="20"/>
                                </w:rPr>
                                <w:t>$XXX</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03A156B1" id="Group 406" o:spid="_x0000_s1174" style="position:absolute;margin-left:275.45pt;margin-top:19.45pt;width:125.55pt;height:106.5pt;z-index:251682817;mso-width-relative:margin;mso-height-relative:margin" coordorigin="285,5929" coordsize="15944,1521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UvtmlAMAAPsJAAAOAAAAZHJzL2Uyb0RvYy54bWzMVltv2zYYfR+w/0DwfdHN8kWIUqRpEwxI&#10;2yDJ0GeaoiwBFMmSdKT01/cjKcmt43ZABmzzg8zLd+Ph+Y50/mboOHpi2rRSlDg5izFigsqqFbsS&#10;//V4/ccaI2OJqAiXgpX4mRn85uL33857VbBUNpJXTCMIIkzRqxI31qoiigxtWEfMmVRMwGYtdUcs&#10;TPUuqjTpIXrHozSOl1EvdaW0pMwYWH0XNvGFj1/XjNpPdW2YRbzEUJv1T+2fW/eMLs5JsdNENS0d&#10;yyCvqKIjrYCkc6h3xBK01+2LUF1LtTSytmdUdpGs65YyfwY4TRIfneZGy73yZ9kV/U7NMAG0Rzi9&#10;Oiz9+HSj1YO604BEr3aAhZ+5swy17tw/VIkGD9nzDBkbLKKwmOSbxWKdY0RhL8nyNM9HUGkDyDu/&#10;dJ2vwAD28026yZKAOW3enwyRp8ky2TibaKog+qGuXgFTzAEM88/AeGiIYh5jUwAYdxq1VYkX8Qoj&#10;QTpg7D1wiIgdZwW6l3tRsQpdSS2A8shZedi86wyiKQzgeQLBAxLLfJWmeUDiNJSLfJUFixkHUiht&#10;7A2THXKDEgM9ROXq89QjT7fGBtwmO1eDkbytrlvO/cT1FbviGj0R6AhCKRM28e58332QVVhfxPAL&#10;1cGyu0dvvpyWoSTfoS6Sv6gfknDxMq/ebeescfw2DixxcQ7lwcy5wnVPCPqRfebMBeTintVwO45S&#10;vuK5hJeHMQ2pWFjOf1q0D+gi14DOHDug8ZPYAd7R3rkyrzGzc/yrwoLz7OEzS2Fn564VUp8KwOGK&#10;xszBfgIpQONQ2srqGbirZVA4o+h1Cxy5JcbeEQ2SBuIHMm0/waPmsi+xHEcYNVJ/PbXu7KG5YBej&#10;HiSyxObLnmiGEf9TQNtljg+gqX4CfE1hor/f2foJrIp9dyWBbwm8DBT1Q2dr+TSstew+g5Jfuoyw&#10;RQSFvCWmVk+TKxtkG94FlF1eejPQUEXsrXhQ1AV3iDrqPw6fiVZjk1jor49yanNSHLVJsHWeQl7u&#10;raxb30MHTEesQXKcQP4r2gPvzKA9j04b3soBlGZ9pDTIDrDhTg3M8H1yWnOSLMug2Y7ldxadLF3G&#10;+aTf8TpbLH2mX4jO3+iNkE5soCjXsQiItnT5A8DjzulGt8N28OK7ms/0X7B6kywWgNcJVo87gdUj&#10;31/NbPt/4rV/w8IXhtfy8WvIfcJ8P/d9cPhmu/gGAAD//wMAUEsDBBQABgAIAAAAIQCz5VOQ4QAA&#10;AAoBAAAPAAAAZHJzL2Rvd25yZXYueG1sTI/BSsNAEIbvgu+wjODNbpISSWM2pRT1VARbQbxts9Mk&#10;NDsbstskfXvHkz0Nw3z88/3FeradGHHwrSMF8SICgVQ501Kt4Ovw9pSB8EGT0Z0jVHBFD+vy/q7Q&#10;uXETfeK4D7XgEPK5VtCE0OdS+qpBq/3C9Uh8O7nB6sDrUEsz6InDbSeTKHqWVrfEHxrd47bB6ry/&#10;WAXvk542y/h13J1P2+vPIf343sWo1OPDvHkBEXAO/zD86bM6lOx0dBcyXnQK0jRaMapgmfFkIIsS&#10;LndUkKTxCmRZyNsK5S8AAAD//wMAUEsBAi0AFAAGAAgAAAAhALaDOJL+AAAA4QEAABMAAAAAAAAA&#10;AAAAAAAAAAAAAFtDb250ZW50X1R5cGVzXS54bWxQSwECLQAUAAYACAAAACEAOP0h/9YAAACUAQAA&#10;CwAAAAAAAAAAAAAAAAAvAQAAX3JlbHMvLnJlbHNQSwECLQAUAAYACAAAACEAvVL7ZpQDAAD7CQAA&#10;DgAAAAAAAAAAAAAAAAAuAgAAZHJzL2Uyb0RvYy54bWxQSwECLQAUAAYACAAAACEAs+VTkOEAAAAK&#10;AQAADwAAAAAAAAAAAAAAAADuBQAAZHJzL2Rvd25yZXYueG1sUEsFBgAAAAAEAAQA8wAAAPwGAAAA&#10;AA==&#10;">
                <v:roundrect id="Rectangle: Rounded Corners 407" o:spid="_x0000_s1175" style="position:absolute;left:285;top:6572;width:15945;height:14573;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Lj07xQAAANwAAAAPAAAAZHJzL2Rvd25yZXYueG1sRI9BSwMx&#10;FITvgv8hPMGL2ETRbbttWqQoCNJD10Kvj83rZunmZUnS7eqvN4LgcZiZb5jlenSdGCjE1rOGh4kC&#10;QVx703KjYf/5dj8DEROywc4zafiiCOvV9dUSS+MvvKOhSo3IEI4larAp9aWUsbbkME58T5y9ow8O&#10;U5ahkSbgJcNdJx+VKqTDlvOCxZ42lupTdXYaDvRxss9Yb+cDFa93vph+qypofXszvixAJBrTf/iv&#10;/W40PKkp/J7JR0CufgAAAP//AwBQSwECLQAUAAYACAAAACEA2+H2y+4AAACFAQAAEwAAAAAAAAAA&#10;AAAAAAAAAAAAW0NvbnRlbnRfVHlwZXNdLnhtbFBLAQItABQABgAIAAAAIQBa9CxbvwAAABUBAAAL&#10;AAAAAAAAAAAAAAAAAB8BAABfcmVscy8ucmVsc1BLAQItABQABgAIAAAAIQARLj07xQAAANwAAAAP&#10;AAAAAAAAAAAAAAAAAAcCAABkcnMvZG93bnJldi54bWxQSwUGAAAAAAMAAwC3AAAA+QIAAAAA&#10;" fillcolor="#eff8ff [1300]" strokecolor="#00b050" strokeweight="2pt">
                  <v:textbox inset="1mm,,1mm,0"/>
                </v:roundrect>
                <v:shape id="Text Box 408" o:spid="_x0000_s1176" type="#_x0000_t202" style="position:absolute;left:1333;top:5929;width:13261;height:108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jKWBxAAAANwAAAAPAAAAZHJzL2Rvd25yZXYueG1sRE/LasJA&#10;FN0X/IfhFrqrk0oViU5CCIiltAutm+5uMzcPzNyJmTFJ/frOQujycN7bdDKtGKh3jWUFL/MIBHFh&#10;dcOVgtPX7nkNwnlkja1lUvBLDtJk9rDFWNuRDzQcfSVCCLsYFdTed7GUrqjJoJvbjjhwpe0N+gD7&#10;SuoexxBuWrmIopU02HBoqLGjvKbifLwaBe/57hMPPwuzvrX5/qPMusvpe6nU0+OUbUB4mvy/+O5+&#10;0wpeo7A2nAlHQCZ/AAAA//8DAFBLAQItABQABgAIAAAAIQDb4fbL7gAAAIUBAAATAAAAAAAAAAAA&#10;AAAAAAAAAABbQ29udGVudF9UeXBlc10ueG1sUEsBAi0AFAAGAAgAAAAhAFr0LFu/AAAAFQEAAAsA&#10;AAAAAAAAAAAAAAAAHwEAAF9yZWxzLy5yZWxzUEsBAi0AFAAGAAgAAAAhAPqMpYHEAAAA3AAAAA8A&#10;AAAAAAAAAAAAAAAABwIAAGRycy9kb3ducmV2LnhtbFBLBQYAAAAAAwADALcAAAD4AgAAAAA=&#10;" filled="f" stroked="f" strokeweight=".5pt">
                  <v:textbox>
                    <w:txbxContent>
                      <w:p w14:paraId="27878CF8" w14:textId="04CA852B" w:rsidR="00A3283D" w:rsidRPr="001E0173" w:rsidRDefault="00E968F2" w:rsidP="00A3283D">
                        <w:pPr>
                          <w:spacing w:after="0"/>
                          <w:jc w:val="center"/>
                          <w:rPr>
                            <w:rFonts w:ascii="Arial Nova Light" w:eastAsia="HELVETICA NEUE LIGHT" w:hAnsi="Arial Nova Light" w:cs="HELVETICA NEUE LIGHT"/>
                            <w:sz w:val="16"/>
                            <w:szCs w:val="16"/>
                          </w:rPr>
                        </w:pPr>
                        <w:r w:rsidRPr="001E0173">
                          <w:rPr>
                            <w:rFonts w:ascii="Arial Nova Light" w:eastAsia="HELVETICA NEUE LIGHT" w:hAnsi="Arial Nova Light" w:cs="HELVETICA NEUE LIGHT"/>
                            <w:b/>
                            <w:bCs/>
                            <w:szCs w:val="20"/>
                          </w:rPr>
                          <w:t>PLUS,</w:t>
                        </w:r>
                        <w:r w:rsidR="00A3283D" w:rsidRPr="001E0173">
                          <w:rPr>
                            <w:rFonts w:ascii="Arial Nova Light" w:eastAsia="HELVETICA NEUE LIGHT" w:hAnsi="Arial Nova Light" w:cs="HELVETICA NEUE LIGHT"/>
                            <w:szCs w:val="20"/>
                          </w:rPr>
                          <w:t xml:space="preserve"> </w:t>
                        </w:r>
                        <w:r w:rsidR="00A3283D" w:rsidRPr="001E0173">
                          <w:rPr>
                            <w:rFonts w:ascii="Arial Nova Light" w:eastAsia="HELVETICA NEUE LIGHT" w:hAnsi="Arial Nova Light" w:cs="HELVETICA NEUE LIGHT"/>
                            <w:sz w:val="16"/>
                            <w:szCs w:val="16"/>
                          </w:rPr>
                          <w:t xml:space="preserve">a service charge for: </w:t>
                        </w:r>
                      </w:p>
                      <w:p w14:paraId="1637D4EC" w14:textId="77777777" w:rsidR="00A3283D" w:rsidRPr="001E0173" w:rsidRDefault="00A3283D" w:rsidP="00A3283D">
                        <w:pPr>
                          <w:spacing w:after="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g</w:t>
                        </w:r>
                        <w:r w:rsidRPr="001E0173">
                          <w:rPr>
                            <w:rFonts w:ascii="Arial Nova Light" w:eastAsia="HELVETICA NEUE LIGHT" w:hAnsi="Arial Nova Light" w:cs="HELVETICA NEUE LIGHT"/>
                            <w:sz w:val="16"/>
                            <w:szCs w:val="16"/>
                          </w:rPr>
                          <w:t xml:space="preserve">as, </w:t>
                        </w:r>
                        <w:r>
                          <w:rPr>
                            <w:rFonts w:ascii="Arial Nova Light" w:eastAsia="HELVETICA NEUE LIGHT" w:hAnsi="Arial Nova Light" w:cs="HELVETICA NEUE LIGHT"/>
                            <w:sz w:val="16"/>
                            <w:szCs w:val="16"/>
                          </w:rPr>
                          <w:t>w</w:t>
                        </w:r>
                        <w:r w:rsidRPr="001E0173">
                          <w:rPr>
                            <w:rFonts w:ascii="Arial Nova Light" w:eastAsia="HELVETICA NEUE LIGHT" w:hAnsi="Arial Nova Light" w:cs="HELVETICA NEUE LIGHT"/>
                            <w:sz w:val="16"/>
                            <w:szCs w:val="16"/>
                          </w:rPr>
                          <w:t xml:space="preserve">ater, </w:t>
                        </w:r>
                        <w:r>
                          <w:rPr>
                            <w:rFonts w:ascii="Arial Nova Light" w:eastAsia="HELVETICA NEUE LIGHT" w:hAnsi="Arial Nova Light" w:cs="HELVETICA NEUE LIGHT"/>
                            <w:sz w:val="16"/>
                            <w:szCs w:val="16"/>
                          </w:rPr>
                          <w:t>e</w:t>
                        </w:r>
                        <w:r w:rsidRPr="001E0173">
                          <w:rPr>
                            <w:rFonts w:ascii="Arial Nova Light" w:eastAsia="HELVETICA NEUE LIGHT" w:hAnsi="Arial Nova Light" w:cs="HELVETICA NEUE LIGHT"/>
                            <w:sz w:val="16"/>
                            <w:szCs w:val="16"/>
                          </w:rPr>
                          <w:t xml:space="preserve">lectricity, </w:t>
                        </w:r>
                        <w:r>
                          <w:rPr>
                            <w:rFonts w:ascii="Arial Nova Light" w:eastAsia="HELVETICA NEUE LIGHT" w:hAnsi="Arial Nova Light" w:cs="HELVETICA NEUE LIGHT"/>
                            <w:sz w:val="16"/>
                            <w:szCs w:val="16"/>
                          </w:rPr>
                          <w:t>common area c</w:t>
                        </w:r>
                        <w:r w:rsidRPr="001E0173">
                          <w:rPr>
                            <w:rFonts w:ascii="Arial Nova Light" w:eastAsia="HELVETICA NEUE LIGHT" w:hAnsi="Arial Nova Light" w:cs="HELVETICA NEUE LIGHT"/>
                            <w:sz w:val="16"/>
                            <w:szCs w:val="16"/>
                          </w:rPr>
                          <w:t>leaning</w:t>
                        </w:r>
                      </w:p>
                      <w:p w14:paraId="76F01881" w14:textId="77777777" w:rsidR="00A3283D" w:rsidRPr="001E0173" w:rsidRDefault="00A3283D" w:rsidP="00A3283D">
                        <w:pPr>
                          <w:spacing w:before="120"/>
                          <w:jc w:val="center"/>
                          <w:rPr>
                            <w:rFonts w:ascii="helev" w:hAnsi="helev" w:cstheme="minorHAnsi"/>
                            <w:b/>
                            <w:bCs/>
                            <w:szCs w:val="20"/>
                          </w:rPr>
                        </w:pPr>
                        <w:r w:rsidRPr="001E0173">
                          <w:rPr>
                            <w:rFonts w:ascii="Arial Nova Light" w:eastAsia="HELVETICA NEUE LIGHT" w:hAnsi="Arial Nova Light" w:cs="HELVETICA NEUE LIGHT"/>
                            <w:b/>
                            <w:bCs/>
                            <w:szCs w:val="20"/>
                          </w:rPr>
                          <w:t>$XXX</w:t>
                        </w:r>
                      </w:p>
                    </w:txbxContent>
                  </v:textbox>
                </v:shape>
              </v:group>
            </w:pict>
          </mc:Fallback>
        </mc:AlternateContent>
      </w:r>
    </w:p>
    <w:p w14:paraId="0C8AF1C7" w14:textId="77777777" w:rsidR="00A3283D" w:rsidRDefault="00A3283D" w:rsidP="00A3283D">
      <w:pPr>
        <w:pStyle w:val="BodyText"/>
      </w:pPr>
      <w:r>
        <w:rPr>
          <w:b/>
          <w:bCs/>
          <w:noProof/>
          <w:color w:val="FF0000"/>
        </w:rPr>
        <mc:AlternateContent>
          <mc:Choice Requires="wps">
            <w:drawing>
              <wp:anchor distT="0" distB="0" distL="114300" distR="114300" simplePos="0" relativeHeight="251681793" behindDoc="0" locked="0" layoutInCell="1" allowOverlap="1" wp14:anchorId="6C5B2FD5" wp14:editId="6F252D9A">
                <wp:simplePos x="0" y="0"/>
                <wp:positionH relativeFrom="margin">
                  <wp:posOffset>3074035</wp:posOffset>
                </wp:positionH>
                <wp:positionV relativeFrom="paragraph">
                  <wp:posOffset>228313</wp:posOffset>
                </wp:positionV>
                <wp:extent cx="371469" cy="399959"/>
                <wp:effectExtent l="0" t="0" r="0" b="0"/>
                <wp:wrapNone/>
                <wp:docPr id="438" name="Plus Sign 438"/>
                <wp:cNvGraphicFramePr/>
                <a:graphic xmlns:a="http://schemas.openxmlformats.org/drawingml/2006/main">
                  <a:graphicData uri="http://schemas.microsoft.com/office/word/2010/wordprocessingShape">
                    <wps:wsp>
                      <wps:cNvSpPr/>
                      <wps:spPr>
                        <a:xfrm>
                          <a:off x="0" y="0"/>
                          <a:ext cx="371469" cy="399959"/>
                        </a:xfrm>
                        <a:prstGeom prst="mathPlus">
                          <a:avLst/>
                        </a:prstGeom>
                        <a:solidFill>
                          <a:schemeClr val="accent2"/>
                        </a:solidFill>
                        <a:ln>
                          <a:solidFill>
                            <a:schemeClr val="accent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a:graphicData>
                </a:graphic>
              </wp:anchor>
            </w:drawing>
          </mc:Choice>
          <mc:Fallback>
            <w:pict>
              <v:shape w14:anchorId="11D84DCB" id="Plus Sign 438" o:spid="_x0000_s1026" style="position:absolute;margin-left:242.05pt;margin-top:18pt;width:29.25pt;height:31.5pt;z-index:251681793;visibility:visible;mso-wrap-style:square;mso-wrap-distance-left:9pt;mso-wrap-distance-top:0;mso-wrap-distance-right:9pt;mso-wrap-distance-bottom:0;mso-position-horizontal:absolute;mso-position-horizontal-relative:margin;mso-position-vertical:absolute;mso-position-vertical-relative:text;v-text-anchor:middle" coordsize="371469,3999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YWGufQIAAI0FAAAOAAAAZHJzL2Uyb0RvYy54bWysVN9vGjEMfp+0/yHK+3pASzsQR4VadZpU&#10;tWh06nPIJVykXJwlgYP99XNyP2C0mqZpPIQ4tj/b39me3e4rTXbCeQUmp8OLASXCcCiU2eT0+8vD&#10;p8+U+MBMwTQYkdOD8PR2/vHDrLZTMYISdCEcQRDjp7XNaRmCnWaZ56WomL8AKwwqJbiKBRTdJisc&#10;qxG90tloMLjOanCFdcCF9/h63yjpPOFLKXh4ltKLQHROMbeQTpfOdTyz+YxNN47ZUvE2DfYPWVRM&#10;GQzaQ92zwMjWqTdQleIOPMhwwaHKQErFRaoBqxkOzqpZlcyKVAuS421Pk/9/sPxpt7JLhzTU1k89&#10;XmMVe+mq+I/5kX0i69CTJfaBcHy8vBleXU8o4ai6nEwm40kkMzs6W+fDFwEViZec4gcsl3rrE01s&#10;9+hDY96ZxXgetCoelNZJiD0g7rQjO4Zfj3EuTBi1QX6z1ObvnIdvnTHf6J0dq0+3cNAiYmrzTUii&#10;Cqx3lBJPjXme1LBRlawQTa7jAf66YF0ZiZwEGJElVtljtwCd5WnBXc6tfXQVqa9758GfEms47j1S&#10;ZDChd66UAfcegA595Ma+I6mhJrK0huKwdMRBM1Xe8geFn/qR+bBkDscIBw5XQ3jGQ2qocwrtjZIS&#10;3M/33qM9djdqKalxLHPqf2yZE5Torwb7/vI6MktCEq7GNyMU3KlmnQR8NdvqDrBvhriALE/XaBt0&#10;d5UOqlfcHosYEVXMcIybUx5cJ9yFZlXg/uFisUhmOLeWhUezsjyCR0ZjC7/sX5mzba8HHJIn6MaX&#10;Tc/avbGNngYW2wBSpVk4ctpyjTOfmqbdT3GpnMrJ6rhF578AAAD//wMAUEsDBBQABgAIAAAAIQAm&#10;Y2QA4QAAAAkBAAAPAAAAZHJzL2Rvd25yZXYueG1sTI9BS8NAEIXvgv9hGcGL2E1rDG3MpkhFEClU&#10;axG8bbPTZDE7G7LbJv77jic9DvPx3veK5ehaccI+WE8KppMEBFLljaVawe7j+XYOIkRNRreeUMEP&#10;BliWlxeFzo0f6B1P21gLDqGQawVNjF0uZagadDpMfIfEv4PvnY589rU0vR443LVyliSZdNoSNzS6&#10;w1WD1ff26BRkT/LG7szKrl9eP7/WA23eDnGj1PXV+PgAIuIY/2D41Wd1KNlp749kgmgVpPN0yqiC&#10;u4w3MXCfzjIQewWLRQKyLOT/BeUZAAD//wMAUEsBAi0AFAAGAAgAAAAhALaDOJL+AAAA4QEAABMA&#10;AAAAAAAAAAAAAAAAAAAAAFtDb250ZW50X1R5cGVzXS54bWxQSwECLQAUAAYACAAAACEAOP0h/9YA&#10;AACUAQAACwAAAAAAAAAAAAAAAAAvAQAAX3JlbHMvLnJlbHNQSwECLQAUAAYACAAAACEA0WFhrn0C&#10;AACNBQAADgAAAAAAAAAAAAAAAAAuAgAAZHJzL2Uyb0RvYy54bWxQSwECLQAUAAYACAAAACEAJmNk&#10;AOEAAAAJAQAADwAAAAAAAAAAAAAAAADXBAAAZHJzL2Rvd25yZXYueG1sUEsFBgAAAAAEAAQA8wAA&#10;AOUFAAAAAA==&#10;" path="m49238,156295r92812,l142050,53015r87369,l229419,156295r92812,l322231,243664r-92812,l229419,346944r-87369,l142050,243664r-92812,l49238,156295xe" fillcolor="#035dd3 [3205]" strokecolor="#d8eeff [3204]" strokeweight="2pt">
                <v:path arrowok="t" o:connecttype="custom" o:connectlocs="49238,156295;142050,156295;142050,53015;229419,53015;229419,156295;322231,156295;322231,243664;229419,243664;229419,346944;142050,346944;142050,243664;49238,243664;49238,156295" o:connectangles="0,0,0,0,0,0,0,0,0,0,0,0,0"/>
                <w10:wrap anchorx="margin"/>
              </v:shape>
            </w:pict>
          </mc:Fallback>
        </mc:AlternateContent>
      </w:r>
    </w:p>
    <w:p w14:paraId="496A1A43" w14:textId="77777777" w:rsidR="00A3283D" w:rsidRDefault="00A3283D" w:rsidP="00A3283D">
      <w:pPr>
        <w:pStyle w:val="BodyText"/>
        <w:rPr>
          <w:b/>
          <w:bCs/>
          <w:color w:val="FF0000"/>
        </w:rPr>
      </w:pPr>
    </w:p>
    <w:p w14:paraId="067E544F" w14:textId="77777777" w:rsidR="00A3283D" w:rsidRDefault="00A3283D" w:rsidP="00A3283D">
      <w:pPr>
        <w:pStyle w:val="BodyText"/>
        <w:rPr>
          <w:b/>
          <w:bCs/>
          <w:color w:val="FF0000"/>
        </w:rPr>
      </w:pPr>
      <w:r>
        <w:rPr>
          <w:b/>
          <w:bCs/>
          <w:noProof/>
          <w:color w:val="FF0000"/>
        </w:rPr>
        <w:drawing>
          <wp:anchor distT="0" distB="0" distL="114300" distR="114300" simplePos="0" relativeHeight="251688961" behindDoc="0" locked="0" layoutInCell="1" allowOverlap="1" wp14:anchorId="184BB25D" wp14:editId="2B065714">
            <wp:simplePos x="0" y="0"/>
            <wp:positionH relativeFrom="column">
              <wp:posOffset>3726815</wp:posOffset>
            </wp:positionH>
            <wp:positionV relativeFrom="paragraph">
              <wp:posOffset>276860</wp:posOffset>
            </wp:positionV>
            <wp:extent cx="323850" cy="323850"/>
            <wp:effectExtent l="0" t="0" r="0" b="0"/>
            <wp:wrapSquare wrapText="bothSides"/>
            <wp:docPr id="832" name="Graphic 832" descr="Mop and bucket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0" name="Graphic 730" descr="Mop and bucket outline"/>
                    <pic:cNvPicPr/>
                  </pic:nvPicPr>
                  <pic:blipFill>
                    <a:blip r:embed="rId40" cstate="print">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ic:blipFill>
                  <pic:spPr>
                    <a:xfrm>
                      <a:off x="0" y="0"/>
                      <a:ext cx="323850" cy="323850"/>
                    </a:xfrm>
                    <a:prstGeom prst="rect">
                      <a:avLst/>
                    </a:prstGeom>
                  </pic:spPr>
                </pic:pic>
              </a:graphicData>
            </a:graphic>
            <wp14:sizeRelH relativeFrom="margin">
              <wp14:pctWidth>0</wp14:pctWidth>
            </wp14:sizeRelH>
            <wp14:sizeRelV relativeFrom="margin">
              <wp14:pctHeight>0</wp14:pctHeight>
            </wp14:sizeRelV>
          </wp:anchor>
        </w:drawing>
      </w:r>
    </w:p>
    <w:p w14:paraId="3775179E" w14:textId="77777777" w:rsidR="00A3283D" w:rsidRDefault="00A3283D" w:rsidP="00A3283D">
      <w:pPr>
        <w:pStyle w:val="BodyText"/>
        <w:rPr>
          <w:b/>
          <w:bCs/>
          <w:color w:val="FF0000"/>
        </w:rPr>
      </w:pPr>
      <w:r>
        <w:rPr>
          <w:b/>
          <w:bCs/>
          <w:noProof/>
          <w:color w:val="FF0000"/>
        </w:rPr>
        <w:drawing>
          <wp:anchor distT="0" distB="0" distL="114300" distR="114300" simplePos="0" relativeHeight="251684865" behindDoc="0" locked="0" layoutInCell="1" allowOverlap="1" wp14:anchorId="2D476F93" wp14:editId="2890194E">
            <wp:simplePos x="0" y="0"/>
            <wp:positionH relativeFrom="margin">
              <wp:posOffset>4126865</wp:posOffset>
            </wp:positionH>
            <wp:positionV relativeFrom="paragraph">
              <wp:posOffset>20320</wp:posOffset>
            </wp:positionV>
            <wp:extent cx="323850" cy="323850"/>
            <wp:effectExtent l="0" t="0" r="0" b="0"/>
            <wp:wrapNone/>
            <wp:docPr id="833" name="Graphic 833" descr="Lightbulb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5" name="Graphic 705" descr="Lightbulb outline"/>
                    <pic:cNvPicPr>
                      <a:picLocks noChangeAspect="1"/>
                    </pic:cNvPicPr>
                  </pic:nvPicPr>
                  <pic:blipFill>
                    <a:blip r:embed="rId35" cstate="print">
                      <a:extLst>
                        <a:ext uri="{28A0092B-C50C-407E-A947-70E740481C1C}">
                          <a14:useLocalDpi xmlns:a14="http://schemas.microsoft.com/office/drawing/2010/main" val="0"/>
                        </a:ext>
                        <a:ext uri="{96DAC541-7B7A-43D3-8B79-37D633B846F1}">
                          <asvg:svgBlip xmlns:asvg="http://schemas.microsoft.com/office/drawing/2016/SVG/main" r:embed="rId36"/>
                        </a:ext>
                      </a:extLst>
                    </a:blip>
                    <a:stretch>
                      <a:fillRect/>
                    </a:stretch>
                  </pic:blipFill>
                  <pic:spPr>
                    <a:xfrm>
                      <a:off x="0" y="0"/>
                      <a:ext cx="323850" cy="323850"/>
                    </a:xfrm>
                    <a:prstGeom prst="rect">
                      <a:avLst/>
                    </a:prstGeom>
                  </pic:spPr>
                </pic:pic>
              </a:graphicData>
            </a:graphic>
            <wp14:sizeRelH relativeFrom="margin">
              <wp14:pctWidth>0</wp14:pctWidth>
            </wp14:sizeRelH>
            <wp14:sizeRelV relativeFrom="margin">
              <wp14:pctHeight>0</wp14:pctHeight>
            </wp14:sizeRelV>
          </wp:anchor>
        </w:drawing>
      </w:r>
      <w:r>
        <w:rPr>
          <w:b/>
          <w:bCs/>
          <w:noProof/>
          <w:color w:val="FF0000"/>
        </w:rPr>
        <w:drawing>
          <wp:anchor distT="0" distB="0" distL="114300" distR="114300" simplePos="0" relativeHeight="251683841" behindDoc="0" locked="0" layoutInCell="1" allowOverlap="1" wp14:anchorId="3B279EB0" wp14:editId="79FFA3DB">
            <wp:simplePos x="0" y="0"/>
            <wp:positionH relativeFrom="column">
              <wp:posOffset>4543425</wp:posOffset>
            </wp:positionH>
            <wp:positionV relativeFrom="paragraph">
              <wp:posOffset>40005</wp:posOffset>
            </wp:positionV>
            <wp:extent cx="327660" cy="327660"/>
            <wp:effectExtent l="0" t="0" r="0" b="0"/>
            <wp:wrapNone/>
            <wp:docPr id="834" name="Graphic 834" descr="Leaky Tap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4" name="Graphic 704" descr="Leaky Tap outline"/>
                    <pic:cNvPicPr>
                      <a:picLocks noChangeAspect="1"/>
                    </pic:cNvPicPr>
                  </pic:nvPicPr>
                  <pic:blipFill>
                    <a:blip r:embed="rId33" cstate="print">
                      <a:extLst>
                        <a:ext uri="{28A0092B-C50C-407E-A947-70E740481C1C}">
                          <a14:useLocalDpi xmlns:a14="http://schemas.microsoft.com/office/drawing/2010/main" val="0"/>
                        </a:ext>
                        <a:ext uri="{96DAC541-7B7A-43D3-8B79-37D633B846F1}">
                          <asvg:svgBlip xmlns:asvg="http://schemas.microsoft.com/office/drawing/2016/SVG/main" r:embed="rId34"/>
                        </a:ext>
                      </a:extLst>
                    </a:blip>
                    <a:stretch>
                      <a:fillRect/>
                    </a:stretch>
                  </pic:blipFill>
                  <pic:spPr>
                    <a:xfrm>
                      <a:off x="0" y="0"/>
                      <a:ext cx="327660" cy="327660"/>
                    </a:xfrm>
                    <a:prstGeom prst="rect">
                      <a:avLst/>
                    </a:prstGeom>
                  </pic:spPr>
                </pic:pic>
              </a:graphicData>
            </a:graphic>
            <wp14:sizeRelH relativeFrom="margin">
              <wp14:pctWidth>0</wp14:pctWidth>
            </wp14:sizeRelH>
            <wp14:sizeRelV relativeFrom="margin">
              <wp14:pctHeight>0</wp14:pctHeight>
            </wp14:sizeRelV>
          </wp:anchor>
        </w:drawing>
      </w:r>
    </w:p>
    <w:p w14:paraId="49302407" w14:textId="77777777" w:rsidR="00A3283D" w:rsidRDefault="00A3283D" w:rsidP="00A3283D">
      <w:pPr>
        <w:pStyle w:val="BodyText"/>
        <w:rPr>
          <w:noProof/>
          <w:color w:val="D8EEFF" w:themeColor="text2"/>
        </w:rPr>
      </w:pPr>
    </w:p>
    <w:p w14:paraId="56E2FCEE" w14:textId="77777777" w:rsidR="00A3283D" w:rsidRPr="00C36E82" w:rsidRDefault="00A3283D" w:rsidP="00A3283D">
      <w:pPr>
        <w:pStyle w:val="Heading4"/>
        <w:rPr>
          <w:rFonts w:asciiTheme="majorHAnsi" w:hAnsiTheme="majorHAnsi"/>
          <w:sz w:val="24"/>
        </w:rPr>
      </w:pPr>
      <w:r>
        <w:rPr>
          <w:noProof/>
        </w:rPr>
        <w:t>How the amount you pay could change</w:t>
      </w:r>
    </w:p>
    <w:p w14:paraId="5D0E0EE0" w14:textId="77777777" w:rsidR="00A3283D" w:rsidRPr="00A3283D" w:rsidRDefault="00A3283D" w:rsidP="00A3283D">
      <w:pPr>
        <w:pStyle w:val="BodyText"/>
      </w:pPr>
      <w:r w:rsidRPr="00A3283D">
        <w:t>If things have changed at home since we last calculated your rent, your rent could also change. Your rent could change if:</w:t>
      </w:r>
    </w:p>
    <w:p w14:paraId="7F5D8E19" w14:textId="77777777" w:rsidR="00A3283D" w:rsidRPr="00A3283D" w:rsidRDefault="00A3283D" w:rsidP="00A3283D">
      <w:pPr>
        <w:pStyle w:val="ListBullet"/>
      </w:pPr>
      <w:r w:rsidRPr="00A3283D">
        <w:rPr>
          <w:b/>
          <w:bCs/>
        </w:rPr>
        <w:t>Your income changes</w:t>
      </w:r>
      <w:r w:rsidRPr="00A3283D">
        <w:t xml:space="preserve">: Getting or stopping a job or getting more, or less money from your job or Centrelink. </w:t>
      </w:r>
    </w:p>
    <w:p w14:paraId="43215669" w14:textId="77777777" w:rsidR="00A3283D" w:rsidRPr="00A3283D" w:rsidRDefault="00A3283D" w:rsidP="00A3283D">
      <w:pPr>
        <w:pStyle w:val="ListBullet"/>
      </w:pPr>
      <w:r w:rsidRPr="00A3283D">
        <w:rPr>
          <w:b/>
          <w:bCs/>
        </w:rPr>
        <w:t>Your household changes</w:t>
      </w:r>
      <w:r w:rsidRPr="00A3283D">
        <w:t>: Like someone moving in or out. This could affect the amount of your household income we assess to calculate your rent.</w:t>
      </w:r>
    </w:p>
    <w:p w14:paraId="70FCC166" w14:textId="77777777" w:rsidR="00A3283D" w:rsidRPr="00A3283D" w:rsidRDefault="00A3283D" w:rsidP="00A3283D">
      <w:pPr>
        <w:pStyle w:val="BodyText"/>
        <w:rPr>
          <w:highlight w:val="yellow"/>
        </w:rPr>
      </w:pPr>
      <w:r w:rsidRPr="00A3283D">
        <w:t xml:space="preserve">We look at your income during a rent review to make sure your rent stays affordable. </w:t>
      </w:r>
    </w:p>
    <w:p w14:paraId="2B945C4B" w14:textId="77777777" w:rsidR="00A3283D" w:rsidRDefault="00A3283D" w:rsidP="00A3283D">
      <w:pPr>
        <w:pStyle w:val="Heading4"/>
        <w:rPr>
          <w:noProof/>
        </w:rPr>
      </w:pPr>
      <w:r>
        <w:rPr>
          <w:noProof/>
        </w:rPr>
        <w:t xml:space="preserve">Steps to take if you still have questions </w:t>
      </w:r>
    </w:p>
    <w:p w14:paraId="75A574FF" w14:textId="77777777" w:rsidR="00A3283D" w:rsidRPr="00A3283D" w:rsidRDefault="00A3283D" w:rsidP="00A3283D">
      <w:pPr>
        <w:pStyle w:val="BodyText"/>
      </w:pPr>
      <w:r w:rsidRPr="00A3283D">
        <w:t>It’s important to us that you understand how rent reviews work. If you still have questions about rent reviews and what information you need to give us, you can:</w:t>
      </w:r>
    </w:p>
    <w:p w14:paraId="67864CFA" w14:textId="4CB94BD0" w:rsidR="00A3283D" w:rsidRPr="00A3283D" w:rsidRDefault="00A3283D" w:rsidP="00A3283D">
      <w:pPr>
        <w:pStyle w:val="ListBullet"/>
      </w:pPr>
      <w:r w:rsidRPr="00A3283D">
        <w:t>Ask us to explain the rent review process in more detail</w:t>
      </w:r>
      <w:r>
        <w:t>.</w:t>
      </w:r>
    </w:p>
    <w:p w14:paraId="2643F3DB" w14:textId="7B9E4BD1" w:rsidR="00A3283D" w:rsidRPr="00A3283D" w:rsidRDefault="00A3283D" w:rsidP="00A3283D">
      <w:pPr>
        <w:pStyle w:val="ListBullet"/>
      </w:pPr>
      <w:r w:rsidRPr="00A3283D">
        <w:t>Ask for more information about what we accept as proof of income</w:t>
      </w:r>
      <w:r>
        <w:t>.</w:t>
      </w:r>
    </w:p>
    <w:p w14:paraId="482BF981" w14:textId="77777777" w:rsidR="00BF155D" w:rsidRDefault="00BF155D" w:rsidP="00B36622">
      <w:pPr>
        <w:pStyle w:val="ListBullet"/>
        <w:numPr>
          <w:ilvl w:val="0"/>
          <w:numId w:val="0"/>
        </w:numPr>
        <w:ind w:left="360" w:hanging="360"/>
      </w:pPr>
    </w:p>
    <w:p w14:paraId="115721BA" w14:textId="51D97ADC" w:rsidR="00104C7C" w:rsidRDefault="004058C6" w:rsidP="00104C7C">
      <w:pPr>
        <w:pStyle w:val="Heading2"/>
        <w:framePr w:wrap="notBeside"/>
      </w:pPr>
      <w:bookmarkStart w:id="9" w:name="_Toc169882306"/>
      <w:r>
        <w:lastRenderedPageBreak/>
        <w:t>Rent review l</w:t>
      </w:r>
      <w:r w:rsidR="00104C7C">
        <w:t>etter templates</w:t>
      </w:r>
      <w:bookmarkEnd w:id="9"/>
    </w:p>
    <w:p w14:paraId="16B2A293" w14:textId="7579B0B8" w:rsidR="00104C7C" w:rsidRDefault="00216F07" w:rsidP="00A3283D">
      <w:pPr>
        <w:pStyle w:val="Heading3"/>
      </w:pPr>
      <w:bookmarkStart w:id="10" w:name="_Toc169882307"/>
      <w:r>
        <w:t>Rent review – request for income</w:t>
      </w:r>
      <w:r w:rsidR="00017E7A">
        <w:t xml:space="preserve"> letter</w:t>
      </w:r>
      <w:bookmarkEnd w:id="10"/>
    </w:p>
    <w:p w14:paraId="6AE5F316" w14:textId="77777777" w:rsidR="00ED3094" w:rsidRPr="00ED3094" w:rsidRDefault="00ED3094" w:rsidP="000B1198">
      <w:pPr>
        <w:pStyle w:val="NoSpacing"/>
        <w:rPr>
          <w:highlight w:val="yellow"/>
        </w:rPr>
      </w:pPr>
      <w:r w:rsidRPr="00ED3094">
        <w:rPr>
          <w:highlight w:val="yellow"/>
        </w:rPr>
        <w:t>&lt;Date&gt;</w:t>
      </w:r>
    </w:p>
    <w:p w14:paraId="12AB76CD" w14:textId="77777777" w:rsidR="00ED3094" w:rsidRPr="00ED3094" w:rsidRDefault="00ED3094" w:rsidP="000B1198">
      <w:pPr>
        <w:pStyle w:val="NoSpacing"/>
        <w:rPr>
          <w:highlight w:val="yellow"/>
        </w:rPr>
      </w:pPr>
    </w:p>
    <w:p w14:paraId="56F947D9" w14:textId="77777777" w:rsidR="00ED3094" w:rsidRPr="00ED3094" w:rsidRDefault="00ED3094" w:rsidP="000B1198">
      <w:pPr>
        <w:pStyle w:val="NoSpacing"/>
        <w:rPr>
          <w:highlight w:val="yellow"/>
        </w:rPr>
      </w:pPr>
      <w:r w:rsidRPr="00ED3094">
        <w:rPr>
          <w:highlight w:val="yellow"/>
        </w:rPr>
        <w:t>&lt;Name&gt;</w:t>
      </w:r>
    </w:p>
    <w:p w14:paraId="34464492" w14:textId="77777777" w:rsidR="00ED3094" w:rsidRPr="00ED3094" w:rsidRDefault="00ED3094" w:rsidP="000B1198">
      <w:pPr>
        <w:pStyle w:val="NoSpacing"/>
        <w:rPr>
          <w:highlight w:val="yellow"/>
        </w:rPr>
      </w:pPr>
      <w:r w:rsidRPr="00ED3094">
        <w:rPr>
          <w:highlight w:val="yellow"/>
        </w:rPr>
        <w:t>&lt;Address&gt;</w:t>
      </w:r>
    </w:p>
    <w:p w14:paraId="06C16EBB" w14:textId="77777777" w:rsidR="00ED3094" w:rsidRPr="00ED3094" w:rsidRDefault="00ED3094" w:rsidP="000B1198">
      <w:pPr>
        <w:pStyle w:val="NoSpacing"/>
      </w:pPr>
      <w:r w:rsidRPr="00ED3094">
        <w:rPr>
          <w:highlight w:val="yellow"/>
        </w:rPr>
        <w:t>&lt;Suburb, State, Postcode&gt;</w:t>
      </w:r>
    </w:p>
    <w:p w14:paraId="45C1BFAB" w14:textId="77777777" w:rsidR="00ED3094" w:rsidRPr="00ED3094" w:rsidRDefault="00ED3094" w:rsidP="000B1198">
      <w:pPr>
        <w:pStyle w:val="NoSpacing"/>
      </w:pPr>
    </w:p>
    <w:p w14:paraId="34E2E4C1" w14:textId="77777777" w:rsidR="00ED3094" w:rsidRPr="00ED3094" w:rsidRDefault="00ED3094" w:rsidP="00ED3094">
      <w:pPr>
        <w:pStyle w:val="BodyText"/>
      </w:pPr>
      <w:r w:rsidRPr="00ED3094">
        <w:t xml:space="preserve">Dear </w:t>
      </w:r>
      <w:r w:rsidRPr="00ED3094">
        <w:rPr>
          <w:highlight w:val="yellow"/>
        </w:rPr>
        <w:t>&lt;Name&gt;</w:t>
      </w:r>
    </w:p>
    <w:p w14:paraId="4F3AACA7" w14:textId="77777777" w:rsidR="00ED3094" w:rsidRPr="00ED3094" w:rsidRDefault="00ED3094" w:rsidP="00ED3094">
      <w:pPr>
        <w:pStyle w:val="BodyText"/>
        <w:rPr>
          <w:b/>
          <w:bCs/>
        </w:rPr>
      </w:pPr>
      <w:r w:rsidRPr="00ED3094">
        <w:rPr>
          <w:b/>
          <w:bCs/>
        </w:rPr>
        <w:t xml:space="preserve">Re: Rent Review </w:t>
      </w:r>
      <w:r w:rsidRPr="00ED3094">
        <w:rPr>
          <w:b/>
          <w:bCs/>
          <w:highlight w:val="yellow"/>
        </w:rPr>
        <w:t>&lt;Address&gt;</w:t>
      </w:r>
    </w:p>
    <w:p w14:paraId="18FE5192" w14:textId="77777777" w:rsidR="00ED3094" w:rsidRPr="00ED3094" w:rsidRDefault="00ED3094" w:rsidP="00ED3094">
      <w:pPr>
        <w:pStyle w:val="BodyText"/>
      </w:pPr>
      <w:r w:rsidRPr="00ED3094">
        <w:t xml:space="preserve">Every </w:t>
      </w:r>
      <w:r w:rsidRPr="00ED3094">
        <w:rPr>
          <w:highlight w:val="yellow"/>
        </w:rPr>
        <w:t>[6/12]</w:t>
      </w:r>
      <w:r w:rsidRPr="00ED3094">
        <w:t xml:space="preserve"> months we ask you for information about your household income to ensure we have up to date information to calculate your rent. </w:t>
      </w:r>
    </w:p>
    <w:p w14:paraId="6AACC4E8" w14:textId="77777777" w:rsidR="00ED3094" w:rsidRPr="00ED3094" w:rsidRDefault="00ED3094" w:rsidP="00ED3094">
      <w:pPr>
        <w:pStyle w:val="BodyText"/>
      </w:pPr>
      <w:r w:rsidRPr="00ED3094">
        <w:t>When we assess how much rent you should pay, we take into account the total income of your household. This means we need to know income for every household member 18 years and older. Attached is an information brochure with more information about rent reviews.</w:t>
      </w:r>
    </w:p>
    <w:p w14:paraId="18BE2ED5" w14:textId="77777777" w:rsidR="00ED3094" w:rsidRPr="00ED3094" w:rsidRDefault="00ED3094" w:rsidP="00ED3094">
      <w:pPr>
        <w:pStyle w:val="BodyText"/>
        <w:rPr>
          <w:b/>
          <w:bCs/>
        </w:rPr>
      </w:pPr>
      <w:r w:rsidRPr="00ED3094">
        <w:rPr>
          <w:b/>
          <w:bCs/>
        </w:rPr>
        <w:t>What do we need from you?</w:t>
      </w:r>
    </w:p>
    <w:p w14:paraId="531752E8" w14:textId="77777777" w:rsidR="00ED3094" w:rsidRPr="00ED3094" w:rsidRDefault="00ED3094" w:rsidP="00ED3094">
      <w:pPr>
        <w:pStyle w:val="BodyText"/>
      </w:pPr>
      <w:r w:rsidRPr="00ED3094">
        <w:t>We need you to send us details of your income for everyone in your household over the age of 18. The types of details we need include:</w:t>
      </w:r>
    </w:p>
    <w:p w14:paraId="40D47618" w14:textId="77777777" w:rsidR="00ED3094" w:rsidRPr="00ED3094" w:rsidRDefault="00ED3094" w:rsidP="000B1198">
      <w:pPr>
        <w:pStyle w:val="ListBullet"/>
        <w:rPr>
          <w:highlight w:val="yellow"/>
        </w:rPr>
      </w:pPr>
      <w:r w:rsidRPr="00ED3094">
        <w:rPr>
          <w:highlight w:val="yellow"/>
        </w:rPr>
        <w:t>Centrelink Income Statement</w:t>
      </w:r>
    </w:p>
    <w:p w14:paraId="31C356C7" w14:textId="77777777" w:rsidR="00ED3094" w:rsidRPr="00ED3094" w:rsidRDefault="00ED3094" w:rsidP="000B1198">
      <w:pPr>
        <w:pStyle w:val="ListBullet"/>
        <w:rPr>
          <w:highlight w:val="yellow"/>
        </w:rPr>
      </w:pPr>
      <w:r w:rsidRPr="00ED3094">
        <w:rPr>
          <w:highlight w:val="yellow"/>
        </w:rPr>
        <w:t>Payslips from your employer if you work</w:t>
      </w:r>
    </w:p>
    <w:p w14:paraId="2DE4E4E3" w14:textId="77777777" w:rsidR="00ED3094" w:rsidRPr="00ED3094" w:rsidRDefault="00ED3094" w:rsidP="000B1198">
      <w:pPr>
        <w:pStyle w:val="ListBullet"/>
        <w:rPr>
          <w:highlight w:val="yellow"/>
        </w:rPr>
      </w:pPr>
      <w:r w:rsidRPr="00ED3094">
        <w:rPr>
          <w:highlight w:val="yellow"/>
        </w:rPr>
        <w:t xml:space="preserve">Any other form income statements like TAC payments and Workcover etc. </w:t>
      </w:r>
    </w:p>
    <w:p w14:paraId="1188873A" w14:textId="39799C15" w:rsidR="00ED3094" w:rsidRPr="00ED3094" w:rsidRDefault="00ED3094" w:rsidP="00ED3094">
      <w:pPr>
        <w:pStyle w:val="BodyText"/>
      </w:pPr>
      <w:r w:rsidRPr="00ED3094">
        <w:t xml:space="preserve">If your household only receives Centrelink income, you can sign the attached consent which will allow us to download your income statement from Centrelink on your behalf. Please return your income information/consent by </w:t>
      </w:r>
      <w:r w:rsidRPr="00ED3094">
        <w:rPr>
          <w:highlight w:val="yellow"/>
        </w:rPr>
        <w:t>[DATE]</w:t>
      </w:r>
      <w:r w:rsidR="000B1198">
        <w:t>.</w:t>
      </w:r>
    </w:p>
    <w:p w14:paraId="67B03EA0" w14:textId="77777777" w:rsidR="00ED3094" w:rsidRPr="000B1198" w:rsidRDefault="00ED3094" w:rsidP="00ED3094">
      <w:pPr>
        <w:pStyle w:val="BodyText"/>
        <w:rPr>
          <w:b/>
          <w:bCs/>
        </w:rPr>
      </w:pPr>
      <w:r w:rsidRPr="000B1198">
        <w:rPr>
          <w:b/>
          <w:bCs/>
        </w:rPr>
        <w:t>What happens if I do not give income details?</w:t>
      </w:r>
    </w:p>
    <w:p w14:paraId="6F5F6307" w14:textId="77777777" w:rsidR="00ED3094" w:rsidRPr="00ED3094" w:rsidRDefault="00ED3094" w:rsidP="00ED3094">
      <w:pPr>
        <w:pStyle w:val="BodyText"/>
      </w:pPr>
      <w:r w:rsidRPr="00ED3094">
        <w:t xml:space="preserve">The market-based rent payable for the property is </w:t>
      </w:r>
      <w:r w:rsidRPr="00ED3094">
        <w:rPr>
          <w:highlight w:val="yellow"/>
        </w:rPr>
        <w:t>$&lt;insert market-based rent amount&gt;</w:t>
      </w:r>
      <w:r w:rsidRPr="00ED3094">
        <w:t xml:space="preserve">. </w:t>
      </w:r>
      <w:r w:rsidRPr="000B1198">
        <w:rPr>
          <w:rStyle w:val="cf01"/>
          <w:rFonts w:ascii="Montserrat" w:hAnsi="Montserrat" w:cs="Times New Roman"/>
          <w:b/>
          <w:bCs/>
          <w:sz w:val="20"/>
          <w:szCs w:val="22"/>
        </w:rPr>
        <w:t xml:space="preserve">If you do not share this information, we will be unable to assess if a deduction can be applied and you will be charged </w:t>
      </w:r>
      <w:r w:rsidRPr="000B1198">
        <w:rPr>
          <w:b/>
          <w:bCs/>
        </w:rPr>
        <w:t xml:space="preserve">this amount. </w:t>
      </w:r>
    </w:p>
    <w:p w14:paraId="5D0B57E3" w14:textId="00FDE0CE" w:rsidR="00ED3094" w:rsidRPr="00ED3094" w:rsidRDefault="00ED3094" w:rsidP="00ED3094">
      <w:pPr>
        <w:pStyle w:val="BodyText"/>
      </w:pPr>
      <w:r w:rsidRPr="00ED3094">
        <w:t>We are here to support you. If you have any questions or concerns about your new rent, please contact your tenancy worker [</w:t>
      </w:r>
      <w:r w:rsidRPr="00ED3094">
        <w:rPr>
          <w:highlight w:val="yellow"/>
        </w:rPr>
        <w:t>insert name</w:t>
      </w:r>
      <w:r w:rsidRPr="00ED3094">
        <w:t>] on [</w:t>
      </w:r>
      <w:r w:rsidRPr="00ED3094">
        <w:rPr>
          <w:highlight w:val="yellow"/>
        </w:rPr>
        <w:t>insert contact details</w:t>
      </w:r>
      <w:r w:rsidRPr="00ED3094">
        <w:t>].</w:t>
      </w:r>
    </w:p>
    <w:p w14:paraId="1737928F" w14:textId="6924C2E2" w:rsidR="00ED3094" w:rsidRPr="00ED3094" w:rsidRDefault="00ED3094" w:rsidP="00ED3094">
      <w:pPr>
        <w:pStyle w:val="BodyText"/>
      </w:pPr>
      <w:r w:rsidRPr="00ED3094">
        <w:t>Yours sincerely</w:t>
      </w:r>
      <w:r w:rsidR="000B1198">
        <w:t>,</w:t>
      </w:r>
    </w:p>
    <w:p w14:paraId="606448C3" w14:textId="67E6AD05" w:rsidR="00017E7A" w:rsidRPr="00DB6620" w:rsidRDefault="00ED3094" w:rsidP="000B1198">
      <w:pPr>
        <w:pStyle w:val="BodyText"/>
        <w:rPr>
          <w:b/>
          <w:bCs/>
        </w:rPr>
      </w:pPr>
      <w:r w:rsidRPr="00DB6620">
        <w:rPr>
          <w:b/>
          <w:bCs/>
        </w:rPr>
        <w:t xml:space="preserve">Tenancy Manager </w:t>
      </w:r>
    </w:p>
    <w:p w14:paraId="2ADCF5E8" w14:textId="52202BB9" w:rsidR="00017E7A" w:rsidRDefault="00017E7A" w:rsidP="00A3283D">
      <w:pPr>
        <w:pStyle w:val="Heading3"/>
      </w:pPr>
      <w:bookmarkStart w:id="11" w:name="_Toc169882308"/>
      <w:r>
        <w:lastRenderedPageBreak/>
        <w:t>Rent review – outcome letter (income based rent)</w:t>
      </w:r>
      <w:bookmarkEnd w:id="11"/>
    </w:p>
    <w:p w14:paraId="1BAB70F2" w14:textId="77777777" w:rsidR="008050AC" w:rsidRPr="008050AC" w:rsidRDefault="008050AC" w:rsidP="008050AC">
      <w:pPr>
        <w:pStyle w:val="NoSpacing"/>
        <w:rPr>
          <w:highlight w:val="yellow"/>
        </w:rPr>
      </w:pPr>
      <w:r w:rsidRPr="008050AC">
        <w:rPr>
          <w:highlight w:val="yellow"/>
        </w:rPr>
        <w:t>&lt;Date&gt;</w:t>
      </w:r>
    </w:p>
    <w:p w14:paraId="1B18C4D7" w14:textId="77777777" w:rsidR="008050AC" w:rsidRPr="008050AC" w:rsidRDefault="008050AC" w:rsidP="008050AC">
      <w:pPr>
        <w:pStyle w:val="NoSpacing"/>
        <w:rPr>
          <w:highlight w:val="yellow"/>
        </w:rPr>
      </w:pPr>
    </w:p>
    <w:p w14:paraId="2044262D" w14:textId="77777777" w:rsidR="008050AC" w:rsidRPr="008050AC" w:rsidRDefault="008050AC" w:rsidP="008050AC">
      <w:pPr>
        <w:pStyle w:val="NoSpacing"/>
        <w:rPr>
          <w:highlight w:val="yellow"/>
        </w:rPr>
      </w:pPr>
      <w:r w:rsidRPr="008050AC">
        <w:rPr>
          <w:highlight w:val="yellow"/>
        </w:rPr>
        <w:t>&lt;Name&gt;</w:t>
      </w:r>
    </w:p>
    <w:p w14:paraId="71795D6B" w14:textId="77777777" w:rsidR="008050AC" w:rsidRPr="008050AC" w:rsidRDefault="008050AC" w:rsidP="008050AC">
      <w:pPr>
        <w:pStyle w:val="NoSpacing"/>
        <w:rPr>
          <w:highlight w:val="yellow"/>
        </w:rPr>
      </w:pPr>
      <w:r w:rsidRPr="008050AC">
        <w:rPr>
          <w:highlight w:val="yellow"/>
        </w:rPr>
        <w:t>&lt;Address&gt;</w:t>
      </w:r>
    </w:p>
    <w:p w14:paraId="5801C03D" w14:textId="77777777" w:rsidR="008050AC" w:rsidRPr="008050AC" w:rsidRDefault="008050AC" w:rsidP="008050AC">
      <w:pPr>
        <w:pStyle w:val="NoSpacing"/>
      </w:pPr>
      <w:r w:rsidRPr="008050AC">
        <w:rPr>
          <w:highlight w:val="yellow"/>
        </w:rPr>
        <w:t>&lt;Suburb, State, Postcode&gt;</w:t>
      </w:r>
    </w:p>
    <w:p w14:paraId="5638D36D" w14:textId="77777777" w:rsidR="008050AC" w:rsidRPr="008050AC" w:rsidRDefault="008050AC" w:rsidP="008050AC">
      <w:pPr>
        <w:pStyle w:val="NoSpacing"/>
      </w:pPr>
    </w:p>
    <w:p w14:paraId="5D13F2AF" w14:textId="77777777" w:rsidR="008050AC" w:rsidRPr="008050AC" w:rsidRDefault="008050AC" w:rsidP="008050AC">
      <w:pPr>
        <w:pStyle w:val="BodyText"/>
      </w:pPr>
      <w:r w:rsidRPr="008050AC">
        <w:t xml:space="preserve">Dear </w:t>
      </w:r>
      <w:r w:rsidRPr="008050AC">
        <w:rPr>
          <w:highlight w:val="yellow"/>
        </w:rPr>
        <w:t>&lt;Name&gt;</w:t>
      </w:r>
    </w:p>
    <w:p w14:paraId="22FA8B98" w14:textId="77777777" w:rsidR="008050AC" w:rsidRPr="008050AC" w:rsidRDefault="008050AC" w:rsidP="008050AC">
      <w:pPr>
        <w:pStyle w:val="BodyText"/>
        <w:rPr>
          <w:b/>
          <w:bCs/>
        </w:rPr>
      </w:pPr>
      <w:r w:rsidRPr="008050AC">
        <w:rPr>
          <w:b/>
          <w:bCs/>
        </w:rPr>
        <w:t xml:space="preserve">Re: Rent Charges </w:t>
      </w:r>
      <w:r w:rsidRPr="008050AC">
        <w:rPr>
          <w:b/>
          <w:bCs/>
          <w:highlight w:val="yellow"/>
        </w:rPr>
        <w:t>&lt;Address&gt;</w:t>
      </w:r>
    </w:p>
    <w:p w14:paraId="00CA083C" w14:textId="77777777" w:rsidR="008050AC" w:rsidRPr="008050AC" w:rsidRDefault="008050AC" w:rsidP="008050AC">
      <w:pPr>
        <w:pStyle w:val="BodyText"/>
      </w:pPr>
      <w:r w:rsidRPr="008050AC">
        <w:t xml:space="preserve">Thank you for providing </w:t>
      </w:r>
      <w:r w:rsidRPr="008050AC">
        <w:rPr>
          <w:highlight w:val="yellow"/>
        </w:rPr>
        <w:t>&lt;CHO&gt;</w:t>
      </w:r>
      <w:r w:rsidRPr="008050AC">
        <w:t xml:space="preserve"> with your income details. </w:t>
      </w:r>
    </w:p>
    <w:p w14:paraId="68EC426B" w14:textId="77777777" w:rsidR="008050AC" w:rsidRPr="008050AC" w:rsidRDefault="008050AC" w:rsidP="008050AC">
      <w:pPr>
        <w:pStyle w:val="BodyText"/>
      </w:pPr>
      <w:r w:rsidRPr="008050AC">
        <w:t xml:space="preserve">The market-based rent for the property is </w:t>
      </w:r>
      <w:r w:rsidRPr="008050AC">
        <w:rPr>
          <w:highlight w:val="yellow"/>
        </w:rPr>
        <w:t>$&lt;insert market-based rent amount&gt;</w:t>
      </w:r>
      <w:r w:rsidRPr="008050AC">
        <w:t xml:space="preserve"> however </w:t>
      </w:r>
      <w:r w:rsidRPr="008050AC">
        <w:rPr>
          <w:b/>
          <w:bCs/>
        </w:rPr>
        <w:t>this is not the amount of rent you will pay</w:t>
      </w:r>
      <w:r w:rsidRPr="008050AC">
        <w:t xml:space="preserve">. To keep your rent affordable, the amount you pay each </w:t>
      </w:r>
      <w:r w:rsidRPr="008050AC">
        <w:rPr>
          <w:highlight w:val="yellow"/>
        </w:rPr>
        <w:t>[fortnight]</w:t>
      </w:r>
      <w:r w:rsidRPr="008050AC">
        <w:t xml:space="preserve"> is based on a percentage of your household income.</w:t>
      </w:r>
    </w:p>
    <w:p w14:paraId="4F8AC8D1" w14:textId="14F62981" w:rsidR="008050AC" w:rsidRPr="009B1EB4" w:rsidRDefault="008050AC" w:rsidP="008050AC">
      <w:pPr>
        <w:pStyle w:val="BodyText"/>
        <w:rPr>
          <w:b/>
          <w:bCs/>
        </w:rPr>
      </w:pPr>
      <w:r w:rsidRPr="009B1EB4">
        <w:rPr>
          <w:b/>
          <w:bCs/>
        </w:rPr>
        <w:t xml:space="preserve">Your </w:t>
      </w:r>
      <w:r w:rsidRPr="009B1EB4">
        <w:rPr>
          <w:b/>
          <w:bCs/>
          <w:highlight w:val="yellow"/>
        </w:rPr>
        <w:t>&lt;fortnightly&gt;</w:t>
      </w:r>
      <w:r w:rsidRPr="009B1EB4">
        <w:rPr>
          <w:b/>
          <w:bCs/>
        </w:rPr>
        <w:t xml:space="preserve"> rent payable based on your income is: </w:t>
      </w:r>
      <w:r w:rsidRPr="009B1EB4">
        <w:rPr>
          <w:b/>
          <w:bCs/>
          <w:highlight w:val="yellow"/>
        </w:rPr>
        <w:t>&lt;$insert amount&gt;</w:t>
      </w:r>
      <w:r w:rsidR="009B1EB4" w:rsidRPr="009B1EB4">
        <w:rPr>
          <w:b/>
          <w:bCs/>
        </w:rPr>
        <w:t>.</w:t>
      </w:r>
    </w:p>
    <w:p w14:paraId="55EF5731" w14:textId="77777777" w:rsidR="009B1EB4" w:rsidRPr="003C288B" w:rsidRDefault="008050AC" w:rsidP="009B1EB4">
      <w:pPr>
        <w:pStyle w:val="BodyText"/>
        <w:rPr>
          <w:b/>
          <w:bCs/>
          <w:i/>
          <w:iCs/>
          <w:color w:val="FF0000"/>
          <w:highlight w:val="yellow"/>
          <w:u w:val="single"/>
        </w:rPr>
      </w:pPr>
      <w:r w:rsidRPr="008050AC">
        <w:rPr>
          <w:noProof/>
        </w:rPr>
        <mc:AlternateContent>
          <mc:Choice Requires="wpg">
            <w:drawing>
              <wp:anchor distT="0" distB="0" distL="114300" distR="114300" simplePos="0" relativeHeight="251691009" behindDoc="0" locked="0" layoutInCell="1" allowOverlap="1" wp14:anchorId="5A6DB1EE" wp14:editId="64F0A133">
                <wp:simplePos x="0" y="0"/>
                <wp:positionH relativeFrom="margin">
                  <wp:align>center</wp:align>
                </wp:positionH>
                <wp:positionV relativeFrom="paragraph">
                  <wp:posOffset>429839</wp:posOffset>
                </wp:positionV>
                <wp:extent cx="5687695" cy="1798955"/>
                <wp:effectExtent l="19050" t="19050" r="27305" b="0"/>
                <wp:wrapTopAndBottom/>
                <wp:docPr id="888" name="Group 888"/>
                <wp:cNvGraphicFramePr/>
                <a:graphic xmlns:a="http://schemas.openxmlformats.org/drawingml/2006/main">
                  <a:graphicData uri="http://schemas.microsoft.com/office/word/2010/wordprocessingGroup">
                    <wpg:wgp>
                      <wpg:cNvGrpSpPr/>
                      <wpg:grpSpPr>
                        <a:xfrm>
                          <a:off x="0" y="0"/>
                          <a:ext cx="5687695" cy="1798955"/>
                          <a:chOff x="0" y="0"/>
                          <a:chExt cx="5688311" cy="1799301"/>
                        </a:xfrm>
                      </wpg:grpSpPr>
                      <wps:wsp>
                        <wps:cNvPr id="889" name="Google Shape;36;p1"/>
                        <wps:cNvSpPr txBox="1"/>
                        <wps:spPr>
                          <a:xfrm>
                            <a:off x="2547608" y="564898"/>
                            <a:ext cx="1101725" cy="1032674"/>
                          </a:xfrm>
                          <a:prstGeom prst="rect">
                            <a:avLst/>
                          </a:prstGeom>
                          <a:noFill/>
                          <a:ln>
                            <a:noFill/>
                          </a:ln>
                        </wps:spPr>
                        <wps:txbx>
                          <w:txbxContent>
                            <w:p w14:paraId="0226E8A8" w14:textId="77777777" w:rsidR="008050AC" w:rsidRPr="00F214AA" w:rsidRDefault="008050AC" w:rsidP="008050AC">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Benefits we don’t count as income, like:</w:t>
                              </w:r>
                            </w:p>
                            <w:p w14:paraId="29B8152D" w14:textId="77777777" w:rsidR="008050AC" w:rsidRPr="00F214AA" w:rsidRDefault="008050AC" w:rsidP="008050AC">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 xml:space="preserve">- Education Allowance </w:t>
                              </w:r>
                            </w:p>
                            <w:p w14:paraId="16113645" w14:textId="77777777" w:rsidR="008050AC" w:rsidRPr="00F214AA" w:rsidRDefault="008050AC" w:rsidP="008050AC">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wps:txbx>
                        <wps:bodyPr spcFirstLastPara="1" wrap="square" lIns="72000" tIns="72000" rIns="72000" bIns="72000" anchor="t" anchorCtr="0">
                          <a:noAutofit/>
                        </wps:bodyPr>
                      </wps:wsp>
                      <wps:wsp>
                        <wps:cNvPr id="890" name="Google Shape;35;p1"/>
                        <wps:cNvSpPr txBox="1"/>
                        <wps:spPr>
                          <a:xfrm>
                            <a:off x="225394" y="492471"/>
                            <a:ext cx="1174750" cy="1306830"/>
                          </a:xfrm>
                          <a:prstGeom prst="rect">
                            <a:avLst/>
                          </a:prstGeom>
                          <a:noFill/>
                          <a:ln>
                            <a:noFill/>
                          </a:ln>
                        </wps:spPr>
                        <wps:txbx>
                          <w:txbxContent>
                            <w:p w14:paraId="321B3A20" w14:textId="77777777" w:rsidR="008050AC" w:rsidRPr="00F214AA" w:rsidRDefault="008050AC" w:rsidP="008050AC">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Any income received by household members 18 years and over, like:</w:t>
                              </w:r>
                              <w:r w:rsidRPr="00F214AA">
                                <w:rPr>
                                  <w:rFonts w:ascii="Arial Nova Light" w:eastAsia="HELVETICA NEUE LIGHT" w:hAnsi="Arial Nova Light" w:cs="HELVETICA NEUE LIGHT"/>
                                  <w:sz w:val="16"/>
                                  <w:szCs w:val="16"/>
                                </w:rPr>
                                <w:br/>
                                <w:t>- Wages</w:t>
                              </w:r>
                              <w:r w:rsidRPr="00F214AA">
                                <w:rPr>
                                  <w:rFonts w:ascii="Arial Nova Light" w:eastAsia="HELVETICA NEUE LIGHT" w:hAnsi="Arial Nova Light" w:cs="HELVETICA NEUE LIGHT"/>
                                  <w:sz w:val="16"/>
                                  <w:szCs w:val="16"/>
                                </w:rPr>
                                <w:br/>
                                <w:t>- Primary Centrelink payments</w:t>
                              </w:r>
                              <w:r w:rsidRPr="00F214AA">
                                <w:rPr>
                                  <w:rFonts w:ascii="Arial Nova Light" w:eastAsia="HELVETICA NEUE LIGHT" w:hAnsi="Arial Nova Light" w:cs="HELVETICA NEUE LIGHT"/>
                                  <w:sz w:val="16"/>
                                  <w:szCs w:val="16"/>
                                </w:rPr>
                                <w:br/>
                                <w:t xml:space="preserve">- Investment earnings </w:t>
                              </w:r>
                            </w:p>
                          </w:txbxContent>
                        </wps:txbx>
                        <wps:bodyPr spcFirstLastPara="1" wrap="square" lIns="72000" tIns="72000" rIns="72000" bIns="72000" anchor="t" anchorCtr="0">
                          <a:noAutofit/>
                        </wps:bodyPr>
                      </wps:wsp>
                      <wps:wsp>
                        <wps:cNvPr id="891" name="Google Shape;43;p1"/>
                        <wps:cNvSpPr txBox="1"/>
                        <wps:spPr>
                          <a:xfrm>
                            <a:off x="1529093" y="528685"/>
                            <a:ext cx="998855" cy="309245"/>
                          </a:xfrm>
                          <a:prstGeom prst="rect">
                            <a:avLst/>
                          </a:prstGeom>
                          <a:noFill/>
                          <a:ln>
                            <a:noFill/>
                          </a:ln>
                        </wps:spPr>
                        <wps:txbx>
                          <w:txbxContent>
                            <w:p w14:paraId="4269ADBE" w14:textId="77777777" w:rsidR="008050AC" w:rsidRPr="00F214AA" w:rsidRDefault="008050AC" w:rsidP="008050AC">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Family Tax Benefit</w:t>
                              </w:r>
                            </w:p>
                          </w:txbxContent>
                        </wps:txbx>
                        <wps:bodyPr spcFirstLastPara="1" wrap="square" lIns="72000" tIns="72000" rIns="72000" bIns="72000" anchor="t" anchorCtr="0">
                          <a:noAutofit/>
                        </wps:bodyPr>
                      </wps:wsp>
                      <wps:wsp>
                        <wps:cNvPr id="892" name="Google Shape;37;p1"/>
                        <wps:cNvSpPr txBox="1"/>
                        <wps:spPr>
                          <a:xfrm>
                            <a:off x="1420451" y="1262016"/>
                            <a:ext cx="963930" cy="434340"/>
                          </a:xfrm>
                          <a:prstGeom prst="rect">
                            <a:avLst/>
                          </a:prstGeom>
                          <a:noFill/>
                          <a:ln>
                            <a:noFill/>
                          </a:ln>
                        </wps:spPr>
                        <wps:txbx>
                          <w:txbxContent>
                            <w:p w14:paraId="5A61942F" w14:textId="77777777" w:rsidR="008050AC" w:rsidRPr="00F214AA" w:rsidRDefault="008050AC" w:rsidP="008050AC">
                              <w:pP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Commonwealth Rent Assistance</w:t>
                              </w:r>
                            </w:p>
                          </w:txbxContent>
                        </wps:txbx>
                        <wps:bodyPr spcFirstLastPara="1" wrap="square" lIns="72000" tIns="72000" rIns="72000" bIns="72000" anchor="t" anchorCtr="0">
                          <a:noAutofit/>
                        </wps:bodyPr>
                      </wps:wsp>
                      <pic:pic xmlns:pic="http://schemas.openxmlformats.org/drawingml/2006/picture">
                        <pic:nvPicPr>
                          <pic:cNvPr id="893" name="Graphic 893" descr="Stuffed Toy outline"/>
                          <pic:cNvPicPr>
                            <a:picLocks noChangeAspect="1"/>
                          </pic:cNvPicPr>
                        </pic:nvPicPr>
                        <pic: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1510986" y="116752"/>
                            <a:ext cx="447675" cy="443865"/>
                          </a:xfrm>
                          <a:prstGeom prst="rect">
                            <a:avLst/>
                          </a:prstGeom>
                        </pic:spPr>
                      </pic:pic>
                      <pic:pic xmlns:pic="http://schemas.openxmlformats.org/drawingml/2006/picture">
                        <pic:nvPicPr>
                          <pic:cNvPr id="894" name="Graphic 894" descr="Money outline"/>
                          <pic:cNvPicPr>
                            <a:picLocks noChangeAspect="1"/>
                          </pic:cNvPicPr>
                        </pic:nvPicPr>
                        <pic: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347616" y="12637"/>
                            <a:ext cx="405765" cy="538480"/>
                          </a:xfrm>
                          <a:prstGeom prst="rect">
                            <a:avLst/>
                          </a:prstGeom>
                        </pic:spPr>
                      </pic:pic>
                      <pic:pic xmlns:pic="http://schemas.openxmlformats.org/drawingml/2006/picture">
                        <pic:nvPicPr>
                          <pic:cNvPr id="895" name="Graphic 895" descr="Home outline"/>
                          <pic:cNvPicPr>
                            <a:picLocks noChangeAspect="1"/>
                          </pic:cNvPicPr>
                        </pic:nvPicPr>
                        <pic: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1488352" y="813869"/>
                            <a:ext cx="507365" cy="486410"/>
                          </a:xfrm>
                          <a:prstGeom prst="rect">
                            <a:avLst/>
                          </a:prstGeom>
                        </pic:spPr>
                      </pic:pic>
                      <wps:wsp>
                        <wps:cNvPr id="896" name="Text Box 896"/>
                        <wps:cNvSpPr txBox="1"/>
                        <wps:spPr>
                          <a:xfrm>
                            <a:off x="759548" y="116752"/>
                            <a:ext cx="601980" cy="415944"/>
                          </a:xfrm>
                          <a:prstGeom prst="rect">
                            <a:avLst/>
                          </a:prstGeom>
                          <a:noFill/>
                          <a:ln w="6350">
                            <a:noFill/>
                          </a:ln>
                        </wps:spPr>
                        <wps:txbx>
                          <w:txbxContent>
                            <w:p w14:paraId="567878C2" w14:textId="77777777" w:rsidR="008050AC" w:rsidRPr="009B1EB4" w:rsidRDefault="008050AC" w:rsidP="008050AC">
                              <w:pPr>
                                <w:rPr>
                                  <w:rFonts w:ascii="Yu Gothic UI Semibold" w:eastAsia="Yu Gothic UI Semibold" w:hAnsi="Yu Gothic UI Semibold"/>
                                  <w:color w:val="00B050"/>
                                  <w:sz w:val="30"/>
                                  <w:szCs w:val="30"/>
                                </w:rPr>
                              </w:pPr>
                              <w:r w:rsidRPr="009B1EB4">
                                <w:rPr>
                                  <w:rFonts w:ascii="Yu Gothic UI Semibold" w:eastAsia="Yu Gothic UI Semibold" w:hAnsi="Yu Gothic UI Semibold"/>
                                  <w:color w:val="00B050"/>
                                  <w:sz w:val="30"/>
                                  <w:szCs w:val="30"/>
                                  <w:highlight w:val="yellow"/>
                                </w:rPr>
                                <w:t>25%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97" name="Text Box 897"/>
                        <wps:cNvSpPr txBox="1"/>
                        <wps:spPr>
                          <a:xfrm>
                            <a:off x="1931972" y="134859"/>
                            <a:ext cx="538480" cy="393700"/>
                          </a:xfrm>
                          <a:prstGeom prst="rect">
                            <a:avLst/>
                          </a:prstGeom>
                          <a:noFill/>
                          <a:ln w="6350">
                            <a:noFill/>
                          </a:ln>
                        </wps:spPr>
                        <wps:txbx>
                          <w:txbxContent>
                            <w:p w14:paraId="128C4671" w14:textId="77777777" w:rsidR="008050AC" w:rsidRPr="00E8118D" w:rsidRDefault="008050AC" w:rsidP="008050AC">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98" name="Text Box 898"/>
                        <wps:cNvSpPr txBox="1"/>
                        <wps:spPr>
                          <a:xfrm>
                            <a:off x="1922924" y="854610"/>
                            <a:ext cx="687705" cy="493395"/>
                          </a:xfrm>
                          <a:prstGeom prst="rect">
                            <a:avLst/>
                          </a:prstGeom>
                          <a:noFill/>
                          <a:ln w="6350">
                            <a:noFill/>
                          </a:ln>
                        </wps:spPr>
                        <wps:txbx>
                          <w:txbxContent>
                            <w:p w14:paraId="35E70F86" w14:textId="77777777" w:rsidR="008050AC" w:rsidRPr="00427E2B" w:rsidRDefault="008050AC" w:rsidP="008050AC">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99" name="Text Box 899"/>
                        <wps:cNvSpPr txBox="1"/>
                        <wps:spPr>
                          <a:xfrm>
                            <a:off x="3004808" y="152966"/>
                            <a:ext cx="534035" cy="379730"/>
                          </a:xfrm>
                          <a:prstGeom prst="rect">
                            <a:avLst/>
                          </a:prstGeom>
                          <a:noFill/>
                          <a:ln w="6350">
                            <a:noFill/>
                          </a:ln>
                        </wps:spPr>
                        <wps:txbx>
                          <w:txbxContent>
                            <w:p w14:paraId="7316FAEB" w14:textId="77777777" w:rsidR="008050AC" w:rsidRPr="00427E2B" w:rsidRDefault="008050AC" w:rsidP="008050AC">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900" name="Graphic 900" descr="Piggy Bank outline"/>
                          <pic:cNvPicPr>
                            <a:picLocks noChangeAspect="1"/>
                          </pic:cNvPicPr>
                        </pic:nvPicPr>
                        <pic: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2515921" y="80538"/>
                            <a:ext cx="476885" cy="506730"/>
                          </a:xfrm>
                          <a:prstGeom prst="rect">
                            <a:avLst/>
                          </a:prstGeom>
                        </pic:spPr>
                      </pic:pic>
                      <wps:wsp>
                        <wps:cNvPr id="901" name="Rectangle: Rounded Corners 901"/>
                        <wps:cNvSpPr/>
                        <wps:spPr>
                          <a:xfrm>
                            <a:off x="4077643" y="469837"/>
                            <a:ext cx="1595120" cy="1289685"/>
                          </a:xfrm>
                          <a:prstGeom prst="roundRect">
                            <a:avLst/>
                          </a:prstGeom>
                          <a:solidFill>
                            <a:schemeClr val="tx2">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902" name="Arrow: Right 902"/>
                        <wps:cNvSpPr/>
                        <wps:spPr>
                          <a:xfrm>
                            <a:off x="3724558" y="764075"/>
                            <a:ext cx="304165" cy="298450"/>
                          </a:xfrm>
                          <a:prstGeom prst="rightArrow">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pic:pic xmlns:pic="http://schemas.openxmlformats.org/drawingml/2006/picture">
                        <pic:nvPicPr>
                          <pic:cNvPr id="903" name="Graphic 903" descr="Stuffed Toy outline"/>
                          <pic:cNvPicPr>
                            <a:picLocks noChangeAspect="1"/>
                          </pic:cNvPicPr>
                        </pic:nvPicPr>
                        <pic:blipFill>
                          <a:blip r:embed="rId20" cstate="print">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4711386" y="1117160"/>
                            <a:ext cx="322580" cy="311785"/>
                          </a:xfrm>
                          <a:prstGeom prst="rect">
                            <a:avLst/>
                          </a:prstGeom>
                        </pic:spPr>
                      </pic:pic>
                      <pic:pic xmlns:pic="http://schemas.openxmlformats.org/drawingml/2006/picture">
                        <pic:nvPicPr>
                          <pic:cNvPr id="904" name="Graphic 904" descr="Home outline"/>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5155006" y="1090000"/>
                            <a:ext cx="353060" cy="340995"/>
                          </a:xfrm>
                          <a:prstGeom prst="rect">
                            <a:avLst/>
                          </a:prstGeom>
                        </pic:spPr>
                      </pic:pic>
                      <pic:pic xmlns:pic="http://schemas.openxmlformats.org/drawingml/2006/picture">
                        <pic:nvPicPr>
                          <pic:cNvPr id="905" name="Graphic 905" descr="Money outline"/>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4208919" y="1085473"/>
                            <a:ext cx="357505" cy="345440"/>
                          </a:xfrm>
                          <a:prstGeom prst="rect">
                            <a:avLst/>
                          </a:prstGeom>
                        </pic:spPr>
                      </pic:pic>
                      <wps:wsp>
                        <wps:cNvPr id="906" name="Text Box 906"/>
                        <wps:cNvSpPr txBox="1"/>
                        <wps:spPr>
                          <a:xfrm>
                            <a:off x="4146017" y="1388648"/>
                            <a:ext cx="452120" cy="252730"/>
                          </a:xfrm>
                          <a:prstGeom prst="rect">
                            <a:avLst/>
                          </a:prstGeom>
                          <a:noFill/>
                          <a:ln w="6350">
                            <a:noFill/>
                          </a:ln>
                        </wps:spPr>
                        <wps:txbx>
                          <w:txbxContent>
                            <w:p w14:paraId="793FCE41" w14:textId="77777777" w:rsidR="008050AC" w:rsidRPr="00F214AA" w:rsidRDefault="008050AC" w:rsidP="008050AC">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907" name="Text Box 907"/>
                        <wps:cNvSpPr txBox="1"/>
                        <wps:spPr>
                          <a:xfrm>
                            <a:off x="4199865" y="515105"/>
                            <a:ext cx="1326515" cy="592455"/>
                          </a:xfrm>
                          <a:prstGeom prst="rect">
                            <a:avLst/>
                          </a:prstGeom>
                          <a:noFill/>
                          <a:ln w="6350">
                            <a:noFill/>
                          </a:ln>
                        </wps:spPr>
                        <wps:txbx>
                          <w:txbxContent>
                            <w:p w14:paraId="536C2215" w14:textId="77777777" w:rsidR="008050AC" w:rsidRPr="00F214AA" w:rsidRDefault="008050AC" w:rsidP="008050AC">
                              <w:pPr>
                                <w:spacing w:after="120"/>
                                <w:jc w:val="cente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Total amount of rent you pay is</w:t>
                              </w:r>
                              <w:r w:rsidRPr="00F214AA">
                                <w:rPr>
                                  <w:rFonts w:ascii="Arial Nova Light" w:eastAsia="HELVETICA NEUE LIGHT" w:hAnsi="Arial Nova Light" w:cs="HELVETICA NEUE LIGHT"/>
                                  <w:b/>
                                  <w:bCs/>
                                  <w:sz w:val="16"/>
                                  <w:szCs w:val="16"/>
                                </w:rPr>
                                <w:t xml:space="preserve"> $XXX</w:t>
                              </w:r>
                              <w:r w:rsidRPr="00F214AA">
                                <w:rPr>
                                  <w:rFonts w:ascii="Arial Nova Light" w:eastAsia="HELVETICA NEUE LIGHT" w:hAnsi="Arial Nova Light" w:cs="HELVETICA NEUE LIGHT"/>
                                  <w:sz w:val="16"/>
                                  <w:szCs w:val="16"/>
                                </w:rPr>
                                <w:t xml:space="preserve"> </w:t>
                              </w:r>
                            </w:p>
                            <w:p w14:paraId="76645F62" w14:textId="77777777" w:rsidR="008050AC" w:rsidRPr="00F214AA" w:rsidRDefault="008050AC" w:rsidP="008050AC">
                              <w:pPr>
                                <w:jc w:val="center"/>
                                <w:rPr>
                                  <w:rFonts w:ascii="Arial Nova Light" w:hAnsi="Arial Nova Light" w:cstheme="minorHAnsi"/>
                                  <w:b/>
                                  <w:bCs/>
                                  <w:sz w:val="16"/>
                                  <w:szCs w:val="16"/>
                                </w:rPr>
                              </w:pPr>
                              <w:r w:rsidRPr="00F214AA">
                                <w:rPr>
                                  <w:rFonts w:ascii="Arial Nova Light" w:eastAsia="HELVETICA NEUE LIGHT" w:hAnsi="Arial Nova Light" w:cs="HELVETICA NEUE LIGHT"/>
                                  <w:sz w:val="16"/>
                                  <w:szCs w:val="16"/>
                                </w:rPr>
                                <w:t>Which is based on:</w:t>
                              </w:r>
                            </w:p>
                            <w:p w14:paraId="03AC380E" w14:textId="77777777" w:rsidR="008050AC" w:rsidRPr="00AD3A9A" w:rsidRDefault="008050AC" w:rsidP="008050AC">
                              <w:pPr>
                                <w:spacing w:before="120"/>
                                <w:jc w:val="center"/>
                                <w:rPr>
                                  <w:rFonts w:ascii="helev" w:hAnsi="helev" w:cstheme="minorHAnsi"/>
                                  <w:sz w:val="16"/>
                                  <w:szCs w:val="16"/>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908" name="Text Box 908"/>
                        <wps:cNvSpPr txBox="1"/>
                        <wps:spPr>
                          <a:xfrm>
                            <a:off x="4199865" y="62431"/>
                            <a:ext cx="1326515" cy="407406"/>
                          </a:xfrm>
                          <a:prstGeom prst="rect">
                            <a:avLst/>
                          </a:prstGeom>
                          <a:noFill/>
                          <a:ln w="6350">
                            <a:noFill/>
                          </a:ln>
                        </wps:spPr>
                        <wps:txbx>
                          <w:txbxContent>
                            <w:p w14:paraId="6E805AD5" w14:textId="77777777" w:rsidR="008050AC" w:rsidRPr="00F214AA" w:rsidRDefault="008050AC" w:rsidP="008050AC">
                              <w:pPr>
                                <w:jc w:val="center"/>
                                <w:rPr>
                                  <w:rFonts w:ascii="Arial Nova Light" w:hAnsi="Arial Nova Light" w:cstheme="minorHAnsi"/>
                                  <w:sz w:val="18"/>
                                  <w:szCs w:val="18"/>
                                </w:rPr>
                              </w:pPr>
                              <w:r>
                                <w:rPr>
                                  <w:rFonts w:ascii="Arial Nova Light" w:eastAsia="HELVETICA NEUE LIGHT" w:hAnsi="Arial Nova Light" w:cs="HELVETICA NEUE LIGHT"/>
                                  <w:sz w:val="16"/>
                                  <w:szCs w:val="16"/>
                                </w:rPr>
                                <w:t>Market-based</w:t>
                              </w:r>
                              <w:r w:rsidRPr="00F214AA">
                                <w:rPr>
                                  <w:rFonts w:ascii="Arial Nova Light" w:eastAsia="HELVETICA NEUE LIGHT" w:hAnsi="Arial Nova Light" w:cs="HELVETICA NEUE LIGHT"/>
                                  <w:sz w:val="16"/>
                                  <w:szCs w:val="16"/>
                                </w:rPr>
                                <w:t xml:space="preserve"> rent for the property is </w:t>
                              </w:r>
                              <w:r w:rsidRPr="00F214AA">
                                <w:rPr>
                                  <w:rFonts w:ascii="Arial Nova Light" w:eastAsia="HELVETICA NEUE LIGHT" w:hAnsi="Arial Nova Light" w:cs="HELVETICA NEUE LIGHT"/>
                                  <w:b/>
                                  <w:bCs/>
                                  <w:sz w:val="16"/>
                                  <w:szCs w:val="16"/>
                                </w:rPr>
                                <w:t>$XXX</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909" name="Plus Sign 909"/>
                        <wps:cNvSpPr/>
                        <wps:spPr>
                          <a:xfrm>
                            <a:off x="4543897" y="1479299"/>
                            <a:ext cx="139700" cy="109220"/>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910" name="Rectangle: Rounded Corners 910"/>
                        <wps:cNvSpPr/>
                        <wps:spPr>
                          <a:xfrm>
                            <a:off x="0" y="0"/>
                            <a:ext cx="3669665" cy="1755140"/>
                          </a:xfrm>
                          <a:prstGeom prst="roundRect">
                            <a:avLst/>
                          </a:prstGeom>
                          <a:noFill/>
                          <a:ln w="28575">
                            <a:solidFill>
                              <a:srgbClr val="00B05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911" name="Rectangle: Rounded Corners 911"/>
                        <wps:cNvSpPr/>
                        <wps:spPr>
                          <a:xfrm>
                            <a:off x="4078586" y="4527"/>
                            <a:ext cx="1609725" cy="1764030"/>
                          </a:xfrm>
                          <a:prstGeom prst="roundRect">
                            <a:avLst/>
                          </a:prstGeom>
                          <a:noFill/>
                          <a:ln w="28575">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912" name="Plus Sign 912"/>
                        <wps:cNvSpPr/>
                        <wps:spPr>
                          <a:xfrm>
                            <a:off x="5032784" y="1488352"/>
                            <a:ext cx="139700" cy="109220"/>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913" name="Text Box 913"/>
                        <wps:cNvSpPr txBox="1"/>
                        <wps:spPr>
                          <a:xfrm>
                            <a:off x="4643485" y="1396748"/>
                            <a:ext cx="452120" cy="252730"/>
                          </a:xfrm>
                          <a:prstGeom prst="rect">
                            <a:avLst/>
                          </a:prstGeom>
                          <a:noFill/>
                          <a:ln w="6350">
                            <a:noFill/>
                          </a:ln>
                        </wps:spPr>
                        <wps:txbx>
                          <w:txbxContent>
                            <w:p w14:paraId="4C61EA86" w14:textId="77777777" w:rsidR="008050AC" w:rsidRPr="00F214AA" w:rsidRDefault="008050AC" w:rsidP="008050AC">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914" name="Text Box 914"/>
                        <wps:cNvSpPr txBox="1"/>
                        <wps:spPr>
                          <a:xfrm>
                            <a:off x="5128790" y="1397278"/>
                            <a:ext cx="452120" cy="266850"/>
                          </a:xfrm>
                          <a:prstGeom prst="rect">
                            <a:avLst/>
                          </a:prstGeom>
                          <a:noFill/>
                          <a:ln w="6350">
                            <a:noFill/>
                          </a:ln>
                        </wps:spPr>
                        <wps:txbx>
                          <w:txbxContent>
                            <w:p w14:paraId="32A64923" w14:textId="77777777" w:rsidR="008050AC" w:rsidRPr="00F214AA" w:rsidRDefault="008050AC" w:rsidP="008050AC">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anchor>
            </w:drawing>
          </mc:Choice>
          <mc:Fallback>
            <w:pict>
              <v:group w14:anchorId="5A6DB1EE" id="Group 888" o:spid="_x0000_s1177" style="position:absolute;margin-left:0;margin-top:33.85pt;width:447.85pt;height:141.65pt;z-index:251691009;mso-position-horizontal:center;mso-position-horizontal-relative:margin" coordsize="56883,17993"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NOjbNzwkAAExOAAAOAAAAZHJzL2Uyb0RvYy54bWzsXGtz&#10;27YS/d6Z+x84/N6ID/ABNU7HcZq0M2nriXOnn2mKkjghCRaELPn++nvwIPW0bMuvWOF06pAgCS5W&#10;B4vdswu+/XVRFtZVxpucVSe2+8axraxK2SivJif2f79+/Dm2rUYk1SgpWJWd2NdZY//67j8/vZ3X&#10;w8xjU1aMMm6hk6oZzusTeypEPRwMmnSalUnzhtVZhYtjxstE4JRPBiOezNF7WQw8xwkHc8ZHNWdp&#10;1jRo/aAv2u9U/+Nxloq/x+MmE1ZxYkM2of5y9fdS/h28e5sMJzypp3lqxEgOkKJM8gov7br6kIjE&#10;mvF8q6syTzlr2Fi8SVk5YONxnmZqDBiN62yM5hNns1qNZTKcT+pOTVDthp4O7jb96+oTry/qcw5N&#10;zOsJdKHO5FgWY17KfyGltVAqu+5Uli2ElaIxCOMopIFtpbjmRjSmQaCVmk6h+a3n0ulvyydj33W7&#10;J6nvuPLJQfviwZo48xoAaZY6aB6mg4tpUmdKtc0QOjjnVj46seOY2laVlADqJ8YmRWap+37xw19q&#10;JZyUArdLfVli8Z5BA117g8YdavMCEoUOpgEUFIQkprHWT6tB13XcyGs16PheGJE1PSTDmjfiU8ZK&#10;Sx6c2ByoVmBLrj43QqusvUUKULGPeVEoZBfVWgN0K1ug2WaoxZVHYnG5UMOPPPli2XTJRtcYYlOn&#10;H3O883PSiPOEY2bg95pjtpzYzb+zhGe2VfxR4aeIMBfl9Fo94asnl6snSZVOGSahsC19eCbUlNSy&#10;ns4EG+dqXEtRjNBAgBbw6aFAMZ5dUAgeAAUv8ClRSCDUI5GCTjJcIiEiUYDXqrnkO2HsKwPVzYhn&#10;RILfI6EzChSg34EE4h+OBDfwqEN9bRS8OIyN0WyhQGkcw5AqJPgOsKKuvwQQlC1azsMf2yR4O4Hg&#10;Rw8AAvEcEgBgcvn0QjgB4fryQEMfK6NGAvHx34uZBAXB7x4JdZ4O8b/xlXC05Sfc7lPiKTGTi5v2&#10;S8s79VEm/Nus/hluXZ2I/DIvcnGtXFQs1VKo6uo8T6WHIE9WXA5pBYx1MW5oLJtGWZNiUbwQM3ix&#10;I+sru7bYTBR5lUl8tH3oHrEu5Olnln5rrIqdTZNqkp02NbwE450M1m9Xp2viXBZ5LX0GuQDLYzNw&#10;vH/Dz9yhO+3DfmDprMwqoZ1ynhXQAauaaV43tsWHWXmZwb/if4zMmtcInol0Kl84xou/QFjtyHQX&#10;lJRLweQQbvCw3MB1aBzqOeSGUaDcmOW6SuCARcaYEuLH4YOMqZJLS6IOIZj+PXDwilAHN2QTdWgy&#10;qPsTsdqR4E05Msmwg9Uj4M0HnmCmjcn2o3WDTZwgAsLU0h34MYkfZLCPBG3Qxyba0GTQ9jsrs+Mw&#10;bsqwPC7YXBLHPiyaRFvswnjRdbgFTuS3cCNxSNzHh5tc858h3sKM0hj5Kr1gxNZWTJUzJN9/z6A7&#10;CmhAdMzt7lgRQselmJdqjhI3oOQxI25rfmKHPuK4e4Xe3UhN6M0ZVm+IuB2CoxGEm/gbf8YFw8uY&#10;ObItRNX/29Uu78dajqu7w3fqEviVJnwnAaJ5LNoqYjdXdPhurlSz8oyBT4PXCunUobxfFO3hmLPy&#10;H/Byp/KtuNTG+6ng7cmZjvgtMHtpdnqqbtOu0+fqoobD5Sr1SVrj6+KfhNeG+xDAxl+sZW+S4QYF&#10;ou/9vniEaAeu1ZpxAK5d6rsUNI1ae3wSB5vWQC84Om6kfgRSRrtVLZfX8kSHUEmHAbsbag/sIwM2&#10;7OuWwVbk5kHA9jzQHHqZC0iol7GlDw+aOXJaH576PijnlwZ2N9Qe2EcG7C4JsOKJKEN7ALB9x0EI&#10;YFwRsH7hBr8TgNHxDbD9iEaPSvkeZrG7ofbAfi5gS3bjNfEHVGZ71iM61WQiuvN8Mrm23ifVt+OI&#10;60yI/5gkghcg7vA08Rs7IArWwzpQDMgAGBbBCR9oFnayCNKYPXlYR5HUNUCRHB+oySIbWl/YrBqB&#10;1TxjvELtgCXvwnK+Yl7N2Q2MH3GiKCQ6fUJCGm9yMFBt4MogRmXSPMSROsGyJ4EiJZISqrBjI6qQ&#10;uVcZUzSsyEctT6pKFLKzgltXCYIhsfDUo8Ws/JONdJtMiioHHGnXWSnT4erWuG2GOF0vKvG99oI7&#10;5W4bcV1kUrai+pKNkcVFRloL0vWsX5qkKehZHVU102SU6ebgRllUh7Jnzc+avk0HsjxjOfa2b+2R&#10;mfvlo5mqwOgE0yHxDYLph7sn1JtZJbqHy7xiXKl4o4MCozJv1ve3CW6tGgmql1jI/FD++LtianNF&#10;x9TSjvbx9K7qlzbIN1bBlGhQp0vCnXLO5jAm+WQqYEK64gXDFe03IX6EpGqg/TLYEgcJAjywDDh8&#10;h7gtr+bRmIDP0SC7KZKWUiiJDrUgehapUUjDsGprelMw7k2B4sheCbX2+vzZrSwsdY46C2ulKMsU&#10;KHSreV4Jbfse079FdZPMVmim0nUjNzSeUFvi4nte0HLwqAOMbvXQ9jpnOz3c14fCrawsdZZZ2WPK&#10;kz01/BBdwbU18HMQm7aOeAe/AAV2JkIABUMfRigeCfwQcG4G9Wg6xqKAp8Yfyrpi6oJIlHVdTowa&#10;YFOIsMQfSj1b3o8EMv+237+8v/l7pgB/O29LMfGM933PvC1xCXKzyJhJtfkx8tmbvEjgdYG9F3gP&#10;5EU2aqUPokt1fcdLRZl95lbuG0EF+kah2r02RNwUaW5nbqnTpTPvjWzU9MqAEsjG4uRi7q/Fmy4K&#10;/9FuGD9Z8fviGa64I+Vegj95JmSLH64igcps1EbiVrYdarGXuA494pv6znaZW4M1WBail4Y9ROze&#10;de5RDHZHFPWwPqJCG+ynaGF9Xswa6yKfVGAFu2TmnVhBOGJ+TI3/QSLq0Y0CG9ensqhGJxawMQNJ&#10;hr1uG7YtTqU4h5KCYtGS2z0h2OcGzmTZHdDX19rt3L5JUTV0h2Sjri0yaYWLdutruyOy3X66f9+r&#10;H4Yo5TDumhsFgXtrAHeXDOPa1k0ZjnhxgMyETEyszf+GTy671KPjvHe69MTKbVhkd+z27DOGdp8x&#10;RCnwD1OBS+Umc+3v7itBwF3rHrA5u7kEIQ4Mv01ARGxEc6GDMt3OPCC/eGtd16Oah135+R2Zxd5C&#10;9DUFfY2+Td2upmAldEDjfQxCgE83RLGuYG437eD5ZUVBHzrIb3v0ZUVy087hW3X6sqKnIXvdrgCg&#10;K/qmaFu3AHf95gtBcSI255g0BsUXXb7/NEY31iNmxdIfcAMaePTW/V1BdvdZj3umMVBWG0fy0zgq&#10;QQcfN9qH7BB1t7cQZPzp+d5urD2yn2s/g/p2Fz5ZpqqazefV5DfRVs9Vme7yI3Dv/g8AAP//AwBQ&#10;SwMECgAAAAAAAAAhAAEn9Z7VJgAA1SYAABQAAABkcnMvbWVkaWEvaW1hZ2UxLnBuZ4lQTkcNChoK&#10;AAAADUlIRFIAAAGAAAABgAgGAAAApMe1vwAAAAFzUkdCAK7OHOkAAAAEZ0FNQQAAsY8L/GEFAAAA&#10;CXBIWXMAADsOAAA7DgHMtqGDAAAmaklEQVR4Xu2dP8h2S3eXP8QiRQoLC4sUoo2IEBECdga0iBZq&#10;Z5OAgkUCChZBOxFSaCf+AQsFQQs7BRsFCYEoGAgoamGhYGEhGIKFRYgWui/PGc/+7jP3s9bMnj17&#10;9r2vC36857zv8+x7/5lZa81aa/b9AxERERERERERERERERERERERERERERERERERERERERERERER&#10;ERERERERERERERERERERERERERERERERERERERERERERERERERERERERERERERERERERERERkVvw&#10;2zb95KY/vemvbPr7m/7tt/qlnf7Ji/hZfk/Whuf7+zfxfP/6Jp4vz5Pn+1++1f/4Vvx3edb87J/c&#10;xO+LyAeB4caAYwSY+P/noDgOhuUvbMLYyLXwDEY+X47h8xW5MXujX5vkI8VnYCxkHjOfL2KF8Ds3&#10;iciilPTOLKNQk4biXHi+pG1GRPo9Il3EOYjIImD4yfleafhfhaHgnGQMVzv2V3EuPl+Ri1nNMLyK&#10;c3NF0A/PF2dau7criEIyxWMRmQhRP4W62qRcUdYI2uD5kk67KtXTKs5VRCZAVEjkVZuIK8vVQA46&#10;b1Ze1b0T52zXkMhJjIwKOQbFRI5HLpdlPI5lL/6Of6PbZGTh0dzxe1gpjbjPGGNSR6wSecYcl2eK&#10;gUY82/3z5edGOR2OJyIDOZrywajw+8UI9MJ5YDiOpp9wKPIdI1J63FOM79Hni1PgXI44Ild7IoNg&#10;UvYWAjEKRH8c4ww4dm/keJYT4FpLlMv5EQFz//g8xPmi112xiL/nZ/j5EkFjVDkWzvMMjj7fo0b/&#10;K7huPqP22ZG4n2eNO5FH0GscmLRnGYUafFZPBMt5HoHPJWLFyBejXvuckeIzinPAwRy5z5/+fHUC&#10;Ip30GAeMIFHbVWAoWo1w1glwP4jCMbr8zohc+UjxrIjGsyuFnufLNZ+5oovg+TLGauf2Tvy8iDTQ&#10;ahwwDBifqwzDKxip2nm+0zsnUIz+0Zz0FeL5vSt49zzfKw3/K63PVycgkqTVODC5ZqYDsnBOGPba&#10;OdfENcOdjf47vTqDlnTKys+3ZTWQXemJPJqW6ApDskpU+I4WJ7Biame0Wu4HBnb1bpoWZ6YTEPkC&#10;oqqsAbyD8S+0GAn1jTCWn/h8r6xRiSwLkz0bHdL1chfjUOCca9eivq87OfdC9vkS4IjICxRxaxPm&#10;VXc0/oUZKwEMTGnV5F6RUit9/IhVFiK1wn1E/Dfi7/kZfh7xuzwXHPOMFlN0R+NfyDoBrlFEviWb&#10;+rmr8eecOffR+X2Oh3Eu7Zfcx7PvD44C51AcQ+28jop7dVeyTp5nJfJ4MFiZborRm2o4FkaTKBeD&#10;gzErInpmIhfDegSM5ajoeW/wZxj7LGc4BK71XRtphq+eL+IZl+c7+j5mx7PI42GS1ybIXhiDo4YY&#10;ilHAuLdG46+tjBF8Tkub4DsVo48hW8XgR3CfuF+162kV9zAbLZfn27Paan2+X8EqqfYZr+KZijwa&#10;jFttcuw1IiWAYRgRiUeRKUaoxwDtdUej/w6uIfOMI0VjYJTDRSMcAceoHXsvnjPOQuSRkDqoTYy9&#10;mNRHjOBIw7BXLTLl/498FgaBtMQnGgWeIc6gdt1Zvbvno1Ybe9U+q5WM43MVII8lmrgYRAx4L0yu&#10;I5F4RkSmR6N+fu8Tov0sXOuR1RhO8ug9z+qIgeYca8fci/MXeRxEudHkxUH0gpGoHXMlfUqapxfS&#10;JKMK5GcqSj99Bb9bO+Zeo2oPIrchY6B7o//MpLtST4v4I46uCGaoNxjJrAKOBDoit4NJEU14crA9&#10;YExqx1tBGH6ck4a/zuqrtt5IPbM3wDEhj4HIvjYJ9sIYtELRriUnzM+ShuGzmNycV9kBy6Qd0b1S&#10;xLGOFhWfAPcou5kq0v758mw5NirPuKd43LMqzYx300DyGKIonYnbGhHx89kOnJZI/KhB4rOc3O1g&#10;pLl3tXsaid/jmWXHUMuqkWP3EK14TQPJY4gir56iW3YS97b3ZVpWX0X0aZ93Pxjwnii9x+HyWdkV&#10;X8/qNEpv9ToWkdsRRUMY2xaYvJkiIhM8GxXuwYi3FCmZzDikns+S79MSoSPuf4+Th8xqj+O3OvZM&#10;GshgQT4eJmZt8O/VOhEyBoLIf4bxH7GBSL4P9zSb4kNHnEBmJdC6CmDs1Y6zF+NY5KOJUik9S+Fo&#10;wvYag1bj37vCkDzZNA3qfe4ZY90zTiMH1pP6FLkVUS60tRiWmaw9OdtW42975zy417VnUBOGuie1&#10;kvmM1uNGx7QQLB/P6AJwZkXRapj5+ZZIs8fByDGiQGIvHHkrmcCiNWUTjdWe8xS5FZFhbS0AR0U7&#10;/r2VbOcJzsUWz+vIFFaLGHetRGOrNWJnxVA7TlFPWknkVkR50NaNNpGxbnUo2Y4TJmvrsWU8LU6g&#10;NRgYHbFHDgCZRpSPZrQDiI7XkqdtMf5G/uvQ4gRanhsF5Noxilojdh2APJ7RDiAq1GYdAJOdCV07&#10;xl4a/zVpcQLZMZapA7SgA5DHExns1ra9yGhnJhQ/EzmmIo3/umSdAGMmOy5qv79Xi8EefTyR2zHa&#10;AUSGO3O8bFuhG3XWJ8rbF2UKuJHBbk0B6QDk8Yx2AFFXUbTcJ6Kv/d6rWttT5Toyr3NAURE/ciYE&#10;Hy1kUkAiH83oGkAUvX9luJmQmbw/52xkdi8yKT2e/Vc1osiRtLaWEtzUjlPU2lUkcjuiiL01zRJF&#10;8F8t0zP9/vx+66pErgeHnXHuXxnxaLXauiqMxmrrikLkdkQRe+vmmkxetVa4zeSKMSBRmkDWJVsU&#10;ro2PTGqwdWxEY79ns5rIrYi28H8Vsb8jitRej4nTyKQIfMXD/cns7XgdH5nUYM84jVacrSsKkduR&#10;ibxb8+1RZIX2K4vMe2TM+38OGWe/3yWcSQ32GOsoUHG1KR9PJmXTmnPPHBNh+LOF39ZitKxLpvsG&#10;Me6yK4bWMZo5h68K0iIfw+jiGmTfDpmJBl2Kfx6ZVWI0Lot6xkfkWCwAy2OIJmNPfpVVQHYCfyWO&#10;YernMxkxPhibPZF61P1m0CGPIVMHqHVmRGSOG8k87OeS7Qr6Sj2NAVH/P3LcyWPI5Oxb20ELmaX+&#10;O/V+ptyHTIH3nXqj9MyYNP8vjyKzXb93UvROcgu/n0+mGFtTb1cYvxM1HRh4yOPIpGuO9OFHOddX&#10;OQmfQ2uAcKQlONNVZPpHHklUlOstuBVaJrrR/3NoWQUQSPQa/0z0b/ePPJZMdHR0e3wm1WT0/zwy&#10;44Lcfa/xh8xn9DQ7iHwETK7apHjVkUmSSTUZ/T+PzCrg7HHH6uCIgxG5PZkNXEdSQVEayCX4c4lS&#10;kL0rQ4w646p2zL2O1LhEPgImS2aDTs9k5NhRDtZJ+Fwyb/zsCTwybZ9G/yLfkpmIiJpBC9Ey/MjK&#10;Qu4PBrg2LvZqHXOZuhZqPa7IR5NZMqOWiROlfyz+SlSobWlCyBp/x53ICy2teRknkEn/2H8tmdc0&#10;ZFaJjMlovCFTPyJvyHROFEVOIJP+EYGoBhWNtazxRwYdIl8QpW32+mpiRt1FLsOlEKWB+Pd3tBj/&#10;3ncJiTyKltc48LO1JXoU1bkBRwo9q0XSOJlunyLGo6kfkSQtTgDtDXqmu8PuHym0jhc2DmZal4tw&#10;IK3fICbyeFqdAJ1ETNQoonPzl7ySqQPgKDKvd9iL4xpsiHTAhMu2h+4VTeYrc7Fc009v4hz+5aZf&#10;3fS3Nv3ZTb9j06ez6vVH6RzGVDbXX1QCEhHppNcJfKWrOjF+ZtO/2lQ7J/TvNv3cpt+y6RNZ+fqj&#10;VWOrNP4igxjtBK7Ix/7Cptq51PQPN30aq18/Y6x2Lj1irHI8ERlIa/71nWZHZn9m029uqp3LO/38&#10;pk/hLtdfO49WUbfS+IucBMW42sTLiuhsJqw2fmVT7Vy+0n/a9Ic33Z07Xf+RVSb1ga/2pYjIIDAq&#10;vZOVCG0mf35T7Twy+mub7s6drr+lr38vVqZG/SKTIeJq6cdGszuA/s6m2nlk9E833Z07XX/muyn2&#10;Igjx1Q4iF9OSFpq9A/iXN9XOI6P/vOlHNt2ZO11/thOopHuM+kUWgcmYKRLPjtj+46baeWT0G5vu&#10;zp2uP3IAGH7eIWV7p8iiRC+Tm+0A/sGm2nlk9Iub7s6drp9XPNTOo2h2A4GINBK9PmL2F8D/pU21&#10;88job266O3e6fiL72nkUUW8SkYWJuoNmL99/36b/val2LpF+atPdudP1k0asnUcRKSARWZioK+iK&#10;/O1f3lQ7l6/0NzaNglUPqS8Kl3RBUSthpYSzRKTN+Du6YBCF8pErpauvP4sOQOTmRA7gis6N37qJ&#10;l57VzqcmruHIefK7GHyMOkar9hlZ4RyOdrzMvv4j1M5nLxFZmMjgXWVYfvcmNjb9+qbaeaH/telv&#10;b/rxTa0Uo09Ef9TovxOrht422rOvfxS189pLRBZmxRXAnj+46e9uwlCX3Ph/2MQL0Hpy3nvD/3qt&#10;ZwkH0+sIRl//SLiXr9e6lykgkcWJDOFK38zEJqcf/eY/m8FY9eyEHq0jO6uPXP8Z2AUkcnOiNtCV&#10;HEAvXEN0nTOF0/2U+1q7viKuU0QWJtoINnsfwGg4/7Ny/EfFiuTORA4ApysiCxO9DmL2TuBRkPLp&#10;fVvlTHH/7wrOtXZNRQQXIrIwkZG8Y5SK8Y9WNpGIXrk3XH/p8yfiRThF/q7sAziaXiJVwjnfDe5B&#10;7XqK7uzcRB5B9Epf/v1O9Bp/0kT8Hkat1xjjGHpXHXfMl+Mca9dSdKTgLSITwGjVJm/RnZbxGO4o&#10;pfUqDD9ObnQE3tNxdLeceeRoe1tfRWQSUSvfnXq5W6JvrgsjfXbqJYqSX3UnJxA5uLvWj0QeAwaw&#10;Nnn3OttIjqDF0M5uw+T+8Zm1c6npLqmTqLvqivdIiUgjUSQ301j2gKGJjFERxvUqhxbVW/Za/Z5z&#10;frXzLnITmMhNiLpYiK5XJlv0bb2OH9v0s5s4/v/c9F83/etNvIahd39E1DpZtLoBjWpHd6tniDyW&#10;KHe+cjtfZIiKWtMqf2TTr22qHasIx9CT5simq1YuokarmbuksUQeT2REVy0EZ3PrrcYIA539Upb/&#10;tomVQiuZdBD3fdX6S7RqtANI5CZgZGqTeK8VC3qZSBpD1WJE/8Sm/76pdqx3+sebftemVjKpqxUj&#10;6buOFxF5Q1QIXrEOEEWhRNAtuXq+iKWlW2evX9jUSsaQrrj6ilaMd9zUJvJoojoA0epKRF0oqDV6&#10;/uObasfJ6Jc39ZBZxawWTUeb7cz/i9yMu9UBohx6T/78L26qHSsjagY/samHaPW1WhE+Ol/Gkojc&#10;iEw6orf18Qyi9E/PiuUfbaodK6uf3tRDtPpayflm2ljN/4vckMiorhKJZtI/PVHo39tUO1ZWf3RT&#10;D3cqqkbpH8aQiNyQ6PW+aAVDFEWhvZuofm5T7XhZ/YFNvURplRXaKnFUrEZq51dEak5EbkgmEl2h&#10;GyhyVL0rld+zqXa8jH5jU2vNYU+UBrrDfUerv8JCRL4gWuKvkI+OOmeOdKH86qbaMSP91U1HuMPO&#10;2jPqLiKyEFE3ELo6DRQ5qSPpkj+06d9vqh33nf7Npt+76QjRfb/auJ5VdxGRxYjy0VcbIz6/dl5F&#10;Rw1RxgkW8ZK4n9p0lMjAXr25KtOpdCQFJiKLEE12dOUqIEpFjGhX/VOb/vmm2vGLfnHTH9s0gpUd&#10;AM86Kv6ukKISkQFkisFXrgIiBzWqYMqrIX5+07/YxKugOTbF3n+26c9t+u2bRhF1Nl3ZXhml3JDF&#10;X5EPYuVJHxVMz2pF/NFNP/LNfw4nKmz3djYdJZP7t/df5MPITPyrVgFRO+LVNYoezuxsOkImEFhp&#10;h7iIDCIqtqIrVgFRkXalVydkie71FRvBMq99MPoX+VAo/tUm/V69u26PkKlRrLBjOQvXExVZZ7dY&#10;ck5RsR0Z/Yt8MJkUwBXpiahV9U6vJIjSP1e0WEZ1FnTHVJuINJBZBaDZqaCoE+hOaaAo0p5taDNt&#10;n8joX+QBZFYBs1NBmSL1FXnzVjKbzmanfzKpH6N/kYeQybmjUf33WaI0EFHsyrUA7mv0FZSz0z9R&#10;OgpxTlcU/0XkIrKvR5iZFojSQGjlSHW1PDtGPZP6uVN9RUQGkUkNzIy6syuT2SmUDBljy7/Pcqjc&#10;y2hFhRgDM1ckIrIIWYM78701mSgarVSwzEbas7qreK6sNGrnsBfnbOpH5MFkU0EzUxeZyBWtYLyy&#10;xp+fmRVpZ1JpyNSPiKRSQWhWFw7Rfe3zX4VRvTIdxHlmndWsgnqm6ItM/YjI/wNDkIli0SwnkElh&#10;FM3euMb94jOz9wxjOwOeTXY1YupHRP4/2agbzci/Y2Sjlsq9+NkZRo3PaHFOnNeMSJtnkjX+KxbR&#10;ReRisvUAtKITQBjnM86NY7ZE/YifndFBla1DoNl7O0SkEQwfhgOjw7KeYh3GB+OG2MnL3yH+faTB&#10;y+wSLprhBLKvMXgVaRfuzZHom9/FKWZrJHtxzjPuT4vxH5UqK/eF4zFeuD84asS5IP6OsVrG6Yx7&#10;IXJbmFRMktYoc68y4Y6mQloM3iwjV/vsrLge7ivnyrFqUTn3n3/DsHEPizGrHS8SvzcjzcL1ZM/x&#10;SCqqjM2j9wUxRlmF9J6LyEfBxCKKOjKpauJ4xei1wuRkoteOW9OMtALGueWcMuIe0cUz8t5zjj33&#10;vBXuefa8ucZWg1uM/pGAJBLOYFZTgchSMLlGG7Sv1DrZiJKzLY6I6HAGGKTa568gVhozItuWe8Az&#10;zK4IZxj9mpgHOgJ5BEzGljz7Gco6g9aVAAZwBpx77fOvEsZyxiqI59EydjD+URGaY5KuOmMV2irG&#10;ZXS+IreEiTY7ssooysm2OgF+dsYkXsGRIpxeNsI+Ap/Bs6qdQ01fGX+eKU6Uc19tPKJZq0mRKTDh&#10;WibvVcIgMPleDUerE0AzImK4yhHMMvyAsW4x1DUnzP/zTPi3FY3+q2atJkVOBSPRkktfRRgJnBYO&#10;gbxwjxNgEvN7M5jlCGYafu5d6zXxjDg/hMHn91uf2yqqOTKR24Dh7I22+D1SRhhgIkAmNJOBP8nZ&#10;Iv5+ZloJ41f7+6/Euc1oidwzMqfNMXCE3OtZzgwYOz2BA+c7YzyU+4KT4VzL+OQe8WcZn4zfI6tf&#10;Podji9yK1mU7IuJhwjDgW40Nk7As8WvHvloY5CuiuXJf+HwcGPenZlh5VvwbxqqsfHqew1H4vBVr&#10;RYj7V+5LD8Ux144dSScgt4HB2jKBMUgYqVHGhuNwvJ6I/Wxh3FaB+1Si1qtZ1fAfNfo1uOetjoD7&#10;ssJzEvkSBmk2CmdQjzT871jNGXDdrJDkG3rTPWeIZ8NYYcycHXVz/JYVK+clsjTZfCcD/4qUyJFl&#10;+GhxD57sCDD8LQbwLO2N/hVRNiuf2nnVtNIKUuSHYALVBu2rmGwrLGdXcQZPcgQ8d+771YYfo0+w&#10;wn1fYSxyHrXzrIn7J7IURPNMqtqA3YsIZoUJ9wqTinO7OlX0qREez5xc+lWpHsYmTgeHz8pjxTFI&#10;Sqh27q/iWkSWIhNJ8zN3AYfAigaDfEW0WqLTO4ORxdjy3DPBwUjxzK7sZuqF+1W7nlc9OXUoi5GJ&#10;XJiQd5mE7yhOAcPC9cyKZu/kDGYafY5fIvti7FeN7lsg6Khd716uAmQZouifwXp2R8XVkALD+OAk&#10;MNYYI8S9Geko9oZuBTC2PFscI+mzUUaf43DvMIYcm3vKNfNZd4roe+E51+7LXq4C5HKYlLXBuRcG&#10;6+lgxM5YMewdwoyuqhLhjzb4Rdwjjv3pBj6C66/dn71cBcjlRJEKE/rpk3nPWY5gr31KpETOJXrG&#10;Sbw+D/4f8W8lwt6vZDgWxxxt7PfS8H8f7n3tXu3FPRO5jMiYOUDrYFzPdgR3EI5Fw1+He1K7Z3vh&#10;nEUugUixNiiLjP5jiLSf6Aiu3Hh1J6JVgGkguYxocPLvkgNHQMHzzDTL1eLaKOw+oYg7iswqYEbt&#10;R+R7RJummOjSzic5A43+cUyzynJEkQm5XTnOHZ2BRn8s0b4A6wAynaj9k0ErY8EZkFY7o/3yiDgX&#10;zolnrtEfD8+9dt+LuP8iU6GLpTYYi9ykcj4Y2r1TmFFMxtiUFtPSWirnEq22kchUyDvWBmIRhkmu&#10;gXtfevgR6RiEkyiOoqwg+BPxd2X/ACKaRzxnhLE3sr+O8rzeyWcjU4kcAAZDRMYQre5ciclUosKU&#10;rWki42B1VptnRQZcMhVSCrWBWKQDEBkHqbvaPCvSAchUohWAS1KRcUQpIGtuMhWKi7WBWGREIjKO&#10;yAG44papRL3J7k4UGQPGvTbH9hKZChF+bSAWsUIQkeOQTq3NsSJ33ct0os0pLFlF5DhRupUCsch0&#10;aoNxL/OSIseJOoDoyBOZDjtGawOyyDqAyDGi9A+yA0guIXofkEtTkWNE6R9eEeFrIOQSMi+pcj+A&#10;SB/Mr6j901dBy6VE+Uk7FET6iKJ/ZPpHLiVKAyEHqUgbNFBEbwA1/SOXk0kD2RIq0kb0qhXEz4hc&#10;TmapakFYJEf0qnVk9C/LkClWISMWka8hpRqlfpA77WUpMrUAxM+JyPehYy5j/Am2jP5lOTKrAGT0&#10;IvLD8G6tjPFHBlGyJJldi0XWBES+ieQzBd8iX/sgSxO9Jnov9gj4viB5KgRM0etU9mK+mPqR5Ym+&#10;LvJVTIJRjoBJxUQpy+mRx5bnUCJzxhFixTpqPwvjsRz7dS68k3l/uRUtkU0RjuPIN4m9y6PydzoB&#10;yYKhfTd+jzgBxmer4Uf8/JF5ITIdJhGReG1AR+L3KBS3Gu2vXkth7lSyfJXGxBi3wDxgLPfOBT7P&#10;nfRyW1oKXDURiWW6HnAWtd8vcjeyZIlSmNF4xOhjtPepyB7x+75MUW5PZqdwRjgDdknWcqHRPgQm&#10;k0iGKGiprSYZk4xBVqFHjH4Rx6mNc5FbQg6zNtB7xQTBsZQIKao58O8iGaJgoqSBGHslvTPC6Bdx&#10;TI2/fBxMmNYOoYwyE9A8qmTB+NbG0F6MudrfHxFBjcVe+XjOcgRfyS4gaSG7q32EMPwGKPI4iHZm&#10;TDTz/9LK0eaFjDD872paIo+h9EfXJskIcWyRFr5qBT0iUpWsflkFa/hFXmDijU4PubyWVjJ1gKww&#10;+kT7FJc1+iJJWB4zcWqTKismn5NOejhS6C1G3xSPyACInnpWBrZ/Si+taUmNvsgESpqICVebiHvR&#10;Uy3SQ6YOwBgkyOBnNfoik4mcgPl/6QWDXhtTe9leLHIR0ft/kFGZHCEKMMpOdBGZTLREt/9fjhI1&#10;IZDvF5ELYPLVJmURdQKRI0SFYPeYiFxE9AI4C8BylGiVaZeZyEVEr5GwACxHiQrB1AhE5AJqE3Iv&#10;OzTkKHYCiSwI3Re1yVjkN4DJKKIdwb7CWWQy0RfM2AEko4hqTexSF5GJRN/aZAeQjCLqBLIVVGQy&#10;UQuo7XkyCrrJamOsyG4zkclEL4ZzUsoobAUVWQzzsjKLyAGwW1hEJhJt0XcPgIwieueUHWcik4kc&#10;gC/pklFEewF0ACKTiXqzdQAyCncDiyxG9BoId2fKKHQAIouhA5CZ1MZYkQ5AZDI6AJlJbYztJSIT&#10;ib6piWW7yCii8SYiE9EByEx0ACILYQpIZlIbY3uJyERsA5VZuA9AZDF0ADILdwKLLEa0E9gv6ZBR&#10;RA7A754QmUz0MjgdgIwi+vY5HYDIZKLXQfslHTKK6NvnfBuoyGSib2ny+wBkFH77nMhiRJPSL+mQ&#10;UfjtcyKL4bc0ySyidKNfPiQymagzwxd0ySiihgO/fEhkMr6iV2bhrnORBYnez+LElKNEgQYSkQuI&#10;dgObm5WjRC2g7gEQuQhbQeVsog4gmw1ELsJWUDmbqABskCFyEXYCydlEBWA7gEQuIlOgsxAsvTi+&#10;RBbHQrCcRbTZ0NdAi1xMVAi2DiC9kN+vjakix5bIxUSFYOsA0kuU/7cALHIx5mnlDKLvAECOK5EF&#10;iCI1vxtAWon6/90AJrII1gFkNFH/v6+AFlmEqFsDuVyXLKQVo/dM2f8vshDRhDUNJFkMKERuRvSl&#10;HXYDSZYo/WNKUWQxjNpkBIyR2tjZy9WkyGJk8rYW7iQi2vzFGDOQEFkQ00BylOjVIqZ/RBYls3nH&#10;dwPJO6Ivf0F2/4gsTLQpzA088o7MCpJUo4gsSjSJESsFkT3WkERuDBOYCRpNYoSTENkTFX+LGDsW&#10;gUUWocXw7+UklgJjKEodvsrVgMjFULSLujbeyVWAFDJ7SGoi6LCpQGQyGP5f2lSblFlZ0JPC0bFE&#10;EGJdSeRketM97+SOTumN/muyPiByAqMNfxHHk2cTvfenR9YHRAZxJM+fkTnc55J570+vrA+IHOBo&#10;nh+nQYrH73WVd0TfJ434mdYOob2sD4g0cDTdw+9h+EuBN+rvdrn+XKL8//69P4ypIylI6wMiXzDC&#10;8NcmGcet/XyR73Z5LlEKqDY2GKO1n83KgEPkhaN5flJFXy2zOX7t99wLIIyB2tj4ylAz1t79XkYE&#10;K9YH5PGMyPNnJxLRXOn4KPWBkiaSZ0OasKw8+TM7NnAE1gdEGhmR7tGAyypYHxBJQtTfGzUxyZws&#10;sipH6wM4EpGP5GjUH+X5RVbgaH2AtJABjnwUR4q8LXl+kVU4Wh9wf4p8BL1Rv3l++QSO1AcIfkRu&#10;S89S2Dy/fCK99QFTQnJLeoy/eX75ZHrrAwRFzgu5Da2DnAFunl+eQm99gFqayNJkv1u1iKjfPL88&#10;EeoDtTnxTq4EZGlajL9Rv8g3Br2lQ455Y8Aky4Exrw3Ymoj6LWyJfEdLkdjuIFkKIhIik9pgfRUD&#10;3QhG5PuwGqjNmZr2r6oWuZTs1+pp/EW+psUJ+CpzuZxsIUvjL5Lj3evLX2U9QC6FPH4m9aPxF2kj&#10;6wRMBcllZFI/FKw0/iLtZJ2AqSCZTmZwsjpw84pIP5lNlXYFyXQyA9M3Goocg9VzZtewG8RkGpnc&#10;v6kfkTGQ4qnNsb1cBcg0Mjt+Tf2IjCNTb3NzpZxOZklqZ4LIWJh3tbm2F2lZkVPJvPLB6F9kPFHd&#10;jbSsyKnwHp/a4CsyFylyDpnOO1tC5TQyy1Df8ClyHlH61TSQnEYUgbg1XeRcogYM00ByGtF7fyz+&#10;9oNzJb2GeHXGJ3V0cC0YLq6NMeIqsZ/MKtxuIDmFqBUNByHtvIvqWM7feTJjrHBmtT0jOAPpgzrb&#10;6/3cyzqAnEKUf7T7p53M63/vtiL4yvDvZcDQB/e2dj+L3IEvw4kMlbnHPjKb6opWdwQYfq4nMvxF&#10;doz1EY0ZU7EynKj/3yV9H1E0V9NKeXSMPiu/TMT/Kh1AH9GrIQzGZDhRARgDIO1k3vPylXAGRIQY&#10;YYzx2RSDz2fi9FuN/l4cQ9rhGdTuZ5EOQIYTOQAncz9RUa9FTH6cAgVkngkrBQx2NnWEcUGk/HBO&#10;PHecO8Y+81bKrDhP32DZT+R4RYaCMakNtCILev1gcKNt/qOFAcGgI/47MigjhTOxVfEYkTNmTIkM&#10;I3IA9nYfh4gY41i7v58gVjoEChqn4+gAZCpRsVIHMA5SLyPTLVeL1YWGfyzRis0VlgwlSlG4+WQ8&#10;ONU7OwIN/3noAGQqkQOwBjAeDGdPm+gqYsxo/M8hcgDedxlKZIjsAhoHk/fu0f9ejo3x1O7zXiJD&#10;ifrV3X04Blo2R7aFriKuyTrRGKJd+QQOIkNx0J0L9xcnWru3GZV8Ow4EZ03Uve/fj1IGRfwcwmBz&#10;PhyjHJdzPLoy4bjmp4/B86jd2yKeuchQSEvUBlsRRkPaKXn+rIF+Fb/XWmjlZzHCCKPOn/xdyzEi&#10;IxSJa275PPmOqB7HvRUZTmSkjOzyYPyORtNXb6jiGo5uYLM+0E40Zky1ySlEuWmiQok5mufH8HOM&#10;VWAVceR6+F2NVg6cbu0e7sXzEBkOS8vagCsy9/g1o/L8q6ZOrA+cT9SMwT0UOYVo8CEn8PfBYM/O&#10;81+J9YHzIMiq3bMi8/9yGkzKyIiZBvoO7tfd8/y9cO3WB8ZC2q92n/ZaKTUoH0g0qTF28nl5/l5I&#10;e0VR61eyPvAdUfrQ9I+cjmmgr/n0PH8v1geOwbVHq2/TPzKFaCJjAJ8GBvtJef5erA/0QTqsdj/2&#10;IjgTOR0mYW0A7vWUwYgxIrrtNfzornn+Xrhn1gfysKqMxhdjSGQKDMjaINyLAfvpRs08/zGsD8Tg&#10;LDP3yOKvTCWT5/7UqMQ8/1isD7wnk/p5YspVLgbjVRuMr/qktlCu2Tz/eVgf+GGI6jNjzehfLiE7&#10;YYmY7wxGZUSe/+73YQbc66P1gU8IOhgrmfGG0xO5jEwOnIF8V+Nnnv8aGC9PrQ+QzsqkxJhXT2oe&#10;kAVhotYG56vu5gQ4V/P81/O0+gDjLnu97pSWJWhZsq8eDWOwzfOvxxPqAy3G39SPLAMTqyVNsuIe&#10;Aa7BPP/a8Iw+tT6QLfgi5poBhiwFA7Jlqb5SBGOe/17gZD+lPsC8YS7UzrMm5pjGX5aEXGtLBM3P&#10;XjkRzfPfm7vXBwgaWs6f8eYKU5aGAdriBNDsicjEM8//ORytDxAEzFzB9aw4GXO+60duAU6gNogj&#10;MRHPHORMvCOpA2Sef01wxkfrAzzbs1aknF+P4Ucaf7kdDPbaYM6IAU+EPmJVgLFmUvdMvL3M898D&#10;nveRtF4Rx2DcHBmDxejjmHpXm1enqUS6YTIeNbzkSJmM9DwTBX01GcqEIyWAwe6ddHtxDNM99+No&#10;feBVZQwyFjg24wwxxhmXiL/nZxh7R8c94jiOO7k9LV0OWWGYRxj4d9LwfwZH6wNXiTnj2JOPgUjp&#10;TIM9UkRenK98BhjSo/WBWWKOsJIQ+TiYiCPys2fJPP9ng1Nf1RG44pTHQL50JUdArtjJ9xxWcgQY&#10;fuoGjj15HFdPRCJ+Df9zuXL8Yfj5bDt85PEwCWZNRCaeOX55hUCAcVEbM6PE2CvtpQYdIhVID5VW&#10;utok6pETT1pgnNCFM2IM0g7KsQg4HHsijewdApOJfD0GvTbZ+Hv+vUw6ojonnhyFxoDS48+4YrVK&#10;QFHGJH/y/6iMu7JHQEROBONOCkkjLyIiIiIiIiIiIiIiIiIiIiIiIiIiIiIiIiIiIiIiIiIiIiIi&#10;IiIiIiIiIiIiIiIiIiIiIiIiIiIiIiIiIiIiIiIiIiIiIiIiIiIiIiIiIiIiIgI/+MH/BWBcVB7Y&#10;zCWxAAAAAElFTkSuQmCCUEsDBAoAAAAAAAAAIQAKwKslmBYAAJgWAAAUAAAAZHJzL21lZGlhL2lt&#10;YWdlMi5zdmc8c3ZnIHZpZXdCb3g9IjAgMCA5NiA5NiIgeG1sbnM9Imh0dHA6Ly93d3cudzMub3Jn&#10;LzIwMDAvc3ZnIiB4bWxuczp4bGluaz0iaHR0cDovL3d3dy53My5vcmcvMTk5OS94bGluayIgaWQ9&#10;Ikljb25zX1N0dWZmZWRUb3lfTSIgb3ZlcmZsb3c9ImhpZGRlbiI+PGcgaWQ9Ikljb25zIj48cGF0&#10;aCBkPSJNNjYuOTEyIDY3LjgyOEM2OC41NjU4IDYzLjY4MTIgNjguOTM5MiA1OS4xMzQgNjcuOTg0&#10;IDU0Ljc3MyA2OS4zODQgNTQuMzYzIDcwLjY4NCA1My45MzIgNzEuNzkyIDUzLjQ5MSA3NS42NTMy&#10;IDUxLjk5MTQgNzcuNTY3NiA0Ny42NDU3IDc2LjA2OCA0My43ODQ1IDc0LjU2ODQgMzkuOTIzNCA3&#10;MC4yMjI2IDM4LjAwODkgNjYuMzYxNSAzOS41MDg1IDY2LjM1NzcgMzkuNTEgNjYuMzUzOCAzOS41&#10;MTE1IDY2LjM1IDM5LjUxM0w2Ni4yMiAzOS41NjVDNjUuMDI4NyAzOS45OTMgNjMuODIzNyA0MC4z&#10;Nzc3IDYyLjYwNSA0MC43MTkgNjIuMDgxIDQwLjg2NiA2MS41NDkgNDAuOTgxIDYxLjAxNSA0MS4w&#10;NzggNjQuNzkxIDM3Ljc3NzEgNjYuOTcwMiAzMy4wMTUzIDY3IDI4IDY3IDI3LjU3NyA2Ni45NjMg&#10;MjcuMTYyIDY2LjkzMyAyNi43NDZMNjcuNDQgMjYuNDc4QzcyLjM5NTEgMjQuMDM5IDc0LjQzNDkg&#10;MTguMDQ0OSA3MS45OTU5IDEzLjA4OTggNjkuNTU2OSA4LjEzNDY4IDYzLjU2MjggNi4wOTQ5NCA1&#10;OC42MDc3IDguNTMzOTEgNTcuMjgzMiA5LjE4NTg2IDU2LjExOTQgMTAuMTIzIDU1LjIgMTEuMjc4&#10;TDU1LjE2NyAxMS4zMzlDNTAuNTU4NiA5LjU1NTAxIDQ1LjQ1MDQgOS41NTUwMSA0MC44NDIgMTEu&#10;MzM5TDQwLjgxIDExLjI4QzM3LjM2OTkgNi45NTkzNiAzMS4wNzg3IDYuMjQ1NTEgMjYuNzU4IDku&#10;Njg1NTYgMjIuNDM3NCAxMy4xMjU2IDIxLjcyMzUgMTkuNDE2OSAyNS4xNjM2IDIzLjczNzUgMjYu&#10;MDgyNSAyNC44OTE3IDI3LjI0NTUgMjUuODI4MiAyOC41NjkgMjYuNDhMMjkuMDY5IDI2Ljc0NEMy&#10;OS4wMzkgMjcuMTYxIDI5LjAwMiAyNy41NzcgMjkuMDAyIDI4LjAwMiAyOS4wMzE3IDMzLjAxNTYg&#10;MzEuMjA5MyAzNy43NzYgMzQuOTgzIDQxLjA3NyAzNC40NTYgNDAuOTc3IDMzLjkzMiA0MC44Njcg&#10;MzMuNDE1IDQwLjcyMiAzMi4xOTYzIDQwLjM4IDMwLjk5MDMgMzkuOTk1IDI5Ljc5NyAzOS41Njcg&#10;MjUuOTM3NyAzOC4wNjI2IDIxLjU4OTYgMzkuOTcxNSAyMC4wODUyIDQzLjgzMDggMTguNjAwNCA0&#10;Ny42Mzk2IDIwLjQzOTMgNTEuOTM1OSAyNC4yMiA1My40OTEgMjUuMzIgNTMuOTMyIDI2LjYzMyA1&#10;NC4zNjMgMjguMDI4IDU0Ljc3MyAyNy4wNTc4IDU5LjE3MjYgMjcuNDQ2MiA2My43NjMgMjkuMTQy&#10;IDY3LjkzN0wyMy41NzQgNzEuMTE5QzE5LjEyNjMgNzMuNTg1NyAxNy4zMzI0IDc5LjA2NDQgMTku&#10;NDYgODMuNjg0IDIxLjc1MTIgODguNDA0IDI3LjQzNDkgOTAuMzcyOSAzMi4xNTQ5IDg4LjA4MTYg&#10;MzIuMzQ2MiA4Ny45ODg4IDMyLjUzNDQgODcuODg5NSAzMi43MTkgODcuNzg0TDQ0Ljk4NSA4MC43&#10;NzVDNDYuOTg0MSA4MS4xMjE3IDQ5LjAyNzkgODEuMTIxNyA1MS4wMjcgODAuNzc1TDYzLjAxIDg3&#10;LjYxOEM2NC41Mjk3IDg4LjQ4NjMgNjYuMjQ5OCA4OC45NDI3IDY4IDg4Ljk0MiA3My4yMTA1IDg4&#10;Ljk5ODMgNzcuNDgwMSA4NC44MiA3Ny41MzY0IDc5LjYwOTUgNzcuNTczNiA3Ni4xNjE1IDc1Ljcy&#10;NjkgNzIuOTY3OCA3Mi43MiA3MS4yOEw2Ni44NyA2Ny45MzlaTTY0LjkxMiAxOS44MjhDNjMuOTU2&#10;NSAxOC4wNjI4IDYyLjcxNSAxNi40NjgxIDYxLjIzOCAxNS4xMDlMNjEuMjggMTUuMDgzQzYyLjYy&#10;NDYgMTQuMTIzNCA2NC40OTI1IDE0LjQzNTQgNjUuNDUyMSAxNS43OCA2Ni4zMDIzIDE2Ljk3MTMg&#10;NjYuMTY1NiAxOC42MDI4IDY1LjEyOSAxOS42MzZaTTYzLjAxMiA5LjUyOEM2NC44MjYyIDkuNTIx&#10;OTkgNjYuNTg3MiAxMC4xMzk5IDY4IDExLjI3OCA3MS40NDcgMTQuMDI3IDcyLjAxMjggMTkuMDQ5&#10;NyA2OS4yNjM5IDIyLjQ5NjcgNjguNTU1OCAyMy4zODQ2IDY3LjY2NjMgMjQuMTExMiA2Ni42NTUg&#10;MjQuNjI4IDY2LjQ1MTkgMjMuNjM3NSA2Ni4xNjExIDIyLjY2NyA2NS43ODYgMjEuNzI4TDY2LjQ4&#10;NiAyMS4xMUM2OC40NjggMTkuMTk1MSA2OC41MjI0IDE2LjAzNjEgNjYuNjA3NiAxNC4wNTQxIDY0&#10;LjkwMDkgMTIuMjg3NiA2Mi4xNjI1IDEyLjAyNTggNjAuMTUyIDEzLjQzN0w1OS41OTQgMTMuNzcz&#10;QzU4Ljc5NDYgMTMuMTc5NyA1Ny45NSAxMi42NDk3IDU3LjA2OCAxMi4xODggNTguNTc4NCAxMC40&#10;OTMyIDYwLjc0MDkgOS41MjQ2IDYzLjAxMSA5LjUyNlpNMjYuNzYgMjIuNTE1QzI0LjAwNTIgMTku&#10;MDY1OSAyNC41NjQ1IDE0LjAzNzMgMjguMDEgMTEuMjc4IDMxLjMxNDQgOC42MjgzIDM2LjExMzYg&#10;OS4wMjM0OCAzOC45NCAxMi4xNzggMzguMDU3IDEyLjY0MDQgMzcuMjExNCAxMy4xNzEgMzYuNDEx&#10;IDEzLjc2NUwzNS44OTMgMTMuNDU0QzMzLjg3ODUgMTIuMDMyOSAzMS4xMzA0IDEyLjI4NDEgMjku&#10;NDA3IDE0LjA0NyAyNy40OTEgMTYuMDI4NyAyNy41NDQzIDE5LjE4ODQgMjkuNTI2IDIxLjEwNDMg&#10;MjkuNTM2NiAyMS4xMTQ2IDI5LjU0NzMgMjEuMTI0OCAyOS41NTggMjEuMTM1TDMwLjIxNyAyMS43&#10;MTZDMjkuODQxMyAyMi42NTQ5IDI5LjU1MDIgMjMuNjI1NCAyOS4zNDcgMjQuNjE2IDI4LjM0NzQg&#10;MjQuMTA0IDI3LjQ2NjIgMjMuMzg4MyAyNi43NiAyMi41MTVaTTMwLjkxNSAxOS42N0MyOS43Mjgx&#10;IDE4LjUzMTQgMjkuNjg5IDE2LjY0NjIgMzAuODI3NiAxNS40NTk0IDMxLjM5MDUgMTQuODcyNiAz&#10;Mi4xNjg5IDE0LjU0MTUgMzIuOTgyIDE0LjU0MyAzMy42MjA3IDE0LjU0NTEgMzQuMjQzMyAxNC43&#10;NDMgMzQuNzY2IDE1LjExIDMzLjI5IDE2LjQ2OTEgMzIuMDQ5IDE4LjA2MyAzMS4wOTMgMTkuODI3&#10;Wk0zMSAyOEMzMSAxOS4xNzggMzguNjI2IDEyIDQ4IDEyIDU3LjM3NCAxMiA2NSAxOS4xNzggNjUg&#10;MjggNjUgMzYuODIyIDU3LjM3NCA0NCA0OCA0NCAzOC42MjYgNDQgMzEgMzYuODIyIDMxIDI4Wk0z&#10;MC45NzQgNjcuMTI4QzI5LjQ0MjcgNjMuMzQ0MyAyOS4wOTY1IDU5LjE4NDggMjkuOTgxIDU1LjJM&#10;MzAuMTQ2IDU0LjQ1MSAzMC42ODggNTIuNDk4QzMwLjg0MTQgNTEuOTY3NCAzMC41MzU2IDUxLjQx&#10;MyAzMC4wMDUgNTEuMjU5NyAyOS40NzQ0IDUxLjEwNjMgMjguOTIgNTEuNDEyMSAyOC43NjY2IDUx&#10;Ljk0MjcgMjguNzY0NyA1MS45NDk0IDI4Ljc2MjggNTEuOTU2MiAyOC43NjEgNTEuOTYzTDI4LjUy&#10;IDUyLjgyOEMyNy4wOTYgNTIuNDA4IDI1Ljg5OCA1Mi4wMDUgMjQuOTYzIDUxLjYyOCAyMi4xNDMg&#10;NTAuNDk4OSAyMC43NzI0IDQ3LjI5NzUgMjEuOTAxNSA0NC40Nzc1IDIzLjAzMDYgNDEuNjU3NSAy&#10;Ni4yMzIgNDAuMjg2OCAyOS4wNTIgNDEuNDE2TDI5LjA4NSA0MS40MjkgMjkuMTE5IDQxLjQ0MUMz&#10;MC4zNTIgNDEuODg0IDMxLjYxOSA0Mi4yODcgMzIuODczIDQyLjY0MSAzNC42MTgzIDQzLjEyMDIg&#10;MzYuNDE3MyA0My4zNzU5IDM4LjIyNyA0My40MDIgNDQuMjg0MiA0Ni44NiA1MS43MTc4IDQ2Ljg2&#10;IDU3Ljc3NSA0My40MDIgNTkuNTkgNDMuMzc3MyA2MS4zOTQ2IDQzLjEyMTYgNjMuMTQ1IDQyLjY0&#10;MSA2NC40MDQgNDIuMjg4IDY1LjY2NiA0MS44ODUgNjYuODk2IDQxLjQ0MUw2Ni45MzYgNDEuNDI3&#10;IDY2Ljk3NSA0MS40MTEgNjcuMDc1IDQxLjM3MUM2OS45MDcxIDQwLjI3MjggNzMuMDkzMyA0MS42&#10;Nzg0IDc0LjE5MTUgNDQuNTEwNSA3NS4yODk3IDQ3LjM0MjYgNzMuODg0MSA1MC41Mjg4IDcxLjA1&#10;MiA1MS42MjcgNzAuMDgxIDUyLjAxMyA2OC44OTEgNTIuNDE0IDY3LjUyMiA1Mi44MTdMNjcuMjg0&#10;IDUxLjk2MUM2Ny4xMzYzIDUxLjQyODYgNjYuNTg0OSA1MS4xMTY4IDY2LjA1MjUgNTEuMjY0NSA2&#10;NS41MjAxIDUxLjQxMjIgNjUuMjA4MyA1MS45NjM2IDY1LjM1NiA1Mi40OTZMNjUuNzM5IDUzLjg3&#10;MiA2Ni4wMzEgNTUuMTk4QzY2LjkxOTMgNTkuMjAxNSA2Ni41NjU2IDYzLjM4MDcgNjUuMDE3IDY3&#10;LjE3OEw2NC43NjIgNjcuODA1IDYzLjk3MiA2OS41ODlDNjMuNzM2MiA3MC4wODg0IDYzLjk0OTgg&#10;NzAuNjg0NCA2NC40NDkyIDcwLjkyMDIgNjQuOTQ4NyA3MS4xNTYxIDY1LjU0NDcgNzAuOTQyNCA2&#10;NS43ODA1IDcwLjQ0MyA2NS43ODc0IDcwLjQyODUgNjUuNzkzOSA3MC40MTM4IDY1LjggNzAuMzk5&#10;TDY2LjA3NCA2OS43OCA3MS43MjcgNzMuMDExQzc1LjMxNTEgNzUuMDA3NyA3Ni42MDUyIDc5LjUz&#10;NSA3NC42MDg2IDgzLjEyMzEgNzMuMjc3IDg1LjUxNTkgNzAuNzM4IDg2Ljk4MzEgNjggODYuOTQy&#10;IDY2LjU5NzIgODYuOTQyMSA2NS4yMTg3IDg2LjU3NjcgNjQgODUuODgyTDUzLjc4NCA4MC4wNDND&#10;NTQuMzg2NiA3OS43OTgxIDU0Ljk2MTggNzkuNDkwNCA1NS41IDc5LjEyNSA1NS45NjU1IDc4Ljgy&#10;NzcgNTYuMTAxOCA3OC4yMDk0IDU1LjgwNDUgNzcuNzQ0IDU1LjUwNzIgNzcuMjc4NSA1NC44ODg5&#10;IDc3LjE0MjIgNTQuNDIzNSA3Ny40Mzk0IDU0LjQwNzcgNzcuNDQ5NSA1NC4zOTIyIDc3LjQ2IDU0&#10;LjM3NyA3Ny40NzEgNTMuNDAxNyA3OC4xMjI0IDUyLjI5NDEgNzguNTQ5MyA1MS4xMzQgNzguNzIx&#10;TDUwLjY4NSA3OC44QzQ4LjkxMjMgNzkuMTA4IDQ3LjA5OTcgNzkuMTA4IDQ1LjMyNyA3OC44TDQ1&#10;LjA3MiA3OC43NTYgNDQuOTEzIDc4LjczQzQzLjc1MTcgNzguNTU1IDQyLjY0MzUgNzguMTI1IDQx&#10;LjY2OCA3Ny40NzEgNDEuMjIgNzcuMTQ4MSA0MC41OTUgNzcuMjQ5NSA0MC4yNzIgNzcuNjk3NSAz&#10;OS45NDkxIDc4LjE0NTUgNDAuMDUwNSA3OC43NzA1IDQwLjQ5ODUgNzkuMDkzNCA0MC41MTM3IDc5&#10;LjEwNDQgNDAuNTI5MiA3OS4xMTQ5IDQwLjU0NSA3OS4xMjUgNDEuMDc4NSA3OS40ODY2IDQxLjY0&#10;ODMgNzkuNzkxNSA0Mi4yNDUgODAuMDM1TDMxLjcyNyA4Ni4wNDNDMjguMTMxIDg4LjA5ODggMjMu&#10;NTQ5NCA4Ni44NTAzIDIxLjQ5MzYgODMuMjU0MyAyMS40MDk3IDgzLjEwNzYgMjEuMzMwOCA4Mi45&#10;NTgxIDIxLjI1NyA4Mi44MDYgMTkuNTc2NyA3OS4xMzUgMjEuMDIxOCA3NC43ODk2IDI0LjU2NiA3&#10;Mi44NTZMMjkuOTY2IDY5Ljc3MSAzMC4yNDcgNzAuNDA1QzMwLjQwNyA3MC43NjYzIDMwLjc2NDgg&#10;NzAuOTk5NSAzMS4xNiA3MSAzMS4yOTc5IDcwLjk5OTcgMzEuNDM0MiA3MC45NzA0IDMxLjU2IDcw&#10;LjkxNCAzMi4wNjQ3IDcwLjY5MDIgMzIuMjkyNSA3MC4wOTk4IDMyLjA2OSA2OS41OTVaIi8+PGNp&#10;cmNsZSBjeD0iNDAuMDA2IiBjeT0iMjYuNTI4IiByPSIyIi8+PHBhdGggZD0iTTQ4LjAwNiA0MS41&#10;MjhDNTIuMjU1IDQxLjUyOCA1NS43MTIgMzguMzg4IDU1LjcxMiAzNC41MjggNTUuNzEyIDMwLjY2&#10;OCA1Mi4yNTUgMjcuNTI4IDQ4LjAwNiAyNy41MjggNDMuNzU3IDI3LjUyOCA0MC4zIDMwLjY2OSA0&#10;MC4zIDM0LjUyOCA0MC4zIDM4LjM4NyA0My43NTcgNDEuNTI4IDQ4LjAwNiA0MS41MjhaTTQ4LjAw&#10;NiAyOS41MjhDNTEuMTUyIDI5LjUyOCA1My43MTIgMzEuNzcxIDUzLjcxMiAzNC41MjggNTMuNzEy&#10;IDM3LjI4NSA1MS4xNTIgMzkuNTI4IDQ4LjAwNiAzOS41MjggNDQuODYgMzkuNTI4IDQyLjMgMzcu&#10;Mjg1IDQyLjMgMzQuNTI4IDQyLjMgMzEuNzcxIDQ0Ljg1OSAyOS41MjggNDguMDA2IDI5LjUyOFoi&#10;Lz48Y2lyY2xlIGN4PSI1Ni4wMDYiIGN5PSIyNi41MjgiIHI9IjIiLz48cGF0aCBkPSJNNDguMDA2&#10;IDM1LjAyOEM0OS4xMTg0IDM0LjkyOTcgNDkuOTQwNSAzMy45NDgyIDQ5Ljg0MjIgMzIuODM1OCA0&#10;OS43NDM4IDMxLjcyMzUgNDguNzYyNCAzMC45MDE0IDQ3LjY1IDMwLjk5OTcgNDYuNjA2MyAzMS4w&#10;OTE5IDQ1LjgwNTkgMzEuOTY2MiA0NS44MDYgMzMuMDE0IDQ1Ljg2MDYgMzQuMTc2MiA0Ni44NDM1&#10;IDM1LjA3NiA0OC4wMDYgMzUuMDI4WiIvPjwvZz48L3N2Zz5QSwMECgAAAAAAAAAhAASW4IzVHAAA&#10;1RwAABQAAABkcnMvbWVkaWEvaW1hZ2UzLnBuZ4lQTkcNChoKAAAADUlIRFIAAAGAAAABgAgGAAAA&#10;pMe1vwAAAAFzUkdCAK7OHOkAAAAEZ0FNQQAAsY8L/GEFAAAACXBIWXMAADsOAAA7DgHMtqGDAAAc&#10;aklEQVR4Xu3dB9QtV1nG8UuRYlQCSDQCGgRFihIQqSoRsdGMNOkEKYqIRsGC9ABBNIIiYAOjGCQa&#10;MChEsECwgEgxoIigmIggiJSAJQiK+jwrd3Tn8H53z8yemT1n9v+31rNgQTL33HNm9juz2xwCAAAA&#10;AAAAAAAAAAAAAAAAAAAAAAAAAAAAAAAAAAAAAAAAAAAAAAAAAAAAAAAAAAAAAAAAAAAAAAAAAAAA&#10;AAAAAAAAAAAAAAAAAAAAAAAAAAAAAAAAAAAAAAAAAAAAAAAAAAAAAAAAAAAAAAAAAAAAAAAAAAAA&#10;AAAAAAAAAAAAAAAAAAAAAAAAAAAAAOyJyyp3U849/J8AgI27pfJk5c3K/xzOmQoAYIOOVu6tnKF8&#10;ROka/i4fU26tAAA24sbKY5TXKruN/m6eogAA9tgVlLsoz1Pep0SNfZQ3KccoAIA9cz3lkcqrlKiB&#10;75MHKACAPXF75dnK+UrUqA8Jg8EAsHLXUh6unKNEDfnYfFS5lQIAWJnbKqcpb1eiBnyKeIooAGAF&#10;jlUepLxE+bgSNdpT5o3K1RQAQCXHKU9T3q9EDfWYvEc5a+d/i8LKYABYmLdnuKPyMiVqmMfmFYqP&#10;6+N7mugHleif6+J/HgCwgJsoj1Vep0QN8pi8RTlV+Wpl148p0b/T5ULFW0YAAGZwReWuyvOVqbp5&#10;PqGcrTxEubpykBOUi5ToGF1OUQAAE7q+8ijl1UrU8I7JO5RnKLdT+vKgcnSsLm9QPlcBABS4lHIH&#10;5TnKBUrU4I6J++ofoVxbGerBSnTMNPdTAAAjuGF2A+2GOmpgx+TdynMVD+peWhnLXURvVaI/o8sL&#10;FQDAAO6KcZeMu2aihnVMXqP8kHIDZSq5wWBvHX0LBQBwBL6j9uCrB2E9GBs1qEPzAeV05e7KUcrU&#10;bqP8uxL92V2epAAAAp5m6emWnnYZNaBj8nrl8cpNlbm9WIk+Q5c/U66qAADEDaIHSF+k+G1aUcM5&#10;ND6Oj+fjLtngepuJ6POkua8CAE3zHbnvzH2HHjWUY3KkBVtLYDAYAA7gvnf3wbsv3n3yUQM5NH0X&#10;bC0lNxj8YeXmCgA04YaKZ9149k3UKI7JO5VnKkMWbC2hz2DwExUA2KzLKHdSflbxfPuoIRyTVyrf&#10;q1xHWavcYLC7va6iAMCmuGF2A+2GOmr8xsQFxIXEBcWFZe36DAbfRwGATfgGxV0y7pqJGrwx6RZs&#10;uQtpn3yBkpvKeoYCAHvrGspDlZcqn1Sihm5o5l6wtRS/gCb6+3X5kHIzBQD2ytcobuByUx6HZMkF&#10;W0v4WiU3GPwEBQBWz9sZ3185U/kXJWrQhsbHqbFgayl9BoOvrADAKn2V4jtVb2MQNWJj4icHP0H4&#10;SWLL+gwG31sBgNX4LOUeyi8r/6xEDdfQeIzAYwUeM/DYQQv6DAb/qgIA1X258sPKHypRYzUm3YIt&#10;zxJqUZ/BYD9lAcDiLqvcWfk55R+UqJEak31YsLUEDwb/mxJ9R108+A0Ai/kS5fuU31WiRmlM9m3B&#10;1lLOUqLvq8ufKkcrADCrb1R+SvkbJWqMxmRfF2wt5TuU6HtLcy8FACZ3TeU7ld9S/lOJGqCh8eCw&#10;B4k9WOxBYxzsWCU3GPwCBQAm4/5nb0/8F0rU6IyJp4N6WigDl8PkBoM/qGxlERyASo5RTlJ+XflX&#10;JWpshsYLtrwAzAvBvCAMw/UZDH6cAgCDeW6995l/vxI1LmPiu9KfUI5TUO5cpftu3RV3nvKLysmK&#10;32JGVxqAQb5Z8Ruxpurbdzwr5Z7KFRRM5xbK9yju6uG7BTDKjZRHK3+sRA34mLS+YAsAVutyyonK&#10;LyjvVaJGfEy8DoAFWwCwQtdVvl/5fSVqwMfEK3698tcrgFmwBQAr4779ZynvUqJGfEy8x4/3+vGe&#10;P8AuTyTwU6YHpAEs7IuUhykvUz6lRI340LBgC5GusX+y4vPNM766c4YdSoEFnaD8uPI2JW28S8KC&#10;LZjHjo5X/N6BpyqeMZZ7b/NrFQAz+jzlgYo3Csu9OrBvWLDVtssrN1buq5yq+P0Lf6tE58qRcqHi&#10;dxkAmJjngp+ivEmJLr4x8VYPLbxhC//P6wi+UvHrNP3b/7Yy5XjR7RQAE7iS4t0e3bf6YSW64IbG&#10;C7+8uZs3eWvlDVut+kzFi8f8ZPd0xX32f6dE58VUeYQCoID7Xn9U+RMlusjGxNs4eztnb+uM7TlK&#10;8bjNAxSPC71cOV+JzoU54/c6ABjI/bDfpniPl39UootrTLxgyy9w8YtcsA2elXUzxWNB3nPpHOXv&#10;lej3XzqeMgygpy9TfkD5AyW6oMYkXbDlVzdif3224vEfvxzmNOUVit+gFv3ua4inhV5NAXAE36L8&#10;jDJlnywLtvaf347m2TjeX8l7Nk21NfeScRcmgB3eHvm7FffP/rcSXTxD4zsuFmztHz+Z7UNj7+mg&#10;nnL8KMUzfPwO4txmgg9WABz2dYr7av9KiS6YMXmD4n38WbC1fldWvE3CQxUPxP+eMuU4zxTxmhKf&#10;U76Z8Hua76hcS4k8Q4mO0cVPtkDTPl9xv+2LlYuU6EIZGt8h+o1dnulBP+s6XVXxugpPs/1pxWM7&#10;71Oi37NW/IYxr/g+XflB5fbKkJf3+A4/Om4X/52BJt1S8T4pb1aii2NMvGDL7+j16wGxHl417d/k&#10;uxTf9b5KmfLNalPENw2vV35JcTeOx568d1SJWynRn9XFBc9PPUAT3C/qPVPOUD6iRBfF0KQLtq6p&#10;oC4/cd1G8RjOs5VXKx9Qot+uVrylh9/K9nzlkYp3hv1CZWo+33NdWLdWgE3z/imPUbwJVnQRjAkL&#10;turzC/I9bvNw5TnKaxTvjhr9XrXyMeV1yvMUTyP+JmXJG4XceyYYCMYmeS+Vuyi+8Kbs22XBVh0e&#10;q7mt4nfuehWrp9KmWxyvId5kzTcZXiTol/z45qD2Nh4e34g+axcPFAObcT3Fj9Xu541O+DF5j/Lz&#10;Cgu2lnGs8vWKX2XphXJ/pHxIiX6bWnEXorcA8Ss8fUPgdy1fXVkbd01Gn7/LKxVg791BcTfABUp0&#10;oo+JG54fUb5CwTy8LbEbTzeiLrKeuz7V+MxU8QZ//lz+fC5Knme/L9spe6ZT9Hfq4tXorEvBXvpi&#10;xV0Cv6NEJ/eYuFvhV5RvV7y8H9PxHbK7RU5WfOfs7hJ3m0S/Q634ScOF308e3jHTTyJ+ItlXnu76&#10;T0r0d+3i/YqAveGL8ieVv1aiE3pMugVbXAzT8ECnBzzdF+5xGA+EflSJvvtacbH3WILHFHwj4TEG&#10;jzVsjWdCRX//LicpwKr5kdszFn5T+Q8lOpGHhgVb0/AURk9l9NiLpzZ6iqOnOkbfea14dpBnCbmb&#10;0LOGPHvIb21rgafDRt9JF29LDayS5yn7XafnKdHJOyYs2BrPi5O8ItWLlbxoyStV17Y3juf9n6u4&#10;4fN6AL+TueUC7+8g+p66+AU0wGpcRfHmW7+mTNVt8F+KX6vHgq3+vMeMB9e9DYG3I3A3mbcniL7f&#10;WnH/trs4vML3YYoXgfG+5Evy00703XXxTreeNg1U5XegPk5xF0J0oo6Jd0n0XGj3R+NgHlD3xmLe&#10;YMyD4G9UpnqZ/VTx9g2e3vssxds6+AnOg5w4Mnd15abR3kQBFuf3od5NcXdCbrbCkHgnR882+VIF&#10;l3Rt5U6Kp7i+QPEL7D+uRN9jrXjxnjcrc/H2U5unM/rJEON4ZlP0PXe5jwIs5gaKuxbcVxudkGPS&#10;Ldj6VuUzFBw6dB3F38ejFb+0/s+VqQbRp4r3q3HB9tYa3orZWzKzSdm0PK01+u67eJwNmNWlFXcz&#10;PFeZ8t2oLNi6mJ92TlT8ovoXKh44/4QSfWe18l7F22n45SoPUbxjpTctw7y8gC36PbqcrQCzcJeD&#10;F9X4PanRyTcmrS/Yuq7il9M/VvFg+VuUTyrRd1UrfiLzVgPeb8ZTeL0F95UULM+rl6PfqMs7lcso&#10;wGR80vnif4cSnXRj4sHJ1hZs+YX0d1U8QP4i5a2KZzVF30+teEsBF3gv0HuQ4hekf46CdfA6mtyq&#10;a95RjWJe7u9Hez9STtX94KmHv6F4xeLW53NfX/Gg+OOVM5W/VD6lRN9Lrbj7zttvnKb4bWo3V9g2&#10;Y/1y26H7aRoYxQN3pyruiohOrjFx4/d0xXO7t+ZSigfC7648QXGBe5sy1Uvop4o31ztH8buSXYD9&#10;5MXmYfvJ21RHv3GXJylAb56DfT/F3RJ+8UV0Ug1Nt2DL87zneEtSDR78vqFyD8UX2VnKlC+enyrn&#10;Ky9XvDWAt8fwi+yPUrAN3pcp+t27+LwEsm6quIvC7zCNTqQx2cqCLQ+kuS/1nsopil82/3Yl+jvX&#10;jFd/egsAP2HdX/Fv6jUZ2C5fW9G50MVPoEDId4LurvCWAFO+Y3WfF2z55TA3Uu6l+AXzL1GmHPCe&#10;Ku9S/FTl/Y/8xOYV11dU0BZvgXKkTfrc/egXKgH/x10X3h7AOylGJ82Y7OOCrcspxyt+qfxTFA9y&#10;e+pc9PerGT9J+SX1T1O8n5KX+LPPCzq5p3bPNkPj3I3hrQK8T/q7lehEGRO/VckrUte+YOvyil8k&#10;7+XxHth+qeKXwEd/p5rxZ/Jn8ypOf1Z/Zn924CDeciU6l7p4XQka5W0DvGLQi3eik2NMvAmV95tx&#10;n/ga54X77th3ye4a8V2z757dZRL9XWrGTxt+6vDTh59C/DTCdhcYytt4R+dXFy8qRGP8TlYvzZ+y&#10;S8MLtjzjxXPE18L93h7s9KCn+8M9COrB0Ojz14zHEfziG48reHzB4wy8jB5T8LsconOui6dxowHX&#10;ULzxlrsQptpCIF2wdYxSkwetPY3R0xk9rdHTGz3NMfrcNePXWnrw2DOG/JTk7jGW5GMuxykXKdG5&#10;6LgtcE8ANsrb6rqrw2/Fik6AMam9YMsLk7xA6YGKFyx54ZIXMEWftWY8HdRzrf1k5FWXni7qNQLA&#10;krz9d3R+drmzgg1x94G3F5hyMzbHL27x3f7Ss0w8M8kzXNxt5YHltb2S0PFmde5icjeOd+j0Exew&#10;Br4Jic7ZLh4nAAAAAAAAAAAAAAAAAAAAAAAAAAAAAAAAAAAAqCbaIIkQQsj8OVqpKvpQhBBC5g8F&#10;gBBCGg0FgBBCGg0FgBBCGg0FgBBCGg0FgBBCGg0FgBBCGs3qCwAAYJwLlahd7UIBAICNogAAQKMo&#10;AADQKAoAADSKAgAAjaIAAECjKAAA0CgKAAA0igIAAI2iAABAoygAANAoCgAANIoCAACNogAAQKMo&#10;AADQKApAgZOV6DMRQsiYPFFZEgVgJBp/QsgcWbIIUABGoPEnhMyZpYoABWAgGn9CyBJZoghQAAag&#10;8SeELJm5iwAFoCcaf0JIjcxZBCgAPdD4E0JqZq4iQAHIoPEnhKwhcxQBCsARDGn8z1Oqf1kA9s65&#10;StSmRJm6CFAADkDjD2AptYoABSBA4w9gaTWKAAVgB40/gFqWLgIUgASNP4DahhSB0jaIAnAYjT+A&#10;tehbBCgAE6DxB7A2fYoABaAQjT+AtZq7gW6+AETHjELjD2BpFIBMSkXH3A2NP4AaKACZlIqOmYbG&#10;H0AtFIBMSkXHTEPjD6AWCkAmpaJjpgFyfJGcoHhCgWdu+KnxAsUXl+P/7v/tbMWLd/zPAn1QADIp&#10;FR0zDXAQN+TPVHIX0UHxv3u8AhyEApBJqeiYaYCUL4iTFN/RR+fLmPhYfnoAdlEAMikVHTMN0PEd&#10;v7tzovNkivhiPFEBOhSATEpFx0wD+CIo6eoZGv9ZgFEAMikVHTMN2ua7/im7e/rGFyZPA6AAZFIq&#10;OmYatMv98rkLZO4wNtA2CkAmpaJjpkGb1tD4d/GgM9pEAcikVHTMNGiPG9wxjb/XALj/3sXD0zuP&#10;Oxx35fiYXgPgtQDRv5sLRaBNFIBMSkXHTIO2DG38/c+ergyZz++i4GIQHe9IoQi0hwKQSanomGnQ&#10;DjfiQxp/3+2XXiBDCwEDw22hAGRSKjpmGrTBJ3rf2T6+aKZsiF14+q4v8J/tJwi0gQKQSanomGnQ&#10;Bt/NR7//btzPP0cD7Aut7/iA/zm0gQKQSanomGmwfb6bj3773fgJYe4Lom8RoCuoDRSATEpFx0yD&#10;bfMJ3qfrZ4nGv9Pn8/jCrX5xYnYUgExKRcdMg23r0/Xj/vkl+937FiW6graPApBJqeiYabBdbtRz&#10;F4BTY/9+X3jRZ9kNA8LbRgHIpFR0zDTYrj5TMGtuzNbn83kNAraLApBJqeiYabBNPrFzJ7+7fmpf&#10;AH2mh/IUsF0UgExKRcdMg23yqtro906zhpW37n6KPlsaNozrp3pjNgIFIJNS0THTrJV/GDcO7ibw&#10;3HTfKTr+Qf2fHiD0/8d0wVhukHVNA6y5qaH+zXFJ6fXh37q7Nrrvq7tGun2b1mruBnru4xeLPlSa&#10;UtEx06yNfxCf1D6Bo897UNyXTVfBxfrM+19T4ezzFMA+QRfz9eFzPdew7cY3UWu8WaIAZFIqOmaa&#10;NZlii+Kag5pr4YHT6Lvp4u+4+om/I1fwW58S6t9riutjrpXeY1EAMikVHTPNGvhHyHUDDMmSi5rW&#10;KNeY+glrbdy4RZ+1iy/kVk19ffi7XMvTAAUgk1LRMdPU5ruRod09feIfvsb89trc3xt9H2nW2Cfs&#10;CzH6rGnW3Jc9F18fvmuPvo/SrOFGgAKQSanomGlq8pffZ0Xo2PjHb21cIDf7x9/3WuUautZmA819&#10;fTi1x1YoAJmUio6Zpqa57mzS+M9oSa7/f81jJL4jjT5zl9bGAXK/5VSp+WRFAcikVHTMNLXk+nyn&#10;TEurSXPdaWueNpubveSLuRVLXh8+Z2qhAGRSKjpmmhrcLZP7Ybr4Edh3rW4cfKfif9f/fehU0Ra6&#10;gvr0/6/5e/DFGH3mNC2MA/h76Htu+zqa4vqo1b1GAcikVHTMNDXkHvW7+M499wP55I/+3d20MD00&#10;N59+zf3/nVyfdwvrAXJPQl2mvD7cUNZAAcikVHTMNDX0uTPxRdBXn4VEtU7wJeUajn3oCss1WC0M&#10;BPcZGxtyffR5MnRqPF1RADIpFR0zzdL63N2MuVvvc6ez9bvH3AygfXgKyj0d+v/fsj6N9ZhC3uf6&#10;qHGDQAHIpFR0zDRLyw1u+elg7I+Se7LYhwawRO673Ye//xaKWIk5r49c91qNWVYUgExKRcdMszTf&#10;ZUSfo0vJBZ67e9z6NMLcXd4+dJ/knhC3/hvWvD7cWC6NApBJqeiYaZaWW9I+pG9zV67xqHGCLynX&#10;eOxDF1huPGfrBSB3fZT8hmu8PigAmZSKjplmablumpJpiv4xo2N22XoBmLO4LiXXB74PM5lK1Lw+&#10;nKUbRApAJqWiY6ZZWu4HmfsE37Lc7JF92Bup9QLQ2vVBAcikVHTMNEubc573FubBl2ihC2jrW3vk&#10;injJOE6uuPrpY2kUgExKRcdMs7TcQGXJNL/cDIqtNx5bGATOzQKqMVVxSbkiPuf1UeMGiQKQSano&#10;mGmWlpuJMPYuxD9k7u6pZAbFPsh9tyWNx1JyjdTWf8NcEXeDNsZarw8KQCalomOmWVpuJoIz5kTM&#10;NX7OPgyClsjdPe9D49l6AXAff/T3TjNmJlTue3VqXB8UgExKRcdMU0NupoMzZMDSJ27uh/b/X/3H&#10;nlmuuO7DFMotjGOU6nN9DGms3fe/1utj7gZ67uMXiz5UmlLRMdPUkHvM7ZK72/OP538m9yM7W79z&#10;tNwAqr+ntdvCVNZSNa6PWt2DFIBMSkXHTFODv/Tos0TxwJRPTjdu/vcc/3c/0uZmFHXxSTDkiWJf&#10;9fleS6YRzs2fP3fBtlAA+nwPXaa6PmqdF3M30HMfv1j0odKUio6Zppa+dzlTZB8GP6eS6z5YcxdK&#10;bpqiL+bqF+xC+vTZTxX/WbVQADIpFR0zTU25WQlTxA1iK42G5QrrmothrtHbhzGMKS1xffjPqHl9&#10;UAAyKRUdM01N/vJzP1BJfGzfVbYkNxNo7DTbJeT6/1t6kjNfH30GhMfGXUS1G0AKQCalomOmqc39&#10;lXMUgRYbf/MJHX0fadY4DuDPnTsPWuj/3+Xfao4i4GOu4TygAGRSKjpmmjXwj9B3wKpPfKw1D3bO&#10;LddgrPFOOtf94wu5+sVaydTXh7t91nJ9UAAyKRUdM82alA4M+8f2MVptKDq579Hf09rkGrjW+v8j&#10;pQPD/t19jDVdHxSATEpFx0yzNr4z8R1q9FkPStfwt9jlE3G3WvQ9pVnTbKB9+7w1ucHKLZbbTXd9&#10;rPGpmAKQSanomGnWzHcrPnHT2RD+QR3fMfr/c8NQ/UdcoVw3kL/TtcgN/vr35jf+dB4T6a6P7vdO&#10;rw9/r2u/PvxZd3/vNBSAQtEx02CbcrOBnDUMqva5+29t9k+JfSuUFIBMSkXHTINt8okd/d5pfHHU&#10;5M+YPt1F8WdseUB/6ygAmZSKjpkG2+Xugeg3T+N/ppY+g5oM/m4bBSCTUtEx02C7fHJHv/luagye&#10;+64+d3E67iLCdlEAMikVHTMNtq3PjBEPIC55IfjPynX9ONz9bx8FIJNS0THTYNt8gudmBDmeNbIE&#10;f57crB/HF271ixOzowBkUio6ZhpsX5+ZNs4SU0P7zmH3+AC2jwKQSanomGnQhj533Y6LwBwXhY/Z&#10;t/Gn66cdFIBMSkXHTIM2+ETv0xXk+KKZcvDVxxryZ7Oiux0UgExKRcdMg3b07QrqUroAyxeXu3Jy&#10;F2EatnxoCwUgk1LRMdOgLUOLgOO1AkMWY/micvHoe9ffhX7/9lAAMikVHTMN2jOmCDjum3fD7n/f&#10;MV9A7rLxthJuwN3PP+SOvwvbPbSJApBJqeiYadCmPqtwl0rN1cioiwKQSanomGnQrjUUARr/tlEA&#10;MikVHTMN2ubum6F99VPEFyYDvqAAZFIqOmYawIa+ZKQkXmvADp8wCkAmpaJjpgE6HtjNXTAl8bGZ&#10;6YMUBSCTUtEx0wC73EhP2S3kY3mWD3f92EUByKRUdMw0wEH8RDC2a8gXnrt6PMZQ/SLDalEAMikV&#10;HTMN0Ifn+fsu3o267+jTC8v/3f+b/z/P6uE9zeiLApBJqeiYaQCgFgpAJqWiY6bxXRsA1EAByKRU&#10;dMzdUAQA1EAByKRUdMwoFAEAS6MAZFLKg3LRcaNQBAAsxY0vBSCTKVAEAKyJG94+b6mjAEyEIgBg&#10;Dfo2/g4FYEIUAQA1DWn8HQrAxCgCAGoY2vi7rSpFAQhQBAAsqUbjbxSAA1AEACyhVuNvFIAjoAgA&#10;mFPNxt8oABlDigAhhMyVqRt/owD0QBEghNTMHI2/UQB6oggQQmpkrsbfKAADUAQIIUtmzsbfKAAD&#10;UQQIIUtk7sbfKAAjUAQIIXNmicbfKAAjUQQIIXNkqcbfKAAFKAKEkCmzZONvFAAAaBQFAAAaRQEA&#10;gEZRAACgURQAAGgUBQAAGkUBAIBGUQAAoFEUAABoFAUAABpFAQCARlEAAKBRFAAAaBQFAAAaRQEA&#10;gEZRAACgUXtfAAghhMwTCgAhhDQaCgAhhDQaCgAhhDQaCgAhhDQaCgAhhDQaCgAhhDQaCgAhhDSa&#10;6gUAAAAAAAAAAAAAAAAAAAAAAAAAAAAAAAAAAAAAAAAAAAAAAAAAAAAAAAAAAAAAAAAAAAAAAAAA&#10;AAAAAAAAAAAAAAAAAAAAAAAAAAAAAAAAAAAAAAAAAAAAAAAAAAAAAAAAAAAAAAAAAAAAAAAAAAAA&#10;AAAAAAAAAAAAAAAAAAAAAAAAAAAAAAAAAAAAAAAAAHDo0P8CcbYQPnqUogUAAAAASUVORK5CYIJQ&#10;SwMECgAAAAAAAAAhAHiTt7EuBwAALgcAABQAAABkcnMvbWVkaWEvaW1hZ2U0LnN2Zzxzdmcgdmll&#10;d0JveD0iMCAwIDk2IDk2IiB4bWxucz0iaHR0cDovL3d3dy53My5vcmcvMjAwMC9zdmciIHhtbG5z&#10;OnhsaW5rPSJodHRwOi8vd3d3LnczLm9yZy8xOTk5L3hsaW5rIiBpZD0iSWNvbnNfTW9uZXlfTSIg&#10;b3ZlcmZsb3c9ImhpZGRlbiI+PGcgaWQ9Ikljb25zIj48cGF0aCBkPSJNODAuNTIyIDI4Ljk3NyA4&#10;Mi4xIDM3IDg0LjEzOCAzNyA4Mi4xIDI2LjYyNSAzMCAzNi45ODJDMjkuOTQ1IDM2Ljk5MyAyOS45&#10;NDYgMzcuMDAxIDMwIDM3LjAwMUw0MC4xNjEgMzcuMDAxWiIvPjxwYXRoIGQ9Ik02OC42NTUgMTgu&#10;MTA3IDcxLjY2OCAyNS42NCA3My42NjggMjUuMjQgNjkuNzY4IDE1LjQ5IDE3LjIwOCAzNi45ODJD&#10;MTcuMTgyIDM2Ljk5MyAxNy4xODQgMzcuMDAxIDE3LjIwOCAzNy4wMDFMMjIuNDQyIDM3LjAwMVoi&#10;Lz48cGF0aCBkPSJNOTIuMDEyIDQwIDQgNDAgNCA4MCA5Mi4wMTIgODBaTTkwLjAxMiA3OCA2IDc4&#10;IDYgNDIgOTAuMDEyIDQyWiIvPjxwYXRoIGQ9Ik00OC4wMDYgNjlDNTEuOTgzIDY5IDU1LjIwNiA2&#10;NC45NzEgNTUuMjA2IDYwIDU1LjIwNiA1NS4wMjkgNTEuOTgyIDUxIDQ4LjAwNiA1MSA0NC4wMyA1&#10;MSA0MC44MDYgNTUuMDI5IDQwLjgwNiA2MCA0MC44MDYgNjQuOTcxIDQ0LjAyOSA2OSA0OC4wMDYg&#10;NjlaTTQ4LjAwNiA1M0M1MC44NzQgNTMgNTMuMjA2IDU2LjE0IDUzLjIwNiA2MCA1My4yMDYgNjMu&#10;ODYgNTAuODczIDY3IDQ4LjAwNiA2NyA0NS4xMzkgNjcgNDIuODA2IDYzLjg2IDQyLjgwNiA2MCA0&#10;Mi44MDYgNTYuMTQgNDUuMTM5IDUzIDQ4LjAwNiA1M1oiLz48cGF0aCBkPSJNMjEuOTE4IDYzLjg1&#10;OUMyNC4wNTQ3IDY0LjQ1MTggMjYuMjY3NCA2My4yMDAyIDI2Ljg2MDIgNjEuMDYzNSAyNy4wNTUx&#10;IDYwLjM2MDkgMjcuMDU1MSA1OS42MTg1IDI2Ljg2IDU4LjkxNiAyNi40OTIzIDU3LjU2NzYgMjUu&#10;NDM5MiA1Ni41MTQxIDI0LjA5MSA1Ni4xNDYgMjEuOTU0NyA1NS41NTE3IDE5Ljc0MTEgNTYuODAx&#10;NyAxOS4xNDY4IDU4LjkzOCAxOC45NTA4IDU5LjY0MjMgMTguOTUwOSA2MC4zODY3IDE5LjE0NyA2&#10;MS4wOTEgMTkuNTE1MyA2Mi40MzkzIDIwLjU2OTMgNjMuNDkyMiAyMS45MTggNjMuODU5Wk0yMyA1&#10;OEMyNC4xMDQ2IDU4IDI1IDU4Ljg5NTQgMjUgNjAgMjUgNjEuMTA0NiAyNC4xMDQ2IDYyIDIzIDYy&#10;IDIxLjg5NTQgNjIgMjEgNjEuMTA0NiAyMSA2MCAyMSA1OC44OTU0IDIxLjg5NTQgNTggMjMgNTha&#10;Ii8+PHBhdGggZD0iTTczLjgyNiA2My45MjFDNzUuNzIzMSA2My40Nzg5IDc3LjA1MTQgNjEuNzY4&#10;NSA3Ny4wMSA1OS44MjFMNzcuMDEgNTkuODIxQzc3LjAzNiA1OC41MDAyIDc2LjM0OCA1Ny4yNjc5&#10;IDc1LjIxIDU2LjU5NyA3My4zMTM1IDU1LjQxMDEgNzAuODEzOSA1NS45ODUzIDY5LjYyNjkgNTcu&#10;ODgxOCA2OS4yMjk4IDU4LjUxNjMgNjkuMDE2MyA1OS4yNDg1IDY5LjAxIDU5Ljk5NyA2OS4wMTAz&#10;IDYyLjIxIDcwLjgwNDUgNjQuMDAzOCA3My4wMTc1IDY0LjAwMzUgNzMuMjg5MSA2NC4wMDM1IDcz&#10;LjU2IDYzLjk3NTggNzMuODI2IDYzLjkyMVpNNzMuMDEgNThDNzQuMTE0NiA1OCA3NS4wMSA1OC44&#10;OTU0IDc1LjAxIDYwIDc1LjAxIDYxLjEwNDYgNzQuMTE0NiA2MiA3My4wMSA2MiA3MS45MDU0IDYy&#10;IDcxLjAxIDYxLjEwNDYgNzEuMDEgNjAgNzEuMDEgNTguODk1NCA3MS45MDU0IDU4IDczLjAxIDU4&#10;WiIvPjxwYXRoIGQ9Ik04My4wMTEgNzQgODYuMDExIDcxIDg2LjAxMSA0OSA4My4wMTEgNDYgMTQg&#10;NDYgMTAgNTAgMTAgNzAgMTQgNzRaTTEyIDUwLjgzIDE0LjgzIDQ4IDgyLjE4MyA0OCA4NC4wMTEg&#10;NDkuODI4IDg0LjAxMSA3MC4xNzQgODIuMTgzIDcyIDE0LjgzIDcyIDEyIDY5LjE3NFoiLz48L2c+&#10;PC9zdmc+UEsDBAoAAAAAAAAAIQB9nTXxrRcAAK0XAAAUAAAAZHJzL21lZGlhL2ltYWdlNS5wbmeJ&#10;UE5HDQoaCgAAAA1JSERSAAABgAAAAYAIBgAAAKTHtb8AAAABc1JHQgCuzhzpAAAABGdBTUEAALGP&#10;C/xhBQAAAAlwSFlzAAA7DgAAOw4BzLahgwAAF0JJREFUeF7t3YGRY9ltheENQSE4BIegEByCQ3AI&#10;zsAhKASF4BAcgkNQCHLDWlYdzR52E7wgATz+X9WpUml7eu6g7wOaj+TlbwAAAAAAAAAAAAAAAAAA&#10;AAAAAAAAAAAAAAAAAAAAAAAAAAAAAAAAAAAAAAAAAAAAAAAAAAAAAAAAAAAAAAAAAAAAAAAAAAAA&#10;AAAAAAAAAAAAAAAAAAAAAAAAAAAAAAAAAAAAAAAAAAAAAAAAAAAAAABwWf/6ewAAHyQa/99+D0MA&#10;AD7Erfn/XfLnrwAALiwa/a/NnyEAABf3XfO/5d++AgC4kH//yk/N/5b4WgDABfzHVx5t/rfEnwEA&#10;LBaN3DX4R8IQAIClTpr/Lf/5FQDAItG4XUN/JgwBAFjiv77iGvlJ/vIVAMBQf/pKNGrXwF3+5/e4&#10;/+by318BAAzzTPP/l6/En2MIAMBS0cT/+hXXsF2i4cefuYn/HY3dfa0LQwAABsg2/2je2vxVZgjE&#10;EAEANKls/jfZIfDT9wMAFMs2/3h+4NFmnX0ugSEAAG8ST95mnriNl4Vmm3RmCPzvV2JNAIAXirP8&#10;o+G6RuzyTPO/ybyfIM4a4oNlAOBFnmn+pzLvKGYIAMALuE/x+i4Vzf+GIQAATbLN/xVn92QPluPT&#10;xQDg0COf4qV55Ye5xFrc33kvDAEAeFKm+cfXveOTvLJDgI+YBICkzEc4xte9s9FmhwAfMQkAD4r7&#10;7VOb/008L+HWcy98uhgA/CDzZGtX87/JPjnNEACAOzY1/5sJr1ACgNU2v9Y+joFgCADAEzJHLkw9&#10;dyeOm8icTxRnDQHAx4qm+cyneE2VHQJ8sAyAj3S15n/DEACAb0STPPkIx+lirZkPlmEIAPgI2eYf&#10;zXFT81eZIRBDDgAu65Oa/012CGz/9wLAH0RjyzTDeH7gKs0w+1wHQwDAZcSTt5knRk8+xWuqzBDg&#10;IyYBXEK8YetdH+E4Xeb9DtPe7AYAKc80/6vj08UAXF40rszxCJ/Q/G8YAgAuK9v8u87GiXV2NdfM&#10;wXcRPl0MwHiZT/GKdH1Yym1Idf6Gnf1gGYYAgLHieOZHm398XXfz1/V0NdfsEJhwBDYA/JPJH+Go&#10;vnuEsmUI8BGTAMaI+9kbmv8jj1C6mmt2CPDpYgDabfkUr8yQmnRr6rswBAC0uWLzv6WruWaHAJ8u&#10;BuDttryWPTOkfk1Xc41jIBgCAEbKHGnQea7NSfO/pau5xnEYmfOT4qwhAHiZaEpbPsUr8wjlp3Q1&#10;1+wQiNNWAaDcpuafWeej6WquDAEAraIJbfgIx2eG1IbmyhAA0CLb/KP5dDX/7JCKRyibmmv83W5N&#10;LvFvAoCnXbn56zrjf29prtl1dvw8ACyXbYpx66Wj2cTfWTWktjTX7G2urnUCWChujWz4FK/K5n9z&#10;8kjinTJDgI+YBPCQeMPWhuYfDS0asFuTS+YRSqa5dr7JLfN+jM51Aljgmebf4R1DaktzZQgAOBaN&#10;IXP8wKbm/6wtzXXLsRwABso2/67jETqGVLa5dn2mQPbYi651AhgkGkGmqW45KrlySG1prtnPFGAI&#10;AB/skQ9IuSW+rvPDUjLN/xVHOWeba9fR11vWCaBRNMkNzT/+3inrzDbXzoHp1nMvXesE0CDb/Dd8&#10;kMurm/9Ntrm+4tHII7asE8AbxYXuGoDLpub/znXG8xFuHffS1Vy3rBPAG2xq/m5NLl3rvOorp7rW&#10;CeCFsi9njMbRYcuQCtnm2vXeiXjXNEMA+FCZNzR1nhuz5Y1XKnskRZxH1CHeCZ09OgPAYnHRZ0+O&#10;7Gj+2XV2Dikn21y3DIGudQI4dNXm37XOnzAEAIwQF/mGY423rPNR2eYaX9shu06GALDElqa6ZZ3P&#10;iIbp/g0unf+u7DoBDJZtqtEANjT/rnWeuOoQ2PZzAD5CXJiZiznuu3dczNl1bmz+N1ue2M4+B8MQ&#10;AAaJxvHqD0ipkF1n15CqlGmunS9t3TKsAIhoGBua/5Z1vsKW9zdsfB8G8LGeaaodtqzzlba8E5sh&#10;ACwQF15cgO7CdOls/hvW+Q6ZIRCJEz07bBlWwEfKNtWus122rPOd4uwi92+/l64hkDmTKdK1TuCj&#10;xIWWaaqdH0qyYZ0dojauBvey5YNlGALAC8Vvj4821fi6rsYRf++GdXa66hDoPJ0VuKx4SL6hqWbX&#10;+ckNI9tco7Ydtgwr4JK2NFWaf96W50m2DCvgUuJCcheYS3fzd2tyofn/s01P6rv13AtDADiwpalm&#10;XzZI8/+jZ94l3YFXdgFvkG2qcWF24I1DdeKdz3HWjqudS5yT1CGGFUMAeJFMU43fGjvOZYlmxfkx&#10;9TYNgcw6ux6xAGtkm2pcgBuaf9c6t9oyBLasExhvU/O/6ge5TBMN09XUJercgSEAHNrSVGn+75cd&#10;Al37giEAPGFLU82uMy7yjnVeUfa5lq66b3jEAoyxpanG35m5uOPfRPOvlRkCna+2yg4B9gk+Urap&#10;RgPouFjieYbsWf5c1K+x5SW32eey2C/4KFuaajQQmv8sW94fkr1txavE8BG2NNVn1on3yAyBSJzj&#10;02HLIxbgLbY01Vhn5p2eNP/3ixM33c/iXhgCQKMtTTUaRWadvM2/T/aEzi1nRTEEcCnZ5t/VVLPN&#10;n3Pf+2WHQOfnRLj13EvXIxag1JamGn/vo+uMr6P5z5EdAl3HNGfXyRDAaluaajSEzDo5znmeeJTp&#10;fl73smUIsNewUrap0vxxatOtRreee+HRJlbZ0lRjnW5NLjT/HTa92MCt5166HrEAKVuaavaVGTT/&#10;PeJNVRsOZ9ty2wp4yJbmn3ltdrxvIS5U7BJvHtwyBDKPWHjZMUbK/kbd8QqHaArZc1p4i/5eDAHg&#10;DTace0Lz/0zxc8+e0Nkhe9sq9jLQaktTjXXyQS6fLTsEOn7+8XdmhkDXIxaA5o91NuwDhgDG29JU&#10;s+uMi6ljnXif7O3KjhcAMAQw1qbmn7mIojHQ/D/DlhM6s7etgJfKNv+u36jjVlP22Gma/2e56hBg&#10;H+MlYmNlNmPXb9RxodL88YjsS5e7hkD2uTb2M0pt+Y36meaPz5Z582Kk64TODc9d4IK2/EYd68y8&#10;mYbmj5stJ3TGnnXrcel8xIKL2PIbdVzAmebPOynxq+wQ6DqhkyGAt9jyG3Wm+cfXcbQu7tkyBLY8&#10;d4Glss2/6zfquABp/qgUe9/tn3vpOqFzy3MXWCZ7O6WrqcYFkGn+HOeMR235BSj2tFvPvTAE8K0t&#10;v1FvOXYae20ZAtnbVlwLsLK/UdP8cXXZlz/HmyQ7bHnuAkNtuZ2SffKLh7w4FS9pzhwp0nUuT3YI&#10;xDUPrPmNOvPyt/itrePkUVzTliGw5QlsDLGh+cfFl30rPM0f1TYNgUcfzUe6nrtAsw23U2j+mGbD&#10;4WwMAXwre65IR1ONC2fDsdP4PBuGQFyzmUcs0RNwcVt+o6b5Y7otv0RlhkDXbSu8wVWbf2xamj86&#10;ZK6nuCUTt2bejSGAdFPt+o06u1njAqT5o9OGw9kYAh9sS/OPRxvZk0dp/pgg+4KKjiEQss9dYLls&#10;8++6nRIXBM0fm2WGQKTrTYrZIcB1tlT84DIP+2JQbGn+wERxxILbs/fSNQSyzwUyBJbZcjslmj+v&#10;V8aVZI9k6DqXJ/sqpq7bVkjacjslLpRM8+dt69hiyxCIa9+tx6XzuQs8aMvtlEzzj6/j9EJskx0C&#10;Xb/gMAQuIn4wmd+ou5p/NHOaPz5BXJNuX99L1y3OLa9iwh3Z5t+10eK3nEzz5yx/bLfl2swMgUg8&#10;wsEAW+6lbzh5FHiFeFFG5hqNJ2g7xDXn1nMvDIFmW26n0Pzx6bIvy+56N272uQuu1SbZ2yldzT97&#10;f5HfKnBVVx0CPE/3ZlvupWdfa9xx+BzwTlcdAl23lj/Ohtspscmz7zak+eOTZI9k6JB9FRND4MVo&#10;/sB1bDiXZ8urmC5vw7302KAbTh4FpthwvTAEmm24l55t/vHbD80fyF3f0YijIb9b9JQYQG5NLvFv&#10;wqFokBtup9D8gTMbjmSIazYzBLqewL6ETc0/+5sBzR/4I4YA/l8UecO9wRg4G04eBbbY8lwfQ+BF&#10;tjT/+O2D5g/Uy7zaL9L15slo7G49LtGn8INs8++6l559VUDXyaPAVtk3YnW92TM7BPgl8I4oTOZh&#10;VQyKDc2fl4QBz8kOga4jGbLPVTIEfrHlXnpsyEzz552BwJnsEOi65jJDIHpdxxPYI225lx4PMR9t&#10;/vF1HBAF1Ige4a6ze+kaAtGb3Hpcokd8/BB4pvl3iA1F8wf6RK949BqMdN16ZQg8KPsD3dL8u56M&#10;Aq5uS8/IvpT144ZA9l561zSP5u/W40LzB14veyRD12vwM0MgEj3xI2x5IpXmD8yUfcVg1xCIW8Fu&#10;Pfdy+SEQBXm0+cfXdd1Lzz6E+5jpDQyxZQhEb3DruZfLPn+45YnUzMu5Ih3nDwH4xxBw1+S9xMDo&#10;wBD4kn0C592/Vcdmyjb/CIA+7pr8Lh1vxMr0vvi6y95OnjoEYkNkjqDQAOjjrsmf8s4hQPP/xbQh&#10;cNL8IwD6uGvykcT7j159+5bmf8eUIXDa/CMA+rhr8tFED4pe9Ao0/x90D4GK5h8B0Mddk5m8YgjQ&#10;/B/UNQSi+WdeQvZdAPRx12Q2lUOA5p/07iGQPXn0pwDo467JZ3PaW2j+T3rXEIi/J3v4nPv/NQD6&#10;uGtSE03W/f/3ctJbaP4HXj0Est//dpCU+28aAH3cNakJ0Svcf7uX7BuxaP5FXjUEst9XD59z/10D&#10;oI+7JjU3rxoCNP9i1UMg/nvm+/16+Jz7Gg2APu6a1KjoLe5r7uWngyhp/i9SNQSi4JkfkJv67ms1&#10;APq4a1Lzq2xvuXcUPc3/xU6HQNXhc+7rNQD6uGtS45wOAZr/mzw7BLLN/7sfkPszGgB93DWpuSf7&#10;cvA4KDLQ/N8sOwQyJ3o+8gNyf04DoI+7JjXfyb4hND5TgObfIDsEHsmjPyD3ZzUA+rhrUvOTylMB&#10;bqH5v0DlEIjvE9/vEe7PawD0cdek5hGVQ4Dm/0IVQyB7DKz7HhoAfdw1qcmIWzzuezwamv8bnAyB&#10;mPLZM8Dd99EA6OOuSU3Ws0OA5v9GzwyBZ5p/cN9LA6CPuyY1z8h+NCzNv0FmCETzj/t8z3DfTwOg&#10;j7smNc96dAjQ/Bs9MgTiId2zzT+476kB0Mddk5oTP50GTPMf4LshcNr8g/u+GgB93DWpORXvAnbf&#10;l+Y/iBsC8RDutPkH/Z4uAPq4a1JT4dchQPMfSIdAPHSraP5Bf/AuAPq4a1JTJc4Ki+9H8x8shsC9&#10;0/ue9euG+jUA+rhrUlMpzhqj+X8Yt6k0APq4a1IDHHGbSgOgj7smNcARt6k0qBX3WK8c1HLXpAY4&#10;4jaVBrVcja8U1HI11gBH3KbSoJar8ZWCWq7GGuCI21Qa1HI1vlJQy9VYAxxxm0qDWq7GVwpquRpr&#10;gCNuU2lQy9X4SkEtV2MNcMRtKg1quRpfKajlaqwBjrhNpUEtV+MrBbVcjTXAEbepNKjlaqyJM54m&#10;x61Zg1quxhrgiNtUGtRyNdZM59asQS1XYw1wxG0qDWq5Gmumc2vWoJarsQY44jaVBrVcjTXTuTVr&#10;UMvVWAMccZtKg1quxprp3Jo1qOVqrAGOuE2lQS1XY810bs0a1HI11gBH3KbSoJarsWY6t2YNarka&#10;a4AjblNpUMvVWDOdW7MGtVyNNcARt6k0qOVqrJnOrVmDWq7GGuCI21Qa1HI11kzn1qxBLVdjDXDE&#10;bSoNarkaa6Zza9aglquxBjjiNpUGtVyNNdO5NWtQy9VYAxxxm0qDWq7GmuncmjWo5WqsAY64TaVB&#10;LVdjzXRuzRrUcjXWAEfcptKglquxZjq3Zg1quRprgCNuU2lQy9VYM51bswa1XI01wBG3qTSo5Wqs&#10;mc6tWYNarsYa4IjbVBrUcjXWTOfWrEEtV2MNcMRtKg1quRprpnNr1qCWq7EGOOI2lQa1XI0107k1&#10;a1DL1VgDHHGbSoNarsaa6dyaNajlaqwBjrhNpUEtV2PNdG7NGtRyNdYAR9ym0qCWq7FmOrdmDWq5&#10;GmuAI25TaVDL1VgznVuzBrVcjTXAEbepNKjlaqyZzq1Zg1quxhrgiNtUGtRyNdZM59asQS1XYw1w&#10;xG0qDWq5Gmumc2vWoJarsQY44jaVBrVcjTXTuTVrUMvVWAMccZtKg1quxprp3Jo1qOVqrAGOuE2l&#10;QS1XY810bs0a1HI11gBH3KbSoJarsWY6t2YNarkaa4AjblNpUMvVWDOdW7MGtVyNNcARt6k0qOVq&#10;rJnOrVmDWq7GGuCI21Qa1HI11kzn1qxBLVdjDXDEbSoNarkaa6Zza9aglquxBjjiNpUGtVyNNdO5&#10;NWtQy9VYAxxxm0qDWq7GmuncmjWo5WqsAY64TaVBLVdjzXRuzRrUcjXWAEfcptKglquxZjq3Zg1q&#10;uRprgCNuU2lQy9VYM51bswa1XI01wBG3qTSo5Wqsmc6tWYNarsYa4IjbVBrUcjXWTOfWrEEtV2MN&#10;cMRtKg1quRprpnNr1qCWq7EGOOI2lQa1XI0107k1a1DL1VgDHHGbSoNarsaa6dyaNajlaqwBjrhN&#10;pUEtV2PNdG7NGtRyNdYAR9ym0qCWq7FmOrdmDWq5GmuAI25TaVDL1VgznVuzBrVcjTXAEbepNKjl&#10;aqyZzq1Zg1quxhrgiNtUGtRyNdZM59asQS1XYw1wxG0qDWq5Gmumc2vWoJarsQY44jaVBrVcjTXT&#10;uTVrUMvVWAMccZtKg1quxprp3Jo1qOVqrAGOuE2lQS1XY810bs0a1HI11gBH3KbSoJarsWY6t2YN&#10;arkaa4AjblNpUMvVWDOdW7MGtVyNNcARt6k0qOVqrJnOrVmDWq7GGuCI21Qa1HI11kzn1qxBLVdj&#10;DXDEbSoNarkaa6Zza9aglquxBjjiNpUGtVyNNdO5NWtQy9VYAxxxm0qDWq7GmuncmjWo5WqsAY64&#10;TaVBLVdjzXRuzRrUcjXWAEfcptKglquxZjq3Zg1quRprgCNuU2lQy9VYM51bswa1XI01wBG3qTSo&#10;5Wqsmc6tWYNarsYa4IjbVBrUcjXWTOfWrEEtV2MNcMRtKg1quRprpnNr1qCWq7EGOOI2lQa1XI01&#10;07k1a1DL1VgDHHGbSoNarsaa6dyaNajlaqwBjrhNpUEtV2PNdG7NGtRyNdYAR9ym0qCWq7FmOrdm&#10;DWq5GmuAI25TaVDL1VgznVuzBrVcjTXAEbepNKjlaqyZzq1Zg1quxhrgiNtUGtRyNdZM59asQS1X&#10;Yw1wxG0qDWq5Gmumc2vWoJarsQY44jaVBrVcjTXTuTVrUMvVWAMccZtKg1quxprp3Jo1qOVqrAGO&#10;uE2lQS1XY810bs0a1HI11gBH3KbSoJarsWY6t2YNarkaa4AjblNpUMvVWDOdW7MGtVyNNcARt6k0&#10;qOVqrJnOrVmDWq7GGuCI21Qa1HI11kzn1qxBLVdjDXDEbSoNarkaa6Zza9aglquxBjjiNpUGtVyN&#10;NdO5NWtQy9VYAxxxm0qDWq7GmuncmjWo5WqsAY64TaVBLVdjzXRuzRrUcjXWAEfcptKglquxZjq3&#10;Zg1quRprgCNuU2lQy9VYM51bswa1XI01wBG3qTSo5Wqsmc6tWYNarsYa4IjbVBrUcjXWTOfWrEEt&#10;V2MNcMRtKg1quRprpnNr1qCWq7EGOOI2leZPpDSuxprp3Jo1qOVqrAGOuE1F+jKdWzPpC3DEbSrS&#10;l+ncmklfgCNuU5G+TOfWTPoCHHGbivRlOrdm0hfgiNtUpC/TuTWTvgBH3KYifZnOrZn0BTjiNhXp&#10;y3RuzaQvwJG/kVGZzjUh0hcAAAAAAAAAAAAAAAAAAAAAAAAAAAAAAAAAAAAAAAAAAAAAAAAAAAAA&#10;AAAAAAAAAAAAAAAAAAAAAAAAAAAAAAAAAAAAAAAAAAAAAAAAAAAAAAAAAAAAAAAAAPAWv/32f/S3&#10;/LAsT/91AAAAAElFTkSuQmCCUEsDBAoAAAAAAAAAIQDj/xNu0QEAANEBAAAUAAAAZHJzL21lZGlh&#10;L2ltYWdlNi5zdmc8c3ZnIHZpZXdCb3g9IjAgMCA5NiA5NiIgeG1sbnM9Imh0dHA6Ly93d3cudzMu&#10;b3JnLzIwMDAvc3ZnIiB4bWxuczp4bGluaz0iaHR0cDovL3d3dy53My5vcmcvMTk5OS94bGluayIg&#10;aWQ9Ikljb25zX0hvbWVfTSIgb3ZlcmZsb3c9ImhpZGRlbiI+PGcgaWQ9Ikljb25zIj48cGF0aCBk&#10;PSJNNi41NjcgNTEuOTU4IDEzLjA1NiA1OC40NDYgMTggNTMuNzY0IDE4IDg1Ljk3NiA0MyA4NS45&#10;ODYgNDMgNjEuMDE3IDUzIDYxLjAxNyA1MyA4NS45OSA3OCA4NiA3OCA1My43MjIgODIuOTY5IDU4&#10;LjQyMiA4OS40MzMgNTEuOTU5IDQ4IDEyLjZaTTc2IDg0IDU1IDgzLjk5MSA1NSA1OS4wMTcgNDEg&#10;NTkuMDE3IDQxIDgzLjk4NSAyMCA4My45NzcgMjAgNTEuODcgNDggMjUuMzU0IDc2IDUxLjgzMVpN&#10;MTMuMDk0IDU1LjY1NiA5LjQzMyA1MiA0OCAxNS4zNTYgODYuNTY3IDUyIDgyLjkzIDU1LjYzMiA0&#10;OCAyMi42WiIvPjwvZz48L3N2Zz5QSwMECgAAAAAAAAAhACqKBo8IGQAACBkAABQAAABkcnMvbWVk&#10;aWEvaW1hZ2U3LnBuZ4lQTkcNChoKAAAADUlIRFIAAAGAAAABgAgGAAAApMe1vwAAAAFzUkdCAK7O&#10;HOkAAAAEZ0FNQQAAsY8L/GEFAAAACXBIWXMAADsOAAA7DgHMtqGDAAAYnUlEQVR4Xu3djbHsuHEG&#10;0A1BITgEh6AQHIJDcAjKwCEoBIXgEByCQ1AI9v38hBJ3FjMAOSAJkudUdUm7e39mOGQ30AB5fwMA&#10;AAAAAAAAAAAAAAAAAAAAAAAAAAAAAAAAAAAAAAAAAAAAAAAAAAAAAAAAAAAAAAAAAAAAAAAAAAAA&#10;AAAAAAAAAAAAAAAAAAAAAAAAAAAAAAAAAAAAAAAAAAAAAAAAAAAAAADY7k8/8eef+Pef+Jf8CwDu&#10;L0n/7z/xv4v4608oBAA39q8/8Zr8l/G3n8jMAICbyUi/lvhf479+IjMFAG4iI/xawn8X//0TCgHA&#10;DWRkX0v0rVAIAC7uP3+iluB7I+sH+RkAXEy2f9YS+5ZIIcjPA+Ai/ucnagl9a6QQ2EIKcAF/+Yla&#10;Iv82FAKAyY1sA9UiO40UAoBJjW4D1cK9BAATSmKuJe09whZSgIm02kBJ2v/xEyNnCk8rBGmD5bEa&#10;//YTed85nomslSRyV3ZmSYkcmxzrbLMtkX/Ovy9fk9ZaIt+XyFpOfm5+h5YbsErrsRAlqYwuBPlZ&#10;+Zl3UZ6sWpJ7kvan5y3tGTm2pUikQKT4KA7AH7TaQK9JOl8/shAkkjCvYqZEvyVSGPK68znmoYDA&#10;g7XaQEluNRlVJvnVvmdrJDHNNlItCT8j6dHvd5YoRSHvE3iY3jZQTZJG6/vXxtmFIEk/I/z03K80&#10;uh8VKQgpeAoCPEBG87VEUCIJuSXthNGFIInoiELwhFH+N5HPIQXROgLc1Ke+/rs2UM1ehSBFaqQk&#10;/fzMp47yt0YpBjl+wE1klF+74EusHf3l60cXgozOs3j5jYz0814l/e8jxeDbzwOYQEbutYu8RJL5&#10;Vhkx1n7m1lhbCMpo/4z2TgpNfm+SZY5hik8ixySR95GilMhnkMKZ11si/5x/X74m7yOR70vLKlHu&#10;Eaj9/qNCMYCLG9UGemd0Icjr/ZR0jhztLxN9WUBN4j6jVZKiUYpE3v/RxSG/c+2METhZLtzaBV0i&#10;SWWEFIK97iVIwk3y3XO0n2SfRJ/fmfdyVqJfK0m5zByOKApmBXAhSWK1C7nEN22gmj0KwV6j/RSU&#10;JM6rJPteKQr5HJKsa+97ROQzzrEDJrd3G6gmM4vRheDbyHvNKLkk/afI7CkFYa8ZgvYQTCwXf+3C&#10;LbHnlD6F4MzFzCT9JKgkwTuN8r+RzyTHZPTMKrNJhQAm02oDpVWwtyTg0VtI30US29NG+VulGIz+&#10;XBQCmMynBdQkzKNGx0nKexSC0t5JQjPS32Z0MVAIYBJp89Qu0hJH7+wYVQjKaF+iGSvnw6jWnUIA&#10;J5uhDVSTxLClECQ5ZW3DaH9fI2dsZVsvcILWhXz2KK21WJ1I4s96AsfL5zNiZ1d+DnCw9HhrF2SJ&#10;WS7MWiFI4reoO4cRawVZk8rPAQ6SdsmnrX+5KGeSQjBz4s/xzGtLIkukb57XXCJrE2l75H8T+Xf5&#10;mnxtZjGJfH9mXldsZY1oD+X7rQ/AQWZvA80miTkJO8k76yQpkmmDfCqk30bZ0ZTPKoUjhWLmz2VE&#10;IbA+AAdIMqtdgCWS6J5oOZpP0k0C3jPJb40UnxSivMbMJmZaD/m2EKS45mcAOzrj0RCzSaJJsUvC&#10;SuKZMdmviXymeS8pCme3k74tBCluwE4y3a5deCXu3gZKgrl6wm9FZjD5nM+cIaQQbN01ZDYAO0mC&#10;r110Je48AssIufae7x6lbXRGUs1Mq/aaesJsAHbw1DZQRsa19/ykyOdb2kVH2toWymzA5gQY6Klt&#10;oLu3ftZGjkfOhaM+78xAktBrr6UVT92gAMNlobB2kZXIaO2OvlmcTLJM8ko7JT8niTMtiiSm5f7+&#10;JLlEkmqOcyL/P/8tX5PI1+d7E/lZmZkktvbMR0Te11GzgvyeLcU4xxwY4IltoCTi2vtdRt77cqtl&#10;kvnRO2vyOlMoyk6lo1tXR8wKcky3FGQtIRggya12gZVIAlrKCDYXbEmORyfFUfI+lu8zCSUJryT7&#10;mS0LQ17z3oUhP3/vWUHrPKxFivSZO5zg8pLAaxdXiST7yNcl6b/+91yEVx6JJfHcJYmkKKQob+2v&#10;98SePfh351gr8p6BjT5ddCXBf2oVZYTIXJJMU9xSwPMZ1j63rbF3wk2Rqf3eT+EchI1a0++eBHLV&#10;VtBTZJaTxDqqXbT3571lp5B1AdggF3PtgloTs/fN+b1vi8FRbbOscdR+/7vIYMW5CCtt2YlRIhed&#10;GcA1JVmuTbKJ180Be1rbEsr5aHEYVsgFXbuYemLPhUGOk3OgZ1aQ9aCjC34K1dr7I44sUnB5WxYL&#10;7cC4n/TR87nWEm7OkbMSa4rO2raVwQl0yAhrTQHI1+69N5zzJdmnGGSn2BE3hvXI66mdk+/CIAU+&#10;2JL8Ta85U3r8tXPzXaR4AS9ae/xfw1Y7ZqEIwBfSU12z11ryZzZrZ6+KAPxI8l9z232+1lZPZpRB&#10;yZqBjDUBHm9N8s+oSfJnZmtns3YH8VhrdlGYMnMla7aJKgI8zprH7kr+XNGaImArM4+xZsFM24cr&#10;W1MEbGnm9tb0SCV/7mDNmkAGR3BLSea9i755KJzkzx2sGfRkZuy855Z6F30lf+5mTRHI18Gt9N4t&#10;mZNf8ueO1hSBrB3ALfSe+Gc83heOlPO7dwOE7aHcQhZzayf4MnJR+OMZPEEWemvXQC3sDOLScgLX&#10;TuzXMNrhSXqvi4SdQVxS73TXjV48Ue+fP01rFC6nZ8unRV+erHdbtEESl5KWTu1EXkZmBx7rzJP1&#10;bpBIWCPjEnpbPxa44NcgqOd6ydeYLTO9nl0/prTwT733yaRlBNPKidwazdjvD3/UM3BKmDkzrZ6n&#10;HzqBoa5nPcDaGVPq2dus9QPvJbHXrpvX0ApiKj27GbR+oK1nB13CTJpp9Dzp0wkLfXqfnQWn69nG&#10;ZsoK/TJTrl1Hr+ERKpyuNfpPcfA8E1in5+9mWxDmVD2j/xQIYL2eVpDZNadpjf4t/MJ2vTeImWFz&#10;uCT21ug/01hgu54HxlkQ5nCt0b8/awff610QNtjiMD2jf9s+YYyebdZXnwUkpyTSzkqk/ZUcUiL/&#10;XELL62StEzKLV8AYSYxJ8LVrbRlXGHTlvSSJZwtrngyQXJH31hpQ1sI22BP0jP5NR2Gsnm2hsw68&#10;MmLPoDGvb0ui/xRyzcGM/uEcPbOAWdojGeWXpF97nSPDvRAHycll9A/n6JkFnH1fQHJEz86lkZFi&#10;w85ykFvJPyOUtIiAffTMAraOiHPtJvL9tfgk35ee/ugWT0/YcLKjfPC9H6zRP+yrZxbw15/4JMk6&#10;I/UkzrRpsmW7t1WTApQRfr4vr6W0es5I/In8XoPOgXIwt/TvjP5hf7nGemYBr9di/jm7ZvZYiD0r&#10;8j6M/r/0mvC3nhxG/3CMXKu1a3AZuR6vlPTz+vI6M7tIZBaTzkPea/5/IjOVEvlvrbYUFaMS/jLy&#10;YbyOOIB95FqrXYevMWvST95JzkhxSitK7tjRHgl/GfmZPkA4VkbEtetx1sioPrMSo/YDlKSfg77n&#10;KEDyh3Ok9127JmeNtG3kigMk8Scx1z6EUZGiou0D58m1N2uL513k9Vor3FGScu3Aj4wUFyvvcL6r&#10;tYFKpB3NQBkN7HkypHJnCmfBBuYxqg1Uru+yMJsuQq71RLkJrPZ930TyFQMkIafXXzvI30RG+jkh&#10;ynYyYC65LmvXbitKws9IPEm+JV9X+znfRl4DXxiZ/JcJv+ekAM7XO/Mv1/faWXxG/z1rDZmNbGlB&#10;J3+xUaZrtYPaExI+XF+u39r1vYxv1ux6knq+pkguSW6pfd27sDC8QW9lLpHbxyV8uJeeNlAGilvk&#10;Z7dyzLtHwKwdnGbdgRV6+3LpsyXpr5n2AdfRagNtbbP05JhPs4sMNHsHqfk6OvVU5kRG/BI/3Fur&#10;DZRcsSUPtFo5PYu46VT0PLwuYXtop56+37IvB9xXknstByxjbZ+9Z4tp79pCXl/vukAKBg2tKd/W&#10;ig9cU2s34Np99632TxL6GslHPV0L9wd0aFVTUyl4lp420Bqtts2WHJOF3trPWsba1/lIrQ/Hijo8&#10;S08bqFcWb2vfv4ytrZqebaVbdy09RmsqpY8Gz9MaGPZu/25t4Vzb/nnVep1uDmuoHbRlmAHA87RG&#10;170j69bP+XaDSavAaAM11A7aMkyh4HlaO3d6E3drQXntjqJXPe0qg9gPagdsGQoAPE8rsfa2Vlot&#10;mm8eLVG0iowc9kHtgC3DwYNn+rQ+2NtaqX3vMkasMbbaQLaDflA7YMtQAOCZWlvEe5J37fuWMUKr&#10;XWUh+IPaAVuGAgDP1LpJtKd9U/u+ZYzQuifA3wr4oHbAlqEAwDON2AlU+75ljNC610AB+KB2wJah&#10;AMAzte4Ibt3BO/KGsk/Siqr97BIKwAe1A7YMBQCeacRW0NaNpiP+nkhrBmAR+IPaAVuGAgDPNGJx&#10;tbWQPGKPfmum8u3NZrdWO2DLUADgmVqLqz0FoLWOMGJ03roPYMS9BrdVO2DLUADgmUYsrrZmEd8+&#10;qqHn0dCeZ/ZB7YAtQwGAZ2otrvY8yK1nIfibx0G02j/fPmzu9moHbRkKADxTK3n3jt5bj4P4ZhbQ&#10;WmPw90waagdtGQoAPNOoAtAapSe23K2b3FT7WcvQ/mmoHbRlKADwXLWcsIwePW2gxJrRek/y9wiI&#10;DrUDtwwFAJ6rlhOW0av1WIkSael82rWTEX12FrUWfhMeA92hduCWoQDAc9VyQok1vfue3TqvkRF8&#10;kn1yUGYH2XXU+zOM/jvVDt4yFAB4ptYuoCzurtHaEjoyjP471Q7eMhQAeKbWfQBbtli2du2MCDt/&#10;VqgdwGUoAPBMezxlM7OKta2gNSH5r1Q7iMtQAOCZRjwKoiZFYI+ZgOS/Qe1ALkMBgGdq7d//5jk+&#10;WRQeVQQyo5CnNqod0GU4sPBMufZrOaHEiKds5ne07hR+FyXxp5iwUe3ALkMBgGc6ogAU+V1ZU6j9&#10;nmUk6WfmkHaPu3wHqB3kZSgA8ExJsrWcUGKv3JDtovndiRSZtJry/7MobbQ/WO2DXYYCAM+URd5a&#10;TijxzVM8mUTtg12GAgDP1OrNu9nqBmof7DIUAHienge4acfcQO2DXYYCAM+zx13ATKj24S5DAYDn&#10;yXVfywclPGztJmof7jIUAHie1uObR24B5USt53IoAPA8rR1An57Zz4W0bsf+5nZv4JpaO4DchHUT&#10;rameXh88S2sBOF0DbqJ1t58PG56l9YdbtjwGmkn17PdNkQCeodX/twB8M61+X2YBbvqAZ2jlAwvA&#10;N9N67nciJ0V6g8B9tdo/BoM31ar6iXz4HgAF99VaE7Qp5KZaf/7tNdIH9DAouJfWQNAA8MZa1f9d&#10;ZFdACkKmj6aHcE2t7Z8J+/9vbmsRWEZGEbm/IKMFBQGuoXXtewDcQ4woAsvI2kEKQh4rYSEZ5tT6&#10;k4zJCzxEz86gbyInm34izCGtndp1ugyDt4fJB966KeTbSLtIIYBzaf/wVhZ3W88M+jYyI7BeAMfL&#10;ddfa/ePuX/5fikFOhtZTRLdE1gpsLYVj9bR7XZdUpSBk+thaQFoTTjY4TuvadfMX3UYUhMwELDjB&#10;/nK91q7BZeRrYJOtBSFFANhXa5NH1gaszTFERvVrCoG/Rgb7ydbPDLRq114Je/8ZLrOC1olXQisI&#10;9tHa+plr1KMf2EXvw+fsP4bx0tZpDcIs/rKr3ruNLULBWK3Rf8JuPHbXc6dxFqKAMXp6/1mrg91l&#10;Klo7AV/DLADGyI2ctWtsGR7PwmF6HjNhFgDf61l7M/rnUGYBcIyebdh6/xzOLAD2lQFU7bpahp0/&#10;nKJ3FqA3Cevl+up5gKP7bjhNzywguxeAdfLX+GrX0zI88plTmQXAeLmuWts+3fXLFMwCYKyee208&#10;84cp9M4CTFehraf1kwFVrjuYQs8sIGHBCt7rueM3kSIB0+idBdgWCu/17Pl30xdT6rldPWH0An/U&#10;2/oxi2ZavX943kkM/5TrQeuHy0sPs3bivoa/GQC/pH3aM3Byxy+XoBUE/XquF60fLiWLvbUTeRk5&#10;qd3IwpP1/oElgyUupffPR9rRwFP19v21frik3nsDjG54mvT9e2fJWj9cUu9JnvA8c54i10XPox4S&#10;nqHFpfW2gqwH8BS9M2OPTuEWekc7toZydz03eyWyNpaZAlzemlaQRWHuqjf551qR/LmVLGTVTvZa&#10;WBTmbnp3/ORrrIdxSz1/37SEPybPXfQ+4TNh8MOt9S6A2f7GHST597Y/LfryCD2PvE3kwoGrWpP8&#10;swFC359HsCjM3a1J/vk6yZ9HyQVSuxhqoQhwJWuSv1Ynj9V7k1hCEeAKkszXJH87fni03kdHJxQB&#10;ZrY2+dvpBj967xROKALMSPKHjbIA1vunJBOKADNZk/wTHvAGLxQBrmht8nejF7yhCHAlaeOknVM7&#10;N2vhRi9oUAS4gozkJX/Ywdoi4E/mcZScm2t2rqVIaPvASmuLgF0V7C3n5Joda0n+FnxhozVFIBdb&#10;7sCEPWSxd82AJOejQQl8aU0RyG4MGC13667p9+d8NRiBQdYUAf1WRlq72JtNCTlfgYF6i0AuVvhW&#10;zrfev11RQvKHHeXi6hmNecAW30i/P8m8dm69iwxOJH/YWc8TRDNygy3W9vsTkj8cqDU1zwXsgmSN&#10;nC/Z3782+Sfs9oEDZYpeuxCXoQ1EryT/Nfv7l2GwASdoPYDLbiB6ZKCw5mFur+EudDhB63Z8FyYt&#10;W1s+y/CMHzjBX36idkGWyMIcvJMZYu28WRv6/3CCXHi1C7JERnbwTu+Nha1wxy+cIAtvtQtyGS5O&#10;3qmdL1sCOEmrf2snEO/Uzpdl5NxqLQ5rM8KJWtN4O4F459O9JLkLOLPH1tZQNxzCiewEYqt3e/9z&#10;TpV9/a0ZgB1AcCI7gfhWNhPkPErkBsMiM4DaObUMO4DgRHYCsZeeZ07ZZAAnOmsnUH5v1hfSAkgY&#10;Cd5Pz30CwMmO3gmU5P9u8Tk9ZX8D9h5aDxzUXoQJHL0TqJUYSmRmYBvqddkBBBeQRFu7QEuM3gm0&#10;9sFhmaEoBm05PlmInYUdQHABrZ1A2dM9Ss+aw6dIUknisHj461hm7SQj6WWynYEdQHARR+8EWjsD&#10;eBelGDxlZpCEX0b5adu9W7tZbsU8S+ucSijiMIGeUfnIi7UnOWyJtKpe96JfWUn4WYPJLKy1WF9i&#10;hru37QCCC6ldoMsYPcrOTp9RM4F3kYKQGUIKTpLp7FJk81pbI/xWzLAOYAcQXMjRO4GK/Ny9C0GJ&#10;JNRSFJIkU9SObkOkEGWGkkSf957X8k2yr8XoRfstWp/pDK8R+IckotqFWmLvCzbJOK9hZCJcE0lY&#10;eY8ZuaY4JJKgM1NJJGHnNSaSwEvkn/PfSpSvL8k9PzPtm9FJ/lPk95yt9V5zbIBJJOHVLtQSI3cC&#10;tSSR5vUcNTO4Y5y5wJrCWHtNy8hnDEwiF2TtQi1x1qgyI2yFYH3kuJ2ldS4l7ACCifTsBDprIbXV&#10;nhJ/jL3WbHrkd9de0zKusCgPj9FTAM4aVfYklKdEZmJpx7VadmcusuZ3115TCTuAYEKtVstZo8rW&#10;lsIknLy2/O9RC61HRd5P3lcSfnrry5Fz7etLnNWyCzuA4IJaI7ezdm60Xld23Sylv5x/l6SZ0XLt&#10;e2aMshMpxzkFLQn/k9bW3bPUXssy7ACCCc3aVmiNKHt2lGTknK8rhSGzihSHoxeYMzJP4n5N9Ft6&#10;4q21kVYB2YMdQHBRM+4Eymi+9lqWMWJHSRJw2dNfikQSbApFIgk7BaNEkngi/z//LVG+Nt9Xknt+&#10;XpJiXuOWJP9Jq2Cf0bLLsau9lmXYAQQT6km2o5NYS5Jy7XWUOLPXfbZWwU6BOFqKTu21LOPocwjo&#10;kAuzdsEu4+idQK2E8uQdJa3P64yWXX5n7bWUePLnBdObbSdQWiq111Ei//3JMgOqHZfEGbMjO4Dg&#10;wlojuPS2jzTb65lN1iBqx6XEke2Wnhnk0z8vmFou0NqFW+LoEdyIHUB31vq8jmzZ9ewAet2yC0xk&#10;pp1APSPKp+8oaX1eR7bsenYAnXU3OdBhpp1ArR1AiSNbHDNqHaMjWy6tbakJW0BhYj2j7owqM93f&#10;O+wAamt9XlkjOIodQHADR98duzXsKPml9XmVm9f2jk87khI+L7iA1tbLWeKMG51m5PMChkn7pXYB&#10;zxQZbeon/+LzAoaavQ2knfB7Pi9gmJlHlUl2RpO/5/MChurZhnl0pJVgL3mdzwsYKiPLbN+rXdxH&#10;R3aa5PXwns8LGC53nGYXRy7qJJijIr3j/F6JZB2fFwAAAAAAAAAAAAAAAAAAAAAAAAAAAAAAAAAA&#10;AAAAAAAAAAAAAAAAAAAAAAAAAAAAAAAAAAAAAAAAAAAAAAAAAAAAAAAAAAAAAAAAAAAAAAAAAAAA&#10;AAAAAAAAAAAAAMBT/fbb/wGw3UmSMDxRdAAAAABJRU5ErkJgglBLAwQKAAAAAAAAACEAiQ+p3P0L&#10;AAD9CwAAFAAAAGRycy9tZWRpYS9pbWFnZTguc3ZnPHN2ZyB2aWV3Qm94PSIwIDAgOTYgOTYiIHht&#10;bG5zPSJodHRwOi8vd3d3LnczLm9yZy8yMDAwL3N2ZyIgeG1sbnM6eGxpbms9Imh0dHA6Ly93d3cu&#10;dzMub3JnLzE5OTkveGxpbmsiIGlkPSJJY29uc19QaWdneUJhbmtfTSIgb3ZlcmZsb3c9ImhpZGRl&#10;biI+PGcgaWQ9Ikljb25zIj48cGF0aCBkPSJNMTAgNTUuOCAxMy43IDU2LjdDMTQuMyA1Ni45IDE0&#10;LjggNTcuMyAxNS4xIDU3LjkgMTYuOCA2MS44IDE5LjQgNjUuMyAyMi42IDY4LjIgMjIuOSA2OC41&#10;IDIzLjIgNjguOSAyMy4zIDY5LjRMMjQuOCA3OC41QzI1IDc5LjUgMjUuOCA4MC4yIDI2LjggODAu&#10;MkwzMy40IDgwLjJDMzQuNCA4MC4yIDM1LjIgNzkuNSAzNS40IDc4LjVMMzUuOSA3NS4zQzM2Ljcg&#10;NzUuNSAzNy41IDc1LjcgMzguMyA3NS44TDM5LjEgNzUuOUM0MC40IDc2LjEgNDEuOCA3Ni4yIDQz&#10;LjEgNzYuMiA0NS44IDc2LjIgNDguNiA3NS44IDUxLjIgNzUuMUw1MS44IDc4LjVDNTIgNzkuNSA1&#10;Mi44IDgwLjIgNTMuOCA4MC4yTDYwLjQgODAuMkM2MS40IDgwLjIgNjIuMiA3OS41IDYyLjQgNzgu&#10;NUw2My45IDY5LjRDNjQgNjguOSA2NC4yIDY4LjUgNjQuNiA2OC4yIDY0LjkgNjcuOSA2NS4yIDY3&#10;LjYgNjUuNSA2Ny40TDY2LjQgNjYuNkM3MS41IDYxLjUgNzUgNTUuMSA3NSA0OCA3NSA0Ni4zIDc0&#10;LjggNDQuNyA3NC40IDQzLjFMNzQgNDEuOEM3NS40IDQxLjMgNzYuOCA0MSA3OC4zIDQxIDc3LjYg&#10;NDIuMiA3Ny4xIDQzLjUgNzcgNDQuOCA3Ni44IDQ2LjQgNzcuMyA0Ny45IDc4LjIgNDkuMSA3OSA1&#10;MCA4MC4yIDUwLjUgODEuNCA1MC40IDgzIDUwLjMgODQuNSA0OS4zIDg1IDQ3LjcgODUuOSA0NS42&#10;IDg1LjQgNDMuMiA4My44IDQxLjUgODMuMyA0MSA4Mi44IDQwLjUgODIuMiA0MC4yIDgzLjcgMzku&#10;NyA4NS40IDM5LjUgODcgMzkuNyA4Ny42IDM5LjcgODggMzkuMyA4OC4xIDM4LjggODguMSAzOC4y&#10;IDg3LjcgMzcuOCA4Ny4yIDM3LjdMODcuMiAzNy43QzgzLjggMzcuNSA4MS41IDM4LjEgODAgMzku&#10;MiA3Ny44IDM4LjcgNzUuNSAzOC45IDczLjQgMzkuOEw3My4yIDM5LjJDNjguNSAyOC4xIDU1LjQg&#10;MjAgNDMgMjAgMzguNyAyMCAzNC40IDIxIDMwLjUgMjIuOEwxOC4yIDE3QzE4LjEgMTYuOSAxNy45&#10;IDE2LjkgMTcuOCAxNi45IDE3LjIgMTYuOSAxNi44IDE3LjMgMTYuOCAxNy45IDE2LjggMTggMTYu&#10;OCAxOC4xIDE2LjggMTguMkwyMC44IDI5LjVDMjAuNSAyOS44IDIwLjIgMzAuMiAxOS44IDMwLjYg&#10;MTkuOCAzMC42IDE5LjcgMzAuNyAxOS43IDMwLjcgMTcuOCAzMi45IDE2LjIgMzUuNCAxNSAzOC4x&#10;IDE0LjggMzguNyAxNC4yIDM5LjIgMTMuNiAzOS4zTDEwIDQwLjJDOC4yIDQwLjYgNi45IDQyLjMg&#10;NyA0NC4xTDcgNTEuOUM3IDUzLjcgOC4yIDU1LjMgMTAgNTUuOFpNNzkgNDVDNzkuMSA0My43IDc5&#10;LjYgNDIuNSA4MC40IDQxLjUgODEuMiA0MS45IDgxLjkgNDIuNCA4Mi40IDQzIDgzLjQgNDQgODMu&#10;OCA0NS42IDgzLjIgNDcgODMgNDcuOCA4Mi4yIDQ4LjQgODEuNCA0OC40IDgwLjggNDguNCA4MC4x&#10;IDQ4LjIgNzkuNyA0Ny43IDc5LjEgNDcgNzguOSA0NiA3OSA0NVpNOSA0NC4xQzguOSA0My4yIDku&#10;NiA0Mi40IDEwLjQgNDIuMkwxMC40IDQyLjIgMTAuNCA0Mi4yIDE0IDQxLjMgMTQgNDEuMyAxNCA0&#10;MS4zQzE1LjIgNDEgMTYuMyA0MC4xIDE2LjcgMzguOSAxNy43IDM2LjYgMTkuMSAzNC41IDIwLjcg&#10;MzIuNkwyMC43IDMyLjZDMjEuOCAzMS40IDIyLjkgMzAuMyAyNC4yIDI5LjMgMjQuNiAyOSAyNC43&#10;IDI4LjMgMjQuMyAyNy45IDI0IDI3LjUgMjMuMyAyNy40IDIyLjkgMjcuOEwyMi45IDI3LjhDMjIu&#10;OSAyNy44IDIyLjYgMjggMjIuMyAyOC4zTDE5LjQgMjBDMTkuNCAyMCAxOS40IDIwIDE5LjQgMjAg&#10;MTkuNCAyMCAxOS40IDIwIDE5LjQgMjBMMjkuNSAyNC44IDMwLjMgMjUuMiAzMS4xIDI0LjhDMzUg&#10;MjIuOSAzOSAyMiA0MyAyMiA1NC44IDIyIDY3IDI5LjcgNzEuMyA0MEw3Mi41IDQzLjdDNzIuOSA0&#10;NS4xIDczIDQ2LjYgNzMgNDguMSA3MyA1NC40IDY5LjkgNjAuNyA2NC4xIDY2IDYyLjIgNjcuNyA1&#10;OS43IDY5LjYgNTkuNiA2OS42IDU5LjIgNjkuOSA1OS4xIDcwLjYgNTkuNCA3MSA1OS42IDcxLjIg&#10;NTkuOSA3MS40IDYwLjIgNzEuNCA2MC40IDcxLjQgNjAuNiA3MS4zIDYwLjggNzEuMiA2MC44IDcx&#10;LjIgNjEuMSA3MC45IDYxLjYgNzAuNkw2MC4zIDc4LjJDNjAuMyA3OC4yIDYwLjMgNzguMyA2MC4z&#10;IDc4LjNMNjAuMyA3OC4zIDUzLjcgNzguM0M1My43IDc4LjMgNTMuNyA3OC4zIDUzLjcgNzguMkw1&#10;My4xIDc0LjggNTIuNyA3Mi42IDUwLjYgNzMuMkM0OC4xIDczLjkgNDUuNiA3NC4yIDQzIDc0LjIg&#10;NDEuNSA3NC4yIDQwIDc0LjEgMzguNSA3My44IDM2LjMgNzMuNCAzNC4yIDcyLjcgMzIuMSA3MS45&#10;IDMxLjYgNzEuNyAzMSA3MS45IDMwLjggNzIuNCAzMC42IDcyLjkgMzAuOCA3My41IDMxLjMgNzMu&#10;NyAzMS45IDc0IDMyLjggNzQuMyAzMy44IDc0LjZMMzMuOSA3NSAzMy40IDc4LjFDMzMuNCA3OC4y&#10;IDMzLjQgNzguMiAzMy40IDc4LjJMMzMuNCA3OC4yIDI2LjggNzguMkMyNi44IDc4LjIgMjYuOCA3&#10;OC4xIDI2LjggNzguMUwyNS4zIDY5IDI1LjMgNjkgMjUuMyA2OUMyNS4xIDY4LjIgMjQuNyA2Ny40&#10;IDI0LjEgNjYuOEwyNC4xIDY2LjggMjQuMSA2Ni44QzIxLjEgNjQuMSAxOC43IDYwLjggMTcuMSA1&#10;Ny4yTDE3LjEgNTcuMiAxNy4xIDU3LjJDMTYuNiA1Ni4yIDE1LjcgNTUuNCAxNC41IDU1TDE0LjQg&#10;NTUgMTQuMyA1NSAxMC42IDU0LjFDOS43IDUzLjkgOS4xIDUzLjEgOS4xIDUyLjFMOS4xIDQ0LjFa&#10;Ii8+PHBhdGggZD0iTTM2LjYgMjcuN0MzOC41IDI3LjIgNDAuNSAyNyA0Mi41IDI3IDQ2LjUgMjcu&#10;MSA1MC41IDI3LjkgNTQuMiAyOS42IDU0LjcgMjkuOCA1NS4zIDI5LjYgNTUuNSAyOS4xIDU1Ljcg&#10;MjguNiA1NS41IDI4IDU1IDI3LjhMNTUgMjcuOEM1MS4xIDI2IDQ2LjggMjUuMSA0Mi41IDI1LjEg&#10;NDAuMyAyNS4xIDM4LjEgMjUuNCAzNiAyNS45IDM1LjUgMjYgMzUuMSAyNi42IDM1LjMgMjcuMSAz&#10;NS41IDI3LjYgMzYgMjggMzYuNSAyNy44TDM2LjUgMjcuOEMzNi41IDI3LjcgMzYuNSAyNy43IDM2&#10;LjYgMjcuN1oiLz48L2c+PC9zdmc+UEsDBBQABgAIAAAAIQDwfxi33wAAAAcBAAAPAAAAZHJzL2Rv&#10;d25yZXYueG1sTI9BS8NAEIXvgv9hGcGb3cSStsZMSinqqQi2gnibJtMkNDsbstsk/feuJ73N4z3e&#10;+yZbT6ZVA/eusYIQzyJQLIUtG6kQPg+vDytQzpOU1FphhCs7WOe3NxmlpR3lg4e9r1QoEZcSQu19&#10;l2rtipoNuZntWIJ3sr0hH2Rf6bKnMZSbVj9G0UIbaiQs1NTxtubivL8YhLeRxs08fhl259P2+n1I&#10;3r92MSPe302bZ1CeJ/8Xhl/8gA55YDrai5ROtQjhEY+wWC5BBXf1lITjiDBP4gh0nun//PkPAAAA&#10;//8DAFBLAwQUAAYACAAAACEA+9JF7vAAAAC9BAAAGQAAAGRycy9fcmVscy9lMm9Eb2MueG1sLnJl&#10;bHO8lM1qAyEURveFvoPcfceZSTIJIU42pZBtSR9A9I4jHX9QG5q3r1AKDaR259Irnu/wXfBw/DQL&#10;uWCI2lkGXdMCQSuc1FYxeDu/PO2AxMSt5IuzyOCKEY7j48PhFRee8qM4ax9JptjIYE7J7ymNYkbD&#10;Y+M82nwzuWB4ysegqOfinSukfdsONPxmwHjDJCfJIJxkzj9ffU7+n+2mSQt8duLDoE13Iqg2OTsD&#10;eVCYGBiUmn8Pd028KKD3HVZ1HFaNt386bOs4bEsOfR2HvrSLro5DV+phqOMwlHrY1HHYlHpY13FY&#10;//RAbz6d8QsAAP//AwBQSwECLQAUAAYACAAAACEAqNbHqBMBAABJAgAAEwAAAAAAAAAAAAAAAAAA&#10;AAAAW0NvbnRlbnRfVHlwZXNdLnhtbFBLAQItABQABgAIAAAAIQA4/SH/1gAAAJQBAAALAAAAAAAA&#10;AAAAAAAAAEQBAABfcmVscy8ucmVsc1BLAQItABQABgAIAAAAIQDNOjbNzwkAAExOAAAOAAAAAAAA&#10;AAAAAAAAAEMCAABkcnMvZTJvRG9jLnhtbFBLAQItAAoAAAAAAAAAIQABJ/We1SYAANUmAAAUAAAA&#10;AAAAAAAAAAAAAD4MAABkcnMvbWVkaWEvaW1hZ2UxLnBuZ1BLAQItAAoAAAAAAAAAIQAKwKslmBYA&#10;AJgWAAAUAAAAAAAAAAAAAAAAAEUzAABkcnMvbWVkaWEvaW1hZ2UyLnN2Z1BLAQItAAoAAAAAAAAA&#10;IQAEluCM1RwAANUcAAAUAAAAAAAAAAAAAAAAAA9KAABkcnMvbWVkaWEvaW1hZ2UzLnBuZ1BLAQIt&#10;AAoAAAAAAAAAIQB4k7exLgcAAC4HAAAUAAAAAAAAAAAAAAAAABZnAABkcnMvbWVkaWEvaW1hZ2U0&#10;LnN2Z1BLAQItAAoAAAAAAAAAIQB9nTXxrRcAAK0XAAAUAAAAAAAAAAAAAAAAAHZuAABkcnMvbWVk&#10;aWEvaW1hZ2U1LnBuZ1BLAQItAAoAAAAAAAAAIQDj/xNu0QEAANEBAAAUAAAAAAAAAAAAAAAAAFWG&#10;AABkcnMvbWVkaWEvaW1hZ2U2LnN2Z1BLAQItAAoAAAAAAAAAIQAqigaPCBkAAAgZAAAUAAAAAAAA&#10;AAAAAAAAAFiIAABkcnMvbWVkaWEvaW1hZ2U3LnBuZ1BLAQItAAoAAAAAAAAAIQCJD6nc/QsAAP0L&#10;AAAUAAAAAAAAAAAAAAAAAJKhAABkcnMvbWVkaWEvaW1hZ2U4LnN2Z1BLAQItABQABgAIAAAAIQDw&#10;fxi33wAAAAcBAAAPAAAAAAAAAAAAAAAAAMGtAABkcnMvZG93bnJldi54bWxQSwECLQAUAAYACAAA&#10;ACEA+9JF7vAAAAC9BAAAGQAAAAAAAAAAAAAAAADNrgAAZHJzL19yZWxzL2Uyb0RvYy54bWwucmVs&#10;c1BLBQYAAAAADQANAEoDAAD0rwAAAAA=&#10;">
                <v:shape id="Google Shape;36;p1" o:spid="_x0000_s1178" type="#_x0000_t202" style="position:absolute;left:25476;top:5648;width:11017;height:1032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uhBVxQAAANwAAAAPAAAAZHJzL2Rvd25yZXYueG1sRI9Ba8JA&#10;FITvBf/D8oTe6sYKNk2zESnYWlRKVHp+ZJ9JMPs2ZLea+utdoeBxmJlvmHTWm0acqHO1ZQXjUQSC&#10;uLC65lLBfrd4ikE4j6yxsUwK/sjBLBs8pJhoe+acTltfigBhl6CCyvs2kdIVFRl0I9sSB+9gO4M+&#10;yK6UusNzgJtGPkfRVBqsOSxU2NJ7RcVx+2sU0NfLavM5Waz9z2WF5YXy78lHrtTjsJ+/gfDU+3v4&#10;v73UCuL4FW5nwhGQ2RUAAP//AwBQSwECLQAUAAYACAAAACEA2+H2y+4AAACFAQAAEwAAAAAAAAAA&#10;AAAAAAAAAAAAW0NvbnRlbnRfVHlwZXNdLnhtbFBLAQItABQABgAIAAAAIQBa9CxbvwAAABUBAAAL&#10;AAAAAAAAAAAAAAAAAB8BAABfcmVscy8ucmVsc1BLAQItABQABgAIAAAAIQCLuhBVxQAAANwAAAAP&#10;AAAAAAAAAAAAAAAAAAcCAABkcnMvZG93bnJldi54bWxQSwUGAAAAAAMAAwC3AAAA+QIAAAAA&#10;" filled="f" stroked="f">
                  <v:textbox inset="2mm,2mm,2mm,2mm">
                    <w:txbxContent>
                      <w:p w14:paraId="0226E8A8" w14:textId="77777777" w:rsidR="008050AC" w:rsidRPr="00F214AA" w:rsidRDefault="008050AC" w:rsidP="008050AC">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Benefits we don’t count as income, like:</w:t>
                        </w:r>
                      </w:p>
                      <w:p w14:paraId="29B8152D" w14:textId="77777777" w:rsidR="008050AC" w:rsidRPr="00F214AA" w:rsidRDefault="008050AC" w:rsidP="008050AC">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 xml:space="preserve">- Education Allowance </w:t>
                        </w:r>
                      </w:p>
                      <w:p w14:paraId="16113645" w14:textId="77777777" w:rsidR="008050AC" w:rsidRPr="00F214AA" w:rsidRDefault="008050AC" w:rsidP="008050AC">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v:textbox>
                </v:shape>
                <v:shape id="Google Shape;35;p1" o:spid="_x0000_s1179" type="#_x0000_t202" style="position:absolute;left:2253;top:4924;width:11748;height:130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WS8VwQAAANwAAAAPAAAAZHJzL2Rvd25yZXYueG1sRE/LisIw&#10;FN0L8w/hCu40VWF0OkYRwRcqUkdcX5o7bZnmpjRRO369WQguD+c9mTWmFDeqXWFZQb8XgSBOrS44&#10;U3D+WXbHIJxH1lhaJgX/5GA2/WhNMNb2zgndTj4TIYRdjApy76tYSpfmZND1bEUcuF9bG/QB1pnU&#10;Nd5DuCnlIIo+pcGCQ0OOFS1ySv9OV6OAtqPdYT1c7v3lscPsQclxuEqU6rSb+TcIT41/i1/ujVYw&#10;/grzw5lwBOT0CQAA//8DAFBLAQItABQABgAIAAAAIQDb4fbL7gAAAIUBAAATAAAAAAAAAAAAAAAA&#10;AAAAAABbQ29udGVudF9UeXBlc10ueG1sUEsBAi0AFAAGAAgAAAAhAFr0LFu/AAAAFQEAAAsAAAAA&#10;AAAAAAAAAAAAHwEAAF9yZWxzLy5yZWxzUEsBAi0AFAAGAAgAAAAhAJ9ZLxXBAAAA3AAAAA8AAAAA&#10;AAAAAAAAAAAABwIAAGRycy9kb3ducmV2LnhtbFBLBQYAAAAAAwADALcAAAD1AgAAAAA=&#10;" filled="f" stroked="f">
                  <v:textbox inset="2mm,2mm,2mm,2mm">
                    <w:txbxContent>
                      <w:p w14:paraId="321B3A20" w14:textId="77777777" w:rsidR="008050AC" w:rsidRPr="00F214AA" w:rsidRDefault="008050AC" w:rsidP="008050AC">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Any income received by household members 18 years and over, like:</w:t>
                        </w:r>
                        <w:r w:rsidRPr="00F214AA">
                          <w:rPr>
                            <w:rFonts w:ascii="Arial Nova Light" w:eastAsia="HELVETICA NEUE LIGHT" w:hAnsi="Arial Nova Light" w:cs="HELVETICA NEUE LIGHT"/>
                            <w:sz w:val="16"/>
                            <w:szCs w:val="16"/>
                          </w:rPr>
                          <w:br/>
                          <w:t>- Wages</w:t>
                        </w:r>
                        <w:r w:rsidRPr="00F214AA">
                          <w:rPr>
                            <w:rFonts w:ascii="Arial Nova Light" w:eastAsia="HELVETICA NEUE LIGHT" w:hAnsi="Arial Nova Light" w:cs="HELVETICA NEUE LIGHT"/>
                            <w:sz w:val="16"/>
                            <w:szCs w:val="16"/>
                          </w:rPr>
                          <w:br/>
                          <w:t>- Primary Centrelink payments</w:t>
                        </w:r>
                        <w:r w:rsidRPr="00F214AA">
                          <w:rPr>
                            <w:rFonts w:ascii="Arial Nova Light" w:eastAsia="HELVETICA NEUE LIGHT" w:hAnsi="Arial Nova Light" w:cs="HELVETICA NEUE LIGHT"/>
                            <w:sz w:val="16"/>
                            <w:szCs w:val="16"/>
                          </w:rPr>
                          <w:br/>
                          <w:t xml:space="preserve">- Investment earnings </w:t>
                        </w:r>
                      </w:p>
                    </w:txbxContent>
                  </v:textbox>
                </v:shape>
                <v:shape id="Google Shape;43;p1" o:spid="_x0000_s1180" type="#_x0000_t202" style="position:absolute;left:15290;top:5286;width:9989;height:309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FYqOxQAAANwAAAAPAAAAZHJzL2Rvd25yZXYueG1sRI9Ba8JA&#10;FITvgv9heYI33aRCq9GNSEHbYkWi4vmRfSbB7NuQ3Wrqr+8WCj0OM/MNs1h2phY3al1lWUE8jkAQ&#10;51ZXXCg4HdejKQjnkTXWlknBNzlYpv3eAhNt75zR7eALESDsElRQet8kUrq8JINubBvi4F1sa9AH&#10;2RZSt3gPcFPLpyh6lgYrDgslNvRaUn49fBkF9PGy3b1N1p/+/Nhi8aBsP9lkSg0H3WoOwlPn/8N/&#10;7XetYDqL4fdMOAIy/QEAAP//AwBQSwECLQAUAAYACAAAACEA2+H2y+4AAACFAQAAEwAAAAAAAAAA&#10;AAAAAAAAAAAAW0NvbnRlbnRfVHlwZXNdLnhtbFBLAQItABQABgAIAAAAIQBa9CxbvwAAABUBAAAL&#10;AAAAAAAAAAAAAAAAAB8BAABfcmVscy8ucmVsc1BLAQItABQABgAIAAAAIQDwFYqOxQAAANwAAAAP&#10;AAAAAAAAAAAAAAAAAAcCAABkcnMvZG93bnJldi54bWxQSwUGAAAAAAMAAwC3AAAA+QIAAAAA&#10;" filled="f" stroked="f">
                  <v:textbox inset="2mm,2mm,2mm,2mm">
                    <w:txbxContent>
                      <w:p w14:paraId="4269ADBE" w14:textId="77777777" w:rsidR="008050AC" w:rsidRPr="00F214AA" w:rsidRDefault="008050AC" w:rsidP="008050AC">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Family Tax Benefit</w:t>
                        </w:r>
                      </w:p>
                    </w:txbxContent>
                  </v:textbox>
                </v:shape>
                <v:shape id="Google Shape;37;p1" o:spid="_x0000_s1181" type="#_x0000_t202" style="position:absolute;left:14204;top:12620;width:9639;height:434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xxT5xAAAANwAAAAPAAAAZHJzL2Rvd25yZXYueG1sRI9Ba8JA&#10;FITvQv/D8gRvulGhanSVUtBWrEhUPD+yzyQ0+zZktxr99a4g9DjMzDfMbNGYUlyodoVlBf1eBII4&#10;tbrgTMHxsOyOQTiPrLG0TApu5GAxf2vNMNb2ygld9j4TAcIuRgW591UspUtzMuh6tiIO3tnWBn2Q&#10;dSZ1jdcAN6UcRNG7NFhwWMixos+c0t/9n1FA69Fm+zVc/vjTfYPZnZLdcJUo1Wk3H1MQnhr/H361&#10;v7WC8WQAzzPhCMj5AwAA//8DAFBLAQItABQABgAIAAAAIQDb4fbL7gAAAIUBAAATAAAAAAAAAAAA&#10;AAAAAAAAAABbQ29udGVudF9UeXBlc10ueG1sUEsBAi0AFAAGAAgAAAAhAFr0LFu/AAAAFQEAAAsA&#10;AAAAAAAAAAAAAAAAHwEAAF9yZWxzLy5yZWxzUEsBAi0AFAAGAAgAAAAhAADHFPnEAAAA3AAAAA8A&#10;AAAAAAAAAAAAAAAABwIAAGRycy9kb3ducmV2LnhtbFBLBQYAAAAAAwADALcAAAD4AgAAAAA=&#10;" filled="f" stroked="f">
                  <v:textbox inset="2mm,2mm,2mm,2mm">
                    <w:txbxContent>
                      <w:p w14:paraId="5A61942F" w14:textId="77777777" w:rsidR="008050AC" w:rsidRPr="00F214AA" w:rsidRDefault="008050AC" w:rsidP="008050AC">
                        <w:pP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Commonwealth Rent Assistance</w:t>
                        </w:r>
                      </w:p>
                    </w:txbxContent>
                  </v:textbox>
                </v:shape>
                <v:shape id="Graphic 893" o:spid="_x0000_s1182" type="#_x0000_t75" alt="Stuffed Toy outline" style="position:absolute;left:15109;top:1167;width:4477;height:443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HEfwwAAANwAAAAPAAAAZHJzL2Rvd25yZXYueG1sRI9Bi8Iw&#10;FITvC/6H8Ba8rakKUrtGEVEQb1v1/mzeNmWbl9rEWv+9WRA8DjPzDbNY9bYWHbW+cqxgPEpAEBdO&#10;V1wqOB13XykIH5A11o5JwYM8rJaDjwVm2t35h7o8lCJC2GeowITQZFL6wpBFP3INcfR+XWsxRNmW&#10;Urd4j3Bby0mSzKTFiuOCwYY2hoq//GYVHG+X7bjKZ5Pz7moO6/3Bb7trqtTws19/gwjUh3f41d5r&#10;Bel8Cv9n4hGQyycAAAD//wMAUEsBAi0AFAAGAAgAAAAhANvh9svuAAAAhQEAABMAAAAAAAAAAAAA&#10;AAAAAAAAAFtDb250ZW50X1R5cGVzXS54bWxQSwECLQAUAAYACAAAACEAWvQsW78AAAAVAQAACwAA&#10;AAAAAAAAAAAAAAAfAQAAX3JlbHMvLnJlbHNQSwECLQAUAAYACAAAACEAv9hxH8MAAADcAAAADwAA&#10;AAAAAAAAAAAAAAAHAgAAZHJzL2Rvd25yZXYueG1sUEsFBgAAAAADAAMAtwAAAPcCAAAAAA==&#10;">
                  <v:imagedata r:id="rId28" o:title="Stuffed Toy outline"/>
                </v:shape>
                <v:shape id="Graphic 894" o:spid="_x0000_s1183" type="#_x0000_t75" alt="Money outline" style="position:absolute;left:3476;top:126;width:4057;height:538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RNMoxgAAANwAAAAPAAAAZHJzL2Rvd25yZXYueG1sRI9da8Iw&#10;FIbvB/sP4Qy8m+nU+VGNIsJggoNNx7w9NGdtsTkpSWyrv94Ig12+vB8P72LVmUo05HxpWcFLPwFB&#10;nFldcq7g+/D2PAXhA7LGyjIpuJCH1fLxYYGpti1/UbMPuYgj7FNUUIRQp1L6rCCDvm9r4uj9Wmcw&#10;ROlyqR22cdxUcpAkY2mw5EgosKZNQdlpfzYRck3cx7HdTUavg+2h/RwPm8nPUaneU7eegwjUhf/w&#10;X/tdK5jORnA/E4+AXN4AAAD//wMAUEsBAi0AFAAGAAgAAAAhANvh9svuAAAAhQEAABMAAAAAAAAA&#10;AAAAAAAAAAAAAFtDb250ZW50X1R5cGVzXS54bWxQSwECLQAUAAYACAAAACEAWvQsW78AAAAVAQAA&#10;CwAAAAAAAAAAAAAAAAAfAQAAX3JlbHMvLnJlbHNQSwECLQAUAAYACAAAACEA7UTTKMYAAADcAAAA&#10;DwAAAAAAAAAAAAAAAAAHAgAAZHJzL2Rvd25yZXYueG1sUEsFBgAAAAADAAMAtwAAAPoCAAAAAA==&#10;">
                  <v:imagedata r:id="rId29" o:title="Money outline"/>
                </v:shape>
                <v:shape id="Graphic 895" o:spid="_x0000_s1184" type="#_x0000_t75" alt="Home outline" style="position:absolute;left:14883;top:8138;width:5074;height:486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yhlEwwAAANwAAAAPAAAAZHJzL2Rvd25yZXYueG1sRI9Bi8Iw&#10;FITvwv6H8IS92VRhxe2aFlko9KhVkL09mmdbtnkpTaz13xtB8DjMzDfMNptMJ0YaXGtZwTKKQRBX&#10;VrdcKzgd88UGhPPIGjvLpOBODrL0Y7bFRNsbH2gsfS0ChF2CChrv+0RKVzVk0EW2Jw7exQ4GfZBD&#10;LfWAtwA3nVzF8VoabDksNNjTb0PVf3k1CnRniv2o9+P1cK6Kv/KU79pLrtTnfNr9gPA0+Xf41S60&#10;gs33FzzPhCMg0wcAAAD//wMAUEsBAi0AFAAGAAgAAAAhANvh9svuAAAAhQEAABMAAAAAAAAAAAAA&#10;AAAAAAAAAFtDb250ZW50X1R5cGVzXS54bWxQSwECLQAUAAYACAAAACEAWvQsW78AAAAVAQAACwAA&#10;AAAAAAAAAAAAAAAfAQAAX3JlbHMvLnJlbHNQSwECLQAUAAYACAAAACEAFcoZRMMAAADcAAAADwAA&#10;AAAAAAAAAAAAAAAHAgAAZHJzL2Rvd25yZXYueG1sUEsFBgAAAAADAAMAtwAAAPcCAAAAAA==&#10;">
                  <v:imagedata r:id="rId30" o:title="Home outline"/>
                </v:shape>
                <v:shape id="Text Box 896" o:spid="_x0000_s1185" type="#_x0000_t202" style="position:absolute;left:7595;top:1167;width:6020;height:415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wMAuxQAAANwAAAAPAAAAZHJzL2Rvd25yZXYueG1sRI9BawIx&#10;FITvBf9DeIKXUrOVonY1ShGEPexFW4TeHpvXzeLmZU3iuv33TUHwOMzMN8x6O9hW9ORD41jB6zQD&#10;QVw53XCt4Otz/7IEESKyxtYxKfilANvN6GmNuXY3PlB/jLVIEA45KjAxdrmUoTJkMUxdR5y8H+ct&#10;xiR9LbXHW4LbVs6ybC4tNpwWDHa0M1Sdj1eroD8Vb/rQm+ifd2WRFefysvgulZqMh48ViEhDfITv&#10;7UIrWL7P4f9MOgJy8wcAAP//AwBQSwECLQAUAAYACAAAACEA2+H2y+4AAACFAQAAEwAAAAAAAAAA&#10;AAAAAAAAAAAAW0NvbnRlbnRfVHlwZXNdLnhtbFBLAQItABQABgAIAAAAIQBa9CxbvwAAABUBAAAL&#10;AAAAAAAAAAAAAAAAAB8BAABfcmVscy8ucmVsc1BLAQItABQABgAIAAAAIQDkwMAuxQAAANwAAAAP&#10;AAAAAAAAAAAAAAAAAAcCAABkcnMvZG93bnJldi54bWxQSwUGAAAAAAMAAwC3AAAA+QIAAAAA&#10;" filled="f" stroked="f" strokeweight=".5pt">
                  <v:textbox>
                    <w:txbxContent>
                      <w:p w14:paraId="567878C2" w14:textId="77777777" w:rsidR="008050AC" w:rsidRPr="009B1EB4" w:rsidRDefault="008050AC" w:rsidP="008050AC">
                        <w:pPr>
                          <w:rPr>
                            <w:rFonts w:ascii="Yu Gothic UI Semibold" w:eastAsia="Yu Gothic UI Semibold" w:hAnsi="Yu Gothic UI Semibold"/>
                            <w:color w:val="00B050"/>
                            <w:sz w:val="30"/>
                            <w:szCs w:val="30"/>
                          </w:rPr>
                        </w:pPr>
                        <w:r w:rsidRPr="009B1EB4">
                          <w:rPr>
                            <w:rFonts w:ascii="Yu Gothic UI Semibold" w:eastAsia="Yu Gothic UI Semibold" w:hAnsi="Yu Gothic UI Semibold"/>
                            <w:color w:val="00B050"/>
                            <w:sz w:val="30"/>
                            <w:szCs w:val="30"/>
                            <w:highlight w:val="yellow"/>
                          </w:rPr>
                          <w:t>25%</w:t>
                        </w:r>
                      </w:p>
                    </w:txbxContent>
                  </v:textbox>
                </v:shape>
                <v:shape id="Text Box 897" o:spid="_x0000_s1186" type="#_x0000_t202" style="position:absolute;left:19319;top:1348;width:5385;height:393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jGW1xgAAANwAAAAPAAAAZHJzL2Rvd25yZXYueG1sRI9PawIx&#10;FMTvgt8hPMGL1GxFqt0apQjCHvbiHwq9PTavm8XNyzZJ1/Xbm0Khx2FmfsNsdoNtRU8+NI4VPM8z&#10;EMSV0w3XCi7nw9MaRIjIGlvHpOBOAXbb8WiDuXY3PlJ/irVIEA45KjAxdrmUoTJkMcxdR5y8L+ct&#10;xiR9LbXHW4LbVi6y7EVabDgtGOxob6i6nn6sgv6jWOpjb6Kf7csiK67l9+qzVGo6Gd7fQEQa4n/4&#10;r11oBevXFfyeSUdAbh8AAAD//wMAUEsBAi0AFAAGAAgAAAAhANvh9svuAAAAhQEAABMAAAAAAAAA&#10;AAAAAAAAAAAAAFtDb250ZW50X1R5cGVzXS54bWxQSwECLQAUAAYACAAAACEAWvQsW78AAAAVAQAA&#10;CwAAAAAAAAAAAAAAAAAfAQAAX3JlbHMvLnJlbHNQSwECLQAUAAYACAAAACEAi4xltcYAAADcAAAA&#10;DwAAAAAAAAAAAAAAAAAHAgAAZHJzL2Rvd25yZXYueG1sUEsFBgAAAAADAAMAtwAAAPoCAAAAAA==&#10;" filled="f" stroked="f" strokeweight=".5pt">
                  <v:textbox>
                    <w:txbxContent>
                      <w:p w14:paraId="128C4671" w14:textId="77777777" w:rsidR="008050AC" w:rsidRPr="00E8118D" w:rsidRDefault="008050AC" w:rsidP="008050AC">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v:textbox>
                </v:shape>
                <v:shape id="Text Box 898" o:spid="_x0000_s1187" type="#_x0000_t202" style="position:absolute;left:19229;top:8546;width:6877;height:493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E/HHwgAAANwAAAAPAAAAZHJzL2Rvd25yZXYueG1sRE9Na8Iw&#10;GL4P9h/CO/AyZjoRp51RhiD00IsfDHZ7aV6bYvOmS2Kt/94cBI8Pz/dyPdhW9ORD41jB5zgDQVw5&#10;3XCt4HjYfsxBhIissXVMCm4UYL16fVlirt2Vd9TvYy1SCIccFZgYu1zKUBmyGMauI07cyXmLMUFf&#10;S+3xmsJtKydZNpMWG04NBjvaGKrO+4tV0P8WU73rTfTvm7LIinP5//VXKjV6G36+QUQa4lP8cBda&#10;wXyR1qYz6QjI1R0AAP//AwBQSwECLQAUAAYACAAAACEA2+H2y+4AAACFAQAAEwAAAAAAAAAAAAAA&#10;AAAAAAAAW0NvbnRlbnRfVHlwZXNdLnhtbFBLAQItABQABgAIAAAAIQBa9CxbvwAAABUBAAALAAAA&#10;AAAAAAAAAAAAAB8BAABfcmVscy8ucmVsc1BLAQItABQABgAIAAAAIQD6E/HHwgAAANwAAAAPAAAA&#10;AAAAAAAAAAAAAAcCAABkcnMvZG93bnJldi54bWxQSwUGAAAAAAMAAwC3AAAA9gIAAAAA&#10;" filled="f" stroked="f" strokeweight=".5pt">
                  <v:textbox>
                    <w:txbxContent>
                      <w:p w14:paraId="35E70F86" w14:textId="77777777" w:rsidR="008050AC" w:rsidRPr="00427E2B" w:rsidRDefault="008050AC" w:rsidP="008050AC">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v:textbox>
                </v:shape>
                <v:shape id="Text Box 899" o:spid="_x0000_s1188" type="#_x0000_t202" style="position:absolute;left:30048;top:1529;width:5340;height:37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X1RcxgAAANwAAAAPAAAAZHJzL2Rvd25yZXYueG1sRI9PawIx&#10;FMTvgt8hPMGL1GxFWt0apQjCHvbiHwq9PTavm8XNyzZJ1/Xbm0Khx2FmfsNsdoNtRU8+NI4VPM8z&#10;EMSV0w3XCi7nw9MKRIjIGlvHpOBOAXbb8WiDuXY3PlJ/irVIEA45KjAxdrmUoTJkMcxdR5y8L+ct&#10;xiR9LbXHW4LbVi6y7EVabDgtGOxob6i6nn6sgv6jWOpjb6Kf7csiK67l9+tnqdR0Mry/gYg0xP/w&#10;X7vQClbrNfyeSUdAbh8AAAD//wMAUEsBAi0AFAAGAAgAAAAhANvh9svuAAAAhQEAABMAAAAAAAAA&#10;AAAAAAAAAAAAAFtDb250ZW50X1R5cGVzXS54bWxQSwECLQAUAAYACAAAACEAWvQsW78AAAAVAQAA&#10;CwAAAAAAAAAAAAAAAAAfAQAAX3JlbHMvLnJlbHNQSwECLQAUAAYACAAAACEAlV9UXMYAAADcAAAA&#10;DwAAAAAAAAAAAAAAAAAHAgAAZHJzL2Rvd25yZXYueG1sUEsFBgAAAAADAAMAtwAAAPoCAAAAAA==&#10;" filled="f" stroked="f" strokeweight=".5pt">
                  <v:textbox>
                    <w:txbxContent>
                      <w:p w14:paraId="7316FAEB" w14:textId="77777777" w:rsidR="008050AC" w:rsidRPr="00427E2B" w:rsidRDefault="008050AC" w:rsidP="008050AC">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v:textbox>
                </v:shape>
                <v:shape id="Graphic 900" o:spid="_x0000_s1189" type="#_x0000_t75" alt="Piggy Bank outline" style="position:absolute;left:25159;top:805;width:4769;height:506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AGafvwAAANwAAAAPAAAAZHJzL2Rvd25yZXYueG1sRE9Ni8Iw&#10;EL0L+x/CCN400YPUrqkssoLiySrsdWhm29JmUpKo9d+bw8IeH+97uxttLx7kQ+tYw3KhQBBXzrRc&#10;a7hdD/MMRIjIBnvHpOFFAXbFx2SLuXFPvtCjjLVIIRxy1NDEOORShqohi2HhBuLE/TpvMSboa2k8&#10;PlO47eVKqbW02HJqaHCgfUNVV96tBvNzP9fZye/5ev5++a5UmT0orWfT8esTRKQx/ov/3EejYaPS&#10;/HQmHQFZvAEAAP//AwBQSwECLQAUAAYACAAAACEA2+H2y+4AAACFAQAAEwAAAAAAAAAAAAAAAAAA&#10;AAAAW0NvbnRlbnRfVHlwZXNdLnhtbFBLAQItABQABgAIAAAAIQBa9CxbvwAAABUBAAALAAAAAAAA&#10;AAAAAAAAAB8BAABfcmVscy8ucmVsc1BLAQItABQABgAIAAAAIQCPAGafvwAAANwAAAAPAAAAAAAA&#10;AAAAAAAAAAcCAABkcnMvZG93bnJldi54bWxQSwUGAAAAAAMAAwC3AAAA8wIAAAAA&#10;">
                  <v:imagedata r:id="rId31" o:title="Piggy Bank outline"/>
                </v:shape>
                <v:roundrect id="Rectangle: Rounded Corners 901" o:spid="_x0000_s1190" style="position:absolute;left:40776;top:4698;width:15951;height:12897;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RkSexAAAANwAAAAPAAAAZHJzL2Rvd25yZXYueG1sRI9BawIx&#10;FITvBf9DeIXeaqKg1a1RtCAUihW1l94em2eyuHlZNum6/fdGKPQ4zMw3zGLV+1p01MYqsIbRUIEg&#10;LoOp2Gr4Om2fZyBiQjZYByYNvxRhtRw8LLAw4coH6o7JigzhWKAGl1JTSBlLRx7jMDTE2TuH1mPK&#10;srXStHjNcF/LsVJT6bHivOCwoTdH5eX44zWcJ/ONcuPOqovcv1j82H2uv43WT4/9+hVEoj79h//a&#10;70bDXI3gfiYfAbm8AQAA//8DAFBLAQItABQABgAIAAAAIQDb4fbL7gAAAIUBAAATAAAAAAAAAAAA&#10;AAAAAAAAAABbQ29udGVudF9UeXBlc10ueG1sUEsBAi0AFAAGAAgAAAAhAFr0LFu/AAAAFQEAAAsA&#10;AAAAAAAAAAAAAAAAHwEAAF9yZWxzLy5yZWxzUEsBAi0AFAAGAAgAAAAhAC5GRJ7EAAAA3AAAAA8A&#10;AAAAAAAAAAAAAAAABwIAAGRycy9kb3ducmV2LnhtbFBLBQYAAAAAAwADALcAAAD4AgAAAAA=&#10;" fillcolor="#f7fbff [671]" stroked="f" strokeweight="2pt">
                  <v:textbox inset="1mm,,1mm,0"/>
                </v:roundrect>
                <v:shape id="Arrow: Right 902" o:spid="_x0000_s1191" type="#_x0000_t13" style="position:absolute;left:37245;top:7640;width:3042;height:298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ShApwwAAANwAAAAPAAAAZHJzL2Rvd25yZXYueG1sRI9BawIx&#10;FITvhf6H8ARvNasHsVujiCC0UKnV9v7YvN2Ebl6WJLrrv28EweMwM98wy/XgWnGhEK1nBdNJAYK4&#10;8tpyo+DntHtZgIgJWWPrmRRcKcJ69fy0xFL7nr/pckyNyBCOJSowKXWllLEy5DBOfEecvdoHhynL&#10;0EgdsM9w18pZUcylQ8t5wWBHW0PV3/HsFKT9Z/8x/w213Z0PB+P7L7v3tVLj0bB5A5FoSI/wvf2u&#10;FbwWM7idyUdArv4BAAD//wMAUEsBAi0AFAAGAAgAAAAhANvh9svuAAAAhQEAABMAAAAAAAAAAAAA&#10;AAAAAAAAAFtDb250ZW50X1R5cGVzXS54bWxQSwECLQAUAAYACAAAACEAWvQsW78AAAAVAQAACwAA&#10;AAAAAAAAAAAAAAAfAQAAX3JlbHMvLnJlbHNQSwECLQAUAAYACAAAACEAV0oQKcMAAADcAAAADwAA&#10;AAAAAAAAAAAAAAAHAgAAZHJzL2Rvd25yZXYueG1sUEsFBgAAAAADAAMAtwAAAPcCAAAAAA==&#10;" adj="11003" fillcolor="#035dd3 [3205]" stroked="f" strokeweight="2pt">
                  <v:textbox inset="1mm,,1mm,0"/>
                </v:shape>
                <v:shape id="Graphic 903" o:spid="_x0000_s1192" type="#_x0000_t75" alt="Stuffed Toy outline" style="position:absolute;left:47113;top:11171;width:3226;height:311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M+sFwgAAANwAAAAPAAAAZHJzL2Rvd25yZXYueG1sRI9Bi8Iw&#10;FITvC/6H8IS9rakuiFajiCiIt616fzbPpti81CbW+u/NguBxmJlvmPmys5VoqfGlYwXDQQKCOHe6&#10;5ELB8bD9mYDwAVlj5ZgUPMnDctH7mmOq3YP/qM1CISKEfYoKTAh1KqXPDVn0A1cTR+/iGoshyqaQ&#10;usFHhNtKjpJkLC2WHBcM1rQ2lF+zu1VwuJ83wzIbj07bm9mvdnu/aW8Tpb773WoGIlAXPuF3e6cV&#10;TJNf+D8Tj4BcvAAAAP//AwBQSwECLQAUAAYACAAAACEA2+H2y+4AAACFAQAAEwAAAAAAAAAAAAAA&#10;AAAAAAAAW0NvbnRlbnRfVHlwZXNdLnhtbFBLAQItABQABgAIAAAAIQBa9CxbvwAAABUBAAALAAAA&#10;AAAAAAAAAAAAAB8BAABfcmVscy8ucmVsc1BLAQItABQABgAIAAAAIQAhM+sFwgAAANwAAAAPAAAA&#10;AAAAAAAAAAAAAAcCAABkcnMvZG93bnJldi54bWxQSwUGAAAAAAMAAwC3AAAA9gIAAAAA&#10;">
                  <v:imagedata r:id="rId28" o:title="Stuffed Toy outline"/>
                </v:shape>
                <v:shape id="Graphic 904" o:spid="_x0000_s1193" type="#_x0000_t75" alt="Home outline" style="position:absolute;left:51550;top:10900;width:3530;height:340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bSbFwwAAANwAAAAPAAAAZHJzL2Rvd25yZXYueG1sRI9Pa8JA&#10;FMTvgt9heUJvuqkUsWlWCUIgR41C6e2RfflDs29DdhPTb98VBI/DzPyGSY6z6cREg2stK3jfRCCI&#10;S6tbrhXcrtl6D8J5ZI2dZVLwRw6Oh+UiwVjbO19oKnwtAoRdjAoa7/tYSlc2ZNBtbE8cvMoOBn2Q&#10;Qy31gPcAN53cRtFOGmw5LDTY06mh8rcYjQLdmfw86fM0Xr7L/Ke4ZWlbZUq9reb0C4Sn2b/Cz3au&#10;FXxGH/A4E46APPwDAAD//wMAUEsBAi0AFAAGAAgAAAAhANvh9svuAAAAhQEAABMAAAAAAAAAAAAA&#10;AAAAAAAAAFtDb250ZW50X1R5cGVzXS54bWxQSwECLQAUAAYACAAAACEAWvQsW78AAAAVAQAACwAA&#10;AAAAAAAAAAAAAAAfAQAAX3JlbHMvLnJlbHNQSwECLQAUAAYACAAAACEA5G0mxcMAAADcAAAADwAA&#10;AAAAAAAAAAAAAAAHAgAAZHJzL2Rvd25yZXYueG1sUEsFBgAAAAADAAMAtwAAAPcCAAAAAA==&#10;">
                  <v:imagedata r:id="rId30" o:title="Home outline"/>
                </v:shape>
                <v:shape id="Graphic 905" o:spid="_x0000_s1194" type="#_x0000_t75" alt="Money outline" style="position:absolute;left:42089;top:10854;width:3575;height:345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4+ypxgAAANwAAAAPAAAAZHJzL2Rvd25yZXYueG1sRI9bSwMx&#10;EIXfBf9DGME3m7Tai2vTUgTBggV7oX0dNtPdpZvJksTdtb/eCIKPh3P5OPNlb2vRkg+VYw3DgQJB&#10;nDtTcaHhsH97mIEIEdlg7Zg0fFOA5eL2Zo6ZcR1vqd3FQqQRDhlqKGNsMilDXpLFMHANcfLOzluM&#10;SfpCGo9dGre1HCk1kRYrToQSG3otKb/svmyCXJXfnLqP6dN4tN53n5PHdno8aX1/169eQETq43/4&#10;r/1uNDyrMfyeSUdALn4AAAD//wMAUEsBAi0AFAAGAAgAAAAhANvh9svuAAAAhQEAABMAAAAAAAAA&#10;AAAAAAAAAAAAAFtDb250ZW50X1R5cGVzXS54bWxQSwECLQAUAAYACAAAACEAWvQsW78AAAAVAQAA&#10;CwAAAAAAAAAAAAAAAAAfAQAAX3JlbHMvLnJlbHNQSwECLQAUAAYACAAAACEAHOPsqcYAAADcAAAA&#10;DwAAAAAAAAAAAAAAAAAHAgAAZHJzL2Rvd25yZXYueG1sUEsFBgAAAAADAAMAtwAAAPoCAAAAAA==&#10;">
                  <v:imagedata r:id="rId29" o:title="Money outline"/>
                </v:shape>
                <v:shape id="Text Box 906" o:spid="_x0000_s1195" type="#_x0000_t202" style="position:absolute;left:41460;top:13886;width:4521;height:25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K1o0xQAAANwAAAAPAAAAZHJzL2Rvd25yZXYueG1sRI9BawIx&#10;FITvQv9DeIVepCYWse3WKCIIe9iLWgq9PTavm8XNyzaJ6/bfN0Khx2FmvmFWm9F1YqAQW88a5jMF&#10;grj2puVGw/tp//gCIiZkg51n0vBDETbru8kKC+OvfKDhmBqRIRwL1GBT6gspY23JYZz5njh7Xz44&#10;TFmGRpqA1wx3nXxSaikdtpwXLPa0s1SfjxenYfgoF+Yw2BSmu6pU5bn6fv6stH64H7dvIBKN6T/8&#10;1y6Nhle1hNuZfATk+hcAAP//AwBQSwECLQAUAAYACAAAACEA2+H2y+4AAACFAQAAEwAAAAAAAAAA&#10;AAAAAAAAAAAAW0NvbnRlbnRfVHlwZXNdLnhtbFBLAQItABQABgAIAAAAIQBa9CxbvwAAABUBAAAL&#10;AAAAAAAAAAAAAAAAAB8BAABfcmVscy8ucmVsc1BLAQItABQABgAIAAAAIQB6K1o0xQAAANwAAAAP&#10;AAAAAAAAAAAAAAAAAAcCAABkcnMvZG93bnJldi54bWxQSwUGAAAAAAMAAwC3AAAA+QIAAAAA&#10;" filled="f" stroked="f" strokeweight=".5pt">
                  <v:textbox>
                    <w:txbxContent>
                      <w:p w14:paraId="793FCE41" w14:textId="77777777" w:rsidR="008050AC" w:rsidRPr="00F214AA" w:rsidRDefault="008050AC" w:rsidP="008050AC">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shape id="Text Box 907" o:spid="_x0000_s1196" type="#_x0000_t202" style="position:absolute;left:41998;top:5151;width:13265;height:59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Y8tExwAAANwAAAAPAAAAZHJzL2Rvd25yZXYueG1sRI9Ba8JA&#10;FITvgv9heYXedNOA1aauIoFgKXpI6qW31+wzCc2+jdmtpv56Vyj0OMzMN8xyPZhWnKl3jWUFT9MI&#10;BHFpdcOVgsNHNlmAcB5ZY2uZFPySg/VqPFpiou2FczoXvhIBwi5BBbX3XSKlK2sy6Ka2Iw7e0fYG&#10;fZB9JXWPlwA3rYyj6FkabDgs1NhRWlP5XfwYBe9ptsf8KzaLa5tud8dNdzp8zpR6fBg2ryA8Df4/&#10;/Nd+0wpeojncz4QjIFc3AAAA//8DAFBLAQItABQABgAIAAAAIQDb4fbL7gAAAIUBAAATAAAAAAAA&#10;AAAAAAAAAAAAAABbQ29udGVudF9UeXBlc10ueG1sUEsBAi0AFAAGAAgAAAAhAFr0LFu/AAAAFQEA&#10;AAsAAAAAAAAAAAAAAAAAHwEAAF9yZWxzLy5yZWxzUEsBAi0AFAAGAAgAAAAhANBjy0THAAAA3AAA&#10;AA8AAAAAAAAAAAAAAAAABwIAAGRycy9kb3ducmV2LnhtbFBLBQYAAAAAAwADALcAAAD7AgAAAAA=&#10;" filled="f" stroked="f" strokeweight=".5pt">
                  <v:textbox>
                    <w:txbxContent>
                      <w:p w14:paraId="536C2215" w14:textId="77777777" w:rsidR="008050AC" w:rsidRPr="00F214AA" w:rsidRDefault="008050AC" w:rsidP="008050AC">
                        <w:pPr>
                          <w:spacing w:after="120"/>
                          <w:jc w:val="cente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Total amount of rent you pay is</w:t>
                        </w:r>
                        <w:r w:rsidRPr="00F214AA">
                          <w:rPr>
                            <w:rFonts w:ascii="Arial Nova Light" w:eastAsia="HELVETICA NEUE LIGHT" w:hAnsi="Arial Nova Light" w:cs="HELVETICA NEUE LIGHT"/>
                            <w:b/>
                            <w:bCs/>
                            <w:sz w:val="16"/>
                            <w:szCs w:val="16"/>
                          </w:rPr>
                          <w:t xml:space="preserve"> $XXX</w:t>
                        </w:r>
                        <w:r w:rsidRPr="00F214AA">
                          <w:rPr>
                            <w:rFonts w:ascii="Arial Nova Light" w:eastAsia="HELVETICA NEUE LIGHT" w:hAnsi="Arial Nova Light" w:cs="HELVETICA NEUE LIGHT"/>
                            <w:sz w:val="16"/>
                            <w:szCs w:val="16"/>
                          </w:rPr>
                          <w:t xml:space="preserve"> </w:t>
                        </w:r>
                      </w:p>
                      <w:p w14:paraId="76645F62" w14:textId="77777777" w:rsidR="008050AC" w:rsidRPr="00F214AA" w:rsidRDefault="008050AC" w:rsidP="008050AC">
                        <w:pPr>
                          <w:jc w:val="center"/>
                          <w:rPr>
                            <w:rFonts w:ascii="Arial Nova Light" w:hAnsi="Arial Nova Light" w:cstheme="minorHAnsi"/>
                            <w:b/>
                            <w:bCs/>
                            <w:sz w:val="16"/>
                            <w:szCs w:val="16"/>
                          </w:rPr>
                        </w:pPr>
                        <w:r w:rsidRPr="00F214AA">
                          <w:rPr>
                            <w:rFonts w:ascii="Arial Nova Light" w:eastAsia="HELVETICA NEUE LIGHT" w:hAnsi="Arial Nova Light" w:cs="HELVETICA NEUE LIGHT"/>
                            <w:sz w:val="16"/>
                            <w:szCs w:val="16"/>
                          </w:rPr>
                          <w:t>Which is based on:</w:t>
                        </w:r>
                      </w:p>
                      <w:p w14:paraId="03AC380E" w14:textId="77777777" w:rsidR="008050AC" w:rsidRPr="00AD3A9A" w:rsidRDefault="008050AC" w:rsidP="008050AC">
                        <w:pPr>
                          <w:spacing w:before="120"/>
                          <w:jc w:val="center"/>
                          <w:rPr>
                            <w:rFonts w:ascii="helev" w:hAnsi="helev" w:cstheme="minorHAnsi"/>
                            <w:sz w:val="16"/>
                            <w:szCs w:val="16"/>
                          </w:rPr>
                        </w:pPr>
                      </w:p>
                    </w:txbxContent>
                  </v:textbox>
                </v:shape>
                <v:shape id="Text Box 908" o:spid="_x0000_s1197" type="#_x0000_t202" style="position:absolute;left:41998;top:624;width:13265;height:407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F82wwAAANwAAAAPAAAAZHJzL2Rvd25yZXYueG1sRE/LisIw&#10;FN0PzD+EO+BuTBUU7ZgWKYiD6MLHxt2d5toWm5vaZLT69WYhuDyc9yztTC2u1LrKsoJBPwJBnFtd&#10;caHgsF98T0A4j6yxtkwK7uQgTT4/Zhhre+MtXXe+ECGEXYwKSu+bWEqXl2TQ9W1DHLiTbQ36ANtC&#10;6hZvIdzUchhFY2mw4tBQYkNZSfl5928UrLLFBrd/QzN51NlyfZo3l8NxpFTvq5v/gPDU+bf45f7V&#10;CqZRWBvOhCMgkycAAAD//wMAUEsBAi0AFAAGAAgAAAAhANvh9svuAAAAhQEAABMAAAAAAAAAAAAA&#10;AAAAAAAAAFtDb250ZW50X1R5cGVzXS54bWxQSwECLQAUAAYACAAAACEAWvQsW78AAAAVAQAACwAA&#10;AAAAAAAAAAAAAAAfAQAAX3JlbHMvLnJlbHNQSwECLQAUAAYACAAAACEAofxfNsMAAADcAAAADwAA&#10;AAAAAAAAAAAAAAAHAgAAZHJzL2Rvd25yZXYueG1sUEsFBgAAAAADAAMAtwAAAPcCAAAAAA==&#10;" filled="f" stroked="f" strokeweight=".5pt">
                  <v:textbox>
                    <w:txbxContent>
                      <w:p w14:paraId="6E805AD5" w14:textId="77777777" w:rsidR="008050AC" w:rsidRPr="00F214AA" w:rsidRDefault="008050AC" w:rsidP="008050AC">
                        <w:pPr>
                          <w:jc w:val="center"/>
                          <w:rPr>
                            <w:rFonts w:ascii="Arial Nova Light" w:hAnsi="Arial Nova Light" w:cstheme="minorHAnsi"/>
                            <w:sz w:val="18"/>
                            <w:szCs w:val="18"/>
                          </w:rPr>
                        </w:pPr>
                        <w:r>
                          <w:rPr>
                            <w:rFonts w:ascii="Arial Nova Light" w:eastAsia="HELVETICA NEUE LIGHT" w:hAnsi="Arial Nova Light" w:cs="HELVETICA NEUE LIGHT"/>
                            <w:sz w:val="16"/>
                            <w:szCs w:val="16"/>
                          </w:rPr>
                          <w:t>Market-based</w:t>
                        </w:r>
                        <w:r w:rsidRPr="00F214AA">
                          <w:rPr>
                            <w:rFonts w:ascii="Arial Nova Light" w:eastAsia="HELVETICA NEUE LIGHT" w:hAnsi="Arial Nova Light" w:cs="HELVETICA NEUE LIGHT"/>
                            <w:sz w:val="16"/>
                            <w:szCs w:val="16"/>
                          </w:rPr>
                          <w:t xml:space="preserve"> rent for the property is </w:t>
                        </w:r>
                        <w:r w:rsidRPr="00F214AA">
                          <w:rPr>
                            <w:rFonts w:ascii="Arial Nova Light" w:eastAsia="HELVETICA NEUE LIGHT" w:hAnsi="Arial Nova Light" w:cs="HELVETICA NEUE LIGHT"/>
                            <w:b/>
                            <w:bCs/>
                            <w:sz w:val="16"/>
                            <w:szCs w:val="16"/>
                          </w:rPr>
                          <w:t>$XXX</w:t>
                        </w:r>
                      </w:p>
                    </w:txbxContent>
                  </v:textbox>
                </v:shape>
                <v:shape id="Plus Sign 909" o:spid="_x0000_s1198" style="position:absolute;left:45438;top:14792;width:1397;height:1093;visibility:visible;mso-wrap-style:square;v-text-anchor:middle" coordsize="139700,1092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D8CTwwAAANwAAAAPAAAAZHJzL2Rvd25yZXYueG1sRI9PawIx&#10;FMTvBb9DeEJvNdGD6GqUoggeWrD+wR4fm9fdpclL2KS6fntTEDwOM/MbZr7snBUXamPjWcNwoEAQ&#10;l940XGk4HjZvExAxIRu0nknDjSIsF72XORbGX/mLLvtUiQzhWKCGOqVQSBnLmhzGgQ/E2fvxrcOU&#10;ZVtJ0+I1w52VI6XG0mHDeaHGQKuayt/9n9PwHT7wvB7vPoeuOaVt8FZJabV+7XfvMxCJuvQMP9pb&#10;o2GqpvB/Jh8BubgDAAD//wMAUEsBAi0AFAAGAAgAAAAhANvh9svuAAAAhQEAABMAAAAAAAAAAAAA&#10;AAAAAAAAAFtDb250ZW50X1R5cGVzXS54bWxQSwECLQAUAAYACAAAACEAWvQsW78AAAAVAQAACwAA&#10;AAAAAAAAAAAAAAAfAQAAX3JlbHMvLnJlbHNQSwECLQAUAAYACAAAACEAKA/Ak8MAAADcAAAADwAA&#10;AAAAAAAAAAAAAAAHAgAAZHJzL2Rvd25yZXYueG1sUEsFBgAAAAADAAMAtwAAAPcCAAAAAA==&#10;" path="m18517,41766r38489,l57006,14477r25688,l82694,41766r38489,l121183,67454r-38489,l82694,94743r-25688,l57006,67454r-38489,l18517,41766xe" fillcolor="#0090ff [3213]" stroked="f" strokeweight="2pt">
                  <v:path arrowok="t" o:connecttype="custom" o:connectlocs="18517,41766;57006,41766;57006,14477;82694,14477;82694,41766;121183,41766;121183,67454;82694,67454;82694,94743;57006,94743;57006,67454;18517,67454;18517,41766" o:connectangles="0,0,0,0,0,0,0,0,0,0,0,0,0"/>
                </v:shape>
                <v:roundrect id="Rectangle: Rounded Corners 910" o:spid="_x0000_s1199" style="position:absolute;width:36696;height:17551;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FjGNwAAAANwAAAAPAAAAZHJzL2Rvd25yZXYueG1sRE9Ni8Iw&#10;EL0v+B/CCF4WTauwrNUoKgredrcK4m1oxraYTEoTtf77zUHw+Hjf82VnjbhT62vHCtJRAoK4cLrm&#10;UsHxsBt+g/ABWaNxTAqe5GG56H3MMdPuwX90z0MpYgj7DBVUITSZlL6oyKIfuYY4chfXWgwRtqXU&#10;LT5iuDVynCRf0mLNsaHChjYVFdf8ZhUkJu3MWn+efrfmR0+szSfnba7UoN+tZiACdeEtfrn3WsE0&#10;jfPjmXgE5OIfAAD//wMAUEsBAi0AFAAGAAgAAAAhANvh9svuAAAAhQEAABMAAAAAAAAAAAAAAAAA&#10;AAAAAFtDb250ZW50X1R5cGVzXS54bWxQSwECLQAUAAYACAAAACEAWvQsW78AAAAVAQAACwAAAAAA&#10;AAAAAAAAAAAfAQAAX3JlbHMvLnJlbHNQSwECLQAUAAYACAAAACEASBYxjcAAAADcAAAADwAAAAAA&#10;AAAAAAAAAAAHAgAAZHJzL2Rvd25yZXYueG1sUEsFBgAAAAADAAMAtwAAAPQCAAAAAA==&#10;" filled="f" strokecolor="#00b050" strokeweight="2.25pt">
                  <v:textbox inset="1mm,,1mm,0"/>
                </v:roundrect>
                <v:roundrect id="Rectangle: Rounded Corners 911" o:spid="_x0000_s1200" style="position:absolute;left:40785;top:45;width:16098;height:17640;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V59OxwAAANwAAAAPAAAAZHJzL2Rvd25yZXYueG1sRI9Pa8JA&#10;FMTvBb/D8gRvdRMP0qSuUvxTzKEFYw89vmZfk2D2bdjdauyn7xYEj8PM/IZZrAbTiTM531pWkE4T&#10;EMSV1S3XCj6Ou8cnED4ga+wsk4IreVgtRw8LzLW98IHOZahFhLDPUUETQp9L6auGDPqp7Ymj922d&#10;wRClq6V2eIlw08lZksylwZbjQoM9rRuqTuWPUXB0/nXzXn6+FYdiW6y/frMsm2mlJuPh5RlEoCHc&#10;w7f2XivI0hT+z8QjIJd/AAAA//8DAFBLAQItABQABgAIAAAAIQDb4fbL7gAAAIUBAAATAAAAAAAA&#10;AAAAAAAAAAAAAABbQ29udGVudF9UeXBlc10ueG1sUEsBAi0AFAAGAAgAAAAhAFr0LFu/AAAAFQEA&#10;AAsAAAAAAAAAAAAAAAAAHwEAAF9yZWxzLy5yZWxzUEsBAi0AFAAGAAgAAAAhABNXn07HAAAA3AAA&#10;AA8AAAAAAAAAAAAAAAAABwIAAGRycy9kb3ducmV2LnhtbFBLBQYAAAAAAwADALcAAAD7AgAAAAA=&#10;" filled="f" strokecolor="#035dd3 [3205]" strokeweight="2.25pt">
                  <v:textbox inset="1mm,,1mm,0"/>
                </v:roundrect>
                <v:shape id="Plus Sign 912" o:spid="_x0000_s1201" style="position:absolute;left:50327;top:14883;width:1397;height:1092;visibility:visible;mso-wrap-style:square;v-text-anchor:middle" coordsize="139700,1092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csQ/wwAAANwAAAAPAAAAZHJzL2Rvd25yZXYueG1sRI9PawIx&#10;FMTvQr9DeEJvml0PoqtRxFLwUKH1D3p8bJ67i8lL2KS6fvtGKHgcZuY3zHzZWSNu1IbGsYJ8mIEg&#10;Lp1uuFJw2H8OJiBCRNZoHJOCBwVYLt56cyy0u/MP3XaxEgnCoUAFdYy+kDKUNVkMQ+eJk3dxrcWY&#10;ZFtJ3eI9wa2RoywbS4sNp4UaPa1rKq+7X6vg7L/w9DH+3ua2OcaNdyaT0ij13u9WMxCRuvgK/7c3&#10;WsE0H8HzTDoCcvEHAAD//wMAUEsBAi0AFAAGAAgAAAAhANvh9svuAAAAhQEAABMAAAAAAAAAAAAA&#10;AAAAAAAAAFtDb250ZW50X1R5cGVzXS54bWxQSwECLQAUAAYACAAAACEAWvQsW78AAAAVAQAACwAA&#10;AAAAAAAAAAAAAAAfAQAAX3JlbHMvLnJlbHNQSwECLQAUAAYACAAAACEAo3LEP8MAAADcAAAADwAA&#10;AAAAAAAAAAAAAAAHAgAAZHJzL2Rvd25yZXYueG1sUEsFBgAAAAADAAMAtwAAAPcCAAAAAA==&#10;" path="m18517,41766r38489,l57006,14477r25688,l82694,41766r38489,l121183,67454r-38489,l82694,94743r-25688,l57006,67454r-38489,l18517,41766xe" fillcolor="#0090ff [3213]" stroked="f" strokeweight="2pt">
                  <v:path arrowok="t" o:connecttype="custom" o:connectlocs="18517,41766;57006,41766;57006,14477;82694,14477;82694,41766;121183,41766;121183,67454;82694,67454;82694,94743;57006,94743;57006,67454;18517,67454;18517,41766" o:connectangles="0,0,0,0,0,0,0,0,0,0,0,0,0"/>
                </v:shape>
                <v:shape id="Text Box 913" o:spid="_x0000_s1202" type="#_x0000_t202" style="position:absolute;left:46434;top:13967;width:4522;height:25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hW9xxgAAANwAAAAPAAAAZHJzL2Rvd25yZXYueG1sRI9BawIx&#10;FITvhf6H8ApeSs1qxbarUYog7GEvWin09tg8N4ubl20S1+2/N4LQ4zAz3zDL9WBb0ZMPjWMFk3EG&#10;grhyuuFaweFr+/IOIkRkja1jUvBHAdarx4cl5tpdeEf9PtYiQTjkqMDE2OVShsqQxTB2HXHyjs5b&#10;jEn6WmqPlwS3rZxm2VxabDgtGOxoY6g67c9WQf9dzPSuN9E/b8oiK07l79tPqdToafhcgIg0xP/w&#10;vV1oBR+TV7idSUdArq4AAAD//wMAUEsBAi0AFAAGAAgAAAAhANvh9svuAAAAhQEAABMAAAAAAAAA&#10;AAAAAAAAAAAAAFtDb250ZW50X1R5cGVzXS54bWxQSwECLQAUAAYACAAAACEAWvQsW78AAAAVAQAA&#10;CwAAAAAAAAAAAAAAAAAfAQAAX3JlbHMvLnJlbHNQSwECLQAUAAYACAAAACEA74VvccYAAADcAAAA&#10;DwAAAAAAAAAAAAAAAAAHAgAAZHJzL2Rvd25yZXYueG1sUEsFBgAAAAADAAMAtwAAAPoCAAAAAA==&#10;" filled="f" stroked="f" strokeweight=".5pt">
                  <v:textbox>
                    <w:txbxContent>
                      <w:p w14:paraId="4C61EA86" w14:textId="77777777" w:rsidR="008050AC" w:rsidRPr="00F214AA" w:rsidRDefault="008050AC" w:rsidP="008050AC">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shape id="Text Box 914" o:spid="_x0000_s1203" type="#_x0000_t202" style="position:absolute;left:51287;top:13972;width:4522;height:266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bPcFxgAAANwAAAAPAAAAZHJzL2Rvd25yZXYueG1sRI9La8Mw&#10;EITvhfwHsYFeSi2nhD7cKCEEAj74kgeF3hZra5lYK0dSHPffV4FAj8PMfMMsVqPtxEA+tI4VzLIc&#10;BHHtdMuNguNh+/wOIkRkjZ1jUvBLAVbLycMCC+2uvKNhHxuRIBwKVGBi7AspQ23IYshcT5y8H+ct&#10;xiR9I7XHa4LbTr7k+au02HJaMNjTxlB92l+sguGrnOvdYKJ/2lRlXp6q89t3pdTjdFx/gog0xv/w&#10;vV1qBR+zOdzOpCMgl38AAAD//wMAUEsBAi0AFAAGAAgAAAAhANvh9svuAAAAhQEAABMAAAAAAAAA&#10;AAAAAAAAAAAAAFtDb250ZW50X1R5cGVzXS54bWxQSwECLQAUAAYACAAAACEAWvQsW78AAAAVAQAA&#10;CwAAAAAAAAAAAAAAAAAfAQAAX3JlbHMvLnJlbHNQSwECLQAUAAYACAAAACEAYGz3BcYAAADcAAAA&#10;DwAAAAAAAAAAAAAAAAAHAgAAZHJzL2Rvd25yZXYueG1sUEsFBgAAAAADAAMAtwAAAPoCAAAAAA==&#10;" filled="f" stroked="f" strokeweight=".5pt">
                  <v:textbox>
                    <w:txbxContent>
                      <w:p w14:paraId="32A64923" w14:textId="77777777" w:rsidR="008050AC" w:rsidRPr="00F214AA" w:rsidRDefault="008050AC" w:rsidP="008050AC">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w10:wrap type="topAndBottom" anchorx="margin"/>
              </v:group>
            </w:pict>
          </mc:Fallback>
        </mc:AlternateContent>
      </w:r>
      <w:r w:rsidRPr="008050AC">
        <w:t xml:space="preserve">We calculated your rent this way: </w:t>
      </w:r>
      <w:r w:rsidR="009B1EB4" w:rsidRPr="00023282">
        <w:rPr>
          <w:color w:val="FF0000"/>
          <w:highlight w:val="yellow"/>
        </w:rPr>
        <w:t xml:space="preserve">[See the Rent Infographics section for </w:t>
      </w:r>
      <w:r w:rsidR="009B1EB4">
        <w:rPr>
          <w:color w:val="FF0000"/>
          <w:highlight w:val="yellow"/>
        </w:rPr>
        <w:t>alternative</w:t>
      </w:r>
      <w:r w:rsidR="009B1EB4" w:rsidRPr="00023282">
        <w:rPr>
          <w:color w:val="FF0000"/>
          <w:highlight w:val="yellow"/>
        </w:rPr>
        <w:t xml:space="preserve"> </w:t>
      </w:r>
      <w:r w:rsidR="009B1EB4">
        <w:rPr>
          <w:color w:val="FF0000"/>
          <w:highlight w:val="yellow"/>
        </w:rPr>
        <w:t>options]</w:t>
      </w:r>
    </w:p>
    <w:p w14:paraId="70251ED5" w14:textId="77777777" w:rsidR="008050AC" w:rsidRPr="009B1EB4" w:rsidRDefault="008050AC" w:rsidP="008050AC">
      <w:pPr>
        <w:pStyle w:val="BodyText"/>
        <w:rPr>
          <w:b/>
          <w:bCs/>
        </w:rPr>
      </w:pPr>
      <w:r w:rsidRPr="009B1EB4">
        <w:rPr>
          <w:b/>
          <w:bCs/>
        </w:rPr>
        <w:t>What you need to do next</w:t>
      </w:r>
    </w:p>
    <w:p w14:paraId="5B1CBC9A" w14:textId="77777777" w:rsidR="008050AC" w:rsidRPr="008050AC" w:rsidRDefault="008050AC" w:rsidP="009B1EB4">
      <w:pPr>
        <w:pStyle w:val="ListBullet"/>
      </w:pPr>
      <w:r w:rsidRPr="008050AC">
        <w:t xml:space="preserve">If you have signed a Centrelink Authority form authorising us to use Centrepay for rent payments, we will contact you to authorise payment of the new rent amount through Centrepay. </w:t>
      </w:r>
    </w:p>
    <w:p w14:paraId="505A2A59" w14:textId="20944A9A" w:rsidR="008050AC" w:rsidRPr="008050AC" w:rsidRDefault="008050AC" w:rsidP="00BF0AE5">
      <w:pPr>
        <w:pStyle w:val="ListBullet"/>
      </w:pPr>
      <w:r w:rsidRPr="008050AC">
        <w:t xml:space="preserve">If you pay your rent by another method, please change your regular rent payments to the amount shown. </w:t>
      </w:r>
    </w:p>
    <w:p w14:paraId="5C8DE54B" w14:textId="625A754C" w:rsidR="008050AC" w:rsidRPr="008050AC" w:rsidRDefault="008050AC" w:rsidP="008050AC">
      <w:pPr>
        <w:pStyle w:val="BodyText"/>
      </w:pPr>
      <w:r w:rsidRPr="008050AC">
        <w:t>We are here to support you. If you have any questions or concerns about your new rent, please contact your tenancy worker [</w:t>
      </w:r>
      <w:r w:rsidRPr="008050AC">
        <w:rPr>
          <w:highlight w:val="yellow"/>
        </w:rPr>
        <w:t>insert name</w:t>
      </w:r>
      <w:r w:rsidRPr="008050AC">
        <w:t>] on [</w:t>
      </w:r>
      <w:r w:rsidRPr="008050AC">
        <w:rPr>
          <w:highlight w:val="yellow"/>
        </w:rPr>
        <w:t>insert contact details</w:t>
      </w:r>
      <w:r w:rsidRPr="008050AC">
        <w:t>].</w:t>
      </w:r>
    </w:p>
    <w:p w14:paraId="4AA247DC" w14:textId="77777777" w:rsidR="008050AC" w:rsidRPr="008050AC" w:rsidRDefault="008050AC" w:rsidP="008050AC">
      <w:pPr>
        <w:pStyle w:val="BodyText"/>
      </w:pPr>
      <w:r w:rsidRPr="008050AC">
        <w:t>Yours sincerely,</w:t>
      </w:r>
    </w:p>
    <w:p w14:paraId="5E4A10A7" w14:textId="77777777" w:rsidR="008050AC" w:rsidRPr="00DB6620" w:rsidRDefault="008050AC" w:rsidP="008050AC">
      <w:pPr>
        <w:pStyle w:val="BodyText"/>
        <w:rPr>
          <w:b/>
          <w:bCs/>
          <w:noProof/>
        </w:rPr>
      </w:pPr>
      <w:r w:rsidRPr="00DB6620">
        <w:rPr>
          <w:b/>
          <w:bCs/>
        </w:rPr>
        <w:t>Tenancy Manager</w:t>
      </w:r>
      <w:r w:rsidRPr="00DB6620">
        <w:rPr>
          <w:b/>
          <w:bCs/>
          <w:noProof/>
        </w:rPr>
        <w:t xml:space="preserve"> </w:t>
      </w:r>
    </w:p>
    <w:p w14:paraId="0465BF4B" w14:textId="5A7C6871" w:rsidR="00017E7A" w:rsidRDefault="00017E7A" w:rsidP="00A3283D">
      <w:pPr>
        <w:pStyle w:val="Heading3"/>
      </w:pPr>
      <w:bookmarkStart w:id="12" w:name="_Toc169882309"/>
      <w:r>
        <w:lastRenderedPageBreak/>
        <w:t>Rent review – outcome letter (income based rent plus additional property costs)</w:t>
      </w:r>
      <w:bookmarkEnd w:id="12"/>
    </w:p>
    <w:p w14:paraId="14D358F6" w14:textId="77777777" w:rsidR="00417D55" w:rsidRPr="00417D55" w:rsidRDefault="00417D55" w:rsidP="00417D55">
      <w:pPr>
        <w:pStyle w:val="NoSpacing"/>
        <w:rPr>
          <w:highlight w:val="yellow"/>
        </w:rPr>
      </w:pPr>
      <w:r w:rsidRPr="00417D55">
        <w:rPr>
          <w:highlight w:val="yellow"/>
        </w:rPr>
        <w:t>&lt;Date&gt;</w:t>
      </w:r>
    </w:p>
    <w:p w14:paraId="0B0880AE" w14:textId="77777777" w:rsidR="00417D55" w:rsidRPr="00417D55" w:rsidRDefault="00417D55" w:rsidP="00417D55">
      <w:pPr>
        <w:pStyle w:val="NoSpacing"/>
        <w:rPr>
          <w:highlight w:val="yellow"/>
        </w:rPr>
      </w:pPr>
    </w:p>
    <w:p w14:paraId="603D463C" w14:textId="77777777" w:rsidR="00417D55" w:rsidRPr="00417D55" w:rsidRDefault="00417D55" w:rsidP="00417D55">
      <w:pPr>
        <w:pStyle w:val="NoSpacing"/>
        <w:rPr>
          <w:highlight w:val="yellow"/>
        </w:rPr>
      </w:pPr>
      <w:r w:rsidRPr="00417D55">
        <w:rPr>
          <w:highlight w:val="yellow"/>
        </w:rPr>
        <w:t>&lt;Name&gt;</w:t>
      </w:r>
    </w:p>
    <w:p w14:paraId="29BC6063" w14:textId="77777777" w:rsidR="00417D55" w:rsidRPr="00417D55" w:rsidRDefault="00417D55" w:rsidP="00417D55">
      <w:pPr>
        <w:pStyle w:val="NoSpacing"/>
        <w:rPr>
          <w:highlight w:val="yellow"/>
        </w:rPr>
      </w:pPr>
      <w:r w:rsidRPr="00417D55">
        <w:rPr>
          <w:highlight w:val="yellow"/>
        </w:rPr>
        <w:t>&lt;Address&gt;</w:t>
      </w:r>
    </w:p>
    <w:p w14:paraId="3ACA81B8" w14:textId="77777777" w:rsidR="00417D55" w:rsidRPr="00417D55" w:rsidRDefault="00417D55" w:rsidP="00417D55">
      <w:pPr>
        <w:pStyle w:val="NoSpacing"/>
      </w:pPr>
      <w:r w:rsidRPr="00417D55">
        <w:rPr>
          <w:highlight w:val="yellow"/>
        </w:rPr>
        <w:t>&lt;Suburb, State, Postcode&gt;</w:t>
      </w:r>
    </w:p>
    <w:p w14:paraId="05DF3BD3" w14:textId="77777777" w:rsidR="00417D55" w:rsidRPr="00417D55" w:rsidRDefault="00417D55" w:rsidP="00417D55">
      <w:pPr>
        <w:pStyle w:val="NoSpacing"/>
      </w:pPr>
    </w:p>
    <w:p w14:paraId="6006C82B" w14:textId="77777777" w:rsidR="00417D55" w:rsidRPr="00417D55" w:rsidRDefault="00417D55" w:rsidP="00417D55">
      <w:pPr>
        <w:pStyle w:val="BodyText"/>
      </w:pPr>
      <w:r w:rsidRPr="00417D55">
        <w:t xml:space="preserve">Dear </w:t>
      </w:r>
      <w:r w:rsidRPr="00417D55">
        <w:rPr>
          <w:highlight w:val="yellow"/>
        </w:rPr>
        <w:t>&lt;Name&gt;</w:t>
      </w:r>
    </w:p>
    <w:p w14:paraId="72316E81" w14:textId="77777777" w:rsidR="00417D55" w:rsidRPr="00417D55" w:rsidRDefault="00417D55" w:rsidP="00417D55">
      <w:pPr>
        <w:pStyle w:val="BodyText"/>
        <w:rPr>
          <w:b/>
          <w:bCs/>
        </w:rPr>
      </w:pPr>
      <w:r w:rsidRPr="00417D55">
        <w:rPr>
          <w:b/>
          <w:bCs/>
        </w:rPr>
        <w:t xml:space="preserve">Re: Rent Charges </w:t>
      </w:r>
      <w:r w:rsidRPr="00417D55">
        <w:rPr>
          <w:b/>
          <w:bCs/>
          <w:highlight w:val="yellow"/>
        </w:rPr>
        <w:t>&lt;Address&gt;</w:t>
      </w:r>
    </w:p>
    <w:p w14:paraId="6D693C61" w14:textId="77777777" w:rsidR="00417D55" w:rsidRPr="00417D55" w:rsidRDefault="00417D55" w:rsidP="00417D55">
      <w:pPr>
        <w:pStyle w:val="BodyText"/>
      </w:pPr>
      <w:r w:rsidRPr="00417D55">
        <w:t xml:space="preserve">Thank you for providing </w:t>
      </w:r>
      <w:r w:rsidRPr="00417D55">
        <w:rPr>
          <w:highlight w:val="yellow"/>
        </w:rPr>
        <w:t>&lt;CHO&gt;</w:t>
      </w:r>
      <w:r w:rsidRPr="00417D55">
        <w:t xml:space="preserve"> with your income details. </w:t>
      </w:r>
    </w:p>
    <w:p w14:paraId="62B4D798" w14:textId="77777777" w:rsidR="00417D55" w:rsidRPr="00417D55" w:rsidRDefault="00417D55" w:rsidP="00417D55">
      <w:pPr>
        <w:pStyle w:val="BodyText"/>
      </w:pPr>
      <w:r w:rsidRPr="00417D55">
        <w:t xml:space="preserve">The market-based rent for the property is </w:t>
      </w:r>
      <w:r w:rsidRPr="00417D55">
        <w:rPr>
          <w:highlight w:val="yellow"/>
        </w:rPr>
        <w:t>$&lt;market-based rent amount&gt;</w:t>
      </w:r>
      <w:r w:rsidRPr="00417D55">
        <w:t xml:space="preserve"> however </w:t>
      </w:r>
      <w:r w:rsidRPr="007C5D9D">
        <w:rPr>
          <w:b/>
          <w:bCs/>
        </w:rPr>
        <w:t>this is not the amount of rent you will pay</w:t>
      </w:r>
      <w:r w:rsidRPr="00417D55">
        <w:t xml:space="preserve">. To keep your rent affordable, the amount you pay each </w:t>
      </w:r>
      <w:r w:rsidRPr="00417D55">
        <w:rPr>
          <w:highlight w:val="yellow"/>
        </w:rPr>
        <w:t>[fortnight]</w:t>
      </w:r>
      <w:r w:rsidRPr="00417D55">
        <w:t xml:space="preserve"> is based on a percentage of your household income.</w:t>
      </w:r>
    </w:p>
    <w:p w14:paraId="318F2438" w14:textId="1D6FA236" w:rsidR="00417D55" w:rsidRPr="007C5D9D" w:rsidRDefault="00417D55" w:rsidP="00417D55">
      <w:pPr>
        <w:pStyle w:val="BodyText"/>
        <w:rPr>
          <w:b/>
          <w:bCs/>
        </w:rPr>
      </w:pPr>
      <w:r w:rsidRPr="007C5D9D">
        <w:rPr>
          <w:b/>
          <w:bCs/>
        </w:rPr>
        <w:t xml:space="preserve">Your </w:t>
      </w:r>
      <w:r w:rsidRPr="007C5D9D">
        <w:rPr>
          <w:b/>
          <w:bCs/>
          <w:highlight w:val="yellow"/>
        </w:rPr>
        <w:t>&lt;fortnightly&gt;</w:t>
      </w:r>
      <w:r w:rsidRPr="007C5D9D">
        <w:rPr>
          <w:b/>
          <w:bCs/>
        </w:rPr>
        <w:t xml:space="preserve"> amount payable based on your income and including additional property costs is: </w:t>
      </w:r>
      <w:r w:rsidRPr="007C5D9D">
        <w:rPr>
          <w:b/>
          <w:bCs/>
          <w:highlight w:val="yellow"/>
        </w:rPr>
        <w:t>&lt;$insert amount&gt;</w:t>
      </w:r>
      <w:r w:rsidR="007C5D9D" w:rsidRPr="007C5D9D">
        <w:rPr>
          <w:b/>
          <w:bCs/>
        </w:rPr>
        <w:t>.</w:t>
      </w:r>
    </w:p>
    <w:p w14:paraId="0A5E791D" w14:textId="3D837377" w:rsidR="00417D55" w:rsidRPr="00417D55" w:rsidRDefault="00417D55" w:rsidP="00417D55">
      <w:pPr>
        <w:pStyle w:val="BodyText"/>
      </w:pPr>
      <w:r w:rsidRPr="00417D55">
        <w:rPr>
          <w:noProof/>
        </w:rPr>
        <mc:AlternateContent>
          <mc:Choice Requires="wpg">
            <w:drawing>
              <wp:anchor distT="0" distB="0" distL="114300" distR="114300" simplePos="0" relativeHeight="251693057" behindDoc="0" locked="0" layoutInCell="1" allowOverlap="1" wp14:anchorId="5C6E57A0" wp14:editId="0D7B5B9A">
                <wp:simplePos x="0" y="0"/>
                <wp:positionH relativeFrom="margin">
                  <wp:align>left</wp:align>
                </wp:positionH>
                <wp:positionV relativeFrom="paragraph">
                  <wp:posOffset>470535</wp:posOffset>
                </wp:positionV>
                <wp:extent cx="6157041" cy="2760487"/>
                <wp:effectExtent l="19050" t="19050" r="0" b="20955"/>
                <wp:wrapSquare wrapText="bothSides"/>
                <wp:docPr id="854" name="Group 854"/>
                <wp:cNvGraphicFramePr/>
                <a:graphic xmlns:a="http://schemas.openxmlformats.org/drawingml/2006/main">
                  <a:graphicData uri="http://schemas.microsoft.com/office/word/2010/wordprocessingGroup">
                    <wpg:wgp>
                      <wpg:cNvGrpSpPr/>
                      <wpg:grpSpPr>
                        <a:xfrm>
                          <a:off x="0" y="0"/>
                          <a:ext cx="6157041" cy="2760487"/>
                          <a:chOff x="0" y="0"/>
                          <a:chExt cx="6157041" cy="2760487"/>
                        </a:xfrm>
                      </wpg:grpSpPr>
                      <wps:wsp>
                        <wps:cNvPr id="855" name="Google Shape;36;p1"/>
                        <wps:cNvSpPr txBox="1"/>
                        <wps:spPr>
                          <a:xfrm>
                            <a:off x="2419318" y="552422"/>
                            <a:ext cx="1101343" cy="1047778"/>
                          </a:xfrm>
                          <a:prstGeom prst="rect">
                            <a:avLst/>
                          </a:prstGeom>
                          <a:noFill/>
                          <a:ln>
                            <a:noFill/>
                          </a:ln>
                        </wps:spPr>
                        <wps:txbx>
                          <w:txbxContent>
                            <w:p w14:paraId="712C4B68" w14:textId="77777777" w:rsidR="00417D55" w:rsidRPr="00F214AA" w:rsidRDefault="00417D55" w:rsidP="00417D55">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Benefits we don’t count as income, like:</w:t>
                              </w:r>
                            </w:p>
                            <w:p w14:paraId="4B55D00A" w14:textId="77777777" w:rsidR="00417D55" w:rsidRPr="00F214AA" w:rsidRDefault="00417D55" w:rsidP="00417D55">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 xml:space="preserve">- Education Allowance </w:t>
                              </w:r>
                            </w:p>
                            <w:p w14:paraId="361AE1D5" w14:textId="77777777" w:rsidR="00417D55" w:rsidRPr="00F214AA" w:rsidRDefault="00417D55" w:rsidP="00417D55">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wps:txbx>
                        <wps:bodyPr spcFirstLastPara="1" wrap="square" lIns="72000" tIns="72000" rIns="72000" bIns="72000" anchor="t" anchorCtr="0">
                          <a:noAutofit/>
                        </wps:bodyPr>
                      </wps:wsp>
                      <wps:wsp>
                        <wps:cNvPr id="856" name="Google Shape;35;p1"/>
                        <wps:cNvSpPr txBox="1"/>
                        <wps:spPr>
                          <a:xfrm>
                            <a:off x="123825" y="504825"/>
                            <a:ext cx="1174342" cy="1305916"/>
                          </a:xfrm>
                          <a:prstGeom prst="rect">
                            <a:avLst/>
                          </a:prstGeom>
                          <a:noFill/>
                          <a:ln>
                            <a:noFill/>
                          </a:ln>
                        </wps:spPr>
                        <wps:txbx>
                          <w:txbxContent>
                            <w:p w14:paraId="4D8D0108" w14:textId="77777777" w:rsidR="00417D55" w:rsidRPr="00F214AA" w:rsidRDefault="00417D55" w:rsidP="00417D55">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Any income received by household members 18 years and over, like:</w:t>
                              </w:r>
                              <w:r w:rsidRPr="00F214AA">
                                <w:rPr>
                                  <w:rFonts w:ascii="Arial Nova Light" w:eastAsia="HELVETICA NEUE LIGHT" w:hAnsi="Arial Nova Light" w:cs="HELVETICA NEUE LIGHT"/>
                                  <w:sz w:val="16"/>
                                  <w:szCs w:val="16"/>
                                </w:rPr>
                                <w:br/>
                                <w:t>- Wages</w:t>
                              </w:r>
                              <w:r w:rsidRPr="00F214AA">
                                <w:rPr>
                                  <w:rFonts w:ascii="Arial Nova Light" w:eastAsia="HELVETICA NEUE LIGHT" w:hAnsi="Arial Nova Light" w:cs="HELVETICA NEUE LIGHT"/>
                                  <w:sz w:val="16"/>
                                  <w:szCs w:val="16"/>
                                </w:rPr>
                                <w:br/>
                                <w:t>- Primary Centrelink payments</w:t>
                              </w:r>
                              <w:r w:rsidRPr="00F214AA">
                                <w:rPr>
                                  <w:rFonts w:ascii="Arial Nova Light" w:eastAsia="HELVETICA NEUE LIGHT" w:hAnsi="Arial Nova Light" w:cs="HELVETICA NEUE LIGHT"/>
                                  <w:sz w:val="16"/>
                                  <w:szCs w:val="16"/>
                                </w:rPr>
                                <w:br/>
                                <w:t xml:space="preserve">- Investment earnings </w:t>
                              </w:r>
                            </w:p>
                          </w:txbxContent>
                        </wps:txbx>
                        <wps:bodyPr spcFirstLastPara="1" wrap="square" lIns="72000" tIns="72000" rIns="72000" bIns="72000" anchor="t" anchorCtr="0">
                          <a:noAutofit/>
                        </wps:bodyPr>
                      </wps:wsp>
                      <wps:wsp>
                        <wps:cNvPr id="857" name="Google Shape;43;p1"/>
                        <wps:cNvSpPr txBox="1"/>
                        <wps:spPr>
                          <a:xfrm>
                            <a:off x="1400175" y="542925"/>
                            <a:ext cx="998508" cy="309029"/>
                          </a:xfrm>
                          <a:prstGeom prst="rect">
                            <a:avLst/>
                          </a:prstGeom>
                          <a:noFill/>
                          <a:ln>
                            <a:noFill/>
                          </a:ln>
                        </wps:spPr>
                        <wps:txbx>
                          <w:txbxContent>
                            <w:p w14:paraId="3FC6C9D9" w14:textId="77777777" w:rsidR="00417D55" w:rsidRPr="00F214AA" w:rsidRDefault="00417D55" w:rsidP="00417D55">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Family Tax Benefit</w:t>
                              </w:r>
                            </w:p>
                          </w:txbxContent>
                        </wps:txbx>
                        <wps:bodyPr spcFirstLastPara="1" wrap="square" lIns="72000" tIns="72000" rIns="72000" bIns="72000" anchor="t" anchorCtr="0">
                          <a:noAutofit/>
                        </wps:bodyPr>
                      </wps:wsp>
                      <wps:wsp>
                        <wps:cNvPr id="858" name="Google Shape;37;p1"/>
                        <wps:cNvSpPr txBox="1"/>
                        <wps:spPr>
                          <a:xfrm>
                            <a:off x="1295400" y="1247775"/>
                            <a:ext cx="963595" cy="434036"/>
                          </a:xfrm>
                          <a:prstGeom prst="rect">
                            <a:avLst/>
                          </a:prstGeom>
                          <a:noFill/>
                          <a:ln>
                            <a:noFill/>
                          </a:ln>
                        </wps:spPr>
                        <wps:txbx>
                          <w:txbxContent>
                            <w:p w14:paraId="7FBE954E" w14:textId="77777777" w:rsidR="00417D55" w:rsidRPr="00F214AA" w:rsidRDefault="00417D55" w:rsidP="00417D55">
                              <w:pP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Commonwealth Rent Assistance</w:t>
                              </w:r>
                            </w:p>
                          </w:txbxContent>
                        </wps:txbx>
                        <wps:bodyPr spcFirstLastPara="1" wrap="square" lIns="72000" tIns="72000" rIns="72000" bIns="72000" anchor="t" anchorCtr="0">
                          <a:noAutofit/>
                        </wps:bodyPr>
                      </wps:wsp>
                      <pic:pic xmlns:pic="http://schemas.openxmlformats.org/drawingml/2006/picture">
                        <pic:nvPicPr>
                          <pic:cNvPr id="859" name="Graphic 859" descr="Stuffed Toy outline"/>
                          <pic:cNvPicPr>
                            <a:picLocks noChangeAspect="1"/>
                          </pic:cNvPicPr>
                        </pic:nvPicPr>
                        <pic: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1390650" y="133350"/>
                            <a:ext cx="447040" cy="443230"/>
                          </a:xfrm>
                          <a:prstGeom prst="rect">
                            <a:avLst/>
                          </a:prstGeom>
                        </pic:spPr>
                      </pic:pic>
                      <pic:pic xmlns:pic="http://schemas.openxmlformats.org/drawingml/2006/picture">
                        <pic:nvPicPr>
                          <pic:cNvPr id="860" name="Graphic 860" descr="Money outline"/>
                          <pic:cNvPicPr>
                            <a:picLocks noChangeAspect="1"/>
                          </pic:cNvPicPr>
                        </pic:nvPicPr>
                        <pic: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247650" y="28575"/>
                            <a:ext cx="405130" cy="537845"/>
                          </a:xfrm>
                          <a:prstGeom prst="rect">
                            <a:avLst/>
                          </a:prstGeom>
                        </pic:spPr>
                      </pic:pic>
                      <pic:pic xmlns:pic="http://schemas.openxmlformats.org/drawingml/2006/picture">
                        <pic:nvPicPr>
                          <pic:cNvPr id="861" name="Graphic 861" descr="Home outline"/>
                          <pic:cNvPicPr>
                            <a:picLocks noChangeAspect="1"/>
                          </pic:cNvPicPr>
                        </pic:nvPicPr>
                        <pic: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1362075" y="800100"/>
                            <a:ext cx="506730" cy="485775"/>
                          </a:xfrm>
                          <a:prstGeom prst="rect">
                            <a:avLst/>
                          </a:prstGeom>
                        </pic:spPr>
                      </pic:pic>
                      <wps:wsp>
                        <wps:cNvPr id="862" name="Text Box 862"/>
                        <wps:cNvSpPr txBox="1"/>
                        <wps:spPr>
                          <a:xfrm>
                            <a:off x="657225" y="133350"/>
                            <a:ext cx="601771" cy="415653"/>
                          </a:xfrm>
                          <a:prstGeom prst="rect">
                            <a:avLst/>
                          </a:prstGeom>
                          <a:noFill/>
                          <a:ln w="6350">
                            <a:noFill/>
                          </a:ln>
                        </wps:spPr>
                        <wps:txbx>
                          <w:txbxContent>
                            <w:p w14:paraId="4703224B" w14:textId="77777777" w:rsidR="00417D55" w:rsidRPr="007C5D9D" w:rsidRDefault="00417D55" w:rsidP="00417D55">
                              <w:pPr>
                                <w:rPr>
                                  <w:rFonts w:ascii="Yu Gothic UI Semibold" w:eastAsia="Yu Gothic UI Semibold" w:hAnsi="Yu Gothic UI Semibold"/>
                                  <w:color w:val="00B050"/>
                                  <w:sz w:val="30"/>
                                  <w:szCs w:val="30"/>
                                </w:rPr>
                              </w:pPr>
                              <w:r w:rsidRPr="007C5D9D">
                                <w:rPr>
                                  <w:rFonts w:ascii="Yu Gothic UI Semibold" w:eastAsia="Yu Gothic UI Semibold" w:hAnsi="Yu Gothic UI Semibold"/>
                                  <w:color w:val="00B050"/>
                                  <w:sz w:val="30"/>
                                  <w:szCs w:val="30"/>
                                  <w:highlight w:val="yellow"/>
                                </w:rPr>
                                <w:t>25%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63" name="Text Box 863"/>
                        <wps:cNvSpPr txBox="1"/>
                        <wps:spPr>
                          <a:xfrm>
                            <a:off x="1809750" y="152400"/>
                            <a:ext cx="538293" cy="393424"/>
                          </a:xfrm>
                          <a:prstGeom prst="rect">
                            <a:avLst/>
                          </a:prstGeom>
                          <a:noFill/>
                          <a:ln w="6350">
                            <a:noFill/>
                          </a:ln>
                        </wps:spPr>
                        <wps:txbx>
                          <w:txbxContent>
                            <w:p w14:paraId="763A459E" w14:textId="77777777" w:rsidR="00417D55" w:rsidRPr="00E8118D" w:rsidRDefault="00417D55" w:rsidP="00417D55">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64" name="Text Box 864"/>
                        <wps:cNvSpPr txBox="1"/>
                        <wps:spPr>
                          <a:xfrm>
                            <a:off x="1800225" y="838200"/>
                            <a:ext cx="687466" cy="493050"/>
                          </a:xfrm>
                          <a:prstGeom prst="rect">
                            <a:avLst/>
                          </a:prstGeom>
                          <a:noFill/>
                          <a:ln w="6350">
                            <a:noFill/>
                          </a:ln>
                        </wps:spPr>
                        <wps:txbx>
                          <w:txbxContent>
                            <w:p w14:paraId="3BADD8F0" w14:textId="77777777" w:rsidR="00417D55" w:rsidRPr="00427E2B" w:rsidRDefault="00417D55" w:rsidP="00417D55">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65" name="Text Box 865"/>
                        <wps:cNvSpPr txBox="1"/>
                        <wps:spPr>
                          <a:xfrm>
                            <a:off x="2876550" y="133350"/>
                            <a:ext cx="533850" cy="433998"/>
                          </a:xfrm>
                          <a:prstGeom prst="rect">
                            <a:avLst/>
                          </a:prstGeom>
                          <a:noFill/>
                          <a:ln w="6350">
                            <a:noFill/>
                          </a:ln>
                        </wps:spPr>
                        <wps:txbx>
                          <w:txbxContent>
                            <w:p w14:paraId="1713FFBA" w14:textId="77777777" w:rsidR="00417D55" w:rsidRPr="00427E2B" w:rsidRDefault="00417D55" w:rsidP="00417D55">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866" name="Graphic 866" descr="Piggy Bank outline"/>
                          <pic:cNvPicPr>
                            <a:picLocks noChangeAspect="1"/>
                          </pic:cNvPicPr>
                        </pic:nvPicPr>
                        <pic: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2390775" y="66675"/>
                            <a:ext cx="476250" cy="506095"/>
                          </a:xfrm>
                          <a:prstGeom prst="rect">
                            <a:avLst/>
                          </a:prstGeom>
                        </pic:spPr>
                      </pic:pic>
                      <wps:wsp>
                        <wps:cNvPr id="867" name="Rectangle: Rounded Corners 867"/>
                        <wps:cNvSpPr/>
                        <wps:spPr>
                          <a:xfrm>
                            <a:off x="4562475" y="676275"/>
                            <a:ext cx="1594566" cy="2084212"/>
                          </a:xfrm>
                          <a:prstGeom prst="roundRect">
                            <a:avLst/>
                          </a:prstGeom>
                          <a:solidFill>
                            <a:schemeClr val="tx2">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868" name="Arrow: Right 868"/>
                        <wps:cNvSpPr/>
                        <wps:spPr>
                          <a:xfrm>
                            <a:off x="3667125" y="1285875"/>
                            <a:ext cx="719277" cy="530268"/>
                          </a:xfrm>
                          <a:prstGeom prst="rightArrow">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pic:pic xmlns:pic="http://schemas.openxmlformats.org/drawingml/2006/picture">
                        <pic:nvPicPr>
                          <pic:cNvPr id="869" name="Graphic 869" descr="Stuffed Toy outline"/>
                          <pic:cNvPicPr>
                            <a:picLocks noChangeAspect="1"/>
                          </pic:cNvPicPr>
                        </pic:nvPicPr>
                        <pic:blipFill>
                          <a:blip r:embed="rId20" cstate="print">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5210175" y="1552575"/>
                            <a:ext cx="321945" cy="311150"/>
                          </a:xfrm>
                          <a:prstGeom prst="rect">
                            <a:avLst/>
                          </a:prstGeom>
                        </pic:spPr>
                      </pic:pic>
                      <pic:pic xmlns:pic="http://schemas.openxmlformats.org/drawingml/2006/picture">
                        <pic:nvPicPr>
                          <pic:cNvPr id="870" name="Graphic 870" descr="Home outline"/>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5667375" y="1524000"/>
                            <a:ext cx="352425" cy="340360"/>
                          </a:xfrm>
                          <a:prstGeom prst="rect">
                            <a:avLst/>
                          </a:prstGeom>
                        </pic:spPr>
                      </pic:pic>
                      <pic:pic xmlns:pic="http://schemas.openxmlformats.org/drawingml/2006/picture">
                        <pic:nvPicPr>
                          <pic:cNvPr id="871" name="Graphic 871" descr="Money outline"/>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4714875" y="1533525"/>
                            <a:ext cx="356870" cy="344805"/>
                          </a:xfrm>
                          <a:prstGeom prst="rect">
                            <a:avLst/>
                          </a:prstGeom>
                        </pic:spPr>
                      </pic:pic>
                      <wps:wsp>
                        <wps:cNvPr id="872" name="Text Box 872"/>
                        <wps:cNvSpPr txBox="1"/>
                        <wps:spPr>
                          <a:xfrm>
                            <a:off x="4638675" y="1819275"/>
                            <a:ext cx="451963" cy="252553"/>
                          </a:xfrm>
                          <a:prstGeom prst="rect">
                            <a:avLst/>
                          </a:prstGeom>
                          <a:noFill/>
                          <a:ln w="6350">
                            <a:noFill/>
                          </a:ln>
                        </wps:spPr>
                        <wps:txbx>
                          <w:txbxContent>
                            <w:p w14:paraId="22159637" w14:textId="77777777" w:rsidR="00417D55" w:rsidRPr="00F214AA" w:rsidRDefault="00417D55" w:rsidP="00417D55">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73" name="Text Box 873"/>
                        <wps:cNvSpPr txBox="1"/>
                        <wps:spPr>
                          <a:xfrm>
                            <a:off x="4667250" y="704850"/>
                            <a:ext cx="1326055" cy="801083"/>
                          </a:xfrm>
                          <a:prstGeom prst="rect">
                            <a:avLst/>
                          </a:prstGeom>
                          <a:noFill/>
                          <a:ln w="6350">
                            <a:noFill/>
                          </a:ln>
                        </wps:spPr>
                        <wps:txbx>
                          <w:txbxContent>
                            <w:p w14:paraId="2B16A2D5" w14:textId="77777777" w:rsidR="00417D55" w:rsidRPr="00A546DB" w:rsidRDefault="00417D55" w:rsidP="00417D55">
                              <w:pPr>
                                <w:spacing w:after="0"/>
                                <w:jc w:val="center"/>
                                <w:rPr>
                                  <w:rFonts w:ascii="Arial Nova Light" w:eastAsia="HELVETICA NEUE LIGHT" w:hAnsi="Arial Nova Light" w:cs="HELVETICA NEUE LIGHT"/>
                                  <w:szCs w:val="20"/>
                                </w:rPr>
                              </w:pPr>
                              <w:r w:rsidRPr="00A546DB">
                                <w:rPr>
                                  <w:rFonts w:ascii="Arial Nova Light" w:eastAsia="HELVETICA NEUE LIGHT" w:hAnsi="Arial Nova Light" w:cs="HELVETICA NEUE LIGHT"/>
                                  <w:szCs w:val="20"/>
                                </w:rPr>
                                <w:t>Total amount of rent you pay is</w:t>
                              </w:r>
                              <w:r w:rsidRPr="00A546DB">
                                <w:rPr>
                                  <w:rFonts w:ascii="Arial Nova Light" w:eastAsia="HELVETICA NEUE LIGHT" w:hAnsi="Arial Nova Light" w:cs="HELVETICA NEUE LIGHT"/>
                                  <w:b/>
                                  <w:bCs/>
                                  <w:szCs w:val="20"/>
                                </w:rPr>
                                <w:t xml:space="preserve"> $XXX</w:t>
                              </w:r>
                              <w:r w:rsidRPr="00A546DB">
                                <w:rPr>
                                  <w:rFonts w:ascii="Arial Nova Light" w:eastAsia="HELVETICA NEUE LIGHT" w:hAnsi="Arial Nova Light" w:cs="HELVETICA NEUE LIGHT"/>
                                  <w:szCs w:val="20"/>
                                </w:rPr>
                                <w:t xml:space="preserve"> </w:t>
                              </w:r>
                            </w:p>
                            <w:p w14:paraId="1E7187FE" w14:textId="77777777" w:rsidR="00417D55" w:rsidRDefault="00417D55" w:rsidP="00417D55">
                              <w:pPr>
                                <w:spacing w:before="0" w:after="0"/>
                                <w:jc w:val="center"/>
                                <w:rPr>
                                  <w:rFonts w:ascii="Arial Nova Light" w:eastAsia="HELVETICA NEUE LIGHT" w:hAnsi="Arial Nova Light" w:cs="HELVETICA NEUE LIGHT"/>
                                  <w:sz w:val="16"/>
                                  <w:szCs w:val="16"/>
                                </w:rPr>
                              </w:pPr>
                            </w:p>
                            <w:p w14:paraId="047AE11C" w14:textId="77777777" w:rsidR="00417D55" w:rsidRPr="00F214AA" w:rsidRDefault="00417D55" w:rsidP="00417D55">
                              <w:pPr>
                                <w:spacing w:after="12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Which is based on:</w:t>
                              </w:r>
                            </w:p>
                            <w:p w14:paraId="791AADBC" w14:textId="77777777" w:rsidR="00417D55" w:rsidRPr="00AD3A9A" w:rsidRDefault="00417D55" w:rsidP="00417D55">
                              <w:pPr>
                                <w:spacing w:before="120"/>
                                <w:jc w:val="center"/>
                                <w:rPr>
                                  <w:rFonts w:ascii="helev" w:hAnsi="helev" w:cstheme="minorHAnsi"/>
                                  <w:sz w:val="16"/>
                                  <w:szCs w:val="16"/>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874" name="Text Box 874"/>
                        <wps:cNvSpPr txBox="1"/>
                        <wps:spPr>
                          <a:xfrm>
                            <a:off x="4629150" y="171450"/>
                            <a:ext cx="1326055" cy="407121"/>
                          </a:xfrm>
                          <a:prstGeom prst="rect">
                            <a:avLst/>
                          </a:prstGeom>
                          <a:noFill/>
                          <a:ln w="6350">
                            <a:noFill/>
                          </a:ln>
                        </wps:spPr>
                        <wps:txbx>
                          <w:txbxContent>
                            <w:p w14:paraId="6E62072D" w14:textId="77777777" w:rsidR="00417D55" w:rsidRPr="00F214AA" w:rsidRDefault="00417D55" w:rsidP="00417D55">
                              <w:pPr>
                                <w:jc w:val="center"/>
                                <w:rPr>
                                  <w:rFonts w:ascii="Arial Nova Light" w:hAnsi="Arial Nova Light" w:cstheme="minorHAnsi"/>
                                  <w:sz w:val="18"/>
                                  <w:szCs w:val="18"/>
                                </w:rPr>
                              </w:pPr>
                              <w:r>
                                <w:rPr>
                                  <w:rFonts w:ascii="Arial Nova Light" w:eastAsia="HELVETICA NEUE LIGHT" w:hAnsi="Arial Nova Light" w:cs="HELVETICA NEUE LIGHT"/>
                                  <w:sz w:val="16"/>
                                  <w:szCs w:val="16"/>
                                </w:rPr>
                                <w:t>Market-based</w:t>
                              </w:r>
                              <w:r w:rsidRPr="00F214AA">
                                <w:rPr>
                                  <w:rFonts w:ascii="Arial Nova Light" w:eastAsia="HELVETICA NEUE LIGHT" w:hAnsi="Arial Nova Light" w:cs="HELVETICA NEUE LIGHT"/>
                                  <w:sz w:val="16"/>
                                  <w:szCs w:val="16"/>
                                </w:rPr>
                                <w:t xml:space="preserve"> rent for the property is </w:t>
                              </w:r>
                              <w:r w:rsidRPr="00F214AA">
                                <w:rPr>
                                  <w:rFonts w:ascii="Arial Nova Light" w:eastAsia="HELVETICA NEUE LIGHT" w:hAnsi="Arial Nova Light" w:cs="HELVETICA NEUE LIGHT"/>
                                  <w:b/>
                                  <w:bCs/>
                                  <w:sz w:val="16"/>
                                  <w:szCs w:val="16"/>
                                </w:rPr>
                                <w:t>$XXX</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875" name="Plus Sign 875"/>
                        <wps:cNvSpPr/>
                        <wps:spPr>
                          <a:xfrm>
                            <a:off x="5038725" y="1914525"/>
                            <a:ext cx="139652" cy="109144"/>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876" name="Rectangle: Rounded Corners 876"/>
                        <wps:cNvSpPr/>
                        <wps:spPr>
                          <a:xfrm>
                            <a:off x="0" y="0"/>
                            <a:ext cx="3541291" cy="2760294"/>
                          </a:xfrm>
                          <a:prstGeom prst="roundRect">
                            <a:avLst/>
                          </a:prstGeom>
                          <a:noFill/>
                          <a:ln w="28575">
                            <a:solidFill>
                              <a:srgbClr val="00B05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877" name="Rectangle: Rounded Corners 877"/>
                        <wps:cNvSpPr/>
                        <wps:spPr>
                          <a:xfrm>
                            <a:off x="4533900" y="19050"/>
                            <a:ext cx="1609166" cy="2740466"/>
                          </a:xfrm>
                          <a:prstGeom prst="roundRect">
                            <a:avLst/>
                          </a:prstGeom>
                          <a:noFill/>
                          <a:ln w="28575">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878" name="Plus Sign 878"/>
                        <wps:cNvSpPr/>
                        <wps:spPr>
                          <a:xfrm>
                            <a:off x="5543550" y="1905000"/>
                            <a:ext cx="139652" cy="109144"/>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879" name="Text Box 879"/>
                        <wps:cNvSpPr txBox="1"/>
                        <wps:spPr>
                          <a:xfrm>
                            <a:off x="5133975" y="1828800"/>
                            <a:ext cx="451963" cy="252553"/>
                          </a:xfrm>
                          <a:prstGeom prst="rect">
                            <a:avLst/>
                          </a:prstGeom>
                          <a:noFill/>
                          <a:ln w="6350">
                            <a:noFill/>
                          </a:ln>
                        </wps:spPr>
                        <wps:txbx>
                          <w:txbxContent>
                            <w:p w14:paraId="1FCD38C4" w14:textId="77777777" w:rsidR="00417D55" w:rsidRPr="00F214AA" w:rsidRDefault="00417D55" w:rsidP="00417D55">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80" name="Text Box 880"/>
                        <wps:cNvSpPr txBox="1"/>
                        <wps:spPr>
                          <a:xfrm>
                            <a:off x="5619750" y="1828800"/>
                            <a:ext cx="451963" cy="266663"/>
                          </a:xfrm>
                          <a:prstGeom prst="rect">
                            <a:avLst/>
                          </a:prstGeom>
                          <a:noFill/>
                          <a:ln w="6350">
                            <a:noFill/>
                          </a:ln>
                        </wps:spPr>
                        <wps:txbx>
                          <w:txbxContent>
                            <w:p w14:paraId="7D9F63D5" w14:textId="77777777" w:rsidR="00417D55" w:rsidRPr="00F214AA" w:rsidRDefault="00417D55" w:rsidP="00417D55">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81" name="Plus Sign 881"/>
                        <wps:cNvSpPr/>
                        <wps:spPr>
                          <a:xfrm>
                            <a:off x="1543050" y="1781175"/>
                            <a:ext cx="371469" cy="399959"/>
                          </a:xfrm>
                          <a:prstGeom prst="mathPlus">
                            <a:avLst/>
                          </a:prstGeom>
                          <a:solidFill>
                            <a:schemeClr val="accent2"/>
                          </a:solidFill>
                          <a:ln>
                            <a:solidFill>
                              <a:schemeClr val="accent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pic:pic xmlns:pic="http://schemas.openxmlformats.org/drawingml/2006/picture">
                        <pic:nvPicPr>
                          <pic:cNvPr id="882" name="Graphic 882" descr="Leaky Tap outline"/>
                          <pic:cNvPicPr>
                            <a:picLocks noChangeAspect="1"/>
                          </pic:cNvPicPr>
                        </pic:nvPicPr>
                        <pic:blipFill>
                          <a:blip r:embed="rId33" cstate="print">
                            <a:extLst>
                              <a:ext uri="{28A0092B-C50C-407E-A947-70E740481C1C}">
                                <a14:useLocalDpi xmlns:a14="http://schemas.microsoft.com/office/drawing/2010/main" val="0"/>
                              </a:ext>
                              <a:ext uri="{96DAC541-7B7A-43D3-8B79-37D633B846F1}">
                                <asvg:svgBlip xmlns:asvg="http://schemas.microsoft.com/office/drawing/2016/SVG/main" r:embed="rId34"/>
                              </a:ext>
                            </a:extLst>
                          </a:blip>
                          <a:stretch>
                            <a:fillRect/>
                          </a:stretch>
                        </pic:blipFill>
                        <pic:spPr>
                          <a:xfrm>
                            <a:off x="1000125" y="2247900"/>
                            <a:ext cx="389890" cy="389890"/>
                          </a:xfrm>
                          <a:prstGeom prst="rect">
                            <a:avLst/>
                          </a:prstGeom>
                        </pic:spPr>
                      </pic:pic>
                      <pic:pic xmlns:pic="http://schemas.openxmlformats.org/drawingml/2006/picture">
                        <pic:nvPicPr>
                          <pic:cNvPr id="883" name="Graphic 883" descr="Lightbulb outline"/>
                          <pic:cNvPicPr>
                            <a:picLocks noChangeAspect="1"/>
                          </pic:cNvPicPr>
                        </pic:nvPicPr>
                        <pic:blipFill>
                          <a:blip r:embed="rId35" cstate="print">
                            <a:extLst>
                              <a:ext uri="{28A0092B-C50C-407E-A947-70E740481C1C}">
                                <a14:useLocalDpi xmlns:a14="http://schemas.microsoft.com/office/drawing/2010/main" val="0"/>
                              </a:ext>
                              <a:ext uri="{96DAC541-7B7A-43D3-8B79-37D633B846F1}">
                                <asvg:svgBlip xmlns:asvg="http://schemas.microsoft.com/office/drawing/2016/SVG/main" r:embed="rId36"/>
                              </a:ext>
                            </a:extLst>
                          </a:blip>
                          <a:stretch>
                            <a:fillRect/>
                          </a:stretch>
                        </pic:blipFill>
                        <pic:spPr>
                          <a:xfrm>
                            <a:off x="638175" y="2286000"/>
                            <a:ext cx="356235" cy="356235"/>
                          </a:xfrm>
                          <a:prstGeom prst="rect">
                            <a:avLst/>
                          </a:prstGeom>
                        </pic:spPr>
                      </pic:pic>
                      <wps:wsp>
                        <wps:cNvPr id="884" name="Google Shape;36;p1"/>
                        <wps:cNvSpPr txBox="1"/>
                        <wps:spPr>
                          <a:xfrm>
                            <a:off x="1457325" y="2238375"/>
                            <a:ext cx="1621271" cy="438058"/>
                          </a:xfrm>
                          <a:prstGeom prst="rect">
                            <a:avLst/>
                          </a:prstGeom>
                          <a:noFill/>
                          <a:ln>
                            <a:noFill/>
                          </a:ln>
                        </wps:spPr>
                        <wps:txbx>
                          <w:txbxContent>
                            <w:p w14:paraId="4FDD27F3" w14:textId="77777777" w:rsidR="00417D55" w:rsidRDefault="00417D55" w:rsidP="00417D55">
                              <w:pPr>
                                <w:spacing w:before="0" w:after="0" w:line="288" w:lineRule="auto"/>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Additional property costs</w:t>
                              </w:r>
                              <w:r w:rsidRPr="00F214AA">
                                <w:rPr>
                                  <w:rFonts w:ascii="Arial Nova Light" w:eastAsia="HELVETICA NEUE LIGHT" w:hAnsi="Arial Nova Light" w:cs="HELVETICA NEUE LIGHT"/>
                                  <w:sz w:val="16"/>
                                  <w:szCs w:val="16"/>
                                </w:rPr>
                                <w:t>, like</w:t>
                              </w:r>
                              <w:r>
                                <w:rPr>
                                  <w:rFonts w:ascii="Arial Nova Light" w:eastAsia="HELVETICA NEUE LIGHT" w:hAnsi="Arial Nova Light" w:cs="HELVETICA NEUE LIGHT"/>
                                  <w:sz w:val="16"/>
                                  <w:szCs w:val="16"/>
                                </w:rPr>
                                <w:t xml:space="preserve">: </w:t>
                              </w:r>
                            </w:p>
                            <w:p w14:paraId="725265BF" w14:textId="77777777" w:rsidR="00417D55" w:rsidRPr="00F214AA" w:rsidRDefault="00417D55" w:rsidP="00417D55">
                              <w:pPr>
                                <w:spacing w:before="0" w:after="0" w:line="288" w:lineRule="auto"/>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electricity, gas, and water</w:t>
                              </w:r>
                            </w:p>
                          </w:txbxContent>
                        </wps:txbx>
                        <wps:bodyPr spcFirstLastPara="1" wrap="square" lIns="72000" tIns="72000" rIns="72000" bIns="72000" anchor="t" anchorCtr="0">
                          <a:noAutofit/>
                        </wps:bodyPr>
                      </wps:wsp>
                      <pic:pic xmlns:pic="http://schemas.openxmlformats.org/drawingml/2006/picture">
                        <pic:nvPicPr>
                          <pic:cNvPr id="885" name="Graphic 885" descr="Leaky Tap outline"/>
                          <pic:cNvPicPr>
                            <a:picLocks noChangeAspect="1"/>
                          </pic:cNvPicPr>
                        </pic:nvPicPr>
                        <pic:blipFill>
                          <a:blip r:embed="rId33" cstate="print">
                            <a:extLst>
                              <a:ext uri="{28A0092B-C50C-407E-A947-70E740481C1C}">
                                <a14:useLocalDpi xmlns:a14="http://schemas.microsoft.com/office/drawing/2010/main" val="0"/>
                              </a:ext>
                              <a:ext uri="{96DAC541-7B7A-43D3-8B79-37D633B846F1}">
                                <asvg:svgBlip xmlns:asvg="http://schemas.microsoft.com/office/drawing/2016/SVG/main" r:embed="rId34"/>
                              </a:ext>
                            </a:extLst>
                          </a:blip>
                          <a:stretch>
                            <a:fillRect/>
                          </a:stretch>
                        </pic:blipFill>
                        <pic:spPr>
                          <a:xfrm>
                            <a:off x="5334000" y="2381250"/>
                            <a:ext cx="314325" cy="314325"/>
                          </a:xfrm>
                          <a:prstGeom prst="rect">
                            <a:avLst/>
                          </a:prstGeom>
                        </pic:spPr>
                      </pic:pic>
                      <pic:pic xmlns:pic="http://schemas.openxmlformats.org/drawingml/2006/picture">
                        <pic:nvPicPr>
                          <pic:cNvPr id="886" name="Graphic 886" descr="Lightbulb outline"/>
                          <pic:cNvPicPr>
                            <a:picLocks noChangeAspect="1"/>
                          </pic:cNvPicPr>
                        </pic:nvPicPr>
                        <pic:blipFill>
                          <a:blip r:embed="rId35" cstate="print">
                            <a:extLst>
                              <a:ext uri="{28A0092B-C50C-407E-A947-70E740481C1C}">
                                <a14:useLocalDpi xmlns:a14="http://schemas.microsoft.com/office/drawing/2010/main" val="0"/>
                              </a:ext>
                              <a:ext uri="{96DAC541-7B7A-43D3-8B79-37D633B846F1}">
                                <asvg:svgBlip xmlns:asvg="http://schemas.microsoft.com/office/drawing/2016/SVG/main" r:embed="rId36"/>
                              </a:ext>
                            </a:extLst>
                          </a:blip>
                          <a:stretch>
                            <a:fillRect/>
                          </a:stretch>
                        </pic:blipFill>
                        <pic:spPr>
                          <a:xfrm>
                            <a:off x="5057775" y="2343150"/>
                            <a:ext cx="295275" cy="295275"/>
                          </a:xfrm>
                          <a:prstGeom prst="rect">
                            <a:avLst/>
                          </a:prstGeom>
                        </pic:spPr>
                      </pic:pic>
                      <wps:wsp>
                        <wps:cNvPr id="887" name="Text Box 887"/>
                        <wps:cNvSpPr txBox="1"/>
                        <wps:spPr>
                          <a:xfrm>
                            <a:off x="4686300" y="2076450"/>
                            <a:ext cx="1325880" cy="285750"/>
                          </a:xfrm>
                          <a:prstGeom prst="rect">
                            <a:avLst/>
                          </a:prstGeom>
                          <a:noFill/>
                          <a:ln w="6350">
                            <a:noFill/>
                          </a:ln>
                        </wps:spPr>
                        <wps:txbx>
                          <w:txbxContent>
                            <w:p w14:paraId="19973D2C" w14:textId="77777777" w:rsidR="00417D55" w:rsidRPr="00C052B9" w:rsidRDefault="00417D55" w:rsidP="00417D55">
                              <w:pPr>
                                <w:spacing w:before="0" w:after="0"/>
                                <w:jc w:val="center"/>
                                <w:rPr>
                                  <w:rFonts w:ascii="helev" w:hAnsi="helev" w:cstheme="minorHAnsi"/>
                                  <w:b/>
                                  <w:bCs/>
                                  <w:sz w:val="16"/>
                                  <w:szCs w:val="16"/>
                                </w:rPr>
                              </w:pPr>
                              <w:r w:rsidRPr="00C052B9">
                                <w:rPr>
                                  <w:rFonts w:ascii="Arial Nova Light" w:eastAsia="HELVETICA NEUE LIGHT" w:hAnsi="Arial Nova Light" w:cs="HELVETICA NEUE LIGHT"/>
                                  <w:b/>
                                  <w:bCs/>
                                  <w:sz w:val="16"/>
                                  <w:szCs w:val="16"/>
                                </w:rPr>
                                <w:t>PLUS</w:t>
                              </w:r>
                            </w:p>
                          </w:txbxContent>
                        </wps:txbx>
                        <wps:bodyPr rot="0" spcFirstLastPara="0" vertOverflow="overflow" horzOverflow="overflow" vert="horz" wrap="square" lIns="72000" tIns="36000" rIns="72000" bIns="36000" numCol="1" spcCol="0" rtlCol="0" fromWordArt="0" anchor="ctr" anchorCtr="0" forceAA="0" compatLnSpc="1">
                          <a:prstTxWarp prst="textNoShape">
                            <a:avLst/>
                          </a:prstTxWarp>
                          <a:noAutofit/>
                        </wps:bodyPr>
                      </wps:wsp>
                    </wpg:wgp>
                  </a:graphicData>
                </a:graphic>
              </wp:anchor>
            </w:drawing>
          </mc:Choice>
          <mc:Fallback>
            <w:pict>
              <v:group w14:anchorId="5C6E57A0" id="Group 854" o:spid="_x0000_s1204" style="position:absolute;margin-left:0;margin-top:37.05pt;width:484.8pt;height:217.35pt;z-index:251693057;mso-position-horizontal:left;mso-position-horizontal-relative:margin" coordsize="61570,27604"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BVmLEFIQsAAHlhAAAOAAAAZHJzL2Uyb0RvYy54bWzsXdty&#10;o0gSfd+I/QdC79OmKK6adk+43dveifDMONremGeMkEQ0olhAvuzX78mqAkkI32TZsmUexgMFFEXq&#10;VFbmyczqz7/dzFLjKi7KRGSHA/bJHBhxFolRkk0OB/+5+P6LPzDKKsxGYSqy+HBwG5eD37788x+f&#10;r/NhbImpSEdxYaCTrBxe54eDaVXlw4ODMprGs7D8JPI4w8WxKGZhhdNicjAqwmv0PksPLNN0D65F&#10;McoLEcVlidZv6uLgi+x/PI6j6q/xuIwrIz0cYGyV/FvIv5f09+DL53A4KcJ8mkR6GOEGo5iFSYaX&#10;Nl19C6vQmBfJWlezJCpEKcbVp0jMDsR4nESx/AZ8DTNbX3NSiHkuv2UyvJ7kjZgg2pacNu42+vPq&#10;pMjP87MCkrjOJ5CFPKNvuRkXM/o/RmncSJHdNiKLbyojQqPLHM+02cCIcM3yXNP2PSXUaArJrz0X&#10;Tf/1wJMH9YsPVoZznQMg5UIG5fNkcD4N81iKthxCBmeFkYwOB77jDIwsnAGoJ0JM0tiQ9/3K3V9z&#10;Rp9Fo8DtJC+juvkqIIGmvURjh9gsmwWcYRpAQI5j2Zal5FNLkDGTcZsrCTLT9jzPpzsaOYTDvCir&#10;k1jMDDo4HBRAtQRbeHVaVurW+hYaQCa+J2mK9nCYZisN6JNaINlyqIZLR9XN5Y3+/PobL8XoFp9Y&#10;5tH3BO88DcvqLCwwM/BLX2O2HA7K/87DIh4Y6e8ZfgoPc5Gm1/JJsXxyuXwSZtFUYBJWA0MdHldy&#10;SqqxHs0rMU7kd9Ho1FD0oIEA9SO8AhTcbig4m0OBWdy3gDBCAiYKDuWPtECCZ3Pb0kjgphMwd1dI&#10;kC9eiP9jI8HrRILNn4EE2zSZp6FgW0EbCkHgOyZ0BmlVbgamFewKCFKb90BQqwN+ka7VwXsGEKzA&#10;ARakTmAWKf+WUghc7gQACiEB2sHkO1MJclV680jIk2iI/7SthKM1O+FhmxJPVXNa3JRdOntUH7Ow&#10;+DnPf4FZl4dVcpmkSXUrTVQs1TSo7OosichCoJNlkyNoQKXNUN9B0yguIyyK59UcVuzIuBC3hphX&#10;aZLFpAnqPlSPsBCS6FREP0sjE8fTMJvER2UOK0FbJwert8vTleFcpklONgMtwHSsPxzvb9mZHbJT&#10;Nuw3Ec1ncVYpo7yIU8hAZOU0ycuBUQzj2WUM+6r4fSTNpXBYVkVcRVN64Rgv/oHBKkOmuSBHuRgY&#10;fcIdFhbjgek6eg5xznG4sq7aNkxUXJZTyOYWl9c3ta/kuNRI5CEGpn4PHLwf1LmQh1ZlNeqoSaPu&#10;D/hqe4I3rrDQwGoLeIOaruFm+U5bYdumw4AwiTaHe74tFfoHRxvchjba0KTR9m8xi/dDuem1e5tg&#10;Y9y1TG0p+jAaYSusKDfHdL0abjbQqOC4VbjRmv/y/pYLx0dh5IIcIvjWho82fCy9/4lOt+t4lva0&#10;WMeK4ML49jRpYTPHdaSW2FRoLY/buAYtQovQk1xvaeAvWVeFwOoNNbLugqMRhFv1F/6MU4GXCX00&#10;MOBV/6+rne7HWo6r3e57wGxaIJX7bkN2OFHuu76i3Hd9JZvPjgX4NAgQo5OHdH+V1ofjQsz+Bi93&#10;RG/Fpdrfj6qiPjlWHr8BZi+Kj47kbcp0Os3OcxhcTIqPaI2Lm7/DItfcRwVs/Clq9iYctigQde+b&#10;4hFcUDtruJZ42wDXzDcDrzZ1QCataQMQDIHmkngAMsGmCbRLYAdSX/XADqu9A7bdAWyJt82AbdYa&#10;2weI28B2fc92wchJGz4AN/YsG34bGjtoiF9NlvYam/TuPmhs0C1rGluadhsA2/LhLNQau8MUcTgH&#10;1VfzOxzE3841dmN09cB+LVOE2I33xR8soiMNf4Am7dGdJZPJrfE1zH7uh1+nQ5rb9OsskFbkrFEw&#10;yHXdNRbBc61aLcDFM0EBP8OQ6+SsSJm9glvXBE+I4wM1mcZD44eYZyOwmseiyJA7AEevCTNoR0+7&#10;fXcwfrbjgoTRwoOk2tJjToBbtLlgmb5tManU7jGEaUQ0Qul2tLwKir3S2laKNBnVPKlMUYiP08K4&#10;CuEMVTeWfDSdz/4QI9VGQVHtrqOZwuHyVrjxqhnDaXqRVvrKCx4Vuy2r2zSmsaXZj3iMKC4i0mog&#10;Tc/qpWEUgZ5VXlU5DUexanbuHIvskHpW/KzuW3dA6RmLb6/7VgjV99OjsczAaAamXOI7BqYebp6Q&#10;bxZZ1Tw8SzJRSBG3OkjxVfrN6v46wK1EsyvXg7v0K3f51PqK8qlxS+9Pj7qyX2onXxtddYqG2wTh&#10;jopCXEOZJJNpBRXSxKcepUI4dC6rKSLQuH5bh3gssDwoL/I4HG5aqv97NAgNQw5pUxWiplGtqHpd&#10;0OuCmlB7f9za+zNo18Ow7l6HYY0IeZkVMt3yIskqWkG3G5V1LCS2aRuNIfFtLVDGLQYrTSlYzhh7&#10;HqXTaeK+OxR6ZA6o/MParaKmPQyUvTj8sL7zBn7ElLcCZ5xyMWv4UV7NsxjFPYHfepyWwmT7mBXw&#10;0vizPYZUaOWiMpB8UIBKx9bZntwBp425TfYlt23ffK8evtcRuEUbFpQN6FLb5SADtNh8MsFbYrMd&#10;hpQ4JTYLQt196BbxNv2tPV/6Wnzp63BXXkfoFm2bItv1JKWH+Y58NCL9pc1V6wPGLdek+gNSCD4S&#10;PfydJyUETTRvj5HdLkL4ACkJXkfkFm2b4toKyHYnIpth0bsX17YJ0qWm6+r6orp2ZZPylo2SbRSZ&#10;viti8JWSbT4irqE9lfd0ls5L4zyZZIbm9ZZMEQ3zO0ILjsl96GkFZ/xUa3Ybso1dpy7SMenHpIlz&#10;Ny+IwsUpDWdTVrC6qedLzwj2jOD7ZQRfyWRr4tL3hRu9prztUbECtbi17DXu2Awrn/ZEUPlqKXPp&#10;bk2Aat6HY4wrxZu0uqkUc8nOrYQfi8llE3w0za+LjKglNYGxdNR79jHDQR8zRDLwx8nBpTieMgzu&#10;1QpPTULgyOHQhm+g5x9i3rq+nSFpgzU5CJ5tUv7ivZbCdvVDV4i+I7bYq4g+raBP0x/42HShw3d4&#10;Wk6B49i8yfUkjdCOOfS+AzlKfWYR1e1sXq3TZxZhx5FWYfKTNsC5I7PIa1IAFhVoaNuMFkMRKEep&#10;juIRfMtH0h/1tLAP3mAgo/GK9pju/ZA1aD6s1HZFA9o2RLbLFjVoDyIbuc0I191v9z6QdrvmEj+5&#10;ujJoLPse2fsVovObjIUlyheNq9DWZ3dQvgxmG7lvKoLhM8pawhMLVc0R1qBkMBmqD4IA+3PcC+jn&#10;Ur4PJoIuUTxLKeSrid5qhEt39p5e7+m9bU/v3aXr+U3qy0mdrkdNOl/qNA5/3hoXYb4fRVCkAF82&#10;ZRSbW5h1Tr6FAh9i11YVsR/4KChXilgd36uIi3sti/3I2UOaiLbtFhhEU41Bqkq4nKeX+4FBRvGW&#10;lwUhEtDqtGXL8mURzyoGUXvGdZoOcvjoeNsYfJ1Qmd9kgWxtr1OEyz2ug+cWNrukBNwV4TEXlXjN&#10;ziscSY/bLHcmm61xFrrNnWavU1VnvZQDUr7JvU7f35LY5GAs1BGaanXUL4m06Z1ceR61tx0yh2Xq&#10;OvkmmFBYHdtLIsOOdrU6UsfbVkfvD4NNEsACg4vi9NN+SZQ7Lz4BhCb2FdNcpoW9qnWpzsJBxiam&#10;lKgt7TJ9vG0QvtKa2ASKFxSw2tCc3v/ETchs13e5DhBjDze3KzXSATGs5UZbCcrJjZVrd6mRDd+9&#10;C6ZsZRtxHeZQ+5DpK6pmWl/Zl7ppudE99veXWYQT5UjSPyCwfI7j5X8x4cv/AQAA//8DAFBLAwQK&#10;AAAAAAAAACEAASf1ntUmAADVJgAAFAAAAGRycy9tZWRpYS9pbWFnZTEucG5niVBORw0KGgoAAAAN&#10;SUhEUgAAAYAAAAGACAYAAACkx7W/AAAAAXNSR0IArs4c6QAAAARnQU1BAACxjwv8YQUAAAAJcEhZ&#10;cwAAOw4AADsOAcy2oYMAACZqSURBVHhe7Z0/yHZLd5c/xCJFCgsLixSijYgQEQJ2BrSIFmpnk4CC&#10;RQIKFkE7EVJoJ/4BCwVBCzsFGwUJgSgYCChqYaFgYSEYgoVFiBa6L88Zz/7uM/ez1syePXv2va8L&#10;frznvO/z7Hv/mVlrzVpr9v0DERERERERERERERERERERERERERERERERERERERERERERERERERER&#10;ERERERERERERERERERERERERERERERERERERERERERERERERERERERERERERERERERGRW/DbNv3k&#10;pj+96a9s+vub/u23+qWd/smL+Fl+T9aG5/v7N/F8//omni/Pk+f7X77V//hW/Hd51vzsn9zE74vI&#10;B4HhxoBjBJj4/+egOA6G5S9swtjItfAMRj5fjuHzFbkxe6Nfm+QjxWdgLGQeM58vYoXwOzeJyKKU&#10;9M4so1CThuJceL6kbUZE+j0iXcQ5iMgiYPjJ+V5p+F+FoeCcZAxXO/ZXcS4+X5GLWc0wvIpzc0XQ&#10;D88XZ1q7tyuIQjLFYxGZCFE/hbrapFxR1gja4PmSTrsq1dMqzlVEJkBUSORVm4gry9VADjpvVl7V&#10;vRPnbNeQyEmMjAo5BsVEjkcul2U8jmUv/o5/o9tkZOHR3PF7WCmNuM8YY1JHrBJ5xhyXZ4qBRjzb&#10;/fPl50Y5HY4nIgM5mvLBqPD7xQj0wnlgOI6mn3Ao8h0jUnrcU4zv0eeLU+BcjjgiV3sig2BS9hYC&#10;MQpEfxzjDDh2b+R4lhPgWkuUy/kRAXP/+DzE+aLXXbGIv+dn+PkSQWNUORbO8wyOPt+jRv8ruG4+&#10;o/bZkbifZ407kUfQaxyYtGcZhRp8Vk8Ey3kegc8lYsXIF6Ne+5yR4jOKc8DBHLnPn/58dQIinfQY&#10;B4wgUdtVYChajXDWCXA/iMIxuvzOiFz5SPGsiMazK4We58s1n7mii+D5MsZq5/ZO/LyINNBqHDAM&#10;GJ+rDMMrGKnaeb7TOydQjP7RnPQV4vm9K3j3PN8rDf8rrc9XJyCSpNU4MLlmpgOycE4Y9to518Q1&#10;w52N/ju9OoOWdMrKz7dlNZBd6Yk8mpboCkOySlT4jhYnsGJqZ7Ra7gcGdvVumhZnphMQ+QKiqqwB&#10;vIPxL7QYCfWNMJaf+HyvrFGJLAuTPRsd0vVyF+NQ4Jxr16K+rzs590L2+RLgiMgLFHFrE+ZVdzT+&#10;hRkrAQxMadXkXpFSK338iFUWIrXCfUT8N+Lv+Rl+HvG7PBcc84wWU3RH41/IOgGuUUS+JZv6uavx&#10;55w599H5fY6HcS7tl9zHs+8PjgLnUBxD7byOint1V7JOnmcl8ngwWJluitGbajgWRpMoF4ODMSsi&#10;emYiF8N6BIzlqOh5b/BnGPssZzgErvVdG2mGr54v4hmX5zv6PmbHs8jjYZLXJsheGIOjhhiKUcC4&#10;t0bjr62MEXxOS5vgOxWjjyFbxeBHcJ+4X7XraRX3MBstl+fbs9pqfb5fwSqp9hmv4pmKPBqMW21y&#10;7DUiJYBhGBGJR5EpRqjHAO11R6P/Dq4h84wjRWNglMNFIxwBx6gdey+eM85C5JGQOqhNjL2Y1EeM&#10;4EjDsFctMuX/j3wWBoG0xCcaBZ4hzqB23Vm9u+ejVht71T6rlYzjcxUgjyWauBhEDHgvTK4jkXhG&#10;RKZHo35+7xOi/Sxc65HVGE7y6D3P6oiB5hxrx9yL8xd5HES50eTFQfSCkagdcyV9SpqnF9Ikowrk&#10;ZypKP30Fv1s75l6jag8ityFjoHuj/8yku1JPi/gjjq4IZqg3GMmsAo4EOiK3g0kRTXhysD1gTGrH&#10;W0EYfpyThr/O6qu23kg9szfAMSGPgci+Ngn2whi0QtGuJSfMz5KG4bOY3JxX2QHLpB3RvVLEsY4W&#10;FZ8A9yi7mSrS/vnybDk2Ks+4p3jcsyrNjHfTQPIYoiididsaEfHz2Q6clkj8qEHis5zc7WCkuXe1&#10;exqJ3+OZZcdQy6qRY/cQrXhNA8ljiCKvnqJbdhL3tvdlWlZfRfRpn3c/GPCeKL3H4fJZ2RVfz+o0&#10;Sm/1OhaR2xFFQxjbFpi8mSIiEzwbFe7BiLcUKZnMOKSez5Lv0xKhI+5/j5OHzGqP47c69kwayGBB&#10;Ph4mZm3w79U6ETIGgsh/hvEfsYFIvg/3NJviQ0ecQGYl0LoKYOzVjrMX41jko4lSKT1L4WjC9hqD&#10;VuPfu8KQPNk0Dep97hlj3TNOIwfWk/oUuRVRLrS1GJaZrD0521bjb3vnPLjXtWdQE4a6J7WS+YzW&#10;40bHtBAsH8/oAnBmRdFqmPn5lkizx8HIMaJAYi8ceSuZwKI1ZRON1Z7zFLkVkWFtLQBHRTv+vZVs&#10;5wnOxRbP68gUVosYd61EY6s1YmfFUDtOUU9aSeRWRHnQ1o02kbFudSjZjhMma+uxZTwtTqA1GBgd&#10;sUcOAJlGlI9mtAOIjteSp20x/kb+69DiBFqeGwXk2jGKWiN2HYA8ntEOICrUZh0Ak50JXTvGXhr/&#10;NWlxAtkxlqkDtKADkMcTGezWtr3IaGcmFD8TOaYijf+6ZJ0AYyY7Lmq/v1eLwR59PJHbMdoBRIY7&#10;c7xsW6EbddYnytsXZQq4kcFuTQHpAOTxjHYAUVdRtNwnoq/93qta21PlOjKvc0BRET9yJgQfLWRS&#10;QCIfzegaQBS9f2W4mZCZvD/nbGR2LzIpPZ79VzWiyJG0tpYS3NSOU9TaVSRyO6KIvTXNEkXwXy3T&#10;M/3+/H7rqkSuB4edce5fGfFotdq6KozGauuKQuR2RBF76+aaTF61VrjN5IoxIFGaQNYlWxSujY9M&#10;arB1bERjv2ezmsitiLbwfxWxvyOK1F6PidPIpAh8xcP9yezteB0fmdRgzziNVpytKwqR25GJvFvz&#10;7VFkhfYri8x7ZMz7fw4ZZ7/fJZxJDfYY6yhQcbUpH08mZdOac88cE2H4s4Xf1mK0rEum+wYx7rIr&#10;htYxmjmHrwrSIh/D6OIaZN8OmYkGXYp/HplVYjQui3rGR+RYLADLY4gmY09+lVVAdgJ/JY5h6ucz&#10;GTE+GJs9kXrU/WbQIY8hUweodWZEZI4byTzs55LtCvpKPY0BUf8/ctzJY8jk7FvbQQuZpf479X6m&#10;3IdMgfedeqP0zJg0/y+PIrNdv3dS9E5yC7+fT6YYW1NvVxi/EzUdGHjI48ika4704Uc511c5CZ9D&#10;a4BwpCU401Vk+kceSVSU6y24FVomutH/c2hZBRBI9Br/TPRv9488lkx0dHR7fCbVZPT/PDLjgtx9&#10;r/GHzGf0NDuIfARMrtqkeNWRSZJJNRn9P4/MKuDsccfq4IiDEbk9mQ1cR1JBURrIJfhziVKQvStD&#10;jDrjqnbMvY7UuEQ+AiZLZoNOz2Tk2FEO1kn4XDJv/OwJPDJtn0b/It+SmYiImkEL0TL8yMpC7g8G&#10;uDYu9modc5m6Fmo9rshHk1kyo5aJE6V/LP5KVKhtaULIGn/HncgLLa15GSeQSf/Yfy2Z1zRkVomM&#10;yWi8IVM/Im/IdE4URU4gk/4RgagGFY21rPFHBh0iXxClbfb6amJG3UUuw6UQpYH493e0GP/edwmJ&#10;PIqW1zjws7UlehTVuQFHCj2rRdI4mW6fIsajqR+RJC1OAO0Neqa7w+4fKbSOFzYOZlqXi3Agrd8g&#10;JvJ4Wp0AnURM1Ciic/OXvJKpA+AoMq932IvjGmyIdMCEy7aH7hVN5itzsVzTT2/iHP7lpl/d9Lc2&#10;/dlNv2PTp7Pq9UfpHMZUNtdfVAISEemk1wl8pas6MX5m07/aVDsn9O82/dym37LpE1n5+qNVY6s0&#10;/iKDGO0ErsjH/sKm2rnU9A83fRqrXz9jrHYuPWKscjwRGUhr/vWdZkdmf2bTb26qncs7/fymT+Eu&#10;1187j1ZRt9L4i5wExbjaxMuK6GwmrDZ+ZVPtXL7Sf9r0hzfdnTtd/5FVJvWBr/aliMggMCq9k5UI&#10;bSZ/flPtPDL6a5vuzp2uv6Wvfy9Wpkb9IpMh4mrpx0azO4D+zqbaeWT0TzfdnTtdf+a7KfYiCPHV&#10;DiIX05IWmr0D+Jc31c4jo/+86Uc23Zk7XX+2E6ike4z6RRaByZgpEs+O2P7jptp5ZPQbm+7Ona4/&#10;cgAYft4hZXunyKJEL5Ob7QD+wabaeWT0i5vuzp2un1c81M6jaHYDgYg0Er0+YvYXwP+lTbXzyOhv&#10;bro7d7p+IvvaeRRRbxKRhYm6g2Yv33/fpv+9qXYukX5q09250/WTRqydRxEpIBFZmKgr6Ir87V/e&#10;VDuXr/Q3No2CVQ+pLwqXdEFRK2GlhLNEpM34O7pgEIXykSulq68/iw5A5OZEDuCKzo3fuomXntXO&#10;pyau4ch58rsYfIw6Rqv2GVnhHI52vMy+/iPUzmcvEVmYyOBdZVh+9yY2Nv36ptp5of+16W9v+vFN&#10;rRSjT0R/1Oi/E6uG3jbas69/FLXz2ktEFmbFFcCeP7jp727CUJfc+H/YxAvQenLee8P/eq1nCQfT&#10;6whGX/9IuJev17qXKSCRxYkM4UrfzMQmpx/95j+bwVj17IQerSM7q49c/xnYBSRyc6I20JUcQC9c&#10;Q3SdM4XT/ZT7Wru+Iq5TRBYm2gg2ex/AaDj/s3L8R8WK5M5EDgCnKyILE70OYvZO4FGQ8ul9W+VM&#10;cf/vCs61dk1FBBcisjCRkbxjlIrxj1Y2kYheuTdcf+nzJ+JFOEX+ruwDOJpeIlXCOd8N7kHteoru&#10;7NxEHkH0Sl/+/U70Gn/SRPweRq3XGOMYelcdd8yX4xxr11J0pOAtIhPAaNUmb9GdlvEY7iil9SoM&#10;P05udATe03F0t5x55Gh7W19FZBJRK9+derlbom+uCyN9duolipJfdScnEDm4u9aPRB4DBrA2efc6&#10;20iOoMXQzm7D5P7xmbVzqekuqZOou+qK90iJSCNRJDfTWPaAoYmMURHG9SqHFtVb9lr9nnN+tfMu&#10;chOYyE2IuliIrlcmW/RtvY4f2/Szmzj+/9z0Xzf96028hqF3f0TUOlm0ugGNakd3q2eIPJYod75y&#10;O19kiIpa0yp/ZNOvbaodqwjH0JPmyKarVi6iRquZu6SxRB5PZERXLQRnc+utxggDnf1Slv+2iZVC&#10;K5l0EPd91fpLtGq0A0jkJmBkapN4rxULeplIGkPVYkT/xKb/vql2rHf6x5t+16ZWMqmrFSPpu44X&#10;EXlDVAhesQ4QRaFE0C25er6IpaVbZ69f2NRKxpCuuPqKVox33NQm8miiOgDR6kpEXSioNXr+45tq&#10;x8nolzf1kFnFrBZNR5vtzP+L3Iy71QGiHHpP/vwvbqodKyNqBj+xqYdo9bVaET46X8aSiNyITDqi&#10;t/XxDKL0T8+K5R9tqh0rq5/e1EO0+lrJ+WbaWM3/i9yQyKiuEolm0j89Uejf21Q7VlZ/dFMPdyqq&#10;RukfxpCI3JDo9b5oBUMURaG9m6h+blPteFn9gU29RGmVFdoqcVSsRmrnV0RqTkRuSCYSXaEbKHJU&#10;vSuV37OpdryMfmNTa81hT5QGusN9R6u/wkJEviBa4q+Qj446Z450ofzqptoxI/3VTUe4w87aM+ou&#10;IrIQUTcQujoNFDmpI+mSP7Tp32+qHfed/s2m37vpCNF9v9q4nlV3EZHFiPLRVxsjPr92XkVHDVHG&#10;CRbxkrif2nSUyMBevbkq06l0JAUmIosQTXZ05SogSkWMaFf9U5v++aba8Yt+cdMf2zSClR0Azzoq&#10;/q6QohKRAWSKwVeuAiIHNapgyqshfn7Tv9jEq6A5NsXef7bpz2367ZtGEXU2XdleGaXckMVfkQ9i&#10;5UkfFUzPakX80U0/8s1/DicqbPd2Nh0lk/u391/kw8hM/KtWAVE74tU1ih7O7Gw6QiYQWGmHuIgM&#10;Iiq2oitWAVGRdqVXJ2SJ7vUVG8Eyr30w+hf5UCj+1Sb9Xr27bo+QqVGssGM5C9cTFVlnt1hyTlGx&#10;HRn9i3wwmRTAFemJqFX1Tq8kiNI/V7RYRnUWdMdUm4g0kFkFoNmpoKgT6E5poCjSnm1oM22fyOhf&#10;5AFkVgGzU0GZIvUVefNWMpvOZqd/Mqkfo3+Rh5DJuaNR/fdZojQQUezKtQDua/QVlLPTP1E6CnFO&#10;VxT/ReQisq9HmJkWiNJAaOVIdbU8O0Y9k/q5U31FRAaRSQ3MjLqzK5PZKZQMGWPLv89yqNzLaEWF&#10;GAMzVyQisghZgzvzvTWZKBqtVLDMRtqzuqt4rqw0auewF+ds6kfkwWRTQTNTF5nIFa1gvLLGn5+Z&#10;FWlnUmnI1I+IpFJBaFYXDtF97fNfhVG9Mh3EeWad1ayCeqboi0z9iMj/A0OQiWLRLCeQSWEUzd64&#10;xv3iM7P3DGM7A55NdjVi6kdE/j/ZqBvNyL9jZKOWyr342RlGjc9ocU6c14xIm2eSNf4rFtFF5GKy&#10;9QC0ohNAGOczzo1jtkT9iJ+d0UGVrUOg2Xs7RKQRDB+GA6PDsp5iHcYH44bYycvfIf59pMHL7BIu&#10;muEEsq8xeBVpF+7Nkeib38UpZmske3HOM+5Pi/EflSor94XjMV64PzhqxLkg/o6xWsbpjHshcluY&#10;VEyS1ihzrzLhjqZCWgzeLCNX++ysuB7uK+fKsWpROfeff8OwcQ+LMasdLxK/NyPNwvVkz/FIKqqM&#10;zaP3BTFGWYX0novIR8HEIoo6Mqlq4njF6LXC5GSi145b04y0Asa55Zwy4h7RxTPy3nOOPfe8Fe55&#10;9ry5xlaDW4z+kYAkEs5gVlOByFIwuUYbtK/UOtmIkrMtjojocAYYpNrnryBWGjMi25Z7wDPMrghn&#10;GP2amAc6AnkETMaWPPsZyjqD1pUABnAGnHvt868SxnLGKojn0TJ2MP5REZpjkq46YxXaKsZldL4i&#10;t4SJNjuyyijKybY6AX52xiRewZEinF42wj4Cn8Gzqp1DTV8Zf54pTpRzX208olmrSZEpMOFaJu9V&#10;wiAw+V4NR6sTQDMiYrjKEcwy/ICxbjHUNSfM//NM+LcVjf6rZq0mRU4FI9GSS19FGAmcFg6BvHCP&#10;E2AS83szmOUIZhp+7l3rNfGMOD+Ewef3W5/bKqo5MpHbgOHsjbb4PVJGGGAiQCY0k4E/ydki/n5m&#10;WgnjV/v7r8S5zWiJ3DMyp80xcITc61nODBg7PYED5ztjPJT7gpPhXMv45B7xZxmfjN8jq18+h2OL&#10;3IrWZTsi4mHCMOBbjQ2TsCzxa8e+WhjkK6K5cl/4fBwY96dmWHlW/BvGqqx8ep7DUfi8FWtFiPtX&#10;7ksPxTHXjh1JJyC3gcHaMoExSBipUcaG43C8noj9bGHcVoH7VKLWq1nV8B81+jW4562OgPuywnMS&#10;+RIGaTYKZ1CPNPzvWM0ZcN2skOQbetM9Z4hnw1hhzJwddXP8lhUr5yWyNNl8JwP/ipTIkWX4aHEP&#10;nuwIMPwtBvAs7Y3+FVE2K5/aedW00gpS5IdgAtUG7auYbCssZ1dxBk9yBDx37vvVhh+jT7DCfV9h&#10;LHIetfOsifsnshRE80yq2oDdiwhmhQn3CpOKc7s6VfSpER7PnFz6VakexiZOB4fPymPFMUhKqHbu&#10;r+JaRJYiE0nzM3cBh8CKBoN8RbRaotM7g5HF2PLcM8HBSPHMruxm6oX7VbueVz05dSiLkYlcmJB3&#10;mYTvKE4Bw8L1zIpm7+QMZhp9jl8i+2LsV43uWyDoqF3vXq4CZBmi6J/BenZHxdWQAsP44CQw1hgj&#10;xL0Z6Sj2hm4FMLY8Wxwj6bNRRp/jcO8whhybe8o181l3iuh74TnX7stergLkcpiUtcG5Fwbr6WDE&#10;zlgx7B3CjK6qEuGPNvhF3COO/ekGPoLrr92fvVwFyOVEkQoT+umTec9ZjmCvfUqkRM4lesZJvD4P&#10;/h/xbyXC3q9kOBbHHG3s99Lwfx/ufe1e7cU9E7mMyJg5QOtgXM92BHcQjkXDX4d7Urtne+GcRS6B&#10;SLE2KIuM/mOItJ/oCK7ceHUnolWAaSC5jGhw8u+SA0dAwfPMNMvV4too7D6hiDuKzCpgRu1H5HtE&#10;m6aY6NLOJzkDjf5xTLPKckSRCbldOc4dnYFGfyzRvgDrADKdqP2TQStjwRmQVjuj/fKIOBfOiWeu&#10;0R8Pz71234u4/yJToYulNhiL3KRyPhjavVOYUUzG2JQW09JaKucSrbaRyFTIO9YGYhGGSa6Be196&#10;+BHpGISTKI6irCD4E/F3Zf8AIppHPGeEsTeyv47yvN7JZyNTiRwABkNExhCt7lyJyVSiwpStaSLj&#10;YHVWm2dFBlwyFVIKtYFYpAMQGQepu9o8K9IByFSiFYBLUpFxRCkga24yFYqLtYFYZEQiMo7IAbji&#10;lqlEvcnuThQZA8a9Nsf2EpkKEX5tIBaxQhCR45BOrc2xInfdy3SizSksWUXkOFG6lQKxyHRqg3Ev&#10;85Iix4k6gOjIE5kOO0ZrA7LIOoDIMaL0D7IDSC4heh+QS1ORY0TpH14R4Wsg5BIyL6lyP4BIH8yv&#10;qP3TV0HLpUT5STsURPqIon9k+kcuJUoDIQepSBs0UERvADX9I5eTSQPZEirSRvSqFcTPiFxOZqlq&#10;QVgkR/SqdWT0L8uQKVYhIxaRryGlGqV+kDvtZSkytQDEz4nI96FjLmP8CbaM/mU5MqsAZPQi8sPw&#10;bq2M8UcGUbIkmV2LRdYERL6J5DMF3yJf+yBLE70mei/2CPi+IHkqBEzR61T2Yr6Y+pHlib4u8lVM&#10;glGOgEnFRCnL6ZHHludQInPGEWLFOmo/C+OxHPt1LryTeX+5FS2RTRGO48g3ib3Lo/J3OgHJgqF9&#10;N36POAHGZ6vhR/z8kXkhMh0mEZF4bUBH4vcoFLca7a9eS2HuVLJ8lcbEGLfAPGAs984FPs+d9HJb&#10;WgpcNRGJZboecBa13y9yN7JkiVKY0XjE6GO096nIHvH7vkxRbk9mp3BGOAN2SdZyodE+BCaTSIYo&#10;aKmtJhmTjEFWoUeMfhHHqY1zkVtCDrM20HvFBMGxlAgpqjnw7yIZomCipIEYeyW9M8LoF3FMjb98&#10;HEyY1g6hjDIT0DyqZMH41sbQXoy52t8fEUGNxV75eM5yBF/JLiBpIburfYQw/AYo8jiIdmZMNPP/&#10;0srR5oWMMPzvaloij6H0R9cmyQhxbJEWvmoFPSJSlax+WQVr+EVeYOKNTg+5vJZWMnWArDD6RPsU&#10;lzX6IklYHjNxapMqKyafk056OFLoLUbfFI/IAIieelYGtn9KL61pSY2+yARKmogJV5uIe9FTLdJD&#10;pg7AGCTI4Gc1+iKTiZyA+X/pBYNeG1N72V4schHR+3+QUZkcIQowyk50EZlMtES3/1+OEjUhkO8X&#10;kQtg8tUmZRF1ApEjRIVg95iIXET0AjgLwHKUaJVpl5nIRUSvkbAALEeJCsHUCETkAmoTci87NOQo&#10;dgKJLAjdF7XJWOQ3gMkooh3BvsJZZDLRF8zYASSjiGpN7FIXkYlE39pkB5CMIuoEshVUZDJRC6jt&#10;eTIKuslqY6zIbjORyUQvhnNSyihsBRVZDPOyMovIAbBbWEQmEm3Rdw+AjCJ655QdZyKTiRyAL+mS&#10;UUR7AXQAIpOJerN1ADIKdwOLLEb0Ggh3Z8oodAAii6EDkJnUxliRDkBkMjoAmUltjO0lIhOJvqmJ&#10;ZbvIKKLxJiIT0QHITHQAIgthCkhmUhtje4nIRGwDlVm4D0BkMXQAMgt3AossRrQT2C/pkFFEDsDv&#10;nhCZTPQyOB2AjCL69jkdgMhkotdB+yUdMoro2+d8G6jIZKJvafL7AGQUfvucyGJEk9Iv6ZBR+O1z&#10;IovhtzTJLKJ0o18+JDKZqDPDF3TJKKKGA798SGQyvqJXZuGuc5EFid7P4sSUo0SBBhKRC4h2A5ub&#10;laNELaDuARC5CFtB5WyiDiCbDUQuwlZQOZuoAGyQIXIRdgLJ2UQFYDuARC4iU6CzECy9OL5EFsdC&#10;sJxFtNnQ10CLXExUCLYOIL2Q36+NqSLHlsjFRIVg6wDSS5T/twAscjHmaeUMou8AQI4rkQWIIjW/&#10;G0Baifr/3QAmsgjWAWQ0Uf+/r4AWWYSoWwO5XJcspBWj90zZ/y+yENGENQ0kWQwoRG5G9KUddgNJ&#10;lij9Y0pRZDGM2mQEjJHa2NnL1aTIYmTythbuJCLa/MUYM5AQWRDTQHKU6NUipn9EFiWzecd3A8k7&#10;oi9/QXb/iCxMtCnMDTzyjswKklSjiCxKNIkRKwWRPdaQRG4ME5gJGk1ihJMQ2RMVf4sYOxaBRRah&#10;xfDv5SSWAmMoSh2+ytWAyMVQtIu6Nt7JVYAUMntIaiLosKlAZDIY/l/aVJuUWVnQk8LRsUQQYl1J&#10;5GR60z3v5I5O6Y3+a7I+IHICow1/EceTZxO996dH1gdEBnEkz5+ROdznknnvT6+sD4gc4GieH6dB&#10;isfvdZV3RN8njfiZ1g6hvawPiDRwNN3D72H4S4E36u92uf5covz//r0/jKkjKUjrAyJfMMLw1yYZ&#10;x639fJHvdnkuUQqoNjYYo7WfzcqAQ+SFo3l+UkVfLbM5fu333AsgjIHa2PjKUDPW3v1eRgQr1gfk&#10;8YzI82cnEtFc6fgo9YGSJpJnQ5qwrDz5Mzs2cATWB0QaGZHu0YDLKlgfEElC1N8bNTHJnCyyKkfr&#10;AzgSkY/kaNQf5flFVuBofYC0kAGOfBRHirwteX6RVThaH3B/inwEvVG/eX75BI7UBwh+RG5Lz1LY&#10;PL98Ir31AVNCckt6jL95fvlkeusDBEXOC7kNrYOcAW6eX55Cb32AWprI0mS/W7WIqN88vzwR6gO1&#10;OfFOrgRkaVqMv1G/yDcGvaVDjnljwCTLgTGvDdiaiPotbIl8R0uR2O4gWQoiEiKT2mB9FQPdCEbk&#10;+7AaqM2Zmvavqha5lOzX6mn8Rb6mxQn4KnO5nGwhS+MvkuPd68tfZT1ALoU8fib1o/EXaSPrBEwF&#10;yWVkUj8UrDT+Iu1knYCpIJlOZnCyOnDzikg/mU2VdgXJdDID0zcaihyD1XNm17AbxGQamdy/qR+R&#10;MZDiqc2xvVwFyDQyO35N/YiMI1Nvc3OlnE5mSWpngshYmHe1ubYXaVmRU8m88sHoX2Q8Ud2NtKzI&#10;qfAen9rgKzIXKXIOmc47W0LlNDLLUN/wKXIeUfrVNJCcRhSBuDVd5FyiBgzTQHIa0Xt/LP72g3Ml&#10;vYZ4dcYndXRwLRguro0x4iqxn8wq3G4gOYWoFQ0HIe28i+pYzt95MmOscGa1PSM4A+mDOtvr/dzL&#10;OoCcQpR/tPunnczrf++2IvjK8O9lwNAH97Z2P4vcgS/DiQyVucc+MpvqilZ3BBh+ricy/EV2jPUR&#10;jRlTsTKcqP/fJX0fUTRX00p5dIw+K79MxP8qHUAf0ashDMZkOFEBGAMg7WTe8/KVcAZEhBhhjPHZ&#10;FIPPZ+L0W43+XhxD2uEZ1O5nkQ5AhhM5ACdzP1FRr0VMfpwCBWSeCSsFDHY2dYRxQaT8cE48d5w7&#10;xj7zVsqsOE/fYNlP5HhFhoIxqQ20Igt6/WBwo23+o4UBwaAj/jsyKCOFM7FV8RiRM2ZMiQwjcgD2&#10;dh+HiBjjWLu/nyBWOgQKGqfj6ABkKlGxUgcwDlIvI9MtV4vVhYZ/LNGKzRWWDCVKUbj5ZDw41Ts7&#10;Ag3/eegAZCqRA7AGMB4MZ0+b6CpizGj8zyFyAN53GUpkiOwCGgeT9+7R/16OjfHU7vNeIkOJ+tXd&#10;fTgGWjZHtoWuIq7JOtEYol35BA4iQ3HQnQv3Fydau7cZlXw7DgRnTdS979+PUgZF/BzCYHM+HKMc&#10;l3M8ujLhuOanj8HzqN3bIp65yFBIS9QGWxFGQ9opef6sgX4Vv9daaOVnMcIIo86f/F3LMSIjFIlr&#10;bvk8+Y6oHse9FRlOZKSM7PJg/I5G01dvqOIajm5gsz7QTjRmTLXJKUS5aaJCiTma58fwc4xVYBVx&#10;5Hr4XY1WDpxu7R7uxfMQGQ5Ly9qAKzL3+DWj8vyrpk6sD5xP1IzBPRQ5hWjwISfw98Fgz87zX4n1&#10;gfMgyKrdsyLz/3IaTMrIiJkG+g7u193z/L1w7dYHxkLar3af9lopNSgfSDSpMXbyeXn+Xkh7RVHr&#10;V7I+8B1R+tD0j5yOaaCv+fQ8fy/WB47BtUerb9M/MoVoImMAnwYG+0l5/l6sD/RBOqx2P/YiOBM5&#10;HSZhbQDu9ZTBiDEiuu01/Oiuef5euGfWB/KwqozGF2NIZAoMyNog3IsB++lGzTz/MawPxOAsM/fI&#10;4q9MJZPn/tSoxDz/WKwPvCeT+nliylUuBuNVG4yv+qS2UK7ZPP95WB/4YYjqM2PN6F8uITthiZjv&#10;DEZlRJ7/7vdhBtzro/WBTwg6GCuZ8YbTE7mMTA6cgXxX42ee/xoYL0+tD5DOyqTEmFdPah6QBWGi&#10;1gbnq+7mBDhX8/zX87T6AOMue73ulJYlaFmyrx4NY7DN86/HE+oDLcbf1I8sAxOrJU2y4h4BrsE8&#10;/9rwjD61PpAt+CLmmgGGLAUDsmWpvlIEY57/XuBkP6U+wLxhLtTOsybmmMZfloRca0sEzc9eORHN&#10;89+bu9cHCBpazp/x5gpTloYB2uIE0OyJyMQzz/85HK0PEATMXMH1rDgZc77rR24BTqA2iCMxEc8c&#10;5Ey8I6kDZJ5/TXDGR+sDPNuzVqScX4/hRxp/uR0M9tpgzogBT4Q+YlWAsWZS90y8vczz3wOe95G0&#10;XhHHYNwcGYPF6OOYelebV6epRLphMh41vORImYz0PBMFfTUZyoQjJYDB7p10e3EM0z3342h94FVl&#10;DDIWODbjDDHGGZeIv+dnGHtHxz3iOI47uT0tXQ5ZYZhHGPh30vB/BkfrA1eJOePYk4+BSOlMgz1S&#10;RF6cr3wGGNKj9YFZYo6wkhD5OJiII/KzZ8k8/2eDU1/VEbjilMdAvnQlR0Cu2Mn3HFZyBBh+6gaO&#10;PXkcV09EIn4N/3O5cvxh+PlsO3zk8TAJZk1EJp45fnmFQIBxURszo8TYK+2lBh0iFUgPlVa62iTq&#10;kRNPWmCc0IUzYgzSDsqxCDgceyKN7B0Ck4l8PQa9Ntn4e/69TDqiOieeHIXGgNLjz7hitUpAUcYk&#10;f/L/qIy7skdARE4E404KSSMvIiIiIiIiIiIiIiIiIiIiIiIiIiIiIiIiIiIiIiIiIiIiIiIiIiIi&#10;IiIiIiIiIiIiIiIiIiIiIiIiIiIiIiIiIiIiIiIiIiIiIiIiIiIiIiIiAj/4wf8FYFxUHtjMJbEA&#10;AAAASUVORK5CYIJQSwMECgAAAAAAAAAhAArAqyWYFgAAmBYAABQAAABkcnMvbWVkaWEvaW1hZ2Uy&#10;LnN2Zzxzdmcgdmlld0JveD0iMCAwIDk2IDk2IiB4bWxucz0iaHR0cDovL3d3dy53My5vcmcvMjAw&#10;MC9zdmciIHhtbG5zOnhsaW5rPSJodHRwOi8vd3d3LnczLm9yZy8xOTk5L3hsaW5rIiBpZD0iSWNv&#10;bnNfU3R1ZmZlZFRveV9NIiBvdmVyZmxvdz0iaGlkZGVuIj48ZyBpZD0iSWNvbnMiPjxwYXRoIGQ9&#10;Ik02Ni45MTIgNjcuODI4QzY4LjU2NTggNjMuNjgxMiA2OC45MzkyIDU5LjEzNCA2Ny45ODQgNTQu&#10;NzczIDY5LjM4NCA1NC4zNjMgNzAuNjg0IDUzLjkzMiA3MS43OTIgNTMuNDkxIDc1LjY1MzIgNTEu&#10;OTkxNCA3Ny41Njc2IDQ3LjY0NTcgNzYuMDY4IDQzLjc4NDUgNzQuNTY4NCAzOS45MjM0IDcwLjIy&#10;MjYgMzguMDA4OSA2Ni4zNjE1IDM5LjUwODUgNjYuMzU3NyAzOS41MSA2Ni4zNTM4IDM5LjUxMTUg&#10;NjYuMzUgMzkuNTEzTDY2LjIyIDM5LjU2NUM2NS4wMjg3IDM5Ljk5MyA2My44MjM3IDQwLjM3Nzcg&#10;NjIuNjA1IDQwLjcxOSA2Mi4wODEgNDAuODY2IDYxLjU0OSA0MC45ODEgNjEuMDE1IDQxLjA3OCA2&#10;NC43OTEgMzcuNzc3MSA2Ni45NzAyIDMzLjAxNTMgNjcgMjggNjcgMjcuNTc3IDY2Ljk2MyAyNy4x&#10;NjIgNjYuOTMzIDI2Ljc0Nkw2Ny40NCAyNi40NzhDNzIuMzk1MSAyNC4wMzkgNzQuNDM0OSAxOC4w&#10;NDQ5IDcxLjk5NTkgMTMuMDg5OCA2OS41NTY5IDguMTM0NjggNjMuNTYyOCA2LjA5NDk0IDU4LjYw&#10;NzcgOC41MzM5MSA1Ny4yODMyIDkuMTg1ODYgNTYuMTE5NCAxMC4xMjMgNTUuMiAxMS4yNzhMNTUu&#10;MTY3IDExLjMzOUM1MC41NTg2IDkuNTU1MDEgNDUuNDUwNCA5LjU1NTAxIDQwLjg0MiAxMS4zMzlM&#10;NDAuODEgMTEuMjhDMzcuMzY5OSA2Ljk1OTM2IDMxLjA3ODcgNi4yNDU1MSAyNi43NTggOS42ODU1&#10;NiAyMi40Mzc0IDEzLjEyNTYgMjEuNzIzNSAxOS40MTY5IDI1LjE2MzYgMjMuNzM3NSAyNi4wODI1&#10;IDI0Ljg5MTcgMjcuMjQ1NSAyNS44MjgyIDI4LjU2OSAyNi40OEwyOS4wNjkgMjYuNzQ0QzI5LjAz&#10;OSAyNy4xNjEgMjkuMDAyIDI3LjU3NyAyOS4wMDIgMjguMDAyIDI5LjAzMTcgMzMuMDE1NiAzMS4y&#10;MDkzIDM3Ljc3NiAzNC45ODMgNDEuMDc3IDM0LjQ1NiA0MC45NzcgMzMuOTMyIDQwLjg2NyAzMy40&#10;MTUgNDAuNzIyIDMyLjE5NjMgNDAuMzggMzAuOTkwMyAzOS45OTUgMjkuNzk3IDM5LjU2NyAyNS45&#10;Mzc3IDM4LjA2MjYgMjEuNTg5NiAzOS45NzE1IDIwLjA4NTIgNDMuODMwOCAxOC42MDA0IDQ3LjYz&#10;OTYgMjAuNDM5MyA1MS45MzU5IDI0LjIyIDUzLjQ5MSAyNS4zMiA1My45MzIgMjYuNjMzIDU0LjM2&#10;MyAyOC4wMjggNTQuNzczIDI3LjA1NzggNTkuMTcyNiAyNy40NDYyIDYzLjc2MyAyOS4xNDIgNjcu&#10;OTM3TDIzLjU3NCA3MS4xMTlDMTkuMTI2MyA3My41ODU3IDE3LjMzMjQgNzkuMDY0NCAxOS40NiA4&#10;My42ODQgMjEuNzUxMiA4OC40MDQgMjcuNDM0OSA5MC4zNzI5IDMyLjE1NDkgODguMDgxNiAzMi4z&#10;NDYyIDg3Ljk4ODggMzIuNTM0NCA4Ny44ODk1IDMyLjcxOSA4Ny43ODRMNDQuOTg1IDgwLjc3NUM0&#10;Ni45ODQxIDgxLjEyMTcgNDkuMDI3OSA4MS4xMjE3IDUxLjAyNyA4MC43NzVMNjMuMDEgODcuNjE4&#10;QzY0LjUyOTcgODguNDg2MyA2Ni4yNDk4IDg4Ljk0MjcgNjggODguOTQyIDczLjIxMDUgODguOTk4&#10;MyA3Ny40ODAxIDg0LjgyIDc3LjUzNjQgNzkuNjA5NSA3Ny41NzM2IDc2LjE2MTUgNzUuNzI2OSA3&#10;Mi45Njc4IDcyLjcyIDcxLjI4TDY2Ljg3IDY3LjkzOVpNNjQuOTEyIDE5LjgyOEM2My45NTY1IDE4&#10;LjA2MjggNjIuNzE1IDE2LjQ2ODEgNjEuMjM4IDE1LjEwOUw2MS4yOCAxNS4wODNDNjIuNjI0NiAx&#10;NC4xMjM0IDY0LjQ5MjUgMTQuNDM1NCA2NS40NTIxIDE1Ljc4IDY2LjMwMjMgMTYuOTcxMyA2Ni4x&#10;NjU2IDE4LjYwMjggNjUuMTI5IDE5LjYzNlpNNjMuMDEyIDkuNTI4QzY0LjgyNjIgOS41MjE5OSA2&#10;Ni41ODcyIDEwLjEzOTkgNjggMTEuMjc4IDcxLjQ0NyAxNC4wMjcgNzIuMDEyOCAxOS4wNDk3IDY5&#10;LjI2MzkgMjIuNDk2NyA2OC41NTU4IDIzLjM4NDYgNjcuNjY2MyAyNC4xMTEyIDY2LjY1NSAyNC42&#10;MjggNjYuNDUxOSAyMy42Mzc1IDY2LjE2MTEgMjIuNjY3IDY1Ljc4NiAyMS43MjhMNjYuNDg2IDIx&#10;LjExQzY4LjQ2OCAxOS4xOTUxIDY4LjUyMjQgMTYuMDM2MSA2Ni42MDc2IDE0LjA1NDEgNjQuOTAw&#10;OSAxMi4yODc2IDYyLjE2MjUgMTIuMDI1OCA2MC4xNTIgMTMuNDM3TDU5LjU5NCAxMy43NzNDNTgu&#10;Nzk0NiAxMy4xNzk3IDU3Ljk1IDEyLjY0OTcgNTcuMDY4IDEyLjE4OCA1OC41Nzg0IDEwLjQ5MzIg&#10;NjAuNzQwOSA5LjUyNDYgNjMuMDExIDkuNTI2Wk0yNi43NiAyMi41MTVDMjQuMDA1MiAxOS4wNjU5&#10;IDI0LjU2NDUgMTQuMDM3MyAyOC4wMSAxMS4yNzggMzEuMzE0NCA4LjYyODMgMzYuMTEzNiA5LjAy&#10;MzQ4IDM4Ljk0IDEyLjE3OCAzOC4wNTcgMTIuNjQwNCAzNy4yMTE0IDEzLjE3MSAzNi40MTEgMTMu&#10;NzY1TDM1Ljg5MyAxMy40NTRDMzMuODc4NSAxMi4wMzI5IDMxLjEzMDQgMTIuMjg0MSAyOS40MDcg&#10;MTQuMDQ3IDI3LjQ5MSAxNi4wMjg3IDI3LjU0NDMgMTkuMTg4NCAyOS41MjYgMjEuMTA0MyAyOS41&#10;MzY2IDIxLjExNDYgMjkuNTQ3MyAyMS4xMjQ4IDI5LjU1OCAyMS4xMzVMMzAuMjE3IDIxLjcxNkMy&#10;OS44NDEzIDIyLjY1NDkgMjkuNTUwMiAyMy42MjU0IDI5LjM0NyAyNC42MTYgMjguMzQ3NCAyNC4x&#10;MDQgMjcuNDY2MiAyMy4zODgzIDI2Ljc2IDIyLjUxNVpNMzAuOTE1IDE5LjY3QzI5LjcyODEgMTgu&#10;NTMxNCAyOS42ODkgMTYuNjQ2MiAzMC44Mjc2IDE1LjQ1OTQgMzEuMzkwNSAxNC44NzI2IDMyLjE2&#10;ODkgMTQuNTQxNSAzMi45ODIgMTQuNTQzIDMzLjYyMDcgMTQuNTQ1MSAzNC4yNDMzIDE0Ljc0MyAz&#10;NC43NjYgMTUuMTEgMzMuMjkgMTYuNDY5MSAzMi4wNDkgMTguMDYzIDMxLjA5MyAxOS44MjdaTTMx&#10;IDI4QzMxIDE5LjE3OCAzOC42MjYgMTIgNDggMTIgNTcuMzc0IDEyIDY1IDE5LjE3OCA2NSAyOCA2&#10;NSAzNi44MjIgNTcuMzc0IDQ0IDQ4IDQ0IDM4LjYyNiA0NCAzMSAzNi44MjIgMzEgMjhaTTMwLjk3&#10;NCA2Ny4xMjhDMjkuNDQyNyA2My4zNDQzIDI5LjA5NjUgNTkuMTg0OCAyOS45ODEgNTUuMkwzMC4x&#10;NDYgNTQuNDUxIDMwLjY4OCA1Mi40OThDMzAuODQxNCA1MS45Njc0IDMwLjUzNTYgNTEuNDEzIDMw&#10;LjAwNSA1MS4yNTk3IDI5LjQ3NDQgNTEuMTA2MyAyOC45MiA1MS40MTIxIDI4Ljc2NjYgNTEuOTQy&#10;NyAyOC43NjQ3IDUxLjk0OTQgMjguNzYyOCA1MS45NTYyIDI4Ljc2MSA1MS45NjNMMjguNTIgNTIu&#10;ODI4QzI3LjA5NiA1Mi40MDggMjUuODk4IDUyLjAwNSAyNC45NjMgNTEuNjI4IDIyLjE0MyA1MC40&#10;OTg5IDIwLjc3MjQgNDcuMjk3NSAyMS45MDE1IDQ0LjQ3NzUgMjMuMDMwNiA0MS42NTc1IDI2LjIz&#10;MiA0MC4yODY4IDI5LjA1MiA0MS40MTZMMjkuMDg1IDQxLjQyOSAyOS4xMTkgNDEuNDQxQzMwLjM1&#10;MiA0MS44ODQgMzEuNjE5IDQyLjI4NyAzMi44NzMgNDIuNjQxIDM0LjYxODMgNDMuMTIwMiAzNi40&#10;MTczIDQzLjM3NTkgMzguMjI3IDQzLjQwMiA0NC4yODQyIDQ2Ljg2IDUxLjcxNzggNDYuODYgNTcu&#10;Nzc1IDQzLjQwMiA1OS41OSA0My4zNzczIDYxLjM5NDYgNDMuMTIxNiA2My4xNDUgNDIuNjQxIDY0&#10;LjQwNCA0Mi4yODggNjUuNjY2IDQxLjg4NSA2Ni44OTYgNDEuNDQxTDY2LjkzNiA0MS40MjcgNjYu&#10;OTc1IDQxLjQxMSA2Ny4wNzUgNDEuMzcxQzY5LjkwNzEgNDAuMjcyOCA3My4wOTMzIDQxLjY3ODQg&#10;NzQuMTkxNSA0NC41MTA1IDc1LjI4OTcgNDcuMzQyNiA3My44ODQxIDUwLjUyODggNzEuMDUyIDUx&#10;LjYyNyA3MC4wODEgNTIuMDEzIDY4Ljg5MSA1Mi40MTQgNjcuNTIyIDUyLjgxN0w2Ny4yODQgNTEu&#10;OTYxQzY3LjEzNjMgNTEuNDI4NiA2Ni41ODQ5IDUxLjExNjggNjYuMDUyNSA1MS4yNjQ1IDY1LjUy&#10;MDEgNTEuNDEyMiA2NS4yMDgzIDUxLjk2MzYgNjUuMzU2IDUyLjQ5Nkw2NS43MzkgNTMuODcyIDY2&#10;LjAzMSA1NS4xOThDNjYuOTE5MyA1OS4yMDE1IDY2LjU2NTYgNjMuMzgwNyA2NS4wMTcgNjcuMTc4&#10;TDY0Ljc2MiA2Ny44MDUgNjMuOTcyIDY5LjU4OUM2My43MzYyIDcwLjA4ODQgNjMuOTQ5OCA3MC42&#10;ODQ0IDY0LjQ0OTIgNzAuOTIwMiA2NC45NDg3IDcxLjE1NjEgNjUuNTQ0NyA3MC45NDI0IDY1Ljc4&#10;MDUgNzAuNDQzIDY1Ljc4NzQgNzAuNDI4NSA2NS43OTM5IDcwLjQxMzggNjUuOCA3MC4zOTlMNjYu&#10;MDc0IDY5Ljc4IDcxLjcyNyA3My4wMTFDNzUuMzE1MSA3NS4wMDc3IDc2LjYwNTIgNzkuNTM1IDc0&#10;LjYwODYgODMuMTIzMSA3My4yNzcgODUuNTE1OSA3MC43MzggODYuOTgzMSA2OCA4Ni45NDIgNjYu&#10;NTk3MiA4Ni45NDIxIDY1LjIxODcgODYuNTc2NyA2NCA4NS44ODJMNTMuNzg0IDgwLjA0M0M1NC4z&#10;ODY2IDc5Ljc5ODEgNTQuOTYxOCA3OS40OTA0IDU1LjUgNzkuMTI1IDU1Ljk2NTUgNzguODI3NyA1&#10;Ni4xMDE4IDc4LjIwOTQgNTUuODA0NSA3Ny43NDQgNTUuNTA3MiA3Ny4yNzg1IDU0Ljg4ODkgNzcu&#10;MTQyMiA1NC40MjM1IDc3LjQzOTQgNTQuNDA3NyA3Ny40NDk1IDU0LjM5MjIgNzcuNDYgNTQuMzc3&#10;IDc3LjQ3MSA1My40MDE3IDc4LjEyMjQgNTIuMjk0MSA3OC41NDkzIDUxLjEzNCA3OC43MjFMNTAu&#10;Njg1IDc4LjhDNDguOTEyMyA3OS4xMDggNDcuMDk5NyA3OS4xMDggNDUuMzI3IDc4LjhMNDUuMDcy&#10;IDc4Ljc1NiA0NC45MTMgNzguNzNDNDMuNzUxNyA3OC41NTUgNDIuNjQzNSA3OC4xMjUgNDEuNjY4&#10;IDc3LjQ3MSA0MS4yMiA3Ny4xNDgxIDQwLjU5NSA3Ny4yNDk1IDQwLjI3MiA3Ny42OTc1IDM5Ljk0&#10;OTEgNzguMTQ1NSA0MC4wNTA1IDc4Ljc3MDUgNDAuNDk4NSA3OS4wOTM0IDQwLjUxMzcgNzkuMTA0&#10;NCA0MC41MjkyIDc5LjExNDkgNDAuNTQ1IDc5LjEyNSA0MS4wNzg1IDc5LjQ4NjYgNDEuNjQ4MyA3&#10;OS43OTE1IDQyLjI0NSA4MC4wMzVMMzEuNzI3IDg2LjA0M0MyOC4xMzEgODguMDk4OCAyMy41NDk0&#10;IDg2Ljg1MDMgMjEuNDkzNiA4My4yNTQzIDIxLjQwOTcgODMuMTA3NiAyMS4zMzA4IDgyLjk1ODEg&#10;MjEuMjU3IDgyLjgwNiAxOS41NzY3IDc5LjEzNSAyMS4wMjE4IDc0Ljc4OTYgMjQuNTY2IDcyLjg1&#10;NkwyOS45NjYgNjkuNzcxIDMwLjI0NyA3MC40MDVDMzAuNDA3IDcwLjc2NjMgMzAuNzY0OCA3MC45&#10;OTk1IDMxLjE2IDcxIDMxLjI5NzkgNzAuOTk5NyAzMS40MzQyIDcwLjk3MDQgMzEuNTYgNzAuOTE0&#10;IDMyLjA2NDcgNzAuNjkwMiAzMi4yOTI1IDcwLjA5OTggMzIuMDY5IDY5LjU5NVoiLz48Y2lyY2xl&#10;IGN4PSI0MC4wMDYiIGN5PSIyNi41MjgiIHI9IjIiLz48cGF0aCBkPSJNNDguMDA2IDQxLjUyOEM1&#10;Mi4yNTUgNDEuNTI4IDU1LjcxMiAzOC4zODggNTUuNzEyIDM0LjUyOCA1NS43MTIgMzAuNjY4IDUy&#10;LjI1NSAyNy41MjggNDguMDA2IDI3LjUyOCA0My43NTcgMjcuNTI4IDQwLjMgMzAuNjY5IDQwLjMg&#10;MzQuNTI4IDQwLjMgMzguMzg3IDQzLjc1NyA0MS41MjggNDguMDA2IDQxLjUyOFpNNDguMDA2IDI5&#10;LjUyOEM1MS4xNTIgMjkuNTI4IDUzLjcxMiAzMS43NzEgNTMuNzEyIDM0LjUyOCA1My43MTIgMzcu&#10;Mjg1IDUxLjE1MiAzOS41MjggNDguMDA2IDM5LjUyOCA0NC44NiAzOS41MjggNDIuMyAzNy4yODUg&#10;NDIuMyAzNC41MjggNDIuMyAzMS43NzEgNDQuODU5IDI5LjUyOCA0OC4wMDYgMjkuNTI4WiIvPjxj&#10;aXJjbGUgY3g9IjU2LjAwNiIgY3k9IjI2LjUyOCIgcj0iMiIvPjxwYXRoIGQ9Ik00OC4wMDYgMzUu&#10;MDI4QzQ5LjExODQgMzQuOTI5NyA0OS45NDA1IDMzLjk0ODIgNDkuODQyMiAzMi44MzU4IDQ5Ljc0&#10;MzggMzEuNzIzNSA0OC43NjI0IDMwLjkwMTQgNDcuNjUgMzAuOTk5NyA0Ni42MDYzIDMxLjA5MTkg&#10;NDUuODA1OSAzMS45NjYyIDQ1LjgwNiAzMy4wMTQgNDUuODYwNiAzNC4xNzYyIDQ2Ljg0MzUgMzUu&#10;MDc2IDQ4LjAwNiAzNS4wMjhaIi8+PC9nPjwvc3ZnPlBLAwQKAAAAAAAAACEABJbgjNUcAADVHAAA&#10;FAAAAGRycy9tZWRpYS9pbWFnZTMucG5niVBORw0KGgoAAAANSUhEUgAAAYAAAAGACAYAAACkx7W/&#10;AAAAAXNSR0IArs4c6QAAAARnQU1BAACxjwv8YQUAAAAJcEhZcwAAOw4AADsOAcy2oYMAABxqSURB&#10;VHhe7d0H1C1XWcbxS5FiVAJINAIaBEWKEhCpKhGx0Yw06QQpiohGwYL0AEE0giJgA6MYJBowKESw&#10;QLCASDGgiKCYiCCIlIAlCIr6PCt3dOfwfnfPzJ6ZPWf2/7fWs2BBMvfcc2b2O7PbHAIAAAAAAAAA&#10;AAAAAAAAAAAAAAAAAAAAAAAAAAAAAAAAAAAAAAAAAAAAAAAAAAAAAAAAAAAAAAAAAAAAAAAAAAAA&#10;AAAAAAAAAAAAAAAAAAAAAAAAAAAAAAAAAAAAAAAAAAAAAAAAAAAAAAAAAAAAAAAAAAAAAAAAAAAA&#10;AAAAAAAAAAAAAAAAAAAAAAAA7InLKndTzj38nwCAjbul8mTlzcr/HM6ZCgBgg45W7q2coXxE6Rr+&#10;Lh9Tbq0AADbixspjlNcqu43+bp6iAAD22BWUuyjPU96nRI19lDcpxygAgD1zPeWRyquUqIHvkwco&#10;AIA9cXvl2cr5StSoDwmDwQCwctdSHq6co0QN+dh8VLmVAgBYmdsqpylvV6IGfIp4iigAYAWOVR6k&#10;vET5uBI12lPmjcrVFABAJccpT1Per0QN9Zi8Rzlr53+LwspgAFiYt2e4o/IyJWqYx+YVio/r43ua&#10;6AeV6J/r4n8eALCAmyiPVV6nRA3ymLxFOVX5amXXjynRv9PlQsVbRgAAZnBF5a7K85Wpunk+oZyt&#10;PES5unKQE5SLlOgYXU5RAAATur7yKOXVStTwjsk7lGcot1P68qBydKwub1A+VwEAFLiUcgflOcoF&#10;StTgjon76h+hXFsZ6sFKdMw091MAACO4YXYD7YY6amDH5N3KcxUP6l5aGctdRG9Voj+jywsVAMAA&#10;7opxl4y7ZqKGdUxeo/yQcgNlKrnBYG8dfQsFAHAEvqP24KsHYT0YGzWoQ/MB5XTl7spRytRuo/y7&#10;Ev3ZXZ6kAAACnmbp6Zaedhk1oGPyeuXxyk2Vub1YiT5Dlz9TrqoAAMQNogdIX6T4bVpRwzk0Po6P&#10;5+Mu2eB6m4no86S5rwIATfMdue/MfYceNZRjcqQFW0tgMBgADuC+d/fBuy/effJRAzk0fRdsLSU3&#10;GPxh5eYKADThhopn3Xj2TdQojsk7lWcqQxZsLaHPYPATFQDYrMsod1J+VvF8+6ghHJNXKt+rXEdZ&#10;q9xgsLu9rqIAwKa4YXYD7YY6avzGxAXEhcQFxYVl7foMBt9HAYBN+AbFXTLumokavDHpFmy5C2mf&#10;fIGSm8p6hgIAe+saykOVlyqfVKKGbmjmXrC1FL+AJvr7dfmQcjMFAPbK1yhu4HJTHodkyQVbS/ha&#10;JTcY/AQFAFbP2xnfXzlT+RclatCGxsepsWBrKX0Gg6+sAMAqfZXiO1VvYxA1YmPiJwc/QfhJYsv6&#10;DAbfWwGA1fgs5R7KLyv/rEQN19B4jMBjBR4z8NhBC/oMBv+qAgDVfbnyw8ofKlFjNSbdgi3PEmpR&#10;n8FgP2UBwOIuq9xZ+TnlH5SokRqTfViwtQQPBv+bEn1HXTz4DQCL+RLl+5TfVaJGaUz2bcHWUs5S&#10;ou+ry58qRysAMKtvVH5K+RslaozGZF8XbC3lO5Toe0tzLwUAJndN5TuV31L+U4kaoKHx4LAHiT1Y&#10;7EFjHOxYJTcY/AIFACbj/mdvT/wXStTojImng3paKAOXw+QGgz+obGURHIBKjlFOUn5d+VclamyG&#10;xgu2vADMC8G8IAzD9RkMfpwCAIN5br33mX+/EjUuY+K70p9QjlNQ7lyl+27dFXee8ovKyYrfYkZX&#10;GoBBvlnxG7Gm6tt3PCvlnsoVFEznFsr3KO7q4bsFMMqNlEcrf6xEDfiYtL5gCwBW63LKicovKO9V&#10;okZ8TLwOgAVbALBC11W+X/l9JWrAx8Qrfr3y1yuAWbAFACvjvv1nKe9SokZ8TLzHj/f68Z4/wC5P&#10;JPBTpgekASzsi5SHKS9TPqVEjfjQsGALka6xf7Li880zvrpzhh1KgQWdoPy48jYlbbxLwoItmMeO&#10;jlf83oGnKp4xlntv82sVADP6POWBijcKy706sG9YsNW2yys3Vu6rnKr4/Qt/q0TnypFyoeJ3GQCY&#10;mOeCn6K8SYkuvjHxVg8tvGEL/8/rCL5S8es0/dv/tjLleNHtFAATuJLi3R7dt/phJbrghsYLv7y5&#10;mzd5a+UNW636TMWLx/xk93TFffZ/p0TnxVR5hAKggPtef1T5EyW6yMbE2zh7O2dv64ztOUrxuM0D&#10;FI8LvVw5X4nOhTnj9zoAGMj9sN+meI+Xf1Sii2tMvGDLL3Dxi1ywDZ6VdTPFY0Hec+kc5e+V6Pdf&#10;Op4yDKCnL1N+QPkDJbqgxiRdsOVXN2J/fbbi8R+/HOY05RWK36AW/e5riKeFXk0BcATfovyMMmWf&#10;LAu29p/fjubZON5fyXs2TbU195JxFyaAHd4e+bsV98/+txJdPEPjOy4WbO0fP5ntQ2Pv6aCecvwo&#10;xTN8/A7i3GaCD1YAHPZ1ivtq/0qJLpgxeYPiffxZsLV+V1a8TcJDFQ/E/54y5TjPFPGaEp9Tvpnw&#10;e5rvqFxLiTxDiY7RxU+2QNM+X3G/7YuVi5ToQhka3yH6jV2e6UE/6zpdVfG6Ck+z/WnFYzvvU6Lf&#10;s1b8hjGv+D5d+UHl9sqQl/f4Dj86bhf/nYEm3VLxPilvVqKLY0y8YMvv6PXrAbEeXjXt3+S7FN/1&#10;vkqZ8s1qU8Q3Da9XfklxN47Hnrx3VIlbKdGf1cUFz089QBPcL+o9U85QPqJEF8XQpAu2rqmgLj9x&#10;3UbxGM6zlVcrH1Ci365WvKWH38r2fOWRineG/UJlaj7fc11Yt1aATfP+KY9RvAlWdBGMCQu26vML&#10;8j1u83DlOcprFO+OGv1etfIx5XXK8xRPI/4mZckbhdx7JhgIxiZ5L5W7KL7wpuzbZcFWHR6rua3i&#10;d+56Faun0qZbHK8h3mTNNxleJOiX/PjmoPY2Hh7fiD5rFw8UA5txPcWP1e7njU74MXmP8vMKC7aW&#10;cazy9YpfZemFcn+kfEiJfptacReitwDxKzx9Q+B3LV9dWRt3TUafv8srFWDv3UFxN8AFSnSij4kb&#10;nh9RvkLBPLwtsRtPN6Iusp67PtX4zFTxBn/+XP58LkqeZ78v2yl7plP0d+ri1eisS8Fe+mLFXQK/&#10;o0Qn95i4W+FXlG9XvLwf0/EdsrtFTlZ85+zuEnebRL9DrfhJw4XfTx7eMdNPIn4i2Vee7vpPSvR3&#10;7eL9ioC94YvyJ5W/VqITeky6BVtcDNPwQKcHPN0X7nEYD4R+VIm++1pxsfdYgscUfCPhMQaPNWyN&#10;Z0JFf/8uJynAqvmR2zMWflP5DyU6kYeGBVvT8BRGT2X02IunNnqKo6c6Rt95rXh2kGcJuZvQs4Y8&#10;e8hvbWuBp8NG30kXb0sNrJLnKftdp+cp0ck7JizYGs+Lk7wi1YuVvGjJK1XXtjeO5/2fq7jh83oA&#10;v5O55QLv7yD6nrr4BTTAalxF8eZbv6ZM1W3wX4pfq8eCrf68x4wH170NgbcjcDeZtyeIvt9acf+2&#10;uzi8wvdhiheB8b7kS/LTTvTddfFOt542DVTld6A+TnEXQnSijol3SfRcaPdH42AeUPfGYt5gzIPg&#10;b1Smepn9VPH2DZ7e+yzF2zr4Cc6DnDgyd3XlptHeRAEW5/eh3k1xd0JutsKQeCdHzzb5UgWXdG3l&#10;ToqnuL5A8QvsP65E32OtePGeNytz8fZTm6cz+skQ43hmU/Q9d7mPAizmBoq7FtxXG52QY9It2PpW&#10;5TMUHDp0HcXfx6MVv7T+z5WpBtGniverccH21hreitlbMrNJ2bQ8rTX67rt4nA2Y1aUVdzM8V5ny&#10;3ags2LqYn3ZOVPyi+hcqHjj/hBJ9Z7XyXsXbafjlKg9RvGOlNy3DvLyALfo9upytALNwl4MX1fg9&#10;qdHJNyatL9i6ruKX0z9W8WD5W5RPKtF3VSt+IvNWA95vxlN4vQX3lRQsz6uXo9+oyzuVyyjAZHzS&#10;+eJ/hxKddGPiwcnWFmz5hfR3VTxA/iLlrYpnNUXfT614SwEXeC/Qe5DiF6R/joJ18Dqa3Kpr3lGN&#10;Yl7u70d7P1JO1f3gqYe/oXjF4tbnc19f8aD445Uzlb9UPqVE30utuPvO22+cpvhtajdX2DZj/XLb&#10;oftpGhjFA3enKu6KiE6uMXHj93TFc7u35lKKB8LvrjxBcYF7mzLVS+inijfXO0fxu5JdgP3kxeZh&#10;+8nbVEe/cZcnKUBvnoN9P8XdEn7xRXRSDU23YMvzvOd4S1INHvy+oXIPxRfZWcqUL56fKucrL1e8&#10;NYC3x/CL7I9SsA3elyn63bv4vASybqq4i8LvMI1OpDHZyoItD6S5L/WeyimKXzb/diX6O9eMV396&#10;CwA/Yd1f8W/qNRnYLl9b0bnQxU+gQMh3gu6u8JYAU75jdZ8XbPnlMDdS7qX4BfMvUaYc8J4q71L8&#10;VOX9j/zE5hXXV1TQFm+BcqRN+tz96BcqAf/HXRfeHsA7KUYnzZjs44KtyynHK36p/FMUD3J76lz0&#10;96sZP0n5JfVPU7yfkpf4s88LOrmnds82Q+PcjeGtArxP+ruV6EQZE79VyStS175g6/KKXyTv5fEe&#10;2H6p4pfAR3+nmvFn8mfzKk5/Vn9mf3bgIN5yJTqXunhdCRrlbQO8YtCLd6KTY0y8CZX3m3Gf+Brn&#10;hfvu2HfJ7hrxXbPvnt1lEv1dasZPG37q8NOHn0L8NMJ2FxjK23hH51cXLypEY/xOVi/Nn7JLwwu2&#10;POPFc8TXwv3eHuz0oKf7wz0I6sHQ6PPXjMcR/OIbjyt4fMHjDLyMHlPwuxyic66Lp3GjAddQvPGW&#10;uxCm2kIgXbB1jFKTB609jdHTGT2t0dMbPc0x+tw149daevDYM4b8lOTuMZbkYy7HKRcp0bnouC1w&#10;TwA2ytvquqvDb8WKToAxqb1gywuTvEDpgYoXLHnhkhcwRZ+1Zjwd1HOt/WTkVZeeLuo1AsCSvP13&#10;dH52ubOCDXH3gbcXmHIzNscvbvHd/tKzTDwzyTNc3G3lgeW1vZLQ8WZ17mJyN4536PQTF7AGvgmJ&#10;ztkuHicAAAAAAAAAAAAAAAAAAAAAAAAAAAAAAAAAAACoJtogiRBCyPw5Wqkq+lCEEELmDwWAEEIa&#10;DQWAEEIaDQWAEEIaDQWAEEIaDQWAEEIaDQWAEEIazeoLAABgnAuVqF3tQgEAgI2iAABAoygAANAo&#10;CgAANIoCAACNogAAQKMoAADQKAoAADSKAgAAjaIAAECjKAAA0CgKAAA0igIAAI2iAABAoygAANAo&#10;CkCBk5XoMxFCyJg8UVkSBWAkGn9CyBxZsghQAEag8SeEzJmligAFYCAaf0LIElmiCFAABqDxJ4Qs&#10;mbmLAAWgJxp/QkiNzFkEKAA90PgTQmpmriJAAcig8SeErCFzFAEKwBEMafzPU6p/WQD2zrlK1KZE&#10;mboIUAAOQOMPYCm1igAFIEDjD2BpNYoABWAHjT+AWpYuAhSABI0/gNqGFIHSNogCcBiNP4C16FsE&#10;KAAToPEHsDZ9igAFoBCNP4C1mruBbr4ARMeMQuMPYGkUgExKRcfcDY0/gBooAJmUio6ZhsYfQC0U&#10;gExKRcdMQ+MPoBYKQCalomOmAXJ8kZygeEKBZ274qfECxReX4//u/+1sxYt3/M8CfVAAMikVHTMN&#10;cBA35M9UchfRQfG/e7wCHIQCkEmp6JhpgJQviJMU39FH58uY+Fh+egB2UQAyKRUdMw3Q8R2/u3Oi&#10;82SK+GI8UQE6FIBMSkXHTAP4Iijp6hka/1mAUQAyKRUdMw3a5rv+Kbt7+sYXJk8DoABkUio6Zhq0&#10;y/3yuQtk7jA20DYKQCalomOmQZvW0Ph38aAz2kQByKRUdMw0aI8b3DGNv9cAuP/excPTO487HHfl&#10;+JheA+C1ANG/mwtFoE0UgExKRcdMg7YMbfz9z56uDJnP76LgYhAd70ihCLSHApBJqeiYadAON+JD&#10;Gn/f7ZdeIEMLAQPDbaEAZFIqOmYatMEnet/ZPr5opmyIXXj6ri/wn+0nCLSBApBJqeiYadAG381H&#10;v/9u3M8/RwPsC63v+ID/ObSBApBJqeiYabB9vpuPfvvd+Alh7guibxGgK6gNFIBMSkXHTINt8wne&#10;p+tnica/0+fz+MKtfnFidhSATEpFx0yDbevT9eP++SX73fsWJbqCto8CkEmp6JhpsF1u1HMXgFNj&#10;/35feNFn2Q0DwttGAcikVHTMNNiuPlMwa27M1ufzeQ0CtosCkEmp6JhpsE0+sXMnv7t+al8AfaaH&#10;8hSwXRSATEpFx0yDbfKq2uj3TrOGlbfufoo+Wxo2jOunemM2AgUgk1LRMdOslX8YNw7uJvDcdN8p&#10;Ov5B/Z8eIPT/x3TBWG6QdU0DrLmpof7NcUnp9eHfurs2uu+ru0a6fZvWau4Geu7jF4s+VJpS0THT&#10;rI1/EJ/UPoGjz3tQ3JdNV8HF+sz7X1Ph7PMUwD5BF/P14XM917DtxjdRa7xZogBkUio6Zpo1mWKL&#10;4pqDmmvhgdPou+ni77j6ib8jV/BbnxLq32uK62Ould5jUQAyKRUdM80a+EfIdQMMyZKLmtYo15j6&#10;CWtt3LhFn7WLL+RWTX19+Ltcy9MABSCTUtEx09Tmu5Gh3T194h++xvz22tzfG30fadbYJ+wLMfqs&#10;adbclz0XXx++a4++j9Ks4UaAApBJqeiYaWryl99nRejY+MdvbVwgN/vH3/da5Rq61mYDzX19OLXH&#10;VigAmZSKjpmmprnubNL4z2hJrv9/zWMkviONPnOX1sYBcr/lVKn5ZEUByKRUdMw0teT6fKdMS6tJ&#10;c91pa542m5u95Iu5FUteHz5naqEAZFIqOmaaGtwtk/thuvgR2Hetbhx8p+J/1/996FTRFrqC+vT/&#10;r/l78MUYfeY0LYwD+Hvoe277Opri+qjVvUYByKRUdMw0NeQe9bv4zj33A/nkj/7d3bQwPTQ3n37N&#10;/f+dXJ93C+sBck9CXaa8PtxQ1kAByKRUdMw0NfS5M/FF0FefhUS1TvAl5RqOfegKyzVYLQwE9xkb&#10;G3J99HkydGo8XVEAMikVHTPN0vrc3Yy5W+9zp7P1u8fcDKB9eArKPR36/9+yPo31mELe5/qocYNA&#10;AcikVHTMNEvLDW756WDsj5J7stiHBrBE7rvdh7//FopYiTmvj1z3Wo1ZVhSATEpFx0yzNN9lRJ+j&#10;S8kFnrt73Po0wtxd3j50n+SeELf+G9a8PtxYLo0CkEmp6JhplpZb0j6kb3NXrvGocYIvKdd47EMX&#10;WG48Z+sFIHd9lPyGa7w+KACZlIqOmWZpuW6akmmK/jGjY3bZegGYs7guJdcHvg8zmUrUvD6cpRtE&#10;CkAmpaJjplla7geZ+wTfstzskX3YG6n1AtDa9UEByKRUdMw0S5tznvcW5sGXaKELaOtbe+SKeMk4&#10;Tq64+uljaRSATEpFx0yztNxAZck0v9wMiq03HlsYBM7NAqoxVXFJuSI+5/VR4waJApBJqeiYaZaW&#10;m4kw9i7EP2Tu7qlkBsU+yH23JY3HUnKN1NZ/w1wRd4M2xlqvDwpAJqWiY6ZZWm4mgjPmRMw1fs4+&#10;DIKWyN0970Pj2XoBcB9/9PdOM2YmVO57dWpcHxSATEpFx0xTQ26mgzNkwNInbu6H9v9f/ceeWa64&#10;7sMUyi2MY5Tqc30Maazd97/W62PuBnru4xeLPlSaUtEx09SQe8ztkrvb84/nfyb3Iztbv3O03ACq&#10;v6e128JU1lI1ro9a3YMUgExKRcdMU4O/9OizRPHAlE9ON27+9xz/dz/S5mYUdfFJMOSJYl/1+V5L&#10;phHOzZ8/d8G2UAD6fA9dpro+ap0XczfQcx+/WPSh0pSKjpmmlr53OVNkHwY/p5LrPlhzF0pumqIv&#10;5uoX7EL69NlPFf9ZtVAAMikVHTNNTblZCVPEDWIrjYblCuuai2Gu0duHMYwpLXF9+M+oeX1QADIp&#10;FR0zTU3+8nM/UEl8bN9VtiQ3E2jsNNsl5Pr/W3qSM18ffQaEx8ZdRLUbQApAJqWiY6apzf2VcxSB&#10;Fht/8wkdfR9p1jgO4M+dOw9a6P/f5d9qjiLgY67hPKAAZFIqOmaaNfCP0HfAqk98rDUPds4t12Cs&#10;8U461/3jC7n6xVrJ1NeHu33Wcn1QADIpFR0zzZqUDgz7x/YxWm0oOrnv0d/T2uQauNb6/yOlA8P+&#10;3X2MNV0fFIBMSkXHTLM2vjPxHWr0WQ9K1/C32OUTcbda9D2lWdNsoH37vDW5wcotlttNd32s8amY&#10;ApBJqeiYadbMdys+cdPZEP5BHd8x+v9zw1D9R1yhXDeQv9O1yA3++vfmN/50HhPpro/u906vD3+v&#10;a78+/Fl3f+80FIBC0THTYJtys4GcNQyq9rn7b232T4l9K5QUgExKRcdMg23yiR393ml8cdTkz5g+&#10;3UXxZ2x5QH/rKACZlIqOmQbb5e6B6DdP43+mlj6Dmgz+bhsFIJNS0THTYLt8cke/+W5qDJ77rj53&#10;cTruIsJ2UQAyKRUdMw22rc+MEQ8gLnkh+M/Kdf043P1vHwUgk1LRMdNg23yC52YEOZ41sgR/ntys&#10;H8cXbvWLE7OjAGRSKjpmGmxfn5k2zhJTQ/vOYff4ALaPApBJqeiYadCGPnfdjovAHBeFj9m38afr&#10;px0UgExKRcdMgzb4RO/TFeT4oply8NXHGvJns6K7HRSATEpFx0yDdvTtCupSugDLF5e7cnIXYRq2&#10;fGgLBSCTUtEx06AtQ4uA47UCQxZj+aJy8eh719+Ffv/2UAAyKRUdMw3aM6YIOO6bd8Puf98xX0Du&#10;svG2Em7A3c8/5I6/C9s9tIkCkEmp6Jhp0KY+q3CXSs3VyKiLApBJqeiYadCuNRQBGv+2UQAyKRUd&#10;Mw3a5u6boX31U8QXJgO+oABkUio6ZhrAhr5kpCRea8AOnzAKQCalomOmAToe2M1dMCXxsZnpgxQF&#10;IJNS0THTALvcSE/ZLeRjeZYPd/3YRQHIpFR0zDTAQfxEMLZryBeeu3o8xlD9IsNqUQAyKRUdMw3Q&#10;h+f5+y7ejbrv6NMLy//d/5v/P8/q4T3N6IsCkEmp6JhpAKAWCkAmpaJjpvFdGwDUQAHIpFR0zN1Q&#10;BADUQAHIpFR0zCgUAQBLowBkUsqDctFxo1AEACzFjS8FIJMpUAQArIkb3j5vqaMATIQiAGAN+jb+&#10;DgVgQhQBADUNafwdCsDEKAIAahja+LutKkUBCFAEACypRuNvFIADUAQALKFW428UgCOgCACYU83G&#10;3ygAGUOKACGEzJWpG3+jAPRAESCE1Mwcjb9RAHqiCBBCamSuxt8oAANQBAghS2bOxt8oAANRBAgh&#10;S2Tuxt8oACNQBAghc2aJxt8oACNRBAghc2Spxt8oAAUoAoSQKbNk428UAABoFAUAABpFAQCARlEA&#10;AKBRFAAAaBQFAAAaRQEAgEZRAACgURQAAGgUBQAAGkUBAIBGUQAAoFEUAABoFAUAABpFAQCARlEA&#10;AKBRe18ACCGEzBMKACGENBoKACGENBoKACGENBoKACGENBoKACGENBoKACGENBoKACGENJrqBQAA&#10;AAAAAAAAAAAAAAAAAAAAAAAAAAAAAAAAAAAAAAAAAAAAAAAAAAAAAAAAAAAAAAAAAAAAAAAAAAAA&#10;AAAAAAAAAAAAAAAAAAAAAAAAAAAAAAAAAAAAAAAAAAAAAAAAAAAAAAAAAAAAAAAAAAAAAAAAAAAA&#10;AAAAAAAAAAAAAAAAAAAAAAAAAAAAAAAAAAAAcOjQ/wJxthA+epSiBQAAAABJRU5ErkJgglBLAwQK&#10;AAAAAAAAACEAeJO3sS4HAAAuBwAAFAAAAGRycy9tZWRpYS9pbWFnZTQuc3ZnPHN2ZyB2aWV3Qm94&#10;PSIwIDAgOTYgOTYiIHhtbG5zPSJodHRwOi8vd3d3LnczLm9yZy8yMDAwL3N2ZyIgeG1sbnM6eGxp&#10;bms9Imh0dHA6Ly93d3cudzMub3JnLzE5OTkveGxpbmsiIGlkPSJJY29uc19Nb25leV9NIiBvdmVy&#10;Zmxvdz0iaGlkZGVuIj48ZyBpZD0iSWNvbnMiPjxwYXRoIGQ9Ik04MC41MjIgMjguOTc3IDgyLjEg&#10;MzcgODQuMTM4IDM3IDgyLjEgMjYuNjI1IDMwIDM2Ljk4MkMyOS45NDUgMzYuOTkzIDI5Ljk0NiAz&#10;Ny4wMDEgMzAgMzcuMDAxTDQwLjE2MSAzNy4wMDFaIi8+PHBhdGggZD0iTTY4LjY1NSAxOC4xMDcg&#10;NzEuNjY4IDI1LjY0IDczLjY2OCAyNS4yNCA2OS43NjggMTUuNDkgMTcuMjA4IDM2Ljk4MkMxNy4x&#10;ODIgMzYuOTkzIDE3LjE4NCAzNy4wMDEgMTcuMjA4IDM3LjAwMUwyMi40NDIgMzcuMDAxWiIvPjxw&#10;YXRoIGQ9Ik05Mi4wMTIgNDAgNCA0MCA0IDgwIDkyLjAxMiA4MFpNOTAuMDEyIDc4IDYgNzggNiA0&#10;MiA5MC4wMTIgNDJaIi8+PHBhdGggZD0iTTQ4LjAwNiA2OUM1MS45ODMgNjkgNTUuMjA2IDY0Ljk3&#10;MSA1NS4yMDYgNjAgNTUuMjA2IDU1LjAyOSA1MS45ODIgNTEgNDguMDA2IDUxIDQ0LjAzIDUxIDQw&#10;LjgwNiA1NS4wMjkgNDAuODA2IDYwIDQwLjgwNiA2NC45NzEgNDQuMDI5IDY5IDQ4LjAwNiA2OVpN&#10;NDguMDA2IDUzQzUwLjg3NCA1MyA1My4yMDYgNTYuMTQgNTMuMjA2IDYwIDUzLjIwNiA2My44NiA1&#10;MC44NzMgNjcgNDguMDA2IDY3IDQ1LjEzOSA2NyA0Mi44MDYgNjMuODYgNDIuODA2IDYwIDQyLjgw&#10;NiA1Ni4xNCA0NS4xMzkgNTMgNDguMDA2IDUzWiIvPjxwYXRoIGQ9Ik0yMS45MTggNjMuODU5QzI0&#10;LjA1NDcgNjQuNDUxOCAyNi4yNjc0IDYzLjIwMDIgMjYuODYwMiA2MS4wNjM1IDI3LjA1NTEgNjAu&#10;MzYwOSAyNy4wNTUxIDU5LjYxODUgMjYuODYgNTguOTE2IDI2LjQ5MjMgNTcuNTY3NiAyNS40Mzky&#10;IDU2LjUxNDEgMjQuMDkxIDU2LjE0NiAyMS45NTQ3IDU1LjU1MTcgMTkuNzQxMSA1Ni44MDE3IDE5&#10;LjE0NjggNTguOTM4IDE4Ljk1MDggNTkuNjQyMyAxOC45NTA5IDYwLjM4NjcgMTkuMTQ3IDYxLjA5&#10;MSAxOS41MTUzIDYyLjQzOTMgMjAuNTY5MyA2My40OTIyIDIxLjkxOCA2My44NTlaTTIzIDU4QzI0&#10;LjEwNDYgNTggMjUgNTguODk1NCAyNSA2MCAyNSA2MS4xMDQ2IDI0LjEwNDYgNjIgMjMgNjIgMjEu&#10;ODk1NCA2MiAyMSA2MS4xMDQ2IDIxIDYwIDIxIDU4Ljg5NTQgMjEuODk1NCA1OCAyMyA1OFoiLz48&#10;cGF0aCBkPSJNNzMuODI2IDYzLjkyMUM3NS43MjMxIDYzLjQ3ODkgNzcuMDUxNCA2MS43Njg1IDc3&#10;LjAxIDU5LjgyMUw3Ny4wMSA1OS44MjFDNzcuMDM2IDU4LjUwMDIgNzYuMzQ4IDU3LjI2NzkgNzUu&#10;MjEgNTYuNTk3IDczLjMxMzUgNTUuNDEwMSA3MC44MTM5IDU1Ljk4NTMgNjkuNjI2OSA1Ny44ODE4&#10;IDY5LjIyOTggNTguNTE2MyA2OS4wMTYzIDU5LjI0ODUgNjkuMDEgNTkuOTk3IDY5LjAxMDMgNjIu&#10;MjEgNzAuODA0NSA2NC4wMDM4IDczLjAxNzUgNjQuMDAzNSA3My4yODkxIDY0LjAwMzUgNzMuNTYg&#10;NjMuOTc1OCA3My44MjYgNjMuOTIxWk03My4wMSA1OEM3NC4xMTQ2IDU4IDc1LjAxIDU4Ljg5NTQg&#10;NzUuMDEgNjAgNzUuMDEgNjEuMTA0NiA3NC4xMTQ2IDYyIDczLjAxIDYyIDcxLjkwNTQgNjIgNzEu&#10;MDEgNjEuMTA0NiA3MS4wMSA2MCA3MS4wMSA1OC44OTU0IDcxLjkwNTQgNTggNzMuMDEgNThaIi8+&#10;PHBhdGggZD0iTTgzLjAxMSA3NCA4Ni4wMTEgNzEgODYuMDExIDQ5IDgzLjAxMSA0NiAxNCA0NiAx&#10;MCA1MCAxMCA3MCAxNCA3NFpNMTIgNTAuODMgMTQuODMgNDggODIuMTgzIDQ4IDg0LjAxMSA0OS44&#10;MjggODQuMDExIDcwLjE3NCA4Mi4xODMgNzIgMTQuODMgNzIgMTIgNjkuMTc0WiIvPjwvZz48L3N2&#10;Zz5QSwMECgAAAAAAAAAhAH2dNfGtFwAArRcAABQAAABkcnMvbWVkaWEvaW1hZ2U1LnBuZ4lQTkcN&#10;ChoKAAAADUlIRFIAAAGAAAABgAgGAAAApMe1vwAAAAFzUkdCAK7OHOkAAAAEZ0FNQQAAsY8L/GEF&#10;AAAACXBIWXMAADsOAAA7DgHMtqGDAAAXQklEQVR4Xu3dgZFj2W2F4Q1BITgEh6AQHIJDcAjOwCEo&#10;BIXgEByCQ1AIcsNaVh3NHnYTvCABPP5f1alSaXt67qDvA5qP5OVvAAAAAAAAAAAAAAAAAAAAAAAA&#10;AAAAAAAAAAAAAAAAAAAAAAAAAAAAAAAAAAAAAAAAAAAAAAAAAAAAAAAAAAAAAAAAAAAAAAAAAAAA&#10;AAAAAAAAAAAAAAAAAAAAAAAAAAAAAAAAAAAAAAAAAAAAAAAAAHBZ//p7AAAfJBr/334PQwAAPsSt&#10;+f9d8uevAAAuLBr9r82fIQAAF/dd87/l374CALiQf//KT83/lvhaAMAF/MdXHm3+t8SfAQAsFo3c&#10;NfhHwhAAgKVOmv8t//kVAMAi0bhdQ38mDAEAWOK/vuIa+Un+8hUAwFB/+ko0atfAXf7n97j/5vLf&#10;XwEADPNM8/+Xr8SfYwgAwFLRxP/6FdewXaLhx5+5if8djd19rQtDAAAGyDb/aN7a/FVmCMQQAQA0&#10;qWz+N9kh8NP3AwAUyzb/eH7g0WadfS6BIQAAbxJP3maeuI2XhWabdGYI/O9XYk0AgBeKs/yj4bpG&#10;7PJM87/JvJ8gzhrig2UA4EWeaf6nMu8oZggAwAu4T/H6LhXN/4YhAABNss3/FWf3ZA+W49PFAODQ&#10;I5/ipXnlh7nEWtzfeS8MAQB4Uqb5x9e945O8skOAj5gEgKTMRzjG172z0WaHAB8xCQAPivvtU5v/&#10;TTwv4dZzL3y6GAD8IPNka1fzv8k+Oc0QAIA7NjX/mwmvUAKA1Ta/1j6OgWAIAMATMkcuTD13J46b&#10;yJxPFGcNAcDHiqb5zKd4TZUdAnywDICPdLXmf8MQAIBvRJM8+QjH6WKtmQ+WYQgA+AjZ5h/NcVPz&#10;V5khEEMOAC7rk5r/TXYIbP/3AsAfRGPLNMN4fuAqzTD7XAdDAMBlxJO3mSdGTz7Fa6rMEOAjJgFc&#10;Qrxh610f4Thd5v0O097sBgApzzT/q+PTxQBcXjSuzPEIn9D8bxgCAC4r2/y7zsaJdXY118zBdxE+&#10;XQzAeJlP8Yp0fVjKbUh1/oad/WAZhgCAseJ45kebf3xdd/PX9XQ11+wQmHAENgD8k8kf4ai+e4Sy&#10;ZQjwEZMAxoj72Rua/yOPULqaa3YI8OliANpt+RSvzJCadGvquzAEALS5YvO/pau5ZocAny4G4O22&#10;vJY9M6R+TVdzjWMgGAIARsocadB5rs1J87+lq7nGcRiZ85PirCEAeJloSls+xSvzCOWndDXX7BCI&#10;01YBoNym5p9Z56Ppaq4MAQCtoglt+AjHZ4bUhubKEADQItv8o/l0Nf/skIpHKJuaa/zdbk0u8W8C&#10;gKddufnrOuN/b2mu2XV2/DwALJdtinHrpaPZxN9ZNaS2NNfsba6udQJYKG6NbPgUr8rmf3PySOKd&#10;MkOAj5gE8JB4w9aG5h8NLRqwW5NL5hFKprl2vskt836MznUCWOCZ5t/hHUNqS3NlCAA4Fo0hc/zA&#10;pub/rC3NdcuxHAAGyjb/ruMROoZUtrl2faZA9tiLrnUCGCQaQaapbjkquXJIbWmu2c8UYAgAH+yR&#10;D0i5Jb6u88NSMs3/FUc5Z5tr19HXW9YJoFE0yQ3NP/7eKevMNtfOgenWcy9d6wTQINv8N3yQy6ub&#10;/022ub7i0cgjtqwTwBvFhe4agMum5v/OdcbzEW4d99LVXLesE8AbbGr+bk0uXeu86iunutYJ4IWy&#10;L2eMxtFhy5AK2eba9d6JeNc0QwD4UJk3NHWeG7PljVcqeyRFnEfUId4JnT06A8BicdFnT47saP7Z&#10;dXYOKSfbXLcMga51Ajh01ebftc6fMAQAjBAX+YZjjbes81HZ5hpf2yG7ToYAsMSWprplnc+Ihun+&#10;DS6d/67sOgEMlm2q0QA2NP+udZ646hDY9nMAPkJcmJmLOe67d1zM2XVubP43W57Yzj4HwxAABonG&#10;8eoPSKmQXWfXkKqUaa6dL23dMqwAiGgYG5r/lnW+wpb3N2x8HwbwsZ5pqh22rPOVtrwTmyEALBAX&#10;XlyA7sJ06Wz+G9b5DpkhEIkTPTtsGVbAR8o21a6zXbas853i7CL3b7+XriGQOZMp0rVO4KPEhZZp&#10;qp0fSrJhnR2iNq4G97Llg2UYAsALxW+PjzbV+LquxhF/74Z1drrqEOg8nRW4rHhIvqGpZtf5yQ0j&#10;21yjth22DCvgkrY0VZp/3pbnSbYMK+BS4kJyF5hLd/N3a3Kh+f+zTU/qu/XcC0MAOLClqWZfNkjz&#10;/6Nn3iXdgVd2AW+QbapxYXbgjUN14p3PcdaOq51LnJPUIYYVQwB4kUxTjd8aO85liWbF+TH1Ng2B&#10;zDq7HrEAa2SbalyAG5p/1zq32jIEtqwTGG9T87/qB7lMEw3T1dQl6tyBIQAc2tJUaf7vlx0CXfuC&#10;IQA8YUtTza4zLvKOdV5R9rmWrrpveMQCjLGlqcbfmbm4499E86+VGQKdr7bKDgH2CT5StqlGA+i4&#10;WOJ5huxZ/lzUr7HlJbfZ57LYL/goW5pqNBCa/yxb3h+SvW3Fq8TwEbY01WfWiffIDIFInOPTYcsj&#10;FuAttjTVWGfmnZ40//eLEzfdz+JeGAJAoy1NNRpFZp28zb9P9oTOLWdFMQRwKdnm39VUs82fc9/7&#10;ZYdA5+dEuPXcS9cjFqDUlqYaf++j64yvo/nPkR0CXcc0Z9fJEMBqW5pqNITMOjnOeZ54lOl+Xvey&#10;ZQiw17BStqnS/HFq061Gt5574dEmVtnSVGOdbk0uNP8dNr3YwK3nXroesQApW5pq9pUZNP894k1V&#10;Gw5n23LbCnjIluafeW12vG8hLlTsEm8e3DIEMo9YeNkxRsr+Rt3xCodoCtlzWniL/l4MAeANNpx7&#10;QvP/TPFzz57Q2SF72yr2MtBqS1ONdfJBLp8tOwQ6fv7xd2aGQNcjFoDmj3U27AOGAMbb0lSz64yL&#10;qWOdeJ/s7cqOFwAwBDDWpuafuYiiMdD8P8OWEzqzt62Al8o2/67fqONWU/bYaZr/Z7nqEGAf4yVi&#10;Y2U2Y9dv1HGh0vzxiOxLl7uGQPa5NvYzSm35jfqZ5o/PlnnzYqTrhM4Nz13ggrb8Rh3rzLyZhuaP&#10;my0ndMaedetx6XzEgovY8ht1XMCZ5s87KfGr7BDoOqGTIYC32PIbdab5x9dxtC7u2TIEtjx3gaWy&#10;zb/rN+q4AGn+qBR73+2fe+k6oXPLcxdYJns7paupxgWQaf4c54xHbfkFKPa0W8+9MATwrS2/UW85&#10;dhp7bRkC2dtWXAuwsr9R0/xxddmXP8ebJDtsee4CQ225nZJ98ouHvDgVL2nOHCnSdS5PdgjENQ+s&#10;+Y068/K3+K2t4+RRXNOWIbDlCWwMsaH5x8WXfSs8zR/VNg2BRx/NR7qeu0CzDbdTaP6YZsPhbAwB&#10;fCt7rkhHU40LZ8Ox0/g8G4ZAXLOZRyzRE3BxW36jpvljui2/RGWGQNdtK7zBVZt/bFqaPzpkrqe4&#10;JRO3Zt6NIYB0U+36jTq7WeMCpPmj04bD2RgCH2xL849HG9mTR2n+mCD7goqOIRCyz11guWzz77qd&#10;EhcEzR+bZYZApOtNitkhwHW2VPzgMg/7YlBsaf7ARHHEgtuz99I1BLLPBTIEltlyOyWaP69XxpVk&#10;j2ToOpcn+yqmrttWSNpyOyUulEzz523r2GLLEIhr363HpfO5Czxoy+2UTPOPr+P0QmyTHQJdv+Aw&#10;BC4ifjCZ36i7mn80c5o/PkFck25f30vXLc4tr2LCHdnm37XR4recTPPnLH9st+XazAyBSDzCwQBb&#10;7qVvOHkUeIV4UUbmGo0naDvENefWcy8MgWZbbqfQ/PHpsi/L7no3bva5C67VJtnbKV3NP3t/kd8q&#10;cFVXHQI8T/dmW+6lZ19r3HH4HPBOVx0CXbeWP86G2ymxybPvNqT545Nkj2TokH0VE0PgxWj+wHVs&#10;OJdny6uYLm/DvfTYoBtOHgWm2HC9MASabbiXnm3+8dsPzR/IXd/RiKMhv1v0lBhAbk0u8W/CoWiQ&#10;G26n0PyBMxuOZIhrNjMEup7AvoRNzT/7mwHNH/gjhgD+XxR5w73BGDgbTh4FttjyXB9D4EW2NP/4&#10;7YPmD9TLvNov0vXmyWjsbj0u0afwg2zz77qXnn1VQNfJo8BW2Tdidb3ZMzsE+CXwjihM5mFVDIoN&#10;zZ+XhAHPyQ6BriMZss9VMgR+seVeemzITPPnnYHAmewQ6LrmMkMgel3HE9gjbbmXHg8xH23+8XUc&#10;EAXUiB7hrrN76RoC0ZvcelyiR3z8EHim+XeIDUXzB/pEr3j0Gox03XplCDwo+wPd0vy7nowCrm5L&#10;z8i+lPXjhkD2XnrXNI/m79bjQvMHXi97JEPXa/AzQyASPfEjbHkileYPzJR9xWDXEIhbwW4993L5&#10;IRAFebT5x9d13UvPPoT7mOkNDLFlCERvcOu5l8s+f7jlidTMy7kiHecPAfjHEHDX5L3EwOjAEPiS&#10;fQLn3b9Vx2bKNv8IgD7umvwuHW/EyvS++LrL3k6eOgRiQ2SOoNAA6OOuyZ/yziFA8//FtCFw0vwj&#10;APq4a/KRxPuPXn37luZ/x5QhcNr8IwD6uGvy0UQPil70CjT/H3QPgYrmHwHQx12TmbxiCND8H9Q1&#10;BKL5Z15C9l0A9HHXZDaVQ4Dmn/TuIZA9efSnAOjjrslnc9pbaP5PetcQiL8ne/ic+/81APq4a1IT&#10;Tdb9//dy0lto/gdePQSy3/92kJT7bxoAfdw1qQnRK9x/u5fsG7Fo/kVeNQSy31cPn3P/XQOgj7sm&#10;NTevGgI0/2LVQyD+e+b7/Xr4nPsaDYA+7prUqOgt7mvu5aeDKGn+L1I1BKLgmR+Qm/ruazUA+rhr&#10;UvOrbG+5dxQ9zf/FTodA1eFz7us1APq4a1LjnA4Bmv+bPDsEss3/ux+Q+zMaAH3cNam5J/ty8Dgo&#10;MtD83yw7BDInej7yA3J/TgOgj7smNd/JviE0PlOA5t8gOwQeyaM/IPdnNQD6uGtS85PKUwFuofm/&#10;QOUQiO8T3+8R7s9rAPRx16TmEZVDgOb/QhVDIHsMrPseGgB93DWpyYhbPO57PBqa/xucDIGY8tkz&#10;wN330QDo465JTdazQ4Dm/0bPDIFnmn9w30sDoI+7JjXPyH40LM2/QWYIRPOP+3zPcN9PA6CPuyY1&#10;z3p0CND8Gz0yBOIh3bPNP7jvqQHQx12TmhM/nQZM8x/guyFw2vyD+74aAH3cNak5Fe8Cdt+X5j+I&#10;GwLxEO60+Qf9ni4A+rhrUlPh1yFA8x9Ih0A8dKto/kF/8C4A+rhrUlMlzgqL70fzHyyGwL3T+571&#10;64b6NQD6uGtSUynOGqP5fxi3qTQA+rhrUgMccZtKA6CPuyY1wBG3qTSoFfdYrxzUctekBjjiNpUG&#10;tVyNrxTUcjXWAEfcptKglqvxlYJarsYa4IjbVBrUcjW+UlDL1VgDHHGbSoNarsZXCmq5GmuAI25T&#10;aVDL1fhKQS1XYw1wxG0qDWq5Gl8pqOVqrAGOuE2lQS1X4ysFtVyNNcARt6k0qOVqrIkznibHrVmD&#10;Wq7GGuCI21Qa1HI11kzn1qxBLVdjDXDEbSoNarkaa6Zza9aglquxBjjiNpUGtVyNNdO5NWtQy9VY&#10;Axxxm0qDWq7GmuncmjWo5WqsAY64TaVBLVdjzXRuzRrUcjXWAEfcptKglquxZjq3Zg1quRprgCNu&#10;U2lQy9VYM51bswa1XI01wBG3qTSo5Wqsmc6tWYNarsYa4IjbVBrUcjXWTOfWrEEtV2MNcMRtKg1q&#10;uRprpnNr1qCWq7EGOOI2lQa1XI0107k1a1DL1VgDHHGbSoNarsaa6dyaNajlaqwBjrhNpUEtV2PN&#10;dG7NGtRyNdYAR9ym0qCWq7FmOrdmDWq5GmuAI25TaVDL1VgznVuzBrVcjTXAEbepNKjlaqyZzq1Z&#10;g1quxhrgiNtUGtRyNdZM59asQS1XYw1wxG0qDWq5Gmumc2vWoJarsQY44jaVBrVcjTXTuTVrUMvV&#10;WAMccZtKg1quxprp3Jo1qOVqrAGOuE2lQS1XY810bs0a1HI11gBH3KbSoJarsWY6t2YNarkaa4Aj&#10;blNpUMvVWDOdW7MGtVyNNcARt6k0qOVqrJnOrVmDWq7GGuCI21Qa1HI11kzn1qxBLVdjDXDEbSoN&#10;arkaa6Zza9aglquxBjjiNpUGtVyNNdO5NWtQy9VYAxxxm0qDWq7GmuncmjWo5WqsAY64TaVBLVdj&#10;zXRuzRrUcjXWAEfcptKglquxZjq3Zg1quRprgCNuU2lQy9VYM51bswa1XI01wBG3qTSo5Wqsmc6t&#10;WYNarsYa4IjbVBrUcjXWTOfWrEEtV2MNcMRtKg1quRprpnNr1qCWq7EGOOI2lQa1XI0107k1a1DL&#10;1VgDHHGbSoNarsaa6dyaNajlaqwBjrhNpUEtV2PNdG7NGtRyNdYAR9ym0qCWq7FmOrdmDWq5GmuA&#10;I25TaVDL1VgznVuzBrVcjTXAEbepNKjlaqyZzq1Zg1quxhrgiNtUGtRyNdZM59asQS1XYw1wxG0q&#10;DWq5Gmumc2vWoJarsQY44jaVBrVcjTXTuTVrUMvVWAMccZtKg1quxprp3Jo1qOVqrAGOuE2lQS1X&#10;Y810bs0a1HI11gBH3KbSoJarsWY6t2YNarkaa4AjblNpUMvVWDOdW7MGtVyNNcARt6k0qOVqrJnO&#10;rVmDWq7GGuCI21Qa1HI11kzn1qxBLVdjDXDEbSoNarkaa6Zza9aglquxBjjiNpUGtVyNNdO5NWtQ&#10;y9VYAxxxm0qDWq7GmuncmjWo5WqsAY64TaVBLVdjzXRuzRrUcjXWAEfcptKglquxZjq3Zg1quRpr&#10;gCNuU2lQy9VYM51bswa1XI01wBG3qTSo5Wqsmc6tWYNarsYa4IjbVBrUcjXWTOfWrEEtV2MNcMRt&#10;Kg1quRprpnNr1qCWq7EGOOI2lQa1XI0107k1a1DL1VgDHHGbSoNarsaa6dyaNajlaqwBjrhNpUEt&#10;V2PNdG7NGtRyNdYAR9ym0qCWq7FmOrdmDWq5GmuAI25TaVDL1VgznVuzBrVcjTXAEbepNKjlaqyZ&#10;zq1Zg1quxhrgiNtUGtRyNdZM59asQS1XYw1wxG0qDWq5Gmumc2vWoJarsQY44jaVBrVcjTXTuTVr&#10;UMvVWAMccZtKg1quxprp3Jo1qOVqrAGOuE2lQS1XY810bs0a1HI11gBH3KbSoJarsWY6t2YNarka&#10;a4AjblNpUMvVWDOdW7MGtVyNNcARt6k0qOVqrJnOrVmDWq7GGuCI21Qa1HI11kzn1qxBLVdjDXDE&#10;bSoNarkaa6Zza9aglquxBjjiNpUGtVyNNdO5NWtQy9VYAxxxm0qDWq7GmuncmjWo5WqsAY64TaVB&#10;LVdjzXRuzRrUcjXWAEfcptKglquxZjq3Zg1quRprgCNuU2lQy9VYM51bswa1XI01wBG3qTSo5Wqs&#10;mc6tWYNarsYa4IjbVBrUcjXWTOfWrEEtV2MNcMRtKg1quRprpnNr1qCWq7EGOOI2lQa1XI0107k1&#10;a1DL1VgDHHGbSoNarsaa6dyaNajlaqwBjrhNpUEtV2PNdG7NGtRyNdYAR9ym0qCWq7FmOrdmDWq5&#10;GmuAI25TaVDL1VgznVuzBrVcjTXAEbepNKjlaqyZzq1Zg1quxhrgiNtUGtRyNdZM59asQS1XYw1w&#10;xG0qDWq5Gmumc2vWoJarsQY44jaV5k+kNK7GmuncmjWo5WqsAY64TUX6Mp1bM+kLcMRtKtKX6dya&#10;SV+AI25Tkb5M59ZM+gIccZuK9GU6t2bSF+CI21SkL9O5NZO+AEfcpiJ9mc6tmfQFOOI2FenLdG7N&#10;pC/Akb+RUZnONSHSFwAAAAAAAAAAAAAAAAAAAAAAAAAAAAAAAAAAAAAAAAAAAAAAAAAAAAAAAAAA&#10;AAAAAAAAAAAAAAAAAAAAAAAAAAAAAAAAAAAAAAAAAAAAAAAAAAAAAAAAAAAA8Ba//fZ/9Lf8sCxP&#10;/3UAAAAASUVORK5CYIJQSwMECgAAAAAAAAAhAOP/E27RAQAA0QEAABQAAABkcnMvbWVkaWEvaW1h&#10;Z2U2LnN2Zzxzdmcgdmlld0JveD0iMCAwIDk2IDk2IiB4bWxucz0iaHR0cDovL3d3dy53My5vcmcv&#10;MjAwMC9zdmciIHhtbG5zOnhsaW5rPSJodHRwOi8vd3d3LnczLm9yZy8xOTk5L3hsaW5rIiBpZD0i&#10;SWNvbnNfSG9tZV9NIiBvdmVyZmxvdz0iaGlkZGVuIj48ZyBpZD0iSWNvbnMiPjxwYXRoIGQ9Ik02&#10;LjU2NyA1MS45NTggMTMuMDU2IDU4LjQ0NiAxOCA1My43NjQgMTggODUuOTc2IDQzIDg1Ljk4NiA0&#10;MyA2MS4wMTcgNTMgNjEuMDE3IDUzIDg1Ljk5IDc4IDg2IDc4IDUzLjcyMiA4Mi45NjkgNTguNDIy&#10;IDg5LjQzMyA1MS45NTkgNDggMTIuNlpNNzYgODQgNTUgODMuOTkxIDU1IDU5LjAxNyA0MSA1OS4w&#10;MTcgNDEgODMuOTg1IDIwIDgzLjk3NyAyMCA1MS44NyA0OCAyNS4zNTQgNzYgNTEuODMxWk0xMy4w&#10;OTQgNTUuNjU2IDkuNDMzIDUyIDQ4IDE1LjM1NiA4Ni41NjcgNTIgODIuOTMgNTUuNjMyIDQ4IDIy&#10;LjZaIi8+PC9nPjwvc3ZnPlBLAwQKAAAAAAAAACEAKooGjwgZAAAIGQAAFAAAAGRycy9tZWRpYS9p&#10;bWFnZTcucG5niVBORw0KGgoAAAANSUhEUgAAAYAAAAGACAYAAACkx7W/AAAAAXNSR0IArs4c6QAA&#10;AARnQU1BAACxjwv8YQUAAAAJcEhZcwAAOw4AADsOAcy2oYMAABidSURBVHhe7d2Nsey4cQbQDUEh&#10;OASHoBAcgkNwCMrAISgEheAQHIJDUAj2/fyEEncWMwA5IAmS51R1Sbt7f2Y4ZDfQAHl/AwAAAAAA&#10;AAAAAAAAAAAAAAAAAAAAAAAAAAAAAAAAAAAAAAAAAAAAAAAAAAAAAAAAAAAAAAAAAAAAAAAAAAAA&#10;AAAAAAAAAAAAAAAAAAAAAAAAAAAAAAAAAAAAAAAAAAAAAAAAANjuTz/x55/495/4l/wLAO4vSf/v&#10;P/G/i/jrTygEADf2rz/xmvyX8befyMwAgJvJSL+W+F/jv34iMwUAbiIj/FrCfxf//RMKAcANZGRf&#10;S/StUAgALu4/f6KW4Hsj6wf5GQBcTLZ/1hL7lkghyM8D4CL+5ydqCX1rpBDYQgpwAX/5iVoi/zYU&#10;AoDJjWwD1SI7jRQCgEmNbgPVwr0EABNKYq4l7T3CFlKAibTaQEna//ETI2cKTysEaYPlsRr/9hN5&#10;3zmeiayVJHJXdmZJiRybHOtssy2Rf86/L1+T1loi35fIWk5+bn6HlhuwSuuxECWpjC4E+Vn5mXdR&#10;nqxaknuS9qfnLe0ZObalSKRApPgoDsAftNpAr0k6Xz+yECSSMK9ipkS/JVIY8rrzOeahgMCDtdpA&#10;SW41GVUm+dW+Z2skMc02Ui0JPyPp0e93lihFIe8TeJjeNlBNkkbr+9fG2YUgST8j/PTcrzS6HxUp&#10;CCl4CgI8QEbztURQIgm5Je2E0YUgieiIQvCEUf43kc8hBdE6AtzUp77+uzZQzV6FIEVqpCT9/Myn&#10;jvK3RikGOX7ATWSUX7vgS6wd/eXrRxeCjM6zePmNjPTzXiX97yPF4NvPA5hARu61i7xEkvlWGTHW&#10;fubWWFsIymj/jPZOCk1+b5JljmGKTyLHJJH3kaKUyGeQwpnXWyL/nH9fvibvI5HvS8sqUe4RqP3+&#10;o0IxgIsb1QZ6Z3QhyOv9lHSOHO0vE31ZQE3iPqNVkqJRikTe/9HFIb9z7YwROFku3NoFXSJJZYQU&#10;gr3uJUjCTfLdc7SfZJ9En9+Z93JWol8rSbnMHI4oCmYFcCFJYrULucQ3baCaPQrBXqP9FJQkzqsk&#10;+14pCvkckqxr73tE5DPOsQMmt3cbqCYzi9GF4NvIe80ouST9p8jsKQVhrxmC9hBMLBd/7cItseeU&#10;PoXgzMXMJP0kqCTBO43yv5HPJMdk9Mwqs0mFACbTagOlVbC3JODRW0jfRRLb00b5W6UYjP5cFAKY&#10;zKcF1CTMo0bHScp7FILS3klCM9LfZnQxUAhgEmnz1C7SEkfv7BhVCMpoX6IZK+fDqNadQgAnm6EN&#10;VJPEsKUQJDllbcNof18jZ2xlWy9wgtaFfPYorbVYnUjiz3oCx8vnM2JnV34OcLD0eGsXZIlZLsxa&#10;IUjit6g7hxFrBVmTys8BDpJ2yaetf7koZ5JCMHPiz/HMa0siS6RvntdcImsTaXvkfxP5d/mafG1m&#10;MYl8f2ZeV2xljWgP5futD8BBZm8DzSaJOQk7yTvrJCmSaYN8KqTfRtnRlM8qhSOFYubPZUQhsD4A&#10;B0gyq12AJZLonmg5mk/STQLeM8lvjRSfFKK8xswmZloP+bYQpLjmZwA7OuPRELNJokmxS8JK4pkx&#10;2a+JfKZ5LykKZ7eTvi0EKW7ATjLdrl14Je7eBkqCuXrCb0VmMPmcz5whpBBs3TVkNgA7SYKvXXQl&#10;7jwCywi59p7vHqVtdEZSzUyr9pp6wmwAdvDUNlBGxrX3/KTI51vaRUfa2hbKbMDmBBjoqW2gu7d+&#10;1kaOR86Foz7vzECS0GuvpRVP3aAAw2WhsHaRlcho7Y6+WZxMskzySjslPyeJMy2KJKbl/v4kuUSS&#10;ao5zIv8//y1fk8jX53sT+VmZmSS29sxHRN7XUbOC/J4txTjHHBjgiW2gJOLa+11G3vtyq2WS+dE7&#10;a/I6UyjKTqWjW1dHzApyTLcUZC0hGCDJrXaBlUgCWsoINhdsSY5HJ8VR8j6W7zMJJQmvJPuZLQtD&#10;XvPehSE/f+9ZQes8rEWK9Jk7nODyksBrF1eJJPvI1yXpv/73XIRXHokl8dwliaQopChv7a/3xJ49&#10;+HfnWCvynoGNPl10JcF/ahVlhMhckkxT3FLA8xnWPretsXfCTZGp/d5P4RyEjVrT754EctVW0FNk&#10;lpPEOqpdtPfnvWWnkHUB2CAXc+2CWhOz9835vW+LwVFts6xx1H7/u8hgxbkIK23ZiVEiF50ZwDUl&#10;Wa5NsonXzQF7WtsSyvlocRhWyAVdu5h6Ys+FQY6Tc6BnVpD1oKMLfgrV2vsjjixScHlbFgvtwLif&#10;9NHzudYSbs6RsxJris7atpXBCXTICGtNAcjX7r03nPMl2acYZKfYETeG9cjrqZ2T78IgBT7YkvxN&#10;rzlTevy1c/NdpHgBL1p7/F/DVjtmoQjAF9JTXbPXWvJnNmtnr4oA/EjyX3Pbfb7WVk9mlEHJmoGM&#10;NQEeb03yz6hJ8mdma2ezdgfxWGt2UZgycyVrtokqAjzOmsfuSv5c0ZoiYCszj7FmwUzbhytbUwRs&#10;aeb21vRIJX/uYM2aQAZHcEtJ5r2LvnkonOTPHawZ9GRm7LznlnoXfSV/7mZNEcjXwa303i2Zk1/y&#10;547WFIGsHcAt9J74ZzzeF46U87t3A4TtodxCFnNrJ/gyclH44xk8QRZ6a9dALewM4tJyAtdO7Ncw&#10;2uFJeq+LhJ1BXFLvdNeNXjxR758/TWsULqdny6dFX56sd1u0QRKXkpZO7UReRmYHHuvMk/VukEhY&#10;I+MSels/Frjg1yCo53rJ15gtM72eXT+mtPBPvffJpGUE08qJ3BrN2O8Pf9QzcEqYOTOtnqcfOoGh&#10;rmc9wNoZU+rZ26z1A+8lsdeum9fQCmIqPbsZtH6grWcHXcJMmmn0POnTCQt9ep+dBafr2cZmygr9&#10;MlOuXUev4REqnK41+k9x8DwTWKfn72ZbEOZUPaP/FAhgvZ5WkNk1p2mN/i38wna9N4iZYXO4JPbW&#10;6D/TWGC7ngfGWRDmcK3Rvz9rB9/rXRA22OIwPaN/2z5hjJ5t1lefBSSnJNLOSqT9lRxSIv9cQsvr&#10;ZK0TMotXwBhJjEnwtWttGVcYdOW9JIlnC2ueDJBckffWGlDWwjbYE/SM/k1HYayebaGzDrwyYs+g&#10;Ma9vS6L/FHLNwYz+4Rw9s4BZ2iMZ5ZekX3udI8O9EAfJyWX0D+fomQWcfV9AckTPzqWRkWLDznKQ&#10;W8k/I5S0iIB99MwCto6Ic+0m8v21+CTfl57+6BZPT9hwsqN88L0frNE/7KtnFvDXn/gkyToj9STO&#10;tGmyZbu3VZMClBF+vi+vpbR6zkj8ifxeg86BcjC39O+M/mF/ucZ6ZgGv12L+Obtm9liIPSvyPoz+&#10;v/Sa8LeeHEb/cIxcq7VrcBm5Hq+U9PP68jozu0hkFpPOQ95r/n8iM5US+W+tthQVoxL+MvJhvI44&#10;gH3kWqtdh68xa9JP3knOSHFKK0ru2NEeCX8Z+Zk+QDhWRsS163HWyKg+sxKj9gOUpJ+DvucoQPKH&#10;c6T3XbsmZ420beSKAyTxJzHXPoRRkaKi7QPnybU3a4vnXeT1WivcUZJy7cCPjBQXK+9wvqu1gUqk&#10;Hc1AGQ3seTKkcmcKZ8EG5jGqDVSu77Iwmy5CrvVEuQms9n3fRPIVAyQhp9dfO8jfREb6OSHKdjJg&#10;Lrkua9duK0rCz0g8Sb4lX1f7Od9GXgNfGJn8lwm/56QAztc78y/X99pZfEb/PWsNmY1saUEnf7FR&#10;pmu1g9oTEj5cX67f2vW9jG/W7HqSer6mSC5Jbql93buwMLxBb2UukdvHJXy4l542UAaKW+Rnt3LM&#10;u0fArB2cZt2BFXr7cumzJemvmfYB19FqA21ts/TkmE+ziww0ewep+To69VTmREb8Ej/cW6sNlFyx&#10;JQ+0Wjk9i7jpVPQ8vC5he2innr7fsi8H3FeSey0HLGNtn71ni2nv2kJeX++6QAoGDa0p39aKD1xT&#10;azfg2n33rfZPEvoayUc9XQv3B3RoVVNTKXiWnjbQGq22zZYck4Xe2s9axtrX+UitD8eKOjxLTxuo&#10;VxZva9+/jK2tmp5tpVt3LT1GayqljwbP0xoY9m7/bm3hXNv+edV6nW4Oa6gdtGWYAcDztEbXvSPr&#10;1s/5doNJq8BoAzXUDtoyTKHgeVo7d3oTd2tBee2Oolc97SqD2A9qB2wZCgA8Tyux9rZWWi2abx4t&#10;UbSKjBz2Qe2ALcPBg2f6tD7Y21qpfe8yRqwxttpAtoN+UDtgy1AA4JlaW8R7knft+5YxQqtdZSH4&#10;g9oBW4YCAM/Uukm0p31T+75ljNC6J8DfCvigdsCWoQDAM43YCVT7vmWM0LrXQAH4oHbAlqEAwDO1&#10;7ghu3cE78oayT9KKqv3sEgrAB7UDtgwFAJ5pxFbQ1o2mI/6eSGsGYBH4g9oBW4YCAM80YnG1tZA8&#10;Yo9+a6by7c1mt1Y7YMtQAOCZWourPQWgtY4wYnTeug9gxL0Gt1U7YMtQAOCZRiyutmYR3z6qoefR&#10;0J5n9kHtgC1DAYBnai2u9jzIrWch+JvHQbTaP98+bO72agdtGQoAPFMrefeO3luPg/hmFtBaY/D3&#10;TBpqB20ZCgA806gC0BqlJ7bcrZvcVPtZy9D+aagdtGUoAPBctZywjB49baDEmtF6T/L3CIgOtQO3&#10;DAUAnquWE5bRq/VYiRJp6XzatZMRfXYWtRZ+Ex4D3aF24JahAMBz1XJCiTW9+57dOq+REXySfXJQ&#10;ZgfZddT7M4z+O9UO3jIUAHim1i6gLO6u0doSOjKM/jvVDt4yFAB4ptZ9AFu2WLZ27YwIO39WqB3A&#10;ZSgA8Ex7PGUzs4q1raA1IfmvVDuIy1AA4JlGPAqiJkVgj5mA5L9B7UAuQwGAZ2rt3//mOT5ZFB5V&#10;BDKjkKc2qh3QZTiw8Ey59ms5ocSIp2zmd7TuFH4XJfGnmLBR7cAuQwGAZzqiABT5XVlTqP2eZSTp&#10;Z+aQdo+7fAeoHeRlKADwTEmytZxQYq/ckO2i+d2JFJm0mvL/syhttD9Y7YNdhgIAz5RF3lpOKPHN&#10;UzyZRO2DXYYCAM/U6s272eoGah/sMhQAeJ6eB7hpx9xA7YNdhgIAz7PHXcBMqPbhLkMBgOfJdV/L&#10;ByU8bO0mah/uMhQAeJ7W45tHbgHlRK3ncigA8DytHUCfntnPhbRux/7mdm/gmlo7gNyEdROtqZ5e&#10;HzxLawE4XQNuonW3nw8bnqX1h1u2PAaaSfXs902RAJ6h1f+3AHwzrX5fZgFu+oBnaOUDC8A303ru&#10;dyInRXqDwH212j8GgzfVqvqJfPgeAAX31VoTtCnkplp//u010gf0MCi4l9ZA0ADwxlrV/11kV0AK&#10;QqaPpodwTa3tnwn7/29uaxFYRkYRub8gowUFAa6hde17ANxDjCgCy8jaQQpCHithIRnm1PqTjMkL&#10;PETPzqBvIiebfiLMIa2d2nW6DIO3h8kH3rop5NtIu0ghgHNp//BWFndbzwz6NjIjsF4Ax8t119r9&#10;4+5f/l+KQU6G1lNEt0TWCmwthWP1tHtdl1SlIGT62FpAWhNONjhO69p18xfdRhSEzAQsOMH+cr3W&#10;rsFl5Gtgk60FIUUA2Fdrk0fWBqzNMURG9WsKgb9GBvvJ1s8MtGrXXgl7/xkus4LWiVdCKwj20dr6&#10;mWvUox/YRe/D5+w/hvHS1mkNwiz+sqveu40tQsFYrdF/wm48dtdzp3EWooAxenr/WauD3WUqWjsB&#10;X8MsAMbIjZy1a2wZHs/CYXoeM2EWAN/rWXsz+udQZgFwjJ5t2Hr/HM4sAPaVAVTtulqGnT+concW&#10;oDcJ6+X66nmAo/tuOE3PLCC7F4B18tf4atfTMjzymVOZBcB4ua5a2z7d9csUzAJgrJ57bTzzhyn0&#10;zgJMV6Gtp/WTAVWuO5hCzywgYcEK3uu54zeRIgHT6J0F2BYK7/Xs+XfTF1PquV09YfQCf9Tb+jGL&#10;Zlq9f3jeSQz/lOtB64fLSw+zduK+hr8ZAL+kfdozcHLHL5egFQT9eq4XrR8uJYu9tRN5GTmp3cjC&#10;k/X+gSWDJS6l989H2tHAU/X2/bV+uKTeewOMbnia9P17Z8laP1xS70me8DxzniLXRc+jHhKeocWl&#10;9baCrAfwFL0zY49O4RZ6Rzu2hnJ3PTd7JbI2lpkCXN6aVpBFYe6qN/nnWpH8uZUsZNVO9lpYFOZu&#10;enf85Gush3FLPX/ftIQ/Js9d9D7hM2Hww631LoDZ/sYdJPn3tj8t+vIIPY+8TeTCgatak/yzAULf&#10;n0ewKMzdrUn++TrJn0fJBVK7GGqhCHAla5K/VieP1XuTWEIR4AqSzNckfzt+eLTeR0cnFAFmtjb5&#10;2+kGP3rvFE4oAsxI8oeNsgDW+6ckE4oAM1mT/BMe8AYvFAGuaG3yd6MXvKEIcCVp46SdUzs3a+FG&#10;L2hQBLiCjOQlf9jB2iLgT+ZxlJyba3aupUho+8BKa4uAXRXsLefkmh1rSf4WfGGjNUUgF1vuwIQ9&#10;ZLF3zYAk56NBCXxpTRHIbgwYLXfrrun353w1GIFB1hQB/VZGWrvYm00JOV+BgXqLQC5W+FbOt96/&#10;XVFC8ocd5eLqGY15wBbfSL8/ybx2br2LDE4kf9hZzxNEM3KDLdb2+xOSPxyoNTXPBeyCZI2cL9nf&#10;vzb5J+z2gQNlil67EJehDUSvJP81+/uXYbABJ2g9gMtuIHpkoLDmYW6v4S50OEHrdnwXJi1bWz7L&#10;8IwfOMFffqJ2QZbIwhy8kxli7bxZG/r/cIJceLULskRGdvBO742FrXDHL5wgC2+1C3IZLk7eqZ0v&#10;WwI4Sat/aycQ79TOl2Xk3GotDmszwola03g7gXjn070kuQs4s8fW1lA3HMKJ7ARiq3d7/3NOlX39&#10;rRmAHUBwIjuB+FY2E+Q8SuQGwyIzgNo5tQw7gOBEdgKxl55nTtlkACc6aydQfm/WF9ICSBgJ3k/P&#10;fQLAyY7eCZTk/27xOT1lfwP2HloPHNRehAkcvROolRhKZGZgG+p12QEEF5BEW7tAS4zeCbT2wWGZ&#10;oSgGbTk+WYidhR1AcAGtnUDZ0z1Kz5rDp0hSSeKwePjrWGbtJCPpZbKdgR1AcBFH7wRaOwN4F6UY&#10;PGVmkIRfRvlp271bu1luxTxL65xKKOIwgZ5R+ciLtSc5bIm0ql73ol9ZSfhZg8ksrLVYX2KGu7ft&#10;AIILqV2gyxg9ys5On1EzgXeRgpAZQgpOkunsUmTzWlsj/FbMsA5gBxBcyNE7gYr83L0LQYkk1FIU&#10;kiRT1I5uQ6QQZYaSRJ/3ntfyTbKvxehF+y1an+kMrxH4hySi2oVaYu8LNsk4r2FkIlwTSVh5jxm5&#10;pjgkkqAzU0kkYec1JpLAS+Sf899KlK8vyT0/M+2b0Un+U+T3nK31XnNsgEkk4dUu1BIjdwK1JJHm&#10;9Rw1M7hjnLnAmsJYe03LyGcMTCIXZO1CLXHWqDIjbIVgfeS4naV1LiXsAIKJ9OwEOmshtdWeEn+M&#10;vdZseuR3117TMq6wKA+P0VMAzhpV9iSUp0RmYmnHtVp2Zy6y5nfXXlMJO4BgQq1Wy1mjytaWwiSc&#10;vLb871ELrUdF3k/eVxJ+euvLkXPt60uc1bILO4Dgglojt7N2brReV3bdLKW/nH+XpJnRcu17Zoyy&#10;EynHOQUtCf+T1tbds9ReyzLsAIIJzdpWaI0oe3aUZOScryuFIbOKFIejF5gzMk/ifk30W3rirbWR&#10;VgHZgx1AcFEz7gTKaL72WpYxYkdJEnDZ01+KRBJsCkUiCTsFo0SSeCL/P/8tUb4231eSe35ekmJe&#10;45Yk/0mrYJ/Rssuxq72WZdgBBBPqSbajk1hLknLtdZQ4s9d9tlbBToE4WopO7bUs4+hzCOiQC7N2&#10;wS7j6J1ArYTy5B0lrc/rjJZdfmfttZR48ucF05ttJ1BaKrXXUSL//ckyA6odl8QZsyM7gODCWiO4&#10;9LaPNNvrmU3WIGrHpcSR7ZaeGeTTPy+YWi7Q2oVb4ugR3IgdQHfW+ryObNn17AB63bILTGSmnUA9&#10;I8qn7yhpfV5Htux6dgCddTc50GGmnUCtHUCJI1scM2odoyNbLq1tqQlbQGFiPaPujCoz3d877ABq&#10;a31eWSM4ih1AcANH3x27Newo+aX1eZWb1/aOTzuSEj4vuIDW1stZ4owbnWbk8wKGSfuldgHPFBlt&#10;6if/4vMChpq9DaSd8Hs+L2CYmUeVSXZGk7/n8wKG6tmGeXSklWAveZ3PCxgqI8ts36td3EdHdprk&#10;9fCezwsYLnecZhdHLuokmKMiveP8XolkHZ8XAAAAAAAAAAAAAAAAAAAAAAAAAAAAAAAAAAAAAAAA&#10;AAAAAAAAAAAAAAAAAAAAAAAAAAAAAAAAAAAAAAAAAAAAAAAAAAAAAAAAAAAAAAAAAAAAAAAAAAAA&#10;AAAAAAAAwFP99tv/AbDdSZIwPFF0AAAAAElFTkSuQmCCUEsDBAoAAAAAAAAAIQCJD6nc/QsAAP0L&#10;AAAUAAAAZHJzL21lZGlhL2ltYWdlOC5zdmc8c3ZnIHZpZXdCb3g9IjAgMCA5NiA5NiIgeG1sbnM9&#10;Imh0dHA6Ly93d3cudzMub3JnLzIwMDAvc3ZnIiB4bWxuczp4bGluaz0iaHR0cDovL3d3dy53My5v&#10;cmcvMTk5OS94bGluayIgaWQ9Ikljb25zX1BpZ2d5QmFua19NIiBvdmVyZmxvdz0iaGlkZGVuIj48&#10;ZyBpZD0iSWNvbnMiPjxwYXRoIGQ9Ik0xMCA1NS44IDEzLjcgNTYuN0MxNC4zIDU2LjkgMTQuOCA1&#10;Ny4zIDE1LjEgNTcuOSAxNi44IDYxLjggMTkuNCA2NS4zIDIyLjYgNjguMiAyMi45IDY4LjUgMjMu&#10;MiA2OC45IDIzLjMgNjkuNEwyNC44IDc4LjVDMjUgNzkuNSAyNS44IDgwLjIgMjYuOCA4MC4yTDMz&#10;LjQgODAuMkMzNC40IDgwLjIgMzUuMiA3OS41IDM1LjQgNzguNUwzNS45IDc1LjNDMzYuNyA3NS41&#10;IDM3LjUgNzUuNyAzOC4zIDc1LjhMMzkuMSA3NS45QzQwLjQgNzYuMSA0MS44IDc2LjIgNDMuMSA3&#10;Ni4yIDQ1LjggNzYuMiA0OC42IDc1LjggNTEuMiA3NS4xTDUxLjggNzguNUM1MiA3OS41IDUyLjgg&#10;ODAuMiA1My44IDgwLjJMNjAuNCA4MC4yQzYxLjQgODAuMiA2Mi4yIDc5LjUgNjIuNCA3OC41TDYz&#10;LjkgNjkuNEM2NCA2OC45IDY0LjIgNjguNSA2NC42IDY4LjIgNjQuOSA2Ny45IDY1LjIgNjcuNiA2&#10;NS41IDY3LjRMNjYuNCA2Ni42QzcxLjUgNjEuNSA3NSA1NS4xIDc1IDQ4IDc1IDQ2LjMgNzQuOCA0&#10;NC43IDc0LjQgNDMuMUw3NCA0MS44Qzc1LjQgNDEuMyA3Ni44IDQxIDc4LjMgNDEgNzcuNiA0Mi4y&#10;IDc3LjEgNDMuNSA3NyA0NC44IDc2LjggNDYuNCA3Ny4zIDQ3LjkgNzguMiA0OS4xIDc5IDUwIDgw&#10;LjIgNTAuNSA4MS40IDUwLjQgODMgNTAuMyA4NC41IDQ5LjMgODUgNDcuNyA4NS45IDQ1LjYgODUu&#10;NCA0My4yIDgzLjggNDEuNSA4My4zIDQxIDgyLjggNDAuNSA4Mi4yIDQwLjIgODMuNyAzOS43IDg1&#10;LjQgMzkuNSA4NyAzOS43IDg3LjYgMzkuNyA4OCAzOS4zIDg4LjEgMzguOCA4OC4xIDM4LjIgODcu&#10;NyAzNy44IDg3LjIgMzcuN0w4Ny4yIDM3LjdDODMuOCAzNy41IDgxLjUgMzguMSA4MCAzOS4yIDc3&#10;LjggMzguNyA3NS41IDM4LjkgNzMuNCAzOS44TDczLjIgMzkuMkM2OC41IDI4LjEgNTUuNCAyMCA0&#10;MyAyMCAzOC43IDIwIDM0LjQgMjEgMzAuNSAyMi44TDE4LjIgMTdDMTguMSAxNi45IDE3LjkgMTYu&#10;OSAxNy44IDE2LjkgMTcuMiAxNi45IDE2LjggMTcuMyAxNi44IDE3LjkgMTYuOCAxOCAxNi44IDE4&#10;LjEgMTYuOCAxOC4yTDIwLjggMjkuNUMyMC41IDI5LjggMjAuMiAzMC4yIDE5LjggMzAuNiAxOS44&#10;IDMwLjYgMTkuNyAzMC43IDE5LjcgMzAuNyAxNy44IDMyLjkgMTYuMiAzNS40IDE1IDM4LjEgMTQu&#10;OCAzOC43IDE0LjIgMzkuMiAxMy42IDM5LjNMMTAgNDAuMkM4LjIgNDAuNiA2LjkgNDIuMyA3IDQ0&#10;LjFMNyA1MS45QzcgNTMuNyA4LjIgNTUuMyAxMCA1NS44Wk03OSA0NUM3OS4xIDQzLjcgNzkuNiA0&#10;Mi41IDgwLjQgNDEuNSA4MS4yIDQxLjkgODEuOSA0Mi40IDgyLjQgNDMgODMuNCA0NCA4My44IDQ1&#10;LjYgODMuMiA0NyA4MyA0Ny44IDgyLjIgNDguNCA4MS40IDQ4LjQgODAuOCA0OC40IDgwLjEgNDgu&#10;MiA3OS43IDQ3LjcgNzkuMSA0NyA3OC45IDQ2IDc5IDQ1Wk05IDQ0LjFDOC45IDQzLjIgOS42IDQy&#10;LjQgMTAuNCA0Mi4yTDEwLjQgNDIuMiAxMC40IDQyLjIgMTQgNDEuMyAxNCA0MS4zIDE0IDQxLjND&#10;MTUuMiA0MSAxNi4zIDQwLjEgMTYuNyAzOC45IDE3LjcgMzYuNiAxOS4xIDM0LjUgMjAuNyAzMi42&#10;TDIwLjcgMzIuNkMyMS44IDMxLjQgMjIuOSAzMC4zIDI0LjIgMjkuMyAyNC42IDI5IDI0LjcgMjgu&#10;MyAyNC4zIDI3LjkgMjQgMjcuNSAyMy4zIDI3LjQgMjIuOSAyNy44TDIyLjkgMjcuOEMyMi45IDI3&#10;LjggMjIuNiAyOCAyMi4zIDI4LjNMMTkuNCAyMEMxOS40IDIwIDE5LjQgMjAgMTkuNCAyMCAxOS40&#10;IDIwIDE5LjQgMjAgMTkuNCAyMEwyOS41IDI0LjggMzAuMyAyNS4yIDMxLjEgMjQuOEMzNSAyMi45&#10;IDM5IDIyIDQzIDIyIDU0LjggMjIgNjcgMjkuNyA3MS4zIDQwTDcyLjUgNDMuN0M3Mi45IDQ1LjEg&#10;NzMgNDYuNiA3MyA0OC4xIDczIDU0LjQgNjkuOSA2MC43IDY0LjEgNjYgNjIuMiA2Ny43IDU5Ljcg&#10;NjkuNiA1OS42IDY5LjYgNTkuMiA2OS45IDU5LjEgNzAuNiA1OS40IDcxIDU5LjYgNzEuMiA1OS45&#10;IDcxLjQgNjAuMiA3MS40IDYwLjQgNzEuNCA2MC42IDcxLjMgNjAuOCA3MS4yIDYwLjggNzEuMiA2&#10;MS4xIDcwLjkgNjEuNiA3MC42TDYwLjMgNzguMkM2MC4zIDc4LjIgNjAuMyA3OC4zIDYwLjMgNzgu&#10;M0w2MC4zIDc4LjMgNTMuNyA3OC4zQzUzLjcgNzguMyA1My43IDc4LjMgNTMuNyA3OC4yTDUzLjEg&#10;NzQuOCA1Mi43IDcyLjYgNTAuNiA3My4yQzQ4LjEgNzMuOSA0NS42IDc0LjIgNDMgNzQuMiA0MS41&#10;IDc0LjIgNDAgNzQuMSAzOC41IDczLjggMzYuMyA3My40IDM0LjIgNzIuNyAzMi4xIDcxLjkgMzEu&#10;NiA3MS43IDMxIDcxLjkgMzAuOCA3Mi40IDMwLjYgNzIuOSAzMC44IDczLjUgMzEuMyA3My43IDMx&#10;LjkgNzQgMzIuOCA3NC4zIDMzLjggNzQuNkwzMy45IDc1IDMzLjQgNzguMUMzMy40IDc4LjIgMzMu&#10;NCA3OC4yIDMzLjQgNzguMkwzMy40IDc4LjIgMjYuOCA3OC4yQzI2LjggNzguMiAyNi44IDc4LjEg&#10;MjYuOCA3OC4xTDI1LjMgNjkgMjUuMyA2OSAyNS4zIDY5QzI1LjEgNjguMiAyNC43IDY3LjQgMjQu&#10;MSA2Ni44TDI0LjEgNjYuOCAyNC4xIDY2LjhDMjEuMSA2NC4xIDE4LjcgNjAuOCAxNy4xIDU3LjJM&#10;MTcuMSA1Ny4yIDE3LjEgNTcuMkMxNi42IDU2LjIgMTUuNyA1NS40IDE0LjUgNTVMMTQuNCA1NSAx&#10;NC4zIDU1IDEwLjYgNTQuMUM5LjcgNTMuOSA5LjEgNTMuMSA5LjEgNTIuMUw5LjEgNDQuMVoiLz48&#10;cGF0aCBkPSJNMzYuNiAyNy43QzM4LjUgMjcuMiA0MC41IDI3IDQyLjUgMjcgNDYuNSAyNy4xIDUw&#10;LjUgMjcuOSA1NC4yIDI5LjYgNTQuNyAyOS44IDU1LjMgMjkuNiA1NS41IDI5LjEgNTUuNyAyOC42&#10;IDU1LjUgMjggNTUgMjcuOEw1NSAyNy44QzUxLjEgMjYgNDYuOCAyNS4xIDQyLjUgMjUuMSA0MC4z&#10;IDI1LjEgMzguMSAyNS40IDM2IDI1LjkgMzUuNSAyNiAzNS4xIDI2LjYgMzUuMyAyNy4xIDM1LjUg&#10;MjcuNiAzNiAyOCAzNi41IDI3LjhMMzYuNSAyNy44QzM2LjUgMjcuNyAzNi41IDI3LjcgMzYuNiAy&#10;Ny43WiIvPjwvZz48L3N2Zz5QSwMECgAAAAAAAAAhANe8uwaCEAAAghAAABQAAABkcnMvbWVkaWEv&#10;aW1hZ2U5LnBuZ4lQTkcNChoKAAAADUlIRFIAAAGAAAABgAgGAAAApMe1vwAAAAFzUkdCAK7OHOkA&#10;AAAEZ0FNQQAAsY8L/GEFAAAACXBIWXMAADsOAAA7DgHMtqGDAAAQF0lEQVR4Xu3di9HrRBIGUELY&#10;EAiBEAiBEAiBEMiAEAiBEAiBEAhhQ9jVx0WF8ZU9I1uS53FOVVftch+/7Wt1a3oe+gYAAAAAAAAA&#10;AAAAAAAAAAAAAAAAAAAAAAAAAAAAAAAAAAAAAAAAAAAAAAAAAAAAAAAAAAAAAAAAAAAAAKAD/1ni&#10;5yV+X+LPJf67xP8OjPydvy3xyxLfLgFAA35c4uiEX4oUGwA+6KclthL0FZERAQAf8Mnkv0ZeAwAX&#10;Sh/+6rbPo/huCQAukvbLVjL+RGSCGIALtND6uQ+TwgAna6n1cx9aQQAnqmn9pCWTfQFHyv6CrZ91&#10;G1pBACepbf18v8TRUlC2ftZ9aAUBHKy29ZOdumfJhrOtn3kfWkEAB/pU6+eeVhAwjSTUtF6SgP9Y&#10;YivhtRJntH7u1baCPhUpPvm3SivKmUXAyz5xxs6rcWbr515tK6iFsFMZ2K2ljValuKL1c6+mFdRK&#10;ZOQGUKWnO9zEFa2fe623gu7DSAAoanmj1VZc2fq511uhtDoJeKrFYxaexacnOnsqlvYoAE/9usRW&#10;8mg1ru793+upAGReB+ChTKhuJY9WQwGoj7xWgIdKCe3qhNva67nn8wKGIaHt4/MChiGh7ePzAoYh&#10;oe3j8wKGIaHt4/MChiGh7ePzAoYhoe3j8wKGIaHt4/MChtHbRjBRHykOAA/lcLWt5CH6D8dCA0/l&#10;wLCt5CH6j0+enAp0ID3ireQh+o60fz7x3ASgMz8ssZVERL/h7h+o1tMjIcXzSO/f6h9gl94eDiP+&#10;HWn75N9Q8gdekscIZmI4D0EvrTEXn4/8G+XfKi0fj4AEhlYqSu/e/Z799wPwIgUAYFIKAMCkFACA&#10;SSkAAJNSAAAmpQAATEoBAJiUAgAwKQUAYFIKAMCkFACASSkAAJNSAAAmpQAATEoBAJiUAgAwKQUA&#10;YFIKAMCkFACASSkAAJNSAAAmpQAATEoBAOhcEun3S/y+xB9LlBJvb/HnEr8t8eMSAPztuyWS9LcS&#10;54iR4pb3DDC1JMLR7vZrw2gAmFbaPrMm/0Te+7dLAI04IiGl1+vCLvt1ia3Pb6bInAfQiCPvSBWC&#10;x/K5zHz3fxs/LAE04IykpBB8zd3/P5EJcKABZ96VKgRfuPv/OowCoAFXJKbZC0HN3f9ICTH/1lvv&#10;8TaMAqABV96ZzlgIau7+R5wYna3oQZc+0ZqYqRDMmgiNAqADn+xNj14IZr37XxkFQONKCerZ4V/Z&#10;1XrE6pZRk8DsCdAoABr3TgFYHVEIcjDaSGa/+18ZBUDDjigAq3cKQV7HSCS+L4wCoGFHFoDVq4Vg&#10;lMPC3P3/m2IIjTqjAKz2FoJR7gQlvH8zCoBGnVkAVrWFYIQ2kLv/bYoiNOiKArBKIbjy532CRLfN&#10;KAAadHVCHr0A5FGIW+9rjRnv/lc1xbH3f3/oigJwrNL7m7nNUTMKUADgQgrAsUZ/f+/y+UBDFIBj&#10;SXDP+XygIQrAsSS453w+0JDWCoAQ70Ym4hOZcM+Bg4lMQCd+/juy6TDHj2ReAqalAAjxpVisBWIt&#10;DjA8BUCIx5GRxC9LZPWW9hTDUQCEqI+MFNaCAN1TAIR4PdaCkF3u0B0FQIhjIkdZZA7BxDLdUACE&#10;OD6y8miU480ZmAIgxLmR1UVWFdGk1grA0T+PueT7kxZMIkk3k7WJ3I3/tMS6DyC9+9LBfUdHWkRG&#10;BTRFAWB2KRYpEikMuVtPcdj6bh4VCgHNUABgW0YQGTWkn7/1XX03MgJRCPgoBQDqrAXhjBFClpLC&#10;5RQAeE3aRmkZbX2PXw0jAi6lAMD7kriPGhlkjsDGMi6hAMBx8v1Nm+iIFUbaQpxOAYBzZM7g3RZR&#10;rhdtIU6jAMC50s55txCkLeSICQ6nAMA1ksDfLQTZqwCHUQDgWvmOZ55g6/tfE5lsdp1wCAUAPufV&#10;EUGuI+cL8TYFAD4rcwTp8W9dD6XQEuItCgC04dW2kJYQL1MAoB35/r/SFsp1pSXEbgoAtCdtoVc2&#10;k9kzwC4KALQru4G3rpNnkVYSVFEAoG25q9+6Vp6FyWGqKADQvldWCmUuAZ5SAKAfe1tCWSEEDykA&#10;0Je9LaGMHGCTAgD9SUuodC3dRoqAa4uvKADQp1wre+YFjAT4igIA/dpbBMwJ8C8KAPRvz+Mof1sC&#10;/qIAwBj2HCHhcZP8RQGAcexZJurYCBQAGMyekYAiMDkFAMazpwg4RXRiCgCMqXZiONekB85PSgGA&#10;cdUuEbU8dFIKAIwr11NtEXCM9IQUABhbrqnah8uYD5iMAgDjS49/63q7j1yf5gMmogDAHH5YYuua&#10;uw/zARNRAGAetctDzQdMQgGAudROCufIaQanAMBcaucDMnHM4BQAmE/tfICjIganAMCcauYDcr1a&#10;FTQwBQDmVTMf4PkBA1MAYF6Z6N26Du/DhPCgFACYW00ryITwoBQAmFuuuZqjIuwNGJACANSsCsq1&#10;a0J4MAoAEDUTwj8vwUAUACBqNojl+nWNDkQBAFY1D5U3ChhIawVAiHcjE5qJnGqZNexZ5ZKklbPu&#10;9bCfy/VemhDONcwgFAAxY6QwZFWL9e1fS7Hc+sxuw4qgQSgAYvbI5GeSntHBF7nmtz6n2zAKGIQC&#10;IMQ/kZGBA9Dq5gJ8TgNQAIT4OjIqmLk9ZBQwCQVAiMeREcGsraGaIyKMAjqnAAhRjrREZisENaMA&#10;J4V2TgEQoj5mWwNfMwowed6x1grA0T+P+SQhJdLDzxk3SdpJZLXPwi1F9hfMomYUYEloxxQAZpLv&#10;VxJWkvjW9682ZpoktjFsYAoAM8skZvrYW9/FUuS7nN3Fo8tntPX+b0MbqFMKAHxJYDX97q0YvQWS&#10;a3Lrfd9GPjs6pADAP9LWeaUQZJXQyEqfSa5rOnRlQs5wWQGgB/mu1jwl6zZGXhJZ88AYewI6dEVC&#10;zsWUO6TSz3IXQWvS3tn6rj6KkZNgqSBqA3XozAJQm/jXyMoKaE2+x1vf10eR3z+i0vlAbuA6dEYB&#10;2Jv415htkw39yCRx7T6CfO9HXCKaz2Dr/d6G1UCdObIAvJr4E/kz+v+0rnb/QNolI36fS20gm8I6&#10;c0QBeCfxJ/LnMskEPahdJTTijuHSe3c2UGfeKQDvJv5E/qzVA/SmdvPYaBOjpU1huZ7pyDvJ+93I&#10;HdLMZ67Tr9wY1c4JjNQXz/veeo+3YR6gI58oAEn8o66UYB5JhjXXz2htEfMAA7myAEj8jCbf563v&#10;+n2MNNItLQc1D9CRKwqAxM/IanbJjrTHpfR+k1PoxJkFQOJnFvmub10DtzHKSjfzAAM5owBI/Mym&#10;ZpNUeuejKM0DuP47cWQBkPiZWc3S0FGWPJfeq4ngThxRACR+qGuNjNIfNxEMcKdml/AI/fHSRHBu&#10;CgGmUjMKGGF3cEb8W+9tjVFGOgC7lNojIyTHmkKX3wMwlZp9ASPMmZXmDx3zAkwnd76l5DjCsy9K&#10;ex+sBAKmNMOxyaVWlwc8AVOqaQP13iNPgt96X2uMdhQ2QJWaSdLe5wFKzwawFwCY1ug98tIoRwEA&#10;pjV6j9xmMIAHRr9DzjLPrfe1xkhHYAPsUkqQvZ8OWjoBdaTTTwF2KU0E974jePT3B/CWrcS4hgIA&#10;MLDSjuDebb2n2+h9rwPAy0oFoPcEOfr7A3hZ6dGJo4dnAwPTUgAAJqUAAExKAQCYlAIAMCkFAGBS&#10;CgDApBQAAAAAAAAAAAAAAAAAAAAAAAAAAAAAAAAAAAAAAAAAAAAAAAAAAAAAAAAAgAP8tMS3X/4n&#10;ALP4bon/LvH7X/8PgCn8Z4k/lvjf35GRAAAT+HmJNfmvoRUEMLjvl0jr574AaAUBDOy+9XMfWkEA&#10;g9pq/dyHVhDAYNZVP1tJ/za0ggAGktZPEvtWwt+KH5cAYADp7W8l+keRkYJWEEDnkshrWj/38dsS&#10;AHQsiXwrwdfED0sA0KEk8K3EXhsZOQDQmUz8vtL6uY9flgCgI0ncWwn9Np5tCrsNE8IAnXh03MNt&#10;5Nfz+369+W+Pwt4AgE7UrPlfWztpFf25xNbvuQ0TwgCNq1nzn4SfxL+qmSw2IQzQsNqJ362dvjWj&#10;hrSLAGhQzWFvjzZ4ZaJ36/ffhwlhgMbU7PjNr+dQuEdqVg6ZEAZoTE0LJyOEZ0wIA3SmZhL3fuL3&#10;ERPCAB2pufvfc8RzzQYxR0YDfFgS8VaCvo29J3vWTAgbBQB8UE3PPok6O373qtkhXJpTAOAkNcs+&#10;Xz3MLcVl6++7jRQXy0IBLlaz6evdBF2zq9jmMICL1dz9H9GiqVkWahQAcJGaTV+1yz5LzphkBuBF&#10;NRO0ad8cpWZZ6LMdxgAcoGaJZvYFHHH3v8oqoq2fcxuOiAA4Wc15PWcc1VDzcHlzAQAnqen9n3Un&#10;nhbP1s+7DSuCAE5Ss/LnzIPajAIAPqBm3f/Zffia+QejAICD1dz9v3Lkw15GAQAXyt1/aUPWVatw&#10;akYBrx4/AcCdT/f+75VGAWlVAfCmmrv/bNS6Us2+gCM3ogFMqeYJXZ9ItjXHUAPwhpp2y5G7fmvV&#10;nBHkqWEAL6qZcD3ixM9XlUYBKV4AvKA0+Zu7/08uuax5XoAloQAvaP0OO62nrdd1GyaDAXaqOXvn&#10;yqWfj5SOpjYZDLBTqf2T0UELaiaDtYEAdii1fz45+Xuv9Fq1gQAq1bR/WrqrLj2jwGoggEql1TVX&#10;7/wtqdmsBkCF0uav1g5bq1kNdMVJpQDdK/XUW1j9cy+nkW691jXMAwAU1Oz+/cTRDyWlVUvmAQAK&#10;Sidtttb/X5XmAVp93QDNKK2rv+rBL3uVRi42hAEUlFYAtfrM3ZqJYACeKPXSW37cYu7yt17zGi3O&#10;XQA0o9QCanUEEFuv9zYAeKI0mdrqaprSHEArZxcBNKu0CqjVSeDS8RVWAQEU9LqaptfVSwDNqFlN&#10;09JBcKvSgXAtT14DNKPH45UdCQ1wgNLddGvtlJrTQFsctQA0pyahZtK1FaWCZQIYYIfSpqpWloPm&#10;zr70Wlt6ehlA80oPW0+0MAooHQOd8CwAgB1K+wESn95cVdOq0v4BeEHpyWCJT7WCalo/iewPAGCn&#10;0qawNa5OstmrkDv7rddyGzZ/AbyhZhSQuGqdfZJ/7WvS+wd4Q+0oIHH2aptMOtfc+SdaWaUE0LWa&#10;ydY10nY549z93M3X9PwTmZy28QvgIDXLQm/jqNFAEn9tyyeRIqH1A3Cw2vbLGrkTTyHYezeeEUSS&#10;eHb41t71r2HVD8AJkphLh649irSGUgzSTkpyX4tC/s709vPf8msZaexN+ms48RPgREnYe0cCV4Tk&#10;D3CRPX35MyOjBW0fgIuVTuE8O9KOMuEL8CG5+351XuCdyJyCpZ4ADchO4K1EfXQk8bf0LAIA/nZW&#10;WyiJP6uEAGjcu0s6E+vSUXf8AJ1KMUgiTySpJ9YknwKROYQsLc3KoowgMq+gvw8AAAAAAAAAAAAA&#10;AAAAAAAAAAAAAAAAAAAAAAAAAAAAAAAAAAAAAAAAAAAAAAAAAAAAAAAAAAAAAAAAAN345pv/A137&#10;zc7FeVWUAAAAAElFTkSuQmCCUEsDBAoAAAAAAAAAIQCJSTt/XQcAAF0HAAAVAAAAZHJzL21lZGlh&#10;L2ltYWdlMTAuc3ZnPHN2ZyB2aWV3Qm94PSIwIDAgOTYgOTYiIHhtbG5zPSJodHRwOi8vd3d3Lncz&#10;Lm9yZy8yMDAwL3N2ZyIgeG1sbnM6eGxpbms9Imh0dHA6Ly93d3cudzMub3JnLzE5OTkveGxpbmsi&#10;IGlkPSJJY29uc19MZWFreVRhcF9NIiBvdmVyZmxvdz0iaGlkZGVuIj48ZyBpZD0iSWNvbnMiPjxw&#10;YXRoIGQ9Ik01NS4wMTggMzEgNTEuMDExIDMxIDUxLjAxMSAyOS43NjQgNDkuMTgyIDI2LjEwNUM0&#10;OC44NDUgMjUuNDI1OCA0OC4xNTEyIDI0Ljk5NzIgNDcuMzkzIDI1TDQ1LjAxMSAyNSA0NS4wMTEg&#10;MTkgNTQuMDExIDE5QzU1LjExNTYgMTkgNTYuMDExIDE4LjEwNDYgNTYuMDExIDE3TDU2LjAxMSAx&#10;NUM1Ni4wMTEgMTMuODk1NCA1NS4xMTU2IDEzIDU0LjAxMSAxM0w0Ni41NDcgMTMgNDUuMTQgMTAu&#10;ODkxQzQ0Ljc3MDEgMTAuMzMzNSA0NC4xNDUxIDkuOTk4ODYgNDMuNDc2IDEwTDM4LjU0NyAxMEMz&#10;Ny44Nzc5IDkuOTk4ODYgMzcuMjUyOSAxMC4zMzM1IDM2Ljg4MyAxMC44OTFMMzUuNDc2IDEzIDI4&#10;LjAxMSAxM0MyNi45MDY0IDEzIDI2LjAxMSAxMy44OTU0IDI2LjAxMSAxNUwyNi4wMTEgMTdDMjYu&#10;MDExIDE4LjEwNDYgMjYuOTA2NCAxOSAyOC4wMTEgMTlMMzcuMDExIDE5IDM3LjAxMSAyNSAzNC42&#10;MyAyNUMzMy44NzE4IDI0Ljk5NzIgMzMuMTc4IDI1LjQyNTggMzIuODQxIDI2LjEwNUwzMS4wMTEg&#10;MjkuNzY0IDMxLjAxMSAzMSAxOS4wMTEgMzEgMTkuMDExIDI5LjYxOEMxOS4wMTQgMjguODU5NyAx&#10;OC41ODU0IDI4LjE2NTggMTcuOTA2IDI3LjgyOUwxNC4yNDcgMjYgMTAuMDExIDI2IDEwLjAxMSA1&#10;MiAxNC4yNDcgNTIgMTcuOTA2IDUwLjE3MUMxOC41ODU0IDQ5LjgzNDIgMTkuMDE0IDQ5LjE0MDMg&#10;MTkuMDExIDQ4LjM4MkwxOS4wMTEgNDcgNTUuMDE4IDQ3QzU5Ljk4NjMgNDcuMDA1NSA2NC4wMTI1&#10;IDUxLjAzMTcgNjQuMDE4IDU2TDY0LjAxOCA1OCA4MC4wMTggNTggODAuMDE4IDU2QzgwLjAwMjYg&#10;NDIuMTk5MyA2OC44MTg3IDMxLjAxNTQgNTUuMDE4IDMxWk01NC4wMTEgMTcgNDcuMDExIDE3IDQ3&#10;LjAxMSAxNSA1NC4wMTEgMTVaTTM4LjU0NyAxMiA0My40NzYgMTIgNDUuMDExIDE0LjMgNDUuMDEx&#10;IDE3IDM3LjAxMSAxNyAzNy4wMTEgMTQuM1pNMjguMDExIDE1IDM1LjAxMSAxNSAzNS4wMTEgMTcg&#10;MjguMDExIDE3Wk0zOS4wMTEgMTkgNDMuMDExIDE5IDQzLjAxMSAyNSAzOS4wMTEgMjVaTTMzLjAx&#10;MSAzMC4yMzYgMzQuNjMgMjcgNDcuMzkzIDI3IDQ5LjAxMSAzMC4yMzYgNDkuMDExIDMxIDMzLjAx&#10;MSAzMVpNMTcuMDExIDQ4LjM4MiAxMy43NzYgNTAgMTIuMDExIDUwIDEyLjAxMSAyOCAxMy43NzUg&#10;MjggMTcuMDExIDI5LjYxOCAxNy4wMTEgNDguMzgyWk02Ni4wMTggNTZDNjYuMDAyMSA0OS45MzE1&#10;IDYxLjA4NjUgNDUuMDE1OSA1NS4wMTggNDVMMTkuMDExIDQ1IDE5LjAxMSAzMyA1NS4wMTEgMzND&#10;NjcuNjk4NyAzMy4wMzU3IDc3Ljk3NTMgNDMuMzEyMyA3OC4wMTEgNTZaIi8+PHBhdGggZD0iTTY1&#10;LjM2OCA3OS4xQzY1LjMyNDcgODIuODY1NSA2OC4zNDA2IDg1Ljk1MzkgNzIuMTA2IDg2TDcyLjE5&#10;MSA4NkM3NS45MjU1IDg1Ljk5ODYgNzguOTY1IDgyLjk5NTIgNzkuMDExIDc5LjI2MUw3OS4wMTEg&#10;NzkuMUM3OS4wMTEgNzQuNzA5IDcyLjE5IDY1LjAxNiA3Mi4xOSA2NS4wMTYgNzIuMTkgNjUuMDE2&#10;IDY1LjM2OCA3NC43MzIgNjUuMzY4IDc5LjFaTTc3LjAxMSA3OS4xMjUgNzcuMDExIDc5LjI0MUM3&#10;Ni45Njc1IDgxLjg3NDggNzQuODI1MiA4My45OSA3Mi4xOTEgODRMNzIuMTMxIDg0QzY5LjQ2Mjkg&#10;ODMuOTYxNiA2Ny4zMzA3IDgxLjc2ODEgNjcuMzY4IDc5LjEgNjcuMzY4IDc2LjkzMSA2OS45IDcy&#10;LjIzOCA3Mi4xOTIgNjguNjI0IDc0LjQ4MiA3Mi4yMjQgNzcuMDExIDc2LjkxMiA3Ny4wMTEgNzku&#10;MTJaIi8+PC9nPjwvc3ZnPlBLAwQKAAAAAAAAACEAVSpddWwQAABsEAAAFQAAAGRycy9tZWRpYS9p&#10;bWFnZTExLnBuZ4lQTkcNChoKAAAADUlIRFIAAAGAAAABgAgGAAAApMe1vwAAAAFzUkdCAK7OHOkA&#10;AAAEZ0FNQQAAsY8L/GEFAAAACXBIWXMAADsOAAA7DgHMtqGDAAAQAUlEQVR4Xu3drbJsx3kGYAGD&#10;QAHjlEBYAgwcFHJALkCXYGgoEBjgKockRCAgIMAgMEAg4adyBboEXYJAoIHSb5UmNR73Of2tmVl/&#10;vZ6n6q1yWfvs87N7enV//bO+AAAAAAAAAAAAAAAAAAAAAAAAAAAAAAAAAAAAAAAAAAAAAAAAAAAA&#10;AAAAAAAA4ES+/Dlf3QWAE0pn/quWr1u+afm25buWjy3f/5wfWn5s+WmQfE2+Nsmvy/fI9/pDy+9a&#10;PrR4YABsLB19OuDftKSTv3XwlY59jeQhkYdDHgx58OTPBsAb3Dr8dLB7dvRLkwdTHlAeCABFZ+3w&#10;R7nNEjwQAO6k009JJ6PmWTr8UfJAyN8Z4HJuI/0srF6l0/9UPAyAS0inn9p4Fk97neHVk3+b7GYC&#10;mEJG+7eafq/T2yuZedzS++97Jv9W+TfLvx3A6aTzyoh2qw42v086zpRU8vtmW2ZKK5l1JBlZZ/9+&#10;/lyf6ljz/+dr8rX5NTlXkOT7pEPOOsXWs5f8XZw7AE4hndWaHX++bzri+4NZ6bC3Hi3n75mHQ/4M&#10;+bPkz9T7874rHgTAYaUTXqPjv3X4t85+645+qdtDYa0HggcBcBjplN/d8aeUk+95hg5/5PZAePca&#10;SEpdHgTALtIxv7Pjv43yZ+/UsjbxzodBfgYAm8mo9h2LoXl4pNO/4tbH/J3zd3/HAzTfw1kCYFXp&#10;tFJ66HVC1aSzymh/j4Xbo8oDNQvJvX+vJcnMQlkIeKt3lHvya1P+0Ol/Xv6NXp1dKQsBb5GF2Fc6&#10;JB3/c159ECgLAU9Lh/1KWSKdl47/da8+CFKyAyhLff7ZnSqp7+v43++Vhff8LK+40A4slM77mVq/&#10;Us82nv35JPm1AH/mlZJPfp3dJ9t69melJAT8iZQHnikvpLSQRWL28WypLj9rJSHgqZKCcs+x5GfR&#10;+zmNoiQEF5aTqL2O4XPJIq9yz/E8W8JLGwAu5JnO4jbq59iemQ1YF4CLeKbzV+s/l2fWBjKzAyaW&#10;zn/pXT7pGNT6z+mZB72fNUwoH+x05r0Pfi9KPnNYWhLKQ8AaD0xk6TZPJZ+5LC0J5eFvmyhMIKO5&#10;pZ2/MsB8npkBegjAieVDv2Tkp94/vyVrQHkIaA9wQktHfLlD3of9GvKz7rWBXjJ71C7gRPKBXTLS&#10;8wKR61lyCDCzSOAE0vkv2f7nJOh15YUxvTbRS2aTwMFVp/ep73pjFNnt1WsfvTgxDAe2ZM+3zp+b&#10;JQ8B5UI4oCWdv7IPj5aUgwwe4ECyXzslnd6H9TFGcHzKkt1BzgjAASzZ7qnzZ6S6gSDbQ4GdVUdt&#10;WcCzn5uK6hZii8Kwo2rd3/UOLFWdVX7dAmwsd/xU6v5OcvKMtJnqNSLWA2BD1bp/HhBu9eRZGWT0&#10;2tVjrAfAhqp1f/f586qUeHpt6zHWA2AD1Q9kdnPAO1QXha0HwIqqdVl1f96p2u5ScgRWUrnBUd2f&#10;NVTXA5wyhxVUd/34ALKWavkxbRV4o0od1kIca6u0Q1dHwxtVRl6ZHdiPzdqyHtBrf4+xIAxvUF2A&#10;U/phK5UT6BaE4Q0qC792/bC1yqDE5YPwgurCr+k2W0u5sdcWH2NBGJ5UGf1b+GUvlaujHUiEJ6Sk&#10;Mxr9W/hlT5U2mpgFwEKV0b+FX/ZWeZWkWQAsUBlZWfjlKNIWe230lrRlswAoMvrnTCqzAO0VCjKq&#10;r4yojP45kkqbBQaM/jkjswB4kdE/Z2YWAC+o3PljFMVRVWYB+RqgY3TTotE/R1aZwbopFDry4UkH&#10;3/vQ3GL0z9FV1rBsCYUHlRsWfXA4ugxkem33PmnrwJ1MjXsfllvc+cNZjO4IshgMdyo3K7rxk7Oo&#10;bGYwm4WfjeqmFn85m9FisPuB4GejD4vyD2eTl8H02vItykDQVKbLyj+cTaWs6UwAl1dZMFP+4YyU&#10;gWBg9CHxXlXOShkIPiM7IXofjPt8aIEzqpwJsBuIyxrV/42QOLvRDNehMC5rVP+3+4ezG5WBtHEu&#10;azQ6skuCszPLhY7KNjn1Uc7OOgB0jO5O/74FZmAdAB6M7v63R5pZWAeAB+r/XIV1ALijLsqVaO9w&#10;Z7QAnNkBzGQ043XgkcsYLQB7byqzGZ15sRDMZYxe/+j+H2YzeueFNs9ljHYAWQBmNqOFYDuBuIxR&#10;PdT9/8xmtO5lJxCX0fsA3MeOCGZT2QmUr4GpGQlxVWnbvTZ/Sz4bMLVsd+s1/ltcAcGssrut1+Zv&#10;sROI6Y12ALkCglmNroTITiGYmu1wXJW2z+WNRkGmwcxqdADS7JfpjU5EOgPArJwF4PIcAuOqPAC4&#10;vNEDwCEwZjXaAecOLKY32grnVkRmNToDYws000sj7zX+WxyGYVY54d5r87e4Bp3pje4Bcg0Esxpd&#10;B+EUPNPzAOCqPAC4vNF9KC7EYma9Nn8fmFqv0d8HZtZr8/eBqfUa/X1gZr02fx+YWq/R3wdm1mvz&#10;94GpWQPgynpt/j4wtdEDwC4gZjU6B2AXENNzEIyrGp0EdhCM6bkKgqtyFQSX5zporsplcFyeF8Jw&#10;VV4Iw+WNXovnvajMavQ+bK+EZHrei8pVaftc3mga7K1IzMr6F5c3ei2evdDMytvwuDxX4nJVrkKH&#10;xmlgrmZ0CjiBSxidBnYYjNmMzgA4BMZlOAvA1Yy2gNr8wGWMtsP5MDCb0aDHFlAuY7QTyHSY2Yx2&#10;ANkCymXYCcTVjHYA2QLKZYweAImdQMxidAtoor1zKaOdQBaCmcXo9LuSJ5czWhSzEMwsRldAWADm&#10;clwJwVWo/8MD6wBcgfo/fMJoZGQdgLNT/4dPsA7A7Eb1f28B47KsAzC70SzXATAuq7IOYIGMs1L/&#10;h4HRCMkUmbMa3Xml/s/ljdYBlIE4q9Hgxv5/Lk8ZiBlVyj/eewGNMhCzUf6BImUgZqP8A0WVMpDt&#10;cpyF8g8spAzELEaHv5R/4MGoDJTYM83RZTabkmWv/d6S9QHgTqUMZBbA0Y0WfxPlH+jI1Lj3gbnF&#10;YjBHlkHMqJT5sQXoGN2cmLghlKOqtF+bGeAzRiMoswCOKqP7Xpu9JW07swTgE4yiOKPRzbaJxV8Y&#10;qCwGZyQFRzIa/WfmavQPBZUtoWYBHEVl9G8HGxRVZgHWAjiCtNXR7rUkp4OBotFpykRNlb1lV1qv&#10;bd7Hq01hoeoswOlg9pI2Otq1ljj4BU+ozALUVtlL5dSvWz/hSZVZQGIWwNbS5jID7bXHW8xQ4UWV&#10;UZbj9Wwtdf1eW7yPNSp4UbXO6ooItlJZ+LXvH96kcjo4Md1mbZXST2JAAm9U2WutFMTaKqUfd/7A&#10;m2Xk1fuwPcbIi7VUSj+JbZ+wgsoVEYlTl7xbtfRj2yesqFIKclkc75RyjtIPHEC1FGQ9gHepzjyV&#10;fmADlbMBifUAXlWt+yv9wIYqpaAkV/XCMzKir9T90xaVfmBD1VJQPsAWhVmquuibr1H6gR1UXsSR&#10;WJxjibSV0Ru+blFmhB1VbgxNLApTVdnxk6j7wwFUR2tezMFIddFX3R8OIh/EyoVxiXcJ8ynVzj9t&#10;LWsEwEFUF4UTi3Y8ykYBi75wYvlg9j60j8mH2AiOm+qOn8SiLxxY9dRmargQFn1hIj7QVFXr/mlT&#10;Fn3hJJwUZsRJX5hUPrDVRT3rAdeT9lEZJKR9OEkOJ5QPbu9D/RiHxK6neoDQDBFOrFrj9UG/juoV&#10;ItaIYAKVk8JKQddQLQ2mzaj7wwSWfOiZW2WbsLo/TKZ6SEwpaF7V0o82ABOqjv5M/edT3fWj7g+T&#10;SidQuTTOraHzqbxG1MMfJlctBakBz6N60ZubYuECKldFZKbAHCq7wMz64CKqpSA3P55f5RyI0g9c&#10;TGVHSDoGZwPOK516pfTjQQ8XVCkF5coAzqmy8OvsB1xURoi9TuExFoTPp/KSl/x3b/eCC6uMEr08&#10;5nwqC7/2/AOlBWGnQ8+jur5j4RcodxgcXzr1yolfC7/A/6ssCKdcxLFVtn1a+AX+RBYNe53FfTIL&#10;sC30uKrbPi38An+m8pYo20KPq7Kg78Qv0FXdFmoWcDzVbZ+29AKfVKkhmwUcT+Wqb2s4wFBlW6hZ&#10;wHFUR/+2fQJDuRa414ncRy35OCprN0b/QFllFqCevL/8DHo/m/vkZ2n0D5RVDoe5ImJ/lfMbXvQC&#10;LFY5UeqKiP1U3u7m0BfwlEp5wSxgP5UL3xz6Ap5WKTGYBWzP6B9YXbYY9jqX+5gFbM/oH9iEWcCx&#10;VEb/tukCb1GdBeQUsawfo39gU5XDRnKMGP0Db1WZBcgxYvQPvJ1ZwPFj9A+swizg2MmFb0b/wGqy&#10;CNnrfGT/uPANWF3l7nnZNvmZuPAN2ERmApUbQ2Xd3LbfAmwuB8By22TKDxmFyjZJp5+7moz6AQAA&#10;AAAAAAAAAAAAAAAAAAAAAAAAAAAAAAAAAAAAAAAAAACO5W9aPshq+XXLX7QAHMY3Lf/b8pOsnj+2&#10;fNfyyxaAXf1jS6+jknXz3y1/2QKwiy9bMiLtdVCyfn7bArCL1KV7HZNsk39rAdjF37X0OibZJv/S&#10;ArCLX7T80NLrnGT9ZAYGsJtsTfyxpddByXr5fQvA7r5q+deWj7J6/qPl6xYAAAAAAAAAAAAAAAAA&#10;AAAAAAAAAAAAAAAAAAAAAAAAAAAAAABgZ1+2/EPLf7Z8lNXyXy2/b/l1C8Du/qrlh5afZLP8seW3&#10;LQC7+r6l10nJuslDwEwA2M3ftvQ6J9km/9QCsIu/b+l1TLJN/r0FYBe/bOl1TLJNvmkB2M0/t/Q6&#10;J1k3/9Py1y0Au/lFy7ctvU5K1kkW3rP7CuAQUg76IKtHxw8AAAAAAAAAAAAAAAAAAAAAAAAAAAAA&#10;AAAAAAAAAAAAAAAAcD1ftvyh5fuWnw6c71p+1QLAG3zV8mNLr8M9ar5uAeBFGfn3OtkjJw8sAF70&#10;Q0uvkz16MnMB4AVnK//c4gEA8KKjL/x+Klm4BuAF37b0OtgjJw8tAF70TUuvkz1ysh0UgBdlS2Wv&#10;k73PltsuU9oZrUv8rgWAF6XDHe0E2nLbZaUkZQEY4E0qnW5KRWvLKd/R6F/9H+CNMgvodbb3Sce8&#10;9sj7Y0vv976P8g/Am1W2g+Zr1tp+WZmF5CFk+yfAm31o6XW6j8l6wTtnAunQq9dRGP0DrCTbK3sd&#10;72MyEn/HrZzp/Ku/Zx48Rv8AK0kHu+RuoJRtnpkN5Pf5TcuSU8iZoQCwosq5gMdUHwTp+LObaOkF&#10;dPn+AGwgtfZeRzxKOvaUdNJhp6PPwyTfK7t7MtofbfHsJesDAGyositn7ay56wiAz9jzZTGZNej8&#10;AXa0x2VxmX3o/AEOIFs+l+zYeTZZI9jiygkAFlprXSAdf8pNLnkDOLiM0p/Z0fOYfI/U+t9xqAyA&#10;DeVBkG2fSx4Gt04/v1adH2ACKd/kdG/2/adUlKSsk+R/p8PPSF+nDwAAAAAAAAAAAAAAAAAAAAAA&#10;AAAAAAAAAAAAAAAAAAAAAAAAAAAAAAAAAAAAcGBffPF/QAN74D9RjjcAAAAASUVORK5CYIJQSwME&#10;CgAAAAAAAAAhAGUkI1VjBwAAYwcAABUAAABkcnMvbWVkaWEvaW1hZ2UxMi5zdmc8c3ZnIHZpZXdC&#10;b3g9IjAgMCA5NiA5NiIgeG1sbnM9Imh0dHA6Ly93d3cudzMub3JnLzIwMDAvc3ZnIiB4bWxuczp4&#10;bGluaz0iaHR0cDovL3d3dy53My5vcmcvMTk5OS94bGluayIgaWQ9Ikljb25zX0xpZ2h0YnVsYl9N&#10;IiBvdmVyZmxvdz0iaGlkZGVuIj48ZyBpZD0iSWNvbnMiPjxwYXRoIGQ9Ik02MS4wNzEgNTguODI0&#10;QzYyLjEzMSA1Ni42NjQgNjQuNjMxIDUxLjgyNCA2Ni45MjEgNDkuMzI0IDY4Ljc3OTEgNDcuMjMw&#10;MyA3MC4yNDg4IDQ0LjgyMTkgNzEuMjYxIDQyLjIxMiA3Mi4zMjE3IDM5LjQ0NDkgNzIuOTA5NSAz&#10;Ni41MTkxIDczIDMzLjU1N0w3MyAzMi43QzczIDE4Ljg5MjkgNjEuODA3MSA3LjcgNDggNy43IDM0&#10;LjE5MjkgNy43IDIzIDE4Ljg5MjkgMjMgMzIuN0wyMyAzMy41NkMyMy4wOTEgMzYuNTIxNSAyMy42&#10;NzkyIDM5LjQ0NjYgMjQuNzQgNDIuMjEzIDI1Ljc1MjIgNDQuODIyOSAyNy4yMjE5IDQ3LjIzMTMg&#10;MjkuMDggNDkuMzI1IDMxLjM3IDUxLjgxNSAzMy44NyA1Ni42NjcgMzQuOTMgNTguODI1IDM1LjI1&#10;MjcgNTkuNDc0OCAzNS45MTU1IDU5Ljg4NTggMzYuNjQxIDU5Ljg4Nkw1OS4zNiA1OS44ODZDNjAu&#10;MDg1NyA1OS44ODU2IDYwLjc0ODYgNTkuNDc0MiA2MS4wNzEgNTguODI0Wk01OS4zIDU3Ljg4NSAz&#10;Ni43IDU3Ljg4NUMzNS40MSA1NS4yNjEgMzIuOTI1IDUwLjU0NSAzMC41NzkgNDcuOTk0IDI4Ljg3&#10;OTIgNDYuMDgxMiAyNy41MzUxIDQzLjg3OTkgMjYuNjEgNDEuNDk0IDI1LjYzMTUgMzguOTQ2NCAy&#10;NS4wODcyIDM2LjI1MjcgMjUgMzMuNTI1TDI1IDMyLjczNEMyNC45OTA2IDIwLjAzMTUgMzUuMjgw&#10;NCA5LjcyNjM5IDQ3Ljk4MyA5LjcxNyA2MC42ODU2IDkuNzA3NjEgNzAuOTkwNiAxOS45OTc1IDcx&#10;IDMyLjdMNzEgMzMuNTI5QzcwLjkxNCAzNi4yNTM0IDcwLjM3MTUgMzguOTQ0MSA2OS4zOTUgNDEu&#10;NDg5IDY4LjQ3NDkgNDMuODY4NiA2Ny4xMzczIDQ2LjA2NDggNjUuNDQ1IDQ3Ljk3NCA2My4wNjYg&#10;NTAuNTcgNjAuNTgzIDU1LjI4MSA1OS4zIDU3Ljg4NVoiLz48cGF0aCBkPSJNNTkuMTU4IDY1Ljk0&#10;MSAzNy4xNTggNjUuOTQxQzM2LjYwNTcgNjUuOTQxIDM2LjE1OCA2Ni4zODg3IDM2LjE1OCA2Ni45&#10;NDEgMzYuMTU4IDY3LjQ5MzMgMzYuNjA1NyA2Ny45NDEgMzcuMTU4IDY3Ljk0MUw1OS4xNTggNjcu&#10;OTQxQzU5LjcxMDMgNjcuOTQxIDYwLjE1OCA2Ny40OTMzIDYwLjE1OCA2Ni45NDEgNjAuMTU4IDY2&#10;LjM4ODcgNTkuNzEwMyA2NS45NDEgNTkuMTU4IDY1Ljk0MVoiLz48cGF0aCBkPSJNNjAuMTU4IDc1&#10;LjA3QzYwLjE1OCA3NC41MTc3IDU5LjcxMDMgNzQuMDcgNTkuMTU4IDc0LjA3TDM3LjE1OCA3NC4w&#10;N0MzNi42MDU3IDc0LjA3IDM2LjE1OCA3NC41MTc3IDM2LjE1OCA3NS4wNyAzNi4xNTggNzUuNjIy&#10;MyAzNi42MDU3IDc2LjA3IDM3LjE1OCA3Ni4wN0w1OS4xNTggNzYuMDdDNTkuNzEwMyA3Ni4wNyA2&#10;MC4xNTggNzUuNjIyMyA2MC4xNTggNzUuMDdaIi8+PHBhdGggZD0iTTUzLjggODMuMDhDNTMuODQ0&#10;MiA4Mi41Mjk1IDUzLjQzMzcgODIuMDQ3NCA1Mi44ODMyIDgyLjAwMzIgNTIuODU1NSA4Mi4wMDEg&#10;NTIuODI3OCA4MS45OTk5IDUyLjggODJMNDMuMjQ2IDgyQzQyLjY5MzcgODEuOTk4MiA0Mi4yNDQ1&#10;IDgyLjQ0NDQgNDIuMjQyNyA4Mi45OTY3IDQyLjI0MjYgODMuMDI0OCA0Mi4yNDM3IDgzLjA1MyA0&#10;Mi4yNDYgODMuMDgxIDQyLjQ5OCA4Ni4yNzEgNDUuMjg4NCA4OC42NTI3IDQ4LjQ3ODQgODguNDAw&#10;NiA1MS4zMTgyIDg4LjE3NjMgNTMuNTczNiA4NS45MjA4IDUzLjc5OCA4My4wODFaTTQ4LjAzIDg2&#10;LjQxN0M0Ni40NzE1IDg2LjQwMzUgNDUuMDc2MiA4NS40NDgxIDQ0LjUgODRMNTEuNTYxIDg0QzUw&#10;Ljk4NjggODUuNDQ5NyA0OS41OTAzIDg2LjQwNTkgNDguMDMxIDg2LjQxN1oiLz48L2c+PC9zdmc+&#10;UEsDBBQABgAIAAAAIQCsIsB13wAAAAcBAAAPAAAAZHJzL2Rvd25yZXYueG1sTI9BS8NAFITvgv9h&#10;eYI3u4namKZ5KaWopyLYCtLbNvuahGbfhuw2Sf+960mPwwwz3+SrybRioN41lhHiWQSCuLS64Qrh&#10;a//2kIJwXrFWrWVCuJKDVXF7k6tM25E/adj5SoQSdplCqL3vMildWZNRbmY74uCdbG+UD7KvpO7V&#10;GMpNKx+jKJFGNRwWatXRpqbyvLsYhPdRjeun+HXYnk+b62E///jexoR4fzetlyA8Tf4vDL/4AR2K&#10;wHS0F9ZOtAjhiEd4eY5BBHeRLBIQR4R5lKYgi1z+5y9+AAAA//8DAFBLAwQUAAYACAAAACEAMQhW&#10;DAwBAADTBgAAGQAAAGRycy9fcmVscy9lMm9Eb2MueG1sLnJlbHO8lc1qwzAQhO+FvoPZeyzLSZyk&#10;RM4lFHIt6QMIe22LWD9IamjevoJSaCBVb3uUxM58zMBqf/jUc3FFH5Q1AnhZQYGms70yo4D38+ti&#10;C0WI0vRytgYF3DDAoX1+2r/hLGMaCpNyoUgqJgiYYnQvjIVuQi1DaR2a9DJYr2VMRz8yJ7uLHJHV&#10;VdUw/1sD2jvN4tQL8Kc++Z9vLjn/r22HQXV4tN2HRhMfWDClk3cSlH7EKEBjr+T35bYM1xHYY4Yl&#10;DcOydOZPhg0NwybHwGsaCF7n2iCCyDJwoiBybTQ0DE2uC04VBM8lsaZJYp1j4GlzUiwqXuX6WNFA&#10;rHIMOxqG3U8b7O4rar8AAAD//wMAUEsBAi0AFAAGAAgAAAAhAKjWx6gTAQAASQIAABMAAAAAAAAA&#10;AAAAAAAAAAAAAFtDb250ZW50X1R5cGVzXS54bWxQSwECLQAUAAYACAAAACEAOP0h/9YAAACUAQAA&#10;CwAAAAAAAAAAAAAAAABEAQAAX3JlbHMvLnJlbHNQSwECLQAUAAYACAAAACEAVZixBSELAAB5YQAA&#10;DgAAAAAAAAAAAAAAAABDAgAAZHJzL2Uyb0RvYy54bWxQSwECLQAKAAAAAAAAACEAASf1ntUmAADV&#10;JgAAFAAAAAAAAAAAAAAAAACQDQAAZHJzL21lZGlhL2ltYWdlMS5wbmdQSwECLQAKAAAAAAAAACEA&#10;CsCrJZgWAACYFgAAFAAAAAAAAAAAAAAAAACXNAAAZHJzL21lZGlhL2ltYWdlMi5zdmdQSwECLQAK&#10;AAAAAAAAACEABJbgjNUcAADVHAAAFAAAAAAAAAAAAAAAAABhSwAAZHJzL21lZGlhL2ltYWdlMy5w&#10;bmdQSwECLQAKAAAAAAAAACEAeJO3sS4HAAAuBwAAFAAAAAAAAAAAAAAAAABoaAAAZHJzL21lZGlh&#10;L2ltYWdlNC5zdmdQSwECLQAKAAAAAAAAACEAfZ018a0XAACtFwAAFAAAAAAAAAAAAAAAAADIbwAA&#10;ZHJzL21lZGlhL2ltYWdlNS5wbmdQSwECLQAKAAAAAAAAACEA4/8TbtEBAADRAQAAFAAAAAAAAAAA&#10;AAAAAACnhwAAZHJzL21lZGlhL2ltYWdlNi5zdmdQSwECLQAKAAAAAAAAACEAKooGjwgZAAAIGQAA&#10;FAAAAAAAAAAAAAAAAACqiQAAZHJzL21lZGlhL2ltYWdlNy5wbmdQSwECLQAKAAAAAAAAACEAiQ+p&#10;3P0LAAD9CwAAFAAAAAAAAAAAAAAAAADkogAAZHJzL21lZGlhL2ltYWdlOC5zdmdQSwECLQAKAAAA&#10;AAAAACEA17y7BoIQAACCEAAAFAAAAAAAAAAAAAAAAAATrwAAZHJzL21lZGlhL2ltYWdlOS5wbmdQ&#10;SwECLQAKAAAAAAAAACEAiUk7f10HAABdBwAAFQAAAAAAAAAAAAAAAADHvwAAZHJzL21lZGlhL2lt&#10;YWdlMTAuc3ZnUEsBAi0ACgAAAAAAAAAhAFUqXXVsEAAAbBAAABUAAAAAAAAAAAAAAAAAV8cAAGRy&#10;cy9tZWRpYS9pbWFnZTExLnBuZ1BLAQItAAoAAAAAAAAAIQBlJCNVYwcAAGMHAAAVAAAAAAAAAAAA&#10;AAAAAPbXAABkcnMvbWVkaWEvaW1hZ2UxMi5zdmdQSwECLQAUAAYACAAAACEArCLAdd8AAAAHAQAA&#10;DwAAAAAAAAAAAAAAAACM3wAAZHJzL2Rvd25yZXYueG1sUEsBAi0AFAAGAAgAAAAhADEIVgwMAQAA&#10;0wYAABkAAAAAAAAAAAAAAAAAmOAAAGRycy9fcmVscy9lMm9Eb2MueG1sLnJlbHNQSwUGAAAAABEA&#10;EQBVBAAA2+EAAAAA&#10;">
                <v:shape id="Google Shape;36;p1" o:spid="_x0000_s1205" type="#_x0000_t202" style="position:absolute;left:24193;top:5524;width:11013;height:104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lzYXxgAAANwAAAAPAAAAZHJzL2Rvd25yZXYueG1sRI9Ba8JA&#10;FITvhf6H5RV6q5sq1hCzERGsFlskKp4f2dckmH0bsqtGf323UOhxmJlvmHTWm0ZcqHO1ZQWvgwgE&#10;cWF1zaWCw375EoNwHlljY5kU3MjBLHt8SDHR9so5XXa+FAHCLkEFlfdtIqUrKjLoBrYlDt637Qz6&#10;ILtS6g6vAW4aOYyiN2mw5rBQYUuLiorT7mwU0Mdk87UaLT/98b7B8k75dvSeK/X81M+nIDz1/j/8&#10;115rBfF4DL9nwhGQ2Q8AAAD//wMAUEsBAi0AFAAGAAgAAAAhANvh9svuAAAAhQEAABMAAAAAAAAA&#10;AAAAAAAAAAAAAFtDb250ZW50X1R5cGVzXS54bWxQSwECLQAUAAYACAAAACEAWvQsW78AAAAVAQAA&#10;CwAAAAAAAAAAAAAAAAAfAQAAX3JlbHMvLnJlbHNQSwECLQAUAAYACAAAACEAdJc2F8YAAADcAAAA&#10;DwAAAAAAAAAAAAAAAAAHAgAAZHJzL2Rvd25yZXYueG1sUEsFBgAAAAADAAMAtwAAAPoCAAAAAA==&#10;" filled="f" stroked="f">
                  <v:textbox inset="2mm,2mm,2mm,2mm">
                    <w:txbxContent>
                      <w:p w14:paraId="712C4B68" w14:textId="77777777" w:rsidR="00417D55" w:rsidRPr="00F214AA" w:rsidRDefault="00417D55" w:rsidP="00417D55">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Benefits we don’t count as income, like:</w:t>
                        </w:r>
                      </w:p>
                      <w:p w14:paraId="4B55D00A" w14:textId="77777777" w:rsidR="00417D55" w:rsidRPr="00F214AA" w:rsidRDefault="00417D55" w:rsidP="00417D55">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 xml:space="preserve">- Education Allowance </w:t>
                        </w:r>
                      </w:p>
                      <w:p w14:paraId="361AE1D5" w14:textId="77777777" w:rsidR="00417D55" w:rsidRPr="00F214AA" w:rsidRDefault="00417D55" w:rsidP="00417D55">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v:textbox>
                </v:shape>
                <v:shape id="Google Shape;35;p1" o:spid="_x0000_s1206" type="#_x0000_t202" style="position:absolute;left:1238;top:5048;width:11743;height:130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RahgxQAAANwAAAAPAAAAZHJzL2Rvd25yZXYueG1sRI9Ba8JA&#10;FITvBf/D8gRvurFSlZiNSEHbYotExfMj+0yC2bchu9XUX98tCD0OM/MNkyw7U4srta6yrGA8ikAQ&#10;51ZXXCg4HtbDOQjnkTXWlknBDzlYpr2nBGNtb5zRde8LESDsYlRQet/EUrq8JINuZBvi4J1ta9AH&#10;2RZSt3gLcFPL5yiaSoMVh4USG3otKb/sv40C+phtv94m609/um+xuFO2m2wypQb9brUA4anz/+FH&#10;+10rmL9M4e9MOAIy/QUAAP//AwBQSwECLQAUAAYACAAAACEA2+H2y+4AAACFAQAAEwAAAAAAAAAA&#10;AAAAAAAAAAAAW0NvbnRlbnRfVHlwZXNdLnhtbFBLAQItABQABgAIAAAAIQBa9CxbvwAAABUBAAAL&#10;AAAAAAAAAAAAAAAAAB8BAABfcmVscy8ucmVsc1BLAQItABQABgAIAAAAIQCERahgxQAAANwAAAAP&#10;AAAAAAAAAAAAAAAAAAcCAABkcnMvZG93bnJldi54bWxQSwUGAAAAAAMAAwC3AAAA+QIAAAAA&#10;" filled="f" stroked="f">
                  <v:textbox inset="2mm,2mm,2mm,2mm">
                    <w:txbxContent>
                      <w:p w14:paraId="4D8D0108" w14:textId="77777777" w:rsidR="00417D55" w:rsidRPr="00F214AA" w:rsidRDefault="00417D55" w:rsidP="00417D55">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Any income received by household members 18 years and over, like:</w:t>
                        </w:r>
                        <w:r w:rsidRPr="00F214AA">
                          <w:rPr>
                            <w:rFonts w:ascii="Arial Nova Light" w:eastAsia="HELVETICA NEUE LIGHT" w:hAnsi="Arial Nova Light" w:cs="HELVETICA NEUE LIGHT"/>
                            <w:sz w:val="16"/>
                            <w:szCs w:val="16"/>
                          </w:rPr>
                          <w:br/>
                          <w:t>- Wages</w:t>
                        </w:r>
                        <w:r w:rsidRPr="00F214AA">
                          <w:rPr>
                            <w:rFonts w:ascii="Arial Nova Light" w:eastAsia="HELVETICA NEUE LIGHT" w:hAnsi="Arial Nova Light" w:cs="HELVETICA NEUE LIGHT"/>
                            <w:sz w:val="16"/>
                            <w:szCs w:val="16"/>
                          </w:rPr>
                          <w:br/>
                          <w:t>- Primary Centrelink payments</w:t>
                        </w:r>
                        <w:r w:rsidRPr="00F214AA">
                          <w:rPr>
                            <w:rFonts w:ascii="Arial Nova Light" w:eastAsia="HELVETICA NEUE LIGHT" w:hAnsi="Arial Nova Light" w:cs="HELVETICA NEUE LIGHT"/>
                            <w:sz w:val="16"/>
                            <w:szCs w:val="16"/>
                          </w:rPr>
                          <w:br/>
                          <w:t xml:space="preserve">- Investment earnings </w:t>
                        </w:r>
                      </w:p>
                    </w:txbxContent>
                  </v:textbox>
                </v:shape>
                <v:shape id="Google Shape;43;p1" o:spid="_x0000_s1207" type="#_x0000_t202" style="position:absolute;left:14001;top:5429;width:9985;height:309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CQ37xQAAANwAAAAPAAAAZHJzL2Rvd25yZXYueG1sRI9Ba8JA&#10;FITvgv9heYI33VhplZiNSEHbYkWi4vmRfSbB7NuQ3Wrqr+8WCj0OM/MNkyw7U4sbta6yrGAyjkAQ&#10;51ZXXCg4HdejOQjnkTXWlknBNzlYpv1egrG2d87odvCFCBB2MSoovW9iKV1ekkE3tg1x8C62NeiD&#10;bAupW7wHuKnlUxS9SIMVh4USG3otKb8evowC+phtd2/T9ac/P7ZYPCjbTzeZUsNBt1qA8NT5//Bf&#10;+10rmD/P4PdMOAIy/QEAAP//AwBQSwECLQAUAAYACAAAACEA2+H2y+4AAACFAQAAEwAAAAAAAAAA&#10;AAAAAAAAAAAAW0NvbnRlbnRfVHlwZXNdLnhtbFBLAQItABQABgAIAAAAIQBa9CxbvwAAABUBAAAL&#10;AAAAAAAAAAAAAAAAAB8BAABfcmVscy8ucmVsc1BLAQItABQABgAIAAAAIQDrCQ37xQAAANwAAAAP&#10;AAAAAAAAAAAAAAAAAAcCAABkcnMvZG93bnJldi54bWxQSwUGAAAAAAMAAwC3AAAA+QIAAAAA&#10;" filled="f" stroked="f">
                  <v:textbox inset="2mm,2mm,2mm,2mm">
                    <w:txbxContent>
                      <w:p w14:paraId="3FC6C9D9" w14:textId="77777777" w:rsidR="00417D55" w:rsidRPr="00F214AA" w:rsidRDefault="00417D55" w:rsidP="00417D55">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Family Tax Benefit</w:t>
                        </w:r>
                      </w:p>
                    </w:txbxContent>
                  </v:textbox>
                </v:shape>
                <v:shape id="Google Shape;37;p1" o:spid="_x0000_s1208" type="#_x0000_t202" style="position:absolute;left:12954;top:12477;width:9635;height:43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lpmJwwAAANwAAAAPAAAAZHJzL2Rvd25yZXYueG1sRE9Na8JA&#10;EL0X/A/LCN7qxoZWia4ihdgWWyQqnofsmASzsyG7TVJ/ffdQ6PHxvlebwdSio9ZVlhXMphEI4tzq&#10;igsF51P6uADhPLLG2jIp+CEHm/XoYYWJtj1n1B19IUIIuwQVlN43iZQuL8mgm9qGOHBX2xr0AbaF&#10;1C32IdzU8imKXqTBikNDiQ29lpTfjt9GAX3M919vcfrpL/c9FnfKDvEuU2oyHrZLEJ4G/y/+c79r&#10;BYvnsDacCUdArn8BAAD//wMAUEsBAi0AFAAGAAgAAAAhANvh9svuAAAAhQEAABMAAAAAAAAAAAAA&#10;AAAAAAAAAFtDb250ZW50X1R5cGVzXS54bWxQSwECLQAUAAYACAAAACEAWvQsW78AAAAVAQAACwAA&#10;AAAAAAAAAAAAAAAfAQAAX3JlbHMvLnJlbHNQSwECLQAUAAYACAAAACEAmpaZicMAAADcAAAADwAA&#10;AAAAAAAAAAAAAAAHAgAAZHJzL2Rvd25yZXYueG1sUEsFBgAAAAADAAMAtwAAAPcCAAAAAA==&#10;" filled="f" stroked="f">
                  <v:textbox inset="2mm,2mm,2mm,2mm">
                    <w:txbxContent>
                      <w:p w14:paraId="7FBE954E" w14:textId="77777777" w:rsidR="00417D55" w:rsidRPr="00F214AA" w:rsidRDefault="00417D55" w:rsidP="00417D55">
                        <w:pP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Commonwealth Rent Assistance</w:t>
                        </w:r>
                      </w:p>
                    </w:txbxContent>
                  </v:textbox>
                </v:shape>
                <v:shape id="Graphic 859" o:spid="_x0000_s1209" type="#_x0000_t75" alt="Stuffed Toy outline" style="position:absolute;left:13906;top:1333;width:4470;height:443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ifxvwwAAANwAAAAPAAAAZHJzL2Rvd25yZXYueG1sRI9Bi8Iw&#10;FITvC/6H8Ba8ramCUrtGEVEQb1v1/mzeNmWbl9rEWv+9WRA8DjPzDbNY9bYWHbW+cqxgPEpAEBdO&#10;V1wqOB13XykIH5A11o5JwYM8rJaDjwVm2t35h7o8lCJC2GeowITQZFL6wpBFP3INcfR+XWsxRNmW&#10;Urd4j3Bby0mSzKTFiuOCwYY2hoq//GYVHG+X7bjKZ5Pz7moO6/3Bb7trqtTws19/gwjUh3f41d5r&#10;Bel0Dv9n4hGQyycAAAD//wMAUEsBAi0AFAAGAAgAAAAhANvh9svuAAAAhQEAABMAAAAAAAAAAAAA&#10;AAAAAAAAAFtDb250ZW50X1R5cGVzXS54bWxQSwECLQAUAAYACAAAACEAWvQsW78AAAAVAQAACwAA&#10;AAAAAAAAAAAAAAAfAQAAX3JlbHMvLnJlbHNQSwECLQAUAAYACAAAACEAJYn8b8MAAADcAAAADwAA&#10;AAAAAAAAAAAAAAAHAgAAZHJzL2Rvd25yZXYueG1sUEsFBgAAAAADAAMAtwAAAPcCAAAAAA==&#10;">
                  <v:imagedata r:id="rId28" o:title="Stuffed Toy outline"/>
                </v:shape>
                <v:shape id="Graphic 860" o:spid="_x0000_s1210" type="#_x0000_t75" alt="Money outline" style="position:absolute;left:2476;top:285;width:4051;height:537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qqUMwwAAANwAAAAPAAAAZHJzL2Rvd25yZXYueG1sRE9LS8NA&#10;EL4L/odlBG92Y9W0pN2WUhAUFPoQex2y0ySYnQ27axL99c5B6PHjey/Xo2tVTyE2ng3cTzJQxKW3&#10;DVcGPo7Pd3NQMSFbbD2TgR+KsF5dXy2xsH7gPfWHVCkJ4ViggTqlrtA6ljU5jBPfEQt39sFhEhgq&#10;bQMOEu5aPc2yXDtsWBpq7GhbU/l1+HZS8puF99PwNnt8mr4eh13+0M8+T8bc3oybBahEY7qI/90v&#10;1sA8l/lyRo6AXv0BAAD//wMAUEsBAi0AFAAGAAgAAAAhANvh9svuAAAAhQEAABMAAAAAAAAAAAAA&#10;AAAAAAAAAFtDb250ZW50X1R5cGVzXS54bWxQSwECLQAUAAYACAAAACEAWvQsW78AAAAVAQAACwAA&#10;AAAAAAAAAAAAAAAfAQAAX3JlbHMvLnJlbHNQSwECLQAUAAYACAAAACEAp6qlDMMAAADcAAAADwAA&#10;AAAAAAAAAAAAAAAHAgAAZHJzL2Rvd25yZXYueG1sUEsFBgAAAAADAAMAtwAAAPcCAAAAAA==&#10;">
                  <v:imagedata r:id="rId29" o:title="Money outline"/>
                </v:shape>
                <v:shape id="Graphic 861" o:spid="_x0000_s1211" type="#_x0000_t75" alt="Home outline" style="position:absolute;left:13620;top:8001;width:5068;height:485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JG9gvwAAANwAAAAPAAAAZHJzL2Rvd25yZXYueG1sRI/BCsIw&#10;EETvgv8QVvBmUz2IVKOIUOhRqyDelmZti82mNLHWvzeC4HGYmTfMZjeYRvTUudqygnkUgyAurK65&#10;VHA5p7MVCOeRNTaWScGbHOy249EGE21ffKI+96UIEHYJKqi8bxMpXVGRQRfZljh4d9sZ9EF2pdQd&#10;vgLcNHIRx0tpsOawUGFLh4qKR/40CnRjsmOvj/3zdC2yW35J9/U9VWo6GfZrEJ4G/w//2plWsFrO&#10;4XsmHAG5/QAAAP//AwBQSwECLQAUAAYACAAAACEA2+H2y+4AAACFAQAAEwAAAAAAAAAAAAAAAAAA&#10;AAAAW0NvbnRlbnRfVHlwZXNdLnhtbFBLAQItABQABgAIAAAAIQBa9CxbvwAAABUBAAALAAAAAAAA&#10;AAAAAAAAAB8BAABfcmVscy8ucmVsc1BLAQItABQABgAIAAAAIQBfJG9gvwAAANwAAAAPAAAAAAAA&#10;AAAAAAAAAAcCAABkcnMvZG93bnJldi54bWxQSwUGAAAAAAMAAwC3AAAA8wIAAAAA&#10;">
                  <v:imagedata r:id="rId30" o:title="Home outline"/>
                </v:shape>
                <v:shape id="Text Box 862" o:spid="_x0000_s1212" type="#_x0000_t202" style="position:absolute;left:6572;top:1333;width:6017;height:41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LrYKxQAAANwAAAAPAAAAZHJzL2Rvd25yZXYueG1sRI9BawIx&#10;FITvhf6H8AQvRbMVsbIapQjCHvailkJvj81zs7h52SZxXf+9KRQ8DjPzDbPeDrYVPfnQOFbwPs1A&#10;EFdON1wr+DrtJ0sQISJrbB2TgjsF2G5eX9aYa3fjA/XHWIsE4ZCjAhNjl0sZKkMWw9R1xMk7O28x&#10;JulrqT3eEty2cpZlC2mx4bRgsKOdoepyvFoF/Xcx14feRP+2K4usuJS/Hz+lUuPR8LkCEWmIz/B/&#10;u9AKlosZ/J1JR0BuHgAAAP//AwBQSwECLQAUAAYACAAAACEA2+H2y+4AAACFAQAAEwAAAAAAAAAA&#10;AAAAAAAAAAAAW0NvbnRlbnRfVHlwZXNdLnhtbFBLAQItABQABgAIAAAAIQBa9CxbvwAAABUBAAAL&#10;AAAAAAAAAAAAAAAAAB8BAABfcmVscy8ucmVsc1BLAQItABQABgAIAAAAIQCuLrYKxQAAANwAAAAP&#10;AAAAAAAAAAAAAAAAAAcCAABkcnMvZG93bnJldi54bWxQSwUGAAAAAAMAAwC3AAAA+QIAAAAA&#10;" filled="f" stroked="f" strokeweight=".5pt">
                  <v:textbox>
                    <w:txbxContent>
                      <w:p w14:paraId="4703224B" w14:textId="77777777" w:rsidR="00417D55" w:rsidRPr="007C5D9D" w:rsidRDefault="00417D55" w:rsidP="00417D55">
                        <w:pPr>
                          <w:rPr>
                            <w:rFonts w:ascii="Yu Gothic UI Semibold" w:eastAsia="Yu Gothic UI Semibold" w:hAnsi="Yu Gothic UI Semibold"/>
                            <w:color w:val="00B050"/>
                            <w:sz w:val="30"/>
                            <w:szCs w:val="30"/>
                          </w:rPr>
                        </w:pPr>
                        <w:r w:rsidRPr="007C5D9D">
                          <w:rPr>
                            <w:rFonts w:ascii="Yu Gothic UI Semibold" w:eastAsia="Yu Gothic UI Semibold" w:hAnsi="Yu Gothic UI Semibold"/>
                            <w:color w:val="00B050"/>
                            <w:sz w:val="30"/>
                            <w:szCs w:val="30"/>
                            <w:highlight w:val="yellow"/>
                          </w:rPr>
                          <w:t>25%</w:t>
                        </w:r>
                      </w:p>
                    </w:txbxContent>
                  </v:textbox>
                </v:shape>
                <v:shape id="Text Box 863" o:spid="_x0000_s1213" type="#_x0000_t202" style="position:absolute;left:18097;top:1524;width:5383;height:393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YhORxgAAANwAAAAPAAAAZHJzL2Rvd25yZXYueG1sRI9PawIx&#10;FMTvgt8hPMGL1Gy1WNkapQjCHvbiHwq9PTavm8XNyzZJ1/Xbm0Khx2FmfsNsdoNtRU8+NI4VPM8z&#10;EMSV0w3XCi7nw9MaRIjIGlvHpOBOAXbb8WiDuXY3PlJ/irVIEA45KjAxdrmUoTJkMcxdR5y8L+ct&#10;xiR9LbXHW4LbVi6ybCUtNpwWDHa0N1RdTz9WQf9RvOhjb6Kf7csiK67l9+tnqdR0Mry/gYg0xP/w&#10;X7vQCtarJfyeSUdAbh8AAAD//wMAUEsBAi0AFAAGAAgAAAAhANvh9svuAAAAhQEAABMAAAAAAAAA&#10;AAAAAAAAAAAAAFtDb250ZW50X1R5cGVzXS54bWxQSwECLQAUAAYACAAAACEAWvQsW78AAAAVAQAA&#10;CwAAAAAAAAAAAAAAAAAfAQAAX3JlbHMvLnJlbHNQSwECLQAUAAYACAAAACEAwWITkcYAAADcAAAA&#10;DwAAAAAAAAAAAAAAAAAHAgAAZHJzL2Rvd25yZXYueG1sUEsFBgAAAAADAAMAtwAAAPoCAAAAAA==&#10;" filled="f" stroked="f" strokeweight=".5pt">
                  <v:textbox>
                    <w:txbxContent>
                      <w:p w14:paraId="763A459E" w14:textId="77777777" w:rsidR="00417D55" w:rsidRPr="00E8118D" w:rsidRDefault="00417D55" w:rsidP="00417D55">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v:textbox>
                </v:shape>
                <v:shape id="Text Box 864" o:spid="_x0000_s1214" type="#_x0000_t202" style="position:absolute;left:18002;top:8382;width:6874;height:493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i4vlxQAAANwAAAAPAAAAZHJzL2Rvd25yZXYueG1sRI9BawIx&#10;FITvhf6H8AQvRbMVsbIapQjCHvailkJvj81zs7h52SZxXf+9KRQ8DjPzDbPeDrYVPfnQOFbwPs1A&#10;EFdON1wr+DrtJ0sQISJrbB2TgjsF2G5eX9aYa3fjA/XHWIsE4ZCjAhNjl0sZKkMWw9R1xMk7O28x&#10;JulrqT3eEty2cpZlC2mx4bRgsKOdoepyvFoF/Xcx14feRP+2K4usuJS/Hz+lUuPR8LkCEWmIz/B/&#10;u9AKlos5/J1JR0BuHgAAAP//AwBQSwECLQAUAAYACAAAACEA2+H2y+4AAACFAQAAEwAAAAAAAAAA&#10;AAAAAAAAAAAAW0NvbnRlbnRfVHlwZXNdLnhtbFBLAQItABQABgAIAAAAIQBa9CxbvwAAABUBAAAL&#10;AAAAAAAAAAAAAAAAAB8BAABfcmVscy8ucmVsc1BLAQItABQABgAIAAAAIQBOi4vlxQAAANwAAAAP&#10;AAAAAAAAAAAAAAAAAAcCAABkcnMvZG93bnJldi54bWxQSwUGAAAAAAMAAwC3AAAA+QIAAAAA&#10;" filled="f" stroked="f" strokeweight=".5pt">
                  <v:textbox>
                    <w:txbxContent>
                      <w:p w14:paraId="3BADD8F0" w14:textId="77777777" w:rsidR="00417D55" w:rsidRPr="00427E2B" w:rsidRDefault="00417D55" w:rsidP="00417D55">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v:textbox>
                </v:shape>
                <v:shape id="Text Box 865" o:spid="_x0000_s1215" type="#_x0000_t202" style="position:absolute;left:28765;top:1333;width:5339;height:43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xy5+xgAAANwAAAAPAAAAZHJzL2Rvd25yZXYueG1sRI9PawIx&#10;FMTvgt8hPMGL1GzFWtkapQjCHvbiHwq9PTavm8XNyzZJ1/Xbm0Khx2FmfsNsdoNtRU8+NI4VPM8z&#10;EMSV0w3XCi7nw9MaRIjIGlvHpOBOAXbb8WiDuXY3PlJ/irVIEA45KjAxdrmUoTJkMcxdR5y8L+ct&#10;xiR9LbXHW4LbVi6ybCUtNpwWDHa0N1RdTz9WQf9RLPWxN9HP9mWRFdfy+/WzVGo6Gd7fQEQa4n/4&#10;r11oBevVC/yeSUdAbh8AAAD//wMAUEsBAi0AFAAGAAgAAAAhANvh9svuAAAAhQEAABMAAAAAAAAA&#10;AAAAAAAAAAAAAFtDb250ZW50X1R5cGVzXS54bWxQSwECLQAUAAYACAAAACEAWvQsW78AAAAVAQAA&#10;CwAAAAAAAAAAAAAAAAAfAQAAX3JlbHMvLnJlbHNQSwECLQAUAAYACAAAACEAIccufsYAAADcAAAA&#10;DwAAAAAAAAAAAAAAAAAHAgAAZHJzL2Rvd25yZXYueG1sUEsFBgAAAAADAAMAtwAAAPoCAAAAAA==&#10;" filled="f" stroked="f" strokeweight=".5pt">
                  <v:textbox>
                    <w:txbxContent>
                      <w:p w14:paraId="1713FFBA" w14:textId="77777777" w:rsidR="00417D55" w:rsidRPr="00427E2B" w:rsidRDefault="00417D55" w:rsidP="00417D55">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v:textbox>
                </v:shape>
                <v:shape id="Graphic 866" o:spid="_x0000_s1216" type="#_x0000_t75" alt="Piggy Bank outline" style="position:absolute;left:23907;top:666;width:4763;height:506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m7FNwQAAANwAAAAPAAAAZHJzL2Rvd25yZXYueG1sRI9Bi8Iw&#10;FITvC/6H8ARva6KHUqpRRBRcPFkXvD6aZ1tsXkoStf77jSDscZiZb5jlerCdeJAPrWMNs6kCQVw5&#10;03Kt4fe8/85BhIhssHNMGl4UYL0afS2xMO7JJ3qUsRYJwqFADU2MfSFlqBqyGKauJ07e1XmLMUlf&#10;S+PxmeC2k3OlMmmx5bTQYE/bhqpbebcazOV+rPMfv+Xzcffyt1Lldq+0noyHzQJEpCH+hz/tg9GQ&#10;Zxm8z6QjIFd/AAAA//8DAFBLAQItABQABgAIAAAAIQDb4fbL7gAAAIUBAAATAAAAAAAAAAAAAAAA&#10;AAAAAABbQ29udGVudF9UeXBlc10ueG1sUEsBAi0AFAAGAAgAAAAhAFr0LFu/AAAAFQEAAAsAAAAA&#10;AAAAAAAAAAAAHwEAAF9yZWxzLy5yZWxzUEsBAi0AFAAGAAgAAAAhAMSbsU3BAAAA3AAAAA8AAAAA&#10;AAAAAAAAAAAABwIAAGRycy9kb3ducmV2LnhtbFBLBQYAAAAAAwADALcAAAD1AgAAAAA=&#10;">
                  <v:imagedata r:id="rId31" o:title="Piggy Bank outline"/>
                </v:shape>
                <v:roundrect id="Rectangle: Rounded Corners 867" o:spid="_x0000_s1217" style="position:absolute;left:45624;top:6762;width:15946;height:20842;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3ZNMxQAAANwAAAAPAAAAZHJzL2Rvd25yZXYueG1sRI9PawIx&#10;FMTvhX6H8ITeaqJQ/6xGsUKhUKzUevH22DyTxc3Lsonr9tubQqHHYWZ+wyzXva9FR22sAmsYDRUI&#10;4jKYiq2G4/fb8wxETMgG68Ck4YcirFePD0ssTLjxF3WHZEWGcCxQg0upKaSMpSOPcRga4uydQ+sx&#10;ZdlaaVq8Zbiv5VipifRYcV5w2NDWUXk5XL2G88v8VblxZ9VF7qcWP3afm5PR+mnQbxYgEvXpP/zX&#10;fjcaZpMp/J7JR0Cu7gAAAP//AwBQSwECLQAUAAYACAAAACEA2+H2y+4AAACFAQAAEwAAAAAAAAAA&#10;AAAAAAAAAAAAW0NvbnRlbnRfVHlwZXNdLnhtbFBLAQItABQABgAIAAAAIQBa9CxbvwAAABUBAAAL&#10;AAAAAAAAAAAAAAAAAB8BAABfcmVscy8ucmVsc1BLAQItABQABgAIAAAAIQBl3ZNMxQAAANwAAAAP&#10;AAAAAAAAAAAAAAAAAAcCAABkcnMvZG93bnJldi54bWxQSwUGAAAAAAMAAwC3AAAA+QIAAAAA&#10;" fillcolor="#f7fbff [671]" stroked="f" strokeweight="2pt">
                  <v:textbox inset="1mm,,1mm,0"/>
                </v:roundrect>
                <v:shape id="Arrow: Right 868" o:spid="_x0000_s1218" type="#_x0000_t13" style="position:absolute;left:36671;top:12858;width:7193;height:530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CXwCvwAAANwAAAAPAAAAZHJzL2Rvd25yZXYueG1sRE/LisIw&#10;FN0L/kO4gjtNnIWUahQVhMGN+Ni4uzTXtpjclCbW6tebxcAsD+e9XPfOio7aUHvWMJsqEMSFNzWX&#10;Gq6X/SQDESKyQeuZNLwpwHo1HCwxN/7FJ+rOsRQphEOOGqoYm1zKUFTkMEx9Q5y4u28dxgTbUpoW&#10;XyncWfmj1Fw6rDk1VNjQrqLicX46DcresnfoiruStt5+bkfa0OGp9XjUbxYgIvXxX/zn/jUasnla&#10;m86kIyBXXwAAAP//AwBQSwECLQAUAAYACAAAACEA2+H2y+4AAACFAQAAEwAAAAAAAAAAAAAAAAAA&#10;AAAAW0NvbnRlbnRfVHlwZXNdLnhtbFBLAQItABQABgAIAAAAIQBa9CxbvwAAABUBAAALAAAAAAAA&#10;AAAAAAAAAB8BAABfcmVscy8ucmVsc1BLAQItABQABgAIAAAAIQDyCXwCvwAAANwAAAAPAAAAAAAA&#10;AAAAAAAAAAcCAABkcnMvZG93bnJldi54bWxQSwUGAAAAAAMAAwC3AAAA8wIAAAAA&#10;" adj="13638" fillcolor="#035dd3 [3205]" stroked="f" strokeweight="2pt">
                  <v:textbox inset="1mm,,1mm,0"/>
                </v:shape>
                <v:shape id="Graphic 869" o:spid="_x0000_s1219" type="#_x0000_t75" alt="Stuffed Toy outline" style="position:absolute;left:52101;top:15525;width:3220;height:311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5TbSwgAAANwAAAAPAAAAZHJzL2Rvd25yZXYueG1sRI9Bi8Iw&#10;FITvwv6H8IS9aaqH0u0aRURBvFnX+9vmbVO2ealNrPXfG0HwOMzMN8xiNdhG9NT52rGC2TQBQVw6&#10;XXOl4Oe0m2QgfEDW2DgmBXfysFp+jBaYa3fjI/VFqESEsM9RgQmhzaX0pSGLfupa4uj9uc5iiLKr&#10;pO7wFuG2kfMkSaXFmuOCwZY2hsr/4moVnK6/21ldpPPz7mIO6/3Bb/tLptTneFh/gwg0hHf41d5r&#10;BVn6Bc8z8QjI5QMAAP//AwBQSwECLQAUAAYACAAAACEA2+H2y+4AAACFAQAAEwAAAAAAAAAAAAAA&#10;AAAAAAAAW0NvbnRlbnRfVHlwZXNdLnhtbFBLAQItABQABgAIAAAAIQBa9CxbvwAAABUBAAALAAAA&#10;AAAAAAAAAAAAAB8BAABfcmVscy8ucmVsc1BLAQItABQABgAIAAAAIQDr5TbSwgAAANwAAAAPAAAA&#10;AAAAAAAAAAAAAAcCAABkcnMvZG93bnJldi54bWxQSwUGAAAAAAMAAwC3AAAA9gIAAAAA&#10;">
                  <v:imagedata r:id="rId28" o:title="Stuffed Toy outline"/>
                </v:shape>
                <v:shape id="Graphic 870" o:spid="_x0000_s1220" type="#_x0000_t75" alt="Home outline" style="position:absolute;left:56673;top:15240;width:3525;height:340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sVwmvQAAANwAAAAPAAAAZHJzL2Rvd25yZXYueG1sRE+9CsIw&#10;EN4F3yGc4GZTHVSqUUQodNQqiNvRnG2xuZQm1vr2ZhAcP77/7X4wjeipc7VlBfMoBkFcWF1zqeB6&#10;SWdrEM4ja2wsk4IPOdjvxqMtJtq++Ux97ksRQtglqKDyvk2kdEVFBl1kW+LAPWxn0AfYlVJ3+A7h&#10;ppGLOF5KgzWHhgpbOlZUPPOXUaAbk516fepf51uR3fNreqgfqVLTyXDYgPA0+L/45860gvUqzA9n&#10;whGQuy8AAAD//wMAUEsBAi0AFAAGAAgAAAAhANvh9svuAAAAhQEAABMAAAAAAAAAAAAAAAAAAAAA&#10;AFtDb250ZW50X1R5cGVzXS54bWxQSwECLQAUAAYACAAAACEAWvQsW78AAAAVAQAACwAAAAAAAAAA&#10;AAAAAAAfAQAAX3JlbHMvLnJlbHNQSwECLQAUAAYACAAAACEAtbFcJr0AAADcAAAADwAAAAAAAAAA&#10;AAAAAAAHAgAAZHJzL2Rvd25yZXYueG1sUEsFBgAAAAADAAMAtwAAAPECAAAAAA==&#10;">
                  <v:imagedata r:id="rId30" o:title="Home outline"/>
                </v:shape>
                <v:shape id="Graphic 871" o:spid="_x0000_s1221" type="#_x0000_t75" alt="Money outline" style="position:absolute;left:47148;top:15335;width:3569;height:344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P5ZKxgAAANwAAAAPAAAAZHJzL2Rvd25yZXYueG1sRI9da8Iw&#10;FIbvB/6HcATvZqpOK51RZDBwsIEfY94emrO22JyUJLbdfv0yELx8eT8e3tWmN7VoyfnKsoLJOAFB&#10;nFtdcaHg8/T6uAThA7LG2jIp+CEPm/XgYYWZth0fqD2GQsQR9hkqKENoMil9XpJBP7YNcfS+rTMY&#10;onSF1A67OG5qOU2ShTRYcSSU2NBLSfnleDUR8pu4j3P3nj7Np2+nbr+YtenXWanRsN8+gwjUh3v4&#10;1t5pBct0Av9n4hGQ6z8AAAD//wMAUEsBAi0AFAAGAAgAAAAhANvh9svuAAAAhQEAABMAAAAAAAAA&#10;AAAAAAAAAAAAAFtDb250ZW50X1R5cGVzXS54bWxQSwECLQAUAAYACAAAACEAWvQsW78AAAAVAQAA&#10;CwAAAAAAAAAAAAAAAAAfAQAAX3JlbHMvLnJlbHNQSwECLQAUAAYACAAAACEATT+WSsYAAADcAAAA&#10;DwAAAAAAAAAAAAAAAAAHAgAAZHJzL2Rvd25yZXYueG1sUEsFBgAAAAADAAMAtwAAAPoCAAAAAA==&#10;">
                  <v:imagedata r:id="rId29" o:title="Money outline"/>
                </v:shape>
                <v:shape id="Text Box 872" o:spid="_x0000_s1222" type="#_x0000_t202" style="position:absolute;left:46386;top:18192;width:4520;height:252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9yDXxQAAANwAAAAPAAAAZHJzL2Rvd25yZXYueG1sRI9BawIx&#10;FITvQv9DeIVeRLOVorI1igiFPexFLQVvj83rZnHzsibpuv57UxA8DjPzDbPaDLYVPfnQOFbwPs1A&#10;EFdON1wr+D5+TZYgQkTW2DomBTcKsFm/jFaYa3flPfWHWIsE4ZCjAhNjl0sZKkMWw9R1xMn7dd5i&#10;TNLXUnu8Jrht5SzL5tJiw2nBYEc7Q9X58GcV9D/Fh973Jvrxriyy4lxeFqdSqbfXYfsJItIQn+FH&#10;u9AKlosZ/J9JR0Cu7wAAAP//AwBQSwECLQAUAAYACAAAACEA2+H2y+4AAACFAQAAEwAAAAAAAAAA&#10;AAAAAAAAAAAAW0NvbnRlbnRfVHlwZXNdLnhtbFBLAQItABQABgAIAAAAIQBa9CxbvwAAABUBAAAL&#10;AAAAAAAAAAAAAAAAAB8BAABfcmVscy8ucmVsc1BLAQItABQABgAIAAAAIQAr9yDXxQAAANwAAAAP&#10;AAAAAAAAAAAAAAAAAAcCAABkcnMvZG93bnJldi54bWxQSwUGAAAAAAMAAwC3AAAA+QIAAAAA&#10;" filled="f" stroked="f" strokeweight=".5pt">
                  <v:textbox>
                    <w:txbxContent>
                      <w:p w14:paraId="22159637" w14:textId="77777777" w:rsidR="00417D55" w:rsidRPr="00F214AA" w:rsidRDefault="00417D55" w:rsidP="00417D55">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shape id="Text Box 873" o:spid="_x0000_s1223" type="#_x0000_t202" style="position:absolute;left:46672;top:7048;width:13261;height:80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v7GnxwAAANwAAAAPAAAAZHJzL2Rvd25yZXYueG1sRI/Na8JA&#10;FMTvQv+H5RV6000trSG6EQlIRdqDHxdvz+zLB2bfptmtpv3rXUHwOMzMb5jZvDeNOFPnassKXkcR&#10;COLc6ppLBfvdchiDcB5ZY2OZFPyRg3n6NJhhou2FN3Te+lIECLsEFVTet4mULq/IoBvZljh4he0M&#10;+iC7UuoOLwFuGjmOog9psOawUGFLWUX5aftrFKyz5TdujmMT/zfZ51exaH/2h3elXp77xRSEp94/&#10;wvf2SiuIJ29wOxOOgEyvAAAA//8DAFBLAQItABQABgAIAAAAIQDb4fbL7gAAAIUBAAATAAAAAAAA&#10;AAAAAAAAAAAAAABbQ29udGVudF9UeXBlc10ueG1sUEsBAi0AFAAGAAgAAAAhAFr0LFu/AAAAFQEA&#10;AAsAAAAAAAAAAAAAAAAAHwEAAF9yZWxzLy5yZWxzUEsBAi0AFAAGAAgAAAAhAIG/safHAAAA3AAA&#10;AA8AAAAAAAAAAAAAAAAABwIAAGRycy9kb3ducmV2LnhtbFBLBQYAAAAAAwADALcAAAD7AgAAAAA=&#10;" filled="f" stroked="f" strokeweight=".5pt">
                  <v:textbox>
                    <w:txbxContent>
                      <w:p w14:paraId="2B16A2D5" w14:textId="77777777" w:rsidR="00417D55" w:rsidRPr="00A546DB" w:rsidRDefault="00417D55" w:rsidP="00417D55">
                        <w:pPr>
                          <w:spacing w:after="0"/>
                          <w:jc w:val="center"/>
                          <w:rPr>
                            <w:rFonts w:ascii="Arial Nova Light" w:eastAsia="HELVETICA NEUE LIGHT" w:hAnsi="Arial Nova Light" w:cs="HELVETICA NEUE LIGHT"/>
                            <w:szCs w:val="20"/>
                          </w:rPr>
                        </w:pPr>
                        <w:r w:rsidRPr="00A546DB">
                          <w:rPr>
                            <w:rFonts w:ascii="Arial Nova Light" w:eastAsia="HELVETICA NEUE LIGHT" w:hAnsi="Arial Nova Light" w:cs="HELVETICA NEUE LIGHT"/>
                            <w:szCs w:val="20"/>
                          </w:rPr>
                          <w:t>Total amount of rent you pay is</w:t>
                        </w:r>
                        <w:r w:rsidRPr="00A546DB">
                          <w:rPr>
                            <w:rFonts w:ascii="Arial Nova Light" w:eastAsia="HELVETICA NEUE LIGHT" w:hAnsi="Arial Nova Light" w:cs="HELVETICA NEUE LIGHT"/>
                            <w:b/>
                            <w:bCs/>
                            <w:szCs w:val="20"/>
                          </w:rPr>
                          <w:t xml:space="preserve"> $XXX</w:t>
                        </w:r>
                        <w:r w:rsidRPr="00A546DB">
                          <w:rPr>
                            <w:rFonts w:ascii="Arial Nova Light" w:eastAsia="HELVETICA NEUE LIGHT" w:hAnsi="Arial Nova Light" w:cs="HELVETICA NEUE LIGHT"/>
                            <w:szCs w:val="20"/>
                          </w:rPr>
                          <w:t xml:space="preserve"> </w:t>
                        </w:r>
                      </w:p>
                      <w:p w14:paraId="1E7187FE" w14:textId="77777777" w:rsidR="00417D55" w:rsidRDefault="00417D55" w:rsidP="00417D55">
                        <w:pPr>
                          <w:spacing w:before="0" w:after="0"/>
                          <w:jc w:val="center"/>
                          <w:rPr>
                            <w:rFonts w:ascii="Arial Nova Light" w:eastAsia="HELVETICA NEUE LIGHT" w:hAnsi="Arial Nova Light" w:cs="HELVETICA NEUE LIGHT"/>
                            <w:sz w:val="16"/>
                            <w:szCs w:val="16"/>
                          </w:rPr>
                        </w:pPr>
                      </w:p>
                      <w:p w14:paraId="047AE11C" w14:textId="77777777" w:rsidR="00417D55" w:rsidRPr="00F214AA" w:rsidRDefault="00417D55" w:rsidP="00417D55">
                        <w:pPr>
                          <w:spacing w:after="12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Which is based on:</w:t>
                        </w:r>
                      </w:p>
                      <w:p w14:paraId="791AADBC" w14:textId="77777777" w:rsidR="00417D55" w:rsidRPr="00AD3A9A" w:rsidRDefault="00417D55" w:rsidP="00417D55">
                        <w:pPr>
                          <w:spacing w:before="120"/>
                          <w:jc w:val="center"/>
                          <w:rPr>
                            <w:rFonts w:ascii="helev" w:hAnsi="helev" w:cstheme="minorHAnsi"/>
                            <w:sz w:val="16"/>
                            <w:szCs w:val="16"/>
                          </w:rPr>
                        </w:pPr>
                      </w:p>
                    </w:txbxContent>
                  </v:textbox>
                </v:shape>
                <v:shape id="Text Box 874" o:spid="_x0000_s1224" type="#_x0000_t202" style="position:absolute;left:46291;top:1714;width:13261;height:40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VinTxwAAANwAAAAPAAAAZHJzL2Rvd25yZXYueG1sRI/Na8JA&#10;FMTvQv+H5RV6002lrSG6EQlIRdqDHxdvz+zLB2bfptmtpv3rXUHwOMzMb5jZvDeNOFPnassKXkcR&#10;COLc6ppLBfvdchiDcB5ZY2OZFPyRg3n6NJhhou2FN3Te+lIECLsEFVTet4mULq/IoBvZljh4he0M&#10;+iC7UuoOLwFuGjmOog9psOawUGFLWUX5aftrFKyz5TdujmMT/zfZ51exaH/2h3elXp77xRSEp94/&#10;wvf2SiuIJ29wOxOOgEyvAAAA//8DAFBLAQItABQABgAIAAAAIQDb4fbL7gAAAIUBAAATAAAAAAAA&#10;AAAAAAAAAAAAAABbQ29udGVudF9UeXBlc10ueG1sUEsBAi0AFAAGAAgAAAAhAFr0LFu/AAAAFQEA&#10;AAsAAAAAAAAAAAAAAAAAHwEAAF9yZWxzLy5yZWxzUEsBAi0AFAAGAAgAAAAhAA5WKdPHAAAA3AAA&#10;AA8AAAAAAAAAAAAAAAAABwIAAGRycy9kb3ducmV2LnhtbFBLBQYAAAAAAwADALcAAAD7AgAAAAA=&#10;" filled="f" stroked="f" strokeweight=".5pt">
                  <v:textbox>
                    <w:txbxContent>
                      <w:p w14:paraId="6E62072D" w14:textId="77777777" w:rsidR="00417D55" w:rsidRPr="00F214AA" w:rsidRDefault="00417D55" w:rsidP="00417D55">
                        <w:pPr>
                          <w:jc w:val="center"/>
                          <w:rPr>
                            <w:rFonts w:ascii="Arial Nova Light" w:hAnsi="Arial Nova Light" w:cstheme="minorHAnsi"/>
                            <w:sz w:val="18"/>
                            <w:szCs w:val="18"/>
                          </w:rPr>
                        </w:pPr>
                        <w:r>
                          <w:rPr>
                            <w:rFonts w:ascii="Arial Nova Light" w:eastAsia="HELVETICA NEUE LIGHT" w:hAnsi="Arial Nova Light" w:cs="HELVETICA NEUE LIGHT"/>
                            <w:sz w:val="16"/>
                            <w:szCs w:val="16"/>
                          </w:rPr>
                          <w:t>Market-based</w:t>
                        </w:r>
                        <w:r w:rsidRPr="00F214AA">
                          <w:rPr>
                            <w:rFonts w:ascii="Arial Nova Light" w:eastAsia="HELVETICA NEUE LIGHT" w:hAnsi="Arial Nova Light" w:cs="HELVETICA NEUE LIGHT"/>
                            <w:sz w:val="16"/>
                            <w:szCs w:val="16"/>
                          </w:rPr>
                          <w:t xml:space="preserve"> rent for the property is </w:t>
                        </w:r>
                        <w:r w:rsidRPr="00F214AA">
                          <w:rPr>
                            <w:rFonts w:ascii="Arial Nova Light" w:eastAsia="HELVETICA NEUE LIGHT" w:hAnsi="Arial Nova Light" w:cs="HELVETICA NEUE LIGHT"/>
                            <w:b/>
                            <w:bCs/>
                            <w:sz w:val="16"/>
                            <w:szCs w:val="16"/>
                          </w:rPr>
                          <w:t>$XXX</w:t>
                        </w:r>
                      </w:p>
                    </w:txbxContent>
                  </v:textbox>
                </v:shape>
                <v:shape id="Plus Sign 875" o:spid="_x0000_s1225" style="position:absolute;left:50387;top:19145;width:1396;height:1091;visibility:visible;mso-wrap-style:square;v-text-anchor:middle" coordsize="139652,1091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7wWtxQAAANwAAAAPAAAAZHJzL2Rvd25yZXYueG1sRI/dasJA&#10;FITvC77DcgTv6sbiH9FVpCK2hRaMen/IHpNo9mzMrkn69t1CoZfDzHzDLNedKUVDtSssKxgNIxDE&#10;qdUFZwpOx93zHITzyBpLy6TgmxysV72nJcbatnygJvGZCBB2MSrIva9iKV2ak0E3tBVx8C62NuiD&#10;rDOpa2wD3JTyJYqm0mDBYSHHil5zSm/JwyiYXC/J49zQu/mU2O7HyXT78XVXatDvNgsQnjr/H/5r&#10;v2kF89kEfs+EIyBXPwAAAP//AwBQSwECLQAUAAYACAAAACEA2+H2y+4AAACFAQAAEwAAAAAAAAAA&#10;AAAAAAAAAAAAW0NvbnRlbnRfVHlwZXNdLnhtbFBLAQItABQABgAIAAAAIQBa9CxbvwAAABUBAAAL&#10;AAAAAAAAAAAAAAAAAB8BAABfcmVscy8ucmVsc1BLAQItABQABgAIAAAAIQDL7wWtxQAAANwAAAAP&#10;AAAAAAAAAAAAAAAAAAcCAABkcnMvZG93bnJldi54bWxQSwUGAAAAAAMAAwC3AAAA+QIAAAAA&#10;" path="m18511,41737r38480,l56991,14467r25670,l82661,41737r38480,l121141,67407r-38480,l82661,94677r-25670,l56991,67407r-38480,l18511,41737xe" fillcolor="#0090ff [3213]" stroked="f" strokeweight="2pt">
                  <v:path arrowok="t" o:connecttype="custom" o:connectlocs="18511,41737;56991,41737;56991,14467;82661,14467;82661,41737;121141,41737;121141,67407;82661,67407;82661,94677;56991,94677;56991,67407;18511,67407;18511,41737" o:connectangles="0,0,0,0,0,0,0,0,0,0,0,0,0"/>
                </v:shape>
                <v:roundrect id="Rectangle: Rounded Corners 876" o:spid="_x0000_s1226" style="position:absolute;width:35412;height:27602;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jeZfwwAAANwAAAAPAAAAZHJzL2Rvd25yZXYueG1sRI9Bi8Iw&#10;FITvgv8hvAUvsqYqqHSNoqLgTa0Ly94ezdu2bPJSmqj13xtB8DjMzDfMfNlaI67U+MqxguEgAUGc&#10;O11xoeD7vPucgfABWaNxTAru5GG56HbmmGp34xNds1CICGGfooIyhDqV0uclWfQDVxNH7881FkOU&#10;TSF1g7cIt0aOkmQiLVYcF0qsaVNS/p9drILEDFuz1v2f49Yc9NjabPy7zZTqfbSrLxCB2vAOv9p7&#10;rWA2ncDzTDwCcvEAAAD//wMAUEsBAi0AFAAGAAgAAAAhANvh9svuAAAAhQEAABMAAAAAAAAAAAAA&#10;AAAAAAAAAFtDb250ZW50X1R5cGVzXS54bWxQSwECLQAUAAYACAAAACEAWvQsW78AAAAVAQAACwAA&#10;AAAAAAAAAAAAAAAfAQAAX3JlbHMvLnJlbHNQSwECLQAUAAYACAAAACEAA43mX8MAAADcAAAADwAA&#10;AAAAAAAAAAAAAAAHAgAAZHJzL2Rvd25yZXYueG1sUEsFBgAAAAADAAMAtwAAAPcCAAAAAA==&#10;" filled="f" strokecolor="#00b050" strokeweight="2.25pt">
                  <v:textbox inset="1mm,,1mm,0"/>
                </v:roundrect>
                <v:roundrect id="Rectangle: Rounded Corners 877" o:spid="_x0000_s1227" style="position:absolute;left:45339;top:190;width:16091;height:27405;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zEicxwAAANwAAAAPAAAAZHJzL2Rvd25yZXYueG1sRI9Ba8JA&#10;FITvhf6H5RW81U09qImuIraV5mDB2IPHZ/aZBLNvw+6qaX+9Wyj0OMzMN8x82ZtWXMn5xrKCl2EC&#10;gri0uuFKwdf+/XkKwgdkja1lUvBNHpaLx4c5ZtreeEfXIlQiQthnqKAOocuk9GVNBv3QdsTRO1ln&#10;METpKqkd3iLctHKUJGNpsOG4UGNH65rKc3ExCvbOb14/i8M23+Vv+fr4k6bpSCs1eOpXMxCB+vAf&#10;/mt/aAXTyQR+z8QjIBd3AAAA//8DAFBLAQItABQABgAIAAAAIQDb4fbL7gAAAIUBAAATAAAAAAAA&#10;AAAAAAAAAAAAAABbQ29udGVudF9UeXBlc10ueG1sUEsBAi0AFAAGAAgAAAAhAFr0LFu/AAAAFQEA&#10;AAsAAAAAAAAAAAAAAAAAHwEAAF9yZWxzLy5yZWxzUEsBAi0AFAAGAAgAAAAhAFjMSJzHAAAA3AAA&#10;AA8AAAAAAAAAAAAAAAAABwIAAGRycy9kb3ducmV2LnhtbFBLBQYAAAAAAwADALcAAAD7AgAAAAA=&#10;" filled="f" strokecolor="#035dd3 [3205]" strokeweight="2.25pt">
                  <v:textbox inset="1mm,,1mm,0"/>
                </v:roundrect>
                <v:shape id="Plus Sign 878" o:spid="_x0000_s1228" style="position:absolute;left:55435;top:19050;width:1397;height:1091;visibility:visible;mso-wrap-style:square;v-text-anchor:middle" coordsize="139652,1091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7qozwgAAANwAAAAPAAAAZHJzL2Rvd25yZXYueG1sRE/LasJA&#10;FN0L/sNwBXc6aWlTSR1FWopVUGja7i+Za5KauZNmJg//3lkILg/nvVwPphIdNa60rOBhHoEgzqwu&#10;OVfw8/0xW4BwHlljZZkUXMjBejUeLTHRtucv6lKfixDCLkEFhfd1IqXLCjLo5rYmDtzJNgZ9gE0u&#10;dYN9CDeVfIyiWBosOTQUWNNbQdk5bY2C579T2v52tDMHif32KY3f98d/paaTYfMKwtPg7+Kb+1Mr&#10;WLyEteFMOAJydQUAAP//AwBQSwECLQAUAAYACAAAACEA2+H2y+4AAACFAQAAEwAAAAAAAAAAAAAA&#10;AAAAAAAAW0NvbnRlbnRfVHlwZXNdLnhtbFBLAQItABQABgAIAAAAIQBa9CxbvwAAABUBAAALAAAA&#10;AAAAAAAAAAAAAB8BAABfcmVscy8ucmVsc1BLAQItABQABgAIAAAAIQAl7qozwgAAANwAAAAPAAAA&#10;AAAAAAAAAAAAAAcCAABkcnMvZG93bnJldi54bWxQSwUGAAAAAAMAAwC3AAAA9gIAAAAA&#10;" path="m18511,41737r38480,l56991,14467r25670,l82661,41737r38480,l121141,67407r-38480,l82661,94677r-25670,l56991,67407r-38480,l18511,41737xe" fillcolor="#0090ff [3213]" stroked="f" strokeweight="2pt">
                  <v:path arrowok="t" o:connecttype="custom" o:connectlocs="18511,41737;56991,41737;56991,14467;82661,14467;82661,41737;121141,41737;121141,67407;82661,67407;82661,94677;56991,94677;56991,67407;18511,67407;18511,41737" o:connectangles="0,0,0,0,0,0,0,0,0,0,0,0,0"/>
                </v:shape>
                <v:shape id="Text Box 879" o:spid="_x0000_s1229" type="#_x0000_t202" style="position:absolute;left:51339;top:18288;width:4520;height:25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U7KmxgAAANwAAAAPAAAAZHJzL2Rvd25yZXYueG1sRI9PawIx&#10;FMTvgt8hPMGL1GxFqt0apQjCHvbiHwq9PTavm8XNyzZJ1/Xbm0Khx2FmfsNsdoNtRU8+NI4VPM8z&#10;EMSV0w3XCi7nw9MaRIjIGlvHpOBOAXbb8WiDuXY3PlJ/irVIEA45KjAxdrmUoTJkMcxdR5y8L+ct&#10;xiR9LbXHW4LbVi6y7EVabDgtGOxob6i6nn6sgv6jWOpjb6Kf7csiK67l9+qzVGo6Gd7fQEQa4n/4&#10;r11oBevVK/yeSUdAbh8AAAD//wMAUEsBAi0AFAAGAAgAAAAhANvh9svuAAAAhQEAABMAAAAAAAAA&#10;AAAAAAAAAAAAAFtDb250ZW50X1R5cGVzXS54bWxQSwECLQAUAAYACAAAACEAWvQsW78AAAAVAQAA&#10;CwAAAAAAAAAAAAAAAAAfAQAAX3JlbHMvLnJlbHNQSwECLQAUAAYACAAAACEAJVOypsYAAADcAAAA&#10;DwAAAAAAAAAAAAAAAAAHAgAAZHJzL2Rvd25yZXYueG1sUEsFBgAAAAADAAMAtwAAAPoCAAAAAA==&#10;" filled="f" stroked="f" strokeweight=".5pt">
                  <v:textbox>
                    <w:txbxContent>
                      <w:p w14:paraId="1FCD38C4" w14:textId="77777777" w:rsidR="00417D55" w:rsidRPr="00F214AA" w:rsidRDefault="00417D55" w:rsidP="00417D55">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shape id="Text Box 880" o:spid="_x0000_s1230" type="#_x0000_t202" style="position:absolute;left:56197;top:18288;width:4520;height:266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vGscwwAAANwAAAAPAAAAZHJzL2Rvd25yZXYueG1sRE89a8Mw&#10;EN0L/Q/iCllKIzeExriRQwkEPHhJGgLdDutqGVsnV1Id599HQ6Hj431vd7MdxEQ+dI4VvC4zEMSN&#10;0x23Cs6fh5ccRIjIGgfHpOBGAXbl48MWC+2ufKTpFFuRQjgUqMDEOBZShsaQxbB0I3Hivp23GBP0&#10;rdQeryncDnKVZW/SYsepweBIe0NNf/q1CqZLtdbHyUT/vK+rrOrrn81XrdTiaf54BxFpjv/iP3el&#10;FeR5mp/OpCMgyzsAAAD//wMAUEsBAi0AFAAGAAgAAAAhANvh9svuAAAAhQEAABMAAAAAAAAAAAAA&#10;AAAAAAAAAFtDb250ZW50X1R5cGVzXS54bWxQSwECLQAUAAYACAAAACEAWvQsW78AAAAVAQAACwAA&#10;AAAAAAAAAAAAAAAfAQAAX3JlbHMvLnJlbHNQSwECLQAUAAYACAAAACEAgbxrHMMAAADcAAAADwAA&#10;AAAAAAAAAAAAAAAHAgAAZHJzL2Rvd25yZXYueG1sUEsFBgAAAAADAAMAtwAAAPcCAAAAAA==&#10;" filled="f" stroked="f" strokeweight=".5pt">
                  <v:textbox>
                    <w:txbxContent>
                      <w:p w14:paraId="7D9F63D5" w14:textId="77777777" w:rsidR="00417D55" w:rsidRPr="00F214AA" w:rsidRDefault="00417D55" w:rsidP="00417D55">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shape id="Plus Sign 881" o:spid="_x0000_s1231" style="position:absolute;left:15430;top:17811;width:3715;height:4000;visibility:visible;mso-wrap-style:square;v-text-anchor:middle" coordsize="371469,399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KSg+xgAAANwAAAAPAAAAZHJzL2Rvd25yZXYueG1sRI9Ba8JA&#10;FITvQv/D8gpepG7Sg4TUNZQUIRTBaqXQ2yP7TJZm34bsauK/7xYKHoeZ+YZZF5PtxJUGbxwrSJcJ&#10;COLaacONgtPn9ikD4QOyxs4xKbiRh2LzMFtjrt3IB7oeQyMihH2OCtoQ+lxKX7dk0S9dTxy9sxss&#10;hiiHRuoBxwi3nXxOkpW0aDgutNhT2VL9c7xYBas3uTAnXZpd9f71vRt5/3EOe6Xmj9PrC4hAU7iH&#10;/9uVVpBlKfydiUdAbn4BAAD//wMAUEsBAi0AFAAGAAgAAAAhANvh9svuAAAAhQEAABMAAAAAAAAA&#10;AAAAAAAAAAAAAFtDb250ZW50X1R5cGVzXS54bWxQSwECLQAUAAYACAAAACEAWvQsW78AAAAVAQAA&#10;CwAAAAAAAAAAAAAAAAAfAQAAX3JlbHMvLnJlbHNQSwECLQAUAAYACAAAACEAhSkoPsYAAADcAAAA&#10;DwAAAAAAAAAAAAAAAAAHAgAAZHJzL2Rvd25yZXYueG1sUEsFBgAAAAADAAMAtwAAAPoCAAAAAA==&#10;" path="m49238,156295r92812,l142050,53015r87369,l229419,156295r92812,l322231,243664r-92812,l229419,346944r-87369,l142050,243664r-92812,l49238,156295xe" fillcolor="#035dd3 [3205]" strokecolor="#d8eeff [3204]" strokeweight="2pt">
                  <v:path arrowok="t" o:connecttype="custom" o:connectlocs="49238,156295;142050,156295;142050,53015;229419,53015;229419,156295;322231,156295;322231,243664;229419,243664;229419,346944;142050,346944;142050,243664;49238,243664;49238,156295" o:connectangles="0,0,0,0,0,0,0,0,0,0,0,0,0"/>
                </v:shape>
                <v:shape id="Graphic 882" o:spid="_x0000_s1232" type="#_x0000_t75" alt="Leaky Tap outline" style="position:absolute;left:10001;top:22479;width:3899;height:389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lS39xQAAANwAAAAPAAAAZHJzL2Rvd25yZXYueG1sRI9BS8NA&#10;FITvgv9heUJvdmOLGmK3RYSCh/Zg7Q94Zp/JxuzbsPvapP56VxA8DjPzDbPaTL5XZ4rJBTZwNy9A&#10;EdfBOm4MHN+3tyWoJMgW+8Bk4EIJNuvrqxVWNoz8RueDNCpDOFVooBUZKq1T3ZLHNA8DcfY+Q/Qo&#10;WcZG24hjhvteL4riQXt0nBdaHOilpfrrcPIGxq476r084v23nPbL7YfbddEZM7uZnp9ACU3yH/5r&#10;v1oDZbmA3zP5COj1DwAAAP//AwBQSwECLQAUAAYACAAAACEA2+H2y+4AAACFAQAAEwAAAAAAAAAA&#10;AAAAAAAAAAAAW0NvbnRlbnRfVHlwZXNdLnhtbFBLAQItABQABgAIAAAAIQBa9CxbvwAAABUBAAAL&#10;AAAAAAAAAAAAAAAAAB8BAABfcmVscy8ucmVsc1BLAQItABQABgAIAAAAIQDWlS39xQAAANwAAAAP&#10;AAAAAAAAAAAAAAAAAAcCAABkcnMvZG93bnJldi54bWxQSwUGAAAAAAMAAwC3AAAA+QIAAAAA&#10;">
                  <v:imagedata r:id="rId37" o:title="Leaky Tap outline"/>
                </v:shape>
                <v:shape id="Graphic 883" o:spid="_x0000_s1233" type="#_x0000_t75" alt="Lightbulb outline" style="position:absolute;left:6381;top:22860;width:3563;height:356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ltTJxQAAANwAAAAPAAAAZHJzL2Rvd25yZXYueG1sRI9Ra8JA&#10;EITfBf/DsUJfSr3YqoTUU1SQVn1q2h+wzW2T0NxeyK0a/71XKPg4zMw3zGLVu0adqQu1ZwOTcQKK&#10;uPC25tLA1+fuKQUVBNli45kMXCnAajkcLDCz/sIfdM6lVBHCIUMDlUibaR2KihyGsW+Jo/fjO4cS&#10;ZVdq2+Elwl2jn5Nkrh3WHBcqbGlbUfGbn5yBXb+X6dv8oNtavo/hlG9m28eNMQ+jfv0KSqiXe/i/&#10;/W4NpOkL/J2JR0AvbwAAAP//AwBQSwECLQAUAAYACAAAACEA2+H2y+4AAACFAQAAEwAAAAAAAAAA&#10;AAAAAAAAAAAAW0NvbnRlbnRfVHlwZXNdLnhtbFBLAQItABQABgAIAAAAIQBa9CxbvwAAABUBAAAL&#10;AAAAAAAAAAAAAAAAAB8BAABfcmVscy8ucmVsc1BLAQItABQABgAIAAAAIQAPltTJxQAAANwAAAAP&#10;AAAAAAAAAAAAAAAAAAcCAABkcnMvZG93bnJldi54bWxQSwUGAAAAAAMAAwC3AAAA+QIAAAAA&#10;">
                  <v:imagedata r:id="rId38" o:title="Lightbulb outline"/>
                </v:shape>
                <v:shape id="Google Shape;36;p1" o:spid="_x0000_s1234" type="#_x0000_t202" style="position:absolute;left:14573;top:22383;width:16212;height:438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u7/LxQAAANwAAAAPAAAAZHJzL2Rvd25yZXYueG1sRI/dasJA&#10;FITvhb7Dcgre6aZa2hBdpRT8Q4tExetD9piEZs+G7KqpT+8WBC+HmfmGGU9bU4kLNa60rOCtH4Eg&#10;zqwuOVdw2M96MQjnkTVWlknBHzmYTl46Y0y0vXJKl53PRYCwS1BB4X2dSOmyggy6vq2Jg3eyjUEf&#10;ZJNL3eA1wE0lB1H0IQ2WHBYKrOm7oOx3dzYKaPW5/lkMZxt/vK0xv1G6Hc5Tpbqv7dcIhKfWP8OP&#10;9lIriON3+D8TjoCc3AEAAP//AwBQSwECLQAUAAYACAAAACEA2+H2y+4AAACFAQAAEwAAAAAAAAAA&#10;AAAAAAAAAAAAW0NvbnRlbnRfVHlwZXNdLnhtbFBLAQItABQABgAIAAAAIQBa9CxbvwAAABUBAAAL&#10;AAAAAAAAAAAAAAAAAB8BAABfcmVscy8ucmVsc1BLAQItABQABgAIAAAAIQBlu7/LxQAAANwAAAAP&#10;AAAAAAAAAAAAAAAAAAcCAABkcnMvZG93bnJldi54bWxQSwUGAAAAAAMAAwC3AAAA+QIAAAAA&#10;" filled="f" stroked="f">
                  <v:textbox inset="2mm,2mm,2mm,2mm">
                    <w:txbxContent>
                      <w:p w14:paraId="4FDD27F3" w14:textId="77777777" w:rsidR="00417D55" w:rsidRDefault="00417D55" w:rsidP="00417D55">
                        <w:pPr>
                          <w:spacing w:before="0" w:after="0" w:line="288" w:lineRule="auto"/>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Additional property costs</w:t>
                        </w:r>
                        <w:r w:rsidRPr="00F214AA">
                          <w:rPr>
                            <w:rFonts w:ascii="Arial Nova Light" w:eastAsia="HELVETICA NEUE LIGHT" w:hAnsi="Arial Nova Light" w:cs="HELVETICA NEUE LIGHT"/>
                            <w:sz w:val="16"/>
                            <w:szCs w:val="16"/>
                          </w:rPr>
                          <w:t>, like</w:t>
                        </w:r>
                        <w:r>
                          <w:rPr>
                            <w:rFonts w:ascii="Arial Nova Light" w:eastAsia="HELVETICA NEUE LIGHT" w:hAnsi="Arial Nova Light" w:cs="HELVETICA NEUE LIGHT"/>
                            <w:sz w:val="16"/>
                            <w:szCs w:val="16"/>
                          </w:rPr>
                          <w:t xml:space="preserve">: </w:t>
                        </w:r>
                      </w:p>
                      <w:p w14:paraId="725265BF" w14:textId="77777777" w:rsidR="00417D55" w:rsidRPr="00F214AA" w:rsidRDefault="00417D55" w:rsidP="00417D55">
                        <w:pPr>
                          <w:spacing w:before="0" w:after="0" w:line="288" w:lineRule="auto"/>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electricity, gas, and water</w:t>
                        </w:r>
                      </w:p>
                    </w:txbxContent>
                  </v:textbox>
                </v:shape>
                <v:shape id="Graphic 885" o:spid="_x0000_s1235" type="#_x0000_t75" alt="Leaky Tap outline" style="position:absolute;left:53340;top:23812;width:3143;height:314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fLWJxQAAANwAAAAPAAAAZHJzL2Rvd25yZXYueG1sRI9BS8NA&#10;FITvQv/D8oTe7EalGmK3pQgFD/Zg7Q94Zp/JxuzbsPvapP56VxA8DjPzDbPaTL5XZ4rJBTZwuyhA&#10;EdfBOm4MHN93NyWoJMgW+8Bk4EIJNuvZ1QorG0Z+o/NBGpUhnCo00IoMldapbsljWoSBOHufIXqU&#10;LGOjbcQxw32v74riQXt0nBdaHOi5pfrrcPIGxq476r084vJbTvv73Yd77aIzZn49bZ9ACU3yH/5r&#10;v1gDZbmE3zP5COj1DwAAAP//AwBQSwECLQAUAAYACAAAACEA2+H2y+4AAACFAQAAEwAAAAAAAAAA&#10;AAAAAAAAAAAAW0NvbnRlbnRfVHlwZXNdLnhtbFBLAQItABQABgAIAAAAIQBa9CxbvwAAABUBAAAL&#10;AAAAAAAAAAAAAAAAAB8BAABfcmVscy8ucmVsc1BLAQItABQABgAIAAAAIQBZfLWJxQAAANwAAAAP&#10;AAAAAAAAAAAAAAAAAAcCAABkcnMvZG93bnJldi54bWxQSwUGAAAAAAMAAwC3AAAA+QIAAAAA&#10;">
                  <v:imagedata r:id="rId37" o:title="Leaky Tap outline"/>
                </v:shape>
                <v:shape id="Graphic 886" o:spid="_x0000_s1236" type="#_x0000_t75" alt="Lightbulb outline" style="position:absolute;left:50577;top:23431;width:2953;height:295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4XdRxQAAANwAAAAPAAAAZHJzL2Rvd25yZXYueG1sRI9Ra8JA&#10;EITfC/6HYwu+lHppsSGknqKCaPXJtD9gm9smobm9kFs1/nuvIPRxmJlvmNlicK06Ux8azwZeJgko&#10;4tLbhisDX5+b5wxUEGSLrWcycKUAi/noYYa59Rc+0rmQSkUIhxwN1CJdrnUoa3IYJr4jjt6P7x1K&#10;lH2lbY+XCHetfk2SVDtsOC7U2NG6pvK3ODkDm+FDptt0r7tGvg/hVKze1k8rY8aPw/IdlNAg/+F7&#10;e2cNZFkKf2fiEdDzGwAAAP//AwBQSwECLQAUAAYACAAAACEA2+H2y+4AAACFAQAAEwAAAAAAAAAA&#10;AAAAAAAAAAAAW0NvbnRlbnRfVHlwZXNdLnhtbFBLAQItABQABgAIAAAAIQBa9CxbvwAAABUBAAAL&#10;AAAAAAAAAAAAAAAAAB8BAABfcmVscy8ucmVsc1BLAQItABQABgAIAAAAIQAf4XdRxQAAANwAAAAP&#10;AAAAAAAAAAAAAAAAAAcCAABkcnMvZG93bnJldi54bWxQSwUGAAAAAAMAAwC3AAAA+QIAAAAA&#10;">
                  <v:imagedata r:id="rId38" o:title="Lightbulb outline"/>
                </v:shape>
                <v:shape id="Text Box 887" o:spid="_x0000_s1237" type="#_x0000_t202" style="position:absolute;left:46863;top:20764;width:13258;height:285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H18dxQAAANwAAAAPAAAAZHJzL2Rvd25yZXYueG1sRI9Ba8JA&#10;FITvQv/D8gq9iG70UGN0lRos9SamxfMj+0xis29DdjVpf70rCB6HmfmGWa57U4srta6yrGAyjkAQ&#10;51ZXXCj4+f4cxSCcR9ZYWyYFf+RgvXoZLDHRtuMDXTNfiABhl6CC0vsmkdLlJRl0Y9sQB+9kW4M+&#10;yLaQusUuwE0tp1H0Lg1WHBZKbCgtKf/NLkZBvb/43ea4Pc9T/N90++Fxnn5NlXp77T8WIDz1/hl+&#10;tHdaQRzP4H4mHAG5ugEAAP//AwBQSwECLQAUAAYACAAAACEA2+H2y+4AAACFAQAAEwAAAAAAAAAA&#10;AAAAAAAAAAAAW0NvbnRlbnRfVHlwZXNdLnhtbFBLAQItABQABgAIAAAAIQBa9CxbvwAAABUBAAAL&#10;AAAAAAAAAAAAAAAAAB8BAABfcmVscy8ucmVsc1BLAQItABQABgAIAAAAIQAgH18dxQAAANwAAAAP&#10;AAAAAAAAAAAAAAAAAAcCAABkcnMvZG93bnJldi54bWxQSwUGAAAAAAMAAwC3AAAA+QIAAAAA&#10;" filled="f" stroked="f" strokeweight=".5pt">
                  <v:textbox inset="2mm,1mm,2mm,1mm">
                    <w:txbxContent>
                      <w:p w14:paraId="19973D2C" w14:textId="77777777" w:rsidR="00417D55" w:rsidRPr="00C052B9" w:rsidRDefault="00417D55" w:rsidP="00417D55">
                        <w:pPr>
                          <w:spacing w:before="0" w:after="0"/>
                          <w:jc w:val="center"/>
                          <w:rPr>
                            <w:rFonts w:ascii="helev" w:hAnsi="helev" w:cstheme="minorHAnsi"/>
                            <w:b/>
                            <w:bCs/>
                            <w:sz w:val="16"/>
                            <w:szCs w:val="16"/>
                          </w:rPr>
                        </w:pPr>
                        <w:r w:rsidRPr="00C052B9">
                          <w:rPr>
                            <w:rFonts w:ascii="Arial Nova Light" w:eastAsia="HELVETICA NEUE LIGHT" w:hAnsi="Arial Nova Light" w:cs="HELVETICA NEUE LIGHT"/>
                            <w:b/>
                            <w:bCs/>
                            <w:sz w:val="16"/>
                            <w:szCs w:val="16"/>
                          </w:rPr>
                          <w:t>PLUS</w:t>
                        </w:r>
                      </w:p>
                    </w:txbxContent>
                  </v:textbox>
                </v:shape>
                <w10:wrap type="square" anchorx="margin"/>
              </v:group>
            </w:pict>
          </mc:Fallback>
        </mc:AlternateContent>
      </w:r>
      <w:r w:rsidRPr="00417D55">
        <w:t xml:space="preserve">We calculated your total amount payable this way: </w:t>
      </w:r>
      <w:r w:rsidR="007C5D9D" w:rsidRPr="00023282">
        <w:rPr>
          <w:color w:val="FF0000"/>
          <w:highlight w:val="yellow"/>
        </w:rPr>
        <w:t xml:space="preserve">[See the Rent Infographics section for </w:t>
      </w:r>
      <w:r w:rsidR="007C5D9D">
        <w:rPr>
          <w:color w:val="FF0000"/>
          <w:highlight w:val="yellow"/>
        </w:rPr>
        <w:t>alternative</w:t>
      </w:r>
      <w:r w:rsidR="007C5D9D" w:rsidRPr="00023282">
        <w:rPr>
          <w:color w:val="FF0000"/>
          <w:highlight w:val="yellow"/>
        </w:rPr>
        <w:t xml:space="preserve"> </w:t>
      </w:r>
      <w:r w:rsidR="007C5D9D">
        <w:rPr>
          <w:color w:val="FF0000"/>
          <w:highlight w:val="yellow"/>
        </w:rPr>
        <w:t>options]</w:t>
      </w:r>
    </w:p>
    <w:p w14:paraId="23ED11BA" w14:textId="77777777" w:rsidR="00417D55" w:rsidRPr="00417D55" w:rsidRDefault="00417D55" w:rsidP="00417D55">
      <w:pPr>
        <w:pStyle w:val="BodyText"/>
        <w:rPr>
          <w:b/>
          <w:bCs/>
        </w:rPr>
      </w:pPr>
      <w:r w:rsidRPr="00417D55">
        <w:rPr>
          <w:b/>
          <w:bCs/>
        </w:rPr>
        <w:t>What you need to do next</w:t>
      </w:r>
    </w:p>
    <w:p w14:paraId="58CDD9AC" w14:textId="77777777" w:rsidR="00417D55" w:rsidRPr="00417D55" w:rsidRDefault="00417D55" w:rsidP="007C5D9D">
      <w:pPr>
        <w:pStyle w:val="ListBullet"/>
      </w:pPr>
      <w:r w:rsidRPr="00417D55">
        <w:t xml:space="preserve">If you have signed a Centrelink Authority form authorising us to use Centrepay for rent payments, we will contact you to authorise payment of the new rent amount through Centrepay. </w:t>
      </w:r>
    </w:p>
    <w:p w14:paraId="6C2471CD" w14:textId="77777777" w:rsidR="00417D55" w:rsidRPr="00417D55" w:rsidRDefault="00417D55" w:rsidP="007C5D9D">
      <w:pPr>
        <w:pStyle w:val="ListBullet"/>
      </w:pPr>
      <w:r w:rsidRPr="00417D55">
        <w:t xml:space="preserve">If you pay your rent by another method, please change your regular rent payments to the amount shown. </w:t>
      </w:r>
    </w:p>
    <w:p w14:paraId="6AF5848F" w14:textId="27D3AB05" w:rsidR="00417D55" w:rsidRPr="00417D55" w:rsidRDefault="00417D55" w:rsidP="00417D55">
      <w:pPr>
        <w:pStyle w:val="BodyText"/>
      </w:pPr>
      <w:r w:rsidRPr="00417D55">
        <w:lastRenderedPageBreak/>
        <w:t>We are here to support you. If you have any questions or concerns about your new rent, please contact your tenancy worker [</w:t>
      </w:r>
      <w:r w:rsidRPr="00417D55">
        <w:rPr>
          <w:highlight w:val="yellow"/>
        </w:rPr>
        <w:t>insert name</w:t>
      </w:r>
      <w:r w:rsidRPr="00417D55">
        <w:t>] on [</w:t>
      </w:r>
      <w:r w:rsidRPr="00417D55">
        <w:rPr>
          <w:highlight w:val="yellow"/>
        </w:rPr>
        <w:t>insert contact details</w:t>
      </w:r>
      <w:r w:rsidRPr="00417D55">
        <w:t>].</w:t>
      </w:r>
    </w:p>
    <w:p w14:paraId="67EB5C01" w14:textId="77777777" w:rsidR="00417D55" w:rsidRPr="00417D55" w:rsidRDefault="00417D55" w:rsidP="00417D55">
      <w:pPr>
        <w:pStyle w:val="BodyText"/>
      </w:pPr>
      <w:r w:rsidRPr="00417D55">
        <w:t>Yours sincerely,</w:t>
      </w:r>
    </w:p>
    <w:p w14:paraId="70A48007" w14:textId="60A95D54" w:rsidR="00017E7A" w:rsidRPr="00DB6620" w:rsidRDefault="00417D55" w:rsidP="00417D55">
      <w:pPr>
        <w:pStyle w:val="BodyText"/>
        <w:rPr>
          <w:b/>
          <w:bCs/>
        </w:rPr>
      </w:pPr>
      <w:r w:rsidRPr="00DB6620">
        <w:rPr>
          <w:b/>
          <w:bCs/>
        </w:rPr>
        <w:t>Tenancy Manager</w:t>
      </w:r>
    </w:p>
    <w:p w14:paraId="534E034D" w14:textId="77777777" w:rsidR="007C5D9D" w:rsidRDefault="007C5D9D">
      <w:pPr>
        <w:spacing w:line="254" w:lineRule="auto"/>
        <w:rPr>
          <w:rFonts w:eastAsiaTheme="majorEastAsia" w:cstheme="majorBidi"/>
          <w:bCs/>
          <w:color w:val="FF6F00"/>
          <w:sz w:val="36"/>
        </w:rPr>
      </w:pPr>
      <w:r>
        <w:br w:type="page"/>
      </w:r>
    </w:p>
    <w:p w14:paraId="658F7158" w14:textId="7DA49357" w:rsidR="00017E7A" w:rsidRDefault="00017E7A" w:rsidP="00A3283D">
      <w:pPr>
        <w:pStyle w:val="Heading3"/>
      </w:pPr>
      <w:bookmarkStart w:id="13" w:name="_Toc169882310"/>
      <w:r>
        <w:lastRenderedPageBreak/>
        <w:t xml:space="preserve">Rent review – outcome letter (income based rent plus </w:t>
      </w:r>
      <w:r w:rsidR="009D39BA">
        <w:t>service charge)</w:t>
      </w:r>
      <w:bookmarkEnd w:id="13"/>
    </w:p>
    <w:p w14:paraId="1BCE925F" w14:textId="77777777" w:rsidR="00367FA0" w:rsidRPr="005173DA" w:rsidRDefault="00367FA0" w:rsidP="00367FA0">
      <w:pPr>
        <w:pStyle w:val="NoSpacing"/>
        <w:rPr>
          <w:highlight w:val="yellow"/>
        </w:rPr>
      </w:pPr>
      <w:r w:rsidRPr="005173DA">
        <w:rPr>
          <w:highlight w:val="yellow"/>
        </w:rPr>
        <w:t>&lt;Date&gt;</w:t>
      </w:r>
    </w:p>
    <w:p w14:paraId="5ED1F6B0" w14:textId="77777777" w:rsidR="00367FA0" w:rsidRPr="005173DA" w:rsidRDefault="00367FA0" w:rsidP="00367FA0">
      <w:pPr>
        <w:pStyle w:val="NoSpacing"/>
        <w:rPr>
          <w:highlight w:val="yellow"/>
        </w:rPr>
      </w:pPr>
    </w:p>
    <w:p w14:paraId="37F1B646" w14:textId="77777777" w:rsidR="00367FA0" w:rsidRPr="005173DA" w:rsidRDefault="00367FA0" w:rsidP="00367FA0">
      <w:pPr>
        <w:pStyle w:val="NoSpacing"/>
        <w:rPr>
          <w:highlight w:val="yellow"/>
        </w:rPr>
      </w:pPr>
      <w:r w:rsidRPr="005173DA">
        <w:rPr>
          <w:highlight w:val="yellow"/>
        </w:rPr>
        <w:t>&lt;Name&gt;</w:t>
      </w:r>
    </w:p>
    <w:p w14:paraId="4EEA6A54" w14:textId="77777777" w:rsidR="00367FA0" w:rsidRPr="005173DA" w:rsidRDefault="00367FA0" w:rsidP="00367FA0">
      <w:pPr>
        <w:pStyle w:val="NoSpacing"/>
        <w:rPr>
          <w:noProof/>
          <w:highlight w:val="yellow"/>
        </w:rPr>
      </w:pPr>
      <w:r w:rsidRPr="005173DA">
        <w:rPr>
          <w:noProof/>
          <w:highlight w:val="yellow"/>
        </w:rPr>
        <w:t>&lt;Address&gt;</w:t>
      </w:r>
    </w:p>
    <w:p w14:paraId="11FDFC9F" w14:textId="77777777" w:rsidR="00367FA0" w:rsidRPr="00FA5C82" w:rsidRDefault="00367FA0" w:rsidP="00367FA0">
      <w:pPr>
        <w:pStyle w:val="NoSpacing"/>
      </w:pPr>
      <w:r w:rsidRPr="005173DA">
        <w:rPr>
          <w:noProof/>
          <w:highlight w:val="yellow"/>
        </w:rPr>
        <w:t>&lt;Suburb, State, Postcode&gt;</w:t>
      </w:r>
    </w:p>
    <w:p w14:paraId="57D12D03" w14:textId="77777777" w:rsidR="00367FA0" w:rsidRPr="00FA5C82" w:rsidRDefault="00367FA0" w:rsidP="00367FA0">
      <w:pPr>
        <w:pStyle w:val="NoSpacing"/>
      </w:pPr>
    </w:p>
    <w:p w14:paraId="0EB8B059" w14:textId="77777777" w:rsidR="00367FA0" w:rsidRPr="00FA5C82" w:rsidRDefault="00367FA0" w:rsidP="00367FA0">
      <w:pPr>
        <w:pStyle w:val="BodyText"/>
      </w:pPr>
      <w:r w:rsidRPr="00FA5C82">
        <w:t xml:space="preserve">Dear </w:t>
      </w:r>
      <w:r w:rsidRPr="005173DA">
        <w:rPr>
          <w:highlight w:val="yellow"/>
        </w:rPr>
        <w:t>&lt;Name&gt;</w:t>
      </w:r>
    </w:p>
    <w:p w14:paraId="0A1D098C" w14:textId="77777777" w:rsidR="00367FA0" w:rsidRPr="006A0226" w:rsidRDefault="00367FA0" w:rsidP="00367FA0">
      <w:pPr>
        <w:pStyle w:val="BodyText"/>
        <w:rPr>
          <w:b/>
          <w:bCs/>
        </w:rPr>
      </w:pPr>
      <w:r w:rsidRPr="006A0226">
        <w:rPr>
          <w:b/>
          <w:bCs/>
        </w:rPr>
        <w:t xml:space="preserve">Re: Rent Charges </w:t>
      </w:r>
      <w:r w:rsidRPr="005173DA">
        <w:rPr>
          <w:b/>
          <w:bCs/>
          <w:highlight w:val="yellow"/>
        </w:rPr>
        <w:t>&lt;Address&gt;</w:t>
      </w:r>
    </w:p>
    <w:p w14:paraId="1703F570" w14:textId="77777777" w:rsidR="00367FA0" w:rsidRDefault="00367FA0" w:rsidP="00367FA0">
      <w:pPr>
        <w:pStyle w:val="BodyText"/>
      </w:pPr>
      <w:r w:rsidRPr="00FA5C82">
        <w:t xml:space="preserve">Thank you for providing </w:t>
      </w:r>
      <w:r w:rsidRPr="005173DA">
        <w:rPr>
          <w:highlight w:val="yellow"/>
        </w:rPr>
        <w:t>&lt;CHO&gt;</w:t>
      </w:r>
      <w:r w:rsidRPr="00FA5C82">
        <w:t xml:space="preserve"> with your income details.</w:t>
      </w:r>
      <w:r>
        <w:t xml:space="preserve"> </w:t>
      </w:r>
    </w:p>
    <w:p w14:paraId="1D72AE57" w14:textId="77777777" w:rsidR="00367FA0" w:rsidRDefault="00367FA0" w:rsidP="00367FA0">
      <w:pPr>
        <w:pStyle w:val="BodyText"/>
      </w:pPr>
      <w:r w:rsidRPr="00FA5C82">
        <w:t xml:space="preserve">The </w:t>
      </w:r>
      <w:r>
        <w:t>market-based</w:t>
      </w:r>
      <w:r w:rsidRPr="00FA5C82">
        <w:t xml:space="preserve"> rent payable for the property is </w:t>
      </w:r>
      <w:r w:rsidRPr="00FA5C82">
        <w:rPr>
          <w:highlight w:val="yellow"/>
        </w:rPr>
        <w:t xml:space="preserve">$&lt;insert </w:t>
      </w:r>
      <w:r>
        <w:rPr>
          <w:highlight w:val="yellow"/>
        </w:rPr>
        <w:t>market-based</w:t>
      </w:r>
      <w:r w:rsidRPr="00FA5C82">
        <w:rPr>
          <w:highlight w:val="yellow"/>
        </w:rPr>
        <w:t xml:space="preserve"> rent amount</w:t>
      </w:r>
      <w:r w:rsidRPr="00925F32">
        <w:rPr>
          <w:highlight w:val="yellow"/>
        </w:rPr>
        <w:t>&gt;</w:t>
      </w:r>
      <w:r>
        <w:t xml:space="preserve"> however </w:t>
      </w:r>
      <w:r w:rsidRPr="00367FA0">
        <w:rPr>
          <w:b/>
          <w:bCs/>
        </w:rPr>
        <w:t>this is not the amount of rent you will pay</w:t>
      </w:r>
      <w:r w:rsidRPr="00FA5C82">
        <w:t xml:space="preserve">. </w:t>
      </w:r>
      <w:r>
        <w:t>To</w:t>
      </w:r>
      <w:r w:rsidRPr="006155E4">
        <w:t xml:space="preserve"> keep your rent affordable, the amount you pay each </w:t>
      </w:r>
      <w:r w:rsidRPr="00721F31">
        <w:rPr>
          <w:highlight w:val="yellow"/>
          <w:shd w:val="clear" w:color="auto" w:fill="C0DEA7"/>
        </w:rPr>
        <w:t>[fortnight]</w:t>
      </w:r>
      <w:r w:rsidRPr="006155E4">
        <w:t xml:space="preserve"> is based on a percentage of your household income</w:t>
      </w:r>
      <w:r>
        <w:t xml:space="preserve"> plus a service charge. </w:t>
      </w:r>
    </w:p>
    <w:p w14:paraId="60CD203D" w14:textId="3AD69576" w:rsidR="00367FA0" w:rsidRPr="00792F2F" w:rsidRDefault="00367FA0" w:rsidP="00367FA0">
      <w:pPr>
        <w:pStyle w:val="BodyText"/>
        <w:rPr>
          <w:highlight w:val="yellow"/>
        </w:rPr>
      </w:pPr>
      <w:r w:rsidRPr="00792F2F">
        <w:rPr>
          <w:highlight w:val="yellow"/>
        </w:rPr>
        <w:t xml:space="preserve">Income-based rent is: </w:t>
      </w:r>
      <w:r w:rsidRPr="00792F2F">
        <w:rPr>
          <w:highlight w:val="yellow"/>
        </w:rPr>
        <w:tab/>
      </w:r>
      <w:r w:rsidRPr="00792F2F">
        <w:rPr>
          <w:highlight w:val="yellow"/>
        </w:rPr>
        <w:tab/>
      </w:r>
      <w:r w:rsidRPr="00792F2F">
        <w:rPr>
          <w:highlight w:val="yellow"/>
        </w:rPr>
        <w:tab/>
        <w:t>&lt;$insert amount&gt;</w:t>
      </w:r>
    </w:p>
    <w:p w14:paraId="385AB501" w14:textId="77777777" w:rsidR="00367FA0" w:rsidRPr="00792F2F" w:rsidRDefault="00367FA0" w:rsidP="00367FA0">
      <w:pPr>
        <w:pStyle w:val="BodyText"/>
        <w:rPr>
          <w:highlight w:val="yellow"/>
          <w:u w:val="single"/>
        </w:rPr>
      </w:pPr>
      <w:r w:rsidRPr="00792F2F">
        <w:rPr>
          <w:highlight w:val="yellow"/>
          <w:u w:val="single"/>
        </w:rPr>
        <w:t>Service charge is:</w:t>
      </w:r>
      <w:r w:rsidRPr="00792F2F">
        <w:rPr>
          <w:highlight w:val="yellow"/>
          <w:u w:val="single"/>
        </w:rPr>
        <w:tab/>
      </w:r>
      <w:r w:rsidRPr="00792F2F">
        <w:rPr>
          <w:highlight w:val="yellow"/>
          <w:u w:val="single"/>
        </w:rPr>
        <w:tab/>
      </w:r>
      <w:r w:rsidRPr="00792F2F">
        <w:rPr>
          <w:highlight w:val="yellow"/>
          <w:u w:val="single"/>
        </w:rPr>
        <w:tab/>
      </w:r>
      <w:r w:rsidRPr="00792F2F">
        <w:rPr>
          <w:highlight w:val="yellow"/>
          <w:u w:val="single"/>
        </w:rPr>
        <w:tab/>
        <w:t xml:space="preserve">&lt;$insert amount&gt; </w:t>
      </w:r>
    </w:p>
    <w:p w14:paraId="0ADEAFF9" w14:textId="77777777" w:rsidR="00367FA0" w:rsidRPr="00925F32" w:rsidRDefault="00367FA0" w:rsidP="00367FA0">
      <w:pPr>
        <w:pStyle w:val="BodyText"/>
        <w:rPr>
          <w:b/>
          <w:bCs/>
        </w:rPr>
      </w:pPr>
      <w:r>
        <w:rPr>
          <w:b/>
          <w:bCs/>
          <w:highlight w:val="yellow"/>
        </w:rPr>
        <w:t>Total amount payable per &lt;fortnight&gt;</w:t>
      </w:r>
      <w:r w:rsidRPr="00027F99">
        <w:rPr>
          <w:b/>
          <w:bCs/>
          <w:highlight w:val="yellow"/>
        </w:rPr>
        <w:t xml:space="preserve"> is: </w:t>
      </w:r>
      <w:r>
        <w:rPr>
          <w:b/>
          <w:bCs/>
          <w:highlight w:val="yellow"/>
        </w:rPr>
        <w:tab/>
      </w:r>
      <w:r w:rsidRPr="00027F99">
        <w:rPr>
          <w:b/>
          <w:bCs/>
          <w:highlight w:val="yellow"/>
        </w:rPr>
        <w:t>&lt;$insert amount&gt;</w:t>
      </w:r>
    </w:p>
    <w:p w14:paraId="69E67FD9" w14:textId="77777777" w:rsidR="00367FA0" w:rsidRPr="00FA5C82" w:rsidRDefault="00367FA0" w:rsidP="00367FA0">
      <w:pPr>
        <w:pStyle w:val="BodyText"/>
      </w:pPr>
      <w:r>
        <w:t xml:space="preserve">The service charge covers facilities and utilities </w:t>
      </w:r>
      <w:r w:rsidRPr="00B15321">
        <w:rPr>
          <w:highlight w:val="yellow"/>
        </w:rPr>
        <w:t>such as water, central heating, laundry, or utility services</w:t>
      </w:r>
      <w:r>
        <w:t>, that are provided to you and are not separately metred.</w:t>
      </w:r>
    </w:p>
    <w:p w14:paraId="340B65F6" w14:textId="77777777" w:rsidR="00C21B9E" w:rsidRDefault="00C21B9E" w:rsidP="00367FA0">
      <w:pPr>
        <w:pStyle w:val="BodyText"/>
      </w:pPr>
    </w:p>
    <w:p w14:paraId="7F20975E" w14:textId="77777777" w:rsidR="00C21B9E" w:rsidRDefault="00C21B9E" w:rsidP="00367FA0">
      <w:pPr>
        <w:pStyle w:val="BodyText"/>
      </w:pPr>
    </w:p>
    <w:p w14:paraId="7F994A52" w14:textId="77777777" w:rsidR="00C21B9E" w:rsidRDefault="00C21B9E" w:rsidP="00367FA0">
      <w:pPr>
        <w:pStyle w:val="BodyText"/>
      </w:pPr>
    </w:p>
    <w:p w14:paraId="448628FC" w14:textId="77777777" w:rsidR="00C21B9E" w:rsidRDefault="00C21B9E" w:rsidP="00367FA0">
      <w:pPr>
        <w:pStyle w:val="BodyText"/>
      </w:pPr>
    </w:p>
    <w:p w14:paraId="301D3EFA" w14:textId="77777777" w:rsidR="00C21B9E" w:rsidRDefault="00C21B9E" w:rsidP="00367FA0">
      <w:pPr>
        <w:pStyle w:val="BodyText"/>
      </w:pPr>
    </w:p>
    <w:p w14:paraId="0FBBF49A" w14:textId="77777777" w:rsidR="00C21B9E" w:rsidRDefault="00C21B9E" w:rsidP="00367FA0">
      <w:pPr>
        <w:pStyle w:val="BodyText"/>
      </w:pPr>
    </w:p>
    <w:p w14:paraId="7120571C" w14:textId="77777777" w:rsidR="00C21B9E" w:rsidRDefault="00C21B9E" w:rsidP="00367FA0">
      <w:pPr>
        <w:pStyle w:val="BodyText"/>
      </w:pPr>
    </w:p>
    <w:p w14:paraId="17940293" w14:textId="77777777" w:rsidR="00C21B9E" w:rsidRDefault="00C21B9E" w:rsidP="00367FA0">
      <w:pPr>
        <w:pStyle w:val="BodyText"/>
      </w:pPr>
    </w:p>
    <w:p w14:paraId="6861F304" w14:textId="77777777" w:rsidR="00C21B9E" w:rsidRDefault="00C21B9E" w:rsidP="00367FA0">
      <w:pPr>
        <w:pStyle w:val="BodyText"/>
      </w:pPr>
    </w:p>
    <w:p w14:paraId="05819597" w14:textId="77777777" w:rsidR="00C21B9E" w:rsidRDefault="00C21B9E" w:rsidP="00367FA0">
      <w:pPr>
        <w:pStyle w:val="BodyText"/>
      </w:pPr>
    </w:p>
    <w:p w14:paraId="4BEA7748" w14:textId="10B4DCA6" w:rsidR="00367FA0" w:rsidRPr="00FB7DDA" w:rsidRDefault="00367FA0" w:rsidP="00367FA0">
      <w:pPr>
        <w:pStyle w:val="BodyText"/>
      </w:pPr>
      <w:r w:rsidRPr="00FA5C82">
        <w:lastRenderedPageBreak/>
        <w:t xml:space="preserve">We calculated your </w:t>
      </w:r>
      <w:r>
        <w:t>total amount payable</w:t>
      </w:r>
      <w:r w:rsidRPr="00FA5C82">
        <w:t xml:space="preserve"> this way:</w:t>
      </w:r>
      <w:r>
        <w:t xml:space="preserve"> </w:t>
      </w:r>
      <w:r w:rsidR="00C21B9E" w:rsidRPr="00023282">
        <w:rPr>
          <w:color w:val="FF0000"/>
          <w:highlight w:val="yellow"/>
        </w:rPr>
        <w:t xml:space="preserve">[See the Rent Infographics section for </w:t>
      </w:r>
      <w:r w:rsidR="00C21B9E">
        <w:rPr>
          <w:color w:val="FF0000"/>
          <w:highlight w:val="yellow"/>
        </w:rPr>
        <w:t>alternative</w:t>
      </w:r>
      <w:r w:rsidR="00C21B9E" w:rsidRPr="00023282">
        <w:rPr>
          <w:color w:val="FF0000"/>
          <w:highlight w:val="yellow"/>
        </w:rPr>
        <w:t xml:space="preserve"> </w:t>
      </w:r>
      <w:r w:rsidR="00C21B9E">
        <w:rPr>
          <w:color w:val="FF0000"/>
          <w:highlight w:val="yellow"/>
        </w:rPr>
        <w:t>options]</w:t>
      </w:r>
    </w:p>
    <w:p w14:paraId="7CEEE5A9" w14:textId="77777777" w:rsidR="00367FA0" w:rsidRDefault="00367FA0" w:rsidP="00367FA0">
      <w:pPr>
        <w:pStyle w:val="BodyText"/>
        <w:rPr>
          <w:b/>
          <w:bCs/>
          <w:color w:val="FF0000"/>
        </w:rPr>
      </w:pPr>
      <w:r>
        <w:rPr>
          <w:b/>
          <w:bCs/>
          <w:noProof/>
          <w:color w:val="FF0000"/>
        </w:rPr>
        <mc:AlternateContent>
          <mc:Choice Requires="wpg">
            <w:drawing>
              <wp:anchor distT="0" distB="0" distL="114300" distR="114300" simplePos="0" relativeHeight="251696129" behindDoc="0" locked="0" layoutInCell="1" allowOverlap="1" wp14:anchorId="616C6C72" wp14:editId="6736D7A9">
                <wp:simplePos x="0" y="0"/>
                <wp:positionH relativeFrom="margin">
                  <wp:align>center</wp:align>
                </wp:positionH>
                <wp:positionV relativeFrom="paragraph">
                  <wp:posOffset>33020</wp:posOffset>
                </wp:positionV>
                <wp:extent cx="3552825" cy="1810385"/>
                <wp:effectExtent l="19050" t="19050" r="28575" b="0"/>
                <wp:wrapNone/>
                <wp:docPr id="92" name="Group 92"/>
                <wp:cNvGraphicFramePr/>
                <a:graphic xmlns:a="http://schemas.openxmlformats.org/drawingml/2006/main">
                  <a:graphicData uri="http://schemas.microsoft.com/office/word/2010/wordprocessingGroup">
                    <wpg:wgp>
                      <wpg:cNvGrpSpPr/>
                      <wpg:grpSpPr>
                        <a:xfrm>
                          <a:off x="0" y="0"/>
                          <a:ext cx="3552825" cy="1810385"/>
                          <a:chOff x="0" y="0"/>
                          <a:chExt cx="3552825" cy="1810385"/>
                        </a:xfrm>
                      </wpg:grpSpPr>
                      <wps:wsp>
                        <wps:cNvPr id="93" name="Google Shape;36;p1"/>
                        <wps:cNvSpPr txBox="1"/>
                        <wps:spPr>
                          <a:xfrm>
                            <a:off x="2419350" y="552450"/>
                            <a:ext cx="1101090" cy="1057275"/>
                          </a:xfrm>
                          <a:prstGeom prst="rect">
                            <a:avLst/>
                          </a:prstGeom>
                          <a:noFill/>
                          <a:ln>
                            <a:noFill/>
                          </a:ln>
                        </wps:spPr>
                        <wps:txbx>
                          <w:txbxContent>
                            <w:p w14:paraId="706ED6D3" w14:textId="77777777" w:rsidR="00367FA0" w:rsidRPr="00F214AA" w:rsidRDefault="00367FA0" w:rsidP="00367FA0">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Benefits we don’t count as income, like:</w:t>
                              </w:r>
                            </w:p>
                            <w:p w14:paraId="67345B34" w14:textId="77777777" w:rsidR="00367FA0" w:rsidRPr="00F214AA" w:rsidRDefault="00367FA0" w:rsidP="00367FA0">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 xml:space="preserve">- Education Allowance </w:t>
                              </w:r>
                            </w:p>
                            <w:p w14:paraId="5E9BD226" w14:textId="77777777" w:rsidR="00367FA0" w:rsidRPr="00F214AA" w:rsidRDefault="00367FA0" w:rsidP="00367FA0">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wps:txbx>
                        <wps:bodyPr spcFirstLastPara="1" wrap="square" lIns="72000" tIns="72000" rIns="72000" bIns="72000" anchor="t" anchorCtr="0">
                          <a:noAutofit/>
                        </wps:bodyPr>
                      </wps:wsp>
                      <wps:wsp>
                        <wps:cNvPr id="94" name="Google Shape;35;p1"/>
                        <wps:cNvSpPr txBox="1"/>
                        <wps:spPr>
                          <a:xfrm>
                            <a:off x="152400" y="504825"/>
                            <a:ext cx="1174115" cy="1305560"/>
                          </a:xfrm>
                          <a:prstGeom prst="rect">
                            <a:avLst/>
                          </a:prstGeom>
                          <a:noFill/>
                          <a:ln>
                            <a:noFill/>
                          </a:ln>
                        </wps:spPr>
                        <wps:txbx>
                          <w:txbxContent>
                            <w:p w14:paraId="34F6A94F" w14:textId="77777777" w:rsidR="00367FA0" w:rsidRPr="00F214AA" w:rsidRDefault="00367FA0" w:rsidP="00367FA0">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Any income received by household members 18 years and over, like:</w:t>
                              </w:r>
                              <w:r w:rsidRPr="00F214AA">
                                <w:rPr>
                                  <w:rFonts w:ascii="Arial Nova Light" w:eastAsia="HELVETICA NEUE LIGHT" w:hAnsi="Arial Nova Light" w:cs="HELVETICA NEUE LIGHT"/>
                                  <w:sz w:val="16"/>
                                  <w:szCs w:val="16"/>
                                </w:rPr>
                                <w:br/>
                                <w:t>- Wages</w:t>
                              </w:r>
                              <w:r w:rsidRPr="00F214AA">
                                <w:rPr>
                                  <w:rFonts w:ascii="Arial Nova Light" w:eastAsia="HELVETICA NEUE LIGHT" w:hAnsi="Arial Nova Light" w:cs="HELVETICA NEUE LIGHT"/>
                                  <w:sz w:val="16"/>
                                  <w:szCs w:val="16"/>
                                </w:rPr>
                                <w:br/>
                                <w:t>- Primary Centrelink payments</w:t>
                              </w:r>
                              <w:r w:rsidRPr="00F214AA">
                                <w:rPr>
                                  <w:rFonts w:ascii="Arial Nova Light" w:eastAsia="HELVETICA NEUE LIGHT" w:hAnsi="Arial Nova Light" w:cs="HELVETICA NEUE LIGHT"/>
                                  <w:sz w:val="16"/>
                                  <w:szCs w:val="16"/>
                                </w:rPr>
                                <w:br/>
                                <w:t xml:space="preserve">- Investment earnings </w:t>
                              </w:r>
                            </w:p>
                          </w:txbxContent>
                        </wps:txbx>
                        <wps:bodyPr spcFirstLastPara="1" wrap="square" lIns="72000" tIns="72000" rIns="72000" bIns="72000" anchor="t" anchorCtr="0">
                          <a:noAutofit/>
                        </wps:bodyPr>
                      </wps:wsp>
                      <wps:wsp>
                        <wps:cNvPr id="95" name="Google Shape;43;p1"/>
                        <wps:cNvSpPr txBox="1"/>
                        <wps:spPr>
                          <a:xfrm>
                            <a:off x="1428750" y="542925"/>
                            <a:ext cx="998220" cy="308610"/>
                          </a:xfrm>
                          <a:prstGeom prst="rect">
                            <a:avLst/>
                          </a:prstGeom>
                          <a:noFill/>
                          <a:ln>
                            <a:noFill/>
                          </a:ln>
                        </wps:spPr>
                        <wps:txbx>
                          <w:txbxContent>
                            <w:p w14:paraId="62B7D72D" w14:textId="77777777" w:rsidR="00367FA0" w:rsidRPr="00F214AA" w:rsidRDefault="00367FA0" w:rsidP="00367FA0">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Family Tax Benefit</w:t>
                              </w:r>
                            </w:p>
                          </w:txbxContent>
                        </wps:txbx>
                        <wps:bodyPr spcFirstLastPara="1" wrap="square" lIns="72000" tIns="72000" rIns="72000" bIns="72000" anchor="t" anchorCtr="0">
                          <a:noAutofit/>
                        </wps:bodyPr>
                      </wps:wsp>
                      <pic:pic xmlns:pic="http://schemas.openxmlformats.org/drawingml/2006/picture">
                        <pic:nvPicPr>
                          <pic:cNvPr id="99" name="Graphic 99" descr="Stuffed Toy outline"/>
                          <pic:cNvPicPr>
                            <a:picLocks noChangeAspect="1"/>
                          </pic:cNvPicPr>
                        </pic:nvPicPr>
                        <pic: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1419225" y="133350"/>
                            <a:ext cx="447040" cy="443230"/>
                          </a:xfrm>
                          <a:prstGeom prst="rect">
                            <a:avLst/>
                          </a:prstGeom>
                        </pic:spPr>
                      </pic:pic>
                      <pic:pic xmlns:pic="http://schemas.openxmlformats.org/drawingml/2006/picture">
                        <pic:nvPicPr>
                          <pic:cNvPr id="100" name="Graphic 100" descr="Money outline"/>
                          <pic:cNvPicPr>
                            <a:picLocks noChangeAspect="1"/>
                          </pic:cNvPicPr>
                        </pic:nvPicPr>
                        <pic: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276225" y="28575"/>
                            <a:ext cx="405130" cy="537845"/>
                          </a:xfrm>
                          <a:prstGeom prst="rect">
                            <a:avLst/>
                          </a:prstGeom>
                        </pic:spPr>
                      </pic:pic>
                      <wps:wsp>
                        <wps:cNvPr id="101" name="Text Box 101"/>
                        <wps:cNvSpPr txBox="1"/>
                        <wps:spPr>
                          <a:xfrm>
                            <a:off x="685800" y="133350"/>
                            <a:ext cx="601345" cy="415290"/>
                          </a:xfrm>
                          <a:prstGeom prst="rect">
                            <a:avLst/>
                          </a:prstGeom>
                          <a:noFill/>
                          <a:ln w="6350">
                            <a:noFill/>
                          </a:ln>
                        </wps:spPr>
                        <wps:txbx>
                          <w:txbxContent>
                            <w:p w14:paraId="02222417" w14:textId="77777777" w:rsidR="00367FA0" w:rsidRPr="00C21B9E" w:rsidRDefault="00367FA0" w:rsidP="00367FA0">
                              <w:pPr>
                                <w:rPr>
                                  <w:rFonts w:ascii="Yu Gothic UI Semibold" w:eastAsia="Yu Gothic UI Semibold" w:hAnsi="Yu Gothic UI Semibold"/>
                                  <w:color w:val="00B050"/>
                                  <w:sz w:val="30"/>
                                  <w:szCs w:val="30"/>
                                </w:rPr>
                              </w:pPr>
                              <w:r w:rsidRPr="00C21B9E">
                                <w:rPr>
                                  <w:rFonts w:ascii="Yu Gothic UI Semibold" w:eastAsia="Yu Gothic UI Semibold" w:hAnsi="Yu Gothic UI Semibold"/>
                                  <w:color w:val="00B050"/>
                                  <w:sz w:val="30"/>
                                  <w:szCs w:val="30"/>
                                  <w:highlight w:val="yellow"/>
                                </w:rPr>
                                <w:t>25%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02" name="Text Box 102"/>
                        <wps:cNvSpPr txBox="1"/>
                        <wps:spPr>
                          <a:xfrm>
                            <a:off x="1838325" y="152400"/>
                            <a:ext cx="537845" cy="393065"/>
                          </a:xfrm>
                          <a:prstGeom prst="rect">
                            <a:avLst/>
                          </a:prstGeom>
                          <a:noFill/>
                          <a:ln w="6350">
                            <a:noFill/>
                          </a:ln>
                        </wps:spPr>
                        <wps:txbx>
                          <w:txbxContent>
                            <w:p w14:paraId="15405728" w14:textId="77777777" w:rsidR="00367FA0" w:rsidRPr="00E8118D" w:rsidRDefault="00367FA0" w:rsidP="00367FA0">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03" name="Text Box 103"/>
                        <wps:cNvSpPr txBox="1"/>
                        <wps:spPr>
                          <a:xfrm>
                            <a:off x="2876550" y="133350"/>
                            <a:ext cx="533400" cy="433705"/>
                          </a:xfrm>
                          <a:prstGeom prst="rect">
                            <a:avLst/>
                          </a:prstGeom>
                          <a:noFill/>
                          <a:ln w="6350">
                            <a:noFill/>
                          </a:ln>
                        </wps:spPr>
                        <wps:txbx>
                          <w:txbxContent>
                            <w:p w14:paraId="516D471A" w14:textId="77777777" w:rsidR="00367FA0" w:rsidRPr="00427E2B" w:rsidRDefault="00367FA0" w:rsidP="00367FA0">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04" name="Graphic 104" descr="Piggy Bank outline"/>
                          <pic:cNvPicPr>
                            <a:picLocks noChangeAspect="1"/>
                          </pic:cNvPicPr>
                        </pic:nvPicPr>
                        <pic: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2390775" y="66675"/>
                            <a:ext cx="476250" cy="506095"/>
                          </a:xfrm>
                          <a:prstGeom prst="rect">
                            <a:avLst/>
                          </a:prstGeom>
                        </pic:spPr>
                      </pic:pic>
                      <pic:pic xmlns:pic="http://schemas.openxmlformats.org/drawingml/2006/picture">
                        <pic:nvPicPr>
                          <pic:cNvPr id="105" name="Graphic 105" descr="Home outline"/>
                          <pic:cNvPicPr>
                            <a:picLocks noChangeAspect="1"/>
                          </pic:cNvPicPr>
                        </pic:nvPicPr>
                        <pic: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1390650" y="800100"/>
                            <a:ext cx="506730" cy="485775"/>
                          </a:xfrm>
                          <a:prstGeom prst="rect">
                            <a:avLst/>
                          </a:prstGeom>
                        </pic:spPr>
                      </pic:pic>
                      <wps:wsp>
                        <wps:cNvPr id="106" name="Text Box 106"/>
                        <wps:cNvSpPr txBox="1"/>
                        <wps:spPr>
                          <a:xfrm>
                            <a:off x="1828800" y="838200"/>
                            <a:ext cx="687070" cy="492760"/>
                          </a:xfrm>
                          <a:prstGeom prst="rect">
                            <a:avLst/>
                          </a:prstGeom>
                          <a:noFill/>
                          <a:ln w="6350">
                            <a:noFill/>
                          </a:ln>
                        </wps:spPr>
                        <wps:txbx>
                          <w:txbxContent>
                            <w:p w14:paraId="0459C631" w14:textId="77777777" w:rsidR="00367FA0" w:rsidRPr="00427E2B" w:rsidRDefault="00367FA0" w:rsidP="00367FA0">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07" name="Google Shape;37;p1"/>
                        <wps:cNvSpPr txBox="1"/>
                        <wps:spPr>
                          <a:xfrm>
                            <a:off x="1323975" y="1247775"/>
                            <a:ext cx="963595" cy="434036"/>
                          </a:xfrm>
                          <a:prstGeom prst="rect">
                            <a:avLst/>
                          </a:prstGeom>
                          <a:noFill/>
                          <a:ln>
                            <a:noFill/>
                          </a:ln>
                        </wps:spPr>
                        <wps:txbx>
                          <w:txbxContent>
                            <w:p w14:paraId="570DA611" w14:textId="77777777" w:rsidR="00367FA0" w:rsidRPr="00F214AA" w:rsidRDefault="00367FA0" w:rsidP="00367FA0">
                              <w:pP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Commonwealth Rent Assistance</w:t>
                              </w:r>
                            </w:p>
                          </w:txbxContent>
                        </wps:txbx>
                        <wps:bodyPr spcFirstLastPara="1" wrap="square" lIns="72000" tIns="72000" rIns="72000" bIns="72000" anchor="t" anchorCtr="0">
                          <a:noAutofit/>
                        </wps:bodyPr>
                      </wps:wsp>
                      <wps:wsp>
                        <wps:cNvPr id="108" name="Rectangle: Rounded Corners 108"/>
                        <wps:cNvSpPr/>
                        <wps:spPr>
                          <a:xfrm>
                            <a:off x="0" y="0"/>
                            <a:ext cx="3552825" cy="1743075"/>
                          </a:xfrm>
                          <a:prstGeom prst="roundRect">
                            <a:avLst/>
                          </a:prstGeom>
                          <a:noFill/>
                          <a:ln w="28575">
                            <a:solidFill>
                              <a:srgbClr val="00B05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g:wgp>
                  </a:graphicData>
                </a:graphic>
              </wp:anchor>
            </w:drawing>
          </mc:Choice>
          <mc:Fallback>
            <w:pict>
              <v:group w14:anchorId="616C6C72" id="Group 92" o:spid="_x0000_s1238" style="position:absolute;margin-left:0;margin-top:2.6pt;width:279.75pt;height:142.55pt;z-index:251696129;mso-position-horizontal:center;mso-position-horizontal-relative:margin" coordsize="35528,18103"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lY+h2rAYAAAkkAAAOAAAAZHJzL2Uyb0RvYy54bWzsWtty&#10;2zYQfe9M/4HD90a8k1IiZxyncTPjJp7YnTxDFCRxQhIsCFlyv75nAZC6WJnUdi6O6wfLIAgCi8XB&#10;7tkFXrxcV6VzxWVbiHrs+s881+F1LqZFPR+7f12++S1znVaxespKUfOxe81b9+XRr7+8WDUjHoiF&#10;KKdcOuikbkerZuwulGpGg0GbL3jF2mei4TVezoSsmMKjnA+mkq3Qe1UOAs9LBishp40UOW9b1L42&#10;L90j3f9sxnP1fjZruXLKsQvZlP6V+ndCv4OjF2w0l6xZFLkVg91BiooVNQbtu3rNFHOWsrjRVVXk&#10;UrRipp7lohqI2azIuZ4DZuN7e7M5lWLZ6LnMR6t506sJqt3T0527zd9dncrmojmX0MSqmUMX+onm&#10;sp7Jiv5DSmetVXbdq4yvlZOjMozjIAti18nxzs98L8xio9R8Ac3f+C5f/P6FLwfdwIMdcVYNANJu&#10;dNDeTwcXC9Zwrdp2BB2cS6eYjt1h6Do1q4DTUyHmJXd0s+dh8rzxaVYkBFqTuhy1fiWggL6+ReUB&#10;rQWRPwxjQA/6ga4iFDXmOgX6PtZ9iPdagV6cBqlWYK8GNmpkq065qBwqjF0JUGussauzVqEzNO2a&#10;kAC1eFOUpR6krHcq0JBqoNh2ZMSlklpP1nr2vqdlo7qJmF5jjm2Tvykw6Blr1TmT2Bm+66ywW8Zu&#10;+/eSSe465dsaS5FiL9L22n6Q2w+T7QdW5wuBTahcxxRPlN6SRtjjpRKzQk9sI4qVGggwq/DtoRAd&#10;hkJ8dyj4WH7SEiHBi2jX7CEhjXy/20qhF8eJXo8fgoQe1k9IGGJJDhiFKLwHEqIgSzujEAXDfSgM&#10;h1kQWJsQelni/zggBJ3de9BAaIp8hD/rIVG64R2+zCTwlVqSSTNspPpPfVRMflo2v8GZN0wVk6Is&#10;1LUmJrDQJFR9dV7k5BjoYcvRDHtMWe4xRM2UtzkM4YVagrlMnUtx7YilKoua0yJ0PZj+YPOL/Ezk&#10;n1qnFicLVs/5cdvANViXNNhtrh93hJmURUOOgowule20Mf4etzigOcNbXot8WfFaGSImeQkNiLpd&#10;FE3rOnLEqwmHT5Vvp9qYsFGrJFf5ggacYeAPENZ4r/6FlnIjGE3hM27Vh1sNiHcQ7QhD8rA7xjSK&#10;Ui+yOyiKwiC81w7SchlJdBGCmfVA4afBHLn3zpBZ0Okqi7o/wc8fCd5Cg4UeVl8Bb0GadHALsthQ&#10;NDbqSFzkxT4QpjlcHKZZdC8KdxBtRIW+OekBF+0gcklzA8N1qA5bi8a/JfVNsjizfOfQFk08P4Si&#10;tNIicCOQYGMOurijI7V34b3OauwmZBVuR4A1cjas05EC9hQLe5MIoxJhr3qPn1kpMJqwJdcBt/3n&#10;UD21h3XF28MkeuhHZLIMiY4QCeDBkGj7xpBo+6ZeVicCUS1WDNLpIrVXZVecSVF9RHR8TKPiVce6&#10;cyW7hxPDux3E1zk/PtbNjCs7qy8aOEBf648W4nL9kcnGLoUCON6JLoZio71IxLR9SGze94IDwO65&#10;zS2B7WdhFnbOx5D6HedjTYBGdjgMveRe5mAvorsjsqNuE1se94RswudjQHafs9gy2b0duyWyEZYk&#10;sQ1MDtnsOAx1CEvJiigMU+8BIFuL8GSzmfp+NpuI+c9FfTfZnJ76ospS3/NiPr92XrH60+OIt/SO&#10;+LrxVhAOvRS0l+KtJEluEGDQYzIbZBdiL/GQM7kHlztIgH8+zEFbNm/UYw5VFnN/iIo/DrSltNRf&#10;F20+0JZYN4QQwiamN/EWIJZ28VaEcOx+KfODcPtO8VbSYWTLeScdVbul8/azIOsCLjBUpOTNynRR&#10;apKlXmo3aTRERPsAAq5+rk+09JEFXGmH7N2jtPQeWXOk8YbWB/lBlNptvzELQ0T8lK037DTyQo2u&#10;H3J+oo3iFim9mUD435yk+R7uABhHSClfZKpLPnI+iGU9RZL7RMga1weQZsr2zB68CinwMwlg2DFw&#10;jT0Lt3sanUah90XPQGKQWDrRsZfHoEPXnfwRnZ9S/G1SgNrribKYdmn0Vs4nJ6V0rhjdNvBeeXBh&#10;hga1m2aHD2FbdV1y6rCsP/AZjmNxtBxomfRVCN53y/IcKXeTl2kXbMrNaDHOX/vB6PIEfaGPhnWH&#10;1LPJudu+bQddS9NJ17eR2banT7m+SdELZrJqnxHMfNx/oUcWteo/ropayEMzKzErO7Jp351UG9Vs&#10;babvmrsIk62j7Z2snH1jsnLA42PJyOmLF7hvouFj78bQhZbtZ702mxs8R/8CAAD//wMAUEsDBAoA&#10;AAAAAAAAIQABJ/We1SYAANUmAAAUAAAAZHJzL21lZGlhL2ltYWdlMS5wbmeJUE5HDQoaCgAAAA1J&#10;SERSAAABgAAAAYAIBgAAAKTHtb8AAAABc1JHQgCuzhzpAAAABGdBTUEAALGPC/xhBQAAAAlwSFlz&#10;AAA7DgAAOw4BzLahgwAAJmpJREFUeF7tnT/Idkt3lz/EIkUKCwuLFKKNiBARAnYGtIgWameTgIJF&#10;AgoWQTsRUmgn/gELBUELOwUbBQmBKBgIKGphoWBhIRiChUWIFrovzxnP/u4z97PWzJ49e/a9rwt+&#10;vOe87/Pse/+ZWWvNWmv2/QMRERERERERERERERERERERERERERERERERERERERERERERERERERER&#10;EREREREREREREREREREREREREREREREREREREREREREREREREREREREREREREREREZFb8Ns2/eSm&#10;P73pr2z6+5v+7bf6pZ3+yYv4WX5P1obn+/s38Xz/+iaeL8+T5/tfvtX/+Fb8d3nW/Oyf3MTvi8gH&#10;geHGgGMEmPj/56A4DoblL2zC2Mi18AxGPl+O4fMVuTF7o1+b5CPFZ2AsZB4zny9ihfA7N4nIopT0&#10;ziyjUJOG4lx4vqRtRkT6PSJdxDmIyCJg+Mn5Xmn4X4Wh4JxkDFc79ldxLj5fkYtZzTC8inNzRdAP&#10;zxdnWru3K4hCMsVjEZkIUT+FutqkXFHWCNrg+ZJOuyrV0yrOVUQmQFRI5FWbiCvL1UAOOm9WXtW9&#10;E+ds15DISYyMCjkGxUSORy6XZTyOZS/+jn+j22Rk4dHc8XtYKY24zxhjUkesEnnGHJdnioFGPNv9&#10;8+XnRjkdjiciAzma8sGo8PvFCPTCeWA4jqafcCjyHSNSetxTjO/R54tT4FyOOCJXeyKDYFL2FgIx&#10;CkR/HOMMOHZv5HiWE+BaS5TL+REBc//4PMT5otddsYi/52f4+RJBY1Q5Fs7zDI4+36NG/yu4bj6j&#10;9tmRuJ9njTuRR9BrHJi0ZxmFGnxWTwTLeR6BzyVixcgXo177nJHiM4pzwMEcuc+f/nx1AiKd9BgH&#10;jCBR21VgKFqNcNYJcD+IwjG6/M6IXPlI8ayIxrMrhZ7nyzWfuaKL4Pkyxmrn9k78vIg00GocMAwY&#10;n6sMwysYqdp5vtM7J1CM/tGc9BXi+b0rePc83ysN/yutz1cnIJKk1TgwuWamA7JwThj22jnXxDXD&#10;nY3+O706g5Z0ysrPt2U1kF3piTyalugKQ7JKVPiOFiewYmpntFruBwZ29W6aFmemExD5AqKqrAG8&#10;g/EvtBgJ9Y0wlp/4fK+sUYksC5M9Gx3S9XIX41DgnGvXor6vOzn3Qvb5EuCIyAsUcWsT5lV3NP6F&#10;GSsBDExp1eRekVIrffyIVRYitcJ9RPw34u/5GX4e8bs8FxzzjBZTdEfjX8g6Aa5RRL4lm/q5q/Hn&#10;nDn30fl9jodxLu2X3Mez7w+OAudQHEPtvI6Ke3VXsk6eZyXyeDBYmW6K0ZtqOBZGkygXg4MxKyJ6&#10;ZiIXw3oEjOWo6Hlv8GcY+yxnOASu9V0baYavni/iGZfnO/o+ZsezyONhktcmyF4Yg6OGGIpRwLi3&#10;RuOvrYwRfE5Lm+A7FaOPIVvF4Edwn7hftetpFfcwGy2X59uz2mp9vl/BKqn2Ga/imYo8GoxbbXLs&#10;NSIlgGEYEYlHkSlGqMcA7XVHo/8OriHzjCNFY2CUw0UjHAHHqB17L54zzkLkkZA6qE2MvZjUR4zg&#10;SMOwVy0y5f+PfBYGgbTEJxoFniHOoHbdWb2756NWG3vVPquVjONzFSCPJZq4GEQMeC9MriOReEZE&#10;pkejfn7vE6L9LFzrkdUYTvLoPc/qiIHmHGvH3IvzF3kcRLnR5MVB9IKRqB1zJX1KmqcX0iSjCuRn&#10;Kko/fQW/WzvmXqNqDyK3IWOge6P/zKS7Uk+L+COOrghmqDcYyawCjgQ6IreDSRFNeHKwPWBMasdb&#10;QRh+nJOGv87qq7beSD2zN8AxIY+ByL42CfbCGLRC0a4lJ8zPkobhs5jcnFfZAcukHdG9UsSxjhYV&#10;nwD3KLuZKtL++fJsOTYqz7ineNyzKs2Md9NA8hiiKJ2J2xoR8fPZDpyWSPyoQeKznNztYKS5d7V7&#10;Gonf45llx1DLqpFj9xCteE0DyWOIIq+eolt2Eve292VaVl9F9Gmfdz8Y8J4ovcfh8lnZFV/P6jRK&#10;b/U6FpHbEUVDGNsWmLyZIiITPBsV7sGItxQpmcw4pJ7Pku/TEqEj7n+Pk4fMao/jtzr2TBrIYEE+&#10;HiZmbfDv1ToRMgaCyH+G8R+xgUi+D/c0m+JDR5xAZiXQugpg7NWOsxfjWOSjiVIpPUvhaML2GoNW&#10;49+7wpA82TQN6n3uGWPdM04jB9aT+hS5FVEutLUYlpmsPTnbVuNve+c8uNe1Z1AThrontZL5jNbj&#10;Rse0ECwfz+gCcGZF0WqY+fmWSLPHwcgxokBiLxx5K5nAojVlE43VnvMUuRWRYW0tAEdFO/69lWzn&#10;Cc7FFs/ryBRWixh3rURjqzViZ8VQO05RT1pJ5FZEedDWjTaRsW51KNmOEyZr67FlPC1OoDUYGB2x&#10;Rw4AmUaUj2a0A4iO15KnbTH+Rv7r0OIEWp4bBeTaMYpaI3YdgDye0Q4gKtRmHQCTnQldO8ZeGv81&#10;aXEC2TGWqQO0oAOQxxMZ7Na2vchoZyYUPxM5piKN/7pknQBjJjsuar+/V4vBHn08kdsx2gFEhjtz&#10;vGxboRt11ifK2xdlCriRwW5NAekA5PGMdgBRV1G03Ceir/3eq1rbU+U6Mq9zQFERP3ImBB8tZFJA&#10;Ih/N6BpAFL1/ZbiZkJm8P+dsZHYvMik9nv1XNaLIkbS2lhLc1I5T1NpVJHI7ooi9Nc0SRfBfLdMz&#10;/f78fuuqRK4Hh51x7l8Z8Wi12roqjMZq64pC5HZEEXvr5ppMXrVWuM3kijEgUZpA1iVbFK6Nj0xq&#10;sHVsRGO/Z7OayK2ItvB/FbG/I4rUXo+J08ikCHzFw/3J7O14HR+Z1GDPOI1WnK0rCpHbkYm8W/Pt&#10;UWSF9iuLzHtkzPt/Dhlnv98lnEkN9hjrKFBxtSkfTyZl05pzzxwTYfizhd/WYrSsS6b7BjHusiuG&#10;1jGaOYevCtIiH8Po4hpk3w6ZiQZdin8emVViNC6LesZH5FgsAMtjiCZjT36VVUB2An8ljmHq5zMZ&#10;MT4Ymz2RetT9ZtAhjyFTB6h1ZkRkjhvJPOznku0K+ko9jQFR/z9y3MljyOTsW9tBC5ml/jv1fqbc&#10;h0yB9516o/TMmDT/L48is12/d1L0TnILv59PphhbU29XGL8TNR0YeMjjyKRrjvThRznXVzkJn0Nr&#10;gHCkJTjTVWT6Rx5JVJTrLbgVWia60f9zaFkFEEj0Gv9M9G/3jzyWTHR0dHt8JtVk9P88MuOC3H2v&#10;8YfMZ/Q0O4h8BEyu2qR41ZFJkkk1Gf0/j8wq4Oxxx+rgiIMRuT2ZDVxHUkFRGsgl+HOJUpC9K0OM&#10;OuOqdsy9jtS4RD4CJktmg07PZOTYUQ7WSfhcMm/87Ak8Mm2fRv8i35KZiIiaQQvRMvzIykLuDwa4&#10;Ni72ah1zmboWaj2uyEeTWTKjlokTpX8s/kpUqG1pQsgaf8edyAstrXkZJ5BJ/9h/LZnXNGRWiYzJ&#10;aLwhUz8ib8h0ThRFTiCT/hGBqAYVjbWs8UcGHSJfEKVt9vpqYkbdRS7DpRClgfj3d7QY/953CYk8&#10;ipbXOPCztSV6FNW5AUcKPatF0jiZbp8ixqOpH5EkLU4A7Q16prvD7h8ptI4XNg5mWpeLcCCt3yAm&#10;8nhanQCdREzUKKJz85e8kqkD4Cgyr3fYi+MabIh0wITLtofuFU3mK3OxXNNPb+Ic/uWmX930tzb9&#10;2U2/Y9Ons+r1R+kcxlQ2119UAhIR6aTXCXylqzoxfmbTv9pUOyf07zb93KbfsukTWfn6o1VjqzT+&#10;IoMY7QSuyMf+wqbaudT0Dzd9GqtfP2Osdi49YqxyPBEZSGv+9Z1mR2Z/ZtNvbqqdyzv9/KZP4S7X&#10;XzuPVlG30viLnATFuNrEy4robCasNn5lU+1cvtJ/2vSHN92dO13/kVUm9YGv9qWIyCAwKr2TlQht&#10;Jn9+U+08Mvprm+7Ona6/pa9/L1amRv0ikyHiaunHRrM7gP7Optp5ZPRPN92dO11/5rsp9iII8dUO&#10;IhfTkhaavQP4lzfVziOj/7zpRzbdmTtdf7YTqKR7jPpFFoHJmCkSz47Y/uOm2nlk9Bub7s6drj9y&#10;ABh+3iFle6fIokQvk5vtAP7Bptp5ZPSLm+7Ona6fVzzUzqNodgOBiDQSvT5i9hfA/6VNtfPI6G9u&#10;ujt3un4i+9p5FFFvEpGFibqDZi/ff9+m/72pdi6RfmrT3bnT9ZNGrJ1HESkgEVmYqCvoivztX95U&#10;O5ev9Dc2jYJVD6kvCpd0QVErYaWEs0Skzfg7umAQhfKRK6Wrrz+LDkDk5kQO4IrOjd+6iZee1c6n&#10;Jq7hyHnyuxh8jDpGq/YZWeEcjna8zL7+I9TOZy8RWZjI4F1lWH73JjY2/fqm2nmh/7Xpb2/68U2t&#10;FKNPRH/U6L8Tq4beNtqzr38UtfPaS0QWZsUVwJ4/uOnvbsJQl9z4f9jEC9B6ct57w/96rWcJB9Pr&#10;CEZf/0i4l6/XupcpIJHFiQzhSt/MxCanH/3mP5vBWPXshB6tIzurj1z/GdgFJHJzojbQlRxAL1xD&#10;dJ0zhdP9lPtau74irlNEFibaCDZ7H8BoOP+zcvxHxYrkzkQOAKcrIgsTvQ5i9k7gUZDy6X1b5Uxx&#10;/+8KzrV2TUUEFyKyMJGRvGOUivGPVjaRiF65N1x/6fMn4kU4Rf6u7AM4ml4iVcI53w3uQe16iu7s&#10;3EQeQfRKX/79TvQaf9JE/B5GrdcY4xh6Vx13zJfjHGvXUnSk4C0iE8Bo1SZv0Z2W8RjuKKX1Kgw/&#10;Tm50BN7TcXS3nHnkaHtbX0VkElEr3516uVuib64LI3126iWKkl91JycQObi71o9EHgMGsDZ59zrb&#10;SI6gxdDObsPk/vGZtXOp6S6pk6i76or3SIlII1EkN9NY9oChiYxREcb1KocW1Vv2Wv2ec3618y5y&#10;E5jITYi6WIiuVyZb9G29jh/b9LObOP7/3PRfN/3rTbyGoXd/RNQ6WbS6AY1qR3erZ4g8lih3vnI7&#10;X2SIilrTKn9k069tqh2rCMfQk+bIpqtWLqJGq5m7pLFEHk9kRFctBGdz663GCAOd/VKW/7aJlUIr&#10;mXQQ933V+ku0arQDSOQmYGRqk3ivFQt6mUgaQ9ViRP/Epv++qXasd/rHm37XplYyqasVI+m7jhcR&#10;eUNUCF6xDhBFoUTQLbl6voilpVtnr1/Y1ErGkK64+opWjHfc1CbyaKI6ANHqSkRdKKg1ev7jm2rH&#10;yeiXN/WQWcWsFk1Hm+3M/4vcjLvVAaIcek/+/C9uqh0rI2oGP7Gph2j1tVoRPjpfxpKI3IhMOqK3&#10;9fEMovRPz4rlH22qHSurn97UQ7T6Wsn5ZtpYzf+L3JDIqK4SiWbSPz1R6N/bVDtWVn90Uw93KqpG&#10;6R/GkIjckOj1vmgFQxRFob2bqH5uU+14Wf2BTb1EaZUV2ipxVKxGaudXRGpORG5IJhJdoRsoclS9&#10;K5Xfs6l2vIx+Y1NrzWFPlAa6w31Hq7/CQkS+IFrir5CPjjpnjnSh/Oqm2jEj/dVNR7jDztoz6i4i&#10;shBRNxC6Og0UOakj6ZI/tOnfb6od953+zabfu+kI0X2/2rieVXcRkcWI8tFXGyM+v3ZeRUcNUcYJ&#10;FvGSuJ/adJTIwF69uSrTqXQkBSYiixBNdnTlKiBKRYxoV/1Tm/75ptrxi35x0x/bNIKVHQDPOir+&#10;rpCiEpEBZIrBV64CIgc1qmDKqyF+ftO/2MSroDk2xd5/tunPbfrtm0YRdTZd2V4ZpdyQxV+RD2Ll&#10;SR8VTM9qRfzRTT/yzX8OJyps93Y2HSWT+7f3X+TDyEz8q1YBUTvi1TWKHs7sbDpCJhBYaYe4iAwi&#10;KraiK1YBUZF2pVcnZInu9RUbwTKvfTD6F/lQKP7VJv1evbtuj5CpUaywYzkL1xMVWWe3WHJOUbEd&#10;Gf2LfDCZFMAV6YmoVfVOrySI0j9XtFhGdRZ0x1SbiDSQWQWg2amgqBPoTmmgKNKebWgzbZ/I6F/k&#10;AWRWAbNTQZki9RV581Yym85mp38yqR+jf5GHkMm5o1H991miNBBR7Mq1AO5r9BWUs9M/UToKcU5X&#10;FP9F5CKyr0eYmRaI0kBo5Uh1tTw7Rj2T+rlTfUVEBpFJDcyMurMrk9kplAwZY8u/z3Ko3MtoRYUY&#10;AzNXJCKyCFmDO/O9NZkoGq1UsMxG2rO6q3iurDRq57AX52zqR+TBZFNBM1MXmcgVrWC8ssafn5kV&#10;aWdSacjUj4ikUkFoVhcO0X3t81+FUb0yHcR5Zp3VrIJ6puiLTP2IyP8DQ5CJYtEsJ5BJYRTN3rjG&#10;/eIzs/cMYzsDnk12NWLqR0T+P9moG83Iv2Nko5bKvfjZGUaNz2hxTpzXjEibZ5I1/isW0UXkYrL1&#10;ALSiE0AY5zPOjWO2RP2In53RQZWtQ6DZeztEpBEMH4YDo8OynmIdxgfjhtjJy98h/n2kwcvsEi6a&#10;4QSyrzF4FWkX7s2R6JvfxSlmayR7cc4z7k+L8R+VKiv3heMxXrg/OGrEuSD+jrFaxumMeyFyW5hU&#10;TJLWKHOvMuGOpkJaDN4sI1f77Ky4Hu4r58qxalE5959/w7BxD4sxqx0vEr83I83C9WTP8UgqqozN&#10;o/cFMUZZhfSei8hHwcQiijoyqWrieMXotcLkZKLXjlvTjLQCxrnlnDLiHtHFM/Lec44997wV7nn2&#10;vLnGVoNbjP6RgCQSzmBWU4HIUjC5Rhu0r9Q62YiSsy2OiOhwBhik2uevIFYaMyLblnvAM8yuCGcY&#10;/ZqYBzoCeQRMxpY8+xnKOoPWlQAGcAace+3zrxLGcsYqiOfRMnYw/lERmmOSrjpjFdoqxmV0viK3&#10;hIk2O7LKKMrJtjoBfnbGJF7BkSKcXjbCPgKfwbOqnUNNXxl/nilOlHNfbTyiWatJkSkw4Vom71XC&#10;IDD5Xg1HqxNAMyJiuMoRzDL8gLFuMdQ1J8z/80z4txWN/qtmrSZFTgUj0ZJLX0UYCZwWDoG8cI8T&#10;YBLzezOY5QhmGn7uXes18Yw4P4TB5/dbn9sqqjkykduA4eyNtvg9UkYYYCJAJjSTgT/J2SL+fmZa&#10;CeNX+/uvxLnNaIncMzKnzTFwhNzrWc4MGDs9gQPnO2M8lPuCk+Fcy/jkHvFnGZ+M3yOrXz6HY4vc&#10;itZlOyLiYcIw4FuNDZOwLPFrx75aGOQrorlyX/h8HBj3p2ZYeVb8G8aqrHx6nsNR+LwVa0WI+1fu&#10;Sw/FMdeOHUknILeBwdoygTFIGKlRxobjcLyeiP1sYdxWgftUotarWdXwHzX6NbjnrY6A+7LCcxL5&#10;EgZpNgpnUI80/O9YzRlw3ayQ5Bt60z1niGfDWGHMnB11c/yWFSvnJbI02XwnA/+KlMiRZfhocQ+e&#10;7Agw/C0G8Cztjf4VUTYrn9p51bTSClLkh2AC1Qbtq5hsKyxnV3EGT3IEPHfu+9WGH6NPsMJ9X2Es&#10;ch6186yJ+yeyFETzTKragN2LCGaFCfcKk4pzuzpV9KkRHs+cXPpVqR7GJk4Hh8/KY8UxSEqodu6v&#10;4lpEliITSfMzdwGHwIoGg3xFtFqi0zuDkcXY8twzwcFI8cyu7GbqhftVu55XPTl1KIuRiVyYkHeZ&#10;hO8oTgHDwvXMimbv5AxmGn2OXyL7YuxXje5bIOioXe9ergJkGaLon8F6dkfF1ZACw/jgJDDWGCPE&#10;vRnpKPaGbgUwtjxbHCPps1FGn+Nw7zCGHJt7yjXzWXeK6HvhOdfuy16uAuRymJS1wbkXBuvpYMTO&#10;WDHsHcKMrqoS4Y82+EXcI4796QY+guuv3Z+9XAXI5USRChP66ZN5z1mOYK99SqREziV6xkm8Pg/+&#10;H/FvJcLer2Q4Fsccbez30vB/H+597V7txT0TuYzImDlA62Bcz3YEdxCORcNfh3tSu2d74ZxFLoFI&#10;sTYoi4z+Y4i0n+gIrtx4dSeiVYBpILmMaHDy75IDR0DB88w0y9Xi2ijsPqGIO4rMKmBG7Ufke0Sb&#10;ppjo0s4nOQON/nFMs8pyRJEJuV05zh2dgUZ/LNG+AOsAMp2o/ZNBK2PBGZBWO6P98og4F86JZ67R&#10;Hw/PvXbfi7j/IlOhi6U2GIvcpHI+GNq9U5hRTMbYlBbT0loq5xKttpHIVMg71gZiEYZJroF7X3r4&#10;EekYhJMojqKsIPgT8Xdl/wAimkc8Z4SxN7K/jvK83slnI1OJHAAGQ0TGEK3uXInJVKLClK1pIuNg&#10;dVabZ0UGXDIVUgq1gVikAxAZB6m72jwr0gHIVKIVgEtSkXFEKSBrbjIViou1gVhkRCIyjsgBuOKW&#10;qUS9ye5OFBkDxr02x/YSmQoRfm0gFrFCEJHjkE6tzbEid93LdKLNKSxZReQ4UbqVArHIdGqDcS/z&#10;kiLHiTqA6MgTmQ47RmsDssg6gMgxovQPsgNILiF6H5BLU5FjROkfXhHhayDkEjIvqXI/gEgfzK+o&#10;/dNXQculRPlJOxRE+oiif2T6Ry4lSgMhB6lIGzRQRG8ANf0jl5NJA9kSKtJG9KoVxM+IXE5mqWpB&#10;WCRH9Kp1ZPQvy5ApViEjFpGvIaUapX6QO+1lKTK1AMTPicj3oWMuY/wJtoz+ZTkyqwBk9CLyw/Bu&#10;rYzxRwZRsiSZXYtF1gREvonkMwXfIl/7IEsTvSZ6L/YI+L4geSoETNHrVPZivpj6keWJvi7yVUyC&#10;UY6AScVEKcvpkceW51Aic8YRYsU6aj8L47Ec+3UuvJN5f7kVLZFNEY7jyDeJvcuj8nc6AcmCoX03&#10;fo84AcZnq+FH/PyReSEyHSYRkXhtQEfi9ygUtxrtr15LYe5UsnyVxsQYt8A8YCz3zgU+z530clta&#10;Clw1EYlluh5wFrXfL3I3smSJUpjReMToY7T3qcge8fu+TFFuT2ancEY4A3ZJ1nKh0T4EJpNIhiho&#10;qa0mGZOMQVahR4x+EcepjXORW0IOszbQe8UEwbGUCCmqOfDvIhmiYKKkgRh7Jb0zwugXcUyNv3wc&#10;TJjWDqGMMhPQPKpkwfjWxtBejLna3x8RQY3FXvl4znIEX8kuIGkhu6t9hDD8BijyOIh2Zkw08//S&#10;ytHmhYww/O9qWiKPofRH1ybJCHFskRa+agU9IlKVrH5ZBWv4RV5g4o1OD7m8llYydYCsMPpE+xSX&#10;NfoiSVgeM3FqkyorJp+TTno4UugtRt8Uj8gAiJ56Vga2f0ovrWlJjb7IBEqaiAlXm4h70VMt0kOm&#10;DsAYJMjgZzX6IpOJnID5f+kFg14bU3vZXixyEdH7f5BRmRwhCjDKTnQRmUy0RLf/X44SNSGQ7xeR&#10;C2Dy1SZlEXUCkSNEhWD3mIhcRPQCOAvAcpRolWmXmchFRK+RsAAsR4kKwdQIROQCahNyLzs05Ch2&#10;AoksCN0XtclY5DeAySiiHcG+wllkMtEXzNgBJKOIak3sUheRiUTf2mQHkIwi6gSyFVRkMlELqO15&#10;Mgq6yWpjrMhuM5HJRC+Gc1LKKGwFFVkM87Iyi8gBsFtYRCYSbdF3D4CMInrnlB1nIpOJHIAv6ZJR&#10;RHsBdAAik4l6s3UAMgp3A4ssRvQaCHdnyih0ACKLoQOQmdTGWJEOQGQyOgCZSW2M7SUiE4m+qYll&#10;u8goovEmIhPRAchMdAAiC2EKSGZSG2N7ichEbAOVWbgPQGQxdAAyC3cCiyxGtBPYL+mQUUQOwO+e&#10;EJlM9DI4HYCMIvr2OR2AyGSi10H7JR0yiujb53wbqMhkom9p8vsAZBR++5zIYkST0i/pkFH47XMi&#10;i+G3NMksonSjXz4kMpmoM8MXdMkoooYDv3xIZDK+oldm4a5zkQWJ3s/ixJSjRIEGEpELiHYDm5uV&#10;o0QtoO4BELkIW0HlbKIOIJsNRC7CVlA5m6gAbJAhchF2AsnZRAVgO4BELiJToLMQLL04vkQWx0Kw&#10;nEW02dDXQItcTFQItg4gvZDfr42pIseWyMVEhWDrANJLlP+3ACxyMeZp5Qyi7wBAjiuRBYgiNb8b&#10;QFqJ+v/dACayCNYBZDRR/7+vgBZZhKhbA7lclyykFaP3TNn/L7IQ0YQ1DSRZDChEbkb0pR12A0mW&#10;KP1jSlFkMYzaZASMkdrY2cvVpMhiZPK2Fu4kItr8xRgzkBBZENNAcpTo1SKmf0QWJbN5x3cDyTui&#10;L39Bdv+ILEy0KcwNPPKOzAqSVKOILEo0iRErBZE91pBEbgwTmAkaTWKEkxDZExV/ixg7FoFFFqHF&#10;8O/lJJYCYyhKHb7K1YDIxVC0i7o23slVgBQye0hqIuiwqUBkMhj+X9pUm5RZWdCTwtGxRBBiXUnk&#10;ZHrTPe/kjk7pjf5rsj4gcgKjDX8Rx5NnE733p0fWB0QGcSTPn5E53OeSee9Pr6wPiBzgaJ4fp0GK&#10;x+91lXdE3yeN+JnWDqG9rA+INHA03cPvYfhLgTfq73a5/lyi/P/+vT+MqSMpSOsDIl8wwvDXJhnH&#10;rf18ke92eS5RCqg2NhijtZ/NyoBD5IWjeX5SRV8tszl+7ffcCyCMgdrY+MpQM9be/V5GBCvWB+Tx&#10;jMjzZycS0Vzp+Cj1gZImkmdDmrCsPPkzOzZwBNYHRBoZke7RgMsqWB8QSULU3xs1McmcLLIqR+sD&#10;OBKRj+Ro1B/l+UVW4Gh9gLSQAY58FEeKvC15fpFVOFofcH+KfAS9Ub95fvkEjtQHCH5EbkvPUtg8&#10;v3wivfUBU0JyS3qMv3l++WR66wMERc4LuQ2tg5wBbp5fnkJvfYBamsjSZL9btYio3zy/PBHqA7U5&#10;8U6uBGRpWoy/Ub/INwa9pUOOeWPAJMuBMa8N2JqI+i1siXxHS5HY7iBZCiISIpPaYH0VA90IRuT7&#10;sBqozZma9q+qFrmU7NfqafxFvqbFCfgqc7mcbCFL4y+S493ry19lPUAuhTx+JvWj8RdpI+sETAXJ&#10;ZWRSPxSsNP4i7WSdgKkgmU5mcLI6cPOKSD+ZTZV2Bcl0MgPTNxqKHIPVc2bXsBvEZBqZ3L+pH5Ex&#10;kOKpzbG9XAXINDI7fk39iIwjU29zc6WcTmZJameCyFiYd7W5thdpWZFTybzywehfZDxR3Y20rMip&#10;8B6f2uArMhcpcg6ZzjtbQuU0MstQ3/Apch5R+tU0kJxGFIG4NV3kXKIGDNNAchrRe38s/vaDcyW9&#10;hnh1xid1dHAtGC6ujTHiKrGfzCrcbiA5hagVDQch7byL6ljO33kyY6xwZrU9IzgD6YM62+v93Ms6&#10;gJxClH+0+6edzOt/77Yi+Mrw72XA0Af3tnY/i9yBL8OJDJW5xz4ym+qKVncEGH6uJzL8RXaM9RGN&#10;GVOxMpyo/98lfR9RNFfTSnl0jD4rv0zE/yodQB/RqyEMxmQ4UQEYAyDtZN7z8pVwBkSEGGGM8dkU&#10;g89n4vRbjf5eHEPa4RnU7meRDkCGEzkAJ3M/UVGvRUx+nAIFZJ4JKwUMdjZ1hHFBpPxwTjx3nDvG&#10;PvNWyqw4T99g2U/keEWGgjGpDbQiC3r9YHCjbf6jhQHBoCP+OzIoI4UzsVXxGJEzZkyJDCNyAPZ2&#10;H4eIGONYu7+fIFY6BAoap+PoAGQqUbFSBzAOUi8j0y1Xi9WFhn8s0YrNFZYMJUpRuPlkPDjVOzsC&#10;Df956ABkKpEDsAYwHgxnT5voKmLMaPzPIXIA3ncZSmSI7AIaB5P37tH/Xo6N8dTu814iQ4n61d19&#10;OAZaNke2ha4irsk60RiiXfkEDiJDcdCdC/cXJ1q7txmVfDsOBGdN1L3v349SBkX8HMJgcz4coxyX&#10;czy6MuG45qePwfOo3dsinrnIUEhL1AZbEUZD2il5/qyBfhW/11po5Wcxwgijzp/8XcsxIiMUiWtu&#10;+Tz5jqgex70VGU5kpIzs8mD8jkbTV2+o4hqObmCzPtBONGZMtckpRLlpokKJOZrnx/BzjFVgFXHk&#10;evhdjVYOnG7tHu7F8xAZDkvL2oArMvf4NaPy/KumTqwPnE/UjME9FDmFaPAhJ/D3wWDPzvNfifWB&#10;8yDIqt2zIvP/chpMysiImQb6Du7X3fP8vXDt1gfGQtqvdp/2Wik1KB9INKkxdvJ5ef5eSHtFUetX&#10;sj7wHVH60PSPnI5poK/59Dx/L9YHjsG1R6tv0z8yhWgiYwCfBgb7SXn+XqwP9EE6rHY/9iI4Ezkd&#10;JmFtAO71lMGIMSK67TX86K55/l64Z9YH8rCqjMYXY0hkCgzI2iDciwH76UbNPP8xrA/E4Cwz98ji&#10;r0wlk+f+1KjEPP9YrA+8J5P6eWLKVS4G41UbjK/6pLZQrtk8/3lYH/hhiOozY83oXy4hO2GJmO8M&#10;RmVEnv/u92EG3Ouj9YFPCDoYK5nxhtMTuYxMDpyBfFfjZ57/GhgvT60PkM7KpMSYV09qHpAFYaLW&#10;Buer7uYEOFfz/NfztPoA4y57ve6UliVoWbKvHg1jsM3zr8cT6gMtxt/UjywDE6slTbLiHgGuwTz/&#10;2vCMPrU+kC34IuaaAYYsBQOyZam+UgRjnv9e4GQ/pT7AvGEu1M6zJuaYxl+WhFxrSwTNz145Ec3z&#10;35u71wcIGlrOn/HmClOWhgHa4gTQ7InIxDPP/zkcrQ8QBMxcwfWsOBlzvutHbgFOoDaIIzERzxzk&#10;TLwjqQNknn9NcMZH6wM827NWpJxfj+FHGn+5HQz22mDOiAFPhD5iVYCxZlL3TLy9zPPfA573kbRe&#10;Ecdg3BwZg8Xo45h6V5tXp6lEumEyHjW85EiZjPQ8EwV9NRnKhCMlgMHunXR7cQzTPffjaH3gVWUM&#10;MhY4NuMMMcYZl4i/52cYe0fHPeI4jju5PS1dDllhmEcY+HfS8H8GR+sDV4k549iTj4FI6UyDPVJE&#10;XpyvfAYY0qP1gVlijrCSEPk4mIgj8rNnyTz/Z4NTX9URuOKUx0C+dCVHQK7YyfccVnIEGH7qBo49&#10;eRxXT0Qifg3/c7ly/GH4+Ww7fOTxMAlmTUQmnjl+eYVAgHFRGzOjxNgr7aUGHSIVSA+VVrraJOqR&#10;E09aYJzQhTNiDNIOyrEIOBx7Io3sHQKTiXw9Br022fh7/r1MOqI6J54chcaA0uPPuGK1SkBRxiR/&#10;8v+ojLuyR0BETgTjTgpJIy8iIiIiIiIiIiIiIiIiIiIiIiIiIiIiIiIiIiIiIiIiIiIiIiIiIiIi&#10;IiIiIiIiIiIiIiIiIiIiIiIiIiIiIiIiIiIiIiIiIiIiIiIiIiIiIiICP/jB/wVgXFQe2MwlsQAA&#10;AABJRU5ErkJgglBLAwQKAAAAAAAAACEACsCrJZgWAACYFgAAFAAAAGRycy9tZWRpYS9pbWFnZTIu&#10;c3ZnPHN2ZyB2aWV3Qm94PSIwIDAgOTYgOTYiIHhtbG5zPSJodHRwOi8vd3d3LnczLm9yZy8yMDAw&#10;L3N2ZyIgeG1sbnM6eGxpbms9Imh0dHA6Ly93d3cudzMub3JnLzE5OTkveGxpbmsiIGlkPSJJY29u&#10;c19TdHVmZmVkVG95X00iIG92ZXJmbG93PSJoaWRkZW4iPjxnIGlkPSJJY29ucyI+PHBhdGggZD0i&#10;TTY2LjkxMiA2Ny44MjhDNjguNTY1OCA2My42ODEyIDY4LjkzOTIgNTkuMTM0IDY3Ljk4NCA1NC43&#10;NzMgNjkuMzg0IDU0LjM2MyA3MC42ODQgNTMuOTMyIDcxLjc5MiA1My40OTEgNzUuNjUzMiA1MS45&#10;OTE0IDc3LjU2NzYgNDcuNjQ1NyA3Ni4wNjggNDMuNzg0NSA3NC41Njg0IDM5LjkyMzQgNzAuMjIy&#10;NiAzOC4wMDg5IDY2LjM2MTUgMzkuNTA4NSA2Ni4zNTc3IDM5LjUxIDY2LjM1MzggMzkuNTExNSA2&#10;Ni4zNSAzOS41MTNMNjYuMjIgMzkuNTY1QzY1LjAyODcgMzkuOTkzIDYzLjgyMzcgNDAuMzc3NyA2&#10;Mi42MDUgNDAuNzE5IDYyLjA4MSA0MC44NjYgNjEuNTQ5IDQwLjk4MSA2MS4wMTUgNDEuMDc4IDY0&#10;Ljc5MSAzNy43NzcxIDY2Ljk3MDIgMzMuMDE1MyA2NyAyOCA2NyAyNy41NzcgNjYuOTYzIDI3LjE2&#10;MiA2Ni45MzMgMjYuNzQ2TDY3LjQ0IDI2LjQ3OEM3Mi4zOTUxIDI0LjAzOSA3NC40MzQ5IDE4LjA0&#10;NDkgNzEuOTk1OSAxMy4wODk4IDY5LjU1NjkgOC4xMzQ2OCA2My41NjI4IDYuMDk0OTQgNTguNjA3&#10;NyA4LjUzMzkxIDU3LjI4MzIgOS4xODU4NiA1Ni4xMTk0IDEwLjEyMyA1NS4yIDExLjI3OEw1NS4x&#10;NjcgMTEuMzM5QzUwLjU1ODYgOS41NTUwMSA0NS40NTA0IDkuNTU1MDEgNDAuODQyIDExLjMzOUw0&#10;MC44MSAxMS4yOEMzNy4zNjk5IDYuOTU5MzYgMzEuMDc4NyA2LjI0NTUxIDI2Ljc1OCA5LjY4NTU2&#10;IDIyLjQzNzQgMTMuMTI1NiAyMS43MjM1IDE5LjQxNjkgMjUuMTYzNiAyMy43Mzc1IDI2LjA4MjUg&#10;MjQuODkxNyAyNy4yNDU1IDI1LjgyODIgMjguNTY5IDI2LjQ4TDI5LjA2OSAyNi43NDRDMjkuMDM5&#10;IDI3LjE2MSAyOS4wMDIgMjcuNTc3IDI5LjAwMiAyOC4wMDIgMjkuMDMxNyAzMy4wMTU2IDMxLjIw&#10;OTMgMzcuNzc2IDM0Ljk4MyA0MS4wNzcgMzQuNDU2IDQwLjk3NyAzMy45MzIgNDAuODY3IDMzLjQx&#10;NSA0MC43MjIgMzIuMTk2MyA0MC4zOCAzMC45OTAzIDM5Ljk5NSAyOS43OTcgMzkuNTY3IDI1Ljkz&#10;NzcgMzguMDYyNiAyMS41ODk2IDM5Ljk3MTUgMjAuMDg1MiA0My44MzA4IDE4LjYwMDQgNDcuNjM5&#10;NiAyMC40MzkzIDUxLjkzNTkgMjQuMjIgNTMuNDkxIDI1LjMyIDUzLjkzMiAyNi42MzMgNTQuMzYz&#10;IDI4LjAyOCA1NC43NzMgMjcuMDU3OCA1OS4xNzI2IDI3LjQ0NjIgNjMuNzYzIDI5LjE0MiA2Ny45&#10;MzdMMjMuNTc0IDcxLjExOUMxOS4xMjYzIDczLjU4NTcgMTcuMzMyNCA3OS4wNjQ0IDE5LjQ2IDgz&#10;LjY4NCAyMS43NTEyIDg4LjQwNCAyNy40MzQ5IDkwLjM3MjkgMzIuMTU0OSA4OC4wODE2IDMyLjM0&#10;NjIgODcuOTg4OCAzMi41MzQ0IDg3Ljg4OTUgMzIuNzE5IDg3Ljc4NEw0NC45ODUgODAuNzc1QzQ2&#10;Ljk4NDEgODEuMTIxNyA0OS4wMjc5IDgxLjEyMTcgNTEuMDI3IDgwLjc3NUw2My4wMSA4Ny42MThD&#10;NjQuNTI5NyA4OC40ODYzIDY2LjI0OTggODguOTQyNyA2OCA4OC45NDIgNzMuMjEwNSA4OC45OTgz&#10;IDc3LjQ4MDEgODQuODIgNzcuNTM2NCA3OS42MDk1IDc3LjU3MzYgNzYuMTYxNSA3NS43MjY5IDcy&#10;Ljk2NzggNzIuNzIgNzEuMjhMNjYuODcgNjcuOTM5Wk02NC45MTIgMTkuODI4QzYzLjk1NjUgMTgu&#10;MDYyOCA2Mi43MTUgMTYuNDY4MSA2MS4yMzggMTUuMTA5TDYxLjI4IDE1LjA4M0M2Mi42MjQ2IDE0&#10;LjEyMzQgNjQuNDkyNSAxNC40MzU0IDY1LjQ1MjEgMTUuNzggNjYuMzAyMyAxNi45NzEzIDY2LjE2&#10;NTYgMTguNjAyOCA2NS4xMjkgMTkuNjM2Wk02My4wMTIgOS41MjhDNjQuODI2MiA5LjUyMTk5IDY2&#10;LjU4NzIgMTAuMTM5OSA2OCAxMS4yNzggNzEuNDQ3IDE0LjAyNyA3Mi4wMTI4IDE5LjA0OTcgNjku&#10;MjYzOSAyMi40OTY3IDY4LjU1NTggMjMuMzg0NiA2Ny42NjYzIDI0LjExMTIgNjYuNjU1IDI0LjYy&#10;OCA2Ni40NTE5IDIzLjYzNzUgNjYuMTYxMSAyMi42NjcgNjUuNzg2IDIxLjcyOEw2Ni40ODYgMjEu&#10;MTFDNjguNDY4IDE5LjE5NTEgNjguNTIyNCAxNi4wMzYxIDY2LjYwNzYgMTQuMDU0MSA2NC45MDA5&#10;IDEyLjI4NzYgNjIuMTYyNSAxMi4wMjU4IDYwLjE1MiAxMy40MzdMNTkuNTk0IDEzLjc3M0M1OC43&#10;OTQ2IDEzLjE3OTcgNTcuOTUgMTIuNjQ5NyA1Ny4wNjggMTIuMTg4IDU4LjU3ODQgMTAuNDkzMiA2&#10;MC43NDA5IDkuNTI0NiA2My4wMTEgOS41MjZaTTI2Ljc2IDIyLjUxNUMyNC4wMDUyIDE5LjA2NTkg&#10;MjQuNTY0NSAxNC4wMzczIDI4LjAxIDExLjI3OCAzMS4zMTQ0IDguNjI4MyAzNi4xMTM2IDkuMDIz&#10;NDggMzguOTQgMTIuMTc4IDM4LjA1NyAxMi42NDA0IDM3LjIxMTQgMTMuMTcxIDM2LjQxMSAxMy43&#10;NjVMMzUuODkzIDEzLjQ1NEMzMy44Nzg1IDEyLjAzMjkgMzEuMTMwNCAxMi4yODQxIDI5LjQwNyAx&#10;NC4wNDcgMjcuNDkxIDE2LjAyODcgMjcuNTQ0MyAxOS4xODg0IDI5LjUyNiAyMS4xMDQzIDI5LjUz&#10;NjYgMjEuMTE0NiAyOS41NDczIDIxLjEyNDggMjkuNTU4IDIxLjEzNUwzMC4yMTcgMjEuNzE2QzI5&#10;Ljg0MTMgMjIuNjU0OSAyOS41NTAyIDIzLjYyNTQgMjkuMzQ3IDI0LjYxNiAyOC4zNDc0IDI0LjEw&#10;NCAyNy40NjYyIDIzLjM4ODMgMjYuNzYgMjIuNTE1Wk0zMC45MTUgMTkuNjdDMjkuNzI4MSAxOC41&#10;MzE0IDI5LjY4OSAxNi42NDYyIDMwLjgyNzYgMTUuNDU5NCAzMS4zOTA1IDE0Ljg3MjYgMzIuMTY4&#10;OSAxNC41NDE1IDMyLjk4MiAxNC41NDMgMzMuNjIwNyAxNC41NDUxIDM0LjI0MzMgMTQuNzQzIDM0&#10;Ljc2NiAxNS4xMSAzMy4yOSAxNi40NjkxIDMyLjA0OSAxOC4wNjMgMzEuMDkzIDE5LjgyN1pNMzEg&#10;MjhDMzEgMTkuMTc4IDM4LjYyNiAxMiA0OCAxMiA1Ny4zNzQgMTIgNjUgMTkuMTc4IDY1IDI4IDY1&#10;IDM2LjgyMiA1Ny4zNzQgNDQgNDggNDQgMzguNjI2IDQ0IDMxIDM2LjgyMiAzMSAyOFpNMzAuOTc0&#10;IDY3LjEyOEMyOS40NDI3IDYzLjM0NDMgMjkuMDk2NSA1OS4xODQ4IDI5Ljk4MSA1NS4yTDMwLjE0&#10;NiA1NC40NTEgMzAuNjg4IDUyLjQ5OEMzMC44NDE0IDUxLjk2NzQgMzAuNTM1NiA1MS40MTMgMzAu&#10;MDA1IDUxLjI1OTcgMjkuNDc0NCA1MS4xMDYzIDI4LjkyIDUxLjQxMjEgMjguNzY2NiA1MS45NDI3&#10;IDI4Ljc2NDcgNTEuOTQ5NCAyOC43NjI4IDUxLjk1NjIgMjguNzYxIDUxLjk2M0wyOC41MiA1Mi44&#10;MjhDMjcuMDk2IDUyLjQwOCAyNS44OTggNTIuMDA1IDI0Ljk2MyA1MS42MjggMjIuMTQzIDUwLjQ5&#10;ODkgMjAuNzcyNCA0Ny4yOTc1IDIxLjkwMTUgNDQuNDc3NSAyMy4wMzA2IDQxLjY1NzUgMjYuMjMy&#10;IDQwLjI4NjggMjkuMDUyIDQxLjQxNkwyOS4wODUgNDEuNDI5IDI5LjExOSA0MS40NDFDMzAuMzUy&#10;IDQxLjg4NCAzMS42MTkgNDIuMjg3IDMyLjg3MyA0Mi42NDEgMzQuNjE4MyA0My4xMjAyIDM2LjQx&#10;NzMgNDMuMzc1OSAzOC4yMjcgNDMuNDAyIDQ0LjI4NDIgNDYuODYgNTEuNzE3OCA0Ni44NiA1Ny43&#10;NzUgNDMuNDAyIDU5LjU5IDQzLjM3NzMgNjEuMzk0NiA0My4xMjE2IDYzLjE0NSA0Mi42NDEgNjQu&#10;NDA0IDQyLjI4OCA2NS42NjYgNDEuODg1IDY2Ljg5NiA0MS40NDFMNjYuOTM2IDQxLjQyNyA2Ni45&#10;NzUgNDEuNDExIDY3LjA3NSA0MS4zNzFDNjkuOTA3MSA0MC4yNzI4IDczLjA5MzMgNDEuNjc4NCA3&#10;NC4xOTE1IDQ0LjUxMDUgNzUuMjg5NyA0Ny4zNDI2IDczLjg4NDEgNTAuNTI4OCA3MS4wNTIgNTEu&#10;NjI3IDcwLjA4MSA1Mi4wMTMgNjguODkxIDUyLjQxNCA2Ny41MjIgNTIuODE3TDY3LjI4NCA1MS45&#10;NjFDNjcuMTM2MyA1MS40Mjg2IDY2LjU4NDkgNTEuMTE2OCA2Ni4wNTI1IDUxLjI2NDUgNjUuNTIw&#10;MSA1MS40MTIyIDY1LjIwODMgNTEuOTYzNiA2NS4zNTYgNTIuNDk2TDY1LjczOSA1My44NzIgNjYu&#10;MDMxIDU1LjE5OEM2Ni45MTkzIDU5LjIwMTUgNjYuNTY1NiA2My4zODA3IDY1LjAxNyA2Ny4xNzhM&#10;NjQuNzYyIDY3LjgwNSA2My45NzIgNjkuNTg5QzYzLjczNjIgNzAuMDg4NCA2My45NDk4IDcwLjY4&#10;NDQgNjQuNDQ5MiA3MC45MjAyIDY0Ljk0ODcgNzEuMTU2MSA2NS41NDQ3IDcwLjk0MjQgNjUuNzgw&#10;NSA3MC40NDMgNjUuNzg3NCA3MC40Mjg1IDY1Ljc5MzkgNzAuNDEzOCA2NS44IDcwLjM5OUw2Ni4w&#10;NzQgNjkuNzggNzEuNzI3IDczLjAxMUM3NS4zMTUxIDc1LjAwNzcgNzYuNjA1MiA3OS41MzUgNzQu&#10;NjA4NiA4My4xMjMxIDczLjI3NyA4NS41MTU5IDcwLjczOCA4Ni45ODMxIDY4IDg2Ljk0MiA2Ni41&#10;OTcyIDg2Ljk0MjEgNjUuMjE4NyA4Ni41NzY3IDY0IDg1Ljg4Mkw1My43ODQgODAuMDQzQzU0LjM4&#10;NjYgNzkuNzk4MSA1NC45NjE4IDc5LjQ5MDQgNTUuNSA3OS4xMjUgNTUuOTY1NSA3OC44Mjc3IDU2&#10;LjEwMTggNzguMjA5NCA1NS44MDQ1IDc3Ljc0NCA1NS41MDcyIDc3LjI3ODUgNTQuODg4OSA3Ny4x&#10;NDIyIDU0LjQyMzUgNzcuNDM5NCA1NC40MDc3IDc3LjQ0OTUgNTQuMzkyMiA3Ny40NiA1NC4zNzcg&#10;NzcuNDcxIDUzLjQwMTcgNzguMTIyNCA1Mi4yOTQxIDc4LjU0OTMgNTEuMTM0IDc4LjcyMUw1MC42&#10;ODUgNzguOEM0OC45MTIzIDc5LjEwOCA0Ny4wOTk3IDc5LjEwOCA0NS4zMjcgNzguOEw0NS4wNzIg&#10;NzguNzU2IDQ0LjkxMyA3OC43M0M0My43NTE3IDc4LjU1NSA0Mi42NDM1IDc4LjEyNSA0MS42Njgg&#10;NzcuNDcxIDQxLjIyIDc3LjE0ODEgNDAuNTk1IDc3LjI0OTUgNDAuMjcyIDc3LjY5NzUgMzkuOTQ5&#10;MSA3OC4xNDU1IDQwLjA1MDUgNzguNzcwNSA0MC40OTg1IDc5LjA5MzQgNDAuNTEzNyA3OS4xMDQ0&#10;IDQwLjUyOTIgNzkuMTE0OSA0MC41NDUgNzkuMTI1IDQxLjA3ODUgNzkuNDg2NiA0MS42NDgzIDc5&#10;Ljc5MTUgNDIuMjQ1IDgwLjAzNUwzMS43MjcgODYuMDQzQzI4LjEzMSA4OC4wOTg4IDIzLjU0OTQg&#10;ODYuODUwMyAyMS40OTM2IDgzLjI1NDMgMjEuNDA5NyA4My4xMDc2IDIxLjMzMDggODIuOTU4MSAy&#10;MS4yNTcgODIuODA2IDE5LjU3NjcgNzkuMTM1IDIxLjAyMTggNzQuNzg5NiAyNC41NjYgNzIuODU2&#10;TDI5Ljk2NiA2OS43NzEgMzAuMjQ3IDcwLjQwNUMzMC40MDcgNzAuNzY2MyAzMC43NjQ4IDcwLjk5&#10;OTUgMzEuMTYgNzEgMzEuMjk3OSA3MC45OTk3IDMxLjQzNDIgNzAuOTcwNCAzMS41NiA3MC45MTQg&#10;MzIuMDY0NyA3MC42OTAyIDMyLjI5MjUgNzAuMDk5OCAzMi4wNjkgNjkuNTk1WiIvPjxjaXJjbGUg&#10;Y3g9IjQwLjAwNiIgY3k9IjI2LjUyOCIgcj0iMiIvPjxwYXRoIGQ9Ik00OC4wMDYgNDEuNTI4QzUy&#10;LjI1NSA0MS41MjggNTUuNzEyIDM4LjM4OCA1NS43MTIgMzQuNTI4IDU1LjcxMiAzMC42NjggNTIu&#10;MjU1IDI3LjUyOCA0OC4wMDYgMjcuNTI4IDQzLjc1NyAyNy41MjggNDAuMyAzMC42NjkgNDAuMyAz&#10;NC41MjggNDAuMyAzOC4zODcgNDMuNzU3IDQxLjUyOCA0OC4wMDYgNDEuNTI4Wk00OC4wMDYgMjku&#10;NTI4QzUxLjE1MiAyOS41MjggNTMuNzEyIDMxLjc3MSA1My43MTIgMzQuNTI4IDUzLjcxMiAzNy4y&#10;ODUgNTEuMTUyIDM5LjUyOCA0OC4wMDYgMzkuNTI4IDQ0Ljg2IDM5LjUyOCA0Mi4zIDM3LjI4NSA0&#10;Mi4zIDM0LjUyOCA0Mi4zIDMxLjc3MSA0NC44NTkgMjkuNTI4IDQ4LjAwNiAyOS41MjhaIi8+PGNp&#10;cmNsZSBjeD0iNTYuMDA2IiBjeT0iMjYuNTI4IiByPSIyIi8+PHBhdGggZD0iTTQ4LjAwNiAzNS4w&#10;MjhDNDkuMTE4NCAzNC45Mjk3IDQ5Ljk0MDUgMzMuOTQ4MiA0OS44NDIyIDMyLjgzNTggNDkuNzQz&#10;OCAzMS43MjM1IDQ4Ljc2MjQgMzAuOTAxNCA0Ny42NSAzMC45OTk3IDQ2LjYwNjMgMzEuMDkxOSA0&#10;NS44MDU5IDMxLjk2NjIgNDUuODA2IDMzLjAxNCA0NS44NjA2IDM0LjE3NjIgNDYuODQzNSAzNS4w&#10;NzYgNDguMDA2IDM1LjAyOFoiLz48L2c+PC9zdmc+UEsDBAoAAAAAAAAAIQAEluCM1RwAANUcAAAU&#10;AAAAZHJzL21lZGlhL2ltYWdlMy5wbmeJUE5HDQoaCgAAAA1JSERSAAABgAAAAYAIBgAAAKTHtb8A&#10;AAABc1JHQgCuzhzpAAAABGdBTUEAALGPC/xhBQAAAAlwSFlzAAA7DgAAOw4BzLahgwAAHGpJREFU&#10;eF7t3QfULVdZxvFLkWJUAkg0AhoERYoSEKkqEbHRjDTpBCmKiEbBgvQAQTSCImADoxgkGjAoRLBA&#10;sIBIMaCIoJiIIIiUgCUIivo8K3d05/B+d8/Mnpk9Z/b/t9azYEEy99xzZvY7s9scAgAAAAAAAAAA&#10;AAAAAAAAAAAAAAAAAAAAAAAAAAAAAAAAAAAAAAAAAAAAAAAAAAAAAAAAAAAAAAAAAAAAAAAAAAAA&#10;AAAAAAAAAAAAAAAAAAAAAAAAAAAAAAAAAAAAAAAAAAAAAAAAAAAAAAAAAAAAAAAAAAAAAAAAAAAA&#10;AAAAAAAAAAAAAAAAAAAAAADsicsqd1POPfyfAICNu6XyZOXNyv8czpkKAGCDjlburZyhfETpGv4u&#10;H1NurQAANuLGymOU1yq7jf5unqIAAPbYFZS7KM9T3qdEjX2UNynHKACAPXM95ZHKq5Soge+TBygA&#10;gD1xe+XZyvlK1KgPCYPBALBy11IerpyjRA352HxUuZUCAFiZ2yqnKW9XogZ8iniKKABgBY5VHqS8&#10;RPm4EjXaU+aNytUUAEAlxylPU96vRA31mLxHOWvnf4vCymAAWJi3Z7ij8jIlapjH5hWKj+vje5ro&#10;B5Xon+vifx4AsICbKI9VXqdEDfKYvEU5VflqZdePKdG/0+VCxVtGAABmcEXlrsrzlam6eT6hnK08&#10;RLm6cpATlIuU6BhdTlEAABO6vvIo5dVK1PCOyTuUZyi3U/ryoHJ0rC5vUD5XAQAUuJRyB+U5ygVK&#10;1OCOifvqH6FcWxnqwUp0zDT3UwAAI7hhdgPthjpqYMfk3cpzFQ/qXloZy11Eb1WiP6PLCxUAwADu&#10;inGXjLtmooZ1TF6j/JByA2UqucFgbx19CwUAcAS+o/bgqwdhPRgbNahD8wHldOXuylHK1G6j/LsS&#10;/dldnqQAAAKeZunplp52GTWgY/J65fHKTZW5vViJPkOXP1OuqgAAxA2iB0hfpPhtWlHDOTQ+jo/n&#10;4y7Z4HqbiejzpLmvAgBN8x2578x9hx41lGNypAVbS2AwGAAO4L5398G7L9598lEDOTR9F2wtJTcY&#10;/GHl5goANOGGimfdePZN1CiOyTuVZypDFmwtoc9g8BMVANisyyh3Un5W8Xz7qCEck1cq36tcR1mr&#10;3GCwu72uogDAprhhdgPthjpq/MbEBcSFxAXFhWXt+gwG30cBgE34BsVdMu6aiRq8MekWbLkLaZ98&#10;gZKbynqGAgB76xrKQ5WXKp9UooZuaOZesLUUv4Am+vt1+ZByMwUA9srXKG7gclMeh2TJBVtL+Fol&#10;Nxj8BAUAVs/bGd9fOVP5FyVq0IbGx6mxYGspfQaDr6wAwCp9leI7VW9jEDViY+InBz9B+Eliy/oM&#10;Bt9bAYDV+CzlHsovK/+sRA3X0HiMwGMFHjPw2EEL+gwG/6oCANV9ufLDyh8qUWM1Jt2CLc8SalGf&#10;wWA/ZQHA4i6r3Fn5OeUflKiRGpN9WLC1BA8G/5sSfUddPPgNAIv5EuX7lN9VokZpTPZtwdZSzlKi&#10;76vLnypHKwAwq29Ufkr5GyVqjMZkXxdsLeU7lOh7S3MvBQAmd03lO5XfUv5TiRqgofHgsAeJPVjs&#10;QWMc7FglNxj8AgUAJuP+Z29P/BdK1OiMiaeDelooA5fD5AaDP6hsZREcgEqOUU5Sfl35VyVqbIbG&#10;C7a8AMwLwbwgDMP1GQx+nAIAg3luvfeZf78SNS5j4rvSn1COU1DuXKX7bt0Vd57yi8rJit9iRlca&#10;gEG+WfEbsabq23c8K+WeyhUUTOcWyvco7urhuwUwyo2URyt/rEQN+Ji0vmALAFbrcsqJyi8o71Wi&#10;RnxMvA6ABVsAsELXVb5f+X0lasDHxCt+vfLXK4BZsAUAK+O+/Wcp71KiRnxMvMeP9/rxnj/ALk8k&#10;8FOmB6QBLOyLlIcpL1M+pUSN+NCwYAuRrrF/suLzzTO+unOGHUqBBZ2g/LjyNiVtvEvCgi2Yx46O&#10;V/zegacqnjGWe2/zaxUAM/o85YGKNwrLvTqwb1iw1bbLKzdW7qucqvj9C3+rROfKkXKh4ncZAJiY&#10;54KforxJiS6+MfFWDy28YQv/z+sIvlLx6zT92/+2MuV40e0UABO4kuLdHt23+mEluuCGxgu/vLmb&#10;N3lr5Q1brfpMxYvH/GT3dMV99n+nROfFVHmEAqCA+15/VPkTJbrIxsTbOHs7Z2/rjO05SvG4zQMU&#10;jwu9XDlfic6FOeP3OgAYyP2w36Z4j5d/VKKLa0y8YMsvcPGLXLANnpV1M8VjQd5z6Rzl75Xo9186&#10;njIMoKcvU35A+QMluqDGJF2w5Vc3Yn99tuLxH78c5jTlFYrfoBb97muIp4VeTQFwBN+i/IwyZZ8s&#10;C7b2n9+O5tk43l/JezZNtTX3knEXJoAd3h75uxX3z/63El08Q+M7LhZs7R8/me1DY+/poJ5y/CjF&#10;M3z8DuLcZoIPVgAc9nWK+2r/SokumDF5g+J9/FmwtX5XVrxNwkMVD8T/njLlOM8U8ZoSn1O+mfB7&#10;mu+oXEuJPEOJjtHFT7ZA0z5fcb/ti5WLlOhCGRrfIfqNXZ7pQT/rOl1V8boKT7P9acVjO+9Tot+z&#10;VvyGMa/4Pl35QeX2ypCX9/gOPzpuF/+dgSbdUvE+KW9WootjTLxgy+/o9esBsR5eNe3f5LsU3/W+&#10;SpnyzWpTxDcNr1d+SXE3jseevHdUiVsp0Z/VxQXPTz1AE9wv6j1TzlA+okQXxdCkC7auqaAuP3Hd&#10;RvEYzrOVVysfUKLfrla8pYffyvZ85ZGKd4b9QmVqPt9zXVi3VoBN8/4pj1G8CVZ0EYwJC7bq8wvy&#10;PW7zcOU5ymsU744a/V618jHldcrzFE8j/iZlyRuF3HsmGAjGJnkvlbsovvCm7NtlwVYdHqu5reJ3&#10;7noVq6fSplscryHeZM03GV4k6Jf8+Oag9jYeHt+IPmsXDxQDm3E9xY/V7ueNTvgxeY/y8woLtpZx&#10;rPL1il9l6YVyf6R8SIl+m1pxF6K3APErPH1D4HctX11ZG3dNRp+/yysVYO/dQXE3wAVKdKKPiRue&#10;H1G+QsE8vC2xG083oi6ynrs+1fjMVPEGf/5c/nwuSp5nvy/bKXumU/R36uLV6KxLwV76YsVdAr+j&#10;RCf3mLhb4VeUb1e8vB/T8R2yu0VOVnzn7O4Sd5tEv0Ot+EnDhd9PHt4x008ifiLZV57u+k9K9Hft&#10;4v2KgL3hi/Inlb9WohN6TLoFW1wM0/BApwc83RfucRgPhH5Uib77WnGx91iCxxR8I+ExBo81bI1n&#10;QkV//y4nKcCq+ZHbMxZ+U/kPJTqRh4YFW9PwFEZPZfTYi6c2eoqjpzpG33mteHaQZwm5m9Czhjx7&#10;yG9ta4Gnw0bfSRdvSw2skucp+12n5ynRyTsmLNgaz4uTvCLVi5W8aMkrVde2N47n/Z+ruOHzegC/&#10;k7nlAu/vIPqeuvgFNMBqXEXx5lu/pkzVbfBfil+rx4Kt/rzHjAfXvQ2BtyNwN5m3J4i+31px/7a7&#10;OLzC92GKF4HxvuRL8tNO9N118U63njYNVOV3oD5OcRdCdKKOiXdJ9Fxo90fjYB5Q98Zi3mDMg+Bv&#10;VKZ6mf1U8fYNnt77LMXbOvgJzoOcODJ3deWm0d5EARbn96HeTXF3Qm62wpB4J0fPNvlSBZd0beVO&#10;iqe4vkDxC+w/rkTfY6148Z43K3Px9lObpzP6yRDjeGZT9D13uY8CLOYGirsW3FcbnZBj0i3Y+lbl&#10;MxQcOnQdxd/HoxW/tP7PlakG0aeK96txwfbWGt6K2Vsys0nZtDytNfruu3icDZjVpRV3MzxXmfLd&#10;qCzYupifdk5U/KL6FyoeOP+EEn1ntfJexdtp+OUqD1G8Y6U3LcO8vIAt+j26nK0As3CXgxfV+D2p&#10;0ck3Jq0v2Lqu4pfTP1bxYPlblE8q0XdVK34i81YD3m/GU3i9BfeVFCzPq5ej36jLO5XLKMBkfNL5&#10;4n+HEp10Y+LBydYWbPmF9HdVPED+IuWtimc1Rd9PrXhLARd4L9B7kOIXpH+OgnXwOprcqmveUY1i&#10;Xu7vR3s/Uk7V/eCph7+heMXi1udzX1/xoPjjlTOVv1Q+pUTfS624+87bb5ym+G1qN1fYNmP9ctuh&#10;+2kaGMUDd6cq7oqITq4xceP3dMVzu7fmUooHwu+uPEFxgXubMtVL6KeKN9c7R/G7kl2A/eTF5mH7&#10;ydtUR79xlycpQG+eg30/xd0SfvFFdFINTbdgy/O853hLUg0e/L6hcg/FF9lZypQvnp8q5ysvV7w1&#10;gLfH8Ivsj1KwDd6XKfrdu/i8BLJuqriLwu8wjU6kMdnKgi0PpLkv9Z7KKYpfNv92Jfo714xXf3oL&#10;AD9h3V/xb+o1GdguX1vRudDFT6BAyHeC7q7wlgBTvmN1nxds+eUwN1LupfgF8y9RphzwnirvUvxU&#10;5f2P/MTmFddXVNAWb4FypE363P3oFyoB/8ddF94ewDspRifNmOzjgq3LKccrfqn8UxQPcnvqXPT3&#10;qxk/Sfkl9U9TvJ+Sl/izzws6uad2zzZD49yN4a0CvE/6u5XoRBkTv1XJK1LXvmDr8opfJO/l8R7Y&#10;fqnil8BHf6ea8WfyZ/MqTn9Wf2Z/duAg3nIlOpe6eF0JGuVtA7xi0It3opNjTLwJlfebcZ/4GueF&#10;++7Yd8nuGvFds++e3WUS/V1qxk8bfurw04efQvw0wnYXGMrbeEfnVxcvKkRj/E5WL82fskvDC7Y8&#10;48VzxNfC/d4e7PSgp/vDPQjqwdDo89eMxxH84huPK3h8weMMvIweU/C7HKJzrouncaMB11C88Za7&#10;EKbaQiBdsHWMUpMHrT2N0dMZPa3R0xs9zTH63DXj11p68NgzhvyU5O4xluRjLscpFynRuei4LXBP&#10;ADbK2+q6q8NvxYpOgDGpvWDLC5O8QOmBihcseeGSFzBFn7VmPB3Uc639ZORVl54u6jUCwJK8/Xd0&#10;fna5s4INcfeBtxeYcjM2xy9u8d3+0rNMPDPJM1zcbeWB5bW9ktDxZnXuYnI3jnfo9BMXsAa+CYnO&#10;2S4eJwAAAAAAAAAAAAAAAAAAAAAAAAAAAAAAAAAAAKgm2iCJEELI/DlaqSr6UIQQQuYPBYAQQhoN&#10;BYAQQhoNBYAQQhoNBYAQQhoNBYAQQhoNBYAQQhrN6gsAAGCcC5WoXe1CAQCAjaIAAECjKAAA0CgK&#10;AAA0igIAAI2iAABAoygAANAoCgAANIoCAACNogAAQKMoAADQKAoAADSKAgAAjaIAAECjKAAA0CgK&#10;QIGTlegzEULImDxRWRIFYCQaf0LIHFmyCFAARqDxJ4TMmaWKAAVgIBp/QsgSWaIIUAAGoPEnhCyZ&#10;uYsABaAnGn9CSI3MWQQoAD3Q+BNCamauIkAByKDxJ4SsIXMUAQrAEQxp/M9Tqn9ZAPbOuUrUpkSZ&#10;ughQAA5A4w9gKbWKAAUgQOMPYGk1igAFYAeNP4Bali4CFIAEjT+A2oYUgdI2iAJwGI0/gLXoWwQo&#10;ABOg8QewNn2KAAWgEI0/gLWau4FuvgBEx4xC4w9gaRSATEpFx9wNjT+AGigAmZSKjpmGxh9ALRSA&#10;TEpFx0xD4w+gFgpAJqWiY6YBcnyRnKB4QoFnbvip8QLFF5fj/+7/7WzFi3f8zwJ9UAAyKRUdMw1w&#10;EDfkz1RyF9FB8b97vAIchAKQSanomGmAlC+IkxTf0Ufny5j4WH56AHZRADIpFR0zDdDxHb+7c6Lz&#10;ZIr4YjxRAToUgExKRcdMA/giKOnqGRr/WYBRADIpFR0zDdrmu/4pu3v6xhcmTwOgAGRSKjpmGrTL&#10;/fK5C2TuMDbQNgpAJqWiY6ZBm9bQ+HfxoDPaRAHIpFR0zDRojxvcMY2/1wC4/97Fw9M7jzscd+X4&#10;mF4D4LUA0b+bC0WgTRSATEpFx0yDtgxt/P3Pnq4Mmc/vouBiEB3vSKEItIcCkEmp6Jhp0A434kMa&#10;f9/tl14gQwsBA8NtoQBkUio6Zhq0wSd639k+vmimbIhdePquL/Cf7ScItIECkEmp6Jhp0AbfzUe/&#10;/27czz9HA+wLre/4gP85tIECkEmp6JhpsH2+m49++934CWHuC6JvEaArqA0UgExKRcdMg23zCd6n&#10;62eJxr/T5/P4wq1+cWJ2FIBMSkXHTINt69P14/75Jfvd+xYluoK2jwKQSanomGmwXW7UcxeAU2P/&#10;fl940WfZDQPC20YByKRUdMw02K4+UzBrbszW5/N5DQK2iwKQSanomGmwTT6xcye/u35qXwB9pofy&#10;FLBdFIBMSkXHTINt8qra6PdOs4aVt+5+ij5bGjaM66d6YzYCBSCTUtEx06yVfxg3Du4m8Nx03yk6&#10;/kH9nx4g9P/HdMFYbpB1TQOsuamh/s1xSen14d+6uza676u7Rrp9m9Zq7gZ67uMXiz5UmlLRMdOs&#10;jX8Qn9Q+gaPPe1Dcl01XwcX6zPtfU+Hs8xTAPkEX8/Xhcz3XsO3GN1FrvFmiAGRSKjpmmjWZYovi&#10;moOaa+GB0+i76eLvuPqJvyNX8FufEurfa4rrY66V3mNRADIpFR0zzRr4R8h1AwzJkoua1ijXmPoJ&#10;a23cuEWftYsv5FZNfX34u1zL0wAFIJNS0THT1Oa7kaHdPX3iH77G/Pba3N8bfR9p1tgn7Asx+qxp&#10;1tyXPRdfH75rj76P0qzhRoACkEmp6JhpavKX32dF6Nj4x29tXCA3+8ff91rlGrrWZgPNfX04tcdW&#10;KACZlIqOmaamue5s0vjPaEmu/3/NYyS+I40+c5fWxgFyv+VUqflkRQHIpFR0zDS15Pp8p0xLq0lz&#10;3Wlrnjabm73ki7kVS14fPmdqoQBkUio6Zpoa3C2T+2G6+BHYd61uHHyn4n/X/33oVNEWuoL69P+v&#10;+XvwxRh95jQtjAP4e+h7bvs6muL6qNW9RgHIpFR0zDQ15B71u/jOPfcD+eSP/t3dtDA9NDeffs39&#10;/51cn3cL6wFyT0Jdprw+3FDWQAHIpFR0zDQ19Lkz8UXQV5+FRLVO8CXlGo596ArLNVgtDAT3GRsb&#10;cn30eTJ0ajxdUQAyKRUdM83S+tzdjLlb73Ons/W7x9wMoH14Cso9Hfr/37I+jfWYQt7n+qhxg0AB&#10;yKRUdMw0S8sNbvnpYOyPknuy2IcGsETuu92Hv/8WiliJOa+PXPdajVlWFIBMSkXHTLM032VEn6NL&#10;yQWeu3vc+jTC3F3ePnSf5J4Qt/4b1rw+3FgujQKQSanomGmWllvSPqRvc1eu8ahxgi8p13jsQxdY&#10;bjxn6wUgd32U/IZrvD4oAJmUio6ZZmm5bpqSaYr+MaNjdtl6AZizuC4l1we+DzOZStS8PpylG0QK&#10;QCalomOmWVruB5n7BN+y3OyRfdgbqfUC0Nr1QQHIpFR0zDRLm3Oe9xbmwZdooQto61t75Ip4yThO&#10;rrj66WNpFIBMSkXHTLO03EBlyTS/3AyKrTceWxgEzs0CqjFVcUm5Ij7n9VHjBokCkEmp6Jhplpab&#10;iTD2LsQ/ZO7uqWQGxT7IfbcljcdSco3U1n/DXBF3gzbGWq8PCkAmpaJjpllabiaCM+ZEzDV+zj4M&#10;gpbI3T3vQ+PZegFwH3/0904zZiZU7nt1alwfFIBMSkXHTFNDbqaDM2TA0idu7of2/1/9x55Zrrju&#10;wxTKLYxjlOpzfQxprN33v9brY+4Geu7jF4s+VJpS0THT1JB7zO2Su9vzj+d/JvcjO1u/c7TcAKq/&#10;p7XbwlTWUjWuj1rdgxSATEpFx0xTg7/06LNE8cCUT043bv73HP93P9LmZhR18Ukw5IliX/X5Xkum&#10;Ec7Nnz93wbZQAPp8D12muj5qnRdzN9BzH79Y9KHSlIqOmaaWvnc5U2QfBj+nkus+WHMXSm6aoi/m&#10;6hfsQvr02U8V/1m1UAAyKRUdM01NuVkJU8QNYiuNhuUK65qLYa7R24cxjCktcX34z6h5fVAAMikV&#10;HTNNTf7ycz9QSXxs31W2JDcTaOw02yXk+v9bepIzXx99BoTHxl1EtRtACkAmpaJjpqnN/ZVzFIEW&#10;G3/zCR19H2nWOA7gz507D1ro/9/l32qOIuBjruE8oABkUio6Zpo18I/Qd8CqT3ysNQ92zi3XYKzx&#10;TjrX/eMLufrFWsnU14e7fdZyfVAAMikVHTPNmpQODPvH9jFabSg6ue/R39Pa5Bq41vr/I6UDw/7d&#10;fYw1XR8UgExKRcdMsza+M/EdavRZD0rX8LfY5RNxt1r0PaVZ02ygffu8NbnByi2W2013fazxqZgC&#10;kEmp6Jhp1sx3Kz5x09kQ/kEd3zH6/3PDUP1HXKFcN5C/07XIDf769+Y3/nQeE+muj+73Tq8Pf69r&#10;vz78WXd/7zQUgELRMdNgm3KzgZw1DKr2uftvbfZPiX0rlBSATEpFx0yDbfKJHf3eaXxx1OTPmD7d&#10;RfFnbHlAf+soAJmUio6ZBtvl7oHoN0/jf6aWPoOaDP5uGwUgk1LRMdNgu3xyR7/5bmoMnvuuPndx&#10;Ou4iwnZRADIpFR0zDbatz4wRDyAueSH4z8p1/Tjc/W8fBSCTUtEx02DbfILnZgQ5njWyBH+e3Kwf&#10;xxdu9YsTs6MAZFIqOmYabF+fmTbOElND+85h9/gAto8CkEmp6Jhp0IY+d92Oi8AcF4WP2bfxp+un&#10;HRSATEpFx0yDNvhE79MV5PiimXLw1cca8mezorsdFIBMSkXHTIN29O0K6lK6AMsXl7tychdhGrZ8&#10;aAsFIJNS0THToC1Di4DjtQJDFmP5onLx6HvX34V+//ZQADIpFR0zDdozpgg47pt3w+5/3zFfQO6y&#10;8bYSbsDdzz/kjr8L2z20iQKQSanomGnQpj6rcJdKzdXIqIsCkEmp6Jhp0K41FAEa/7ZRADIpFR0z&#10;Ddrm7puhffVTxBcmA76gAGRSKjpmGsCGvmSkJF5rwA6fMApAJqWiY6YBOh7YzV0wJfGxmemDFAUg&#10;k1LRMdMAu9xIT9kt5GN5lg93/dhFAcikVHTMNMBB/EQwtmvIF567ejzGUP0iw2pRADIpFR0zDdCH&#10;5/n7Lt6Nuu/o0wvL/93/m/8/z+rhPc3oiwKQSanomGkAoBYKQCalomOm8V0bANRAAcikVHTM3VAE&#10;ANRAAcikVHTMKBQBAEujAGRSyoNy0XGjUAQALMWNLwUgkylQBACsiRvePm+powBMhCIAYA36Nv4O&#10;BWBCFAEANQ1p/B0KwMQoAgBqGNr4u60qRQEIUAQALKlG428UgANQBAAsoVbjbxSAI6AIAJhTzcbf&#10;KAAZQ4oAIYTMlakbf6MA9EARIITUzByNv1EAeqIIEEJqZK7G3ygAA1AECCFLZs7G3ygAA1EECCFL&#10;ZO7G3ygAI1AECCFzZonG3ygAI1EECCFzZKnG3ygABSgChJAps2TjbxQAAGgUBQAAGkUBAIBGUQAA&#10;oFEUAABoFAUAABpFAQCARlEAAKBRFAAAaBQFAAAaRQEAgEZRAACgURQAAGgUBQAAGkUBAIBGUQAA&#10;oFF7XwAIIYTMEwoAIYQ0GgoAIYQ0GgoAIYQ0GgoAIYQ0GgoAIYQ0GgoAIYQ0GgoAIYQ0muoFAAAA&#10;AAAAAAAAAAAAAAAAAAAAAAAAAAAAAAAAAAAAAAAAAAAAAAAAAAAAAAAAAAAAAAAAAAAAAAAAAAAA&#10;AAAAAAAAAAAAAAAAAAAAAAAAAAAAAAAAAAAAAAAAAAAAAAAAAAAAAAAAAAAAAAAAAAAAAAAAAAAA&#10;AAAAAAAAAAAAAAAAAAAAAAAAAAAAAAAAAABw6ND/AnG2ED56lKIFAAAAAElFTkSuQmCCUEsDBAoA&#10;AAAAAAAAIQB4k7exLgcAAC4HAAAUAAAAZHJzL21lZGlhL2ltYWdlNC5zdmc8c3ZnIHZpZXdCb3g9&#10;IjAgMCA5NiA5NiIgeG1sbnM9Imh0dHA6Ly93d3cudzMub3JnLzIwMDAvc3ZnIiB4bWxuczp4bGlu&#10;az0iaHR0cDovL3d3dy53My5vcmcvMTk5OS94bGluayIgaWQ9Ikljb25zX01vbmV5X00iIG92ZXJm&#10;bG93PSJoaWRkZW4iPjxnIGlkPSJJY29ucyI+PHBhdGggZD0iTTgwLjUyMiAyOC45NzcgODIuMSAz&#10;NyA4NC4xMzggMzcgODIuMSAyNi42MjUgMzAgMzYuOTgyQzI5Ljk0NSAzNi45OTMgMjkuOTQ2IDM3&#10;LjAwMSAzMCAzNy4wMDFMNDAuMTYxIDM3LjAwMVoiLz48cGF0aCBkPSJNNjguNjU1IDE4LjEwNyA3&#10;MS42NjggMjUuNjQgNzMuNjY4IDI1LjI0IDY5Ljc2OCAxNS40OSAxNy4yMDggMzYuOTgyQzE3LjE4&#10;MiAzNi45OTMgMTcuMTg0IDM3LjAwMSAxNy4yMDggMzcuMDAxTDIyLjQ0MiAzNy4wMDFaIi8+PHBh&#10;dGggZD0iTTkyLjAxMiA0MCA0IDQwIDQgODAgOTIuMDEyIDgwWk05MC4wMTIgNzggNiA3OCA2IDQy&#10;IDkwLjAxMiA0MloiLz48cGF0aCBkPSJNNDguMDA2IDY5QzUxLjk4MyA2OSA1NS4yMDYgNjQuOTcx&#10;IDU1LjIwNiA2MCA1NS4yMDYgNTUuMDI5IDUxLjk4MiA1MSA0OC4wMDYgNTEgNDQuMDMgNTEgNDAu&#10;ODA2IDU1LjAyOSA0MC44MDYgNjAgNDAuODA2IDY0Ljk3MSA0NC4wMjkgNjkgNDguMDA2IDY5Wk00&#10;OC4wMDYgNTNDNTAuODc0IDUzIDUzLjIwNiA1Ni4xNCA1My4yMDYgNjAgNTMuMjA2IDYzLjg2IDUw&#10;Ljg3MyA2NyA0OC4wMDYgNjcgNDUuMTM5IDY3IDQyLjgwNiA2My44NiA0Mi44MDYgNjAgNDIuODA2&#10;IDU2LjE0IDQ1LjEzOSA1MyA0OC4wMDYgNTNaIi8+PHBhdGggZD0iTTIxLjkxOCA2My44NTlDMjQu&#10;MDU0NyA2NC40NTE4IDI2LjI2NzQgNjMuMjAwMiAyNi44NjAyIDYxLjA2MzUgMjcuMDU1MSA2MC4z&#10;NjA5IDI3LjA1NTEgNTkuNjE4NSAyNi44NiA1OC45MTYgMjYuNDkyMyA1Ny41Njc2IDI1LjQzOTIg&#10;NTYuNTE0MSAyNC4wOTEgNTYuMTQ2IDIxLjk1NDcgNTUuNTUxNyAxOS43NDExIDU2LjgwMTcgMTku&#10;MTQ2OCA1OC45MzggMTguOTUwOCA1OS42NDIzIDE4Ljk1MDkgNjAuMzg2NyAxOS4xNDcgNjEuMDkx&#10;IDE5LjUxNTMgNjIuNDM5MyAyMC41NjkzIDYzLjQ5MjIgMjEuOTE4IDYzLjg1OVpNMjMgNThDMjQu&#10;MTA0NiA1OCAyNSA1OC44OTU0IDI1IDYwIDI1IDYxLjEwNDYgMjQuMTA0NiA2MiAyMyA2MiAyMS44&#10;OTU0IDYyIDIxIDYxLjEwNDYgMjEgNjAgMjEgNTguODk1NCAyMS44OTU0IDU4IDIzIDU4WiIvPjxw&#10;YXRoIGQ9Ik03My44MjYgNjMuOTIxQzc1LjcyMzEgNjMuNDc4OSA3Ny4wNTE0IDYxLjc2ODUgNzcu&#10;MDEgNTkuODIxTDc3LjAxIDU5LjgyMUM3Ny4wMzYgNTguNTAwMiA3Ni4zNDggNTcuMjY3OSA3NS4y&#10;MSA1Ni41OTcgNzMuMzEzNSA1NS40MTAxIDcwLjgxMzkgNTUuOTg1MyA2OS42MjY5IDU3Ljg4MTgg&#10;NjkuMjI5OCA1OC41MTYzIDY5LjAxNjMgNTkuMjQ4NSA2OS4wMSA1OS45OTcgNjkuMDEwMyA2Mi4y&#10;MSA3MC44MDQ1IDY0LjAwMzggNzMuMDE3NSA2NC4wMDM1IDczLjI4OTEgNjQuMDAzNSA3My41NiA2&#10;My45NzU4IDczLjgyNiA2My45MjFaTTczLjAxIDU4Qzc0LjExNDYgNTggNzUuMDEgNTguODk1NCA3&#10;NS4wMSA2MCA3NS4wMSA2MS4xMDQ2IDc0LjExNDYgNjIgNzMuMDEgNjIgNzEuOTA1NCA2MiA3MS4w&#10;MSA2MS4xMDQ2IDcxLjAxIDYwIDcxLjAxIDU4Ljg5NTQgNzEuOTA1NCA1OCA3My4wMSA1OFoiLz48&#10;cGF0aCBkPSJNODMuMDExIDc0IDg2LjAxMSA3MSA4Ni4wMTEgNDkgODMuMDExIDQ2IDE0IDQ2IDEw&#10;IDUwIDEwIDcwIDE0IDc0Wk0xMiA1MC44MyAxNC44MyA0OCA4Mi4xODMgNDggODQuMDExIDQ5Ljgy&#10;OCA4NC4wMTEgNzAuMTc0IDgyLjE4MyA3MiAxNC44MyA3MiAxMiA2OS4xNzRaIi8+PC9nPjwvc3Zn&#10;PlBLAwQKAAAAAAAAACEAKooGjwgZAAAIGQAAFAAAAGRycy9tZWRpYS9pbWFnZTUucG5niVBORw0K&#10;GgoAAAANSUhEUgAAAYAAAAGACAYAAACkx7W/AAAAAXNSR0IArs4c6QAAAARnQU1BAACxjwv8YQUA&#10;AAAJcEhZcwAAOw4AADsOAcy2oYMAABidSURBVHhe7d2Nsey4cQbQDUEhOASHoBAcgkNwCMrAISgE&#10;heAQHIJDUAj2/fyEEncWMwA5IAmS51R1Sbt7f2Y4ZDfQAHl/AwAAAAAAAAAAAAAAAAAAAAAAAAAA&#10;AAAAAAAAAAAAAAAAAAAAAAAAAAAAAAAAAAAAAAAAAAAAAAAAAAAAAAAAAAAAAAAAAAAAAAAAAAAA&#10;AAAAAAAAAAAAAAAAAAAAAAAAAAAAANjuTz/x55/495/4l/wLAO4vSf/vP/G/i/jrTygEADf2rz/x&#10;mvyX8befyMwAgJvJSL+W+F/jv34iMwUAbiIj/FrCfxf//RMKAcANZGRfS/StUAgALu4/f6KW4Hsj&#10;6wf5GQBcTLZ/1hL7lkghyM8D4CL+5ydqCX1rpBDYQgpwAX/5iVoi/zYUAoDJjWwD1SI7jRQCgEmN&#10;bgPVwr0EABNKYq4l7T3CFlKAibTaQEna//ETI2cKTysEaYPlsRr/9hN53zmeiayVJHJXdmZJiRyb&#10;HOtssy2Rf86/L1+T1loi35fIWk5+bn6HlhuwSuuxECWpjC4E+Vn5mXdRnqxaknuS9qfnLe0ZObal&#10;SKRApPgoDsAftNpAr0k6Xz+yECSSMK9ipkS/JVIY8rrzOeahgMCDtdpASW41GVUm+dW+Z2skMc02&#10;Ui0JPyPp0e93lihFIe8TeJjeNlBNkkbr+9fG2YUgST8j/PTcrzS6HxUpCCl4CgI8QEbztURQIgm5&#10;Je2E0YUgieiIQvCEUf43kc8hBdE6AtzUp77+uzZQzV6FIEVqpCT9/MynjvK3RikGOX7ATWSUX7vg&#10;S6wd/eXrRxeCjM6zePmNjPTzXiX97yPF4NvPA5hARu61i7xEkvlWGTHWfubWWFsIymj/jPZOCk1+&#10;b5JljmGKTyLHJJH3kaKUyGeQwpnXWyL/nH9fvibvI5HvS8sqUe4RqP3+o0IxgIsb1QZ6Z3QhyOv9&#10;lHSOHO0vE31ZQE3iPqNVkqJRikTe/9HFIb9z7YwROFku3NoFXSJJZYQUgr3uJUjCTfLdc7SfZJ9E&#10;n9+Z93JWol8rSbnMHI4oCmYFcCFJYrULucQ3baCaPQrBXqP9FJQkzqsk+14pCvkckqxr73tE5DPO&#10;sQMmt3cbqCYzi9GF4NvIe80ouST9p8jsKQVhrxmC9hBMLBd/7cItseeUPoXgzMXMJP0kqCTBO43y&#10;v5HPJMdk9Mwqs0mFACbTagOlVbC3JODRW0jfRRLb00b5W6UYjP5cFAKYzKcF1CTMo0bHScp7FILS&#10;3klCM9LfZnQxUAhgEmnz1C7SEkfv7BhVCMpoX6IZK+fDqNadQgAnm6ENVJPEsKUQJDllbcNof18j&#10;Z2xlWy9wgtaFfPYorbVYnUjiz3oCx8vnM2JnV34OcLD0eGsXZIlZLsxaIUjit6g7hxFrBVmTys8B&#10;DpJ2yaetf7koZ5JCMHPiz/HMa0siS6RvntdcImsTaXvkfxP5d/mafG1mMYl8f2ZeV2xljWgP5fut&#10;D8BBZm8DzSaJOQk7yTvrJCmSaYN8KqTfRtnRlM8qhSOFYubPZUQhsD4AB0gyq12AJZLonmg5mk/S&#10;TQLeM8lvjRSfFKK8xswmZloP+bYQpLjmZwA7OuPRELNJokmxS8JK4pkx2a+JfKZ5LykKZ7eTvi0E&#10;KW7ATjLdrl14Je7eBkqCuXrCb0VmMPmcz5whpBBs3TVkNgA7SYKvXXQl7jwCywi59p7vHqVtdEZS&#10;zUyr9pp6wmwAdvDUNlBGxrX3/KTI51vaRUfa2hbKbMDmBBjoqW2gu7d+1kaOR86Foz7vzECS0Guv&#10;pRVP3aAAw2WhsHaRlcho7Y6+WZxMskzySjslPyeJMy2KJKbl/v4kuUSSao5zIv8//y1fk8jX53sT&#10;+VmZmSS29sxHRN7XUbOC/J4txTjHHBjgiW2gJOLa+11G3vtyq2WS+dE7a/I6UyjKTqWjW1dHzApy&#10;TLcUZC0hGCDJrXaBlUgCWsoINhdsSY5HJ8VR8j6W7zMJJQmvJPuZLQtDXvPehSE/f+9ZQes8rEWK&#10;9Jk7nODyksBrF1eJJPvI1yXpv/73XIRXHokl8dwliaQopChv7a/3xJ49+HfnWCvynoGNPl10JcF/&#10;ahVlhMhckkxT3FLA8xnWPretsXfCTZGp/d5P4RyEjVrT754EctVW0FNklpPEOqpdtPfnvWWnkHUB&#10;2CAXc+2CWhOz9835vW+LwVFts6xx1H7/u8hgxbkIK23ZiVEiF50ZwDUlWa5NsonXzQF7WtsSyvlo&#10;cRhWyAVdu5h6Ys+FQY6Tc6BnVpD1oKMLfgrV2vsjjixScHlbFgvtwLif9NHzudYSbs6RsxJris7a&#10;tpXBCXTICGtNAcjX7r03nPMl2acYZKfYETeG9cjrqZ2T78IgBT7YkvxNrzlTevy1c/NdpHgBL1p7&#10;/F/DVjtmoQjAF9JTXbPXWvJnNmtnr4oA/EjyX3Pbfb7WVk9mlEHJmoGMNQEeb03yz6hJ8mdma2ez&#10;dgfxWGt2UZgycyVrtokqAjzOmsfuSv5c0ZoiYCszj7FmwUzbhytbUwRsaeb21vRIJX/uYM2aQAZH&#10;cEtJ5r2LvnkonOTPHawZ9GRm7LznlnoXfSV/7mZNEcjXwa303i2Zk1/y547WFIGsHcAt9J74Zzze&#10;F46U87t3A4TtodxCFnNrJ/gyclH44xk8QRZ6a9dALewM4tJyAtdO7Ncw2uFJeq+LhJ1BXFLvdNeN&#10;XjxR758/TWsULqdny6dFX56sd1u0QRKXkpZO7UReRmYHHuvMk/VukEhYI+MSels/Frjg1yCo53rJ&#10;15gtM72eXT+mtPBPvffJpGUE08qJ3BrN2O8Pf9QzcEqYOTOtnqcfOoGhrmc9wNoZU+rZ26z1A+8l&#10;sdeum9fQCmIqPbsZtH6grWcHXcJMmmn0POnTCQt9ep+dBafr2cZmygr9MlOuXUev4REqnK41+k9x&#10;8DwTWKfn72ZbEOZUPaP/FAhgvZ5WkNk1p2mN/i38wna9N4iZYXO4JPbW6D/TWGC7ngfGWRDmcK3R&#10;vz9rB9/rXRA22OIwPaN/2z5hjJ5t1lefBSSnJNLOSqT9lRxSIv9cQsvrZK0TMotXwBhJjEnwtWtt&#10;GVcYdOW9JIlnC2ueDJBckffWGlDWwjbYE/SM/k1HYayebaGzDrwyYs+gMa9vS6L/FHLNwYz+4Rw9&#10;s4BZ2iMZ5ZekX3udI8O9EAfJyWX0D+fomQWcfV9AckTPzqWRkWLDznKQW8k/I5S0iIB99MwCto6I&#10;c+0m8v21+CTfl57+6BZPT9hwsqN88L0frNE/7KtnFvDXn/gkyToj9STOtGmyZbu3VZMClBF+vi+v&#10;pbR6zkj8ifxeg86BcjC39O+M/mF/ucZ6ZgGv12L+Obtm9liIPSvyPoz+v/Sa8LeeHEb/cIxcq7Vr&#10;cBm5Hq+U9PP68jozu0hkFpPOQ95r/n8iM5US+W+tthQVoxL+MvJhvI44gH3kWqtdh68xa9JP3knO&#10;SHFKK0ru2NEeCX8Z+Zk+QDhWRsS163HWyKg+sxKj9gOUpJ+DvucoQPKHc6T3XbsmZ420beSKAyTx&#10;JzHXPoRRkaKi7QPnybU3a4vnXeT1WivcUZJy7cCPjBQXK+9wvqu1gUqkHc1AGQ3seTKkcmcKZ8EG&#10;5jGqDVSu77Iwmy5CrvVEuQms9n3fRPIVAyQhp9dfO8jfREb6OSHKdjJgLrkua9duK0rCz0g8Sb4l&#10;X1f7Od9GXgNfGJn8lwm/56QAztc78y/X99pZfEb/PWsNmY1saUEnf7FRpmu1g9oTEj5cX67f2vW9&#10;jG/W7HqSer6mSC5Jbql93buwMLxBb2UukdvHJXy4l542UAaKW+Rnt3LMu0fArB2cZt2BFXr7cumz&#10;JemvmfYB19FqA21ts/TkmE+ziww0ewep+To69VTmREb8Ej/cW6sNlFyxJQ+0Wjk9i7jpVPQ8vC5h&#10;e2innr7fsi8H3FeSey0HLGNtn71ni2nv2kJeX++6QAoGDa0p39aKD1xTazfg2n33rfZPEvoayUc9&#10;XQv3B3RoVVNTKXiWnjbQGq22zZYck4Xe2s9axtrX+UitD8eKOjxLTxuoVxZva9+/jK2tmp5tpVt3&#10;LT1GayqljwbP0xoY9m7/bm3hXNv+edV6nW4Oa6gdtGWYAcDztEbXvSPr1s/5doNJq8BoAzXUDtoy&#10;TKHgeVo7d3oTd2tBee2Oolc97SqD2A9qB2wZCgA8Tyux9rZWWi2abx4tUbSKjBz2Qe2ALcPBg2f6&#10;tD7Y21qpfe8yRqwxttpAtoN+UDtgy1AA4JlaW8R7knft+5YxQqtdZSH4g9oBW4YCAM/Uukm0p31T&#10;+75ljNC6J8DfCvigdsCWoQDAM43YCVT7vmWM0LrXQAH4oHbAlqEAwDO17ghu3cE78oayT9KKqv3s&#10;EgrAB7UDtgwFAJ5pxFbQ1o2mI/6eSGsGYBH4g9oBW4YCAM80YnG1tZA8Yo9+a6by7c1mt1Y7YMtQ&#10;AOCZWourPQWgtY4wYnTeug9gxL0Gt1U7YMtQAOCZRiyutmYR3z6qoefR0J5n9kHtgC1DAYBnai2u&#10;9jzIrWch+JvHQbTaP98+bO72agdtGQoAPFMrefeO3luPg/hmFtBaY/D3TBpqB20ZCgA806gC0Bql&#10;J7bcrZvcVPtZy9D+aagdtGUoAPBctZywjB49baDEmtF6T/L3CIgOtQO3DAUAnquWE5bRq/VYiRJp&#10;6XzatZMRfXYWtRZ+Ex4D3aF24JahAMBz1XJCiTW9+57dOq+REXySfXJQZgfZddT7M4z+O9UO3jIU&#10;AHim1i6gLO6u0doSOjKM/jvVDt4yFAB4ptZ9AFu2WLZ27YwIO39WqB3AZSgA8Ex7PGUzs4q1raA1&#10;IfmvVDuIy1AA4JlGPAqiJkVgj5mA5L9B7UAuQwGAZ2rt3//mOT5ZFB5VBDKjkKc2qh3QZTiw8Ey5&#10;9ms5ocSIp2zmd7TuFH4XJfGnmLBR7cAuQwGAZzqiABT5XVlTqP2eZSTpZ+aQdo+7fAeoHeRlKADw&#10;TEmytZxQYq/ckO2i+d2JFJm0mvL/syhttD9Y7YNdhgIAz5RF3lpOKPHNUzyZRO2DXYYCAM/U6s27&#10;2eoGah/sMhQAeJ6eB7hpx9xA7YNdhgIAz7PHXcBMqPbhLkMBgOfJdV/LByU8bO0mah/uMhQAeJ7W&#10;45tHbgHlRK3ncigA8DytHUCfntnPhbRux/7mdm/gmlo7gNyEdROtqZ5eHzxLawE4XQNuonW3nw8b&#10;nqX1h1u2PAaaSfXs902RAJ6h1f+3AHwzrX5fZgFu+oBnaOUDC8A303rudyInRXqDwH212j8GgzfV&#10;qvqJfPgeAAX31VoTtCnkplp//u010gf0MCi4l9ZA0ADwxlrV/11kV0AKQqaPpodwTa3tnwn7/29u&#10;axFYRkYRub8gowUFAa6hde17ANxDjCgCy8jaQQpCHithIRnm1PqTjMkLPETPzqBvIiebfiLMIa2d&#10;2nW6DIO3h8kH3rop5NtIu0ghgHNp//BWFndbzwz6NjIjsF4Ax8t119r94+5f/l+KQU6G1lNEt0TW&#10;CmwthWP1tHtdl1SlIGT62FpAWhNONjhO69p18xfdRhSEzAQsOMH+cr3WrsFl5Gtgk60FIUUA2Fdr&#10;k0fWBqzNMURG9WsKgb9GBvvJ1s8MtGrXXgl7/xkus4LWiVdCKwj20dr6mWvUox/YRe/D5+w/hvHS&#10;1mkNwiz+sqveu40tQsFYrdF/wm48dtdzp3EWooAxenr/WauD3WUqWjsBX8MsAMbIjZy1a2wZHs/C&#10;YXoeM2EWAN/rWXsz+udQZgFwjJ5t2Hr/HM4sAPaVAVTtulqGnT+concWoDcJ6+X66nmAo/tuOE3P&#10;LCC7F4B18tf4atfTMjzymVOZBcB4ua5a2z7d9csUzAJgrJ57bTzzhyn0zgJMV6Gtp/WTAVWuO5hC&#10;zywgYcEK3uu54zeRIgHT6J0F2BYK7/Xs+XfTF1PquV09YfQCf9Tb+jGLZlq9f3jeSQz/lOtB64fL&#10;Sw+zduK+hr8ZAL+kfdozcHLHL5egFQT9eq4XrR8uJYu9tRN5GTmp3cjCk/X+gSWDJS6l989H2tHA&#10;U/X2/bV+uKTeewOMbnia9P17Z8laP1xS70me8DxzniLXRc+jHhKeocWl9baCrAfwFL0zY49O4RZ6&#10;Rzu2hnJ3PTd7JbI2lpkCXN6aVpBFYe6qN/nnWpH8uZUsZNVO9lpYFOZuenf85Gush3FLPX/ftIQ/&#10;Js9d9D7hM2Hww631LoDZ/sYdJPn3tj8t+vIIPY+8TeTCgatak/yzAULfn0ewKMzdrUn++TrJn0fJ&#10;BVK7GGqhCHAla5K/VieP1XuTWEIR4AqSzNckfzt+eLTeR0cnFAFmtjb52+kGP3rvFE4oAsxI8oeN&#10;sgDW+6ckE4oAM1mT/BMe8AYvFAGuaG3yd6MXvKEIcCVp46SdUzs3a+FGL2hQBLiCjOQlf9jB2iLg&#10;T+ZxlJyba3aupUho+8BKa4uAXRXsLefkmh1rSf4WfGGjNUUgF1vuwIQ9ZLF3zYAk56NBCXxpTRHI&#10;bgwYLXfrrun353w1GIFB1hQB/VZGWrvYm00JOV+BgXqLQC5W+FbOt96/XVFC8ocd5eLqGY15wBbf&#10;SL8/ybx2br2LDE4kf9hZzxNEM3KDLdb2+xOSPxyoNTXPBeyCZI2cL9nfvzb5J+z2gQNlil67EJeh&#10;DUSvJP81+/uXYbABJ2g9gMtuIHpkoLDmYW6v4S50OEHrdnwXJi1bWz7L8IwfOMFffqJ2QZbIwhy8&#10;kxli7bxZG/r/cIJceLULskRGdvBO742FrXDHL5wgC2+1C3IZLk7eqZ0vWwI4Sat/aycQ79TOl2Xk&#10;3GotDmszwola03g7gXjn070kuQs4s8fW1lA3HMKJ7ARiq3d7/3NOlX39rRmAHUBwIjuB+FY2E+Q8&#10;SuQGwyIzgNo5tQw7gOBEdgKxl55nTtlkACc6aydQfm/WF9ICSBgJ3k/PfQLAyY7eCZTk/27xOT1l&#10;fwP2HloPHNRehAkcvROolRhKZGZgG+p12QEEF5BEW7tAS4zeCbT2wWGZoSgGbTk+WYidhR1AcAGt&#10;nUDZ0z1Kz5rDp0hSSeKwePjrWGbtJCPpZbKdgR1AcBFH7wRaOwN4F6UYPGVmkIRfRvlp271bu1lu&#10;xTxL65xKKOIwgZ5R+ciLtSc5bIm0ql73ol9ZSfhZg8ksrLVYX2KGu7ftAIILqV2gyxg9ys5On1Ez&#10;gXeRgpAZQgpOkunsUmTzWlsj/FbMsA5gBxBcyNE7gYr83L0LQYkk1FIUkiRT1I5uQ6QQZYaSRJ/3&#10;ntfyTbKvxehF+y1an+kMrxH4hySi2oVaYu8LNsk4r2FkIlwTSVh5jxm5pjgkkqAzU0kkYec1JpLA&#10;S+Sf899KlK8vyT0/M+2b0Un+U+T3nK31XnNsgEkk4dUu1BIjdwK1JJHm9Rw1M7hjnLnAmsJYe03L&#10;yGcMTCIXZO1CLXHWqDIjbIVgfeS4naV1LiXsAIKJ9OwEOmshtdWeEn+MvdZseuR3117TMq6wKA+P&#10;0VMAzhpV9iSUp0RmYmnHtVp2Zy6y5nfXXlMJO4BgQq1Wy1mjytaWwiScvLb871ELrUdF3k/eVxJ+&#10;euvLkXPt60uc1bILO4Dgglojt7N2brReV3bdLKW/nH+XpJnRcu17ZoyyEynHOQUtCf+T1tbds9Re&#10;yzLsAIIJzdpWaI0oe3aUZOScryuFIbOKFIejF5gzMk/ifk30W3rirbWRVgHZgx1AcFEz7gTKaL72&#10;WpYxYkdJEnDZ01+KRBJsCkUiCTsFo0SSeCL/P/8tUb4231eSe35ekmJe45Yk/0mrYJ/Rssuxq72W&#10;ZdgBBBPqSbajk1hLknLtdZQ4s9d9tlbBToE4WopO7bUs4+hzCOiQC7N2wS7j6J1ArYTy5B0lrc/r&#10;jJZdfmfttZR48ucF05ttJ1BaKrXXUSL//ckyA6odl8QZsyM7gODCWiO49LaPNNvrmU3WIGrHpcSR&#10;7ZaeGeTTPy+YWi7Q2oVb4ugR3IgdQHfW+ryObNn17AB63bILTGSmnUA9I8qn7yhpfV5Htux6dgCd&#10;dTc50GGmnUCtHUCJI1scM2odoyNbLq1tqQlbQGFiPaPujCoz3d877ABqa31eWSM4ih1AcANH3x27&#10;Newo+aX1eZWb1/aOTzuSEj4vuIDW1stZ4owbnWbk8wKGSfuldgHPFBlt6if/4vMChpq9DaSd8Hs+&#10;L2CYmUeVSXZGk7/n8wKG6tmGeXSklWAveZ3PCxgqI8ts36td3EdHdprk9fCezwsYLnecZhdHLuok&#10;mKMiveP8XolkHZ8XAAAAAAAAAAAAAAAAAAAAAAAAAAAAAAAAAAAAAAAAAAAAAAAAAAAAAAAAAAAA&#10;AAAAAAAAAAAAAAAAAAAAAAAAAAAAAAAAAAAAAAAAAAAAAAAAAAAAAAAAAAAAAAAAwFP99tv/AbDd&#10;SZIwPFF0AAAAAElFTkSuQmCCUEsDBAoAAAAAAAAAIQCJD6nc/QsAAP0LAAAUAAAAZHJzL21lZGlh&#10;L2ltYWdlNi5zdmc8c3ZnIHZpZXdCb3g9IjAgMCA5NiA5NiIgeG1sbnM9Imh0dHA6Ly93d3cudzMu&#10;b3JnLzIwMDAvc3ZnIiB4bWxuczp4bGluaz0iaHR0cDovL3d3dy53My5vcmcvMTk5OS94bGluayIg&#10;aWQ9Ikljb25zX1BpZ2d5QmFua19NIiBvdmVyZmxvdz0iaGlkZGVuIj48ZyBpZD0iSWNvbnMiPjxw&#10;YXRoIGQ9Ik0xMCA1NS44IDEzLjcgNTYuN0MxNC4zIDU2LjkgMTQuOCA1Ny4zIDE1LjEgNTcuOSAx&#10;Ni44IDYxLjggMTkuNCA2NS4zIDIyLjYgNjguMiAyMi45IDY4LjUgMjMuMiA2OC45IDIzLjMgNjku&#10;NEwyNC44IDc4LjVDMjUgNzkuNSAyNS44IDgwLjIgMjYuOCA4MC4yTDMzLjQgODAuMkMzNC40IDgw&#10;LjIgMzUuMiA3OS41IDM1LjQgNzguNUwzNS45IDc1LjNDMzYuNyA3NS41IDM3LjUgNzUuNyAzOC4z&#10;IDc1LjhMMzkuMSA3NS45QzQwLjQgNzYuMSA0MS44IDc2LjIgNDMuMSA3Ni4yIDQ1LjggNzYuMiA0&#10;OC42IDc1LjggNTEuMiA3NS4xTDUxLjggNzguNUM1MiA3OS41IDUyLjggODAuMiA1My44IDgwLjJM&#10;NjAuNCA4MC4yQzYxLjQgODAuMiA2Mi4yIDc5LjUgNjIuNCA3OC41TDYzLjkgNjkuNEM2NCA2OC45&#10;IDY0LjIgNjguNSA2NC42IDY4LjIgNjQuOSA2Ny45IDY1LjIgNjcuNiA2NS41IDY3LjRMNjYuNCA2&#10;Ni42QzcxLjUgNjEuNSA3NSA1NS4xIDc1IDQ4IDc1IDQ2LjMgNzQuOCA0NC43IDc0LjQgNDMuMUw3&#10;NCA0MS44Qzc1LjQgNDEuMyA3Ni44IDQxIDc4LjMgNDEgNzcuNiA0Mi4yIDc3LjEgNDMuNSA3NyA0&#10;NC44IDc2LjggNDYuNCA3Ny4zIDQ3LjkgNzguMiA0OS4xIDc5IDUwIDgwLjIgNTAuNSA4MS40IDUw&#10;LjQgODMgNTAuMyA4NC41IDQ5LjMgODUgNDcuNyA4NS45IDQ1LjYgODUuNCA0My4yIDgzLjggNDEu&#10;NSA4My4zIDQxIDgyLjggNDAuNSA4Mi4yIDQwLjIgODMuNyAzOS43IDg1LjQgMzkuNSA4NyAzOS43&#10;IDg3LjYgMzkuNyA4OCAzOS4zIDg4LjEgMzguOCA4OC4xIDM4LjIgODcuNyAzNy44IDg3LjIgMzcu&#10;N0w4Ny4yIDM3LjdDODMuOCAzNy41IDgxLjUgMzguMSA4MCAzOS4yIDc3LjggMzguNyA3NS41IDM4&#10;LjkgNzMuNCAzOS44TDczLjIgMzkuMkM2OC41IDI4LjEgNTUuNCAyMCA0MyAyMCAzOC43IDIwIDM0&#10;LjQgMjEgMzAuNSAyMi44TDE4LjIgMTdDMTguMSAxNi45IDE3LjkgMTYuOSAxNy44IDE2LjkgMTcu&#10;MiAxNi45IDE2LjggMTcuMyAxNi44IDE3LjkgMTYuOCAxOCAxNi44IDE4LjEgMTYuOCAxOC4yTDIw&#10;LjggMjkuNUMyMC41IDI5LjggMjAuMiAzMC4yIDE5LjggMzAuNiAxOS44IDMwLjYgMTkuNyAzMC43&#10;IDE5LjcgMzAuNyAxNy44IDMyLjkgMTYuMiAzNS40IDE1IDM4LjEgMTQuOCAzOC43IDE0LjIgMzku&#10;MiAxMy42IDM5LjNMMTAgNDAuMkM4LjIgNDAuNiA2LjkgNDIuMyA3IDQ0LjFMNyA1MS45QzcgNTMu&#10;NyA4LjIgNTUuMyAxMCA1NS44Wk03OSA0NUM3OS4xIDQzLjcgNzkuNiA0Mi41IDgwLjQgNDEuNSA4&#10;MS4yIDQxLjkgODEuOSA0Mi40IDgyLjQgNDMgODMuNCA0NCA4My44IDQ1LjYgODMuMiA0NyA4MyA0&#10;Ny44IDgyLjIgNDguNCA4MS40IDQ4LjQgODAuOCA0OC40IDgwLjEgNDguMiA3OS43IDQ3LjcgNzku&#10;MSA0NyA3OC45IDQ2IDc5IDQ1Wk05IDQ0LjFDOC45IDQzLjIgOS42IDQyLjQgMTAuNCA0Mi4yTDEw&#10;LjQgNDIuMiAxMC40IDQyLjIgMTQgNDEuMyAxNCA0MS4zIDE0IDQxLjNDMTUuMiA0MSAxNi4zIDQw&#10;LjEgMTYuNyAzOC45IDE3LjcgMzYuNiAxOS4xIDM0LjUgMjAuNyAzMi42TDIwLjcgMzIuNkMyMS44&#10;IDMxLjQgMjIuOSAzMC4zIDI0LjIgMjkuMyAyNC42IDI5IDI0LjcgMjguMyAyNC4zIDI3LjkgMjQg&#10;MjcuNSAyMy4zIDI3LjQgMjIuOSAyNy44TDIyLjkgMjcuOEMyMi45IDI3LjggMjIuNiAyOCAyMi4z&#10;IDI4LjNMMTkuNCAyMEMxOS40IDIwIDE5LjQgMjAgMTkuNCAyMCAxOS40IDIwIDE5LjQgMjAgMTku&#10;NCAyMEwyOS41IDI0LjggMzAuMyAyNS4yIDMxLjEgMjQuOEMzNSAyMi45IDM5IDIyIDQzIDIyIDU0&#10;LjggMjIgNjcgMjkuNyA3MS4zIDQwTDcyLjUgNDMuN0M3Mi45IDQ1LjEgNzMgNDYuNiA3MyA0OC4x&#10;IDczIDU0LjQgNjkuOSA2MC43IDY0LjEgNjYgNjIuMiA2Ny43IDU5LjcgNjkuNiA1OS42IDY5LjYg&#10;NTkuMiA2OS45IDU5LjEgNzAuNiA1OS40IDcxIDU5LjYgNzEuMiA1OS45IDcxLjQgNjAuMiA3MS40&#10;IDYwLjQgNzEuNCA2MC42IDcxLjMgNjAuOCA3MS4yIDYwLjggNzEuMiA2MS4xIDcwLjkgNjEuNiA3&#10;MC42TDYwLjMgNzguMkM2MC4zIDc4LjIgNjAuMyA3OC4zIDYwLjMgNzguM0w2MC4zIDc4LjMgNTMu&#10;NyA3OC4zQzUzLjcgNzguMyA1My43IDc4LjMgNTMuNyA3OC4yTDUzLjEgNzQuOCA1Mi43IDcyLjYg&#10;NTAuNiA3My4yQzQ4LjEgNzMuOSA0NS42IDc0LjIgNDMgNzQuMiA0MS41IDc0LjIgNDAgNzQuMSAz&#10;OC41IDczLjggMzYuMyA3My40IDM0LjIgNzIuNyAzMi4xIDcxLjkgMzEuNiA3MS43IDMxIDcxLjkg&#10;MzAuOCA3Mi40IDMwLjYgNzIuOSAzMC44IDczLjUgMzEuMyA3My43IDMxLjkgNzQgMzIuOCA3NC4z&#10;IDMzLjggNzQuNkwzMy45IDc1IDMzLjQgNzguMUMzMy40IDc4LjIgMzMuNCA3OC4yIDMzLjQgNzgu&#10;MkwzMy40IDc4LjIgMjYuOCA3OC4yQzI2LjggNzguMiAyNi44IDc4LjEgMjYuOCA3OC4xTDI1LjMg&#10;NjkgMjUuMyA2OSAyNS4zIDY5QzI1LjEgNjguMiAyNC43IDY3LjQgMjQuMSA2Ni44TDI0LjEgNjYu&#10;OCAyNC4xIDY2LjhDMjEuMSA2NC4xIDE4LjcgNjAuOCAxNy4xIDU3LjJMMTcuMSA1Ny4yIDE3LjEg&#10;NTcuMkMxNi42IDU2LjIgMTUuNyA1NS40IDE0LjUgNTVMMTQuNCA1NSAxNC4zIDU1IDEwLjYgNTQu&#10;MUM5LjcgNTMuOSA5LjEgNTMuMSA5LjEgNTIuMUw5LjEgNDQuMVoiLz48cGF0aCBkPSJNMzYuNiAy&#10;Ny43QzM4LjUgMjcuMiA0MC41IDI3IDQyLjUgMjcgNDYuNSAyNy4xIDUwLjUgMjcuOSA1NC4yIDI5&#10;LjYgNTQuNyAyOS44IDU1LjMgMjkuNiA1NS41IDI5LjEgNTUuNyAyOC42IDU1LjUgMjggNTUgMjcu&#10;OEw1NSAyNy44QzUxLjEgMjYgNDYuOCAyNS4xIDQyLjUgMjUuMSA0MC4zIDI1LjEgMzguMSAyNS40&#10;IDM2IDI1LjkgMzUuNSAyNiAzNS4xIDI2LjYgMzUuMyAyNy4xIDM1LjUgMjcuNiAzNiAyOCAzNi41&#10;IDI3LjhMMzYuNSAyNy44QzM2LjUgMjcuNyAzNi41IDI3LjcgMzYuNiAyNy43WiIvPjwvZz48L3N2&#10;Zz5QSwMECgAAAAAAAAAhAH2dNfGtFwAArRcAABQAAABkcnMvbWVkaWEvaW1hZ2U3LnBuZ4lQTkcN&#10;ChoKAAAADUlIRFIAAAGAAAABgAgGAAAApMe1vwAAAAFzUkdCAK7OHOkAAAAEZ0FNQQAAsY8L/GEF&#10;AAAACXBIWXMAADsOAAA7DgHMtqGDAAAXQklEQVR4Xu3dgZFj2W2F4Q1BITgEh6AQHIJDcAjOwCEo&#10;BIXgEByCQ1AIcsNaVh3NHnYTvCABPP5f1alSaXt67qDvA5qP5OVvAAAAAAAAAAAAAAAAAAAAAAAA&#10;AAAAAAAAAAAAAAAAAAAAAAAAAAAAAAAAAAAAAAAAAAAAAAAAAAAAAAAAAAAAAAAAAAAAAAAAAAAA&#10;AAAAAAAAAAAAAAAAAAAAAAAAAAAAAAAAAAAAAAAAAAAAAAAAAHBZ//p7AAAfJBr/334PQwAAPsSt&#10;+f9d8uevAAAuLBr9r82fIQAAF/dd87/l374CALiQf//KT83/lvhaAMAF/MdXHm3+t8SfAQAsFo3c&#10;NfhHwhAAgKVOmv8t//kVAMAi0bhdQ38mDAEAWOK/vuIa+Un+8hUAwFB/+ko0atfAXf7n97j/5vLf&#10;XwEADPNM8/+Xr8SfYwgAwFLRxP/6FdewXaLhx5+5if8djd19rQtDAAAGyDb/aN7a/FVmCMQQAQA0&#10;qWz+N9kh8NP3AwAUyzb/eH7g0WadfS6BIQAAbxJP3maeuI2XhWabdGYI/O9XYk0AgBeKs/yj4bpG&#10;7PJM87/JvJ8gzhrig2UA4EWeaf6nMu8oZggAwAu4T/H6LhXN/4YhAABNss3/FWf3ZA+W49PFAODQ&#10;I5/ipXnlh7nEWtzfeS8MAQB4Uqb5x9e945O8skOAj5gEgKTMRzjG172z0WaHAB8xCQAPivvtU5v/&#10;TTwv4dZzL3y6GAD8IPNka1fzv8k+Oc0QAIA7NjX/mwmvUAKA1Ta/1j6OgWAIAMATMkcuTD13J46b&#10;yJxPFGcNAcDHiqb5zKd4TZUdAnywDICPdLXmf8MQAIBvRJM8+QjH6WKtmQ+WYQgA+AjZ5h/NcVPz&#10;V5khEEMOAC7rk5r/TXYIbP/3AsAfRGPLNMN4fuAqzTD7XAdDAMBlxJO3mSdGTz7Fa6rMEOAjJgFc&#10;Qrxh610f4Thd5v0O097sBgApzzT/q+PTxQBcXjSuzPEIn9D8bxgCAC4r2/y7zsaJdXY118zBdxE+&#10;XQzAeJlP8Yp0fVjKbUh1/oad/WAZhgCAseJ45kebf3xdd/PX9XQ11+wQmHAENgD8k8kf4ai+e4Sy&#10;ZQjwEZMAxoj72Rua/yOPULqaa3YI8OliANpt+RSvzJCadGvquzAEALS5YvO/pau5ZocAny4G4O22&#10;vJY9M6R+TVdzjWMgGAIARsocadB5rs1J87+lq7nGcRiZ85PirCEAeJloSls+xSvzCOWndDXX7BCI&#10;01YBoNym5p9Z56Ppaq4MAQCtoglt+AjHZ4bUhubKEADQItv8o/l0Nf/skIpHKJuaa/zdbk0u8W8C&#10;gKddufnrOuN/b2mu2XV2/DwALJdtinHrpaPZxN9ZNaS2NNfsba6udQJYKG6NbPgUr8rmf3PySOKd&#10;MkOAj5gE8JB4w9aG5h8NLRqwW5NL5hFKprl2vskt836MznUCWOCZ5t/hHUNqS3NlCAA4Fo0hc/zA&#10;pub/rC3NdcuxHAAGyjb/ruMROoZUtrl2faZA9tiLrnUCGCQaQaapbjkquXJIbWmu2c8UYAgAH+yR&#10;D0i5Jb6u88NSMs3/FUc5Z5tr19HXW9YJoFE0yQ3NP/7eKevMNtfOgenWcy9d6wTQINv8N3yQy6ub&#10;/022ub7i0cgjtqwTwBvFhe4agMum5v/OdcbzEW4d99LVXLesE8AbbGr+bk0uXeu86iunutYJ4IWy&#10;L2eMxtFhy5AK2eba9d6JeNc0QwD4UJk3NHWeG7PljVcqeyRFnEfUId4JnT06A8BicdFnT47saP7Z&#10;dXYOKSfbXLcMga51Ajh01ebftc6fMAQAjBAX+YZjjbes81HZ5hpf2yG7ToYAsMSWprplnc+Ihun+&#10;DS6d/67sOgEMlm2q0QA2NP+udZ646hDY9nMAPkJcmJmLOe67d1zM2XVubP43W57Yzj4HwxAABonG&#10;8eoPSKmQXWfXkKqUaa6dL23dMqwAiGgYG5r/lnW+wpb3N2x8HwbwsZ5pqh22rPOVtrwTmyEALBAX&#10;XlyA7sJ06Wz+G9b5DpkhEIkTPTtsGVbAR8o21a6zXbas853i7CL3b7+XriGQOZMp0rVO4KPEhZZp&#10;qp0fSrJhnR2iNq4G97Llg2UYAsALxW+PjzbV+LquxhF/74Z1drrqEOg8nRW4rHhIvqGpZtf5yQ0j&#10;21yjth22DCvgkrY0VZp/3pbnSbYMK+BS4kJyF5hLd/N3a3Kh+f+zTU/qu/XcC0MAOLClqWZfNkjz&#10;/6Nn3iXdgVd2AW+QbapxYXbgjUN14p3PcdaOq51LnJPUIYYVQwB4kUxTjd8aO85liWbF+TH1Ng2B&#10;zDq7HrEAa2SbalyAG5p/1zq32jIEtqwTGG9T87/qB7lMEw3T1dQl6tyBIQAc2tJUaf7vlx0CXfuC&#10;IQA8YUtTza4zLvKOdV5R9rmWrrpveMQCjLGlqcbfmbm4499E86+VGQKdr7bKDgH2CT5StqlGA+i4&#10;WOJ5huxZ/lzUr7HlJbfZ57LYL/goW5pqNBCa/yxb3h+SvW3Fq8TwEbY01WfWiffIDIFInOPTYcsj&#10;FuAttjTVWGfmnZ40//eLEzfdz+JeGAJAoy1NNRpFZp28zb9P9oTOLWdFMQRwKdnm39VUs82fc9/7&#10;ZYdA5+dEuPXcS9cjFqDUlqYaf++j64yvo/nPkR0CXcc0Z9fJEMBqW5pqNITMOjnOeZ54lOl+Xvey&#10;ZQiw17BStqnS/HFq061Gt5574dEmVtnSVGOdbk0uNP8dNr3YwK3nXroesQApW5pq9pUZNP894k1V&#10;Gw5n23LbCnjIluafeW12vG8hLlTsEm8e3DIEMo9YeNkxRsr+Rt3xCodoCtlzWniL/l4MAeANNpx7&#10;QvP/TPFzz57Q2SF72yr2MtBqS1ONdfJBLp8tOwQ6fv7xd2aGQNcjFoDmj3U27AOGAMbb0lSz64yL&#10;qWOdeJ/s7cqOFwAwBDDWpuafuYiiMdD8P8OWEzqzt62Al8o2/67fqONWU/bYaZr/Z7nqEGAf4yVi&#10;Y2U2Y9dv1HGh0vzxiOxLl7uGQPa5NvYzSm35jfqZ5o/PlnnzYqTrhM4Nz13ggrb8Rh3rzLyZhuaP&#10;my0ndMaedetx6XzEgovY8ht1XMCZ5s87KfGr7BDoOqGTIYC32PIbdab5x9dxtC7u2TIEtjx3gaWy&#10;zb/rN+q4AGn+qBR73+2fe+k6oXPLcxdYJns7paupxgWQaf4c54xHbfkFKPa0W8+9MATwrS2/UW85&#10;dhp7bRkC2dtWXAuwsr9R0/xxddmXP8ebJDtsee4CQ225nZJ98ouHvDgVL2nOHCnSdS5PdgjENQ+s&#10;+Y068/K3+K2t4+RRXNOWIbDlCWwMsaH5x8WXfSs8zR/VNg2BRx/NR7qeu0CzDbdTaP6YZsPhbAwB&#10;fCt7rkhHU40LZ8Ox0/g8G4ZAXLOZRyzRE3BxW36jpvljui2/RGWGQNdtK7zBVZt/bFqaPzpkrqe4&#10;JRO3Zt6NIYB0U+36jTq7WeMCpPmj04bD2RgCH2xL849HG9mTR2n+mCD7goqOIRCyz11guWzz77qd&#10;EhcEzR+bZYZApOtNitkhwHW2VPzgMg/7YlBsaf7ARHHEgtuz99I1BLLPBTIEltlyOyWaP69XxpVk&#10;j2ToOpcn+yqmrttWSNpyOyUulEzz523r2GLLEIhr363HpfO5Czxoy+2UTPOPr+P0QmyTHQJdv+Aw&#10;BC4ifjCZ36i7mn80c5o/PkFck25f30vXLc4tr2LCHdnm37XR4recTPPnLH9st+XazAyBSDzCwQBb&#10;7qVvOHkUeIV4UUbmGo0naDvENefWcy8MgWZbbqfQ/PHpsi/L7no3bva5C67VJtnbKV3NP3t/kd8q&#10;cFVXHQI8T/dmW+6lZ19r3HH4HPBOVx0CXbeWP86G2ymxybPvNqT545Nkj2TokH0VE0PgxWj+wHVs&#10;OJdny6uYLm/DvfTYoBtOHgWm2HC9MASabbiXnm3+8dsPzR/IXd/RiKMhv1v0lBhAbk0u8W/CoWiQ&#10;G26n0PyBMxuOZIhrNjMEup7AvoRNzT/7mwHNH/gjhgD+XxR5w73BGDgbTh4FttjyXB9D4EW2NP/4&#10;7YPmD9TLvNov0vXmyWjsbj0u0afwg2zz77qXnn1VQNfJo8BW2Tdidb3ZMzsE+CXwjihM5mFVDIoN&#10;zZ+XhAHPyQ6BriMZss9VMgR+seVeemzITPPnnYHAmewQ6LrmMkMgel3HE9gjbbmXHg8xH23+8XUc&#10;EAXUiB7hrrN76RoC0ZvcelyiR3z8EHim+XeIDUXzB/pEr3j0Gox03XplCDwo+wPd0vy7nowCrm5L&#10;z8i+lPXjhkD2XnrXNI/m79bjQvMHXi97JEPXa/AzQyASPfEjbHkileYPzJR9xWDXEIhbwW4993L5&#10;IRAFebT5x9d13UvPPoT7mOkNDLFlCERvcOu5l8s+f7jlidTMy7kiHecPAfjHEHDX5L3EwOjAEPiS&#10;fQLn3b9Vx2bKNv8IgD7umvwuHW/EyvS++LrL3k6eOgRiQ2SOoNAA6OOuyZ/yziFA8//FtCFw0vwj&#10;APq4a/KRxPuPXn37luZ/x5QhcNr8IwD6uGvy0UQPil70CjT/H3QPgYrmHwHQx12TmbxiCND8H9Q1&#10;BKL5Z15C9l0A9HHXZDaVQ4Dmn/TuIZA9efSnAOjjrslnc9pbaP5PetcQiL8ne/ic+/81APq4a1IT&#10;Tdb9//dy0lto/gdePQSy3/92kJT7bxoAfdw1qQnRK9x/u5fsG7Fo/kVeNQSy31cPn3P/XQOgj7sm&#10;NTevGgI0/2LVQyD+e+b7/Xr4nPsaDYA+7prUqOgt7mvu5aeDKGn+L1I1BKLgmR+Qm/ruazUA+rhr&#10;UvOrbG+5dxQ9zf/FTodA1eFz7us1APq4a1LjnA4Bmv+bPDsEss3/ux+Q+zMaAH3cNam5J/ty8Dgo&#10;MtD83yw7BDInej7yA3J/TgOgj7smNd/JviE0PlOA5t8gOwQeyaM/IPdnNQD6uGtS85PKUwFuofm/&#10;QOUQiO8T3+8R7s9rAPRx16TmEZVDgOb/QhVDIHsMrPseGgB93DWpyYhbPO57PBqa/xucDIGY8tkz&#10;wN330QDo465JTdazQ4Dm/0bPDIFnmn9w30sDoI+7JjXPyH40LM2/QWYIRPOP+3zPcN9PA6CPuyY1&#10;z3p0CND8Gz0yBOIh3bPNP7jvqQHQx12TmhM/nQZM8x/guyFw2vyD+74aAH3cNak5Fe8Cdt+X5j+I&#10;GwLxEO60+Qf9ni4A+rhrUlPh1yFA8x9Ih0A8dKto/kF/8C4A+rhrUlMlzgqL70fzHyyGwL3T+571&#10;64b6NQD6uGtSUynOGqP5fxi3qTQA+rhrUgMccZtKA6CPuyY1wBG3qTSoFfdYrxzUctekBjjiNpUG&#10;tVyNrxTUcjXWAEfcptKglqvxlYJarsYa4IjbVBrUcjW+UlDL1VgDHHGbSoNarsZXCmq5GmuAI25T&#10;aVDL1fhKQS1XYw1wxG0qDWq5Gl8pqOVqrAGOuE2lQS1X4ysFtVyNNcARt6k0qOVqrIkznibHrVmD&#10;Wq7GGuCI21Qa1HI11kzn1qxBLVdjDXDEbSoNarkaa6Zza9aglquxBjjiNpUGtVyNNdO5NWtQy9VY&#10;Axxxm0qDWq7GmuncmjWo5WqsAY64TaVBLVdjzXRuzRrUcjXWAEfcptKglquxZjq3Zg1quRprgCNu&#10;U2lQy9VYM51bswa1XI01wBG3qTSo5Wqsmc6tWYNarsYa4IjbVBrUcjXWTOfWrEEtV2MNcMRtKg1q&#10;uRprpnNr1qCWq7EGOOI2lQa1XI0107k1a1DL1VgDHHGbSoNarsaa6dyaNajlaqwBjrhNpUEtV2PN&#10;dG7NGtRyNdYAR9ym0qCWq7FmOrdmDWq5GmuAI25TaVDL1VgznVuzBrVcjTXAEbepNKjlaqyZzq1Z&#10;g1quxhrgiNtUGtRyNdZM59asQS1XYw1wxG0qDWq5Gmumc2vWoJarsQY44jaVBrVcjTXTuTVrUMvV&#10;WAMccZtKg1quxprp3Jo1qOVqrAGOuE2lQS1XY810bs0a1HI11gBH3KbSoJarsWY6t2YNarkaa4Aj&#10;blNpUMvVWDOdW7MGtVyNNcARt6k0qOVqrJnOrVmDWq7GGuCI21Qa1HI11kzn1qxBLVdjDXDEbSoN&#10;arkaa6Zza9aglquxBjjiNpUGtVyNNdO5NWtQy9VYAxxxm0qDWq7GmuncmjWo5WqsAY64TaVBLVdj&#10;zXRuzRrUcjXWAEfcptKglquxZjq3Zg1quRprgCNuU2lQy9VYM51bswa1XI01wBG3qTSo5Wqsmc6t&#10;WYNarsYa4IjbVBrUcjXWTOfWrEEtV2MNcMRtKg1quRprpnNr1qCWq7EGOOI2lQa1XI0107k1a1DL&#10;1VgDHHGbSoNarsaa6dyaNajlaqwBjrhNpUEtV2PNdG7NGtRyNdYAR9ym0qCWq7FmOrdmDWq5GmuA&#10;I25TaVDL1VgznVuzBrVcjTXAEbepNKjlaqyZzq1Zg1quxhrgiNtUGtRyNdZM59asQS1XYw1wxG0q&#10;DWq5Gmumc2vWoJarsQY44jaVBrVcjTXTuTVrUMvVWAMccZtKg1quxprp3Jo1qOVqrAGOuE2lQS1X&#10;Y810bs0a1HI11gBH3KbSoJarsWY6t2YNarkaa4AjblNpUMvVWDOdW7MGtVyNNcARt6k0qOVqrJnO&#10;rVmDWq7GGuCI21Qa1HI11kzn1qxBLVdjDXDEbSoNarkaa6Zza9aglquxBjjiNpUGtVyNNdO5NWtQ&#10;y9VYAxxxm0qDWq7GmuncmjWo5WqsAY64TaVBLVdjzXRuzRrUcjXWAEfcptKglquxZjq3Zg1quRpr&#10;gCNuU2lQy9VYM51bswa1XI01wBG3qTSo5Wqsmc6tWYNarsYa4IjbVBrUcjXWTOfWrEEtV2MNcMRt&#10;Kg1quRprpnNr1qCWq7EGOOI2lQa1XI0107k1a1DL1VgDHHGbSoNarsaa6dyaNajlaqwBjrhNpUEt&#10;V2PNdG7NGtRyNdYAR9ym0qCWq7FmOrdmDWq5GmuAI25TaVDL1VgznVuzBrVcjTXAEbepNKjlaqyZ&#10;zq1Zg1quxhrgiNtUGtRyNdZM59asQS1XYw1wxG0qDWq5Gmumc2vWoJarsQY44jaVBrVcjTXTuTVr&#10;UMvVWAMccZtKg1quxprp3Jo1qOVqrAGOuE2lQS1XY810bs0a1HI11gBH3KbSoJarsWY6t2YNarka&#10;a4AjblNpUMvVWDOdW7MGtVyNNcARt6k0qOVqrJnOrVmDWq7GGuCI21Qa1HI11kzn1qxBLVdjDXDE&#10;bSoNarkaa6Zza9aglquxBjjiNpUGtVyNNdO5NWtQy9VYAxxxm0qDWq7GmuncmjWo5WqsAY64TaVB&#10;LVdjzXRuzRrUcjXWAEfcptKglquxZjq3Zg1quRprgCNuU2lQy9VYM51bswa1XI01wBG3qTSo5Wqs&#10;mc6tWYNarsYa4IjbVBrUcjXWTOfWrEEtV2MNcMRtKg1quRprpnNr1qCWq7EGOOI2lQa1XI0107k1&#10;a1DL1VgDHHGbSoNarsaa6dyaNajlaqwBjrhNpUEtV2PNdG7NGtRyNdYAR9ym0qCWq7FmOrdmDWq5&#10;GmuAI25TaVDL1VgznVuzBrVcjTXAEbepNKjlaqyZzq1Zg1quxhrgiNtUGtRyNdZM59asQS1XYw1w&#10;xG0qDWq5Gmumc2vWoJarsQY44jaV5k+kNK7GmuncmjWo5WqsAY64TUX6Mp1bM+kLcMRtKtKX6dya&#10;SV+AI25Tkb5M59ZM+gIccZuK9GU6t2bSF+CI21SkL9O5NZO+AEfcpiJ9mc6tmfQFOOI2FenLdG7N&#10;pC/Akb+RUZnONSHSFwAAAAAAAAAAAAAAAAAAAAAAAAAAAAAAAAAAAAAAAAAAAAAAAAAAAAAAAAAA&#10;AAAAAAAAAAAAAAAAAAAAAAAAAAAAAAAAAAAAAAAAAAAAAAAAAAAAAAAAAAAA8Ba//fZ/9Lf8sCxP&#10;/3UAAAAASUVORK5CYIJQSwMECgAAAAAAAAAhAOP/E27RAQAA0QEAABQAAABkcnMvbWVkaWEvaW1h&#10;Z2U4LnN2Zzxzdmcgdmlld0JveD0iMCAwIDk2IDk2IiB4bWxucz0iaHR0cDovL3d3dy53My5vcmcv&#10;MjAwMC9zdmciIHhtbG5zOnhsaW5rPSJodHRwOi8vd3d3LnczLm9yZy8xOTk5L3hsaW5rIiBpZD0i&#10;SWNvbnNfSG9tZV9NIiBvdmVyZmxvdz0iaGlkZGVuIj48ZyBpZD0iSWNvbnMiPjxwYXRoIGQ9Ik02&#10;LjU2NyA1MS45NTggMTMuMDU2IDU4LjQ0NiAxOCA1My43NjQgMTggODUuOTc2IDQzIDg1Ljk4NiA0&#10;MyA2MS4wMTcgNTMgNjEuMDE3IDUzIDg1Ljk5IDc4IDg2IDc4IDUzLjcyMiA4Mi45NjkgNTguNDIy&#10;IDg5LjQzMyA1MS45NTkgNDggMTIuNlpNNzYgODQgNTUgODMuOTkxIDU1IDU5LjAxNyA0MSA1OS4w&#10;MTcgNDEgODMuOTg1IDIwIDgzLjk3NyAyMCA1MS44NyA0OCAyNS4zNTQgNzYgNTEuODMxWk0xMy4w&#10;OTQgNTUuNjU2IDkuNDMzIDUyIDQ4IDE1LjM1NiA4Ni41NjcgNTIgODIuOTMgNTUuNjMyIDQ4IDIy&#10;LjZaIi8+PC9nPjwvc3ZnPlBLAwQUAAYACAAAACEAdVB+wd0AAAAGAQAADwAAAGRycy9kb3ducmV2&#10;LnhtbEyPQUvDQBSE74L/YXmCN7tJyoqN2ZRS1FMRbAXx9pp9TUKzb0N2m6T/3vWkx2GGmW+K9Ww7&#10;MdLgW8ca0kUCgrhypuVaw+fh9eEJhA/IBjvHpOFKHtbl7U2BuXETf9C4D7WIJexz1NCE0OdS+qoh&#10;i37heuLondxgMUQ51NIMOMVy28ksSR6lxZbjQoM9bRuqzvuL1fA24bRZpi/j7nzaXr8P6v1rl5LW&#10;93fz5hlEoDn8heEXP6JDGZmO7sLGi05DPBI0qAxENJVaKRBHDdkqWYIsC/kfv/wBAAD//wMAUEsD&#10;BBQABgAIAAAAIQD70kXu8AAAAL0EAAAZAAAAZHJzL19yZWxzL2Uyb0RvYy54bWwucmVsc7yUzWoD&#10;IRRG94W+g9x9x5lJMgkhTjalkG1JH0D0jiMdf1AbmrevUAoNpHbn0iue7/Bd8HD8NAu5YIjaWQZd&#10;0wJBK5zUVjF4O7887YDExK3ki7PI4IoRjuPjw+EVF57yozhrH0mm2MhgTsnvKY1iRsNj4zzafDO5&#10;YHjKx6Co5+KdK6R92w40/GbAeMMkJ8kgnGTOP199Tv6f7aZJC3x24sOgTXciqDY5OwN5UJgYGJSa&#10;fw93TbwooPcdVnUcVo23fzps6zhsSw59HYe+tIuujkNX6mGo4zCUetjUcdiUeljXcVj/9EBvPp3x&#10;CwAA//8DAFBLAQItABQABgAIAAAAIQCo1seoEwEAAEkCAAATAAAAAAAAAAAAAAAAAAAAAABbQ29u&#10;dGVudF9UeXBlc10ueG1sUEsBAi0AFAAGAAgAAAAhADj9If/WAAAAlAEAAAsAAAAAAAAAAAAAAAAA&#10;RAEAAF9yZWxzLy5yZWxzUEsBAi0AFAAGAAgAAAAhAOVj6HasBgAACSQAAA4AAAAAAAAAAAAAAAAA&#10;QwIAAGRycy9lMm9Eb2MueG1sUEsBAi0ACgAAAAAAAAAhAAEn9Z7VJgAA1SYAABQAAAAAAAAAAAAA&#10;AAAAGwkAAGRycy9tZWRpYS9pbWFnZTEucG5nUEsBAi0ACgAAAAAAAAAhAArAqyWYFgAAmBYAABQA&#10;AAAAAAAAAAAAAAAAIjAAAGRycy9tZWRpYS9pbWFnZTIuc3ZnUEsBAi0ACgAAAAAAAAAhAASW4IzV&#10;HAAA1RwAABQAAAAAAAAAAAAAAAAA7EYAAGRycy9tZWRpYS9pbWFnZTMucG5nUEsBAi0ACgAAAAAA&#10;AAAhAHiTt7EuBwAALgcAABQAAAAAAAAAAAAAAAAA82MAAGRycy9tZWRpYS9pbWFnZTQuc3ZnUEsB&#10;Ai0ACgAAAAAAAAAhACqKBo8IGQAACBkAABQAAAAAAAAAAAAAAAAAU2sAAGRycy9tZWRpYS9pbWFn&#10;ZTUucG5nUEsBAi0ACgAAAAAAAAAhAIkPqdz9CwAA/QsAABQAAAAAAAAAAAAAAAAAjYQAAGRycy9t&#10;ZWRpYS9pbWFnZTYuc3ZnUEsBAi0ACgAAAAAAAAAhAH2dNfGtFwAArRcAABQAAAAAAAAAAAAAAAAA&#10;vJAAAGRycy9tZWRpYS9pbWFnZTcucG5nUEsBAi0ACgAAAAAAAAAhAOP/E27RAQAA0QEAABQAAAAA&#10;AAAAAAAAAAAAm6gAAGRycy9tZWRpYS9pbWFnZTguc3ZnUEsBAi0AFAAGAAgAAAAhAHVQfsHdAAAA&#10;BgEAAA8AAAAAAAAAAAAAAAAAnqoAAGRycy9kb3ducmV2LnhtbFBLAQItABQABgAIAAAAIQD70kXu&#10;8AAAAL0EAAAZAAAAAAAAAAAAAAAAAKirAABkcnMvX3JlbHMvZTJvRG9jLnhtbC5yZWxzUEsFBgAA&#10;AAANAA0ASgMAAM+sAAAAAA==&#10;">
                <v:shape id="Google Shape;36;p1" o:spid="_x0000_s1239" type="#_x0000_t202" style="position:absolute;left:24193;top:5524;width:11011;height:1057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lbnxxAAAANsAAAAPAAAAZHJzL2Rvd25yZXYueG1sRI9Ba8JA&#10;FITvBf/D8gRvurEBa6OrlIJVUZHY0vMj+0yC2bchu2r017sFocdhZr5hpvPWVOJCjSstKxgOIhDE&#10;mdUl5wp+vhf9MQjnkTVWlknBjRzMZ52XKSbaXjmly8HnIkDYJaig8L5OpHRZQQbdwNbEwTvaxqAP&#10;ssmlbvAa4KaSr1E0kgZLDgsF1vRZUHY6nI0CWr9tdst4sfW/9w3md0r38VeqVK/bfkxAeGr9f/jZ&#10;XmkF7zH8fQk/QM4eAAAA//8DAFBLAQItABQABgAIAAAAIQDb4fbL7gAAAIUBAAATAAAAAAAAAAAA&#10;AAAAAAAAAABbQ29udGVudF9UeXBlc10ueG1sUEsBAi0AFAAGAAgAAAAhAFr0LFu/AAAAFQEAAAsA&#10;AAAAAAAAAAAAAAAAHwEAAF9yZWxzLy5yZWxzUEsBAi0AFAAGAAgAAAAhAO+VufHEAAAA2wAAAA8A&#10;AAAAAAAAAAAAAAAABwIAAGRycy9kb3ducmV2LnhtbFBLBQYAAAAAAwADALcAAAD4AgAAAAA=&#10;" filled="f" stroked="f">
                  <v:textbox inset="2mm,2mm,2mm,2mm">
                    <w:txbxContent>
                      <w:p w14:paraId="706ED6D3" w14:textId="77777777" w:rsidR="00367FA0" w:rsidRPr="00F214AA" w:rsidRDefault="00367FA0" w:rsidP="00367FA0">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Benefits we don’t count as income, like:</w:t>
                        </w:r>
                      </w:p>
                      <w:p w14:paraId="67345B34" w14:textId="77777777" w:rsidR="00367FA0" w:rsidRPr="00F214AA" w:rsidRDefault="00367FA0" w:rsidP="00367FA0">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 xml:space="preserve">- Education Allowance </w:t>
                        </w:r>
                      </w:p>
                      <w:p w14:paraId="5E9BD226" w14:textId="77777777" w:rsidR="00367FA0" w:rsidRPr="00F214AA" w:rsidRDefault="00367FA0" w:rsidP="00367FA0">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v:textbox>
                </v:shape>
                <v:shape id="Google Shape;35;p1" o:spid="_x0000_s1240" type="#_x0000_t202" style="position:absolute;left:1524;top:5048;width:11741;height:1305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fCGFxAAAANsAAAAPAAAAZHJzL2Rvd25yZXYueG1sRI9Ba8JA&#10;FITvgv9heYK3urFKbaOrSEGrqEhs8fzIPpNg9m3IbjX6691CweMwM98wk1ljSnGh2hWWFfR7EQji&#10;1OqCMwU/34uXdxDOI2ssLZOCGzmYTdutCcbaXjmhy8FnIkDYxagg976KpXRpTgZdz1bEwTvZ2qAP&#10;ss6krvEa4KaUr1H0Jg0WHBZyrOgzp/R8+DUKaD3a7L4Gi60/3jeY3SnZD5aJUt1OMx+D8NT4Z/i/&#10;vdIKPobw9yX8ADl9AAAA//8DAFBLAQItABQABgAIAAAAIQDb4fbL7gAAAIUBAAATAAAAAAAAAAAA&#10;AAAAAAAAAABbQ29udGVudF9UeXBlc10ueG1sUEsBAi0AFAAGAAgAAAAhAFr0LFu/AAAAFQEAAAsA&#10;AAAAAAAAAAAAAAAAHwEAAF9yZWxzLy5yZWxzUEsBAi0AFAAGAAgAAAAhAGB8IYXEAAAA2wAAAA8A&#10;AAAAAAAAAAAAAAAABwIAAGRycy9kb3ducmV2LnhtbFBLBQYAAAAAAwADALcAAAD4AgAAAAA=&#10;" filled="f" stroked="f">
                  <v:textbox inset="2mm,2mm,2mm,2mm">
                    <w:txbxContent>
                      <w:p w14:paraId="34F6A94F" w14:textId="77777777" w:rsidR="00367FA0" w:rsidRPr="00F214AA" w:rsidRDefault="00367FA0" w:rsidP="00367FA0">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Any income received by household members 18 years and over, like:</w:t>
                        </w:r>
                        <w:r w:rsidRPr="00F214AA">
                          <w:rPr>
                            <w:rFonts w:ascii="Arial Nova Light" w:eastAsia="HELVETICA NEUE LIGHT" w:hAnsi="Arial Nova Light" w:cs="HELVETICA NEUE LIGHT"/>
                            <w:sz w:val="16"/>
                            <w:szCs w:val="16"/>
                          </w:rPr>
                          <w:br/>
                          <w:t>- Wages</w:t>
                        </w:r>
                        <w:r w:rsidRPr="00F214AA">
                          <w:rPr>
                            <w:rFonts w:ascii="Arial Nova Light" w:eastAsia="HELVETICA NEUE LIGHT" w:hAnsi="Arial Nova Light" w:cs="HELVETICA NEUE LIGHT"/>
                            <w:sz w:val="16"/>
                            <w:szCs w:val="16"/>
                          </w:rPr>
                          <w:br/>
                          <w:t>- Primary Centrelink payments</w:t>
                        </w:r>
                        <w:r w:rsidRPr="00F214AA">
                          <w:rPr>
                            <w:rFonts w:ascii="Arial Nova Light" w:eastAsia="HELVETICA NEUE LIGHT" w:hAnsi="Arial Nova Light" w:cs="HELVETICA NEUE LIGHT"/>
                            <w:sz w:val="16"/>
                            <w:szCs w:val="16"/>
                          </w:rPr>
                          <w:br/>
                          <w:t xml:space="preserve">- Investment earnings </w:t>
                        </w:r>
                      </w:p>
                    </w:txbxContent>
                  </v:textbox>
                </v:shape>
                <v:shape id="Google Shape;43;p1" o:spid="_x0000_s1241" type="#_x0000_t202" style="position:absolute;left:14287;top:5429;width:9982;height:30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MIQexAAAANsAAAAPAAAAZHJzL2Rvd25yZXYueG1sRI9Ba8JA&#10;FITvgv9heYK3urFibaOrSEGrqEhs8fzIPpNg9m3IbjX6691CweMwM98wk1ljSnGh2hWWFfR7EQji&#10;1OqCMwU/34uXdxDOI2ssLZOCGzmYTdutCcbaXjmhy8FnIkDYxagg976KpXRpTgZdz1bEwTvZ2qAP&#10;ss6krvEa4KaUr1H0Jg0WHBZyrOgzp/R8+DUKaD3a7L4Gi60/3jeY3SnZD5aJUt1OMx+D8NT4Z/i/&#10;vdIKPobw9yX8ADl9AAAA//8DAFBLAQItABQABgAIAAAAIQDb4fbL7gAAAIUBAAATAAAAAAAAAAAA&#10;AAAAAAAAAABbQ29udGVudF9UeXBlc10ueG1sUEsBAi0AFAAGAAgAAAAhAFr0LFu/AAAAFQEAAAsA&#10;AAAAAAAAAAAAAAAAHwEAAF9yZWxzLy5yZWxzUEsBAi0AFAAGAAgAAAAhAA8whB7EAAAA2wAAAA8A&#10;AAAAAAAAAAAAAAAABwIAAGRycy9kb3ducmV2LnhtbFBLBQYAAAAAAwADALcAAAD4AgAAAAA=&#10;" filled="f" stroked="f">
                  <v:textbox inset="2mm,2mm,2mm,2mm">
                    <w:txbxContent>
                      <w:p w14:paraId="62B7D72D" w14:textId="77777777" w:rsidR="00367FA0" w:rsidRPr="00F214AA" w:rsidRDefault="00367FA0" w:rsidP="00367FA0">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Family Tax Benefit</w:t>
                        </w:r>
                      </w:p>
                    </w:txbxContent>
                  </v:textbox>
                </v:shape>
                <v:shape id="Graphic 99" o:spid="_x0000_s1242" type="#_x0000_t75" alt="Stuffed Toy outline" style="position:absolute;left:14192;top:1333;width:4470;height:443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HEPcwQAAANsAAAAPAAAAZHJzL2Rvd25yZXYueG1sRI9Bi8Iw&#10;FITvC/6H8ARva6oH0WoUEQXxZnXvb5tnU2xeahNr/fdGEDwOM/MNs1h1thItNb50rGA0TEAQ506X&#10;XCg4n3a/UxA+IGusHJOCJ3lYLXs/C0y1e/CR2iwUIkLYp6jAhFCnUvrckEU/dDVx9C6usRiibAqp&#10;G3xEuK3kOEkm0mLJccFgTRtD+TW7WwWn+/92VGaT8d/uZg7r/cFv29tUqUG/W89BBOrCN/xp77WC&#10;2QzeX+IPkMsXAAAA//8DAFBLAQItABQABgAIAAAAIQDb4fbL7gAAAIUBAAATAAAAAAAAAAAAAAAA&#10;AAAAAABbQ29udGVudF9UeXBlc10ueG1sUEsBAi0AFAAGAAgAAAAhAFr0LFu/AAAAFQEAAAsAAAAA&#10;AAAAAAAAAAAAHwEAAF9yZWxzLy5yZWxzUEsBAi0AFAAGAAgAAAAhAAEcQ9zBAAAA2wAAAA8AAAAA&#10;AAAAAAAAAAAABwIAAGRycy9kb3ducmV2LnhtbFBLBQYAAAAAAwADALcAAAD1AgAAAAA=&#10;">
                  <v:imagedata r:id="rId28" o:title="Stuffed Toy outline"/>
                </v:shape>
                <v:shape id="Graphic 100" o:spid="_x0000_s1243" type="#_x0000_t75" alt="Money outline" style="position:absolute;left:2762;top:285;width:4051;height:537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ihYCxQAAANwAAAAPAAAAZHJzL2Rvd25yZXYueG1sRI9NSwMx&#10;EIbvQv9DmII3m1i1LWvTUgqCgoK20l6Hzbi7uJksSdxd/fXOQfA2w7wfz6y3o29VTzE1gS1czwwo&#10;4jK4hisL78eHqxWolJEdtoHJwjcl2G4mF2ssXBj4jfpDrpSEcCrQQp1zV2idypo8plnoiOX2EaLH&#10;LGustIs4SLhv9dyYhfbYsDTU2NG+pvLz8OWl5MfEl/PwvLy9mz8dh9fFTb88na29nI67e1CZxvwv&#10;/nM/OsE3gi/PyAR68wsAAP//AwBQSwECLQAUAAYACAAAACEA2+H2y+4AAACFAQAAEwAAAAAAAAAA&#10;AAAAAAAAAAAAW0NvbnRlbnRfVHlwZXNdLnhtbFBLAQItABQABgAIAAAAIQBa9CxbvwAAABUBAAAL&#10;AAAAAAAAAAAAAAAAAB8BAABfcmVscy8ucmVsc1BLAQItABQABgAIAAAAIQA6ihYCxQAAANwAAAAP&#10;AAAAAAAAAAAAAAAAAAcCAABkcnMvZG93bnJldi54bWxQSwUGAAAAAAMAAwC3AAAA+QIAAAAA&#10;">
                  <v:imagedata r:id="rId29" o:title="Money outline"/>
                </v:shape>
                <v:shape id="Text Box 101" o:spid="_x0000_s1244" type="#_x0000_t202" style="position:absolute;left:6858;top:1333;width:6013;height:415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3JtzwwAAANwAAAAPAAAAZHJzL2Rvd25yZXYueG1sRE9NawIx&#10;EL0X/A9hhF6KJpbSymqUIgh72Iu2FHobNuNmcTPZJnHd/vumIHibx/uc9XZ0nRgoxNazhsVcgSCu&#10;vWm50fD5sZ8tQcSEbLDzTBp+KcJ2M3lYY2H8lQ80HFMjcgjHAjXYlPpCylhbchjnvifO3MkHhynD&#10;0EgT8JrDXSeflXqVDlvODRZ72lmqz8eL0zB8lS/mMNgUnnZVqcpz9fP2XWn9OB3fVyASjekuvrlL&#10;k+erBfw/ky+Qmz8AAAD//wMAUEsBAi0AFAAGAAgAAAAhANvh9svuAAAAhQEAABMAAAAAAAAAAAAA&#10;AAAAAAAAAFtDb250ZW50X1R5cGVzXS54bWxQSwECLQAUAAYACAAAACEAWvQsW78AAAAVAQAACwAA&#10;AAAAAAAAAAAAAAAfAQAAX3JlbHMvLnJlbHNQSwECLQAUAAYACAAAACEAw9ybc8MAAADcAAAADwAA&#10;AAAAAAAAAAAAAAAHAgAAZHJzL2Rvd25yZXYueG1sUEsFBgAAAAADAAMAtwAAAPcCAAAAAA==&#10;" filled="f" stroked="f" strokeweight=".5pt">
                  <v:textbox>
                    <w:txbxContent>
                      <w:p w14:paraId="02222417" w14:textId="77777777" w:rsidR="00367FA0" w:rsidRPr="00C21B9E" w:rsidRDefault="00367FA0" w:rsidP="00367FA0">
                        <w:pPr>
                          <w:rPr>
                            <w:rFonts w:ascii="Yu Gothic UI Semibold" w:eastAsia="Yu Gothic UI Semibold" w:hAnsi="Yu Gothic UI Semibold"/>
                            <w:color w:val="00B050"/>
                            <w:sz w:val="30"/>
                            <w:szCs w:val="30"/>
                          </w:rPr>
                        </w:pPr>
                        <w:r w:rsidRPr="00C21B9E">
                          <w:rPr>
                            <w:rFonts w:ascii="Yu Gothic UI Semibold" w:eastAsia="Yu Gothic UI Semibold" w:hAnsi="Yu Gothic UI Semibold"/>
                            <w:color w:val="00B050"/>
                            <w:sz w:val="30"/>
                            <w:szCs w:val="30"/>
                            <w:highlight w:val="yellow"/>
                          </w:rPr>
                          <w:t>25%</w:t>
                        </w:r>
                      </w:p>
                    </w:txbxContent>
                  </v:textbox>
                </v:shape>
                <v:shape id="Text Box 102" o:spid="_x0000_s1245" type="#_x0000_t202" style="position:absolute;left:18383;top:1524;width:5378;height:393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DgUEwwAAANwAAAAPAAAAZHJzL2Rvd25yZXYueG1sRE9NawIx&#10;EL0X/A9hhF6KJpXSymqUIhT2sBdtKfQ2bMbN4mayTdJ1/femIHibx/uc9XZ0nRgoxNazhue5AkFc&#10;e9Nyo+Hr82O2BBETssHOM2m4UITtZvKwxsL4M+9pOKRG5BCOBWqwKfWFlLG25DDOfU+cuaMPDlOG&#10;oZEm4DmHu04ulHqVDlvODRZ72lmqT4c/p2H4Ll/MfrApPO2qUpWn6vftp9L6cTq+r0AkGtNdfHOX&#10;Js9XC/h/Jl8gN1cAAAD//wMAUEsBAi0AFAAGAAgAAAAhANvh9svuAAAAhQEAABMAAAAAAAAAAAAA&#10;AAAAAAAAAFtDb250ZW50X1R5cGVzXS54bWxQSwECLQAUAAYACAAAACEAWvQsW78AAAAVAQAACwAA&#10;AAAAAAAAAAAAAAAfAQAAX3JlbHMvLnJlbHNQSwECLQAUAAYACAAAACEAMw4FBMMAAADcAAAADwAA&#10;AAAAAAAAAAAAAAAHAgAAZHJzL2Rvd25yZXYueG1sUEsFBgAAAAADAAMAtwAAAPcCAAAAAA==&#10;" filled="f" stroked="f" strokeweight=".5pt">
                  <v:textbox>
                    <w:txbxContent>
                      <w:p w14:paraId="15405728" w14:textId="77777777" w:rsidR="00367FA0" w:rsidRPr="00E8118D" w:rsidRDefault="00367FA0" w:rsidP="00367FA0">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v:textbox>
                </v:shape>
                <v:shape id="Text Box 103" o:spid="_x0000_s1246" type="#_x0000_t202" style="position:absolute;left:28765;top:1333;width:5334;height:433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QqCfwwAAANwAAAAPAAAAZHJzL2Rvd25yZXYueG1sRE9NawIx&#10;EL0X+h/CFLwUTWpLldUoRRD2sBdtKXgbNuNmcTPZJum6/vumUOhtHu9z1tvRdWKgEFvPGp5mCgRx&#10;7U3LjYaP9/10CSImZIOdZ9Jwowjbzf3dGgvjr3yg4ZgakUM4FqjBptQXUsbaksM48z1x5s4+OEwZ&#10;hkaagNcc7jo5V+pVOmw5N1jsaWepvhy/nYbhs3wxh8Gm8LirSlVeqq/FqdJ68jC+rUAkGtO/+M9d&#10;mjxfPcPvM/kCufkBAAD//wMAUEsBAi0AFAAGAAgAAAAhANvh9svuAAAAhQEAABMAAAAAAAAAAAAA&#10;AAAAAAAAAFtDb250ZW50X1R5cGVzXS54bWxQSwECLQAUAAYACAAAACEAWvQsW78AAAAVAQAACwAA&#10;AAAAAAAAAAAAAAAfAQAAX3JlbHMvLnJlbHNQSwECLQAUAAYACAAAACEAXEKgn8MAAADcAAAADwAA&#10;AAAAAAAAAAAAAAAHAgAAZHJzL2Rvd25yZXYueG1sUEsFBgAAAAADAAMAtwAAAPcCAAAAAA==&#10;" filled="f" stroked="f" strokeweight=".5pt">
                  <v:textbox>
                    <w:txbxContent>
                      <w:p w14:paraId="516D471A" w14:textId="77777777" w:rsidR="00367FA0" w:rsidRPr="00427E2B" w:rsidRDefault="00367FA0" w:rsidP="00367FA0">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v:textbox>
                </v:shape>
                <v:shape id="Graphic 104" o:spid="_x0000_s1247" type="#_x0000_t75" alt="Piggy Bank outline" style="position:absolute;left:23907;top:666;width:4763;height:506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JTmvvwAAANwAAAAPAAAAZHJzL2Rvd25yZXYueG1sRE9Ni8Iw&#10;EL0L+x/CLHiziYtI6RpFZAXFk1XwOjSzbbGZlCRq/febBcHbPN7nLFaD7cSdfGgda5hmCgRx5UzL&#10;tYbzaTvJQYSIbLBzTBqeFGC1/BgtsDDuwUe6l7EWKYRDgRqaGPtCylA1ZDFkridO3K/zFmOCvpbG&#10;4yOF205+KTWXFltODQ32tGmoupY3q8Fcboc63/sNnw4/T38tVW63Suvx57D+BhFpiG/xy70zab6a&#10;wf8z6QK5/AMAAP//AwBQSwECLQAUAAYACAAAACEA2+H2y+4AAACFAQAAEwAAAAAAAAAAAAAAAAAA&#10;AAAAW0NvbnRlbnRfVHlwZXNdLnhtbFBLAQItABQABgAIAAAAIQBa9CxbvwAAABUBAAALAAAAAAAA&#10;AAAAAAAAAB8BAABfcmVscy8ucmVsc1BLAQItABQABgAIAAAAIQDGJTmvvwAAANwAAAAPAAAAAAAA&#10;AAAAAAAAAAcCAABkcnMvZG93bnJldi54bWxQSwUGAAAAAAMAAwC3AAAA8wIAAAAA&#10;">
                  <v:imagedata r:id="rId31" o:title="Piggy Bank outline"/>
                </v:shape>
                <v:shape id="Graphic 105" o:spid="_x0000_s1248" type="#_x0000_t75" alt="Home outline" style="position:absolute;left:13906;top:8001;width:5067;height:485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P9ptvQAAANwAAAAPAAAAZHJzL2Rvd25yZXYueG1sRE/NCsIw&#10;DL4LvkOJ4E07BUWmVUQY7KhTEG9hjdtwTcda53x7Kwje8vH9ZrPrTS06al1lWcFsGoEgzq2uuFBw&#10;OSeTFQjnkTXWlknBmxzstsPBBmNtX3yiLvOFCCHsYlRQet/EUrq8JINuahviwN1ta9AH2BZSt/gK&#10;4aaW8yhaSoMVh4YSGzqUlD+yp1Gga5MeO33snqdrnt6yS7Kv7olS41G/X4Pw1Pu/+OdOdZgfLeD7&#10;TLhAbj8AAAD//wMAUEsBAi0AFAAGAAgAAAAhANvh9svuAAAAhQEAABMAAAAAAAAAAAAAAAAAAAAA&#10;AFtDb250ZW50X1R5cGVzXS54bWxQSwECLQAUAAYACAAAACEAWvQsW78AAAAVAQAACwAAAAAAAAAA&#10;AAAAAAAfAQAAX3JlbHMvLnJlbHNQSwECLQAUAAYACAAAACEAvT/abb0AAADcAAAADwAAAAAAAAAA&#10;AAAAAAAHAgAAZHJzL2Rvd25yZXYueG1sUEsFBgAAAAADAAMAtwAAAPECAAAAAA==&#10;">
                  <v:imagedata r:id="rId30" o:title="Home outline"/>
                </v:shape>
                <v:shape id="Text Box 106" o:spid="_x0000_s1249" type="#_x0000_t202" style="position:absolute;left:18288;top:8382;width:6870;height:49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NQMHwwAAANwAAAAPAAAAZHJzL2Rvd25yZXYueG1sRE9NawIx&#10;EL0X/A9hhF6KJpZiZTVKEQp72Iu2FHobNuNmcTPZJnHd/vtGEHqbx/uczW50nRgoxNazhsVcgSCu&#10;vWm50fD58T5bgYgJ2WDnmTT8UoTddvKwwcL4Kx9oOKZG5BCOBWqwKfWFlLG25DDOfU+cuZMPDlOG&#10;oZEm4DWHu04+K7WUDlvODRZ72luqz8eL0zB8lS/mMNgUnvZVqcpz9fP6XWn9OB3f1iASjelffHeX&#10;Js9XS7g9ky+Q2z8AAAD//wMAUEsBAi0AFAAGAAgAAAAhANvh9svuAAAAhQEAABMAAAAAAAAAAAAA&#10;AAAAAAAAAFtDb250ZW50X1R5cGVzXS54bWxQSwECLQAUAAYACAAAACEAWvQsW78AAAAVAQAACwAA&#10;AAAAAAAAAAAAAAAfAQAAX3JlbHMvLnJlbHNQSwECLQAUAAYACAAAACEATDUDB8MAAADcAAAADwAA&#10;AAAAAAAAAAAAAAAHAgAAZHJzL2Rvd25yZXYueG1sUEsFBgAAAAADAAMAtwAAAPcCAAAAAA==&#10;" filled="f" stroked="f" strokeweight=".5pt">
                  <v:textbox>
                    <w:txbxContent>
                      <w:p w14:paraId="0459C631" w14:textId="77777777" w:rsidR="00367FA0" w:rsidRPr="00427E2B" w:rsidRDefault="00367FA0" w:rsidP="00367FA0">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v:textbox>
                </v:shape>
                <v:shape id="Google Shape;37;p1" o:spid="_x0000_s1250" type="#_x0000_t202" style="position:absolute;left:13239;top:12477;width:9636;height:43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RXRIwwAAANwAAAAPAAAAZHJzL2Rvd25yZXYueG1sRE9Na8JA&#10;EL0L/Q/LFHozm1YwErNKKagtViRp8TxkxySYnQ3ZrUZ/fbdQ8DaP9znZcjCtOFPvGssKnqMYBHFp&#10;dcOVgu+v1XgGwnlkja1lUnAlB8vFwyjDVNsL53QufCVCCLsUFdTed6mUrqzJoItsRxy4o+0N+gD7&#10;SuoeLyHctPIljqfSYMOhocaO3moqT8WPUUAfyXa3maw+/eG2xepG+X6yzpV6ehxe5yA8Df4u/ne/&#10;6zA/TuDvmXCBXPwCAAD//wMAUEsBAi0AFAAGAAgAAAAhANvh9svuAAAAhQEAABMAAAAAAAAAAAAA&#10;AAAAAAAAAFtDb250ZW50X1R5cGVzXS54bWxQSwECLQAUAAYACAAAACEAWvQsW78AAAAVAQAACwAA&#10;AAAAAAAAAAAAAAAfAQAAX3JlbHMvLnJlbHNQSwECLQAUAAYACAAAACEAuEV0SMMAAADcAAAADwAA&#10;AAAAAAAAAAAAAAAHAgAAZHJzL2Rvd25yZXYueG1sUEsFBgAAAAADAAMAtwAAAPcCAAAAAA==&#10;" filled="f" stroked="f">
                  <v:textbox inset="2mm,2mm,2mm,2mm">
                    <w:txbxContent>
                      <w:p w14:paraId="570DA611" w14:textId="77777777" w:rsidR="00367FA0" w:rsidRPr="00F214AA" w:rsidRDefault="00367FA0" w:rsidP="00367FA0">
                        <w:pP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Commonwealth Rent Assistance</w:t>
                        </w:r>
                      </w:p>
                    </w:txbxContent>
                  </v:textbox>
                </v:shape>
                <v:roundrect id="Rectangle: Rounded Corners 108" o:spid="_x0000_s1251" style="position:absolute;width:35528;height:17430;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p/JlxAAAANwAAAAPAAAAZHJzL2Rvd25yZXYueG1sRI9BawIx&#10;EIXvBf9DmEIvpSZWKGU1ShULvdmuheJt2Iy7i8lk2URd/71zEHqb4b1575v5cghenalPbWQLk7EB&#10;RVxF13Jt4Xf3+fIOKmVkhz4yWbhSguVi9DDHwsUL/9C5zLWSEE4FWmhy7gqtU9VQwDSOHbFoh9gH&#10;zLL2tXY9XiQ8eP1qzJsO2LI0NNjRuqHqWJ6CBeMng1+557/vjd+6aQjldL8prX16HD5moDIN+d98&#10;v/5ygm+EVp6RCfTiBgAA//8DAFBLAQItABQABgAIAAAAIQDb4fbL7gAAAIUBAAATAAAAAAAAAAAA&#10;AAAAAAAAAABbQ29udGVudF9UeXBlc10ueG1sUEsBAi0AFAAGAAgAAAAhAFr0LFu/AAAAFQEAAAsA&#10;AAAAAAAAAAAAAAAAHwEAAF9yZWxzLy5yZWxzUEsBAi0AFAAGAAgAAAAhAAWn8mXEAAAA3AAAAA8A&#10;AAAAAAAAAAAAAAAABwIAAGRycy9kb3ducmV2LnhtbFBLBQYAAAAAAwADALcAAAD4AgAAAAA=&#10;" filled="f" strokecolor="#00b050" strokeweight="2.25pt">
                  <v:textbox inset="1mm,,1mm,0"/>
                </v:roundrect>
                <w10:wrap anchorx="margin"/>
              </v:group>
            </w:pict>
          </mc:Fallback>
        </mc:AlternateContent>
      </w:r>
    </w:p>
    <w:p w14:paraId="73ED82CC" w14:textId="77777777" w:rsidR="00367FA0" w:rsidRDefault="00367FA0" w:rsidP="00367FA0">
      <w:pPr>
        <w:pStyle w:val="BodyText"/>
        <w:rPr>
          <w:b/>
          <w:bCs/>
          <w:color w:val="FF0000"/>
        </w:rPr>
      </w:pPr>
    </w:p>
    <w:p w14:paraId="79BFB66E" w14:textId="77777777" w:rsidR="00367FA0" w:rsidRDefault="00367FA0" w:rsidP="00367FA0">
      <w:pPr>
        <w:pStyle w:val="BodyText"/>
        <w:rPr>
          <w:b/>
          <w:bCs/>
          <w:color w:val="FF0000"/>
        </w:rPr>
      </w:pPr>
    </w:p>
    <w:p w14:paraId="4AC69092" w14:textId="77777777" w:rsidR="00367FA0" w:rsidRDefault="00367FA0" w:rsidP="00367FA0">
      <w:pPr>
        <w:pStyle w:val="BodyText"/>
        <w:rPr>
          <w:b/>
          <w:bCs/>
          <w:color w:val="FF0000"/>
        </w:rPr>
      </w:pPr>
    </w:p>
    <w:p w14:paraId="3EA51F8F" w14:textId="77777777" w:rsidR="00367FA0" w:rsidRDefault="00367FA0" w:rsidP="00367FA0">
      <w:pPr>
        <w:pStyle w:val="BodyText"/>
        <w:rPr>
          <w:b/>
          <w:bCs/>
          <w:color w:val="FF0000"/>
        </w:rPr>
      </w:pPr>
    </w:p>
    <w:p w14:paraId="5FB887B7" w14:textId="77777777" w:rsidR="00367FA0" w:rsidRDefault="00367FA0" w:rsidP="00367FA0">
      <w:pPr>
        <w:pStyle w:val="BodyText"/>
        <w:rPr>
          <w:b/>
          <w:bCs/>
          <w:color w:val="FF0000"/>
        </w:rPr>
      </w:pPr>
    </w:p>
    <w:p w14:paraId="453B5E5B" w14:textId="77777777" w:rsidR="00367FA0" w:rsidRDefault="00367FA0" w:rsidP="00367FA0">
      <w:pPr>
        <w:pStyle w:val="BodyText"/>
        <w:rPr>
          <w:b/>
          <w:bCs/>
          <w:color w:val="FF0000"/>
        </w:rPr>
      </w:pPr>
      <w:r>
        <w:rPr>
          <w:b/>
          <w:bCs/>
          <w:noProof/>
          <w:color w:val="FF0000"/>
        </w:rPr>
        <mc:AlternateContent>
          <mc:Choice Requires="wps">
            <w:drawing>
              <wp:anchor distT="0" distB="0" distL="114300" distR="114300" simplePos="0" relativeHeight="251695105" behindDoc="0" locked="0" layoutInCell="1" allowOverlap="1" wp14:anchorId="06D11152" wp14:editId="799A2A4E">
                <wp:simplePos x="0" y="0"/>
                <wp:positionH relativeFrom="column">
                  <wp:posOffset>2162175</wp:posOffset>
                </wp:positionH>
                <wp:positionV relativeFrom="paragraph">
                  <wp:posOffset>71755</wp:posOffset>
                </wp:positionV>
                <wp:extent cx="224790" cy="198120"/>
                <wp:effectExtent l="0" t="5715" r="0" b="0"/>
                <wp:wrapNone/>
                <wp:docPr id="109" name="Arrow: Right 109"/>
                <wp:cNvGraphicFramePr/>
                <a:graphic xmlns:a="http://schemas.openxmlformats.org/drawingml/2006/main">
                  <a:graphicData uri="http://schemas.microsoft.com/office/word/2010/wordprocessingShape">
                    <wps:wsp>
                      <wps:cNvSpPr/>
                      <wps:spPr>
                        <a:xfrm rot="5400000">
                          <a:off x="0" y="0"/>
                          <a:ext cx="224790" cy="198120"/>
                        </a:xfrm>
                        <a:prstGeom prst="rightArrow">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4E07CE7" id="Arrow: Right 109" o:spid="_x0000_s1026" type="#_x0000_t13" style="position:absolute;margin-left:170.25pt;margin-top:5.65pt;width:17.7pt;height:15.6pt;rotation:90;z-index:25169510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cPeFhgIAAHEFAAAOAAAAZHJzL2Uyb0RvYy54bWysVE1v2zAMvQ/YfxB0Xx1n/QzqFEGLDgOK&#10;tlg79KzKUixAFjVKiZP9+lHyR7uuuwzzwZBE8pF8euL5xa61bKswGHAVLw9mnCknoTZuXfHvj9ef&#10;TjkLUbhaWHCq4nsV+MXy44fzzi/UHBqwtUJGIC4sOl/xJka/KIogG9WKcABeOTJqwFZE2uK6qFF0&#10;hN7aYj6bHRcdYO0RpAqBTq96I19mfK2VjHdaBxWZrTjVFvMf8/85/YvluVisUfjGyKEM8Q9VtMI4&#10;SjpBXYko2AbNH1CtkQgBdDyQ0BagtZEq90DdlLM33Tw0wqvcC5ET/ERT+H+w8nb74O+RaOh8WARa&#10;pi52GluGQGwdHc7Sl3ujatkuU7efqFO7yCQdzueHJ2dEsCRTeXZazjO1RQ+VID2G+EVBy9Ki4mjW&#10;TVwhQpehxfYmRCqCAkbHFBTAmvraWJs3SRPq0iLbCrpNIaVycZ5ukKJ+87Qu+TtIkb05nRQvHeZV&#10;3FuV/Kz7pjQzdeoiF5PF9zZR2ZsaUas+/1HmZcg+lpZryYAJWVP+CXsAGD1fN1EOTQz+KVRl7U7B&#10;/QX8pbC+hikiZwYXp+DWOMD3OrNxytz7jyT11CSWnqHe32OvBbre4OW1oQu8ESHeC6SnQof0/OMd&#10;/bSFruIwrDhrAH++d578ScFk5ayjp1fx8GMjUHFmvzrS9ufjpDgW8+bw6IS0xPC15Tlv6NRt2ksg&#10;LZS5srxMvtGOS43QPtGEWKWMZBJOUt6Ky4jj5jL244BmjFSrVXajt+lFvHEPXibwxGiS5ePuSaAf&#10;FBxJ+rcwPlGxeCPh3jdFOlhtImiT9f3C6cA1vessmmEGpcHxep+9Xibl8hcAAAD//wMAUEsDBBQA&#10;BgAIAAAAIQCpzL/b4AAAAAgBAAAPAAAAZHJzL2Rvd25yZXYueG1sTI8xT8MwFIR3JP6D9ZBYUOuQ&#10;RIGGOBUCihgYoGXp5sYmCdjPke227r/nMcF4utPdd80yWcMO2ofRoYDreQZMY+fUiL2Aj81qdgss&#10;RIlKGodawEkHWLbnZ42slTviuz6sY8+oBEMtBQwxTjXnoRu0lWHuJo3kfTpvZSTpe668PFK5NTzP&#10;sopbOSItDHLSD4Puvtd7K+Cxek09rk69eemu/Fd62j6/LbZCXF6k+ztgUaf4F4ZffEKHlph2bo8q&#10;MCOgKPOKogIWOTDyi5uCruwElGUFvG34/wPtDwAAAP//AwBQSwECLQAUAAYACAAAACEAtoM4kv4A&#10;AADhAQAAEwAAAAAAAAAAAAAAAAAAAAAAW0NvbnRlbnRfVHlwZXNdLnhtbFBLAQItABQABgAIAAAA&#10;IQA4/SH/1gAAAJQBAAALAAAAAAAAAAAAAAAAAC8BAABfcmVscy8ucmVsc1BLAQItABQABgAIAAAA&#10;IQDmcPeFhgIAAHEFAAAOAAAAAAAAAAAAAAAAAC4CAABkcnMvZTJvRG9jLnhtbFBLAQItABQABgAI&#10;AAAAIQCpzL/b4AAAAAgBAAAPAAAAAAAAAAAAAAAAAOAEAABkcnMvZG93bnJldi54bWxQSwUGAAAA&#10;AAQABADzAAAA7QUAAAAA&#10;" adj="12081" fillcolor="#035dd3 [3205]" stroked="f" strokeweight="2pt">
                <v:textbox inset="1mm,,1mm,0"/>
              </v:shape>
            </w:pict>
          </mc:Fallback>
        </mc:AlternateContent>
      </w:r>
    </w:p>
    <w:p w14:paraId="119FB1F6" w14:textId="77777777" w:rsidR="00367FA0" w:rsidRDefault="00367FA0" w:rsidP="00367FA0">
      <w:pPr>
        <w:pStyle w:val="BodyText"/>
        <w:rPr>
          <w:b/>
          <w:bCs/>
          <w:color w:val="FF0000"/>
        </w:rPr>
      </w:pPr>
      <w:r>
        <w:rPr>
          <w:noProof/>
        </w:rPr>
        <mc:AlternateContent>
          <mc:Choice Requires="wps">
            <w:drawing>
              <wp:anchor distT="0" distB="0" distL="114300" distR="114300" simplePos="0" relativeHeight="251704321" behindDoc="0" locked="0" layoutInCell="1" allowOverlap="1" wp14:anchorId="0AFF094B" wp14:editId="7514386B">
                <wp:simplePos x="0" y="0"/>
                <wp:positionH relativeFrom="column">
                  <wp:posOffset>3583940</wp:posOffset>
                </wp:positionH>
                <wp:positionV relativeFrom="paragraph">
                  <wp:posOffset>17145</wp:posOffset>
                </wp:positionV>
                <wp:extent cx="1325880" cy="666750"/>
                <wp:effectExtent l="0" t="0" r="0" b="0"/>
                <wp:wrapNone/>
                <wp:docPr id="110" name="Text Box 110"/>
                <wp:cNvGraphicFramePr/>
                <a:graphic xmlns:a="http://schemas.openxmlformats.org/drawingml/2006/main">
                  <a:graphicData uri="http://schemas.microsoft.com/office/word/2010/wordprocessingShape">
                    <wps:wsp>
                      <wps:cNvSpPr txBox="1"/>
                      <wps:spPr>
                        <a:xfrm>
                          <a:off x="0" y="0"/>
                          <a:ext cx="1325880" cy="666750"/>
                        </a:xfrm>
                        <a:prstGeom prst="rect">
                          <a:avLst/>
                        </a:prstGeom>
                        <a:noFill/>
                        <a:ln w="6350">
                          <a:noFill/>
                        </a:ln>
                      </wps:spPr>
                      <wps:txbx>
                        <w:txbxContent>
                          <w:p w14:paraId="01FD4FE3" w14:textId="77777777" w:rsidR="00367FA0" w:rsidRPr="00C21B9E" w:rsidRDefault="00367FA0" w:rsidP="00367FA0">
                            <w:pPr>
                              <w:spacing w:after="0"/>
                              <w:jc w:val="center"/>
                              <w:rPr>
                                <w:rFonts w:ascii="Arial Nova Light" w:eastAsia="HELVETICA NEUE LIGHT" w:hAnsi="Arial Nova Light" w:cs="HELVETICA NEUE LIGHT"/>
                                <w:b/>
                                <w:bCs/>
                                <w:color w:val="00B050"/>
                                <w:szCs w:val="20"/>
                              </w:rPr>
                            </w:pPr>
                            <w:r w:rsidRPr="00C21B9E">
                              <w:rPr>
                                <w:rFonts w:ascii="Arial Nova Light" w:eastAsia="HELVETICA NEUE LIGHT" w:hAnsi="Arial Nova Light" w:cs="HELVETICA NEUE LIGHT"/>
                                <w:b/>
                                <w:bCs/>
                                <w:color w:val="00B050"/>
                                <w:szCs w:val="20"/>
                              </w:rPr>
                              <w:t xml:space="preserve">TOTAL AMOUNT YOU PAY IS </w:t>
                            </w:r>
                          </w:p>
                          <w:p w14:paraId="6DEE7581" w14:textId="77777777" w:rsidR="00367FA0" w:rsidRPr="00C21B9E" w:rsidRDefault="00367FA0" w:rsidP="00367FA0">
                            <w:pPr>
                              <w:spacing w:after="0"/>
                              <w:jc w:val="center"/>
                              <w:rPr>
                                <w:rFonts w:ascii="Arial Nova Light" w:eastAsia="HELVETICA NEUE LIGHT" w:hAnsi="Arial Nova Light" w:cs="HELVETICA NEUE LIGHT"/>
                                <w:b/>
                                <w:bCs/>
                                <w:color w:val="00B050"/>
                                <w:szCs w:val="20"/>
                              </w:rPr>
                            </w:pPr>
                            <w:r w:rsidRPr="00C21B9E">
                              <w:rPr>
                                <w:rFonts w:ascii="Arial Nova Light" w:eastAsia="HELVETICA NEUE LIGHT" w:hAnsi="Arial Nova Light" w:cs="HELVETICA NEUE LIGHT"/>
                                <w:b/>
                                <w:bCs/>
                                <w:color w:val="00B050"/>
                                <w:szCs w:val="20"/>
                              </w:rPr>
                              <w:t xml:space="preserve">$XXX </w:t>
                            </w:r>
                          </w:p>
                          <w:p w14:paraId="701EBEFD" w14:textId="77777777" w:rsidR="00367FA0" w:rsidRDefault="00367FA0" w:rsidP="00367FA0">
                            <w:pPr>
                              <w:spacing w:before="0" w:after="0"/>
                              <w:jc w:val="center"/>
                              <w:rPr>
                                <w:rFonts w:ascii="Arial Nova Light" w:eastAsia="HELVETICA NEUE LIGHT" w:hAnsi="Arial Nova Light" w:cs="HELVETICA NEUE LIGHT"/>
                                <w:sz w:val="16"/>
                                <w:szCs w:val="16"/>
                              </w:rPr>
                            </w:pPr>
                          </w:p>
                          <w:p w14:paraId="6691DAAE" w14:textId="77777777" w:rsidR="00367FA0" w:rsidRPr="00AD3A9A" w:rsidRDefault="00367FA0" w:rsidP="00367FA0">
                            <w:pPr>
                              <w:spacing w:before="120"/>
                              <w:jc w:val="center"/>
                              <w:rPr>
                                <w:rFonts w:ascii="helev" w:hAnsi="helev" w:cstheme="minorHAnsi"/>
                                <w:sz w:val="16"/>
                                <w:szCs w:val="16"/>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0AFF094B" id="Text Box 110" o:spid="_x0000_s1252" type="#_x0000_t202" style="position:absolute;margin-left:282.2pt;margin-top:1.35pt;width:104.4pt;height:52.5pt;z-index:251704321;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HMVoGgIAADUEAAAOAAAAZHJzL2Uyb0RvYy54bWysU01vGyEQvVfqf0Dc47Ud23FXXkduIleV&#10;rCSSU+WMWfAisQwF7F3313dg/dW0pyoXGJhhPt57zO7bWpO9cF6BKeig16dEGA6lMtuC/nhd3kwp&#10;8YGZkmkwoqAH4en9/POnWWNzMYQKdCkcwSTG540taBWCzbPM80rUzPfACoNOCa5mAY9um5WONZi9&#10;1tmw359kDbjSOuDCe7x97Jx0nvJLKXh4ltKLQHRBsbeQVpfWTVyz+YzlW8dspfixDfYfXdRMGSx6&#10;TvXIAiM7p/5KVSvuwIMMPQ51BlIqLtIMOM2g/26adcWsSLMgON6eYfIfl5Y/7df2xZHQfoUWCYyA&#10;NNbnHi/jPK10ddyxU4J+hPBwhk20gfD46HY4nk7RxdE3mUzuxgnX7PLaOh++CahJNArqkJaEFtuv&#10;fMCKGHoKicUMLJXWiRptSINJbzHlHx58oQ0+vPQardBuWqJKbKk/PU2ygfKAAzrouPeWLxV2sWI+&#10;vDCHZGPjKODwjIvUgNXgaFFSgfv1r/sYjxygl5IGxVNQ/3PHnKBEfzfIzpfBaBTVlg6j8d0QD+7a&#10;s7n2mF39AKjPAX4Vy5MZ44M+mdJB/YY6X8Sq6GKGY+2ChpP5EDpJ4z/hYrFIQagvy8LKrC2PqSN6&#10;EePX9o05eyQiIIVPcJIZy9/x0cV2uC92AaRKZEWkO1SPBKA2E4fHfxTFf31OUZffPv8NAAD//wMA&#10;UEsDBBQABgAIAAAAIQDdwAa14QAAAAkBAAAPAAAAZHJzL2Rvd25yZXYueG1sTI/BTsMwEETvSPyD&#10;tUjcqENo6yrEqapIFRKCQ0sv3DbxNomI7RC7beDrWU5wXM3TzNt8PdlenGkMnXca7mcJCHK1N51r&#10;NBzetncrECGiM9h7Rxq+KMC6uL7KMTP+4nZ03sdGcIkLGWpoYxwyKUPdksUw8wM5zo5+tBj5HBtp&#10;Rrxwue1lmiRLabFzvNDiQGVL9cf+ZDU8l9tX3FWpXX335dPLcTN8Ht4XWt/eTJtHEJGm+AfDrz6r&#10;Q8FOlT85E0SvYbGczxnVkCoQnCv1kIKoGEyUAlnk8v8HxQ8AAAD//wMAUEsBAi0AFAAGAAgAAAAh&#10;ALaDOJL+AAAA4QEAABMAAAAAAAAAAAAAAAAAAAAAAFtDb250ZW50X1R5cGVzXS54bWxQSwECLQAU&#10;AAYACAAAACEAOP0h/9YAAACUAQAACwAAAAAAAAAAAAAAAAAvAQAAX3JlbHMvLnJlbHNQSwECLQAU&#10;AAYACAAAACEAtxzFaBoCAAA1BAAADgAAAAAAAAAAAAAAAAAuAgAAZHJzL2Uyb0RvYy54bWxQSwEC&#10;LQAUAAYACAAAACEA3cAGteEAAAAJAQAADwAAAAAAAAAAAAAAAAB0BAAAZHJzL2Rvd25yZXYueG1s&#10;UEsFBgAAAAAEAAQA8wAAAIIFAAAAAA==&#10;" filled="f" stroked="f" strokeweight=".5pt">
                <v:textbox>
                  <w:txbxContent>
                    <w:p w14:paraId="01FD4FE3" w14:textId="77777777" w:rsidR="00367FA0" w:rsidRPr="00C21B9E" w:rsidRDefault="00367FA0" w:rsidP="00367FA0">
                      <w:pPr>
                        <w:spacing w:after="0"/>
                        <w:jc w:val="center"/>
                        <w:rPr>
                          <w:rFonts w:ascii="Arial Nova Light" w:eastAsia="HELVETICA NEUE LIGHT" w:hAnsi="Arial Nova Light" w:cs="HELVETICA NEUE LIGHT"/>
                          <w:b/>
                          <w:bCs/>
                          <w:color w:val="00B050"/>
                          <w:szCs w:val="20"/>
                        </w:rPr>
                      </w:pPr>
                      <w:r w:rsidRPr="00C21B9E">
                        <w:rPr>
                          <w:rFonts w:ascii="Arial Nova Light" w:eastAsia="HELVETICA NEUE LIGHT" w:hAnsi="Arial Nova Light" w:cs="HELVETICA NEUE LIGHT"/>
                          <w:b/>
                          <w:bCs/>
                          <w:color w:val="00B050"/>
                          <w:szCs w:val="20"/>
                        </w:rPr>
                        <w:t xml:space="preserve">TOTAL AMOUNT YOU PAY IS </w:t>
                      </w:r>
                    </w:p>
                    <w:p w14:paraId="6DEE7581" w14:textId="77777777" w:rsidR="00367FA0" w:rsidRPr="00C21B9E" w:rsidRDefault="00367FA0" w:rsidP="00367FA0">
                      <w:pPr>
                        <w:spacing w:after="0"/>
                        <w:jc w:val="center"/>
                        <w:rPr>
                          <w:rFonts w:ascii="Arial Nova Light" w:eastAsia="HELVETICA NEUE LIGHT" w:hAnsi="Arial Nova Light" w:cs="HELVETICA NEUE LIGHT"/>
                          <w:b/>
                          <w:bCs/>
                          <w:color w:val="00B050"/>
                          <w:szCs w:val="20"/>
                        </w:rPr>
                      </w:pPr>
                      <w:r w:rsidRPr="00C21B9E">
                        <w:rPr>
                          <w:rFonts w:ascii="Arial Nova Light" w:eastAsia="HELVETICA NEUE LIGHT" w:hAnsi="Arial Nova Light" w:cs="HELVETICA NEUE LIGHT"/>
                          <w:b/>
                          <w:bCs/>
                          <w:color w:val="00B050"/>
                          <w:szCs w:val="20"/>
                        </w:rPr>
                        <w:t xml:space="preserve">$XXX </w:t>
                      </w:r>
                    </w:p>
                    <w:p w14:paraId="701EBEFD" w14:textId="77777777" w:rsidR="00367FA0" w:rsidRDefault="00367FA0" w:rsidP="00367FA0">
                      <w:pPr>
                        <w:spacing w:before="0" w:after="0"/>
                        <w:jc w:val="center"/>
                        <w:rPr>
                          <w:rFonts w:ascii="Arial Nova Light" w:eastAsia="HELVETICA NEUE LIGHT" w:hAnsi="Arial Nova Light" w:cs="HELVETICA NEUE LIGHT"/>
                          <w:sz w:val="16"/>
                          <w:szCs w:val="16"/>
                        </w:rPr>
                      </w:pPr>
                    </w:p>
                    <w:p w14:paraId="6691DAAE" w14:textId="77777777" w:rsidR="00367FA0" w:rsidRPr="00AD3A9A" w:rsidRDefault="00367FA0" w:rsidP="00367FA0">
                      <w:pPr>
                        <w:spacing w:before="120"/>
                        <w:jc w:val="center"/>
                        <w:rPr>
                          <w:rFonts w:ascii="helev" w:hAnsi="helev" w:cstheme="minorHAnsi"/>
                          <w:sz w:val="16"/>
                          <w:szCs w:val="16"/>
                        </w:rPr>
                      </w:pPr>
                    </w:p>
                  </w:txbxContent>
                </v:textbox>
              </v:shape>
            </w:pict>
          </mc:Fallback>
        </mc:AlternateContent>
      </w:r>
      <w:r>
        <w:rPr>
          <w:noProof/>
        </w:rPr>
        <mc:AlternateContent>
          <mc:Choice Requires="wps">
            <w:drawing>
              <wp:anchor distT="0" distB="0" distL="114300" distR="114300" simplePos="0" relativeHeight="251703297" behindDoc="0" locked="0" layoutInCell="1" allowOverlap="1" wp14:anchorId="23C5473A" wp14:editId="11CEFFAE">
                <wp:simplePos x="0" y="0"/>
                <wp:positionH relativeFrom="column">
                  <wp:posOffset>3479165</wp:posOffset>
                </wp:positionH>
                <wp:positionV relativeFrom="paragraph">
                  <wp:posOffset>26670</wp:posOffset>
                </wp:positionV>
                <wp:extent cx="1609090" cy="657225"/>
                <wp:effectExtent l="19050" t="19050" r="10160" b="28575"/>
                <wp:wrapNone/>
                <wp:docPr id="549" name="Rectangle: Rounded Corners 549"/>
                <wp:cNvGraphicFramePr/>
                <a:graphic xmlns:a="http://schemas.openxmlformats.org/drawingml/2006/main">
                  <a:graphicData uri="http://schemas.microsoft.com/office/word/2010/wordprocessingShape">
                    <wps:wsp>
                      <wps:cNvSpPr/>
                      <wps:spPr>
                        <a:xfrm>
                          <a:off x="0" y="0"/>
                          <a:ext cx="1609090" cy="657225"/>
                        </a:xfrm>
                        <a:prstGeom prst="roundRect">
                          <a:avLst/>
                        </a:prstGeom>
                        <a:noFill/>
                        <a:ln w="28575">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oundrect w14:anchorId="4102824C" id="Rectangle: Rounded Corners 549" o:spid="_x0000_s1026" style="position:absolute;margin-left:273.95pt;margin-top:2.1pt;width:126.7pt;height:51.75pt;z-index:251703297;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mm+MhQIAAG0FAAAOAAAAZHJzL2Uyb0RvYy54bWysVE1v2zAMvQ/YfxB0X+14S9oFdYqgRYcB&#10;RVu0HXpWZak2IIsapcTJfv0o+SNBV+wwLAFkSSQfyUdS5xe71rCtQt+ALfnsJOdMWQlVY19L/uPp&#10;+tMZZz4IWwkDVpV8rzy/WH38cN65pSqgBlMpZARi/bJzJa9DcMss87JWrfAn4JQloQZsRaAjvmYV&#10;io7QW5MVeb7IOsDKIUjlPd1e9UK+SvhaKxnutPYqMFNyii2kFdP6EtdsdS6Wryhc3cghDPEPUbSi&#10;seR0groSQbANNn9AtY1E8KDDiYQ2A60bqVIOlM0sf5PNYy2cSrkQOd5NNPn/Bytvt4/uHomGzvml&#10;p23MYqexjV+Kj+0SWfuJLLULTNLlbJF/pT9nkmSL+WlRzCOb2cHaoQ/fFLQsbkqOsLHVA1UkESW2&#10;Nz70+qNe9GjhujEmVcVY1pW8OJufzpOFB9NUURr1UoOoS4NsK6i0QkplQzEEcKRJ4RhLUR2yS7uw&#10;NyrCGPugNGsqyqfoncTGe4s760W1qFTvbp7Tb3Q2WqTcE2BE1hTohD0AjJrHMc8GmEE/mqrUt5Nx&#10;/rfAegYni+QZbJiM28YCvgdgwuS51x9J6qmJLL1Atb9HhtBPjXfyuqFK3ggf7gXSmFDxafTDHS3a&#10;ABULhh1nNeCv9+6jPnUvSTnraOxK7n9uBCrOzHdLff15EZllIR2+UFfRAY8lL+lAt3bTXgKVfkYP&#10;jJNpG3WDGbcaoX2m12EdPZJIWEl+Sy4DjofL0D8F9L5ItV4nNZpLJ8KNfXQygkdGY4M+7Z4FuqGV&#10;Aw3BLYzjKZZvmrnXjZYW1psAukmdfuB04JpmOjXN8P7ER+P4nLQOr+TqNwAAAP//AwBQSwMEFAAG&#10;AAgAAAAhAHjv+evhAAAACQEAAA8AAABkcnMvZG93bnJldi54bWxMj8tOwzAQRfdI/IM1SOyo3VBI&#10;E+JUqDykLEBqyoKlE5skIh5HttsGvp5hBcvRPbr3TLGZ7ciOxofBoYTlQgAz2Do9YCfhbf90tQYW&#10;okKtRodGwpcJsCnPzwqVa3fCnTnWsWNUgiFXEvoYp5zz0PbGqrBwk0HKPpy3KtLpO669OlG5HXki&#10;xC23akBa6NVktr1pP+uDlbD34fnhtX5/qXbVY7VtvrMsS7SUlxfz/R2waOb4B8OvPqlDSU6NO6AO&#10;bJRws0ozQiWsEmCUr8XyGlhDoEhT4GXB/39Q/gAAAP//AwBQSwECLQAUAAYACAAAACEAtoM4kv4A&#10;AADhAQAAEwAAAAAAAAAAAAAAAAAAAAAAW0NvbnRlbnRfVHlwZXNdLnhtbFBLAQItABQABgAIAAAA&#10;IQA4/SH/1gAAAJQBAAALAAAAAAAAAAAAAAAAAC8BAABfcmVscy8ucmVsc1BLAQItABQABgAIAAAA&#10;IQBImm+MhQIAAG0FAAAOAAAAAAAAAAAAAAAAAC4CAABkcnMvZTJvRG9jLnhtbFBLAQItABQABgAI&#10;AAAAIQB47/nr4QAAAAkBAAAPAAAAAAAAAAAAAAAAAN8EAABkcnMvZG93bnJldi54bWxQSwUGAAAA&#10;AAQABADzAAAA7QUAAAAA&#10;" filled="f" strokecolor="#035dd3 [3205]" strokeweight="2.25pt">
                <v:textbox inset="1mm,,1mm,0"/>
              </v:roundrect>
            </w:pict>
          </mc:Fallback>
        </mc:AlternateContent>
      </w:r>
      <w:r>
        <w:rPr>
          <w:b/>
          <w:bCs/>
          <w:noProof/>
          <w:color w:val="FF0000"/>
        </w:rPr>
        <mc:AlternateContent>
          <mc:Choice Requires="wpg">
            <w:drawing>
              <wp:anchor distT="0" distB="0" distL="114300" distR="114300" simplePos="0" relativeHeight="251697153" behindDoc="0" locked="0" layoutInCell="1" allowOverlap="1" wp14:anchorId="53C6D741" wp14:editId="0CF33618">
                <wp:simplePos x="0" y="0"/>
                <wp:positionH relativeFrom="column">
                  <wp:posOffset>1407795</wp:posOffset>
                </wp:positionH>
                <wp:positionV relativeFrom="paragraph">
                  <wp:posOffset>23495</wp:posOffset>
                </wp:positionV>
                <wp:extent cx="1623060" cy="2114550"/>
                <wp:effectExtent l="19050" t="19050" r="0" b="19050"/>
                <wp:wrapNone/>
                <wp:docPr id="389" name="Group 389"/>
                <wp:cNvGraphicFramePr/>
                <a:graphic xmlns:a="http://schemas.openxmlformats.org/drawingml/2006/main">
                  <a:graphicData uri="http://schemas.microsoft.com/office/word/2010/wordprocessingGroup">
                    <wpg:wgp>
                      <wpg:cNvGrpSpPr/>
                      <wpg:grpSpPr>
                        <a:xfrm>
                          <a:off x="0" y="0"/>
                          <a:ext cx="1623060" cy="2114550"/>
                          <a:chOff x="0" y="0"/>
                          <a:chExt cx="1623060" cy="2114550"/>
                        </a:xfrm>
                      </wpg:grpSpPr>
                      <wps:wsp>
                        <wps:cNvPr id="394" name="Rectangle: Rounded Corners 394"/>
                        <wps:cNvSpPr/>
                        <wps:spPr>
                          <a:xfrm>
                            <a:off x="28575" y="657225"/>
                            <a:ext cx="1594485" cy="1457325"/>
                          </a:xfrm>
                          <a:prstGeom prst="roundRect">
                            <a:avLst/>
                          </a:prstGeom>
                          <a:solidFill>
                            <a:schemeClr val="tx2">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835" name="Text Box 835"/>
                        <wps:cNvSpPr txBox="1"/>
                        <wps:spPr>
                          <a:xfrm>
                            <a:off x="133350" y="142875"/>
                            <a:ext cx="1326055" cy="407121"/>
                          </a:xfrm>
                          <a:prstGeom prst="rect">
                            <a:avLst/>
                          </a:prstGeom>
                          <a:noFill/>
                          <a:ln w="6350">
                            <a:noFill/>
                          </a:ln>
                        </wps:spPr>
                        <wps:txbx>
                          <w:txbxContent>
                            <w:p w14:paraId="20AB0FC9" w14:textId="77777777" w:rsidR="00367FA0" w:rsidRPr="00F214AA" w:rsidRDefault="00367FA0" w:rsidP="00367FA0">
                              <w:pPr>
                                <w:jc w:val="center"/>
                                <w:rPr>
                                  <w:rFonts w:ascii="Arial Nova Light" w:hAnsi="Arial Nova Light" w:cstheme="minorHAnsi"/>
                                  <w:sz w:val="18"/>
                                  <w:szCs w:val="18"/>
                                </w:rPr>
                              </w:pPr>
                              <w:r>
                                <w:rPr>
                                  <w:rFonts w:ascii="Arial Nova Light" w:eastAsia="HELVETICA NEUE LIGHT" w:hAnsi="Arial Nova Light" w:cs="HELVETICA NEUE LIGHT"/>
                                  <w:sz w:val="16"/>
                                  <w:szCs w:val="16"/>
                                </w:rPr>
                                <w:t>Market-based</w:t>
                              </w:r>
                              <w:r w:rsidRPr="00F214AA">
                                <w:rPr>
                                  <w:rFonts w:ascii="Arial Nova Light" w:eastAsia="HELVETICA NEUE LIGHT" w:hAnsi="Arial Nova Light" w:cs="HELVETICA NEUE LIGHT"/>
                                  <w:sz w:val="16"/>
                                  <w:szCs w:val="16"/>
                                </w:rPr>
                                <w:t xml:space="preserve"> rent for the property is </w:t>
                              </w:r>
                              <w:r w:rsidRPr="00F214AA">
                                <w:rPr>
                                  <w:rFonts w:ascii="Arial Nova Light" w:eastAsia="HELVETICA NEUE LIGHT" w:hAnsi="Arial Nova Light" w:cs="HELVETICA NEUE LIGHT"/>
                                  <w:b/>
                                  <w:bCs/>
                                  <w:sz w:val="16"/>
                                  <w:szCs w:val="16"/>
                                </w:rPr>
                                <w:t>$XXX</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836" name="Rectangle: Rounded Corners 836"/>
                        <wps:cNvSpPr/>
                        <wps:spPr>
                          <a:xfrm>
                            <a:off x="0" y="0"/>
                            <a:ext cx="1609090" cy="2105025"/>
                          </a:xfrm>
                          <a:prstGeom prst="roundRect">
                            <a:avLst/>
                          </a:prstGeom>
                          <a:noFill/>
                          <a:ln w="28575">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837" name="Text Box 837"/>
                        <wps:cNvSpPr txBox="1"/>
                        <wps:spPr>
                          <a:xfrm>
                            <a:off x="133350" y="685800"/>
                            <a:ext cx="1326055" cy="801083"/>
                          </a:xfrm>
                          <a:prstGeom prst="rect">
                            <a:avLst/>
                          </a:prstGeom>
                          <a:noFill/>
                          <a:ln w="6350">
                            <a:noFill/>
                          </a:ln>
                        </wps:spPr>
                        <wps:txbx>
                          <w:txbxContent>
                            <w:p w14:paraId="7AD0B60A" w14:textId="77777777" w:rsidR="00367FA0" w:rsidRPr="00A546DB" w:rsidRDefault="00367FA0" w:rsidP="00367FA0">
                              <w:pPr>
                                <w:spacing w:after="0"/>
                                <w:jc w:val="center"/>
                                <w:rPr>
                                  <w:rFonts w:ascii="Arial Nova Light" w:eastAsia="HELVETICA NEUE LIGHT" w:hAnsi="Arial Nova Light" w:cs="HELVETICA NEUE LIGHT"/>
                                  <w:szCs w:val="20"/>
                                </w:rPr>
                              </w:pPr>
                              <w:r>
                                <w:rPr>
                                  <w:rFonts w:ascii="Arial Nova Light" w:eastAsia="HELVETICA NEUE LIGHT" w:hAnsi="Arial Nova Light" w:cs="HELVETICA NEUE LIGHT"/>
                                  <w:szCs w:val="20"/>
                                </w:rPr>
                                <w:t>Rent amount</w:t>
                              </w:r>
                              <w:r w:rsidRPr="00A546DB">
                                <w:rPr>
                                  <w:rFonts w:ascii="Arial Nova Light" w:eastAsia="HELVETICA NEUE LIGHT" w:hAnsi="Arial Nova Light" w:cs="HELVETICA NEUE LIGHT"/>
                                  <w:szCs w:val="20"/>
                                </w:rPr>
                                <w:t xml:space="preserve"> is</w:t>
                              </w:r>
                              <w:r w:rsidRPr="00A546DB">
                                <w:rPr>
                                  <w:rFonts w:ascii="Arial Nova Light" w:eastAsia="HELVETICA NEUE LIGHT" w:hAnsi="Arial Nova Light" w:cs="HELVETICA NEUE LIGHT"/>
                                  <w:b/>
                                  <w:bCs/>
                                  <w:szCs w:val="20"/>
                                </w:rPr>
                                <w:t xml:space="preserve"> $XXX</w:t>
                              </w:r>
                              <w:r w:rsidRPr="00A546DB">
                                <w:rPr>
                                  <w:rFonts w:ascii="Arial Nova Light" w:eastAsia="HELVETICA NEUE LIGHT" w:hAnsi="Arial Nova Light" w:cs="HELVETICA NEUE LIGHT"/>
                                  <w:szCs w:val="20"/>
                                </w:rPr>
                                <w:t xml:space="preserve"> </w:t>
                              </w:r>
                            </w:p>
                            <w:p w14:paraId="33E4A3FB" w14:textId="77777777" w:rsidR="00367FA0" w:rsidRDefault="00367FA0" w:rsidP="00367FA0">
                              <w:pPr>
                                <w:spacing w:before="0" w:after="0"/>
                                <w:jc w:val="center"/>
                                <w:rPr>
                                  <w:rFonts w:ascii="Arial Nova Light" w:eastAsia="HELVETICA NEUE LIGHT" w:hAnsi="Arial Nova Light" w:cs="HELVETICA NEUE LIGHT"/>
                                  <w:sz w:val="16"/>
                                  <w:szCs w:val="16"/>
                                </w:rPr>
                              </w:pPr>
                            </w:p>
                            <w:p w14:paraId="6573A1E2" w14:textId="77777777" w:rsidR="00367FA0" w:rsidRPr="00F214AA" w:rsidRDefault="00367FA0" w:rsidP="00367FA0">
                              <w:pPr>
                                <w:spacing w:after="12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Which is based on:</w:t>
                              </w:r>
                            </w:p>
                            <w:p w14:paraId="201642CE" w14:textId="77777777" w:rsidR="00367FA0" w:rsidRPr="00AD3A9A" w:rsidRDefault="00367FA0" w:rsidP="00367FA0">
                              <w:pPr>
                                <w:spacing w:before="120"/>
                                <w:jc w:val="center"/>
                                <w:rPr>
                                  <w:rFonts w:ascii="helev" w:hAnsi="helev" w:cstheme="minorHAnsi"/>
                                  <w:sz w:val="16"/>
                                  <w:szCs w:val="16"/>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pic:pic xmlns:pic="http://schemas.openxmlformats.org/drawingml/2006/picture">
                        <pic:nvPicPr>
                          <pic:cNvPr id="838" name="Graphic 838" descr="Stuffed Toy outline"/>
                          <pic:cNvPicPr>
                            <a:picLocks noChangeAspect="1"/>
                          </pic:cNvPicPr>
                        </pic:nvPicPr>
                        <pic:blipFill>
                          <a:blip r:embed="rId20" cstate="print">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676275" y="1533525"/>
                            <a:ext cx="321945" cy="311150"/>
                          </a:xfrm>
                          <a:prstGeom prst="rect">
                            <a:avLst/>
                          </a:prstGeom>
                        </pic:spPr>
                      </pic:pic>
                      <pic:pic xmlns:pic="http://schemas.openxmlformats.org/drawingml/2006/picture">
                        <pic:nvPicPr>
                          <pic:cNvPr id="839" name="Graphic 839" descr="Home outline"/>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1133475" y="1504950"/>
                            <a:ext cx="352425" cy="340360"/>
                          </a:xfrm>
                          <a:prstGeom prst="rect">
                            <a:avLst/>
                          </a:prstGeom>
                        </pic:spPr>
                      </pic:pic>
                      <pic:pic xmlns:pic="http://schemas.openxmlformats.org/drawingml/2006/picture">
                        <pic:nvPicPr>
                          <pic:cNvPr id="840" name="Graphic 840" descr="Money outline"/>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180975" y="1514475"/>
                            <a:ext cx="356870" cy="344805"/>
                          </a:xfrm>
                          <a:prstGeom prst="rect">
                            <a:avLst/>
                          </a:prstGeom>
                        </pic:spPr>
                      </pic:pic>
                      <wps:wsp>
                        <wps:cNvPr id="841" name="Text Box 841"/>
                        <wps:cNvSpPr txBox="1"/>
                        <wps:spPr>
                          <a:xfrm>
                            <a:off x="104775" y="1800225"/>
                            <a:ext cx="451963" cy="252553"/>
                          </a:xfrm>
                          <a:prstGeom prst="rect">
                            <a:avLst/>
                          </a:prstGeom>
                          <a:noFill/>
                          <a:ln w="6350">
                            <a:noFill/>
                          </a:ln>
                        </wps:spPr>
                        <wps:txbx>
                          <w:txbxContent>
                            <w:p w14:paraId="520B90DE" w14:textId="77777777" w:rsidR="00367FA0" w:rsidRPr="00F214AA" w:rsidRDefault="00367FA0" w:rsidP="00367FA0">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42" name="Plus Sign 842"/>
                        <wps:cNvSpPr/>
                        <wps:spPr>
                          <a:xfrm>
                            <a:off x="504825" y="1895475"/>
                            <a:ext cx="139652" cy="109144"/>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843" name="Plus Sign 843"/>
                        <wps:cNvSpPr/>
                        <wps:spPr>
                          <a:xfrm>
                            <a:off x="1009650" y="1885950"/>
                            <a:ext cx="139652" cy="109144"/>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844" name="Text Box 844"/>
                        <wps:cNvSpPr txBox="1"/>
                        <wps:spPr>
                          <a:xfrm>
                            <a:off x="600075" y="1809750"/>
                            <a:ext cx="451963" cy="252553"/>
                          </a:xfrm>
                          <a:prstGeom prst="rect">
                            <a:avLst/>
                          </a:prstGeom>
                          <a:noFill/>
                          <a:ln w="6350">
                            <a:noFill/>
                          </a:ln>
                        </wps:spPr>
                        <wps:txbx>
                          <w:txbxContent>
                            <w:p w14:paraId="3A9E21B7" w14:textId="77777777" w:rsidR="00367FA0" w:rsidRPr="00F214AA" w:rsidRDefault="00367FA0" w:rsidP="00367FA0">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45" name="Text Box 845"/>
                        <wps:cNvSpPr txBox="1"/>
                        <wps:spPr>
                          <a:xfrm>
                            <a:off x="1085850" y="1809750"/>
                            <a:ext cx="451963" cy="266663"/>
                          </a:xfrm>
                          <a:prstGeom prst="rect">
                            <a:avLst/>
                          </a:prstGeom>
                          <a:noFill/>
                          <a:ln w="6350">
                            <a:noFill/>
                          </a:ln>
                        </wps:spPr>
                        <wps:txbx>
                          <w:txbxContent>
                            <w:p w14:paraId="5835E05B" w14:textId="77777777" w:rsidR="00367FA0" w:rsidRPr="00F214AA" w:rsidRDefault="00367FA0" w:rsidP="00367FA0">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anchor>
            </w:drawing>
          </mc:Choice>
          <mc:Fallback>
            <w:pict>
              <v:group w14:anchorId="53C6D741" id="Group 389" o:spid="_x0000_s1253" style="position:absolute;margin-left:110.85pt;margin-top:1.85pt;width:127.8pt;height:166.5pt;z-index:251697153" coordsize="16230,21145"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B4AQHDcAYAAM0oAAAOAAAAZHJzL2Uyb0RvYy54bWzsWltv&#10;2zYUfh+w/yDovbXulo06RZau2YC0DZoMfVYo2hYqiRpFx85+/b5DUrJj59KlbZqlblFXvB8effzO&#10;hXr1elWVziWXbSHqieu/9FyH10zkRT2buH+dv32Ruk6rsjrPSlHziXvFW/f1wa+/vFo2Yx6IuShz&#10;Lh1MUrfjZTNx50o148GgZXNeZe1L0fAajVMhq0yhKGeDXGZLzF6Vg8DzksFSyLyRgvG2Re0b0+ge&#10;6PmnU87Uh+m05copJy5kU/pX6t8L+h0cvMrGM5k184JZMbIHSFFlRY1F+6neZCpzFrLYmaoqmBSt&#10;mKqXTFQDMZ0WjOs9YDe+t7WbYykWjd7LbLycNb2aoNotPT14Wvb+8lg2Z82phCaWzQy60CXay2oq&#10;K/ofUjorrbKrXmV8pRyGSj8JQi+BZhnaAt+P4tgqlc2h+Z1xbP77PSMH3cKDa+IsGwCkXeug/Tod&#10;nM2zhmvVtmPo4FQ6RT5xw1HkOnVWAagfAZ2snpV87HwUizrnuXMkZA2kO9RLa0sP7XXXjluo8QbF&#10;BWk8jF0HCkriYRDEBnS9BuNRFKVoJw1Cf8PQ9Oj1kI0b2apjLiqHHiYuUFHnJJ9GXHZ50iqIg/5d&#10;P5KhFWWRvy3KUhfoOPGjUjqXGQ6CWgV6aLmo3onc1OEwefbNoZpene6adtWYXh9KmkUvdm2BsqZl&#10;akELGlmoBm+wU4p+Ulclp35l/ZFPoXDgxwjSz2wWzRjjtfK1jO08y7mpjm+VRU9IM0+xfj+3neD6&#10;3ru5jZS2Pw3lmi36wZ5Z/a7B/Qi9sqhVP7gqaiFvmqDEruzKpn+nJKMa0tKFyK8ARykMV7UNe1vg&#10;tZ9krTrNJMgJhw2Eqz7gZ1qK5cQV9sl15kL+c1M99cd5QavrLEF2E7f9e5FJ7jrlnzVOUpjQy3eU&#10;LgCCAQpys+VCF1BbL6ojAQj5oPWG6Ufqq8rucSpF9QmcfEgroimrGdaduEzJrnCkDAGD1Rk/PNTd&#10;wIZNpk7qs4bR5KRRQvP56lMmG4t7hSPzXnQnNxtvId/0pZG1OFwoMS30sVjr1OoaLEJU9wh0koY4&#10;1oZOzum4/yZWDtUBAbQ+eIfIw1ErNNCubf0tNOKHYQhyJR7xoyAFpaA/cNvxaRgkXmx5JPKGftBB&#10;rePxjh46GrmHQfrTTAfWAc4SWt7o985zrlYXK02nvjfq9vQjUD3yowj6ugHVtsWg2uL9wchWPyGu&#10;kw7Xd5jJNEy6t2+Rfje+DbStDepRnXgj/O38Cy/2vol13MG2sdEE7mt27UbDFNC2yB6uTSxKe4O3&#10;N3h7gzfsiGHD4A23aOABBi9JY3iiNM8tBi9F9JSG9mD+OIPnaxnXLsfjunE/o8FrCjbGPxsb42kn&#10;Lrw/h4BRakHesMlDVF80R5XJz4vmhXFci4uiLNSVTkmABkmo+vK0YBQPUmEdYqYhMiLGJzy2aQdd&#10;lfOWwS0+UwvEIblzLq4csVBlUXMCdTeHmRG+ccFOBPvcOrU4miNM5YdtA3fOOpGD69118Zo4F2XR&#10;kAtHx4me7cax/lZe4QbdmZzFG8EWFYI0k4SRvMwUMkDtvGhahANjXl3wHJHqnzkCBYYEkEJI3cii&#10;VuYMt0pyxea0vgnBmA1h+wYt9FpO2tEtfnEyTAIbX/sxXOTtADsM/FFk/eLQ932ToIDFfhBNaLmM&#10;JPoRgpnXg4f/EQhHuyBElQXhH6LizwN94XdHn4+wLOrh50WjLv/VebAAZARI6vROGHkItb/GSj0P&#10;+FFYtsWBVGXh9w6Z4mfCfvTevy/7+ak36uGHgHc7LRDGSTq08VOIRKOn0wbflP0eJ5cSwZJs51JQ&#10;Z2PK/5pL8aJhpzU4ljtJ2Sj2RwmRB2W1YVHiJ+Ba9nt9xrmUnzJLGAUdsk/LReucFbPaSVF5Hdq2&#10;dIsTFHtRSlaGkoPpKN6hAT8cJTHW0ZcMHgUKd1shXLfNSRod028lWukq4r5MiVp12ceNLIlJkuzv&#10;Cfb3BK6zvyfYiAkjmBpj2zYZQNucjYuCuxnA9zwccVh6TQFpvOOI7imAkrb7q0K6NNxfFeJakWzY&#10;k7kqhEHedW+3vzP40swpXeeu3VvEB1up06fo3vb+zt69fV6X4JR72wncdBS6Ydu+FNnI8sdpb+Uo&#10;9L0L2gn+PIHIrTfke2g/FrT1x2P4Zk5f1Nrv++ijvM2y/h5k/RXiwb8AAAD//wMAUEsDBAoAAAAA&#10;AAAAIQABJ/We1SYAANUmAAAUAAAAZHJzL21lZGlhL2ltYWdlMS5wbmeJUE5HDQoaCgAAAA1JSERS&#10;AAABgAAAAYAIBgAAAKTHtb8AAAABc1JHQgCuzhzpAAAABGdBTUEAALGPC/xhBQAAAAlwSFlzAAA7&#10;DgAAOw4BzLahgwAAJmpJREFUeF7tnT/Idkt3lz/EIkUKCwuLFKKNiBARAnYGtIgWameTgIJFAgoW&#10;QTsRUmgn/gELBUELOwUbBQmBKBgIKGphoWBhIRiChUWIFrovzxnP/u4z97PWzJ49e/a9rwt+vOe8&#10;7/Pse/+ZWWvNWmv2/QMRERERERERERERERERERERERERERERERERERERERERERERERERERERERER&#10;EREREREREREREREREREREREREREREREREREREREREREREREREREREREREREREZFb8Ns2/eSmP73p&#10;r2z6+5v+7bf6pZ3+yYv4WX5P1obn+/s38Xz/+iaeL8+T5/tfvtX/+Fb8d3nW/Oyf3MTvi8gHgeHG&#10;gGMEmPj/56A4DoblL2zC2Mi18AxGPl+O4fMVuTF7o1+b5CPFZ2AsZB4zny9ihfA7N4nIopT0ziyj&#10;UJOG4lx4vqRtRkT6PSJdxDmIyCJg+Mn5Xmn4X4Wh4JxkDFc79ldxLj5fkYtZzTC8inNzRdAPzxdn&#10;Wru3K4hCMsVjEZkIUT+FutqkXFHWCNrg+ZJOuyrV0yrOVUQmQFRI5FWbiCvL1UAOOm9WXtW9E+ds&#10;15DISYyMCjkGxUSORy6XZTyOZS/+jn+j22Rk4dHc8XtYKY24zxhjUkesEnnGHJdnioFGPNv98+Xn&#10;RjkdjiciAzma8sGo8PvFCPTCeWA4jqafcCjyHSNSetxTjO/R54tT4FyOOCJXeyKDYFL2FgIxCkR/&#10;HOMMOHZv5HiWE+BaS5TL+REBc//4PMT5otddsYi/52f4+RJBY1Q5Fs7zDI4+36NG/yu4bj6j9tmR&#10;uJ9njTuRR9BrHJi0ZxmFGnxWTwTLeR6BzyVixcgXo177nJHiM4pzwMEcuc+f/nx1AiKd9BgHjCBR&#10;21VgKFqNcNYJcD+IwjG6/M6IXPlI8ayIxrMrhZ7nyzWfuaKL4Pkyxmrn9k78vIg00GocMAwYn6sM&#10;wysYqdp5vtM7J1CM/tGc9BXi+b0rePc83ysN/yutz1cnIJKk1TgwuWamA7JwThj22jnXxDXDnY3+&#10;O706g5Z0ysrPt2U1kF3piTyalugKQ7JKVPiOFiewYmpntFruBwZ29W6aFmemExD5AqKqrAG8g/Ev&#10;tBgJ9Y0wlp/4fK+sUYksC5M9Gx3S9XIX41DgnGvXor6vOzn3Qvb5EuCIyAsUcWsT5lV3NP6FGSsB&#10;DExp1eRekVIrffyIVRYitcJ9RPw34u/5GX4e8bs8FxzzjBZTdEfjX8g6Aa5RRL4lm/q5q/HnnDn3&#10;0fl9jodxLu2X3Mez7w+OAudQHEPtvI6Ke3VXsk6eZyXyeDBYmW6K0ZtqOBZGkygXg4MxKyJ6ZiIX&#10;w3oEjOWo6Hlv8GcY+yxnOASu9V0baYavni/iGZfnO/o+ZsezyONhktcmyF4Yg6OGGIpRwLi3RuOv&#10;rYwRfE5Lm+A7FaOPIVvF4Edwn7hftetpFfcwGy2X59uz2mp9vl/BKqn2Ga/imYo8GoxbbXLsNSIl&#10;gGEYEYlHkSlGqMcA7XVHo/8OriHzjCNFY2CUw0UjHAHHqB17L54zzkLkkZA6qE2MvZjUR4zgSMOw&#10;Vy0y5f+PfBYGgbTEJxoFniHOoHbdWb2756NWG3vVPquVjONzFSCPJZq4GEQMeC9MriOReEZEpkej&#10;fn7vE6L9LFzrkdUYTvLoPc/qiIHmHGvH3IvzF3kcRLnR5MVB9IKRqB1zJX1KmqcX0iSjCuRnKko/&#10;fQW/WzvmXqNqDyK3IWOge6P/zKS7Uk+L+COOrghmqDcYyawCjgQ6IreDSRFNeHKwPWBMasdbQRh+&#10;nJOGv87qq7beSD2zN8AxIY+ByL42CfbCGLRC0a4lJ8zPkobhs5jcnFfZAcukHdG9UsSxjhYVnwD3&#10;KLuZKtL++fJsOTYqz7ineNyzKs2Md9NA8hiiKJ2J2xoR8fPZDpyWSPyoQeKznNztYKS5d7V7Gonf&#10;45llx1DLqpFj9xCteE0DyWOIIq+eolt2Eve292VaVl9F9Gmfdz8Y8J4ovcfh8lnZFV/P6jRKb/U6&#10;FpHbEUVDGNsWmLyZIiITPBsV7sGItxQpmcw4pJ7Pku/TEqEj7n+Pk4fMao/jtzr2TBrIYEE+HiZm&#10;bfDv1ToRMgaCyH+G8R+xgUi+D/c0m+JDR5xAZiXQugpg7NWOsxfjWOSjiVIpPUvhaML2GoNW49+7&#10;wpA82TQN6n3uGWPdM04jB9aT+hS5FVEutLUYlpmsPTnbVuNve+c8uNe1Z1AThrontZL5jNbjRse0&#10;ECwfz+gCcGZF0WqY+fmWSLPHwcgxokBiLxx5K5nAojVlE43VnvMUuRWRYW0tAEdFO/69lWznCc7F&#10;Fs/ryBRWixh3rURjqzViZ8VQO05RT1pJ5FZEedDWjTaRsW51KNmOEyZr67FlPC1OoDUYGB2xRw4A&#10;mUaUj2a0A4iO15KnbTH+Rv7r0OIEWp4bBeTaMYpaI3YdgDye0Q4gKtRmHQCTnQldO8ZeGv81aXEC&#10;2TGWqQO0oAOQxxMZ7Na2vchoZyYUPxM5piKN/7pknQBjJjsuar+/V4vBHn08kdsx2gFEhjtzvGxb&#10;oRt11ifK2xdlCriRwW5NAekA5PGMdgBRV1G03Ceir/3eq1rbU+U6Mq9zQFERP3ImBB8tZFJAIh/N&#10;6BpAFL1/ZbiZkJm8P+dsZHYvMik9nv1XNaLIkbS2lhLc1I5T1NpVJHI7ooi9Nc0SRfBfLdMz/f78&#10;fuuqRK4Hh51x7l8Z8Wi12roqjMZq64pC5HZEEXvr5ppMXrVWuM3kijEgUZpA1iVbFK6Nj0xqsHVs&#10;RGO/Z7OayK2ItvB/FbG/I4rUXo+J08ikCHzFw/3J7O14HR+Z1GDPOI1WnK0rCpHbkYm8W/PtUWSF&#10;9iuLzHtkzPt/Dhlnv98lnEkN9hjrKFBxtSkfTyZl05pzzxwTYfizhd/WYrSsS6b7BjHusiuG1jGa&#10;OYevCtIiH8Po4hpk3w6ZiQZdin8emVViNC6LesZH5FgsAMtjiCZjT36VVUB2An8ljmHq5zMZMT4Y&#10;mz2RetT9ZtAhjyFTB6h1ZkRkjhvJPOznku0K+ko9jQFR/z9y3MljyOTsW9tBC5ml/jv1fqbch0yB&#10;9516o/TMmDT/L48is12/d1L0TnILv59PphhbU29XGL8TNR0YeMjjyKRrjvThRznXVzkJn0NrgHCk&#10;JTjTVWT6Rx5JVJTrLbgVWia60f9zaFkFEEj0Gv9M9G/3jzyWTHR0dHt8JtVk9P88MuOC3H2v8YfM&#10;Z/Q0O4h8BEyu2qR41ZFJkkk1Gf0/j8wq4Oxxx+rgiIMRuT2ZDVxHUkFRGsgl+HOJUpC9K0OMOuOq&#10;dsy9jtS4RD4CJktmg07PZOTYUQ7WSfhcMm/87Ak8Mm2fRv8i35KZiIiaQQvRMvzIykLuDwa4Ni72&#10;ah1zmboWaj2uyEeTWTKjlokTpX8s/kpUqG1pQsgaf8edyAstrXkZJ5BJ/9h/LZnXNGRWiYzJaLwh&#10;Uz8ib8h0ThRFTiCT/hGBqAYVjbWs8UcGHSJfEKVt9vpqYkbdRS7DpRClgfj3d7QY/953CYk8ipbX&#10;OPCztSV6FNW5AUcKPatF0jiZbp8ixqOpH5EkLU4A7Q16prvD7h8ptI4XNg5mWpeLcCCt3yAm8nha&#10;nQCdREzUKKJz85e8kqkD4Cgyr3fYi+MabIh0wITLtofuFU3mK3OxXNNPb+Ic/uWmX930tzb92U2/&#10;Y9Ons+r1R+kcxlQ2119UAhIR6aTXCXylqzoxfmbTv9pUOyf07zb93KbfsukTWfn6o1VjqzT+IoMY&#10;7QSuyMf+wqbaudT0Dzd9GqtfP2Osdi49YqxyPBEZSGv+9Z1mR2Z/ZtNvbqqdyzv9/KZP4S7XXzuP&#10;VlG30viLnATFuNrEy4robCasNn5lU+1cvtJ/2vSHN92dO13/kVUm9YGv9qWIyCAwKr2TlQhtJn9+&#10;U+08Mvprm+7Ona6/pa9/L1amRv0ikyHiaunHRrM7gP7Optp5ZPRPN92dO11/5rsp9iII8dUOIhfT&#10;khaavQP4lzfVziOj/7zpRzbdmTtdf7YTqKR7jPpFFoHJmCkSz47Y/uOm2nlk9Bub7s6drj9yABh+&#10;3iFle6fIokQvk5vtAP7Bptp5ZPSLm+7Ona6fVzzUzqNodgOBiDQSvT5i9hfA/6VNtfPI6G9uujt3&#10;un4i+9p5FFFvEpGFibqDZi/ff9+m/72pdi6RfmrT3bnT9ZNGrJ1HESkgEVmYqCvoivztX95UO5ev&#10;9Dc2jYJVD6kvCpd0QVErYaWEs0Skzfg7umAQhfKRK6Wrrz+LDkDk5kQO4IrOjd+6iZee1c6nJq7h&#10;yHnyuxh8jDpGq/YZWeEcjna8zL7+I9TOZy8RWZjI4F1lWH73JjY2/fqm2nmh/7Xpb2/68U2tFKNP&#10;RH/U6L8Tq4beNtqzr38UtfPaS0QWZsUVwJ4/uOnvbsJQl9z4f9jEC9B6ct57w/96rWcJB9PrCEZf&#10;/0i4l6/XupcpIJHFiQzhSt/MxCanH/3mP5vBWPXshB6tIzurj1z/GdgFJHJzojbQlRxAL1xDdJ0z&#10;hdP9lPtau74irlNEFibaCDZ7H8BoOP+zcvxHxYrkzkQOAKcrIgsTvQ5i9k7gUZDy6X1b5Uxx/+8K&#10;zrV2TUUEFyKyMJGRvGOUivGPVjaRiF65N1x/6fMn4kU4Rf6u7AM4ml4iVcI53w3uQe16iu7s3EQe&#10;QfRKX/79TvQaf9JE/B5GrdcY4xh6Vx13zJfjHGvXUnSk4C0iE8Bo1SZv0Z2W8RjuKKX1Kgw/Tm50&#10;BN7TcXS3nHnkaHtbX0VkElEr3516uVuib64LI3126iWKkl91JycQObi71o9EHgMGsDZ59zrbSI6g&#10;xdDObsPk/vGZtXOp6S6pk6i76or3SIlII1EkN9NY9oChiYxREcb1KocW1Vv2Wv2ec3618y5yE5jI&#10;TYi6WIiuVyZb9G29jh/b9LObOP7/3PRfN/3rTbyGoXd/RNQ6WbS6AY1qR3erZ4g8lih3vnI7X2SI&#10;ilrTKn9k069tqh2rCMfQk+bIpqtWLqJGq5m7pLFEHk9kRFctBGdz663GCAOd/VKW/7aJlUIrmXQQ&#10;933V+ku0arQDSOQmYGRqk3ivFQt6mUgaQ9ViRP/Epv++qXasd/rHm37XplYyqasVI+m7jhcReUNU&#10;CF6xDhBFoUTQLbl6voilpVtnr1/Y1ErGkK64+opWjHfc1CbyaKI6ANHqSkRdKKg1ev7jm2rHyeiX&#10;N/WQWcWsFk1Hm+3M/4vcjLvVAaIcek/+/C9uqh0rI2oGP7Gph2j1tVoRPjpfxpKI3IhMOqK39fEM&#10;ovRPz4rlH22qHSurn97UQ7T6Wsn5ZtpYzf+L3JDIqK4SiWbSPz1R6N/bVDtWVn90Uw93KqpG6R/G&#10;kIjckOj1vmgFQxRFob2bqH5uU+14Wf2BTb1EaZUV2ipxVKxGaudXRGpORG5IJhJdoRsoclS9K5Xf&#10;s6l2vIx+Y1NrzWFPlAa6w31Hq7/CQkS+IFrir5CPjjpnjnSh/Oqm2jEj/dVNR7jDztoz6i4ishBR&#10;NxC6Og0UOakj6ZI/tOnfb6od953+zabfu+kI0X2/2rieVXcRkcWI8tFXGyM+v3ZeRUcNUcYJFvGS&#10;uJ/adJTIwF69uSrTqXQkBSYiixBNdnTlKiBKRYxoV/1Tm/75ptrxi35x0x/bNIKVHQDPOir+rpCi&#10;EpEBZIrBV64CIgc1qmDKqyF+ftO/2MSroDk2xd5/tunPbfrtm0YRdTZd2V4ZpdyQxV+RD2LlSR8V&#10;TM9qRfzRTT/yzX8OJyps93Y2HSWT+7f3X+TDyEz8q1YBUTvi1TWKHs7sbDpCJhBYaYe4iAwiKrai&#10;K1YBUZF2pVcnZInu9RUbwTKvfTD6F/lQKP7VJv1evbtuj5CpUaywYzkL1xMVWWe3WHJOUbEdGf2L&#10;fDCZFMAV6YmoVfVOrySI0j9XtFhGdRZ0x1SbiDSQWQWg2amgqBPoTmmgKNKebWgzbZ/I6F/kAWRW&#10;AbNTQZki9RV581Yym85mp38yqR+jf5GHkMm5o1H991miNBBR7Mq1AO5r9BWUs9M/UToKcU5XFP9F&#10;5CKyr0eYmRaI0kBo5Uh1tTw7Rj2T+rlTfUVEBpFJDcyMurMrk9kplAwZY8u/z3Ko3MtoRYUYAzNX&#10;JCKyCFmDO/O9NZkoGq1UsMxG2rO6q3iurDRq57AX52zqR+TBZFNBM1MXmcgVrWC8ssafn5kVaWdS&#10;acjUj4ikUkFoVhcO0X3t81+FUb0yHcR5Zp3VrIJ6puiLTP2IyP8DQ5CJYtEsJ5BJYRTN3rjG/eIz&#10;s/cMYzsDnk12NWLqR0T+P9moG83Iv2Nko5bKvfjZGUaNz2hxTpzXjEibZ5I1/isW0UXkYrL1ALSi&#10;E0AY5zPOjWO2RP2In53RQZWtQ6DZeztEpBEMH4YDo8OynmIdxgfjhtjJy98h/n2kwcvsEi6a4QSy&#10;rzF4FWkX7s2R6JvfxSlmayR7cc4z7k+L8R+VKiv3heMxXrg/OGrEuSD+jrFaxumMeyFyW5hUTJLW&#10;KHOvMuGOpkJaDN4sI1f77Ky4Hu4r58qxalE5959/w7BxD4sxqx0vEr83I83C9WTP8UgqqozNo/cF&#10;MUZZhfSei8hHwcQiijoyqWrieMXotcLkZKLXjlvTjLQCxrnlnDLiHtHFM/Lec44997wV7nn2vLnG&#10;VoNbjP6RgCQSzmBWU4HIUjC5Rhu0r9Q62YiSsy2OiOhwBhik2uevIFYaMyLblnvAM8yuCGcY/ZqY&#10;BzoCeQRMxpY8+xnKOoPWlQAGcAace+3zrxLGcsYqiOfRMnYw/lERmmOSrjpjFdoqxmV0viK3hIk2&#10;O7LKKMrJtjoBfnbGJF7BkSKcXjbCPgKfwbOqnUNNXxl/nilOlHNfbTyiWatJkSkw4Vom71XCIDD5&#10;Xg1HqxNAMyJiuMoRzDL8gLFuMdQ1J8z/80z4txWN/qtmrSZFTgUj0ZJLX0UYCZwWDoG8cI8TYBLz&#10;ezOY5QhmGn7uXes18Yw4P4TB5/dbn9sqqjkykduA4eyNtvg9UkYYYCJAJjSTgT/J2SL+fmZaCeNX&#10;+/uvxLnNaIncMzKnzTFwhNzrWc4MGDs9gQPnO2M8lPuCk+Fcy/jkHvFnGZ+M3yOrXz6HY4vcitZl&#10;OyLiYcIw4FuNDZOwLPFrx75aGOQrorlyX/h8HBj3p2ZYeVb8G8aqrHx6nsNR+LwVa0WI+1fuSw/F&#10;MdeOHUknILeBwdoygTFIGKlRxobjcLyeiP1sYdxWgftUotarWdXwHzX6NbjnrY6A+7LCcxL5EgZp&#10;NgpnUI80/O9YzRlw3ayQ5Bt60z1niGfDWGHMnB11c/yWFSvnJbI02XwnA/+KlMiRZfhocQ+e7Agw&#10;/C0G8Cztjf4VUTYrn9p51bTSClLkh2AC1Qbtq5hsKyxnV3EGT3IEPHfu+9WGH6NPsMJ9X2Esch61&#10;86yJ+yeyFETzTKragN2LCGaFCfcKk4pzuzpV9KkRHs+cXPpVqR7GJk4Hh8/KY8UxSEqodu6v4lpE&#10;liITSfMzdwGHwIoGg3xFtFqi0zuDkcXY8twzwcFI8cyu7GbqhftVu55XPTl1KIuRiVyYkHeZhO8o&#10;TgHDwvXMimbv5AxmGn2OXyL7YuxXje5bIOioXe9ergJkGaLon8F6dkfF1ZACw/jgJDDWGCPEvRnp&#10;KPaGbgUwtjxbHCPps1FGn+Nw7zCGHJt7yjXzWXeK6HvhOdfuy16uAuRymJS1wbkXBuvpYMTOWDHs&#10;HcKMrqoS4Y82+EXcI4796QY+guuv3Z+9XAXI5USRChP66ZN5z1mOYK99SqREziV6xkm8Pg/+H/Fv&#10;JcLer2Q4Fsccbez30vB/H+597V7txT0TuYzImDlA62Bcz3YEdxCORcNfh3tSu2d74ZxFLoFIsTYo&#10;i4z+Y4i0n+gIrtx4dSeiVYBpILmMaHDy75IDR0DB88w0y9Xi2ijsPqGIO4rMKmBG7Ufke0Sbppjo&#10;0s4nOQON/nFMs8pyRJEJuV05zh2dgUZ/LNG+AOsAMp2o/ZNBK2PBGZBWO6P98og4F86JZ67RHw/P&#10;vXbfi7j/IlOhi6U2GIvcpHI+GNq9U5hRTMbYlBbT0loq5xKttpHIVMg71gZiEYZJroF7X3r4EekY&#10;hJMojqKsIPgT8Xdl/wAimkc8Z4SxN7K/jvK83slnI1OJHAAGQ0TGEK3uXInJVKLClK1pIuNgdVab&#10;Z0UGXDIVUgq1gVikAxAZB6m72jwr0gHIVKIVgEtSkXFEKSBrbjIViou1gVhkRCIyjsgBuOKWqUS9&#10;ye5OFBkDxr02x/YSmQoRfm0gFrFCEJHjkE6tzbEid93LdKLNKSxZReQ4UbqVArHIdGqDcS/zkiLH&#10;iTqA6MgTmQ47RmsDssg6gMgxovQPsgNILiF6H5BLU5FjROkfXhHhayDkEjIvqXI/gEgfzK+o/dNX&#10;QculRPlJOxRE+oiif2T6Ry4lSgMhB6lIGzRQRG8ANf0jl5NJA9kSKtJG9KoVxM+IXE5mqWpBWCRH&#10;9Kp1ZPQvy5ApViEjFpGvIaUapX6QO+1lKTK1AMTPicj3oWMuY/wJtoz+ZTkyqwBk9CLyw/BurYzx&#10;RwZRsiSZXYtF1gREvonkMwXfIl/7IEsTvSZ6L/YI+L4geSoETNHrVPZivpj6keWJvi7yVUyCUY6A&#10;ScVEKcvpkceW51Aic8YRYsU6aj8L47Ec+3UuvJN5f7kVLZFNEY7jyDeJvcuj8nc6AcmCoX03fo84&#10;AcZnq+FH/PyReSEyHSYRkXhtQEfi9ygUtxrtr15LYe5UsnyVxsQYt8A8YCz3zgU+z530cltaClw1&#10;EYlluh5wFrXfL3I3smSJUpjReMToY7T3qcge8fu+TFFuT2ancEY4A3ZJ1nKh0T4EJpNIhihoqa0m&#10;GZOMQVahR4x+EcepjXORW0IOszbQe8UEwbGUCCmqOfDvIhmiYKKkgRh7Jb0zwugXcUyNv3wcTJjW&#10;DqGMMhPQPKpkwfjWxtBejLna3x8RQY3FXvl4znIEX8kuIGkhu6t9hDD8BijyOIh2Zkw08//SytHm&#10;hYww/O9qWiKPofRH1ybJCHFskRa+agU9IlKVrH5ZBWv4RV5g4o1OD7m8llYydYCsMPpE+xSXNfoi&#10;SVgeM3FqkyorJp+TTno4UugtRt8Uj8gAiJ56Vga2f0ovrWlJjb7IBEqaiAlXm4h70VMt0kOmDsAY&#10;JMjgZzX6IpOJnID5f+kFg14bU3vZXixyEdH7f5BRmRwhCjDKTnQRmUy0RLf/X44SNSGQ7xeRC2Dy&#10;1SZlEXUCkSNEhWD3mIhcRPQCOAvAcpRolWmXmchFRK+RsAAsR4kKwdQIROQCahNyLzs05Ch2Aoks&#10;CN0XtclY5DeAySiiHcG+wllkMtEXzNgBJKOIak3sUheRiUTf2mQHkIwi6gSyFVRkMlELqO15Mgq6&#10;yWpjrMhuM5HJRC+Gc1LKKGwFFVkM87Iyi8gBsFtYRCYSbdF3D4CMInrnlB1nIpOJHIAv6ZJRRHsB&#10;dAAik4l6s3UAMgp3A4ssRvQaCHdnyih0ACKLoQOQmdTGWJEOQGQyOgCZSW2M7SUiE4m+qYllu8go&#10;ovEmIhPRAchMdAAiC2EKSGZSG2N7ichEbAOVWbgPQGQxdAAyC3cCiyxGtBPYL+mQUUQOwO+eEJlM&#10;9DI4HYCMIvr2OR2AyGSi10H7JR0yiujb53wbqMhkom9p8vsAZBR++5zIYkST0i/pkFH47XMii+G3&#10;NMksonSjXz4kMpmoM8MXdMkoooYDv3xIZDK+oldm4a5zkQWJ3s/ixJSjRIEGEpELiHYDm5uVo0Qt&#10;oO4BELkIW0HlbKIOIJsNRC7CVlA5m6gAbJAhchF2AsnZRAVgO4BELiJToLMQLL04vkQWx0KwnEW0&#10;2dDXQItcTFQItg4gvZDfr42pIseWyMVEhWDrANJLlP+3ACxyMeZp5Qyi7wBAjiuRBYgiNb8bQFqJ&#10;+v/dACayCNYBZDRR/7+vgBZZhKhbA7lclyykFaP3TNn/L7IQ0YQ1DSRZDChEbkb0pR12A0mWKP1j&#10;SlFkMYzaZASMkdrY2cvVpMhiZPK2Fu4kItr8xRgzkBBZENNAcpTo1SKmf0QWJbN5x3cDyTuiL39B&#10;dv+ILEy0KcwNPPKOzAqSVKOILEo0iRErBZE91pBEbgwTmAkaTWKEkxDZExV/ixg7FoFFFqHF8O/l&#10;JJYCYyhKHb7K1YDIxVC0i7o23slVgBQye0hqIuiwqUBkMhj+X9pUm5RZWdCTwtGxRBBiXUnkZHrT&#10;Pe/kjk7pjf5rsj4gcgKjDX8Rx5NnE733p0fWB0QGcSTPn5E53OeSee9Pr6wPiBzgaJ4fp0GKx+91&#10;lXdE3yeN+JnWDqG9rA+INHA03cPvYfhLgTfq73a5/lyi/P/+vT+MqSMpSOsDIl8wwvDXJhnHrf18&#10;ke92eS5RCqg2NhijtZ/NyoBD5IWjeX5SRV8tszl+7ffcCyCMgdrY+MpQM9be/V5GBCvWB+TxjMjz&#10;ZycS0Vzp+Cj1gZImkmdDmrCsPPkzOzZwBNYHRBoZke7RgMsqWB8QSULU3xs1McmcLLIqR+sDOBKR&#10;j+Ro1B/l+UVW4Gh9gLSQAY58FEeKvC15fpFVOFofcH+KfAS9Ub95fvkEjtQHCH5EbkvPUtg8v3wi&#10;vfUBU0JyS3qMv3l++WR66wMERc4LuQ2tg5wBbp5fnkJvfYBamsjSZL9btYio3zy/PBHqA7U58U6u&#10;BGRpWoy/Ub/INwa9pUOOeWPAJMuBMa8N2JqI+i1siXxHS5HY7iBZCiISIpPaYH0VA90IRuT7sBqo&#10;zZma9q+qFrmU7NfqafxFvqbFCfgqc7mcbCFL4y+S493ry19lPUAuhTx+JvWj8RdpI+sETAXJZWRS&#10;PxSsNP4i7WSdgKkgmU5mcLI6cPOKSD+ZTZV2Bcl0MgPTNxqKHIPVc2bXsBvEZBqZ3L+pH5ExkOKp&#10;zbG9XAXINDI7fk39iIwjU29zc6WcTmZJameCyFiYd7W5thdpWZFTybzywehfZDxR3Y20rMip8B6f&#10;2uArMhcpcg6ZzjtbQuU0MstQ3/Apch5R+tU0kJxGFIG4NV3kXKIGDNNAchrRe38s/vaDcyW9hnh1&#10;xid1dHAtGC6ujTHiKrGfzCrcbiA5hagVDQch7byL6ljO33kyY6xwZrU9IzgD6YM62+v93Ms6gJxC&#10;lH+0+6edzOt/77Yi+Mrw72XA0Af3tnY/i9yBL8OJDJW5xz4ym+qKVncEGH6uJzL8RXaM9RGNGVOx&#10;Mpyo/98lfR9RNFfTSnl0jD4rv0zE/yodQB/RqyEMxmQ4UQEYAyDtZN7z8pVwBkSEGGGM8dkUg89n&#10;4vRbjf5eHEPa4RnU7meRDkCGEzkAJ3M/UVGvRUx+nAIFZJ4JKwUMdjZ1hHFBpPxwTjx3nDvGPvNW&#10;yqw4T99g2U/keEWGgjGpDbQiC3r9YHCjbf6jhQHBoCP+OzIoI4UzsVXxGJEzZkyJDCNyAPZ2H4eI&#10;GONYu7+fIFY6BAoap+PoAGQqUbFSBzAOUi8j0y1Xi9WFhn8s0YrNFZYMJUpRuPlkPDjVOzsCDf95&#10;6ABkKpEDsAYwHgxnT5voKmLMaPzPIXIA3ncZSmSI7AIaB5P37tH/Xo6N8dTu814iQ4n61d19OAZa&#10;Nke2ha4irsk60RiiXfkEDiJDcdCdC/cXJ1q7txmVfDsOBGdN1L3v349SBkX8HMJgcz4coxyXczy6&#10;MuG45qePwfOo3dsinrnIUEhL1AZbEUZD2il5/qyBfhW/11po5Wcxwgijzp/8XcsxIiMUiWtu+Tz5&#10;jqgex70VGU5kpIzs8mD8jkbTV2+o4hqObmCzPtBONGZMtckpRLlpokKJOZrnx/BzjFVgFXHkevhd&#10;jVYOnG7tHu7F8xAZDkvL2oArMvf4NaPy/KumTqwPnE/UjME9FDmFaPAhJ/D3wWDPzvNfifWB8yDI&#10;qt2zIvP/chpMysiImQb6Du7X3fP8vXDt1gfGQtqvdp/2Wik1KB9INKkxdvJ5ef5eSHtFUetXsj7w&#10;HVH60PSPnI5poK/59Dx/L9YHjsG1R6tv0z8yhWgiYwCfBgb7SXn+XqwP9EE6rHY/9iI4EzkdJmFt&#10;AO71lMGIMSK67TX86K55/l64Z9YH8rCqjMYXY0hkCgzI2iDciwH76UbNPP8xrA/E4Cwz98jir0wl&#10;k+f+1KjEPP9YrA+8J5P6eWLKVS4G41UbjK/6pLZQrtk8/3lYH/hhiOozY83oXy4hO2GJmO8MRmVE&#10;nv/u92EG3Ouj9YFPCDoYK5nxhtMTuYxMDpyBfFfjZ57/GhgvT60PkM7KpMSYV09qHpAFYaLWBuer&#10;7uYEOFfz/NfztPoA4y57ve6UliVoWbKvHg1jsM3zr8cT6gMtxt/UjywDE6slTbLiHgGuwTz/2vCM&#10;PrU+kC34IuaaAYYsBQOyZam+UgRjnv9e4GQ/pT7AvGEu1M6zJuaYxl+WhFxrSwTNz145Ec3z35u7&#10;1wcIGlrOn/HmClOWhgHa4gTQ7InIxDPP/zkcrQ8QBMxcwfWsOBlzvutHbgFOoDaIIzERzxzkTLwj&#10;qQNknn9NcMZH6wM827NWpJxfj+FHGn+5HQz22mDOiAFPhD5iVYCxZlL3TLy9zPPfA573kbReEcdg&#10;3BwZg8Xo45h6V5tXp6lEumEyHjW85EiZjPQ8EwV9NRnKhCMlgMHunXR7cQzTPffjaH3gVWUMMhY4&#10;NuMMMcYZl4i/52cYe0fHPeI4jju5PS1dDllhmEcY+HfS8H8GR+sDV4k549iTj4FI6UyDPVJEXpyv&#10;fAYY0qP1gVlijrCSEPk4mIgj8rNnyTz/Z4NTX9URuOKUx0C+dCVHQK7YyfccVnIEGH7qBo49eRxX&#10;T0Qifg3/c7ly/GH4+Ww7fOTxMAlmTUQmnjl+eYVAgHFRGzOjxNgr7aUGHSIVSA+VVrraJOqRE09a&#10;YJzQhTNiDNIOyrEIOBx7Io3sHQKTiXw9Br022fh7/r1MOqI6J54chcaA0uPPuGK1SkBRxiR/8v+o&#10;jLuyR0BETgTjTgpJIy8iIiIiIiIiIiIiIiIiIiIiIiIiIiIiIiIiIiIiIiIiIiIiIiIiIiIiIiIi&#10;IiIiIiIiIiIiIiIiIiIiIiIiIiIiIiIiIiIiIiIiIiIiIiIiIiICP/jB/wVgXFQe2MwlsQAAAABJ&#10;RU5ErkJgglBLAwQKAAAAAAAAACEACsCrJZgWAACYFgAAFAAAAGRycy9tZWRpYS9pbWFnZTIuc3Zn&#10;PHN2ZyB2aWV3Qm94PSIwIDAgOTYgOTYiIHhtbG5zPSJodHRwOi8vd3d3LnczLm9yZy8yMDAwL3N2&#10;ZyIgeG1sbnM6eGxpbms9Imh0dHA6Ly93d3cudzMub3JnLzE5OTkveGxpbmsiIGlkPSJJY29uc19T&#10;dHVmZmVkVG95X00iIG92ZXJmbG93PSJoaWRkZW4iPjxnIGlkPSJJY29ucyI+PHBhdGggZD0iTTY2&#10;LjkxMiA2Ny44MjhDNjguNTY1OCA2My42ODEyIDY4LjkzOTIgNTkuMTM0IDY3Ljk4NCA1NC43NzMg&#10;NjkuMzg0IDU0LjM2MyA3MC42ODQgNTMuOTMyIDcxLjc5MiA1My40OTEgNzUuNjUzMiA1MS45OTE0&#10;IDc3LjU2NzYgNDcuNjQ1NyA3Ni4wNjggNDMuNzg0NSA3NC41Njg0IDM5LjkyMzQgNzAuMjIyNiAz&#10;OC4wMDg5IDY2LjM2MTUgMzkuNTA4NSA2Ni4zNTc3IDM5LjUxIDY2LjM1MzggMzkuNTExNSA2Ni4z&#10;NSAzOS41MTNMNjYuMjIgMzkuNTY1QzY1LjAyODcgMzkuOTkzIDYzLjgyMzcgNDAuMzc3NyA2Mi42&#10;MDUgNDAuNzE5IDYyLjA4MSA0MC44NjYgNjEuNTQ5IDQwLjk4MSA2MS4wMTUgNDEuMDc4IDY0Ljc5&#10;MSAzNy43NzcxIDY2Ljk3MDIgMzMuMDE1MyA2NyAyOCA2NyAyNy41NzcgNjYuOTYzIDI3LjE2MiA2&#10;Ni45MzMgMjYuNzQ2TDY3LjQ0IDI2LjQ3OEM3Mi4zOTUxIDI0LjAzOSA3NC40MzQ5IDE4LjA0NDkg&#10;NzEuOTk1OSAxMy4wODk4IDY5LjU1NjkgOC4xMzQ2OCA2My41NjI4IDYuMDk0OTQgNTguNjA3NyA4&#10;LjUzMzkxIDU3LjI4MzIgOS4xODU4NiA1Ni4xMTk0IDEwLjEyMyA1NS4yIDExLjI3OEw1NS4xNjcg&#10;MTEuMzM5QzUwLjU1ODYgOS41NTUwMSA0NS40NTA0IDkuNTU1MDEgNDAuODQyIDExLjMzOUw0MC44&#10;MSAxMS4yOEMzNy4zNjk5IDYuOTU5MzYgMzEuMDc4NyA2LjI0NTUxIDI2Ljc1OCA5LjY4NTU2IDIy&#10;LjQzNzQgMTMuMTI1NiAyMS43MjM1IDE5LjQxNjkgMjUuMTYzNiAyMy43Mzc1IDI2LjA4MjUgMjQu&#10;ODkxNyAyNy4yNDU1IDI1LjgyODIgMjguNTY5IDI2LjQ4TDI5LjA2OSAyNi43NDRDMjkuMDM5IDI3&#10;LjE2MSAyOS4wMDIgMjcuNTc3IDI5LjAwMiAyOC4wMDIgMjkuMDMxNyAzMy4wMTU2IDMxLjIwOTMg&#10;MzcuNzc2IDM0Ljk4MyA0MS4wNzcgMzQuNDU2IDQwLjk3NyAzMy45MzIgNDAuODY3IDMzLjQxNSA0&#10;MC43MjIgMzIuMTk2MyA0MC4zOCAzMC45OTAzIDM5Ljk5NSAyOS43OTcgMzkuNTY3IDI1LjkzNzcg&#10;MzguMDYyNiAyMS41ODk2IDM5Ljk3MTUgMjAuMDg1MiA0My44MzA4IDE4LjYwMDQgNDcuNjM5NiAy&#10;MC40MzkzIDUxLjkzNTkgMjQuMjIgNTMuNDkxIDI1LjMyIDUzLjkzMiAyNi42MzMgNTQuMzYzIDI4&#10;LjAyOCA1NC43NzMgMjcuMDU3OCA1OS4xNzI2IDI3LjQ0NjIgNjMuNzYzIDI5LjE0MiA2Ny45MzdM&#10;MjMuNTc0IDcxLjExOUMxOS4xMjYzIDczLjU4NTcgMTcuMzMyNCA3OS4wNjQ0IDE5LjQ2IDgzLjY4&#10;NCAyMS43NTEyIDg4LjQwNCAyNy40MzQ5IDkwLjM3MjkgMzIuMTU0OSA4OC4wODE2IDMyLjM0NjIg&#10;ODcuOTg4OCAzMi41MzQ0IDg3Ljg4OTUgMzIuNzE5IDg3Ljc4NEw0NC45ODUgODAuNzc1QzQ2Ljk4&#10;NDEgODEuMTIxNyA0OS4wMjc5IDgxLjEyMTcgNTEuMDI3IDgwLjc3NUw2My4wMSA4Ny42MThDNjQu&#10;NTI5NyA4OC40ODYzIDY2LjI0OTggODguOTQyNyA2OCA4OC45NDIgNzMuMjEwNSA4OC45OTgzIDc3&#10;LjQ4MDEgODQuODIgNzcuNTM2NCA3OS42MDk1IDc3LjU3MzYgNzYuMTYxNSA3NS43MjY5IDcyLjk2&#10;NzggNzIuNzIgNzEuMjhMNjYuODcgNjcuOTM5Wk02NC45MTIgMTkuODI4QzYzLjk1NjUgMTguMDYy&#10;OCA2Mi43MTUgMTYuNDY4MSA2MS4yMzggMTUuMTA5TDYxLjI4IDE1LjA4M0M2Mi42MjQ2IDE0LjEy&#10;MzQgNjQuNDkyNSAxNC40MzU0IDY1LjQ1MjEgMTUuNzggNjYuMzAyMyAxNi45NzEzIDY2LjE2NTYg&#10;MTguNjAyOCA2NS4xMjkgMTkuNjM2Wk02My4wMTIgOS41MjhDNjQuODI2MiA5LjUyMTk5IDY2LjU4&#10;NzIgMTAuMTM5OSA2OCAxMS4yNzggNzEuNDQ3IDE0LjAyNyA3Mi4wMTI4IDE5LjA0OTcgNjkuMjYz&#10;OSAyMi40OTY3IDY4LjU1NTggMjMuMzg0NiA2Ny42NjYzIDI0LjExMTIgNjYuNjU1IDI0LjYyOCA2&#10;Ni40NTE5IDIzLjYzNzUgNjYuMTYxMSAyMi42NjcgNjUuNzg2IDIxLjcyOEw2Ni40ODYgMjEuMTFD&#10;NjguNDY4IDE5LjE5NTEgNjguNTIyNCAxNi4wMzYxIDY2LjYwNzYgMTQuMDU0MSA2NC45MDA5IDEy&#10;LjI4NzYgNjIuMTYyNSAxMi4wMjU4IDYwLjE1MiAxMy40MzdMNTkuNTk0IDEzLjc3M0M1OC43OTQ2&#10;IDEzLjE3OTcgNTcuOTUgMTIuNjQ5NyA1Ny4wNjggMTIuMTg4IDU4LjU3ODQgMTAuNDkzMiA2MC43&#10;NDA5IDkuNTI0NiA2My4wMTEgOS41MjZaTTI2Ljc2IDIyLjUxNUMyNC4wMDUyIDE5LjA2NTkgMjQu&#10;NTY0NSAxNC4wMzczIDI4LjAxIDExLjI3OCAzMS4zMTQ0IDguNjI4MyAzNi4xMTM2IDkuMDIzNDgg&#10;MzguOTQgMTIuMTc4IDM4LjA1NyAxMi42NDA0IDM3LjIxMTQgMTMuMTcxIDM2LjQxMSAxMy43NjVM&#10;MzUuODkzIDEzLjQ1NEMzMy44Nzg1IDEyLjAzMjkgMzEuMTMwNCAxMi4yODQxIDI5LjQwNyAxNC4w&#10;NDcgMjcuNDkxIDE2LjAyODcgMjcuNTQ0MyAxOS4xODg0IDI5LjUyNiAyMS4xMDQzIDI5LjUzNjYg&#10;MjEuMTE0NiAyOS41NDczIDIxLjEyNDggMjkuNTU4IDIxLjEzNUwzMC4yMTcgMjEuNzE2QzI5Ljg0&#10;MTMgMjIuNjU0OSAyOS41NTAyIDIzLjYyNTQgMjkuMzQ3IDI0LjYxNiAyOC4zNDc0IDI0LjEwNCAy&#10;Ny40NjYyIDIzLjM4ODMgMjYuNzYgMjIuNTE1Wk0zMC45MTUgMTkuNjdDMjkuNzI4MSAxOC41MzE0&#10;IDI5LjY4OSAxNi42NDYyIDMwLjgyNzYgMTUuNDU5NCAzMS4zOTA1IDE0Ljg3MjYgMzIuMTY4OSAx&#10;NC41NDE1IDMyLjk4MiAxNC41NDMgMzMuNjIwNyAxNC41NDUxIDM0LjI0MzMgMTQuNzQzIDM0Ljc2&#10;NiAxNS4xMSAzMy4yOSAxNi40NjkxIDMyLjA0OSAxOC4wNjMgMzEuMDkzIDE5LjgyN1pNMzEgMjhD&#10;MzEgMTkuMTc4IDM4LjYyNiAxMiA0OCAxMiA1Ny4zNzQgMTIgNjUgMTkuMTc4IDY1IDI4IDY1IDM2&#10;LjgyMiA1Ny4zNzQgNDQgNDggNDQgMzguNjI2IDQ0IDMxIDM2LjgyMiAzMSAyOFpNMzAuOTc0IDY3&#10;LjEyOEMyOS40NDI3IDYzLjM0NDMgMjkuMDk2NSA1OS4xODQ4IDI5Ljk4MSA1NS4yTDMwLjE0NiA1&#10;NC40NTEgMzAuNjg4IDUyLjQ5OEMzMC44NDE0IDUxLjk2NzQgMzAuNTM1NiA1MS40MTMgMzAuMDA1&#10;IDUxLjI1OTcgMjkuNDc0NCA1MS4xMDYzIDI4LjkyIDUxLjQxMjEgMjguNzY2NiA1MS45NDI3IDI4&#10;Ljc2NDcgNTEuOTQ5NCAyOC43NjI4IDUxLjk1NjIgMjguNzYxIDUxLjk2M0wyOC41MiA1Mi44MjhD&#10;MjcuMDk2IDUyLjQwOCAyNS44OTggNTIuMDA1IDI0Ljk2MyA1MS42MjggMjIuMTQzIDUwLjQ5ODkg&#10;MjAuNzcyNCA0Ny4yOTc1IDIxLjkwMTUgNDQuNDc3NSAyMy4wMzA2IDQxLjY1NzUgMjYuMjMyIDQw&#10;LjI4NjggMjkuMDUyIDQxLjQxNkwyOS4wODUgNDEuNDI5IDI5LjExOSA0MS40NDFDMzAuMzUyIDQx&#10;Ljg4NCAzMS42MTkgNDIuMjg3IDMyLjg3MyA0Mi42NDEgMzQuNjE4MyA0My4xMjAyIDM2LjQxNzMg&#10;NDMuMzc1OSAzOC4yMjcgNDMuNDAyIDQ0LjI4NDIgNDYuODYgNTEuNzE3OCA0Ni44NiA1Ny43NzUg&#10;NDMuNDAyIDU5LjU5IDQzLjM3NzMgNjEuMzk0NiA0My4xMjE2IDYzLjE0NSA0Mi42NDEgNjQuNDA0&#10;IDQyLjI4OCA2NS42NjYgNDEuODg1IDY2Ljg5NiA0MS40NDFMNjYuOTM2IDQxLjQyNyA2Ni45NzUg&#10;NDEuNDExIDY3LjA3NSA0MS4zNzFDNjkuOTA3MSA0MC4yNzI4IDczLjA5MzMgNDEuNjc4NCA3NC4x&#10;OTE1IDQ0LjUxMDUgNzUuMjg5NyA0Ny4zNDI2IDczLjg4NDEgNTAuNTI4OCA3MS4wNTIgNTEuNjI3&#10;IDcwLjA4MSA1Mi4wMTMgNjguODkxIDUyLjQxNCA2Ny41MjIgNTIuODE3TDY3LjI4NCA1MS45NjFD&#10;NjcuMTM2MyA1MS40Mjg2IDY2LjU4NDkgNTEuMTE2OCA2Ni4wNTI1IDUxLjI2NDUgNjUuNTIwMSA1&#10;MS40MTIyIDY1LjIwODMgNTEuOTYzNiA2NS4zNTYgNTIuNDk2TDY1LjczOSA1My44NzIgNjYuMDMx&#10;IDU1LjE5OEM2Ni45MTkzIDU5LjIwMTUgNjYuNTY1NiA2My4zODA3IDY1LjAxNyA2Ny4xNzhMNjQu&#10;NzYyIDY3LjgwNSA2My45NzIgNjkuNTg5QzYzLjczNjIgNzAuMDg4NCA2My45NDk4IDcwLjY4NDQg&#10;NjQuNDQ5MiA3MC45MjAyIDY0Ljk0ODcgNzEuMTU2MSA2NS41NDQ3IDcwLjk0MjQgNjUuNzgwNSA3&#10;MC40NDMgNjUuNzg3NCA3MC40Mjg1IDY1Ljc5MzkgNzAuNDEzOCA2NS44IDcwLjM5OUw2Ni4wNzQg&#10;NjkuNzggNzEuNzI3IDczLjAxMUM3NS4zMTUxIDc1LjAwNzcgNzYuNjA1MiA3OS41MzUgNzQuNjA4&#10;NiA4My4xMjMxIDczLjI3NyA4NS41MTU5IDcwLjczOCA4Ni45ODMxIDY4IDg2Ljk0MiA2Ni41OTcy&#10;IDg2Ljk0MjEgNjUuMjE4NyA4Ni41NzY3IDY0IDg1Ljg4Mkw1My43ODQgODAuMDQzQzU0LjM4NjYg&#10;NzkuNzk4MSA1NC45NjE4IDc5LjQ5MDQgNTUuNSA3OS4xMjUgNTUuOTY1NSA3OC44Mjc3IDU2LjEw&#10;MTggNzguMjA5NCA1NS44MDQ1IDc3Ljc0NCA1NS41MDcyIDc3LjI3ODUgNTQuODg4OSA3Ny4xNDIy&#10;IDU0LjQyMzUgNzcuNDM5NCA1NC40MDc3IDc3LjQ0OTUgNTQuMzkyMiA3Ny40NiA1NC4zNzcgNzcu&#10;NDcxIDUzLjQwMTcgNzguMTIyNCA1Mi4yOTQxIDc4LjU0OTMgNTEuMTM0IDc4LjcyMUw1MC42ODUg&#10;NzguOEM0OC45MTIzIDc5LjEwOCA0Ny4wOTk3IDc5LjEwOCA0NS4zMjcgNzguOEw0NS4wNzIgNzgu&#10;NzU2IDQ0LjkxMyA3OC43M0M0My43NTE3IDc4LjU1NSA0Mi42NDM1IDc4LjEyNSA0MS42NjggNzcu&#10;NDcxIDQxLjIyIDc3LjE0ODEgNDAuNTk1IDc3LjI0OTUgNDAuMjcyIDc3LjY5NzUgMzkuOTQ5MSA3&#10;OC4xNDU1IDQwLjA1MDUgNzguNzcwNSA0MC40OTg1IDc5LjA5MzQgNDAuNTEzNyA3OS4xMDQ0IDQw&#10;LjUyOTIgNzkuMTE0OSA0MC41NDUgNzkuMTI1IDQxLjA3ODUgNzkuNDg2NiA0MS42NDgzIDc5Ljc5&#10;MTUgNDIuMjQ1IDgwLjAzNUwzMS43MjcgODYuMDQzQzI4LjEzMSA4OC4wOTg4IDIzLjU0OTQgODYu&#10;ODUwMyAyMS40OTM2IDgzLjI1NDMgMjEuNDA5NyA4My4xMDc2IDIxLjMzMDggODIuOTU4MSAyMS4y&#10;NTcgODIuODA2IDE5LjU3NjcgNzkuMTM1IDIxLjAyMTggNzQuNzg5NiAyNC41NjYgNzIuODU2TDI5&#10;Ljk2NiA2OS43NzEgMzAuMjQ3IDcwLjQwNUMzMC40MDcgNzAuNzY2MyAzMC43NjQ4IDcwLjk5OTUg&#10;MzEuMTYgNzEgMzEuMjk3OSA3MC45OTk3IDMxLjQzNDIgNzAuOTcwNCAzMS41NiA3MC45MTQgMzIu&#10;MDY0NyA3MC42OTAyIDMyLjI5MjUgNzAuMDk5OCAzMi4wNjkgNjkuNTk1WiIvPjxjaXJjbGUgY3g9&#10;IjQwLjAwNiIgY3k9IjI2LjUyOCIgcj0iMiIvPjxwYXRoIGQ9Ik00OC4wMDYgNDEuNTI4QzUyLjI1&#10;NSA0MS41MjggNTUuNzEyIDM4LjM4OCA1NS43MTIgMzQuNTI4IDU1LjcxMiAzMC42NjggNTIuMjU1&#10;IDI3LjUyOCA0OC4wMDYgMjcuNTI4IDQzLjc1NyAyNy41MjggNDAuMyAzMC42NjkgNDAuMyAzNC41&#10;MjggNDAuMyAzOC4zODcgNDMuNzU3IDQxLjUyOCA0OC4wMDYgNDEuNTI4Wk00OC4wMDYgMjkuNTI4&#10;QzUxLjE1MiAyOS41MjggNTMuNzEyIDMxLjc3MSA1My43MTIgMzQuNTI4IDUzLjcxMiAzNy4yODUg&#10;NTEuMTUyIDM5LjUyOCA0OC4wMDYgMzkuNTI4IDQ0Ljg2IDM5LjUyOCA0Mi4zIDM3LjI4NSA0Mi4z&#10;IDM0LjUyOCA0Mi4zIDMxLjc3MSA0NC44NTkgMjkuNTI4IDQ4LjAwNiAyOS41MjhaIi8+PGNpcmNs&#10;ZSBjeD0iNTYuMDA2IiBjeT0iMjYuNTI4IiByPSIyIi8+PHBhdGggZD0iTTQ4LjAwNiAzNS4wMjhD&#10;NDkuMTE4NCAzNC45Mjk3IDQ5Ljk0MDUgMzMuOTQ4MiA0OS44NDIyIDMyLjgzNTggNDkuNzQzOCAz&#10;MS43MjM1IDQ4Ljc2MjQgMzAuOTAxNCA0Ny42NSAzMC45OTk3IDQ2LjYwNjMgMzEuMDkxOSA0NS44&#10;MDU5IDMxLjk2NjIgNDUuODA2IDMzLjAxNCA0NS44NjA2IDM0LjE3NjIgNDYuODQzNSAzNS4wNzYg&#10;NDguMDA2IDM1LjAyOFoiLz48L2c+PC9zdmc+UEsDBAoAAAAAAAAAIQB9nTXxrRcAAK0XAAAUAAAA&#10;ZHJzL21lZGlhL2ltYWdlMy5wbmeJUE5HDQoaCgAAAA1JSERSAAABgAAAAYAIBgAAAKTHtb8AAAAB&#10;c1JHQgCuzhzpAAAABGdBTUEAALGPC/xhBQAAAAlwSFlzAAA7DgAAOw4BzLahgwAAF0JJREFUeF7t&#10;3YGRY9ltheENQSE4BIegEByCQ3AIzsAhKASF4BAcgkNQCHLDWlYdzR52E7wgATz+X9WpUml7eu6g&#10;7wOaj+TlbwAAAAAAAAAAAAAAAAAAAAAAAAAAAAAAAAAAAAAAAAAAAAAAAAAAAAAAAAAAAAAAAAAA&#10;AAAAAAAAAAAAAAAAAAAAAAAAAAAAAAAAAAAAAAAAAAAAAAAAAAAAAAAAAAAAAAAAAAAAAAAAAAAA&#10;AAAAAABwWf/6ewAAHyQa/99+D0MAAD7Erfn/XfLnrwAALiwa/a/NnyEAABf3XfO/5d++AgC4kH//&#10;yk/N/5b4WgDABfzHVx5t/rfEnwEALBaN3DX4R8IQAIClTpr/Lf/5FQDAItG4XUN/JgwBAFjiv77i&#10;GvlJ/vIVAMBQf/pKNGrXwF3+5/e4/+by318BAAzzTPP/l6/En2MIAMBS0cT/+hXXsF2i4cefuYn/&#10;HY3dfa0LQwAABsg2/2je2vxVZgjEEAEANKls/jfZIfDT9wMAFMs2/3h+4NFmnX0ugSEAAG8ST95m&#10;nriNl4Vmm3RmCPzvV2JNAIAXirP8o+G6RuzyTPO/ybyfIM4a4oNlAOBFnmn+pzLvKGYIAMALuE/x&#10;+i4Vzf+GIQAATbLN/xVn92QPluPTxQDg0COf4qV55Ye5xFrc33kvDAEAeFKm+cfXveOTvLJDgI+Y&#10;BICkzEc4xte9s9FmhwAfMQkAD4r77VOb/008L+HWcy98uhgA/CDzZGtX87/JPjnNEACAOzY1/5sJ&#10;r1ACgNU2v9Y+joFgCADAEzJHLkw9dyeOm8icTxRnDQHAx4qm+cyneE2VHQJ8sAyAj3S15n/DEACA&#10;b0STPPkIx+lirZkPlmEIAPgI2eYfzXFT81eZIRBDDgAu65Oa/012CGz/9wLAH0RjyzTDeH7gKs0w&#10;+1wHQwDAZcSTt5knRk8+xWuqzBDgIyYBXEK8YetdH+E4Xeb9DtPe7AYAKc80/6vj08UAXF40rszx&#10;CJ/Q/G8YAgAuK9v8u87GiXV2NdfMwXcRPl0MwHiZT/GKdH1Yym1Idf6Gnf1gGYYAgLHieOZHm398&#10;XXfz1/V0NdfsEJhwBDYA/JPJH+GovnuEsmUI8BGTAMaI+9kbmv8jj1C6mmt2CPDpYgDabfkUr8yQ&#10;mnRr6rswBAC0uWLzv6WruWaHAJ8uBuDttryWPTOkfk1Xc41jIBgCAEbKHGnQea7NSfO/pau5xnEY&#10;mfOT4qwhAHiZaEpbPsUr8wjlp3Q11+wQiNNWAaDcpuafWeej6WquDAEAraIJbfgIx2eG1IbmyhAA&#10;0CLb/KP5dDX/7JCKRyibmmv83W5NLvFvAoCnXbn56zrjf29prtl1dvw8ACyXbYpx66Wj2cTfWTWk&#10;tjTX7G2urnUCWChujWz4FK/K5n9z8kjinTJDgI+YBPCQeMPWhuYfDS0asFuTS+YRSqa5dr7JLfN+&#10;jM51Aljgmebf4R1DaktzZQgAOBaNIXP8wKbm/6wtzXXLsRwABso2/67jETqGVLa5dn2mQPbYi651&#10;AhgkGkGmqW45KrlySG1prtnPFGAIAB/skQ9IuSW+rvPDUjLN/xVHOWeba9fR11vWCaBRNMkNzT/+&#10;3inrzDbXzoHp1nMvXesE0CDb/Dd8kMurm/9Ntrm+4tHII7asE8AbxYXuGoDLpub/znXG8xFuHffS&#10;1Vy3rBPAG2xq/m5NLl3rvOorp7rWCeCFsi9njMbRYcuQCtnm2vXeiXjXNEMA+FCZNzR1nhuz5Y1X&#10;KnskRZxH1CHeCZ09OgPAYnHRZ0+O7Gj+2XV2Dikn21y3DIGudQI4dNXm37XOnzAEAIwQF/mGY423&#10;rPNR2eYaX9shu06GALDElqa6ZZ3PiIbp/g0unf+u7DoBDJZtqtEANjT/rnWeuOoQ2PZzAD5CXJiZ&#10;iznuu3dczNl1bmz+N1ue2M4+B8MQAAaJxvHqD0ipkF1n15CqlGmunS9t3TKsAIhoGBua/5Z1vsKW&#10;9zdsfB8G8LGeaaodtqzzlba8E5shACwQF15cgO7CdOls/hvW+Q6ZIRCJEz07bBlWwEfKNtWus122&#10;rPOd4uwi92+/l64hkDmTKdK1TuCjxIWWaaqdH0qyYZ0dojauBvey5YNlGALAC8Vvj4821fi6rsYR&#10;f++GdXa66hDoPJ0VuKx4SL6hqWbX+ckNI9tco7Ydtgwr4JK2NFWaf96W50m2DCvgUuJCcheYS3fz&#10;d2tyofn/s01P6rv13AtDADiwpalmXzZI8/+jZ94l3YFXdgFvkG2qcWF24I1DdeKdz3HWjqudS5yT&#10;1CGGFUMAeJFMU43fGjvOZYlmxfkx9TYNgcw6ux6xAGtkm2pcgBuaf9c6t9oyBLasExhvU/O/6ge5&#10;TBMN09XUJercgSEAHNrSVGn+75cdAl37giEAPGFLU82uMy7yjnVeUfa5lq66b3jEAoyxpanG35m5&#10;uOPfRPOvlRkCna+2yg4B9gk+UrapRgPouFjieYbsWf5c1K+x5SW32eey2C/4KFuaajQQmv8sW94f&#10;kr1txavE8BG2NNVn1on3yAyBSJzj02HLIxbgLbY01Vhn5p2eNP/3ixM33c/iXhgCQKMtTTUaRWad&#10;vM2/T/aEzi1nRTEEcCnZ5t/VVLPNn3Pf+2WHQOfnRLj13EvXIxag1JamGn/vo+uMr6P5z5EdAl3H&#10;NGfXyRDAaluaajSEzDo5znmeeJTpfl73smUIsNewUrap0vxxatOtRreee+HRJlbZ0lRjnW5NLjT/&#10;HTa92MCt5166HrEAKVuaavaVGTT/PeJNVRsOZ9ty2wp4yJbmn3ltdrxvIS5U7BJvHtwyBDKPWHjZ&#10;MUbK/kbd8QqHaArZc1p4i/5eDAHgDTace0Lz/0zxc8+e0Nkhe9sq9jLQaktTjXXyQS6fLTsEOn7+&#10;8XdmhkDXIxaA5o91NuwDhgDG29JUs+uMi6ljnXif7O3KjhcAMAQw1qbmn7mIojHQ/D/DlhM6s7et&#10;gJfKNv+u36jjVlP22Gma/2e56hBgH+MlYmNlNmPXb9RxodL88YjsS5e7hkD2uTb2M0pt+Y36meaP&#10;z5Z582Kk64TODc9d4IK2/EYd68y8mYbmj5stJ3TGnnXrcel8xIKL2PIbdVzAmebPOynxq+wQ6Dqh&#10;kyGAt9jyG3Wm+cfXcbQu7tkyBLY8d4Glss2/6zfquABp/qgUe9/tn3vpOqFzy3MXWCZ7O6WrqcYF&#10;kGn+HOeMR235BSj2tFvPvTAE8K0tv1FvOXYae20ZAtnbVlwLsLK/UdP8cXXZlz/HmyQ7bHnuAkNt&#10;uZ2SffKLh7w4FS9pzhwp0nUuT3YIxDUPrPmNOvPyt/itrePkUVzTliGw5QlsDLGh+cfFl30rPM0f&#10;1TYNgUcfzUe6nrtAsw23U2j+mGbD4WwMAXwre65IR1ONC2fDsdP4PBuGQFyzmUcs0RNwcVt+o6b5&#10;Y7otv0RlhkDXbSu8wVWbf2xamj86ZK6nuCUTt2bejSGAdFPt+o06u1njAqT5o9OGw9kYAh9sS/OP&#10;RxvZk0dp/pgg+4KKjiEQss9dYLls8++6nRIXBM0fm2WGQKTrTYrZIcB1tlT84DIP+2JQbGn+wERx&#10;xILbs/fSNQSyzwUyBJbZcjslmj+vV8aVZI9k6DqXJ/sqpq7bVkjacjslLpRM8+dt69hiyxCIa9+t&#10;x6XzuQs8aMvtlEzzj6/j9EJskx0CXb/gMAQuIn4wmd+ou5p/NHOaPz5BXJNuX99L1y3OLa9iwh3Z&#10;5t+10eK3nEzz5yx/bLfl2swMgUg8wsEAW+6lbzh5FHiFeFFG5hqNJ2g7xDXn1nMvDIFmW26n0Pzx&#10;6bIvy+56N272uQuu1SbZ2yldzT97f5HfKnBVVx0CPE/3ZlvupWdfa9xx+BzwTlcdAl23lj/Ohtsp&#10;scmz7zak+eOTZI9k6JB9FRND4MVo/sB1bDiXZ8urmC5vw7302KAbTh4FpthwvTAEmm24l55t/vHb&#10;D80fyF3f0YijIb9b9JQYQG5NLvFvwqFokBtup9D8gTMbjmSIazYzBLqewL6ETc0/+5sBzR/4I4YA&#10;/l8UecO9wRg4G04eBbbY8lwfQ+BFtjT/+O2D5g/Uy7zaL9L15slo7G49LtGn8INs8++6l559VUDX&#10;yaPAVtk3YnW92TM7BPgl8I4oTOZhVQyKDc2fl4QBz8kOga4jGbLPVTIEfrHlXnpsyEzz552BwJns&#10;EOi65jJDIHpdxxPYI225lx4PMR9t/vF1HBAF1Ige4a6ze+kaAtGb3Hpcokd8/BB4pvl3iA1F8wf6&#10;RK949BqMdN16ZQg8KPsD3dL8u56MAq5uS8/IvpT144ZA9l561zSP5u/W40LzB14veyRD12vwM0Mg&#10;Ej3xI2x5IpXmD8yUfcVg1xCIW8FuPfdy+SEQBXm0+cfXdd1Lzz6E+5jpDQyxZQhEb3DruZfLPn+4&#10;5YnUzMu5Ih3nDwH4xxBw1+S9xMDowBD4kn0C592/Vcdmyjb/CIA+7pr8Lh1vxMr0vvi6y95OnjoE&#10;YkNkjqDQAOjjrsmf8s4hQPP/xbQhcNL8IwD6uGvykcT7j159+5bmf8eUIXDa/CMA+rhr8tFED4pe&#10;9Ao0/x90D4GK5h8B0Mddk5m8YgjQ/B/UNQSi+WdeQvZdAPRx12Q2lUOA5p/07iGQPXn0pwDo467J&#10;Z3PaW2j+T3rXEIi/J3v4nPv/NQD6uGtSE03W/f/3ctJbaP4HXj0Est//dpCU+28aAH3cNakJ0Svc&#10;f7uX7BuxaP5FXjUEst9XD59z/10DoI+7JjU3rxoCNP9i1UMg/nvm+/16+Jz7Gg2APu6a1KjoLe5r&#10;7uWngyhp/i9SNQSi4JkfkJv67ms1APq4a1Lzq2xvuXcUPc3/xU6HQNXhc+7rNQD6uGtS45wOAZr/&#10;mzw7BLLN/7sfkPszGgB93DWpuSf7cvA4KDLQ/N8sOwQyJ3o+8gNyf04DoI+7JjXfyb4hND5TgObf&#10;IDsEHsmjPyD3ZzUA+rhrUvOTylMBbqH5v0DlEIjvE9/vEe7PawD0cdek5hGVQ4Dm/0IVQyB7DKz7&#10;HhoAfdw1qcmIWzzuezwamv8bnAyBmPLZM8Dd99EA6OOuSU3Ws0OA5v9GzwyBZ5p/cN9LA6CPuyY1&#10;z8h+NCzNv0FmCETzj/t8z3DfTwOgj7smNc96dAjQ/Bs9MgTiId2zzT+476kB0Mddk5oTP50GTPMf&#10;4LshcNr8g/u+GgB93DWpORXvAnbfl+Y/iBsC8RDutPkH/Z4uAPq4a1JT4dchQPMfSIdAPHSraP5B&#10;f/AuAPq4a1JTJc4Ki+9H8x8shsC90/ue9euG+jUA+rhrUlMpzhqj+X8Yt6k0APq4a1IDHHGbSgOg&#10;j7smNcARt6k0qBX3WK8c1HLXpAY44jaVBrVcja8U1HI11gBH3KbSoJar8ZWCWq7GGuCI21Qa1HI1&#10;vlJQy9VYAxxxm0qDWq7GVwpquRprgCNuU2lQy9X4SkEtV2MNcMRtKg1quRpfKajlaqwBjrhNpUEt&#10;V+MrBbVcjTXAEbepNKjlaqyJM54mx61Zg1quxhrgiNtUGtRyNdZM59asQS1XYw1wxG0qDWq5Gmum&#10;c2vWoJarsQY44jaVBrVcjTXTuTVrUMvVWAMccZtKg1quxprp3Jo1qOVqrAGOuE2lQS1XY810bs0a&#10;1HI11gBH3KbSoJarsWY6t2YNarkaa4AjblNpUMvVWDOdW7MGtVyNNcARt6k0qOVqrJnOrVmDWq7G&#10;GuCI21Qa1HI11kzn1qxBLVdjDXDEbSoNarkaa6Zza9aglquxBjjiNpUGtVyNNdO5NWtQy9VYAxxx&#10;m0qDWq7GmuncmjWo5WqsAY64TaVBLVdjzXRuzRrUcjXWAEfcptKglquxZjq3Zg1quRprgCNuU2lQ&#10;y9VYM51bswa1XI01wBG3qTSo5Wqsmc6tWYNarsYa4IjbVBrUcjXWTOfWrEEtV2MNcMRtKg1quRpr&#10;pnNr1qCWq7EGOOI2lQa1XI0107k1a1DL1VgDHHGbSoNarsaa6dyaNajlaqwBjrhNpUEtV2PNdG7N&#10;GtRyNdYAR9ym0qCWq7FmOrdmDWq5GmuAI25TaVDL1VgznVuzBrVcjTXAEbepNKjlaqyZzq1Zg1qu&#10;xhrgiNtUGtRyNdZM59asQS1XYw1wxG0qDWq5Gmumc2vWoJarsQY44jaVBrVcjTXTuTVrUMvVWAMc&#10;cZtKg1quxprp3Jo1qOVqrAGOuE2lQS1XY810bs0a1HI11gBH3KbSoJarsWY6t2YNarkaa4AjblNp&#10;UMvVWDOdW7MGtVyNNcARt6k0qOVqrJnOrVmDWq7GGuCI21Qa1HI11kzn1qxBLVdjDXDEbSoNarka&#10;a6Zza9aglquxBjjiNpUGtVyNNdO5NWtQy9VYAxxxm0qDWq7GmuncmjWo5WqsAY64TaVBLVdjzXRu&#10;zRrUcjXWAEfcptKglquxZjq3Zg1quRprgCNuU2lQy9VYM51bswa1XI01wBG3qTSo5Wqsmc6tWYNa&#10;rsYa4IjbVBrUcjXWTOfWrEEtV2MNcMRtKg1quRprpnNr1qCWq7EGOOI2lQa1XI0107k1a1DL1VgD&#10;HHGbSoNarsaa6dyaNajlaqwBjrhNpUEtV2PNdG7NGtRyNdYAR9ym0qCWq7FmOrdmDWq5GmuAI25T&#10;aVDL1VgznVuzBrVcjTXAEbepNKjlaqyZzq1Zg1quxhrgiNtUGtRyNdZM59asQS1XYw1wxG0qDWq5&#10;Gmumc2vWoJarsQY44jaVBrVcjTXTuTVrUMvVWAMccZtKg1quxprp3Jo1qOVqrAGOuE2lQS1XY810&#10;bs0a1HI11gBH3KbSoJarsWY6t2YNarkaa4AjblNpUMvVWDOdW7MGtVyNNcARt6k0qOVqrJnOrVmD&#10;Wq7GGuCI21Qa1HI11kzn1qxBLVdjDXDEbSoNarkaa6Zza9aglquxBjjiNpUGtVyNNdO5NWtQy9VY&#10;Axxxm0qDWq7GmuncmjWo5WqsAY64TaVBLVdjzXRuzRrUcjXWAEfcptKglquxZjq3Zg1quRprgCNu&#10;U2lQy9VYM51bswa1XI01wBG3qTSo5Wqsmc6tWYNarsYa4IjbVBrUcjXWTOfWrEEtV2MNcMRtKg1q&#10;uRprpnNr1qCWq7EGOOI2lQa1XI0107k1a1DL1VgDHHGbSoNarsaa6dyaNajlaqwBjrhNpUEtV2PN&#10;dG7NGtRyNdYAR9ym0qCWq7FmOrdmDWq5GmuAI25TaVDL1VgznVuzBrVcjTXAEbepNKjlaqyZzq1Z&#10;g1quxhrgiNtUGtRyNdZM59asQS1XYw1wxG0qDWq5Gmumc2vWoJarsQY44jaVBrVcjTXTuTVrUMvV&#10;WAMccZtKg1quxprp3Jo1qOVqrAGOuE2lQS1XY810bs0a1HI11gBH3KbSoJarsWY6t2YNarkaa4Aj&#10;blNpUMvVWDOdW7MGtVyNNcARt6k0qOVqrJnOrVmDWq7GGuCI21Qa1HI11kzn1qxBLVdjDXDEbSoN&#10;arkaa6Zza9aglquxBjjiNpUGtVyNNdO5NWtQy9VYAxxxm0qDWq7GmuncmjWo5WqsAY64TaVBLVdj&#10;zXRuzRrUcjXWAEfcptKglquxZjq3Zg1quRprgCNuU2lQy9VYM51bswa1XI01wBG3qTSo5Wqsmc6t&#10;WYNarsYa4IjbVBrUcjXWTOfWrEEtV2MNcMRtKg1quRprpnNr1qCWq7EGOOI2leZPpDSuxprp3Jo1&#10;qOVqrAGOuE1F+jKdWzPpC3DEbSrSl+ncmklfgCNuU5G+TOfWTPoCHHGbivRlOrdm0hfgiNtUpC/T&#10;uTWTvgBH3KYifZnOrZn0BTjiNhXpy3RuzaQvwJG/kVGZzjUh0hcAAAAAAAAAAAAAAAAAAAAAAAAA&#10;AAAAAAAAAAAAAAAAAAAAAAAAAAAAAAAAAAAAAAAAAAAAAAAAAAAAAAAAAAAAAAAAAAAAAAAAAAAA&#10;AAAAAAAAAAAAAAAAAPAWv/32f/S3/LAsT/91AAAAAElFTkSuQmCCUEsDBAoAAAAAAAAAIQDj/xNu&#10;0QEAANEBAAAUAAAAZHJzL21lZGlhL2ltYWdlNC5zdmc8c3ZnIHZpZXdCb3g9IjAgMCA5NiA5NiIg&#10;eG1sbnM9Imh0dHA6Ly93d3cudzMub3JnLzIwMDAvc3ZnIiB4bWxuczp4bGluaz0iaHR0cDovL3d3&#10;dy53My5vcmcvMTk5OS94bGluayIgaWQ9Ikljb25zX0hvbWVfTSIgb3ZlcmZsb3c9ImhpZGRlbiI+&#10;PGcgaWQ9Ikljb25zIj48cGF0aCBkPSJNNi41NjcgNTEuOTU4IDEzLjA1NiA1OC40NDYgMTggNTMu&#10;NzY0IDE4IDg1Ljk3NiA0MyA4NS45ODYgNDMgNjEuMDE3IDUzIDYxLjAxNyA1MyA4NS45OSA3OCA4&#10;NiA3OCA1My43MjIgODIuOTY5IDU4LjQyMiA4OS40MzMgNTEuOTU5IDQ4IDEyLjZaTTc2IDg0IDU1&#10;IDgzLjk5MSA1NSA1OS4wMTcgNDEgNTkuMDE3IDQxIDgzLjk4NSAyMCA4My45NzcgMjAgNTEuODcg&#10;NDggMjUuMzU0IDc2IDUxLjgzMVpNMTMuMDk0IDU1LjY1NiA5LjQzMyA1MiA0OCAxNS4zNTYgODYu&#10;NTY3IDUyIDgyLjkzIDU1LjYzMiA0OCAyMi42WiIvPjwvZz48L3N2Zz5QSwMECgAAAAAAAAAhAASW&#10;4IzVHAAA1RwAABQAAABkcnMvbWVkaWEvaW1hZ2U1LnBuZ4lQTkcNChoKAAAADUlIRFIAAAGAAAAB&#10;gAgGAAAApMe1vwAAAAFzUkdCAK7OHOkAAAAEZ0FNQQAAsY8L/GEFAAAACXBIWXMAADsOAAA7DgHM&#10;tqGDAAAcaklEQVR4Xu3dB9QtV1nG8UuRYlQCSDQCGgRFihIQqSoRsdGMNOkEKYqIRsGC9ABBNIIi&#10;YAOjGCQaMChEsECwgEgxoIigmIggiJSAJQiK+jwrd3Tn8H53z8yemT1n9v+31rNgQTL33HNm9juz&#10;2xwCAAAAAAAAAAAAAAAAAAAAAAAAAAAAAAAAAAAAAAAAAAAAAAAAAAAAAAAAAAAAAAAAAAAAAAAA&#10;AAAAAAAAAAAAAAAAAAAAAAAAAAAAAAAAAAAAAAAAAAAAAAAAAAAAAAAAAAAAAAAAAAAAAAAAAAAA&#10;AAAAAAAAAAAAAAAAAAAAAAAAAAAAAAAAAAAAAOyJyyp3U849/J8AgI27pfJk5c3K/xzOmQoAYIOO&#10;Vu6tnKF8ROka/i4fU26tAAA24sbKY5TXKruN/m6eogAA9tgVlLsoz1Pep0SNfZQ3KccoAIA9cz3l&#10;kcqrlKiB75MHKACAPXF75dnK+UrUqA8Jg8EAsHLXUh6unKNEDfnYfFS5lQIAWJnbKqcpb1eiBnyK&#10;eIooAGAFjlUepLxE+bgSNdpT5o3K1RQAQCXHKU9T3q9EDfWYvEc5a+d/i8LKYABYmLdnuKPyMiVq&#10;mMfmFYqP6+N7mugHleif6+J/HgCwgJsoj1Vep0QN8pi8RTlV+Wpl148p0b/T5ULFW0YAAGZwReWu&#10;yvOVqbp5PqGcrTxEubpykBOUi5ToGF1OUQAAE7q+8ijl1UrU8I7JO5RnKLdT+vKgcnSsLm9QPlcB&#10;ABS4lHIH5TnKBUrU4I6J++ofoVxbGerBSnTMNPdTAAAjuGF2A+2GOmpgx+TdynMVD+peWhnLXURv&#10;VaI/o8sLFQDAAO6KcZeMu2aihnVMXqP8kHIDZSq5wWBvHX0LBQBwBL6j9uCrB2E9GBs1qEPzAeV0&#10;5e7KUcrUbqP8uxL92V2epAAAAp5m6emWnnYZNaBj8nrl8cpNlbm9WIk+Q5c/U66qAADEDaIHSF+k&#10;+G1aUcM5ND6Oj+fjLtngepuJ6POkua8CAE3zHbnvzH2HHjWUY3KkBVtLYDAYAA7gvnf3wbsv3n3y&#10;UQM5NH0XbC0lNxj8YeXmCgA04YaKZ9149k3UKI7JO5VnKkMWbC2hz2DwExUA2KzLKHdSflbxfPuo&#10;IRyTVyrfq1xHWavcYLC7va6iAMCmuGF2A+2GOmr8xsQFxIXEBcWFZe36DAbfRwGATfgGxV0y7pqJ&#10;Grwx6RZsuQtpn3yBkpvKeoYCAHvrGspDlZcqn1Sihm5o5l6wtRS/gCb6+3X5kHIzBQD2ytcobuBy&#10;Ux6HZMkFW0v4WiU3GPwEBQBWz9sZ3185U/kXJWrQhsbHqbFgayl9BoOvrADAKn2V4jtVb2MQNWJj&#10;4icHP0H4SWLL+gwG31sBgNX4LOUeyi8r/6xEDdfQeIzAYwUeM/DYQQv6DAb/qgIA1X258sPKHypR&#10;YzUm3YItzxJqUZ/BYD9lAcDiLqvcWfk55R+UqJEak31YsLUEDwb/mxJ9R108+A0Ai/kS5fuU31Wi&#10;RmlM9m3B1lLOUqLvq8ufKkcrADCrb1R+SvkbJWqMxmRfF2wt5TuU6HtLcy8FACZ3TeU7ld9S/lOJ&#10;GqCh8eCwB4k9WOxBYxzsWCU3GPwCBQAm4/5nb0/8F0rU6IyJp4N6WigDl8PkBoM/qGxlERyASo5R&#10;TlJ+XflXJWpshsYLtrwAzAvBvCAMw/UZDH6cAgCDeW6995l/vxI1LmPiu9KfUI5TUO5cpftu3RV3&#10;nvKLysmK32JGVxqAQb5Z8Ruxpurbdzwr5Z7KFRRM5xbK9yju6uG7BTDKjZRHK3+sRA34mLS+YAsA&#10;VutyyonKLyjvVaJGfEy8DoAFWwCwQtdVvl/5fSVqwMfEK3698tcrgFmwBQAr4779ZynvUqJGfEy8&#10;x4/3+vGeP8AuTyTwU6YHpAEs7IuUhykvUz6lRI340LBgC5GusX+y4vPNM766c4YdSoEFnaD8uPI2&#10;JW28S8KCLZjHjo5X/N6BpyqeMZZ7b/NrFQAz+jzlgYo3Csu9OrBvWLDVtssrN1buq5yq+P0Lf6tE&#10;58qRcqHidxkAmJjngp+ivEmJLr4x8VYPLbxhC//P6wi+UvHrNP3b/7Yy5XjR7RQAE7iS4t0e3bf6&#10;YSW64IbGC7+8uZs3eWvlDVut+kzFi8f8ZPd0xX32f6dE58VUeYQCoID7Xn9U+RMlusjGxNs4eztn&#10;b+uM7TlK8bjNAxSPC71cOV+JzoU54/c6ABjI/bDfpniPl39UootrTLxgyy9w8YtcsA2elXUzxWNB&#10;3nPpHOXvlej3XzqeMgygpy9TfkD5AyW6oMYkXbDlVzdif3224vEfvxzmNOUVit+gFv3ua4inhV5N&#10;AXAE36L8jDJlnywLtvaf347m2TjeX8l7Nk21NfeScRcmgB3eHvm7FffP/rcSXTxD4zsuFmztHz+Z&#10;7UNj7+mgnnL8KMUzfPwO4txmgg9WABz2dYr7av9KiS6YMXmD4n38WbC1fldWvE3CQxUPxP+eMuU4&#10;zxTxmhKfU76Z8Hua76hcS4k8Q4mO0cVPtkDTPl9xv+2LlYuU6EIZGt8h+o1dnulBP+s6XVXxugpP&#10;s/1pxWM771Oi37NW/IYxr/g+XflB5fbKkJf3+A4/Om4X/52BJt1S8T4pb1aii2NMvGDL7+j16wGx&#10;Hl417d/kuxTf9b5KmfLNalPENw2vV35JcTeOx568d1SJWynRn9XFBc9PPUAT3C/qPVPOUD6iRBfF&#10;0KQLtq6poC4/cd1G8RjOs5VXKx9Qot+uVrylh9/K9nzlkYp3hv1CZWo+33NdWLdWgE3z/imPUbwJ&#10;VnQRjAkLturzC/I9bvNw5TnKaxTvjhr9XrXyMeV1yvMUTyP+JmXJG4XceyYYCMYmeS+Vuyi+8Kbs&#10;22XBVh0eq7mt4nfuehWrp9KmWxyvId5kzTcZXiTol/z45qD2Nh4e34g+axcPFAObcT3Fj9Xu541O&#10;+DF5j/LzCgu2lnGs8vWKX2XphXJ/pHxIiX6bWnEXorcA8Ss8fUPgdy1fXVkbd01Gn7/LKxVg791B&#10;cTfABUp0oo+JG54fUb5CwTy8LbEbTzeiLrKeuz7V+MxU8QZ//lz+fC5Knme/L9spe6ZT9Hfq4tXo&#10;rEvBXvpixV0Cv6NEJ/eYuFvhV5RvV7y8H9PxHbK7RU5WfOfs7hJ3m0S/Q634ScOF308e3jHTTyJ+&#10;ItlXnu76T0r0d+3i/YqAveGL8ieVv1aiE3pMugVbXAzT8ECnBzzdF+5xGA+EflSJvvtacbH3WILH&#10;FHwj4TEGjzVsjWdCRX//LicpwKr5kdszFn5T+Q8lOpGHhgVb0/AURk9l9NiLpzZ6iqOnOkbfea14&#10;dpBnCbmb0LOGPHvIb21rgafDRt9JF29LDayS5yn7XafnKdHJOyYs2BrPi5O8ItWLlbxoyStV17Y3&#10;juf9n6u44fN6AL+TueUC7+8g+p66+AU0wGpcRfHmW7+mTNVt8F+KX6vHgq3+vMeMB9e9DYG3I3A3&#10;mbcniL7fWnH/trs4vML3YYoXgfG+5Evy00703XXxTreeNg1U5XegPk5xF0J0oo6Jd0n0XGj3R+Ng&#10;HlD3xmLeYMyD4G9UpnqZ/VTx9g2e3vssxds6+AnOg5w4Mnd15abR3kQBFuf3od5NcXdCbrbCkHgn&#10;R882+VIFl3Rt5U6Kp7i+QPEL7D+uRN9jrXjxnjcrc/H2U5unM/rJEON4ZlP0PXe5jwIs5gaKuxbc&#10;VxudkGPSLdj6VuUzFBw6dB3F38ejFb+0/s+VqQbRp4r3q3HB9tYa3orZWzKzSdm0PK01+u67eJwN&#10;mNWlFXczPFeZ8t2oLNi6mJ92TlT8ovoXKh44/4QSfWe18l7F22n45SoPUbxjpTctw7y8gC36Pbqc&#10;rQCzcJeDF9X4PanRyTcmrS/Yuq7il9M/VvFg+VuUTyrRd1UrfiLzVgPeb8ZTeL0F95UULM+rl6Pf&#10;qMs7lcsowGR80vnif4cSnXRj4sHJ1hZs+YX0d1U8QP4i5a2KZzVF30+teEsBF3gv0HuQ4hekf46C&#10;dfA6mtyqa95RjWJe7u9Hez9STtX94KmHv6F4xeLW53NfX/Gg+OOVM5W/VD6lRN9Lrbj7zttvnKb4&#10;bWo3V9g2Y/1y26H7aRoYxQN3pyruiohOrjFx4/d0xXO7t+ZSigfC7648QXGBe5sy1Uvop4o31ztH&#10;8buSXYD95MXmYfvJ21RHv3GXJylAb56DfT/F3RJ+8UV0Ug1Nt2DL87zneEtSDR78vqFyD8UX2VnK&#10;lC+enyrnKy9XvDWAt8fwi+yPUrAN3pcp+t27+LwEsm6quIvC7zCNTqQx2cqCLQ+kuS/1nsopil82&#10;/3Yl+jvXjFd/egsAP2HdX/Fv6jUZ2C5fW9G50MVPoEDId4LurvCWAFO+Y3WfF2z55TA3Uu6l+AXz&#10;L1GmHPCeKu9S/FTl/Y/8xOYV11dU0BZvgXKkTfrc/egXKgH/x10X3h7AOylGJ82Y7OOCrcspxyt+&#10;qfxTFA9ye+pc9PerGT9J+SX1T1O8n5KX+LPPCzq5p3bPNkPj3I3hrQK8T/q7lehEGRO/VckrUte+&#10;YOvyil8k7+XxHth+qeKXwEd/p5rxZ/Jn8ypOf1Z/Zn924CDeciU6l7p4XQka5W0DvGLQi3eik2NM&#10;vAmV95txn/ga54X77th3ye4a8V2z757dZRL9XWrGTxt+6vDTh59C/DTCdhcYytt4R+dXFy8qRGP8&#10;TlYvzZ+yS8MLtjzjxXPE18L93h7s9KCn+8M9COrB0Ojz14zHEfziG48reHzB4wy8jB5T8LsconOu&#10;i6dxowHXULzxlrsQptpCIF2wdYxSkwetPY3R0xk9rdHTGz3NMfrcNePXWnrw2DOG/JTk7jGW5GMu&#10;xykXKdG56LgtcE8ANsrb6rqrw2/Fik6AMam9YMsLk7xA6YGKFyx54ZIXMEWftWY8HdRzrf1k5FWX&#10;ni7qNQLAkrz9d3R+drmzgg1x94G3F5hyMzbHL27x3f7Ss0w8M8kzXNxt5YHltb2S0PFmde5icjeO&#10;d+j0ExewBr4Jic7ZLh4nAAAAAAAAAAAAAAAAAAAAAAAAAAAAAAAAAAAAqCbaIIkQQsj8OVqpKvpQ&#10;hBBC5g8FgBBCGg0FgBBCGg0FgBBCGg0FgBBCGg0FgBBCGg0FgBBCGs3qCwAAYJwLlahd7UIBAICN&#10;ogAAQKMoAADQKAoAADSKAgAAjaIAAECjKAAA0CgKAAA0igIAAI2iAABAoygAANAoCgAANIoCAACN&#10;ogAAQKMoAADQKApAgZOV6DMRQsiYPFFZEgVgJBp/QsgcWbIIUABGoPEnhMyZpYoABWAgGn9CyBJZ&#10;oghQAAag8SeELJm5iwAFoCcaf0JIjcxZBCgAPdD4E0JqZq4iQAHIoPEnhKwhcxQBCsARDGn8z1Oq&#10;f1kA9s65StSmRJm6CFAADkDjD2AptYoABSBA4w9gaTWKAAVgB40/gFqWLgIUgASNP4DahhSB0jaI&#10;AnAYjT+AtehbBCgAE6DxB7A2fYoABaAQjT+AtZq7gW6+AETHjELjD2BpFIBMSkXH3A2NP4AaKACZ&#10;lIqOmYbGH0AtFIBMSkXHTEPjD6AWCkAmpaJjpgFyfJGcoHhCgWdu+KnxAsUXl+P/7v/tbMWLd/zP&#10;An1QADIpFR0zDXAQN+TPVHIX0UHxv3u8AhyEApBJqeiYaYCUL4iTFN/RR+fLmPhYfnoAdlEAMikV&#10;HTMN0PEdv7tzovNkivhiPFEBOhSATEpFx0wD+CIo6eoZGv9ZgFEAMikVHTMN2ua7/im7e/rGFyZP&#10;A6AAZFIqOmYatMv98rkLZO4wNtA2CkAmpaJjpkGb1tD4d/GgM9pEAcikVHTMNGiPG9wxjb/XALj/&#10;3sXD0zuPOxx35fiYXgPgtQDRv5sLRaBNFIBMSkXHTIO2DG38/c+ergyZz++i4GIQHe9IoQi0hwKQ&#10;SanomGnQDjfiQxp/3+2XXiBDCwEDw22hAGRSKjpmGrTBJ3rf2T6+aKZsiF14+q4v8J/tJwi0gQKQ&#10;SanomGnQBt/NR7//btzPP0cD7Aut7/iA/zm0gQKQSanomGmwfb6bj3773fgJYe4Lom8RoCuoDRSA&#10;TEpFx0yDbfMJ3qfrZ4nGv9Pn8/jCrX5xYnYUgExKRcdMg23r0/Xj/vkl+937FiW6graPApBJqeiY&#10;abBdbtRzF4BTY/9+X3jRZ9kNA8LbRgHIpFR0zDTYrj5TMGtuzNbn83kNAraLApBJqeiYabBNPrFz&#10;J7+7fmpfAH2mh/IUsF0UgExKRcdMg23yqtro906zhpW37n6KPlsaNozrp3pjNgIFIJNS0THTrJV/&#10;GDcO7ibw3HTfKTr+Qf2fHiD0/8d0wVhukHVNA6y5qaH+zXFJ6fXh37q7Nrrvq7tGun2b1mruBnru&#10;4xeLPlSaUtEx06yNfxCf1D6Bo897UNyXTVfBxfrM+19T4ezzFMA+QRfz9eFzPdew7cY3UWu8WaIA&#10;ZFIqOmaaNZlii+Kag5pr4YHT6Lvp4u+4+om/I1fwW58S6t9riutjrpXeY1EAMikVHTPNGvhHyHUD&#10;DMmSi5rWKNeY+glrbdy4RZ+1iy/kVk19ffi7XMvTAAUgk1LRMdPU5ruRod09feIfvsb89trc3xt9&#10;H2nW2CfsCzH6rGnW3Jc9F18fvmuPvo/SrOFGgAKQSanomGlq8pffZ0Xo2PjHb21cIDf7x9/3WuUa&#10;utZmA819fTi1x1YoAJmUio6Zpqa57mzS+M9oSa7/f81jJL4jjT5zl9bGAXK/5VSp+WRFAcikVHTM&#10;NLXk+nynTEurSXPdaWueNpubveSLuRVLXh8+Z2qhAGRSKjpmmhrcLZP7Ybr4Edh3rW4cfKfif9f/&#10;fehU0Ra6gvr0/6/5e/DFGH3mNC2MA/h76Htu+zqa4vqo1b1GAcikVHTMNDXkHvW7+M499wP55I/+&#10;3d20MD00N59+zf3/nVyfdwvrAXJPQl2mvD7cUNZAAcikVHTMNDX0uTPxRdBXn4VEtU7wJeUajn3o&#10;Css1WC0MBPcZGxtyffR5MnRqPF1RADIpFR0zzdL63N2MuVvvc6ez9bvH3AygfXgKyj0d+v/fsj6N&#10;9ZhC3uf6qHGDQAHIpFR0zDRLyw1u+elg7I+Se7LYhwawRO673Ye//xaKWIk5r49c91qNWVYUgExK&#10;RcdMszTfZUSfo0vJBZ67e9z6NMLcXd4+dJ/knhC3/hvWvD7cWC6NApBJqeiYaZaWW9I+pG9zV67x&#10;qHGCLynXeOxDF1huPGfrBSB3fZT8hmu8PigAmZSKjplmablumpJpiv4xo2N22XoBmLO4LiXXB74P&#10;M5lK1Lw+nKUbRApAJqWiY6ZZWu4HmfsE37Lc7JF92Bup9QLQ2vVBAcikVHTMNEubc573FubBl2ih&#10;C2jrW3vkinjJOE6uuPrpY2kUgExKRcdMs7TcQGXJNL/cDIqtNx5bGATOzQKqMVVxSbkiPuf1UeMG&#10;iQKQSanomGmWlpuJMPYuxD9k7u6pZAbFPsh9tyWNx1JyjdTWf8NcEXeDNsZarw8KQCalomOmWVpu&#10;JoIz5kTMNX7OPgyClsjdPe9D49l6AXAff/T3TjNmJlTue3VqXB8UgExKRcdMU0NupoMzZMDSJ27u&#10;h/b/X/3HnlmuuO7DFMotjGOU6nN9DGms3fe/1utj7gZ67uMXiz5UmlLRMdPUkHvM7ZK72/OP538m&#10;9yM7W79ztNwAqr+ntdvCVNZSNa6PWt2DFIBMSkXHTFODv/Tos0TxwJRPTjdu/vcc/3c/0uZmFHXx&#10;STDkiWJf9fleS6YRzs2fP3fBtlAA+nwPXaa6PmqdF3M30HMfv1j0odKUio6Zppa+dzlTZB8GP6eS&#10;6z5YcxdKbpqiL+bqF+xC+vTZTxX/WbVQADIpFR0zTU25WQlTxA1iK42G5QrrmothrtHbhzGMKS1x&#10;ffjPqHl9UAAyKRUdM01N/vJzP1BJfGzfVbYkNxNo7DTbJeT6/1t6kjNfH30GhMfGXUS1G0AKQCal&#10;omOmqc39lXMUgRYbf/MJHX0fadY4DuDPnTsPWuj/3+Xfao4i4GOu4TygAGRSKjpmmjXwj9B3wKpP&#10;fKw1D3bOLddgrPFOOtf94wu5+sVaydTXh7t91nJ9UAAyKRUdM82alA4M+8f2MVptKDq579Hf09rk&#10;GrjW+v8jpQPD/t19jDVdHxSATEpFx0yzNr4z8R1q9FkPStfwt9jlE3G3WvQ9pVnTbKB9+7w1ucHK&#10;LZbbTXd9rPGpmAKQSanomGnWzHcrPnHT2RD+QR3fMfr/c8NQ/UdcoVw3kL/TtcgN/vr35jf+dB4T&#10;6a6P7vdOrw9/r2u/PvxZd3/vNBSAQtEx02CbcrOBnDUMqva5+29t9k+JfSuUFIBMSkXHTINt8okd&#10;/d5pfHHU5M+YPt1F8WdseUB/6ygAmZSKjpkG2+Xugeg3T+N/ppY+g5oM/m4bBSCTUtEx02C7fHJH&#10;v/luagye+64+d3E67iLCdlEAMikVHTMNtq3PjBEPIC55IfjPynX9ONz9bx8FIJNS0THTYNt8gudm&#10;BDmeNbIEf57crB/HF271ixOzowBkUio6ZhpsX5+ZNs4SU0P7zmH3+AC2jwKQSanomGnQhj533Y6L&#10;wBwXhY/Zt/Gn66cdFIBMSkXHTIM2+ETv0xXk+KKZcvDVxxryZ7Oiux0UgExKRcdMg3b07QrqUroA&#10;yxeXu3JyF2EatnxoCwUgk1LRMdOgLUOLgOO1AkMWY/micvHoe9ffhX7/9lAAMikVHTMN2jOmCDju&#10;m3fD7n/fMV9A7rLxthJuwN3PP+SOvwvbPbSJApBJqeiYadCmPqtwl0rN1cioiwKQSanomGnQrjUU&#10;ARr/tlEAMikVHTMN2ubum6F99VPEFyYDvqAAZFIqOmYawIa+ZKQkXmvADp8wCkAmpaJjpgE6HtjN&#10;XTAl8bGZ6YMUBSCTUtEx0wC73EhP2S3kY3mWD3f92EUByKRUdMw0wEH8RDC2a8gXnrt6PMZQ/SLD&#10;alEAMikVHTMN0Ifn+fsu3o267+jTC8v/3f+b/z/P6uE9zeiLApBJqeiYaQCgFgpAJqWiY6bxXRsA&#10;1EAByKRUdMzdUAQA1EAByKRUdMwoFAEAS6MAZFLKg3LRcaNQBAAsxY0vBSCTKVAEAKyJG94+b6mj&#10;AEyEIgBgDfo2/g4FYEIUAQA1DWn8HQrAxCgCAGoY2vi7rSpFAQhQBAAsqUbjbxSAA1AEACyhVuNv&#10;FIAjoAgAmFPNxt8oABlDigAhhMyVqRt/owD0QBEghNTMHI2/UQB6oggQQmpkrsbfKAADUAQIIUtm&#10;zsbfKAADUQQIIUtk7sbfKAAjUAQIIXNmicbfKAAjUQQIIXNkqcbfKAAFKAKEkCmzZONvFAAAaBQF&#10;AAAaRQEAgEZRAACgURQAAGgUBQAAGkUBAIBGUQAAoFEUAABoFAUAABpFAQCARlEAAKBRFAAAaBQF&#10;AAAaRQEAgEZRAACgUXtfAAghhMwTCgAhhDQaCgAhhDQaCgAhhDQaCgAhhDQaCgAhhDQaCgAhhDQa&#10;CgAhhDSa6gUAAAAAAAAAAAAAAAAAAAAAAAAAAAAAAAAAAAAAAAAAAAAAAAAAAAAAAAAAAAAAAAAA&#10;AAAAAAAAAAAAAAAAAAAAAAAAAAAAAAAAAAAAAAAAAAAAAAAAAAAAAAAAAAAAAAAAAAAAAAAAAAAA&#10;AAAAAAAAAAAAAAAAAAAAAAAAAAAAAAAAAAAAAAAAAAAAAAAAAHDo0P8CcbYQPnqUogUAAAAASUVO&#10;RK5CYIJQSwMECgAAAAAAAAAhAHiTt7EuBwAALgcAABQAAABkcnMvbWVkaWEvaW1hZ2U2LnN2Zzxz&#10;dmcgdmlld0JveD0iMCAwIDk2IDk2IiB4bWxucz0iaHR0cDovL3d3dy53My5vcmcvMjAwMC9zdmci&#10;IHhtbG5zOnhsaW5rPSJodHRwOi8vd3d3LnczLm9yZy8xOTk5L3hsaW5rIiBpZD0iSWNvbnNfTW9u&#10;ZXlfTSIgb3ZlcmZsb3c9ImhpZGRlbiI+PGcgaWQ9Ikljb25zIj48cGF0aCBkPSJNODAuNTIyIDI4&#10;Ljk3NyA4Mi4xIDM3IDg0LjEzOCAzNyA4Mi4xIDI2LjYyNSAzMCAzNi45ODJDMjkuOTQ1IDM2Ljk5&#10;MyAyOS45NDYgMzcuMDAxIDMwIDM3LjAwMUw0MC4xNjEgMzcuMDAxWiIvPjxwYXRoIGQ9Ik02OC42&#10;NTUgMTguMTA3IDcxLjY2OCAyNS42NCA3My42NjggMjUuMjQgNjkuNzY4IDE1LjQ5IDE3LjIwOCAz&#10;Ni45ODJDMTcuMTgyIDM2Ljk5MyAxNy4xODQgMzcuMDAxIDE3LjIwOCAzNy4wMDFMMjIuNDQyIDM3&#10;LjAwMVoiLz48cGF0aCBkPSJNOTIuMDEyIDQwIDQgNDAgNCA4MCA5Mi4wMTIgODBaTTkwLjAxMiA3&#10;OCA2IDc4IDYgNDIgOTAuMDEyIDQyWiIvPjxwYXRoIGQ9Ik00OC4wMDYgNjlDNTEuOTgzIDY5IDU1&#10;LjIwNiA2NC45NzEgNTUuMjA2IDYwIDU1LjIwNiA1NS4wMjkgNTEuOTgyIDUxIDQ4LjAwNiA1MSA0&#10;NC4wMyA1MSA0MC44MDYgNTUuMDI5IDQwLjgwNiA2MCA0MC44MDYgNjQuOTcxIDQ0LjAyOSA2OSA0&#10;OC4wMDYgNjlaTTQ4LjAwNiA1M0M1MC44NzQgNTMgNTMuMjA2IDU2LjE0IDUzLjIwNiA2MCA1My4y&#10;MDYgNjMuODYgNTAuODczIDY3IDQ4LjAwNiA2NyA0NS4xMzkgNjcgNDIuODA2IDYzLjg2IDQyLjgw&#10;NiA2MCA0Mi44MDYgNTYuMTQgNDUuMTM5IDUzIDQ4LjAwNiA1M1oiLz48cGF0aCBkPSJNMjEuOTE4&#10;IDYzLjg1OUMyNC4wNTQ3IDY0LjQ1MTggMjYuMjY3NCA2My4yMDAyIDI2Ljg2MDIgNjEuMDYzNSAy&#10;Ny4wNTUxIDYwLjM2MDkgMjcuMDU1MSA1OS42MTg1IDI2Ljg2IDU4LjkxNiAyNi40OTIzIDU3LjU2&#10;NzYgMjUuNDM5MiA1Ni41MTQxIDI0LjA5MSA1Ni4xNDYgMjEuOTU0NyA1NS41NTE3IDE5Ljc0MTEg&#10;NTYuODAxNyAxOS4xNDY4IDU4LjkzOCAxOC45NTA4IDU5LjY0MjMgMTguOTUwOSA2MC4zODY3IDE5&#10;LjE0NyA2MS4wOTEgMTkuNTE1MyA2Mi40MzkzIDIwLjU2OTMgNjMuNDkyMiAyMS45MTggNjMuODU5&#10;Wk0yMyA1OEMyNC4xMDQ2IDU4IDI1IDU4Ljg5NTQgMjUgNjAgMjUgNjEuMTA0NiAyNC4xMDQ2IDYy&#10;IDIzIDYyIDIxLjg5NTQgNjIgMjEgNjEuMTA0NiAyMSA2MCAyMSA1OC44OTU0IDIxLjg5NTQgNTgg&#10;MjMgNThaIi8+PHBhdGggZD0iTTczLjgyNiA2My45MjFDNzUuNzIzMSA2My40Nzg5IDc3LjA1MTQg&#10;NjEuNzY4NSA3Ny4wMSA1OS44MjFMNzcuMDEgNTkuODIxQzc3LjAzNiA1OC41MDAyIDc2LjM0OCA1&#10;Ny4yNjc5IDc1LjIxIDU2LjU5NyA3My4zMTM1IDU1LjQxMDEgNzAuODEzOSA1NS45ODUzIDY5LjYy&#10;NjkgNTcuODgxOCA2OS4yMjk4IDU4LjUxNjMgNjkuMDE2MyA1OS4yNDg1IDY5LjAxIDU5Ljk5NyA2&#10;OS4wMTAzIDYyLjIxIDcwLjgwNDUgNjQuMDAzOCA3My4wMTc1IDY0LjAwMzUgNzMuMjg5MSA2NC4w&#10;MDM1IDczLjU2IDYzLjk3NTggNzMuODI2IDYzLjkyMVpNNzMuMDEgNThDNzQuMTE0NiA1OCA3NS4w&#10;MSA1OC44OTU0IDc1LjAxIDYwIDc1LjAxIDYxLjEwNDYgNzQuMTE0NiA2MiA3My4wMSA2MiA3MS45&#10;MDU0IDYyIDcxLjAxIDYxLjEwNDYgNzEuMDEgNjAgNzEuMDEgNTguODk1NCA3MS45MDU0IDU4IDcz&#10;LjAxIDU4WiIvPjxwYXRoIGQ9Ik04My4wMTEgNzQgODYuMDExIDcxIDg2LjAxMSA0OSA4My4wMTEg&#10;NDYgMTQgNDYgMTAgNTAgMTAgNzAgMTQgNzRaTTEyIDUwLjgzIDE0LjgzIDQ4IDgyLjE4MyA0OCA4&#10;NC4wMTEgNDkuODI4IDg0LjAxMSA3MC4xNzQgODIuMTgzIDcyIDE0LjgzIDcyIDEyIDY5LjE3NFoi&#10;Lz48L2c+PC9zdmc+UEsDBBQABgAIAAAAIQBLD/NF4AAAAAkBAAAPAAAAZHJzL2Rvd25yZXYueG1s&#10;TI9PS8NAEMXvgt9hGcGb3fzRRmI2pRT1VARbQbxts9MkNDsbstsk/faOJ3saHu/x5veK1Ww7MeLg&#10;W0cK4kUEAqlypqVawdf+7eEZhA+ajO4coYILeliVtzeFzo2b6BPHXagFl5DPtYImhD6X0lcNWu0X&#10;rkdi7+gGqwPLoZZm0BOX204mUbSUVrfEHxrd46bB6rQ7WwXvk57Wafw6bk/HzeVn//TxvY1Rqfu7&#10;ef0CIuAc/sPwh8/oUDLTwZ3JeNEpSJI446iClA/7j1mWgjiwTpcZyLKQ1wvKXwAAAP//AwBQSwME&#10;FAAGAAgAAAAhABO+JrnkAAAAtQMAABkAAABkcnMvX3JlbHMvZTJvRG9jLnhtbC5yZWxzvJPLasMw&#10;EEX3hf6DmH0t20lMKZGzKYVsS/oBgzSWRa0Hkhqav6+gFBpI3Z2WmmHOPVzQ/vBpF3ammIx3Arqm&#10;BUZOemWcFvB2enl4BJYyOoWLdyTgQgkO4/3d/pUWzOUozSYkViguCZhzDk+cJzmTxdT4QK5sJh8t&#10;5vKMmgeU76iJ92078PibAeMVkx2VgHhUG2CnSyjJ/7P9NBlJz15+WHL5RgQ3tmQXIEZNWYAlZfB7&#10;uGmC08BvO/R1HPomnf906Oo4dGs9DHUchrUednUcdms9bOs4bH964FefbfwCAAD//wMAUEsBAi0A&#10;FAAGAAgAAAAhAKjWx6gTAQAASQIAABMAAAAAAAAAAAAAAAAAAAAAAFtDb250ZW50X1R5cGVzXS54&#10;bWxQSwECLQAUAAYACAAAACEAOP0h/9YAAACUAQAACwAAAAAAAAAAAAAAAABEAQAAX3JlbHMvLnJl&#10;bHNQSwECLQAUAAYACAAAACEAeAEBw3AGAADNKAAADgAAAAAAAAAAAAAAAABDAgAAZHJzL2Uyb0Rv&#10;Yy54bWxQSwECLQAKAAAAAAAAACEAASf1ntUmAADVJgAAFAAAAAAAAAAAAAAAAADfCAAAZHJzL21l&#10;ZGlhL2ltYWdlMS5wbmdQSwECLQAKAAAAAAAAACEACsCrJZgWAACYFgAAFAAAAAAAAAAAAAAAAADm&#10;LwAAZHJzL21lZGlhL2ltYWdlMi5zdmdQSwECLQAKAAAAAAAAACEAfZ018a0XAACtFwAAFAAAAAAA&#10;AAAAAAAAAACwRgAAZHJzL21lZGlhL2ltYWdlMy5wbmdQSwECLQAKAAAAAAAAACEA4/8TbtEBAADR&#10;AQAAFAAAAAAAAAAAAAAAAACPXgAAZHJzL21lZGlhL2ltYWdlNC5zdmdQSwECLQAKAAAAAAAAACEA&#10;BJbgjNUcAADVHAAAFAAAAAAAAAAAAAAAAACSYAAAZHJzL21lZGlhL2ltYWdlNS5wbmdQSwECLQAK&#10;AAAAAAAAACEAeJO3sS4HAAAuBwAAFAAAAAAAAAAAAAAAAACZfQAAZHJzL21lZGlhL2ltYWdlNi5z&#10;dmdQSwECLQAUAAYACAAAACEASw/zReAAAAAJAQAADwAAAAAAAAAAAAAAAAD5hAAAZHJzL2Rvd25y&#10;ZXYueG1sUEsBAi0AFAAGAAgAAAAhABO+JrnkAAAAtQMAABkAAAAAAAAAAAAAAAAABoYAAGRycy9f&#10;cmVscy9lMm9Eb2MueG1sLnJlbHNQSwUGAAAAAAsACwDGAgAAIYcAAAAA&#10;">
                <v:roundrect id="Rectangle: Rounded Corners 394" o:spid="_x0000_s1254" style="position:absolute;left:285;top:6572;width:15945;height:14573;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4UVTxgAAANwAAAAPAAAAZHJzL2Rvd25yZXYueG1sRI9bawIx&#10;FITfC/0P4RT6VpPai7o1ihUKBbHi5aVvh80xWdycLJu4bv+9KRT6OMzMN8x03vtadNTGKrCGx4EC&#10;QVwGU7HVcNh/PIxBxIRssA5MGn4ownx2ezPFwoQLb6nbJSsyhGOBGlxKTSFlLB15jIPQEGfvGFqP&#10;KcvWStPiJcN9LYdKvUqPFecFhw0tHZWn3dlrOL5M3pUbdlad5GZkcbX+Wnwbre/v+sUbiER9+g//&#10;tT+NhqfJM/yeyUdAzq4AAAD//wMAUEsBAi0AFAAGAAgAAAAhANvh9svuAAAAhQEAABMAAAAAAAAA&#10;AAAAAAAAAAAAAFtDb250ZW50X1R5cGVzXS54bWxQSwECLQAUAAYACAAAACEAWvQsW78AAAAVAQAA&#10;CwAAAAAAAAAAAAAAAAAfAQAAX3JlbHMvLnJlbHNQSwECLQAUAAYACAAAACEATeFFU8YAAADcAAAA&#10;DwAAAAAAAAAAAAAAAAAHAgAAZHJzL2Rvd25yZXYueG1sUEsFBgAAAAADAAMAtwAAAPoCAAAAAA==&#10;" fillcolor="#f7fbff [671]" stroked="f" strokeweight="2pt">
                  <v:textbox inset="1mm,,1mm,0"/>
                </v:roundrect>
                <v:shape id="Text Box 835" o:spid="_x0000_s1255" type="#_x0000_t202" style="position:absolute;left:1333;top:1428;width:13261;height:40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cDWIxwAAANwAAAAPAAAAZHJzL2Rvd25yZXYueG1sRI9Ba8JA&#10;FITvBf/D8gre6qYRS0hdJQRCRexB68XbM/tMQrNvY3YbY399t1DocZiZb5jlejStGKh3jWUFz7MI&#10;BHFpdcOVguNH8ZSAcB5ZY2uZFNzJwXo1eVhiqu2N9zQcfCUChF2KCmrvu1RKV9Zk0M1sRxy8i+0N&#10;+iD7SuoebwFuWhlH0Ys02HBYqLGjvKby8/BlFGzz4h3359gk323+trtk3fV4Wig1fRyzVxCeRv8f&#10;/mtvtIJkvoDfM+EIyNUPAAAA//8DAFBLAQItABQABgAIAAAAIQDb4fbL7gAAAIUBAAATAAAAAAAA&#10;AAAAAAAAAAAAAABbQ29udGVudF9UeXBlc10ueG1sUEsBAi0AFAAGAAgAAAAhAFr0LFu/AAAAFQEA&#10;AAsAAAAAAAAAAAAAAAAAHwEAAF9yZWxzLy5yZWxzUEsBAi0AFAAGAAgAAAAhAPdwNYjHAAAA3AAA&#10;AA8AAAAAAAAAAAAAAAAABwIAAGRycy9kb3ducmV2LnhtbFBLBQYAAAAAAwADALcAAAD7AgAAAAA=&#10;" filled="f" stroked="f" strokeweight=".5pt">
                  <v:textbox>
                    <w:txbxContent>
                      <w:p w14:paraId="20AB0FC9" w14:textId="77777777" w:rsidR="00367FA0" w:rsidRPr="00F214AA" w:rsidRDefault="00367FA0" w:rsidP="00367FA0">
                        <w:pPr>
                          <w:jc w:val="center"/>
                          <w:rPr>
                            <w:rFonts w:ascii="Arial Nova Light" w:hAnsi="Arial Nova Light" w:cstheme="minorHAnsi"/>
                            <w:sz w:val="18"/>
                            <w:szCs w:val="18"/>
                          </w:rPr>
                        </w:pPr>
                        <w:r>
                          <w:rPr>
                            <w:rFonts w:ascii="Arial Nova Light" w:eastAsia="HELVETICA NEUE LIGHT" w:hAnsi="Arial Nova Light" w:cs="HELVETICA NEUE LIGHT"/>
                            <w:sz w:val="16"/>
                            <w:szCs w:val="16"/>
                          </w:rPr>
                          <w:t>Market-based</w:t>
                        </w:r>
                        <w:r w:rsidRPr="00F214AA">
                          <w:rPr>
                            <w:rFonts w:ascii="Arial Nova Light" w:eastAsia="HELVETICA NEUE LIGHT" w:hAnsi="Arial Nova Light" w:cs="HELVETICA NEUE LIGHT"/>
                            <w:sz w:val="16"/>
                            <w:szCs w:val="16"/>
                          </w:rPr>
                          <w:t xml:space="preserve"> rent for the property is </w:t>
                        </w:r>
                        <w:r w:rsidRPr="00F214AA">
                          <w:rPr>
                            <w:rFonts w:ascii="Arial Nova Light" w:eastAsia="HELVETICA NEUE LIGHT" w:hAnsi="Arial Nova Light" w:cs="HELVETICA NEUE LIGHT"/>
                            <w:b/>
                            <w:bCs/>
                            <w:sz w:val="16"/>
                            <w:szCs w:val="16"/>
                          </w:rPr>
                          <w:t>$XXX</w:t>
                        </w:r>
                      </w:p>
                    </w:txbxContent>
                  </v:textbox>
                </v:shape>
                <v:roundrect id="Rectangle: Rounded Corners 836" o:spid="_x0000_s1256" style="position:absolute;width:16090;height:21050;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6lTHxwAAANwAAAAPAAAAZHJzL2Rvd25yZXYueG1sRI9Ba8JA&#10;FITvhf6H5RW81U0VxERXEdtKc7Bg7MHjM/tMgtm3YXfVtL/eLRR6HGbmG2a+7E0rruR8Y1nByzAB&#10;QVxa3XCl4Gv//jwF4QOyxtYyKfgmD8vF48McM21vvKNrESoRIewzVFCH0GVS+rImg35oO+Lonawz&#10;GKJ0ldQObxFuWjlKkok02HBcqLGjdU3lubgYBXvnN6+fxWGb7/K3fH38SdN0pJUaPPWrGYhAffgP&#10;/7U/tILpeAK/Z+IRkIs7AAAA//8DAFBLAQItABQABgAIAAAAIQDb4fbL7gAAAIUBAAATAAAAAAAA&#10;AAAAAAAAAAAAAABbQ29udGVudF9UeXBlc10ueG1sUEsBAi0AFAAGAAgAAAAhAFr0LFu/AAAAFQEA&#10;AAsAAAAAAAAAAAAAAAAAHwEAAF9yZWxzLy5yZWxzUEsBAi0AFAAGAAgAAAAhAKHqVMfHAAAA3AAA&#10;AA8AAAAAAAAAAAAAAAAABwIAAGRycy9kb3ducmV2LnhtbFBLBQYAAAAAAwADALcAAAD7AgAAAAA=&#10;" filled="f" strokecolor="#035dd3 [3205]" strokeweight="2.25pt">
                  <v:textbox inset="1mm,,1mm,0"/>
                </v:roundrect>
                <v:shape id="Text Box 837" o:spid="_x0000_s1257" type="#_x0000_t202" style="position:absolute;left:1333;top:6858;width:13261;height:80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7g5kxwAAANwAAAAPAAAAZHJzL2Rvd25yZXYueG1sRI/Na8JA&#10;FMTvQv+H5RV6000trSG6EQlIRdqDHxdvz+zLB2bfptmtpv3rXUHwOMzMb5jZvDeNOFPnassKXkcR&#10;COLc6ppLBfvdchiDcB5ZY2OZFPyRg3n6NJhhou2FN3Te+lIECLsEFVTet4mULq/IoBvZljh4he0M&#10;+iC7UuoOLwFuGjmOog9psOawUGFLWUX5aftrFKyz5TdujmMT/zfZ51exaH/2h3elXp77xRSEp94/&#10;wvf2SiuI3yZwOxOOgEyvAAAA//8DAFBLAQItABQABgAIAAAAIQDb4fbL7gAAAIUBAAATAAAAAAAA&#10;AAAAAAAAAAAAAABbQ29udGVudF9UeXBlc10ueG1sUEsBAi0AFAAGAAgAAAAhAFr0LFu/AAAAFQEA&#10;AAsAAAAAAAAAAAAAAAAAHwEAAF9yZWxzLy5yZWxzUEsBAi0AFAAGAAgAAAAhAGjuDmTHAAAA3AAA&#10;AA8AAAAAAAAAAAAAAAAABwIAAGRycy9kb3ducmV2LnhtbFBLBQYAAAAAAwADALcAAAD7AgAAAAA=&#10;" filled="f" stroked="f" strokeweight=".5pt">
                  <v:textbox>
                    <w:txbxContent>
                      <w:p w14:paraId="7AD0B60A" w14:textId="77777777" w:rsidR="00367FA0" w:rsidRPr="00A546DB" w:rsidRDefault="00367FA0" w:rsidP="00367FA0">
                        <w:pPr>
                          <w:spacing w:after="0"/>
                          <w:jc w:val="center"/>
                          <w:rPr>
                            <w:rFonts w:ascii="Arial Nova Light" w:eastAsia="HELVETICA NEUE LIGHT" w:hAnsi="Arial Nova Light" w:cs="HELVETICA NEUE LIGHT"/>
                            <w:szCs w:val="20"/>
                          </w:rPr>
                        </w:pPr>
                        <w:r>
                          <w:rPr>
                            <w:rFonts w:ascii="Arial Nova Light" w:eastAsia="HELVETICA NEUE LIGHT" w:hAnsi="Arial Nova Light" w:cs="HELVETICA NEUE LIGHT"/>
                            <w:szCs w:val="20"/>
                          </w:rPr>
                          <w:t>Rent amount</w:t>
                        </w:r>
                        <w:r w:rsidRPr="00A546DB">
                          <w:rPr>
                            <w:rFonts w:ascii="Arial Nova Light" w:eastAsia="HELVETICA NEUE LIGHT" w:hAnsi="Arial Nova Light" w:cs="HELVETICA NEUE LIGHT"/>
                            <w:szCs w:val="20"/>
                          </w:rPr>
                          <w:t xml:space="preserve"> is</w:t>
                        </w:r>
                        <w:r w:rsidRPr="00A546DB">
                          <w:rPr>
                            <w:rFonts w:ascii="Arial Nova Light" w:eastAsia="HELVETICA NEUE LIGHT" w:hAnsi="Arial Nova Light" w:cs="HELVETICA NEUE LIGHT"/>
                            <w:b/>
                            <w:bCs/>
                            <w:szCs w:val="20"/>
                          </w:rPr>
                          <w:t xml:space="preserve"> $XXX</w:t>
                        </w:r>
                        <w:r w:rsidRPr="00A546DB">
                          <w:rPr>
                            <w:rFonts w:ascii="Arial Nova Light" w:eastAsia="HELVETICA NEUE LIGHT" w:hAnsi="Arial Nova Light" w:cs="HELVETICA NEUE LIGHT"/>
                            <w:szCs w:val="20"/>
                          </w:rPr>
                          <w:t xml:space="preserve"> </w:t>
                        </w:r>
                      </w:p>
                      <w:p w14:paraId="33E4A3FB" w14:textId="77777777" w:rsidR="00367FA0" w:rsidRDefault="00367FA0" w:rsidP="00367FA0">
                        <w:pPr>
                          <w:spacing w:before="0" w:after="0"/>
                          <w:jc w:val="center"/>
                          <w:rPr>
                            <w:rFonts w:ascii="Arial Nova Light" w:eastAsia="HELVETICA NEUE LIGHT" w:hAnsi="Arial Nova Light" w:cs="HELVETICA NEUE LIGHT"/>
                            <w:sz w:val="16"/>
                            <w:szCs w:val="16"/>
                          </w:rPr>
                        </w:pPr>
                      </w:p>
                      <w:p w14:paraId="6573A1E2" w14:textId="77777777" w:rsidR="00367FA0" w:rsidRPr="00F214AA" w:rsidRDefault="00367FA0" w:rsidP="00367FA0">
                        <w:pPr>
                          <w:spacing w:after="12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Which is based on:</w:t>
                        </w:r>
                      </w:p>
                      <w:p w14:paraId="201642CE" w14:textId="77777777" w:rsidR="00367FA0" w:rsidRPr="00AD3A9A" w:rsidRDefault="00367FA0" w:rsidP="00367FA0">
                        <w:pPr>
                          <w:spacing w:before="120"/>
                          <w:jc w:val="center"/>
                          <w:rPr>
                            <w:rFonts w:ascii="helev" w:hAnsi="helev" w:cstheme="minorHAnsi"/>
                            <w:sz w:val="16"/>
                            <w:szCs w:val="16"/>
                          </w:rPr>
                        </w:pPr>
                      </w:p>
                    </w:txbxContent>
                  </v:textbox>
                </v:shape>
                <v:shape id="Graphic 838" o:spid="_x0000_s1258" type="#_x0000_t75" alt="Stuffed Toy outline" style="position:absolute;left:6762;top:15335;width:3220;height:311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GrxUvwAAANwAAAAPAAAAZHJzL2Rvd25yZXYueG1sRE9Ni8Iw&#10;EL0L/ocwgjdNVZBSjSKiIN62uvfZZmyKzaQ2sdZ/bw4LHh/ve73tbS06an3lWMFsmoAgLpyuuFRw&#10;vRwnKQgfkDXWjknBmzxsN8PBGjPtXvxDXR5KEUPYZ6jAhNBkUvrCkEU/dQ1x5G6utRgibEupW3zF&#10;cFvLeZIspcWKY4PBhvaGinv+tAouz7/DrMqX89/jw5x3p7M/dI9UqfGo361ABOrDV/zvPmkF6SKu&#10;jWfiEZCbDwAAAP//AwBQSwECLQAUAAYACAAAACEA2+H2y+4AAACFAQAAEwAAAAAAAAAAAAAAAAAA&#10;AAAAW0NvbnRlbnRfVHlwZXNdLnhtbFBLAQItABQABgAIAAAAIQBa9CxbvwAAABUBAAALAAAAAAAA&#10;AAAAAAAAAB8BAABfcmVscy8ucmVsc1BLAQItABQABgAIAAAAIQCXGrxUvwAAANwAAAAPAAAAAAAA&#10;AAAAAAAAAAcCAABkcnMvZG93bnJldi54bWxQSwUGAAAAAAMAAwC3AAAA8wIAAAAA&#10;">
                  <v:imagedata r:id="rId28" o:title="Stuffed Toy outline"/>
                </v:shape>
                <v:shape id="Graphic 839" o:spid="_x0000_s1259" type="#_x0000_t75" alt="Home outline" style="position:absolute;left:11334;top:15049;width:3525;height:340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4Ux7wwAAANwAAAAPAAAAZHJzL2Rvd25yZXYueG1sRI9Bi8Iw&#10;FITvwv6H8IS92VQXxO2aFlko9KhVkL09mmdbtnkpTaz13xtB8DjMzDfMNptMJ0YaXGtZwTKKQRBX&#10;VrdcKzgd88UGhPPIGjvLpOBODrL0Y7bFRNsbH2gsfS0ChF2CChrv+0RKVzVk0EW2Jw7exQ4GfZBD&#10;LfWAtwA3nVzF8VoabDksNNjTb0PVf3k1CnRniv2o9+P1cK6Kv/KU79pLrtTnfNr9gPA0+Xf41S60&#10;gs3XNzzPhCMg0wcAAAD//wMAUEsBAi0AFAAGAAgAAAAhANvh9svuAAAAhQEAABMAAAAAAAAAAAAA&#10;AAAAAAAAAFtDb250ZW50X1R5cGVzXS54bWxQSwECLQAUAAYACAAAACEAWvQsW78AAAAVAQAACwAA&#10;AAAAAAAAAAAAAAAfAQAAX3JlbHMvLnJlbHNQSwECLQAUAAYACAAAACEAsuFMe8MAAADcAAAADwAA&#10;AAAAAAAAAAAAAAAHAgAAZHJzL2Rvd25yZXYueG1sUEsFBgAAAAADAAMAtwAAAPcCAAAAAA==&#10;">
                  <v:imagedata r:id="rId30" o:title="Home outline"/>
                </v:shape>
                <v:shape id="Graphic 840" o:spid="_x0000_s1260" type="#_x0000_t75" alt="Money outline" style="position:absolute;left:1809;top:15144;width:3569;height:344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H/lswwAAANwAAAAPAAAAZHJzL2Rvd25yZXYueG1sRE9LS8NA&#10;EL4L/Q/LFHqzmz5sS+y2FEFQUNBW7HXITpPQ7GzYXZPor3cOgseP773dD65RHYVYezYwm2agiAtv&#10;ay4NfJwebzegYkK22HgmA98UYb8b3Wwxt77nd+qOqVQSwjFHA1VKba51LCpyGKe+JRbu4oPDJDCU&#10;2gbsJdw1ep5lK+2wZmmosKWHiorr8ctJyU8WXs/9y3p5N38+9W+rRbf+PBszGQ+He1CJhvQv/nM/&#10;WQObpcyXM3IE9O4XAAD//wMAUEsBAi0AFAAGAAgAAAAhANvh9svuAAAAhQEAABMAAAAAAAAAAAAA&#10;AAAAAAAAAFtDb250ZW50X1R5cGVzXS54bWxQSwECLQAUAAYACAAAACEAWvQsW78AAAAVAQAACwAA&#10;AAAAAAAAAAAAAAAfAQAAX3JlbHMvLnJlbHNQSwECLQAUAAYACAAAACEA7B/5bMMAAADcAAAADwAA&#10;AAAAAAAAAAAAAAAHAgAAZHJzL2Rvd25yZXYueG1sUEsFBgAAAAADAAMAtwAAAPcCAAAAAA==&#10;">
                  <v:imagedata r:id="rId29" o:title="Money outline"/>
                </v:shape>
                <v:shape id="Text Box 841" o:spid="_x0000_s1261" type="#_x0000_t202" style="position:absolute;left:1047;top:18002;width:4520;height:25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SXQdxQAAANwAAAAPAAAAZHJzL2Rvd25yZXYueG1sRI9BawIx&#10;FITvgv8hvEIvollFqmyNIoKwh71oS8HbY/PcLG5e1iSu23/fFAo9DjPzDbPZDbYVPfnQOFYwn2Ug&#10;iCunG64VfH4cp2sQISJrbB2Tgm8KsNuORxvMtXvyifpzrEWCcMhRgYmxy6UMlSGLYeY64uRdnbcY&#10;k/S11B6fCW5buciyN2mx4bRgsKODoep2flgF/Vex1KfeRD85lEVW3Mr76lIq9foy7N9BRBrif/iv&#10;XWgF6+Ucfs+kIyC3PwAAAP//AwBQSwECLQAUAAYACAAAACEA2+H2y+4AAACFAQAAEwAAAAAAAAAA&#10;AAAAAAAAAAAAW0NvbnRlbnRfVHlwZXNdLnhtbFBLAQItABQABgAIAAAAIQBa9CxbvwAAABUBAAAL&#10;AAAAAAAAAAAAAAAAAB8BAABfcmVscy8ucmVsc1BLAQItABQABgAIAAAAIQAVSXQdxQAAANwAAAAP&#10;AAAAAAAAAAAAAAAAAAcCAABkcnMvZG93bnJldi54bWxQSwUGAAAAAAMAAwC3AAAA+QIAAAAA&#10;" filled="f" stroked="f" strokeweight=".5pt">
                  <v:textbox>
                    <w:txbxContent>
                      <w:p w14:paraId="520B90DE" w14:textId="77777777" w:rsidR="00367FA0" w:rsidRPr="00F214AA" w:rsidRDefault="00367FA0" w:rsidP="00367FA0">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shape id="Plus Sign 842" o:spid="_x0000_s1262" style="position:absolute;left:5048;top:18954;width:1396;height:1092;visibility:visible;mso-wrap-style:square;v-text-anchor:middle" coordsize="139652,1091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aldkxQAAANwAAAAPAAAAZHJzL2Rvd25yZXYueG1sRI/dasJA&#10;FITvhb7Dcgre6aaiItGNlEqpFhSatveH7MmPzZ6N2TVJ375bELwcZuYbZrMdTC06al1lWcHTNAJB&#10;nFldcaHg6/N1sgLhPLLG2jIp+CUH2+RhtMFY254/qEt9IQKEXYwKSu+bWEqXlWTQTW1DHLzctgZ9&#10;kG0hdYt9gJtazqJoKQ1WHBZKbOilpOwnvRoFi3OeXr87OpijxP5tni5376eLUuPH4XkNwtPg7+Fb&#10;e68VrOYz+D8TjoBM/gAAAP//AwBQSwECLQAUAAYACAAAACEA2+H2y+4AAACFAQAAEwAAAAAAAAAA&#10;AAAAAAAAAAAAW0NvbnRlbnRfVHlwZXNdLnhtbFBLAQItABQABgAIAAAAIQBa9CxbvwAAABUBAAAL&#10;AAAAAAAAAAAAAAAAAB8BAABfcmVscy8ucmVsc1BLAQItABQABgAIAAAAIQCKaldkxQAAANwAAAAP&#10;AAAAAAAAAAAAAAAAAAcCAABkcnMvZG93bnJldi54bWxQSwUGAAAAAAMAAwC3AAAA+QIAAAAA&#10;" path="m18511,41737r38480,l56991,14467r25670,l82661,41737r38480,l121141,67407r-38480,l82661,94677r-25670,l56991,67407r-38480,l18511,41737xe" fillcolor="#0090ff [3213]" stroked="f" strokeweight="2pt">
                  <v:path arrowok="t" o:connecttype="custom" o:connectlocs="18511,41737;56991,41737;56991,14467;82661,14467;82661,41737;121141,41737;121141,67407;82661,67407;82661,94677;56991,94677;56991,67407;18511,67407;18511,41737" o:connectangles="0,0,0,0,0,0,0,0,0,0,0,0,0"/>
                </v:shape>
                <v:shape id="Plus Sign 843" o:spid="_x0000_s1263" style="position:absolute;left:10096;top:18859;width:1397;height:1091;visibility:visible;mso-wrap-style:square;v-text-anchor:middle" coordsize="139652,1091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JvL/xQAAANwAAAAPAAAAZHJzL2Rvd25yZXYueG1sRI9Ba8JA&#10;FITvBf/D8gRvdWO1ItFVpCK2hQpGvT+yzySafRuza5L++26h0OMwM98wi1VnStFQ7QrLCkbDCARx&#10;anXBmYLTcfs8A+E8ssbSMin4JgerZe9pgbG2LR+oSXwmAoRdjApy76tYSpfmZNANbUUcvIutDfog&#10;60zqGtsAN6V8iaKpNFhwWMixorec0lvyMAper5fkcW7ow3xJbHeTZLr53N+VGvS79RyEp87/h//a&#10;71rBbDKG3zPhCMjlDwAAAP//AwBQSwECLQAUAAYACAAAACEA2+H2y+4AAACFAQAAEwAAAAAAAAAA&#10;AAAAAAAAAAAAW0NvbnRlbnRfVHlwZXNdLnhtbFBLAQItABQABgAIAAAAIQBa9CxbvwAAABUBAAAL&#10;AAAAAAAAAAAAAAAAAB8BAABfcmVscy8ucmVsc1BLAQItABQABgAIAAAAIQDlJvL/xQAAANwAAAAP&#10;AAAAAAAAAAAAAAAAAAcCAABkcnMvZG93bnJldi54bWxQSwUGAAAAAAMAAwC3AAAA+QIAAAAA&#10;" path="m18511,41737r38480,l56991,14467r25670,l82661,41737r38480,l121141,67407r-38480,l82661,94677r-25670,l56991,67407r-38480,l18511,41737xe" fillcolor="#0090ff [3213]" stroked="f" strokeweight="2pt">
                  <v:path arrowok="t" o:connecttype="custom" o:connectlocs="18511,41737;56991,41737;56991,14467;82661,14467;82661,41737;121141,41737;121141,67407;82661,67407;82661,94677;56991,94677;56991,67407;18511,67407;18511,41737" o:connectangles="0,0,0,0,0,0,0,0,0,0,0,0,0"/>
                </v:shape>
                <v:shape id="Text Box 844" o:spid="_x0000_s1264" type="#_x0000_t202" style="position:absolute;left:6000;top:18097;width:4520;height:252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PteFxQAAANwAAAAPAAAAZHJzL2Rvd25yZXYueG1sRI9Ba8JA&#10;FITvhf6H5RW8lLpRQivRVYog5JCLVgq9PbLPbDD7Nt1dY/z3rlDocZiZb5jVZrSdGMiH1rGC2TQD&#10;QVw73XKj4Pi1e1uACBFZY+eYFNwowGb9/LTCQrsr72k4xEYkCIcCFZgY+0LKUBuyGKauJ07eyXmL&#10;MUnfSO3xmuC2k/Mse5cWW04LBnvaGqrPh4tVMHyXud4PJvrXbVVm5bn6/fiplJq8jJ9LEJHG+B/+&#10;a5dawSLP4XEmHQG5vgMAAP//AwBQSwECLQAUAAYACAAAACEA2+H2y+4AAACFAQAAEwAAAAAAAAAA&#10;AAAAAAAAAAAAW0NvbnRlbnRfVHlwZXNdLnhtbFBLAQItABQABgAIAAAAIQBa9CxbvwAAABUBAAAL&#10;AAAAAAAAAAAAAAAAAB8BAABfcmVscy8ucmVsc1BLAQItABQABgAIAAAAIQAFPteFxQAAANwAAAAP&#10;AAAAAAAAAAAAAAAAAAcCAABkcnMvZG93bnJldi54bWxQSwUGAAAAAAMAAwC3AAAA+QIAAAAA&#10;" filled="f" stroked="f" strokeweight=".5pt">
                  <v:textbox>
                    <w:txbxContent>
                      <w:p w14:paraId="3A9E21B7" w14:textId="77777777" w:rsidR="00367FA0" w:rsidRPr="00F214AA" w:rsidRDefault="00367FA0" w:rsidP="00367FA0">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shape id="Text Box 845" o:spid="_x0000_s1265" type="#_x0000_t202" style="position:absolute;left:10858;top:18097;width:4520;height:266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cnIexQAAANwAAAAPAAAAZHJzL2Rvd25yZXYueG1sRI9BawIx&#10;FITvBf9DeIVeimZbtMrWKEUQ9rAXbSl4e2yem8XNy5rEdf33plDwOMzMN8xyPdhW9ORD41jB2yQD&#10;QVw53XCt4Od7O16ACBFZY+uYFNwowHo1elpirt2Vd9TvYy0ShEOOCkyMXS5lqAxZDBPXESfv6LzF&#10;mKSvpfZ4TXDbyvcs+5AWG04LBjvaGKpO+4tV0P8WU73rTfSvm7LIilN5nh9KpV6eh69PEJGG+Aj/&#10;twutYDGdwd+ZdATk6g4AAP//AwBQSwECLQAUAAYACAAAACEA2+H2y+4AAACFAQAAEwAAAAAAAAAA&#10;AAAAAAAAAAAAW0NvbnRlbnRfVHlwZXNdLnhtbFBLAQItABQABgAIAAAAIQBa9CxbvwAAABUBAAAL&#10;AAAAAAAAAAAAAAAAAB8BAABfcmVscy8ucmVsc1BLAQItABQABgAIAAAAIQBqcnIexQAAANwAAAAP&#10;AAAAAAAAAAAAAAAAAAcCAABkcnMvZG93bnJldi54bWxQSwUGAAAAAAMAAwC3AAAA+QIAAAAA&#10;" filled="f" stroked="f" strokeweight=".5pt">
                  <v:textbox>
                    <w:txbxContent>
                      <w:p w14:paraId="5835E05B" w14:textId="77777777" w:rsidR="00367FA0" w:rsidRPr="00F214AA" w:rsidRDefault="00367FA0" w:rsidP="00367FA0">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group>
            </w:pict>
          </mc:Fallback>
        </mc:AlternateContent>
      </w:r>
    </w:p>
    <w:p w14:paraId="367AE93C" w14:textId="77777777" w:rsidR="00367FA0" w:rsidRDefault="00367FA0" w:rsidP="00367FA0">
      <w:pPr>
        <w:pStyle w:val="BodyText"/>
        <w:rPr>
          <w:b/>
          <w:bCs/>
          <w:color w:val="FF0000"/>
        </w:rPr>
      </w:pPr>
    </w:p>
    <w:p w14:paraId="2452657C" w14:textId="77777777" w:rsidR="00367FA0" w:rsidRDefault="00367FA0" w:rsidP="00367FA0">
      <w:pPr>
        <w:pStyle w:val="BodyText"/>
      </w:pPr>
      <w:r>
        <w:rPr>
          <w:b/>
          <w:bCs/>
          <w:noProof/>
          <w:color w:val="FF0000"/>
        </w:rPr>
        <mc:AlternateContent>
          <mc:Choice Requires="wps">
            <w:drawing>
              <wp:anchor distT="0" distB="0" distL="114300" distR="114300" simplePos="0" relativeHeight="251702273" behindDoc="0" locked="0" layoutInCell="1" allowOverlap="1" wp14:anchorId="4A3D9650" wp14:editId="1654B853">
                <wp:simplePos x="0" y="0"/>
                <wp:positionH relativeFrom="column">
                  <wp:posOffset>4191635</wp:posOffset>
                </wp:positionH>
                <wp:positionV relativeFrom="paragraph">
                  <wp:posOffset>118110</wp:posOffset>
                </wp:positionV>
                <wp:extent cx="168907" cy="180339"/>
                <wp:effectExtent l="0" t="5715" r="0" b="0"/>
                <wp:wrapNone/>
                <wp:docPr id="846" name="Arrow: Right 846"/>
                <wp:cNvGraphicFramePr/>
                <a:graphic xmlns:a="http://schemas.openxmlformats.org/drawingml/2006/main">
                  <a:graphicData uri="http://schemas.microsoft.com/office/word/2010/wordprocessingShape">
                    <wps:wsp>
                      <wps:cNvSpPr/>
                      <wps:spPr>
                        <a:xfrm rot="16200000">
                          <a:off x="0" y="0"/>
                          <a:ext cx="168907" cy="180339"/>
                        </a:xfrm>
                        <a:prstGeom prst="rightArrow">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392DF73" id="Arrow: Right 846" o:spid="_x0000_s1026" type="#_x0000_t13" style="position:absolute;margin-left:330.05pt;margin-top:9.3pt;width:13.3pt;height:14.2pt;rotation:-90;z-index:25170227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OPulhQIAAHIFAAAOAAAAZHJzL2Uyb0RvYy54bWysVE1PGzEQvVfqf7B8L5sNJYWIDYpAVJUQ&#10;oELF2XjtrCWvxx072aS/vmPvB5RyqroHy+OZeeN5+8bnF/vWsp3CYMBVvDyacaachNq4TcV/PF5/&#10;OuUsROFqYcGpih9U4Berjx/OO79Uc2jA1goZgbiw7HzFmxj9siiCbFQrwhF45cipAVsRycRNUaPo&#10;CL21xXw2WxQdYO0RpAqBTq96J19lfK2VjHdaBxWZrTjdLeYV8/qc1mJ1LpYbFL4xcriG+IdbtMI4&#10;KjpBXYko2BbNX1CtkQgBdDyS0BagtZEq90DdlLM33Tw0wqvcC5ET/ERT+H+w8nb34O+RaOh8WAba&#10;pi72GluGQGyVC2KZvtwcXZftM3eHiTu1j0zSYbk4PZt94UySqzydHR+fJW6LHithegzxq4KWpU3F&#10;0WyauEaELkOL3U2IfcIYmJICWFNfG2uzkUShLi2ynaDfKaRULs6HMn9EWpfiHaTMHjSdFC8t5l08&#10;WJXirPuuNDM1dTHPl8nqe1uo7F2NqFVf/yTz0sNPGbnlDJiQNdWfsAeA95oohyaG+JSqsnin5P4H&#10;TGVeMzAmTxm5Mrg4JbfGAb7XmY1jsu7jR5J6ahJLz1Af7rEXAw1Q8PLa0A+8ESHeC6RZoUOa/3hH&#10;i7bQVRyGHWcN4K/3zlM8SZi8nHU0exUPP7cCFWf2myNxHy+S4ljMxueTL3My8LXnORt06rbtJZAW&#10;ynyzvE2x0Y5bjdA+0ROxThXJJZykuhWXEUfjMvbvAT0yUq3XOYyG04t44x68TOCJ0STLx/2TQD8o&#10;OJL0b2GcUbF8I+E+NmU6WG8jaJP1/cLpwDUNdhbN8Aill+O1naNensrVbwAAAP//AwBQSwMEFAAG&#10;AAgAAAAhALw66P7gAAAACQEAAA8AAABkcnMvZG93bnJldi54bWxMj0FLw0AQhe+C/2EZwZvdtJi1&#10;jdkUUapQUbAWvW6z0yQ2Oxuymzb+e8eTHof38d43+XJ0rThiHxpPGqaTBARS6W1DlYbt++pqDiJE&#10;Q9a0nlDDNwZYFudnucmsP9EbHjexElxCITMa6hi7TMpQ1uhMmPgOibO9752JfPaVtL05cblr5SxJ&#10;lHSmIV6oTYf3NZaHzeA07LcP6+dDqh5XX680fIQn9fI5rLW+vBjvbkFEHOMfDL/6rA4FO+38QDaI&#10;VoNKFzNGOVikIBhQ8xsFYqfhWk1BFrn8/0HxAwAA//8DAFBLAQItABQABgAIAAAAIQC2gziS/gAA&#10;AOEBAAATAAAAAAAAAAAAAAAAAAAAAABbQ29udGVudF9UeXBlc10ueG1sUEsBAi0AFAAGAAgAAAAh&#10;ADj9If/WAAAAlAEAAAsAAAAAAAAAAAAAAAAALwEAAF9yZWxzLy5yZWxzUEsBAi0AFAAGAAgAAAAh&#10;AEE4+6WFAgAAcgUAAA4AAAAAAAAAAAAAAAAALgIAAGRycy9lMm9Eb2MueG1sUEsBAi0AFAAGAAgA&#10;AAAhALw66P7gAAAACQEAAA8AAAAAAAAAAAAAAAAA3wQAAGRycy9kb3ducmV2LnhtbFBLBQYAAAAA&#10;BAAEAPMAAADsBQAAAAA=&#10;" adj="10800" fillcolor="#035dd3 [3205]" stroked="f" strokeweight="2pt">
                <v:textbox inset="1mm,,1mm,0"/>
              </v:shape>
            </w:pict>
          </mc:Fallback>
        </mc:AlternateContent>
      </w:r>
      <w:r>
        <w:rPr>
          <w:b/>
          <w:bCs/>
          <w:noProof/>
          <w:color w:val="FF0000"/>
        </w:rPr>
        <mc:AlternateContent>
          <mc:Choice Requires="wpg">
            <w:drawing>
              <wp:anchor distT="0" distB="0" distL="114300" distR="114300" simplePos="0" relativeHeight="251699201" behindDoc="0" locked="0" layoutInCell="1" allowOverlap="1" wp14:anchorId="4DAD83A0" wp14:editId="4F5FA3F6">
                <wp:simplePos x="0" y="0"/>
                <wp:positionH relativeFrom="column">
                  <wp:posOffset>3498215</wp:posOffset>
                </wp:positionH>
                <wp:positionV relativeFrom="paragraph">
                  <wp:posOffset>247015</wp:posOffset>
                </wp:positionV>
                <wp:extent cx="1594485" cy="1352550"/>
                <wp:effectExtent l="0" t="0" r="24765" b="19050"/>
                <wp:wrapNone/>
                <wp:docPr id="847" name="Group 847"/>
                <wp:cNvGraphicFramePr/>
                <a:graphic xmlns:a="http://schemas.openxmlformats.org/drawingml/2006/main">
                  <a:graphicData uri="http://schemas.microsoft.com/office/word/2010/wordprocessingGroup">
                    <wpg:wgp>
                      <wpg:cNvGrpSpPr/>
                      <wpg:grpSpPr>
                        <a:xfrm>
                          <a:off x="0" y="0"/>
                          <a:ext cx="1594485" cy="1352550"/>
                          <a:chOff x="28575" y="592931"/>
                          <a:chExt cx="1594485" cy="1521619"/>
                        </a:xfrm>
                      </wpg:grpSpPr>
                      <wps:wsp>
                        <wps:cNvPr id="848" name="Rectangle: Rounded Corners 848"/>
                        <wps:cNvSpPr/>
                        <wps:spPr>
                          <a:xfrm>
                            <a:off x="28575" y="657225"/>
                            <a:ext cx="1594485" cy="1457325"/>
                          </a:xfrm>
                          <a:prstGeom prst="roundRect">
                            <a:avLst/>
                          </a:prstGeom>
                          <a:solidFill>
                            <a:schemeClr val="accent1">
                              <a:lumMod val="40000"/>
                              <a:lumOff val="60000"/>
                            </a:schemeClr>
                          </a:solidFill>
                          <a:ln>
                            <a:solidFill>
                              <a:srgbClr val="00B05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849" name="Text Box 849"/>
                        <wps:cNvSpPr txBox="1"/>
                        <wps:spPr>
                          <a:xfrm>
                            <a:off x="133350" y="592931"/>
                            <a:ext cx="1326055" cy="1083468"/>
                          </a:xfrm>
                          <a:prstGeom prst="rect">
                            <a:avLst/>
                          </a:prstGeom>
                          <a:noFill/>
                          <a:ln w="6350">
                            <a:noFill/>
                          </a:ln>
                        </wps:spPr>
                        <wps:txbx>
                          <w:txbxContent>
                            <w:p w14:paraId="0A987898" w14:textId="090F9AF1" w:rsidR="00367FA0" w:rsidRPr="001E0173" w:rsidRDefault="00E968F2" w:rsidP="00367FA0">
                              <w:pPr>
                                <w:spacing w:after="0"/>
                                <w:jc w:val="center"/>
                                <w:rPr>
                                  <w:rFonts w:ascii="Arial Nova Light" w:eastAsia="HELVETICA NEUE LIGHT" w:hAnsi="Arial Nova Light" w:cs="HELVETICA NEUE LIGHT"/>
                                  <w:sz w:val="16"/>
                                  <w:szCs w:val="16"/>
                                </w:rPr>
                              </w:pPr>
                              <w:r w:rsidRPr="001E0173">
                                <w:rPr>
                                  <w:rFonts w:ascii="Arial Nova Light" w:eastAsia="HELVETICA NEUE LIGHT" w:hAnsi="Arial Nova Light" w:cs="HELVETICA NEUE LIGHT"/>
                                  <w:b/>
                                  <w:bCs/>
                                  <w:szCs w:val="20"/>
                                </w:rPr>
                                <w:t>PLUS,</w:t>
                              </w:r>
                              <w:r w:rsidR="00367FA0" w:rsidRPr="001E0173">
                                <w:rPr>
                                  <w:rFonts w:ascii="Arial Nova Light" w:eastAsia="HELVETICA NEUE LIGHT" w:hAnsi="Arial Nova Light" w:cs="HELVETICA NEUE LIGHT"/>
                                  <w:szCs w:val="20"/>
                                </w:rPr>
                                <w:t xml:space="preserve"> </w:t>
                              </w:r>
                              <w:r w:rsidR="00367FA0" w:rsidRPr="001E0173">
                                <w:rPr>
                                  <w:rFonts w:ascii="Arial Nova Light" w:eastAsia="HELVETICA NEUE LIGHT" w:hAnsi="Arial Nova Light" w:cs="HELVETICA NEUE LIGHT"/>
                                  <w:sz w:val="16"/>
                                  <w:szCs w:val="16"/>
                                </w:rPr>
                                <w:t xml:space="preserve">a service charge for: </w:t>
                              </w:r>
                            </w:p>
                            <w:p w14:paraId="16570A4E" w14:textId="77777777" w:rsidR="00367FA0" w:rsidRPr="001E0173" w:rsidRDefault="00367FA0" w:rsidP="00367FA0">
                              <w:pPr>
                                <w:spacing w:after="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g</w:t>
                              </w:r>
                              <w:r w:rsidRPr="001E0173">
                                <w:rPr>
                                  <w:rFonts w:ascii="Arial Nova Light" w:eastAsia="HELVETICA NEUE LIGHT" w:hAnsi="Arial Nova Light" w:cs="HELVETICA NEUE LIGHT"/>
                                  <w:sz w:val="16"/>
                                  <w:szCs w:val="16"/>
                                </w:rPr>
                                <w:t xml:space="preserve">as, </w:t>
                              </w:r>
                              <w:r>
                                <w:rPr>
                                  <w:rFonts w:ascii="Arial Nova Light" w:eastAsia="HELVETICA NEUE LIGHT" w:hAnsi="Arial Nova Light" w:cs="HELVETICA NEUE LIGHT"/>
                                  <w:sz w:val="16"/>
                                  <w:szCs w:val="16"/>
                                </w:rPr>
                                <w:t>w</w:t>
                              </w:r>
                              <w:r w:rsidRPr="001E0173">
                                <w:rPr>
                                  <w:rFonts w:ascii="Arial Nova Light" w:eastAsia="HELVETICA NEUE LIGHT" w:hAnsi="Arial Nova Light" w:cs="HELVETICA NEUE LIGHT"/>
                                  <w:sz w:val="16"/>
                                  <w:szCs w:val="16"/>
                                </w:rPr>
                                <w:t xml:space="preserve">ater, </w:t>
                              </w:r>
                              <w:r>
                                <w:rPr>
                                  <w:rFonts w:ascii="Arial Nova Light" w:eastAsia="HELVETICA NEUE LIGHT" w:hAnsi="Arial Nova Light" w:cs="HELVETICA NEUE LIGHT"/>
                                  <w:sz w:val="16"/>
                                  <w:szCs w:val="16"/>
                                </w:rPr>
                                <w:t>e</w:t>
                              </w:r>
                              <w:r w:rsidRPr="001E0173">
                                <w:rPr>
                                  <w:rFonts w:ascii="Arial Nova Light" w:eastAsia="HELVETICA NEUE LIGHT" w:hAnsi="Arial Nova Light" w:cs="HELVETICA NEUE LIGHT"/>
                                  <w:sz w:val="16"/>
                                  <w:szCs w:val="16"/>
                                </w:rPr>
                                <w:t xml:space="preserve">lectricity, </w:t>
                              </w:r>
                              <w:r>
                                <w:rPr>
                                  <w:rFonts w:ascii="Arial Nova Light" w:eastAsia="HELVETICA NEUE LIGHT" w:hAnsi="Arial Nova Light" w:cs="HELVETICA NEUE LIGHT"/>
                                  <w:sz w:val="16"/>
                                  <w:szCs w:val="16"/>
                                </w:rPr>
                                <w:t>common area c</w:t>
                              </w:r>
                              <w:r w:rsidRPr="001E0173">
                                <w:rPr>
                                  <w:rFonts w:ascii="Arial Nova Light" w:eastAsia="HELVETICA NEUE LIGHT" w:hAnsi="Arial Nova Light" w:cs="HELVETICA NEUE LIGHT"/>
                                  <w:sz w:val="16"/>
                                  <w:szCs w:val="16"/>
                                </w:rPr>
                                <w:t>leaning</w:t>
                              </w:r>
                            </w:p>
                            <w:p w14:paraId="243316D3" w14:textId="77777777" w:rsidR="00367FA0" w:rsidRPr="001E0173" w:rsidRDefault="00367FA0" w:rsidP="00367FA0">
                              <w:pPr>
                                <w:spacing w:before="120"/>
                                <w:jc w:val="center"/>
                                <w:rPr>
                                  <w:rFonts w:ascii="helev" w:hAnsi="helev" w:cstheme="minorHAnsi"/>
                                  <w:b/>
                                  <w:bCs/>
                                  <w:szCs w:val="20"/>
                                </w:rPr>
                              </w:pPr>
                              <w:r w:rsidRPr="001E0173">
                                <w:rPr>
                                  <w:rFonts w:ascii="Arial Nova Light" w:eastAsia="HELVETICA NEUE LIGHT" w:hAnsi="Arial Nova Light" w:cs="HELVETICA NEUE LIGHT"/>
                                  <w:b/>
                                  <w:bCs/>
                                  <w:szCs w:val="20"/>
                                </w:rPr>
                                <w:t>$XXX</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4DAD83A0" id="Group 847" o:spid="_x0000_s1266" style="position:absolute;margin-left:275.45pt;margin-top:19.45pt;width:125.55pt;height:106.5pt;z-index:251699201;mso-width-relative:margin;mso-height-relative:margin" coordorigin="285,5929" coordsize="15944,1521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z9DKmAMAAPwJAAAOAAAAZHJzL2Uyb0RvYy54bWzMVltv2zYUfh+w/0DofdHdsYUoRZouwYCs&#10;DZIMfaYpyhIgkRxJR0p//c4hJblNnA5IgW5+kHk5N378ziedvRv7jjxybVopyiA+iQLCBZNVK3Zl&#10;8NfD1W/rgBhLRUU7KXgZPHETvDv/9ZezQRU8kY3sKq4JBBGmGFQZNNaqIgwNa3hPzYlUXMBmLXVP&#10;LUz1Lqw0HSB634VJFK3CQepKacm4MbD6wW8G5y5+XXNmP9W14ZZ0ZQC1WffU7rnFZ3h+Roudpqpp&#10;2VQGfUMVPW0FJF1CfaCWkr1uX4TqW6alkbU9YbIPZV23jLszwGni6NlprrXcK3eWXTHs1AITQPsM&#10;pzeHZR8fr7W6V7cakBjUDrBwMzzLWOse/6FKMjrInhbI+GgJg8U432TZOg8Ig704zZM8n0BlDSCP&#10;fsk6PwUD2M83ySaNPeas+f1oiDyJV/EGbcK5gvCbugYFTDEHMMyPgXHfUMUdxqYAMG41aasyWGfA&#10;W0F7YOwdcIiKXccLcif3ouIVuZRaAOUJWjnYnOsCoikM4HkEwQMSq/w0SXKPxHEos/w09RYLDrRQ&#10;2thrLnuCgzIAeogK63PUo483xnrcZjuswciura7arnMT7Ct+2WnySKEjKGNc2Ni5d/v+T1n59SyC&#10;n68OlvEenflqXoaSXIdiJHdR3yTpxMu8erddskbR+8izBOMcyoMZusJ1zwi6kX3qOAbsxB2v4XaQ&#10;Uq7ipYSXhzENrbhfzl8t2gXEyDWgs8T2aLwS28M72aMrdxqzOEffK8w7Lx4usxR2ce5bIfWxAB1c&#10;0ZTZ288geWgQpa2snoC7WnqFM4pdtcCRG2rsLdUgaSB+INP2EzzqTg5lIKdRQBqpvxxbR3toLtgN&#10;yAASWQbm7z3VPCDdHwLaLkU+gKa6CfA1gYn+emfrJrAq9v2lBL7F8DJQzA3R1nbzsNay/wxKfoEZ&#10;YYsKBnnLgFk9Ty6tl214FzB+ceHMQEMVtTfiXjEMjogi9R/Gz1SrqUks9NdHObc5LZ61ibdFTyEv&#10;9lbWreuhA6YT1iA5KJA/RXs2s/Y8oDa8lyMojZNEzA8ihUpD7AgbeGpgBq6/ojlxmqbQbM/ldxGd&#10;NFlF+azf0TrNVk7TviM6/6I3QqLYQFHYsQSItsL8HuBp53ij23E7OvGN42w+1H9B602cZQDYEVpP&#10;O57WE+HfTG37fyK2e8XCJ4YT8+lzCL9hvp67Rjh8tJ3/AwAA//8DAFBLAwQUAAYACAAAACEAs+VT&#10;kOEAAAAKAQAADwAAAGRycy9kb3ducmV2LnhtbEyPwUrDQBCG74LvsIzgzW6SEkljNqUU9VQEW0G8&#10;bbPTJDQ7G7LbJH17x5M9DcN8/PP9xXq2nRhx8K0jBfEiAoFUOdNSreDr8PaUgfBBk9GdI1RwRQ/r&#10;8v6u0LlxE33iuA+14BDyuVbQhNDnUvqqQav9wvVIfDu5werA61BLM+iJw20nkyh6lla3xB8a3eO2&#10;weq8v1gF75OeNsv4ddydT9vrzyH9+N7FqNTjw7x5ARFwDv8w/OmzOpTsdHQXMl50CtI0WjGqYJnx&#10;ZCCLEi53VJCk8QpkWcjbCuUvAAAA//8DAFBLAQItABQABgAIAAAAIQC2gziS/gAAAOEBAAATAAAA&#10;AAAAAAAAAAAAAAAAAABbQ29udGVudF9UeXBlc10ueG1sUEsBAi0AFAAGAAgAAAAhADj9If/WAAAA&#10;lAEAAAsAAAAAAAAAAAAAAAAALwEAAF9yZWxzLy5yZWxzUEsBAi0AFAAGAAgAAAAhALbP0MqYAwAA&#10;/AkAAA4AAAAAAAAAAAAAAAAALgIAAGRycy9lMm9Eb2MueG1sUEsBAi0AFAAGAAgAAAAhALPlU5Dh&#10;AAAACgEAAA8AAAAAAAAAAAAAAAAA8gUAAGRycy9kb3ducmV2LnhtbFBLBQYAAAAABAAEAPMAAAAA&#10;BwAAAAA=&#10;">
                <v:roundrect id="Rectangle: Rounded Corners 848" o:spid="_x0000_s1267" style="position:absolute;left:285;top:6572;width:15945;height:14573;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SuWjwgAAANwAAAAPAAAAZHJzL2Rvd25yZXYueG1sRE/Pa8Iw&#10;FL4P9j+EN9hlzHTiOtcZRWQDQTxYBa+P5q0pNi8libXzrzcHYceP7/dsMdhW9ORD41jB2ygDQVw5&#10;3XCt4LD/eZ2CCBFZY+uYFPxRgMX88WGGhXYX3lFfxlqkEA4FKjAxdoWUoTJkMYxcR5y4X+ctxgR9&#10;LbXHSwq3rRxnWS4tNpwaDHa0MlSdyrNVcKTNybxjtf3sKf9+cfnHNSu9Us9Pw/ILRKQh/ovv7rVW&#10;MJ2ktelMOgJyfgMAAP//AwBQSwECLQAUAAYACAAAACEA2+H2y+4AAACFAQAAEwAAAAAAAAAAAAAA&#10;AAAAAAAAW0NvbnRlbnRfVHlwZXNdLnhtbFBLAQItABQABgAIAAAAIQBa9CxbvwAAABUBAAALAAAA&#10;AAAAAAAAAAAAAB8BAABfcmVscy8ucmVsc1BLAQItABQABgAIAAAAIQDbSuWjwgAAANwAAAAPAAAA&#10;AAAAAAAAAAAAAAcCAABkcnMvZG93bnJldi54bWxQSwUGAAAAAAMAAwC3AAAA9gIAAAAA&#10;" fillcolor="#eff8ff [1300]" strokecolor="#00b050" strokeweight="2pt">
                  <v:textbox inset="1mm,,1mm,0"/>
                </v:roundrect>
                <v:shape id="Text Box 849" o:spid="_x0000_s1268" type="#_x0000_t202" style="position:absolute;left:1333;top:5929;width:13261;height:108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O0zwxgAAANwAAAAPAAAAZHJzL2Rvd25yZXYueG1sRI9Ba8JA&#10;FITvQv/D8gq96aaikqauIgFRpB5MvXh7Zp9JaPZtmt1q7K93BcHjMDPfMNN5Z2pxptZVlhW8DyIQ&#10;xLnVFRcK9t/LfgzCeWSNtWVScCUH89lLb4qJthfe0TnzhQgQdgkqKL1vEildXpJBN7ANcfBOtjXo&#10;g2wLqVu8BLip5TCKJtJgxWGhxIbSkvKf7M8o2KTLLe6OQxP/1+nq67RofveHsVJvr93iE4Snzj/D&#10;j/ZaK4hHH3A/E46AnN0AAAD//wMAUEsBAi0AFAAGAAgAAAAhANvh9svuAAAAhQEAABMAAAAAAAAA&#10;AAAAAAAAAAAAAFtDb250ZW50X1R5cGVzXS54bWxQSwECLQAUAAYACAAAACEAWvQsW78AAAAVAQAA&#10;CwAAAAAAAAAAAAAAAAAfAQAAX3JlbHMvLnJlbHNQSwECLQAUAAYACAAAACEALjtM8MYAAADcAAAA&#10;DwAAAAAAAAAAAAAAAAAHAgAAZHJzL2Rvd25yZXYueG1sUEsFBgAAAAADAAMAtwAAAPoCAAAAAA==&#10;" filled="f" stroked="f" strokeweight=".5pt">
                  <v:textbox>
                    <w:txbxContent>
                      <w:p w14:paraId="0A987898" w14:textId="090F9AF1" w:rsidR="00367FA0" w:rsidRPr="001E0173" w:rsidRDefault="00E968F2" w:rsidP="00367FA0">
                        <w:pPr>
                          <w:spacing w:after="0"/>
                          <w:jc w:val="center"/>
                          <w:rPr>
                            <w:rFonts w:ascii="Arial Nova Light" w:eastAsia="HELVETICA NEUE LIGHT" w:hAnsi="Arial Nova Light" w:cs="HELVETICA NEUE LIGHT"/>
                            <w:sz w:val="16"/>
                            <w:szCs w:val="16"/>
                          </w:rPr>
                        </w:pPr>
                        <w:r w:rsidRPr="001E0173">
                          <w:rPr>
                            <w:rFonts w:ascii="Arial Nova Light" w:eastAsia="HELVETICA NEUE LIGHT" w:hAnsi="Arial Nova Light" w:cs="HELVETICA NEUE LIGHT"/>
                            <w:b/>
                            <w:bCs/>
                            <w:szCs w:val="20"/>
                          </w:rPr>
                          <w:t>PLUS,</w:t>
                        </w:r>
                        <w:r w:rsidR="00367FA0" w:rsidRPr="001E0173">
                          <w:rPr>
                            <w:rFonts w:ascii="Arial Nova Light" w:eastAsia="HELVETICA NEUE LIGHT" w:hAnsi="Arial Nova Light" w:cs="HELVETICA NEUE LIGHT"/>
                            <w:szCs w:val="20"/>
                          </w:rPr>
                          <w:t xml:space="preserve"> </w:t>
                        </w:r>
                        <w:r w:rsidR="00367FA0" w:rsidRPr="001E0173">
                          <w:rPr>
                            <w:rFonts w:ascii="Arial Nova Light" w:eastAsia="HELVETICA NEUE LIGHT" w:hAnsi="Arial Nova Light" w:cs="HELVETICA NEUE LIGHT"/>
                            <w:sz w:val="16"/>
                            <w:szCs w:val="16"/>
                          </w:rPr>
                          <w:t xml:space="preserve">a service charge for: </w:t>
                        </w:r>
                      </w:p>
                      <w:p w14:paraId="16570A4E" w14:textId="77777777" w:rsidR="00367FA0" w:rsidRPr="001E0173" w:rsidRDefault="00367FA0" w:rsidP="00367FA0">
                        <w:pPr>
                          <w:spacing w:after="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g</w:t>
                        </w:r>
                        <w:r w:rsidRPr="001E0173">
                          <w:rPr>
                            <w:rFonts w:ascii="Arial Nova Light" w:eastAsia="HELVETICA NEUE LIGHT" w:hAnsi="Arial Nova Light" w:cs="HELVETICA NEUE LIGHT"/>
                            <w:sz w:val="16"/>
                            <w:szCs w:val="16"/>
                          </w:rPr>
                          <w:t xml:space="preserve">as, </w:t>
                        </w:r>
                        <w:r>
                          <w:rPr>
                            <w:rFonts w:ascii="Arial Nova Light" w:eastAsia="HELVETICA NEUE LIGHT" w:hAnsi="Arial Nova Light" w:cs="HELVETICA NEUE LIGHT"/>
                            <w:sz w:val="16"/>
                            <w:szCs w:val="16"/>
                          </w:rPr>
                          <w:t>w</w:t>
                        </w:r>
                        <w:r w:rsidRPr="001E0173">
                          <w:rPr>
                            <w:rFonts w:ascii="Arial Nova Light" w:eastAsia="HELVETICA NEUE LIGHT" w:hAnsi="Arial Nova Light" w:cs="HELVETICA NEUE LIGHT"/>
                            <w:sz w:val="16"/>
                            <w:szCs w:val="16"/>
                          </w:rPr>
                          <w:t xml:space="preserve">ater, </w:t>
                        </w:r>
                        <w:r>
                          <w:rPr>
                            <w:rFonts w:ascii="Arial Nova Light" w:eastAsia="HELVETICA NEUE LIGHT" w:hAnsi="Arial Nova Light" w:cs="HELVETICA NEUE LIGHT"/>
                            <w:sz w:val="16"/>
                            <w:szCs w:val="16"/>
                          </w:rPr>
                          <w:t>e</w:t>
                        </w:r>
                        <w:r w:rsidRPr="001E0173">
                          <w:rPr>
                            <w:rFonts w:ascii="Arial Nova Light" w:eastAsia="HELVETICA NEUE LIGHT" w:hAnsi="Arial Nova Light" w:cs="HELVETICA NEUE LIGHT"/>
                            <w:sz w:val="16"/>
                            <w:szCs w:val="16"/>
                          </w:rPr>
                          <w:t xml:space="preserve">lectricity, </w:t>
                        </w:r>
                        <w:r>
                          <w:rPr>
                            <w:rFonts w:ascii="Arial Nova Light" w:eastAsia="HELVETICA NEUE LIGHT" w:hAnsi="Arial Nova Light" w:cs="HELVETICA NEUE LIGHT"/>
                            <w:sz w:val="16"/>
                            <w:szCs w:val="16"/>
                          </w:rPr>
                          <w:t>common area c</w:t>
                        </w:r>
                        <w:r w:rsidRPr="001E0173">
                          <w:rPr>
                            <w:rFonts w:ascii="Arial Nova Light" w:eastAsia="HELVETICA NEUE LIGHT" w:hAnsi="Arial Nova Light" w:cs="HELVETICA NEUE LIGHT"/>
                            <w:sz w:val="16"/>
                            <w:szCs w:val="16"/>
                          </w:rPr>
                          <w:t>leaning</w:t>
                        </w:r>
                      </w:p>
                      <w:p w14:paraId="243316D3" w14:textId="77777777" w:rsidR="00367FA0" w:rsidRPr="001E0173" w:rsidRDefault="00367FA0" w:rsidP="00367FA0">
                        <w:pPr>
                          <w:spacing w:before="120"/>
                          <w:jc w:val="center"/>
                          <w:rPr>
                            <w:rFonts w:ascii="helev" w:hAnsi="helev" w:cstheme="minorHAnsi"/>
                            <w:b/>
                            <w:bCs/>
                            <w:szCs w:val="20"/>
                          </w:rPr>
                        </w:pPr>
                        <w:r w:rsidRPr="001E0173">
                          <w:rPr>
                            <w:rFonts w:ascii="Arial Nova Light" w:eastAsia="HELVETICA NEUE LIGHT" w:hAnsi="Arial Nova Light" w:cs="HELVETICA NEUE LIGHT"/>
                            <w:b/>
                            <w:bCs/>
                            <w:szCs w:val="20"/>
                          </w:rPr>
                          <w:t>$XXX</w:t>
                        </w:r>
                      </w:p>
                    </w:txbxContent>
                  </v:textbox>
                </v:shape>
              </v:group>
            </w:pict>
          </mc:Fallback>
        </mc:AlternateContent>
      </w:r>
    </w:p>
    <w:p w14:paraId="080C12DA" w14:textId="77777777" w:rsidR="00367FA0" w:rsidRDefault="00367FA0" w:rsidP="00367FA0">
      <w:pPr>
        <w:pStyle w:val="BodyText"/>
      </w:pPr>
      <w:r>
        <w:rPr>
          <w:b/>
          <w:bCs/>
          <w:noProof/>
          <w:color w:val="FF0000"/>
        </w:rPr>
        <mc:AlternateContent>
          <mc:Choice Requires="wps">
            <w:drawing>
              <wp:anchor distT="0" distB="0" distL="114300" distR="114300" simplePos="0" relativeHeight="251698177" behindDoc="0" locked="0" layoutInCell="1" allowOverlap="1" wp14:anchorId="449D82F8" wp14:editId="54B4FECE">
                <wp:simplePos x="0" y="0"/>
                <wp:positionH relativeFrom="margin">
                  <wp:posOffset>3074035</wp:posOffset>
                </wp:positionH>
                <wp:positionV relativeFrom="paragraph">
                  <wp:posOffset>228313</wp:posOffset>
                </wp:positionV>
                <wp:extent cx="371469" cy="399959"/>
                <wp:effectExtent l="0" t="0" r="0" b="0"/>
                <wp:wrapNone/>
                <wp:docPr id="850" name="Plus Sign 850"/>
                <wp:cNvGraphicFramePr/>
                <a:graphic xmlns:a="http://schemas.openxmlformats.org/drawingml/2006/main">
                  <a:graphicData uri="http://schemas.microsoft.com/office/word/2010/wordprocessingShape">
                    <wps:wsp>
                      <wps:cNvSpPr/>
                      <wps:spPr>
                        <a:xfrm>
                          <a:off x="0" y="0"/>
                          <a:ext cx="371469" cy="399959"/>
                        </a:xfrm>
                        <a:prstGeom prst="mathPlus">
                          <a:avLst/>
                        </a:prstGeom>
                        <a:solidFill>
                          <a:schemeClr val="accent2"/>
                        </a:solidFill>
                        <a:ln>
                          <a:solidFill>
                            <a:schemeClr val="accent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a:graphicData>
                </a:graphic>
              </wp:anchor>
            </w:drawing>
          </mc:Choice>
          <mc:Fallback>
            <w:pict>
              <v:shape w14:anchorId="4E96949B" id="Plus Sign 850" o:spid="_x0000_s1026" style="position:absolute;margin-left:242.05pt;margin-top:18pt;width:29.25pt;height:31.5pt;z-index:251698177;visibility:visible;mso-wrap-style:square;mso-wrap-distance-left:9pt;mso-wrap-distance-top:0;mso-wrap-distance-right:9pt;mso-wrap-distance-bottom:0;mso-position-horizontal:absolute;mso-position-horizontal-relative:margin;mso-position-vertical:absolute;mso-position-vertical-relative:text;v-text-anchor:middle" coordsize="371469,3999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YWGufQIAAI0FAAAOAAAAZHJzL2Uyb0RvYy54bWysVN9vGjEMfp+0/yHK+3pASzsQR4VadZpU&#10;tWh06nPIJVykXJwlgYP99XNyP2C0mqZpPIQ4tj/b39me3e4rTXbCeQUmp8OLASXCcCiU2eT0+8vD&#10;p8+U+MBMwTQYkdOD8PR2/vHDrLZTMYISdCEcQRDjp7XNaRmCnWaZ56WomL8AKwwqJbiKBRTdJisc&#10;qxG90tloMLjOanCFdcCF9/h63yjpPOFLKXh4ltKLQHROMbeQTpfOdTyz+YxNN47ZUvE2DfYPWVRM&#10;GQzaQ92zwMjWqTdQleIOPMhwwaHKQErFRaoBqxkOzqpZlcyKVAuS421Pk/9/sPxpt7JLhzTU1k89&#10;XmMVe+mq+I/5kX0i69CTJfaBcHy8vBleXU8o4ai6nEwm40kkMzs6W+fDFwEViZec4gcsl3rrE01s&#10;9+hDY96ZxXgetCoelNZJiD0g7rQjO4Zfj3EuTBi1QX6z1ObvnIdvnTHf6J0dq0+3cNAiYmrzTUii&#10;Cqx3lBJPjXme1LBRlawQTa7jAf66YF0ZiZwEGJElVtljtwCd5WnBXc6tfXQVqa9758GfEms47j1S&#10;ZDChd66UAfcegA595Ma+I6mhJrK0huKwdMRBM1Xe8geFn/qR+bBkDscIBw5XQ3jGQ2qocwrtjZIS&#10;3M/33qM9djdqKalxLHPqf2yZE5Torwb7/vI6MktCEq7GNyMU3KlmnQR8NdvqDrBvhriALE/XaBt0&#10;d5UOqlfcHosYEVXMcIybUx5cJ9yFZlXg/uFisUhmOLeWhUezsjyCR0ZjC7/sX5mzba8HHJIn6MaX&#10;Tc/avbGNngYW2wBSpVk4ctpyjTOfmqbdT3GpnMrJ6rhF578AAAD//wMAUEsDBBQABgAIAAAAIQAm&#10;Y2QA4QAAAAkBAAAPAAAAZHJzL2Rvd25yZXYueG1sTI9BS8NAEIXvgv9hGcGL2E1rDG3MpkhFEClU&#10;axG8bbPTZDE7G7LbJv77jic9DvPx3veK5ehaccI+WE8KppMEBFLljaVawe7j+XYOIkRNRreeUMEP&#10;BliWlxeFzo0f6B1P21gLDqGQawVNjF0uZagadDpMfIfEv4PvnY589rU0vR443LVyliSZdNoSNzS6&#10;w1WD1ff26BRkT/LG7szKrl9eP7/WA23eDnGj1PXV+PgAIuIY/2D41Wd1KNlp749kgmgVpPN0yqiC&#10;u4w3MXCfzjIQewWLRQKyLOT/BeUZAAD//wMAUEsBAi0AFAAGAAgAAAAhALaDOJL+AAAA4QEAABMA&#10;AAAAAAAAAAAAAAAAAAAAAFtDb250ZW50X1R5cGVzXS54bWxQSwECLQAUAAYACAAAACEAOP0h/9YA&#10;AACUAQAACwAAAAAAAAAAAAAAAAAvAQAAX3JlbHMvLnJlbHNQSwECLQAUAAYACAAAACEA0WFhrn0C&#10;AACNBQAADgAAAAAAAAAAAAAAAAAuAgAAZHJzL2Uyb0RvYy54bWxQSwECLQAUAAYACAAAACEAJmNk&#10;AOEAAAAJAQAADwAAAAAAAAAAAAAAAADXBAAAZHJzL2Rvd25yZXYueG1sUEsFBgAAAAAEAAQA8wAA&#10;AOUFAAAAAA==&#10;" path="m49238,156295r92812,l142050,53015r87369,l229419,156295r92812,l322231,243664r-92812,l229419,346944r-87369,l142050,243664r-92812,l49238,156295xe" fillcolor="#035dd3 [3205]" strokecolor="#d8eeff [3204]" strokeweight="2pt">
                <v:path arrowok="t" o:connecttype="custom" o:connectlocs="49238,156295;142050,156295;142050,53015;229419,53015;229419,156295;322231,156295;322231,243664;229419,243664;229419,346944;142050,346944;142050,243664;49238,243664;49238,156295" o:connectangles="0,0,0,0,0,0,0,0,0,0,0,0,0"/>
                <w10:wrap anchorx="margin"/>
              </v:shape>
            </w:pict>
          </mc:Fallback>
        </mc:AlternateContent>
      </w:r>
    </w:p>
    <w:p w14:paraId="523BEFA3" w14:textId="77777777" w:rsidR="00367FA0" w:rsidRDefault="00367FA0" w:rsidP="00367FA0">
      <w:pPr>
        <w:pStyle w:val="BodyText"/>
        <w:rPr>
          <w:b/>
          <w:bCs/>
          <w:color w:val="FF0000"/>
        </w:rPr>
      </w:pPr>
    </w:p>
    <w:p w14:paraId="60653421" w14:textId="77777777" w:rsidR="00367FA0" w:rsidRDefault="00367FA0" w:rsidP="00367FA0">
      <w:pPr>
        <w:pStyle w:val="BodyText"/>
        <w:rPr>
          <w:b/>
          <w:bCs/>
          <w:color w:val="FF0000"/>
        </w:rPr>
      </w:pPr>
      <w:r>
        <w:rPr>
          <w:b/>
          <w:bCs/>
          <w:noProof/>
          <w:color w:val="FF0000"/>
        </w:rPr>
        <w:drawing>
          <wp:anchor distT="0" distB="0" distL="114300" distR="114300" simplePos="0" relativeHeight="251705345" behindDoc="0" locked="0" layoutInCell="1" allowOverlap="1" wp14:anchorId="0F89CA77" wp14:editId="3428EFA7">
            <wp:simplePos x="0" y="0"/>
            <wp:positionH relativeFrom="column">
              <wp:posOffset>3726815</wp:posOffset>
            </wp:positionH>
            <wp:positionV relativeFrom="paragraph">
              <wp:posOffset>276860</wp:posOffset>
            </wp:positionV>
            <wp:extent cx="323850" cy="323850"/>
            <wp:effectExtent l="0" t="0" r="0" b="0"/>
            <wp:wrapSquare wrapText="bothSides"/>
            <wp:docPr id="851" name="Graphic 851" descr="Mop and bucket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0" name="Graphic 730" descr="Mop and bucket outline"/>
                    <pic:cNvPicPr/>
                  </pic:nvPicPr>
                  <pic:blipFill>
                    <a:blip r:embed="rId40" cstate="print">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ic:blipFill>
                  <pic:spPr>
                    <a:xfrm>
                      <a:off x="0" y="0"/>
                      <a:ext cx="323850" cy="323850"/>
                    </a:xfrm>
                    <a:prstGeom prst="rect">
                      <a:avLst/>
                    </a:prstGeom>
                  </pic:spPr>
                </pic:pic>
              </a:graphicData>
            </a:graphic>
            <wp14:sizeRelH relativeFrom="margin">
              <wp14:pctWidth>0</wp14:pctWidth>
            </wp14:sizeRelH>
            <wp14:sizeRelV relativeFrom="margin">
              <wp14:pctHeight>0</wp14:pctHeight>
            </wp14:sizeRelV>
          </wp:anchor>
        </w:drawing>
      </w:r>
    </w:p>
    <w:p w14:paraId="258DAFC1" w14:textId="77777777" w:rsidR="00367FA0" w:rsidRDefault="00367FA0" w:rsidP="00367FA0">
      <w:pPr>
        <w:pStyle w:val="BodyText"/>
        <w:rPr>
          <w:b/>
          <w:bCs/>
          <w:color w:val="FF0000"/>
        </w:rPr>
      </w:pPr>
      <w:r>
        <w:rPr>
          <w:b/>
          <w:bCs/>
          <w:noProof/>
          <w:color w:val="FF0000"/>
        </w:rPr>
        <w:drawing>
          <wp:anchor distT="0" distB="0" distL="114300" distR="114300" simplePos="0" relativeHeight="251701249" behindDoc="0" locked="0" layoutInCell="1" allowOverlap="1" wp14:anchorId="217EAAE4" wp14:editId="136EC2C6">
            <wp:simplePos x="0" y="0"/>
            <wp:positionH relativeFrom="margin">
              <wp:posOffset>4126865</wp:posOffset>
            </wp:positionH>
            <wp:positionV relativeFrom="paragraph">
              <wp:posOffset>20320</wp:posOffset>
            </wp:positionV>
            <wp:extent cx="323850" cy="323850"/>
            <wp:effectExtent l="0" t="0" r="0" b="0"/>
            <wp:wrapNone/>
            <wp:docPr id="852" name="Graphic 852" descr="Lightbulb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5" name="Graphic 705" descr="Lightbulb outline"/>
                    <pic:cNvPicPr>
                      <a:picLocks noChangeAspect="1"/>
                    </pic:cNvPicPr>
                  </pic:nvPicPr>
                  <pic:blipFill>
                    <a:blip r:embed="rId35" cstate="print">
                      <a:extLst>
                        <a:ext uri="{28A0092B-C50C-407E-A947-70E740481C1C}">
                          <a14:useLocalDpi xmlns:a14="http://schemas.microsoft.com/office/drawing/2010/main" val="0"/>
                        </a:ext>
                        <a:ext uri="{96DAC541-7B7A-43D3-8B79-37D633B846F1}">
                          <asvg:svgBlip xmlns:asvg="http://schemas.microsoft.com/office/drawing/2016/SVG/main" r:embed="rId36"/>
                        </a:ext>
                      </a:extLst>
                    </a:blip>
                    <a:stretch>
                      <a:fillRect/>
                    </a:stretch>
                  </pic:blipFill>
                  <pic:spPr>
                    <a:xfrm>
                      <a:off x="0" y="0"/>
                      <a:ext cx="323850" cy="323850"/>
                    </a:xfrm>
                    <a:prstGeom prst="rect">
                      <a:avLst/>
                    </a:prstGeom>
                  </pic:spPr>
                </pic:pic>
              </a:graphicData>
            </a:graphic>
            <wp14:sizeRelH relativeFrom="margin">
              <wp14:pctWidth>0</wp14:pctWidth>
            </wp14:sizeRelH>
            <wp14:sizeRelV relativeFrom="margin">
              <wp14:pctHeight>0</wp14:pctHeight>
            </wp14:sizeRelV>
          </wp:anchor>
        </w:drawing>
      </w:r>
      <w:r>
        <w:rPr>
          <w:b/>
          <w:bCs/>
          <w:noProof/>
          <w:color w:val="FF0000"/>
        </w:rPr>
        <w:drawing>
          <wp:anchor distT="0" distB="0" distL="114300" distR="114300" simplePos="0" relativeHeight="251700225" behindDoc="0" locked="0" layoutInCell="1" allowOverlap="1" wp14:anchorId="1B32E685" wp14:editId="0AC245D3">
            <wp:simplePos x="0" y="0"/>
            <wp:positionH relativeFrom="column">
              <wp:posOffset>4543425</wp:posOffset>
            </wp:positionH>
            <wp:positionV relativeFrom="paragraph">
              <wp:posOffset>40005</wp:posOffset>
            </wp:positionV>
            <wp:extent cx="327660" cy="327660"/>
            <wp:effectExtent l="0" t="0" r="0" b="0"/>
            <wp:wrapNone/>
            <wp:docPr id="853" name="Graphic 853" descr="Leaky Tap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4" name="Graphic 704" descr="Leaky Tap outline"/>
                    <pic:cNvPicPr>
                      <a:picLocks noChangeAspect="1"/>
                    </pic:cNvPicPr>
                  </pic:nvPicPr>
                  <pic:blipFill>
                    <a:blip r:embed="rId33" cstate="print">
                      <a:extLst>
                        <a:ext uri="{28A0092B-C50C-407E-A947-70E740481C1C}">
                          <a14:useLocalDpi xmlns:a14="http://schemas.microsoft.com/office/drawing/2010/main" val="0"/>
                        </a:ext>
                        <a:ext uri="{96DAC541-7B7A-43D3-8B79-37D633B846F1}">
                          <asvg:svgBlip xmlns:asvg="http://schemas.microsoft.com/office/drawing/2016/SVG/main" r:embed="rId34"/>
                        </a:ext>
                      </a:extLst>
                    </a:blip>
                    <a:stretch>
                      <a:fillRect/>
                    </a:stretch>
                  </pic:blipFill>
                  <pic:spPr>
                    <a:xfrm>
                      <a:off x="0" y="0"/>
                      <a:ext cx="327660" cy="327660"/>
                    </a:xfrm>
                    <a:prstGeom prst="rect">
                      <a:avLst/>
                    </a:prstGeom>
                  </pic:spPr>
                </pic:pic>
              </a:graphicData>
            </a:graphic>
            <wp14:sizeRelH relativeFrom="margin">
              <wp14:pctWidth>0</wp14:pctWidth>
            </wp14:sizeRelH>
            <wp14:sizeRelV relativeFrom="margin">
              <wp14:pctHeight>0</wp14:pctHeight>
            </wp14:sizeRelV>
          </wp:anchor>
        </w:drawing>
      </w:r>
    </w:p>
    <w:p w14:paraId="0C816DE5" w14:textId="77777777" w:rsidR="00C21B9E" w:rsidRDefault="00C21B9E" w:rsidP="00367FA0">
      <w:pPr>
        <w:pStyle w:val="BodyText"/>
        <w:rPr>
          <w:b/>
          <w:bCs/>
        </w:rPr>
      </w:pPr>
    </w:p>
    <w:p w14:paraId="3C59295D" w14:textId="4B3006CB" w:rsidR="00367FA0" w:rsidRPr="00367FA0" w:rsidRDefault="00367FA0" w:rsidP="00367FA0">
      <w:pPr>
        <w:pStyle w:val="BodyText"/>
        <w:rPr>
          <w:b/>
          <w:bCs/>
        </w:rPr>
      </w:pPr>
      <w:r w:rsidRPr="00367FA0">
        <w:rPr>
          <w:b/>
          <w:bCs/>
        </w:rPr>
        <w:t>What you need to do next</w:t>
      </w:r>
    </w:p>
    <w:p w14:paraId="4394B3CB" w14:textId="77777777" w:rsidR="00367FA0" w:rsidRPr="00367FA0" w:rsidRDefault="00367FA0" w:rsidP="00367FA0">
      <w:pPr>
        <w:pStyle w:val="ListBullet"/>
      </w:pPr>
      <w:r w:rsidRPr="00367FA0">
        <w:t xml:space="preserve">If you have signed a Centrelink Authority form authorising us to use Centrepay for rent payments, we will contact you to authorise payment of the new rent amount through Centrepay. </w:t>
      </w:r>
    </w:p>
    <w:p w14:paraId="3AC258E0" w14:textId="77777777" w:rsidR="00367FA0" w:rsidRPr="00367FA0" w:rsidRDefault="00367FA0" w:rsidP="00367FA0">
      <w:pPr>
        <w:pStyle w:val="ListBullet"/>
      </w:pPr>
      <w:r w:rsidRPr="00367FA0">
        <w:t xml:space="preserve">If you pay your rent by another method, please change your regular rent payments to the amount shown. </w:t>
      </w:r>
    </w:p>
    <w:p w14:paraId="21F342B8" w14:textId="77777777" w:rsidR="00367FA0" w:rsidRPr="00367FA0" w:rsidRDefault="00367FA0" w:rsidP="00367FA0">
      <w:pPr>
        <w:pStyle w:val="BodyText"/>
      </w:pPr>
      <w:r w:rsidRPr="00367FA0">
        <w:t>We are here to support you. If you have any questions or concerns about your new rent, please contact your tenancy worker [</w:t>
      </w:r>
      <w:r w:rsidRPr="00367FA0">
        <w:rPr>
          <w:highlight w:val="yellow"/>
        </w:rPr>
        <w:t>insert name</w:t>
      </w:r>
      <w:r w:rsidRPr="00367FA0">
        <w:t>] on [</w:t>
      </w:r>
      <w:r w:rsidRPr="00367FA0">
        <w:rPr>
          <w:highlight w:val="yellow"/>
        </w:rPr>
        <w:t>insert contact details</w:t>
      </w:r>
      <w:r w:rsidRPr="00367FA0">
        <w:t>].</w:t>
      </w:r>
    </w:p>
    <w:p w14:paraId="78F1E086" w14:textId="77777777" w:rsidR="00367FA0" w:rsidRPr="00367FA0" w:rsidRDefault="00367FA0" w:rsidP="00367FA0">
      <w:pPr>
        <w:pStyle w:val="BodyText"/>
      </w:pPr>
      <w:r w:rsidRPr="00367FA0">
        <w:t>Yours sincerely,</w:t>
      </w:r>
    </w:p>
    <w:p w14:paraId="33D08433" w14:textId="77777777" w:rsidR="00367FA0" w:rsidRPr="00DB6620" w:rsidRDefault="00367FA0" w:rsidP="00367FA0">
      <w:pPr>
        <w:pStyle w:val="BodyText"/>
        <w:rPr>
          <w:b/>
          <w:bCs/>
        </w:rPr>
      </w:pPr>
      <w:r w:rsidRPr="00DB6620">
        <w:rPr>
          <w:b/>
          <w:bCs/>
        </w:rPr>
        <w:t xml:space="preserve">Tenancy Manager </w:t>
      </w:r>
    </w:p>
    <w:p w14:paraId="0EE86342" w14:textId="77777777" w:rsidR="009D39BA" w:rsidRDefault="009D39BA" w:rsidP="00A473D2">
      <w:pPr>
        <w:pStyle w:val="ListBullet"/>
        <w:numPr>
          <w:ilvl w:val="0"/>
          <w:numId w:val="0"/>
        </w:numPr>
      </w:pPr>
    </w:p>
    <w:p w14:paraId="31E75806" w14:textId="77777777" w:rsidR="00367FA0" w:rsidRDefault="00367FA0">
      <w:pPr>
        <w:spacing w:line="254" w:lineRule="auto"/>
        <w:rPr>
          <w:rFonts w:eastAsiaTheme="majorEastAsia" w:cstheme="majorBidi"/>
          <w:bCs/>
          <w:color w:val="FF6F00"/>
          <w:sz w:val="36"/>
        </w:rPr>
      </w:pPr>
      <w:r>
        <w:br w:type="page"/>
      </w:r>
    </w:p>
    <w:p w14:paraId="6DFC58D0" w14:textId="17015FDB" w:rsidR="009D39BA" w:rsidRDefault="009D39BA" w:rsidP="00A3283D">
      <w:pPr>
        <w:pStyle w:val="Heading3"/>
      </w:pPr>
      <w:bookmarkStart w:id="14" w:name="_Toc169882311"/>
      <w:r>
        <w:lastRenderedPageBreak/>
        <w:t>Rent review – outcome letter (market-based rent)</w:t>
      </w:r>
      <w:bookmarkEnd w:id="14"/>
    </w:p>
    <w:p w14:paraId="5FB7C993" w14:textId="77777777" w:rsidR="00B507F6" w:rsidRPr="00AB3FD2" w:rsidRDefault="00B507F6" w:rsidP="00B507F6">
      <w:pPr>
        <w:pStyle w:val="NoSpacing"/>
        <w:rPr>
          <w:highlight w:val="yellow"/>
        </w:rPr>
      </w:pPr>
      <w:r w:rsidRPr="00AB3FD2">
        <w:rPr>
          <w:highlight w:val="yellow"/>
        </w:rPr>
        <w:t>&lt;Date&gt;</w:t>
      </w:r>
    </w:p>
    <w:p w14:paraId="28BD0723" w14:textId="77777777" w:rsidR="00B507F6" w:rsidRPr="00B507F6" w:rsidRDefault="00B507F6" w:rsidP="00B507F6">
      <w:pPr>
        <w:pStyle w:val="NoSpacing"/>
        <w:rPr>
          <w:highlight w:val="yellow"/>
        </w:rPr>
      </w:pPr>
    </w:p>
    <w:p w14:paraId="76C7916B" w14:textId="77777777" w:rsidR="00B507F6" w:rsidRPr="00AB3FD2" w:rsidRDefault="00B507F6" w:rsidP="00B507F6">
      <w:pPr>
        <w:pStyle w:val="NoSpacing"/>
        <w:rPr>
          <w:highlight w:val="yellow"/>
        </w:rPr>
      </w:pPr>
      <w:r w:rsidRPr="00AB3FD2">
        <w:rPr>
          <w:highlight w:val="yellow"/>
        </w:rPr>
        <w:t>&lt;Name&gt;</w:t>
      </w:r>
    </w:p>
    <w:p w14:paraId="6122AF8E" w14:textId="77777777" w:rsidR="00B507F6" w:rsidRPr="00AB3FD2" w:rsidRDefault="00B507F6" w:rsidP="00B507F6">
      <w:pPr>
        <w:pStyle w:val="NoSpacing"/>
        <w:rPr>
          <w:noProof/>
          <w:highlight w:val="yellow"/>
        </w:rPr>
      </w:pPr>
      <w:r w:rsidRPr="00AB3FD2">
        <w:rPr>
          <w:noProof/>
          <w:highlight w:val="yellow"/>
        </w:rPr>
        <w:t>&lt;Address&gt;</w:t>
      </w:r>
    </w:p>
    <w:p w14:paraId="0AB5B3D4" w14:textId="77777777" w:rsidR="00B507F6" w:rsidRPr="00FA5C82" w:rsidRDefault="00B507F6" w:rsidP="00B507F6">
      <w:pPr>
        <w:pStyle w:val="NoSpacing"/>
      </w:pPr>
      <w:r w:rsidRPr="00AB3FD2">
        <w:rPr>
          <w:noProof/>
          <w:highlight w:val="yellow"/>
        </w:rPr>
        <w:t>&lt;Suburb, State, Postcode&gt;</w:t>
      </w:r>
    </w:p>
    <w:p w14:paraId="77C08C4D" w14:textId="77777777" w:rsidR="00B507F6" w:rsidRPr="00FA5C82" w:rsidRDefault="00B507F6" w:rsidP="00B507F6">
      <w:pPr>
        <w:pStyle w:val="NoSpacing"/>
      </w:pPr>
    </w:p>
    <w:p w14:paraId="30D36055" w14:textId="77777777" w:rsidR="00B507F6" w:rsidRPr="00FA5C82" w:rsidRDefault="00B507F6" w:rsidP="00B507F6">
      <w:pPr>
        <w:pStyle w:val="BodyText"/>
      </w:pPr>
      <w:r w:rsidRPr="00FA5C82">
        <w:t xml:space="preserve">Dear </w:t>
      </w:r>
      <w:r w:rsidRPr="00AB3FD2">
        <w:rPr>
          <w:highlight w:val="yellow"/>
        </w:rPr>
        <w:t>&lt;Name&gt;</w:t>
      </w:r>
    </w:p>
    <w:p w14:paraId="41609B9B" w14:textId="77777777" w:rsidR="00B507F6" w:rsidRPr="009E598D" w:rsidRDefault="00B507F6" w:rsidP="00B507F6">
      <w:pPr>
        <w:pStyle w:val="BodyText"/>
        <w:rPr>
          <w:b/>
          <w:bCs/>
        </w:rPr>
      </w:pPr>
      <w:r w:rsidRPr="009E598D">
        <w:rPr>
          <w:b/>
          <w:bCs/>
        </w:rPr>
        <w:t xml:space="preserve">Re: Rental Charges </w:t>
      </w:r>
      <w:r w:rsidRPr="00AB3FD2">
        <w:rPr>
          <w:b/>
          <w:bCs/>
          <w:highlight w:val="yellow"/>
        </w:rPr>
        <w:t>&lt;Address&gt;</w:t>
      </w:r>
      <w:r w:rsidRPr="009E598D">
        <w:tab/>
      </w:r>
    </w:p>
    <w:p w14:paraId="323E5C8E" w14:textId="77777777" w:rsidR="00B507F6" w:rsidRPr="002252C3" w:rsidRDefault="00B507F6" w:rsidP="00B507F6">
      <w:pPr>
        <w:pStyle w:val="BodyText"/>
      </w:pPr>
      <w:r w:rsidRPr="002252C3">
        <w:t xml:space="preserve">Thank you for providing </w:t>
      </w:r>
      <w:r w:rsidRPr="00AB3FD2">
        <w:rPr>
          <w:highlight w:val="yellow"/>
        </w:rPr>
        <w:t>&lt;CHO&gt;</w:t>
      </w:r>
      <w:r w:rsidRPr="002252C3">
        <w:t xml:space="preserve"> with your income details. </w:t>
      </w:r>
    </w:p>
    <w:p w14:paraId="27290D55" w14:textId="77777777" w:rsidR="00B507F6" w:rsidRDefault="00B507F6" w:rsidP="00B507F6">
      <w:pPr>
        <w:pStyle w:val="BodyText"/>
      </w:pPr>
      <w:r w:rsidRPr="002252C3">
        <w:t xml:space="preserve">Rent is charged based on a percentage of your income or </w:t>
      </w:r>
      <w:r>
        <w:t>market-based rent</w:t>
      </w:r>
      <w:r w:rsidRPr="002252C3">
        <w:t xml:space="preserve">, whichever is the lesser. Based on your income, your rent has defaulted to </w:t>
      </w:r>
      <w:r>
        <w:t>market-based</w:t>
      </w:r>
      <w:r w:rsidRPr="002252C3">
        <w:t xml:space="preserve"> rent, because this is </w:t>
      </w:r>
      <w:r w:rsidRPr="002252C3">
        <w:rPr>
          <w:u w:val="single"/>
        </w:rPr>
        <w:t>less</w:t>
      </w:r>
      <w:r w:rsidRPr="002252C3">
        <w:t xml:space="preserve"> than rent based on your income</w:t>
      </w:r>
      <w:r>
        <w:t xml:space="preserve">. </w:t>
      </w:r>
    </w:p>
    <w:p w14:paraId="7F9D823F" w14:textId="77777777" w:rsidR="00B507F6" w:rsidRDefault="00B507F6" w:rsidP="00B507F6">
      <w:pPr>
        <w:pStyle w:val="BodyText"/>
        <w:rPr>
          <w:rFonts w:ascii="Calibri" w:hAnsi="Calibri" w:cs="Calibri"/>
          <w:color w:val="000000"/>
        </w:rPr>
      </w:pPr>
      <w:r w:rsidRPr="00925F32">
        <w:rPr>
          <w:b/>
          <w:bCs/>
        </w:rPr>
        <w:t xml:space="preserve">Your </w:t>
      </w:r>
      <w:r w:rsidRPr="009D3CD6">
        <w:rPr>
          <w:b/>
          <w:bCs/>
          <w:highlight w:val="yellow"/>
        </w:rPr>
        <w:t>[fortnightly/weekly]</w:t>
      </w:r>
      <w:r>
        <w:rPr>
          <w:b/>
          <w:bCs/>
        </w:rPr>
        <w:t xml:space="preserve"> </w:t>
      </w:r>
      <w:r w:rsidRPr="00925F32">
        <w:rPr>
          <w:b/>
          <w:bCs/>
        </w:rPr>
        <w:t xml:space="preserve">rent payable </w:t>
      </w:r>
      <w:r>
        <w:rPr>
          <w:b/>
          <w:bCs/>
        </w:rPr>
        <w:t xml:space="preserve">is </w:t>
      </w:r>
      <w:r w:rsidRPr="009D3CD6">
        <w:rPr>
          <w:b/>
          <w:bCs/>
          <w:highlight w:val="yellow"/>
        </w:rPr>
        <w:t>$XXX</w:t>
      </w:r>
    </w:p>
    <w:p w14:paraId="4018694F" w14:textId="51315A8D" w:rsidR="00B507F6" w:rsidRPr="00FB7DDA" w:rsidRDefault="00B507F6" w:rsidP="00B507F6">
      <w:pPr>
        <w:pStyle w:val="BodyText"/>
        <w:rPr>
          <w:rStyle w:val="Hyperlink"/>
          <w:rFonts w:cstheme="minorHAnsi"/>
          <w:color w:val="0090FF" w:themeColor="text1"/>
          <w:u w:val="none"/>
        </w:rPr>
      </w:pPr>
      <w:r w:rsidRPr="002252C3">
        <w:t>We calculated your rent this way:</w:t>
      </w:r>
      <w:r>
        <w:t xml:space="preserve"> </w:t>
      </w:r>
      <w:r w:rsidRPr="00023282">
        <w:rPr>
          <w:color w:val="FF0000"/>
          <w:highlight w:val="yellow"/>
        </w:rPr>
        <w:t xml:space="preserve">[See the Rent Infographics section for </w:t>
      </w:r>
      <w:r>
        <w:rPr>
          <w:color w:val="FF0000"/>
          <w:highlight w:val="yellow"/>
        </w:rPr>
        <w:t>alternative</w:t>
      </w:r>
      <w:r w:rsidRPr="00023282">
        <w:rPr>
          <w:color w:val="FF0000"/>
          <w:highlight w:val="yellow"/>
        </w:rPr>
        <w:t xml:space="preserve"> </w:t>
      </w:r>
      <w:r>
        <w:rPr>
          <w:color w:val="FF0000"/>
          <w:highlight w:val="yellow"/>
        </w:rPr>
        <w:t>options]</w:t>
      </w:r>
    </w:p>
    <w:p w14:paraId="038CE20E" w14:textId="77777777" w:rsidR="00B507F6" w:rsidRDefault="00B507F6" w:rsidP="00B507F6">
      <w:pPr>
        <w:pStyle w:val="BodyText"/>
        <w:rPr>
          <w:rStyle w:val="Hyperlink"/>
          <w:b/>
          <w:bCs/>
          <w:i/>
          <w:iCs/>
          <w:u w:val="none"/>
        </w:rPr>
      </w:pPr>
      <w:r>
        <w:rPr>
          <w:noProof/>
        </w:rPr>
        <mc:AlternateContent>
          <mc:Choice Requires="wpg">
            <w:drawing>
              <wp:anchor distT="0" distB="0" distL="114300" distR="114300" simplePos="0" relativeHeight="251707393" behindDoc="0" locked="0" layoutInCell="1" allowOverlap="1" wp14:anchorId="463E2179" wp14:editId="538A9BD0">
                <wp:simplePos x="0" y="0"/>
                <wp:positionH relativeFrom="margin">
                  <wp:posOffset>428625</wp:posOffset>
                </wp:positionH>
                <wp:positionV relativeFrom="paragraph">
                  <wp:posOffset>102235</wp:posOffset>
                </wp:positionV>
                <wp:extent cx="5696585" cy="1797050"/>
                <wp:effectExtent l="19050" t="19050" r="18415" b="0"/>
                <wp:wrapNone/>
                <wp:docPr id="459" name="Group 459"/>
                <wp:cNvGraphicFramePr/>
                <a:graphic xmlns:a="http://schemas.openxmlformats.org/drawingml/2006/main">
                  <a:graphicData uri="http://schemas.microsoft.com/office/word/2010/wordprocessingGroup">
                    <wpg:wgp>
                      <wpg:cNvGrpSpPr/>
                      <wpg:grpSpPr>
                        <a:xfrm>
                          <a:off x="0" y="0"/>
                          <a:ext cx="5696585" cy="1797050"/>
                          <a:chOff x="0" y="0"/>
                          <a:chExt cx="5696585" cy="1797050"/>
                        </a:xfrm>
                      </wpg:grpSpPr>
                      <wpg:grpSp>
                        <wpg:cNvPr id="500" name="Group 500"/>
                        <wpg:cNvGrpSpPr/>
                        <wpg:grpSpPr>
                          <a:xfrm>
                            <a:off x="0" y="0"/>
                            <a:ext cx="5696585" cy="1797050"/>
                            <a:chOff x="0" y="0"/>
                            <a:chExt cx="5697837" cy="1799301"/>
                          </a:xfrm>
                        </wpg:grpSpPr>
                        <wps:wsp>
                          <wps:cNvPr id="501" name="Google Shape;36;p1"/>
                          <wps:cNvSpPr txBox="1"/>
                          <wps:spPr>
                            <a:xfrm>
                              <a:off x="2547608" y="564898"/>
                              <a:ext cx="1101725" cy="1102582"/>
                            </a:xfrm>
                            <a:prstGeom prst="rect">
                              <a:avLst/>
                            </a:prstGeom>
                            <a:noFill/>
                            <a:ln>
                              <a:noFill/>
                            </a:ln>
                          </wps:spPr>
                          <wps:txbx>
                            <w:txbxContent>
                              <w:p w14:paraId="2A21CEF9" w14:textId="77777777" w:rsidR="00B507F6" w:rsidRPr="0072738B" w:rsidRDefault="00B507F6" w:rsidP="00B507F6">
                                <w:pPr>
                                  <w:spacing w:before="0" w:after="0" w:line="288" w:lineRule="auto"/>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Benefits we don’t count as income, like:</w:t>
                                </w:r>
                              </w:p>
                              <w:p w14:paraId="6E0DFA99" w14:textId="77777777" w:rsidR="00B507F6" w:rsidRPr="0072738B" w:rsidRDefault="00B507F6" w:rsidP="00B507F6">
                                <w:pPr>
                                  <w:spacing w:before="0" w:after="0" w:line="288" w:lineRule="auto"/>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 xml:space="preserve">- Education Allowance </w:t>
                                </w:r>
                              </w:p>
                              <w:p w14:paraId="2953BF1D" w14:textId="77777777" w:rsidR="00B507F6" w:rsidRPr="0072738B" w:rsidRDefault="00B507F6" w:rsidP="00B507F6">
                                <w:pPr>
                                  <w:spacing w:before="0" w:after="0" w:line="288" w:lineRule="auto"/>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wps:txbx>
                          <wps:bodyPr spcFirstLastPara="1" wrap="square" lIns="72000" tIns="72000" rIns="72000" bIns="72000" anchor="t" anchorCtr="0">
                            <a:noAutofit/>
                          </wps:bodyPr>
                        </wps:wsp>
                        <wps:wsp>
                          <wps:cNvPr id="502" name="Google Shape;35;p1"/>
                          <wps:cNvSpPr txBox="1"/>
                          <wps:spPr>
                            <a:xfrm>
                              <a:off x="225394" y="492471"/>
                              <a:ext cx="1174750" cy="1306830"/>
                            </a:xfrm>
                            <a:prstGeom prst="rect">
                              <a:avLst/>
                            </a:prstGeom>
                            <a:noFill/>
                            <a:ln>
                              <a:noFill/>
                            </a:ln>
                          </wps:spPr>
                          <wps:txbx>
                            <w:txbxContent>
                              <w:p w14:paraId="40B08D6A" w14:textId="77777777" w:rsidR="00B507F6" w:rsidRPr="0072738B" w:rsidRDefault="00B507F6" w:rsidP="00B507F6">
                                <w:pPr>
                                  <w:spacing w:line="288" w:lineRule="auto"/>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Any income received by household members 18 years and over, like:</w:t>
                                </w:r>
                                <w:r w:rsidRPr="0072738B">
                                  <w:rPr>
                                    <w:rFonts w:ascii="Arial Nova Light" w:eastAsia="HELVETICA NEUE LIGHT" w:hAnsi="Arial Nova Light" w:cs="HELVETICA NEUE LIGHT"/>
                                    <w:sz w:val="16"/>
                                    <w:szCs w:val="16"/>
                                  </w:rPr>
                                  <w:br/>
                                  <w:t>- Wages</w:t>
                                </w:r>
                                <w:r w:rsidRPr="0072738B">
                                  <w:rPr>
                                    <w:rFonts w:ascii="Arial Nova Light" w:eastAsia="HELVETICA NEUE LIGHT" w:hAnsi="Arial Nova Light" w:cs="HELVETICA NEUE LIGHT"/>
                                    <w:sz w:val="16"/>
                                    <w:szCs w:val="16"/>
                                  </w:rPr>
                                  <w:br/>
                                  <w:t>- Primary Centrelink payments</w:t>
                                </w:r>
                                <w:r w:rsidRPr="0072738B">
                                  <w:rPr>
                                    <w:rFonts w:ascii="Arial Nova Light" w:eastAsia="HELVETICA NEUE LIGHT" w:hAnsi="Arial Nova Light" w:cs="HELVETICA NEUE LIGHT"/>
                                    <w:sz w:val="16"/>
                                    <w:szCs w:val="16"/>
                                  </w:rPr>
                                  <w:br/>
                                  <w:t xml:space="preserve">- Investment earnings </w:t>
                                </w:r>
                              </w:p>
                            </w:txbxContent>
                          </wps:txbx>
                          <wps:bodyPr spcFirstLastPara="1" wrap="square" lIns="72000" tIns="72000" rIns="72000" bIns="72000" anchor="t" anchorCtr="0">
                            <a:noAutofit/>
                          </wps:bodyPr>
                        </wps:wsp>
                        <wps:wsp>
                          <wps:cNvPr id="503" name="Google Shape;43;p1"/>
                          <wps:cNvSpPr txBox="1"/>
                          <wps:spPr>
                            <a:xfrm>
                              <a:off x="1529093" y="528685"/>
                              <a:ext cx="998855" cy="309245"/>
                            </a:xfrm>
                            <a:prstGeom prst="rect">
                              <a:avLst/>
                            </a:prstGeom>
                            <a:noFill/>
                            <a:ln>
                              <a:noFill/>
                            </a:ln>
                          </wps:spPr>
                          <wps:txbx>
                            <w:txbxContent>
                              <w:p w14:paraId="106ECEE2" w14:textId="77777777" w:rsidR="00B507F6" w:rsidRPr="0072738B" w:rsidRDefault="00B507F6" w:rsidP="00B507F6">
                                <w:pPr>
                                  <w:spacing w:line="288" w:lineRule="auto"/>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Family Tax Benefit</w:t>
                                </w:r>
                              </w:p>
                            </w:txbxContent>
                          </wps:txbx>
                          <wps:bodyPr spcFirstLastPara="1" wrap="square" lIns="72000" tIns="72000" rIns="72000" bIns="72000" anchor="t" anchorCtr="0">
                            <a:noAutofit/>
                          </wps:bodyPr>
                        </wps:wsp>
                        <wps:wsp>
                          <wps:cNvPr id="504" name="Google Shape;37;p1"/>
                          <wps:cNvSpPr txBox="1"/>
                          <wps:spPr>
                            <a:xfrm>
                              <a:off x="1516049" y="1220727"/>
                              <a:ext cx="963930" cy="427944"/>
                            </a:xfrm>
                            <a:prstGeom prst="rect">
                              <a:avLst/>
                            </a:prstGeom>
                            <a:noFill/>
                            <a:ln>
                              <a:noFill/>
                            </a:ln>
                          </wps:spPr>
                          <wps:txbx>
                            <w:txbxContent>
                              <w:p w14:paraId="4D52D74C" w14:textId="77777777" w:rsidR="00B507F6" w:rsidRPr="0072738B" w:rsidRDefault="00B507F6" w:rsidP="00B507F6">
                                <w:pPr>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Commonwealth Rent Assistance</w:t>
                                </w:r>
                              </w:p>
                            </w:txbxContent>
                          </wps:txbx>
                          <wps:bodyPr spcFirstLastPara="1" wrap="square" lIns="72000" tIns="72000" rIns="72000" bIns="72000" anchor="t" anchorCtr="0">
                            <a:noAutofit/>
                          </wps:bodyPr>
                        </wps:wsp>
                        <pic:pic xmlns:pic="http://schemas.openxmlformats.org/drawingml/2006/picture">
                          <pic:nvPicPr>
                            <pic:cNvPr id="505" name="Graphic 505" descr="Stuffed Toy outline"/>
                            <pic:cNvPicPr>
                              <a:picLocks noChangeAspect="1"/>
                            </pic:cNvPicPr>
                          </pic:nvPicPr>
                          <pic: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1548042" y="161303"/>
                              <a:ext cx="447675" cy="443865"/>
                            </a:xfrm>
                            <a:prstGeom prst="rect">
                              <a:avLst/>
                            </a:prstGeom>
                          </pic:spPr>
                        </pic:pic>
                        <pic:pic xmlns:pic="http://schemas.openxmlformats.org/drawingml/2006/picture">
                          <pic:nvPicPr>
                            <pic:cNvPr id="506" name="Graphic 506" descr="Money outline"/>
                            <pic:cNvPicPr>
                              <a:picLocks noChangeAspect="1"/>
                            </pic:cNvPicPr>
                          </pic:nvPicPr>
                          <pic: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347616" y="66688"/>
                              <a:ext cx="405765" cy="538480"/>
                            </a:xfrm>
                            <a:prstGeom prst="rect">
                              <a:avLst/>
                            </a:prstGeom>
                          </pic:spPr>
                        </pic:pic>
                        <pic:pic xmlns:pic="http://schemas.openxmlformats.org/drawingml/2006/picture">
                          <pic:nvPicPr>
                            <pic:cNvPr id="71" name="Graphic 71" descr="Home outline"/>
                            <pic:cNvPicPr>
                              <a:picLocks noChangeAspect="1"/>
                            </pic:cNvPicPr>
                          </pic:nvPicPr>
                          <pic: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1488352" y="813869"/>
                              <a:ext cx="507365" cy="486410"/>
                            </a:xfrm>
                            <a:prstGeom prst="rect">
                              <a:avLst/>
                            </a:prstGeom>
                          </pic:spPr>
                        </pic:pic>
                        <wps:wsp>
                          <wps:cNvPr id="72" name="Text Box 72"/>
                          <wps:cNvSpPr txBox="1"/>
                          <wps:spPr>
                            <a:xfrm>
                              <a:off x="759548" y="116752"/>
                              <a:ext cx="601980" cy="407229"/>
                            </a:xfrm>
                            <a:prstGeom prst="rect">
                              <a:avLst/>
                            </a:prstGeom>
                            <a:noFill/>
                            <a:ln w="6350">
                              <a:noFill/>
                            </a:ln>
                          </wps:spPr>
                          <wps:txbx>
                            <w:txbxContent>
                              <w:p w14:paraId="54443F80" w14:textId="77777777" w:rsidR="00B507F6" w:rsidRPr="00B507F6" w:rsidRDefault="00B507F6" w:rsidP="00B507F6">
                                <w:pPr>
                                  <w:rPr>
                                    <w:rFonts w:ascii="Yu Gothic UI Semibold" w:eastAsia="Yu Gothic UI Semibold" w:hAnsi="Yu Gothic UI Semibold"/>
                                    <w:color w:val="00B050"/>
                                    <w:sz w:val="30"/>
                                    <w:szCs w:val="30"/>
                                  </w:rPr>
                                </w:pPr>
                                <w:r w:rsidRPr="00B507F6">
                                  <w:rPr>
                                    <w:rFonts w:ascii="Yu Gothic UI Semibold" w:eastAsia="Yu Gothic UI Semibold" w:hAnsi="Yu Gothic UI Semibold"/>
                                    <w:color w:val="00B050"/>
                                    <w:sz w:val="30"/>
                                    <w:szCs w:val="30"/>
                                    <w:highlight w:val="yellow"/>
                                  </w:rPr>
                                  <w:t>25%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73" name="Text Box 73"/>
                          <wps:cNvSpPr txBox="1"/>
                          <wps:spPr>
                            <a:xfrm>
                              <a:off x="1931972" y="134859"/>
                              <a:ext cx="538480" cy="393700"/>
                            </a:xfrm>
                            <a:prstGeom prst="rect">
                              <a:avLst/>
                            </a:prstGeom>
                            <a:noFill/>
                            <a:ln w="6350">
                              <a:noFill/>
                            </a:ln>
                          </wps:spPr>
                          <wps:txbx>
                            <w:txbxContent>
                              <w:p w14:paraId="444A372C" w14:textId="77777777" w:rsidR="00B507F6" w:rsidRPr="00E8118D" w:rsidRDefault="00B507F6" w:rsidP="00B507F6">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74" name="Text Box 74"/>
                          <wps:cNvSpPr txBox="1"/>
                          <wps:spPr>
                            <a:xfrm>
                              <a:off x="1931972" y="837930"/>
                              <a:ext cx="687705" cy="493395"/>
                            </a:xfrm>
                            <a:prstGeom prst="rect">
                              <a:avLst/>
                            </a:prstGeom>
                            <a:noFill/>
                            <a:ln w="6350">
                              <a:noFill/>
                            </a:ln>
                          </wps:spPr>
                          <wps:txbx>
                            <w:txbxContent>
                              <w:p w14:paraId="483E512A" w14:textId="77777777" w:rsidR="00B507F6" w:rsidRPr="00427E2B" w:rsidRDefault="00B507F6" w:rsidP="00B507F6">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75" name="Text Box 75"/>
                          <wps:cNvSpPr txBox="1"/>
                          <wps:spPr>
                            <a:xfrm>
                              <a:off x="3042917" y="144251"/>
                              <a:ext cx="534035" cy="447038"/>
                            </a:xfrm>
                            <a:prstGeom prst="rect">
                              <a:avLst/>
                            </a:prstGeom>
                            <a:noFill/>
                            <a:ln w="6350">
                              <a:noFill/>
                            </a:ln>
                          </wps:spPr>
                          <wps:txbx>
                            <w:txbxContent>
                              <w:p w14:paraId="74B5FE4D" w14:textId="77777777" w:rsidR="00B507F6" w:rsidRPr="00427E2B" w:rsidRDefault="00B507F6" w:rsidP="00B507F6">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76" name="Graphic 76" descr="Piggy Bank outline"/>
                            <pic:cNvPicPr>
                              <a:picLocks noChangeAspect="1"/>
                            </pic:cNvPicPr>
                          </pic:nvPicPr>
                          <pic: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2611192" y="99612"/>
                              <a:ext cx="476885" cy="506730"/>
                            </a:xfrm>
                            <a:prstGeom prst="rect">
                              <a:avLst/>
                            </a:prstGeom>
                          </pic:spPr>
                        </pic:pic>
                        <wps:wsp>
                          <wps:cNvPr id="77" name="Rectangle: Rounded Corners 77"/>
                          <wps:cNvSpPr/>
                          <wps:spPr>
                            <a:xfrm>
                              <a:off x="4088112" y="41226"/>
                              <a:ext cx="1595120" cy="931197"/>
                            </a:xfrm>
                            <a:prstGeom prst="roundRect">
                              <a:avLst/>
                            </a:prstGeom>
                            <a:solidFill>
                              <a:schemeClr val="tx2">
                                <a:lumMod val="20000"/>
                                <a:lumOff val="80000"/>
                              </a:schemeClr>
                            </a:solidFill>
                            <a:ln>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pic:pic xmlns:pic="http://schemas.openxmlformats.org/drawingml/2006/picture">
                          <pic:nvPicPr>
                            <pic:cNvPr id="78" name="Graphic 78" descr="Stuffed Toy outline"/>
                            <pic:cNvPicPr>
                              <a:picLocks noChangeAspect="1"/>
                            </pic:cNvPicPr>
                          </pic:nvPicPr>
                          <pic:blipFill>
                            <a:blip r:embed="rId20" cstate="print">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4721620" y="66688"/>
                              <a:ext cx="322580" cy="311785"/>
                            </a:xfrm>
                            <a:prstGeom prst="rect">
                              <a:avLst/>
                            </a:prstGeom>
                          </pic:spPr>
                        </pic:pic>
                        <pic:pic xmlns:pic="http://schemas.openxmlformats.org/drawingml/2006/picture">
                          <pic:nvPicPr>
                            <pic:cNvPr id="79" name="Graphic 79" descr="Home outline"/>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5165240" y="39527"/>
                              <a:ext cx="353060" cy="340995"/>
                            </a:xfrm>
                            <a:prstGeom prst="rect">
                              <a:avLst/>
                            </a:prstGeom>
                          </pic:spPr>
                        </pic:pic>
                        <pic:pic xmlns:pic="http://schemas.openxmlformats.org/drawingml/2006/picture">
                          <pic:nvPicPr>
                            <pic:cNvPr id="80" name="Graphic 80" descr="Money outline"/>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4219153" y="35000"/>
                              <a:ext cx="357505" cy="345440"/>
                            </a:xfrm>
                            <a:prstGeom prst="rect">
                              <a:avLst/>
                            </a:prstGeom>
                          </pic:spPr>
                        </pic:pic>
                        <wps:wsp>
                          <wps:cNvPr id="81" name="Text Box 81"/>
                          <wps:cNvSpPr txBox="1"/>
                          <wps:spPr>
                            <a:xfrm>
                              <a:off x="4209626" y="492471"/>
                              <a:ext cx="1326515" cy="451685"/>
                            </a:xfrm>
                            <a:prstGeom prst="rect">
                              <a:avLst/>
                            </a:prstGeom>
                            <a:noFill/>
                            <a:ln w="6350">
                              <a:noFill/>
                            </a:ln>
                          </wps:spPr>
                          <wps:txbx>
                            <w:txbxContent>
                              <w:p w14:paraId="152F8AC6" w14:textId="77777777" w:rsidR="00B507F6" w:rsidRPr="0072738B" w:rsidRDefault="00B507F6" w:rsidP="00B507F6">
                                <w:pPr>
                                  <w:spacing w:after="120"/>
                                  <w:jc w:val="center"/>
                                  <w:rPr>
                                    <w:rFonts w:ascii="Arial Nova Light" w:eastAsia="HELVETICA NEUE LIGHT" w:hAnsi="Arial Nova Light" w:cstheme="minorHAnsi"/>
                                    <w:sz w:val="16"/>
                                    <w:szCs w:val="16"/>
                                  </w:rPr>
                                </w:pPr>
                                <w:r w:rsidRPr="0072738B">
                                  <w:rPr>
                                    <w:rFonts w:ascii="Arial Nova Light" w:eastAsia="HELVETICA NEUE LIGHT" w:hAnsi="Arial Nova Light" w:cstheme="minorHAnsi"/>
                                    <w:sz w:val="16"/>
                                    <w:szCs w:val="16"/>
                                  </w:rPr>
                                  <w:t>If we based rent on your income, it would be $XXX</w:t>
                                </w:r>
                              </w:p>
                              <w:p w14:paraId="5BEB9928" w14:textId="77777777" w:rsidR="00B507F6" w:rsidRPr="00AD3A9A" w:rsidRDefault="00B507F6" w:rsidP="00B507F6">
                                <w:pPr>
                                  <w:spacing w:before="120"/>
                                  <w:jc w:val="center"/>
                                  <w:rPr>
                                    <w:rFonts w:ascii="helev" w:hAnsi="helev" w:cstheme="minorHAnsi"/>
                                    <w:sz w:val="16"/>
                                    <w:szCs w:val="16"/>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82" name="Text Box 82"/>
                          <wps:cNvSpPr txBox="1"/>
                          <wps:spPr>
                            <a:xfrm>
                              <a:off x="4220500" y="1085658"/>
                              <a:ext cx="1326515" cy="630988"/>
                            </a:xfrm>
                            <a:prstGeom prst="rect">
                              <a:avLst/>
                            </a:prstGeom>
                            <a:noFill/>
                            <a:ln w="6350">
                              <a:noFill/>
                            </a:ln>
                          </wps:spPr>
                          <wps:txbx>
                            <w:txbxContent>
                              <w:p w14:paraId="02100EE0" w14:textId="77777777" w:rsidR="00B507F6" w:rsidRPr="0072738B" w:rsidRDefault="00B507F6" w:rsidP="00B507F6">
                                <w:pPr>
                                  <w:spacing w:before="0" w:after="0"/>
                                  <w:jc w:val="center"/>
                                  <w:rPr>
                                    <w:rFonts w:ascii="Arial Nova Light" w:eastAsia="HELVETICA NEUE LIGHT" w:hAnsi="Arial Nova Light" w:cs="HELVETICA NEUE LIGHT"/>
                                    <w:b/>
                                    <w:bCs/>
                                    <w:sz w:val="16"/>
                                    <w:szCs w:val="16"/>
                                  </w:rPr>
                                </w:pPr>
                                <w:r w:rsidRPr="00E40B79">
                                  <w:rPr>
                                    <w:rFonts w:ascii="Arial Nova Light" w:eastAsia="HELVETICA NEUE LIGHT" w:hAnsi="Arial Nova Light" w:cs="HELVETICA NEUE LIGHT"/>
                                    <w:b/>
                                    <w:bCs/>
                                    <w:sz w:val="16"/>
                                    <w:szCs w:val="16"/>
                                    <w:u w:val="single"/>
                                  </w:rPr>
                                  <w:t>BUT</w:t>
                                </w:r>
                                <w:r w:rsidRPr="0072738B">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Market-based</w:t>
                                </w:r>
                                <w:r w:rsidRPr="0072738B">
                                  <w:rPr>
                                    <w:rFonts w:ascii="Arial Nova Light" w:eastAsia="HELVETICA NEUE LIGHT" w:hAnsi="Arial Nova Light" w:cs="HELVETICA NEUE LIGHT"/>
                                    <w:sz w:val="16"/>
                                    <w:szCs w:val="16"/>
                                  </w:rPr>
                                  <w:t xml:space="preserve"> rent for the property is </w:t>
                                </w:r>
                                <w:r w:rsidRPr="00D87032">
                                  <w:rPr>
                                    <w:rFonts w:ascii="Arial Nova Light" w:eastAsia="HELVETICA NEUE LIGHT" w:hAnsi="Arial Nova Light" w:cs="HELVETICA NEUE LIGHT"/>
                                    <w:b/>
                                    <w:bCs/>
                                    <w:color w:val="auto"/>
                                    <w:sz w:val="16"/>
                                    <w:szCs w:val="16"/>
                                  </w:rPr>
                                  <w:t>$XXX</w:t>
                                </w:r>
                              </w:p>
                              <w:p w14:paraId="3D17530F" w14:textId="77777777" w:rsidR="00B507F6" w:rsidRPr="00E40B79" w:rsidRDefault="00B507F6" w:rsidP="00B507F6">
                                <w:pPr>
                                  <w:spacing w:before="0" w:after="0"/>
                                  <w:jc w:val="center"/>
                                  <w:rPr>
                                    <w:rFonts w:ascii="Arial Nova Light" w:hAnsi="Arial Nova Light" w:cstheme="minorHAnsi"/>
                                    <w:color w:val="035DD3" w:themeColor="accent2"/>
                                    <w:sz w:val="18"/>
                                    <w:szCs w:val="18"/>
                                  </w:rPr>
                                </w:pPr>
                                <w:r w:rsidRPr="00E40B79">
                                  <w:rPr>
                                    <w:rFonts w:ascii="Arial Nova Light" w:eastAsia="HELVETICA NEUE LIGHT" w:hAnsi="Arial Nova Light" w:cs="HELVETICA NEUE LIGHT"/>
                                    <w:b/>
                                    <w:bCs/>
                                    <w:color w:val="035DD3" w:themeColor="accent2"/>
                                    <w:sz w:val="16"/>
                                    <w:szCs w:val="16"/>
                                  </w:rPr>
                                  <w:t>THIS IS THE AMOUNT YOU PAY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83" name="Plus Sign 83"/>
                          <wps:cNvSpPr/>
                          <wps:spPr>
                            <a:xfrm>
                              <a:off x="4554870" y="414762"/>
                              <a:ext cx="139700" cy="109220"/>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84" name="Rectangle: Rounded Corners 84"/>
                          <wps:cNvSpPr/>
                          <wps:spPr>
                            <a:xfrm>
                              <a:off x="0" y="0"/>
                              <a:ext cx="3669665" cy="1755140"/>
                            </a:xfrm>
                            <a:prstGeom prst="roundRect">
                              <a:avLst/>
                            </a:prstGeom>
                            <a:noFill/>
                            <a:ln w="28575">
                              <a:solidFill>
                                <a:srgbClr val="00B05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85" name="Rectangle: Rounded Corners 85"/>
                          <wps:cNvSpPr/>
                          <wps:spPr>
                            <a:xfrm>
                              <a:off x="4088112" y="1024261"/>
                              <a:ext cx="1609725" cy="730877"/>
                            </a:xfrm>
                            <a:prstGeom prst="roundRect">
                              <a:avLst/>
                            </a:prstGeom>
                            <a:noFill/>
                            <a:ln w="28575">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86" name="Plus Sign 86"/>
                          <wps:cNvSpPr/>
                          <wps:spPr>
                            <a:xfrm>
                              <a:off x="5043757" y="423815"/>
                              <a:ext cx="139700" cy="109220"/>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87" name="Text Box 87"/>
                          <wps:cNvSpPr txBox="1"/>
                          <wps:spPr>
                            <a:xfrm>
                              <a:off x="4653719" y="314399"/>
                              <a:ext cx="452120" cy="252730"/>
                            </a:xfrm>
                            <a:prstGeom prst="rect">
                              <a:avLst/>
                            </a:prstGeom>
                            <a:noFill/>
                            <a:ln w="6350">
                              <a:noFill/>
                            </a:ln>
                          </wps:spPr>
                          <wps:txbx>
                            <w:txbxContent>
                              <w:p w14:paraId="4948E669" w14:textId="77777777" w:rsidR="00B507F6" w:rsidRPr="0072738B" w:rsidRDefault="00B507F6" w:rsidP="00B507F6">
                                <w:pPr>
                                  <w:rPr>
                                    <w:rFonts w:ascii="Arial Nova Light" w:hAnsi="Arial Nova Light" w:cstheme="minorHAnsi"/>
                                    <w:sz w:val="16"/>
                                    <w:szCs w:val="16"/>
                                  </w:rPr>
                                </w:pPr>
                                <w:r w:rsidRPr="0072738B">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s:wsp>
                        <wps:cNvPr id="88" name="Text Box 88"/>
                        <wps:cNvSpPr txBox="1"/>
                        <wps:spPr>
                          <a:xfrm>
                            <a:off x="3657600" y="1123950"/>
                            <a:ext cx="428625" cy="381000"/>
                          </a:xfrm>
                          <a:prstGeom prst="rect">
                            <a:avLst/>
                          </a:prstGeom>
                          <a:noFill/>
                          <a:ln w="6350">
                            <a:noFill/>
                          </a:ln>
                        </wps:spPr>
                        <wps:txbx>
                          <w:txbxContent>
                            <w:p w14:paraId="2B4CAEBC" w14:textId="77777777" w:rsidR="00B507F6" w:rsidRPr="009A3EBD" w:rsidRDefault="00B507F6" w:rsidP="00B507F6">
                              <w:pPr>
                                <w:rPr>
                                  <w:color w:val="00B050"/>
                                  <w:sz w:val="54"/>
                                  <w:szCs w:val="54"/>
                                </w:rPr>
                              </w:pPr>
                              <w:r w:rsidRPr="009A3EBD">
                                <w:rPr>
                                  <w:rFonts w:ascii="Wingdings" w:eastAsia="Wingdings" w:hAnsi="Wingdings" w:cs="Wingdings"/>
                                  <w:color w:val="00B050"/>
                                  <w:sz w:val="54"/>
                                  <w:szCs w:val="54"/>
                                </w:rPr>
                                <w:sym w:font="Wingdings" w:char="F0FC"/>
                              </w:r>
                            </w:p>
                            <w:p w14:paraId="37D828CE" w14:textId="77777777" w:rsidR="00B507F6" w:rsidRDefault="00B507F6" w:rsidP="00B507F6"/>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89" name="Text Box 89"/>
                        <wps:cNvSpPr txBox="1"/>
                        <wps:spPr>
                          <a:xfrm>
                            <a:off x="3657600" y="238125"/>
                            <a:ext cx="361950" cy="419100"/>
                          </a:xfrm>
                          <a:prstGeom prst="rect">
                            <a:avLst/>
                          </a:prstGeom>
                          <a:noFill/>
                          <a:ln w="6350">
                            <a:noFill/>
                          </a:ln>
                        </wps:spPr>
                        <wps:txbx>
                          <w:txbxContent>
                            <w:p w14:paraId="3D27E390" w14:textId="77777777" w:rsidR="00B507F6" w:rsidRPr="009A3EBD" w:rsidRDefault="00B507F6" w:rsidP="00B507F6">
                              <w:pPr>
                                <w:jc w:val="center"/>
                                <w:rPr>
                                  <w:color w:val="FF0000"/>
                                  <w:sz w:val="54"/>
                                  <w:szCs w:val="54"/>
                                </w:rPr>
                              </w:pPr>
                              <w:r w:rsidRPr="009A3EBD">
                                <w:rPr>
                                  <w:rFonts w:ascii="Wingdings" w:eastAsia="Wingdings" w:hAnsi="Wingdings" w:cs="Wingdings"/>
                                  <w:color w:val="FF0000"/>
                                  <w:sz w:val="54"/>
                                  <w:szCs w:val="54"/>
                                </w:rPr>
                                <w:t>û</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90" name="Text Box 90"/>
                        <wps:cNvSpPr txBox="1"/>
                        <wps:spPr>
                          <a:xfrm>
                            <a:off x="4181475" y="295275"/>
                            <a:ext cx="452021" cy="252414"/>
                          </a:xfrm>
                          <a:prstGeom prst="rect">
                            <a:avLst/>
                          </a:prstGeom>
                          <a:noFill/>
                          <a:ln w="6350">
                            <a:noFill/>
                          </a:ln>
                        </wps:spPr>
                        <wps:txbx>
                          <w:txbxContent>
                            <w:p w14:paraId="67D94EF1" w14:textId="77777777" w:rsidR="00B507F6" w:rsidRPr="0072738B" w:rsidRDefault="00B507F6" w:rsidP="00B507F6">
                              <w:pPr>
                                <w:rPr>
                                  <w:rFonts w:ascii="Arial Nova Light" w:hAnsi="Arial Nova Light" w:cstheme="minorHAnsi"/>
                                  <w:sz w:val="16"/>
                                  <w:szCs w:val="16"/>
                                </w:rPr>
                              </w:pPr>
                              <w:r w:rsidRPr="0072738B">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91" name="Text Box 91"/>
                        <wps:cNvSpPr txBox="1"/>
                        <wps:spPr>
                          <a:xfrm>
                            <a:off x="5124450" y="314325"/>
                            <a:ext cx="452021" cy="252414"/>
                          </a:xfrm>
                          <a:prstGeom prst="rect">
                            <a:avLst/>
                          </a:prstGeom>
                          <a:noFill/>
                          <a:ln w="6350">
                            <a:noFill/>
                          </a:ln>
                        </wps:spPr>
                        <wps:txbx>
                          <w:txbxContent>
                            <w:p w14:paraId="6B5F0004" w14:textId="77777777" w:rsidR="00B507F6" w:rsidRPr="0072738B" w:rsidRDefault="00B507F6" w:rsidP="00B507F6">
                              <w:pPr>
                                <w:rPr>
                                  <w:rFonts w:ascii="Arial Nova Light" w:hAnsi="Arial Nova Light" w:cstheme="minorHAnsi"/>
                                  <w:sz w:val="16"/>
                                  <w:szCs w:val="16"/>
                                </w:rPr>
                              </w:pPr>
                              <w:r w:rsidRPr="0072738B">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V relativeFrom="margin">
                  <wp14:pctHeight>0</wp14:pctHeight>
                </wp14:sizeRelV>
              </wp:anchor>
            </w:drawing>
          </mc:Choice>
          <mc:Fallback>
            <w:pict>
              <v:group w14:anchorId="463E2179" id="Group 459" o:spid="_x0000_s1269" style="position:absolute;margin-left:33.75pt;margin-top:8.05pt;width:448.55pt;height:141.5pt;z-index:251707393;mso-position-horizontal-relative:margin;mso-height-relative:margin" coordsize="56965,17970"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BsXRexFAoAAOJQAAAOAAAAZHJzL2Uyb0RvYy54bWzsXGuT&#10;mzgW/b5V+x8of58YIYmHJ52pTmeTnarMTFc6W/OZxtimghELuB/76/fogbBp98t23B3HH9IBAeIi&#10;jq7OPffit7/dzHPnKq3qTBQnA/LGHThpkYhxVkxPBv/5+vGXcODUTVyM41wU6cngNq0Hv7375z/e&#10;Xpej1BMzkY/TykEnRT26Lk8Gs6YpR8NhnczSeVy/EWVa4OBEVPO4wW41HY6r+Bq9z/Oh57r+8FpU&#10;47ISSVrXaP2gDw7eqf4nkzRp/ppM6rRx8pMBbGvU30r9vZR/h+/exqNpFZezLDFmxBtYMY+zAje1&#10;XX2Im9hZVNmdruZZUolaTJo3iZgPxWSSJal6BjwNcXtP86kSi1I9y3R0PS3tMGFoe+O0cbfJn1ef&#10;qvKiPK8wEtflFGOh9uSz3EyqufwfVjo3ashu7ZClN42ToJH7kc9DPnASHCNBFLjcDGoyw8jfuS6Z&#10;/euRK4ftjYcr5tgdbSbsPq+cbAwLXLzXIp4DXGq8HNlgHuZFny4IaWDHJaIukVbd+3SAf9294Xq7&#10;N3wxi8tUAaceLY8UsSMlxDRPHXXer9T/tVTGXZfqdIkGp7l5L/B+bXuNxjWg8DgLfBeTHK+f+yyM&#10;Qj2lWnwQ4pLAa/FBXI+H3so4xKOyqptPqZg7cuNkUGHOqqkUX32uGz1k7SnSgEJ8zPIc7fEoL1Ya&#10;MLayBbipR9pcudXcXN4ooBDCNS7q0aUY3+IZ6zL5mOGmn+O6OY8rTHwM0DWcwcmg/u8irtKBk/9e&#10;4F0EcDXSeyzvVMs7l8s7cZHMBHxMM3D05lmjPI429nTRiEmmHkyap00xVgMCEt57wYK3Hgt8Cyx4&#10;nEZMQYFFHgsUduJRB4WABfAO2lVQ1w+pmqh2SuwTCv4RCp0DpWuhwOjmUCDci9wI/Uq34IU+Vgg1&#10;Y1ssRFEYcuMVqAuwqOMvgoTgiIQOCZi9ZildWSCCbZBAfJdFCgnE89zAUwPeuYXIp1gctVdgXhAx&#10;Jl/Ii0BBrV2dU36l60OZJSP8M2wQW3e4wuOsGVc1C7m+aeY9f1If87j6tih/AXEt4ya7zPKsuVUk&#10;HMu1NKq4Os8SyRLkzjLtwERvCZom2txF0zitE6yLF80CPH3sfBW3jlg0eVakEgBtH7pHLA1Z8lkk&#10;32qnEGezuJimp3UJpmAYynD1dLW7Ys5lnpWSN8g1WG6bB8f9e0x6zdhplv5BJIt5WjQ67KjSHGMg&#10;inqWlfXAqUbp/DIFG61+H5tlr26qtElm8oYT3PgLjNW4tgeUlZ1h8hHuYVmEs9BlWLElyfYJdemq&#10;O2UgYYFxp4zR0N/KnSq7tCVqE4bp94GNHwh1/l3Uocmg7g9EoweCN4MFC6sd4I0CTwSDBbj5vh/2&#10;OD1zeQCEKR7HaQhobuOxDwJt4Lo9FydbDNb+LebpYbg25Vbi0S6hRlgYUq5dW0jguqJV18bdgLZg&#10;Y6HPyO7BtpeAK7Dx1ldJghFcO2jCiiDvjsXy4hlBd8AjLAh6NSBw/KqfjlH5LokwJ9X8ZCBcnhrS&#10;HTEq5xo+gSKMe17orUxYolaVwNING++G4GiEntj8hT+TXOBuwmwNHETV/1vXLs/HQo6j68P3iDCG&#10;bnX4zjiieazYKmI3R3T4bo4Ui/mZgFyICQzr1KY8v8nbzUkl5n9DdjyVd8WhNt5PmqrdOdMRvwPh&#10;MklPT9Vpmjd9Li5KsC2ixk/qGl9v/o6r0ogfDbDxp2jlm3jU00D0ua9JRwhs7NjBWi1IG8CaRJRE&#10;cp5IlkNZyPuuQK81CteIGQKt870oroEkM4WNpHTEtUTnAeDaRsIdrlVguiWuoQnLaBegWfLXYQDZ&#10;3PjriNJoK/beU0g389ee1X2PuD4sfw2c6Vi8w7WC2wa4pghJI4Ich/TXjHm8J/hyylza4poFLlVx&#10;xMv6a0u5jrjeF66lrvEjKQfBHeFAtphY7jybTm+d93Hx7TAiOiPG7jKi83xCSKRpXBT5pBedQFqA&#10;9m/UA9cPtksCrVUPpC/77tnUAI5Pe1Ip7UGRzNOR80UsijHEzDNRFSiKcHDSaohn9u7R+ZgbhgQD&#10;Jj0qg1quslQdUSCI+4gMXmSyHWQZbFl2/4BHleZI81S00QsmZM5V0pBa5Nm41UZV4UV6llfOVYwY&#10;qLnx1KX5Yv6HGOs2mQs1DAbNMsmvTg3bZphje1HGrdxA52xXmuzZuqM4SSCzKtTIrjrrsLcmv1s3&#10;t3kqnyMvvqQTZHqRtdZGr+1XB171LB6n+nYoF7CBhL1C2a06lD1r/db0bTqQBSrdOGmb1foHK835&#10;iuOpGhRrmA6b7W2WH7i9OG2vUHcWRWMvnmeFqNTr6HWQN+3FE30+zJdzwAyN3HyJ5Y76cmTXhd3m&#10;iA67ccqhhNw/3FIHEWk1MxOg5XATM06CWrQGlUJllRWNjsJ2ufSxwCO+dNDwz2uEc+qh/MW4b3jv&#10;QGfF4TDaSqu2zuVJpTBrl74fDoHIDPcQiJYDFM6/N/Q48bknVU5ADwpCP8tOOQpuWugxN9pOYzgI&#10;6MmZuAo92WKgd1D5we+NPeaRiHBd7YPUQMsO22IfylH2ZRg/ZVxq8Q+z1gcJ61rs7YXxhzbJZ7UT&#10;NK3y+6fWTTLPjXzwe8X01xXLUc/nKFjUSRxM7u3Wit2IglbYfwk2uackTr9o8/BTOCjINX6wg7WV&#10;yZ6ZmWSo8FIF2ViFiBty1IZrltX6ArKMax+lf7q4YFMOtBtcW2H/iOsDSk2GNjV5ni9q5yKbFg7a&#10;Vv212btPj+HIsweaVDEC5aqnZRGKDx4MqyIoY9XpwPvBjI9YZtKYzeWYNtBfkkWeWAd/1EkGR50E&#10;NRI/TWlCaFO4Dwi0OOk5DkG7gl7+lvr4CKqtUSIB5+RRhvsUXXblQxeZxvVCEGmt/3WiKBTSanpp&#10;BVvXfW++wIIXWnIS2Dtqp0ftdAAA/8zlSjLx9GjSRodaMqQ07PcRkrCUtMEHbgz5rx7n9V2UNZlY&#10;DvkulHvIE+6nCfjs8/G0zZPdw7pMxTG7csyuHAsa130kG9rs/1LUYL8WfJJD4C6jAdd1Mcyjof7u&#10;dCmNe4waFB1BYvOYXd24qPnny67uR+S1ZR2dGtYv4niyyOtzGhD97SMljEa9gmbGPVvO4SFls10p&#10;zG60MFsMeMBaWPK6CvW7H7rY08f/0FzvKL7229dnKr74OAc/AKHjYpQuIfXYi44ZPv9uyS/Wwq7Y&#10;ZqOk925AbtfzAwb5T5jIsLUEneu23x1tAWtJ4YBghGwdh6M+kUjX6TlkP3XO84GQ7sGc5m5QbZep&#10;I6oPKI0RAWVasrCoRtOqaPlkQkJCZDGgRCA958kikR6qQUhcfPqhUA1CgpTHI0LFHlBtF6YDRvUr&#10;IyR7IdrR3WoKNG2Ga1RFMybdsSx+AtHue+vXiGu7Mh1xva8vURTRxg/pKe3V/Oif/KW+5X1VOt39&#10;NOG7/wMAAP//AwBQSwMECgAAAAAAAAAhAAEn9Z7VJgAA1SYAABQAAABkcnMvbWVkaWEvaW1hZ2Ux&#10;LnBuZ4lQTkcNChoKAAAADUlIRFIAAAGAAAABgAgGAAAApMe1vwAAAAFzUkdCAK7OHOkAAAAEZ0FN&#10;QQAAsY8L/GEFAAAACXBIWXMAADsOAAA7DgHMtqGDAAAmaklEQVR4Xu2dP8h2S3eXP8QiRQoLC4sU&#10;oo2IEBECdga0iBZqZ5OAgkUCChZBOxFSaCf+AQsFQQs7BRsFCYEoGAgoamGhYGEhGIKFRYgWui/P&#10;Gc/+7jP3s9bMnj179r2vC36857zv8+x7/5lZa81aa/b9AxERERERERERERERERERERERERERERER&#10;ERERERERERERERERERERERERERERERERERERERERERERERERERERERERERERERERERERERERERER&#10;ERERERERERERkVvw2zb95KY/vemvbPr7m/7tt/qlnf7Ji/hZfk/Whuf7+zfxfP/6Jp4vz5Pn+1++&#10;1f/4Vvx3edb87J/cxO+LyAeB4caAYwSY+P/noDgOhuUvbMLYyLXwDEY+X47h8xW5MXujX5vkI8Vn&#10;YCxkHjOfL2KF8Ds3iciilPTOLKNQk4biXHi+pG1GRPo9Il3EOYjIImD4yfleafhfhaHgnGQMVzv2&#10;V3EuPl+Ri1nNMLyKc3NF0A/PF2dau7criEIyxWMRmQhRP4W62qRcUdYI2uD5kk67KtXTKs5VRCZA&#10;VEjkVZuIK8vVQA46b1Ze1b0T52zXkMhJjIwKOQbFRI5HLpdlPI5lL/6Of6PbZGTh0dzxe1gpjbjP&#10;GGNSR6wSecYcl2eKgUY82/3z5edGOR2OJyIDOZrywajw+8UI9MJ5YDiOpp9wKPIdI1J63FOM79Hn&#10;i1PgXI44Ild7IoNgUvYWAjEKRH8c4ww4dm/keJYT4FpLlMv5EQFz//g8xPmi112xiL/nZ/j5EkFj&#10;VDkWzvMMjj7fo0b/K7huPqP22ZG4n2eNO5FH0GscmLRnGYUafFZPBMt5HoHPJWLFyBejXvuckeIz&#10;inPAwRy5z5/+fHUCIp30GAeMIFHbVWAoWo1w1glwP4jCMbr8zohc+UjxrIjGsyuFnufLNZ+5oovg&#10;+TLGauf2Tvy8iDTQahwwDBifqwzDKxip2nm+0zsnUIz+0Zz0FeL5vSt49zzfKw3/K63PVycgkqTV&#10;ODC5ZqYDsnBOGPbaOdfENcOdjf47vTqDlnTKys+3ZTWQXemJPJqW6ApDskpU+I4WJ7Biame0Wu4H&#10;Bnb1bpoWZ6YTEPkCoqqsAbyD8S+0GAn1jTCWn/h8r6xRiSwLkz0bHdL1chfjUOCca9eivq87OfdC&#10;9vkS4IjICxRxaxPmVXc0/oUZKwEMTGnV5F6RUit9/IhVFiK1wn1E/Dfi7/kZfh7xuzwXHPOMFlN0&#10;R+NfyDoBrlFEviWb+rmr8eecOffR+X2Oh3Eu7Zfcx7PvD44C51AcQ+28jop7dVeyTp5nJfJ4MFiZ&#10;borRm2o4FkaTKBeDgzErInpmIhfDegSM5ajoeW/wZxj7LGc4BK71XRtphq+eL+IZl+c7+j5mx7PI&#10;42GS1ybIXhiDo4YYilHAuLdG46+tjBF8Tkub4DsVo48hW8XgR3CfuF+162kV9zAbLZfn27Paan2+&#10;X8EqqfYZr+KZijwajFttcuw1IiWAYRgRiUeRKUaoxwDtdUej/w6uIfOMI0VjYJTDRSMcAceoHXsv&#10;njPOQuSRkDqoTYy9mNRHjOBIw7BXLTLl/498FgaBtMQnGgWeIc6gdt1Zvbvno1Ybe9U+q5WM43MV&#10;II8lmrgYRAx4L0yuI5F4RkSmR6N+fu8Tov0sXOuR1RhO8ug9z+qIgeYca8fci/MXeRxEudHkxUH0&#10;gpGoHXMlfUqapxfSJKMK5GcqSj99Bb9bO+Zeo2oPIrchY6B7o//MpLtST4v4I46uCGaoNxjJrAKO&#10;BDoit4NJEU14crA9YExqx1tBGH6ck4a/zuqrtt5IPbM3wDEhj4HIvjYJ9sIYtELRriUnzM+ShuGz&#10;mNycV9kBy6Qd0b1SxLGOFhWfAPcou5kq0v758mw5NirPuKd43LMqzYx300DyGKIonYnbGhHx89kO&#10;nJZI/KhB4rOc3O1gpLl3tXsaid/jmWXHUMuqkWP3EK14TQPJY4gir56iW3YS97b3ZVpWX0X0aZ93&#10;Pxjwnii9x+HyWdkVX8/qNEpv9ToWkdsRRUMY2xaYvJkiIhM8GxXuwYi3FCmZzDikns+S79MSoSPu&#10;f4+Th8xqj+O3OvZMGshgQT4eJmZt8O/VOhEyBoLIf4bxH7GBSL4P9zSb4kNHnEBmJdC6CmDs1Y6z&#10;F+NY5KOJUik9S+FowvYag1bj37vCkDzZNA3qfe4ZY90zTiMH1pP6FLkVUS60tRiWmaw9OdtW4297&#10;5zy417VnUBOGuie1kvmM1uNGx7QQLB/P6AJwZkXRapj5+ZZIs8fByDGiQGIvHHkrmcCiNWUTjdWe&#10;8xS5FZFhbS0AR0U7/r2VbOcJzsUWz+vIFFaLGHetRGOrNWJnxVA7TlFPWknkVkR50NaNNpGxbnUo&#10;2Y4TJmvrsWU8LU6gNRgYHbFHDgCZRpSPZrQDiI7XkqdtMf5G/uvQ4gRanhsF5Noxilojdh2APJ7R&#10;DiAq1GYdAJOdCV07xl4a/zVpcQLZMZapA7SgA5DHExns1ra9yGhnJhQ/EzmmIo3/umSdAGMmOy5q&#10;v79Xi8EefTyR2zHaAUSGO3O8bFuhG3XWJ8rbF2UKuJHBbk0B6QDk8Yx2AFFXUbTcJ6Kv/d6rWttT&#10;5Toyr3NAURE/ciYEHy1kUkAiH83oGkAUvX9luJmQmbw/52xkdi8yKT2e/Vc1osiRtLaWEtzUjlPU&#10;2lUkcjuiiL01zRJF8F8t0zP9/vx+66pErgeHnXHuXxnxaLXauiqMxmrrikLkdkQRe+vmmkxetVa4&#10;zeSKMSBRmkDWJVsUro2PTGqwdWxEY79ns5rIrYi28H8Vsb8jitRej4nTyKQIfMXD/cns7XgdH5nU&#10;YM84jVacrSsKkduRibxb8+1RZIX2K4vMe2TM+38OGWe/3yWcSQ32GOsoUHG1KR9PJmXTmnPPHBNh&#10;+LOF39ZitKxLpvsGMe6yK4bWMZo5h68K0iIfw+jiGmTfDpmJBl2Kfx6ZVWI0Lot6xkfkWCwAy2OI&#10;JmNPfpVVQHYCfyWOYernMxkxPhibPZF61P1m0CGPIVMHqHVmRGSOG8k87OeS7Qr6Sj2NAVH/P3Lc&#10;yWPI5Oxb20ELmaX+O/V+ptyHTIH3nXqj9MyYNP8vjyKzXb93UvROcgu/n0+mGFtTb1cYvxM1HRh4&#10;yOPIpGuO9OFHOddXOQmfQ2uAcKQlONNVZPpHHklUlOstuBVaJrrR/3NoWQUQSPQa/0z0b/ePPJZM&#10;dHR0e3wm1WT0/zwy44Lcfa/xh8xn9DQ7iHwETK7apHjVkUmSSTUZ/T+PzCrg7HHH6uCIgxG5PZkN&#10;XEdSQVEayCX4c4lSkL0rQ4w646p2zL2O1LhEPgImS2aDTs9k5NhRDtZJ+Fwyb/zsCTwybZ9G/yLf&#10;kpmIiJpBC9Ey/MjKQu4PBrg2LvZqHXOZuhZqPa7IR5NZMqOWiROlfyz+SlSobWlCyBp/x53ICy2t&#10;eRknkEn/2H8tmdc0ZFaJjMlovCFTPyJvyHROFEVOIJP+EYGoBhWNtazxRwYdIl8QpW32+mpiRt1F&#10;LsOlEKWB+Pd3tBj/3ncJiTyKltc48LO1JXoU1bkBRwo9q0XSOJlunyLGo6kfkSQtTgDtDXqmu8Pu&#10;Hym0jhc2DmZal4twIK3fICbyeFqdAJ1ETNQoonPzl7ySqQPgKDKvd9iL4xpsiHTAhMu2h+4VTeYr&#10;c7Fc009v4hz+5aZf3fS3Nv3ZTb9j06ez6vVH6RzGVDbXX1QCEhHppNcJfKWrOjF+ZtO/2lQ7J/Tv&#10;Nv3cpt+y6RNZ+fqjVWOrNP4igxjtBK7Ix/7Cptq51PQPN30aq18/Y6x2Lj1irHI8ERlIa/71nWZH&#10;Zn9m029uqp3LO/38pk/hLtdfO49WUbfS+IucBMW42sTLiuhsJqw2fmVT7Vy+0n/a9Ic33Z07Xf+R&#10;VSb1ga/2pYjIIDAqvZOVCG0mf35T7Twy+mub7s6drr+lr38vVqZG/SKTIeJq6cdGszuA/s6m2nlk&#10;9E833Z07XX/muyn2Igjx1Q4iF9OSFpq9A/iXN9XOI6P/vOlHNt2ZO11/thOopHuM+kUWgcmYKRLP&#10;jtj+46baeWT0G5vuzp2uP3IAGH7eIWV7p8iiRC+Tm+0A/sGm2nlk9Iub7s6drp9XPNTOo2h2A4GI&#10;NBK9PmL2F8D/pU2188job266O3e6fiL72nkUUW8SkYWJuoNmL99/36b/val2LpF+atPdudP1k0as&#10;nUcRKSARWZioK+iK/O1f3lQ7l6/0NzaNglUPqS8Kl3RBUSthpYSzRKTN+Du6YBCF8pErpauvP4sO&#10;QOTmRA7gis6N37qJl57VzqcmruHIefK7GHyMOkar9hlZ4RyOdrzMvv4j1M5nLxFZmMjgXWVYfvcm&#10;Njb9+qbaeaH/telvb/rxTa0Uo09Ef9TovxOrht422rOvfxS189pLRBZmxRXAnj+46e9uwlCX3Ph/&#10;2MQL0Hpy3nvD/3qtZwkH0+sIRl//SLiXr9e6lykgkcWJDOFK38zEJqcf/eY/m8FY9eyEHq0jO6uP&#10;XP8Z2AUkcnOiNtCVHEAvXEN0nTOF0/2U+1q7viKuU0QWJtoINnsfwGg4/7Ny/EfFiuTORA4Apysi&#10;CxO9DmL2TuBRkPLpfVvlTHH/7wrOtXZNRQQXIrIwkZG8Y5SK8Y9WNpGIXrk3XH/p8yfiRThF/q7s&#10;AziaXiJVwjnfDe5B7XqK7uzcRB5B9Epf/v1O9Bp/0kT8Hkat1xjjGHpXHXfMl+Mca9dSdKTgLSIT&#10;wGjVJm/RnZbxGO4opfUqDD9ObnQE3tNxdLeceeRoe1tfRWQSUSvfnXq5W6JvrgsjfXbqJYqSX3Un&#10;JxA5uLvWj0QeAwawNnn3OttIjqDF0M5uw+T+8Zm1c6npLqmTqLvqivdIiUgjUSQ301j2gKGJjFER&#10;xvUqhxbVW/Za/Z5zfrXzLnITmMhNiLpYiK5XJlv0bb2OH9v0s5s4/v/c9F83/etNvIahd39E1DpZ&#10;tLoBjWpHd6tniDyWKHe+cjtfZIiKWtMqf2TTr22qHasIx9CT5simq1YuokarmbuksUQeT2REVy0E&#10;Z3PrrcYIA539Upb/tomVQiuZdBD3fdX6S7RqtANI5CZgZGqTeK8VC3qZSBpD1WJE/8Sm/76pdqx3&#10;+sebftemVjKpqxUj6buOFxF5Q1QIXrEOEEWhRNAtuXq+iKWlW2evX9jUSsaQrrj6ilaMd9zUJvJo&#10;ojoA0epKRF0oqDV6/uObasfJ6Jc39ZBZxawWTUeb7cz/i9yMu9UBohx6T/78L26qHSsjagY/samH&#10;aPW1WhE+Ol/GkojciEw6orf18Qyi9E/PiuUfbaodK6uf3tRDtPpayflm2ljN/4vckMiorhKJZtI/&#10;PVHo39tUO1ZWf3RTD3cqqkbpH8aQiNyQ6PW+aAVDFEWhvZuofm5T7XhZ/YFNvURplRXaKnFUrEZq&#10;51dEak5EbkgmEl2hGyhyVL0rld+zqXa8jH5jU2vNYU+UBrrDfUerv8JCRL4gWuKvkI+OOmeOdKH8&#10;6qbaMSP91U1HuMPO2jPqLiKyEFE3ELo6DRQ5qSPpkj+06d9vqh33nf7Npt+76QjRfb/auJ5VdxGR&#10;xYjy0VcbIz6/dl5FRw1RxgkW8ZK4n9p0lMjAXr25KtOpdCQFJiKLEE12dOUqIEpFjGhX/VOb/vmm&#10;2vGLfnHTH9s0gpUdAM86Kv6ukKISkQFkisFXrgIiBzWqYMqrIX5+07/YxKugOTbF3n+26c9t+u2b&#10;RhF1Nl3ZXhml3JDFX5EPYuVJHxVMz2pF/NFNP/LNfw4nKmz3djYdJZP7t/df5MPITPyrVgFRO+LV&#10;NYoezuxsOkImEFhph7iIDCIqtqIrVgFRkXalVydkie71FRvBMq99MPoX+VAo/tUm/V69u26PkKlR&#10;rLBjOQvXExVZZ7dYck5RsR0Z/Yt8MJkUwBXpiahV9U6vJIjSP1e0WEZ1FnTHVJuINJBZBaDZqaCo&#10;E+hOaaAo0p5taDNtn8joX+QBZFYBs1NBmSL1FXnzVjKbzmanfzKpH6N/kYeQybmjUf33WaI0EFHs&#10;yrUA7mv0FZSz0z9ROgpxTlcU/0XkIrKvR5iZFojSQGjlSHW1PDtGPZP6uVN9RUQGkUkNzIy6syuT&#10;2SmUDBljy7/Pcqjcy2hFhRgDM1ckIrIIWYM78701mSgarVSwzEbas7qreK6sNGrnsBfnbOpH5MFk&#10;U0EzUxeZyBWtYLyyxp+fmRVpZ1JpyNSPiKRSQWhWFw7Rfe3zX4VRvTIdxHlmndWsgnqm6ItM/YjI&#10;/wNDkIli0SwnkElhFM3euMb94jOz9wxjOwOeTXY1YupHRP4/2agbzci/Y2Sjlsq9+NkZRo3PaHFO&#10;nNeMSJtnkjX+KxbRReRisvUAtKITQBjnM86NY7ZE/YifndFBla1DoNl7O0SkEQwfhgOjw7KeYh3G&#10;B+OG2MnL3yH+faTBy+wSLprhBLKvMXgVaRfuzZHom9/FKWZrJHtxzjPuT4vxH5UqK/eF4zFeuD84&#10;asS5IP6OsVrG6Yx7IXJbmFRMktYoc68y4Y6mQloM3iwjV/vsrLge7ivnyrFqUTn3n3/DsHEPizGr&#10;HS8SvzcjzcL1ZM/xSCqqjM2j9wUxRlmF9J6LyEfBxCKKOjKpauJ4xei1wuRkoteOW9OMtALGueWc&#10;MuIe0cUz8t5zjj33vBXuefa8ucZWg1uM/pGAJBLOYFZTgchSMLlGG7Sv1DrZiJKzLY6I6HAGGKTa&#10;568gVhozItuWe8AzzK4IZxj9mpgHOgJ5BEzGljz7Gco6g9aVAAZwBpx77fOvEsZyxiqI59EydjD+&#10;URGaY5KuOmMV2irGZXS+IreEiTY7ssooysm2OgF+dsYkXsGRIpxeNsI+Ap/Bs6qdQ01fGX+eKU6U&#10;c19tPKJZq0mRKTDhWibvVcIgMPleDUerE0AzImK4yhHMMvyAsW4x1DUnzP/zTPi3FY3+q2atJkVO&#10;BSPRkktfRRgJnBYOgbxwjxNgEvN7M5jlCGYafu5d6zXxjDg/hMHn91uf2yqqOTKR24Dh7I22+D1S&#10;RhhgIkAmNJOBP8nZIv5+ZloJ41f7+6/Euc1oidwzMqfNMXCE3OtZzgwYOz2BA+c7YzyU+4KT4VzL&#10;+OQe8WcZn4zfI6tfPodji9yK1mU7IuJhwjDgW40Nk7As8WvHvloY5CuiuXJf+HwcGPenZlh5Vvwb&#10;xqqsfHqew1H4vBVrRYj7V+5LD8Ux144dSScgt4HB2jKBMUgYqVHGhuNwvJ6I/Wxh3FaB+1Si1qtZ&#10;1fAfNfo1uOetjoD7ssJzEvkSBmk2CmdQjzT871jNGXDdrJDkG3rTPWeIZ8NYYcycHXVz/JYVK+cl&#10;sjTZfCcD/4qUyJFl+GhxD57sCDD8LQbwLO2N/hVRNiuf2nnVtNIKUuSHYALVBu2rmGwrLGdXcQZP&#10;cgQ8d+771YYfo0+wwn1fYSxyHrXzrIn7J7IURPNMqtqA3YsIZoUJ9wqTinO7OlX0qREez5xc+lWp&#10;HsYmTgeHz8pjxTFISqh27q/iWkSWIhNJ8zN3AYfAigaDfEW0WqLTO4ORxdjy3DPBwUjxzK7sZuqF&#10;+1W7nlc9OXUoi5GJXJiQd5mE7yhOAcPC9cyKZu/kDGYafY5fIvti7FeN7lsg6Khd716uAmQZouif&#10;wXp2R8XVkALD+OAkMNYYI8S9Geko9oZuBTC2PFscI+mzUUaf43DvMIYcm3vKNfNZd4roe+E51+7L&#10;Xq4C5HKYlLXBuRcG6+lgxM5YMewdwoyuqhLhjzb4Rdwjjv3pBj6C66/dn71cBcjlRJEKE/rpk3nP&#10;WY5gr31KpETOJXrGSbw+D/4f8W8lwt6vZDgWxxxt7PfS8H8f7n3tXu3FPRO5jMiYOUDrYFzPdgR3&#10;EI5Fw1+He1K7Z3vhnEUugUixNiiLjP5jiLSf6Aiu3Hh1J6JVgGkguYxocPLvkgNHQMHzzDTL1eLa&#10;KOw+oYg7iswqYEbtR+R7RJummOjSzic5A43+cUyzynJEkQm5XTnOHZ2BRn8s0b4A6wAynaj9k0Er&#10;Y8EZkFY7o/3yiDgXzolnrtEfD8+9dt+LuP8iU6GLpTYYi9ykcj4Y2r1TmFFMxtiUFtPSWirnEq22&#10;kchUyDvWBmIRhkmugXtfevgR6RiEkyiOoqwg+BPxd2X/ACKaRzxnhLE3sr+O8rzeyWcjU4kcAAZD&#10;RMYQre5ciclUosKUrWki42B1VptnRQZcMhVSCrWBWKQDEBkHqbvaPCvSAchUohWAS1KRcUQpIGtu&#10;MhWKi7WBWGREIjKOyAG44papRL3J7k4UGQPGvTbH9hKZChF+bSAWsUIQkeOQTq3NsSJ33ct0os0p&#10;LFlF5DhRupUCsch0aoNxL/OSIseJOoDoyBOZDjtGawOyyDqAyDGi9A+yA0guIXofkEtTkWNE6R9e&#10;EeFrIOQSMi+pcj+ASB/Mr6j901dBy6VE+Uk7FET6iKJ/ZPpHLiVKAyEHqUgbNFBEbwA1/SOXk0kD&#10;2RIq0kb0qhXEz4hcTmapakFYJEf0qnVk9C/LkClWISMWka8hpRqlfpA77WUpMrUAxM+JyPehYy5j&#10;/Am2jP5lOTKrAGT0IvLD8G6tjPFHBlGyJJldi0XWBES+ieQzBd8iX/sgSxO9Jnov9gj4viB5KgRM&#10;0etU9mK+mPqR5Ym+LvJVTIJRjoBJxUQpy+mRx5bnUCJzxhFixTpqPwvjsRz7dS68k3l/uRUtkU0R&#10;juPIN4m9y6PydzoByYKhfTd+jzgBxmer4Uf8/JF5ITIdJhGReG1AR+L3KBS3Gu2vXkth7lSyfJXG&#10;xBi3wDxgLPfOBT7PnfRyW1oKXDURiWW6HnAWtd8vcjeyZIlSmNF4xOhjtPepyB7x+75MUW5PZqdw&#10;RjgDdknWcqHRPgQmk0iGKGiprSYZk4xBVqFHjH4Rx6mNc5FbQg6zNtB7xQTBsZQIKao58O8iGaJg&#10;oqSBGHslvTPC6BdxTI2/fBxMmNYOoYwyE9A8qmTB+NbG0F6MudrfHxFBjcVe+XjOcgRfyS4gaSG7&#10;q32EMPwGKPI4iHZmTDTz/9LK0eaFjDD872paIo+h9EfXJskIcWyRFr5qBT0iUpWsflkFa/hFXmDi&#10;jU4PubyWVjJ1gKww+kT7FJc1+iJJWB4zcWqTKismn5NOejhS6C1G3xSPyACInnpWBrZ/Si+taUmN&#10;vsgESpqICVebiHvRUy3SQ6YOwBgkyOBnNfoik4mcgPl/6QWDXhtTe9leLHIR0ft/kFGZHCEKMMpO&#10;dBGZTLREt/9fjhI1IZDvF5ELYPLVJmURdQKRI0SFYPeYiFxE9AI4C8BylGiVaZeZyEVEr5GwACxH&#10;iQrB1AhE5AJqE3IvOzTkKHYCiSwI3Re1yVjkN4DJKKIdwb7CWWQy0RfM2AEko4hqTexSF5GJRN/a&#10;ZAeQjCLqBLIVVGQyUQuo7XkyCrrJamOsyG4zkclEL4ZzUsoobAUVWQzzsjKLyAGwW1hEJhJt0XcP&#10;gIwieueUHWcik4kcgC/pklFEewF0ACKTiXqzdQAyCncDiyxG9BoId2fKKHQAIouhA5CZ1MZYkQ5A&#10;ZDI6AJlJbYztJSITib6piWW7yCii8SYiE9EByEx0ACILYQpIZlIbY3uJyERsA5VZuA9AZDF0ADIL&#10;dwKLLEa0E9gv6ZBRRA7A754QmUz0MjgdgIwi+vY5HYDIZKLXQfslHTKK6NvnfBuoyGSib2ny+wBk&#10;FH77nMhiRJPSL+mQUfjtcyKL4bc0ySyidKNfPiQymagzwxd0ySiihgO/fEhkMr6iV2bhrnORBYne&#10;z+LElKNEgQYSkQuIdgObm5WjRC2g7gEQuQhbQeVsog4gmw1ELsJWUDmbqABskCFyEXYCydlEBWA7&#10;gEQuIlOgsxAsvTi+RBbHQrCcRbTZ0NdAi1xMVAi2DiC9kN+vjakix5bIxUSFYOsA0kuU/7cALHIx&#10;5mnlDKLvAECOK5EFiCI1vxtAWon6/90AJrII1gFkNFH/v6+AFlmEqFsDuVyXLKQVo/dM2f8vshDR&#10;hDUNJFkMKERuRvSlHXYDSZYo/WNKUWQxjNpkBIyR2tjZy9WkyGJk8rYW7iQi2vzFGDOQEFkQ00By&#10;lOjVIqZ/RBYls3nHdwPJO6Ivf0F2/4gsTLQpzA088o7MCpJUo4gsSjSJESsFkT3WkERuDBOYCRpN&#10;YoSTENkTFX+LGDsWgUUWocXw7+UklgJjKEodvsrVgMjFULSLujbeyVWAFDJ7SGoi6LCpQGQyGP5f&#10;2lSblFlZ0JPC0bFEEGJdSeRketM97+SOTumN/muyPiByAqMNfxHHk2cTvfenR9YHRAZxJM+fkTnc&#10;55J570+vrA+IHOBonh+nQYrH73WVd0TfJ434mdYOob2sD4g0cDTdw+9h+EuBN+rvdrn+XKL8//69&#10;P4ypIylI6wMiXzDC8NcmGcet/XyR73Z5LlEKqDY2GKO1n83KgEPkhaN5flJFXy2zOX7t99wLIIyB&#10;2tj4ylAz1t79XkYEK9YH5PGMyPNnJxLRXOn4KPWBkiaSZ0OasKw8+TM7NnAE1gdEGhmR7tGAyypY&#10;HxBJQtTfGzUxyZwssipH6wM4EpGP5GjUH+X5RVbgaH2AtJABjnwUR4q8LXl+kVU4Wh9wf4p8BL1R&#10;v3l++QSO1AcIfkRuS89S2Dy/fCK99QFTQnJLeoy/eX75ZHrrAwRFzgu5Da2DnAFunl+eQm99gFqa&#10;yNJkv1u1iKjfPL88EeoDtTnxTq4EZGlajL9Rv8g3Br2lQ455Y8Aky4Exrw3Ymoj6LWyJfEdLkdju&#10;IFkKIhIik9pgfRUD3QhG5PuwGqjNmZr2r6oWuZTs1+pp/EW+psUJ+CpzuZxsIUvjL5Lj3evLX2U9&#10;QC6FPH4m9aPxF2kj6wRMBcllZFI/FKw0/iLtZJ2AqSCZTmZwsjpw84pIP5lNlXYFyXQyA9M3Gooc&#10;g9VzZtewG8RkGpncv6kfkTGQ4qnNsb1cBcg0Mjt+Tf2IjCNTb3NzpZxOZklqZ4LIWJh3tbm2F2lZ&#10;kVPJvPLB6F9kPFHdjbSsyKnwHp/a4CsyFylyDpnOO1tC5TQyy1Df8ClyHlH61TSQnEYUgbg1XeRc&#10;ogYM00ByGtF7fyz+9oNzJb2GeHXGJ3V0cC0YLq6NMeIqsZ/MKtxuIDmFqBUNByHtvIvqWM7feTJj&#10;rHBmtT0jOAPpgzrb6/3cyzqAnEKUf7T7p53M63/vtiL4yvDvZcDQB/e2dj+L3IEvw4kMlbnHPjKb&#10;6opWdwQYfq4nMvxFdoz1EY0ZU7EynKj/3yV9H1E0V9NKeXSMPiu/TMT/Kh1AH9GrIQzGZDhRARgD&#10;IO1k3vPylXAGRIQYYYzx2RSDz2fi9FuN/l4cQ9rhGdTuZ5EOQIYTOQAncz9RUa9FTH6cAgVkngkr&#10;BQx2NnWEcUGk/HBOPHecO8Y+81bKrDhP32DZT+R4RYaCMakNtCILev1gcKNt/qOFAcGgI/47Migj&#10;hTOxVfEYkTNmTIkMI3IA9nYfh4gY41i7v58gVjoEChqn4+gAZCpRsVIHMA5SLyPTLVeL1YWGfyzR&#10;is0VlgwlSlG4+WQ8ONU7OwIN/3noAGQqkQOwBjAeDGdPm+gqYsxo/M8hcgDedxlKZIjsAhoHk/fu&#10;0f9ejo3x1O7zXiJDifrV3X04Blo2R7aFriKuyTrRGKJd+QQOIkNx0J0L9xcnWru3GZV8Ow4EZ03U&#10;ve/fj1IGRfwcwmBzPhyjHJdzPLoy4bjmp4/B86jd2yKeuchQSEvUBlsRRkPaKXn+rIF+Fb/XWmjl&#10;ZzHCCKPOn/xdyzEiIxSJa275PPmOqB7HvRUZTmSkjOzyYPyORtNXb6jiGo5uYLM+0E40Zky1ySlE&#10;uWmiQok5mufH8HOMVWAVceR6+F2NVg6cbu0e7sXzEBkOS8vagCsy9/g1o/L8q6ZOrA+cT9SMwT0U&#10;OYVo8CEn8PfBYM/O81+J9YHzIMiq3bMi8/9yGkzKyIiZBvoO7tfd8/y9cO3WB8ZC2q92n/ZaKTUo&#10;H0g0qTF28nl5/l5Ie0VR61eyPvAdUfrQ9I+cjmmgr/n0PH8v1geOwbVHq2/TPzKFaCJjAJ8GBvtJ&#10;ef5erA/0QTqsdj/2IjgTOR0mYW0A7vWUwYgxIrrtNfzornn+Xrhn1gfysKqMxhdjSGQKDMjaINyL&#10;AfvpRs08/zGsD8TgLDP3yOKvTCWT5/7UqMQ8/1isD7wnk/p5YspVLgbjVRuMr/qktlCu2Tz/eVgf&#10;+GGI6jNjzehfLiE7YYmY7wxGZUSe/+73YQbc66P1gU8IOhgrmfGG0xO5jEwOnIF8V+Nnnv8aGC9P&#10;rQ+QzsqkxJhXT2oekAVhotYG56vu5gQ4V/P81/O0+gDjLnu97pSWJWhZsq8eDWOwzfOvxxPqAy3G&#10;39SPLAMTqyVNsuIeAa7BPP/a8Iw+tT6QLfgi5poBhiwFA7Jlqb5SBGOe/17gZD+lPsC8YS7UzrMm&#10;5pjGX5aEXGtLBM3PXjkRzfPfm7vXBwgaWs6f8eYKU5aGAdriBNDsicjEM8//ORytDxAEzFzB9aw4&#10;GXO+60duAU6gNogjMRHPHORMvCOpA2Sef01wxkfrAzzbs1aknF+P4Ucaf7kdDPbaYM6IAU+EPmJV&#10;gLFmUvdMvL3M898DnveRtF4Rx2DcHBmDxejjmHpXm1enqUS6YTIeNbzkSJmM9DwTBX01GcqEIyWA&#10;we6ddHtxDNM99+NofeBVZQwyFjg24wwxxhmXiL/nZxh7R8c94jiOO7k9LV0OWWGYRxj4d9LwfwZH&#10;6wNXiTnj2JOPgUjpTIM9UkRenK98BhjSo/WBWWKOsJIQ+TiYiCPys2fJPP9ng1Nf1RG44pTHQL50&#10;JUdArtjJ9xxWcgQYfuoGjj15HFdPRCJ+Df9zuXL8Yfj5bDt85PEwCWZNRCaeOX55hUCAcVEbM6PE&#10;2CvtpQYdIhVID5VWutok6pETT1pgnNCFM2IM0g7KsQg4HHsijewdApOJfD0GvTbZ+Hv+vUw6ojon&#10;nhyFxoDS48+4YrVKQFHGJH/y/6iMu7JHQEROBONOCkkjLyIiIiIiIiIiIiIiIiIiIiIiIiIiIiIi&#10;IiIiIiIiIiIiIiIiIiIiIiIiIiIiIiIiIiIiIiIiIiIiIiIiIiIiIiIiIiIiIiIiIiIiIiIiIiIi&#10;IgI/+MH/BWBcVB7YzCWxAAAAAElFTkSuQmCCUEsDBAoAAAAAAAAAIQAKwKslmBYAAJgWAAAUAAAA&#10;ZHJzL21lZGlhL2ltYWdlMi5zdmc8c3ZnIHZpZXdCb3g9IjAgMCA5NiA5NiIgeG1sbnM9Imh0dHA6&#10;Ly93d3cudzMub3JnLzIwMDAvc3ZnIiB4bWxuczp4bGluaz0iaHR0cDovL3d3dy53My5vcmcvMTk5&#10;OS94bGluayIgaWQ9Ikljb25zX1N0dWZmZWRUb3lfTSIgb3ZlcmZsb3c9ImhpZGRlbiI+PGcgaWQ9&#10;Ikljb25zIj48cGF0aCBkPSJNNjYuOTEyIDY3LjgyOEM2OC41NjU4IDYzLjY4MTIgNjguOTM5MiA1&#10;OS4xMzQgNjcuOTg0IDU0Ljc3MyA2OS4zODQgNTQuMzYzIDcwLjY4NCA1My45MzIgNzEuNzkyIDUz&#10;LjQ5MSA3NS42NTMyIDUxLjk5MTQgNzcuNTY3NiA0Ny42NDU3IDc2LjA2OCA0My43ODQ1IDc0LjU2&#10;ODQgMzkuOTIzNCA3MC4yMjI2IDM4LjAwODkgNjYuMzYxNSAzOS41MDg1IDY2LjM1NzcgMzkuNTEg&#10;NjYuMzUzOCAzOS41MTE1IDY2LjM1IDM5LjUxM0w2Ni4yMiAzOS41NjVDNjUuMDI4NyAzOS45OTMg&#10;NjMuODIzNyA0MC4zNzc3IDYyLjYwNSA0MC43MTkgNjIuMDgxIDQwLjg2NiA2MS41NDkgNDAuOTgx&#10;IDYxLjAxNSA0MS4wNzggNjQuNzkxIDM3Ljc3NzEgNjYuOTcwMiAzMy4wMTUzIDY3IDI4IDY3IDI3&#10;LjU3NyA2Ni45NjMgMjcuMTYyIDY2LjkzMyAyNi43NDZMNjcuNDQgMjYuNDc4QzcyLjM5NTEgMjQu&#10;MDM5IDc0LjQzNDkgMTguMDQ0OSA3MS45OTU5IDEzLjA4OTggNjkuNTU2OSA4LjEzNDY4IDYzLjU2&#10;MjggNi4wOTQ5NCA1OC42MDc3IDguNTMzOTEgNTcuMjgzMiA5LjE4NTg2IDU2LjExOTQgMTAuMTIz&#10;IDU1LjIgMTEuMjc4TDU1LjE2NyAxMS4zMzlDNTAuNTU4NiA5LjU1NTAxIDQ1LjQ1MDQgOS41NTUw&#10;MSA0MC44NDIgMTEuMzM5TDQwLjgxIDExLjI4QzM3LjM2OTkgNi45NTkzNiAzMS4wNzg3IDYuMjQ1&#10;NTEgMjYuNzU4IDkuNjg1NTYgMjIuNDM3NCAxMy4xMjU2IDIxLjcyMzUgMTkuNDE2OSAyNS4xNjM2&#10;IDIzLjczNzUgMjYuMDgyNSAyNC44OTE3IDI3LjI0NTUgMjUuODI4MiAyOC41NjkgMjYuNDhMMjku&#10;MDY5IDI2Ljc0NEMyOS4wMzkgMjcuMTYxIDI5LjAwMiAyNy41NzcgMjkuMDAyIDI4LjAwMiAyOS4w&#10;MzE3IDMzLjAxNTYgMzEuMjA5MyAzNy43NzYgMzQuOTgzIDQxLjA3NyAzNC40NTYgNDAuOTc3IDMz&#10;LjkzMiA0MC44NjcgMzMuNDE1IDQwLjcyMiAzMi4xOTYzIDQwLjM4IDMwLjk5MDMgMzkuOTk1IDI5&#10;Ljc5NyAzOS41NjcgMjUuOTM3NyAzOC4wNjI2IDIxLjU4OTYgMzkuOTcxNSAyMC4wODUyIDQzLjgz&#10;MDggMTguNjAwNCA0Ny42Mzk2IDIwLjQzOTMgNTEuOTM1OSAyNC4yMiA1My40OTEgMjUuMzIgNTMu&#10;OTMyIDI2LjYzMyA1NC4zNjMgMjguMDI4IDU0Ljc3MyAyNy4wNTc4IDU5LjE3MjYgMjcuNDQ2MiA2&#10;My43NjMgMjkuMTQyIDY3LjkzN0wyMy41NzQgNzEuMTE5QzE5LjEyNjMgNzMuNTg1NyAxNy4zMzI0&#10;IDc5LjA2NDQgMTkuNDYgODMuNjg0IDIxLjc1MTIgODguNDA0IDI3LjQzNDkgOTAuMzcyOSAzMi4x&#10;NTQ5IDg4LjA4MTYgMzIuMzQ2MiA4Ny45ODg4IDMyLjUzNDQgODcuODg5NSAzMi43MTkgODcuNzg0&#10;TDQ0Ljk4NSA4MC43NzVDNDYuOTg0MSA4MS4xMjE3IDQ5LjAyNzkgODEuMTIxNyA1MS4wMjcgODAu&#10;Nzc1TDYzLjAxIDg3LjYxOEM2NC41Mjk3IDg4LjQ4NjMgNjYuMjQ5OCA4OC45NDI3IDY4IDg4Ljk0&#10;MiA3My4yMTA1IDg4Ljk5ODMgNzcuNDgwMSA4NC44MiA3Ny41MzY0IDc5LjYwOTUgNzcuNTczNiA3&#10;Ni4xNjE1IDc1LjcyNjkgNzIuOTY3OCA3Mi43MiA3MS4yOEw2Ni44NyA2Ny45MzlaTTY0LjkxMiAx&#10;OS44MjhDNjMuOTU2NSAxOC4wNjI4IDYyLjcxNSAxNi40NjgxIDYxLjIzOCAxNS4xMDlMNjEuMjgg&#10;MTUuMDgzQzYyLjYyNDYgMTQuMTIzNCA2NC40OTI1IDE0LjQzNTQgNjUuNDUyMSAxNS43OCA2Ni4z&#10;MDIzIDE2Ljk3MTMgNjYuMTY1NiAxOC42MDI4IDY1LjEyOSAxOS42MzZaTTYzLjAxMiA5LjUyOEM2&#10;NC44MjYyIDkuNTIxOTkgNjYuNTg3MiAxMC4xMzk5IDY4IDExLjI3OCA3MS40NDcgMTQuMDI3IDcy&#10;LjAxMjggMTkuMDQ5NyA2OS4yNjM5IDIyLjQ5NjcgNjguNTU1OCAyMy4zODQ2IDY3LjY2NjMgMjQu&#10;MTExMiA2Ni42NTUgMjQuNjI4IDY2LjQ1MTkgMjMuNjM3NSA2Ni4xNjExIDIyLjY2NyA2NS43ODYg&#10;MjEuNzI4TDY2LjQ4NiAyMS4xMUM2OC40NjggMTkuMTk1MSA2OC41MjI0IDE2LjAzNjEgNjYuNjA3&#10;NiAxNC4wNTQxIDY0LjkwMDkgMTIuMjg3NiA2Mi4xNjI1IDEyLjAyNTggNjAuMTUyIDEzLjQzN0w1&#10;OS41OTQgMTMuNzczQzU4Ljc5NDYgMTMuMTc5NyA1Ny45NSAxMi42NDk3IDU3LjA2OCAxMi4xODgg&#10;NTguNTc4NCAxMC40OTMyIDYwLjc0MDkgOS41MjQ2IDYzLjAxMSA5LjUyNlpNMjYuNzYgMjIuNTE1&#10;QzI0LjAwNTIgMTkuMDY1OSAyNC41NjQ1IDE0LjAzNzMgMjguMDEgMTEuMjc4IDMxLjMxNDQgOC42&#10;MjgzIDM2LjExMzYgOS4wMjM0OCAzOC45NCAxMi4xNzggMzguMDU3IDEyLjY0MDQgMzcuMjExNCAx&#10;My4xNzEgMzYuNDExIDEzLjc2NUwzNS44OTMgMTMuNDU0QzMzLjg3ODUgMTIuMDMyOSAzMS4xMzA0&#10;IDEyLjI4NDEgMjkuNDA3IDE0LjA0NyAyNy40OTEgMTYuMDI4NyAyNy41NDQzIDE5LjE4ODQgMjku&#10;NTI2IDIxLjEwNDMgMjkuNTM2NiAyMS4xMTQ2IDI5LjU0NzMgMjEuMTI0OCAyOS41NTggMjEuMTM1&#10;TDMwLjIxNyAyMS43MTZDMjkuODQxMyAyMi42NTQ5IDI5LjU1MDIgMjMuNjI1NCAyOS4zNDcgMjQu&#10;NjE2IDI4LjM0NzQgMjQuMTA0IDI3LjQ2NjIgMjMuMzg4MyAyNi43NiAyMi41MTVaTTMwLjkxNSAx&#10;OS42N0MyOS43MjgxIDE4LjUzMTQgMjkuNjg5IDE2LjY0NjIgMzAuODI3NiAxNS40NTk0IDMxLjM5&#10;MDUgMTQuODcyNiAzMi4xNjg5IDE0LjU0MTUgMzIuOTgyIDE0LjU0MyAzMy42MjA3IDE0LjU0NTEg&#10;MzQuMjQzMyAxNC43NDMgMzQuNzY2IDE1LjExIDMzLjI5IDE2LjQ2OTEgMzIuMDQ5IDE4LjA2MyAz&#10;MS4wOTMgMTkuODI3Wk0zMSAyOEMzMSAxOS4xNzggMzguNjI2IDEyIDQ4IDEyIDU3LjM3NCAxMiA2&#10;NSAxOS4xNzggNjUgMjggNjUgMzYuODIyIDU3LjM3NCA0NCA0OCA0NCAzOC42MjYgNDQgMzEgMzYu&#10;ODIyIDMxIDI4Wk0zMC45NzQgNjcuMTI4QzI5LjQ0MjcgNjMuMzQ0MyAyOS4wOTY1IDU5LjE4NDgg&#10;MjkuOTgxIDU1LjJMMzAuMTQ2IDU0LjQ1MSAzMC42ODggNTIuNDk4QzMwLjg0MTQgNTEuOTY3NCAz&#10;MC41MzU2IDUxLjQxMyAzMC4wMDUgNTEuMjU5NyAyOS40NzQ0IDUxLjEwNjMgMjguOTIgNTEuNDEy&#10;MSAyOC43NjY2IDUxLjk0MjcgMjguNzY0NyA1MS45NDk0IDI4Ljc2MjggNTEuOTU2MiAyOC43NjEg&#10;NTEuOTYzTDI4LjUyIDUyLjgyOEMyNy4wOTYgNTIuNDA4IDI1Ljg5OCA1Mi4wMDUgMjQuOTYzIDUx&#10;LjYyOCAyMi4xNDMgNTAuNDk4OSAyMC43NzI0IDQ3LjI5NzUgMjEuOTAxNSA0NC40Nzc1IDIzLjAz&#10;MDYgNDEuNjU3NSAyNi4yMzIgNDAuMjg2OCAyOS4wNTIgNDEuNDE2TDI5LjA4NSA0MS40MjkgMjku&#10;MTE5IDQxLjQ0MUMzMC4zNTIgNDEuODg0IDMxLjYxOSA0Mi4yODcgMzIuODczIDQyLjY0MSAzNC42&#10;MTgzIDQzLjEyMDIgMzYuNDE3MyA0My4zNzU5IDM4LjIyNyA0My40MDIgNDQuMjg0MiA0Ni44NiA1&#10;MS43MTc4IDQ2Ljg2IDU3Ljc3NSA0My40MDIgNTkuNTkgNDMuMzc3MyA2MS4zOTQ2IDQzLjEyMTYg&#10;NjMuMTQ1IDQyLjY0MSA2NC40MDQgNDIuMjg4IDY1LjY2NiA0MS44ODUgNjYuODk2IDQxLjQ0MUw2&#10;Ni45MzYgNDEuNDI3IDY2Ljk3NSA0MS40MTEgNjcuMDc1IDQxLjM3MUM2OS45MDcxIDQwLjI3Mjgg&#10;NzMuMDkzMyA0MS42Nzg0IDc0LjE5MTUgNDQuNTEwNSA3NS4yODk3IDQ3LjM0MjYgNzMuODg0MSA1&#10;MC41Mjg4IDcxLjA1MiA1MS42MjcgNzAuMDgxIDUyLjAxMyA2OC44OTEgNTIuNDE0IDY3LjUyMiA1&#10;Mi44MTdMNjcuMjg0IDUxLjk2MUM2Ny4xMzYzIDUxLjQyODYgNjYuNTg0OSA1MS4xMTY4IDY2LjA1&#10;MjUgNTEuMjY0NSA2NS41MjAxIDUxLjQxMjIgNjUuMjA4MyA1MS45NjM2IDY1LjM1NiA1Mi40OTZM&#10;NjUuNzM5IDUzLjg3MiA2Ni4wMzEgNTUuMTk4QzY2LjkxOTMgNTkuMjAxNSA2Ni41NjU2IDYzLjM4&#10;MDcgNjUuMDE3IDY3LjE3OEw2NC43NjIgNjcuODA1IDYzLjk3MiA2OS41ODlDNjMuNzM2MiA3MC4w&#10;ODg0IDYzLjk0OTggNzAuNjg0NCA2NC40NDkyIDcwLjkyMDIgNjQuOTQ4NyA3MS4xNTYxIDY1LjU0&#10;NDcgNzAuOTQyNCA2NS43ODA1IDcwLjQ0MyA2NS43ODc0IDcwLjQyODUgNjUuNzkzOSA3MC40MTM4&#10;IDY1LjggNzAuMzk5TDY2LjA3NCA2OS43OCA3MS43MjcgNzMuMDExQzc1LjMxNTEgNzUuMDA3NyA3&#10;Ni42MDUyIDc5LjUzNSA3NC42MDg2IDgzLjEyMzEgNzMuMjc3IDg1LjUxNTkgNzAuNzM4IDg2Ljk4&#10;MzEgNjggODYuOTQyIDY2LjU5NzIgODYuOTQyMSA2NS4yMTg3IDg2LjU3NjcgNjQgODUuODgyTDUz&#10;Ljc4NCA4MC4wNDNDNTQuMzg2NiA3OS43OTgxIDU0Ljk2MTggNzkuNDkwNCA1NS41IDc5LjEyNSA1&#10;NS45NjU1IDc4LjgyNzcgNTYuMTAxOCA3OC4yMDk0IDU1LjgwNDUgNzcuNzQ0IDU1LjUwNzIgNzcu&#10;Mjc4NSA1NC44ODg5IDc3LjE0MjIgNTQuNDIzNSA3Ny40Mzk0IDU0LjQwNzcgNzcuNDQ5NSA1NC4z&#10;OTIyIDc3LjQ2IDU0LjM3NyA3Ny40NzEgNTMuNDAxNyA3OC4xMjI0IDUyLjI5NDEgNzguNTQ5MyA1&#10;MS4xMzQgNzguNzIxTDUwLjY4NSA3OC44QzQ4LjkxMjMgNzkuMTA4IDQ3LjA5OTcgNzkuMTA4IDQ1&#10;LjMyNyA3OC44TDQ1LjA3MiA3OC43NTYgNDQuOTEzIDc4LjczQzQzLjc1MTcgNzguNTU1IDQyLjY0&#10;MzUgNzguMTI1IDQxLjY2OCA3Ny40NzEgNDEuMjIgNzcuMTQ4MSA0MC41OTUgNzcuMjQ5NSA0MC4y&#10;NzIgNzcuNjk3NSAzOS45NDkxIDc4LjE0NTUgNDAuMDUwNSA3OC43NzA1IDQwLjQ5ODUgNzkuMDkz&#10;NCA0MC41MTM3IDc5LjEwNDQgNDAuNTI5MiA3OS4xMTQ5IDQwLjU0NSA3OS4xMjUgNDEuMDc4NSA3&#10;OS40ODY2IDQxLjY0ODMgNzkuNzkxNSA0Mi4yNDUgODAuMDM1TDMxLjcyNyA4Ni4wNDNDMjguMTMx&#10;IDg4LjA5ODggMjMuNTQ5NCA4Ni44NTAzIDIxLjQ5MzYgODMuMjU0MyAyMS40MDk3IDgzLjEwNzYg&#10;MjEuMzMwOCA4Mi45NTgxIDIxLjI1NyA4Mi44MDYgMTkuNTc2NyA3OS4xMzUgMjEuMDIxOCA3NC43&#10;ODk2IDI0LjU2NiA3Mi44NTZMMjkuOTY2IDY5Ljc3MSAzMC4yNDcgNzAuNDA1QzMwLjQwNyA3MC43&#10;NjYzIDMwLjc2NDggNzAuOTk5NSAzMS4xNiA3MSAzMS4yOTc5IDcwLjk5OTcgMzEuNDM0MiA3MC45&#10;NzA0IDMxLjU2IDcwLjkxNCAzMi4wNjQ3IDcwLjY5MDIgMzIuMjkyNSA3MC4wOTk4IDMyLjA2OSA2&#10;OS41OTVaIi8+PGNpcmNsZSBjeD0iNDAuMDA2IiBjeT0iMjYuNTI4IiByPSIyIi8+PHBhdGggZD0i&#10;TTQ4LjAwNiA0MS41MjhDNTIuMjU1IDQxLjUyOCA1NS43MTIgMzguMzg4IDU1LjcxMiAzNC41Mjgg&#10;NTUuNzEyIDMwLjY2OCA1Mi4yNTUgMjcuNTI4IDQ4LjAwNiAyNy41MjggNDMuNzU3IDI3LjUyOCA0&#10;MC4zIDMwLjY2OSA0MC4zIDM0LjUyOCA0MC4zIDM4LjM4NyA0My43NTcgNDEuNTI4IDQ4LjAwNiA0&#10;MS41MjhaTTQ4LjAwNiAyOS41MjhDNTEuMTUyIDI5LjUyOCA1My43MTIgMzEuNzcxIDUzLjcxMiAz&#10;NC41MjggNTMuNzEyIDM3LjI4NSA1MS4xNTIgMzkuNTI4IDQ4LjAwNiAzOS41MjggNDQuODYgMzku&#10;NTI4IDQyLjMgMzcuMjg1IDQyLjMgMzQuNTI4IDQyLjMgMzEuNzcxIDQ0Ljg1OSAyOS41MjggNDgu&#10;MDA2IDI5LjUyOFoiLz48Y2lyY2xlIGN4PSI1Ni4wMDYiIGN5PSIyNi41MjgiIHI9IjIiLz48cGF0&#10;aCBkPSJNNDguMDA2IDM1LjAyOEM0OS4xMTg0IDM0LjkyOTcgNDkuOTQwNSAzMy45NDgyIDQ5Ljg0&#10;MjIgMzIuODM1OCA0OS43NDM4IDMxLjcyMzUgNDguNzYyNCAzMC45MDE0IDQ3LjY1IDMwLjk5OTcg&#10;NDYuNjA2MyAzMS4wOTE5IDQ1LjgwNTkgMzEuOTY2MiA0NS44MDYgMzMuMDE0IDQ1Ljg2MDYgMzQu&#10;MTc2MiA0Ni44NDM1IDM1LjA3NiA0OC4wMDYgMzUuMDI4WiIvPjwvZz48L3N2Zz5QSwMECgAAAAAA&#10;AAAhAASW4IzVHAAA1RwAABQAAABkcnMvbWVkaWEvaW1hZ2UzLnBuZ4lQTkcNChoKAAAADUlIRFIA&#10;AAGAAAABgAgGAAAApMe1vwAAAAFzUkdCAK7OHOkAAAAEZ0FNQQAAsY8L/GEFAAAACXBIWXMAADsO&#10;AAA7DgHMtqGDAAAcaklEQVR4Xu3dB9QtV1nG8UuRYlQCSDQCGgRFihIQqSoRsdGMNOkEKYqIRsGC&#10;9ABBNIIiYAOjGCQaMChEsECwgEgxoIigmIggiJSAJQiK+jwrd3Tn8H53z8yemT1n9v+31rNgQTL3&#10;3HNm9juz2xwCAAAAAAAAAAAAAAAAAAAAAAAAAAAAAAAAAAAAAAAAAAAAAAAAAAAAAAAAAAAAAAAA&#10;AAAAAAAAAAAAAAAAAAAAAAAAAAAAAAAAAAAAAAAAAAAAAAAAAAAAAAAAAAAAAAAAAAAAAAAAAAAA&#10;AAAAAAAAAAAAAAAAAAAAAAAAAAAAAAAAAAAAAAAAAAAAAOyJyyp3U849/J8AgI27pfJk5c3K/xzO&#10;mQoAYIOOVu6tnKF8ROka/i4fU26tAAA24sbKY5TXKruN/m6eogAA9tgVlLsoz1Pep0SNfZQ3Kcco&#10;AIA9cz3lkcqrlKiB75MHKACAPXF75dnK+UrUqA8Jg8EAsHLXUh6unKNEDfnYfFS5lQIAWJnbKqcp&#10;b1eiBnyKeIooAGAFjlUepLxE+bgSNdpT5o3K1RQAQCXHKU9T3q9EDfWYvEc5a+d/i8LKYABYmLdn&#10;uKPyMiVqmMfmFYqP6+N7mugHleif6+J/HgCwgJsoj1Vep0QN8pi8RTlV+Wpl148p0b/T5ULFW0YA&#10;AGZwReWuyvOVqbp5PqGcrTxEubpykBOUi5ToGF1OUQAAE7q+8ijl1UrU8I7JO5RnKLdT+vKgcnSs&#10;Lm9QPlcBABS4lHIH5TnKBUrU4I6J++ofoVxbGerBSnTMNPdTAAAjuGF2A+2GOmpgx+TdynMVD+pe&#10;WhnLXURvVaI/o8sLFQDAAO6KcZeMu2aihnVMXqP8kHIDZSq5wWBvHX0LBQBwBL6j9uCrB2E9GBs1&#10;qEPzAeV05e7KUcrUbqP8uxL92V2epAAAAp5m6emWnnYZNaBj8nrl8cpNlbm9WIk+Q5c/U66qAADE&#10;DaIHSF+k+G1aUcM5ND6Oj+fjLtngepuJ6POkua8CAE3zHbnvzH2HHjWUY3KkBVtLYDAYAA7gvnf3&#10;wbsv3n3yUQM5NH0XbC0lNxj8YeXmCgA04YaKZ9149k3UKI7JO5VnKkMWbC2hz2DwExUA2KzLKHdS&#10;flbxfPuoIRyTVyrfq1xHWavcYLC7va6iAMCmuGF2A+2GOmr8xsQFxIXEBcWFZe36DAbfRwGATfgG&#10;xV0y7pqJGrwx6RZsuQtpn3yBkpvKeoYCAHvrGspDlZcqn1Sihm5o5l6wtRS/gCb6+3X5kHIzBQD2&#10;ytcobuByUx6HZMkFW0v4WiU3GPwEBQBWz9sZ3185U/kXJWrQhsbHqbFgayl9BoOvrADAKn2V4jtV&#10;b2MQNWJj4icHP0H4SWLL+gwG31sBgNX4LOUeyi8r/6xEDdfQeIzAYwUeM/DYQQv6DAb/qgIA1X25&#10;8sPKHypRYzUm3YItzxJqUZ/BYD9lAcDiLqvcWfk55R+UqJEak31YsLUEDwb/mxJ9R108+A0Ai/kS&#10;5fuU31WiRmlM9m3B1lLOUqLvq8ufKkcrADCrb1R+SvkbJWqMxmRfF2wt5TuU6HtLcy8FACZ3TeU7&#10;ld9S/lOJGqCh8eCwB4k9WOxBYxzsWCU3GPwCBQAm4/5nb0/8F0rU6IyJp4N6WigDl8PkBoM/qGxl&#10;ERyASo5RTlJ+XflXJWpshsYLtrwAzAvBvCAMw/UZDH6cAgCDeW6995l/vxI1LmPiu9KfUI5TUO5c&#10;pftu3RV3nvKLysmK32JGVxqAQb5Z8Ruxpurbdzwr5Z7KFRRM5xbK9yju6uG7BTDKjZRHK3+sRA34&#10;mLS+YAsAVutyyonKLyjvVaJGfEy8DoAFWwCwQtdVvl/5fSVqwMfEK3698tcrgFmwBQAr4779Zynv&#10;UqJGfEy8x4/3+vGeP8AuTyTwU6YHpAEs7IuUhykvUz6lRI340LBgC5GusX+y4vPNM766c4YdSoEF&#10;naD8uPI2JW28S8KCLZjHjo5X/N6BpyqeMZZ7b/NrFQAz+jzlgYo3Csu9OrBvWLDVtssrN1buq5yq&#10;+P0Lf6tE58qRcqHidxkAmJjngp+ivEmJLr4x8VYPLbxhC//P6wi+UvHrNP3b/7Yy5XjR7RQAE7iS&#10;4t0e3bf6YSW64IbGC7+8uZs3eWvlDVut+kzFi8f8ZPd0xX32f6dE58VUeYQCoID7Xn9U+RMlusjG&#10;xNs4eztnb+uM7TlK8bjNAxSPC71cOV+JzoU54/c6ABjI/bDfpniPl39UootrTLxgyy9w8YtcsA2e&#10;lXUzxWNB3nPpHOXvlej3XzqeMgygpy9TfkD5AyW6oMYkXbDlVzdif3224vEfvxzmNOUVit+gFv3u&#10;a4inhV5NAXAE36L8jDJlnywLtvaf347m2TjeX8l7Nk21NfeScRcmgB3eHvm7FffP/rcSXTxD4zsu&#10;FmztHz+Z7UNj7+mgnnL8KMUzfPwO4txmgg9WABz2dYr7av9KiS6YMXmD4n38WbC1fldWvE3CQxUP&#10;xP+eMuU4zxTxmhKfU76Z8Hua76hcS4k8Q4mO0cVPtkDTPl9xv+2LlYuU6EIZGt8h+o1dnulBP+s6&#10;XVXxugpPs/1pxWM771Oi37NW/IYxr/g+XflB5fbKkJf3+A4/Om4X/52BJt1S8T4pb1aii2NMvGDL&#10;7+j16wGxHl417d/kuxTf9b5KmfLNalPENw2vV35JcTeOx568d1SJWynRn9XFBc9PPUAT3C/qPVPO&#10;UD6iRBfF0KQLtq6poC4/cd1G8RjOs5VXKx9Qot+uVrylh9/K9nzlkYp3hv1CZWo+33NdWLdWgE3z&#10;/imPUbwJVnQRjAkLturzC/I9bvNw5TnKaxTvjhr9XrXyMeV1yvMUTyP+JmXJG4XceyYYCMYmeS+V&#10;uyi+8Kbs22XBVh0eq7mt4nfuehWrp9KmWxyvId5kzTcZXiTol/z45qD2Nh4e34g+axcPFAObcT3F&#10;j9Xu541O+DF5j/LzCgu2lnGs8vWKX2XphXJ/pHxIiX6bWnEXorcA8Ss8fUPgdy1fXVkbd01Gn7/L&#10;KxVg791BcTfABUp0oo+JG54fUb5CwTy8LbEbTzeiLrKeuz7V+MxU8QZ//lz+fC5Knme/L9spe6ZT&#10;9Hfq4tXorEvBXvpixV0Cv6NEJ/eYuFvhV5RvV7y8H9PxHbK7RU5WfOfs7hJ3m0S/Q634ScOF308e&#10;3jHTTyJ+ItlXnu76T0r0d+3i/YqAveGL8ieVv1aiE3pMugVbXAzT8ECnBzzdF+5xGA+EflSJvvta&#10;cbH3WILHFHwj4TEGjzVsjWdCRX//LicpwKr5kdszFn5T+Q8lOpGHhgVb0/AURk9l9NiLpzZ6iqOn&#10;Okbfea14dpBnCbmb0LOGPHvIb21rgafDRt9JF29LDayS5yn7XafnKdHJOyYs2BrPi5O8ItWLlbxo&#10;yStV17Y3juf9n6u44fN6AL+TueUC7+8g+p66+AU0wGpcRfHmW7+mTNVt8F+KX6vHgq3+vMeMB9e9&#10;DYG3I3A3mbcniL7fWnH/trs4vML3YYoXgfG+5Evy00703XXxTreeNg1U5XegPk5xF0J0oo6Jd0n0&#10;XGj3R+NgHlD3xmLeYMyD4G9UpnqZ/VTx9g2e3vssxds6+AnOg5w4Mnd15abR3kQBFuf3od5NcXdC&#10;brbCkHgnR882+VIFl3Rt5U6Kp7i+QPEL7D+uRN9jrXjxnjcrc/H2U5unM/rJEON4ZlP0PXe5jwIs&#10;5gaKuxbcVxudkGPSLdj6VuUzFBw6dB3F38ejFb+0/s+VqQbRp4r3q3HB9tYa3orZWzKzSdm0PK01&#10;+u67eJwNmNWlFXczPFeZ8t2oLNi6mJ92TlT8ovoXKh44/4QSfWe18l7F22n45SoPUbxjpTctw7y8&#10;gC36PbqcrQCzcJeDF9X4PanRyTcmrS/Yuq7il9M/VvFg+VuUTyrRd1UrfiLzVgPeb8ZTeL0F95UU&#10;LM+rl6PfqMs7lcsowGR80vnif4cSnXRj4sHJ1hZs+YX0d1U8QP4i5a2KZzVF30+teEsBF3gv0HuQ&#10;4hekf46CdfA6mtyqa95RjWJe7u9Hez9STtX94KmHv6F4xeLW53NfX/Gg+OOVM5W/VD6lRN9Lrbj7&#10;zttvnKb4bWo3V9g2Y/1y26H7aRoYxQN3pyruiohOrjFx4/d0xXO7t+ZSigfC7648QXGBe5sy1Uvo&#10;p4o31ztH8buSXYD95MXmYfvJ21RHv3GXJylAb56DfT/F3RJ+8UV0Ug1Nt2DL87zneEtSDR78vqFy&#10;D8UX2VnKlC+enyrnKy9XvDWAt8fwi+yPUrAN3pcp+t27+LwEsm6quIvC7zCNTqQx2cqCLQ+kuS/1&#10;nsopil82/3Yl+jvXjFd/egsAP2HdX/Fv6jUZ2C5fW9G50MVPoEDId4LurvCWAFO+Y3WfF2z55TA3&#10;Uu6l+AXzL1GmHPCeKu9S/FTl/Y/8xOYV11dU0BZvgXKkTfrc/egXKgH/x10X3h7AOylGJ82Y7OOC&#10;rcspxyt+qfxTFA9ye+pc9PerGT9J+SX1T1O8n5KX+LPPCzq5p3bPNkPj3I3hrQK8T/q7lehEGRO/&#10;VckrUte+YOvyil8k7+XxHth+qeKXwEd/p5rxZ/Jn8ypOf1Z/Zn924CDeciU6l7p4XQka5W0DvGLQ&#10;i3eik2NMvAmV95txn/ga54X77th3ye4a8V2z757dZRL9XWrGTxt+6vDTh59C/DTCdhcYytt4R+dX&#10;Fy8qRGP8TlYvzZ+yS8MLtjzjxXPE18L93h7s9KCn+8M9COrB0Ojz14zHEfziG48reHzB4wy8jB5T&#10;8LsconOui6dxowHXULzxlrsQptpCIF2wdYxSkwetPY3R0xk9rdHTGz3NMfrcNePXWnrw2DOG/JTk&#10;7jGW5GMuxykXKdG56LgtcE8ANsrb6rqrw2/Fik6AMam9YMsLk7xA6YGKFyx54ZIXMEWftWY8HdRz&#10;rf1k5FWXni7qNQLAkrz9d3R+drmzgg1x94G3F5hyMzbHL27x3f7Ss0w8M8kzXNxt5YHltb2S0PFm&#10;de5icjeOd+j0ExewBr4Jic7ZLh4nAAAAAAAAAAAAAAAAAAAAAAAAAAAAAAAAAAAAqCbaIIkQQsj8&#10;OVqpKvpQhBBC5g8FgBBCGg0FgBBCGg0FgBBCGg0FgBBCGg0FgBBCGg0FgBBCGs3qCwAAYJwLlahd&#10;7UIBAICNogAAQKMoAADQKAoAADSKAgAAjaIAAECjKAAA0CgKAAA0igIAAI2iAABAoygAANAoCgAA&#10;NIoCAACNogAAQKMoAADQKApAgZOV6DMRQsiYPFFZEgVgJBp/QsgcWbIIUABGoPEnhMyZpYoABWAg&#10;Gn9CyBJZoghQAAag8SeELJm5iwAFoCcaf0JIjcxZBCgAPdD4E0JqZq4iQAHIoPEnhKwhcxQBCsAR&#10;DGn8z1Oqf1kA9s65StSmRJm6CFAADkDjD2AptYoABSBA4w9gaTWKAAVgB40/gFqWLgIUgASNP4Da&#10;hhSB0jaIAnAYjT+AtehbBCgAE6DxB7A2fYoABaAQjT+AtZq7gW6+AETHjELjD2BpFIBMSkXH3A2N&#10;P4AaKACZlIqOmYbGH0AtFIBMSkXHTEPjD6AWCkAmpaJjpgFyfJGcoHhCgWdu+KnxAsUXl+P/7v/t&#10;bMWLd/zPAn1QADIpFR0zDXAQN+TPVHIX0UHxv3u8AhyEApBJqeiYaYCUL4iTFN/RR+fLmPhYfnoA&#10;dlEAMikVHTMN0PEdv7tzovNkivhiPFEBOhSATEpFx0wD+CIo6eoZGv9ZgFEAMikVHTMN2ua7/im7&#10;e/rGFyZPA6AAZFIqOmYatMv98rkLZO4wNtA2CkAmpaJjpkGb1tD4d/GgM9pEAcikVHTMNGiPG9wx&#10;jb/XALj/3sXD0zuPOxx35fiYXgPgtQDRv5sLRaBNFIBMSkXHTIO2DG38/c+ergyZz++i4GIQHe9I&#10;oQi0hwKQSanomGnQDjfiQxp/3+2XXiBDCwEDw22hAGRSKjpmGrTBJ3rf2T6+aKZsiF14+q4v8J/t&#10;Jwi0gQKQSanomGnQBt/NR7//btzPP0cD7Aut7/iA/zm0gQKQSanomGmwfb6bj3773fgJYe4Lom8R&#10;oCuoDRSATEpFx0yDbfMJ3qfrZ4nGv9Pn8/jCrX5xYnYUgExKRcdMg23r0/Xj/vkl+937FiW6graP&#10;ApBJqeiYabBdbtRzF4BTY/9+X3jRZ9kNA8LbRgHIpFR0zDTYrj5TMGtuzNbn83kNAraLApBJqeiY&#10;abBNPrFzJ7+7fmpfAH2mh/IUsF0UgExKRcdMg23yqtro906zhpW37n6KPlsaNozrp3pjNgIFIJNS&#10;0THTrJV/GDcO7ibw3HTfKTr+Qf2fHiD0/8d0wVhukHVNA6y5qaH+zXFJ6fXh37q7Nrrvq7tGun2b&#10;1mruBnru4xeLPlSaUtEx06yNfxCf1D6Bo897UNyXTVfBxfrM+19T4ezzFMA+QRfz9eFzPdew7cY3&#10;UWu8WaIAZFIqOmaaNZlii+Kag5pr4YHT6Lvp4u+4+om/I1fwW58S6t9riutjrpXeY1EAMikVHTPN&#10;GvhHyHUDDMmSi5rWKNeY+glrbdy4RZ+1iy/kVk19ffi7XMvTAAUgk1LRMdPU5ruRod09feIfvsb8&#10;9trc3xt9H2nW2CfsCzH6rGnW3Jc9F18fvmuPvo/SrOFGgAKQSanomGlq8pffZ0Xo2PjHb21cIDf7&#10;x9/3WuUautZmA819fTi1x1YoAJmUio6Zpqa57mzS+M9oSa7/f81jJL4jjT5zl9bGAXK/5VSp+WRF&#10;AcikVHTMNLXk+nynTEurSXPdaWueNpubveSLuRVLXh8+Z2qhAGRSKjpmmhrcLZP7Ybr4Edh3rW4c&#10;fKfif9f/fehU0Ra6gvr0/6/5e/DFGH3mNC2MA/h76Htu+zqa4vqo1b1GAcikVHTMNDXkHvW7+M49&#10;9wP55I/+3d20MD00N59+zf3/nVyfdwvrAXJPQl2mvD7cUNZAAcikVHTMNDX0uTPxRdBXn4VEtU7w&#10;JeUajn3oCss1WC0MBPcZGxtyffR5MnRqPF1RADIpFR0zzdL63N2MuVvvc6ez9bvH3AygfXgKyj0d&#10;+v/fsj6N9ZhC3uf6qHGDQAHIpFR0zDRLyw1u+elg7I+Se7LYhwawRO673Ye//xaKWIk5r49c91qN&#10;WVYUgExKRcdMszTfZUSfo0vJBZ67e9z6NMLcXd4+dJ/knhC3/hvWvD7cWC6NApBJqeiYaZaWW9I+&#10;pG9zV67xqHGCLynXeOxDF1huPGfrBSB3fZT8hmu8PigAmZSKjplmablumpJpiv4xo2N22XoBmLO4&#10;LiXXB74PM5lK1Lw+nKUbRApAJqWiY6ZZWu4HmfsE37Lc7JF92Bup9QLQ2vVBAcikVHTMNEubc573&#10;FubBl2ihC2jrW3vkinjJOE6uuPrpY2kUgExKRcdMs7TcQGXJNL/cDIqtNx5bGATOzQKqMVVxSbki&#10;Puf1UeMGiQKQSanomGmWlpuJMPYuxD9k7u6pZAbFPsh9tyWNx1JyjdTWf8NcEXeDNsZarw8KQCal&#10;omOmWVpuJoIz5kTMNX7OPgyClsjdPe9D49l6AXAff/T3TjNmJlTue3VqXB8UgExKRcdMU0NupoMz&#10;ZMDSJ27uh/b/X/3HnlmuuO7DFMotjGOU6nN9DGms3fe/1utj7gZ67uMXiz5UmlLRMdPUkHvM7ZK7&#10;2/OP538m9yM7W79ztNwAqr+ntdvCVNZSNa6PWt2DFIBMSkXHTFODv/Tos0TxwJRPTjdu/vcc/3c/&#10;0uZmFHXxSTDkiWJf9fleS6YRzs2fP3fBtlAA+nwPXaa6PmqdF3M30HMfv1j0odKUio6Zppa+dzlT&#10;ZB8GP6eS6z5YcxdKbpqiL+bqF+xC+vTZTxX/WbVQADIpFR0zTU25WQlTxA1iK42G5QrrmothrtHb&#10;hzGMKS1xffjPqHl9UAAyKRUdM01N/vJzP1BJfGzfVbYkNxNo7DTbJeT6/1t6kjNfH30GhMfGXUS1&#10;G0AKQCalomOmqc39lXMUgRYbf/MJHX0fadY4DuDPnTsPWuj/3+Xfao4i4GOu4TygAGRSKjpmmjXw&#10;j9B3wKpPfKw1D3bOLddgrPFOOtf94wu5+sVaydTXh7t91nJ9UAAyKRUdM82alA4M+8f2MVptKDq5&#10;79Hf09rkGrjW+v8jpQPD/t19jDVdHxSATEpFx0yzNr4z8R1q9FkPStfwt9jlE3G3WvQ9pVnTbKB9&#10;+7w1ucHKLZbbTXd9rPGpmAKQSanomGnWzHcrPnHT2RD+QR3fMfr/c8NQ/UdcoVw3kL/TtcgN/vr3&#10;5jf+dB4T6a6P7vdOrw9/r2u/PvxZd3/vNBSAQtEx02CbcrOBnDUMqva5+29t9k+JfSuUFIBMSkXH&#10;TINt8okd/d5pfHHU5M+YPt1F8WdseUB/6ygAmZSKjpkG2+Xugeg3T+N/ppY+g5oM/m4bBSCTUtEx&#10;02C7fHJHv/luagye+64+d3E67iLCdlEAMikVHTMNtq3PjBEPIC55IfjPynX9ONz9bx8FIJNS0THT&#10;YNt8gudmBDmeNbIEf57crB/HF271ixOzowBkUio6ZhpsX5+ZNs4SU0P7zmH3+AC2jwKQSanomGnQ&#10;hj533Y6LwBwXhY/Zt/Gn66cdFIBMSkXHTIM2+ETv0xXk+KKZcvDVxxryZ7Oiux0UgExKRcdMg3b0&#10;7QrqUroAyxeXu3JyF2EatnxoCwUgk1LRMdOgLUOLgOO1AkMWY/micvHoe9ffhX7/9lAAMikVHTMN&#10;2jOmCDjum3fD7n/fMV9A7rLxthJuwN3PP+SOvwvbPbSJApBJqeiYadCmPqtwl0rN1cioiwKQSano&#10;mGnQrjUUARr/tlEAMikVHTMN2ubum6F99VPEFyYDvqAAZFIqOmYawIa+ZKQkXmvADp8wCkAmpaJj&#10;pgE6HtjNXTAl8bGZ6YMUBSCTUtEx0wC73EhP2S3kY3mWD3f92EUByKRUdMw0wEH8RDC2a8gXnrt6&#10;PMZQ/SLDalEAMikVHTMN0Ifn+fsu3o267+jTC8v/3f+b/z/P6uE9zeiLApBJqeiYaQCgFgpAJqWi&#10;Y6bxXRsA1EAByKRUdMzdUAQA1EAByKRUdMwoFAEAS6MAZFLKg3LRcaNQBAAsxY0vBSCTKVAEAKyJ&#10;G94+b6mjAEyEIgBgDfo2/g4FYEIUAQA1DWn8HQrAxCgCAGoY2vi7rSpFAQhQBAAsqUbjbxSAA1AE&#10;ACyhVuNvFIAjoAgAmFPNxt8oABlDigAhhMyVqRt/owD0QBEghNTMHI2/UQB6oggQQmpkrsbfKAAD&#10;UAQIIUtmzsbfKAADUQQIIUtk7sbfKAAjUAQIIXNmicbfKAAjUQQIIXNkqcbfKAAFKAKEkCmzZONv&#10;FAAAaBQFAAAaRQEAgEZRAACgURQAAGgUBQAAGkUBAIBGUQAAoFEUAABoFAUAABpFAQCARlEAAKBR&#10;FAAAaBQFAAAaRQEAgEZRAACgUXtfAAghhMwTCgAhhDQaCgAhhDQaCgAhhDQaCgAhhDQaCgAhhDQa&#10;CgAhhDQaCgAhhDSa6gUAAAAAAAAAAAAAAAAAAAAAAAAAAAAAAAAAAAAAAAAAAAAAAAAAAAAAAAAA&#10;AAAAAAAAAAAAAAAAAAAAAAAAAAAAAAAAAAAAAAAAAAAAAAAAAAAAAAAAAAAAAAAAAAAAAAAAAAAA&#10;AAAAAAAAAAAAAAAAAAAAAAAAAAAAAAAAAAAAAAAAAAAAAAAAAAAAAAAAAHDo0P8CcbYQPnqUogUA&#10;AAAASUVORK5CYIJQSwMECgAAAAAAAAAhAHiTt7EuBwAALgcAABQAAABkcnMvbWVkaWEvaW1hZ2U0&#10;LnN2Zzxzdmcgdmlld0JveD0iMCAwIDk2IDk2IiB4bWxucz0iaHR0cDovL3d3dy53My5vcmcvMjAw&#10;MC9zdmciIHhtbG5zOnhsaW5rPSJodHRwOi8vd3d3LnczLm9yZy8xOTk5L3hsaW5rIiBpZD0iSWNv&#10;bnNfTW9uZXlfTSIgb3ZlcmZsb3c9ImhpZGRlbiI+PGcgaWQ9Ikljb25zIj48cGF0aCBkPSJNODAu&#10;NTIyIDI4Ljk3NyA4Mi4xIDM3IDg0LjEzOCAzNyA4Mi4xIDI2LjYyNSAzMCAzNi45ODJDMjkuOTQ1&#10;IDM2Ljk5MyAyOS45NDYgMzcuMDAxIDMwIDM3LjAwMUw0MC4xNjEgMzcuMDAxWiIvPjxwYXRoIGQ9&#10;Ik02OC42NTUgMTguMTA3IDcxLjY2OCAyNS42NCA3My42NjggMjUuMjQgNjkuNzY4IDE1LjQ5IDE3&#10;LjIwOCAzNi45ODJDMTcuMTgyIDM2Ljk5MyAxNy4xODQgMzcuMDAxIDE3LjIwOCAzNy4wMDFMMjIu&#10;NDQyIDM3LjAwMVoiLz48cGF0aCBkPSJNOTIuMDEyIDQwIDQgNDAgNCA4MCA5Mi4wMTIgODBaTTkw&#10;LjAxMiA3OCA2IDc4IDYgNDIgOTAuMDEyIDQyWiIvPjxwYXRoIGQ9Ik00OC4wMDYgNjlDNTEuOTgz&#10;IDY5IDU1LjIwNiA2NC45NzEgNTUuMjA2IDYwIDU1LjIwNiA1NS4wMjkgNTEuOTgyIDUxIDQ4LjAw&#10;NiA1MSA0NC4wMyA1MSA0MC44MDYgNTUuMDI5IDQwLjgwNiA2MCA0MC44MDYgNjQuOTcxIDQ0LjAy&#10;OSA2OSA0OC4wMDYgNjlaTTQ4LjAwNiA1M0M1MC44NzQgNTMgNTMuMjA2IDU2LjE0IDUzLjIwNiA2&#10;MCA1My4yMDYgNjMuODYgNTAuODczIDY3IDQ4LjAwNiA2NyA0NS4xMzkgNjcgNDIuODA2IDYzLjg2&#10;IDQyLjgwNiA2MCA0Mi44MDYgNTYuMTQgNDUuMTM5IDUzIDQ4LjAwNiA1M1oiLz48cGF0aCBkPSJN&#10;MjEuOTE4IDYzLjg1OUMyNC4wNTQ3IDY0LjQ1MTggMjYuMjY3NCA2My4yMDAyIDI2Ljg2MDIgNjEu&#10;MDYzNSAyNy4wNTUxIDYwLjM2MDkgMjcuMDU1MSA1OS42MTg1IDI2Ljg2IDU4LjkxNiAyNi40OTIz&#10;IDU3LjU2NzYgMjUuNDM5MiA1Ni41MTQxIDI0LjA5MSA1Ni4xNDYgMjEuOTU0NyA1NS41NTE3IDE5&#10;Ljc0MTEgNTYuODAxNyAxOS4xNDY4IDU4LjkzOCAxOC45NTA4IDU5LjY0MjMgMTguOTUwOSA2MC4z&#10;ODY3IDE5LjE0NyA2MS4wOTEgMTkuNTE1MyA2Mi40MzkzIDIwLjU2OTMgNjMuNDkyMiAyMS45MTgg&#10;NjMuODU5Wk0yMyA1OEMyNC4xMDQ2IDU4IDI1IDU4Ljg5NTQgMjUgNjAgMjUgNjEuMTA0NiAyNC4x&#10;MDQ2IDYyIDIzIDYyIDIxLjg5NTQgNjIgMjEgNjEuMTA0NiAyMSA2MCAyMSA1OC44OTU0IDIxLjg5&#10;NTQgNTggMjMgNThaIi8+PHBhdGggZD0iTTczLjgyNiA2My45MjFDNzUuNzIzMSA2My40Nzg5IDc3&#10;LjA1MTQgNjEuNzY4NSA3Ny4wMSA1OS44MjFMNzcuMDEgNTkuODIxQzc3LjAzNiA1OC41MDAyIDc2&#10;LjM0OCA1Ny4yNjc5IDc1LjIxIDU2LjU5NyA3My4zMTM1IDU1LjQxMDEgNzAuODEzOSA1NS45ODUz&#10;IDY5LjYyNjkgNTcuODgxOCA2OS4yMjk4IDU4LjUxNjMgNjkuMDE2MyA1OS4yNDg1IDY5LjAxIDU5&#10;Ljk5NyA2OS4wMTAzIDYyLjIxIDcwLjgwNDUgNjQuMDAzOCA3My4wMTc1IDY0LjAwMzUgNzMuMjg5&#10;MSA2NC4wMDM1IDczLjU2IDYzLjk3NTggNzMuODI2IDYzLjkyMVpNNzMuMDEgNThDNzQuMTE0NiA1&#10;OCA3NS4wMSA1OC44OTU0IDc1LjAxIDYwIDc1LjAxIDYxLjEwNDYgNzQuMTE0NiA2MiA3My4wMSA2&#10;MiA3MS45MDU0IDYyIDcxLjAxIDYxLjEwNDYgNzEuMDEgNjAgNzEuMDEgNTguODk1NCA3MS45MDU0&#10;IDU4IDczLjAxIDU4WiIvPjxwYXRoIGQ9Ik04My4wMTEgNzQgODYuMDExIDcxIDg2LjAxMSA0OSA4&#10;My4wMTEgNDYgMTQgNDYgMTAgNTAgMTAgNzAgMTQgNzRaTTEyIDUwLjgzIDE0LjgzIDQ4IDgyLjE4&#10;MyA0OCA4NC4wMTEgNDkuODI4IDg0LjAxMSA3MC4xNzQgODIuMTgzIDcyIDE0LjgzIDcyIDEyIDY5&#10;LjE3NFoiLz48L2c+PC9zdmc+UEsDBAoAAAAAAAAAIQB9nTXxrRcAAK0XAAAUAAAAZHJzL21lZGlh&#10;L2ltYWdlNS5wbmeJUE5HDQoaCgAAAA1JSERSAAABgAAAAYAIBgAAAKTHtb8AAAABc1JHQgCuzhzp&#10;AAAABGdBTUEAALGPC/xhBQAAAAlwSFlzAAA7DgAAOw4BzLahgwAAF0JJREFUeF7t3YGRY9ltheEN&#10;QSE4BIegEByCQ3AIzsAhKASF4BAcgkNQCHLDWlYdzR52E7wgATz+X9WpUml7eu6g7wOaj+TlbwAA&#10;AAAAAAAAAAAAAAAAAAAAAAAAAAAAAAAAAAAAAAAAAAAAAAAAAAAAAAAAAAAAAAAAAAAAAAAAAAAA&#10;AAAAAAAAAAAAAAAAAAAAAAAAAAAAAAAAAAAAAAAAAAAAAAAAAAAAAAAAAAAAAAAAAAAAAABwWf/6&#10;ewAAHyQa/99+D0MAAD7Erfn/XfLnrwAALiwa/a/NnyEAABf3XfO/5d++AgC4kH//yk/N/5b4WgDA&#10;BfzHVx5t/rfEnwEALBaN3DX4R8IQAIClTpr/Lf/5FQDAItG4XUN/JgwBAFjiv77iGvlJ/vIVAMBQ&#10;f/pKNGrXwF3+5/e4/+by318BAAzzTPP/l6/En2MIAMBS0cT/+hXXsF2i4cefuYn/HY3dfa0LQwAA&#10;Bsg2/2je2vxVZgjEEAEANKls/jfZIfDT9wMAFMs2/3h+4NFmnX0ugSEAAG8ST95mnriNl4Vmm3Rm&#10;CPzvV2JNAIAXirP8o+G6RuzyTPO/ybyfIM4a4oNlAOBFnmn+pzLvKGYIAMALuE/x+i4Vzf+GIQAA&#10;TbLN/xVn92QPluPTxQDg0COf4qV55Ye5xFrc33kvDAEAeFKm+cfXveOTvLJDgI+YBICkzEc4xte9&#10;s9FmhwAfMQkAD4r77VOb/008L+HWcy98uhgA/CDzZGtX87/JPjnNEACAOzY1/5sJr1ACgNU2v9Y+&#10;joFgCADAEzJHLkw9dyeOm8icTxRnDQHAx4qm+cyneE2VHQJ8sAyAj3S15n/DEACAb0STPPkIx+li&#10;rZkPlmEIAPgI2eYfzXFT81eZIRBDDgAu65Oa/012CGz/9wLAH0RjyzTDeH7gKs0w+1wHQwDAZcST&#10;t5knRk8+xWuqzBDgIyYBXEK8YetdH+E4Xeb9DtPe7AYAKc80/6vj08UAXF40rszxCJ/Q/G8YAgAu&#10;K9v8u87GiXV2NdfMwXcRPl0MwHiZT/GKdH1Yym1Idf6Gnf1gGYYAgLHieOZHm398XXfz1/V0Ndfs&#10;EJhwBDYA/JPJH+GovnuEsmUI8BGTAMaI+9kbmv8jj1C6mmt2CPDpYgDabfkUr8yQmnRr6rswBAC0&#10;uWLzv6WruWaHAJ8uBuDttryWPTOkfk1Xc41jIBgCAEbKHGnQea7NSfO/pau5xnEYmfOT4qwhAHiZ&#10;aEpbPsUr8wjlp3Q11+wQiNNWAaDcpuafWeej6WquDAEAraIJbfgIx2eG1IbmyhAA0CLb/KP5dDX/&#10;7JCKRyibmmv83W5NLvFvAoCnXbn56zrjf29prtl1dvw8ACyXbYpx66Wj2cTfWTWktjTX7G2urnUC&#10;WChujWz4FK/K5n9z8kjinTJDgI+YBPCQeMPWhuYfDS0asFuTS+YRSqa5dr7JLfN+jM51Aljgmebf&#10;4R1DaktzZQgAOBaNIXP8wKbm/6wtzXXLsRwABso2/67jETqGVLa5dn2mQPbYi651AhgkGkGmqW45&#10;KrlySG1prtnPFGAIAB/skQ9IuSW+rvPDUjLN/xVHOWeba9fR11vWCaBRNMkNzT/+3inrzDbXzoHp&#10;1nMvXesE0CDb/Dd8kMurm/9Ntrm+4tHII7asE8AbxYXuGoDLpub/znXG8xFuHffS1Vy3rBPAG2xq&#10;/m5NLl3rvOorp7rWCeCFsi9njMbRYcuQCtnm2vXeiXjXNEMA+FCZNzR1nhuz5Y1XKnskRZxH1CHe&#10;CZ09OgPAYnHRZ0+O7Gj+2XV2Dikn21y3DIGudQI4dNXm37XOnzAEAIwQF/mGY423rPNR2eYaX9sh&#10;u06GALDElqa6ZZ3PiIbp/g0unf+u7DoBDJZtqtEANjT/rnWeuOoQ2PZzAD5CXJiZiznuu3dczNl1&#10;bmz+N1ue2M4+B8MQAAaJxvHqD0ipkF1n15CqlGmunS9t3TKsAIhoGBua/5Z1vsKW9zdsfB8G8LGe&#10;aaodtqzzlba8E5shACwQF15cgO7CdOls/hvW+Q6ZIRCJEz07bBlWwEfKNtWus122rPOd4uwi92+/&#10;l64hkDmTKdK1TuCjxIWWaaqdH0qyYZ0dojauBvey5YNlGALAC8Vvj4821fi6rsYRf++GdXa66hDo&#10;PJ0VuKx4SL6hqWbX+ckNI9tco7Ydtgwr4JK2NFWaf96W50m2DCvgUuJCcheYS3fzd2tyofn/s01P&#10;6rv13AtDADiwpalmXzZI8/+jZ94l3YFXdgFvkG2qcWF24I1DdeKdz3HWjqudS5yT1CGGFUMAeJFM&#10;U43fGjvOZYlmxfkx9TYNgcw6ux6xAGtkm2pcgBuaf9c6t9oyBLasExhvU/O/6ge5TBMN09XUJerc&#10;gSEAHNrSVGn+75cdAl37giEAPGFLU82uMy7yjnVeUfa5lq66b3jEAoyxpanG35m5uOPfRPOvlRkC&#10;na+2yg4B9gk+UrapRgPouFjieYbsWf5c1K+x5SW32eey2C/4KFuaajQQmv8sW94fkr1txavE8BG2&#10;NNVn1on3yAyBSJzj02HLIxbgLbY01Vhn5p2eNP/3ixM33c/iXhgCQKMtTTUaRWadvM2/T/aEzi1n&#10;RTEEcCnZ5t/VVLPNn3Pf+2WHQOfnRLj13EvXIxag1JamGn/vo+uMr6P5z5EdAl3HNGfXyRDAalua&#10;ajSEzDo5znmeeJTpfl73smUIsNewUrap0vxxatOtRreee+HRJlbZ0lRjnW5NLjT/HTa92MCt5166&#10;HrEAKVuaavaVGTT/PeJNVRsOZ9ty2wp4yJbmn3ltdrxvIS5U7BJvHtwyBDKPWHjZMUbK/kbd8QqH&#10;aArZc1p4i/5eDAHgDTace0Lz/0zxc8+e0Nkhe9sq9jLQaktTjXXyQS6fLTsEOn7+8XdmhkDXIxaA&#10;5o91NuwDhgDG29JUs+uMi6ljnXif7O3KjhcAMAQw1qbmn7mIojHQ/D/DlhM6s7etgJfKNv+u36jj&#10;VlP22Gma/2e56hBgH+MlYmNlNmPXb9RxodL88YjsS5e7hkD2uTb2M0pt+Y36meaPz5Z582Kk64TO&#10;Dc9d4IK2/EYd68y8mYbmj5stJ3TGnnXrcel8xIKL2PIbdVzAmebPOynxq+wQ6DqhkyGAt9jyG3Wm&#10;+cfXcbQu7tkyBLY8d4Glss2/6zfquABp/qgUe9/tn3vpOqFzy3MXWCZ7O6WrqcYFkGn+HOeMR235&#10;BSj2tFvPvTAE8K0tv1FvOXYae20ZAtnbVlwLsLK/UdP8cXXZlz/HmyQ7bHnuAkNtuZ2SffKLh7w4&#10;FS9pzhwp0nUuT3YIxDUPrPmNOvPyt/itrePkUVzTliGw5QlsDLGh+cfFl30rPM0f1TYNgUcfzUe6&#10;nrtAsw23U2j+mGbD4WwMAXwre65IR1ONC2fDsdP4PBuGQFyzmUcs0RNwcVt+o6b5Y7otv0RlhkDX&#10;bSu8wVWbf2xamj86ZK6nuCUTt2bejSGAdFPt+o06u1njAqT5o9OGw9kYAh9sS/OPRxvZk0dp/pgg&#10;+4KKjiEQss9dYLls8++6nRIXBM0fm2WGQKTrTYrZIcB1tlT84DIP+2JQbGn+wERxxILbs/fSNQSy&#10;zwUyBJbZcjslmj+vV8aVZI9k6DqXJ/sqpq7bVkjacjslLpRM8+dt69hiyxCIa9+tx6XzuQs8aMvt&#10;lEzzj6/j9EJskx0CXb/gMAQuIn4wmd+ou5p/NHOaPz5BXJNuX99L1y3OLa9iwh3Z5t+10eK3nEzz&#10;5yx/bLfl2swMgUg8wsEAW+6lbzh5FHiFeFFG5hqNJ2g7xDXn1nMvDIFmW26n0Pzx6bIvy+56N272&#10;uQuu1SbZ2yldzT97f5HfKnBVVx0CPE/3ZlvupWdfa9xx+BzwTlcdAl23lj/Ohtspscmz7zak+eOT&#10;ZI9k6JB9FRND4MVo/sB1bDiXZ8urmC5vw7302KAbTh4FpthwvTAEmm24l55t/vHbD80fyF3f0Yij&#10;Ib9b9JQYQG5NLvFvwqFokBtup9D8gTMbjmSIazYzBLqewL6ETc0/+5sBzR/4I4YA/l8UecO9wRg4&#10;G04eBbbY8lwfQ+BFtjT/+O2D5g/Uy7zaL9L15slo7G49LtGn8INs8++6l559VUDXyaPAVtk3YnW9&#10;2TM7BPgl8I4oTOZhVQyKDc2fl4QBz8kOga4jGbLPVTIEfrHlXnpsyEzz552BwJnsEOi65jJDIHpd&#10;xxPYI225lx4PMR9t/vF1HBAF1Ige4a6ze+kaAtGb3Hpcokd8/BB4pvl3iA1F8wf6RK949BqMdN16&#10;ZQg8KPsD3dL8u56MAq5uS8/IvpT144ZA9l561zSP5u/W40LzB14veyRD12vwM0MgEj3xI2x5IpXm&#10;D8yUfcVg1xCIW8FuPfdy+SEQBXm0+cfXdd1Lzz6E+5jpDQyxZQhEb3DruZfLPn+45YnUzMu5Ih3n&#10;DwH4xxBw1+S9xMDowBD4kn0C592/Vcdmyjb/CIA+7pr8Lh1vxMr0vvi6y95OnjoEYkNkjqDQAOjj&#10;rsmf8s4hQPP/xbQhcNL8IwD6uGvykcT7j159+5bmf8eUIXDa/CMA+rhr8tFED4pe9Ao0/x90D4GK&#10;5h8B0Mddk5m8YgjQ/B/UNQSi+WdeQvZdAPRx12Q2lUOA5p/07iGQPXn0pwDo467JZ3PaW2j+T3rX&#10;EIi/J3v4nPv/NQD6uGtSE03W/f/3ctJbaP4HXj0Est//dpCU+28aAH3cNakJ0Svcf7uX7BuxaP5F&#10;XjUEst9XD59z/10DoI+7JjU3rxoCNP9i1UMg/nvm+/16+Jz7Gg2APu6a1KjoLe5r7uWngyhp/i9S&#10;NQSi4JkfkJv67ms1APq4a1Lzq2xvuXcUPc3/xU6HQNXhc+7rNQD6uGtS45wOAZr/mzw7BLLN/7sf&#10;kPszGgB93DWpuSf7cvA4KDLQ/N8sOwQyJ3o+8gNyf04DoI+7JjXfyb4hND5TgObfIDsEHsmjPyD3&#10;ZzUA+rhrUvOTylMBbqH5v0DlEIjvE9/vEe7PawD0cdek5hGVQ4Dm/0IVQyB7DKz7HhoAfdw1qcmI&#10;Wzzuezwamv8bnAyBmPLZM8Dd99EA6OOuSU3Ws0OA5v9GzwyBZ5p/cN9LA6CPuyY1z8h+NCzNv0Fm&#10;CETzj/t8z3DfTwOgj7smNc96dAjQ/Bs9MgTiId2zzT+476kB0Mddk5oTP50GTPMf4LshcNr8g/u+&#10;GgB93DWpORXvAnbfl+Y/iBsC8RDutPkH/Z4uAPq4a1JT4dchQPMfSIdAPHSraP5Bf/AuAPq4a1JT&#10;Jc4Ki+9H8x8shsC90/ue9euG+jUA+rhrUlMpzhqj+X8Yt6k0APq4a1IDHHGbSgOgj7smNcARt6k0&#10;qBX3WK8c1HLXpAY44jaVBrVcja8U1HI11gBH3KbSoJar8ZWCWq7GGuCI21Qa1HI1vlJQy9VYAxxx&#10;m0qDWq7GVwpquRprgCNuU2lQy9X4SkEtV2MNcMRtKg1quRpfKajlaqwBjrhNpUEtV+MrBbVcjTXA&#10;EbepNKjlaqyJM54mx61Zg1quxhrgiNtUGtRyNdZM59asQS1XYw1wxG0qDWq5Gmumc2vWoJarsQY4&#10;4jaVBrVcjTXTuTVrUMvVWAMccZtKg1quxprp3Jo1qOVqrAGOuE2lQS1XY810bs0a1HI11gBH3KbS&#10;oJarsWY6t2YNarkaa4AjblNpUMvVWDOdW7MGtVyNNcARt6k0qOVqrJnOrVmDWq7GGuCI21Qa1HI1&#10;1kzn1qxBLVdjDXDEbSoNarkaa6Zza9aglquxBjjiNpUGtVyNNdO5NWtQy9VYAxxxm0qDWq7Gmunc&#10;mjWo5WqsAY64TaVBLVdjzXRuzRrUcjXWAEfcptKglquxZjq3Zg1quRprgCNuU2lQy9VYM51bswa1&#10;XI01wBG3qTSo5Wqsmc6tWYNarsYa4IjbVBrUcjXWTOfWrEEtV2MNcMRtKg1quRprpnNr1qCWq7EG&#10;OOI2lQa1XI0107k1a1DL1VgDHHGbSoNarsaa6dyaNajlaqwBjrhNpUEtV2PNdG7NGtRyNdYAR9ym&#10;0qCWq7FmOrdmDWq5GmuAI25TaVDL1VgznVuzBrVcjTXAEbepNKjlaqyZzq1Zg1quxhrgiNtUGtRy&#10;NdZM59asQS1XYw1wxG0qDWq5Gmumc2vWoJarsQY44jaVBrVcjTXTuTVrUMvVWAMccZtKg1quxprp&#10;3Jo1qOVqrAGOuE2lQS1XY810bs0a1HI11gBH3KbSoJarsWY6t2YNarkaa4AjblNpUMvVWDOdW7MG&#10;tVyNNcARt6k0qOVqrJnOrVmDWq7GGuCI21Qa1HI11kzn1qxBLVdjDXDEbSoNarkaa6Zza9aglqux&#10;BjjiNpUGtVyNNdO5NWtQy9VYAxxxm0qDWq7GmuncmjWo5WqsAY64TaVBLVdjzXRuzRrUcjXWAEfc&#10;ptKglquxZjq3Zg1quRprgCNuU2lQy9VYM51bswa1XI01wBG3qTSo5Wqsmc6tWYNarsYa4IjbVBrU&#10;cjXWTOfWrEEtV2MNcMRtKg1quRprpnNr1qCWq7EGOOI2lQa1XI0107k1a1DL1VgDHHGbSoNarsaa&#10;6dyaNajlaqwBjrhNpUEtV2PNdG7NGtRyNdYAR9ym0qCWq7FmOrdmDWq5GmuAI25TaVDL1VgznVuz&#10;BrVcjTXAEbepNKjlaqyZzq1Zg1quxhrgiNtUGtRyNdZM59asQS1XYw1wxG0qDWq5Gmumc2vWoJar&#10;sQY44jaVBrVcjTXTuTVrUMvVWAMccZtKg1quxprp3Jo1qOVqrAGOuE2lQS1XY810bs0a1HI11gBH&#10;3KbSoJarsWY6t2YNarkaa4AjblNpUMvVWDOdW7MGtVyNNcARt6k0qOVqrJnOrVmDWq7GGuCI21Qa&#10;1HI11kzn1qxBLVdjDXDEbSoNarkaa6Zza9aglquxBjjiNpUGtVyNNdO5NWtQy9VYAxxxm0qDWq7G&#10;muncmjWo5WqsAY64TaVBLVdjzXRuzRrUcjXWAEfcptKglquxZjq3Zg1quRprgCNuU2lQy9VYM51b&#10;swa1XI01wBG3qTSo5Wqsmc6tWYNarsYa4IjbVBrUcjXWTOfWrEEtV2MNcMRtKg1quRprpnNr1qCW&#10;q7EGOOI2lQa1XI0107k1a1DL1VgDHHGbSoNarsaa6dyaNajlaqwBjrhNpUEtV2PNdG7NGtRyNdYA&#10;R9ym0qCWq7FmOrdmDWq5GmuAI25TaVDL1VgznVuzBrVcjTXAEbepNKjlaqyZzq1Zg1quxhrgiNtU&#10;GtRyNdZM59asQS1XYw1wxG0qDWq5Gmumc2vWoJarsQY44jaVBrVcjTXTuTVrUMvVWAMccZtKg1qu&#10;xprp3Jo1qOVqrAGOuE2lQS1XY810bs0a1HI11gBH3KbSoJarsWY6t2YNarkaa4AjblNpUMvVWDOd&#10;W7MGtVyNNcARt6k0qOVqrJnOrVmDWq7GGuCI21Qa1HI11kzn1qxBLVdjDXDEbSoNarkaa6Zza9ag&#10;lquxBjjiNpUGtVyNNdO5NWtQy9VYAxxxm0qDWq7GmuncmjWo5WqsAY64TaVBLVdjzXRuzRrUcjXW&#10;AEfcptKglquxZjq3Zg1quRprgCNuU2lQy9VYM51bswa1XI01wBG3qTSo5Wqsmc6tWYNarsYa4Ijb&#10;VBrUcjXWTOfWrEEtV2MNcMRtKg1quRprpnNr1qCWq7EGOOI2leZPpDSuxprp3Jo1qOVqrAGOuE1F&#10;+jKdWzPpC3DEbSrSl+ncmklfgCNuU5G+TOfWTPoCHHGbivRlOrdm0hfgiNtUpC/TuTWTvgBH3KYi&#10;fZnOrZn0BTjiNhXpy3RuzaQvwJG/kVGZzjUh0hcAAAAAAAAAAAAAAAAAAAAAAAAAAAAAAAAAAAAA&#10;AAAAAAAAAAAAAAAAAAAAAAAAAAAAAAAAAAAAAAAAAAAAAAAAAAAAAAAAAAAAAAAAAAAAAAAAAAAA&#10;AAAAAPAWv/32f/S3/LAsT/91AAAAAElFTkSuQmCCUEsDBAoAAAAAAAAAIQDj/xNu0QEAANEBAAAU&#10;AAAAZHJzL21lZGlhL2ltYWdlNi5zdmc8c3ZnIHZpZXdCb3g9IjAgMCA5NiA5NiIgeG1sbnM9Imh0&#10;dHA6Ly93d3cudzMub3JnLzIwMDAvc3ZnIiB4bWxuczp4bGluaz0iaHR0cDovL3d3dy53My5vcmcv&#10;MTk5OS94bGluayIgaWQ9Ikljb25zX0hvbWVfTSIgb3ZlcmZsb3c9ImhpZGRlbiI+PGcgaWQ9Iklj&#10;b25zIj48cGF0aCBkPSJNNi41NjcgNTEuOTU4IDEzLjA1NiA1OC40NDYgMTggNTMuNzY0IDE4IDg1&#10;Ljk3NiA0MyA4NS45ODYgNDMgNjEuMDE3IDUzIDYxLjAxNyA1MyA4NS45OSA3OCA4NiA3OCA1My43&#10;MjIgODIuOTY5IDU4LjQyMiA4OS40MzMgNTEuOTU5IDQ4IDEyLjZaTTc2IDg0IDU1IDgzLjk5MSA1&#10;NSA1OS4wMTcgNDEgNTkuMDE3IDQxIDgzLjk4NSAyMCA4My45NzcgMjAgNTEuODcgNDggMjUuMzU0&#10;IDc2IDUxLjgzMVpNMTMuMDk0IDU1LjY1NiA5LjQzMyA1MiA0OCAxNS4zNTYgODYuNTY3IDUyIDgy&#10;LjkzIDU1LjYzMiA0OCAyMi42WiIvPjwvZz48L3N2Zz5QSwMECgAAAAAAAAAhACqKBo8IGQAACBkA&#10;ABQAAABkcnMvbWVkaWEvaW1hZ2U3LnBuZ4lQTkcNChoKAAAADUlIRFIAAAGAAAABgAgGAAAApMe1&#10;vwAAAAFzUkdCAK7OHOkAAAAEZ0FNQQAAsY8L/GEFAAAACXBIWXMAADsOAAA7DgHMtqGDAAAYnUlE&#10;QVR4Xu3djbHsuHEG0A1BITgEh6AQHIJDcAjKwCEoBIXgEByCQ1AI9v38hBJ3FjMAOSAJkudUdUm7&#10;e39mOGQ30AB5fwMAAAAAAAAAAAAAAAAAAAAAAAAAAAAAAAAAAAAAAAAAAAAAAAAAAAAAAAAAAAAA&#10;AAAAAAAAAAAAAAAAAAAAAAAAAAAAAAAAAAAAAAAAAAAAAAAAAAAAAAAAAAAAAAAAAAAAAADY7k8/&#10;8eef+Pef+Jf8CwDuL0n/7z/xv4v4608oBAA39q8/8Zr8l/G3n8jMAICbyUi/lvhf479+IjMFAG4i&#10;I/xawn8X//0TCgHADWRkX0v0rVAIAC7uP3+iluB7I+sH+RkAXEy2f9YS+5ZIIcjPA+Ai/ucnagl9&#10;a6QQ2EIKcAF/+YlaIv82FAKAyY1sA9UiO40UAoBJjW4D1cK9BAATSmKuJe09whZSgIm02kBJ2v/x&#10;EyNnCk8rBGmD5bEa//YTed85nomslSRyV3ZmSYkcmxzrbLMtkX/Ovy9fk9ZaIt+XyFpOfm5+h5Yb&#10;sErrsRAlqYwuBPlZ+Zl3UZ6sWpJ7kvan5y3tGTm2pUikQKT4KA7AH7TaQK9JOl8/shAkkjCvYqZE&#10;vyVSGPK68znmoYDAg7XaQEluNRlVJvnVvmdrJDHNNlItCT8j6dHvd5YoRSHvE3iY3jZQTZJG6/vX&#10;xtmFIEk/I/z03K80uh8VKQgpeAoCPEBG87VEUCIJuSXthNGFIInoiELwhFH+N5HPIQXROgLc1Ke+&#10;/rs2UM1ehSBFaqQk/fzMp47yt0YpBjl+wE1klF+74EusHf3l60cXgozOs3j5jYz0814l/e8jxeDb&#10;zwOYQEbutYu8RJL5Vhkx1n7m1lhbCMpo/4z2TgpNfm+SZY5hik8ixySR95GilMhnkMKZ11si/5x/&#10;X74m7yOR70vLKlHuEaj9/qNCMYCLG9UGemd0Icjr/ZR0jhztLxN9WUBN4j6jVZKiUYpE3v/RxSG/&#10;c+2METhZLtzaBV0iSWWEFIK97iVIwk3y3XO0n2SfRJ/fmfdyVqJfK0m5zByOKApmBXAhSWK1C7nE&#10;N22gmj0KwV6j/RSUJM6rJPteKQr5HJKsa+97ROQzzrEDJrd3G6gmM4vRheDbyHvNKLkk/afI7CkF&#10;Ya8ZgvYQTCwXf+3CLbHnlD6F4MzFzCT9JKgkwTuN8r+RzyTHZPTMKrNJhQAm02oDpVWwtyTg0VtI&#10;30US29NG+VulGIz+XBQCmMynBdQkzKNGx0nKexSC0t5JQjPS32Z0MVAIYBJp89Qu0hJH7+wYVQjK&#10;aF+iGSvnw6jWnUIAJ5uhDVSTxLClECQ5ZW3DaH9fI2dsZVsvcILWhXz2KK21WJ1I4s96AsfL5zNi&#10;Z1d+DnCw9HhrF2SJWS7MWiFI4reoO4cRawVZk8rPAQ6SdsmnrX+5KGeSQjBz4s/xzGtLIkukb57X&#10;XCJrE2l75H8T+Xf5mnxtZjGJfH9mXldsZY1oD+X7rQ/AQWZvA80miTkJO8k76yQpkmmDfCqk30bZ&#10;0ZTPKoUjhWLmz2VEIbA+AAdIMqtdgCWS6J5oOZpP0k0C3jPJb40UnxSivMbMJmZaD/m2EKS45mcA&#10;Ozrj0RCzSaJJsUvCSuKZMdmviXymeS8pCme3k74tBCluwE4y3a5deCXu3gZKgrl6wm9FZjD5nM+c&#10;IaQQbN01ZDYAO0mCr110Je48AssIufae7x6lbXRGUs1Mq/aaesJsAHbw1DZQRsa19/ykyOdb2kVH&#10;2toWymzA5gQY6KltoLu3ftZGjkfOhaM+78xAktBrr6UVT92gAMNlobB2kZXIaO2OvlmcTLJM8ko7&#10;JT8niTMtiiSm5f7+JLlEkmqOcyL/P/8tX5PI1+d7E/lZmZkktvbMR0Te11GzgvyeLcU4xxwY4Ilt&#10;oCTi2vtdRt77cqtlkvnRO2vyOlMoyk6lo1tXR8wKcky3FGQtIRggya12gZVIAlrKCDYXbEmORyfF&#10;UfI+lu8zCSUJryT7mS0LQ17z3oUhP3/vWUHrPKxFivSZO5zg8pLAaxdXiST7yNcl6b/+91yEVx6J&#10;JfHcJYmkKKQob+2v98SePfh351gr8p6BjT5ddCXBf2oVZYTIXJJMU9xSwPMZ1j63rbF3wk2Rqf3e&#10;T+EchI1a0++eBHLVVtBTZJaTxDqqXbT3571lp5B1AdggF3PtgloTs/fN+b1vi8FRbbOscdR+/7vI&#10;YMW5CCtt2YlRIhedGcA1JVmuTbKJ180Be1rbEsr5aHEYVsgFXbuYemLPhUGOk3OgZ1aQ9aCjC34K&#10;1dr7I44sUnB5WxYL7cC4n/TR87nWEm7OkbMSa4rO2raVwQl0yAhrTQHI1+69N5zzJdmnGGSn2BE3&#10;hvXI66mdk+/CIAU+2JL8Ta85U3r8tXPzXaR4AS9ae/xfw1Y7ZqEIwBfSU12z11ryZzZrZ6+KAPxI&#10;8l9z232+1lZPZpRByZqBjDUBHm9N8s+oSfJnZmtns3YH8VhrdlGYMnMla7aJKgI8zprH7kr+XNGa&#10;ImArM4+xZsFM24crW1MEbGnm9tb0SCV/7mDNmkAGR3BLSea9i755KJzkzx2sGfRkZuy855Z6F30l&#10;f+5mTRHI18Gt9N4tmZNf8ueO1hSBrB3ALfSe+Gc83heOlPO7dwOE7aHcQhZzayf4MnJR+OMZPEEW&#10;emvXQC3sDOLScgLXTuzXMNrhSXqvi4SdQVxS73TXjV48Ue+fP01rFC6nZ8unRV+erHdbtEESl5KW&#10;Tu1EXkZmBx7rzJP1bpBIWCPjEnpbPxa44NcgqOd6ydeYLTO9nl0/prTwT733yaRlBNPKidwazdjv&#10;D3/UM3BKmDkzrZ6nHzqBoa5nPcDaGVPq2dus9QPvJbHXrpvX0ApiKj27GbR+oK1nB13CTJpp9Dzp&#10;0wkLfXqfnQWn69nGZsoK/TJTrl1Hr+ERKpyuNfpPcfA8E1in5+9mWxDmVD2j/xQIYL2eVpDZNadp&#10;jf4t/MJ2vTeImWFzuCT21ug/01hgu54HxlkQ5nCt0b8/awff610QNtjiMD2jf9s+YYyebdZXnwUk&#10;pyTSzkqk/ZUcUiL/XELL62StEzKLV8AYSYxJ8LVrbRlXGHTlvSSJZwtrngyQXJH31hpQ1sI22BP0&#10;jP5NR2Gsnm2hsw68MmLPoDGvb0ui/xRyzcGM/uEcPbOAWdojGeWXpF97nSPDvRAHycll9A/n6JkF&#10;nH1fQHJEz86lkZFiw85ykFvJPyOUtIiAffTMAraOiHPtJvL9tfgk35ee/ugWT0/YcLKjfPC9H6zR&#10;P+yrZxbw15/4JMk6I/UkzrRpsmW7t1WTApQRfr4vr6W0es5I/In8XoPOgXIwt/TvjP5hf7nGemYB&#10;r9di/jm7ZvZYiD0r8j6M/r/0mvC3nhxG/3CMXKu1a3AZuR6vlPTz+vI6M7tIZBaTzkPea/5/IjOV&#10;EvlvrbYUFaMS/jLyYbyOOIB95FqrXYevMWvST95JzkhxSitK7tjRHgl/GfmZPkA4VkbEtetx1sio&#10;PrMSo/YDlKSfg77nKEDyh3Ok9127JmeNtG3kigMk8Scx1z6EUZGiou0D58m1N2uL513k9Vor3FGS&#10;cu3Aj4wUFyvvcL6rtYFKpB3NQBkN7HkypHJnCmfBBuYxqg1Uru+yMJsuQq71RLkJrPZ930TyFQMk&#10;IafXXzvI30RG+jkhynYyYC65LmvXbitKws9IPEm+JV9X+znfRl4DXxiZ/JcJv+ekAM7XO/Mv1/fa&#10;WXxG/z1rDZmNbGlBJ3+xUaZrtYPaExI+XF+u39r1vYxv1ux6knq+pkguSW6pfd27sDC8QW9lLpHb&#10;xyV8uJeeNlAGilvkZ7dyzLtHwKwdnGbdgRV6+3LpsyXpr5n2AdfRagNtbbP05JhPs4sMNHsHqfk6&#10;OvVU5kRG/BI/3FurDZRcsSUPtFo5PYu46VT0PLwuYXtop56+37IvB9xXknstByxjbZ+9Z4tp79pC&#10;Xl/vukAKBg2tKd/Wig9cU2s34Np99632TxL6GslHPV0L9wd0aFVTUyl4lp420Bqtts2WHJOF3trP&#10;Wsba1/lIrQ/Hijo8S08bqFcWb2vfv4ytrZqebaVbdy09RmsqpY8Gz9MaGPZu/25t4Vzb/nnVep1u&#10;DmuoHbRlmAHA87RG170j69bP+XaDSavAaAM11A7aMkyh4HlaO3d6E3drQXntjqJXPe0qg9gPagds&#10;GQoAPE8rsfa2Vlotmm8eLVG0iowc9kHtgC3DwYNn+rQ+2NtaqX3vMkasMbbaQLaDflA7YMtQAOCZ&#10;WlvEe5J37fuWMUKrXWUh+IPaAVuGAgDP1LpJtKd9U/u+ZYzQuifA3wr4oHbAlqEAwDON2AlU+75l&#10;jNC610AB+KB2wJahAMAzte4Ibt3BO/KGsk/Siqr97BIKwAe1A7YMBQCeacRW0NaNpiP+nkhrBmAR&#10;+IPaAVuGAgDPNGJxtbWQPGKPfmum8u3NZrdWO2DLUADgmVqLqz0FoLWOMGJ03roPYMS9BrdVO2DL&#10;UADgmUYsrrZmEd8+qqHn0dCeZ/ZB7YAtQwGAZ2otrvY8yK1nIfibx0G02j/fPmzu9moHbRkKADxT&#10;K3n3jt5bj4P4ZhbQWmPw90waagdtGQoAPNOoAtAapSe23K2b3FT7WcvQ/mmoHbRlKADwXLWcsIwe&#10;PW2gxJrRek/y9wiIDrUDtwwFAJ6rlhOW0av1WIkSael82rWTEX12FrUWfhMeA92hduCWoQDAc9Vy&#10;Qok1vfue3TqvkRF8kn1yUGYH2XXU+zOM/jvVDt4yFAB4ptYuoCzurtHaEjoyjP471Q7eMhQAeKbW&#10;fQBbtli2du2MCDt/VqgdwGUoAPBMezxlM7OKta2gNSH5r1Q7iMtQAOCZRjwKoiZFYI+ZgOS/Qe1A&#10;LkMBgGdq7d//5jk+WRQeVQQyo5CnNqod0GU4sPBMufZrOaHEiKds5ne07hR+FyXxp5iwUe3ALkMB&#10;gGc6ogAU+V1ZU6j9nmUk6WfmkHaPu3wHqB3kZSgA8ExJsrWcUGKv3JDtovndiRSZtJry/7MobbQ/&#10;WO2DXYYCAM+URd5aTijxzVM8mUTtg12GAgDP1OrNu9nqBmof7DIUAHienge4acfcQO2DXYYCAM+z&#10;x13ATKj24S5DAYDnyXVfywclPGztJmof7jIUAHie1uObR24B5USt53IoAPA8rR1An57Zz4W0bsf+&#10;5nZv4JpaO4DchHUTrameXh88S2sBOF0DbqJ1t58PG56l9YdbtjwGmkn17PdNkQCeodX/twB8M61+&#10;X2YBbvqAZ2jlAwvAN9N67nciJ0V6g8B9tdo/BoM31ar6iXz4HgAF99VaE7Qp5KZaf/7tNdIH9DAo&#10;uJfWQNAA8MZa1f9dZFdACkKmj6aHcE2t7Z8J+/9vbmsRWEZGEbm/IKMFBQGuoXXtewDcQ4woAsvI&#10;2kEKQh4rYSEZ5tT6k4zJCzxEz86gbyInm34izCGtndp1ugyDt4fJB966KeTbSLtIIYBzaf/wVhZ3&#10;W88M+jYyI7BeAMfLddfa/ePuX/5fikFOhtZTRLdE1gpsLYVj9bR7XZdUpSBk+thaQFoTTjY4Tuva&#10;dfMX3UYUhMwELDjB/nK91q7BZeRrYJOtBSFFANhXa5NH1gaszTFERvVrCoG/Rgb7ydbPDLRq114J&#10;e/8ZLrOC1olXQisI9tHa+plr1KMf2EXvw+fsP4bx0tZpDcIs/rKr3ruNLULBWK3Rf8JuPHbXc6dx&#10;FqKAMXp6/1mrg91lKlo7AV/DLADGyI2ctWtsGR7PwmF6HjNhFgDf61l7M/rnUGYBcIyebdh6/xzO&#10;LAD2lQFU7bpahp0/nKJ3FqA3Cevl+up5gKP7bjhNzywguxeAdfLX+GrX0zI88plTmQXAeLmuWts+&#10;3fXLFMwCYKyee20884cp9M4CTFehraf1kwFVrjuYQs8sIGHBCt7rueM3kSIB0+idBdgWCu/17Pl3&#10;0xdT6rldPWH0An/U2/oxi2ZavX943kkM/5TrQeuHy0sPs3bivoa/GQC/pH3aM3Byxy+XoBUE/Xqu&#10;F60fLiWLvbUTeRk5qd3IwpP1/oElgyUupffPR9rRwFP19v21frik3nsDjG54mvT9e2fJWj9cUu9J&#10;nvA8c54i10XPox4SnqHFpfW2gqwH8BS9M2OPTuEWekc7toZydz03eyWyNpaZAlzemlaQRWHuqjf5&#10;51qR/LmVLGTVTvZaWBTmbnp3/ORrrIdxSz1/37SEPybPXfQ+4TNh8MOt9S6A2f7GHST597Y/Lfry&#10;CD2PvE3kwoGrWpP8swFC359HsCjM3a1J/vk6yZ9HyQVSuxhqoQhwJWuSv1Ynj9V7k1hCEeAKkszX&#10;JH87fni03kdHJxQBZrY2+dvpBj967xROKALMSPKHjbIA1vunJBOKADNZk/wTHvAGLxQBrmht8nej&#10;F7yhCHAlaeOknVM7N2vhRi9oUAS4gozkJX/Ywdoi4E/mcZScm2t2rqVIaPvASmuLgF0V7C3n5Jod&#10;a0n+FnxhozVFIBdb7sCEPWSxd82AJOejQQl8aU0RyG4MGC13667p9+d8NRiBQdYUAf1WRlq72JtN&#10;CTlfgYF6i0AuVvhWzrfev11RQvKHHeXi6hmNecAW30i/P8m8dm69iwxOJH/YWc8TRDNygy3W9vsT&#10;kj8cqDU1zwXsgmSNnC/Z3782+Sfs9oEDZYpeuxCXoQ1EryT/Nfv7l2GwASdoPYDLbiB6ZKCw5mFu&#10;r+EudDhB63Z8FyYtW1s+y/CMHzjBX36idkGWyMIcvJMZYu28WRv6/3CCXHi1C7JERnbwTu+Nha1w&#10;xy+cIAtvtQtyGS5O3qmdL1sCOEmrf2snEO/Uzpdl5NxqLQ5rM8KJWtN4O4F459O9JLkLOLPH1tZQ&#10;NxzCiewEYqt3e/9zTpV9/a0ZgB1AcCI7gfhWNhPkPErkBsMiM4DaObUMO4DgRHYCsZeeZ07ZZAAn&#10;OmsnUH5v1hfSAkgYCd5Pz30CwMmO3gmU5P9u8Tk9ZX8D9h5aDxzUXoQJHL0TqJUYSmRmYBvqddkB&#10;BBeQRFu7QEuM3gm09sFhmaEoBm05PlmInYUdQHABrZ1A2dM9Ss+aw6dIUknisHj461hm7SQj6WWy&#10;nYEdQHARR+8EWjsDeBelGDxlZpCEX0b5adu9W7tZbsU8S+ucSijiMIGeUfnIi7UnOWyJtKpe96Jf&#10;WUn4WYPJLKy1WF9ihru37QCCC6ldoMsYPcrOTp9RM4F3kYKQGUIKTpLp7FJk81pbI/xWzLAOYAcQ&#10;XMjRO4GK/Ny9C0GJJNRSFJIkU9SObkOkEGWGkkSf957X8k2yr8XoRfstWp/pDK8R+IckotqFWmLv&#10;CzbJOK9hZCJcE0lYeY8ZuaY4JJKgM1NJJGHnNSaSwEvkn/PfSpSvL8k9PzPtm9FJ/lPk95yt9V5z&#10;bIBJJOHVLtQSI3cCtSSR5vUcNTO4Y5y5wJrCWHtNy8hnDEwiF2TtQi1x1qgyI2yFYH3kuJ2ldS4l&#10;7ACCifTsBDprIbXVnhJ/jL3WbHrkd9de0zKusCgPj9FTAM4aVfYklKdEZmJpx7VadmcusuZ3115T&#10;CTuAYEKtVstZo8rWlsIknLy2/O9RC61HRd5P3lcSfnrry5Fz7etLnNWyCzuA4IJaI7ezdm60Xld2&#10;3Sylv5x/l6SZ0XLte2aMshMpxzkFLQn/k9bW3bPUXssy7ACCCc3aVmiNKHt2lGTknK8rhSGzihSH&#10;oxeYMzJP4n5N9Ft64q21kVYB2YMdQHBRM+4Eymi+9lqWMWJHSRJw2dNfikQSbApFIgk7BaNEkngi&#10;/z//LVG+Nt9Xknt+XpJiXuOWJP9Jq2Cf0bLLsau9lmXYAQQT6km2o5NYS5Jy7XWUOLPXfbZWwU6B&#10;OFqKTu21LOPocwjokAuzdsEu4+idQK2E8uQdJa3P64yWXX5n7bWUePLnBdObbSdQWiq111Ei//3J&#10;MgOqHZfEGbMjO4DgwlojuPS2jzTb65lN1iBqx6XEke2Wnhnk0z8vmFou0NqFW+LoEdyIHUB31vq8&#10;jmzZ9ewAet2yC0xkpp1APSPKp+8oaX1eR7bsenYAnXU3OdBhpp1ArR1AiSNbHDNqHaMjWy6tbakJ&#10;W0BhYj2j7owqM93fO+wAamt9XlkjOIodQHADR98duzXsKPml9XmVm9f2jk87khI+L7iA1tbLWeKM&#10;G51m5PMChkn7pXYBzxQZbeon/+LzAoaavQ2knfB7Pi9gmJlHlUl2RpO/5/MChurZhnl0pJVgL3md&#10;zwsYKiPLbN+rXdxHR3aa5PXwns8LGC53nGYXRy7qJJijIr3j/F6JZB2fFwAAAAAAAAAAAAAAAAAA&#10;AAAAAAAAAAAAAAAAAAAAAAAAAAAAAAAAAAAAAAAAAAAAAAAAAAAAAAAAAAAAAAAAAAAAAAAAAAAA&#10;AAAAAAAAAAAAAAAAAAAAAAAAAAAAAMBT/fbb/wGw3UmSMDxRdAAAAABJRU5ErkJgglBLAwQKAAAA&#10;AAAAACEAiQ+p3P0LAAD9CwAAFAAAAGRycy9tZWRpYS9pbWFnZTguc3ZnPHN2ZyB2aWV3Qm94PSIw&#10;IDAgOTYgOTYiIHhtbG5zPSJodHRwOi8vd3d3LnczLm9yZy8yMDAwL3N2ZyIgeG1sbnM6eGxpbms9&#10;Imh0dHA6Ly93d3cudzMub3JnLzE5OTkveGxpbmsiIGlkPSJJY29uc19QaWdneUJhbmtfTSIgb3Zl&#10;cmZsb3c9ImhpZGRlbiI+PGcgaWQ9Ikljb25zIj48cGF0aCBkPSJNMTAgNTUuOCAxMy43IDU2LjdD&#10;MTQuMyA1Ni45IDE0LjggNTcuMyAxNS4xIDU3LjkgMTYuOCA2MS44IDE5LjQgNjUuMyAyMi42IDY4&#10;LjIgMjIuOSA2OC41IDIzLjIgNjguOSAyMy4zIDY5LjRMMjQuOCA3OC41QzI1IDc5LjUgMjUuOCA4&#10;MC4yIDI2LjggODAuMkwzMy40IDgwLjJDMzQuNCA4MC4yIDM1LjIgNzkuNSAzNS40IDc4LjVMMzUu&#10;OSA3NS4zQzM2LjcgNzUuNSAzNy41IDc1LjcgMzguMyA3NS44TDM5LjEgNzUuOUM0MC40IDc2LjEg&#10;NDEuOCA3Ni4yIDQzLjEgNzYuMiA0NS44IDc2LjIgNDguNiA3NS44IDUxLjIgNzUuMUw1MS44IDc4&#10;LjVDNTIgNzkuNSA1Mi44IDgwLjIgNTMuOCA4MC4yTDYwLjQgODAuMkM2MS40IDgwLjIgNjIuMiA3&#10;OS41IDYyLjQgNzguNUw2My45IDY5LjRDNjQgNjguOSA2NC4yIDY4LjUgNjQuNiA2OC4yIDY0Ljkg&#10;NjcuOSA2NS4yIDY3LjYgNjUuNSA2Ny40TDY2LjQgNjYuNkM3MS41IDYxLjUgNzUgNTUuMSA3NSA0&#10;OCA3NSA0Ni4zIDc0LjggNDQuNyA3NC40IDQzLjFMNzQgNDEuOEM3NS40IDQxLjMgNzYuOCA0MSA3&#10;OC4zIDQxIDc3LjYgNDIuMiA3Ny4xIDQzLjUgNzcgNDQuOCA3Ni44IDQ2LjQgNzcuMyA0Ny45IDc4&#10;LjIgNDkuMSA3OSA1MCA4MC4yIDUwLjUgODEuNCA1MC40IDgzIDUwLjMgODQuNSA0OS4zIDg1IDQ3&#10;LjcgODUuOSA0NS42IDg1LjQgNDMuMiA4My44IDQxLjUgODMuMyA0MSA4Mi44IDQwLjUgODIuMiA0&#10;MC4yIDgzLjcgMzkuNyA4NS40IDM5LjUgODcgMzkuNyA4Ny42IDM5LjcgODggMzkuMyA4OC4xIDM4&#10;LjggODguMSAzOC4yIDg3LjcgMzcuOCA4Ny4yIDM3LjdMODcuMiAzNy43QzgzLjggMzcuNSA4MS41&#10;IDM4LjEgODAgMzkuMiA3Ny44IDM4LjcgNzUuNSAzOC45IDczLjQgMzkuOEw3My4yIDM5LjJDNjgu&#10;NSAyOC4xIDU1LjQgMjAgNDMgMjAgMzguNyAyMCAzNC40IDIxIDMwLjUgMjIuOEwxOC4yIDE3QzE4&#10;LjEgMTYuOSAxNy45IDE2LjkgMTcuOCAxNi45IDE3LjIgMTYuOSAxNi44IDE3LjMgMTYuOCAxNy45&#10;IDE2LjggMTggMTYuOCAxOC4xIDE2LjggMTguMkwyMC44IDI5LjVDMjAuNSAyOS44IDIwLjIgMzAu&#10;MiAxOS44IDMwLjYgMTkuOCAzMC42IDE5LjcgMzAuNyAxOS43IDMwLjcgMTcuOCAzMi45IDE2LjIg&#10;MzUuNCAxNSAzOC4xIDE0LjggMzguNyAxNC4yIDM5LjIgMTMuNiAzOS4zTDEwIDQwLjJDOC4yIDQw&#10;LjYgNi45IDQyLjMgNyA0NC4xTDcgNTEuOUM3IDUzLjcgOC4yIDU1LjMgMTAgNTUuOFpNNzkgNDVD&#10;NzkuMSA0My43IDc5LjYgNDIuNSA4MC40IDQxLjUgODEuMiA0MS45IDgxLjkgNDIuNCA4Mi40IDQz&#10;IDgzLjQgNDQgODMuOCA0NS42IDgzLjIgNDcgODMgNDcuOCA4Mi4yIDQ4LjQgODEuNCA0OC40IDgw&#10;LjggNDguNCA4MC4xIDQ4LjIgNzkuNyA0Ny43IDc5LjEgNDcgNzguOSA0NiA3OSA0NVpNOSA0NC4x&#10;QzguOSA0My4yIDkuNiA0Mi40IDEwLjQgNDIuMkwxMC40IDQyLjIgMTAuNCA0Mi4yIDE0IDQxLjMg&#10;MTQgNDEuMyAxNCA0MS4zQzE1LjIgNDEgMTYuMyA0MC4xIDE2LjcgMzguOSAxNy43IDM2LjYgMTku&#10;MSAzNC41IDIwLjcgMzIuNkwyMC43IDMyLjZDMjEuOCAzMS40IDIyLjkgMzAuMyAyNC4yIDI5LjMg&#10;MjQuNiAyOSAyNC43IDI4LjMgMjQuMyAyNy45IDI0IDI3LjUgMjMuMyAyNy40IDIyLjkgMjcuOEwy&#10;Mi45IDI3LjhDMjIuOSAyNy44IDIyLjYgMjggMjIuMyAyOC4zTDE5LjQgMjBDMTkuNCAyMCAxOS40&#10;IDIwIDE5LjQgMjAgMTkuNCAyMCAxOS40IDIwIDE5LjQgMjBMMjkuNSAyNC44IDMwLjMgMjUuMiAz&#10;MS4xIDI0LjhDMzUgMjIuOSAzOSAyMiA0MyAyMiA1NC44IDIyIDY3IDI5LjcgNzEuMyA0MEw3Mi41&#10;IDQzLjdDNzIuOSA0NS4xIDczIDQ2LjYgNzMgNDguMSA3MyA1NC40IDY5LjkgNjAuNyA2NC4xIDY2&#10;IDYyLjIgNjcuNyA1OS43IDY5LjYgNTkuNiA2OS42IDU5LjIgNjkuOSA1OS4xIDcwLjYgNTkuNCA3&#10;MSA1OS42IDcxLjIgNTkuOSA3MS40IDYwLjIgNzEuNCA2MC40IDcxLjQgNjAuNiA3MS4zIDYwLjgg&#10;NzEuMiA2MC44IDcxLjIgNjEuMSA3MC45IDYxLjYgNzAuNkw2MC4zIDc4LjJDNjAuMyA3OC4yIDYw&#10;LjMgNzguMyA2MC4zIDc4LjNMNjAuMyA3OC4zIDUzLjcgNzguM0M1My43IDc4LjMgNTMuNyA3OC4z&#10;IDUzLjcgNzguMkw1My4xIDc0LjggNTIuNyA3Mi42IDUwLjYgNzMuMkM0OC4xIDczLjkgNDUuNiA3&#10;NC4yIDQzIDc0LjIgNDEuNSA3NC4yIDQwIDc0LjEgMzguNSA3My44IDM2LjMgNzMuNCAzNC4yIDcy&#10;LjcgMzIuMSA3MS45IDMxLjYgNzEuNyAzMSA3MS45IDMwLjggNzIuNCAzMC42IDcyLjkgMzAuOCA3&#10;My41IDMxLjMgNzMuNyAzMS45IDc0IDMyLjggNzQuMyAzMy44IDc0LjZMMzMuOSA3NSAzMy40IDc4&#10;LjFDMzMuNCA3OC4yIDMzLjQgNzguMiAzMy40IDc4LjJMMzMuNCA3OC4yIDI2LjggNzguMkMyNi44&#10;IDc4LjIgMjYuOCA3OC4xIDI2LjggNzguMUwyNS4zIDY5IDI1LjMgNjkgMjUuMyA2OUMyNS4xIDY4&#10;LjIgMjQuNyA2Ny40IDI0LjEgNjYuOEwyNC4xIDY2LjggMjQuMSA2Ni44QzIxLjEgNjQuMSAxOC43&#10;IDYwLjggMTcuMSA1Ny4yTDE3LjEgNTcuMiAxNy4xIDU3LjJDMTYuNiA1Ni4yIDE1LjcgNTUuNCAx&#10;NC41IDU1TDE0LjQgNTUgMTQuMyA1NSAxMC42IDU0LjFDOS43IDUzLjkgOS4xIDUzLjEgOS4xIDUy&#10;LjFMOS4xIDQ0LjFaIi8+PHBhdGggZD0iTTM2LjYgMjcuN0MzOC41IDI3LjIgNDAuNSAyNyA0Mi41&#10;IDI3IDQ2LjUgMjcuMSA1MC41IDI3LjkgNTQuMiAyOS42IDU0LjcgMjkuOCA1NS4zIDI5LjYgNTUu&#10;NSAyOS4xIDU1LjcgMjguNiA1NS41IDI4IDU1IDI3LjhMNTUgMjcuOEM1MS4xIDI2IDQ2LjggMjUu&#10;MSA0Mi41IDI1LjEgNDAuMyAyNS4xIDM4LjEgMjUuNCAzNiAyNS45IDM1LjUgMjYgMzUuMSAyNi42&#10;IDM1LjMgMjcuMSAzNS41IDI3LjYgMzYgMjggMzYuNSAyNy44TDM2LjUgMjcuOEMzNi41IDI3Ljcg&#10;MzYuNSAyNy43IDM2LjYgMjcuN1oiLz48L2c+PC9zdmc+UEsDBBQABgAIAAAAIQAW3KKe4AAAAAkB&#10;AAAPAAAAZHJzL2Rvd25yZXYueG1sTI/BTsMwEETvSPyDtUjcqONCTRPiVFUFnCokWiTUmxtvk6jx&#10;OordJP17zAmOszOaeZuvJtuyAXvfOFIgZgkwpNKZhioFX/u3hyUwHzQZ3TpCBVf0sCpub3KdGTfS&#10;Jw67ULFYQj7TCuoQuoxzX9ZotZ+5Dil6J9dbHaLsK256PcZy2/J5kkhudUNxodYdbmosz7uLVfA+&#10;6nH9KF6H7fm0uR72i4/vrUCl7u+m9QuwgFP4C8MvfkSHIjId3YWMZ60C+byIyXiXAlj0U/kkgR0V&#10;zNNUAC9y/v+D4gcAAP//AwBQSwMEFAAGAAgAAAAhAPvSRe7wAAAAvQQAABkAAABkcnMvX3JlbHMv&#10;ZTJvRG9jLnhtbC5yZWxzvJTNagMhFEb3hb6D3H3HmUkyCSFONqWQbUkfQPSOIx1/UBuat69QCg2k&#10;dufSK57v8F3wcPw0C7lgiNpZBl3TAkErnNRWMXg7vzztgMTEreSLs8jgihGO4+PD4RUXnvKjOGsf&#10;SabYyGBOye8pjWJGw2PjPNp8M7lgeMrHoKjn4p0rpH3bDjT8ZsB4wyQnySCcZM4/X31O/p/tpkkL&#10;fHbiw6BNdyKoNjk7A3lQmBgYlJp/D3dNvCig9x1WdRxWjbd/OmzrOGxLDn0dh760i66OQ1fqYajj&#10;MJR62NRx2JR6WNdxWP/0QG8+nfELAAD//wMAUEsBAi0AFAAGAAgAAAAhAKjWx6gTAQAASQIAABMA&#10;AAAAAAAAAAAAAAAAAAAAAFtDb250ZW50X1R5cGVzXS54bWxQSwECLQAUAAYACAAAACEAOP0h/9YA&#10;AACUAQAACwAAAAAAAAAAAAAAAABEAQAAX3JlbHMvLnJlbHNQSwECLQAUAAYACAAAACEAbF0XsRQK&#10;AADiUAAADgAAAAAAAAAAAAAAAABDAgAAZHJzL2Uyb0RvYy54bWxQSwECLQAKAAAAAAAAACEAASf1&#10;ntUmAADVJgAAFAAAAAAAAAAAAAAAAACDDAAAZHJzL21lZGlhL2ltYWdlMS5wbmdQSwECLQAKAAAA&#10;AAAAACEACsCrJZgWAACYFgAAFAAAAAAAAAAAAAAAAACKMwAAZHJzL21lZGlhL2ltYWdlMi5zdmdQ&#10;SwECLQAKAAAAAAAAACEABJbgjNUcAADVHAAAFAAAAAAAAAAAAAAAAABUSgAAZHJzL21lZGlhL2lt&#10;YWdlMy5wbmdQSwECLQAKAAAAAAAAACEAeJO3sS4HAAAuBwAAFAAAAAAAAAAAAAAAAABbZwAAZHJz&#10;L21lZGlhL2ltYWdlNC5zdmdQSwECLQAKAAAAAAAAACEAfZ018a0XAACtFwAAFAAAAAAAAAAAAAAA&#10;AAC7bgAAZHJzL21lZGlhL2ltYWdlNS5wbmdQSwECLQAKAAAAAAAAACEA4/8TbtEBAADRAQAAFAAA&#10;AAAAAAAAAAAAAACahgAAZHJzL21lZGlhL2ltYWdlNi5zdmdQSwECLQAKAAAAAAAAACEAKooGjwgZ&#10;AAAIGQAAFAAAAAAAAAAAAAAAAACdiAAAZHJzL21lZGlhL2ltYWdlNy5wbmdQSwECLQAKAAAAAAAA&#10;ACEAiQ+p3P0LAAD9CwAAFAAAAAAAAAAAAAAAAADXoQAAZHJzL21lZGlhL2ltYWdlOC5zdmdQSwEC&#10;LQAUAAYACAAAACEAFtyinuAAAAAJAQAADwAAAAAAAAAAAAAAAAAGrgAAZHJzL2Rvd25yZXYueG1s&#10;UEsBAi0AFAAGAAgAAAAhAPvSRe7wAAAAvQQAABkAAAAAAAAAAAAAAAAAE68AAGRycy9fcmVscy9l&#10;Mm9Eb2MueG1sLnJlbHNQSwUGAAAAAA0ADQBKAwAAOrAAAAAA&#10;">
                <v:group id="Group 500" o:spid="_x0000_s1270" style="position:absolute;width:56965;height:17970" coordsize="56978,1799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SzZFwwAAANwAAAAPAAAAZHJzL2Rvd25yZXYueG1sRE9Na8JA&#10;EL0X/A/LCL3VTRSLRNcgYqUHKTQRxNuQHZOQ7GzIbpP477uHQo+P971LJ9OKgXpXW1YQLyIQxIXV&#10;NZcKrvnH2waE88gaW8uk4EkO0v3sZYeJtiN/05D5UoQQdgkqqLzvEildUZFBt7AdceAetjfoA+xL&#10;qXscQ7hp5TKK3qXBmkNDhR0dKyqa7McoOI84Hlbxabg0j+Pznq+/bpeYlHqdT4ctCE+T/xf/uT+1&#10;gnUU5ocz4QjI/S8AAAD//wMAUEsBAi0AFAAGAAgAAAAhANvh9svuAAAAhQEAABMAAAAAAAAAAAAA&#10;AAAAAAAAAFtDb250ZW50X1R5cGVzXS54bWxQSwECLQAUAAYACAAAACEAWvQsW78AAAAVAQAACwAA&#10;AAAAAAAAAAAAAAAfAQAAX3JlbHMvLnJlbHNQSwECLQAUAAYACAAAACEAUEs2RcMAAADcAAAADwAA&#10;AAAAAAAAAAAAAAAHAgAAZHJzL2Rvd25yZXYueG1sUEsFBgAAAAADAAMAtwAAAPcCAAAAAA==&#10;">
                  <v:shape id="Google Shape;36;p1" o:spid="_x0000_s1271" type="#_x0000_t202" style="position:absolute;left:25476;top:5648;width:11017;height:110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b+W+xQAAANwAAAAPAAAAZHJzL2Rvd25yZXYueG1sRI/dasJA&#10;FITvC77DcgTv6iYVq0Q3Ugr2BxWJiteH7DEJZs+G7KrRp+8WCr0cZuYbZr7oTC2u1LrKsoJ4GIEg&#10;zq2uuFBw2C+fpyCcR9ZYWyYFd3KwSHtPc0y0vXFG150vRICwS1BB6X2TSOnykgy6oW2Ig3eyrUEf&#10;ZFtI3eItwE0tX6LoVRqsOCyU2NB7Sfl5dzEK6Huy2nyOlmt/fKyweFC2HX1kSg363dsMhKfO/4f/&#10;2l9awTiK4fdMOAIy/QEAAP//AwBQSwECLQAUAAYACAAAACEA2+H2y+4AAACFAQAAEwAAAAAAAAAA&#10;AAAAAAAAAAAAW0NvbnRlbnRfVHlwZXNdLnhtbFBLAQItABQABgAIAAAAIQBa9CxbvwAAABUBAAAL&#10;AAAAAAAAAAAAAAAAAB8BAABfcmVscy8ucmVsc1BLAQItABQABgAIAAAAIQBDb+W+xQAAANwAAAAP&#10;AAAAAAAAAAAAAAAAAAcCAABkcnMvZG93bnJldi54bWxQSwUGAAAAAAMAAwC3AAAA+QIAAAAA&#10;" filled="f" stroked="f">
                    <v:textbox inset="2mm,2mm,2mm,2mm">
                      <w:txbxContent>
                        <w:p w14:paraId="2A21CEF9" w14:textId="77777777" w:rsidR="00B507F6" w:rsidRPr="0072738B" w:rsidRDefault="00B507F6" w:rsidP="00B507F6">
                          <w:pPr>
                            <w:spacing w:before="0" w:after="0" w:line="288" w:lineRule="auto"/>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Benefits we don’t count as income, like:</w:t>
                          </w:r>
                        </w:p>
                        <w:p w14:paraId="6E0DFA99" w14:textId="77777777" w:rsidR="00B507F6" w:rsidRPr="0072738B" w:rsidRDefault="00B507F6" w:rsidP="00B507F6">
                          <w:pPr>
                            <w:spacing w:before="0" w:after="0" w:line="288" w:lineRule="auto"/>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 xml:space="preserve">- Education Allowance </w:t>
                          </w:r>
                        </w:p>
                        <w:p w14:paraId="2953BF1D" w14:textId="77777777" w:rsidR="00B507F6" w:rsidRPr="0072738B" w:rsidRDefault="00B507F6" w:rsidP="00B507F6">
                          <w:pPr>
                            <w:spacing w:before="0" w:after="0" w:line="288" w:lineRule="auto"/>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v:textbox>
                  </v:shape>
                  <v:shape id="Google Shape;35;p1" o:spid="_x0000_s1272" type="#_x0000_t202" style="position:absolute;left:2253;top:4924;width:11748;height:130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vXvJxAAAANwAAAAPAAAAZHJzL2Rvd25yZXYueG1sRI9Ba8JA&#10;FITvgv9heYI33ahYJXUVKdhWVCS29PzIPpNg9m3Irhr99W5B8DjMzDfMbNGYUlyodoVlBYN+BII4&#10;tbrgTMHvz6o3BeE8ssbSMim4kYPFvN2aYaztlRO6HHwmAoRdjApy76tYSpfmZND1bUUcvKOtDfog&#10;60zqGq8Bbko5jKI3abDgsJBjRR85pafD2Sig9WSz+xqttv7vvsHsTsl+9Jko1e00y3cQnhr/Cj/b&#10;31rBOBrC/5lwBOT8AQAA//8DAFBLAQItABQABgAIAAAAIQDb4fbL7gAAAIUBAAATAAAAAAAAAAAA&#10;AAAAAAAAAABbQ29udGVudF9UeXBlc10ueG1sUEsBAi0AFAAGAAgAAAAhAFr0LFu/AAAAFQEAAAsA&#10;AAAAAAAAAAAAAAAAHwEAAF9yZWxzLy5yZWxzUEsBAi0AFAAGAAgAAAAhALO9e8nEAAAA3AAAAA8A&#10;AAAAAAAAAAAAAAAABwIAAGRycy9kb3ducmV2LnhtbFBLBQYAAAAAAwADALcAAAD4AgAAAAA=&#10;" filled="f" stroked="f">
                    <v:textbox inset="2mm,2mm,2mm,2mm">
                      <w:txbxContent>
                        <w:p w14:paraId="40B08D6A" w14:textId="77777777" w:rsidR="00B507F6" w:rsidRPr="0072738B" w:rsidRDefault="00B507F6" w:rsidP="00B507F6">
                          <w:pPr>
                            <w:spacing w:line="288" w:lineRule="auto"/>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Any income received by household members 18 years and over, like:</w:t>
                          </w:r>
                          <w:r w:rsidRPr="0072738B">
                            <w:rPr>
                              <w:rFonts w:ascii="Arial Nova Light" w:eastAsia="HELVETICA NEUE LIGHT" w:hAnsi="Arial Nova Light" w:cs="HELVETICA NEUE LIGHT"/>
                              <w:sz w:val="16"/>
                              <w:szCs w:val="16"/>
                            </w:rPr>
                            <w:br/>
                            <w:t>- Wages</w:t>
                          </w:r>
                          <w:r w:rsidRPr="0072738B">
                            <w:rPr>
                              <w:rFonts w:ascii="Arial Nova Light" w:eastAsia="HELVETICA NEUE LIGHT" w:hAnsi="Arial Nova Light" w:cs="HELVETICA NEUE LIGHT"/>
                              <w:sz w:val="16"/>
                              <w:szCs w:val="16"/>
                            </w:rPr>
                            <w:br/>
                            <w:t>- Primary Centrelink payments</w:t>
                          </w:r>
                          <w:r w:rsidRPr="0072738B">
                            <w:rPr>
                              <w:rFonts w:ascii="Arial Nova Light" w:eastAsia="HELVETICA NEUE LIGHT" w:hAnsi="Arial Nova Light" w:cs="HELVETICA NEUE LIGHT"/>
                              <w:sz w:val="16"/>
                              <w:szCs w:val="16"/>
                            </w:rPr>
                            <w:br/>
                            <w:t xml:space="preserve">- Investment earnings </w:t>
                          </w:r>
                        </w:p>
                      </w:txbxContent>
                    </v:textbox>
                  </v:shape>
                  <v:shape id="Google Shape;43;p1" o:spid="_x0000_s1273" type="#_x0000_t202" style="position:absolute;left:15290;top:5286;width:9989;height:309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8d5SxgAAANwAAAAPAAAAZHJzL2Rvd25yZXYueG1sRI/dasJA&#10;FITvhb7Dcgq9q5sa/CHNRkTQttgiUfH6kD1NQrNnQ3ar0afvCgUvh5n5hknnvWnEiTpXW1bwMoxA&#10;EBdW11wqOOxXzzMQziNrbCyTggs5mGcPgxQTbc+c02nnSxEg7BJUUHnfJlK6oiKDbmhb4uB9286g&#10;D7Irpe7wHOCmkaMomkiDNYeFCltaVlT87H6NAvqYbr7e4tWnP143WF4p38brXKmnx37xCsJT7+/h&#10;//a7VjCOYridCUdAZn8AAAD//wMAUEsBAi0AFAAGAAgAAAAhANvh9svuAAAAhQEAABMAAAAAAAAA&#10;AAAAAAAAAAAAAFtDb250ZW50X1R5cGVzXS54bWxQSwECLQAUAAYACAAAACEAWvQsW78AAAAVAQAA&#10;CwAAAAAAAAAAAAAAAAAfAQAAX3JlbHMvLnJlbHNQSwECLQAUAAYACAAAACEA3PHeUsYAAADcAAAA&#10;DwAAAAAAAAAAAAAAAAAHAgAAZHJzL2Rvd25yZXYueG1sUEsFBgAAAAADAAMAtwAAAPoCAAAAAA==&#10;" filled="f" stroked="f">
                    <v:textbox inset="2mm,2mm,2mm,2mm">
                      <w:txbxContent>
                        <w:p w14:paraId="106ECEE2" w14:textId="77777777" w:rsidR="00B507F6" w:rsidRPr="0072738B" w:rsidRDefault="00B507F6" w:rsidP="00B507F6">
                          <w:pPr>
                            <w:spacing w:line="288" w:lineRule="auto"/>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Family Tax Benefit</w:t>
                          </w:r>
                        </w:p>
                      </w:txbxContent>
                    </v:textbox>
                  </v:shape>
                  <v:shape id="Google Shape;37;p1" o:spid="_x0000_s1274" type="#_x0000_t202" style="position:absolute;left:15160;top:12207;width:9639;height:427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GEYmxQAAANwAAAAPAAAAZHJzL2Rvd25yZXYueG1sRI9Ba8JA&#10;FITvgv9heYK3urFaW6KrSEGrqEhs8fzIPpNg9m3IbjX6691CweMwM98wk1ljSnGh2hWWFfR7EQji&#10;1OqCMwU/34uXDxDOI2ssLZOCGzmYTdutCcbaXjmhy8FnIkDYxagg976KpXRpTgZdz1bEwTvZ2qAP&#10;ss6krvEa4KaUr1E0kgYLDgs5VvSZU3o+/BoFtH7f7L4Gi60/3jeY3SnZD5aJUt1OMx+D8NT4Z/i/&#10;vdIK3qIh/J0JR0BOHwAAAP//AwBQSwECLQAUAAYACAAAACEA2+H2y+4AAACFAQAAEwAAAAAAAAAA&#10;AAAAAAAAAAAAW0NvbnRlbnRfVHlwZXNdLnhtbFBLAQItABQABgAIAAAAIQBa9CxbvwAAABUBAAAL&#10;AAAAAAAAAAAAAAAAAB8BAABfcmVscy8ucmVsc1BLAQItABQABgAIAAAAIQBTGEYmxQAAANwAAAAP&#10;AAAAAAAAAAAAAAAAAAcCAABkcnMvZG93bnJldi54bWxQSwUGAAAAAAMAAwC3AAAA+QIAAAAA&#10;" filled="f" stroked="f">
                    <v:textbox inset="2mm,2mm,2mm,2mm">
                      <w:txbxContent>
                        <w:p w14:paraId="4D52D74C" w14:textId="77777777" w:rsidR="00B507F6" w:rsidRPr="0072738B" w:rsidRDefault="00B507F6" w:rsidP="00B507F6">
                          <w:pPr>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Commonwealth Rent Assistance</w:t>
                          </w:r>
                        </w:p>
                      </w:txbxContent>
                    </v:textbox>
                  </v:shape>
                  <v:shape id="Graphic 505" o:spid="_x0000_s1275" type="#_x0000_t75" alt="Stuffed Toy outline" style="position:absolute;left:15480;top:1613;width:4477;height:443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ByPAwQAAANwAAAAPAAAAZHJzL2Rvd25yZXYueG1sRI9Bi8Iw&#10;FITvC/6H8ARva6qgSDWKiIJ4s7r3t82zKTYvtYm1/nsjCB6HmfmGWaw6W4mWGl86VjAaJiCIc6dL&#10;LhScT7vfGQgfkDVWjknBkzyslr2fBabaPfhIbRYKESHsU1RgQqhTKX1uyKIfupo4ehfXWAxRNoXU&#10;DT4i3FZynCRTabHkuGCwpo2h/JrdrYLT/X87KrPp+G93M4f1/uC37W2m1KDfrecgAnXhG/6091rB&#10;JJnA+0w8AnL5AgAA//8DAFBLAQItABQABgAIAAAAIQDb4fbL7gAAAIUBAAATAAAAAAAAAAAAAAAA&#10;AAAAAABbQ29udGVudF9UeXBlc10ueG1sUEsBAi0AFAAGAAgAAAAhAFr0LFu/AAAAFQEAAAsAAAAA&#10;AAAAAAAAAAAAHwEAAF9yZWxzLy5yZWxzUEsBAi0AFAAGAAgAAAAhAOwHI8DBAAAA3AAAAA8AAAAA&#10;AAAAAAAAAAAABwIAAGRycy9kb3ducmV2LnhtbFBLBQYAAAAAAwADALcAAAD1AgAAAAA=&#10;">
                    <v:imagedata r:id="rId28" o:title="Stuffed Toy outline"/>
                  </v:shape>
                  <v:shape id="Graphic 506" o:spid="_x0000_s1276" type="#_x0000_t75" alt="Money outline" style="position:absolute;left:3476;top:666;width:4057;height:538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oIf0xgAAANwAAAAPAAAAZHJzL2Rvd25yZXYueG1sRI9fS8Mw&#10;FMXfBb9DuMLeXLLNdaMuGyIMNlDQTbbXS3Nty5qbkmRt9dMbQfDxcP78OKvNYBvRkQ+1Yw2TsQJB&#10;XDhTc6nh47i9X4IIEdlg45g0fFGAzfr2ZoW5cT2/U3eIpUgjHHLUUMXY5lKGoiKLYexa4uR9Om8x&#10;JulLaTz2adw2cqpUJi3WnAgVtvRcUXE5XG2CfCv/eu5fFg/z6f7Yv2WzbnE6az26G54eQUQa4n/4&#10;r70zGuYqg98z6QjI9Q8AAAD//wMAUEsBAi0AFAAGAAgAAAAhANvh9svuAAAAhQEAABMAAAAAAAAA&#10;AAAAAAAAAAAAAFtDb250ZW50X1R5cGVzXS54bWxQSwECLQAUAAYACAAAACEAWvQsW78AAAAVAQAA&#10;CwAAAAAAAAAAAAAAAAAfAQAAX3JlbHMvLnJlbHNQSwECLQAUAAYACAAAACEAwaCH9MYAAADcAAAA&#10;DwAAAAAAAAAAAAAAAAAHAgAAZHJzL2Rvd25yZXYueG1sUEsFBgAAAAADAAMAtwAAAPoCAAAAAA==&#10;">
                    <v:imagedata r:id="rId29" o:title="Money outline"/>
                  </v:shape>
                  <v:shape id="Graphic 71" o:spid="_x0000_s1277" type="#_x0000_t75" alt="Home outline" style="position:absolute;left:14883;top:8138;width:5074;height:486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G6B+vgAAANsAAAAPAAAAZHJzL2Rvd25yZXYueG1sRI/BCsIw&#10;EETvgv8QVvCmqR5UqlFEKPSoVRBvS7O2xWZTmljr3xtB8DjMzBtms+tNLTpqXWVZwWwagSDOra64&#10;UHA5J5MVCOeRNdaWScGbHOy2w8EGY21ffKIu84UIEHYxKii9b2IpXV6SQTe1DXHw7rY16INsC6lb&#10;fAW4qeU8ihbSYMVhocSGDiXlj+xpFOjapMdOH7vn6Zqnt+yS7Kt7otR41O/XIDz1/h/+tVOtYDmD&#10;75fwA+T2AwAA//8DAFBLAQItABQABgAIAAAAIQDb4fbL7gAAAIUBAAATAAAAAAAAAAAAAAAAAAAA&#10;AABbQ29udGVudF9UeXBlc10ueG1sUEsBAi0AFAAGAAgAAAAhAFr0LFu/AAAAFQEAAAsAAAAAAAAA&#10;AAAAAAAAHwEAAF9yZWxzLy5yZWxzUEsBAi0AFAAGAAgAAAAhALMboH6+AAAA2wAAAA8AAAAAAAAA&#10;AAAAAAAABwIAAGRycy9kb3ducmV2LnhtbFBLBQYAAAAAAwADALcAAADyAgAAAAA=&#10;">
                    <v:imagedata r:id="rId30" o:title="Home outline"/>
                  </v:shape>
                  <v:shape id="Text Box 72" o:spid="_x0000_s1278" type="#_x0000_t202" style="position:absolute;left:7595;top:1167;width:6020;height:407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rPb5xQAAANsAAAAPAAAAZHJzL2Rvd25yZXYueG1sRI/NasMw&#10;EITvhb6D2EIupZEbQlJcK6EEAj74kh8CuS3W1jK2Vq6kOu7bV4FCj8PMfMMU28n2YiQfWscKXucZ&#10;COLa6ZYbBefT/uUNRIjIGnvHpOCHAmw3jw8F5trd+EDjMTYiQTjkqMDEOORShtqQxTB3A3HyPp23&#10;GJP0jdQebwlue7nIspW02HJaMDjQzlDdHb+tgvFSLvVhNNE/76oyK7vqa32tlJo9TR/vICJN8T/8&#10;1y61gvUC7l/SD5CbXwAAAP//AwBQSwECLQAUAAYACAAAACEA2+H2y+4AAACFAQAAEwAAAAAAAAAA&#10;AAAAAAAAAAAAW0NvbnRlbnRfVHlwZXNdLnhtbFBLAQItABQABgAIAAAAIQBa9CxbvwAAABUBAAAL&#10;AAAAAAAAAAAAAAAAAB8BAABfcmVscy8ucmVsc1BLAQItABQABgAIAAAAIQBTrPb5xQAAANsAAAAP&#10;AAAAAAAAAAAAAAAAAAcCAABkcnMvZG93bnJldi54bWxQSwUGAAAAAAMAAwC3AAAA+QIAAAAA&#10;" filled="f" stroked="f" strokeweight=".5pt">
                    <v:textbox>
                      <w:txbxContent>
                        <w:p w14:paraId="54443F80" w14:textId="77777777" w:rsidR="00B507F6" w:rsidRPr="00B507F6" w:rsidRDefault="00B507F6" w:rsidP="00B507F6">
                          <w:pPr>
                            <w:rPr>
                              <w:rFonts w:ascii="Yu Gothic UI Semibold" w:eastAsia="Yu Gothic UI Semibold" w:hAnsi="Yu Gothic UI Semibold"/>
                              <w:color w:val="00B050"/>
                              <w:sz w:val="30"/>
                              <w:szCs w:val="30"/>
                            </w:rPr>
                          </w:pPr>
                          <w:r w:rsidRPr="00B507F6">
                            <w:rPr>
                              <w:rFonts w:ascii="Yu Gothic UI Semibold" w:eastAsia="Yu Gothic UI Semibold" w:hAnsi="Yu Gothic UI Semibold"/>
                              <w:color w:val="00B050"/>
                              <w:sz w:val="30"/>
                              <w:szCs w:val="30"/>
                              <w:highlight w:val="yellow"/>
                            </w:rPr>
                            <w:t>25%</w:t>
                          </w:r>
                        </w:p>
                      </w:txbxContent>
                    </v:textbox>
                  </v:shape>
                  <v:shape id="Text Box 73" o:spid="_x0000_s1279" type="#_x0000_t202" style="position:absolute;left:19319;top:1348;width:5385;height:393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4FNixQAAANsAAAAPAAAAZHJzL2Rvd25yZXYueG1sRI9PawIx&#10;FMTvBb9DeIKXUrO1RcvWKCIIe9iLfxC8PTavm8XNy5qk6/rtm0Khx2FmfsMs14NtRU8+NI4VvE4z&#10;EMSV0w3XCk7H3csHiBCRNbaOScGDAqxXo6cl5trdeU/9IdYiQTjkqMDE2OVShsqQxTB1HXHyvpy3&#10;GJP0tdQe7wluWznLsrm02HBaMNjR1lB1PXxbBf25eNf73kT/vC2LrLiWt8WlVGoyHjafICIN8T/8&#10;1y60gsUb/H5JP0CufgAAAP//AwBQSwECLQAUAAYACAAAACEA2+H2y+4AAACFAQAAEwAAAAAAAAAA&#10;AAAAAAAAAAAAW0NvbnRlbnRfVHlwZXNdLnhtbFBLAQItABQABgAIAAAAIQBa9CxbvwAAABUBAAAL&#10;AAAAAAAAAAAAAAAAAB8BAABfcmVscy8ucmVsc1BLAQItABQABgAIAAAAIQA84FNixQAAANsAAAAP&#10;AAAAAAAAAAAAAAAAAAcCAABkcnMvZG93bnJldi54bWxQSwUGAAAAAAMAAwC3AAAA+QIAAAAA&#10;" filled="f" stroked="f" strokeweight=".5pt">
                    <v:textbox>
                      <w:txbxContent>
                        <w:p w14:paraId="444A372C" w14:textId="77777777" w:rsidR="00B507F6" w:rsidRPr="00E8118D" w:rsidRDefault="00B507F6" w:rsidP="00B507F6">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v:textbox>
                  </v:shape>
                  <v:shape id="Text Box 74" o:spid="_x0000_s1280" type="#_x0000_t202" style="position:absolute;left:19319;top:8379;width:6877;height:493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CcsWxAAAANsAAAAPAAAAZHJzL2Rvd25yZXYueG1sRI9BawIx&#10;FITvhf6H8ApeimYtUmU1igiFPexFK4K3x+a5Wdy8rElc13/fFAo9DjPzDbPaDLYVPfnQOFYwnWQg&#10;iCunG64VHL+/xgsQISJrbB2TgicF2KxfX1aYa/fgPfWHWIsE4ZCjAhNjl0sZKkMWw8R1xMm7OG8x&#10;JulrqT0+Ety28iPLPqXFhtOCwY52hqrr4W4V9Kdipve9if59VxZZcS1v83Op1Oht2C5BRBrif/iv&#10;XWgF8xn8fkk/QK5/AAAA//8DAFBLAQItABQABgAIAAAAIQDb4fbL7gAAAIUBAAATAAAAAAAAAAAA&#10;AAAAAAAAAABbQ29udGVudF9UeXBlc10ueG1sUEsBAi0AFAAGAAgAAAAhAFr0LFu/AAAAFQEAAAsA&#10;AAAAAAAAAAAAAAAAHwEAAF9yZWxzLy5yZWxzUEsBAi0AFAAGAAgAAAAhALMJyxbEAAAA2wAAAA8A&#10;AAAAAAAAAAAAAAAABwIAAGRycy9kb3ducmV2LnhtbFBLBQYAAAAAAwADALcAAAD4AgAAAAA=&#10;" filled="f" stroked="f" strokeweight=".5pt">
                    <v:textbox>
                      <w:txbxContent>
                        <w:p w14:paraId="483E512A" w14:textId="77777777" w:rsidR="00B507F6" w:rsidRPr="00427E2B" w:rsidRDefault="00B507F6" w:rsidP="00B507F6">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v:textbox>
                  </v:shape>
                  <v:shape id="Text Box 75" o:spid="_x0000_s1281" type="#_x0000_t202" style="position:absolute;left:30429;top:1442;width:5340;height:447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RW6NxQAAANsAAAAPAAAAZHJzL2Rvd25yZXYueG1sRI9PawIx&#10;FMTvBb9DeIKXUrOVVsvWKCIIe9iLfxC8PTavm8XNy5qk6/rtm0Khx2FmfsMs14NtRU8+NI4VvE4z&#10;EMSV0w3XCk7H3csHiBCRNbaOScGDAqxXo6cl5trdeU/9IdYiQTjkqMDE2OVShsqQxTB1HXHyvpy3&#10;GJP0tdQe7wluWznLsrm02HBaMNjR1lB1PXxbBf25eNP73kT/vC2LrLiWt8WlVGoyHjafICIN8T/8&#10;1y60gsU7/H5JP0CufgAAAP//AwBQSwECLQAUAAYACAAAACEA2+H2y+4AAACFAQAAEwAAAAAAAAAA&#10;AAAAAAAAAAAAW0NvbnRlbnRfVHlwZXNdLnhtbFBLAQItABQABgAIAAAAIQBa9CxbvwAAABUBAAAL&#10;AAAAAAAAAAAAAAAAAB8BAABfcmVscy8ucmVsc1BLAQItABQABgAIAAAAIQDcRW6NxQAAANsAAAAP&#10;AAAAAAAAAAAAAAAAAAcCAABkcnMvZG93bnJldi54bWxQSwUGAAAAAAMAAwC3AAAA+QIAAAAA&#10;" filled="f" stroked="f" strokeweight=".5pt">
                    <v:textbox>
                      <w:txbxContent>
                        <w:p w14:paraId="74B5FE4D" w14:textId="77777777" w:rsidR="00B507F6" w:rsidRPr="00427E2B" w:rsidRDefault="00B507F6" w:rsidP="00B507F6">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v:textbox>
                  </v:shape>
                  <v:shape id="Graphic 76" o:spid="_x0000_s1282" type="#_x0000_t75" alt="Piggy Bank outline" style="position:absolute;left:26111;top:996;width:4769;height:506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8VP/wAAAANsAAAAPAAAAZHJzL2Rvd25yZXYueG1sRI9Bi8Iw&#10;FITvC/6H8ARva+IetFSjiCiseNoqeH00z7bYvJQkav33RljwOMzMN8xi1dtW3MmHxrGGyViBIC6d&#10;abjScDruvjMQISIbbB2ThicFWC0HXwvMjXvwH92LWIkE4ZCjhjrGLpcylDVZDGPXESfv4rzFmKSv&#10;pPH4SHDbyh+lptJiw2mhxo42NZXX4mY1mPPtUGV7v+HjYfv010Jldqe0Hg379RxEpD5+wv/tX6Nh&#10;NoX3l/QD5PIFAAD//wMAUEsBAi0AFAAGAAgAAAAhANvh9svuAAAAhQEAABMAAAAAAAAAAAAAAAAA&#10;AAAAAFtDb250ZW50X1R5cGVzXS54bWxQSwECLQAUAAYACAAAACEAWvQsW78AAAAVAQAACwAAAAAA&#10;AAAAAAAAAAAfAQAAX3JlbHMvLnJlbHNQSwECLQAUAAYACAAAACEAQPFT/8AAAADbAAAADwAAAAAA&#10;AAAAAAAAAAAHAgAAZHJzL2Rvd25yZXYueG1sUEsFBgAAAAADAAMAtwAAAPQCAAAAAA==&#10;">
                    <v:imagedata r:id="rId31" o:title="Piggy Bank outline"/>
                  </v:shape>
                  <v:roundrect id="Rectangle: Rounded Corners 77" o:spid="_x0000_s1283" style="position:absolute;left:40881;top:412;width:15951;height:9312;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qDojxAAAANsAAAAPAAAAZHJzL2Rvd25yZXYueG1sRI9Ba8JA&#10;FITvhf6H5Qm96cYiSYmuIRSEUnqpivX4zD6TkOzbmN2a+O+7gtDjMDPfMKtsNK24Uu9qywrmswgE&#10;cWF1zaWC/W4zfQPhPLLG1jIpuJGDbP38tMJU24G/6br1pQgQdikqqLzvUildUZFBN7MdcfDOtjfo&#10;g+xLqXscAty08jWKYmmw5rBQYUfvFRXN9tco+JFxkQ95c0s4PlxOx6+F1J8LpV4mY74E4Wn0/+FH&#10;+0MrSBK4fwk/QK7/AAAA//8DAFBLAQItABQABgAIAAAAIQDb4fbL7gAAAIUBAAATAAAAAAAAAAAA&#10;AAAAAAAAAABbQ29udGVudF9UeXBlc10ueG1sUEsBAi0AFAAGAAgAAAAhAFr0LFu/AAAAFQEAAAsA&#10;AAAAAAAAAAAAAAAAHwEAAF9yZWxzLy5yZWxzUEsBAi0AFAAGAAgAAAAhAKyoOiPEAAAA2wAAAA8A&#10;AAAAAAAAAAAAAAAABwIAAGRycy9kb3ducmV2LnhtbFBLBQYAAAAAAwADALcAAAD4AgAAAAA=&#10;" fillcolor="#f7fbff [671]" strokecolor="#035dd3 [3205]" strokeweight="2pt">
                    <v:textbox inset="1mm,,1mm,0"/>
                  </v:roundrect>
                  <v:shape id="Graphic 78" o:spid="_x0000_s1284" type="#_x0000_t75" alt="Stuffed Toy outline" style="position:absolute;left:47216;top:666;width:3226;height:311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XAC9wAAAANsAAAAPAAAAZHJzL2Rvd25yZXYueG1sRE89b4Mw&#10;EN0j9T9YV6lbYsKQIBoHoSpIUbZCu1/xFaPiM8EOof++HiJ1fHrfh2Kxg5hp8r1jBdtNAoK4dbrn&#10;TsFHU60zED4gaxwck4Jf8lAcn1YHzLW78zvNdehEDGGfowITwphL6VtDFv3GjcSR+3aTxRDh1Ek9&#10;4T2G20GmSbKTFnuODQZHejPU/tQ3q6C5fZ22fb1LP6uruZTniz/N10ypl+elfAURaAn/4of7rBXs&#10;49j4Jf4AefwDAAD//wMAUEsBAi0AFAAGAAgAAAAhANvh9svuAAAAhQEAABMAAAAAAAAAAAAAAAAA&#10;AAAAAFtDb250ZW50X1R5cGVzXS54bWxQSwECLQAUAAYACAAAACEAWvQsW78AAAAVAQAACwAAAAAA&#10;AAAAAAAAAAAfAQAAX3JlbHMvLnJlbHNQSwECLQAUAAYACAAAACEA3lwAvcAAAADbAAAADwAAAAAA&#10;AAAAAAAAAAAHAgAAZHJzL2Rvd25yZXYueG1sUEsFBgAAAAADAAMAtwAAAPQCAAAAAA==&#10;">
                    <v:imagedata r:id="rId28" o:title="Stuffed Toy outline"/>
                  </v:shape>
                  <v:shape id="Graphic 79" o:spid="_x0000_s1285" type="#_x0000_t75" alt="Home outline" style="position:absolute;left:51652;top:395;width:3531;height:341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bax4wgAAANsAAAAPAAAAZHJzL2Rvd25yZXYueG1sRI9Pa8JA&#10;FMTvgt9heUJvutFDqzGrBCGQo0ah9PbIvvzB7NuQ3cT023cLhR6HmfkNk5xn04mJBtdaVrDdRCCI&#10;S6tbrhU87tl6D8J5ZI2dZVLwTQ7Op+UiwVjbF99oKnwtAoRdjAoa7/tYSlc2ZNBtbE8cvMoOBn2Q&#10;Qy31gK8AN53cRdG7NNhyWGiwp0tD5bMYjQLdmfw66es03j7L/Kt4ZGlbZUq9reb0CMLT7P/Df+1c&#10;K/g4wO+X8APk6QcAAP//AwBQSwECLQAUAAYACAAAACEA2+H2y+4AAACFAQAAEwAAAAAAAAAAAAAA&#10;AAAAAAAAW0NvbnRlbnRfVHlwZXNdLnhtbFBLAQItABQABgAIAAAAIQBa9CxbvwAAABUBAAALAAAA&#10;AAAAAAAAAAAAAB8BAABfcmVscy8ucmVsc1BLAQItABQABgAIAAAAIQBNbax4wgAAANsAAAAPAAAA&#10;AAAAAAAAAAAAAAcCAABkcnMvZG93bnJldi54bWxQSwUGAAAAAAMAAwC3AAAA9gIAAAAA&#10;">
                    <v:imagedata r:id="rId30" o:title="Home outline"/>
                  </v:shape>
                  <v:shape id="Graphic 80" o:spid="_x0000_s1286" type="#_x0000_t75" alt="Money outline" style="position:absolute;left:42191;top:350;width:3575;height:345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SODPwwAAANsAAAAPAAAAZHJzL2Rvd25yZXYueG1sRE9LS8NA&#10;EL4L/Q/LFLzZja22JXZbRCi0oNCH2OuQHZNgdjbsrkn01zsHoceP773aDK5RHYVYezZwP8lAERfe&#10;1lwaeD9v75agYkK22HgmAz8UYbMe3awwt77nI3WnVCoJ4ZijgSqlNtc6FhU5jBPfEgv36YPDJDCU&#10;2gbsJdw1epplc+2wZmmosKWXioqv07eTkt8svF3618XD43R/7g/zWbf4uBhzOx6en0AlGtJV/O/e&#10;WQNLWS9f5Afo9R8AAAD//wMAUEsBAi0AFAAGAAgAAAAhANvh9svuAAAAhQEAABMAAAAAAAAAAAAA&#10;AAAAAAAAAFtDb250ZW50X1R5cGVzXS54bWxQSwECLQAUAAYACAAAACEAWvQsW78AAAAVAQAACwAA&#10;AAAAAAAAAAAAAAAfAQAAX3JlbHMvLnJlbHNQSwECLQAUAAYACAAAACEAfUjgz8MAAADbAAAADwAA&#10;AAAAAAAAAAAAAAAHAgAAZHJzL2Rvd25yZXYueG1sUEsFBgAAAAADAAMAtwAAAPcCAAAAAA==&#10;">
                    <v:imagedata r:id="rId29" o:title="Money outline"/>
                  </v:shape>
                  <v:shape id="Text Box 81" o:spid="_x0000_s1287" type="#_x0000_t202" style="position:absolute;left:42096;top:4924;width:13265;height:451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USqTxQAAANsAAAAPAAAAZHJzL2Rvd25yZXYueG1sRI9Ba8JA&#10;FITvBf/D8oTemo1CS4hZRQLSIu0h6sXbM/tMgtm3MbuatL++Wyh4HGbmGyZbjaYVd+pdY1nBLIpB&#10;EJdWN1wpOOw3LwkI55E1tpZJwTc5WC0nTxmm2g5c0H3nKxEg7FJUUHvfpVK6siaDLrIdcfDOtjfo&#10;g+wrqXscAty0ch7Hb9Jgw2Ghxo7ymsrL7mYUbPPNFxanuUl+2vz987zurofjq1LP03G9AOFp9I/w&#10;f/tDK0hm8Pcl/AC5/AUAAP//AwBQSwECLQAUAAYACAAAACEA2+H2y+4AAACFAQAAEwAAAAAAAAAA&#10;AAAAAAAAAAAAW0NvbnRlbnRfVHlwZXNdLnhtbFBLAQItABQABgAIAAAAIQBa9CxbvwAAABUBAAAL&#10;AAAAAAAAAAAAAAAAAB8BAABfcmVscy8ucmVsc1BLAQItABQABgAIAAAAIQBTUSqTxQAAANsAAAAP&#10;AAAAAAAAAAAAAAAAAAcCAABkcnMvZG93bnJldi54bWxQSwUGAAAAAAMAAwC3AAAA+QIAAAAA&#10;" filled="f" stroked="f" strokeweight=".5pt">
                    <v:textbox>
                      <w:txbxContent>
                        <w:p w14:paraId="152F8AC6" w14:textId="77777777" w:rsidR="00B507F6" w:rsidRPr="0072738B" w:rsidRDefault="00B507F6" w:rsidP="00B507F6">
                          <w:pPr>
                            <w:spacing w:after="120"/>
                            <w:jc w:val="center"/>
                            <w:rPr>
                              <w:rFonts w:ascii="Arial Nova Light" w:eastAsia="HELVETICA NEUE LIGHT" w:hAnsi="Arial Nova Light" w:cstheme="minorHAnsi"/>
                              <w:sz w:val="16"/>
                              <w:szCs w:val="16"/>
                            </w:rPr>
                          </w:pPr>
                          <w:r w:rsidRPr="0072738B">
                            <w:rPr>
                              <w:rFonts w:ascii="Arial Nova Light" w:eastAsia="HELVETICA NEUE LIGHT" w:hAnsi="Arial Nova Light" w:cstheme="minorHAnsi"/>
                              <w:sz w:val="16"/>
                              <w:szCs w:val="16"/>
                            </w:rPr>
                            <w:t>If we based rent on your income, it would be $XXX</w:t>
                          </w:r>
                        </w:p>
                        <w:p w14:paraId="5BEB9928" w14:textId="77777777" w:rsidR="00B507F6" w:rsidRPr="00AD3A9A" w:rsidRDefault="00B507F6" w:rsidP="00B507F6">
                          <w:pPr>
                            <w:spacing w:before="120"/>
                            <w:jc w:val="center"/>
                            <w:rPr>
                              <w:rFonts w:ascii="helev" w:hAnsi="helev" w:cstheme="minorHAnsi"/>
                              <w:sz w:val="16"/>
                              <w:szCs w:val="16"/>
                            </w:rPr>
                          </w:pPr>
                        </w:p>
                      </w:txbxContent>
                    </v:textbox>
                  </v:shape>
                  <v:shape id="Text Box 82" o:spid="_x0000_s1288" type="#_x0000_t202" style="position:absolute;left:42205;top:10856;width:13265;height:63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g7TkxAAAANsAAAAPAAAAZHJzL2Rvd25yZXYueG1sRI9Pi8Iw&#10;FMTvwn6H8Ba8aboFpXSNIgVRFj3457K3Z/Nsi81Lt8lq9dMbQfA4zMxvmMmsM7W4UOsqywq+hhEI&#10;4tzqigsFh/1ikIBwHlljbZkU3MjBbPrRm2Cq7ZW3dNn5QgQIuxQVlN43qZQuL8mgG9qGOHgn2xr0&#10;QbaF1C1eA9zUMo6isTRYcVgosaGspPy8+zcKfrLFBrfH2CT3OluuT/Pm7/A7Uqr/2c2/QXjq/Dv8&#10;aq+0giSG55fwA+T0AQAA//8DAFBLAQItABQABgAIAAAAIQDb4fbL7gAAAIUBAAATAAAAAAAAAAAA&#10;AAAAAAAAAABbQ29udGVudF9UeXBlc10ueG1sUEsBAi0AFAAGAAgAAAAhAFr0LFu/AAAAFQEAAAsA&#10;AAAAAAAAAAAAAAAAHwEAAF9yZWxzLy5yZWxzUEsBAi0AFAAGAAgAAAAhAKODtOTEAAAA2wAAAA8A&#10;AAAAAAAAAAAAAAAABwIAAGRycy9kb3ducmV2LnhtbFBLBQYAAAAAAwADALcAAAD4AgAAAAA=&#10;" filled="f" stroked="f" strokeweight=".5pt">
                    <v:textbox>
                      <w:txbxContent>
                        <w:p w14:paraId="02100EE0" w14:textId="77777777" w:rsidR="00B507F6" w:rsidRPr="0072738B" w:rsidRDefault="00B507F6" w:rsidP="00B507F6">
                          <w:pPr>
                            <w:spacing w:before="0" w:after="0"/>
                            <w:jc w:val="center"/>
                            <w:rPr>
                              <w:rFonts w:ascii="Arial Nova Light" w:eastAsia="HELVETICA NEUE LIGHT" w:hAnsi="Arial Nova Light" w:cs="HELVETICA NEUE LIGHT"/>
                              <w:b/>
                              <w:bCs/>
                              <w:sz w:val="16"/>
                              <w:szCs w:val="16"/>
                            </w:rPr>
                          </w:pPr>
                          <w:r w:rsidRPr="00E40B79">
                            <w:rPr>
                              <w:rFonts w:ascii="Arial Nova Light" w:eastAsia="HELVETICA NEUE LIGHT" w:hAnsi="Arial Nova Light" w:cs="HELVETICA NEUE LIGHT"/>
                              <w:b/>
                              <w:bCs/>
                              <w:sz w:val="16"/>
                              <w:szCs w:val="16"/>
                              <w:u w:val="single"/>
                            </w:rPr>
                            <w:t>BUT</w:t>
                          </w:r>
                          <w:r w:rsidRPr="0072738B">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Market-based</w:t>
                          </w:r>
                          <w:r w:rsidRPr="0072738B">
                            <w:rPr>
                              <w:rFonts w:ascii="Arial Nova Light" w:eastAsia="HELVETICA NEUE LIGHT" w:hAnsi="Arial Nova Light" w:cs="HELVETICA NEUE LIGHT"/>
                              <w:sz w:val="16"/>
                              <w:szCs w:val="16"/>
                            </w:rPr>
                            <w:t xml:space="preserve"> rent for the property is </w:t>
                          </w:r>
                          <w:r w:rsidRPr="00D87032">
                            <w:rPr>
                              <w:rFonts w:ascii="Arial Nova Light" w:eastAsia="HELVETICA NEUE LIGHT" w:hAnsi="Arial Nova Light" w:cs="HELVETICA NEUE LIGHT"/>
                              <w:b/>
                              <w:bCs/>
                              <w:color w:val="auto"/>
                              <w:sz w:val="16"/>
                              <w:szCs w:val="16"/>
                            </w:rPr>
                            <w:t>$XXX</w:t>
                          </w:r>
                        </w:p>
                        <w:p w14:paraId="3D17530F" w14:textId="77777777" w:rsidR="00B507F6" w:rsidRPr="00E40B79" w:rsidRDefault="00B507F6" w:rsidP="00B507F6">
                          <w:pPr>
                            <w:spacing w:before="0" w:after="0"/>
                            <w:jc w:val="center"/>
                            <w:rPr>
                              <w:rFonts w:ascii="Arial Nova Light" w:hAnsi="Arial Nova Light" w:cstheme="minorHAnsi"/>
                              <w:color w:val="035DD3" w:themeColor="accent2"/>
                              <w:sz w:val="18"/>
                              <w:szCs w:val="18"/>
                            </w:rPr>
                          </w:pPr>
                          <w:r w:rsidRPr="00E40B79">
                            <w:rPr>
                              <w:rFonts w:ascii="Arial Nova Light" w:eastAsia="HELVETICA NEUE LIGHT" w:hAnsi="Arial Nova Light" w:cs="HELVETICA NEUE LIGHT"/>
                              <w:b/>
                              <w:bCs/>
                              <w:color w:val="035DD3" w:themeColor="accent2"/>
                              <w:sz w:val="16"/>
                              <w:szCs w:val="16"/>
                            </w:rPr>
                            <w:t>THIS IS THE AMOUNT YOU PAY</w:t>
                          </w:r>
                        </w:p>
                      </w:txbxContent>
                    </v:textbox>
                  </v:shape>
                  <v:shape id="Plus Sign 83" o:spid="_x0000_s1289" style="position:absolute;left:45548;top:4147;width:1397;height:1092;visibility:visible;mso-wrap-style:square;v-text-anchor:middle" coordsize="139700,1092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8tkrwwAAANsAAAAPAAAAZHJzL2Rvd25yZXYueG1sRI9BawIx&#10;FITvBf9DeEJv3awWRLYbRRTBQwtWW+rxsXnuLiYvIUl1++9NodDjMDPfMPVysEZcKcTesYJJUYIg&#10;bpzuuVXwcdw+zUHEhKzROCYFPxRhuRg91Fhpd+N3uh5SKzKEY4UKupR8JWVsOrIYC+eJs3d2wWLK&#10;MrRSB7xluDVyWpYzabHnvNChp3VHzeXwbRWc/Ct+bWb7t4ntP9POO1NKaZR6HA+rFxCJhvQf/mvv&#10;tIL5M/x+yT9ALu4AAAD//wMAUEsBAi0AFAAGAAgAAAAhANvh9svuAAAAhQEAABMAAAAAAAAAAAAA&#10;AAAAAAAAAFtDb250ZW50X1R5cGVzXS54bWxQSwECLQAUAAYACAAAACEAWvQsW78AAAAVAQAACwAA&#10;AAAAAAAAAAAAAAAfAQAAX3JlbHMvLnJlbHNQSwECLQAUAAYACAAAACEAK/LZK8MAAADbAAAADwAA&#10;AAAAAAAAAAAAAAAHAgAAZHJzL2Rvd25yZXYueG1sUEsFBgAAAAADAAMAtwAAAPcCAAAAAA==&#10;" path="m18517,41766r38489,l57006,14477r25688,l82694,41766r38489,l121183,67454r-38489,l82694,94743r-25688,l57006,67454r-38489,l18517,41766xe" fillcolor="#0090ff [3213]" stroked="f" strokeweight="2pt">
                    <v:path arrowok="t" o:connecttype="custom" o:connectlocs="18517,41766;57006,41766;57006,14477;82694,14477;82694,41766;121183,41766;121183,67454;82694,67454;82694,94743;57006,94743;57006,67454;18517,67454;18517,41766" o:connectangles="0,0,0,0,0,0,0,0,0,0,0,0,0"/>
                  </v:shape>
                  <v:roundrect id="Rectangle: Rounded Corners 84" o:spid="_x0000_s1290" style="position:absolute;width:36696;height:17551;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YUJPwwAAANsAAAAPAAAAZHJzL2Rvd25yZXYueG1sRI9Pi8Iw&#10;FMTvC36H8AQvoql/EKlGUXHB265VEG+P5tkWk5fSRO1+e7OwsMdhZn7DLNetNeJJja8cKxgNExDE&#10;udMVFwrOp8/BHIQPyBqNY1LwQx7Wq87HElPtXnykZxYKESHsU1RQhlCnUvq8JIt+6Gri6N1cYzFE&#10;2RRSN/iKcGvkOElm0mLFcaHEmnYl5ffsYRUkZtSare5fvvfmS0+szSbXfaZUr9tuFiACteE//Nc+&#10;aAXzKfx+iT9Art4AAAD//wMAUEsBAi0AFAAGAAgAAAAhANvh9svuAAAAhQEAABMAAAAAAAAAAAAA&#10;AAAAAAAAAFtDb250ZW50X1R5cGVzXS54bWxQSwECLQAUAAYACAAAACEAWvQsW78AAAAVAQAACwAA&#10;AAAAAAAAAAAAAAAfAQAAX3JlbHMvLnJlbHNQSwECLQAUAAYACAAAACEA3GFCT8MAAADbAAAADwAA&#10;AAAAAAAAAAAAAAAHAgAAZHJzL2Rvd25yZXYueG1sUEsFBgAAAAADAAMAtwAAAPcCAAAAAA==&#10;" filled="f" strokecolor="#00b050" strokeweight="2.25pt">
                    <v:textbox inset="1mm,,1mm,0"/>
                  </v:roundrect>
                  <v:roundrect id="Rectangle: Rounded Corners 85" o:spid="_x0000_s1291" style="position:absolute;left:40881;top:10242;width:16097;height:7309;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CKa3xgAAANsAAAAPAAAAZHJzL2Rvd25yZXYueG1sRI9Ba8JA&#10;FITvgv9heUJvulFQTOoqYmtpDhWMPfT4mn1NQrNvw+5WY399tyB4HGbmG2a16U0rzuR8Y1nBdJKA&#10;IC6tbrhS8H7aj5cgfEDW2FomBVfysFkPByvMtL3wkc5FqESEsM9QQR1Cl0npy5oM+ontiKP3ZZ3B&#10;EKWrpHZ4iXDTylmSLKTBhuNCjR3taiq/ix+j4OT8y9Oh+HjLj/lzvvv8TdN0ppV6GPXbRxCB+nAP&#10;39qvWsFyDv9f4g+Q6z8AAAD//wMAUEsBAi0AFAAGAAgAAAAhANvh9svuAAAAhQEAABMAAAAAAAAA&#10;AAAAAAAAAAAAAFtDb250ZW50X1R5cGVzXS54bWxQSwECLQAUAAYACAAAACEAWvQsW78AAAAVAQAA&#10;CwAAAAAAAAAAAAAAAAAfAQAAX3JlbHMvLnJlbHNQSwECLQAUAAYACAAAACEAjgimt8YAAADbAAAA&#10;DwAAAAAAAAAAAAAAAAAHAgAAZHJzL2Rvd25yZXYueG1sUEsFBgAAAAADAAMAtwAAAPoCAAAAAA==&#10;" filled="f" strokecolor="#035dd3 [3205]" strokeweight="2.25pt">
                    <v:textbox inset="1mm,,1mm,0"/>
                  </v:roundrect>
                  <v:shape id="Plus Sign 86" o:spid="_x0000_s1292" style="position:absolute;left:50437;top:4238;width:1397;height:1092;visibility:visible;mso-wrap-style:square;v-text-anchor:middle" coordsize="139700,1092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hXqzwwAAANsAAAAPAAAAZHJzL2Rvd25yZXYueG1sRI9BawIx&#10;FITvBf9DeIK3blYPi6wbpSiChwrWttjjY/O6uzR5CUmq679vCoUeh5n5hmk2ozXiSiEOjhXMixIE&#10;cev0wJ2Ct9f94xJETMgajWNScKcIm/XkocFauxu/0PWcOpEhHGtU0Kfkaylj25PFWDhPnL1PFyym&#10;LEMndcBbhlsjF2VZSYsD54UePW17ar/O31bBh3/Gy646Hed2eE8H70wppVFqNh2fViASjek//Nc+&#10;aAXLCn6/5B8g1z8AAAD//wMAUEsBAi0AFAAGAAgAAAAhANvh9svuAAAAhQEAABMAAAAAAAAAAAAA&#10;AAAAAAAAAFtDb250ZW50X1R5cGVzXS54bWxQSwECLQAUAAYACAAAACEAWvQsW78AAAAVAQAACwAA&#10;AAAAAAAAAAAAAAAfAQAAX3JlbHMvLnJlbHNQSwECLQAUAAYACAAAACEAO4V6s8MAAADbAAAADwAA&#10;AAAAAAAAAAAAAAAHAgAAZHJzL2Rvd25yZXYueG1sUEsFBgAAAAADAAMAtwAAAPcCAAAAAA==&#10;" path="m18517,41766r38489,l57006,14477r25688,l82694,41766r38489,l121183,67454r-38489,l82694,94743r-25688,l57006,67454r-38489,l18517,41766xe" fillcolor="#0090ff [3213]" stroked="f" strokeweight="2pt">
                    <v:path arrowok="t" o:connecttype="custom" o:connectlocs="18517,41766;57006,41766;57006,14477;82694,14477;82694,41766;121183,41766;121183,67454;82694,67454;82694,94743;57006,94743;57006,67454;18517,67454;18517,41766" o:connectangles="0,0,0,0,0,0,0,0,0,0,0,0,0"/>
                  </v:shape>
                  <v:shape id="Text Box 87" o:spid="_x0000_s1293" type="#_x0000_t202" style="position:absolute;left:46537;top:3143;width:4521;height:252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DiVGxQAAANsAAAAPAAAAZHJzL2Rvd25yZXYueG1sRI/NasMw&#10;EITvhb6D2EIupZEbQhLcyKEEAj74kh8KvS3W1jK2Vq6kOO7bV4FCj8PMfMNsd5PtxUg+tI4VvM4z&#10;EMS10y03Ci7nw8sGRIjIGnvHpOCHAuyKx4ct5trd+EjjKTYiQTjkqMDEOORShtqQxTB3A3Hyvpy3&#10;GJP0jdQebwlue7nIspW02HJaMDjQ3lDdna5WwfhRLvVxNNE/76syK7vqe/1ZKTV7mt7fQESa4n/4&#10;r11qBZs13L+kHyCLXwAAAP//AwBQSwECLQAUAAYACAAAACEA2+H2y+4AAACFAQAAEwAAAAAAAAAA&#10;AAAAAAAAAAAAW0NvbnRlbnRfVHlwZXNdLnhtbFBLAQItABQABgAIAAAAIQBa9CxbvwAAABUBAAAL&#10;AAAAAAAAAAAAAAAAAB8BAABfcmVscy8ucmVsc1BLAQItABQABgAIAAAAIQB2DiVGxQAAANsAAAAP&#10;AAAAAAAAAAAAAAAAAAcCAABkcnMvZG93bnJldi54bWxQSwUGAAAAAAMAAwC3AAAA+QIAAAAA&#10;" filled="f" stroked="f" strokeweight=".5pt">
                    <v:textbox>
                      <w:txbxContent>
                        <w:p w14:paraId="4948E669" w14:textId="77777777" w:rsidR="00B507F6" w:rsidRPr="0072738B" w:rsidRDefault="00B507F6" w:rsidP="00B507F6">
                          <w:pPr>
                            <w:rPr>
                              <w:rFonts w:ascii="Arial Nova Light" w:hAnsi="Arial Nova Light" w:cstheme="minorHAnsi"/>
                              <w:sz w:val="16"/>
                              <w:szCs w:val="16"/>
                            </w:rPr>
                          </w:pPr>
                          <w:r w:rsidRPr="0072738B">
                            <w:rPr>
                              <w:rFonts w:ascii="Arial Nova Light" w:eastAsia="HELVETICA NEUE LIGHT" w:hAnsi="Arial Nova Light" w:cs="HELVETICA NEUE LIGHT"/>
                              <w:sz w:val="16"/>
                              <w:szCs w:val="16"/>
                            </w:rPr>
                            <w:t>$XXX</w:t>
                          </w:r>
                        </w:p>
                      </w:txbxContent>
                    </v:textbox>
                  </v:shape>
                </v:group>
                <v:shape id="Text Box 88" o:spid="_x0000_s1294" type="#_x0000_t202" style="position:absolute;left:36576;top:11239;width:4286;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a4MOwwAAANsAAAAPAAAAZHJzL2Rvd25yZXYueG1sRE/LaoNA&#10;FN0X8g/DDXTXjBFaxGQUEaSltIs8NtndODcqce4YZ2psv76zKHR5OO9tPpteTDS6zrKC9SoCQVxb&#10;3XGj4HionhIQziNr7C2Tgm9ykGeLhy2m2t55R9PeNyKEsEtRQev9kErp6pYMupUdiAN3saNBH+DY&#10;SD3iPYSbXsZR9CINdhwaWhyobKm+7r+Mgvey+sTdOTbJT1++flyK4XY8PSv1uJyLDQhPs/8X/7nf&#10;tIIkjA1fwg+Q2S8AAAD//wMAUEsBAi0AFAAGAAgAAAAhANvh9svuAAAAhQEAABMAAAAAAAAAAAAA&#10;AAAAAAAAAFtDb250ZW50X1R5cGVzXS54bWxQSwECLQAUAAYACAAAACEAWvQsW78AAAAVAQAACwAA&#10;AAAAAAAAAAAAAAAfAQAAX3JlbHMvLnJlbHNQSwECLQAUAAYACAAAACEAwmuDDsMAAADbAAAADwAA&#10;AAAAAAAAAAAAAAAHAgAAZHJzL2Rvd25yZXYueG1sUEsFBgAAAAADAAMAtwAAAPcCAAAAAA==&#10;" filled="f" stroked="f" strokeweight=".5pt">
                  <v:textbox>
                    <w:txbxContent>
                      <w:p w14:paraId="2B4CAEBC" w14:textId="77777777" w:rsidR="00B507F6" w:rsidRPr="009A3EBD" w:rsidRDefault="00B507F6" w:rsidP="00B507F6">
                        <w:pPr>
                          <w:rPr>
                            <w:color w:val="00B050"/>
                            <w:sz w:val="54"/>
                            <w:szCs w:val="54"/>
                          </w:rPr>
                        </w:pPr>
                        <w:r w:rsidRPr="009A3EBD">
                          <w:rPr>
                            <w:rFonts w:ascii="Wingdings" w:eastAsia="Wingdings" w:hAnsi="Wingdings" w:cs="Wingdings"/>
                            <w:color w:val="00B050"/>
                            <w:sz w:val="54"/>
                            <w:szCs w:val="54"/>
                          </w:rPr>
                          <w:sym w:font="Wingdings" w:char="F0FC"/>
                        </w:r>
                      </w:p>
                      <w:p w14:paraId="37D828CE" w14:textId="77777777" w:rsidR="00B507F6" w:rsidRDefault="00B507F6" w:rsidP="00B507F6"/>
                    </w:txbxContent>
                  </v:textbox>
                </v:shape>
                <v:shape id="Text Box 89" o:spid="_x0000_s1295" type="#_x0000_t202" style="position:absolute;left:36576;top:2381;width:3619;height:419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JyaVxgAAANsAAAAPAAAAZHJzL2Rvd25yZXYueG1sRI9Ba8JA&#10;FITvhf6H5RW81U2FljS6SggEi9iDqZfeXrPPJJh9m2ZXE/vru4LgcZiZb5jFajStOFPvGssKXqYR&#10;COLS6oYrBfuv/DkG4TyyxtYyKbiQg9Xy8WGBibYD7+hc+EoECLsEFdTed4mUrqzJoJvajjh4B9sb&#10;9EH2ldQ9DgFuWjmLojdpsOGwUGNHWU3lsTgZBZss/8Tdz8zEf2223h7S7nf//arU5GlM5yA8jf4e&#10;vrU/tIL4Ha5fwg+Qy38AAAD//wMAUEsBAi0AFAAGAAgAAAAhANvh9svuAAAAhQEAABMAAAAAAAAA&#10;AAAAAAAAAAAAAFtDb250ZW50X1R5cGVzXS54bWxQSwECLQAUAAYACAAAACEAWvQsW78AAAAVAQAA&#10;CwAAAAAAAAAAAAAAAAAfAQAAX3JlbHMvLnJlbHNQSwECLQAUAAYACAAAACEArScmlcYAAADbAAAA&#10;DwAAAAAAAAAAAAAAAAAHAgAAZHJzL2Rvd25yZXYueG1sUEsFBgAAAAADAAMAtwAAAPoCAAAAAA==&#10;" filled="f" stroked="f" strokeweight=".5pt">
                  <v:textbox>
                    <w:txbxContent>
                      <w:p w14:paraId="3D27E390" w14:textId="77777777" w:rsidR="00B507F6" w:rsidRPr="009A3EBD" w:rsidRDefault="00B507F6" w:rsidP="00B507F6">
                        <w:pPr>
                          <w:jc w:val="center"/>
                          <w:rPr>
                            <w:color w:val="FF0000"/>
                            <w:sz w:val="54"/>
                            <w:szCs w:val="54"/>
                          </w:rPr>
                        </w:pPr>
                        <w:r w:rsidRPr="009A3EBD">
                          <w:rPr>
                            <w:rFonts w:ascii="Wingdings" w:eastAsia="Wingdings" w:hAnsi="Wingdings" w:cs="Wingdings"/>
                            <w:color w:val="FF0000"/>
                            <w:sz w:val="54"/>
                            <w:szCs w:val="54"/>
                          </w:rPr>
                          <w:t>û</w:t>
                        </w:r>
                      </w:p>
                    </w:txbxContent>
                  </v:textbox>
                </v:shape>
                <v:shape id="Text Box 90" o:spid="_x0000_s1296" type="#_x0000_t202" style="position:absolute;left:41814;top:2952;width:4520;height:25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PivvwQAAANsAAAAPAAAAZHJzL2Rvd25yZXYueG1sRE/Pa8Iw&#10;FL4L/g/hDXYRTR3iXGcUEQY99KIOwdujeWuKzUtNstr998tB8Pjx/V5vB9uKnnxoHCuYzzIQxJXT&#10;DdcKvk9f0xWIEJE1to5JwR8F2G7GozXm2t35QP0x1iKFcMhRgYmxy6UMlSGLYeY64sT9OG8xJuhr&#10;qT3eU7ht5VuWLaXFhlODwY72hqrr8dcq6M/FQh96E/1kXxZZcS1v75dSqdeXYfcJItIQn+KHu9AK&#10;PtL69CX9ALn5BwAA//8DAFBLAQItABQABgAIAAAAIQDb4fbL7gAAAIUBAAATAAAAAAAAAAAAAAAA&#10;AAAAAABbQ29udGVudF9UeXBlc10ueG1sUEsBAi0AFAAGAAgAAAAhAFr0LFu/AAAAFQEAAAsAAAAA&#10;AAAAAAAAAAAAHwEAAF9yZWxzLy5yZWxzUEsBAi0AFAAGAAgAAAAhAHw+K+/BAAAA2wAAAA8AAAAA&#10;AAAAAAAAAAAABwIAAGRycy9kb3ducmV2LnhtbFBLBQYAAAAAAwADALcAAAD1AgAAAAA=&#10;" filled="f" stroked="f" strokeweight=".5pt">
                  <v:textbox>
                    <w:txbxContent>
                      <w:p w14:paraId="67D94EF1" w14:textId="77777777" w:rsidR="00B507F6" w:rsidRPr="0072738B" w:rsidRDefault="00B507F6" w:rsidP="00B507F6">
                        <w:pPr>
                          <w:rPr>
                            <w:rFonts w:ascii="Arial Nova Light" w:hAnsi="Arial Nova Light" w:cstheme="minorHAnsi"/>
                            <w:sz w:val="16"/>
                            <w:szCs w:val="16"/>
                          </w:rPr>
                        </w:pPr>
                        <w:r w:rsidRPr="0072738B">
                          <w:rPr>
                            <w:rFonts w:ascii="Arial Nova Light" w:eastAsia="HELVETICA NEUE LIGHT" w:hAnsi="Arial Nova Light" w:cs="HELVETICA NEUE LIGHT"/>
                            <w:sz w:val="16"/>
                            <w:szCs w:val="16"/>
                          </w:rPr>
                          <w:t>$XXX</w:t>
                        </w:r>
                      </w:p>
                    </w:txbxContent>
                  </v:textbox>
                </v:shape>
                <v:shape id="Text Box 91" o:spid="_x0000_s1297" type="#_x0000_t202" style="position:absolute;left:51244;top:3143;width:4520;height:25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co50xQAAANsAAAAPAAAAZHJzL2Rvd25yZXYueG1sRI9PawIx&#10;FMTvBb9DeAUvpWaVUuvWKEUQ9rAX/yB4e2yem8XNy5qk6/rtm0Khx2FmfsMs14NtRU8+NI4VTCcZ&#10;COLK6YZrBcfD9vUDRIjIGlvHpOBBAdar0dMSc+3uvKN+H2uRIBxyVGBi7HIpQ2XIYpi4jjh5F+ct&#10;xiR9LbXHe4LbVs6y7F1abDgtGOxoY6i67r+tgv5UvOldb6J/2ZRFVlzL2/xcKjV+Hr4+QUQa4n/4&#10;r11oBYsp/H5JP0CufgAAAP//AwBQSwECLQAUAAYACAAAACEA2+H2y+4AAACFAQAAEwAAAAAAAAAA&#10;AAAAAAAAAAAAW0NvbnRlbnRfVHlwZXNdLnhtbFBLAQItABQABgAIAAAAIQBa9CxbvwAAABUBAAAL&#10;AAAAAAAAAAAAAAAAAB8BAABfcmVscy8ucmVsc1BLAQItABQABgAIAAAAIQATco50xQAAANsAAAAP&#10;AAAAAAAAAAAAAAAAAAcCAABkcnMvZG93bnJldi54bWxQSwUGAAAAAAMAAwC3AAAA+QIAAAAA&#10;" filled="f" stroked="f" strokeweight=".5pt">
                  <v:textbox>
                    <w:txbxContent>
                      <w:p w14:paraId="6B5F0004" w14:textId="77777777" w:rsidR="00B507F6" w:rsidRPr="0072738B" w:rsidRDefault="00B507F6" w:rsidP="00B507F6">
                        <w:pPr>
                          <w:rPr>
                            <w:rFonts w:ascii="Arial Nova Light" w:hAnsi="Arial Nova Light" w:cstheme="minorHAnsi"/>
                            <w:sz w:val="16"/>
                            <w:szCs w:val="16"/>
                          </w:rPr>
                        </w:pPr>
                        <w:r w:rsidRPr="0072738B">
                          <w:rPr>
                            <w:rFonts w:ascii="Arial Nova Light" w:eastAsia="HELVETICA NEUE LIGHT" w:hAnsi="Arial Nova Light" w:cs="HELVETICA NEUE LIGHT"/>
                            <w:sz w:val="16"/>
                            <w:szCs w:val="16"/>
                          </w:rPr>
                          <w:t>$XXX</w:t>
                        </w:r>
                      </w:p>
                    </w:txbxContent>
                  </v:textbox>
                </v:shape>
                <w10:wrap anchorx="margin"/>
              </v:group>
            </w:pict>
          </mc:Fallback>
        </mc:AlternateContent>
      </w:r>
    </w:p>
    <w:p w14:paraId="4EC8EB35" w14:textId="77777777" w:rsidR="00B507F6" w:rsidRDefault="00B507F6" w:rsidP="00B507F6">
      <w:pPr>
        <w:pStyle w:val="BodyText"/>
        <w:rPr>
          <w:rStyle w:val="Hyperlink"/>
          <w:b/>
          <w:bCs/>
          <w:i/>
          <w:iCs/>
          <w:u w:val="none"/>
        </w:rPr>
      </w:pPr>
    </w:p>
    <w:p w14:paraId="0CF42BF8" w14:textId="77777777" w:rsidR="00B507F6" w:rsidRPr="009F1A65" w:rsidRDefault="00B507F6" w:rsidP="00B507F6">
      <w:pPr>
        <w:pStyle w:val="BodyText"/>
        <w:rPr>
          <w:b/>
          <w:bCs/>
          <w:i/>
          <w:iCs/>
          <w:color w:val="FF0000"/>
        </w:rPr>
      </w:pPr>
    </w:p>
    <w:p w14:paraId="0E478929" w14:textId="77777777" w:rsidR="00B507F6" w:rsidRDefault="00B507F6" w:rsidP="00B507F6">
      <w:pPr>
        <w:pStyle w:val="BodyText"/>
        <w:rPr>
          <w:rFonts w:ascii="Calibri" w:hAnsi="Calibri" w:cs="Calibri"/>
          <w:color w:val="000000"/>
        </w:rPr>
      </w:pPr>
    </w:p>
    <w:p w14:paraId="6965A8FB" w14:textId="77777777" w:rsidR="00B507F6" w:rsidRDefault="00B507F6" w:rsidP="00B507F6">
      <w:pPr>
        <w:pStyle w:val="BodyText"/>
        <w:rPr>
          <w:rFonts w:ascii="Calibri" w:hAnsi="Calibri" w:cs="Calibri"/>
          <w:color w:val="000000"/>
        </w:rPr>
      </w:pPr>
    </w:p>
    <w:p w14:paraId="7C10A322" w14:textId="77777777" w:rsidR="00B507F6" w:rsidRDefault="00B507F6" w:rsidP="00B507F6">
      <w:pPr>
        <w:pStyle w:val="BodyText"/>
        <w:rPr>
          <w:rFonts w:ascii="Calibri" w:hAnsi="Calibri" w:cs="Calibri"/>
          <w:color w:val="000000"/>
        </w:rPr>
      </w:pPr>
    </w:p>
    <w:p w14:paraId="254F5C85" w14:textId="77777777" w:rsidR="00B507F6" w:rsidRDefault="00B507F6" w:rsidP="00B507F6">
      <w:pPr>
        <w:pStyle w:val="BodyText"/>
        <w:rPr>
          <w:rFonts w:ascii="Calibri" w:hAnsi="Calibri" w:cs="Calibri"/>
          <w:b/>
          <w:bCs/>
          <w:color w:val="000000"/>
        </w:rPr>
      </w:pPr>
    </w:p>
    <w:p w14:paraId="028DAE36" w14:textId="77777777" w:rsidR="00B507F6" w:rsidRPr="00B507F6" w:rsidRDefault="00B507F6" w:rsidP="00B507F6">
      <w:pPr>
        <w:pStyle w:val="BodyText"/>
        <w:rPr>
          <w:b/>
          <w:bCs/>
        </w:rPr>
      </w:pPr>
      <w:r w:rsidRPr="00B507F6">
        <w:rPr>
          <w:b/>
          <w:bCs/>
        </w:rPr>
        <w:t>What you need to do next</w:t>
      </w:r>
    </w:p>
    <w:p w14:paraId="1060EE37" w14:textId="77777777" w:rsidR="00B507F6" w:rsidRPr="00B507F6" w:rsidRDefault="00B507F6" w:rsidP="00B507F6">
      <w:pPr>
        <w:pStyle w:val="ListBullet"/>
      </w:pPr>
      <w:r w:rsidRPr="00B507F6">
        <w:t xml:space="preserve">If you have signed a Centrelink Authority form authorising us to use Centrepay for rent payments, we will contact you to authorise payment of the new rent amount through Centrepay. </w:t>
      </w:r>
    </w:p>
    <w:p w14:paraId="719F67FB" w14:textId="77777777" w:rsidR="00B507F6" w:rsidRPr="00B507F6" w:rsidRDefault="00B507F6" w:rsidP="00B507F6">
      <w:pPr>
        <w:pStyle w:val="ListBullet"/>
      </w:pPr>
      <w:r w:rsidRPr="00B507F6">
        <w:t xml:space="preserve">If you pay your rent by another method, please change your regular rent payments to the amount shown. </w:t>
      </w:r>
    </w:p>
    <w:p w14:paraId="3C088645" w14:textId="77777777" w:rsidR="00B507F6" w:rsidRPr="00B507F6" w:rsidRDefault="00B507F6" w:rsidP="00B507F6">
      <w:pPr>
        <w:pStyle w:val="BodyText"/>
      </w:pPr>
      <w:r w:rsidRPr="00B507F6">
        <w:t>We are here to support you. If you have any questions or concerns about your new rent, please contact your tenancy worker [</w:t>
      </w:r>
      <w:r w:rsidRPr="00B507F6">
        <w:rPr>
          <w:highlight w:val="yellow"/>
        </w:rPr>
        <w:t>insert name</w:t>
      </w:r>
      <w:r w:rsidRPr="00B507F6">
        <w:t>] on [</w:t>
      </w:r>
      <w:r w:rsidRPr="00B507F6">
        <w:rPr>
          <w:highlight w:val="yellow"/>
        </w:rPr>
        <w:t>insert contact details</w:t>
      </w:r>
      <w:r w:rsidRPr="00B507F6">
        <w:t>].</w:t>
      </w:r>
    </w:p>
    <w:p w14:paraId="121CC2F3" w14:textId="77777777" w:rsidR="00B507F6" w:rsidRPr="00B507F6" w:rsidRDefault="00B507F6" w:rsidP="00B507F6">
      <w:pPr>
        <w:pStyle w:val="BodyText"/>
      </w:pPr>
      <w:r w:rsidRPr="00B507F6">
        <w:t>Yours sincerely,</w:t>
      </w:r>
    </w:p>
    <w:p w14:paraId="1F28FAA4" w14:textId="59A1559F" w:rsidR="00A473D2" w:rsidRPr="00DB6620" w:rsidRDefault="00B507F6" w:rsidP="00B507F6">
      <w:pPr>
        <w:pStyle w:val="BodyText"/>
        <w:rPr>
          <w:b/>
          <w:bCs/>
        </w:rPr>
      </w:pPr>
      <w:r w:rsidRPr="00DB6620">
        <w:rPr>
          <w:b/>
          <w:bCs/>
        </w:rPr>
        <w:t xml:space="preserve">Tenancy Manager </w:t>
      </w:r>
    </w:p>
    <w:p w14:paraId="295DE5E6" w14:textId="505D86F8" w:rsidR="00A473D2" w:rsidRDefault="00A473D2" w:rsidP="00DA2895">
      <w:pPr>
        <w:pStyle w:val="Heading2"/>
        <w:framePr w:wrap="notBeside"/>
      </w:pPr>
      <w:bookmarkStart w:id="15" w:name="_Toc169882312"/>
      <w:r>
        <w:lastRenderedPageBreak/>
        <w:t>Rent infographics</w:t>
      </w:r>
      <w:bookmarkEnd w:id="15"/>
    </w:p>
    <w:p w14:paraId="777ED912" w14:textId="77777777" w:rsidR="009952B6" w:rsidRDefault="00DA2895" w:rsidP="00DA2895">
      <w:pPr>
        <w:pStyle w:val="BodyText"/>
      </w:pPr>
      <w:r>
        <w:t xml:space="preserve">Infographics are a simple way to show renters how their rent is set or will be calculated. </w:t>
      </w:r>
    </w:p>
    <w:p w14:paraId="719CB5CF" w14:textId="1D886E24" w:rsidR="00DA2895" w:rsidRDefault="00DA2895" w:rsidP="00DA2895">
      <w:pPr>
        <w:pStyle w:val="BodyText"/>
      </w:pPr>
      <w:r>
        <w:t xml:space="preserve">There are 2 styles of infographics </w:t>
      </w:r>
      <w:r w:rsidR="009952B6">
        <w:t>to choose from</w:t>
      </w:r>
      <w:r>
        <w:t>. CHOs will need to</w:t>
      </w:r>
      <w:r w:rsidR="00F13AEE">
        <w:t xml:space="preserve"> select</w:t>
      </w:r>
      <w:r>
        <w:t xml:space="preserve"> the appropriate infographic to use depending on the calculation that the explainer/letter is communicating.</w:t>
      </w:r>
    </w:p>
    <w:p w14:paraId="6263FE06" w14:textId="6D16C96E" w:rsidR="00D23992" w:rsidRPr="00D23992" w:rsidRDefault="00D23992" w:rsidP="00D23992">
      <w:pPr>
        <w:pStyle w:val="BodyText"/>
      </w:pPr>
      <w:r w:rsidRPr="00D23992">
        <w:t>The</w:t>
      </w:r>
      <w:r w:rsidR="00A6366A">
        <w:t>se</w:t>
      </w:r>
      <w:r w:rsidRPr="00D23992">
        <w:t xml:space="preserve"> infographics are designed to be merged with renter specific dollar amounts (</w:t>
      </w:r>
      <w:r w:rsidRPr="00D23992">
        <w:rPr>
          <w:highlight w:val="yellow"/>
        </w:rPr>
        <w:t>anywhere $XXX exists</w:t>
      </w:r>
      <w:r w:rsidRPr="00D23992">
        <w:t>) and can be tailored to your organisation</w:t>
      </w:r>
      <w:r w:rsidR="00A10950">
        <w:t>’</w:t>
      </w:r>
      <w:r w:rsidRPr="00D23992">
        <w:t>s style guide.</w:t>
      </w:r>
    </w:p>
    <w:p w14:paraId="1F8C3F45" w14:textId="3C323278" w:rsidR="00D23992" w:rsidRDefault="009D39BA" w:rsidP="00864386">
      <w:pPr>
        <w:pStyle w:val="Heading3"/>
      </w:pPr>
      <w:bookmarkStart w:id="16" w:name="_Toc169882313"/>
      <w:r>
        <w:t xml:space="preserve">Income based rent calculation </w:t>
      </w:r>
      <w:r w:rsidR="0013568C">
        <w:t xml:space="preserve">- </w:t>
      </w:r>
      <w:r w:rsidR="00733B8A">
        <w:t>max</w:t>
      </w:r>
      <w:r w:rsidR="0013568C">
        <w:t>imum</w:t>
      </w:r>
      <w:r w:rsidR="00733B8A">
        <w:t xml:space="preserve"> rent not exceeded, no additional costs</w:t>
      </w:r>
      <w:bookmarkEnd w:id="16"/>
    </w:p>
    <w:p w14:paraId="08949620" w14:textId="6579B72E" w:rsidR="00D73E8A" w:rsidRPr="001060F6" w:rsidRDefault="00D73E8A" w:rsidP="001060F6">
      <w:pPr>
        <w:pStyle w:val="BodyText"/>
        <w:rPr>
          <w:b/>
          <w:bCs/>
        </w:rPr>
      </w:pPr>
      <w:r w:rsidRPr="001060F6">
        <w:rPr>
          <w:b/>
          <w:bCs/>
          <w:noProof/>
        </w:rPr>
        <mc:AlternateContent>
          <mc:Choice Requires="wpg">
            <w:drawing>
              <wp:anchor distT="0" distB="0" distL="114300" distR="114300" simplePos="0" relativeHeight="251709441" behindDoc="0" locked="0" layoutInCell="1" allowOverlap="1" wp14:anchorId="0BC31D05" wp14:editId="69CF00C9">
                <wp:simplePos x="0" y="0"/>
                <wp:positionH relativeFrom="margin">
                  <wp:posOffset>0</wp:posOffset>
                </wp:positionH>
                <wp:positionV relativeFrom="paragraph">
                  <wp:posOffset>332740</wp:posOffset>
                </wp:positionV>
                <wp:extent cx="5687695" cy="1798955"/>
                <wp:effectExtent l="19050" t="19050" r="27305" b="0"/>
                <wp:wrapTopAndBottom/>
                <wp:docPr id="33" name="Group 33"/>
                <wp:cNvGraphicFramePr/>
                <a:graphic xmlns:a="http://schemas.openxmlformats.org/drawingml/2006/main">
                  <a:graphicData uri="http://schemas.microsoft.com/office/word/2010/wordprocessingGroup">
                    <wpg:wgp>
                      <wpg:cNvGrpSpPr/>
                      <wpg:grpSpPr>
                        <a:xfrm>
                          <a:off x="0" y="0"/>
                          <a:ext cx="5687695" cy="1798955"/>
                          <a:chOff x="0" y="0"/>
                          <a:chExt cx="5688311" cy="1799301"/>
                        </a:xfrm>
                      </wpg:grpSpPr>
                      <wps:wsp>
                        <wps:cNvPr id="34" name="Google Shape;36;p1"/>
                        <wps:cNvSpPr txBox="1"/>
                        <wps:spPr>
                          <a:xfrm>
                            <a:off x="2547608" y="564898"/>
                            <a:ext cx="1101725" cy="1032674"/>
                          </a:xfrm>
                          <a:prstGeom prst="rect">
                            <a:avLst/>
                          </a:prstGeom>
                          <a:noFill/>
                          <a:ln>
                            <a:noFill/>
                          </a:ln>
                        </wps:spPr>
                        <wps:txbx>
                          <w:txbxContent>
                            <w:p w14:paraId="47500784" w14:textId="77777777" w:rsidR="00D73E8A" w:rsidRPr="00F214AA" w:rsidRDefault="00D73E8A" w:rsidP="00D73E8A">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Benefits we don’t count as income, like:</w:t>
                              </w:r>
                            </w:p>
                            <w:p w14:paraId="643D2E24" w14:textId="77777777" w:rsidR="00D73E8A" w:rsidRPr="00F214AA" w:rsidRDefault="00D73E8A" w:rsidP="00D73E8A">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 xml:space="preserve">- Education Allowance </w:t>
                              </w:r>
                            </w:p>
                            <w:p w14:paraId="1A1FF718" w14:textId="77777777" w:rsidR="00D73E8A" w:rsidRPr="00F214AA" w:rsidRDefault="00D73E8A" w:rsidP="00D73E8A">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wps:txbx>
                        <wps:bodyPr spcFirstLastPara="1" wrap="square" lIns="72000" tIns="72000" rIns="72000" bIns="72000" anchor="t" anchorCtr="0">
                          <a:noAutofit/>
                        </wps:bodyPr>
                      </wps:wsp>
                      <wps:wsp>
                        <wps:cNvPr id="35" name="Google Shape;35;p1"/>
                        <wps:cNvSpPr txBox="1"/>
                        <wps:spPr>
                          <a:xfrm>
                            <a:off x="225394" y="492471"/>
                            <a:ext cx="1174750" cy="1306830"/>
                          </a:xfrm>
                          <a:prstGeom prst="rect">
                            <a:avLst/>
                          </a:prstGeom>
                          <a:noFill/>
                          <a:ln>
                            <a:noFill/>
                          </a:ln>
                        </wps:spPr>
                        <wps:txbx>
                          <w:txbxContent>
                            <w:p w14:paraId="410C5737" w14:textId="77777777" w:rsidR="00D73E8A" w:rsidRPr="00F214AA" w:rsidRDefault="00D73E8A" w:rsidP="00D73E8A">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Any income received by household members 18 years and over, like:</w:t>
                              </w:r>
                              <w:r w:rsidRPr="00F214AA">
                                <w:rPr>
                                  <w:rFonts w:ascii="Arial Nova Light" w:eastAsia="HELVETICA NEUE LIGHT" w:hAnsi="Arial Nova Light" w:cs="HELVETICA NEUE LIGHT"/>
                                  <w:sz w:val="16"/>
                                  <w:szCs w:val="16"/>
                                </w:rPr>
                                <w:br/>
                                <w:t>- Wages</w:t>
                              </w:r>
                              <w:r w:rsidRPr="00F214AA">
                                <w:rPr>
                                  <w:rFonts w:ascii="Arial Nova Light" w:eastAsia="HELVETICA NEUE LIGHT" w:hAnsi="Arial Nova Light" w:cs="HELVETICA NEUE LIGHT"/>
                                  <w:sz w:val="16"/>
                                  <w:szCs w:val="16"/>
                                </w:rPr>
                                <w:br/>
                                <w:t>- Primary Centrelink payments</w:t>
                              </w:r>
                              <w:r w:rsidRPr="00F214AA">
                                <w:rPr>
                                  <w:rFonts w:ascii="Arial Nova Light" w:eastAsia="HELVETICA NEUE LIGHT" w:hAnsi="Arial Nova Light" w:cs="HELVETICA NEUE LIGHT"/>
                                  <w:sz w:val="16"/>
                                  <w:szCs w:val="16"/>
                                </w:rPr>
                                <w:br/>
                                <w:t xml:space="preserve">- Investment earnings </w:t>
                              </w:r>
                            </w:p>
                          </w:txbxContent>
                        </wps:txbx>
                        <wps:bodyPr spcFirstLastPara="1" wrap="square" lIns="72000" tIns="72000" rIns="72000" bIns="72000" anchor="t" anchorCtr="0">
                          <a:noAutofit/>
                        </wps:bodyPr>
                      </wps:wsp>
                      <wps:wsp>
                        <wps:cNvPr id="37" name="Google Shape;43;p1"/>
                        <wps:cNvSpPr txBox="1"/>
                        <wps:spPr>
                          <a:xfrm>
                            <a:off x="1529093" y="528685"/>
                            <a:ext cx="998855" cy="309245"/>
                          </a:xfrm>
                          <a:prstGeom prst="rect">
                            <a:avLst/>
                          </a:prstGeom>
                          <a:noFill/>
                          <a:ln>
                            <a:noFill/>
                          </a:ln>
                        </wps:spPr>
                        <wps:txbx>
                          <w:txbxContent>
                            <w:p w14:paraId="2B0E3541" w14:textId="77777777" w:rsidR="00D73E8A" w:rsidRPr="00F214AA" w:rsidRDefault="00D73E8A" w:rsidP="00D73E8A">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Family Tax Benefit</w:t>
                              </w:r>
                            </w:p>
                          </w:txbxContent>
                        </wps:txbx>
                        <wps:bodyPr spcFirstLastPara="1" wrap="square" lIns="72000" tIns="72000" rIns="72000" bIns="72000" anchor="t" anchorCtr="0">
                          <a:noAutofit/>
                        </wps:bodyPr>
                      </wps:wsp>
                      <wps:wsp>
                        <wps:cNvPr id="40" name="Google Shape;37;p1"/>
                        <wps:cNvSpPr txBox="1"/>
                        <wps:spPr>
                          <a:xfrm>
                            <a:off x="1420451" y="1262016"/>
                            <a:ext cx="963930" cy="434340"/>
                          </a:xfrm>
                          <a:prstGeom prst="rect">
                            <a:avLst/>
                          </a:prstGeom>
                          <a:noFill/>
                          <a:ln>
                            <a:noFill/>
                          </a:ln>
                        </wps:spPr>
                        <wps:txbx>
                          <w:txbxContent>
                            <w:p w14:paraId="2361A7AD" w14:textId="77777777" w:rsidR="00D73E8A" w:rsidRPr="00F214AA" w:rsidRDefault="00D73E8A" w:rsidP="00D73E8A">
                              <w:pP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Commonwealth Rent Assistance</w:t>
                              </w:r>
                            </w:p>
                          </w:txbxContent>
                        </wps:txbx>
                        <wps:bodyPr spcFirstLastPara="1" wrap="square" lIns="72000" tIns="72000" rIns="72000" bIns="72000" anchor="t" anchorCtr="0">
                          <a:noAutofit/>
                        </wps:bodyPr>
                      </wps:wsp>
                      <pic:pic xmlns:pic="http://schemas.openxmlformats.org/drawingml/2006/picture">
                        <pic:nvPicPr>
                          <pic:cNvPr id="44" name="Graphic 44" descr="Stuffed Toy outline"/>
                          <pic:cNvPicPr>
                            <a:picLocks noChangeAspect="1"/>
                          </pic:cNvPicPr>
                        </pic:nvPicPr>
                        <pic: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1510986" y="116752"/>
                            <a:ext cx="447675" cy="443865"/>
                          </a:xfrm>
                          <a:prstGeom prst="rect">
                            <a:avLst/>
                          </a:prstGeom>
                        </pic:spPr>
                      </pic:pic>
                      <pic:pic xmlns:pic="http://schemas.openxmlformats.org/drawingml/2006/picture">
                        <pic:nvPicPr>
                          <pic:cNvPr id="46" name="Graphic 46" descr="Money outline"/>
                          <pic:cNvPicPr>
                            <a:picLocks noChangeAspect="1"/>
                          </pic:cNvPicPr>
                        </pic:nvPicPr>
                        <pic: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347616" y="12637"/>
                            <a:ext cx="405765" cy="538480"/>
                          </a:xfrm>
                          <a:prstGeom prst="rect">
                            <a:avLst/>
                          </a:prstGeom>
                        </pic:spPr>
                      </pic:pic>
                      <pic:pic xmlns:pic="http://schemas.openxmlformats.org/drawingml/2006/picture">
                        <pic:nvPicPr>
                          <pic:cNvPr id="47" name="Graphic 47" descr="Home outline"/>
                          <pic:cNvPicPr>
                            <a:picLocks noChangeAspect="1"/>
                          </pic:cNvPicPr>
                        </pic:nvPicPr>
                        <pic: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1488352" y="813869"/>
                            <a:ext cx="507365" cy="486410"/>
                          </a:xfrm>
                          <a:prstGeom prst="rect">
                            <a:avLst/>
                          </a:prstGeom>
                        </pic:spPr>
                      </pic:pic>
                      <wps:wsp>
                        <wps:cNvPr id="48" name="Text Box 48"/>
                        <wps:cNvSpPr txBox="1"/>
                        <wps:spPr>
                          <a:xfrm>
                            <a:off x="759548" y="116752"/>
                            <a:ext cx="601980" cy="415944"/>
                          </a:xfrm>
                          <a:prstGeom prst="rect">
                            <a:avLst/>
                          </a:prstGeom>
                          <a:noFill/>
                          <a:ln w="6350">
                            <a:noFill/>
                          </a:ln>
                        </wps:spPr>
                        <wps:txbx>
                          <w:txbxContent>
                            <w:p w14:paraId="30031C5B" w14:textId="77777777" w:rsidR="00D73E8A" w:rsidRPr="00D73E8A" w:rsidRDefault="00D73E8A" w:rsidP="00D73E8A">
                              <w:pPr>
                                <w:rPr>
                                  <w:rFonts w:ascii="Yu Gothic UI Semibold" w:eastAsia="Yu Gothic UI Semibold" w:hAnsi="Yu Gothic UI Semibold"/>
                                  <w:color w:val="92D050"/>
                                  <w:sz w:val="30"/>
                                  <w:szCs w:val="30"/>
                                </w:rPr>
                              </w:pPr>
                              <w:r w:rsidRPr="00D73E8A">
                                <w:rPr>
                                  <w:rFonts w:ascii="Yu Gothic UI Semibold" w:eastAsia="Yu Gothic UI Semibold" w:hAnsi="Yu Gothic UI Semibold"/>
                                  <w:color w:val="92D050"/>
                                  <w:sz w:val="30"/>
                                  <w:szCs w:val="30"/>
                                  <w:highlight w:val="yellow"/>
                                </w:rPr>
                                <w:t>25%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9" name="Text Box 49"/>
                        <wps:cNvSpPr txBox="1"/>
                        <wps:spPr>
                          <a:xfrm>
                            <a:off x="1931972" y="134859"/>
                            <a:ext cx="538480" cy="393700"/>
                          </a:xfrm>
                          <a:prstGeom prst="rect">
                            <a:avLst/>
                          </a:prstGeom>
                          <a:noFill/>
                          <a:ln w="6350">
                            <a:noFill/>
                          </a:ln>
                        </wps:spPr>
                        <wps:txbx>
                          <w:txbxContent>
                            <w:p w14:paraId="4292E567" w14:textId="77777777" w:rsidR="00D73E8A" w:rsidRPr="00E8118D" w:rsidRDefault="00D73E8A" w:rsidP="00D73E8A">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86" name="Text Box 486"/>
                        <wps:cNvSpPr txBox="1"/>
                        <wps:spPr>
                          <a:xfrm>
                            <a:off x="1922924" y="854610"/>
                            <a:ext cx="687705" cy="493395"/>
                          </a:xfrm>
                          <a:prstGeom prst="rect">
                            <a:avLst/>
                          </a:prstGeom>
                          <a:noFill/>
                          <a:ln w="6350">
                            <a:noFill/>
                          </a:ln>
                        </wps:spPr>
                        <wps:txbx>
                          <w:txbxContent>
                            <w:p w14:paraId="39246F77" w14:textId="77777777" w:rsidR="00D73E8A" w:rsidRPr="00427E2B" w:rsidRDefault="00D73E8A" w:rsidP="00D73E8A">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87" name="Text Box 487"/>
                        <wps:cNvSpPr txBox="1"/>
                        <wps:spPr>
                          <a:xfrm>
                            <a:off x="3004808" y="152966"/>
                            <a:ext cx="534035" cy="379730"/>
                          </a:xfrm>
                          <a:prstGeom prst="rect">
                            <a:avLst/>
                          </a:prstGeom>
                          <a:noFill/>
                          <a:ln w="6350">
                            <a:noFill/>
                          </a:ln>
                        </wps:spPr>
                        <wps:txbx>
                          <w:txbxContent>
                            <w:p w14:paraId="161C70F7" w14:textId="77777777" w:rsidR="00D73E8A" w:rsidRPr="00427E2B" w:rsidRDefault="00D73E8A" w:rsidP="00D73E8A">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488" name="Graphic 488" descr="Piggy Bank outline"/>
                          <pic:cNvPicPr>
                            <a:picLocks noChangeAspect="1"/>
                          </pic:cNvPicPr>
                        </pic:nvPicPr>
                        <pic: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2515921" y="80538"/>
                            <a:ext cx="476885" cy="506730"/>
                          </a:xfrm>
                          <a:prstGeom prst="rect">
                            <a:avLst/>
                          </a:prstGeom>
                        </pic:spPr>
                      </pic:pic>
                      <wps:wsp>
                        <wps:cNvPr id="489" name="Rectangle: Rounded Corners 489"/>
                        <wps:cNvSpPr/>
                        <wps:spPr>
                          <a:xfrm>
                            <a:off x="4077643" y="469837"/>
                            <a:ext cx="1595120" cy="1289685"/>
                          </a:xfrm>
                          <a:prstGeom prst="roundRect">
                            <a:avLst/>
                          </a:prstGeom>
                          <a:solidFill>
                            <a:schemeClr val="accent1">
                              <a:lumMod val="9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490" name="Arrow: Right 490"/>
                        <wps:cNvSpPr/>
                        <wps:spPr>
                          <a:xfrm>
                            <a:off x="3724558" y="764075"/>
                            <a:ext cx="304165" cy="298450"/>
                          </a:xfrm>
                          <a:prstGeom prst="rightArrow">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pic:pic xmlns:pic="http://schemas.openxmlformats.org/drawingml/2006/picture">
                        <pic:nvPicPr>
                          <pic:cNvPr id="491" name="Graphic 491" descr="Stuffed Toy outline"/>
                          <pic:cNvPicPr>
                            <a:picLocks noChangeAspect="1"/>
                          </pic:cNvPicPr>
                        </pic:nvPicPr>
                        <pic:blipFill>
                          <a:blip r:embed="rId20" cstate="print">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4711386" y="1117160"/>
                            <a:ext cx="322580" cy="311785"/>
                          </a:xfrm>
                          <a:prstGeom prst="rect">
                            <a:avLst/>
                          </a:prstGeom>
                        </pic:spPr>
                      </pic:pic>
                      <pic:pic xmlns:pic="http://schemas.openxmlformats.org/drawingml/2006/picture">
                        <pic:nvPicPr>
                          <pic:cNvPr id="492" name="Graphic 492" descr="Home outline"/>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5155006" y="1090000"/>
                            <a:ext cx="353060" cy="340995"/>
                          </a:xfrm>
                          <a:prstGeom prst="rect">
                            <a:avLst/>
                          </a:prstGeom>
                        </pic:spPr>
                      </pic:pic>
                      <pic:pic xmlns:pic="http://schemas.openxmlformats.org/drawingml/2006/picture">
                        <pic:nvPicPr>
                          <pic:cNvPr id="493" name="Graphic 493" descr="Money outline"/>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4208919" y="1085473"/>
                            <a:ext cx="357505" cy="345440"/>
                          </a:xfrm>
                          <a:prstGeom prst="rect">
                            <a:avLst/>
                          </a:prstGeom>
                        </pic:spPr>
                      </pic:pic>
                      <wps:wsp>
                        <wps:cNvPr id="494" name="Text Box 494"/>
                        <wps:cNvSpPr txBox="1"/>
                        <wps:spPr>
                          <a:xfrm>
                            <a:off x="4146017" y="1388648"/>
                            <a:ext cx="452120" cy="252730"/>
                          </a:xfrm>
                          <a:prstGeom prst="rect">
                            <a:avLst/>
                          </a:prstGeom>
                          <a:noFill/>
                          <a:ln w="6350">
                            <a:noFill/>
                          </a:ln>
                        </wps:spPr>
                        <wps:txbx>
                          <w:txbxContent>
                            <w:p w14:paraId="4B90E88D" w14:textId="77777777" w:rsidR="00D73E8A" w:rsidRPr="00F214AA" w:rsidRDefault="00D73E8A" w:rsidP="00D73E8A">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95" name="Text Box 495"/>
                        <wps:cNvSpPr txBox="1"/>
                        <wps:spPr>
                          <a:xfrm>
                            <a:off x="4199865" y="515105"/>
                            <a:ext cx="1326515" cy="592455"/>
                          </a:xfrm>
                          <a:prstGeom prst="rect">
                            <a:avLst/>
                          </a:prstGeom>
                          <a:noFill/>
                          <a:ln w="6350">
                            <a:noFill/>
                          </a:ln>
                        </wps:spPr>
                        <wps:txbx>
                          <w:txbxContent>
                            <w:p w14:paraId="6964323C" w14:textId="77777777" w:rsidR="00D73E8A" w:rsidRPr="00F214AA" w:rsidRDefault="00D73E8A" w:rsidP="00D73E8A">
                              <w:pPr>
                                <w:spacing w:after="120"/>
                                <w:jc w:val="cente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Total amount of rent you pay is</w:t>
                              </w:r>
                              <w:r w:rsidRPr="00F214AA">
                                <w:rPr>
                                  <w:rFonts w:ascii="Arial Nova Light" w:eastAsia="HELVETICA NEUE LIGHT" w:hAnsi="Arial Nova Light" w:cs="HELVETICA NEUE LIGHT"/>
                                  <w:b/>
                                  <w:bCs/>
                                  <w:sz w:val="16"/>
                                  <w:szCs w:val="16"/>
                                </w:rPr>
                                <w:t xml:space="preserve"> $XXX</w:t>
                              </w:r>
                              <w:r w:rsidRPr="00F214AA">
                                <w:rPr>
                                  <w:rFonts w:ascii="Arial Nova Light" w:eastAsia="HELVETICA NEUE LIGHT" w:hAnsi="Arial Nova Light" w:cs="HELVETICA NEUE LIGHT"/>
                                  <w:sz w:val="16"/>
                                  <w:szCs w:val="16"/>
                                </w:rPr>
                                <w:t xml:space="preserve"> </w:t>
                              </w:r>
                            </w:p>
                            <w:p w14:paraId="43E8059B" w14:textId="77777777" w:rsidR="00D73E8A" w:rsidRPr="00F214AA" w:rsidRDefault="00D73E8A" w:rsidP="00D73E8A">
                              <w:pPr>
                                <w:jc w:val="center"/>
                                <w:rPr>
                                  <w:rFonts w:ascii="Arial Nova Light" w:hAnsi="Arial Nova Light" w:cstheme="minorHAnsi"/>
                                  <w:b/>
                                  <w:bCs/>
                                  <w:sz w:val="16"/>
                                  <w:szCs w:val="16"/>
                                </w:rPr>
                              </w:pPr>
                              <w:r w:rsidRPr="00F214AA">
                                <w:rPr>
                                  <w:rFonts w:ascii="Arial Nova Light" w:eastAsia="HELVETICA NEUE LIGHT" w:hAnsi="Arial Nova Light" w:cs="HELVETICA NEUE LIGHT"/>
                                  <w:sz w:val="16"/>
                                  <w:szCs w:val="16"/>
                                </w:rPr>
                                <w:t>Which is based on:</w:t>
                              </w:r>
                            </w:p>
                            <w:p w14:paraId="372BF509" w14:textId="77777777" w:rsidR="00D73E8A" w:rsidRPr="00AD3A9A" w:rsidRDefault="00D73E8A" w:rsidP="00D73E8A">
                              <w:pPr>
                                <w:spacing w:before="120"/>
                                <w:jc w:val="center"/>
                                <w:rPr>
                                  <w:rFonts w:ascii="helev" w:hAnsi="helev" w:cstheme="minorHAnsi"/>
                                  <w:sz w:val="16"/>
                                  <w:szCs w:val="16"/>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496" name="Text Box 496"/>
                        <wps:cNvSpPr txBox="1"/>
                        <wps:spPr>
                          <a:xfrm>
                            <a:off x="4199865" y="62431"/>
                            <a:ext cx="1326515" cy="407406"/>
                          </a:xfrm>
                          <a:prstGeom prst="rect">
                            <a:avLst/>
                          </a:prstGeom>
                          <a:noFill/>
                          <a:ln w="6350">
                            <a:noFill/>
                          </a:ln>
                        </wps:spPr>
                        <wps:txbx>
                          <w:txbxContent>
                            <w:p w14:paraId="17223688" w14:textId="77777777" w:rsidR="00D73E8A" w:rsidRPr="00F214AA" w:rsidRDefault="00D73E8A" w:rsidP="00D73E8A">
                              <w:pPr>
                                <w:jc w:val="center"/>
                                <w:rPr>
                                  <w:rFonts w:ascii="Arial Nova Light" w:hAnsi="Arial Nova Light" w:cstheme="minorHAnsi"/>
                                  <w:sz w:val="18"/>
                                  <w:szCs w:val="18"/>
                                </w:rPr>
                              </w:pPr>
                              <w:r>
                                <w:rPr>
                                  <w:rFonts w:ascii="Arial Nova Light" w:eastAsia="HELVETICA NEUE LIGHT" w:hAnsi="Arial Nova Light" w:cs="HELVETICA NEUE LIGHT"/>
                                  <w:sz w:val="16"/>
                                  <w:szCs w:val="16"/>
                                </w:rPr>
                                <w:t>Market-based</w:t>
                              </w:r>
                              <w:r w:rsidRPr="00F214AA">
                                <w:rPr>
                                  <w:rFonts w:ascii="Arial Nova Light" w:eastAsia="HELVETICA NEUE LIGHT" w:hAnsi="Arial Nova Light" w:cs="HELVETICA NEUE LIGHT"/>
                                  <w:sz w:val="16"/>
                                  <w:szCs w:val="16"/>
                                </w:rPr>
                                <w:t xml:space="preserve"> rent for the property is </w:t>
                              </w:r>
                              <w:r w:rsidRPr="00F214AA">
                                <w:rPr>
                                  <w:rFonts w:ascii="Arial Nova Light" w:eastAsia="HELVETICA NEUE LIGHT" w:hAnsi="Arial Nova Light" w:cs="HELVETICA NEUE LIGHT"/>
                                  <w:b/>
                                  <w:bCs/>
                                  <w:sz w:val="16"/>
                                  <w:szCs w:val="16"/>
                                </w:rPr>
                                <w:t>$XXX</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497" name="Plus Sign 497"/>
                        <wps:cNvSpPr/>
                        <wps:spPr>
                          <a:xfrm>
                            <a:off x="4543897" y="1479299"/>
                            <a:ext cx="139700" cy="109220"/>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498" name="Rectangle: Rounded Corners 498"/>
                        <wps:cNvSpPr/>
                        <wps:spPr>
                          <a:xfrm>
                            <a:off x="0" y="0"/>
                            <a:ext cx="3669665" cy="1755140"/>
                          </a:xfrm>
                          <a:prstGeom prst="roundRect">
                            <a:avLst/>
                          </a:prstGeom>
                          <a:noFill/>
                          <a:ln w="28575">
                            <a:solidFill>
                              <a:srgbClr val="92D05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499" name="Rectangle: Rounded Corners 499"/>
                        <wps:cNvSpPr/>
                        <wps:spPr>
                          <a:xfrm>
                            <a:off x="4078586" y="4527"/>
                            <a:ext cx="1609725" cy="1764030"/>
                          </a:xfrm>
                          <a:prstGeom prst="roundRect">
                            <a:avLst/>
                          </a:prstGeom>
                          <a:noFill/>
                          <a:ln w="28575">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507" name="Plus Sign 507"/>
                        <wps:cNvSpPr/>
                        <wps:spPr>
                          <a:xfrm>
                            <a:off x="5032784" y="1488352"/>
                            <a:ext cx="139700" cy="109220"/>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508" name="Text Box 508"/>
                        <wps:cNvSpPr txBox="1"/>
                        <wps:spPr>
                          <a:xfrm>
                            <a:off x="4643485" y="1396748"/>
                            <a:ext cx="452120" cy="252730"/>
                          </a:xfrm>
                          <a:prstGeom prst="rect">
                            <a:avLst/>
                          </a:prstGeom>
                          <a:noFill/>
                          <a:ln w="6350">
                            <a:noFill/>
                          </a:ln>
                        </wps:spPr>
                        <wps:txbx>
                          <w:txbxContent>
                            <w:p w14:paraId="194F06F3" w14:textId="77777777" w:rsidR="00D73E8A" w:rsidRPr="00F214AA" w:rsidRDefault="00D73E8A" w:rsidP="00D73E8A">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09" name="Text Box 509"/>
                        <wps:cNvSpPr txBox="1"/>
                        <wps:spPr>
                          <a:xfrm>
                            <a:off x="5128790" y="1397278"/>
                            <a:ext cx="452120" cy="266850"/>
                          </a:xfrm>
                          <a:prstGeom prst="rect">
                            <a:avLst/>
                          </a:prstGeom>
                          <a:noFill/>
                          <a:ln w="6350">
                            <a:noFill/>
                          </a:ln>
                        </wps:spPr>
                        <wps:txbx>
                          <w:txbxContent>
                            <w:p w14:paraId="7B3869B3" w14:textId="77777777" w:rsidR="00D73E8A" w:rsidRPr="00F214AA" w:rsidRDefault="00D73E8A" w:rsidP="00D73E8A">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anchor>
            </w:drawing>
          </mc:Choice>
          <mc:Fallback>
            <w:pict>
              <v:group w14:anchorId="0BC31D05" id="Group 33" o:spid="_x0000_s1298" style="position:absolute;margin-left:0;margin-top:26.2pt;width:447.85pt;height:141.65pt;z-index:251709441;mso-position-horizontal-relative:margin" coordsize="56883,17993"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vT+c0uQkAADROAAAOAAAAZHJzL2Uyb0RvYy54bWzsXGtz&#10;m0gW/b5V8x8ovk/Eo5uHJs6Ux9l4pyoz44ozNZ8xQhIVoFlAlry/fs/tbpCEZcWW/IhlVSoyNK9L&#10;c/r2uedeeP/rIs+M66SqU1GcmPY7yzSSIhajtJicmH9//fRzYBp1ExWjKBNFcmLeJLX564ef/vV+&#10;Xg4TR0xFNkoqAycp6uG8PDGnTVMOB4M6niZ5VL8TZVJg41hUedRgtZoMRlU0x9nzbOBYljeYi2pU&#10;ViJO6hqtH9VG84M8/3icxM1f43GdNEZ2YsK2Rv5W8veKfgcf3kfDSRWV0zTWZkQ7WJFHaYGLdqf6&#10;GDWRMavSW6fK07gStRg372KRD8R4nMaJvAfcjW317ua8ErNS3stkOJ+UXTeha3v9tPNp4z+vz6vy&#10;sryo0BPzcoK+kGt0L4txldNfWGksZJfddF2WLBojRiP3At8LuWnE2Gb7YRByrjo1nqLnbx0XT/+9&#10;PDJwbbs7MnQtm44ctBcerJkzLwGQetkH9X59cDmNykR2bT1EH1xURjo6MV1mGkWUA6fnQkyyxJC7&#10;/eJ6v5TSNjICe1N3Gc3iN4EO6NprNG7oNYcz37MwCtA/3GNBGKjuaTvQti3bd9oOtFzH89laN0TD&#10;sqqb80TkBi2cmBVALbEWXX+uG9Vj7S5kQCE+pVkmgZ0Vaw3oWmpBx9ZDZS4tNYurhbx725Xjgdqu&#10;xOgG91iX8acUF/0c1c1FVGFk4HnNMVpOzPq/s6hKTCP7vcCj8DEWaXitrlSrK1erK1ERTwUGYWMa&#10;avGskUNSGXs6a8Q4lTe2NEVbDQQQTJ8DCngkm6DA94CCw90QCAMSWOgwX0InGi6R4DOfoxflUHIt&#10;L1DPoxsQz4mEDtZHJLj+RiQwd3ck2NwJrdBVTsEJvED7zBYKYRgE8KMSCa4FrMjtLwIEh5zRchy+&#10;ZZfAMDY3uQR/DyAwx2IcTpVmT8cDB/DWp4fQczExKiQwF/+ki34RJLivAgllGg/xX3MlLN3iCd/n&#10;lDiqmdHkpnhpfq9z5FH1bVb+DFpXRk16lWZpcyMpKuZqMqq4vkhjogi0sqQcbEk5NAulllFSx5gS&#10;L5sZOOzI+CpuDDFrsrRI6CG0Z1Dnw7SQxp9F/K02CnE2jYpJclqXIAmanAzWd5era8ZcZWlJlIGm&#10;X1rWt43r91jmhp5TDPajiGd5UjSKkldJhh4QRT1Ny9o0qmGSXyVgV9XvIz3l1U2VNPGULjjGhb/A&#10;WMVjug3SyqVhdAt3ECyb21YYeGoI2Z7PpcdaTqsM/MvXvpQxN/D28qXSLmWJXIRh6nlg4fVgDr2l&#10;HVmLObRozP2BOO1A0CY9VjTsQPUIaHOBJvho7a9BDSTPbudtZnEf+JLzNncDFuzlrQ8Da0v21GIN&#10;LRpr/xF5chiOTTqVx4WazYLAhTcjrAU2HFe4DjZu+W4LNhZ4zH58sD1LpMUQHCtv9JXGEaJqA02a&#10;dT4w2vZ5yOl8RKc2zAWeZYcYk3J8MpuHmGrVvNNKHW0cvUuobcxPTM9FAPewmFuasEKwK4GJGzbe&#10;jr3RCKWt+Qs/40zgakIvmQbC6f9taqf9MY1j6+a4PbQZsVoVtzOOMB7ztQzV9RYVt+stxSw/ExDS&#10;wFdhnVyk/ZusXRxXIv8HgtwpXRWb2kA/bqp25UyF+gYkvTg5PZW7Kc70ubgswbRs2X/0IL4u/omq&#10;Uj+KBtj4U7SyTTTsiR9q3x9JQGDhbVjLEUzP+oGwtkPXDn3lCmyXBbzvCtRco+LF0PWhxbw4rqVH&#10;POI6ag4N18S1b/lrGbbuhGzHgb6hJjnOPDWJLdk75GXfatl76LqQml8c2d29am3s6LHJ7x6Axw46&#10;rrrCRCTF3wHZrmWB/2suAr3P6yk7HFqOq5Ht+qH/qGLvjlyku9cjsp+Li5Cy8aq0g6Cj6+dtQEdN&#10;OqK7SCeTG+O3qPh2GHGdDvAfU0JwOCIPR2m+gQWZgGa05YwHgQHiv9YQLG9Pv7BRQyBv9uS5VKQ6&#10;W55A+h5kySwZGl/ErBhB0TwTVYGqAUR6fU6MziD77lD7mOX7HlOZE+aFQV+BQddym6IYmURzglDn&#10;VrYo5mQRWSjjjl5YQWlXeji1yNJRq5HK4oTkLKuM6wjRUBTHkD5V2JLN8j/ESLWHSIm2PLw7ROa3&#10;1852rxxt3dxkCRmSFV+SMbK1yDw70uDuzLeNqafRKFHN/E5b5AnpzEqI1edWd3PHuRUB0/tL6MpC&#10;i84wFQFvPThpj5BXFkXTHZynhag23VmGLtZXVvu3iWzVNYSZl5i1XG8l870WQestKoIGIo/R82hT&#10;kUsb0muKpSsxWEg9JksxTqtKzOE50sm0MahdewgdQ2/3F66P5ClXLAyOw0ImAAcsva1rMbsV0Zww&#10;YJBvFMjuUoTICmnRru6iWcgEBRzS0Q0c3UCrnL0+Ee3VEdcQlKuX9aKmw021GjEqLxsUs5VVWjTK&#10;7z0mkUUFE6UltNpu+7YnneeKc3Uc3srtKPXzVZnLFiq2lYVtpLKvD4VQcfsoRNMBJsSeGn4Io0Br&#10;Nfysjm2vwI+jiE6HAhBbwv20wwOBH0KnPvzQpOF3ULn/p8YfSreC0EaQS8lGK0Cdr643aKsBXI5y&#10;zlbhY5wybdu55cPd3/NE8lS0qkCz1EXRppn3A3NZzGZIw0JppW5zAySu+wIId7oI3uHOngJIrx56&#10;R2G0y0e/RIh5TNLSuyGoMu+Voz3opYe7wkyMz1vQ7lKXD4Y2CncpmgS0MTvZGPxrwaaN6n60a22P&#10;ynp/gGxWp78dMLSbN1h9sCFLG3aZyz2A7TnM7b+5sIpraCwMrGyPme5RXLaabF9KFXwml/0Wcd3l&#10;aC+yWW1cppMComCXuLyXKAgu5gY4RlIQ5odO2Kunsd2QamhUEgHvXyChsBXPeDlxSubsrgm22vZR&#10;Ezxqgq9XE3ymcKTLQG9LLKoXLcmie/kEjHawtr6A5Xmo29CEzfY5t78bw90nm7j2hiZFJE6AUFEl&#10;vdYSjdXkqkszhs5Hq8tOrLgJyGkbXuo8JgzNY8IQdb9vqNz2XuUGaqa/t1cAmQ24lrgZtIhePOdZ&#10;qMrt3APSi98t4npU90AfSejXIWxILh49xLGk4FiQb+J9mVbrWYYO1LiuY+q1O+qPOL7Q4AeqXrl9&#10;QQdHLJMOx9CBvuBxrCqiN3R2fy/nWFX0JHIvp3rsntxLbese4L6fdmEoRMS7ODqTEeLDLT9+JoNJ&#10;oeHAZbH4Db5uxq2O/3ZJOmrbDdqooQ18KsGTSTqQXH8btD0U2X5HIau25jYfR/Htf6rk+F4OEZMn&#10;fS9HfqMLnyaTZc36M2r07bPVdVmnu/zY24f/AwAA//8DAFBLAwQKAAAAAAAAACEAASf1ntUmAADV&#10;JgAAFAAAAGRycy9tZWRpYS9pbWFnZTEucG5niVBORw0KGgoAAAANSUhEUgAAAYAAAAGACAYAAACk&#10;x7W/AAAAAXNSR0IArs4c6QAAAARnQU1BAACxjwv8YQUAAAAJcEhZcwAAOw4AADsOAcy2oYMAACZq&#10;SURBVHhe7Z0/yHZLd5c/xCJFCgsLixSijYgQEQJ2BrSIFmpnk4CCRQIKFkE7EVJoJ/4BCwVBCzsF&#10;GwUJgSgYCChqYaFgYSEYgoVFiBa6L88Zz/7uM/ez1syePXv2va8LfrznvO/z7Hv/mVlrzVpr9v0D&#10;ERERERERERERERERERERERERERERERERERERERERERERERERERERERERERERERERERERERERERER&#10;ERERERERERERERERERERERERERERERERERERERERERGRW/DbNv3kpj+96a9s+vub/u23+qWd/smL&#10;+Fl+T9aG5/v7N/F8//omni/Pk+f7X77V//hW/Hd51vzsn9zE74vIB4HhxoBjBJj4/+egOA6G5S9s&#10;wtjItfAMRj5fjuHzFbkxe6Nfm+QjxWdgLGQeM58vYoXwOzeJyKKU9M4so1CThuJceL6kbUZE+j0i&#10;XcQ5iMgiYPjJ+V5p+F+FoeCcZAxXO/ZXcS4+X5GLWc0wvIpzc0XQD88XZ1q7tyuIQjLFYxGZCFE/&#10;hbrapFxR1gja4PmSTrsq1dMqzlVEJkBUSORVm4gry9VADjpvVl7VvRPnbNeQyEmMjAo5BsVEjkcu&#10;l2U8jmUv/o5/o9tkZOHR3PF7WCmNuM8YY1JHrBJ5xhyXZ4qBRjzb/fPl50Y5HY4nIgM5mvLBqPD7&#10;xQj0wnlgOI6mn3Ao8h0jUnrcU4zv0eeLU+BcjjgiV3sig2BS9hYCMQpEfxzjDDh2b+R4lhPgWkuU&#10;y/kRAXP/+DzE+aLXXbGIv+dn+PkSQWNUORbO8wyOPt+jRv8ruG4+o/bZkbifZ407kUfQaxyYtGcZ&#10;hRp8Vk8Ey3kegc8lYsXIF6Ne+5yR4jOKc8DBHLnPn/58dQIinfQYB4wgUdtVYChajXDWCXA/iMIx&#10;uvzOiFz5SPGsiMazK4We58s1n7mii+D5MsZq5/ZO/LyINNBqHDAMGJ+rDMMrGKnaeb7TOydQjP7R&#10;nPQV4vm9K3j3PN8rDf8rrc9XJyCSpNU4MLlmpgOycE4Y9to518Q1w52N/ju9OoOWdMrKz7dlNZBd&#10;6Yk8mpboCkOySlT4jhYnsGJqZ7Ra7gcGdvVumhZnphMQ+QKiqqwBvIPxL7QYCfWNMJaf+HyvrFGJ&#10;LAuTPRsd0vVyF+NQ4Jxr16K+rzs590L2+RLgiMgLFHFrE+ZVdzT+hRkrAQxMadXkXpFSK338iFUW&#10;IrXCfUT8N+Lv+Rl+HvG7PBcc84wWU3RH41/IOgGuUUS+JZv6uavx55w599H5fY6HcS7tl9zHs+8P&#10;jgLnUBxD7byOint1V7JOnmcl8ngwWJluitGbajgWRpMoF4ODMSsiemYiF8N6BIzlqOh5b/BnGPss&#10;ZzgErvVdG2mGr54v4hmX5zv6PmbHs8jjYZLXJsheGIOjhhiKUcC4t0bjr62MEXxOS5vgOxWjjyFb&#10;xeBHcJ+4X7XraRX3MBstl+fbs9pqfb5fwSqp9hmv4pmKPBqMW21y7DUiJYBhGBGJR5EpRqjHAO11&#10;R6P/Dq4h84wjRWNglMNFIxwBx6gdey+eM85C5JGQOqhNjL2Y1EeM4EjDsFctMuX/j3wWBoG0xCca&#10;BZ4hzqB23Vm9u+ejVht71T6rlYzjcxUgjyWauBhEDHgvTK4jkXhGRKZHo35+7xOi/Sxc65HVGE7y&#10;6D3P6oiB5hxrx9yL8xd5HES50eTFQfSCkagdcyV9SpqnF9IkowrkZypKP30Fv1s75l6jag8ityFj&#10;oHuj/8yku1JPi/gjjq4IZqg3GMmsAo4EOiK3g0kRTXhysD1gTGrHW0EYfpyThr/O6qu23kg9szfA&#10;MSGPgci+Ngn2whi0QtGuJSfMz5KG4bOY3JxX2QHLpB3RvVLEsY4WFZ8A9yi7mSrS/vnybDk2Ks+4&#10;p3jcsyrNjHfTQPIYoiididsaEfHz2Q6clkj8qEHis5zc7WCkuXe1exqJ3+OZZcdQy6qRY/cQrXhN&#10;A8ljiCKvnqJbdhL3tvdlWlZfRfRpn3c/GPCeKL3H4fJZ2RVfz+o0Sm/1OhaR2xFFQxjbFpi8mSIi&#10;EzwbFe7BiLcUKZnMOKSez5Lv0xKhI+5/j5OHzGqP47c69kwayGBBPh4mZm3w79U6ETIGgsh/hvEf&#10;sYFIvg/3NJviQ0ecQGYl0LoKYOzVjrMX41jko4lSKT1L4WjC9hqDVuPfu8KQPNk0Dep97hlj3TNO&#10;IwfWk/oUuRVRLrS1GJaZrD0521bjb3vnPLjXtWdQE4a6J7WS+YzW40bHtBAsH8/oAnBmRdFqmPn5&#10;lkizx8HIMaJAYi8ceSuZwKI1ZRON1Z7zFLkVkWFtLQBHRTv+vZVs5wnOxRbP68gUVosYd61EY6s1&#10;YmfFUDtOUU9aSeRWRHnQ1o02kbFudSjZjhMma+uxZTwtTqA1GBgdsUcOAJlGlI9mtAOIjteSp20x&#10;/kb+69DiBFqeGwXk2jGKWiN2HYA8ntEOICrUZh0Ak50JXTvGXhr/NWlxAtkxlqkDtKADkMcTGezW&#10;tr3IaGcmFD8TOaYijf+6ZJ0AYyY7Lmq/v1eLwR59PJHbMdoBRIY7c7xsW6EbddYnytsXZQq4kcFu&#10;TQHpAOTxjHYAUVdRtNwnoq/93qta21PlOjKvc0BRET9yJgQfLWRSQCIfzegaQBS9f2W4mZCZvD/n&#10;bGR2LzIpPZ79VzWiyJG0tpYS3NSOU9TaVSRyO6KIvTXNEkXwXy3TM/3+/H7rqkSuB4edce5fGfFo&#10;tdq6KozGauuKQuR2RBF76+aaTF61VrjN5IoxIFGaQNYlWxSujY9MarB1bERjv2ezmsitiLbwfxWx&#10;vyOK1F6PidPIpAh8xcP9yezteB0fmdRgzziNVpytKwqR25GJvFvz7VFkhfYri8x7ZMz7fw4ZZ7/f&#10;JZxJDfYY6yhQcbUpH08mZdOac88cE2H4s4Xf1mK0rEum+wYx7rIrhtYxmjmHrwrSIh/D6OIaZN8O&#10;mYkGXYp/HplVYjQui3rGR+RYLADLY4gmY09+lVVAdgJ/JY5h6uczGTE+GJs9kXrU/WbQIY8hUweo&#10;dWZEZI4byTzs55LtCvpKPY0BUf8/ctzJY8jk7FvbQQuZpf479X6m3IdMgfedeqP0zJg0/y+PIrNd&#10;v3dS9E5yC7+fT6YYW1NvVxi/EzUdGHjI48ika4704Uc511c5CZ9Da4BwpCU401Vk+kceSVSU6y24&#10;FVomutH/c2hZBRBI9Br/TPRv9488lkx0dHR7fCbVZPT/PDLjgtx9r/GHzGf0NDuIfARMrtqkeNWR&#10;SZJJNRn9P4/MKuDsccfq4IiDEbk9mQ1cR1JBURrIJfhziVKQvStDjDrjqnbMvY7UuEQ+AiZLZoNO&#10;z2Tk2FEO1kn4XDJv/OwJPDJtn0b/It+SmYiImkEL0TL8yMpC7g8GuDYu9modc5m6Fmo9rshHk1ky&#10;o5aJE6V/LP5KVKhtaULIGn/HncgLLa15GSeQSf/Yfy2Z1zRkVomMyWi8IVM/Im/IdE4URU4gk/4R&#10;gagGFY21rPFHBh0iXxClbfb6amJG3UUuw6UQpYH493e0GP/edwmJPIqW1zjws7UlehTVuQFHCj2r&#10;RdI4mW6fIsajqR+RJC1OAO0Neqa7w+4fKbSOFzYOZlqXi3Agrd8gJvJ4Wp0AnURM1Ciic/OXvJKp&#10;A+AoMq932IvjGmyIdMCEy7aH7hVN5itzsVzTT2/iHP7lpl/d9Lc2/dlNv2PTp7Pq9UfpHMZUNtdf&#10;VAISEemk1wl8pas6MX5m07/aVDsn9O82/dym37LpE1n5+qNVY6s0/iKDGO0ErsjH/sKm2rnU9A83&#10;fRqrXz9jrHYuPWKscjwRGUhr/vWdZkdmf2bTb26qncs7/fymT+Eu1187j1ZRt9L4i5wExbjaxMuK&#10;6GwmrDZ+ZVPtXL7Sf9r0hzfdnTtd/5FVJvWBr/aliMggMCq9k5UIbSZ/flPtPDL6a5vuzp2uv6Wv&#10;fy9Wpkb9IpMh4mrpx0azO4D+zqbaeWT0TzfdnTtdf+a7KfYiCPHVDiIX05IWmr0D+Jc31c4jo/+8&#10;6Uc23Zk7XX+2E6ike4z6RRaByZgpEs+O2P7jptp5ZPQbm+7Ona4/cgAYft4hZXunyKJEL5Ob7QD+&#10;wabaeWT0i5vuzp2un1c81M6jaHYDgYg0Er0+YvYXwP+lTbXzyOhvbro7d7p+IvvaeRRRbxKRhYm6&#10;g2Yv33/fpv+9qXYukX5q09250/WTRqydRxEpIBFZmKgr6Ir87V/eVDuXr/Q3No2CVQ+pLwqXdEFR&#10;K2GlhLNEpM34O7pgEIXykSulq68/iw5A5OZEDuCKzo3fuomXntXOpyau4ch58rsYfIw6Rqv2GVnh&#10;HI52vMy+/iPUzmcvEVmYyOBdZVh+9yY2Nv36ptp5of+16W9v+vFNrRSjT0R/1Oi/E6uG3jbas69/&#10;FLXz2ktEFmbFFcCeP7jp727CUJfc+H/YxAvQenLee8P/eq1nCQfT6whGX/9IuJev17qXKSCRxYkM&#10;4UrfzMQmpx/95j+bwVj17IQerSM7q49c/xnYBSRyc6I20JUcQC9cQ3SdM4XT/ZT7Wru+Iq5TRBYm&#10;2gg2ex/AaDj/s3L8R8WK5M5EDgCnKyILE70OYvZO4FGQ8ul9W+VMcf/vCs61dk1FBBcisjCRkbxj&#10;lIrxj1Y2kYheuTdcf+nzJ+JFOEX+ruwDOJpeIlXCOd8N7kHteoru7NxEHkH0Sl/+/U70Gn/SRPwe&#10;Rq3XGOMYelcdd8yX4xxr11J0pOAtIhPAaNUmb9GdlvEY7iil9SoMP05udATe03F0t5x55Gh7W19F&#10;ZBJRK9+derlbom+uCyN9duolipJfdScnEDm4u9aPRB4DBrA2efc620iOoMXQzm7D5P7xmbVzqeku&#10;qZOou+qK90iJSCNRJDfTWPaAoYmMURHG9SqHFtVb9lr9nnN+tfMuchOYyE2IuliIrlcmW/RtvY4f&#10;2/Szmzj+/9z0Xzf96028hqF3f0TUOlm0ugGNakd3q2eIPJYod75yO19kiIpa0yp/ZNOvbaodqwjH&#10;0JPmyKarVi6iRquZu6SxRB5PZERXLQRnc+utxggDnf1Slv+2iZVCK5l0EPd91fpLtGq0A0jkJmBk&#10;apN4rxULeplIGkPVYkT/xKb/vql2rHf6x5t+16ZWMqmrFSPpu44XEXlDVAhesQ4QRaFE0C25er6I&#10;paVbZ69f2NRKxpCuuPqKVox33NQm8miiOgDR6kpEXSioNXr+45tqx8nolzf1kFnFrBZNR5vtzP+L&#10;3Iy71QGiHHpP/vwvbqodKyNqBj+xqYdo9bVaET46X8aSiNyITDqit/XxDKL0T8+K5R9tqh0rq5/e&#10;1EO0+lrJ+WbaWM3/i9yQyKiuEolm0j89Uejf21Q7VlZ/dFMPdyqqRukfxpCI3JDo9b5oBUMURaG9&#10;m6h+blPteFn9gU29RGmVFdoqcVSsRmrnV0RqTkRuSCYSXaEbKHJUvSuV37OpdryMfmNTa81hT5QG&#10;usN9R6u/wkJEviBa4q+Qj446Z450ofzqptoxI/3VTUe4w87aM+ouIrIQUTcQujoNFDmpI+mSP7Tp&#10;32+qHfed/s2m37vpCNF9v9q4nlV3EZHFiPLRVxsjPr92XkVHDVHGCRbxkrif2nSUyMBevbkq06l0&#10;JAUmIosQTXZ05SogSkWMaFf9U5v++aba8Yt+cdMf2zSClR0Azzoq/q6QohKRAWSKwVeuAiIHNapg&#10;yqshfn7Tv9jEq6A5NsXef7bpz2367ZtGEXU2XdleGaXckMVfkQ9i5UkfFUzPakX80U0/8s1/Dicq&#10;bPd2Nh0lk/u391/kw8hM/KtWAVE74tU1ih7O7Gw6QiYQWGmHuIgMIiq2oitWAVGRdqVXJ2SJ7vUV&#10;G8Eyr30w+hf5UCj+1Sb9Xr27bo+QqVGssGM5C9cTFVlnt1hyTlGxHRn9i3wwmRTAFemJqFX1Tq8k&#10;iNI/V7RYRnUWdMdUm4g0kFkFoNmpoKgT6E5poCjSnm1oM22fyOhf5AFkVgGzU0GZIvUVefNWMpvO&#10;Zqd/Mqkfo3+Rh5DJuaNR/fdZojQQUezKtQDua/QVlLPTP1E6CnFOVxT/ReQisq9HmJkWiNJAaOVI&#10;dbU8O0Y9k/q5U31FRAaRSQ3MjLqzK5PZKZQMGWPLv89yqNzLaEWFGAMzVyQisghZgzvzvTWZKBqt&#10;VLDMRtqzuqt4rqw0auewF+ds6kfkwWRTQTNTF5nIFa1gvLLGn5+ZFWlnUmnI1I+IpFJBaFYXDtF9&#10;7fNfhVG9Mh3EeWad1ayCeqboi0z9iMj/A0OQiWLRLCeQSWEUzd64xv3iM7P3DGM7A55NdjVi6kdE&#10;/j/ZqBvNyL9jZKOWyr342RlGjc9ocU6c14xIm2eSNf4rFtFF5GKy9QC0ohNAGOczzo1jtkT9iJ+d&#10;0UGVrUOg2Xs7RKQRDB+GA6PDsp5iHcYH44bYycvfIf59pMHL7BIumuEEsq8xeBVpF+7Nkeib38Up&#10;Zmske3HOM+5Pi/EflSor94XjMV64PzhqxLkg/o6xWsbpjHshcluYVEyS1ihzrzLhjqZCWgzeLCNX&#10;++ysuB7uK+fKsWpROfeff8OwcQ+LMasdLxK/NyPNwvVkz/FIKqqMzaP3BTFGWYX0novIR8HEIoo6&#10;Mqlq4njF6LXC5GSi145b04y0Asa55Zwy4h7RxTPy3nOOPfe8Fe559ry5xlaDW4z+kYAkEs5gVlOB&#10;yFIwuUYbtK/UOtmIkrMtjojocAYYpNrnryBWGjMi25Z7wDPMrghnGP2amAc6AnkETMaWPPsZyjqD&#10;1pUABnAGnHvt868SxnLGKojn0TJ2MP5REZpjkq46YxXaKsZldL4it4SJNjuyyijKybY6AX52xiRe&#10;wZEinF42wj4Cn8Gzqp1DTV8Zf54pTpRzX208olmrSZEpMOFaJu9VwiAw+V4NR6sTQDMiYrjKEcwy&#10;/ICxbjHUNSfM//NM+LcVjf6rZq0mRU4FI9GSS19FGAmcFg6BvHCPE2AS83szmOUIZhp+7l3rNfGM&#10;OD+Ewef3W5/bKqo5MpHbgOHsjbb4PVJGGGAiQCY0k4E/ydki/n5mWgnjV/v7r8S5zWiJ3DMyp80x&#10;cITc61nODBg7PYED5ztjPJT7gpPhXMv45B7xZxmfjN8jq18+h2OL3IrWZTsi4mHCMOBbjQ2TsCzx&#10;a8e+WhjkK6K5cl/4fBwY96dmWHlW/BvGqqx8ep7DUfi8FWtFiPtX7ksPxTHXjh1JJyC3gcHaMoEx&#10;SBipUcaG43C8noj9bGHcVoH7VKLWq1nV8B81+jW4562OgPuywnMS+RIGaTYKZ1CPNPzvWM0ZcN2s&#10;kOQbetM9Z4hnw1hhzJwddXP8lhUr5yWyNNl8JwP/ipTIkWX4aHEPnuwIMPwtBvAs7Y3+FVE2K5/a&#10;edW00gpS5IdgAtUG7auYbCssZ1dxBk9yBDx37vvVhh+jT7DCfV9hLHIetfOsifsnshRE80yq2oDd&#10;iwhmhQn3CpOKc7s6VfSpER7PnFz6VakexiZOB4fPymPFMUhKqHbur+JaRJYiE0nzM3cBh8CKBoN8&#10;RbRaotM7g5HF2PLcM8HBSPHMruxm6oX7VbueVz05dSiLkYlcmJB3mYTvKE4Bw8L1zIpm7+QMZhp9&#10;jl8i+2LsV43uWyDoqF3vXq4CZBmi6J/BenZHxdWQAsP44CQw1hgjxL0Z6Sj2hm4FMLY8Wxwj6bNR&#10;Rp/jcO8whhybe8o181l3iuh74TnX7stergLkcpiUtcG5Fwbr6WDEzlgx7B3CjK6qEuGPNvhF3COO&#10;/ekGPoLrr92fvVwFyOVEkQoT+umTec9ZjmCvfUqkRM4lesZJvD4P/h/xbyXC3q9kOBbHHG3s99Lw&#10;fx/ufe1e7cU9E7mMyJg5QOtgXM92BHcQjkXDX4d7Urtne+GcRS6BSLE2KIuM/mOItJ/oCK7ceHUn&#10;olWAaSC5jGhw8u+SA0dAwfPMNMvV4too7D6hiDuKzCpgRu1H5HtEm6aY6NLOJzkDjf5xTLPKckSR&#10;CbldOc4dnYFGfyzRvgDrADKdqP2TQStjwRmQVjuj/fKIOBfOiWeu0R8Pz71234u4/yJToYulNhiL&#10;3KRyPhjavVOYUUzG2JQW09JaKucSrbaRyFTIO9YGYhGGSa6Be196+BHpGISTKI6irCD4E/F3Zf8A&#10;IppHPGeEsTeyv47yvN7JZyNTiRwABkNExhCt7lyJyVSiwpStaSLjYHVWm2dFBlwyFVIKtYFYpAMQ&#10;GQepu9o8K9IByFSiFYBLUpFxRCkga24yFYqLtYFYZEQiMo7IAbjilqlEvcnuThQZA8a9Nsf2EpkK&#10;EX5tIBaxQhCR45BOrc2xInfdy3SizSksWUXkOFG6lQKxyHRqg3Ev85Iix4k6gOjIE5kOO0ZrA7LI&#10;OoDIMaL0D7IDSC4heh+QS1ORY0TpH14R4Wsg5BIyL6lyP4BIH8yvqP3TV0HLpUT5STsURPqIon9k&#10;+kcuJUoDIQepSBs0UERvADX9I5eTSQPZEirSRvSqFcTPiFxOZqlqQVgkR/SqdWT0L8uQKVYhIxaR&#10;ryGlGqV+kDvtZSkytQDEz4nI96FjLmP8CbaM/mU5MqsAZPQi8sPwbq2M8UcGUbIkmV2LRdYERL6J&#10;5DMF3yJf+yBLE70mei/2CPi+IHkqBEzR61T2Yr6Y+pHlib4u8lVMglGOgEnFRCnL6ZHHludQInPG&#10;EWLFOmo/C+OxHPt1LryTeX+5FS2RTRGO48g3ib3Lo/J3OgHJgqF9N36POAHGZ6vhR/z8kXkhMh0m&#10;EZF4bUBH4vcoFLca7a9eS2HuVLJ8lcbEGLfAPGAs984FPs+d9HJbWgpcNRGJZboecBa13y9yN7Jk&#10;iVKY0XjE6GO096nIHvH7vkxRbk9mp3BGOAN2SdZyodE+BCaTSIYoaKmtJhmTjEFWoUeMfhHHqY1z&#10;kVtCDrM20HvFBMGxlAgpqjnw7yIZomCipIEYeyW9M8LoF3FMjb98HEyY1g6hjDIT0DyqZMH41sbQ&#10;Xoy52t8fEUGNxV75eM5yBF/JLiBpIburfYQw/AYo8jiIdmZMNPP/0srR5oWMMPzvaloij6H0R9cm&#10;yQhxbJEWvmoFPSJSlax+WQVr+EVeYOKNTg+5vJZWMnWArDD6RPsUlzX6IklYHjNxapMqKyafk056&#10;OFLoLUbfFI/IAIieelYGtn9KL61pSY2+yARKmogJV5uIe9FTLdJDpg7AGCTI4Gc1+iKTiZyA+X/p&#10;BYNeG1N72V4schHR+3+QUZkcIQowyk50EZlMtES3/1+OEjUhkO8XkQtg8tUmZRF1ApEjRIVg95iI&#10;XET0AjgLwHKUaJVpl5nIRUSvkbAALEeJCsHUCETkAmoTci87NOQodgKJLAjdF7XJWOQ3gMkooh3B&#10;vsJZZDLRF8zYASSjiGpN7FIXkYlE39pkB5CMIuoEshVUZDJRC6jteTIKuslqY6zIbjORyUQvhnNS&#10;yihsBRVZDPOyMovIAbBbWEQmEm3Rdw+AjCJ655QdZyKTiRyAL+mSUUR7AXQAIpOJerN1ADIKdwOL&#10;LEb0Ggh3Z8oodAAii6EDkJnUxliRDkBkMjoAmUltjO0lIhOJvqmJZbvIKKLxJiIT0QHITHQAIgth&#10;CkhmUhtje4nIRGwDlVm4D0BkMXQAMgt3AossRrQT2C/pkFFEDsDvnhCZTPQyOB2AjCL69jkdgMhk&#10;otdB+yUdMoro2+d8G6jIZKJvafL7AGQUfvucyGJEk9Iv6ZBR+O1zIovhtzTJLKJ0o18+JDKZqDPD&#10;F3TJKKKGA798SGQyvqJXZuGuc5EFid7P4sSUo0SBBhKRC4h2A5ublaNELaDuARC5CFtB5WyiDiCb&#10;DUQuwlZQOZuoAGyQIXIRdgLJ2UQFYDuARC4iU6CzECy9OL5EFsdCsJxFtNnQ10CLXExUCLYOIL2Q&#10;36+NqSLHlsjFRIVg6wDSS5T/twAscjHmaeUMou8AQI4rkQWIIjW/G0Baifr/3QAmsgjWAWQ0Uf+/&#10;r4AWWYSoWwO5XJcspBWj90zZ/y+yENGENQ0kWQwoRG5G9KUddgNJlij9Y0pRZDGM2mQEjJHa2NnL&#10;1aTIYmTythbuJCLa/MUYM5AQWRDTQHKU6NUipn9EFiWzecd3A8k7oi9/QXb/iCxMtCnMDTzyjswK&#10;klSjiCxKNIkRKwWRPdaQRG4ME5gJGk1ihJMQ2RMVf4sYOxaBRRahxfDv5SSWAmMoSh2+ytWAyMVQ&#10;tIu6Nt7JVYAUMntIaiLosKlAZDIY/l/aVJuUWVnQk8LRsUQQYl1J5GR60z3v5I5O6Y3+a7I+IHIC&#10;ow1/EceTZxO996dH1gdEBnEkz5+ROdznknnvT6+sD4gc4GieH6dBisfvdZV3RN8njfiZ1g6hvawP&#10;iDRwNN3D72H4S4E36u92uf5covz//r0/jKkjKUjrAyJfMMLw1yYZx639fJHvdnkuUQqoNjYYo7Wf&#10;zcqAQ+SFo3l+UkVfLbM5fu333AsgjIHa2PjKUDPW3v1eRgQr1gfk8YzI82cnEtFc6fgo9YGSJpJn&#10;Q5qwrDz5Mzs2cATWB0QaGZHu0YDLKlgfEElC1N8bNTHJnCyyKkfrAzgSkY/kaNQf5flFVuBofYC0&#10;kAGOfBRHirwteX6RVThaH3B/inwEvVG/eX75BI7UBwh+RG5Lz1LYPL98Ir31AVNCckt6jL95fvlk&#10;eusDBEXOC7kNrYOcAW6eX55Cb32AWprI0mS/W7WIqN88vzwR6gO1OfFOrgRkaVqMv1G/yDcGvaVD&#10;jnljwCTLgTGvDdiaiPotbIl8R0uR2O4gWQoiEiKT2mB9FQPdCEbk+7AaqM2Zmvavqha5lOzX6mn8&#10;Rb6mxQn4KnO5nGwhS+MvkuPd68tfZT1ALoU8fib1o/EXaSPrBEwFyWVkUj8UrDT+Iu1knYCpIJlO&#10;ZnCyOnDzikg/mU2VdgXJdDID0zcaihyD1XNm17AbxGQamdy/qR+RMZDiqc2xvVwFyDQyO35N/YiM&#10;I1Nvc3OlnE5mSWpngshYmHe1ubYXaVmRU8m88sHoX2Q8Ud2NtKzIqfAen9rgKzIXKXIOmc47W0Ll&#10;NDLLUN/wKXIeUfrVNJCcRhSBuDVd5FyiBgzTQHIa0Xt/LP72g3MlvYZ4dcYndXRwLRguro0x4iqx&#10;n8wq3G4gOYWoFQ0HIe28i+pYzt95MmOscGa1PSM4A+mDOtvr/dzLOoCcQpR/tPunnczrf++2IvjK&#10;8O9lwNAH97Z2P4vcgS/DiQyVucc+MpvqilZ3BBh+ricy/EV2jPURjRlTsTKcqP/fJX0fUTRX00p5&#10;dIw+K79MxP8qHUAf0ashDMZkOFEBGAMg7WTe8/KVcAZEhBhhjPHZFIPPZ+L0W43+XhxD2uEZ1O5n&#10;kQ5AhhM5ACdzP1FRr0VMfpwCBWSeCSsFDHY2dYRxQaT8cE48d5w7xj7zVsqsOE/fYNlP5HhFhoIx&#10;qQ20Igt6/WBwo23+o4UBwaAj/jsyKCOFM7FV8RiRM2ZMiQwjcgD2dh+HiBjjWLu/nyBWOgQKGqfj&#10;6ABkKlGxUgcwDlIvI9MtV4vVhYZ/LNGKzRWWDCVKUbj5ZDw41Ts7Ag3/eegAZCqRA7AGMB4MZ0+b&#10;6CpizGj8zyFyAN53GUpkiOwCGgeT9+7R/16OjfHU7vNeIkOJ+tXdfTgGWjZHtoWuIq7JOtEYol35&#10;BA4iQ3HQnQv3Fydau7cZlXw7DgRnTdS979+PUgZF/BzCYHM+HKMcl3M8ujLhuOanj8HzqN3bIp65&#10;yFBIS9QGWxFGQ9opef6sgX4Vv9daaOVnMcIIo86f/F3LMSIjFIlrbvk8+Y6oHse9FRlOZKSM7PJg&#10;/I5G01dvqOIajm5gsz7QTjRmTLXJKUS5aaJCiTma58fwc4xVYBVx5Hr4XY1WDpxu7R7uxfMQGQ5L&#10;y9qAKzL3+DWj8vyrpk6sD5xP1IzBPRQ5hWjwISfw98Fgz87zX4n1gfMgyKrdsyLz/3IaTMrIiJkG&#10;+g7u193z/L1w7dYHxkLar3af9lopNSgfSDSpMXbyeXn+Xkh7RVHrV7I+8B1R+tD0j5yOaaCv+fQ8&#10;fy/WB47BtUerb9M/MoVoImMAnwYG+0l5/l6sD/RBOqx2P/YiOBM5HSZhbQDu9ZTBiDEiuu01/Oiu&#10;ef5euGfWB/KwqozGF2NIZAoMyNog3IsB++lGzTz/MawPxOAsM/fI4q9MJZPn/tSoxDz/WKwPvCeT&#10;+nliylUuBuNVG4yv+qS2UK7ZPP95WB/4YYjqM2PN6F8uITthiZjvDEZlRJ7/7vdhBtzro/WBTwg6&#10;GCuZ8YbTE7mMTA6cgXxX42ee/xoYL0+tD5DOyqTEmFdPah6QBWGi1gbnq+7mBDhX8/zX87T6AOMu&#10;e73ulJYlaFmyrx4NY7DN86/HE+oDLcbf1I8sAxOrJU2y4h4BrsE8/9rwjD61PpAt+CLmmgGGLAUD&#10;smWpvlIEY57/XuBkP6U+wLxhLtTOsybmmMZfloRca0sEzc9eORHN89+bu9cHCBpazp/x5gpTloYB&#10;2uIE0OyJyMQzz/85HK0PEATMXMH1rDgZc77rR24BTqA2iCMxEc8c5Ey8I6kDZJ5/TXDGR+sDPNuz&#10;VqScX4/hRxp/uR0M9tpgzogBT4Q+YlWAsWZS90y8vczz3wOe95G0XhHHYNwcGYPF6OOYelebV6ep&#10;RLphMh41vORImYz0PBMFfTUZyoQjJYDB7p10e3EM0z3342h94FVlDDIWODbjDDHGGZeIv+dnGHtH&#10;xz3iOI47uT0tXQ5ZYZhHGPh30vB/BkfrA1eJOePYk4+BSOlMgz1SRF6cr3wGGNKj9YFZYo6wkhD5&#10;OJiII/KzZ8k8/2eDU1/VEbjilMdAvnQlR0Cu2Mn3HFZyBBh+6gaOPXkcV09EIn4N/3O5cvxh+Pls&#10;O3zk8TAJZk1EJp45fnmFQIBxURszo8TYK+2lBh0iFUgPlVa62iTqkRNPWmCc0IUzYgzSDsqxCDgc&#10;eyKN7B0Ck4l8PQa9Ntn4e/69TDqiOieeHIXGgNLjz7hitUpAUcYkf/L/qIy7skdARE4E404KSSMv&#10;IiIiIiIiIiIiIiIiIiIiIiIiIiIiIiIiIiIiIiIiIiIiIiIiIiIiIiIiIiIiIiIiIiIiIiIiIiIi&#10;IiIiIiIiIiIiIiIiIiIiIiIiIiIiIiIiAj/4wf8FYFxUHtjMJbEAAAAASUVORK5CYIJQSwMECgAA&#10;AAAAAAAhAArAqyWYFgAAmBYAABQAAABkcnMvbWVkaWEvaW1hZ2UyLnN2Zzxzdmcgdmlld0JveD0i&#10;MCAwIDk2IDk2IiB4bWxucz0iaHR0cDovL3d3dy53My5vcmcvMjAwMC9zdmciIHhtbG5zOnhsaW5r&#10;PSJodHRwOi8vd3d3LnczLm9yZy8xOTk5L3hsaW5rIiBpZD0iSWNvbnNfU3R1ZmZlZFRveV9NIiBv&#10;dmVyZmxvdz0iaGlkZGVuIj48ZyBpZD0iSWNvbnMiPjxwYXRoIGQ9Ik02Ni45MTIgNjcuODI4QzY4&#10;LjU2NTggNjMuNjgxMiA2OC45MzkyIDU5LjEzNCA2Ny45ODQgNTQuNzczIDY5LjM4NCA1NC4zNjMg&#10;NzAuNjg0IDUzLjkzMiA3MS43OTIgNTMuNDkxIDc1LjY1MzIgNTEuOTkxNCA3Ny41Njc2IDQ3LjY0&#10;NTcgNzYuMDY4IDQzLjc4NDUgNzQuNTY4NCAzOS45MjM0IDcwLjIyMjYgMzguMDA4OSA2Ni4zNjE1&#10;IDM5LjUwODUgNjYuMzU3NyAzOS41MSA2Ni4zNTM4IDM5LjUxMTUgNjYuMzUgMzkuNTEzTDY2LjIy&#10;IDM5LjU2NUM2NS4wMjg3IDM5Ljk5MyA2My44MjM3IDQwLjM3NzcgNjIuNjA1IDQwLjcxOSA2Mi4w&#10;ODEgNDAuODY2IDYxLjU0OSA0MC45ODEgNjEuMDE1IDQxLjA3OCA2NC43OTEgMzcuNzc3MSA2Ni45&#10;NzAyIDMzLjAxNTMgNjcgMjggNjcgMjcuNTc3IDY2Ljk2MyAyNy4xNjIgNjYuOTMzIDI2Ljc0Nkw2&#10;Ny40NCAyNi40NzhDNzIuMzk1MSAyNC4wMzkgNzQuNDM0OSAxOC4wNDQ5IDcxLjk5NTkgMTMuMDg5&#10;OCA2OS41NTY5IDguMTM0NjggNjMuNTYyOCA2LjA5NDk0IDU4LjYwNzcgOC41MzM5MSA1Ny4yODMy&#10;IDkuMTg1ODYgNTYuMTE5NCAxMC4xMjMgNTUuMiAxMS4yNzhMNTUuMTY3IDExLjMzOUM1MC41NTg2&#10;IDkuNTU1MDEgNDUuNDUwNCA5LjU1NTAxIDQwLjg0MiAxMS4zMzlMNDAuODEgMTEuMjhDMzcuMzY5&#10;OSA2Ljk1OTM2IDMxLjA3ODcgNi4yNDU1MSAyNi43NTggOS42ODU1NiAyMi40Mzc0IDEzLjEyNTYg&#10;MjEuNzIzNSAxOS40MTY5IDI1LjE2MzYgMjMuNzM3NSAyNi4wODI1IDI0Ljg5MTcgMjcuMjQ1NSAy&#10;NS44MjgyIDI4LjU2OSAyNi40OEwyOS4wNjkgMjYuNzQ0QzI5LjAzOSAyNy4xNjEgMjkuMDAyIDI3&#10;LjU3NyAyOS4wMDIgMjguMDAyIDI5LjAzMTcgMzMuMDE1NiAzMS4yMDkzIDM3Ljc3NiAzNC45ODMg&#10;NDEuMDc3IDM0LjQ1NiA0MC45NzcgMzMuOTMyIDQwLjg2NyAzMy40MTUgNDAuNzIyIDMyLjE5NjMg&#10;NDAuMzggMzAuOTkwMyAzOS45OTUgMjkuNzk3IDM5LjU2NyAyNS45Mzc3IDM4LjA2MjYgMjEuNTg5&#10;NiAzOS45NzE1IDIwLjA4NTIgNDMuODMwOCAxOC42MDA0IDQ3LjYzOTYgMjAuNDM5MyA1MS45MzU5&#10;IDI0LjIyIDUzLjQ5MSAyNS4zMiA1My45MzIgMjYuNjMzIDU0LjM2MyAyOC4wMjggNTQuNzczIDI3&#10;LjA1NzggNTkuMTcyNiAyNy40NDYyIDYzLjc2MyAyOS4xNDIgNjcuOTM3TDIzLjU3NCA3MS4xMTlD&#10;MTkuMTI2MyA3My41ODU3IDE3LjMzMjQgNzkuMDY0NCAxOS40NiA4My42ODQgMjEuNzUxMiA4OC40&#10;MDQgMjcuNDM0OSA5MC4zNzI5IDMyLjE1NDkgODguMDgxNiAzMi4zNDYyIDg3Ljk4ODggMzIuNTM0&#10;NCA4Ny44ODk1IDMyLjcxOSA4Ny43ODRMNDQuOTg1IDgwLjc3NUM0Ni45ODQxIDgxLjEyMTcgNDku&#10;MDI3OSA4MS4xMjE3IDUxLjAyNyA4MC43NzVMNjMuMDEgODcuNjE4QzY0LjUyOTcgODguNDg2MyA2&#10;Ni4yNDk4IDg4Ljk0MjcgNjggODguOTQyIDczLjIxMDUgODguOTk4MyA3Ny40ODAxIDg0LjgyIDc3&#10;LjUzNjQgNzkuNjA5NSA3Ny41NzM2IDc2LjE2MTUgNzUuNzI2OSA3Mi45Njc4IDcyLjcyIDcxLjI4&#10;TDY2Ljg3IDY3LjkzOVpNNjQuOTEyIDE5LjgyOEM2My45NTY1IDE4LjA2MjggNjIuNzE1IDE2LjQ2&#10;ODEgNjEuMjM4IDE1LjEwOUw2MS4yOCAxNS4wODNDNjIuNjI0NiAxNC4xMjM0IDY0LjQ5MjUgMTQu&#10;NDM1NCA2NS40NTIxIDE1Ljc4IDY2LjMwMjMgMTYuOTcxMyA2Ni4xNjU2IDE4LjYwMjggNjUuMTI5&#10;IDE5LjYzNlpNNjMuMDEyIDkuNTI4QzY0LjgyNjIgOS41MjE5OSA2Ni41ODcyIDEwLjEzOTkgNjgg&#10;MTEuMjc4IDcxLjQ0NyAxNC4wMjcgNzIuMDEyOCAxOS4wNDk3IDY5LjI2MzkgMjIuNDk2NyA2OC41&#10;NTU4IDIzLjM4NDYgNjcuNjY2MyAyNC4xMTEyIDY2LjY1NSAyNC42MjggNjYuNDUxOSAyMy42Mzc1&#10;IDY2LjE2MTEgMjIuNjY3IDY1Ljc4NiAyMS43MjhMNjYuNDg2IDIxLjExQzY4LjQ2OCAxOS4xOTUx&#10;IDY4LjUyMjQgMTYuMDM2MSA2Ni42MDc2IDE0LjA1NDEgNjQuOTAwOSAxMi4yODc2IDYyLjE2MjUg&#10;MTIuMDI1OCA2MC4xNTIgMTMuNDM3TDU5LjU5NCAxMy43NzNDNTguNzk0NiAxMy4xNzk3IDU3Ljk1&#10;IDEyLjY0OTcgNTcuMDY4IDEyLjE4OCA1OC41Nzg0IDEwLjQ5MzIgNjAuNzQwOSA5LjUyNDYgNjMu&#10;MDExIDkuNTI2Wk0yNi43NiAyMi41MTVDMjQuMDA1MiAxOS4wNjU5IDI0LjU2NDUgMTQuMDM3MyAy&#10;OC4wMSAxMS4yNzggMzEuMzE0NCA4LjYyODMgMzYuMTEzNiA5LjAyMzQ4IDM4Ljk0IDEyLjE3OCAz&#10;OC4wNTcgMTIuNjQwNCAzNy4yMTE0IDEzLjE3MSAzNi40MTEgMTMuNzY1TDM1Ljg5MyAxMy40NTRD&#10;MzMuODc4NSAxMi4wMzI5IDMxLjEzMDQgMTIuMjg0MSAyOS40MDcgMTQuMDQ3IDI3LjQ5MSAxNi4w&#10;Mjg3IDI3LjU0NDMgMTkuMTg4NCAyOS41MjYgMjEuMTA0MyAyOS41MzY2IDIxLjExNDYgMjkuNTQ3&#10;MyAyMS4xMjQ4IDI5LjU1OCAyMS4xMzVMMzAuMjE3IDIxLjcxNkMyOS44NDEzIDIyLjY1NDkgMjku&#10;NTUwMiAyMy42MjU0IDI5LjM0NyAyNC42MTYgMjguMzQ3NCAyNC4xMDQgMjcuNDY2MiAyMy4zODgz&#10;IDI2Ljc2IDIyLjUxNVpNMzAuOTE1IDE5LjY3QzI5LjcyODEgMTguNTMxNCAyOS42ODkgMTYuNjQ2&#10;MiAzMC44Mjc2IDE1LjQ1OTQgMzEuMzkwNSAxNC44NzI2IDMyLjE2ODkgMTQuNTQxNSAzMi45ODIg&#10;MTQuNTQzIDMzLjYyMDcgMTQuNTQ1MSAzNC4yNDMzIDE0Ljc0MyAzNC43NjYgMTUuMTEgMzMuMjkg&#10;MTYuNDY5MSAzMi4wNDkgMTguMDYzIDMxLjA5MyAxOS44MjdaTTMxIDI4QzMxIDE5LjE3OCAzOC42&#10;MjYgMTIgNDggMTIgNTcuMzc0IDEyIDY1IDE5LjE3OCA2NSAyOCA2NSAzNi44MjIgNTcuMzc0IDQ0&#10;IDQ4IDQ0IDM4LjYyNiA0NCAzMSAzNi44MjIgMzEgMjhaTTMwLjk3NCA2Ny4xMjhDMjkuNDQyNyA2&#10;My4zNDQzIDI5LjA5NjUgNTkuMTg0OCAyOS45ODEgNTUuMkwzMC4xNDYgNTQuNDUxIDMwLjY4OCA1&#10;Mi40OThDMzAuODQxNCA1MS45Njc0IDMwLjUzNTYgNTEuNDEzIDMwLjAwNSA1MS4yNTk3IDI5LjQ3&#10;NDQgNTEuMTA2MyAyOC45MiA1MS40MTIxIDI4Ljc2NjYgNTEuOTQyNyAyOC43NjQ3IDUxLjk0OTQg&#10;MjguNzYyOCA1MS45NTYyIDI4Ljc2MSA1MS45NjNMMjguNTIgNTIuODI4QzI3LjA5NiA1Mi40MDgg&#10;MjUuODk4IDUyLjAwNSAyNC45NjMgNTEuNjI4IDIyLjE0MyA1MC40OTg5IDIwLjc3MjQgNDcuMjk3&#10;NSAyMS45MDE1IDQ0LjQ3NzUgMjMuMDMwNiA0MS42NTc1IDI2LjIzMiA0MC4yODY4IDI5LjA1MiA0&#10;MS40MTZMMjkuMDg1IDQxLjQyOSAyOS4xMTkgNDEuNDQxQzMwLjM1MiA0MS44ODQgMzEuNjE5IDQy&#10;LjI4NyAzMi44NzMgNDIuNjQxIDM0LjYxODMgNDMuMTIwMiAzNi40MTczIDQzLjM3NTkgMzguMjI3&#10;IDQzLjQwMiA0NC4yODQyIDQ2Ljg2IDUxLjcxNzggNDYuODYgNTcuNzc1IDQzLjQwMiA1OS41OSA0&#10;My4zNzczIDYxLjM5NDYgNDMuMTIxNiA2My4xNDUgNDIuNjQxIDY0LjQwNCA0Mi4yODggNjUuNjY2&#10;IDQxLjg4NSA2Ni44OTYgNDEuNDQxTDY2LjkzNiA0MS40MjcgNjYuOTc1IDQxLjQxMSA2Ny4wNzUg&#10;NDEuMzcxQzY5LjkwNzEgNDAuMjcyOCA3My4wOTMzIDQxLjY3ODQgNzQuMTkxNSA0NC41MTA1IDc1&#10;LjI4OTcgNDcuMzQyNiA3My44ODQxIDUwLjUyODggNzEuMDUyIDUxLjYyNyA3MC4wODEgNTIuMDEz&#10;IDY4Ljg5MSA1Mi40MTQgNjcuNTIyIDUyLjgxN0w2Ny4yODQgNTEuOTYxQzY3LjEzNjMgNTEuNDI4&#10;NiA2Ni41ODQ5IDUxLjExNjggNjYuMDUyNSA1MS4yNjQ1IDY1LjUyMDEgNTEuNDEyMiA2NS4yMDgz&#10;IDUxLjk2MzYgNjUuMzU2IDUyLjQ5Nkw2NS43MzkgNTMuODcyIDY2LjAzMSA1NS4xOThDNjYuOTE5&#10;MyA1OS4yMDE1IDY2LjU2NTYgNjMuMzgwNyA2NS4wMTcgNjcuMTc4TDY0Ljc2MiA2Ny44MDUgNjMu&#10;OTcyIDY5LjU4OUM2My43MzYyIDcwLjA4ODQgNjMuOTQ5OCA3MC42ODQ0IDY0LjQ0OTIgNzAuOTIw&#10;MiA2NC45NDg3IDcxLjE1NjEgNjUuNTQ0NyA3MC45NDI0IDY1Ljc4MDUgNzAuNDQzIDY1Ljc4NzQg&#10;NzAuNDI4NSA2NS43OTM5IDcwLjQxMzggNjUuOCA3MC4zOTlMNjYuMDc0IDY5Ljc4IDcxLjcyNyA3&#10;My4wMTFDNzUuMzE1MSA3NS4wMDc3IDc2LjYwNTIgNzkuNTM1IDc0LjYwODYgODMuMTIzMSA3My4y&#10;NzcgODUuNTE1OSA3MC43MzggODYuOTgzMSA2OCA4Ni45NDIgNjYuNTk3MiA4Ni45NDIxIDY1LjIx&#10;ODcgODYuNTc2NyA2NCA4NS44ODJMNTMuNzg0IDgwLjA0M0M1NC4zODY2IDc5Ljc5ODEgNTQuOTYx&#10;OCA3OS40OTA0IDU1LjUgNzkuMTI1IDU1Ljk2NTUgNzguODI3NyA1Ni4xMDE4IDc4LjIwOTQgNTUu&#10;ODA0NSA3Ny43NDQgNTUuNTA3MiA3Ny4yNzg1IDU0Ljg4ODkgNzcuMTQyMiA1NC40MjM1IDc3LjQz&#10;OTQgNTQuNDA3NyA3Ny40NDk1IDU0LjM5MjIgNzcuNDYgNTQuMzc3IDc3LjQ3MSA1My40MDE3IDc4&#10;LjEyMjQgNTIuMjk0MSA3OC41NDkzIDUxLjEzNCA3OC43MjFMNTAuNjg1IDc4LjhDNDguOTEyMyA3&#10;OS4xMDggNDcuMDk5NyA3OS4xMDggNDUuMzI3IDc4LjhMNDUuMDcyIDc4Ljc1NiA0NC45MTMgNzgu&#10;NzNDNDMuNzUxNyA3OC41NTUgNDIuNjQzNSA3OC4xMjUgNDEuNjY4IDc3LjQ3MSA0MS4yMiA3Ny4x&#10;NDgxIDQwLjU5NSA3Ny4yNDk1IDQwLjI3MiA3Ny42OTc1IDM5Ljk0OTEgNzguMTQ1NSA0MC4wNTA1&#10;IDc4Ljc3MDUgNDAuNDk4NSA3OS4wOTM0IDQwLjUxMzcgNzkuMTA0NCA0MC41MjkyIDc5LjExNDkg&#10;NDAuNTQ1IDc5LjEyNSA0MS4wNzg1IDc5LjQ4NjYgNDEuNjQ4MyA3OS43OTE1IDQyLjI0NSA4MC4w&#10;MzVMMzEuNzI3IDg2LjA0M0MyOC4xMzEgODguMDk4OCAyMy41NDk0IDg2Ljg1MDMgMjEuNDkzNiA4&#10;My4yNTQzIDIxLjQwOTcgODMuMTA3NiAyMS4zMzA4IDgyLjk1ODEgMjEuMjU3IDgyLjgwNiAxOS41&#10;NzY3IDc5LjEzNSAyMS4wMjE4IDc0Ljc4OTYgMjQuNTY2IDcyLjg1NkwyOS45NjYgNjkuNzcxIDMw&#10;LjI0NyA3MC40MDVDMzAuNDA3IDcwLjc2NjMgMzAuNzY0OCA3MC45OTk1IDMxLjE2IDcxIDMxLjI5&#10;NzkgNzAuOTk5NyAzMS40MzQyIDcwLjk3MDQgMzEuNTYgNzAuOTE0IDMyLjA2NDcgNzAuNjkwMiAz&#10;Mi4yOTI1IDcwLjA5OTggMzIuMDY5IDY5LjU5NVoiLz48Y2lyY2xlIGN4PSI0MC4wMDYiIGN5PSIy&#10;Ni41MjgiIHI9IjIiLz48cGF0aCBkPSJNNDguMDA2IDQxLjUyOEM1Mi4yNTUgNDEuNTI4IDU1Ljcx&#10;MiAzOC4zODggNTUuNzEyIDM0LjUyOCA1NS43MTIgMzAuNjY4IDUyLjI1NSAyNy41MjggNDguMDA2&#10;IDI3LjUyOCA0My43NTcgMjcuNTI4IDQwLjMgMzAuNjY5IDQwLjMgMzQuNTI4IDQwLjMgMzguMzg3&#10;IDQzLjc1NyA0MS41MjggNDguMDA2IDQxLjUyOFpNNDguMDA2IDI5LjUyOEM1MS4xNTIgMjkuNTI4&#10;IDUzLjcxMiAzMS43NzEgNTMuNzEyIDM0LjUyOCA1My43MTIgMzcuMjg1IDUxLjE1MiAzOS41Mjgg&#10;NDguMDA2IDM5LjUyOCA0NC44NiAzOS41MjggNDIuMyAzNy4yODUgNDIuMyAzNC41MjggNDIuMyAz&#10;MS43NzEgNDQuODU5IDI5LjUyOCA0OC4wMDYgMjkuNTI4WiIvPjxjaXJjbGUgY3g9IjU2LjAwNiIg&#10;Y3k9IjI2LjUyOCIgcj0iMiIvPjxwYXRoIGQ9Ik00OC4wMDYgMzUuMDI4QzQ5LjExODQgMzQuOTI5&#10;NyA0OS45NDA1IDMzLjk0ODIgNDkuODQyMiAzMi44MzU4IDQ5Ljc0MzggMzEuNzIzNSA0OC43NjI0&#10;IDMwLjkwMTQgNDcuNjUgMzAuOTk5NyA0Ni42MDYzIDMxLjA5MTkgNDUuODA1OSAzMS45NjYyIDQ1&#10;LjgwNiAzMy4wMTQgNDUuODYwNiAzNC4xNzYyIDQ2Ljg0MzUgMzUuMDc2IDQ4LjAwNiAzNS4wMjha&#10;Ii8+PC9nPjwvc3ZnPlBLAwQKAAAAAAAAACEABJbgjNUcAADVHAAAFAAAAGRycy9tZWRpYS9pbWFn&#10;ZTMucG5niVBORw0KGgoAAAANSUhEUgAAAYAAAAGACAYAAACkx7W/AAAAAXNSR0IArs4c6QAAAARn&#10;QU1BAACxjwv8YQUAAAAJcEhZcwAAOw4AADsOAcy2oYMAABxqSURBVHhe7d0H1C1XWcbxS5FiVAJI&#10;NAIaBEWKEhCpKhGx0Yw06QQpiohGwYL0AEE0giJgA6MYJBowKESwQLCASDGgiKCYiCCIlIAlCIr6&#10;PCt3dOfwfnfPzJ6ZPWf2/7fWs2BBMvfcc2b2O7PbHAIAAAAAAAAAAAAAAAAAAAAAAAAAAAAAAAAA&#10;AAAAAAAAAAAAAAAAAAAAAAAAAAAAAAAAAAAAAAAAAAAAAAAAAAAAAAAAAAAAAAAAAAAAAAAAAAAA&#10;AAAAAAAAAAAAAAAAAAAAAAAAAAAAAAAAAAAAAAAAAAAAAAAAAAAAAAAAAAAAAAAAAAAAAAAAAAAA&#10;7InLKndTzj38nwCAjbul8mTlzcr/HM6ZCgBgg45W7q2coXxE6Rr+Lh9Tbq0AADbixspjlNcqu43+&#10;bp6iAAD22BWUuyjPU96nRI19lDcpxygAgD1zPeWRyquUqIHvkwcoAIA9cXvl2cr5StSoDwmDwQCw&#10;ctdSHq6co0QN+dh8VLmVAgBYmdsqpylvV6IGfIp4iigAYAWOVR6kvET5uBI12lPmjcrVFABAJccp&#10;T1Per0QN9Zi8Rzlr53+LwspgAFiYt2e4o/IyJWqYx+YVio/r43ua6AeV6J/r4n8eALCAmyiPVV6n&#10;RA3ymLxFOVX5amXXjynRv9PlQsVbRgAAZnBF5a7K85Wpunk+oZytPES5unKQE5SLlOgYXU5RAAAT&#10;ur7yKOXVStTwjsk7lGcot1P68qBydKwub1A+VwEAFLiUcgflOcoFStTgjon76h+hXFsZ6sFKdMw0&#10;91MAACO4YXYD7YY6amDH5N3KcxUP6l5aGctdRG9Voj+jywsVAMAA7opxl4y7ZqKGdUxeo/yQcgNl&#10;KrnBYG8dfQsFAHAEvqP24KsHYT0YGzWoQ/MB5XTl7spRytRuo/y7Ev3ZXZ6kAAACnmbp6Zaedhk1&#10;oGPyeuXxyk2Vub1YiT5Dlz9TrqoAAMQNogdIX6T4bVpRwzk0Po6P5+Mu2eB6m4no86S5rwIATfMd&#10;ue/MfYceNZRjcqQFW0tgMBgADuC+d/fBuy/effJRAzk0fRdsLSU3GPxh5eYKADThhopn3Xj2TdQo&#10;jsk7lWcqQxZsLaHPYPATFQDYrMsod1J+VvF8+6ghHJNXKt+rXEdZq9xgsLu9rqIAwKa4YXYD7YY6&#10;avzGxAXEhcQFxYVl7foMBt9HAYBN+AbFXTLumokavDHpFmy5C2mffIGSm8p6hgIAe+saykOVlyqf&#10;VKKGbmjmXrC1FL+AJvr7dfmQcjMFAPbK1yhu4HJTHodkyQVbS/haJTcY/AQFAFbP2xnfXzlT+Rcl&#10;atCGxsepsWBrKX0Gg6+sAMAqfZXiO1VvYxA1YmPiJwc/QfhJYsv6DAbfWwGA1fgs5R7KLyv/rEQN&#10;19B4jMBjBR4z8NhBC/oMBv+qAgDVfbnyw8ofKlFjNSbdgi3PEmpRn8FgP2UBwOIuq9xZ+TnlH5So&#10;kRqTfViwtQQPBv+bEn1HXTz4DQCL+RLl+5TfVaJGaUz2bcHWUs5Sou+ry58qRysAMKtvVH5K+Rsl&#10;aozGZF8XbC3lO5Toe0tzLwUAJndN5TuV31L+U4kaoKHx4LAHiT1Y7EFjHOxYJTcY/AIFACbj/mdv&#10;T/wXStTojImng3paKAOXw+QGgz+obGURHIBKjlFOUn5d+VclamyGxgu2vADMC8G8IAzD9RkMfpwC&#10;AIN5br33mX+/EjUuY+K70p9QjlNQ7lyl+27dFXee8ovKyYrfYkZXGoBBvlnxG7Gm6tt3PCvlnsoV&#10;FEznFsr3KO7q4bsFMMqNlEcrf6xEDfiYtL5gCwBW63LKicovKO9VokZ8TLwOgAVbALBC11W+X/l9&#10;JWrAx8Qrfr3y1yuAWbAFACvjvv1nKe9SokZ8TLzHj/f68Z4/wC5PJPBTpgekASzsi5SHKS9TPqVE&#10;jfjQsGALka6xf7Li880zvrpzhh1KgQWdoPy48jYlbbxLwoItmMeOjlf83oGnKp4xlntv82sVADP6&#10;POWBijcKy706sG9YsNW2yys3Vu6rnKr4/Qt/q0TnypFyoeJ3GQCYmOeCn6K8SYkuvjHxVg8tvGEL&#10;/8/rCL5S8es0/dv/tjLleNHtFAATuJLi3R7dt/phJbrghsYLv7y5mzd5a+UNW636TMWLx/xk93TF&#10;ffZ/p0TnxVR5hAKggPtef1T5EyW6yMbE2zh7O2dv64ztOUrxuM0DFI8LvVw5X4nOhTnj9zoAGMj9&#10;sN+meI+Xf1Sii2tMvGDLL3Dxi1ywDZ6VdTPFY0Hec+kc5e+V6PdfOp4yDKCnL1N+QPkDJbqgxiRd&#10;sOVXN2J/fbbi8R+/HOY05RWK36AW/e5riKeFXk0BcATfovyMMmWfLAu29p/fjubZON5fyXs2TbU1&#10;95JxFyaAHd4e+bsV98/+txJdPEPjOy4WbO0fP5ntQ2Pv6aCecvwoxTN8/A7i3GaCD1YAHPZ1ivtq&#10;/0qJLpgxeYPiffxZsLV+V1a8TcJDFQ/E/54y5TjPFPGaEp9Tvpnwe5rvqFxLiTxDiY7RxU+2QNM+&#10;X3G/7YuVi5ToQhka3yH6jV2e6UE/6zpdVfG6Ck+z/WnFYzvvU6Lfs1b8hjGv+D5d+UHl9sqQl/f4&#10;Dj86bhf/nYEm3VLxPilvVqKLY0y8YMvv6PXrAbEeXjXt3+S7FN/1vkqZ8s1qU8Q3Da9XfklxN47H&#10;nrx3VIlbKdGf1cUFz089QBPcL+o9U85QPqJEF8XQpAu2rqmgLj9x3UbxGM6zlVcrH1Ci365WvKWH&#10;38r2fOWRineG/UJlaj7fc11Yt1aATfP+KY9RvAlWdBGMCQu26vML8j1u83DlOcprFO+OGv1etfIx&#10;5XXK8xRPI/4mZckbhdx7JhgIxiZ5L5W7KL7wpuzbZcFWHR6rua3id+56Faun0qZbHK8h3mTNNxle&#10;JOiX/PjmoPY2Hh7fiD5rFw8UA5txPcWP1e7njU74MXmP8vMKC7aWcazy9YpfZemFcn+kfEiJfpta&#10;cReitwDxKzx9Q+B3LV9dWRt3TUafv8srFWDv3UFxN8AFSnSij4kbnh9RvkLBPLwtsRtPN6Iusp67&#10;PtX4zFTxBn/+XP58LkqeZ78v2yl7plP0d+ri1eisS8Fe+mLFXQK/o0Qn95i4W+FXlG9XvLwf0/Ed&#10;srtFTlZ85+zuEnebRL9DrfhJw4XfTx7eMdNPIn4i2Vee7vpPSvR37eL9ioC94YvyJ5W/VqITeky6&#10;BVtcDNPwQKcHPN0X7nEYD4R+VIm++1pxsfdYgscUfCPhMQaPNWyNZ0JFf/8uJynAqvmR2zMWflP5&#10;DyU6kYeGBVvT8BRGT2X02IunNnqKo6c6Rt95rXh2kGcJuZvQs4Y8e8hvbWuBp8NG30kXb0sNrJLn&#10;Kftdp+cp0ck7JizYGs+Lk7wi1YuVvGjJK1XXtjeO5/2fq7jh83oAv5O55QLv7yD6nrr4BTTAalxF&#10;8eZbv6ZM1W3wX4pfq8eCrf68x4wH170NgbcjcDeZtyeIvt9acf+2uzi8wvdhiheB8b7kS/LTTvTd&#10;dfFOt542DVTld6A+TnEXQnSijol3SfRcaPdH42AeUPfGYt5gzIPgb1Smepn9VPH2DZ7e+yzF2zr4&#10;Cc6DnDgyd3XlptHeRAEW5/eh3k1xd0JutsKQeCdHzzb5UgWXdG3lToqnuL5A8QvsP65E32OtePGe&#10;Nytz8fZTm6cz+skQ43hmU/Q9d7mPAizmBoq7FtxXG52QY9It2PpW5TMUHDp0HcXfx6MVv7T+z5Wp&#10;BtGniverccH21hreitlbMrNJ2bQ8rTX67rt4nA2Y1aUVdzM8V5ny3ags2LqYn3ZOVPyi+hcqHjj/&#10;hBJ9Z7XyXsXbafjlKg9RvGOlNy3DvLyALfo9upytALNwl4MX1fg9qdHJNyatL9i6ruKX0z9W8WD5&#10;W5RPKtF3VSt+IvNWA95vxlN4vQX3lRQsz6uXo9+oyzuVyyjAZHzS+eJ/hxKddGPiwcnWFmz5hfR3&#10;VTxA/iLlrYpnNUXfT614SwEXeC/Qe5DiF6R/joJ18Dqa3Kpr3lGNYl7u70d7P1JO1f3gqYe/oXjF&#10;4tbnc19f8aD445Uzlb9UPqVE30utuPvO22+cpvhtajdX2DZj/XLboftpGhjFA3enKu6KiE6uMXHj&#10;93TFc7u35lKKB8LvrjxBcYF7mzLVS+inijfXO0fxu5JdgP3kxeZh+8nbVEe/cZcnKUBvnoN9P8Xd&#10;En7xRXRSDU23YMvzvOd4S1INHvy+oXIPxRfZWcqUL56fKucrL1e8NYC3x/CL7I9SsA3elyn63bv4&#10;vASybqq4i8LvMI1OpDHZyoItD6S5L/WeyimKXzb/diX6O9eMV396CwA/Yd1f8W/qNRnYLl9b0bnQ&#10;xU+gQMh3gu6u8JYAU75jdZ8XbPnlMDdS7qX4BfMvUaYc8J4q71L8VOX9j/zE5hXXV1TQFm+BcqRN&#10;+tz96BcqAf/HXRfeHsA7KUYnzZjs44KtyynHK36p/FMUD3J76lz096sZP0n5JfVPU7yfkpf4s88L&#10;Ormnds82Q+PcjeGtArxP+ruV6EQZE79VyStS175g6/KKXyTv5fEe2H6p4pfAR3+nmvFn8mfzKk5/&#10;Vn9mf3bgIN5yJTqXunhdCRrlbQO8YtCLd6KTY0y8CZX3m3Gf+Brnhfvu2HfJ7hrxXbPvnt1lEv1d&#10;asZPG37q8NOHn0L8NMJ2FxjK23hH51cXLypEY/xOVi/Nn7JLwwu2POPFc8TXwv3eHuz0oKf7wz0I&#10;6sHQ6PPXjMcR/OIbjyt4fMHjDLyMHlPwuxyic66Lp3GjAddQvPGWuxCm2kIgXbB1jFKTB609jdHT&#10;GT2t0dMbPc0x+tw149daevDYM4b8lOTuMZbkYy7HKRcp0bnouC1wTwA2ytvquqvDb8WKToAxqb1g&#10;ywuTvEDpgYoXLHnhkhcwRZ+1Zjwd1HOt/WTkVZeeLuo1AsCSvP13dH52ubOCDXH3gbcXmHIzNscv&#10;bvHd/tKzTDwzyTNc3G3lgeW1vZLQ8WZ17mJyN4536PQTF7AGvgmJztkuHicAAAAAAAAAAAAAAAAA&#10;AAAAAAAAAAAAAAAAAACoJtogiRBCyPw5Wqkq+lCEEELmDwWAEEIaDQWAEEIaDQWAEEIaDQWAEEIa&#10;DQWAEEIaDQWAEEIazeoLAABgnAuVqF3tQgEAgI2iAABAoygAANAoCgAANIoCAACNogAAQKMoAADQ&#10;KAoAADSKAgAAjaIAAECjKAAA0CgKAAA0igIAAI2iAABAoygAANAoCkCBk5XoMxFCyJg8UVkSBWAk&#10;Gn9CyBxZsghQAEag8SeEzJmligAFYCAaf0LIElmiCFAABqDxJ4QsmbmLAAWgJxp/QkiNzFkEKAA9&#10;0PgTQmpmriJAAcig8SeErCFzFAEKwBEMafzPU6p/WQD2zrlK1KZEmboIUAAOQOMPYCm1igAFIEDj&#10;D2BpNYoABWAHjT+AWpYuAhSABI0/gNqGFIHSNogCcBiNP4C16FsEKAAToPEHsDZ9igAFoBCNP4C1&#10;mruBbr4ARMeMQuMPYGkUgExKRcfcDY0/gBooAJmUio6ZhsYfQC0UgExKRcdMQ+MPoBYKQCalomOm&#10;AXJ8kZygeEKBZ274qfECxReX4//u/+1sxYt3/M8CfVAAMikVHTMNcBA35M9UchfRQfG/e7wCHIQC&#10;kEmp6JhpgJQviJMU39FH58uY+Fh+egB2UQAyKRUdMw3Q8R2/u3Oi82SK+GI8UQE6FIBMSkXHTAP4&#10;Iijp6hka/1mAUQAyKRUdMw3a5rv+Kbt7+sYXJk8DoABkUio6Zhq0y/3yuQtk7jA20DYKQCalomOm&#10;QZvW0Ph38aAz2kQByKRUdMw0aI8b3DGNv9cAuP/excPTO487HHfl+JheA+C1ANG/mwtFoE0UgExK&#10;RcdMg7YMbfz9z56uDJnP76LgYhAd70ihCLSHApBJqeiYadAON+JDGn/f7ZdeIEMLAQPDbaEAZFIq&#10;OmYatMEnet/ZPr5opmyIXXj6ri/wn+0nCLSBApBJqeiYadAG381Hv/9u3M8/RwPsC63v+ID/ObSB&#10;ApBJqeiYabB9vpuPfvvd+Alh7guibxGgK6gNFIBMSkXHTINt8wnep+tnica/0+fz+MKtfnFidhSA&#10;TEpFx0yDbevT9eP++SX73fsWJbqCto8CkEmp6JhpsF1u1HMXgFNj/35feNFn2Q0DwttGAcikVHTM&#10;NNiuPlMwa27M1ufzeQ0CtosCkEmp6JhpsE0+sXMnv7t+al8AfaaH8hSwXRSATEpFx0yDbfKq2uj3&#10;TrOGlbfufoo+Wxo2jOunemM2AgUgk1LRMdOslX8YNw7uJvDcdN8pOv5B/Z8eIPT/x3TBWG6QdU0D&#10;rLmpof7NcUnp9eHfurs2uu+ru0a6fZvWau4Geu7jF4s+VJpS0THTrI1/EJ/UPoGjz3tQ3JdNV8HF&#10;+sz7X1Ph7PMUwD5BF/P14XM917DtxjdRa7xZogBkUio6Zpo1mWKL4pqDmmvhgdPou+ni77j6ib8j&#10;V/BbnxLq32uK62Ould5jUQAyKRUdM80a+EfIdQMMyZKLmtYo15j6CWtt3LhFn7WLL+RWTX19+Ltc&#10;y9MABSCTUtEx09Tmu5Gh3T194h++xvz22tzfG30fadbYJ+wLMfqsadbclz0XXx++a4++j9Ks4UaA&#10;ApBJqeiYaWryl99nRejY+MdvbVwgN/vH3/da5Rq61mYDzX19OLXHVigAmZSKjpmmprnubNL4z2hJ&#10;rv9/zWMkviONPnOX1sYBcr/lVKn5ZEUByKRUdMw0teT6fKdMS6tJc91pa542m5u95Iu5FUteHz5n&#10;aqEAZFIqOmaaGtwtk/thuvgR2Hetbhx8p+J/1/996FTRFrqC+vT/r/l78MUYfeY0LYwD+Hvoe277&#10;Opri+qjVvUYByKRUdMw0NeQe9bv4zj33A/nkj/7d3bQwPTQ3n37N/f+dXJ93C+sBck9CXaa8PtxQ&#10;1kAByKRUdMw0NfS5M/FF0FefhUS1TvAl5RqOfegKyzVYLQwE9xkbG3J99HkydGo8XVEAMikVHTPN&#10;0vrc3Yy5W+9zp7P1u8fcDKB9eArKPR36/9+yPo31mELe5/qocYNAAcikVHTMNEvLDW756WDsj5J7&#10;stiHBrBE7rvdh7//FopYiTmvj1z3Wo1ZVhSATEpFx0yzNN9lRJ+jS8kFnrt73Po0wtxd3j50n+Se&#10;ELf+G9a8PtxYLo0CkEmp6JhplpZb0j6kb3NXrvGocYIvKdd47EMXWG48Z+sFIHd9lPyGa7w+KACZ&#10;lIqOmWZpuW6akmmK/jGjY3bZegGYs7guJdcHvg8zmUrUvD6cpRtECkAmpaJjplla7geZ+wTfstzs&#10;kX3YG6n1AtDa9UEByKRUdMw0S5tznvcW5sGXaKELaOtbe+SKeMk4Tq64+uljaRSATEpFx0yztNxA&#10;Zck0v9wMiq03HlsYBM7NAqoxVXFJuSI+5/VR4waJApBJqeiYaZaWm4kw9i7EP2Tu7qlkBsU+yH23&#10;JY3HUnKN1NZ/w1wRd4M2xlqvDwpAJqWiY6ZZWm4mgjPmRMw1fs4+DIKWyN0970Pj2XoBcB9/9PdO&#10;M2YmVO57dWpcHxSATEpFx0xTQ26mgzNkwNInbu6H9v9f/ceeWa647sMUyi2MY5Tqc30Maazd97/W&#10;62PuBnru4xeLPlSaUtEx09SQe8ztkrvb84/nfyb3Iztbv3O03ACqv6e128JU1lI1ro9a3YMUgExK&#10;RcdMU4O/9OizRPHAlE9ON27+9xz/dz/S5mYUdfFJMOSJYl/1+V5LphHOzZ8/d8G2UAD6fA9dpro+&#10;ap0XczfQcx+/WPSh0pSKjpmmlr53OVNkHwY/p5LrPlhzF0pumqIv5uoX7EL69NlPFf9ZtVAAMikV&#10;HTNNTblZCVPEDWIrjYblCuuai2Gu0duHMYwpLXF9+M+oeX1QADIpFR0zTU3+8nM/UEl8bN9VtiQ3&#10;E2jsNNsl5Pr/W3qSM18ffQaEx8ZdRLUbQApAJqWiY6apzf2VcxSBFht/8wkdfR9p1jgO4M+dOw9a&#10;6P/f5d9qjiLgY67hPKAAZFIqOmaaNfCP0HfAqk98rDUPds4t12Cs8U461/3jC7n6xVrJ1NeHu33W&#10;cn1QADIpFR0zzZqUDgz7x/YxWm0oOrnv0d/T2uQauNb6/yOlA8P+3X2MNV0fFIBMSkXHTLM2vjPx&#10;HWr0WQ9K1/C32OUTcbda9D2lWdNsoH37vDW5wcotlttNd32s8amYApBJqeiYadbMdys+cdPZEP5B&#10;Hd8x+v9zw1D9R1yhXDeQv9O1yA3++vfmN/50HhPpro/u906vD3+va78+/Fl3f+80FIBC0THTYJty&#10;s4GcNQyq9rn7b232T4l9K5QUgExKRcdMg23yiR393ml8cdTkz5g+3UXxZ2x5QH/rKACZlIqOmQbb&#10;5e6B6DdP43+mlj6Dmgz+bhsFIJNS0THTYLt8cke/+W5qDJ77rj53cTruIsJ2UQAyKRUdMw22rc+M&#10;EQ8gLnkh+M/Kdf043P1vHwUgk1LRMdNg23yC52YEOZ41sgR/ntysH8cXbvWLE7OjAGRSKjpmGmxf&#10;n5k2zhJTQ/vOYff4ALaPApBJqeiYadCGPnfdjovAHBeFj9m38afrpx0UgExKRcdMgzb4RO/TFeT4&#10;oply8NXHGvJns6K7HRSATEpFx0yDdvTtCupSugDLF5e7cnIXYRq2fGgLBSCTUtEx06AtQ4uA47UC&#10;QxZj+aJy8eh719+Ffv/2UAAyKRUdMw3aM6YIOO6bd8Puf98xX0DusvG2Em7A3c8/5I6/C9s9tIkC&#10;kEmp6Jhp0KY+q3CXSs3VyKiLApBJqeiYadCuNRQBGv+2UQAyKRUdMw3a5u6boX31U8QXJgO+oABk&#10;Uio6ZhrAhr5kpCRea8AOnzAKQCalomOmAToe2M1dMCXxsZnpgxQFIJNS0THTALvcSE/ZLeRjeZYP&#10;d/3YRQHIpFR0zDTAQfxEMLZryBeeu3o8xlD9IsNqUQAyKRUdMw3Qh+f5+y7ejbrv6NMLy//d/5v/&#10;P8/q4T3N6IsCkEmp6JhpAKAWCkAmpaJjpvFdGwDUQAHIpFR0zN1QBADUQAHIpFR0zCgUAQBLowBk&#10;UsqDctFxo1AEACzFjS8FIJMpUAQArIkb3j5vqaMATIQiAGAN+jb+DgVgQhQBADUNafwdCsDEKAIA&#10;ahja+LutKkUBCFAEACypRuNvFIADUAQALKFW428UgCOgCACYU83G3ygAGUOKACGEzJWpG3+jAPRA&#10;ESCE1Mwcjb9RAHqiCBBCamSuxt8oAANQBAghS2bOxt8oAANRBAghS2Tuxt8oACNQBAghc2aJxt8o&#10;ACNRBAghc2Spxt8oAAUoAoSQKbNk428UAABoFAUAABpFAQCARlEAAKBRFAAAaBQFAAAaRQEAgEZR&#10;AACgURQAAGgUBQAAGkUBAIBGUQAAoFEUAABoFAUAABpFAQCARlEAAKBRe18ACCGEzBMKACGENBoK&#10;ACGENBoKACGENBoKACGENBoKACGENBoKACGENBoKACGENJrqBQAAAAAAAAAAAAAAAAAAAAAAAAAA&#10;AAAAAAAAAAAAAAAAAAAAAAAAAAAAAAAAAAAAAAAAAAAAAAAAAAAAAAAAAAAAAAAAAAAAAAAAAAAA&#10;AAAAAAAAAAAAAAAAAAAAAAAAAAAAAAAAAAAAAAAAAAAAAAAAAAAAAAAAAAAAAAAAAAAAAAAAAAAA&#10;AAAAAAAAAAAAcOjQ/wJxthA+epSiBQAAAABJRU5ErkJgglBLAwQKAAAAAAAAACEAeJO3sS4HAAAu&#10;BwAAFAAAAGRycy9tZWRpYS9pbWFnZTQuc3ZnPHN2ZyB2aWV3Qm94PSIwIDAgOTYgOTYiIHhtbG5z&#10;PSJodHRwOi8vd3d3LnczLm9yZy8yMDAwL3N2ZyIgeG1sbnM6eGxpbms9Imh0dHA6Ly93d3cudzMu&#10;b3JnLzE5OTkveGxpbmsiIGlkPSJJY29uc19Nb25leV9NIiBvdmVyZmxvdz0iaGlkZGVuIj48ZyBp&#10;ZD0iSWNvbnMiPjxwYXRoIGQ9Ik04MC41MjIgMjguOTc3IDgyLjEgMzcgODQuMTM4IDM3IDgyLjEg&#10;MjYuNjI1IDMwIDM2Ljk4MkMyOS45NDUgMzYuOTkzIDI5Ljk0NiAzNy4wMDEgMzAgMzcuMDAxTDQw&#10;LjE2MSAzNy4wMDFaIi8+PHBhdGggZD0iTTY4LjY1NSAxOC4xMDcgNzEuNjY4IDI1LjY0IDczLjY2&#10;OCAyNS4yNCA2OS43NjggMTUuNDkgMTcuMjA4IDM2Ljk4MkMxNy4xODIgMzYuOTkzIDE3LjE4NCAz&#10;Ny4wMDEgMTcuMjA4IDM3LjAwMUwyMi40NDIgMzcuMDAxWiIvPjxwYXRoIGQ9Ik05Mi4wMTIgNDAg&#10;NCA0MCA0IDgwIDkyLjAxMiA4MFpNOTAuMDEyIDc4IDYgNzggNiA0MiA5MC4wMTIgNDJaIi8+PHBh&#10;dGggZD0iTTQ4LjAwNiA2OUM1MS45ODMgNjkgNTUuMjA2IDY0Ljk3MSA1NS4yMDYgNjAgNTUuMjA2&#10;IDU1LjAyOSA1MS45ODIgNTEgNDguMDA2IDUxIDQ0LjAzIDUxIDQwLjgwNiA1NS4wMjkgNDAuODA2&#10;IDYwIDQwLjgwNiA2NC45NzEgNDQuMDI5IDY5IDQ4LjAwNiA2OVpNNDguMDA2IDUzQzUwLjg3NCA1&#10;MyA1My4yMDYgNTYuMTQgNTMuMjA2IDYwIDUzLjIwNiA2My44NiA1MC44NzMgNjcgNDguMDA2IDY3&#10;IDQ1LjEzOSA2NyA0Mi44MDYgNjMuODYgNDIuODA2IDYwIDQyLjgwNiA1Ni4xNCA0NS4xMzkgNTMg&#10;NDguMDA2IDUzWiIvPjxwYXRoIGQ9Ik0yMS45MTggNjMuODU5QzI0LjA1NDcgNjQuNDUxOCAyNi4y&#10;Njc0IDYzLjIwMDIgMjYuODYwMiA2MS4wNjM1IDI3LjA1NTEgNjAuMzYwOSAyNy4wNTUxIDU5LjYx&#10;ODUgMjYuODYgNTguOTE2IDI2LjQ5MjMgNTcuNTY3NiAyNS40MzkyIDU2LjUxNDEgMjQuMDkxIDU2&#10;LjE0NiAyMS45NTQ3IDU1LjU1MTcgMTkuNzQxMSA1Ni44MDE3IDE5LjE0NjggNTguOTM4IDE4Ljk1&#10;MDggNTkuNjQyMyAxOC45NTA5IDYwLjM4NjcgMTkuMTQ3IDYxLjA5MSAxOS41MTUzIDYyLjQzOTMg&#10;MjAuNTY5MyA2My40OTIyIDIxLjkxOCA2My44NTlaTTIzIDU4QzI0LjEwNDYgNTggMjUgNTguODk1&#10;NCAyNSA2MCAyNSA2MS4xMDQ2IDI0LjEwNDYgNjIgMjMgNjIgMjEuODk1NCA2MiAyMSA2MS4xMDQ2&#10;IDIxIDYwIDIxIDU4Ljg5NTQgMjEuODk1NCA1OCAyMyA1OFoiLz48cGF0aCBkPSJNNzMuODI2IDYz&#10;LjkyMUM3NS43MjMxIDYzLjQ3ODkgNzcuMDUxNCA2MS43Njg1IDc3LjAxIDU5LjgyMUw3Ny4wMSA1&#10;OS44MjFDNzcuMDM2IDU4LjUwMDIgNzYuMzQ4IDU3LjI2NzkgNzUuMjEgNTYuNTk3IDczLjMxMzUg&#10;NTUuNDEwMSA3MC44MTM5IDU1Ljk4NTMgNjkuNjI2OSA1Ny44ODE4IDY5LjIyOTggNTguNTE2MyA2&#10;OS4wMTYzIDU5LjI0ODUgNjkuMDEgNTkuOTk3IDY5LjAxMDMgNjIuMjEgNzAuODA0NSA2NC4wMDM4&#10;IDczLjAxNzUgNjQuMDAzNSA3My4yODkxIDY0LjAwMzUgNzMuNTYgNjMuOTc1OCA3My44MjYgNjMu&#10;OTIxWk03My4wMSA1OEM3NC4xMTQ2IDU4IDc1LjAxIDU4Ljg5NTQgNzUuMDEgNjAgNzUuMDEgNjEu&#10;MTA0NiA3NC4xMTQ2IDYyIDczLjAxIDYyIDcxLjkwNTQgNjIgNzEuMDEgNjEuMTA0NiA3MS4wMSA2&#10;MCA3MS4wMSA1OC44OTU0IDcxLjkwNTQgNTggNzMuMDEgNThaIi8+PHBhdGggZD0iTTgzLjAxMSA3&#10;NCA4Ni4wMTEgNzEgODYuMDExIDQ5IDgzLjAxMSA0NiAxNCA0NiAxMCA1MCAxMCA3MCAxNCA3NFpN&#10;MTIgNTAuODMgMTQuODMgNDggODIuMTgzIDQ4IDg0LjAxMSA0OS44MjggODQuMDExIDcwLjE3NCA4&#10;Mi4xODMgNzIgMTQuODMgNzIgMTIgNjkuMTc0WiIvPjwvZz48L3N2Zz5QSwMECgAAAAAAAAAhAH2d&#10;NfGtFwAArRcAABQAAABkcnMvbWVkaWEvaW1hZ2U1LnBuZ4lQTkcNChoKAAAADUlIRFIAAAGAAAAB&#10;gAgGAAAApMe1vwAAAAFzUkdCAK7OHOkAAAAEZ0FNQQAAsY8L/GEFAAAACXBIWXMAADsOAAA7DgHM&#10;tqGDAAAXQklEQVR4Xu3dgZFj2W2F4Q1BITgEh6AQHIJDcAjOwCEoBIXgEByCQ1AIcsNaVh3NHnYT&#10;vCABPP5f1alSaXt67qDvA5qP5OVvAAAAAAAAAAAAAAAAAAAAAAAAAAAAAAAAAAAAAAAAAAAAAAAA&#10;AAAAAAAAAAAAAAAAAAAAAAAAAAAAAAAAAAAAAAAAAAAAAAAAAAAAAAAAAAAAAAAAAAAAAAAAAAAA&#10;AAAAAAAAAAAAAAAAAAAAAAAAAHBZ//p7AAAfJBr/334PQwAAPsSt+f9d8uevAAAuLBr9r82fIQAA&#10;F/dd87/l374CALiQf//KT83/lvhaAMAF/MdXHm3+t8SfAQAsFo3cNfhHwhAAgKVOmv8t//kVAMAi&#10;0bhdQ38mDAEAWOK/vuIa+Un+8hUAwFB/+ko0atfAXf7n97j/5vLfXwEADPNM8/+Xr8SfYwgAwFLR&#10;xP/6FdewXaLhx5+5if8djd19rQtDAAAGyDb/aN7a/FVmCMQQAQA0qWz+N9kh8NP3AwAUyzb/eH7g&#10;0WadfS6BIQAAbxJP3maeuI2XhWabdGYI/O9XYk0AgBeKs/yj4bpG7PJM87/JvJ8gzhrig2UA4EWe&#10;af6nMu8oZggAwAu4T/H6LhXN/4YhAABNss3/FWf3ZA+W49PFAODQI5/ipXnlh7nEWtzfeS8MAQB4&#10;Uqb5x9e945O8skOAj5gEgKTMRzjG172z0WaHAB8xCQAPivvtU5v/TTwv4dZzL3y6GAD8IPNka1fz&#10;v8k+Oc0QAIA7NjX/mwmvUAKA1Ta/1j6OgWAIAMATMkcuTD13J46byJxPFGcNAcDHiqb5zKd4TZUd&#10;AnywDICPdLXmf8MQAIBvRJM8+QjH6WKtmQ+WYQgA+AjZ5h/NcVPzV5khEEMOAC7rk5r/TXYIbP/3&#10;AsAfRGPLNMN4fuAqzTD7XAdDAMBlxJO3mSdGTz7Fa6rMEOAjJgFcQrxh610f4Thd5v0O097sBgAp&#10;zzT/q+PTxQBcXjSuzPEIn9D8bxgCAC4r2/y7zsaJdXY118zBdxE+XQzAeJlP8Yp0fVjKbUh1/oad&#10;/WAZhgCAseJ45kebf3xdd/PX9XQ11+wQmHAENgD8k8kf4ai+e4SyZQjwEZMAxoj72Rua/yOPULqa&#10;a3YI8OliANpt+RSvzJCadGvquzAEALS5YvO/pau5ZocAny4G4O22vJY9M6R+TVdzjWMgGAIARsoc&#10;adB5rs1J87+lq7nGcRiZ85PirCEAeJloSls+xSvzCOWndDXX7BCI01YBoNym5p9Z56Ppaq4MAQCt&#10;oglt+AjHZ4bUhubKEADQItv8o/l0Nf/skIpHKJuaa/zdbk0u8W8CgKddufnrOuN/b2mu2XV2/DwA&#10;LJdtinHrpaPZxN9ZNaS2NNfsba6udQJYKG6NbPgUr8rmf3PySOKdMkOAj5gE8JB4w9aG5h8NLRqw&#10;W5NL5hFKprl2vskt836MznUCWOCZ5t/hHUNqS3NlCAA4Fo0hc/zApub/rC3NdcuxHAAGyjb/ruMR&#10;OoZUtrl2faZA9tiLrnUCGCQaQaapbjkquXJIbWmu2c8UYAgAH+yRD0i5Jb6u88NSMs3/FUc5Z5tr&#10;19HXW9YJoFE0yQ3NP/7eKevMNtfOgenWcy9d6wTQINv8N3yQy6ub/022ub7i0cgjtqwTwBvFhe4a&#10;gMum5v/OdcbzEW4d99LVXLesE8AbbGr+bk0uXeu86iunutYJ4IWyL2eMxtFhy5AK2eba9d6JeNc0&#10;QwD4UJk3NHWeG7PljVcqeyRFnEfUId4JnT06A8BicdFnT47saP7ZdXYOKSfbXLcMga51Ajh01ebf&#10;tc6fMAQAjBAX+YZjjbes81HZ5hpf2yG7ToYAsMSWprplnc+Ihun+DS6d/67sOgEMlm2q0QA2NP+u&#10;dZ646hDY9nMAPkJcmJmLOe67d1zM2XVubP43W57Yzj4HwxAABonG8eoPSKmQXWfXkKqUaa6dL23d&#10;MqwAiGgYG5r/lnW+wpb3N2x8HwbwsZ5pqh22rPOVtrwTmyEALBAXXlyA7sJ06Wz+G9b5DpkhEIkT&#10;PTtsGVbAR8o21a6zXbas853i7CL3b7+XriGQOZMp0rVO4KPEhZZpqp0fSrJhnR2iNq4G97Llg2UY&#10;AsALxW+PjzbV+LquxhF/74Z1drrqEOg8nRW4rHhIvqGpZtf5yQ0j21yjth22DCvgkrY0VZp/3pbn&#10;SbYMK+BS4kJyF5hLd/N3a3Kh+f+zTU/qu/XcC0MAOLClqWZfNkjz/6Nn3iXdgVd2AW+QbapxYXbg&#10;jUN14p3PcdaOq51LnJPUIYYVQwB4kUxTjd8aO85liWbF+TH1Ng2BzDq7HrEAa2SbalyAG5p/1zq3&#10;2jIEtqwTGG9T87/qB7lMEw3T1dQl6tyBIQAc2tJUaf7vlx0CXfuCIQA8YUtTza4zLvKOdV5R9rmW&#10;rrpveMQCjLGlqcbfmbm4499E86+VGQKdr7bKDgH2CT5StqlGA+i4WOJ5huxZ/lzUr7HlJbfZ57LY&#10;L/goW5pqNBCa/yxb3h+SvW3Fq8TwEbY01WfWiffIDIFInOPTYcsjFuAttjTVWGfmnZ40//eLEzfd&#10;z+JeGAJAoy1NNRpFZp28zb9P9oTOLWdFMQRwKdnm39VUs82fc9/7ZYdA5+dEuPXcS9cjFqDUlqYa&#10;f++j64yvo/nPkR0CXcc0Z9fJEMBqW5pqNITMOjnOeZ54lOl+XveyZQiw17BStqnS/HFq061Gt557&#10;4dEmVtnSVGOdbk0uNP8dNr3YwK3nXroesQApW5pq9pUZNP894k1VGw5n23LbCnjIluafeW12vG8h&#10;LlTsEm8e3DIEMo9YeNkxRsr+Rt3xCodoCtlzWniL/l4MAeANNpx7QvP/TPFzz57Q2SF72yr2MtBq&#10;S1ONdfJBLp8tOwQ6fv7xd2aGQNcjFoDmj3U27AOGAMbb0lSz64yLqWOdeJ/s7cqOFwAwBDDWpuaf&#10;uYiiMdD8P8OWEzqzt62Al8o2/67fqONWU/bYaZr/Z7nqEGAf4yViY2U2Y9dv1HGh0vzxiOxLl7uG&#10;QPa5NvYzSm35jfqZ5o/PlnnzYqTrhM4Nz13ggrb8Rh3rzLyZhuaPmy0ndMaedetx6XzEgovY8ht1&#10;XMCZ5s87KfGr7BDoOqGTIYC32PIbdab5x9dxtC7u2TIEtjx3gaWyzb/rN+q4AGn+qBR73+2fe+k6&#10;oXPLcxdYJns7paupxgWQaf4c54xHbfkFKPa0W8+9MATwrS2/UW85dhp7bRkC2dtWXAuwsr9R0/xx&#10;ddmXP8ebJDtsee4CQ225nZJ98ouHvDgVL2nOHCnSdS5PdgjENQ+s+Y068/K3+K2t4+RRXNOWIbDl&#10;CWwMsaH5x8WXfSs8zR/VNg2BRx/NR7qeu0CzDbdTaP6YZsPhbAwBfCt7rkhHU40LZ8Ox0/g8G4ZA&#10;XLOZRyzRE3BxW36jpvljui2/RGWGQNdtK7zBVZt/bFqaPzpkrqe4JRO3Zt6NIYB0U+36jTq7WeMC&#10;pPmj04bD2RgCH2xL849HG9mTR2n+mCD7goqOIRCyz11guWzz77qdEhcEzR+bZYZApOtNitkhwHW2&#10;VPzgMg/7YlBsaf7ARHHEgtuz99I1BLLPBTIEltlyOyWaP69XxpVkj2ToOpcn+yqmrttWSNpyOyUu&#10;lEzz523r2GLLEIhr363HpfO5Czxoy+2UTPOPr+P0QmyTHQJdv+AwBC4ifjCZ36i7mn80c5o/PkFc&#10;k25f30vXLc4tr2LCHdnm37XR4recTPPnLH9st+XazAyBSDzCwQBb7qVvOHkUeIV4UUbmGo0naDvE&#10;NefWcy8MgWZbbqfQ/PHpsi/L7no3bva5C67VJtnbKV3NP3t/kd8qcFVXHQI8T/dmW+6lZ19r3HH4&#10;HPBOVx0CXbeWP86G2ymxybPvNqT545Nkj2TokH0VE0PgxWj+wHVsOJdny6uYLm/DvfTYoBtOHgWm&#10;2HC9MASabbiXnm3+8dsPzR/IXd/RiKMhv1v0lBhAbk0u8W/CoWiQG26n0PyBMxuOZIhrNjMEup7A&#10;voRNzT/7mwHNH/gjhgD+XxR5w73BGDgbTh4FttjyXB9D4EW2NP/47YPmD9TLvNov0vXmyWjsbj0u&#10;0afwg2zz77qXnn1VQNfJo8BW2Tdidb3ZMzsE+CXwjihM5mFVDIoNzZ+XhAHPyQ6BriMZss9VMgR+&#10;seVeemzITPPnnYHAmewQ6LrmMkMgel3HE9gjbbmXHg8xH23+8XUcEAXUiB7hrrN76RoC0Zvcelyi&#10;R3z8EHim+XeIDUXzB/pEr3j0Gox03XplCDwo+wPd0vy7nowCrm5Lz8i+lPXjhkD2XnrXNI/m79bj&#10;QvMHXi97JEPXa/AzQyASPfEjbHkileYPzJR9xWDXEIhbwW4993L5IRAFebT5x9d13UvPPoT7mOkN&#10;DLFlCERvcOu5l8s+f7jlidTMy7kiHecPAfjHEHDX5L3EwOjAEPiSfQLn3b9Vx2bKNv8IgD7umvwu&#10;HW/EyvS++LrL3k6eOgRiQ2SOoNAA6OOuyZ/yziFA8//FtCFw0vwjAPq4a/KRxPuPXn37luZ/x5Qh&#10;cNr8IwD6uGvy0UQPil70CjT/H3QPgYrmHwHQx12TmbxiCND8H9Q1BKL5Z15C9l0A9HHXZDaVQ4Dm&#10;n/TuIZA9efSnAOjjrslnc9pbaP5PetcQiL8ne/ic+/81APq4a1ITTdb9//dy0lto/gdePQSy3/92&#10;kJT7bxoAfdw1qQnRK9x/u5fsG7Fo/kVeNQSy31cPn3P/XQOgj7smNTevGgI0/2LVQyD+e+b7/Xr4&#10;nPsaDYA+7prUqOgt7mvu5aeDKGn+L1I1BKLgmR+Qm/ruazUA+rhrUvOrbG+5dxQ9zf/FTodA1eFz&#10;7us1APq4a1LjnA4Bmv+bPDsEss3/ux+Q+zMaAH3cNam5J/ty8DgoMtD83yw7BDInej7yA3J/TgOg&#10;j7smNd/JviE0PlOA5t8gOwQeyaM/IPdnNQD6uGtS85PKUwFuofm/QOUQiO8T3+8R7s9rAPRx16Tm&#10;EZVDgOb/QhVDIHsMrPseGgB93DWpyYhbPO57PBqa/xucDIGY8tkzwN330QDo465JTdazQ4Dm/0bP&#10;DIFnmn9w30sDoI+7JjXPyH40LM2/QWYIRPOP+3zPcN9PA6CPuyY1z3p0CND8Gz0yBOIh3bPNP7jv&#10;qQHQx12TmhM/nQZM8x/guyFw2vyD+74aAH3cNak5Fe8Cdt+X5j+IGwLxEO60+Qf9ni4A+rhrUlPh&#10;1yFA8x9Ih0A8dKto/kF/8C4A+rhrUlMlzgqL70fzHyyGwL3T+57164b6NQD6uGtSUynOGqP5fxi3&#10;qTQA+rhrUgMccZtKA6CPuyY1wBG3qTSoFfdYrxzUctekBjjiNpUGtVyNrxTUcjXWAEfcptKglqvx&#10;lYJarsYa4IjbVBrUcjW+UlDL1VgDHHGbSoNarsZXCmq5GmuAI25TaVDL1fhKQS1XYw1wxG0qDWq5&#10;Gl8pqOVqrAGOuE2lQS1X4ysFtVyNNcARt6k0qOVqrIkznibHrVmDWq7GGuCI21Qa1HI11kzn1qxB&#10;LVdjDXDEbSoNarkaa6Zza9aglquxBjjiNpUGtVyNNdO5NWtQy9VYAxxxm0qDWq7GmuncmjWo5Wqs&#10;AY64TaVBLVdjzXRuzRrUcjXWAEfcptKglquxZjq3Zg1quRprgCNuU2lQy9VYM51bswa1XI01wBG3&#10;qTSo5Wqsmc6tWYNarsYa4IjbVBrUcjXWTOfWrEEtV2MNcMRtKg1quRprpnNr1qCWq7EGOOI2lQa1&#10;XI0107k1a1DL1VgDHHGbSoNarsaa6dyaNajlaqwBjrhNpUEtV2PNdG7NGtRyNdYAR9ym0qCWq7Fm&#10;OrdmDWq5GmuAI25TaVDL1VgznVuzBrVcjTXAEbepNKjlaqyZzq1Zg1quxhrgiNtUGtRyNdZM59as&#10;QS1XYw1wxG0qDWq5Gmumc2vWoJarsQY44jaVBrVcjTXTuTVrUMvVWAMccZtKg1quxprp3Jo1qOVq&#10;rAGOuE2lQS1XY810bs0a1HI11gBH3KbSoJarsWY6t2YNarkaa4AjblNpUMvVWDOdW7MGtVyNNcAR&#10;t6k0qOVqrJnOrVmDWq7GGuCI21Qa1HI11kzn1qxBLVdjDXDEbSoNarkaa6Zza9aglquxBjjiNpUG&#10;tVyNNdO5NWtQy9VYAxxxm0qDWq7GmuncmjWo5WqsAY64TaVBLVdjzXRuzRrUcjXWAEfcptKglqux&#10;Zjq3Zg1quRprgCNuU2lQy9VYM51bswa1XI01wBG3qTSo5Wqsmc6tWYNarsYa4IjbVBrUcjXWTOfW&#10;rEEtV2MNcMRtKg1quRprpnNr1qCWq7EGOOI2lQa1XI0107k1a1DL1VgDHHGbSoNarsaa6dyaNajl&#10;aqwBjrhNpUEtV2PNdG7NGtRyNdYAR9ym0qCWq7FmOrdmDWq5GmuAI25TaVDL1VgznVuzBrVcjTXA&#10;EbepNKjlaqyZzq1Zg1quxhrgiNtUGtRyNdZM59asQS1XYw1wxG0qDWq5Gmumc2vWoJarsQY44jaV&#10;BrVcjTXTuTVrUMvVWAMccZtKg1quxprp3Jo1qOVqrAGOuE2lQS1XY810bs0a1HI11gBH3KbSoJar&#10;sWY6t2YNarkaa4AjblNpUMvVWDOdW7MGtVyNNcARt6k0qOVqrJnOrVmDWq7GGuCI21Qa1HI11kzn&#10;1qxBLVdjDXDEbSoNarkaa6Zza9aglquxBjjiNpUGtVyNNdO5NWtQy9VYAxxxm0qDWq7GmuncmjWo&#10;5WqsAY64TaVBLVdjzXRuzRrUcjXWAEfcptKglquxZjq3Zg1quRprgCNuU2lQy9VYM51bswa1XI01&#10;wBG3qTSo5Wqsmc6tWYNarsYa4IjbVBrUcjXWTOfWrEEtV2MNcMRtKg1quRprpnNr1qCWq7EGOOI2&#10;lQa1XI0107k1a1DL1VgDHHGbSoNarsaa6dyaNajlaqwBjrhNpUEtV2PNdG7NGtRyNdYAR9ym0qCW&#10;q7FmOrdmDWq5GmuAI25TaVDL1VgznVuzBrVcjTXAEbepNKjlaqyZzq1Zg1quxhrgiNtUGtRyNdZM&#10;59asQS1XYw1wxG0qDWq5Gmumc2vWoJarsQY44jaVBrVcjTXTuTVrUMvVWAMccZtKg1quxprp3Jo1&#10;qOVqrAGOuE2lQS1XY810bs0a1HI11gBH3KbSoJarsWY6t2YNarkaa4AjblNpUMvVWDOdW7MGtVyN&#10;NcARt6k0qOVqrJnOrVmDWq7GGuCI21Qa1HI11kzn1qxBLVdjDXDEbSoNarkaa6Zza9aglquxBjji&#10;NpUGtVyNNdO5NWtQy9VYAxxxm0qDWq7GmuncmjWo5WqsAY64TaVBLVdjzXRuzRrUcjXWAEfcptKg&#10;lquxZjq3Zg1quRprgCNuU2lQy9VYM51bswa1XI01wBG3qTSo5Wqsmc6tWYNarsYa4IjbVBrUcjXW&#10;TOfWrEEtV2MNcMRtKg1quRprpnNr1qCWq7EGOOI2lQa1XI0107k1a1DL1VgDHHGbSoNarsaa6dya&#10;NajlaqwBjrhNpUEtV2PNdG7NGtRyNdYAR9ym0qCWq7FmOrdmDWq5GmuAI25TaVDL1VgznVuzBrVc&#10;jTXAEbepNKjlaqyZzq1Zg1quxhrgiNtUGtRyNdZM59asQS1XYw1wxG0qDWq5Gmumc2vWoJarsQY4&#10;4jaV5k+kNK7GmuncmjWo5WqsAY64TUX6Mp1bM+kLcMRtKtKX6dyaSV+AI25Tkb5M59ZM+gIccZuK&#10;9GU6t2bSF+CI21SkL9O5NZO+AEfcpiJ9mc6tmfQFOOI2FenLdG7NpC/Akb+RUZnONSHSFwAAAAAA&#10;AAAAAAAAAAAAAAAAAAAAAAAAAAAAAAAAAAAAAAAAAAAAAAAAAAAAAAAAAAAAAAAAAAAAAAAAAAAA&#10;AAAAAAAAAAAAAAAAAAAAAAAAAAAAAAAAAAAA8Ba//fZ/9Lf8sCxP/3UAAAAASUVORK5CYIJQSwME&#10;CgAAAAAAAAAhAOP/E27RAQAA0QEAABQAAABkcnMvbWVkaWEvaW1hZ2U2LnN2Zzxzdmcgdmlld0Jv&#10;eD0iMCAwIDk2IDk2IiB4bWxucz0iaHR0cDovL3d3dy53My5vcmcvMjAwMC9zdmciIHhtbG5zOnhs&#10;aW5rPSJodHRwOi8vd3d3LnczLm9yZy8xOTk5L3hsaW5rIiBpZD0iSWNvbnNfSG9tZV9NIiBvdmVy&#10;Zmxvdz0iaGlkZGVuIj48ZyBpZD0iSWNvbnMiPjxwYXRoIGQ9Ik02LjU2NyA1MS45NTggMTMuMDU2&#10;IDU4LjQ0NiAxOCA1My43NjQgMTggODUuOTc2IDQzIDg1Ljk4NiA0MyA2MS4wMTcgNTMgNjEuMDE3&#10;IDUzIDg1Ljk5IDc4IDg2IDc4IDUzLjcyMiA4Mi45NjkgNTguNDIyIDg5LjQzMyA1MS45NTkgNDgg&#10;MTIuNlpNNzYgODQgNTUgODMuOTkxIDU1IDU5LjAxNyA0MSA1OS4wMTcgNDEgODMuOTg1IDIwIDgz&#10;Ljk3NyAyMCA1MS44NyA0OCAyNS4zNTQgNzYgNTEuODMxWk0xMy4wOTQgNTUuNjU2IDkuNDMzIDUy&#10;IDQ4IDE1LjM1NiA4Ni41NjcgNTIgODIuOTMgNTUuNjMyIDQ4IDIyLjZaIi8+PC9nPjwvc3ZnPlBL&#10;AwQKAAAAAAAAACEAKooGjwgZAAAIGQAAFAAAAGRycy9tZWRpYS9pbWFnZTcucG5niVBORw0KGgoA&#10;AAANSUhEUgAAAYAAAAGACAYAAACkx7W/AAAAAXNSR0IArs4c6QAAAARnQU1BAACxjwv8YQUAAAAJ&#10;cEhZcwAAOw4AADsOAcy2oYMAABidSURBVHhe7d2Nsey4cQbQDUEhOASHoBAcgkNwCMrAISgEheAQ&#10;HIJDUAj2/fyEEncWMwA5IAmS51R1Sbt7f2Y4ZDfQAHl/AwAAAAAAAAAAAAAAAAAAAAAAAAAAAAAA&#10;AAAAAAAAAAAAAAAAAAAAAAAAAAAAAAAAAAAAAAAAAAAAAAAAAAAAAAAAAAAAAAAAAAAAAAAAAAAA&#10;AAAAAAAAAAAAAAAAAAAAAAAAANjuTz/x55/495/4l/wLAO4vSf/vP/G/i/jrTygEADf2rz/xmvyX&#10;8befyMwAgJvJSL+W+F/jv34iMwUAbiIj/FrCfxf//RMKAcANZGRfS/StUAgALu4/f6KW4Hsj6wf5&#10;GQBcTLZ/1hL7lkghyM8D4CL+5ydqCX1rpBDYQgpwAX/5iVoi/zYUAoDJjWwD1SI7jRQCgEmNbgPV&#10;wr0EABNKYq4l7T3CFlKAibTaQEna//ETI2cKTysEaYPlsRr/9hN53zmeiayVJHJXdmZJiRybHOts&#10;sy2Rf86/L1+T1loi35fIWk5+bn6HlhuwSuuxECWpjC4E+Vn5mXdRnqxaknuS9qfnLe0ZObalSKRA&#10;pPgoDsAftNpAr0k6Xz+yECSSMK9ipkS/JVIY8rrzOeahgMCDtdpASW41GVUm+dW+Z2skMc02Ui0J&#10;PyPp0e93lihFIe8TeJjeNlBNkkbr+9fG2YUgST8j/PTcrzS6HxUpCCl4CgI8QEbztURQIgm5Je2E&#10;0YUgieiIQvCEUf43kc8hBdE6AtzUp77+uzZQzV6FIEVqpCT9/MynjvK3RikGOX7ATWSUX7vgS6wd&#10;/eXrRxeCjM6zePmNjPTzXiX97yPF4NvPA5hARu61i7xEkvlWGTHWfubWWFsIymj/jPZOCk1+b5Jl&#10;jmGKTyLHJJH3kaKUyGeQwpnXWyL/nH9fvibvI5HvS8sqUe4RqP3+o0IxgIsb1QZ6Z3QhyOv9lHSO&#10;HO0vE31ZQE3iPqNVkqJRikTe/9HFIb9z7YwROFku3NoFXSJJZYQUgr3uJUjCTfLdc7SfZJ9En9+Z&#10;93JWol8rSbnMHI4oCmYFcCFJYrULucQ3baCaPQrBXqP9FJQkzqsk+14pCvkckqxr73tE5DPOsQMm&#10;t3cbqCYzi9GF4NvIe80ouST9p8jsKQVhrxmC9hBMLBd/7cItseeUPoXgzMXMJP0kqCTBO43yv5HP&#10;JMdk9Mwqs0mFACbTagOlVbC3JODRW0jfRRLb00b5W6UYjP5cFAKYzKcF1CTMo0bHScp7FILS3klC&#10;M9LfZnQxUAhgEmnz1C7SEkfv7BhVCMpoX6IZK+fDqNadQgAnm6ENVJPEsKUQJDllbcNof18jZ2xl&#10;Wy9wgtaFfPYorbVYnUjiz3oCx8vnM2JnV34OcLD0eGsXZIlZLsxaIUjit6g7hxFrBVmTys8BDpJ2&#10;yaetf7koZ5JCMHPiz/HMa0siS6RvntdcImsTaXvkfxP5d/mafG1mMYl8f2ZeV2xljWgP5futD8BB&#10;Zm8DzSaJOQk7yTvrJCmSaYN8KqTfRtnRlM8qhSOFYubPZUQhsD4AB0gyq12AJZLonmg5mk/STQLe&#10;M8lvjRSfFKK8xswmZloP+bYQpLjmZwA7OuPRELNJokmxS8JK4pkx2a+JfKZ5LykKZ7eTvi0EKW7A&#10;TjLdrl14Je7eBkqCuXrCb0VmMPmcz5whpBBs3TVkNgA7SYKvXXQl7jwCywi59p7vHqVtdEZSzUyr&#10;9pp6wmwAdvDUNlBGxrX3/KTI51vaRUfa2hbKbMDmBBjoqW2gu7d+1kaOR86Foz7vzECS0GuvpRVP&#10;3aAAw2WhsHaRlcho7Y6+WZxMskzySjslPyeJMy2KJKbl/v4kuUSSao5zIv8//y1fk8jX53sT+VmZ&#10;mSS29sxHRN7XUbOC/J4txTjHHBjgiW2gJOLa+11G3vtyq2WS+dE7a/I6UyjKTqWjW1dHzApyTLcU&#10;ZC0hGCDJrXaBlUgCWsoINhdsSY5HJ8VR8j6W7zMJJQmvJPuZLQtDXvPehSE/f+9ZQes8rEWK9Jk7&#10;nODyksBrF1eJJPvI1yXpv/73XIRXHokl8dwliaQopChv7a/3xJ49+HfnWCvynoGNPl10JcF/ahVl&#10;hMhckkxT3FLA8xnWPretsXfCTZGp/d5P4RyEjVrT754EctVW0FNklpPEOqpdtPfnvWWnkHUB2CAX&#10;c+2CWhOz9835vW+LwVFts6xx1H7/u8hgxbkIK23ZiVEiF50ZwDUlWa5NsonXzQF7WtsSyvlocRhW&#10;yAVdu5h6Ys+FQY6Tc6BnVpD1oKMLfgrV2vsjjixScHlbFgvtwLif9NHzudYSbs6RsxJris7atpXB&#10;CXTICGtNAcjX7r03nPMl2acYZKfYETeG9cjrqZ2T78IgBT7YkvxNrzlTevy1c/NdpHgBL1p7/F/D&#10;VjtmoQjAF9JTXbPXWvJnNmtnr4oA/EjyX3Pbfb7WVk9mlEHJmoGMNQEeb03yz6hJ8mdma2ezdgfx&#10;WGt2UZgycyVrtokqAjzOmsfuSv5c0ZoiYCszj7FmwUzbhytbUwRsaeb21vRIJX/uYM2aQAZHcEtJ&#10;5r2LvnkonOTPHawZ9GRm7LznlnoXfSV/7mZNEcjXwa303i2Zk1/y547WFIGsHcAt9J74ZzzeF46U&#10;87t3A4TtodxCFnNrJ/gyclH44xk8QRZ6a9dALewM4tJyAtdO7Ncw2uFJeq+LhJ1BXFLvdNeNXjxR&#10;758/TWsULqdny6dFX56sd1u0QRKXkpZO7UReRmYHHuvMk/VukEhYI+MSels/Frjg1yCo53rJ15gt&#10;M72eXT+mtPBPvffJpGUE08qJ3BrN2O8Pf9QzcEqYOTOtnqcfOoGhrmc9wNoZU+rZ26z1A+8lsdeu&#10;m9fQCmIqPbsZtH6grWcHXcJMmmn0POnTCQt9ep+dBafr2cZmygr9MlOuXUev4REqnK41+k9x8DwT&#10;WKfn72ZbEOZUPaP/FAhgvZ5WkNk1p2mN/i38wna9N4iZYXO4JPbW6D/TWGC7ngfGWRDmcK3Rvz9r&#10;B9/rXRA22OIwPaN/2z5hjJ5t1lefBSSnJNLOSqT9lRxSIv9cQsvrZK0TMotXwBhJjEnwtWttGVcY&#10;dOW9JIlnC2ueDJBckffWGlDWwjbYE/SM/k1HYayebaGzDrwyYs+gMa9vS6L/FHLNwYz+4Rw9s4BZ&#10;2iMZ5ZekX3udI8O9EAfJyWX0D+fomQWcfV9AckTPzqWRkWLDznKQW8k/I5S0iIB99MwCto6Ic+0m&#10;8v21+CTfl57+6BZPT9hwsqN88L0frNE/7KtnFvDXn/gkyToj9STOtGmyZbu3VZMClBF+vi+vpbR6&#10;zkj8ifxeg86BcjC39O+M/mF/ucZ6ZgGv12L+Obtm9liIPSvyPoz+v/Sa8LeeHEb/cIxcq7VrcBm5&#10;Hq+U9PP68jozu0hkFpPOQ95r/n8iM5US+W+tthQVoxL+MvJhvI44gH3kWqtdh68xa9JP3knOSHFK&#10;K0ru2NEeCX8Z+Zk+QDhWRsS163HWyKg+sxKj9gOUpJ+DvucoQPKHc6T3XbsmZ420beSKAyTxJzHX&#10;PoRRkaKi7QPnybU3a4vnXeT1WivcUZJy7cCPjBQXK+9wvqu1gUqkHc1AGQ3seTKkcmcKZ8EG5jGq&#10;DVSu77Iwmy5CrvVEuQms9n3fRPIVAyQhp9dfO8jfREb6OSHKdjJgLrkua9duK0rCz0g8Sb4lX1f7&#10;Od9GXgNfGJn8lwm/56QAztc78y/X99pZfEb/PWsNmY1saUEnf7FRpmu1g9oTEj5cX67f2vW9jG/W&#10;7HqSer6mSC5Jbql93buwMLxBb2UukdvHJXy4l542UAaKW+Rnt3LMu0fArB2cZt2BFXr7cumzJemv&#10;mfYB19FqA21ts/TkmE+ziww0ewep+To69VTmREb8Ej/cW6sNlFyxJQ+0Wjk9i7jpVPQ8vC5he2in&#10;nr7fsi8H3FeSey0HLGNtn71ni2nv2kJeX++6QAoGDa0p39aKD1xTazfg2n33rfZPEvoayUc9XQv3&#10;B3RoVVNTKXiWnjbQGq22zZYck4Xe2s9axtrX+UitD8eKOjxLTxuoVxZva9+/jK2tmp5tpVt3LT1G&#10;ayqljwbP0xoY9m7/bm3hXNv+edV6nW4Oa6gdtGWYAcDztEbXvSPr1s/5doNJq8BoAzXUDtoyTKHg&#10;eVo7d3oTd2tBee2Oolc97SqD2A9qB2wZCgA8Tyux9rZWWi2abx4tUbSKjBz2Qe2ALcPBg2f6tD7Y&#10;21qpfe8yRqwxttpAtoN+UDtgy1AA4JlaW8R7knft+5YxQqtdZSH4g9oBW4YCAM/Uukm0p31T+75l&#10;jNC6J8DfCvigdsCWoQDAM43YCVT7vmWM0LrXQAH4oHbAlqEAwDO17ghu3cE78oayT9KKqv3sEgrA&#10;B7UDtgwFAJ5pxFbQ1o2mI/6eSGsGYBH4g9oBW4YCAM80YnG1tZA8Yo9+a6by7c1mt1Y7YMtQAOCZ&#10;WourPQWgtY4wYnTeug9gxL0Gt1U7YMtQAOCZRiyutmYR3z6qoefR0J5n9kHtgC1DAYBnai2u9jzI&#10;rWch+JvHQbTaP98+bO72agdtGQoAPFMrefeO3luPg/hmFtBaY/D3TBpqB20ZCgA806gC0BqlJ7bc&#10;rZvcVPtZy9D+aagdtGUoAPBctZywjB49baDEmtF6T/L3CIgOtQO3DAUAnquWE5bRq/VYiRJp6Xza&#10;tZMRfXYWtRZ+Ex4D3aF24JahAMBz1XJCiTW9+57dOq+REXySfXJQZgfZddT7M4z+O9UO3jIUAHim&#10;1i6gLO6u0doSOjKM/jvVDt4yFAB4ptZ9AFu2WLZ27YwIO39WqB3AZSgA8Ex7PGUzs4q1raA1Ifmv&#10;VDuIy1AA4JlGPAqiJkVgj5mA5L9B7UAuQwGAZ2rt3//mOT5ZFB5VBDKjkKc2qh3QZTiw8Ey59ms5&#10;ocSIp2zmd7TuFH4XJfGnmLBR7cAuQwGAZzqiABT5XVlTqP2eZSTpZ+aQdo+7fAeoHeRlKADwTEmy&#10;tZxQYq/ckO2i+d2JFJm0mvL/syhttD9Y7YNdhgIAz5RF3lpOKPHNUzyZRO2DXYYCAM/U6s272eoG&#10;ah/sMhQAeJ6eB7hpx9xA7YNdhgIAz7PHXcBMqPbhLkMBgOfJdV/LByU8bO0mah/uMhQAeJ7W45tH&#10;bgHlRK3ncigA8DytHUCfntnPhbRux/7mdm/gmlo7gNyEdROtqZ5eHzxLawE4XQNuonW3nw8bnqX1&#10;h1u2PAaaSfXs902RAJ6h1f+3AHwzrX5fZgFu+oBnaOUDC8A303rudyInRXqDwH212j8GgzfVqvqJ&#10;fPgeAAX31VoTtCnkplp//u010gf0MCi4l9ZA0ADwxlrV/11kV0AKQqaPpodwTa3tnwn7/29uaxFY&#10;RkYRub8gowUFAa6hde17ANxDjCgCy8jaQQpCHithIRnm1PqTjMkLPETPzqBvIiebfiLMIa2d2nW6&#10;DIO3h8kH3rop5NtIu0ghgHNp//BWFndbzwz6NjIjsF4Ax8t119r94+5f/l+KQU6G1lNEt0TWCmwt&#10;hWP1tHtdl1SlIGT62FpAWhNONjhO69p18xfdRhSEzAQsOMH+cr3WrsFl5Gtgk60FIUUA2Fdrk0fW&#10;BqzNMURG9WsKgb9GBvvJ1s8MtGrXXgl7/xkus4LWiVdCKwj20dr6mWvUox/YRe/D5+w/hvHS1mkN&#10;wiz+sqveu40tQsFYrdF/wm48dtdzp3EWooAxenr/WauD3WUqWjsBX8MsAMbIjZy1a2wZHs/CYXoe&#10;M2EWAN/rWXsz+udQZgFwjJ5t2Hr/HM4sAPaVAVTtulqGnT+concWoDcJ6+X66nmAo/tuOE3PLCC7&#10;F4B18tf4atfTMjzymVOZBcB4ua5a2z7d9csUzAJgrJ57bTzzhyn0zgJMV6Gtp/WTAVWuO5hCzywg&#10;YcEK3uu54zeRIgHT6J0F2BYK7/Xs+XfTF1PquV09YfQCf9Tb+jGLZlq9f3jeSQz/lOtB64fLSw+z&#10;duK+hr8ZAL+kfdozcHLHL5egFQT9eq4XrR8uJYu9tRN5GTmp3cjCk/X+gSWDJS6l989H2tHAU/X2&#10;/bV+uKTeewOMbnia9P17Z8laP1xS70me8DxzniLXRc+jHhKeocWl9baCrAfwFL0zY49O4RZ6Rzu2&#10;hnJ3PTd7JbI2lpkCXN6aVpBFYe6qN/nnWpH8uZUsZNVO9lpYFOZuenf85Gush3FLPX/ftIQ/Js9d&#10;9D7hM2Hww631LoDZ/sYdJPn3tj8t+vIIPY+8TeTCgatak/yzAULfn0ewKMzdrUn++TrJn0fJBVK7&#10;GGqhCHAla5K/VieP1XuTWEIR4AqSzNckfzt+eLTeR0cnFAFmtjb52+kGP3rvFE4oAsxI8oeNsgDW&#10;+6ckE4oAM1mT/BMe8AYvFAGuaG3yd6MXvKEIcCVp46SdUzs3a+FGL2hQBLiCjOQlf9jB2iLgT+Zx&#10;lJyba3aupUho+8BKa4uAXRXsLefkmh1rSf4WfGGjNUUgF1vuwIQ9ZLF3zYAk56NBCXxpTRHIbgwY&#10;LXfrrun353w1GIFB1hQB/VZGWrvYm00JOV+BgXqLQC5W+FbOt96/XVFC8ocd5eLqGY15wBbfSL8/&#10;ybx2br2LDE4kf9hZzxNEM3KDLdb2+xOSPxyoNTXPBeyCZI2cL9nfvzb5J+z2gQNlil67EJehDUSv&#10;JP81+/uXYbABJ2g9gMtuIHpkoLDmYW6v4S50OEHrdnwXJi1bWz7L8IwfOMFffqJ2QZbIwhy8kxli&#10;7bxZG/r/cIJceLULskRGdvBO742FrXDHL5wgC2+1C3IZLk7eqZ0vWwI4Sat/aycQ79TOl2Xk3Got&#10;Dmszwola03g7gXjn070kuQs4s8fW1lA3HMKJ7ARiq3d7/3NOlX39rRmAHUBwIjuB+FY2E+Q8SuQG&#10;wyIzgNo5tQw7gOBEdgKxl55nTtlkACc6aydQfm/WF9ICSBgJ3k/PfQLAyY7eCZTk/27xOT1lfwP2&#10;HloPHNRehAkcvROolRhKZGZgG+p12QEEF5BEW7tAS4zeCbT2wWGZoSgGbTk+WYidhR1AcAGtnUDZ&#10;0z1Kz5rDp0hSSeKwePjrWGbtJCPpZbKdgR1AcBFH7wRaOwN4F6UYPGVmkIRfRvlp271bu1luxTxL&#10;65xKKOIwgZ5R+ciLtSc5bIm0ql73ol9ZSfhZg8ksrLVYX2KGu7ftAIILqV2gyxg9ys5On1EzgXeR&#10;gpAZQgpOkunsUmTzWlsj/FbMsA5gBxBcyNE7gYr83L0LQYkk1FIUkiRT1I5uQ6QQZYaSRJ/3ntfy&#10;TbKvxehF+y1an+kMrxH4hySi2oVaYu8LNsk4r2FkIlwTSVh5jxm5pjgkkqAzU0kkYec1JpLAS+Sf&#10;899KlK8vyT0/M+2b0Un+U+T3nK31XnNsgEkk4dUu1BIjdwK1JJHm9Rw1M7hjnLnAmsJYe03LyGcM&#10;TCIXZO1CLXHWqDIjbIVgfeS4naV1LiXsAIKJ9OwEOmshtdWeEn+MvdZseuR3117TMq6wKA+P0VMA&#10;zhpV9iSUp0RmYmnHtVp2Zy6y5nfXXlMJO4BgQq1Wy1mjytaWwiScvLb871ELrUdF3k/eVxJ+euvL&#10;kXPt60uc1bILO4Dgglojt7N2brReV3bdLKW/nH+XpJnRcu17ZoyyEynHOQUtCf+T1tbds9ReyzLs&#10;AIIJzdpWaI0oe3aUZOScryuFIbOKFIejF5gzMk/ifk30W3rirbWRVgHZgx1AcFEz7gTKaL72WpYx&#10;YkdJEnDZ01+KRBJsCkUiCTsFo0SSeCL/P/8tUb4231eSe35ekmJe45Yk/0mrYJ/Rssuxq72WZdgB&#10;BBPqSbajk1hLknLtdZQ4s9d9tlbBToE4WopO7bUs4+hzCOiQC7N2wS7j6J1ArYTy5B0lrc/rjJZd&#10;fmfttZR48ucF05ttJ1BaKrXXUSL//ckyA6odl8QZsyM7gODCWiO49LaPNNvrmU3WIGrHpcSR7Zae&#10;GeTTPy+YWi7Q2oVb4ugR3IgdQHfW+ryObNn17AB63bILTGSmnUA9I8qn7yhpfV5Htux6dgCddTc5&#10;0GGmnUCtHUCJI1scM2odoyNbLq1tqQlbQGFiPaPujCoz3d877ABqa31eWSM4ih1AcANH3x27Newo&#10;+aX1eZWb1/aOTzuSEj4vuIDW1stZ4owbnWbk8wKGSfuldgHPFBlt6if/4vMChpq9DaSd8Hs+L2CY&#10;mUeVSXZGk7/n8wKG6tmGeXSklWAveZ3PCxgqI8ts36td3EdHdprk9fCezwsYLnecZhdHLuokmKMi&#10;veP8XolkHZ8XAAAAAAAAAAAAAAAAAAAAAAAAAAAAAAAAAAAAAAAAAAAAAAAAAAAAAAAAAAAAAAAA&#10;AAAAAAAAAAAAAAAAAAAAAAAAAAAAAAAAAAAAAAAAAAAAAAAAAAAAAAAAAAAAwFP99tv/AbDdSZIw&#10;PFF0AAAAAElFTkSuQmCCUEsDBAoAAAAAAAAAIQCJD6nc/QsAAP0LAAAUAAAAZHJzL21lZGlhL2lt&#10;YWdlOC5zdmc8c3ZnIHZpZXdCb3g9IjAgMCA5NiA5NiIgeG1sbnM9Imh0dHA6Ly93d3cudzMub3Jn&#10;LzIwMDAvc3ZnIiB4bWxuczp4bGluaz0iaHR0cDovL3d3dy53My5vcmcvMTk5OS94bGluayIgaWQ9&#10;Ikljb25zX1BpZ2d5QmFua19NIiBvdmVyZmxvdz0iaGlkZGVuIj48ZyBpZD0iSWNvbnMiPjxwYXRo&#10;IGQ9Ik0xMCA1NS44IDEzLjcgNTYuN0MxNC4zIDU2LjkgMTQuOCA1Ny4zIDE1LjEgNTcuOSAxNi44&#10;IDYxLjggMTkuNCA2NS4zIDIyLjYgNjguMiAyMi45IDY4LjUgMjMuMiA2OC45IDIzLjMgNjkuNEwy&#10;NC44IDc4LjVDMjUgNzkuNSAyNS44IDgwLjIgMjYuOCA4MC4yTDMzLjQgODAuMkMzNC40IDgwLjIg&#10;MzUuMiA3OS41IDM1LjQgNzguNUwzNS45IDc1LjNDMzYuNyA3NS41IDM3LjUgNzUuNyAzOC4zIDc1&#10;LjhMMzkuMSA3NS45QzQwLjQgNzYuMSA0MS44IDc2LjIgNDMuMSA3Ni4yIDQ1LjggNzYuMiA0OC42&#10;IDc1LjggNTEuMiA3NS4xTDUxLjggNzguNUM1MiA3OS41IDUyLjggODAuMiA1My44IDgwLjJMNjAu&#10;NCA4MC4yQzYxLjQgODAuMiA2Mi4yIDc5LjUgNjIuNCA3OC41TDYzLjkgNjkuNEM2NCA2OC45IDY0&#10;LjIgNjguNSA2NC42IDY4LjIgNjQuOSA2Ny45IDY1LjIgNjcuNiA2NS41IDY3LjRMNjYuNCA2Ni42&#10;QzcxLjUgNjEuNSA3NSA1NS4xIDc1IDQ4IDc1IDQ2LjMgNzQuOCA0NC43IDc0LjQgNDMuMUw3NCA0&#10;MS44Qzc1LjQgNDEuMyA3Ni44IDQxIDc4LjMgNDEgNzcuNiA0Mi4yIDc3LjEgNDMuNSA3NyA0NC44&#10;IDc2LjggNDYuNCA3Ny4zIDQ3LjkgNzguMiA0OS4xIDc5IDUwIDgwLjIgNTAuNSA4MS40IDUwLjQg&#10;ODMgNTAuMyA4NC41IDQ5LjMgODUgNDcuNyA4NS45IDQ1LjYgODUuNCA0My4yIDgzLjggNDEuNSA4&#10;My4zIDQxIDgyLjggNDAuNSA4Mi4yIDQwLjIgODMuNyAzOS43IDg1LjQgMzkuNSA4NyAzOS43IDg3&#10;LjYgMzkuNyA4OCAzOS4zIDg4LjEgMzguOCA4OC4xIDM4LjIgODcuNyAzNy44IDg3LjIgMzcuN0w4&#10;Ny4yIDM3LjdDODMuOCAzNy41IDgxLjUgMzguMSA4MCAzOS4yIDc3LjggMzguNyA3NS41IDM4Ljkg&#10;NzMuNCAzOS44TDczLjIgMzkuMkM2OC41IDI4LjEgNTUuNCAyMCA0MyAyMCAzOC43IDIwIDM0LjQg&#10;MjEgMzAuNSAyMi44TDE4LjIgMTdDMTguMSAxNi45IDE3LjkgMTYuOSAxNy44IDE2LjkgMTcuMiAx&#10;Ni45IDE2LjggMTcuMyAxNi44IDE3LjkgMTYuOCAxOCAxNi44IDE4LjEgMTYuOCAxOC4yTDIwLjgg&#10;MjkuNUMyMC41IDI5LjggMjAuMiAzMC4yIDE5LjggMzAuNiAxOS44IDMwLjYgMTkuNyAzMC43IDE5&#10;LjcgMzAuNyAxNy44IDMyLjkgMTYuMiAzNS40IDE1IDM4LjEgMTQuOCAzOC43IDE0LjIgMzkuMiAx&#10;My42IDM5LjNMMTAgNDAuMkM4LjIgNDAuNiA2LjkgNDIuMyA3IDQ0LjFMNyA1MS45QzcgNTMuNyA4&#10;LjIgNTUuMyAxMCA1NS44Wk03OSA0NUM3OS4xIDQzLjcgNzkuNiA0Mi41IDgwLjQgNDEuNSA4MS4y&#10;IDQxLjkgODEuOSA0Mi40IDgyLjQgNDMgODMuNCA0NCA4My44IDQ1LjYgODMuMiA0NyA4MyA0Ny44&#10;IDgyLjIgNDguNCA4MS40IDQ4LjQgODAuOCA0OC40IDgwLjEgNDguMiA3OS43IDQ3LjcgNzkuMSA0&#10;NyA3OC45IDQ2IDc5IDQ1Wk05IDQ0LjFDOC45IDQzLjIgOS42IDQyLjQgMTAuNCA0Mi4yTDEwLjQg&#10;NDIuMiAxMC40IDQyLjIgMTQgNDEuMyAxNCA0MS4zIDE0IDQxLjNDMTUuMiA0MSAxNi4zIDQwLjEg&#10;MTYuNyAzOC45IDE3LjcgMzYuNiAxOS4xIDM0LjUgMjAuNyAzMi42TDIwLjcgMzIuNkMyMS44IDMx&#10;LjQgMjIuOSAzMC4zIDI0LjIgMjkuMyAyNC42IDI5IDI0LjcgMjguMyAyNC4zIDI3LjkgMjQgMjcu&#10;NSAyMy4zIDI3LjQgMjIuOSAyNy44TDIyLjkgMjcuOEMyMi45IDI3LjggMjIuNiAyOCAyMi4zIDI4&#10;LjNMMTkuNCAyMEMxOS40IDIwIDE5LjQgMjAgMTkuNCAyMCAxOS40IDIwIDE5LjQgMjAgMTkuNCAy&#10;MEwyOS41IDI0LjggMzAuMyAyNS4yIDMxLjEgMjQuOEMzNSAyMi45IDM5IDIyIDQzIDIyIDU0Ljgg&#10;MjIgNjcgMjkuNyA3MS4zIDQwTDcyLjUgNDMuN0M3Mi45IDQ1LjEgNzMgNDYuNiA3MyA0OC4xIDcz&#10;IDU0LjQgNjkuOSA2MC43IDY0LjEgNjYgNjIuMiA2Ny43IDU5LjcgNjkuNiA1OS42IDY5LjYgNTku&#10;MiA2OS45IDU5LjEgNzAuNiA1OS40IDcxIDU5LjYgNzEuMiA1OS45IDcxLjQgNjAuMiA3MS40IDYw&#10;LjQgNzEuNCA2MC42IDcxLjMgNjAuOCA3MS4yIDYwLjggNzEuMiA2MS4xIDcwLjkgNjEuNiA3MC42&#10;TDYwLjMgNzguMkM2MC4zIDc4LjIgNjAuMyA3OC4zIDYwLjMgNzguM0w2MC4zIDc4LjMgNTMuNyA3&#10;OC4zQzUzLjcgNzguMyA1My43IDc4LjMgNTMuNyA3OC4yTDUzLjEgNzQuOCA1Mi43IDcyLjYgNTAu&#10;NiA3My4yQzQ4LjEgNzMuOSA0NS42IDc0LjIgNDMgNzQuMiA0MS41IDc0LjIgNDAgNzQuMSAzOC41&#10;IDczLjggMzYuMyA3My40IDM0LjIgNzIuNyAzMi4xIDcxLjkgMzEuNiA3MS43IDMxIDcxLjkgMzAu&#10;OCA3Mi40IDMwLjYgNzIuOSAzMC44IDczLjUgMzEuMyA3My43IDMxLjkgNzQgMzIuOCA3NC4zIDMz&#10;LjggNzQuNkwzMy45IDc1IDMzLjQgNzguMUMzMy40IDc4LjIgMzMuNCA3OC4yIDMzLjQgNzguMkwz&#10;My40IDc4LjIgMjYuOCA3OC4yQzI2LjggNzguMiAyNi44IDc4LjEgMjYuOCA3OC4xTDI1LjMgNjkg&#10;MjUuMyA2OSAyNS4zIDY5QzI1LjEgNjguMiAyNC43IDY3LjQgMjQuMSA2Ni44TDI0LjEgNjYuOCAy&#10;NC4xIDY2LjhDMjEuMSA2NC4xIDE4LjcgNjAuOCAxNy4xIDU3LjJMMTcuMSA1Ny4yIDE3LjEgNTcu&#10;MkMxNi42IDU2LjIgMTUuNyA1NS40IDE0LjUgNTVMMTQuNCA1NSAxNC4zIDU1IDEwLjYgNTQuMUM5&#10;LjcgNTMuOSA5LjEgNTMuMSA5LjEgNTIuMUw5LjEgNDQuMVoiLz48cGF0aCBkPSJNMzYuNiAyNy43&#10;QzM4LjUgMjcuMiA0MC41IDI3IDQyLjUgMjcgNDYuNSAyNy4xIDUwLjUgMjcuOSA1NC4yIDI5LjYg&#10;NTQuNyAyOS44IDU1LjMgMjkuNiA1NS41IDI5LjEgNTUuNyAyOC42IDU1LjUgMjggNTUgMjcuOEw1&#10;NSAyNy44QzUxLjEgMjYgNDYuOCAyNS4xIDQyLjUgMjUuMSA0MC4zIDI1LjEgMzguMSAyNS40IDM2&#10;IDI1LjkgMzUuNSAyNiAzNS4xIDI2LjYgMzUuMyAyNy4xIDM1LjUgMjcuNiAzNiAyOCAzNi41IDI3&#10;LjhMMzYuNSAyNy44QzM2LjUgMjcuNyAzNi41IDI3LjcgMzYuNiAyNy43WiIvPjwvZz48L3N2Zz5Q&#10;SwMEFAAGAAgAAAAhABY5NBrfAAAABwEAAA8AAABkcnMvZG93bnJldi54bWxMj0FLw0AQhe+C/2EZ&#10;wZvdpDHaxkxKKeqpCLaC9DbNTpPQ7G7IbpP037ue9DaP93jvm3w16VYM3LvGGoR4FoFgU1rVmArh&#10;a//2sADhPBlFrTWMcGUHq+L2JqdM2dF88rDzlQglxmWEUHvfZVK6smZNbmY7NsE72V6TD7KvpOpp&#10;DOW6lfMoepKaGhMWaup4U3N53l00wvtI4zqJX4ft+bS5Hvbpx/c2ZsT7u2n9AsLz5P/C8Isf0KEI&#10;TEd7McqJFiE84hHS+SOI4C6W6TOII0KShEMWufzPX/wAAAD//wMAUEsDBBQABgAIAAAAIQD70kXu&#10;8AAAAL0EAAAZAAAAZHJzL19yZWxzL2Uyb0RvYy54bWwucmVsc7yUzWoDIRRG94W+g9x9x5lJMgkh&#10;TjalkG1JH0D0jiMdf1AbmrevUAoNpHbn0iue7/Bd8HD8NAu5YIjaWQZd0wJBK5zUVjF4O7887YDE&#10;xK3ki7PI4IoRjuPjw+EVF57yozhrH0mm2MhgTsnvKY1iRsNj4zzafDO5YHjKx6Co5+KdK6R92w40&#10;/GbAeMMkJ8kgnGTOP199Tv6f7aZJC3x24sOgTXciqDY5OwN5UJgYGJSafw93TbwooPcdVnUcVo23&#10;fzps6zhsSw59HYe+tIuujkNX6mGo4zCUetjUcdiUeljXcVj/9EBvPp3xCwAA//8DAFBLAQItABQA&#10;BgAIAAAAIQCo1seoEwEAAEkCAAATAAAAAAAAAAAAAAAAAAAAAABbQ29udGVudF9UeXBlc10ueG1s&#10;UEsBAi0AFAAGAAgAAAAhADj9If/WAAAAlAEAAAsAAAAAAAAAAAAAAAAARAEAAF9yZWxzLy5yZWxz&#10;UEsBAi0AFAAGAAgAAAAhAO9P5zS5CQAANE4AAA4AAAAAAAAAAAAAAAAAQwIAAGRycy9lMm9Eb2Mu&#10;eG1sUEsBAi0ACgAAAAAAAAAhAAEn9Z7VJgAA1SYAABQAAAAAAAAAAAAAAAAAKAwAAGRycy9tZWRp&#10;YS9pbWFnZTEucG5nUEsBAi0ACgAAAAAAAAAhAArAqyWYFgAAmBYAABQAAAAAAAAAAAAAAAAALzMA&#10;AGRycy9tZWRpYS9pbWFnZTIuc3ZnUEsBAi0ACgAAAAAAAAAhAASW4IzVHAAA1RwAABQAAAAAAAAA&#10;AAAAAAAA+UkAAGRycy9tZWRpYS9pbWFnZTMucG5nUEsBAi0ACgAAAAAAAAAhAHiTt7EuBwAALgcA&#10;ABQAAAAAAAAAAAAAAAAAAGcAAGRycy9tZWRpYS9pbWFnZTQuc3ZnUEsBAi0ACgAAAAAAAAAhAH2d&#10;NfGtFwAArRcAABQAAAAAAAAAAAAAAAAAYG4AAGRycy9tZWRpYS9pbWFnZTUucG5nUEsBAi0ACgAA&#10;AAAAAAAhAOP/E27RAQAA0QEAABQAAAAAAAAAAAAAAAAAP4YAAGRycy9tZWRpYS9pbWFnZTYuc3Zn&#10;UEsBAi0ACgAAAAAAAAAhACqKBo8IGQAACBkAABQAAAAAAAAAAAAAAAAAQogAAGRycy9tZWRpYS9p&#10;bWFnZTcucG5nUEsBAi0ACgAAAAAAAAAhAIkPqdz9CwAA/QsAABQAAAAAAAAAAAAAAAAAfKEAAGRy&#10;cy9tZWRpYS9pbWFnZTguc3ZnUEsBAi0AFAAGAAgAAAAhABY5NBrfAAAABwEAAA8AAAAAAAAAAAAA&#10;AAAAq60AAGRycy9kb3ducmV2LnhtbFBLAQItABQABgAIAAAAIQD70kXu8AAAAL0EAAAZAAAAAAAA&#10;AAAAAAAAALeuAABkcnMvX3JlbHMvZTJvRG9jLnhtbC5yZWxzUEsFBgAAAAANAA0ASgMAAN6vAAAA&#10;AA==&#10;">
                <v:shape id="Google Shape;36;p1" o:spid="_x0000_s1299" type="#_x0000_t202" style="position:absolute;left:25476;top:5648;width:11017;height:1032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Gn6/xAAAANsAAAAPAAAAZHJzL2Rvd25yZXYueG1sRI9Ba8JA&#10;FITvBf/D8gRvurGRWqKrlIJVUZHY0vMj+0yC2bchu2r017sFocdhZr5hpvPWVOJCjSstKxgOIhDE&#10;mdUl5wp+vhf9dxDOI2usLJOCGzmYzzovU0y0vXJKl4PPRYCwS1BB4X2dSOmyggy6ga2Jg3e0jUEf&#10;ZJNL3eA1wE0lX6PoTRosOSwUWNNnQdnpcDYKaD3e7JbxYut/7xvM75Tu469UqV63/ZiA8NT6//Cz&#10;vdIK4hH8fQk/QM4eAAAA//8DAFBLAQItABQABgAIAAAAIQDb4fbL7gAAAIUBAAATAAAAAAAAAAAA&#10;AAAAAAAAAABbQ29udGVudF9UeXBlc10ueG1sUEsBAi0AFAAGAAgAAAAhAFr0LFu/AAAAFQEAAAsA&#10;AAAAAAAAAAAAAAAAHwEAAF9yZWxzLy5yZWxzUEsBAi0AFAAGAAgAAAAhAEYafr/EAAAA2wAAAA8A&#10;AAAAAAAAAAAAAAAABwIAAGRycy9kb3ducmV2LnhtbFBLBQYAAAAAAwADALcAAAD4AgAAAAA=&#10;" filled="f" stroked="f">
                  <v:textbox inset="2mm,2mm,2mm,2mm">
                    <w:txbxContent>
                      <w:p w14:paraId="47500784" w14:textId="77777777" w:rsidR="00D73E8A" w:rsidRPr="00F214AA" w:rsidRDefault="00D73E8A" w:rsidP="00D73E8A">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Benefits we don’t count as income, like:</w:t>
                        </w:r>
                      </w:p>
                      <w:p w14:paraId="643D2E24" w14:textId="77777777" w:rsidR="00D73E8A" w:rsidRPr="00F214AA" w:rsidRDefault="00D73E8A" w:rsidP="00D73E8A">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 xml:space="preserve">- Education Allowance </w:t>
                        </w:r>
                      </w:p>
                      <w:p w14:paraId="1A1FF718" w14:textId="77777777" w:rsidR="00D73E8A" w:rsidRPr="00F214AA" w:rsidRDefault="00D73E8A" w:rsidP="00D73E8A">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v:textbox>
                </v:shape>
                <v:shape id="Google Shape;35;p1" o:spid="_x0000_s1300" type="#_x0000_t202" style="position:absolute;left:2253;top:4924;width:11748;height:130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VtskxAAAANsAAAAPAAAAZHJzL2Rvd25yZXYueG1sRI9Ba8JA&#10;FITvBf/D8gRvurHBWqKrlIJVUZHY0vMj+0yC2bchu2r017sFocdhZr5hpvPWVOJCjSstKxgOIhDE&#10;mdUl5wp+vhf9dxDOI2usLJOCGzmYzzovU0y0vXJKl4PPRYCwS1BB4X2dSOmyggy6ga2Jg3e0jUEf&#10;ZJNL3eA1wE0lX6PoTRosOSwUWNNnQdnpcDYKaD3e7JbxYut/7xvM75Tu469UqV63/ZiA8NT6//Cz&#10;vdIK4hH8fQk/QM4eAAAA//8DAFBLAQItABQABgAIAAAAIQDb4fbL7gAAAIUBAAATAAAAAAAAAAAA&#10;AAAAAAAAAABbQ29udGVudF9UeXBlc10ueG1sUEsBAi0AFAAGAAgAAAAhAFr0LFu/AAAAFQEAAAsA&#10;AAAAAAAAAAAAAAAAHwEAAF9yZWxzLy5yZWxzUEsBAi0AFAAGAAgAAAAhAClW2yTEAAAA2wAAAA8A&#10;AAAAAAAAAAAAAAAABwIAAGRycy9kb3ducmV2LnhtbFBLBQYAAAAAAwADALcAAAD4AgAAAAA=&#10;" filled="f" stroked="f">
                  <v:textbox inset="2mm,2mm,2mm,2mm">
                    <w:txbxContent>
                      <w:p w14:paraId="410C5737" w14:textId="77777777" w:rsidR="00D73E8A" w:rsidRPr="00F214AA" w:rsidRDefault="00D73E8A" w:rsidP="00D73E8A">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Any income received by household members 18 years and over, like:</w:t>
                        </w:r>
                        <w:r w:rsidRPr="00F214AA">
                          <w:rPr>
                            <w:rFonts w:ascii="Arial Nova Light" w:eastAsia="HELVETICA NEUE LIGHT" w:hAnsi="Arial Nova Light" w:cs="HELVETICA NEUE LIGHT"/>
                            <w:sz w:val="16"/>
                            <w:szCs w:val="16"/>
                          </w:rPr>
                          <w:br/>
                          <w:t>- Wages</w:t>
                        </w:r>
                        <w:r w:rsidRPr="00F214AA">
                          <w:rPr>
                            <w:rFonts w:ascii="Arial Nova Light" w:eastAsia="HELVETICA NEUE LIGHT" w:hAnsi="Arial Nova Light" w:cs="HELVETICA NEUE LIGHT"/>
                            <w:sz w:val="16"/>
                            <w:szCs w:val="16"/>
                          </w:rPr>
                          <w:br/>
                          <w:t>- Primary Centrelink payments</w:t>
                        </w:r>
                        <w:r w:rsidRPr="00F214AA">
                          <w:rPr>
                            <w:rFonts w:ascii="Arial Nova Light" w:eastAsia="HELVETICA NEUE LIGHT" w:hAnsi="Arial Nova Light" w:cs="HELVETICA NEUE LIGHT"/>
                            <w:sz w:val="16"/>
                            <w:szCs w:val="16"/>
                          </w:rPr>
                          <w:br/>
                          <w:t xml:space="preserve">- Investment earnings </w:t>
                        </w:r>
                      </w:p>
                    </w:txbxContent>
                  </v:textbox>
                </v:shape>
                <v:shape id="Google Shape;43;p1" o:spid="_x0000_s1301" type="#_x0000_t202" style="position:absolute;left:15290;top:5286;width:9989;height:309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yODIxAAAANsAAAAPAAAAZHJzL2Rvd25yZXYueG1sRI/dasJA&#10;FITvC77DcoTe1U0NVImuUgT7g4okiteH7DEJZs+G7FZTn94VBC+HmfmGmc47U4szta6yrOB9EIEg&#10;zq2uuFCw3y3fxiCcR9ZYWyYF/+RgPuu9TDHR9sIpnTNfiABhl6CC0vsmkdLlJRl0A9sQB+9oW4M+&#10;yLaQusVLgJtaDqPoQxqsOCyU2NCipPyU/RkF9Dtabb7j5dofrissrpRu469Uqdd+9zkB4anzz/Cj&#10;/aMVxCO4fwk/QM5uAAAA//8DAFBLAQItABQABgAIAAAAIQDb4fbL7gAAAIUBAAATAAAAAAAAAAAA&#10;AAAAAAAAAABbQ29udGVudF9UeXBlc10ueG1sUEsBAi0AFAAGAAgAAAAhAFr0LFu/AAAAFQEAAAsA&#10;AAAAAAAAAAAAAAAAHwEAAF9yZWxzLy5yZWxzUEsBAi0AFAAGAAgAAAAhALbI4MjEAAAA2wAAAA8A&#10;AAAAAAAAAAAAAAAABwIAAGRycy9kb3ducmV2LnhtbFBLBQYAAAAAAwADALcAAAD4AgAAAAA=&#10;" filled="f" stroked="f">
                  <v:textbox inset="2mm,2mm,2mm,2mm">
                    <w:txbxContent>
                      <w:p w14:paraId="2B0E3541" w14:textId="77777777" w:rsidR="00D73E8A" w:rsidRPr="00F214AA" w:rsidRDefault="00D73E8A" w:rsidP="00D73E8A">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Family Tax Benefit</w:t>
                        </w:r>
                      </w:p>
                    </w:txbxContent>
                  </v:textbox>
                </v:shape>
                <v:shape id="Google Shape;37;p1" o:spid="_x0000_s1302" type="#_x0000_t202" style="position:absolute;left:14204;top:12620;width:9639;height:434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JwvBwAAAANsAAAAPAAAAZHJzL2Rvd25yZXYueG1sRE9Ni8Iw&#10;EL0L/ocwgrc1dV1WqUaRBXVFRarieWjGtthMShO1+us3hwWPj/c9mTWmFHeqXWFZQb8XgSBOrS44&#10;U3A6Lj5GIJxH1lhaJgVPcjCbtlsTjLV9cEL3g89ECGEXo4Lc+yqW0qU5GXQ9WxEH7mJrgz7AOpO6&#10;xkcIN6X8jKJvabDg0JBjRT85pdfDzSig9XCzWw0WW39+bTB7UbIfLBOlup1mPgbhqfFv8b/7Vyv4&#10;CuvDl/AD5PQPAAD//wMAUEsBAi0AFAAGAAgAAAAhANvh9svuAAAAhQEAABMAAAAAAAAAAAAAAAAA&#10;AAAAAFtDb250ZW50X1R5cGVzXS54bWxQSwECLQAUAAYACAAAACEAWvQsW78AAAAVAQAACwAAAAAA&#10;AAAAAAAAAAAfAQAAX3JlbHMvLnJlbHNQSwECLQAUAAYACAAAACEAYScLwcAAAADbAAAADwAAAAAA&#10;AAAAAAAAAAAHAgAAZHJzL2Rvd25yZXYueG1sUEsFBgAAAAADAAMAtwAAAPQCAAAAAA==&#10;" filled="f" stroked="f">
                  <v:textbox inset="2mm,2mm,2mm,2mm">
                    <w:txbxContent>
                      <w:p w14:paraId="2361A7AD" w14:textId="77777777" w:rsidR="00D73E8A" w:rsidRPr="00F214AA" w:rsidRDefault="00D73E8A" w:rsidP="00D73E8A">
                        <w:pP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Commonwealth Rent Assistance</w:t>
                        </w:r>
                      </w:p>
                    </w:txbxContent>
                  </v:textbox>
                </v:shape>
                <v:shape id="Graphic 44" o:spid="_x0000_s1303" type="#_x0000_t75" alt="Stuffed Toy outline" style="position:absolute;left:15109;top:1167;width:4477;height:443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fcAFwAAAANsAAAAPAAAAZHJzL2Rvd25yZXYueG1sRI9Bi8Iw&#10;FITvC/6H8ARva6qISDWKiIJ4s7r3t82zKTYvtYm1/nsjCB6HmfmGWaw6W4mWGl86VjAaJiCIc6dL&#10;LhScT7vfGQgfkDVWjknBkzyslr2fBabaPfhIbRYKESHsU1RgQqhTKX1uyKIfupo4ehfXWAxRNoXU&#10;DT4i3FZynCRTabHkuGCwpo2h/JrdrYLT/X87KrPp+G93M4f1/uC37W2m1KDfrecgAnXhG/6091rB&#10;ZALvL/EHyOULAAD//wMAUEsBAi0AFAAGAAgAAAAhANvh9svuAAAAhQEAABMAAAAAAAAAAAAAAAAA&#10;AAAAAFtDb250ZW50X1R5cGVzXS54bWxQSwECLQAUAAYACAAAACEAWvQsW78AAAAVAQAACwAAAAAA&#10;AAAAAAAAAAAfAQAAX3JlbHMvLnJlbHNQSwECLQAUAAYACAAAACEAkX3ABcAAAADbAAAADwAAAAAA&#10;AAAAAAAAAAAHAgAAZHJzL2Rvd25yZXYueG1sUEsFBgAAAAADAAMAtwAAAPQCAAAAAA==&#10;">
                  <v:imagedata r:id="rId28" o:title="Stuffed Toy outline"/>
                </v:shape>
                <v:shape id="Graphic 46" o:spid="_x0000_s1304" type="#_x0000_t75" alt="Money outline" style="position:absolute;left:3476;top:126;width:4057;height:538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VGe6xQAAANsAAAAPAAAAZHJzL2Rvd25yZXYueG1sRI9ba8JA&#10;EIXfC/6HZYS+1Y2XRomuIoLQQgv1gr4O2TEJZmfD7jZJ++u7hUIfD+fycVab3tSiJecrywrGowQE&#10;cW51xYWC82n/tADhA7LG2jIp+CIPm/XgYYWZth0fqD2GQsQR9hkqKENoMil9XpJBP7INcfRu1hkM&#10;UbpCaoddHDe1nCRJKg1WHAklNrQrKb8fP02EfCfu/dq9zWfPk9dT95FO2/nlqtTjsN8uQQTqw3/4&#10;r/2iFcxS+P0Sf4Bc/wAAAP//AwBQSwECLQAUAAYACAAAACEA2+H2y+4AAACFAQAAEwAAAAAAAAAA&#10;AAAAAAAAAAAAW0NvbnRlbnRfVHlwZXNdLnhtbFBLAQItABQABgAIAAAAIQBa9CxbvwAAABUBAAAL&#10;AAAAAAAAAAAAAAAAAB8BAABfcmVscy8ucmVsc1BLAQItABQABgAIAAAAIQBmVGe6xQAAANsAAAAP&#10;AAAAAAAAAAAAAAAAAAcCAABkcnMvZG93bnJldi54bWxQSwUGAAAAAAMAAwC3AAAA+QIAAAAA&#10;">
                  <v:imagedata r:id="rId29" o:title="Money outline"/>
                </v:shape>
                <v:shape id="Graphic 47" o:spid="_x0000_s1305" type="#_x0000_t75" alt="Home outline" style="position:absolute;left:14883;top:8138;width:5074;height:486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0lcswgAAANsAAAAPAAAAZHJzL2Rvd25yZXYueG1sRI9Pa8JA&#10;FMTvgt9heUJvulFKlZhVghDIUaNQentkX/5g9m3IbmL67buFQo/DzPyGSc6z6cREg2stK9huIhDE&#10;pdUt1woe92x9AOE8ssbOMin4Jgfn03KRYKzti280Fb4WAcIuRgWN930spSsbMug2ticOXmUHgz7I&#10;oZZ6wFeAm07uouhDGmw5LDTY06Wh8lmMRoHuTH6d9HUab59l/lU8srStMqXeVnN6BOFp9v/hv3au&#10;Fbzv4fdL+AHy9AMAAP//AwBQSwECLQAUAAYACAAAACEA2+H2y+4AAACFAQAAEwAAAAAAAAAAAAAA&#10;AAAAAAAAW0NvbnRlbnRfVHlwZXNdLnhtbFBLAQItABQABgAIAAAAIQBa9CxbvwAAABUBAAALAAAA&#10;AAAAAAAAAAAAAB8BAABfcmVscy8ucmVsc1BLAQItABQABgAIAAAAIQCd0lcswgAAANsAAAAPAAAA&#10;AAAAAAAAAAAAAAcCAABkcnMvZG93bnJldi54bWxQSwUGAAAAAAMAAwC3AAAA9gIAAAAA&#10;">
                  <v:imagedata r:id="rId30" o:title="Home outline"/>
                </v:shape>
                <v:shape id="Text Box 48" o:spid="_x0000_s1306" type="#_x0000_t202" style="position:absolute;left:7595;top:1167;width:6020;height:415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KAuuwQAAANsAAAAPAAAAZHJzL2Rvd25yZXYueG1sRE/LisIw&#10;FN0L/kO4A7MRTR1Eh45RRBjoohsfCLO7NNem2NzUJFPr35vFwCwP573eDrYVPfnQOFYwn2UgiCun&#10;G64VnE/f008QISJrbB2TgicF2G7GozXm2j34QP0x1iKFcMhRgYmxy6UMlSGLYeY64sRdnbcYE/S1&#10;1B4fKdy28iPLltJiw6nBYEd7Q9Xt+GsV9JdioQ+9iX6yL4usuJX31U+p1PvbsPsCEWmI/+I/d6EV&#10;LNLY9CX9ALl5AQAA//8DAFBLAQItABQABgAIAAAAIQDb4fbL7gAAAIUBAAATAAAAAAAAAAAAAAAA&#10;AAAAAABbQ29udGVudF9UeXBlc10ueG1sUEsBAi0AFAAGAAgAAAAhAFr0LFu/AAAAFQEAAAsAAAAA&#10;AAAAAAAAAAAAHwEAAF9yZWxzLy5yZWxzUEsBAi0AFAAGAAgAAAAhAPwoC67BAAAA2wAAAA8AAAAA&#10;AAAAAAAAAAAABwIAAGRycy9kb3ducmV2LnhtbFBLBQYAAAAAAwADALcAAAD1AgAAAAA=&#10;" filled="f" stroked="f" strokeweight=".5pt">
                  <v:textbox>
                    <w:txbxContent>
                      <w:p w14:paraId="30031C5B" w14:textId="77777777" w:rsidR="00D73E8A" w:rsidRPr="00D73E8A" w:rsidRDefault="00D73E8A" w:rsidP="00D73E8A">
                        <w:pPr>
                          <w:rPr>
                            <w:rFonts w:ascii="Yu Gothic UI Semibold" w:eastAsia="Yu Gothic UI Semibold" w:hAnsi="Yu Gothic UI Semibold"/>
                            <w:color w:val="92D050"/>
                            <w:sz w:val="30"/>
                            <w:szCs w:val="30"/>
                          </w:rPr>
                        </w:pPr>
                        <w:r w:rsidRPr="00D73E8A">
                          <w:rPr>
                            <w:rFonts w:ascii="Yu Gothic UI Semibold" w:eastAsia="Yu Gothic UI Semibold" w:hAnsi="Yu Gothic UI Semibold"/>
                            <w:color w:val="92D050"/>
                            <w:sz w:val="30"/>
                            <w:szCs w:val="30"/>
                            <w:highlight w:val="yellow"/>
                          </w:rPr>
                          <w:t>25%</w:t>
                        </w:r>
                      </w:p>
                    </w:txbxContent>
                  </v:textbox>
                </v:shape>
                <v:shape id="Text Box 49" o:spid="_x0000_s1307" type="#_x0000_t202" style="position:absolute;left:19319;top:1348;width:5385;height:393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ZK41xQAAANsAAAAPAAAAZHJzL2Rvd25yZXYueG1sRI9PawIx&#10;FMTvBb9DeIVeSs22iNatUYog7GEv/kHw9tg8N4ublzWJ6/bbN4WCx2FmfsMsVoNtRU8+NI4VvI8z&#10;EMSV0w3XCg77zdsniBCRNbaOScEPBVgtR08LzLW785b6XaxFgnDIUYGJsculDJUhi2HsOuLknZ23&#10;GJP0tdQe7wluW/mRZVNpseG0YLCjtaHqsrtZBf2xmOhtb6J/XZdFVlzK6+xUKvXyPHx/gYg0xEf4&#10;v11oBZM5/H1JP0AufwEAAP//AwBQSwECLQAUAAYACAAAACEA2+H2y+4AAACFAQAAEwAAAAAAAAAA&#10;AAAAAAAAAAAAW0NvbnRlbnRfVHlwZXNdLnhtbFBLAQItABQABgAIAAAAIQBa9CxbvwAAABUBAAAL&#10;AAAAAAAAAAAAAAAAAB8BAABfcmVscy8ucmVsc1BLAQItABQABgAIAAAAIQCTZK41xQAAANsAAAAP&#10;AAAAAAAAAAAAAAAAAAcCAABkcnMvZG93bnJldi54bWxQSwUGAAAAAAMAAwC3AAAA+QIAAAAA&#10;" filled="f" stroked="f" strokeweight=".5pt">
                  <v:textbox>
                    <w:txbxContent>
                      <w:p w14:paraId="4292E567" w14:textId="77777777" w:rsidR="00D73E8A" w:rsidRPr="00E8118D" w:rsidRDefault="00D73E8A" w:rsidP="00D73E8A">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v:textbox>
                </v:shape>
                <v:shape id="Text Box 486" o:spid="_x0000_s1308" type="#_x0000_t202" style="position:absolute;left:19229;top:8546;width:6877;height:493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iKPZxQAAANwAAAAPAAAAZHJzL2Rvd25yZXYueG1sRI9BawIx&#10;FITvhf6H8AQvRbMVsbIapQjCHvailkJvj81zs7h52SZxXf+9KRQ8DjPzDbPeDrYVPfnQOFbwPs1A&#10;EFdON1wr+DrtJ0sQISJrbB2TgjsF2G5eX9aYa3fjA/XHWIsE4ZCjAhNjl0sZKkMWw9R1xMk7O28x&#10;JulrqT3eEty2cpZlC2mx4bRgsKOdoepyvFoF/Xcx14feRP+2K4usuJS/Hz+lUuPR8LkCEWmIz/B/&#10;u9AK5ssF/J1JR0BuHgAAAP//AwBQSwECLQAUAAYACAAAACEA2+H2y+4AAACFAQAAEwAAAAAAAAAA&#10;AAAAAAAAAAAAW0NvbnRlbnRfVHlwZXNdLnhtbFBLAQItABQABgAIAAAAIQBa9CxbvwAAABUBAAAL&#10;AAAAAAAAAAAAAAAAAB8BAABfcmVscy8ucmVsc1BLAQItABQABgAIAAAAIQBMiKPZxQAAANwAAAAP&#10;AAAAAAAAAAAAAAAAAAcCAABkcnMvZG93bnJldi54bWxQSwUGAAAAAAMAAwC3AAAA+QIAAAAA&#10;" filled="f" stroked="f" strokeweight=".5pt">
                  <v:textbox>
                    <w:txbxContent>
                      <w:p w14:paraId="39246F77" w14:textId="77777777" w:rsidR="00D73E8A" w:rsidRPr="00427E2B" w:rsidRDefault="00D73E8A" w:rsidP="00D73E8A">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v:textbox>
                </v:shape>
                <v:shape id="Text Box 487" o:spid="_x0000_s1309" type="#_x0000_t202" style="position:absolute;left:30048;top:1529;width:5340;height:37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xAZCxQAAANwAAAAPAAAAZHJzL2Rvd25yZXYueG1sRI9BawIx&#10;FITvgv8hPMGLaNYiVbZGKUJhD3vRloK3x+Z1s7h52SZxXf99UxA8DjPzDbPdD7YVPfnQOFawXGQg&#10;iCunG64VfH1+zDcgQkTW2DomBXcKsN+NR1vMtbvxkfpTrEWCcMhRgYmxy6UMlSGLYeE64uT9OG8x&#10;JulrqT3eEty28iXLXqXFhtOCwY4OhqrL6WoV9N/FSh97E/3sUBZZcSl/1+dSqelkeH8DEWmIz/Cj&#10;XWgFq80a/s+kIyB3fwAAAP//AwBQSwECLQAUAAYACAAAACEA2+H2y+4AAACFAQAAEwAAAAAAAAAA&#10;AAAAAAAAAAAAW0NvbnRlbnRfVHlwZXNdLnhtbFBLAQItABQABgAIAAAAIQBa9CxbvwAAABUBAAAL&#10;AAAAAAAAAAAAAAAAAB8BAABfcmVscy8ucmVsc1BLAQItABQABgAIAAAAIQAjxAZCxQAAANwAAAAP&#10;AAAAAAAAAAAAAAAAAAcCAABkcnMvZG93bnJldi54bWxQSwUGAAAAAAMAAwC3AAAA+QIAAAAA&#10;" filled="f" stroked="f" strokeweight=".5pt">
                  <v:textbox>
                    <w:txbxContent>
                      <w:p w14:paraId="161C70F7" w14:textId="77777777" w:rsidR="00D73E8A" w:rsidRPr="00427E2B" w:rsidRDefault="00D73E8A" w:rsidP="00D73E8A">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v:textbox>
                </v:shape>
                <v:shape id="Graphic 488" o:spid="_x0000_s1310" type="#_x0000_t75" alt="Piggy Bank outline" style="position:absolute;left:25159;top:805;width:4769;height:506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1ZN0wAAAANwAAAAPAAAAZHJzL2Rvd25yZXYueG1sRE/PS8Mw&#10;FL4L/g/hCbu5RJFR6tIixYHS07qB10fzbEubl5JkW/vfLwfB48f3e18udhJX8mFwrOFlq0AQt84M&#10;3Gk4nw7PGYgQkQ1OjknDSgHK4vFhj7lxNz7StYmdSCEcctTQxzjnUoa2J4th62bixP06bzEm6Dtp&#10;PN5SuJ3kq1I7aXHg1NDjTFVP7dhcrAbzc6m77NtXfKo/Vz82KrMHpfXmafl4BxFpif/iP/eX0fCW&#10;pbXpTDoCsrgDAAD//wMAUEsBAi0AFAAGAAgAAAAhANvh9svuAAAAhQEAABMAAAAAAAAAAAAAAAAA&#10;AAAAAFtDb250ZW50X1R5cGVzXS54bWxQSwECLQAUAAYACAAAACEAWvQsW78AAAAVAQAACwAAAAAA&#10;AAAAAAAAAAAfAQAAX3JlbHMvLnJlbHNQSwECLQAUAAYACAAAACEAR9WTdMAAAADcAAAADwAAAAAA&#10;AAAAAAAAAAAHAgAAZHJzL2Rvd25yZXYueG1sUEsFBgAAAAADAAMAtwAAAPQCAAAAAA==&#10;">
                  <v:imagedata r:id="rId31" o:title="Piggy Bank outline"/>
                </v:shape>
                <v:roundrect id="Rectangle: Rounded Corners 489" o:spid="_x0000_s1311" style="position:absolute;left:40776;top:4698;width:15951;height:12897;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Ih4ExwAAANwAAAAPAAAAZHJzL2Rvd25yZXYueG1sRI9Pa8JA&#10;FMTvBb/D8gRvdWMsotFVRNpS2nrwD4q3R/aZBLNvw+42pt++Wyj0OMzMb5jFqjO1aMn5yrKC0TAB&#10;QZxbXXGh4Hh4eZyC8AFZY22ZFHyTh9Wy97DATNs776jdh0JECPsMFZQhNJmUPi/JoB/ahjh6V+sM&#10;hihdIbXDe4SbWqZJMpEGK44LJTa0KSm/7b+MgstnumnPr+c0SQ8nZ8fb9+eP60SpQb9bz0EE6sJ/&#10;+K/9phU8TWfweyYeAbn8AQAA//8DAFBLAQItABQABgAIAAAAIQDb4fbL7gAAAIUBAAATAAAAAAAA&#10;AAAAAAAAAAAAAABbQ29udGVudF9UeXBlc10ueG1sUEsBAi0AFAAGAAgAAAAhAFr0LFu/AAAAFQEA&#10;AAsAAAAAAAAAAAAAAAAAHwEAAF9yZWxzLy5yZWxzUEsBAi0AFAAGAAgAAAAhAH0iHgTHAAAA3AAA&#10;AA8AAAAAAAAAAAAAAAAABwIAAGRycy9kb3ducmV2LnhtbFBLBQYAAAAAAwADALcAAAD7AgAAAAA=&#10;" fillcolor="#a7d8ff [2884]" stroked="f" strokeweight="2pt">
                  <v:textbox inset="1mm,,1mm,0"/>
                </v:roundrect>
                <v:shape id="Arrow: Right 490" o:spid="_x0000_s1312" type="#_x0000_t13" style="position:absolute;left:37245;top:7640;width:3042;height:298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w89wQAAANwAAAAPAAAAZHJzL2Rvd25yZXYueG1sRE/LisIw&#10;FN0P+A/hCu7GVBGp1SgiKLoRxgfi7tpc22JzU5rY1r+fLAZmeTjvxaozpWiodoVlBaNhBII4tbrg&#10;TMHlvP2OQTiPrLG0TAo+5GC17H0tMNG25R9qTj4TIYRdggpy76tESpfmZNANbUUcuKetDfoA60zq&#10;GtsQbko5jqKpNFhwaMixok1O6ev0NgqOm902nt4P8fh65+OtfTQ7mUmlBv1uPQfhqfP/4j/3XiuY&#10;zML8cCYcAbn8BQAA//8DAFBLAQItABQABgAIAAAAIQDb4fbL7gAAAIUBAAATAAAAAAAAAAAAAAAA&#10;AAAAAABbQ29udGVudF9UeXBlc10ueG1sUEsBAi0AFAAGAAgAAAAhAFr0LFu/AAAAFQEAAAsAAAAA&#10;AAAAAAAAAAAAHwEAAF9yZWxzLy5yZWxzUEsBAi0AFAAGAAgAAAAhAL9TDz3BAAAA3AAAAA8AAAAA&#10;AAAAAAAAAAAABwIAAGRycy9kb3ducmV2LnhtbFBLBQYAAAAAAwADALcAAAD1AgAAAAA=&#10;" adj="11003" fillcolor="#d8eeff [3215]" stroked="f" strokeweight="2pt">
                  <v:textbox inset="1mm,,1mm,0"/>
                </v:shape>
                <v:shape id="Graphic 491" o:spid="_x0000_s1313" type="#_x0000_t75" alt="Stuffed Toy outline" style="position:absolute;left:47113;top:11171;width:3226;height:311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17/ZwwAAANwAAAAPAAAAZHJzL2Rvd25yZXYueG1sRI9Bi8Iw&#10;FITvgv8hvAVvmlZE3K5RRBTEm1Xvb5u3TdnmpTax1n9vhIU9DjPzDbNc97YWHbW+cqwgnSQgiAun&#10;Ky4VXM778QKED8gaa8ek4Eke1qvhYImZdg8+UZeHUkQI+wwVmBCaTEpfGLLoJ64hjt6Pay2GKNtS&#10;6hYfEW5rOU2SubRYcVww2NDWUPGb362C8/17l1b5fHrd38xxczj6XXdbKDX66DdfIAL14T/81z5o&#10;BbPPFN5n4hGQqxcAAAD//wMAUEsBAi0AFAAGAAgAAAAhANvh9svuAAAAhQEAABMAAAAAAAAAAAAA&#10;AAAAAAAAAFtDb250ZW50X1R5cGVzXS54bWxQSwECLQAUAAYACAAAACEAWvQsW78AAAAVAQAACwAA&#10;AAAAAAAAAAAAAAAfAQAAX3JlbHMvLnJlbHNQSwECLQAUAAYACAAAACEADde/2cMAAADcAAAADwAA&#10;AAAAAAAAAAAAAAAHAgAAZHJzL2Rvd25yZXYueG1sUEsFBgAAAAADAAMAtwAAAPcCAAAAAA==&#10;">
                  <v:imagedata r:id="rId28" o:title="Stuffed Toy outline"/>
                </v:shape>
                <v:shape id="Graphic 492" o:spid="_x0000_s1314" type="#_x0000_t75" alt="Home outline" style="position:absolute;left:51550;top:10900;width:3530;height:340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snQawwAAANwAAAAPAAAAZHJzL2Rvd25yZXYueG1sRI9ba8JA&#10;FITfC/6H5Qi+1Y1SSo1ZRYRAHjUVxLdD9uSC2bMhu7n037uFQh+HmfmGSY6zacVIvWssK9isIxDE&#10;hdUNVwpu3+n7FwjnkTW2lknBDzk4HhZvCcbaTnylMfeVCBB2MSqove9iKV1Rk0G3th1x8ErbG/RB&#10;9pXUPU4Bblq5jaJPabDhsFBjR+eaimc+GAW6Ndll1JdxuN6L7JHf0lNTpkqtlvNpD8LT7P/Df+1M&#10;K/jYbeH3TDgC8vACAAD//wMAUEsBAi0AFAAGAAgAAAAhANvh9svuAAAAhQEAABMAAAAAAAAAAAAA&#10;AAAAAAAAAFtDb250ZW50X1R5cGVzXS54bWxQSwECLQAUAAYACAAAACEAWvQsW78AAAAVAQAACwAA&#10;AAAAAAAAAAAAAAAfAQAAX3JlbHMvLnJlbHNQSwECLQAUAAYACAAAACEAt7J0GsMAAADcAAAADwAA&#10;AAAAAAAAAAAAAAAHAgAAZHJzL2Rvd25yZXYueG1sUEsFBgAAAAADAAMAtwAAAPcCAAAAAA==&#10;">
                  <v:imagedata r:id="rId30" o:title="Home outline"/>
                </v:shape>
                <v:shape id="Graphic 493" o:spid="_x0000_s1315" type="#_x0000_t75" alt="Money outline" style="position:absolute;left:42089;top:10854;width:3575;height:345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PL52xgAAANwAAAAPAAAAZHJzL2Rvd25yZXYueG1sRI9da8Iw&#10;FIbvBf9DOIPdaTp1OjujjMFgwgQ/ht4emrO22JyUJGurv94MBl6+vB8P72LVmUo05HxpWcHTMAFB&#10;nFldcq7g+/AxeAHhA7LGyjIpuJCH1bLfW2Cqbcs7avYhF3GEfYoKihDqVEqfFWTQD21NHL0f6wyG&#10;KF0utcM2jptKjpJkKg2WHAkF1vReUHbe/5oIuSZuc2q/ZpPn0frQbqfjZnY8KfX40L29ggjUhXv4&#10;v/2pFUzmY/g7E4+AXN4AAAD//wMAUEsBAi0AFAAGAAgAAAAhANvh9svuAAAAhQEAABMAAAAAAAAA&#10;AAAAAAAAAAAAAFtDb250ZW50X1R5cGVzXS54bWxQSwECLQAUAAYACAAAACEAWvQsW78AAAAVAQAA&#10;CwAAAAAAAAAAAAAAAAAfAQAAX3JlbHMvLnJlbHNQSwECLQAUAAYACAAAACEATzy+dsYAAADcAAAA&#10;DwAAAAAAAAAAAAAAAAAHAgAAZHJzL2Rvd25yZXYueG1sUEsFBgAAAAADAAMAtwAAAPoCAAAAAA==&#10;">
                  <v:imagedata r:id="rId29" o:title="Money outline"/>
                </v:shape>
                <v:shape id="Text Box 494" o:spid="_x0000_s1316" type="#_x0000_t202" style="position:absolute;left:41460;top:13886;width:4521;height:25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zw7oxgAAANwAAAAPAAAAZHJzL2Rvd25yZXYueG1sRI9Ba8JA&#10;FITvQv/D8oReRDctwWp0lSIUcshFLYXeHtlnNph9m+5uY/rvu4WCx2FmvmG2+9F2YiAfWscKnhYZ&#10;COLa6ZYbBe/nt/kKRIjIGjvHpOCHAux3D5MtFtrd+EjDKTYiQTgUqMDE2BdShtqQxbBwPXHyLs5b&#10;jEn6RmqPtwS3nXzOsqW02HJaMNjTwVB9PX1bBcNHmevjYKKfHaoyK6/V18tnpdTjdHzdgIg0xnv4&#10;v11qBfk6h78z6QjI3S8AAAD//wMAUEsBAi0AFAAGAAgAAAAhANvh9svuAAAAhQEAABMAAAAAAAAA&#10;AAAAAAAAAAAAAFtDb250ZW50X1R5cGVzXS54bWxQSwECLQAUAAYACAAAACEAWvQsW78AAAAVAQAA&#10;CwAAAAAAAAAAAAAAAAAfAQAAX3JlbHMvLnJlbHNQSwECLQAUAAYACAAAACEAVs8O6MYAAADcAAAA&#10;DwAAAAAAAAAAAAAAAAAHAgAAZHJzL2Rvd25yZXYueG1sUEsFBgAAAAADAAMAtwAAAPoCAAAAAA==&#10;" filled="f" stroked="f" strokeweight=".5pt">
                  <v:textbox>
                    <w:txbxContent>
                      <w:p w14:paraId="4B90E88D" w14:textId="77777777" w:rsidR="00D73E8A" w:rsidRPr="00F214AA" w:rsidRDefault="00D73E8A" w:rsidP="00D73E8A">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shape id="Text Box 495" o:spid="_x0000_s1317" type="#_x0000_t202" style="position:absolute;left:41998;top:5151;width:13265;height:59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h5+YxwAAANwAAAAPAAAAZHJzL2Rvd25yZXYueG1sRI9Pa8JA&#10;FMTvBb/D8oTe6sZQi42uIoFgKe3BP5fentlnEtx9G7NbTfvpuwXB4zAzv2Hmy94acaHON44VjEcJ&#10;COLS6YYrBftd8TQF4QOyRuOYFPyQh+Vi8DDHTLsrb+iyDZWIEPYZKqhDaDMpfVmTRT9yLXH0jq6z&#10;GKLsKqk7vEa4NTJNkhdpseG4UGNLeU3lafttFbznxSduDqmd/pp8/XFctef910Spx2G/moEI1Id7&#10;+NZ+0wqeXyfwfyYeAbn4AwAA//8DAFBLAQItABQABgAIAAAAIQDb4fbL7gAAAIUBAAATAAAAAAAA&#10;AAAAAAAAAAAAAABbQ29udGVudF9UeXBlc10ueG1sUEsBAi0AFAAGAAgAAAAhAFr0LFu/AAAAFQEA&#10;AAsAAAAAAAAAAAAAAAAAHwEAAF9yZWxzLy5yZWxzUEsBAi0AFAAGAAgAAAAhAPyHn5jHAAAA3AAA&#10;AA8AAAAAAAAAAAAAAAAABwIAAGRycy9kb3ducmV2LnhtbFBLBQYAAAAAAwADALcAAAD7AgAAAAA=&#10;" filled="f" stroked="f" strokeweight=".5pt">
                  <v:textbox>
                    <w:txbxContent>
                      <w:p w14:paraId="6964323C" w14:textId="77777777" w:rsidR="00D73E8A" w:rsidRPr="00F214AA" w:rsidRDefault="00D73E8A" w:rsidP="00D73E8A">
                        <w:pPr>
                          <w:spacing w:after="120"/>
                          <w:jc w:val="cente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Total amount of rent you pay is</w:t>
                        </w:r>
                        <w:r w:rsidRPr="00F214AA">
                          <w:rPr>
                            <w:rFonts w:ascii="Arial Nova Light" w:eastAsia="HELVETICA NEUE LIGHT" w:hAnsi="Arial Nova Light" w:cs="HELVETICA NEUE LIGHT"/>
                            <w:b/>
                            <w:bCs/>
                            <w:sz w:val="16"/>
                            <w:szCs w:val="16"/>
                          </w:rPr>
                          <w:t xml:space="preserve"> $XXX</w:t>
                        </w:r>
                        <w:r w:rsidRPr="00F214AA">
                          <w:rPr>
                            <w:rFonts w:ascii="Arial Nova Light" w:eastAsia="HELVETICA NEUE LIGHT" w:hAnsi="Arial Nova Light" w:cs="HELVETICA NEUE LIGHT"/>
                            <w:sz w:val="16"/>
                            <w:szCs w:val="16"/>
                          </w:rPr>
                          <w:t xml:space="preserve"> </w:t>
                        </w:r>
                      </w:p>
                      <w:p w14:paraId="43E8059B" w14:textId="77777777" w:rsidR="00D73E8A" w:rsidRPr="00F214AA" w:rsidRDefault="00D73E8A" w:rsidP="00D73E8A">
                        <w:pPr>
                          <w:jc w:val="center"/>
                          <w:rPr>
                            <w:rFonts w:ascii="Arial Nova Light" w:hAnsi="Arial Nova Light" w:cstheme="minorHAnsi"/>
                            <w:b/>
                            <w:bCs/>
                            <w:sz w:val="16"/>
                            <w:szCs w:val="16"/>
                          </w:rPr>
                        </w:pPr>
                        <w:r w:rsidRPr="00F214AA">
                          <w:rPr>
                            <w:rFonts w:ascii="Arial Nova Light" w:eastAsia="HELVETICA NEUE LIGHT" w:hAnsi="Arial Nova Light" w:cs="HELVETICA NEUE LIGHT"/>
                            <w:sz w:val="16"/>
                            <w:szCs w:val="16"/>
                          </w:rPr>
                          <w:t>Which is based on:</w:t>
                        </w:r>
                      </w:p>
                      <w:p w14:paraId="372BF509" w14:textId="77777777" w:rsidR="00D73E8A" w:rsidRPr="00AD3A9A" w:rsidRDefault="00D73E8A" w:rsidP="00D73E8A">
                        <w:pPr>
                          <w:spacing w:before="120"/>
                          <w:jc w:val="center"/>
                          <w:rPr>
                            <w:rFonts w:ascii="helev" w:hAnsi="helev" w:cstheme="minorHAnsi"/>
                            <w:sz w:val="16"/>
                            <w:szCs w:val="16"/>
                          </w:rPr>
                        </w:pPr>
                      </w:p>
                    </w:txbxContent>
                  </v:textbox>
                </v:shape>
                <v:shape id="Text Box 496" o:spid="_x0000_s1318" type="#_x0000_t202" style="position:absolute;left:41998;top:624;width:13265;height:407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VQHvxwAAANwAAAAPAAAAZHJzL2Rvd25yZXYueG1sRI9Pa8JA&#10;FMTvBb/D8oTemo3SShpdRQJiKe3BP5fentlnEsy+jdltkvbTdwuCx2FmfsMsVoOpRUetqywrmEQx&#10;COLc6ooLBcfD5ikB4TyyxtoyKfghB6vl6GGBqbY976jb+0IECLsUFZTeN6mULi/JoItsQxy8s20N&#10;+iDbQuoW+wA3tZzG8UwarDgslNhQVlJ+2X8bBe/Z5hN3p6lJfuts+3FeN9fj14tSj+NhPQfhafD3&#10;8K39phU8v87g/0w4AnL5BwAA//8DAFBLAQItABQABgAIAAAAIQDb4fbL7gAAAIUBAAATAAAAAAAA&#10;AAAAAAAAAAAAAABbQ29udGVudF9UeXBlc10ueG1sUEsBAi0AFAAGAAgAAAAhAFr0LFu/AAAAFQEA&#10;AAsAAAAAAAAAAAAAAAAAHwEAAF9yZWxzLy5yZWxzUEsBAi0AFAAGAAgAAAAhAAxVAe/HAAAA3AAA&#10;AA8AAAAAAAAAAAAAAAAABwIAAGRycy9kb3ducmV2LnhtbFBLBQYAAAAAAwADALcAAAD7AgAAAAA=&#10;" filled="f" stroked="f" strokeweight=".5pt">
                  <v:textbox>
                    <w:txbxContent>
                      <w:p w14:paraId="17223688" w14:textId="77777777" w:rsidR="00D73E8A" w:rsidRPr="00F214AA" w:rsidRDefault="00D73E8A" w:rsidP="00D73E8A">
                        <w:pPr>
                          <w:jc w:val="center"/>
                          <w:rPr>
                            <w:rFonts w:ascii="Arial Nova Light" w:hAnsi="Arial Nova Light" w:cstheme="minorHAnsi"/>
                            <w:sz w:val="18"/>
                            <w:szCs w:val="18"/>
                          </w:rPr>
                        </w:pPr>
                        <w:r>
                          <w:rPr>
                            <w:rFonts w:ascii="Arial Nova Light" w:eastAsia="HELVETICA NEUE LIGHT" w:hAnsi="Arial Nova Light" w:cs="HELVETICA NEUE LIGHT"/>
                            <w:sz w:val="16"/>
                            <w:szCs w:val="16"/>
                          </w:rPr>
                          <w:t>Market-based</w:t>
                        </w:r>
                        <w:r w:rsidRPr="00F214AA">
                          <w:rPr>
                            <w:rFonts w:ascii="Arial Nova Light" w:eastAsia="HELVETICA NEUE LIGHT" w:hAnsi="Arial Nova Light" w:cs="HELVETICA NEUE LIGHT"/>
                            <w:sz w:val="16"/>
                            <w:szCs w:val="16"/>
                          </w:rPr>
                          <w:t xml:space="preserve"> rent for the property is </w:t>
                        </w:r>
                        <w:r w:rsidRPr="00F214AA">
                          <w:rPr>
                            <w:rFonts w:ascii="Arial Nova Light" w:eastAsia="HELVETICA NEUE LIGHT" w:hAnsi="Arial Nova Light" w:cs="HELVETICA NEUE LIGHT"/>
                            <w:b/>
                            <w:bCs/>
                            <w:sz w:val="16"/>
                            <w:szCs w:val="16"/>
                          </w:rPr>
                          <w:t>$XXX</w:t>
                        </w:r>
                      </w:p>
                    </w:txbxContent>
                  </v:textbox>
                </v:shape>
                <v:shape id="Plus Sign 497" o:spid="_x0000_s1319" style="position:absolute;left:45438;top:14792;width:1397;height:1093;visibility:visible;mso-wrap-style:square;v-text-anchor:middle" coordsize="139700,1092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pp5KxAAAANwAAAAPAAAAZHJzL2Rvd25yZXYueG1sRI9BawIx&#10;FITvgv8hPKE3zSpF29UoYinsoQVrW/T42Dx3F5OXsEnX7b9vCoLHYWa+YVab3hrRURsaxwqmkwwE&#10;cel0w5WCr8/X8ROIEJE1Gsek4JcCbNbDwQpz7a78Qd0hViJBOOSooI7R51KGsiaLYeI8cfLOrrUY&#10;k2wrqVu8Jrg1cpZlc2mx4bRQo6ddTeXl8GMVnPwbHl/m+/epbb5j4Z3JpDRKPYz67RJEpD7ew7d2&#10;oRU8Pi/g/0w6AnL9BwAA//8DAFBLAQItABQABgAIAAAAIQDb4fbL7gAAAIUBAAATAAAAAAAAAAAA&#10;AAAAAAAAAABbQ29udGVudF9UeXBlc10ueG1sUEsBAi0AFAAGAAgAAAAhAFr0LFu/AAAAFQEAAAsA&#10;AAAAAAAAAAAAAAAAHwEAAF9yZWxzLy5yZWxzUEsBAi0AFAAGAAgAAAAhAIWmnkrEAAAA3AAAAA8A&#10;AAAAAAAAAAAAAAAABwIAAGRycy9kb3ducmV2LnhtbFBLBQYAAAAAAwADALcAAAD4AgAAAAA=&#10;" path="m18517,41766r38489,l57006,14477r25688,l82694,41766r38489,l121183,67454r-38489,l82694,94743r-25688,l57006,67454r-38489,l18517,41766xe" fillcolor="#0090ff [3213]" stroked="f" strokeweight="2pt">
                  <v:path arrowok="t" o:connecttype="custom" o:connectlocs="18517,41766;57006,41766;57006,14477;82694,14477;82694,41766;121183,41766;121183,67454;82694,67454;82694,94743;57006,94743;57006,67454;18517,67454;18517,41766" o:connectangles="0,0,0,0,0,0,0,0,0,0,0,0,0"/>
                </v:shape>
                <v:roundrect id="Rectangle: Rounded Corners 498" o:spid="_x0000_s1320" style="position:absolute;width:36696;height:17551;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jLogwgAAANwAAAAPAAAAZHJzL2Rvd25yZXYueG1sRE9da8Iw&#10;FH0f+B/CFXzTVBlDO6OoRRBBhrqx10tzbYvNTZek2vnrlwdhj4fzPV92phY3cr6yrGA8SkAQ51ZX&#10;XCj4PG+HUxA+IGusLZOCX/KwXPRe5phqe+cj3U6hEDGEfYoKyhCaVEqfl2TQj2xDHLmLdQZDhK6Q&#10;2uE9hptaTpLkTRqsODaU2NCmpPx6ao2Ctv3YuyoL65/r4dF+T7OtzHZfSg363eodRKAu/Iuf7p1W&#10;8DqLa+OZeATk4g8AAP//AwBQSwECLQAUAAYACAAAACEA2+H2y+4AAACFAQAAEwAAAAAAAAAAAAAA&#10;AAAAAAAAW0NvbnRlbnRfVHlwZXNdLnhtbFBLAQItABQABgAIAAAAIQBa9CxbvwAAABUBAAALAAAA&#10;AAAAAAAAAAAAAB8BAABfcmVscy8ucmVsc1BLAQItABQABgAIAAAAIQA8jLogwgAAANwAAAAPAAAA&#10;AAAAAAAAAAAAAAcCAABkcnMvZG93bnJldi54bWxQSwUGAAAAAAMAAwC3AAAA9gIAAAAA&#10;" filled="f" strokecolor="#92d050" strokeweight="2.25pt">
                  <v:textbox inset="1mm,,1mm,0"/>
                </v:roundrect>
                <v:roundrect id="Rectangle: Rounded Corners 499" o:spid="_x0000_s1321" style="position:absolute;left:40785;top:45;width:16098;height:17640;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gmqlxwAAANwAAAAPAAAAZHJzL2Rvd25yZXYueG1sRI9BSwMx&#10;FITvgv8hPKE3m7UUMdumpVQt7kGhWw89vm5ed5duXpYkbVd/vREEj8PMfMPMl4PtxIV8aB1reBhn&#10;IIgrZ1quNXzuXu+fQISIbLBzTBq+KMBycXszx9y4K2/pUsZaJAiHHDU0Mfa5lKFqyGIYu544eUfn&#10;LcYkfS2Nx2uC205OsuxRWmw5LTTY07qh6lSerYadD5vnj3L/XmyLl2J9+FZKTYzWo7thNQMRaYj/&#10;4b/2m9EwVQp+z6QjIBc/AAAA//8DAFBLAQItABQABgAIAAAAIQDb4fbL7gAAAIUBAAATAAAAAAAA&#10;AAAAAAAAAAAAAABbQ29udGVudF9UeXBlc10ueG1sUEsBAi0AFAAGAAgAAAAhAFr0LFu/AAAAFQEA&#10;AAsAAAAAAAAAAAAAAAAAHwEAAF9yZWxzLy5yZWxzUEsBAi0AFAAGAAgAAAAhANuCaqXHAAAA3AAA&#10;AA8AAAAAAAAAAAAAAAAABwIAAGRycy9kb3ducmV2LnhtbFBLBQYAAAAAAwADALcAAAD7AgAAAAA=&#10;" filled="f" strokecolor="#035dd3 [3205]" strokeweight="2.25pt">
                  <v:textbox inset="1mm,,1mm,0"/>
                </v:roundrect>
                <v:shape id="Plus Sign 507" o:spid="_x0000_s1322" style="position:absolute;left:50327;top:14883;width:1397;height:1092;visibility:visible;mso-wrap-style:square;v-text-anchor:middle" coordsize="139700,1092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TQRQwwAAANwAAAAPAAAAZHJzL2Rvd25yZXYueG1sRI9BawIx&#10;FITvQv9DeAVvbqJQLatRSovgwYLaFj0+Ns/dpclL2KS6/femUPA4zMw3zGLVOysu1MXWs4ZxoUAQ&#10;V960XGv4/FiPnkHEhGzQeiYNvxRhtXwYLLA0/sp7uhxSLTKEY4kampRCKWWsGnIYCx+Is3f2ncOU&#10;ZVdL0+E1w52VE6Wm0mHLeaHBQK8NVd+HH6fhFLZ4fJvu3seu/Uqb4K2S0mo9fOxf5iAS9eke/m9v&#10;jIYnNYO/M/kIyOUNAAD//wMAUEsBAi0AFAAGAAgAAAAhANvh9svuAAAAhQEAABMAAAAAAAAAAAAA&#10;AAAAAAAAAFtDb250ZW50X1R5cGVzXS54bWxQSwECLQAUAAYACAAAACEAWvQsW78AAAAVAQAACwAA&#10;AAAAAAAAAAAAAAAfAQAAX3JlbHMvLnJlbHNQSwECLQAUAAYACAAAACEAG00EUMMAAADcAAAADwAA&#10;AAAAAAAAAAAAAAAHAgAAZHJzL2Rvd25yZXYueG1sUEsFBgAAAAADAAMAtwAAAPcCAAAAAA==&#10;" path="m18517,41766r38489,l57006,14477r25688,l82694,41766r38489,l121183,67454r-38489,l82694,94743r-25688,l57006,67454r-38489,l18517,41766xe" fillcolor="#0090ff [3213]" stroked="f" strokeweight="2pt">
                  <v:path arrowok="t" o:connecttype="custom" o:connectlocs="18517,41766;57006,41766;57006,14477;82694,14477;82694,41766;121183,41766;121183,67454;82694,67454;82694,94743;57006,94743;57006,67454;18517,67454;18517,41766" o:connectangles="0,0,0,0,0,0,0,0,0,0,0,0,0"/>
                </v:shape>
                <v:shape id="Text Box 508" o:spid="_x0000_s1323" type="#_x0000_t202" style="position:absolute;left:46434;top:13967;width:4522;height:25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aZ73wgAAANwAAAAPAAAAZHJzL2Rvd25yZXYueG1sRE/Pa8Iw&#10;FL4P9j+EJ+wyNNnQKdUoQxj00Is6Brs9mmdTbF66JKvdf78cBI8f3+/NbnSdGCjE1rOGl5kCQVx7&#10;03Kj4fP0MV2BiAnZYOeZNPxRhN328WGDhfFXPtBwTI3IIRwL1GBT6gspY23JYZz5njhzZx8cpgxD&#10;I03Aaw53nXxV6k06bDk3WOxpb6m+HH+dhuGrnJvDYFN43lelKi/Vz/K70vppMr6vQSQa0118c5dG&#10;w0LltflMPgJy+w8AAP//AwBQSwECLQAUAAYACAAAACEA2+H2y+4AAACFAQAAEwAAAAAAAAAAAAAA&#10;AAAAAAAAW0NvbnRlbnRfVHlwZXNdLnhtbFBLAQItABQABgAIAAAAIQBa9CxbvwAAABUBAAALAAAA&#10;AAAAAAAAAAAAAB8BAABfcmVscy8ucmVsc1BLAQItABQABgAIAAAAIQBJaZ73wgAAANwAAAAPAAAA&#10;AAAAAAAAAAAAAAcCAABkcnMvZG93bnJldi54bWxQSwUGAAAAAAMAAwC3AAAA9gIAAAAA&#10;" filled="f" stroked="f" strokeweight=".5pt">
                  <v:textbox>
                    <w:txbxContent>
                      <w:p w14:paraId="194F06F3" w14:textId="77777777" w:rsidR="00D73E8A" w:rsidRPr="00F214AA" w:rsidRDefault="00D73E8A" w:rsidP="00D73E8A">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shape id="Text Box 509" o:spid="_x0000_s1324" type="#_x0000_t202" style="position:absolute;left:51287;top:13972;width:4522;height:266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JTtsxgAAANwAAAAPAAAAZHJzL2Rvd25yZXYueG1sRI9BSwMx&#10;FITvgv8hPMGLtIlirV2bFikIe9hLqwjeHpvXzdLNy5rE7frvm0Khx2FmvmGW69F1YqAQW88aHqcK&#10;BHHtTcuNhq/Pj8kriJiQDXaeScM/RVivbm+WWBh/5C0Nu9SIDOFYoAabUl9IGWtLDuPU98TZ2/vg&#10;MGUZGmkCHjPcdfJJqRfpsOW8YLGnjaX6sPtzGobv8tlsB5vCw6YqVXmofuc/ldb3d+P7G4hEY7qG&#10;L+3SaJipBZzP5CMgVycAAAD//wMAUEsBAi0AFAAGAAgAAAAhANvh9svuAAAAhQEAABMAAAAAAAAA&#10;AAAAAAAAAAAAAFtDb250ZW50X1R5cGVzXS54bWxQSwECLQAUAAYACAAAACEAWvQsW78AAAAVAQAA&#10;CwAAAAAAAAAAAAAAAAAfAQAAX3JlbHMvLnJlbHNQSwECLQAUAAYACAAAACEAJiU7bMYAAADcAAAA&#10;DwAAAAAAAAAAAAAAAAAHAgAAZHJzL2Rvd25yZXYueG1sUEsFBgAAAAADAAMAtwAAAPoCAAAAAA==&#10;" filled="f" stroked="f" strokeweight=".5pt">
                  <v:textbox>
                    <w:txbxContent>
                      <w:p w14:paraId="7B3869B3" w14:textId="77777777" w:rsidR="00D73E8A" w:rsidRPr="00F214AA" w:rsidRDefault="00D73E8A" w:rsidP="00D73E8A">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w10:wrap type="topAndBottom" anchorx="margin"/>
              </v:group>
            </w:pict>
          </mc:Fallback>
        </mc:AlternateContent>
      </w:r>
      <w:r w:rsidRPr="001060F6">
        <w:rPr>
          <w:b/>
          <w:bCs/>
        </w:rPr>
        <w:t>Option style 1:</w:t>
      </w:r>
    </w:p>
    <w:p w14:paraId="2D317C85" w14:textId="77777777" w:rsidR="00D73E8A" w:rsidRDefault="00D73E8A" w:rsidP="00D73E8A"/>
    <w:p w14:paraId="1DE0ADBC" w14:textId="77777777" w:rsidR="005A2811" w:rsidRDefault="005A2811">
      <w:pPr>
        <w:spacing w:line="254" w:lineRule="auto"/>
        <w:rPr>
          <w:b/>
          <w:bCs/>
        </w:rPr>
      </w:pPr>
      <w:r>
        <w:rPr>
          <w:b/>
          <w:bCs/>
        </w:rPr>
        <w:br w:type="page"/>
      </w:r>
    </w:p>
    <w:p w14:paraId="785582C2" w14:textId="1D60992A" w:rsidR="00D73E8A" w:rsidRPr="001060F6" w:rsidRDefault="00D73E8A" w:rsidP="00D73E8A">
      <w:pPr>
        <w:rPr>
          <w:b/>
          <w:bCs/>
        </w:rPr>
      </w:pPr>
      <w:r w:rsidRPr="001060F6">
        <w:rPr>
          <w:b/>
          <w:bCs/>
        </w:rPr>
        <w:lastRenderedPageBreak/>
        <w:t>Option style 2:</w:t>
      </w:r>
    </w:p>
    <w:p w14:paraId="5724D810" w14:textId="460A7A56" w:rsidR="001060F6" w:rsidRPr="00D73E8A" w:rsidRDefault="001060F6" w:rsidP="00D73E8A">
      <w:r>
        <w:rPr>
          <w:b/>
          <w:bCs/>
          <w:noProof/>
          <w:color w:val="FF0000"/>
        </w:rPr>
        <mc:AlternateContent>
          <mc:Choice Requires="wpg">
            <w:drawing>
              <wp:anchor distT="0" distB="0" distL="114300" distR="114300" simplePos="0" relativeHeight="251711489" behindDoc="0" locked="0" layoutInCell="1" allowOverlap="1" wp14:anchorId="1B040006" wp14:editId="0381A44D">
                <wp:simplePos x="0" y="0"/>
                <wp:positionH relativeFrom="column">
                  <wp:posOffset>0</wp:posOffset>
                </wp:positionH>
                <wp:positionV relativeFrom="paragraph">
                  <wp:posOffset>0</wp:posOffset>
                </wp:positionV>
                <wp:extent cx="3615213" cy="5086616"/>
                <wp:effectExtent l="0" t="0" r="4445" b="19050"/>
                <wp:wrapNone/>
                <wp:docPr id="2" name="Group 2"/>
                <wp:cNvGraphicFramePr/>
                <a:graphic xmlns:a="http://schemas.openxmlformats.org/drawingml/2006/main">
                  <a:graphicData uri="http://schemas.microsoft.com/office/word/2010/wordprocessingGroup">
                    <wpg:wgp>
                      <wpg:cNvGrpSpPr/>
                      <wpg:grpSpPr>
                        <a:xfrm>
                          <a:off x="0" y="0"/>
                          <a:ext cx="3615213" cy="5086616"/>
                          <a:chOff x="0" y="0"/>
                          <a:chExt cx="3615213" cy="5086616"/>
                        </a:xfrm>
                      </wpg:grpSpPr>
                      <wps:wsp>
                        <wps:cNvPr id="626" name="Google Shape;38;p1"/>
                        <wps:cNvSpPr/>
                        <wps:spPr>
                          <a:xfrm>
                            <a:off x="1990725" y="3962400"/>
                            <a:ext cx="1599304" cy="229870"/>
                          </a:xfrm>
                          <a:prstGeom prst="rect">
                            <a:avLst/>
                          </a:prstGeom>
                          <a:solidFill>
                            <a:schemeClr val="dk2"/>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603" name="Google Shape;31;p1"/>
                        <wps:cNvSpPr txBox="1"/>
                        <wps:spPr>
                          <a:xfrm>
                            <a:off x="0" y="0"/>
                            <a:ext cx="2294323" cy="308705"/>
                          </a:xfrm>
                          <a:prstGeom prst="rect">
                            <a:avLst/>
                          </a:prstGeom>
                          <a:noFill/>
                          <a:ln>
                            <a:noFill/>
                          </a:ln>
                        </wps:spPr>
                        <wps:txbx>
                          <w:txbxContent>
                            <w:p w14:paraId="3B81BEFF" w14:textId="77777777" w:rsidR="001060F6" w:rsidRPr="0061708E" w:rsidRDefault="001060F6" w:rsidP="001060F6">
                              <w:pPr>
                                <w:spacing w:before="0" w:after="0" w:line="240" w:lineRule="auto"/>
                                <w:rPr>
                                  <w:rFonts w:ascii="Arial Nova Light" w:eastAsia="HELVETICA NEUE LIGHT" w:hAnsi="Arial Nova Light" w:cs="HELVETICA NEUE LIGHT"/>
                                  <w:b/>
                                  <w:bCs/>
                                  <w:color w:val="auto"/>
                                  <w:szCs w:val="20"/>
                                  <w:lang w:val="en-US"/>
                                </w:rPr>
                              </w:pPr>
                              <w:r w:rsidRPr="0061708E">
                                <w:rPr>
                                  <w:rFonts w:ascii="Arial Nova Light" w:eastAsia="HELVETICA NEUE LIGHT" w:hAnsi="Arial Nova Light" w:cs="HELVETICA NEUE LIGHT"/>
                                  <w:b/>
                                  <w:bCs/>
                                  <w:color w:val="auto"/>
                                  <w:szCs w:val="20"/>
                                  <w:lang w:val="en-US"/>
                                </w:rPr>
                                <w:t>Income your household receives</w:t>
                              </w:r>
                            </w:p>
                          </w:txbxContent>
                        </wps:txbx>
                        <wps:bodyPr spcFirstLastPara="1" wrap="square" lIns="0" tIns="0" rIns="0" bIns="0" anchor="t" anchorCtr="0">
                          <a:noAutofit/>
                        </wps:bodyPr>
                      </wps:wsp>
                      <wps:wsp>
                        <wps:cNvPr id="601" name="Google Shape;27;p1"/>
                        <wps:cNvCnPr/>
                        <wps:spPr>
                          <a:xfrm>
                            <a:off x="1657350" y="4629150"/>
                            <a:ext cx="287528" cy="0"/>
                          </a:xfrm>
                          <a:prstGeom prst="straightConnector1">
                            <a:avLst/>
                          </a:prstGeom>
                          <a:noFill/>
                          <a:ln w="15875" cap="sq" cmpd="sng">
                            <a:solidFill>
                              <a:schemeClr val="accent6"/>
                            </a:solidFill>
                            <a:prstDash val="solid"/>
                            <a:miter lim="800000"/>
                            <a:headEnd type="none" w="sm" len="sm"/>
                            <a:tailEnd type="triangle" w="med" len="med"/>
                          </a:ln>
                        </wps:spPr>
                        <wps:bodyPr/>
                      </wps:wsp>
                      <wps:wsp>
                        <wps:cNvPr id="602" name="Google Shape;29;p1"/>
                        <wps:cNvSpPr/>
                        <wps:spPr>
                          <a:xfrm>
                            <a:off x="0" y="990600"/>
                            <a:ext cx="1599636" cy="1886269"/>
                          </a:xfrm>
                          <a:prstGeom prst="rect">
                            <a:avLst/>
                          </a:prstGeom>
                          <a:solidFill>
                            <a:schemeClr val="accent2">
                              <a:lumMod val="60000"/>
                              <a:lumOff val="40000"/>
                            </a:schemeClr>
                          </a:solidFill>
                          <a:ln>
                            <a:noFill/>
                          </a:ln>
                        </wps:spPr>
                        <wps:bodyPr spcFirstLastPara="1" wrap="square" lIns="91425" tIns="45700" rIns="91425" bIns="45700" anchor="ctr" anchorCtr="0">
                          <a:noAutofit/>
                        </wps:bodyPr>
                      </wps:wsp>
                      <wps:wsp>
                        <wps:cNvPr id="604" name="Google Shape;30;p1"/>
                        <wps:cNvSpPr/>
                        <wps:spPr>
                          <a:xfrm>
                            <a:off x="0" y="2886075"/>
                            <a:ext cx="1599636" cy="1292977"/>
                          </a:xfrm>
                          <a:prstGeom prst="rect">
                            <a:avLst/>
                          </a:prstGeom>
                          <a:solidFill>
                            <a:schemeClr val="accent5"/>
                          </a:solidFill>
                          <a:ln>
                            <a:noFill/>
                          </a:ln>
                        </wps:spPr>
                        <wps:bodyPr spcFirstLastPara="1" wrap="square" lIns="91425" tIns="45700" rIns="91425" bIns="45700" anchor="ctr" anchorCtr="0">
                          <a:noAutofit/>
                        </wps:bodyPr>
                      </wps:wsp>
                      <wps:wsp>
                        <wps:cNvPr id="605" name="Google Shape;32;p1"/>
                        <wps:cNvSpPr/>
                        <wps:spPr>
                          <a:xfrm>
                            <a:off x="0" y="3952875"/>
                            <a:ext cx="1599636" cy="230484"/>
                          </a:xfrm>
                          <a:prstGeom prst="rect">
                            <a:avLst/>
                          </a:prstGeom>
                          <a:solidFill>
                            <a:schemeClr val="dk2"/>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606" name="Google Shape;33;p1"/>
                        <wps:cNvSpPr/>
                        <wps:spPr>
                          <a:xfrm>
                            <a:off x="0" y="2409825"/>
                            <a:ext cx="1599565" cy="470535"/>
                          </a:xfrm>
                          <a:prstGeom prst="rect">
                            <a:avLst/>
                          </a:prstGeom>
                          <a:solidFill>
                            <a:schemeClr val="accent2">
                              <a:lumMod val="60000"/>
                              <a:lumOff val="40000"/>
                            </a:schemeClr>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607" name="Google Shape;34;p1"/>
                        <wps:cNvSpPr/>
                        <wps:spPr>
                          <a:xfrm>
                            <a:off x="0" y="4171950"/>
                            <a:ext cx="1595583" cy="910523"/>
                          </a:xfrm>
                          <a:prstGeom prst="rect">
                            <a:avLst/>
                          </a:prstGeom>
                          <a:solidFill>
                            <a:schemeClr val="bg2"/>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608" name="Google Shape;35;p1"/>
                        <wps:cNvSpPr txBox="1"/>
                        <wps:spPr>
                          <a:xfrm>
                            <a:off x="0" y="990600"/>
                            <a:ext cx="1597238" cy="1255350"/>
                          </a:xfrm>
                          <a:prstGeom prst="rect">
                            <a:avLst/>
                          </a:prstGeom>
                          <a:noFill/>
                          <a:ln>
                            <a:noFill/>
                          </a:ln>
                        </wps:spPr>
                        <wps:txbx>
                          <w:txbxContent>
                            <w:p w14:paraId="52D19347" w14:textId="77777777" w:rsidR="001060F6" w:rsidRPr="004F2D06" w:rsidRDefault="001060F6" w:rsidP="001060F6">
                              <w:pPr>
                                <w:spacing w:line="288" w:lineRule="auto"/>
                                <w:rPr>
                                  <w:rFonts w:ascii="Arial Nova Light" w:eastAsia="HELVETICA NEUE LIGHT" w:hAnsi="Arial Nova Light" w:cs="HELVETICA NEUE LIGHT"/>
                                  <w:color w:val="auto"/>
                                  <w:sz w:val="16"/>
                                  <w:szCs w:val="16"/>
                                  <w:lang w:val="en-US"/>
                                </w:rPr>
                              </w:pPr>
                              <w:r w:rsidRPr="004F2D06">
                                <w:rPr>
                                  <w:rFonts w:ascii="Arial Nova Light" w:eastAsia="HELVETICA NEUE LIGHT" w:hAnsi="Arial Nova Light" w:cs="HELVETICA NEUE LIGHT"/>
                                  <w:color w:val="auto"/>
                                  <w:sz w:val="16"/>
                                  <w:szCs w:val="16"/>
                                  <w:lang w:val="en-US"/>
                                </w:rPr>
                                <w:t>Any income received by household members 18 years and over, like:</w:t>
                              </w:r>
                              <w:r w:rsidRPr="004F2D06">
                                <w:rPr>
                                  <w:rFonts w:ascii="Arial Nova Light" w:eastAsia="HELVETICA NEUE LIGHT" w:hAnsi="Arial Nova Light" w:cs="HELVETICA NEUE LIGHT"/>
                                  <w:color w:val="auto"/>
                                  <w:sz w:val="16"/>
                                  <w:szCs w:val="16"/>
                                  <w:lang w:val="en-US"/>
                                </w:rPr>
                                <w:br/>
                                <w:t>- Wages</w:t>
                              </w:r>
                              <w:r w:rsidRPr="004F2D06">
                                <w:rPr>
                                  <w:rFonts w:ascii="Arial Nova Light" w:eastAsia="HELVETICA NEUE LIGHT" w:hAnsi="Arial Nova Light" w:cs="HELVETICA NEUE LIGHT"/>
                                  <w:color w:val="auto"/>
                                  <w:sz w:val="16"/>
                                  <w:szCs w:val="16"/>
                                  <w:lang w:val="en-US"/>
                                </w:rPr>
                                <w:br/>
                                <w:t>- Primary Centrelink payments</w:t>
                              </w:r>
                              <w:r w:rsidRPr="004F2D06">
                                <w:rPr>
                                  <w:rFonts w:ascii="Arial Nova Light" w:eastAsia="HELVETICA NEUE LIGHT" w:hAnsi="Arial Nova Light" w:cs="HELVETICA NEUE LIGHT"/>
                                  <w:color w:val="auto"/>
                                  <w:sz w:val="16"/>
                                  <w:szCs w:val="16"/>
                                  <w:lang w:val="en-US"/>
                                </w:rPr>
                                <w:br/>
                                <w:t xml:space="preserve">- Investment earnings </w:t>
                              </w:r>
                            </w:p>
                          </w:txbxContent>
                        </wps:txbx>
                        <wps:bodyPr spcFirstLastPara="1" wrap="square" lIns="72000" tIns="72000" rIns="72000" bIns="72000" anchor="t" anchorCtr="0">
                          <a:noAutofit/>
                        </wps:bodyPr>
                      </wps:wsp>
                      <wps:wsp>
                        <wps:cNvPr id="609" name="Google Shape;36;p1"/>
                        <wps:cNvSpPr txBox="1"/>
                        <wps:spPr>
                          <a:xfrm>
                            <a:off x="0" y="276225"/>
                            <a:ext cx="1590576" cy="744483"/>
                          </a:xfrm>
                          <a:prstGeom prst="rect">
                            <a:avLst/>
                          </a:prstGeom>
                          <a:solidFill>
                            <a:schemeClr val="accent6">
                              <a:lumMod val="20000"/>
                              <a:lumOff val="80000"/>
                            </a:schemeClr>
                          </a:solidFill>
                          <a:ln>
                            <a:solidFill>
                              <a:schemeClr val="accent6">
                                <a:lumMod val="20000"/>
                                <a:lumOff val="80000"/>
                              </a:schemeClr>
                            </a:solidFill>
                          </a:ln>
                        </wps:spPr>
                        <wps:txbx>
                          <w:txbxContent>
                            <w:p w14:paraId="6014C111" w14:textId="4151A249" w:rsidR="001060F6" w:rsidRPr="001D66A2" w:rsidRDefault="001060F6" w:rsidP="001060F6">
                              <w:pPr>
                                <w:spacing w:before="0" w:after="0" w:line="240"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 xml:space="preserve">Benefits we </w:t>
                              </w:r>
                              <w:r w:rsidR="00E968F2" w:rsidRPr="001D66A2">
                                <w:rPr>
                                  <w:rFonts w:ascii="Arial Nova Light" w:eastAsia="HELVETICA NEUE LIGHT" w:hAnsi="Arial Nova Light" w:cs="HELVETICA NEUE LIGHT"/>
                                  <w:color w:val="auto"/>
                                  <w:sz w:val="16"/>
                                  <w:szCs w:val="16"/>
                                  <w:lang w:val="en-US"/>
                                </w:rPr>
                                <w:t>do not</w:t>
                              </w:r>
                              <w:r w:rsidRPr="001D66A2">
                                <w:rPr>
                                  <w:rFonts w:ascii="Arial Nova Light" w:eastAsia="HELVETICA NEUE LIGHT" w:hAnsi="Arial Nova Light" w:cs="HELVETICA NEUE LIGHT"/>
                                  <w:color w:val="auto"/>
                                  <w:sz w:val="16"/>
                                  <w:szCs w:val="16"/>
                                  <w:lang w:val="en-US"/>
                                </w:rPr>
                                <w:t xml:space="preserve"> count as income </w:t>
                              </w:r>
                            </w:p>
                            <w:p w14:paraId="173FA556" w14:textId="77777777" w:rsidR="001060F6" w:rsidRPr="001D66A2" w:rsidRDefault="001060F6" w:rsidP="001060F6">
                              <w:pPr>
                                <w:spacing w:before="0" w:after="0" w:line="240"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 xml:space="preserve">(non-assessable incomes like Education Allowance or </w:t>
                              </w:r>
                              <w:r>
                                <w:rPr>
                                  <w:rFonts w:ascii="Arial Nova Light" w:eastAsia="HELVETICA NEUE LIGHT" w:hAnsi="Arial Nova Light" w:cs="HELVETICA NEUE LIGHT"/>
                                  <w:sz w:val="16"/>
                                  <w:szCs w:val="16"/>
                                </w:rPr>
                                <w:t>Large Family Supplement</w:t>
                              </w:r>
                              <w:r w:rsidRPr="001D66A2">
                                <w:rPr>
                                  <w:rFonts w:ascii="Arial Nova Light" w:eastAsia="HELVETICA NEUE LIGHT" w:hAnsi="Arial Nova Light" w:cs="HELVETICA NEUE LIGHT"/>
                                  <w:color w:val="auto"/>
                                  <w:sz w:val="16"/>
                                  <w:szCs w:val="16"/>
                                  <w:lang w:val="en-US"/>
                                </w:rPr>
                                <w:t>)</w:t>
                              </w:r>
                            </w:p>
                          </w:txbxContent>
                        </wps:txbx>
                        <wps:bodyPr spcFirstLastPara="1" wrap="square" lIns="72000" tIns="72000" rIns="72000" bIns="72000" anchor="t" anchorCtr="0">
                          <a:noAutofit/>
                        </wps:bodyPr>
                      </wps:wsp>
                      <wps:wsp>
                        <wps:cNvPr id="610" name="Google Shape;37;p1"/>
                        <wps:cNvSpPr txBox="1"/>
                        <wps:spPr>
                          <a:xfrm>
                            <a:off x="0" y="4171950"/>
                            <a:ext cx="1596846" cy="384930"/>
                          </a:xfrm>
                          <a:prstGeom prst="rect">
                            <a:avLst/>
                          </a:prstGeom>
                          <a:noFill/>
                          <a:ln>
                            <a:noFill/>
                          </a:ln>
                        </wps:spPr>
                        <wps:txbx>
                          <w:txbxContent>
                            <w:p w14:paraId="1861D0F1" w14:textId="77777777" w:rsidR="001060F6" w:rsidRPr="001D66A2" w:rsidRDefault="001060F6" w:rsidP="001060F6">
                              <w:pPr>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Commonwealth Rent Assistance</w:t>
                              </w:r>
                            </w:p>
                          </w:txbxContent>
                        </wps:txbx>
                        <wps:bodyPr spcFirstLastPara="1" wrap="square" lIns="72000" tIns="72000" rIns="72000" bIns="72000" anchor="t" anchorCtr="0">
                          <a:noAutofit/>
                        </wps:bodyPr>
                      </wps:wsp>
                      <wps:wsp>
                        <wps:cNvPr id="611" name="Google Shape;39;p1"/>
                        <wps:cNvSpPr/>
                        <wps:spPr>
                          <a:xfrm>
                            <a:off x="1990725" y="3486150"/>
                            <a:ext cx="1599636" cy="471646"/>
                          </a:xfrm>
                          <a:prstGeom prst="rect">
                            <a:avLst/>
                          </a:prstGeom>
                          <a:solidFill>
                            <a:schemeClr val="accent2">
                              <a:lumMod val="60000"/>
                              <a:lumOff val="40000"/>
                            </a:schemeClr>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612" name="Google Shape;40;p1"/>
                        <wps:cNvSpPr/>
                        <wps:spPr>
                          <a:xfrm>
                            <a:off x="1990725" y="4181475"/>
                            <a:ext cx="1599636" cy="905141"/>
                          </a:xfrm>
                          <a:prstGeom prst="rect">
                            <a:avLst/>
                          </a:prstGeom>
                          <a:solidFill>
                            <a:schemeClr val="bg2"/>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613" name="Google Shape;41;p1"/>
                        <wps:cNvSpPr txBox="1"/>
                        <wps:spPr>
                          <a:xfrm>
                            <a:off x="1990725" y="3467100"/>
                            <a:ext cx="1587834" cy="390654"/>
                          </a:xfrm>
                          <a:prstGeom prst="rect">
                            <a:avLst/>
                          </a:prstGeom>
                          <a:noFill/>
                          <a:ln>
                            <a:noFill/>
                          </a:ln>
                        </wps:spPr>
                        <wps:txbx>
                          <w:txbxContent>
                            <w:p w14:paraId="47290FD6" w14:textId="77777777" w:rsidR="001060F6" w:rsidRDefault="001060F6" w:rsidP="001060F6">
                              <w:pPr>
                                <w:spacing w:before="0" w:after="0" w:line="240" w:lineRule="auto"/>
                                <w:rPr>
                                  <w:rFonts w:ascii="Arial Nova Light" w:eastAsia="HELVETICA NEUE LIGHT" w:hAnsi="Arial Nova Light" w:cs="HELVETICA NEUE LIGHT"/>
                                  <w:color w:val="auto"/>
                                  <w:sz w:val="16"/>
                                  <w:szCs w:val="16"/>
                                  <w:lang w:val="en-US"/>
                                </w:rPr>
                              </w:pPr>
                              <w:r w:rsidRPr="00774231">
                                <w:rPr>
                                  <w:rFonts w:ascii="Arial Nova Light" w:eastAsia="HELVETICA NEUE LIGHT" w:hAnsi="Arial Nova Light" w:cs="HELVETICA NEUE LIGHT"/>
                                  <w:color w:val="auto"/>
                                  <w:sz w:val="16"/>
                                  <w:szCs w:val="16"/>
                                  <w:highlight w:val="yellow"/>
                                  <w:lang w:val="en-US"/>
                                </w:rPr>
                                <w:t>25%</w:t>
                              </w:r>
                              <w:r w:rsidRPr="001D66A2">
                                <w:rPr>
                                  <w:rFonts w:ascii="Arial Nova Light" w:eastAsia="HELVETICA NEUE LIGHT" w:hAnsi="Arial Nova Light" w:cs="HELVETICA NEUE LIGHT"/>
                                  <w:color w:val="auto"/>
                                  <w:sz w:val="16"/>
                                  <w:szCs w:val="16"/>
                                  <w:lang w:val="en-US"/>
                                </w:rPr>
                                <w:t xml:space="preserve"> of assessable income</w:t>
                              </w:r>
                            </w:p>
                            <w:p w14:paraId="0D514CE7" w14:textId="77777777" w:rsidR="001060F6" w:rsidRPr="001D66A2" w:rsidRDefault="001060F6" w:rsidP="001060F6">
                              <w:pPr>
                                <w:spacing w:before="0" w:after="0" w:line="240" w:lineRule="auto"/>
                                <w:rPr>
                                  <w:rFonts w:ascii="Arial Nova Light" w:eastAsia="HELVETICA NEUE LIGHT" w:hAnsi="Arial Nova Light" w:cs="HELVETICA NEUE LIGHT"/>
                                  <w:color w:val="auto"/>
                                  <w:sz w:val="16"/>
                                  <w:szCs w:val="16"/>
                                  <w:lang w:val="en-US"/>
                                </w:rPr>
                              </w:pPr>
                              <w:r>
                                <w:rPr>
                                  <w:rFonts w:ascii="Arial Nova Light" w:eastAsia="HELVETICA NEUE LIGHT" w:hAnsi="Arial Nova Light" w:cs="HELVETICA NEUE LIGHT"/>
                                  <w:color w:val="auto"/>
                                  <w:sz w:val="16"/>
                                  <w:szCs w:val="16"/>
                                  <w:lang w:val="en-US"/>
                                </w:rPr>
                                <w:t>$XXX</w:t>
                              </w:r>
                            </w:p>
                          </w:txbxContent>
                        </wps:txbx>
                        <wps:bodyPr spcFirstLastPara="1" wrap="square" lIns="72000" tIns="72000" rIns="72000" bIns="72000" anchor="t" anchorCtr="0">
                          <a:noAutofit/>
                        </wps:bodyPr>
                      </wps:wsp>
                      <wps:wsp>
                        <wps:cNvPr id="614" name="Google Shape;42;p1"/>
                        <wps:cNvSpPr txBox="1"/>
                        <wps:spPr>
                          <a:xfrm>
                            <a:off x="1990725" y="4171950"/>
                            <a:ext cx="1587834" cy="390654"/>
                          </a:xfrm>
                          <a:prstGeom prst="rect">
                            <a:avLst/>
                          </a:prstGeom>
                          <a:noFill/>
                          <a:ln>
                            <a:noFill/>
                          </a:ln>
                        </wps:spPr>
                        <wps:txbx>
                          <w:txbxContent>
                            <w:p w14:paraId="2ECD32AB" w14:textId="77777777" w:rsidR="001060F6" w:rsidRDefault="001060F6" w:rsidP="001060F6">
                              <w:pPr>
                                <w:spacing w:before="0" w:after="0" w:line="240" w:lineRule="auto"/>
                                <w:rPr>
                                  <w:rFonts w:ascii="Arial Nova Light" w:eastAsia="HELVETICA NEUE LIGHT" w:hAnsi="Arial Nova Light" w:cs="HELVETICA NEUE LIGHT"/>
                                  <w:color w:val="auto"/>
                                  <w:sz w:val="16"/>
                                  <w:szCs w:val="16"/>
                                  <w:lang w:val="en-US"/>
                                </w:rPr>
                              </w:pPr>
                              <w:r w:rsidRPr="00FD64D2">
                                <w:rPr>
                                  <w:rFonts w:ascii="Arial Nova Light" w:eastAsia="HELVETICA NEUE LIGHT" w:hAnsi="Arial Nova Light" w:cs="HELVETICA NEUE LIGHT"/>
                                  <w:color w:val="auto"/>
                                  <w:sz w:val="16"/>
                                  <w:szCs w:val="16"/>
                                  <w:lang w:val="en-US"/>
                                </w:rPr>
                                <w:t>100% of rent assistance</w:t>
                              </w:r>
                            </w:p>
                            <w:p w14:paraId="111D8CAA" w14:textId="77777777" w:rsidR="001060F6" w:rsidRPr="00FD64D2" w:rsidRDefault="001060F6" w:rsidP="001060F6">
                              <w:pPr>
                                <w:spacing w:before="0" w:after="0" w:line="240" w:lineRule="auto"/>
                                <w:rPr>
                                  <w:rFonts w:ascii="Arial Nova Light" w:eastAsia="HELVETICA NEUE LIGHT" w:hAnsi="Arial Nova Light" w:cs="HELVETICA NEUE LIGHT"/>
                                  <w:color w:val="auto"/>
                                  <w:sz w:val="16"/>
                                  <w:szCs w:val="16"/>
                                  <w:lang w:val="en-US"/>
                                </w:rPr>
                              </w:pPr>
                              <w:r>
                                <w:rPr>
                                  <w:rFonts w:ascii="Arial Nova Light" w:eastAsia="HELVETICA NEUE LIGHT" w:hAnsi="Arial Nova Light" w:cs="HELVETICA NEUE LIGHT"/>
                                  <w:color w:val="auto"/>
                                  <w:sz w:val="16"/>
                                  <w:szCs w:val="16"/>
                                  <w:lang w:val="en-US"/>
                                </w:rPr>
                                <w:t>$XXX</w:t>
                              </w:r>
                            </w:p>
                          </w:txbxContent>
                        </wps:txbx>
                        <wps:bodyPr spcFirstLastPara="1" wrap="square" lIns="72000" tIns="72000" rIns="72000" bIns="72000" anchor="t" anchorCtr="0">
                          <a:noAutofit/>
                        </wps:bodyPr>
                      </wps:wsp>
                      <wps:wsp>
                        <wps:cNvPr id="615" name="Google Shape;43;p1"/>
                        <wps:cNvSpPr txBox="1"/>
                        <wps:spPr>
                          <a:xfrm>
                            <a:off x="0" y="2876550"/>
                            <a:ext cx="1597239" cy="378686"/>
                          </a:xfrm>
                          <a:prstGeom prst="rect">
                            <a:avLst/>
                          </a:prstGeom>
                          <a:noFill/>
                          <a:ln>
                            <a:noFill/>
                          </a:ln>
                        </wps:spPr>
                        <wps:txbx>
                          <w:txbxContent>
                            <w:p w14:paraId="5698BB52" w14:textId="77777777" w:rsidR="001060F6" w:rsidRPr="001D66A2" w:rsidRDefault="001060F6" w:rsidP="001060F6">
                              <w:pPr>
                                <w:spacing w:line="288"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Family Tax Benefit</w:t>
                              </w:r>
                            </w:p>
                          </w:txbxContent>
                        </wps:txbx>
                        <wps:bodyPr spcFirstLastPara="1" wrap="square" lIns="72000" tIns="72000" rIns="72000" bIns="72000" anchor="t" anchorCtr="0">
                          <a:noAutofit/>
                        </wps:bodyPr>
                      </wps:wsp>
                      <wps:wsp>
                        <wps:cNvPr id="616" name="Google Shape;44;p1"/>
                        <wps:cNvSpPr txBox="1"/>
                        <wps:spPr>
                          <a:xfrm>
                            <a:off x="1990725" y="3962400"/>
                            <a:ext cx="1514475" cy="230505"/>
                          </a:xfrm>
                          <a:prstGeom prst="rect">
                            <a:avLst/>
                          </a:prstGeom>
                          <a:noFill/>
                          <a:ln>
                            <a:noFill/>
                          </a:ln>
                        </wps:spPr>
                        <wps:txbx>
                          <w:txbxContent>
                            <w:p w14:paraId="775DAF06" w14:textId="77777777" w:rsidR="001060F6" w:rsidRPr="00FD64D2" w:rsidRDefault="001060F6" w:rsidP="001060F6">
                              <w:pPr>
                                <w:spacing w:before="0" w:after="0" w:line="240" w:lineRule="auto"/>
                                <w:rPr>
                                  <w:rFonts w:ascii="Arial Nova Light" w:eastAsia="HELVETICA NEUE LIGHT" w:hAnsi="Arial Nova Light" w:cs="HELVETICA NEUE LIGHT"/>
                                  <w:color w:val="auto"/>
                                  <w:sz w:val="16"/>
                                  <w:szCs w:val="16"/>
                                  <w:lang w:val="en-US"/>
                                </w:rPr>
                              </w:pPr>
                              <w:r w:rsidRPr="00FD64D2">
                                <w:rPr>
                                  <w:rFonts w:ascii="Arial Nova Light" w:eastAsia="HELVETICA NEUE LIGHT" w:hAnsi="Arial Nova Light" w:cs="HELVETICA NEUE LIGHT"/>
                                  <w:color w:val="auto"/>
                                  <w:sz w:val="16"/>
                                  <w:szCs w:val="16"/>
                                  <w:lang w:val="en-US"/>
                                </w:rPr>
                                <w:t>15% of Family Tax Benefit</w:t>
                              </w:r>
                              <w:r>
                                <w:rPr>
                                  <w:rFonts w:ascii="Arial Nova Light" w:eastAsia="HELVETICA NEUE LIGHT" w:hAnsi="Arial Nova Light" w:cs="HELVETICA NEUE LIGHT"/>
                                  <w:color w:val="auto"/>
                                  <w:sz w:val="16"/>
                                  <w:szCs w:val="16"/>
                                  <w:lang w:val="en-US"/>
                                </w:rPr>
                                <w:t xml:space="preserve"> $XXX</w:t>
                              </w:r>
                            </w:p>
                          </w:txbxContent>
                        </wps:txbx>
                        <wps:bodyPr spcFirstLastPara="1" wrap="square" lIns="72000" tIns="36000" rIns="36000" bIns="36000" anchor="t" anchorCtr="0">
                          <a:noAutofit/>
                        </wps:bodyPr>
                      </wps:wsp>
                      <wps:wsp>
                        <wps:cNvPr id="617" name="Google Shape;45;p1"/>
                        <wps:cNvSpPr txBox="1"/>
                        <wps:spPr>
                          <a:xfrm>
                            <a:off x="2000250" y="3171825"/>
                            <a:ext cx="1614963" cy="299193"/>
                          </a:xfrm>
                          <a:prstGeom prst="rect">
                            <a:avLst/>
                          </a:prstGeom>
                          <a:noFill/>
                          <a:ln>
                            <a:noFill/>
                          </a:ln>
                        </wps:spPr>
                        <wps:txbx>
                          <w:txbxContent>
                            <w:p w14:paraId="702AB7A8" w14:textId="77777777" w:rsidR="001060F6" w:rsidRPr="0061708E" w:rsidRDefault="001060F6" w:rsidP="001060F6">
                              <w:pPr>
                                <w:rPr>
                                  <w:rFonts w:ascii="Arial Nova Light" w:eastAsia="Arial" w:hAnsi="Arial Nova Light" w:cs="Arial"/>
                                  <w:b/>
                                  <w:bCs/>
                                  <w:color w:val="auto"/>
                                  <w:szCs w:val="20"/>
                                  <w:lang w:val="en-US"/>
                                </w:rPr>
                              </w:pPr>
                              <w:r w:rsidRPr="0061708E">
                                <w:rPr>
                                  <w:rFonts w:ascii="Arial Nova Light" w:eastAsia="Arial" w:hAnsi="Arial Nova Light" w:cs="Arial"/>
                                  <w:b/>
                                  <w:bCs/>
                                  <w:color w:val="auto"/>
                                  <w:szCs w:val="20"/>
                                  <w:lang w:val="en-US"/>
                                </w:rPr>
                                <w:t>Amount you pay in rent</w:t>
                              </w:r>
                            </w:p>
                          </w:txbxContent>
                        </wps:txbx>
                        <wps:bodyPr spcFirstLastPara="1" wrap="square" lIns="0" tIns="0" rIns="0" bIns="0" anchor="t" anchorCtr="0">
                          <a:noAutofit/>
                        </wps:bodyPr>
                      </wps:wsp>
                      <wps:wsp>
                        <wps:cNvPr id="618" name="Google Shape;50;p1"/>
                        <wps:cNvCnPr/>
                        <wps:spPr>
                          <a:xfrm>
                            <a:off x="1657350" y="4067175"/>
                            <a:ext cx="287528" cy="0"/>
                          </a:xfrm>
                          <a:prstGeom prst="straightConnector1">
                            <a:avLst/>
                          </a:prstGeom>
                          <a:noFill/>
                          <a:ln w="15875" cap="sq" cmpd="sng">
                            <a:solidFill>
                              <a:schemeClr val="accent6"/>
                            </a:solidFill>
                            <a:prstDash val="solid"/>
                            <a:miter lim="800000"/>
                            <a:headEnd type="none" w="sm" len="sm"/>
                            <a:tailEnd type="triangle" w="med" len="med"/>
                          </a:ln>
                        </wps:spPr>
                        <wps:bodyPr/>
                      </wps:wsp>
                      <wpg:grpSp>
                        <wpg:cNvPr id="619" name="Google Shape;46;p1"/>
                        <wpg:cNvGrpSpPr/>
                        <wpg:grpSpPr>
                          <a:xfrm>
                            <a:off x="1647825" y="2609850"/>
                            <a:ext cx="296043" cy="1077120"/>
                            <a:chOff x="2672130" y="3212526"/>
                            <a:chExt cx="479699" cy="1314479"/>
                          </a:xfrm>
                        </wpg:grpSpPr>
                        <wps:wsp>
                          <wps:cNvPr id="620" name="Google Shape;47;p1"/>
                          <wps:cNvCnPr/>
                          <wps:spPr>
                            <a:xfrm>
                              <a:off x="2868959" y="4527005"/>
                              <a:ext cx="282870" cy="0"/>
                            </a:xfrm>
                            <a:prstGeom prst="straightConnector1">
                              <a:avLst/>
                            </a:prstGeom>
                            <a:noFill/>
                            <a:ln w="15875" cap="sq" cmpd="sng">
                              <a:solidFill>
                                <a:schemeClr val="accent6"/>
                              </a:solidFill>
                              <a:prstDash val="solid"/>
                              <a:miter lim="800000"/>
                              <a:headEnd type="none" w="sm" len="sm"/>
                              <a:tailEnd type="triangle" w="med" len="med"/>
                            </a:ln>
                          </wps:spPr>
                          <wps:bodyPr/>
                        </wps:wsp>
                        <wps:wsp>
                          <wps:cNvPr id="621" name="Google Shape;48;p1"/>
                          <wps:cNvCnPr/>
                          <wps:spPr>
                            <a:xfrm>
                              <a:off x="2868959" y="3217808"/>
                              <a:ext cx="0" cy="1309197"/>
                            </a:xfrm>
                            <a:prstGeom prst="straightConnector1">
                              <a:avLst/>
                            </a:prstGeom>
                            <a:noFill/>
                            <a:ln w="16500" cap="flat" cmpd="sng">
                              <a:solidFill>
                                <a:schemeClr val="accent6"/>
                              </a:solidFill>
                              <a:prstDash val="solid"/>
                              <a:miter lim="800000"/>
                              <a:headEnd type="none" w="sm" len="sm"/>
                              <a:tailEnd type="none" w="sm" len="sm"/>
                            </a:ln>
                          </wps:spPr>
                          <wps:bodyPr/>
                        </wps:wsp>
                        <wps:wsp>
                          <wps:cNvPr id="622" name="Google Shape;49;p1"/>
                          <wps:cNvCnPr/>
                          <wps:spPr>
                            <a:xfrm rot="10800000">
                              <a:off x="2672130" y="3212526"/>
                              <a:ext cx="203705" cy="0"/>
                            </a:xfrm>
                            <a:prstGeom prst="straightConnector1">
                              <a:avLst/>
                            </a:prstGeom>
                            <a:noFill/>
                            <a:ln w="15875" cap="flat" cmpd="sng">
                              <a:solidFill>
                                <a:schemeClr val="accent6"/>
                              </a:solidFill>
                              <a:prstDash val="solid"/>
                              <a:miter lim="800000"/>
                              <a:headEnd type="none" w="sm" len="sm"/>
                              <a:tailEnd type="none" w="sm" len="sm"/>
                            </a:ln>
                          </wps:spPr>
                          <wps:bodyPr/>
                        </wps:wsp>
                      </wpg:grpSp>
                    </wpg:wgp>
                  </a:graphicData>
                </a:graphic>
              </wp:anchor>
            </w:drawing>
          </mc:Choice>
          <mc:Fallback>
            <w:pict>
              <v:group w14:anchorId="1B040006" id="Group 2" o:spid="_x0000_s1325" style="position:absolute;margin-left:0;margin-top:0;width:284.65pt;height:400.5pt;z-index:251711489" coordsize="36152,5086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2IbxJAcAAPw3AAAOAAAAZHJzL2Uyb0RvYy54bWzsW1uTmzYUfu9M/wPDe2MkxM2JN9Nukp3O&#10;pG1m0v4ALcY2U24Bdr377/NJCF+wvL4QJ9mEPGwQYJCOvnP7zuHV64c0Me6jsorzbGKSF5ZpRFmY&#10;T+NsPjH/+/fdb75pVDXPpjzJs2hiPkaV+frq119eLYtxRPNFnkyj0sBDsmq8LCbmoq6L8WhUhYso&#10;5dWLvIgyXJzlZcprDMv5aFryJZ6eJiNqWe5omZfToszDqKpw9k1z0bySz5/NorD+ZzarotpIJibm&#10;Vsu/pfx7K/6Orl7x8bzkxSIO1TT4GbNIeZzhpatHveE1N+7KeOdRaRyWeZXP6hdhno7y2SwOI7kG&#10;rIZYndXclPldIdcyHy/nxUpMEG1HTmc/Nvz7/qYsPhYfSkhiWcwhCzkSa3mYlan4H7M0HqTIHlci&#10;ix5qI8RJ2yUOJbZphLjmWL7rErcRariA5Hd+Fy7eHvjlqH3xaGs6ywIAqdYyqPrJ4OOCF5EUbTWG&#10;DD6URjydmC51TSPjKYB6k+fzJDLkfS9t/2VBxLLELHD7Sl7VuILoNMIiQWB51DENiMUOXMoshbVW&#10;cMQJAttijeAoDXxP3rBaPR8XZVXfRHlqiIOJWQLLEmL8/n1VYy64tb1FTKDKk3j6Lk4SORD6E10n&#10;pXHPgfzp/1TMHr/YuivJjCWU1vE9TDTkUL9ZwmscpgWEUWVz+b6tn0jFXD+Yh2GU1XLHuw8Xc3vD&#10;q0UzA/mQBhhpXEPlkzidmL4l/jWnFxGfvs2mRv1YQPwZrIUpZlelppFEsC04wBL4uOZxcvg+zCbJ&#10;sGKxYc0WiaPbfPqIra6K8F2M6b3nVf2Bl1B4gnfBCOAtn+54iTcnf2ZAWECY2MNaDpjjYa5GuXnl&#10;dvMKz8JFDtsS1qVpNIPrWtoaMe8s//2uzmex3Lr1ZNQcAe0GXZfHuAVt1WGc7GLcqB/+yKHlK+zv&#10;QTvEsmsaAGpmU2UabAsAdxQIW8PSwvdIhGe5gLcEgdhbIVJ1Qr/b9cPtg1Rrwmzx5rXQj0eA8Bly&#10;j1c7j4Nm13HQ7jh05jveb4Bbs9/U297v60z5gFZhWju8cgDEdTzbwbKx18ylAcGx3I3WplEYEgqH&#10;L3zBAWtW1SWP54v6Os8yGLa8JE/ZttVGC63u2qzq07OyWHUZ8wyuRVq3NJoq8yaOIEw9khu7JS4L&#10;DH9NW0H12Am2sXPYHzaogVN0W3vfgkY4QteG3xWoIb4PHxz0sxOHHRaVYEvu0r/yaeOfMK12Yjgt&#10;IhfpOOG2m9PCu7U+Ve7S1kuOMkeD80GAJSIejTGyrfMARYEXC9HLlhnaRhQNaOB5l0ZU69oGWDyd&#10;0uyJuxEaaGFBz4OFHcAPPQkLitjbZ5dDxRBxnxdv/ZgR956s0j4P3UgmAx95yY7Rc1yokXCjDLG2&#10;3ZqkM6PtLUu28n2NW2zSvi/vRbuh3ZCO/gTpqKc3/ew85WDEI0E3MUFE4Di+SkUDYjlIS5tg+wLK&#10;cTsfyJZzUu0f0/QjHdbFu84uuk8jW/akUh61VQJOqAMfcCANP0QqbiXep1EuMrg6BwceeH2kiw3t&#10;ogYN6aYGDf2iBs+Dggn0KHD7ooB6LtVEApbjqYTaY4zB8F3M2LUEsMDGZj4t9lCxQ5v5tCR81WxW&#10;McW+fPpwBOLu5PF93qvnXjZYRBlRDZCWlRICFdUZtg6rKJih0wzbPgfu+kxh2vYZSif9MN3DsMlq&#10;x4CCBgV6btk+mR/cqpcxH1VFZT20NCHziAs0XNiqDfnNUG47oVq/h9oiegqdncx4bqoIIz5hTxJc&#10;geUQJut2cGtDljOUlJsOm8u0TYgGEE0wwHqUlDfRbjPXI204uXYIvufbKCcIwstGYcnpSef2CAlk&#10;eWEICZqQQF/hYRoq/9jAcBMLe8LD7wcLvghLBiw0WNCXdZiG+D4WC00hGdUd19GEiKA/kGpLi+D5&#10;rt8zROxhEWQJe0BBgwJ9+YNpGN5jUbBpEfa01xEmAiSJBRT7nG/XfNTAtDcWbNGi0LafqUHDhKnB&#10;s2DCiJ7tZz34UEH5UAhZtlqC/d8tjbmEocVEYSEISNCTEDvfLjirTrpTu0GwvufeiEb0XLjTyYRO&#10;bESzEBt2M6GhEe2I1tkv1oimmsZF1DPfbKYmetabrVlvefux/eegfDyh20LPqYsSeNf/0wDtRUrN&#10;ieV5hCoOadWKTl0PzerKVFBUSNDvjWiNj9dt6cwL3EDFEMQWTmS7G+2bdKVjxrr0qsO1HlYcipgo&#10;cLA60SPgUPQzd7oIqA/VwdtEBHWAYR06OJ9FByfVM7Ss80XDadixKfF8S2Y6fNwm5Ao20C942AMN&#10;d33B4zoiFvp5PlkQTLeIIL9i6y/dw1t2qP09wDHKHN+sEEt94SFsrPqMaK8NbnFELVt8KvCVbdBP&#10;0Wq0BaO1J5Pgkp+YyVKs+hxOfMO2OZZ3rT/au/oMAAD//wMAUEsDBBQABgAIAAAAIQCKJQCa3QAA&#10;AAUBAAAPAAAAZHJzL2Rvd25yZXYueG1sTI9Ba8JAEIXvhf6HZQq91d1UFBuzEZG2JylUC8XbmB2T&#10;YHY2ZNck/vtue7GXgcd7vPdNthptI3rqfO1YQzJRIIgLZ2ouNXzt354WIHxANtg4Jg1X8rDK7+8y&#10;TI0b+JP6XShFLGGfooYqhDaV0hcVWfQT1xJH7+Q6iyHKrpSmwyGW20Y+KzWXFmuOCxW2tKmoOO8u&#10;VsP7gMN6mrz22/Npcz3sZx/f24S0fnwY10sQgcZwC8MvfkSHPDId3YWNF42G+Ej4u9GbzV+mII4a&#10;FipRIPNM/qfPfwAAAP//AwBQSwECLQAUAAYACAAAACEAtoM4kv4AAADhAQAAEwAAAAAAAAAAAAAA&#10;AAAAAAAAW0NvbnRlbnRfVHlwZXNdLnhtbFBLAQItABQABgAIAAAAIQA4/SH/1gAAAJQBAAALAAAA&#10;AAAAAAAAAAAAAC8BAABfcmVscy8ucmVsc1BLAQItABQABgAIAAAAIQCN2IbxJAcAAPw3AAAOAAAA&#10;AAAAAAAAAAAAAC4CAABkcnMvZTJvRG9jLnhtbFBLAQItABQABgAIAAAAIQCKJQCa3QAAAAUBAAAP&#10;AAAAAAAAAAAAAAAAAH4JAABkcnMvZG93bnJldi54bWxQSwUGAAAAAAQABADzAAAAiAoAAAAA&#10;">
                <v:rect id="Google Shape;38;p1" o:spid="_x0000_s1326" style="position:absolute;left:19907;top:39624;width:15993;height:2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2syzwgAAANwAAAAPAAAAZHJzL2Rvd25yZXYueG1sRI9Ba8JA&#10;FITvBf/D8oTe6sa0hBJdRQoBjxpbcn1kn9lg9m3Y3Wr8965Q6HGYmW+Y9Xayg7iSD71jBctFBoK4&#10;dbrnTsH3qXr7BBEissbBMSm4U4DtZvayxlK7Gx/pWsdOJAiHEhWYGMdSytAashgWbiRO3tl5izFJ&#10;30nt8ZbgdpB5lhXSYs9pweBIX4baS/1rFfgPs3OHhqpT9f7THPP83tRFr9TrfNqtQESa4n/4r73X&#10;Coq8gOeZdATk5gEAAP//AwBQSwECLQAUAAYACAAAACEA2+H2y+4AAACFAQAAEwAAAAAAAAAAAAAA&#10;AAAAAAAAW0NvbnRlbnRfVHlwZXNdLnhtbFBLAQItABQABgAIAAAAIQBa9CxbvwAAABUBAAALAAAA&#10;AAAAAAAAAAAAAB8BAABfcmVscy8ucmVsc1BLAQItABQABgAIAAAAIQDo2syzwgAAANwAAAAPAAAA&#10;AAAAAAAAAAAAAAcCAABkcnMvZG93bnJldi54bWxQSwUGAAAAAAMAAwC3AAAA9gIAAAAA&#10;" fillcolor="#d8eeff [3202]" strokecolor="#ff9d00 [3209]" strokeweight="1.25pt">
                  <v:stroke startarrowwidth="narrow" startarrowlength="short" endarrowwidth="narrow" endarrowlength="short"/>
                  <v:textbox inset="2.53958mm,1.2694mm,2.53958mm,1.2694mm"/>
                </v:rect>
                <v:shape id="_x0000_s1327" type="#_x0000_t202" style="position:absolute;width:22943;height:308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pgL9xQAAANwAAAAPAAAAZHJzL2Rvd25yZXYueG1sRI9BawIx&#10;FITvhf6H8ITeamILi12NIqUFoSCu20OPz81zN7h52W6ibv+9EYQeh5n5hpkvB9eKM/XBetYwGSsQ&#10;xJU3lmsN3+Xn8xREiMgGW8+k4Y8CLBePD3PMjb9wQeddrEWCcMhRQxNjl0sZqoYchrHviJN38L3D&#10;mGRfS9PjJcFdK1+UyqRDy2mhwY7eG6qOu5PTsPrh4sP+bvbb4lDYsnxT/JUdtX4aDasZiEhD/A/f&#10;22ujIVOvcDuTjoBcXAEAAP//AwBQSwECLQAUAAYACAAAACEA2+H2y+4AAACFAQAAEwAAAAAAAAAA&#10;AAAAAAAAAAAAW0NvbnRlbnRfVHlwZXNdLnhtbFBLAQItABQABgAIAAAAIQBa9CxbvwAAABUBAAAL&#10;AAAAAAAAAAAAAAAAAB8BAABfcmVscy8ucmVsc1BLAQItABQABgAIAAAAIQBRpgL9xQAAANwAAAAP&#10;AAAAAAAAAAAAAAAAAAcCAABkcnMvZG93bnJldi54bWxQSwUGAAAAAAMAAwC3AAAA+QIAAAAA&#10;" filled="f" stroked="f">
                  <v:textbox inset="0,0,0,0">
                    <w:txbxContent>
                      <w:p w14:paraId="3B81BEFF" w14:textId="77777777" w:rsidR="001060F6" w:rsidRPr="0061708E" w:rsidRDefault="001060F6" w:rsidP="001060F6">
                        <w:pPr>
                          <w:spacing w:before="0" w:after="0" w:line="240" w:lineRule="auto"/>
                          <w:rPr>
                            <w:rFonts w:ascii="Arial Nova Light" w:eastAsia="HELVETICA NEUE LIGHT" w:hAnsi="Arial Nova Light" w:cs="HELVETICA NEUE LIGHT"/>
                            <w:b/>
                            <w:bCs/>
                            <w:color w:val="auto"/>
                            <w:szCs w:val="20"/>
                            <w:lang w:val="en-US"/>
                          </w:rPr>
                        </w:pPr>
                        <w:r w:rsidRPr="0061708E">
                          <w:rPr>
                            <w:rFonts w:ascii="Arial Nova Light" w:eastAsia="HELVETICA NEUE LIGHT" w:hAnsi="Arial Nova Light" w:cs="HELVETICA NEUE LIGHT"/>
                            <w:b/>
                            <w:bCs/>
                            <w:color w:val="auto"/>
                            <w:szCs w:val="20"/>
                            <w:lang w:val="en-US"/>
                          </w:rPr>
                          <w:t>Income your household receives</w:t>
                        </w:r>
                      </w:p>
                    </w:txbxContent>
                  </v:textbox>
                </v:shape>
                <v:shapetype id="_x0000_t32" coordsize="21600,21600" o:spt="32" o:oned="t" path="m,l21600,21600e" filled="f">
                  <v:path arrowok="t" fillok="f" o:connecttype="none"/>
                  <o:lock v:ext="edit" shapetype="t"/>
                </v:shapetype>
                <v:shape id="Google Shape;27;p1" o:spid="_x0000_s1328" type="#_x0000_t32" style="position:absolute;left:16573;top:46291;width:287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h0MVwwAAANwAAAAPAAAAZHJzL2Rvd25yZXYueG1sRI9PawIx&#10;FMTvBb9DeIVeimbXwyKrUaQg9FAL/muvr5vXzeLmZUmirt/eCILHYeY3w8wWvW3FmXxoHCvIRxkI&#10;4srphmsF+91qOAERIrLG1jEpuFKAxXzwMsNSuwtv6LyNtUglHEpUYGLsSilDZchiGLmOOHn/zluM&#10;Sfpaao+XVG5bOc6yQlpsOC0Y7OjDUHXcnqyCIvurD5PCjL/ff3wrf3Ptu6+1Um+v/XIKIlIfn+EH&#10;/anvXA73M+kIyPkNAAD//wMAUEsBAi0AFAAGAAgAAAAhANvh9svuAAAAhQEAABMAAAAAAAAAAAAA&#10;AAAAAAAAAFtDb250ZW50X1R5cGVzXS54bWxQSwECLQAUAAYACAAAACEAWvQsW78AAAAVAQAACwAA&#10;AAAAAAAAAAAAAAAfAQAAX3JlbHMvLnJlbHNQSwECLQAUAAYACAAAACEAx4dDFcMAAADcAAAADwAA&#10;AAAAAAAAAAAAAAAHAgAAZHJzL2Rvd25yZXYueG1sUEsFBgAAAAADAAMAtwAAAPcCAAAAAA==&#10;" strokecolor="#ff9d00 [3209]" strokeweight="1.25pt">
                  <v:stroke startarrowwidth="narrow" startarrowlength="short" endarrow="block" joinstyle="miter" endcap="square"/>
                </v:shape>
                <v:rect id="Google Shape;29;p1" o:spid="_x0000_s1329" style="position:absolute;top:9906;width:15996;height:1886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32DIxgAAANwAAAAPAAAAZHJzL2Rvd25yZXYueG1sRI9Pa8JA&#10;FMTvgt9heUIvUnf1EDR1FRFKk0v/RKHXR/aZhGbfptlVk2/fLRR6HGbmN8x2P9hW3Kj3jWMNy4UC&#10;QVw603Cl4Xx6flyD8AHZYOuYNIzkYb+bTraYGnfnD7oVoRIRwj5FDXUIXSqlL2uy6BeuI47exfUW&#10;Q5R9JU2P9wi3rVwplUiLDceFGjs61lR+FVer4fKdZxt13Szzl7Es3t/m8/ZzeNX6YTYcnkAEGsJ/&#10;+K+dGQ2JWsHvmXgE5O4HAAD//wMAUEsBAi0AFAAGAAgAAAAhANvh9svuAAAAhQEAABMAAAAAAAAA&#10;AAAAAAAAAAAAAFtDb250ZW50X1R5cGVzXS54bWxQSwECLQAUAAYACAAAACEAWvQsW78AAAAVAQAA&#10;CwAAAAAAAAAAAAAAAAAfAQAAX3JlbHMvLnJlbHNQSwECLQAUAAYACAAAACEAVd9gyMYAAADcAAAA&#10;DwAAAAAAAAAAAAAAAAAHAgAAZHJzL2Rvd25yZXYueG1sUEsFBgAAAAADAAMAtwAAAPoCAAAAAA==&#10;" fillcolor="#4f9afc [1941]" stroked="f">
                  <v:textbox inset="2.53958mm,1.2694mm,2.53958mm,1.2694mm"/>
                </v:rect>
                <v:rect id="Google Shape;30;p1" o:spid="_x0000_s1330" style="position:absolute;top:28860;width:15996;height:1293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h4CyxgAAANwAAAAPAAAAZHJzL2Rvd25yZXYueG1sRI9Ba8JA&#10;FITvBf/D8oTe6sZSpI1uRKQWDz2oVcHbI/tMgtm3cXcT03/fFQoeh5n5hpnNe1OLjpyvLCsYjxIQ&#10;xLnVFRcK9j+rl3cQPiBrrC2Tgl/yMM8GTzNMtb3xlrpdKESEsE9RQRlCk0rp85IM+pFtiKN3ts5g&#10;iNIVUju8Rbip5WuSTKTBiuNCiQ0tS8ovu9Yo0N9t8Xlx6+t1czp8tCt93H6djFLPw34xBRGoD4/w&#10;f3utFUySN7ifiUdAZn8AAAD//wMAUEsBAi0AFAAGAAgAAAAhANvh9svuAAAAhQEAABMAAAAAAAAA&#10;AAAAAAAAAAAAAFtDb250ZW50X1R5cGVzXS54bWxQSwECLQAUAAYACAAAACEAWvQsW78AAAAVAQAA&#10;CwAAAAAAAAAAAAAAAAAfAQAAX3JlbHMvLnJlbHNQSwECLQAUAAYACAAAACEAJYeAssYAAADcAAAA&#10;DwAAAAAAAAAAAAAAAAAHAgAAZHJzL2Rvd25yZXYueG1sUEsFBgAAAAADAAMAtwAAAPoCAAAAAA==&#10;" fillcolor="#035dd3 [3208]" stroked="f">
                  <v:textbox inset="2.53958mm,1.2694mm,2.53958mm,1.2694mm"/>
                </v:rect>
                <v:rect id="Google Shape;32;p1" o:spid="_x0000_s1331" style="position:absolute;top:39528;width:15996;height:2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vQ6kwwAAANwAAAAPAAAAZHJzL2Rvd25yZXYueG1sRI9Ba8JA&#10;FITvBf/D8oTe6qZpDSV1FRECPWq05PrIvmZDs2/D7qrx33eFgsdhZr5hVpvJDuJCPvSOFbwuMhDE&#10;rdM9dwpOx+rlA0SIyBoHx6TgRgE269nTCkvtrnygSx07kSAcSlRgYhxLKUNryGJYuJE4eT/OW4xJ&#10;+k5qj9cEt4PMs6yQFntOCwZH2hlqf+uzVeDfzdbtG6qO1dt3c8jzW1MXvVLP82n7CSLSFB/h//aX&#10;VlBkS7ifSUdArv8AAAD//wMAUEsBAi0AFAAGAAgAAAAhANvh9svuAAAAhQEAABMAAAAAAAAAAAAA&#10;AAAAAAAAAFtDb250ZW50X1R5cGVzXS54bWxQSwECLQAUAAYACAAAACEAWvQsW78AAAAVAQAACwAA&#10;AAAAAAAAAAAAAAAfAQAAX3JlbHMvLnJlbHNQSwECLQAUAAYACAAAACEAU70OpMMAAADcAAAADwAA&#10;AAAAAAAAAAAAAAAHAgAAZHJzL2Rvd25yZXYueG1sUEsFBgAAAAADAAMAtwAAAPcCAAAAAA==&#10;" fillcolor="#d8eeff [3202]" strokecolor="#ff9d00 [3209]" strokeweight="1.25pt">
                  <v:stroke startarrowwidth="narrow" startarrowlength="short" endarrowwidth="narrow" endarrowlength="short"/>
                  <v:textbox inset="2.53958mm,1.2694mm,2.53958mm,1.2694mm"/>
                </v:rect>
                <v:rect id="Google Shape;33;p1" o:spid="_x0000_s1332" style="position:absolute;top:24098;width:15995;height:47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R0ZPxgAAANwAAAAPAAAAZHJzL2Rvd25yZXYueG1sRI/NasMw&#10;EITvhbyD2EBujZwc7OJGCU3AtKQQHDcPsLW2tqm1Mpb8k7evCoUeh5n5htkdZtOKkXrXWFawWUcg&#10;iEurG64U3D6yxycQziNrbC2Tgjs5OOwXDztMtZ34SmPhKxEg7FJUUHvfpVK6siaDbm074uB92d6g&#10;D7KvpO5xCnDTym0UxdJgw2Ghxo5ONZXfxWAUZHnSXq7NzRyL4TU55/nn+/2SKLVazi/PIDzN/j/8&#10;137TCuIoht8z4QjI/Q8AAAD//wMAUEsBAi0AFAAGAAgAAAAhANvh9svuAAAAhQEAABMAAAAAAAAA&#10;AAAAAAAAAAAAAFtDb250ZW50X1R5cGVzXS54bWxQSwECLQAUAAYACAAAACEAWvQsW78AAAAVAQAA&#10;CwAAAAAAAAAAAAAAAAAfAQAAX3JlbHMvLnJlbHNQSwECLQAUAAYACAAAACEAtUdGT8YAAADcAAAA&#10;DwAAAAAAAAAAAAAAAAAHAgAAZHJzL2Rvd25yZXYueG1sUEsFBgAAAAADAAMAtwAAAPoCAAAAAA==&#10;" fillcolor="#4f9afc [1941]" strokecolor="#ff9d00 [3209]" strokeweight="1.25pt">
                  <v:stroke startarrowwidth="narrow" startarrowlength="short" endarrowwidth="narrow" endarrowlength="short"/>
                  <v:textbox inset="2.53958mm,1.2694mm,2.53958mm,1.2694mm"/>
                </v:rect>
                <v:rect id="Google Shape;34;p1" o:spid="_x0000_s1333" style="position:absolute;top:41719;width:15955;height:91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n8oYxgAAANwAAAAPAAAAZHJzL2Rvd25yZXYueG1sRI9Ba8JA&#10;FITvQv/D8gq96aYWtEQ3oUhbelGiLYK3Z/aZRLNvY3Y18d93C0KPw8x8w8zT3tTiSq2rLCt4HkUg&#10;iHOrKy4U/Hx/DF9BOI+ssbZMCm7kIE0eBnOMte14TdeNL0SAsItRQel9E0vp8pIMupFtiIN3sK1B&#10;H2RbSN1iF+CmluMomkiDFYeFEhtalJSfNhej4D3LdufP8bE5WN7uz/uXbNmtCqWeHvu3GQhPvf8P&#10;39tfWsEkmsLfmXAEZPILAAD//wMAUEsBAi0AFAAGAAgAAAAhANvh9svuAAAAhQEAABMAAAAAAAAA&#10;AAAAAAAAAAAAAFtDb250ZW50X1R5cGVzXS54bWxQSwECLQAUAAYACAAAACEAWvQsW78AAAAVAQAA&#10;CwAAAAAAAAAAAAAAAAAfAQAAX3JlbHMvLnJlbHNQSwECLQAUAAYACAAAACEACp/KGMYAAADcAAAA&#10;DwAAAAAAAAAAAAAAAAAHAgAAZHJzL2Rvd25yZXYueG1sUEsFBgAAAAADAAMAtwAAAPoCAAAAAA==&#10;" fillcolor="#f9f9f1 [3214]" strokecolor="#ff9d00 [3209]" strokeweight="1.25pt">
                  <v:stroke startarrowwidth="narrow" startarrowlength="short" endarrowwidth="narrow" endarrowlength="short"/>
                  <v:textbox inset="2.53958mm,1.2694mm,2.53958mm,1.2694mm"/>
                </v:rect>
                <v:shape id="Google Shape;35;p1" o:spid="_x0000_s1334" type="#_x0000_t202" style="position:absolute;top:9906;width:15972;height:1255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cC1fwAAAANwAAAAPAAAAZHJzL2Rvd25yZXYueG1sRE/LisIw&#10;FN0P+A/hCu7GVAWVahQRfKEiVXF9aa5tsbkpTdSOXz9ZDMzycN7TeWNK8aLaFZYV9LoRCOLU6oIz&#10;BdfL6nsMwnlkjaVlUvBDDuaz1tcUY23fnNDr7DMRQtjFqCD3voqldGlOBl3XVsSBu9vaoA+wzqSu&#10;8R3CTSn7UTSUBgsODTlWtMwpfZyfRgHtRvvjZrA6+Ntnj9mHktNgnSjVaTeLCQhPjf8X/7m3WsEw&#10;CmvDmXAE5OwXAAD//wMAUEsBAi0AFAAGAAgAAAAhANvh9svuAAAAhQEAABMAAAAAAAAAAAAAAAAA&#10;AAAAAFtDb250ZW50X1R5cGVzXS54bWxQSwECLQAUAAYACAAAACEAWvQsW78AAAAVAQAACwAAAAAA&#10;AAAAAAAAAAAfAQAAX3JlbHMvLnJlbHNQSwECLQAUAAYACAAAACEACXAtX8AAAADcAAAADwAAAAAA&#10;AAAAAAAAAAAHAgAAZHJzL2Rvd25yZXYueG1sUEsFBgAAAAADAAMAtwAAAPQCAAAAAA==&#10;" filled="f" stroked="f">
                  <v:textbox inset="2mm,2mm,2mm,2mm">
                    <w:txbxContent>
                      <w:p w14:paraId="52D19347" w14:textId="77777777" w:rsidR="001060F6" w:rsidRPr="004F2D06" w:rsidRDefault="001060F6" w:rsidP="001060F6">
                        <w:pPr>
                          <w:spacing w:line="288" w:lineRule="auto"/>
                          <w:rPr>
                            <w:rFonts w:ascii="Arial Nova Light" w:eastAsia="HELVETICA NEUE LIGHT" w:hAnsi="Arial Nova Light" w:cs="HELVETICA NEUE LIGHT"/>
                            <w:color w:val="auto"/>
                            <w:sz w:val="16"/>
                            <w:szCs w:val="16"/>
                            <w:lang w:val="en-US"/>
                          </w:rPr>
                        </w:pPr>
                        <w:r w:rsidRPr="004F2D06">
                          <w:rPr>
                            <w:rFonts w:ascii="Arial Nova Light" w:eastAsia="HELVETICA NEUE LIGHT" w:hAnsi="Arial Nova Light" w:cs="HELVETICA NEUE LIGHT"/>
                            <w:color w:val="auto"/>
                            <w:sz w:val="16"/>
                            <w:szCs w:val="16"/>
                            <w:lang w:val="en-US"/>
                          </w:rPr>
                          <w:t>Any income received by household members 18 years and over, like:</w:t>
                        </w:r>
                        <w:r w:rsidRPr="004F2D06">
                          <w:rPr>
                            <w:rFonts w:ascii="Arial Nova Light" w:eastAsia="HELVETICA NEUE LIGHT" w:hAnsi="Arial Nova Light" w:cs="HELVETICA NEUE LIGHT"/>
                            <w:color w:val="auto"/>
                            <w:sz w:val="16"/>
                            <w:szCs w:val="16"/>
                            <w:lang w:val="en-US"/>
                          </w:rPr>
                          <w:br/>
                          <w:t>- Wages</w:t>
                        </w:r>
                        <w:r w:rsidRPr="004F2D06">
                          <w:rPr>
                            <w:rFonts w:ascii="Arial Nova Light" w:eastAsia="HELVETICA NEUE LIGHT" w:hAnsi="Arial Nova Light" w:cs="HELVETICA NEUE LIGHT"/>
                            <w:color w:val="auto"/>
                            <w:sz w:val="16"/>
                            <w:szCs w:val="16"/>
                            <w:lang w:val="en-US"/>
                          </w:rPr>
                          <w:br/>
                          <w:t>- Primary Centrelink payments</w:t>
                        </w:r>
                        <w:r w:rsidRPr="004F2D06">
                          <w:rPr>
                            <w:rFonts w:ascii="Arial Nova Light" w:eastAsia="HELVETICA NEUE LIGHT" w:hAnsi="Arial Nova Light" w:cs="HELVETICA NEUE LIGHT"/>
                            <w:color w:val="auto"/>
                            <w:sz w:val="16"/>
                            <w:szCs w:val="16"/>
                            <w:lang w:val="en-US"/>
                          </w:rPr>
                          <w:br/>
                          <w:t xml:space="preserve">- Investment earnings </w:t>
                        </w:r>
                      </w:p>
                    </w:txbxContent>
                  </v:textbox>
                </v:shape>
                <v:shape id="Google Shape;36;p1" o:spid="_x0000_s1335" type="#_x0000_t202" style="position:absolute;top:2762;width:15905;height:744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uUQwwAAANwAAAAPAAAAZHJzL2Rvd25yZXYueG1sRI9Ba8JA&#10;FITvBf/D8gRvdVdB0egqQSl48NJUPD+zzyQm+zZktzH++26h0OMwM98w2/1gG9FT5yvHGmZTBYI4&#10;d6biQsPl6+N9BcIHZIONY9LwIg/73ehti4lxT/6kPguFiBD2CWooQ2gTKX1ekkU/dS1x9O6usxii&#10;7AppOnxGuG3kXKmltFhxXCixpUNJeZ19Ww11vVpcrv2Ns8cxU7Q4pmffplpPxkO6ARFoCP/hv/bJ&#10;aFiqNfyeiUdA7n4AAAD//wMAUEsBAi0AFAAGAAgAAAAhANvh9svuAAAAhQEAABMAAAAAAAAAAAAA&#10;AAAAAAAAAFtDb250ZW50X1R5cGVzXS54bWxQSwECLQAUAAYACAAAACEAWvQsW78AAAAVAQAACwAA&#10;AAAAAAAAAAAAAAAfAQAAX3JlbHMvLnJlbHNQSwECLQAUAAYACAAAACEA/07lEMMAAADcAAAADwAA&#10;AAAAAAAAAAAAAAAHAgAAZHJzL2Rvd25yZXYueG1sUEsFBgAAAAADAAMAtwAAAPcCAAAAAA==&#10;" fillcolor="#ffebcc [665]" strokecolor="#ffebcc [665]">
                  <v:textbox inset="2mm,2mm,2mm,2mm">
                    <w:txbxContent>
                      <w:p w14:paraId="6014C111" w14:textId="4151A249" w:rsidR="001060F6" w:rsidRPr="001D66A2" w:rsidRDefault="001060F6" w:rsidP="001060F6">
                        <w:pPr>
                          <w:spacing w:before="0" w:after="0" w:line="240"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 xml:space="preserve">Benefits we </w:t>
                        </w:r>
                        <w:r w:rsidR="00E968F2" w:rsidRPr="001D66A2">
                          <w:rPr>
                            <w:rFonts w:ascii="Arial Nova Light" w:eastAsia="HELVETICA NEUE LIGHT" w:hAnsi="Arial Nova Light" w:cs="HELVETICA NEUE LIGHT"/>
                            <w:color w:val="auto"/>
                            <w:sz w:val="16"/>
                            <w:szCs w:val="16"/>
                            <w:lang w:val="en-US"/>
                          </w:rPr>
                          <w:t>do not</w:t>
                        </w:r>
                        <w:r w:rsidRPr="001D66A2">
                          <w:rPr>
                            <w:rFonts w:ascii="Arial Nova Light" w:eastAsia="HELVETICA NEUE LIGHT" w:hAnsi="Arial Nova Light" w:cs="HELVETICA NEUE LIGHT"/>
                            <w:color w:val="auto"/>
                            <w:sz w:val="16"/>
                            <w:szCs w:val="16"/>
                            <w:lang w:val="en-US"/>
                          </w:rPr>
                          <w:t xml:space="preserve"> count as income </w:t>
                        </w:r>
                      </w:p>
                      <w:p w14:paraId="173FA556" w14:textId="77777777" w:rsidR="001060F6" w:rsidRPr="001D66A2" w:rsidRDefault="001060F6" w:rsidP="001060F6">
                        <w:pPr>
                          <w:spacing w:before="0" w:after="0" w:line="240"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 xml:space="preserve">(non-assessable incomes like Education Allowance or </w:t>
                        </w:r>
                        <w:r>
                          <w:rPr>
                            <w:rFonts w:ascii="Arial Nova Light" w:eastAsia="HELVETICA NEUE LIGHT" w:hAnsi="Arial Nova Light" w:cs="HELVETICA NEUE LIGHT"/>
                            <w:sz w:val="16"/>
                            <w:szCs w:val="16"/>
                          </w:rPr>
                          <w:t>Large Family Supplement</w:t>
                        </w:r>
                        <w:r w:rsidRPr="001D66A2">
                          <w:rPr>
                            <w:rFonts w:ascii="Arial Nova Light" w:eastAsia="HELVETICA NEUE LIGHT" w:hAnsi="Arial Nova Light" w:cs="HELVETICA NEUE LIGHT"/>
                            <w:color w:val="auto"/>
                            <w:sz w:val="16"/>
                            <w:szCs w:val="16"/>
                            <w:lang w:val="en-US"/>
                          </w:rPr>
                          <w:t>)</w:t>
                        </w:r>
                      </w:p>
                    </w:txbxContent>
                  </v:textbox>
                </v:shape>
                <v:shape id="Google Shape;37;p1" o:spid="_x0000_s1336" type="#_x0000_t202" style="position:absolute;top:41719;width:15968;height:384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37eEwQAAANwAAAAPAAAAZHJzL2Rvd25yZXYueG1sRE/LisIw&#10;FN0L/kO4gjubOoIj1SjDgC8ckarM+tLcacs0N6WJWv16sxBcHs57tmhNJa7UuNKygmEUgyDOrC45&#10;V3A+LQcTEM4ja6wsk4I7OVjMu50ZJtreOKXr0ecihLBLUEHhfZ1I6bKCDLrI1sSB+7ONQR9gk0vd&#10;4C2Em0p+xPFYGiw5NBRY03dB2f/xYhTQ9nO3X4+WP/73scP8QelhtEqV6vfarykIT61/i1/ujVYw&#10;Hob54Uw4AnL+BAAA//8DAFBLAQItABQABgAIAAAAIQDb4fbL7gAAAIUBAAATAAAAAAAAAAAAAAAA&#10;AAAAAABbQ29udGVudF9UeXBlc10ueG1sUEsBAi0AFAAGAAgAAAAhAFr0LFu/AAAAFQEAAAsAAAAA&#10;AAAAAAAAAAAAHwEAAF9yZWxzLy5yZWxzUEsBAi0AFAAGAAgAAAAhAHLft4TBAAAA3AAAAA8AAAAA&#10;AAAAAAAAAAAABwIAAGRycy9kb3ducmV2LnhtbFBLBQYAAAAAAwADALcAAAD1AgAAAAA=&#10;" filled="f" stroked="f">
                  <v:textbox inset="2mm,2mm,2mm,2mm">
                    <w:txbxContent>
                      <w:p w14:paraId="1861D0F1" w14:textId="77777777" w:rsidR="001060F6" w:rsidRPr="001D66A2" w:rsidRDefault="001060F6" w:rsidP="001060F6">
                        <w:pPr>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Commonwealth Rent Assistance</w:t>
                        </w:r>
                      </w:p>
                    </w:txbxContent>
                  </v:textbox>
                </v:shape>
                <v:rect id="Google Shape;39;p1" o:spid="_x0000_s1337" style="position:absolute;left:19907;top:34861;width:15996;height:471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0jmxAAAANwAAAAPAAAAZHJzL2Rvd25yZXYueG1sRI/RisIw&#10;FETfF/yHcAXf1rQ+2KUaRQVRXJBa/YBrc22LzU1pota/3yws7OMwM2eY+bI3jXhS52rLCuJxBIK4&#10;sLrmUsHlvP38AuE8ssbGMil4k4PlYvAxx1TbF5/omftSBAi7FBVU3replK6oyKAb25Y4eDfbGfRB&#10;dqXUHb4C3DRyEkVTabDmsFBhS5uKinv+MAq2WdIcT/XFrPPHLjlk2fX7fUyUGg371QyEp97/h//a&#10;e61gGsfweyYcAbn4AQAA//8DAFBLAQItABQABgAIAAAAIQDb4fbL7gAAAIUBAAATAAAAAAAAAAAA&#10;AAAAAAAAAABbQ29udGVudF9UeXBlc10ueG1sUEsBAi0AFAAGAAgAAAAhAFr0LFu/AAAAFQEAAAsA&#10;AAAAAAAAAAAAAAAAHwEAAF9yZWxzLy5yZWxzUEsBAi0AFAAGAAgAAAAhAL93SObEAAAA3AAAAA8A&#10;AAAAAAAAAAAAAAAABwIAAGRycy9kb3ducmV2LnhtbFBLBQYAAAAAAwADALcAAAD4AgAAAAA=&#10;" fillcolor="#4f9afc [1941]" strokecolor="#ff9d00 [3209]" strokeweight="1.25pt">
                  <v:stroke startarrowwidth="narrow" startarrowlength="short" endarrowwidth="narrow" endarrowlength="short"/>
                  <v:textbox inset="2.53958mm,1.2694mm,2.53958mm,1.2694mm"/>
                </v:rect>
                <v:rect id="Google Shape;40;p1" o:spid="_x0000_s1338" style="position:absolute;left:19907;top:41814;width:15996;height:905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Mf9dxgAAANwAAAAPAAAAZHJzL2Rvd25yZXYueG1sRI9Ba8JA&#10;FITvhf6H5RW81Y0RRKIbEWlLL5ZoS8HbS/aZRLNvY3Y16b/vFoQeh5n5hlmuBtOIG3WutqxgMo5A&#10;EBdW11wq+Pp8fZ6DcB5ZY2OZFPyQg1X6+LDERNued3Tb+1IECLsEFVTet4mUrqjIoBvbljh4R9sZ&#10;9EF2pdQd9gFuGhlH0UwarDksVNjSpqLivL8aBS9Zdri8xaf2aPk7v+TTbNt/lEqNnob1AoSnwf+H&#10;7+13rWA2ieHvTDgCMv0FAAD//wMAUEsBAi0AFAAGAAgAAAAhANvh9svuAAAAhQEAABMAAAAAAAAA&#10;AAAAAAAAAAAAAFtDb250ZW50X1R5cGVzXS54bWxQSwECLQAUAAYACAAAACEAWvQsW78AAAAVAQAA&#10;CwAAAAAAAAAAAAAAAAAfAQAAX3JlbHMvLnJlbHNQSwECLQAUAAYACAAAACEAnzH/XcYAAADcAAAA&#10;DwAAAAAAAAAAAAAAAAAHAgAAZHJzL2Rvd25yZXYueG1sUEsFBgAAAAADAAMAtwAAAPoCAAAAAA==&#10;" fillcolor="#f9f9f1 [3214]" strokecolor="#ff9d00 [3209]" strokeweight="1.25pt">
                  <v:stroke startarrowwidth="narrow" startarrowlength="short" endarrowwidth="narrow" endarrowlength="short"/>
                  <v:textbox inset="2.53958mm,1.2694mm,2.53958mm,1.2694mm"/>
                </v:rect>
                <v:shape id="Google Shape;41;p1" o:spid="_x0000_s1339" type="#_x0000_t202" style="position:absolute;left:19907;top:34671;width:15878;height:39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DSnzxQAAANwAAAAPAAAAZHJzL2Rvd25yZXYueG1sRI9Ba8JA&#10;FITvBf/D8gRvdaMBLdFViqC2qJSk4vmRfSah2bchu2rqr+8KQo/DzHzDzJedqcWVWldZVjAaRiCI&#10;c6srLhQcv9evbyCcR9ZYWyYFv+Rguei9zDHR9sYpXTNfiABhl6CC0vsmkdLlJRl0Q9sQB+9sW4M+&#10;yLaQusVbgJtajqNoIg1WHBZKbGhVUv6TXYwC+pzuDtt4vfen+w6LO6Vf8SZVatDv3mcgPHX+P/xs&#10;f2gFk1EMjzPhCMjFHwAAAP//AwBQSwECLQAUAAYACAAAACEA2+H2y+4AAACFAQAAEwAAAAAAAAAA&#10;AAAAAAAAAAAAW0NvbnRlbnRfVHlwZXNdLnhtbFBLAQItABQABgAIAAAAIQBa9CxbvwAAABUBAAAL&#10;AAAAAAAAAAAAAAAAAB8BAABfcmVscy8ucmVsc1BLAQItABQABgAIAAAAIQCCDSnzxQAAANwAAAAP&#10;AAAAAAAAAAAAAAAAAAcCAABkcnMvZG93bnJldi54bWxQSwUGAAAAAAMAAwC3AAAA+QIAAAAA&#10;" filled="f" stroked="f">
                  <v:textbox inset="2mm,2mm,2mm,2mm">
                    <w:txbxContent>
                      <w:p w14:paraId="47290FD6" w14:textId="77777777" w:rsidR="001060F6" w:rsidRDefault="001060F6" w:rsidP="001060F6">
                        <w:pPr>
                          <w:spacing w:before="0" w:after="0" w:line="240" w:lineRule="auto"/>
                          <w:rPr>
                            <w:rFonts w:ascii="Arial Nova Light" w:eastAsia="HELVETICA NEUE LIGHT" w:hAnsi="Arial Nova Light" w:cs="HELVETICA NEUE LIGHT"/>
                            <w:color w:val="auto"/>
                            <w:sz w:val="16"/>
                            <w:szCs w:val="16"/>
                            <w:lang w:val="en-US"/>
                          </w:rPr>
                        </w:pPr>
                        <w:r w:rsidRPr="00774231">
                          <w:rPr>
                            <w:rFonts w:ascii="Arial Nova Light" w:eastAsia="HELVETICA NEUE LIGHT" w:hAnsi="Arial Nova Light" w:cs="HELVETICA NEUE LIGHT"/>
                            <w:color w:val="auto"/>
                            <w:sz w:val="16"/>
                            <w:szCs w:val="16"/>
                            <w:highlight w:val="yellow"/>
                            <w:lang w:val="en-US"/>
                          </w:rPr>
                          <w:t>25%</w:t>
                        </w:r>
                        <w:r w:rsidRPr="001D66A2">
                          <w:rPr>
                            <w:rFonts w:ascii="Arial Nova Light" w:eastAsia="HELVETICA NEUE LIGHT" w:hAnsi="Arial Nova Light" w:cs="HELVETICA NEUE LIGHT"/>
                            <w:color w:val="auto"/>
                            <w:sz w:val="16"/>
                            <w:szCs w:val="16"/>
                            <w:lang w:val="en-US"/>
                          </w:rPr>
                          <w:t xml:space="preserve"> of assessable income</w:t>
                        </w:r>
                      </w:p>
                      <w:p w14:paraId="0D514CE7" w14:textId="77777777" w:rsidR="001060F6" w:rsidRPr="001D66A2" w:rsidRDefault="001060F6" w:rsidP="001060F6">
                        <w:pPr>
                          <w:spacing w:before="0" w:after="0" w:line="240" w:lineRule="auto"/>
                          <w:rPr>
                            <w:rFonts w:ascii="Arial Nova Light" w:eastAsia="HELVETICA NEUE LIGHT" w:hAnsi="Arial Nova Light" w:cs="HELVETICA NEUE LIGHT"/>
                            <w:color w:val="auto"/>
                            <w:sz w:val="16"/>
                            <w:szCs w:val="16"/>
                            <w:lang w:val="en-US"/>
                          </w:rPr>
                        </w:pPr>
                        <w:r>
                          <w:rPr>
                            <w:rFonts w:ascii="Arial Nova Light" w:eastAsia="HELVETICA NEUE LIGHT" w:hAnsi="Arial Nova Light" w:cs="HELVETICA NEUE LIGHT"/>
                            <w:color w:val="auto"/>
                            <w:sz w:val="16"/>
                            <w:szCs w:val="16"/>
                            <w:lang w:val="en-US"/>
                          </w:rPr>
                          <w:t>$XXX</w:t>
                        </w:r>
                      </w:p>
                    </w:txbxContent>
                  </v:textbox>
                </v:shape>
                <v:shape id="Google Shape;42;p1" o:spid="_x0000_s1340" type="#_x0000_t202" style="position:absolute;left:19907;top:41719;width:15878;height:39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5LGHxQAAANwAAAAPAAAAZHJzL2Rvd25yZXYueG1sRI9Ba8JA&#10;FITvBf/D8gRvukktKtGNSEHbYotExfMj+0yC2bchu9XUX98tCD0OM/MNs1h2phZXal1lWUE8ikAQ&#10;51ZXXCg4HtbDGQjnkTXWlknBDzlYpr2nBSba3jij694XIkDYJaig9L5JpHR5SQbdyDbEwTvb1qAP&#10;si2kbvEW4KaWz1E0kQYrDgslNvRaUn7ZfxsF9DHdfr2N15/+dN9icadsN95kSg363WoOwlPn/8OP&#10;9rtWMIlf4O9MOAIy/QUAAP//AwBQSwECLQAUAAYACAAAACEA2+H2y+4AAACFAQAAEwAAAAAAAAAA&#10;AAAAAAAAAAAAW0NvbnRlbnRfVHlwZXNdLnhtbFBLAQItABQABgAIAAAAIQBa9CxbvwAAABUBAAAL&#10;AAAAAAAAAAAAAAAAAB8BAABfcmVscy8ucmVsc1BLAQItABQABgAIAAAAIQAN5LGHxQAAANwAAAAP&#10;AAAAAAAAAAAAAAAAAAcCAABkcnMvZG93bnJldi54bWxQSwUGAAAAAAMAAwC3AAAA+QIAAAAA&#10;" filled="f" stroked="f">
                  <v:textbox inset="2mm,2mm,2mm,2mm">
                    <w:txbxContent>
                      <w:p w14:paraId="2ECD32AB" w14:textId="77777777" w:rsidR="001060F6" w:rsidRDefault="001060F6" w:rsidP="001060F6">
                        <w:pPr>
                          <w:spacing w:before="0" w:after="0" w:line="240" w:lineRule="auto"/>
                          <w:rPr>
                            <w:rFonts w:ascii="Arial Nova Light" w:eastAsia="HELVETICA NEUE LIGHT" w:hAnsi="Arial Nova Light" w:cs="HELVETICA NEUE LIGHT"/>
                            <w:color w:val="auto"/>
                            <w:sz w:val="16"/>
                            <w:szCs w:val="16"/>
                            <w:lang w:val="en-US"/>
                          </w:rPr>
                        </w:pPr>
                        <w:r w:rsidRPr="00FD64D2">
                          <w:rPr>
                            <w:rFonts w:ascii="Arial Nova Light" w:eastAsia="HELVETICA NEUE LIGHT" w:hAnsi="Arial Nova Light" w:cs="HELVETICA NEUE LIGHT"/>
                            <w:color w:val="auto"/>
                            <w:sz w:val="16"/>
                            <w:szCs w:val="16"/>
                            <w:lang w:val="en-US"/>
                          </w:rPr>
                          <w:t>100% of rent assistance</w:t>
                        </w:r>
                      </w:p>
                      <w:p w14:paraId="111D8CAA" w14:textId="77777777" w:rsidR="001060F6" w:rsidRPr="00FD64D2" w:rsidRDefault="001060F6" w:rsidP="001060F6">
                        <w:pPr>
                          <w:spacing w:before="0" w:after="0" w:line="240" w:lineRule="auto"/>
                          <w:rPr>
                            <w:rFonts w:ascii="Arial Nova Light" w:eastAsia="HELVETICA NEUE LIGHT" w:hAnsi="Arial Nova Light" w:cs="HELVETICA NEUE LIGHT"/>
                            <w:color w:val="auto"/>
                            <w:sz w:val="16"/>
                            <w:szCs w:val="16"/>
                            <w:lang w:val="en-US"/>
                          </w:rPr>
                        </w:pPr>
                        <w:r>
                          <w:rPr>
                            <w:rFonts w:ascii="Arial Nova Light" w:eastAsia="HELVETICA NEUE LIGHT" w:hAnsi="Arial Nova Light" w:cs="HELVETICA NEUE LIGHT"/>
                            <w:color w:val="auto"/>
                            <w:sz w:val="16"/>
                            <w:szCs w:val="16"/>
                            <w:lang w:val="en-US"/>
                          </w:rPr>
                          <w:t>$XXX</w:t>
                        </w:r>
                      </w:p>
                    </w:txbxContent>
                  </v:textbox>
                </v:shape>
                <v:shape id="Google Shape;43;p1" o:spid="_x0000_s1341" type="#_x0000_t202" style="position:absolute;top:28765;width:15972;height:378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qBQcxQAAANwAAAAPAAAAZHJzL2Rvd25yZXYueG1sRI9Ba8JA&#10;FITvBf/D8gRvukmlKtGNSEHbYotExfMj+0yC2bchu9XUX98tCD0OM/MNs1h2phZXal1lWUE8ikAQ&#10;51ZXXCg4HtbDGQjnkTXWlknBDzlYpr2nBSba3jij694XIkDYJaig9L5JpHR5SQbdyDbEwTvb1qAP&#10;si2kbvEW4KaWz1E0kQYrDgslNvRaUn7ZfxsF9DHdfr2N15/+dN9icadsN95kSg363WoOwlPn/8OP&#10;9rtWMIlf4O9MOAIy/QUAAP//AwBQSwECLQAUAAYACAAAACEA2+H2y+4AAACFAQAAEwAAAAAAAAAA&#10;AAAAAAAAAAAAW0NvbnRlbnRfVHlwZXNdLnhtbFBLAQItABQABgAIAAAAIQBa9CxbvwAAABUBAAAL&#10;AAAAAAAAAAAAAAAAAB8BAABfcmVscy8ucmVsc1BLAQItABQABgAIAAAAIQBiqBQcxQAAANwAAAAP&#10;AAAAAAAAAAAAAAAAAAcCAABkcnMvZG93bnJldi54bWxQSwUGAAAAAAMAAwC3AAAA+QIAAAAA&#10;" filled="f" stroked="f">
                  <v:textbox inset="2mm,2mm,2mm,2mm">
                    <w:txbxContent>
                      <w:p w14:paraId="5698BB52" w14:textId="77777777" w:rsidR="001060F6" w:rsidRPr="001D66A2" w:rsidRDefault="001060F6" w:rsidP="001060F6">
                        <w:pPr>
                          <w:spacing w:line="288"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Family Tax Benefit</w:t>
                        </w:r>
                      </w:p>
                    </w:txbxContent>
                  </v:textbox>
                </v:shape>
                <v:shape id="Google Shape;44;p1" o:spid="_x0000_s1342" type="#_x0000_t202" style="position:absolute;left:19907;top:39624;width:15145;height:23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jwlWxQAAANwAAAAPAAAAZHJzL2Rvd25yZXYueG1sRI9Pa8JA&#10;FMTvBb/D8oTe6sYWg0TXEPwDtZ7UFjw+sq/Z0OzbNLs16bfvFgSPw8z8hlnmg23ElTpfO1YwnSQg&#10;iEuna64UvJ93T3MQPiBrbByTgl/ykK9GD0vMtOv5SNdTqESEsM9QgQmhzaT0pSGLfuJa4uh9us5i&#10;iLKrpO6wj3DbyOckSaXFmuOCwZbWhsqv049V8PFSNP1mtp1/701iLvXhzeGQKvU4HooFiEBDuIdv&#10;7VetIJ2m8H8mHgG5+gMAAP//AwBQSwECLQAUAAYACAAAACEA2+H2y+4AAACFAQAAEwAAAAAAAAAA&#10;AAAAAAAAAAAAW0NvbnRlbnRfVHlwZXNdLnhtbFBLAQItABQABgAIAAAAIQBa9CxbvwAAABUBAAAL&#10;AAAAAAAAAAAAAAAAAB8BAABfcmVscy8ucmVsc1BLAQItABQABgAIAAAAIQB5jwlWxQAAANwAAAAP&#10;AAAAAAAAAAAAAAAAAAcCAABkcnMvZG93bnJldi54bWxQSwUGAAAAAAMAAwC3AAAA+QIAAAAA&#10;" filled="f" stroked="f">
                  <v:textbox inset="2mm,1mm,1mm,1mm">
                    <w:txbxContent>
                      <w:p w14:paraId="775DAF06" w14:textId="77777777" w:rsidR="001060F6" w:rsidRPr="00FD64D2" w:rsidRDefault="001060F6" w:rsidP="001060F6">
                        <w:pPr>
                          <w:spacing w:before="0" w:after="0" w:line="240" w:lineRule="auto"/>
                          <w:rPr>
                            <w:rFonts w:ascii="Arial Nova Light" w:eastAsia="HELVETICA NEUE LIGHT" w:hAnsi="Arial Nova Light" w:cs="HELVETICA NEUE LIGHT"/>
                            <w:color w:val="auto"/>
                            <w:sz w:val="16"/>
                            <w:szCs w:val="16"/>
                            <w:lang w:val="en-US"/>
                          </w:rPr>
                        </w:pPr>
                        <w:r w:rsidRPr="00FD64D2">
                          <w:rPr>
                            <w:rFonts w:ascii="Arial Nova Light" w:eastAsia="HELVETICA NEUE LIGHT" w:hAnsi="Arial Nova Light" w:cs="HELVETICA NEUE LIGHT"/>
                            <w:color w:val="auto"/>
                            <w:sz w:val="16"/>
                            <w:szCs w:val="16"/>
                            <w:lang w:val="en-US"/>
                          </w:rPr>
                          <w:t>15% of Family Tax Benefit</w:t>
                        </w:r>
                        <w:r>
                          <w:rPr>
                            <w:rFonts w:ascii="Arial Nova Light" w:eastAsia="HELVETICA NEUE LIGHT" w:hAnsi="Arial Nova Light" w:cs="HELVETICA NEUE LIGHT"/>
                            <w:color w:val="auto"/>
                            <w:sz w:val="16"/>
                            <w:szCs w:val="16"/>
                            <w:lang w:val="en-US"/>
                          </w:rPr>
                          <w:t xml:space="preserve"> $XXX</w:t>
                        </w:r>
                      </w:p>
                    </w:txbxContent>
                  </v:textbox>
                </v:shape>
                <v:shape id="Google Shape;45;p1" o:spid="_x0000_s1343" type="#_x0000_t202" style="position:absolute;left:20002;top:31718;width:16150;height:29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RJIjxQAAANwAAAAPAAAAZHJzL2Rvd25yZXYueG1sRI9Ba8JA&#10;FITvBf/D8gRvdWMPsUZXEWlBEEpjPHh8Zp/JYvZtml01/fduoeBxmJlvmMWqt424UeeNYwWTcQKC&#10;uHTacKXgUHy+voPwAVlj45gU/JKH1XLwssBMuzvndNuHSkQI+wwV1CG0mZS+rMmiH7uWOHpn11kM&#10;UXaV1B3eI9w28i1JUmnRcFyosaVNTeVlf7UK1kfOP8zP1+k7P+emKGYJ79KLUqNhv56DCNSHZ/i/&#10;vdUK0skU/s7EIyCXDwAAAP//AwBQSwECLQAUAAYACAAAACEA2+H2y+4AAACFAQAAEwAAAAAAAAAA&#10;AAAAAAAAAAAAW0NvbnRlbnRfVHlwZXNdLnhtbFBLAQItABQABgAIAAAAIQBa9CxbvwAAABUBAAAL&#10;AAAAAAAAAAAAAAAAAB8BAABfcmVscy8ucmVsc1BLAQItABQABgAIAAAAIQCrRJIjxQAAANwAAAAP&#10;AAAAAAAAAAAAAAAAAAcCAABkcnMvZG93bnJldi54bWxQSwUGAAAAAAMAAwC3AAAA+QIAAAAA&#10;" filled="f" stroked="f">
                  <v:textbox inset="0,0,0,0">
                    <w:txbxContent>
                      <w:p w14:paraId="702AB7A8" w14:textId="77777777" w:rsidR="001060F6" w:rsidRPr="0061708E" w:rsidRDefault="001060F6" w:rsidP="001060F6">
                        <w:pPr>
                          <w:rPr>
                            <w:rFonts w:ascii="Arial Nova Light" w:eastAsia="Arial" w:hAnsi="Arial Nova Light" w:cs="Arial"/>
                            <w:b/>
                            <w:bCs/>
                            <w:color w:val="auto"/>
                            <w:szCs w:val="20"/>
                            <w:lang w:val="en-US"/>
                          </w:rPr>
                        </w:pPr>
                        <w:r w:rsidRPr="0061708E">
                          <w:rPr>
                            <w:rFonts w:ascii="Arial Nova Light" w:eastAsia="Arial" w:hAnsi="Arial Nova Light" w:cs="Arial"/>
                            <w:b/>
                            <w:bCs/>
                            <w:color w:val="auto"/>
                            <w:szCs w:val="20"/>
                            <w:lang w:val="en-US"/>
                          </w:rPr>
                          <w:t>Amount you pay in rent</w:t>
                        </w:r>
                      </w:p>
                    </w:txbxContent>
                  </v:textbox>
                </v:shape>
                <v:shape id="Google Shape;50;p1" o:spid="_x0000_s1344" type="#_x0000_t32" style="position:absolute;left:16573;top:40671;width:287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ZHxVwQAAANwAAAAPAAAAZHJzL2Rvd25yZXYueG1sRE9LawIx&#10;EL4X+h/CFHopml0Pi6xGkUKhh1qofV3HzbhZ3EyWJOr6751DoceP771cj75XZ4qpC2ygnBagiJtg&#10;O24NfH2+TOagUka22AcmA1dKsF7d3y2xtuHCH3Te5VZJCKcaDbich1rr1DjymKZhIBbuEKLHLDC2&#10;2ka8SLjv9awoKu2xY2lwONCzo+a4O3kDVbFvv+eVm70//cRe/5Y2Dm9bYx4fxs0CVKYx/4v/3K9W&#10;fKWslTNyBPTqBgAA//8DAFBLAQItABQABgAIAAAAIQDb4fbL7gAAAIUBAAATAAAAAAAAAAAAAAAA&#10;AAAAAABbQ29udGVudF9UeXBlc10ueG1sUEsBAi0AFAAGAAgAAAAhAFr0LFu/AAAAFQEAAAsAAAAA&#10;AAAAAAAAAAAAHwEAAF9yZWxzLy5yZWxzUEsBAi0AFAAGAAgAAAAhANNkfFXBAAAA3AAAAA8AAAAA&#10;AAAAAAAAAAAABwIAAGRycy9kb3ducmV2LnhtbFBLBQYAAAAAAwADALcAAAD1AgAAAAA=&#10;" strokecolor="#ff9d00 [3209]" strokeweight="1.25pt">
                  <v:stroke startarrowwidth="narrow" startarrowlength="short" endarrow="block" joinstyle="miter" endcap="square"/>
                </v:shape>
                <v:group id="Google Shape;46;p1" o:spid="_x0000_s1345" style="position:absolute;left:16478;top:26098;width:2960;height:10771" coordorigin="26721,32125" coordsize="4796,131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jWh5xgAAANwAAAAPAAAAZHJzL2Rvd25yZXYueG1sRI9Pa8JA&#10;FMTvhX6H5RV6M5u0KDVmFZG29BAEtSDeHtlnEsy+Ddlt/nx7t1DocZiZ3zDZZjSN6KlztWUFSRSD&#10;IC6srrlU8H36mL2BcB5ZY2OZFEzkYLN+fMgw1XbgA/VHX4oAYZeigsr7NpXSFRUZdJFtiYN3tZ1B&#10;H2RXSt3hEOCmkS9xvJAGaw4LFba0q6i4HX+Mgs8Bh+1r8t7nt+tuupzm+3OekFLPT+N2BcLT6P/D&#10;f+0vrWCRLOH3TDgCcn0HAAD//wMAUEsBAi0AFAAGAAgAAAAhANvh9svuAAAAhQEAABMAAAAAAAAA&#10;AAAAAAAAAAAAAFtDb250ZW50X1R5cGVzXS54bWxQSwECLQAUAAYACAAAACEAWvQsW78AAAAVAQAA&#10;CwAAAAAAAAAAAAAAAAAfAQAAX3JlbHMvLnJlbHNQSwECLQAUAAYACAAAACEAn41oecYAAADcAAAA&#10;DwAAAAAAAAAAAAAAAAAHAgAAZHJzL2Rvd25yZXYueG1sUEsFBgAAAAADAAMAtwAAAPoCAAAAAA==&#10;">
                  <v:shape id="Google Shape;47;p1" o:spid="_x0000_s1346" type="#_x0000_t32" style="position:absolute;left:28689;top:45270;width:282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frruwQAAANwAAAAPAAAAZHJzL2Rvd25yZXYueG1sRE9NS8NA&#10;EL0X/A/LCF5Ku0kOoaTdBhEEDypYW72O2TEbzM6G3bWN/945CB4f73vXzn5UZ4ppCGygXBegiLtg&#10;B+4NHF/vVxtQKSNbHAOTgR9K0O6vFjtsbLjwC50PuVcSwqlBAy7nqdE6dY48pnWYiIX7DNFjFhh7&#10;bSNeJNyPuiqKWnscWBocTnTnqPs6fHsDdfHRnza1q56Xb3HU76WN0+OTMTfX8+0WVKY5/4v/3A9W&#10;fJXMlzNyBPT+FwAA//8DAFBLAQItABQABgAIAAAAIQDb4fbL7gAAAIUBAAATAAAAAAAAAAAAAAAA&#10;AAAAAABbQ29udGVudF9UeXBlc10ueG1sUEsBAi0AFAAGAAgAAAAhAFr0LFu/AAAAFQEAAAsAAAAA&#10;AAAAAAAAAAAAHwEAAF9yZWxzLy5yZWxzUEsBAi0AFAAGAAgAAAAhAON+uu7BAAAA3AAAAA8AAAAA&#10;AAAAAAAAAAAABwIAAGRycy9kb3ducmV2LnhtbFBLBQYAAAAAAwADALcAAAD1AgAAAAA=&#10;" strokecolor="#ff9d00 [3209]" strokeweight="1.25pt">
                    <v:stroke startarrowwidth="narrow" startarrowlength="short" endarrow="block" joinstyle="miter" endcap="square"/>
                  </v:shape>
                  <v:shape id="Google Shape;48;p1" o:spid="_x0000_s1347" type="#_x0000_t32" style="position:absolute;left:28689;top:32178;width:0;height:13092;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TtzWwgAAANwAAAAPAAAAZHJzL2Rvd25yZXYueG1sRI9Pi8Iw&#10;FMTvC36H8ARva2qFslSj+B8PHlxX8Pponm2xeSlNrPXbG0HY4zAzv2Gm885UoqXGlZYVjIYRCOLM&#10;6pJzBee/7fcPCOeRNVaWScGTHMxnva8ppto++Jfak89FgLBLUUHhfZ1K6bKCDLqhrYmDd7WNQR9k&#10;k0vd4CPATSXjKEqkwZLDQoE1rQrKbqe7UbB2S9/Gu8OmvlA15sQeW7k+KjXod4sJCE+d/w9/2nut&#10;IIlH8D4TjoCcvQAAAP//AwBQSwECLQAUAAYACAAAACEA2+H2y+4AAACFAQAAEwAAAAAAAAAAAAAA&#10;AAAAAAAAW0NvbnRlbnRfVHlwZXNdLnhtbFBLAQItABQABgAIAAAAIQBa9CxbvwAAABUBAAALAAAA&#10;AAAAAAAAAAAAAB8BAABfcmVscy8ucmVsc1BLAQItABQABgAIAAAAIQD9TtzWwgAAANwAAAAPAAAA&#10;AAAAAAAAAAAAAAcCAABkcnMvZG93bnJldi54bWxQSwUGAAAAAAMAAwC3AAAA9gIAAAAA&#10;" strokecolor="#ff9d00 [3209]" strokeweight=".45833mm">
                    <v:stroke startarrowwidth="narrow" startarrowlength="short" endarrowwidth="narrow" endarrowlength="short" joinstyle="miter"/>
                  </v:shape>
                  <v:shape id="Google Shape;49;p1" o:spid="_x0000_s1348" type="#_x0000_t32" style="position:absolute;left:26721;top:32125;width:2037;height:0;rotation:18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k+FxQAAANwAAAAPAAAAZHJzL2Rvd25yZXYueG1sRI/RasJA&#10;FETfhf7Dcgu+6aYRRFJXKYWCVqGa9gMu2WuSJns3ZLfZ6Nd3CwUfh5k5w6y3o2nFQL2rLSt4micg&#10;iAuray4VfH2+zVYgnEfW2FomBVdysN08TNaYaRv4TEPuSxEh7DJUUHnfZVK6oiKDbm474uhdbG/Q&#10;R9mXUvcYIty0Mk2SpTRYc1yosKPXioom/zEKPi7H4oDNIiTfTXg/3YZhH2qp1PRxfHkG4Wn09/B/&#10;e6cVLNMU/s7EIyA3vwAAAP//AwBQSwECLQAUAAYACAAAACEA2+H2y+4AAACFAQAAEwAAAAAAAAAA&#10;AAAAAAAAAAAAW0NvbnRlbnRfVHlwZXNdLnhtbFBLAQItABQABgAIAAAAIQBa9CxbvwAAABUBAAAL&#10;AAAAAAAAAAAAAAAAAB8BAABfcmVscy8ucmVsc1BLAQItABQABgAIAAAAIQC/Ok+FxQAAANwAAAAP&#10;AAAAAAAAAAAAAAAAAAcCAABkcnMvZG93bnJldi54bWxQSwUGAAAAAAMAAwC3AAAA+QIAAAAA&#10;" strokecolor="#ff9d00 [3209]" strokeweight="1.25pt">
                    <v:stroke startarrowwidth="narrow" startarrowlength="short" endarrowwidth="narrow" endarrowlength="short" joinstyle="miter"/>
                  </v:shape>
                </v:group>
              </v:group>
            </w:pict>
          </mc:Fallback>
        </mc:AlternateContent>
      </w:r>
    </w:p>
    <w:p w14:paraId="61CF78E1" w14:textId="77777777" w:rsidR="00D73E8A" w:rsidRPr="00D73E8A" w:rsidRDefault="00D73E8A" w:rsidP="00D73E8A"/>
    <w:p w14:paraId="6441C23D" w14:textId="77777777" w:rsidR="00D73E8A" w:rsidRPr="00D73E8A" w:rsidRDefault="00D73E8A" w:rsidP="00D73E8A"/>
    <w:p w14:paraId="388ADECF" w14:textId="77777777" w:rsidR="00D73E8A" w:rsidRPr="00D73E8A" w:rsidRDefault="00D73E8A" w:rsidP="00D73E8A"/>
    <w:p w14:paraId="09D2E4A3" w14:textId="77777777" w:rsidR="00D73E8A" w:rsidRPr="00D73E8A" w:rsidRDefault="00D73E8A" w:rsidP="00D73E8A"/>
    <w:p w14:paraId="7EDA0124" w14:textId="77777777" w:rsidR="00D73E8A" w:rsidRPr="00D73E8A" w:rsidRDefault="00D73E8A" w:rsidP="00D73E8A"/>
    <w:p w14:paraId="31BE597F" w14:textId="77777777" w:rsidR="005A2811" w:rsidRDefault="005A2811" w:rsidP="00864386">
      <w:pPr>
        <w:pStyle w:val="Heading3"/>
      </w:pPr>
    </w:p>
    <w:p w14:paraId="08DEC14D" w14:textId="77777777" w:rsidR="00C34BBF" w:rsidRDefault="00C34BBF" w:rsidP="00C34BBF">
      <w:pPr>
        <w:pStyle w:val="BodyText"/>
      </w:pPr>
    </w:p>
    <w:p w14:paraId="7545EBFE" w14:textId="77777777" w:rsidR="00C34BBF" w:rsidRDefault="00C34BBF" w:rsidP="00C34BBF">
      <w:pPr>
        <w:pStyle w:val="BodyText"/>
      </w:pPr>
    </w:p>
    <w:p w14:paraId="1509742E" w14:textId="77777777" w:rsidR="00C34BBF" w:rsidRPr="00C34BBF" w:rsidRDefault="00C34BBF" w:rsidP="00C34BBF">
      <w:pPr>
        <w:pStyle w:val="BodyText"/>
      </w:pPr>
    </w:p>
    <w:p w14:paraId="2C731339" w14:textId="77777777" w:rsidR="005A2811" w:rsidRDefault="005A2811" w:rsidP="00864386">
      <w:pPr>
        <w:pStyle w:val="Heading3"/>
      </w:pPr>
    </w:p>
    <w:p w14:paraId="25FAD8B9" w14:textId="77777777" w:rsidR="005A2811" w:rsidRDefault="005A2811" w:rsidP="00864386">
      <w:pPr>
        <w:pStyle w:val="Heading3"/>
      </w:pPr>
    </w:p>
    <w:p w14:paraId="29B920A7" w14:textId="77777777" w:rsidR="005A2811" w:rsidRDefault="005A2811" w:rsidP="00864386">
      <w:pPr>
        <w:pStyle w:val="Heading3"/>
      </w:pPr>
    </w:p>
    <w:p w14:paraId="66170D28" w14:textId="77777777" w:rsidR="005A2811" w:rsidRDefault="005A2811" w:rsidP="00864386">
      <w:pPr>
        <w:pStyle w:val="Heading3"/>
      </w:pPr>
    </w:p>
    <w:p w14:paraId="5ADDCD36" w14:textId="77777777" w:rsidR="00D30D70" w:rsidRDefault="00D30D70">
      <w:pPr>
        <w:spacing w:line="254" w:lineRule="auto"/>
        <w:rPr>
          <w:rFonts w:eastAsiaTheme="majorEastAsia" w:cstheme="majorBidi"/>
          <w:bCs/>
          <w:color w:val="FF6F00"/>
          <w:sz w:val="36"/>
        </w:rPr>
      </w:pPr>
      <w:r>
        <w:br w:type="page"/>
      </w:r>
    </w:p>
    <w:p w14:paraId="6C34802F" w14:textId="11F764AC" w:rsidR="00733B8A" w:rsidRDefault="00733B8A" w:rsidP="00864386">
      <w:pPr>
        <w:pStyle w:val="Heading3"/>
      </w:pPr>
      <w:bookmarkStart w:id="17" w:name="_Toc169882314"/>
      <w:r>
        <w:lastRenderedPageBreak/>
        <w:t xml:space="preserve">Income based rent calculation </w:t>
      </w:r>
      <w:r w:rsidR="0013568C">
        <w:t xml:space="preserve">- </w:t>
      </w:r>
      <w:r>
        <w:t xml:space="preserve">with </w:t>
      </w:r>
      <w:r w:rsidR="0013568C">
        <w:t xml:space="preserve">additional </w:t>
      </w:r>
      <w:r>
        <w:t>property costs</w:t>
      </w:r>
      <w:bookmarkEnd w:id="17"/>
    </w:p>
    <w:p w14:paraId="67E8CB8B" w14:textId="6D0D3102" w:rsidR="00C34BBF" w:rsidRDefault="00C34BBF" w:rsidP="00C34BBF">
      <w:pPr>
        <w:pStyle w:val="BodyText"/>
        <w:rPr>
          <w:b/>
          <w:bCs/>
        </w:rPr>
      </w:pPr>
      <w:r>
        <w:rPr>
          <w:b/>
          <w:bCs/>
        </w:rPr>
        <w:t>Option style 1:</w:t>
      </w:r>
    </w:p>
    <w:p w14:paraId="1AA427AC" w14:textId="575E90B8" w:rsidR="00D30D70" w:rsidRPr="00C34BBF" w:rsidRDefault="00D30D70" w:rsidP="00C34BBF">
      <w:pPr>
        <w:pStyle w:val="BodyText"/>
        <w:rPr>
          <w:b/>
          <w:bCs/>
        </w:rPr>
      </w:pPr>
      <w:r>
        <w:rPr>
          <w:noProof/>
        </w:rPr>
        <mc:AlternateContent>
          <mc:Choice Requires="wpg">
            <w:drawing>
              <wp:anchor distT="0" distB="0" distL="114300" distR="114300" simplePos="0" relativeHeight="251713537" behindDoc="0" locked="0" layoutInCell="1" allowOverlap="1" wp14:anchorId="61E2C500" wp14:editId="21DC0D4F">
                <wp:simplePos x="0" y="0"/>
                <wp:positionH relativeFrom="column">
                  <wp:posOffset>0</wp:posOffset>
                </wp:positionH>
                <wp:positionV relativeFrom="paragraph">
                  <wp:posOffset>19050</wp:posOffset>
                </wp:positionV>
                <wp:extent cx="6157041" cy="2760487"/>
                <wp:effectExtent l="19050" t="19050" r="0" b="20955"/>
                <wp:wrapNone/>
                <wp:docPr id="542" name="Group 542"/>
                <wp:cNvGraphicFramePr/>
                <a:graphic xmlns:a="http://schemas.openxmlformats.org/drawingml/2006/main">
                  <a:graphicData uri="http://schemas.microsoft.com/office/word/2010/wordprocessingGroup">
                    <wpg:wgp>
                      <wpg:cNvGrpSpPr/>
                      <wpg:grpSpPr>
                        <a:xfrm>
                          <a:off x="0" y="0"/>
                          <a:ext cx="6157041" cy="2760487"/>
                          <a:chOff x="0" y="0"/>
                          <a:chExt cx="6157041" cy="2760487"/>
                        </a:xfrm>
                      </wpg:grpSpPr>
                      <wps:wsp>
                        <wps:cNvPr id="439" name="Google Shape;36;p1"/>
                        <wps:cNvSpPr txBox="1"/>
                        <wps:spPr>
                          <a:xfrm>
                            <a:off x="2419318" y="552422"/>
                            <a:ext cx="1101343" cy="1047778"/>
                          </a:xfrm>
                          <a:prstGeom prst="rect">
                            <a:avLst/>
                          </a:prstGeom>
                          <a:noFill/>
                          <a:ln>
                            <a:noFill/>
                          </a:ln>
                        </wps:spPr>
                        <wps:txbx>
                          <w:txbxContent>
                            <w:p w14:paraId="2692BD63" w14:textId="77777777" w:rsidR="00D30D70" w:rsidRPr="00F214AA" w:rsidRDefault="00D30D70" w:rsidP="00D30D70">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Benefits we don’t count as income, like:</w:t>
                              </w:r>
                            </w:p>
                            <w:p w14:paraId="667858E0" w14:textId="77777777" w:rsidR="00D30D70" w:rsidRPr="00F214AA" w:rsidRDefault="00D30D70" w:rsidP="00D30D70">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 xml:space="preserve">- Education Allowance </w:t>
                              </w:r>
                            </w:p>
                            <w:p w14:paraId="31F68861" w14:textId="77777777" w:rsidR="00D30D70" w:rsidRPr="00F214AA" w:rsidRDefault="00D30D70" w:rsidP="00D30D70">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wps:txbx>
                        <wps:bodyPr spcFirstLastPara="1" wrap="square" lIns="72000" tIns="72000" rIns="72000" bIns="72000" anchor="t" anchorCtr="0">
                          <a:noAutofit/>
                        </wps:bodyPr>
                      </wps:wsp>
                      <wps:wsp>
                        <wps:cNvPr id="440" name="Google Shape;35;p1"/>
                        <wps:cNvSpPr txBox="1"/>
                        <wps:spPr>
                          <a:xfrm>
                            <a:off x="123825" y="504825"/>
                            <a:ext cx="1174342" cy="1305916"/>
                          </a:xfrm>
                          <a:prstGeom prst="rect">
                            <a:avLst/>
                          </a:prstGeom>
                          <a:noFill/>
                          <a:ln>
                            <a:noFill/>
                          </a:ln>
                        </wps:spPr>
                        <wps:txbx>
                          <w:txbxContent>
                            <w:p w14:paraId="38FE37D4" w14:textId="77777777" w:rsidR="00D30D70" w:rsidRPr="00F214AA" w:rsidRDefault="00D30D70" w:rsidP="00D30D70">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Any income received by household members 18 years and over, like:</w:t>
                              </w:r>
                              <w:r w:rsidRPr="00F214AA">
                                <w:rPr>
                                  <w:rFonts w:ascii="Arial Nova Light" w:eastAsia="HELVETICA NEUE LIGHT" w:hAnsi="Arial Nova Light" w:cs="HELVETICA NEUE LIGHT"/>
                                  <w:sz w:val="16"/>
                                  <w:szCs w:val="16"/>
                                </w:rPr>
                                <w:br/>
                                <w:t>- Wages</w:t>
                              </w:r>
                              <w:r w:rsidRPr="00F214AA">
                                <w:rPr>
                                  <w:rFonts w:ascii="Arial Nova Light" w:eastAsia="HELVETICA NEUE LIGHT" w:hAnsi="Arial Nova Light" w:cs="HELVETICA NEUE LIGHT"/>
                                  <w:sz w:val="16"/>
                                  <w:szCs w:val="16"/>
                                </w:rPr>
                                <w:br/>
                                <w:t>- Primary Centrelink payments</w:t>
                              </w:r>
                              <w:r w:rsidRPr="00F214AA">
                                <w:rPr>
                                  <w:rFonts w:ascii="Arial Nova Light" w:eastAsia="HELVETICA NEUE LIGHT" w:hAnsi="Arial Nova Light" w:cs="HELVETICA NEUE LIGHT"/>
                                  <w:sz w:val="16"/>
                                  <w:szCs w:val="16"/>
                                </w:rPr>
                                <w:br/>
                                <w:t xml:space="preserve">- Investment earnings </w:t>
                              </w:r>
                            </w:p>
                          </w:txbxContent>
                        </wps:txbx>
                        <wps:bodyPr spcFirstLastPara="1" wrap="square" lIns="72000" tIns="72000" rIns="72000" bIns="72000" anchor="t" anchorCtr="0">
                          <a:noAutofit/>
                        </wps:bodyPr>
                      </wps:wsp>
                      <wps:wsp>
                        <wps:cNvPr id="441" name="Google Shape;43;p1"/>
                        <wps:cNvSpPr txBox="1"/>
                        <wps:spPr>
                          <a:xfrm>
                            <a:off x="1400175" y="542925"/>
                            <a:ext cx="998508" cy="309029"/>
                          </a:xfrm>
                          <a:prstGeom prst="rect">
                            <a:avLst/>
                          </a:prstGeom>
                          <a:noFill/>
                          <a:ln>
                            <a:noFill/>
                          </a:ln>
                        </wps:spPr>
                        <wps:txbx>
                          <w:txbxContent>
                            <w:p w14:paraId="0E67B6A0" w14:textId="77777777" w:rsidR="00D30D70" w:rsidRPr="00F214AA" w:rsidRDefault="00D30D70" w:rsidP="00D30D70">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Family Tax Benefit</w:t>
                              </w:r>
                            </w:p>
                          </w:txbxContent>
                        </wps:txbx>
                        <wps:bodyPr spcFirstLastPara="1" wrap="square" lIns="72000" tIns="72000" rIns="72000" bIns="72000" anchor="t" anchorCtr="0">
                          <a:noAutofit/>
                        </wps:bodyPr>
                      </wps:wsp>
                      <wps:wsp>
                        <wps:cNvPr id="442" name="Google Shape;37;p1"/>
                        <wps:cNvSpPr txBox="1"/>
                        <wps:spPr>
                          <a:xfrm>
                            <a:off x="1295400" y="1247775"/>
                            <a:ext cx="963595" cy="434036"/>
                          </a:xfrm>
                          <a:prstGeom prst="rect">
                            <a:avLst/>
                          </a:prstGeom>
                          <a:noFill/>
                          <a:ln>
                            <a:noFill/>
                          </a:ln>
                        </wps:spPr>
                        <wps:txbx>
                          <w:txbxContent>
                            <w:p w14:paraId="1546B53B" w14:textId="77777777" w:rsidR="00D30D70" w:rsidRPr="00F214AA" w:rsidRDefault="00D30D70" w:rsidP="00D30D70">
                              <w:pP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Commonwealth Rent Assistance</w:t>
                              </w:r>
                            </w:p>
                          </w:txbxContent>
                        </wps:txbx>
                        <wps:bodyPr spcFirstLastPara="1" wrap="square" lIns="72000" tIns="72000" rIns="72000" bIns="72000" anchor="t" anchorCtr="0">
                          <a:noAutofit/>
                        </wps:bodyPr>
                      </wps:wsp>
                      <pic:pic xmlns:pic="http://schemas.openxmlformats.org/drawingml/2006/picture">
                        <pic:nvPicPr>
                          <pic:cNvPr id="443" name="Graphic 443" descr="Stuffed Toy outline"/>
                          <pic:cNvPicPr>
                            <a:picLocks noChangeAspect="1"/>
                          </pic:cNvPicPr>
                        </pic:nvPicPr>
                        <pic: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1390650" y="133350"/>
                            <a:ext cx="447040" cy="443230"/>
                          </a:xfrm>
                          <a:prstGeom prst="rect">
                            <a:avLst/>
                          </a:prstGeom>
                        </pic:spPr>
                      </pic:pic>
                      <pic:pic xmlns:pic="http://schemas.openxmlformats.org/drawingml/2006/picture">
                        <pic:nvPicPr>
                          <pic:cNvPr id="444" name="Graphic 444" descr="Money outline"/>
                          <pic:cNvPicPr>
                            <a:picLocks noChangeAspect="1"/>
                          </pic:cNvPicPr>
                        </pic:nvPicPr>
                        <pic: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247650" y="28575"/>
                            <a:ext cx="405130" cy="537845"/>
                          </a:xfrm>
                          <a:prstGeom prst="rect">
                            <a:avLst/>
                          </a:prstGeom>
                        </pic:spPr>
                      </pic:pic>
                      <pic:pic xmlns:pic="http://schemas.openxmlformats.org/drawingml/2006/picture">
                        <pic:nvPicPr>
                          <pic:cNvPr id="445" name="Graphic 445" descr="Home outline"/>
                          <pic:cNvPicPr>
                            <a:picLocks noChangeAspect="1"/>
                          </pic:cNvPicPr>
                        </pic:nvPicPr>
                        <pic: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1362075" y="800100"/>
                            <a:ext cx="506730" cy="485775"/>
                          </a:xfrm>
                          <a:prstGeom prst="rect">
                            <a:avLst/>
                          </a:prstGeom>
                        </pic:spPr>
                      </pic:pic>
                      <wps:wsp>
                        <wps:cNvPr id="446" name="Text Box 446"/>
                        <wps:cNvSpPr txBox="1"/>
                        <wps:spPr>
                          <a:xfrm>
                            <a:off x="657225" y="133350"/>
                            <a:ext cx="601771" cy="415653"/>
                          </a:xfrm>
                          <a:prstGeom prst="rect">
                            <a:avLst/>
                          </a:prstGeom>
                          <a:noFill/>
                          <a:ln w="6350">
                            <a:noFill/>
                          </a:ln>
                        </wps:spPr>
                        <wps:txbx>
                          <w:txbxContent>
                            <w:p w14:paraId="18D1CDBD" w14:textId="77777777" w:rsidR="00D30D70" w:rsidRPr="00D30D70" w:rsidRDefault="00D30D70" w:rsidP="00D30D70">
                              <w:pPr>
                                <w:rPr>
                                  <w:rFonts w:ascii="Yu Gothic UI Semibold" w:eastAsia="Yu Gothic UI Semibold" w:hAnsi="Yu Gothic UI Semibold"/>
                                  <w:color w:val="92D050"/>
                                  <w:sz w:val="30"/>
                                  <w:szCs w:val="30"/>
                                </w:rPr>
                              </w:pPr>
                              <w:r w:rsidRPr="00D30D70">
                                <w:rPr>
                                  <w:rFonts w:ascii="Yu Gothic UI Semibold" w:eastAsia="Yu Gothic UI Semibold" w:hAnsi="Yu Gothic UI Semibold"/>
                                  <w:color w:val="92D050"/>
                                  <w:sz w:val="30"/>
                                  <w:szCs w:val="30"/>
                                  <w:highlight w:val="yellow"/>
                                </w:rPr>
                                <w:t>25%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47" name="Text Box 447"/>
                        <wps:cNvSpPr txBox="1"/>
                        <wps:spPr>
                          <a:xfrm>
                            <a:off x="1809750" y="152400"/>
                            <a:ext cx="538293" cy="393424"/>
                          </a:xfrm>
                          <a:prstGeom prst="rect">
                            <a:avLst/>
                          </a:prstGeom>
                          <a:noFill/>
                          <a:ln w="6350">
                            <a:noFill/>
                          </a:ln>
                        </wps:spPr>
                        <wps:txbx>
                          <w:txbxContent>
                            <w:p w14:paraId="6803A470" w14:textId="77777777" w:rsidR="00D30D70" w:rsidRPr="00E8118D" w:rsidRDefault="00D30D70" w:rsidP="00D30D70">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12" name="Text Box 512"/>
                        <wps:cNvSpPr txBox="1"/>
                        <wps:spPr>
                          <a:xfrm>
                            <a:off x="1800225" y="838200"/>
                            <a:ext cx="687466" cy="493050"/>
                          </a:xfrm>
                          <a:prstGeom prst="rect">
                            <a:avLst/>
                          </a:prstGeom>
                          <a:noFill/>
                          <a:ln w="6350">
                            <a:noFill/>
                          </a:ln>
                        </wps:spPr>
                        <wps:txbx>
                          <w:txbxContent>
                            <w:p w14:paraId="1797C8E4" w14:textId="77777777" w:rsidR="00D30D70" w:rsidRPr="00427E2B" w:rsidRDefault="00D30D70" w:rsidP="00D30D70">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13" name="Text Box 513"/>
                        <wps:cNvSpPr txBox="1"/>
                        <wps:spPr>
                          <a:xfrm>
                            <a:off x="2876550" y="133350"/>
                            <a:ext cx="533850" cy="433998"/>
                          </a:xfrm>
                          <a:prstGeom prst="rect">
                            <a:avLst/>
                          </a:prstGeom>
                          <a:noFill/>
                          <a:ln w="6350">
                            <a:noFill/>
                          </a:ln>
                        </wps:spPr>
                        <wps:txbx>
                          <w:txbxContent>
                            <w:p w14:paraId="3EB31B51" w14:textId="77777777" w:rsidR="00D30D70" w:rsidRPr="00427E2B" w:rsidRDefault="00D30D70" w:rsidP="00D30D70">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514" name="Graphic 514" descr="Piggy Bank outline"/>
                          <pic:cNvPicPr>
                            <a:picLocks noChangeAspect="1"/>
                          </pic:cNvPicPr>
                        </pic:nvPicPr>
                        <pic: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2390775" y="66675"/>
                            <a:ext cx="476250" cy="506095"/>
                          </a:xfrm>
                          <a:prstGeom prst="rect">
                            <a:avLst/>
                          </a:prstGeom>
                        </pic:spPr>
                      </pic:pic>
                      <wps:wsp>
                        <wps:cNvPr id="515" name="Rectangle: Rounded Corners 515"/>
                        <wps:cNvSpPr/>
                        <wps:spPr>
                          <a:xfrm>
                            <a:off x="4562475" y="676275"/>
                            <a:ext cx="1594566" cy="2084212"/>
                          </a:xfrm>
                          <a:prstGeom prst="roundRect">
                            <a:avLst/>
                          </a:prstGeom>
                          <a:solidFill>
                            <a:schemeClr val="accent1">
                              <a:lumMod val="9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516" name="Arrow: Right 516"/>
                        <wps:cNvSpPr/>
                        <wps:spPr>
                          <a:xfrm>
                            <a:off x="3667125" y="1285875"/>
                            <a:ext cx="719277" cy="530268"/>
                          </a:xfrm>
                          <a:prstGeom prst="rightArrow">
                            <a:avLst/>
                          </a:prstGeom>
                          <a:solidFill>
                            <a:schemeClr val="accent1">
                              <a:lumMod val="9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pic:pic xmlns:pic="http://schemas.openxmlformats.org/drawingml/2006/picture">
                        <pic:nvPicPr>
                          <pic:cNvPr id="517" name="Graphic 517" descr="Stuffed Toy outline"/>
                          <pic:cNvPicPr>
                            <a:picLocks noChangeAspect="1"/>
                          </pic:cNvPicPr>
                        </pic:nvPicPr>
                        <pic:blipFill>
                          <a:blip r:embed="rId20" cstate="print">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5210175" y="1552575"/>
                            <a:ext cx="321945" cy="311150"/>
                          </a:xfrm>
                          <a:prstGeom prst="rect">
                            <a:avLst/>
                          </a:prstGeom>
                        </pic:spPr>
                      </pic:pic>
                      <pic:pic xmlns:pic="http://schemas.openxmlformats.org/drawingml/2006/picture">
                        <pic:nvPicPr>
                          <pic:cNvPr id="518" name="Graphic 518" descr="Home outline"/>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5667375" y="1524000"/>
                            <a:ext cx="352425" cy="340360"/>
                          </a:xfrm>
                          <a:prstGeom prst="rect">
                            <a:avLst/>
                          </a:prstGeom>
                        </pic:spPr>
                      </pic:pic>
                      <pic:pic xmlns:pic="http://schemas.openxmlformats.org/drawingml/2006/picture">
                        <pic:nvPicPr>
                          <pic:cNvPr id="519" name="Graphic 519" descr="Money outline"/>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4714875" y="1533525"/>
                            <a:ext cx="356870" cy="344805"/>
                          </a:xfrm>
                          <a:prstGeom prst="rect">
                            <a:avLst/>
                          </a:prstGeom>
                        </pic:spPr>
                      </pic:pic>
                      <wps:wsp>
                        <wps:cNvPr id="520" name="Text Box 520"/>
                        <wps:cNvSpPr txBox="1"/>
                        <wps:spPr>
                          <a:xfrm>
                            <a:off x="4638675" y="1819275"/>
                            <a:ext cx="451963" cy="252553"/>
                          </a:xfrm>
                          <a:prstGeom prst="rect">
                            <a:avLst/>
                          </a:prstGeom>
                          <a:noFill/>
                          <a:ln w="6350">
                            <a:noFill/>
                          </a:ln>
                        </wps:spPr>
                        <wps:txbx>
                          <w:txbxContent>
                            <w:p w14:paraId="4222EB91" w14:textId="77777777" w:rsidR="00D30D70" w:rsidRPr="00F214AA" w:rsidRDefault="00D30D70" w:rsidP="00D30D70">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21" name="Text Box 521"/>
                        <wps:cNvSpPr txBox="1"/>
                        <wps:spPr>
                          <a:xfrm>
                            <a:off x="4667250" y="704850"/>
                            <a:ext cx="1326055" cy="801083"/>
                          </a:xfrm>
                          <a:prstGeom prst="rect">
                            <a:avLst/>
                          </a:prstGeom>
                          <a:noFill/>
                          <a:ln w="6350">
                            <a:noFill/>
                          </a:ln>
                        </wps:spPr>
                        <wps:txbx>
                          <w:txbxContent>
                            <w:p w14:paraId="22416440" w14:textId="77777777" w:rsidR="00D30D70" w:rsidRPr="00A546DB" w:rsidRDefault="00D30D70" w:rsidP="00D30D70">
                              <w:pPr>
                                <w:spacing w:after="0"/>
                                <w:jc w:val="center"/>
                                <w:rPr>
                                  <w:rFonts w:ascii="Arial Nova Light" w:eastAsia="HELVETICA NEUE LIGHT" w:hAnsi="Arial Nova Light" w:cs="HELVETICA NEUE LIGHT"/>
                                  <w:szCs w:val="20"/>
                                </w:rPr>
                              </w:pPr>
                              <w:r w:rsidRPr="00A546DB">
                                <w:rPr>
                                  <w:rFonts w:ascii="Arial Nova Light" w:eastAsia="HELVETICA NEUE LIGHT" w:hAnsi="Arial Nova Light" w:cs="HELVETICA NEUE LIGHT"/>
                                  <w:szCs w:val="20"/>
                                </w:rPr>
                                <w:t>Total amount of rent you pay is</w:t>
                              </w:r>
                              <w:r w:rsidRPr="00A546DB">
                                <w:rPr>
                                  <w:rFonts w:ascii="Arial Nova Light" w:eastAsia="HELVETICA NEUE LIGHT" w:hAnsi="Arial Nova Light" w:cs="HELVETICA NEUE LIGHT"/>
                                  <w:b/>
                                  <w:bCs/>
                                  <w:szCs w:val="20"/>
                                </w:rPr>
                                <w:t xml:space="preserve"> $XXX</w:t>
                              </w:r>
                              <w:r w:rsidRPr="00A546DB">
                                <w:rPr>
                                  <w:rFonts w:ascii="Arial Nova Light" w:eastAsia="HELVETICA NEUE LIGHT" w:hAnsi="Arial Nova Light" w:cs="HELVETICA NEUE LIGHT"/>
                                  <w:szCs w:val="20"/>
                                </w:rPr>
                                <w:t xml:space="preserve"> </w:t>
                              </w:r>
                            </w:p>
                            <w:p w14:paraId="41AF9E93" w14:textId="77777777" w:rsidR="00D30D70" w:rsidRDefault="00D30D70" w:rsidP="00D30D70">
                              <w:pPr>
                                <w:spacing w:before="0" w:after="0"/>
                                <w:jc w:val="center"/>
                                <w:rPr>
                                  <w:rFonts w:ascii="Arial Nova Light" w:eastAsia="HELVETICA NEUE LIGHT" w:hAnsi="Arial Nova Light" w:cs="HELVETICA NEUE LIGHT"/>
                                  <w:sz w:val="16"/>
                                  <w:szCs w:val="16"/>
                                </w:rPr>
                              </w:pPr>
                            </w:p>
                            <w:p w14:paraId="09635781" w14:textId="77777777" w:rsidR="00D30D70" w:rsidRPr="00F214AA" w:rsidRDefault="00D30D70" w:rsidP="00D30D70">
                              <w:pPr>
                                <w:spacing w:after="12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Which is based on:</w:t>
                              </w:r>
                            </w:p>
                            <w:p w14:paraId="4320AB22" w14:textId="77777777" w:rsidR="00D30D70" w:rsidRPr="00AD3A9A" w:rsidRDefault="00D30D70" w:rsidP="00D30D70">
                              <w:pPr>
                                <w:spacing w:before="120"/>
                                <w:jc w:val="center"/>
                                <w:rPr>
                                  <w:rFonts w:ascii="helev" w:hAnsi="helev" w:cstheme="minorHAnsi"/>
                                  <w:sz w:val="16"/>
                                  <w:szCs w:val="16"/>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22" name="Text Box 522"/>
                        <wps:cNvSpPr txBox="1"/>
                        <wps:spPr>
                          <a:xfrm>
                            <a:off x="4629150" y="171450"/>
                            <a:ext cx="1326055" cy="407121"/>
                          </a:xfrm>
                          <a:prstGeom prst="rect">
                            <a:avLst/>
                          </a:prstGeom>
                          <a:noFill/>
                          <a:ln w="6350">
                            <a:noFill/>
                          </a:ln>
                        </wps:spPr>
                        <wps:txbx>
                          <w:txbxContent>
                            <w:p w14:paraId="00900BD1" w14:textId="77777777" w:rsidR="00D30D70" w:rsidRPr="00F214AA" w:rsidRDefault="00D30D70" w:rsidP="00D30D70">
                              <w:pPr>
                                <w:jc w:val="center"/>
                                <w:rPr>
                                  <w:rFonts w:ascii="Arial Nova Light" w:hAnsi="Arial Nova Light" w:cstheme="minorHAnsi"/>
                                  <w:sz w:val="18"/>
                                  <w:szCs w:val="18"/>
                                </w:rPr>
                              </w:pPr>
                              <w:r>
                                <w:rPr>
                                  <w:rFonts w:ascii="Arial Nova Light" w:eastAsia="HELVETICA NEUE LIGHT" w:hAnsi="Arial Nova Light" w:cs="HELVETICA NEUE LIGHT"/>
                                  <w:sz w:val="16"/>
                                  <w:szCs w:val="16"/>
                                </w:rPr>
                                <w:t>Market-based</w:t>
                              </w:r>
                              <w:r w:rsidRPr="00F214AA">
                                <w:rPr>
                                  <w:rFonts w:ascii="Arial Nova Light" w:eastAsia="HELVETICA NEUE LIGHT" w:hAnsi="Arial Nova Light" w:cs="HELVETICA NEUE LIGHT"/>
                                  <w:sz w:val="16"/>
                                  <w:szCs w:val="16"/>
                                </w:rPr>
                                <w:t xml:space="preserve"> rent for the property is </w:t>
                              </w:r>
                              <w:r w:rsidRPr="00F214AA">
                                <w:rPr>
                                  <w:rFonts w:ascii="Arial Nova Light" w:eastAsia="HELVETICA NEUE LIGHT" w:hAnsi="Arial Nova Light" w:cs="HELVETICA NEUE LIGHT"/>
                                  <w:b/>
                                  <w:bCs/>
                                  <w:sz w:val="16"/>
                                  <w:szCs w:val="16"/>
                                </w:rPr>
                                <w:t>$XXX</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23" name="Plus Sign 523"/>
                        <wps:cNvSpPr/>
                        <wps:spPr>
                          <a:xfrm>
                            <a:off x="5038725" y="1914525"/>
                            <a:ext cx="139652" cy="109144"/>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524" name="Rectangle: Rounded Corners 524"/>
                        <wps:cNvSpPr/>
                        <wps:spPr>
                          <a:xfrm>
                            <a:off x="0" y="0"/>
                            <a:ext cx="3541291" cy="2760294"/>
                          </a:xfrm>
                          <a:prstGeom prst="roundRect">
                            <a:avLst/>
                          </a:prstGeom>
                          <a:noFill/>
                          <a:ln w="28575">
                            <a:solidFill>
                              <a:srgbClr val="92D05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525" name="Rectangle: Rounded Corners 525"/>
                        <wps:cNvSpPr/>
                        <wps:spPr>
                          <a:xfrm>
                            <a:off x="4533900" y="19050"/>
                            <a:ext cx="1609166" cy="2740466"/>
                          </a:xfrm>
                          <a:prstGeom prst="roundRect">
                            <a:avLst/>
                          </a:prstGeom>
                          <a:noFill/>
                          <a:ln w="28575">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526" name="Plus Sign 526"/>
                        <wps:cNvSpPr/>
                        <wps:spPr>
                          <a:xfrm>
                            <a:off x="5543550" y="1905000"/>
                            <a:ext cx="139652" cy="109144"/>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527" name="Text Box 527"/>
                        <wps:cNvSpPr txBox="1"/>
                        <wps:spPr>
                          <a:xfrm>
                            <a:off x="5133975" y="1828800"/>
                            <a:ext cx="451963" cy="252553"/>
                          </a:xfrm>
                          <a:prstGeom prst="rect">
                            <a:avLst/>
                          </a:prstGeom>
                          <a:noFill/>
                          <a:ln w="6350">
                            <a:noFill/>
                          </a:ln>
                        </wps:spPr>
                        <wps:txbx>
                          <w:txbxContent>
                            <w:p w14:paraId="7F692819" w14:textId="77777777" w:rsidR="00D30D70" w:rsidRPr="00F214AA" w:rsidRDefault="00D30D70" w:rsidP="00D30D70">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28" name="Text Box 528"/>
                        <wps:cNvSpPr txBox="1"/>
                        <wps:spPr>
                          <a:xfrm>
                            <a:off x="5619750" y="1828800"/>
                            <a:ext cx="451963" cy="266663"/>
                          </a:xfrm>
                          <a:prstGeom prst="rect">
                            <a:avLst/>
                          </a:prstGeom>
                          <a:noFill/>
                          <a:ln w="6350">
                            <a:noFill/>
                          </a:ln>
                        </wps:spPr>
                        <wps:txbx>
                          <w:txbxContent>
                            <w:p w14:paraId="7113F7FD" w14:textId="77777777" w:rsidR="00D30D70" w:rsidRPr="00F214AA" w:rsidRDefault="00D30D70" w:rsidP="00D30D70">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32" name="Plus Sign 532"/>
                        <wps:cNvSpPr/>
                        <wps:spPr>
                          <a:xfrm>
                            <a:off x="1543050" y="1781175"/>
                            <a:ext cx="371469" cy="399959"/>
                          </a:xfrm>
                          <a:prstGeom prst="mathPlus">
                            <a:avLst/>
                          </a:prstGeom>
                          <a:solidFill>
                            <a:srgbClr val="92D050"/>
                          </a:solidFill>
                          <a:ln>
                            <a:solidFill>
                              <a:schemeClr val="accent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pic:pic xmlns:pic="http://schemas.openxmlformats.org/drawingml/2006/picture">
                        <pic:nvPicPr>
                          <pic:cNvPr id="534" name="Graphic 534" descr="Leaky Tap outline"/>
                          <pic:cNvPicPr>
                            <a:picLocks noChangeAspect="1"/>
                          </pic:cNvPicPr>
                        </pic:nvPicPr>
                        <pic:blipFill>
                          <a:blip r:embed="rId33" cstate="print">
                            <a:extLst>
                              <a:ext uri="{28A0092B-C50C-407E-A947-70E740481C1C}">
                                <a14:useLocalDpi xmlns:a14="http://schemas.microsoft.com/office/drawing/2010/main" val="0"/>
                              </a:ext>
                              <a:ext uri="{96DAC541-7B7A-43D3-8B79-37D633B846F1}">
                                <asvg:svgBlip xmlns:asvg="http://schemas.microsoft.com/office/drawing/2016/SVG/main" r:embed="rId34"/>
                              </a:ext>
                            </a:extLst>
                          </a:blip>
                          <a:stretch>
                            <a:fillRect/>
                          </a:stretch>
                        </pic:blipFill>
                        <pic:spPr>
                          <a:xfrm>
                            <a:off x="1000125" y="2247900"/>
                            <a:ext cx="389890" cy="389890"/>
                          </a:xfrm>
                          <a:prstGeom prst="rect">
                            <a:avLst/>
                          </a:prstGeom>
                        </pic:spPr>
                      </pic:pic>
                      <pic:pic xmlns:pic="http://schemas.openxmlformats.org/drawingml/2006/picture">
                        <pic:nvPicPr>
                          <pic:cNvPr id="535" name="Graphic 535" descr="Lightbulb outline"/>
                          <pic:cNvPicPr>
                            <a:picLocks noChangeAspect="1"/>
                          </pic:cNvPicPr>
                        </pic:nvPicPr>
                        <pic:blipFill>
                          <a:blip r:embed="rId35" cstate="print">
                            <a:extLst>
                              <a:ext uri="{28A0092B-C50C-407E-A947-70E740481C1C}">
                                <a14:useLocalDpi xmlns:a14="http://schemas.microsoft.com/office/drawing/2010/main" val="0"/>
                              </a:ext>
                              <a:ext uri="{96DAC541-7B7A-43D3-8B79-37D633B846F1}">
                                <asvg:svgBlip xmlns:asvg="http://schemas.microsoft.com/office/drawing/2016/SVG/main" r:embed="rId36"/>
                              </a:ext>
                            </a:extLst>
                          </a:blip>
                          <a:stretch>
                            <a:fillRect/>
                          </a:stretch>
                        </pic:blipFill>
                        <pic:spPr>
                          <a:xfrm>
                            <a:off x="638175" y="2286000"/>
                            <a:ext cx="356235" cy="356235"/>
                          </a:xfrm>
                          <a:prstGeom prst="rect">
                            <a:avLst/>
                          </a:prstGeom>
                        </pic:spPr>
                      </pic:pic>
                      <wps:wsp>
                        <wps:cNvPr id="536" name="Google Shape;36;p1"/>
                        <wps:cNvSpPr txBox="1"/>
                        <wps:spPr>
                          <a:xfrm>
                            <a:off x="1457325" y="2238375"/>
                            <a:ext cx="1621271" cy="438058"/>
                          </a:xfrm>
                          <a:prstGeom prst="rect">
                            <a:avLst/>
                          </a:prstGeom>
                          <a:noFill/>
                          <a:ln>
                            <a:noFill/>
                          </a:ln>
                        </wps:spPr>
                        <wps:txbx>
                          <w:txbxContent>
                            <w:p w14:paraId="58C49B91" w14:textId="77777777" w:rsidR="00D30D70" w:rsidRDefault="00D30D70" w:rsidP="00D30D70">
                              <w:pPr>
                                <w:spacing w:before="0" w:after="0" w:line="288" w:lineRule="auto"/>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Additional property costs</w:t>
                              </w:r>
                              <w:r w:rsidRPr="00F214AA">
                                <w:rPr>
                                  <w:rFonts w:ascii="Arial Nova Light" w:eastAsia="HELVETICA NEUE LIGHT" w:hAnsi="Arial Nova Light" w:cs="HELVETICA NEUE LIGHT"/>
                                  <w:sz w:val="16"/>
                                  <w:szCs w:val="16"/>
                                </w:rPr>
                                <w:t>, like</w:t>
                              </w:r>
                              <w:r>
                                <w:rPr>
                                  <w:rFonts w:ascii="Arial Nova Light" w:eastAsia="HELVETICA NEUE LIGHT" w:hAnsi="Arial Nova Light" w:cs="HELVETICA NEUE LIGHT"/>
                                  <w:sz w:val="16"/>
                                  <w:szCs w:val="16"/>
                                </w:rPr>
                                <w:t xml:space="preserve">: </w:t>
                              </w:r>
                            </w:p>
                            <w:p w14:paraId="09910204" w14:textId="77777777" w:rsidR="00D30D70" w:rsidRPr="00F214AA" w:rsidRDefault="00D30D70" w:rsidP="00D30D70">
                              <w:pPr>
                                <w:spacing w:before="0" w:after="0" w:line="288" w:lineRule="auto"/>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electricity, gas, and water</w:t>
                              </w:r>
                            </w:p>
                          </w:txbxContent>
                        </wps:txbx>
                        <wps:bodyPr spcFirstLastPara="1" wrap="square" lIns="72000" tIns="72000" rIns="72000" bIns="72000" anchor="t" anchorCtr="0">
                          <a:noAutofit/>
                        </wps:bodyPr>
                      </wps:wsp>
                      <pic:pic xmlns:pic="http://schemas.openxmlformats.org/drawingml/2006/picture">
                        <pic:nvPicPr>
                          <pic:cNvPr id="537" name="Graphic 537" descr="Leaky Tap outline"/>
                          <pic:cNvPicPr>
                            <a:picLocks noChangeAspect="1"/>
                          </pic:cNvPicPr>
                        </pic:nvPicPr>
                        <pic:blipFill>
                          <a:blip r:embed="rId33" cstate="print">
                            <a:extLst>
                              <a:ext uri="{28A0092B-C50C-407E-A947-70E740481C1C}">
                                <a14:useLocalDpi xmlns:a14="http://schemas.microsoft.com/office/drawing/2010/main" val="0"/>
                              </a:ext>
                              <a:ext uri="{96DAC541-7B7A-43D3-8B79-37D633B846F1}">
                                <asvg:svgBlip xmlns:asvg="http://schemas.microsoft.com/office/drawing/2016/SVG/main" r:embed="rId34"/>
                              </a:ext>
                            </a:extLst>
                          </a:blip>
                          <a:stretch>
                            <a:fillRect/>
                          </a:stretch>
                        </pic:blipFill>
                        <pic:spPr>
                          <a:xfrm>
                            <a:off x="5334000" y="2381250"/>
                            <a:ext cx="314325" cy="314325"/>
                          </a:xfrm>
                          <a:prstGeom prst="rect">
                            <a:avLst/>
                          </a:prstGeom>
                        </pic:spPr>
                      </pic:pic>
                      <pic:pic xmlns:pic="http://schemas.openxmlformats.org/drawingml/2006/picture">
                        <pic:nvPicPr>
                          <pic:cNvPr id="538" name="Graphic 538" descr="Lightbulb outline"/>
                          <pic:cNvPicPr>
                            <a:picLocks noChangeAspect="1"/>
                          </pic:cNvPicPr>
                        </pic:nvPicPr>
                        <pic:blipFill>
                          <a:blip r:embed="rId35" cstate="print">
                            <a:extLst>
                              <a:ext uri="{28A0092B-C50C-407E-A947-70E740481C1C}">
                                <a14:useLocalDpi xmlns:a14="http://schemas.microsoft.com/office/drawing/2010/main" val="0"/>
                              </a:ext>
                              <a:ext uri="{96DAC541-7B7A-43D3-8B79-37D633B846F1}">
                                <asvg:svgBlip xmlns:asvg="http://schemas.microsoft.com/office/drawing/2016/SVG/main" r:embed="rId36"/>
                              </a:ext>
                            </a:extLst>
                          </a:blip>
                          <a:stretch>
                            <a:fillRect/>
                          </a:stretch>
                        </pic:blipFill>
                        <pic:spPr>
                          <a:xfrm>
                            <a:off x="5057775" y="2343150"/>
                            <a:ext cx="295275" cy="295275"/>
                          </a:xfrm>
                          <a:prstGeom prst="rect">
                            <a:avLst/>
                          </a:prstGeom>
                        </pic:spPr>
                      </pic:pic>
                      <wps:wsp>
                        <wps:cNvPr id="530" name="Text Box 530"/>
                        <wps:cNvSpPr txBox="1"/>
                        <wps:spPr>
                          <a:xfrm>
                            <a:off x="4686300" y="2076450"/>
                            <a:ext cx="1325880" cy="285750"/>
                          </a:xfrm>
                          <a:prstGeom prst="rect">
                            <a:avLst/>
                          </a:prstGeom>
                          <a:noFill/>
                          <a:ln w="6350">
                            <a:noFill/>
                          </a:ln>
                        </wps:spPr>
                        <wps:txbx>
                          <w:txbxContent>
                            <w:p w14:paraId="75FDFD03" w14:textId="77777777" w:rsidR="00D30D70" w:rsidRPr="00C052B9" w:rsidRDefault="00D30D70" w:rsidP="00D30D70">
                              <w:pPr>
                                <w:spacing w:before="0" w:after="0"/>
                                <w:jc w:val="center"/>
                                <w:rPr>
                                  <w:rFonts w:ascii="helev" w:hAnsi="helev" w:cstheme="minorHAnsi"/>
                                  <w:b/>
                                  <w:bCs/>
                                  <w:sz w:val="16"/>
                                  <w:szCs w:val="16"/>
                                </w:rPr>
                              </w:pPr>
                              <w:r w:rsidRPr="00C052B9">
                                <w:rPr>
                                  <w:rFonts w:ascii="Arial Nova Light" w:eastAsia="HELVETICA NEUE LIGHT" w:hAnsi="Arial Nova Light" w:cs="HELVETICA NEUE LIGHT"/>
                                  <w:b/>
                                  <w:bCs/>
                                  <w:sz w:val="16"/>
                                  <w:szCs w:val="16"/>
                                </w:rPr>
                                <w:t>PLUS</w:t>
                              </w:r>
                            </w:p>
                          </w:txbxContent>
                        </wps:txbx>
                        <wps:bodyPr rot="0" spcFirstLastPara="0" vertOverflow="overflow" horzOverflow="overflow" vert="horz" wrap="square" lIns="72000" tIns="36000" rIns="72000" bIns="36000" numCol="1" spcCol="0" rtlCol="0" fromWordArt="0" anchor="ctr" anchorCtr="0" forceAA="0" compatLnSpc="1">
                          <a:prstTxWarp prst="textNoShape">
                            <a:avLst/>
                          </a:prstTxWarp>
                          <a:noAutofit/>
                        </wps:bodyPr>
                      </wps:wsp>
                    </wpg:wgp>
                  </a:graphicData>
                </a:graphic>
              </wp:anchor>
            </w:drawing>
          </mc:Choice>
          <mc:Fallback>
            <w:pict>
              <v:group w14:anchorId="61E2C500" id="Group 542" o:spid="_x0000_s1349" style="position:absolute;margin-left:0;margin-top:1.5pt;width:484.8pt;height:217.35pt;z-index:251713537" coordsize="61570,27604"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BF0F9FJwsAAJZhAAAOAAAAZHJzL2Uyb0RvYy54bWzsXVtz&#10;27YSfj8z/Q8cvTcmCIIXNU7HdU58OuO2niSdPtMUJXFCkTwkFdvn159vARCSKPkiWY5tmQ91SfAG&#10;rD4sdr/dRd7/ej3LrO9JVadFfjxg7+yBleRxMUrzyfHg76+ffg4GVt1E+SjKijw5Htwk9eDXDz/9&#10;6/1VOUycYlpko6Sy8JK8Hl6Vx4Np05TDo6M6niazqH5XlEmOi+OimkUNTqvJ0aiKrvD2WXbk2LZ3&#10;dFVUo7Iq4qSu0fpRXRx8kO8fj5O4+Ws8rpPGyo4H6Fsj/1by7yX9PfrwPhpOqqicprHuRrRDL2ZR&#10;muOj5lUfoyay5lW69qpZGldFXYybd3ExOyrG4zRO5BgwGmZ3RnNWFfNSjmUyvJqURkwQbUdOO782&#10;/vP7WVV+KS8qSOKqnEAW8ozGcj2uZvR/9NK6liK7MSJLrhsrRqPHhG+7bGDFuOb4nu0GvhJqPIXk&#10;156Lp/++58mj9sNHK925KgGQeiGD+nEy+DKNykSKth5CBheVlY6OBy4PB1YezQDUs6KYZIkl7/uF&#10;e7+UjIZFvcDtJC+ruf6tgARMe43GDWJzXBZyhmkAAQnhuI6j5NNKkDGbcZcrCTLb9X0/oDuMHKJh&#10;WdXNWVLMLDo4HlRAtQRb9P28btSt7S3Ugbz4lGYZ2qNhlq804J3UAsnWQ9VdOmquL6/l8JmQfaO2&#10;y2J0gzHWZfwpxUfPo7q5iCpMDfzUV5gux4P6v/OoSgZW9nuO38LHZKT5tXxSLZ9cLp9EeTwtMAub&#10;gaUOTxs5J1VnT+ZNMU7lwBZd0b0GBNSv8PRYcDGeTVgQu2OBOTxwhIICZgoO5a+0gILvctfRUOC2&#10;CJn3bFDg9OWF/N82FID6DVBw+SOg4No28zUWXCfsYiEMA2FDa5Be5XZoO+GzIcHtkWAWCJqdG5DA&#10;/UcgwQkFwCC1AnNI/3fUQuhxEQIpBAXoB5s/n1KQPXvxSqFM4yH+0/YSjtZshfvtSjzVzGl9U7bp&#10;7EHvmEXVt3n5M0y7MmrSyzRLmxtppmK5pk7l3y/SmKwEOlkyO2j516jSpqhLTaOkjrEufmnmsGRH&#10;1tfixirmTZbmCc3I9h3qjbAS0vi8iL/VVl6cTqN8kpzUJSwFbaEcrd4uT1e6c5mlJdkNtAbTsR44&#10;vt+xNTfITtmxH4t4PkvyRhnmVZJBBkVeT9OyHljVMJldJrCxqt9H0mSKhnVTJU08pQ+O8eHP6CyG&#10;BRvFXJC9XHSMhnCLlcV4aHtCTyLOOQ5XllbXhZmKy3IOudzh8vquNpbsl+qJPETH1O+Bg1eEOncd&#10;dWjSqPsD/tqB4E2aMkuw2gPeoKdbuDmB6Gps1xYMCJNoE9wPXKk33zjasIJ1dRyaNNr+U8ySw1Bu&#10;8qfeL9gY9xxb24oBzEYYCyvKTdie38LNBRoVHPcKN1rzf4DL5bUY+Uo+Efxry3WltUPf39Lx9oTv&#10;aGeLbVgRPJjfviYuXCY8IbXErkLreN3WFagRWoS2c7/NULX7XRVYvqFH1t1wNIJ1a/7Cn3FW4GuF&#10;PhpY8Kz/t6md7sdijqubXfiQubRCKhfehfBwolx4fUW58PpKPp+dFiDVIEH0Th7S/U3WHo6rYvYP&#10;yLkT+ioutT5/3FTtifb6LdB7cXJyIm9TttN5/qWExcWk/Ijb+Hr9T1SVmgBpAI4/i5bCiYYdHkTd&#10;+7K4BH8DsCVRtgOwWWCHfmvrgFFaUwcgGUJNKPEQhIJ04J4X2WasPbIPCtmCGYfYqGxqw/q0G7Lt&#10;VmcHQHEX2V7gux7WCGnFhyDIHmXF70dnS7KWxtoj+8CQbZzyJWQbVnRLY8QJ4C+0OnuDNSI4B9/X&#10;cjwc7B9NoefV2ZJx7JEdNT/OGiGG4zVxCIKtcQiySXt1F+lkcmP9FuXfDsO306FNw0/tg0gAcUUO&#10;G4UHPc9bYxJ8z2n1Atw8GzzwI/TCRt6KZviTu3aCGfefeD7Qk1kytD4X83wEZvO0qHLkEFh016rl&#10;oM9uYf1c4YGI0cKDpLrSYyLELdpgcOzAdZRpcodepR5RD6Xn0XEsKAZLbkVdZOmo5UplqkJymlXW&#10;9wj+UBTHoECV45LNZ38UI9UeIj7aWivmEcV2Lr/tQQHburnJEupIln9OxgjdIgztyA6bN693pp5G&#10;o0Q1i1v7Il9Ib1aErH63Gs0t71Zw1PfTo4lMuzAdUz7wnQ+bJ+SXi7wxD8/SvKg2jSyDiPWX1f06&#10;PqxF81yrFveWwuArPrS+onxoLPS9/zzalPLSOvX0Ay4CJAJxcE0enlRVcQXNkU6mDfSFYUy0PXa3&#10;vuBQsKzlhMDbBl2F4bPQ8eGrk4MhuO1495lh1A3ZpV5fIIDT64sOF3cf5/b29MXrs3ANdXemY7OC&#10;oelwY7NWjITNBilwZZXmDa2y+41mCAcZb9poY8iIW4uecYfBbFNKmDPGHsfybLR5Xx8KkQq0Gj0T&#10;lFN4gNGzJ4cfbABu4EfseSeaxilJs4UfZdu0ZnubD9vmWj4oHfNA4LfIizVKEE0afgeVKvDU+HN9&#10;hhxp5bMy0H5QgErHtlmgXIDm1lQgd93Afq0uPwUQlc5aEKho0yb6lgSq6/GA2BHiSVhAZnpHbK5g&#10;SJRTq4YDob6AeK7SHM/li/bxXCopQW56J39tq1qJW/xRxyQEL0HbVAJsDW3PlyQfoI0sNYoDSKOr&#10;VQiMO54t9IoUIP0jeP5UBc8M9oDDXt3yhMNPVBCoTlnX2buGc13PCcl6lzoby96dwHZtUDMtqbeT&#10;qbWXeK5nBtsD+4AycIRjorkX2by2vqST3KLGVWtEn90SbhA2D6CpFZ6xvK6ZbshC9lBDJelDZtMC&#10;TO+/PdqAosYpdWdX8rC5bifMSkiiDyKM+yCCzKbrk/CWggjIg9Nr210hSJUtR0b7g0IKanXrWGxc&#10;uAxLn3ZGUBXrhPdoAlT63h93XCnspBRTlXouCbrlIGJdTS5NQDJ0Pi7ypJbUBLTShlrQPrQ46EOL&#10;yBF+M6m5tIY/RCtsm5jAkdehLd9Qzz+ExnXtO0MiBzN5Cb5rU1bjnZbCfvUD7a7QTVmQdi+UQq8i&#10;TByzzz7os/dRsSgck32w7Dtsl3oghMtNAihphG7YofcdyFHqE5ConGf3Ip63l1BAlvrTpy86Jgtg&#10;ifA1RS1bEr4oDuWo4NGxDCdATd8q4/sSYxmGKjlgXuwt1qYJx6QWLEHbVLVsC22PLWrTgvugjYRn&#10;hOzuNnzvycVd84m3L7v0pG9OeqSH9mGV8HATzVgy3NCoad4HETwMhhs5cCqIETBKXcLzC2eOI7Lh&#10;IRmCckZRuBOKe3bq2Z70fQido9icFfcNJ5scvQ2Ucc8F9WnmL7tM+9Ul7HFDNpu0UWrSGVPnSfTt&#10;xvoalYdRF0Xa72mTRrHnhd1m7juo+SFybVULB2EQQktLLayOH2FXHEbWHjfU5gKDaGoxSLULl/Ps&#10;8jAwyCjc8rQgRApam7jsOIEs9VnFIMrRSOYSg+p43xj8Md4udpjTnPjetkFFtNznOnbuYBtMSsFd&#10;ER7zUJxnNmThSHu8r/ZmG8+ADDbjKmw2dxbboHqG7NcOQf0it0F9fWuiIVEW+mhRStGviXIzPLn0&#10;PGjPOyQPy+x18kwwo7A8dtdEhp3uWn2kjvetj14fBg3bscDgopDivF8TtwWhjf3GNJfpYB9rXa2z&#10;cI+xuynlastFUR/vG4Q/aFGEddlNZ1fbSNL3t+TJXC/wuA4QY283b1NupAAxrOVGWwzKyY2l6xlz&#10;I03I6zmIspUtxnWcQ+1Ppq+o2mp95VDqq+Uu+Nj8X6YRTlTxDf3rAsvnsvZ98c8pfPg/AAAA//8D&#10;AFBLAwQKAAAAAAAAACEAASf1ntUmAADVJgAAFAAAAGRycy9tZWRpYS9pbWFnZTEucG5niVBORw0K&#10;GgoAAAANSUhEUgAAAYAAAAGACAYAAACkx7W/AAAAAXNSR0IArs4c6QAAAARnQU1BAACxjwv8YQUA&#10;AAAJcEhZcwAAOw4AADsOAcy2oYMAACZqSURBVHhe7Z0/yHZLd5c/xCJFCgsLixSijYgQEQJ2BrSI&#10;Fmpnk4CCRQIKFkE7EVJoJ/4BCwVBCzsFGwUJgSgYCChqYaFgYSEYgoVFiBa6L88Zz/7uM/ez1sye&#10;PXv2va8LfrznvO/z7Hv/mVlrzVpr9v0DERERERERERERERERERERERERERERERERERERERERERER&#10;ERERERERERERERERERERERERERERERERERERERERERERERERERERERERERERERERERERERERERGR&#10;W/DbNv3kpj+96a9s+vub/u23+qWd/smL+Fl+T9aG5/v7N/F8//omni/Pk+f7X77V//hW/Hd51vzs&#10;n9zE74vIB4HhxoBjBJj4/+egOA6G5S9swtjItfAMRj5fjuHzFbkxe6Nfm+QjxWdgLGQeM58vYoXw&#10;OzeJyKKU9M4so1CThuJceL6kbUZE+j0iXcQ5iMgiYPjJ+V5p+F+FoeCcZAxXO/ZXcS4+X5GLWc0w&#10;vIpzc0XQD88XZ1q7tyuIQjLFYxGZCFE/hbrapFxR1gja4PmSTrsq1dMqzlVEJkBUSORVm4gry9VA&#10;DjpvVl7VvRPnbNeQyEmMjAo5BsVEjkcul2U8jmUv/o5/o9tkZOHR3PF7WCmNuM8YY1JHrBJ5xhyX&#10;Z4qBRjzb/fPl50Y5HY4nIgM5mvLBqPD7xQj0wnlgOI6mn3Ao8h0jUnrcU4zv0eeLU+BcjjgiV3si&#10;g2BS9hYCMQpEfxzjDDh2b+R4lhPgWkuUy/kRAXP/+DzE+aLXXbGIv+dn+PkSQWNUORbO8wyOPt+j&#10;Rv8ruG4+o/bZkbifZ407kUfQaxyYtGcZhRp8Vk8Ey3kegc8lYsXIF6Ne+5yR4jOKc8DBHLnPn/58&#10;dQIinfQYB4wgUdtVYChajXDWCXA/iMIxuvzOiFz5SPGsiMazK4We58s1n7mii+D5MsZq5/ZO/LyI&#10;NNBqHDAMGJ+rDMMrGKnaeb7TOydQjP7RnPQV4vm9K3j3PN8rDf8rrc9XJyCSpNU4MLlmpgOycE4Y&#10;9to518Q1w52N/ju9OoOWdMrKz7dlNZBd6Yk8mpboCkOySlT4jhYnsGJqZ7Ra7gcGdvVumhZnphMQ&#10;+QKiqqwBvIPxL7QYCfWNMJaf+HyvrFGJLAuTPRsd0vVyF+NQ4Jxr16K+rzs590L2+RLgiMgLFHFr&#10;E+ZVdzT+hRkrAQxMadXkXpFSK338iFUWIrXCfUT8N+Lv+Rl+HvG7PBcc84wWU3RH41/IOgGuUUS+&#10;JZv6uavx55w599H5fY6HcS7tl9zHs+8PjgLnUBxD7byOint1V7JOnmcl8ngwWJluitGbajgWRpMo&#10;F4ODMSsiemYiF8N6BIzlqOh5b/BnGPssZzgErvVdG2mGr54v4hmX5zv6PmbHs8jjYZLXJsheGIOj&#10;hhiKUcC4t0bjr62MEXxOS5vgOxWjjyFbxeBHcJ+4X7XraRX3MBstl+fbs9pqfb5fwSqp9hmv4pmK&#10;PBqMW21y7DUiJYBhGBGJR5EpRqjHAO11R6P/Dq4h84wjRWNglMNFIxwBx6gdey+eM85C5JGQOqhN&#10;jL2Y1EeM4EjDsFctMuX/j3wWBoG0xCcaBZ4hzqB23Vm9u+ejVht71T6rlYzjcxUgjyWauBhEDHgv&#10;TK4jkXhGRKZHo35+7xOi/Sxc65HVGE7y6D3P6oiB5hxrx9yL8xd5HES50eTFQfSCkagdcyV9Spqn&#10;F9IkowrkZypKP30Fv1s75l6jag8ityFjoHuj/8yku1JPi/gjjq4IZqg3GMmsAo4EOiK3g0kRTXhy&#10;sD1gTGrHW0EYfpyThr/O6qu23kg9szfAMSGPgci+Ngn2whi0QtGuJSfMz5KG4bOY3JxX2QHLpB3R&#10;vVLEsY4WFZ8A9yi7mSrS/vnybDk2Ks+4p3jcsyrNjHfTQPIYoiididsaEfHz2Q6clkj8qEHis5zc&#10;7WCkuXe1exqJ3+OZZcdQy6qRY/cQrXhNA8ljiCKvnqJbdhL3tvdlWlZfRfRpn3c/GPCeKL3H4fJZ&#10;2RVfz+o0Sm/1OhaR2xFFQxjbFpi8mSIiEzwbFe7BiLcUKZnMOKSez5Lv0xKhI+5/j5OHzGqP47c6&#10;9kwayGBBPh4mZm3w79U6ETIGgsh/hvEfsYFIvg/3NJviQ0ecQGYl0LoKYOzVjrMX41jko4lSKT1L&#10;4WjC9hqDVuPfu8KQPNk0Dep97hlj3TNOIwfWk/oUuRVRLrS1GJaZrD0521bjb3vnPLjXtWdQE4a6&#10;J7WS+YzW40bHtBAsH8/oAnBmRdFqmPn5lkizx8HIMaJAYi8ceSuZwKI1ZRON1Z7zFLkVkWFtLQBH&#10;RTv+vZVs5wnOxRbP68gUVosYd61EY6s1YmfFUDtOUU9aSeRWRHnQ1o02kbFudSjZjhMma+uxZTwt&#10;TqA1GBgdsUcOAJlGlI9mtAOIjteSp20x/kb+69DiBFqeGwXk2jGKWiN2HYA8ntEOICrUZh0Ak50J&#10;XTvGXhr/NWlxAtkxlqkDtKADkMcTGezWtr3IaGcmFD8TOaYijf+6ZJ0AYyY7Lmq/v1eLwR59PJHb&#10;MdoBRIY7c7xsW6EbddYnytsXZQq4kcFuTQHpAOTxjHYAUVdRtNwnoq/93qta21PlOjKvc0BRET9y&#10;JgQfLWRSQCIfzegaQBS9f2W4mZCZvD/nbGR2LzIpPZ79VzWiyJG0tpYS3NSOU9TaVSRyO6KIvTXN&#10;EkXwXy3TM/3+/H7rqkSuB4edce5fGfFotdq6KozGauuKQuR2RBF76+aaTF61VrjN5IoxIFGaQNYl&#10;WxSujY9MarB1bERjv2ezmsitiLbwfxWxvyOK1F6PidPIpAh8xcP9yezteB0fmdRgzziNVpytKwqR&#10;25GJvFvz7VFkhfYri8x7ZMz7fw4ZZ7/fJZxJDfYY6yhQcbUpH08mZdOac88cE2H4s4Xf1mK0rEum&#10;+wYx7rIrhtYxmjmHrwrSIh/D6OIaZN8OmYkGXYp/HplVYjQui3rGR+RYLADLY4gmY09+lVVAdgJ/&#10;JY5h6uczGTE+GJs9kXrU/WbQIY8hUweodWZEZI4byTzs55LtCvpKPY0BUf8/ctzJY8jk7FvbQQuZ&#10;pf479X6m3IdMgfedeqP0zJg0/y+PIrNdv3dS9E5yC7+fT6YYW1NvVxi/EzUdGHjI48ika4704Uc5&#10;11c5CZ9Da4BwpCU401Vk+kceSVSU6y24FVomutH/c2hZBRBI9Br/TPRv9488lkx0dHR7fCbVZPT/&#10;PDLjgtx9r/GHzGf0NDuIfARMrtqkeNWRSZJJNRn9P4/MKuDsccfq4IiDEbk9mQ1cR1JBURrIJfhz&#10;iVKQvStDjDrjqnbMvY7UuEQ+AiZLZoNOz2Tk2FEO1kn4XDJv/OwJPDJtn0b/It+SmYiImkEL0TL8&#10;yMpC7g8GuDYu9modc5m6Fmo9rshHk1kyo5aJE6V/LP5KVKhtaULIGn/HncgLLa15GSeQSf/Yfy2Z&#10;1zRkVomMyWi8IVM/Im/IdE4URU4gk/4RgagGFY21rPFHBh0iXxClbfb6amJG3UUuw6UQpYH493e0&#10;GP/edwmJPIqW1zjws7UlehTVuQFHCj2rRdI4mW6fIsajqR+RJC1OAO0Neqa7w+4fKbSOFzYOZlqX&#10;i3Agrd8gJvJ4Wp0AnURM1Ciic/OXvJKpA+AoMq932IvjGmyIdMCEy7aH7hVN5itzsVzTT2/iHP7l&#10;pl/d9Lc2/dlNv2PTp7Pq9UfpHMZUNtdfVAISEemk1wl8pas6MX5m07/aVDsn9O82/dym37LpE1n5&#10;+qNVY6s0/iKDGO0ErsjH/sKm2rnU9A83fRqrXz9jrHYuPWKscjwRGUhr/vWdZkdmf2bTb26qncs7&#10;/fymT+Eu1187j1ZRt9L4i5wExbjaxMuK6GwmrDZ+ZVPtXL7Sf9r0hzfdnTtd/5FVJvWBr/aliMgg&#10;MCq9k5UIbSZ/flPtPDL6a5vuzp2uv6Wvfy9Wpkb9IpMh4mrpx0azO4D+zqbaeWT0TzfdnTtdf+a7&#10;KfYiCPHVDiIX05IWmr0D+Jc31c4jo/+86Uc23Zk7XX+2E6ike4z6RRaByZgpEs+O2P7jptp5ZPQb&#10;m+7Ona4/cgAYft4hZXunyKJEL5Ob7QD+wabaeWT0i5vuzp2un1c81M6jaHYDgYg0Er0+YvYXwP+l&#10;TbXzyOhvbro7d7p+IvvaeRRRbxKRhYm6g2Yv33/fpv+9qXYukX5q09250/WTRqydRxEpIBFZmKgr&#10;6Ir87V/eVDuXr/Q3No2CVQ+pLwqXdEFRK2GlhLNEpM34O7pgEIXykSulq68/iw5A5OZEDuCKzo3f&#10;uomXntXOpyau4ch58rsYfIw6Rqv2GVnhHI52vMy+/iPUzmcvEVmYyOBdZVh+9yY2Nv36ptp5of+1&#10;6W9v+vFNrRSjT0R/1Oi/E6uG3jbas69/FLXz2ktEFmbFFcCeP7jp727CUJfc+H/YxAvQenLee8P/&#10;eq1nCQfT6whGX/9IuJev17qXKSCRxYkM4UrfzMQmpx/95j+bwVj17IQerSM7q49c/xnYBSRyc6I2&#10;0JUcQC9cQ3SdM4XT/ZT7Wru+Iq5TRBYm2gg2ex/AaDj/s3L8R8WK5M5EDgCnKyILE70OYvZO4FGQ&#10;8ul9W+VMcf/vCs61dk1FBBcisjCRkbxjlIrxj1Y2kYheuTdcf+nzJ+JFOEX+ruwDOJpeIlXCOd8N&#10;7kHteoru7NxEHkH0Sl/+/U70Gn/SRPweRq3XGOMYelcdd8yX4xxr11J0pOAtIhPAaNUmb9GdlvEY&#10;7iil9SoMP05udATe03F0t5x55Gh7W19FZBJRK9+derlbom+uCyN9duolipJfdScnEDm4u9aPRB4D&#10;BrA2efc620iOoMXQzm7D5P7xmbVzqekuqZOou+qK90iJSCNRJDfTWPaAoYmMURHG9SqHFtVb9lr9&#10;nnN+tfMuchOYyE2IuliIrlcmW/RtvY4f2/Szmzj+/9z0Xzf96028hqF3f0TUOlm0ugGNakd3q2eI&#10;PJYod75yO19kiIpa0yp/ZNOvbaodqwjH0JPmyKarVi6iRquZu6SxRB5PZERXLQRnc+utxggDnf1S&#10;lv+2iZVCK5l0EPd91fpLtGq0A0jkJmBkapN4rxULeplIGkPVYkT/xKb/vql2rHf6x5t+16ZWMqmr&#10;FSPpu44XEXlDVAhesQ4QRaFE0C25er6IpaVbZ69f2NRKxpCuuPqKVox33NQm8miiOgDR6kpEXSio&#10;NXr+45tqx8nolzf1kFnFrBZNR5vtzP+L3Iy71QGiHHpP/vwvbqodKyNqBj+xqYdo9bVaET46X8aS&#10;iNyITDqit/XxDKL0T8+K5R9tqh0rq5/e1EO0+lrJ+WbaWM3/i9yQyKiuEolm0j89Uejf21Q7VlZ/&#10;dFMPdyqqRukfxpCI3JDo9b5oBUMURaG9m6h+blPteFn9gU29RGmVFdoqcVSsRmrnV0RqTkRuSCYS&#10;XaEbKHJUvSuV37OpdryMfmNTa81hT5QGusN9R6u/wkJEviBa4q+Qj446Z450ofzqptoxI/3VTUe4&#10;w87aM+ouIrIQUTcQujoNFDmpI+mSP7Tp32+qHfed/s2m37vpCNF9v9q4nlV3EZHFiPLRVxsjPr92&#10;XkVHDVHGCRbxkrif2nSUyMBevbkq06l0JAUmIosQTXZ05SogSkWMaFf9U5v++aba8Yt+cdMf2zSC&#10;lR0Azzoq/q6QohKRAWSKwVeuAiIHNapgyqshfn7Tv9jEq6A5NsXef7bpz2367ZtGEXU2XdleGaXc&#10;kMVfkQ9i5UkfFUzPakX80U0/8s1/DicqbPd2Nh0lk/u391/kw8hM/KtWAVE74tU1ih7O7Gw6QiYQ&#10;WGmHuIgMIiq2oitWAVGRdqVXJ2SJ7vUVG8Eyr30w+hf5UCj+1Sb9Xr27bo+QqVGssGM5C9cTFVln&#10;t1hyTlGxHRn9i3wwmRTAFemJqFX1Tq8kiNI/V7RYRnUWdMdUm4g0kFkFoNmpoKgT6E5poCjSnm1o&#10;M22fyOhf5AFkVgGzU0GZIvUVefNWMpvOZqd/Mqkfo3+Rh5DJuaNR/fdZojQQUezKtQDua/QVlLPT&#10;P1E6CnFOVxT/ReQisq9HmJkWiNJAaOVIdbU8O0Y9k/q5U31FRAaRSQ3MjLqzK5PZKZQMGWPLv89y&#10;qNzLaEWFGAMzVyQisghZgzvzvTWZKBqtVLDMRtqzuqt4rqw0auewF+ds6kfkwWRTQTNTF5nIFa1g&#10;vLLGn5+ZFWlnUmnI1I+IpFJBaFYXDtF97fNfhVG9Mh3EeWad1ayCeqboi0z9iMj/A0OQiWLRLCeQ&#10;SWEUzd64xv3iM7P3DGM7A55NdjVi6kdE/j/ZqBvNyL9jZKOWyr342RlGjc9ocU6c14xIm2eSNf4r&#10;FtFF5GKy9QC0ohNAGOczzo1jtkT9iJ+d0UGVrUOg2Xs7RKQRDB+GA6PDsp5iHcYH44bYycvfIf59&#10;pMHL7BIumuEEsq8xeBVpF+7Nkeib38UpZmske3HOM+5Pi/EflSor94XjMV64PzhqxLkg/o6xWsbp&#10;jHshcluYVEyS1ihzrzLhjqZCWgzeLCNX++ysuB7uK+fKsWpROfeff8OwcQ+LMasdLxK/NyPNwvVk&#10;z/FIKqqMzaP3BTFGWYX0novIR8HEIoo6Mqlq4njF6LXC5GSi145b04y0Asa55Zwy4h7RxTPy3nOO&#10;Pfe8Fe559ry5xlaDW4z+kYAkEs5gVlOByFIwuUYbtK/UOtmIkrMtjojocAYYpNrnryBWGjMi25Z7&#10;wDPMrghnGP2amAc6AnkETMaWPPsZyjqD1pUABnAGnHvt868SxnLGKojn0TJ2MP5REZpjkq46YxXa&#10;KsZldL4it4SJNjuyyijKybY6AX52xiRewZEinF42wj4Cn8Gzqp1DTV8Zf54pTpRzX208olmrSZEp&#10;MOFaJu9VwiAw+V4NR6sTQDMiYrjKEcwy/ICxbjHUNSfM//NM+LcVjf6rZq0mRU4FI9GSS19FGAmc&#10;Fg6BvHCPE2AS83szmOUIZhp+7l3rNfGMOD+Ewef3W5/bKqo5MpHbgOHsjbb4PVJGGGAiQCY0k4E/&#10;ydki/n5mWgnjV/v7r8S5zWiJ3DMyp80xcITc61nODBg7PYED5ztjPJT7gpPhXMv45B7xZxmfjN8j&#10;q18+h2OL3IrWZTsi4mHCMOBbjQ2TsCzxa8e+WhjkK6K5cl/4fBwY96dmWHlW/BvGqqx8ep7DUfi8&#10;FWtFiPtX7ksPxTHXjh1JJyC3gcHaMoExSBipUcaG43C8noj9bGHcVoH7VKLWq1nV8B81+jW4562O&#10;gPuywnMS+RIGaTYKZ1CPNPzvWM0ZcN2skOQbetM9Z4hnw1hhzJwddXP8lhUr5yWyNNl8JwP/ipTI&#10;kWX4aHEPnuwIMPwtBvAs7Y3+FVE2K5/aedW00gpS5IdgAtUG7auYbCssZ1dxBk9yBDx37vvVhh+j&#10;T7DCfV9hLHIetfOsifsnshRE80yq2oDdiwhmhQn3CpOKc7s6VfSpER7PnFz6VakexiZOB4fPymPF&#10;MUhKqHbur+JaRJYiE0nzM3cBh8CKBoN8RbRaotM7g5HF2PLcM8HBSPHMruxm6oX7VbueVz05dSiL&#10;kYlcmJB3mYTvKE4Bw8L1zIpm7+QMZhp9jl8i+2LsV43uWyDoqF3vXq4CZBmi6J/BenZHxdWQAsP4&#10;4CQw1hgjxL0Z6Sj2hm4FMLY8Wxwj6bNRRp/jcO8whhybe8o181l3iuh74TnX7stergLkcpiUtcG5&#10;Fwbr6WDEzlgx7B3CjK6qEuGPNvhF3COO/ekGPoLrr92fvVwFyOVEkQoT+umTec9ZjmCvfUqkRM4l&#10;esZJvD4P/h/xbyXC3q9kOBbHHG3s99Lwfx/ufe1e7cU9E7mMyJg5QOtgXM92BHcQjkXDX4d7Urtn&#10;e+GcRS6BSLE2KIuM/mOItJ/oCK7ceHUnolWAaSC5jGhw8u+SA0dAwfPMNMvV4too7D6hiDuKzCpg&#10;Ru1H5HtEm6aY6NLOJzkDjf5xTLPKckSRCbldOc4dnYFGfyzRvgDrADKdqP2TQStjwRmQVjuj/fKI&#10;OBfOiWeu0R8Pz71234u4/yJToYulNhiL3KRyPhjavVOYUUzG2JQW09JaKucSrbaRyFTIO9YGYhGG&#10;Sa6Be196+BHpGISTKI6irCD4E/F3Zf8AIppHPGeEsTeyv47yvN7JZyNTiRwABkNExhCt7lyJyVSi&#10;wpStaSLjYHVWm2dFBlwyFVIKtYFYpAMQGQepu9o8K9IByFSiFYBLUpFxRCkga24yFYqLtYFYZEQi&#10;Mo7IAbjilqlEvcnuThQZA8a9Nsf2EpkKEX5tIBaxQhCR45BOrc2xInfdy3SizSksWUXkOFG6lQKx&#10;yHRqg3Ev85Iix4k6gOjIE5kOO0ZrA7LIOoDIMaL0D7IDSC4heh+QS1ORY0TpH14R4Wsg5BIyL6ly&#10;P4BIH8yvqP3TV0HLpUT5STsURPqIon9k+kcuJUoDIQepSBs0UERvADX9I5eTSQPZEirSRvSqFcTP&#10;iFxOZqlqQVgkR/SqdWT0L8uQKVYhIxaRryGlGqV+kDvtZSkytQDEz4nI96FjLmP8CbaM/mU5MqsA&#10;ZPQi8sPwbq2M8UcGUbIkmV2LRdYERL6J5DMF3yJf+yBLE70mei/2CPi+IHkqBEzR61T2Yr6Y+pHl&#10;ib4u8lVMglGOgEnFRCnL6ZHHludQInPGEWLFOmo/C+OxHPt1LryTeX+5FS2RTRGO48g3ib3Lo/J3&#10;OgHJgqF9N36POAHGZ6vhR/z8kXkhMh0mEZF4bUBH4vcoFLca7a9eS2HuVLJ8lcbEGLfAPGAs984F&#10;Ps+d9HJbWgpcNRGJZboecBa13y9yN7JkiVKY0XjE6GO096nIHvH7vkxRbk9mp3BGOAN2SdZyodE+&#10;BCaTSIYoaKmtJhmTjEFWoUeMfhHHqY1zkVtCDrM20HvFBMGxlAgpqjnw7yIZomCipIEYeyW9M8Lo&#10;F3FMjb98HEyY1g6hjDIT0DyqZMH41sbQXoy52t8fEUGNxV75eM5yBF/JLiBpIburfYQw/AYo8jiI&#10;dmZMNPP/0srR5oWMMPzvaloij6H0R9cmyQhxbJEWvmoFPSJSlax+WQVr+EVeYOKNTg+5vJZWMnWA&#10;rDD6RPsUlzX6IklYHjNxapMqKyafk056OFLoLUbfFI/IAIieelYGtn9KL61pSY2+yARKmogJV5uI&#10;e9FTLdJDpg7AGCTI4Gc1+iKTiZyA+X/pBYNeG1N72V4schHR+3+QUZkcIQowyk50EZlMtES3/1+O&#10;EjUhkO8XkQtg8tUmZRF1ApEjRIVg95iIXET0AjgLwHKUaJVpl5nIRUSvkbAALEeJCsHUCETkAmoT&#10;ci87NOQodgKJLAjdF7XJWOQ3gMkooh3BvsJZZDLRF8zYASSjiGpN7FIXkYlE39pkB5CMIuoEshVU&#10;ZDJRC6jteTIKuslqY6zIbjORyUQvhnNSyihsBRVZDPOyMovIAbBbWEQmEm3Rdw+AjCJ655QdZyKT&#10;iRyAL+mSUUR7AXQAIpOJerN1ADIKdwOLLEb0Ggh3Z8oodAAii6EDkJnUxliRDkBkMjoAmUltjO0l&#10;IhOJvqmJZbvIKKLxJiIT0QHITHQAIgthCkhmUhtje4nIRGwDlVm4D0BkMXQAMgt3AossRrQT2C/p&#10;kFFEDsDvnhCZTPQyOB2AjCL69jkdgMhkotdB+yUdMoro2+d8G6jIZKJvafL7AGQUfvucyGJEk9Iv&#10;6ZBR+O1zIovhtzTJLKJ0o18+JDKZqDPDF3TJKKKGA798SGQyvqJXZuGuc5EFid7P4sSUo0SBBhKR&#10;C4h2A5ublaNELaDuARC5CFtB5WyiDiCbDUQuwlZQOZuoAGyQIXIRdgLJ2UQFYDuARC4iU6CzECy9&#10;OL5EFsdCsJxFtNnQ10CLXExUCLYOIL2Q36+NqSLHlsjFRIVg6wDSS5T/twAscjHmaeUMou8AQI4r&#10;kQWIIjW/G0Baifr/3QAmsgjWAWQ0Uf+/r4AWWYSoWwO5XJcspBWj90zZ/y+yENGENQ0kWQwoRG5G&#10;9KUddgNJlij9Y0pRZDGM2mQEjJHa2NnL1aTIYmTythbuJCLa/MUYM5AQWRDTQHKU6NUipn9EFiWz&#10;ecd3A8k7oi9/QXb/iCxMtCnMDTzyjswKklSjiCxKNIkRKwWRPdaQRG4ME5gJGk1ihJMQ2RMVf4sY&#10;OxaBRRahxfDv5SSWAmMoSh2+ytWAyMVQtIu6Nt7JVYAUMntIaiLosKlAZDIY/l/aVJuUWVnQk8LR&#10;sUQQYl1J5GR60z3v5I5O6Y3+a7I+IHICow1/EceTZxO996dH1gdEBnEkz5+ROdznknnvT6+sD4gc&#10;4GieH6dBisfvdZV3RN8njfiZ1g6hvawPiDRwNN3D72H4S4E36u92uf5covz//r0/jKkjKUjrAyJf&#10;MMLw1yYZx639fJHvdnkuUQqoNjYYo7WfzcqAQ+SFo3l+UkVfLbM5fu333AsgjIHa2PjKUDPW3v1e&#10;RgQr1gfk8YzI82cnEtFc6fgo9YGSJpJnQ5qwrDz5Mzs2cATWB0QaGZHu0YDLKlgfEElC1N8bNTHJ&#10;nCyyKkfrAzgSkY/kaNQf5flFVuBofYC0kAGOfBRHirwteX6RVThaH3B/inwEvVG/eX75BI7UBwh+&#10;RG5Lz1LYPL98Ir31AVNCckt6jL95fvlkeusDBEXOC7kNrYOcAW6eX55Cb32AWprI0mS/W7WIqN88&#10;vzwR6gO1OfFOrgRkaVqMv1G/yDcGvaVDjnljwCTLgTGvDdiaiPotbIl8R0uR2O4gWQoiEiKT2mB9&#10;FQPdCEbk+7AaqM2Zmvavqha5lOzX6mn8Rb6mxQn4KnO5nGwhS+MvkuPd68tfZT1ALoU8fib1o/EX&#10;aSPrBEwFyWVkUj8UrDT+Iu1knYCpIJlOZnCyOnDzikg/mU2VdgXJdDID0zcaihyD1XNm17AbxGQa&#10;mdy/qR+RMZDiqc2xvVwFyDQyO35N/YiMI1Nvc3OlnE5mSWpngshYmHe1ubYXaVmRU8m88sHoX2Q8&#10;Ud2NtKzIqfAen9rgKzIXKXIOmc47W0LlNDLLUN/wKXIeUfrVNJCcRhSBuDVd5FyiBgzTQHIa0Xt/&#10;LP72g3MlvYZ4dcYndXRwLRguro0x4iqxn8wq3G4gOYWoFQ0HIe28i+pYzt95MmOscGa1PSM4A+mD&#10;Otvr/dzLOoCcQpR/tPunnczrf++2IvjK8O9lwNAH97Z2P4vcgS/DiQyVucc+MpvqilZ3BBh+ricy&#10;/EV2jPURjRlTsTKcqP/fJX0fUTRX00p5dIw+K79MxP8qHUAf0ashDMZkOFEBGAMg7WTe8/KVcAZE&#10;hBhhjPHZFIPPZ+L0W43+XhxD2uEZ1O5nkQ5AhhM5ACdzP1FRr0VMfpwCBWSeCSsFDHY2dYRxQaT8&#10;cE48d5w7xj7zVsqsOE/fYNlP5HhFhoIxqQ20Igt6/WBwo23+o4UBwaAj/jsyKCOFM7FV8RiRM2ZM&#10;iQwjcgD2dh+HiBjjWLu/nyBWOgQKGqfj6ABkKlGxUgcwDlIvI9MtV4vVhYZ/LNGKzRWWDCVKUbj5&#10;ZDw41Ts7Ag3/eegAZCqRA7AGMB4MZ0+b6CpizGj8zyFyAN53GUpkiOwCGgeT9+7R/16OjfHU7vNe&#10;IkOJ+tXdfTgGWjZHtoWuIq7JOtEYol35BA4iQ3HQnQv3Fydau7cZlXw7DgRnTdS979+PUgZF/BzC&#10;YHM+HKMcl3M8ujLhuOanj8HzqN3bIp65yFBIS9QGWxFGQ9opef6sgX4Vv9daaOVnMcIIo86f/F3L&#10;MSIjFIlrbvk8+Y6oHse9FRlOZKSM7PJg/I5G01dvqOIajm5gsz7QTjRmTLXJKUS5aaJCiTma58fw&#10;c4xVYBVx5Hr4XY1WDpxu7R7uxfMQGQ5Ly9qAKzL3+DWj8vyrpk6sD5xP1IzBPRQ5hWjwISfw98Fg&#10;z87zX4n1gfMgyKrdsyLz/3IaTMrIiJkG+g7u193z/L1w7dYHxkLar3af9lopNSgfSDSpMXbyeXn+&#10;Xkh7RVHrV7I+8B1R+tD0j5yOaaCv+fQ8fy/WB47BtUerb9M/MoVoImMAnwYG+0l5/l6sD/RBOqx2&#10;P/YiOBM5HSZhbQDu9ZTBiDEiuu01/Oiuef5euGfWB/KwqozGF2NIZAoMyNog3IsB++lGzTz/MawP&#10;xOAsM/fI4q9MJZPn/tSoxDz/WKwPvCeT+nliylUuBuNVG4yv+qS2UK7ZPP95WB/4YYjqM2PN6F8u&#10;ITthiZjvDEZlRJ7/7vdhBtzro/WBTwg6GCuZ8YbTE7mMTA6cgXxX42ee/xoYL0+tD5DOyqTEmFdP&#10;ah6QBWGi1gbnq+7mBDhX8/zX87T6AOMue73ulJYlaFmyrx4NY7DN86/HE+oDLcbf1I8sAxOrJU2y&#10;4h4BrsE8/9rwjD61PpAt+CLmmgGGLAUDsmWpvlIEY57/XuBkP6U+wLxhLtTOsybmmMZfloRca0sE&#10;zc9eORHN89+bu9cHCBpazp/x5gpTloYB2uIE0OyJyMQzz/85HK0PEATMXMH1rDgZc77rR24BTqA2&#10;iCMxEc8c5Ey8I6kDZJ5/TXDGR+sDPNuzVqScX4/hRxp/uR0M9tpgzogBT4Q+YlWAsWZS90y8vczz&#10;3wOe95G0XhHHYNwcGYPF6OOYelebV6epRLphMh41vORImYz0PBMFfTUZyoQjJYDB7p10e3EM0z33&#10;42h94FVlDDIWODbjDDHGGZeIv+dnGHtHxz3iOI47uT0tXQ5ZYZhHGPh30vB/BkfrA1eJOePYk4+B&#10;SOlMgz1SRF6cr3wGGNKj9YFZYo6wkhD5OJiII/KzZ8k8/2eDU1/VEbjilMdAvnQlR0Cu2Mn3HFZy&#10;BBh+6gaOPXkcV09EIn4N/3O5cvxh+PlsO3zk8TAJZk1EJp45fnmFQIBxURszo8TYK+2lBh0iFUgP&#10;lVa62iTqkRNPWmCc0IUzYgzSDsqxCDgceyKN7B0Ck4l8PQa9Ntn4e/69TDqiOieeHIXGgNLjz7hi&#10;tUpAUcYkf/L/qIy7skdARE4E404KSSMvIiIiIiIiIiIiIiIiIiIiIiIiIiIiIiIiIiIiIiIiIiIi&#10;IiIiIiIiIiIiIiIiIiIiIiIiIiIiIiIiIiIiIiIiIiIiIiIiIiIiIiIiIiIiIiIiAj/4wf8FYFxU&#10;HtjMJbEAAAAASUVORK5CYIJQSwMECgAAAAAAAAAhAArAqyWYFgAAmBYAABQAAABkcnMvbWVkaWEv&#10;aW1hZ2UyLnN2Zzxzdmcgdmlld0JveD0iMCAwIDk2IDk2IiB4bWxucz0iaHR0cDovL3d3dy53My5v&#10;cmcvMjAwMC9zdmciIHhtbG5zOnhsaW5rPSJodHRwOi8vd3d3LnczLm9yZy8xOTk5L3hsaW5rIiBp&#10;ZD0iSWNvbnNfU3R1ZmZlZFRveV9NIiBvdmVyZmxvdz0iaGlkZGVuIj48ZyBpZD0iSWNvbnMiPjxw&#10;YXRoIGQ9Ik02Ni45MTIgNjcuODI4QzY4LjU2NTggNjMuNjgxMiA2OC45MzkyIDU5LjEzNCA2Ny45&#10;ODQgNTQuNzczIDY5LjM4NCA1NC4zNjMgNzAuNjg0IDUzLjkzMiA3MS43OTIgNTMuNDkxIDc1LjY1&#10;MzIgNTEuOTkxNCA3Ny41Njc2IDQ3LjY0NTcgNzYuMDY4IDQzLjc4NDUgNzQuNTY4NCAzOS45MjM0&#10;IDcwLjIyMjYgMzguMDA4OSA2Ni4zNjE1IDM5LjUwODUgNjYuMzU3NyAzOS41MSA2Ni4zNTM4IDM5&#10;LjUxMTUgNjYuMzUgMzkuNTEzTDY2LjIyIDM5LjU2NUM2NS4wMjg3IDM5Ljk5MyA2My44MjM3IDQw&#10;LjM3NzcgNjIuNjA1IDQwLjcxOSA2Mi4wODEgNDAuODY2IDYxLjU0OSA0MC45ODEgNjEuMDE1IDQx&#10;LjA3OCA2NC43OTEgMzcuNzc3MSA2Ni45NzAyIDMzLjAxNTMgNjcgMjggNjcgMjcuNTc3IDY2Ljk2&#10;MyAyNy4xNjIgNjYuOTMzIDI2Ljc0Nkw2Ny40NCAyNi40NzhDNzIuMzk1MSAyNC4wMzkgNzQuNDM0&#10;OSAxOC4wNDQ5IDcxLjk5NTkgMTMuMDg5OCA2OS41NTY5IDguMTM0NjggNjMuNTYyOCA2LjA5NDk0&#10;IDU4LjYwNzcgOC41MzM5MSA1Ny4yODMyIDkuMTg1ODYgNTYuMTE5NCAxMC4xMjMgNTUuMiAxMS4y&#10;NzhMNTUuMTY3IDExLjMzOUM1MC41NTg2IDkuNTU1MDEgNDUuNDUwNCA5LjU1NTAxIDQwLjg0MiAx&#10;MS4zMzlMNDAuODEgMTEuMjhDMzcuMzY5OSA2Ljk1OTM2IDMxLjA3ODcgNi4yNDU1MSAyNi43NTgg&#10;OS42ODU1NiAyMi40Mzc0IDEzLjEyNTYgMjEuNzIzNSAxOS40MTY5IDI1LjE2MzYgMjMuNzM3NSAy&#10;Ni4wODI1IDI0Ljg5MTcgMjcuMjQ1NSAyNS44MjgyIDI4LjU2OSAyNi40OEwyOS4wNjkgMjYuNzQ0&#10;QzI5LjAzOSAyNy4xNjEgMjkuMDAyIDI3LjU3NyAyOS4wMDIgMjguMDAyIDI5LjAzMTcgMzMuMDE1&#10;NiAzMS4yMDkzIDM3Ljc3NiAzNC45ODMgNDEuMDc3IDM0LjQ1NiA0MC45NzcgMzMuOTMyIDQwLjg2&#10;NyAzMy40MTUgNDAuNzIyIDMyLjE5NjMgNDAuMzggMzAuOTkwMyAzOS45OTUgMjkuNzk3IDM5LjU2&#10;NyAyNS45Mzc3IDM4LjA2MjYgMjEuNTg5NiAzOS45NzE1IDIwLjA4NTIgNDMuODMwOCAxOC42MDA0&#10;IDQ3LjYzOTYgMjAuNDM5MyA1MS45MzU5IDI0LjIyIDUzLjQ5MSAyNS4zMiA1My45MzIgMjYuNjMz&#10;IDU0LjM2MyAyOC4wMjggNTQuNzczIDI3LjA1NzggNTkuMTcyNiAyNy40NDYyIDYzLjc2MyAyOS4x&#10;NDIgNjcuOTM3TDIzLjU3NCA3MS4xMTlDMTkuMTI2MyA3My41ODU3IDE3LjMzMjQgNzkuMDY0NCAx&#10;OS40NiA4My42ODQgMjEuNzUxMiA4OC40MDQgMjcuNDM0OSA5MC4zNzI5IDMyLjE1NDkgODguMDgx&#10;NiAzMi4zNDYyIDg3Ljk4ODggMzIuNTM0NCA4Ny44ODk1IDMyLjcxOSA4Ny43ODRMNDQuOTg1IDgw&#10;Ljc3NUM0Ni45ODQxIDgxLjEyMTcgNDkuMDI3OSA4MS4xMjE3IDUxLjAyNyA4MC43NzVMNjMuMDEg&#10;ODcuNjE4QzY0LjUyOTcgODguNDg2MyA2Ni4yNDk4IDg4Ljk0MjcgNjggODguOTQyIDczLjIxMDUg&#10;ODguOTk4MyA3Ny40ODAxIDg0LjgyIDc3LjUzNjQgNzkuNjA5NSA3Ny41NzM2IDc2LjE2MTUgNzUu&#10;NzI2OSA3Mi45Njc4IDcyLjcyIDcxLjI4TDY2Ljg3IDY3LjkzOVpNNjQuOTEyIDE5LjgyOEM2My45&#10;NTY1IDE4LjA2MjggNjIuNzE1IDE2LjQ2ODEgNjEuMjM4IDE1LjEwOUw2MS4yOCAxNS4wODNDNjIu&#10;NjI0NiAxNC4xMjM0IDY0LjQ5MjUgMTQuNDM1NCA2NS40NTIxIDE1Ljc4IDY2LjMwMjMgMTYuOTcx&#10;MyA2Ni4xNjU2IDE4LjYwMjggNjUuMTI5IDE5LjYzNlpNNjMuMDEyIDkuNTI4QzY0LjgyNjIgOS41&#10;MjE5OSA2Ni41ODcyIDEwLjEzOTkgNjggMTEuMjc4IDcxLjQ0NyAxNC4wMjcgNzIuMDEyOCAxOS4w&#10;NDk3IDY5LjI2MzkgMjIuNDk2NyA2OC41NTU4IDIzLjM4NDYgNjcuNjY2MyAyNC4xMTEyIDY2LjY1&#10;NSAyNC42MjggNjYuNDUxOSAyMy42Mzc1IDY2LjE2MTEgMjIuNjY3IDY1Ljc4NiAyMS43MjhMNjYu&#10;NDg2IDIxLjExQzY4LjQ2OCAxOS4xOTUxIDY4LjUyMjQgMTYuMDM2MSA2Ni42MDc2IDE0LjA1NDEg&#10;NjQuOTAwOSAxMi4yODc2IDYyLjE2MjUgMTIuMDI1OCA2MC4xNTIgMTMuNDM3TDU5LjU5NCAxMy43&#10;NzNDNTguNzk0NiAxMy4xNzk3IDU3Ljk1IDEyLjY0OTcgNTcuMDY4IDEyLjE4OCA1OC41Nzg0IDEw&#10;LjQ5MzIgNjAuNzQwOSA5LjUyNDYgNjMuMDExIDkuNTI2Wk0yNi43NiAyMi41MTVDMjQuMDA1MiAx&#10;OS4wNjU5IDI0LjU2NDUgMTQuMDM3MyAyOC4wMSAxMS4yNzggMzEuMzE0NCA4LjYyODMgMzYuMTEz&#10;NiA5LjAyMzQ4IDM4Ljk0IDEyLjE3OCAzOC4wNTcgMTIuNjQwNCAzNy4yMTE0IDEzLjE3MSAzNi40&#10;MTEgMTMuNzY1TDM1Ljg5MyAxMy40NTRDMzMuODc4NSAxMi4wMzI5IDMxLjEzMDQgMTIuMjg0MSAy&#10;OS40MDcgMTQuMDQ3IDI3LjQ5MSAxNi4wMjg3IDI3LjU0NDMgMTkuMTg4NCAyOS41MjYgMjEuMTA0&#10;MyAyOS41MzY2IDIxLjExNDYgMjkuNTQ3MyAyMS4xMjQ4IDI5LjU1OCAyMS4xMzVMMzAuMjE3IDIx&#10;LjcxNkMyOS44NDEzIDIyLjY1NDkgMjkuNTUwMiAyMy42MjU0IDI5LjM0NyAyNC42MTYgMjguMzQ3&#10;NCAyNC4xMDQgMjcuNDY2MiAyMy4zODgzIDI2Ljc2IDIyLjUxNVpNMzAuOTE1IDE5LjY3QzI5Ljcy&#10;ODEgMTguNTMxNCAyOS42ODkgMTYuNjQ2MiAzMC44Mjc2IDE1LjQ1OTQgMzEuMzkwNSAxNC44NzI2&#10;IDMyLjE2ODkgMTQuNTQxNSAzMi45ODIgMTQuNTQzIDMzLjYyMDcgMTQuNTQ1MSAzNC4yNDMzIDE0&#10;Ljc0MyAzNC43NjYgMTUuMTEgMzMuMjkgMTYuNDY5MSAzMi4wNDkgMTguMDYzIDMxLjA5MyAxOS44&#10;MjdaTTMxIDI4QzMxIDE5LjE3OCAzOC42MjYgMTIgNDggMTIgNTcuMzc0IDEyIDY1IDE5LjE3OCA2&#10;NSAyOCA2NSAzNi44MjIgNTcuMzc0IDQ0IDQ4IDQ0IDM4LjYyNiA0NCAzMSAzNi44MjIgMzEgMjha&#10;TTMwLjk3NCA2Ny4xMjhDMjkuNDQyNyA2My4zNDQzIDI5LjA5NjUgNTkuMTg0OCAyOS45ODEgNTUu&#10;MkwzMC4xNDYgNTQuNDUxIDMwLjY4OCA1Mi40OThDMzAuODQxNCA1MS45Njc0IDMwLjUzNTYgNTEu&#10;NDEzIDMwLjAwNSA1MS4yNTk3IDI5LjQ3NDQgNTEuMTA2MyAyOC45MiA1MS40MTIxIDI4Ljc2NjYg&#10;NTEuOTQyNyAyOC43NjQ3IDUxLjk0OTQgMjguNzYyOCA1MS45NTYyIDI4Ljc2MSA1MS45NjNMMjgu&#10;NTIgNTIuODI4QzI3LjA5NiA1Mi40MDggMjUuODk4IDUyLjAwNSAyNC45NjMgNTEuNjI4IDIyLjE0&#10;MyA1MC40OTg5IDIwLjc3MjQgNDcuMjk3NSAyMS45MDE1IDQ0LjQ3NzUgMjMuMDMwNiA0MS42NTc1&#10;IDI2LjIzMiA0MC4yODY4IDI5LjA1MiA0MS40MTZMMjkuMDg1IDQxLjQyOSAyOS4xMTkgNDEuNDQx&#10;QzMwLjM1MiA0MS44ODQgMzEuNjE5IDQyLjI4NyAzMi44NzMgNDIuNjQxIDM0LjYxODMgNDMuMTIw&#10;MiAzNi40MTczIDQzLjM3NTkgMzguMjI3IDQzLjQwMiA0NC4yODQyIDQ2Ljg2IDUxLjcxNzggNDYu&#10;ODYgNTcuNzc1IDQzLjQwMiA1OS41OSA0My4zNzczIDYxLjM5NDYgNDMuMTIxNiA2My4xNDUgNDIu&#10;NjQxIDY0LjQwNCA0Mi4yODggNjUuNjY2IDQxLjg4NSA2Ni44OTYgNDEuNDQxTDY2LjkzNiA0MS40&#10;MjcgNjYuOTc1IDQxLjQxMSA2Ny4wNzUgNDEuMzcxQzY5LjkwNzEgNDAuMjcyOCA3My4wOTMzIDQx&#10;LjY3ODQgNzQuMTkxNSA0NC41MTA1IDc1LjI4OTcgNDcuMzQyNiA3My44ODQxIDUwLjUyODggNzEu&#10;MDUyIDUxLjYyNyA3MC4wODEgNTIuMDEzIDY4Ljg5MSA1Mi40MTQgNjcuNTIyIDUyLjgxN0w2Ny4y&#10;ODQgNTEuOTYxQzY3LjEzNjMgNTEuNDI4NiA2Ni41ODQ5IDUxLjExNjggNjYuMDUyNSA1MS4yNjQ1&#10;IDY1LjUyMDEgNTEuNDEyMiA2NS4yMDgzIDUxLjk2MzYgNjUuMzU2IDUyLjQ5Nkw2NS43MzkgNTMu&#10;ODcyIDY2LjAzMSA1NS4xOThDNjYuOTE5MyA1OS4yMDE1IDY2LjU2NTYgNjMuMzgwNyA2NS4wMTcg&#10;NjcuMTc4TDY0Ljc2MiA2Ny44MDUgNjMuOTcyIDY5LjU4OUM2My43MzYyIDcwLjA4ODQgNjMuOTQ5&#10;OCA3MC42ODQ0IDY0LjQ0OTIgNzAuOTIwMiA2NC45NDg3IDcxLjE1NjEgNjUuNTQ0NyA3MC45NDI0&#10;IDY1Ljc4MDUgNzAuNDQzIDY1Ljc4NzQgNzAuNDI4NSA2NS43OTM5IDcwLjQxMzggNjUuOCA3MC4z&#10;OTlMNjYuMDc0IDY5Ljc4IDcxLjcyNyA3My4wMTFDNzUuMzE1MSA3NS4wMDc3IDc2LjYwNTIgNzku&#10;NTM1IDc0LjYwODYgODMuMTIzMSA3My4yNzcgODUuNTE1OSA3MC43MzggODYuOTgzMSA2OCA4Ni45&#10;NDIgNjYuNTk3MiA4Ni45NDIxIDY1LjIxODcgODYuNTc2NyA2NCA4NS44ODJMNTMuNzg0IDgwLjA0&#10;M0M1NC4zODY2IDc5Ljc5ODEgNTQuOTYxOCA3OS40OTA0IDU1LjUgNzkuMTI1IDU1Ljk2NTUgNzgu&#10;ODI3NyA1Ni4xMDE4IDc4LjIwOTQgNTUuODA0NSA3Ny43NDQgNTUuNTA3MiA3Ny4yNzg1IDU0Ljg4&#10;ODkgNzcuMTQyMiA1NC40MjM1IDc3LjQzOTQgNTQuNDA3NyA3Ny40NDk1IDU0LjM5MjIgNzcuNDYg&#10;NTQuMzc3IDc3LjQ3MSA1My40MDE3IDc4LjEyMjQgNTIuMjk0MSA3OC41NDkzIDUxLjEzNCA3OC43&#10;MjFMNTAuNjg1IDc4LjhDNDguOTEyMyA3OS4xMDggNDcuMDk5NyA3OS4xMDggNDUuMzI3IDc4LjhM&#10;NDUuMDcyIDc4Ljc1NiA0NC45MTMgNzguNzNDNDMuNzUxNyA3OC41NTUgNDIuNjQzNSA3OC4xMjUg&#10;NDEuNjY4IDc3LjQ3MSA0MS4yMiA3Ny4xNDgxIDQwLjU5NSA3Ny4yNDk1IDQwLjI3MiA3Ny42OTc1&#10;IDM5Ljk0OTEgNzguMTQ1NSA0MC4wNTA1IDc4Ljc3MDUgNDAuNDk4NSA3OS4wOTM0IDQwLjUxMzcg&#10;NzkuMTA0NCA0MC41MjkyIDc5LjExNDkgNDAuNTQ1IDc5LjEyNSA0MS4wNzg1IDc5LjQ4NjYgNDEu&#10;NjQ4MyA3OS43OTE1IDQyLjI0NSA4MC4wMzVMMzEuNzI3IDg2LjA0M0MyOC4xMzEgODguMDk4OCAy&#10;My41NDk0IDg2Ljg1MDMgMjEuNDkzNiA4My4yNTQzIDIxLjQwOTcgODMuMTA3NiAyMS4zMzA4IDgy&#10;Ljk1ODEgMjEuMjU3IDgyLjgwNiAxOS41NzY3IDc5LjEzNSAyMS4wMjE4IDc0Ljc4OTYgMjQuNTY2&#10;IDcyLjg1NkwyOS45NjYgNjkuNzcxIDMwLjI0NyA3MC40MDVDMzAuNDA3IDcwLjc2NjMgMzAuNzY0&#10;OCA3MC45OTk1IDMxLjE2IDcxIDMxLjI5NzkgNzAuOTk5NyAzMS40MzQyIDcwLjk3MDQgMzEuNTYg&#10;NzAuOTE0IDMyLjA2NDcgNzAuNjkwMiAzMi4yOTI1IDcwLjA5OTggMzIuMDY5IDY5LjU5NVoiLz48&#10;Y2lyY2xlIGN4PSI0MC4wMDYiIGN5PSIyNi41MjgiIHI9IjIiLz48cGF0aCBkPSJNNDguMDA2IDQx&#10;LjUyOEM1Mi4yNTUgNDEuNTI4IDU1LjcxMiAzOC4zODggNTUuNzEyIDM0LjUyOCA1NS43MTIgMzAu&#10;NjY4IDUyLjI1NSAyNy41MjggNDguMDA2IDI3LjUyOCA0My43NTcgMjcuNTI4IDQwLjMgMzAuNjY5&#10;IDQwLjMgMzQuNTI4IDQwLjMgMzguMzg3IDQzLjc1NyA0MS41MjggNDguMDA2IDQxLjUyOFpNNDgu&#10;MDA2IDI5LjUyOEM1MS4xNTIgMjkuNTI4IDUzLjcxMiAzMS43NzEgNTMuNzEyIDM0LjUyOCA1My43&#10;MTIgMzcuMjg1IDUxLjE1MiAzOS41MjggNDguMDA2IDM5LjUyOCA0NC44NiAzOS41MjggNDIuMyAz&#10;Ny4yODUgNDIuMyAzNC41MjggNDIuMyAzMS43NzEgNDQuODU5IDI5LjUyOCA0OC4wMDYgMjkuNTI4&#10;WiIvPjxjaXJjbGUgY3g9IjU2LjAwNiIgY3k9IjI2LjUyOCIgcj0iMiIvPjxwYXRoIGQ9Ik00OC4w&#10;MDYgMzUuMDI4QzQ5LjExODQgMzQuOTI5NyA0OS45NDA1IDMzLjk0ODIgNDkuODQyMiAzMi44MzU4&#10;IDQ5Ljc0MzggMzEuNzIzNSA0OC43NjI0IDMwLjkwMTQgNDcuNjUgMzAuOTk5NyA0Ni42MDYzIDMx&#10;LjA5MTkgNDUuODA1OSAzMS45NjYyIDQ1LjgwNiAzMy4wMTQgNDUuODYwNiAzNC4xNzYyIDQ2Ljg0&#10;MzUgMzUuMDc2IDQ4LjAwNiAzNS4wMjhaIi8+PC9nPjwvc3ZnPlBLAwQKAAAAAAAAACEABJbgjNUc&#10;AADVHAAAFAAAAGRycy9tZWRpYS9pbWFnZTMucG5niVBORw0KGgoAAAANSUhEUgAAAYAAAAGACAYA&#10;AACkx7W/AAAAAXNSR0IArs4c6QAAAARnQU1BAACxjwv8YQUAAAAJcEhZcwAAOw4AADsOAcy2oYMA&#10;ABxqSURBVHhe7d0H1C1XWcbxS5FiVAJINAIaBEWKEhCpKhGx0Yw06QQpiohGwYL0AEE0giJgA6MY&#10;JBowKESwQLCASDGgiKCYiCCIlIAlCIr6PCt3dOfwfnfPzJ6ZPWf2/7fWs2BBMvfcc2b2O7PbHAIA&#10;AAAAAAAAAAAAAAAAAAAAAAAAAAAAAAAAAAAAAAAAAAAAAAAAAAAAAAAAAAAAAAAAAAAAAAAAAAAA&#10;AAAAAAAAAAAAAAAAAAAAAAAAAAAAAAAAAAAAAAAAAAAAAAAAAAAAAAAAAAAAAAAAAAAAAAAAAAAA&#10;AAAAAAAAAAAAAAAAAAAAAAAAAAAAAAAA7InLKndTzj38nwCAjbul8mTlzcr/HM6ZCgBgg45W7q2c&#10;oXxE6Rr+Lh9Tbq0AADbixspjlNcqu43+bp6iAAD22BWUuyjPU96nRI19lDcpxygAgD1zPeWRyquU&#10;qIHvkwcoAIA9cXvl2cr5StSoDwmDwQCwctdSHq6co0QN+dh8VLmVAgBYmdsqpylvV6IGfIp4iigA&#10;YAWOVR6kvET5uBI12lPmjcrVFABAJccpT1Per0QN9Zi8Rzlr53+LwspgAFiYt2e4o/IyJWqYx+YV&#10;io/r43ua6AeV6J/r4n8eALCAmyiPVV6nRA3ymLxFOVX5amXXjynRv9PlQsVbRgAAZnBF5a7K85Wp&#10;unk+oZytPES5unKQE5SLlOgYXU5RAAATur7yKOXVStTwjsk7lGcot1P68qBydKwub1A+VwEAFLiU&#10;cgflOcoFStTgjon76h+hXFsZ6sFKdMw091MAACO4YXYD7YY6amDH5N3KcxUP6l5aGctdRG9Voj+j&#10;ywsVAMAA7opxl4y7ZqKGdUxeo/yQcgNlKrnBYG8dfQsFAHAEvqP24KsHYT0YGzWoQ/MB5XTl7spR&#10;ytRuo/y7Ev3ZXZ6kAAACnmbp6Zaedhk1oGPyeuXxyk2Vub1YiT5Dlz9TrqoAAMQNogdIX6T4bVpR&#10;wzk0Po6P5+Mu2eB6m4no86S5rwIATfMdue/MfYceNZRjcqQFW0tgMBgADuC+d/fBuy/effJRAzk0&#10;fRdsLSU3GPxh5eYKADThhopn3Xj2TdQojsk7lWcqQxZsLaHPYPATFQDYrMsod1J+VvF8+6ghHJNX&#10;Kt+rXEdZq9xgsLu9rqIAwKa4YXYD7YY6avzGxAXEhcQFxYVl7foMBt9HAYBN+AbFXTLumokavDHp&#10;Fmy5C2mffIGSm8p6hgIAe+saykOVlyqfVKKGbmjmXrC1FL+AJvr7dfmQcjMFAPbK1yhu4HJTHodk&#10;yQVbS/haJTcY/AQFAFbP2xnfXzlT+RclatCGxsepsWBrKX0Gg6+sAMAqfZXiO1VvYxA1YmPiJwc/&#10;QfhJYsv6DAbfWwGA1fgs5R7KLyv/rEQN19B4jMBjBR4z8NhBC/oMBv+qAgDVfbnyw8ofKlFjNSbd&#10;gi3PEmpRn8FgP2UBwOIuq9xZ+TnlH5SokRqTfViwtQQPBv+bEn1HXTz4DQCL+RLl+5TfVaJGaUz2&#10;bcHWUs5Sou+ry58qRysAMKtvVH5K+RslaozGZF8XbC3lO5Toe0tzLwUAJndN5TuV31L+U4kaoKHx&#10;4LAHiT1Y7EFjHOxYJTcY/AIFACbj/mdvT/wXStTojImng3paKAOXw+QGgz+obGURHIBKjlFOUn5d&#10;+VclamyGxgu2vADMC8G8IAzD9RkMfpwCAIN5br33mX+/EjUuY+K70p9QjlNQ7lyl+27dFXee8ovK&#10;yYrfYkZXGoBBvlnxG7Gm6tt3PCvlnsoVFEznFsr3KO7q4bsFMMqNlEcrf6xEDfiYtL5gCwBW63LK&#10;icovKO9VokZ8TLwOgAVbALBC11W+X/l9JWrAx8Qrfr3y1yuAWbAFACvjvv1nKe9SokZ8TLzHj/f6&#10;8Z4/wC5PJPBTpgekASzsi5SHKS9TPqVEjfjQsGALka6xf7Li880zvrpzhh1KgQWdoPy48jYlbbxL&#10;woItmMeOjlf83oGnKp4xlntv82sVADP6POWBijcKy706sG9YsNW2yys3Vu6rnKr4/Qt/q0TnypFy&#10;oeJ3GQCYmOeCn6K8SYkuvjHxVg8tvGEL/8/rCL5S8es0/dv/tjLleNHtFAATuJLi3R7dt/phJbrg&#10;hsYLv7y5mzd5a+UNW636TMWLx/xk93TFffZ/p0TnxVR5hAKggPtef1T5EyW6yMbE2zh7O2dv64zt&#10;OUrxuM0DFI8LvVw5X4nOhTnj9zoAGMj9sN+meI+Xf1Sii2tMvGDLL3Dxi1ywDZ6VdTPFY0Hec+kc&#10;5e+V6PdfOp4yDKCnL1N+QPkDJbqgxiRdsOVXN2J/fbbi8R+/HOY05RWK36AW/e5riKeFXk0BcATf&#10;ovyMMmWfLAu29p/fjubZON5fyXs2TbU195JxFyaAHd4e+bsV98/+txJdPEPjOy4WbO0fP5ntQ2Pv&#10;6aCecvwoxTN8/A7i3GaCD1YAHPZ1ivtq/0qJLpgxeYPiffxZsLV+V1a8TcJDFQ/E/54y5TjPFPGa&#10;Ep9Tvpnwe5rvqFxLiTxDiY7RxU+2QNM+X3G/7YuVi5ToQhka3yH6jV2e6UE/6zpdVfG6Ck+z/WnF&#10;YzvvU6Lfs1b8hjGv+D5d+UHl9sqQl/f4Dj86bhf/nYEm3VLxPilvVqKLY0y8YMvv6PXrAbEeXjXt&#10;3+S7FN/1vkqZ8s1qU8Q3Da9XfklxN47Hnrx3VIlbKdGf1cUFz089QBPcL+o9U85QPqJEF8XQpAu2&#10;rqmgLj9x3UbxGM6zlVcrH1Ci365WvKWH38r2fOWRineG/UJlaj7fc11Yt1aATfP+KY9RvAlWdBGM&#10;CQu26vML8j1u83DlOcprFO+OGv1etfIx5XXK8xRPI/4mZckbhdx7JhgIxiZ5L5W7KL7wpuzbZcFW&#10;HR6rua3id+56Faun0qZbHK8h3mTNNxleJOiX/PjmoPY2Hh7fiD5rFw8UA5txPcWP1e7njU74MXmP&#10;8vMKC7aWcazy9YpfZemFcn+kfEiJfptacReitwDxKzx9Q+B3LV9dWRt3TUafv8srFWDv3UFxN8AF&#10;SnSij4kbnh9RvkLBPLwtsRtPN6Iusp67PtX4zFTxBn/+XP58LkqeZ78v2yl7plP0d+ri1eisS8Fe&#10;+mLFXQK/o0Qn95i4W+FXlG9XvLwf0/EdsrtFTlZ85+zuEnebRL9DrfhJw4XfTx7eMdNPIn4i2Vee&#10;7vpPSvR37eL9ioC94YvyJ5W/VqITeky6BVtcDNPwQKcHPN0X7nEYD4R+VIm++1pxsfdYgscUfCPh&#10;MQaPNWyNZ0JFf/8uJynAqvmR2zMWflP5DyU6kYeGBVvT8BRGT2X02IunNnqKo6c6Rt95rXh2kGcJ&#10;uZvQs4Y8e8hvbWuBp8NG30kXb0sNrJLnKftdp+cp0ck7JizYGs+Lk7wi1YuVvGjJK1XXtjeO5/2f&#10;q7jh83oAv5O55QLv7yD6nrr4BTTAalxF8eZbv6ZM1W3wX4pfq8eCrf68x4wH170NgbcjcDeZtyeI&#10;vt9acf+2uzi8wvdhiheB8b7kS/LTTvTddfFOt542DVTld6A+TnEXQnSijol3SfRcaPdH42AeUPfG&#10;Yt5gzIPgb1Smepn9VPH2DZ7e+yzF2zr4Cc6DnDgyd3XlptHeRAEW5/eh3k1xd0JutsKQeCdHzzb5&#10;UgWXdG3lToqnuL5A8QvsP65E32OtePGeNytz8fZTm6cz+skQ43hmU/Q9d7mPAizmBoq7FtxXG52Q&#10;Y9It2PpW5TMUHDp0HcXfx6MVv7T+z5WpBtGniverccH21hreitlbMrNJ2bQ8rTX67rt4nA2Y1aUV&#10;dzM8V5ny3ags2LqYn3ZOVPyi+hcqHjj/hBJ9Z7XyXsXbafjlKg9RvGOlNy3DvLyALfo9upytALNw&#10;l4MX1fg9qdHJNyatL9i6ruKX0z9W8WD5W5RPKtF3VSt+IvNWA95vxlN4vQX3lRQsz6uXo9+oyzuV&#10;yyjAZHzS+eJ/hxKddGPiwcnWFmz5hfR3VTxA/iLlrYpnNUXfT614SwEXeC/Qe5DiF6R/joJ18Dqa&#10;3Kpr3lGNYl7u70d7P1JO1f3gqYe/oXjF4tbnc19f8aD445Uzlb9UPqVE30utuPvO22+cpvhtajdX&#10;2DZj/XLboftpGhjFA3enKu6KiE6uMXHj93TFc7u35lKKB8LvrjxBcYF7mzLVS+inijfXO0fxu5Jd&#10;gP3kxeZh+8nbVEe/cZcnKUBvnoN9P8XdEn7xRXRSDU23YMvzvOd4S1INHvy+oXIPxRfZWcqUL56f&#10;KucrL1e8NYC3x/CL7I9SsA3elyn63bv4vASybqq4i8LvMI1OpDHZyoItD6S5L/WeyimKXzb/diX6&#10;O9eMV396CwA/Yd1f8W/qNRnYLl9b0bnQxU+gQMh3gu6u8JYAU75jdZ8XbPnlMDdS7qX4BfMvUaYc&#10;8J4q71L8VOX9j/zE5hXXV1TQFm+BcqRN+tz96BcqAf/HXRfeHsA7KUYnzZjs44KtyynHK36p/FMU&#10;D3J76lz096sZP0n5JfVPU7yfkpf4s88LOrmnds82Q+PcjeGtArxP+ruV6EQZE79VyStS175g6/KK&#10;XyTv5fEe2H6p4pfAR3+nmvFn8mfzKk5/Vn9mf3bgIN5yJTqXunhdCRrlbQO8YtCLd6KTY0y8CZX3&#10;m3Gf+Brnhfvu2HfJ7hrxXbPvnt1lEv1dasZPG37q8NOHn0L8NMJ2FxjK23hH51cXLypEY/xOVi/N&#10;n7JLwwu2POPFc8TXwv3eHuz0oKf7wz0I6sHQ6PPXjMcR/OIbjyt4fMHjDLyMHlPwuxyic66Lp3Gj&#10;AddQvPGWuxCm2kIgXbB1jFKTB609jdHTGT2t0dMbPc0x+tw149daevDYM4b8lOTuMZbkYy7HKRcp&#10;0bnouC1wTwA2ytvquqvDb8WKToAxqb1gywuTvEDpgYoXLHnhkhcwRZ+1Zjwd1HOt/WTkVZeeLuo1&#10;AsCSvP13dH52ubOCDXH3gbcXmHIzNscvbvHd/tKzTDwzyTNc3G3lgeW1vZLQ8WZ17mJyN4536PQT&#10;F7AGvgmJztkuHicAAAAAAAAAAAAAAAAAAAAAAAAAAAAAAAAAAACoJtogiRBCyPw5Wqkq+lCEEELm&#10;DwWAEEIaDQWAEEIaDQWAEEIaDQWAEEIaDQWAEEIaDQWAEEIazeoLAABgnAuVqF3tQgEAgI2iAABA&#10;oygAANAoCgAANIoCAACNogAAQKMoAADQKAoAADSKAgAAjaIAAECjKAAA0CgKAAA0igIAAI2iAABA&#10;oygAANAoCkCBk5XoMxFCyJg8UVkSBWAkGn9CyBxZsghQAEag8SeEzJmligAFYCAaf0LIElmiCFAA&#10;BqDxJ4QsmbmLAAWgJxp/QkiNzFkEKAA90PgTQmpmriJAAcig8SeErCFzFAEKwBEMafzPU6p/WQD2&#10;zrlK1KZEmboIUAAOQOMPYCm1igAFIEDjD2BpNYoABWAHjT+AWpYuAhSABI0/gNqGFIHSNogCcBiN&#10;P4C16FsEKAAToPEHsDZ9igAFoBCNP4C1mruBbr4ARMeMQuMPYGkUgExKRcfcDY0/gBooAJmUio6Z&#10;hsYfQC0UgExKRcdMQ+MPoBYKQCalomOmAXJ8kZygeEKBZ274qfECxReX4//u/+1sxYt3/M8CfVAA&#10;MikVHTMNcBA35M9UchfRQfG/e7wCHIQCkEmp6JhpgJQviJMU39FH58uY+Fh+egB2UQAyKRUdMw3Q&#10;8R2/u3Oi82SK+GI8UQE6FIBMSkXHTAP4Iijp6hka/1mAUQAyKRUdMw3a5rv+Kbt7+sYXJk8DoABk&#10;Uio6Zhq0y/3yuQtk7jA20DYKQCalomOmQZvW0Ph38aAz2kQByKRUdMw0aI8b3DGNv9cAuP/excPT&#10;O487HHfl+JheA+C1ANG/mwtFoE0UgExKRcdMg7YMbfz9z56uDJnP76LgYhAd70ihCLSHApBJqeiY&#10;adAON+JDGn/f7ZdeIEMLAQPDbaEAZFIqOmYatMEnet/ZPr5opmyIXXj6ri/wn+0nCLSBApBJqeiY&#10;adAG381Hv/9u3M8/RwPsC63v+ID/ObSBApBJqeiYabB9vpuPfvvd+Alh7guibxGgK6gNFIBMSkXH&#10;TINt8wnep+tnica/0+fz+MKtfnFidhSATEpFx0yDbevT9eP++SX73fsWJbqCto8CkEmp6JhpsF1u&#10;1HMXgFNj/35feNFn2Q0DwttGAcikVHTMNNiuPlMwa27M1ufzeQ0CtosCkEmp6JhpsE0+sXMnv7t+&#10;al8AfaaH8hSwXRSATEpFx0yDbfKq2uj3TrOGlbfufoo+Wxo2jOunemM2AgUgk1LRMdOslX8YNw7u&#10;JvDcdN8pOv5B/Z8eIPT/x3TBWG6QdU0DrLmpof7NcUnp9eHfurs2uu+ru0a6fZvWau4Geu7jF4s+&#10;VJpS0THTrI1/EJ/UPoGjz3tQ3JdNV8HF+sz7X1Ph7PMUwD5BF/P14XM917DtxjdRa7xZogBkUio6&#10;Zpo1mWKL4pqDmmvhgdPou+ni77j6ib8jV/BbnxLq32uK62Ould5jUQAyKRUdM80a+EfIdQMMyZKL&#10;mtYo15j6CWtt3LhFn7WLL+RWTX19+Ltcy9MABSCTUtEx09Tmu5Gh3T194h++xvz22tzfG30fadbY&#10;J+wLMfqsadbclz0XXx++a4++j9Ks4UaAApBJqeiYaWryl99nRejY+MdvbVwgN/vH3/da5Rq61mYD&#10;zX19OLXHVigAmZSKjpmmprnubNL4z2hJrv9/zWMkviONPnOX1sYBcr/lVKn5ZEUByKRUdMw0teT6&#10;fKdMS6tJc91pa542m5u95Iu5FUteHz5naqEAZFIqOmaaGtwtk/thuvgR2Hetbhx8p+J/1/996FTR&#10;FrqC+vT/r/l78MUYfeY0LYwD+Hvoe277Opri+qjVvUYByKRUdMw0NeQe9bv4zj33A/nkj/7d3bQw&#10;PTQ3n37N/f+dXJ93C+sBck9CXaa8PtxQ1kAByKRUdMw0NfS5M/FF0FefhUS1TvAl5RqOfegKyzVY&#10;LQwE9xkbG3J99HkydGo8XVEAMikVHTPN0vrc3Yy5W+9zp7P1u8fcDKB9eArKPR36/9+yPo31mELe&#10;5/qocYNAAcikVHTMNEvLDW756WDsj5J7stiHBrBE7rvdh7//FopYiTmvj1z3Wo1ZVhSATEpFx0yz&#10;NN9lRJ+jS8kFnrt73Po0wtxd3j50n+SeELf+G9a8PtxYLo0CkEmp6JhplpZb0j6kb3NXrvGocYIv&#10;Kdd47EMXWG48Z+sFIHd9lPyGa7w+KACZlIqOmWZpuW6akmmK/jGjY3bZegGYs7guJdcHvg8zmUrU&#10;vD6cpRtECkAmpaJjplla7geZ+wTfstzskX3YG6n1AtDa9UEByKRUdMw0S5tznvcW5sGXaKELaOtb&#10;e+SKeMk4Tq64+uljaRSATEpFx0yztNxAZck0v9wMiq03HlsYBM7NAqoxVXFJuSI+5/VR4waJApBJ&#10;qeiYaZaWm4kw9i7EP2Tu7qlkBsU+yH23JY3HUnKN1NZ/w1wRd4M2xlqvDwpAJqWiY6ZZWm4mgjPm&#10;RMw1fs4+DIKWyN0970Pj2XoBcB9/9PdOM2YmVO57dWpcHxSATEpFx0xTQ26mgzNkwNInbu6H9v9f&#10;/ceeWa647sMUyi2MY5Tqc30Maazd97/W62PuBnru4xeLPlSaUtEx09SQe8ztkrvb84/nfyb3Iztb&#10;v3O03ACqv6e128JU1lI1ro9a3YMUgExKRcdMU4O/9OizRPHAlE9ON27+9xz/dz/S5mYUdfFJMOSJ&#10;Yl/1+V5LphHOzZ8/d8G2UAD6fA9dpro+ap0XczfQcx+/WPSh0pSKjpmmlr53OVNkHwY/p5LrPlhz&#10;F0pumqIv5uoX7EL69NlPFf9ZtVAAMikVHTNNTblZCVPEDWIrjYblCuuai2Gu0duHMYwpLXF9+M+o&#10;eX1QADIpFR0zTU3+8nM/UEl8bN9VtiQ3E2jsNNsl5Pr/W3qSM18ffQaEx8ZdRLUbQApAJqWiY6ap&#10;zf2VcxSBFht/8wkdfR9p1jgO4M+dOw9a6P/f5d9qjiLgY67hPKAAZFIqOmaaNfCP0HfAqk98rDUP&#10;ds4t12Cs8U461/3jC7n6xVrJ1NeHu33Wcn1QADIpFR0zzZqUDgz7x/YxWm0oOrnv0d/T2uQauNb6&#10;/yOlA8P+3X2MNV0fFIBMSkXHTLM2vjPxHWr0WQ9K1/C32OUTcbda9D2lWdNsoH37vDW5wcotlttN&#10;d32s8amYApBJqeiYadbMdys+cdPZEP5BHd8x+v9zw1D9R1yhXDeQv9O1yA3++vfmN/50HhPpro/u&#10;906vD3+va78+/Fl3f+80FIBC0THTYJtys4GcNQyq9rn7b232T4l9K5QUgExKRcdMg23yiR393ml8&#10;cdTkz5g+3UXxZ2x5QH/rKACZlIqOmQbb5e6B6DdP43+mlj6Dmgz+bhsFIJNS0THTYLt8cke/+W5q&#10;DJ77rj53cTruIsJ2UQAyKRUdMw22rc+MEQ8gLnkh+M/Kdf043P1vHwUgk1LRMdNg23yC52YEOZ41&#10;sgR/ntysH8cXbvWLE7OjAGRSKjpmGmxfn5k2zhJTQ/vOYff4ALaPApBJqeiYadCGPnfdjovAHBeF&#10;j9m38afrpx0UgExKRcdMgzb4RO/TFeT4oply8NXHGvJns6K7HRSATEpFx0yDdvTtCupSugDLF5e7&#10;cnIXYRq2fGgLBSCTUtEx06AtQ4uA47UCQxZj+aJy8eh719+Ffv/2UAAyKRUdMw3aM6YIOO6bd8Pu&#10;f98xX0DusvG2Em7A3c8/5I6/C9s9tIkCkEmp6Jhp0KY+q3CXSs3VyKiLApBJqeiYadCuNRQBGv+2&#10;UQAyKRUdMw3a5u6boX31U8QXJgO+oABkUio6ZhrAhr5kpCRea8AOnzAKQCalomOmAToe2M1dMCXx&#10;sZnpgxQFIJNS0THTALvcSE/ZLeRjeZYPd/3YRQHIpFR0zDTAQfxEMLZryBeeu3o8xlD9IsNqUQAy&#10;KRUdMw3Qh+f5+y7ejbrv6NMLy//d/5v/P8/q4T3N6IsCkEmp6JhpAKAWCkAmpaJjpvFdGwDUQAHI&#10;pFR0zN1QBADUQAHIpFR0zCgUAQBLowBkUsqDctFxo1AEACzFjS8FIJMpUAQArIkb3j5vqaMATIQi&#10;AGAN+jb+DgVgQhQBADUNafwdCsDEKAIAahja+LutKkUBCFAEACypRuNvFIADUAQALKFW428UgCOg&#10;CACYU83G3ygAGUOKACGEzJWpG3+jAPRAESCE1Mwcjb9RAHqiCBBCamSuxt8oAANQBAghS2bOxt8o&#10;AANRBAghS2Tuxt8oACNQBAghc2aJxt8oACNRBAghc2Spxt8oAAUoAoSQKbNk428UAABoFAUAABpF&#10;AQCARlEAAKBRFAAAaBQFAAAaRQEAgEZRAACgURQAAGgUBQAAGkUBAIBGUQAAoFEUAABoFAUAABpF&#10;AQCARlEAAKBRe18ACCGEzBMKACGENBoKACGENBoKACGENBoKACGENBoKACGENBoKACGENBoKACGE&#10;NJrqBQAAAAAAAAAAAAAAAAAAAAAAAAAAAAAAAAAAAAAAAAAAAAAAAAAAAAAAAAAAAAAAAAAAAAAA&#10;AAAAAAAAAAAAAAAAAAAAAAAAAAAAAAAAAAAAAAAAAAAAAAAAAAAAAAAAAAAAAAAAAAAAAAAAAAAA&#10;AAAAAAAAAAAAAAAAAAAAAAAAAAAAAAAAAAAAAAAAAAAAcOjQ/wJxthA+epSiBQAAAABJRU5ErkJg&#10;glBLAwQKAAAAAAAAACEAeJO3sS4HAAAuBwAAFAAAAGRycy9tZWRpYS9pbWFnZTQuc3ZnPHN2ZyB2&#10;aWV3Qm94PSIwIDAgOTYgOTYiIHhtbG5zPSJodHRwOi8vd3d3LnczLm9yZy8yMDAwL3N2ZyIgeG1s&#10;bnM6eGxpbms9Imh0dHA6Ly93d3cudzMub3JnLzE5OTkveGxpbmsiIGlkPSJJY29uc19Nb25leV9N&#10;IiBvdmVyZmxvdz0iaGlkZGVuIj48ZyBpZD0iSWNvbnMiPjxwYXRoIGQ9Ik04MC41MjIgMjguOTc3&#10;IDgyLjEgMzcgODQuMTM4IDM3IDgyLjEgMjYuNjI1IDMwIDM2Ljk4MkMyOS45NDUgMzYuOTkzIDI5&#10;Ljk0NiAzNy4wMDEgMzAgMzcuMDAxTDQwLjE2MSAzNy4wMDFaIi8+PHBhdGggZD0iTTY4LjY1NSAx&#10;OC4xMDcgNzEuNjY4IDI1LjY0IDczLjY2OCAyNS4yNCA2OS43NjggMTUuNDkgMTcuMjA4IDM2Ljk4&#10;MkMxNy4xODIgMzYuOTkzIDE3LjE4NCAzNy4wMDEgMTcuMjA4IDM3LjAwMUwyMi40NDIgMzcuMDAx&#10;WiIvPjxwYXRoIGQ9Ik05Mi4wMTIgNDAgNCA0MCA0IDgwIDkyLjAxMiA4MFpNOTAuMDEyIDc4IDYg&#10;NzggNiA0MiA5MC4wMTIgNDJaIi8+PHBhdGggZD0iTTQ4LjAwNiA2OUM1MS45ODMgNjkgNTUuMjA2&#10;IDY0Ljk3MSA1NS4yMDYgNjAgNTUuMjA2IDU1LjAyOSA1MS45ODIgNTEgNDguMDA2IDUxIDQ0LjAz&#10;IDUxIDQwLjgwNiA1NS4wMjkgNDAuODA2IDYwIDQwLjgwNiA2NC45NzEgNDQuMDI5IDY5IDQ4LjAw&#10;NiA2OVpNNDguMDA2IDUzQzUwLjg3NCA1MyA1My4yMDYgNTYuMTQgNTMuMjA2IDYwIDUzLjIwNiA2&#10;My44NiA1MC44NzMgNjcgNDguMDA2IDY3IDQ1LjEzOSA2NyA0Mi44MDYgNjMuODYgNDIuODA2IDYw&#10;IDQyLjgwNiA1Ni4xNCA0NS4xMzkgNTMgNDguMDA2IDUzWiIvPjxwYXRoIGQ9Ik0yMS45MTggNjMu&#10;ODU5QzI0LjA1NDcgNjQuNDUxOCAyNi4yNjc0IDYzLjIwMDIgMjYuODYwMiA2MS4wNjM1IDI3LjA1&#10;NTEgNjAuMzYwOSAyNy4wNTUxIDU5LjYxODUgMjYuODYgNTguOTE2IDI2LjQ5MjMgNTcuNTY3NiAy&#10;NS40MzkyIDU2LjUxNDEgMjQuMDkxIDU2LjE0NiAyMS45NTQ3IDU1LjU1MTcgMTkuNzQxMSA1Ni44&#10;MDE3IDE5LjE0NjggNTguOTM4IDE4Ljk1MDggNTkuNjQyMyAxOC45NTA5IDYwLjM4NjcgMTkuMTQ3&#10;IDYxLjA5MSAxOS41MTUzIDYyLjQzOTMgMjAuNTY5MyA2My40OTIyIDIxLjkxOCA2My44NTlaTTIz&#10;IDU4QzI0LjEwNDYgNTggMjUgNTguODk1NCAyNSA2MCAyNSA2MS4xMDQ2IDI0LjEwNDYgNjIgMjMg&#10;NjIgMjEuODk1NCA2MiAyMSA2MS4xMDQ2IDIxIDYwIDIxIDU4Ljg5NTQgMjEuODk1NCA1OCAyMyA1&#10;OFoiLz48cGF0aCBkPSJNNzMuODI2IDYzLjkyMUM3NS43MjMxIDYzLjQ3ODkgNzcuMDUxNCA2MS43&#10;Njg1IDc3LjAxIDU5LjgyMUw3Ny4wMSA1OS44MjFDNzcuMDM2IDU4LjUwMDIgNzYuMzQ4IDU3LjI2&#10;NzkgNzUuMjEgNTYuNTk3IDczLjMxMzUgNTUuNDEwMSA3MC44MTM5IDU1Ljk4NTMgNjkuNjI2OSA1&#10;Ny44ODE4IDY5LjIyOTggNTguNTE2MyA2OS4wMTYzIDU5LjI0ODUgNjkuMDEgNTkuOTk3IDY5LjAx&#10;MDMgNjIuMjEgNzAuODA0NSA2NC4wMDM4IDczLjAxNzUgNjQuMDAzNSA3My4yODkxIDY0LjAwMzUg&#10;NzMuNTYgNjMuOTc1OCA3My44MjYgNjMuOTIxWk03My4wMSA1OEM3NC4xMTQ2IDU4IDc1LjAxIDU4&#10;Ljg5NTQgNzUuMDEgNjAgNzUuMDEgNjEuMTA0NiA3NC4xMTQ2IDYyIDczLjAxIDYyIDcxLjkwNTQg&#10;NjIgNzEuMDEgNjEuMTA0NiA3MS4wMSA2MCA3MS4wMSA1OC44OTU0IDcxLjkwNTQgNTggNzMuMDEg&#10;NThaIi8+PHBhdGggZD0iTTgzLjAxMSA3NCA4Ni4wMTEgNzEgODYuMDExIDQ5IDgzLjAxMSA0NiAx&#10;NCA0NiAxMCA1MCAxMCA3MCAxNCA3NFpNMTIgNTAuODMgMTQuODMgNDggODIuMTgzIDQ4IDg0LjAx&#10;MSA0OS44MjggODQuMDExIDcwLjE3NCA4Mi4xODMgNzIgMTQuODMgNzIgMTIgNjkuMTc0WiIvPjwv&#10;Zz48L3N2Zz5QSwMECgAAAAAAAAAhAH2dNfGtFwAArRcAABQAAABkcnMvbWVkaWEvaW1hZ2U1LnBu&#10;Z4lQTkcNChoKAAAADUlIRFIAAAGAAAABgAgGAAAApMe1vwAAAAFzUkdCAK7OHOkAAAAEZ0FNQQAA&#10;sY8L/GEFAAAACXBIWXMAADsOAAA7DgHMtqGDAAAXQklEQVR4Xu3dgZFj2W2F4Q1BITgEh6AQHIJD&#10;cAjOwCEoBIXgEByCQ1AIcsNaVh3NHnYTvCABPP5f1alSaXt67qDvA5qP5OVvAAAAAAAAAAAAAAAA&#10;AAAAAAAAAAAAAAAAAAAAAAAAAAAAAAAAAAAAAAAAAAAAAAAAAAAAAAAAAAAAAAAAAAAAAAAAAAAA&#10;AAAAAAAAAAAAAAAAAAAAAAAAAAAAAAAAAAAAAAAAAAAAAAAAAAAAAAAAAHBZ//p7AAAfJBr/334P&#10;QwAAPsSt+f9d8uevAAAuLBr9r82fIQAAF/dd87/l374CALiQf//KT83/lvhaAMAF/MdXHm3+t8Sf&#10;AQAsFo3cNfhHwhAAgKVOmv8t//kVAMAi0bhdQ38mDAEAWOK/vuIa+Un+8hUAwFB/+ko0atfAXf7n&#10;97j/5vLfXwEADPNM8/+Xr8SfYwgAwFLRxP/6FdewXaLhx5+5if8djd19rQtDAAAGyDb/aN7a/FVm&#10;CMQQAQA0qWz+N9kh8NP3AwAUyzb/eH7g0WadfS6BIQAAbxJP3maeuI2XhWabdGYI/O9XYk0AgBeK&#10;s/yj4bpG7PJM87/JvJ8gzhrig2UA4EWeaf6nMu8oZggAwAu4T/H6LhXN/4YhAABNss3/FWf3ZA+W&#10;49PFAODQI5/ipXnlh7nEWtzfeS8MAQB4Uqb5x9e945O8skOAj5gEgKTMRzjG172z0WaHAB8xCQAP&#10;ivvtU5v/TTwv4dZzL3y6GAD8IPNka1fzv8k+Oc0QAIA7NjX/mwmvUAKA1Ta/1j6OgWAIAMATMkcu&#10;TD13J46byJxPFGcNAcDHiqb5zKd4TZUdAnywDICPdLXmf8MQAIBvRJM8+QjH6WKtmQ+WYQgA+AjZ&#10;5h/NcVPzV5khEEMOAC7rk5r/TXYIbP/3AsAfRGPLNMN4fuAqzTD7XAdDAMBlxJO3mSdGTz7Fa6rM&#10;EOAjJgFcQrxh610f4Thd5v0O097sBgApzzT/q+PTxQBcXjSuzPEIn9D8bxgCAC4r2/y7zsaJdXY1&#10;18zBdxE+XQzAeJlP8Yp0fVjKbUh1/oad/WAZhgCAseJ45kebf3xdd/PX9XQ11+wQmHAENgD8k8kf&#10;4ai+e4SyZQjwEZMAxoj72Rua/yOPULqaa3YI8OliANpt+RSvzJCadGvquzAEALS5YvO/pau5ZocA&#10;ny4G4O22vJY9M6R+TVdzjWMgGAIARsocadB5rs1J87+lq7nGcRiZ85PirCEAeJloSls+xSvzCOWn&#10;dDXX7BCI01YBoNym5p9Z56Ppaq4MAQCtoglt+AjHZ4bUhubKEADQItv8o/l0Nf/skIpHKJuaa/zd&#10;bk0u8W8CgKddufnrOuN/b2mu2XV2/DwALJdtinHrpaPZxN9ZNaS2NNfsba6udQJYKG6NbPgUr8rm&#10;f3PySOKdMkOAj5gE8JB4w9aG5h8NLRqwW5NL5hFKprl2vskt836MznUCWOCZ5t/hHUNqS3NlCAA4&#10;Fo0hc/zApub/rC3NdcuxHAAGyjb/ruMROoZUtrl2faZA9tiLrnUCGCQaQaapbjkquXJIbWmu2c8U&#10;YAgAH+yRD0i5Jb6u88NSMs3/FUc5Z5tr19HXW9YJoFE0yQ3NP/7eKevMNtfOgenWcy9d6wTQINv8&#10;N3yQy6ub/022ub7i0cgjtqwTwBvFhe4agMum5v/OdcbzEW4d99LVXLesE8AbbGr+bk0uXeu86iun&#10;utYJ4IWyL2eMxtFhy5AK2eba9d6JeNc0QwD4UJk3NHWeG7PljVcqeyRFnEfUId4JnT06A8BicdFn&#10;T47saP7ZdXYOKSfbXLcMga51Ajh01ebftc6fMAQAjBAX+YZjjbes81HZ5hpf2yG7ToYAsMSWprpl&#10;nc+Ihun+DS6d/67sOgEMlm2q0QA2NP+udZ646hDY9nMAPkJcmJmLOe67d1zM2XVubP43W57Yzj4H&#10;wxAABonG8eoPSKmQXWfXkKqUaa6dL23dMqwAiGgYG5r/lnW+wpb3N2x8HwbwsZ5pqh22rPOVtrwT&#10;myEALBAXXlyA7sJ06Wz+G9b5DpkhEIkTPTtsGVbAR8o21a6zXbas853i7CL3b7+XriGQOZMp0rVO&#10;4KPEhZZpqp0fSrJhnR2iNq4G97Llg2UYAsALxW+PjzbV+LquxhF/74Z1drrqEOg8nRW4rHhIvqGp&#10;Ztf5yQ0j21yjth22DCvgkrY0VZp/3pbnSbYMK+BS4kJyF5hLd/N3a3Kh+f+zTU/qu/XcC0MAOLCl&#10;qWZfNkjz/6Nn3iXdgVd2AW+QbapxYXbgjUN14p3PcdaOq51LnJPUIYYVQwB4kUxTjd8aO85liWbF&#10;+TH1Ng2BzDq7HrEAa2SbalyAG5p/1zq32jIEtqwTGG9T87/qB7lMEw3T1dQl6tyBIQAc2tJUaf7v&#10;lx0CXfuCIQA8YUtTza4zLvKOdV5R9rmWrrpveMQCjLGlqcbfmbm4499E86+VGQKdr7bKDgH2CT5S&#10;tqlGA+i4WOJ5huxZ/lzUr7HlJbfZ57LYL/goW5pqNBCa/yxb3h+SvW3Fq8TwEbY01WfWiffIDIFI&#10;nOPTYcsjFuAttjTVWGfmnZ40//eLEzfdz+JeGAJAoy1NNRpFZp28zb9P9oTOLWdFMQRwKdnm39VU&#10;s82fc9/7ZYdA5+dEuPXcS9cjFqDUlqYaf++j64yvo/nPkR0CXcc0Z9fJEMBqW5pqNITMOjnOeZ54&#10;lOl+XveyZQiw17BStqnS/HFq061Gt5574dEmVtnSVGOdbk0uNP8dNr3YwK3nXroesQApW5pq9pUZ&#10;NP894k1VGw5n23LbCnjIluafeW12vG8hLlTsEm8e3DIEMo9YeNkxRsr+Rt3xCodoCtlzWniL/l4M&#10;AeANNpx7QvP/TPFzz57Q2SF72yr2MtBqS1ONdfJBLp8tOwQ6fv7xd2aGQNcjFoDmj3U27AOGAMbb&#10;0lSz64yLqWOdeJ/s7cqOFwAwBDDWpuafuYiiMdD8P8OWEzqzt62Al8o2/67fqONWU/bYaZr/Z7nq&#10;EGAf4yViY2U2Y9dv1HGh0vzxiOxLl7uGQPa5NvYzSm35jfqZ5o/PlnnzYqTrhM4Nz13ggrb8Rh3r&#10;zLyZhuaPmy0ndMaedetx6XzEgovY8ht1XMCZ5s87KfGr7BDoOqGTIYC32PIbdab5x9dxtC7u2TIE&#10;tjx3gaWyzb/rN+q4AGn+qBR73+2fe+k6oXPLcxdYJns7paupxgWQaf4c54xHbfkFKPa0W8+9MATw&#10;rS2/UW85dhp7bRkC2dtWXAuwsr9R0/xxddmXP8ebJDtsee4CQ225nZJ98ouHvDgVL2nOHCnSdS5P&#10;dgjENQ+s+Y068/K3+K2t4+RRXNOWIbDlCWwMsaH5x8WXfSs8zR/VNg2BRx/NR7qeu0CzDbdTaP6Y&#10;ZsPhbAwBfCt7rkhHU40LZ8Ox0/g8G4ZAXLOZRyzRE3BxW36jpvljui2/RGWGQNdtK7zBVZt/bFqa&#10;Pzpkrqe4JRO3Zt6NIYB0U+36jTq7WeMCpPmj04bD2RgCH2xL849HG9mTR2n+mCD7goqOIRCyz11g&#10;uWzz77qdEhcEzR+bZYZApOtNitkhwHW2VPzgMg/7YlBsaf7ARHHEgtuz99I1BLLPBTIEltlyOyWa&#10;P69XxpVkj2ToOpcn+yqmrttWSNpyOyUulEzz523r2GLLEIhr363HpfO5Czxoy+2UTPOPr+P0QmyT&#10;HQJdv+AwBC4ifjCZ36i7mn80c5o/PkFck25f30vXLc4tr2LCHdnm37XR4recTPPnLH9st+XazAyB&#10;SDzCwQBb7qVvOHkUeIV4UUbmGo0naDvENefWcy8MgWZbbqfQ/PHpsi/L7no3bva5C67VJtnbKV3N&#10;P3t/kd8qcFVXHQI8T/dmW+6lZ19r3HH4HPBOVx0CXbeWP86G2ymxybPvNqT545Nkj2TokH0VE0Pg&#10;xWj+wHVsOJdny6uYLm/DvfTYoBtOHgWm2HC9MASabbiXnm3+8dsPzR/IXd/RiKMhv1v0lBhAbk0u&#10;8W/CoWiQG26n0PyBMxuOZIhrNjMEup7AvoRNzT/7mwHNH/gjhgD+XxR5w73BGDgbTh4FttjyXB9D&#10;4EW2NP/47YPmD9TLvNov0vXmyWjsbj0u0afwg2zz77qXnn1VQNfJo8BW2Tdidb3ZMzsE+CXwjihM&#10;5mFVDIoNzZ+XhAHPyQ6BriMZss9VMgR+seVeemzITPPnnYHAmewQ6LrmMkMgel3HE9gjbbmXHg8x&#10;H23+8XUcEAXUiB7hrrN76RoC0ZvcelyiR3z8EHim+XeIDUXzB/pEr3j0Gox03XplCDwo+wPd0vy7&#10;nowCrm5Lz8i+lPXjhkD2XnrXNI/m79bjQvMHXi97JEPXa/AzQyASPfEjbHkileYPzJR9xWDXEIhb&#10;wW4993L5IRAFebT5x9d13UvPPoT7mOkNDLFlCERvcOu5l8s+f7jlidTMy7kiHecPAfjHEHDX5L3E&#10;wOjAEPiSfQLn3b9Vx2bKNv8IgD7umvwuHW/EyvS++LrL3k6eOgRiQ2SOoNAA6OOuyZ/yziFA8//F&#10;tCFw0vwjAPq4a/KRxPuPXn37luZ/x5QhcNr8IwD6uGvy0UQPil70CjT/H3QPgYrmHwHQx12Tmbxi&#10;CND8H9Q1BKL5Z15C9l0A9HHXZDaVQ4Dmn/TuIZA9efSnAOjjrslnc9pbaP5PetcQiL8ne/ic+/81&#10;APq4a1ITTdb9//dy0lto/gdePQSy3/92kJT7bxoAfdw1qQnRK9x/u5fsG7Fo/kVeNQSy31cPn3P/&#10;XQOgj7smNTevGgI0/2LVQyD+e+b7/Xr4nPsaDYA+7prUqOgt7mvu5aeDKGn+L1I1BKLgmR+Qm/ru&#10;azUA+rhrUvOrbG+5dxQ9zf/FTodA1eFz7us1APq4a1LjnA4Bmv+bPDsEss3/ux+Q+zMaAH3cNam5&#10;J/ty8DgoMtD83yw7BDInej7yA3J/TgOgj7smNd/JviE0PlOA5t8gOwQeyaM/IPdnNQD6uGtS85PK&#10;UwFuofm/QOUQiO8T3+8R7s9rAPRx16TmEZVDgOb/QhVDIHsMrPseGgB93DWpyYhbPO57PBqa/xuc&#10;DIGY8tkzwN330QDo465JTdazQ4Dm/0bPDIFnmn9w30sDoI+7JjXPyH40LM2/QWYIRPOP+3zPcN9P&#10;A6CPuyY1z3p0CND8Gz0yBOIh3bPNP7jvqQHQx12TmhM/nQZM8x/guyFw2vyD+74aAH3cNak5Fe8C&#10;dt+X5j+IGwLxEO60+Qf9ni4A+rhrUlPh1yFA8x9Ih0A8dKto/kF/8C4A+rhrUlMlzgqL70fzHyyG&#10;wL3T+57164b6NQD6uGtSUynOGqP5fxi3qTQA+rhrUgMccZtKA6CPuyY1wBG3qTSoFfdYrxzUctek&#10;BjjiNpUGtVyNrxTUcjXWAEfcptKglqvxlYJarsYa4IjbVBrUcjW+UlDL1VgDHHGbSoNarsZXCmq5&#10;GmuAI25TaVDL1fhKQS1XYw1wxG0qDWq5Gl8pqOVqrAGOuE2lQS1X4ysFtVyNNcARt6k0qOVqrIkz&#10;nibHrVmDWq7GGuCI21Qa1HI11kzn1qxBLVdjDXDEbSoNarkaa6Zza9aglquxBjjiNpUGtVyNNdO5&#10;NWtQy9VYAxxxm0qDWq7GmuncmjWo5WqsAY64TaVBLVdjzXRuzRrUcjXWAEfcptKglquxZjq3Zg1q&#10;uRprgCNuU2lQy9VYM51bswa1XI01wBG3qTSo5Wqsmc6tWYNarsYa4IjbVBrUcjXWTOfWrEEtV2MN&#10;cMRtKg1quRprpnNr1qCWq7EGOOI2lQa1XI0107k1a1DL1VgDHHGbSoNarsaa6dyaNajlaqwBjrhN&#10;pUEtV2PNdG7NGtRyNdYAR9ym0qCWq7FmOrdmDWq5GmuAI25TaVDL1VgznVuzBrVcjTXAEbepNKjl&#10;aqyZzq1Zg1quxhrgiNtUGtRyNdZM59asQS1XYw1wxG0qDWq5Gmumc2vWoJarsQY44jaVBrVcjTXT&#10;uTVrUMvVWAMccZtKg1quxprp3Jo1qOVqrAGOuE2lQS1XY810bs0a1HI11gBH3KbSoJarsWY6t2YN&#10;arkaa4AjblNpUMvVWDOdW7MGtVyNNcARt6k0qOVqrJnOrVmDWq7GGuCI21Qa1HI11kzn1qxBLVdj&#10;DXDEbSoNarkaa6Zza9aglquxBjjiNpUGtVyNNdO5NWtQy9VYAxxxm0qDWq7GmuncmjWo5WqsAY64&#10;TaVBLVdjzXRuzRrUcjXWAEfcptKglquxZjq3Zg1quRprgCNuU2lQy9VYM51bswa1XI01wBG3qTSo&#10;5Wqsmc6tWYNarsYa4IjbVBrUcjXWTOfWrEEtV2MNcMRtKg1quRprpnNr1qCWq7EGOOI2lQa1XI01&#10;07k1a1DL1VgDHHGbSoNarsaa6dyaNajlaqwBjrhNpUEtV2PNdG7NGtRyNdYAR9ym0qCWq7FmOrdm&#10;DWq5GmuAI25TaVDL1VgznVuzBrVcjTXAEbepNKjlaqyZzq1Zg1quxhrgiNtUGtRyNdZM59asQS1X&#10;Yw1wxG0qDWq5Gmumc2vWoJarsQY44jaVBrVcjTXTuTVrUMvVWAMccZtKg1quxprp3Jo1qOVqrAGO&#10;uE2lQS1XY810bs0a1HI11gBH3KbSoJarsWY6t2YNarkaa4AjblNpUMvVWDOdW7MGtVyNNcARt6k0&#10;qOVqrJnOrVmDWq7GGuCI21Qa1HI11kzn1qxBLVdjDXDEbSoNarkaa6Zza9aglquxBjjiNpUGtVyN&#10;NdO5NWtQy9VYAxxxm0qDWq7GmuncmjWo5WqsAY64TaVBLVdjzXRuzRrUcjXWAEfcptKglquxZjq3&#10;Zg1quRprgCNuU2lQy9VYM51bswa1XI01wBG3qTSo5Wqsmc6tWYNarsYa4IjbVBrUcjXWTOfWrEEt&#10;V2MNcMRtKg1quRprpnNr1qCWq7EGOOI2lQa1XI0107k1a1DL1VgDHHGbSoNarsaa6dyaNajlaqwB&#10;jrhNpUEtV2PNdG7NGtRyNdYAR9ym0qCWq7FmOrdmDWq5GmuAI25TaVDL1VgznVuzBrVcjTXAEbep&#10;NKjlaqyZzq1Zg1quxhrgiNtUGtRyNdZM59asQS1XYw1wxG0qDWq5Gmumc2vWoJarsQY44jaVBrVc&#10;jTXTuTVrUMvVWAMccZtKg1quxprp3Jo1qOVqrAGOuE2lQS1XY810bs0a1HI11gBH3KbSoJarsWY6&#10;t2YNarkaa4AjblNpUMvVWDOdW7MGtVyNNcARt6k0qOVqrJnOrVmDWq7GGuCI21Qa1HI11kzn1qxB&#10;LVdjDXDEbSoNarkaa6Zza9aglquxBjjiNpUGtVyNNdO5NWtQy9VYAxxxm0qDWq7GmuncmjWo5Wqs&#10;AY64TaVBLVdjzXRuzRrUcjXWAEfcptKglquxZjq3Zg1quRprgCNuU2lQy9VYM51bswa1XI01wBG3&#10;qTSo5Wqsmc6tWYNarsYa4IjbVBrUcjXWTOfWrEEtV2MNcMRtKg1quRprpnNr1qCWq7EGOOI2lQa1&#10;XI0107k1a1DL1VgDHHGbSoNarsaa6dyaNajlaqwBjrhNpUEtV2PNdG7NGtRyNdYAR9ym0qCWq7Fm&#10;OrdmDWq5GmuAI25TaVDL1VgznVuzBrVcjTXAEbepNKjlaqyZzq1Zg1quxhrgiNtUGtRyNdZM59as&#10;QS1XYw1wxG0qDWq5Gmumc2vWoJarsQY44jaV5k+kNK7GmuncmjWo5WqsAY64TUX6Mp1bM+kLcMRt&#10;KtKX6dyaSV+AI25Tkb5M59ZM+gIccZuK9GU6t2bSF+CI21SkL9O5NZO+AEfcpiJ9mc6tmfQFOOI2&#10;FenLdG7NpC/Akb+RUZnONSHSFwAAAAAAAAAAAAAAAAAAAAAAAAAAAAAAAAAAAAAAAAAAAAAAAAAA&#10;AAAAAAAAAAAAAAAAAAAAAAAAAAAAAAAAAAAAAAAAAAAAAAAAAAAAAAAAAAAAAAAAAAAA8Ba//fZ/&#10;9Lf8sCxP/3UAAAAASUVORK5CYIJQSwMECgAAAAAAAAAhAOP/E27RAQAA0QEAABQAAABkcnMvbWVk&#10;aWEvaW1hZ2U2LnN2Zzxzdmcgdmlld0JveD0iMCAwIDk2IDk2IiB4bWxucz0iaHR0cDovL3d3dy53&#10;My5vcmcvMjAwMC9zdmciIHhtbG5zOnhsaW5rPSJodHRwOi8vd3d3LnczLm9yZy8xOTk5L3hsaW5r&#10;IiBpZD0iSWNvbnNfSG9tZV9NIiBvdmVyZmxvdz0iaGlkZGVuIj48ZyBpZD0iSWNvbnMiPjxwYXRo&#10;IGQ9Ik02LjU2NyA1MS45NTggMTMuMDU2IDU4LjQ0NiAxOCA1My43NjQgMTggODUuOTc2IDQzIDg1&#10;Ljk4NiA0MyA2MS4wMTcgNTMgNjEuMDE3IDUzIDg1Ljk5IDc4IDg2IDc4IDUzLjcyMiA4Mi45Njkg&#10;NTguNDIyIDg5LjQzMyA1MS45NTkgNDggMTIuNlpNNzYgODQgNTUgODMuOTkxIDU1IDU5LjAxNyA0&#10;MSA1OS4wMTcgNDEgODMuOTg1IDIwIDgzLjk3NyAyMCA1MS44NyA0OCAyNS4zNTQgNzYgNTEuODMx&#10;Wk0xMy4wOTQgNTUuNjU2IDkuNDMzIDUyIDQ4IDE1LjM1NiA4Ni41NjcgNTIgODIuOTMgNTUuNjMy&#10;IDQ4IDIyLjZaIi8+PC9nPjwvc3ZnPlBLAwQKAAAAAAAAACEAKooGjwgZAAAIGQAAFAAAAGRycy9t&#10;ZWRpYS9pbWFnZTcucG5niVBORw0KGgoAAAANSUhEUgAAAYAAAAGACAYAAACkx7W/AAAAAXNSR0IA&#10;rs4c6QAAAARnQU1BAACxjwv8YQUAAAAJcEhZcwAAOw4AADsOAcy2oYMAABidSURBVHhe7d2Nsey4&#10;cQbQDUEhOASHoBAcgkNwCMrAISgEheAQHIJDUAj2/fyEEncWMwA5IAmS51R1Sbt7f2Y4ZDfQAHl/&#10;AwAAAAAAAAAAAAAAAAAAAAAAAAAAAAAAAAAAAAAAAAAAAAAAAAAAAAAAAAAAAAAAAAAAAAAAAAAA&#10;AAAAAAAAAAAAAAAAAAAAAAAAAAAAAAAAAAAAAAAAAAAAAAAAAAAAAAAAANjuTz/x55/495/4l/wL&#10;AO4vSf/vP/G/i/jrTygEADf2rz/xmvyX8befyMwAgJvJSL+W+F/jv34iMwUAbiIj/FrCfxf//RMK&#10;AcANZGRfS/StUAgALu4/f6KW4Hsj6wf5GQBcTLZ/1hL7lkghyM8D4CL+5ydqCX1rpBDYQgpwAX/5&#10;iVoi/zYUAoDJjWwD1SI7jRQCgEmNbgPVwr0EABNKYq4l7T3CFlKAibTaQEna//ETI2cKTysEaYPl&#10;sRr/9hN53zmeiayVJHJXdmZJiRybHOtssy2Rf86/L1+T1loi35fIWk5+bn6HlhuwSuuxECWpjC4E&#10;+Vn5mXdRnqxaknuS9qfnLe0ZObalSKRApPgoDsAftNpAr0k6Xz+yECSSMK9ipkS/JVIY8rrzOeah&#10;gMCDtdpASW41GVUm+dW+Z2skMc02Ui0JPyPp0e93lihFIe8TeJjeNlBNkkbr+9fG2YUgST8j/PTc&#10;rzS6HxUpCCl4CgI8QEbztURQIgm5Je2E0YUgieiIQvCEUf43kc8hBdE6AtzUp77+uzZQzV6FIEVq&#10;pCT9/MynjvK3RikGOX7ATWSUX7vgS6wd/eXrRxeCjM6zePmNjPTzXiX97yPF4NvPA5hARu61i7xE&#10;kvlWGTHWfubWWFsIymj/jPZOCk1+b5JljmGKTyLHJJH3kaKUyGeQwpnXWyL/nH9fvibvI5HvS8sq&#10;Ue4RqP3+o0IxgIsb1QZ6Z3QhyOv9lHSOHO0vE31ZQE3iPqNVkqJRikTe/9HFIb9z7YwROFku3NoF&#10;XSJJZYQUgr3uJUjCTfLdc7SfZJ9En9+Z93JWol8rSbnMHI4oCmYFcCFJYrULucQ3baCaPQrBXqP9&#10;FJQkzqsk+14pCvkckqxr73tE5DPOsQMmt3cbqCYzi9GF4NvIe80ouST9p8jsKQVhrxmC9hBMLBd/&#10;7cItseeUPoXgzMXMJP0kqCTBO43yv5HPJMdk9Mwqs0mFACbTagOlVbC3JODRW0jfRRLb00b5W6UY&#10;jP5cFAKYzKcF1CTMo0bHScp7FILS3klCM9LfZnQxUAhgEmnz1C7SEkfv7BhVCMpoX6IZK+fDqNad&#10;QgAnm6ENVJPEsKUQJDllbcNof18jZ2xlWy9wgtaFfPYorbVYnUjiz3oCx8vnM2JnV34OcLD0eGsX&#10;ZIlZLsxaIUjit6g7hxFrBVmTys8BDpJ2yaetf7koZ5JCMHPiz/HMa0siS6RvntdcImsTaXvkfxP5&#10;d/mafG1mMYl8f2ZeV2xljWgP5futD8BBZm8DzSaJOQk7yTvrJCmSaYN8KqTfRtnRlM8qhSOFYubP&#10;ZUQhsD4AB0gyq12AJZLonmg5mk/STQLeM8lvjRSfFKK8xswmZloP+bYQpLjmZwA7OuPRELNJokmx&#10;S8JK4pkx2a+JfKZ5LykKZ7eTvi0EKW7ATjLdrl14Je7eBkqCuXrCb0VmMPmcz5whpBBs3TVkNgA7&#10;SYKvXXQl7jwCywi59p7vHqVtdEZSzUyr9pp6wmwAdvDUNlBGxrX3/KTI51vaRUfa2hbKbMDmBBjo&#10;qW2gu7d+1kaOR86Foz7vzECS0GuvpRVP3aAAw2WhsHaRlcho7Y6+WZxMskzySjslPyeJMy2KJKbl&#10;/v4kuUSSao5zIv8//y1fk8jX53sT+VmZmSS29sxHRN7XUbOC/J4txTjHHBjgiW2gJOLa+11G3vty&#10;q2WS+dE7a/I6UyjKTqWjW1dHzApyTLcUZC0hGCDJrXaBlUgCWsoINhdsSY5HJ8VR8j6W7zMJJQmv&#10;JPuZLQtDXvPehSE/f+9ZQes8rEWK9Jk7nODyksBrF1eJJPvI1yXpv/73XIRXHokl8dwliaQopChv&#10;7a/3xJ49+HfnWCvynoGNPl10JcF/ahVlhMhckkxT3FLA8xnWPretsXfCTZGp/d5P4RyEjVrT754E&#10;ctVW0FNklpPEOqpdtPfnvWWnkHUB2CAXc+2CWhOz9835vW+LwVFts6xx1H7/u8hgxbkIK23ZiVEi&#10;F50ZwDUlWa5NsonXzQF7WtsSyvlocRhWyAVdu5h6Ys+FQY6Tc6BnVpD1oKMLfgrV2vsjjixScHlb&#10;FgvtwLif9NHzudYSbs6RsxJris7atpXBCXTICGtNAcjX7r03nPMl2acYZKfYETeG9cjrqZ2T78Ig&#10;BT7YkvxNrzlTevy1c/NdpHgBL1p7/F/DVjtmoQjAF9JTXbPXWvJnNmtnr4oA/EjyX3Pbfb7WVk9m&#10;lEHJmoGMNQEeb03yz6hJ8mdma2ezdgfxWGt2UZgycyVrtokqAjzOmsfuSv5c0ZoiYCszj7FmwUzb&#10;hytbUwRsaeb21vRIJX/uYM2aQAZHcEtJ5r2LvnkonOTPHawZ9GRm7LznlnoXfSV/7mZNEcjXwa30&#10;3i2Zk1/y547WFIGsHcAt9J74ZzzeF46U87t3A4TtodxCFnNrJ/gyclH44xk8QRZ6a9dALewM4tJy&#10;AtdO7Ncw2uFJeq+LhJ1BXFLvdNeNXjxR758/TWsULqdny6dFX56sd1u0QRKXkpZO7UReRmYHHuvM&#10;k/VukEhYI+MSels/Frjg1yCo53rJ15gtM72eXT+mtPBPvffJpGUE08qJ3BrN2O8Pf9QzcEqYOTOt&#10;nqcfOoGhrmc9wNoZU+rZ26z1A+8lsdeum9fQCmIqPbsZtH6grWcHXcJMmmn0POnTCQt9ep+dBafr&#10;2cZmygr9MlOuXUev4REqnK41+k9x8DwTWKfn72ZbEOZUPaP/FAhgvZ5WkNk1p2mN/i38wna9N4iZ&#10;YXO4JPbW6D/TWGC7ngfGWRDmcK3Rvz9rB9/rXRA22OIwPaN/2z5hjJ5t1lefBSSnJNLOSqT9lRxS&#10;Iv9cQsvrZK0TMotXwBhJjEnwtWttGVcYdOW9JIlnC2ueDJBckffWGlDWwjbYE/SM/k1HYayebaGz&#10;DrwyYs+gMa9vS6L/FHLNwYz+4Rw9s4BZ2iMZ5ZekX3udI8O9EAfJyWX0D+fomQWcfV9AckTPzqWR&#10;kWLDznKQW8k/I5S0iIB99MwCto6Ic+0m8v21+CTfl57+6BZPT9hwsqN88L0frNE/7KtnFvDXn/gk&#10;yToj9STOtGmyZbu3VZMClBF+vi+vpbR6zkj8ifxeg86BcjC39O+M/mF/ucZ6ZgGv12L+Obtm9liI&#10;PSvyPoz+v/Sa8LeeHEb/cIxcq7VrcBm5Hq+U9PP68jozu0hkFpPOQ95r/n8iM5US+W+tthQVoxL+&#10;MvJhvI44gH3kWqtdh68xa9JP3knOSHFKK0ru2NEeCX8Z+Zk+QDhWRsS163HWyKg+sxKj9gOUpJ+D&#10;vucoQPKHc6T3XbsmZ420beSKAyTxJzHXPoRRkaKi7QPnybU3a4vnXeT1WivcUZJy7cCPjBQXK+9w&#10;vqu1gUqkHc1AGQ3seTKkcmcKZ8EG5jGqDVSu77Iwmy5CrvVEuQms9n3fRPIVAyQhp9dfO8jfREb6&#10;OSHKdjJgLrkua9duK0rCz0g8Sb4lX1f7Od9GXgNfGJn8lwm/56QAztc78y/X99pZfEb/PWsNmY1s&#10;aUEnf7FRpmu1g9oTEj5cX67f2vW9jG/W7HqSer6mSC5Jbql93buwMLxBb2UukdvHJXy4l542UAaK&#10;W+Rnt3LMu0fArB2cZt2BFXr7cumzJemvmfYB19FqA21ts/TkmE+ziww0ewep+To69VTmREb8Ej/c&#10;W6sNlFyxJQ+0Wjk9i7jpVPQ8vC5he2innr7fsi8H3FeSey0HLGNtn71ni2nv2kJeX++6QAoGDa0p&#10;39aKD1xTazfg2n33rfZPEvoayUc9XQv3B3RoVVNTKXiWnjbQGq22zZYck4Xe2s9axtrX+UitD8eK&#10;OjxLTxuoVxZva9+/jK2tmp5tpVt3LT1GayqljwbP0xoY9m7/bm3hXNv+edV6nW4Oa6gdtGWYAcDz&#10;tEbXvSPr1s/5doNJq8BoAzXUDtoyTKHgeVo7d3oTd2tBee2Oolc97SqD2A9qB2wZCgA8Tyux9rZW&#10;Wi2abx4tUbSKjBz2Qe2ALcPBg2f6tD7Y21qpfe8yRqwxttpAtoN+UDtgy1AA4JlaW8R7knft+5Yx&#10;QqtdZSH4g9oBW4YCAM/Uukm0p31T+75ljNC6J8DfCvigdsCWoQDAM43YCVT7vmWM0LrXQAH4oHbA&#10;lqEAwDO17ghu3cE78oayT9KKqv3sEgrAB7UDtgwFAJ5pxFbQ1o2mI/6eSGsGYBH4g9oBW4YCAM80&#10;YnG1tZA8Yo9+a6by7c1mt1Y7YMtQAOCZWourPQWgtY4wYnTeug9gxL0Gt1U7YMtQAOCZRiyutmYR&#10;3z6qoefR0J5n9kHtgC1DAYBnai2u9jzIrWch+JvHQbTaP98+bO72agdtGQoAPFMrefeO3luPg/hm&#10;FtBaY/D3TBpqB20ZCgA806gC0BqlJ7bcrZvcVPtZy9D+aagdtGUoAPBctZywjB49baDEmtF6T/L3&#10;CIgOtQO3DAUAnquWE5bRq/VYiRJp6XzatZMRfXYWtRZ+Ex4D3aF24JahAMBz1XJCiTW9+57dOq+R&#10;EXySfXJQZgfZddT7M4z+O9UO3jIUAHim1i6gLO6u0doSOjKM/jvVDt4yFAB4ptZ9AFu2WLZ27YwI&#10;O39WqB3AZSgA8Ex7PGUzs4q1raA1IfmvVDuIy1AA4JlGPAqiJkVgj5mA5L9B7UAuQwGAZ2rt3//m&#10;OT5ZFB5VBDKjkKc2qh3QZTiw8Ey59ms5ocSIp2zmd7TuFH4XJfGnmLBR7cAuQwGAZzqiABT5XVlT&#10;qP2eZSTpZ+aQdo+7fAeoHeRlKADwTEmytZxQYq/ckO2i+d2JFJm0mvL/syhttD9Y7YNdhgIAz5RF&#10;3lpOKPHNUzyZRO2DXYYCAM/U6s272eoGah/sMhQAeJ6eB7hpx9xA7YNdhgIAz7PHXcBMqPbhLkMB&#10;gOfJdV/LByU8bO0mah/uMhQAeJ7W45tHbgHlRK3ncigA8DytHUCfntnPhbRux/7mdm/gmlo7gNyE&#10;dROtqZ5eHzxLawE4XQNuonW3nw8bnqX1h1u2PAaaSfXs902RAJ6h1f+3AHwzrX5fZgFu+oBnaOUD&#10;C8A303rudyInRXqDwH212j8GgzfVqvqJfPgeAAX31VoTtCnkplp//u010gf0MCi4l9ZA0ADwxlrV&#10;/11kV0AKQqaPpodwTa3tnwn7/29uaxFYRkYRub8gowUFAa6hde17ANxDjCgCy8jaQQpCHithIRnm&#10;1PqTjMkLPETPzqBvIiebfiLMIa2d2nW6DIO3h8kH3rop5NtIu0ghgHNp//BWFndbzwz6NjIjsF4A&#10;x8t119r94+5f/l+KQU6G1lNEt0TWCmwthWP1tHtdl1SlIGT62FpAWhNONjhO69p18xfdRhSEzAQs&#10;OMH+cr3WrsFl5Gtgk60FIUUA2Fdrk0fWBqzNMURG9WsKgb9GBvvJ1s8MtGrXXgl7/xkus4LWiVdC&#10;Kwj20dr6mWvUox/YRe/D5+w/hvHS1mkNwiz+sqveu40tQsFYrdF/wm48dtdzp3EWooAxenr/WauD&#10;3WUqWjsBX8MsAMbIjZy1a2wZHs/CYXoeM2EWAN/rWXsz+udQZgFwjJ5t2Hr/HM4sAPaVAVTtulqG&#10;nT+concWoDcJ6+X66nmAo/tuOE3PLCC7F4B18tf4atfTMjzymVOZBcB4ua5a2z7d9csUzAJgrJ57&#10;bTzzhyn0zgJMV6Gtp/WTAVWuO5hCzywgYcEK3uu54zeRIgHT6J0F2BYK7/Xs+XfTF1PquV09YfQC&#10;f9Tb+jGLZlq9f3jeSQz/lOtB64fLSw+zduK+hr8ZAL+kfdozcHLHL5egFQT9eq4XrR8uJYu9tRN5&#10;GTmp3cjCk/X+gSWDJS6l989H2tHAU/X2/bV+uKTeewOMbnia9P17Z8laP1xS70me8DxzniLXRc+j&#10;HhKeocWl9baCrAfwFL0zY49O4RZ6Rzu2hnJ3PTd7JbI2lpkCXN6aVpBFYe6qN/nnWpH8uZUsZNVO&#10;9lpYFOZuenf85Gush3FLPX/ftIQ/Js9d9D7hM2Hww631LoDZ/sYdJPn3tj8t+vIIPY+8TeTCgata&#10;k/yzAULfn0ewKMzdrUn++TrJn0fJBVK7GGqhCHAla5K/VieP1XuTWEIR4AqSzNckfzt+eLTeR0cn&#10;FAFmtjb52+kGP3rvFE4oAsxI8oeNsgDW+6ckE4oAM1mT/BMe8AYvFAGuaG3yd6MXvKEIcCVp46Sd&#10;Uzs3a+FGL2hQBLiCjOQlf9jB2iLgT+ZxlJyba3aupUho+8BKa4uAXRXsLefkmh1rSf4WfGGjNUUg&#10;F1vuwIQ9ZLF3zYAk56NBCXxpTRHIbgwYLXfrrun353w1GIFB1hQB/VZGWrvYm00JOV+BgXqLQC5W&#10;+FbOt96/XVFC8ocd5eLqGY15wBbfSL8/ybx2br2LDE4kf9hZzxNEM3KDLdb2+xOSPxyoNTXPBeyC&#10;ZI2cL9nfvzb5J+z2gQNlil67EJehDUSvJP81+/uXYbABJ2g9gMtuIHpkoLDmYW6v4S50OEHrdnwX&#10;Ji1bWz7L8IwfOMFffqJ2QZbIwhy8kxli7bxZG/r/cIJceLULskRGdvBO742FrXDHL5wgC2+1C3IZ&#10;Lk7eqZ0vWwI4Sat/aycQ79TOl2Xk3GotDmszwola03g7gXjn070kuQs4s8fW1lA3HMKJ7ARiq3d7&#10;/3NOlX39rRmAHUBwIjuB+FY2E+Q8SuQGwyIzgNo5tQw7gOBEdgKxl55nTtlkACc6aydQfm/WF9IC&#10;SBgJ3k/PfQLAyY7eCZTk/27xOT1lfwP2HloPHNRehAkcvROolRhKZGZgG+p12QEEF5BEW7tAS4ze&#10;CbT2wWGZoSgGbTk+WYidhR1AcAGtnUDZ0z1Kz5rDp0hSSeKwePjrWGbtJCPpZbKdgR1AcBFH7wRa&#10;OwN4F6UYPGVmkIRfRvlp271bu1luxTxL65xKKOIwgZ5R+ciLtSc5bIm0ql73ol9ZSfhZg8ksrLVY&#10;X2KGu7ftAIILqV2gyxg9ys5On1EzgXeRgpAZQgpOkunsUmTzWlsj/FbMsA5gBxBcyNE7gYr83L0L&#10;QYkk1FIUkiRT1I5uQ6QQZYaSRJ/3ntfyTbKvxehF+y1an+kMrxH4hySi2oVaYu8LNsk4r2FkIlwT&#10;SVh5jxm5pjgkkqAzU0kkYec1JpLAS+Sf899KlK8vyT0/M+2b0Un+U+T3nK31XnNsgEkk4dUu1BIj&#10;dwK1JJHm9Rw1M7hjnLnAmsJYe03LyGcMTCIXZO1CLXHWqDIjbIVgfeS4naV1LiXsAIKJ9OwEOmsh&#10;tdWeEn+MvdZseuR3117TMq6wKA+P0VMAzhpV9iSUp0RmYmnHtVp2Zy6y5nfXXlMJO4BgQq1Wy1mj&#10;ytaWwiScvLb871ELrUdF3k/eVxJ+euvLkXPt60uc1bILO4Dgglojt7N2brReV3bdLKW/nH+XpJnR&#10;cu17ZoyyEynHOQUtCf+T1tbds9ReyzLsAIIJzdpWaI0oe3aUZOScryuFIbOKFIejF5gzMk/ifk30&#10;W3rirbWRVgHZgx1AcFEz7gTKaL72WpYxYkdJEnDZ01+KRBJsCkUiCTsFo0SSeCL/P/8tUb4231eS&#10;e35ekmJe45Yk/0mrYJ/Rssuxq72WZdgBBBPqSbajk1hLknLtdZQ4s9d9tlbBToE4WopO7bUs4+hz&#10;COiQC7N2wS7j6J1ArYTy5B0lrc/rjJZdfmfttZR48ucF05ttJ1BaKrXXUSL//ckyA6odl8QZsyM7&#10;gODCWiO49LaPNNvrmU3WIGrHpcSR7ZaeGeTTPy+YWi7Q2oVb4ugR3IgdQHfW+ryObNn17AB63bIL&#10;TGSmnUA9I8qn7yhpfV5Htux6dgCddTc50GGmnUCtHUCJI1scM2odoyNbLq1tqQlbQGFiPaPujCoz&#10;3d877ABqa31eWSM4ih1AcANH3x27Newo+aX1eZWb1/aOTzuSEj4vuIDW1stZ4owbnWbk8wKGSful&#10;dgHPFBlt6if/4vMChpq9DaSd8Hs+L2CYmUeVSXZGk7/n8wKG6tmGeXSklWAveZ3PCxgqI8ts36td&#10;3EdHdprk9fCezwsYLnecZhdHLuokmKMiveP8XolkHZ8XAAAAAAAAAAAAAAAAAAAAAAAAAAAAAAAA&#10;AAAAAAAAAAAAAAAAAAAAAAAAAAAAAAAAAAAAAAAAAAAAAAAAAAAAAAAAAAAAAAAAAAAAAAAAAAAA&#10;AAAAAAAAAAAAAAAAwFP99tv/AbDdSZIwPFF0AAAAAElFTkSuQmCCUEsDBAoAAAAAAAAAIQCJD6nc&#10;/QsAAP0LAAAUAAAAZHJzL21lZGlhL2ltYWdlOC5zdmc8c3ZnIHZpZXdCb3g9IjAgMCA5NiA5NiIg&#10;eG1sbnM9Imh0dHA6Ly93d3cudzMub3JnLzIwMDAvc3ZnIiB4bWxuczp4bGluaz0iaHR0cDovL3d3&#10;dy53My5vcmcvMTk5OS94bGluayIgaWQ9Ikljb25zX1BpZ2d5QmFua19NIiBvdmVyZmxvdz0iaGlk&#10;ZGVuIj48ZyBpZD0iSWNvbnMiPjxwYXRoIGQ9Ik0xMCA1NS44IDEzLjcgNTYuN0MxNC4zIDU2Ljkg&#10;MTQuOCA1Ny4zIDE1LjEgNTcuOSAxNi44IDYxLjggMTkuNCA2NS4zIDIyLjYgNjguMiAyMi45IDY4&#10;LjUgMjMuMiA2OC45IDIzLjMgNjkuNEwyNC44IDc4LjVDMjUgNzkuNSAyNS44IDgwLjIgMjYuOCA4&#10;MC4yTDMzLjQgODAuMkMzNC40IDgwLjIgMzUuMiA3OS41IDM1LjQgNzguNUwzNS45IDc1LjNDMzYu&#10;NyA3NS41IDM3LjUgNzUuNyAzOC4zIDc1LjhMMzkuMSA3NS45QzQwLjQgNzYuMSA0MS44IDc2LjIg&#10;NDMuMSA3Ni4yIDQ1LjggNzYuMiA0OC42IDc1LjggNTEuMiA3NS4xTDUxLjggNzguNUM1MiA3OS41&#10;IDUyLjggODAuMiA1My44IDgwLjJMNjAuNCA4MC4yQzYxLjQgODAuMiA2Mi4yIDc5LjUgNjIuNCA3&#10;OC41TDYzLjkgNjkuNEM2NCA2OC45IDY0LjIgNjguNSA2NC42IDY4LjIgNjQuOSA2Ny45IDY1LjIg&#10;NjcuNiA2NS41IDY3LjRMNjYuNCA2Ni42QzcxLjUgNjEuNSA3NSA1NS4xIDc1IDQ4IDc1IDQ2LjMg&#10;NzQuOCA0NC43IDc0LjQgNDMuMUw3NCA0MS44Qzc1LjQgNDEuMyA3Ni44IDQxIDc4LjMgNDEgNzcu&#10;NiA0Mi4yIDc3LjEgNDMuNSA3NyA0NC44IDc2LjggNDYuNCA3Ny4zIDQ3LjkgNzguMiA0OS4xIDc5&#10;IDUwIDgwLjIgNTAuNSA4MS40IDUwLjQgODMgNTAuMyA4NC41IDQ5LjMgODUgNDcuNyA4NS45IDQ1&#10;LjYgODUuNCA0My4yIDgzLjggNDEuNSA4My4zIDQxIDgyLjggNDAuNSA4Mi4yIDQwLjIgODMuNyAz&#10;OS43IDg1LjQgMzkuNSA4NyAzOS43IDg3LjYgMzkuNyA4OCAzOS4zIDg4LjEgMzguOCA4OC4xIDM4&#10;LjIgODcuNyAzNy44IDg3LjIgMzcuN0w4Ny4yIDM3LjdDODMuOCAzNy41IDgxLjUgMzguMSA4MCAz&#10;OS4yIDc3LjggMzguNyA3NS41IDM4LjkgNzMuNCAzOS44TDczLjIgMzkuMkM2OC41IDI4LjEgNTUu&#10;NCAyMCA0MyAyMCAzOC43IDIwIDM0LjQgMjEgMzAuNSAyMi44TDE4LjIgMTdDMTguMSAxNi45IDE3&#10;LjkgMTYuOSAxNy44IDE2LjkgMTcuMiAxNi45IDE2LjggMTcuMyAxNi44IDE3LjkgMTYuOCAxOCAx&#10;Ni44IDE4LjEgMTYuOCAxOC4yTDIwLjggMjkuNUMyMC41IDI5LjggMjAuMiAzMC4yIDE5LjggMzAu&#10;NiAxOS44IDMwLjYgMTkuNyAzMC43IDE5LjcgMzAuNyAxNy44IDMyLjkgMTYuMiAzNS40IDE1IDM4&#10;LjEgMTQuOCAzOC43IDE0LjIgMzkuMiAxMy42IDM5LjNMMTAgNDAuMkM4LjIgNDAuNiA2LjkgNDIu&#10;MyA3IDQ0LjFMNyA1MS45QzcgNTMuNyA4LjIgNTUuMyAxMCA1NS44Wk03OSA0NUM3OS4xIDQzLjcg&#10;NzkuNiA0Mi41IDgwLjQgNDEuNSA4MS4yIDQxLjkgODEuOSA0Mi40IDgyLjQgNDMgODMuNCA0NCA4&#10;My44IDQ1LjYgODMuMiA0NyA4MyA0Ny44IDgyLjIgNDguNCA4MS40IDQ4LjQgODAuOCA0OC40IDgw&#10;LjEgNDguMiA3OS43IDQ3LjcgNzkuMSA0NyA3OC45IDQ2IDc5IDQ1Wk05IDQ0LjFDOC45IDQzLjIg&#10;OS42IDQyLjQgMTAuNCA0Mi4yTDEwLjQgNDIuMiAxMC40IDQyLjIgMTQgNDEuMyAxNCA0MS4zIDE0&#10;IDQxLjNDMTUuMiA0MSAxNi4zIDQwLjEgMTYuNyAzOC45IDE3LjcgMzYuNiAxOS4xIDM0LjUgMjAu&#10;NyAzMi42TDIwLjcgMzIuNkMyMS44IDMxLjQgMjIuOSAzMC4zIDI0LjIgMjkuMyAyNC42IDI5IDI0&#10;LjcgMjguMyAyNC4zIDI3LjkgMjQgMjcuNSAyMy4zIDI3LjQgMjIuOSAyNy44TDIyLjkgMjcuOEMy&#10;Mi45IDI3LjggMjIuNiAyOCAyMi4zIDI4LjNMMTkuNCAyMEMxOS40IDIwIDE5LjQgMjAgMTkuNCAy&#10;MCAxOS40IDIwIDE5LjQgMjAgMTkuNCAyMEwyOS41IDI0LjggMzAuMyAyNS4yIDMxLjEgMjQuOEMz&#10;NSAyMi45IDM5IDIyIDQzIDIyIDU0LjggMjIgNjcgMjkuNyA3MS4zIDQwTDcyLjUgNDMuN0M3Mi45&#10;IDQ1LjEgNzMgNDYuNiA3MyA0OC4xIDczIDU0LjQgNjkuOSA2MC43IDY0LjEgNjYgNjIuMiA2Ny43&#10;IDU5LjcgNjkuNiA1OS42IDY5LjYgNTkuMiA2OS45IDU5LjEgNzAuNiA1OS40IDcxIDU5LjYgNzEu&#10;MiA1OS45IDcxLjQgNjAuMiA3MS40IDYwLjQgNzEuNCA2MC42IDcxLjMgNjAuOCA3MS4yIDYwLjgg&#10;NzEuMiA2MS4xIDcwLjkgNjEuNiA3MC42TDYwLjMgNzguMkM2MC4zIDc4LjIgNjAuMyA3OC4zIDYw&#10;LjMgNzguM0w2MC4zIDc4LjMgNTMuNyA3OC4zQzUzLjcgNzguMyA1My43IDc4LjMgNTMuNyA3OC4y&#10;TDUzLjEgNzQuOCA1Mi43IDcyLjYgNTAuNiA3My4yQzQ4LjEgNzMuOSA0NS42IDc0LjIgNDMgNzQu&#10;MiA0MS41IDc0LjIgNDAgNzQuMSAzOC41IDczLjggMzYuMyA3My40IDM0LjIgNzIuNyAzMi4xIDcx&#10;LjkgMzEuNiA3MS43IDMxIDcxLjkgMzAuOCA3Mi40IDMwLjYgNzIuOSAzMC44IDczLjUgMzEuMyA3&#10;My43IDMxLjkgNzQgMzIuOCA3NC4zIDMzLjggNzQuNkwzMy45IDc1IDMzLjQgNzguMUMzMy40IDc4&#10;LjIgMzMuNCA3OC4yIDMzLjQgNzguMkwzMy40IDc4LjIgMjYuOCA3OC4yQzI2LjggNzguMiAyNi44&#10;IDc4LjEgMjYuOCA3OC4xTDI1LjMgNjkgMjUuMyA2OSAyNS4zIDY5QzI1LjEgNjguMiAyNC43IDY3&#10;LjQgMjQuMSA2Ni44TDI0LjEgNjYuOCAyNC4xIDY2LjhDMjEuMSA2NC4xIDE4LjcgNjAuOCAxNy4x&#10;IDU3LjJMMTcuMSA1Ny4yIDE3LjEgNTcuMkMxNi42IDU2LjIgMTUuNyA1NS40IDE0LjUgNTVMMTQu&#10;NCA1NSAxNC4zIDU1IDEwLjYgNTQuMUM5LjcgNTMuOSA5LjEgNTMuMSA5LjEgNTIuMUw5LjEgNDQu&#10;MVoiLz48cGF0aCBkPSJNMzYuNiAyNy43QzM4LjUgMjcuMiA0MC41IDI3IDQyLjUgMjcgNDYuNSAy&#10;Ny4xIDUwLjUgMjcuOSA1NC4yIDI5LjYgNTQuNyAyOS44IDU1LjMgMjkuNiA1NS41IDI5LjEgNTUu&#10;NyAyOC42IDU1LjUgMjggNTUgMjcuOEw1NSAyNy44QzUxLjEgMjYgNDYuOCAyNS4xIDQyLjUgMjUu&#10;MSA0MC4zIDI1LjEgMzguMSAyNS40IDM2IDI1LjkgMzUuNSAyNiAzNS4xIDI2LjYgMzUuMyAyNy4x&#10;IDM1LjUgMjcuNiAzNiAyOCAzNi41IDI3LjhMMzYuNSAyNy44QzM2LjUgMjcuNyAzNi41IDI3Ljcg&#10;MzYuNiAyNy43WiIvPjwvZz48L3N2Zz5QSwMECgAAAAAAAAAhANe8uwaCEAAAghAAABQAAABkcnMv&#10;bWVkaWEvaW1hZ2U5LnBuZ4lQTkcNChoKAAAADUlIRFIAAAGAAAABgAgGAAAApMe1vwAAAAFzUkdC&#10;AK7OHOkAAAAEZ0FNQQAAsY8L/GEFAAAACXBIWXMAADsOAAA7DgHMtqGDAAAQF0lEQVR4Xu3di9Hr&#10;RBIGUELYEAiBEAiBEAiBEMiAEAiBEAiBEAhhQ9jVx0WF8ZU9I1uS53FOVVftch+/7Wt1a3oe+gYA&#10;AAAAAAAAAAAAAAAAAAAAAAAAAAAAAAAAAAAAAAAAAAAAAAAAAAAAAAAAAAAAAAAAAAAAAAAAAAAA&#10;AKAD/1ni5yV+X+LPJf67xP8OjPydvy3xyxLfLgFAA35c4uiEX4oUGwA+6KclthL0FZERAQAf8Mnk&#10;v0ZeAwAXSh/+6rbPo/huCQAukvbLVjL+RGSCGIALtND6uQ+TwgAna6n1cx9aQQAnqmn9pCWTfQFH&#10;yv6CrZ91G1pBACepbf18v8TRUlC2ftZ9aAUBHKy29ZOdumfJhrOtn3kfWkEAB/pU6+eeVhAwjSTU&#10;tF6SgP9YYivhtRJntH7u1baCPhUpPvm3SivKmUXAyz5xxs6rcWbr515tK6iFsFMZ2K2ljValuKL1&#10;c6+mFdRKZOQGUKWnO9zEFa2fe623gu7DSAAoanmj1VZc2fq511uhtDoJeKrFYxaexacnOnsqlvYo&#10;AE/9usRW8mg1ru793+upAGReB+ChTKhuJY9WQwGoj7xWgIdKCe3qhNva67nn8wKGIaHt4/MChiGh&#10;7ePzAoYhoe3j8wKGIaHt4/MChiGh7ePzAoYhoe3j8wKGIaHt4/MChtHbRjBRHykOAA/lcLWt5CH6&#10;D8dCA0/lwLCt5CH6j0+enAp0ID3ireQh+o60fz7x3ASgMz8ssZVERL/h7h+o1tMjIcXzSO/f6h9g&#10;l94eDiP+HWn75N9Q8gdekscIZmI4D0EvrTEXn4/8G+XfKi0fj4AEhlYqSu/e/Z799wPwIgUAYFIK&#10;AMCkFACASSkAAJNSAAAmpQAATEoBAJiUAgAwKQUAYFIKAMCkFACASSkAAJNSAAAmpQAATEoBAJiU&#10;AgAwKQUAYFIKAMCkFACASSkAAJNSAAAmpQAATEoBAOhcEun3S/y+xB9LlBJvb/HnEr8t8eMSAPzt&#10;uyWS9LcS54iR4pb3DDC1JMLR7vZrw2gAmFbaPrMm/0Te+7dLAI04IiGl1+vCLvt1ia3Pb6bInAfQ&#10;iCPvSBWCx/K5zHz3fxs/LAE04IykpBB8zd3/P5EJcKABZ96VKgRfuPv/OowCoAFXJKbZC0HN3f9I&#10;CTH/1lvv8TaMAqABV96ZzlgIau7+R5wYna3oQZc+0ZqYqRDMmgiNAqADn+xNj14IZr37XxkFQONK&#10;CerZ4V/Z1XrE6pZRk8DsCdAoABr3TgFYHVEIcjDaSGa/+18ZBUDDjigAq3cKQV7HSCS+L4wCoGFH&#10;FoDVq4VglMPC3P3/m2IIjTqjAKz2FoJR7gQlvH8zCoBGnVkAVrWFYIQ2kLv/bYoiNOiKArBKIbjy&#10;532CRLfNKAAadHVCHr0A5FGIW+9rjRnv/lc1xbH3f3/oigJwrNL7m7nNUTMKUADgQgrAsUZ/f+/y&#10;+UBDFIBjSXDP+XygIQrAsSS453w+0JDWCoAQ70Ym4hOZcM+Bg4lMQCd+/juy6TDHj2ReAqalAAjx&#10;pVisBWItDjA8BUCIx5GRxC9LZPWW9hTDUQCEqI+MFNaCAN1TAIR4PdaCkF3u0B0FQIhjIkdZZA7B&#10;xDLdUACEOD6y8miU480ZmAIgxLmR1UVWFdGk1grA0T+PueT7kxZMIkk3k7WJ3I3/tMS6DyC9+9LB&#10;fUdHWkRGBTRFAWB2KRYpEikMuVtPcdj6bh4VCgHNUABgW0YQGTWkn7/1XX03MgJRCPgoBQDqrAXh&#10;jBFClpLC5RQAeE3aRmkZbX2PXw0jAi6lAMD7kriPGhlkjsDGMi6hAMBx8v1Nm+iIFUbaQpxOAYBz&#10;ZM7g3RZRrhdtIU6jAMC50s55txCkLeSICQ6nAMA1ksDfLQTZqwCHUQDgWvmOZ55g6/tfE5lsdp1w&#10;CAUAPufVEUGuI+cL8TYFAD4rcwTp8W9dD6XQEuItCgC04dW2kJYQL1MAoB35/r/SFsp1pSXEbgoA&#10;tCdtoVc2k9kzwC4KALQru4G3rpNnkVYSVFEAoG25q9+6Vp6FyWGqKADQvldWCmUuAZ5SAKAfe1tC&#10;WSEEDykA0Je9LaGMHGCTAgD9SUuodC3dRoqAa4uvKADQp1wre+YFjAT4igIA/dpbBMwJ8C8KAPRv&#10;z+Mof1sC/qIAwBj2HCHhcZP8RQGAcexZJurYCBQAGMyekYAiMDkFAMazpwg4RXRiCgCMqXZiONek&#10;B85PSgGAcdUuEbU8dFIKAIwr11NtEXCM9IQUABhbrqnah8uYD5iMAgDjS49/63q7j1yf5gMmogDA&#10;HH5YYuuauw/zARNRAGAetctDzQdMQgGAudROCufIaQanAMBcaucDMnHM4BQAmE/tfICjIganAMCc&#10;auYDcr1aFTQwBQDmVTMf4PkBA1MAYF6Z6N26Du/DhPCgFACYW00ryITwoBQAmFuuuZqjIuwNGJAC&#10;ANSsCsq1a0J4MAoAEDUTwj8vwUAUACBqNojl+nWNDkQBAFY1D5U3ChhIawVAiHcjE5qJnGqZNexZ&#10;5ZKklbPu9bCfy/VemhDONcwgFAAxY6QwZFWL9e1fS7Hc+sxuw4qgQSgAYvbI5GeSntHBF7nmtz6n&#10;2zAKGIQCIMQ/kZGBA9Dq5gJ8TgNQAIT4OjIqmLk9ZBQwCQVAiMeREcGsraGaIyKMAjqnAAhRjrRE&#10;ZisENaMAJ4V2TgEQoj5mWwNfMwowed6x1grA0T+P+SQhJdLDzxk3SdpJZLXPwi1F9hfMomYUYElo&#10;xxQAZpLvVxJWkvjW9682ZpoktjFsYAoAM8skZvrYW9/FUuS7nN3Fo8tntPX+b0MbqFMKAHxJYDX9&#10;7q0YvQWSa3Lrfd9GPjs6pADAP9LWeaUQZJXQyEqfSa5rOnRlQs5wWQGgB/mu1jwl6zZGXhJZ88AY&#10;ewI6dEVCzsWUO6TSz3IXQWvS3tn6rj6KkZNgqSBqA3XozAJQm/jXyMoKaE2+x1vf10eR3z+i0vlA&#10;buA6dEYB2Jv415htkw39yCRx7T6CfO9HXCKaz2Dr/d6G1UCdObIAvJr4E/kz+v+0rnb/QNolI36f&#10;S20gm8I6c0QBeCfxJ/LnMskEPahdJTTijuHSe3c2UGfeKQDvJv5E/qzVA/SmdvPYaBOjpU1huZ7p&#10;yDvJ+93IHdLMZ67Tr9wY1c4JjNQXz/veeo+3YR6gI58oAEn8o66UYB5JhjXXz2htEfMAA7myAEj8&#10;jCbf563v+n2MNNItLQc1D9CRKwqAxM/IanbJjrTHpfR+k1PoxJkFQOJnFvmub10DtzHKSjfzAAM5&#10;owBI/MymZpNUeuejKM0DuP47cWQBkPiZWc3S0FGWPJfeq4ngThxRACR+qGuNjNIfNxEMcKdml/AI&#10;/fHSRHBuCgGmUjMKGGF3cEb8W+9tjVFGOgC7lNojIyTHmkKX3wMwlZp9ASPMmZXmDx3zAkwnd76l&#10;5DjCsy9Kex+sBAKmNMOxyaVWlwc8AVOqaQP13iNPgt96X2uMdhQ2QJWaSdLe5wFKzwawFwCY1ug9&#10;8tIoRwEApjV6j9xmMIAHRr9DzjLPrfe1xkhHYAPsUkqQvZ8OWjoBdaTTTwF2KU0E974jePT3B/CW&#10;rcS4hgIAMLDSjuDebb2n2+h9rwPAy0oFoPcEOfr7A3hZ6dGJo4dnAwPTUgAAJqUAAExKAQCYlAIA&#10;MCkFAGBSCgDApBQAAAAAAAAAAAAAAAAAAAAAAAAAAAAAAAAAAAAAAAAAAAAAAAAAAAAAAAAAgAP8&#10;tMS3X/4nALP4bon/LvH7X/8PgCn8Z4k/lvjf35GRAAAT+HmJNfmvoRUEMLjvl0jr574AaAUBDOy+&#10;9XMfWkEAg9pq/dyHVhDAYNZVP1tJ/za0ggAGktZPEvtWwt+KH5cAYADp7W8l+keRkYJWEEDnkshr&#10;Wj/38dsSAHQsiXwrwdfED0sA0KEk8K3EXhsZOQDQmUz8vtL6uY9flgCgI0ncWwn9Np5tCrsNE8IA&#10;nXh03MNt5Nfz+369+W+Pwt4AgE7UrPlfWztpFf25xNbvuQ0TwgCNq1nzn4SfxL+qmSw2IQzQsNqJ&#10;362dvjWjhrSLAGhQzWFvjzZ4ZaJ36/ffhwlhgMbU7PjNr+dQuEdqVg6ZEAZoTE0LJyOEZ0wIA3Sm&#10;ZhL3fuL3ERPCAB2pufvfc8RzzQYxR0YDfFgS8VaCvo29J3vWTAgbBQB8UE3PPok6O373qtkhXJpT&#10;AOAkNcs+Xz3MLcVl6++7jRQXy0IBLlaz6evdBF2zq9jmMICL1dz9H9GiqVkWahQAcJGaTV+1yz5L&#10;zphkBuBFNRO0ad8cpWZZ6LMdxgAcoGaJZvYFHHH3v8oqoq2fcxuOiAA4Wc15PWcc1VDzcHlzAQAn&#10;qen9n3UnnhbP1s+7DSuCAE5Ss/LnzIPajAIAPqBm3f/Zffia+QejAICD1dz9v3Lkw15GAQAXyt1/&#10;aUPWVatwakYBrx4/AcCdT/f+75VGAWlVAfCmmrv/bNS6Us2+gCM3ogFMqeYJXZ9ItjXHUAPwhpp2&#10;y5G7fmvVnBHkqWEAL6qZcD3ixM9XlUYBKV4AvKA0+Zu7/08uuax5XoAloQAvaP0OO62nrdd1GyaD&#10;AXaqOXvnyqWfj5SOpjYZDLBTqf2T0UELaiaDtYEAdii1fz45+Xuv9Fq1gQAq1bR/WrqrLj2jwGog&#10;gEql1TVX7/wtqdmsBkCF0uav1g5bq1kNdMVJpQDdK/XUW1j9cy+nkW691jXMAwAU1Oz+/cTRDyWl&#10;VUvmAQAKSidtttb/X5XmAVp93QDNKK2rv+rBL3uVRi42hAEUlFYAtfrM3ZqJYACeKPXSW37cYu7y&#10;t17zGi3OXQA0o9QCanUEEFuv9zYAeKI0mdrqaprSHEArZxcBNKu0CqjVSeDS8RVWAQEU9LqaptfV&#10;SwDNqFlN09JBcKvSgXAtT14DNKPH45UdCQ1wgNLddGvtlJrTQFsctQA0pyahZtK1FaWCZQIYYIfS&#10;pqpWloPmzr70Wlt6ehlA80oPW0+0MAooHQOd8CwAgB1K+wESn95cVdOq0v4BeEHpyWCJT7WCalo/&#10;iewPAGCn0qawNa5OstmrkDv7rddyGzZ/AbyhZhSQuGqdfZJ/7WvS+wd4Q+0oIHH2aptMOtfc+Sda&#10;WaUE0LWaydY10nY549z93M3X9PwTmZy28QvgIDXLQm/jqNFAEn9tyyeRIqH1A3Cw2vbLGrkTTyHY&#10;ezeeEUSSeHb41t71r2HVD8AJkphLh649irSGUgzSTkpyX4tC/s709vPf8msZaexN+ms48RPgREnY&#10;e0cCV4TkD3CRPX35MyOjBW0fgIuVTuE8O9KOMuEL8CG5+351XuCdyJyCpZ4ADchO4K1EfXQk8bf0&#10;LAIA/nZWWyiJP6uEAGjcu0s6E+vSUXf8AJ1KMUgiTySpJ9YknwKROYQsLc3KoowgMq+gvw8AAAAA&#10;AAAAAAAAAAAAAAAAAAAAAAAAAAAAAAAAAAAAAAAAAAAAAAAAAAAAAAAAAAAAAAAAAAAAAAAAAN34&#10;5pv/A137zc7FeVWUAAAAAElFTkSuQmCCUEsDBAoAAAAAAAAAIQCJSTt/XQcAAF0HAAAVAAAAZHJz&#10;L21lZGlhL2ltYWdlMTAuc3ZnPHN2ZyB2aWV3Qm94PSIwIDAgOTYgOTYiIHhtbG5zPSJodHRwOi8v&#10;d3d3LnczLm9yZy8yMDAwL3N2ZyIgeG1sbnM6eGxpbms9Imh0dHA6Ly93d3cudzMub3JnLzE5OTkv&#10;eGxpbmsiIGlkPSJJY29uc19MZWFreVRhcF9NIiBvdmVyZmxvdz0iaGlkZGVuIj48ZyBpZD0iSWNv&#10;bnMiPjxwYXRoIGQ9Ik01NS4wMTggMzEgNTEuMDExIDMxIDUxLjAxMSAyOS43NjQgNDkuMTgyIDI2&#10;LjEwNUM0OC44NDUgMjUuNDI1OCA0OC4xNTEyIDI0Ljk5NzIgNDcuMzkzIDI1TDQ1LjAxMSAyNSA0&#10;NS4wMTEgMTkgNTQuMDExIDE5QzU1LjExNTYgMTkgNTYuMDExIDE4LjEwNDYgNTYuMDExIDE3TDU2&#10;LjAxMSAxNUM1Ni4wMTEgMTMuODk1NCA1NS4xMTU2IDEzIDU0LjAxMSAxM0w0Ni41NDcgMTMgNDUu&#10;MTQgMTAuODkxQzQ0Ljc3MDEgMTAuMzMzNSA0NC4xNDUxIDkuOTk4ODYgNDMuNDc2IDEwTDM4LjU0&#10;NyAxMEMzNy44Nzc5IDkuOTk4ODYgMzcuMjUyOSAxMC4zMzM1IDM2Ljg4MyAxMC44OTFMMzUuNDc2&#10;IDEzIDI4LjAxMSAxM0MyNi45MDY0IDEzIDI2LjAxMSAxMy44OTU0IDI2LjAxMSAxNUwyNi4wMTEg&#10;MTdDMjYuMDExIDE4LjEwNDYgMjYuOTA2NCAxOSAyOC4wMTEgMTlMMzcuMDExIDE5IDM3LjAxMSAy&#10;NSAzNC42MyAyNUMzMy44NzE4IDI0Ljk5NzIgMzMuMTc4IDI1LjQyNTggMzIuODQxIDI2LjEwNUwz&#10;MS4wMTEgMjkuNzY0IDMxLjAxMSAzMSAxOS4wMTEgMzEgMTkuMDExIDI5LjYxOEMxOS4wMTQgMjgu&#10;ODU5NyAxOC41ODU0IDI4LjE2NTggMTcuOTA2IDI3LjgyOUwxNC4yNDcgMjYgMTAuMDExIDI2IDEw&#10;LjAxMSA1MiAxNC4yNDcgNTIgMTcuOTA2IDUwLjE3MUMxOC41ODU0IDQ5LjgzNDIgMTkuMDE0IDQ5&#10;LjE0MDMgMTkuMDExIDQ4LjM4MkwxOS4wMTEgNDcgNTUuMDE4IDQ3QzU5Ljk4NjMgNDcuMDA1NSA2&#10;NC4wMTI1IDUxLjAzMTcgNjQuMDE4IDU2TDY0LjAxOCA1OCA4MC4wMTggNTggODAuMDE4IDU2Qzgw&#10;LjAwMjYgNDIuMTk5MyA2OC44MTg3IDMxLjAxNTQgNTUuMDE4IDMxWk01NC4wMTEgMTcgNDcuMDEx&#10;IDE3IDQ3LjAxMSAxNSA1NC4wMTEgMTVaTTM4LjU0NyAxMiA0My40NzYgMTIgNDUuMDExIDE0LjMg&#10;NDUuMDExIDE3IDM3LjAxMSAxNyAzNy4wMTEgMTQuM1pNMjguMDExIDE1IDM1LjAxMSAxNSAzNS4w&#10;MTEgMTcgMjguMDExIDE3Wk0zOS4wMTEgMTkgNDMuMDExIDE5IDQzLjAxMSAyNSAzOS4wMTEgMjVa&#10;TTMzLjAxMSAzMC4yMzYgMzQuNjMgMjcgNDcuMzkzIDI3IDQ5LjAxMSAzMC4yMzYgNDkuMDExIDMx&#10;IDMzLjAxMSAzMVpNMTcuMDExIDQ4LjM4MiAxMy43NzYgNTAgMTIuMDExIDUwIDEyLjAxMSAyOCAx&#10;My43NzUgMjggMTcuMDExIDI5LjYxOCAxNy4wMTEgNDguMzgyWk02Ni4wMTggNTZDNjYuMDAyMSA0&#10;OS45MzE1IDYxLjA4NjUgNDUuMDE1OSA1NS4wMTggNDVMMTkuMDExIDQ1IDE5LjAxMSAzMyA1NS4w&#10;MTEgMzNDNjcuNjk4NyAzMy4wMzU3IDc3Ljk3NTMgNDMuMzEyMyA3OC4wMTEgNTZaIi8+PHBhdGgg&#10;ZD0iTTY1LjM2OCA3OS4xQzY1LjMyNDcgODIuODY1NSA2OC4zNDA2IDg1Ljk1MzkgNzIuMTA2IDg2&#10;TDcyLjE5MSA4NkM3NS45MjU1IDg1Ljk5ODYgNzguOTY1IDgyLjk5NTIgNzkuMDExIDc5LjI2MUw3&#10;OS4wMTEgNzkuMUM3OS4wMTEgNzQuNzA5IDcyLjE5IDY1LjAxNiA3Mi4xOSA2NS4wMTYgNzIuMTkg&#10;NjUuMDE2IDY1LjM2OCA3NC43MzIgNjUuMzY4IDc5LjFaTTc3LjAxMSA3OS4xMjUgNzcuMDExIDc5&#10;LjI0MUM3Ni45Njc1IDgxLjg3NDggNzQuODI1MiA4My45OSA3Mi4xOTEgODRMNzIuMTMxIDg0QzY5&#10;LjQ2MjkgODMuOTYxNiA2Ny4zMzA3IDgxLjc2ODEgNjcuMzY4IDc5LjEgNjcuMzY4IDc2LjkzMSA2&#10;OS45IDcyLjIzOCA3Mi4xOTIgNjguNjI0IDc0LjQ4MiA3Mi4yMjQgNzcuMDExIDc2LjkxMiA3Ny4w&#10;MTEgNzkuMTJaIi8+PC9nPjwvc3ZnPlBLAwQKAAAAAAAAACEAVSpddWwQAABsEAAAFQAAAGRycy9t&#10;ZWRpYS9pbWFnZTExLnBuZ4lQTkcNChoKAAAADUlIRFIAAAGAAAABgAgGAAAApMe1vwAAAAFzUkdC&#10;AK7OHOkAAAAEZ0FNQQAAsY8L/GEFAAAACXBIWXMAADsOAAA7DgHMtqGDAAAQAUlEQVR4Xu3drbJs&#10;x3kGYAGDQAHjlEBYAgwcFHJALkCXYGgoEBjgKockRCAgIMAgMEAg4adyBboEXYJAoIHSb5UmNR73&#10;Of2tmVl/vZ6n6q1yWfvs87N7enV//bO+AAAAAAAAAAAAAAAAAAAAAAAAAAAAAAAAAAAAAAAAAAAA&#10;AAAAAAAAAAAAAAAA4ES+/Dlf3QWAE0pn/quWr1u+afm25buWjy3f/5wfWn5s+WmQfE2+Nsmvy/fI&#10;9/pDy+9aPrR4YABsLB19OuDftKSTv3XwlY59jeQhkYdDHgx58OTPBsAb3Dr8dLB7dvRLkwdTHlAe&#10;CABFZ+3wR7nNEjwQAO6k009JJ6PmWTr8UfJAyN8Z4HJuI/0srF6l0/9UPAyAS0inn9p4Fk97neHV&#10;k3+b7GYCmEJG+7eafq/T2yuZedzS++97Jv9W+TfLvx3A6aTzyoh2qw42v086zpRU8vtmW2ZKK5l1&#10;JBlZZ/9+/lyf6ljz/+dr8rX5NTlXkOT7pEPOOsXWs5f8XZw7AE4hndWaHX++bzri+4NZ6bC3Hi3n&#10;75mHQ/4M+bPkz9T7874rHgTAYaUTXqPjv3X4t85+645+qdtDYa0HggcBcBjplN/d8aeUk+95hg5/&#10;5PZAePcaSEpdHgTALtIxv7Pjv43yZ+/UsjbxzodBfgYAm8mo9h2LoXl4pNO/4tbH/J3zd3/HAzTf&#10;w1kCYFXptFJ66HVC1aSzymh/j4Xbo8oDNQvJvX+vJcnMQlkIeKt3lHvya1P+0Ol/Xv6NXp1dKQsB&#10;b5GF2Fc6JB3/c159ECgLAU9Lh/1KWSKdl47/da8+CFKyAyhLff7ZnSqp7+v43++Vhff8LK+40A4s&#10;lM77mVq/Us82nv35JPm1AH/mlZJPfp3dJ9t69melJAT8iZQHnikvpLSQRWL28WypLj9rJSHgqZKC&#10;cs+x5GfR+zmNoiQEF5aTqL2O4XPJIq9yz/E8W8JLGwAu5JnO4jbq59iemQ1YF4CLeKbzV+s/l2fW&#10;BjKzAyaWzn/pXT7pGNT6z+mZB72fNUwoH+x05r0Pfi9KPnNYWhLKQ8AaD0xk6TZPJZ+5LC0J5eFv&#10;myhMIKO5pZ2/MsB8npkBegjAieVDv2Tkp94/vyVrQHkIaA9wQktHfLlD3of9GvKz7rWBXjJ71C7g&#10;RPKBXTLS8wKR61lyCDCzSOAE0vkv2f7nJOh15YUxvTbRS2aTwMFVp/ep73pjFNnt1WsfvTgxDAe2&#10;ZM+3zp+bJQ8B5UI4oCWdv7IPj5aUgwwe4ECyXzslnd6H9TFGcHzKkt1BzgjAASzZ7qnzZ6S6gSDb&#10;Q4GdVUdtWcCzn5uK6hZii8Kwo2rd3/UOLFWdVX7dAmwsd/xU6v5OcvKMtJnqNSLWA2BD1bp/HhBu&#10;9eRZGWT02tVjrAfAhqp1f/f586qUeHpt6zHWA2AD1Q9kdnPAO1QXha0HwIqqdVl1f96p2u5ScgRW&#10;UrnBUd2fNVTXA5wyhxVUd/34ALKWavkxbRV4o0od1kIca6u0Q1dHwxtVRl6ZHdiPzdqyHtBrf4+x&#10;IAxvUF2AU/phK5UT6BaE4Q0qC792/bC1yqDE5YPwgurCr+k2W0u5sdcWH2NBGJ5UGf1b+GUvlauj&#10;HUiEJ6SkMxr9W/hlT5U2mpgFwEKV0b+FX/ZWeZWkWQAsUBlZWfjlKNIWe230lrRlswAoMvrnTCqz&#10;AO0VCjKqr4yojP45kkqbBQaM/jkjswB4kdE/Z2YWAC+o3PljFMVRVWYB+RqgY3TTotE/R1aZwbop&#10;FDry4UkH3/vQ3GL0z9FV1rBsCYUHlRsWfXA4ugxkem33PmnrwJ1MjXsfllvc+cNZjO4IshgMdyo3&#10;K7rxk7OobGYwm4WfjeqmFn85m9FisPuB4GejD4vyD2eTl8H02vItykDQVKbLyj+cTaWs6UwAl1dZ&#10;MFP+4YyUgWBg9CHxXlXOShkIPiM7IXofjPt8aIEzqpwJsBuIyxrV/42QOLvRDNehMC5rVP+3+4ez&#10;G5WBtHEuazQ6skuCszPLhY7KNjn1Uc7OOgB0jO5O/74FZmAdAB6M7v63R5pZWAeAB+r/XIV1ALij&#10;LsqVaO9wZ7QAnNkBzGQ043XgkcsYLQB7byqzGZ15sRDMZYxe/+j+H2YzeueFNs9ljHYAWQBmNqOF&#10;YDuBuIxRPdT9/8xmtO5lJxCX0fsA3MeOCGZT2QmUr4GpGQlxVWnbvTZ/Sz4bMLVsd+s1/ltcAcGs&#10;srut1+ZvsROI6Y12ALkCglmNroTITiGYmu1wXJW2z+WNRkGmwcxqdADS7JfpjU5EOgPArJwF4PIc&#10;AuOqPAC4vNEDwCEwZjXaAecOLKY32grnVkRmNToDYws000sj7zX+WxyGYVY54d5r87e4Bp3pje4B&#10;cg0EsxpdB+EUPNPzAOCqPAC4vNF9KC7EYma9Nn8fmFqv0d8HZtZr8/eBqfUa/X1gZr02fx+YWq/R&#10;3wdm1mvz94GpWQPgynpt/j4wtdEDwC4gZjU6B2AXENNzEIyrGp0EdhCM6bkKgqtyFQSX5zporspl&#10;cFyeF8JwVV4Iw+WNXovnvajMavQ+bK+EZHrei8pVaftc3mga7K1IzMr6F5c3ei2evdDMytvwuDxX&#10;4nJVrkKHxmlgrmZ0CjiBSxidBnYYjNmMzgA4BMZlOAvA1Yy2gNr8wGWMtsP5MDCb0aDHFlAuY7QT&#10;yHSY2Yx2ANkCymXYCcTVjHYA2QLKZYweAImdQMxidAtoor1zKaOdQBaCmcXo9LuSJ5czWhSzEMws&#10;RldAWADmclwJwVWo/8MD6wBcgfo/fMJoZGQdgLNT/4dPsA7A7Eb1f28B47KsAzC70SzXATAuq7IO&#10;YIGMs1L/h4HRCMkUmbMa3Xml/s/ljdYBlIE4q9Hgxv5/Lk8ZiBlVyj/eewGNMhCzUf6BImUgZqP8&#10;A0WVMpDtcpyF8g8spAzELEaHv5R/4MGoDJTYM83RZTabkmWv/d6S9QHgTqUMZBbA0Y0WfxPlH+jI&#10;1Lj3gbnFYjBHlkHMqJT5sQXoGN2cmLghlKOqtF+bGeAzRiMoswCOKqP7Xpu9JW07swTgE4yiOKPR&#10;zbaJxV8YqCwGZyQFRzIa/WfmavQPBZUtoWYBHEVl9G8HGxRVZgHWAjiCtNXR7rUkp4OBotFpykRN&#10;lb1lV1qvbd7Hq01hoeoswOlg9pI2Otq1ljj4BU+ozALUVtlL5dSvWz/hSZVZQGIWwNbS5jID7bXH&#10;W8xQ4UWVUZbj9Wwtdf1eW7yPNSp4UbXO6ooItlJZ+LXvH96kcjo4Md1mbZXST2JAAm9U2WutFMTa&#10;KqUfd/7Am2Xk1fuwPcbIi7VUSj+JbZ+wgsoVEYlTl7xbtfRj2yesqFIKclkc75RyjtIPHEC1FGQ9&#10;gHepzjyVfmADlbMBifUAXlWt+yv9wIYqpaAkV/XCMzKir9T90xaVfmBD1VJQPsAWhVmquuibr1H6&#10;gR1UXsSRWJxjibSV0Ru+blFmhB1VbgxNLApTVdnxk6j7wwFUR2tezMFIddFX3R8OIh/EyoVxiXcJ&#10;8ynVzj9tLWsEwEFUF4UTi3Y8ykYBi75wYvlg9j60j8mH2AiOm+qOn8SiLxxY9dRmargQFn1hIj7Q&#10;VFXr/mlTFn3hJJwUZsRJX5hUPrDVRT3rAdeT9lEZJKR9OEkOJ5QPbu9D/RiHxK6neoDQDBFOrFrj&#10;9UG/juoVItaIYAKVk8JKQddQLQ2mzaj7wwSWfOiZW2WbsLo/TKZ6SEwpaF7V0o82ABOqjv5M/edT&#10;3fWj7g+TSidQuTTOraHzqbxG1MMfJlctBakBz6N60ZubYuECKldFZKbAHCq7wMz64CKqpSA3P55f&#10;5RyI0g9cTGVHSDoGZwPOK516pfTjQQ8XVCkF5coAzqmy8OvsB1xURoi9TuExFoTPp/KSl/x3b/eC&#10;C6uMEr085nwqC7/2/AOlBWGnQ8+jur5j4RcodxgcXzr1yolfC7/A/6ssCKdcxLFVtn1a+AX+RBYN&#10;e53FfTILsC30uKrbPi38An+m8pYo20KPq7Kg78Qv0FXdFmoWcDzVbZ+29AKfVKkhmwUcT+Wqb2s4&#10;wFBlW6hZwHFUR/+2fQJDuRa414ncRy35OCprN0b/QFllFqCevL/8DHo/m/vkZ2n0D5RVDoe5ImJ/&#10;lfMbXvQCLFY5UeqKiP1U3u7m0BfwlEp5wSxgP5UL3xz6Ap5WKTGYBWzP6B9YXbYY9jqX+5gFbM/o&#10;H9iEWcCxVEb/tukCb1GdBeQUsawfo39gU5XDRnKMGP0Db1WZBcgxYvQPvJ1ZwPFj9A+swizg2MmF&#10;b0b/wGqyCNnrfGT/uPANWF3l7nnZNvmZuPAN2ERmApUbQ2Xd3LbfAmwuB8By22TKDxmFyjZJp5+7&#10;moz6AQAAAAAAAAAAAAAAAAAAAAAAAAAAAAAAAAAAAAAAAAAAAACO5W9aPshq+XXLX7QAHMY3Lf/b&#10;8pOsnj+2fNfyyxaAXf1jS6+jknXz3y1/2QKwiy9bMiLtdVCyfn7bArCL1KV7HZNsk39rAdjF37X0&#10;OibZJv/SArCLX7T80NLrnGT9ZAYGsJtsTfyxpddByXr5fQvA7r5q+deWj7J6/qPl6xYAAAAAAAAA&#10;AAAAAAAAAAAAAAAAAAAAAAAAAAAAAAAAAAAAAABgZ1+2/EPLf7Z8lNXyXy2/b/l1C8Du/qrlh5af&#10;ZLP8seW3LQC7+r6l10nJuslDwEwA2M3ftvQ6J9km/9QCsIu/b+l1TLJN/r0FYBe/bOl1TLJNvmkB&#10;2M0/t/Q6J1k3/9Py1y0Au/lFy7ctvU5K1kkW3rP7CuAQUg76IKtHxw8AAAAAAAAAAAAAAAAAAAAA&#10;AAAAAAAAAAAAAAAAAAAAAAAAcD1ftvyh5fuWnw6c71p+1QLAG3zV8mNLr8M9ar5uAeBFGfn3Otkj&#10;Jw8sAF70Q0uvkz16MnMB4AVnK//c4gEA8KKjL/x+Klm4BuAF37b0OtgjJw8tAF70TUuvkz1ysh0U&#10;gBdlS2Wvk73PltsuU9oZrUv8rgWAF6XDHe0E2nLbZaUkZQEY4E0qnW5KRWvLKd/R6F/9H+CNMgvo&#10;dbb3Sce89sj7Y0vv976P8g/Am1W2g+Zr1tp+WZmF5CFk+yfAm31o6XW6j8l6wTtnAunQq9dRGP0D&#10;rCTbK3sd72MyEn/HrZzp/Ku/Zx48Rv8AK0kHu+RuoJRtnpkN5Pf5TcuSU8iZoQCwosq5gMdUHwTp&#10;+LObaOkFdPn+AGwgtfZeRzxKOvaUdNJhp6PPwyTfK7t7MtofbfHsJesDAGyositn7ay56wiAz9jz&#10;ZTGZNej8AXa0x2VxmX3o/AEOIFs+l+zYeTZZI9jiygkAFlprXSAdf8pNLnkDOLiM0p/Z0fOYfI/U&#10;+t9xqAyADeVBkG2fSx4Gt04/v1adH2ACKd/kdG/2/adUlKSsk+R/p8PPSF+nDwAAAAAAAAAAAAAA&#10;AAAAAAAAAAAAAAAAAAAAAAAAAAAAAAAAAAAAAAAAAAAAcGBffPF/QAN74D9RjjcAAAAASUVORK5C&#10;YIJQSwMECgAAAAAAAAAhAGUkI1VjBwAAYwcAABUAAABkcnMvbWVkaWEvaW1hZ2UxMi5zdmc8c3Zn&#10;IHZpZXdCb3g9IjAgMCA5NiA5NiIgeG1sbnM9Imh0dHA6Ly93d3cudzMub3JnLzIwMDAvc3ZnIiB4&#10;bWxuczp4bGluaz0iaHR0cDovL3d3dy53My5vcmcvMTk5OS94bGluayIgaWQ9Ikljb25zX0xpZ2h0&#10;YnVsYl9NIiBvdmVyZmxvdz0iaGlkZGVuIj48ZyBpZD0iSWNvbnMiPjxwYXRoIGQ9Ik02MS4wNzEg&#10;NTguODI0QzYyLjEzMSA1Ni42NjQgNjQuNjMxIDUxLjgyNCA2Ni45MjEgNDkuMzI0IDY4Ljc3OTEg&#10;NDcuMjMwMyA3MC4yNDg4IDQ0LjgyMTkgNzEuMjYxIDQyLjIxMiA3Mi4zMjE3IDM5LjQ0NDkgNzIu&#10;OTA5NSAzNi41MTkxIDczIDMzLjU1N0w3MyAzMi43QzczIDE4Ljg5MjkgNjEuODA3MSA3LjcgNDgg&#10;Ny43IDM0LjE5MjkgNy43IDIzIDE4Ljg5MjkgMjMgMzIuN0wyMyAzMy41NkMyMy4wOTEgMzYuNTIx&#10;NSAyMy42NzkyIDM5LjQ0NjYgMjQuNzQgNDIuMjEzIDI1Ljc1MjIgNDQuODIyOSAyNy4yMjE5IDQ3&#10;LjIzMTMgMjkuMDggNDkuMzI1IDMxLjM3IDUxLjgxNSAzMy44NyA1Ni42NjcgMzQuOTMgNTguODI1&#10;IDM1LjI1MjcgNTkuNDc0OCAzNS45MTU1IDU5Ljg4NTggMzYuNjQxIDU5Ljg4Nkw1OS4zNiA1OS44&#10;ODZDNjAuMDg1NyA1OS44ODU2IDYwLjc0ODYgNTkuNDc0MiA2MS4wNzEgNTguODI0Wk01OS4zIDU3&#10;Ljg4NSAzNi43IDU3Ljg4NUMzNS40MSA1NS4yNjEgMzIuOTI1IDUwLjU0NSAzMC41NzkgNDcuOTk0&#10;IDI4Ljg3OTIgNDYuMDgxMiAyNy41MzUxIDQzLjg3OTkgMjYuNjEgNDEuNDk0IDI1LjYzMTUgMzgu&#10;OTQ2NCAyNS4wODcyIDM2LjI1MjcgMjUgMzMuNTI1TDI1IDMyLjczNEMyNC45OTA2IDIwLjAzMTUg&#10;MzUuMjgwNCA5LjcyNjM5IDQ3Ljk4MyA5LjcxNyA2MC42ODU2IDkuNzA3NjEgNzAuOTkwNiAxOS45&#10;OTc1IDcxIDMyLjdMNzEgMzMuNTI5QzcwLjkxNCAzNi4yNTM0IDcwLjM3MTUgMzguOTQ0MSA2OS4z&#10;OTUgNDEuNDg5IDY4LjQ3NDkgNDMuODY4NiA2Ny4xMzczIDQ2LjA2NDggNjUuNDQ1IDQ3Ljk3NCA2&#10;My4wNjYgNTAuNTcgNjAuNTgzIDU1LjI4MSA1OS4zIDU3Ljg4NVoiLz48cGF0aCBkPSJNNTkuMTU4&#10;IDY1Ljk0MSAzNy4xNTggNjUuOTQxQzM2LjYwNTcgNjUuOTQxIDM2LjE1OCA2Ni4zODg3IDM2LjE1&#10;OCA2Ni45NDEgMzYuMTU4IDY3LjQ5MzMgMzYuNjA1NyA2Ny45NDEgMzcuMTU4IDY3Ljk0MUw1OS4x&#10;NTggNjcuOTQxQzU5LjcxMDMgNjcuOTQxIDYwLjE1OCA2Ny40OTMzIDYwLjE1OCA2Ni45NDEgNjAu&#10;MTU4IDY2LjM4ODcgNTkuNzEwMyA2NS45NDEgNTkuMTU4IDY1Ljk0MVoiLz48cGF0aCBkPSJNNjAu&#10;MTU4IDc1LjA3QzYwLjE1OCA3NC41MTc3IDU5LjcxMDMgNzQuMDcgNTkuMTU4IDc0LjA3TDM3LjE1&#10;OCA3NC4wN0MzNi42MDU3IDc0LjA3IDM2LjE1OCA3NC41MTc3IDM2LjE1OCA3NS4wNyAzNi4xNTgg&#10;NzUuNjIyMyAzNi42MDU3IDc2LjA3IDM3LjE1OCA3Ni4wN0w1OS4xNTggNzYuMDdDNTkuNzEwMyA3&#10;Ni4wNyA2MC4xNTggNzUuNjIyMyA2MC4xNTggNzUuMDdaIi8+PHBhdGggZD0iTTUzLjggODMuMDhD&#10;NTMuODQ0MiA4Mi41Mjk1IDUzLjQzMzcgODIuMDQ3NCA1Mi44ODMyIDgyLjAwMzIgNTIuODU1NSA4&#10;Mi4wMDEgNTIuODI3OCA4MS45OTk5IDUyLjggODJMNDMuMjQ2IDgyQzQyLjY5MzcgODEuOTk4MiA0&#10;Mi4yNDQ1IDgyLjQ0NDQgNDIuMjQyNyA4Mi45OTY3IDQyLjI0MjYgODMuMDI0OCA0Mi4yNDM3IDgz&#10;LjA1MyA0Mi4yNDYgODMuMDgxIDQyLjQ5OCA4Ni4yNzEgNDUuMjg4NCA4OC42NTI3IDQ4LjQ3ODQg&#10;ODguNDAwNiA1MS4zMTgyIDg4LjE3NjMgNTMuNTczNiA4NS45MjA4IDUzLjc5OCA4My4wODFaTTQ4&#10;LjAzIDg2LjQxN0M0Ni40NzE1IDg2LjQwMzUgNDUuMDc2MiA4NS40NDgxIDQ0LjUgODRMNTEuNTYx&#10;IDg0QzUwLjk4NjggODUuNDQ5NyA0OS41OTAzIDg2LjQwNTkgNDguMDMxIDg2LjQxN1oiLz48L2c+&#10;PC9zdmc+UEsDBBQABgAIAAAAIQDNRgsx3wAAAAYBAAAPAAAAZHJzL2Rvd25yZXYueG1sTI9BS8NA&#10;EIXvgv9hGcGb3cRo2sZsSinqqQi2QvE2zU6T0OxsyG6T9N+7nvQ0PN7jvW/y1WRaMVDvGssK4lkE&#10;gri0uuFKwdf+7WEBwnlkja1lUnAlB6vi9ibHTNuRP2nY+UqEEnYZKqi97zIpXVmTQTezHXHwTrY3&#10;6IPsK6l7HEO5aeVjFKXSYMNhocaONjWV593FKHgfcVwn8euwPZ821+/988dhG5NS93fT+gWEp8n/&#10;heEXP6BDEZiO9sLaiVZBeMQrSMIJ5jJdpiCOCp6S+Rxkkcv/+MUPAAAA//8DAFBLAwQUAAYACAAA&#10;ACEAMQhWDAwBAADTBgAAGQAAAGRycy9fcmVscy9lMm9Eb2MueG1sLnJlbHO8lc1qwzAQhO+FvoPZ&#10;eyzLSZykRM4lFHIt6QMIe22LWD9IamjevoJSaCBVb3uUxM58zMBqf/jUc3FFH5Q1AnhZQYGms70y&#10;o4D38+tiC0WI0vRytgYF3DDAoX1+2r/hLGMaCpNyoUgqJgiYYnQvjIVuQi1DaR2a9DJYr2VMRz8y&#10;J7uLHJHVVdUw/1sD2jvN4tQL8Kc++Z9vLjn/r22HQXV4tN2HRhMfWDClk3cSlH7EKEBjr+T35bYM&#10;1xHYY4YlDcOydOZPhg0NwybHwGsaCF7n2iCCyDJwoiBybTQ0DE2uC04VBM8lsaZJYp1j4GlzUiwq&#10;XuX6WNFArHIMOxqG3U8b7O4rar8AAAD//wMAUEsBAi0AFAAGAAgAAAAhAKjWx6gTAQAASQIAABMA&#10;AAAAAAAAAAAAAAAAAAAAAFtDb250ZW50X1R5cGVzXS54bWxQSwECLQAUAAYACAAAACEAOP0h/9YA&#10;AACUAQAACwAAAAAAAAAAAAAAAABEAQAAX3JlbHMvLnJlbHNQSwECLQAUAAYACAAAACEARdBfRScL&#10;AACWYQAADgAAAAAAAAAAAAAAAABDAgAAZHJzL2Uyb0RvYy54bWxQSwECLQAKAAAAAAAAACEAASf1&#10;ntUmAADVJgAAFAAAAAAAAAAAAAAAAACWDQAAZHJzL21lZGlhL2ltYWdlMS5wbmdQSwECLQAKAAAA&#10;AAAAACEACsCrJZgWAACYFgAAFAAAAAAAAAAAAAAAAACdNAAAZHJzL21lZGlhL2ltYWdlMi5zdmdQ&#10;SwECLQAKAAAAAAAAACEABJbgjNUcAADVHAAAFAAAAAAAAAAAAAAAAABnSwAAZHJzL21lZGlhL2lt&#10;YWdlMy5wbmdQSwECLQAKAAAAAAAAACEAeJO3sS4HAAAuBwAAFAAAAAAAAAAAAAAAAABuaAAAZHJz&#10;L21lZGlhL2ltYWdlNC5zdmdQSwECLQAKAAAAAAAAACEAfZ018a0XAACtFwAAFAAAAAAAAAAAAAAA&#10;AADObwAAZHJzL21lZGlhL2ltYWdlNS5wbmdQSwECLQAKAAAAAAAAACEA4/8TbtEBAADRAQAAFAAA&#10;AAAAAAAAAAAAAACthwAAZHJzL21lZGlhL2ltYWdlNi5zdmdQSwECLQAKAAAAAAAAACEAKooGjwgZ&#10;AAAIGQAAFAAAAAAAAAAAAAAAAACwiQAAZHJzL21lZGlhL2ltYWdlNy5wbmdQSwECLQAKAAAAAAAA&#10;ACEAiQ+p3P0LAAD9CwAAFAAAAAAAAAAAAAAAAADqogAAZHJzL21lZGlhL2ltYWdlOC5zdmdQSwEC&#10;LQAKAAAAAAAAACEA17y7BoIQAACCEAAAFAAAAAAAAAAAAAAAAAAZrwAAZHJzL21lZGlhL2ltYWdl&#10;OS5wbmdQSwECLQAKAAAAAAAAACEAiUk7f10HAABdBwAAFQAAAAAAAAAAAAAAAADNvwAAZHJzL21l&#10;ZGlhL2ltYWdlMTAuc3ZnUEsBAi0ACgAAAAAAAAAhAFUqXXVsEAAAbBAAABUAAAAAAAAAAAAAAAAA&#10;XccAAGRycy9tZWRpYS9pbWFnZTExLnBuZ1BLAQItAAoAAAAAAAAAIQBlJCNVYwcAAGMHAAAVAAAA&#10;AAAAAAAAAAAAAPzXAABkcnMvbWVkaWEvaW1hZ2UxMi5zdmdQSwECLQAUAAYACAAAACEAzUYLMd8A&#10;AAAGAQAADwAAAAAAAAAAAAAAAACS3wAAZHJzL2Rvd25yZXYueG1sUEsBAi0AFAAGAAgAAAAhADEI&#10;VgwMAQAA0wYAABkAAAAAAAAAAAAAAAAAnuAAAGRycy9fcmVscy9lMm9Eb2MueG1sLnJlbHNQSwUG&#10;AAAAABEAEQBVBAAA4eEAAAAA&#10;">
                <v:shape id="Google Shape;36;p1" o:spid="_x0000_s1350" type="#_x0000_t202" style="position:absolute;left:24193;top:5524;width:11013;height:104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lCyYxgAAANwAAAAPAAAAZHJzL2Rvd25yZXYueG1sRI9Ba8JA&#10;FITvhf6H5RV6MxuNtJq6ShFsFSsSlZ4f2WcSmn0bsluN/nq3IPQ4zMw3zGTWmVqcqHWVZQX9KAZB&#10;nFtdcaHgsF/0RiCcR9ZYWyYFF3Iwmz4+TDDV9swZnXa+EAHCLkUFpfdNKqXLSzLoItsQB+9oW4M+&#10;yLaQusVzgJtaDuL4RRqsOCyU2NC8pPxn92sU0Op1vflMFl/++7rG4krZNvnIlHp+6t7fQHjq/H/4&#10;3l5qBcNkDH9nwhGQ0xsAAAD//wMAUEsBAi0AFAAGAAgAAAAhANvh9svuAAAAhQEAABMAAAAAAAAA&#10;AAAAAAAAAAAAAFtDb250ZW50X1R5cGVzXS54bWxQSwECLQAUAAYACAAAACEAWvQsW78AAAAVAQAA&#10;CwAAAAAAAAAAAAAAAAAfAQAAX3JlbHMvLnJlbHNQSwECLQAUAAYACAAAACEABZQsmMYAAADcAAAA&#10;DwAAAAAAAAAAAAAAAAAHAgAAZHJzL2Rvd25yZXYueG1sUEsFBgAAAAADAAMAtwAAAPoCAAAAAA==&#10;" filled="f" stroked="f">
                  <v:textbox inset="2mm,2mm,2mm,2mm">
                    <w:txbxContent>
                      <w:p w14:paraId="2692BD63" w14:textId="77777777" w:rsidR="00D30D70" w:rsidRPr="00F214AA" w:rsidRDefault="00D30D70" w:rsidP="00D30D70">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Benefits we don’t count as income, like:</w:t>
                        </w:r>
                      </w:p>
                      <w:p w14:paraId="667858E0" w14:textId="77777777" w:rsidR="00D30D70" w:rsidRPr="00F214AA" w:rsidRDefault="00D30D70" w:rsidP="00D30D70">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 xml:space="preserve">- Education Allowance </w:t>
                        </w:r>
                      </w:p>
                      <w:p w14:paraId="31F68861" w14:textId="77777777" w:rsidR="00D30D70" w:rsidRPr="00F214AA" w:rsidRDefault="00D30D70" w:rsidP="00D30D70">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v:textbox>
                </v:shape>
                <v:shape id="Google Shape;35;p1" o:spid="_x0000_s1351" type="#_x0000_t202" style="position:absolute;left:1238;top:5048;width:11743;height:130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qPZ4wQAAANwAAAAPAAAAZHJzL2Rvd25yZXYueG1sRE/LisIw&#10;FN0L8w/hCrPT1Ac6dIwigi9UpI64vjR32jLNTWkyWv16sxBcHs57MmtMKa5Uu8Kygl43AkGcWl1w&#10;puD8s+x8gXAeWWNpmRTcycFs+tGaYKztjRO6nnwmQgi7GBXk3lexlC7NyaDr2oo4cL+2NugDrDOp&#10;a7yFcFPKfhSNpMGCQ0OOFS1ySv9O/0YBbce7w3qw3PvLY4fZg5LjYJUo9dlu5t8gPDX+LX65N1rB&#10;cBjmhzPhCMjpEwAA//8DAFBLAQItABQABgAIAAAAIQDb4fbL7gAAAIUBAAATAAAAAAAAAAAAAAAA&#10;AAAAAABbQ29udGVudF9UeXBlc10ueG1sUEsBAi0AFAAGAAgAAAAhAFr0LFu/AAAAFQEAAAsAAAAA&#10;AAAAAAAAAAAAHwEAAF9yZWxzLy5yZWxzUEsBAi0AFAAGAAgAAAAhAMyo9njBAAAA3AAAAA8AAAAA&#10;AAAAAAAAAAAABwIAAGRycy9kb3ducmV2LnhtbFBLBQYAAAAAAwADALcAAAD1AgAAAAA=&#10;" filled="f" stroked="f">
                  <v:textbox inset="2mm,2mm,2mm,2mm">
                    <w:txbxContent>
                      <w:p w14:paraId="38FE37D4" w14:textId="77777777" w:rsidR="00D30D70" w:rsidRPr="00F214AA" w:rsidRDefault="00D30D70" w:rsidP="00D30D70">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Any income received by household members 18 years and over, like:</w:t>
                        </w:r>
                        <w:r w:rsidRPr="00F214AA">
                          <w:rPr>
                            <w:rFonts w:ascii="Arial Nova Light" w:eastAsia="HELVETICA NEUE LIGHT" w:hAnsi="Arial Nova Light" w:cs="HELVETICA NEUE LIGHT"/>
                            <w:sz w:val="16"/>
                            <w:szCs w:val="16"/>
                          </w:rPr>
                          <w:br/>
                          <w:t>- Wages</w:t>
                        </w:r>
                        <w:r w:rsidRPr="00F214AA">
                          <w:rPr>
                            <w:rFonts w:ascii="Arial Nova Light" w:eastAsia="HELVETICA NEUE LIGHT" w:hAnsi="Arial Nova Light" w:cs="HELVETICA NEUE LIGHT"/>
                            <w:sz w:val="16"/>
                            <w:szCs w:val="16"/>
                          </w:rPr>
                          <w:br/>
                          <w:t>- Primary Centrelink payments</w:t>
                        </w:r>
                        <w:r w:rsidRPr="00F214AA">
                          <w:rPr>
                            <w:rFonts w:ascii="Arial Nova Light" w:eastAsia="HELVETICA NEUE LIGHT" w:hAnsi="Arial Nova Light" w:cs="HELVETICA NEUE LIGHT"/>
                            <w:sz w:val="16"/>
                            <w:szCs w:val="16"/>
                          </w:rPr>
                          <w:br/>
                          <w:t xml:space="preserve">- Investment earnings </w:t>
                        </w:r>
                      </w:p>
                    </w:txbxContent>
                  </v:textbox>
                </v:shape>
                <v:shape id="Google Shape;43;p1" o:spid="_x0000_s1352" type="#_x0000_t202" style="position:absolute;left:14001;top:5429;width:9985;height:309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5FPjxgAAANwAAAAPAAAAZHJzL2Rvd25yZXYueG1sRI9Ba8JA&#10;FITvhf6H5RV6azZRqZK6ERGsFlskKp4f2dckmH0bsqtGf323UOhxmJlvmOmsN424UOdqywqSKAZB&#10;XFhdc6ngsF++TEA4j6yxsUwKbuRglj0+TDHV9so5XXa+FAHCLkUFlfdtKqUrKjLoItsSB+/bdgZ9&#10;kF0pdYfXADeNHMTxqzRYc1iosKVFRcVpdzYK6GO8+VoNl5/+eN9gead8O3zPlXp+6udvIDz1/j/8&#10;115rBaNRAr9nwhGQ2Q8AAAD//wMAUEsBAi0AFAAGAAgAAAAhANvh9svuAAAAhQEAABMAAAAAAAAA&#10;AAAAAAAAAAAAAFtDb250ZW50X1R5cGVzXS54bWxQSwECLQAUAAYACAAAACEAWvQsW78AAAAVAQAA&#10;CwAAAAAAAAAAAAAAAAAfAQAAX3JlbHMvLnJlbHNQSwECLQAUAAYACAAAACEAo+RT48YAAADcAAAA&#10;DwAAAAAAAAAAAAAAAAAHAgAAZHJzL2Rvd25yZXYueG1sUEsFBgAAAAADAAMAtwAAAPoCAAAAAA==&#10;" filled="f" stroked="f">
                  <v:textbox inset="2mm,2mm,2mm,2mm">
                    <w:txbxContent>
                      <w:p w14:paraId="0E67B6A0" w14:textId="77777777" w:rsidR="00D30D70" w:rsidRPr="00F214AA" w:rsidRDefault="00D30D70" w:rsidP="00D30D70">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Family Tax Benefit</w:t>
                        </w:r>
                      </w:p>
                    </w:txbxContent>
                  </v:textbox>
                </v:shape>
                <v:shape id="Google Shape;37;p1" o:spid="_x0000_s1353" type="#_x0000_t202" style="position:absolute;left:12954;top:12477;width:9635;height:43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Ns2UxQAAANwAAAAPAAAAZHJzL2Rvd25yZXYueG1sRI/dasJA&#10;FITvBd9hOULvzMYfaomuIoLVYovEll4fssckmD0bsqtGn75bELwcZuYbZrZoTSUu1LjSsoJBFIMg&#10;zqwuOVfw873uv4FwHlljZZkU3MjBYt7tzDDR9sopXQ4+FwHCLkEFhfd1IqXLCjLoIlsTB+9oG4M+&#10;yCaXusFrgJtKDuP4VRosOSwUWNOqoOx0OBsF9DHZfW1G60//e99hfqd0P3pPlXrptcspCE+tf4Yf&#10;7a1WMB4P4f9MOAJy/gcAAP//AwBQSwECLQAUAAYACAAAACEA2+H2y+4AAACFAQAAEwAAAAAAAAAA&#10;AAAAAAAAAAAAW0NvbnRlbnRfVHlwZXNdLnhtbFBLAQItABQABgAIAAAAIQBa9CxbvwAAABUBAAAL&#10;AAAAAAAAAAAAAAAAAB8BAABfcmVscy8ucmVsc1BLAQItABQABgAIAAAAIQBTNs2UxQAAANwAAAAP&#10;AAAAAAAAAAAAAAAAAAcCAABkcnMvZG93bnJldi54bWxQSwUGAAAAAAMAAwC3AAAA+QIAAAAA&#10;" filled="f" stroked="f">
                  <v:textbox inset="2mm,2mm,2mm,2mm">
                    <w:txbxContent>
                      <w:p w14:paraId="1546B53B" w14:textId="77777777" w:rsidR="00D30D70" w:rsidRPr="00F214AA" w:rsidRDefault="00D30D70" w:rsidP="00D30D70">
                        <w:pP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Commonwealth Rent Assistance</w:t>
                        </w:r>
                      </w:p>
                    </w:txbxContent>
                  </v:textbox>
                </v:shape>
                <v:shape id="Graphic 443" o:spid="_x0000_s1354" type="#_x0000_t75" alt="Stuffed Toy outline" style="position:absolute;left:13906;top:1333;width:4470;height:443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KahywgAAANwAAAAPAAAAZHJzL2Rvd25yZXYueG1sRI9Bi8Iw&#10;FITvC/6H8IS9ramuiFSjiCiIt616fzbPpti81CbW+u/NguBxmJlvmPmys5VoqfGlYwXDQQKCOHe6&#10;5ELB8bD9mYLwAVlj5ZgUPMnDctH7mmOq3YP/qM1CISKEfYoKTAh1KqXPDVn0A1cTR+/iGoshyqaQ&#10;usFHhNtKjpJkIi2WHBcM1rQ2lF+zu1VwuJ83wzKbjE7bm9mvdnu/aW9Tpb773WoGIlAXPuF3e6cV&#10;jMe/8H8mHgG5eAEAAP//AwBQSwECLQAUAAYACAAAACEA2+H2y+4AAACFAQAAEwAAAAAAAAAAAAAA&#10;AAAAAAAAW0NvbnRlbnRfVHlwZXNdLnhtbFBLAQItABQABgAIAAAAIQBa9CxbvwAAABUBAAALAAAA&#10;AAAAAAAAAAAAAB8BAABfcmVscy8ucmVsc1BLAQItABQABgAIAAAAIQDsKahywgAAANwAAAAPAAAA&#10;AAAAAAAAAAAAAAcCAABkcnMvZG93bnJldi54bWxQSwUGAAAAAAMAAwC3AAAA9gIAAAAA&#10;">
                  <v:imagedata r:id="rId28" o:title="Stuffed Toy outline"/>
                </v:shape>
                <v:shape id="Graphic 444" o:spid="_x0000_s1355" type="#_x0000_t75" alt="Money outline" style="position:absolute;left:2476;top:285;width:4051;height:537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QpFxgAAANwAAAAPAAAAZHJzL2Rvd25yZXYueG1sRI9da8Iw&#10;FIbvB/6HcITdzVTtVKpRRBA22GB+oLeH5tgWm5OSZG23X78MBrt8eT8e3tWmN7VoyfnKsoLxKAFB&#10;nFtdcaHgfNo/LUD4gKyxtkwKvsjDZj14WGGmbccHao+hEHGEfYYKyhCaTEqfl2TQj2xDHL2bdQZD&#10;lK6Q2mEXx00tJ0kykwYrjoQSG9qVlN+PnyZCvhP3fu3e5unz5PXUfcym7fxyVepx2G+XIAL14T/8&#10;137RCtI0hd8z8QjI9Q8AAAD//wMAUEsBAi0AFAAGAAgAAAAhANvh9svuAAAAhQEAABMAAAAAAAAA&#10;AAAAAAAAAAAAAFtDb250ZW50X1R5cGVzXS54bWxQSwECLQAUAAYACAAAACEAWvQsW78AAAAVAQAA&#10;CwAAAAAAAAAAAAAAAAAfAQAAX3JlbHMvLnJlbHNQSwECLQAUAAYACAAAACEAvrUKRcYAAADcAAAA&#10;DwAAAAAAAAAAAAAAAAAHAgAAZHJzL2Rvd25yZXYueG1sUEsFBgAAAAADAAMAtwAAAPoCAAAAAA==&#10;">
                  <v:imagedata r:id="rId29" o:title="Money outline"/>
                </v:shape>
                <v:shape id="Graphic 445" o:spid="_x0000_s1356" type="#_x0000_t75" alt="Home outline" style="position:absolute;left:13620;top:8001;width:5068;height:485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O8ApwwAAANwAAAAPAAAAZHJzL2Rvd25yZXYueG1sRI9Pa4NA&#10;FMTvgX6H5QV6i2tKWop1lVAQPBobCL093Ocf6r4Vd6P223cLhR6HmfkNk+abGcVCsxssKzhGMQji&#10;xuqBOwXXj+LwCsJ5ZI2jZVLwTQ7y7GGXYqLtyhdaat+JAGGXoILe+ymR0jU9GXSRnYiD19rZoA9y&#10;7qSecQ1wM8qnOH6RBgcOCz1O9N5T81XfjQI9mrJadLXcL7em/KyvxXloC6Ue99v5DYSnzf+H/9ql&#10;VnA6PcPvmXAEZPYDAAD//wMAUEsBAi0AFAAGAAgAAAAhANvh9svuAAAAhQEAABMAAAAAAAAAAAAA&#10;AAAAAAAAAFtDb250ZW50X1R5cGVzXS54bWxQSwECLQAUAAYACAAAACEAWvQsW78AAAAVAQAACwAA&#10;AAAAAAAAAAAAAAAfAQAAX3JlbHMvLnJlbHNQSwECLQAUAAYACAAAACEARjvAKcMAAADcAAAADwAA&#10;AAAAAAAAAAAAAAAHAgAAZHJzL2Rvd25yZXYueG1sUEsFBgAAAAADAAMAtwAAAPcCAAAAAA==&#10;">
                  <v:imagedata r:id="rId30" o:title="Home outline"/>
                </v:shape>
                <v:shape id="Text Box 446" o:spid="_x0000_s1357" type="#_x0000_t202" style="position:absolute;left:6572;top:1333;width:6017;height:41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MRlDxQAAANwAAAAPAAAAZHJzL2Rvd25yZXYueG1sRI/NasMw&#10;EITvhb6D2EIvJZZTTFrcKCEECj74kh8KvS3WxjKxVq6kOs7bR4VCjsPMfMMs15PtxUg+dI4VzLMc&#10;BHHjdMetguPhc/YOIkRkjb1jUnClAOvV48MSS+0uvKNxH1uRIBxKVGBiHEopQ2PIYsjcQJy8k/MW&#10;Y5K+ldrjJcFtL1/zfCEtdpwWDA60NdSc979WwfhVFXo3muhftnWVV+f65+27Vur5adp8gIg0xXv4&#10;v11pBUWxgL8z6QjI1Q0AAP//AwBQSwECLQAUAAYACAAAACEA2+H2y+4AAACFAQAAEwAAAAAAAAAA&#10;AAAAAAAAAAAAW0NvbnRlbnRfVHlwZXNdLnhtbFBLAQItABQABgAIAAAAIQBa9CxbvwAAABUBAAAL&#10;AAAAAAAAAAAAAAAAAB8BAABfcmVscy8ucmVsc1BLAQItABQABgAIAAAAIQC3MRlDxQAAANwAAAAP&#10;AAAAAAAAAAAAAAAAAAcCAABkcnMvZG93bnJldi54bWxQSwUGAAAAAAMAAwC3AAAA+QIAAAAA&#10;" filled="f" stroked="f" strokeweight=".5pt">
                  <v:textbox>
                    <w:txbxContent>
                      <w:p w14:paraId="18D1CDBD" w14:textId="77777777" w:rsidR="00D30D70" w:rsidRPr="00D30D70" w:rsidRDefault="00D30D70" w:rsidP="00D30D70">
                        <w:pPr>
                          <w:rPr>
                            <w:rFonts w:ascii="Yu Gothic UI Semibold" w:eastAsia="Yu Gothic UI Semibold" w:hAnsi="Yu Gothic UI Semibold"/>
                            <w:color w:val="92D050"/>
                            <w:sz w:val="30"/>
                            <w:szCs w:val="30"/>
                          </w:rPr>
                        </w:pPr>
                        <w:r w:rsidRPr="00D30D70">
                          <w:rPr>
                            <w:rFonts w:ascii="Yu Gothic UI Semibold" w:eastAsia="Yu Gothic UI Semibold" w:hAnsi="Yu Gothic UI Semibold"/>
                            <w:color w:val="92D050"/>
                            <w:sz w:val="30"/>
                            <w:szCs w:val="30"/>
                            <w:highlight w:val="yellow"/>
                          </w:rPr>
                          <w:t>25%</w:t>
                        </w:r>
                      </w:p>
                    </w:txbxContent>
                  </v:textbox>
                </v:shape>
                <v:shape id="Text Box 447" o:spid="_x0000_s1358" type="#_x0000_t202" style="position:absolute;left:18097;top:1524;width:5383;height:393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fbzYxQAAANwAAAAPAAAAZHJzL2Rvd25yZXYueG1sRI9Ba8JA&#10;FITvhf6H5RW8lLpRQi3RVYog5JCLVgq9PbLPbDD7Nt1dY/z3rlDocZiZb5jVZrSdGMiH1rGC2TQD&#10;QVw73XKj4Pi1e/sAESKyxs4xKbhRgM36+WmFhXZX3tNwiI1IEA4FKjAx9oWUoTZkMUxdT5y8k/MW&#10;Y5K+kdrjNcFtJ+dZ9i4ttpwWDPa0NVSfDxerYPguc70fTPSv26rMynP1u/iplJq8jJ9LEJHG+B/+&#10;a5daQZ4v4HEmHQG5vgMAAP//AwBQSwECLQAUAAYACAAAACEA2+H2y+4AAACFAQAAEwAAAAAAAAAA&#10;AAAAAAAAAAAAW0NvbnRlbnRfVHlwZXNdLnhtbFBLAQItABQABgAIAAAAIQBa9CxbvwAAABUBAAAL&#10;AAAAAAAAAAAAAAAAAB8BAABfcmVscy8ucmVsc1BLAQItABQABgAIAAAAIQDYfbzYxQAAANwAAAAP&#10;AAAAAAAAAAAAAAAAAAcCAABkcnMvZG93bnJldi54bWxQSwUGAAAAAAMAAwC3AAAA+QIAAAAA&#10;" filled="f" stroked="f" strokeweight=".5pt">
                  <v:textbox>
                    <w:txbxContent>
                      <w:p w14:paraId="6803A470" w14:textId="77777777" w:rsidR="00D30D70" w:rsidRPr="00E8118D" w:rsidRDefault="00D30D70" w:rsidP="00D30D70">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v:textbox>
                </v:shape>
                <v:shape id="Text Box 512" o:spid="_x0000_s1359" type="#_x0000_t202" style="position:absolute;left:18002;top:8382;width:6874;height:493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WD/AxgAAANwAAAAPAAAAZHJzL2Rvd25yZXYueG1sRI9La8Mw&#10;EITvgfwHsYFeQiMnpA/cKCEECj74kgeF3hZra5lYK0dSHfffR4FAj8PMfMOsNoNtRU8+NI4VzGcZ&#10;COLK6YZrBafj5/M7iBCRNbaOScEfBdisx6MV5tpdeU/9IdYiQTjkqMDE2OVShsqQxTBzHXHyfpy3&#10;GJP0tdQerwluW7nIsldpseG0YLCjnaHqfPi1CvqvYqn3vYl+uiuLrDiXl7fvUqmnybD9ABFpiP/h&#10;R7vQCl7mC7ifSUdArm8AAAD//wMAUEsBAi0AFAAGAAgAAAAhANvh9svuAAAAhQEAABMAAAAAAAAA&#10;AAAAAAAAAAAAAFtDb250ZW50X1R5cGVzXS54bWxQSwECLQAUAAYACAAAACEAWvQsW78AAAAVAQAA&#10;CwAAAAAAAAAAAAAAAAAfAQAAX3JlbHMvLnJlbHNQSwECLQAUAAYACAAAACEArVg/wMYAAADcAAAA&#10;DwAAAAAAAAAAAAAAAAAHAgAAZHJzL2Rvd25yZXYueG1sUEsFBgAAAAADAAMAtwAAAPoCAAAAAA==&#10;" filled="f" stroked="f" strokeweight=".5pt">
                  <v:textbox>
                    <w:txbxContent>
                      <w:p w14:paraId="1797C8E4" w14:textId="77777777" w:rsidR="00D30D70" w:rsidRPr="00427E2B" w:rsidRDefault="00D30D70" w:rsidP="00D30D70">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v:textbox>
                </v:shape>
                <v:shape id="Text Box 513" o:spid="_x0000_s1360" type="#_x0000_t202" style="position:absolute;left:28765;top:1333;width:5339;height:43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FJpbxgAAANwAAAAPAAAAZHJzL2Rvd25yZXYueG1sRI9BawIx&#10;FITvhf6H8ApeSs1qtS2rUYog7GEvWin09tg8N4ubl20S1+2/N4LQ4zAz3zDL9WBb0ZMPjWMFk3EG&#10;grhyuuFaweFr+/IBIkRkja1jUvBHAdarx4cl5tpdeEf9PtYiQTjkqMDE2OVShsqQxTB2HXHyjs5b&#10;jEn6WmqPlwS3rZxm2Zu02HBaMNjRxlB12p+tgv67mOldb6J/3pRFVpzK3/efUqnR0/C5ABFpiP/h&#10;e7vQCuaTV7idSUdArq4AAAD//wMAUEsBAi0AFAAGAAgAAAAhANvh9svuAAAAhQEAABMAAAAAAAAA&#10;AAAAAAAAAAAAAFtDb250ZW50X1R5cGVzXS54bWxQSwECLQAUAAYACAAAACEAWvQsW78AAAAVAQAA&#10;CwAAAAAAAAAAAAAAAAAfAQAAX3JlbHMvLnJlbHNQSwECLQAUAAYACAAAACEAwhSaW8YAAADcAAAA&#10;DwAAAAAAAAAAAAAAAAAHAgAAZHJzL2Rvd25yZXYueG1sUEsFBgAAAAADAAMAtwAAAPoCAAAAAA==&#10;" filled="f" stroked="f" strokeweight=".5pt">
                  <v:textbox>
                    <w:txbxContent>
                      <w:p w14:paraId="3EB31B51" w14:textId="77777777" w:rsidR="00D30D70" w:rsidRPr="00427E2B" w:rsidRDefault="00D30D70" w:rsidP="00D30D70">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v:textbox>
                </v:shape>
                <v:shape id="Graphic 514" o:spid="_x0000_s1361" type="#_x0000_t75" alt="Piggy Bank outline" style="position:absolute;left:23907;top:666;width:4763;height:506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cwNrwgAAANwAAAAPAAAAZHJzL2Rvd25yZXYueG1sRI9Bi8Iw&#10;FITvC/6H8ARva6KolGoUEQUXT9aFvT6aZ1tsXkoStf77jbCwx2FmvmFWm9624kE+NI41TMYKBHHp&#10;TMOVhu/L4TMDESKywdYxaXhRgM168LHC3Lgnn+lRxEokCIccNdQxdrmUoazJYhi7jjh5V+ctxiR9&#10;JY3HZ4LbVk6VWkiLDaeFGjva1VTeirvVYH7upyr78ju+nPYvfytUZg9K69Gw3y5BROrjf/ivfTQa&#10;5pMZvM+kIyDXvwAAAP//AwBQSwECLQAUAAYACAAAACEA2+H2y+4AAACFAQAAEwAAAAAAAAAAAAAA&#10;AAAAAAAAW0NvbnRlbnRfVHlwZXNdLnhtbFBLAQItABQABgAIAAAAIQBa9CxbvwAAABUBAAALAAAA&#10;AAAAAAAAAAAAAB8BAABfcmVscy8ucmVsc1BLAQItABQABgAIAAAAIQBYcwNrwgAAANwAAAAPAAAA&#10;AAAAAAAAAAAAAAcCAABkcnMvZG93bnJldi54bWxQSwUGAAAAAAMAAwC3AAAA9gIAAAAA&#10;">
                  <v:imagedata r:id="rId31" o:title="Piggy Bank outline"/>
                </v:shape>
                <v:roundrect id="Rectangle: Rounded Corners 515" o:spid="_x0000_s1362" style="position:absolute;left:45624;top:6762;width:15946;height:20842;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hI4bxgAAANwAAAAPAAAAZHJzL2Rvd25yZXYueG1sRI9Ba8JA&#10;FITvBf/D8gre6sYURaKrFGmL2HpQS8XbI/tMgtm3YXeN6b93hYLHYWa+YWaLztSiJecrywqGgwQE&#10;cW51xYWCn/3HywSED8gaa8uk4I88LOa9pxlm2l55S+0uFCJC2GeooAyhyaT0eUkG/cA2xNE7WWcw&#10;ROkKqR1eI9zUMk2SsTRYcVwosaFlSfl5dzEKjt/psj18HtIk3f86+7pZv3+dxkr1n7u3KYhAXXiE&#10;/9srrWA0HMH9TDwCcn4DAAD//wMAUEsBAi0AFAAGAAgAAAAhANvh9svuAAAAhQEAABMAAAAAAAAA&#10;AAAAAAAAAAAAAFtDb250ZW50X1R5cGVzXS54bWxQSwECLQAUAAYACAAAACEAWvQsW78AAAAVAQAA&#10;CwAAAAAAAAAAAAAAAAAfAQAAX3JlbHMvLnJlbHNQSwECLQAUAAYACAAAACEAYoSOG8YAAADcAAAA&#10;DwAAAAAAAAAAAAAAAAAHAgAAZHJzL2Rvd25yZXYueG1sUEsFBgAAAAADAAMAtwAAAPoCAAAAAA==&#10;" fillcolor="#a7d8ff [2884]" stroked="f" strokeweight="2pt">
                  <v:textbox inset="1mm,,1mm,0"/>
                </v:roundrect>
                <v:shape id="Arrow: Right 516" o:spid="_x0000_s1363" type="#_x0000_t13" style="position:absolute;left:36671;top:12858;width:7193;height:530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YwP5xgAAANwAAAAPAAAAZHJzL2Rvd25yZXYueG1sRI/dasJA&#10;FITvC32H5RR6Vzc2VCRmE8Qi9AcUjaiXh+wxCc2eDdmtpm/vFgQvh5n5hknzwbTiTL1rLCsYjyIQ&#10;xKXVDVcKdsXyZQrCeWSNrWVS8EcO8uzxIcVE2wtv6Lz1lQgQdgkqqL3vEildWZNBN7IdcfBOtjfo&#10;g+wrqXu8BLhp5WsUTaTBhsNCjR0taip/tr9GwdLFh/djXNDaf+7Xm682Xi2+Wannp2E+A+Fp8Pfw&#10;rf2hFbyNJ/B/JhwBmV0BAAD//wMAUEsBAi0AFAAGAAgAAAAhANvh9svuAAAAhQEAABMAAAAAAAAA&#10;AAAAAAAAAAAAAFtDb250ZW50X1R5cGVzXS54bWxQSwECLQAUAAYACAAAACEAWvQsW78AAAAVAQAA&#10;CwAAAAAAAAAAAAAAAAAfAQAAX3JlbHMvLnJlbHNQSwECLQAUAAYACAAAACEAp2MD+cYAAADcAAAA&#10;DwAAAAAAAAAAAAAAAAAHAgAAZHJzL2Rvd25yZXYueG1sUEsFBgAAAAADAAMAtwAAAPoCAAAAAA==&#10;" adj="13638" fillcolor="#a7d8ff [2884]" stroked="f" strokeweight="2pt">
                  <v:textbox inset="1mm,,1mm,0"/>
                </v:shape>
                <v:shape id="Graphic 517" o:spid="_x0000_s1364" type="#_x0000_t75" alt="Stuffed Toy outline" style="position:absolute;left:52101;top:15525;width:3220;height:311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QI7xwwAAANwAAAAPAAAAZHJzL2Rvd25yZXYueG1sRI9Pi8Iw&#10;FMTvC/sdwlvwtqYV/EPXKCIK4s26e3/bPJti81KbWOu3N4LgcZiZ3zDzZW9r0VHrK8cK0mECgrhw&#10;uuJSwe9x+z0D4QOyxtoxKbiTh+Xi82OOmXY3PlCXh1JECPsMFZgQmkxKXxiy6IeuIY7eybUWQ5Rt&#10;KXWLtwi3tRwlyURarDguGGxobag451er4Hj936RVPhn9bS9mv9rt/aa7zJQafPWrHxCB+vAOv9o7&#10;rWCcTuF5Jh4BuXgAAAD//wMAUEsBAi0AFAAGAAgAAAAhANvh9svuAAAAhQEAABMAAAAAAAAAAAAA&#10;AAAAAAAAAFtDb250ZW50X1R5cGVzXS54bWxQSwECLQAUAAYACAAAACEAWvQsW78AAAAVAQAACwAA&#10;AAAAAAAAAAAAAAAfAQAAX3JlbHMvLnJlbHNQSwECLQAUAAYACAAAACEA9kCO8cMAAADcAAAADwAA&#10;AAAAAAAAAAAAAAAHAgAAZHJzL2Rvd25yZXYueG1sUEsFBgAAAAADAAMAtwAAAPcCAAAAAA==&#10;">
                  <v:imagedata r:id="rId28" o:title="Stuffed Toy outline"/>
                </v:shape>
                <v:shape id="Graphic 518" o:spid="_x0000_s1365" type="#_x0000_t75" alt="Home outline" style="position:absolute;left:56673;top:15240;width:3525;height:340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aE83vQAAANwAAAAPAAAAZHJzL2Rvd25yZXYueG1sRE+9CsIw&#10;EN4F3yGc4GZTBUWqUUQodNQqiNvRnG2xuZQm1vr2ZhAcP77/7X4wjeipc7VlBfMoBkFcWF1zqeB6&#10;SWdrEM4ja2wsk4IPOdjvxqMtJtq++Ux97ksRQtglqKDyvk2kdEVFBl1kW+LAPWxn0AfYlVJ3+A7h&#10;ppGLOF5JgzWHhgpbOlZUPPOXUaAbk516fepf51uR3fNreqgfqVLTyXDYgPA0+L/45860guU8rA1n&#10;whGQuy8AAAD//wMAUEsBAi0AFAAGAAgAAAAhANvh9svuAAAAhQEAABMAAAAAAAAAAAAAAAAAAAAA&#10;AFtDb250ZW50X1R5cGVzXS54bWxQSwECLQAUAAYACAAAACEAWvQsW78AAAAVAQAACwAAAAAAAAAA&#10;AAAAAAAfAQAAX3JlbHMvLnJlbHNQSwECLQAUAAYACAAAACEAzWhPN70AAADcAAAADwAAAAAAAAAA&#10;AAAAAAAHAgAAZHJzL2Rvd25yZXYueG1sUEsFBgAAAAADAAMAtwAAAPECAAAAAA==&#10;">
                  <v:imagedata r:id="rId30" o:title="Home outline"/>
                </v:shape>
                <v:shape id="Graphic 519" o:spid="_x0000_s1366" type="#_x0000_t75" alt="Money outline" style="position:absolute;left:47148;top:15335;width:3569;height:344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5oVbxgAAANwAAAAPAAAAZHJzL2Rvd25yZXYueG1sRI9da8Iw&#10;FIbvB/6HcATvZqqbX9UoMhAcbLCp6O2hObbF5qQkse3265fBYJcv78fDu9p0phINOV9aVjAaJiCI&#10;M6tLzhWcjrvHOQgfkDVWlknBF3nYrHsPK0y1bfmTmkPIRRxhn6KCIoQ6ldJnBRn0Q1sTR+9qncEQ&#10;pculdtjGcVPJcZJMpcGSI6HAml4Kym6Hu4mQ78S9X9q32fNk/HpsP6ZPzex8UWrQ77ZLEIG68B/+&#10;a++1gsloAb9n4hGQ6x8AAAD//wMAUEsBAi0AFAAGAAgAAAAhANvh9svuAAAAhQEAABMAAAAAAAAA&#10;AAAAAAAAAAAAAFtDb250ZW50X1R5cGVzXS54bWxQSwECLQAUAAYACAAAACEAWvQsW78AAAAVAQAA&#10;CwAAAAAAAAAAAAAAAAAfAQAAX3JlbHMvLnJlbHNQSwECLQAUAAYACAAAACEANeaFW8YAAADcAAAA&#10;DwAAAAAAAAAAAAAAAAAHAgAAZHJzL2Rvd25yZXYueG1sUEsFBgAAAAADAAMAtwAAAPoCAAAAAA==&#10;">
                  <v:imagedata r:id="rId29" o:title="Money outline"/>
                </v:shape>
                <v:shape id="Text Box 520" o:spid="_x0000_s1367" type="#_x0000_t202" style="position:absolute;left:46386;top:18192;width:4520;height:252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qs6RwgAAANwAAAAPAAAAZHJzL2Rvd25yZXYueG1sRE9Na8Iw&#10;GL4L/ofwCl5E04lu0hllCEIPvfjBYLeX5l1TbN50SVa7f78cBI8Pz/d2P9hW9ORD41jByyIDQVw5&#10;3XCt4Ho5zjcgQkTW2DomBX8UYL8bj7aYa3fnE/XnWIsUwiFHBSbGLpcyVIYshoXriBP37bzFmKCv&#10;pfZ4T+G2lcsse5UWG04NBjs6GKpu51+roP8sVvrUm+hnh7LIilv58/ZVKjWdDB/vICIN8Sl+uAut&#10;YL1M89OZdATk7h8AAP//AwBQSwECLQAUAAYACAAAACEA2+H2y+4AAACFAQAAEwAAAAAAAAAAAAAA&#10;AAAAAAAAW0NvbnRlbnRfVHlwZXNdLnhtbFBLAQItABQABgAIAAAAIQBa9CxbvwAAABUBAAALAAAA&#10;AAAAAAAAAAAAAB8BAABfcmVscy8ucmVsc1BLAQItABQABgAIAAAAIQD8qs6RwgAAANwAAAAPAAAA&#10;AAAAAAAAAAAAAAcCAABkcnMvZG93bnJldi54bWxQSwUGAAAAAAMAAwC3AAAA9gIAAAAA&#10;" filled="f" stroked="f" strokeweight=".5pt">
                  <v:textbox>
                    <w:txbxContent>
                      <w:p w14:paraId="4222EB91" w14:textId="77777777" w:rsidR="00D30D70" w:rsidRPr="00F214AA" w:rsidRDefault="00D30D70" w:rsidP="00D30D70">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shape id="Text Box 521" o:spid="_x0000_s1368" type="#_x0000_t202" style="position:absolute;left:46672;top:7048;width:13261;height:80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4l/hxgAAANwAAAAPAAAAZHJzL2Rvd25yZXYueG1sRI9Ba8JA&#10;FITvhf6H5RW8NRsDFkmzhhCQFrEHNZfentlnEsy+TbNbjf313ULB4zAz3zBZPpleXGh0nWUF8ygG&#10;QVxb3XGjoDqsn5cgnEfW2FsmBTdykK8eHzJMtb3yji5734gAYZeigtb7IZXS1S0ZdJEdiIN3sqNB&#10;H+TYSD3iNcBNL5M4fpEGOw4LLQ5UtlSf999GwaZcf+DumJjlT1++bU/F8FV9LpSaPU3FKwhPk7+H&#10;/9vvWsEimcPfmXAE5OoXAAD//wMAUEsBAi0AFAAGAAgAAAAhANvh9svuAAAAhQEAABMAAAAAAAAA&#10;AAAAAAAAAAAAAFtDb250ZW50X1R5cGVzXS54bWxQSwECLQAUAAYACAAAACEAWvQsW78AAAAVAQAA&#10;CwAAAAAAAAAAAAAAAAAfAQAAX3JlbHMvLnJlbHNQSwECLQAUAAYACAAAACEAVuJf4cYAAADcAAAA&#10;DwAAAAAAAAAAAAAAAAAHAgAAZHJzL2Rvd25yZXYueG1sUEsFBgAAAAADAAMAtwAAAPoCAAAAAA==&#10;" filled="f" stroked="f" strokeweight=".5pt">
                  <v:textbox>
                    <w:txbxContent>
                      <w:p w14:paraId="22416440" w14:textId="77777777" w:rsidR="00D30D70" w:rsidRPr="00A546DB" w:rsidRDefault="00D30D70" w:rsidP="00D30D70">
                        <w:pPr>
                          <w:spacing w:after="0"/>
                          <w:jc w:val="center"/>
                          <w:rPr>
                            <w:rFonts w:ascii="Arial Nova Light" w:eastAsia="HELVETICA NEUE LIGHT" w:hAnsi="Arial Nova Light" w:cs="HELVETICA NEUE LIGHT"/>
                            <w:szCs w:val="20"/>
                          </w:rPr>
                        </w:pPr>
                        <w:r w:rsidRPr="00A546DB">
                          <w:rPr>
                            <w:rFonts w:ascii="Arial Nova Light" w:eastAsia="HELVETICA NEUE LIGHT" w:hAnsi="Arial Nova Light" w:cs="HELVETICA NEUE LIGHT"/>
                            <w:szCs w:val="20"/>
                          </w:rPr>
                          <w:t>Total amount of rent you pay is</w:t>
                        </w:r>
                        <w:r w:rsidRPr="00A546DB">
                          <w:rPr>
                            <w:rFonts w:ascii="Arial Nova Light" w:eastAsia="HELVETICA NEUE LIGHT" w:hAnsi="Arial Nova Light" w:cs="HELVETICA NEUE LIGHT"/>
                            <w:b/>
                            <w:bCs/>
                            <w:szCs w:val="20"/>
                          </w:rPr>
                          <w:t xml:space="preserve"> $XXX</w:t>
                        </w:r>
                        <w:r w:rsidRPr="00A546DB">
                          <w:rPr>
                            <w:rFonts w:ascii="Arial Nova Light" w:eastAsia="HELVETICA NEUE LIGHT" w:hAnsi="Arial Nova Light" w:cs="HELVETICA NEUE LIGHT"/>
                            <w:szCs w:val="20"/>
                          </w:rPr>
                          <w:t xml:space="preserve"> </w:t>
                        </w:r>
                      </w:p>
                      <w:p w14:paraId="41AF9E93" w14:textId="77777777" w:rsidR="00D30D70" w:rsidRDefault="00D30D70" w:rsidP="00D30D70">
                        <w:pPr>
                          <w:spacing w:before="0" w:after="0"/>
                          <w:jc w:val="center"/>
                          <w:rPr>
                            <w:rFonts w:ascii="Arial Nova Light" w:eastAsia="HELVETICA NEUE LIGHT" w:hAnsi="Arial Nova Light" w:cs="HELVETICA NEUE LIGHT"/>
                            <w:sz w:val="16"/>
                            <w:szCs w:val="16"/>
                          </w:rPr>
                        </w:pPr>
                      </w:p>
                      <w:p w14:paraId="09635781" w14:textId="77777777" w:rsidR="00D30D70" w:rsidRPr="00F214AA" w:rsidRDefault="00D30D70" w:rsidP="00D30D70">
                        <w:pPr>
                          <w:spacing w:after="12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Which is based on:</w:t>
                        </w:r>
                      </w:p>
                      <w:p w14:paraId="4320AB22" w14:textId="77777777" w:rsidR="00D30D70" w:rsidRPr="00AD3A9A" w:rsidRDefault="00D30D70" w:rsidP="00D30D70">
                        <w:pPr>
                          <w:spacing w:before="120"/>
                          <w:jc w:val="center"/>
                          <w:rPr>
                            <w:rFonts w:ascii="helev" w:hAnsi="helev" w:cstheme="minorHAnsi"/>
                            <w:sz w:val="16"/>
                            <w:szCs w:val="16"/>
                          </w:rPr>
                        </w:pPr>
                      </w:p>
                    </w:txbxContent>
                  </v:textbox>
                </v:shape>
                <v:shape id="Text Box 522" o:spid="_x0000_s1369" type="#_x0000_t202" style="position:absolute;left:46291;top:1714;width:13261;height:40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MMGWxgAAANwAAAAPAAAAZHJzL2Rvd25yZXYueG1sRI9Ba8JA&#10;FITvhf6H5RV6azYGLJJmFQlIpehBm0tvr9lnEsy+TbNrEv313ULB4zAz3zDZajKtGKh3jWUFsygG&#10;QVxa3XCloPjcvCxAOI+ssbVMCq7kYLV8fMgw1XbkAw1HX4kAYZeigtr7LpXSlTUZdJHtiIN3sr1B&#10;H2RfSd3jGOCmlUkcv0qDDYeFGjvKayrPx4tR8JFv9nj4Tszi1ubvu9O6+ym+5ko9P03rNxCeJn8P&#10;/7e3WsE8SeDvTDgCcvkLAAD//wMAUEsBAi0AFAAGAAgAAAAhANvh9svuAAAAhQEAABMAAAAAAAAA&#10;AAAAAAAAAAAAAFtDb250ZW50X1R5cGVzXS54bWxQSwECLQAUAAYACAAAACEAWvQsW78AAAAVAQAA&#10;CwAAAAAAAAAAAAAAAAAfAQAAX3JlbHMvLnJlbHNQSwECLQAUAAYACAAAACEApjDBlsYAAADcAAAA&#10;DwAAAAAAAAAAAAAAAAAHAgAAZHJzL2Rvd25yZXYueG1sUEsFBgAAAAADAAMAtwAAAPoCAAAAAA==&#10;" filled="f" stroked="f" strokeweight=".5pt">
                  <v:textbox>
                    <w:txbxContent>
                      <w:p w14:paraId="00900BD1" w14:textId="77777777" w:rsidR="00D30D70" w:rsidRPr="00F214AA" w:rsidRDefault="00D30D70" w:rsidP="00D30D70">
                        <w:pPr>
                          <w:jc w:val="center"/>
                          <w:rPr>
                            <w:rFonts w:ascii="Arial Nova Light" w:hAnsi="Arial Nova Light" w:cstheme="minorHAnsi"/>
                            <w:sz w:val="18"/>
                            <w:szCs w:val="18"/>
                          </w:rPr>
                        </w:pPr>
                        <w:r>
                          <w:rPr>
                            <w:rFonts w:ascii="Arial Nova Light" w:eastAsia="HELVETICA NEUE LIGHT" w:hAnsi="Arial Nova Light" w:cs="HELVETICA NEUE LIGHT"/>
                            <w:sz w:val="16"/>
                            <w:szCs w:val="16"/>
                          </w:rPr>
                          <w:t>Market-based</w:t>
                        </w:r>
                        <w:r w:rsidRPr="00F214AA">
                          <w:rPr>
                            <w:rFonts w:ascii="Arial Nova Light" w:eastAsia="HELVETICA NEUE LIGHT" w:hAnsi="Arial Nova Light" w:cs="HELVETICA NEUE LIGHT"/>
                            <w:sz w:val="16"/>
                            <w:szCs w:val="16"/>
                          </w:rPr>
                          <w:t xml:space="preserve"> rent for the property is </w:t>
                        </w:r>
                        <w:r w:rsidRPr="00F214AA">
                          <w:rPr>
                            <w:rFonts w:ascii="Arial Nova Light" w:eastAsia="HELVETICA NEUE LIGHT" w:hAnsi="Arial Nova Light" w:cs="HELVETICA NEUE LIGHT"/>
                            <w:b/>
                            <w:bCs/>
                            <w:sz w:val="16"/>
                            <w:szCs w:val="16"/>
                          </w:rPr>
                          <w:t>$XXX</w:t>
                        </w:r>
                      </w:p>
                    </w:txbxContent>
                  </v:textbox>
                </v:shape>
                <v:shape id="Plus Sign 523" o:spid="_x0000_s1370" style="position:absolute;left:50387;top:19145;width:1396;height:1091;visibility:visible;mso-wrap-style:square;v-text-anchor:middle" coordsize="139652,1091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ie3oxAAAANwAAAAPAAAAZHJzL2Rvd25yZXYueG1sRI/dasJA&#10;FITvBd9hOULvdKNtRaKrSIv0BxSMen/IHpNo9mzMrkn69t1Cwcth5pthFqvOlKKh2hWWFYxHEQji&#10;1OqCMwXHw2Y4A+E8ssbSMin4IQerZb+3wFjblvfUJD4ToYRdjApy76tYSpfmZNCNbEUcvLOtDfog&#10;60zqGttQbko5iaKpNFhwWMixorec0mtyNwpeL+fkfmroy2wlth8vyfT9e3dT6mnQrecgPHX+Ef6n&#10;P3XgJs/wdyYcAbn8BQAA//8DAFBLAQItABQABgAIAAAAIQDb4fbL7gAAAIUBAAATAAAAAAAAAAAA&#10;AAAAAAAAAABbQ29udGVudF9UeXBlc10ueG1sUEsBAi0AFAAGAAgAAAAhAFr0LFu/AAAAFQEAAAsA&#10;AAAAAAAAAAAAAAAAHwEAAF9yZWxzLy5yZWxzUEsBAi0AFAAGAAgAAAAhAGOJ7ejEAAAA3AAAAA8A&#10;AAAAAAAAAAAAAAAABwIAAGRycy9kb3ducmV2LnhtbFBLBQYAAAAAAwADALcAAAD4AgAAAAA=&#10;" path="m18511,41737r38480,l56991,14467r25670,l82661,41737r38480,l121141,67407r-38480,l82661,94677r-25670,l56991,67407r-38480,l18511,41737xe" fillcolor="#0090ff [3213]" stroked="f" strokeweight="2pt">
                  <v:path arrowok="t" o:connecttype="custom" o:connectlocs="18511,41737;56991,41737;56991,14467;82661,14467;82661,41737;121141,41737;121141,67407;82661,67407;82661,94677;56991,94677;56991,67407;18511,67407;18511,41737" o:connectangles="0,0,0,0,0,0,0,0,0,0,0,0,0"/>
                </v:shape>
                <v:roundrect id="Rectangle: Rounded Corners 524" o:spid="_x0000_s1371" style="position:absolute;width:35412;height:27602;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n3ZfxgAAANwAAAAPAAAAZHJzL2Rvd25yZXYueG1sRI9Ba8JA&#10;FITvQv/D8oTedKPUEqKrtAZBhFK0LV4f2dckmH0bdzca/fXdQqHHYWa+YRar3jTiQs7XlhVMxgkI&#10;4sLqmksFnx+bUQrCB2SNjWVScCMPq+XDYIGZtlfe0+UQShEh7DNUUIXQZlL6oiKDfmxb4uh9W2cw&#10;ROlKqR1eI9w0cpokz9JgzXGhwpbWFRWnQ2cUdN37ztV5eD2f3u7dMc03Mt9+KfU47F/mIAL14T/8&#10;195qBbPpE/yeiUdALn8AAAD//wMAUEsBAi0AFAAGAAgAAAAhANvh9svuAAAAhQEAABMAAAAAAAAA&#10;AAAAAAAAAAAAAFtDb250ZW50X1R5cGVzXS54bWxQSwECLQAUAAYACAAAACEAWvQsW78AAAAVAQAA&#10;CwAAAAAAAAAAAAAAAAAfAQAAX3JlbHMvLnJlbHNQSwECLQAUAAYACAAAACEAaJ92X8YAAADcAAAA&#10;DwAAAAAAAAAAAAAAAAAHAgAAZHJzL2Rvd25yZXYueG1sUEsFBgAAAAADAAMAtwAAAPoCAAAAAA==&#10;" filled="f" strokecolor="#92d050" strokeweight="2.25pt">
                  <v:textbox inset="1mm,,1mm,0"/>
                </v:roundrect>
                <v:roundrect id="Rectangle: Rounded Corners 525" o:spid="_x0000_s1372" style="position:absolute;left:45339;top:190;width:16091;height:27405;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kabaxwAAANwAAAAPAAAAZHJzL2Rvd25yZXYueG1sRI9Ba8JA&#10;FITvQv/D8gq96aYBSxNdpdhWmkMLRg8en9lnEsy+Dburpv313YLQ4zAz3zDz5WA6cSHnW8sKHicJ&#10;COLK6pZrBbvt+/gZhA/IGjvLpOCbPCwXd6M55tpeeUOXMtQiQtjnqKAJoc+l9FVDBv3E9sTRO1pn&#10;METpaqkdXiPcdDJNkidpsOW40GBPq4aqU3k2CrbOr1+/yv1nsSneitXhJ8uyVCv1cD+8zEAEGsJ/&#10;+Nb+0Aqm6RT+zsQjIBe/AAAA//8DAFBLAQItABQABgAIAAAAIQDb4fbL7gAAAIUBAAATAAAAAAAA&#10;AAAAAAAAAAAAAABbQ29udGVudF9UeXBlc10ueG1sUEsBAi0AFAAGAAgAAAAhAFr0LFu/AAAAFQEA&#10;AAsAAAAAAAAAAAAAAAAAHwEAAF9yZWxzLy5yZWxzUEsBAi0AFAAGAAgAAAAhAI+RptrHAAAA3AAA&#10;AA8AAAAAAAAAAAAAAAAABwIAAGRycy9kb3ducmV2LnhtbFBLBQYAAAAAAwADALcAAAD7AgAAAAA=&#10;" filled="f" strokecolor="#035dd3 [3205]" strokeweight="2.25pt">
                  <v:textbox inset="1mm,,1mm,0"/>
                </v:roundrect>
                <v:shape id="Plus Sign 526" o:spid="_x0000_s1373" style="position:absolute;left:55435;top:19050;width:1397;height:1091;visibility:visible;mso-wrap-style:square;v-text-anchor:middle" coordsize="139652,1091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k5wxAAAANwAAAAPAAAAZHJzL2Rvd25yZXYueG1sRI9Ba8JA&#10;FITvQv/D8gq9mU2lhhJdpVRKVbDQtL0/ss8kNvs2Ztck/ntXEDwOM98MM18OphYdta6yrOA5ikEQ&#10;51ZXXCj4/fkYv4JwHlljbZkUnMnBcvEwmmOqbc/f1GW+EKGEXYoKSu+bVEqXl2TQRbYhDt7etgZ9&#10;kG0hdYt9KDe1nMRxIg1WHBZKbOi9pPw/OxkF08M+O/11tDE7if3nS5astl9HpZ4eh7cZCE+Dv4dv&#10;9FoHbpLA9Uw4AnJxAQAA//8DAFBLAQItABQABgAIAAAAIQDb4fbL7gAAAIUBAAATAAAAAAAAAAAA&#10;AAAAAAAAAABbQ29udGVudF9UeXBlc10ueG1sUEsBAi0AFAAGAAgAAAAhAFr0LFu/AAAAFQEAAAsA&#10;AAAAAAAAAAAAAAAAHwEAAF9yZWxzLy5yZWxzUEsBAi0AFAAGAAgAAAAhAHP+TnDEAAAA3AAAAA8A&#10;AAAAAAAAAAAAAAAABwIAAGRycy9kb3ducmV2LnhtbFBLBQYAAAAAAwADALcAAAD4AgAAAAA=&#10;" path="m18511,41737r38480,l56991,14467r25670,l82661,41737r38480,l121141,67407r-38480,l82661,94677r-25670,l56991,67407r-38480,l18511,41737xe" fillcolor="#0090ff [3213]" stroked="f" strokeweight="2pt">
                  <v:path arrowok="t" o:connecttype="custom" o:connectlocs="18511,41737;56991,41737;56991,14467;82661,14467;82661,41737;121141,41737;121141,67407;82661,67407;82661,94677;56991,94677;56991,67407;18511,67407;18511,41737" o:connectangles="0,0,0,0,0,0,0,0,0,0,0,0,0"/>
                </v:shape>
                <v:shape id="Text Box 527" o:spid="_x0000_s1374" type="#_x0000_t202" style="position:absolute;left:51339;top:18288;width:4520;height:25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Q1blxQAAANwAAAAPAAAAZHJzL2Rvd25yZXYueG1sRI9BawIx&#10;FITvgv8hPKEXqdlKq2U1ShGEPexFW4TeHpvXzeLmZU3iuv33jSD0OMzMN8x6O9hW9ORD41jByywD&#10;QVw53XCt4Otz//wOIkRkja1jUvBLAbab8WiNuXY3PlB/jLVIEA45KjAxdrmUoTJkMcxcR5y8H+ct&#10;xiR9LbXHW4LbVs6zbCEtNpwWDHa0M1Sdj1eroD8Vr/rQm+inu7LIinN5WX6XSj1Nho8ViEhD/A8/&#10;2oVW8DZfwv1MOgJy8wcAAP//AwBQSwECLQAUAAYACAAAACEA2+H2y+4AAACFAQAAEwAAAAAAAAAA&#10;AAAAAAAAAAAAW0NvbnRlbnRfVHlwZXNdLnhtbFBLAQItABQABgAIAAAAIQBa9CxbvwAAABUBAAAL&#10;AAAAAAAAAAAAAAAAAB8BAABfcmVscy8ucmVsc1BLAQItABQABgAIAAAAIQBzQ1blxQAAANwAAAAP&#10;AAAAAAAAAAAAAAAAAAcCAABkcnMvZG93bnJldi54bWxQSwUGAAAAAAMAAwC3AAAA+QIAAAAA&#10;" filled="f" stroked="f" strokeweight=".5pt">
                  <v:textbox>
                    <w:txbxContent>
                      <w:p w14:paraId="7F692819" w14:textId="77777777" w:rsidR="00D30D70" w:rsidRPr="00F214AA" w:rsidRDefault="00D30D70" w:rsidP="00D30D70">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shape id="Text Box 528" o:spid="_x0000_s1375" type="#_x0000_t202" style="position:absolute;left:56197;top:18288;width:4520;height:266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3MKXwgAAANwAAAAPAAAAZHJzL2Rvd25yZXYueG1sRE9Na8Iw&#10;GL4L/ofwCl5E04lu0hllCEIPvfjBYLeX5l1TbN50SVa7f78cBI8Pz/d2P9hW9ORD41jByyIDQVw5&#10;3XCt4Ho5zjcgQkTW2DomBX8UYL8bj7aYa3fnE/XnWIsUwiFHBSbGLpcyVIYshoXriBP37bzFmKCv&#10;pfZ4T+G2lcsse5UWG04NBjs6GKpu51+roP8sVvrUm+hnh7LIilv58/ZVKjWdDB/vICIN8Sl+uAut&#10;YL1Ma9OZdATk7h8AAP//AwBQSwECLQAUAAYACAAAACEA2+H2y+4AAACFAQAAEwAAAAAAAAAAAAAA&#10;AAAAAAAAW0NvbnRlbnRfVHlwZXNdLnhtbFBLAQItABQABgAIAAAAIQBa9CxbvwAAABUBAAALAAAA&#10;AAAAAAAAAAAAAB8BAABfcmVscy8ucmVsc1BLAQItABQABgAIAAAAIQAC3MKXwgAAANwAAAAPAAAA&#10;AAAAAAAAAAAAAAcCAABkcnMvZG93bnJldi54bWxQSwUGAAAAAAMAAwC3AAAA9gIAAAAA&#10;" filled="f" stroked="f" strokeweight=".5pt">
                  <v:textbox>
                    <w:txbxContent>
                      <w:p w14:paraId="7113F7FD" w14:textId="77777777" w:rsidR="00D30D70" w:rsidRPr="00F214AA" w:rsidRDefault="00D30D70" w:rsidP="00D30D70">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shape id="Plus Sign 532" o:spid="_x0000_s1376" style="position:absolute;left:15430;top:17811;width:3715;height:4000;visibility:visible;mso-wrap-style:square;v-text-anchor:middle" coordsize="371469,399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ba1hxQAAANwAAAAPAAAAZHJzL2Rvd25yZXYueG1sRI9Ba8JA&#10;FITvQv/D8gq96UZLS42uUiqFFLxog+DtkX1mg9m3YXc1yb/vFgo9DjPzDbPeDrYVd/KhcaxgPstA&#10;EFdON1wrKL8/p28gQkTW2DomBSMF2G4eJmvMtev5QPdjrEWCcMhRgYmxy6UMlSGLYeY64uRdnLcY&#10;k/S11B77BLetXGTZq7TYcFow2NGHoep6vFkF0oynUCz3X+f+Ung+7Mr9OJZKPT0O7ysQkYb4H/5r&#10;F1rBy/MCfs+kIyA3PwAAAP//AwBQSwECLQAUAAYACAAAACEA2+H2y+4AAACFAQAAEwAAAAAAAAAA&#10;AAAAAAAAAAAAW0NvbnRlbnRfVHlwZXNdLnhtbFBLAQItABQABgAIAAAAIQBa9CxbvwAAABUBAAAL&#10;AAAAAAAAAAAAAAAAAB8BAABfcmVscy8ucmVsc1BLAQItABQABgAIAAAAIQAsba1hxQAAANwAAAAP&#10;AAAAAAAAAAAAAAAAAAcCAABkcnMvZG93bnJldi54bWxQSwUGAAAAAAMAAwC3AAAA+QIAAAAA&#10;" path="m49238,156295r92812,l142050,53015r87369,l229419,156295r92812,l322231,243664r-92812,l229419,346944r-87369,l142050,243664r-92812,l49238,156295xe" fillcolor="#92d050" strokecolor="#d8eeff [3204]" strokeweight="2pt">
                  <v:path arrowok="t" o:connecttype="custom" o:connectlocs="49238,156295;142050,156295;142050,53015;229419,53015;229419,156295;322231,156295;322231,243664;229419,243664;229419,346944;142050,346944;142050,243664;49238,243664;49238,156295" o:connectangles="0,0,0,0,0,0,0,0,0,0,0,0,0"/>
                </v:shape>
                <v:shape id="Graphic 534" o:spid="_x0000_s1377" type="#_x0000_t75" alt="Leaky Tap outline" style="position:absolute;left:10001;top:22479;width:3899;height:389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yNCxQAAANwAAAAPAAAAZHJzL2Rvd25yZXYueG1sRI/BTsMw&#10;EETvSP0Ha5G4UQdKCwp1qwqpEgd6oO0HLPGSOMTryN42ga/HSEg9jmbmjWa5Hn2nzhSTC2zgblqA&#10;Iq6CdVwbOB62t0+gkiBb7AKTgW9KsF5NrpZY2jDwO533UqsM4VSigUakL7VOVUMe0zT0xNn7DNGj&#10;ZBlrbSMOGe47fV8UC+3RcV5osKeXhqqv/ckbGNr2qHfyiPMfOe1m2w/31kZnzM31uHkGJTTKJfzf&#10;frUG5rMH+DuTj4Be/QIAAP//AwBQSwECLQAUAAYACAAAACEA2+H2y+4AAACFAQAAEwAAAAAAAAAA&#10;AAAAAAAAAAAAW0NvbnRlbnRfVHlwZXNdLnhtbFBLAQItABQABgAIAAAAIQBa9CxbvwAAABUBAAAL&#10;AAAAAAAAAAAAAAAAAB8BAABfcmVscy8ucmVsc1BLAQItABQABgAIAAAAIQDO/yNCxQAAANwAAAAP&#10;AAAAAAAAAAAAAAAAAAcCAABkcnMvZG93bnJldi54bWxQSwUGAAAAAAMAAwC3AAAA+QIAAAAA&#10;">
                  <v:imagedata r:id="rId37" o:title="Leaky Tap outline"/>
                </v:shape>
                <v:shape id="Graphic 535" o:spid="_x0000_s1378" type="#_x0000_t75" alt="Lightbulb outline" style="position:absolute;left:6381;top:22860;width:3563;height:356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Np2xQAAANwAAAAPAAAAZHJzL2Rvd25yZXYueG1sRI9Ra8JA&#10;EITfBf/DsUJfSr3YGimpp6ggrfpk2h+wzW2T0NxeyK0a/71XKPg4zMw3zHzZu0adqQu1ZwOTcQKK&#10;uPC25tLA1+f26RVUEGSLjWcycKUAy8VwMMfM+gsf6ZxLqSKEQ4YGKpE20zoUFTkMY98SR+/Hdw4l&#10;yq7UtsNLhLtGPyfJTDusOS5U2NKmouI3PzkD234n0/fZXre1fB/CKV+nm8e1MQ+jfvUGSqiXe/i/&#10;/WENpC8p/J2JR0AvbgAAAP//AwBQSwECLQAUAAYACAAAACEA2+H2y+4AAACFAQAAEwAAAAAAAAAA&#10;AAAAAAAAAAAAW0NvbnRlbnRfVHlwZXNdLnhtbFBLAQItABQABgAIAAAAIQBa9CxbvwAAABUBAAAL&#10;AAAAAAAAAAAAAAAAAB8BAABfcmVscy8ucmVsc1BLAQItABQABgAIAAAAIQAX/Np2xQAAANwAAAAP&#10;AAAAAAAAAAAAAAAAAAcCAABkcnMvZG93bnJldi54bWxQSwUGAAAAAAMAAwC3AAAA+QIAAAAA&#10;">
                  <v:imagedata r:id="rId38" o:title="Lightbulb outline"/>
                </v:shape>
                <v:shape id="Google Shape;36;p1" o:spid="_x0000_s1379" type="#_x0000_t202" style="position:absolute;left:14573;top:22383;width:16212;height:438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6rd3xQAAANwAAAAPAAAAZHJzL2Rvd25yZXYueG1sRI9Ba8JA&#10;FITvBf/D8oTedKNBW1JXEcGqaClR6fmRfSbB7NuQXTX667sFocdhZr5hJrPWVOJKjSstKxj0IxDE&#10;mdUl5wqOh2XvHYTzyBory6TgTg5m087LBBNtb5zSde9zESDsElRQeF8nUrqsIIOub2vi4J1sY9AH&#10;2eRSN3gLcFPJYRSNpcGSw0KBNS0Kys77i1FAm7ft1ype7vzPY4v5g9Lv+DNV6rXbzj9AeGr9f/jZ&#10;XmsFo3gMf2fCEZDTXwAAAP//AwBQSwECLQAUAAYACAAAACEA2+H2y+4AAACFAQAAEwAAAAAAAAAA&#10;AAAAAAAAAAAAW0NvbnRlbnRfVHlwZXNdLnhtbFBLAQItABQABgAIAAAAIQBa9CxbvwAAABUBAAAL&#10;AAAAAAAAAAAAAAAAAB8BAABfcmVscy8ucmVsc1BLAQItABQABgAIAAAAIQAC6rd3xQAAANwAAAAP&#10;AAAAAAAAAAAAAAAAAAcCAABkcnMvZG93bnJldi54bWxQSwUGAAAAAAMAAwC3AAAA+QIAAAAA&#10;" filled="f" stroked="f">
                  <v:textbox inset="2mm,2mm,2mm,2mm">
                    <w:txbxContent>
                      <w:p w14:paraId="58C49B91" w14:textId="77777777" w:rsidR="00D30D70" w:rsidRDefault="00D30D70" w:rsidP="00D30D70">
                        <w:pPr>
                          <w:spacing w:before="0" w:after="0" w:line="288" w:lineRule="auto"/>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Additional property costs</w:t>
                        </w:r>
                        <w:r w:rsidRPr="00F214AA">
                          <w:rPr>
                            <w:rFonts w:ascii="Arial Nova Light" w:eastAsia="HELVETICA NEUE LIGHT" w:hAnsi="Arial Nova Light" w:cs="HELVETICA NEUE LIGHT"/>
                            <w:sz w:val="16"/>
                            <w:szCs w:val="16"/>
                          </w:rPr>
                          <w:t>, like</w:t>
                        </w:r>
                        <w:r>
                          <w:rPr>
                            <w:rFonts w:ascii="Arial Nova Light" w:eastAsia="HELVETICA NEUE LIGHT" w:hAnsi="Arial Nova Light" w:cs="HELVETICA NEUE LIGHT"/>
                            <w:sz w:val="16"/>
                            <w:szCs w:val="16"/>
                          </w:rPr>
                          <w:t xml:space="preserve">: </w:t>
                        </w:r>
                      </w:p>
                      <w:p w14:paraId="09910204" w14:textId="77777777" w:rsidR="00D30D70" w:rsidRPr="00F214AA" w:rsidRDefault="00D30D70" w:rsidP="00D30D70">
                        <w:pPr>
                          <w:spacing w:before="0" w:after="0" w:line="288" w:lineRule="auto"/>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electricity, gas, and water</w:t>
                        </w:r>
                      </w:p>
                    </w:txbxContent>
                  </v:textbox>
                </v:shape>
                <v:shape id="Graphic 537" o:spid="_x0000_s1380" type="#_x0000_t75" alt="Leaky Tap outline" style="position:absolute;left:53340;top:23812;width:3143;height:314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b01xQAAANwAAAAPAAAAZHJzL2Rvd25yZXYueG1sRI9BSwMx&#10;FITvQv9DeAVvNqultqxNiwgFD/Zg2x/wunnuZt28LMlrd/XXG0HwOMzMN8x6O/pOXSkmF9jA/awA&#10;RVwF67g2cDru7lagkiBb7AKTgS9KsN1MbtZY2jDwO10PUqsM4VSigUakL7VOVUMe0yz0xNn7CNGj&#10;ZBlrbSMOGe47/VAUj9qj47zQYE8vDVWfh4s3MLTtSe9liYtvueznu7N7a6Mz5nY6Pj+BEhrlP/zX&#10;frUGFvMl/J7JR0BvfgAAAP//AwBQSwECLQAUAAYACAAAACEA2+H2y+4AAACFAQAAEwAAAAAAAAAA&#10;AAAAAAAAAAAAW0NvbnRlbnRfVHlwZXNdLnhtbFBLAQItABQABgAIAAAAIQBa9CxbvwAAABUBAAAL&#10;AAAAAAAAAAAAAAAAAB8BAABfcmVscy8ucmVsc1BLAQItABQABgAIAAAAIQA+Lb01xQAAANwAAAAP&#10;AAAAAAAAAAAAAAAAAAcCAABkcnMvZG93bnJldi54bWxQSwUGAAAAAAMAAwC3AAAA+QIAAAAA&#10;">
                  <v:imagedata r:id="rId37" o:title="Leaky Tap outline"/>
                </v:shape>
                <v:shape id="Graphic 538" o:spid="_x0000_s1381" type="#_x0000_t75" alt="Lightbulb outline" style="position:absolute;left:50577;top:23431;width:2953;height:295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XXowgAAANwAAAAPAAAAZHJzL2Rvd25yZXYueG1sRE/NasJA&#10;EL4LvsMyhV6KbrRVSnQTVJDW9mTaB5hmxyQ0Oxuyo6Zv3z0IHj++/3U+uFZdqA+NZwOzaQKKuPS2&#10;4crA99d+8goqCLLF1jMZ+KMAeTYerTG1/spHuhRSqRjCIUUDtUiXah3KmhyGqe+II3fyvUOJsK+0&#10;7fEaw12r50my1A4bjg01drSrqfwtzs7AfjjIy9vyQ3eN/HyGc7Fd7J62xjw+DJsVKKFB7uKb+90a&#10;WDzHtfFMPAI6+wcAAP//AwBQSwECLQAUAAYACAAAACEA2+H2y+4AAACFAQAAEwAAAAAAAAAAAAAA&#10;AAAAAAAAW0NvbnRlbnRfVHlwZXNdLnhtbFBLAQItABQABgAIAAAAIQBa9CxbvwAAABUBAAALAAAA&#10;AAAAAAAAAAAAAB8BAABfcmVscy8ucmVsc1BLAQItABQABgAIAAAAIQD5/XXowgAAANwAAAAPAAAA&#10;AAAAAAAAAAAAAAcCAABkcnMvZG93bnJldi54bWxQSwUGAAAAAAMAAwC3AAAA9gIAAAAA&#10;">
                  <v:imagedata r:id="rId38" o:title="Lightbulb outline"/>
                </v:shape>
                <v:shape id="Text Box 530" o:spid="_x0000_s1382" type="#_x0000_t202" style="position:absolute;left:46863;top:20764;width:13258;height:285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OfQ5wgAAANwAAAAPAAAAZHJzL2Rvd25yZXYueG1sRE9Ni8Iw&#10;EL0L+x/CLOxFNNVFWatRtOyiN9EVz0MzttVmUppoq7/eHASPj/c9W7SmFDeqXWFZwaAfgSBOrS44&#10;U3D4/+v9gHAeWWNpmRTcycFi/tGZYaxtwzu67X0mQgi7GBXk3lexlC7NyaDr24o4cCdbG/QB1pnU&#10;NTYh3JRyGEVjabDg0JBjRUlO6WV/NQrK7dVvVsff8yTBx6rZdo+TZD1U6uuzXU5BeGr9W/xyb7SC&#10;0XeYH86EIyDnTwAAAP//AwBQSwECLQAUAAYACAAAACEA2+H2y+4AAACFAQAAEwAAAAAAAAAAAAAA&#10;AAAAAAAAW0NvbnRlbnRfVHlwZXNdLnhtbFBLAQItABQABgAIAAAAIQBa9CxbvwAAABUBAAALAAAA&#10;AAAAAAAAAAAAAB8BAABfcmVscy8ucmVsc1BLAQItABQABgAIAAAAIQBXOfQ5wgAAANwAAAAPAAAA&#10;AAAAAAAAAAAAAAcCAABkcnMvZG93bnJldi54bWxQSwUGAAAAAAMAAwC3AAAA9gIAAAAA&#10;" filled="f" stroked="f" strokeweight=".5pt">
                  <v:textbox inset="2mm,1mm,2mm,1mm">
                    <w:txbxContent>
                      <w:p w14:paraId="75FDFD03" w14:textId="77777777" w:rsidR="00D30D70" w:rsidRPr="00C052B9" w:rsidRDefault="00D30D70" w:rsidP="00D30D70">
                        <w:pPr>
                          <w:spacing w:before="0" w:after="0"/>
                          <w:jc w:val="center"/>
                          <w:rPr>
                            <w:rFonts w:ascii="helev" w:hAnsi="helev" w:cstheme="minorHAnsi"/>
                            <w:b/>
                            <w:bCs/>
                            <w:sz w:val="16"/>
                            <w:szCs w:val="16"/>
                          </w:rPr>
                        </w:pPr>
                        <w:r w:rsidRPr="00C052B9">
                          <w:rPr>
                            <w:rFonts w:ascii="Arial Nova Light" w:eastAsia="HELVETICA NEUE LIGHT" w:hAnsi="Arial Nova Light" w:cs="HELVETICA NEUE LIGHT"/>
                            <w:b/>
                            <w:bCs/>
                            <w:sz w:val="16"/>
                            <w:szCs w:val="16"/>
                          </w:rPr>
                          <w:t>PLUS</w:t>
                        </w:r>
                      </w:p>
                    </w:txbxContent>
                  </v:textbox>
                </v:shape>
              </v:group>
            </w:pict>
          </mc:Fallback>
        </mc:AlternateContent>
      </w:r>
    </w:p>
    <w:p w14:paraId="6162904C" w14:textId="77777777" w:rsidR="00C34BBF" w:rsidRDefault="00C34BBF" w:rsidP="00C34BBF">
      <w:pPr>
        <w:pStyle w:val="BodyText"/>
      </w:pPr>
    </w:p>
    <w:p w14:paraId="40BE7904" w14:textId="77777777" w:rsidR="00C34BBF" w:rsidRDefault="00C34BBF" w:rsidP="00C34BBF">
      <w:pPr>
        <w:pStyle w:val="BodyText"/>
      </w:pPr>
    </w:p>
    <w:p w14:paraId="74621310" w14:textId="77777777" w:rsidR="00D30D70" w:rsidRPr="00D30D70" w:rsidRDefault="00D30D70" w:rsidP="00D30D70"/>
    <w:p w14:paraId="766B67E6" w14:textId="77777777" w:rsidR="00D30D70" w:rsidRPr="00D30D70" w:rsidRDefault="00D30D70" w:rsidP="00D30D70"/>
    <w:p w14:paraId="217A4BF4" w14:textId="77777777" w:rsidR="00D30D70" w:rsidRPr="00D30D70" w:rsidRDefault="00D30D70" w:rsidP="00D30D70"/>
    <w:p w14:paraId="55027598" w14:textId="77777777" w:rsidR="00D30D70" w:rsidRPr="00D30D70" w:rsidRDefault="00D30D70" w:rsidP="00D30D70"/>
    <w:p w14:paraId="1B8BA73E" w14:textId="77777777" w:rsidR="00D30D70" w:rsidRPr="00D30D70" w:rsidRDefault="00D30D70" w:rsidP="00D30D70"/>
    <w:p w14:paraId="0E1603FB" w14:textId="77777777" w:rsidR="00D30D70" w:rsidRPr="00D30D70" w:rsidRDefault="00D30D70" w:rsidP="00D30D70"/>
    <w:p w14:paraId="52107111" w14:textId="77777777" w:rsidR="00D30D70" w:rsidRDefault="00D30D70" w:rsidP="00D30D70">
      <w:pPr>
        <w:rPr>
          <w:b/>
          <w:bCs/>
        </w:rPr>
      </w:pPr>
    </w:p>
    <w:p w14:paraId="05488F1E" w14:textId="77777777" w:rsidR="00E7188B" w:rsidRDefault="00E7188B">
      <w:pPr>
        <w:spacing w:line="254" w:lineRule="auto"/>
        <w:rPr>
          <w:b/>
          <w:bCs/>
        </w:rPr>
      </w:pPr>
      <w:r>
        <w:rPr>
          <w:b/>
          <w:bCs/>
        </w:rPr>
        <w:br w:type="page"/>
      </w:r>
    </w:p>
    <w:p w14:paraId="0329DD56" w14:textId="3C9A44A7" w:rsidR="00D30D70" w:rsidRDefault="00D30D70" w:rsidP="00D30D70">
      <w:pPr>
        <w:rPr>
          <w:b/>
          <w:bCs/>
        </w:rPr>
      </w:pPr>
      <w:r w:rsidRPr="00D30D70">
        <w:rPr>
          <w:b/>
          <w:bCs/>
        </w:rPr>
        <w:lastRenderedPageBreak/>
        <w:t>Option style 2:</w:t>
      </w:r>
    </w:p>
    <w:p w14:paraId="67D5ACD2" w14:textId="0159AEC4" w:rsidR="00E722E2" w:rsidRDefault="00F11B75" w:rsidP="00D30D70">
      <w:pPr>
        <w:rPr>
          <w:b/>
          <w:bCs/>
        </w:rPr>
      </w:pPr>
      <w:r>
        <w:rPr>
          <w:b/>
          <w:bCs/>
          <w:noProof/>
          <w:color w:val="FF0000"/>
        </w:rPr>
        <mc:AlternateContent>
          <mc:Choice Requires="wps">
            <w:drawing>
              <wp:anchor distT="0" distB="0" distL="114300" distR="114300" simplePos="0" relativeHeight="251715585" behindDoc="0" locked="0" layoutInCell="1" allowOverlap="1" wp14:anchorId="689254D1" wp14:editId="50CCB7EF">
                <wp:simplePos x="0" y="0"/>
                <wp:positionH relativeFrom="column">
                  <wp:posOffset>0</wp:posOffset>
                </wp:positionH>
                <wp:positionV relativeFrom="paragraph">
                  <wp:posOffset>-635</wp:posOffset>
                </wp:positionV>
                <wp:extent cx="2294282" cy="308684"/>
                <wp:effectExtent l="0" t="0" r="10795" b="15240"/>
                <wp:wrapNone/>
                <wp:docPr id="647" name="Google Shape;31;p1"/>
                <wp:cNvGraphicFramePr/>
                <a:graphic xmlns:a="http://schemas.openxmlformats.org/drawingml/2006/main">
                  <a:graphicData uri="http://schemas.microsoft.com/office/word/2010/wordprocessingShape">
                    <wps:wsp>
                      <wps:cNvSpPr txBox="1"/>
                      <wps:spPr>
                        <a:xfrm>
                          <a:off x="0" y="0"/>
                          <a:ext cx="2294282" cy="308684"/>
                        </a:xfrm>
                        <a:prstGeom prst="rect">
                          <a:avLst/>
                        </a:prstGeom>
                        <a:noFill/>
                        <a:ln>
                          <a:noFill/>
                        </a:ln>
                      </wps:spPr>
                      <wps:txbx>
                        <w:txbxContent>
                          <w:p w14:paraId="78FF9DE7" w14:textId="77777777" w:rsidR="00F11B75" w:rsidRPr="0061708E" w:rsidRDefault="00F11B75" w:rsidP="00F11B75">
                            <w:pPr>
                              <w:spacing w:before="0" w:after="0" w:line="240" w:lineRule="auto"/>
                              <w:rPr>
                                <w:rFonts w:ascii="Arial Nova Light" w:eastAsia="HELVETICA NEUE LIGHT" w:hAnsi="Arial Nova Light" w:cs="HELVETICA NEUE LIGHT"/>
                                <w:b/>
                                <w:bCs/>
                                <w:color w:val="auto"/>
                                <w:szCs w:val="20"/>
                                <w:lang w:val="en-US"/>
                              </w:rPr>
                            </w:pPr>
                            <w:r w:rsidRPr="0061708E">
                              <w:rPr>
                                <w:rFonts w:ascii="Arial Nova Light" w:eastAsia="HELVETICA NEUE LIGHT" w:hAnsi="Arial Nova Light" w:cs="HELVETICA NEUE LIGHT"/>
                                <w:b/>
                                <w:bCs/>
                                <w:color w:val="auto"/>
                                <w:szCs w:val="20"/>
                                <w:lang w:val="en-US"/>
                              </w:rPr>
                              <w:t>Income your household receives</w:t>
                            </w:r>
                          </w:p>
                        </w:txbxContent>
                      </wps:txbx>
                      <wps:bodyPr spcFirstLastPara="1" wrap="square" lIns="0" tIns="0" rIns="0" bIns="0" anchor="t" anchorCtr="0">
                        <a:noAutofit/>
                      </wps:bodyPr>
                    </wps:wsp>
                  </a:graphicData>
                </a:graphic>
              </wp:anchor>
            </w:drawing>
          </mc:Choice>
          <mc:Fallback>
            <w:pict>
              <v:shape w14:anchorId="689254D1" id="Google Shape;31;p1" o:spid="_x0000_s1383" type="#_x0000_t202" style="position:absolute;margin-left:0;margin-top:-.05pt;width:180.65pt;height:24.3pt;z-index:251715585;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YpeGsQEAAFEDAAAOAAAAZHJzL2Uyb0RvYy54bWysU9uO0zAQfUfiHyy/06RhVbpR0xWwKkJa&#10;wUoLH+A6dmPJ8RiP26R/z9hpWi5viBdnMuOcOefMZPMw9padVEADruHLRcmZchJa4w4N//5t92bN&#10;GUbhWmHBqYafFfKH7etXm8HXqoIObKsCIxCH9eAb3sXo66JA2ale4AK8clTUEHoR6TUcijaIgdB7&#10;W1RluSoGCK0PIBUiZR+nIt9mfK2VjF+1RhWZbThxi/kM+dyns9huRH0IwndGXmiIf2DRC+Oo6RXq&#10;UUTBjsH8BdUbGQBBx4WEvgCtjVRZA6lZln+oeemEV1kLmYP+ahP+P1j55fTinwOL4wcYaYDJkMFj&#10;jZRMekYd+vQkpozqZOH5apsaI5OUrKr7u2pdcSap9rZcr9Z3Caa4fe0Dxk8KepaChgcaS3ZLnJ4w&#10;TlfnK6mZg52xNo/Gut8ShJkyxY1iiuK4H5lpif7q3SxgD+2ZdKGXO0NNnwTGZxFotkvOBpp3w/HH&#10;UQTFmf3syNC0HHMQ5mA/B8LJDmhtImdT+DHmJZrIvT9G0CYLSXSm1heWNLdsxWXH0mL8+p5v3f6E&#10;7U8AAAD//wMAUEsDBBQABgAIAAAAIQDpIhDI3AAAAAUBAAAPAAAAZHJzL2Rvd25yZXYueG1sTI/B&#10;TsMwEETvSPyDtUjcWicUohKyqSoEJyREGg4cnXibWI3XIXbb8PeYUzmOZjTzptjMdhAnmrxxjJAu&#10;ExDErdOGO4TP+nWxBuGDYq0Gx4TwQx425fVVoXLtzlzRaRc6EUvY5wqhD2HMpfRtT1b5pRuJo7d3&#10;k1UhyqmTelLnWG4HeZckmbTKcFzo1UjPPbWH3dEibL+4ejHf781Hta9MXT8m/JYdEG9v5u0TiEBz&#10;uIThDz+iQxmZGndk7cWAEI8EhEUKIpqrLF2BaBDu1w8gy0L+py9/AQAA//8DAFBLAQItABQABgAI&#10;AAAAIQC2gziS/gAAAOEBAAATAAAAAAAAAAAAAAAAAAAAAABbQ29udGVudF9UeXBlc10ueG1sUEsB&#10;Ai0AFAAGAAgAAAAhADj9If/WAAAAlAEAAAsAAAAAAAAAAAAAAAAALwEAAF9yZWxzLy5yZWxzUEsB&#10;Ai0AFAAGAAgAAAAhAHNil4axAQAAUQMAAA4AAAAAAAAAAAAAAAAALgIAAGRycy9lMm9Eb2MueG1s&#10;UEsBAi0AFAAGAAgAAAAhAOkiEMjcAAAABQEAAA8AAAAAAAAAAAAAAAAACwQAAGRycy9kb3ducmV2&#10;LnhtbFBLBQYAAAAABAAEAPMAAAAUBQAAAAA=&#10;" filled="f" stroked="f">
                <v:textbox inset="0,0,0,0">
                  <w:txbxContent>
                    <w:p w14:paraId="78FF9DE7" w14:textId="77777777" w:rsidR="00F11B75" w:rsidRPr="0061708E" w:rsidRDefault="00F11B75" w:rsidP="00F11B75">
                      <w:pPr>
                        <w:spacing w:before="0" w:after="0" w:line="240" w:lineRule="auto"/>
                        <w:rPr>
                          <w:rFonts w:ascii="Arial Nova Light" w:eastAsia="HELVETICA NEUE LIGHT" w:hAnsi="Arial Nova Light" w:cs="HELVETICA NEUE LIGHT"/>
                          <w:b/>
                          <w:bCs/>
                          <w:color w:val="auto"/>
                          <w:szCs w:val="20"/>
                          <w:lang w:val="en-US"/>
                        </w:rPr>
                      </w:pPr>
                      <w:r w:rsidRPr="0061708E">
                        <w:rPr>
                          <w:rFonts w:ascii="Arial Nova Light" w:eastAsia="HELVETICA NEUE LIGHT" w:hAnsi="Arial Nova Light" w:cs="HELVETICA NEUE LIGHT"/>
                          <w:b/>
                          <w:bCs/>
                          <w:color w:val="auto"/>
                          <w:szCs w:val="20"/>
                          <w:lang w:val="en-US"/>
                        </w:rPr>
                        <w:t>Income your household receives</w:t>
                      </w:r>
                    </w:p>
                  </w:txbxContent>
                </v:textbox>
              </v:shape>
            </w:pict>
          </mc:Fallback>
        </mc:AlternateContent>
      </w:r>
    </w:p>
    <w:p w14:paraId="7CADE31C" w14:textId="09170B63" w:rsidR="00E7188B" w:rsidRPr="00E7188B" w:rsidRDefault="00E7188B" w:rsidP="00E7188B">
      <w:r>
        <w:rPr>
          <w:b/>
          <w:bCs/>
          <w:noProof/>
        </w:rPr>
        <mc:AlternateContent>
          <mc:Choice Requires="wpg">
            <w:drawing>
              <wp:anchor distT="0" distB="0" distL="114300" distR="114300" simplePos="0" relativeHeight="251717633" behindDoc="0" locked="0" layoutInCell="1" allowOverlap="1" wp14:anchorId="541C994C" wp14:editId="6831EB9F">
                <wp:simplePos x="0" y="0"/>
                <wp:positionH relativeFrom="margin">
                  <wp:posOffset>0</wp:posOffset>
                </wp:positionH>
                <wp:positionV relativeFrom="paragraph">
                  <wp:posOffset>0</wp:posOffset>
                </wp:positionV>
                <wp:extent cx="3662809" cy="4810329"/>
                <wp:effectExtent l="0" t="0" r="13970" b="28575"/>
                <wp:wrapNone/>
                <wp:docPr id="3" name="Group 3"/>
                <wp:cNvGraphicFramePr/>
                <a:graphic xmlns:a="http://schemas.openxmlformats.org/drawingml/2006/main">
                  <a:graphicData uri="http://schemas.microsoft.com/office/word/2010/wordprocessingGroup">
                    <wpg:wgp>
                      <wpg:cNvGrpSpPr/>
                      <wpg:grpSpPr>
                        <a:xfrm>
                          <a:off x="0" y="0"/>
                          <a:ext cx="3662809" cy="4810329"/>
                          <a:chOff x="0" y="0"/>
                          <a:chExt cx="3662809" cy="4810329"/>
                        </a:xfrm>
                      </wpg:grpSpPr>
                      <wpg:grpSp>
                        <wpg:cNvPr id="643" name="Group 643"/>
                        <wpg:cNvGrpSpPr/>
                        <wpg:grpSpPr>
                          <a:xfrm>
                            <a:off x="2000250" y="2543175"/>
                            <a:ext cx="1600200" cy="771525"/>
                            <a:chOff x="-11240" y="0"/>
                            <a:chExt cx="1842221" cy="771525"/>
                          </a:xfrm>
                        </wpg:grpSpPr>
                        <wps:wsp>
                          <wps:cNvPr id="568" name="Google Shape;40;p1"/>
                          <wps:cNvSpPr/>
                          <wps:spPr>
                            <a:xfrm>
                              <a:off x="-11240" y="0"/>
                              <a:ext cx="1842221" cy="457200"/>
                            </a:xfrm>
                            <a:prstGeom prst="rect">
                              <a:avLst/>
                            </a:prstGeom>
                            <a:solidFill>
                              <a:schemeClr val="accent3">
                                <a:lumMod val="60000"/>
                                <a:lumOff val="40000"/>
                              </a:schemeClr>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570" name="Google Shape;44;p1"/>
                          <wps:cNvSpPr txBox="1"/>
                          <wps:spPr>
                            <a:xfrm>
                              <a:off x="9524" y="57150"/>
                              <a:ext cx="1732656" cy="331716"/>
                            </a:xfrm>
                            <a:prstGeom prst="rect">
                              <a:avLst/>
                            </a:prstGeom>
                            <a:noFill/>
                            <a:ln>
                              <a:noFill/>
                            </a:ln>
                          </wps:spPr>
                          <wps:txbx>
                            <w:txbxContent>
                              <w:p w14:paraId="35EEA75A" w14:textId="77777777" w:rsidR="00E7188B" w:rsidRPr="00FD64D2" w:rsidRDefault="00E7188B" w:rsidP="00E7188B">
                                <w:pPr>
                                  <w:spacing w:before="0" w:after="0" w:line="240" w:lineRule="auto"/>
                                  <w:rPr>
                                    <w:rFonts w:ascii="Arial Nova Light" w:eastAsia="HELVETICA NEUE LIGHT" w:hAnsi="Arial Nova Light" w:cs="HELVETICA NEUE LIGHT"/>
                                    <w:color w:val="auto"/>
                                    <w:sz w:val="16"/>
                                    <w:szCs w:val="16"/>
                                    <w:lang w:val="en-US"/>
                                  </w:rPr>
                                </w:pPr>
                                <w:r>
                                  <w:rPr>
                                    <w:rFonts w:ascii="Arial Nova Light" w:eastAsia="HELVETICA NEUE LIGHT" w:hAnsi="Arial Nova Light" w:cs="HELVETICA NEUE LIGHT"/>
                                    <w:color w:val="auto"/>
                                    <w:sz w:val="16"/>
                                    <w:szCs w:val="16"/>
                                    <w:lang w:val="en-US"/>
                                  </w:rPr>
                                  <w:t>Additional Property Costs</w:t>
                                </w:r>
                              </w:p>
                            </w:txbxContent>
                          </wps:txbx>
                          <wps:bodyPr spcFirstLastPara="1" wrap="square" lIns="72000" tIns="36000" rIns="36000" bIns="36000" anchor="t" anchorCtr="0">
                            <a:noAutofit/>
                          </wps:bodyPr>
                        </wps:wsp>
                        <wps:wsp>
                          <wps:cNvPr id="571" name="Text Box 571"/>
                          <wps:cNvSpPr txBox="1"/>
                          <wps:spPr>
                            <a:xfrm>
                              <a:off x="647700" y="276225"/>
                              <a:ext cx="548847" cy="495300"/>
                            </a:xfrm>
                            <a:prstGeom prst="rect">
                              <a:avLst/>
                            </a:prstGeom>
                            <a:noFill/>
                            <a:ln w="6350">
                              <a:noFill/>
                            </a:ln>
                          </wps:spPr>
                          <wps:txbx>
                            <w:txbxContent>
                              <w:p w14:paraId="1F96FD0A" w14:textId="77777777" w:rsidR="00E7188B" w:rsidRPr="00C677ED" w:rsidRDefault="00E7188B" w:rsidP="00E7188B">
                                <w:pPr>
                                  <w:spacing w:before="0" w:after="0" w:line="240" w:lineRule="auto"/>
                                  <w:jc w:val="center"/>
                                  <w:rPr>
                                    <w:rFonts w:ascii="Arial Nova Light" w:hAnsi="Arial Nova Light"/>
                                    <w:b/>
                                    <w:bCs/>
                                    <w:color w:val="auto"/>
                                    <w:sz w:val="30"/>
                                    <w:szCs w:val="30"/>
                                    <w:vertAlign w:val="subscript"/>
                                  </w:rPr>
                                </w:pPr>
                                <w:r w:rsidRPr="00C677ED">
                                  <w:rPr>
                                    <w:rFonts w:ascii="Arial Nova Light" w:hAnsi="Arial Nova Light"/>
                                    <w:b/>
                                    <w:bCs/>
                                    <w:color w:val="auto"/>
                                    <w:sz w:val="30"/>
                                    <w:szCs w:val="30"/>
                                    <w:vertAlign w:val="subscript"/>
                                  </w:rPr>
                                  <w:t>PLUS</w:t>
                                </w:r>
                              </w:p>
                            </w:txbxContent>
                          </wps:txbx>
                          <wps:bodyPr rot="0" spcFirstLastPara="0" vertOverflow="overflow" horzOverflow="overflow" vert="horz" wrap="square" lIns="72000" tIns="36000" rIns="72000" bIns="36000" numCol="1" spcCol="0" rtlCol="0" fromWordArt="0" anchor="ctr" anchorCtr="0" forceAA="0" compatLnSpc="1">
                            <a:prstTxWarp prst="textNoShape">
                              <a:avLst/>
                            </a:prstTxWarp>
                            <a:noAutofit/>
                          </wps:bodyPr>
                        </wps:wsp>
                      </wpg:grpSp>
                      <wps:wsp>
                        <wps:cNvPr id="675" name="Google Shape;38;p1"/>
                        <wps:cNvSpPr/>
                        <wps:spPr>
                          <a:xfrm>
                            <a:off x="1990725" y="3676650"/>
                            <a:ext cx="1599304" cy="229870"/>
                          </a:xfrm>
                          <a:prstGeom prst="rect">
                            <a:avLst/>
                          </a:prstGeom>
                          <a:solidFill>
                            <a:schemeClr val="dk2"/>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646" name="Google Shape;27;p1"/>
                        <wps:cNvCnPr/>
                        <wps:spPr>
                          <a:xfrm>
                            <a:off x="1657350" y="4352925"/>
                            <a:ext cx="287523" cy="0"/>
                          </a:xfrm>
                          <a:prstGeom prst="straightConnector1">
                            <a:avLst/>
                          </a:prstGeom>
                          <a:noFill/>
                          <a:ln w="15875" cap="sq" cmpd="sng">
                            <a:solidFill>
                              <a:schemeClr val="accent6"/>
                            </a:solidFill>
                            <a:prstDash val="solid"/>
                            <a:miter lim="800000"/>
                            <a:headEnd type="none" w="sm" len="sm"/>
                            <a:tailEnd type="triangle" w="med" len="med"/>
                          </a:ln>
                        </wps:spPr>
                        <wps:bodyPr/>
                      </wps:wsp>
                      <wps:wsp>
                        <wps:cNvPr id="648" name="Google Shape;29;p1"/>
                        <wps:cNvSpPr/>
                        <wps:spPr>
                          <a:xfrm>
                            <a:off x="0" y="714375"/>
                            <a:ext cx="1599607" cy="1886139"/>
                          </a:xfrm>
                          <a:prstGeom prst="rect">
                            <a:avLst/>
                          </a:prstGeom>
                          <a:solidFill>
                            <a:schemeClr val="accent2">
                              <a:lumMod val="60000"/>
                              <a:lumOff val="40000"/>
                            </a:schemeClr>
                          </a:solidFill>
                          <a:ln>
                            <a:noFill/>
                          </a:ln>
                        </wps:spPr>
                        <wps:bodyPr spcFirstLastPara="1" wrap="square" lIns="91425" tIns="45700" rIns="91425" bIns="45700" anchor="ctr" anchorCtr="0">
                          <a:noAutofit/>
                        </wps:bodyPr>
                      </wps:wsp>
                      <wps:wsp>
                        <wps:cNvPr id="649" name="Google Shape;30;p1"/>
                        <wps:cNvSpPr/>
                        <wps:spPr>
                          <a:xfrm>
                            <a:off x="0" y="2609850"/>
                            <a:ext cx="1599607" cy="1292888"/>
                          </a:xfrm>
                          <a:prstGeom prst="rect">
                            <a:avLst/>
                          </a:prstGeom>
                          <a:solidFill>
                            <a:schemeClr val="accent5"/>
                          </a:solidFill>
                          <a:ln>
                            <a:noFill/>
                          </a:ln>
                        </wps:spPr>
                        <wps:bodyPr spcFirstLastPara="1" wrap="square" lIns="91425" tIns="45700" rIns="91425" bIns="45700" anchor="ctr" anchorCtr="0">
                          <a:noAutofit/>
                        </wps:bodyPr>
                      </wps:wsp>
                      <wps:wsp>
                        <wps:cNvPr id="650" name="Google Shape;32;p1"/>
                        <wps:cNvSpPr/>
                        <wps:spPr>
                          <a:xfrm>
                            <a:off x="0" y="3676650"/>
                            <a:ext cx="1599607" cy="230468"/>
                          </a:xfrm>
                          <a:prstGeom prst="rect">
                            <a:avLst/>
                          </a:prstGeom>
                          <a:solidFill>
                            <a:schemeClr val="dk2"/>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651" name="Google Shape;33;p1"/>
                        <wps:cNvSpPr/>
                        <wps:spPr>
                          <a:xfrm>
                            <a:off x="0" y="2124075"/>
                            <a:ext cx="1599607" cy="471037"/>
                          </a:xfrm>
                          <a:prstGeom prst="rect">
                            <a:avLst/>
                          </a:prstGeom>
                          <a:solidFill>
                            <a:schemeClr val="accent2">
                              <a:lumMod val="60000"/>
                              <a:lumOff val="40000"/>
                            </a:schemeClr>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654" name="Google Shape;36;p1"/>
                        <wps:cNvSpPr txBox="1"/>
                        <wps:spPr>
                          <a:xfrm>
                            <a:off x="0" y="0"/>
                            <a:ext cx="1590548" cy="744432"/>
                          </a:xfrm>
                          <a:prstGeom prst="rect">
                            <a:avLst/>
                          </a:prstGeom>
                          <a:solidFill>
                            <a:schemeClr val="accent6">
                              <a:lumMod val="20000"/>
                              <a:lumOff val="80000"/>
                            </a:schemeClr>
                          </a:solidFill>
                          <a:ln>
                            <a:solidFill>
                              <a:schemeClr val="accent6">
                                <a:lumMod val="20000"/>
                                <a:lumOff val="80000"/>
                              </a:schemeClr>
                            </a:solidFill>
                          </a:ln>
                        </wps:spPr>
                        <wps:txbx>
                          <w:txbxContent>
                            <w:p w14:paraId="7E763E33" w14:textId="31017BF2" w:rsidR="00E7188B" w:rsidRPr="001D66A2" w:rsidRDefault="00E7188B" w:rsidP="00E7188B">
                              <w:pPr>
                                <w:spacing w:before="0" w:after="0" w:line="240"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 xml:space="preserve">Benefits we </w:t>
                              </w:r>
                              <w:r w:rsidR="00E968F2" w:rsidRPr="001D66A2">
                                <w:rPr>
                                  <w:rFonts w:ascii="Arial Nova Light" w:eastAsia="HELVETICA NEUE LIGHT" w:hAnsi="Arial Nova Light" w:cs="HELVETICA NEUE LIGHT"/>
                                  <w:color w:val="auto"/>
                                  <w:sz w:val="16"/>
                                  <w:szCs w:val="16"/>
                                  <w:lang w:val="en-US"/>
                                </w:rPr>
                                <w:t>do not</w:t>
                              </w:r>
                              <w:r w:rsidRPr="001D66A2">
                                <w:rPr>
                                  <w:rFonts w:ascii="Arial Nova Light" w:eastAsia="HELVETICA NEUE LIGHT" w:hAnsi="Arial Nova Light" w:cs="HELVETICA NEUE LIGHT"/>
                                  <w:color w:val="auto"/>
                                  <w:sz w:val="16"/>
                                  <w:szCs w:val="16"/>
                                  <w:lang w:val="en-US"/>
                                </w:rPr>
                                <w:t xml:space="preserve"> count as income </w:t>
                              </w:r>
                            </w:p>
                            <w:p w14:paraId="193D1501" w14:textId="77777777" w:rsidR="00E7188B" w:rsidRPr="001D66A2" w:rsidRDefault="00E7188B" w:rsidP="00E7188B">
                              <w:pPr>
                                <w:spacing w:before="0" w:after="0" w:line="240"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 xml:space="preserve">(non-assessable incomes like Education Allowance or </w:t>
                              </w:r>
                              <w:r>
                                <w:rPr>
                                  <w:rFonts w:ascii="Arial Nova Light" w:eastAsia="HELVETICA NEUE LIGHT" w:hAnsi="Arial Nova Light" w:cs="HELVETICA NEUE LIGHT"/>
                                  <w:sz w:val="16"/>
                                  <w:szCs w:val="16"/>
                                </w:rPr>
                                <w:t>Large Family Supplement</w:t>
                              </w:r>
                              <w:r w:rsidRPr="001D66A2">
                                <w:rPr>
                                  <w:rFonts w:ascii="Arial Nova Light" w:eastAsia="HELVETICA NEUE LIGHT" w:hAnsi="Arial Nova Light" w:cs="HELVETICA NEUE LIGHT"/>
                                  <w:color w:val="auto"/>
                                  <w:sz w:val="16"/>
                                  <w:szCs w:val="16"/>
                                  <w:lang w:val="en-US"/>
                                </w:rPr>
                                <w:t>)</w:t>
                              </w:r>
                            </w:p>
                          </w:txbxContent>
                        </wps:txbx>
                        <wps:bodyPr spcFirstLastPara="1" wrap="square" lIns="72000" tIns="72000" rIns="72000" bIns="72000" anchor="t" anchorCtr="0">
                          <a:noAutofit/>
                        </wps:bodyPr>
                      </wps:wsp>
                      <wps:wsp>
                        <wps:cNvPr id="652" name="Google Shape;34;p1"/>
                        <wps:cNvSpPr/>
                        <wps:spPr>
                          <a:xfrm>
                            <a:off x="0" y="3895725"/>
                            <a:ext cx="1595554" cy="910460"/>
                          </a:xfrm>
                          <a:prstGeom prst="rect">
                            <a:avLst/>
                          </a:prstGeom>
                          <a:solidFill>
                            <a:schemeClr val="bg2"/>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653" name="Google Shape;35;p1"/>
                        <wps:cNvSpPr txBox="1"/>
                        <wps:spPr>
                          <a:xfrm>
                            <a:off x="0" y="714375"/>
                            <a:ext cx="1597209" cy="1255264"/>
                          </a:xfrm>
                          <a:prstGeom prst="rect">
                            <a:avLst/>
                          </a:prstGeom>
                          <a:noFill/>
                          <a:ln>
                            <a:noFill/>
                          </a:ln>
                        </wps:spPr>
                        <wps:txbx>
                          <w:txbxContent>
                            <w:p w14:paraId="575B7F2F" w14:textId="77777777" w:rsidR="00E7188B" w:rsidRPr="001D66A2" w:rsidRDefault="00E7188B" w:rsidP="00E7188B">
                              <w:pPr>
                                <w:spacing w:line="288"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Any income received by household members 18 years and over, like:</w:t>
                              </w:r>
                              <w:r w:rsidRPr="001D66A2">
                                <w:rPr>
                                  <w:rFonts w:ascii="Arial Nova Light" w:eastAsia="HELVETICA NEUE LIGHT" w:hAnsi="Arial Nova Light" w:cs="HELVETICA NEUE LIGHT"/>
                                  <w:color w:val="auto"/>
                                  <w:sz w:val="16"/>
                                  <w:szCs w:val="16"/>
                                  <w:lang w:val="en-US"/>
                                </w:rPr>
                                <w:br/>
                                <w:t>- Wages</w:t>
                              </w:r>
                              <w:r w:rsidRPr="001D66A2">
                                <w:rPr>
                                  <w:rFonts w:ascii="Arial Nova Light" w:eastAsia="HELVETICA NEUE LIGHT" w:hAnsi="Arial Nova Light" w:cs="HELVETICA NEUE LIGHT"/>
                                  <w:color w:val="auto"/>
                                  <w:sz w:val="16"/>
                                  <w:szCs w:val="16"/>
                                  <w:lang w:val="en-US"/>
                                </w:rPr>
                                <w:br/>
                                <w:t>- Primary Centrelink payments</w:t>
                              </w:r>
                              <w:r w:rsidRPr="001D66A2">
                                <w:rPr>
                                  <w:rFonts w:ascii="Arial Nova Light" w:eastAsia="HELVETICA NEUE LIGHT" w:hAnsi="Arial Nova Light" w:cs="HELVETICA NEUE LIGHT"/>
                                  <w:color w:val="auto"/>
                                  <w:sz w:val="16"/>
                                  <w:szCs w:val="16"/>
                                  <w:lang w:val="en-US"/>
                                </w:rPr>
                                <w:br/>
                                <w:t xml:space="preserve">- Investment earnings </w:t>
                              </w:r>
                            </w:p>
                          </w:txbxContent>
                        </wps:txbx>
                        <wps:bodyPr spcFirstLastPara="1" wrap="square" lIns="72000" tIns="72000" rIns="72000" bIns="72000" anchor="t" anchorCtr="0">
                          <a:noAutofit/>
                        </wps:bodyPr>
                      </wps:wsp>
                      <wps:wsp>
                        <wps:cNvPr id="655" name="Google Shape;37;p1"/>
                        <wps:cNvSpPr txBox="1"/>
                        <wps:spPr>
                          <a:xfrm>
                            <a:off x="0" y="3895725"/>
                            <a:ext cx="1596817" cy="384904"/>
                          </a:xfrm>
                          <a:prstGeom prst="rect">
                            <a:avLst/>
                          </a:prstGeom>
                          <a:noFill/>
                          <a:ln>
                            <a:noFill/>
                          </a:ln>
                        </wps:spPr>
                        <wps:txbx>
                          <w:txbxContent>
                            <w:p w14:paraId="6C2B1446" w14:textId="77777777" w:rsidR="00E7188B" w:rsidRPr="001D66A2" w:rsidRDefault="00E7188B" w:rsidP="00E7188B">
                              <w:pPr>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Commonwealth Rent Assistance</w:t>
                              </w:r>
                            </w:p>
                          </w:txbxContent>
                        </wps:txbx>
                        <wps:bodyPr spcFirstLastPara="1" wrap="square" lIns="72000" tIns="72000" rIns="72000" bIns="72000" anchor="t" anchorCtr="0">
                          <a:noAutofit/>
                        </wps:bodyPr>
                      </wps:wsp>
                      <wps:wsp>
                        <wps:cNvPr id="656" name="Google Shape;39;p1"/>
                        <wps:cNvSpPr/>
                        <wps:spPr>
                          <a:xfrm>
                            <a:off x="1990725" y="3209925"/>
                            <a:ext cx="1599607" cy="471614"/>
                          </a:xfrm>
                          <a:prstGeom prst="rect">
                            <a:avLst/>
                          </a:prstGeom>
                          <a:solidFill>
                            <a:schemeClr val="accent2">
                              <a:lumMod val="60000"/>
                              <a:lumOff val="40000"/>
                            </a:schemeClr>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657" name="Google Shape;40;p1"/>
                        <wps:cNvSpPr/>
                        <wps:spPr>
                          <a:xfrm>
                            <a:off x="1990725" y="3905250"/>
                            <a:ext cx="1599607" cy="905079"/>
                          </a:xfrm>
                          <a:prstGeom prst="rect">
                            <a:avLst/>
                          </a:prstGeom>
                          <a:solidFill>
                            <a:schemeClr val="bg2"/>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658" name="Google Shape;41;p1"/>
                        <wps:cNvSpPr txBox="1"/>
                        <wps:spPr>
                          <a:xfrm>
                            <a:off x="1990725" y="3190875"/>
                            <a:ext cx="1587806" cy="390627"/>
                          </a:xfrm>
                          <a:prstGeom prst="rect">
                            <a:avLst/>
                          </a:prstGeom>
                          <a:noFill/>
                          <a:ln>
                            <a:noFill/>
                          </a:ln>
                        </wps:spPr>
                        <wps:txbx>
                          <w:txbxContent>
                            <w:p w14:paraId="4BB5B857" w14:textId="77777777" w:rsidR="00E7188B" w:rsidRDefault="00E7188B" w:rsidP="00E7188B">
                              <w:pPr>
                                <w:spacing w:before="0" w:after="0" w:line="240" w:lineRule="auto"/>
                                <w:rPr>
                                  <w:rFonts w:ascii="Arial Nova Light" w:eastAsia="HELVETICA NEUE LIGHT" w:hAnsi="Arial Nova Light" w:cs="HELVETICA NEUE LIGHT"/>
                                  <w:color w:val="auto"/>
                                  <w:sz w:val="16"/>
                                  <w:szCs w:val="16"/>
                                  <w:lang w:val="en-US"/>
                                </w:rPr>
                              </w:pPr>
                              <w:r w:rsidRPr="00774231">
                                <w:rPr>
                                  <w:rFonts w:ascii="Arial Nova Light" w:eastAsia="HELVETICA NEUE LIGHT" w:hAnsi="Arial Nova Light" w:cs="HELVETICA NEUE LIGHT"/>
                                  <w:color w:val="auto"/>
                                  <w:sz w:val="16"/>
                                  <w:szCs w:val="16"/>
                                  <w:highlight w:val="yellow"/>
                                  <w:lang w:val="en-US"/>
                                </w:rPr>
                                <w:t>25%</w:t>
                              </w:r>
                              <w:r w:rsidRPr="001D66A2">
                                <w:rPr>
                                  <w:rFonts w:ascii="Arial Nova Light" w:eastAsia="HELVETICA NEUE LIGHT" w:hAnsi="Arial Nova Light" w:cs="HELVETICA NEUE LIGHT"/>
                                  <w:color w:val="auto"/>
                                  <w:sz w:val="16"/>
                                  <w:szCs w:val="16"/>
                                  <w:lang w:val="en-US"/>
                                </w:rPr>
                                <w:t xml:space="preserve"> of assessable income</w:t>
                              </w:r>
                            </w:p>
                            <w:p w14:paraId="156DC5A3" w14:textId="77777777" w:rsidR="00E7188B" w:rsidRPr="001D66A2" w:rsidRDefault="00E7188B" w:rsidP="00E7188B">
                              <w:pPr>
                                <w:spacing w:before="0" w:after="0" w:line="240" w:lineRule="auto"/>
                                <w:rPr>
                                  <w:rFonts w:ascii="Arial Nova Light" w:eastAsia="HELVETICA NEUE LIGHT" w:hAnsi="Arial Nova Light" w:cs="HELVETICA NEUE LIGHT"/>
                                  <w:color w:val="auto"/>
                                  <w:sz w:val="16"/>
                                  <w:szCs w:val="16"/>
                                  <w:lang w:val="en-US"/>
                                </w:rPr>
                              </w:pPr>
                              <w:r>
                                <w:rPr>
                                  <w:rFonts w:ascii="Arial Nova Light" w:eastAsia="HELVETICA NEUE LIGHT" w:hAnsi="Arial Nova Light" w:cs="HELVETICA NEUE LIGHT"/>
                                  <w:color w:val="auto"/>
                                  <w:sz w:val="16"/>
                                  <w:szCs w:val="16"/>
                                  <w:lang w:val="en-US"/>
                                </w:rPr>
                                <w:t>$XXX</w:t>
                              </w:r>
                            </w:p>
                          </w:txbxContent>
                        </wps:txbx>
                        <wps:bodyPr spcFirstLastPara="1" wrap="square" lIns="72000" tIns="72000" rIns="72000" bIns="72000" anchor="t" anchorCtr="0">
                          <a:noAutofit/>
                        </wps:bodyPr>
                      </wps:wsp>
                      <wps:wsp>
                        <wps:cNvPr id="659" name="Google Shape;42;p1"/>
                        <wps:cNvSpPr txBox="1"/>
                        <wps:spPr>
                          <a:xfrm>
                            <a:off x="1990725" y="3895725"/>
                            <a:ext cx="1587806" cy="390627"/>
                          </a:xfrm>
                          <a:prstGeom prst="rect">
                            <a:avLst/>
                          </a:prstGeom>
                          <a:noFill/>
                          <a:ln>
                            <a:noFill/>
                          </a:ln>
                        </wps:spPr>
                        <wps:txbx>
                          <w:txbxContent>
                            <w:p w14:paraId="2F43C480" w14:textId="77777777" w:rsidR="00E7188B" w:rsidRDefault="00E7188B" w:rsidP="00E7188B">
                              <w:pPr>
                                <w:spacing w:before="0" w:after="0" w:line="240" w:lineRule="auto"/>
                                <w:rPr>
                                  <w:rFonts w:ascii="Arial Nova Light" w:eastAsia="HELVETICA NEUE LIGHT" w:hAnsi="Arial Nova Light" w:cs="HELVETICA NEUE LIGHT"/>
                                  <w:color w:val="auto"/>
                                  <w:sz w:val="16"/>
                                  <w:szCs w:val="16"/>
                                  <w:lang w:val="en-US"/>
                                </w:rPr>
                              </w:pPr>
                              <w:r w:rsidRPr="00FD64D2">
                                <w:rPr>
                                  <w:rFonts w:ascii="Arial Nova Light" w:eastAsia="HELVETICA NEUE LIGHT" w:hAnsi="Arial Nova Light" w:cs="HELVETICA NEUE LIGHT"/>
                                  <w:color w:val="auto"/>
                                  <w:sz w:val="16"/>
                                  <w:szCs w:val="16"/>
                                  <w:lang w:val="en-US"/>
                                </w:rPr>
                                <w:t>100% of rent assistance</w:t>
                              </w:r>
                            </w:p>
                            <w:p w14:paraId="55D62483" w14:textId="77777777" w:rsidR="00E7188B" w:rsidRPr="00FD64D2" w:rsidRDefault="00E7188B" w:rsidP="00E7188B">
                              <w:pPr>
                                <w:spacing w:before="0" w:after="0" w:line="240" w:lineRule="auto"/>
                                <w:rPr>
                                  <w:rFonts w:ascii="Arial Nova Light" w:eastAsia="HELVETICA NEUE LIGHT" w:hAnsi="Arial Nova Light" w:cs="HELVETICA NEUE LIGHT"/>
                                  <w:color w:val="auto"/>
                                  <w:sz w:val="16"/>
                                  <w:szCs w:val="16"/>
                                  <w:lang w:val="en-US"/>
                                </w:rPr>
                              </w:pPr>
                              <w:r>
                                <w:rPr>
                                  <w:rFonts w:ascii="Arial Nova Light" w:eastAsia="HELVETICA NEUE LIGHT" w:hAnsi="Arial Nova Light" w:cs="HELVETICA NEUE LIGHT"/>
                                  <w:color w:val="auto"/>
                                  <w:sz w:val="16"/>
                                  <w:szCs w:val="16"/>
                                  <w:lang w:val="en-US"/>
                                </w:rPr>
                                <w:t>$XXX</w:t>
                              </w:r>
                            </w:p>
                          </w:txbxContent>
                        </wps:txbx>
                        <wps:bodyPr spcFirstLastPara="1" wrap="square" lIns="72000" tIns="72000" rIns="72000" bIns="72000" anchor="t" anchorCtr="0">
                          <a:noAutofit/>
                        </wps:bodyPr>
                      </wps:wsp>
                      <wps:wsp>
                        <wps:cNvPr id="660" name="Google Shape;43;p1"/>
                        <wps:cNvSpPr txBox="1"/>
                        <wps:spPr>
                          <a:xfrm>
                            <a:off x="0" y="2600325"/>
                            <a:ext cx="1597210" cy="378660"/>
                          </a:xfrm>
                          <a:prstGeom prst="rect">
                            <a:avLst/>
                          </a:prstGeom>
                          <a:noFill/>
                          <a:ln>
                            <a:noFill/>
                          </a:ln>
                        </wps:spPr>
                        <wps:txbx>
                          <w:txbxContent>
                            <w:p w14:paraId="13439068" w14:textId="77777777" w:rsidR="00E7188B" w:rsidRPr="001D66A2" w:rsidRDefault="00E7188B" w:rsidP="00E7188B">
                              <w:pPr>
                                <w:spacing w:line="288"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Family Tax Benefit</w:t>
                              </w:r>
                            </w:p>
                          </w:txbxContent>
                        </wps:txbx>
                        <wps:bodyPr spcFirstLastPara="1" wrap="square" lIns="72000" tIns="72000" rIns="72000" bIns="72000" anchor="t" anchorCtr="0">
                          <a:noAutofit/>
                        </wps:bodyPr>
                      </wps:wsp>
                      <wps:wsp>
                        <wps:cNvPr id="661" name="Google Shape;44;p1"/>
                        <wps:cNvSpPr txBox="1"/>
                        <wps:spPr>
                          <a:xfrm>
                            <a:off x="1971675" y="3695700"/>
                            <a:ext cx="1514475" cy="190500"/>
                          </a:xfrm>
                          <a:prstGeom prst="rect">
                            <a:avLst/>
                          </a:prstGeom>
                          <a:noFill/>
                          <a:ln>
                            <a:noFill/>
                          </a:ln>
                        </wps:spPr>
                        <wps:txbx>
                          <w:txbxContent>
                            <w:p w14:paraId="22079EF4" w14:textId="77777777" w:rsidR="00E7188B" w:rsidRPr="00FD64D2" w:rsidRDefault="00E7188B" w:rsidP="00E7188B">
                              <w:pPr>
                                <w:spacing w:before="0" w:after="0" w:line="240" w:lineRule="auto"/>
                                <w:rPr>
                                  <w:rFonts w:ascii="Arial Nova Light" w:eastAsia="HELVETICA NEUE LIGHT" w:hAnsi="Arial Nova Light" w:cs="HELVETICA NEUE LIGHT"/>
                                  <w:color w:val="auto"/>
                                  <w:sz w:val="16"/>
                                  <w:szCs w:val="16"/>
                                  <w:lang w:val="en-US"/>
                                </w:rPr>
                              </w:pPr>
                              <w:r w:rsidRPr="00FD64D2">
                                <w:rPr>
                                  <w:rFonts w:ascii="Arial Nova Light" w:eastAsia="HELVETICA NEUE LIGHT" w:hAnsi="Arial Nova Light" w:cs="HELVETICA NEUE LIGHT"/>
                                  <w:color w:val="auto"/>
                                  <w:sz w:val="16"/>
                                  <w:szCs w:val="16"/>
                                  <w:lang w:val="en-US"/>
                                </w:rPr>
                                <w:t>15% of Family Tax Benefit</w:t>
                              </w:r>
                              <w:r>
                                <w:rPr>
                                  <w:rFonts w:ascii="Arial Nova Light" w:eastAsia="HELVETICA NEUE LIGHT" w:hAnsi="Arial Nova Light" w:cs="HELVETICA NEUE LIGHT"/>
                                  <w:color w:val="auto"/>
                                  <w:sz w:val="16"/>
                                  <w:szCs w:val="16"/>
                                  <w:lang w:val="en-US"/>
                                </w:rPr>
                                <w:t xml:space="preserve"> $XXX</w:t>
                              </w:r>
                            </w:p>
                          </w:txbxContent>
                        </wps:txbx>
                        <wps:bodyPr spcFirstLastPara="1" wrap="square" lIns="72000" tIns="36000" rIns="36000" bIns="36000" anchor="t" anchorCtr="0">
                          <a:noAutofit/>
                        </wps:bodyPr>
                      </wps:wsp>
                      <wps:wsp>
                        <wps:cNvPr id="662" name="Google Shape;45;p1"/>
                        <wps:cNvSpPr txBox="1"/>
                        <wps:spPr>
                          <a:xfrm>
                            <a:off x="2047875" y="2257425"/>
                            <a:ext cx="1614934" cy="299172"/>
                          </a:xfrm>
                          <a:prstGeom prst="rect">
                            <a:avLst/>
                          </a:prstGeom>
                          <a:noFill/>
                          <a:ln>
                            <a:noFill/>
                          </a:ln>
                        </wps:spPr>
                        <wps:txbx>
                          <w:txbxContent>
                            <w:p w14:paraId="1969C0D3" w14:textId="77777777" w:rsidR="00E7188B" w:rsidRPr="0061708E" w:rsidRDefault="00E7188B" w:rsidP="00E7188B">
                              <w:pPr>
                                <w:rPr>
                                  <w:rFonts w:ascii="Arial Nova Light" w:eastAsia="Arial" w:hAnsi="Arial Nova Light" w:cs="Arial"/>
                                  <w:b/>
                                  <w:bCs/>
                                  <w:color w:val="auto"/>
                                  <w:szCs w:val="20"/>
                                  <w:lang w:val="en-US"/>
                                </w:rPr>
                              </w:pPr>
                              <w:r w:rsidRPr="0061708E">
                                <w:rPr>
                                  <w:rFonts w:ascii="Arial Nova Light" w:eastAsia="Arial" w:hAnsi="Arial Nova Light" w:cs="Arial"/>
                                  <w:b/>
                                  <w:bCs/>
                                  <w:color w:val="auto"/>
                                  <w:szCs w:val="20"/>
                                  <w:lang w:val="en-US"/>
                                </w:rPr>
                                <w:t>Amount you pay in rent</w:t>
                              </w:r>
                            </w:p>
                          </w:txbxContent>
                        </wps:txbx>
                        <wps:bodyPr spcFirstLastPara="1" wrap="square" lIns="0" tIns="0" rIns="0" bIns="0" anchor="t" anchorCtr="0">
                          <a:noAutofit/>
                        </wps:bodyPr>
                      </wps:wsp>
                      <wps:wsp>
                        <wps:cNvPr id="663" name="Google Shape;50;p1"/>
                        <wps:cNvCnPr/>
                        <wps:spPr>
                          <a:xfrm>
                            <a:off x="1657350" y="3790950"/>
                            <a:ext cx="287523" cy="0"/>
                          </a:xfrm>
                          <a:prstGeom prst="straightConnector1">
                            <a:avLst/>
                          </a:prstGeom>
                          <a:noFill/>
                          <a:ln w="15875" cap="sq" cmpd="sng">
                            <a:solidFill>
                              <a:schemeClr val="accent6"/>
                            </a:solidFill>
                            <a:prstDash val="solid"/>
                            <a:miter lim="800000"/>
                            <a:headEnd type="none" w="sm" len="sm"/>
                            <a:tailEnd type="triangle" w="med" len="med"/>
                          </a:ln>
                        </wps:spPr>
                        <wps:bodyPr/>
                      </wps:wsp>
                      <wpg:grpSp>
                        <wpg:cNvPr id="664" name="Google Shape;46;p1"/>
                        <wpg:cNvGrpSpPr/>
                        <wpg:grpSpPr>
                          <a:xfrm>
                            <a:off x="1647825" y="2333625"/>
                            <a:ext cx="296038" cy="1077046"/>
                            <a:chOff x="2672130" y="3212526"/>
                            <a:chExt cx="479699" cy="1314479"/>
                          </a:xfrm>
                        </wpg:grpSpPr>
                        <wps:wsp>
                          <wps:cNvPr id="665" name="Google Shape;47;p1"/>
                          <wps:cNvCnPr/>
                          <wps:spPr>
                            <a:xfrm>
                              <a:off x="2868959" y="4527005"/>
                              <a:ext cx="282870" cy="0"/>
                            </a:xfrm>
                            <a:prstGeom prst="straightConnector1">
                              <a:avLst/>
                            </a:prstGeom>
                            <a:noFill/>
                            <a:ln w="15875" cap="sq" cmpd="sng">
                              <a:solidFill>
                                <a:schemeClr val="accent6"/>
                              </a:solidFill>
                              <a:prstDash val="solid"/>
                              <a:miter lim="800000"/>
                              <a:headEnd type="none" w="sm" len="sm"/>
                              <a:tailEnd type="triangle" w="med" len="med"/>
                            </a:ln>
                          </wps:spPr>
                          <wps:bodyPr/>
                        </wps:wsp>
                        <wps:wsp>
                          <wps:cNvPr id="666" name="Google Shape;48;p1"/>
                          <wps:cNvCnPr/>
                          <wps:spPr>
                            <a:xfrm>
                              <a:off x="2868959" y="3217808"/>
                              <a:ext cx="0" cy="1309197"/>
                            </a:xfrm>
                            <a:prstGeom prst="straightConnector1">
                              <a:avLst/>
                            </a:prstGeom>
                            <a:noFill/>
                            <a:ln w="16500" cap="flat" cmpd="sng">
                              <a:solidFill>
                                <a:schemeClr val="accent6"/>
                              </a:solidFill>
                              <a:prstDash val="solid"/>
                              <a:miter lim="800000"/>
                              <a:headEnd type="none" w="sm" len="sm"/>
                              <a:tailEnd type="none" w="sm" len="sm"/>
                            </a:ln>
                          </wps:spPr>
                          <wps:bodyPr/>
                        </wps:wsp>
                        <wps:wsp>
                          <wps:cNvPr id="667" name="Google Shape;49;p1"/>
                          <wps:cNvCnPr/>
                          <wps:spPr>
                            <a:xfrm rot="10800000">
                              <a:off x="2672130" y="3212526"/>
                              <a:ext cx="203705" cy="0"/>
                            </a:xfrm>
                            <a:prstGeom prst="straightConnector1">
                              <a:avLst/>
                            </a:prstGeom>
                            <a:noFill/>
                            <a:ln w="15875" cap="flat" cmpd="sng">
                              <a:solidFill>
                                <a:schemeClr val="accent6"/>
                              </a:solidFill>
                              <a:prstDash val="solid"/>
                              <a:miter lim="800000"/>
                              <a:headEnd type="none" w="sm" len="sm"/>
                              <a:tailEnd type="none" w="sm" len="sm"/>
                            </a:ln>
                          </wps:spPr>
                          <wps:bodyPr/>
                        </wps:wsp>
                      </wpg:grpSp>
                    </wpg:wgp>
                  </a:graphicData>
                </a:graphic>
              </wp:anchor>
            </w:drawing>
          </mc:Choice>
          <mc:Fallback>
            <w:pict>
              <v:group w14:anchorId="541C994C" id="Group 3" o:spid="_x0000_s1384" style="position:absolute;margin-left:0;margin-top:0;width:288.4pt;height:378.75pt;z-index:251717633;mso-position-horizontal-relative:margin" coordsize="36628,4810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O+TLoggAAPw+AAAOAAAAZHJzL2Uyb0RvYy54bWzsW9ly2zgWfZ+q+QcW3zsiQRAk1XG6Ms5S&#10;U5XpTlUy1c8wRS013JqkI6e/fs4FQEqkqFiL7UpivdhcIGI79+Deg4uXv91lqfUlqepVkV/Z7gvH&#10;tpI8LmarfHFl//fzu19C26obmc9kWuTJlf01qe3fXv3zHy/X5TRhxbJIZ0ll4SN5PV2XV/ayacrp&#10;ZFLHyyST9YuiTHK8nBdVJhvcVovJrJJrfD1LJ8xxxGRdVLOyKuKkrvH0jX5pv1Lfn8+TuPljPq+T&#10;xkqvbLStUX8r9feG/k5evZTTRSXL5So2zZAntCKTqxyVdp96Ixtp3VarnU9lq7gq6mLevIiLbFLM&#10;56s4UX1Ab1xn0Jv3VXFbqr4sputF2Q0ThnYwTid/Nv79y/uq/FR+rDAS63KBsVB31Je7eZXRf7TS&#10;ulND9rUbsuSusWI89IRgoRPZVox3PHQdj0V6UOMlRn7nd/Hy7T2/nLQVT3rN6W50M9Huj5W1ml3Z&#10;gnu2lcsM4FLjZdED05kjegcwOcwHRNAP5nPPDXzdj7anrkABBwWop0Hg+swU6Dr6i+syrr9ggLXp&#10;rRtyxpg7/PXezsIa6s2E1+dN+KelLBOFo3q6GThfwDbNwBXFIk0sVe5X7vxaunoEVfEOHPW0Bk5G&#10;kLHb8W7QtrvN/YAGEHPTdVtOy6pu3idFZtHFlV3BYpUhyS8f6kYXbYtQzXWRrmbvVmmqboglkuu0&#10;sr5I2LeM4yRvPPXz9Db7TzHTzzFxulo5xWNCpSrO28dojeIb+pJqW6+SNLfWYDY/BCCsWIKj5qls&#10;cJmVQF+dL1R9vZ90X9tulzAd75Wkrr2R9VIXVK806rJVA15MV9mVHVI7DaCWiZy9zWdW87UE3nNQ&#10;qk2tqzPbShMQMC4wZnLayFV6fzl0PM3R43XZTi1d3RSzr7CtuozfrdC8D7JuPsoKrAj0rsGUqOWv&#10;W1mh5vTfOZAZuRymYDXqBnNMNlJtv7nZfiPzeFmAgOOmsi19c90oQqZ258Xr26aYr9TMbxpj2giT&#10;IOt/CtsI0Ikx2+C7tmE1d/8qQIWdzeyxkshnXNGLD/Iw89nZSeAx4QtNDx7Ix23h0pJwawQH2kle&#10;kJEoLNAU08iaB+OT3tzd3Ck6dcEK+Nlm7A8HAlk3hk0DwSOra4FgbjQQzE0LBJjSdwwDYF7D4DNN&#10;FebZwuy1AwQuJXI8FACCB8o4aIUJBGvXjxYDPg9DHmgI8Mj3tM2fTpXdjJOVE0sID7A7DgtqLd/C&#10;QlVoD2qXHDDXcAObP/BnnhaorTBXtgV7/3vsOZXHwoa348SyH0/mTQ9P+W12XWAVwIyhdeqS8Nek&#10;7eW8KrI/4S2+plrxqgXgLhNZ8Dfj5PVrVQx+WimbD/mnMqaP0/iRLX6++1NWpbHGBnP4e9Eus3I6&#10;WLx02QP5beP2PBHXCVrYRrjOC3e5zjDDHoZzo8gJaC0Awj0RCLFDc34UeQ5YkHwoxqIQNItPno5x&#10;tWLucQdm/2Pm471Sl/X8Ga7ngmNtHcE4C/oYv85NINQ6RG0w0kVBrvAD4lHCOPd8Fg1pnMFRZAhJ&#10;COL3oLtuKrlaLJvrIs/h9xaVppcBe5B33GPtls+3fdL6L9T443ikTbWSOUIO5b1mycy4r3Sl+WCv&#10;X0qvjQv4VPzIx+MkFvWxQ67At/lRoyZwubcTXIIYhWMWfzcMheuppfdxmFEHSkytZQ8ZKPVQOu5n&#10;XoILUiygl4yQkXd04K0BxYQThWNL7QZRoKkwVI79YyJKCSKoYLDeXmAx0PVaR5F4bKPHkLc0Cgt2&#10;Gs/s9cA6WDD4YjrcexxUXDyw0wLpn1FREX4XSr/fVhs97zR0M9Jav7mM8gBqdPB48cVjraIXufHZ&#10;yY3CR0w85hGIXeM4VG3SvsFQZ/QjBzqTjk4CzrnXxsgn6oy9pX6P7k3r/7abSTKhade2Hq907jZi&#10;b5V9JQ70KtFyZu/RE9Q77s1uVFMtZGwpZbsKGfhvTD7vqVzmRsvnPZXL3LSi1fesmgqfjaN5RDw/&#10;JGDywgg7R8PtOD/yfTIbirMjF47MPcH2OTtLN4vWTHq4u0hJz1FK8jf7zT1Hxj+Xq/cIA7B8s7/u&#10;Mt9ngp/n0vS2BQ4IzbY4rtv4ODaKN+Sld4bMzY/OcXtE84GgeMz+kF6x97GdCF2jD3khjyCia6Hs&#10;xHX7DBQoKrysdCr3hLZsx/y2o6XB3tYJDH5HVna3FUKENsI9EwG9lWzUg3p4gfAS2jzD0AasNWIi&#10;x2cZ9UwEYQxla4ED5bTdQO+ZCAo4wSNq6BeX8KJtdSmI/vgOEXdPdwl7aHcjh9LPBmgPg9BpU4Yi&#10;R7Azta4zXAKTcHl87tjP6BiOb+7wERX/UCmnh4XxYPj7wYJySy7uoXIPoUmMrn0jmvehWNBBArb8&#10;kGm9wwhRwFwUIEnEC0JxriRyBiOopl1QoFEwvvPBR+SwQ1HgRogAKG+LZlpAHmsF1Y0v5HJOBQgL&#10;WD78B80mPE42UKmsZ2Php0goxWmJcUY4QzxiDg9UcjpmGkmlAWVj9z0FxIqRZ6RSFkVu0KqZTy8e&#10;KB/lFCyA1rR8hAstHeFCJ4Di4oeQxcW4cOgP0j6Oy0HzgsiJhpHQJQftgFMRD5aDZg5NUTy02M7n&#10;gFI7uvpvNvVU8UPPX7nIHw9h2+qEkud5YmjnDClkntnbcx3kmiPpURFBd0KJCTgIHuyFlg3soENN&#10;bku8NceyeBCJqNWbPVpE+kH0Jj2ZjgKRJT/6QSXkEY8P5EBrvd9wWCjgPqN36D/3GVbNAVWyEKaD&#10;8bkkb37jONGDGc6TYGdcoeWD5PbjsAPbQeyt8uk28pOBDewrgntGdrU/q+rczF/kilF1z+Y0Gg2m&#10;4ZonI509uuVA2t8DHEudlHEdc3iPHGZzjHYvB7euO0PWEnjpiTnoWRxq7MFos5IpcKkj1spmzXFw&#10;OsO9fa9KbQ6tv/o/AAAA//8DAFBLAwQUAAYACAAAACEAWGq7HtwAAAAFAQAADwAAAGRycy9kb3du&#10;cmV2LnhtbEyPQUvDQBCF74L/YRnBm91ESSMxm1KKeiqCrSDepsk0Cc3Ohuw2Sf+9oxe9PBje8N73&#10;8tVsOzXS4FvHBuJFBIq4dFXLtYGP/cvdIygfkCvsHJOBC3lYFddXOWaVm/idxl2olYSwz9BAE0Kf&#10;ae3Lhiz6heuJxTu6wWKQc6h1NeAk4bbT91G01BZbloYGe9o0VJ52Z2vgdcJp/RA/j9vTcXP52idv&#10;n9uYjLm9mddPoALN4e8ZfvAFHQphOrgzV151BmRI+FXxknQpMw4G0iRNQBe5/k9ffAMAAP//AwBQ&#10;SwECLQAUAAYACAAAACEAtoM4kv4AAADhAQAAEwAAAAAAAAAAAAAAAAAAAAAAW0NvbnRlbnRfVHlw&#10;ZXNdLnhtbFBLAQItABQABgAIAAAAIQA4/SH/1gAAAJQBAAALAAAAAAAAAAAAAAAAAC8BAABfcmVs&#10;cy8ucmVsc1BLAQItABQABgAIAAAAIQArO+TLoggAAPw+AAAOAAAAAAAAAAAAAAAAAC4CAABkcnMv&#10;ZTJvRG9jLnhtbFBLAQItABQABgAIAAAAIQBYarse3AAAAAUBAAAPAAAAAAAAAAAAAAAAAPwKAABk&#10;cnMvZG93bnJldi54bWxQSwUGAAAAAAQABADzAAAABQwAAAAA&#10;">
                <v:group id="Group 643" o:spid="_x0000_s1385" style="position:absolute;left:20002;top:25431;width:16002;height:7716" coordorigin="-112" coordsize="18422,77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1nCOxgAAANwAAAAPAAAAZHJzL2Rvd25yZXYueG1sRI9Ba8JA&#10;FITvBf/D8gremk20DZJmFZEqHkKhKpTeHtlnEsy+DdltEv99t1DocZiZb5h8M5lWDNS7xrKCJIpB&#10;EJdWN1wpuJz3TysQziNrbC2Tgjs52KxnDzlm2o78QcPJVyJA2GWooPa+y6R0ZU0GXWQ74uBdbW/Q&#10;B9lXUvc4Brhp5SKOU2mw4bBQY0e7msrb6dsoOIw4bpfJ21Dcrrv71/nl/bNISKn547R9BeFp8v/h&#10;v/ZRK0ifl/B7JhwBuf4BAAD//wMAUEsBAi0AFAAGAAgAAAAhANvh9svuAAAAhQEAABMAAAAAAAAA&#10;AAAAAAAAAAAAAFtDb250ZW50X1R5cGVzXS54bWxQSwECLQAUAAYACAAAACEAWvQsW78AAAAVAQAA&#10;CwAAAAAAAAAAAAAAAAAfAQAAX3JlbHMvLnJlbHNQSwECLQAUAAYACAAAACEA7dZwjsYAAADcAAAA&#10;DwAAAAAAAAAAAAAAAAAHAgAAZHJzL2Rvd25yZXYueG1sUEsFBgAAAAADAAMAtwAAAPoCAAAAAA==&#10;">
                  <v:rect id="Google Shape;40;p1" o:spid="_x0000_s1386" style="position:absolute;left:-112;width:18421;height:457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WIcSwAAAANwAAAAPAAAAZHJzL2Rvd25yZXYueG1sRE/NisIw&#10;EL4L+w5hBG+aKq5INYrsonhYEH8eYGzGtrvNpNtErW/vHASPH9//fNm6St2oCaVnA8NBAoo487bk&#10;3MDpuO5PQYWIbLHyTAYeFGC5+OjMMbX+znu6HWKuJIRDigaKGOtU65AV5DAMfE0s3MU3DqPAJte2&#10;wbuEu0qPkmSiHZYsDQXW9FVQ9ne4OinBzW4/vhwdu/P0Z/Rr/7+HVzSm121XM1CR2vgWv9xba+Bz&#10;ImvljBwBvXgCAAD//wMAUEsBAi0AFAAGAAgAAAAhANvh9svuAAAAhQEAABMAAAAAAAAAAAAAAAAA&#10;AAAAAFtDb250ZW50X1R5cGVzXS54bWxQSwECLQAUAAYACAAAACEAWvQsW78AAAAVAQAACwAAAAAA&#10;AAAAAAAAAAAfAQAAX3JlbHMvLnJlbHNQSwECLQAUAAYACAAAACEAUViHEsAAAADcAAAADwAAAAAA&#10;AAAAAAAAAAAHAgAAZHJzL2Rvd25yZXYueG1sUEsFBgAAAAADAAMAtwAAAPQCAAAAAA==&#10;" fillcolor="#1518fd [1942]" strokecolor="#ff9d00 [3209]" strokeweight="1.25pt">
                    <v:stroke startarrowwidth="narrow" startarrowlength="short" endarrowwidth="narrow" endarrowlength="short"/>
                    <v:textbox inset="2.53958mm,1.2694mm,2.53958mm,1.2694mm"/>
                  </v:rect>
                  <v:shape id="Google Shape;44;p1" o:spid="_x0000_s1387" type="#_x0000_t202" style="position:absolute;left:95;top:571;width:17326;height:331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0LBlwgAAANwAAAAPAAAAZHJzL2Rvd25yZXYueG1sRE/LisIw&#10;FN0P+A/hCu401cEH1SjijOBjpTMDs7w016bY3HSaaOvfm4Uwy8N5L1atLcWdal84VjAcJCCIM6cL&#10;zhV8f237MxA+IGssHZOCB3lYLTtvC0y1a/hE93PIRQxhn6ICE0KVSukzQxb9wFXEkbu42mKIsM6l&#10;rrGJ4baUoySZSIsFxwaDFW0MZdfzzSr4eV+Xzcf4c/a3N4n5LY4Hh+1EqV63Xc9BBGrDv/jl3mkF&#10;42mcH8/EIyCXTwAAAP//AwBQSwECLQAUAAYACAAAACEA2+H2y+4AAACFAQAAEwAAAAAAAAAAAAAA&#10;AAAAAAAAW0NvbnRlbnRfVHlwZXNdLnhtbFBLAQItABQABgAIAAAAIQBa9CxbvwAAABUBAAALAAAA&#10;AAAAAAAAAAAAAB8BAABfcmVscy8ucmVsc1BLAQItABQABgAIAAAAIQCf0LBlwgAAANwAAAAPAAAA&#10;AAAAAAAAAAAAAAcCAABkcnMvZG93bnJldi54bWxQSwUGAAAAAAMAAwC3AAAA9gIAAAAA&#10;" filled="f" stroked="f">
                    <v:textbox inset="2mm,1mm,1mm,1mm">
                      <w:txbxContent>
                        <w:p w14:paraId="35EEA75A" w14:textId="77777777" w:rsidR="00E7188B" w:rsidRPr="00FD64D2" w:rsidRDefault="00E7188B" w:rsidP="00E7188B">
                          <w:pPr>
                            <w:spacing w:before="0" w:after="0" w:line="240" w:lineRule="auto"/>
                            <w:rPr>
                              <w:rFonts w:ascii="Arial Nova Light" w:eastAsia="HELVETICA NEUE LIGHT" w:hAnsi="Arial Nova Light" w:cs="HELVETICA NEUE LIGHT"/>
                              <w:color w:val="auto"/>
                              <w:sz w:val="16"/>
                              <w:szCs w:val="16"/>
                              <w:lang w:val="en-US"/>
                            </w:rPr>
                          </w:pPr>
                          <w:r>
                            <w:rPr>
                              <w:rFonts w:ascii="Arial Nova Light" w:eastAsia="HELVETICA NEUE LIGHT" w:hAnsi="Arial Nova Light" w:cs="HELVETICA NEUE LIGHT"/>
                              <w:color w:val="auto"/>
                              <w:sz w:val="16"/>
                              <w:szCs w:val="16"/>
                              <w:lang w:val="en-US"/>
                            </w:rPr>
                            <w:t>Additional Property Costs</w:t>
                          </w:r>
                        </w:p>
                      </w:txbxContent>
                    </v:textbox>
                  </v:shape>
                  <v:shape id="Text Box 571" o:spid="_x0000_s1388" type="#_x0000_t202" style="position:absolute;left:6477;top:2762;width:5488;height:495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H+hixQAAANwAAAAPAAAAZHJzL2Rvd25yZXYueG1sRI9Ba8JA&#10;FITvQv/D8gpeim4UbGt0FQ1KvUmteH5kn0k0+zZkVxP7611B8DjMzDfMdN6aUlypdoVlBYN+BII4&#10;tbrgTMH+b937BuE8ssbSMim4kYP57K0zxVjbhn/puvOZCBB2MSrIva9iKV2ak0HXtxVx8I62NuiD&#10;rDOpa2wC3JRyGEWf0mDBYSHHipKc0vPuYhSU24vfLA+r0zjB/2Wz/TiMk5+hUt33djEB4an1r/Cz&#10;vdEKRl8DeJwJR0DO7gAAAP//AwBQSwECLQAUAAYACAAAACEA2+H2y+4AAACFAQAAEwAAAAAAAAAA&#10;AAAAAAAAAAAAW0NvbnRlbnRfVHlwZXNdLnhtbFBLAQItABQABgAIAAAAIQBa9CxbvwAAABUBAAAL&#10;AAAAAAAAAAAAAAAAAB8BAABfcmVscy8ucmVsc1BLAQItABQABgAIAAAAIQCuH+hixQAAANwAAAAP&#10;AAAAAAAAAAAAAAAAAAcCAABkcnMvZG93bnJldi54bWxQSwUGAAAAAAMAAwC3AAAA+QIAAAAA&#10;" filled="f" stroked="f" strokeweight=".5pt">
                    <v:textbox inset="2mm,1mm,2mm,1mm">
                      <w:txbxContent>
                        <w:p w14:paraId="1F96FD0A" w14:textId="77777777" w:rsidR="00E7188B" w:rsidRPr="00C677ED" w:rsidRDefault="00E7188B" w:rsidP="00E7188B">
                          <w:pPr>
                            <w:spacing w:before="0" w:after="0" w:line="240" w:lineRule="auto"/>
                            <w:jc w:val="center"/>
                            <w:rPr>
                              <w:rFonts w:ascii="Arial Nova Light" w:hAnsi="Arial Nova Light"/>
                              <w:b/>
                              <w:bCs/>
                              <w:color w:val="auto"/>
                              <w:sz w:val="30"/>
                              <w:szCs w:val="30"/>
                              <w:vertAlign w:val="subscript"/>
                            </w:rPr>
                          </w:pPr>
                          <w:r w:rsidRPr="00C677ED">
                            <w:rPr>
                              <w:rFonts w:ascii="Arial Nova Light" w:hAnsi="Arial Nova Light"/>
                              <w:b/>
                              <w:bCs/>
                              <w:color w:val="auto"/>
                              <w:sz w:val="30"/>
                              <w:szCs w:val="30"/>
                              <w:vertAlign w:val="subscript"/>
                            </w:rPr>
                            <w:t>PLUS</w:t>
                          </w:r>
                        </w:p>
                      </w:txbxContent>
                    </v:textbox>
                  </v:shape>
                </v:group>
                <v:rect id="Google Shape;38;p1" o:spid="_x0000_s1389" style="position:absolute;left:19907;top:36766;width:15993;height:2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u33ZxAAAANwAAAAPAAAAZHJzL2Rvd25yZXYueG1sRI/BasMw&#10;EETvgf6D2EJuiVyncYsbJYSCocfGafF1sbaWqbUykpo4f18FAjkOM/OG2ewmO4gT+dA7VvC0zEAQ&#10;t0733Cn4OlaLVxAhImscHJOCCwXYbR9mGyy1O/OBTnXsRIJwKFGBiXEspQytIYth6Ubi5P04bzEm&#10;6TupPZ4T3A4yz7JCWuw5LRgc6d1Q+1v/WQX+2ezdZ0PVsVp9N4c8vzR10Ss1f5z2byAiTfEevrU/&#10;tILiZQ3XM+kIyO0/AAAA//8DAFBLAQItABQABgAIAAAAIQDb4fbL7gAAAIUBAAATAAAAAAAAAAAA&#10;AAAAAAAAAABbQ29udGVudF9UeXBlc10ueG1sUEsBAi0AFAAGAAgAAAAhAFr0LFu/AAAAFQEAAAsA&#10;AAAAAAAAAAAAAAAAHwEAAF9yZWxzLy5yZWxzUEsBAi0AFAAGAAgAAAAhAAu7fdnEAAAA3AAAAA8A&#10;AAAAAAAAAAAAAAAABwIAAGRycy9kb3ducmV2LnhtbFBLBQYAAAAAAwADALcAAAD4AgAAAAA=&#10;" fillcolor="#d8eeff [3202]" strokecolor="#ff9d00 [3209]" strokeweight="1.25pt">
                  <v:stroke startarrowwidth="narrow" startarrowlength="short" endarrowwidth="narrow" endarrowlength="short"/>
                  <v:textbox inset="2.53958mm,1.2694mm,2.53958mm,1.2694mm"/>
                </v:rect>
                <v:shape id="Google Shape;27;p1" o:spid="_x0000_s1390" type="#_x0000_t32" style="position:absolute;left:16573;top:43529;width:287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BGKhxQAAANwAAAAPAAAAZHJzL2Rvd25yZXYueG1sRI9BawIx&#10;FITvgv8hPKEXcbOKLLI1KyIUemgLtVWvr5vXzdLNy5Kkuv33piB4HGa+GWa9GWwnzuRD61jBPMtB&#10;ENdOt9wo+Px4mq1AhIissXNMCv4owKYaj9ZYanfhdzrvYyNSCYcSFZgY+1LKUBuyGDLXEyfv23mL&#10;MUnfSO3xksptJxd5XkiLLacFgz3tDNU/+1+roMi/msOqMIu36dF38jTXvn95VephMmwfQUQa4j18&#10;o5914pYF/J9JR0BWVwAAAP//AwBQSwECLQAUAAYACAAAACEA2+H2y+4AAACFAQAAEwAAAAAAAAAA&#10;AAAAAAAAAAAAW0NvbnRlbnRfVHlwZXNdLnhtbFBLAQItABQABgAIAAAAIQBa9CxbvwAAABUBAAAL&#10;AAAAAAAAAAAAAAAAAB8BAABfcmVscy8ucmVsc1BLAQItABQABgAIAAAAIQDeBGKhxQAAANwAAAAP&#10;AAAAAAAAAAAAAAAAAAcCAABkcnMvZG93bnJldi54bWxQSwUGAAAAAAMAAwC3AAAA+QIAAAAA&#10;" strokecolor="#ff9d00 [3209]" strokeweight="1.25pt">
                  <v:stroke startarrowwidth="narrow" startarrowlength="short" endarrow="block" joinstyle="miter" endcap="square"/>
                </v:shape>
                <v:rect id="Google Shape;29;p1" o:spid="_x0000_s1391" style="position:absolute;top:7143;width:15996;height:1886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Xe7iwwAAANwAAAAPAAAAZHJzL2Rvd25yZXYueG1sRE9Na8JA&#10;EL0X/A/LCL2I2ShFTOoqIojm0mos9DpkxyQ0Oxuzq4n/vnso9Ph436vNYBrxoM7VlhXMohgEcWF1&#10;zaWCr8t+ugThPLLGxjIpeJKDzXr0ssJU257P9Mh9KUIIuxQVVN63qZSuqMigi2xLHLir7Qz6ALtS&#10;6g77EG4aOY/jhTRYc2iosKVdRcVPfjcKrrfsmMT3ZJYdnkV++pxMmu/hQ6nX8bB9B+Fp8P/iP/dR&#10;K1i8hbXhTDgCcv0LAAD//wMAUEsBAi0AFAAGAAgAAAAhANvh9svuAAAAhQEAABMAAAAAAAAAAAAA&#10;AAAAAAAAAFtDb250ZW50X1R5cGVzXS54bWxQSwECLQAUAAYACAAAACEAWvQsW78AAAAVAQAACwAA&#10;AAAAAAAAAAAAAAAfAQAAX3JlbHMvLnJlbHNQSwECLQAUAAYACAAAACEAol3u4sMAAADcAAAADwAA&#10;AAAAAAAAAAAAAAAHAgAAZHJzL2Rvd25yZXYueG1sUEsFBgAAAAADAAMAtwAAAPcCAAAAAA==&#10;" fillcolor="#4f9afc [1941]" stroked="f">
                  <v:textbox inset="2.53958mm,1.2694mm,2.53958mm,1.2694mm"/>
                </v:rect>
                <v:rect id="Google Shape;30;p1" o:spid="_x0000_s1392" style="position:absolute;top:26098;width:15996;height:1292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7JbsxgAAANwAAAAPAAAAZHJzL2Rvd25yZXYueG1sRI9Ba8JA&#10;FITvBf/D8oTe6kYp0qTZSBEtHnpQqwVvj+xrEsy+jbsbTf99Vyj0OMzMN0y+GEwrruR8Y1nBdJKA&#10;IC6tbrhScPhcP72A8AFZY2uZFPyQh0Uxesgx0/bGO7ruQyUihH2GCuoQukxKX9Zk0E9sRxy9b+sM&#10;hihdJbXDW4SbVs6SZC4NNhwXauxoWVN53vdGgf7oq9XZbS6X7emY9mv9tXs/GaUex8PbK4hAQ/gP&#10;/7U3WsH8OYX7mXgEZPELAAD//wMAUEsBAi0AFAAGAAgAAAAhANvh9svuAAAAhQEAABMAAAAAAAAA&#10;AAAAAAAAAAAAAFtDb250ZW50X1R5cGVzXS54bWxQSwECLQAUAAYACAAAACEAWvQsW78AAAAVAQAA&#10;CwAAAAAAAAAAAAAAAAAfAQAAX3JlbHMvLnJlbHNQSwECLQAUAAYACAAAACEAXeyW7MYAAADcAAAA&#10;DwAAAAAAAAAAAAAAAAAHAgAAZHJzL2Rvd25yZXYueG1sUEsFBgAAAAADAAMAtwAAAPoCAAAAAA==&#10;" fillcolor="#035dd3 [3208]" stroked="f">
                  <v:textbox inset="2.53958mm,1.2694mm,2.53958mm,1.2694mm"/>
                </v:rect>
                <v:rect id="Google Shape;32;p1" o:spid="_x0000_s1393" style="position:absolute;top:36766;width:15996;height:2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eYIhwAAAANwAAAAPAAAAZHJzL2Rvd25yZXYueG1sRE/Pa8Iw&#10;FL4P9j+EJ+w2U7tZpBpFBgWPs270+mieTbF5KUnU+t8vh4HHj+/3ZjfZQdzIh96xgsU8A0HcOt1z&#10;p+DnVL2vQISIrHFwTAoeFGC3fX3ZYKndnY90q2MnUgiHEhWYGMdSytAashjmbiRO3Nl5izFB30nt&#10;8Z7C7SDzLCukxZ5Tg8GRvgy1l/pqFfhPs3ffDVWn6uO3Oeb5o6mLXqm32bRfg4g0xaf4333QCopl&#10;mp/OpCMgt38AAAD//wMAUEsBAi0AFAAGAAgAAAAhANvh9svuAAAAhQEAABMAAAAAAAAAAAAAAAAA&#10;AAAAAFtDb250ZW50X1R5cGVzXS54bWxQSwECLQAUAAYACAAAACEAWvQsW78AAAAVAQAACwAAAAAA&#10;AAAAAAAAAAAfAQAAX3JlbHMvLnJlbHNQSwECLQAUAAYACAAAACEAUHmCIcAAAADcAAAADwAAAAAA&#10;AAAAAAAAAAAHAgAAZHJzL2Rvd25yZXYueG1sUEsFBgAAAAADAAMAtwAAAPQCAAAAAA==&#10;" fillcolor="#d8eeff [3202]" strokecolor="#ff9d00 [3209]" strokeweight="1.25pt">
                  <v:stroke startarrowwidth="narrow" startarrowlength="short" endarrowwidth="narrow" endarrowlength="short"/>
                  <v:textbox inset="2.53958mm,1.2694mm,2.53958mm,1.2694mm"/>
                </v:rect>
                <v:rect id="Google Shape;33;p1" o:spid="_x0000_s1394" style="position:absolute;top:21240;width:15996;height:471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HfEmxAAAANwAAAAPAAAAZHJzL2Rvd25yZXYueG1sRI/RisIw&#10;FETfF/yHcAXf1lRBK12jqCCKC1K7fsDd5m5bbG5KE7X+/UYQfBxm5gwzX3amFjdqXWVZwWgYgSDO&#10;ra64UHD+2X7OQDiPrLG2TAoe5GC56H3MMdH2zie6Zb4QAcIuQQWl900ipctLMuiGtiEO3p9tDfog&#10;20LqFu8Bbmo5jqKpNFhxWCixoU1J+SW7GgXbNK6Pp+ps1tl1Fx/S9Pf7cYyVGvS71RcIT51/h1/t&#10;vVYwnYzgeSYcAbn4BwAA//8DAFBLAQItABQABgAIAAAAIQDb4fbL7gAAAIUBAAATAAAAAAAAAAAA&#10;AAAAAAAAAABbQ29udGVudF9UeXBlc10ueG1sUEsBAi0AFAAGAAgAAAAhAFr0LFu/AAAAFQEAAAsA&#10;AAAAAAAAAAAAAAAAHwEAAF9yZWxzLy5yZWxzUEsBAi0AFAAGAAgAAAAhACkd8SbEAAAA3AAAAA8A&#10;AAAAAAAAAAAAAAAABwIAAGRycy9kb3ducmV2LnhtbFBLBQYAAAAAAwADALcAAAD4AgAAAAA=&#10;" fillcolor="#4f9afc [1941]" strokecolor="#ff9d00 [3209]" strokeweight="1.25pt">
                  <v:stroke startarrowwidth="narrow" startarrowlength="short" endarrowwidth="narrow" endarrowlength="short"/>
                  <v:textbox inset="2.53958mm,1.2694mm,2.53958mm,1.2694mm"/>
                </v:rect>
                <v:shape id="Google Shape;36;p1" o:spid="_x0000_s1395" type="#_x0000_t202" style="position:absolute;width:15905;height:744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GWTxAAAANwAAAAPAAAAZHJzL2Rvd25yZXYueG1sRI9Ba4NA&#10;FITvhf6H5QV6a9aEGsRmE6RS6KGXWMn51X1Ro/tW3I3af58tFHocZuYbZn9cTC8mGl1rWcFmHYEg&#10;rqxuuVZQfr0/JyCcR9bYWyYFP+TgeHh82GOq7cwnmgpfiwBhl6KCxvshldJVDRl0azsQB+9iR4M+&#10;yLGWesQ5wE0vt1G0kwZbDgsNDvTWUNUVN6Og65K4PE/fXFzzIqI4zz7dkCn1tFqyVxCeFv8f/mt/&#10;aAW7+AV+z4QjIA93AAAA//8DAFBLAQItABQABgAIAAAAIQDb4fbL7gAAAIUBAAATAAAAAAAAAAAA&#10;AAAAAAAAAABbQ29udGVudF9UeXBlc10ueG1sUEsBAi0AFAAGAAgAAAAhAFr0LFu/AAAAFQEAAAsA&#10;AAAAAAAAAAAAAAAAHwEAAF9yZWxzLy5yZWxzUEsBAi0AFAAGAAgAAAAhAAL8ZZPEAAAA3AAAAA8A&#10;AAAAAAAAAAAAAAAABwIAAGRycy9kb3ducmV2LnhtbFBLBQYAAAAAAwADALcAAAD4AgAAAAA=&#10;" fillcolor="#ffebcc [665]" strokecolor="#ffebcc [665]">
                  <v:textbox inset="2mm,2mm,2mm,2mm">
                    <w:txbxContent>
                      <w:p w14:paraId="7E763E33" w14:textId="31017BF2" w:rsidR="00E7188B" w:rsidRPr="001D66A2" w:rsidRDefault="00E7188B" w:rsidP="00E7188B">
                        <w:pPr>
                          <w:spacing w:before="0" w:after="0" w:line="240"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 xml:space="preserve">Benefits we </w:t>
                        </w:r>
                        <w:r w:rsidR="00E968F2" w:rsidRPr="001D66A2">
                          <w:rPr>
                            <w:rFonts w:ascii="Arial Nova Light" w:eastAsia="HELVETICA NEUE LIGHT" w:hAnsi="Arial Nova Light" w:cs="HELVETICA NEUE LIGHT"/>
                            <w:color w:val="auto"/>
                            <w:sz w:val="16"/>
                            <w:szCs w:val="16"/>
                            <w:lang w:val="en-US"/>
                          </w:rPr>
                          <w:t>do not</w:t>
                        </w:r>
                        <w:r w:rsidRPr="001D66A2">
                          <w:rPr>
                            <w:rFonts w:ascii="Arial Nova Light" w:eastAsia="HELVETICA NEUE LIGHT" w:hAnsi="Arial Nova Light" w:cs="HELVETICA NEUE LIGHT"/>
                            <w:color w:val="auto"/>
                            <w:sz w:val="16"/>
                            <w:szCs w:val="16"/>
                            <w:lang w:val="en-US"/>
                          </w:rPr>
                          <w:t xml:space="preserve"> count as income </w:t>
                        </w:r>
                      </w:p>
                      <w:p w14:paraId="193D1501" w14:textId="77777777" w:rsidR="00E7188B" w:rsidRPr="001D66A2" w:rsidRDefault="00E7188B" w:rsidP="00E7188B">
                        <w:pPr>
                          <w:spacing w:before="0" w:after="0" w:line="240"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 xml:space="preserve">(non-assessable incomes like Education Allowance or </w:t>
                        </w:r>
                        <w:r>
                          <w:rPr>
                            <w:rFonts w:ascii="Arial Nova Light" w:eastAsia="HELVETICA NEUE LIGHT" w:hAnsi="Arial Nova Light" w:cs="HELVETICA NEUE LIGHT"/>
                            <w:sz w:val="16"/>
                            <w:szCs w:val="16"/>
                          </w:rPr>
                          <w:t>Large Family Supplement</w:t>
                        </w:r>
                        <w:r w:rsidRPr="001D66A2">
                          <w:rPr>
                            <w:rFonts w:ascii="Arial Nova Light" w:eastAsia="HELVETICA NEUE LIGHT" w:hAnsi="Arial Nova Light" w:cs="HELVETICA NEUE LIGHT"/>
                            <w:color w:val="auto"/>
                            <w:sz w:val="16"/>
                            <w:szCs w:val="16"/>
                            <w:lang w:val="en-US"/>
                          </w:rPr>
                          <w:t>)</w:t>
                        </w:r>
                      </w:p>
                    </w:txbxContent>
                  </v:textbox>
                </v:shape>
                <v:rect id="Google Shape;34;p1" o:spid="_x0000_s1396" style="position:absolute;top:38957;width:15955;height:91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W0adxgAAANwAAAAPAAAAZHJzL2Rvd25yZXYueG1sRI9Ba8JA&#10;FITvBf/D8gRvzcaUiqSuIqLFS0u0pdDbM/tMUrNvY3Zr4r/vCgWPw8x8w8wWvanFhVpXWVYwjmIQ&#10;xLnVFRcKPj82j1MQziNrrC2Tgis5WMwHDzNMte14R5e9L0SAsEtRQel9k0rp8pIMusg2xME72tag&#10;D7ItpG6xC3BTyySOJ9JgxWGhxIZWJeWn/a9RsM6y7/Nr8tMcLX8dzoen7K17L5QaDfvlCwhPvb+H&#10;/9tbrWDynMDtTDgCcv4HAAD//wMAUEsBAi0AFAAGAAgAAAAhANvh9svuAAAAhQEAABMAAAAAAAAA&#10;AAAAAAAAAAAAAFtDb250ZW50X1R5cGVzXS54bWxQSwECLQAUAAYACAAAACEAWvQsW78AAAAVAQAA&#10;CwAAAAAAAAAAAAAAAAAfAQAAX3JlbHMvLnJlbHNQSwECLQAUAAYACAAAACEACVtGncYAAADcAAAA&#10;DwAAAAAAAAAAAAAAAAAHAgAAZHJzL2Rvd25yZXYueG1sUEsFBgAAAAADAAMAtwAAAPoCAAAAAA==&#10;" fillcolor="#f9f9f1 [3214]" strokecolor="#ff9d00 [3209]" strokeweight="1.25pt">
                  <v:stroke startarrowwidth="narrow" startarrowlength="short" endarrowwidth="narrow" endarrowlength="short"/>
                  <v:textbox inset="2.53958mm,1.2694mm,2.53958mm,1.2694mm"/>
                </v:rect>
                <v:shape id="Google Shape;35;p1" o:spid="_x0000_s1397" type="#_x0000_t202" style="position:absolute;top:7143;width:15972;height:1255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Z5AzxQAAANwAAAAPAAAAZHJzL2Rvd25yZXYueG1sRI9Ba8JA&#10;FITvBf/D8oTedKNBW1JXEcGqaClR6fmRfSbB7NuQXTX667sFocdhZr5hJrPWVOJKjSstKxj0IxDE&#10;mdUl5wqOh2XvHYTzyBory6TgTg5m087LBBNtb5zSde9zESDsElRQeF8nUrqsIIOub2vi4J1sY9AH&#10;2eRSN3gLcFPJYRSNpcGSw0KBNS0Kys77i1FAm7ft1ype7vzPY4v5g9Lv+DNV6rXbzj9AeGr9f/jZ&#10;XmsF41EMf2fCEZDTXwAAAP//AwBQSwECLQAUAAYACAAAACEA2+H2y+4AAACFAQAAEwAAAAAAAAAA&#10;AAAAAAAAAAAAW0NvbnRlbnRfVHlwZXNdLnhtbFBLAQItABQABgAIAAAAIQBa9CxbvwAAABUBAAAL&#10;AAAAAAAAAAAAAAAAAB8BAABfcmVscy8ucmVsc1BLAQItABQABgAIAAAAIQAUZ5AzxQAAANwAAAAP&#10;AAAAAAAAAAAAAAAAAAcCAABkcnMvZG93bnJldi54bWxQSwUGAAAAAAMAAwC3AAAA+QIAAAAA&#10;" filled="f" stroked="f">
                  <v:textbox inset="2mm,2mm,2mm,2mm">
                    <w:txbxContent>
                      <w:p w14:paraId="575B7F2F" w14:textId="77777777" w:rsidR="00E7188B" w:rsidRPr="001D66A2" w:rsidRDefault="00E7188B" w:rsidP="00E7188B">
                        <w:pPr>
                          <w:spacing w:line="288"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Any income received by household members 18 years and over, like:</w:t>
                        </w:r>
                        <w:r w:rsidRPr="001D66A2">
                          <w:rPr>
                            <w:rFonts w:ascii="Arial Nova Light" w:eastAsia="HELVETICA NEUE LIGHT" w:hAnsi="Arial Nova Light" w:cs="HELVETICA NEUE LIGHT"/>
                            <w:color w:val="auto"/>
                            <w:sz w:val="16"/>
                            <w:szCs w:val="16"/>
                            <w:lang w:val="en-US"/>
                          </w:rPr>
                          <w:br/>
                          <w:t>- Wages</w:t>
                        </w:r>
                        <w:r w:rsidRPr="001D66A2">
                          <w:rPr>
                            <w:rFonts w:ascii="Arial Nova Light" w:eastAsia="HELVETICA NEUE LIGHT" w:hAnsi="Arial Nova Light" w:cs="HELVETICA NEUE LIGHT"/>
                            <w:color w:val="auto"/>
                            <w:sz w:val="16"/>
                            <w:szCs w:val="16"/>
                            <w:lang w:val="en-US"/>
                          </w:rPr>
                          <w:br/>
                          <w:t>- Primary Centrelink payments</w:t>
                        </w:r>
                        <w:r w:rsidRPr="001D66A2">
                          <w:rPr>
                            <w:rFonts w:ascii="Arial Nova Light" w:eastAsia="HELVETICA NEUE LIGHT" w:hAnsi="Arial Nova Light" w:cs="HELVETICA NEUE LIGHT"/>
                            <w:color w:val="auto"/>
                            <w:sz w:val="16"/>
                            <w:szCs w:val="16"/>
                            <w:lang w:val="en-US"/>
                          </w:rPr>
                          <w:br/>
                          <w:t xml:space="preserve">- Investment earnings </w:t>
                        </w:r>
                      </w:p>
                    </w:txbxContent>
                  </v:textbox>
                </v:shape>
                <v:shape id="Google Shape;37;p1" o:spid="_x0000_s1398" type="#_x0000_t202" style="position:absolute;top:38957;width:15968;height:384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wq3cxgAAANwAAAAPAAAAZHJzL2Rvd25yZXYueG1sRI/dasJA&#10;FITvC77DcgTv6saKP0Q3oRRsK7ZIVLw+ZI9JMHs2ZFeNPn23UOjlMDPfMMu0M7W4UusqywpGwwgE&#10;cW51xYWCw371PAfhPLLG2jIpuJODNOk9LTHW9sYZXXe+EAHCLkYFpfdNLKXLSzLohrYhDt7JtgZ9&#10;kG0hdYu3ADe1fImiqTRYcVgosaG3kvLz7mIU0Hq2+f4Yr7788bHB4kHZdvyeKTXod68LEJ46/x/+&#10;a39qBdPJBH7PhCMgkx8AAAD//wMAUEsBAi0AFAAGAAgAAAAhANvh9svuAAAAhQEAABMAAAAAAAAA&#10;AAAAAAAAAAAAAFtDb250ZW50X1R5cGVzXS54bWxQSwECLQAUAAYACAAAACEAWvQsW78AAAAVAQAA&#10;CwAAAAAAAAAAAAAAAAAfAQAAX3JlbHMvLnJlbHNQSwECLQAUAAYACAAAACEA9MKt3MYAAADcAAAA&#10;DwAAAAAAAAAAAAAAAAAHAgAAZHJzL2Rvd25yZXYueG1sUEsFBgAAAAADAAMAtwAAAPoCAAAAAA==&#10;" filled="f" stroked="f">
                  <v:textbox inset="2mm,2mm,2mm,2mm">
                    <w:txbxContent>
                      <w:p w14:paraId="6C2B1446" w14:textId="77777777" w:rsidR="00E7188B" w:rsidRPr="001D66A2" w:rsidRDefault="00E7188B" w:rsidP="00E7188B">
                        <w:pPr>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Commonwealth Rent Assistance</w:t>
                        </w:r>
                      </w:p>
                    </w:txbxContent>
                  </v:textbox>
                </v:shape>
                <v:rect id="Google Shape;39;p1" o:spid="_x0000_s1399" style="position:absolute;left:19907;top:32099;width:15996;height:471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9GlSxQAAANwAAAAPAAAAZHJzL2Rvd25yZXYueG1sRI/RasJA&#10;FETfBf9huULfdGOhSUldRQWpWJCY+gG32WsSzN4N2VXj33cFwcdhZs4ws0VvGnGlztWWFUwnEQji&#10;wuqaSwXH3834E4TzyBoby6TgTg4W8+Fghqm2Nz7QNfelCBB2KSqovG9TKV1RkUE3sS1x8E62M+iD&#10;7EqpO7wFuGnkexTF0mDNYaHCltYVFef8YhRssqTZH+qjWeWX72SXZX8/932i1NuoX36B8NT7V/jZ&#10;3moF8UcMjzPhCMj5PwAAAP//AwBQSwECLQAUAAYACAAAACEA2+H2y+4AAACFAQAAEwAAAAAAAAAA&#10;AAAAAAAAAAAAW0NvbnRlbnRfVHlwZXNdLnhtbFBLAQItABQABgAIAAAAIQBa9CxbvwAAABUBAAAL&#10;AAAAAAAAAAAAAAAAAB8BAABfcmVscy8ucmVsc1BLAQItABQABgAIAAAAIQCm9GlSxQAAANwAAAAP&#10;AAAAAAAAAAAAAAAAAAcCAABkcnMvZG93bnJldi54bWxQSwUGAAAAAAMAAwC3AAAA+QIAAAAA&#10;" fillcolor="#4f9afc [1941]" strokecolor="#ff9d00 [3209]" strokeweight="1.25pt">
                  <v:stroke startarrowwidth="narrow" startarrowlength="short" endarrowwidth="narrow" endarrowlength="short"/>
                  <v:textbox inset="2.53958mm,1.2694mm,2.53958mm,1.2694mm"/>
                </v:rect>
                <v:rect id="Google Shape;40;p1" o:spid="_x0000_s1400" style="position:absolute;left:19907;top:39052;width:15996;height:90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LOUFxgAAANwAAAAPAAAAZHJzL2Rvd25yZXYueG1sRI9Ba8JA&#10;FITvBf/D8oTe6kalKtFVimjppZKqCN6e2WcSm30bs1uT/vtuQfA4zMw3zGzRmlLcqHaFZQX9XgSC&#10;OLW64EzBfrd+mYBwHlljaZkU/JKDxbzzNMNY24a/6Lb1mQgQdjEqyL2vYildmpNB17MVcfDOtjbo&#10;g6wzqWtsAtyUchBFI2mw4LCQY0XLnNLv7Y9RsEqS4/V9cKnOlg+n62mYfDabTKnnbvs2BeGp9Y/w&#10;vf2hFYxex/B/JhwBOf8DAAD//wMAUEsBAi0AFAAGAAgAAAAhANvh9svuAAAAhQEAABMAAAAAAAAA&#10;AAAAAAAAAAAAAFtDb250ZW50X1R5cGVzXS54bWxQSwECLQAUAAYACAAAACEAWvQsW78AAAAVAQAA&#10;CwAAAAAAAAAAAAAAAAAfAQAAX3JlbHMvLnJlbHNQSwECLQAUAAYACAAAACEAGSzlBcYAAADcAAAA&#10;DwAAAAAAAAAAAAAAAAAHAgAAZHJzL2Rvd25yZXYueG1sUEsFBgAAAAADAAMAtwAAAPoCAAAAAA==&#10;" fillcolor="#f9f9f1 [3214]" strokecolor="#ff9d00 [3209]" strokeweight="1.25pt">
                  <v:stroke startarrowwidth="narrow" startarrowlength="short" endarrowwidth="narrow" endarrowlength="short"/>
                  <v:textbox inset="2.53958mm,1.2694mm,2.53958mm,1.2694mm"/>
                </v:rect>
                <v:shape id="Google Shape;41;p1" o:spid="_x0000_s1401" type="#_x0000_t202" style="position:absolute;left:19907;top:31908;width:15878;height:39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wwJCwwAAANwAAAAPAAAAZHJzL2Rvd25yZXYueG1sRE/LasJA&#10;FN0X+g/DFbqrE5XGkjqKCD5KFIkV15fMbRKauRMyU5Pm6zuLQpeH816selOLO7WusqxgMo5AEOdW&#10;V1wouH5sn19BOI+ssbZMCn7IwWr5+LDARNuOM7pffCFCCLsEFZTeN4mULi/JoBvbhjhwn7Y16ANs&#10;C6lb7EK4qeU0imJpsOLQUGJDm5Lyr8u3UUDv8/S0n22P/jakWAyUnWe7TKmnUb9+A+Gp9//iP/dB&#10;K4hfwtpwJhwBufwFAAD//wMAUEsBAi0AFAAGAAgAAAAhANvh9svuAAAAhQEAABMAAAAAAAAAAAAA&#10;AAAAAAAAAFtDb250ZW50X1R5cGVzXS54bWxQSwECLQAUAAYACAAAACEAWvQsW78AAAAVAQAACwAA&#10;AAAAAAAAAAAAAAAfAQAAX3JlbHMvLnJlbHNQSwECLQAUAAYACAAAACEAGsMCQsMAAADcAAAADwAA&#10;AAAAAAAAAAAAAAAHAgAAZHJzL2Rvd25yZXYueG1sUEsFBgAAAAADAAMAtwAAAPcCAAAAAA==&#10;" filled="f" stroked="f">
                  <v:textbox inset="2mm,2mm,2mm,2mm">
                    <w:txbxContent>
                      <w:p w14:paraId="4BB5B857" w14:textId="77777777" w:rsidR="00E7188B" w:rsidRDefault="00E7188B" w:rsidP="00E7188B">
                        <w:pPr>
                          <w:spacing w:before="0" w:after="0" w:line="240" w:lineRule="auto"/>
                          <w:rPr>
                            <w:rFonts w:ascii="Arial Nova Light" w:eastAsia="HELVETICA NEUE LIGHT" w:hAnsi="Arial Nova Light" w:cs="HELVETICA NEUE LIGHT"/>
                            <w:color w:val="auto"/>
                            <w:sz w:val="16"/>
                            <w:szCs w:val="16"/>
                            <w:lang w:val="en-US"/>
                          </w:rPr>
                        </w:pPr>
                        <w:r w:rsidRPr="00774231">
                          <w:rPr>
                            <w:rFonts w:ascii="Arial Nova Light" w:eastAsia="HELVETICA NEUE LIGHT" w:hAnsi="Arial Nova Light" w:cs="HELVETICA NEUE LIGHT"/>
                            <w:color w:val="auto"/>
                            <w:sz w:val="16"/>
                            <w:szCs w:val="16"/>
                            <w:highlight w:val="yellow"/>
                            <w:lang w:val="en-US"/>
                          </w:rPr>
                          <w:t>25%</w:t>
                        </w:r>
                        <w:r w:rsidRPr="001D66A2">
                          <w:rPr>
                            <w:rFonts w:ascii="Arial Nova Light" w:eastAsia="HELVETICA NEUE LIGHT" w:hAnsi="Arial Nova Light" w:cs="HELVETICA NEUE LIGHT"/>
                            <w:color w:val="auto"/>
                            <w:sz w:val="16"/>
                            <w:szCs w:val="16"/>
                            <w:lang w:val="en-US"/>
                          </w:rPr>
                          <w:t xml:space="preserve"> of assessable income</w:t>
                        </w:r>
                      </w:p>
                      <w:p w14:paraId="156DC5A3" w14:textId="77777777" w:rsidR="00E7188B" w:rsidRPr="001D66A2" w:rsidRDefault="00E7188B" w:rsidP="00E7188B">
                        <w:pPr>
                          <w:spacing w:before="0" w:after="0" w:line="240" w:lineRule="auto"/>
                          <w:rPr>
                            <w:rFonts w:ascii="Arial Nova Light" w:eastAsia="HELVETICA NEUE LIGHT" w:hAnsi="Arial Nova Light" w:cs="HELVETICA NEUE LIGHT"/>
                            <w:color w:val="auto"/>
                            <w:sz w:val="16"/>
                            <w:szCs w:val="16"/>
                            <w:lang w:val="en-US"/>
                          </w:rPr>
                        </w:pPr>
                        <w:r>
                          <w:rPr>
                            <w:rFonts w:ascii="Arial Nova Light" w:eastAsia="HELVETICA NEUE LIGHT" w:hAnsi="Arial Nova Light" w:cs="HELVETICA NEUE LIGHT"/>
                            <w:color w:val="auto"/>
                            <w:sz w:val="16"/>
                            <w:szCs w:val="16"/>
                            <w:lang w:val="en-US"/>
                          </w:rPr>
                          <w:t>$XXX</w:t>
                        </w:r>
                      </w:p>
                    </w:txbxContent>
                  </v:textbox>
                </v:shape>
                <v:shape id="Google Shape;42;p1" o:spid="_x0000_s1402" type="#_x0000_t202" style="position:absolute;left:19907;top:38957;width:15878;height:39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j6fZxQAAANwAAAAPAAAAZHJzL2Rvd25yZXYueG1sRI/dasJA&#10;FITvBd9hOYJ3dWOl/kRXKYK2xYpExetD9pgEs2dDdtXUp+8WCl4OM/MNM1s0phQ3ql1hWUG/F4Eg&#10;Tq0uOFNwPKxexiCcR9ZYWiYFP+RgMW+3Zhhre+eEbnufiQBhF6OC3PsqltKlORl0PVsRB+9sa4M+&#10;yDqTusZ7gJtSvkbRUBosOCzkWNEyp/SyvxoF9DXabD8Gq29/emwwe1CyG6wTpbqd5n0KwlPjn+H/&#10;9qdWMHybwN+ZcATk/BcAAP//AwBQSwECLQAUAAYACAAAACEA2+H2y+4AAACFAQAAEwAAAAAAAAAA&#10;AAAAAAAAAAAAW0NvbnRlbnRfVHlwZXNdLnhtbFBLAQItABQABgAIAAAAIQBa9CxbvwAAABUBAAAL&#10;AAAAAAAAAAAAAAAAAB8BAABfcmVscy8ucmVsc1BLAQItABQABgAIAAAAIQB1j6fZxQAAANwAAAAP&#10;AAAAAAAAAAAAAAAAAAcCAABkcnMvZG93bnJldi54bWxQSwUGAAAAAAMAAwC3AAAA+QIAAAAA&#10;" filled="f" stroked="f">
                  <v:textbox inset="2mm,2mm,2mm,2mm">
                    <w:txbxContent>
                      <w:p w14:paraId="2F43C480" w14:textId="77777777" w:rsidR="00E7188B" w:rsidRDefault="00E7188B" w:rsidP="00E7188B">
                        <w:pPr>
                          <w:spacing w:before="0" w:after="0" w:line="240" w:lineRule="auto"/>
                          <w:rPr>
                            <w:rFonts w:ascii="Arial Nova Light" w:eastAsia="HELVETICA NEUE LIGHT" w:hAnsi="Arial Nova Light" w:cs="HELVETICA NEUE LIGHT"/>
                            <w:color w:val="auto"/>
                            <w:sz w:val="16"/>
                            <w:szCs w:val="16"/>
                            <w:lang w:val="en-US"/>
                          </w:rPr>
                        </w:pPr>
                        <w:r w:rsidRPr="00FD64D2">
                          <w:rPr>
                            <w:rFonts w:ascii="Arial Nova Light" w:eastAsia="HELVETICA NEUE LIGHT" w:hAnsi="Arial Nova Light" w:cs="HELVETICA NEUE LIGHT"/>
                            <w:color w:val="auto"/>
                            <w:sz w:val="16"/>
                            <w:szCs w:val="16"/>
                            <w:lang w:val="en-US"/>
                          </w:rPr>
                          <w:t>100% of rent assistance</w:t>
                        </w:r>
                      </w:p>
                      <w:p w14:paraId="55D62483" w14:textId="77777777" w:rsidR="00E7188B" w:rsidRPr="00FD64D2" w:rsidRDefault="00E7188B" w:rsidP="00E7188B">
                        <w:pPr>
                          <w:spacing w:before="0" w:after="0" w:line="240" w:lineRule="auto"/>
                          <w:rPr>
                            <w:rFonts w:ascii="Arial Nova Light" w:eastAsia="HELVETICA NEUE LIGHT" w:hAnsi="Arial Nova Light" w:cs="HELVETICA NEUE LIGHT"/>
                            <w:color w:val="auto"/>
                            <w:sz w:val="16"/>
                            <w:szCs w:val="16"/>
                            <w:lang w:val="en-US"/>
                          </w:rPr>
                        </w:pPr>
                        <w:r>
                          <w:rPr>
                            <w:rFonts w:ascii="Arial Nova Light" w:eastAsia="HELVETICA NEUE LIGHT" w:hAnsi="Arial Nova Light" w:cs="HELVETICA NEUE LIGHT"/>
                            <w:color w:val="auto"/>
                            <w:sz w:val="16"/>
                            <w:szCs w:val="16"/>
                            <w:lang w:val="en-US"/>
                          </w:rPr>
                          <w:t>$XXX</w:t>
                        </w:r>
                      </w:p>
                    </w:txbxContent>
                  </v:textbox>
                </v:shape>
                <v:shape id="Google Shape;43;p1" o:spid="_x0000_s1403" type="#_x0000_t202" style="position:absolute;top:26003;width:15972;height:37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2cT5wQAAANwAAAAPAAAAZHJzL2Rvd25yZXYueG1sRE/LisIw&#10;FN0P+A/hCu7GVIUqHaOI4AsVqTPM+tJc22JzU5qo1a83i4FZHs57Om9NJe7UuNKygkE/AkGcWV1y&#10;ruDne/U5AeE8ssbKMil4koP5rPMxxUTbB6d0P/tchBB2CSoovK8TKV1WkEHXtzVx4C62MegDbHKp&#10;G3yEcFPJYRTF0mDJoaHAmpYFZdfzzSig3Xh/3IxWB//72mP+ovQ0WqdK9brt4guEp9b/i//cW60g&#10;jsP8cCYcATl7AwAA//8DAFBLAQItABQABgAIAAAAIQDb4fbL7gAAAIUBAAATAAAAAAAAAAAAAAAA&#10;AAAAAABbQ29udGVudF9UeXBlc10ueG1sUEsBAi0AFAAGAAgAAAAhAFr0LFu/AAAAFQEAAAsAAAAA&#10;AAAAAAAAAAAAHwEAAF9yZWxzLy5yZWxzUEsBAi0AFAAGAAgAAAAhACrZxPnBAAAA3AAAAA8AAAAA&#10;AAAAAAAAAAAABwIAAGRycy9kb3ducmV2LnhtbFBLBQYAAAAAAwADALcAAAD1AgAAAAA=&#10;" filled="f" stroked="f">
                  <v:textbox inset="2mm,2mm,2mm,2mm">
                    <w:txbxContent>
                      <w:p w14:paraId="13439068" w14:textId="77777777" w:rsidR="00E7188B" w:rsidRPr="001D66A2" w:rsidRDefault="00E7188B" w:rsidP="00E7188B">
                        <w:pPr>
                          <w:spacing w:line="288"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Family Tax Benefit</w:t>
                        </w:r>
                      </w:p>
                    </w:txbxContent>
                  </v:textbox>
                </v:shape>
                <v:shape id="Google Shape;44;p1" o:spid="_x0000_s1404" type="#_x0000_t202" style="position:absolute;left:19716;top:36957;width:15145;height:19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YOJfxQAAANwAAAAPAAAAZHJzL2Rvd25yZXYueG1sRI9Pa8JA&#10;FMTvBb/D8oTe6sYWg0TXEPwDtZ7UFjw+sq/Z0OzbNLs16bfvFgSPw8z8hlnmg23ElTpfO1YwnSQg&#10;iEuna64UvJ93T3MQPiBrbByTgl/ykK9GD0vMtOv5SNdTqESEsM9QgQmhzaT0pSGLfuJa4uh9us5i&#10;iLKrpO6wj3DbyOckSaXFmuOCwZbWhsqv049V8PFSNP1mtp1/701iLvXhzeGQKvU4HooFiEBDuIdv&#10;7VetIE2n8H8mHgG5+gMAAP//AwBQSwECLQAUAAYACAAAACEA2+H2y+4AAACFAQAAEwAAAAAAAAAA&#10;AAAAAAAAAAAAW0NvbnRlbnRfVHlwZXNdLnhtbFBLAQItABQABgAIAAAAIQBa9CxbvwAAABUBAAAL&#10;AAAAAAAAAAAAAAAAAB8BAABfcmVscy8ucmVsc1BLAQItABQABgAIAAAAIQCuYOJfxQAAANwAAAAP&#10;AAAAAAAAAAAAAAAAAAcCAABkcnMvZG93bnJldi54bWxQSwUGAAAAAAMAAwC3AAAA+QIAAAAA&#10;" filled="f" stroked="f">
                  <v:textbox inset="2mm,1mm,1mm,1mm">
                    <w:txbxContent>
                      <w:p w14:paraId="22079EF4" w14:textId="77777777" w:rsidR="00E7188B" w:rsidRPr="00FD64D2" w:rsidRDefault="00E7188B" w:rsidP="00E7188B">
                        <w:pPr>
                          <w:spacing w:before="0" w:after="0" w:line="240" w:lineRule="auto"/>
                          <w:rPr>
                            <w:rFonts w:ascii="Arial Nova Light" w:eastAsia="HELVETICA NEUE LIGHT" w:hAnsi="Arial Nova Light" w:cs="HELVETICA NEUE LIGHT"/>
                            <w:color w:val="auto"/>
                            <w:sz w:val="16"/>
                            <w:szCs w:val="16"/>
                            <w:lang w:val="en-US"/>
                          </w:rPr>
                        </w:pPr>
                        <w:r w:rsidRPr="00FD64D2">
                          <w:rPr>
                            <w:rFonts w:ascii="Arial Nova Light" w:eastAsia="HELVETICA NEUE LIGHT" w:hAnsi="Arial Nova Light" w:cs="HELVETICA NEUE LIGHT"/>
                            <w:color w:val="auto"/>
                            <w:sz w:val="16"/>
                            <w:szCs w:val="16"/>
                            <w:lang w:val="en-US"/>
                          </w:rPr>
                          <w:t>15% of Family Tax Benefit</w:t>
                        </w:r>
                        <w:r>
                          <w:rPr>
                            <w:rFonts w:ascii="Arial Nova Light" w:eastAsia="HELVETICA NEUE LIGHT" w:hAnsi="Arial Nova Light" w:cs="HELVETICA NEUE LIGHT"/>
                            <w:color w:val="auto"/>
                            <w:sz w:val="16"/>
                            <w:szCs w:val="16"/>
                            <w:lang w:val="en-US"/>
                          </w:rPr>
                          <w:t xml:space="preserve"> $XXX</w:t>
                        </w:r>
                      </w:p>
                    </w:txbxContent>
                  </v:textbox>
                </v:shape>
                <v:shape id="Google Shape;45;p1" o:spid="_x0000_s1405" type="#_x0000_t202" style="position:absolute;left:20478;top:22574;width:16150;height:299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NULGxAAAANwAAAAPAAAAZHJzL2Rvd25yZXYueG1sRI9Ba8JA&#10;FITvQv/D8gq96UYPQaOriFQQCsWYHnp8Zp/JYvZtmt1q/PeuIHgcZuYbZrHqbSMu1HnjWMF4lIAg&#10;Lp02XCn4KbbDKQgfkDU2jknBjTyslm+DBWbaXTmnyyFUIkLYZ6igDqHNpPRlTRb9yLXE0Tu5zmKI&#10;squk7vAa4baRkyRJpUXDcaHGljY1lefDv1Ww/uX80/x9H/f5KTdFMUv4Kz0r9fHer+cgAvXhFX62&#10;d1pBmk7gcSYeAbm8AwAA//8DAFBLAQItABQABgAIAAAAIQDb4fbL7gAAAIUBAAATAAAAAAAAAAAA&#10;AAAAAAAAAABbQ29udGVudF9UeXBlc10ueG1sUEsBAi0AFAAGAAgAAAAhAFr0LFu/AAAAFQEAAAsA&#10;AAAAAAAAAAAAAAAAHwEAAF9yZWxzLy5yZWxzUEsBAi0AFAAGAAgAAAAhAOM1QsbEAAAA3AAAAA8A&#10;AAAAAAAAAAAAAAAABwIAAGRycy9kb3ducmV2LnhtbFBLBQYAAAAAAwADALcAAAD4AgAAAAA=&#10;" filled="f" stroked="f">
                  <v:textbox inset="0,0,0,0">
                    <w:txbxContent>
                      <w:p w14:paraId="1969C0D3" w14:textId="77777777" w:rsidR="00E7188B" w:rsidRPr="0061708E" w:rsidRDefault="00E7188B" w:rsidP="00E7188B">
                        <w:pPr>
                          <w:rPr>
                            <w:rFonts w:ascii="Arial Nova Light" w:eastAsia="Arial" w:hAnsi="Arial Nova Light" w:cs="Arial"/>
                            <w:b/>
                            <w:bCs/>
                            <w:color w:val="auto"/>
                            <w:szCs w:val="20"/>
                            <w:lang w:val="en-US"/>
                          </w:rPr>
                        </w:pPr>
                        <w:r w:rsidRPr="0061708E">
                          <w:rPr>
                            <w:rFonts w:ascii="Arial Nova Light" w:eastAsia="Arial" w:hAnsi="Arial Nova Light" w:cs="Arial"/>
                            <w:b/>
                            <w:bCs/>
                            <w:color w:val="auto"/>
                            <w:szCs w:val="20"/>
                            <w:lang w:val="en-US"/>
                          </w:rPr>
                          <w:t>Amount you pay in rent</w:t>
                        </w:r>
                      </w:p>
                    </w:txbxContent>
                  </v:textbox>
                </v:shape>
                <v:shape id="Google Shape;50;p1" o:spid="_x0000_s1406" type="#_x0000_t32" style="position:absolute;left:16573;top:37909;width:287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xp1ZxQAAANwAAAAPAAAAZHJzL2Rvd25yZXYueG1sRI9BawIx&#10;FITvgv8hPKEXcbMqLLI1KyIUemgLtVWvr5vXzdLNy5Kkuv33piB4HGa+GWa9GWwnzuRD61jBPMtB&#10;ENdOt9wo+Px4mq1AhIissXNMCv4owKYaj9ZYanfhdzrvYyNSCYcSFZgY+1LKUBuyGDLXEyfv23mL&#10;MUnfSO3xksptJxd5XkiLLacFgz3tDNU/+1+roMi/msOqMIu36dF38jTXvn95VephMmwfQUQa4j18&#10;o5914ool/J9JR0BWVwAAAP//AwBQSwECLQAUAAYACAAAACEA2+H2y+4AAACFAQAAEwAAAAAAAAAA&#10;AAAAAAAAAAAAW0NvbnRlbnRfVHlwZXNdLnhtbFBLAQItABQABgAIAAAAIQBa9CxbvwAAABUBAAAL&#10;AAAAAAAAAAAAAAAAAB8BAABfcmVscy8ucmVsc1BLAQItABQABgAIAAAAIQCFxp1ZxQAAANwAAAAP&#10;AAAAAAAAAAAAAAAAAAcCAABkcnMvZG93bnJldi54bWxQSwUGAAAAAAMAAwC3AAAA+QIAAAAA&#10;" strokecolor="#ff9d00 [3209]" strokeweight="1.25pt">
                  <v:stroke startarrowwidth="narrow" startarrowlength="short" endarrow="block" joinstyle="miter" endcap="square"/>
                </v:shape>
                <v:group id="Google Shape;46;p1" o:spid="_x0000_s1407" style="position:absolute;left:16478;top:23336;width:2960;height:10770" coordorigin="26721,32125" coordsize="4796,131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irSaxQAAANwAAAAPAAAAZHJzL2Rvd25yZXYueG1sRI9Pa8JA&#10;FMTvBb/D8oTe6ia2DRJdRUTFgxT8A+LtkX0mwezbkF2T+O27hYLHYWZ+w8wWvalES40rLSuIRxEI&#10;4szqknMF59PmYwLCeWSNlWVS8CQHi/ngbYapth0fqD36XAQIuxQVFN7XqZQuK8igG9maOHg32xj0&#10;QTa51A12AW4qOY6iRBosOSwUWNOqoOx+fBgF2w675We8bvf32+p5PX3/XPYxKfU+7JdTEJ56/wr/&#10;t3daQZJ8wd+ZcATk/BcAAP//AwBQSwECLQAUAAYACAAAACEA2+H2y+4AAACFAQAAEwAAAAAAAAAA&#10;AAAAAAAAAAAAW0NvbnRlbnRfVHlwZXNdLnhtbFBLAQItABQABgAIAAAAIQBa9CxbvwAAABUBAAAL&#10;AAAAAAAAAAAAAAAAAB8BAABfcmVscy8ucmVsc1BLAQItABQABgAIAAAAIQApirSaxQAAANwAAAAP&#10;AAAAAAAAAAAAAAAAAAcCAABkcnMvZG93bnJldi54bWxQSwUGAAAAAAMAAwC3AAAA+QIAAAAA&#10;">
                  <v:shape id="Google Shape;47;p1" o:spid="_x0000_s1408" type="#_x0000_t32" style="position:absolute;left:28689;top:45270;width:282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Y6C2xQAAANwAAAAPAAAAZHJzL2Rvd25yZXYueG1sRI9BawIx&#10;FITvgv8hPKEXcbMKLrI1KyIUemgLtVWvr5vXzdLNy5Kkuv33piB4HGa+GWa9GWwnzuRD61jBPMtB&#10;ENdOt9wo+Px4mq1AhIissXNMCv4owKYaj9ZYanfhdzrvYyNSCYcSFZgY+1LKUBuyGDLXEyfv23mL&#10;MUnfSO3xksptJxd5XkiLLacFgz3tDNU/+1+roMi/msOqMIu36dF38jTXvn95VephMmwfQUQa4j18&#10;o5914ool/J9JR0BWVwAAAP//AwBQSwECLQAUAAYACAAAACEA2+H2y+4AAACFAQAAEwAAAAAAAAAA&#10;AAAAAAAAAAAAW0NvbnRlbnRfVHlwZXNdLnhtbFBLAQItABQABgAIAAAAIQBa9CxbvwAAABUBAAAL&#10;AAAAAAAAAAAAAAAAAB8BAABfcmVscy8ucmVsc1BLAQItABQABgAIAAAAIQBlY6C2xQAAANwAAAAP&#10;AAAAAAAAAAAAAAAAAAcCAABkcnMvZG93bnJldi54bWxQSwUGAAAAAAMAAwC3AAAA+QIAAAAA&#10;" strokecolor="#ff9d00 [3209]" strokeweight="1.25pt">
                    <v:stroke startarrowwidth="narrow" startarrowlength="short" endarrow="block" joinstyle="miter" endcap="square"/>
                  </v:shape>
                  <v:shape id="Google Shape;48;p1" o:spid="_x0000_s1409" type="#_x0000_t32" style="position:absolute;left:28689;top:32178;width:0;height:13092;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zf1iwgAAANwAAAAPAAAAZHJzL2Rvd25yZXYueG1sRI/Ni8Iw&#10;FMTvC/4P4Qne1lSFsFSj+M0ePPgFXh/Nsy02L6WJtfvfbxaEPQ4z8xtmtuhsJVpqfOlYw2iYgCDO&#10;nCk513C97D6/QPiAbLByTBp+yMNi3vuYYWrci0/UnkMuIoR9ihqKEOpUSp8VZNEPXU0cvbtrLIYo&#10;m1yaBl8Rbis5ThIlLZYcFwqsaV1Q9jg/rYaNX4V2vD9s6xtVE1bu2MrNUetBv1tOQQTqwn/43f42&#10;GpRS8HcmHgE5/wUAAP//AwBQSwECLQAUAAYACAAAACEA2+H2y+4AAACFAQAAEwAAAAAAAAAAAAAA&#10;AAAAAAAAW0NvbnRlbnRfVHlwZXNdLnhtbFBLAQItABQABgAIAAAAIQBa9CxbvwAAABUBAAALAAAA&#10;AAAAAAAAAAAAAB8BAABfcmVscy8ucmVsc1BLAQItABQABgAIAAAAIQDkzf1iwgAAANwAAAAPAAAA&#10;AAAAAAAAAAAAAAcCAABkcnMvZG93bnJldi54bWxQSwUGAAAAAAMAAwC3AAAA9gIAAAAA&#10;" strokecolor="#ff9d00 [3209]" strokeweight=".45833mm">
                    <v:stroke startarrowwidth="narrow" startarrowlength="short" endarrowwidth="narrow" endarrowlength="short" joinstyle="miter"/>
                  </v:shape>
                  <v:shape id="Google Shape;49;p1" o:spid="_x0000_s1410" type="#_x0000_t32" style="position:absolute;left:26721;top:32125;width:2037;height:0;rotation:18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J1XdxQAAANwAAAAPAAAAZHJzL2Rvd25yZXYueG1sRI/dasJA&#10;FITvC32H5RS8001bSCW6ihQKrQr17wEO2WMSkz0bstts7NN3BaGXw8x8w8yXg2lET52rLCt4niQg&#10;iHOrKy4UnI4f4ykI55E1NpZJwZUcLBePD3PMtA28p/7gCxEh7DJUUHrfZlK6vCSDbmJb4uidbWfQ&#10;R9kVUncYItw08iVJUmmw4rhQYkvvJeX14cco+D5v8w3WryG51GG9++37r1BJpUZPw2oGwtPg/8P3&#10;9qdWkKZvcDsTj4Bc/AEAAP//AwBQSwECLQAUAAYACAAAACEA2+H2y+4AAACFAQAAEwAAAAAAAAAA&#10;AAAAAAAAAAAAW0NvbnRlbnRfVHlwZXNdLnhtbFBLAQItABQABgAIAAAAIQBa9CxbvwAAABUBAAAL&#10;AAAAAAAAAAAAAAAAAB8BAABfcmVscy8ucmVsc1BLAQItABQABgAIAAAAIQA5J1XdxQAAANwAAAAP&#10;AAAAAAAAAAAAAAAAAAcCAABkcnMvZG93bnJldi54bWxQSwUGAAAAAAMAAwC3AAAA+QIAAAAA&#10;" strokecolor="#ff9d00 [3209]" strokeweight="1.25pt">
                    <v:stroke startarrowwidth="narrow" startarrowlength="short" endarrowwidth="narrow" endarrowlength="short" joinstyle="miter"/>
                  </v:shape>
                </v:group>
                <w10:wrap anchorx="margin"/>
              </v:group>
            </w:pict>
          </mc:Fallback>
        </mc:AlternateContent>
      </w:r>
    </w:p>
    <w:p w14:paraId="36DACAB5" w14:textId="77777777" w:rsidR="00D30D70" w:rsidRDefault="00D30D70" w:rsidP="00864386">
      <w:pPr>
        <w:pStyle w:val="Heading3"/>
      </w:pPr>
    </w:p>
    <w:p w14:paraId="15F90121" w14:textId="77777777" w:rsidR="00E7188B" w:rsidRDefault="00E7188B" w:rsidP="00E7188B">
      <w:pPr>
        <w:pStyle w:val="BodyText"/>
      </w:pPr>
    </w:p>
    <w:p w14:paraId="63EE24C8" w14:textId="4205EE96" w:rsidR="00E7188B" w:rsidRDefault="00E7188B">
      <w:pPr>
        <w:spacing w:line="254" w:lineRule="auto"/>
      </w:pPr>
      <w:r>
        <w:br w:type="page"/>
      </w:r>
    </w:p>
    <w:p w14:paraId="17F9C3EF" w14:textId="37BF9FE0" w:rsidR="0013568C" w:rsidRDefault="0013568C" w:rsidP="00864386">
      <w:pPr>
        <w:pStyle w:val="Heading3"/>
      </w:pPr>
      <w:bookmarkStart w:id="18" w:name="_Toc169882315"/>
      <w:r>
        <w:lastRenderedPageBreak/>
        <w:t>Income based rent calculation – with service charge</w:t>
      </w:r>
      <w:r w:rsidR="00E7188B">
        <w:t>s</w:t>
      </w:r>
      <w:bookmarkEnd w:id="18"/>
    </w:p>
    <w:p w14:paraId="359679EB" w14:textId="14339555" w:rsidR="00E7188B" w:rsidRDefault="00E7188B" w:rsidP="00E7188B">
      <w:pPr>
        <w:pStyle w:val="BodyText"/>
        <w:rPr>
          <w:b/>
          <w:bCs/>
        </w:rPr>
      </w:pPr>
      <w:r w:rsidRPr="00E7188B">
        <w:rPr>
          <w:b/>
          <w:bCs/>
        </w:rPr>
        <w:t>Option style 1:</w:t>
      </w:r>
    </w:p>
    <w:p w14:paraId="58B0A7EA" w14:textId="77777777" w:rsidR="008E5127" w:rsidRDefault="008E5127" w:rsidP="008E5127">
      <w:pPr>
        <w:pStyle w:val="BodyText"/>
        <w:rPr>
          <w:b/>
          <w:bCs/>
          <w:color w:val="FF0000"/>
        </w:rPr>
      </w:pPr>
    </w:p>
    <w:p w14:paraId="0C269660" w14:textId="77777777" w:rsidR="008E5127" w:rsidRDefault="008E5127" w:rsidP="008E5127">
      <w:pPr>
        <w:pStyle w:val="BodyText"/>
        <w:rPr>
          <w:b/>
          <w:bCs/>
          <w:color w:val="FF0000"/>
        </w:rPr>
      </w:pPr>
      <w:r>
        <w:rPr>
          <w:b/>
          <w:bCs/>
          <w:noProof/>
          <w:color w:val="FF0000"/>
        </w:rPr>
        <mc:AlternateContent>
          <mc:Choice Requires="wpg">
            <w:drawing>
              <wp:anchor distT="0" distB="0" distL="114300" distR="114300" simplePos="0" relativeHeight="251720705" behindDoc="0" locked="0" layoutInCell="1" allowOverlap="1" wp14:anchorId="350E6045" wp14:editId="168259ED">
                <wp:simplePos x="0" y="0"/>
                <wp:positionH relativeFrom="margin">
                  <wp:align>center</wp:align>
                </wp:positionH>
                <wp:positionV relativeFrom="paragraph">
                  <wp:posOffset>33020</wp:posOffset>
                </wp:positionV>
                <wp:extent cx="3552825" cy="1810385"/>
                <wp:effectExtent l="19050" t="19050" r="28575" b="18415"/>
                <wp:wrapNone/>
                <wp:docPr id="712" name="Group 712"/>
                <wp:cNvGraphicFramePr/>
                <a:graphic xmlns:a="http://schemas.openxmlformats.org/drawingml/2006/main">
                  <a:graphicData uri="http://schemas.microsoft.com/office/word/2010/wordprocessingGroup">
                    <wpg:wgp>
                      <wpg:cNvGrpSpPr/>
                      <wpg:grpSpPr>
                        <a:xfrm>
                          <a:off x="0" y="0"/>
                          <a:ext cx="3552825" cy="1810385"/>
                          <a:chOff x="0" y="0"/>
                          <a:chExt cx="3552825" cy="1810385"/>
                        </a:xfrm>
                      </wpg:grpSpPr>
                      <wps:wsp>
                        <wps:cNvPr id="677" name="Google Shape;36;p1"/>
                        <wps:cNvSpPr txBox="1"/>
                        <wps:spPr>
                          <a:xfrm>
                            <a:off x="2419350" y="552450"/>
                            <a:ext cx="1101090" cy="1057275"/>
                          </a:xfrm>
                          <a:prstGeom prst="rect">
                            <a:avLst/>
                          </a:prstGeom>
                          <a:noFill/>
                          <a:ln>
                            <a:solidFill>
                              <a:srgbClr val="92D050"/>
                            </a:solidFill>
                          </a:ln>
                        </wps:spPr>
                        <wps:txbx>
                          <w:txbxContent>
                            <w:p w14:paraId="4D0911E9" w14:textId="77777777" w:rsidR="008E5127" w:rsidRPr="00F214AA" w:rsidRDefault="008E5127" w:rsidP="008E5127">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Benefits we don’t count as income, like:</w:t>
                              </w:r>
                            </w:p>
                            <w:p w14:paraId="7000EDA9" w14:textId="77777777" w:rsidR="008E5127" w:rsidRPr="00F214AA" w:rsidRDefault="008E5127" w:rsidP="008E5127">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 xml:space="preserve">- Education Allowance </w:t>
                              </w:r>
                            </w:p>
                            <w:p w14:paraId="6EAA5A50" w14:textId="77777777" w:rsidR="008E5127" w:rsidRPr="00F214AA" w:rsidRDefault="008E5127" w:rsidP="008E5127">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wps:txbx>
                        <wps:bodyPr spcFirstLastPara="1" wrap="square" lIns="72000" tIns="72000" rIns="72000" bIns="72000" anchor="t" anchorCtr="0">
                          <a:noAutofit/>
                        </wps:bodyPr>
                      </wps:wsp>
                      <wps:wsp>
                        <wps:cNvPr id="678" name="Google Shape;35;p1"/>
                        <wps:cNvSpPr txBox="1"/>
                        <wps:spPr>
                          <a:xfrm>
                            <a:off x="152400" y="504825"/>
                            <a:ext cx="1174115" cy="1305560"/>
                          </a:xfrm>
                          <a:prstGeom prst="rect">
                            <a:avLst/>
                          </a:prstGeom>
                          <a:noFill/>
                          <a:ln>
                            <a:solidFill>
                              <a:srgbClr val="92D050"/>
                            </a:solidFill>
                          </a:ln>
                        </wps:spPr>
                        <wps:txbx>
                          <w:txbxContent>
                            <w:p w14:paraId="18579AE3" w14:textId="77777777" w:rsidR="008E5127" w:rsidRPr="00F214AA" w:rsidRDefault="008E5127" w:rsidP="008E5127">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Any income received by household members 18 years and over, like:</w:t>
                              </w:r>
                              <w:r w:rsidRPr="00F214AA">
                                <w:rPr>
                                  <w:rFonts w:ascii="Arial Nova Light" w:eastAsia="HELVETICA NEUE LIGHT" w:hAnsi="Arial Nova Light" w:cs="HELVETICA NEUE LIGHT"/>
                                  <w:sz w:val="16"/>
                                  <w:szCs w:val="16"/>
                                </w:rPr>
                                <w:br/>
                                <w:t>- Wages</w:t>
                              </w:r>
                              <w:r w:rsidRPr="00F214AA">
                                <w:rPr>
                                  <w:rFonts w:ascii="Arial Nova Light" w:eastAsia="HELVETICA NEUE LIGHT" w:hAnsi="Arial Nova Light" w:cs="HELVETICA NEUE LIGHT"/>
                                  <w:sz w:val="16"/>
                                  <w:szCs w:val="16"/>
                                </w:rPr>
                                <w:br/>
                                <w:t>- Primary Centrelink payments</w:t>
                              </w:r>
                              <w:r w:rsidRPr="00F214AA">
                                <w:rPr>
                                  <w:rFonts w:ascii="Arial Nova Light" w:eastAsia="HELVETICA NEUE LIGHT" w:hAnsi="Arial Nova Light" w:cs="HELVETICA NEUE LIGHT"/>
                                  <w:sz w:val="16"/>
                                  <w:szCs w:val="16"/>
                                </w:rPr>
                                <w:br/>
                                <w:t xml:space="preserve">- Investment earnings </w:t>
                              </w:r>
                            </w:p>
                          </w:txbxContent>
                        </wps:txbx>
                        <wps:bodyPr spcFirstLastPara="1" wrap="square" lIns="72000" tIns="72000" rIns="72000" bIns="72000" anchor="t" anchorCtr="0">
                          <a:noAutofit/>
                        </wps:bodyPr>
                      </wps:wsp>
                      <wps:wsp>
                        <wps:cNvPr id="679" name="Google Shape;43;p1"/>
                        <wps:cNvSpPr txBox="1"/>
                        <wps:spPr>
                          <a:xfrm>
                            <a:off x="1428750" y="542925"/>
                            <a:ext cx="998220" cy="308610"/>
                          </a:xfrm>
                          <a:prstGeom prst="rect">
                            <a:avLst/>
                          </a:prstGeom>
                          <a:noFill/>
                          <a:ln>
                            <a:solidFill>
                              <a:srgbClr val="92D050"/>
                            </a:solidFill>
                          </a:ln>
                        </wps:spPr>
                        <wps:txbx>
                          <w:txbxContent>
                            <w:p w14:paraId="73DDB8A0" w14:textId="77777777" w:rsidR="008E5127" w:rsidRPr="00F214AA" w:rsidRDefault="008E5127" w:rsidP="008E5127">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Family Tax Benefit</w:t>
                              </w:r>
                            </w:p>
                          </w:txbxContent>
                        </wps:txbx>
                        <wps:bodyPr spcFirstLastPara="1" wrap="square" lIns="72000" tIns="72000" rIns="72000" bIns="72000" anchor="t" anchorCtr="0">
                          <a:noAutofit/>
                        </wps:bodyPr>
                      </wps:wsp>
                      <pic:pic xmlns:pic="http://schemas.openxmlformats.org/drawingml/2006/picture">
                        <pic:nvPicPr>
                          <pic:cNvPr id="681" name="Graphic 681" descr="Stuffed Toy outline"/>
                          <pic:cNvPicPr>
                            <a:picLocks noChangeAspect="1"/>
                          </pic:cNvPicPr>
                        </pic:nvPicPr>
                        <pic:blipFill>
                          <a:blip r:embed="rId44">
                            <a:extLst>
                              <a:ext uri="{28A0092B-C50C-407E-A947-70E740481C1C}">
                                <a14:useLocalDpi xmlns:a14="http://schemas.microsoft.com/office/drawing/2010/main" val="0"/>
                              </a:ext>
                              <a:ext uri="{96DAC541-7B7A-43D3-8B79-37D633B846F1}">
                                <asvg:svgBlip xmlns:asvg="http://schemas.microsoft.com/office/drawing/2016/SVG/main" r:embed="rId45"/>
                              </a:ext>
                            </a:extLst>
                          </a:blip>
                          <a:stretch>
                            <a:fillRect/>
                          </a:stretch>
                        </pic:blipFill>
                        <pic:spPr>
                          <a:xfrm>
                            <a:off x="1419225" y="133350"/>
                            <a:ext cx="447040" cy="443230"/>
                          </a:xfrm>
                          <a:prstGeom prst="rect">
                            <a:avLst/>
                          </a:prstGeom>
                        </pic:spPr>
                      </pic:pic>
                      <pic:pic xmlns:pic="http://schemas.openxmlformats.org/drawingml/2006/picture">
                        <pic:nvPicPr>
                          <pic:cNvPr id="682" name="Graphic 682" descr="Money outline"/>
                          <pic:cNvPicPr>
                            <a:picLocks noChangeAspect="1"/>
                          </pic:cNvPicPr>
                        </pic:nvPicPr>
                        <pic:blipFill>
                          <a:blip r:embed="rId46">
                            <a:extLst>
                              <a:ext uri="{28A0092B-C50C-407E-A947-70E740481C1C}">
                                <a14:useLocalDpi xmlns:a14="http://schemas.microsoft.com/office/drawing/2010/main" val="0"/>
                              </a:ext>
                              <a:ext uri="{96DAC541-7B7A-43D3-8B79-37D633B846F1}">
                                <asvg:svgBlip xmlns:asvg="http://schemas.microsoft.com/office/drawing/2016/SVG/main" r:embed="rId47"/>
                              </a:ext>
                            </a:extLst>
                          </a:blip>
                          <a:stretch>
                            <a:fillRect/>
                          </a:stretch>
                        </pic:blipFill>
                        <pic:spPr>
                          <a:xfrm>
                            <a:off x="276225" y="28575"/>
                            <a:ext cx="405130" cy="537845"/>
                          </a:xfrm>
                          <a:prstGeom prst="rect">
                            <a:avLst/>
                          </a:prstGeom>
                        </pic:spPr>
                      </pic:pic>
                      <wps:wsp>
                        <wps:cNvPr id="684" name="Text Box 684"/>
                        <wps:cNvSpPr txBox="1"/>
                        <wps:spPr>
                          <a:xfrm>
                            <a:off x="685800" y="133350"/>
                            <a:ext cx="601345" cy="415290"/>
                          </a:xfrm>
                          <a:prstGeom prst="rect">
                            <a:avLst/>
                          </a:prstGeom>
                          <a:noFill/>
                          <a:ln w="6350">
                            <a:solidFill>
                              <a:srgbClr val="92D050"/>
                            </a:solidFill>
                          </a:ln>
                        </wps:spPr>
                        <wps:txbx>
                          <w:txbxContent>
                            <w:p w14:paraId="1C00BAE1" w14:textId="77777777" w:rsidR="008E5127" w:rsidRPr="006A48AB" w:rsidRDefault="008E5127" w:rsidP="008E5127">
                              <w:pPr>
                                <w:rPr>
                                  <w:rFonts w:ascii="Yu Gothic UI Semibold" w:eastAsia="Yu Gothic UI Semibold" w:hAnsi="Yu Gothic UI Semibold"/>
                                  <w:color w:val="92D050"/>
                                  <w:sz w:val="30"/>
                                  <w:szCs w:val="30"/>
                                </w:rPr>
                              </w:pPr>
                              <w:r w:rsidRPr="006A48AB">
                                <w:rPr>
                                  <w:rFonts w:ascii="Yu Gothic UI Semibold" w:eastAsia="Yu Gothic UI Semibold" w:hAnsi="Yu Gothic UI Semibold"/>
                                  <w:color w:val="92D050"/>
                                  <w:sz w:val="30"/>
                                  <w:szCs w:val="30"/>
                                  <w:highlight w:val="yellow"/>
                                </w:rPr>
                                <w:t>25%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85" name="Text Box 685"/>
                        <wps:cNvSpPr txBox="1"/>
                        <wps:spPr>
                          <a:xfrm>
                            <a:off x="1838325" y="152400"/>
                            <a:ext cx="537845" cy="393065"/>
                          </a:xfrm>
                          <a:prstGeom prst="rect">
                            <a:avLst/>
                          </a:prstGeom>
                          <a:noFill/>
                          <a:ln w="6350">
                            <a:solidFill>
                              <a:srgbClr val="92D050"/>
                            </a:solidFill>
                          </a:ln>
                        </wps:spPr>
                        <wps:txbx>
                          <w:txbxContent>
                            <w:p w14:paraId="630DFAD1" w14:textId="77777777" w:rsidR="008E5127" w:rsidRPr="00E8118D" w:rsidRDefault="008E5127" w:rsidP="008E5127">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87" name="Text Box 687"/>
                        <wps:cNvSpPr txBox="1"/>
                        <wps:spPr>
                          <a:xfrm>
                            <a:off x="2876550" y="133350"/>
                            <a:ext cx="533400" cy="433705"/>
                          </a:xfrm>
                          <a:prstGeom prst="rect">
                            <a:avLst/>
                          </a:prstGeom>
                          <a:noFill/>
                          <a:ln w="6350">
                            <a:solidFill>
                              <a:srgbClr val="92D050"/>
                            </a:solidFill>
                          </a:ln>
                        </wps:spPr>
                        <wps:txbx>
                          <w:txbxContent>
                            <w:p w14:paraId="25FDBB8F" w14:textId="77777777" w:rsidR="008E5127" w:rsidRPr="00427E2B" w:rsidRDefault="008E5127" w:rsidP="008E5127">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688" name="Graphic 688" descr="Piggy Bank outline"/>
                          <pic:cNvPicPr>
                            <a:picLocks noChangeAspect="1"/>
                          </pic:cNvPicPr>
                        </pic:nvPicPr>
                        <pic:blipFill>
                          <a:blip r:embed="rId48">
                            <a:extLst>
                              <a:ext uri="{28A0092B-C50C-407E-A947-70E740481C1C}">
                                <a14:useLocalDpi xmlns:a14="http://schemas.microsoft.com/office/drawing/2010/main" val="0"/>
                              </a:ext>
                              <a:ext uri="{96DAC541-7B7A-43D3-8B79-37D633B846F1}">
                                <asvg:svgBlip xmlns:asvg="http://schemas.microsoft.com/office/drawing/2016/SVG/main" r:embed="rId49"/>
                              </a:ext>
                            </a:extLst>
                          </a:blip>
                          <a:stretch>
                            <a:fillRect/>
                          </a:stretch>
                        </pic:blipFill>
                        <pic:spPr>
                          <a:xfrm>
                            <a:off x="2390775" y="66675"/>
                            <a:ext cx="476250" cy="506095"/>
                          </a:xfrm>
                          <a:prstGeom prst="rect">
                            <a:avLst/>
                          </a:prstGeom>
                        </pic:spPr>
                      </pic:pic>
                      <pic:pic xmlns:pic="http://schemas.openxmlformats.org/drawingml/2006/picture">
                        <pic:nvPicPr>
                          <pic:cNvPr id="683" name="Graphic 683" descr="Home outline"/>
                          <pic:cNvPicPr>
                            <a:picLocks noChangeAspect="1"/>
                          </pic:cNvPicPr>
                        </pic:nvPicPr>
                        <pic:blipFill>
                          <a:blip r:embed="rId50">
                            <a:extLst>
                              <a:ext uri="{28A0092B-C50C-407E-A947-70E740481C1C}">
                                <a14:useLocalDpi xmlns:a14="http://schemas.microsoft.com/office/drawing/2010/main" val="0"/>
                              </a:ext>
                              <a:ext uri="{96DAC541-7B7A-43D3-8B79-37D633B846F1}">
                                <asvg:svgBlip xmlns:asvg="http://schemas.microsoft.com/office/drawing/2016/SVG/main" r:embed="rId51"/>
                              </a:ext>
                            </a:extLst>
                          </a:blip>
                          <a:stretch>
                            <a:fillRect/>
                          </a:stretch>
                        </pic:blipFill>
                        <pic:spPr>
                          <a:xfrm>
                            <a:off x="1390650" y="800100"/>
                            <a:ext cx="506730" cy="485775"/>
                          </a:xfrm>
                          <a:prstGeom prst="rect">
                            <a:avLst/>
                          </a:prstGeom>
                        </pic:spPr>
                      </pic:pic>
                      <wps:wsp>
                        <wps:cNvPr id="686" name="Text Box 686"/>
                        <wps:cNvSpPr txBox="1"/>
                        <wps:spPr>
                          <a:xfrm>
                            <a:off x="1828800" y="838200"/>
                            <a:ext cx="687070" cy="492760"/>
                          </a:xfrm>
                          <a:prstGeom prst="rect">
                            <a:avLst/>
                          </a:prstGeom>
                          <a:noFill/>
                          <a:ln w="6350">
                            <a:solidFill>
                              <a:srgbClr val="92D050"/>
                            </a:solidFill>
                          </a:ln>
                        </wps:spPr>
                        <wps:txbx>
                          <w:txbxContent>
                            <w:p w14:paraId="35E63DCB" w14:textId="77777777" w:rsidR="008E5127" w:rsidRPr="00427E2B" w:rsidRDefault="008E5127" w:rsidP="008E5127">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80" name="Google Shape;37;p1"/>
                        <wps:cNvSpPr txBox="1"/>
                        <wps:spPr>
                          <a:xfrm>
                            <a:off x="1323975" y="1247775"/>
                            <a:ext cx="963595" cy="434036"/>
                          </a:xfrm>
                          <a:prstGeom prst="rect">
                            <a:avLst/>
                          </a:prstGeom>
                          <a:noFill/>
                          <a:ln>
                            <a:solidFill>
                              <a:srgbClr val="92D050"/>
                            </a:solidFill>
                          </a:ln>
                        </wps:spPr>
                        <wps:txbx>
                          <w:txbxContent>
                            <w:p w14:paraId="34E86DAD" w14:textId="77777777" w:rsidR="008E5127" w:rsidRPr="00F214AA" w:rsidRDefault="008E5127" w:rsidP="008E5127">
                              <w:pP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Commonwealth Rent Assistance</w:t>
                              </w:r>
                            </w:p>
                          </w:txbxContent>
                        </wps:txbx>
                        <wps:bodyPr spcFirstLastPara="1" wrap="square" lIns="72000" tIns="72000" rIns="72000" bIns="72000" anchor="t" anchorCtr="0">
                          <a:noAutofit/>
                        </wps:bodyPr>
                      </wps:wsp>
                      <wps:wsp>
                        <wps:cNvPr id="698" name="Rectangle: Rounded Corners 698"/>
                        <wps:cNvSpPr/>
                        <wps:spPr>
                          <a:xfrm>
                            <a:off x="0" y="0"/>
                            <a:ext cx="3552825" cy="1743075"/>
                          </a:xfrm>
                          <a:prstGeom prst="roundRect">
                            <a:avLst/>
                          </a:prstGeom>
                          <a:noFill/>
                          <a:ln w="28575">
                            <a:solidFill>
                              <a:srgbClr val="92D05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g:wgp>
                  </a:graphicData>
                </a:graphic>
              </wp:anchor>
            </w:drawing>
          </mc:Choice>
          <mc:Fallback>
            <w:pict>
              <v:group w14:anchorId="350E6045" id="Group 712" o:spid="_x0000_s1411" style="position:absolute;margin-left:0;margin-top:2.6pt;width:279.75pt;height:142.55pt;z-index:251720705;mso-position-horizontal:center;mso-position-horizontal-relative:margin" coordsize="35528,18103"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BW/g57owYAAFYlAAAOAAAAZHJzL2Uyb0RvYy54bWzsWtty&#10;2zYQfe9M/wHD90S8X5TIGcdu3My4icd2J88QBUmckAQLQpbcr+/BhbQkK01j2Rnb9YNlAATBxfLs&#10;7tkF375bVSW5YqIteD1yvNeuQ1id80lRz0bOn5cfXqUOaSWtJ7TkNRs516x13h38+svbZTNkPp/z&#10;csIEwSJ1O1w2I2cuZTMcDNp8ziravuYNq3FxykVFJbpiNpgIusTqVTnwXTceLLmYNILnrG0xemwu&#10;Ogd6/emU5fLzdNoyScqRA9mk/hX6d6x+Bwdv6XAmaDMvcisGvYMUFS1qPLRf6phKShaiuLVUVeSC&#10;t3wqX+e8GvDptMiZ3gN247lbuzkRfNHovcyGy1nTqwmq3dLTnZfNP12diOaiORPQxLKZQRe6p/ay&#10;mopK/YeUZKVVdt2rjK0kyTEYRJGf+pFDclzzUs8N0sgoNZ9D87fuy+e/fefOQffgwYY4ywYAaW90&#10;0O6ng4s5bZhWbTuEDs4EKSYjJ04Sh9S0AlBPOJ+VjOh5b4L4TeOpbSkpMF3pi8jVew4N9OMtBneo&#10;zQ+9LIiAPSgIygrR1KDrNOh5ePEZrmsNulHiJ1qDvR7osBGtPGG8IqoxcgRQrcFGr05bicUwtZui&#10;BKj5h6Is9UPKWg20vCwmakx3xGx8VApyRWESmX/sGoGwxto09NSteAXt0OxLteRqvNJ68pK008aY&#10;T66hjLbJPxSQ7pS28owK2JDnkCXsauS0fy2oYA4pP9Z4aQmsVhniekesd8brHVrncw5zlQ4xzSOp&#10;jdds83Ah+bTQGlDiGVGs1MCKeV0/ATTwcbtAE90dNB6AotSkMOOGysC2MJOEntdZXeBGUaxR9bgx&#10;k71g5sbRZDsxEwZ7YCb006RzNKGfbYMmy1Lft34mcNPYe/yQSbWIN7b9SN1MU+RD/Nn4jNat2PR9&#10;HoO75EK5ScOFqv+0RkXF10XzClSiobIYF2UhrzUtQnhQQtVXZ0WuopLqrIW5FM7ZeixLfWI1NGFt&#10;Dvd6IRdgThNyya8JX8iyqJmy3G4NsyJCTpGf8vxrS2p+NKf1jB22DSKTjYiDzem6uyHOuCyaLiap&#10;tt04nr/FbXbozvCmY54vKlZLQwQFK6EDXrfzomkdIoasGjPEdPFxokM04psUTOZzFTumCIbnENYE&#10;z/6ClvJGMLWFb0R1D1HdV7xH0Z4gUAF+w0OHYeKG1tjCMPCDvYxNy2Uk0U0IZt4HGk8Idf5t1GHI&#10;ou4P5AfPBG+BwUIPq3vAm5/EHdz8NDIMkQ47Dhm6kQeEaQoZBUka7sUgd6JNOeGHp1Jp2EHkUu0N&#10;BJvEGINpqef/IPOO0yi1JGqXicauF0BRWmkhCBc4uHEHXd7Tceq70G6yRDahvMLD8G94a6sTy78F&#10;h+MFAm7zcAwiP5ef8TMtOcTituUQUOu/d42r+XDDuLqbw2deqHyb4fAhMhZ0DIe3VwyHt1fqRXXE&#10;kWsgwEA63VTzZdk1p4JXX5DGH6qn4lJH+nMpus6Rof0EhYCcHR7qaSbqndYXDWKlpxWt3tjl6gsV&#10;jX1nEij6xLtkjw63MiYz91ElE0ifbWheswBtznewAC8N0qCLUial2IhS1ldoEwiywI338htbmedD&#10;m4D/YgLP1AT6IsyaCSTd2/7BIICcKI5sVrQrCkRBoDNtVX0JgyBxn5IJaKKxlh69RAHlyx80Cqic&#10;4Gmx7pvqVJ/rYciy7rNiNrsm72n99Xmketp67zfV84PMTcC4VaoXx/Et7g1mrvyLciCRG7vZXg5k&#10;J/d+epgLOhJz0mMOQxZzv/OKPQ+06aB0v2jzgLbYxitkLx4SmE3K5sZJl+qFyAT3OyzYCbeflOrF&#10;HUbWonx8xyjvpX7a5XrgvDhj2NRanCZuYo00zJBMP6Vcr89/X3K9Z5brAZG7Do6SPQ4BUGrMbLDy&#10;/DCx/uGmVJShKoEQZaoeoL6BNrlHfXBkTpTXaO7tIsf/57Ax6+mcql+j7F6yITnni3qCiv0RFzW+&#10;xSAxZtn6kE2XbO8b1WzgEOxly2duHu0nYeB+N9YoMZRYuhizVWtRB9im0rJ2Oq1qBKaeeZ91slZe&#10;l0wtWNbnbIoTaxzT+6YSp74rYf3xN81znB+Y2lE7pxNmTsUjHFF3AUJ/iaLu0MfsekG1sjlAsGvb&#10;BXavDc3Duux8dSvTn6X0gtkS4b/d3N+hn8xr2d9cFTUXu3ZWYlf2yWZ+d5hvVLNmTD81ZwzitdP/&#10;jcqhvWIqh8ovPpOqof6KBR/vaBTYD43U10Hrff1ubj6HOvgHAAD//wMAUEsDBAoAAAAAAAAAIQAZ&#10;+RO2kn0AAJJ9AAAUAAAAZHJzL21lZGlhL2ltYWdlMS5wbmeJUE5HDQoaCgAAAA1JSERSAAABgAAA&#10;AYAIBgAAAKTHtb8AAAABc1JHQgCuzhzpAAAABGdBTUEAALGPC/xhBQAAAAlwSFlzAAA7DgAAOw4B&#10;zLahgwAAfSdJREFUeF7tnQeYFEXax4+cc84555xzht3pnoUVRVRUBBUEAyKICioiCMtOzywq5gsm&#10;1Lsze+odZ1bYnZ5ZUO+8qJe/S16+++7u6+/9N7NjVXVN2GVm4/t7nv/D0lVvd093VXXFt77EMAzD&#10;MAzDMAzDMAzDMAzDMAzDMAzDMAzDMAzDMAzDMAzDMAzDMAzDMAzDMAzDMAzDMAzDMAzDMAzDMAzD&#10;MAzDMAzDMAzDMAzDMAzDMAzDMAzDMAzDMAzDMAzDMAzDMAzDMAzDMAzDMAzDMAzDMAzDMAzDMAzD&#10;MAzDMAzDMAxTU7k74u8civp9VtS42rINi/RsMGJGrYhZGrTNsBUxPqD/vxOMGN+l/78ejJovU5zn&#10;g7axL2T7/YdOGL1ip2KqIdb7S1sHI/759L6207sM0bv8Or2/E/R+f0H//s6yzT/Qu/2c/v4L/f0Z&#10;HT9JeoHiPhSKGFdZJeaE2KkYhqnpFLy7qj1l8EuQwSnjf0QFgnPWss1PSU8HIr4dgaixwPpkaevY&#10;5ZhK5rgzpyE+zPReHqJ3fNrzriogOs/n9O+Llu3bFbKNuUeLNzSKXY5hmOpOoW20dQt91Nw1GTwb&#10;ous9HIiYM2O3wGSZYMR3IX2EnyL9U/c+Mqz/UoviLbrW2tjlGYapbgRL84ZSLT9AGbYyCgW9qKAI&#10;Rc2LYrfEZJACe0UP+qjvoY/tL7TPvjJkGz8Mho3rdhfnNI/dFsMwVYlVnDuVCv4ntRlWo+u+Nsc5&#10;58YxzoJ1g5xxi3s4fUa2c7r2b+V0H9za6TWsrdNnVDun/9gOzqCJHZ0hUzs545f0cMxrRzpbHpzp&#10;HHo/V3tOVVRQ/cqKGLcXfZjXJ3abTAWhFl1fKngf1D1nnXY8Nd9Zs2ecM3ftAPf99hvT3mnfrbnT&#10;ok1jp1mrRk7Tlg2dJs0bOh16NHf60rseNberM/f8Ac7FByc5t7+2VHtOjf4cipgH7qF7i90mwzCV&#10;SaA0twsVDHdrMqekG47Nc5ZdPtQZNKmj06hJA4dMz0o9h7Zxpq/s65x7y1j33LpriqIPwV1kx5ST&#10;3c6chkHbf2vQNv9P91zLdMsLi5y860c5g6d0cgt2Mj0rde7b0plq9nE/Iru+uVB7TVnGI9ZJcwDZ&#10;MgxTGQSj5vVUMPxVnyFNZ/dLi91Cv8fgNtpMnkkNn9nFubRgsvY+4rKNcGGJbzbFZ9KA3u9l9Nw+&#10;8zzHmA6+k+P4rxvptt4oelbVpV8rZ+UNo53CYkN7LxBmFdE7XkfxGYbJFqhpUUZ7WZcJoWu/MtuZ&#10;nNtbm5Gzrc59WjrG1SOc/W8s196bK6rRUlwmAUWn81tatvll7bMjoXtn9nn9nYaN62vfQTbVvHVj&#10;Z/H6wc5t31qivTeI7v2BgndXNaP4DMNkEitiXEAZ7M+6jLf9yXnO6HndtBlXp449WzhjF/VwcrcM&#10;d664e7qz6egM56r7ZzpbHpzlXP3wLOca+pBgrGDdgUnOksuGuOfu2KuF9lyq6tWv53YR7frGAs99&#10;xvROIOyfRHEZAXq3i+nj/kPN83Jue3WJM2NVX+3zVtWIPg69R7Rz39ms1f2cnKuGO2tvH+9suneG&#10;c+PXFziBEsPZ8/JiZ33hFOfcm8e64RgvGDCug/Z8Ok3z93Guf3yu5z4hag18H7+F4jEMkwkoY+1X&#10;Mxp04K0VbualKEnVc2hbx0eF/ZX3THfu/G6SGnoKHXw3x21loHupU++W2muVqX6Des6qHaO154Gs&#10;sLmT4jEEPY8d6vMp04pNw5wGDZPX+NH3P2lFL+eSQ5OTdtWk0sH3cpyNoanOgosG0kekrfZaouZQ&#10;a0R3Hihkm7dRHIZhzgYrah7SZTBk9lYdmmgzZpnQHYSavc4+E7ry3unOFF9vp2GjxAXUKKqJ7n5x&#10;sdaeaoqHKE5GKTqd3zVo580IRvwXBqP+W+k6Xwva5nNUM/02taKw0vlDqml/Sn//LjaP/p/0/9/T&#10;v5+6YRHjBP37nZjNY1bYuB1TW4si5sxQia977DIZIxg1D9L1PM9m60OznO6DWmufKdS8dSP32aMm&#10;r7PPhG55fpEz/8KBTuNmiQeXMSng6kdma+2tiPnabmd3fYrHMEx5oQLI0mWseUlq/V0HtHKMa0Y6&#10;+45XvKZfXh16L9edFYQZJLp7Qg31vN3jtLb0G++kOOXmaPGERtSKmEOFzE76kDxN/9qJusgyKbrf&#10;v9DHI0L/PkMfhl2W7ZtnfbK0Sey2ygWd7yH1/JBv6wjtc4QwkwvhOrts6RC1DDAVGF2HunuCEt0T&#10;vZdnKZxhmPJAGeeImpn2vr7UmUq1PgrWCn36qo1OVHj9ngrL1+gaB6jGuxpL/oNRY1bQzp1hRf1T&#10;j5zyTwqG/RdS+CXBsFlI/75GNeJf686lasn6Idp7g8Yv7en+BtUmne4CK7y0ExX4hnvPWJkaMf6r&#10;nqeK9Q49o4MB2+fHFN3YbSeEnj/8MEnnwId05Jyu2mcHTcvr49z+ajpz9eH2w/hmiNIQXDrQ81pX&#10;WOL3wU9QYdQ3BKu2cZ90DxvccEzljBg/1Z9L1vm3jXdbH7r7GzGrqzsDzWMXNR+ncIZh0sEKG/ep&#10;mQizL9DcpmCPhkztnHpOvm2+SIXn4aLTuQPJpkIcPunvZkWN9XS+73jOL+iGJ+e500PJxCP8hju+&#10;vcxjY0V8t1C4BAorCtsR67rx2FRr2WYxCtcjp8xhsZ8Th96Dp+Z/6ytLEk7rxBoOLMRTbURRYV5K&#10;z+n2wyW+iWRTIXCvdG9X0AfhSTrX/+quA+EjhEVmZOJR05aNnM33zfDY0PkeonCGYZJBmcVTOKAP&#10;vdtAb39w/fr1nLxto6S4ks7U2vfDTQTFzyhW2Dc8EDb2UmHxI891Yzr/1vFO645NPfeNgu5OzXRR&#10;qrHuJA2mFsoNdO/vq+HpCAPjmKFy8V2T3BYRZqyMolr14Mmdzqx6HtDqzMrYto3d6ZQQVsm2o2NY&#10;EY04iIuaOBZEYZYMZkNte2yus//NFdprphIVzieDYePGwhK3gKVWlxy+/Yl52llWuDcsyFLjfyHj&#10;EzrfLdRaG0PxM8rdpSva4Z6p9fAz/bVN57xbxmkXnzVp0dCdSea1MYoonGEYHZTZCtRMc/NzC93F&#10;OBQsCSs/E3cHGJ9QAVppzrvQxUCF9i9194KVqj2GeFsu/ca2d+56J8cTvzzCs0GXBKadwuVBq/bJ&#10;B8UzoZbtmjh9R7d3Pyzpr5ZNLBT+7bs391wHH85rEgyu0vP+byBi3EzxKgX6yFzifsQ097LnpcXO&#10;xOU9PfePCQpoCarxqSXAK8MZRoVq08vVzIJ527qa4bDpnZ3Ckz4pbpmoIA7ATTDFq1TcRUxRUzto&#10;jamnAyd09PwOHCtI078QtO3ROa7bA3Q/tO3czHO+qlKbTk2dsQu7O/5tI53rvjpHe+86oVuvU2/v&#10;+0UrJfE6CuMR+AeieJUOPjr6ezKdUXO961Dgb+imZ70fyFDU3ErhDMMAzCKhgvv7YibZ+fR8t6uC&#10;giWNmNXFscLaud5RqqVV+QKcM4PJGKSV7w/z03UDnEOoJYPFSW48W7aBsEgNC5pQyKq21VVoiWDh&#10;FhbZqb+nTIdP+Jx+1JJQbbEgSz9GYrwdDPsWUpwqBc4H6V7eVe8PGrOgu+f34GOmrh6mtP6PwOmc&#10;3hTOMAwVmB6nbigYKUgS+rLVeDHtp/BqBVoimvt0JuX08vyuZVcOk+Jsdgv9/hUq9Bs1beDOn0dh&#10;tHDdIHd66mWFU9xzonZ+4zMLnFtfXuy6rEArCsLfOIYwxEFc2MB24cWD3HPhnDi37prJhK6Qmfn9&#10;3EV44m/EVF01Ljxz6lp29GF/lMKrFZRmscbCc6/wHkvBknoPb+sceNszflLtfhPDVDpU+12pZAx3&#10;8JKCJI2Z312KUyYqaG+g8GpJKGrsid9r9It7np7ndWtwedE0d9FRm87pF/rojx8zv5vb9YKZJ5hJ&#10;E79eloRr4Fq4Jq6Ne9Ddm07o14fr5asemOkJQ8Gpux7VtkMUXi0JhM2tunueuNz7kZ95Tj9PPCvs&#10;W0VhDFM3Ofqj/DZUu5O8PqKfm4IkoTUgxvlCxnUUXiEw2yYUMVZaVEjTR+SZoG2+Q/++SzW79+ie&#10;3qe/jwXD5m5kUt1UxnSwIivHBaPGKd29j6bCk6KUS227NHMmLO3p5O8c4zpG0523KoR7wT3h3nCP&#10;untPJgzo685Lhf9HoZPGKIpTbqzTvuH0Hs+h90gfYeNJer9hUjGd80Ts/b5E19gfCBtrAhH/yJhZ&#10;uaH3e6V635BuTAD+iMQ4VsT8wbFj+Q0ojGHqHlbYfFjMEFD/sd5+YV1hRxn4agorF0UleX3IDlMs&#10;w+r5UokKjZOhiH9bOn23d761oh3ZFKrnKBOdy105mmhBkah2XZu5K5+vfmSW9lzVUbhX3DPuXfeb&#10;RGG8wLxupPc8QouJ3tdBDLJT/KRYUX9PKlSvJZv34rbpyja/R//uRsUgdrq0CdnmBvV8u19c5DRu&#10;JneZoStIjWeFeVYQUwehDDdZzQxLNw6VMgzk183zt83NFJY2oagxigr+ZzznqajCxpOY0x47vQTV&#10;Js+l+0u4ahgO4lLN4GnZrrEzI7+fOwCsO0ca+gG1ZF6m+wgGI74tVtQ0iqLGgqKIb0qRnTsCH8LQ&#10;B2YH66WlTSD8jWNuGOJgs3uyga17DjoXaqua66QUfgPGAPCbdL+1TJgxs/rmsdpzxPRzK6rvMsHO&#10;axSudStREdEH+hWkz9jp0wJTRdXzwNsoBUnK2exdrU5paRqFMUzdgZrlR8VMAOdfdFgSVtOKcSDK&#10;aIcpLC3gm51qdJ6FRxmTbezbfTq/Ma51MLKohRXxrmAu08bQtJQbmAyc2NFdwKWzTyT6sJ2g+yiA&#10;a4O7o74h2exSwLlxDdeNQtg4TO8QjuO096UTfht+I50qodACVAeMRdHvvUf0PUT3cDM99//o4p69&#10;jMD+4vw2sUulBC491HPoVgx7prjaxnfpOMPUDe4/vao9JXrJl43qzx8ugNU51FT4l8I+HVwnZSk2&#10;EEdBAydfk3293f1hUUDDl/yU3N7OVKO3G3b5kWla2zJR4fNzKpQs+j3aFcFYy6CbGSJq7KLuaXst&#10;pdrpm/jwYN2E9f7S1mRfpeAe3DUcdE/uvWnuWRV+K34zmSfUxBW9nJufW6S1p2t9Egj79tP1krZK&#10;4BDQuGaEM4XeJd4tFuRh32d0xeCdYJUz3D8n3+3L/C1+H91TWlBakKaIYp/h5m3k1g88xIpxIN4x&#10;jqkzBGxju5j4USOiw5Lyd3p96aNrgsJSUhQxLlBty4T+6dnn9ndatk3eJSEK/dTYiQqbxejOmUjY&#10;TEZ3vjJhZgjWO+hsFb1DH7Nr0U1DdtUad5zlTD/8O8pv8Ai/Hc+AzBIKey/obF2J4wQxXfPl2e5M&#10;o/LMpmrSrKHraE7nw6dM1OJZT3FTUhjxTVFtL9g7wXNN1Y01VSS+SscZpvZDtSRp0RemP9LhuLC9&#10;ohgeU1pz/V3/LV5btzUxYZl3yX55hXn8cO+gu0aZsJuYbpFTmeDHPtEeAXHZZhjO1NDlQjY1Etz7&#10;GW+cyQfd8SzwTMhEKywOS7QDV5lQ04ZLDJ19eYSWaKIZVvRh8zjs0xGMetMgWh0UFJeuezNQzIvD&#10;mFoOJfQ8MdGj+d2slTwbBnvrinFIxbBNBRU02ExctXVrkRScUS27Ql8zzb3Ku4ahTIMmdkzZ1UMf&#10;x2dDEWMJxa9V4Dfht+l+c5nwbPCMKLpWmnThCsexT4DOpqJK2PWX5gQEiit5jF19k3dAGFuZinGC&#10;tsF7RjO1GyoEMP86nujP2TVGyhT16n3J6ynTNtbBNhnWKWO6ZBMTnJZRsFb48GArwXNuHOM2yd1V&#10;sPfNcP8/Z80A1+dQyyQO1uA989KCye510NeP+ey6eHB2Bs+g6r0puv9w1D+e4tdq8BvxW5XfLgnP&#10;SucgDsI7uSnmgA6FNPr0dfEgLFLDojucb/P9M9yWG94TuvIwII2ZVmht6mwhtPbUe4MsO28ehScF&#10;A+WiDdx9qBWdWZ7FYUYJbBmmVhII5w2SE7zp9FKaxsiwUhzb/DVsk1FoG23VbiVqrruFBQV7BE+c&#10;WHkrxk8kZFwMJOrcOpcJMz3gulgXNu+CgYl8F52RbbyL+esUt06B34zfrn0mJDwzPDuK6hHm12Pg&#10;XhcGofvtihSD96IwGSDR/g1wjV3wgcdh30/S2fSG0i7WFsTt1K5OuOQWwyHsAQFbhql1YNWlmNg3&#10;3TtdyhDQtYo3Scs276DjSaGC5HHRBtL1KWM2Btwnq3HTEd2Hu2ApXZfLWAR1WSDxfrVWxHisJvfv&#10;Zwp3nICehe4ZQXiG6Swog+B36JKDZ1pkFRGupdtnGiuc1bjozqKwpNAH4HrRRjfZQZ3ySh++bXSc&#10;YWofoYh5WEzsKzYNkzID5oiL4dDhE3n9YZsIymSeBWWosVOQpB6D27jNfzVuebX328ucsYuST+uE&#10;f/jEm6dQjb8kdynFYwTwTPBsdM8Mz1Lnc18UZhNhMxydfXkEX0e6liPSqhoXW4lSWELcTWVSTHfG&#10;7DIxnD4sb8CWYWodlBkkN8nw/kiH41L39KXMcAx2yaBC40nRRudobMD4Dgk3X6FrlARt/63u4qao&#10;f2oo7F9ENdKr6LxFardSmTAjpYOmj7pBo/ruYJ/Ohn77nwIR83KKxyQBzwjPSvcM8WzxjCmaJLQQ&#10;4ENKZ0Mtt2LMDKN/Fxee8A3BCm7s/ezWzrFaWm+j3b9B7Tak9PE8HU8KpSNpwaM65oWxDjHciph/&#10;gx3D1Doogf9TTOyqu2PV9QFlxHNglwgsoRfjQyNnyx8VdPvc/Lxm2iY+RmFzGc6jAyt86UPwqmqH&#10;mSrNW3vXEGBA2DOrIyYUFFW1iUlNBM8Kz0z3LPGM8awpmiTsxSs5W6NCHONA9Pd3jhbnNKc4Wqww&#10;Jg8Y34zbxYTN+zv3lQeI9U7r/PNxnkTgwyPGx9aadFiSZ2e7U5nf4pJhqhSr1JwgJnLM/abDkrxN&#10;+Nx+dDwhFEeaTYIZPHRYkrrgBqJMaVFYQhIV/vhA6QZ7h07t7K46VeO7opomxWEqQDAq96GXCc96&#10;6DRvNw32iE4w+Jv0IwDog/OF6+6Y1h+e4rkGVg6LccjucTqeELcbSIgPNVRaMd6xIuNS2DJMrSGE&#10;pr2QyDENjw7HhZ2TxHCqvf0KdsmgQvqnoo06kwMuecVwiDLsnbBNBmXAb6l2iQp/uIxQ456RcQK7&#10;R1Ec5izAM8Sz1D1jPHuKIinZR4DCk0IVA48vn94j5FlqgyZ5xql+C9tkUJr7WLTpP7aDdE6sGBfD&#10;g1H/PbBjmFpD0DYeFBP5gosGSZlgcq5ckKILAHaJOFK6crQY/+C7OdL5oC0PyouuUp0TUCHwgGgD&#10;JSr8l25QMm5M9GG6j8KZDIJnqnvWeAcULCnhR8A2HqHwpNB1XhBtLtC4ccBEADFOqDS5N09qBX5F&#10;jA9XFXQ4LgwMi+F0nynTKcPUKNRanLriE26SxfBA2NwNu0QEw8Z1Yny1uQ7nX2I4FCrxTYRtIqyI&#10;7xbVJlHhjw1Q1LhQuu4CmPKDZ6t75ngXFCwp0UcAtXwKT4jaZw916SePOVxwxwQp3Ar7kr7zkDup&#10;4Iv4F+6bKJ0PDgjFcPpghGHHMLUGJGoxkWOPWToc15YHFBcJtm8F7BJBcZ4S42NVJR2Oa9Elg6Xz&#10;Ue3/p7BLBNW61onxoe1PzHMaN2sonRfK0+1RQKIC6hIKZ7IInrHu2eOdULAkfLjhl0mNa0WTO3aj&#10;tPBdMX7e9fK51dYqpe1XYJcIdbLCDcfmSefDZAgxnK7/G9gxTK2BErW0NaJaq1J3vErVf04FwXEx&#10;vjptDxubi+HJBtYwk0OOazp3fne55x4h7OSlxqWPy+9Rc6RwphLAs7Yixu/U94B3Q8GSOvVu4c7o&#10;UeMme19WWN5DYt0BebwK7ifEcFJSX1VY7CbG3/mMd0FYQFktLu55wDA1HnUgDBmTDselrgBO1V2j&#10;flC6DZAL61uUqZ+FJXlaf+uxWRqfinGhobrFQFd6FwPRh+VnZ7OnLFMx8Mzx7NX3gXdEwZLgzkGN&#10;RxWIX9wd8XemcA/o0xfjqmtL2ndT5+4nb11ap8wBYnz4MqLDkjCGJcbBBkN0nGFqB5Sopc07VGdf&#10;mB8thhfaxljYJYIy8K/E+OoSfnVK6dEEOzvRh8njhgC+4SlIkmemhivjf0J1wIFbdQXPHu9AfS+6&#10;fRjgGkSNRwW3dqGhdVIusLGCnA7HBV9EYnjQNv8Ku0RgjwQxPpzS0WFJd70tp9cHPva1ouMMUztA&#10;LUlM4Oq+uDcoi6hS1aop00mLyho3ld0Bw4mbGI69b2EnYtm+TWIcaItma0p4FFXj0e/5nPdyrXrw&#10;DvAu1Pej8wILj6BqvEDY3EphEtiAXowD77R0WFJhsU86T7IumwJ7RQ8x7q0ve9fAqK5Djv4o/a0o&#10;GabaQ4n652ICV2vsnp2xSvOGwi4RFEdqUahufdUNV4pO5w6EXRnBsH+MGA7pFpLBc6gaj2qdf7fC&#10;5hwKZ6oBeBd4J+p7wrujYEm6/YbV7sZQ1Bglht/x7WXSOeAZVgynVmTSQVt0NYnxsXkNHZakukAv&#10;eHdVezrOMLUDZBIxgbdQ9klVN8ou+jAn6faP6iCw6ovfswYg6lsFuzKCil+iwyd9HhcDzVs38uxL&#10;DMFfEM7BVB/wTtT3hHeHd0jBcXXq3dI59J7s3tmyzfdxjjKCEd8WMVwdBFanGFPaTurH/1Bk9WAx&#10;/h3fkT8o9RvUU85n/h/sGKbWQDW0X4qJXB0DUGtmIdvvh10igsriGtX9s7p7VIDiww7QvdwshkHY&#10;h4CCJOncOaeaQshUHXg36vvCO6QgSdgkXo0XjPrju3HR/78uhs1YJaeNMQu6y7YR45uwS4Q6ywxT&#10;U+lwXN5poKn3wGCYGgVlEsnVL1w/0+G4/NeNlDIB1fCTLq4J2MY+MT78/NPhuPqP6yCd74xy++k2&#10;pVmr2EKqZ1JXtlFAYUw1Bu9IfW94lxQk6bzd46Q40JFT5rBQxBysji+p3Ysrt8uLFq2IEaLjCcE4&#10;gxgf16bDcfUc2kY6HykKO4apNVAmkWbbqDV2zSyNp2CXiDP9vl/Ex7x9Oixpz0vyOAA1rR8IRk1p&#10;8xjMEW/dQfZKmsCH0EsUxtQA8K7U94d3SkFxNW3Z0PX9L8ah9PE06RXxGKYTi3aQOr5EaTuXjieE&#10;4khOC1VXEOMW9ZDPZ5uvwY5hag1UM5Nq7OpG7dgaUgynWtj3YJcMzOUWbeCVkw7H5Zm9ExX+jkmd&#10;8lmvfj1dv39aWwAy1QO8K7wz8R3ineLdUnBcuqmhqtBdJNr0GeXp//8LHU8KFejvizbqeBVWGovh&#10;dM6UDgsZpkYRjBiXiol8Y2ialAngIlcMh1K58A0om22oPlaga78y+4tzln0AYv/qZv2oXVFQYYqd&#10;n5jqB96Z+h7xbilI0hV3e2cFlUntVoSwoYsYhwrrpO6gAVVU/ibaqNuKbntUXgMTipg5sGOYWkOR&#10;nTtCTOS6udU3PqNs2ZhkwxaAjCLFJ6ljC3Dni029Ka4UD+o3Rp4mqHH1i+b9XRTG1EDw7tT3iXdM&#10;QXHpnAZC6D5s2kL2A6VxAeGEosYaCktIIGLOFOOrU0BxDTEcwup02DJMrYIS92/FhN59oOwQTh2Y&#10;o9rVY7BLhhWWp4PqNpofPd/bp7/qhtGeeOpqZGq1fETHmRoM3qH4TnU7cumc+42cI+8sB11a4Nlw&#10;PqkPIKC2UtUppcNmdBHPh8kPNuwYptZBBbq0zd/sc/tLmQEO3cRwyAqv6gTbRATDvoWqjXpeaHJO&#10;r3j4gbdXOO26ydNQMSYhngOi2hs3xWs4eIfqe1XHn7CwS1yINdX0riKerB8vyKOwhOw+Pqdp0JYX&#10;qI1Qtiz1bjZvFMGWYWodlBm2i4kdHjvpsCTVJUQoYl5Lx5NCmUbaGB5SZ31Aw6Z3dgv/hRfLm9Fg&#10;j191cRDvylR7wLsU3y3etbqv8/wLB7rH1QIa0nUNUlp+mcKSErTNy0QbnQ8g7DEtxglGzfPoOMPU&#10;PgIfeufgt+ksT8FERhTDqdUQgW0ysDuYFTH+V7SDd8WeQ9pI54Yw51o9lnuVPOefrvkbdsZVe8C7&#10;xDsV3zHeOQVJwniAeqxjL707afTtU3hSLNt8U7RRWx4t2jamFq7ssypwOqc3bBmmVkI1p/fEBK92&#10;17Rs30TKEFA6fncCtj9ftbv15SVO39FefzCi4JPI49grYmyjMKYWgXcqvmO8c9UflSpsWgRPoKId&#10;ZKWx8U8wnHueatexp+wCXd1SlD5S34ctw9RaglG5G+j6x72DchfdOVHOGBHzbTqekmBE3iYSOnzC&#10;p+0OKpN5rTLt0zZ+RseZWgjerfiu8e7psFZDpnTyOGiDqJDeQ+EpoTT7mmi3MTTVcw21ZUHnvpqO&#10;M0ztRfW1Dqn9rsOVmREx7YB9KigTWRpbZ/pKr6+fdl2beeIFI/4tFMbUQvBu1feNNEBBkiYu6ynF&#10;KRMV6g9ReEpCiusHaNziHtI1ZlB6VOL8kXcBY+oE1Bz/qpj4dbUjna+WdHfeCtrmQd2qX7X/31T9&#10;D9nGj2DP1F7wjsV3jjRAh+PSzfV3ZRt3wz4VbgXHNv4l2uoWKKqTHahlvI+OM0ztJ2jnzpASP0nd&#10;0xdufPd+e5kUhzJWypkXZVBt70XRVt3WD4JbXjFOKGJeTseZWgzesfjOVdfMkMeVeCR93zz0gXlG&#10;tL3rnRzPRIfR87zrUgLFPPjL1CHUPlLs1kSHJU0S5u67Qq3eNuJue5NB8YtF21mr+0nnHr9UbuZT&#10;xv0d7JjaD961+O6RFuhwXJiYIIZTWj0Ju1QEbN/Foh2kupKGPO4nbONBOs4wdQe4eZAyAUn1EApd&#10;fNckKQ6Uavl9oW2MVW1U/yvwRaTEKYQtU/vBuxbfveqXqnUH70y0QGnuaNgmQjcLbUPQ27WpW1AW&#10;CPsnURjD1C2oJia5Zoab3UZN5L1923dr7hx6X1mkRQqFE38EghFjrxhXzYiY2y2GQ1aJOQG2TO0H&#10;71p9/0gTFBTX5UVyBSFkm7fBVkegxFgpxi1Tl37yDnOYBor1KWIcal28gHMwTJ0jWJwzVMwM0Jo9&#10;8mYZEJbmq/GgQIKPAFxJi/Em58otC4/bB9t4C3ZM3QHvXEwD6iKtqcquYVRZ+Rh2KsFSwxTjlQmz&#10;fChYkvpRgayIbxyFMUzdhDKitE8ApPPFkugjoC6dR1NdDKfamdO4mdyqwJJ8MQ7dw0bYMnUHvHMx&#10;DahuGpq0aEiFvpBGSNgsHrZlhKJ+nxheppn58ngTtOjSwZ54wbCPpxwzDGVGaXUw3DcPnyFv7gJ5&#10;NniJKRTxx1fuUu1/sxim7gmLjd/FcKrZ/etgZFEL2DJ1B7xzvHsxLSBtUFBcG6ypUlpB2oItCEaN&#10;K6WwmNTJBtAAzfakoYhxjMIYhqGa1Hg1g+x4ar7Too3ssAtK9BGwIubxUIlvIjKWeBy+hUT72efJ&#10;MzxIL9Jxpg6Cdy+mBaQNOhyXxy8Vpa3CEnMY+u3F42VS7cukzvmnD8+veIc5hhGgzHWVmEkg3Y5d&#10;UKKPAESZ66/i/7EhjGiLFoEYTpk5pbdRpnaCdy+mBbW12HuEslmMbf5Z+r+gOWvkfX6hBg3r62ab&#10;OVbYt4rCGYYRoY/AfWpmWbffu4oSwpRRbASvxhe1X7PrmDoLIxj2j6HjlQYG/YLYHtM27qYC5X3L&#10;Nk9SQXQv/bvhMLVgYtFqLdXp9+Pdi2kBaYMOS9r/5go5vSjCDLWZ53i7fZq2bOR19UyiCopF4QzD&#10;6KDC4BtqpsFaAAryqGW7Js7a28dLcUWtL5RrdBq/7p/S8Uqh6HR+Vyr0pGmvCfT1opK8PjGzWkN1&#10;/f10vU/F66tbRl5GaUgMF7cWveTgZKd9d3ljIQgbzFz71TmSHURp+00KZxgmEbtP5zemlsDbauZB&#10;d1BzzZgABEdbt76yRIoPzV0rN8tzNsu7L9F10nLudbYEw74L6VrS6tNkolriX6yosT5mXuOpzr8f&#10;aUC8NtIIHY5r3gXyOAAEL6FTDO+iRQhz/TF+pdpQq+dbBZ+takZxGIZJRoG9ogdlmg/VTITBtG4D&#10;5H2Ey9SkeUNn9U1jpfjqXgBYECaGp1pRnAmssLFevGa5VAumCVb33480IF5TXTTYb0x76Z4u2DvB&#10;s6q8TN0GtnZufl6ZYkxCq5bCGYZJF3QZoMmsZqbCYkPr2rlM2GQbrQXExSCcGHaLkjnhMoKOZw10&#10;ZdB1PAOH6w9Pceas6e/0H9fBLWDgewZjHWo8qp3+B7NOYqercdSE36+6DUEaocNxNWhU3z2OLp2x&#10;C7tLYaIw9//AW9rxgkcpnGGY8nK0eEMj3ZgAdP5t4z0LvESNnCPvMQAXE+o5rJey63/dUjxDHj7p&#10;c2ZpBgzLhMVu8B4p2gSjZtoeUKsbNeH3Iw1I1yOp7kgmLJOdxYmC++gr71Wcu8Vk2eYDFIdhmLMh&#10;FDUf0GWwPS8vdqeEUpSUwl4Akr1tfELHs0YgaiyQrkdK515R2Kh2Vtg0KKxGUZN+P32ovi9er+dQ&#10;eepwIuVslveSlmSbQYrDMEwmoELgCspY//VkNNLVj8x2hk33rhwWNXG5x/3zs3Q8a1DN9XrxeusO&#10;6Gcy6bTmVmVmk+1PywV2daIm/f5gxPimeD2kFTqcUNhiVLdXcEz/sKK8tSPDZBx33rbixEvUJYcm&#10;exZ+lWnFJnkGEGk/Hc8a1Px/QrzepBW9tPelk7olphU2apzHyJr0++ka+8XrIa3QYY/Q3aNzT14m&#10;qlQ8Vhun8DJMtYIKlzt0GbBMGB9QXfGqG80HwuZFOFe2oFrlJ+L1VD8zydS0RUPpXulcv6TjNYqa&#10;9PuRFsTrIa3Q4bg69W6p3aI0Ltv4Ycj25+NcDMNUAgUluQOpxvVlbYYkjZ7fTcrE2HdYilPqX4Hz&#10;ZAu6t1+K18O+BnQ4LcEHkmhL+hMdr1HUpN8fiJg54vXUParR5SOGi7Iixl3HnPwGOA/DMJVMoW3M&#10;pcLm22rGHDRRXtG59aFZUnhhiW827LMF1QqfF6+nfpCSacjUztK9WhHzOB2vUdSk318Y9c0Wr4e0&#10;QofjGjDB682TdDxUak6DPcMwVQx9BH4sZlD019LhuFSPjEVZXgNABeCt4vWu+fJs6X6S6cp7z6xj&#10;KJMVNQ/R8QpR8O6qZkWlxnIqRC8h7QxGjAD651Go0t8f0b8f07/fJT1J17GCUeNG+vtS1IqLTue3&#10;jJ2m3FSX358OSAvi9ZBW6HBcPYfIM8gorf0UdgzDVBOoIPuBmEk79Za3+FM3gbFOmgNgly10m4UM&#10;mdJJuied1JWnULLtL3UcKV052gob26gg/1bQNv9PPV859ToVeDccPukfHzt9WlTl7y8vSAvi9dTN&#10;YeDeQQynj9uPYMcwTDWBCqnfiJm0VQd5uf6+47LnUCu8qhPssgndU4l4zZ1Pz3f6jZXdU4jqNbyt&#10;x4kYnePj3cfnNKTwpGCGVCBiHKXavdQSyqTo3J9R4fdgupuYV+bvPxuQFsRrIq3Q4bjgdFAMp+fw&#10;W9gxDFNNoNru38VM2qipvJrz8AmflImpUGkKu2xihc054jXLhP1n+4xs59RvUM/5Ur0zBd+iSzRb&#10;BkJhc1nsdFrczXSi5le0tlmV8WRRxDcldhtaKuP3ZwKkBfGaSCt0OK6Gjc+4g4jLNv8JO4ZhqglU&#10;M5U+AI1TfACOnc5vDLtsY0WM28XriqLarbtnsS7MlW0UxE7jAbVwivOox0ajnc/Md86/dbyTu2W4&#10;M/f8Ac6EpT2dQZM6uVMzMV0WA+bjl/RwNzXJvWq4uzH/DcfkMZMkesoKG9Njt+UhW78/k6T6AHjc&#10;iPAHgGGqF1SY/ErMpG06NZUysdoFdKg4pyPsKgMUZOK101LYKIqZe6Dfeo/WJqZD7+W4DtewUUnH&#10;XvJYSHnUoUdz1/EeFtjd9XbyjVFID8F3E9l5yPTvzzSpuoBad5C7gEi/hh3DMNWEM7NZvsik6kIw&#10;dRD4cGlef9hVFlbEvzQYMT4S70Er2/hRIt832E2LCv8TWjsSZtqMXZTYY+XZCvPhtzzg3eVKUNSK&#10;+qdSXA+Z+P3ZItUgcOe+LaV7pHfwfdgxDFNNwPaCYibtO6qdlInVaaDZdgWtAwuGYj6N7qf7DZfd&#10;CxUoUfqAPWTZ/k1Hi3Oax6JLuH71bUPrC2nrw7OcMQuyV/CrGjG7a9zltk6hqH8TxfNwNr8/m6Sa&#10;BorxCjGcPmQnYMcwTDWBMuW3xEyqOoer7IVg6WB9srRJOrtEJery2fboXLdWTlGSCuMhcI+9ZMMQ&#10;Z9WO0a4/my0PznR2fWOBs+ubC52tD85ytzfM3znaWbpxiDN6Xjd3gx3duUTBZ8/Vj8jPVdBDx44l&#10;XyGb7u/PNkgL4r2rC8E0C9Negx3DMNUEK2IcEzMptomkw3FVtiuITEG/6zHpvmPC7mcUnFCotS6+&#10;dHDSmnoqobsHHw3Mzdddo0wrt4/S2lOL5ZsUXu1BWhDvW3UFgY1gxHBqvTwNO4ZhqgmUMe8XM+n0&#10;PHnXsMp2BpcJLNs8It4zRMc8v00UdkS7/Mg0ySYT2nR0hmeTHVGTc3o5BR/keuyssPkwhVdrUjmD&#10;wz4GYjh92B6EHcMw1QQqGA+JmXTx+iFSJq5sd9BnSyBs7FXu1+3yUV1clAm11C0PJuyOyZiu+cps&#10;dxqp7h66DWjlXP2w9x6ssHGYwqstdI9J3UEvopaUGG5FzGr9eximzkG1so1iJr1QqcWpG8IEI9W3&#10;eyIUMa+V79V0NyBp3VGe2gphjvqaW5O4Ki6TbZyyIkYgaJub4bo4GDVm0XUGB0vzhlItfU6olI5R&#10;GMUroHgR7TkE4fk2a9XIcz/NWjZyrn9srtfGNm+i8GqJZRvPiveqbghzwR0TpN9CH4ArYMcwTDUB&#10;BZqYSberDr2GtpUzcTWdykeFb654n9De15dq/eljMRcGctX4ZaJzvUAfuksLbaMvxS8XR04Zvehj&#10;sI4KO+2ezNDuFxe7A8EUXVL77s2d3cq0WygQ8Z9L4dUO+p3S3gXYPpQOx7X9cfmDhg8m7BiGqSaE&#10;PjI7iJkUG5DT4biqYlP4ikAfJqn2jVWp/TX+cxZePEj6LbKMJ4N23gyKJ4Gpr9iq0bLN16jQ+y/V&#10;yj8lvUP/fyIY9d+6O8HqaIozmc75Nf21zrh2oGiS8MHd/6a8eIw+Jj+gsGpFOpvCq6vIK8OPFMMw&#10;5YQy58/FjNqlb0spI9/yvFwrrYq1AMmge9oh3h80crZ34HX2uf2lOHHZxlsh2+fZmerwR/5uFCb5&#10;59eJCuhfJOveKLJXjqCPwes62wXrBnnuc/DkTp541Cq5ncKqDe5HUbg/pBE6HFfnPvIiMPoQ1rjd&#10;2RimTkCZ81Uxs6qLozYE5amgoWh23QyXB3TT0D39W7w/TK+kIElTTWVGSkxW2LiLwj0Ebf8KFOw6&#10;m0SiVkhJwelV7WOn8IBCXGc3a3U/z/3Ct5AaDx8SCqsWIA2I94Y0QofjwpoIMRwfQNgxDFPNoA9A&#10;QMysSy6TZwLlbJZnAlFB9hDsqgN0L18V7+2O7yxz98aloLjgsE2ME1epYeIcKlbUt0obPx3Z5nOx&#10;02gJRs1lFOefqt0UX2/pnuvXr+fsftEzHvB1nKM6gDQg3hvSCB2Oa/F6xUupbQZhxzBMNcOyzQ1i&#10;ZsWKVzoc16BJHeXMHDE/hV1Vg0FF5b5cJ2wUFBdW5u59bakUJ6Y8nEMFbheCtvFDNf7ulxa7c/Yx&#10;o6hl+ybutNL5Fw50DrylcfaWwhsnXDWrNgfeXuG0ovNScFwTl/eS4kCBsLEc56hq6F4+Fe8LaYQO&#10;x7XuwCT5viPm5bBjGKaaQbWzyWJm3f+G7NUROvhujpShsZEKHa9S3K0YhXvC6l06LAkuHMQ4rmxz&#10;LYVpCdi+g2p8FPQUpBWmdK7bLy+Wc2UnXzFthb2tDLiTpiBJavcbfVyqfDEV3r14T0gbdFjSnZSG&#10;xDhWca7W2R3DMNUAS3EL3X9cBylDXxaYImfoiHkt7KoSug9p8FpdcatpuWBF8C7Y6nCncCrx1e4w&#10;nbDxyfXKlMd03DIHbd81kg1pxCx5eqhmQPiPsK1K8O7Fe0LaoMNxYfaVGE5p6zewYximmqL2patT&#10;FGef55lB8yLsqopQ2L9IvB/UOOmwpGu/Mlu8X3eQlo4nhJ6BtJYAhTodTksDxneQroVuJDqeEor3&#10;lmi346n5nnPf+vJi6dzUSvHT8SqD7uFF8X6QNuhwXEg7Yjjpa7BjGKaaEoz4LxQz7dWPzJYyNRZU&#10;ieFUmP7rYGRRC9hWBVQLvVe8n3Nvlp28qQvYoMKIsQS2iQhEjJvF+NgJjA6nrX3Hl8nXS2O6bFHE&#10;nCnaQPiYUFBc/m2y07gQfaxhWxXgnePdi/ejLrbzuLWwjXWwZRimmhIq8XWXMi2pRdvGUsZWN4eh&#10;jL0RtlUBXf9/xHtR3Vij8BbDrbD5Ddglgwq2Z0QbzB6iw2lLXcUL1xF0PCVq62vVDaOl8/Yfq7Qu&#10;IsbfjxZP0O4ilm3wzsV7UTeBad6msXCfZ2RF/T1hyzBMNSZom8VixlULQE/T3jbegl1lEyjJHS3e&#10;x+2vLZXuE/J8rKLmeXQ8KfR7vinaTM6Vp2amkupCOlRiTqPjKaGPr0+02/vtZZ5z3/zcQuncyfYT&#10;ziZ45+J9qF2F6pTbVN1uDMNUEyiz3ilm3rV7J0iZG/vkiuGQVWJOgG1lgqmQ4j3AjTMdjssz+Gub&#10;f919fE5D2CZDHdw8b7d3Vk4y3fSsXEgfOmH0ouNpQc/+N6KtupL54oPytErLNs+BXWWCdy3eA6Tu&#10;nbz29vFSOLW8DsCWYZhqTqDEWCBmXghNegqKa2PI4zO/ELaVSUhZt3DuLXL/v8cPfcT8BHapoJr4&#10;RNEOte76DepJ504kzUfn/+h42lD8qGg/Z80A6fzqOEBVzMKi6xaK94C0QIfjat66kXSPrkp9C2HL&#10;MEwNgDLth2IGnnu+XBCNXyq7h6aa6+9gV5lYikuFpRvlbgi1qyoUNfbALh2CEeP3om26rQC1+4fu&#10;8QU6njb0AbhetDevHSmdf94FA6XzB8OV/+HFuxbvAWmBDseFtCKG07P8CHYMw9QQAopjte1PyO6h&#10;IbhbEOOEKnmVJ9V+HxavDz8/dDguLKgSw6kguhR26RC0jX2yrelubEJBCXX+bXK3B2RF/eVa+ET3&#10;uFq0V1djY6tOMZw+GE/BrrLAOxavjzRAhyV51kJQWqLjDMPUFHSzgQZOkJf5m9eNlMKpZvgj2FYW&#10;9AF4Tbz+0GnyDKBN9yq1cdtcDLt0ofjS+SH4tseisA49mrvXaN2pqTPV6KPd3J3sHzhzpvTBoK54&#10;DqxhoMNxYX9hMZw+VO/BrrLAOxavjzRAh+PyrIMgIS3BlmGYGgTVRp8UM7LqoqBd12ZSRj8j/xbY&#10;VgZ0vTfEaw+cKH+gtj4kF8oh25gLu3SxTpkDqMD7XDyHqEPve/fwLZMVMX4ajOT2i50qbaxSeYBV&#10;XYQG30NiOH0AwrCrDPBupWuTkAYoKC50lYnh9PyOwZZhmBpGIGLmiJm5sNjweNhEH7UYhwqkn8G2&#10;MqDrPSpee+KKXtK9XbhP3YrQuAB25YHs8tRabyqh5VDRWi9W94rnuqxQdq8wSnWvHDGfhV1lgHcr&#10;Xlsdn4DDvcKT8uYvSEOwZRimBmJFzB+IGXrpBtknTqsOTejDoOz4FDG2wTbb0L0dEK+76BK5j15d&#10;BBaMGjfCrrxg6iimMUrnKpMt/5/u6UjMrEKotWx1MZi6mc3ZXi9d8E7F6+Kd491TUFxLKG2IcZB2&#10;YMswTA0lqLhFOPhejjvNj4LiUjctoRrzbx742NcK9tmECqWrxOvm75QLy5nn9JPui2qw98CuogTC&#10;/knBqHmQzoPdweIfRqrxvxKKmlsLo74hsagVxj2/cM/qTmG+rSO++D0kKmR3wi6b4F3inYrXxTun&#10;oLiQJjyeYintwJ5hmBrKwz+5qCll5t+KGRuFEAUJmb+xc+g9pT886j+rwjYdsJGLeE21uwSLqMRw&#10;qq1ndP8C65OlTYpO57eM/TcjUEH7kXjP6hTLTHRrlRe8S/GaeNd45xQUl6e1RWmm4LNVzWDPMEwN&#10;Rp2bTjVep21nefBP4/kx6/2/oVJ5wdbOp70eNNWNWujeyzUTqDIJ2rkzxHsNFBtO46byBuvXfnWO&#10;9HvKO7BdXtRxIEh1+4C0YIUNKQ7SDOwZhqkFBG1D2vlppdI3DW17TJ3/nd0FQKh90339V7xm7xHt&#10;pHvC6mAxnHQ/bKsjVJuXtuS86M6J0m/p0k/2xAoFSnO7wDZb4B2K18M7psOSVm5XNtvJcEuLYZgq&#10;xrJ9m6RMTurcp6VUEGg3XonoN1vPFKGIcUy8nk9x3TxkamfpflyV5g2FbXUiUJzT27KNf4j3iQ3V&#10;KSgurD8Qwyn+S7DNFnh34vUgdcvHTpQG1DiW7d8Ee4ZhahFqbfACxUkc5FcWh0GFWeymCET854rX&#10;gt8eOixpj7KRihVJ7RK6srFseUrrnd/1bmyD1dhiHHofaa9sLi94Z/K1TPfdUpAkpAExDn2UPqbj&#10;DMPUNoJRY52Y2aGJy+VBynr163m8YZJ+kq2uiqPFGxqpNWf4zaeguODOWQyHKmPwNF3ofvLU+8MM&#10;JgqKq8eQNlI4RIV0W9hnGrwrOv9PxGvhneLdUnBcePdiHFeURnAOhmFqIVTr/K6Y4e/49jLPhjGj&#10;5noWK2W1u4Lu6WviteCKmA5LuiygbKoeMf8YtM3JFFalhE4ao4K28Uvx3jYd9W5qf86NY8R7z2or&#10;Bu9KvBaEd0pBceGd492LccjuDdgzDFNLUV0VQLoCVzMtEPPwCygs46irZ6FhM+RN1bsO8A6gkn5+&#10;2M4dgXNUBYdL8/pjsZR6X+pAts6/TrZaMHhH6rV0W2Kq/v4hpA0KYximNoMVtWrmn7BM7gqCLgtM&#10;keJAVtRYT2EZB7VP8Tq62SrqIKor2/h+wQlzDoVXKvfYq3pQIR5R70ddYAVteXCmFIdaLsV0POPg&#10;3UjXIeEdUpAkvGs1nmX7dlEYwzB1Acr0UoG79/WlTgtl0xisDtWMBzihsH8RzpFJCkt8s9XrzL9w&#10;oHQ/kLqSNqY/UaG6lsIrBSvqWxWMGNJexpBuau3MfGU1MxQ2l1FYRsE7Ua+Dd6eu+sbGQHjXYjzL&#10;Nt/EORiGqSMEwjmTxEIAWndA9l0P9RuruC92ZfzdCme+1k21+bvF6xR8kOtOU6QgSat2KPPWY6KC&#10;LOt+dajWf1h3bd2GM227NHNnA4nxqKXzZQrLKHgXeCfidSC8OwqWtG7/RCkOhLRAYQzD1CWo1nyT&#10;WhjoujA0WzOiD/vzwjQ3S0+X0AdmByrE/yBeZ8dT852W7eSWCbTmVm8ftit4vIya18PNA8XLCLud&#10;3fWp4L6aClmtV1EUqhRNUuNmDT2rfukc/zpyKv39hdMB7wDvQrwOhHdGwZJUn0+uKA1QGMMw1QX4&#10;YDlyyhxGBdkyK2JeEXK9ZhpPUmZ9hwqR51GLxFaCFH5TMGpcGYr4z8VCpJh5uaDzSrOCoOl5fT2F&#10;h7b/PWL8TyjqH0/hGUO3YA196Lo9fb1bF34hfEjoOe0JRPwjKW6FwIIzOs8ueu6/1l0DWnix7Oyt&#10;TFcc8ey57ODDRGEZA88e70C9Dt4VBUvCO1Xj4d1TWLmxTvuGB8LmVkqb99LH5xg9n9dJYTonpp7+&#10;iY7/jf7FlqQvolVG6XMbus2siG9c7BQMw4igAA9FjKuo0Pr2mcxZfpFthDLiQTrPkvxj+Q1ip04K&#10;aqRkK7mJgAZP7uQpRFZcOUyKc0bGz86mkNVB5zyqXmf9Ye9gJtRnVDvneo8LC1lUIKFguh8fSsx0&#10;wW8+djq/Mdm7uGsRov6eKFBDtj8fBRvF98zuEQW/RZjdQ+YewQWExyZqfoXCMgaeOZ69eh28IwqW&#10;NHhKJykORAXzZ+m2RrBeIUDPJRA2jlIaK9feCh7Zxin6aNzOM46YOg92nLKibteCpxZ+1rLNf9J5&#10;P0QL4dCJ5Bn9TB+ybH/7a0vj2yaK0g3CUob+HRUoGXXSprqIgLBKuEFDb0sAwlRHj0fTFEIrgQok&#10;afP4VIIffWykkug+8GFQbaxw+TaWTwWeNRXEnvvGu6FgSR16tvAM+kKpxnAOf+TvRs9mI8X9RLXN&#10;oD6k33JHpisQDFOtKTi9qj3VMrWDidkSZbQ30RRP5POeMrtnlTD2ydV1veRtGyXFKxP9pksoPGPQ&#10;Pb+uXuOGY/OcvlTrp2CPmrZs5HZ/7DsuL3DKhOCVdDnVrtVFc2XCSt/rlD5/V7b5DlxyU5yMgGfs&#10;uQYJ74SCJeHdXfPl2Z64iVb7YgvNoO27hq5x3GOTZVEl4vDdpSvaxW6FYWonVLPdRoXtn3SZQBRq&#10;u5vune56w1y8frC7bH/6yr7OiFldnck5vdz+bxRImBFz1f3KPPPUKg6Gzd1qnywVuLepcXEPjZrI&#10;Lo2h/J3yytYyUeFxC4VnBHQ9UE23RHedWatlVwuiUPDNWTPAXT1c3laBqIITPmdjaJozb+1A7TMo&#10;01SzjxMoUdwpk+jeP0JNmuJkBDxb9RoQ3gUFS8L9qpvqQ3jHFB4nUJI7OhQ1d1EB/IEaN5GwlzKe&#10;7ezz+jtjF3Z3uwt70gewXbfm7raS+BD3GNzGXX2MdJp3/Sh3rwe6tvZ8ZaJ7+JxardfFbo1hag+h&#10;sLGGErfkjE0VNkGfd8FApyM128mkXELGGz2/m5N/4xjt3P3EMj6iguVA0M6bQefBNMevqnGuemCm&#10;Zy9hCNtLqnEhOsd9FJ4RDp/I649atO462ORe3ddAJ3jAXLFpmHN50TR3vOC2by2R9r7FXsm3vbrE&#10;3cD98iPT3O6kIVM6OfXq6c9Xppbtm3hcPMRlm8UYLKV4GQHPVHcddYtPCO9qC70zNS7eLYV/yYr6&#10;pwZsYx/649U4iXQzpSl0MeG5iNcqj5BGJ63o5Vx6aLITUPcfkPUhnASSDcPUfKiAPaJJ5K5u/PoC&#10;t5bUvru3v/1s1LV/K3eGirYLIKGMn1IhEaIaIWZ0SGHoDsIiIvU6Uw2vo7YzMk5YxblTKU5GCNhm&#10;UH8d061hovZJ0col/J5EXTrJ1LpjU8e4eoRnL+UvZByleBkBzxDPUncdPHuKIgmL+a55RPvOS+jd&#10;BqgW/mNNmFbo0kLrs/ug1p7rnK2wUQ62AEX6110bymRrkmEqnf3F+W2oloX9Zz2JG33K86m2T9Gy&#10;Lnxc0FzXdQkklG3+B/+i2U4ZEbNY3AJB3UgcGjqts7PvuLzgKa4MTn0MhM2Lzgxua65DwgbsHXqU&#10;v/WUrtDawACwZSeuvdLz2kBxMwL9VmkntzLhWQ+d2tlzf63p3Vz3Ne84BN2v+y7TEboT564dUKFW&#10;aEWFFd/qzm9louf5AMVhmJpFKGqMogQcVRM0hEKkWSt5ib4qTDFEy8C/baRzCTWZkbExm2PXNxY4&#10;Wx+e5U6LPPfmM+MDvYa31Z5Dp5btmriLhOAjJlWfrFeGs/3xue4KV/W8aHFsf1L1d39GVAA9X2gb&#10;fSneWeNOf0zQJVSmzffNcBZeQs9lWPrPJZHQl73gooHOlfdM114rLnT5ZGhqI54VnpnuOnjGeNYU&#10;TRLeya2vLPHEh9wPeBJtDE51x5fQslHPm0hIc2hhIh2h63LnM/PdmWNYvb3/zeVud9qlBZPdtD77&#10;3P4pW7hwWaHbiwKiZ/GqFV7VieIxTPUnaPtWUML9o5qQMYNFdcsrCh4w0YePPmrVNpWQ+eGOYNyi&#10;HkkHLEU1btbAmbC0pztv/eB7Odrz6nTzc4u0H50Gjeo7q2/ybOF4Rrbxp0DEvJziZQSciwqG72uv&#10;JQjPEmMFKODw7PuMbOe069rMadCwfvy+Gzau73YhIWzknK7uoil8XPe8JG9EoxMVrj8JRnxb3JvK&#10;APhdiSYJ4NniGVM0Sb1HtHVueX6RJ75FH2z1GIRC+uK7Jrn98U1besd2dKpfv54bf+3eCW5Brztv&#10;KrljXGsHaqcXlwkDynsVN9UQPeePeSEZU+2hmuBkqln/n5qAN1AtSzeQCqFwUne9OhtZYdOtfU3x&#10;9db222tV78w+APiIpPMBOvhujjsjSXcuzFja/6a+SU+tiHetktylFC8j0PO+jM6ZdHA9kdDtgNqq&#10;LiylbOOHmdw6Ec8Ez0Z3LTxLdeOeMo2c3TWtmU54X+ffNt4ZM7+7dmqvThi0xXXhI6rwZMVnU+m0&#10;9vYJTqfe+m6mTr1bOtse1UyppRb10eKc5hSHYaof1vtLW1MixRJ4KeHqpulBmLWTahVreRTSHIPg&#10;lgA7VOm6bhIJfcATl/dyp5kmu0edzxkItWydO+kyUe30sbsTrEmoCFRDvITO6XHPnHHZxqlMtmTw&#10;DPAstNci4RniWVJUj/TuHc4IXTBId6i1JypodWrVvokzLa+Ps8HybMDjjgN5jp2lMOOqUVNvixWt&#10;MswWUuMHwsaTFM4w1Q/LNp5RE6zOVwy6Xi49nLhwjOmP1JL48pmBQGN1qNScZr3v7wn/NFQAzQyW&#10;GmbQ9j9CYU8irmuTRp/+1gdnuYNu6obwqYTaIKYAwvaCOyY4O4QVrzrfM2XCtFYr2ZQ/m1oEUX9P&#10;ipsR0H9OBdVl9CyeooLV4yStvKJ3+hf69+v0cb0cC6Vilzlr8Jvx29XrlQnPDM+Oomq1JDYFF1NY&#10;MS6zlmr3mFSAd4R3pbNJJPTPY93E5qOpJwnEu5Xclciufyp61nkzrLBveNHp/K7WS0ubYEvKoohv&#10;SqDEh/2ed5CSLizDzmSjlA30ywQX22p8eid7KIxhqg+UGfaqCdWvWZ3ZbWBr54aEg6Xm/1HivocK&#10;sHL7i7ds3zzKjKeCYePnunPrhE1XMI8cq1jpFOUWamnwxTNjZV93JpAuDoQC5vxE3ju/0P2HM+xY&#10;DoRsYy4VWrdTgXofPdtn6Rm9T///Kf37xWwi2/gXPfvP6B2eoDjP098P4H0WRY0FsdNkDPxG/Nb4&#10;tTXCs0o2aDpwQke3dXY20zMxkLzoksHlmiZMz+XH1NKKBu1cd81IeYDfoVDEuIrOI+1DIQoz1Siq&#10;R7rZa0Wl5jkUxjBVT8A216oJFN0uFCQJA4x3vZ1gulvEvDdwumIePVVCpb6JlFlvo8Is7S4RzMdG&#10;cxwFedrjBuXUoIkdU65aRiFNBcUSip910GUHF9Sx/2YV/Cb3A6T5zWXCs8EzougZF8afMMCKxVyJ&#10;KiBa2fDXY9yJFiidJyPQB3cdfWB/qLuecY3XnxG6LrFQT4xH+eVvaHVQOMNULZRBfiomTsweUafU&#10;Ycm8GKdMVFC/kk3PiFiNStfZQfeYsLtBp13fXOhceMcEdypq/3Ed0p5ZlI4wOL37xRSD3rYZxjaF&#10;mRwnqGzc/n36Dfgt2t8YE54FngmZZESY4dR3dHt3+iX2/sUUTd11E4nS5EkqoG8OnvKPofNlDffZ&#10;aK6v26N6yNTOnnj0EXiYwhim6jjjzVNOmHA9QEFxdR/cWj9TI2rcjXNUFvegfzzi30IZ3ONkLR1t&#10;f2Ke65toxqq+7tRDTOdrkmBmUzrCwLTOe6ZG71Bmv7aoJK8P2VVrcI+4V9yz8hs8wm/HMyCzCqlJ&#10;s4ZO+27N3fUOGIw/Z9cYZ9ujc/Hx1F4vmaiC8AYV+teFIuZgOnel4W6vaRv/Uu9HN3Y2Z01/KY6r&#10;LH+kGCYhjvOlelSY/kJMkOqOWqg5axdI2ZndHKS83B3xd3Y3EbfN5zz3Vk4dPuFzm+joWsBAIqYN&#10;YgbK8iuGuv26qWq3Yxd1T9uhHT3vN6nA2BcIG8vRhUP2VQruAfeCe3LvTXPPqvBb8ZvJPKEm5/Z2&#10;nx2eIVwm4JluomeLtIRpupjLrzt3uWQbL9PH6opMDsJXBEqDk+lePF1C6DKlYEnXfkUes7Bi/o0Y&#10;ptKBmwMxMcJLotp/jgU3YhyIaltXw766UHQ6vyWc1VFmui9Vd0VFhWmJk3J6Sc9G1cCJHbXPK7mM&#10;E1bYOBywfX50uRxLcyOcioBz4xq4FhVYBfQetT56Egm/Db+RTpVQmLaJZ6Wzz4CidN8PktbBJTld&#10;r9pQVJI7kNLf78T7vfON5Z4prLqu1FCJbyLOwTCVBnaUosJH2o5v+RXybkxYRCOGQ1TjyvrG5WfL&#10;7uNzmmKqKT5UIaph0b8fq7+jokK3R6K1A2XCHsAz8/u5NV7dOVKJnvEPULulj1kQq3StqGlgRg+m&#10;JhbZuSPQTePuP/zS0iYQ/sYxNwxxKC5sYOueA+dKsUNYIuE3zKDfotvXWBRcSmP/Y905KibjEypQ&#10;HwtFzGux+cvByKIWdJ1qDd1vrvo74AaFgiRd/fAsKQ5VxB6n4wxTeQSjxo1iIsTsHnWl745jaoY2&#10;XoVtTQSbdYTC/kVUuO6kDPc0/Z6TpJ/QxwHz5JXfmVpwWZ1O/zcWQc1bO8D1Rqo7T3UU7hX3nGgB&#10;lyh86G76Znncd38hehfYe/dTSlcl9Pc36GN1kxXxLz36vZyOdO4aCaWnG9Tf2X+svPUmVqyrcXhX&#10;MaZSoQz3tpgAsTCHDselXaVZmjcUtrWNgndXNcO2k0WnjbHBUt9C7L1LhdFmysx7qHBK6qYBM6Yw&#10;04hOk1KYDgjfRRhfyGxt+eyEe8E94d7SXW2NhVcpZ0LRswtFjT1UM76KPrrnWba5GPsWY7pwTajR&#10;VxTKW6+Jz2F9oXc/aHXMKGD7rqHjDJN90GUgJj5InfZ5s9c5VxFs6yLoNw9igZv8PCTBwRjmqCfa&#10;7lEneDYdM7+b6zEVHkATecPMpHANXAvXxLVxD7p70wmL5rDW4vZXkztTowLw3tpaWUiHM36R5GeC&#10;xW8UFNesc+UZQfRxfBG2DJN1qGa2Wkx8cNVMh+PS9f1napFXTcbdBN82LfXZqEKXCD4GKDDJrFyC&#10;XxmskB2zoLs7lRDTVrEdIWYnYT+DG59Z4Nz68mJn/xvL3V3BIPyNYwhDHMSFDWwXrhvkngvn1Pms&#10;SSV4GEWhj3UVut8qyTaDd5fm9Se7Og+1eDDuEn82cG5Ih+Pq0rel9OyotfmvbE4AYJg4VIg9ICa+&#10;nM3y1E8sZBHDqQl/F+yYM9xjr+pBhd1Bejb/Fp+TTvgYoABFQUqmNULlKfSp4PoPpadDVT0Vs7oR&#10;DPsWis8JY2x0WJK69SlWW9NxhskuVKBLK3/VhV+qP3PMqIEdI4NNPqyIeQcJg5nSM9MJBSpaBuOX&#10;9HA6Uw2QTlEtBMd6uCfcGzbs0d27R7bxd9I+rMegczAa6MP4mfjM1G4g7J0hhgeoUgE7hskaWHko&#10;Jrq73smREmW/0e2lRBmMGP8DOyYxGER2BzkjxjF6ZilbBWVCrRCbn+dtG+VMzjk752jpCtfAtXBN&#10;bJZ/IIFvpwT6N7V8ngqEjTX4zXQ+JglUMXhIfH4rrpSnWcOduhhO8W3YMUzWUOcqw187HY5r2eVD&#10;lUTJKxXLAwpGFJDUnC/Xx6BMWCELD5fohsNm8XgfmGWE1ciYPohaJFxzYIompu3ClQX+RsE+cEIH&#10;Nw5W4cIGtjgHzoVzFrxf/tW36OKhf58KRY01vJlJ+cDiRPFZXvOV2VJea966sfqsfwc7hska1Gxf&#10;Jya6NbfKjquwvaIYTjW+tbBjyk/BZ6uaoeBErTlWkMrPtpqKPvro13/asn3nc6FfcdA9Jj5X+NOi&#10;w5LEcGpt/5eOMUz2oER2nZjozGtGSgnyynuVzcPDvoWwY84OFKSx2Vf76d9v0Yf4N9JzrlJhRTjd&#10;05l7W12b5+hXNvQ8/y4+a9UrLWZwieFYsAg7hskKGLgTExw21aDDccFjphheaBtjYcdkHuz+Bb88&#10;VNu+LRg1n6N38zPx2WdHxs+oNYJNY27DtXEPsdthsgA9c2mDozad5PU26mb4PI2WySqBiHFUTHBY&#10;8UuH41I3VMeUR9gxlUOoxNc9aPtWBKLmRaGouZUKa6ykDVDB/Qj9/SwV3NiRKooZJqQ/B0n4G8fo&#10;7zcQB3FJAdcW/pDoXEHbv6LAXsHvspKhj/qpsrwEdRvQSspv6ubx2AwJdgyTFaiwgB+ceILDIiE6&#10;HBdcI4vhVENsCzuGYcoP5SFpC8kB42S/QFfcLXe5Uv5cDDuGyQpUM/yamOAwY4QOx6U2SQtr8I5W&#10;DFPVUAvsR2J+wgpgOhwXVm6L4cFTeeXer5hh0gYLl8QEh03V6XBcHidVYf8i2DEMU36owvVfMT81&#10;bFxfym93fEdedMldrkxWCdrGRjHBnbd7nJQgvW4gzEtgxzBM+YDvKDEvYXyNDseFLTHF8KBt/hN2&#10;DJM1gmFzmZjoMO2TDseF1YpiuBVmP0AMUxHg20fMS9gIhg7H1W1gaymv0Qfge7BjmKxhhX3DxUQH&#10;Z2V0OK5xi3pIiZJaAB/DjmGY8hGM+iUX4qtvGivltZGzu8p5zTZfgR3DZI2i4/ktxUQHNW3ZKJ4o&#10;0UdZWCzPBMImHq4xwzBpQzX6X4v5aNj0ztIHAJswieFB27gHdgyTVSzbiIgJDxt50+G44LtcDCft&#10;hh3DMOkRKvUvEvPQvu8sk/IYpG6ez+NtTKVATc3bxIR38cFJUsKc7OstJUzSZ7xZBcOkT8wzbDwP&#10;nXuz3P2DBWFiOFRwelV72DJMVsFqQzHhYfFXg4ZfTE+Dl8JAiSElzmDEuNk1ZhgmKdjYXs47pjN8&#10;RhfpA7B4vdz9Q7X/F2DLMJWCZRvfFxPgmIXyiuDlVyizgWzjH0UfLO8KW4ZhEkP55R0x71x5jzzT&#10;Dtr2mNL9EzXW03GGqRws2zwkJsBLDsl7lmIweO/r8ubf8CMEW4Zh9ARtc7OYZ6D+ivuH/mPVTZdM&#10;51BxTkfYM0ylUFjim60mwqHT5FkKs8/rL4VD1BK4AfYMw8iEoj6fml/U/TYgr/8f4yU6zjCVS/CM&#10;D/h4QsT2hHRYkjpTAaLWwzkUxjBMjCLbGEsF+V/EfBIoNpwOPZpL+WncYnmdjRsvbCzHORimUrHC&#10;5hw1MU5Y1lNKsF37t3L2vynvG0sJ/V9ka+AcDFPXwZ4ZlCc+EvMIhMKegiXteGq+FIf0FB1nmKqB&#10;EqDkHXTnM/M9iXbErC5igo0rFDG2UTjD1FmCUfM8+PBR88b8Cwd68hH2aVbjBcP+MRTGMFXDYTt3&#10;hJooV24f5Um8s8/1jgdAVti4z/pkaROKk1HufIu3xmMyQ36W1rBYEeN2XZ7Q5Z9+Y9ojr0jxqNVg&#10;URjDVC3YPUpMmNCcNQM8iXj+RQOlOGWihPybUMS8luKcFVZ4VSc6zwH4H3LPGzH+17LNz0JR/6ZY&#10;FIZJC0ozPko7b1I6+mMsLf2U/i1EX30sSoWhWv9llOaladRlyt85xpNv2nZp5ux5abEa989HeeYP&#10;Ux3YX5zfhjLIaSWBOiNmd/Uk5lFzuzkH3pLHBMpEGe7HVIBfvvv4nKYUt1wcCfsnJcpUrmzzQ94w&#10;m0kHSodPaNMQidLYXyit58aipg1auSHbfzGd40P1nGWatbq/J79AWx+a5YkbCBtXUhjDVA+siG8c&#10;tQT+LiZSDP526SfvYQphYFjdy1QWncc277dKzTkUPyUP/+SipmTzP/pzfSHK2C/GTBhGC6URaX1L&#10;IiG9x0yS4q7qtd39mP+hOw9068uLncGTO3nyCXThHRM88elcd1IYw1QvrKhvlZpYsUVkv7HtPQm7&#10;Xv16zpLLhjgH382R4quiDPkDJPjDSTyKWhHzFtUOrQx1f2IoFPGfGzNjGAlsX6qmF+jA294WK6XL&#10;R2NmHuD9FvtgUMH/qWqnyn/dSKdV+yae/AGdf6u8uRJEaT3hdRmmyqHC+gY10UKTc2SPoWVq1qqR&#10;k7tluGeASyvbbT7vD0TMmWQbh465tf9QLN7yK4e5527SvKFz0f6J0jno/h4/Y8UwMpQ+dohp5YZj&#10;89zWKgU5M8/pJ6WjM8rtd8aS0n3YmB6MGvuo0D/ljefVyu2jnXZdm0l5oUxoNV+r7vVLorT7FoUz&#10;TPUmGDGOqokXWn7FUG2Ch9p0auqs2DRMN9ill238jHQ31YiuFY+j1i+et/sgedckykTfp+MM4yEY&#10;NR8X08okpdJy1QPyftfBiB+TH4qoYpKypg/tfnGxY147wrO4S9SYBd2du972tooxCB0ozulNcRim&#10;+mOFzQNqIoYu3DfB6dS7hTbxlwk7HV1050TPxjIJZaP14Hf/Xkc1fvFcE5b2lOJSRnqbjjOMB6pM&#10;HBHTymrFBfPi9YOltJSODr2X66zZM87jJkVVw0b1nSvvnaE9B93X29S6HUzxGKbmYNnmBl2ChtD3&#10;2TJB32eZGjVt4NbCNlhTtefQaarZRzrHwosHSeH0Afg6HWcYD0Hbf6uYVi64Y4KUlvqMbCelpWTa&#10;GJzqbpRUv2E96RyqMBa2cN0gZ9/xZdrzkO6neAxTMwmUGAsoEf9cSdSuCj7IdZZuHOrWfihqUqE/&#10;H24m0DK4653EA8ftusn9qpuOyrUqqk1dQccZxkMwaswS0wq82dJhSaqH2zKhpr/uwCRn4vJe0hap&#10;yTTvgoHO3tf054Oo1n/Wa2MYpsop+jCvT9A239AlcigQNpyVN4x2VztS9LQE9xKrd41xbnt1Sfw8&#10;Nzw5T4qDFoR4HSgQzhtEYQyjhVqtfxDTC2r9dDgutArKwlB4Y6eukXO8610SCedD6/f2VxMX/JRX&#10;fh2MmssoPsPUHgJR8yLLNtxVuom08+n57vTQVOMEogaM7+DkbB7umNeMlI4jY4rnxrXpOMMkxFK2&#10;YkS/Px2Oa3Jubyf3quHOwAmyj/5k6tC9udsVuf2JeVJ6VEXX/pwK/5uwroXsGKZ2Eoz4tgRt45e6&#10;TCBq830znOkr+yacJ51Kq6hVIZ6PMliIjjNMQtRxK8z8ocPlVos2jd3xKOzmJZ5PK9v8qxU19hx4&#10;29eKbBmm9nO0eEKjQMS4mQrl32kzhaKr7p/p9pl26tNSm+F02vWNBdI54N+FjjNMQg6fyOsvphn6&#10;IEj7XSdTx54tXB9YmxLM5vHINv9E57+DXZQwdRor7FtFmeEpbSbRCJvMYE1B7xFy/6wodCGpdkeL&#10;c5pTGMMkhdLKD8R0o27JKKrn0DbO0g1DnOu+lsy1iSwrYn4jgBXpzpfq0TkYhgGhD8wOwbBxpWUb&#10;CQeMVd3ywiLXgyLWDtAp4pqxsq8c1zZfxzUYJhWUXqQ9LuZTy5MOxzV8ZhfXZfNNzy6U01hyvRMM&#10;+7YE3svtgmswDJOEwhJzWDBs7qaMc0LJSFqpnkex+EYMt2zfLpyXYVIRihhXiWnn4rsmSWlr4ISO&#10;UtpKKNsMW7Z5W8FJYxTOyzBMBbBOmQNCUXMrNZ1f02Y0Ust2jaVMitlEUpywbyHOxTCpKIz4pohp&#10;Z8/Li6W01aiJd3pxmSiNHqdW7HW8cpdhssCh4pyOgbBxs5jpbn1liZRBm7VsJGVKiGdYMOXBso1/&#10;iemnbWd5geGNX49NMLBjihr7AqXcvcMwWcey/eeLmXNjaKqUObEuQAwnRWHHMOlCaeYdMQ2h358O&#10;x4VVv2J40DY2wo5hmCyjOprDwhw6HNes1arrXuNrsGOYdLEi5r1iGsJCLjocl9cxnFEEO4ZhsowV&#10;MV4SMx88ftLhuFbfNFbImCTb2A47hkmXYNS4UkxDF+6Tvcyqq8xJb8COYZgsQx8AyblctwGtpcx5&#10;7VdmixnTwbZ8sGOYdCmKmDPFNLTj6flSGmvfvbmcxmzzD7BjGCaLHP1eTkcx4x0+KW8AA8Ezoxin&#10;wF7Rg44zTNrsL85vI6YhSF0RjD2vxXDesIVhssyR0pWjxUyH2Rh0OK7OfVtKmTJom7+GHcOUl6Bt&#10;/FBMS72GtZXS2vWPzZXSmhX1T4UdwzBZIhg2l4mZDv7+6XBcgyd1kjMl76PKVBB1rGmU4vZZs1FR&#10;HuwYhskSwYhxqZjp1t4u79qEXZjEcMs2n4Adw5QXSjsPiGlpZn4/Ka1hPwoxnD4YV8GOYZgsQR8A&#10;aRFY7hZ5Cqi6BSQ14wtgxzDlRd0icsWmYVJagxM4MZxam3fCjmGYLKHOz559bn8pU2JnMTGcPhjX&#10;wY5hygsWd4lpCf6l6HBc8PcvhltR88uwYxgmSwRt8zkx041Z0F3KlJcemixlStftLsNUgFDEzBHT&#10;0hV3T5fS2rAZXaS0ZrHHWYbJLlbE+EDMdH1HyXsCqGsAsNE37BimvBw+6R8vpiV1LUCPwW2ktGbZ&#10;RgR2DMNkCfoARMRM12NIGylTql5AqQUwEnYMU16KPszrI6alPS/JXkG7KFOOrYjJe04zTDahWpa0&#10;qXyXfq2kTHnzc4ukTFl0Oncg7BimvBSdzu8qpqW9ry+V0pq6Gpj0E9gxDJMlLNv8sZjpOvRoLmVK&#10;uIYWww+dMHrBjmHKC/bqFdMSVv7S4bhad2wqpbVgxPgl7BiGyRLUzP6FmOnadGoqZcp9x5cJGZKa&#10;5eFVnWDHMOWl4LNVzcS0VPB+rpTWmreW951gf0AMk2Us2/i9mOlatJF3ArvrnRw5U76/tDXsGKa8&#10;7HZ215fSUtiQ0lrjpvLOYFQ5+RvsGIbJEkHb+KuY6Ro3ayhlSjiHE8OPnc5vDDuGqQhWxPhfMT2J&#10;DuHq1a8npTVKm/91jRiGyQ7UAviLmOmaNJc/AIeomS6GH/1FTnPYMUxFoA/Af8T0VL9BvXhaa9io&#10;vpTW6APwL9eIYZjsQM3sX4mZDgNxdDgudQzg7oi/M+wYprwcLc5pLqalgg+UMYA2jaW0xmMADJNl&#10;KKP9QMx0nXq3kDLl7hcXS5ny8Im8/rBjmPJykCoPYlpC5YIOx9WuazMprdEH4DPYMQyTJSij2WKm&#10;6zlUXgiG1ZpieChqjIIdw5SXYCS3n5iWULmgw3FhDYoYjjUqsGMYJksEbeMtMdMNGNdBypSqK4jC&#10;EnMa7BimvKDyIKYl1RVE7xFtpbRmRcyTsGMYJkvQB+BlMdPBIRcdjgsbxIjhwVLfQtgxTHkJlZrT&#10;xLSEygUdjmvQxI5yWouYx2HHMEyWoEz2lJjpxi6SvYGuOzBJzJBOUcS4AHYMU14Cts8vpqXLi6ZJ&#10;aW3U3K5SWqMWwAuwYxgmSwQjRpGY6eZdMFDKlMbVI6RMGbTNm2DHMOXFso2rxbR0zo1jpLSGvSjE&#10;cEqbR2HHMEyWoAL9ejHTrdw+SsqUs1YrmdI274cdw5QXSj+FYlrCbnN0OC7jGrmyEYqau2DHMEyW&#10;sGzzHDHTXRaYImXKkbOVZrltvAo7hikvlH6+Lqal8Ut7Smnt4rvk7kaLuxsZJrsURXxTxEx3w5Pz&#10;pEzZfVBrKVNSC+B7sGOY8kKVhxIxLfUb3V5Ka+qMMytszoEdwzBZQvXRrrrobdZK9dBo/AN2DFNe&#10;qEb/OzEtqZ5nb39tqZTWsG4AdgzDZJFgxPi7mPFQ6NPhuO74tuoS2jccdgyTLkdOGb3ENAQfU3Q4&#10;Lo8fIBK8h8KWYZgsYkVMaVewvkrTHNP1xPCAba6FHcOkixU1DTENbX14lpTGeg1XFoHZ5o9hxzBM&#10;lgmEjSfFzDdrdT8pc+ZsHi5lzqBtFMCOYdKFCvTbxDSkzjabltdHSmOWbTwDO4ZhsgxlthvEzHfe&#10;7nFS5hy7sLucOXmFJlNOrIjxgpiGJuf2ltIY1gSI4bzehGEqiUDYv0jMfNufkGcCYZ9gMTwYMT6H&#10;HcOkC/b3FdNQt4GtpTR2jTIDKGj7V8COYZgsE/rA7CBlPlKDRl/s1ASp+wIctnNHwJZhUmFFc6eK&#10;aefQe/IAMIS9AcQ4oRJfdzrOMExlYCn7AvQd1U7KoJ6B4LC5FXYMkwpKW5eIaWfrQ/IAcPfB6loT&#10;42ewYximkqAmetKB4HlrB0iZ1LKN52HHMKkIRs3HxbSzZMMQKW1NX9lXSltB23wOdgzDVBKUSSWf&#10;QOsLZZcQ6LMVw0n/2L2b52kzqVEXgKmtS68LCHMn7BiGqSSsiG+cmAkPvpcjZVJI3R7Sss3FdJxh&#10;EhK082aIaeaO78jbQEL731gupStqAUym4wzDVCbYg1XMiIMnd5Iy6rk3j5UyKtXs7oIdwyTCihp7&#10;xDRz4R0TpDTVb2x7KU1R4f9r2DEMU8kEbeNBMTPmbhkuZdZxi3somdU4BTuGSQSlkffENDPZJ8//&#10;X7pxiJSmrIj5KOwYhqlkQhH/uWJmvP6xuVJmbdZadgwHWWFjOmwZRiVQmjtaTS9tOssO4DAjSAzH&#10;jCHYMgxTyRwqzukoZkZIzbCXHJwshVu2YcGWYVSo9r9PTCuXH5G3gGzRprGUlqDA6fzesGUYpgqg&#10;TPiOmCHnrBkgZVqNW4hfwY5hVOgD8CMxrUxRun9m5veT0lLQNqOwYximighGje1iprzmy7OlTAvt&#10;f1OetRGK+nx0nGHiqO5FDp/wOY2aNJDS0VX3z5TSEfv/YZgqpujDvD5SpiSpflvO2SU77qJWwNuw&#10;ZZgyLNt8QEwja28fL6Whjr1aSGkICkXMwbBlGKYKoZrYK2LGXLFpmJR5B07sKGVcCBt+wJZhjv4i&#10;p7m6ydDwmV2kNLTo0sFS+qE09wZsGYapYkK2/2Ixc9783EIp80I7np4vZWCq8d1BxxmGav++TWLa&#10;2PPSYk/6gcdZMU4o6t9ExxmGqWqOFuc0tyLGf8QMOniSvChs1ur+UgbGcv9jTn4D2DN1G6r9nxDT&#10;xrLLh0ppZ3JOr1iYEUs7pnN3xN8ZtgzDVCHBsG8hZcg3xQwMrdkjbxJTv0E9505lCT9qfjgHU3ex&#10;Iv6lYpqA2ndrLqUd/7ZRUjg+AFgwBlucg2GYSqaoJHcg1eK/KmZMUbd9a4nTvLW8Wby6VaRlm6U4&#10;F1N3oYL8m2KauGj/RCnNQKpPqZDwN9k/XlhiDqN4DMNkm6PFExpRwX+7mCFVYRC4QUN5gxioXddm&#10;nrgB2+enMKYOEijxrvwdOKGjJ918qd6X3G4hqjBIcRXtL/hsVTOKzzBMNrDCxnrVAZwoOO7q1Lul&#10;NwMLOv+28ZINne8VOs7UQayIeURMC1sflDd+UdWhe3NP+hFl2cavqHVwOcVlGCZTuP38tvGWLtNB&#10;Vz88yxkyVR70TST4dvecg9351jlCH5kd1IkDE5b11KYZVYMmdvQuCpP1XjBsLqO4DMNUlKLTqfv5&#10;p+X10WZSqEXbxs6qG0Z7jl95z3T1XA/RcaYOEYwaN4pp4JbnF3nSyfm3jnfaU61fPV4muIpQxwdE&#10;UevyiSOneHyAYcrF2fTzl2neBQOdu97OceNOWtFLChszX/YPBPGm3nULtStxwUWDpDTSa3hb9zi1&#10;PJ2lG+VpoaqWUXiq8QFMVaa4DMMkA/38lGES9vNfkKKff8yC7s6Op+RFX+giUuPtVBaGBUqMlXSc&#10;qQMEw/4x4rsv+CDXadqioZQ+zr1F3kxo94uLnMm5snM4UWgpoMUg2kiyzV9bEfMKisswjMrZ9vP3&#10;GtbW2WBN1dpC6m5hSzfIG3uEIuYBOs7UAagw3iy++7W3y7t+te7YVEobotD3r50pFBPcjiQdH7DN&#10;94NRHh9gGJdM9fPrbEVhI2/Rbsll8gcgGPHvpeNMHYAK4MvEd7/6prFS2sCUTzFcpzUpxgfQWkCr&#10;QWfrKmw8aYV9wykuw9Q9MtbP/86Zfv50dNGdE52W7Ro7w2Z0cQ68tUIKC0T859I5mTpAUTRvtvju&#10;oZFzurppCk7g8H9psVcCWeHU4wMIRzydPWRRy/NgZFELisswdYNs9POLokz1AqZ20t8Jr6Hoj4H3&#10;crvQuZk6gmUb31fTwcF3NZUJ2/hXoW2MxYweT1hMu19IMT7QrTm1GMZpbV3Z5q8DYeNKisswtZcC&#10;e0UPSvBPeTJATGf6+TtrMxGEmRnJ+vmpRXE6VOrPp7gucNhFx7+nxvPINjbGTJg6QjBirNamBUUh&#10;+4v0hL57+hC8r4sHbb5/RvLxAQrbfN8MrS1E6feDkG3MpbgMU7ugWs5aKmh/r0v4Z9vPTxnnL3T+&#10;6ymuB6vUnEDXlXy9i6LWws5YVKaOYUWNq3VpokxU2GtdhmM2D2rtOhsItX3VoZwotBZuoVaDzhai&#10;9HwXxWOYmo/1/tLWlKgfUhN5mVZsHuY0aJS4n39+6n7+ooMpXPOi5eF2O0XNpynz/o1sopS5HyiK&#10;mDNjUZg6SrDYmEWF+bOUHn4cS08/oQL4hVDUPz4WRYvrgjxsHojZeJTW+MCGIU4g8fjAaV5NzNRo&#10;qOZtUmb6qSZxO5cXTUva3YPN3JP38xsvHDnln0RxGSYjFLxbfmdumMmTbHwANf1k4wPtMD6wJ/H4&#10;AJ37EMVjmJqFZft26RI0NP/CgdrMAKXVzy/0yzJMdQDjA9SSSDw+cF/y8YERs7s6u765UGtLepTi&#10;MEzNgBLsDiUBu9r60Cyn59C22gyQsp/fTtzPzzDVhZTjA1TbTzQ+UK9+Pce/baTWjs57vOiD5V0p&#10;HsNUXwK2sV2XgNVt9kShRZC8n99I2c/PMNWFM1uUJh4fQL//0o1DtHkBGjKlk9bJHKauWhHfOIrD&#10;MNUPKqivUxPt4ZM+ZzAlaAr2qPug1qmmxb0QCHM/P1MzwfgA5YkndWkbwvjA6HndtHmjbZdmztWP&#10;zNbZ/aTQNvpSHIapPgRs3zVqYg2UGM7QafqBXqziVePHZRunuJ+fqS1QjX95svGBvOtHafNI/fr1&#10;nEsOTvLEp4rRB7vZuyhTXQhG/Fs8idQ2XZcLFCypc9+W7gwgNf4ZG+MvoYixjeIxTK0j2fjADU/O&#10;cwaM7+DJL9DK7fKm9K5s8zkKY5iqRbevKjRilrfwHzm7q1NY7PPEPSPja1Z4VSeKxzC1lqO/yGkO&#10;z7P6PGC6awMomkcX7J2gi38/hTFM1UGJ8HUlUcYda4lC4a/Gg6il8IegbayjOAxTZ4BDOitiRHR5&#10;Ap5GKYpHV9zt2ckOLYHLKIxhKh/LNm5QE6Ru0QvmOKvxIMoAx+6xV/WgOAxTJ6GWb0CXN865cYwn&#10;HzVr1cjZ/sQ8KR66TYtK8vpQOMNUHpiOJiZE6MJ98sYa0IhZ+sI/aPuvoXCGqfMEbJ+f8oTHc63/&#10;upGe/NS1fyuPe2n6CDxDYQxTeWBhipgI931nmdOqfRMpsWIGkBinTGR7Lc7BMMwZMLUzaHs91+Zs&#10;Hi7lKWju+QOkOK7Yoy1TWQTDxo1qApyobLyOKWw3fn2BFAfiwp9h9ARL84ZSQf6pmmcWXzpYylvQ&#10;5SF5Jp0VMT7njWWYrIP5x9Tk/KuY+Nbe7h200rp1CBvXURjDMAlA1yrlr9+oeafbwNZS/sJ0aqyz&#10;keLZ5k04B8NkjUDY3Comur2vL3X9+FBQXKPmdpMTJolqKOzjnGHSIFRqTrNs889i/tlINX4KkrR4&#10;/WA5j9nG73cfn9OUwhgmO1BBflpMdNhcnQ7H1bhZA68fE9sMw5ZhmPSgfHaBlIdI01f2lfJao6YN&#10;nP1vyntbk3bAnmEyjhU2DSWxeQZ+z71lrBQOkd0c2DMMkz7UCnhazEco7Ft1kPMbFo6JcdB9dLR4&#10;QiPYM0xGoVrJC2JiO2/3OCkxtuvWTEqMUMg2b4MtwzDlwzplDqCPwL/F/HT+bfJ4W5PmDT2edK0S&#10;4wLYM0zGCIb9Y8REBvUZ2U5KjJiyJoZTbaQEtgzDVAzMmhPzFARPoRSUMN+Rvg5bhskY8MkvJrJN&#10;R2dIibBevS85+44vFxMhz01mmAxALe8PxHylTgvFLnpiOIS9uGHLMBmBmqI/EBPYuMU9pEQ4Y1Vf&#10;KQGS/odC6sGWYZiKE7TNzWLe2vWNBVLeg3Y+Le+fHYqaF9Fxhjl74K9HTFzw6IkaPwXFtf3xuVIC&#10;pBbDXtgyqbFOun29uyijF1Nt72369/VgxH9hLLjGE7R9KyzbeJxahO/Rv2/QbwzBi2wsmEmB9cn5&#10;remZ/UfMX+o+G8uvHCbkPXS/ms/ClmHOGivqWyUmri0PzpISH/b5FcOhQHFOb9gyyaEP5aXqs/tC&#10;xr8s278pFrXGQYXQOVbE/Iv+t7mF1KFYVCYF9BwfFp/dBXfIfrd6DmkjPVtKO5/DjmHOGqq5FYiJ&#10;y7d1hJT4Zp/bX0h4JNt8CnZMcuAQT3puCUSZ/+OQ7b84ZlbtKSzx+SjNvPXFb/BLv0cU/bY7YmZM&#10;EugZzlefHdytUFBcd3xnmRQeipiDYcswZwU1P98VE9YoZR/Ti+6cKCU8avKzp880sGzjV9JzSyXb&#10;CAdKfOfGzKsdobB/EdXqX9PeexIV2StHxE7BJIE+ltI4XM+hbaR8eOU96n4BxmrYMUyFOXY6v7Gc&#10;qLyLv/a8JK/8LYz4psCWSQxmSInPDC5+87aNcjfKX7FpmFN4MtHOaZDxJ2ydGfgwb1DsdFWGFfX3&#10;tGzfJrqnb+nv9YyufniWM2ZRd3ezIHWlOH0I74ydjkkCPadnxOc2xSfvvYGWuRhO2g87hqkwVqk5&#10;R0xU8PBJh+Pq0KO5mODQpP8b7JjkoP9bfG7q1D6s+IQ/eDGOVrb5PhUMAfp3bWGJOQznziaFUd+Q&#10;UNRYQ63Cw/Qb3tDek6C1eyd4HJmNmS/7iqI08ybOzSQnGDZ3i89N3S9g/JIe0nPFRxl2DFNhKBFJ&#10;g5Rr9sirfycu7yUkODczvwY7Jjn0XKV1FWv26LcBxAf2nF1jpGecQn+jc5+gwvmJENWs0dKgvxcH&#10;wnmD7j+9qr31ydImdF4tCCtAnFPmgGCpbyF9VC4j+31U2D9G53if/i95gU2miw9OcnqPaKv9Tai5&#10;KvFfp+NMCmIbx8Sfm7oWBx5CxXBKBz+EHcNUmGDYt0VMVHnXj5ISHZzBieFUSLwBOyY5lDmvE5/b&#10;jqfnO8OUqX2iug5o5brdFm3OQv+mQv1z+lj/gv7+OemP9Pf/CuEV1gZrqjNgfAftb4AwcLn+8BTJ&#10;hu7lGIUxKcB0YfG57Tu+THq2Lds2Vp6r+VvYMUyFoYS0Q0xU6g5FuVvkZegB29gOOyY5BfYKaW1F&#10;CM8ubLj9/42bNZSesah2XZs5s8/r72ym2p9oH1dUcyzLuvqR2c6CdYPcGqjunss0YWlPZ/cLizz2&#10;gbB/EYUzaUDP64/is2vR5gtX7A0a1ZeeK7Xe/uUaMUxFodrZ7WKigg9yOhyXZ+OXqHEl7JjUWGHj&#10;sPTsYrrzjeXO/AsHSs9Zp9Ydm7p7L+CjccWRaRhM9Zwr08JUwyvunu5WBMbM7+46ANTdmygMbK8v&#10;lGv9ZeIuw/JBz+y34vPDRvF0OK6CD3Kl51vw7qpmsGOYCkG1CGkNAPYjpcNxrblV7pYIhHkJenmg&#10;Z3Y/av/iMyzTLVRbnubvIz3vVMJHAV0wk3N7O8suH+p2G2Hh3q2vLHH204fl8InEs4sOn/S5Lodv&#10;+9YSZ+vDs9wB3OVXDHX77AdO6Oi06dxUe81E6j+2g7PuwCTttWI6vvv4nIYUl0kTyzb/ID7Dpi3k&#10;1uLeb8trAYo+WN4VdgxTIaiGdq+YoKbnyZtSXHyXnMFDEWMl7Jj0oQ/A5dTS+qn4HF3FavTXPz7X&#10;mZnfz2nYuL707CuqBg3ruTVHFOgQ/m7QMDPnhuAn6nJqkXh+jyCe+lkxghHjc/E5YgMmOhzXLc/L&#10;XWwY/Icdw1SIoG1+RUxQE5f3lBLc5UXq5tT+pbBjyg89vx0YnBWfp6hD7+U4q3aMdnoN08+uqUp1&#10;6NnC9UeDlobu3stEFYoXimxjLNkwFYA+nJJrjUZN5A/And+VPfJa4VWdYMcwFUJdfKJ6AfU08cO+&#10;WuPErLIpOp3flWr9D0rPU9CBt1Y489bKXXCi6jeQXQNkQ6oTQFEzz+nn6YKQZBvfLfowrw/FZSoI&#10;PcO/i89UbbkVFsvjQLtP5zeGHcNUCGoBHBQT1JL18h7AKzZ7vBDyDmAVgD60N1DzXsrcojD9trkw&#10;40MV9ou97dUlrqtgtMryd45x5l800Bm7sLvbYsDYAPqLk30k6tWv58ZBXLgZGLOguzP/goFuq2Nj&#10;aKq7CHDfd5Y5s1b319pDjZs20KxI/aJQohbOf6gVcAvFZcrJoeKcjuJzxerxLwkfZHQHieFYt+Ea&#10;MkxFoQJ9g5ioMKhIh+NSF/VQQfYY7Jj0CET859Iz+1h8hqIwe0b1+SIKboExDVNnm0iYKYKugltf&#10;XuLseXmx+7c6eySVtj06xxkxu6v2nqCu/VslHQCm3/wjnjBQPtC9Kj7D6742R3rmXZSFYPSx/Tns&#10;GKbCWLZvnpiorvnybCnR9R/XQUp0VNs7ATsmOVbUP5Wa8y/Lz+4LbX9ynjN6vux0T1TnPi2dC/cp&#10;TviqQJccnOxx9SBq+MwuzrVfnaO1hehD8G0rbM6huEwKAhHjZvHZ5e8cLT1rpBcxnCpvPMWWOTvg&#10;7EtMVNj2kQ7H1bpDEzXR/QF2jJ7DJ/3dqOC/R3xmojANc26Sfv6Gjerr9oCtHNmaYzGZ1450NyjX&#10;3TOUanyAaqsPFZXw+EAyKG89Kz4z1Rkc/EmJ4QHbDMKOYc4KqqVJMw/E1YcQBifF8EDEPxJ2jAw9&#10;mx0p+/lbywt7RJX18+tsXdnmV6ggzQ3Zfr8VMa+lv0OkFyjsNF33l/Tvn+j/0s5Skmzjv1TI/Jne&#10;968o3kd07EVSkRU2tmF6791RcxmFPyDZCELlAHtD6O4dQh+172qPx8q4cG88PpAYejZw3RF/XmrL&#10;C5vEiOGYXgw7hjkrqGAJiwmr7+j2UsLbGJwqJTwqQPbAjjlDKPv9/G8ESowFFDctsDoUA4oHqcaN&#10;WvdR+rvgs/RXjAaLjVlUGCX0+7/t0bnOyLMcH6hNW2JmglDUGCU+o7veXuF5rt4poNy1xmQAqj0+&#10;KSYs+KKhw3F5vDvaxinY1XUKS8xpSfv5nzjLfn7b/JQK4ksobpVA119LLQJpkxJRlxya7LqBoKha&#10;8fhA+qA1Jz4b1RPosOmd5WdHrQXYMcxZQx8AyXPl1ofkPYHR90sFgZQAj5zyT4JtXQT9/JQBpRXU&#10;otx+fsWlhqh0+vnped92zMlvQPGrHPoQ3EQFVEJvohgfUF0WiML4wB3J1w88WJfHBx742NeKnvE/&#10;xWcC3/8UFNc5N8ouw+njeQ9sGeasQeYTExfUqXcLKQFeclBu0lMBeAC2dQ367dnv5z9lDqC41YpD&#10;J4xedH/3e+43JnRP8PhAxaDffa34LODugQ5L8qSZsLmMjjNMZqAa5+tiAlt0iewVVN2NCDVC2NUV&#10;KMOdV536+auKQMScSWkl8fjAY3PdbSEpqlbY9+BiHh+QoA+AlK4WXjxIemYDJ3aUnhG1mH4PO4bJ&#10;GJSopD1s4aCMDseFFaaH3lMWE9WBzeFD6OePmsn7+ZVN9EVV937+ihKwzbXUEvpE+5tI6YwPXJdi&#10;fKAomjeb4tZqQrY/X/zd2DNCXRHu3yZvHWqFzYdhyzAZI/SR2UFMZJBao9XsYftn7GIE+9rGvR/V&#10;rX7+ikK/YRdVHv6l+32QSWmGxwf0HC3OaU4taclL7OpdYzzPaM9L8ib7wVLDpOMMk1moRvdNMaGp&#10;u4O1bN8EtQ85MdrGy7CtTdDv2kE10H9Iv1NQbe3nryjuYkLbl3x8QJlZJgrjA0bK8QFfrRsfoArG&#10;EfW3qp5gl2yQt2Qlm7/tdnbXhz3DZBQqmKhZ/0Viw+Yi6iYhc9b0lxIkFIqau2Bf00nZz394itNz&#10;SO3v568oGB+gSsSrmt/t6vp0xgeU/SdkGT8MRmqHN9qiUmO5+vvgbpuC4mrTqam7iY8YJxA29sKe&#10;YTLO7uNzmtJH4M9iglOdw0G6TBqyjbkUViMJlZrTLNt8Rf1NZaqr/fwVxbL959OH9PvaZ0G6tGCy&#10;031wivGBr9Xe8YEzi76M34u/SR1zg9Spn2TzS+RRCmOY7ECF1WY50ZmeWlvLdk2c219bKsWhZvrp&#10;oz/Kb4Nz1BRCJb7uyfv5l3M//1lg2b5dVFgnHB/AmFLTlom70mZhfOA7yccHAqfze1PcGsP9p1e1&#10;p/s+pf6WwZM7Sb+91/C2Urgr3o+bqQwogX5XTHg7n54vJU5I9Ux4RsYJ9AdTeLXHCps7k/bzbxvl&#10;2ZBbVF3r568o1vv+nlQ5uE/7jEjYIH/O2YwP2PB9ZNxMcas91idLm9C9fkv9DUsuk/fggDyb7NtG&#10;CR1nmOxjhY3pUuIjYQNyCpKEFaBqPMqQHxeWmMMovFoSjJrnUa0/aT9/D+7nzzhBO2+GrvArE7pA&#10;Rs1N3M2W1vhANd6tLlCc05s+hO+q941uHgqWNGlFLykOFLB9fgpjmMqBahwFaiLU+YVHganGI9uf&#10;VTdXEfioJe/npwKI+/mzjmX7Uo4P9Bic+AM8Ylbq8YHCqK9ajQ+ESnwT6b5+pN7rZYEpnt83YIK6&#10;/4bbvfoChTFM5XFmQNj4VEyI2CwGTXIKlnTBXtlNLUSJ9nPshkXhVUrKfn50Qazhfv7KJhg1bqSP&#10;puT/RhQWPzVLNj6wOp3xgZwqHx9wx9Rs89/q/W26d7q7vSZFiat99+bObd/yditaxblTcS6GqVQw&#10;m0NNjFfeM11KtGXK98xYOKNQxDhWdDp3IMWpdFL18/vPsp8/gH7+WroQrjIosFf0CEaMo7pnC6X6&#10;ODdu1jCt8YGjxRMaUfxKpagkdyAV/M/p7uvCfRO8v6fel5yrH5nliRuMmpdROMNUDVS7fUJNlGim&#10;U5BHCZ19uRuRGDdQnErBChvruZ+/5hC0c5OOD7jdc0nGB7qlGh+wjd+gxXEwsqgFxc8qZ1aQG3fp&#10;av0QKh0UzaOL7tR1L/Kcf6YaQBnoeTVxrt2rqcWQMKNBjVsmKpj/GoqaW63wqk4UN6McjPg7o7ZH&#10;Bb+0q5Ko7Rho5H7+aksobKyhZ/w97bMnpfpwpxwfiBifW1HzeKAkdzTFzyiH7dwRlL4PU4Xp/3TX&#10;Lng/15mxqq/2vnO3aLoYqXVJYQxT9Rwt3tCICr7jaiLVzWCAkEkvPzJNiuuV8aQVNg2Kf1YURnxT&#10;6AOVcA9eiPv5axaU1nZSAZhwfCDVFN2U4wOQuwseVRhKzAkOOmAqAGa7BcPGjXS/J7XXiOmywilO&#10;hx6ye3WoYeP6zrr93goHtZbfoHCGqT7cXbqiHRWCnoR+7i1jnQYN63sSNzTN38fZdzxVRjR+Rv++&#10;SLWnuwJh8yLMmMCWhmR/Bsqcx07nNy46nd/yTJ+xmYe49O8bpISFRJm4n79mEvrY1z2QbHwAzviS&#10;fNSbNGvoLL9iqLu1os5e0b/pY3CCdDQYNa+nj8NlVtS3Khj2LQxG/POLoqZBrYcLLNu3iQrnAKVZ&#10;rJP5o3IOj+DEDYvZdPcHT6no2tLY/aSmrKVh6hiu068zm4lLifbGry9wBk3sqE3oKHzP2aUfIE4q&#10;2/wr1awS7kKVTNjE3kfNasyq0N0TxP38NQP62KeYvjsvabceZq0tXj/Y3dBeZ58N3fLCoqSb44xd&#10;2N05+F6O1xaVITt3BsVhmOpJsDRvKGXIzzyJl7R4vXdFY5ng2Gr+RQPdDKuzzYTwIYKzugaN9C0S&#10;iPv5aybuAr6zGB9AK3Wq2cfZGJyqtc+ErjgyzW1R6q5fpsWXDtbaUsvi21zzZ2oEVsQ3jprEnlWN&#10;0OVF07T9naL6jWnv5O8c7Tbjdecoj3ZTbQszKMYu6q69Vpm4n792kNKFx/WjXLflFDWhWrRp7EzL&#10;6+POZtv9ouJrvxxC9+YVd093B3dbpbgmXKck2iCffg/v78vUPKhWdlCXoNHvii0lkzn6KlPX/q2c&#10;cYt6OMuuGOruIrXrGwukcxUWG86h93Pdbh1kuC0PznTnfo9Z0N3jqjqRZub3c257VXZeJ4r7+WsW&#10;qRb3BUoMx7xmpNO2czNtelAF54ZDp3d206xxzQjnvFvGuWnxBmqtbr5vhuuXB4sdUWmBSxR4hk3W&#10;vShqyJROzqZ7Z2jvEwrUgV31mFoMfJRQZtROvSz4INfdEapjz+QtAlWYHYEae716+vB0NdXo7Tqy&#10;091bTNzPX4NJ5cYbWrl9FLVI0yusM6k+o9o5lx6erL0niO77t9gTgOIyTM3m7oi/M1b86hJ6mbCv&#10;QJ+R7bSZJZNCZkdXT/JtBrmfvzaRaiMfaNPRGe700Nad0ms1VkTwlbXgokFuq0F3D3HZxoPsKZap&#10;dVAmvJr0F22ijwn+hNCFgz0Gkm2rWB6hG2nBukHO1gc1S+kVcT9/7QWLDOkd/0R956quvHe6M//C&#10;ga4P/mRThNPR0Kmd3anGatelThZVkqxScwLZMUztBMvt3bnUaWRECG6A0Uwfu6iHuwl9pz4t3RlD&#10;GD+oX7+elNmQWVHYYwrnoksHu/20u9UNsxOICv4jcMmLe2RqN8GwcSXVsj/RpQOdbnp2obPuwCQn&#10;96rhbkViel5fd1IB+u8xvXn4rC7u/yfn9naWbhzijgegInPX25qpnDrZxss1ecc8hqkQoVL/xUHb&#10;LNZmijSFJfQY/D30Xq42PJmo0P9DwDYPFkZ9Q2K3xNQhrKixnlqk2tlqlSGq8b9Nyo3dDsPUTUIl&#10;Ph8VxkkH6zKs96jWtXH38TkNY7fA1GEC4bxBwaixndLg+5q0kjFRYf+/VsR81gqbVxTaRt/Y5RmG&#10;AYHS3C6hiLGSMkshZZSk/lPKqX9T5nvJsv2bOOMxyUBrkNLKVZRmHiLZQhqqmGwDEwruhV8ruCyJ&#10;XYZhmFRgE/lAxMwJRf13Ukb6Lj4K7mwO2/gZum9QoxIzG/3/L8EI+nbhi8U4Gio1N8B3UEWdeTEM&#10;Cm1suBKKmJefcezmunK+n9LbU/Tv65Qm8ZF4kf5+itLml8+EGxsxfbioJK9P7DQMw2QDbKQd+sDs&#10;QDX7trFDDMMwDMMwDMMwDMMwDMMwDMMwDMMwDMMwDMMwDMMwDMMwDMMwDMMwDMMwDMMwDMMwDMMw&#10;DMMwDMMwDMMwDMMwDMMwDMMwDMMwDMMwDMMwDMMwDMMwDMMwDMMwDMMwDMMwDMMwDMMwDMMwDMMw&#10;DMMwDMMwjJcvfen/AWCSbwaf3Q9iAAAAAElFTkSuQmCCUEsDBAoAAAAAAAAAIQAfXYU37RYAAO0W&#10;AAAUAAAAZHJzL21lZGlhL2ltYWdlMi5zdmc8c3ZnIHZpZXdCb3g9IjAgMCA5NiA5NiIgeG1sbnM9&#10;Imh0dHA6Ly93d3cudzMub3JnLzIwMDAvc3ZnIiB4bWxuczp4bGluaz0iaHR0cDovL3d3dy53My5v&#10;cmcvMTk5OS94bGluayIgaWQ9Ikljb25zX1N0dWZmZWRUb3lfTSIgb3ZlcmZsb3c9ImhpZGRlbiI+&#10;PGcgaWQ9Ikljb25zIj48cGF0aCBkPSJNNjYuOTEyIDY3LjgyOEM2OC41NjU4IDYzLjY4MTIgNjgu&#10;OTM5MiA1OS4xMzQgNjcuOTg0IDU0Ljc3MyA2OS4zODQgNTQuMzYzIDcwLjY4NCA1My45MzIgNzEu&#10;NzkyIDUzLjQ5MSA3NS42NTMyIDUxLjk5MTQgNzcuNTY3NiA0Ny42NDU3IDc2LjA2OCA0My43ODQ1&#10;IDc0LjU2ODQgMzkuOTIzNCA3MC4yMjI2IDM4LjAwODkgNjYuMzYxNSAzOS41MDg1IDY2LjM1Nzcg&#10;MzkuNTEgNjYuMzUzOCAzOS41MTE1IDY2LjM1IDM5LjUxM0w2Ni4yMiAzOS41NjVDNjUuMDI4NyAz&#10;OS45OTMgNjMuODIzNyA0MC4zNzc3IDYyLjYwNSA0MC43MTkgNjIuMDgxIDQwLjg2NiA2MS41NDkg&#10;NDAuOTgxIDYxLjAxNSA0MS4wNzggNjQuNzkxIDM3Ljc3NzEgNjYuOTcwMiAzMy4wMTUzIDY3IDI4&#10;IDY3IDI3LjU3NyA2Ni45NjMgMjcuMTYyIDY2LjkzMyAyNi43NDZMNjcuNDQgMjYuNDc4QzcyLjM5&#10;NTEgMjQuMDM5IDc0LjQzNDkgMTguMDQ0OSA3MS45OTU5IDEzLjA4OTggNjkuNTU2OSA4LjEzNDY4&#10;IDYzLjU2MjggNi4wOTQ5NCA1OC42MDc3IDguNTMzOTEgNTcuMjgzMiA5LjE4NTg2IDU2LjExOTQg&#10;MTAuMTIzIDU1LjIgMTEuMjc4TDU1LjE2NyAxMS4zMzlDNTAuNTU4NiA5LjU1NTAxIDQ1LjQ1MDQg&#10;OS41NTUwMSA0MC44NDIgMTEuMzM5TDQwLjgxIDExLjI4QzM3LjM2OTkgNi45NTkzNiAzMS4wNzg3&#10;IDYuMjQ1NTEgMjYuNzU4IDkuNjg1NTYgMjIuNDM3NCAxMy4xMjU2IDIxLjcyMzUgMTkuNDE2OSAy&#10;NS4xNjM2IDIzLjczNzUgMjYuMDgyNSAyNC44OTE3IDI3LjI0NTUgMjUuODI4MiAyOC41NjkgMjYu&#10;NDhMMjkuMDY5IDI2Ljc0NEMyOS4wMzkgMjcuMTYxIDI5LjAwMiAyNy41NzcgMjkuMDAyIDI4LjAw&#10;MiAyOS4wMzE3IDMzLjAxNTYgMzEuMjA5MyAzNy43NzYgMzQuOTgzIDQxLjA3NyAzNC40NTYgNDAu&#10;OTc3IDMzLjkzMiA0MC44NjcgMzMuNDE1IDQwLjcyMiAzMi4xOTYzIDQwLjM4IDMwLjk5MDMgMzku&#10;OTk1IDI5Ljc5NyAzOS41NjcgMjUuOTM3NyAzOC4wNjI2IDIxLjU4OTYgMzkuOTcxNSAyMC4wODUy&#10;IDQzLjgzMDggMTguNjAwNCA0Ny42Mzk2IDIwLjQzOTMgNTEuOTM1OSAyNC4yMiA1My40OTEgMjUu&#10;MzIgNTMuOTMyIDI2LjYzMyA1NC4zNjMgMjguMDI4IDU0Ljc3MyAyNy4wNTc4IDU5LjE3MjYgMjcu&#10;NDQ2MiA2My43NjMgMjkuMTQyIDY3LjkzN0wyMy41NzQgNzEuMTE5QzE5LjEyNjMgNzMuNTg1NyAx&#10;Ny4zMzI0IDc5LjA2NDQgMTkuNDYgODMuNjg0IDIxLjc1MTIgODguNDA0IDI3LjQzNDkgOTAuMzcy&#10;OSAzMi4xNTQ5IDg4LjA4MTYgMzIuMzQ2MiA4Ny45ODg4IDMyLjUzNDQgODcuODg5NSAzMi43MTkg&#10;ODcuNzg0TDQ0Ljk4NSA4MC43NzVDNDYuOTg0MSA4MS4xMjE3IDQ5LjAyNzkgODEuMTIxNyA1MS4w&#10;MjcgODAuNzc1TDYzLjAxIDg3LjYxOEM2NC41Mjk3IDg4LjQ4NjMgNjYuMjQ5OCA4OC45NDI3IDY4&#10;IDg4Ljk0MiA3My4yMTA1IDg4Ljk5ODMgNzcuNDgwMSA4NC44MiA3Ny41MzY0IDc5LjYwOTUgNzcu&#10;NTczNiA3Ni4xNjE1IDc1LjcyNjkgNzIuOTY3OCA3Mi43MiA3MS4yOEw2Ni44NyA2Ny45MzlaTTY0&#10;LjkxMiAxOS44MjhDNjMuOTU2NSAxOC4wNjI4IDYyLjcxNSAxNi40NjgxIDYxLjIzOCAxNS4xMDlM&#10;NjEuMjggMTUuMDgzQzYyLjYyNDYgMTQuMTIzNCA2NC40OTI1IDE0LjQzNTQgNjUuNDUyMSAxNS43&#10;OCA2Ni4zMDIzIDE2Ljk3MTMgNjYuMTY1NiAxOC42MDI4IDY1LjEyOSAxOS42MzZaTTYzLjAxMiA5&#10;LjUyOEM2NC44MjYyIDkuNTIxOTkgNjYuNTg3MiAxMC4xMzk5IDY4IDExLjI3OCA3MS40NDcgMTQu&#10;MDI3IDcyLjAxMjggMTkuMDQ5NyA2OS4yNjM5IDIyLjQ5NjcgNjguNTU1OCAyMy4zODQ2IDY3LjY2&#10;NjMgMjQuMTExMiA2Ni42NTUgMjQuNjI4IDY2LjQ1MTkgMjMuNjM3NSA2Ni4xNjExIDIyLjY2NyA2&#10;NS43ODYgMjEuNzI4TDY2LjQ4NiAyMS4xMUM2OC40NjggMTkuMTk1MSA2OC41MjI0IDE2LjAzNjEg&#10;NjYuNjA3NiAxNC4wNTQxIDY0LjkwMDkgMTIuMjg3NiA2Mi4xNjI1IDEyLjAyNTggNjAuMTUyIDEz&#10;LjQzN0w1OS41OTQgMTMuNzczQzU4Ljc5NDYgMTMuMTc5NyA1Ny45NSAxMi42NDk3IDU3LjA2OCAx&#10;Mi4xODggNTguNTc4NCAxMC40OTMyIDYwLjc0MDkgOS41MjQ2IDYzLjAxMSA5LjUyNlpNMjYuNzYg&#10;MjIuNTE1QzI0LjAwNTIgMTkuMDY1OSAyNC41NjQ1IDE0LjAzNzMgMjguMDEgMTEuMjc4IDMxLjMx&#10;NDQgOC42MjgzIDM2LjExMzYgOS4wMjM0OCAzOC45NCAxMi4xNzggMzguMDU3IDEyLjY0MDQgMzcu&#10;MjExNCAxMy4xNzEgMzYuNDExIDEzLjc2NUwzNS44OTMgMTMuNDU0QzMzLjg3ODUgMTIuMDMyOSAz&#10;MS4xMzA0IDEyLjI4NDEgMjkuNDA3IDE0LjA0NyAyNy40OTEgMTYuMDI4NyAyNy41NDQzIDE5LjE4&#10;ODQgMjkuNTI2IDIxLjEwNDMgMjkuNTM2NiAyMS4xMTQ2IDI5LjU0NzMgMjEuMTI0OCAyOS41NTgg&#10;MjEuMTM1TDMwLjIxNyAyMS43MTZDMjkuODQxMyAyMi42NTQ5IDI5LjU1MDIgMjMuNjI1NCAyOS4z&#10;NDcgMjQuNjE2IDI4LjM0NzQgMjQuMTA0IDI3LjQ2NjIgMjMuMzg4MyAyNi43NiAyMi41MTVaTTMw&#10;LjkxNSAxOS42N0MyOS43MjgxIDE4LjUzMTQgMjkuNjg5IDE2LjY0NjIgMzAuODI3NiAxNS40NTk0&#10;IDMxLjM5MDUgMTQuODcyNiAzMi4xNjg5IDE0LjU0MTUgMzIuOTgyIDE0LjU0MyAzMy42MjA3IDE0&#10;LjU0NTEgMzQuMjQzMyAxNC43NDMgMzQuNzY2IDE1LjExIDMzLjI5IDE2LjQ2OTEgMzIuMDQ5IDE4&#10;LjA2MyAzMS4wOTMgMTkuODI3Wk0zMSAyOEMzMSAxOS4xNzggMzguNjI2IDEyIDQ4IDEyIDU3LjM3&#10;NCAxMiA2NSAxOS4xNzggNjUgMjggNjUgMzYuODIyIDU3LjM3NCA0NCA0OCA0NCAzOC42MjYgNDQg&#10;MzEgMzYuODIyIDMxIDI4Wk0zMC45NzQgNjcuMTI4QzI5LjQ0MjcgNjMuMzQ0MyAyOS4wOTY1IDU5&#10;LjE4NDggMjkuOTgxIDU1LjJMMzAuMTQ2IDU0LjQ1MSAzMC42ODggNTIuNDk4QzMwLjg0MTQgNTEu&#10;OTY3NCAzMC41MzU2IDUxLjQxMyAzMC4wMDUgNTEuMjU5NyAyOS40NzQ0IDUxLjEwNjMgMjguOTIg&#10;NTEuNDEyMSAyOC43NjY2IDUxLjk0MjcgMjguNzY0NyA1MS45NDk0IDI4Ljc2MjggNTEuOTU2MiAy&#10;OC43NjEgNTEuOTYzTDI4LjUyIDUyLjgyOEMyNy4wOTYgNTIuNDA4IDI1Ljg5OCA1Mi4wMDUgMjQu&#10;OTYzIDUxLjYyOCAyMi4xNDMgNTAuNDk4OSAyMC43NzI0IDQ3LjI5NzUgMjEuOTAxNSA0NC40Nzc1&#10;IDIzLjAzMDYgNDEuNjU3NSAyNi4yMzIgNDAuMjg2OCAyOS4wNTIgNDEuNDE2TDI5LjA4NSA0MS40&#10;MjkgMjkuMTE5IDQxLjQ0MUMzMC4zNTIgNDEuODg0IDMxLjYxOSA0Mi4yODcgMzIuODczIDQyLjY0&#10;MSAzNC42MTgzIDQzLjEyMDIgMzYuNDE3MyA0My4zNzU5IDM4LjIyNyA0My40MDIgNDQuMjg0MiA0&#10;Ni44NiA1MS43MTc4IDQ2Ljg2IDU3Ljc3NSA0My40MDIgNTkuNTkgNDMuMzc3MyA2MS4zOTQ2IDQz&#10;LjEyMTYgNjMuMTQ1IDQyLjY0MSA2NC40MDQgNDIuMjg4IDY1LjY2NiA0MS44ODUgNjYuODk2IDQx&#10;LjQ0MUw2Ni45MzYgNDEuNDI3IDY2Ljk3NSA0MS40MTEgNjcuMDc1IDQxLjM3MUM2OS45MDcxIDQw&#10;LjI3MjggNzMuMDkzMyA0MS42Nzg0IDc0LjE5MTUgNDQuNTEwNSA3NS4yODk3IDQ3LjM0MjYgNzMu&#10;ODg0MSA1MC41Mjg4IDcxLjA1MiA1MS42MjcgNzAuMDgxIDUyLjAxMyA2OC44OTEgNTIuNDE0IDY3&#10;LjUyMiA1Mi44MTdMNjcuMjg0IDUxLjk2MUM2Ny4xMzYzIDUxLjQyODYgNjYuNTg0OSA1MS4xMTY4&#10;IDY2LjA1MjUgNTEuMjY0NSA2NS41MjAxIDUxLjQxMjIgNjUuMjA4MyA1MS45NjM2IDY1LjM1NiA1&#10;Mi40OTZMNjUuNzM5IDUzLjg3MiA2Ni4wMzEgNTUuMTk4QzY2LjkxOTMgNTkuMjAxNSA2Ni41NjU2&#10;IDYzLjM4MDcgNjUuMDE3IDY3LjE3OEw2NC43NjIgNjcuODA1IDYzLjk3MiA2OS41ODlDNjMuNzM2&#10;MiA3MC4wODg0IDYzLjk0OTggNzAuNjg0NCA2NC40NDkyIDcwLjkyMDIgNjQuOTQ4NyA3MS4xNTYx&#10;IDY1LjU0NDcgNzAuOTQyNCA2NS43ODA1IDcwLjQ0MyA2NS43ODc0IDcwLjQyODUgNjUuNzkzOSA3&#10;MC40MTM4IDY1LjggNzAuMzk5TDY2LjA3NCA2OS43OCA3MS43MjcgNzMuMDExQzc1LjMxNTEgNzUu&#10;MDA3NyA3Ni42MDUyIDc5LjUzNSA3NC42MDg2IDgzLjEyMzEgNzMuMjc3IDg1LjUxNTkgNzAuNzM4&#10;IDg2Ljk4MzEgNjggODYuOTQyIDY2LjU5NzIgODYuOTQyMSA2NS4yMTg3IDg2LjU3NjcgNjQgODUu&#10;ODgyTDUzLjc4NCA4MC4wNDNDNTQuMzg2NiA3OS43OTgxIDU0Ljk2MTggNzkuNDkwNCA1NS41IDc5&#10;LjEyNSA1NS45NjU1IDc4LjgyNzcgNTYuMTAxOCA3OC4yMDk0IDU1LjgwNDUgNzcuNzQ0IDU1LjUw&#10;NzIgNzcuMjc4NSA1NC44ODg5IDc3LjE0MjIgNTQuNDIzNSA3Ny40Mzk0IDU0LjQwNzcgNzcuNDQ5&#10;NSA1NC4zOTIyIDc3LjQ2IDU0LjM3NyA3Ny40NzEgNTMuNDAxNyA3OC4xMjI0IDUyLjI5NDEgNzgu&#10;NTQ5MyA1MS4xMzQgNzguNzIxTDUwLjY4NSA3OC44QzQ4LjkxMjMgNzkuMTA4IDQ3LjA5OTcgNzku&#10;MTA4IDQ1LjMyNyA3OC44TDQ1LjA3MiA3OC43NTYgNDQuOTEzIDc4LjczQzQzLjc1MTcgNzguNTU1&#10;IDQyLjY0MzUgNzguMTI1IDQxLjY2OCA3Ny40NzEgNDEuMjIgNzcuMTQ4MSA0MC41OTUgNzcuMjQ5&#10;NSA0MC4yNzIgNzcuNjk3NSAzOS45NDkxIDc4LjE0NTUgNDAuMDUwNSA3OC43NzA1IDQwLjQ5ODUg&#10;NzkuMDkzNCA0MC41MTM3IDc5LjEwNDQgNDAuNTI5MiA3OS4xMTQ5IDQwLjU0NSA3OS4xMjUgNDEu&#10;MDc4NSA3OS40ODY2IDQxLjY0ODMgNzkuNzkxNSA0Mi4yNDUgODAuMDM1TDMxLjcyNyA4Ni4wNDND&#10;MjguMTMxIDg4LjA5ODggMjMuNTQ5NCA4Ni44NTAzIDIxLjQ5MzYgODMuMjU0MyAyMS40MDk3IDgz&#10;LjEwNzYgMjEuMzMwOCA4Mi45NTgxIDIxLjI1NyA4Mi44MDYgMTkuNTc2NyA3OS4xMzUgMjEuMDIx&#10;OCA3NC43ODk2IDI0LjU2NiA3Mi44NTZMMjkuOTY2IDY5Ljc3MSAzMC4yNDcgNzAuNDA1QzMwLjQw&#10;NyA3MC43NjYzIDMwLjc2NDggNzAuOTk5NSAzMS4xNiA3MSAzMS4yOTc5IDcwLjk5OTcgMzEuNDM0&#10;MiA3MC45NzA0IDMxLjU2IDcwLjkxNCAzMi4wNjQ3IDcwLjY5MDIgMzIuMjkyNSA3MC4wOTk4IDMy&#10;LjA2OSA2OS41OTVaIiBzdHJva2U9IiM5MkQwNTAiLz48Y2lyY2xlIGN4PSI0MC4wMDYiIGN5PSIy&#10;Ni41MjgiIHI9IjIiIHN0cm9rZT0iIzkyRDA1MCIvPjxwYXRoIGQ9Ik00OC4wMDYgNDEuNTI4QzUy&#10;LjI1NSA0MS41MjggNTUuNzEyIDM4LjM4OCA1NS43MTIgMzQuNTI4IDU1LjcxMiAzMC42NjggNTIu&#10;MjU1IDI3LjUyOCA0OC4wMDYgMjcuNTI4IDQzLjc1NyAyNy41MjggNDAuMyAzMC42NjkgNDAuMyAz&#10;NC41MjggNDAuMyAzOC4zODcgNDMuNzU3IDQxLjUyOCA0OC4wMDYgNDEuNTI4Wk00OC4wMDYgMjku&#10;NTI4QzUxLjE1MiAyOS41MjggNTMuNzEyIDMxLjc3MSA1My43MTIgMzQuNTI4IDUzLjcxMiAzNy4y&#10;ODUgNTEuMTUyIDM5LjUyOCA0OC4wMDYgMzkuNTI4IDQ0Ljg2IDM5LjUyOCA0Mi4zIDM3LjI4NSA0&#10;Mi4zIDM0LjUyOCA0Mi4zIDMxLjc3MSA0NC44NTkgMjkuNTI4IDQ4LjAwNiAyOS41MjhaIiBzdHJv&#10;a2U9IiM5MkQwNTAiLz48Y2lyY2xlIGN4PSI1Ni4wMDYiIGN5PSIyNi41MjgiIHI9IjIiIHN0cm9r&#10;ZT0iIzkyRDA1MCIvPjxwYXRoIGQ9Ik00OC4wMDYgMzUuMDI4QzQ5LjExODQgMzQuOTI5NyA0OS45&#10;NDA1IDMzLjk0ODIgNDkuODQyMiAzMi44MzU4IDQ5Ljc0MzggMzEuNzIzNSA0OC43NjI0IDMwLjkw&#10;MTQgNDcuNjUgMzAuOTk5NyA0Ni42MDYzIDMxLjA5MTkgNDUuODA1OSAzMS45NjYyIDQ1LjgwNiAz&#10;My4wMTQgNDUuODYwNiAzNC4xNzYyIDQ2Ljg0MzUgMzUuMDc2IDQ4LjAwNiAzNS4wMjhaIiBzdHJv&#10;a2U9IiM5MkQwNTAiLz48L2c+PC9zdmc+UEsDBAoAAAAAAAAAIQCyCwMN3EEAANxBAAAUAAAAZHJz&#10;L21lZGlhL2ltYWdlMy5wbmeJUE5HDQoaCgAAAA1JSERSAAABgAAAAYAIBgAAAKTHtb8AAAABc1JH&#10;QgCuzhzpAAAABGdBTUEAALGPC/xhBQAAAAlwSFlzAAA7DgAAOw4BzLahgwAAQXFJREFUeF7tnQmY&#10;VMW592VfZd932fdF9nVABAaY6XN6BBUFRRQUBFc0cWPcNwT6dA8qauISNQaj0Wg0bnFfYfqcBjS5&#10;5ubmJp9Zb/bc7Lmp732PzaSqupjuM9PdM9P9/z3P/xmoOm/V2fp965w6VXUc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CgoKgUlc0jcevcqBc+KZkEAACg&#10;kIklrAlO3NrtuPZvop4t6O/DySwAAACFSMQLnx71rJfY6euKfWJ3T24GAACgEHAO2MMcz7qJ9JnJ&#10;8R+V49mXJU0AAAA0ZfZUh0Lk2J/WHf2x5LhWImkKAACgqVF1ZHUfJ25fRc78P0xOXtalD81PSYtU&#10;W4uTRQEAAGgKRBLW4mjcelR36Lp2vlcmVn1xohg4posgM3H27dOUfCeBzmAAAGj0OB+Udop64Yui&#10;rh2XnbhJl3+lRMxdfYJo2bq57/iPaszc3inbojMYAAAaKXuq7dlRz9oXda2/6c5bluPa4ozrp4hh&#10;U7orTl/X1U8vVu3QGQwAAI2H/ftXtyCnf67jWe/Iztqkq75+kli0brho36m10eHrOvmcEYo9OoMB&#10;AKAREDlUPjHm2bvJMf9WdtImrb9juhgzp5fRycvq1q+98v9OPdqmlIXOYAAAaCCiCXvNsQZsyap8&#10;folYtmmU6NK7neLUTRo3v7fYcNcMsevDctG6bQslD53BAADQgDiH7WHk9G8mB1zrgC3WJmeWmLS4&#10;n+LETerYtY1YvH6EuOYb6nv+eatPULZDZzAAADQAsUQ45Hj2N3QHrOuW15aL8ovGil5DOirO26QR&#10;03qItTedaCyHddkjC1Js0BkMAAB5YPeBcN+YZ19FLf5PZadr0tb75orpKwemOGxd/Fpn/mlDxRWP&#10;LzSWo+uESd0Ue70zOIrOYAAAyB7ReOhkcq4ZDdg65QsTxYDRnRUnbdLg8V3FqVdP8t/tm8o6lk67&#10;drJSDjqDAQAgyzifntkpFrcvJofq6g5WF7+ambtqiGjZSh2wZdJMa5C4+Mup0zkY9HHUta+gFv16&#10;OR2dwQAAkCNih+zZjmfd53j232WnqsuJW2JN5RQxNM2ALVbfYccL+7Lx4rY3VxjLkhXzrP2RuLWC&#10;7GpwXOu/5W3QGQwAAFmi8vWSlrFE+DxynO/qjlTXF588SSxaywO2WilO2KQpS/uLzXtnG8uRRQGH&#10;HXxlVXXFYLJLgZ4CbpC3R2cwAADUk2g8PImc5R5ywL+TnadJ/Jpl9Oz0A7a6928vVmweI2749jJj&#10;OZq+5SRCq8iuVu4+VDFUt0VnMAAA1IFI3Doj6lkvKw7ToB08YGvjKNGlVwYDthb0EefummEsR9Mv&#10;nbh1597D9hiyyxja32fkctAZDAAAGVJ1pHy449q3OJ79E91R6trozBITT+qrOFiTju/Wxm95X/PM&#10;ycZyNL0eidtnk12dIPsKuTx0BgMAQBrICVpRV209m3Tzq6WifNtY0WtwBgO2pvcQ626eaixHFgWb&#10;P9Hfqlh1aBrZ1Rt0BgMAQBrI4faLJqyryQF/X3eIui7cN1dMW5F+wFab9i3FgtOHiiu+mn7AluNZ&#10;H1Hdm3e9t6od2WYNdAYDAMAxiMTDS8jpPSY7QJPufLdMnHLlBDFgVAYDtiZ0FaddM0ns/ihkLEuW&#10;E7cfrEpULCC7nFC3zmAbncEAgMJk3w9Wd3Zc6xJqdXuK4zPoUmoxzzlliGjRsvYBW82aHSdm2YPF&#10;xQ+mH7BFLewjTtzanq9XLegMBgAUPc5haw61bu8nB/cP3eHJIuf3+YCtyWpL2aS+wzuJ8OXjxe1v&#10;pR+wRY74a9G4vZzs8kq0OrUzuFWazuCIaz/CtgAA0GTZd3BTq2jC3kgt/vdkB2fSF/YvEgvXDhPt&#10;jk8/YOvEZf3F5rvnGMuRRa39H5J2RA6WDSK7BgOdwQCAomGPa02mFneEWvy/1x2brrNvmyZGz8pg&#10;wNaADmLlljHixpfSD9hy4tbzMc86hewaBegMBgAUPI4bPpMc1yuyIzNpx3NLxNLzRorOPdumOEJd&#10;40v6iHN3px+wRa3sXzhx+47ooYrRZNeoMHYGT0RnMACgiROJV4ygFu6t1OL/qeLADNoYmSkmLspg&#10;wFb3NmLJhpHi2mczGrD1nWg8dBbZNWrQGQwAKBiihyybWt3P6k5L182vlIqybWNFz0HpB2yNnNFT&#10;rLslkwFb1h9JsVgifCLZNQlibjgsH0MmncEYGQwAaDTsclf2jyXsa6jF/5+yozLpwnt5wNYAxcGZ&#10;1KZDS1GyZqi48olFxnIUufYHMc++wPm0tA3ZNjkoaKEzGADQtHBceyk5r8d156TrzndWioorJoj+&#10;GQzYGjKxm/8aZM+B2gdsUd3/ooDzpWjCmk92TZqUzuCvlKScF3QGAwAanD2u1SXqhi4lJ5SQHZJJ&#10;lz68QMypGCKat2iW4tBkNWveTMwODxaXPJTBCluudZid364jq7qRbUGAzmAAQKMm6lbMpVb3A9Ti&#10;/6fiiDRFDlri9B2TU6Y2MKnfiE4ivH2CuOPtlcayZFHdT8Q8axnZFSR16QyOeuGT2BYAALJO5ZHV&#10;rWOuvYla3e+nOh9VX/jaIrHwzGGibcf0A7amlg4QW+5JP2CL6v1BxLOucxLhAWRX0KAzGADQKHC8&#10;0BRyLg61uv8gOxyTzrp1mhg1q6fiqEzqMbCDWHnhGHHTy6XGchS59jfpbwXZFRV16gz+EJ3BAIAs&#10;QI53LTmVV3Uno+u6b54slp47UnTKYMDWhIV9xXl7ZhrLUeTaP3dc67Y9idAositK0BkMAMgrMc8e&#10;yY6XHMnPZMdiEjtyduhkVqv4ffUSChAcKEzlyKK6X+PAQ3ZFDzqDAQB5IeaGwslXLapD0XQTD9ja&#10;OsZ/hUNmtWrUzJ7+KyFTOYpc+w8R147yqyayAxLH6gxu26GlGD6th1h+wRj1XPpCZzAAIA3cmUrO&#10;91pqdf8g1Ymo4k7aqcvTD9hq27GlKDljmN8JbCpHEXcmu9b5+4+sbk22wACdJ2Wa6Eh1SFzzDfW1&#10;TzQh/ZuEzmAAwDHhzyfJ8X5Vdhom8eeYFdsniH4j0w/Y4s88+XPPPQctY1k1cq3/489HI549j+xA&#10;BuidwSlyU885RgYDAGq4+9DKrtxBSM73kO4sdF3y0AJ/IFa6AVucP7tisD/Ay1SOLL9eN3TpbbQf&#10;ZAsCQA5e6QyuVTwwzrUfjsTti5PmAIBihVva5BS+FPWs/zM6jKT2HAyJ06+bnNLJaFJ/eiLgqRzu&#10;eCeDAVue9Tg5pKVkB+qIqTPYl+/sLd/Z8xQYO70lHZImAIBihSdBI+dwPjneD4yOQ9KVX1vkv7Pn&#10;TkUyrVXcB3DhvRkN2PpPngyOJ4UjO5AFuDOYW/Z0Xhuts69yy8dRwF8X8+zdtL9vOB+UdkpmAQBy&#10;ze5E+MQof03jWn80OmZJZ9061f9Kh8xqVc9BHUTZ1rH+1z+mcmSRg3qWp38mO1Dg7DpgTYh64bPo&#10;XovQdX+LHH/KPefE7ZLk5gCAXMGtLv/7ee0HqIsXTuHv8fm7fDKrVRMW9fUXZjGVo8r6KbX4b418&#10;XDGC7EABEjlUPpGu8Xr+VJf+vu149p/M94IquicvSRYBAMgmPEKWfmS3U4v/5/oPT9d5u2eKCSV9&#10;jI5eFi+9yEswXvfcEmM5ssgJvMJLO5IdKCB4neaYGz6HGhUxurfepQD/Z9P1z0TcP5EsFgCQDeiH&#10;VUE/rOf0H5uuG19e5s+102NABgO2ZvXyF103laPIX7zdirCTIDvQxOGBd3Q9z3Vcey/9fY+u71+N&#10;1z1D3f7WSmVMApV7KFkVAKCu3PWRNZB+oNfRD+q/5B+cSf6ArdL0A7baHd/Kn63zC/vTD9iigPMe&#10;/bA37ju4qRXZgqaGOK6ZU21PdRLWeVHXupvuow/ofvqb6VpnqptfLRUXxGb7jYxJJ/UT3fq1F+06&#10;tkrZbtd7q9ol9wIAEASnuryUfqxP6D8qXdzyCm8f78+nT2a16oTJ3cSaHVN4IXFjWZL+QS3C+53D&#10;1hyyA02ESlHZPFYdmkb3zSbHs+91POtD/1qar3FG4g8Azo/OEiu2jPEX6+/at53x3mJd84w635MT&#10;x/0DQMbwylbUOrucWmqH5R+SSZc8ON8fsMUraJHpMdWiZXMx55Qh4tJHMhiw5Vked97tO7i6M9mC&#10;Rkzl6yUtKUjPoHvlfLpn9pHTP0D/rnW8Rzrxq8NNziyx/ILR/kR/XXof29mblLJGgRu+kNIBALXB&#10;33aT8/0y/aD/Jf+AdO0+EPInBOO1csmsVg0Y1VmccuUEcee7ZcayND0WiYeXkB1ohPDrtyovNNOJ&#10;25sjbuh+ul4HyeHXeq+k0w3fXuZ/6VV6/mgxvqSP6Nwr/ddh6bR4vTo7aSxhP0DpAAAdasG1jXn2&#10;BcnHdOWHo+vKJxaJkjVDRZv26QdsTVsxUFy4b66xHFnkQL5PgefqWHWoH9mBRgIP5NtTbc+ma7OF&#10;rtED1CiIm65fEF3/4lL/a7DSTaPEuPnk7DNYu6E2tWjVXAyZ0FXMO1VdpIYXA1Lqpn2ndADAUfwO&#10;Oc+KOa71v8qPxaB1t0wVI2ekH7DVa3BHUb5trN85ZypHkWs94yRsi+xAA/PgD89uy+/JyVFu9Z8A&#10;PdtNuV4Bdf0LS8W5u2aIZRtHibHzemc07qM2tWzd3J8iZP5pJ4gzrp/iN0aO1sUzk8rbdujSWtkX&#10;1uuipCXlAVDcROOhs+gH8R39B6Lr2mdOFks2jBTHd2+j/LhMmnhSX7HRmWUsR5bj2T+h1uQtVdXl&#10;w8kONAD7Dpa157mZYp61ja7Hg+T0E6ZrFUSV31oiNtw1w1+RjZeIPL5b+numNrVq08L/UGDB6UPF&#10;GTecmNG03vo0Ijv0cSSuPYPSASg+oocqRjtx+w5q7f9C+VEYxK02fhdLZrWqS692futux/PpB2xF&#10;PevlSNw6g+xAHnnEW9uB+3V4oja69g+Tw087C2s6sWM9Z+d0v3Ewek4v0bFr/Zx967YtxNAp3f1X&#10;i2feeKL44pMnGetNp+FTeyjlbtg5Q93Gtc6ndACKB2rlnUKP9M8rPwSDbnxpmVi5ZYzonsGArdGz&#10;e6V8ZXEM/Za0JxoPTyI7kGPueCd0PM974ySsS6i1+whd9yPa9QgsXj7znDun+0s+jp7Vy3+1QlXV&#10;Wdx3NOzE7v7Yj7U3nSiu+nrdnL1JXKZcFz+NyPn8OSqlA1DYRA6WDaKbfQfph/IPwKTNd88RJy7r&#10;r/xwTGrfqZVYtHZ4Rq0zqvcdHuzDnweSLcgBzqdndoq51kI615dF49ajdN4/1q9DUPEcTespsPMX&#10;NDxBX/vO9XP2/nKR1CpftHaY34d01VPaCmJ1ED3F/Ec0YX814lpXUov+bjlv7c1TlfrHzu2t2nrW&#10;h5QOQGESjdvLo571NfmmN+n2t1aI8OXjRd/h6Qds8aP5msopPJDGWNZR0Y/r7/wNeKzank12IIvs&#10;ca0uvL6uPy7Dsx8jJ/hd/fwHFQ+U4mk3TjpruN+5zyOyqao6q23HVmLEdHL264b7M7xe/XT9nT09&#10;xXyPjvVxeordHqm2FvNiQlRXDfy0I2/PTxOUXKNO3dso5VGw/DvbAVAw8JJ75Jy3082d9nH/4i/P&#10;F7PswaJZM/XHq6tlq+Zi7qoh4rKvlBjLkUX1uuScLsKc69mBnVwkYS0m53cFOb+vshM0nfcgYmfM&#10;TpmdMztpdtZUVZ3FwYKDBgcPDiL6qNu6yfrEce3HOMg5bmhRJgMA+Z7Ty2nVtoWyr/zZqZyPBf9B&#10;QVCVCC2gFtCD8s1t0u6PQuK0ayaJwRO6Kj8MkwaM7ixO+cJEsfO9TAZsWY9WkaMiO1BHYh/a3XnQ&#10;WzRhXUnO7wk6p5+az3Xmuvqpxf7rFn7twq9fMllgpzbxayB+HcSvhfj1EL8mMtUbUB/TE+NXom74&#10;Unq6WVifxoP+NDR0sjow8bw96lTi1GDZwHYANDl4Qiu6gTfTTf+RfFObdMVXF/qf0GUyYGv6yoFi&#10;632ZDNiy/oPqv6rqyOo+ZAcCsO97ZT3IyS+l8/hFOo/76e/35XNbF/Erj7U3TfU7P7ljNZNrXZu4&#10;g5c7ernDd/0d0/0OYFO9geRahyPcIe1al3Cjhe6djlRX1qByH5fr43uekmvEo4vl/EjcqmI7AJoM&#10;PKkWtQ6ryIGkXQBj3c1T/cd8MqtVvYZ0FKGLxopbXltuLEfT07QPIbIDGXC3F+7lT6BHwZLO3ZPk&#10;pH6gnc/A4s53/kSy5Iyhfr8MfzpJVdVZ/Okmf8LJn3LyJ50p38zXQXR/HqL79CF+JRg9mJ/lIvlV&#10;mbwPPECMkmvEnzPL+bT9u2wHQKMnErfPJifyunIDG8TvYLnVlsngm0mL+/mTbJnKkUWP6J+RbnIO&#10;2MPIDhyDyKHy3tGEvZyc3zXk6J+iv2mnyk4nHvTEg5+4NcuDoXhQFFVVZ/F9wYOz+LNIHqxVmdG4&#10;jdpF94bHryDp77aoWzF3148bZrplfg0p7xePDqbkGvEkcnI+Bag/sx0AjZK9h+0xTty6k27UX6o3&#10;bqp4wNa4BRkM2KIfAc+9wqM1TeWosl6KeeHTyQ5o7D4Q7ht1QyupFXktnaunyfn9d+r5CyZ2WNxq&#10;5ekNeJoDnu6Aqqqz+MsXnnaBB+jx/cHTMZjqDSJqhLhR1/qSkwhfyNNFPPh6SVuqq1Hw+ay16v7y&#10;rLOUVSN9HenYAWsC2wLQaHASoVXUevyWfKOaxDMnrtg8RnTv3165yU0aQ4/4/C7XVI4sqvc35Mx2&#10;xxL4YRwl9t1Qv5hnlzleaAfPWUTn6Uf6eQsk9/N+GV4DgScu4wnMeCIzqqrO4onUeEK1ZRTceYI1&#10;/YuXusmqpvvhgWjc2kIOf9b+I6tbU12NGtpvpT9l8Hj1g4fzY/oTb+gstgOgQamqrhhMN2Sl46Zv&#10;SW7eO1tMWZrBgK3OrcVJ64ZnNsLStd6OxK1zefEOsi1ayNEN2FMdCtE5oWthP0vn5f+lnKsA4jET&#10;2x9fKE6/brKYu/oE3yE1b1H7WgnpxFMkj6enPe7U5KmTuSFgqjtT0XH+i4LSQQr89/FMsHu80Mym&#10;utIaHQN3qtccG59zSq4RrxYm55P2sB0ADQI53RX6TWvSbW+uEPZl40XfYekHbPFXIPwqgX7YxrKO&#10;ioLN3+iR/l7nYPkssis69h62BvIMpOTkb6BzwWsaf6afoyDiFc0uf7TEXxuBF7sZNK6LaJ5mYZx0&#10;4ld2vAgKL4bC/TU8TYep7kxF99o/6e9HEc/aR8d9fiQenr5frG5BdRUEyc72muPlwEvJNeJ+Lzmf&#10;nnLeYDsA8sZdB8t6JL9YSDtknwdszbQGKTexSfy+eB61dtgBmcpR5FpxcgTbeL4Ysi0K+Akr4obC&#10;Mde+kZzE83QOfmo8Nxlqz8GQuPwrJeLUayaJORVDxMAxXdIOqkunrn3a+csb8jKHvNyh/r46sFz7&#10;H3SdP6RjvYfXT+YvyAr9Cc/xwqXyOdj+WIlyjvl1qZxP+j3bAZBz/Mm5XP40TrkBU7Trw3Lfsejv&#10;L01ix7PqixPFzvfTD9giZ/AVnkaA7Aqae1xrCB1vBbXubqbz/QI5/J/p5yKIeADdZY8sEKuvmuQv&#10;d8mD5KiaeokXLOdps/mVxPmx2ZmtmVCb6GmO/r5Pf+/muZdiifCJVE8zUlEReb+8t3xe+KlMD8y3&#10;fEf73PlQxWi2BSDrVB4sa+93ovHaqPJNZ9AVjy8U808fKlq3S/+p34yygWLb/fOM5Shy7e9F4qEv&#10;8ieKZFdw7D5UMdSJh1aRk7+FnN+L5PDTTnFdmzj4XvrwAj+o8lQZ/UfV39lzq5NfPZRtHSsu2Ds7&#10;0/EWx5Zr/5WC+Xv07yrut8GUBip0XpSJD7mRRMk14kkP5Xx6OlrDdgBkjUi8bDo5pb10g6UdsMVT&#10;4Y6Yln7AVu8Tjhehi8eltmAMIkf4lFNtlZNdweActofF3PBqOrbb+BNVOs60n8fWprs+KPcXsecp&#10;L2aGBol+I+vv7HsM6CAmL+nnr4TGjubWDK5V7bL+TA7/XXL4sZgbOid6GNNpp4PO29PyOeSnNkqu&#10;UflFY6XzS08Jbmgn2wFQb6gVup47luQbzCReto7nVMlkAY3JJ/fz3wmbytH0Y3rSuDHqrTqB7Jo0&#10;kXjFCDqPp9Ex3U5/Xyan/yvtWAPprvfL/P4UXpB+Rjk5+xHpO9PTqefADv7XWDyKess95OzfWGGs&#10;O1NRg+FPdP+87SRsh++jSHX5RKoHBITul+vk88qv7ii5RnzN5HwKsK+yHQB1womHxnIrgm6m/1Fu&#10;LIN49OW4+b2VG9Ik7hDkz/wqMxm8k7BfZGdJdk2SmGePjHjh06mVeycFsFfpWH5tPM4MxRPYXfSl&#10;eaJi+wQxvWxgRl9OpVPPwR39tRJCl4wTF9471/8qy1R3pqKA9kc61rfobyTqhc+i4x9P9YAswGM2&#10;5HN96SML1Gs5qKNyLSjY/prtAAgEv46gGyj9gK0Xl4nlm0f7HX9kVqt44QpedclUjiK6aamleFdT&#10;cxzc4RaJW2dQ0NpJzu81OhZeKcx8jBnozndWim0PzPPXNJi2cqDoM/R443kNIp4baWrpAGFdOk5s&#10;3TdX3P7WSmPdmYoc/R8oqL1Bjmk3Bbl1VW75OKoH5Ihd7sr+8vnnTnxKVqRf011Ylxpkwh7XGkKO&#10;63r6QacdsHVBVWYDtnjmRZ5PPZNVkrjVSIHnHCEa/xce/lQWbvhMCla7HH8eI+t3pmPKVHe8vdKf&#10;qZTHQ0xdPsDvE6Fq6iUuY9qKAX6Z3KnOdZjqzlzW75w4HSsfMx07nwOqB+QZOv/KAL5+I9WnQH3G&#10;W27MsR0ARqoOWSuirv2kfNOYdNsbK4R96XjRZ1h658RztJ95w4nGcjT9hYLOPVT/DLJrlHCrllu3&#10;3Mrl1u7nrV7jsWQkbqFx65tb4dwa51Y5VVMv8dMBT3fNTwv81HDnu5msdVCrfus/xdDTjP9Ug88J&#10;Gw30W/mmfK24k5+Sa8QBX86ngHEr2wFQgxNf1ZN+3FeQQ/tEuVkM4nfO+k1mEs/myPO/XP5YBgO2&#10;PPsg3chbd3prcz6VbhD4tRO/t+b31/57bM/6o2HfMxa/T7/w3jn+F078np3f0VI19RIvccnv/yuu&#10;mOBfm8wWtqlN1q/pWF/lfgrur+B+C6oHNFKibvgG+fpx5z8l14if+uR87kdjOwCO4wW26Qef2YCt&#10;qyeJQePSD9gaNLaL/zUCf3poKkuWk7Af5qXwyK7BiRwqn0ito/XJL1Pe9r9UMexzprr19RX+FzP8&#10;KR6/HusxsIPxfAURf9HDX/bwj5y/9Lnr/fTnuDZRYPsVXf+X6d/8BdJp/EUS1QOaEHSv2vI15fuC&#10;kmvET4NyPl3zX7AdKFL2/aSsveOGLyQHl3bA1vbHFvpT9mayEAc7Jn7dYCpHFt2A36Wb9sqdXrgX&#10;2TUI/I059y9QKzdGTx7vkvP7s2lfMxWPV+CJ68q2jfU/ZeVv5Kmaeqn/yM7+1BirvjBRXPLQfLEr&#10;g4CaRr+k43yJzv9tsUPh1TzWgOoBTZzk5Io115mfAClZ0U7tFWDVxxWDKR0UE3sPh6eT4707E2e3&#10;9sYTxfAMBmxx68K6ZBy1djMZsGV/nR5XV5JdXuHRo3TM59I+VJHDf48c/l/1fQsiHt3Knd5lW8f4&#10;o14zmaI6nQaM6uyPxuVRuTw6l5+4THVnKm7l0bV+kYL8LTx6mEcRUz2gQKF7+ufy9de/ELv4S/OV&#10;+4PnimI7UAREE9Z6cr5vyjeASVc/vVgsPpsHbLVWbh6TeAToBbHZxnI0/Ygc0Q38RRHZ5RZxXDOe&#10;F4bnh+FAR8f8Af3leWNM+5WReN4anr9m5ZYx/nw23fpmwdmP7uKP2Fx99SR/3p3dB0LGugPoZ+Tw&#10;X6AgdzP9uyLqlTf5wXEgGNSwoev/73ti2oqByj3H/UNyPv02bmQ7UKDwlyrJ78/TjirdsHO6v5oS&#10;mdUqdn48VW8mC3DwDUk32alklxN4pkee8ZHq2BRNhO+h+j6kev+h70cQ3fRyqdgUnSVWbB4tJizq&#10;6w9Qo6rqLJ6Ya+DYLv4MmjzhHc+oyTNrmurOXNZPqVX/vBO3buJWHD/+U12gyOEnPfk+sS8fr9yL&#10;/HpWzie/8BzbgQKDna7eGjCJnTg780xatBwcOEiYypHlBxvX3rk7y4N/Kl8vaUnlzqDW/PnkAPfR&#10;MR6gvzzXu3E/MhHPNb/RmeWfgwklffy56KmqOovnwucO8rmnDPHnyOepeXl2RlPdmYqO8yf8Q+Un&#10;KJ7LP3KwbBDVBUAKvLKefO/wOA9KrhGPDZDzSZ+xHSgA/CmByUnQRU27fB+/u+bXN2RWq/g1EL8O&#10;4tdCpnJkkZN6k+pfT3b1pvLI6ta8SpMTtzdTILuPyj9IjvBfep1BxKtIbdwz059ugleX4lWmqKo6&#10;q0XLZv701bwCEy/Cwatg8WpYproz1ueDeZ6lc3k9PdmEeLUuqguAjOAOffl+4kF+lKxI71fiUcSU&#10;Dpoy1DLmhbqVC2sSOdFAMpWhyvpzzLP38ipLyV2pNzyVNJVbr7lxWPQ4bDymbMlUZxBRGT8mh/8M&#10;7ecOnssFP0SQDfwncMP9dizxvZc0BU2RfbzaFl/IhPkC50LktA5EE9YWqrt9cjeyBjn/T011NmXR&#10;UwxPo/F0hGdtdEMrd38S7ps8XACyCjUsXtHvP1Vh7f/WdUlT0BTZ6S3p4LfE8xEAXOsh55Bdkqw6&#10;J1BwcY11NxHR/v+QWmFPxVz7mmjCXl714Yo+yUMDIOc4cetO031Zi55OmoKmiuOFdlDk/4nh4mZD&#10;H0dd+4p93yvrkawup1BreRsFmrT9GI1CrvUD+vtkNG5dzWuz3t2Ag9oAYGJe+PSU+7QWUWPlv5Om&#10;oKnDM2ZmW8mi845pXxqbkrsKAAAAAAAAAAAAAAAAAAAAAAAAAAAAAAAAAAAAIIeYBkNAEARB+VfV&#10;kdUdk645P5h2AoIgCMq/EAAgCIKKVAgAEARBRaoGDwCUBEEQBOVBO98rU/wvAgAEQVCRCAEAgiCo&#10;SIUAAEEQVKRq9AFAz4cgCILqpjbtWyr+FQEAgiCoSIQAAEEQVKRCAIAgCCpSNfkAQGkAAAAywHGt&#10;P8r+EwEAAACKBAQAAAAoUhAAAACgSEEAAACAIgUBAAAAihQEAAAAKFIQAAAAoEhBAAAAgCIFAQAA&#10;AIoUBAAAAChSEAAAAKBIQQCoJzE3dI6+DxAEQfWV49mbk24mZyAA1AM4fwiCcqlcBwEEgDoC5w9B&#10;UD6UyyCAAFAH4PwhCMqnchUEEAACciznP8salLJvEARBQTW1dECKf2HlIgggAAQAzh+CoHwoX0EA&#10;ASBD4PwhCMqn8hEEEAAyAM4fgqCGUK6DAAJAGoI4/95DOoodzy1J2RaCICidbnq5VAwY3TnFr+Qy&#10;CCAA1AKcPwRB+dRNr+Q3CCAAHAM4fwiCGkL5DAIIAAbg/CEIyp/CKWn5CgIIABrZcP6OZ91H+QAA&#10;kBHkiB3dj+QjCCAASMD5AwAaimwEgZ3ekg6UnzEIAEng/AEADU19gwACQB2A8wcANBaCBIHdH4WU&#10;7RAAAgLnDwBobBiDwMulonW7FopPuuv9cmUbBICA6PYsOH8AQENjCgIIANLOsQz5gdDt4fwBAI0F&#10;8jN/l30OAoC0cyxDfiAM9org/AEADUXUtf9X9jsIANLOsQz5gTDYK4LzB5kS+bhihOOGz4y49k7H&#10;tV+JetYnpJ/Sj+wvdN/8hf7+jPRd0mtR19oVjYfOcuKhsUlzAFJAAJAqZ1GSIkN+IAz2tZYP5w90&#10;2OmTw/+2fq9kKrJ9NZawz94vVrdIFgmADwKAVDmLkhQZ8gNhsM9q+aAwiR0KTaMfj0Mt+V/r90g9&#10;9HsKBnv3VNuzk9WAIgcBQKqcRUmKDPmBMNhntXxQWEQOlfemp8DH9fsi26If5lORI6sHJasFRQoC&#10;gFQ5i5IUGfIDYbDPavmgcOBXPXQP/FK/J2RtvW+uKNs6VkxZ0l/0GXq86NSjrWjVpoVo2bq5/+/e&#10;JxwvJi3uJ1ZuGSM23z3HWIak3zuevSFZPShCEACkylmUpMiQHwiDfVbLB02fPa7VhRzxg/q9cFQ3&#10;vrxMhC4aK/oO65Ry/6RTr8Ed/WBw/QtLjWWz+ImDnzxoe1BkIABIlbMoSZEhPxAG+6yWD5o2dM0r&#10;yAF/pt8HrC33zPFb87RZVjS+pI/Y5MxKqSepX0bi1hm0HSgiEACkylmUpMiQHwiDfVbLB00Xcvzl&#10;+vU/qsVnj0i5V7KlkjVDuQ/AWK/j2qfSNqBIQACQKmdRkiJDfiAM9lktHzRNHC9cql971kUPzDNO&#10;ynVU7Y5vJWaHB4vybWPF+jumi+2PLRS3v7lC3PH2SnHFVxeKc3ZOF6GLx4o5FUNEx66tjWWwuP+A&#10;nzBM+xBxQ2HaBhQBCABS5SxKUmTID4TBPqvlg6ZH1AufRK1/ZQg+a9nGUSn3x1ENHt9VnHbtZBGp&#10;Nrfcj6Uzrp8ihk7uZiyTtXj9CKNd1A2vpHxQ4CAASJWzKEmRIT8QBvuslg+aFtGENV//0bEWrh2W&#10;cm+wRs3qKbbRU4G+fVBd8uB8MW5+H2Mdc1cNSbVxrf9zXHsp5YMCBgFAqpxFSYoM+YEw2Ge1fNB0&#10;iBwpG0Q/uN/o1/xkaoVTdor4iUDftr5aeeEYY10L1gxN2ZZ+vH+JHqoYTfmgQEEAkCpnUZIiQ34g&#10;DPZZLR80HWKetV+/3qbXPl16txObosf8Wocd8yexhH0Nd9g6XmgK/2hiH9rd9x4OT4944dPpKeNq&#10;+mEnTLasC++dI3oO7JBS70nrhqds63j285QHChQEAKlyFiUpMuQHwmCf1fJB04AHXOnXesXm1Nb4&#10;kAldxa2vL1e2q5FrPcNfDtF2GeF3NLv2k6ay7ny3TIyY1iOl/iUbRqZsS2VspTxQgCAASJWzKEmR&#10;IT8QBvuslg8aP7HqUD+6tsqrnwv2zk65F3oO6iBu+PYy5X5I6rM91aEQbVMn+F0+/RB/oJd72xsr&#10;RL8RqYPLzt01Q9mO9Neq6vLhlAcKDAQAqXIWJSky5AfCYJ/V8kHjh0fa6teZP8OkrBq179RaXPm1&#10;Rco2LPoBPXW3F+7F5dSH2w+u7kxlpezHtc+cLDr3bKvsS7d+7cVdH6g//KhnPcPlgMICAUCqnEVJ&#10;igz5gTDYZ7V80LiJeqGz9Gu8aN3wlPtg6765yjZJ3U55WcXx7B16PZc+vMCfS4iyazRv9QnKNqyY&#10;Z1/AZYDCAQFAqpxFSYoM+YEw2Ge1fNC4+XzRln9fX+6ApWRFp1w5QbkHfLn2/ZSXEyKuHdXrW1M5&#10;JWW/NkZmKtuQfkTpoIBAAJAqZ1GSIkN+IAz2WS0fNF7oelbo17ffSPWd+7ATuyv5ST3N9rmE6nhU&#10;q1OMmdNL2Tfuk9h9IKRs43jWOrYHhQECgFQ5i5IUGfIDYbDPavmg8RJN2C/K1/b06yanXP+Lvzxf&#10;uf7kYL39+/OzchfV965cN08lQcmKwtvVpxPHs9+idFALPLvrvoObWiX/26hBAJAqZ1GSIkN+IAz2&#10;WS0/19DNPIQc2Rq6UaL04z9A+/gjuqi/iHrW7+jvr+jvG7zKVDRubeFtk2ZFj3PInqpf20FjuyjX&#10;vuSM1MFXUTeUtykYYoethXr9S84dqewjry+gb1OVqFjA9uC447iDPupa59Pv4Gukj+j8/E/NuXIt&#10;dq480+vrft9LwpqfNGs0IABIlbMoSZEhPxAG+6yWnytinrWMbtpv6PuXThQMnsAUAnzdrX3yeeHF&#10;WSi5Rm07tkq5+el8P8i2+YTqrZL3gRyC6NxL/Soo9bNQ61G2LWboHJxG93ld1mn+LQcD54PSTsmi&#10;GhQEAKlyFiUpMuQHwmCf1fKzjeOGFjme9aG+X4Hl2nH+kSSLLSqceGlPOgf/ks+HPq9/yRnDlPPF&#10;PxQeL8D2+WTf55+H0hPdv/dl6XnqUwD3Dcj5rGJ92nPi1pw6On5Vrv0HerLemSy2wUAAkCpnUZIi&#10;Q34gDPZZLT+bUP2V+v7UVxHXujVZfNFALbzL5HNwzTMnp1z3K59Qv/l34vZVlN4gUMDfJu/Ldd9M&#10;3d8rHl+o7i+1Yim9qCBndpt8Do4ldpq7P1I7z48lOo9vReIVI5JV5B0EAKlyFiUpMuQHwmCf1fKz&#10;gfNpaRuq+zv6vhzVtvvn+ZOIjZ3X23890KFLa9GmXUvRtU87P40XL+FvyU22LHIwz1d9uKJPsrqC&#10;h6dskI9f/+5/xPQeyvlh3ftJuC/bNgT8OoKukTI9Na8eRlk1mnOKNmOoa7/KtsUCHe8jyvFLuvzR&#10;En8KjRMmdfPXZabNfbVu20IMHNtFzCgbKM688URxy3eOMcWHZ/+a7hnbryjPIABIlbMoSZEhPxAG&#10;+6yWX1+EOK4Z3QTGR9qzbp3mf6bIm2WiYVO6+ze6qSx6bP7x7gMN5+TyCR2rMu2DPt3C2pvUc0TO&#10;93G2a0joHrhf3qcNd81Q9rl7//bKPpPD+lulqGzOtoXM66KkJTmx15RjT4rPkWkqjWOpRctmfmPp&#10;5ldLU8r6XOGLaLu8ggAgVc6iJEWG/EAY7LNafn2hC/Scvg83vLhUTFjYN2VfM9XwqT381wh6uXSz&#10;fYvyCxr9659bXluunJu2HVuq54TEHe5s25BEPHuevl96Z/B1zy1R8ulYS9i2kKFg/rB8zCxeYH/c&#10;/N7KuQmiZs2O8xfq0ctlcR8DbZM3EACkylmUpMiQHwiDfVbLrw+OZ9+i18+TlPGyg5RdL3EZ3ELS&#10;y48mCrtPIOqGLpWP95w7pyvnZczc3sr5oNb/EbZrDJAz+EDet8lL1I7rM25QnVbEs65ju0KFrs12&#10;+XhZ/Kqza9/2ynmpq/jVoF4+PVkdrjyyujXl5wUEAKlyFiUpMuQHwmCf1fLryp5qe7Ze99b75tJj&#10;qjonzFHxE8GKzaPF+dFZ4uZXSn3xvzmttqeFDTtTgwDPWU95BQkd39PysS44fahyPlZsGaOci5hn&#10;72W7xgDtyx3yvoUvH6/s+8zQIGXfo571MtsVIlG3Yq56rLY/aK95i2bKOTmq8Qv6iOUXjBabnFni&#10;xpeX+U9+F1TN9vvOJp507N/Hicv6K3Uk9WXKywsIAFLlLEpSZMgPhME+q+XXFWppvC3Xe903l6Rc&#10;fBYPXrr4QXW0qkm8jT7QidWuYytx7bPq6yB6rD5EeQUJ3fC/ko+1/0h1gfcL79UmfXPttWzXGOCO&#10;SHnfLntkgbLvPQZ00Pf9r5TejFRw8FgH+Vhvf2ul6Dmoo3I+WP3o+nLDSd7WpMu/UuJ3Euv2LPuy&#10;8Snbx6pD0ygv5yAASJWzKEmRIT8QBvusll8XIp5dptdraqXwqFB9u3TSR5KyjPPdJOzllFdQ0JPN&#10;ePkY+asPSlak/6CcA/YwSm8U+KNapX1jtWqjOoTK57V+gER4FtsWEs5he5h8jCx9HAfrpLMMr3DS&#10;qPT80SnlsC76krbus2tHKT3nIABIlbMoSZEhPxAG+6yWXxcicR62/u86uUOKkhXVxfkflSkI6J1e&#10;9BTwdUovKHgQnXyMvJg7Jddo0LiuyjkgNbrZNekHq8xeOmJ6T+UY9KUqnQArlDUV6N68Sz5Gfu9P&#10;yYp4EX95myAyrQTHDTB1O+t3la+XtKS8nIIAIFXOoiRFhvxAGOyzWn5QIofKe+t1Dp2sfurJr3L0&#10;bVj0Y49F4/byO74bOj5yZPWgiBsK+2mGbfXXQfz4q2/TmFq/2SB2KLxaPr5zdqodwNPLBqrH79pP&#10;sF1jgvbpAXkf5516gnIMZ96gfsIac8PnsF2hsNNb20F3inzdKKtGfYd1Us7Bv2Xti7rhlTwZHD0Z&#10;DXDitkW/j92mbYdOSf28mr8ukrdxPHsDpecUBACpchYlKTLkB8Jgn9Xyg8I3lVyfaQZI/Z0/3cR/&#10;jyXCx1ySkPN4G9mGy6CsWsulm6+g1prlCfHk4zv16knK8S88M2X6hwjbNSboOt4k7+OyTeqi9dYl&#10;45RjiLjWlWxXKLDTlo+v8ltLlONnbblnjnIO6Df1EycRWkV5RrjRRNv9VbbZ/ljq746fDORt6PeR&#10;szUhjoIAIFXOoiRFhvxAGOyzWn5QqIWnfPqp/8D5ix45n1Wb8z8Kb6Pb6V8H6e9MY569m20LhUhc&#10;nUpDf9TnL0Lk/Mb4GSX9YC+R97HiignKMSxeP0I5BgoYd7JdoUDHo3z6qR//qJk9leP/XOnnvKLf&#10;3VLdbmrpAKVsfc4lsvk22+YSBACpchYlKTLkB8Jgn9XygxJ1ra/K9U1bod6E/FmnnE8/iBjbZQJv&#10;K9tyWZRcI/09J93gz7JdoaAf/4I16iegp14zST1+z97Mdo0JOoZ18j6uu2WqcgwzLfVTUDqGvM9g&#10;mkv81zjS8emvwE4+RwuArv0A22VCxLV3yrbWpepntrxOtJxPzvljtsslCABS5SxKUmTID4TBPqvl&#10;B4V+4MpMn0Mmqp+m8bf9cj6/52e7TOBtZVsui5JrxKthyfm0L41mEFQ2IGfwhHx8eguPB4XJ+c4h&#10;+1S2a0xE4tYKeR/5W3ZKrhF/7y7nU4PiObYrFOiYlDmxRs1SV0lLuYZu6Ey2y4Q9nrVMtuXPRym5&#10;Rm07aKPEE/b/sl0uQQCQKmdRkiJDfiAM9lktPyh0QZTv1Dt2a6PsDw/wkvO5s5ftMoG3lW25LEqu&#10;EU8gJ+dTa+vPbFco0I/pVfn4Rs1Sv6DRvxevSliL2a4xsccLzZT3kSc6o+QaDZmgfcnk2h+wXaFA&#10;9+T/k4+vWz911O8ObTqM6KGK0WyXCfu+V9ZDtr3j7ZVK2Sx9FlHn09I2lJ4zEACkylmUpMiQHwiD&#10;fVbLDwq1un8n19e+c2tlf3IZAHgRFDmfbw62KxQQAJo+dDw/l49Pnt2TlcsAwLOHyvnsnNkulyAA&#10;SJWzKEmRIT8QBvuslh8UuiDVcn2Dxqmfa+byFdCA0Z2VsmlfEmxXKOAVUNOHHGJcPr6BY9TfRy5f&#10;AfHke3I+NdY+Y7tcggAgVc6iJEWG/EAY7LNaflDogj8p18dzkVByjXLZCTz55H5K2aSn2a5Q0I+/&#10;pBA6gW8urk5gOp7n5ePjgEfJNapfJ3Co1k5gnmFUzie5bJdLEACkylmUpMiQHwiDfVbLDwrVcbtc&#10;nz5qN5efgaZ8Qujad7FtoUDOY4d8fDzxGyXXCJ+BNn7ISSvrIvC4B0quUV0/A40dCi/R7fQnxPKL&#10;xir5QRpfdQUBQKqcRUmKDPmBMNhntfygkNPdJNd3qTbhFytXA8H0VcMicWsLpRcMBTkQbGPtA8Gi&#10;hTYQLBFaJR/f1U8vVo6fZRoIFnHDqynPiD8QzE0/EGz7YyVquW7uXxEiAEiVsyhJkSE/EAb7rJYf&#10;lKrqisF6nfqqX7VNBcHv+f1pIFj0b04zbatPBWEqk/eF8goGfSqIDZgKosmx671V7eie/qd8jIMn&#10;dFXOQW1TQdBT3Sn3uNaQmqkg4plNBTF6durC+7HqUD/KyykIAFLlLEpSZMgPhME+q+XXBXY8cp28&#10;RCElK8r2ZHDcGla3s56h9IIi6GRwdB1+zHaNCfrBYjI413pWPsaNkZnKOWBlezI4w+JJj1F6zkEA&#10;kCpnUZIiQ34gDPZZLb8uROKp7yN5GUfKUlSXIGBy/mO1VbBYTvzYc6c0VZr6dNCR91MnCizG6aD3&#10;VIdS+rPGzktdAjJb00HrT4asmGstpLycgwAgVc6iJEWG/EAY7LNafl2Jap+D8oIw7TulLgXJr25S&#10;JnEziLfRX/uweAWlq75+kr79R5RXkFCLGAvCFAB0HZWvga5/cano0qudcj5YPLq9PgvC8EAzbiio&#10;21svUV5eQACQKmdRkiJDfiAM9lktv67wlwt63efumpGyf0fFX/TwZ538bT8P8GLxvzlN/9pHFn9H&#10;rteTr9ZNQ+DE7W/Ix5puSUhyunezXWMg7ZKQ2iegdA8V7JKQvDi7eqy22Ha/+kpPVl2WhOR1s3k2&#10;Xr2eSHX5RMrPCwgAUuUsSlJkyA+EwT6r5deHqBe+Wa+f30VmY1F4fnVw3p6ZStm+XGsX5Rcshb0o&#10;vNoBXPCLwmsz57K27psrOvdURwfXRd3paYoDil4+6YuUnzcQAKTKWZSkyJAfCIN9VsuvL9GE/U19&#10;H6775snGPoFMxdPachl6uXQzFGyL8Si8lqt8zDe/qk+Hoc+HZAseIcq2DYlpEXQemUpZNdKnQXAO&#10;2SVsW8hQg0WZPZdV+cJSfzwAZddJExf1Fbe9uUIp83NZD1F+XkEAkCpnUZIiQ34gDPZZLb+++OvA&#10;uvaP9P1g8TKO+mphtWnw+K4pnwn+W9Yb/IkdbVfwUMvxN/Kx9xvRSTlP/NWVnE8/ksfZriGhJ5H7&#10;5H3iJ0FKrlH3/u2VfSbH+LdKUdmcbQuZfQc3taJzo8yge1S84htPb0KbZSSeeXej6amY5Hj2N2ib&#10;vIMAIFXOoiRFhvxAGOyzWn42oJPeR+/0knXJQ/PForXD/W+VuSOsZavm/sRux3dr4094Vnr+KHHr&#10;66YWzeeim+C92w+u7pysruChYPeMfPyL1g5TrvmI6T2U88Pa/Um4L9s2BM4HpZ3o+isD+fQpEOac&#10;MkTZX3Icr7JtMbD/yOrWdE2VdbRlXfH4QrF882gxfFoP0WtwR9/J8StQ7jTnMTZLzxvpT6pnsmVR&#10;g+Gx/ftXt0hWl1cQAKTKWZSkyJAfCIN9VsvPJtQKSXnnWV/RDXBbsviigZzF5fI5uOYbqaNJr3xi&#10;kXqe4vZVlN4gkPPfJu/Ltc+enLK/7OTkbXjaC0ovKqIJ61b5HGSusCHtc9Hv4wvJ4hsEBACpchYl&#10;KTLkB8Jgn9Xysw21Rk4lh+Dp+1UHuU51eWmy2KIiOe3vv+TzMWmx2qFackbKtBB/zMfIT519P1jd&#10;mer+hbwvS7WxHPpShayqjwtrFHemcL8HBfiX9PMRVHTOX9iTCC1IFttgIABIlbMoSZEhPxAG+6yW&#10;nytinrWMAsF+ff/SiWxeyGTyuEInoi0tuPnuOcp151do+s1Preq8z6xJAX+vsg9uaucvfx4sb0MO&#10;8FG2LWYi1dYpdK+/rJ6XTGS9FPPssmQxDQ4CgFQ5i5IUGfIDYbDPavm5JuqVnxCL2xfTjbuPHNQ7&#10;tI+/pb9/8js6Xeun9P8E/f9eesw9KxKvGJE0K3qopThVvq4sfaCc/hTgyw2tZPt8oE9dwVqyQW39&#10;9z5BW6eWVJWoaPCWa2Nh15FV3SgQrIsmbP5a6E36XXyfnSo5vn/Sv/+L8t6hf++ntI07vXCvpFmj&#10;AQFAqpxFSYoM+YEw2Ge1fNB4IafwonxtT79ucsr1v/jLKTOvevnqEKS63pPr5kFJlKwovH2Csn8U&#10;9N+mdFAgIABIlbMoSZEhPxAG+6yWDxovdD0r9OvLUwdQVo34KxF9G1LOF8qhp7bH9Hr5XT9l1ajn&#10;wA5i9wFtjVpq7bI9KAwQAKTKWZSkyJAfCIN9VssHjZuoZymza154r9oXwDrlSq2VzXLt+ykvJ1DZ&#10;Ub2+NZVTUvaLZ8GUt3Ea4eyloH4gAEiVsyhJkSE/EAb7rJYPGjdRL3SWfo0XrRuech9cuM84odjt&#10;lJdVonG7Uq+HF+pp1bq5sj/zVp+gbMOKefYFXAYoHBAApMpZlKTIkB8Ig31WyweNH8ezHleus2uL&#10;PkOPV+6D9p1ap4wNYNEP6Ckerc3l1Id9B/3PPdX9IF37zMkpX/3wDJX6D59sn+VyQGGBACBVzqIk&#10;RYb8QBjss1o+aPzw9/10bZXpIXimSMpS1HNQB3HDt5cp90NSn/Ec9bRNnXBce2nUtX6gl3vbGytS&#10;pqlgpSxO4lp/q6ouH055oMBAAJAqZ1GSIkN+IAz2WS0fNA0cz96gX2ueSpuyFA2Z0FXc+ro+P3xS&#10;rvUMPU1kvAKX44VLye7JlHJId75bJkZMMywCtMGwCJBrb6U8UIAgAEiVsyhJkSE/EAb7rJYPmg4x&#10;w8C6peepi66zuvRul7L0oiz6UX1CP9xrowl7TZUXmunES3vGPrS77z0cnh7xwqdHE9bVlJ8w2bK4&#10;I5q/8NHr5b4Jw/bfojxQoCAASJWzKEmRIT8QBvuslg+aDpEjZYPoB6e8CmItXj8i5b5gLds4Stku&#10;G+IFSkx1LVgzNHV71/5r9FDFaMoHBQoCgFQ5i5IUGfIDYbDPavmgaUGt8/n6j4618Ex1xtCj4tlW&#10;eXF5ffug4hldx81XZ/g8qrmrtJk+Wa71f9x3QPmggEEAkCpnUZIiQ34gDPZZLR80PSLV1mJHm36Z&#10;xS1+yjaK11o47drJgmwVm3RKt6bD4rNHGO2ibjhvU1KAhgMBQKqcRUmKDPmBMNhntXzQNEl20KZc&#10;/4uotT9g1LEXGeHlOmeHB4vybWPF+jumi+2PLRS3v7lC3PH2Sn8qB16kJHTxWDGnYojo2LW1sQwW&#10;f4a65Z45KfWzIm4oTNuAIgABQKqcRUmKDPmBMNhntXzQdOFPO/Xrf1TcMqdNcqKSNUOFEzc/STiu&#10;fSptA4oEBACpchYlKTLkB8Jgn9XyQdOGrnmF41mf6fcBa8vdc1LWEaiPxpf0ERudY35d9MtI3DqD&#10;tgNFBAKAVDmLkhQZ8gNhsM9q+aDps8e1utAP5SH9XjiqG19eJsovGiv6DlNHD2eiXkM6+l/+XP/C&#10;UmPZLB6pHDlU3pu2B0UGAoBUOYuSFBnyA2Gwz2r5oHCIuPZax7X/R78nZG3dN1eUbR0rpizp77/H&#10;79SjrWjZurkv/jfP389PDSu3jPEXoTGVcVRU1x94gFqyelCEIABIlbMoSZEhPxAG+6yWDwqLqg9X&#10;9KEfDS8uknJvZFPU6n+axyUkqwVFCgKAVDmLkhQZ8gNhsM9q+aAwiR0KTYt6VoR+QL/W75F66PfU&#10;4t8bq7ZnJ6sBRQ4CgFQ5i5IUGfIDYbCvtXxeXpHSAajBccNn6quLBZJrvxp1rfX7RX5WGgNNBwQA&#10;qXIWJSky5AfCYK+o8lupnXMIAsBEzLNH+sHAtXc6rv0K/bg+oaeEn5L+TPfNX+i++RmlfZf0Gjn8&#10;XY5nrXPiobFJcwBSQACQKmdRkiJDfiAM9oq4Iw9BAADQECAASJWzKEmRIT8Quv0sa1BKHZ8HgSXK&#10;diwEAQBALiEfo0xJggAg7RzLkB8I3Z5lCgL8+V7l86lBIOJZ+ygfAACyCjnniO5vEACknWMZ8gMR&#10;c0Pn6GWwggSBKIIAACCL8Bdmup+5+ZVSBABKUmTID0zQILADQQAAkCOMzv/VUjFwTJcUf7T7o5Cy&#10;HQJAHUEQAAA0NOSQHd2vHMv5Ty0doGzHQgCoB9kIAk7cuo/yAQAgEEbn/0qpGDA6M+fPQgCoJ4GC&#10;wJCOYsdzhiDgIQgAADLH5Pxv8p1/6toTx3L+jmdvpvxAIAAYyEYQgCAIqqvy4fwZBIBjECQI8JS+&#10;CAIQBGVD+XL+DAJALSAIQBCUT+XT+TMIAGkIGgSuQxCAIKgOuunl/Dp/BgEgA4IEAQiCoGwpl86f&#10;QQDIEAQBCILyqVw7fwYBIAAIAhAE5UP5cP4MAkBAEAQgCMql8uX8GQSAOnCsIABBEJQL5cL5MwgA&#10;dQRBAIKgfChXzp9BAKgHCAIQBOVSuXT+DAJAPUEQgCAoF8q182cQAAAAoEhBAAAAgCIFAQAAAIoU&#10;BAAAAChSEAAAAKBIQQAAAIAiBQEAAACKFAQAAAAoUhAAAACgSEEAAACAIgUBAAAAihQEAAAAKFIK&#10;LgBAEARBdRMCAARBUJEKAQCCIKhIhQAAQRBUpGpyAQCCIAjKjRAAIAiCilQIABAEQUUqBAAIgqAi&#10;VaMLABAEQVDDCAEAgiCoSIUAAEEQVKRCAIAgCCpS5T0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CAtBx33P8Hn++FSfQJrR4AAAAASUVO&#10;RK5CYIJQSwMECgAAAAAAAAAhAPpVJqilBwAApQcAABQAAABkcnMvbWVkaWEvaW1hZ2U0LnN2Zzxz&#10;dmcgdmlld0JveD0iMCAwIDk2IDk2IiB4bWxucz0iaHR0cDovL3d3dy53My5vcmcvMjAwMC9zdmci&#10;IHhtbG5zOnhsaW5rPSJodHRwOi8vd3d3LnczLm9yZy8xOTk5L3hsaW5rIiBpZD0iSWNvbnNfTW9u&#10;ZXlfTSIgb3ZlcmZsb3c9ImhpZGRlbiI+PGcgaWQ9Ikljb25zIj48cGF0aCBkPSJNODAuNTIyIDI4&#10;Ljk3NyA4Mi4xIDM3IDg0LjEzOCAzNyA4Mi4xIDI2LjYyNSAzMCAzNi45ODJDMjkuOTQ1IDM2Ljk5&#10;MyAyOS45NDYgMzcuMDAxIDMwIDM3LjAwMUw0MC4xNjEgMzcuMDAxWiIgc3Ryb2tlPSIjOTJEMDUw&#10;Ii8+PHBhdGggZD0iTTY4LjY1NSAxOC4xMDcgNzEuNjY4IDI1LjY0IDczLjY2OCAyNS4yNCA2OS43&#10;NjggMTUuNDkgMTcuMjA4IDM2Ljk4MkMxNy4xODIgMzYuOTkzIDE3LjE4NCAzNy4wMDEgMTcuMjA4&#10;IDM3LjAwMUwyMi40NDIgMzcuMDAxWiIgc3Ryb2tlPSIjOTJEMDUwIi8+PHBhdGggZD0iTTkyLjAx&#10;MiA0MCA0IDQwIDQgODAgOTIuMDEyIDgwWk05MC4wMTIgNzggNiA3OCA2IDQyIDkwLjAxMiA0Mloi&#10;IHN0cm9rZT0iIzkyRDA1MCIvPjxwYXRoIGQ9Ik00OC4wMDYgNjlDNTEuOTgzIDY5IDU1LjIwNiA2&#10;NC45NzEgNTUuMjA2IDYwIDU1LjIwNiA1NS4wMjkgNTEuOTgyIDUxIDQ4LjAwNiA1MSA0NC4wMyA1&#10;MSA0MC44MDYgNTUuMDI5IDQwLjgwNiA2MCA0MC44MDYgNjQuOTcxIDQ0LjAyOSA2OSA0OC4wMDYg&#10;NjlaTTQ4LjAwNiA1M0M1MC44NzQgNTMgNTMuMjA2IDU2LjE0IDUzLjIwNiA2MCA1My4yMDYgNjMu&#10;ODYgNTAuODczIDY3IDQ4LjAwNiA2NyA0NS4xMzkgNjcgNDIuODA2IDYzLjg2IDQyLjgwNiA2MCA0&#10;Mi44MDYgNTYuMTQgNDUuMTM5IDUzIDQ4LjAwNiA1M1oiIHN0cm9rZT0iIzkyRDA1MCIvPjxwYXRo&#10;IGQ9Ik0yMS45MTggNjMuODU5QzI0LjA1NDcgNjQuNDUxOCAyNi4yNjc0IDYzLjIwMDIgMjYuODYw&#10;MiA2MS4wNjM1IDI3LjA1NTEgNjAuMzYwOSAyNy4wNTUxIDU5LjYxODUgMjYuODYgNTguOTE2IDI2&#10;LjQ5MjMgNTcuNTY3NiAyNS40MzkyIDU2LjUxNDEgMjQuMDkxIDU2LjE0NiAyMS45NTQ3IDU1LjU1&#10;MTcgMTkuNzQxMSA1Ni44MDE3IDE5LjE0NjggNTguOTM4IDE4Ljk1MDggNTkuNjQyMyAxOC45NTA5&#10;IDYwLjM4NjcgMTkuMTQ3IDYxLjA5MSAxOS41MTUzIDYyLjQzOTMgMjAuNTY5MyA2My40OTIyIDIx&#10;LjkxOCA2My44NTlaTTIzIDU4QzI0LjEwNDYgNTggMjUgNTguODk1NCAyNSA2MCAyNSA2MS4xMDQ2&#10;IDI0LjEwNDYgNjIgMjMgNjIgMjEuODk1NCA2MiAyMSA2MS4xMDQ2IDIxIDYwIDIxIDU4Ljg5NTQg&#10;MjEuODk1NCA1OCAyMyA1OFoiIHN0cm9rZT0iIzkyRDA1MCIvPjxwYXRoIGQ9Ik03My44MjYgNjMu&#10;OTIxQzc1LjcyMzEgNjMuNDc4OSA3Ny4wNTE0IDYxLjc2ODUgNzcuMDEgNTkuODIxTDc3LjAxIDU5&#10;LjgyMUM3Ny4wMzYgNTguNTAwMiA3Ni4zNDggNTcuMjY3OSA3NS4yMSA1Ni41OTcgNzMuMzEzNSA1&#10;NS40MTAxIDcwLjgxMzkgNTUuOTg1MyA2OS42MjY5IDU3Ljg4MTggNjkuMjI5OCA1OC41MTYzIDY5&#10;LjAxNjMgNTkuMjQ4NSA2OS4wMSA1OS45OTcgNjkuMDEwMyA2Mi4yMSA3MC44MDQ1IDY0LjAwMzgg&#10;NzMuMDE3NSA2NC4wMDM1IDczLjI4OTEgNjQuMDAzNSA3My41NiA2My45NzU4IDczLjgyNiA2My45&#10;MjFaTTczLjAxIDU4Qzc0LjExNDYgNTggNzUuMDEgNTguODk1NCA3NS4wMSA2MCA3NS4wMSA2MS4x&#10;MDQ2IDc0LjExNDYgNjIgNzMuMDEgNjIgNzEuOTA1NCA2MiA3MS4wMSA2MS4xMDQ2IDcxLjAxIDYw&#10;IDcxLjAxIDU4Ljg5NTQgNzEuOTA1NCA1OCA3My4wMSA1OFoiIHN0cm9rZT0iIzkyRDA1MCIvPjxw&#10;YXRoIGQ9Ik04My4wMTEgNzQgODYuMDExIDcxIDg2LjAxMSA0OSA4My4wMTEgNDYgMTQgNDYgMTAg&#10;NTAgMTAgNzAgMTQgNzRaTTEyIDUwLjgzIDE0LjgzIDQ4IDgyLjE4MyA0OCA4NC4wMTEgNDkuODI4&#10;IDg0LjAxMSA3MC4xNzQgODIuMTgzIDcyIDE0LjgzIDcyIDEyIDY5LjE3NFoiIHN0cm9rZT0iIzky&#10;RDA1MCIvPjwvZz48L3N2Zz5QSwMECgAAAAAAAAAhAKN2v3iHUQAAh1EAABQAAABkcnMvbWVkaWEv&#10;aW1hZ2U1LnBuZ4lQTkcNChoKAAAADUlIRFIAAAGAAAABgAgGAAAApMe1vwAAAAFzUkdCAK7OHOkA&#10;AAAEZ0FNQQAAsY8L/GEFAAAACXBIWXMAADsOAAA7DgHMtqGDAABRHElEQVR4Xu2dB3gdxbXHce+9&#10;9957L3Kvsi3d3StLGBsXjAsYY+MCtgHbAvcm6+5eGTA9dJzQW+ghEDDYurtXNpCQEFJfXvJSSc/L&#10;y75z1rrXM7N7VWx1/X/f9/9kT9u9u3NmZndn5lwB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lihENdjYj+jzD1pZl&#10;5wam5AcDAACoqpiR4DDT1l43bd0RRR3BvwwrsD4/GQAAgKoENfKpasPvo1+Qdhy1lzbKzwYAAKAy&#10;4zhX1DAs/ftKY59QlPZr0v6c8xnt84sAAABQGQlH9ZvURv6Guyc6xz5KkcJ8Zelm6NO0PvlFAQAA&#10;qEzQaP5+sVGfu6afQ8Gumrdr4AQ2DXKyTqfKDb8iw9YfMnL1UW6BAAAAKgc0ij8tNuY9h7eMdwAx&#10;NWhcx+0Y9r8zT2r4PYrq38q2tGmUBwAAQEWHGu6zYiM+Xu/m6QBiqlGzhjN1SS9n90uz5YbfI+11&#10;/rBMeQAAAFRUqLF+Wmy8F24b4tv4q+KOYttT04VG30eW9lEooi2h9AAAACoaRjSQLjbae99M9m3w&#10;E2n47I7OTQ9Mlht+RfQ0cJ46g+soPQAAgIoENdB/FBvsQZPb+Tb2BWnAxLbOdeHxUsPvkaX/lI51&#10;c+a7U+tTHgAAAOUNNcr3ig311XtG+jbyRVGPYS2daw6Nlht+RYal/960gncakeQ2lAcAAEB5EY4E&#10;Z4sN9LGPUp2atWv4NvADk4r2dNCxT1Pnql3DpYbfR/8btvXjx/PSelIeAAAA5QG/nhEb51HzOnsa&#10;9RUHL4zsb3pwsjN8VkdPvJ9admzoBLcOdrLPBuJlJ9B9vB8R5anSnDy7tk62pQ3nDfdMW1tET0Nr&#10;w3bwZnoK2xuydJPCHjZs/TnD0t6me3KW4n9I//41/fsflOZf9O8/Uvwv6Xr9kMKi/KE9P+2LlPYp&#10;+v8DFJcZtoIrc6LaTF6oZ3yRXC//8AAA4IUaj2NCY+ysPj5Oasj5/2I865YnpznjAl2ldInUqFld&#10;Z971/Z2D7833lCMpoj0dsvVJlKfSk2OlDqLreiU1ynfSb/smNe6feX5vGYk6iV9RB/IxdRTfpPPJ&#10;or9rwnmB0ZnvTq2df7oAgOoKNQhj1UajUfO68QZ89PzOUpyonc/PciYv6ik1+IlUq05NZ/qy3s4d&#10;r87xLSsmarBeNaP6PMpT4Qnbet+QFQjSNdxJjewT9DdK5/9vv99VAfUfOt8IPznQuW/gzhcb/gFQ&#10;DaHRap7YOEzK6BFvuGtTw531ccFbQux5Y64z65o+Tp16taRGP5EmLuzu7PjmDN+y4rK093kUTekr&#10;DKGPUttRo7nUiOrf4JG173lXfn1Kv/ERuv7XhM6mdM3/6QCAqkrI1naJjcCN9yZJDfay/aN4KqfY&#10;SPjq8PsLnPk3DHAaC08QBWlkcmdn8zem+JYVE41ObdPWVlH6coFHxjxziRrEj/zOrzja/fJsZ92J&#10;Cc41h8e4H8r1zYPdrTamLunpvlIbOqOD03dsG6frwOZOm66NnSYt67mdKj89NWhSx2nWpj6FN3I6&#10;9W3m9Bja0uk7ro0zeGp79zpyp526caCz/MBo91vNHa/Rk1YR7llh4sEBdXah7NxA4BE8IQBQ9bgr&#10;GuinGn6rzo3iDfWQaR3i4WH+a2l/E9Oqyj6ruR+A+UNwrIyCNGhye2fdXRN9y4rL0r40otqm0n53&#10;zZ7R+EMqNXpPUufzW99zKUR3fnuu29DrWwY747VuTrchLZx6DWv7/vZSVY0rnJYdGjq9RrRyX+Vx&#10;Z3PtsbFuR+R33kWSpX2HOuRdppWWRMcAAFQFyLDfFw191so+UmNy8DvyR9yQFVhJncFhaij/Loar&#10;WrRzuNOhVxOprETqNaqVc+3Rsb7lXJT2GyMS2H1X3oIWlKdECJ/RhtDvOEgjZml/pMJ06LvznfUn&#10;k9xtNJIWdnd6UkPbsGkd399W0cQf5/vRE8TMFb3dp4bbnp3p+xsL0Vc8iSCcp0+gMgEAlRXTDmwU&#10;jfuWJ6ZJDcaVtw8TDd/h9+CcL9vSmhu2vpsa0AJHy8sPjHK6DW4hlZlInfs3c5bcOcK3HEF/p07o&#10;6OW8p3bf51v6mz5lJ9TWR6c6C9YPcHqNbOV77pVZ/JTCv4tnbfFrJL/fn0hUBz6na7n/+JngSCoL&#10;AFCZIMPtoBo1N8QU5YrfNyvxfz15dlQdNzPB89zNiLbVsLWfKOkkrc4e577npiyFqnWXRu7omhoW&#10;37Jiosbnnhxr4SDKUyjhqDbEjOpH+UnCryxV+9+e534DGZPSxWnaqp7veRZVTSg///ZRyZ2dpPTu&#10;zsxr+jgpNw5w0ncMdZbuHeWsoWuz4b5J7jTbXS/Ndg68M885/knAXUtx+IMF7n5NvCMrf0Df8sgU&#10;91vNWnO8+00h49Zh7od4/h7Aq7LZp4PfORRH9RvVdoZO7+As3D7UufWZQj7aC6LBgM3flehJbSCV&#10;AwCoDFDj/bJoyKkbBkoNgmcKZ1RfzPlUTEu7jkbXn0ppFa2/J8n9gEnJCxV/DOVR9xFqBP3Kiok6&#10;iseNaHA85fFQnNH+TQ9NdpLX9nO6D/X6SCiKuOHkj7QT07o7abcMcV8T7Xsr2fdYpalQruZkvjLb&#10;2Xj/JGfpvlHOnNV9nYGT2jlNW9f3Pe/CxN90eDdYfmV0rBBnQXFZ+ltmxL+eAAAqEKGIvkI03l0v&#10;zpYaAP6oKcbTSO8ZzpcIt9HlRUhCHlU8kuURMSUvVHXq13K/Tex5fa5vWXFZ+ovhvODs4oz2uZHm&#10;UT6/G/c7diLxjJzR87u4M3DWGuPdBtev/IomvoZ8vvPX9XdH+UX9YB8Tbxkycm4nZ+XRMY4R0XyP&#10;oein/Krwbiu9E+UHAFQ0Tp5NaUhG+i/RcHuPbh03+u5DWogG7Yq/AbiZC8DM03RK+46aVxS/1piQ&#10;ltgpjapJV/Zwbn/ukj5cxnXgO/PdTo33L/I7hp9q1qrhDJrS3snYMbQIDnIql/iV06rjY93Ffe16&#10;FO3DPYu/HYxN7ep2KH7lqgrb2qOGFZhOeQEAFQky0MdFY+V3yxQcl+ddsKWv4XxFIcSbz0X1F6X8&#10;ijJfnu1Mu7qX64WMshSqMQu6OFsfm+pbViLFRvt+5fmpVaeG7jz7NaFxzvEzhe5tlFDUuf6VnkY+&#10;Md0ppvo99HR0hK4fryLe4D59WdxRBmcYefqoUCStDy88e+irFfUzz2fU5Y42nBvomHM+tfeJvIVD&#10;s3P1CaGoNpPyplKZi8xocDMdI9uIas9QmWeL+o2jIPF00at2D3dH+o1bFO37B68i54V+N9xdyLRe&#10;Ej8dGpa+lvIBACoCFxqhi0bKo0IKjotniIjx1NC8zvmKgxHRJnIjKJcji/0Qz1ndz32fTlkKFa9V&#10;uJEadr+yWAfeLd5on2fDpGwY6H6Q9SuvUFnaOWrcnqIObydvF8Gbs1G5ZQo/0Zl5af3pPOaE8/S1&#10;dE53U+dw2rC0f/qecyHijpa/CxX120infs2c9O1DC/1eQB3BT3gWGuUBAJQ3ZJT/IxooN64U7KpD&#10;76aS8bJ48ZSbsZiE8lKHUuN0v1qeKN6imt+vF/XDJc+y4ZlGsfzFGe1zo79070jqLApxgi/rH6QX&#10;qHE9EI5qS3hn01NORi0qr0LD50nnfA114CG6B+/Rb/iT8JsKFa8bWHDDAPcbCBVXoOo2qOVMXdzT&#10;2X6qYFei1DH9xIygIwCgXDGj2l2iYS7fP0oyaJ4LL8aT4W7ifJeKcUbvld8Q/UcsVxWPJnkrBMpS&#10;qLoOau50GdjcN07VhGC3QrekkGRpPzIjWk7I1lOq0q6aPIefRuM30+97jVTkpwR+Spqzqq/Ttltj&#10;3+srakBSO3c1sl85gr4K29oGSg8AKGv4A51okDwXXdzobcaK3qKx8rvtD9yMlwk9EbSjTmA/lfm1&#10;WL6qJXeMcF8vUJZLFu+1E7hpkGeFcyLRb3yXOrrt1cF3AXPqVEatfIdBh6hz/kS9Hom06eEp7jec&#10;eoW8uuM1HtrmwYXNIPqKv49QegBAWUKN3ZeiMYqvUXjKoBjH4v2E3IwlQM75jMZhW7+VzqHAHTdX&#10;Hhnj9BxevBW5PA9+VVahI1CS9hvT0h8JR7QlWefTW1Leas1ddrAtz+ena/NNUoFPaiweNPAEAnEx&#10;oZ/41R5vildQR0CDgh9TR7CM0gMAyoIw740jGCFP8aPguHgVqhjPs1k4XwlTw7SDG91XLuKxFF0X&#10;nuD0n9hWOj9RPE2RR6WFbkFNok7nmVBEm0/5QAKM08lNeS8oapSlhYOJxDOCRszp5HtvYipiR/Dt&#10;HDswjtIDAEqTcDQ4UjVA3sqAolzxtEgxjhpO281YSlCjvIoaHFs8pipe8Sp+sObpm7zNAo9G/dLH&#10;RA0Lf/Q+xFMv3YOBIsNPBoatr6P7/7Z6XVXxFF/+VsAruymrr9yOYEshHYGthbM+xFMZAKUKjeoj&#10;ouFNueqi96/GLepKRsni+etuxlLE5Dnvlv499diitj42xX0q8IsTRY3Wh1RemfoayHSm1j52TusS&#10;igTH8B771Hhea1jB9XQeW/kpiv7uC1laFnVKJ7iho3j+JrLDjGo38GsQehpy1wpwfn7txmsDDn8Q&#10;aJJffLmSk5vW7cJv0L8Sr7OfeH+hFh0Srz5u2uZCR+CXl0XX5/d0PfB9AIDSggxth2h0Nz0wWTLS&#10;NSF55Sc1qAc5X1nAM3CosXxdPH5RRef5DWp8p+QXVSpkndGGuNNC6cmCjvcq/Y3S+V724qxC9Cdq&#10;GL9PHcjz/AovHNVX8CuTk2czmuWfVpkRyg1cRedS6N5LvFdSi/aJN67jaccFfrOx9NNhW5tLaQEA&#10;JYlxjqdnygYnTvXjD8NK/A/djGVI+Jw2jY77rHIeHlFj9DtqEG/POZ/RPj9riXDybEprd/WupW2i&#10;EemDdKwzxZlCWWaytJ9zg+w+VViB9aFcbWaWtaDU9+Xhp0K6NnfTk4y0xYiq4M1DnOZtE3cEw2Z0&#10;dHZ8K/E3HCr/nqwP0xtQWgBASUGG9a5oaLw6l4Jd8dTQbGVrBCOiT3UzljG8Cyg1bqfEc3HPh0bE&#10;pBLbbiAcdV/b7KcG9SUaff5UPV5lE12b39NveY1G0TcbdmBE/s8scfgpJGzrW6gz+IHfecSkbx3s&#10;ur6kLL7izQATftOxtB9RHUildACAkiAU0W4QjYxXc1JwXCsOjpaMkEeYnK+8iHUE1Eh/bkaLvk9R&#10;YVBjfyM1Xp+Jv/VSxVtDb3tqunP9iQmu4xueLsnvu3nL67nUwc5Y3tuZvKiHM2VxT3cL58DGgW6a&#10;ZftGuauceQbWzY9PdW5/fpbrI+Dohym+x7kU0XX7Jf3WR3hvoktd4V0YIVu/njqeH/odn0Vxrm9p&#10;Suor9nXAa0H88rLoPhmZTmZNSgsAuBxOfp9fccgG1nXQRc9e7MhcjCPj+5WbsQrBH2DF31gU8XbL&#10;/CGat7Hg7a67DGjujmxr1PA2aCUhLrd+4zru6ufRC7q4nQmvuOXN+9gvgN85FlGWEdWP8dRY44vk&#10;enSsEoM6m3U8avc5pivejI59GVNSX/G2H+y5zi8v6VPqSOZQOgDA5UBG+rxoXNrmQZIhHvqu7Kgl&#10;lFd15tHn2Pok8bepYgf4vBXC1XtGOtOX9nI9pxV158yyFG/vzPv+z762r7vfEW/nUZiDHY8s7f9M&#10;W3uDOvntofOX7opTJX8WlLTwUNT1ORMK3NaDV3T75WPR0+ARSgMAuFQMK3C1aFTsGYyC47pq13DJ&#10;6EgPcr6qAL/SEn9b1ulUR9s0yB1lF8ePQEVVu+6N3ddNPNOG3U6Kv7UIepY6BZ3KKRH4NRuV+TPl&#10;GHEFtw52F/VRUo/Ywf2tiT4SW3oEjusBuERcf7+29jfRqNjgKMpV/wltJYOjEeKfMzOvqBLvYKmB&#10;+7X423gETcHFEu87xFtQjAt0dXfFnLumn9uJLLp9mLP84GjXr+/GBya53wX4tQfvRsofOrM+TnXf&#10;8XPDxk7a+f0/fzPg7wX8bYAX4/EK237j27ivmErCD3DcKfxDRXcKT53kT8KWvqckFtLxayYq85B6&#10;jJjYRzP7U6akvkq7eYhvPlcl+E0IgGoFNerfEI1pEY36KTiuO78tu2k0LP1KzlfZod/xY/F3FTRD&#10;pX2vJq7PXG6geesM9lgWKpq7xBLToe/OdzY9PNl15DJtaS9nwMS2Bc6zL0gNGtdxhs3s6H6A3vn8&#10;LN/jqTJs/WUaLCyi/JeFu1W4rT/ndwwWd5q8oRwl9WjQ5HbOrhf8z5fup0FpAADF4cLCq4uGxO/9&#10;KTgunsctxvNMHM53/EywAzUIIXoM503Evkd/TdMKLOC4ygA1QtI02Nj3jwZN6rhPPuw8/vrwBOfg&#10;e0XbVbS8dPj9Be6W14szRzjTl/V2Bia1K/YTA2/Fze4ii+aBTfsvunaHc6yFgyjvJRPOC2bQ4ONz&#10;v2Pw67ikhf5PA7Xr1HQybhvmycOi8t6+29K6UzoAQFEhg5Z25xw2q2Pc4HoMaykZGTX0/6FH7lv4&#10;dZAUni8aiT1VGfbSD1naNvXcb3tuVmHbGFca8WsnfmLhV1TcaNJPLpL4fl95+zDXYY9fuaLoXn+Z&#10;fZmbuLFnNSrHdxdS3hU20ZMZ+5n2y8Ov9sI0qKE0AICi4I7eBSO65vAYydi8TtqDyv9VBb/mcis6&#10;1Fic8z9/kuUT5tUv+EmCOsOHL1xDbR+VuY0aoOv5Azs9LaXyAjpeiMWrr40v0ttQ51jfddIfDXYO&#10;R7UhRp4+lV1LUt5VVMYtZlQ7QGWyX+FT9P+3SBEqs1hevVTx6yreuZMXW3UtojOd2nVrOhPTuhfp&#10;mwH9xlspzyVzV15aT/r90oy0mNivA/uHpmQedR/SwvVg5pfvcs8JgGoDNTqTZePRpFkZ7CJQjC+K&#10;qFG8LG9iZQFvvEbnenHVb4JGnxrj39LfV6gh3x2yg1cZufqo+z8v243aeHqmYQeTqXPYQudyH4lf&#10;u/0+do7FES9YW35gtDNe61bgxm0x8VTNhduGeKYFi6JrOZvSXhbsLYw6u//zK5+n4/LrOUomqV6D&#10;2s5KGrD45aEni8cpDQCgMKgx+b5oPPzRk4JdsX9YMS4mdsjOo7M+o1s7q49f9NfrytL/4hZcwTlm&#10;632poXhBOveo+/dLamyvNc4HBuYnrZDwkwSd/xzucGkUfZIa0Pel31IE8cdlnoFTt/5F73B+4kVp&#10;Y1O7en1GkOj4n1Cay4avN/2ON9TyWTyTqveo1r7nxjOw/PJQ5/1GtqU1pzQAgESQoewVDYe3M6Dg&#10;uG5+XF6ZydMbxY+NtWrX9KxMDX+st6K4SsFR3vI4oi+mp5+Jd1vppb6ZWmnCDV7I1hZSZ8A+oKWO&#10;vSBlfRxwZxnxlFEqpkBNW9LLk9+IpLehuBKBOpTtavkxTb6yh+858YI4ni3lzaPl8is4SgMA8COU&#10;mzpUNRyxgef3x7Fw/jgXCxelLtjhd9wUDsoZnsfP3yXoqeyb9LRQpNdGvAqava01albX916zeBAg&#10;5mGf0xReYoTzAqNpYPKBeIyYeAorJfGoTZdGzuZHpnjS02//6eV+sAagSkPG9rFoNDzfnIJdte7c&#10;yA1L1Ph7Vg1XkldA1RHjnDaRRsW7SN+R7lkCLds/yp0aS1kl8X5EYjr2NkfhJQ49lR0RjxMTe4rj&#10;eklJJNWpW9NdT+DJQ3WS9z6iNAAAFd46mBqFuMHw/HIKjkudHRST+HQQEz3CP0NxoIJjnNF7GVHt&#10;DrrvCffsiYlng627e6KTsn6A+1FWif9fx7miRn6xJY67i6mt/Vs5pvsdavDU9r710uccLygSWE7x&#10;AAARdiaiGguvgqWohOLZIWoeakz+VlqjQVB6UAObaloaL+zzuacFi/Lem19MqRHODYymY0XVY7MS&#10;beWR0P2kFdhM8QAAJvRRajsy4vOqofD+MRTtEX/05W2J1fT5SqM0oJLC/ohD7DbU0j/1ubc+0n50&#10;1J7dKD97qcLewaiePuF3HtzYUxKPuHPwS29EtJspHoDqzanzGXX9pg/ynvcU7VHLjg3d10NqesPS&#10;/oxVmFULnt8fsvRH1HsdEzXGrx4/U/ZPe9Q5sZN6z/ksuXOkb53lRW1+6c1IYCPFA1B9MaP6i6ph&#10;8EddivKItwq447U5UlpX7KKxFF0PgvKFRt4tDSt4NQ0UsqjRf5a0l0b+l7053OXAK6h50KHWxTWh&#10;ce4TKiWR5Do58lvsZ2nXUTwA1Q8y4qdVg+BXOxTl0fDZHV1HKWp60juhvNR2lAaAMoUa9LFU/zw+&#10;nHmb7SatvA58+IOxmpYVtoIrKR6A6gM1/vviRnBh9auz/mSSx2hYY1O6SAYTE40EH6V4AMqNnPOp&#10;vakuWmrdvO2ZmU77nt5JDMNndZTSxcRPOBQPQNXHyNWWqQbABuO338rI5M5SupgMWz9M8QCUO1nn&#10;+RWV9rZaR3nfI35tSUkkjZrnX6fpSSCD4gGouvAmaDRyl+ZU73sz2ek8wLtTJG8NLaa7qCA+noEK&#10;h3nBP4VUV9kTm1/dZk9ualqWEdE1igeg6mGcTm5KRuKZ3sdOzylaUqL3paatraJ4ACokId4UT6mz&#10;e16f6/s6aOJCn9lBlv4XTGgAVRJeoatWeHYeTlGSBiS1k9LExHvKUDwAFRqqqx7/w7tenO27dcSU&#10;q3pK6VxZ2jnsIgqqFFSpD6gVPX37UI9B8NNA9tmAlM4V5kyDSgTV2Wy1DvOGhc3aer2MzVzRW0rn&#10;Kqq/SHEAVH7YQ5VawdlLFEVJ4q2Aj532cweobaV4ACoV9MR7t1qXb3limtOouXeXUz9fw0YUzuZB&#10;Jeeez9iBu/4/YsW+89tzPf5WW3dp5LrgE9PlaweXA0BlhOrvg0p9djY9PMX1JkbRkq7PmSClYxnR&#10;iu/dDoCEGOxfVqnUfcd6P/ry4hk1HbtBpDgAKjX0JODZP+i6sOz0iMX+D7w+sN0nAcwMApUPI6Kv&#10;Uyuz386Ji3Yq+/mzLP0RigOgSsBbWKh13O8bGDvOP/6J8g3M0r8O5S0cSvEAVA7uigb6mZb2T7Ei&#10;+733n+rj3o8Eh9qgykH1+hWlnruezyhKEm97oqajDuRjigOgcmBY+rfFCsw+e9v1kOdC9x/fVqrk&#10;riw9wjuEchkAVCXuylvQwrS1z9Q67+dUZuY1Po6OovoxigOgYmP4ONVWnWmzz989byRLaajx/0e2&#10;pQ3nMgCoiuQ7lvmHWO8Pv7/A1/kRO8kX07myNJ3iAKiYnDgXHKNWWr8dPvkjmJrOjOqLKQ6AKg09&#10;HV+p1n12hF+nXi3JRmrXren9KGxpPw9/rLficgCocNAj7utihT303nzPlM8Zy70LX4yItpfzA1Ad&#10;MCL6raoNXHvU6/e637g2UhoWzyqiOAAqFuzwWq2sYxZ0kSp0l4HNpXiWYevPcX4AqhOmpd+n2sKs&#10;lX0ke2HNW9dfSsMim1lHcQBUDDJOZdSiSvmVWEn9Xv1sflh252jY2h9DZ1O6UhwA1Q4azXu2kfbb&#10;QvrGe5OkNLyjbsgODqY4AMofqpB7xQrKUndATLlxoBR/QcHlnB+A6oiRp48iO5BWyvN2ERQliW3J&#10;Z4+sdykOgPLFzEvrr1RMJ3WD7NTd911mRH+I8wNQneHJD6ptBLcOluyHlZTu3T46bGsbKA6A8sNU&#10;fPvyXj+1ateQKu9tz3qWuH/F/gE4PwDVHdNn47gh0zpINsRatn+UlIb0h2NnU1pTHABlTzgaCCgV&#10;0vV2RFFxzV3TT4pnhXMDAc4PALjiipNn19YxLHmRGA+kVDepzds2cLI+lnfMNWz9BJcBQJlDlU9y&#10;iK06dm/VuRFPW5MqLCmb8wIALpIT1WYqduKO+ClKkt8qYdNKS6I4AMoO0/ZO+1RnMCxXHlmpM/g1&#10;Xv0A4I9h6XtEe2GNmNNJsinWtqenS2l4NhGFA1B28L49YiXkXT0pOK6Bk3xcO1radZwXAOCPaWvf&#10;EW2GVwNTsCR/n9nwlw3KCL+ZC+pmbzydTYynUcp7nBcAkJhwNDhStBvWnNX9JNtiXXN4jJSGnh5+&#10;mfVhegOKA6B0ocb8E7HyLbljhFQ5py/z2e4hT5/KeQEABWPY+nHRdng33ZYdG0o21rZbY8m+3HRW&#10;4CjnB6DUCFvBDLXidezdNF4xa9Wu6Rx4V3XvqJ10MwMACuX+zwNNyGZ+I9rQ0j0jpQ6ANe96eZsI&#10;egr4z5GP57enuErHyV+mNMzKTe1tRIPjw5Y2zchNTWZvaHQdFnGbY9haajgvONuMapNPRIJjjEh6&#10;m/ysoCyhivY9sdIt3SfPVJi5Qp6lQE8Lfw7lpbbjvACAosH7/Yh2xOo3vq1ka6zdL8+W0oQs7QCF&#10;V1jCZ7Qh7itkOk9qG14ifU7n/QfxNxRV1OF9izuL/KJBaUOPmEH1JnTu30yqkHs9+/xrd3JeAEDx&#10;MC15sLX5G1MkW2OpXvVopPxnfoKguAqDYQeTeb0Cnd/PxHMtMVn6mvxDgdKEetz3xAu/4uBoqTKy&#10;izsxnnr3v7MnJM4LACgeZiQwS7QnVlKG7FzpihpXOPvekgdd4ah+O+cvL4xXk+sZkUA62f83qM34&#10;vXhupaaoNjn/8KA04Hdw6kXvNriFVBkzX5kjxVMFOMh5AQCXBo2cHxJt6rZnvNNCZ6/qK9kdPXX/&#10;+tSpjFoUV+ZQQ3wb2b3kD7woOn4m4Nzx6hxnyyNTnA33T3LW3TXRWZM9zp3ttPLoGGetMd654Z6J&#10;zk0PTnaOfpjCo34pP10nbI5XWoQiC/pQpfqpeMH5JlFUXJOu7CHdEEr/f3j3D8DlEc7TJ0h2RRo9&#10;X/azUbdBLefI96hRFNNZgc2cvzjkfDy/fZa1oBNv0W7aqT2Mc3qvsK33PXFOH3DcSh1kfJFcLz+p&#10;B2qQl5q29oV0Dj5iF5jX50xwAjcNckYv6OJ06tvMadS8rvR7iqKRczt5yg6dz8DW8iVN2A5eRb3r&#10;L9WLrb773/n8LCmeOoAszg8AuDzI/u4RbWvLo1Ml22MtWD9Atj9b/4rCfeEZNO5MGyu4nuz0Lmq4&#10;efGZtC11IhmW/mNK/zr9PUEj/U1Gbup2avzf8ksb057X5zpX3j7MXRxKhy8xbX1cXmsUimjzKRxc&#10;Dtzj0w1eZUT1b1Dl+C/xAsfEvTcljWu83s2T5sQ5rQuXBwC4PHKshYNU+1J3C23cop67XkBKJ6y8&#10;53fkZkTPpjDpSb60xN8ltM2DnF4jW0nnWZLiV0biMcNWYCWFg+IQb/AtavAVr15+4p6cskni95JK&#10;Omz4BkAJQjb1uGhj6saLLPYjIKYhu/7MjOpHqdH/Ug4vXaVuHOjUqS87uS9M7bo3dvqOa+MMndHB&#10;GZvaxZm8qKcz+9q+7m7CU67q6b4uGjSlvdNzRCtn0OT2zsoj8kpoVralNaeyQEGEPk3rU5wGXxTf&#10;ECpC0oSgd/R/7BOM/gEoSXiBlGpnfca0lmyxbbcmUnxxdeSDBe421Dyy5vUFO1+Y5e5FdOu3Zji7&#10;X5LXG/hp+YHRTltqyMVzUlW7bk1qwNs589f1dxvxHd+c4X1yuQRRe/Y4lQ9U4g0+v9IpZoPP2vf2&#10;PHejt0795Hf+LH68yz4r3zzD1o9THACghDEt/UXR1lYfH+exyfX3TJTsUZ0tw8o6nerc/MQ0Z+ne&#10;ke720twgq1tN+IkdPbF7Sn79NGN5b7ddYH/F/AbAb5FaTF0GNHdm0XFuuHuiY0Quv7FXZVhabkEf&#10;qKsdobzUoUYksJsa4zN+F6wgHf8k4FYifvTqPUoeYYjiirCfOgc1/91WeieKBwCUMOFIcLZqb+om&#10;jJPV2Xj5OkaNPm/PPmxmRyl9aan70JaOtmmQs+tFZXJICStkac/za2w6Jsi2tO6hiHbS70IlEjf4&#10;PL+2sAZfVP8Jbd15u57yLP1GigcAlBJGRH9XtLlZK/tIttm0Tf14HNvoNYdGuz4FataS3bSWlsZp&#10;XZ0d35oRP4ciy9J+zrOJ6Pc9d+FthZZjRrUDIVvbZ0bo37b2mGFrL9Og9gMzqr9mWPox3iOIjgkY&#10;ukhbfS+soktp8EVxr+5XLimT4gEApYg7dVOwO7/tIfgJnj+c8vt2Na6kVK9hbd/wmCYu7O7crk4N&#10;zxc14v8x7cC79PfacK4+AR9vLwPHuaIGXdQH1YssSmrwa/jfsILUpmsjd+fBXYk+BFm6SekAAKUM&#10;T7BQ7a9Vp0a+dltUdezb1Bk+q6M7yYO3dufVtttPTXcyX57tHHh3nscPcVJ6d99y/MQdwYF3vK+K&#10;WdQBbKE04HKgi/im38W95clp7vz8S1llx50EdxbcaXDn4Vd+THT8w5QHAFBGmIrXsGlLe/nbcQK1&#10;7tzIbcSvPTbWXZkrllWYNj002VNe4xZ1PesSRDVpVc/jwCYmwyrffYsqNYatnVIvKC8Jn5DWzfdG&#10;FCSxwefXRGq5PvqUbt4cygsAKEN45Czaorotiyp36uWU9k7aLUOcW5+5hPfzgvqObeMp/zpzvBu3&#10;4b4kj19wUdzpqOVdkLaP4kFxoIsWUi8kvw9UZwUk0iU0+DH9lV/5ZDqZNakcAEAZw3v0qHbZvG0D&#10;yb4bNK7jTEzr7txw16VPvaSORvq/uvsva+7qflIaFnc0vD+RmpY1dHoHT3oWDSbXUjwoCn7bxN70&#10;wGR3ni5F+yrW4PMHomI2+K4MS3ubKsS1mG8LQPljWtpHon3y9E8KjotX1IrxBcmwtV+QXqVG2OCZ&#10;fGFbmxuytDvVdPytQDwGj/bVNDGxXxCeESSmj6n/xLbUBsnfFS4oOIPiQWHQzc8VLxyvpmvcop7n&#10;QvOjH+/Rz6v5xPRF1Ff507FW8WIyKg8AUEEg+9wh2iuP9Ck4rlp1ajrZflO188XfDmlQt52d0HN5&#10;Kmobw4u+KFgSLyYT0/jpah9Xliz+OOyT/hdH7WBbigeJoB56qXrheF4+RUniXvbwB8X6wPMVjQDQ&#10;4ANQCTAigYGqDfPHWIqKi1cKS2ks/XQ4NxDI+ll6Ay4jEaGoNlPKR2rVWZ5pNGe17IOA2g4u33ej&#10;uVXHxkp5Yxqb2tWTlsq4j+JAIqhnlmYApO8Y6rmww2d798r2UbzBx0o6ACof6iid9+Wi4LjUfboM&#10;W/uY8xUGpX1MzLfikPzuvzY9XRz8zny5bEu7281r6TvF8Jh4G4h6DbxrB+bf4NnGmjsTTC7xg73h&#10;qxeLt2SgqLj4K72a5oK0v8Ve6aDBB6DyY0b0TNHG2WsWBcfVtPXFVcEx8W4BnDcR9ITQUc2jvmHg&#10;1cdKmj+c/GVKQ87PuDsMW/pZJY3r7atB0zpSWSz2byCmM2z9DIUDFdMObhQvlHrDWZ7NoFgR7SXj&#10;dHJTigcAVBFyLG24auv1G8uj7I0PTJbieSUx502EGdXXiOm3Pz1dKo+3lFD3AKMGezfnFeHVvRT3&#10;jpiOxTuAUrSkBIPWNIoDInRznhQv0tQl8gIQ/ylW2irOCwCoehi2dl609zEpsrtI3oVTjCcVuG2y&#10;YenfEtOzv2EKjov3FRLjaaT/daLBJfslNiztBSk9acaK3lKZrKt2D5fSmJb2GoUDEbrZPxEvkuqU&#10;fU3I89HnEc4HAKia0Oh7v2jzvLqXguPqObyV1CZQ+vOcLxGU5msxPW/lTMFx8Y6iYrwR0Y5wvoKg&#10;Y74s5mH1Hi3vQ9Z1UAspnpVohlK1hXpnyW9nw6byV/+tjynv0qzACc4HAKiaZNuBcaLN8749FBwX&#10;b9omxrMe+mpFfc6roq4vYucwFCzpyAey8/kcW59E4QViRIOd6Ung12I+3iiOoiTxh2IxTSiCFcIS&#10;NKL/i3iB1N3+2PmyGE8XfRPnAwBUXcyoJrULvBc/Bce1U9mVkzsNzqcSsrRtYjp+LUPBcbErRjGe&#10;BqQ/43xFIWQFgmJeFjuioai4Rs/rLMWblvYR5wX5SBeHREGSqIOQ4ukGYXk1AFUcw9aeEO1++jL5&#10;HbvqPzdRu0Bx94nppizuKZUzZ5Vn7n+x3jCYvMe/kH/Z/lFS+bxpnBjPOnY2pTXnBYR6cShI0rGP&#10;5MczdAAAVH2oA9gg2r36HcBn0ZZvw01x74npeDEpBcfFLiTFeCOir+N8RcU8l5Yk5g+d1TxrA9TX&#10;2KFcbSHnBYR4YVgUJIn38Rbj0QEAUPUx8vRRot3vfTNZahd4J1Ax3rS09zmfimnp/y2ma9VJ9hPs&#10;ma9vpU3nfMWBjn1OLENdvJa+fah8DPgMuIh4YVgUJOmqXfJUKnQAAFQPeKGnaPsNm12cINKifQOp&#10;XeCpm24mBTENjbyltoUVdwOb/6qZF41ReLEwo9pt4nHUPYbY2bwYb0R1g/MBQrwwLAqShA4AgOqJ&#10;OrLmaZUUHJfqlUvdDeDk2VF1xHh1NlGNmjWk/KT/5XzFRf0YzI5iKDgu9kwmxvM6As4HCPHCsChI&#10;EjoAAKon1AE8L9r+qOTOUtug7hAQUhyqnzyb0lCMZ8dSFBwXzzgU4w1b/yvnKy6GFZgulqPuYtpn&#10;TGvpOPS08RbnA4R0YUgUJAkdAADVE7L1Y6Lts+8PCo5LfbcetrUNnC/GybMZzcT4g+/Nl/LXb+RZ&#10;T/AHzldc1O0r+KMvBcc1IKmdeAzWK5wPEMqFkS4cCx0AANUTGpGvE22f2wIKjmvBennXzZCt7eJ8&#10;MegJoLUYz/v9UHBcvAeQGM+6FOdQxrmFE8Uydr4gLwhj38JiPP2u5zgfIMQLw6IgSegAAKiehCLa&#10;EtH2lyvuGz0fV+mJgfPFUL8BsOrRqJ+i4tr10mwpPmQHB3Pe4mDYwWSxjJsUJ/OeLawt/SnOBwjx&#10;wrAoSBI6AACqJ+FoMCDaPu8LRsFxTUiTG1aSx/GKYWlRMU3PEa2kMq4/MUHM75hRfTHnKw50jO1i&#10;GeosIPYnLMarTyrVGvHCsChIEjoAAKonqhev9SeTpLZhhOokytK/yflELvgLuZhm8iJ5JXDgpkFS&#10;GUak+K9n6LinxTImKb6Mb7w3STqGaWk65wOEdGFIFCQJHQAA1RMjGhwv2j47X6HguNipixhv2Nob&#10;nE+EF12JadS9gHhnUDGeddxKHcR5i0I4qg1R8zdtddGXec2aNZxjH8nO4rNyU3u7mQE6AACAP+Ez&#10;cuN667dmSG0Dbx0vxlMH4HEPqT5F7HtLXlHMusXrCP4xCi8ShqXdLeZVZxqpTynUfv2Y84F8xIvD&#10;oiBJ6AAAqJ6YdmoP0fYzX5kjtQ1tuzdW2gbtB5xPheKkLedHKusJpl3dSyrHlaVdw3kLgvf0UfMN&#10;mdZeKvuaQ6OleGq/pA/V1R7x4rAoSBI6AACqJ3fZwbai7fPKXwqOi1+1iPGmpf8351OhxjxLTMcf&#10;filYkrpvP4s/1mZ9mN6A4j2obiZZtzw5TSrTs10FKZynT+D8IB/1AlGQJHQAAFRPjtqzG4m2f+y0&#10;vJVDnXq1pLaB9HfOp2JGgsOUdM6ASfK+/R37NJXiYzJs7Y+GrX8Qimgn6QnjCWp/DPr7iV/a0Qtk&#10;15ULt8mzf3hrCwoHItIFIlGQJHQAAFRPMp3MmortS21DUTsAxrQ1yZn76uPylFLWKNV5SzE0cWF3&#10;qayWHRt60oSj+gqKAyLqRaIgSegAAKieZJ1Pbyna/qHvLpDahqat60ttQ6JXQAw3vlJakupsnjWQ&#10;ngx4xbCaNpF4N9GpS3p5yknfoWwBbWk2hQMV8SKxKEgSOgAAqifHP0nrKdq++hG4nfIRmDqA73O+&#10;RJiW9pKYfu8bya5/YYqSxFtEzL62r3PHa3Pk8hVl3DrUadqmvic/rwPwpLf0pRQHVNQLRUGS0AEA&#10;UD0x7MAI0fa3PT1dahu6Dyl8GqgIb/MgpmdtfXyqU6u27IdcVMOmdZxeI1s5kxf1cK68fZgzY1lv&#10;d/0BP334peeFZuoxaPSfS3HAD/ViUZAkdAAAVE/UbZY33D9JahvYvaMYb9ra65yvICjNLjmP7mx6&#10;eLLTzGckX1xNXext/FnsL4DigR/qxaIgSegAAKie8JYJou2vyZY/3I6Yoy6y0k5xvsIwLf2smI+V&#10;+cpsjyvHooqfCDzbPeTLiOoapQGJUC8YBUlCBwBA9YQXY4m2zw7cKTgunnkjxhu2di/nK4xDrp8A&#10;7XUxb0zsIzh140DPrqGq2JnMpIwezprQeE8ZMdH5pFJaUBDqRaMgSegAAKiehKP6TaLt87x6Co5r&#10;5oo+UtsQsgJHOV9RoU7gMTG/qg33JTkLbhjgfhDmmT7LD4x2FmeOcLY9Nd03vSQruCD/MKAg1AtH&#10;QZLQAQBQPTEjeqZo+/PX9ZfahpQbB6ptw+2crzhQnv1iGZcrw9Yf54Vn+cWDwlAvIAVJQgcAQPUk&#10;bOvHRdufvrS31DbwNEwx3ogG13O+4pJtad359ZFYVvGlPW9EtIn5RYKiol5ICpKEDgCA6on6np4/&#10;+lJwXCuPjJHahtBlzrUPRYJjaAR/2LT0iFhuIlFblEd/HzTzArPyiwDFRb2oFCQJHQAA1RPD0n4l&#10;2j4v/KLguG5/fpbUNmTbgXGcryQ4cU7rEopoq6jcHWFL30PtzjF6IjlhWsHNOdHAFN6nKD8puBzE&#10;G8iiIEnoAACofoRzAx1Fu2enKhQcV90Gnn2AnEQ7d4IKjHoTKUgSOgAAqh+qo/XNijew7kNbSu2C&#10;aWufcT5QyZBvIjoAAAC1C5a2TbR71dG6Zw2ApT/F+UAlQ7yJLAqShA4AgOoH2bo0R5/34qHguDwz&#10;gKxAsaeAggqAYWm/FW9ko+Z1pRvNGzCJ8aal38j5AABVFxro8QybuN33GtFKahduenCy1C5g1W0l&#10;hTqAz8Ub2a5HE+lGe/x1WrrJ+QAAVZPM8xl1JZsn1W9cR2oXDr+/QIrPyU3rxnlBJYNu3nvijVQd&#10;NrODBjGeRgbf5nwAgKrJ8dzAaNHmd700W2oTWnduJLcJtvZbzgcqIYYtL8XmVz4UnPBmu7JSkzgv&#10;AKDqQTa+Q7T3VVljpTZh6IwOcntg6+9wPlAJyba1ueLNvONV2esP6/qcCeLN5h7/vygcAFAFMS3t&#10;fdHekzLkD8DqHkCmrYU4H6iEPPTVivp0A/8m3lDVu36fMa2Fm31B1Am8EYqk9eEyAABVA3UBGKtF&#10;+wZSe8CewcR4Iy94NecFlRTuwcUbuvXRqdINZ63OHifddEHPGlFttZmX1p/SAQAqMa4tC/a9RVkA&#10;1qar95Vw1ofpLTkvqKQYkcBA9abOXdNPuvHsgOH6E/KrIFX0VPALenx80rCC67ElKwCVD8PWnxNt&#10;Wm0HeF9+Md6w9Lc4H6jk0FPASfHGskbNk2cEsa49OlZKU4h+Q3qWKtWWE+eCYyg/AKCC4k7/tLR/&#10;ijbcuX8zyf5vuGuiaN806NO3cF5QyTn5ZUYzw9L+S7y5LD8/nSPndnJuuEeuCEXUn2jE8Ar93RGy&#10;9UlUFgCggmDmyT6Ad70oT/+s37i2aMsXhFe/VQfez9tzg0nsbZ+iPeLRAT8irqNRAe8W6Je3cGm/&#10;MWxtrxENdqYyAQDlhGnp94m2mXaL7AKS1wiJ8bxamPOBKoRpB5aLNzmm4NbBToMm8mpAVbxDIPsJ&#10;ZUfNh74731NGYTIi+kN4VQRA+aC+Aeg/oa1k38v2jZLslXSI84EqhhEJpCs32tWh9+Y7c1b1dVp1&#10;biRVjETq3L+5+9Fo5dExzr63kj3lmVHl/zFZ2jbKDwAoI8ju0kQb5K0eKFjSwe/Ig7qcaNoUCgdV&#10;kVBEm08jAumDkKj190x0kq/r7/Qd28apVaemp7L4qUOvJk5Sendn+f5R7oIzv3IFvWKc03tRPgBA&#10;KUODrtdE+7tqt7z9c58xbUTbZP035wNVmGxLm2ba2mfKjfeIOgpn4wOT3RWCA5LaOfUa1pYqT0LV&#10;uMJdZaguLImXa+u/DEe1IZQWAFBKhKPBkartdRvcQrJV7hDEeH5dy3lBNYBfyZiW/hexAhSmLY9O&#10;dfQtg50h0zo4jZrJW0z7iT8wHXh3nk9Z2pdYcQxA6UH2fbdoc/x0T8Fxsf0almiT7AA+EOS8oJpw&#10;V96CFjQiX0c3X9o9tKja9tR0J337UGfEnE5O09b1pQoWE4cnWGfwKS9RpzQAgBIk63x6S8PW/i3a&#10;G9soRcU165o+oi3yE/8POC+opvCInDqDa0kP0gj9C7FyFEU8mlhwwwB3dTEV59HCbbK3oXw9RnEA&#10;gBKEGvPtop2pc/9Zu16YJdoh+wS5hcIBuAA7gzCs4NX8KEmjifNSZSlA+95M9riai2mR4oqSFbaC&#10;GRQHACghaAD3I9HGZtJon4LjGjazo2SDZOP/x28DOC8AvuScz2hvRAPpNLowSLlSBfLRioOjpUoX&#10;0/qTSUpa7Uterk5xAIDLhOxpkWhf2Wc1z1ofdSt4ynOS8wJQZLI+nNMynBsI0NPBEeoQvpYr1AXN&#10;Wd1XqnisLgObe9JRBdxFcQCAy8S09LdE28q4TXYG1bFvU8HuLggLNcFlY0a0rYal/16tXDxjiKIl&#10;eT4KW/qfjNPJTSkOAHCJGBFdk+yK1KmfvPHbwu3ytzgavL3NeQG4bI7a6T3U948H35vvtOzYUKqE&#10;derV8qxApM5jD5cBALg0DFs/I9oUv+qh4Ljq1q/l2d8rFNGWcF4ASgQjT58qVjBW+o6hUkVkzb62&#10;r5TGtLS/hT/WW1EcAKCY0BP4DZI9kXgfL4qKa8by3lI86aecF4ASxbCDTygVzXVET1Fx1axVw9n3&#10;trxIjB5HD3J+AEDRyfowvQHZzq9EW1K3fajXqLb7NC6mMezAbs4PQIlDFVLabuJK5WMUSx2R0CPs&#10;v0J5qe0oDgBQRMhu9ot2FMrVPD5/UzfKTt/JPv987GxKa84PQIkTimirxArHatO1sVQpWXtenyul&#10;MaP6UQoHABSBnNzU3pL9kHhDR4qKq1WnhlK8q4h2G+cHoNQwLe2cWOkW7ZQfS1mqP1IWHMkAUDRo&#10;JP8N0XbueG2OU6OGbGOLd4+Q7Iv0FecFoFShDuAapeI57Xo0kSonK/MVeRtpw9ZCFA4AKAC/CReq&#10;u9eug1pI8SzD0tdyfgBKHRqhRMXKx6MRCpY0+coeUgW9oNQeFAcASADZibToa/PDUzy2tfr4OMGm&#10;3O9sZygcgLLBjHjdUbbv5X0K2KlsTkUV9R4KBwD4QAMracM31oCJsrvHgUntpPh8pXF+AMoM09Ij&#10;YiVccof3KWBiWnexkroybC2V4gAAAkY0OF61lZVHxnhs6qaHJktpzKj+GoUDULa4u4qKFZHUsU9T&#10;T4W9+YlpUhoa5fzg1KmMWhQHAMjHtLVPRDvh+f3N28nTPsfr3SRbYmXnBuDvF5QP6jL1q/eMlCos&#10;q/fo1lKFZVG+4xQHACDoafqoaiOj53eW7Ig7g8MfLJDShG3tUc4PQLkQtoNXiRWS1W98G6nisrTN&#10;g6Q0riKBWRQHQLUmbOspqm1ctcs7tXrl0TFSGpYRCQykOADKD8PWPhYr5fanp3sqL+u2Z2dKlZdk&#10;UTgA1Zb7Pw80MSz9x6Jd7Hx+lscDH08DFdOw6Cl6C5cBQLli2MFktXKmbhgoVWDWwEne2QtU+fdT&#10;HADVEmrEH1Jtov8EedYPb/9w5HspUhrT0r/N+QGoEFCFNKUKSuo5opVUkVkZt3p9CBvntIkUB0C1&#10;ImQFVqq2kHKjd+Dk8bNByrFSB1EcABUD44vkeqrPgC2PeBewsM8AzwphS/uQ4gCoNuRY2nDD1v4s&#10;2sGmhyd77MVvGrVpBTZTHAAVi7AVDKqVNXltP0+lHj5LcV5NClv67RQHQJWH/WPQoEfaVZfVeUBz&#10;yU5adGjoHP1QefWDOf+gIkOV9D6pwpLYXzBFSeJFY2o6wwpMpzgAqjSGpX9brfvTlvby2MiqY/Kr&#10;H8r3H8z6ARWabEtrbtj6L8WKu+G+SZ7K3bBZXWe/x3GM/jPsGAqqMkZEu1es8yw/z3ozV/SR0rCM&#10;qLaJ4gCo2ISj2hK18s5c0dtTycekdJHS5OstigOgymFa+k61vq8JjffYxeAp7aU0riwNr35A5cG0&#10;tcfUSuy3WVzKBtmjEcuwtLspDoAqg2l7N0/k9TL1GtaW7KF1l0bOgXdlF4+kP504pw/gcgCoFBw/&#10;E+xgWPrvxYp8fc4EqbLH5DfNDYtcQFUhbGnT1Pp96L35vgOimx5UNnojhWxtIcUBULmgpwCP+0h9&#10;y2BPpa9Tv5az/dR0KR2Ll8hTPACVlrvy0nqq38RYA5LaeeyAt39Q04WjmB0HKjGGpT2jVuqkjB6e&#10;yt+pbzPn2OlUKZ1pab/Ljgb6UTwAlQ7jdHJTqscfSXWalLSwu6f+T1/qdaHKr1EpDoDKixFJb0MV&#10;+Qu1cvcd590wbvjsTlIalmHppzMzM2tSPACVhpNnM5rRAOZ9tT6n3DjAU+/5aUBNRwOn3JNn19ah&#10;eAAqN0ZEm6hW8L1vJDstOzT0GMOcVX2ldK4s/RGKA6BSkD8V+gO1Hi/bN8pT31t2bOjseytZSkf6&#10;ayg3dSjFA1A1MO2gZxbExvu96wNY7FNATWvY2l6KA6BCk/Vhekuqr99T6+9a0zvdk3f89Pvom5On&#10;X0nxAFQtuBFXK/viTK8bSdamh6dI6VjoBEBFJvyZ3sq0NM87/7WGt/FnXReeIKXLVybFAVA1IQN5&#10;Uq30s1b28RiHOx/6HXmlMAudAKiInPx+SmvT0k+r9XVN9jhP3WZdc2i0lI5lWPpTFAdA1eXU+Yy6&#10;ZChn1co/bGZHj5H0GtHKOfKBshkWCZ0AqEgctYNtqU5KTpFYq4/7N/5X7fZO96TG/02KA6Dqw3uZ&#10;m7b2R9EAeNdDP4fy6ARARSaUl9qOGm/JLzZrVdZYT11mBbcOltKxeKbb4c8DTSgegOqBaWm6agjb&#10;np7uNG1T32M06ARARSQnN62b39Pstcf8G/951/eX0rmy9E/DuYGOFA9A9YIa8JtVg9j21DSnaetE&#10;ncACKS0rFNH2UTwAZYpppSZR/fupWh/ZcTtFezRjeW8pHYtG/j/DQkdQraEG/KRqGIk6AXYxiU4A&#10;lDfUcF9p2tq/1Xq48oh/4z9xoY9XL1v/QzgvMJriAaje+M0M2vYkOgFQ8eBNCtW6x1p+wLvIizV1&#10;iXeLB3ry/TecHwEg4NcJ3FLMTiAc1VdQPAClAtXRLLXOsQKbBnnqKGvB+gGetKxwNBigeACAyOV3&#10;AtrfzLy0/hQPQImReT6jrmHpT8l17YKmLu7pqZusRTu9Uz1ZRl7waooHAPhhRvVidQKhiCalpUf0&#10;dykOgBIhZAcHU73yzPQ5fibgu3aFXZ3yyl81vWnp/wlbwQxKAwAoCL/RVqJOIMEHtkMUB8BlQfUo&#10;jfS1UK9cZb482+k2pIWnLnYd2NzZ+cIsKS3LsLRfs1MYSgMAKArF6QSW3DFCSucqqk2mOAAuCSOi&#10;3+qpUyTevK152waeOthjaEs/V478RHr+uJU6iNIAAIpDok6gboNakvHxroq3PTNTSsfTS7kMAIoL&#10;NdoPiXUppsW7/TcuZGdG6qtIFo38X2J/GJQGAHAp+HUC7EOYoiQNVJ1qWPpf+OMdxQFQJIxIYKBh&#10;ax9K9ShfM1d4NyxkNW1Vz7n9OXnw4crSz1I8AOBy8esEUm4c6DHG3S/NltKErcBKCgegUExbW0Qj&#10;9j+L9Yd1+LsLnCHTOnjqmqsaVzgbH5gkpc8XvkEBUJJQJ/Bd1dCaKfsGzVvn2WvlLc4LQEFQw39Q&#10;qTeutj461WnXo4lUx0RNurKHJ49pB7EgEYCShnddpFHal6KxzVndVzLINl0bC4Z4QaFP0/pwfgBU&#10;jHN6L2r831DrDIu90tWoUUOqX6o23KeM/i39PgoHAJQGRkRbLRrcrhdneYzyxnuTFKPUdAoHQILq&#10;xiek/5XqSr5mLOvtqVeqWndu5MlnRIOdKQ4AUBqcOpVRiwztD6LRqfOx03cMlY3S1m/lvADEMCOB&#10;jWIdiSnzlTlOv/FtpfqUSOrrH8PWPqZwAEBpQo/sz4iGN07rKhnmZK9hPsr5AGDMiD5PrB+mdeEv&#10;7+HPq3gpiUe8Fbn6vSl9uzzQMCPabRQOAChNqEGXHMtrykZcfca0lg0T0/GAgBGR5/jTE6IzfWkv&#10;qQ7F1KBJHSeDnih5gZcat/6k8qoxD68aASh1zKi+WDS868zxkmE2aVVPMkwy8L9yPgAY09J+J9aP&#10;0fO7SPUnpqSMHs7B71xY2bvx/kme+L1vJsfLYMGxCwBlQLalDRcNb/fLsz3GeeCdeZJxZuWm9qZw&#10;UM3JfHdqbbFeHH5/gafu8ACCvXqJ6TJuHSaladS8rhRvWNo/KRwAUNqcOp9RVzQ+lro1hLo4x7C1&#10;VM4LANUHaeZP75Gt4/Vm6PQOzv635cEDiz/4xtKweo1spaaxKBwAUBbQiOsHogHyLowUHNeVtw8T&#10;jZM3htvG+QAwotrbYt3gpwB23LJs3yi5zgjqPepiJ8FSd6Cl+vgElw0AKAMMW39ONMCxKfJ73CmL&#10;e6oG+jDnA4C3fBDrRlHEr3woa1xptwyR4kO2tovLBgCUAaalHRANMHWjvC9Q33FtJAMt6TnaoUhw&#10;Nj1V3EZlP06dy92mpa/BR8DKA9Wfh8X6UZD2vDFXqlusG+6eKKUJ29pCCgcAlAXU4C4VDXBNaJxk&#10;oDxnW4ynRvrPnO9yyTqf3tKw9PvFskXRk8kHISuw+dgnWpf8LKCCYtrBja4LUfUeWvrPxP9zY0/J&#10;Je15fa6cJxIYSOEAgLLAyNVHiQbotyXEwfdU5xypPSj8sjCj+otymYlFTx1vUGOyljuN/OygiIRy&#10;U4fm/7PUMSOBWXS/DpF20P2aQ4OFO8T7GLx5sFSveG2AGE/p/83lAADKiKwP0xuIRsiqU7emZKg3&#10;PTRZig/lafM576ViRLVNYnnFEX+zCNFTS+a7U+vnFwcEjtqzG9GTU5Bfp5G+pCe8nflRZQ4d+5vi&#10;vRuvd5PqVY9hLeV7a+l5nA8AUIaYlvYj0RA7928mGepVu4bLhhrRbuZ8lwp/RxDL41cDYxZ0caYu&#10;6eVdFZpA1Lj9kxqMx7mxyy+22sKjfL4n/KTkuU62dio/WZlD9+gz8Vy6K3tNTQh2k87VtLWnOR8A&#10;oAyhkZr0Omb0/M6SoU67updgpCRLe4DzXSo0iv+XWF7T1rJf2JYdGrq7SG5+ZIp83ASijuD31Nic&#10;MqP6mpJ4PVXRuf/zQBNplO9zTeKy9O/nZytTTp5dW0c9l3oNa0v3Obh1sBRPyuS8AIAyxIjoh0VD&#10;TLlxgGSo/Se0FY2UpH3I+S6FQ2czmollHf0wRTqWqvY9mzjJa/s5O05NF45fsPhVAnUyx0MRbf4j&#10;9tJGVE6lJvQR+2/Q0/g3UYPPWy/7/u5EOnk2pWF+UWVGjrLKPNNnlfn1JyZI50n37UoKBwCUJaGI&#10;vkI0xFXHZT/Bzds1kA3V1v7I+S4Vasi+EstbuneUdLxE4kVqgZsGedxVFkEWdVonSavCUW0IlVVh&#10;eeirFfWPnwmONPKCV/MIn562zvn8ngJ1/JOA9P8cOzAuv/gyg89fPIe1hrzPFOuOV+dI5xk+U7Hv&#10;DQBVkhPngmNEQ2TH3BQsiVd5imlC51O6UvglQfkfFMtibXlkijM2Vd6OuiDxilLeRnifspFYEfUn&#10;0jumpd9Hf3eErGAGN7r8dEJllwk0Km8dzguMNiOB5dTQHyS9QB3UF8I5FlnHzwScteZ4d9Fe2+6N&#10;Pfvv0O9ck3/YMsOMFry+pH6j2uo5/ueUk1GL8wIAypCc8xmNJWMk1aotzwTa/A35fXzY1uZy3kvh&#10;+GfBDlTG12J5MfGukQupYecZIpS0SOo2uIXr0nLD/b5OxYsnS/9v0vdIj3DDTI3yLtJWempZF47q&#10;K/g1RcjWU0w7OMOIBsdn0+jaiOhTKXxOOBoIcDw9IS3jRpf+biDtpX/fR2W9ROXw65ufUZj0DeRS&#10;tOObM9xVtAMntXNq1pLdLc5d009KS8cLU3iZQselDu3iOfBHfgqOiz8Ii/GkTzkfAKAcoIbrx6JB&#10;duorzwRanDlCNFZqKAObOd+lwlM5qVH8rVSmIvYqxY1c37FtpHMpSDyyHDazo7uH0a3PzPQttzJq&#10;62NT3Y+mQ2d0cBq3qOf722MaMq2Dkl/7DoWXKXTMAmeWsfMhMZ7q37c4HwCgHCAjfEU0yJHJ8kyg&#10;6ct6ywZra/dyvsshnBvoqE5BTaR9byU7i3YOdxs3ylpk8WIj/og9d20/9zXJfmV764qoXS/OdtYY&#10;492N1QYktfPMnilMrTo1lMqjxvX3FF5m+D5R1pGfKLXNg6T4sKXv4bwAgHLAjOpHRYOcf4M8E2gg&#10;NURiPHUAH3C+ksDMS+tPTwMhGjX+RjxGIhW3QVTFo1F+dTLlqp7uEwZ3DLc9O9PJPiN/PC1NHf7u&#10;Avdby+rj45yUGwe6zlQ6D2ju1Kknb8ddVLXu0kj6/yEqXz5m2U2P5Y/O4rH9vimx8yExjRnRF1M4&#10;AKA8MGz9WtEgrz0qzwTiufliPI3cf8f5SpqwFcygEetT1Bl49paJadDkdtK51ahZw2nbrbEUdqni&#10;38mvnHib4tnX9nU7Qn3LYOfK24Y5V+8Z6aw8MsZtvG68N8nZ8uhUZyuJfSbwYjae6cIfYHk75MW7&#10;R7hO9eev6+9MyujhvrrpPrSlOzq/1EZeVMuODZ1R8zq753X787Oc5Ov6S/EePw4RXaPwMsFTl47J&#10;dYnFzofENOa54DAKBwCUB/xBUzRIfn9OwZKOfC9FMtq7rfROFF4q8IwQOkYaPRk8bFr6P8Tj8lRQ&#10;ShIXrxXgcJ5WyI1vUnp3p0OvplKayq6OfZq6Hcmy/aO8jSdJ7bC585HSlOGWEDQ4yBKPzZ0gBcfF&#10;TofEeFbm+Yy6nBcAUA6oC7RoFO6OrCkqLh7timl4K2fOW9pQ4/Ut8bjaZnlTMR5di/ExsUeqVVlj&#10;3Vkx7KFKfU1SEcXvyvkV1egFXdypk/voN8T86RYk9TULd4JiPD9VUXiZQMf6tnjsEXM6SefWdVBz&#10;9dzKZbUyAECAjPGnomF26C2Poq++c6RkuLwNMOcrbQxbOyUeV91UjF/ViPEFiZ9ieIuJFYdGuw0s&#10;N5T8PYBH2PzBWCy3tMSNPL8K6jm8lds48giZX5NwI+53zkWV+Gqpx3B5ozXSeQovE+gJ4Ofisdv3&#10;aiL9/rGpXcTzYj3L+QAA5Yhn5DZbHrnNvKaPaLSOYev3cL7SRl0Nq64RWLpH7ZguXdxB8AdhfqfP&#10;U1/nXd/f/d38wZg7nlHJnd2ZSDyzqOeIVu7qZPZry/8fQk8ZHM/pJi/q6cxY0duZd11/dzO968Lj&#10;nW1PTS+xWUh07f+lfifhkXXsmngWWpF4fx6KK1XCH+utxGOGcjXpXrG44xXTUL3bT+EAgPKEGpXj&#10;omGqHxYHTWmvGu57nK+0oWNJzscbNpVH6ryKWIyn8zpNTw1/FMMqu+j3/Na09BcNS9tuntUmZzqZ&#10;Nenfz4hpeG69eF14/x0xPhwNjqTwUiU7NzBFPOb2U9Olc2Kx0yExDW8bQeEAgPKEGojVomFec3iM&#10;ZLitOjeSDJf0G85XmphnU/qLx9z7RrJ0Tix1m4oT5y54ETPy9FHUGaylhtM0Ivq7FPc/YrqKKmrY&#10;eR9/buwP0t+lobyFvk5d6MnoTjEfLxSj4LjUhta0g8s5X2lC13mdeMwVB0dL58Rip0NimrLomAAA&#10;hWBaqUmiYfJ2AxQs6djpVMl4j58JdqDwUsPM03TxeOwvgILjUl1Wkv7E+RJhRIOdDSswPWQFVoaj&#10;2h3UQbxJTz6sz6mx/YtSVmnpPzSi/wXpYzruc3QOx8JWcCVvK8GLqPJPtVB4yqxYrupykXd1FePp&#10;eEc4X2liRrQc8Zi8RQcFx8XfKcR4Fjsl4rwAgHLkrrwFLUTD9Ht/e/MT0yTj5T1xKLzUoAbyVvF4&#10;PL2RguPqM0Z2Wm/a2iec71IJf6a3yra04WFbT3FHszTK5oaTys2hfz9AepJG5rxx2xsU/gGd3xlq&#10;wL9L/3+d4p6nsCfcdJQ+ZOlHKW4PdTjrKUznTfeyrAUlNnWWF9CJv33vm/LTEa/mFuPpHF7jfKVJ&#10;/pNW/Jjqym1e7CbGk77gfACACgA1aL8QDbR9D3kGx9J9o0TjdWhEvZ7zlRY0Kn9EPN7kRT2k8+G5&#10;8WI8NcCPcr7qAv3mv4u/v0mri/sE8VoIMY46gJ+7mUoROsavxWO2Uabe8opnMZ46yBc4HwCgAsAj&#10;W9FAeWM1Co5LnXJJBnyC85UWVP4Z8Xh9acRPwXGlbRsinU84qt/O+aoL/AQi/v6+4+Trk31Wk67P&#10;sbMprTlfaeDu7SQe66NU6VxYvO2FmIZ0iMIBABUBw9IM0UB5ERUFx+XdaVJ/h/OVFnQ+fxaP17R1&#10;fel81t01UTwXeiIJpHO+6oIR0R8Sfz+776TguHjqqRgfPqdN43ylQSiSOls8Fu9gSsGSeO8jMU1Z&#10;fJgGABQReoS/TjRQdRZHm66NBeMlWdrvjFx9VGnoeK6Walp8jAvHOvjefOlcWNXdq1TY1reIv5/X&#10;LlBwXLw1hhhv2NoGzlca0NPXTeKxeOEgBUvifYvENKFIcAyFAwAqAuo87m1Pe+dxqy4HDeHfpalN&#10;D0+WzqNufe+MkrJY7FSRMCx9jvj7ebsOCo5LXbxH4qmwZ0tJ/2NGLx5rxvLe0rnwCuhYXExVwWcz&#10;AFUGdlUoGig39hQsSZ0KGhuhl7Z20uhRPI/O/dUZJVq1m1FS2Ht3dRvvshT7MhDPhZ0MSWks7UsK&#10;BwBUJAxL+5VoqAMmtpUM+ZYn1amgZSPeUkE8D/YJLKWJ6i9SeLWD7pc084a3paBgV10GNHfCQlxZ&#10;io8dOw9W+jb5fhm29jKFAwAqEtSgvCoaKu+HQ8FxcQdQ1uJ9+MVzYK3OVj4oWtoBCq92FHS/uBEW&#10;48pK6ipyFu4XAJUAI1dbJhqq+uqlIqhjb2WOOykcrV4fgGMUdL+4AygPxY4fE+4XAJWEfGcsX4vG&#10;yq4TKarCSJ3+SaPJ9ym8WoL7BQAoUUxbOykZLMn1E1zD38DLSs3a1nenOqrnFopoN1B8tQX3CwBQ&#10;YmT9LL0BNSq5quHufmm2M3/dANdXgN+jf2mIfd+OTeniaJsHOVnqDCQS77+Tf9rVFtwvAECJkmOl&#10;DjKsCr6vvqWfznx3au38U67W4H4BAEoUd1dM3irZz5jLXdo7dH59808VELhfAIASh4x3l79Rl72o&#10;gfslnc+q/FMDPuB+AQBKlND5jK4hdkJiBdkT1bMkv+0ASkXUiDxOf3eEaIQLByJFA/cL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CAD1dc8f85&#10;FJKO9x7fnQAAAABJRU5ErkJgglBLAwQKAAAAAAAAACEAuFCJjB8MAAAfDAAAFAAAAGRycy9tZWRp&#10;YS9pbWFnZTYuc3ZnPHN2ZyB2aWV3Qm94PSIwIDAgOTYgOTYiIHhtbG5zPSJodHRwOi8vd3d3Lncz&#10;Lm9yZy8yMDAwL3N2ZyIgeG1sbnM6eGxpbms9Imh0dHA6Ly93d3cudzMub3JnLzE5OTkveGxpbmsi&#10;IGlkPSJJY29uc19QaWdneUJhbmtfTSIgb3ZlcmZsb3c9ImhpZGRlbiI+PGcgaWQ9Ikljb25zIj48&#10;cGF0aCBkPSJNMTAgNTUuOCAxMy43IDU2LjdDMTQuMyA1Ni45IDE0LjggNTcuMyAxNS4xIDU3Ljkg&#10;MTYuOCA2MS44IDE5LjQgNjUuMyAyMi42IDY4LjIgMjIuOSA2OC41IDIzLjIgNjguOSAyMy4zIDY5&#10;LjRMMjQuOCA3OC41QzI1IDc5LjUgMjUuOCA4MC4yIDI2LjggODAuMkwzMy40IDgwLjJDMzQuNCA4&#10;MC4yIDM1LjIgNzkuNSAzNS40IDc4LjVMMzUuOSA3NS4zQzM2LjcgNzUuNSAzNy41IDc1LjcgMzgu&#10;MyA3NS44TDM5LjEgNzUuOUM0MC40IDc2LjEgNDEuOCA3Ni4yIDQzLjEgNzYuMiA0NS44IDc2LjIg&#10;NDguNiA3NS44IDUxLjIgNzUuMUw1MS44IDc4LjVDNTIgNzkuNSA1Mi44IDgwLjIgNTMuOCA4MC4y&#10;TDYwLjQgODAuMkM2MS40IDgwLjIgNjIuMiA3OS41IDYyLjQgNzguNUw2My45IDY5LjRDNjQgNjgu&#10;OSA2NC4yIDY4LjUgNjQuNiA2OC4yIDY0LjkgNjcuOSA2NS4yIDY3LjYgNjUuNSA2Ny40TDY2LjQg&#10;NjYuNkM3MS41IDYxLjUgNzUgNTUuMSA3NSA0OCA3NSA0Ni4zIDc0LjggNDQuNyA3NC40IDQzLjFM&#10;NzQgNDEuOEM3NS40IDQxLjMgNzYuOCA0MSA3OC4zIDQxIDc3LjYgNDIuMiA3Ny4xIDQzLjUgNzcg&#10;NDQuOCA3Ni44IDQ2LjQgNzcuMyA0Ny45IDc4LjIgNDkuMSA3OSA1MCA4MC4yIDUwLjUgODEuNCA1&#10;MC40IDgzIDUwLjMgODQuNSA0OS4zIDg1IDQ3LjcgODUuOSA0NS42IDg1LjQgNDMuMiA4My44IDQx&#10;LjUgODMuMyA0MSA4Mi44IDQwLjUgODIuMiA0MC4yIDgzLjcgMzkuNyA4NS40IDM5LjUgODcgMzku&#10;NyA4Ny42IDM5LjcgODggMzkuMyA4OC4xIDM4LjggODguMSAzOC4yIDg3LjcgMzcuOCA4Ny4yIDM3&#10;LjdMODcuMiAzNy43QzgzLjggMzcuNSA4MS41IDM4LjEgODAgMzkuMiA3Ny44IDM4LjcgNzUuNSAz&#10;OC45IDczLjQgMzkuOEw3My4yIDM5LjJDNjguNSAyOC4xIDU1LjQgMjAgNDMgMjAgMzguNyAyMCAz&#10;NC40IDIxIDMwLjUgMjIuOEwxOC4yIDE3QzE4LjEgMTYuOSAxNy45IDE2LjkgMTcuOCAxNi45IDE3&#10;LjIgMTYuOSAxNi44IDE3LjMgMTYuOCAxNy45IDE2LjggMTggMTYuOCAxOC4xIDE2LjggMTguMkwy&#10;MC44IDI5LjVDMjAuNSAyOS44IDIwLjIgMzAuMiAxOS44IDMwLjYgMTkuOCAzMC42IDE5LjcgMzAu&#10;NyAxOS43IDMwLjcgMTcuOCAzMi45IDE2LjIgMzUuNCAxNSAzOC4xIDE0LjggMzguNyAxNC4yIDM5&#10;LjIgMTMuNiAzOS4zTDEwIDQwLjJDOC4yIDQwLjYgNi45IDQyLjMgNyA0NC4xTDcgNTEuOUM3IDUz&#10;LjcgOC4yIDU1LjMgMTAgNTUuOFpNNzkgNDVDNzkuMSA0My43IDc5LjYgNDIuNSA4MC40IDQxLjUg&#10;ODEuMiA0MS45IDgxLjkgNDIuNCA4Mi40IDQzIDgzLjQgNDQgODMuOCA0NS42IDgzLjIgNDcgODMg&#10;NDcuOCA4Mi4yIDQ4LjQgODEuNCA0OC40IDgwLjggNDguNCA4MC4xIDQ4LjIgNzkuNyA0Ny43IDc5&#10;LjEgNDcgNzguOSA0NiA3OSA0NVpNOSA0NC4xQzguOSA0My4yIDkuNiA0Mi40IDEwLjQgNDIuMkwx&#10;MC40IDQyLjIgMTAuNCA0Mi4yIDE0IDQxLjMgMTQgNDEuMyAxNCA0MS4zQzE1LjIgNDEgMTYuMyA0&#10;MC4xIDE2LjcgMzguOSAxNy43IDM2LjYgMTkuMSAzNC41IDIwLjcgMzIuNkwyMC43IDMyLjZDMjEu&#10;OCAzMS40IDIyLjkgMzAuMyAyNC4yIDI5LjMgMjQuNiAyOSAyNC43IDI4LjMgMjQuMyAyNy45IDI0&#10;IDI3LjUgMjMuMyAyNy40IDIyLjkgMjcuOEwyMi45IDI3LjhDMjIuOSAyNy44IDIyLjYgMjggMjIu&#10;MyAyOC4zTDE5LjQgMjBDMTkuNCAyMCAxOS40IDIwIDE5LjQgMjAgMTkuNCAyMCAxOS40IDIwIDE5&#10;LjQgMjBMMjkuNSAyNC44IDMwLjMgMjUuMiAzMS4xIDI0LjhDMzUgMjIuOSAzOSAyMiA0MyAyMiA1&#10;NC44IDIyIDY3IDI5LjcgNzEuMyA0MEw3Mi41IDQzLjdDNzIuOSA0NS4xIDczIDQ2LjYgNzMgNDgu&#10;MSA3MyA1NC40IDY5LjkgNjAuNyA2NC4xIDY2IDYyLjIgNjcuNyA1OS43IDY5LjYgNTkuNiA2OS42&#10;IDU5LjIgNjkuOSA1OS4xIDcwLjYgNTkuNCA3MSA1OS42IDcxLjIgNTkuOSA3MS40IDYwLjIgNzEu&#10;NCA2MC40IDcxLjQgNjAuNiA3MS4zIDYwLjggNzEuMiA2MC44IDcxLjIgNjEuMSA3MC45IDYxLjYg&#10;NzAuNkw2MC4zIDc4LjJDNjAuMyA3OC4yIDYwLjMgNzguMyA2MC4zIDc4LjNMNjAuMyA3OC4zIDUz&#10;LjcgNzguM0M1My43IDc4LjMgNTMuNyA3OC4zIDUzLjcgNzguMkw1My4xIDc0LjggNTIuNyA3Mi42&#10;IDUwLjYgNzMuMkM0OC4xIDczLjkgNDUuNiA3NC4yIDQzIDc0LjIgNDEuNSA3NC4yIDQwIDc0LjEg&#10;MzguNSA3My44IDM2LjMgNzMuNCAzNC4yIDcyLjcgMzIuMSA3MS45IDMxLjYgNzEuNyAzMSA3MS45&#10;IDMwLjggNzIuNCAzMC42IDcyLjkgMzAuOCA3My41IDMxLjMgNzMuNyAzMS45IDc0IDMyLjggNzQu&#10;MyAzMy44IDc0LjZMMzMuOSA3NSAzMy40IDc4LjFDMzMuNCA3OC4yIDMzLjQgNzguMiAzMy40IDc4&#10;LjJMMzMuNCA3OC4yIDI2LjggNzguMkMyNi44IDc4LjIgMjYuOCA3OC4xIDI2LjggNzguMUwyNS4z&#10;IDY5IDI1LjMgNjkgMjUuMyA2OUMyNS4xIDY4LjIgMjQuNyA2Ny40IDI0LjEgNjYuOEwyNC4xIDY2&#10;LjggMjQuMSA2Ni44QzIxLjEgNjQuMSAxOC43IDYwLjggMTcuMSA1Ny4yTDE3LjEgNTcuMiAxNy4x&#10;IDU3LjJDMTYuNiA1Ni4yIDE1LjcgNTUuNCAxNC41IDU1TDE0LjQgNTUgMTQuMyA1NSAxMC42IDU0&#10;LjFDOS43IDUzLjkgOS4xIDUzLjEgOS4xIDUyLjFMOS4xIDQ0LjFaIiBzdHJva2U9IiM5MkQwNTAi&#10;Lz48cGF0aCBkPSJNMzYuNiAyNy43QzM4LjUgMjcuMiA0MC41IDI3IDQyLjUgMjcgNDYuNSAyNy4x&#10;IDUwLjUgMjcuOSA1NC4yIDI5LjYgNTQuNyAyOS44IDU1LjMgMjkuNiA1NS41IDI5LjEgNTUuNyAy&#10;OC42IDU1LjUgMjggNTUgMjcuOEw1NSAyNy44QzUxLjEgMjYgNDYuOCAyNS4xIDQyLjUgMjUuMSA0&#10;MC4zIDI1LjEgMzguMSAyNS40IDM2IDI1LjkgMzUuNSAyNiAzNS4xIDI2LjYgMzUuMyAyNy4xIDM1&#10;LjUgMjcuNiAzNiAyOCAzNi41IDI3LjhMMzYuNSAyNy44QzM2LjUgMjcuNyAzNi41IDI3LjcgMzYu&#10;NiAyNy43WiIgc3Ryb2tlPSIjOTJEMDUwIi8+PC9nPjwvc3ZnPlBLAwQKAAAAAAAAACEAfGkpcONC&#10;AADjQgAAFAAAAGRycy9tZWRpYS9pbWFnZTcucG5niVBORw0KGgoAAAANSUhEUgAAAYAAAAGACAYA&#10;AACkx7W/AAAAAXNSR0IArs4c6QAAAARnQU1BAACxjwv8YQUAAAAJcEhZcwAAOw4AADsOAcy2oYMA&#10;AEJ4SURBVHhe7Z0JnFxVlf+BhCyEJIRAQtghENawyL6EhCUhZOn3OiSyg7KoICCyiKAQkH1Jul51&#10;AHEBdRSduKOiooILgkDS71UT0WF0dBzHfZv5u43j+P6/U+kOefee26lKv9tdt/P7fj7nQ6hzqu6p&#10;886971X1q/vbjBBCCCGEEEIIIYQQQgghhBBCCCGEEEIIIYQQQgghhBBCCCGEEEIIIYQQQgghhBBC&#10;CCGEEEIIIYQQQgghhBBCCCGEEEIIIYQQQgghhBBCCCGEEEIIIYQQQgghhBBCCCGEEEIIIYQQQggh&#10;hBBCCCGEEEIIIYQQQgghhBBCCCGEEEIIIYQQQgghhBBCCCGEEEIIIYQQQgghhBBCCCGEEEIIIYQQ&#10;QgghhBBCCCGEEEIIIYSQTZT3fa9trFjP/xJCCNkUqHQvnJxk0bNVmPy752FCCCFDmYfSaPdqFqew&#10;vMdSeazHTQghZCiSdLXtn6TRv6y3+NdNHhNfTxghhJChRLI6PixJ45+Yi3+viU9iesIJIYQMBSpZ&#10;fDwW+V+bi361Zvw/YiS252mEEEJCprO7fXY1jf9oLPT5Ge88pG7m4xIrz+l5OiGEkBBJuuIoSeN/&#10;mIv8omun53DXTf5t+uU58tz6ixBCCAmLStZ+prmwiy24Yv91i3+vyWNarLwG/IQQQkKhM217vbag&#10;n3rJPtbi32vi054jrwU/IYSQVqdaiy7TFvKTzt9LXfjXN4nRniuvCT8hhJBWpZpF12gL+IzX7mEt&#10;9luOHFY383GJ1V5DXht+QgghrUYli27SFu6jol2tRX6r8SPytzwyo27yb9Mvz9FeS8aAnxBCSKtQ&#10;TaM7tQX7NafuZC3u20wanV/72Kx1MfJvecyMk+eu/1rrDGPBTwghZLDBotxhLtJJGufTZ+1gLerb&#10;7zomv/GTJxdixeQx8Znx8hryWmY8rAN+Qgghg0WSxe82F+f7n1uY73P0JGsx33HvcfnSL8wuxK5v&#10;4pMY83nyWvKaZryMDT8hhJCBpprGHzIX5bu+Pi/f85CJ1iK++/QJ+e1fnVuI1UxiJNZ8/p6HTqy/&#10;tvUc5AA/IYSQgQIL78fNxfjWL52a77LfNtbivffh2+X3PDO/EFu3NHp/3YzHJVaeY76OvLaMYcZL&#10;LvATQgjxycOr3rBlkkWfNxfhd372lHzyHmOtRXv/4yfnHS+2FWLF8Bqd8NeRf5t+eY48F+6CyRgy&#10;lhkvOUluiCGEEFI2yStzxyVp9DVz8b3+n0/Mt91xK2uxPvjkHQtxvYbF+l74C8hjWqy8BtwFk7Fk&#10;TDNWcpMcEUMIIaQsRLZR5BvNRfetHzwhH7vtSGuRPmL+LoW4dZa23wq/ivi058hrwV0wGfOtHzrB&#10;iqXEJCGElEg1W7gHrq4zc7G9/D3H5aPGDLcW52MX7V6IW8/eDn+fSIzxnLrJa8JdMBlbcjBj1+a6&#10;cA/EEEII2VhcEo5vrB6dbzFsc2tRnnn21EJcr1W64rfA3xASq72GvDbcBZMcJBczVnKmxCQhhGwk&#10;Sbcu4fj6+46wFmKxUy6cVojrNbzGG+BvCnmO9lqnXLi3OvaFyMmMldzlPcBPCCGkUVY4JBzPve01&#10;6gI879J9C3HrLI3PhX+jkOdqryljwW3ZubcdZsXCfi3vBX5CCCEbAlfOc5Is/pO5mIp8I9yWRW89&#10;oBDXa51ZdDr8/UJeQ3ttGRNuyzSJSXkv8p7gJ4QQ4qIRCcf1bfHbDyrE1S2N/qfSFc2DvxTkteQ1&#10;zXFkbLgto8QkIYQ0STMSjmJn33KoFZtk0R+StO1E+EtFXlNe2xxPcoDbMkpMEkJIgzQr4XjBXYdb&#10;sUka/TxZtfBo+L0gry1jmONKLnBbRolJQgjZAM1KOF7ccZQVm6Txvz3QffpB8HtFxqhm0Q/N8SUn&#10;uC2jxCQhhDhIuqJrtQXyeIeE46UPHmvFwtZUuhbtjZgBQcaSMY0c6rlpEpPyXsxYMXnv8BNCyKYH&#10;rqR1Ccc2RcJx3FoJRzM2yeIXk1r7zogZUGRMGdvMpy4xiVwRUjBKTBJCSA8iq6gtiJqE4/hJo/Jr&#10;P/KqhGOvJWn8zc7n44mIGRRkbMnBzEtylZwRUjBKTBJCNnmw6CkSjlF+4ExFwnGXMfkNnzypELvW&#10;oi8vXbVgK8QMKpKD5GLmJzlL7ggp2HS8R3mvZjyMEpOEkKFNpSt62Fz81ko4bm8tliLPePPnFQnH&#10;NPoM/C1FksWfNvOU3HWJye1ViUmpDfyEEDL0EPlEc9G782ldwnG3A3UJxySLHoO/JZHczHzlPch7&#10;gbtg8p7vpMQkIWRTQGQTzcXOJeG4l0g4fkuXcIS/pZEczbzlvch7grtglJgkhAxp1ko4xraE42cc&#10;Eo7HTc6XKxKO1SxaAX8QSK5m/vKe5L3BXbC6xCRqYcZLzSgxSQgJluSVc8YlNVvC8W1NSjhW0vg+&#10;+INCctbeS1MSk6gdJSYJIcGx4vl5O1TT6DlzUXNJOB7ukHBM0vhd8AeJ5K69J3mvcBesLjGJ2ljx&#10;qCElJgkhwVCXcMx0CceRW5Ur4dgf7nmmbew932sb2/O/XpD3YLynumkSkyNdEpP1WlJikhDS4jQv&#10;4bhnIa7XOmuNSzhuDA9m7ZOQ57Nivq+w5b1o71HeO9wFo8QkISRIRP4Qi1XjEo6v37sQ12vJRkg4&#10;NkNHGu2OBXXdJ5SBuMKW97T+e+w1qQHclknNlHhKTBJCWo/qqmgGFtXfmIuWS8LxNIeEIxbj8+D3&#10;husTCuyVFenpB/SEeUHemzJuvRZwWya1M2OlxpSYJIS0DLi61SUc33GwurBFV+kSjlicF8Pvjc7V&#10;bYdX0+g/tLF77KcPdLUf0RPuBXmPyrj1msBtGSUmCSEti8gcVhUJx/YmJBxxZfy3ato2H35vdKxu&#10;OwGL/2/NsauZtS/P75PueGbP07ywojuaV3/PxXGdEpNSSzMWJwBKTBJCBo9Ol4Tj5bqE41lLbQlH&#10;LMBeJBzXJ1m9cG6SRn8xx34tPqGImY8j9n+qtfi0nqd7Qd6zvHdzbKkR3JZRYpIQ0jJ0pu39l3DM&#10;4p8ntXZvEo4C8mw3xxVrv+bAdbnF+LcW05lFp9dfxBPy3qUG5rjNS0y2U2KSEDIw4Or1zdpCdOJ5&#10;DgnH5bqEY7Wr/WD4vZGk7eeY44rNf/N+Vo7zL9vPiqtbV9v58HtDalCvhTGu1Axuy05Cjc1YMTkm&#10;8BNCiD+SrAkJxxFbuCQcv9uZxdMQ441qGl+ijJvPuWialWevzb5wmhUvVsniN8HvDakFxvmuOW5d&#10;YhI1REjBnBKTODbwE0JI+VSbknDcMr/y/cdbsViYV/mWcKx06T+8mnXOVCtP02aePdV6nliSxVfD&#10;7w2pidTGHFdqKLVESMGk5mbsWqPEJCGkZKq1JiQctxcJx5lWLBbRb3a+7FfCMemKbzDHFTv2dHvr&#10;hRGjhtXNfPyYRbtZz69bGr8Tfm9IbaRG5rhSS6kpQgrmlJjEsYKfEEL6T5JGFXORSbp0CcftRMLx&#10;E7qE48OeJRw7HZuvHaFsvjZmmxH5VY/OqNvW+LfpP3zeztbr1M2zfq/USGpljis1ldoipGByDORY&#10;mPFyzOAnhJCNp5LZEo73Pbcg3+eoJiQcs+gziNgcMd5I0vh+e1x9++UJO4zOr/voqyLzb/vYrHzC&#10;FHt76oNOnFJ4rV7zvriiVlIzc9ymJSZx7OAnhJDmqTolHLe1FiGRPbztK7aEI66YPwq/VzDGg+a4&#10;y1/QBVgm7b51/o5Pn1yIFXuHQ6Bm32Mm5fd/x15ckyx6D/xewYnmo+a4UmOnxCSOjRkvxxB+Qghp&#10;HCweqoTjzvs2LuGIRfIR+L2Cxf8D5rh3f3N+vtdhtgTjzvuOz2/54pxC7Prmkqjc89CJ+V2afm8W&#10;fRh+r0gNzXFdEpM7uyQmcSzhJ4SQvqlLOKbxF8xFxCXhuJ9IOOJq24zHazwAv1dwhbzSHPe2J+fm&#10;ux6gXSFviyvk0wqx1azd+P+4vtBPxYJvPt+p35vFn4LfKxjDlphEzaX2cBeMEpOEkI3i7lVLxmOx&#10;eMpcPOoSjsp35C4Jx2rNr4Tj0qdnDseV/+fMcW96fHY+Zar2Hfkk9Tty+RpHzHx82XcW5vseO8l6&#10;HVlcta+PcLL70rJnF49GjDekpua4YqrEJI6VHDMl/imR6UQMIYS8Sl8SjltrEo6Ou2TkThz4vZF8&#10;Z+44XPlbOsPXrzwxn7iTfZKaPmuKLNCF2LX26h9y5d+2P84POmmK9XrmH5B7DWP4v8XVJTGJYwF3&#10;wfqSmJRjjRhCCJEF0CHh+LAu4ei6Tz7J4hvg94brJHX1h07Ix060T1KHzXXcyqncJ4/XVX/noC2u&#10;vbeQKvGrHngp2gUx3pAaK+PWjwncBZNjR4lJQogTEUjB4veKuUi8wSXheJYu4Yir8qvg98byFxbt&#10;WU3jmjmuLHCjxtgnqaNj/SRV6eOXsvJDL+05mn6v/IDssoe0bS6ilztqbfsgxhtSa3vcuH5s4C4Y&#10;JSYJISrLHQIpr7+3OQlHvMYb4feGKHUlafyv5rguneETztRPUlicr4G/T3CFfbX2XNkiAm7LLu5Q&#10;NrrLoh8nWduh8Hujs7sEiUkce0pMErIJUq1FM7BQNS7h+KbBkXCsdLUfgcX/P81xXSepk1/n0BnO&#10;4kvhbwjZ/E17jdmOjeTOv9Pe6hr2q2q66Dj4vSG1V8atHyu4LXNJTIqcJ/yEkE0BLKiqhKOIo8Bt&#10;WZtLwrHmV8Ix6YpnItffmeOe867mTlKVWnwB/E0h20Brr6VtJS121s2K2E0a/7Gzu302/N6QY2CN&#10;C5NjBrdlItNpxkovSE/ATwgZyiS1ODIXALH2a18VSFnfFl/vknBs9yrhWO2KT8MC+ldz7Nfe2JzO&#10;MBbgJfBvFC793vXFZNa3099mSzeKSc3h94bIadaPiTGuHDu4LdMkJlHrf/jOkxAyiJQj4Rj/VzVr&#10;Pwl+b1RWR6cr4+bx1Y6TlKIzDPvfanf/T1KVrmheIhKRxuu7BO8XXqlLN1Zr8Vnwe0OOCcbBsSmO&#10;65SYxDE3Y8WkR+AnhAwl8DH/Qm3CuyQc1e+10/gXHavjY+D3BsY41xoXJopdcFt29i3+T1IiEo/X&#10;/L0xRn7u7YepObmkG5Ou6GL4vSESk3KMzHHlWMLdeJ7oFfgJIUOBJG1vSsLxIk3CMYt/VH3Jr4Rj&#10;Z6rf2SJKXXBbdsHdA6cz/MBL+h+jL7z/SDU3qa0ZW7eutivh94YcI+RpSUzKMYW74TylZ+AnhIRM&#10;4pJwXGJLOA4XCccHjrFiYd4lHJ33tiu3X26++Wb5JRX7JFXNoh9WuhcehBgvyO2oGMf6zcSbVhyT&#10;D99SkW5Ejc1YsUoWvx1+bzglJnFs5RgjpJgnJSYJGXpgQWxYwnG0S8JxAH7dWu2KblTG1X+ANXpY&#10;/uZ32z/AwmK1ZsWahXshxiuuX01f+b7j89FjbenGIxfq0o24Sve6ZYYcs6pDYlKONUIKRolJQoYQ&#10;uKK+S5vQh87RJRyv+bAt4VhNo2/dv2rBdojxRqUrut0aF3b4PFvFa+sJI/OrPqDsb5NFL3R+r21H&#10;xAwI+JQxGWM+a+YhNdSkGw+ZrW+ah5PA/fB7Q46dHENzXFeeLolJ6SX4CSEhgAnbbwlHXOU++fB/&#10;+pVwRE7LzXHFtE3Y6jtcfkzb4TL6+oPd8ycgZkC553ttYzH+V818bvjkSfn2u9rSjfsfPznveNHe&#10;NhsL9IPwe0OOIfrhSXNcSkwSMgTBgmhLOD6rSzhO2WtcfvPnbAlHTPbP5p4lHLHwPWSOu+z5hfl+&#10;jm2Y9T3uoyeSV+aORMygsHLlkmHVNH7czGvpF+bkO00bb72PvR3COajFB+D3hhxL9IUtMYljLz0g&#10;IeubSEyK7KcZL70FPyGkFcFipEg4npbv0YyEYy32LuGYpPEHzXHv/sa8fOprmhBiqcWfgL8lwPv5&#10;mJnfHV87Ld/9oMbrjpPZSvi9ghNNExKTIqBDiUlCggCL0CfMyXrrF0XC0b4SFblEkU0042EDIOFo&#10;S02+68un5rvu37gUIxbLf4K/pUhQOzPPe7+9IJ92pP7J6ybtk1cWeVft0vJ0S2hSYpKQlmbpmiUj&#10;MCEtCUeXyLlTwjHzK+G4dCXy1KQmP3tKvsOejYuxV1r4a4hqFlnSjZXV+t9eJu48Jn/7SvtvL7Cn&#10;Hl61ZDxivIGLhQfMcZuWmMSxpMQkIYOIU8LxY7qEo/xx1YwVw2T2ejfKwz9cMj7pip82x71epCZ3&#10;VPI8Uc8T1gF/S5N0RfcqedfvsIG7YOMmjqyL2Vjxafyd5S+2T0GMN+SYW+PCnH+Ad0hMSg8ihhAy&#10;kKxYs2QHTEBdwnFC4xKOSRbdBr83lr/cPkUWNHNcyVNkCxFSsMNOc+UZ3wF/ECRpdIv2Ho6K7N9f&#10;iJiNqtqVxt3JS/FUxHhD5DvNccU0FTSRBaXEJCEtQP3HSGlkq2O5JBzbdXWsTs8SjrKAyUJmjtt0&#10;nrX4HfAHRSWN3qa9lxln6KpdosBmx0c/6KxF0xHjDZxYdYlJHAu4C1aXmMSxM2NxEUGJSUIGguXp&#10;wgOwMOgSjlso6lguCceaXwlHWbhwdfgDc9w3JEfnmyt5uqQmq7X2t8IfJPjkc7n2nk6+wKHada+i&#10;2pVFP1uRtR0FvzdwMaFuwyG9A3fBnCerNHqFEpOEeKSzWQlHhzoWXsOrhGMHFiyM8TNz3Nfd05zU&#10;pChzwR80uMJWd2F1qXadc6ut2oWTwB+StO1E+L0hPWGPG9d7CG7L1JMVelN6FH5CSJk4JRybVMeq&#10;Zm3nw++NzpeiWbii/IM5rixscFs279LByXMgwQJ+hvYeRcQGbsuW3KCqdg2ACI+ugtaUxKT0KHoV&#10;fkJIGSRpPAdXV382J5tTwvEtujpWJd14daxGqHRH87DYWeIpsqDBbVn01sGRmhwMsDAuxDH8P/O9&#10;ipgN3A3Xpj8KZ43glJhET8FtGSUmCfGIU8LRJUuoSDhW03LUsfrCtXBEb9Xz1K9yo7+twEkE/iHJ&#10;ilp0Mt7nf5vvW0Rt4LbM9emocyM0jptBPmnUe8YYV3oLbstUiUkYJSYJ6QfVrvgsbWItuLwJYfIB&#10;kHCUr2uUcesLGNyWad9zY/H/g3x9BP+QprM7Pgbv11LtavbvI7jKvhR+bzglJtFjcFvmkpiUHoaf&#10;ENIMrj8ezrnYJeF4mBWLq7hfdHqWcJQ/1FrjwmThgtsyWejs+Ohn8odj+DcJql26apfrDqkTznTc&#10;ydXlV7BFekd6yBxXeg1uyygxSUgJNC3huOxIKxb2o440OgR+b8gtmsq49Vs64S6YLGyywNnx/u91&#10;b0UqXYv2xvtfY9bjzY7fSBwd67+RSLrabobfG9JDGOdH5rjSc3BbRolJQvpBZ9belITjmxQJxySN&#10;Xu54oW0fxHhDfpxljivm+gGRLGxmLK4Mvf/atZVZls7fCSfAF8y6uH4l/Zq5+q+kYXfD7w2RmJSe&#10;MseV3mtGYrKTEpOEuJGrOW3iHKlJOI7dsi5DaMZioq72LeGIhfsOc1wx2cYB7oLJQqZtIZBk0fOy&#10;TQRiNmlEzAYnga+b9ZF9kiYq+yRNnzVFtokoxIpV0rgKvzekp6S3zHFdUpguiUnfn1gICRJMroYl&#10;HMc5JByTruiZhz1LOGKcDnNcMdnADe6CyUZvspCZsTiBPC0bxCGGABG1wfF/wqzTTY+fku8w1d4p&#10;VcR9NMEWnBjeB783+pKYlJ5ESMGkd81YMel1+AkhAq4ALQnHikvCUbYR/ri2jXD05H3Z7DGI8YZs&#10;xWyOK1s2y9bNcBdMtniWrZ7NeNgXZAtrxBADLOCWpsO7njw13/UAW7Blj4O3ze986rRCrBgW18fg&#10;94b0mPSaOa70pPQmQgpGiUlC+gCTqf8Sjln82aVLl26BGG8kWfRP5rgi1iKiLXAXTMRdROTFjIdR&#10;SGQDVBVVN5dgy077jM9veWJOIbZuafQZRHiT9JRew8nqs+a4TolJxycW6X34Cdk00RbVuoQjru7g&#10;LphcBd72pCIlmMYfg98rIr9ojitKUSLXCHfBRNZR5B3N+KQWfxB+0gA4ob/brJ8ItuyvCLZM2m3r&#10;/MZPnVyIFUNvef9EKL1njis9qn1iWSsxaX9iQW9RYpJsemgf92/94hyHhCMWVUXCEQvFo/B7o/7d&#10;dGZ/Ny0KUara2LGT6sLuZny11v4Q/KQJUPflVh1hB5+yo1X3bSaPzq99bJYVi9d4JulavD1ivJF0&#10;xY+a4679xGJ/MpTeFplSM17mAvyEDH36lHDcfWtr0jgX1TR6EH5vuO5OaVptDAsZ/GQjqHRFt2s1&#10;PWLBLlb9txo3Ir/y/TOs2Goad61YvWg3xHgDFyKWxKT0rPQu3AWTCwfpdTMeRolJMrQRrVc0uirh&#10;OKGZRbXmV8Kx83ttO2Lxt+5Pv+oDLrWxXQpxr1p0O/ykH1S7ohu12h63eHfrOMg9+ZcqvwvBSeD7&#10;Havj/RDjDVzFNycxiZ5X4ikxSYYmIuGISWJLIzoWVbc0ol8JxxVrFu6FMexfqL77uHzE6GFWnscu&#10;2r0Qt85q0Y3wkxLorMVv0Wp84rlTreMh5vhl+E+S7vgw+L0hvamMq/4+xCkxmcXPyVxBDCFDg+Uv&#10;LNoTV2GWhKPrZ/8uaUS5GoTfG5XuhQfhqv2H5riXVI7KN9+8mKPYzLOnFuJ6zbfa2KZItRZfotXa&#10;tTfUeXfYe0Nhgfa+V7/rE0tTEpN1uVNKTJIhgFPCscmNv6ppm1dpxKTWfnSSxT83x33d3YdbOYrN&#10;vnBaIa7XOrvjN8BPPJCk7edoNV9wxf7qMTrjnYdYsejFP3dm0anwe0MuAOxx43pvw10wkTF16CG/&#10;kqyhxCQJmLqEY9a4hOPJDgnHyuo2r9KIrq1/XfvUz79sv0Jcr+EK8zz4iUcqaVu7VvtF101Xj9Ui&#10;x179nXgd+L1RdUhMSo/DbRklJsmQQj5qo4F/azb1OS4Jxze6pBHbvUojVrJ4AcaxxD9cSlXx1QcW&#10;4nqtkkWnw08GALmClyt58xicedMh6jFz7dUvnyjg94b0rjau9DrcllFikgwJEpFwVCZosxKOnZ4l&#10;HEVeUBvXpVX72httFS/YX6u1+DT4yQAii2J9cTSOx/l36Hv1z7lY/8pO/rYAvzekh7VxXRKTMkes&#10;+DT6s8wp+AlpbdCssdXAMKeE49sUCUdckcuVOfzeqNTiC5RxnQLg8slFif990h3PhJ8MAnJXDxbG&#10;n5jH5aLl+l79s87V/2gvdxnB7w3Xp0zpfbgta79W/5RJiUnS0uBqqikJxzNvVv5Il8b/XVkdnQy/&#10;N5IsvtQaF9bM97N4jf984KX2I+Ang4jc3y/3+ZvH59IHj823HGnftnvc6fptu51ZfAP83qj/nQm9&#10;bY4rcwBuyygxSYICC6JDwnGa2uDyUd2MTdLol6IZC783qll0jTmumHqHxrDN8zcqd2jgvf5rJWs/&#10;EDGkBZBf+mJx7TKP01semZGPGT/COq5HzNd/uCe/PIbfG9Lb0uPmuO6vrSgxSQIgqTkkHM9tXMIR&#10;E+PHKzxLOFay6CZzXDGRG4S7YKPGDM8vf499jzastrx70Z6IIS2E7PmTZNEz5vG67rFZ9b2CEFKw&#10;g0/esRDXa0mX3607pMel181xKTFJggRXXtdpDapKOG65Rf6mFcpP9bPo5Y6aXwnHai260x43zg+b&#10;q6h4TRyZX/0h/kozNGT3T5wErL36ZbfQSdo+U8dNru8yasbjCvvd8HtDel163hxX5obMEYQUTOaS&#10;GSsm8qnwEzI4YKLoEo4LdQnHKxQJx2oara6sWrArYryByWYJziRpXJcXhLtgE3faKr9+pbZPS/RU&#10;8srccYghrc3m6KnPmMfvFsdOs1PrO83a23fjwsbrNs3S8/gkYElMyhxpSmIyo8QkGQTQvI1LOG43&#10;Kr/mnxQJxyx+Juma63e73ix6jznu/c8tzPc52t6pccrUcflNj2uCM9Hnn85nDkcMCQT052PmcZT9&#10;+GVffrgL5hLwwUWC122apfe1r61krsicQUjBKDFJWgLtirqyOsoPPMGWcJzokHDE5PrKfdm5XgU7&#10;kOeHzXHvfHqevgi4BGeyaCX8JEDQY+8zj6fr5O+S8MTi+kTyxNyRiPGCzAGZC+a4Mmdk7iCkYC6J&#10;SZmT8BPiFzSfdUUtEo7TNAlHxxU1Pl4/vjT3LuH4KXNct+DMdqrgDCbVB+AnAZPU4sQ8rq6v/1wi&#10;/uiDr4s+BGK8IHMB41gSkzJ3ZA4hpGB1iUnMOTMeeVJikvgDi6ot4fiUS8Jxm0GRcHz0RxeMqtbi&#10;L5rjvuPT+h8CRWZQ+0NgteZXcIYMHJ2Oryub26Y5emFZOn8nxHhD5oY57lqJSVt6dA+HxKTMUfgJ&#10;KRdctVsSjs4/rLl0cT1LOC5bs3hbjPMNc9zrPjorn7BDE7cC1vwKzpCBBwu4eguwa5tm2arcjEX/&#10;rql0LdobMd6QOWKOK3NJ5hTcBVsrMWmL4uNEQolJUg5OCUdcUbeShGNSa98Zk+dFc9yrHp2Rj9mm&#10;8R8D4QrKq+AMGTxwEtB/BHiW/SNA0X8QHQgzFovrv1W72g9GjDdkrpjjOiUmMQddEpMydxFDyMYh&#10;Eo5YVJ82m2uthKN9RX3QibqEIxp6Gfze6MziaRjnu+a4lz10bD5ilKLi5dgOAO/V63YAZPDBMVa3&#10;ATnl9fo2IKIHYcWn8S86V3v+xTrmjDUuTOYY3AWjxCQpneUvtk/B1Y4l4ejSxXVJOPr+eX31pfaD&#10;Mc6PzHEv7jjKylFs1jmDsyEYaR1cGwHOu1Tfs0p0IZT4/67UfO9Z1YTEJOak9rcLmcP88SJpCtnq&#10;AM2jSziOtiUcZSsFM7ZunnVxXXurXHCXruI156LB2RKYtB6ubZpF7wFuy0QfwozFAv132EL4vSFz&#10;yBxXTNu+xPW3C3xiocQkaYwVdQnHuAQJx3avEo5y9YVxrN0Vz1rqUPF6s0PFq9uvKAhpXdCj87GA&#10;/83sCdF9gNsyl25FNYvOgN8bIoeqjdusxKTIsyKGEJ3O7rbDMSF+ajaPU8LxAl3CsTOLvUo4ylWX&#10;XH2Z4y6+3rG/+jX6/uqwRfCTTZgkbTsRvfQHszdcynVzHcp1+ETxevi9UcGc0saVOQi3ZZSYJE0h&#10;CktokIYlHF0TodIVXwC/N+RqSxvXpbB0hqKwlGTxX5KsfS78hGzWkbUdhb76mdknzV74yK648HtD&#10;5pY2rsxFuC07VxExSmSOU2KSrE+HQ2PV9VF44ZUujdX4tfB7o5K2vV4b1zkBFI1VvM/frqi1nQA/&#10;IevofDGajgugH5j98sbOo/Nhw+2vPmecoe/QWa3F18HvDZeMqcxJuC2jxCTpEzRDkxKO061YXFX8&#10;vdOzhCOuWi4zxxVzfQS+8D5FcyCLfipfc8FPiEXyYjwVC2O32TdXvPf4fNTWje/QCVsKvzdkrsmc&#10;M8eVuQm3Zc6vQDH34SebKi4JR/mDKdyWnXmTLeGIRvx/vm+H68yia81xxeQqDO6CDRu+Ba7aVM2B&#10;V5I1bfsjhhAnrtufr25yh04s0vfA7w3XTRAyR+G2TGRZzdi6UWJy0yRpUsLxPEXCEVcQv0y6omPh&#10;9wbyVDUHjooUzQFcpcnVmhmLK/+Mt8GRRkleOWccLhieMvtIdujcTtuh84Qd6rvhmvGVrmgF/N6Q&#10;uSdz0BxX5ircllFiktSppvHlWiOceO5UtXEuul/9OuXHSdZ2KPzewDh3m+OKvebUZjQHomcr3Qsn&#10;I4aQhhH9Byywnzf76ebPzc533NveoXPakdvn937b3qET/fcI/N6QOShz0RxX5izcljklJj3/AZu0&#10;CFj8VQnH4xQJx2EOCcckjb73oGcJx0oaV61xu6L6fuhwF0yuyjTNAdhX7/le21jEELJR4JPAP5t9&#10;dftX5+a7TZ9g9eHuB22b3/E1ZYdOzzvgylyUOWmOK3NX5jBCCuaSmJS1AX4yVHF9naJKODq+TkGT&#10;dFXW+JZwjN9rjiv7n8s+6HAXbMe9xtWvysz4ai1+fGW+ZBhiCOkXmDfWDp33PDM/3/uI7ex+xKeD&#10;pV/QNTCWrPTXjzInZW6a48oclrmMkIIdSYnJTYvOWntTEo7yRy8rPo2/nXQt9irhiHE+Yo57h0Nz&#10;YLcDJ+S3fcXWHJCrNvgJKQ2cBB4w+6xjVVt+wAz7E+n2u4zJb/iE8ok0xSfSZ/x9IpW5iTwticlm&#10;/4CNTxOUmBxK4IBaqkhOCcedttIlHLP4KyvWLNkaMd7AGJ82x73liTn5TvvYmgN7H75dfs+3bBUv&#10;uVqDn5DSwafK+8x+Ezt0tn0RNX77Ufk1H1b+JpX6/ZuUzFGZq+a4dYlJzG2EFKz+B2xKTA5dEkUU&#10;vS7heKT9dcoOU8fmNz2u7C3u+ePr0lULtkLDfdkc98ZPnZxP2k1R8Tp+ct7xoq3ihcZ/AH5CvFFN&#10;2281+05MvlKBu2Cjx26ZX/G+gb8rTeaqzFlzXJnbMscRUjCXxKTIv8JPQgWNZkk4ur5O2XX/bfJ3&#10;PXlqIXat+f06pfPleCKuir5ljnvdY7PybSbbmgOHnKKreMnVGfyEeAf9er3Wg8e/tvEbKTCvXpGN&#10;FxHjDZm75rgyx2Wuw10wWRMoMTmEQJN+0jyYdQlH5esUp4Rj6lcU/YGXol0wzipz3Lc8MiPfaryt&#10;4nXkAl3Fq1prvxV+QgYMLIxXaL140vl7WX0rpv0yHfbTSlf7EfB7Q+awOW5fEpOyRpjx+DRBiclQ&#10;WLlmyQgc9CfMg+gSRd/3GIeEo2dR9I5a2z64QnnZHPfSB4/Ntxxpq3gdt1hX8YK9HX5CBhz070VK&#10;P+Zz37CP1b9i2t5USRr/LumKZ8LvDZnL5rgy52Xuw10wSkwGTEcabZNoEo4OUfTBknB0/Xjl4uW6&#10;iteJ5+o/XqlmbVfCT8igIVspaL3Z1tTmbPFfq7X4NPi9IXPaGhemSUxOcEhM4kT1tMjEIoa0GrKH&#10;CRrJIeFof51y2FxdwhFXNX4lHNOFx2GMX5njnn+nQ8XL9fP1WnQx/IQMOlgYI1zJ/8Ps0dOb1Kfo&#10;zKLT4feGzG1tXFkL4C5YXWISa4cZK/skUWKyxRAJRxwYaxfDN7/7uHxEExKOeI13wO+NanfbKbgS&#10;+aM57pk3uzaw0red7qxFZ8NPSMtQ6WqfjQswq7ebVqjLovPg90aStr1DG7cpicm6XCz31moJVqSn&#10;H4CF+1/Ng+SScJxxhi7hmGTx1fB7o7PW3qZeJTm2sF10rb3tdN26uYUtaU1cn25dGtWzL3RoVKfR&#10;G+H3RrXWrkpMytoAd8FkDZG1xI6nxOSgI3vb42BYEo6vu6e1JBwrWfuZ2rguEYsz3mlvO42G+7MI&#10;18BPSMtS//tWav9965IO/e9bM8+eWohbZ541tWXOa+M2IzGJTys/pcTkINGxuu0ELIqNSzi+Qf8u&#10;vVLzK+GITxbqttOuOyXOu93edhqN9hvK2JFQwOI6DScB6w63y959bD5itH2H2zGL9K9kO2t+v5KV&#10;ua+N65qbsrZY8ZSYHHg6cSWMBvuLeTBaTcKx6th22nWvtLbtNOwnSXd8GPyEBENSa98Z/W/9xuWq&#10;D8xQb8o4fJ5+UwYuoO6A3xuyBmjjNiUxiU/neB1KTA4EOOOqEo6xQ8Jx0XWKhGMW/R22EH5vVNLo&#10;bea4YtqvJYc7fy0Zf/+Bl+L9EENIcCxbs3hb9PA3jJ6u32K57RR7Xx7nbdlZ3AG/N2QtkDXBHFfW&#10;Drgto8TkIFHpis7WCt+shGO1q+0U+L2BcZaa44qJhircBZP9Uq5U90uJ0xXfXbQbYggJlkd/dMGo&#10;ai3+otnf7/zMKfnkPex9eeo/zPyO8sPMLHoYfm+sqEUn19cGY9ymJSZrlJj0AhpA/dVhUxKOWfSr&#10;5CW/Eo6ihWqPq2877doxEfbt+7L2SYghZEiAxdXamuXWL52a76Lsy7PnoRPzu75ub81S7Yo+DL83&#10;6hKTyl1MbolJ/S4m+bsf/KQsXN+luyQcL9S+S0+jf/ct4YiPkZ3muLLt9AHKttOuPdPRPN63nSZk&#10;MMD8sDZnvMuxL88u+21TP0GY8XiNT8HvDVkjZK0wx5U1BW7LXL/S76TEZDngI5Uu4bh4d+tgDBvu&#10;kHDM4u9VuxftixhvoGneb44rGqnattN11aTP26pJyPOzS/OlWyCGkCGJfJVj9r3sy7PfsY3vy5Ok&#10;8ZeWPbt4NGK8UF21YN/6mmGMW5eYxBqDkIJRYtITlS79u3RNwnFUHxKOK1b7/S4dH28/ao4r2qii&#10;kQp3wXafPqGuqWrG40T3UfgJGfKg3zus/ocddJKyL88Oo+t7eZmxOAl8s/P5eCJivCBrhqwd5riy&#10;xshag5CCyZpkxorhREKJyY0BxbvbLKaYpj40buJIXcIx8yvhmOebbY4rms+Y4y79wpx8x2n2ttPT&#10;jtg+v/cZRXgiix6Bn5BNBizgd5jzQOzwebtY82bMNiPyqx6dYcXKbab3vxDtghgvyNqBcb5tjluX&#10;mMSag5CCUWKyJNAcqoSj9l26yLxdv9LeuQ/N8VWf36Xfl80eg8X/SXPcGz55cr79rmOsPEU7tWOV&#10;Kj23An5CNjkwz9V9eY493f56d8SoYfllDx1rxWJxfVm2VkeMF+oSk1hLzHFlzaHEpAdwNWxLODq+&#10;S99hT13CEU3xuZUeJRzXik9Hlvj0tR+ZmY+fpIhP41OLGSuG17gXfkI2Wappm7ovz6xz9Bs8Lu44&#10;yorFPPqxzxs8ZC2RNcUcty4xiTUIIQWbRonJjUNu8zKL5pJwlNvH3vXlgZdwvM/x3eCV7z8+32pc&#10;E98N1qJb4Cdkk6eaRm/U5sjsi/RbvM+/63ArFvP+V7IZHfzekLXFHFfWIO1W1rrEJNYuMx4nK0pM&#10;auAMa0s4PjEn30mTcJT7hBUJRxwgrxKOcicRPg5+3xz30geOyYePaOLugFr0NvgJIT1gYTxPmyuu&#10;H3medfOhViwuzP4o21LD7w1ZY8xx67eyYk2Cu2CUmGyA5Im5I3Hwm5JwvF/5pSBOIA/B743OWvtr&#10;MI51f/BFy/T7g086T78/GO/1CvgJIQaV1dHp2pyRrRfgtky2UjdjcYH2DxGogd8bstaY48qa5JSY&#10;xFpmxsMoMSkSjiiEJeF4nUPCcfosfa8QLKrL4fdGJYuPxzi/Nsd1/ULw1Ev0nUdx9XAR/IQQB9Wu&#10;+DRcIf/VnDuyRTrclrk2evS9JYOsOdq4skbBXbAJU0brEpNY+zZZiUmRcEQRnzeLUt8tcJtmJBzb&#10;vUo44opiDg7Un8xxXXuELLxicBqSkKHCitqiEzDvfmfOIdkqHW7LTnVs9e77gkvWHm1cl8SkyNOa&#10;sXifm57E5IN9Sjja+4UfHQ3OfuGyu582rmuXQG3nUdg/kprfj6SEDDVE7AkXiJbYk2tLhsH6ylXW&#10;IG1cWbPgLtjI0W6JyeUvLNoTMUOfStZ+IK6oLQnHS0TCcXNNwlH/Qypew6uEo1yxa+MuwBU+3Jap&#10;O4/ik0Nnt98/ShEyVEm62vZP0uhfzHklWzLIFuoIKZjrpgu8xvXwe0PWIm1cWbvgLphbYjJ+ZcVQ&#10;l5isdLUfgTfasISjCKeYsWIo+KXwe0M+Omrjynf7cFt2vrLzKHL8tfztAH5CyEbSkUa7Yz6l5vxq&#10;9rbratp+K/zeSLriS7VxXeJPm5zE5Ipam/q93jm3NifhWE2j18HvDfnIqI17Ij5iwm2Z3AWkxP+7&#10;3DUEPyGknzyYtU/CnLK2ZHD98PKQ2TsW4tZZLb4Pfm/I2qSNu8lLTIYi4SgfFbVx5aMl3AXbcuSw&#10;+v3/Ziyu/L3vPErIpkZ9S4Ys/oo539ZuvWLfLr7/8ZPzjlVthVixzix+AH5vyBpljinmlJjEGmjH&#10;R3/uwJoJf/hU0rZ2+w3GeXx14xKOOCv+H67MvUo4YoxbrXFh2s6jYle+X9mcKotWV9Ys2BV+QkjJ&#10;yFbpWGA/a8472XwRbsv2Pny7/J5n5hdixXAieRR+b8haJWuWOe4mJzHZWYaEI86GviUcMca95rhi&#10;8lESbtXMWLzGMw9/f8F28BFCPIKF0dp+HQ+rttuBE/LbvqJsv+55yxhZs5Ks7c/muK7bx2VNNGPr&#10;FvLt42tFoaNnC28ojesbOsFt2enXH1R881k7LPq1z42eMM6K4phx/aPjATMmqzn2mvkc2R0UjxNC&#10;BgBz/uEhp03Za1x+8+cUAaau6PNP5zOHI6Z0ZM2SG0HMMU9/20Fqjhcvtze5gz3nU/NgQKifBNLo&#10;OfPNOU8CKFBvDD7u9fw3+pmPkwBe+5HesXrtXnxk3PuI7dTc1jfzeXiMEDJAKPOvT5u485j87R+3&#10;JVhxgflU8so54xBTGvXFH2uWOVbTi//LgS/+vTR/ElD/DvCz5S+Wd2cNTi4fM8cQpa7dpk+w8tGU&#10;vczn4jFCyAChzL+CvebUxoWjsBZ8R3YmQEy/kTVK1ipzDFnT4LZsyF75m7hOApc0cxLIcBLo5+2V&#10;8oekaho/br72zZ+fXdfqRUjBRIdA9AjMx83n4zFCyAChzD9rfmq/xh01Znh++XvsX+PiJNCdvBhP&#10;RcxGs3bDSC7+TtS/CcCaPQls7D32LnWfGz5xUr7dLraKV13dZ/VadR/TZ74GHiOEDBDK/FPn5wln&#10;7mn5thi2ef7GqvJr3DT6QeeL0XTENA0X/wYp4ySQpNHPmz0JuH5Mcs2HZ+bjtldUvAx9T9O/vq/H&#10;TwgZIJT555yfp7xub8svpv0aV76+6cjajoK/YWQtkjXJfC0u/g6aPQlovw1o5iTg+jn5Fe87Ph89&#10;1v45+VFt9s/JzRjFTwgZIJT51+f8PO1N+1oxYtqvcZMs+kOStp0I/wZJVseHaYu/655/dfFPo01n&#10;8e+lrJOAHAD4nfS1odQwZUOpGa/VN5Qy4xQ/IWSAUOZfn/NTLLrqACtObMkN9q9xcRL4WzVtmw+/&#10;Ey7+/aSUk0AWO08CsrESCvwf5nOcW8o6Np8TM2MVPyFkgFDmX8GwLhT8vbbkBv1WzOit+q9xO9P2&#10;JfBbJN1Y/LH2mPFc/JtETgI42/brJAD7uRwQ+NchGyrh7PxbM9YlKuHcfK7HzHjFTwgZIJT51+f8&#10;XN/OdmxAOe/SfdX4Sld8AfzrkLWmmsa/MOO4+G8kTZ8ErlVOAjggvScB2XwOnyysn2E3LSu3npnP&#10;UfyEkAFCmX/u+VmTHQXW+3+Yawv6U16/txUrhqv9+hb0a79V4OJfOsueLekkkEXXWo/D2hGvvc76&#10;vzxeZ8pGTubzFD8hZIBQ5p97fsqOAmn0w8JjMBFm2WILW4TqhLP2LMT1WpJGFXXxd6wtXPybpNmT&#10;gCzqxdi19+ybtuByffO5s24+1IrFQf5/spGT+bj5XMVPCBkglPnX5/xcsXrhXlh8XzIfv/zh4/KR&#10;Ww23nn90rMvQmsbFv2TqJ4G0PyeBos25eJr6vPPvPNyOT6NfJl3RsfA33WB4jBAyQCjzb4Pzs3N1&#10;2464wHze9L31gyfkYyeOtF5DxN3N2PXN9a0CF/9+0vxJQP8L/qxzp6rx2gHCeD9ekUaHwF/H9OOh&#10;gil+QsgAocy/huZnRxptk2Tx06b/+pUn5hN32sp6nemzpmBtKMaKcfH3TNMnAUNU4bjFu1sxouJ1&#10;2YPHFuLEMM7LnVk8DTHrMGPwUMEUPyFkgFDmX8Pzc+maJSPw2BfMmJsePyWfMnWs9Vr7HL19fv9z&#10;C9bFyQWnGSPGxb9klj07Z6NOAkcs2MXyjRk/In/LI4qKVxqvSmrtOyOmgBmHhwqm+AkhA4Qy/5qe&#10;n3j842bcbU/OzXc9wN4ReI+Dt83vfPq0+hpj+sS4+Hviwe75E5o5CRx8iq3itc3k0fl1j80qPF8M&#10;H+2+6TpAZiweKpjiJ4QMEMr826j5iTXgg2bs3d+cn+91mK0JsvO+463HxLj4e8Z5EqjoJ4H1bdLu&#10;W+c3furkwvPqlsZfWvbs4tGIUTHj8VDBFD8hZIBQ5t9Gz0+sLQ+Z8ctfaMv3P65vVUAxLv4DxMac&#10;BOSMfcsX5xTixZKu+NPw94n5HDxUMMVPCBkglPnXr/mJRXuZ+Rwx7RuFXuPiP8A0cxLY45C139mZ&#10;sfjI9xH4N4j5PDxUMMVPCBkglPnX7/mZZNFt5vPEtL8pcvEfJBo5Cchf7e9b76/26yyN31t/kQYw&#10;n4uHCqb4CSEDhDL/SpmfSRbfYD5XbP27Cl2L/3vXLN62/iLEL3ISQNEtcRc5CUyftYPc1ll4XAyP&#10;JT1Pbwjz+XioYIqfEDJAKPOvtPnZWYvfYj5f7MRzp3LxbxVcJwHNsPjf1fO0hjFfAw+V1mCEkP6h&#10;zL9S52c1jS8xXwOPFf+//hgX/0GjsZNAdFNPeFOYr4OHSm0wQsjGo8y/0udnkrafY75Owbj4Dz59&#10;nwSia3rCmsZ8LTxUeoMRQjYOZf55mZ+VtK3dfK26cfFvHbSTQKUruqzHvVGs/1pieMhLg5G1JGn8&#10;u03Jet422UiU+edtflr6Ilj8RcOkx01agcJJII1e1/PwRrPuYPcYHvLWYMSu91C3nrdNNhKlngVT&#10;/P2iR2HwN1z8Wxg5CeDq6rU9/9svlAby2mCbOmY9h7r1vG2ykSj1LJji7zeiPc7FfxNBaSDvDbYp&#10;Y9ZzqFvP2yYbiVLPgil+QhpHaSA2mEfMem41bsshZeb763nbZCNR6lkwxU9I4ygNxAbziFLPIWXK&#10;+yP9QKkn603KQ2kgNphHlHoOKVPeH+kHSj1Zb1IeSgOxwTyi1HNImfL+SD9Q6sl6k/JQGogN5hGl&#10;ngUTkY6QzMxfeX+kHyj1ZL1JeSgNxAbziFLPPuvd6rah/PEY6QdKPVlvUh5KA7HBPKLUs896t7pt&#10;KH88RvqBUk/Wm5SH0kBsMI8o9eyz3q1uG8ofj5F+oNST9SbloTQQG8wjSj37rLf86ruVzMxvQ/nj&#10;MdIPlHqy3qQ8lAZig3lEqWdQ9VbyCyr/0FDqyXqT8lAaiA3mEaWeQdVbyS+o/ENDqSfrTcpDaSA2&#10;mEeUegZVbyW/oPIPDaWerDcpD6WB2GAeUeoZVL2V/ILKPzSUerLepDyUBmKDeUSpZ1D1VvILKv/Q&#10;UOrJepPyUBqIDeYRpZ5B1VvJL6j8Q0OpJ+tNykNpIDaYR5R6BlVvJb+g8g8NpZ6sNykPpYHYYB5R&#10;6hlUvZX8gso/NJR6st6kPJQGYoN5RKlnUPVW8gsq/9BQ6sl6k/JQGogN5hGlnkHVW8kvqPxDQ6kn&#10;603KQ2kgNphHlHoGVW8lv6DyDw2lnqw3KQ+lgdhgHlHqGVS9lfyCyj80lHqy3qQ8lAZig3lEqWdQ&#10;9VbyCyr/0FDqyXqT8lAaiA3mEaWeQdVbyS+o/ENDqSfrTcpDaSA2mEeUegZVbyW/oPIPDaWerDcp&#10;D6WB2GAeUeoZVL2V/ILKPzSUerLepDyUBmKDeUSpZ1D1VvILKv/QUOrJepPyUBqIDeYRpZ5B1VvJ&#10;L6j8Q0OpJ+tNykNpIDaYR5R6BlVvJb+g8g8NpZ6sNykPpYHYYB5R6hlUvZX8gso/NJR6st6kPJQG&#10;YoN5RKlnUPVW8gsq/9BQ6sl6k/JQGogN5hGlnkHVW8kvqPxDQ6kn603KQ2kgNphHlHoGVW8lv6Dy&#10;Dw2lnqw3KQ+lgdhgHlHqGVS9lfyCyj80lHqy3qQ8lAZig3lEqWdQ9VbyCyr/0FDqyXqT8lAaiA3m&#10;EaWeQdVbyS+o/ENDqSfrTcpDaSA2mEeUegZVbyW/oPIPDaWerDcpD6WB2GAeUeoZVL2V/ILKPzSU&#10;erLepDyUBmKDeUSpZ1D1VvILKv/QUOrJepPyUBqIDeYRpZ5B1VvJL6j8Q0OpJ+tNykNpIDaYR5R6&#10;BlVvJb+g8g8NpZ6sNykPpYHYYB5R6hlUvZX8gso/NJR6st6kPJQGYoN5RKlnUPVW8gsq/9BQ6sl6&#10;k/JQGogN5hGlnkHVW8kvqPxDQ6kn603KQ2kgNphHlHoGVW8lv6DyDw2lnqw3KQ+lgdhgHlHqGVS9&#10;lfyCyj80lHqy3qQ8lAZig3lEqWdQ9VbyCyr/0FDqyXqT8lAaiA3mEaWeQdVbyS+o/ENDqSfrTcpD&#10;aSA2mEeUegZVbyW/oPIPDaWerDcpD6WB2GAeUeoZVL2V/ILKPzSUerLepDyUBmKDeUSpZ1D1VvIL&#10;Kv/QUOrJepPyUBqIDeYRpZ5B1VvJL6j8Q0OpJ+tNykNpIDaYR5R6BlVvJb+g8g8NpZ6sNykPpYHY&#10;YB5R6hlUvZX8gso/NJR6st6kPJQGYoN5RKlnUPVW8gsq/9BQ6sl6k/JQGogN5hGlnkHVW8kvqPxD&#10;Q6kn603KQ2kgNphHlHoGVW8lv6DyDw2lnqw3KQ+lgdhgHlHqGVS9lfyCyj80lHqy3qQ8lAZig3lE&#10;qWdQ9VbyCyr/0FDqyXqT8lAaiA3mEaWeQdVbyS+o/ENDqSfrTcpDaSA2mEeUegZVbyW/oPIPDaWe&#10;rDcpD6WB2GAeUeoZVL2V/ILKPzSUerLepDyUBmKDeUSpZ1D1VvILKv/QUOrJepPyUBqIDeYRpZ5B&#10;1VvJL6j8Q0OpJ+tNykNpIDaYR5R6BlVvJb+g8g8NpZ6sNykPpYHYYB5R6hlUvZX8gso/NJR6st6k&#10;PJQGYoN5RKlnUPVW8gsq/9BQ6sl6k/JQGogN5hGlnkHVW8kvqPxDQ6kn603KQ2kgNphHlHoGVW8l&#10;v6DyDw2lnqw3KQ+lgdhgHlHqGVS9lfyCyj80lHqy3qQ8lAZig3lEqWdQ9VbyCyr/0FDqyXqT8lAa&#10;iA3mEaWeQdVbyS+o/ENDqSfrTcpDaSA2mEeUegZVbyW/oPIPDaWerDcpD6WB2GAeUeoZVL2V/ILK&#10;PzSUerLepDyUBmKDeUSpZ1D1VvILKv/QUOrJepPyUBqIDeYRpZ5B1VvJL6j8Q0OpJ+tNykNpIDaY&#10;R5R6BlVvJb+g8g8NpZ6sNykPpYHYYB5R6hlUvZX8gso/NJR6st6kPJQGYoN5RKlnUPVW8gsq/9BQ&#10;6sl6k/JQGogN5hGlnkHVW8kvqPxDQ6kn603KQ2kgNphHlHoGVW8lv6DyDw2lnqw3KQ+lgdhgHlHq&#10;GVS9lfyCyj80lHqy3qQ8lAZig3lEqWdQ9VbyCyr/0FDqyXqT8lAaiA3mEaWeQdVbyS+o/ENDqSfr&#10;TcpDaSA2mEeUegZVbyW/oPIPDaWerDcpD6WB2GAeUeoZVL2V/ILKPzSUerLepDyUBmKDeUSpZ1D1&#10;VvILKv/QUOrJepPyUBqIDeYRpZ5B1VvJL6j8Q0OpJ+tNykNpIDaYR5R6BlVvJb+g8g8NpZ6sNykP&#10;pYHYYB5R6hlUvZX8gso/NJR6st6kPJQGYoN5RKlnUPVW8gsq/9BQ6sl6k/JQGogN5hGlnkHVW8kv&#10;qPxDQ6kn603KQ2kgNphHlHoGVW8lv6DyDw2lnqw3KQ+lgdhgHlHqGVS9lfyCyj80lHqy3qQ8lAZi&#10;g3lEqWdQ9VbyCyr/0FDqyXqT8lAaiA3mEaWeQdVbyS+o/ENDqSfrTcpDaaA+G2zF8/N2uBdW6V44&#10;2WnPrbUHs/ZJmt1nWNK1eHu3za3bw99fsF3dVq21+xXrfDmeaNnztr13zeJtl2n27Kv2YPf8CRuy&#10;jjTaphF7+IdLxj+8aq2Z9dxQvfFYS6Hk12f+qOVosUd/dMEoy56eOWqpYckrc0c67Ym1tnLNkhHr&#10;21LFHl71hi3ddtg6ezqfOXyp2NNuW5kvGVawlUVb0mNL86VbqLa01zbbIs8321wzVG+tbVa3dZj1&#10;xEN91huPEdI4SgP12WC0cm1D9cZjLYWSX5/508q1DdUbjxHSOEoD9dlgtHJtQ/XGYy2Fkl+f+dPK&#10;tQ3VG48R0jhKA/XZYLRybUP1xmMthZJfn/nTyrUN1RuPEdI4SgMV7Pavzl1rXzttnd3RiD3Vt925&#10;vj3dl82z7evz8rsatW/odrfLvtlr8zdo93yrCXtGN7PeyvFoKZT8Crbs+YWN2wtt+fJm7EXdOjRb&#10;1ZdFBauIrW7CumxL+rK012KnVXvNqK9pZr0VPyGNozQQbRBNOR4thZIfbRBNOR6ENI7SQLRBNOV4&#10;tBRKfrRBNOV4ENI4SgPRBtGU49FSKPnRBtGU40FI45gNNG67UW6bOHKdjd2Qbdu3bb2+TejLRti2&#10;zYh8TKM2XretNBvXa1tu0EaPbcK2tm2UZcPrZh6PnsPUMpj5jRg1rG5bmjaySRuxRT68GdvSbcNc&#10;Nrwv27xgW4gNa9K2sG3zDdnmvbaZ09b7lUBh8RczjwceI6RxzAaitZb1HKaWQcuR1jrWc5gIaQyt&#10;iWitYz2HqWXQcqS1jvUcJkIaQ2siWutYz2FqGbQcaa1jPYeJkMaoZtHPNEvS6OeWZfE6Q7P9vJrG&#10;v3BattbwvF9qVi3arzCmw+K6JWn863WWxb/GY5bhdX9jWWZYGv1WDGPalvVajJj4d30ZYsR+vyHD&#10;WH/AuJZhnFctjf4LNXvVslet5zC1DKj9nzRDrn/C+/jzOsvchpr8xbIs/gteo2hp/FenZa8anv8/&#10;6xvGVw11/5vb4lctjf8XY/wvXrtPw1h/L1hmG97v3zH2/zkt67X4/zDuPzRDLq9aVjd18RfrOUyE&#10;EEIIIYQQQgghhBBCCCGEEEIIIYQQQgghhBBCCCGEEEIIIYQQQgghhBBCCCGEEEIIIYQQQgghhBBC&#10;CCGEEEIIIYQQQgghhBBCCCGEEEIIIYQQQgghhBBCCCGEEEIIIYQQQgghhBBCCCGEEEIIIYQQQggh&#10;hBBCCCGEEEIIIYQQQgghhBBCCCGEEEIIIYSQAWazzf4/V8Qo4oN5X34AAAAASUVORK5CYIJQSwME&#10;CgAAAAAAAAAhAEurFtviAQAA4gEAABQAAABkcnMvbWVkaWEvaW1hZ2U4LnN2Zzxzdmcgdmlld0Jv&#10;eD0iMCAwIDk2IDk2IiB4bWxucz0iaHR0cDovL3d3dy53My5vcmcvMjAwMC9zdmciIHhtbG5zOnhs&#10;aW5rPSJodHRwOi8vd3d3LnczLm9yZy8xOTk5L3hsaW5rIiBpZD0iSWNvbnNfSG9tZV9NIiBvdmVy&#10;Zmxvdz0iaGlkZGVuIj48ZyBpZD0iSWNvbnMiPjxwYXRoIGQ9Ik02LjU2NyA1MS45NTggMTMuMDU2&#10;IDU4LjQ0NiAxOCA1My43NjQgMTggODUuOTc2IDQzIDg1Ljk4NiA0MyA2MS4wMTcgNTMgNjEuMDE3&#10;IDUzIDg1Ljk5IDc4IDg2IDc4IDUzLjcyMiA4Mi45NjkgNTguNDIyIDg5LjQzMyA1MS45NTkgNDgg&#10;MTIuNlpNNzYgODQgNTUgODMuOTkxIDU1IDU5LjAxNyA0MSA1OS4wMTcgNDEgODMuOTg1IDIwIDgz&#10;Ljk3NyAyMCA1MS44NyA0OCAyNS4zNTQgNzYgNTEuODMxWk0xMy4wOTQgNTUuNjU2IDkuNDMzIDUy&#10;IDQ4IDE1LjM1NiA4Ni41NjcgNTIgODIuOTMgNTUuNjMyIDQ4IDIyLjZaIiBzdHJva2U9IiM5MkQw&#10;NTAiLz48L2c+PC9zdmc+UEsDBBQABgAIAAAAIQB1UH7B3QAAAAYBAAAPAAAAZHJzL2Rvd25yZXYu&#10;eG1sTI9BS8NAFITvgv9heYI3u0nKio3ZlFLUUxFsBfH2mn1NQrNvQ3abpP/e9aTHYYaZb4r1bDsx&#10;0uBbxxrSRQKCuHKm5VrD5+H14QmED8gGO8ek4Uoe1uXtTYG5cRN/0LgPtYgl7HPU0ITQ51L6qiGL&#10;fuF64uid3GAxRDnU0gw4xXLbySxJHqXFluNCgz1tG6rO+4vV8DbhtFmmL+PufNpevw/q/WuXktb3&#10;d/PmGUSgOfyF4Rc/okMZmY7uwsaLTkM8EjSoDEQ0lVopEEcN2SpZgiwL+R+//AEAAP//AwBQSwME&#10;FAAGAAgAAAAhAPvSRe7wAAAAvQQAABkAAABkcnMvX3JlbHMvZTJvRG9jLnhtbC5yZWxzvJTNagMh&#10;FEb3hb6D3H3HmUkyCSFONqWQbUkfQPSOIx1/UBuat69QCg2kdufSK57v8F3wcPw0C7lgiNpZBl3T&#10;AkErnNRWMXg7vzztgMTEreSLs8jgihGO4+PD4RUXnvKjOGsfSabYyGBOye8pjWJGw2PjPNp8M7lg&#10;eMrHoKjn4p0rpH3bDjT8ZsB4wyQnySCcZM4/X31O/p/tpkkLfHbiw6BNdyKoNjk7A3lQmBgYlJp/&#10;D3dNvCig9x1WdRxWjbd/OmzrOGxLDn0dh760i66OQ1fqYajjMJR62NRx2JR6WNdxWP/0QG8+nfEL&#10;AAD//wMAUEsBAi0AFAAGAAgAAAAhAKjWx6gTAQAASQIAABMAAAAAAAAAAAAAAAAAAAAAAFtDb250&#10;ZW50X1R5cGVzXS54bWxQSwECLQAUAAYACAAAACEAOP0h/9YAAACUAQAACwAAAAAAAAAAAAAAAABE&#10;AQAAX3JlbHMvLnJlbHNQSwECLQAUAAYACAAAACEAVv4Oe6MGAABWJQAADgAAAAAAAAAAAAAAAABD&#10;AgAAZHJzL2Uyb0RvYy54bWxQSwECLQAKAAAAAAAAACEAGfkTtpJ9AACSfQAAFAAAAAAAAAAAAAAA&#10;AAASCQAAZHJzL21lZGlhL2ltYWdlMS5wbmdQSwECLQAKAAAAAAAAACEAH12FN+0WAADtFgAAFAAA&#10;AAAAAAAAAAAAAADWhgAAZHJzL21lZGlhL2ltYWdlMi5zdmdQSwECLQAKAAAAAAAAACEAsgsDDdxB&#10;AADcQQAAFAAAAAAAAAAAAAAAAAD1nQAAZHJzL21lZGlhL2ltYWdlMy5wbmdQSwECLQAKAAAAAAAA&#10;ACEA+lUmqKUHAAClBwAAFAAAAAAAAAAAAAAAAAAD4AAAZHJzL21lZGlhL2ltYWdlNC5zdmdQSwEC&#10;LQAKAAAAAAAAACEAo3a/eIdRAACHUQAAFAAAAAAAAAAAAAAAAADa5wAAZHJzL21lZGlhL2ltYWdl&#10;NS5wbmdQSwECLQAKAAAAAAAAACEAuFCJjB8MAAAfDAAAFAAAAAAAAAAAAAAAAACTOQEAZHJzL21l&#10;ZGlhL2ltYWdlNi5zdmdQSwECLQAKAAAAAAAAACEAfGkpcONCAADjQgAAFAAAAAAAAAAAAAAAAADk&#10;RQEAZHJzL21lZGlhL2ltYWdlNy5wbmdQSwECLQAKAAAAAAAAACEAS6sW2+IBAADiAQAAFAAAAAAA&#10;AAAAAAAAAAD5iAEAZHJzL21lZGlhL2ltYWdlOC5zdmdQSwECLQAUAAYACAAAACEAdVB+wd0AAAAG&#10;AQAADwAAAAAAAAAAAAAAAAANiwEAZHJzL2Rvd25yZXYueG1sUEsBAi0AFAAGAAgAAAAhAPvSRe7w&#10;AAAAvQQAABkAAAAAAAAAAAAAAAAAF4wBAGRycy9fcmVscy9lMm9Eb2MueG1sLnJlbHNQSwUGAAAA&#10;AA0ADQBKAwAAPo0BAAAA&#10;">
                <v:shape id="Google Shape;36;p1" o:spid="_x0000_s1412" type="#_x0000_t202" style="position:absolute;left:24193;top:5524;width:11011;height:1057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vaLlwwAAANwAAAAPAAAAZHJzL2Rvd25yZXYueG1sRI/RisIw&#10;FETfBf8hXGFfRFOVrVKNIoKwPi1b/YBLcm2LzU1tYq1/bxYW9nGYmTPMZtfbWnTU+sqxgtk0AUGs&#10;nam4UHA5HycrED4gG6wdk4IXedhth4MNZsY9+Ye6PBQiQthnqKAMocmk9Loki37qGuLoXV1rMUTZ&#10;FtK0+IxwW8t5kqTSYsVxocSGDiXpW/6wCjp5+k71yV7CJ+p+dR+/HnJRKfUx6vdrEIH68B/+a38Z&#10;BelyCb9n4hGQ2zcAAAD//wMAUEsBAi0AFAAGAAgAAAAhANvh9svuAAAAhQEAABMAAAAAAAAAAAAA&#10;AAAAAAAAAFtDb250ZW50X1R5cGVzXS54bWxQSwECLQAUAAYACAAAACEAWvQsW78AAAAVAQAACwAA&#10;AAAAAAAAAAAAAAAfAQAAX3JlbHMvLnJlbHNQSwECLQAUAAYACAAAACEAGb2i5cMAAADcAAAADwAA&#10;AAAAAAAAAAAAAAAHAgAAZHJzL2Rvd25yZXYueG1sUEsFBgAAAAADAAMAtwAAAPcCAAAAAA==&#10;" filled="f" strokecolor="#92d050">
                  <v:textbox inset="2mm,2mm,2mm,2mm">
                    <w:txbxContent>
                      <w:p w14:paraId="4D0911E9" w14:textId="77777777" w:rsidR="008E5127" w:rsidRPr="00F214AA" w:rsidRDefault="008E5127" w:rsidP="008E5127">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Benefits we don’t count as income, like:</w:t>
                        </w:r>
                      </w:p>
                      <w:p w14:paraId="7000EDA9" w14:textId="77777777" w:rsidR="008E5127" w:rsidRPr="00F214AA" w:rsidRDefault="008E5127" w:rsidP="008E5127">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 xml:space="preserve">- Education Allowance </w:t>
                        </w:r>
                      </w:p>
                      <w:p w14:paraId="6EAA5A50" w14:textId="77777777" w:rsidR="008E5127" w:rsidRPr="00F214AA" w:rsidRDefault="008E5127" w:rsidP="008E5127">
                        <w:pPr>
                          <w:spacing w:before="0" w:after="0"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v:textbox>
                </v:shape>
                <v:shape id="Google Shape;35;p1" o:spid="_x0000_s1413" type="#_x0000_t202" style="position:absolute;left:1524;top:5048;width:11741;height:1305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IjaXwQAAANwAAAAPAAAAZHJzL2Rvd25yZXYueG1sRE/dasIw&#10;FL4f+A7hCLsZmm5jVaqxjMFAr8TaBzgkx7bYnNQmrfXtzcVglx/f/zafbCtG6n3jWMH7MgFBrJ1p&#10;uFJQnn8XaxA+IBtsHZOCB3nId7OXLWbG3flEYxEqEUPYZ6igDqHLpPS6Jot+6TriyF1cbzFE2FfS&#10;9HiP4baVH0mSSosNx4YaO/qpSV+LwSoY5eGY6oMtwxfqaX17ewzys1HqdT59b0AEmsK/+M+9NwrS&#10;VVwbz8QjIHdPAAAA//8DAFBLAQItABQABgAIAAAAIQDb4fbL7gAAAIUBAAATAAAAAAAAAAAAAAAA&#10;AAAAAABbQ29udGVudF9UeXBlc10ueG1sUEsBAi0AFAAGAAgAAAAhAFr0LFu/AAAAFQEAAAsAAAAA&#10;AAAAAAAAAAAAHwEAAF9yZWxzLy5yZWxzUEsBAi0AFAAGAAgAAAAhAGgiNpfBAAAA3AAAAA8AAAAA&#10;AAAAAAAAAAAABwIAAGRycy9kb3ducmV2LnhtbFBLBQYAAAAAAwADALcAAAD1AgAAAAA=&#10;" filled="f" strokecolor="#92d050">
                  <v:textbox inset="2mm,2mm,2mm,2mm">
                    <w:txbxContent>
                      <w:p w14:paraId="18579AE3" w14:textId="77777777" w:rsidR="008E5127" w:rsidRPr="00F214AA" w:rsidRDefault="008E5127" w:rsidP="008E5127">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Any income received by household members 18 years and over, like:</w:t>
                        </w:r>
                        <w:r w:rsidRPr="00F214AA">
                          <w:rPr>
                            <w:rFonts w:ascii="Arial Nova Light" w:eastAsia="HELVETICA NEUE LIGHT" w:hAnsi="Arial Nova Light" w:cs="HELVETICA NEUE LIGHT"/>
                            <w:sz w:val="16"/>
                            <w:szCs w:val="16"/>
                          </w:rPr>
                          <w:br/>
                          <w:t>- Wages</w:t>
                        </w:r>
                        <w:r w:rsidRPr="00F214AA">
                          <w:rPr>
                            <w:rFonts w:ascii="Arial Nova Light" w:eastAsia="HELVETICA NEUE LIGHT" w:hAnsi="Arial Nova Light" w:cs="HELVETICA NEUE LIGHT"/>
                            <w:sz w:val="16"/>
                            <w:szCs w:val="16"/>
                          </w:rPr>
                          <w:br/>
                          <w:t>- Primary Centrelink payments</w:t>
                        </w:r>
                        <w:r w:rsidRPr="00F214AA">
                          <w:rPr>
                            <w:rFonts w:ascii="Arial Nova Light" w:eastAsia="HELVETICA NEUE LIGHT" w:hAnsi="Arial Nova Light" w:cs="HELVETICA NEUE LIGHT"/>
                            <w:sz w:val="16"/>
                            <w:szCs w:val="16"/>
                          </w:rPr>
                          <w:br/>
                          <w:t xml:space="preserve">- Investment earnings </w:t>
                        </w:r>
                      </w:p>
                    </w:txbxContent>
                  </v:textbox>
                </v:shape>
                <v:shape id="Google Shape;43;p1" o:spid="_x0000_s1414" type="#_x0000_t202" style="position:absolute;left:14287;top:5429;width:9982;height:30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bpMMxAAAANwAAAAPAAAAZHJzL2Rvd25yZXYueG1sRI/NasMw&#10;EITvhb6D2EAvpZGbUid1ooQSKDSnEscPsEgb28RauZbin7evCoEch5n5htnsRtuInjpfO1bwOk9A&#10;EGtnai4VFKevlxUIH5ANNo5JwUQedtvHhw1mxg18pD4PpYgQ9hkqqEJoMym9rsiin7uWOHpn11kM&#10;UXalNB0OEW4buUiSVFqsOS5U2NK+In3Jr1ZBLw8/qT7YIryjHle/z9NVvtVKPc3GzzWIQGO4h2/t&#10;b6MgXX7A/5l4BOT2DwAA//8DAFBLAQItABQABgAIAAAAIQDb4fbL7gAAAIUBAAATAAAAAAAAAAAA&#10;AAAAAAAAAABbQ29udGVudF9UeXBlc10ueG1sUEsBAi0AFAAGAAgAAAAhAFr0LFu/AAAAFQEAAAsA&#10;AAAAAAAAAAAAAAAAHwEAAF9yZWxzLy5yZWxzUEsBAi0AFAAGAAgAAAAhAAdukwzEAAAA3AAAAA8A&#10;AAAAAAAAAAAAAAAABwIAAGRycy9kb3ducmV2LnhtbFBLBQYAAAAAAwADALcAAAD4AgAAAAA=&#10;" filled="f" strokecolor="#92d050">
                  <v:textbox inset="2mm,2mm,2mm,2mm">
                    <w:txbxContent>
                      <w:p w14:paraId="73DDB8A0" w14:textId="77777777" w:rsidR="008E5127" w:rsidRPr="00F214AA" w:rsidRDefault="008E5127" w:rsidP="008E5127">
                        <w:pPr>
                          <w:spacing w:line="288" w:lineRule="auto"/>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Family Tax Benefit</w:t>
                        </w:r>
                      </w:p>
                    </w:txbxContent>
                  </v:textbox>
                </v:shape>
                <v:shape id="Graphic 681" o:spid="_x0000_s1415" type="#_x0000_t75" alt="Stuffed Toy outline" style="position:absolute;left:14192;top:1333;width:4470;height:443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JrrdxAAAANwAAAAPAAAAZHJzL2Rvd25yZXYueG1sRI9PawIx&#10;FMTvQr9DeIVepGYVEdkapYiCvQj+o9fH5nWz3c3LkkRNv30jFHocZuY3zGKVbCdu5EPjWMF4VIAg&#10;rpxuuFZwPm1f5yBCRNbYOSYFPxRgtXwaLLDU7s4Huh1jLTKEQ4kKTIx9KWWoDFkMI9cTZ+/LeYsx&#10;S19L7fGe4baTk6KYSYsN5wWDPa0NVe3xahV8h+GH8YjNp72ktG53m301bZV6eU7vbyAipfgf/mvv&#10;tILZfAyPM/kIyOUvAAAA//8DAFBLAQItABQABgAIAAAAIQDb4fbL7gAAAIUBAAATAAAAAAAAAAAA&#10;AAAAAAAAAABbQ29udGVudF9UeXBlc10ueG1sUEsBAi0AFAAGAAgAAAAhAFr0LFu/AAAAFQEAAAsA&#10;AAAAAAAAAAAAAAAAHwEAAF9yZWxzLy5yZWxzUEsBAi0AFAAGAAgAAAAhAJEmut3EAAAA3AAAAA8A&#10;AAAAAAAAAAAAAAAABwIAAGRycy9kb3ducmV2LnhtbFBLBQYAAAAAAwADALcAAAD4AgAAAAA=&#10;">
                  <v:imagedata r:id="rId52" o:title="Stuffed Toy outline"/>
                </v:shape>
                <v:shape id="Graphic 682" o:spid="_x0000_s1416" type="#_x0000_t75" alt="Money outline" style="position:absolute;left:2762;top:285;width:4051;height:537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EsxcwwAAANwAAAAPAAAAZHJzL2Rvd25yZXYueG1sRI9Bi8Iw&#10;FITvC/6H8ARva6qgSDWKiErxpl3Y66N5NsXmpTax1v31G2Fhj8PMfMOsNr2tRUetrxwrmIwTEMSF&#10;0xWXCr7yw+cChA/IGmvHpOBFHjbrwccKU+2efKbuEkoRIexTVGBCaFIpfWHIoh+7hjh6V9daDFG2&#10;pdQtPiPc1nKaJHNpseK4YLChnaHidnlYBYfTq7ub7CS/Z/Ynb3a3fJ8dc6VGw367BBGoD//hv3am&#10;FcwXU3ifiUdArn8BAAD//wMAUEsBAi0AFAAGAAgAAAAhANvh9svuAAAAhQEAABMAAAAAAAAAAAAA&#10;AAAAAAAAAFtDb250ZW50X1R5cGVzXS54bWxQSwECLQAUAAYACAAAACEAWvQsW78AAAAVAQAACwAA&#10;AAAAAAAAAAAAAAAfAQAAX3JlbHMvLnJlbHNQSwECLQAUAAYACAAAACEAjBLMXMMAAADcAAAADwAA&#10;AAAAAAAAAAAAAAAHAgAAZHJzL2Rvd25yZXYueG1sUEsFBgAAAAADAAMAtwAAAPcCAAAAAA==&#10;">
                  <v:imagedata r:id="rId53" o:title="Money outline"/>
                </v:shape>
                <v:shape id="Text Box 684" o:spid="_x0000_s1417" type="#_x0000_t202" style="position:absolute;left:6858;top:1333;width:6013;height:415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uefPxAAAANwAAAAPAAAAZHJzL2Rvd25yZXYueG1sRI9Ba8JA&#10;FITvQv/D8gredFPREFJXaSuCBy9qKPT2mn3Nhmbfhuxq4r93BcHjMDPfMMv1YBtxoc7XjhW8TRMQ&#10;xKXTNVcKitN2koHwAVlj45gUXMnDevUyWmKuXc8HuhxDJSKEfY4KTAhtLqUvDVn0U9cSR+/PdRZD&#10;lF0ldYd9hNtGzpIklRZrjgsGW/oyVP4fz1bBfrYwITN1//M7d+nnopDt90YqNX4dPt5BBBrCM/xo&#10;77SCNJvD/Uw8AnJ1AwAA//8DAFBLAQItABQABgAIAAAAIQDb4fbL7gAAAIUBAAATAAAAAAAAAAAA&#10;AAAAAAAAAABbQ29udGVudF9UeXBlc10ueG1sUEsBAi0AFAAGAAgAAAAhAFr0LFu/AAAAFQEAAAsA&#10;AAAAAAAAAAAAAAAAHwEAAF9yZWxzLy5yZWxzUEsBAi0AFAAGAAgAAAAhAKm558/EAAAA3AAAAA8A&#10;AAAAAAAAAAAAAAAABwIAAGRycy9kb3ducmV2LnhtbFBLBQYAAAAAAwADALcAAAD4AgAAAAA=&#10;" filled="f" strokecolor="#92d050" strokeweight=".5pt">
                  <v:textbox>
                    <w:txbxContent>
                      <w:p w14:paraId="1C00BAE1" w14:textId="77777777" w:rsidR="008E5127" w:rsidRPr="006A48AB" w:rsidRDefault="008E5127" w:rsidP="008E5127">
                        <w:pPr>
                          <w:rPr>
                            <w:rFonts w:ascii="Yu Gothic UI Semibold" w:eastAsia="Yu Gothic UI Semibold" w:hAnsi="Yu Gothic UI Semibold"/>
                            <w:color w:val="92D050"/>
                            <w:sz w:val="30"/>
                            <w:szCs w:val="30"/>
                          </w:rPr>
                        </w:pPr>
                        <w:r w:rsidRPr="006A48AB">
                          <w:rPr>
                            <w:rFonts w:ascii="Yu Gothic UI Semibold" w:eastAsia="Yu Gothic UI Semibold" w:hAnsi="Yu Gothic UI Semibold"/>
                            <w:color w:val="92D050"/>
                            <w:sz w:val="30"/>
                            <w:szCs w:val="30"/>
                            <w:highlight w:val="yellow"/>
                          </w:rPr>
                          <w:t>25%</w:t>
                        </w:r>
                      </w:p>
                    </w:txbxContent>
                  </v:textbox>
                </v:shape>
                <v:shape id="Text Box 685" o:spid="_x0000_s1418" type="#_x0000_t202" style="position:absolute;left:18383;top:1524;width:5378;height:393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9UJUxQAAANwAAAAPAAAAZHJzL2Rvd25yZXYueG1sRI9Ba8JA&#10;FITvgv9heYXedNPQhBBdg7YIPfRSK4XeXrPPbDD7NmRXk/77bkHwOMzMN8y6mmwnrjT41rGCp2UC&#10;grh2uuVGwfFzvyhA+ICssXNMCn7JQ7WZz9ZYajfyB10PoRERwr5EBSaEvpTS14Ys+qXriaN3coPF&#10;EOXQSD3gGOG2k2mS5NJiy3HBYE8vhurz4WIVvKeZCYVpx++fZ5fvsqPsv16lUo8P03YFItAU7uFb&#10;+00ryIsM/s/EIyA3fwAAAP//AwBQSwECLQAUAAYACAAAACEA2+H2y+4AAACFAQAAEwAAAAAAAAAA&#10;AAAAAAAAAAAAW0NvbnRlbnRfVHlwZXNdLnhtbFBLAQItABQABgAIAAAAIQBa9CxbvwAAABUBAAAL&#10;AAAAAAAAAAAAAAAAAB8BAABfcmVscy8ucmVsc1BLAQItABQABgAIAAAAIQDG9UJUxQAAANwAAAAP&#10;AAAAAAAAAAAAAAAAAAcCAABkcnMvZG93bnJldi54bWxQSwUGAAAAAAMAAwC3AAAA+QIAAAAA&#10;" filled="f" strokecolor="#92d050" strokeweight=".5pt">
                  <v:textbox>
                    <w:txbxContent>
                      <w:p w14:paraId="630DFAD1" w14:textId="77777777" w:rsidR="008E5127" w:rsidRPr="00E8118D" w:rsidRDefault="008E5127" w:rsidP="008E5127">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v:textbox>
                </v:shape>
                <v:shape id="Text Box 687" o:spid="_x0000_s1419" type="#_x0000_t202" style="position:absolute;left:28765;top:1333;width:5334;height:433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a3m4xQAAANwAAAAPAAAAZHJzL2Rvd25yZXYueG1sRI9Pa8JA&#10;FMTvQr/D8gq96aZSY4iuUpWCh178g+DtmX3Nhmbfhuxq0m/vFgSPw8z8hpkve1uLG7W+cqzgfZSA&#10;IC6crrhUcDx8DTMQPiBrrB2Tgj/ysFy8DOaYa9fxjm77UIoIYZ+jAhNCk0vpC0MW/cg1xNH7ca3F&#10;EGVbSt1iF+G2luMkSaXFiuOCwYbWhorf/dUq+B5PTMhM1Z0vHy5dTY6yOW2kUm+v/ecMRKA+PMOP&#10;9lYrSLMp/J+JR0Au7gAAAP//AwBQSwECLQAUAAYACAAAACEA2+H2y+4AAACFAQAAEwAAAAAAAAAA&#10;AAAAAAAAAAAAW0NvbnRlbnRfVHlwZXNdLnhtbFBLAQItABQABgAIAAAAIQBa9CxbvwAAABUBAAAL&#10;AAAAAAAAAAAAAAAAAB8BAABfcmVscy8ucmVsc1BLAQItABQABgAIAAAAIQBZa3m4xQAAANwAAAAP&#10;AAAAAAAAAAAAAAAAAAcCAABkcnMvZG93bnJldi54bWxQSwUGAAAAAAMAAwC3AAAA+QIAAAAA&#10;" filled="f" strokecolor="#92d050" strokeweight=".5pt">
                  <v:textbox>
                    <w:txbxContent>
                      <w:p w14:paraId="25FDBB8F" w14:textId="77777777" w:rsidR="008E5127" w:rsidRPr="00427E2B" w:rsidRDefault="008E5127" w:rsidP="008E5127">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v:textbox>
                </v:shape>
                <v:shape id="Graphic 688" o:spid="_x0000_s1420" type="#_x0000_t75" alt="Piggy Bank outline" style="position:absolute;left:23907;top:666;width:4763;height:506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fIafwwAAANwAAAAPAAAAZHJzL2Rvd25yZXYueG1sRE9NawIx&#10;EL0L/Q9hCr2IZtuCyGoUKa210kvVi7dhM24WN5Mlibvpv28OBY+P971cJ9uKnnxoHCt4nhYgiCun&#10;G64VnI4fkzmIEJE1to5JwS8FWK8eRksstRv4h/pDrEUO4VCiAhNjV0oZKkMWw9R1xJm7OG8xZuhr&#10;qT0OOdy28qUoZtJiw7nBYEdvhqrr4WYVDJ9md76li9++f732w3Ec0n77rdTTY9osQERK8S7+d++0&#10;gtk8r81n8hGQqz8AAAD//wMAUEsBAi0AFAAGAAgAAAAhANvh9svuAAAAhQEAABMAAAAAAAAAAAAA&#10;AAAAAAAAAFtDb250ZW50X1R5cGVzXS54bWxQSwECLQAUAAYACAAAACEAWvQsW78AAAAVAQAACwAA&#10;AAAAAAAAAAAAAAAfAQAAX3JlbHMvLnJlbHNQSwECLQAUAAYACAAAACEA1nyGn8MAAADcAAAADwAA&#10;AAAAAAAAAAAAAAAHAgAAZHJzL2Rvd25yZXYueG1sUEsFBgAAAAADAAMAtwAAAPcCAAAAAA==&#10;">
                  <v:imagedata r:id="rId54" o:title="Piggy Bank outline"/>
                </v:shape>
                <v:shape id="Graphic 683" o:spid="_x0000_s1421" type="#_x0000_t75" alt="Home outline" style="position:absolute;left:13906;top:8001;width:5067;height:485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LUJSxQAAANwAAAAPAAAAZHJzL2Rvd25yZXYueG1sRI9PawIx&#10;FMTvgt8hPMFbzVqpLqtRVCwVD4WqF2+Pzds/uHlZknTdfvumUPA4zMxvmNWmN43oyPnasoLpJAFB&#10;nFtdc6ngenl/SUH4gKyxsUwKfsjDZj0crDDT9sFf1J1DKSKEfYYKqhDaTEqfV2TQT2xLHL3COoMh&#10;SldK7fAR4aaRr0kylwZrjgsVtrSvKL+fv42Cw/GN05v97A4f+e602Ltie2oKpcajfrsEEagPz/B/&#10;+6gVzNMZ/J2JR0CufwEAAP//AwBQSwECLQAUAAYACAAAACEA2+H2y+4AAACFAQAAEwAAAAAAAAAA&#10;AAAAAAAAAAAAW0NvbnRlbnRfVHlwZXNdLnhtbFBLAQItABQABgAIAAAAIQBa9CxbvwAAABUBAAAL&#10;AAAAAAAAAAAAAAAAAB8BAABfcmVscy8ucmVsc1BLAQItABQABgAIAAAAIQCqLUJSxQAAANwAAAAP&#10;AAAAAAAAAAAAAAAAAAcCAABkcnMvZG93bnJldi54bWxQSwUGAAAAAAMAAwC3AAAA+QIAAAAA&#10;">
                  <v:imagedata r:id="rId55" o:title="Home outline"/>
                </v:shape>
                <v:shape id="Text Box 686" o:spid="_x0000_s1422" type="#_x0000_t202" style="position:absolute;left:18288;top:8382;width:6870;height:49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J9wjxQAAANwAAAAPAAAAZHJzL2Rvd25yZXYueG1sRI9Pa8JA&#10;FMTvBb/D8oTe6kapIURX8Q+FHnqpBsHbM/vMBrNvQ3Zr0m/fLQgeh5n5DbNcD7YRd+p87VjBdJKA&#10;IC6drrlSUBw/3jIQPiBrbByTgl/ysF6NXpaYa9fzN90PoRIRwj5HBSaENpfSl4Ys+olriaN3dZ3F&#10;EGVXSd1hH+G2kbMkSaXFmuOCwZZ2hsrb4ccq+JrNTchM3Z8v7y7dzgvZnvZSqdfxsFmACDSEZ/jR&#10;/tQK0iyF/zPxCMjVHwAAAP//AwBQSwECLQAUAAYACAAAACEA2+H2y+4AAACFAQAAEwAAAAAAAAAA&#10;AAAAAAAAAAAAW0NvbnRlbnRfVHlwZXNdLnhtbFBLAQItABQABgAIAAAAIQBa9CxbvwAAABUBAAAL&#10;AAAAAAAAAAAAAAAAAB8BAABfcmVscy8ucmVsc1BLAQItABQABgAIAAAAIQA2J9wjxQAAANwAAAAP&#10;AAAAAAAAAAAAAAAAAAcCAABkcnMvZG93bnJldi54bWxQSwUGAAAAAAMAAwC3AAAA+QIAAAAA&#10;" filled="f" strokecolor="#92d050" strokeweight=".5pt">
                  <v:textbox>
                    <w:txbxContent>
                      <w:p w14:paraId="35E63DCB" w14:textId="77777777" w:rsidR="008E5127" w:rsidRPr="00427E2B" w:rsidRDefault="008E5127" w:rsidP="008E5127">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v:textbox>
                </v:shape>
                <v:shape id="Google Shape;37;p1" o:spid="_x0000_s1423" type="#_x0000_t202" style="position:absolute;left:13239;top:12477;width:9636;height:43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gUq2wAAAANwAAAAPAAAAZHJzL2Rvd25yZXYueG1sRE/NisIw&#10;EL4LvkMYwYus6SpbSm0qIizoSdb1AYZkbIvNpDax1rc3h4U9fnz/xXa0rRio941jBZ/LBASxdqbh&#10;SsHl9/sjA+EDssHWMSl4kYdtOZ0UmBv35B8azqESMYR9jgrqELpcSq9rsuiXriOO3NX1FkOEfSVN&#10;j88Yblu5SpJUWmw4NtTY0b4mfTs/rIJBHk+pPtpL+EI9ZvfF6yHXjVLz2bjbgAg0hn/xn/tgFKRZ&#10;nB/PxCMgyzcAAAD//wMAUEsBAi0AFAAGAAgAAAAhANvh9svuAAAAhQEAABMAAAAAAAAAAAAAAAAA&#10;AAAAAFtDb250ZW50X1R5cGVzXS54bWxQSwECLQAUAAYACAAAACEAWvQsW78AAAAVAQAACwAAAAAA&#10;AAAAAAAAAAAfAQAAX3JlbHMvLnJlbHNQSwECLQAUAAYACAAAACEAo4FKtsAAAADcAAAADwAAAAAA&#10;AAAAAAAAAAAHAgAAZHJzL2Rvd25yZXYueG1sUEsFBgAAAAADAAMAtwAAAPQCAAAAAA==&#10;" filled="f" strokecolor="#92d050">
                  <v:textbox inset="2mm,2mm,2mm,2mm">
                    <w:txbxContent>
                      <w:p w14:paraId="34E86DAD" w14:textId="77777777" w:rsidR="008E5127" w:rsidRPr="00F214AA" w:rsidRDefault="008E5127" w:rsidP="008E5127">
                        <w:pPr>
                          <w:rPr>
                            <w:rFonts w:ascii="Arial Nova Light" w:eastAsia="HELVETICA NEUE LIGHT" w:hAnsi="Arial Nova Light" w:cs="HELVETICA NEUE LIGHT"/>
                            <w:sz w:val="16"/>
                            <w:szCs w:val="16"/>
                          </w:rPr>
                        </w:pPr>
                        <w:r w:rsidRPr="00F214AA">
                          <w:rPr>
                            <w:rFonts w:ascii="Arial Nova Light" w:eastAsia="HELVETICA NEUE LIGHT" w:hAnsi="Arial Nova Light" w:cs="HELVETICA NEUE LIGHT"/>
                            <w:sz w:val="16"/>
                            <w:szCs w:val="16"/>
                          </w:rPr>
                          <w:t>Commonwealth Rent Assistance</w:t>
                        </w:r>
                      </w:p>
                    </w:txbxContent>
                  </v:textbox>
                </v:shape>
                <v:roundrect id="Rectangle: Rounded Corners 698" o:spid="_x0000_s1424" style="position:absolute;width:35528;height:17430;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SNTBwwAAANwAAAAPAAAAZHJzL2Rvd25yZXYueG1sRE/LasJA&#10;FN0X/IfhCt3ViV2IjY5BDYIUSqkP3F4y1yQkcyedmWjar+8sCi4P573MBtOKGzlfW1YwnSQgiAur&#10;ay4VnI67lzkIH5A1tpZJwQ95yFajpyWm2t75i26HUIoYwj5FBVUIXSqlLyoy6Ce2I47c1TqDIUJX&#10;Su3wHsNNK1+TZCYN1hwbKuxoW1HRHHqjoO8/312dh8138/HbX+b5Tub7s1LP42G9ABFoCA/xv3uv&#10;Fcze4tp4Jh4BufoDAAD//wMAUEsBAi0AFAAGAAgAAAAhANvh9svuAAAAhQEAABMAAAAAAAAAAAAA&#10;AAAAAAAAAFtDb250ZW50X1R5cGVzXS54bWxQSwECLQAUAAYACAAAACEAWvQsW78AAAAVAQAACwAA&#10;AAAAAAAAAAAAAAAfAQAAX3JlbHMvLnJlbHNQSwECLQAUAAYACAAAACEAkUjUwcMAAADcAAAADwAA&#10;AAAAAAAAAAAAAAAHAgAAZHJzL2Rvd25yZXYueG1sUEsFBgAAAAADAAMAtwAAAPcCAAAAAA==&#10;" filled="f" strokecolor="#92d050" strokeweight="2.25pt">
                  <v:textbox inset="1mm,,1mm,0"/>
                </v:roundrect>
                <w10:wrap anchorx="margin"/>
              </v:group>
            </w:pict>
          </mc:Fallback>
        </mc:AlternateContent>
      </w:r>
    </w:p>
    <w:p w14:paraId="3F639699" w14:textId="77777777" w:rsidR="008E5127" w:rsidRDefault="008E5127" w:rsidP="008E5127">
      <w:pPr>
        <w:pStyle w:val="BodyText"/>
        <w:rPr>
          <w:b/>
          <w:bCs/>
          <w:color w:val="FF0000"/>
        </w:rPr>
      </w:pPr>
    </w:p>
    <w:p w14:paraId="6A954E7C" w14:textId="77777777" w:rsidR="008E5127" w:rsidRDefault="008E5127" w:rsidP="008E5127">
      <w:pPr>
        <w:pStyle w:val="BodyText"/>
        <w:rPr>
          <w:b/>
          <w:bCs/>
          <w:color w:val="FF0000"/>
        </w:rPr>
      </w:pPr>
    </w:p>
    <w:p w14:paraId="7CF0E241" w14:textId="77777777" w:rsidR="008E5127" w:rsidRDefault="008E5127" w:rsidP="008E5127">
      <w:pPr>
        <w:pStyle w:val="BodyText"/>
        <w:rPr>
          <w:b/>
          <w:bCs/>
          <w:color w:val="FF0000"/>
        </w:rPr>
      </w:pPr>
    </w:p>
    <w:p w14:paraId="4024D771" w14:textId="77777777" w:rsidR="008E5127" w:rsidRDefault="008E5127" w:rsidP="008E5127">
      <w:pPr>
        <w:pStyle w:val="BodyText"/>
        <w:rPr>
          <w:b/>
          <w:bCs/>
          <w:color w:val="FF0000"/>
        </w:rPr>
      </w:pPr>
    </w:p>
    <w:p w14:paraId="6069DF64" w14:textId="77777777" w:rsidR="008E5127" w:rsidRDefault="008E5127" w:rsidP="008E5127">
      <w:pPr>
        <w:pStyle w:val="BodyText"/>
        <w:rPr>
          <w:b/>
          <w:bCs/>
          <w:color w:val="FF0000"/>
        </w:rPr>
      </w:pPr>
    </w:p>
    <w:p w14:paraId="58ABFB42" w14:textId="77777777" w:rsidR="008E5127" w:rsidRDefault="008E5127" w:rsidP="008E5127">
      <w:pPr>
        <w:pStyle w:val="BodyText"/>
        <w:rPr>
          <w:b/>
          <w:bCs/>
          <w:color w:val="FF0000"/>
        </w:rPr>
      </w:pPr>
      <w:r>
        <w:rPr>
          <w:b/>
          <w:bCs/>
          <w:noProof/>
          <w:color w:val="FF0000"/>
        </w:rPr>
        <mc:AlternateContent>
          <mc:Choice Requires="wps">
            <w:drawing>
              <wp:anchor distT="0" distB="0" distL="114300" distR="114300" simplePos="0" relativeHeight="251719681" behindDoc="0" locked="0" layoutInCell="1" allowOverlap="1" wp14:anchorId="463384FE" wp14:editId="345FDEE8">
                <wp:simplePos x="0" y="0"/>
                <wp:positionH relativeFrom="column">
                  <wp:posOffset>2162175</wp:posOffset>
                </wp:positionH>
                <wp:positionV relativeFrom="paragraph">
                  <wp:posOffset>71755</wp:posOffset>
                </wp:positionV>
                <wp:extent cx="224790" cy="198120"/>
                <wp:effectExtent l="0" t="5715" r="0" b="0"/>
                <wp:wrapNone/>
                <wp:docPr id="690" name="Arrow: Right 690"/>
                <wp:cNvGraphicFramePr/>
                <a:graphic xmlns:a="http://schemas.openxmlformats.org/drawingml/2006/main">
                  <a:graphicData uri="http://schemas.microsoft.com/office/word/2010/wordprocessingShape">
                    <wps:wsp>
                      <wps:cNvSpPr/>
                      <wps:spPr>
                        <a:xfrm rot="5400000">
                          <a:off x="0" y="0"/>
                          <a:ext cx="224790" cy="198120"/>
                        </a:xfrm>
                        <a:prstGeom prst="rightArrow">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58869D5" id="Arrow: Right 690" o:spid="_x0000_s1026" type="#_x0000_t13" style="position:absolute;margin-left:170.25pt;margin-top:5.65pt;width:17.7pt;height:15.6pt;rotation:90;z-index:25171968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cPeFhgIAAHEFAAAOAAAAZHJzL2Uyb0RvYy54bWysVE1v2zAMvQ/YfxB0Xx1n/QzqFEGLDgOK&#10;tlg79KzKUixAFjVKiZP9+lHyR7uuuwzzwZBE8pF8euL5xa61bKswGHAVLw9mnCknoTZuXfHvj9ef&#10;TjkLUbhaWHCq4nsV+MXy44fzzi/UHBqwtUJGIC4sOl/xJka/KIogG9WKcABeOTJqwFZE2uK6qFF0&#10;hN7aYj6bHRcdYO0RpAqBTq96I19mfK2VjHdaBxWZrTjVFvMf8/85/YvluVisUfjGyKEM8Q9VtMI4&#10;SjpBXYko2AbNH1CtkQgBdDyQ0BagtZEq90DdlLM33Tw0wqvcC5ET/ERT+H+w8nb74O+RaOh8WARa&#10;pi52GluGQGwdHc7Sl3ujatkuU7efqFO7yCQdzueHJ2dEsCRTeXZazjO1RQ+VID2G+EVBy9Ki4mjW&#10;TVwhQpehxfYmRCqCAkbHFBTAmvraWJs3SRPq0iLbCrpNIaVycZ5ukKJ+87Qu+TtIkb05nRQvHeZV&#10;3FuV/Kz7pjQzdeoiF5PF9zZR2ZsaUas+/1HmZcg+lpZryYAJWVP+CXsAGD1fN1EOTQz+KVRl7U7B&#10;/QX8pbC+hikiZwYXp+DWOMD3OrNxytz7jyT11CSWnqHe32OvBbre4OW1oQu8ESHeC6SnQof0/OMd&#10;/bSFruIwrDhrAH++d578ScFk5ayjp1fx8GMjUHFmvzrS9ufjpDgW8+bw6IS0xPC15Tlv6NRt2ksg&#10;LZS5srxMvtGOS43QPtGEWKWMZBJOUt6Ky4jj5jL244BmjFSrVXajt+lFvHEPXibwxGiS5ePuSaAf&#10;FBxJ+rcwPlGxeCPh3jdFOlhtImiT9f3C6cA1vessmmEGpcHxep+9Xibl8hcAAAD//wMAUEsDBBQA&#10;BgAIAAAAIQCpzL/b4AAAAAgBAAAPAAAAZHJzL2Rvd25yZXYueG1sTI8xT8MwFIR3JP6D9ZBYUOuQ&#10;RIGGOBUCihgYoGXp5sYmCdjPke227r/nMcF4utPdd80yWcMO2ofRoYDreQZMY+fUiL2Aj81qdgss&#10;RIlKGodawEkHWLbnZ42slTviuz6sY8+oBEMtBQwxTjXnoRu0lWHuJo3kfTpvZSTpe668PFK5NTzP&#10;sopbOSItDHLSD4Puvtd7K+Cxek09rk69eemu/Fd62j6/LbZCXF6k+ztgUaf4F4ZffEKHlph2bo8q&#10;MCOgKPOKogIWOTDyi5uCruwElGUFvG34/wPtDwAAAP//AwBQSwECLQAUAAYACAAAACEAtoM4kv4A&#10;AADhAQAAEwAAAAAAAAAAAAAAAAAAAAAAW0NvbnRlbnRfVHlwZXNdLnhtbFBLAQItABQABgAIAAAA&#10;IQA4/SH/1gAAAJQBAAALAAAAAAAAAAAAAAAAAC8BAABfcmVscy8ucmVsc1BLAQItABQABgAIAAAA&#10;IQDmcPeFhgIAAHEFAAAOAAAAAAAAAAAAAAAAAC4CAABkcnMvZTJvRG9jLnhtbFBLAQItABQABgAI&#10;AAAAIQCpzL/b4AAAAAgBAAAPAAAAAAAAAAAAAAAAAOAEAABkcnMvZG93bnJldi54bWxQSwUGAAAA&#10;AAQABADzAAAA7QUAAAAA&#10;" adj="12081" fillcolor="#035dd3 [3205]" stroked="f" strokeweight="2pt">
                <v:textbox inset="1mm,,1mm,0"/>
              </v:shape>
            </w:pict>
          </mc:Fallback>
        </mc:AlternateContent>
      </w:r>
    </w:p>
    <w:p w14:paraId="58D2FD73" w14:textId="77777777" w:rsidR="008E5127" w:rsidRDefault="008E5127" w:rsidP="008E5127">
      <w:pPr>
        <w:pStyle w:val="BodyText"/>
        <w:rPr>
          <w:b/>
          <w:bCs/>
          <w:color w:val="FF0000"/>
        </w:rPr>
      </w:pPr>
      <w:r>
        <w:rPr>
          <w:noProof/>
        </w:rPr>
        <mc:AlternateContent>
          <mc:Choice Requires="wps">
            <w:drawing>
              <wp:anchor distT="0" distB="0" distL="114300" distR="114300" simplePos="0" relativeHeight="251728897" behindDoc="0" locked="0" layoutInCell="1" allowOverlap="1" wp14:anchorId="2CDF9F78" wp14:editId="19F58B8C">
                <wp:simplePos x="0" y="0"/>
                <wp:positionH relativeFrom="column">
                  <wp:posOffset>3583940</wp:posOffset>
                </wp:positionH>
                <wp:positionV relativeFrom="paragraph">
                  <wp:posOffset>17145</wp:posOffset>
                </wp:positionV>
                <wp:extent cx="1325880" cy="666750"/>
                <wp:effectExtent l="0" t="0" r="0" b="0"/>
                <wp:wrapNone/>
                <wp:docPr id="729" name="Text Box 729"/>
                <wp:cNvGraphicFramePr/>
                <a:graphic xmlns:a="http://schemas.openxmlformats.org/drawingml/2006/main">
                  <a:graphicData uri="http://schemas.microsoft.com/office/word/2010/wordprocessingShape">
                    <wps:wsp>
                      <wps:cNvSpPr txBox="1"/>
                      <wps:spPr>
                        <a:xfrm>
                          <a:off x="0" y="0"/>
                          <a:ext cx="1325880" cy="666750"/>
                        </a:xfrm>
                        <a:prstGeom prst="rect">
                          <a:avLst/>
                        </a:prstGeom>
                        <a:noFill/>
                        <a:ln w="6350">
                          <a:noFill/>
                        </a:ln>
                      </wps:spPr>
                      <wps:txbx>
                        <w:txbxContent>
                          <w:p w14:paraId="2CFFB27C" w14:textId="77777777" w:rsidR="008E5127" w:rsidRPr="006A48AB" w:rsidRDefault="008E5127" w:rsidP="008E5127">
                            <w:pPr>
                              <w:spacing w:after="0"/>
                              <w:jc w:val="center"/>
                              <w:rPr>
                                <w:rFonts w:ascii="Arial Nova Light" w:eastAsia="HELVETICA NEUE LIGHT" w:hAnsi="Arial Nova Light" w:cs="HELVETICA NEUE LIGHT"/>
                                <w:b/>
                                <w:bCs/>
                                <w:color w:val="00B050"/>
                                <w:szCs w:val="20"/>
                              </w:rPr>
                            </w:pPr>
                            <w:r w:rsidRPr="006A48AB">
                              <w:rPr>
                                <w:rFonts w:ascii="Arial Nova Light" w:eastAsia="HELVETICA NEUE LIGHT" w:hAnsi="Arial Nova Light" w:cs="HELVETICA NEUE LIGHT"/>
                                <w:b/>
                                <w:bCs/>
                                <w:color w:val="00B050"/>
                                <w:szCs w:val="20"/>
                              </w:rPr>
                              <w:t xml:space="preserve">TOTAL AMOUNT YOU PAY IS </w:t>
                            </w:r>
                          </w:p>
                          <w:p w14:paraId="686F1151" w14:textId="77777777" w:rsidR="008E5127" w:rsidRPr="006A48AB" w:rsidRDefault="008E5127" w:rsidP="008E5127">
                            <w:pPr>
                              <w:spacing w:after="0"/>
                              <w:jc w:val="center"/>
                              <w:rPr>
                                <w:rFonts w:ascii="Arial Nova Light" w:eastAsia="HELVETICA NEUE LIGHT" w:hAnsi="Arial Nova Light" w:cs="HELVETICA NEUE LIGHT"/>
                                <w:b/>
                                <w:bCs/>
                                <w:color w:val="00B050"/>
                                <w:szCs w:val="20"/>
                              </w:rPr>
                            </w:pPr>
                            <w:r w:rsidRPr="006A48AB">
                              <w:rPr>
                                <w:rFonts w:ascii="Arial Nova Light" w:eastAsia="HELVETICA NEUE LIGHT" w:hAnsi="Arial Nova Light" w:cs="HELVETICA NEUE LIGHT"/>
                                <w:b/>
                                <w:bCs/>
                                <w:color w:val="00B050"/>
                                <w:szCs w:val="20"/>
                              </w:rPr>
                              <w:t xml:space="preserve">$XXX </w:t>
                            </w:r>
                          </w:p>
                          <w:p w14:paraId="07F83B34" w14:textId="77777777" w:rsidR="008E5127" w:rsidRDefault="008E5127" w:rsidP="008E5127">
                            <w:pPr>
                              <w:spacing w:before="0" w:after="0"/>
                              <w:jc w:val="center"/>
                              <w:rPr>
                                <w:rFonts w:ascii="Arial Nova Light" w:eastAsia="HELVETICA NEUE LIGHT" w:hAnsi="Arial Nova Light" w:cs="HELVETICA NEUE LIGHT"/>
                                <w:sz w:val="16"/>
                                <w:szCs w:val="16"/>
                              </w:rPr>
                            </w:pPr>
                          </w:p>
                          <w:p w14:paraId="5903E725" w14:textId="77777777" w:rsidR="008E5127" w:rsidRPr="00AD3A9A" w:rsidRDefault="008E5127" w:rsidP="008E5127">
                            <w:pPr>
                              <w:spacing w:before="120"/>
                              <w:jc w:val="center"/>
                              <w:rPr>
                                <w:rFonts w:ascii="helev" w:hAnsi="helev" w:cstheme="minorHAnsi"/>
                                <w:sz w:val="16"/>
                                <w:szCs w:val="16"/>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2CDF9F78" id="Text Box 729" o:spid="_x0000_s1425" type="#_x0000_t202" style="position:absolute;margin-left:282.2pt;margin-top:1.35pt;width:104.4pt;height:52.5pt;z-index:251728897;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MPNTGgIAADUEAAAOAAAAZHJzL2Uyb0RvYy54bWysU01vGyEQvVfqf0Dc47Ud23FXXkduIleV&#10;rCSSU+WMWfAisQwF7F3313dg/dW0pyoXGJhhPt57zO7bWpO9cF6BKeig16dEGA6lMtuC/nhd3kwp&#10;8YGZkmkwoqAH4en9/POnWWNzMYQKdCkcwSTG540taBWCzbPM80rUzPfACoNOCa5mAY9um5WONZi9&#10;1tmw359kDbjSOuDCe7x97Jx0nvJLKXh4ltKLQHRBsbeQVpfWTVyz+YzlW8dspfixDfYfXdRMGSx6&#10;TvXIAiM7p/5KVSvuwIMMPQ51BlIqLtIMOM2g/26adcWsSLMgON6eYfIfl5Y/7df2xZHQfoUWCYyA&#10;NNbnHi/jPK10ddyxU4J+hPBwhk20gfD46HY4nk7RxdE3mUzuxgnX7PLaOh++CahJNArqkJaEFtuv&#10;fMCKGHoKicUMLJXWiRptSINJbzHlHx58oQ0+vPQardBuWqJKbGk6OU2ygfKAAzrouPeWLxV2sWI+&#10;vDCHZGPjKODwjIvUgNXgaFFSgfv1r/sYjxygl5IGxVNQ/3PHnKBEfzfIzpfBaBTVlg6j8d0QD+7a&#10;s7n2mF39AKjPAX4Vy5MZ44M+mdJB/YY6X8Sq6GKGY+2ChpP5EDpJ4z/hYrFIQagvy8LKrC2PqSN6&#10;EePX9o05eyQiIIVPcJIZy9/x0cV2uC92AaRKZEWkO1SPBKA2E4fHfxTFf31OUZffPv8NAAD//wMA&#10;UEsDBBQABgAIAAAAIQDdwAa14QAAAAkBAAAPAAAAZHJzL2Rvd25yZXYueG1sTI/BTsMwEETvSPyD&#10;tUjcqENo6yrEqapIFRKCQ0sv3DbxNomI7RC7beDrWU5wXM3TzNt8PdlenGkMnXca7mcJCHK1N51r&#10;NBzetncrECGiM9h7Rxq+KMC6uL7KMTP+4nZ03sdGcIkLGWpoYxwyKUPdksUw8wM5zo5+tBj5HBtp&#10;Rrxwue1lmiRLabFzvNDiQGVL9cf+ZDU8l9tX3FWpXX335dPLcTN8Ht4XWt/eTJtHEJGm+AfDrz6r&#10;Q8FOlT85E0SvYbGczxnVkCoQnCv1kIKoGEyUAlnk8v8HxQ8AAAD//wMAUEsBAi0AFAAGAAgAAAAh&#10;ALaDOJL+AAAA4QEAABMAAAAAAAAAAAAAAAAAAAAAAFtDb250ZW50X1R5cGVzXS54bWxQSwECLQAU&#10;AAYACAAAACEAOP0h/9YAAACUAQAACwAAAAAAAAAAAAAAAAAvAQAAX3JlbHMvLnJlbHNQSwECLQAU&#10;AAYACAAAACEAdjDzUxoCAAA1BAAADgAAAAAAAAAAAAAAAAAuAgAAZHJzL2Uyb0RvYy54bWxQSwEC&#10;LQAUAAYACAAAACEA3cAGteEAAAAJAQAADwAAAAAAAAAAAAAAAAB0BAAAZHJzL2Rvd25yZXYueG1s&#10;UEsFBgAAAAAEAAQA8wAAAIIFAAAAAA==&#10;" filled="f" stroked="f" strokeweight=".5pt">
                <v:textbox>
                  <w:txbxContent>
                    <w:p w14:paraId="2CFFB27C" w14:textId="77777777" w:rsidR="008E5127" w:rsidRPr="006A48AB" w:rsidRDefault="008E5127" w:rsidP="008E5127">
                      <w:pPr>
                        <w:spacing w:after="0"/>
                        <w:jc w:val="center"/>
                        <w:rPr>
                          <w:rFonts w:ascii="Arial Nova Light" w:eastAsia="HELVETICA NEUE LIGHT" w:hAnsi="Arial Nova Light" w:cs="HELVETICA NEUE LIGHT"/>
                          <w:b/>
                          <w:bCs/>
                          <w:color w:val="00B050"/>
                          <w:szCs w:val="20"/>
                        </w:rPr>
                      </w:pPr>
                      <w:r w:rsidRPr="006A48AB">
                        <w:rPr>
                          <w:rFonts w:ascii="Arial Nova Light" w:eastAsia="HELVETICA NEUE LIGHT" w:hAnsi="Arial Nova Light" w:cs="HELVETICA NEUE LIGHT"/>
                          <w:b/>
                          <w:bCs/>
                          <w:color w:val="00B050"/>
                          <w:szCs w:val="20"/>
                        </w:rPr>
                        <w:t xml:space="preserve">TOTAL AMOUNT YOU PAY IS </w:t>
                      </w:r>
                    </w:p>
                    <w:p w14:paraId="686F1151" w14:textId="77777777" w:rsidR="008E5127" w:rsidRPr="006A48AB" w:rsidRDefault="008E5127" w:rsidP="008E5127">
                      <w:pPr>
                        <w:spacing w:after="0"/>
                        <w:jc w:val="center"/>
                        <w:rPr>
                          <w:rFonts w:ascii="Arial Nova Light" w:eastAsia="HELVETICA NEUE LIGHT" w:hAnsi="Arial Nova Light" w:cs="HELVETICA NEUE LIGHT"/>
                          <w:b/>
                          <w:bCs/>
                          <w:color w:val="00B050"/>
                          <w:szCs w:val="20"/>
                        </w:rPr>
                      </w:pPr>
                      <w:r w:rsidRPr="006A48AB">
                        <w:rPr>
                          <w:rFonts w:ascii="Arial Nova Light" w:eastAsia="HELVETICA NEUE LIGHT" w:hAnsi="Arial Nova Light" w:cs="HELVETICA NEUE LIGHT"/>
                          <w:b/>
                          <w:bCs/>
                          <w:color w:val="00B050"/>
                          <w:szCs w:val="20"/>
                        </w:rPr>
                        <w:t xml:space="preserve">$XXX </w:t>
                      </w:r>
                    </w:p>
                    <w:p w14:paraId="07F83B34" w14:textId="77777777" w:rsidR="008E5127" w:rsidRDefault="008E5127" w:rsidP="008E5127">
                      <w:pPr>
                        <w:spacing w:before="0" w:after="0"/>
                        <w:jc w:val="center"/>
                        <w:rPr>
                          <w:rFonts w:ascii="Arial Nova Light" w:eastAsia="HELVETICA NEUE LIGHT" w:hAnsi="Arial Nova Light" w:cs="HELVETICA NEUE LIGHT"/>
                          <w:sz w:val="16"/>
                          <w:szCs w:val="16"/>
                        </w:rPr>
                      </w:pPr>
                    </w:p>
                    <w:p w14:paraId="5903E725" w14:textId="77777777" w:rsidR="008E5127" w:rsidRPr="00AD3A9A" w:rsidRDefault="008E5127" w:rsidP="008E5127">
                      <w:pPr>
                        <w:spacing w:before="120"/>
                        <w:jc w:val="center"/>
                        <w:rPr>
                          <w:rFonts w:ascii="helev" w:hAnsi="helev" w:cstheme="minorHAnsi"/>
                          <w:sz w:val="16"/>
                          <w:szCs w:val="16"/>
                        </w:rPr>
                      </w:pPr>
                    </w:p>
                  </w:txbxContent>
                </v:textbox>
              </v:shape>
            </w:pict>
          </mc:Fallback>
        </mc:AlternateContent>
      </w:r>
      <w:r>
        <w:rPr>
          <w:noProof/>
        </w:rPr>
        <mc:AlternateContent>
          <mc:Choice Requires="wps">
            <w:drawing>
              <wp:anchor distT="0" distB="0" distL="114300" distR="114300" simplePos="0" relativeHeight="251727873" behindDoc="0" locked="0" layoutInCell="1" allowOverlap="1" wp14:anchorId="7BF7423D" wp14:editId="791C6148">
                <wp:simplePos x="0" y="0"/>
                <wp:positionH relativeFrom="column">
                  <wp:posOffset>3479165</wp:posOffset>
                </wp:positionH>
                <wp:positionV relativeFrom="paragraph">
                  <wp:posOffset>26670</wp:posOffset>
                </wp:positionV>
                <wp:extent cx="1609090" cy="657225"/>
                <wp:effectExtent l="19050" t="19050" r="10160" b="28575"/>
                <wp:wrapNone/>
                <wp:docPr id="728" name="Rectangle: Rounded Corners 728"/>
                <wp:cNvGraphicFramePr/>
                <a:graphic xmlns:a="http://schemas.openxmlformats.org/drawingml/2006/main">
                  <a:graphicData uri="http://schemas.microsoft.com/office/word/2010/wordprocessingShape">
                    <wps:wsp>
                      <wps:cNvSpPr/>
                      <wps:spPr>
                        <a:xfrm>
                          <a:off x="0" y="0"/>
                          <a:ext cx="1609090" cy="657225"/>
                        </a:xfrm>
                        <a:prstGeom prst="roundRect">
                          <a:avLst/>
                        </a:prstGeom>
                        <a:noFill/>
                        <a:ln w="28575">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oundrect w14:anchorId="34A2E5E6" id="Rectangle: Rounded Corners 728" o:spid="_x0000_s1026" style="position:absolute;margin-left:273.95pt;margin-top:2.1pt;width:126.7pt;height:51.75pt;z-index:251727873;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mm+MhQIAAG0FAAAOAAAAZHJzL2Uyb0RvYy54bWysVE1v2zAMvQ/YfxB0X+14S9oFdYqgRYcB&#10;RVu0HXpWZak2IIsapcTJfv0o+SNBV+wwLAFkSSQfyUdS5xe71rCtQt+ALfnsJOdMWQlVY19L/uPp&#10;+tMZZz4IWwkDVpV8rzy/WH38cN65pSqgBlMpZARi/bJzJa9DcMss87JWrfAn4JQloQZsRaAjvmYV&#10;io7QW5MVeb7IOsDKIUjlPd1e9UK+SvhaKxnutPYqMFNyii2kFdP6EtdsdS6Wryhc3cghDPEPUbSi&#10;seR0groSQbANNn9AtY1E8KDDiYQ2A60bqVIOlM0sf5PNYy2cSrkQOd5NNPn/Bytvt4/uHomGzvml&#10;p23MYqexjV+Kj+0SWfuJLLULTNLlbJF/pT9nkmSL+WlRzCOb2cHaoQ/fFLQsbkqOsLHVA1UkESW2&#10;Nz70+qNe9GjhujEmVcVY1pW8OJufzpOFB9NUURr1UoOoS4NsK6i0QkplQzEEcKRJ4RhLUR2yS7uw&#10;NyrCGPugNGsqyqfoncTGe4s760W1qFTvbp7Tb3Q2WqTcE2BE1hTohD0AjJrHMc8GmEE/mqrUt5Nx&#10;/rfAegYni+QZbJiM28YCvgdgwuS51x9J6qmJLL1Atb9HhtBPjXfyuqFK3ggf7gXSmFDxafTDHS3a&#10;ABULhh1nNeCv9+6jPnUvSTnraOxK7n9uBCrOzHdLff15EZllIR2+UFfRAY8lL+lAt3bTXgKVfkYP&#10;jJNpG3WDGbcaoX2m12EdPZJIWEl+Sy4DjofL0D8F9L5ItV4nNZpLJ8KNfXQygkdGY4M+7Z4FuqGV&#10;Aw3BLYzjKZZvmrnXjZYW1psAukmdfuB04JpmOjXN8P7ER+P4nLQOr+TqNwAAAP//AwBQSwMEFAAG&#10;AAgAAAAhAHjv+evhAAAACQEAAA8AAABkcnMvZG93bnJldi54bWxMj8tOwzAQRfdI/IM1SOyo3VBI&#10;E+JUqDykLEBqyoKlE5skIh5HttsGvp5hBcvRPbr3TLGZ7ciOxofBoYTlQgAz2Do9YCfhbf90tQYW&#10;okKtRodGwpcJsCnPzwqVa3fCnTnWsWNUgiFXEvoYp5zz0PbGqrBwk0HKPpy3KtLpO669OlG5HXki&#10;xC23akBa6NVktr1pP+uDlbD34fnhtX5/qXbVY7VtvrMsS7SUlxfz/R2waOb4B8OvPqlDSU6NO6AO&#10;bJRws0ozQiWsEmCUr8XyGlhDoEhT4GXB/39Q/gAAAP//AwBQSwECLQAUAAYACAAAACEAtoM4kv4A&#10;AADhAQAAEwAAAAAAAAAAAAAAAAAAAAAAW0NvbnRlbnRfVHlwZXNdLnhtbFBLAQItABQABgAIAAAA&#10;IQA4/SH/1gAAAJQBAAALAAAAAAAAAAAAAAAAAC8BAABfcmVscy8ucmVsc1BLAQItABQABgAIAAAA&#10;IQBImm+MhQIAAG0FAAAOAAAAAAAAAAAAAAAAAC4CAABkcnMvZTJvRG9jLnhtbFBLAQItABQABgAI&#10;AAAAIQB47/nr4QAAAAkBAAAPAAAAAAAAAAAAAAAAAN8EAABkcnMvZG93bnJldi54bWxQSwUGAAAA&#10;AAQABADzAAAA7QUAAAAA&#10;" filled="f" strokecolor="#035dd3 [3205]" strokeweight="2.25pt">
                <v:textbox inset="1mm,,1mm,0"/>
              </v:roundrect>
            </w:pict>
          </mc:Fallback>
        </mc:AlternateContent>
      </w:r>
      <w:r>
        <w:rPr>
          <w:b/>
          <w:bCs/>
          <w:noProof/>
          <w:color w:val="FF0000"/>
        </w:rPr>
        <mc:AlternateContent>
          <mc:Choice Requires="wpg">
            <w:drawing>
              <wp:anchor distT="0" distB="0" distL="114300" distR="114300" simplePos="0" relativeHeight="251721729" behindDoc="0" locked="0" layoutInCell="1" allowOverlap="1" wp14:anchorId="57470AF7" wp14:editId="607BC0B4">
                <wp:simplePos x="0" y="0"/>
                <wp:positionH relativeFrom="column">
                  <wp:posOffset>1407795</wp:posOffset>
                </wp:positionH>
                <wp:positionV relativeFrom="paragraph">
                  <wp:posOffset>23495</wp:posOffset>
                </wp:positionV>
                <wp:extent cx="1623060" cy="2114550"/>
                <wp:effectExtent l="19050" t="19050" r="0" b="19050"/>
                <wp:wrapNone/>
                <wp:docPr id="711" name="Group 711"/>
                <wp:cNvGraphicFramePr/>
                <a:graphic xmlns:a="http://schemas.openxmlformats.org/drawingml/2006/main">
                  <a:graphicData uri="http://schemas.microsoft.com/office/word/2010/wordprocessingGroup">
                    <wpg:wgp>
                      <wpg:cNvGrpSpPr/>
                      <wpg:grpSpPr>
                        <a:xfrm>
                          <a:off x="0" y="0"/>
                          <a:ext cx="1623060" cy="2114550"/>
                          <a:chOff x="0" y="0"/>
                          <a:chExt cx="1623060" cy="2114550"/>
                        </a:xfrm>
                      </wpg:grpSpPr>
                      <wps:wsp>
                        <wps:cNvPr id="689" name="Rectangle: Rounded Corners 689"/>
                        <wps:cNvSpPr/>
                        <wps:spPr>
                          <a:xfrm>
                            <a:off x="28575" y="657225"/>
                            <a:ext cx="1594485" cy="1457325"/>
                          </a:xfrm>
                          <a:prstGeom prst="roundRect">
                            <a:avLst/>
                          </a:prstGeom>
                          <a:solidFill>
                            <a:schemeClr val="tx2">
                              <a:lumMod val="9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696" name="Text Box 696"/>
                        <wps:cNvSpPr txBox="1"/>
                        <wps:spPr>
                          <a:xfrm>
                            <a:off x="133350" y="142875"/>
                            <a:ext cx="1326055" cy="407121"/>
                          </a:xfrm>
                          <a:prstGeom prst="rect">
                            <a:avLst/>
                          </a:prstGeom>
                          <a:noFill/>
                          <a:ln w="6350">
                            <a:noFill/>
                          </a:ln>
                        </wps:spPr>
                        <wps:txbx>
                          <w:txbxContent>
                            <w:p w14:paraId="4E75FCC1" w14:textId="77777777" w:rsidR="008E5127" w:rsidRPr="00F214AA" w:rsidRDefault="008E5127" w:rsidP="008E5127">
                              <w:pPr>
                                <w:jc w:val="center"/>
                                <w:rPr>
                                  <w:rFonts w:ascii="Arial Nova Light" w:hAnsi="Arial Nova Light" w:cstheme="minorHAnsi"/>
                                  <w:sz w:val="18"/>
                                  <w:szCs w:val="18"/>
                                </w:rPr>
                              </w:pPr>
                              <w:r>
                                <w:rPr>
                                  <w:rFonts w:ascii="Arial Nova Light" w:eastAsia="HELVETICA NEUE LIGHT" w:hAnsi="Arial Nova Light" w:cs="HELVETICA NEUE LIGHT"/>
                                  <w:sz w:val="16"/>
                                  <w:szCs w:val="16"/>
                                </w:rPr>
                                <w:t>Market-based</w:t>
                              </w:r>
                              <w:r w:rsidRPr="00F214AA">
                                <w:rPr>
                                  <w:rFonts w:ascii="Arial Nova Light" w:eastAsia="HELVETICA NEUE LIGHT" w:hAnsi="Arial Nova Light" w:cs="HELVETICA NEUE LIGHT"/>
                                  <w:sz w:val="16"/>
                                  <w:szCs w:val="16"/>
                                </w:rPr>
                                <w:t xml:space="preserve"> rent for the property is </w:t>
                              </w:r>
                              <w:r w:rsidRPr="00F214AA">
                                <w:rPr>
                                  <w:rFonts w:ascii="Arial Nova Light" w:eastAsia="HELVETICA NEUE LIGHT" w:hAnsi="Arial Nova Light" w:cs="HELVETICA NEUE LIGHT"/>
                                  <w:b/>
                                  <w:bCs/>
                                  <w:sz w:val="16"/>
                                  <w:szCs w:val="16"/>
                                </w:rPr>
                                <w:t>$XXX</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699" name="Rectangle: Rounded Corners 699"/>
                        <wps:cNvSpPr/>
                        <wps:spPr>
                          <a:xfrm>
                            <a:off x="0" y="0"/>
                            <a:ext cx="1609090" cy="2105025"/>
                          </a:xfrm>
                          <a:prstGeom prst="roundRect">
                            <a:avLst/>
                          </a:prstGeom>
                          <a:noFill/>
                          <a:ln w="28575">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695" name="Text Box 695"/>
                        <wps:cNvSpPr txBox="1"/>
                        <wps:spPr>
                          <a:xfrm>
                            <a:off x="133350" y="685800"/>
                            <a:ext cx="1326055" cy="801083"/>
                          </a:xfrm>
                          <a:prstGeom prst="rect">
                            <a:avLst/>
                          </a:prstGeom>
                          <a:noFill/>
                          <a:ln w="6350">
                            <a:noFill/>
                          </a:ln>
                        </wps:spPr>
                        <wps:txbx>
                          <w:txbxContent>
                            <w:p w14:paraId="65A416D0" w14:textId="77777777" w:rsidR="008E5127" w:rsidRPr="00A546DB" w:rsidRDefault="008E5127" w:rsidP="008E5127">
                              <w:pPr>
                                <w:spacing w:after="0"/>
                                <w:jc w:val="center"/>
                                <w:rPr>
                                  <w:rFonts w:ascii="Arial Nova Light" w:eastAsia="HELVETICA NEUE LIGHT" w:hAnsi="Arial Nova Light" w:cs="HELVETICA NEUE LIGHT"/>
                                  <w:szCs w:val="20"/>
                                </w:rPr>
                              </w:pPr>
                              <w:r>
                                <w:rPr>
                                  <w:rFonts w:ascii="Arial Nova Light" w:eastAsia="HELVETICA NEUE LIGHT" w:hAnsi="Arial Nova Light" w:cs="HELVETICA NEUE LIGHT"/>
                                  <w:szCs w:val="20"/>
                                </w:rPr>
                                <w:t>Rent amount</w:t>
                              </w:r>
                              <w:r w:rsidRPr="00A546DB">
                                <w:rPr>
                                  <w:rFonts w:ascii="Arial Nova Light" w:eastAsia="HELVETICA NEUE LIGHT" w:hAnsi="Arial Nova Light" w:cs="HELVETICA NEUE LIGHT"/>
                                  <w:szCs w:val="20"/>
                                </w:rPr>
                                <w:t xml:space="preserve"> is</w:t>
                              </w:r>
                              <w:r w:rsidRPr="00A546DB">
                                <w:rPr>
                                  <w:rFonts w:ascii="Arial Nova Light" w:eastAsia="HELVETICA NEUE LIGHT" w:hAnsi="Arial Nova Light" w:cs="HELVETICA NEUE LIGHT"/>
                                  <w:b/>
                                  <w:bCs/>
                                  <w:szCs w:val="20"/>
                                </w:rPr>
                                <w:t xml:space="preserve"> $XXX</w:t>
                              </w:r>
                              <w:r w:rsidRPr="00A546DB">
                                <w:rPr>
                                  <w:rFonts w:ascii="Arial Nova Light" w:eastAsia="HELVETICA NEUE LIGHT" w:hAnsi="Arial Nova Light" w:cs="HELVETICA NEUE LIGHT"/>
                                  <w:szCs w:val="20"/>
                                </w:rPr>
                                <w:t xml:space="preserve"> </w:t>
                              </w:r>
                            </w:p>
                            <w:p w14:paraId="630C0BCB" w14:textId="77777777" w:rsidR="008E5127" w:rsidRDefault="008E5127" w:rsidP="008E5127">
                              <w:pPr>
                                <w:spacing w:before="0" w:after="0"/>
                                <w:jc w:val="center"/>
                                <w:rPr>
                                  <w:rFonts w:ascii="Arial Nova Light" w:eastAsia="HELVETICA NEUE LIGHT" w:hAnsi="Arial Nova Light" w:cs="HELVETICA NEUE LIGHT"/>
                                  <w:sz w:val="16"/>
                                  <w:szCs w:val="16"/>
                                </w:rPr>
                              </w:pPr>
                            </w:p>
                            <w:p w14:paraId="602D499B" w14:textId="77777777" w:rsidR="008E5127" w:rsidRPr="00F214AA" w:rsidRDefault="008E5127" w:rsidP="008E5127">
                              <w:pPr>
                                <w:spacing w:after="12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Which is based on:</w:t>
                              </w:r>
                            </w:p>
                            <w:p w14:paraId="446D9780" w14:textId="77777777" w:rsidR="008E5127" w:rsidRPr="00AD3A9A" w:rsidRDefault="008E5127" w:rsidP="008E5127">
                              <w:pPr>
                                <w:spacing w:before="120"/>
                                <w:jc w:val="center"/>
                                <w:rPr>
                                  <w:rFonts w:ascii="helev" w:hAnsi="helev" w:cstheme="minorHAnsi"/>
                                  <w:sz w:val="16"/>
                                  <w:szCs w:val="16"/>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pic:pic xmlns:pic="http://schemas.openxmlformats.org/drawingml/2006/picture">
                        <pic:nvPicPr>
                          <pic:cNvPr id="691" name="Graphic 691" descr="Stuffed Toy outline"/>
                          <pic:cNvPicPr>
                            <a:picLocks noChangeAspect="1"/>
                          </pic:cNvPicPr>
                        </pic:nvPicPr>
                        <pic:blipFill>
                          <a:blip r:embed="rId20" cstate="print">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676275" y="1533525"/>
                            <a:ext cx="321945" cy="311150"/>
                          </a:xfrm>
                          <a:prstGeom prst="rect">
                            <a:avLst/>
                          </a:prstGeom>
                        </pic:spPr>
                      </pic:pic>
                      <pic:pic xmlns:pic="http://schemas.openxmlformats.org/drawingml/2006/picture">
                        <pic:nvPicPr>
                          <pic:cNvPr id="692" name="Graphic 692" descr="Home outline"/>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1133475" y="1504950"/>
                            <a:ext cx="352425" cy="340360"/>
                          </a:xfrm>
                          <a:prstGeom prst="rect">
                            <a:avLst/>
                          </a:prstGeom>
                        </pic:spPr>
                      </pic:pic>
                      <pic:pic xmlns:pic="http://schemas.openxmlformats.org/drawingml/2006/picture">
                        <pic:nvPicPr>
                          <pic:cNvPr id="693" name="Graphic 693" descr="Money outline"/>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180975" y="1514475"/>
                            <a:ext cx="356870" cy="344805"/>
                          </a:xfrm>
                          <a:prstGeom prst="rect">
                            <a:avLst/>
                          </a:prstGeom>
                        </pic:spPr>
                      </pic:pic>
                      <wps:wsp>
                        <wps:cNvPr id="694" name="Text Box 694"/>
                        <wps:cNvSpPr txBox="1"/>
                        <wps:spPr>
                          <a:xfrm>
                            <a:off x="104775" y="1800225"/>
                            <a:ext cx="451963" cy="252553"/>
                          </a:xfrm>
                          <a:prstGeom prst="rect">
                            <a:avLst/>
                          </a:prstGeom>
                          <a:noFill/>
                          <a:ln w="6350">
                            <a:noFill/>
                          </a:ln>
                        </wps:spPr>
                        <wps:txbx>
                          <w:txbxContent>
                            <w:p w14:paraId="013FC01F" w14:textId="77777777" w:rsidR="008E5127" w:rsidRPr="00F214AA" w:rsidRDefault="008E5127" w:rsidP="008E5127">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97" name="Plus Sign 697"/>
                        <wps:cNvSpPr/>
                        <wps:spPr>
                          <a:xfrm>
                            <a:off x="504825" y="1895475"/>
                            <a:ext cx="139652" cy="109144"/>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700" name="Plus Sign 700"/>
                        <wps:cNvSpPr/>
                        <wps:spPr>
                          <a:xfrm>
                            <a:off x="1009650" y="1885950"/>
                            <a:ext cx="139652" cy="109144"/>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701" name="Text Box 701"/>
                        <wps:cNvSpPr txBox="1"/>
                        <wps:spPr>
                          <a:xfrm>
                            <a:off x="600075" y="1809750"/>
                            <a:ext cx="451963" cy="252553"/>
                          </a:xfrm>
                          <a:prstGeom prst="rect">
                            <a:avLst/>
                          </a:prstGeom>
                          <a:noFill/>
                          <a:ln w="6350">
                            <a:noFill/>
                          </a:ln>
                        </wps:spPr>
                        <wps:txbx>
                          <w:txbxContent>
                            <w:p w14:paraId="4C5A1E9B" w14:textId="77777777" w:rsidR="008E5127" w:rsidRPr="00F214AA" w:rsidRDefault="008E5127" w:rsidP="008E5127">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702" name="Text Box 702"/>
                        <wps:cNvSpPr txBox="1"/>
                        <wps:spPr>
                          <a:xfrm>
                            <a:off x="1085850" y="1809750"/>
                            <a:ext cx="451963" cy="266663"/>
                          </a:xfrm>
                          <a:prstGeom prst="rect">
                            <a:avLst/>
                          </a:prstGeom>
                          <a:noFill/>
                          <a:ln w="6350">
                            <a:noFill/>
                          </a:ln>
                        </wps:spPr>
                        <wps:txbx>
                          <w:txbxContent>
                            <w:p w14:paraId="2DA467BD" w14:textId="77777777" w:rsidR="008E5127" w:rsidRPr="00F214AA" w:rsidRDefault="008E5127" w:rsidP="008E5127">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anchor>
            </w:drawing>
          </mc:Choice>
          <mc:Fallback>
            <w:pict>
              <v:group w14:anchorId="57470AF7" id="Group 711" o:spid="_x0000_s1426" style="position:absolute;margin-left:110.85pt;margin-top:1.85pt;width:127.8pt;height:166.5pt;z-index:251721729" coordsize="16230,21145"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Bds85TXgYAALYoAAAOAAAAZHJzL2Uyb0RvYy54bWzsWltz&#10;0zgUft+Z/Q8ev0N8j5MhZbplYZkp0KHd4dmVlcSDLXllpUn31+93JNtJk94oUNgSGIJ1Ozo6/nSu&#10;fvFyVZXOBVdNIcXE9Z97rsMFk3khZhP377PXz1LXaXQm8qyUgk/cS964Lw9+/+3Fsh7zQM5lmXPl&#10;gIhoxst64s61rseDQcPmvMqa57LmAoNTqapMo6lmg1xlS1CvykHgeclgKVVeK8l406D3lR10Dwz9&#10;6ZQz/WE6bbh2yokL3rT5Veb3nH4HBy+y8Uxl9bxgLRvZA7ioskJg057Uq0xnzkIVO6SqginZyKl+&#10;zmQ1kNNpwbg5A07je1uneaPkojZnmY2Xs7oXE0S7JacHk2XvL96o+rQ+UZDEsp5BFqZFZ1lNVUX/&#10;g0tnZUR22YuMr7TD0OknQeglkCzDWOD7URy3QmVzSH5nHZv/ecfKQbfx4Ao7yxoAadYyaL5OBqfz&#10;rOZGtM0YMjhRTpFP3CQduY7IKgD1I6CTiVnJx85HuRA5z50jqQSQ7tAsIy2ztJddM24gxmsEF6Tx&#10;MHYdCCiJh0EQW9D1EoxHUZRinCQI+Q1DO6OXQzauVaPfcFk59DBxgQqRE38GcdnFcaPBDuZ384iH&#10;RpZF/rooS9Og68SPSuVcZLgIehWYpeWieidz2zfy8Ic4Ax1z+2i6bW1SKgXRE5Io28nUg1fVnd48&#10;6cuS07xSfORTSBZAsTv2lO2mGWNcaN8w08yznNvu+EZeDEGiPMX+Pe2WwNVDdrQtl+18WsqNWugX&#10;e3b32xb3K8zOUuh+cVUIqa4jUOJU7c52fickKxqS0rnML4E7Ja1Samr2usD7Pc4afZIpaCHcKmhW&#10;/QE/01IuJ65sn1xnLtW/1/XTfFwMjLrOElpt4jb/LDLFXad8K3BlwoTesqNNA1gL0FCbI+emgV6x&#10;qI4ksOJDf9fMPNJcXXaPUyWrT1C+h7QjhjLBsO/EZVp1jSNtNS3UN+OHh2Ya1F6d6WNxWjMiThIl&#10;2J6tPmWqbgGucTfey+6KZuMtiNu5tFLIw4WW08Lgfy3TVtZQF6TTHkNvjJJOb5zRvf5DrpwEfUAA&#10;7Q8FQ1rC0SsM0Knb/hv0hR+GIbQoKQw/ClLoDswHbjvFGQaJF7cKI/KGftBBrVPYnR7o9MUdqqK/&#10;zXRhHeAsoe2tfG+953p1vjJ600+H3Zl+BKpHfhRBXteguh2xqG7x/mBk618Q1/eyh6Mvs4cW2q2b&#10;0KM68Ub42zkSXux9EzO4g21rjAnct1lIazwCAjXZw7UFRGtv8PYGb2/wYH+so7xh8Iyh+jqDl6Rx&#10;av3QGwxeijApDduL+QMNXro3eI/ryNUFG+NfGwTjaScAvDtZgFV6Qd6wTThU96JRZerzon5mHdfi&#10;vCgLfWlyD1CDxJS4OCkYBX7U2IglR3Cd7RV50+YXEurKecPgFp/qBeKQ3DmTl45c6LIQnBDV0bAU&#10;4RsX7Fiyz40j5NEc8Sg/bGq4c60TObg63TSvsHNeFjW5cGTv6Lk9OPbfSiBcIzubnHgl2aJCkGaz&#10;LYqXmUaqp5kXdYNwYMyrc54jJH2b42gMmR6N2LlWhdB0GphOrbhmc3q0IRhrY9V+wDC95pNOdINf&#10;nAyToA2k/Rgu8nYkHQb+KGr94tD3fZuJgMV+kJowfFlOzCMYs68HD/8jEAa7IERXC8K/ZMWfBvrC&#10;744+H2FZ1MPPi0ZdoqvzYAHICJA0eZww8hBqf42VeiLww3vZ1oHoauH3DinhJ6L96L1/X+3np96o&#10;hx8C3u20QBgn6bCNn0JkFD3jjX1T7fdIuZSow8yGaxl17taX5lK8aNhJDY7lTvY1iv1RQsqD0tew&#10;KPFP4Fr20fQTzqX8mlnCYYfsk3LROKfFTCBN2KfOWmjDb6KLdoMTFHtRSlaGkoPpKN5RA344SmJY&#10;eFNN8Cj/dbsVQl1tTtyYmH4r0Uo1h7syJXrVZR83siQ2SbKvE+zrBK6zrxOsY8IhFV+sP7TWANTZ&#10;3vl7aQDf83DFbRLVT9N4xxHdqwBK2u5LhVQ03JcKUVYkG/azlAqHXp8W6t1b6ruqAe5bKqRy7tq9&#10;RXywVVX5Cd1b1Hjas+7d2ydVBB96fa5pA9mmhvaQmoCHSkBv5Sj0vQ3aCf78+MgN6d09tB/5+w7z&#10;lRg+jjOF2vZDPvr6brNtvgdZf2548B8AAAD//wMAUEsDBAoAAAAAAAAAIQABJ/We1SYAANUmAAAU&#10;AAAAZHJzL21lZGlhL2ltYWdlMS5wbmeJUE5HDQoaCgAAAA1JSERSAAABgAAAAYAIBgAAAKTHtb8A&#10;AAABc1JHQgCuzhzpAAAABGdBTUEAALGPC/xhBQAAAAlwSFlzAAA7DgAAOw4BzLahgwAAJmpJREFU&#10;eF7tnT/Idkt3lz/EIkUKCwuLFKKNiBARAnYGtIgWameTgIJFAgoWQTsRUmgn/gELBUELOwUbBQmB&#10;KBgIKGphoWBhIRiChUWIFrovzxnP/u4z97PWzJ49e/a9rwt+vOe87/Pse/+ZWWvNWmv2/QMRERER&#10;ERERERERERERERERERERERERERERERERERERERERERERERERERERERERERERERERERERERERERER&#10;EREREREREREREREREREREREREREREREREREREZFb8Ns2/eSmP73pr2z6+5v+7bf6pZ3+yYv4WX5P&#10;1obn+/s38Xz/+iaeL8+T5/tfvtX/+Fb8d3nW/Oyf3MTvi8gHgeHGgGMEmPj/56A4DoblL2zC2Mi1&#10;8AxGPl+O4fMVuTF7o1+b5CPFZ2AsZB4zny9ihfA7N4nIopT0ziyjUJOG4lx4vqRtRkT6PSJdxDmI&#10;yCJg+Mn5Xmn4X4Wh4JxkDFc79ldxLj5fkYtZzTC8inNzRdAPzxdnWru3K4hCMsVjEZkIUT+Futqk&#10;XFHWCNrg+ZJOuyrV0yrOVUQmQFRI5FWbiCvL1UAOOm9WXtW9E+ds15DISYyMCjkGxUSORy6XZTyO&#10;ZS/+jn+j22Rk4dHc8XtYKY24zxhjUkesEnnGHJdnioFGPNv98+XnRjkdjiciAzma8sGo8PvFCPTC&#10;eWA4jqafcCjyHSNSetxTjO/R54tT4FyOOCJXeyKDYFL2FgIxCkR/HOMMOHZv5HiWE+BaS5TL+REB&#10;c//4PMT5otddsYi/52f4+RJBY1Q5Fs7zDI4+36NG/yu4bj6j9tmRuJ9njTuRR9BrHJi0ZxmFGnxW&#10;TwTLeR6BzyVixcgXo177nJHiM4pzwMEcuc+f/nx1AiKd9BgHjCBR21VgKFqNcNYJcD+IwjG6/M6I&#10;XPlI8ayIxrMrhZ7nyzWfuaKL4Pkyxmrn9k78vIg00GocMAwYn6sMwysYqdp5vtM7J1CM/tGc9BXi&#10;+b0rePc83ysN/yutz1cnIJKk1TgwuWamA7JwThj22jnXxDXDnY3+O706g5Z0ysrPt2U1kF3piTya&#10;lugKQ7JKVPiOFiewYmpntFruBwZ29W6aFmemExD5AqKqrAG8g/EvtBgJ9Y0wlp/4fK+sUYksC5M9&#10;Gx3S9XIX41DgnGvXor6vOzn3Qvb5EuCIyAsUcWsT5lV3NP6FGSsBDExp1eRekVIrffyIVRYitcJ9&#10;RPw34u/5GX4e8bs8FxzzjBZTdEfjX8g6Aa5RRL4lm/q5q/HnnDn30fl9jodxLu2X3Mez7w+OAudQ&#10;HEPtvI6Ke3VXsk6eZyXyeDBYmW6K0ZtqOBZGkygXg4MxKyJ6ZiIXw3oEjOWo6Hlv8GcY+yxnOASu&#10;9V0baYavni/iGZfnO/o+ZsezyONhktcmyF4Yg6OGGIpRwLi3RuOvrYwRfE5Lm+A7FaOPIVvF4Edw&#10;n7hftetpFfcwGy2X59uz2mp9vl/BKqn2Ga/imYo8GoxbbXLsNSIlgGEYEYlHkSlGqMcA7XVHo/8O&#10;riHzjCNFY2CUw0UjHAHHqB17L54zzkLkkZA6qE2MvZjUR4zgSMOwVy0y5f+PfBYGgbTEJxoFniHO&#10;oHbdWb2756NWG3vVPquVjONzFSCPJZq4GEQMeC9MriOReEZEpkejfn7vE6L9LFzrkdUYTvLoPc/q&#10;iIHmHGvH3IvzF3kcRLnR5MVB9IKRqB1zJX1KmqcX0iSjCuRnKko/fQW/WzvmXqNqDyK3IWOge6P/&#10;zKS7Uk+L+COOrghmqDcYyawCjgQ6IreDSRFNeHKwPWBMasdbQRh+nJOGv87qq7beSD2zN8AxIY+B&#10;yL42CfbCGLRC0a4lJ8zPkobhs5jcnFfZAcukHdG9UsSxjhYVnwD3KLuZKtL++fJsOTYqz7ineNyz&#10;Ks2Md9NA8hiiKJ2J2xoR8fPZDpyWSPyoQeKznNztYKS5d7V7Gonf45llx1DLqpFj9xCteE0DyWOI&#10;Iq+eolt2Eve292VaVl9F9Gmfdz8Y8J4ovcfh8lnZFV/P6jRKb/U6FpHbEUVDGNsWmLyZIiITPBsV&#10;7sGItxQpmcw4pJ7Pku/TEqEj7n+Pk4fMao/jtzr2TBrIYEE+HiZmbfDv1ToRMgaCyH+G8R+xgUi+&#10;D/c0m+JDR5xAZiXQugpg7NWOsxfjWOSjiVIpPUvhaML2GoNW49+7wpA82TQN6n3uGWPdM04jB9aT&#10;+hS5FVEutLUYlpmsPTnbVuNve+c8uNe1Z1AThrontZL5jNbjRse0ECwfz+gCcGZF0WqY+fmWSLPH&#10;wcgxokBiLxx5K5nAojVlE43VnvMUuRWRYW0tAEdFO/69lWznCc7FFs/ryBRWixh3rURjqzViZ8VQ&#10;O05RT1pJ5FZEedDWjTaRsW51KNmOEyZr67FlPC1OoDUYGB2xRw4AmUaUj2a0A4iO15KnbTH+Rv7r&#10;0OIEWp4bBeTaMYpaI3YdgDye0Q4gKtRmHQCTnQldO8ZeGv81aXEC2TGWqQO0oAOQxxMZ7Na2vcho&#10;ZyYUPxM5piKN/7pknQBjJjsuar+/V4vBHn08kdsx2gFEhjtzvGxboRt11ifK2xdlCriRwW5NAekA&#10;5PGMdgBRV1G03Ceir/3eq1rbU+U6Mq9zQFERP3ImBB8tZFJAIh/N6BpAFL1/ZbiZkJm8P+dsZHYv&#10;Mik9nv1XNaLIkbS2lhLc1I5T1NpVJHI7ooi9Nc0SRfBfLdMz/f78fuuqRK4Hh51x7l8Z8Wi12roq&#10;jMZq64pC5HZEEXvr5ppMXrVWuM3kijEgUZpA1iVbFK6Nj0xqsHVsRGO/Z7OayK2ItvB/FbG/I4rU&#10;Xo+J08ikCHzFw/3J7O14HR+Z1GDPOI1WnK0rCpHbkYm8W/PtUWSF9iuLzHtkzPt/Dhlnv98lnEkN&#10;9hjrKFBxtSkfTyZl05pzzxwTYfizhd/WYrSsS6b7BjHusiuG1jGaOYevCtIiH8Po4hpk3w6ZiQZd&#10;in8emVViNC6LesZH5FgsAMtjiCZjT36VVUB2An8ljmHq5zMZMT4Ymz2RetT9ZtAhjyFTB6h1ZkRk&#10;jhvJPOznku0K+ko9jQFR/z9y3MljyOTsW9tBC5ml/jv1fqbch0yB9516o/TMmDT/L48is12/d1L0&#10;TnILv59PphhbU29XGL8TNR0YeMjjyKRrjvThRznXVzkJn0NrgHCkJTjTVWT6Rx5JVJTrLbgVWia6&#10;0f9zaFkFEEj0Gv9M9G/3jzyWTHR0dHt8JtVk9P88MuOC3H2v8YfMZ/Q0O4h8BEyu2qR41ZFJkkk1&#10;Gf0/j8wq4Oxxx+rgiIMRuT2ZDVxHUkFRGsgl+HOJUpC9K0OMOuOqdsy9jtS4RD4CJktmg07PZOTY&#10;UQ7WSfhcMm/87Ak8Mm2fRv8i35KZiIiaQQvRMvzIykLuDwa4Ni72ah1zmboWaj2uyEeTWTKjlokT&#10;pX8s/kpUqG1pQsgaf8edyAstrXkZJ5BJ/9h/LZnXNGRWiYzJaLwhUz8ib8h0ThRFTiCT/hGBqAYV&#10;jbWs8UcGHSJfEKVt9vpqYkbdRS7DpRClgfj3d7QY/953CYk8ipbXOPCztSV6FNW5AUcKPatF0jiZ&#10;bp8ixqOpH5EkLU4A7Q16prvD7h8ptI4XNg5mWpeLcCCt3yAm8nhanQCdREzUKKJz85e8kqkD4Cgy&#10;r3fYi+MabIh0wITLtofuFU3mK3OxXNNPb+Ic/uWmX930tzb92U2/Y9Ons+r1R+kcxlQ2119UAhIR&#10;6aTXCXylqzoxfmbTv9pUOyf07zb93KbfsukTWfn6o1VjqzT+IoMY7QSuyMf+wqbaudT0Dzd9Gqtf&#10;P2Osdi49YqxyPBEZSGv+9Z1mR2Z/ZtNvbqqdyzv9/KZP4S7XXzuPVlG30viLnATFuNrEy4robCas&#10;Nn5lU+1cvtJ/2vSHN92dO13/kVUm9YGv9qWIyCAwKr2TlQhtJn9+U+08Mvprm+7Ona6/pa9/L1am&#10;Rv0ikyHiaunHRrM7gP7Optp5ZPRPN92dO11/5rsp9iII8dUOIhfTkhaavQP4lzfVziOj/7zpRzbd&#10;mTtdf7YTqKR7jPpFFoHJmCkSz47Y/uOm2nlk9Bub7s6drj9yABh+3iFle6fIokQvk5vtAP7Bptp5&#10;ZPSLm+7Ona6fVzzUzqNodgOBiDQSvT5i9hfA/6VNtfPI6G9uujt3un4i+9p5FFFvEpGFibqDZi/f&#10;f9+m/72pdi6RfmrT3bnT9ZNGrJ1HESkgEVmYqCvoivztX95UO5ev9Dc2jYJVD6kvCpd0QVErYaWE&#10;s0Skzfg7umAQhfKRK6Wrrz+LDkDk5kQO4IrOjd+6iZee1c6nJq7hyHnyuxh8jDpGq/YZWeEcjna8&#10;zL7+I9TOZy8RWZjI4F1lWH73JjY2/fqm2nmh/7Xpb2/68U2tFKNPRH/U6L8Tq4beNtqzr38UtfPa&#10;S0QWZsUVwJ4/uOnvbsJQl9z4f9jEC9B6ct57w/96rWcJB9PrCEZf/0i4l6/XupcpIJHFiQzhSt/M&#10;xCanH/3mP5vBWPXshB6tIzurj1z/GdgFJHJzojbQlRxAL1xDdJ0zhdP9lPtau74irlNEFibaCDZ7&#10;H8BoOP+zcvxHxYrkzkQOAKcrIgsTvQ5i9k7gUZDy6X1b5Uxx/+8KzrV2TUUEFyKyMJGRvGOUivGP&#10;VjaRiF65N1x/6fMn4kU4Rf6u7AM4ml4iVcI53w3uQe16iu7s3EQeQfRKX/79TvQaf9JE/B5GrdcY&#10;4xh6Vx13zJfjHGvXUnSk4C0iE8Bo1SZv0Z2W8RjuKKX1Kgw/Tm50BN7TcXS3nHnkaHtbX0VkElEr&#10;3516uVuib64LI3126iWKkl91JycQObi71o9EHgMGsDZ59zrbSI6gxdDObsPk/vGZtXOp6S6pk6i7&#10;6or3SIlII1EkN9NY9oChiYxREcb1KocW1Vv2Wv2ec3618y5yE5jITYi6WIiuVyZb9G29jh/b9LOb&#10;OP7/3PRfN/3rTbyGoXd/RNQ6WbS6AY1qR3erZ4g8lih3vnI7X2SIilrTKn9k069tqh2rCMfQk+bI&#10;pqtWLqJGq5m7pLFEHk9kRFctBGdz663GCAOd/VKW/7aJlUIrmXQQ933V+ku0arQDSOQmYGRqk3iv&#10;FQt6mUgaQ9ViRP/Epv++qXasd/rHm37XplYyqasVI+m7jhcReUNUCF6xDhBFoUTQLbl6voilpVtn&#10;r1/Y1ErGkK64+opWjHfc1CbyaKI6ANHqSkRdKKg1ev7jm2rHyeiXN/WQWcWsFk1Hm+3M/4vcjLvV&#10;AaIcek/+/C9uqh0rI2oGP7Gph2j1tVoRPjpfxpKI3IhMOqK39fEMovRPz4rlH22qHSurn97UQ7T6&#10;Wsn5ZtpYzf+L3JDIqK4SiWbSPz1R6N/bVDtWVn90Uw93KqpG6R/GkIjckOj1vmgFQxRFob2bqH5u&#10;U+14Wf2BTb1EaZUV2ipxVKxGaudXRGpORG5IJhJdoRsoclS9K5Xfs6l2vIx+Y1NrzWFPlAa6w31H&#10;q7/CQkS+IFrir5CPjjpnjnSh/Oqm2jEj/dVNR7jDztoz6i4ishBRNxC6Og0UOakj6ZI/tOnfb6od&#10;953+zabfu+kI0X2/2rieVXcRkcWI8tFXGyM+v3ZeRUcNUcYJFvGSuJ/adJTIwF69uSrTqXQkBSYi&#10;ixBNdnTlKiBKRYxoV/1Tm/75ptrxi35x0x/bNIKVHQDPOir+rpCiEpEBZIrBV64CIgc1qmDKqyF+&#10;ftO/2MSroDk2xd5/tunPbfrtm0YRdTZd2V4ZpdyQxV+RD2LlSR8VTM9qRfzRTT/yzX8OJyps93Y2&#10;HSWT+7f3X+TDyEz8q1YBUTvi1TWKHs7sbDpCJhBYaYe4iAwiKraiK1YBUZF2pVcnZInu9RUbwTKv&#10;fTD6F/lQKP7VJv1evbtuj5CpUaywYzkL1xMVWWe3WHJOUbEdGf2LfDCZFMAV6YmoVfVOrySI0j9X&#10;tFhGdRZ0x1SbiDSQWQWg2amgqBPoTmmgKNKebWgzbZ/I6F/kAWRWAbNTQZki9RV581Yym85mp38y&#10;qR+jf5GHkMm5o1H991miNBBR7Mq1AO5r9BWUs9M/UToKcU5XFP9F5CKyr0eYmRaI0kBo5Uh1tTw7&#10;Rj2T+rlTfUVEBpFJDcyMurMrk9kplAwZY8u/z3Ko3MtoRYUYAzNXJCKyCFmDO/O9NZkoGq1UsMxG&#10;2rO6q3iurDRq57AX52zqR+TBZFNBM1MXmcgVrWC8ssafn5kVaWdSacjUj4ikUkFoVhcO0X3t81+F&#10;Ub0yHcR5Zp3VrIJ6puiLTP2IyP8DQ5CJYtEsJ5BJYRTN3rjG/eIzs/cMYzsDnk12NWLqR0T+P9mo&#10;G83Iv2Nko5bKvfjZGUaNz2hxTpzXjEibZ5I1/isW0UXkYrL1ALSiE0AY5zPOjWO2RP2In53RQZWt&#10;Q6DZeztEpBEMH4YDo8OynmIdxgfjhtjJy98h/n2kwcvsEi6a4QSyrzF4FWkX7s2R6JvfxSlmayR7&#10;cc4z7k+L8R+VKiv3heMxXrg/OGrEuSD+jrFaxumMeyFyW5hUTJLWKHOvMuGOpkJaDN4sI1f77Ky4&#10;Hu4r58qxalE5959/w7BxD4sxqx0vEr83I83C9WTP8UgqqozNo/cFMUZZhfSei8hHwcQiijoyqWri&#10;eMXotcLkZKLXjlvTjLQCxrnlnDLiHtHFM/Lec44997wV7nn2vLnGVoNbjP6RgCQSzmBWU4HIUjC5&#10;Rhu0r9Q62YiSsy2OiOhwBhik2uevIFYaMyLblnvAM8yuCGcY/ZqYBzoCeQRMxpY8+xnKOoPWlQAG&#10;cAace+3zrxLGcsYqiOfRMnYw/lERmmOSrjpjFdoqxmV0viK3hIk2O7LKKMrJtjoBfnbGJF7BkSKc&#10;XjbCPgKfwbOqnUNNXxl/nilOlHNfbTyiWatJkSkw4Vom71XCIDD5Xg1HqxNAMyJiuMoRzDL8gLFu&#10;MdQ1J8z/80z4txWN/qtmrSZFTgUj0ZJLX0UYCZwWDoG8cI8TYBLzezOY5QhmGn7uXes18Yw4P4TB&#10;5/dbn9sqqjkykduA4eyNtvg9UkYYYCJAJjSTgT/J2SL+fmZaCeNX+/uvxLnNaIncMzKnzTFwhNzr&#10;Wc4MGDs9gQPnO2M8lPuCk+Fcy/jkHvFnGZ+M3yOrXz6HY4vcitZlOyLiYcIw4FuNDZOwLPFrx75a&#10;GOQrorlyX/h8HBj3p2ZYeVb8G8aqrHx6nsNR+LwVa0WI+1fuSw/FMdeOHUknILeBwdoygTFIGKlR&#10;xobjcLyeiP1sYdxWgftUotarWdXwHzX6NbjnrY6A+7LCcxL5EgZpNgpnUI80/O9YzRlw3ayQ5Bt6&#10;0z1niGfDWGHMnB11c/yWFSvnJbI02XwnA/+KlMiRZfhocQ+e7Agw/C0G8Cztjf4VUTYrn9p51bTS&#10;ClLkh2AC1Qbtq5hsKyxnV3EGT3IEPHfu+9WGH6NPsMJ9X2Esch6186yJ+yeyFETzTKragN2LCGaF&#10;CfcKk4pzuzpV9KkRHs+cXPpVqR7GJk4Hh8/KY8UxSEqodu6v4lpEliITSfMzdwGHwIoGg3xFtFqi&#10;0zuDkcXY8twzwcFI8cyu7GbqhftVu55XPTl1KIuRiVyYkHeZhO8oTgHDwvXMimbv5AxmGn2OXyL7&#10;YuxXje5bIOioXe9ergJkGaLon8F6dkfF1ZACw/jgJDDWGCPEvRnpKPaGbgUwtjxbHCPps1FGn+Nw&#10;7zCGHJt7yjXzWXeK6HvhOdfuy16uAuRymJS1wbkXBuvpYMTOWDHsHcKMrqoS4Y82+EXcI4796QY+&#10;guuv3Z+9XAXI5USRChP66ZN5z1mOYK99SqREziV6xkm8Pg/+H/FvJcLer2Q4Fsccbez30vB/H+59&#10;7V7txT0TuYzImDlA62Bcz3YEdxCORcNfh3tSu2d74ZxFLoFIsTYoi4z+Y4i0n+gIrtx4dSeiVYBp&#10;ILmMaHDy75IDR0DB88w0y9Xi2ijsPqGIO4rMKmBG7Ufke0Sbppjo0s4nOQON/nFMs8pyRJEJuV05&#10;zh2dgUZ/LNG+AOsAMp2o/ZNBK2PBGZBWO6P98og4F86JZ67RHw/PvXbfi7j/IlOhi6U2GIvcpHI+&#10;GNq9U5hRTMbYlBbT0loq5xKttpHIVMg71gZiEYZJroF7X3r4EekYhJMojqKsIPgT8Xdl/wAimkc8&#10;Z4SxN7K/jvK83slnI1OJHAAGQ0TGEK3uXInJVKLClK1pIuNgdVabZ0UGXDIVUgq1gVikAxAZB6m7&#10;2jwr0gHIVKIVgEtSkXFEKSBrbjIViou1gVhkRCIyjsgBuOKWqUS9ye5OFBkDxr02x/YSmQoRfm0g&#10;FrFCEJHjkE6tzbEid93LdKLNKSxZReQ4UbqVArHIdGqDcS/zkiLHiTqA6MgTmQ47RmsDssg6gMgx&#10;ovQPsgNILiF6H5BLU5FjROkfXhHhayDkEjIvqXI/gEgfzK+o/dNXQculRPlJOxRE+oiif2T6Ry4l&#10;SgMhB6lIGzRQRG8ANf0jl5NJA9kSKtJG9KoVxM+IXE5mqWpBWCRH9Kp1ZPQvy5ApViEjFpGvIaUa&#10;pX6QO+1lKTK1AMTPicj3oWMuY/wJtoz+ZTkyqwBk9CLyw/BurYzxRwZRsiSZXYtF1gREvonkMwXf&#10;Il/7IEsTvSZ6L/YI+L4geSoETNHrVPZivpj6keWJvi7yVUyCUY6AScVEKcvpkceW51Aic8YRYsU6&#10;aj8L47Ec+3UuvJN5f7kVLZFNEY7jyDeJvcuj8nc6AcmCoX03fo84AcZnq+FH/PyReSEyHSYRkXht&#10;QEfi9ygUtxrtr15LYe5UsnyVxsQYt8A8YCz3zgU+z530cltaClw1EYlluh5wFrXfL3I3smSJUpjR&#10;eMToY7T3qcge8fu+TFFuT2ancEY4A3ZJ1nKh0T4EJpNIhihoqa0mGZOMQVahR4x+EcepjXORW0IO&#10;szbQe8UEwbGUCCmqOfDvIhmiYKKkgRh7Jb0zwugXcUyNv3wcTJjWDqGMMhPQPKpkwfjWxtBejLna&#10;3x8RQY3FXvl4znIEX8kuIGkhu6t9hDD8BijyOIh2Zkw08//SytHmhYww/O9qWiKPofRH1ybJCHFs&#10;kRa+agU9IlKVrH5ZBWv4RV5g4o1OD7m8llYydYCsMPpE+xSXNfoiSVgeM3FqkyorJp+TTno4Uugt&#10;Rt8Uj8gAiJ56Vga2f0ovrWlJjb7IBEqaiAlXm4h70VMt0kOmDsAYJMjgZzX6IpOJnID5f+kFg14b&#10;U3vZXixyEdH7f5BRmRwhCjDKTnQRmUy0RLf/X44SNSGQ7xeRC2Dy1SZlEXUCkSNEhWD3mIhcRPQC&#10;OAvAcpRolWmXmchFRK+RsAAsR4kKwdQIROQCahNyLzs05Ch2AoksCN0XtclY5DeAySiiHcG+wllk&#10;MtEXzNgBJKOIak3sUheRiUTf2mQHkIwi6gSyFVRkMlELqO15Mgq6yWpjrMhuM5HJRC+Gc1LKKGwF&#10;FVkM87Iyi8gBsFtYRCYSbdF3D4CMInrnlB1nIpOJHIAv6ZJRRHsBdAAik4l6s3UAMgp3A4ssRvQa&#10;CHdnyih0ACKLoQOQmdTGWJEOQGQyOgCZSW2M7SUiE4m+qYllu8goovEmIhPRAchMdAAiC2EKSGZS&#10;G2N7ichEbAOVWbgPQGQxdAAyC3cCiyxGtBPYL+mQUUQOwO+eEJlM9DI4HYCMIvr2OR2AyGSi10H7&#10;JR0yiujb53wbqMhkom9p8vsAZBR++5zIYkST0i/pkFH47XMii+G3NMksonSjXz4kMpmoM8MXdMko&#10;ooYDv3xIZDK+oldm4a5zkQWJ3s/ixJSjRIEGEpELiHYDm5uVo0QtoO4BELkIW0HlbKIOIJsNRC7C&#10;VlA5m6gAbJAhchF2AsnZRAVgO4BELiJToLMQLL04vkQWx0KwnEW02dDXQItcTFQItg4gvZDfr42p&#10;IseWyMVEhWDrANJLlP+3ACxyMeZp5Qyi7wBAjiuRBYgiNb8bQFqJ+v/dACayCNYBZDRR/7+vgBZZ&#10;hKhbA7lclyykFaP3TNn/L7IQ0YQ1DSRZDChEbkb0pR12A0mWKP1jSlFkMYzaZASMkdrY2cvVpMhi&#10;ZPK2Fu4kItr8xRgzkBBZENNAcpTo1SKmf0QWJbN5x3cDyTuiL39Bdv+ILEy0KcwNPPKOzAqSVKOI&#10;LEo0iRErBZE91pBEbgwTmAkaTWKEkxDZExV/ixg7FoFFFqHF8O/lJJYCYyhKHb7K1YDIxVC0i7o2&#10;3slVgBQye0hqIuiwqUBkMhj+X9pUm5RZWdCTwtGxRBBiXUnkZHrTPe/kjk7pjf5rsj4gcgKjDX8R&#10;x5NnE733p0fWB0QGcSTPn5E53OeSee9Pr6wPiBzgaJ4fp0GKx+91lXdE3yeN+JnWDqG9rA+INHA0&#10;3cPvYfhLgTfq73a5/lyi/P/+vT+MqSMpSOsDIl8wwvDXJhnHrf18ke92eS5RCqg2NhijtZ/NyoBD&#10;5IWjeX5SRV8tszl+7ffcCyCMgdrY+MpQM9be/V5GBCvWB+TxjMjzZycS0Vzp+Cj1gZImkmdDmrCs&#10;PPkzOzZwBNYHRBoZke7RgMsqWB8QSULU3xs1McmcLLIqR+sDOBKRj+Ro1B/l+UVW4Gh9gLSQAY58&#10;FEeKvC15fpFVOFofcH+KfAS9Ub95fvkEjtQHCH5EbkvPUtg8v3wivfUBU0JyS3qMv3l++WR66wME&#10;Rc4LuQ2tg5wBbp5fnkJvfYBamsjSZL9btYio3zy/PBHqA7U58U6uBGRpWoy/Ub/INwa9pUOOeWPA&#10;JMuBMa8N2JqI+i1siXxHS5HY7iBZCiISIpPaYH0VA90IRuT7sBqozZma9q+qFrmU7NfqafxFvqbF&#10;Cfgqc7mcbCFL4y+S493ry19lPUAuhTx+JvWj8RdpI+sETAXJZWRSPxSsNP4i7WSdgKkgmU5mcLI6&#10;cPOKSD+ZTZV2Bcl0MgPTNxqKHIPVc2bXsBvEZBqZ3L+pH5ExkOKpzbG9XAXINDI7fk39iIwjU29z&#10;c6WcTmZJameCyFiYd7W5thdpWZFTybzywehfZDxR3Y20rMip8B6f2uArMhcpcg6ZzjtbQuU0MstQ&#10;3/Apch5R+tU0kJxGFIG4NV3kXKIGDNNAchrRe38s/vaDcyW9hnh1xid1dHAtGC6ujTHiKrGfzCrc&#10;biA5hagVDQch7byL6ljO33kyY6xwZrU9IzgD6YM62+v93Ms6gJxClH+0+6edzOt/77Yi+Mrw72XA&#10;0Af3tnY/i9yBL8OJDJW5xz4ym+qKVncEGH6uJzL8RXaM9RGNGVOxMpyo/98lfR9RNFfTSnl0jD4r&#10;v0zE/yodQB/RqyEMxmQ4UQEYAyDtZN7z8pVwBkSEGGGM8dkUg89n4vRbjf5eHEPa4RnU7meRDkCG&#10;EzkAJ3M/UVGvRUx+nAIFZJ4JKwUMdjZ1hHFBpPxwTjx3nDvGPvNWyqw4T99g2U/keEWGgjGpDbQi&#10;C3r9YHCjbf6jhQHBoCP+OzIoI4UzsVXxGJEzZkyJDCNyAPZ2H4eIGONYu7+fIFY6BAoap+PoAGQq&#10;UbFSBzAOUi8j0y1Xi9WFhn8s0YrNFZYMJUpRuPlkPDjVOzsCDf956ABkKpEDsAYwHgxnT5voKmLM&#10;aPzPIXIA3ncZSmSI7AIaB5P37tH/Xo6N8dTu814iQ4n61d19OAZaNke2ha4irsk60RiiXfkEDiJD&#10;cdCdC/cXJ1q7txmVfDsOBGdN1L3v349SBkX8HMJgcz4coxyXczy6MuG45qePwfOo3dsinrnIUEhL&#10;1AZbEUZD2il5/qyBfhW/11po5Wcxwgijzp/8XcsxIiMUiWtu+Tz5jqgex70VGU5kpIzs8mD8jkbT&#10;V2+o4hqObmCzPtBONGZMtckpRLlpokKJOZrnx/BzjFVgFXHkevhdjVYOnG7tHu7F8xAZDkvL2oAr&#10;Mvf4NaPy/KumTqwPnE/UjME9FDmFaPAhJ/D3wWDPzvNfifWB8yDIqt2zIvP/chpMysiImQb6Du7X&#10;3fP8vXDt1gfGQtqvdp/2Wik1KB9INKkxdvJ5ef5eSHtFUetXsj7wHVH60PSPnI5poK/59Dx/L9YH&#10;jsG1R6tv0z8yhWgiYwCfBgb7SXn+XqwP9EE6rHY/9iI4EzkdJmFtAO71lMGIMSK67TX86K55/l64&#10;Z9YH8rCqjMYXY0hkCgzI2iDciwH76UbNPP8xrA/E4Cwz98jir0wlk+f+1KjEPP9YrA+8J5P6eWLK&#10;VS4G41UbjK/6pLZQrtk8/3lYH/hhiOozY83oXy4hO2GJmO8MRmVEnv/u92EG3Ouj9YFPCDoYK5nx&#10;htMTuYxMDpyBfFfjZ57/GhgvT60PkM7KpMSYV09qHpAFYaLWBuer7uYEOFfz/NfztPoA4y57ve6U&#10;liVoWbKvHg1jsM3zr8cT6gMtxt/UjywDE6slTbLiHgGuwTz/2vCMPrU+kC34IuaaAYYsBQOyZam+&#10;UgRjnv9e4GQ/pT7AvGEu1M6zJuaYxl+WhFxrSwTNz145Ec3z35u71wcIGlrOn/HmClOWhgHa4gTQ&#10;7InIxDPP/zkcrQ8QBMxcwfWsOBlzvutHbgFOoDaIIzERzxzkTLwjqQNknn9NcMZH6wM827NWpJxf&#10;j+FHGn+5HQz22mDOiAFPhD5iVYCxZlL3TLy9zPPfA573kbReEcdg3BwZg8Xo45h6V5tXp6lEumEy&#10;HjW85EiZjPQ8EwV9NRnKhCMlgMHunXR7cQzTPffjaH3gVWUMMhY4NuMMMcYZl4i/52cYe0fHPeI4&#10;jju5PS1dDllhmEcY+HfS8H8GR+sDV4k549iTj4FI6UyDPVJEXpyvfAYY0qP1gVlijrCSEPk4mIgj&#10;8rNnyTz/Z4NTX9URuOKUx0C+dCVHQK7YyfccVnIEGH7qBo49eRxXT0Qifg3/c7ly/GH4+Ww7fOTx&#10;MAlmTUQmnjl+eYVAgHFRGzOjxNgr7aUGHSIVSA+VVrraJOqRE09aYJzQhTNiDNIOyrEIOBx7Io3s&#10;HQKTiXw9Br022fh7/r1MOqI6J54chcaA0uPPuGK1SkBRxiR/8v+ojLuyR0BETgTjTgpJIy8iIiIi&#10;IiIiIiIiIiIiIiIiIiIiIiIiIiIiIiIiIiIiIiIiIiIiIiIiIiIiIiIiIiIiIiIiIiIiIiIiIiIi&#10;IiIiIiIiIiIiIiIiIiIiIiIiIiICP/jB/wVgXFQe2MwlsQAAAABJRU5ErkJgglBLAwQKAAAAAAAA&#10;ACEACsCrJZgWAACYFgAAFAAAAGRycy9tZWRpYS9pbWFnZTIuc3ZnPHN2ZyB2aWV3Qm94PSIwIDAg&#10;OTYgOTYiIHhtbG5zPSJodHRwOi8vd3d3LnczLm9yZy8yMDAwL3N2ZyIgeG1sbnM6eGxpbms9Imh0&#10;dHA6Ly93d3cudzMub3JnLzE5OTkveGxpbmsiIGlkPSJJY29uc19TdHVmZmVkVG95X00iIG92ZXJm&#10;bG93PSJoaWRkZW4iPjxnIGlkPSJJY29ucyI+PHBhdGggZD0iTTY2LjkxMiA2Ny44MjhDNjguNTY1&#10;OCA2My42ODEyIDY4LjkzOTIgNTkuMTM0IDY3Ljk4NCA1NC43NzMgNjkuMzg0IDU0LjM2MyA3MC42&#10;ODQgNTMuOTMyIDcxLjc5MiA1My40OTEgNzUuNjUzMiA1MS45OTE0IDc3LjU2NzYgNDcuNjQ1NyA3&#10;Ni4wNjggNDMuNzg0NSA3NC41Njg0IDM5LjkyMzQgNzAuMjIyNiAzOC4wMDg5IDY2LjM2MTUgMzku&#10;NTA4NSA2Ni4zNTc3IDM5LjUxIDY2LjM1MzggMzkuNTExNSA2Ni4zNSAzOS41MTNMNjYuMjIgMzku&#10;NTY1QzY1LjAyODcgMzkuOTkzIDYzLjgyMzcgNDAuMzc3NyA2Mi42MDUgNDAuNzE5IDYyLjA4MSA0&#10;MC44NjYgNjEuNTQ5IDQwLjk4MSA2MS4wMTUgNDEuMDc4IDY0Ljc5MSAzNy43NzcxIDY2Ljk3MDIg&#10;MzMuMDE1MyA2NyAyOCA2NyAyNy41NzcgNjYuOTYzIDI3LjE2MiA2Ni45MzMgMjYuNzQ2TDY3LjQ0&#10;IDI2LjQ3OEM3Mi4zOTUxIDI0LjAzOSA3NC40MzQ5IDE4LjA0NDkgNzEuOTk1OSAxMy4wODk4IDY5&#10;LjU1NjkgOC4xMzQ2OCA2My41NjI4IDYuMDk0OTQgNTguNjA3NyA4LjUzMzkxIDU3LjI4MzIgOS4x&#10;ODU4NiA1Ni4xMTk0IDEwLjEyMyA1NS4yIDExLjI3OEw1NS4xNjcgMTEuMzM5QzUwLjU1ODYgOS41&#10;NTUwMSA0NS40NTA0IDkuNTU1MDEgNDAuODQyIDExLjMzOUw0MC44MSAxMS4yOEMzNy4zNjk5IDYu&#10;OTU5MzYgMzEuMDc4NyA2LjI0NTUxIDI2Ljc1OCA5LjY4NTU2IDIyLjQzNzQgMTMuMTI1NiAyMS43&#10;MjM1IDE5LjQxNjkgMjUuMTYzNiAyMy43Mzc1IDI2LjA4MjUgMjQuODkxNyAyNy4yNDU1IDI1Ljgy&#10;ODIgMjguNTY5IDI2LjQ4TDI5LjA2OSAyNi43NDRDMjkuMDM5IDI3LjE2MSAyOS4wMDIgMjcuNTc3&#10;IDI5LjAwMiAyOC4wMDIgMjkuMDMxNyAzMy4wMTU2IDMxLjIwOTMgMzcuNzc2IDM0Ljk4MyA0MS4w&#10;NzcgMzQuNDU2IDQwLjk3NyAzMy45MzIgNDAuODY3IDMzLjQxNSA0MC43MjIgMzIuMTk2MyA0MC4z&#10;OCAzMC45OTAzIDM5Ljk5NSAyOS43OTcgMzkuNTY3IDI1LjkzNzcgMzguMDYyNiAyMS41ODk2IDM5&#10;Ljk3MTUgMjAuMDg1MiA0My44MzA4IDE4LjYwMDQgNDcuNjM5NiAyMC40MzkzIDUxLjkzNTkgMjQu&#10;MjIgNTMuNDkxIDI1LjMyIDUzLjkzMiAyNi42MzMgNTQuMzYzIDI4LjAyOCA1NC43NzMgMjcuMDU3&#10;OCA1OS4xNzI2IDI3LjQ0NjIgNjMuNzYzIDI5LjE0MiA2Ny45MzdMMjMuNTc0IDcxLjExOUMxOS4x&#10;MjYzIDczLjU4NTcgMTcuMzMyNCA3OS4wNjQ0IDE5LjQ2IDgzLjY4NCAyMS43NTEyIDg4LjQwNCAy&#10;Ny40MzQ5IDkwLjM3MjkgMzIuMTU0OSA4OC4wODE2IDMyLjM0NjIgODcuOTg4OCAzMi41MzQ0IDg3&#10;Ljg4OTUgMzIuNzE5IDg3Ljc4NEw0NC45ODUgODAuNzc1QzQ2Ljk4NDEgODEuMTIxNyA0OS4wMjc5&#10;IDgxLjEyMTcgNTEuMDI3IDgwLjc3NUw2My4wMSA4Ny42MThDNjQuNTI5NyA4OC40ODYzIDY2LjI0&#10;OTggODguOTQyNyA2OCA4OC45NDIgNzMuMjEwNSA4OC45OTgzIDc3LjQ4MDEgODQuODIgNzcuNTM2&#10;NCA3OS42MDk1IDc3LjU3MzYgNzYuMTYxNSA3NS43MjY5IDcyLjk2NzggNzIuNzIgNzEuMjhMNjYu&#10;ODcgNjcuOTM5Wk02NC45MTIgMTkuODI4QzYzLjk1NjUgMTguMDYyOCA2Mi43MTUgMTYuNDY4MSA2&#10;MS4yMzggMTUuMTA5TDYxLjI4IDE1LjA4M0M2Mi42MjQ2IDE0LjEyMzQgNjQuNDkyNSAxNC40MzU0&#10;IDY1LjQ1MjEgMTUuNzggNjYuMzAyMyAxNi45NzEzIDY2LjE2NTYgMTguNjAyOCA2NS4xMjkgMTku&#10;NjM2Wk02My4wMTIgOS41MjhDNjQuODI2MiA5LjUyMTk5IDY2LjU4NzIgMTAuMTM5OSA2OCAxMS4y&#10;NzggNzEuNDQ3IDE0LjAyNyA3Mi4wMTI4IDE5LjA0OTcgNjkuMjYzOSAyMi40OTY3IDY4LjU1NTgg&#10;MjMuMzg0NiA2Ny42NjYzIDI0LjExMTIgNjYuNjU1IDI0LjYyOCA2Ni40NTE5IDIzLjYzNzUgNjYu&#10;MTYxMSAyMi42NjcgNjUuNzg2IDIxLjcyOEw2Ni40ODYgMjEuMTFDNjguNDY4IDE5LjE5NTEgNjgu&#10;NTIyNCAxNi4wMzYxIDY2LjYwNzYgMTQuMDU0MSA2NC45MDA5IDEyLjI4NzYgNjIuMTYyNSAxMi4w&#10;MjU4IDYwLjE1MiAxMy40MzdMNTkuNTk0IDEzLjc3M0M1OC43OTQ2IDEzLjE3OTcgNTcuOTUgMTIu&#10;NjQ5NyA1Ny4wNjggMTIuMTg4IDU4LjU3ODQgMTAuNDkzMiA2MC43NDA5IDkuNTI0NiA2My4wMTEg&#10;OS41MjZaTTI2Ljc2IDIyLjUxNUMyNC4wMDUyIDE5LjA2NTkgMjQuNTY0NSAxNC4wMzczIDI4LjAx&#10;IDExLjI3OCAzMS4zMTQ0IDguNjI4MyAzNi4xMTM2IDkuMDIzNDggMzguOTQgMTIuMTc4IDM4LjA1&#10;NyAxMi42NDA0IDM3LjIxMTQgMTMuMTcxIDM2LjQxMSAxMy43NjVMMzUuODkzIDEzLjQ1NEMzMy44&#10;Nzg1IDEyLjAzMjkgMzEuMTMwNCAxMi4yODQxIDI5LjQwNyAxNC4wNDcgMjcuNDkxIDE2LjAyODcg&#10;MjcuNTQ0MyAxOS4xODg0IDI5LjUyNiAyMS4xMDQzIDI5LjUzNjYgMjEuMTE0NiAyOS41NDczIDIx&#10;LjEyNDggMjkuNTU4IDIxLjEzNUwzMC4yMTcgMjEuNzE2QzI5Ljg0MTMgMjIuNjU0OSAyOS41NTAy&#10;IDIzLjYyNTQgMjkuMzQ3IDI0LjYxNiAyOC4zNDc0IDI0LjEwNCAyNy40NjYyIDIzLjM4ODMgMjYu&#10;NzYgMjIuNTE1Wk0zMC45MTUgMTkuNjdDMjkuNzI4MSAxOC41MzE0IDI5LjY4OSAxNi42NDYyIDMw&#10;LjgyNzYgMTUuNDU5NCAzMS4zOTA1IDE0Ljg3MjYgMzIuMTY4OSAxNC41NDE1IDMyLjk4MiAxNC41&#10;NDMgMzMuNjIwNyAxNC41NDUxIDM0LjI0MzMgMTQuNzQzIDM0Ljc2NiAxNS4xMSAzMy4yOSAxNi40&#10;NjkxIDMyLjA0OSAxOC4wNjMgMzEuMDkzIDE5LjgyN1pNMzEgMjhDMzEgMTkuMTc4IDM4LjYyNiAx&#10;MiA0OCAxMiA1Ny4zNzQgMTIgNjUgMTkuMTc4IDY1IDI4IDY1IDM2LjgyMiA1Ny4zNzQgNDQgNDgg&#10;NDQgMzguNjI2IDQ0IDMxIDM2LjgyMiAzMSAyOFpNMzAuOTc0IDY3LjEyOEMyOS40NDI3IDYzLjM0&#10;NDMgMjkuMDk2NSA1OS4xODQ4IDI5Ljk4MSA1NS4yTDMwLjE0NiA1NC40NTEgMzAuNjg4IDUyLjQ5&#10;OEMzMC44NDE0IDUxLjk2NzQgMzAuNTM1NiA1MS40MTMgMzAuMDA1IDUxLjI1OTcgMjkuNDc0NCA1&#10;MS4xMDYzIDI4LjkyIDUxLjQxMjEgMjguNzY2NiA1MS45NDI3IDI4Ljc2NDcgNTEuOTQ5NCAyOC43&#10;NjI4IDUxLjk1NjIgMjguNzYxIDUxLjk2M0wyOC41MiA1Mi44MjhDMjcuMDk2IDUyLjQwOCAyNS44&#10;OTggNTIuMDA1IDI0Ljk2MyA1MS42MjggMjIuMTQzIDUwLjQ5ODkgMjAuNzcyNCA0Ny4yOTc1IDIx&#10;LjkwMTUgNDQuNDc3NSAyMy4wMzA2IDQxLjY1NzUgMjYuMjMyIDQwLjI4NjggMjkuMDUyIDQxLjQx&#10;NkwyOS4wODUgNDEuNDI5IDI5LjExOSA0MS40NDFDMzAuMzUyIDQxLjg4NCAzMS42MTkgNDIuMjg3&#10;IDMyLjg3MyA0Mi42NDEgMzQuNjE4MyA0My4xMjAyIDM2LjQxNzMgNDMuMzc1OSAzOC4yMjcgNDMu&#10;NDAyIDQ0LjI4NDIgNDYuODYgNTEuNzE3OCA0Ni44NiA1Ny43NzUgNDMuNDAyIDU5LjU5IDQzLjM3&#10;NzMgNjEuMzk0NiA0My4xMjE2IDYzLjE0NSA0Mi42NDEgNjQuNDA0IDQyLjI4OCA2NS42NjYgNDEu&#10;ODg1IDY2Ljg5NiA0MS40NDFMNjYuOTM2IDQxLjQyNyA2Ni45NzUgNDEuNDExIDY3LjA3NSA0MS4z&#10;NzFDNjkuOTA3MSA0MC4yNzI4IDczLjA5MzMgNDEuNjc4NCA3NC4xOTE1IDQ0LjUxMDUgNzUuMjg5&#10;NyA0Ny4zNDI2IDczLjg4NDEgNTAuNTI4OCA3MS4wNTIgNTEuNjI3IDcwLjA4MSA1Mi4wMTMgNjgu&#10;ODkxIDUyLjQxNCA2Ny41MjIgNTIuODE3TDY3LjI4NCA1MS45NjFDNjcuMTM2MyA1MS40Mjg2IDY2&#10;LjU4NDkgNTEuMTE2OCA2Ni4wNTI1IDUxLjI2NDUgNjUuNTIwMSA1MS40MTIyIDY1LjIwODMgNTEu&#10;OTYzNiA2NS4zNTYgNTIuNDk2TDY1LjczOSA1My44NzIgNjYuMDMxIDU1LjE5OEM2Ni45MTkzIDU5&#10;LjIwMTUgNjYuNTY1NiA2My4zODA3IDY1LjAxNyA2Ny4xNzhMNjQuNzYyIDY3LjgwNSA2My45NzIg&#10;NjkuNTg5QzYzLjczNjIgNzAuMDg4NCA2My45NDk4IDcwLjY4NDQgNjQuNDQ5MiA3MC45MjAyIDY0&#10;Ljk0ODcgNzEuMTU2MSA2NS41NDQ3IDcwLjk0MjQgNjUuNzgwNSA3MC40NDMgNjUuNzg3NCA3MC40&#10;Mjg1IDY1Ljc5MzkgNzAuNDEzOCA2NS44IDcwLjM5OUw2Ni4wNzQgNjkuNzggNzEuNzI3IDczLjAx&#10;MUM3NS4zMTUxIDc1LjAwNzcgNzYuNjA1MiA3OS41MzUgNzQuNjA4NiA4My4xMjMxIDczLjI3NyA4&#10;NS41MTU5IDcwLjczOCA4Ni45ODMxIDY4IDg2Ljk0MiA2Ni41OTcyIDg2Ljk0MjEgNjUuMjE4NyA4&#10;Ni41NzY3IDY0IDg1Ljg4Mkw1My43ODQgODAuMDQzQzU0LjM4NjYgNzkuNzk4MSA1NC45NjE4IDc5&#10;LjQ5MDQgNTUuNSA3OS4xMjUgNTUuOTY1NSA3OC44Mjc3IDU2LjEwMTggNzguMjA5NCA1NS44MDQ1&#10;IDc3Ljc0NCA1NS41MDcyIDc3LjI3ODUgNTQuODg4OSA3Ny4xNDIyIDU0LjQyMzUgNzcuNDM5NCA1&#10;NC40MDc3IDc3LjQ0OTUgNTQuMzkyMiA3Ny40NiA1NC4zNzcgNzcuNDcxIDUzLjQwMTcgNzguMTIy&#10;NCA1Mi4yOTQxIDc4LjU0OTMgNTEuMTM0IDc4LjcyMUw1MC42ODUgNzguOEM0OC45MTIzIDc5LjEw&#10;OCA0Ny4wOTk3IDc5LjEwOCA0NS4zMjcgNzguOEw0NS4wNzIgNzguNzU2IDQ0LjkxMyA3OC43M0M0&#10;My43NTE3IDc4LjU1NSA0Mi42NDM1IDc4LjEyNSA0MS42NjggNzcuNDcxIDQxLjIyIDc3LjE0ODEg&#10;NDAuNTk1IDc3LjI0OTUgNDAuMjcyIDc3LjY5NzUgMzkuOTQ5MSA3OC4xNDU1IDQwLjA1MDUgNzgu&#10;NzcwNSA0MC40OTg1IDc5LjA5MzQgNDAuNTEzNyA3OS4xMDQ0IDQwLjUyOTIgNzkuMTE0OSA0MC41&#10;NDUgNzkuMTI1IDQxLjA3ODUgNzkuNDg2NiA0MS42NDgzIDc5Ljc5MTUgNDIuMjQ1IDgwLjAzNUwz&#10;MS43MjcgODYuMDQzQzI4LjEzMSA4OC4wOTg4IDIzLjU0OTQgODYuODUwMyAyMS40OTM2IDgzLjI1&#10;NDMgMjEuNDA5NyA4My4xMDc2IDIxLjMzMDggODIuOTU4MSAyMS4yNTcgODIuODA2IDE5LjU3Njcg&#10;NzkuMTM1IDIxLjAyMTggNzQuNzg5NiAyNC41NjYgNzIuODU2TDI5Ljk2NiA2OS43NzEgMzAuMjQ3&#10;IDcwLjQwNUMzMC40MDcgNzAuNzY2MyAzMC43NjQ4IDcwLjk5OTUgMzEuMTYgNzEgMzEuMjk3OSA3&#10;MC45OTk3IDMxLjQzNDIgNzAuOTcwNCAzMS41NiA3MC45MTQgMzIuMDY0NyA3MC42OTAyIDMyLjI5&#10;MjUgNzAuMDk5OCAzMi4wNjkgNjkuNTk1WiIvPjxjaXJjbGUgY3g9IjQwLjAwNiIgY3k9IjI2LjUy&#10;OCIgcj0iMiIvPjxwYXRoIGQ9Ik00OC4wMDYgNDEuNTI4QzUyLjI1NSA0MS41MjggNTUuNzEyIDM4&#10;LjM4OCA1NS43MTIgMzQuNTI4IDU1LjcxMiAzMC42NjggNTIuMjU1IDI3LjUyOCA0OC4wMDYgMjcu&#10;NTI4IDQzLjc1NyAyNy41MjggNDAuMyAzMC42NjkgNDAuMyAzNC41MjggNDAuMyAzOC4zODcgNDMu&#10;NzU3IDQxLjUyOCA0OC4wMDYgNDEuNTI4Wk00OC4wMDYgMjkuNTI4QzUxLjE1MiAyOS41MjggNTMu&#10;NzEyIDMxLjc3MSA1My43MTIgMzQuNTI4IDUzLjcxMiAzNy4yODUgNTEuMTUyIDM5LjUyOCA0OC4w&#10;MDYgMzkuNTI4IDQ0Ljg2IDM5LjUyOCA0Mi4zIDM3LjI4NSA0Mi4zIDM0LjUyOCA0Mi4zIDMxLjc3&#10;MSA0NC44NTkgMjkuNTI4IDQ4LjAwNiAyOS41MjhaIi8+PGNpcmNsZSBjeD0iNTYuMDA2IiBjeT0i&#10;MjYuNTI4IiByPSIyIi8+PHBhdGggZD0iTTQ4LjAwNiAzNS4wMjhDNDkuMTE4NCAzNC45Mjk3IDQ5&#10;Ljk0MDUgMzMuOTQ4MiA0OS44NDIyIDMyLjgzNTggNDkuNzQzOCAzMS43MjM1IDQ4Ljc2MjQgMzAu&#10;OTAxNCA0Ny42NSAzMC45OTk3IDQ2LjYwNjMgMzEuMDkxOSA0NS44MDU5IDMxLjk2NjIgNDUuODA2&#10;IDMzLjAxNCA0NS44NjA2IDM0LjE3NjIgNDYuODQzNSAzNS4wNzYgNDguMDA2IDM1LjAyOFoiLz48&#10;L2c+PC9zdmc+UEsDBAoAAAAAAAAAIQB9nTXxrRcAAK0XAAAUAAAAZHJzL21lZGlhL2ltYWdlMy5w&#10;bmeJUE5HDQoaCgAAAA1JSERSAAABgAAAAYAIBgAAAKTHtb8AAAABc1JHQgCuzhzpAAAABGdBTUEA&#10;ALGPC/xhBQAAAAlwSFlzAAA7DgAAOw4BzLahgwAAF0JJREFUeF7t3YGRY9ltheENQSE4BIegEByC&#10;Q3AIzsAhKASF4BAcgkNQCHLDWlYdzR52E7wgATz+X9WpUml7eu6g7wOaj+TlbwAAAAAAAAAAAAAA&#10;AAAAAAAAAAAAAAAAAAAAAAAAAAAAAAAAAAAAAAAAAAAAAAAAAAAAAAAAAAAAAAAAAAAAAAAAAAAA&#10;AAAAAAAAAAAAAAAAAAAAAAAAAAAAAAAAAAAAAAAAAAAAAAAAAAAAAAAAAABwWf/6ewAAHyQa/99+&#10;D0MAAD7Erfn/XfLnrwAALiwa/a/NnyEAABf3XfO/5d++AgC4kH//yk/N/5b4WgDABfzHVx5t/rfE&#10;nwEALBaN3DX4R8IQAIClTpr/Lf/5FQDAItG4XUN/JgwBAFjiv77iGvlJ/vIVAMBQf/pKNGrXwF3+&#10;5/e4/+by318BAAzzTPP/l6/En2MIAMBS0cT/+hXXsF2i4cefuYn/HY3dfa0LQwAABsg2/2je2vxV&#10;ZgjEEAEANKls/jfZIfDT9wMAFMs2/3h+4NFmnX0ugSEAAG8ST95mnriNl4Vmm3RmCPzvV2JNAIAX&#10;irP8o+G6RuzyTPO/ybyfIM4a4oNlAOBFnmn+pzLvKGYIAMALuE/x+i4Vzf+GIQAATbLN/xVn92QP&#10;luPTxQDg0COf4qV55Ye5xFrc33kvDAEAeFKm+cfXveOTvLJDgI+YBICkzEc4xte9s9FmhwAfMQkA&#10;D4r77VOb/008L+HWcy98uhgA/CDzZGtX87/JPjnNEACAOzY1/5sJr1ACgNU2v9Y+joFgCADAEzJH&#10;Lkw9dyeOm8icTxRnDQHAx4qm+cyneE2VHQJ8sAyAj3S15n/DEACAb0STPPkIx+lirZkPlmEIAPgI&#10;2eYfzXFT81eZIRBDDgAu65Oa/012CGz/9wLAH0RjyzTDeH7gKs0w+1wHQwDAZcSTt5knRk8+xWuq&#10;zBDgIyYBXEK8YetdH+E4Xeb9DtPe7AYAKc80/6vj08UAXF40rszxCJ/Q/G8YAgAuK9v8u87GiXV2&#10;NdfMwXcRPl0MwHiZT/GKdH1Yym1Idf6Gnf1gGYYAgLHieOZHm398XXfz1/V0NdfsEJhwBDYA/JPJ&#10;H+GovnuEsmUI8BGTAMaI+9kbmv8jj1C6mmt2CPDpYgDabfkUr8yQmnRr6rswBAC0uWLzv6WruWaH&#10;AJ8uBuDttryWPTOkfk1Xc41jIBgCAEbKHGnQea7NSfO/pau5xnEYmfOT4qwhAHiZaEpbPsUr8wjl&#10;p3Q11+wQiNNWAaDcpuafWeej6WquDAEAraIJbfgIx2eG1IbmyhAA0CLb/KP5dDX/7JCKRyibmmv8&#10;3W5NLvFvAoCnXbn56zrjf29prtl1dvw8ACyXbYpx66Wj2cTfWTWktjTX7G2urnUCWChujWz4FK/K&#10;5n9z8kjinTJDgI+YBPCQeMPWhuYfDS0asFuTS+YRSqa5dr7JLfN+jM51Aljgmebf4R1DaktzZQgA&#10;OBaNIXP8wKbm/6wtzXXLsRwABso2/67jETqGVLa5dn2mQPbYi651AhgkGkGmqW45KrlySG1prtnP&#10;FGAIAB/skQ9IuSW+rvPDUjLN/xVHOWeba9fR11vWCaBRNMkNzT/+3inrzDbXzoHp1nMvXesE0CDb&#10;/Dd8kMurm/9Ntrm+4tHII7asE8AbxYXuGoDLpub/znXG8xFuHffS1Vy3rBPAG2xq/m5NLl3rvOor&#10;p7rWCeCFsi9njMbRYcuQCtnm2vXeiXjXNEMA+FCZNzR1nhuz5Y1XKnskRZxH1CHeCZ09OgPAYnHR&#10;Z0+O7Gj+2XV2Dikn21y3DIGudQI4dNXm37XOnzAEAIwQF/mGY423rPNR2eYaX9shu06GALDElqa6&#10;ZZ3PiIbp/g0unf+u7DoBDJZtqtEANjT/rnWeuOoQ2PZzAD5CXJiZiznuu3dczNl1bmz+N1ue2M4+&#10;B8MQAAaJxvHqD0ipkF1n15CqlGmunS9t3TKsAIhoGBua/5Z1vsKW9zdsfB8G8LGeaaodtqzzlba8&#10;E5shACwQF15cgO7CdOls/hvW+Q6ZIRCJEz07bBlWwEfKNtWus122rPOd4uwi92+/l64hkDmTKdK1&#10;TuCjxIWWaaqdH0qyYZ0dojauBvey5YNlGALAC8Vvj4821fi6rsYRf++GdXa66hDoPJ0VuKx4SL6h&#10;qWbX+ckNI9tco7Ydtgwr4JK2NFWaf96W50m2DCvgUuJCcheYS3fzd2tyofn/s01P6rv13AtDADiw&#10;palmXzZI8/+jZ94l3YFXdgFvkG2qcWF24I1DdeKdz3HWjqudS5yT1CGGFUMAeJFMU43fGjvOZYlm&#10;xfkx9TYNgcw6ux6xAGtkm2pcgBuaf9c6t9oyBLasExhvU/O/6ge5TBMN09XUJercgSEAHNrSVGn+&#10;75cdAl37giEAPGFLU82uMy7yjnVeUfa5lq66b3jEAoyxpanG35m5uOPfRPOvlRkCna+2yg4B9gk+&#10;UrapRgPouFjieYbsWf5c1K+x5SW32eey2C/4KFuaajQQmv8sW94fkr1txavE8BG2NNVn1on3yAyB&#10;SJzj02HLIxbgLbY01Vhn5p2eNP/3ixM33c/iXhgCQKMtTTUaRWadvM2/T/aEzi1nRTEEcCnZ5t/V&#10;VLPNn3Pf+2WHQOfnRLj13EvXIxag1JamGn/vo+uMr6P5z5EdAl3HNGfXyRDAaluaajSEzDo5znme&#10;eJTpfl73smUIsNewUrap0vxxatOtRreee+HRJlbZ0lRjnW5NLjT/HTa92MCt5166HrEAKVuaavaV&#10;GTT/PeJNVRsOZ9ty2wp4yJbmn3ltdrxvIS5U7BJvHtwyBDKPWHjZMUbK/kbd8QqHaArZc1p4i/5e&#10;DAHgDTace0Lz/0zxc8+e0Nkhe9sq9jLQaktTjXXyQS6fLTsEOn7+8XdmhkDXIxaA5o91NuwDhgDG&#10;29JUs+uMi6ljnXif7O3KjhcAMAQw1qbmn7mIojHQ/D/DlhM6s7etgJfKNv+u36jjVlP22Gma/2e5&#10;6hBgH+MlYmNlNmPXb9RxodL88YjsS5e7hkD2uTb2M0pt+Y36meaPz5Z582Kk64TODc9d4IK2/EYd&#10;68y8mYbmj5stJ3TGnnXrcel8xIKL2PIbdVzAmebPOynxq+wQ6DqhkyGAt9jyG3Wm+cfXcbQu7tky&#10;BLY8d4Glss2/6zfquABp/qgUe9/tn3vpOqFzy3MXWCZ7O6WrqcYFkGn+HOeMR235BSj2tFvPvTAE&#10;8K0tv1FvOXYae20ZAtnbVlwLsLK/UdP8cXXZlz/HmyQ7bHnuAkNtuZ2SffKLh7w4FS9pzhwp0nUu&#10;T3YIxDUPrPmNOvPyt/itrePkUVzTliGw5QlsDLGh+cfFl30rPM0f1TYNgUcfzUe6nrtAsw23U2j+&#10;mGbD4WwMAXwre65IR1ONC2fDsdP4PBuGQFyzmUcs0RNwcVt+o6b5Y7otv0RlhkDXbSu8wVWbf2xa&#10;mj86ZK6nuCUTt2bejSGAdFPt+o06u1njAqT5o9OGw9kYAh9sS/OPRxvZk0dp/pgg+4KKjiEQss9d&#10;YLls8++6nRIXBM0fm2WGQKTrTYrZIcB1tlT84DIP+2JQbGn+wERxxILbs/fSNQSyzwUyBJbZcjsl&#10;mj+vV8aVZI9k6DqXJ/sqpq7bVkjacjslLpRM8+dt69hiyxCIa9+tx6XzuQs8aMvtlEzzj6/j9EJs&#10;kx0CXb/gMAQuIn4wmd+ou5p/NHOaPz5BXJNuX99L1y3OLa9iwh3Z5t+10eK3nEzz5yx/bLfl2swM&#10;gUg8wsEAW+6lbzh5FHiFeFFG5hqNJ2g7xDXn1nMvDIFmW26n0Pzx6bIvy+56N272uQuu1SbZ2yld&#10;zT97f5HfKnBVVx0CPE/3ZlvupWdfa9xx+BzwTlcdAl23lj/Ohtspscmz7zak+eOTZI9k6JB9FRND&#10;4MVo/sB1bDiXZ8urmC5vw7302KAbTh4FpthwvTAEmm24l55t/vHbD80fyF3f0YijIb9b9JQYQG5N&#10;LvFvwqFokBtup9D8gTMbjmSIazYzBLqewL6ETc0/+5sBzR/4I4YA/l8UecO9wRg4G04eBbbY8lwf&#10;Q+BFtjT/+O2D5g/Uy7zaL9L15slo7G49LtGn8INs8++6l559VUDXyaPAVtk3YnW92TM7BPgl8I4o&#10;TOZhVQyKDc2fl4QBz8kOga4jGbLPVTIEfrHlXnpsyEzz552BwJnsEOi65jJDIHpdxxPYI225lx4P&#10;MR9t/vF1HBAF1Ige4a6ze+kaAtGb3Hpcokd8/BB4pvl3iA1F8wf6RK949BqMdN16ZQg8KPsD3dL8&#10;u56MAq5uS8/IvpT144ZA9l561zSP5u/W40LzB14veyRD12vwM0MgEj3xI2x5IpXmD8yUfcVg1xCI&#10;W8FuPfdy+SEQBXm0+cfXdd1Lzz6E+5jpDQyxZQhEb3DruZfLPn+45YnUzMu5Ih3nDwH4xxBw1+S9&#10;xMDowBD4kn0C592/Vcdmyjb/CIA+7pr8Lh1vxMr0vvi6y95OnjoEYkNkjqDQAOjjrsmf8s4hQPP/&#10;xbQhcNL8IwD6uGvykcT7j159+5bmf8eUIXDa/CMA+rhr8tFED4pe9Ao0/x90D4GK5h8B0Mddk5m8&#10;YgjQ/B/UNQSi+WdeQvZdAPRx12Q2lUOA5p/07iGQPXn0pwDo467JZ3PaW2j+T3rXEIi/J3v4nPv/&#10;NQD6uGtSE03W/f/3ctJbaP4HXj0Est//dpCU+28aAH3cNakJ0Svcf7uX7BuxaP5FXjUEst9XD59z&#10;/10DoI+7JjU3rxoCNP9i1UMg/nvm+/16+Jz7Gg2APu6a1KjoLe5r7uWngyhp/i9SNQSi4JkfkJv6&#10;7ms1APq4a1Lzq2xvuXcUPc3/xU6HQNXhc+7rNQD6uGtS45wOAZr/mzw7BLLN/7sfkPszGgB93DWp&#10;uSf7cvA4KDLQ/N8sOwQyJ3o+8gNyf04DoI+7JjXfyb4hND5TgObfIDsEHsmjPyD3ZzUA+rhrUvOT&#10;ylMBbqH5v0DlEIjvE9/vEe7PawD0cdek5hGVQ4Dm/0IVQyB7DKz7HhoAfdw1qcmIWzzuezwamv8b&#10;nAyBmPLZM8Dd99EA6OOuSU3Ws0OA5v9GzwyBZ5p/cN9LA6CPuyY1z8h+NCzNv0FmCETzj/t8z3Df&#10;TwOgj7smNc96dAjQ/Bs9MgTiId2zzT+476kB0Mddk5oTP50GTPMf4LshcNr8g/u+GgB93DWpORXv&#10;Anbfl+Y/iBsC8RDutPkH/Z4uAPq4a1JT4dchQPMfSIdAPHSraP5Bf/AuAPq4a1JTJc4Ki+9H8x8s&#10;hsC90/ue9euG+jUA+rhrUlMpzhqj+X8Yt6k0APq4a1IDHHGbSgOgj7smNcARt6k0qBX3WK8c1HLX&#10;pAY44jaVBrVcja8U1HI11gBH3KbSoJar8ZWCWq7GGuCI21Qa1HI1vlJQy9VYAxxxm0qDWq7GVwpq&#10;uRprgCNuU2lQy9X4SkEtV2MNcMRtKg1quRpfKajlaqwBjrhNpUEtV+MrBbVcjTXAEbepNKjlaqyJ&#10;M54mx61Zg1quxhrgiNtUGtRyNdZM59asQS1XYw1wxG0qDWq5Gmumc2vWoJarsQY44jaVBrVcjTXT&#10;uTVrUMvVWAMccZtKg1quxprp3Jo1qOVqrAGOuE2lQS1XY810bs0a1HI11gBH3KbSoJarsWY6t2YN&#10;arkaa4AjblNpUMvVWDOdW7MGtVyNNcARt6k0qOVqrJnOrVmDWq7GGuCI21Qa1HI11kzn1qxBLVdj&#10;DXDEbSoNarkaa6Zza9aglquxBjjiNpUGtVyNNdO5NWtQy9VYAxxxm0qDWq7GmuncmjWo5WqsAY64&#10;TaVBLVdjzXRuzRrUcjXWAEfcptKglquxZjq3Zg1quRprgCNuU2lQy9VYM51bswa1XI01wBG3qTSo&#10;5Wqsmc6tWYNarsYa4IjbVBrUcjXWTOfWrEEtV2MNcMRtKg1quRprpnNr1qCWq7EGOOI2lQa1XI01&#10;07k1a1DL1VgDHHGbSoNarsaa6dyaNajlaqwBjrhNpUEtV2PNdG7NGtRyNdYAR9ym0qCWq7FmOrdm&#10;DWq5GmuAI25TaVDL1VgznVuzBrVcjTXAEbepNKjlaqyZzq1Zg1quxhrgiNtUGtRyNdZM59asQS1X&#10;Yw1wxG0qDWq5Gmumc2vWoJarsQY44jaVBrVcjTXTuTVrUMvVWAMccZtKg1quxprp3Jo1qOVqrAGO&#10;uE2lQS1XY810bs0a1HI11gBH3KbSoJarsWY6t2YNarkaa4AjblNpUMvVWDOdW7MGtVyNNcARt6k0&#10;qOVqrJnOrVmDWq7GGuCI21Qa1HI11kzn1qxBLVdjDXDEbSoNarkaa6Zza9aglquxBjjiNpUGtVyN&#10;NdO5NWtQy9VYAxxxm0qDWq7GmuncmjWo5WqsAY64TaVBLVdjzXRuzRrUcjXWAEfcptKglquxZjq3&#10;Zg1quRprgCNuU2lQy9VYM51bswa1XI01wBG3qTSo5Wqsmc6tWYNarsYa4IjbVBrUcjXWTOfWrEEt&#10;V2MNcMRtKg1quRprpnNr1qCWq7EGOOI2lQa1XI0107k1a1DL1VgDHHGbSoNarsaa6dyaNajlaqwB&#10;jrhNpUEtV2PNdG7NGtRyNdYAR9ym0qCWq7FmOrdmDWq5GmuAI25TaVDL1VgznVuzBrVcjTXAEbep&#10;NKjlaqyZzq1Zg1quxhrgiNtUGtRyNdZM59asQS1XYw1wxG0qDWq5Gmumc2vWoJarsQY44jaVBrVc&#10;jTXTuTVrUMvVWAMccZtKg1quxprp3Jo1qOVqrAGOuE2lQS1XY810bs0a1HI11gBH3KbSoJarsWY6&#10;t2YNarkaa4AjblNpUMvVWDOdW7MGtVyNNcARt6k0qOVqrJnOrVmDWq7GGuCI21Qa1HI11kzn1qxB&#10;LVdjDXDEbSoNarkaa6Zza9aglquxBjjiNpUGtVyNNdO5NWtQy9VYAxxxm0qDWq7GmuncmjWo5Wqs&#10;AY64TaVBLVdjzXRuzRrUcjXWAEfcptKglquxZjq3Zg1quRprgCNuU2lQy9VYM51bswa1XI01wBG3&#10;qTSo5Wqsmc6tWYNarsYa4IjbVBrUcjXWTOfWrEEtV2MNcMRtKg1quRprpnNr1qCWq7EGOOI2lQa1&#10;XI0107k1a1DL1VgDHHGbSoNarsaa6dyaNajlaqwBjrhNpUEtV2PNdG7NGtRyNdYAR9ym0qCWq7Fm&#10;OrdmDWq5GmuAI25TaVDL1VgznVuzBrVcjTXAEbepNKjlaqyZzq1Zg1quxhrgiNtUGtRyNdZM59as&#10;QS1XYw1wxG0qDWq5Gmumc2vWoJarsQY44jaVBrVcjTXTuTVrUMvVWAMccZtKg1quxprp3Jo1qOVq&#10;rAGOuE2lQS1XY810bs0a1HI11gBH3KbSoJarsWY6t2YNarkaa4AjblNpUMvVWDOdW7MGtVyNNcAR&#10;t6k0qOVqrJnOrVmDWq7GGuCI21Qa1HI11kzn1qxBLVdjDXDEbSoNarkaa6Zza9aglquxBjjiNpUG&#10;tVyNNdO5NWtQy9VYAxxxm0qDWq7GmuncmjWo5WqsAY64TaVBLVdjzXRuzRrUcjXWAEfcptKglqux&#10;Zjq3Zg1quRprgCNuU2lQy9VYM51bswa1XI01wBG3qTSo5Wqsmc6tWYNarsYa4IjbVBrUcjXWTOfW&#10;rEEtV2MNcMRtKg1quRprpnNr1qCWq7EGOOI2leZPpDSuxprp3Jo1qOVqrAGOuE1F+jKdWzPpC3DE&#10;bSrSl+ncmklfgCNuU5G+TOfWTPoCHHGbivRlOrdm0hfgiNtUpC/TuTWTvgBH3KYifZnOrZn0BTji&#10;NhXpy3RuzaQvwJG/kVGZzjUh0hcAAAAAAAAAAAAAAAAAAAAAAAAAAAAAAAAAAAAAAAAAAAAAAAAA&#10;AAAAAAAAAAAAAAAAAAAAAAAAAAAAAAAAAAAAAAAAAAAAAAAAAAAAAAAAAAAAAAAAAAAAAPAWv/32&#10;f/S3/LAsT/91AAAAAElFTkSuQmCCUEsDBAoAAAAAAAAAIQDj/xNu0QEAANEBAAAUAAAAZHJzL21l&#10;ZGlhL2ltYWdlNC5zdmc8c3ZnIHZpZXdCb3g9IjAgMCA5NiA5NiIgeG1sbnM9Imh0dHA6Ly93d3cu&#10;dzMub3JnLzIwMDAvc3ZnIiB4bWxuczp4bGluaz0iaHR0cDovL3d3dy53My5vcmcvMTk5OS94bGlu&#10;ayIgaWQ9Ikljb25zX0hvbWVfTSIgb3ZlcmZsb3c9ImhpZGRlbiI+PGcgaWQ9Ikljb25zIj48cGF0&#10;aCBkPSJNNi41NjcgNTEuOTU4IDEzLjA1NiA1OC40NDYgMTggNTMuNzY0IDE4IDg1Ljk3NiA0MyA4&#10;NS45ODYgNDMgNjEuMDE3IDUzIDYxLjAxNyA1MyA4NS45OSA3OCA4NiA3OCA1My43MjIgODIuOTY5&#10;IDU4LjQyMiA4OS40MzMgNTEuOTU5IDQ4IDEyLjZaTTc2IDg0IDU1IDgzLjk5MSA1NSA1OS4wMTcg&#10;NDEgNTkuMDE3IDQxIDgzLjk4NSAyMCA4My45NzcgMjAgNTEuODcgNDggMjUuMzU0IDc2IDUxLjgz&#10;MVpNMTMuMDk0IDU1LjY1NiA5LjQzMyA1MiA0OCAxNS4zNTYgODYuNTY3IDUyIDgyLjkzIDU1LjYz&#10;MiA0OCAyMi42WiIvPjwvZz48L3N2Zz5QSwMECgAAAAAAAAAhAASW4IzVHAAA1RwAABQAAABkcnMv&#10;bWVkaWEvaW1hZ2U1LnBuZ4lQTkcNChoKAAAADUlIRFIAAAGAAAABgAgGAAAApMe1vwAAAAFzUkdC&#10;AK7OHOkAAAAEZ0FNQQAAsY8L/GEFAAAACXBIWXMAADsOAAA7DgHMtqGDAAAcaklEQVR4Xu3dB9Qt&#10;V1nG8UuRYlQCSDQCGgRFihIQqSoRsdGMNOkEKYqIRsGC9ABBNIIiYAOjGCQaMChEsECwgEgxoIig&#10;mIggiJSAJQiK+jwrd3Tn8H53z8yemT1n9v+31rNgQTL33HNm9juz2xwCAAAAAAAAAAAAAAAAAAAA&#10;AAAAAAAAAAAAAAAAAAAAAAAAAAAAAAAAAAAAAAAAAAAAAAAAAAAAAAAAAAAAAAAAAAAAAAAAAAAA&#10;AAAAAAAAAAAAAAAAAAAAAAAAAAAAAAAAAAAAAAAAAAAAAAAAAAAAAAAAAAAAAAAAAAAAAAAAAAAA&#10;AAAAAAAAAAAAAOyJyyp3U849/J8AgI27pfJk5c3K/xzOmQoAYIOOVu6tnKF8ROka/i4fU26tAAA2&#10;4sbKY5TXKruN/m6eogAA9tgVlLsoz1Pep0SNfZQ3KccoAIA9cz3lkcqrlKiB75MHKACAPXF75dnK&#10;+UrUqA8Jg8EAsHLXUh6unKNEDfnYfFS5lQIAWJnbKqcpb1eiBnyKeIooAGAFjlUepLxE+bgSNdpT&#10;5o3K1RQAQCXHKU9T3q9EDfWYvEc5a+d/i8LKYABYmLdnuKPyMiVqmMfmFYqP6+N7mugHleif6+J/&#10;HgCwgJsoj1Vep0QN8pi8RTlV+Wpl148p0b/T5ULFW0YAAGZwReWuyvOVqbp5PqGcrTxEubpykBOU&#10;i5ToGF1OUQAAE7q+8ijl1UrU8I7JO5RnKLdT+vKgcnSsLm9QPlcBABS4lHIH5TnKBUrU4I6J++of&#10;oVxbGerBSnTMNPdTAAAjuGF2A+2GOmpgx+TdynMVD+peWhnLXURvVaI/o8sLFQDAAO6KcZeMu2ai&#10;hnVMXqP8kHIDZSq5wWBvHX0LBQBwBL6j9uCrB2E9GBs1qEPzAeV05e7KUcrUbqP8uxL92V2epAAA&#10;Ap5m6emWnnYZNaBj8nrl8cpNlbm9WIk+Q5c/U66qAADEDaIHSF+k+G1aUcM5ND6Oj+fjLtngepuJ&#10;6POkua8CAE3zHbnvzH2HHjWUY3KkBVtLYDAYAA7gvnf3wbsv3n3yUQM5NH0XbC0lNxj8YeXmCgA0&#10;4YaKZ9149k3UKI7JO5VnKkMWbC2hz2DwExUA2KzLKHdSflbxfPuoIRyTVyrfq1xHWavcYLC7va6i&#10;AMCmuGF2A+2GOmr8xsQFxIXEBcWFZe36DAbfRwGATfgGxV0y7pqJGrwx6RZsuQtpn3yBkpvKeoYC&#10;AHvrGspDlZcqn1Sihm5o5l6wtRS/gCb6+3X5kHIzBQD2ytcobuByUx6HZMkFW0v4WiU3GPwEBQBW&#10;z9sZ3185U/kXJWrQhsbHqbFgayl9BoOvrADAKn2V4jtVb2MQNWJj4icHP0H4SWLL+gwG31sBgNX4&#10;LOUeyi8r/6xEDdfQeIzAYwUeM/DYQQv6DAb/qgIA1X258sPKHypRYzUm3YItzxJqUZ/BYD9lAcDi&#10;LqvcWfk55R+UqJEak31YsLUEDwb/mxJ9R108+A0Ai/kS5fuU31WiRmlM9m3B1lLOUqLvq8ufKkcr&#10;ADCrb1R+SvkbJWqMxmRfF2wt5TuU6HtLcy8FACZ3TeU7ld9S/lOJGqCh8eCwB4k9WOxBYxzsWCU3&#10;GPwCBQAm4/5nb0/8F0rU6IyJp4N6WigDl8PkBoM/qGxlERyASo5RTlJ+XflXJWpshsYLtrwAzAvB&#10;vCAMw/UZDH6cAgCDeW6995l/vxI1LmPiu9KfUI5TUO5cpftu3RV3nvKLysmK32JGVxqAQb5Z8Rux&#10;purbdzwr5Z7KFRRM5xbK9yju6uG7BTDKjZRHK3+sRA34mLS+YAsAVutyyonKLyjvVaJGfEy8DoAF&#10;WwCwQtdVvl/5fSVqwMfEK3698tcrgFmwBQAr4779ZynvUqJGfEy8x4/3+vGeP8AuTyTwU6YHpAEs&#10;7IuUhykvUz6lRI340LBgC5GusX+y4vPNM766c4YdSoEFnaD8uPI2JW28S8KCLZjHjo5X/N6Bpyqe&#10;MZZ7b/NrFQAz+jzlgYo3Csu9OrBvWLDVtssrN1buq5yq+P0Lf6tE58qRcqHidxkAmJjngp+ivEmJ&#10;Lr4x8VYPLbxhC//P6wi+UvHrNP3b/7Yy5XjR7RQAE7iS4t0e3bf6YSW64IbGC7+8uZs3eWvlDVut&#10;+kzFi8f8ZPd0xX32f6dE58VUeYQCoID7Xn9U+RMlusjGxNs4eztnb+uM7TlK8bjNAxSPC71cOV+J&#10;zoU54/c6ABjI/bDfpniPl39UootrTLxgyy9w8YtcsA2elXUzxWNB3nPpHOXvlej3XzqeMgygpy9T&#10;fkD5AyW6oMYkXbDlVzdif3224vEfvxzmNOUVit+gFv3ua4inhV5NAXAE36L8jDJlnywLtvaf347m&#10;2TjeX8l7Nk21NfeScRcmgB3eHvm7FffP/rcSXTxD4zsuFmztHz+Z7UNj7+mgnnL8KMUzfPwO4txm&#10;gg9WABz2dYr7av9KiS6YMXmD4n38WbC1fldWvE3CQxUPxP+eMuU4zxTxmhKfU76Z8Hua76hcS4k8&#10;Q4mO0cVPtkDTPl9xv+2LlYuU6EIZGt8h+o1dnulBP+s6XVXxugpPs/1pxWM771Oi37NW/IYxr/g+&#10;XflB5fbKkJf3+A4/Om4X/52BJt1S8T4pb1aii2NMvGDL7+j16wGxHl417d/kuxTf9b5KmfLNalPE&#10;Nw2vV35JcTeOx568d1SJWynRn9XFBc9PPUAT3C/qPVPOUD6iRBfF0KQLtq6poC4/cd1G8RjOs5VX&#10;Kx9Qot+uVrylh9/K9nzlkYp3hv1CZWo+33NdWLdWgE3z/imPUbwJVnQRjAkLturzC/I9bvNw5TnK&#10;axTvjhr9XrXyMeV1yvMUTyP+JmXJG4XceyYYCMYmeS+Vuyi+8Kbs22XBVh0eq7mt4nfuehWrp9Km&#10;WxyvId5kzTcZXiTol/z45qD2Nh4e34g+axcPFAObcT3Fj9Xu541O+DF5j/LzCgu2lnGs8vWKX2Xp&#10;hXJ/pHxIiX6bWnEXorcA8Ss8fUPgdy1fXVkbd01Gn7/LKxVg791BcTfABUp0oo+JG54fUb5CwTy8&#10;LbEbTzeiLrKeuz7V+MxU8QZ//lz+fC5Knme/L9spe6ZT9Hfq4tXorEvBXvpixV0Cv6NEJ/eYuFvh&#10;V5RvV7y8H9PxHbK7RU5WfOfs7hJ3m0S/Q634ScOF308e3jHTTyJ+ItlXnu76T0r0d+3i/YqAveGL&#10;8ieVv1aiE3pMugVbXAzT8ECnBzzdF+5xGA+EflSJvvtacbH3WILHFHwj4TEGjzVsjWdCRX//Licp&#10;wKr5kdszFn5T+Q8lOpGHhgVb0/AURk9l9NiLpzZ6iqOnOkbfea14dpBnCbmb0LOGPHvIb21rgafD&#10;Rt9JF29LDayS5yn7XafnKdHJOyYs2BrPi5O8ItWLlbxoyStV17Y3juf9n6u44fN6AL+TueUC7+8g&#10;+p66+AU0wGpcRfHmW7+mTNVt8F+KX6vHgq3+vMeMB9e9DYG3I3A3mbcniL7fWnH/trs4vML3YYoX&#10;gfG+5Evy00703XXxTreeNg1U5XegPk5xF0J0oo6Jd0n0XGj3R+NgHlD3xmLeYMyD4G9UpnqZ/VTx&#10;9g2e3vssxds6+AnOg5w4Mnd15abR3kQBFuf3od5NcXdCbrbCkHgnR882+VIFl3Rt5U6Kp7i+QPEL&#10;7D+uRN9jrXjxnjcrc/H2U5unM/rJEON4ZlP0PXe5jwIs5gaKuxbcVxudkGPSLdj6VuUzFBw6dB3F&#10;38ejFb+0/s+VqQbRp4r3q3HB9tYa3orZWzKzSdm0PK01+u67eJwNmNWlFXczPFeZ8t2oLNi6mJ92&#10;TlT8ovoXKh44/4QSfWe18l7F22n45SoPUbxjpTctw7y8gC36PbqcrQCzcJeDF9X4PanRyTcmrS/Y&#10;uq7il9M/VvFg+VuUTyrRd1UrfiLzVgPeb8ZTeL0F95UULM+rl6PfqMs7lcsowGR80vnif4cSnXRj&#10;4sHJ1hZs+YX0d1U8QP4i5a2KZzVF30+teEsBF3gv0HuQ4hekf46CdfA6mtyqa95RjWJe7u9Hez9S&#10;TtX94KmHv6F4xeLW53NfX/Gg+OOVM5W/VD6lRN9Lrbj7zttvnKb4bWo3V9g2Y/1y26H7aRoYxQN3&#10;pyruiohOrjFx4/d0xXO7t+ZSigfC7648QXGBe5sy1Uvop4o31ztH8buSXYD95MXmYfvJ21RHv3GX&#10;JylAb56DfT/F3RJ+8UV0Ug1Nt2DL87zneEtSDR78vqFyD8UX2VnKlC+enyrnKy9XvDWAt8fwi+yP&#10;UrAN3pcp+t27+LwEsm6quIvC7zCNTqQx2cqCLQ+kuS/1nsopil82/3Yl+jvXjFd/egsAP2HdX/Fv&#10;6jUZ2C5fW9G50MVPoEDId4LurvCWAFO+Y3WfF2z55TA3Uu6l+AXzL1GmHPCeKu9S/FTl/Y/8xOYV&#10;11dU0BZvgXKkTfrc/egXKgH/x10X3h7AOylGJ82Y7OOCrcspxyt+qfxTFA9ye+pc9PerGT9J+SX1&#10;T1O8n5KX+LPPCzq5p3bPNkPj3I3hrQK8T/q7lehEGRO/VckrUte+YOvyil8k7+XxHth+qeKXwEd/&#10;p5rxZ/Jn8ypOf1Z/Zn924CDeciU6l7p4XQka5W0DvGLQi3eik2NMvAmV95txn/ga54X77th3ye4a&#10;8V2z757dZRL9XWrGTxt+6vDTh59C/DTCdhcYytt4R+dXFy8qRGP8TlYvzZ+yS8MLtjzjxXPE18L9&#10;3h7s9KCn+8M9COrB0Ojz14zHEfziG48reHzB4wy8jB5T8LsconOui6dxowHXULzxlrsQptpCIF2w&#10;dYxSkwetPY3R0xk9rdHTGz3NMfrcNePXWnrw2DOG/JTk7jGW5GMuxykXKdG56LgtcE8ANsrb6rqr&#10;w2/Fik6AMam9YMsLk7xA6YGKFyx54ZIXMEWftWY8HdRzrf1k5FWXni7qNQLAkrz9d3R+drmzgg1x&#10;94G3F5hyMzbHL27x3f7Ss0w8M8kzXNxt5YHltb2S0PFmde5icjeOd+j0ExewBr4Jic7ZLh4nAAAA&#10;AAAAAAAAAAAAAAAAAAAAAAAAAAAAAAAAqCbaIIkQQsj8OVqpKvpQhBBC5g8FgBBCGg0FgBBCGg0F&#10;gBBCGg0FgBBCGg0FgBBCGg0FgBBCGs3qCwAAYJwLlahd7UIBAICNogAAQKMoAADQKAoAADSKAgAA&#10;jaIAAECjKAAA0CgKAAA0igIAAI2iAABAoygAANAoCgAANIoCAACNogAAQKMoAADQKApAgZOV6DMR&#10;QsiYPFFZEgVgJBp/QsgcWbIIUABGoPEnhMyZpYoABWAgGn9CyBJZoghQAAag8SeELJm5iwAFoCca&#10;f0JIjcxZBCgAPdD4E0JqZq4iQAHIoPEnhKwhcxQBCsARDGn8z1Oqf1kA9s65StSmRJm6CFAADkDj&#10;D2AptYoABSBA4w9gaTWKAAVgB40/gFqWLgIUgASNP4DahhSB0jaIAnAYjT+AtehbBCgAE6DxB7A2&#10;fYoABaAQjT+AtZq7gW6+AETHjELjD2BpFIBMSkXH3A2NP4AaKACZlIqOmYbGH0AtFIBMSkXHTEPj&#10;D6AWCkAmpaJjpgFyfJGcoHhCgWdu+KnxAsUXl+P/7v/tbMWLd/zPAn1QADIpFR0zDXAQN+TPVHIX&#10;0UHxv3u8AhyEApBJqeiYaYCUL4iTFN/RR+fLmPhYfnoAdlEAMikVHTMN0PEdv7tzovNkivhiPFEB&#10;OhSATEpFx0wD+CIo6eoZGv9ZgFEAMikVHTMN2ua7/im7e/rGFyZPA6AAZFIqOmYatMv98rkLZO4w&#10;NtA2CkAmpaJjpkGb1tD4d/GgM9pEAcikVHTMNGiPG9wxjb/XALj/3sXD0zuPOxx35fiYXgPgtQDR&#10;v5sLRaBNFIBMSkXHTIO2DG38/c+ergyZz++i4GIQHe9IoQi0hwKQSanomGnQDjfiQxp/3+2XXiBD&#10;CwEDw22hAGRSKjpmGrTBJ3rf2T6+aKZsiF14+q4v8J/tJwi0gQKQSanomGnQBt/NR7//btzPP0cD&#10;7Aut7/iA/zm0gQKQSanomGmwfb6bj3773fgJYe4Lom8RoCuoDRSATEpFx0yDbfMJ3qfrZ4nGv9Pn&#10;8/jCrX5xYnYUgExKRcdMg23r0/Xj/vkl+937FiW6graPApBJqeiYabBdbtRzF4BTY/9+X3jRZ9kN&#10;A8LbRgHIpFR0zDTYrj5TMGtuzNbn83kNAraLApBJqeiYabBNPrFzJ7+7fmpfAH2mh/IUsF0UgExK&#10;RcdMg23yqtro906zhpW37n6KPlsaNozrp3pjNgIFIJNS0THTrJV/GDcO7ibw3HTfKTr+Qf2fHiD0&#10;/8d0wVhukHVNA6y5qaH+zXFJ6fXh37q7Nrrvq7tGun2b1mruBnru4xeLPlSaUtEx06yNfxCf1D6B&#10;o897UNyXTVfBxfrM+19T4ezzFMA+QRfz9eFzPdew7cY3UWu8WaIAZFIqOmaaNZlii+Kag5pr4YHT&#10;6Lvp4u+4+om/I1fwW58S6t9riutjrpXeY1EAMikVHTPNGvhHyHUDDMmSi5rWKNeY+glrbdy4RZ+1&#10;iy/kVk19ffi7XMvTAAUgk1LRMdPU5ruRod09feIfvsb89trc3xt9H2nW2CfsCzH6rGnW3Jc9F18f&#10;vmuPvo/SrOFGgAKQSanomGlq8pffZ0Xo2PjHb21cIDf7x9/3WuUautZmA819fTi1x1YoAJmUio6Z&#10;pqa57mzS+M9oSa7/f81jJL4jjT5zl9bGAXK/5VSp+WRFAcikVHTMNLXk+nynTEurSXPdaWueNpub&#10;veSLuRVLXh8+Z2qhAGRSKjpmmhrcLZP7Ybr4Edh3rW4cfKfif9f/fehU0Ra6gvr0/6/5e/DFGH3m&#10;NC2MA/h76Htu+zqa4vqo1b1GAcikVHTMNDXkHvW7+M499wP55I/+3d20MD00N59+zf3/nVyfdwvr&#10;AXJPQl2mvD7cUNZAAcikVHTMNDX0uTPxRdBXn4VEtU7wJeUajn3oCss1WC0MBPcZGxtyffR5MnRq&#10;PF1RADIpFR0zzdL63N2MuVvvc6ez9bvH3AygfXgKyj0d+v/fsj6N9ZhC3uf6qHGDQAHIpFR0zDRL&#10;yw1u+elg7I+Se7LYhwawRO673Ye//xaKWIk5r49c91qNWVYUgExKRcdMszTfZUSfo0vJBZ67e9z6&#10;NMLcXd4+dJ/knhC3/hvWvD7cWC6NApBJqeiYaZaWW9I+pG9zV67xqHGCLynXeOxDF1huPGfrBSB3&#10;fZT8hmu8PigAmZSKjplmablumpJpiv4xo2N22XoBmLO4LiXXB74PM5lK1Lw+nKUbRApAJqWiY6ZZ&#10;Wu4HmfsE37Lc7JF92Bup9QLQ2vVBAcikVHTMNEubc573FubBl2ihC2jrW3vkinjJOE6uuPrpY2kU&#10;gExKRcdMs7TcQGXJNL/cDIqtNx5bGATOzQKqMVVxSbkiPuf1UeMGiQKQSanomGmWlpuJMPYuxD9k&#10;7u6pZAbFPsh9tyWNx1JyjdTWf8NcEXeDNsZarw8KQCalomOmWVpuJoIz5kTMNX7OPgyClsjdPe9D&#10;49l6AXAff/T3TjNmJlTue3VqXB8UgExKRcdMU0NupoMzZMDSJ27uh/b/X/3HnlmuuO7DFMotjGOU&#10;6nN9DGms3fe/1utj7gZ67uMXiz5UmlLRMdPUkHvM7ZK72/OP538m9yM7W79ztNwAqr+ntdvCVNZS&#10;Na6PWt2DFIBMSkXHTFODv/Tos0TxwJRPTjdu/vcc/3c/0uZmFHXxSTDkiWJf9fleS6YRzs2fP3fB&#10;tlAA+nwPXaa6PmqdF3M30HMfv1j0odKUio6Zppa+dzlTZB8GP6eS6z5YcxdKbpqiL+bqF+xC+vTZ&#10;TxX/WbVQADIpFR0zTU25WQlTxA1iK42G5QrrmothrtHbhzGMKS1xffjPqHl9UAAyKRUdM01N/vJz&#10;P1BJfGzfVbYkNxNo7DTbJeT6/1t6kjNfH30GhMfGXUS1G0AKQCalomOmqc39lXMUgRYbf/MJHX0f&#10;adY4DuDPnTsPWuj/3+Xfao4i4GOu4TygAGRSKjpmmjXwj9B3wKpPfKw1D3bOLddgrPFOOtf94wu5&#10;+sVaydTXh7t91nJ9UAAyKRUdM82alA4M+8f2MVptKDq579Hf09rkGrjW+v8jpQPD/t19jDVdHxSA&#10;TEpFx0yzNr4z8R1q9FkPStfwt9jlE3G3WvQ9pVnTbKB9+7w1ucHKLZbbTXd9rPGpmAKQSanomGnW&#10;zHcrPnHT2RD+QR3fMfr/c8NQ/UdcoVw3kL/TtcgN/vr35jf+dB4T6a6P7vdOrw9/r2u/PvxZd3/v&#10;NBSAQtEx02CbcrOBnDUMqva5+29t9k+JfSuUFIBMSkXHTINt8okd/d5pfHHU5M+YPt1F8WdseUB/&#10;6ygAmZSKjpkG2+Xugeg3T+N/ppY+g5oM/m4bBSCTUtEx02C7fHJHv/luagye+64+d3E67iLCdlEA&#10;MikVHTMNtq3PjBEPIC55IfjPynX9ONz9bx8FIJNS0THTYNt8gudmBDmeNbIEf57crB/HF271ixOz&#10;owBkUio6ZhpsX5+ZNs4SU0P7zmH3+AC2jwKQSanomGnQhj533Y6LwBwXhY/Zt/Gn66cdFIBMSkXH&#10;TIM2+ETv0xXk+KKZcvDVxxryZ7Oiux0UgExKRcdMg3b07QrqUroAyxeXu3JyF2EatnxoCwUgk1LR&#10;MdOgLUOLgOO1AkMWY/micvHoe9ffhX7/9lAAMikVHTMN2jOmCDjum3fD7n/fMV9A7rLxthJuwN3P&#10;P+SOvwvbPbSJApBJqeiYadCmPqtwl0rN1cioiwKQSanomGnQrjUUARr/tlEAMikVHTMN2ubum6F9&#10;9VPEFyYDvqAAZFIqOmYawIa+ZKQkXmvADp8wCkAmpaJjpgE6HtjNXTAl8bGZ6YMUBSCTUtEx0wC7&#10;3EhP2S3kY3mWD3f92EUByKRUdMw0wEH8RDC2a8gXnrt6PMZQ/SLDalEAMikVHTMN0Ifn+fsu3o26&#10;7+jTC8v/3f+b/z/P6uE9zeiLApBJqeiYaQCgFgpAJqWiY6bxXRsA1EAByKRUdMzdUAQA1EAByKRU&#10;dMwoFAEAS6MAZFLKg3LRcaNQBAAsxY0vBSCTKVAEAKyJG94+b6mjAEyEIgBgDfo2/g4FYEIUAQA1&#10;DWn8HQrAxCgCAGoY2vi7rSpFAQhQBAAsqUbjbxSAA1AEACyhVuNvFIAjoAgAmFPNxt8oABlDigAh&#10;hMyVqRt/owD0QBEghNTMHI2/UQB6oggQQmpkrsbfKAADUAQIIUtmzsbfKAADUQQIIUtk7sbfKAAj&#10;UAQIIXNmicbfKAAjUQQIIXNkqcbfKAAFKAKEkCmzZONvFAAAaBQFAAAaRQEAgEZRAACgURQAAGgU&#10;BQAAGkUBAIBGUQAAoFEUAABoFAUAABpFAQCARlEAAKBRFAAAaBQFAAAaRQEAgEZRAACgUXtfAAgh&#10;hMwTCgAhhDQaCgAhhDQaCgAhhDQaCgAhhDQaCgAhhDQaCgAhhDQaCgAhhDSa6gUAAAAAAAAAAAAA&#10;AAAAAAAAAAAAAAAAAAAAAAAAAAAAAAAAAAAAAAAAAAAAAAAAAAAAAAAAAAAAAAAAAAAAAAAAAAAA&#10;AAAAAAAAAAAAAAAAAAAAAAAAAAAAAAAAAAAAAAAAAAAAAAAAAAAAAAAAAAAAAAAAAAAAAAAAAAAA&#10;AAAAAAAAAAAAAAAAAAAAAAAAAHDo0P8CcbYQPnqUogUAAAAASUVORK5CYIJQSwMECgAAAAAAAAAh&#10;AHiTt7EuBwAALgcAABQAAABkcnMvbWVkaWEvaW1hZ2U2LnN2Zzxzdmcgdmlld0JveD0iMCAwIDk2&#10;IDk2IiB4bWxucz0iaHR0cDovL3d3dy53My5vcmcvMjAwMC9zdmciIHhtbG5zOnhsaW5rPSJodHRw&#10;Oi8vd3d3LnczLm9yZy8xOTk5L3hsaW5rIiBpZD0iSWNvbnNfTW9uZXlfTSIgb3ZlcmZsb3c9Imhp&#10;ZGRlbiI+PGcgaWQ9Ikljb25zIj48cGF0aCBkPSJNODAuNTIyIDI4Ljk3NyA4Mi4xIDM3IDg0LjEz&#10;OCAzNyA4Mi4xIDI2LjYyNSAzMCAzNi45ODJDMjkuOTQ1IDM2Ljk5MyAyOS45NDYgMzcuMDAxIDMw&#10;IDM3LjAwMUw0MC4xNjEgMzcuMDAxWiIvPjxwYXRoIGQ9Ik02OC42NTUgMTguMTA3IDcxLjY2OCAy&#10;NS42NCA3My42NjggMjUuMjQgNjkuNzY4IDE1LjQ5IDE3LjIwOCAzNi45ODJDMTcuMTgyIDM2Ljk5&#10;MyAxNy4xODQgMzcuMDAxIDE3LjIwOCAzNy4wMDFMMjIuNDQyIDM3LjAwMVoiLz48cGF0aCBkPSJN&#10;OTIuMDEyIDQwIDQgNDAgNCA4MCA5Mi4wMTIgODBaTTkwLjAxMiA3OCA2IDc4IDYgNDIgOTAuMDEy&#10;IDQyWiIvPjxwYXRoIGQ9Ik00OC4wMDYgNjlDNTEuOTgzIDY5IDU1LjIwNiA2NC45NzEgNTUuMjA2&#10;IDYwIDU1LjIwNiA1NS4wMjkgNTEuOTgyIDUxIDQ4LjAwNiA1MSA0NC4wMyA1MSA0MC44MDYgNTUu&#10;MDI5IDQwLjgwNiA2MCA0MC44MDYgNjQuOTcxIDQ0LjAyOSA2OSA0OC4wMDYgNjlaTTQ4LjAwNiA1&#10;M0M1MC44NzQgNTMgNTMuMjA2IDU2LjE0IDUzLjIwNiA2MCA1My4yMDYgNjMuODYgNTAuODczIDY3&#10;IDQ4LjAwNiA2NyA0NS4xMzkgNjcgNDIuODA2IDYzLjg2IDQyLjgwNiA2MCA0Mi44MDYgNTYuMTQg&#10;NDUuMTM5IDUzIDQ4LjAwNiA1M1oiLz48cGF0aCBkPSJNMjEuOTE4IDYzLjg1OUMyNC4wNTQ3IDY0&#10;LjQ1MTggMjYuMjY3NCA2My4yMDAyIDI2Ljg2MDIgNjEuMDYzNSAyNy4wNTUxIDYwLjM2MDkgMjcu&#10;MDU1MSA1OS42MTg1IDI2Ljg2IDU4LjkxNiAyNi40OTIzIDU3LjU2NzYgMjUuNDM5MiA1Ni41MTQx&#10;IDI0LjA5MSA1Ni4xNDYgMjEuOTU0NyA1NS41NTE3IDE5Ljc0MTEgNTYuODAxNyAxOS4xNDY4IDU4&#10;LjkzOCAxOC45NTA4IDU5LjY0MjMgMTguOTUwOSA2MC4zODY3IDE5LjE0NyA2MS4wOTEgMTkuNTE1&#10;MyA2Mi40MzkzIDIwLjU2OTMgNjMuNDkyMiAyMS45MTggNjMuODU5Wk0yMyA1OEMyNC4xMDQ2IDU4&#10;IDI1IDU4Ljg5NTQgMjUgNjAgMjUgNjEuMTA0NiAyNC4xMDQ2IDYyIDIzIDYyIDIxLjg5NTQgNjIg&#10;MjEgNjEuMTA0NiAyMSA2MCAyMSA1OC44OTU0IDIxLjg5NTQgNTggMjMgNThaIi8+PHBhdGggZD0i&#10;TTczLjgyNiA2My45MjFDNzUuNzIzMSA2My40Nzg5IDc3LjA1MTQgNjEuNzY4NSA3Ny4wMSA1OS44&#10;MjFMNzcuMDEgNTkuODIxQzc3LjAzNiA1OC41MDAyIDc2LjM0OCA1Ny4yNjc5IDc1LjIxIDU2LjU5&#10;NyA3My4zMTM1IDU1LjQxMDEgNzAuODEzOSA1NS45ODUzIDY5LjYyNjkgNTcuODgxOCA2OS4yMjk4&#10;IDU4LjUxNjMgNjkuMDE2MyA1OS4yNDg1IDY5LjAxIDU5Ljk5NyA2OS4wMTAzIDYyLjIxIDcwLjgw&#10;NDUgNjQuMDAzOCA3My4wMTc1IDY0LjAwMzUgNzMuMjg5MSA2NC4wMDM1IDczLjU2IDYzLjk3NTgg&#10;NzMuODI2IDYzLjkyMVpNNzMuMDEgNThDNzQuMTE0NiA1OCA3NS4wMSA1OC44OTU0IDc1LjAxIDYw&#10;IDc1LjAxIDYxLjEwNDYgNzQuMTE0NiA2MiA3My4wMSA2MiA3MS45MDU0IDYyIDcxLjAxIDYxLjEw&#10;NDYgNzEuMDEgNjAgNzEuMDEgNTguODk1NCA3MS45MDU0IDU4IDczLjAxIDU4WiIvPjxwYXRoIGQ9&#10;Ik04My4wMTEgNzQgODYuMDExIDcxIDg2LjAxMSA0OSA4My4wMTEgNDYgMTQgNDYgMTAgNTAgMTAg&#10;NzAgMTQgNzRaTTEyIDUwLjgzIDE0LjgzIDQ4IDgyLjE4MyA0OCA4NC4wMTEgNDkuODI4IDg0LjAx&#10;MSA3MC4xNzQgODIuMTgzIDcyIDE0LjgzIDcyIDEyIDY5LjE3NFoiLz48L2c+PC9zdmc+UEsDBBQA&#10;BgAIAAAAIQBLD/NF4AAAAAkBAAAPAAAAZHJzL2Rvd25yZXYueG1sTI9PS8NAEMXvgt9hGcGb3fzR&#10;RmI2pRT1VARbQbxts9MkNDsbstsk/faOJ3saHu/x5veK1Ww7MeLgW0cK4kUEAqlypqVawdf+7eEZ&#10;hA+ajO4coYILeliVtzeFzo2b6BPHXagFl5DPtYImhD6X0lcNWu0Xrkdi7+gGqwPLoZZm0BOX204m&#10;UbSUVrfEHxrd46bB6rQ7WwXvk57Wafw6bk/HzeVn//TxvY1Rqfu7ef0CIuAc/sPwh8/oUDLTwZ3J&#10;eNEpSJI446iClA/7j1mWgjiwTpcZyLKQ1wvKXwAAAP//AwBQSwMEFAAGAAgAAAAhABO+JrnkAAAA&#10;tQMAABkAAABkcnMvX3JlbHMvZTJvRG9jLnhtbC5yZWxzvJPLasMwEEX3hf6DmH0t20lMKZGzKYVs&#10;S/oBgzSWRa0Hkhqav6+gFBpI3Z2WmmHOPVzQ/vBpF3ammIx3ArqmBUZOemWcFvB2enl4BJYyOoWL&#10;dyTgQgkO4/3d/pUWzOUozSYkViguCZhzDk+cJzmTxdT4QK5sJh8t5vKMmgeU76iJ92078PibAeMV&#10;kx2VgHhUG2CnSyjJ/7P9NBlJz15+WHL5RgQ3tmQXIEZNWYAlZfB7uGmC08BvO/R1HPomnf906Oo4&#10;dGs9DHUchrUednUcdms9bOs4bH964FefbfwCAAD//wMAUEsBAi0AFAAGAAgAAAAhAKjWx6gTAQAA&#10;SQIAABMAAAAAAAAAAAAAAAAAAAAAAFtDb250ZW50X1R5cGVzXS54bWxQSwECLQAUAAYACAAAACEA&#10;OP0h/9YAAACUAQAACwAAAAAAAAAAAAAAAABEAQAAX3JlbHMvLnJlbHNQSwECLQAUAAYACAAAACEA&#10;XbPOU14GAAC2KAAADgAAAAAAAAAAAAAAAABDAgAAZHJzL2Uyb0RvYy54bWxQSwECLQAKAAAAAAAA&#10;ACEAASf1ntUmAADVJgAAFAAAAAAAAAAAAAAAAADNCAAAZHJzL21lZGlhL2ltYWdlMS5wbmdQSwEC&#10;LQAKAAAAAAAAACEACsCrJZgWAACYFgAAFAAAAAAAAAAAAAAAAADULwAAZHJzL21lZGlhL2ltYWdl&#10;Mi5zdmdQSwECLQAKAAAAAAAAACEAfZ018a0XAACtFwAAFAAAAAAAAAAAAAAAAACeRgAAZHJzL21l&#10;ZGlhL2ltYWdlMy5wbmdQSwECLQAKAAAAAAAAACEA4/8TbtEBAADRAQAAFAAAAAAAAAAAAAAAAAB9&#10;XgAAZHJzL21lZGlhL2ltYWdlNC5zdmdQSwECLQAKAAAAAAAAACEABJbgjNUcAADVHAAAFAAAAAAA&#10;AAAAAAAAAACAYAAAZHJzL21lZGlhL2ltYWdlNS5wbmdQSwECLQAKAAAAAAAAACEAeJO3sS4HAAAu&#10;BwAAFAAAAAAAAAAAAAAAAACHfQAAZHJzL21lZGlhL2ltYWdlNi5zdmdQSwECLQAUAAYACAAAACEA&#10;Sw/zReAAAAAJAQAADwAAAAAAAAAAAAAAAADnhAAAZHJzL2Rvd25yZXYueG1sUEsBAi0AFAAGAAgA&#10;AAAhABO+JrnkAAAAtQMAABkAAAAAAAAAAAAAAAAA9IUAAGRycy9fcmVscy9lMm9Eb2MueG1sLnJl&#10;bHNQSwUGAAAAAAsACwDGAgAAD4cAAAAA&#10;">
                <v:roundrect id="Rectangle: Rounded Corners 689" o:spid="_x0000_s1427" style="position:absolute;left:285;top:6572;width:15945;height:14573;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Y8EkxQAAANwAAAAPAAAAZHJzL2Rvd25yZXYueG1sRI9fa8JA&#10;EMTfC/0Oxxb6Vi+VEmz0FFtQhGLFf+9Lbk2iud00d9X47XuC0MdhZn7DjCadq9WZWl8JG3jtJaCI&#10;c7EVFwZ229nLAJQPyBZrYTJwJQ+T8ePDCDMrF17TeRMKFSHsMzRQhtBkWvu8JIe+Jw1x9A7SOgxR&#10;toW2LV4i3NW6nySpdlhxXCixoc+S8tPm1xk4Xn8+vvZzWZ5W6fZt1V9LkO+FMc9P3XQIKlAX/sP3&#10;9sIaSAfvcDsTj4Ae/wEAAP//AwBQSwECLQAUAAYACAAAACEA2+H2y+4AAACFAQAAEwAAAAAAAAAA&#10;AAAAAAAAAAAAW0NvbnRlbnRfVHlwZXNdLnhtbFBLAQItABQABgAIAAAAIQBa9CxbvwAAABUBAAAL&#10;AAAAAAAAAAAAAAAAAB8BAABfcmVscy8ucmVsc1BLAQItABQABgAIAAAAIQAyY8EkxQAAANwAAAAP&#10;AAAAAAAAAAAAAAAAAAcCAABkcnMvZG93bnJldi54bWxQSwUGAAAAAAMAAwC3AAAA+QIAAAAA&#10;" fillcolor="#a7d8ff [2895]" stroked="f" strokeweight="2pt">
                  <v:textbox inset="1mm,,1mm,0"/>
                </v:roundrect>
                <v:shape id="Text Box 696" o:spid="_x0000_s1428" type="#_x0000_t202" style="position:absolute;left:1333;top:1428;width:13261;height:40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kW8OxQAAANwAAAAPAAAAZHJzL2Rvd25yZXYueG1sRI9Bi8Iw&#10;FITvC/6H8ARva6pg0WoUKYiyrAddL96ezbMtNi+1idrdX28EYY/DzHzDzBatqcSdGldaVjDoRyCI&#10;M6tLzhUcflafYxDOI2usLJOCX3KwmHc+Zpho++Ad3fc+FwHCLkEFhfd1IqXLCjLo+rYmDt7ZNgZ9&#10;kE0udYOPADeVHEZRLA2WHBYKrCktKLvsb0bBV7ra4u40NOO/Kl1/n5f19XAcKdXrtsspCE+t/w+/&#10;2xutIJ7E8DoTjoCcPwEAAP//AwBQSwECLQAUAAYACAAAACEA2+H2y+4AAACFAQAAEwAAAAAAAAAA&#10;AAAAAAAAAAAAW0NvbnRlbnRfVHlwZXNdLnhtbFBLAQItABQABgAIAAAAIQBa9CxbvwAAABUBAAAL&#10;AAAAAAAAAAAAAAAAAB8BAABfcmVscy8ucmVsc1BLAQItABQABgAIAAAAIQChkW8OxQAAANwAAAAP&#10;AAAAAAAAAAAAAAAAAAcCAABkcnMvZG93bnJldi54bWxQSwUGAAAAAAMAAwC3AAAA+QIAAAAA&#10;" filled="f" stroked="f" strokeweight=".5pt">
                  <v:textbox>
                    <w:txbxContent>
                      <w:p w14:paraId="4E75FCC1" w14:textId="77777777" w:rsidR="008E5127" w:rsidRPr="00F214AA" w:rsidRDefault="008E5127" w:rsidP="008E5127">
                        <w:pPr>
                          <w:jc w:val="center"/>
                          <w:rPr>
                            <w:rFonts w:ascii="Arial Nova Light" w:hAnsi="Arial Nova Light" w:cstheme="minorHAnsi"/>
                            <w:sz w:val="18"/>
                            <w:szCs w:val="18"/>
                          </w:rPr>
                        </w:pPr>
                        <w:r>
                          <w:rPr>
                            <w:rFonts w:ascii="Arial Nova Light" w:eastAsia="HELVETICA NEUE LIGHT" w:hAnsi="Arial Nova Light" w:cs="HELVETICA NEUE LIGHT"/>
                            <w:sz w:val="16"/>
                            <w:szCs w:val="16"/>
                          </w:rPr>
                          <w:t>Market-based</w:t>
                        </w:r>
                        <w:r w:rsidRPr="00F214AA">
                          <w:rPr>
                            <w:rFonts w:ascii="Arial Nova Light" w:eastAsia="HELVETICA NEUE LIGHT" w:hAnsi="Arial Nova Light" w:cs="HELVETICA NEUE LIGHT"/>
                            <w:sz w:val="16"/>
                            <w:szCs w:val="16"/>
                          </w:rPr>
                          <w:t xml:space="preserve"> rent for the property is </w:t>
                        </w:r>
                        <w:r w:rsidRPr="00F214AA">
                          <w:rPr>
                            <w:rFonts w:ascii="Arial Nova Light" w:eastAsia="HELVETICA NEUE LIGHT" w:hAnsi="Arial Nova Light" w:cs="HELVETICA NEUE LIGHT"/>
                            <w:b/>
                            <w:bCs/>
                            <w:sz w:val="16"/>
                            <w:szCs w:val="16"/>
                          </w:rPr>
                          <w:t>$XXX</w:t>
                        </w:r>
                      </w:p>
                    </w:txbxContent>
                  </v:textbox>
                </v:shape>
                <v:roundrect id="Rectangle: Rounded Corners 699" o:spid="_x0000_s1429" style="position:absolute;width:16090;height:21050;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RgRExgAAANwAAAAPAAAAZHJzL2Rvd25yZXYueG1sRI9BawIx&#10;FITvhf6H8ArealYP0myNUmyV7sGCaw8en5vX3cXNy5JE3fbXm0Khx2FmvmHmy8F24kI+tI41TMYZ&#10;COLKmZZrDZ/79eMTiBCRDXaOScM3BVgu7u/mmBt35R1dyliLBOGQo4Ymxj6XMlQNWQxj1xMn78t5&#10;izFJX0vj8ZrgtpPTLJtJiy2nhQZ7WjVUncqz1bD3YfP6UR62xa54K1bHH6XU1Gg9ehhenkFEGuJ/&#10;+K/9bjTMlILfM+kIyMUNAAD//wMAUEsBAi0AFAAGAAgAAAAhANvh9svuAAAAhQEAABMAAAAAAAAA&#10;AAAAAAAAAAAAAFtDb250ZW50X1R5cGVzXS54bWxQSwECLQAUAAYACAAAACEAWvQsW78AAAAVAQAA&#10;CwAAAAAAAAAAAAAAAAAfAQAAX3JlbHMvLnJlbHNQSwECLQAUAAYACAAAACEAdkYERMYAAADcAAAA&#10;DwAAAAAAAAAAAAAAAAAHAgAAZHJzL2Rvd25yZXYueG1sUEsFBgAAAAADAAMAtwAAAPoCAAAAAA==&#10;" filled="f" strokecolor="#035dd3 [3205]" strokeweight="2.25pt">
                  <v:textbox inset="1mm,,1mm,0"/>
                </v:roundrect>
                <v:shape id="Text Box 695" o:spid="_x0000_s1430" type="#_x0000_t202" style="position:absolute;left:1333;top:6858;width:13261;height:80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Q/F5xgAAANwAAAAPAAAAZHJzL2Rvd25yZXYueG1sRI9Ba8JA&#10;FITvBf/D8oTe6kbBYKOrhEBoKfWg9eLtmX0mwezbmN2atL/eLRQ8DjPzDbPaDKYRN+pcbVnBdBKB&#10;IC6srrlUcPjKXxYgnEfW2FgmBT/kYLMePa0w0bbnHd32vhQBwi5BBZX3bSKlKyoy6Ca2JQ7e2XYG&#10;fZBdKXWHfYCbRs6iKJYGaw4LFbaUVVRc9t9GwUeWb3F3mpnFb5O9fZ7T9no4zpV6Hg/pEoSnwT/C&#10;/+13rSB+ncPfmXAE5PoOAAD//wMAUEsBAi0AFAAGAAgAAAAhANvh9svuAAAAhQEAABMAAAAAAAAA&#10;AAAAAAAAAAAAAFtDb250ZW50X1R5cGVzXS54bWxQSwECLQAUAAYACAAAACEAWvQsW78AAAAVAQAA&#10;CwAAAAAAAAAAAAAAAAAfAQAAX3JlbHMvLnJlbHNQSwECLQAUAAYACAAAACEAUUPxecYAAADcAAAA&#10;DwAAAAAAAAAAAAAAAAAHAgAAZHJzL2Rvd25yZXYueG1sUEsFBgAAAAADAAMAtwAAAPoCAAAAAA==&#10;" filled="f" stroked="f" strokeweight=".5pt">
                  <v:textbox>
                    <w:txbxContent>
                      <w:p w14:paraId="65A416D0" w14:textId="77777777" w:rsidR="008E5127" w:rsidRPr="00A546DB" w:rsidRDefault="008E5127" w:rsidP="008E5127">
                        <w:pPr>
                          <w:spacing w:after="0"/>
                          <w:jc w:val="center"/>
                          <w:rPr>
                            <w:rFonts w:ascii="Arial Nova Light" w:eastAsia="HELVETICA NEUE LIGHT" w:hAnsi="Arial Nova Light" w:cs="HELVETICA NEUE LIGHT"/>
                            <w:szCs w:val="20"/>
                          </w:rPr>
                        </w:pPr>
                        <w:r>
                          <w:rPr>
                            <w:rFonts w:ascii="Arial Nova Light" w:eastAsia="HELVETICA NEUE LIGHT" w:hAnsi="Arial Nova Light" w:cs="HELVETICA NEUE LIGHT"/>
                            <w:szCs w:val="20"/>
                          </w:rPr>
                          <w:t>Rent amount</w:t>
                        </w:r>
                        <w:r w:rsidRPr="00A546DB">
                          <w:rPr>
                            <w:rFonts w:ascii="Arial Nova Light" w:eastAsia="HELVETICA NEUE LIGHT" w:hAnsi="Arial Nova Light" w:cs="HELVETICA NEUE LIGHT"/>
                            <w:szCs w:val="20"/>
                          </w:rPr>
                          <w:t xml:space="preserve"> is</w:t>
                        </w:r>
                        <w:r w:rsidRPr="00A546DB">
                          <w:rPr>
                            <w:rFonts w:ascii="Arial Nova Light" w:eastAsia="HELVETICA NEUE LIGHT" w:hAnsi="Arial Nova Light" w:cs="HELVETICA NEUE LIGHT"/>
                            <w:b/>
                            <w:bCs/>
                            <w:szCs w:val="20"/>
                          </w:rPr>
                          <w:t xml:space="preserve"> $XXX</w:t>
                        </w:r>
                        <w:r w:rsidRPr="00A546DB">
                          <w:rPr>
                            <w:rFonts w:ascii="Arial Nova Light" w:eastAsia="HELVETICA NEUE LIGHT" w:hAnsi="Arial Nova Light" w:cs="HELVETICA NEUE LIGHT"/>
                            <w:szCs w:val="20"/>
                          </w:rPr>
                          <w:t xml:space="preserve"> </w:t>
                        </w:r>
                      </w:p>
                      <w:p w14:paraId="630C0BCB" w14:textId="77777777" w:rsidR="008E5127" w:rsidRDefault="008E5127" w:rsidP="008E5127">
                        <w:pPr>
                          <w:spacing w:before="0" w:after="0"/>
                          <w:jc w:val="center"/>
                          <w:rPr>
                            <w:rFonts w:ascii="Arial Nova Light" w:eastAsia="HELVETICA NEUE LIGHT" w:hAnsi="Arial Nova Light" w:cs="HELVETICA NEUE LIGHT"/>
                            <w:sz w:val="16"/>
                            <w:szCs w:val="16"/>
                          </w:rPr>
                        </w:pPr>
                      </w:p>
                      <w:p w14:paraId="602D499B" w14:textId="77777777" w:rsidR="008E5127" w:rsidRPr="00F214AA" w:rsidRDefault="008E5127" w:rsidP="008E5127">
                        <w:pPr>
                          <w:spacing w:after="12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Which is based on:</w:t>
                        </w:r>
                      </w:p>
                      <w:p w14:paraId="446D9780" w14:textId="77777777" w:rsidR="008E5127" w:rsidRPr="00AD3A9A" w:rsidRDefault="008E5127" w:rsidP="008E5127">
                        <w:pPr>
                          <w:spacing w:before="120"/>
                          <w:jc w:val="center"/>
                          <w:rPr>
                            <w:rFonts w:ascii="helev" w:hAnsi="helev" w:cstheme="minorHAnsi"/>
                            <w:sz w:val="16"/>
                            <w:szCs w:val="16"/>
                          </w:rPr>
                        </w:pPr>
                      </w:p>
                    </w:txbxContent>
                  </v:textbox>
                </v:shape>
                <v:shape id="Graphic 691" o:spid="_x0000_s1431" type="#_x0000_t75" alt="Stuffed Toy outline" style="position:absolute;left:6762;top:15335;width:3220;height:311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E9E4wgAAANwAAAAPAAAAZHJzL2Rvd25yZXYueG1sRI9Bi8Iw&#10;FITvwv6H8IS9aVoPxe0aRURBvFnX+9vmbVO2ealNrPXfG0HwOMzMN8xiNdhG9NT52rGCdJqAIC6d&#10;rrlS8HPaTeYgfEDW2DgmBXfysFp+jBaYa3fjI/VFqESEsM9RgQmhzaX0pSGLfupa4uj9uc5iiLKr&#10;pO7wFuG2kbMkyaTFmuOCwZY2hsr/4moVnK6/27Qustl5dzGH9f7gt/1lrtTneFh/gwg0hHf41d5r&#10;BdlXCs8z8QjI5QMAAP//AwBQSwECLQAUAAYACAAAACEA2+H2y+4AAACFAQAAEwAAAAAAAAAAAAAA&#10;AAAAAAAAW0NvbnRlbnRfVHlwZXNdLnhtbFBLAQItABQABgAIAAAAIQBa9CxbvwAAABUBAAALAAAA&#10;AAAAAAAAAAAAAB8BAABfcmVscy8ucmVsc1BLAQItABQABgAIAAAAIQCgE9E4wgAAANwAAAAPAAAA&#10;AAAAAAAAAAAAAAcCAABkcnMvZG93bnJldi54bWxQSwUGAAAAAAMAAwC3AAAA9gIAAAAA&#10;">
                  <v:imagedata r:id="rId28" o:title="Stuffed Toy outline"/>
                </v:shape>
                <v:shape id="Graphic 692" o:spid="_x0000_s1432" type="#_x0000_t75" alt="Home outline" style="position:absolute;left:11334;top:15049;width:3525;height:340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dhr7vwAAANwAAAAPAAAAZHJzL2Rvd25yZXYueG1sRI/BCsIw&#10;EETvgv8QVvCmqR5Eq1FEKPSoVRBvS7O2xWZTmljr3xtB8DjMzBtms+tNLTpqXWVZwWwagSDOra64&#10;UHA5J5MlCOeRNdaWScGbHOy2w8EGY21ffKIu84UIEHYxKii9b2IpXV6SQTe1DXHw7rY16INsC6lb&#10;fAW4qeU8ihbSYMVhocSGDiXlj+xpFOjapMdOH7vn6Zqnt+yS7Kt7otR41O/XIDz1/h/+tVOtYLGa&#10;w/dMOAJy+wEAAP//AwBQSwECLQAUAAYACAAAACEA2+H2y+4AAACFAQAAEwAAAAAAAAAAAAAAAAAA&#10;AAAAW0NvbnRlbnRfVHlwZXNdLnhtbFBLAQItABQABgAIAAAAIQBa9CxbvwAAABUBAAALAAAAAAAA&#10;AAAAAAAAAB8BAABfcmVscy8ucmVsc1BLAQItABQABgAIAAAAIQAadhr7vwAAANwAAAAPAAAAAAAA&#10;AAAAAAAAAAcCAABkcnMvZG93bnJldi54bWxQSwUGAAAAAAMAAwC3AAAA8wIAAAAA&#10;">
                  <v:imagedata r:id="rId30" o:title="Home outline"/>
                </v:shape>
                <v:shape id="Graphic 693" o:spid="_x0000_s1433" type="#_x0000_t75" alt="Money outline" style="position:absolute;left:1809;top:15144;width:3569;height:344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NCXxgAAANwAAAAPAAAAZHJzL2Rvd25yZXYueG1sRI9fS8Mw&#10;FMXfhX2HcAe+udRttlqXjSEIGzjQTdzrpbm2Zc1NSWLb7dMvguDj4fz5cRarwTSiI+drywruJwkI&#10;4sLqmksFn4fXu0cQPiBrbCyTgjN5WC1HNwvMte35g7p9KEUcYZ+jgiqENpfSFxUZ9BPbEkfv2zqD&#10;IUpXSu2wj+OmkdMkSaXBmiOhwpZeKipO+x8TIZfE7Y79WzZ/mG4P/Xs667Kvo1K342H9DCLQEP7D&#10;f+2NVpA+zeD3TDwCcnkFAAD//wMAUEsBAi0AFAAGAAgAAAAhANvh9svuAAAAhQEAABMAAAAAAAAA&#10;AAAAAAAAAAAAAFtDb250ZW50X1R5cGVzXS54bWxQSwECLQAUAAYACAAAACEAWvQsW78AAAAVAQAA&#10;CwAAAAAAAAAAAAAAAAAfAQAAX3JlbHMvLnJlbHNQSwECLQAUAAYACAAAACEA4vjQl8YAAADcAAAA&#10;DwAAAAAAAAAAAAAAAAAHAgAAZHJzL2Rvd25yZXYueG1sUEsFBgAAAAADAAMAtwAAAPoCAAAAAA==&#10;">
                  <v:imagedata r:id="rId29" o:title="Money outline"/>
                </v:shape>
                <v:shape id="Text Box 694" o:spid="_x0000_s1434" type="#_x0000_t202" style="position:absolute;left:1047;top:18002;width:4520;height:25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C2AJxQAAANwAAAAPAAAAZHJzL2Rvd25yZXYueG1sRI9BawIx&#10;FITvBf9DeIKXUrMWse3WKCIU9rAXbSn09ti8bhY3L2sS1/XfG0HwOMzMN8xyPdhW9ORD41jBbJqB&#10;IK6cbrhW8PP99fIOIkRkja1jUnChAOvV6GmJuXZn3lG/j7VIEA45KjAxdrmUoTJkMUxdR5y8f+ct&#10;xiR9LbXHc4LbVr5m2UJabDgtGOxoa6g67E9WQf9bzPWuN9E/b8siKw7l8e2vVGoyHjafICIN8RG+&#10;twutYPExh9uZdATk6goAAP//AwBQSwECLQAUAAYACAAAACEA2+H2y+4AAACFAQAAEwAAAAAAAAAA&#10;AAAAAAAAAAAAW0NvbnRlbnRfVHlwZXNdLnhtbFBLAQItABQABgAIAAAAIQBa9CxbvwAAABUBAAAL&#10;AAAAAAAAAAAAAAAAAB8BAABfcmVscy8ucmVsc1BLAQItABQABgAIAAAAIQD7C2AJxQAAANwAAAAP&#10;AAAAAAAAAAAAAAAAAAcCAABkcnMvZG93bnJldi54bWxQSwUGAAAAAAMAAwC3AAAA+QIAAAAA&#10;" filled="f" stroked="f" strokeweight=".5pt">
                  <v:textbox>
                    <w:txbxContent>
                      <w:p w14:paraId="013FC01F" w14:textId="77777777" w:rsidR="008E5127" w:rsidRPr="00F214AA" w:rsidRDefault="008E5127" w:rsidP="008E5127">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shape id="Plus Sign 697" o:spid="_x0000_s1435" style="position:absolute;left:5048;top:18954;width:1396;height:1092;visibility:visible;mso-wrap-style:square;v-text-anchor:middle" coordsize="139652,1091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KENwxQAAANwAAAAPAAAAZHJzL2Rvd25yZXYueG1sRI9BS8NA&#10;FITvgv9heYK3dqNo1NhNKEqpLSi46v2RfU1is29jdpvEf+8WCh6HmfmGWRSTbcVAvW8cK7iaJyCI&#10;S2carhR8fqxm9yB8QDbYOiYFv+ShyM/PFpgZN/I7DTpUIkLYZ6igDqHLpPRlTRb93HXE0du53mKI&#10;sq+k6XGMcNvK6yRJpcWG40KNHT3VVO71wSq4/d7pw9dAG/sqcVzf6PR5+/aj1OXFtHwEEWgK/+FT&#10;+8UoSB/u4HgmHgGZ/wEAAP//AwBQSwECLQAUAAYACAAAACEA2+H2y+4AAACFAQAAEwAAAAAAAAAA&#10;AAAAAAAAAAAAW0NvbnRlbnRfVHlwZXNdLnhtbFBLAQItABQABgAIAAAAIQBa9CxbvwAAABUBAAAL&#10;AAAAAAAAAAAAAAAAAB8BAABfcmVscy8ucmVsc1BLAQItABQABgAIAAAAIQBkKENwxQAAANwAAAAP&#10;AAAAAAAAAAAAAAAAAAcCAABkcnMvZG93bnJldi54bWxQSwUGAAAAAAMAAwC3AAAA+QIAAAAA&#10;" path="m18511,41737r38480,l56991,14467r25670,l82661,41737r38480,l121141,67407r-38480,l82661,94677r-25670,l56991,67407r-38480,l18511,41737xe" fillcolor="#0090ff [3213]" stroked="f" strokeweight="2pt">
                  <v:path arrowok="t" o:connecttype="custom" o:connectlocs="18511,41737;56991,41737;56991,14467;82661,14467;82661,41737;121141,41737;121141,67407;82661,67407;82661,94677;56991,94677;56991,67407;18511,67407;18511,41737" o:connectangles="0,0,0,0,0,0,0,0,0,0,0,0,0"/>
                </v:shape>
                <v:shape id="Plus Sign 700" o:spid="_x0000_s1436" style="position:absolute;left:10096;top:18859;width:1397;height:1091;visibility:visible;mso-wrap-style:square;v-text-anchor:middle" coordsize="139652,1091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KkEewgAAANwAAAAPAAAAZHJzL2Rvd25yZXYueG1sRE/LasJA&#10;FN0X/IfhCt3VicWqpI5BKtJWUDBt95fMNYlm7sTM5NG/dxaFLg/nvUoGU4mOGldaVjCdRCCIM6tL&#10;zhV8f+2eliCcR9ZYWSYFv+QgWY8eVhhr2/OJutTnIoSwi1FB4X0dS+myggy6ia2JA3e2jUEfYJNL&#10;3WAfwk0ln6NoLg2WHBoKrOmtoOyatkbBy+Wctj8dfZqDxP59ls63++NNqcfxsHkF4Wnw/+I/94dW&#10;sIjC/HAmHAG5vgMAAP//AwBQSwECLQAUAAYACAAAACEA2+H2y+4AAACFAQAAEwAAAAAAAAAAAAAA&#10;AAAAAAAAW0NvbnRlbnRfVHlwZXNdLnhtbFBLAQItABQABgAIAAAAIQBa9CxbvwAAABUBAAALAAAA&#10;AAAAAAAAAAAAAB8BAABfcmVscy8ucmVsc1BLAQItABQABgAIAAAAIQB1KkEewgAAANwAAAAPAAAA&#10;AAAAAAAAAAAAAAcCAABkcnMvZG93bnJldi54bWxQSwUGAAAAAAMAAwC3AAAA9gIAAAAA&#10;" path="m18511,41737r38480,l56991,14467r25670,l82661,41737r38480,l121141,67407r-38480,l82661,94677r-25670,l56991,67407r-38480,l18511,41737xe" fillcolor="#0090ff [3213]" stroked="f" strokeweight="2pt">
                  <v:path arrowok="t" o:connecttype="custom" o:connectlocs="18511,41737;56991,41737;56991,14467;82661,14467;82661,41737;121141,41737;121141,67407;82661,67407;82661,94677;56991,94677;56991,67407;18511,67407;18511,41737" o:connectangles="0,0,0,0,0,0,0,0,0,0,0,0,0"/>
                </v:shape>
                <v:shape id="Text Box 701" o:spid="_x0000_s1437" type="#_x0000_t202" style="position:absolute;left:6000;top:18097;width:4520;height:252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l1mLxQAAANwAAAAPAAAAZHJzL2Rvd25yZXYueG1sRI9BawIx&#10;FITvQv9DeIVepCaWUsvWKEUQ9rAXrRR6e2xeN4ubl20S1/Xfm4LgcZiZb5jlenSdGCjE1rOG+UyB&#10;IK69abnRcPjaPr+DiAnZYOeZNFwownr1MFliYfyZdzTsUyMyhGOBGmxKfSFlrC05jDPfE2fv1weH&#10;KcvQSBPwnOGuky9KvUmHLecFiz1tLNXH/clpGL7LV7MbbArTTVWq8lj9LX4qrZ8ex88PEInGdA/f&#10;2qXRsFBz+D+Tj4BcXQEAAP//AwBQSwECLQAUAAYACAAAACEA2+H2y+4AAACFAQAAEwAAAAAAAAAA&#10;AAAAAAAAAAAAW0NvbnRlbnRfVHlwZXNdLnhtbFBLAQItABQABgAIAAAAIQBa9CxbvwAAABUBAAAL&#10;AAAAAAAAAAAAAAAAAB8BAABfcmVscy8ucmVsc1BLAQItABQABgAIAAAAIQB1l1mLxQAAANwAAAAP&#10;AAAAAAAAAAAAAAAAAAcCAABkcnMvZG93bnJldi54bWxQSwUGAAAAAAMAAwC3AAAA+QIAAAAA&#10;" filled="f" stroked="f" strokeweight=".5pt">
                  <v:textbox>
                    <w:txbxContent>
                      <w:p w14:paraId="4C5A1E9B" w14:textId="77777777" w:rsidR="008E5127" w:rsidRPr="00F214AA" w:rsidRDefault="008E5127" w:rsidP="008E5127">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shape id="Text Box 702" o:spid="_x0000_s1438" type="#_x0000_t202" style="position:absolute;left:10858;top:18097;width:4520;height:266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Rcf8xQAAANwAAAAPAAAAZHJzL2Rvd25yZXYueG1sRI/NasMw&#10;EITvhb6D2EIvpZESQlLcKKEECj74kh8KvS3W1jKxVq6kOM7bR4FCj8PMfMOsNqPrxEAhtp41TCcK&#10;BHHtTcuNhuPh8/UNREzIBjvPpOFKETbrx4cVFsZfeEfDPjUiQzgWqMGm1BdSxtqSwzjxPXH2fnxw&#10;mLIMjTQBLxnuOjlTaiEdtpwXLPa0tVSf9menYfgq52Y32BRetlWpylP1u/yutH5+Gj/eQSQa03/4&#10;r10aDUs1g/uZfATk+gYAAP//AwBQSwECLQAUAAYACAAAACEA2+H2y+4AAACFAQAAEwAAAAAAAAAA&#10;AAAAAAAAAAAAW0NvbnRlbnRfVHlwZXNdLnhtbFBLAQItABQABgAIAAAAIQBa9CxbvwAAABUBAAAL&#10;AAAAAAAAAAAAAAAAAB8BAABfcmVscy8ucmVsc1BLAQItABQABgAIAAAAIQCFRcf8xQAAANwAAAAP&#10;AAAAAAAAAAAAAAAAAAcCAABkcnMvZG93bnJldi54bWxQSwUGAAAAAAMAAwC3AAAA+QIAAAAA&#10;" filled="f" stroked="f" strokeweight=".5pt">
                  <v:textbox>
                    <w:txbxContent>
                      <w:p w14:paraId="2DA467BD" w14:textId="77777777" w:rsidR="008E5127" w:rsidRPr="00F214AA" w:rsidRDefault="008E5127" w:rsidP="008E5127">
                        <w:pPr>
                          <w:rPr>
                            <w:rFonts w:ascii="Arial Nova Light" w:hAnsi="Arial Nova Light" w:cstheme="minorHAnsi"/>
                            <w:sz w:val="16"/>
                            <w:szCs w:val="16"/>
                          </w:rPr>
                        </w:pPr>
                        <w:r w:rsidRPr="00F214AA">
                          <w:rPr>
                            <w:rFonts w:ascii="Arial Nova Light" w:eastAsia="HELVETICA NEUE LIGHT" w:hAnsi="Arial Nova Light" w:cs="HELVETICA NEUE LIGHT"/>
                            <w:sz w:val="16"/>
                            <w:szCs w:val="16"/>
                          </w:rPr>
                          <w:t>$XXX</w:t>
                        </w:r>
                      </w:p>
                    </w:txbxContent>
                  </v:textbox>
                </v:shape>
              </v:group>
            </w:pict>
          </mc:Fallback>
        </mc:AlternateContent>
      </w:r>
    </w:p>
    <w:p w14:paraId="315202E3" w14:textId="77777777" w:rsidR="008E5127" w:rsidRDefault="008E5127" w:rsidP="008E5127">
      <w:pPr>
        <w:pStyle w:val="BodyText"/>
        <w:rPr>
          <w:b/>
          <w:bCs/>
          <w:color w:val="FF0000"/>
        </w:rPr>
      </w:pPr>
    </w:p>
    <w:p w14:paraId="32459DB3" w14:textId="77777777" w:rsidR="008E5127" w:rsidRDefault="008E5127" w:rsidP="008E5127">
      <w:pPr>
        <w:pStyle w:val="BodyText"/>
      </w:pPr>
      <w:r>
        <w:rPr>
          <w:b/>
          <w:bCs/>
          <w:noProof/>
          <w:color w:val="FF0000"/>
        </w:rPr>
        <mc:AlternateContent>
          <mc:Choice Requires="wps">
            <w:drawing>
              <wp:anchor distT="0" distB="0" distL="114300" distR="114300" simplePos="0" relativeHeight="251726849" behindDoc="0" locked="0" layoutInCell="1" allowOverlap="1" wp14:anchorId="55AF0DC0" wp14:editId="74A7E038">
                <wp:simplePos x="0" y="0"/>
                <wp:positionH relativeFrom="column">
                  <wp:posOffset>4191635</wp:posOffset>
                </wp:positionH>
                <wp:positionV relativeFrom="paragraph">
                  <wp:posOffset>118110</wp:posOffset>
                </wp:positionV>
                <wp:extent cx="168907" cy="180339"/>
                <wp:effectExtent l="0" t="5715" r="0" b="0"/>
                <wp:wrapNone/>
                <wp:docPr id="726" name="Arrow: Right 726"/>
                <wp:cNvGraphicFramePr/>
                <a:graphic xmlns:a="http://schemas.openxmlformats.org/drawingml/2006/main">
                  <a:graphicData uri="http://schemas.microsoft.com/office/word/2010/wordprocessingShape">
                    <wps:wsp>
                      <wps:cNvSpPr/>
                      <wps:spPr>
                        <a:xfrm rot="16200000">
                          <a:off x="0" y="0"/>
                          <a:ext cx="168907" cy="180339"/>
                        </a:xfrm>
                        <a:prstGeom prst="rightArrow">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1B01BC6" id="Arrow: Right 726" o:spid="_x0000_s1026" type="#_x0000_t13" style="position:absolute;margin-left:330.05pt;margin-top:9.3pt;width:13.3pt;height:14.2pt;rotation:-90;z-index:25172684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OPulhQIAAHIFAAAOAAAAZHJzL2Uyb0RvYy54bWysVE1PGzEQvVfqf7B8L5sNJYWIDYpAVJUQ&#10;oELF2XjtrCWvxx072aS/vmPvB5RyqroHy+OZeeN5+8bnF/vWsp3CYMBVvDyacaachNq4TcV/PF5/&#10;OuUsROFqYcGpih9U4Berjx/OO79Uc2jA1goZgbiw7HzFmxj9siiCbFQrwhF45cipAVsRycRNUaPo&#10;CL21xXw2WxQdYO0RpAqBTq96J19lfK2VjHdaBxWZrTjdLeYV8/qc1mJ1LpYbFL4xcriG+IdbtMI4&#10;KjpBXYko2BbNX1CtkQgBdDyS0BagtZEq90DdlLM33Tw0wqvcC5ET/ERT+H+w8nb34O+RaOh8WAba&#10;pi72GluGQGyVC2KZvtwcXZftM3eHiTu1j0zSYbk4PZt94UySqzydHR+fJW6LHithegzxq4KWpU3F&#10;0WyauEaELkOL3U2IfcIYmJICWFNfG2uzkUShLi2ynaDfKaRULs6HMn9EWpfiHaTMHjSdFC8t5l08&#10;WJXirPuuNDM1dTHPl8nqe1uo7F2NqFVf/yTz0sNPGbnlDJiQNdWfsAeA95oohyaG+JSqsnin5P4H&#10;TGVeMzAmTxm5Mrg4JbfGAb7XmY1jsu7jR5J6ahJLz1Af7rEXAw1Q8PLa0A+8ESHeC6RZoUOa/3hH&#10;i7bQVRyGHWcN4K/3zlM8SZi8nHU0exUPP7cCFWf2myNxHy+S4ljMxueTL3My8LXnORt06rbtJZAW&#10;ynyzvE2x0Y5bjdA+0ROxThXJJZykuhWXEUfjMvbvAT0yUq3XOYyG04t44x68TOCJ0STLx/2TQD8o&#10;OJL0b2GcUbF8I+E+NmU6WG8jaJP1/cLpwDUNdhbN8Aill+O1naNensrVbwAAAP//AwBQSwMEFAAG&#10;AAgAAAAhALw66P7gAAAACQEAAA8AAABkcnMvZG93bnJldi54bWxMj0FLw0AQhe+C/2EZwZvdtJi1&#10;jdkUUapQUbAWvW6z0yQ2Oxuymzb+e8eTHof38d43+XJ0rThiHxpPGqaTBARS6W1DlYbt++pqDiJE&#10;Q9a0nlDDNwZYFudnucmsP9EbHjexElxCITMa6hi7TMpQ1uhMmPgOibO9752JfPaVtL05cblr5SxJ&#10;lHSmIV6oTYf3NZaHzeA07LcP6+dDqh5XX680fIQn9fI5rLW+vBjvbkFEHOMfDL/6rA4FO+38QDaI&#10;VoNKFzNGOVikIBhQ8xsFYqfhWk1BFrn8/0HxAwAA//8DAFBLAQItABQABgAIAAAAIQC2gziS/gAA&#10;AOEBAAATAAAAAAAAAAAAAAAAAAAAAABbQ29udGVudF9UeXBlc10ueG1sUEsBAi0AFAAGAAgAAAAh&#10;ADj9If/WAAAAlAEAAAsAAAAAAAAAAAAAAAAALwEAAF9yZWxzLy5yZWxzUEsBAi0AFAAGAAgAAAAh&#10;AEE4+6WFAgAAcgUAAA4AAAAAAAAAAAAAAAAALgIAAGRycy9lMm9Eb2MueG1sUEsBAi0AFAAGAAgA&#10;AAAhALw66P7gAAAACQEAAA8AAAAAAAAAAAAAAAAA3wQAAGRycy9kb3ducmV2LnhtbFBLBQYAAAAA&#10;BAAEAPMAAADsBQAAAAA=&#10;" adj="10800" fillcolor="#035dd3 [3205]" stroked="f" strokeweight="2pt">
                <v:textbox inset="1mm,,1mm,0"/>
              </v:shape>
            </w:pict>
          </mc:Fallback>
        </mc:AlternateContent>
      </w:r>
      <w:r>
        <w:rPr>
          <w:b/>
          <w:bCs/>
          <w:noProof/>
          <w:color w:val="FF0000"/>
        </w:rPr>
        <mc:AlternateContent>
          <mc:Choice Requires="wpg">
            <w:drawing>
              <wp:anchor distT="0" distB="0" distL="114300" distR="114300" simplePos="0" relativeHeight="251723777" behindDoc="0" locked="0" layoutInCell="1" allowOverlap="1" wp14:anchorId="5BB8981B" wp14:editId="1EC8E5AA">
                <wp:simplePos x="0" y="0"/>
                <wp:positionH relativeFrom="column">
                  <wp:posOffset>3498215</wp:posOffset>
                </wp:positionH>
                <wp:positionV relativeFrom="paragraph">
                  <wp:posOffset>247015</wp:posOffset>
                </wp:positionV>
                <wp:extent cx="1594485" cy="1352550"/>
                <wp:effectExtent l="0" t="0" r="5715" b="0"/>
                <wp:wrapNone/>
                <wp:docPr id="713" name="Group 713"/>
                <wp:cNvGraphicFramePr/>
                <a:graphic xmlns:a="http://schemas.openxmlformats.org/drawingml/2006/main">
                  <a:graphicData uri="http://schemas.microsoft.com/office/word/2010/wordprocessingGroup">
                    <wpg:wgp>
                      <wpg:cNvGrpSpPr/>
                      <wpg:grpSpPr>
                        <a:xfrm>
                          <a:off x="0" y="0"/>
                          <a:ext cx="1594485" cy="1352550"/>
                          <a:chOff x="28575" y="592931"/>
                          <a:chExt cx="1594485" cy="1521619"/>
                        </a:xfrm>
                      </wpg:grpSpPr>
                      <wps:wsp>
                        <wps:cNvPr id="714" name="Rectangle: Rounded Corners 714"/>
                        <wps:cNvSpPr/>
                        <wps:spPr>
                          <a:xfrm>
                            <a:off x="28575" y="657225"/>
                            <a:ext cx="1594485" cy="1457325"/>
                          </a:xfrm>
                          <a:prstGeom prst="roundRect">
                            <a:avLst/>
                          </a:prstGeom>
                          <a:solidFill>
                            <a:srgbClr val="92D050"/>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717" name="Text Box 717"/>
                        <wps:cNvSpPr txBox="1"/>
                        <wps:spPr>
                          <a:xfrm>
                            <a:off x="133350" y="592931"/>
                            <a:ext cx="1326055" cy="1083468"/>
                          </a:xfrm>
                          <a:prstGeom prst="rect">
                            <a:avLst/>
                          </a:prstGeom>
                          <a:noFill/>
                          <a:ln w="6350">
                            <a:noFill/>
                          </a:ln>
                        </wps:spPr>
                        <wps:txbx>
                          <w:txbxContent>
                            <w:p w14:paraId="24EDB8FA" w14:textId="6EFEE082" w:rsidR="008E5127" w:rsidRPr="006A48AB" w:rsidRDefault="00E968F2" w:rsidP="008E5127">
                              <w:pPr>
                                <w:spacing w:after="0"/>
                                <w:jc w:val="center"/>
                                <w:rPr>
                                  <w:rFonts w:ascii="Arial Nova Light" w:eastAsia="HELVETICA NEUE LIGHT" w:hAnsi="Arial Nova Light" w:cs="HELVETICA NEUE LIGHT"/>
                                  <w:color w:val="61C606"/>
                                  <w:sz w:val="16"/>
                                  <w:szCs w:val="16"/>
                                </w:rPr>
                              </w:pPr>
                              <w:r w:rsidRPr="001E0173">
                                <w:rPr>
                                  <w:rFonts w:ascii="Arial Nova Light" w:eastAsia="HELVETICA NEUE LIGHT" w:hAnsi="Arial Nova Light" w:cs="HELVETICA NEUE LIGHT"/>
                                  <w:b/>
                                  <w:bCs/>
                                  <w:szCs w:val="20"/>
                                </w:rPr>
                                <w:t>PLUS,</w:t>
                              </w:r>
                              <w:r w:rsidR="008E5127" w:rsidRPr="001E0173">
                                <w:rPr>
                                  <w:rFonts w:ascii="Arial Nova Light" w:eastAsia="HELVETICA NEUE LIGHT" w:hAnsi="Arial Nova Light" w:cs="HELVETICA NEUE LIGHT"/>
                                  <w:szCs w:val="20"/>
                                </w:rPr>
                                <w:t xml:space="preserve"> </w:t>
                              </w:r>
                              <w:r w:rsidR="008E5127" w:rsidRPr="001E0173">
                                <w:rPr>
                                  <w:rFonts w:ascii="Arial Nova Light" w:eastAsia="HELVETICA NEUE LIGHT" w:hAnsi="Arial Nova Light" w:cs="HELVETICA NEUE LIGHT"/>
                                  <w:sz w:val="16"/>
                                  <w:szCs w:val="16"/>
                                </w:rPr>
                                <w:t xml:space="preserve">a service charge for: </w:t>
                              </w:r>
                            </w:p>
                            <w:p w14:paraId="4EDE0884" w14:textId="77777777" w:rsidR="008E5127" w:rsidRPr="001E0173" w:rsidRDefault="008E5127" w:rsidP="008E5127">
                              <w:pPr>
                                <w:spacing w:after="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g</w:t>
                              </w:r>
                              <w:r w:rsidRPr="001E0173">
                                <w:rPr>
                                  <w:rFonts w:ascii="Arial Nova Light" w:eastAsia="HELVETICA NEUE LIGHT" w:hAnsi="Arial Nova Light" w:cs="HELVETICA NEUE LIGHT"/>
                                  <w:sz w:val="16"/>
                                  <w:szCs w:val="16"/>
                                </w:rPr>
                                <w:t xml:space="preserve">as, </w:t>
                              </w:r>
                              <w:r>
                                <w:rPr>
                                  <w:rFonts w:ascii="Arial Nova Light" w:eastAsia="HELVETICA NEUE LIGHT" w:hAnsi="Arial Nova Light" w:cs="HELVETICA NEUE LIGHT"/>
                                  <w:sz w:val="16"/>
                                  <w:szCs w:val="16"/>
                                </w:rPr>
                                <w:t>w</w:t>
                              </w:r>
                              <w:r w:rsidRPr="001E0173">
                                <w:rPr>
                                  <w:rFonts w:ascii="Arial Nova Light" w:eastAsia="HELVETICA NEUE LIGHT" w:hAnsi="Arial Nova Light" w:cs="HELVETICA NEUE LIGHT"/>
                                  <w:sz w:val="16"/>
                                  <w:szCs w:val="16"/>
                                </w:rPr>
                                <w:t xml:space="preserve">ater, </w:t>
                              </w:r>
                              <w:r>
                                <w:rPr>
                                  <w:rFonts w:ascii="Arial Nova Light" w:eastAsia="HELVETICA NEUE LIGHT" w:hAnsi="Arial Nova Light" w:cs="HELVETICA NEUE LIGHT"/>
                                  <w:sz w:val="16"/>
                                  <w:szCs w:val="16"/>
                                </w:rPr>
                                <w:t>e</w:t>
                              </w:r>
                              <w:r w:rsidRPr="001E0173">
                                <w:rPr>
                                  <w:rFonts w:ascii="Arial Nova Light" w:eastAsia="HELVETICA NEUE LIGHT" w:hAnsi="Arial Nova Light" w:cs="HELVETICA NEUE LIGHT"/>
                                  <w:sz w:val="16"/>
                                  <w:szCs w:val="16"/>
                                </w:rPr>
                                <w:t xml:space="preserve">lectricity, </w:t>
                              </w:r>
                              <w:r>
                                <w:rPr>
                                  <w:rFonts w:ascii="Arial Nova Light" w:eastAsia="HELVETICA NEUE LIGHT" w:hAnsi="Arial Nova Light" w:cs="HELVETICA NEUE LIGHT"/>
                                  <w:sz w:val="16"/>
                                  <w:szCs w:val="16"/>
                                </w:rPr>
                                <w:t>common area c</w:t>
                              </w:r>
                              <w:r w:rsidRPr="001E0173">
                                <w:rPr>
                                  <w:rFonts w:ascii="Arial Nova Light" w:eastAsia="HELVETICA NEUE LIGHT" w:hAnsi="Arial Nova Light" w:cs="HELVETICA NEUE LIGHT"/>
                                  <w:sz w:val="16"/>
                                  <w:szCs w:val="16"/>
                                </w:rPr>
                                <w:t>leaning</w:t>
                              </w:r>
                            </w:p>
                            <w:p w14:paraId="36F9848C" w14:textId="77777777" w:rsidR="008E5127" w:rsidRPr="001E0173" w:rsidRDefault="008E5127" w:rsidP="008E5127">
                              <w:pPr>
                                <w:spacing w:before="120"/>
                                <w:jc w:val="center"/>
                                <w:rPr>
                                  <w:rFonts w:ascii="helev" w:hAnsi="helev" w:cstheme="minorHAnsi"/>
                                  <w:b/>
                                  <w:bCs/>
                                  <w:szCs w:val="20"/>
                                </w:rPr>
                              </w:pPr>
                              <w:r w:rsidRPr="001E0173">
                                <w:rPr>
                                  <w:rFonts w:ascii="Arial Nova Light" w:eastAsia="HELVETICA NEUE LIGHT" w:hAnsi="Arial Nova Light" w:cs="HELVETICA NEUE LIGHT"/>
                                  <w:b/>
                                  <w:bCs/>
                                  <w:szCs w:val="20"/>
                                </w:rPr>
                                <w:t>$XXX</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BB8981B" id="Group 713" o:spid="_x0000_s1439" style="position:absolute;margin-left:275.45pt;margin-top:19.45pt;width:125.55pt;height:106.5pt;z-index:251723777;mso-width-relative:margin;mso-height-relative:margin" coordorigin="285,5929" coordsize="15944,1521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Fz6fegMAAJUJAAAOAAAAZHJzL2Uyb0RvYy54bWzMVttO3DoUfa/Uf7D8XnKbzCUiVBwoqBKi&#10;CKj67HGcSSTH9rE9JPTru20noZ2OWokjnZaHYGdfvbz2mpy+HzqOnpg2rRQlTk5ijJigsmrFrsSf&#10;H6/erTEyloiKcClYiZ+Zwe/P3r457VXBUtlIXjGNIIkwRa9K3FiriigytGEdMSdSMQHGWuqOWNjq&#10;XVRp0kP2jkdpHC+jXupKaUmZMfD2Mhjxmc9f14zaT3VtmEW8xNCb9U/tn1v3jM5OSbHTRDUtHdsg&#10;r+iiI62AonOqS2IJ2uv2p1RdS7U0srYnVHaRrOuWMn8GOE0SH5zmWsu98mfZFf1OzTABtAc4vTot&#10;vX261upB3WlAolc7wMLv3FmGWnfuP3SJBg/Z8wwZGyyi8DLJN4vFOseIgi3J8jTPR1BpA8i7uHSd&#10;r8AB7Pkm3WRJwJw2H46myNNkmWycTzR1EP3QV6+AKeYFDPPfwHhoiGIeY1MAGHcatVWJV8kCI0E6&#10;YOw9cIiIHWcFupd7UbEKXUgtgPLIeXnYfOgMoikM4HkEwRcklvkqTfOAxHEoF/kqCx4zDqRQ2thr&#10;JjvkFiUGeojK9eepR55ujA24TX6uByN5W121nPuN3m0vuEZPBOZhk17G4bagxA9uXDhnIV1YyOje&#10;wD1MR/Mr+8yZ8+PintUAm7tr34mfXjbXIZQyYZNgakjFQvk8hr/xoucIf+0+octcQ/0595jAKcPP&#10;uUOXo78LZX745+D4V42F4DnCV5bCzsFdK6Q+loDDqcbKwX8CKUDjUNrK6hlIpWWQHqPoVQuXd0OM&#10;vSMatAZUCfTTfoJHzWVfYjmuMGqk/nrsvfMH1oMVox60q8Tm3z3RDCP+UcA8ZEuHLLJ+A0RKYaO/&#10;t2z9Bt6KfXchgQoJqLSiful8LZ+WtZbdF5DYc1cRTERQqFtiavW0ubBBT0GkKTs/924gborYG/Gg&#10;qEvuEHWcfBy+EK1G9log/q2c5o8UB/wNvi5SyPO9lXXryf2C6Yg1aIFTrv9FFFaTKDy6of1HDiAB&#10;qwMJQHYAgzs1MMPPyXExSLIsg+k71MVZDbJ0GeeTsMbrbLFcj1ybdHma8kkNfiME8zi7iUVAtKWr&#10;HwD+5aDbYTt4VUw26XSoP0HrTbJYAGBHaD1aAq1Hwr+a2vZvIrb/7YPffq+L43eK+7j4fu8H4eVr&#10;6uwbAAAA//8DAFBLAwQUAAYACAAAACEAs+VTkOEAAAAKAQAADwAAAGRycy9kb3ducmV2LnhtbEyP&#10;wUrDQBCG74LvsIzgzW6SEkljNqUU9VQEW0G8bbPTJDQ7G7LbJH17x5M9DcN8/PP9xXq2nRhx8K0j&#10;BfEiAoFUOdNSreDr8PaUgfBBk9GdI1RwRQ/r8v6u0LlxE33iuA+14BDyuVbQhNDnUvqqQav9wvVI&#10;fDu5werA61BLM+iJw20nkyh6lla3xB8a3eO2weq8v1gF75OeNsv4ddydT9vrzyH9+N7FqNTjw7x5&#10;ARFwDv8w/OmzOpTsdHQXMl50CtI0WjGqYJnxZCCLEi53VJCk8QpkWcjbCuUvAAAA//8DAFBLAQIt&#10;ABQABgAIAAAAIQC2gziS/gAAAOEBAAATAAAAAAAAAAAAAAAAAAAAAABbQ29udGVudF9UeXBlc10u&#10;eG1sUEsBAi0AFAAGAAgAAAAhADj9If/WAAAAlAEAAAsAAAAAAAAAAAAAAAAALwEAAF9yZWxzLy5y&#10;ZWxzUEsBAi0AFAAGAAgAAAAhAGYXPp96AwAAlQkAAA4AAAAAAAAAAAAAAAAALgIAAGRycy9lMm9E&#10;b2MueG1sUEsBAi0AFAAGAAgAAAAhALPlU5DhAAAACgEAAA8AAAAAAAAAAAAAAAAA1AUAAGRycy9k&#10;b3ducmV2LnhtbFBLBQYAAAAABAAEAPMAAADiBgAAAAA=&#10;">
                <v:roundrect id="Rectangle: Rounded Corners 714" o:spid="_x0000_s1440" style="position:absolute;left:285;top:6572;width:15945;height:14573;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WaIxgAAANwAAAAPAAAAZHJzL2Rvd25yZXYueG1sRI9Ba8JA&#10;FITvhf6H5RV6q5uotBpdpQiF4kHRqujtkX1mQ7NvQ3Zr4r93hYLHYWa+YabzzlbiQo0vHStIewkI&#10;4tzpkgsFu5+vtxEIH5A1Vo5JwZU8zGfPT1PMtGt5Q5dtKESEsM9QgQmhzqT0uSGLvudq4uidXWMx&#10;RNkUUjfYRritZD9J3qXFkuOCwZoWhvLf7Z9V0F+3Jh2EIy5Xh2qQy/14fVqMlXp96T4nIAJ14RH+&#10;b39rBR/pEO5n4hGQsxsAAAD//wMAUEsBAi0AFAAGAAgAAAAhANvh9svuAAAAhQEAABMAAAAAAAAA&#10;AAAAAAAAAAAAAFtDb250ZW50X1R5cGVzXS54bWxQSwECLQAUAAYACAAAACEAWvQsW78AAAAVAQAA&#10;CwAAAAAAAAAAAAAAAAAfAQAAX3JlbHMvLnJlbHNQSwECLQAUAAYACAAAACEAI/lmiMYAAADcAAAA&#10;DwAAAAAAAAAAAAAAAAAHAgAAZHJzL2Rvd25yZXYueG1sUEsFBgAAAAADAAMAtwAAAPoCAAAAAA==&#10;" fillcolor="#92d050" stroked="f" strokeweight="2pt">
                  <v:textbox inset="1mm,,1mm,0"/>
                </v:roundrect>
                <v:shape id="Text Box 717" o:spid="_x0000_s1441" type="#_x0000_t202" style="position:absolute;left:1333;top:5929;width:13261;height:108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78ZSxQAAANwAAAAPAAAAZHJzL2Rvd25yZXYueG1sRI9Bi8Iw&#10;FITvwv6H8ARvmirsWqpRpCAuogddL3t7Ns+22Lx0m6h1f70RBI/DzHzDTOetqcSVGldaVjAcRCCI&#10;M6tLzhUcfpb9GITzyBory6TgTg7ms4/OFBNtb7yj697nIkDYJaig8L5OpHRZQQbdwNbEwTvZxqAP&#10;ssmlbvAW4KaSoyj6kgZLDgsF1pQWlJ33F6NgnS63uDuOTPxfpavNaVH/HX4/lep128UEhKfWv8Ov&#10;9rdWMB6O4XkmHAE5ewAAAP//AwBQSwECLQAUAAYACAAAACEA2+H2y+4AAACFAQAAEwAAAAAAAAAA&#10;AAAAAAAAAAAAW0NvbnRlbnRfVHlwZXNdLnhtbFBLAQItABQABgAIAAAAIQBa9CxbvwAAABUBAAAL&#10;AAAAAAAAAAAAAAAAAB8BAABfcmVscy8ucmVsc1BLAQItABQABgAIAAAAIQDV78ZSxQAAANwAAAAP&#10;AAAAAAAAAAAAAAAAAAcCAABkcnMvZG93bnJldi54bWxQSwUGAAAAAAMAAwC3AAAA+QIAAAAA&#10;" filled="f" stroked="f" strokeweight=".5pt">
                  <v:textbox>
                    <w:txbxContent>
                      <w:p w14:paraId="24EDB8FA" w14:textId="6EFEE082" w:rsidR="008E5127" w:rsidRPr="006A48AB" w:rsidRDefault="00E968F2" w:rsidP="008E5127">
                        <w:pPr>
                          <w:spacing w:after="0"/>
                          <w:jc w:val="center"/>
                          <w:rPr>
                            <w:rFonts w:ascii="Arial Nova Light" w:eastAsia="HELVETICA NEUE LIGHT" w:hAnsi="Arial Nova Light" w:cs="HELVETICA NEUE LIGHT"/>
                            <w:color w:val="61C606"/>
                            <w:sz w:val="16"/>
                            <w:szCs w:val="16"/>
                          </w:rPr>
                        </w:pPr>
                        <w:r w:rsidRPr="001E0173">
                          <w:rPr>
                            <w:rFonts w:ascii="Arial Nova Light" w:eastAsia="HELVETICA NEUE LIGHT" w:hAnsi="Arial Nova Light" w:cs="HELVETICA NEUE LIGHT"/>
                            <w:b/>
                            <w:bCs/>
                            <w:szCs w:val="20"/>
                          </w:rPr>
                          <w:t>PLUS,</w:t>
                        </w:r>
                        <w:r w:rsidR="008E5127" w:rsidRPr="001E0173">
                          <w:rPr>
                            <w:rFonts w:ascii="Arial Nova Light" w:eastAsia="HELVETICA NEUE LIGHT" w:hAnsi="Arial Nova Light" w:cs="HELVETICA NEUE LIGHT"/>
                            <w:szCs w:val="20"/>
                          </w:rPr>
                          <w:t xml:space="preserve"> </w:t>
                        </w:r>
                        <w:r w:rsidR="008E5127" w:rsidRPr="001E0173">
                          <w:rPr>
                            <w:rFonts w:ascii="Arial Nova Light" w:eastAsia="HELVETICA NEUE LIGHT" w:hAnsi="Arial Nova Light" w:cs="HELVETICA NEUE LIGHT"/>
                            <w:sz w:val="16"/>
                            <w:szCs w:val="16"/>
                          </w:rPr>
                          <w:t xml:space="preserve">a service charge for: </w:t>
                        </w:r>
                      </w:p>
                      <w:p w14:paraId="4EDE0884" w14:textId="77777777" w:rsidR="008E5127" w:rsidRPr="001E0173" w:rsidRDefault="008E5127" w:rsidP="008E5127">
                        <w:pPr>
                          <w:spacing w:after="0"/>
                          <w:jc w:val="center"/>
                          <w:rPr>
                            <w:rFonts w:ascii="Arial Nova Light" w:eastAsia="HELVETICA NEUE LIGHT" w:hAnsi="Arial Nova Light" w:cs="HELVETICA NEUE LIGHT"/>
                            <w:sz w:val="16"/>
                            <w:szCs w:val="16"/>
                          </w:rPr>
                        </w:pPr>
                        <w:r>
                          <w:rPr>
                            <w:rFonts w:ascii="Arial Nova Light" w:eastAsia="HELVETICA NEUE LIGHT" w:hAnsi="Arial Nova Light" w:cs="HELVETICA NEUE LIGHT"/>
                            <w:sz w:val="16"/>
                            <w:szCs w:val="16"/>
                          </w:rPr>
                          <w:t>g</w:t>
                        </w:r>
                        <w:r w:rsidRPr="001E0173">
                          <w:rPr>
                            <w:rFonts w:ascii="Arial Nova Light" w:eastAsia="HELVETICA NEUE LIGHT" w:hAnsi="Arial Nova Light" w:cs="HELVETICA NEUE LIGHT"/>
                            <w:sz w:val="16"/>
                            <w:szCs w:val="16"/>
                          </w:rPr>
                          <w:t xml:space="preserve">as, </w:t>
                        </w:r>
                        <w:r>
                          <w:rPr>
                            <w:rFonts w:ascii="Arial Nova Light" w:eastAsia="HELVETICA NEUE LIGHT" w:hAnsi="Arial Nova Light" w:cs="HELVETICA NEUE LIGHT"/>
                            <w:sz w:val="16"/>
                            <w:szCs w:val="16"/>
                          </w:rPr>
                          <w:t>w</w:t>
                        </w:r>
                        <w:r w:rsidRPr="001E0173">
                          <w:rPr>
                            <w:rFonts w:ascii="Arial Nova Light" w:eastAsia="HELVETICA NEUE LIGHT" w:hAnsi="Arial Nova Light" w:cs="HELVETICA NEUE LIGHT"/>
                            <w:sz w:val="16"/>
                            <w:szCs w:val="16"/>
                          </w:rPr>
                          <w:t xml:space="preserve">ater, </w:t>
                        </w:r>
                        <w:r>
                          <w:rPr>
                            <w:rFonts w:ascii="Arial Nova Light" w:eastAsia="HELVETICA NEUE LIGHT" w:hAnsi="Arial Nova Light" w:cs="HELVETICA NEUE LIGHT"/>
                            <w:sz w:val="16"/>
                            <w:szCs w:val="16"/>
                          </w:rPr>
                          <w:t>e</w:t>
                        </w:r>
                        <w:r w:rsidRPr="001E0173">
                          <w:rPr>
                            <w:rFonts w:ascii="Arial Nova Light" w:eastAsia="HELVETICA NEUE LIGHT" w:hAnsi="Arial Nova Light" w:cs="HELVETICA NEUE LIGHT"/>
                            <w:sz w:val="16"/>
                            <w:szCs w:val="16"/>
                          </w:rPr>
                          <w:t xml:space="preserve">lectricity, </w:t>
                        </w:r>
                        <w:r>
                          <w:rPr>
                            <w:rFonts w:ascii="Arial Nova Light" w:eastAsia="HELVETICA NEUE LIGHT" w:hAnsi="Arial Nova Light" w:cs="HELVETICA NEUE LIGHT"/>
                            <w:sz w:val="16"/>
                            <w:szCs w:val="16"/>
                          </w:rPr>
                          <w:t>common area c</w:t>
                        </w:r>
                        <w:r w:rsidRPr="001E0173">
                          <w:rPr>
                            <w:rFonts w:ascii="Arial Nova Light" w:eastAsia="HELVETICA NEUE LIGHT" w:hAnsi="Arial Nova Light" w:cs="HELVETICA NEUE LIGHT"/>
                            <w:sz w:val="16"/>
                            <w:szCs w:val="16"/>
                          </w:rPr>
                          <w:t>leaning</w:t>
                        </w:r>
                      </w:p>
                      <w:p w14:paraId="36F9848C" w14:textId="77777777" w:rsidR="008E5127" w:rsidRPr="001E0173" w:rsidRDefault="008E5127" w:rsidP="008E5127">
                        <w:pPr>
                          <w:spacing w:before="120"/>
                          <w:jc w:val="center"/>
                          <w:rPr>
                            <w:rFonts w:ascii="helev" w:hAnsi="helev" w:cstheme="minorHAnsi"/>
                            <w:b/>
                            <w:bCs/>
                            <w:szCs w:val="20"/>
                          </w:rPr>
                        </w:pPr>
                        <w:r w:rsidRPr="001E0173">
                          <w:rPr>
                            <w:rFonts w:ascii="Arial Nova Light" w:eastAsia="HELVETICA NEUE LIGHT" w:hAnsi="Arial Nova Light" w:cs="HELVETICA NEUE LIGHT"/>
                            <w:b/>
                            <w:bCs/>
                            <w:szCs w:val="20"/>
                          </w:rPr>
                          <w:t>$XXX</w:t>
                        </w:r>
                      </w:p>
                    </w:txbxContent>
                  </v:textbox>
                </v:shape>
              </v:group>
            </w:pict>
          </mc:Fallback>
        </mc:AlternateContent>
      </w:r>
    </w:p>
    <w:p w14:paraId="33BFB0B3" w14:textId="77777777" w:rsidR="008E5127" w:rsidRDefault="008E5127" w:rsidP="008E5127">
      <w:pPr>
        <w:pStyle w:val="BodyText"/>
      </w:pPr>
      <w:r>
        <w:rPr>
          <w:b/>
          <w:bCs/>
          <w:noProof/>
          <w:color w:val="FF0000"/>
        </w:rPr>
        <mc:AlternateContent>
          <mc:Choice Requires="wps">
            <w:drawing>
              <wp:anchor distT="0" distB="0" distL="114300" distR="114300" simplePos="0" relativeHeight="251722753" behindDoc="0" locked="0" layoutInCell="1" allowOverlap="1" wp14:anchorId="27F80943" wp14:editId="06428208">
                <wp:simplePos x="0" y="0"/>
                <wp:positionH relativeFrom="margin">
                  <wp:posOffset>3074035</wp:posOffset>
                </wp:positionH>
                <wp:positionV relativeFrom="paragraph">
                  <wp:posOffset>228313</wp:posOffset>
                </wp:positionV>
                <wp:extent cx="371469" cy="399959"/>
                <wp:effectExtent l="0" t="0" r="0" b="0"/>
                <wp:wrapNone/>
                <wp:docPr id="703" name="Plus Sign 703"/>
                <wp:cNvGraphicFramePr/>
                <a:graphic xmlns:a="http://schemas.openxmlformats.org/drawingml/2006/main">
                  <a:graphicData uri="http://schemas.microsoft.com/office/word/2010/wordprocessingShape">
                    <wps:wsp>
                      <wps:cNvSpPr/>
                      <wps:spPr>
                        <a:xfrm>
                          <a:off x="0" y="0"/>
                          <a:ext cx="371469" cy="399959"/>
                        </a:xfrm>
                        <a:prstGeom prst="mathPlus">
                          <a:avLst/>
                        </a:prstGeom>
                        <a:solidFill>
                          <a:schemeClr val="accent2"/>
                        </a:solidFill>
                        <a:ln>
                          <a:solidFill>
                            <a:schemeClr val="accent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a:graphicData>
                </a:graphic>
              </wp:anchor>
            </w:drawing>
          </mc:Choice>
          <mc:Fallback>
            <w:pict>
              <v:shape w14:anchorId="4D794837" id="Plus Sign 703" o:spid="_x0000_s1026" style="position:absolute;margin-left:242.05pt;margin-top:18pt;width:29.25pt;height:31.5pt;z-index:251722753;visibility:visible;mso-wrap-style:square;mso-wrap-distance-left:9pt;mso-wrap-distance-top:0;mso-wrap-distance-right:9pt;mso-wrap-distance-bottom:0;mso-position-horizontal:absolute;mso-position-horizontal-relative:margin;mso-position-vertical:absolute;mso-position-vertical-relative:text;v-text-anchor:middle" coordsize="371469,3999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YWGufQIAAI0FAAAOAAAAZHJzL2Uyb0RvYy54bWysVN9vGjEMfp+0/yHK+3pASzsQR4VadZpU&#10;tWh06nPIJVykXJwlgYP99XNyP2C0mqZpPIQ4tj/b39me3e4rTXbCeQUmp8OLASXCcCiU2eT0+8vD&#10;p8+U+MBMwTQYkdOD8PR2/vHDrLZTMYISdCEcQRDjp7XNaRmCnWaZ56WomL8AKwwqJbiKBRTdJisc&#10;qxG90tloMLjOanCFdcCF9/h63yjpPOFLKXh4ltKLQHROMbeQTpfOdTyz+YxNN47ZUvE2DfYPWVRM&#10;GQzaQ92zwMjWqTdQleIOPMhwwaHKQErFRaoBqxkOzqpZlcyKVAuS421Pk/9/sPxpt7JLhzTU1k89&#10;XmMVe+mq+I/5kX0i69CTJfaBcHy8vBleXU8o4ai6nEwm40kkMzs6W+fDFwEViZec4gcsl3rrE01s&#10;9+hDY96ZxXgetCoelNZJiD0g7rQjO4Zfj3EuTBi1QX6z1ObvnIdvnTHf6J0dq0+3cNAiYmrzTUii&#10;Cqx3lBJPjXme1LBRlawQTa7jAf66YF0ZiZwEGJElVtljtwCd5WnBXc6tfXQVqa9758GfEms47j1S&#10;ZDChd66UAfcegA595Ma+I6mhJrK0huKwdMRBM1Xe8geFn/qR+bBkDscIBw5XQ3jGQ2qocwrtjZIS&#10;3M/33qM9djdqKalxLHPqf2yZE5Torwb7/vI6MktCEq7GNyMU3KlmnQR8NdvqDrBvhriALE/XaBt0&#10;d5UOqlfcHosYEVXMcIybUx5cJ9yFZlXg/uFisUhmOLeWhUezsjyCR0ZjC7/sX5mzba8HHJIn6MaX&#10;Tc/avbGNngYW2wBSpVk4ctpyjTOfmqbdT3GpnMrJ6rhF578AAAD//wMAUEsDBBQABgAIAAAAIQAm&#10;Y2QA4QAAAAkBAAAPAAAAZHJzL2Rvd25yZXYueG1sTI9BS8NAEIXvgv9hGcGL2E1rDG3MpkhFEClU&#10;axG8bbPTZDE7G7LbJv77jic9DvPx3veK5ehaccI+WE8KppMEBFLljaVawe7j+XYOIkRNRreeUMEP&#10;BliWlxeFzo0f6B1P21gLDqGQawVNjF0uZagadDpMfIfEv4PvnY589rU0vR443LVyliSZdNoSNzS6&#10;w1WD1ff26BRkT/LG7szKrl9eP7/WA23eDnGj1PXV+PgAIuIY/2D41Wd1KNlp749kgmgVpPN0yqiC&#10;u4w3MXCfzjIQewWLRQKyLOT/BeUZAAD//wMAUEsBAi0AFAAGAAgAAAAhALaDOJL+AAAA4QEAABMA&#10;AAAAAAAAAAAAAAAAAAAAAFtDb250ZW50X1R5cGVzXS54bWxQSwECLQAUAAYACAAAACEAOP0h/9YA&#10;AACUAQAACwAAAAAAAAAAAAAAAAAvAQAAX3JlbHMvLnJlbHNQSwECLQAUAAYACAAAACEA0WFhrn0C&#10;AACNBQAADgAAAAAAAAAAAAAAAAAuAgAAZHJzL2Uyb0RvYy54bWxQSwECLQAUAAYACAAAACEAJmNk&#10;AOEAAAAJAQAADwAAAAAAAAAAAAAAAADXBAAAZHJzL2Rvd25yZXYueG1sUEsFBgAAAAAEAAQA8wAA&#10;AOUFAAAAAA==&#10;" path="m49238,156295r92812,l142050,53015r87369,l229419,156295r92812,l322231,243664r-92812,l229419,346944r-87369,l142050,243664r-92812,l49238,156295xe" fillcolor="#035dd3 [3205]" strokecolor="#d8eeff [3204]" strokeweight="2pt">
                <v:path arrowok="t" o:connecttype="custom" o:connectlocs="49238,156295;142050,156295;142050,53015;229419,53015;229419,156295;322231,156295;322231,243664;229419,243664;229419,346944;142050,346944;142050,243664;49238,243664;49238,156295" o:connectangles="0,0,0,0,0,0,0,0,0,0,0,0,0"/>
                <w10:wrap anchorx="margin"/>
              </v:shape>
            </w:pict>
          </mc:Fallback>
        </mc:AlternateContent>
      </w:r>
    </w:p>
    <w:p w14:paraId="5BEA803E" w14:textId="77777777" w:rsidR="008E5127" w:rsidRDefault="008E5127" w:rsidP="008E5127">
      <w:pPr>
        <w:pStyle w:val="BodyText"/>
        <w:rPr>
          <w:b/>
          <w:bCs/>
          <w:color w:val="FF0000"/>
        </w:rPr>
      </w:pPr>
    </w:p>
    <w:p w14:paraId="4E46B3B9" w14:textId="77777777" w:rsidR="008E5127" w:rsidRDefault="008E5127" w:rsidP="008E5127">
      <w:pPr>
        <w:pStyle w:val="BodyText"/>
        <w:rPr>
          <w:b/>
          <w:bCs/>
          <w:color w:val="FF0000"/>
        </w:rPr>
      </w:pPr>
      <w:r>
        <w:rPr>
          <w:b/>
          <w:bCs/>
          <w:noProof/>
          <w:color w:val="FF0000"/>
        </w:rPr>
        <w:drawing>
          <wp:anchor distT="0" distB="0" distL="114300" distR="114300" simplePos="0" relativeHeight="251729921" behindDoc="0" locked="0" layoutInCell="1" allowOverlap="1" wp14:anchorId="0B706BA0" wp14:editId="72DD8ED9">
            <wp:simplePos x="0" y="0"/>
            <wp:positionH relativeFrom="column">
              <wp:posOffset>3726815</wp:posOffset>
            </wp:positionH>
            <wp:positionV relativeFrom="paragraph">
              <wp:posOffset>276860</wp:posOffset>
            </wp:positionV>
            <wp:extent cx="323850" cy="323850"/>
            <wp:effectExtent l="0" t="0" r="0" b="0"/>
            <wp:wrapSquare wrapText="bothSides"/>
            <wp:docPr id="730" name="Graphic 730" descr="Mop and bucket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0" name="Graphic 730" descr="Mop and bucket outline"/>
                    <pic:cNvPicPr/>
                  </pic:nvPicPr>
                  <pic:blipFill>
                    <a:blip r:embed="rId40" cstate="print">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ic:blipFill>
                  <pic:spPr>
                    <a:xfrm>
                      <a:off x="0" y="0"/>
                      <a:ext cx="323850" cy="323850"/>
                    </a:xfrm>
                    <a:prstGeom prst="rect">
                      <a:avLst/>
                    </a:prstGeom>
                  </pic:spPr>
                </pic:pic>
              </a:graphicData>
            </a:graphic>
            <wp14:sizeRelH relativeFrom="margin">
              <wp14:pctWidth>0</wp14:pctWidth>
            </wp14:sizeRelH>
            <wp14:sizeRelV relativeFrom="margin">
              <wp14:pctHeight>0</wp14:pctHeight>
            </wp14:sizeRelV>
          </wp:anchor>
        </w:drawing>
      </w:r>
    </w:p>
    <w:p w14:paraId="09699AF3" w14:textId="77777777" w:rsidR="008E5127" w:rsidRDefault="008E5127" w:rsidP="008E5127">
      <w:pPr>
        <w:pStyle w:val="BodyText"/>
        <w:rPr>
          <w:b/>
          <w:bCs/>
          <w:color w:val="FF0000"/>
        </w:rPr>
      </w:pPr>
      <w:r>
        <w:rPr>
          <w:b/>
          <w:bCs/>
          <w:noProof/>
          <w:color w:val="FF0000"/>
        </w:rPr>
        <w:drawing>
          <wp:anchor distT="0" distB="0" distL="114300" distR="114300" simplePos="0" relativeHeight="251725825" behindDoc="0" locked="0" layoutInCell="1" allowOverlap="1" wp14:anchorId="38BDFDBD" wp14:editId="6BBC0C81">
            <wp:simplePos x="0" y="0"/>
            <wp:positionH relativeFrom="margin">
              <wp:posOffset>4126865</wp:posOffset>
            </wp:positionH>
            <wp:positionV relativeFrom="paragraph">
              <wp:posOffset>20320</wp:posOffset>
            </wp:positionV>
            <wp:extent cx="323850" cy="323850"/>
            <wp:effectExtent l="0" t="0" r="0" b="0"/>
            <wp:wrapNone/>
            <wp:docPr id="705" name="Graphic 705" descr="Lightbulb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5" name="Graphic 705" descr="Lightbulb outline"/>
                    <pic:cNvPicPr>
                      <a:picLocks noChangeAspect="1"/>
                    </pic:cNvPicPr>
                  </pic:nvPicPr>
                  <pic:blipFill>
                    <a:blip r:embed="rId35" cstate="print">
                      <a:extLst>
                        <a:ext uri="{28A0092B-C50C-407E-A947-70E740481C1C}">
                          <a14:useLocalDpi xmlns:a14="http://schemas.microsoft.com/office/drawing/2010/main" val="0"/>
                        </a:ext>
                        <a:ext uri="{96DAC541-7B7A-43D3-8B79-37D633B846F1}">
                          <asvg:svgBlip xmlns:asvg="http://schemas.microsoft.com/office/drawing/2016/SVG/main" r:embed="rId36"/>
                        </a:ext>
                      </a:extLst>
                    </a:blip>
                    <a:stretch>
                      <a:fillRect/>
                    </a:stretch>
                  </pic:blipFill>
                  <pic:spPr>
                    <a:xfrm>
                      <a:off x="0" y="0"/>
                      <a:ext cx="323850" cy="323850"/>
                    </a:xfrm>
                    <a:prstGeom prst="rect">
                      <a:avLst/>
                    </a:prstGeom>
                  </pic:spPr>
                </pic:pic>
              </a:graphicData>
            </a:graphic>
            <wp14:sizeRelH relativeFrom="margin">
              <wp14:pctWidth>0</wp14:pctWidth>
            </wp14:sizeRelH>
            <wp14:sizeRelV relativeFrom="margin">
              <wp14:pctHeight>0</wp14:pctHeight>
            </wp14:sizeRelV>
          </wp:anchor>
        </w:drawing>
      </w:r>
      <w:r>
        <w:rPr>
          <w:b/>
          <w:bCs/>
          <w:noProof/>
          <w:color w:val="FF0000"/>
        </w:rPr>
        <w:drawing>
          <wp:anchor distT="0" distB="0" distL="114300" distR="114300" simplePos="0" relativeHeight="251724801" behindDoc="0" locked="0" layoutInCell="1" allowOverlap="1" wp14:anchorId="2838B0B1" wp14:editId="21DF4BA5">
            <wp:simplePos x="0" y="0"/>
            <wp:positionH relativeFrom="column">
              <wp:posOffset>4543425</wp:posOffset>
            </wp:positionH>
            <wp:positionV relativeFrom="paragraph">
              <wp:posOffset>40005</wp:posOffset>
            </wp:positionV>
            <wp:extent cx="327660" cy="327660"/>
            <wp:effectExtent l="0" t="0" r="0" b="0"/>
            <wp:wrapNone/>
            <wp:docPr id="704" name="Graphic 704" descr="Leaky Tap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4" name="Graphic 704" descr="Leaky Tap outline"/>
                    <pic:cNvPicPr>
                      <a:picLocks noChangeAspect="1"/>
                    </pic:cNvPicPr>
                  </pic:nvPicPr>
                  <pic:blipFill>
                    <a:blip r:embed="rId33" cstate="print">
                      <a:extLst>
                        <a:ext uri="{28A0092B-C50C-407E-A947-70E740481C1C}">
                          <a14:useLocalDpi xmlns:a14="http://schemas.microsoft.com/office/drawing/2010/main" val="0"/>
                        </a:ext>
                        <a:ext uri="{96DAC541-7B7A-43D3-8B79-37D633B846F1}">
                          <asvg:svgBlip xmlns:asvg="http://schemas.microsoft.com/office/drawing/2016/SVG/main" r:embed="rId34"/>
                        </a:ext>
                      </a:extLst>
                    </a:blip>
                    <a:stretch>
                      <a:fillRect/>
                    </a:stretch>
                  </pic:blipFill>
                  <pic:spPr>
                    <a:xfrm>
                      <a:off x="0" y="0"/>
                      <a:ext cx="327660" cy="327660"/>
                    </a:xfrm>
                    <a:prstGeom prst="rect">
                      <a:avLst/>
                    </a:prstGeom>
                  </pic:spPr>
                </pic:pic>
              </a:graphicData>
            </a:graphic>
            <wp14:sizeRelH relativeFrom="margin">
              <wp14:pctWidth>0</wp14:pctWidth>
            </wp14:sizeRelH>
            <wp14:sizeRelV relativeFrom="margin">
              <wp14:pctHeight>0</wp14:pctHeight>
            </wp14:sizeRelV>
          </wp:anchor>
        </w:drawing>
      </w:r>
    </w:p>
    <w:p w14:paraId="336A0E7B" w14:textId="77777777" w:rsidR="008E5127" w:rsidRDefault="008E5127" w:rsidP="008E5127">
      <w:pPr>
        <w:pStyle w:val="BodyText"/>
        <w:rPr>
          <w:b/>
          <w:bCs/>
          <w:color w:val="FF0000"/>
        </w:rPr>
      </w:pPr>
    </w:p>
    <w:p w14:paraId="2FBFCA06" w14:textId="77777777" w:rsidR="008E5127" w:rsidRDefault="008E5127">
      <w:pPr>
        <w:spacing w:line="254" w:lineRule="auto"/>
        <w:rPr>
          <w:b/>
          <w:bCs/>
          <w:color w:val="FF0000"/>
        </w:rPr>
      </w:pPr>
      <w:r>
        <w:rPr>
          <w:b/>
          <w:bCs/>
          <w:color w:val="FF0000"/>
        </w:rPr>
        <w:br w:type="page"/>
      </w:r>
    </w:p>
    <w:p w14:paraId="714AC84A" w14:textId="70B6CC12" w:rsidR="00E7188B" w:rsidRDefault="00E7188B" w:rsidP="008E5127">
      <w:pPr>
        <w:rPr>
          <w:b/>
          <w:bCs/>
        </w:rPr>
      </w:pPr>
      <w:r>
        <w:rPr>
          <w:b/>
          <w:bCs/>
        </w:rPr>
        <w:lastRenderedPageBreak/>
        <w:t>Option style 2:</w:t>
      </w:r>
    </w:p>
    <w:p w14:paraId="6E401B2C" w14:textId="1C82976E" w:rsidR="001404E6" w:rsidRPr="008E5127" w:rsidRDefault="001404E6" w:rsidP="008E5127">
      <w:pPr>
        <w:rPr>
          <w:b/>
          <w:bCs/>
          <w:color w:val="FF0000"/>
        </w:rPr>
      </w:pPr>
      <w:r>
        <w:rPr>
          <w:noProof/>
        </w:rPr>
        <mc:AlternateContent>
          <mc:Choice Requires="wpg">
            <w:drawing>
              <wp:anchor distT="0" distB="0" distL="114300" distR="114300" simplePos="0" relativeHeight="251731969" behindDoc="0" locked="0" layoutInCell="1" allowOverlap="1" wp14:anchorId="58F80CAF" wp14:editId="3F0B787B">
                <wp:simplePos x="0" y="0"/>
                <wp:positionH relativeFrom="margin">
                  <wp:posOffset>0</wp:posOffset>
                </wp:positionH>
                <wp:positionV relativeFrom="paragraph">
                  <wp:posOffset>0</wp:posOffset>
                </wp:positionV>
                <wp:extent cx="5200650" cy="5086554"/>
                <wp:effectExtent l="0" t="0" r="0" b="19050"/>
                <wp:wrapNone/>
                <wp:docPr id="10" name="Group 10"/>
                <wp:cNvGraphicFramePr/>
                <a:graphic xmlns:a="http://schemas.openxmlformats.org/drawingml/2006/main">
                  <a:graphicData uri="http://schemas.microsoft.com/office/word/2010/wordprocessingGroup">
                    <wpg:wgp>
                      <wpg:cNvGrpSpPr/>
                      <wpg:grpSpPr>
                        <a:xfrm>
                          <a:off x="0" y="0"/>
                          <a:ext cx="5200650" cy="5086554"/>
                          <a:chOff x="0" y="0"/>
                          <a:chExt cx="5200650" cy="5086554"/>
                        </a:xfrm>
                      </wpg:grpSpPr>
                      <wps:wsp>
                        <wps:cNvPr id="733" name="Google Shape;31;p1"/>
                        <wps:cNvSpPr txBox="1"/>
                        <wps:spPr>
                          <a:xfrm>
                            <a:off x="0" y="0"/>
                            <a:ext cx="2294282" cy="308684"/>
                          </a:xfrm>
                          <a:prstGeom prst="rect">
                            <a:avLst/>
                          </a:prstGeom>
                          <a:noFill/>
                          <a:ln>
                            <a:noFill/>
                          </a:ln>
                        </wps:spPr>
                        <wps:txbx>
                          <w:txbxContent>
                            <w:p w14:paraId="2C5F4851" w14:textId="77777777" w:rsidR="001404E6" w:rsidRPr="0061708E" w:rsidRDefault="001404E6" w:rsidP="001404E6">
                              <w:pPr>
                                <w:spacing w:before="0" w:after="0" w:line="240" w:lineRule="auto"/>
                                <w:rPr>
                                  <w:rFonts w:ascii="Arial Nova Light" w:eastAsia="HELVETICA NEUE LIGHT" w:hAnsi="Arial Nova Light" w:cs="HELVETICA NEUE LIGHT"/>
                                  <w:b/>
                                  <w:bCs/>
                                  <w:color w:val="auto"/>
                                  <w:szCs w:val="20"/>
                                  <w:lang w:val="en-US"/>
                                </w:rPr>
                              </w:pPr>
                              <w:r w:rsidRPr="0061708E">
                                <w:rPr>
                                  <w:rFonts w:ascii="Arial Nova Light" w:eastAsia="HELVETICA NEUE LIGHT" w:hAnsi="Arial Nova Light" w:cs="HELVETICA NEUE LIGHT"/>
                                  <w:b/>
                                  <w:bCs/>
                                  <w:color w:val="auto"/>
                                  <w:szCs w:val="20"/>
                                  <w:lang w:val="en-US"/>
                                </w:rPr>
                                <w:t>Income your household receives</w:t>
                              </w:r>
                            </w:p>
                          </w:txbxContent>
                        </wps:txbx>
                        <wps:bodyPr spcFirstLastPara="1" wrap="square" lIns="0" tIns="0" rIns="0" bIns="0" anchor="t" anchorCtr="0">
                          <a:noAutofit/>
                        </wps:bodyPr>
                      </wps:wsp>
                      <wps:wsp>
                        <wps:cNvPr id="734" name="Google Shape;29;p1"/>
                        <wps:cNvSpPr/>
                        <wps:spPr>
                          <a:xfrm>
                            <a:off x="0" y="990600"/>
                            <a:ext cx="1599608" cy="1886140"/>
                          </a:xfrm>
                          <a:prstGeom prst="rect">
                            <a:avLst/>
                          </a:prstGeom>
                          <a:solidFill>
                            <a:schemeClr val="accent2">
                              <a:lumMod val="60000"/>
                              <a:lumOff val="40000"/>
                            </a:schemeClr>
                          </a:solidFill>
                          <a:ln>
                            <a:noFill/>
                          </a:ln>
                        </wps:spPr>
                        <wps:bodyPr spcFirstLastPara="1" wrap="square" lIns="91425" tIns="45700" rIns="91425" bIns="45700" anchor="ctr" anchorCtr="0">
                          <a:noAutofit/>
                        </wps:bodyPr>
                      </wps:wsp>
                      <wps:wsp>
                        <wps:cNvPr id="740" name="Google Shape;36;p1"/>
                        <wps:cNvSpPr txBox="1"/>
                        <wps:spPr>
                          <a:xfrm>
                            <a:off x="0" y="276225"/>
                            <a:ext cx="1590548" cy="744432"/>
                          </a:xfrm>
                          <a:prstGeom prst="rect">
                            <a:avLst/>
                          </a:prstGeom>
                          <a:solidFill>
                            <a:schemeClr val="accent6">
                              <a:lumMod val="20000"/>
                              <a:lumOff val="80000"/>
                            </a:schemeClr>
                          </a:solidFill>
                          <a:ln>
                            <a:solidFill>
                              <a:schemeClr val="accent6">
                                <a:lumMod val="20000"/>
                                <a:lumOff val="80000"/>
                              </a:schemeClr>
                            </a:solidFill>
                          </a:ln>
                        </wps:spPr>
                        <wps:txbx>
                          <w:txbxContent>
                            <w:p w14:paraId="0F6B767B" w14:textId="1B827176" w:rsidR="001404E6" w:rsidRPr="001D66A2" w:rsidRDefault="001404E6" w:rsidP="001404E6">
                              <w:pPr>
                                <w:spacing w:before="0" w:after="0" w:line="240"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 xml:space="preserve">Benefits we </w:t>
                              </w:r>
                              <w:r w:rsidR="00E968F2" w:rsidRPr="001D66A2">
                                <w:rPr>
                                  <w:rFonts w:ascii="Arial Nova Light" w:eastAsia="HELVETICA NEUE LIGHT" w:hAnsi="Arial Nova Light" w:cs="HELVETICA NEUE LIGHT"/>
                                  <w:color w:val="auto"/>
                                  <w:sz w:val="16"/>
                                  <w:szCs w:val="16"/>
                                  <w:lang w:val="en-US"/>
                                </w:rPr>
                                <w:t>do not</w:t>
                              </w:r>
                              <w:r w:rsidRPr="001D66A2">
                                <w:rPr>
                                  <w:rFonts w:ascii="Arial Nova Light" w:eastAsia="HELVETICA NEUE LIGHT" w:hAnsi="Arial Nova Light" w:cs="HELVETICA NEUE LIGHT"/>
                                  <w:color w:val="auto"/>
                                  <w:sz w:val="16"/>
                                  <w:szCs w:val="16"/>
                                  <w:lang w:val="en-US"/>
                                </w:rPr>
                                <w:t xml:space="preserve"> count as income </w:t>
                              </w:r>
                            </w:p>
                            <w:p w14:paraId="28AD15E4" w14:textId="77777777" w:rsidR="001404E6" w:rsidRPr="001D66A2" w:rsidRDefault="001404E6" w:rsidP="001404E6">
                              <w:pPr>
                                <w:spacing w:before="0" w:after="0" w:line="240"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 xml:space="preserve">(non-assessable incomes like Education Allowance or </w:t>
                              </w:r>
                              <w:r>
                                <w:rPr>
                                  <w:rFonts w:ascii="Arial Nova Light" w:eastAsia="HELVETICA NEUE LIGHT" w:hAnsi="Arial Nova Light" w:cs="HELVETICA NEUE LIGHT"/>
                                  <w:sz w:val="16"/>
                                  <w:szCs w:val="16"/>
                                </w:rPr>
                                <w:t>Large Family Supplement</w:t>
                              </w:r>
                              <w:r w:rsidRPr="001D66A2">
                                <w:rPr>
                                  <w:rFonts w:ascii="Arial Nova Light" w:eastAsia="HELVETICA NEUE LIGHT" w:hAnsi="Arial Nova Light" w:cs="HELVETICA NEUE LIGHT"/>
                                  <w:color w:val="auto"/>
                                  <w:sz w:val="16"/>
                                  <w:szCs w:val="16"/>
                                  <w:lang w:val="en-US"/>
                                </w:rPr>
                                <w:t>)</w:t>
                              </w:r>
                            </w:p>
                          </w:txbxContent>
                        </wps:txbx>
                        <wps:bodyPr spcFirstLastPara="1" wrap="square" lIns="72000" tIns="72000" rIns="72000" bIns="72000" anchor="t" anchorCtr="0">
                          <a:noAutofit/>
                        </wps:bodyPr>
                      </wps:wsp>
                      <wps:wsp>
                        <wps:cNvPr id="762" name="Google Shape;38;p1"/>
                        <wps:cNvSpPr/>
                        <wps:spPr>
                          <a:xfrm>
                            <a:off x="1990725" y="3952875"/>
                            <a:ext cx="1598930" cy="229870"/>
                          </a:xfrm>
                          <a:prstGeom prst="rect">
                            <a:avLst/>
                          </a:prstGeom>
                          <a:solidFill>
                            <a:schemeClr val="dk2"/>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739" name="Google Shape;35;p1"/>
                        <wps:cNvSpPr txBox="1"/>
                        <wps:spPr>
                          <a:xfrm>
                            <a:off x="0" y="990600"/>
                            <a:ext cx="1597210" cy="1255264"/>
                          </a:xfrm>
                          <a:prstGeom prst="rect">
                            <a:avLst/>
                          </a:prstGeom>
                          <a:noFill/>
                          <a:ln>
                            <a:noFill/>
                          </a:ln>
                        </wps:spPr>
                        <wps:txbx>
                          <w:txbxContent>
                            <w:p w14:paraId="5622E65B" w14:textId="77777777" w:rsidR="001404E6" w:rsidRPr="001D66A2" w:rsidRDefault="001404E6" w:rsidP="001404E6">
                              <w:pPr>
                                <w:spacing w:line="288"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Any income received by household members 18 years and over, like:</w:t>
                              </w:r>
                              <w:r w:rsidRPr="001D66A2">
                                <w:rPr>
                                  <w:rFonts w:ascii="Arial Nova Light" w:eastAsia="HELVETICA NEUE LIGHT" w:hAnsi="Arial Nova Light" w:cs="HELVETICA NEUE LIGHT"/>
                                  <w:color w:val="auto"/>
                                  <w:sz w:val="16"/>
                                  <w:szCs w:val="16"/>
                                  <w:lang w:val="en-US"/>
                                </w:rPr>
                                <w:br/>
                                <w:t>- Wages</w:t>
                              </w:r>
                              <w:r w:rsidRPr="001D66A2">
                                <w:rPr>
                                  <w:rFonts w:ascii="Arial Nova Light" w:eastAsia="HELVETICA NEUE LIGHT" w:hAnsi="Arial Nova Light" w:cs="HELVETICA NEUE LIGHT"/>
                                  <w:color w:val="auto"/>
                                  <w:sz w:val="16"/>
                                  <w:szCs w:val="16"/>
                                  <w:lang w:val="en-US"/>
                                </w:rPr>
                                <w:br/>
                                <w:t>- Primary Centrelink payments</w:t>
                              </w:r>
                              <w:r w:rsidRPr="001D66A2">
                                <w:rPr>
                                  <w:rFonts w:ascii="Arial Nova Light" w:eastAsia="HELVETICA NEUE LIGHT" w:hAnsi="Arial Nova Light" w:cs="HELVETICA NEUE LIGHT"/>
                                  <w:color w:val="auto"/>
                                  <w:sz w:val="16"/>
                                  <w:szCs w:val="16"/>
                                  <w:lang w:val="en-US"/>
                                </w:rPr>
                                <w:br/>
                                <w:t xml:space="preserve">- Investment earnings </w:t>
                              </w:r>
                            </w:p>
                          </w:txbxContent>
                        </wps:txbx>
                        <wps:bodyPr spcFirstLastPara="1" wrap="square" lIns="72000" tIns="72000" rIns="72000" bIns="72000" anchor="t" anchorCtr="0">
                          <a:noAutofit/>
                        </wps:bodyPr>
                      </wps:wsp>
                      <wps:wsp>
                        <wps:cNvPr id="732" name="Google Shape;27;p1"/>
                        <wps:cNvCnPr/>
                        <wps:spPr>
                          <a:xfrm>
                            <a:off x="1657350" y="4629150"/>
                            <a:ext cx="287523" cy="0"/>
                          </a:xfrm>
                          <a:prstGeom prst="straightConnector1">
                            <a:avLst/>
                          </a:prstGeom>
                          <a:noFill/>
                          <a:ln w="15875" cap="sq" cmpd="sng">
                            <a:solidFill>
                              <a:schemeClr val="accent6"/>
                            </a:solidFill>
                            <a:prstDash val="solid"/>
                            <a:miter lim="800000"/>
                            <a:headEnd type="none" w="sm" len="sm"/>
                            <a:tailEnd type="triangle" w="med" len="med"/>
                          </a:ln>
                        </wps:spPr>
                        <wps:bodyPr/>
                      </wps:wsp>
                      <wps:wsp>
                        <wps:cNvPr id="735" name="Google Shape;30;p1"/>
                        <wps:cNvSpPr/>
                        <wps:spPr>
                          <a:xfrm>
                            <a:off x="0" y="2886075"/>
                            <a:ext cx="1599608" cy="1292888"/>
                          </a:xfrm>
                          <a:prstGeom prst="rect">
                            <a:avLst/>
                          </a:prstGeom>
                          <a:solidFill>
                            <a:schemeClr val="accent5"/>
                          </a:solidFill>
                          <a:ln>
                            <a:noFill/>
                          </a:ln>
                        </wps:spPr>
                        <wps:bodyPr spcFirstLastPara="1" wrap="square" lIns="91425" tIns="45700" rIns="91425" bIns="45700" anchor="ctr" anchorCtr="0">
                          <a:noAutofit/>
                        </wps:bodyPr>
                      </wps:wsp>
                      <wps:wsp>
                        <wps:cNvPr id="736" name="Google Shape;32;p1"/>
                        <wps:cNvSpPr/>
                        <wps:spPr>
                          <a:xfrm>
                            <a:off x="0" y="3952875"/>
                            <a:ext cx="1599608" cy="230468"/>
                          </a:xfrm>
                          <a:prstGeom prst="rect">
                            <a:avLst/>
                          </a:prstGeom>
                          <a:solidFill>
                            <a:schemeClr val="dk2"/>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737" name="Google Shape;33;p1"/>
                        <wps:cNvSpPr/>
                        <wps:spPr>
                          <a:xfrm>
                            <a:off x="0" y="2400300"/>
                            <a:ext cx="1599608" cy="471037"/>
                          </a:xfrm>
                          <a:prstGeom prst="rect">
                            <a:avLst/>
                          </a:prstGeom>
                          <a:solidFill>
                            <a:schemeClr val="accent2">
                              <a:lumMod val="60000"/>
                              <a:lumOff val="40000"/>
                            </a:schemeClr>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738" name="Google Shape;34;p1"/>
                        <wps:cNvSpPr/>
                        <wps:spPr>
                          <a:xfrm>
                            <a:off x="0" y="4171950"/>
                            <a:ext cx="1595555" cy="910461"/>
                          </a:xfrm>
                          <a:prstGeom prst="rect">
                            <a:avLst/>
                          </a:prstGeom>
                          <a:solidFill>
                            <a:schemeClr val="bg2"/>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741" name="Google Shape;37;p1"/>
                        <wps:cNvSpPr txBox="1"/>
                        <wps:spPr>
                          <a:xfrm>
                            <a:off x="0" y="4171950"/>
                            <a:ext cx="1596818" cy="384904"/>
                          </a:xfrm>
                          <a:prstGeom prst="rect">
                            <a:avLst/>
                          </a:prstGeom>
                          <a:noFill/>
                          <a:ln>
                            <a:noFill/>
                          </a:ln>
                        </wps:spPr>
                        <wps:txbx>
                          <w:txbxContent>
                            <w:p w14:paraId="6475E82D" w14:textId="77777777" w:rsidR="001404E6" w:rsidRPr="001D66A2" w:rsidRDefault="001404E6" w:rsidP="001404E6">
                              <w:pPr>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Commonwealth Rent Assistance</w:t>
                              </w:r>
                            </w:p>
                          </w:txbxContent>
                        </wps:txbx>
                        <wps:bodyPr spcFirstLastPara="1" wrap="square" lIns="72000" tIns="72000" rIns="72000" bIns="72000" anchor="t" anchorCtr="0">
                          <a:noAutofit/>
                        </wps:bodyPr>
                      </wps:wsp>
                      <wps:wsp>
                        <wps:cNvPr id="742" name="Google Shape;39;p1"/>
                        <wps:cNvSpPr/>
                        <wps:spPr>
                          <a:xfrm>
                            <a:off x="1990725" y="3486150"/>
                            <a:ext cx="1599608" cy="471614"/>
                          </a:xfrm>
                          <a:prstGeom prst="rect">
                            <a:avLst/>
                          </a:prstGeom>
                          <a:solidFill>
                            <a:schemeClr val="accent2">
                              <a:lumMod val="60000"/>
                              <a:lumOff val="40000"/>
                            </a:schemeClr>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743" name="Google Shape;40;p1"/>
                        <wps:cNvSpPr/>
                        <wps:spPr>
                          <a:xfrm>
                            <a:off x="1990725" y="4181475"/>
                            <a:ext cx="1599608" cy="905079"/>
                          </a:xfrm>
                          <a:prstGeom prst="rect">
                            <a:avLst/>
                          </a:prstGeom>
                          <a:solidFill>
                            <a:schemeClr val="bg2"/>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744" name="Google Shape;41;p1"/>
                        <wps:cNvSpPr txBox="1"/>
                        <wps:spPr>
                          <a:xfrm>
                            <a:off x="1990725" y="3467100"/>
                            <a:ext cx="1587806" cy="390627"/>
                          </a:xfrm>
                          <a:prstGeom prst="rect">
                            <a:avLst/>
                          </a:prstGeom>
                          <a:noFill/>
                          <a:ln>
                            <a:noFill/>
                          </a:ln>
                        </wps:spPr>
                        <wps:txbx>
                          <w:txbxContent>
                            <w:p w14:paraId="63A8090A" w14:textId="77777777" w:rsidR="001404E6" w:rsidRDefault="001404E6" w:rsidP="001404E6">
                              <w:pPr>
                                <w:spacing w:before="0" w:after="0" w:line="240" w:lineRule="auto"/>
                                <w:rPr>
                                  <w:rFonts w:ascii="Arial Nova Light" w:eastAsia="HELVETICA NEUE LIGHT" w:hAnsi="Arial Nova Light" w:cs="HELVETICA NEUE LIGHT"/>
                                  <w:color w:val="auto"/>
                                  <w:sz w:val="16"/>
                                  <w:szCs w:val="16"/>
                                  <w:lang w:val="en-US"/>
                                </w:rPr>
                              </w:pPr>
                              <w:r w:rsidRPr="00774231">
                                <w:rPr>
                                  <w:rFonts w:ascii="Arial Nova Light" w:eastAsia="HELVETICA NEUE LIGHT" w:hAnsi="Arial Nova Light" w:cs="HELVETICA NEUE LIGHT"/>
                                  <w:color w:val="auto"/>
                                  <w:sz w:val="16"/>
                                  <w:szCs w:val="16"/>
                                  <w:highlight w:val="yellow"/>
                                  <w:lang w:val="en-US"/>
                                </w:rPr>
                                <w:t>25%</w:t>
                              </w:r>
                              <w:r w:rsidRPr="001D66A2">
                                <w:rPr>
                                  <w:rFonts w:ascii="Arial Nova Light" w:eastAsia="HELVETICA NEUE LIGHT" w:hAnsi="Arial Nova Light" w:cs="HELVETICA NEUE LIGHT"/>
                                  <w:color w:val="auto"/>
                                  <w:sz w:val="16"/>
                                  <w:szCs w:val="16"/>
                                  <w:lang w:val="en-US"/>
                                </w:rPr>
                                <w:t xml:space="preserve"> of assessable income</w:t>
                              </w:r>
                            </w:p>
                            <w:p w14:paraId="406FBB78" w14:textId="77777777" w:rsidR="001404E6" w:rsidRPr="001D66A2" w:rsidRDefault="001404E6" w:rsidP="001404E6">
                              <w:pPr>
                                <w:spacing w:before="0" w:after="0" w:line="240" w:lineRule="auto"/>
                                <w:rPr>
                                  <w:rFonts w:ascii="Arial Nova Light" w:eastAsia="HELVETICA NEUE LIGHT" w:hAnsi="Arial Nova Light" w:cs="HELVETICA NEUE LIGHT"/>
                                  <w:color w:val="auto"/>
                                  <w:sz w:val="16"/>
                                  <w:szCs w:val="16"/>
                                  <w:lang w:val="en-US"/>
                                </w:rPr>
                              </w:pPr>
                              <w:r>
                                <w:rPr>
                                  <w:rFonts w:ascii="Arial Nova Light" w:eastAsia="HELVETICA NEUE LIGHT" w:hAnsi="Arial Nova Light" w:cs="HELVETICA NEUE LIGHT"/>
                                  <w:color w:val="auto"/>
                                  <w:sz w:val="16"/>
                                  <w:szCs w:val="16"/>
                                  <w:lang w:val="en-US"/>
                                </w:rPr>
                                <w:t>$XXX</w:t>
                              </w:r>
                            </w:p>
                          </w:txbxContent>
                        </wps:txbx>
                        <wps:bodyPr spcFirstLastPara="1" wrap="square" lIns="72000" tIns="72000" rIns="72000" bIns="72000" anchor="t" anchorCtr="0">
                          <a:noAutofit/>
                        </wps:bodyPr>
                      </wps:wsp>
                      <wps:wsp>
                        <wps:cNvPr id="745" name="Google Shape;42;p1"/>
                        <wps:cNvSpPr txBox="1"/>
                        <wps:spPr>
                          <a:xfrm>
                            <a:off x="1990725" y="4171950"/>
                            <a:ext cx="1587806" cy="390627"/>
                          </a:xfrm>
                          <a:prstGeom prst="rect">
                            <a:avLst/>
                          </a:prstGeom>
                          <a:noFill/>
                          <a:ln>
                            <a:noFill/>
                          </a:ln>
                        </wps:spPr>
                        <wps:txbx>
                          <w:txbxContent>
                            <w:p w14:paraId="23306291" w14:textId="77777777" w:rsidR="001404E6" w:rsidRDefault="001404E6" w:rsidP="001404E6">
                              <w:pPr>
                                <w:spacing w:before="0" w:after="0" w:line="240" w:lineRule="auto"/>
                                <w:rPr>
                                  <w:rFonts w:ascii="Arial Nova Light" w:eastAsia="HELVETICA NEUE LIGHT" w:hAnsi="Arial Nova Light" w:cs="HELVETICA NEUE LIGHT"/>
                                  <w:color w:val="auto"/>
                                  <w:sz w:val="16"/>
                                  <w:szCs w:val="16"/>
                                  <w:lang w:val="en-US"/>
                                </w:rPr>
                              </w:pPr>
                              <w:r w:rsidRPr="00FD64D2">
                                <w:rPr>
                                  <w:rFonts w:ascii="Arial Nova Light" w:eastAsia="HELVETICA NEUE LIGHT" w:hAnsi="Arial Nova Light" w:cs="HELVETICA NEUE LIGHT"/>
                                  <w:color w:val="auto"/>
                                  <w:sz w:val="16"/>
                                  <w:szCs w:val="16"/>
                                  <w:lang w:val="en-US"/>
                                </w:rPr>
                                <w:t>100% of rent assistance</w:t>
                              </w:r>
                            </w:p>
                            <w:p w14:paraId="12421A70" w14:textId="77777777" w:rsidR="001404E6" w:rsidRPr="00FD64D2" w:rsidRDefault="001404E6" w:rsidP="001404E6">
                              <w:pPr>
                                <w:spacing w:before="0" w:after="0" w:line="240" w:lineRule="auto"/>
                                <w:rPr>
                                  <w:rFonts w:ascii="Arial Nova Light" w:eastAsia="HELVETICA NEUE LIGHT" w:hAnsi="Arial Nova Light" w:cs="HELVETICA NEUE LIGHT"/>
                                  <w:color w:val="auto"/>
                                  <w:sz w:val="16"/>
                                  <w:szCs w:val="16"/>
                                  <w:lang w:val="en-US"/>
                                </w:rPr>
                              </w:pPr>
                              <w:r>
                                <w:rPr>
                                  <w:rFonts w:ascii="Arial Nova Light" w:eastAsia="HELVETICA NEUE LIGHT" w:hAnsi="Arial Nova Light" w:cs="HELVETICA NEUE LIGHT"/>
                                  <w:color w:val="auto"/>
                                  <w:sz w:val="16"/>
                                  <w:szCs w:val="16"/>
                                  <w:lang w:val="en-US"/>
                                </w:rPr>
                                <w:t>$XXX</w:t>
                              </w:r>
                            </w:p>
                          </w:txbxContent>
                        </wps:txbx>
                        <wps:bodyPr spcFirstLastPara="1" wrap="square" lIns="72000" tIns="72000" rIns="72000" bIns="72000" anchor="t" anchorCtr="0">
                          <a:noAutofit/>
                        </wps:bodyPr>
                      </wps:wsp>
                      <wps:wsp>
                        <wps:cNvPr id="746" name="Google Shape;43;p1"/>
                        <wps:cNvSpPr txBox="1"/>
                        <wps:spPr>
                          <a:xfrm>
                            <a:off x="0" y="2876550"/>
                            <a:ext cx="1597211" cy="378660"/>
                          </a:xfrm>
                          <a:prstGeom prst="rect">
                            <a:avLst/>
                          </a:prstGeom>
                          <a:noFill/>
                          <a:ln>
                            <a:noFill/>
                          </a:ln>
                        </wps:spPr>
                        <wps:txbx>
                          <w:txbxContent>
                            <w:p w14:paraId="5EE7ABD1" w14:textId="77777777" w:rsidR="001404E6" w:rsidRPr="001D66A2" w:rsidRDefault="001404E6" w:rsidP="001404E6">
                              <w:pPr>
                                <w:spacing w:line="288"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Family Tax Benefit</w:t>
                              </w:r>
                            </w:p>
                          </w:txbxContent>
                        </wps:txbx>
                        <wps:bodyPr spcFirstLastPara="1" wrap="square" lIns="72000" tIns="72000" rIns="72000" bIns="72000" anchor="t" anchorCtr="0">
                          <a:noAutofit/>
                        </wps:bodyPr>
                      </wps:wsp>
                      <wps:wsp>
                        <wps:cNvPr id="747" name="Google Shape;44;p1"/>
                        <wps:cNvSpPr txBox="1"/>
                        <wps:spPr>
                          <a:xfrm>
                            <a:off x="1971675" y="3962400"/>
                            <a:ext cx="1514510" cy="230556"/>
                          </a:xfrm>
                          <a:prstGeom prst="rect">
                            <a:avLst/>
                          </a:prstGeom>
                          <a:noFill/>
                          <a:ln>
                            <a:noFill/>
                          </a:ln>
                        </wps:spPr>
                        <wps:txbx>
                          <w:txbxContent>
                            <w:p w14:paraId="2B31ED93" w14:textId="77777777" w:rsidR="001404E6" w:rsidRPr="00FD64D2" w:rsidRDefault="001404E6" w:rsidP="001404E6">
                              <w:pPr>
                                <w:spacing w:before="0" w:after="0" w:line="240" w:lineRule="auto"/>
                                <w:rPr>
                                  <w:rFonts w:ascii="Arial Nova Light" w:eastAsia="HELVETICA NEUE LIGHT" w:hAnsi="Arial Nova Light" w:cs="HELVETICA NEUE LIGHT"/>
                                  <w:color w:val="auto"/>
                                  <w:sz w:val="16"/>
                                  <w:szCs w:val="16"/>
                                  <w:lang w:val="en-US"/>
                                </w:rPr>
                              </w:pPr>
                              <w:r w:rsidRPr="00FD64D2">
                                <w:rPr>
                                  <w:rFonts w:ascii="Arial Nova Light" w:eastAsia="HELVETICA NEUE LIGHT" w:hAnsi="Arial Nova Light" w:cs="HELVETICA NEUE LIGHT"/>
                                  <w:color w:val="auto"/>
                                  <w:sz w:val="16"/>
                                  <w:szCs w:val="16"/>
                                  <w:lang w:val="en-US"/>
                                </w:rPr>
                                <w:t>15% of Family Tax Benefit</w:t>
                              </w:r>
                              <w:r>
                                <w:rPr>
                                  <w:rFonts w:ascii="Arial Nova Light" w:eastAsia="HELVETICA NEUE LIGHT" w:hAnsi="Arial Nova Light" w:cs="HELVETICA NEUE LIGHT"/>
                                  <w:color w:val="auto"/>
                                  <w:sz w:val="16"/>
                                  <w:szCs w:val="16"/>
                                  <w:lang w:val="en-US"/>
                                </w:rPr>
                                <w:t xml:space="preserve"> $XXX</w:t>
                              </w:r>
                            </w:p>
                          </w:txbxContent>
                        </wps:txbx>
                        <wps:bodyPr spcFirstLastPara="1" wrap="square" lIns="72000" tIns="36000" rIns="36000" bIns="36000" anchor="t" anchorCtr="0">
                          <a:noAutofit/>
                        </wps:bodyPr>
                      </wps:wsp>
                      <wps:wsp>
                        <wps:cNvPr id="748" name="Google Shape;45;p1"/>
                        <wps:cNvSpPr txBox="1"/>
                        <wps:spPr>
                          <a:xfrm>
                            <a:off x="1990725" y="3190875"/>
                            <a:ext cx="1614934" cy="299172"/>
                          </a:xfrm>
                          <a:prstGeom prst="rect">
                            <a:avLst/>
                          </a:prstGeom>
                          <a:noFill/>
                          <a:ln>
                            <a:noFill/>
                          </a:ln>
                        </wps:spPr>
                        <wps:txbx>
                          <w:txbxContent>
                            <w:p w14:paraId="3AF2899D" w14:textId="77777777" w:rsidR="001404E6" w:rsidRPr="0061708E" w:rsidRDefault="001404E6" w:rsidP="001404E6">
                              <w:pPr>
                                <w:rPr>
                                  <w:rFonts w:ascii="Arial Nova Light" w:eastAsia="Arial" w:hAnsi="Arial Nova Light" w:cs="Arial"/>
                                  <w:b/>
                                  <w:bCs/>
                                  <w:color w:val="auto"/>
                                  <w:szCs w:val="20"/>
                                  <w:lang w:val="en-US"/>
                                </w:rPr>
                              </w:pPr>
                              <w:r>
                                <w:rPr>
                                  <w:rFonts w:ascii="Arial Nova Light" w:eastAsia="Arial" w:hAnsi="Arial Nova Light" w:cs="Arial"/>
                                  <w:b/>
                                  <w:bCs/>
                                  <w:color w:val="auto"/>
                                  <w:szCs w:val="20"/>
                                  <w:lang w:val="en-US"/>
                                </w:rPr>
                                <w:t>Income Based Rent</w:t>
                              </w:r>
                            </w:p>
                          </w:txbxContent>
                        </wps:txbx>
                        <wps:bodyPr spcFirstLastPara="1" wrap="square" lIns="0" tIns="0" rIns="0" bIns="0" anchor="t" anchorCtr="0">
                          <a:noAutofit/>
                        </wps:bodyPr>
                      </wps:wsp>
                      <wps:wsp>
                        <wps:cNvPr id="749" name="Google Shape;50;p1"/>
                        <wps:cNvCnPr/>
                        <wps:spPr>
                          <a:xfrm>
                            <a:off x="1657350" y="4067175"/>
                            <a:ext cx="287523" cy="0"/>
                          </a:xfrm>
                          <a:prstGeom prst="straightConnector1">
                            <a:avLst/>
                          </a:prstGeom>
                          <a:noFill/>
                          <a:ln w="15875" cap="sq" cmpd="sng">
                            <a:solidFill>
                              <a:schemeClr val="accent6"/>
                            </a:solidFill>
                            <a:prstDash val="solid"/>
                            <a:miter lim="800000"/>
                            <a:headEnd type="none" w="sm" len="sm"/>
                            <a:tailEnd type="triangle" w="med" len="med"/>
                          </a:ln>
                        </wps:spPr>
                        <wps:bodyPr/>
                      </wps:wsp>
                      <wpg:grpSp>
                        <wpg:cNvPr id="750" name="Google Shape;46;p1"/>
                        <wpg:cNvGrpSpPr/>
                        <wpg:grpSpPr>
                          <a:xfrm>
                            <a:off x="1647825" y="2609850"/>
                            <a:ext cx="296038" cy="1077046"/>
                            <a:chOff x="2672130" y="3212526"/>
                            <a:chExt cx="479699" cy="1314479"/>
                          </a:xfrm>
                        </wpg:grpSpPr>
                        <wps:wsp>
                          <wps:cNvPr id="751" name="Google Shape;47;p1"/>
                          <wps:cNvCnPr/>
                          <wps:spPr>
                            <a:xfrm>
                              <a:off x="2868959" y="4527005"/>
                              <a:ext cx="282870" cy="0"/>
                            </a:xfrm>
                            <a:prstGeom prst="straightConnector1">
                              <a:avLst/>
                            </a:prstGeom>
                            <a:noFill/>
                            <a:ln w="15875" cap="sq" cmpd="sng">
                              <a:solidFill>
                                <a:schemeClr val="accent6"/>
                              </a:solidFill>
                              <a:prstDash val="solid"/>
                              <a:miter lim="800000"/>
                              <a:headEnd type="none" w="sm" len="sm"/>
                              <a:tailEnd type="triangle" w="med" len="med"/>
                            </a:ln>
                          </wps:spPr>
                          <wps:bodyPr/>
                        </wps:wsp>
                        <wps:wsp>
                          <wps:cNvPr id="752" name="Google Shape;48;p1"/>
                          <wps:cNvCnPr/>
                          <wps:spPr>
                            <a:xfrm>
                              <a:off x="2868959" y="3217808"/>
                              <a:ext cx="0" cy="1309197"/>
                            </a:xfrm>
                            <a:prstGeom prst="straightConnector1">
                              <a:avLst/>
                            </a:prstGeom>
                            <a:noFill/>
                            <a:ln w="16500" cap="flat" cmpd="sng">
                              <a:solidFill>
                                <a:schemeClr val="accent6"/>
                              </a:solidFill>
                              <a:prstDash val="solid"/>
                              <a:miter lim="800000"/>
                              <a:headEnd type="none" w="sm" len="sm"/>
                              <a:tailEnd type="none" w="sm" len="sm"/>
                            </a:ln>
                          </wps:spPr>
                          <wps:bodyPr/>
                        </wps:wsp>
                        <wps:wsp>
                          <wps:cNvPr id="753" name="Google Shape;49;p1"/>
                          <wps:cNvCnPr/>
                          <wps:spPr>
                            <a:xfrm rot="10800000">
                              <a:off x="2672130" y="3212526"/>
                              <a:ext cx="203705" cy="0"/>
                            </a:xfrm>
                            <a:prstGeom prst="straightConnector1">
                              <a:avLst/>
                            </a:prstGeom>
                            <a:noFill/>
                            <a:ln w="15875" cap="flat" cmpd="sng">
                              <a:solidFill>
                                <a:schemeClr val="accent6"/>
                              </a:solidFill>
                              <a:prstDash val="solid"/>
                              <a:miter lim="800000"/>
                              <a:headEnd type="none" w="sm" len="sm"/>
                              <a:tailEnd type="none" w="sm" len="sm"/>
                            </a:ln>
                          </wps:spPr>
                          <wps:bodyPr/>
                        </wps:wsp>
                      </wpg:grpSp>
                      <wps:wsp>
                        <wps:cNvPr id="7" name="Text Box 7"/>
                        <wps:cNvSpPr txBox="1"/>
                        <wps:spPr>
                          <a:xfrm>
                            <a:off x="3686175" y="3486150"/>
                            <a:ext cx="1514475" cy="1596057"/>
                          </a:xfrm>
                          <a:prstGeom prst="rect">
                            <a:avLst/>
                          </a:prstGeom>
                          <a:noFill/>
                          <a:ln w="19050">
                            <a:noFill/>
                          </a:ln>
                        </wps:spPr>
                        <wps:txbx>
                          <w:txbxContent>
                            <w:p w14:paraId="6AD923D3" w14:textId="77777777" w:rsidR="001404E6" w:rsidRPr="00792CF5" w:rsidRDefault="001404E6" w:rsidP="001404E6">
                              <w:pPr>
                                <w:rPr>
                                  <w:rFonts w:ascii="Arial Nova Light" w:hAnsi="Arial Nova Light"/>
                                  <w:color w:val="auto"/>
                                  <w:szCs w:val="20"/>
                                </w:rPr>
                              </w:pPr>
                              <w:r w:rsidRPr="00792CF5">
                                <w:rPr>
                                  <w:rFonts w:ascii="Arial Nova Light" w:hAnsi="Arial Nova Light"/>
                                  <w:color w:val="auto"/>
                                  <w:szCs w:val="20"/>
                                </w:rPr>
                                <w:t xml:space="preserve">There is also a service charge for facilities and services you receive that are not separately metered.  This pays for </w:t>
                              </w:r>
                              <w:r w:rsidRPr="00792CF5">
                                <w:rPr>
                                  <w:rFonts w:ascii="Arial Nova Light" w:hAnsi="Arial Nova Light"/>
                                  <w:color w:val="auto"/>
                                  <w:szCs w:val="20"/>
                                  <w:highlight w:val="yellow"/>
                                </w:rPr>
                                <w:t>&lt;list services&gt;.</w:t>
                              </w:r>
                              <w:r w:rsidRPr="00792CF5">
                                <w:rPr>
                                  <w:rFonts w:ascii="Arial Nova Light" w:hAnsi="Arial Nova Light"/>
                                  <w:color w:val="auto"/>
                                  <w:szCs w:val="20"/>
                                </w:rPr>
                                <w:t xml:space="preserve"> The service charge is </w:t>
                              </w:r>
                              <w:r w:rsidRPr="00792CF5">
                                <w:rPr>
                                  <w:rFonts w:ascii="Arial Nova Light" w:hAnsi="Arial Nova Light"/>
                                  <w:color w:val="auto"/>
                                  <w:szCs w:val="20"/>
                                  <w:highlight w:val="yellow"/>
                                </w:rPr>
                                <w:t>&lt;SSS&gt;.</w:t>
                              </w:r>
                              <w:r w:rsidRPr="00792CF5">
                                <w:rPr>
                                  <w:rFonts w:ascii="Arial Nova Light" w:hAnsi="Arial Nova Light"/>
                                  <w:color w:val="auto"/>
                                  <w:szCs w:val="20"/>
                                </w:rPr>
                                <w:t xml:space="preserve"> </w:t>
                              </w:r>
                            </w:p>
                            <w:p w14:paraId="27403317" w14:textId="77777777" w:rsidR="001404E6" w:rsidRDefault="001404E6" w:rsidP="001404E6"/>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anchor>
            </w:drawing>
          </mc:Choice>
          <mc:Fallback>
            <w:pict>
              <v:group w14:anchorId="58F80CAF" id="Group 10" o:spid="_x0000_s1442" style="position:absolute;margin-left:0;margin-top:0;width:409.5pt;height:400.5pt;z-index:251731969;mso-position-horizontal-relative:margin" coordsize="52006,508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Fith7AcAANQ6AAAOAAAAZHJzL2Uyb0RvYy54bWzsW1tvm0gUfl9p/wPifWsYhptbp8qmbbRS&#10;t63UrvpMMLbRAkOBxM7++v3OALaxx/ElcZqk7kM6wBhmznznfs6bt7M00W6iooxFNtDNV4auRVko&#10;hnE2Huj/fPvwh6drZRVkwyARWTTQb6NSf3v2+29vpnk/YmIikmFUaHhJVvan+UCfVFXe7/XKcBKl&#10;QflK5FGGhyNRpEGFy2LcGxbBFG9Pkx4zDKc3FcUwL0QYlSXuvqsf6mfy/aNRFFafR6MyqrRkoGNt&#10;lfxbyL9X9Ld39iboj4sgn8Rhs4zggFWkQZzho/NXvQuqQLsu4rVXpXFYiFKMqlehSHtiNIrDSO4B&#10;uzGNld1cFuI6l3sZ96fjfE4mkHaFTge/Nvx0c1nkX/MvBSgxzceghbyivcxGRUr/Y5XaTJLsdk6y&#10;aFZpIW7adAg2KBvimW14jm3zmqjhBJRf+104eb/ll732w73OcqY5AFIuaFDejwZfJ0EeSdKWfdDg&#10;S6HFw4HuWpauZUEKoF4KMU4iTc57bZmvc5O2RavAdKKXVs3+FKDA/H6Jm7uSjTGfM4/VZLNANk9S&#10;bb73oJ8XZXUZiVSjwUAvgGQJsODmY1lhJZjaTqGPZuJDnCQSzUnWuYGJdAfULPv1EmlUza5mcsum&#10;b7UbuxLDW+yrzMMPMT76MSirL0EBdjB1bQoWGejlj+ugiHQt+SsD/Ymf2kHRDq7aQZCFEwFOq3St&#10;Hl5Uku/qxZ1fV2IUy43QcupPN6vEMdeUfoTz5srzZv76eTenf+cp+77hGI1QaTnEtH3fMSAGiUNM&#10;z3NMLmccftalSOIhHTeRUkrK6CIptJsAMi4IwyirmIRKcp3+LYb1fSyrXRhuE2fK6by9jdXM3yTB&#10;1fnITpDaFz6+yZndQojbLtan1TBqntRQap60cAqr4ikDCmerFCDOOqD2EyDMdRjIJTl8CVqGzRto&#10;uZxzi9GEYyLLWUMWFIAKWV57exdkdcA2x+Eyoh/2u1jT3TJRSuOFYNpdJrpEjhbUzUUN6uaiBnVz&#10;0YL6SctIB2pKpRO9dUjfLSNNiEeXWB6C0PJt5rnrePZ8C+QjUQkV6blHlJTDf1tm6aAvybQp5LRN&#10;i9NCUnqjJMD5hGkOA6HMxpIBOj/ZANiaEzszSWO/C8pJjWz5qOboNK5gBidxOtAl4zQ6ZBIFw/fZ&#10;UKtuc5gkGSxoaGKsIoUKjmBvYyAFQhXEyfZ5atSfxDbZfb4a4/Y6xvcT2xssApeZDcxNZtvM+XnW&#10;n2TBk6SrrX+1pGNuFwUXWeMttQZ167HMXSXTsV2LvCLIMe4w38RYMmqruUn2MfgaJOi2yLiyKoJ4&#10;PKkuRJbBCRCFubMfsCrJyh/PSo5VRRxkcMKkzEujYSP0aFTLVoUOr6UZPSZMP6YnAXWh0pJGFzvk&#10;OWJ1tLg7PQkGR8FQ6MclV4L5mOQ1pGh99dYn3NFt7GgnpR6T8oFsuGWn4+QPrMVqNgUUHDUs2GGw&#10;2GQ2LWDBLIM7R0TFyWyqufdkNpHZ5KrRbR2GboZwhNU6k62q7MRPuGsa+Ggt/o8m8x4+fLKqiU8+&#10;RSeS+CJDQRYCMyqLgB/GHNx0TX/VjgRz2PhXG5K+CdEvw9HQ10dgjqvxyWM+xFN6kejmSAqo0L3i&#10;K5G9u5/HvAnnjmc2kU7L477x8zxmh9TPITh4gbFBrvaYrb3zJ53YIEeSRCHpFkYuzACkUU5mwFIe&#10;6BRaRLbxKaYYuTqlzPcODCyzCDc9k98ZHvAN23D947HIyRg4TAm8TGNAnUbn9yibWEa7xR34fSsh&#10;VErReAbCKxRDtZB4Z/f0C+9RQiG/fDIJZBCdqwOhXBHx2tUwXMbCBvPw6WBBxt5OWKixoI5+ckV8&#10;aFcs1EkV5E9QabYmEXzk1eCXSIngeo6zJbVyxKIqqXlPKKhRoI4SckUgZFcUmD48AMrQS9nvUOCQ&#10;TJ2gv4gamtxuc6yIidu2dNsOD4wcrB1QEPIgDqNFJVxthVRzUReTNBfPopiEqpUUYQN+j0T7snaw&#10;TN9YLyuBr+hbMFFkWYnvm24bxzowSHYPLMyrRffNH+Don3uxJVcXWdgrntCe6XUDtuGqJ3RKr+9Q&#10;JvRg6fWmaJz8ofFyMTX0s5LXF7WQcvqu9eemw12vKR9jjuF7q/qfIUBEQXdic9NwXUTDa6UwL0Vn&#10;DgwEKjAjtcFQesPmM943Zenc9R0fQJUvsUyO644T/TOq0m11rJWvxFq3Mw5DoblvY3fYP7cZSm5X&#10;KvBQk05Fd3L3W4ynU13Ks6hLsdURWr5SvbkfdsA78L2lp7MwuRrYgL98mGcdpln0KjR1KfcFD1pO&#10;6HO/THkmJbzJm3jEgiZ7Q9xyJbS/AThaIdC1YhpNNSuZ5k0b0UYZ3JruDBl+yKVHlkG/REa+A6OF&#10;JqsjmcfvtmnNgW901Gie0uZxsz17qiwHGaLW/VNni0hzNyBCktwx7C0Saa9YgCznoAi7LMWcuwPq&#10;Aut5qxUzpN+xFBWQTAJBtt5yhZvoqqw+488oEaj5Fs1I15Dn+E91n+ajKQ5P1e1aiDxTd0rtRaCr&#10;huGibk1ontTeZPMku04vBBqKYHpgdXJI86ukHY4KkX5H8+U5fRWPNrmfGpo3w+j8XE5C02MeVB+z&#10;r3lIryaxQImrb7PvQZE3uqECOj6Jtp4u6K90vNVz6ZeZ2NpFJjGO1knZFNO0eVJv5vK1FK2LZtSz&#10;/wEAAP//AwBQSwMEFAAGAAgAAAAhAIiGu2/bAAAABQEAAA8AAABkcnMvZG93bnJldi54bWxMj0FL&#10;w0AQhe+C/2EZwZvdXUVpYzalFPVUBFtBettmp0lodjZkt0n67x296GWYxxvefC9fTr4VA/axCWRA&#10;zxQIpDK4hioDn7vXuzmImCw52wZCAxeMsCyur3KbuTDSBw7bVAkOoZhZA3VKXSZlLGv0Ns5Ch8Te&#10;MfTeJpZ9JV1vRw73rbxX6kl62xB/qG2H6xrL0/bsDbyNdlw96JdhczquL/vd4/vXRqMxtzfT6hlE&#10;win9HcMPPqNDwUyHcCYXRWuAi6Tfyd5cL1geeFFagSxy+Z+++AYAAP//AwBQSwECLQAUAAYACAAA&#10;ACEAtoM4kv4AAADhAQAAEwAAAAAAAAAAAAAAAAAAAAAAW0NvbnRlbnRfVHlwZXNdLnhtbFBLAQIt&#10;ABQABgAIAAAAIQA4/SH/1gAAAJQBAAALAAAAAAAAAAAAAAAAAC8BAABfcmVscy8ucmVsc1BLAQIt&#10;ABQABgAIAAAAIQAJFith7AcAANQ6AAAOAAAAAAAAAAAAAAAAAC4CAABkcnMvZTJvRG9jLnhtbFBL&#10;AQItABQABgAIAAAAIQCIhrtv2wAAAAUBAAAPAAAAAAAAAAAAAAAAAEYKAABkcnMvZG93bnJldi54&#10;bWxQSwUGAAAAAAQABADzAAAATgsAAAAA&#10;">
                <v:shape id="_x0000_s1443" type="#_x0000_t202" style="position:absolute;width:22942;height:30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K8fdxQAAANwAAAAPAAAAZHJzL2Rvd25yZXYueG1sRI9Ba8JA&#10;FITvBf/D8oTe6kYFtdFVRCwUBGlMDz2+Zp/JYvZtzG41/nu3IHgcZuYbZrHqbC0u1HrjWMFwkIAg&#10;Lpw2XCr4zj/eZiB8QNZYOyYFN/KwWvZeFphqd+WMLodQighhn6KCKoQmldIXFVn0A9cQR+/oWosh&#10;yraUusVrhNtajpJkIi0ajgsVNrSpqDgd/qyC9Q9nW3Pe/35lx8zk+XvCu8lJqdd+t56DCNSFZ/jR&#10;/tQKpuMx/J+JR0Au7wAAAP//AwBQSwECLQAUAAYACAAAACEA2+H2y+4AAACFAQAAEwAAAAAAAAAA&#10;AAAAAAAAAAAAW0NvbnRlbnRfVHlwZXNdLnhtbFBLAQItABQABgAIAAAAIQBa9CxbvwAAABUBAAAL&#10;AAAAAAAAAAAAAAAAAB8BAABfcmVscy8ucmVsc1BLAQItABQABgAIAAAAIQDpK8fdxQAAANwAAAAP&#10;AAAAAAAAAAAAAAAAAAcCAABkcnMvZG93bnJldi54bWxQSwUGAAAAAAMAAwC3AAAA+QIAAAAA&#10;" filled="f" stroked="f">
                  <v:textbox inset="0,0,0,0">
                    <w:txbxContent>
                      <w:p w14:paraId="2C5F4851" w14:textId="77777777" w:rsidR="001404E6" w:rsidRPr="0061708E" w:rsidRDefault="001404E6" w:rsidP="001404E6">
                        <w:pPr>
                          <w:spacing w:before="0" w:after="0" w:line="240" w:lineRule="auto"/>
                          <w:rPr>
                            <w:rFonts w:ascii="Arial Nova Light" w:eastAsia="HELVETICA NEUE LIGHT" w:hAnsi="Arial Nova Light" w:cs="HELVETICA NEUE LIGHT"/>
                            <w:b/>
                            <w:bCs/>
                            <w:color w:val="auto"/>
                            <w:szCs w:val="20"/>
                            <w:lang w:val="en-US"/>
                          </w:rPr>
                        </w:pPr>
                        <w:r w:rsidRPr="0061708E">
                          <w:rPr>
                            <w:rFonts w:ascii="Arial Nova Light" w:eastAsia="HELVETICA NEUE LIGHT" w:hAnsi="Arial Nova Light" w:cs="HELVETICA NEUE LIGHT"/>
                            <w:b/>
                            <w:bCs/>
                            <w:color w:val="auto"/>
                            <w:szCs w:val="20"/>
                            <w:lang w:val="en-US"/>
                          </w:rPr>
                          <w:t>Income your household receives</w:t>
                        </w:r>
                      </w:p>
                    </w:txbxContent>
                  </v:textbox>
                </v:shape>
                <v:rect id="Google Shape;29;p1" o:spid="_x0000_s1444" style="position:absolute;top:9906;width:15996;height:1886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95gHxgAAANwAAAAPAAAAZHJzL2Rvd25yZXYueG1sRI9Pa8JA&#10;FMTvgt9heYIX0Y22aI2uUgSpXvyTFnp9ZJ9JMPs2za4av70rFDwOM/MbZr5sTCmuVLvCsoLhIAJB&#10;nFpdcKbg53vd/wDhPLLG0jIpuJOD5aLdmmOs7Y2PdE18JgKEXYwKcu+rWEqX5mTQDWxFHLyTrQ36&#10;IOtM6hpvAW5KOYqisTRYcFjIsaJVTuk5uRgFp7/tZhpdpsPt1z1NDvter/xtdkp1O83nDISnxr/C&#10;/+2NVjB5e4fnmXAE5OIBAAD//wMAUEsBAi0AFAAGAAgAAAAhANvh9svuAAAAhQEAABMAAAAAAAAA&#10;AAAAAAAAAAAAAFtDb250ZW50X1R5cGVzXS54bWxQSwECLQAUAAYACAAAACEAWvQsW78AAAAVAQAA&#10;CwAAAAAAAAAAAAAAAAAfAQAAX3JlbHMvLnJlbHNQSwECLQAUAAYACAAAACEADfeYB8YAAADcAAAA&#10;DwAAAAAAAAAAAAAAAAAHAgAAZHJzL2Rvd25yZXYueG1sUEsFBgAAAAADAAMAtwAAAPoCAAAAAA==&#10;" fillcolor="#4f9afc [1941]" stroked="f">
                  <v:textbox inset="2.53958mm,1.2694mm,2.53958mm,1.2694mm"/>
                </v:rect>
                <v:shape id="Google Shape;36;p1" o:spid="_x0000_s1445" type="#_x0000_t202" style="position:absolute;top:2762;width:15905;height:744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rQwAAAANwAAAAPAAAAZHJzL2Rvd25yZXYueG1sRE9Ni8Iw&#10;EL0v+B/CCN7WVNFVukYpiuDBi7XsebaZbWubSWlirf/eHIQ9Pt73ZjeYRvTUucqygtk0AkGcW11x&#10;oSC7Hj/XIJxH1thYJgVPcrDbjj42GGv74Av1qS9ECGEXo4LS+zaW0uUlGXRT2xIH7s92Bn2AXSF1&#10;h48Qbho5j6IvabDi0FBiS/uS8jq9GwV1vV5mP/0vp7dDGtHykJxdmyg1GQ/JNwhPg/8Xv90nrWC1&#10;CPPDmXAE5PYFAAD//wMAUEsBAi0AFAAGAAgAAAAhANvh9svuAAAAhQEAABMAAAAAAAAAAAAAAAAA&#10;AAAAAFtDb250ZW50X1R5cGVzXS54bWxQSwECLQAUAAYACAAAACEAWvQsW78AAAAVAQAACwAAAAAA&#10;AAAAAAAAAAAfAQAAX3JlbHMvLnJlbHNQSwECLQAUAAYACAAAACEAjv/60MAAAADcAAAADwAAAAAA&#10;AAAAAAAAAAAHAgAAZHJzL2Rvd25yZXYueG1sUEsFBgAAAAADAAMAtwAAAPQCAAAAAA==&#10;" fillcolor="#ffebcc [665]" strokecolor="#ffebcc [665]">
                  <v:textbox inset="2mm,2mm,2mm,2mm">
                    <w:txbxContent>
                      <w:p w14:paraId="0F6B767B" w14:textId="1B827176" w:rsidR="001404E6" w:rsidRPr="001D66A2" w:rsidRDefault="001404E6" w:rsidP="001404E6">
                        <w:pPr>
                          <w:spacing w:before="0" w:after="0" w:line="240"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 xml:space="preserve">Benefits we </w:t>
                        </w:r>
                        <w:r w:rsidR="00E968F2" w:rsidRPr="001D66A2">
                          <w:rPr>
                            <w:rFonts w:ascii="Arial Nova Light" w:eastAsia="HELVETICA NEUE LIGHT" w:hAnsi="Arial Nova Light" w:cs="HELVETICA NEUE LIGHT"/>
                            <w:color w:val="auto"/>
                            <w:sz w:val="16"/>
                            <w:szCs w:val="16"/>
                            <w:lang w:val="en-US"/>
                          </w:rPr>
                          <w:t>do not</w:t>
                        </w:r>
                        <w:r w:rsidRPr="001D66A2">
                          <w:rPr>
                            <w:rFonts w:ascii="Arial Nova Light" w:eastAsia="HELVETICA NEUE LIGHT" w:hAnsi="Arial Nova Light" w:cs="HELVETICA NEUE LIGHT"/>
                            <w:color w:val="auto"/>
                            <w:sz w:val="16"/>
                            <w:szCs w:val="16"/>
                            <w:lang w:val="en-US"/>
                          </w:rPr>
                          <w:t xml:space="preserve"> count as income </w:t>
                        </w:r>
                      </w:p>
                      <w:p w14:paraId="28AD15E4" w14:textId="77777777" w:rsidR="001404E6" w:rsidRPr="001D66A2" w:rsidRDefault="001404E6" w:rsidP="001404E6">
                        <w:pPr>
                          <w:spacing w:before="0" w:after="0" w:line="240"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 xml:space="preserve">(non-assessable incomes like Education Allowance or </w:t>
                        </w:r>
                        <w:r>
                          <w:rPr>
                            <w:rFonts w:ascii="Arial Nova Light" w:eastAsia="HELVETICA NEUE LIGHT" w:hAnsi="Arial Nova Light" w:cs="HELVETICA NEUE LIGHT"/>
                            <w:sz w:val="16"/>
                            <w:szCs w:val="16"/>
                          </w:rPr>
                          <w:t>Large Family Supplement</w:t>
                        </w:r>
                        <w:r w:rsidRPr="001D66A2">
                          <w:rPr>
                            <w:rFonts w:ascii="Arial Nova Light" w:eastAsia="HELVETICA NEUE LIGHT" w:hAnsi="Arial Nova Light" w:cs="HELVETICA NEUE LIGHT"/>
                            <w:color w:val="auto"/>
                            <w:sz w:val="16"/>
                            <w:szCs w:val="16"/>
                            <w:lang w:val="en-US"/>
                          </w:rPr>
                          <w:t>)</w:t>
                        </w:r>
                      </w:p>
                    </w:txbxContent>
                  </v:textbox>
                </v:shape>
                <v:rect id="Google Shape;38;p1" o:spid="_x0000_s1446" style="position:absolute;left:19907;top:39528;width:15989;height:2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anztwwAAANwAAAAPAAAAZHJzL2Rvd25yZXYueG1sRI9Ba8JA&#10;FITvhf6H5RW81U1jSUt0FSkEetRoyfWRfc0Gs2/D7lbjv3cLgsdhZr5hVpvJDuJMPvSOFbzNMxDE&#10;rdM9dwqOh+r1E0SIyBoHx6TgSgE26+enFZbaXXhP5zp2IkE4lKjAxDiWUobWkMUwdyNx8n6dtxiT&#10;9J3UHi8JbgeZZ1khLfacFgyO9GWoPdV/VoF/N1u3a6g6VIufZp/n16YueqVmL9N2CSLSFB/he/tb&#10;K/gocvg/k46AXN8AAAD//wMAUEsBAi0AFAAGAAgAAAAhANvh9svuAAAAhQEAABMAAAAAAAAAAAAA&#10;AAAAAAAAAFtDb250ZW50X1R5cGVzXS54bWxQSwECLQAUAAYACAAAACEAWvQsW78AAAAVAQAACwAA&#10;AAAAAAAAAAAAAAAfAQAAX3JlbHMvLnJlbHNQSwECLQAUAAYACAAAACEAd2p87cMAAADcAAAADwAA&#10;AAAAAAAAAAAAAAAHAgAAZHJzL2Rvd25yZXYueG1sUEsFBgAAAAADAAMAtwAAAPcCAAAAAA==&#10;" fillcolor="#d8eeff [3202]" strokecolor="#ff9d00 [3209]" strokeweight="1.25pt">
                  <v:stroke startarrowwidth="narrow" startarrowlength="short" endarrowwidth="narrow" endarrowlength="short"/>
                  <v:textbox inset="2.53958mm,1.2694mm,2.53958mm,1.2694mm"/>
                </v:rect>
                <v:shape id="Google Shape;35;p1" o:spid="_x0000_s1447" type="#_x0000_t202" style="position:absolute;top:9906;width:15972;height:1255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sU3kxQAAANwAAAAPAAAAZHJzL2Rvd25yZXYueG1sRI9Ba8JA&#10;FITvBf/D8oTedKMBbVNXEcGqaClR6fmRfSbB7NuQXTX667sFocdhZr5hJrPWVOJKjSstKxj0IxDE&#10;mdUl5wqOh2XvDYTzyBory6TgTg5m087LBBNtb5zSde9zESDsElRQeF8nUrqsIIOub2vi4J1sY9AH&#10;2eRSN3gLcFPJYRSNpMGSw0KBNS0Kys77i1FAm/H2axUvd/7nscX8Qel3/Jkq9dpt5x8gPLX+P/xs&#10;r7WCcfwOf2fCEZDTXwAAAP//AwBQSwECLQAUAAYACAAAACEA2+H2y+4AAACFAQAAEwAAAAAAAAAA&#10;AAAAAAAAAAAAW0NvbnRlbnRfVHlwZXNdLnhtbFBLAQItABQABgAIAAAAIQBa9CxbvwAAABUBAAAL&#10;AAAAAAAAAAAAAAAAAB8BAABfcmVscy8ucmVsc1BLAQItABQABgAIAAAAIQDesU3kxQAAANwAAAAP&#10;AAAAAAAAAAAAAAAAAAcCAABkcnMvZG93bnJldi54bWxQSwUGAAAAAAMAAwC3AAAA+QIAAAAA&#10;" filled="f" stroked="f">
                  <v:textbox inset="2mm,2mm,2mm,2mm">
                    <w:txbxContent>
                      <w:p w14:paraId="5622E65B" w14:textId="77777777" w:rsidR="001404E6" w:rsidRPr="001D66A2" w:rsidRDefault="001404E6" w:rsidP="001404E6">
                        <w:pPr>
                          <w:spacing w:line="288"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Any income received by household members 18 years and over, like:</w:t>
                        </w:r>
                        <w:r w:rsidRPr="001D66A2">
                          <w:rPr>
                            <w:rFonts w:ascii="Arial Nova Light" w:eastAsia="HELVETICA NEUE LIGHT" w:hAnsi="Arial Nova Light" w:cs="HELVETICA NEUE LIGHT"/>
                            <w:color w:val="auto"/>
                            <w:sz w:val="16"/>
                            <w:szCs w:val="16"/>
                            <w:lang w:val="en-US"/>
                          </w:rPr>
                          <w:br/>
                          <w:t>- Wages</w:t>
                        </w:r>
                        <w:r w:rsidRPr="001D66A2">
                          <w:rPr>
                            <w:rFonts w:ascii="Arial Nova Light" w:eastAsia="HELVETICA NEUE LIGHT" w:hAnsi="Arial Nova Light" w:cs="HELVETICA NEUE LIGHT"/>
                            <w:color w:val="auto"/>
                            <w:sz w:val="16"/>
                            <w:szCs w:val="16"/>
                            <w:lang w:val="en-US"/>
                          </w:rPr>
                          <w:br/>
                          <w:t>- Primary Centrelink payments</w:t>
                        </w:r>
                        <w:r w:rsidRPr="001D66A2">
                          <w:rPr>
                            <w:rFonts w:ascii="Arial Nova Light" w:eastAsia="HELVETICA NEUE LIGHT" w:hAnsi="Arial Nova Light" w:cs="HELVETICA NEUE LIGHT"/>
                            <w:color w:val="auto"/>
                            <w:sz w:val="16"/>
                            <w:szCs w:val="16"/>
                            <w:lang w:val="en-US"/>
                          </w:rPr>
                          <w:br/>
                          <w:t xml:space="preserve">- Investment earnings </w:t>
                        </w:r>
                      </w:p>
                    </w:txbxContent>
                  </v:textbox>
                </v:shape>
                <v:shape id="Google Shape;27;p1" o:spid="_x0000_s1448" type="#_x0000_t32" style="position:absolute;left:16573;top:46291;width:287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2BhCxQAAANwAAAAPAAAAZHJzL2Rvd25yZXYueG1sRI9PawIx&#10;FMTvhX6H8AQvRbNuYZXVKKVQ8NAW6t/rc/PcLG5eliTV7bdvCgWPw8z8hlmsetuKK/nQOFYwGWcg&#10;iCunG64V7LZvoxmIEJE1to5JwQ8FWC0fHxZYanfjL7puYi0ShEOJCkyMXSllqAxZDGPXESfv7LzF&#10;mKSvpfZ4S3DbyjzLCmmx4bRgsKNXQ9Vl820VFNmp3s8Kk38+HXwrjxPtu/cPpYaD/mUOIlIf7+H/&#10;9lormD7n8HcmHQG5/AUAAP//AwBQSwECLQAUAAYACAAAACEA2+H2y+4AAACFAQAAEwAAAAAAAAAA&#10;AAAAAAAAAAAAW0NvbnRlbnRfVHlwZXNdLnhtbFBLAQItABQABgAIAAAAIQBa9CxbvwAAABUBAAAL&#10;AAAAAAAAAAAAAAAAAB8BAABfcmVscy8ucmVsc1BLAQItABQABgAIAAAAIQCP2BhCxQAAANwAAAAP&#10;AAAAAAAAAAAAAAAAAAcCAABkcnMvZG93bnJldi54bWxQSwUGAAAAAAMAAwC3AAAA+QIAAAAA&#10;" strokecolor="#ff9d00 [3209]" strokeweight="1.25pt">
                  <v:stroke startarrowwidth="narrow" startarrowlength="short" endarrow="block" joinstyle="miter" endcap="square"/>
                </v:shape>
                <v:rect id="Google Shape;30;p1" o:spid="_x0000_s1449" style="position:absolute;top:28860;width:15996;height:1292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RuAJxgAAANwAAAAPAAAAZHJzL2Rvd25yZXYueG1sRI9BawIx&#10;FITvBf9DeIK3mlVpbVejiGjx4KFqK3h7bJ67i5uXNcnq9t83QqHHYWa+Yabz1lTiRs6XlhUM+gkI&#10;4szqknMFX4f18xsIH5A1VpZJwQ95mM86T1NMtb3zjm77kIsIYZ+igiKEOpXSZwUZ9H1bE0fvbJ3B&#10;EKXLpXZ4j3BTyWGSvEqDJceFAmtaFpRd9o1RoLdNvrq4zfX6efp+b9b6uPs4GaV63XYxARGoDf/h&#10;v/ZGKxiPXuBxJh4BOfsFAAD//wMAUEsBAi0AFAAGAAgAAAAhANvh9svuAAAAhQEAABMAAAAAAAAA&#10;AAAAAAAAAAAAAFtDb250ZW50X1R5cGVzXS54bWxQSwECLQAUAAYACAAAACEAWvQsW78AAAAVAQAA&#10;CwAAAAAAAAAAAAAAAAAfAQAAX3JlbHMvLnJlbHNQSwECLQAUAAYACAAAACEA8kbgCcYAAADcAAAA&#10;DwAAAAAAAAAAAAAAAAAHAgAAZHJzL2Rvd25yZXYueG1sUEsFBgAAAAADAAMAtwAAAPoCAAAAAA==&#10;" fillcolor="#035dd3 [3208]" stroked="f">
                  <v:textbox inset="2.53958mm,1.2694mm,2.53958mm,1.2694mm"/>
                </v:rect>
                <v:rect id="Google Shape;32;p1" o:spid="_x0000_s1450" style="position:absolute;top:39528;width:15996;height:2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4lXzwwAAANwAAAAPAAAAZHJzL2Rvd25yZXYueG1sRI9Ba8JA&#10;FITvhf6H5RW81Y2xpCW6ihQCHmtsyfWRfWaD2bdhd6vx33cLgsdhZr5h1tvJDuJCPvSOFSzmGQji&#10;1umeOwXfx+r1A0SIyBoHx6TgRgG2m+enNZbaXflAlzp2IkE4lKjAxDiWUobWkMUwdyNx8k7OW4xJ&#10;+k5qj9cEt4PMs6yQFntOCwZH+jTUnutfq8C/mZ37aqg6Vsuf5pDnt6YueqVmL9NuBSLSFB/he3uv&#10;FbwvC/g/k46A3PwBAAD//wMAUEsBAi0AFAAGAAgAAAAhANvh9svuAAAAhQEAABMAAAAAAAAAAAAA&#10;AAAAAAAAAFtDb250ZW50X1R5cGVzXS54bWxQSwECLQAUAAYACAAAACEAWvQsW78AAAAVAQAACwAA&#10;AAAAAAAAAAAAAAAfAQAAX3JlbHMvLnJlbHNQSwECLQAUAAYACAAAACEAG+JV88MAAADcAAAADwAA&#10;AAAAAAAAAAAAAAAHAgAAZHJzL2Rvd25yZXYueG1sUEsFBgAAAAADAAMAtwAAAPcCAAAAAA==&#10;" fillcolor="#d8eeff [3202]" strokecolor="#ff9d00 [3209]" strokeweight="1.25pt">
                  <v:stroke startarrowwidth="narrow" startarrowlength="short" endarrowwidth="narrow" endarrowlength="short"/>
                  <v:textbox inset="2.53958mm,1.2694mm,2.53958mm,1.2694mm"/>
                </v:rect>
                <v:rect id="Google Shape;33;p1" o:spid="_x0000_s1451" style="position:absolute;top:24003;width:15996;height:47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hib0xQAAANwAAAAPAAAAZHJzL2Rvd25yZXYueG1sRI/RasJA&#10;FETfC/2H5Qq+1Y0K3ZK6Ca0gSgsSUz/gmr0modm7Ibtq/PtuodDHYWbOMKt8tJ240uBbxxrmswQE&#10;ceVMy7WG49fm6QWED8gGO8ek4U4e8uzxYYWpcTc+0LUMtYgQ9ilqaELoUyl91ZBFP3M9cfTObrAY&#10;ohxqaQa8Rbjt5CJJnqXFluNCgz2tG6q+y4vVsClUtz+0R/teXrbqoyhOn/e90no6Gd9eQQQaw3/4&#10;r70zGtRSwe+ZeARk9gMAAP//AwBQSwECLQAUAAYACAAAACEA2+H2y+4AAACFAQAAEwAAAAAAAAAA&#10;AAAAAAAAAAAAW0NvbnRlbnRfVHlwZXNdLnhtbFBLAQItABQABgAIAAAAIQBa9CxbvwAAABUBAAAL&#10;AAAAAAAAAAAAAAAAAB8BAABfcmVscy8ucmVsc1BLAQItABQABgAIAAAAIQBihib0xQAAANwAAAAP&#10;AAAAAAAAAAAAAAAAAAcCAABkcnMvZG93bnJldi54bWxQSwUGAAAAAAMAAwC3AAAA+QIAAAAA&#10;" fillcolor="#4f9afc [1941]" strokecolor="#ff9d00 [3209]" strokeweight="1.25pt">
                  <v:stroke startarrowwidth="narrow" startarrowlength="short" endarrowwidth="narrow" endarrowlength="short"/>
                  <v:textbox inset="2.53958mm,1.2694mm,2.53958mm,1.2694mm"/>
                </v:rect>
                <v:rect id="Google Shape;34;p1" o:spid="_x0000_s1452" style="position:absolute;top:41719;width:15955;height:91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jZtKwwAAANwAAAAPAAAAZHJzL2Rvd25yZXYueG1sRE/LasJA&#10;FN0L/sNwhe50ooKW6ESK2NJNJbUiuLtmbh41cydmpib9+85C6PJw3utNb2pxp9ZVlhVMJxEI4szq&#10;igsFx6/X8TMI55E11pZJwS852CTDwRpjbTv+pPvBFyKEsItRQel9E0vpspIMuoltiAOX29agD7At&#10;pG6xC+GmlrMoWkiDFYeGEhvalpRdDz9GwS5Nz7e32XeTWz5dbpd5+tHtC6WeRv3LCoSn3v+LH+53&#10;rWA5D2vDmXAEZPIHAAD//wMAUEsBAi0AFAAGAAgAAAAhANvh9svuAAAAhQEAABMAAAAAAAAAAAAA&#10;AAAAAAAAAFtDb250ZW50X1R5cGVzXS54bWxQSwECLQAUAAYACAAAACEAWvQsW78AAAAVAQAACwAA&#10;AAAAAAAAAAAAAAAfAQAAX3JlbHMvLnJlbHNQSwECLQAUAAYACAAAACEAw42bSsMAAADcAAAADwAA&#10;AAAAAAAAAAAAAAAHAgAAZHJzL2Rvd25yZXYueG1sUEsFBgAAAAADAAMAtwAAAPcCAAAAAA==&#10;" fillcolor="#f9f9f1 [3214]" strokecolor="#ff9d00 [3209]" strokeweight="1.25pt">
                  <v:stroke startarrowwidth="narrow" startarrowlength="short" endarrowwidth="narrow" endarrowlength="short"/>
                  <v:textbox inset="2.53958mm,1.2694mm,2.53958mm,1.2694mm"/>
                </v:rect>
                <v:shape id="Google Shape;37;p1" o:spid="_x0000_s1453" type="#_x0000_t202" style="position:absolute;top:41719;width:15968;height:384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wTKfxQAAANwAAAAPAAAAZHJzL2Rvd25yZXYueG1sRI9Ba8JA&#10;FITvgv9heYI33aSWKtGNSEHbYkWi4vmRfSbB7NuQ3Wrqr+8WCj0OM/MNs1h2phY3al1lWUE8jkAQ&#10;51ZXXCg4HdejGQjnkTXWlknBNzlYpv3eAhNt75zR7eALESDsElRQet8kUrq8JINubBvi4F1sa9AH&#10;2RZSt3gPcFPLpyh6kQYrDgslNvRaUn49fBkF9DHd7t4m609/fmyxeFC2n2wypYaDbjUH4anz/+G/&#10;9rtWMH2O4fdMOAIy/QEAAP//AwBQSwECLQAUAAYACAAAACEA2+H2y+4AAACFAQAAEwAAAAAAAAAA&#10;AAAAAAAAAAAAW0NvbnRlbnRfVHlwZXNdLnhtbFBLAQItABQABgAIAAAAIQBa9CxbvwAAABUBAAAL&#10;AAAAAAAAAAAAAAAAAB8BAABfcmVscy8ucmVsc1BLAQItABQABgAIAAAAIQB4wTKfxQAAANwAAAAP&#10;AAAAAAAAAAAAAAAAAAcCAABkcnMvZG93bnJldi54bWxQSwUGAAAAAAMAAwC3AAAA+QIAAAAA&#10;" filled="f" stroked="f">
                  <v:textbox inset="2mm,2mm,2mm,2mm">
                    <w:txbxContent>
                      <w:p w14:paraId="6475E82D" w14:textId="77777777" w:rsidR="001404E6" w:rsidRPr="001D66A2" w:rsidRDefault="001404E6" w:rsidP="001404E6">
                        <w:pPr>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Commonwealth Rent Assistance</w:t>
                        </w:r>
                      </w:p>
                    </w:txbxContent>
                  </v:textbox>
                </v:shape>
                <v:rect id="Google Shape;39;p1" o:spid="_x0000_s1454" style="position:absolute;left:19907;top:34861;width:15996;height:471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9/YRxAAAANwAAAAPAAAAZHJzL2Rvd25yZXYueG1sRI/RisIw&#10;FETfhf2HcBd803RF7FKNsrsgioLUrh9wba5tsbkpTdT690YQfBxm5gwzW3SmFldqXWVZwdcwAkGc&#10;W11xoeDwvxx8g3AeWWNtmRTcycFi/tGbYaLtjfd0zXwhAoRdggpK75tESpeXZNANbUMcvJNtDfog&#10;20LqFm8Bbmo5iqKJNFhxWCixob+S8nN2MQqWaVzv9tXB/GaXVbxJ0+P2vouV6n92P1MQnjr/Dr/a&#10;a60gHo/geSYcATl/AAAA//8DAFBLAQItABQABgAIAAAAIQDb4fbL7gAAAIUBAAATAAAAAAAAAAAA&#10;AAAAAAAAAABbQ29udGVudF9UeXBlc10ueG1sUEsBAi0AFAAGAAgAAAAhAFr0LFu/AAAAFQEAAAsA&#10;AAAAAAAAAAAAAAAAHwEAAF9yZWxzLy5yZWxzUEsBAi0AFAAGAAgAAAAhACr39hHEAAAA3AAAAA8A&#10;AAAAAAAAAAAAAAAABwIAAGRycy9kb3ducmV2LnhtbFBLBQYAAAAAAwADALcAAAD4AgAAAAA=&#10;" fillcolor="#4f9afc [1941]" strokecolor="#ff9d00 [3209]" strokeweight="1.25pt">
                  <v:stroke startarrowwidth="narrow" startarrowlength="short" endarrowwidth="narrow" endarrowlength="short"/>
                  <v:textbox inset="2.53958mm,1.2694mm,2.53958mm,1.2694mm"/>
                </v:rect>
                <v:rect id="Google Shape;40;p1" o:spid="_x0000_s1455" style="position:absolute;left:19907;top:41814;width:15996;height:90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L3pGxgAAANwAAAAPAAAAZHJzL2Rvd25yZXYueG1sRI9Ba8JA&#10;FITvQv/D8gq96aYqVaKrlNKKFyVVEbw9s88kbfZtzK4m/vuuUPA4zMw3zHTemlJcqXaFZQWvvQgE&#10;cWp1wZmC3farOwbhPLLG0jIpuJGD+eypM8VY24a/6brxmQgQdjEqyL2vYildmpNB17MVcfBOtjbo&#10;g6wzqWtsAtyUsh9Fb9JgwWEhx4o+ckp/Nxej4DNJDudF/6c6Wd4fz8dBsmrWmVIvz+37BISn1j/C&#10;/+2lVjAaDuB+JhwBOfsDAAD//wMAUEsBAi0AFAAGAAgAAAAhANvh9svuAAAAhQEAABMAAAAAAAAA&#10;AAAAAAAAAAAAAFtDb250ZW50X1R5cGVzXS54bWxQSwECLQAUAAYACAAAACEAWvQsW78AAAAVAQAA&#10;CwAAAAAAAAAAAAAAAAAfAQAAX3JlbHMvLnJlbHNQSwECLQAUAAYACAAAACEAlS96RsYAAADcAAAA&#10;DwAAAAAAAAAAAAAAAAAHAgAAZHJzL2Rvd25yZXYueG1sUEsFBgAAAAADAAMAtwAAAPoCAAAAAA==&#10;" fillcolor="#f9f9f1 [3214]" strokecolor="#ff9d00 [3209]" strokeweight="1.25pt">
                  <v:stroke startarrowwidth="narrow" startarrowlength="short" endarrowwidth="narrow" endarrowlength="short"/>
                  <v:textbox inset="2.53958mm,1.2694mm,2.53958mm,1.2694mm"/>
                </v:rect>
                <v:shape id="Google Shape;41;p1" o:spid="_x0000_s1456" type="#_x0000_t202" style="position:absolute;left:19907;top:34671;width:15878;height:39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tpEHxgAAANwAAAAPAAAAZHJzL2Rvd25yZXYueG1sRI9Ba8JA&#10;FITvhf6H5RV6azatUiV1E0rBqqhIVDw/sq9JaPZtyG41+utdoeBxmJlvmEnWm0YcqXO1ZQWvUQyC&#10;uLC65lLBfjd9GYNwHlljY5kUnMlBlj4+TDDR9sQ5Hbe+FAHCLkEFlfdtIqUrKjLoItsSB+/HdgZ9&#10;kF0pdYenADeNfIvjd2mw5rBQYUtfFRW/2z+jgBaj5Xo2mK784bLE8kL5ZvCdK/X81H9+gPDU+3v4&#10;vz3XCkbDIdzOhCMg0ysAAAD//wMAUEsBAi0AFAAGAAgAAAAhANvh9svuAAAAhQEAABMAAAAAAAAA&#10;AAAAAAAAAAAAAFtDb250ZW50X1R5cGVzXS54bWxQSwECLQAUAAYACAAAACEAWvQsW78AAAAVAQAA&#10;CwAAAAAAAAAAAAAAAAAfAQAAX3JlbHMvLnJlbHNQSwECLQAUAAYACAAAACEAaLaRB8YAAADcAAAA&#10;DwAAAAAAAAAAAAAAAAAHAgAAZHJzL2Rvd25yZXYueG1sUEsFBgAAAAADAAMAtwAAAPoCAAAAAA==&#10;" filled="f" stroked="f">
                  <v:textbox inset="2mm,2mm,2mm,2mm">
                    <w:txbxContent>
                      <w:p w14:paraId="63A8090A" w14:textId="77777777" w:rsidR="001404E6" w:rsidRDefault="001404E6" w:rsidP="001404E6">
                        <w:pPr>
                          <w:spacing w:before="0" w:after="0" w:line="240" w:lineRule="auto"/>
                          <w:rPr>
                            <w:rFonts w:ascii="Arial Nova Light" w:eastAsia="HELVETICA NEUE LIGHT" w:hAnsi="Arial Nova Light" w:cs="HELVETICA NEUE LIGHT"/>
                            <w:color w:val="auto"/>
                            <w:sz w:val="16"/>
                            <w:szCs w:val="16"/>
                            <w:lang w:val="en-US"/>
                          </w:rPr>
                        </w:pPr>
                        <w:r w:rsidRPr="00774231">
                          <w:rPr>
                            <w:rFonts w:ascii="Arial Nova Light" w:eastAsia="HELVETICA NEUE LIGHT" w:hAnsi="Arial Nova Light" w:cs="HELVETICA NEUE LIGHT"/>
                            <w:color w:val="auto"/>
                            <w:sz w:val="16"/>
                            <w:szCs w:val="16"/>
                            <w:highlight w:val="yellow"/>
                            <w:lang w:val="en-US"/>
                          </w:rPr>
                          <w:t>25%</w:t>
                        </w:r>
                        <w:r w:rsidRPr="001D66A2">
                          <w:rPr>
                            <w:rFonts w:ascii="Arial Nova Light" w:eastAsia="HELVETICA NEUE LIGHT" w:hAnsi="Arial Nova Light" w:cs="HELVETICA NEUE LIGHT"/>
                            <w:color w:val="auto"/>
                            <w:sz w:val="16"/>
                            <w:szCs w:val="16"/>
                            <w:lang w:val="en-US"/>
                          </w:rPr>
                          <w:t xml:space="preserve"> of assessable income</w:t>
                        </w:r>
                      </w:p>
                      <w:p w14:paraId="406FBB78" w14:textId="77777777" w:rsidR="001404E6" w:rsidRPr="001D66A2" w:rsidRDefault="001404E6" w:rsidP="001404E6">
                        <w:pPr>
                          <w:spacing w:before="0" w:after="0" w:line="240" w:lineRule="auto"/>
                          <w:rPr>
                            <w:rFonts w:ascii="Arial Nova Light" w:eastAsia="HELVETICA NEUE LIGHT" w:hAnsi="Arial Nova Light" w:cs="HELVETICA NEUE LIGHT"/>
                            <w:color w:val="auto"/>
                            <w:sz w:val="16"/>
                            <w:szCs w:val="16"/>
                            <w:lang w:val="en-US"/>
                          </w:rPr>
                        </w:pPr>
                        <w:r>
                          <w:rPr>
                            <w:rFonts w:ascii="Arial Nova Light" w:eastAsia="HELVETICA NEUE LIGHT" w:hAnsi="Arial Nova Light" w:cs="HELVETICA NEUE LIGHT"/>
                            <w:color w:val="auto"/>
                            <w:sz w:val="16"/>
                            <w:szCs w:val="16"/>
                            <w:lang w:val="en-US"/>
                          </w:rPr>
                          <w:t>$XXX</w:t>
                        </w:r>
                      </w:p>
                    </w:txbxContent>
                  </v:textbox>
                </v:shape>
                <v:shape id="Google Shape;42;p1" o:spid="_x0000_s1457" type="#_x0000_t202" style="position:absolute;left:19907;top:41719;width:15878;height:39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jScxQAAANwAAAAPAAAAZHJzL2Rvd25yZXYueG1sRI9Ba8JA&#10;FITvgv9heYI33aitlugqItgqtpRY8fzIPpNg9m3IbjX667tCweMwM98ws0VjSnGh2hWWFQz6EQji&#10;1OqCMwWHn3XvDYTzyBpLy6TgRg4W83ZrhrG2V07osveZCBB2MSrIva9iKV2ak0HXtxVx8E62NuiD&#10;rDOpa7wGuCnlMIrG0mDBYSHHilY5pef9r1FA28nu62O0/vTH+w6zOyXfo/dEqW6nWU5BeGr8M/zf&#10;3mgFk5dXeJwJR0DO/wAAAP//AwBQSwECLQAUAAYACAAAACEA2+H2y+4AAACFAQAAEwAAAAAAAAAA&#10;AAAAAAAAAAAAW0NvbnRlbnRfVHlwZXNdLnhtbFBLAQItABQABgAIAAAAIQBa9CxbvwAAABUBAAAL&#10;AAAAAAAAAAAAAAAAAB8BAABfcmVscy8ucmVsc1BLAQItABQABgAIAAAAIQAH+jScxQAAANwAAAAP&#10;AAAAAAAAAAAAAAAAAAcCAABkcnMvZG93bnJldi54bWxQSwUGAAAAAAMAAwC3AAAA+QIAAAAA&#10;" filled="f" stroked="f">
                  <v:textbox inset="2mm,2mm,2mm,2mm">
                    <w:txbxContent>
                      <w:p w14:paraId="23306291" w14:textId="77777777" w:rsidR="001404E6" w:rsidRDefault="001404E6" w:rsidP="001404E6">
                        <w:pPr>
                          <w:spacing w:before="0" w:after="0" w:line="240" w:lineRule="auto"/>
                          <w:rPr>
                            <w:rFonts w:ascii="Arial Nova Light" w:eastAsia="HELVETICA NEUE LIGHT" w:hAnsi="Arial Nova Light" w:cs="HELVETICA NEUE LIGHT"/>
                            <w:color w:val="auto"/>
                            <w:sz w:val="16"/>
                            <w:szCs w:val="16"/>
                            <w:lang w:val="en-US"/>
                          </w:rPr>
                        </w:pPr>
                        <w:r w:rsidRPr="00FD64D2">
                          <w:rPr>
                            <w:rFonts w:ascii="Arial Nova Light" w:eastAsia="HELVETICA NEUE LIGHT" w:hAnsi="Arial Nova Light" w:cs="HELVETICA NEUE LIGHT"/>
                            <w:color w:val="auto"/>
                            <w:sz w:val="16"/>
                            <w:szCs w:val="16"/>
                            <w:lang w:val="en-US"/>
                          </w:rPr>
                          <w:t>100% of rent assistance</w:t>
                        </w:r>
                      </w:p>
                      <w:p w14:paraId="12421A70" w14:textId="77777777" w:rsidR="001404E6" w:rsidRPr="00FD64D2" w:rsidRDefault="001404E6" w:rsidP="001404E6">
                        <w:pPr>
                          <w:spacing w:before="0" w:after="0" w:line="240" w:lineRule="auto"/>
                          <w:rPr>
                            <w:rFonts w:ascii="Arial Nova Light" w:eastAsia="HELVETICA NEUE LIGHT" w:hAnsi="Arial Nova Light" w:cs="HELVETICA NEUE LIGHT"/>
                            <w:color w:val="auto"/>
                            <w:sz w:val="16"/>
                            <w:szCs w:val="16"/>
                            <w:lang w:val="en-US"/>
                          </w:rPr>
                        </w:pPr>
                        <w:r>
                          <w:rPr>
                            <w:rFonts w:ascii="Arial Nova Light" w:eastAsia="HELVETICA NEUE LIGHT" w:hAnsi="Arial Nova Light" w:cs="HELVETICA NEUE LIGHT"/>
                            <w:color w:val="auto"/>
                            <w:sz w:val="16"/>
                            <w:szCs w:val="16"/>
                            <w:lang w:val="en-US"/>
                          </w:rPr>
                          <w:t>$XXX</w:t>
                        </w:r>
                      </w:p>
                    </w:txbxContent>
                  </v:textbox>
                </v:shape>
                <v:shape id="Google Shape;43;p1" o:spid="_x0000_s1458" type="#_x0000_t202" style="position:absolute;top:28765;width:15972;height:378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KKrrxAAAANwAAAAPAAAAZHJzL2Rvd25yZXYueG1sRI9Ba8JA&#10;FITvgv9heYI33VhFS3SVUrCtqEhs6fmRfSbB7NuQXTX6611B8DjMzDfMbNGYUpypdoVlBYN+BII4&#10;tbrgTMHf77L3DsJ5ZI2lZVJwJQeLebs1w1jbCyd03vtMBAi7GBXk3lexlC7NyaDr24o4eAdbG/RB&#10;1pnUNV4C3JTyLYrG0mDBYSHHij5zSo/7k1FAq8l6+z1cbvz/bY3ZjZLd8CtRqttpPqYgPDX+FX62&#10;f7SCyWgMjzPhCMj5HQAA//8DAFBLAQItABQABgAIAAAAIQDb4fbL7gAAAIUBAAATAAAAAAAAAAAA&#10;AAAAAAAAAABbQ29udGVudF9UeXBlc10ueG1sUEsBAi0AFAAGAAgAAAAhAFr0LFu/AAAAFQEAAAsA&#10;AAAAAAAAAAAAAAAAHwEAAF9yZWxzLy5yZWxzUEsBAi0AFAAGAAgAAAAhAPcoquvEAAAA3AAAAA8A&#10;AAAAAAAAAAAAAAAABwIAAGRycy9kb3ducmV2LnhtbFBLBQYAAAAAAwADALcAAAD4AgAAAAA=&#10;" filled="f" stroked="f">
                  <v:textbox inset="2mm,2mm,2mm,2mm">
                    <w:txbxContent>
                      <w:p w14:paraId="5EE7ABD1" w14:textId="77777777" w:rsidR="001404E6" w:rsidRPr="001D66A2" w:rsidRDefault="001404E6" w:rsidP="001404E6">
                        <w:pPr>
                          <w:spacing w:line="288"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Family Tax Benefit</w:t>
                        </w:r>
                      </w:p>
                    </w:txbxContent>
                  </v:textbox>
                </v:shape>
                <v:shape id="Google Shape;44;p1" o:spid="_x0000_s1459" type="#_x0000_t202" style="position:absolute;left:19716;top:39624;width:15145;height:23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kYxNxQAAANwAAAAPAAAAZHJzL2Rvd25yZXYueG1sRI9Pa8JA&#10;FMTvQr/D8gq96cZajURXkdpCtSf/gcdH9pkNzb5Ns1uTfvuuIPQ4zMxvmPmys5W4UuNLxwqGgwQE&#10;ce50yYWC4+G9PwXhA7LGyjEp+CUPy8VDb46Zdi3v6LoPhYgQ9hkqMCHUmZQ+N2TRD1xNHL2LayyG&#10;KJtC6gbbCLeVfE6SibRYclwwWNOrofxr/2MVnEarql2P36bfG5OYc/m5ddhNlHp67FYzEIG68B++&#10;tz+0gvQlhduZeATk4g8AAP//AwBQSwECLQAUAAYACAAAACEA2+H2y+4AAACFAQAAEwAAAAAAAAAA&#10;AAAAAAAAAAAAW0NvbnRlbnRfVHlwZXNdLnhtbFBLAQItABQABgAIAAAAIQBa9CxbvwAAABUBAAAL&#10;AAAAAAAAAAAAAAAAAB8BAABfcmVscy8ucmVsc1BLAQItABQABgAIAAAAIQBzkYxNxQAAANwAAAAP&#10;AAAAAAAAAAAAAAAAAAcCAABkcnMvZG93bnJldi54bWxQSwUGAAAAAAMAAwC3AAAA+QIAAAAA&#10;" filled="f" stroked="f">
                  <v:textbox inset="2mm,1mm,1mm,1mm">
                    <w:txbxContent>
                      <w:p w14:paraId="2B31ED93" w14:textId="77777777" w:rsidR="001404E6" w:rsidRPr="00FD64D2" w:rsidRDefault="001404E6" w:rsidP="001404E6">
                        <w:pPr>
                          <w:spacing w:before="0" w:after="0" w:line="240" w:lineRule="auto"/>
                          <w:rPr>
                            <w:rFonts w:ascii="Arial Nova Light" w:eastAsia="HELVETICA NEUE LIGHT" w:hAnsi="Arial Nova Light" w:cs="HELVETICA NEUE LIGHT"/>
                            <w:color w:val="auto"/>
                            <w:sz w:val="16"/>
                            <w:szCs w:val="16"/>
                            <w:lang w:val="en-US"/>
                          </w:rPr>
                        </w:pPr>
                        <w:r w:rsidRPr="00FD64D2">
                          <w:rPr>
                            <w:rFonts w:ascii="Arial Nova Light" w:eastAsia="HELVETICA NEUE LIGHT" w:hAnsi="Arial Nova Light" w:cs="HELVETICA NEUE LIGHT"/>
                            <w:color w:val="auto"/>
                            <w:sz w:val="16"/>
                            <w:szCs w:val="16"/>
                            <w:lang w:val="en-US"/>
                          </w:rPr>
                          <w:t>15% of Family Tax Benefit</w:t>
                        </w:r>
                        <w:r>
                          <w:rPr>
                            <w:rFonts w:ascii="Arial Nova Light" w:eastAsia="HELVETICA NEUE LIGHT" w:hAnsi="Arial Nova Light" w:cs="HELVETICA NEUE LIGHT"/>
                            <w:color w:val="auto"/>
                            <w:sz w:val="16"/>
                            <w:szCs w:val="16"/>
                            <w:lang w:val="en-US"/>
                          </w:rPr>
                          <w:t xml:space="preserve"> $XXX</w:t>
                        </w:r>
                      </w:p>
                    </w:txbxContent>
                  </v:textbox>
                </v:shape>
                <v:shape id="Google Shape;45;p1" o:spid="_x0000_s1460" type="#_x0000_t202" style="position:absolute;left:19907;top:31908;width:16149;height:29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SbRwgAAANwAAAAPAAAAZHJzL2Rvd25yZXYueG1sRE/Pa8Iw&#10;FL4P/B/CE3abqSJuVqOIKAwGsloPHp/Nsw02L7XJtP735iDs+PH9ni87W4sbtd44VjAcJCCIC6cN&#10;lwoO+fbjC4QPyBprx6TgQR6Wi97bHFPt7pzRbR9KEUPYp6igCqFJpfRFRRb9wDXEkTu71mKIsC2l&#10;bvEew20tR0kykRYNx4YKG1pXVFz2f1bB6sjZxlx3p9/snJk8nyb8M7ko9d7vVjMQgbrwL365v7WC&#10;z3FcG8/EIyAXTwAAAP//AwBQSwECLQAUAAYACAAAACEA2+H2y+4AAACFAQAAEwAAAAAAAAAAAAAA&#10;AAAAAAAAW0NvbnRlbnRfVHlwZXNdLnhtbFBLAQItABQABgAIAAAAIQBa9CxbvwAAABUBAAALAAAA&#10;AAAAAAAAAAAAAB8BAABfcmVscy8ucmVsc1BLAQItABQABgAIAAAAIQC/iSbRwgAAANwAAAAPAAAA&#10;AAAAAAAAAAAAAAcCAABkcnMvZG93bnJldi54bWxQSwUGAAAAAAMAAwC3AAAA9gIAAAAA&#10;" filled="f" stroked="f">
                  <v:textbox inset="0,0,0,0">
                    <w:txbxContent>
                      <w:p w14:paraId="3AF2899D" w14:textId="77777777" w:rsidR="001404E6" w:rsidRPr="0061708E" w:rsidRDefault="001404E6" w:rsidP="001404E6">
                        <w:pPr>
                          <w:rPr>
                            <w:rFonts w:ascii="Arial Nova Light" w:eastAsia="Arial" w:hAnsi="Arial Nova Light" w:cs="Arial"/>
                            <w:b/>
                            <w:bCs/>
                            <w:color w:val="auto"/>
                            <w:szCs w:val="20"/>
                            <w:lang w:val="en-US"/>
                          </w:rPr>
                        </w:pPr>
                        <w:r>
                          <w:rPr>
                            <w:rFonts w:ascii="Arial Nova Light" w:eastAsia="Arial" w:hAnsi="Arial Nova Light" w:cs="Arial"/>
                            <w:b/>
                            <w:bCs/>
                            <w:color w:val="auto"/>
                            <w:szCs w:val="20"/>
                            <w:lang w:val="en-US"/>
                          </w:rPr>
                          <w:t>Income Based Rent</w:t>
                        </w:r>
                      </w:p>
                    </w:txbxContent>
                  </v:textbox>
                </v:shape>
                <v:shape id="Google Shape;50;p1" o:spid="_x0000_s1461" type="#_x0000_t32" style="position:absolute;left:16573;top:40671;width:287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evlOxQAAANwAAAAPAAAAZHJzL2Rvd25yZXYueG1sRI9BawIx&#10;FITvBf9DeIKXUrNKWXU1SikIPdRCta3X5+a5Wdy8LEmq6783QqHHYWa+YRarzjbiTD7UjhWMhhkI&#10;4tLpmisFX7v10xREiMgaG8ek4EoBVsvewwIL7S78SedtrESCcChQgYmxLaQMpSGLYeha4uQdnbcY&#10;k/SV1B4vCW4bOc6yXFqsOS0YbOnVUHna/loFeXaovqe5GX88/vhG7kfat+8bpQb97mUOIlIX/8N/&#10;7TetYPI8g/uZdATk8gYAAP//AwBQSwECLQAUAAYACAAAACEA2+H2y+4AAACFAQAAEwAAAAAAAAAA&#10;AAAAAAAAAAAAW0NvbnRlbnRfVHlwZXNdLnhtbFBLAQItABQABgAIAAAAIQBa9CxbvwAAABUBAAAL&#10;AAAAAAAAAAAAAAAAAB8BAABfcmVscy8ucmVsc1BLAQItABQABgAIAAAAIQDZevlOxQAAANwAAAAP&#10;AAAAAAAAAAAAAAAAAAcCAABkcnMvZG93bnJldi54bWxQSwUGAAAAAAMAAwC3AAAA+QIAAAAA&#10;" strokecolor="#ff9d00 [3209]" strokeweight="1.25pt">
                  <v:stroke startarrowwidth="narrow" startarrowlength="short" endarrow="block" joinstyle="miter" endcap="square"/>
                </v:shape>
                <v:group id="Google Shape;46;p1" o:spid="_x0000_s1462" style="position:absolute;left:16478;top:26098;width:2960;height:10770" coordorigin="26721,32125" coordsize="4796,131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PHe5wwAAANwAAAAPAAAAZHJzL2Rvd25yZXYueG1sRE9Na8JA&#10;EL0X/A/LCL3VTRRbiW5CkFp6kEJVEG9DdkxCsrMhu03iv+8eCj0+3vcum0wrBupdbVlBvIhAEBdW&#10;11wquJwPLxsQziNrbC2Tggc5yNLZ0w4TbUf+puHkSxFC2CWooPK+S6R0RUUG3cJ2xIG7296gD7Av&#10;pe5xDOGmlcsoepUGaw4NFXa0r6hoTj9GwceIY76K34djc98/buf11/UYk1LP8ynfgvA0+X/xn/tT&#10;K3hbh/nhTDgCMv0FAAD//wMAUEsBAi0AFAAGAAgAAAAhANvh9svuAAAAhQEAABMAAAAAAAAAAAAA&#10;AAAAAAAAAFtDb250ZW50X1R5cGVzXS54bWxQSwECLQAUAAYACAAAACEAWvQsW78AAAAVAQAACwAA&#10;AAAAAAAAAAAAAAAfAQAAX3JlbHMvLnJlbHNQSwECLQAUAAYACAAAACEA7jx3ucMAAADcAAAADwAA&#10;AAAAAAAAAAAAAAAHAgAAZHJzL2Rvd25yZXYueG1sUEsFBgAAAAADAAMAtwAAAPcCAAAAAA==&#10;">
                  <v:shape id="Google Shape;47;p1" o:spid="_x0000_s1463" type="#_x0000_t32" style="position:absolute;left:28689;top:45270;width:282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1WOVxQAAANwAAAAPAAAAZHJzL2Rvd25yZXYueG1sRI9PawIx&#10;FMTvhX6H8AQvRbMrdJXVKKVQ8NAW6t/rc/PcLG5eliTV7bdvCgWPw8z8hlmsetuKK/nQOFaQjzMQ&#10;xJXTDdcKdtu30QxEiMgaW8ek4IcCrJaPDwsstbvxF103sRYJwqFEBSbGrpQyVIYshrHriJN3dt5i&#10;TNLXUnu8Jbht5STLCmmx4bRgsKNXQ9Vl820VFNmp3s8KM/l8OvhWHnPtu/cPpYaD/mUOIlIf7+H/&#10;9lormD7n8HcmHQG5/AUAAP//AwBQSwECLQAUAAYACAAAACEA2+H2y+4AAACFAQAAEwAAAAAAAAAA&#10;AAAAAAAAAAAAW0NvbnRlbnRfVHlwZXNdLnhtbFBLAQItABQABgAIAAAAIQBa9CxbvwAAABUBAAAL&#10;AAAAAAAAAAAAAAAAAB8BAABfcmVscy8ucmVsc1BLAQItABQABgAIAAAAIQCi1WOVxQAAANwAAAAP&#10;AAAAAAAAAAAAAAAAAAcCAABkcnMvZG93bnJldi54bWxQSwUGAAAAAAMAAwC3AAAA+QIAAAAA&#10;" strokecolor="#ff9d00 [3209]" strokeweight="1.25pt">
                    <v:stroke startarrowwidth="narrow" startarrowlength="short" endarrow="block" joinstyle="miter" endcap="square"/>
                  </v:shape>
                  <v:shape id="Google Shape;48;p1" o:spid="_x0000_s1464" type="#_x0000_t32" style="position:absolute;left:28689;top:32178;width:0;height:13092;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ez5BwwAAANwAAAAPAAAAZHJzL2Rvd25yZXYueG1sRI9Li8JA&#10;EITvC/6HoQVv68TIqkRH8c0ePPgCr02mTYKZnpAZY/bfOwsLeyyq6itqtmhNKRqqXWFZwaAfgSBO&#10;rS44U3C97D4nIJxH1lhaJgU/5GAx73zMMNH2xSdqzj4TAcIuQQW591UipUtzMuj6tiIO3t3WBn2Q&#10;dSZ1ja8AN6WMo2gkDRYcFnKsaJ1T+jg/jYKNW/km3h+21Y3KIY/ssZGbo1K9brucgvDU+v/wX/tb&#10;Kxh/xfB7JhwBOX8DAAD//wMAUEsBAi0AFAAGAAgAAAAhANvh9svuAAAAhQEAABMAAAAAAAAAAAAA&#10;AAAAAAAAAFtDb250ZW50X1R5cGVzXS54bWxQSwECLQAUAAYACAAAACEAWvQsW78AAAAVAQAACwAA&#10;AAAAAAAAAAAAAAAfAQAAX3JlbHMvLnJlbHNQSwECLQAUAAYACAAAACEAI3s+QcMAAADcAAAADwAA&#10;AAAAAAAAAAAAAAAHAgAAZHJzL2Rvd25yZXYueG1sUEsFBgAAAAADAAMAtwAAAPcCAAAAAA==&#10;" strokecolor="#ff9d00 [3209]" strokeweight=".45833mm">
                    <v:stroke startarrowwidth="narrow" startarrowlength="short" endarrowwidth="narrow" endarrowlength="short" joinstyle="miter"/>
                  </v:shape>
                  <v:shape id="Google Shape;49;p1" o:spid="_x0000_s1465" type="#_x0000_t32" style="position:absolute;left:26721;top:32125;width:2037;height:0;rotation:18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Zb+xQAAANwAAAAPAAAAZHJzL2Rvd25yZXYueG1sRI/dasJA&#10;FITvC77DcoTe1Y1Kq0RXEaFQbcHfBzhkj0lM9mzIbrNpn75bKPRymJlvmOW6N7XoqHWlZQXjUQKC&#10;OLO65FzB9fL6NAfhPLLG2jIp+CIH69XgYYmptoFP1J19LiKEXYoKCu+bVEqXFWTQjWxDHL2bbQ36&#10;KNtc6hZDhJtaTpLkRRosOS4U2NC2oKw6fxoFh9tH9o7VNCT3KuyP3123C6VU6nHYbxYgPPX+P/zX&#10;ftMKZs9T+D0Tj4Bc/QAAAP//AwBQSwECLQAUAAYACAAAACEA2+H2y+4AAACFAQAAEwAAAAAAAAAA&#10;AAAAAAAAAAAAW0NvbnRlbnRfVHlwZXNdLnhtbFBLAQItABQABgAIAAAAIQBa9CxbvwAAABUBAAAL&#10;AAAAAAAAAAAAAAAAAB8BAABfcmVscy8ucmVsc1BLAQItABQABgAIAAAAIQD+kZb+xQAAANwAAAAP&#10;AAAAAAAAAAAAAAAAAAcCAABkcnMvZG93bnJldi54bWxQSwUGAAAAAAMAAwC3AAAA+QIAAAAA&#10;" strokecolor="#ff9d00 [3209]" strokeweight="1.25pt">
                    <v:stroke startarrowwidth="narrow" startarrowlength="short" endarrowwidth="narrow" endarrowlength="short" joinstyle="miter"/>
                  </v:shape>
                </v:group>
                <v:shape id="Text Box 7" o:spid="_x0000_s1466" type="#_x0000_t202" style="position:absolute;left:36861;top:34861;width:15145;height:159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bZY3wgAAANoAAAAPAAAAZHJzL2Rvd25yZXYueG1sRI/NasMw&#10;EITvhb6D2EJujewe0uJGMUlIIIdQSGLodbG2lqm1MpLqn7ePCoUeh5n5hlmXk+3EQD60jhXkywwE&#10;ce10y42C6nZ8fgMRIrLGzjEpmClAuXl8WGOh3cgXGq6xEQnCoUAFJsa+kDLUhiyGpeuJk/flvMWY&#10;pG+k9jgmuO3kS5atpMWW04LBnvaG6u/rj1Vgz9nn5eOQm2quBozzbed5nJRaPE3bdxCRpvgf/muf&#10;tIJX+L2SboDc3AEAAP//AwBQSwECLQAUAAYACAAAACEA2+H2y+4AAACFAQAAEwAAAAAAAAAAAAAA&#10;AAAAAAAAW0NvbnRlbnRfVHlwZXNdLnhtbFBLAQItABQABgAIAAAAIQBa9CxbvwAAABUBAAALAAAA&#10;AAAAAAAAAAAAAB8BAABfcmVscy8ucmVsc1BLAQItABQABgAIAAAAIQBSbZY3wgAAANoAAAAPAAAA&#10;AAAAAAAAAAAAAAcCAABkcnMvZG93bnJldi54bWxQSwUGAAAAAAMAAwC3AAAA9gIAAAAA&#10;" filled="f" stroked="f" strokeweight="1.5pt">
                  <v:textbox>
                    <w:txbxContent>
                      <w:p w14:paraId="6AD923D3" w14:textId="77777777" w:rsidR="001404E6" w:rsidRPr="00792CF5" w:rsidRDefault="001404E6" w:rsidP="001404E6">
                        <w:pPr>
                          <w:rPr>
                            <w:rFonts w:ascii="Arial Nova Light" w:hAnsi="Arial Nova Light"/>
                            <w:color w:val="auto"/>
                            <w:szCs w:val="20"/>
                          </w:rPr>
                        </w:pPr>
                        <w:r w:rsidRPr="00792CF5">
                          <w:rPr>
                            <w:rFonts w:ascii="Arial Nova Light" w:hAnsi="Arial Nova Light"/>
                            <w:color w:val="auto"/>
                            <w:szCs w:val="20"/>
                          </w:rPr>
                          <w:t xml:space="preserve">There is also a service charge for facilities and services you receive that are not separately metered.  This pays for </w:t>
                        </w:r>
                        <w:r w:rsidRPr="00792CF5">
                          <w:rPr>
                            <w:rFonts w:ascii="Arial Nova Light" w:hAnsi="Arial Nova Light"/>
                            <w:color w:val="auto"/>
                            <w:szCs w:val="20"/>
                            <w:highlight w:val="yellow"/>
                          </w:rPr>
                          <w:t>&lt;list services&gt;.</w:t>
                        </w:r>
                        <w:r w:rsidRPr="00792CF5">
                          <w:rPr>
                            <w:rFonts w:ascii="Arial Nova Light" w:hAnsi="Arial Nova Light"/>
                            <w:color w:val="auto"/>
                            <w:szCs w:val="20"/>
                          </w:rPr>
                          <w:t xml:space="preserve"> The service charge is </w:t>
                        </w:r>
                        <w:r w:rsidRPr="00792CF5">
                          <w:rPr>
                            <w:rFonts w:ascii="Arial Nova Light" w:hAnsi="Arial Nova Light"/>
                            <w:color w:val="auto"/>
                            <w:szCs w:val="20"/>
                            <w:highlight w:val="yellow"/>
                          </w:rPr>
                          <w:t>&lt;SSS&gt;.</w:t>
                        </w:r>
                        <w:r w:rsidRPr="00792CF5">
                          <w:rPr>
                            <w:rFonts w:ascii="Arial Nova Light" w:hAnsi="Arial Nova Light"/>
                            <w:color w:val="auto"/>
                            <w:szCs w:val="20"/>
                          </w:rPr>
                          <w:t xml:space="preserve"> </w:t>
                        </w:r>
                      </w:p>
                      <w:p w14:paraId="27403317" w14:textId="77777777" w:rsidR="001404E6" w:rsidRDefault="001404E6" w:rsidP="001404E6"/>
                    </w:txbxContent>
                  </v:textbox>
                </v:shape>
                <w10:wrap anchorx="margin"/>
              </v:group>
            </w:pict>
          </mc:Fallback>
        </mc:AlternateContent>
      </w:r>
    </w:p>
    <w:p w14:paraId="10B33570" w14:textId="77777777" w:rsidR="00E7188B" w:rsidRDefault="00E7188B" w:rsidP="00E7188B">
      <w:pPr>
        <w:pStyle w:val="BodyText"/>
      </w:pPr>
    </w:p>
    <w:p w14:paraId="79B4D043" w14:textId="77777777" w:rsidR="00E7188B" w:rsidRPr="00E7188B" w:rsidRDefault="00E7188B" w:rsidP="00E7188B">
      <w:pPr>
        <w:pStyle w:val="BodyText"/>
      </w:pPr>
    </w:p>
    <w:p w14:paraId="5E92702D" w14:textId="77777777" w:rsidR="00E7188B" w:rsidRDefault="00E7188B">
      <w:pPr>
        <w:spacing w:line="254" w:lineRule="auto"/>
        <w:rPr>
          <w:rFonts w:eastAsiaTheme="majorEastAsia" w:cstheme="majorBidi"/>
          <w:bCs/>
          <w:color w:val="FF6F00"/>
          <w:sz w:val="36"/>
        </w:rPr>
      </w:pPr>
      <w:r>
        <w:br w:type="page"/>
      </w:r>
    </w:p>
    <w:p w14:paraId="36DE85EB" w14:textId="0F3D4C38" w:rsidR="0013568C" w:rsidRDefault="0013568C" w:rsidP="00864386">
      <w:pPr>
        <w:pStyle w:val="Heading3"/>
      </w:pPr>
      <w:bookmarkStart w:id="19" w:name="_Toc169882316"/>
      <w:r>
        <w:lastRenderedPageBreak/>
        <w:t>Income based rent calculation – exceeds maximum rent</w:t>
      </w:r>
      <w:bookmarkEnd w:id="19"/>
    </w:p>
    <w:p w14:paraId="39047613" w14:textId="77777777" w:rsidR="001404E6" w:rsidRDefault="001404E6" w:rsidP="001404E6">
      <w:pPr>
        <w:pStyle w:val="BodyText"/>
        <w:rPr>
          <w:b/>
          <w:bCs/>
        </w:rPr>
      </w:pPr>
      <w:r w:rsidRPr="00E7188B">
        <w:rPr>
          <w:b/>
          <w:bCs/>
        </w:rPr>
        <w:t>Option style 1:</w:t>
      </w:r>
    </w:p>
    <w:p w14:paraId="56FADDCC" w14:textId="240AB47B" w:rsidR="001404E6" w:rsidRDefault="003D63D8" w:rsidP="001404E6">
      <w:pPr>
        <w:pStyle w:val="BodyText"/>
        <w:rPr>
          <w:b/>
          <w:bCs/>
        </w:rPr>
      </w:pPr>
      <w:r>
        <w:rPr>
          <w:rFonts w:cstheme="minorHAnsi"/>
          <w:noProof/>
        </w:rPr>
        <mc:AlternateContent>
          <mc:Choice Requires="wpg">
            <w:drawing>
              <wp:anchor distT="0" distB="0" distL="114300" distR="114300" simplePos="0" relativeHeight="251734017" behindDoc="0" locked="0" layoutInCell="1" allowOverlap="1" wp14:anchorId="49BA937F" wp14:editId="659633E6">
                <wp:simplePos x="0" y="0"/>
                <wp:positionH relativeFrom="margin">
                  <wp:posOffset>0</wp:posOffset>
                </wp:positionH>
                <wp:positionV relativeFrom="paragraph">
                  <wp:posOffset>18415</wp:posOffset>
                </wp:positionV>
                <wp:extent cx="5696585" cy="1797050"/>
                <wp:effectExtent l="19050" t="19050" r="18415" b="0"/>
                <wp:wrapNone/>
                <wp:docPr id="409" name="Group 409"/>
                <wp:cNvGraphicFramePr/>
                <a:graphic xmlns:a="http://schemas.openxmlformats.org/drawingml/2006/main">
                  <a:graphicData uri="http://schemas.microsoft.com/office/word/2010/wordprocessingGroup">
                    <wpg:wgp>
                      <wpg:cNvGrpSpPr/>
                      <wpg:grpSpPr>
                        <a:xfrm>
                          <a:off x="0" y="0"/>
                          <a:ext cx="5696585" cy="1797050"/>
                          <a:chOff x="0" y="0"/>
                          <a:chExt cx="5696585" cy="1797050"/>
                        </a:xfrm>
                      </wpg:grpSpPr>
                      <wpg:grpSp>
                        <wpg:cNvPr id="410" name="Group 410"/>
                        <wpg:cNvGrpSpPr/>
                        <wpg:grpSpPr>
                          <a:xfrm>
                            <a:off x="0" y="0"/>
                            <a:ext cx="5696585" cy="1797050"/>
                            <a:chOff x="0" y="0"/>
                            <a:chExt cx="5697837" cy="1799301"/>
                          </a:xfrm>
                        </wpg:grpSpPr>
                        <wps:wsp>
                          <wps:cNvPr id="411" name="Google Shape;36;p1"/>
                          <wps:cNvSpPr txBox="1"/>
                          <wps:spPr>
                            <a:xfrm>
                              <a:off x="2547608" y="564898"/>
                              <a:ext cx="1101725" cy="1102582"/>
                            </a:xfrm>
                            <a:prstGeom prst="rect">
                              <a:avLst/>
                            </a:prstGeom>
                            <a:noFill/>
                            <a:ln>
                              <a:noFill/>
                            </a:ln>
                          </wps:spPr>
                          <wps:txbx>
                            <w:txbxContent>
                              <w:p w14:paraId="24EABE1D" w14:textId="77777777" w:rsidR="003D63D8" w:rsidRPr="0072738B" w:rsidRDefault="003D63D8" w:rsidP="003D63D8">
                                <w:pPr>
                                  <w:spacing w:before="0" w:after="0" w:line="288" w:lineRule="auto"/>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Benefits we don’t count as income, like:</w:t>
                                </w:r>
                              </w:p>
                              <w:p w14:paraId="5C8C2E55" w14:textId="77777777" w:rsidR="003D63D8" w:rsidRPr="0072738B" w:rsidRDefault="003D63D8" w:rsidP="003D63D8">
                                <w:pPr>
                                  <w:spacing w:before="0" w:after="0" w:line="288" w:lineRule="auto"/>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 xml:space="preserve">- Education Allowance </w:t>
                                </w:r>
                              </w:p>
                              <w:p w14:paraId="08DA5DE1" w14:textId="77777777" w:rsidR="003D63D8" w:rsidRPr="0072738B" w:rsidRDefault="003D63D8" w:rsidP="003D63D8">
                                <w:pPr>
                                  <w:spacing w:before="0" w:after="0" w:line="288" w:lineRule="auto"/>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wps:txbx>
                          <wps:bodyPr spcFirstLastPara="1" wrap="square" lIns="72000" tIns="72000" rIns="72000" bIns="72000" anchor="t" anchorCtr="0">
                            <a:noAutofit/>
                          </wps:bodyPr>
                        </wps:wsp>
                        <wps:wsp>
                          <wps:cNvPr id="412" name="Google Shape;35;p1"/>
                          <wps:cNvSpPr txBox="1"/>
                          <wps:spPr>
                            <a:xfrm>
                              <a:off x="225394" y="492471"/>
                              <a:ext cx="1174750" cy="1306830"/>
                            </a:xfrm>
                            <a:prstGeom prst="rect">
                              <a:avLst/>
                            </a:prstGeom>
                            <a:noFill/>
                            <a:ln>
                              <a:noFill/>
                            </a:ln>
                          </wps:spPr>
                          <wps:txbx>
                            <w:txbxContent>
                              <w:p w14:paraId="6E235A4D" w14:textId="77777777" w:rsidR="003D63D8" w:rsidRPr="0072738B" w:rsidRDefault="003D63D8" w:rsidP="003D63D8">
                                <w:pPr>
                                  <w:spacing w:line="288" w:lineRule="auto"/>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Any income received by household members 18 years and over, like:</w:t>
                                </w:r>
                                <w:r w:rsidRPr="0072738B">
                                  <w:rPr>
                                    <w:rFonts w:ascii="Arial Nova Light" w:eastAsia="HELVETICA NEUE LIGHT" w:hAnsi="Arial Nova Light" w:cs="HELVETICA NEUE LIGHT"/>
                                    <w:sz w:val="16"/>
                                    <w:szCs w:val="16"/>
                                  </w:rPr>
                                  <w:br/>
                                  <w:t>- Wages</w:t>
                                </w:r>
                                <w:r w:rsidRPr="0072738B">
                                  <w:rPr>
                                    <w:rFonts w:ascii="Arial Nova Light" w:eastAsia="HELVETICA NEUE LIGHT" w:hAnsi="Arial Nova Light" w:cs="HELVETICA NEUE LIGHT"/>
                                    <w:sz w:val="16"/>
                                    <w:szCs w:val="16"/>
                                  </w:rPr>
                                  <w:br/>
                                  <w:t>- Primary Centrelink payments</w:t>
                                </w:r>
                                <w:r w:rsidRPr="0072738B">
                                  <w:rPr>
                                    <w:rFonts w:ascii="Arial Nova Light" w:eastAsia="HELVETICA NEUE LIGHT" w:hAnsi="Arial Nova Light" w:cs="HELVETICA NEUE LIGHT"/>
                                    <w:sz w:val="16"/>
                                    <w:szCs w:val="16"/>
                                  </w:rPr>
                                  <w:br/>
                                  <w:t xml:space="preserve">- Investment earnings </w:t>
                                </w:r>
                              </w:p>
                            </w:txbxContent>
                          </wps:txbx>
                          <wps:bodyPr spcFirstLastPara="1" wrap="square" lIns="72000" tIns="72000" rIns="72000" bIns="72000" anchor="t" anchorCtr="0">
                            <a:noAutofit/>
                          </wps:bodyPr>
                        </wps:wsp>
                        <wps:wsp>
                          <wps:cNvPr id="413" name="Google Shape;43;p1"/>
                          <wps:cNvSpPr txBox="1"/>
                          <wps:spPr>
                            <a:xfrm>
                              <a:off x="1529093" y="528685"/>
                              <a:ext cx="998855" cy="309245"/>
                            </a:xfrm>
                            <a:prstGeom prst="rect">
                              <a:avLst/>
                            </a:prstGeom>
                            <a:noFill/>
                            <a:ln>
                              <a:noFill/>
                            </a:ln>
                          </wps:spPr>
                          <wps:txbx>
                            <w:txbxContent>
                              <w:p w14:paraId="504BA07E" w14:textId="77777777" w:rsidR="003D63D8" w:rsidRPr="0072738B" w:rsidRDefault="003D63D8" w:rsidP="003D63D8">
                                <w:pPr>
                                  <w:spacing w:line="288" w:lineRule="auto"/>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Family Tax Benefit</w:t>
                                </w:r>
                              </w:p>
                            </w:txbxContent>
                          </wps:txbx>
                          <wps:bodyPr spcFirstLastPara="1" wrap="square" lIns="72000" tIns="72000" rIns="72000" bIns="72000" anchor="t" anchorCtr="0">
                            <a:noAutofit/>
                          </wps:bodyPr>
                        </wps:wsp>
                        <wps:wsp>
                          <wps:cNvPr id="414" name="Google Shape;37;p1"/>
                          <wps:cNvSpPr txBox="1"/>
                          <wps:spPr>
                            <a:xfrm>
                              <a:off x="1516049" y="1220727"/>
                              <a:ext cx="963930" cy="427944"/>
                            </a:xfrm>
                            <a:prstGeom prst="rect">
                              <a:avLst/>
                            </a:prstGeom>
                            <a:noFill/>
                            <a:ln>
                              <a:noFill/>
                            </a:ln>
                          </wps:spPr>
                          <wps:txbx>
                            <w:txbxContent>
                              <w:p w14:paraId="6AE85379" w14:textId="77777777" w:rsidR="003D63D8" w:rsidRPr="0072738B" w:rsidRDefault="003D63D8" w:rsidP="003D63D8">
                                <w:pPr>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Commonwealth Rent Assistance</w:t>
                                </w:r>
                              </w:p>
                            </w:txbxContent>
                          </wps:txbx>
                          <wps:bodyPr spcFirstLastPara="1" wrap="square" lIns="72000" tIns="72000" rIns="72000" bIns="72000" anchor="t" anchorCtr="0">
                            <a:noAutofit/>
                          </wps:bodyPr>
                        </wps:wsp>
                        <pic:pic xmlns:pic="http://schemas.openxmlformats.org/drawingml/2006/picture">
                          <pic:nvPicPr>
                            <pic:cNvPr id="415" name="Graphic 415" descr="Stuffed Toy outline"/>
                            <pic:cNvPicPr>
                              <a:picLocks noChangeAspect="1"/>
                            </pic:cNvPicPr>
                          </pic:nvPicPr>
                          <pic: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1548042" y="161303"/>
                              <a:ext cx="447675" cy="443865"/>
                            </a:xfrm>
                            <a:prstGeom prst="rect">
                              <a:avLst/>
                            </a:prstGeom>
                          </pic:spPr>
                        </pic:pic>
                        <pic:pic xmlns:pic="http://schemas.openxmlformats.org/drawingml/2006/picture">
                          <pic:nvPicPr>
                            <pic:cNvPr id="416" name="Graphic 416" descr="Money outline"/>
                            <pic:cNvPicPr>
                              <a:picLocks noChangeAspect="1"/>
                            </pic:cNvPicPr>
                          </pic:nvPicPr>
                          <pic: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347616" y="66688"/>
                              <a:ext cx="405765" cy="538480"/>
                            </a:xfrm>
                            <a:prstGeom prst="rect">
                              <a:avLst/>
                            </a:prstGeom>
                          </pic:spPr>
                        </pic:pic>
                        <pic:pic xmlns:pic="http://schemas.openxmlformats.org/drawingml/2006/picture">
                          <pic:nvPicPr>
                            <pic:cNvPr id="417" name="Graphic 417" descr="Home outline"/>
                            <pic:cNvPicPr>
                              <a:picLocks noChangeAspect="1"/>
                            </pic:cNvPicPr>
                          </pic:nvPicPr>
                          <pic: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1488352" y="813869"/>
                              <a:ext cx="507365" cy="486410"/>
                            </a:xfrm>
                            <a:prstGeom prst="rect">
                              <a:avLst/>
                            </a:prstGeom>
                          </pic:spPr>
                        </pic:pic>
                        <wps:wsp>
                          <wps:cNvPr id="418" name="Text Box 418"/>
                          <wps:cNvSpPr txBox="1"/>
                          <wps:spPr>
                            <a:xfrm>
                              <a:off x="759548" y="116752"/>
                              <a:ext cx="601980" cy="407229"/>
                            </a:xfrm>
                            <a:prstGeom prst="rect">
                              <a:avLst/>
                            </a:prstGeom>
                            <a:noFill/>
                            <a:ln w="6350">
                              <a:noFill/>
                            </a:ln>
                          </wps:spPr>
                          <wps:txbx>
                            <w:txbxContent>
                              <w:p w14:paraId="75C2B999" w14:textId="77777777" w:rsidR="003D63D8" w:rsidRPr="00D05FB4" w:rsidRDefault="003D63D8" w:rsidP="003D63D8">
                                <w:pPr>
                                  <w:rPr>
                                    <w:rFonts w:ascii="Yu Gothic UI Semibold" w:eastAsia="Yu Gothic UI Semibold" w:hAnsi="Yu Gothic UI Semibold"/>
                                    <w:color w:val="92D050"/>
                                    <w:sz w:val="30"/>
                                    <w:szCs w:val="30"/>
                                  </w:rPr>
                                </w:pPr>
                                <w:r w:rsidRPr="00D05FB4">
                                  <w:rPr>
                                    <w:rFonts w:ascii="Yu Gothic UI Semibold" w:eastAsia="Yu Gothic UI Semibold" w:hAnsi="Yu Gothic UI Semibold"/>
                                    <w:color w:val="92D050"/>
                                    <w:sz w:val="30"/>
                                    <w:szCs w:val="30"/>
                                    <w:highlight w:val="yellow"/>
                                  </w:rPr>
                                  <w:t>25%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19" name="Text Box 419"/>
                          <wps:cNvSpPr txBox="1"/>
                          <wps:spPr>
                            <a:xfrm>
                              <a:off x="1931972" y="134859"/>
                              <a:ext cx="538480" cy="393700"/>
                            </a:xfrm>
                            <a:prstGeom prst="rect">
                              <a:avLst/>
                            </a:prstGeom>
                            <a:noFill/>
                            <a:ln w="6350">
                              <a:noFill/>
                            </a:ln>
                          </wps:spPr>
                          <wps:txbx>
                            <w:txbxContent>
                              <w:p w14:paraId="0B1513D3" w14:textId="77777777" w:rsidR="003D63D8" w:rsidRPr="00E8118D" w:rsidRDefault="003D63D8" w:rsidP="003D63D8">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20" name="Text Box 420"/>
                          <wps:cNvSpPr txBox="1"/>
                          <wps:spPr>
                            <a:xfrm>
                              <a:off x="1931972" y="837930"/>
                              <a:ext cx="687705" cy="493395"/>
                            </a:xfrm>
                            <a:prstGeom prst="rect">
                              <a:avLst/>
                            </a:prstGeom>
                            <a:noFill/>
                            <a:ln w="6350">
                              <a:noFill/>
                            </a:ln>
                          </wps:spPr>
                          <wps:txbx>
                            <w:txbxContent>
                              <w:p w14:paraId="7C216D38" w14:textId="77777777" w:rsidR="003D63D8" w:rsidRPr="00427E2B" w:rsidRDefault="003D63D8" w:rsidP="003D63D8">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21" name="Text Box 421"/>
                          <wps:cNvSpPr txBox="1"/>
                          <wps:spPr>
                            <a:xfrm>
                              <a:off x="3042917" y="144251"/>
                              <a:ext cx="534035" cy="447038"/>
                            </a:xfrm>
                            <a:prstGeom prst="rect">
                              <a:avLst/>
                            </a:prstGeom>
                            <a:noFill/>
                            <a:ln w="6350">
                              <a:noFill/>
                            </a:ln>
                          </wps:spPr>
                          <wps:txbx>
                            <w:txbxContent>
                              <w:p w14:paraId="15DB5128" w14:textId="77777777" w:rsidR="003D63D8" w:rsidRPr="00427E2B" w:rsidRDefault="003D63D8" w:rsidP="003D63D8">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422" name="Graphic 422" descr="Piggy Bank outline"/>
                            <pic:cNvPicPr>
                              <a:picLocks noChangeAspect="1"/>
                            </pic:cNvPicPr>
                          </pic:nvPicPr>
                          <pic: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2611192" y="99612"/>
                              <a:ext cx="476885" cy="506730"/>
                            </a:xfrm>
                            <a:prstGeom prst="rect">
                              <a:avLst/>
                            </a:prstGeom>
                          </pic:spPr>
                        </pic:pic>
                        <wps:wsp>
                          <wps:cNvPr id="423" name="Rectangle: Rounded Corners 423"/>
                          <wps:cNvSpPr/>
                          <wps:spPr>
                            <a:xfrm>
                              <a:off x="4088112" y="41226"/>
                              <a:ext cx="1595120" cy="931197"/>
                            </a:xfrm>
                            <a:prstGeom prst="roundRect">
                              <a:avLst/>
                            </a:prstGeom>
                            <a:solidFill>
                              <a:schemeClr val="tx2">
                                <a:lumMod val="9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pic:pic xmlns:pic="http://schemas.openxmlformats.org/drawingml/2006/picture">
                          <pic:nvPicPr>
                            <pic:cNvPr id="424" name="Graphic 424" descr="Stuffed Toy outline"/>
                            <pic:cNvPicPr>
                              <a:picLocks noChangeAspect="1"/>
                            </pic:cNvPicPr>
                          </pic:nvPicPr>
                          <pic:blipFill>
                            <a:blip r:embed="rId20" cstate="print">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4721620" y="66688"/>
                              <a:ext cx="322580" cy="311785"/>
                            </a:xfrm>
                            <a:prstGeom prst="rect">
                              <a:avLst/>
                            </a:prstGeom>
                          </pic:spPr>
                        </pic:pic>
                        <pic:pic xmlns:pic="http://schemas.openxmlformats.org/drawingml/2006/picture">
                          <pic:nvPicPr>
                            <pic:cNvPr id="425" name="Graphic 425" descr="Home outline"/>
                            <pic:cNvPicPr>
                              <a:picLocks noChangeAspect="1"/>
                            </pic:cNvPicPr>
                          </pic:nvPicPr>
                          <pic: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5165240" y="39527"/>
                              <a:ext cx="353060" cy="340995"/>
                            </a:xfrm>
                            <a:prstGeom prst="rect">
                              <a:avLst/>
                            </a:prstGeom>
                          </pic:spPr>
                        </pic:pic>
                        <pic:pic xmlns:pic="http://schemas.openxmlformats.org/drawingml/2006/picture">
                          <pic:nvPicPr>
                            <pic:cNvPr id="426" name="Graphic 426" descr="Money outline"/>
                            <pic:cNvPicPr>
                              <a:picLocks noChangeAspect="1"/>
                            </pic:cNvPicPr>
                          </pic:nvPicPr>
                          <pic: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4219153" y="35000"/>
                              <a:ext cx="357505" cy="345440"/>
                            </a:xfrm>
                            <a:prstGeom prst="rect">
                              <a:avLst/>
                            </a:prstGeom>
                          </pic:spPr>
                        </pic:pic>
                        <wps:wsp>
                          <wps:cNvPr id="427" name="Text Box 427"/>
                          <wps:cNvSpPr txBox="1"/>
                          <wps:spPr>
                            <a:xfrm>
                              <a:off x="4209626" y="492471"/>
                              <a:ext cx="1326515" cy="451685"/>
                            </a:xfrm>
                            <a:prstGeom prst="rect">
                              <a:avLst/>
                            </a:prstGeom>
                            <a:noFill/>
                            <a:ln w="6350">
                              <a:noFill/>
                            </a:ln>
                          </wps:spPr>
                          <wps:txbx>
                            <w:txbxContent>
                              <w:p w14:paraId="3DAA5A37" w14:textId="77777777" w:rsidR="003D63D8" w:rsidRPr="0072738B" w:rsidRDefault="003D63D8" w:rsidP="003D63D8">
                                <w:pPr>
                                  <w:spacing w:after="120"/>
                                  <w:jc w:val="center"/>
                                  <w:rPr>
                                    <w:rFonts w:ascii="Arial Nova Light" w:eastAsia="HELVETICA NEUE LIGHT" w:hAnsi="Arial Nova Light" w:cstheme="minorHAnsi"/>
                                    <w:sz w:val="16"/>
                                    <w:szCs w:val="16"/>
                                  </w:rPr>
                                </w:pPr>
                                <w:r w:rsidRPr="0072738B">
                                  <w:rPr>
                                    <w:rFonts w:ascii="Arial Nova Light" w:eastAsia="HELVETICA NEUE LIGHT" w:hAnsi="Arial Nova Light" w:cstheme="minorHAnsi"/>
                                    <w:sz w:val="16"/>
                                    <w:szCs w:val="16"/>
                                  </w:rPr>
                                  <w:t>If we based rent on your income, it would be $XXX</w:t>
                                </w:r>
                              </w:p>
                              <w:p w14:paraId="4B53B451" w14:textId="77777777" w:rsidR="003D63D8" w:rsidRPr="00AD3A9A" w:rsidRDefault="003D63D8" w:rsidP="003D63D8">
                                <w:pPr>
                                  <w:spacing w:before="120"/>
                                  <w:jc w:val="center"/>
                                  <w:rPr>
                                    <w:rFonts w:ascii="helev" w:hAnsi="helev" w:cstheme="minorHAnsi"/>
                                    <w:sz w:val="16"/>
                                    <w:szCs w:val="16"/>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428" name="Text Box 428"/>
                          <wps:cNvSpPr txBox="1"/>
                          <wps:spPr>
                            <a:xfrm>
                              <a:off x="4220500" y="1085658"/>
                              <a:ext cx="1326515" cy="630988"/>
                            </a:xfrm>
                            <a:prstGeom prst="rect">
                              <a:avLst/>
                            </a:prstGeom>
                            <a:noFill/>
                            <a:ln w="6350">
                              <a:noFill/>
                            </a:ln>
                          </wps:spPr>
                          <wps:txbx>
                            <w:txbxContent>
                              <w:p w14:paraId="635B5622" w14:textId="77777777" w:rsidR="003D63D8" w:rsidRPr="0072738B" w:rsidRDefault="003D63D8" w:rsidP="003D63D8">
                                <w:pPr>
                                  <w:spacing w:before="0" w:after="0"/>
                                  <w:jc w:val="center"/>
                                  <w:rPr>
                                    <w:rFonts w:ascii="Arial Nova Light" w:eastAsia="HELVETICA NEUE LIGHT" w:hAnsi="Arial Nova Light" w:cs="HELVETICA NEUE LIGHT"/>
                                    <w:b/>
                                    <w:bCs/>
                                    <w:sz w:val="16"/>
                                    <w:szCs w:val="16"/>
                                  </w:rPr>
                                </w:pPr>
                                <w:r w:rsidRPr="00E40B79">
                                  <w:rPr>
                                    <w:rFonts w:ascii="Arial Nova Light" w:eastAsia="HELVETICA NEUE LIGHT" w:hAnsi="Arial Nova Light" w:cs="HELVETICA NEUE LIGHT"/>
                                    <w:b/>
                                    <w:bCs/>
                                    <w:sz w:val="16"/>
                                    <w:szCs w:val="16"/>
                                    <w:u w:val="single"/>
                                  </w:rPr>
                                  <w:t>BUT</w:t>
                                </w:r>
                                <w:r w:rsidRPr="0072738B">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 xml:space="preserve">Market-based </w:t>
                                </w:r>
                                <w:r w:rsidRPr="0072738B">
                                  <w:rPr>
                                    <w:rFonts w:ascii="Arial Nova Light" w:eastAsia="HELVETICA NEUE LIGHT" w:hAnsi="Arial Nova Light" w:cs="HELVETICA NEUE LIGHT"/>
                                    <w:sz w:val="16"/>
                                    <w:szCs w:val="16"/>
                                  </w:rPr>
                                  <w:t xml:space="preserve">rent for the property is </w:t>
                                </w:r>
                                <w:r w:rsidRPr="00D87032">
                                  <w:rPr>
                                    <w:rFonts w:ascii="Arial Nova Light" w:eastAsia="HELVETICA NEUE LIGHT" w:hAnsi="Arial Nova Light" w:cs="HELVETICA NEUE LIGHT"/>
                                    <w:b/>
                                    <w:bCs/>
                                    <w:color w:val="auto"/>
                                    <w:sz w:val="16"/>
                                    <w:szCs w:val="16"/>
                                  </w:rPr>
                                  <w:t>$XXX</w:t>
                                </w:r>
                              </w:p>
                              <w:p w14:paraId="42045282" w14:textId="77777777" w:rsidR="003D63D8" w:rsidRPr="00D05FB4" w:rsidRDefault="003D63D8" w:rsidP="003D63D8">
                                <w:pPr>
                                  <w:spacing w:before="0" w:after="0"/>
                                  <w:jc w:val="center"/>
                                  <w:rPr>
                                    <w:rFonts w:ascii="Arial Nova Light" w:hAnsi="Arial Nova Light" w:cstheme="minorHAnsi"/>
                                    <w:color w:val="00B050"/>
                                    <w:sz w:val="18"/>
                                    <w:szCs w:val="18"/>
                                  </w:rPr>
                                </w:pPr>
                                <w:r w:rsidRPr="00D05FB4">
                                  <w:rPr>
                                    <w:rFonts w:ascii="Arial Nova Light" w:eastAsia="HELVETICA NEUE LIGHT" w:hAnsi="Arial Nova Light" w:cs="HELVETICA NEUE LIGHT"/>
                                    <w:b/>
                                    <w:bCs/>
                                    <w:color w:val="00B050"/>
                                    <w:sz w:val="16"/>
                                    <w:szCs w:val="16"/>
                                  </w:rPr>
                                  <w:t>THIS IS THE AMOUNT YOU PAY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429" name="Plus Sign 429"/>
                          <wps:cNvSpPr/>
                          <wps:spPr>
                            <a:xfrm>
                              <a:off x="4554870" y="414762"/>
                              <a:ext cx="139700" cy="109220"/>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430" name="Rectangle: Rounded Corners 430"/>
                          <wps:cNvSpPr/>
                          <wps:spPr>
                            <a:xfrm>
                              <a:off x="0" y="0"/>
                              <a:ext cx="3669665" cy="1755140"/>
                            </a:xfrm>
                            <a:prstGeom prst="roundRect">
                              <a:avLst/>
                            </a:prstGeom>
                            <a:noFill/>
                            <a:ln w="28575">
                              <a:solidFill>
                                <a:schemeClr val="accent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431" name="Rectangle: Rounded Corners 431"/>
                          <wps:cNvSpPr/>
                          <wps:spPr>
                            <a:xfrm>
                              <a:off x="4088112" y="1024261"/>
                              <a:ext cx="1609725" cy="730877"/>
                            </a:xfrm>
                            <a:prstGeom prst="roundRect">
                              <a:avLst/>
                            </a:prstGeom>
                            <a:noFill/>
                            <a:ln w="28575">
                              <a:solidFill>
                                <a:schemeClr val="tx2"/>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432" name="Plus Sign 432"/>
                          <wps:cNvSpPr/>
                          <wps:spPr>
                            <a:xfrm>
                              <a:off x="5043757" y="423815"/>
                              <a:ext cx="139700" cy="109220"/>
                            </a:xfrm>
                            <a:prstGeom prst="mathPlus">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36000" tIns="45720" rIns="36000" bIns="0" numCol="1" spcCol="0" rtlCol="0" fromWordArt="0" anchor="ctr" anchorCtr="0" forceAA="0" compatLnSpc="1">
                            <a:prstTxWarp prst="textNoShape">
                              <a:avLst/>
                            </a:prstTxWarp>
                            <a:noAutofit/>
                          </wps:bodyPr>
                        </wps:wsp>
                        <wps:wsp>
                          <wps:cNvPr id="433" name="Text Box 433"/>
                          <wps:cNvSpPr txBox="1"/>
                          <wps:spPr>
                            <a:xfrm>
                              <a:off x="4653719" y="314399"/>
                              <a:ext cx="452120" cy="252730"/>
                            </a:xfrm>
                            <a:prstGeom prst="rect">
                              <a:avLst/>
                            </a:prstGeom>
                            <a:noFill/>
                            <a:ln w="6350">
                              <a:noFill/>
                            </a:ln>
                          </wps:spPr>
                          <wps:txbx>
                            <w:txbxContent>
                              <w:p w14:paraId="763B0244" w14:textId="77777777" w:rsidR="003D63D8" w:rsidRPr="0072738B" w:rsidRDefault="003D63D8" w:rsidP="003D63D8">
                                <w:pPr>
                                  <w:rPr>
                                    <w:rFonts w:ascii="Arial Nova Light" w:hAnsi="Arial Nova Light" w:cstheme="minorHAnsi"/>
                                    <w:sz w:val="16"/>
                                    <w:szCs w:val="16"/>
                                  </w:rPr>
                                </w:pPr>
                                <w:r w:rsidRPr="0072738B">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s:wsp>
                        <wps:cNvPr id="434" name="Text Box 434"/>
                        <wps:cNvSpPr txBox="1"/>
                        <wps:spPr>
                          <a:xfrm>
                            <a:off x="3657600" y="1123950"/>
                            <a:ext cx="428625" cy="381000"/>
                          </a:xfrm>
                          <a:prstGeom prst="rect">
                            <a:avLst/>
                          </a:prstGeom>
                          <a:noFill/>
                          <a:ln w="6350">
                            <a:noFill/>
                          </a:ln>
                        </wps:spPr>
                        <wps:txbx>
                          <w:txbxContent>
                            <w:p w14:paraId="4784ACDA" w14:textId="77777777" w:rsidR="003D63D8" w:rsidRPr="009A3EBD" w:rsidRDefault="003D63D8" w:rsidP="003D63D8">
                              <w:pPr>
                                <w:rPr>
                                  <w:color w:val="00B050"/>
                                  <w:sz w:val="54"/>
                                  <w:szCs w:val="54"/>
                                </w:rPr>
                              </w:pPr>
                              <w:r w:rsidRPr="009A3EBD">
                                <w:rPr>
                                  <w:rFonts w:ascii="Wingdings" w:eastAsia="Wingdings" w:hAnsi="Wingdings" w:cs="Wingdings"/>
                                  <w:color w:val="00B050"/>
                                  <w:sz w:val="54"/>
                                  <w:szCs w:val="54"/>
                                </w:rPr>
                                <w:t>ü</w:t>
                              </w:r>
                            </w:p>
                            <w:p w14:paraId="47E80142" w14:textId="77777777" w:rsidR="003D63D8" w:rsidRDefault="003D63D8" w:rsidP="003D63D8"/>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435" name="Text Box 435"/>
                        <wps:cNvSpPr txBox="1"/>
                        <wps:spPr>
                          <a:xfrm>
                            <a:off x="3657600" y="238125"/>
                            <a:ext cx="361950" cy="419100"/>
                          </a:xfrm>
                          <a:prstGeom prst="rect">
                            <a:avLst/>
                          </a:prstGeom>
                          <a:noFill/>
                          <a:ln w="6350">
                            <a:noFill/>
                          </a:ln>
                        </wps:spPr>
                        <wps:txbx>
                          <w:txbxContent>
                            <w:p w14:paraId="514B3F9D" w14:textId="77777777" w:rsidR="003D63D8" w:rsidRPr="009A3EBD" w:rsidRDefault="003D63D8" w:rsidP="003D63D8">
                              <w:pPr>
                                <w:jc w:val="center"/>
                                <w:rPr>
                                  <w:color w:val="FF0000"/>
                                  <w:sz w:val="54"/>
                                  <w:szCs w:val="54"/>
                                </w:rPr>
                              </w:pPr>
                              <w:r w:rsidRPr="009A3EBD">
                                <w:rPr>
                                  <w:rFonts w:ascii="Wingdings" w:eastAsia="Wingdings" w:hAnsi="Wingdings" w:cs="Wingdings"/>
                                  <w:color w:val="FF0000"/>
                                  <w:sz w:val="54"/>
                                  <w:szCs w:val="54"/>
                                </w:rPr>
                                <w:t>û</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436" name="Text Box 436"/>
                        <wps:cNvSpPr txBox="1"/>
                        <wps:spPr>
                          <a:xfrm>
                            <a:off x="4181475" y="295275"/>
                            <a:ext cx="452021" cy="252414"/>
                          </a:xfrm>
                          <a:prstGeom prst="rect">
                            <a:avLst/>
                          </a:prstGeom>
                          <a:noFill/>
                          <a:ln w="6350">
                            <a:noFill/>
                          </a:ln>
                        </wps:spPr>
                        <wps:txbx>
                          <w:txbxContent>
                            <w:p w14:paraId="3EAA4C27" w14:textId="77777777" w:rsidR="003D63D8" w:rsidRPr="0072738B" w:rsidRDefault="003D63D8" w:rsidP="003D63D8">
                              <w:pPr>
                                <w:rPr>
                                  <w:rFonts w:ascii="Arial Nova Light" w:hAnsi="Arial Nova Light" w:cstheme="minorHAnsi"/>
                                  <w:sz w:val="16"/>
                                  <w:szCs w:val="16"/>
                                </w:rPr>
                              </w:pPr>
                              <w:r w:rsidRPr="0072738B">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37" name="Text Box 437"/>
                        <wps:cNvSpPr txBox="1"/>
                        <wps:spPr>
                          <a:xfrm>
                            <a:off x="5124450" y="314325"/>
                            <a:ext cx="452021" cy="252414"/>
                          </a:xfrm>
                          <a:prstGeom prst="rect">
                            <a:avLst/>
                          </a:prstGeom>
                          <a:noFill/>
                          <a:ln w="6350">
                            <a:noFill/>
                          </a:ln>
                        </wps:spPr>
                        <wps:txbx>
                          <w:txbxContent>
                            <w:p w14:paraId="593DB296" w14:textId="77777777" w:rsidR="003D63D8" w:rsidRPr="0072738B" w:rsidRDefault="003D63D8" w:rsidP="003D63D8">
                              <w:pPr>
                                <w:rPr>
                                  <w:rFonts w:ascii="Arial Nova Light" w:hAnsi="Arial Nova Light" w:cstheme="minorHAnsi"/>
                                  <w:sz w:val="16"/>
                                  <w:szCs w:val="16"/>
                                </w:rPr>
                              </w:pPr>
                              <w:r w:rsidRPr="0072738B">
                                <w:rPr>
                                  <w:rFonts w:ascii="Arial Nova Light" w:eastAsia="HELVETICA NEUE LIGHT" w:hAnsi="Arial Nova Light" w:cs="HELVETICA NEUE LIGHT"/>
                                  <w:sz w:val="16"/>
                                  <w:szCs w:val="16"/>
                                </w:rPr>
                                <w:t>$XXX</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V relativeFrom="margin">
                  <wp14:pctHeight>0</wp14:pctHeight>
                </wp14:sizeRelV>
              </wp:anchor>
            </w:drawing>
          </mc:Choice>
          <mc:Fallback>
            <w:pict>
              <v:group w14:anchorId="49BA937F" id="Group 409" o:spid="_x0000_s1467" style="position:absolute;margin-left:0;margin-top:1.45pt;width:448.55pt;height:141.5pt;z-index:251734017;mso-position-horizontal-relative:margin;mso-height-relative:margin" coordsize="56965,17970"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DB97uR5wkAAMhQAAAOAAAAZHJzL2Uyb0RvYy54bWzsXF1z&#10;27YSfe9M/wOH740IAvxS43Rcp0k7k7aeOJ0+0xQlcUIRLEn54/76exYAKYmWHVuS7VjWQxwSJEEA&#10;OlicPbvg21+uZrl1kVZ1Josjm71xbCstEjnKismR/c+XDz+FtlU3cTGKc1mkR/Z1Wtu/vPvxh7eX&#10;5TB15VTmo7SyUElRDy/LI3vaNOVwMKiTaTqL6zeyTAtcHMtqFjc4rSaDURVfovZZPnAdxx9cympU&#10;VjJJ6xql7/VF+52qfzxOk+bv8bhOGys/stG2Rv2t1N9z+jt49zYeTqq4nGaJaUa8QStmcVbgpV1V&#10;7+MmtuZVdqOqWZZUspbj5k0iZwM5HmdJqvqA3jCn15uPlZyXqi+T4eWk7IYJQ9sbp42rTf66+FiV&#10;Z+VphZG4LCcYC3VGfbkaVzP6H620rtSQXXdDll41VoJCz498L/RsK8E1FkSB45lBTaYY+RvPJdPf&#10;vvHkoH3xYKU53YluJtp9WlnZ6MgWDL9rEc8ALjVeFhWYzjxr74KQB924RNxh1Kpbewf414tfuN7u&#10;Fz6bxmWqgFMPl0eKdSMl5SRPLXXfz9z/uVSNuyzV7YQGq7n6VeL37cprFK4BheuJwHcwyfHze74I&#10;o1BPqRYfjDkscFt8MMf1QndlHOJhWdXNx1TOLDo4sivMWTWV4otPdaOHrL2FGlDID1meozwe5sVK&#10;AcaWSoCbeqibS0fN1fmVAorrcI2LenguR9foY10mHzK89FNcN6dxhYmPAbqEMTiy6//mcZXaVv5H&#10;gd8igKkh67F8Ui2fnC+fxEUylbAxjW3pw5NGWRzd2ON5I8eZ6hg1TzfFtBoQIHg/CRbc9VjwtsCC&#10;6/FIKCiIyBWBwk48XEAhEAGsgzYV3PFDriZqNyWeEgriAIWFAeVroSD45lBgnhs5Eeols+CGPlYI&#10;NWNbLERRGHrGKnAHYFHXnwUJ6s2Lmfi6jQJmr1lKVxaIYBskMN8RkUICc10ncIMeFHyOxVFbBeEG&#10;kVBT81mg4L8Io1BmyRD/DBvE0Q2u8G3WjKeaOa1vmnnP7lXHLK6+zsufQFzLuMnOszxrrhUJx3JN&#10;jSouTrOEWAKdLNMOTPSWoGmiLRiKRmmdYF08a+bg6SPri7y25LzJsyKln6GtQ9eIpSFLPsnka20V&#10;8mQaF5P0uC7BFAxDGazerk5XmnOeZyXxBlqD6dh0HO/vMek1Y6dZ+nuZzGdp0Wi3o0pzjIEs6mlW&#10;1rZVDdPZeQo2Wv0xMste3VRpk0zphWO8+DMaq8lMd0G1ctEw6sItLIt5InQEVmwi2T7jmsksllYB&#10;EhYYcyoED/2tzKlql26JOkTD9O+BgxeEOv8m6lBkUPcnvNE9wZtitfGwg9UO8MaBJ4bBAtx83w97&#10;nF44XgCEKR7n8RDQpAm7qcXeE7TB1evbOBQZtP0uZ+l+GDdlWHYLNibCkHvauIUMxitaJQieE/AW&#10;biL0jXu/U7g9kcsFN1lj5AvxYPjX0CrU3KL3Y8E8e4DjHXgRFgW9IjAYf+VVL1YE32ER5qWaowKk&#10;y1WDuumg9bxu6xJ2gcOVe5j7rYjfEtOuJJZvtPGmG45CaIrN3/gzziXeJs2RbcGz/t+6crofizmu&#10;rnfhIyYEqtUuvPDg0WPVVl67uaJdeHOlmM9OJCRD6AFonTqk+5u8PRxXcvYvpMdjeisutT5/0lTt&#10;yYn2+i2Il0l6fKxu09zpU3FWgnExNX6kbXy5+jeuSiOANADHX7KVcOJhTwfR935fWgLo/Q1gK8Bt&#10;AGwWcRYFhutwEXp9c6BXHIVseA4BhJktVp/dILubxEZYOiCb8LkHyCYr0Uc2ygC4LZENbZi8XlS0&#10;ZLPDAPK5sdkR59FWLH43yO5m8QHZ+2Wz3S4WsCAjKNsM2RzOacTAd8k/FcL1etKvx4XDW2SLwOHK&#10;YD4rG2mDRK0Cbx1s9qPbbFI4XpSG4IKG9Lw6KjJe3Wk2mVxbv8bF1/3w7Ywwu0shwfUZY5Emc1Hk&#10;s56XApkBcQCjJDh+sF1AaK2SQOv040dW3S6EQjof5Mk8HVqf5bwYQdk8kVWBDAlL4K5V+2rOblH9&#10;hBOGDENGVlVAO1fy9IIuMHiAjAgKhd5BmsGaqfo7rCq1h9qn/I6eW0ERWDIAtcyzUauUqjSM9CSv&#10;rIsY3lBz5apH8/nsTznSZREioy0D725XrVip6V6h2rq5zlNqRF58TscI2iIArd/Y1axfGicJlFjt&#10;P9XTeJTqYu/WtqgKqWYtxZq6TQWUa7LoZFu3HkpzPz2aqnSSrmHa+72lYfrh7gn1Zlk03cOzrJCV&#10;GsteBTl6Zd6s7zeRYTM0z+U9c38pAL7iPZsr2nsmtrwnnvPLW6sWsTuTziRcFO1vlMVKkFjWIO2n&#10;rLKioVmzW11SBC7zyb6uV8G5i1wWY31hfAMd4r7D+t5peNeuXS8Pg1jL+3wJRXuogj82+Dzmey4J&#10;lgAfhIB+0Jx7yJ9pwSecaDupYE/AdzPgB8rUgm+vAn6PjT7hsoh5On0HOr8meAvmyT3kcRnazoVH&#10;wrrmLG3GaJuvd6+UvrXoeyLa3kXtlkSQLkzxwIiMcJ3IJ8QRXV+X/8Zd36PEB+LrAhN8uxVjJ/oe&#10;6xSfPdb3mtcXkXHXhBpRhlm6gW4tkLYFI6CAzZzQQ8K3ZlttNh9bRraPfD6dMbApF9oNspXU8Fz+&#10;0hNFG18jsrtY42k+r62zbFJAWOnCFMZmG6DfJqx4CJ0HGtCCQYTqyVKMYx+DYVcM2ak64nM7nLE3&#10;ZUqt2VxXaZ3+g2Zy0EzaFINDtsH6XSyULKydzLu0Vi0lL612d5sEbQx6AVnuY3dTm3rEAs9j32S6&#10;95FYV3awUC6NG4JQazXwDvV1VZhcshQwTGv2vRzEVPsgpiIf6vWkIfEupH2nYehcnvtxhaUgDLav&#10;CUS0euTXd5CuZNw6RLCQxPENb/gRbQRFaLQrfrAPh2CLbR3SFDHJ243CvIvmL7kOKFz1iu/mCZ4j&#10;eODpTBfEc0PoOXhgIY0dXAcKQB/CrZS2vHmy8usLtz6N3su7NI2F3ouyVQNw363vwvd4wPTORs4E&#10;j3qJysJzu/QMFxGc7ZJbdiOKdX3dY7k3+b5S8BefsXiqrf28ywRYQnm34f2BUQ1svcEHHrR7jGQk&#10;xCJ7TrLA9u6W/mI9XGQDbRQM2g3Mu87uMcxfofZLKcT9bHyUbWa+l4FNRA4YXmFy3GeEdR2tQzhU&#10;B0FvF4GrO/M7doPrrq8HXO/T/ineZS4sGezuYwQPNNjYUoiQBmYKoswuZY70cA1a4lDyP0WhQUsQ&#10;/yDcPy+uu77uMa6/M1ryRIR7TYIFvoq1mcVGtrMQZJKBXCLcfYv9PSK76+sB2U+1f0oRbnwuTxk1&#10;82k/+h7f8rnKql58gPDd/wEAAP//AwBQSwMECgAAAAAAAAAhAAEn9Z7VJgAA1SYAABQAAABkcnMv&#10;bWVkaWEvaW1hZ2UxLnBuZ4lQTkcNChoKAAAADUlIRFIAAAGAAAABgAgGAAAApMe1vwAAAAFzUkdC&#10;AK7OHOkAAAAEZ0FNQQAAsY8L/GEFAAAACXBIWXMAADsOAAA7DgHMtqGDAAAmaklEQVR4Xu2dP8h2&#10;S3eXP8QiRQoLC4sUoo2IEBECdga0iBZqZ5OAgkUCChZBOxFSaCf+AQsFQQs7BRsFCYEoGAgoamGh&#10;YGEhGIKFRYgWui/PGc/+7jP3s9bMnj179r2vC36857zv8+x7/5lZa81aa/b9AxERERERERERERER&#10;ERERERERERERERERERERERERERERERERERERERERERERERERERERERERERERERERERERERERERER&#10;ERERERERERERERERERERERERERERkVvw2zb95KY/vemvbPr7m/7tt/qlnf7Ji/hZfk/Whuf7+zfx&#10;fP/6Jp4vz5Pn+1++1f/4Vvx3edb87J/cxO+LyAeB4caAYwSY+P/noDgOhuUvbMLYyLXwDEY+X47h&#10;8xW5MXujX5vkI8VnYCxkHjOfL2KF8Ds3iciilPTOLKNQk4biXHi+pG1GRPo9Il3EOYjIImD4yfle&#10;afhfhaHgnGQMVzv2V3EuPl+Ri1nNMLyKc3NF0A/PF2dau7criEIyxWMRmQhRP4W62qRcUdYI2uD5&#10;kk67KtXTKs5VRCZAVEjkVZuIK8vVQA46b1Ze1b0T52zXkMhJjIwKOQbFRI5HLpdlPI5lL/6Of6Pb&#10;ZGTh0dzxe1gpjbjPGGNSR6wSecYcl2eKgUY82/3z5edGOR2OJyIDOZrywajw+8UI9MJ5YDiOpp9w&#10;KPIdI1J63FOM79Hni1PgXI44Ild7IoNgUvYWAjEKRH8c4ww4dm/keJYT4FpLlMv5EQFz//g8xPmi&#10;112xiL/nZ/j5EkFjVDkWzvMMjj7fo0b/K7huPqP22ZG4n2eNO5FH0GscmLRnGYUafFZPBMt5HoHP&#10;JWLFyBejXvuckeIzinPAwRy5z5/+fHUCIp30GAeMIFHbVWAoWo1w1glwP4jCMbr8zohc+UjxrIjG&#10;syuFnufLNZ+5oovg+TLGauf2Tvy8iDTQahwwDBifqwzDKxip2nm+0zsnUIz+0Zz0FeL5vSt49zzf&#10;Kw3/K63PVycgkqTVODC5ZqYDsnBOGPbaOdfENcOdjf47vTqDlnTKys+3ZTWQXemJPJqW6ApDskpU&#10;+I4WJ7Biame0Wu4HBnb1bpoWZ6YTEPkCoqqsAbyD8S+0GAn1jTCWn/h8r6xRiSwLkz0bHdL1chfj&#10;UOCca9eivq87OfdC9vkS4IjICxRxaxPmVXc0/oUZKwEMTGnV5F6RUit9/IhVFiK1wn1E/Dfi7/kZ&#10;fh7xuzwXHPOMFlN0R+NfyDoBrlFEviWb+rmr8eecOffR+X2Oh3Eu7Zfcx7PvD44C51AcQ+28jop7&#10;dVeyTp5nJfJ4MFiZborRm2o4FkaTKBeDgzErInpmIhfDegSM5ajoeW/wZxj7LGc4BK71XRtphq+e&#10;L+IZl+c7+j5mx7PI42GS1ybIXhiDo4YYilHAuLdG46+tjBF8Tkub4DsVo48hW8XgR3CfuF+162kV&#10;9zAbLZfn27Paan2+X8EqqfYZr+KZijwajFttcuw1IiWAYRgRiUeRKUaoxwDtdUej/w6uIfOMI0Vj&#10;YJTDRSMcAceoHXsvnjPOQuSRkDqoTYy9mNRHjOBIw7BXLTLl/498FgaBtMQnGgWeIc6gdt1Zvbvn&#10;o1Ybe9U+q5WM43MVII8lmrgYRAx4L0yuI5F4RkSmR6N+fu8Tov0sXOuR1RhO8ug9z+qIgeYca8fc&#10;i/MXeRxEudHkxUH0gpGoHXMlfUqapxfSJKMK5GcqSj99Bb9bO+Zeo2oPIrchY6B7o//MpLtST4v4&#10;I46uCGaoNxjJrAKOBDoit4NJEU14crA9YExqx1tBGH6ck4a/zuqrtt5IPbM3wDEhj4HIvjYJ9sIY&#10;tELRriUnzM+ShuGzmNycV9kBy6Qd0b1SxLGOFhWfAPcou5kq0v758mw5NirPuKd43LMqzYx300Dy&#10;GKIonYnbGhHx89kOnJZI/KhB4rOc3O1gpLl3tXsaid/jmWXHUMuqkWP3EK14TQPJY4gir56iW3YS&#10;97b3ZVpWX0X0aZ93Pxjwnii9x+HyWdkVX8/qNEpv9ToWkdsRRUMY2xaYvJkiIhM8GxXuwYi3FCmZ&#10;zDikns+S79MSoSPuf4+Th8xqj+O3OvZMGshgQT4eJmZt8O/VOhEyBoLIf4bxH7GBSL4P9zSb4kNH&#10;nEBmJdC6CmDs1Y6zF+NY5KOJUik9S+FowvYag1bj37vCkDzZNA3qfe4ZY90zTiMH1pP6FLkVUS60&#10;tRiWmaw9OdtW42975zy417VnUBOGuie1kvmM1uNGx7QQLB/P6AJwZkXRapj5+ZZIs8fByDGiQGIv&#10;HHkrmcCiNWUTjdWe8xS5FZFhbS0AR0U7/r2VbOcJzsUWz+vIFFaLGHetRGOrNWJnxVA7TlFPWknk&#10;VkR50NaNNpGxbnUo2Y4TJmvrsWU8LU6gNRgYHbFHDgCZRpSPZrQDiI7XkqdtMf5G/uvQ4gRanhsF&#10;5Noxilojdh2APJ7RDiAq1GYdAJOdCV07xl4a/zVpcQLZMZapA7SgA5DHExns1ra9yGhnJhQ/Ezmm&#10;Io3/umSdAGMmOy5qv79Xi8EefTyR2zHaAUSGO3O8bFuhG3XWJ8rbF2UKuJHBbk0B6QDk8Yx2AFFX&#10;UbTcJ6Kv/d6rWttT5Toyr3NAURE/ciYEHy1kUkAiH83oGkAUvX9luJmQmbw/52xkdi8yKT2e/Vc1&#10;osiRtLaWEtzUjlPU2lUkcjuiiL01zRJF8F8t0zP9/vx+66pErgeHnXHuXxnxaLXauiqMxmrrikLk&#10;dkQRe+vmmkxetVa4zeSKMSBRmkDWJVsUro2PTGqwdWxEY79ns5rIrYi28H8Vsb8jitRej4nTyKQI&#10;fMXD/cns7XgdH5nUYM84jVacrSsKkduRibxb8+1RZIX2K4vMe2TM+38OGWe/3yWcSQ32GOsoUHG1&#10;KR9PJmXTmnPPHBNh+LOF39ZitKxLpvsGMe6yK4bWMZo5h68K0iIfw+jiGmTfDpmJBl2Kfx6ZVWI0&#10;Lot6xkfkWCwAy2OIJmNPfpVVQHYCfyWOYernMxkxPhibPZF61P1m0CGPIVMHqHVmRGSOG8k87OeS&#10;7Qr6Sj2NAVH/P3LcyWPI5Oxb20ELmaX+O/V+ptyHTIH3nXqj9MyYNP8vjyKzXb93UvROcgu/n0+m&#10;GFtTb1cYvxM1HRh4yOPIpGuO9OFHOddXOQmfQ2uAcKQlONNVZPpHHklUlOstuBVaJrrR/3NoWQUQ&#10;SPQa/0z0b/ePPJZMdHR0e3wm1WT0/zwy44Lcfa/xh8xn9DQ7iHwETK7apHjVkUmSSTUZ/T+PzCrg&#10;7HHH6uCIgxG5PZkNXEdSQVEayCX4c4lSkL0rQ4w646p2zL2O1LhEPgImS2aDTs9k5NhRDtZJ+Fwy&#10;b/zsCTwybZ9G/yLfkpmIiJpBC9Ey/MjKQu4PBrg2LvZqHXOZuhZqPa7IR5NZMqOWiROlfyz+SlSo&#10;bWlCyBp/x53ICy2teRknkEn/2H8tmdc0ZFaJjMlovCFTPyJvyHROFEVOIJP+EYGoBhWNtazxRwYd&#10;Il8QpW32+mpiRt1FLsOlEKWB+Pd3tBj/3ncJiTyKltc48LO1JXoU1bkBRwo9q0XSOJlunyLGo6kf&#10;kSQtTgDtDXqmu8PuHym0jhc2DmZal4twIK3fICbyeFqdAJ1ETNQoonPzl7ySqQPgKDKvd9iL4xps&#10;iHTAhMu2h+4VTeYrc7Fc009v4hz+5aZf3fS3Nv3ZTb9j06ez6vVH6RzGVDbXX1QCEhHppNcJfKWr&#10;OjF+ZtO/2lQ7J/TvNv3cpt+y6RNZ+fqjVWOrNP4igxjtBK7Ix/7Cptq51PQPN30aq18/Y6x2Lj1i&#10;rHI8ERlIa/71nWZHZn9m029uqp3LO/38pk/hLtdfO49WUbfS+IucBMW42sTLiuhsJqw2fmVT7Vy+&#10;0n/a9Ic33Z07Xf+RVSb1ga/2pYjIIDAqvZOVCG0mf35T7Twy+mub7s6drr+lr38vVqZG/SKTIeJq&#10;6cdGszuA/s6m2nlk9E833Z07XX/muyn2Igjx1Q4iF9OSFpq9A/iXN9XOI6P/vOlHNt2ZO11/thOo&#10;pHuM+kUWgcmYKRLPjtj+46baeWT0G5vuzp2uP3IAGH7eIWV7p8iiRC+Tm+0A/sGm2nlk9Iub7s6d&#10;rp9XPNTOo2h2A4GINBK9PmL2F8D/pU2188job266O3e6fiL72nkUUW8SkYWJuoNmL99/36b/val2&#10;LpF+atPdudP1k0asnUcRKSARWZioK+iK/O1f3lQ7l6/0NzaNglUPqS8Kl3RBUSthpYSzRKTN+Du6&#10;YBCF8pErpauvP4sOQOTmRA7gis6N37qJl57VzqcmruHIefK7GHyMOkar9hlZ4RyOdrzMvv4j1M5n&#10;LxFZmMjgXWVYfvcmNjb9+qbaeaH/telvb/rxTa0Uo09Ef9TovxOrht422rOvfxS189pLRBZmxRXA&#10;nj+46e9uwlCX3Ph/2MQL0Hpy3nvD/3qtZwkH0+sIRl//SLiXr9e6lykgkcWJDOFK38zEJqcf/eY/&#10;m8FY9eyEHq0jO6uPXP8Z2AUkcnOiNtCVHEAvXEN0nTOF0/2U+1q7viKuU0QWJtoINnsfwGg4/7Ny&#10;/EfFiuTORA4ApysiCxO9DmL2TuBRkPLpfVvlTHH/7wrOtXZNRQQXIrIwkZG8Y5SK8Y9WNpGIXrk3&#10;XH/p8yfiRThF/q7sAziaXiJVwjnfDe5B7XqK7uzcRB5B9Epf/v1O9Bp/0kT8Hkat1xjjGHpXHXfM&#10;l+Mca9dSdKTgLSITwGjVJm/RnZbxGO4opfUqDD9ObnQE3tNxdLeceeRoe1tfRWQSUSvfnXq5W6Jv&#10;rgsjfXbqJYqSX3UnJxA5uLvWj0QeAwawNnn3OttIjqDF0M5uw+T+8Zm1c6npLqmTqLvqivdIiUgj&#10;USQ301j2gKGJjFERxvUqhxbVW/Za/Z5zfrXzLnITmMhNiLpYiK5XJlv0bb2OH9v0s5s4/v/c9F83&#10;/etNvIahd39E1DpZtLoBjWpHd6tniDyWKHe+cjtfZIiKWtMqf2TTr22qHasIx9CT5simq1Yuokar&#10;mbuksUQeT2REVy0EZ3PrrcYIA539Upb/tomVQiuZdBD3fdX6S7RqtANI5CZgZGqTeK8VC3qZSBpD&#10;1WJE/8Sm/76pdqx3+sebftemVjKpqxUj6buOFxF5Q1QIXrEOEEWhRNAtuXq+iKWlW2evX9jUSsaQ&#10;rrj6ilaMd9zUJvJoojoA0epKRF0oqDV6/uObasfJ6Jc39ZBZxawWTUeb7cz/i9yMu9UBohx6T/78&#10;L26qHSsjagY/samHaPW1WhE+Ol/GkojciEw6orf18Qyi9E/PiuUfbaodK6uf3tRDtPpayflm2ljN&#10;/4vckMiorhKJZtI/PVHo39tUO1ZWf3RTD3cqqkbpH8aQiNyQ6PW+aAVDFEWhvZuofm5T7XhZ/YFN&#10;vURplRXaKnFUrEZq51dEak5EbkgmEl2hGyhyVL0rld+zqXa8jH5jU2vNYU+UBrrDfUerv8JCRL4g&#10;WuKvkI+OOmeOdKH86qbaMSP91U1HuMPO2jPqLiKyEFE3ELo6DRQ5qSPpkj+06d9vqh33nf7Npt+7&#10;6QjRfb/auJ5VdxGRxYjy0VcbIz6/dl5FRw1RxgkW8ZK4n9p0lMjAXr25KtOpdCQFJiKLEE12dOUq&#10;IEpFjGhX/VOb/vmm2vGLfnHTH9s0gpUdAM86Kv6ukKISkQFkisFXrgIiBzWqYMqrIX5+07/YxKug&#10;OTbF3n+26c9t+u2bRhF1Nl3ZXhml3JDFX5EPYuVJHxVMz2pF/NFNP/LNfw4nKmz3djYdJZP7t/df&#10;5MPITPyrVgFRO+LVNYoezuxsOkImEFhph7iIDCIqtqIrVgFRkXalVydkie71FRvBMq99MPoX+VAo&#10;/tUm/V69u26PkKlRrLBjOQvXExVZZ7dYck5RsR0Z/Yt8MJkUwBXpiahV9U6vJIjSP1e0WEZ1FnTH&#10;VJuINJBZBaDZqaCoE+hOaaAo0p5taDNtn8joX+QBZFYBs1NBmSL1FXnzVjKbzmanfzKpH6N/kYeQ&#10;ybmjUf33WaI0EFHsyrUA7mv0FZSz0z9ROgpxTlcU/0XkIrKvR5iZFojSQGjlSHW1PDtGPZP6uVN9&#10;RUQGkUkNzIy6syuT2SmUDBljy7/Pcqjcy2hFhRgDM1ckIrIIWYM78701mSgarVSwzEbas7qreK6s&#10;NGrnsBfnbOpH5MFkU0EzUxeZyBWtYLyyxp+fmRVpZ1JpyNSPiKRSQWhWFw7Rfe3zX4VRvTIdxHlm&#10;ndWsgnqm6ItM/YjI/wNDkIli0SwnkElhFM3euMb94jOz9wxjOwOeTXY1YupHRP4/2agbzci/Y2Sj&#10;lsq9+NkZRo3PaHFOnNeMSJtnkjX+KxbRReRisvUAtKITQBjnM86NY7ZE/YifndFBla1DoNl7O0Sk&#10;EQwfhgOjw7KeYh3GB+OG2MnL3yH+faTBy+wSLprhBLKvMXgVaRfuzZHom9/FKWZrJHtxzjPuT4vx&#10;H5UqK/eF4zFeuD84asS5IP6OsVrG6Yx7IXJbmFRMktYoc68y4Y6mQloM3iwjV/vsrLge7ivnyrFq&#10;UTn3n3/DsHEPizGrHS8SvzcjzcL1ZM/xSCqqjM2j9wUxRlmF9J6LyEfBxCKKOjKpauJ4xei1wuRk&#10;oteOW9OMtALGueWcMuIe0cUz8t5zjj33vBXuefa8ucZWg1uM/pGAJBLOYFZTgchSMLlGG7Sv1DrZ&#10;iJKzLY6I6HAGGKTa568gVhozItuWe8AzzK4IZxj9mpgHOgJ5BEzGljz7Gco6g9aVAAZwBpx77fOv&#10;EsZyxiqI59EydjD+URGaY5KuOmMV2irGZXS+IreEiTY7ssooysm2OgF+dsYkXsGRIpxeNsI+Ap/B&#10;s6qdQ01fGX+eKU6Uc19tPKJZq0mRKTDhWibvVcIgMPleDUerE0AzImK4yhHMMvyAsW4x1DUnzP/z&#10;TPi3FY3+q2atJkVOBSPRkktfRRgJnBYOgbxwjxNgEvN7M5jlCGYafu5d6zXxjDg/hMHn91uf2yqq&#10;OTKR24Dh7I22+D1SRhhgIkAmNJOBP8nZIv5+ZloJ41f7+6/Euc1oidwzMqfNMXCE3OtZzgwYOz2B&#10;A+c7YzyU+4KT4VzL+OQe8WcZn4zfI6tfPodji9yK1mU7IuJhwjDgW40Nk7As8WvHvloY5CuiuXJf&#10;+HwcGPenZlh5VvwbxqqsfHqew1H4vBVrRYj7V+5LD8Ux144dSScgt4HB2jKBMUgYqVHGhuNwvJ6I&#10;/Wxh3FaB+1Si1qtZ1fAfNfo1uOetjoD7ssJzEvkSBmk2CmdQjzT871jNGXDdrJDkG3rTPWeIZ8NY&#10;YcycHXVz/JYVK+clsjTZfCcD/4qUyJFl+GhxD57sCDD8LQbwLO2N/hVRNiuf2nnVtNIKUuSHYALV&#10;Bu2rmGwrLGdXcQZPcgQ8d+771YYfo0+wwn1fYSxyHrXzrIn7J7IURPNMqtqA3YsIZoUJ9wqTinO7&#10;OlX0qREez5xc+lWpHsYmTgeHz8pjxTFISqh27q/iWkSWIhNJ8zN3AYfAigaDfEW0WqLTO4ORxdjy&#10;3DPBwUjxzK7sZuqF+1W7nlc9OXUoi5GJXJiQd5mE7yhOAcPC9cyKZu/kDGYafY5fIvti7FeN7lsg&#10;6Khd716uAmQZouifwXp2R8XVkALD+OAkMNYYI8S9Geko9oZuBTC2PFscI+mzUUaf43DvMIYcm3vK&#10;NfNZd4roe+E51+7LXq4C5HKYlLXBuRcG6+lgxM5YMewdwoyuqhLhjzb4Rdwjjv3pBj6C66/dn71c&#10;BcjlRJEKE/rpk3nPWY5gr31KpETOJXrGSbw+D/4f8W8lwt6vZDgWxxxt7PfS8H8f7n3tXu3FPRO5&#10;jMiYOUDrYFzPdgR3EI5Fw1+He1K7Z3vhnEUugUixNiiLjP5jiLSf6Aiu3Hh1J6JVgGkguYxocPLv&#10;kgNHQMHzzDTL1eLaKOw+oYg7iswqYEbtR+R7RJummOjSzic5A43+cUyzynJEkQm5XTnOHZ2BRn8s&#10;0b4A6wAynaj9k0ErY8EZkFY7o/3yiDgXzolnrtEfD8+9dt+LuP8iU6GLpTYYi9ykcj4Y2r1TmFFM&#10;xtiUFtPSWirnEq22kchUyDvWBmIRhkmugXtfevgR6RiEkyiOoqwg+BPxd2X/ACKaRzxnhLE3sr+O&#10;8rzeyWcjU4kcAAZDRMYQre5ciclUosKUrWki42B1VptnRQZcMhVSCrWBWKQDEBkHqbvaPCvSAchU&#10;ohWAS1KRcUQpIGtuMhWKi7WBWGREIjKOyAG44papRL3J7k4UGQPGvTbH9hKZChF+bSAWsUIQkeOQ&#10;Tq3NsSJ33ct0os0pLFlF5DhRupUCsch0aoNxL/OSIseJOoDoyBOZDjtGawOyyDqAyDGi9A+yA0gu&#10;IXofkEtTkWNE6R9eEeFrIOQSMi+pcj+ASB/Mr6j901dBy6VE+Uk7FET6iKJ/ZPpHLiVKAyEHqUgb&#10;NFBEbwA1/SOXk0kD2RIq0kb0qhXEz4hcTmapakFYJEf0qnVk9C/LkClWISMWka8hpRqlfpA77WUp&#10;MrUAxM+JyPehYy5j/Am2jP5lOTKrAGT0IvLD8G6tjPFHBlGyJJldi0XWBES+ieQzBd8iX/sgSxO9&#10;Jnov9gj4viB5KgRM0etU9mK+mPqR5Ym+LvJVTIJRjoBJxUQpy+mRx5bnUCJzxhFixTpqPwvjsRz7&#10;dS68k3l/uRUtkU0RjuPIN4m9y6PydzoByYKhfTd+jzgBxmer4Uf8/JF5ITIdJhGReG1AR+L3KBS3&#10;Gu2vXkth7lSyfJXGxBi3wDxgLPfOBT7PnfRyW1oKXDURiWW6HnAWtd8vcjeyZIlSmNF4xOhjtPep&#10;yB7x+75MUW5PZqdwRjgDdknWcqHRPgQmk0iGKGiprSYZk4xBVqFHjH4Rx6mNc5FbQg6zNtB7xQTB&#10;sZQIKao58O8iGaJgoqSBGHslvTPC6BdxTI2/fBxMmNYOoYwyE9A8qmTB+NbG0F6MudrfHxFBjcVe&#10;+XjOcgRfyS4gaSG7q32EMPwGKPI4iHZmTDTz/9LK0eaFjDD872paIo+h9EfXJskIcWyRFr5qBT0i&#10;UpWsflkFa/hFXmDijU4PubyWVjJ1gKww+kT7FJc1+iJJWB4zcWqTKismn5NOejhS6C1G3xSPyACI&#10;nnpWBrZ/Si+taUmNvsgESpqICVebiHvRUy3SQ6YOwBgkyOBnNfoik4mcgPl/6QWDXhtTe9leLHIR&#10;0ft/kFGZHCEKMMpOdBGZTLREt/9fjhI1IZDvF5ELYPLVJmURdQKRI0SFYPeYiFxE9AI4C8BylGiV&#10;aZeZyEVEr5GwACxHiQrB1AhE5AJqE3IvOzTkKHYCiSwI3Re1yVjkN4DJKKIdwb7CWWQy0RfM2AEk&#10;o4hqTexSF5GJRN/aZAeQjCLqBLIVVGQyUQuo7XkyCrrJamOsyG4zkclEL4ZzUsoobAUVWQzzsjKL&#10;yAGwW1hEJhJt0XcPgIwieueUHWcik4kcgC/pklFEewF0ACKTiXqzdQAyCncDiyxG9BoId2fKKHQA&#10;IouhA5CZ1MZYkQ5AZDI6AJlJbYztJSITib6piWW7yCii8SYiE9EByEx0ACILYQpIZlIbY3uJyERs&#10;A5VZuA9AZDF0ADILdwKLLEa0E9gv6ZBRRA7A754QmUz0MjgdgIwi+vY5HYDIZKLXQfslHTKK6Nvn&#10;fBuoyGSib2ny+wBkFH77nMhiRJPSL+mQUfjtcyKL4bc0ySyidKNfPiQymagzwxd0ySiihgO/fEhk&#10;Mr6iV2bhrnORBYnez+LElKNEgQYSkQuIdgObm5WjRC2g7gEQuQhbQeVsog4gmw1ELsJWUDmbqABs&#10;kCFyEXYCydlEBWA7gEQuIlOgsxAsvTi+RBbHQrCcRbTZ0NdAi1xMVAi2DiC9kN+vjakix5bIxUSF&#10;YOsA0kuU/7cALHIx5mnlDKLvAECOK5EFiCI1vxtAWon6/90AJrII1gFkNFH/v6+AFlmEqFsDuVyX&#10;LKQVo/dM2f8vshDRhDUNJFkMKERuRvSlHXYDSZYo/WNKUWQxjNpkBIyR2tjZy9WkyGJk8rYW7iQi&#10;2vzFGDOQEFkQ00BylOjVIqZ/RBYls3nHdwPJO6Ivf0F2/4gsTLQpzA088o7MCpJUo4gsSjSJESsF&#10;kT3WkERuDBOYCRpNYoSTENkTFX+LGDsWgUUWocXw7+UklgJjKEodvsrVgMjFULSLujbeyVWAFDJ7&#10;SGoi6LCpQGQyGP5f2lSblFlZ0JPC0bFEEGJdSeRketM97+SOTumN/muyPiByAqMNfxHHk2cTvfen&#10;R9YHRAZxJM+fkTnc55J570+vrA+IHOBonh+nQYrH73WVd0TfJ434mdYOob2sD4g0cDTdw+9h+EuB&#10;N+rvdrn+XKL8//69P4ypIylI6wMiXzDC8NcmGcet/XyR73Z5LlEKqDY2GKO1n83KgEPkhaN5flJF&#10;Xy2zOX7t99wLIIyB2tj4ylAz1t79XkYEK9YH5PGMyPNnJxLRXOn4KPWBkiaSZ0OasKw8+TM7NnAE&#10;1gdEGhmR7tGAyypYHxBJQtTfGzUxyZwssipH6wM4EpGP5GjUH+X5RVbgaH2AtJABjnwUR4q8LXl+&#10;kVU4Wh9wf4p8BL1Rv3l++QSO1AcIfkRuS89S2Dy/fCK99QFTQnJLeoy/eX75ZHrrAwRFzgu5Da2D&#10;nAFunl+eQm99gFqayNJkv1u1iKjfPL88EeoDtTnxTq4EZGlajL9Rv8g3Br2lQ455Y8Aky4Exrw3Y&#10;moj6LWyJfEdLkdjuIFkKIhIik9pgfRUD3QhG5PuwGqjNmZr2r6oWuZTs1+pp/EW+psUJ+CpzuZxs&#10;IUvjL5Lj3evLX2U9QC6FPH4m9aPxF2kj6wRMBcllZFI/FKw0/iLtZJ2AqSCZTmZwsjpw84pIP5lN&#10;lXYFyXQyA9M3Goocg9VzZtewG8RkGpncv6kfkTGQ4qnNsb1cBcg0Mjt+Tf2IjCNTb3NzpZxOZklq&#10;Z4LIWJh3tbm2F2lZkVPJvPLB6F9kPFHdjbSsyKnwHp/a4CsyFylyDpnOO1tC5TQyy1Df8ClyHlH6&#10;1TSQnEYUgbg1XeRcogYM00ByGtF7fyz+9oNzJb2GeHXGJ3V0cC0YLq6NMeIqsZ/MKtxuIDmFqBUN&#10;ByHtvIvqWM7feTJjrHBmtT0jOAPpgzrb6/3cyzqAnEKUf7T7p53M63/vtiL4yvDvZcDQB/e2dj+L&#10;3IEvw4kMlbnHPjKb6opWdwQYfq4nMvxFdoz1EY0ZU7EynKj/3yV9H1E0V9NKeXSMPiu/TMT/Kh1A&#10;H9GrIQzGZDhRARgDIO1k3vPylXAGRIQYYYzx2RSDz2fi9FuN/l4cQ9rhGdTuZ5EOQIYTOQAncz9R&#10;Ua9FTH6cAgVkngkrBQx2NnWEcUGk/HBOPHecO8Y+81bKrDhP32DZT+R4RYaCMakNtCILev1gcKNt&#10;/qOFAcGgI/47MigjhTOxVfEYkTNmTIkMI3IA9nYfh4gY41i7v58gVjoEChqn4+gAZCpRsVIHMA5S&#10;LyPTLVeL1YWGfyzRis0VlgwlSlG4+WQ8ONU7OwIN/3noAGQqkQOwBjAeDGdPm+gqYsxo/M8hcgDe&#10;dxlKZIjsAhoHk/fu0f9ejo3x1O7zXiJDifrV3X04Blo2R7aFriKuyTrRGKJd+QQOIkNx0J0L9xcn&#10;Wru3GZV8Ow4EZ03Uve/fj1IGRfwcwmBzPhyjHJdzPLoy4bjmp4/B86jd2yKeuchQSEvUBlsRRkPa&#10;KXn+rIF+Fb/XWmjlZzHCCKPOn/xdyzEiIxSJa275PPmOqB7HvRUZTmSkjOzyYPyORtNXb6jiGo5u&#10;YLM+0E40Zky1ySlEuWmiQok5mufH8HOMVWAVceR6+F2NVg6cbu0e7sXzEBkOS8vagCsy9/g1o/L8&#10;q6ZOrA+cT9SMwT0UOYVo8CEn8PfBYM/O81+J9YHzIMiq3bMi8/9yGkzKyIiZBvoO7tfd8/y9cO3W&#10;B8ZC2q92n/ZaKTUoH0g0qTF28nl5/l5Ie0VR61eyPvAdUfrQ9I+cjmmgr/n0PH8v1geOwbVHq2/T&#10;PzKFaCJjAJ8GBvtJef5erA/0QTqsdj/2IjgTOR0mYW0A7vWUwYgxIrrtNfzornn+Xrhn1gfysKqM&#10;xhdjSGQKDMjaINyLAfvpRs08/zGsD8TgLDP3yOKvTCWT5/7UqMQ8/1isD7wnk/p5YspVLgbjVRuM&#10;r/qktlCu2Tz/eVgf+GGI6jNjzehfLiE7YYmY7wxGZUSe/+73YQbc66P1gU8IOhgrmfGG0xO5jEwO&#10;nIF8V+Nnnv8aGC9PrQ+QzsqkxJhXT2oekAVhotYG56vu5gQ4V/P81/O0+gDjLnu97pSWJWhZsq8e&#10;DWOwzfOvxxPqAy3G39SPLAMTqyVNsuIeAa7BPP/a8Iw+tT6QLfgi5poBhiwFA7Jlqb5SBGOe/17g&#10;ZD+lPsC8YS7UzrMm5pjGX5aEXGtLBM3PXjkRzfPfm7vXBwgaWs6f8eYKU5aGAdriBNDsicjEM8//&#10;ORytDxAEzFzB9aw4GXO+60duAU6gNogjMRHPHORMvCOpA2Sef01wxkfrAzzbs1aknF+P4Ucaf7kd&#10;DPbaYM6IAU+EPmJVgLFmUvdMvL3M898DnveRtF4Rx2DcHBmDxejjmHpXm1enqUS6YTIeNbzkSJmM&#10;9DwTBX01GcqEIyWAwe6ddHtxDNM99+NofeBVZQwyFjg24wwxxhmXiL/nZxh7R8c94jiOO7k9LV0O&#10;WWGYRxj4d9LwfwZH6wNXiTnj2JOPgUjpTIM9UkRenK98BhjSo/WBWWKOsJIQ+TiYiCPys2fJPP9n&#10;g1Nf1RG44pTHQL50JUdArtjJ9xxWcgQYfuoGjj15HFdPRCJ+Df9zuXL8Yfj5bDt85PEwCWZNRCae&#10;OX55hUCAcVEbM6PE2CvtpQYdIhVID5VWutok6pETT1pgnNCFM2IM0g7KsQg4HHsijewdApOJfD0G&#10;vTbZ+Hv+vUw6ojonnhyFxoDS48+4YrVKQFHGJH/y/6iMu7JHQEROBONOCkkjLyIiIiIiIiIiIiIi&#10;IiIiIiIiIiIiIiIiIiIiIiIiIiIiIiIiIiIiIiIiIiIiIiIiIiIiIiIiIiIiIiIiIiIiIiIiIiIi&#10;IiIiIiIiIiIiIiIiIgI/+MH/BWBcVB7YzCWxAAAAAElFTkSuQmCCUEsDBAoAAAAAAAAAIQAKwKsl&#10;mBYAAJgWAAAUAAAAZHJzL21lZGlhL2ltYWdlMi5zdmc8c3ZnIHZpZXdCb3g9IjAgMCA5NiA5NiIg&#10;eG1sbnM9Imh0dHA6Ly93d3cudzMub3JnLzIwMDAvc3ZnIiB4bWxuczp4bGluaz0iaHR0cDovL3d3&#10;dy53My5vcmcvMTk5OS94bGluayIgaWQ9Ikljb25zX1N0dWZmZWRUb3lfTSIgb3ZlcmZsb3c9Imhp&#10;ZGRlbiI+PGcgaWQ9Ikljb25zIj48cGF0aCBkPSJNNjYuOTEyIDY3LjgyOEM2OC41NjU4IDYzLjY4&#10;MTIgNjguOTM5MiA1OS4xMzQgNjcuOTg0IDU0Ljc3MyA2OS4zODQgNTQuMzYzIDcwLjY4NCA1My45&#10;MzIgNzEuNzkyIDUzLjQ5MSA3NS42NTMyIDUxLjk5MTQgNzcuNTY3NiA0Ny42NDU3IDc2LjA2OCA0&#10;My43ODQ1IDc0LjU2ODQgMzkuOTIzNCA3MC4yMjI2IDM4LjAwODkgNjYuMzYxNSAzOS41MDg1IDY2&#10;LjM1NzcgMzkuNTEgNjYuMzUzOCAzOS41MTE1IDY2LjM1IDM5LjUxM0w2Ni4yMiAzOS41NjVDNjUu&#10;MDI4NyAzOS45OTMgNjMuODIzNyA0MC4zNzc3IDYyLjYwNSA0MC43MTkgNjIuMDgxIDQwLjg2NiA2&#10;MS41NDkgNDAuOTgxIDYxLjAxNSA0MS4wNzggNjQuNzkxIDM3Ljc3NzEgNjYuOTcwMiAzMy4wMTUz&#10;IDY3IDI4IDY3IDI3LjU3NyA2Ni45NjMgMjcuMTYyIDY2LjkzMyAyNi43NDZMNjcuNDQgMjYuNDc4&#10;QzcyLjM5NTEgMjQuMDM5IDc0LjQzNDkgMTguMDQ0OSA3MS45OTU5IDEzLjA4OTggNjkuNTU2OSA4&#10;LjEzNDY4IDYzLjU2MjggNi4wOTQ5NCA1OC42MDc3IDguNTMzOTEgNTcuMjgzMiA5LjE4NTg2IDU2&#10;LjExOTQgMTAuMTIzIDU1LjIgMTEuMjc4TDU1LjE2NyAxMS4zMzlDNTAuNTU4NiA5LjU1NTAxIDQ1&#10;LjQ1MDQgOS41NTUwMSA0MC44NDIgMTEuMzM5TDQwLjgxIDExLjI4QzM3LjM2OTkgNi45NTkzNiAz&#10;MS4wNzg3IDYuMjQ1NTEgMjYuNzU4IDkuNjg1NTYgMjIuNDM3NCAxMy4xMjU2IDIxLjcyMzUgMTku&#10;NDE2OSAyNS4xNjM2IDIzLjczNzUgMjYuMDgyNSAyNC44OTE3IDI3LjI0NTUgMjUuODI4MiAyOC41&#10;NjkgMjYuNDhMMjkuMDY5IDI2Ljc0NEMyOS4wMzkgMjcuMTYxIDI5LjAwMiAyNy41NzcgMjkuMDAy&#10;IDI4LjAwMiAyOS4wMzE3IDMzLjAxNTYgMzEuMjA5MyAzNy43NzYgMzQuOTgzIDQxLjA3NyAzNC40&#10;NTYgNDAuOTc3IDMzLjkzMiA0MC44NjcgMzMuNDE1IDQwLjcyMiAzMi4xOTYzIDQwLjM4IDMwLjk5&#10;MDMgMzkuOTk1IDI5Ljc5NyAzOS41NjcgMjUuOTM3NyAzOC4wNjI2IDIxLjU4OTYgMzkuOTcxNSAy&#10;MC4wODUyIDQzLjgzMDggMTguNjAwNCA0Ny42Mzk2IDIwLjQzOTMgNTEuOTM1OSAyNC4yMiA1My40&#10;OTEgMjUuMzIgNTMuOTMyIDI2LjYzMyA1NC4zNjMgMjguMDI4IDU0Ljc3MyAyNy4wNTc4IDU5LjE3&#10;MjYgMjcuNDQ2MiA2My43NjMgMjkuMTQyIDY3LjkzN0wyMy41NzQgNzEuMTE5QzE5LjEyNjMgNzMu&#10;NTg1NyAxNy4zMzI0IDc5LjA2NDQgMTkuNDYgODMuNjg0IDIxLjc1MTIgODguNDA0IDI3LjQzNDkg&#10;OTAuMzcyOSAzMi4xNTQ5IDg4LjA4MTYgMzIuMzQ2MiA4Ny45ODg4IDMyLjUzNDQgODcuODg5NSAz&#10;Mi43MTkgODcuNzg0TDQ0Ljk4NSA4MC43NzVDNDYuOTg0MSA4MS4xMjE3IDQ5LjAyNzkgODEuMTIx&#10;NyA1MS4wMjcgODAuNzc1TDYzLjAxIDg3LjYxOEM2NC41Mjk3IDg4LjQ4NjMgNjYuMjQ5OCA4OC45&#10;NDI3IDY4IDg4Ljk0MiA3My4yMTA1IDg4Ljk5ODMgNzcuNDgwMSA4NC44MiA3Ny41MzY0IDc5LjYw&#10;OTUgNzcuNTczNiA3Ni4xNjE1IDc1LjcyNjkgNzIuOTY3OCA3Mi43MiA3MS4yOEw2Ni44NyA2Ny45&#10;MzlaTTY0LjkxMiAxOS44MjhDNjMuOTU2NSAxOC4wNjI4IDYyLjcxNSAxNi40NjgxIDYxLjIzOCAx&#10;NS4xMDlMNjEuMjggMTUuMDgzQzYyLjYyNDYgMTQuMTIzNCA2NC40OTI1IDE0LjQzNTQgNjUuNDUy&#10;MSAxNS43OCA2Ni4zMDIzIDE2Ljk3MTMgNjYuMTY1NiAxOC42MDI4IDY1LjEyOSAxOS42MzZaTTYz&#10;LjAxMiA5LjUyOEM2NC44MjYyIDkuNTIxOTkgNjYuNTg3MiAxMC4xMzk5IDY4IDExLjI3OCA3MS40&#10;NDcgMTQuMDI3IDcyLjAxMjggMTkuMDQ5NyA2OS4yNjM5IDIyLjQ5NjcgNjguNTU1OCAyMy4zODQ2&#10;IDY3LjY2NjMgMjQuMTExMiA2Ni42NTUgMjQuNjI4IDY2LjQ1MTkgMjMuNjM3NSA2Ni4xNjExIDIy&#10;LjY2NyA2NS43ODYgMjEuNzI4TDY2LjQ4NiAyMS4xMUM2OC40NjggMTkuMTk1MSA2OC41MjI0IDE2&#10;LjAzNjEgNjYuNjA3NiAxNC4wNTQxIDY0LjkwMDkgMTIuMjg3NiA2Mi4xNjI1IDEyLjAyNTggNjAu&#10;MTUyIDEzLjQzN0w1OS41OTQgMTMuNzczQzU4Ljc5NDYgMTMuMTc5NyA1Ny45NSAxMi42NDk3IDU3&#10;LjA2OCAxMi4xODggNTguNTc4NCAxMC40OTMyIDYwLjc0MDkgOS41MjQ2IDYzLjAxMSA5LjUyNlpN&#10;MjYuNzYgMjIuNTE1QzI0LjAwNTIgMTkuMDY1OSAyNC41NjQ1IDE0LjAzNzMgMjguMDEgMTEuMjc4&#10;IDMxLjMxNDQgOC42MjgzIDM2LjExMzYgOS4wMjM0OCAzOC45NCAxMi4xNzggMzguMDU3IDEyLjY0&#10;MDQgMzcuMjExNCAxMy4xNzEgMzYuNDExIDEzLjc2NUwzNS44OTMgMTMuNDU0QzMzLjg3ODUgMTIu&#10;MDMyOSAzMS4xMzA0IDEyLjI4NDEgMjkuNDA3IDE0LjA0NyAyNy40OTEgMTYuMDI4NyAyNy41NDQz&#10;IDE5LjE4ODQgMjkuNTI2IDIxLjEwNDMgMjkuNTM2NiAyMS4xMTQ2IDI5LjU0NzMgMjEuMTI0OCAy&#10;OS41NTggMjEuMTM1TDMwLjIxNyAyMS43MTZDMjkuODQxMyAyMi42NTQ5IDI5LjU1MDIgMjMuNjI1&#10;NCAyOS4zNDcgMjQuNjE2IDI4LjM0NzQgMjQuMTA0IDI3LjQ2NjIgMjMuMzg4MyAyNi43NiAyMi41&#10;MTVaTTMwLjkxNSAxOS42N0MyOS43MjgxIDE4LjUzMTQgMjkuNjg5IDE2LjY0NjIgMzAuODI3NiAx&#10;NS40NTk0IDMxLjM5MDUgMTQuODcyNiAzMi4xNjg5IDE0LjU0MTUgMzIuOTgyIDE0LjU0MyAzMy42&#10;MjA3IDE0LjU0NTEgMzQuMjQzMyAxNC43NDMgMzQuNzY2IDE1LjExIDMzLjI5IDE2LjQ2OTEgMzIu&#10;MDQ5IDE4LjA2MyAzMS4wOTMgMTkuODI3Wk0zMSAyOEMzMSAxOS4xNzggMzguNjI2IDEyIDQ4IDEy&#10;IDU3LjM3NCAxMiA2NSAxOS4xNzggNjUgMjggNjUgMzYuODIyIDU3LjM3NCA0NCA0OCA0NCAzOC42&#10;MjYgNDQgMzEgMzYuODIyIDMxIDI4Wk0zMC45NzQgNjcuMTI4QzI5LjQ0MjcgNjMuMzQ0MyAyOS4w&#10;OTY1IDU5LjE4NDggMjkuOTgxIDU1LjJMMzAuMTQ2IDU0LjQ1MSAzMC42ODggNTIuNDk4QzMwLjg0&#10;MTQgNTEuOTY3NCAzMC41MzU2IDUxLjQxMyAzMC4wMDUgNTEuMjU5NyAyOS40NzQ0IDUxLjEwNjMg&#10;MjguOTIgNTEuNDEyMSAyOC43NjY2IDUxLjk0MjcgMjguNzY0NyA1MS45NDk0IDI4Ljc2MjggNTEu&#10;OTU2MiAyOC43NjEgNTEuOTYzTDI4LjUyIDUyLjgyOEMyNy4wOTYgNTIuNDA4IDI1Ljg5OCA1Mi4w&#10;MDUgMjQuOTYzIDUxLjYyOCAyMi4xNDMgNTAuNDk4OSAyMC43NzI0IDQ3LjI5NzUgMjEuOTAxNSA0&#10;NC40Nzc1IDIzLjAzMDYgNDEuNjU3NSAyNi4yMzIgNDAuMjg2OCAyOS4wNTIgNDEuNDE2TDI5LjA4&#10;NSA0MS40MjkgMjkuMTE5IDQxLjQ0MUMzMC4zNTIgNDEuODg0IDMxLjYxOSA0Mi4yODcgMzIuODcz&#10;IDQyLjY0MSAzNC42MTgzIDQzLjEyMDIgMzYuNDE3MyA0My4zNzU5IDM4LjIyNyA0My40MDIgNDQu&#10;Mjg0MiA0Ni44NiA1MS43MTc4IDQ2Ljg2IDU3Ljc3NSA0My40MDIgNTkuNTkgNDMuMzc3MyA2MS4z&#10;OTQ2IDQzLjEyMTYgNjMuMTQ1IDQyLjY0MSA2NC40MDQgNDIuMjg4IDY1LjY2NiA0MS44ODUgNjYu&#10;ODk2IDQxLjQ0MUw2Ni45MzYgNDEuNDI3IDY2Ljk3NSA0MS40MTEgNjcuMDc1IDQxLjM3MUM2OS45&#10;MDcxIDQwLjI3MjggNzMuMDkzMyA0MS42Nzg0IDc0LjE5MTUgNDQuNTEwNSA3NS4yODk3IDQ3LjM0&#10;MjYgNzMuODg0MSA1MC41Mjg4IDcxLjA1MiA1MS42MjcgNzAuMDgxIDUyLjAxMyA2OC44OTEgNTIu&#10;NDE0IDY3LjUyMiA1Mi44MTdMNjcuMjg0IDUxLjk2MUM2Ny4xMzYzIDUxLjQyODYgNjYuNTg0OSA1&#10;MS4xMTY4IDY2LjA1MjUgNTEuMjY0NSA2NS41MjAxIDUxLjQxMjIgNjUuMjA4MyA1MS45NjM2IDY1&#10;LjM1NiA1Mi40OTZMNjUuNzM5IDUzLjg3MiA2Ni4wMzEgNTUuMTk4QzY2LjkxOTMgNTkuMjAxNSA2&#10;Ni41NjU2IDYzLjM4MDcgNjUuMDE3IDY3LjE3OEw2NC43NjIgNjcuODA1IDYzLjk3MiA2OS41ODlD&#10;NjMuNzM2MiA3MC4wODg0IDYzLjk0OTggNzAuNjg0NCA2NC40NDkyIDcwLjkyMDIgNjQuOTQ4NyA3&#10;MS4xNTYxIDY1LjU0NDcgNzAuOTQyNCA2NS43ODA1IDcwLjQ0MyA2NS43ODc0IDcwLjQyODUgNjUu&#10;NzkzOSA3MC40MTM4IDY1LjggNzAuMzk5TDY2LjA3NCA2OS43OCA3MS43MjcgNzMuMDExQzc1LjMx&#10;NTEgNzUuMDA3NyA3Ni42MDUyIDc5LjUzNSA3NC42MDg2IDgzLjEyMzEgNzMuMjc3IDg1LjUxNTkg&#10;NzAuNzM4IDg2Ljk4MzEgNjggODYuOTQyIDY2LjU5NzIgODYuOTQyMSA2NS4yMTg3IDg2LjU3Njcg&#10;NjQgODUuODgyTDUzLjc4NCA4MC4wNDNDNTQuMzg2NiA3OS43OTgxIDU0Ljk2MTggNzkuNDkwNCA1&#10;NS41IDc5LjEyNSA1NS45NjU1IDc4LjgyNzcgNTYuMTAxOCA3OC4yMDk0IDU1LjgwNDUgNzcuNzQ0&#10;IDU1LjUwNzIgNzcuMjc4NSA1NC44ODg5IDc3LjE0MjIgNTQuNDIzNSA3Ny40Mzk0IDU0LjQwNzcg&#10;NzcuNDQ5NSA1NC4zOTIyIDc3LjQ2IDU0LjM3NyA3Ny40NzEgNTMuNDAxNyA3OC4xMjI0IDUyLjI5&#10;NDEgNzguNTQ5MyA1MS4xMzQgNzguNzIxTDUwLjY4NSA3OC44QzQ4LjkxMjMgNzkuMTA4IDQ3LjA5&#10;OTcgNzkuMTA4IDQ1LjMyNyA3OC44TDQ1LjA3MiA3OC43NTYgNDQuOTEzIDc4LjczQzQzLjc1MTcg&#10;NzguNTU1IDQyLjY0MzUgNzguMTI1IDQxLjY2OCA3Ny40NzEgNDEuMjIgNzcuMTQ4MSA0MC41OTUg&#10;NzcuMjQ5NSA0MC4yNzIgNzcuNjk3NSAzOS45NDkxIDc4LjE0NTUgNDAuMDUwNSA3OC43NzA1IDQw&#10;LjQ5ODUgNzkuMDkzNCA0MC41MTM3IDc5LjEwNDQgNDAuNTI5MiA3OS4xMTQ5IDQwLjU0NSA3OS4x&#10;MjUgNDEuMDc4NSA3OS40ODY2IDQxLjY0ODMgNzkuNzkxNSA0Mi4yNDUgODAuMDM1TDMxLjcyNyA4&#10;Ni4wNDNDMjguMTMxIDg4LjA5ODggMjMuNTQ5NCA4Ni44NTAzIDIxLjQ5MzYgODMuMjU0MyAyMS40&#10;MDk3IDgzLjEwNzYgMjEuMzMwOCA4Mi45NTgxIDIxLjI1NyA4Mi44MDYgMTkuNTc2NyA3OS4xMzUg&#10;MjEuMDIxOCA3NC43ODk2IDI0LjU2NiA3Mi44NTZMMjkuOTY2IDY5Ljc3MSAzMC4yNDcgNzAuNDA1&#10;QzMwLjQwNyA3MC43NjYzIDMwLjc2NDggNzAuOTk5NSAzMS4xNiA3MSAzMS4yOTc5IDcwLjk5OTcg&#10;MzEuNDM0MiA3MC45NzA0IDMxLjU2IDcwLjkxNCAzMi4wNjQ3IDcwLjY5MDIgMzIuMjkyNSA3MC4w&#10;OTk4IDMyLjA2OSA2OS41OTVaIi8+PGNpcmNsZSBjeD0iNDAuMDA2IiBjeT0iMjYuNTI4IiByPSIy&#10;Ii8+PHBhdGggZD0iTTQ4LjAwNiA0MS41MjhDNTIuMjU1IDQxLjUyOCA1NS43MTIgMzguMzg4IDU1&#10;LjcxMiAzNC41MjggNTUuNzEyIDMwLjY2OCA1Mi4yNTUgMjcuNTI4IDQ4LjAwNiAyNy41MjggNDMu&#10;NzU3IDI3LjUyOCA0MC4zIDMwLjY2OSA0MC4zIDM0LjUyOCA0MC4zIDM4LjM4NyA0My43NTcgNDEu&#10;NTI4IDQ4LjAwNiA0MS41MjhaTTQ4LjAwNiAyOS41MjhDNTEuMTUyIDI5LjUyOCA1My43MTIgMzEu&#10;NzcxIDUzLjcxMiAzNC41MjggNTMuNzEyIDM3LjI4NSA1MS4xNTIgMzkuNTI4IDQ4LjAwNiAzOS41&#10;MjggNDQuODYgMzkuNTI4IDQyLjMgMzcuMjg1IDQyLjMgMzQuNTI4IDQyLjMgMzEuNzcxIDQ0Ljg1&#10;OSAyOS41MjggNDguMDA2IDI5LjUyOFoiLz48Y2lyY2xlIGN4PSI1Ni4wMDYiIGN5PSIyNi41Mjgi&#10;IHI9IjIiLz48cGF0aCBkPSJNNDguMDA2IDM1LjAyOEM0OS4xMTg0IDM0LjkyOTcgNDkuOTQwNSAz&#10;My45NDgyIDQ5Ljg0MjIgMzIuODM1OCA0OS43NDM4IDMxLjcyMzUgNDguNzYyNCAzMC45MDE0IDQ3&#10;LjY1IDMwLjk5OTcgNDYuNjA2MyAzMS4wOTE5IDQ1LjgwNTkgMzEuOTY2MiA0NS44MDYgMzMuMDE0&#10;IDQ1Ljg2MDYgMzQuMTc2MiA0Ni44NDM1IDM1LjA3NiA0OC4wMDYgMzUuMDI4WiIvPjwvZz48L3N2&#10;Zz5QSwMECgAAAAAAAAAhAASW4IzVHAAA1RwAABQAAABkcnMvbWVkaWEvaW1hZ2UzLnBuZ4lQTkcN&#10;ChoKAAAADUlIRFIAAAGAAAABgAgGAAAApMe1vwAAAAFzUkdCAK7OHOkAAAAEZ0FNQQAAsY8L/GEF&#10;AAAACXBIWXMAADsOAAA7DgHMtqGDAAAcaklEQVR4Xu3dB9QtV1nG8UuRYlQCSDQCGgRFihIQqSoR&#10;sdGMNOkEKYqIRsGC9ABBNIIiYAOjGCQaMChEsECwgEgxoIigmIggiJSAJQiK+jwrd3Tn8H53z8ye&#10;mT1n9v+31rNgQTL33HNm9juz2xwCAAAAAAAAAAAAAAAAAAAAAAAAAAAAAAAAAAAAAAAAAAAAAAAA&#10;AAAAAAAAAAAAAAAAAAAAAAAAAAAAAAAAAAAAAAAAAAAAAAAAAAAAAAAAAAAAAAAAAAAAAAAAAAAA&#10;AAAAAAAAAAAAAAAAAAAAAAAAAAAAAAAAAAAAAAAAAAAAAAAAAAAAAAAAAAAAAOyJyyp3U849/J8A&#10;gI27pfJk5c3K/xzOmQoAYIOOVu6tnKF8ROka/i4fU26tAAA24sbKY5TXKruN/m6eogAA9tgVlLso&#10;z1Pep0SNfZQ3KccoAIA9cz3lkcqrlKiB75MHKACAPXF75dnK+UrUqA8Jg8EAsHLXUh6unKNEDfnY&#10;fFS5lQIAWJnbKqcpb1eiBnyKeIooAGAFjlUepLxE+bgSNdpT5o3K1RQAQCXHKU9T3q9EDfWYvEc5&#10;a+d/i8LKYABYmLdnuKPyMiVqmMfmFYqP6+N7mugHleif6+J/HgCwgJsoj1Vep0QN8pi8RTlV+Wpl&#10;148p0b/T5ULFW0YAAGZwReWuyvOVqbp5PqGcrTxEubpykBOUi5ToGF1OUQAAE7q+8ijl1UrU8I7J&#10;O5RnKLdT+vKgcnSsLm9QPlcBABS4lHIH5TnKBUrU4I6J++ofoVxbGerBSnTMNPdTAAAjuGF2A+2G&#10;Ompgx+TdynMVD+peWhnLXURvVaI/o8sLFQDAAO6KcZeMu2aihnVMXqP8kHIDZSq5wWBvHX0LBQBw&#10;BL6j9uCrB2E9GBs1qEPzAeV05e7KUcrUbqP8uxL92V2epAAAAp5m6emWnnYZNaBj8nrl8cpNlbm9&#10;WIk+Q5c/U66qAADEDaIHSF+k+G1aUcM5ND6Oj+fjLtngepuJ6POkua8CAE3zHbnvzH2HHjWUY3Kk&#10;BVtLYDAYAA7gvnf3wbsv3n3yUQM5NH0XbC0lNxj8YeXmCgA04YaKZ9149k3UKI7JO5VnKkMWbC2h&#10;z2DwExUA2KzLKHdSflbxfPuoIRyTVyrfq1xHWavcYLC7va6iAMCmuGF2A+2GOmr8xsQFxIXEBcWF&#10;Ze36DAbfRwGATfgGxV0y7pqJGrwx6RZsuQtpn3yBkpvKeoYCAHvrGspDlZcqn1Sihm5o5l6wtRS/&#10;gCb6+3X5kHIzBQD2ytcobuByUx6HZMkFW0v4WiU3GPwEBQBWz9sZ3185U/kXJWrQhsbHqbFgayl9&#10;BoOvrADAKn2V4jtVb2MQNWJj4icHP0H4SWLL+gwG31sBgNX4LOUeyi8r/6xEDdfQeIzAYwUeM/DY&#10;QQv6DAb/qgIA1X258sPKHypRYzUm3YItzxJqUZ/BYD9lAcDiLqvcWfk55R+UqJEak31YsLUEDwb/&#10;mxJ9R108+A0Ai/kS5fuU31WiRmlM9m3B1lLOUqLvq8ufKkcrADCrb1R+SvkbJWqMxmRfF2wt5TuU&#10;6HtLcy8FACZ3TeU7ld9S/lOJGqCh8eCwB4k9WOxBYxzsWCU3GPwCBQAm4/5nb0/8F0rU6IyJp4N6&#10;WigDl8PkBoM/qGxlERyASo5RTlJ+XflXJWpshsYLtrwAzAvBvCAMw/UZDH6cAgCDeW6995l/vxI1&#10;LmPiu9KfUI5TUO5cpftu3RV3nvKLysmK32JGVxqAQb5Z8Ruxpurbdzwr5Z7KFRRM5xbK9yju6uG7&#10;BTDKjZRHK3+sRA34mLS+YAsAVutyyonKLyjvVaJGfEy8DoAFWwCwQtdVvl/5fSVqwMfEK3698tcr&#10;gFmwBQAr4779ZynvUqJGfEy8x4/3+vGeP8AuTyTwU6YHpAEs7IuUhykvUz6lRI340LBgC5GusX+y&#10;4vPNM766c4YdSoEFnaD8uPI2JW28S8KCLZjHjo5X/N6BpyqeMZZ7b/NrFQAz+jzlgYo3Csu9OrBv&#10;WLDVtssrN1buq5yq+P0Lf6tE58qRcqHidxkAmJjngp+ivEmJLr4x8VYPLbxhC//P6wi+UvHrNP3b&#10;/7Yy5XjR7RQAE7iS4t0e3bf6YSW64IbGC7+8uZs3eWvlDVut+kzFi8f8ZPd0xX32f6dE58VUeYQC&#10;oID7Xn9U+RMlusjGxNs4eztnb+uM7TlK8bjNAxSPC71cOV+JzoU54/c6ABjI/bDfpniPl39Uootr&#10;TLxgyy9w8YtcsA2elXUzxWNB3nPpHOXvlej3XzqeMgygpy9TfkD5AyW6oMYkXbDlVzdif3224vEf&#10;vxzmNOUVit+gFv3ua4inhV5NAXAE36L8jDJlnywLtvaf347m2TjeX8l7Nk21NfeScRcmgB3eHvm7&#10;FffP/rcSXTxD4zsuFmztHz+Z7UNj7+mgnnL8KMUzfPwO4txmgg9WABz2dYr7av9KiS6YMXmD4n38&#10;WbC1fldWvE3CQxUPxP+eMuU4zxTxmhKfU76Z8Hua76hcS4k8Q4mO0cVPtkDTPl9xv+2LlYuU6EIZ&#10;Gt8h+o1dnulBP+s6XVXxugpPs/1pxWM771Oi37NW/IYxr/g+XflB5fbKkJf3+A4/Om4X/52BJt1S&#10;8T4pb1aii2NMvGDL7+j16wGxHl417d/kuxTf9b5KmfLNalPENw2vV35JcTeOx568d1SJWynRn9XF&#10;Bc9PPUAT3C/qPVPOUD6iRBfF0KQLtq6poC4/cd1G8RjOs5VXKx9Qot+uVrylh9/K9nzlkYp3hv1C&#10;ZWo+33NdWLdWgE3z/imPUbwJVnQRjAkLturzC/I9bvNw5TnKaxTvjhr9XrXyMeV1yvMUTyP+JmXJ&#10;G4XceyYYCMYmeS+Vuyi+8Kbs22XBVh0eq7mt4nfuehWrp9KmWxyvId5kzTcZXiTol/z45qD2Nh4e&#10;34g+axcPFAObcT3Fj9Xu541O+DF5j/LzCgu2lnGs8vWKX2XphXJ/pHxIiX6bWnEXorcA8Ss8fUPg&#10;dy1fXVkbd01Gn7/LKxVg791BcTfABUp0oo+JG54fUb5CwTy8LbEbTzeiLrKeuz7V+MxU8QZ//lz+&#10;fC5Knme/L9spe6ZT9Hfq4tXorEvBXvpixV0Cv6NEJ/eYuFvhV5RvV7y8H9PxHbK7RU5WfOfs7hJ3&#10;m0S/Q634ScOF308e3jHTTyJ+ItlXnu76T0r0d+3i/YqAveGL8ieVv1aiE3pMugVbXAzT8ECnBzzd&#10;F+5xGA+EflSJvvtacbH3WILHFHwj4TEGjzVsjWdCRX//LicpwKr5kdszFn5T+Q8lOpGHhgVb0/AU&#10;Rk9l9NiLpzZ6iqOnOkbfea14dpBnCbmb0LOGPHvIb21rgafDRt9JF29LDayS5yn7XafnKdHJOyYs&#10;2BrPi5O8ItWLlbxoyStV17Y3juf9n6u44fN6AL+TueUC7+8g+p66+AU0wGpcRfHmW7+mTNVt8F+K&#10;X6vHgq3+vMeMB9e9DYG3I3A3mbcniL7fWnH/trs4vML3YYoXgfG+5Evy00703XXxTreeNg1U5Xeg&#10;Pk5xF0J0oo6Jd0n0XGj3R+NgHlD3xmLeYMyD4G9UpnqZ/VTx9g2e3vssxds6+AnOg5w4Mnd15abR&#10;3kQBFuf3od5NcXdCbrbCkHgnR882+VIFl3Rt5U6Kp7i+QPEL7D+uRN9jrXjxnjcrc/H2U5unM/rJ&#10;EON4ZlP0PXe5jwIs5gaKuxbcVxudkGPSLdj6VuUzFBw6dB3F38ejFb+0/s+VqQbRp4r3q3HB9tYa&#10;3orZWzKzSdm0PK01+u67eJwNmNWlFXczPFeZ8t2oLNi6mJ92TlT8ovoXKh44/4QSfWe18l7F22n4&#10;5SoPUbxjpTctw7y8gC36PbqcrQCzcJeDF9X4PanRyTcmrS/Yuq7il9M/VvFg+VuUTyrRd1UrfiLz&#10;VgPeb8ZTeL0F95UULM+rl6PfqMs7lcsowGR80vnif4cSnXRj4sHJ1hZs+YX0d1U8QP4i5a2KZzVF&#10;30+teEsBF3gv0HuQ4hekf46CdfA6mtyqa95RjWJe7u9Hez9STtX94KmHv6F4xeLW53NfX/Gg+OOV&#10;M5W/VD6lRN9Lrbj7zttvnKb4bWo3V9g2Y/1y26H7aRoYxQN3pyruiohOrjFx4/d0xXO7t+ZSigfC&#10;7648QXGBe5sy1Uvop4o31ztH8buSXYD95MXmYfvJ21RHv3GXJylAb56DfT/F3RJ+8UV0Ug1Nt2DL&#10;87zneEtSDR78vqFyD8UX2VnKlC+enyrnKy9XvDWAt8fwi+yPUrAN3pcp+t27+LwEsm6quIvC7zCN&#10;TqQx2cqCLQ+kuS/1nsopil82/3Yl+jvXjFd/egsAP2HdX/Fv6jUZ2C5fW9G50MVPoEDId4LurvCW&#10;AFO+Y3WfF2z55TA3Uu6l+AXzL1GmHPCeKu9S/FTl/Y/8xOYV11dU0BZvgXKkTfrc/egXKgH/x10X&#10;3h7AOylGJ82Y7OOCrcspxyt+qfxTFA9ye+pc9PerGT9J+SX1T1O8n5KX+LPPCzq5p3bPNkPj3I3h&#10;rQK8T/q7lehEGRO/VckrUte+YOvyil8k7+XxHth+qeKXwEd/p5rxZ/Jn8ypOf1Z/Zn924CDeciU6&#10;l7p4XQka5W0DvGLQi3eik2NMvAmV95txn/ga54X77th3ye4a8V2z757dZRL9XWrGTxt+6vDTh59C&#10;/DTCdhcYytt4R+dXFy8qRGP8TlYvzZ+yS8MLtjzjxXPE18L93h7s9KCn+8M9COrB0Ojz14zHEfzi&#10;G48reHzB4wy8jB5T8LsconOui6dxowHXULzxlrsQptpCIF2wdYxSkwetPY3R0xk9rdHTGz3NMfrc&#10;NePXWnrw2DOG/JTk7jGW5GMuxykXKdG56LgtcE8ANsrb6rqrw2/Fik6AMam9YMsLk7xA6YGKFyx5&#10;4ZIXMEWftWY8HdRzrf1k5FWXni7qNQLAkrz9d3R+drmzgg1x94G3F5hyMzbHL27x3f7Ss0w8M8kz&#10;XNxt5YHltb2S0PFmde5icjeOd+j0ExewBr4Jic7ZLh4nAAAAAAAAAAAAAAAAAAAAAAAAAAAAAAAA&#10;AAAAqCbaIIkQQsj8OVqpKvpQhBBC5g8FgBBCGg0FgBBCGg0FgBBCGg0FgBBCGg0FgBBCGg0FgBBC&#10;Gs3qCwAAYJwLlahd7UIBAICNogAAQKMoAADQKAoAADSKAgAAjaIAAECjKAAA0CgKAAA0igIAAI2i&#10;AABAoygAANAoCgAANIoCAACNogAAQKMoAADQKApAgZOV6DMRQsiYPFFZEgVgJBp/QsgcWbIIUABG&#10;oPEnhMyZpYoABWAgGn9CyBJZoghQAAag8SeELJm5iwAFoCcaf0JIjcxZBCgAPdD4E0JqZq4iQAHI&#10;oPEnhKwhcxQBCsARDGn8z1Oqf1kA9s65StSmRJm6CFAADkDjD2AptYoABSBA4w9gaTWKAAVgB40/&#10;gFqWLgIUgASNP4DahhSB0jaIAnAYjT+AtehbBCgAE6DxB7A2fYoABaAQjT+AtZq7gW6+AETHjELj&#10;D2BpFIBMSkXH3A2NP4AaKACZlIqOmYbGH0AtFIBMSkXHTEPjD6AWCkAmpaJjpgFyfJGcoHhCgWdu&#10;+KnxAsUXl+P/7v/tbMWLd/zPAn1QADIpFR0zDXAQN+TPVHIX0UHxv3u8AhyEApBJqeiYaYCUL4iT&#10;FN/RR+fLmPhYfnoAdlEAMikVHTMN0PEdv7tzovNkivhiPFEBOhSATEpFx0wD+CIo6eoZGv9ZgFEA&#10;MikVHTMN2ua7/im7e/rGFyZPA6AAZFIqOmYatMv98rkLZO4wNtA2CkAmpaJjpkGb1tD4d/GgM9pE&#10;AcikVHTMNGiPG9wxjb/XALj/3sXD0zuPOxx35fiYXgPgtQDRv5sLRaBNFIBMSkXHTIO2DG38/c+e&#10;rgyZz++i4GIQHe9IoQi0hwKQSanomGnQDjfiQxp/3+2XXiBDCwEDw22hAGRSKjpmGrTBJ3rf2T6+&#10;aKZsiF14+q4v8J/tJwi0gQKQSanomGnQBt/NR7//btzPP0cD7Aut7/iA/zm0gQKQSanomGmwfb6b&#10;j3773fgJYe4Lom8RoCuoDRSATEpFx0yDbfMJ3qfrZ4nGv9Pn8/jCrX5xYnYUgExKRcdMg23r0/Xj&#10;/vkl+937FiW6graPApBJqeiYabBdbtRzF4BTY/9+X3jRZ9kNA8LbRgHIpFR0zDTYrj5TMGtuzNbn&#10;83kNAraLApBJqeiYabBNPrFzJ7+7fmpfAH2mh/IUsF0UgExKRcdMg23yqtro906zhpW37n6KPlsa&#10;Nozrp3pjNgIFIJNS0THTrJV/GDcO7ibw3HTfKTr+Qf2fHiD0/8d0wVhukHVNA6y5qaH+zXFJ6fXh&#10;37q7Nrrvq7tGun2b1mruBnru4xeLPlSaUtEx06yNfxCf1D6Bo897UNyXTVfBxfrM+19T4ezzFMA+&#10;QRfz9eFzPdew7cY3UWu8WaIAZFIqOmaaNZlii+Kag5pr4YHT6Lvp4u+4+om/I1fwW58S6t9riutj&#10;rpXeY1EAMikVHTPNGvhHyHUDDMmSi5rWKNeY+glrbdy4RZ+1iy/kVk19ffi7XMvTAAUgk1LRMdPU&#10;5ruRod09feIfvsb89trc3xt9H2nW2CfsCzH6rGnW3Jc9F18fvmuPvo/SrOFGgAKQSanomGlq8pff&#10;Z0Xo2PjHb21cIDf7x9/3WuUautZmA819fTi1x1YoAJmUio6Zpqa57mzS+M9oSa7/f81jJL4jjT5z&#10;l9bGAXK/5VSp+WRFAcikVHTMNLXk+nynTEurSXPdaWueNpubveSLuRVLXh8+Z2qhAGRSKjpmmhrc&#10;LZP7Ybr4Edh3rW4cfKfif9f/fehU0Ra6gvr0/6/5e/DFGH3mNC2MA/h76Htu+zqa4vqo1b1GAcik&#10;VHTMNDXkHvW7+M499wP55I/+3d20MD00N59+zf3/nVyfdwvrAXJPQl2mvD7cUNZAAcikVHTMNDX0&#10;uTPxRdBXn4VEtU7wJeUajn3oCss1WC0MBPcZGxtyffR5MnRqPF1RADIpFR0zzdL63N2MuVvvc6ez&#10;9bvH3AygfXgKyj0d+v/fsj6N9ZhC3uf6qHGDQAHIpFR0zDRLyw1u+elg7I+Se7LYhwawRO673Ye/&#10;/xaKWIk5r49c91qNWVYUgExKRcdMszTfZUSfo0vJBZ67e9z6NMLcXd4+dJ/knhC3/hvWvD7cWC6N&#10;ApBJqeiYaZaWW9I+pG9zV67xqHGCLynXeOxDF1huPGfrBSB3fZT8hmu8PigAmZSKjplmablumpJp&#10;iv4xo2N22XoBmLO4LiXXB74PM5lK1Lw+nKUbRApAJqWiY6ZZWu4HmfsE37Lc7JF92Bup9QLQ2vVB&#10;AcikVHTMNEubc573FubBl2ihC2jrW3vkinjJOE6uuPrpY2kUgExKRcdMs7TcQGXJNL/cDIqtNx5b&#10;GATOzQKqMVVxSbkiPuf1UeMGiQKQSanomGmWlpuJMPYuxD9k7u6pZAbFPsh9tyWNx1JyjdTWf8Nc&#10;EXeDNsZarw8KQCalomOmWVpuJoIz5kTMNX7OPgyClsjdPe9D49l6AXAff/T3TjNmJlTue3VqXB8U&#10;gExKRcdMU0NupoMzZMDSJ27uh/b/X/3HnlmuuO7DFMotjGOU6nN9DGms3fe/1utj7gZ67uMXiz5U&#10;mlLRMdPUkHvM7ZK72/OP538m9yM7W79ztNwAqr+ntdvCVNZSNa6PWt2DFIBMSkXHTFODv/Tos0Tx&#10;wJRPTjdu/vcc/3c/0uZmFHXxSTDkiWJf9fleS6YRzs2fP3fBtlAA+nwPXaa6PmqdF3M30HMfv1j0&#10;odKUio6Zppa+dzlTZB8GP6eS6z5YcxdKbpqiL+bqF+xC+vTZTxX/WbVQADIpFR0zTU25WQlTxA1i&#10;K42G5QrrmothrtHbhzGMKS1xffjPqHl9UAAyKRUdM01N/vJzP1BJfGzfVbYkNxNo7DTbJeT6/1t6&#10;kjNfH30GhMfGXUS1G0AKQCalomOmqc39lXMUgRYbf/MJHX0fadY4DuDPnTsPWuj/3+Xfao4i4GOu&#10;4TygAGRSKjpmmjXwj9B3wKpPfKw1D3bOLddgrPFOOtf94wu5+sVaydTXh7t91nJ9UAAyKRUdM82a&#10;lA4M+8f2MVptKDq579Hf09rkGrjW+v8jpQPD/t19jDVdHxSATEpFx0yzNr4z8R1q9FkPStfwt9jl&#10;E3G3WvQ9pVnTbKB9+7w1ucHKLZbbTXd9rPGpmAKQSanomGnWzHcrPnHT2RD+QR3fMfr/c8NQ/Udc&#10;oVw3kL/TtcgN/vr35jf+dB4T6a6P7vdOrw9/r2u/PvxZd3/vNBSAQtEx02CbcrOBnDUMqva5+29t&#10;9k+JfSuUFIBMSkXHTINt8okd/d5pfHHU5M+YPt1F8WdseUB/6ygAmZSKjpkG2+Xugeg3T+N/ppY+&#10;g5oM/m4bBSCTUtEx02C7fHJHv/luagye+64+d3E67iLCdlEAMikVHTMNtq3PjBEPIC55IfjPynX9&#10;ONz9bx8FIJNS0THTYNt8gudmBDmeNbIEf57crB/HF271ixOzowBkUio6ZhpsX5+ZNs4SU0P7zmH3&#10;+AC2jwKQSanomGnQhj533Y6LwBwXhY/Zt/Gn66cdFIBMSkXHTIM2+ETv0xXk+KKZcvDVxxryZ7Oi&#10;ux0UgExKRcdMg3b07QrqUroAyxeXu3JyF2EatnxoCwUgk1LRMdOgLUOLgOO1AkMWY/micvHoe9ff&#10;hX7/9lAAMikVHTMN2jOmCDjum3fD7n/fMV9A7rLxthJuwN3PP+SOvwvbPbSJApBJqeiYadCmPqtw&#10;l0rN1cioiwKQSanomGnQrjUUARr/tlEAMikVHTMN2ubum6F99VPEFyYDvqAAZFIqOmYawIa+ZKQk&#10;XmvADp8wCkAmpaJjpgE6HtjNXTAl8bGZ6YMUBSCTUtEx0wC73EhP2S3kY3mWD3f92EUByKRUdMw0&#10;wEH8RDC2a8gXnrt6PMZQ/SLDalEAMikVHTMN0Ifn+fsu3o267+jTC8v/3f+b/z/P6uE9zeiLApBJ&#10;qeiYaQCgFgpAJqWiY6bxXRsA1EAByKRUdMzdUAQA1EAByKRUdMwoFAEAS6MAZFLKg3LRcaNQBAAs&#10;xY0vBSCTKVAEAKyJG94+b6mjAEyEIgBgDfo2/g4FYEIUAQA1DWn8HQrAxCgCAGoY2vi7rSpFAQhQ&#10;BAAsqUbjbxSAA1AEACyhVuNvFIAjoAgAmFPNxt8oABlDigAhhMyVqRt/owD0QBEghNTMHI2/UQB6&#10;oggQQmpkrsbfKAADUAQIIUtmzsbfKAADUQQIIUtk7sbfKAAjUAQIIXNmicbfKAAjUQQIIXNkqcbf&#10;KAAFKAKEkCmzZONvFAAAaBQFAAAaRQEAgEZRAACgURQAAGgUBQAAGkUBAIBGUQAAoFEUAABoFAUA&#10;ABpFAQCARlEAAKBRFAAAaBQFAAAaRQEAgEZRAACgUXtfAAghhMwTCgAhhDQaCgAhhDQaCgAhhDQa&#10;CgAhhDQaCgAhhDQaCgAhhDQaCgAhhDSa6gUAAAAAAAAAAAAAAAAAAAAAAAAAAAAAAAAAAAAAAAAA&#10;AAAAAAAAAAAAAAAAAAAAAAAAAAAAAAAAAAAAAAAAAAAAAAAAAAAAAAAAAAAAAAAAAAAAAAAAAAAA&#10;AAAAAAAAAAAAAAAAAAAAAAAAAAAAAAAAAAAAAAAAAAAAAAAAAAAAAAAAAAAAAAAAAAAAAAAAAHDo&#10;0P8CcbYQPnqUogUAAAAASUVORK5CYIJQSwMECgAAAAAAAAAhAHiTt7EuBwAALgcAABQAAABkcnMv&#10;bWVkaWEvaW1hZ2U0LnN2Zzxzdmcgdmlld0JveD0iMCAwIDk2IDk2IiB4bWxucz0iaHR0cDovL3d3&#10;dy53My5vcmcvMjAwMC9zdmciIHhtbG5zOnhsaW5rPSJodHRwOi8vd3d3LnczLm9yZy8xOTk5L3hs&#10;aW5rIiBpZD0iSWNvbnNfTW9uZXlfTSIgb3ZlcmZsb3c9ImhpZGRlbiI+PGcgaWQ9Ikljb25zIj48&#10;cGF0aCBkPSJNODAuNTIyIDI4Ljk3NyA4Mi4xIDM3IDg0LjEzOCAzNyA4Mi4xIDI2LjYyNSAzMCAz&#10;Ni45ODJDMjkuOTQ1IDM2Ljk5MyAyOS45NDYgMzcuMDAxIDMwIDM3LjAwMUw0MC4xNjEgMzcuMDAx&#10;WiIvPjxwYXRoIGQ9Ik02OC42NTUgMTguMTA3IDcxLjY2OCAyNS42NCA3My42NjggMjUuMjQgNjku&#10;NzY4IDE1LjQ5IDE3LjIwOCAzNi45ODJDMTcuMTgyIDM2Ljk5MyAxNy4xODQgMzcuMDAxIDE3LjIw&#10;OCAzNy4wMDFMMjIuNDQyIDM3LjAwMVoiLz48cGF0aCBkPSJNOTIuMDEyIDQwIDQgNDAgNCA4MCA5&#10;Mi4wMTIgODBaTTkwLjAxMiA3OCA2IDc4IDYgNDIgOTAuMDEyIDQyWiIvPjxwYXRoIGQ9Ik00OC4w&#10;MDYgNjlDNTEuOTgzIDY5IDU1LjIwNiA2NC45NzEgNTUuMjA2IDYwIDU1LjIwNiA1NS4wMjkgNTEu&#10;OTgyIDUxIDQ4LjAwNiA1MSA0NC4wMyA1MSA0MC44MDYgNTUuMDI5IDQwLjgwNiA2MCA0MC44MDYg&#10;NjQuOTcxIDQ0LjAyOSA2OSA0OC4wMDYgNjlaTTQ4LjAwNiA1M0M1MC44NzQgNTMgNTMuMjA2IDU2&#10;LjE0IDUzLjIwNiA2MCA1My4yMDYgNjMuODYgNTAuODczIDY3IDQ4LjAwNiA2NyA0NS4xMzkgNjcg&#10;NDIuODA2IDYzLjg2IDQyLjgwNiA2MCA0Mi44MDYgNTYuMTQgNDUuMTM5IDUzIDQ4LjAwNiA1M1oi&#10;Lz48cGF0aCBkPSJNMjEuOTE4IDYzLjg1OUMyNC4wNTQ3IDY0LjQ1MTggMjYuMjY3NCA2My4yMDAy&#10;IDI2Ljg2MDIgNjEuMDYzNSAyNy4wNTUxIDYwLjM2MDkgMjcuMDU1MSA1OS42MTg1IDI2Ljg2IDU4&#10;LjkxNiAyNi40OTIzIDU3LjU2NzYgMjUuNDM5MiA1Ni41MTQxIDI0LjA5MSA1Ni4xNDYgMjEuOTU0&#10;NyA1NS41NTE3IDE5Ljc0MTEgNTYuODAxNyAxOS4xNDY4IDU4LjkzOCAxOC45NTA4IDU5LjY0MjMg&#10;MTguOTUwOSA2MC4zODY3IDE5LjE0NyA2MS4wOTEgMTkuNTE1MyA2Mi40MzkzIDIwLjU2OTMgNjMu&#10;NDkyMiAyMS45MTggNjMuODU5Wk0yMyA1OEMyNC4xMDQ2IDU4IDI1IDU4Ljg5NTQgMjUgNjAgMjUg&#10;NjEuMTA0NiAyNC4xMDQ2IDYyIDIzIDYyIDIxLjg5NTQgNjIgMjEgNjEuMTA0NiAyMSA2MCAyMSA1&#10;OC44OTU0IDIxLjg5NTQgNTggMjMgNThaIi8+PHBhdGggZD0iTTczLjgyNiA2My45MjFDNzUuNzIz&#10;MSA2My40Nzg5IDc3LjA1MTQgNjEuNzY4NSA3Ny4wMSA1OS44MjFMNzcuMDEgNTkuODIxQzc3LjAz&#10;NiA1OC41MDAyIDc2LjM0OCA1Ny4yNjc5IDc1LjIxIDU2LjU5NyA3My4zMTM1IDU1LjQxMDEgNzAu&#10;ODEzOSA1NS45ODUzIDY5LjYyNjkgNTcuODgxOCA2OS4yMjk4IDU4LjUxNjMgNjkuMDE2MyA1OS4y&#10;NDg1IDY5LjAxIDU5Ljk5NyA2OS4wMTAzIDYyLjIxIDcwLjgwNDUgNjQuMDAzOCA3My4wMTc1IDY0&#10;LjAwMzUgNzMuMjg5MSA2NC4wMDM1IDczLjU2IDYzLjk3NTggNzMuODI2IDYzLjkyMVpNNzMuMDEg&#10;NThDNzQuMTE0NiA1OCA3NS4wMSA1OC44OTU0IDc1LjAxIDYwIDc1LjAxIDYxLjEwNDYgNzQuMTE0&#10;NiA2MiA3My4wMSA2MiA3MS45MDU0IDYyIDcxLjAxIDYxLjEwNDYgNzEuMDEgNjAgNzEuMDEgNTgu&#10;ODk1NCA3MS45MDU0IDU4IDczLjAxIDU4WiIvPjxwYXRoIGQ9Ik04My4wMTEgNzQgODYuMDExIDcx&#10;IDg2LjAxMSA0OSA4My4wMTEgNDYgMTQgNDYgMTAgNTAgMTAgNzAgMTQgNzRaTTEyIDUwLjgzIDE0&#10;LjgzIDQ4IDgyLjE4MyA0OCA4NC4wMTEgNDkuODI4IDg0LjAxMSA3MC4xNzQgODIuMTgzIDcyIDE0&#10;LjgzIDcyIDEyIDY5LjE3NFoiLz48L2c+PC9zdmc+UEsDBAoAAAAAAAAAIQB9nTXxrRcAAK0XAAAU&#10;AAAAZHJzL21lZGlhL2ltYWdlNS5wbmeJUE5HDQoaCgAAAA1JSERSAAABgAAAAYAIBgAAAKTHtb8A&#10;AAABc1JHQgCuzhzpAAAABGdBTUEAALGPC/xhBQAAAAlwSFlzAAA7DgAAOw4BzLahgwAAF0JJREFU&#10;eF7t3YGRY9ltheENQSE4BIegEByCQ3AIzsAhKASF4BAcgkNQCHLDWlYdzR52E7wgATz+X9WpUml7&#10;eu6g7wOaj+TlbwAAAAAAAAAAAAAAAAAAAAAAAAAAAAAAAAAAAAAAAAAAAAAAAAAAAAAAAAAAAAAA&#10;AAAAAAAAAAAAAAAAAAAAAAAAAAAAAAAAAAAAAAAAAAAAAAAAAAAAAAAAAAAAAAAAAAAAAAAAAAAA&#10;AAAAAAAAAABwWf/6ewAAHyQa/99+D0MAAD7Erfn/XfLnrwAALiwa/a/NnyEAABf3XfO/5d++AgC4&#10;kH//yk/N/5b4WgDABfzHVx5t/rfEnwEALBaN3DX4R8IQAIClTpr/Lf/5FQDAItG4XUN/JgwBAFji&#10;v77iGvlJ/vIVAMBQf/pKNGrXwF3+5/e4/+by318BAAzzTPP/l6/En2MIAMBS0cT/+hXXsF2i4cef&#10;uYn/HY3dfa0LQwAABsg2/2je2vxVZgjEEAEANKls/jfZIfDT9wMAFMs2/3h+4NFmnX0ugSEAAG8S&#10;T95mnriNl4Vmm3RmCPzvV2JNAIAXirP8o+G6RuzyTPO/ybyfIM4a4oNlAOBFnmn+pzLvKGYIAMAL&#10;uE/x+i4Vzf+GIQAATbLN/xVn92QPluPTxQDg0COf4qV55Ye5xFrc33kvDAEAeFKm+cfXveOTvLJD&#10;gI+YBICkzEc4xte9s9FmhwAfMQkAD4r77VOb/008L+HWcy98uhgA/CDzZGtX87/JPjnNEACAOzY1&#10;/5sJr1ACgNU2v9Y+joFgCADAEzJHLkw9dyeOm8icTxRnDQHAx4qm+cyneE2VHQJ8sAyAj3S15n/D&#10;EACAb0STPPkIx+lirZkPlmEIAPgI2eYfzXFT81eZIRBDDgAu65Oa/012CGz/9wLAH0RjyzTDeH7g&#10;Ks0w+1wHQwDAZcSTt5knRk8+xWuqzBDgIyYBXEK8YetdH+E4Xeb9DtPe7AYAKc80/6vj08UAXF40&#10;rszxCJ/Q/G8YAgAuK9v8u87GiXV2NdfMwXcRPl0MwHiZT/GKdH1Yym1Idf6Gnf1gGYYAgLHieOZH&#10;m398XXfz1/V0NdfsEJhwBDYA/JPJH+GovnuEsmUI8BGTAMaI+9kbmv8jj1C6mmt2CPDpYgDabfkU&#10;r8yQmnRr6rswBAC0uWLzv6WruWaHAJ8uBuDttryWPTOkfk1Xc41jIBgCAEbKHGnQea7NSfO/pau5&#10;xnEYmfOT4qwhAHiZaEpbPsUr8wjlp3Q11+wQiNNWAaDcpuafWeej6WquDAEAraIJbfgIx2eG1Ibm&#10;yhAA0CLb/KP5dDX/7JCKRyibmmv83W5NLvFvAoCnXbn56zrjf29prtl1dvw8ACyXbYpx66Wj2cTf&#10;WTWktjTX7G2urnUCWChujWz4FK/K5n9z8kjinTJDgI+YBPCQeMPWhuYfDS0asFuTS+YRSqa5dr7J&#10;LfN+jM51Aljgmebf4R1DaktzZQgAOBaNIXP8wKbm/6wtzXXLsRwABso2/67jETqGVLa5dn2mQPbY&#10;i651AhgkGkGmqW45KrlySG1prtnPFGAIAB/skQ9IuSW+rvPDUjLN/xVHOWeba9fR11vWCaBRNMkN&#10;zT/+3inrzDbXzoHp1nMvXesE0CDb/Dd8kMurm/9Ntrm+4tHII7asE8AbxYXuGoDLpub/znXG8xFu&#10;HffS1Vy3rBPAG2xq/m5NLl3rvOorp7rWCeCFsi9njMbRYcuQCtnm2vXeiXjXNEMA+FCZNzR1nhuz&#10;5Y1XKnskRZxH1CHeCZ09OgPAYnHRZ0+O7Gj+2XV2Dikn21y3DIGudQI4dNXm37XOnzAEAIwQF/mG&#10;Y423rPNR2eYaX9shu06GALDElqa6ZZ3PiIbp/g0unf+u7DoBDJZtqtEANjT/rnWeuOoQ2PZzAD5C&#10;XJiZiznuu3dczNl1bmz+N1ue2M4+B8MQAAaJxvHqD0ipkF1n15CqlGmunS9t3TKsAIhoGBua/5Z1&#10;vsKW9zdsfB8G8LGeaaodtqzzlba8E5shACwQF15cgO7CdOls/hvW+Q6ZIRCJEz07bBlWwEfKNtWu&#10;s122rPOd4uwi92+/l64hkDmTKdK1TuCjxIWWaaqdH0qyYZ0dojauBvey5YNlGALAC8Vvj4821fi6&#10;rsYRf++GdXa66hDoPJ0VuKx4SL6hqWbX+ckNI9tco7Ydtgwr4JK2NFWaf96W50m2DCvgUuJCcheY&#10;S3fzd2tyofn/s01P6rv13AtDADiwpalmXzZI8/+jZ94l3YFXdgFvkG2qcWF24I1DdeKdz3HWjqud&#10;S5yT1CGGFUMAeJFMU43fGjvOZYlmxfkx9TYNgcw6ux6xAGtkm2pcgBuaf9c6t9oyBLasExhvU/O/&#10;6ge5TBMN09XUJercgSEAHNrSVGn+75cdAl37giEAPGFLU82uMy7yjnVeUfa5lq66b3jEAoyxpanG&#10;35m5uOPfRPOvlRkCna+2yg4B9gk+UrapRgPouFjieYbsWf5c1K+x5SW32eey2C/4KFuaajQQmv8s&#10;W94fkr1txavE8BG2NNVn1on3yAyBSJzj02HLIxbgLbY01Vhn5p2eNP/3ixM33c/iXhgCQKMtTTUa&#10;RWadvM2/T/aEzi1nRTEEcCnZ5t/VVLPNn3Pf+2WHQOfnRLj13EvXIxag1JamGn/vo+uMr6P5z5Ed&#10;Al3HNGfXyRDAaluaajSEzDo5znmeeJTpfl73smUIsNewUrap0vxxatOtRreee+HRJlbZ0lRjnW5N&#10;LjT/HTa92MCt5166HrEAKVuaavaVGTT/PeJNVRsOZ9ty2wp4yJbmn3ltdrxvIS5U7BJvHtwyBDKP&#10;WHjZMUbK/kbd8QqHaArZc1p4i/5eDAHgDTace0Lz/0zxc8+e0Nkhe9sq9jLQaktTjXXyQS6fLTsE&#10;On7+8XdmhkDXIxaA5o91NuwDhgDG29JUs+uMi6ljnXif7O3KjhcAMAQw1qbmn7mIojHQ/D/DlhM6&#10;s7etgJfKNv+u36jjVlP22Gma/2e56hBgH+MlYmNlNmPXb9RxodL88YjsS5e7hkD2uTb2M0pt+Y36&#10;meaPz5Z582Kk64TODc9d4IK2/EYd68y8mYbmj5stJ3TGnnXrcel8xIKL2PIbdVzAmebPOynxq+wQ&#10;6DqhkyGAt9jyG3Wm+cfXcbQu7tkyBLY8d4Glss2/6zfquABp/qgUe9/tn3vpOqFzy3MXWCZ7O6Wr&#10;qcYFkGn+HOeMR235BSj2tFvPvTAE8K0tv1FvOXYae20ZAtnbVlwLsLK/UdP8cXXZlz/HmyQ7bHnu&#10;AkNtuZ2SffKLh7w4FS9pzhwp0nUuT3YIxDUPrPmNOvPyt/itrePkUVzTliGw5QlsDLGh+cfFl30r&#10;PM0f1TYNgUcfzUe6nrtAsw23U2j+mGbD4WwMAXwre65IR1ONC2fDsdP4PBuGQFyzmUcs0RNwcVt+&#10;o6b5Y7otv0RlhkDXbSu8wVWbf2xamj86ZK6nuCUTt2bejSGAdFPt+o06u1njAqT5o9OGw9kYAh9s&#10;S/OPRxvZk0dp/pgg+4KKjiEQss9dYLls8++6nRIXBM0fm2WGQKTrTYrZIcB1tlT84DIP+2JQbGn+&#10;wERxxILbs/fSNQSyzwUyBJbZcjslmj+vV8aVZI9k6DqXJ/sqpq7bVkjacjslLpRM8+dt69hiyxCI&#10;a9+tx6XzuQs8aMvtlEzzj6/j9EJskx0CXb/gMAQuIn4wmd+ou5p/NHOaPz5BXJNuX99L1y3OLa9i&#10;wh3Z5t+10eK3nEzz5yx/bLfl2swMgUg8wsEAW+6lbzh5FHiFeFFG5hqNJ2g7xDXn1nMvDIFmW26n&#10;0Pzx6bIvy+56N272uQuu1SbZ2yldzT97f5HfKnBVVx0CPE/3ZlvupWdfa9xx+BzwTlcdAl23lj/O&#10;htspscmz7zak+eOTZI9k6JB9FRND4MVo/sB1bDiXZ8urmC5vw7302KAbTh4FpthwvTAEmm24l55t&#10;/vHbD80fyF3f0YijIb9b9JQYQG5NLvFvwqFokBtup9D8gTMbjmSIazYzBLqewL6ETc0/+5sBzR/4&#10;I4YA/l8UecO9wRg4G04eBbbY8lwfQ+BFtjT/+O2D5g/Uy7zaL9L15slo7G49LtGn8INs8++6l559&#10;VUDXyaPAVtk3YnW92TM7BPgl8I4oTOZhVQyKDc2fl4QBz8kOga4jGbLPVTIEfrHlXnpsyEzz552B&#10;wJnsEOi65jJDIHpdxxPYI225lx4PMR9t/vF1HBAF1Ige4a6ze+kaAtGb3Hpcokd8/BB4pvl3iA1F&#10;8wf6RK949BqMdN16ZQg8KPsD3dL8u56MAq5uS8/IvpT144ZA9l561zSP5u/W40LzB14veyRD12vw&#10;M0MgEj3xI2x5IpXmD8yUfcVg1xCIW8FuPfdy+SEQBXm0+cfXdd1Lzz6E+5jpDQyxZQhEb3DruZfL&#10;Pn+45YnUzMu5Ih3nDwH4xxBw1+S9xMDowBD4kn0C592/Vcdmyjb/CIA+7pr8Lh1vxMr0vvi6y95O&#10;njoEYkNkjqDQAOjjrsmf8s4hQPP/xbQhcNL8IwD6uGvykcT7j159+5bmf8eUIXDa/CMA+rhr8tFE&#10;D4pe9Ao0/x90D4GK5h8B0Mddk5m8YgjQ/B/UNQSi+WdeQvZdAPRx12Q2lUOA5p/07iGQPXn0pwDo&#10;467JZ3PaW2j+T3rXEIi/J3v4nPv/NQD6uGtSE03W/f/3ctJbaP4HXj0Est//dpCU+28aAH3cNakJ&#10;0Svcf7uX7BuxaP5FXjUEst9XD59z/10DoI+7JjU3rxoCNP9i1UMg/nvm+/16+Jz7Gg2APu6a1Kjo&#10;Le5r7uWngyhp/i9SNQSi4JkfkJv67ms1APq4a1Lzq2xvuXcUPc3/xU6HQNXhc+7rNQD6uGtS45wO&#10;AZr/mzw7BLLN/7sfkPszGgB93DWpuSf7cvA4KDLQ/N8sOwQyJ3o+8gNyf04DoI+7JjXfyb4hND5T&#10;gObfIDsEHsmjPyD3ZzUA+rhrUvOTylMBbqH5v0DlEIjvE9/vEe7PawD0cdek5hGVQ4Dm/0IVQyB7&#10;DKz7HhoAfdw1qcmIWzzuezwamv8bnAyBmPLZM8Dd99EA6OOuSU3Ws0OA5v9GzwyBZ5p/cN9LA6CP&#10;uyY1z8h+NCzNv0FmCETzj/t8z3DfTwOgj7smNc96dAjQ/Bs9MgTiId2zzT+476kB0Mddk5oTP50G&#10;TPMf4LshcNr8g/u+GgB93DWpORXvAnbfl+Y/iBsC8RDutPkH/Z4uAPq4a1JT4dchQPMfSIdAPHSr&#10;aP5Bf/AuAPq4a1JTJc4Ki+9H8x8shsC90/ue9euG+jUA+rhrUlMpzhqj+X8Yt6k0APq4a1IDHHGb&#10;SgOgj7smNcARt6k0qBX3WK8c1HLXpAY44jaVBrVcja8U1HI11gBH3KbSoJar8ZWCWq7GGuCI21Qa&#10;1HI1vlJQy9VYAxxxm0qDWq7GVwpquRprgCNuU2lQy9X4SkEtV2MNcMRtKg1quRpfKajlaqwBjrhN&#10;pUEtV+MrBbVcjTXAEbepNKjlaqyJM54mx61Zg1quxhrgiNtUGtRyNdZM59asQS1XYw1wxG0qDWq5&#10;Gmumc2vWoJarsQY44jaVBrVcjTXTuTVrUMvVWAMccZtKg1quxprp3Jo1qOVqrAGOuE2lQS1XY810&#10;bs0a1HI11gBH3KbSoJarsWY6t2YNarkaa4AjblNpUMvVWDOdW7MGtVyNNcARt6k0qOVqrJnOrVmD&#10;Wq7GGuCI21Qa1HI11kzn1qxBLVdjDXDEbSoNarkaa6Zza9aglquxBjjiNpUGtVyNNdO5NWtQy9VY&#10;Axxxm0qDWq7GmuncmjWo5WqsAY64TaVBLVdjzXRuzRrUcjXWAEfcptKglquxZjq3Zg1quRprgCNu&#10;U2lQy9VYM51bswa1XI01wBG3qTSo5Wqsmc6tWYNarsYa4IjbVBrUcjXWTOfWrEEtV2MNcMRtKg1q&#10;uRprpnNr1qCWq7EGOOI2lQa1XI0107k1a1DL1VgDHHGbSoNarsaa6dyaNajlaqwBjrhNpUEtV2PN&#10;dG7NGtRyNdYAR9ym0qCWq7FmOrdmDWq5GmuAI25TaVDL1VgznVuzBrVcjTXAEbepNKjlaqyZzq1Z&#10;g1quxhrgiNtUGtRyNdZM59asQS1XYw1wxG0qDWq5Gmumc2vWoJarsQY44jaVBrVcjTXTuTVrUMvV&#10;WAMccZtKg1quxprp3Jo1qOVqrAGOuE2lQS1XY810bs0a1HI11gBH3KbSoJarsWY6t2YNarkaa4Aj&#10;blNpUMvVWDOdW7MGtVyNNcARt6k0qOVqrJnOrVmDWq7GGuCI21Qa1HI11kzn1qxBLVdjDXDEbSoN&#10;arkaa6Zza9aglquxBjjiNpUGtVyNNdO5NWtQy9VYAxxxm0qDWq7GmuncmjWo5WqsAY64TaVBLVdj&#10;zXRuzRrUcjXWAEfcptKglquxZjq3Zg1quRprgCNuU2lQy9VYM51bswa1XI01wBG3qTSo5Wqsmc6t&#10;WYNarsYa4IjbVBrUcjXWTOfWrEEtV2MNcMRtKg1quRprpnNr1qCWq7EGOOI2lQa1XI0107k1a1DL&#10;1VgDHHGbSoNarsaa6dyaNajlaqwBjrhNpUEtV2PNdG7NGtRyNdYAR9ym0qCWq7FmOrdmDWq5GmuA&#10;I25TaVDL1VgznVuzBrVcjTXAEbepNKjlaqyZzq1Zg1quxhrgiNtUGtRyNdZM59asQS1XYw1wxG0q&#10;DWq5Gmumc2vWoJarsQY44jaVBrVcjTXTuTVrUMvVWAMccZtKg1quxprp3Jo1qOVqrAGOuE2lQS1X&#10;Y810bs0a1HI11gBH3KbSoJarsWY6t2YNarkaa4AjblNpUMvVWDOdW7MGtVyNNcARt6k0qOVqrJnO&#10;rVmDWq7GGuCI21Qa1HI11kzn1qxBLVdjDXDEbSoNarkaa6Zza9aglquxBjjiNpUGtVyNNdO5NWtQ&#10;y9VYAxxxm0qDWq7GmuncmjWo5WqsAY64TaVBLVdjzXRuzRrUcjXWAEfcptKglquxZjq3Zg1quRpr&#10;gCNuU2lQy9VYM51bswa1XI01wBG3qTSo5Wqsmc6tWYNarsYa4IjbVBrUcjXWTOfWrEEtV2MNcMRt&#10;Kg1quRprpnNr1qCWq7EGOOI2lQa1XI0107k1a1DL1VgDHHGbSoNarsaa6dyaNajlaqwBjrhNpUEt&#10;V2PNdG7NGtRyNdYAR9ym0qCWq7FmOrdmDWq5GmuAI25TaVDL1VgznVuzBrVcjTXAEbepNKjlaqyZ&#10;zq1Zg1quxhrgiNtUGtRyNdZM59asQS1XYw1wxG0qDWq5Gmumc2vWoJarsQY44jaVBrVcjTXTuTVr&#10;UMvVWAMccZtKg1quxprp3Jo1qOVqrAGOuE2lQS1XY810bs0a1HI11gBH3KbSoJarsWY6t2YNarka&#10;a4AjblNpUMvVWDOdW7MGtVyNNcARt6k0qOVqrJnOrVmDWq7GGuCI21Qa1HI11kzn1qxBLVdjDXDE&#10;bSoNarkaa6Zza9aglquxBjjiNpUGtVyNNdO5NWtQy9VYAxxxm0qDWq7GmuncmjWo5WqsAY64TaVB&#10;LVdjzXRuzRrUcjXWAEfcptKglquxZjq3Zg1quRprgCNuU2lQy9VYM51bswa1XI01wBG3qTSo5Wqs&#10;mc6tWYNarsYa4IjbVBrUcjXWTOfWrEEtV2MNcMRtKg1quRprpnNr1qCWq7EGOOI2leZPpDSuxprp&#10;3Jo1qOVqrAGOuE1F+jKdWzPpC3DEbSrSl+ncmklfgCNuU5G+TOfWTPoCHHGbivRlOrdm0hfgiNtU&#10;pC/TuTWTvgBH3KYifZnOrZn0BTjiNhXpy3RuzaQvwJG/kVGZzjUh0hcAAAAAAAAAAAAAAAAAAAAA&#10;AAAAAAAAAAAAAAAAAAAAAAAAAAAAAAAAAAAAAAAAAAAAAAAAAAAAAAAAAAAAAAAAAAAAAAAAAAAA&#10;AAAAAAAAAAAAAAAAAAAAAPAWv/32f/S3/LAsT/91AAAAAElFTkSuQmCCUEsDBAoAAAAAAAAAIQDj&#10;/xNu0QEAANEBAAAUAAAAZHJzL21lZGlhL2ltYWdlNi5zdmc8c3ZnIHZpZXdCb3g9IjAgMCA5NiA5&#10;NiIgeG1sbnM9Imh0dHA6Ly93d3cudzMub3JnLzIwMDAvc3ZnIiB4bWxuczp4bGluaz0iaHR0cDov&#10;L3d3dy53My5vcmcvMTk5OS94bGluayIgaWQ9Ikljb25zX0hvbWVfTSIgb3ZlcmZsb3c9ImhpZGRl&#10;biI+PGcgaWQ9Ikljb25zIj48cGF0aCBkPSJNNi41NjcgNTEuOTU4IDEzLjA1NiA1OC40NDYgMTgg&#10;NTMuNzY0IDE4IDg1Ljk3NiA0MyA4NS45ODYgNDMgNjEuMDE3IDUzIDYxLjAxNyA1MyA4NS45OSA3&#10;OCA4NiA3OCA1My43MjIgODIuOTY5IDU4LjQyMiA4OS40MzMgNTEuOTU5IDQ4IDEyLjZaTTc2IDg0&#10;IDU1IDgzLjk5MSA1NSA1OS4wMTcgNDEgNTkuMDE3IDQxIDgzLjk4NSAyMCA4My45NzcgMjAgNTEu&#10;ODcgNDggMjUuMzU0IDc2IDUxLjgzMVpNMTMuMDk0IDU1LjY1NiA5LjQzMyA1MiA0OCAxNS4zNTYg&#10;ODYuNTY3IDUyIDgyLjkzIDU1LjYzMiA0OCAyMi42WiIvPjwvZz48L3N2Zz5QSwMECgAAAAAAAAAh&#10;ACqKBo8IGQAACBkAABQAAABkcnMvbWVkaWEvaW1hZ2U3LnBuZ4lQTkcNChoKAAAADUlIRFIAAAGA&#10;AAABgAgGAAAApMe1vwAAAAFzUkdCAK7OHOkAAAAEZ0FNQQAAsY8L/GEFAAAACXBIWXMAADsOAAA7&#10;DgHMtqGDAAAYnUlEQVR4Xu3djbHsuHEG0A1BITgEh6AQHIJDcAjKwCEoBIXgEByCQ1AI9v38hBJ3&#10;FjMAOSAJkudUdUm7e39mOGQ30AB5fwMAAAAAAAAAAAAAAAAAAAAAAAAAAAAAAAAAAAAAAAAAAAAA&#10;AAAAAAAAAAAAAAAAAAAAAAAAAAAAAAAAAAAAAAAAAAAAAAAAAAAAAAAAAAAAAAAAAAAAAAAAAAAA&#10;AAAAAAAAAADY7k8/8eef+Pef+Jf8CwDuL0n/7z/xv4v4608oBAA39q8/8Zr8l/G3n8jMAICbyUi/&#10;lvhf479+IjMFAG4iI/xawn8X//0TCgHADWRkX0v0rVAIAC7uP3+iluB7I+sH+RkAXEy2f9YS+5ZI&#10;IcjPA+Ai/ucnagl9a6QQ2EIKcAF/+YlaIv82FAKAyY1sA9UiO40UAoBJjW4D1cK9BAATSmKuJe09&#10;whZSgIm02kBJ2v/xEyNnCk8rBGmD5bEa//YTed85nomslSRyV3ZmSYkcmxzrbLMtkX/Ovy9fk9Za&#10;It+XyFpOfm5+h5YbsErrsRAlqYwuBPlZ+Zl3UZ6sWpJ7kvan5y3tGTm2pUikQKT4KA7AH7TaQK9J&#10;Ol8/shAkkjCvYqZEvyVSGPK68znmoYDAg7XaQEluNRlVJvnVvmdrJDHNNlItCT8j6dHvd5YoRSHv&#10;E3iY3jZQTZJG6/vXxtmFIEk/I/z03K80uh8VKQgpeAoCPEBG87VEUCIJuSXthNGFIInoiELwhFH+&#10;N5HPIQXROgLc1Ke+/rs2UM1ehSBFaqQk/fzMp47yt0YpBjl+wE1klF+74EusHf3l60cXgozOs3j5&#10;jYz0814l/e8jxeDbzwOYQEbutYu8RJL5Vhkx1n7m1lhbCMpo/4z2TgpNfm+SZY5hik8ixySR95Gi&#10;lMhnkMKZ11si/5x/X74m7yOR70vLKlHuEaj9/qNCMYCLG9UGemd0Icjr/ZR0jhztLxN9WUBN4j6j&#10;VZKiUYpE3v/RxSG/c+2METhZLtzaBV0iSWWEFIK97iVIwk3y3XO0n2SfRJ/fmfdyVqJfK0m5zByO&#10;KApmBXAhSWK1C7nEN22gmj0KwV6j/RSUJM6rJPteKQr5HJKsa+97ROQzzrEDJrd3G6gmM4vRheDb&#10;yHvNKLkk/afI7CkFYa8ZgvYQTCwXf+3CLbHnlD6F4MzFzCT9JKgkwTuN8r+RzyTHZPTMKrNJhQAm&#10;02oDpVWwtyTg0VtI30US29NG+VulGIz+XBQCmMynBdQkzKNGx0nKexSC0t5JQjPS32Z0MVAIYBJp&#10;89Qu0hJH7+wYVQjKaF+iGSvnw6jWnUIAJ5uhDVSTxLClECQ5ZW3DaH9fI2dsZVsvcILWhXz2KK21&#10;WJ1I4s96AsfL5zNiZ1d+DnCw9HhrF2SJWS7MWiFI4reoO4cRawVZk8rPAQ6SdsmnrX+5KGeSQjBz&#10;4s/xzGtLIkukb57XXCJrE2l75H8T+Xf5mnxtZjGJfH9mXldsZY1oD+X7rQ/AQWZvA80miTkJO8k7&#10;6yQpkmmDfCqk30bZ0ZTPKoUjhWLmz2VEIbA+AAdIMqtdgCWS6J5oOZpP0k0C3jPJb40UnxSivMbM&#10;JmZaD/m2EKS45mcAOzrj0RCzSaJJsUvCSuKZMdmviXymeS8pCme3k74tBCluwE4y3a5deCXu3gZK&#10;grl6wm9FZjD5nM+cIaQQbN01ZDYAO0mCr110Je48AssIufae7x6lbXRGUs1Mq/aaesJsAHbw1DZQ&#10;Rsa19/ykyOdb2kVH2toWymzA5gQY6KltoLu3ftZGjkfOhaM+78xAktBrr6UVT92gAMNlobB2kZXI&#10;aO2OvlmcTLJM8ko7JT8niTMtiiSm5f7+JLlEkmqOcyL/P/8tX5PI1+d7E/lZmZkktvbMR0Te11Gz&#10;gvyeLcU4xxwY4IltoCTi2vtdRt77cqtlkvnRO2vyOlMoyk6lo1tXR8wKcky3FGQtIRggya12gZVI&#10;AlrKCDYXbEmORyfFUfI+lu8zCSUJryT7mS0LQ17z3oUhP3/vWUHrPKxFivSZO5zg8pLAaxdXiST7&#10;yNcl6b/+91yEVx6JJfHcJYmkKKQob+2v98SePfh351gr8p6BjT5ddCXBf2oVZYTIXJJMU9xSwPMZ&#10;1j63rbF3wk2Rqf3eT+EchI1a0++eBHLVVtBTZJaTxDqqXbT3571lp5B1AdggF3PtgloTs/fN+b1v&#10;i8FRbbOscdR+/7vIYMW5CCtt2YlRIhedGcA1JVmuTbKJ180Be1rbEsr5aHEYVsgFXbuYemLPhUGO&#10;k3OgZ1aQ9aCjC34K1dr7I44sUnB5WxYL7cC4n/TR87nWEm7OkbMSa4rO2raVwQl0yAhrTQHI1+69&#10;N5zzJdmnGGSn2BE3hvXI66mdk+/CIAU+2JL8Ta85U3r8tXPzXaR4AS9ae/xfw1Y7ZqEIwBfSU12z&#10;11ryZzZrZ6+KAPxI8l9z232+1lZPZpRByZqBjDUBHm9N8s+oSfJnZmtns3YH8VhrdlGYMnMla7aJ&#10;KgI8zprH7kr+XNGaImArM4+xZsFM24crW1MEbGnm9tb0SCV/7mDNmkAGR3BLSea9i755KJzkzx2s&#10;GfRkZuy855Z6F30lf+5mTRHI18Gt9N4tmZNf8ueO1hSBrB3ALfSe+Gc83heOlPO7dwOE7aHcQhZz&#10;ayf4MnJR+OMZPEEWemvXQC3sDOLScgLXTuzXMNrhSXqvi4SdQVxS73TXjV48Ue+fP01rFC6nZ8un&#10;RV+erHdbtEESl5KWTu1EXkZmBx7rzJP1bpBIWCPjEnpbPxa44NcgqOd6ydeYLTO9nl0/prTwT733&#10;yaRlBNPKidwazdjvD3/UM3BKmDkzrZ6nHzqBoa5nPcDaGVPq2dus9QPvJbHXrpvX0ApiKj27GbR+&#10;oK1nB13CTJpp9Dzp0wkLfXqfnQWn69nGZsoK/TJTrl1Hr+ERKpyuNfpPcfA8E1in5+9mWxDmVD2j&#10;/xQIYL2eVpDZNadpjf4t/MJ2vTeImWFzuCT21ug/01hgu54HxlkQ5nCt0b8/awff610QNtjiMD2j&#10;f9s+YYyebdZXnwUkpyTSzkqk/ZUcUiL/XELL62StEzKLV8AYSYxJ8LVrbRlXGHTlvSSJZwtrngyQ&#10;XJH31hpQ1sI22BP0jP5NR2Gsnm2hsw68MmLPoDGvb0ui/xRyzcGM/uEcPbOAWdojGeWXpF97nSPD&#10;vRAHycll9A/n6JkFnH1fQHJEz86lkZFiw85ykFvJPyOUtIiAffTMAraOiHPtJvL9tfgk35ee/ugW&#10;T0/YcLKjfPC9H6zRP+yrZxbw15/4JMk6I/UkzrRpsmW7t1WTApQRfr4vr6W0es5I/In8XoPOgXIw&#10;t/TvjP5hf7nGemYBr9di/jm7ZvZYiD0r8j6M/r/0mvC3nhxG/3CMXKu1a3AZuR6vlPTz+vI6M7tI&#10;ZBaTzkPea/5/IjOVEvlvrbYUFaMS/jLyYbyOOIB95FqrXYevMWvST95JzkhxSitK7tjRHgl/GfmZ&#10;PkA4VkbEtetx1sioPrMSo/YDlKSfg77nKEDyh3Ok9127JmeNtG3kigMk8Scx1z6EUZGiou0D58m1&#10;N2uL513k9Vor3FGScu3Aj4wUFyvvcL6rtYFKpB3NQBkN7HkypHJnCmfBBuYxqg1Uru+yMJsuQq71&#10;RLkJrPZ930TyFQMkIafXXzvI30RG+jkhynYyYC65LmvXbitKws9IPEm+JV9X+znfRl4DXxiZ/JcJ&#10;v+ekAM7XO/Mv1/faWXxG/z1rDZmNbGlBJ3+xUaZrtYPaExI+XF+u39r1vYxv1ux6knq+pkguSW6p&#10;fd27sDC8QW9lLpHbxyV8uJeeNlAGilvkZ7dyzLtHwKwdnGbdgRV6+3LpsyXpr5n2AdfRagNtbbP0&#10;5JhPs4sMNHsHqfk6OvVU5kRG/BI/3FurDZRcsSUPtFo5PYu46VT0PLwuYXtop56+37IvB9xXknst&#10;ByxjbZ+9Z4tp79pCXl/vukAKBg2tKd/Wig9cU2s34Np99632TxL6GslHPV0L9wd0aFVTUyl4lp42&#10;0Bqtts2WHJOF3trPWsba1/lIrQ/Hijo8S08bqFcWb2vfv4ytrZqebaVbdy09RmsqpY8Gz9MaGPZu&#10;/25t4Vzb/nnVep1uDmuoHbRlmAHA87RG170j69bP+XaDSavAaAM11A7aMkyh4HlaO3d6E3drQXnt&#10;jqJXPe0qg9gPagdsGQoAPE8rsfa2Vlotmm8eLVG0iowc9kHtgC3DwYNn+rQ+2NtaqX3vMkasMbba&#10;QLaDflA7YMtQAOCZWlvEe5J37fuWMUKrXWUh+IPaAVuGAgDP1LpJtKd9U/u+ZYzQuifA3wr4oHbA&#10;lqEAwDON2AlU+75ljNC610AB+KB2wJahAMAzte4Ibt3BO/KGsk/Siqr97BIKwAe1A7YMBQCeacRW&#10;0NaNpiP+nkhrBmAR+IPaAVuGAgDPNGJxtbWQPGKPfmum8u3NZrdWO2DLUADgmVqLqz0FoLWOMGJ0&#10;3roPYMS9BrdVO2DLUADgmUYsrrZmEd8+qqHn0dCeZ/ZB7YAtQwGAZ2otrvY8yK1nIfibx0G02j/f&#10;Pmzu9moHbRkKADxTK3n3jt5bj4P4ZhbQWmPw90waagdtGQoAPNOoAtAapSe23K2b3FT7WcvQ/mmo&#10;HbRlKADwXLWcsIwePW2gxJrRek/y9wiIDrUDtwwFAJ6rlhOW0av1WIkSael82rWTEX12FrUWfhMe&#10;A92hduCWoQDAc9VyQok1vfue3TqvkRF8kn1yUGYH2XXU+zOM/jvVDt4yFAB4ptYuoCzurtHaEjoy&#10;jP471Q7eMhQAeKbWfQBbtli2du2MCDt/VqgdwGUoAPBMezxlM7OKta2gNSH5r1Q7iMtQAOCZRjwK&#10;oiZFYI+ZgOS/Qe1ALkMBgGdq7d//5jk+WRQeVQQyo5CnNqod0GU4sPBMufZrOaHEiKds5ne07hR+&#10;FyXxp5iwUe3ALkMBgGc6ogAU+V1ZU6j9nmUk6WfmkHaPu3wHqB3kZSgA8ExJsrWcUGKv3JDtovnd&#10;iRSZtJry/7MobbQ/WO2DXYYCAM+URd5aTijxzVM8mUTtg12GAgDP1OrNu9nqBmof7DIUAHienge4&#10;acfcQO2DXYYCAM+zx13ATKj24S5DAYDnyXVfywclPGztJmof7jIUAHie1uObR24B5USt53IoAPA8&#10;rR1An57Zz4W0bsf+5nZv4JpaO4DchHUTrameXh88S2sBOF0DbqJ1t58PG56l9YdbtjwGmkn17PdN&#10;kQCeodX/twB8M61+X2YBbvqAZ2jlAwvAN9N67nciJ0V6g8B9tdo/BoM31ar6iXz4HgAF99VaE7Qp&#10;5KZaf/7tNdIH9DAouJfWQNAA8MZa1f9dZFdACkKmj6aHcE2t7Z8J+/9vbmsRWEZGEbm/IKMFBQGu&#10;oXXtewDcQ4woAsvI2kEKQh4rYSEZ5tT6k4zJCzxEz86gbyInm34izCGtndp1ugyDt4fJB966KeTb&#10;SLtIIYBzaf/wVhZ3W88M+jYyI7BeAMfLddfa/ePuX/5fikFOhtZTRLdE1gpsLYVj9bR7XZdUpSBk&#10;+thaQFoTTjY4TuvadfMX3UYUhMwELDjB/nK91q7BZeRrYJOtBSFFANhXa5NH1gaszTFERvVrCoG/&#10;Rgb7ydbPDLRq114Je/8ZLrOC1olXQisI9tHa+plr1KMf2EXvw+fsP4bx0tZpDcIs/rKr3ruNLULB&#10;WK3Rf8JuPHbXc6dxFqKAMXp6/1mrg91lKlo7AV/DLADGyI2ctWtsGR7PwmF6HjNhFgDf61l7M/rn&#10;UGYBcIyebdh6/xzOLAD2lQFU7bpahp0/nKJ3FqA3Cevl+up5gKP7bjhNzywguxeAdfLX+GrX0zI8&#10;8plTmQXAeLmuWts+3fXLFMwCYKyee20884cp9M4CTFehraf1kwFVrjuYQs8sIGHBCt7rueM3kSIB&#10;0+idBdgWCu/17Pl30xdT6rldPWH0An/U2/oxi2ZavX943kkM/5TrQeuHy0sPs3bivoa/GQC/pH3a&#10;M3Byxy+XoBUE/XquF60fLiWLvbUTeRk5qd3IwpP1/oElgyUupffPR9rRwFP19v21frik3nsDjG54&#10;mvT9e2fJWj9cUu9JnvA8c54i10XPox4SnqHFpfW2gqwH8BS9M2OPTuEWekc7toZydz03eyWyNpaZ&#10;AlzemlaQRWHuqjf551qR/LmVLGTVTvZaWBTmbnp3/ORrrIdxSz1/37SEPybPXfQ+4TNh8MOt9S6A&#10;2f7GHST597Y/LfryCD2PvE3kwoGrWpP8swFC359HsCjM3a1J/vk6yZ9HyQVSuxhqoQhwJWuSv1Yn&#10;j9V7k1hCEeAKkszXJH87fni03kdHJxQBZrY2+dvpBj967xROKALMSPKHjbIA1vunJBOKADNZk/wT&#10;HvAGLxQBrmht8nejF7yhCHAlaeOknVM7N2vhRi9oUAS4gozkJX/Ywdoi4E/mcZScm2t2rqVIaPvA&#10;SmuLgF0V7C3n5Joda0n+FnxhozVFIBdb7sCEPWSxd82AJOejQQl8aU0RyG4MGC13667p9+d8NRiB&#10;QdYUAf1WRlq72JtNCTlfgYF6i0AuVvhWzrfev11RQvKHHeXi6hmNecAW30i/P8m8dm69iwxOJH/Y&#10;Wc8TRDNygy3W9vsTkj8cqDU1zwXsgmSNnC/Z3782+Sfs9oEDZYpeuxCXoQ1EryT/Nfv7l2GwASdo&#10;PYDLbiB6ZKCw5mFur+EudDhB63Z8FyYtW1s+y/CMHzjBX36idkGWyMIcvJMZYu28WRv6/3CCXHi1&#10;C7JERnbwTu+Nha1wxy+cIAtvtQtyGS5O3qmdL1sCOEmrf2snEO/Uzpdl5NxqLQ5rM8KJWtN4O4F4&#10;59O9JLkLOLPH1tZQNxzCiewEYqt3e/9zTpV9/a0ZgB1AcCI7gfhWNhPkPErkBsMiM4DaObUMO4Dg&#10;RHYCsZeeZ07ZZAAnOmsnUH5v1hfSAkgYCd5Pz30CwMmO3gmU5P9u8Tk9ZX8D9h5aDxzUXoQJHL0T&#10;qJUYSmRmYBvqddkBBBeQRFu7QEuM3gm09sFhmaEoBm05PlmInYUdQHABrZ1A2dM9Ss+aw6dIUkni&#10;sHj461hm7SQj6WWynYEdQHARR+8EWjsDeBelGDxlZpCEX0b5adu9W7tZbsU8S+ucSijiMIGeUfnI&#10;i7UnOWyJtKpe96JfWUn4WYPJLKy1WF9ihru37QCCC6ldoMsYPcrOTp9RM4F3kYKQGUIKTpLp7FJk&#10;81pbI/xWzLAOYAcQXMjRO4GK/Ny9C0GJJNRSFJIkU9SObkOkEGWGkkSf957X8k2yr8XoRfstWp/p&#10;DK8R+IckotqFWmLvCzbJOK9hZCJcE0lYeY8ZuaY4JJKgM1NJJGHnNSaSwEvkn/PfSpSvL8k9PzPt&#10;m9FJ/lPk95yt9V5zbIBJJOHVLtQSI3cCtSSR5vUcNTO4Y5y5wJrCWHtNy8hnDEwiF2TtQi1x1qgy&#10;I2yFYH3kuJ2ldS4l7ACCifTsBDprIbXVnhJ/jL3WbHrkd9de0zKusCgPj9FTAM4aVfYklKdEZmJp&#10;x7VadmcusuZ3115TCTuAYEKtVstZo8rWlsIknLy2/O9RC61HRd5P3lcSfnrry5Fz7etLnNWyCzuA&#10;4IJaI7ezdm60Xld23Sylv5x/l6SZ0XLte2aMshMpxzkFLQn/k9bW3bPUXssy7ACCCc3aVmiNKHt2&#10;lGTknK8rhSGzihSHoxeYMzJP4n5N9Ft64q21kVYB2YMdQHBRM+4Eymi+9lqWMWJHSRJw2dNfikQS&#10;bApFIgk7BaNEkngi/z//LVG+Nt9Xknt+XpJiXuOWJP9Jq2Cf0bLLsau9lmXYAQQT6km2o5NYS5Jy&#10;7XWUOLPXfbZWwU6BOFqKTu21LOPocwjokAuzdsEu4+idQK2E8uQdJa3P64yWXX5n7bWUePLnBdOb&#10;bSdQWiq111Ei//3JMgOqHZfEGbMjO4DgwlojuPS2jzTb65lN1iBqx6XEke2Wnhnk0z8vmFou0NqF&#10;W+LoEdyIHUB31vq8jmzZ9ewAet2yC0xkpp1APSPKp+8oaX1eR7bsenYAnXU3OdBhpp1ArR1AiSNb&#10;HDNqHaMjWy6tbakJW0BhYj2j7owqM93fO+wAamt9XlkjOIodQHADR98duzXsKPml9XmVm9f2jk87&#10;khI+L7iA1tbLWeKMG51m5PMChkn7pXYBzxQZbeon/+LzAoaavQ2knfB7Pi9gmJlHlUl2RpO/5/MC&#10;hurZhnl0pJVgL3mdzwsYKiPLbN+rXdxHR3aa5PXwns8LGC53nGYXRy7qJJijIr3j/F6JZB2fFwAA&#10;AAAAAAAAAAAAAAAAAAAAAAAAAAAAAAAAAAAAAAAAAAAAAAAAAAAAAAAAAAAAAAAAAAAAAAAAAAAA&#10;AAAAAAAAAAAAAAAAAAAAAAAAAAAAAAAAAAAAAAAAAAAAAMBT/fbb/wGw3UmSMDxRdAAAAABJRU5E&#10;rkJgglBLAwQKAAAAAAAAACEAiQ+p3P0LAAD9CwAAFAAAAGRycy9tZWRpYS9pbWFnZTguc3ZnPHN2&#10;ZyB2aWV3Qm94PSIwIDAgOTYgOTYiIHhtbG5zPSJodHRwOi8vd3d3LnczLm9yZy8yMDAwL3N2ZyIg&#10;eG1sbnM6eGxpbms9Imh0dHA6Ly93d3cudzMub3JnLzE5OTkveGxpbmsiIGlkPSJJY29uc19QaWdn&#10;eUJhbmtfTSIgb3ZlcmZsb3c9ImhpZGRlbiI+PGcgaWQ9Ikljb25zIj48cGF0aCBkPSJNMTAgNTUu&#10;OCAxMy43IDU2LjdDMTQuMyA1Ni45IDE0LjggNTcuMyAxNS4xIDU3LjkgMTYuOCA2MS44IDE5LjQg&#10;NjUuMyAyMi42IDY4LjIgMjIuOSA2OC41IDIzLjIgNjguOSAyMy4zIDY5LjRMMjQuOCA3OC41QzI1&#10;IDc5LjUgMjUuOCA4MC4yIDI2LjggODAuMkwzMy40IDgwLjJDMzQuNCA4MC4yIDM1LjIgNzkuNSAz&#10;NS40IDc4LjVMMzUuOSA3NS4zQzM2LjcgNzUuNSAzNy41IDc1LjcgMzguMyA3NS44TDM5LjEgNzUu&#10;OUM0MC40IDc2LjEgNDEuOCA3Ni4yIDQzLjEgNzYuMiA0NS44IDc2LjIgNDguNiA3NS44IDUxLjIg&#10;NzUuMUw1MS44IDc4LjVDNTIgNzkuNSA1Mi44IDgwLjIgNTMuOCA4MC4yTDYwLjQgODAuMkM2MS40&#10;IDgwLjIgNjIuMiA3OS41IDYyLjQgNzguNUw2My45IDY5LjRDNjQgNjguOSA2NC4yIDY4LjUgNjQu&#10;NiA2OC4yIDY0LjkgNjcuOSA2NS4yIDY3LjYgNjUuNSA2Ny40TDY2LjQgNjYuNkM3MS41IDYxLjUg&#10;NzUgNTUuMSA3NSA0OCA3NSA0Ni4zIDc0LjggNDQuNyA3NC40IDQzLjFMNzQgNDEuOEM3NS40IDQx&#10;LjMgNzYuOCA0MSA3OC4zIDQxIDc3LjYgNDIuMiA3Ny4xIDQzLjUgNzcgNDQuOCA3Ni44IDQ2LjQg&#10;NzcuMyA0Ny45IDc4LjIgNDkuMSA3OSA1MCA4MC4yIDUwLjUgODEuNCA1MC40IDgzIDUwLjMgODQu&#10;NSA0OS4zIDg1IDQ3LjcgODUuOSA0NS42IDg1LjQgNDMuMiA4My44IDQxLjUgODMuMyA0MSA4Mi44&#10;IDQwLjUgODIuMiA0MC4yIDgzLjcgMzkuNyA4NS40IDM5LjUgODcgMzkuNyA4Ny42IDM5LjcgODgg&#10;MzkuMyA4OC4xIDM4LjggODguMSAzOC4yIDg3LjcgMzcuOCA4Ny4yIDM3LjdMODcuMiAzNy43Qzgz&#10;LjggMzcuNSA4MS41IDM4LjEgODAgMzkuMiA3Ny44IDM4LjcgNzUuNSAzOC45IDczLjQgMzkuOEw3&#10;My4yIDM5LjJDNjguNSAyOC4xIDU1LjQgMjAgNDMgMjAgMzguNyAyMCAzNC40IDIxIDMwLjUgMjIu&#10;OEwxOC4yIDE3QzE4LjEgMTYuOSAxNy45IDE2LjkgMTcuOCAxNi45IDE3LjIgMTYuOSAxNi44IDE3&#10;LjMgMTYuOCAxNy45IDE2LjggMTggMTYuOCAxOC4xIDE2LjggMTguMkwyMC44IDI5LjVDMjAuNSAy&#10;OS44IDIwLjIgMzAuMiAxOS44IDMwLjYgMTkuOCAzMC42IDE5LjcgMzAuNyAxOS43IDMwLjcgMTcu&#10;OCAzMi45IDE2LjIgMzUuNCAxNSAzOC4xIDE0LjggMzguNyAxNC4yIDM5LjIgMTMuNiAzOS4zTDEw&#10;IDQwLjJDOC4yIDQwLjYgNi45IDQyLjMgNyA0NC4xTDcgNTEuOUM3IDUzLjcgOC4yIDU1LjMgMTAg&#10;NTUuOFpNNzkgNDVDNzkuMSA0My43IDc5LjYgNDIuNSA4MC40IDQxLjUgODEuMiA0MS45IDgxLjkg&#10;NDIuNCA4Mi40IDQzIDgzLjQgNDQgODMuOCA0NS42IDgzLjIgNDcgODMgNDcuOCA4Mi4yIDQ4LjQg&#10;ODEuNCA0OC40IDgwLjggNDguNCA4MC4xIDQ4LjIgNzkuNyA0Ny43IDc5LjEgNDcgNzguOSA0NiA3&#10;OSA0NVpNOSA0NC4xQzguOSA0My4yIDkuNiA0Mi40IDEwLjQgNDIuMkwxMC40IDQyLjIgMTAuNCA0&#10;Mi4yIDE0IDQxLjMgMTQgNDEuMyAxNCA0MS4zQzE1LjIgNDEgMTYuMyA0MC4xIDE2LjcgMzguOSAx&#10;Ny43IDM2LjYgMTkuMSAzNC41IDIwLjcgMzIuNkwyMC43IDMyLjZDMjEuOCAzMS40IDIyLjkgMzAu&#10;MyAyNC4yIDI5LjMgMjQuNiAyOSAyNC43IDI4LjMgMjQuMyAyNy45IDI0IDI3LjUgMjMuMyAyNy40&#10;IDIyLjkgMjcuOEwyMi45IDI3LjhDMjIuOSAyNy44IDIyLjYgMjggMjIuMyAyOC4zTDE5LjQgMjBD&#10;MTkuNCAyMCAxOS40IDIwIDE5LjQgMjAgMTkuNCAyMCAxOS40IDIwIDE5LjQgMjBMMjkuNSAyNC44&#10;IDMwLjMgMjUuMiAzMS4xIDI0LjhDMzUgMjIuOSAzOSAyMiA0MyAyMiA1NC44IDIyIDY3IDI5Ljcg&#10;NzEuMyA0MEw3Mi41IDQzLjdDNzIuOSA0NS4xIDczIDQ2LjYgNzMgNDguMSA3MyA1NC40IDY5Ljkg&#10;NjAuNyA2NC4xIDY2IDYyLjIgNjcuNyA1OS43IDY5LjYgNTkuNiA2OS42IDU5LjIgNjkuOSA1OS4x&#10;IDcwLjYgNTkuNCA3MSA1OS42IDcxLjIgNTkuOSA3MS40IDYwLjIgNzEuNCA2MC40IDcxLjQgNjAu&#10;NiA3MS4zIDYwLjggNzEuMiA2MC44IDcxLjIgNjEuMSA3MC45IDYxLjYgNzAuNkw2MC4zIDc4LjJD&#10;NjAuMyA3OC4yIDYwLjMgNzguMyA2MC4zIDc4LjNMNjAuMyA3OC4zIDUzLjcgNzguM0M1My43IDc4&#10;LjMgNTMuNyA3OC4zIDUzLjcgNzguMkw1My4xIDc0LjggNTIuNyA3Mi42IDUwLjYgNzMuMkM0OC4x&#10;IDczLjkgNDUuNiA3NC4yIDQzIDc0LjIgNDEuNSA3NC4yIDQwIDc0LjEgMzguNSA3My44IDM2LjMg&#10;NzMuNCAzNC4yIDcyLjcgMzIuMSA3MS45IDMxLjYgNzEuNyAzMSA3MS45IDMwLjggNzIuNCAzMC42&#10;IDcyLjkgMzAuOCA3My41IDMxLjMgNzMuNyAzMS45IDc0IDMyLjggNzQuMyAzMy44IDc0LjZMMzMu&#10;OSA3NSAzMy40IDc4LjFDMzMuNCA3OC4yIDMzLjQgNzguMiAzMy40IDc4LjJMMzMuNCA3OC4yIDI2&#10;LjggNzguMkMyNi44IDc4LjIgMjYuOCA3OC4xIDI2LjggNzguMUwyNS4zIDY5IDI1LjMgNjkgMjUu&#10;MyA2OUMyNS4xIDY4LjIgMjQuNyA2Ny40IDI0LjEgNjYuOEwyNC4xIDY2LjggMjQuMSA2Ni44QzIx&#10;LjEgNjQuMSAxOC43IDYwLjggMTcuMSA1Ny4yTDE3LjEgNTcuMiAxNy4xIDU3LjJDMTYuNiA1Ni4y&#10;IDE1LjcgNTUuNCAxNC41IDU1TDE0LjQgNTUgMTQuMyA1NSAxMC42IDU0LjFDOS43IDUzLjkgOS4x&#10;IDUzLjEgOS4xIDUyLjFMOS4xIDQ0LjFaIi8+PHBhdGggZD0iTTM2LjYgMjcuN0MzOC41IDI3LjIg&#10;NDAuNSAyNyA0Mi41IDI3IDQ2LjUgMjcuMSA1MC41IDI3LjkgNTQuMiAyOS42IDU0LjcgMjkuOCA1&#10;NS4zIDI5LjYgNTUuNSAyOS4xIDU1LjcgMjguNiA1NS41IDI4IDU1IDI3LjhMNTUgMjcuOEM1MS4x&#10;IDI2IDQ2LjggMjUuMSA0Mi41IDI1LjEgNDAuMyAyNS4xIDM4LjEgMjUuNCAzNiAyNS45IDM1LjUg&#10;MjYgMzUuMSAyNi42IDM1LjMgMjcuMSAzNS41IDI3LjYgMzYgMjggMzYuNSAyNy44TDM2LjUgMjcu&#10;OEMzNi41IDI3LjcgMzYuNSAyNy43IDM2LjYgMjcuN1oiLz48L2c+PC9zdmc+UEsDBBQABgAIAAAA&#10;IQDBCXwq3QAAAAYBAAAPAAAAZHJzL2Rvd25yZXYueG1sTI9BS8NAFITvgv9heQVvdpNKNUmzKaWo&#10;pyK0FcTba/Y1Cc2+Ddltkv5715MehxlmvsnXk2nFQL1rLCuI5xEI4tLqhisFn8e3xwSE88gaW8uk&#10;4EYO1sX9XY6ZtiPvaTj4SoQSdhkqqL3vMildWZNBN7cdcfDOtjfog+wrqXscQ7lp5SKKnqXBhsNC&#10;jR1tayovh6tR8D7iuHmKX4fd5by9fR+XH1+7mJR6mE2bFQhPk/8Lwy9+QIciMJ3slbUTrYJwxCtY&#10;pCCCmaQvMYhT0MkyBVnk8j9+8QMAAP//AwBQSwMEFAAGAAgAAAAhAPvSRe7wAAAAvQQAABkAAABk&#10;cnMvX3JlbHMvZTJvRG9jLnhtbC5yZWxzvJTNagMhFEb3hb6D3H3HmUkyCSFONqWQbUkfQPSOIx1/&#10;UBuat69QCg2kdufSK57v8F3wcPw0C7lgiNpZBl3TAkErnNRWMXg7vzztgMTEreSLs8jgihGO4+PD&#10;4RUXnvKjOGsfSabYyGBOye8pjWJGw2PjPNp8M7lgeMrHoKjn4p0rpH3bDjT8ZsB4wyQnySCcZM4/&#10;X31O/p/tpkkLfHbiw6BNdyKoNjk7A3lQmBgYlJp/D3dNvCig9x1WdRxWjbd/OmzrOGxLDn0dh760&#10;i66OQ1fqYajjMJR62NRx2JR6WNdxWP/0QG8+nfELAAD//wMAUEsBAi0AFAAGAAgAAAAhAKjWx6gT&#10;AQAASQIAABMAAAAAAAAAAAAAAAAAAAAAAFtDb250ZW50X1R5cGVzXS54bWxQSwECLQAUAAYACAAA&#10;ACEAOP0h/9YAAACUAQAACwAAAAAAAAAAAAAAAABEAQAAX3JlbHMvLnJlbHNQSwECLQAUAAYACAAA&#10;ACEAwfe7kecJAADIUAAADgAAAAAAAAAAAAAAAABDAgAAZHJzL2Uyb0RvYy54bWxQSwECLQAKAAAA&#10;AAAAACEAASf1ntUmAADVJgAAFAAAAAAAAAAAAAAAAABWDAAAZHJzL21lZGlhL2ltYWdlMS5wbmdQ&#10;SwECLQAKAAAAAAAAACEACsCrJZgWAACYFgAAFAAAAAAAAAAAAAAAAABdMwAAZHJzL21lZGlhL2lt&#10;YWdlMi5zdmdQSwECLQAKAAAAAAAAACEABJbgjNUcAADVHAAAFAAAAAAAAAAAAAAAAAAnSgAAZHJz&#10;L21lZGlhL2ltYWdlMy5wbmdQSwECLQAKAAAAAAAAACEAeJO3sS4HAAAuBwAAFAAAAAAAAAAAAAAA&#10;AAAuZwAAZHJzL21lZGlhL2ltYWdlNC5zdmdQSwECLQAKAAAAAAAAACEAfZ018a0XAACtFwAAFAAA&#10;AAAAAAAAAAAAAACObgAAZHJzL21lZGlhL2ltYWdlNS5wbmdQSwECLQAKAAAAAAAAACEA4/8TbtEB&#10;AADRAQAAFAAAAAAAAAAAAAAAAABthgAAZHJzL21lZGlhL2ltYWdlNi5zdmdQSwECLQAKAAAAAAAA&#10;ACEAKooGjwgZAAAIGQAAFAAAAAAAAAAAAAAAAABwiAAAZHJzL21lZGlhL2ltYWdlNy5wbmdQSwEC&#10;LQAKAAAAAAAAACEAiQ+p3P0LAAD9CwAAFAAAAAAAAAAAAAAAAACqoQAAZHJzL21lZGlhL2ltYWdl&#10;OC5zdmdQSwECLQAUAAYACAAAACEAwQl8Kt0AAAAGAQAADwAAAAAAAAAAAAAAAADZrQAAZHJzL2Rv&#10;d25yZXYueG1sUEsBAi0AFAAGAAgAAAAhAPvSRe7wAAAAvQQAABkAAAAAAAAAAAAAAAAA464AAGRy&#10;cy9fcmVscy9lMm9Eb2MueG1sLnJlbHNQSwUGAAAAAA0ADQBKAwAACrAAAAAA&#10;">
                <v:group id="Group 410" o:spid="_x0000_s1468" style="position:absolute;width:56965;height:17970" coordsize="56978,1799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c68FwwAAANwAAAAPAAAAZHJzL2Rvd25yZXYueG1sRE/LasJA&#10;FN0X/IfhCu6aSWpbJDqKhLZ0IQVNQdxdMtckmLkTMtM8/r6zEFweznuzG00jeupcbVlBEsUgiAur&#10;ay4V/OafzysQziNrbCyTgokc7Lazpw2m2g58pP7kSxFC2KWooPK+TaV0RUUGXWRb4sBdbWfQB9iV&#10;Unc4hHDTyJc4fpcGaw4NFbaUVVTcTn9GwdeAw36ZfPSH2zWbLvnbz/mQkFKL+bhfg/A0+of47v7W&#10;Cl6TMD+cCUdAbv8BAAD//wMAUEsBAi0AFAAGAAgAAAAhANvh9svuAAAAhQEAABMAAAAAAAAAAAAA&#10;AAAAAAAAAFtDb250ZW50X1R5cGVzXS54bWxQSwECLQAUAAYACAAAACEAWvQsW78AAAAVAQAACwAA&#10;AAAAAAAAAAAAAAAfAQAAX3JlbHMvLnJlbHNQSwECLQAUAAYACAAAACEAo3OvBcMAAADcAAAADwAA&#10;AAAAAAAAAAAAAAAHAgAAZHJzL2Rvd25yZXYueG1sUEsFBgAAAAADAAMAtwAAAPcCAAAAAA==&#10;">
                  <v:shape id="Google Shape;36;p1" o:spid="_x0000_s1469" type="#_x0000_t202" style="position:absolute;left:25476;top:5648;width:11017;height:110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V3z+xQAAANwAAAAPAAAAZHJzL2Rvd25yZXYueG1sRI/dasJA&#10;FITvC77DcoTe6SYqtaSuUgr+oVKi0utD9pgEs2dDdqvRp3cLQi+HmfmGmcxaU4kLNa60rCDuRyCI&#10;M6tLzhUcD/PeOwjnkTVWlknBjRzMpp2XCSbaXjmly97nIkDYJaig8L5OpHRZQQZd39bEwTvZxqAP&#10;ssmlbvAa4KaSgyh6kwZLDgsF1vRVUHbe/xoFtB5vdsvhfOt/7hvM75R+DxepUq/d9vMDhKfW/4ef&#10;7ZVWMIpj+DsTjoCcPgAAAP//AwBQSwECLQAUAAYACAAAACEA2+H2y+4AAACFAQAAEwAAAAAAAAAA&#10;AAAAAAAAAAAAW0NvbnRlbnRfVHlwZXNdLnhtbFBLAQItABQABgAIAAAAIQBa9CxbvwAAABUBAAAL&#10;AAAAAAAAAAAAAAAAAB8BAABfcmVscy8ucmVsc1BLAQItABQABgAIAAAAIQCwV3z+xQAAANwAAAAP&#10;AAAAAAAAAAAAAAAAAAcCAABkcnMvZG93bnJldi54bWxQSwUGAAAAAAMAAwC3AAAA+QIAAAAA&#10;" filled="f" stroked="f">
                    <v:textbox inset="2mm,2mm,2mm,2mm">
                      <w:txbxContent>
                        <w:p w14:paraId="24EABE1D" w14:textId="77777777" w:rsidR="003D63D8" w:rsidRPr="0072738B" w:rsidRDefault="003D63D8" w:rsidP="003D63D8">
                          <w:pPr>
                            <w:spacing w:before="0" w:after="0" w:line="288" w:lineRule="auto"/>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Benefits we don’t count as income, like:</w:t>
                          </w:r>
                        </w:p>
                        <w:p w14:paraId="5C8C2E55" w14:textId="77777777" w:rsidR="003D63D8" w:rsidRPr="0072738B" w:rsidRDefault="003D63D8" w:rsidP="003D63D8">
                          <w:pPr>
                            <w:spacing w:before="0" w:after="0" w:line="288" w:lineRule="auto"/>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 xml:space="preserve">- Education Allowance </w:t>
                          </w:r>
                        </w:p>
                        <w:p w14:paraId="08DA5DE1" w14:textId="77777777" w:rsidR="003D63D8" w:rsidRPr="0072738B" w:rsidRDefault="003D63D8" w:rsidP="003D63D8">
                          <w:pPr>
                            <w:spacing w:before="0" w:after="0" w:line="288" w:lineRule="auto"/>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w:t>
                          </w:r>
                          <w:r w:rsidRPr="00B200A7">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Large Family Supplement</w:t>
                          </w:r>
                        </w:p>
                      </w:txbxContent>
                    </v:textbox>
                  </v:shape>
                  <v:shape id="Google Shape;35;p1" o:spid="_x0000_s1470" type="#_x0000_t202" style="position:absolute;left:2253;top:4924;width:11748;height:130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heKJxQAAANwAAAAPAAAAZHJzL2Rvd25yZXYueG1sRI/dasJA&#10;FITvBd9hOULv6iYqVaIbkYL9wRaJiteH7DEJZs+G7FajT98tFLwcZuYbZrHsTC0u1LrKsoJ4GIEg&#10;zq2uuFBw2K+fZyCcR9ZYWyYFN3KwTPu9BSbaXjmjy84XIkDYJaig9L5JpHR5SQbd0DbEwTvZ1qAP&#10;si2kbvEa4KaWoyh6kQYrDgslNvRaUn7e/RgF9DndfL+P11/+eN9gcadsO37LlHoadKs5CE+df4T/&#10;2x9awSQewd+ZcARk+gsAAP//AwBQSwECLQAUAAYACAAAACEA2+H2y+4AAACFAQAAEwAAAAAAAAAA&#10;AAAAAAAAAAAAW0NvbnRlbnRfVHlwZXNdLnhtbFBLAQItABQABgAIAAAAIQBa9CxbvwAAABUBAAAL&#10;AAAAAAAAAAAAAAAAAB8BAABfcmVscy8ucmVsc1BLAQItABQABgAIAAAAIQBAheKJxQAAANwAAAAP&#10;AAAAAAAAAAAAAAAAAAcCAABkcnMvZG93bnJldi54bWxQSwUGAAAAAAMAAwC3AAAA+QIAAAAA&#10;" filled="f" stroked="f">
                    <v:textbox inset="2mm,2mm,2mm,2mm">
                      <w:txbxContent>
                        <w:p w14:paraId="6E235A4D" w14:textId="77777777" w:rsidR="003D63D8" w:rsidRPr="0072738B" w:rsidRDefault="003D63D8" w:rsidP="003D63D8">
                          <w:pPr>
                            <w:spacing w:line="288" w:lineRule="auto"/>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Any income received by household members 18 years and over, like:</w:t>
                          </w:r>
                          <w:r w:rsidRPr="0072738B">
                            <w:rPr>
                              <w:rFonts w:ascii="Arial Nova Light" w:eastAsia="HELVETICA NEUE LIGHT" w:hAnsi="Arial Nova Light" w:cs="HELVETICA NEUE LIGHT"/>
                              <w:sz w:val="16"/>
                              <w:szCs w:val="16"/>
                            </w:rPr>
                            <w:br/>
                            <w:t>- Wages</w:t>
                          </w:r>
                          <w:r w:rsidRPr="0072738B">
                            <w:rPr>
                              <w:rFonts w:ascii="Arial Nova Light" w:eastAsia="HELVETICA NEUE LIGHT" w:hAnsi="Arial Nova Light" w:cs="HELVETICA NEUE LIGHT"/>
                              <w:sz w:val="16"/>
                              <w:szCs w:val="16"/>
                            </w:rPr>
                            <w:br/>
                            <w:t>- Primary Centrelink payments</w:t>
                          </w:r>
                          <w:r w:rsidRPr="0072738B">
                            <w:rPr>
                              <w:rFonts w:ascii="Arial Nova Light" w:eastAsia="HELVETICA NEUE LIGHT" w:hAnsi="Arial Nova Light" w:cs="HELVETICA NEUE LIGHT"/>
                              <w:sz w:val="16"/>
                              <w:szCs w:val="16"/>
                            </w:rPr>
                            <w:br/>
                            <w:t xml:space="preserve">- Investment earnings </w:t>
                          </w:r>
                        </w:p>
                      </w:txbxContent>
                    </v:textbox>
                  </v:shape>
                  <v:shape id="Google Shape;43;p1" o:spid="_x0000_s1471" type="#_x0000_t202" style="position:absolute;left:15290;top:5286;width:9989;height:309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yUcSxgAAANwAAAAPAAAAZHJzL2Rvd25yZXYueG1sRI/dasJA&#10;FITvC32H5RR6pxtNsSXNRkTwDy0lKr0+ZE+T0OzZkN1q6tO7gtDLYWa+YdJpbxpxos7VlhWMhhEI&#10;4sLqmksFx8Ni8AbCeWSNjWVS8EcOptnjQ4qJtmfO6bT3pQgQdgkqqLxvEyldUZFBN7QtcfC+bWfQ&#10;B9mVUnd4DnDTyHEUTaTBmsNChS3NKyp+9r9GAW1etx+reLHzX5ctlhfKP+NlrtTzUz97B+Gp9//h&#10;e3utFbyMYridCUdAZlcAAAD//wMAUEsBAi0AFAAGAAgAAAAhANvh9svuAAAAhQEAABMAAAAAAAAA&#10;AAAAAAAAAAAAAFtDb250ZW50X1R5cGVzXS54bWxQSwECLQAUAAYACAAAACEAWvQsW78AAAAVAQAA&#10;CwAAAAAAAAAAAAAAAAAfAQAAX3JlbHMvLnJlbHNQSwECLQAUAAYACAAAACEAL8lHEsYAAADcAAAA&#10;DwAAAAAAAAAAAAAAAAAHAgAAZHJzL2Rvd25yZXYueG1sUEsFBgAAAAADAAMAtwAAAPoCAAAAAA==&#10;" filled="f" stroked="f">
                    <v:textbox inset="2mm,2mm,2mm,2mm">
                      <w:txbxContent>
                        <w:p w14:paraId="504BA07E" w14:textId="77777777" w:rsidR="003D63D8" w:rsidRPr="0072738B" w:rsidRDefault="003D63D8" w:rsidP="003D63D8">
                          <w:pPr>
                            <w:spacing w:line="288" w:lineRule="auto"/>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Family Tax Benefit</w:t>
                          </w:r>
                        </w:p>
                      </w:txbxContent>
                    </v:textbox>
                  </v:shape>
                  <v:shape id="Google Shape;37;p1" o:spid="_x0000_s1472" type="#_x0000_t202" style="position:absolute;left:15160;top:12207;width:9639;height:427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IN9mxgAAANwAAAAPAAAAZHJzL2Rvd25yZXYueG1sRI9Ba8JA&#10;FITvhf6H5RV6azZRqZK6ERGsFlskKp4f2dckmH0bsqtGf323UOhxmJlvmOmsN424UOdqywqSKAZB&#10;XFhdc6ngsF++TEA4j6yxsUwKbuRglj0+TDHV9so5XXa+FAHCLkUFlfdtKqUrKjLoItsSB+/bdgZ9&#10;kF0pdYfXADeNHMTxqzRYc1iosKVFRcVpdzYK6GO8+VoNl5/+eN9gead8O3zPlXp+6udvIDz1/j/8&#10;115rBaNkBL9nwhGQ2Q8AAAD//wMAUEsBAi0AFAAGAAgAAAAhANvh9svuAAAAhQEAABMAAAAAAAAA&#10;AAAAAAAAAAAAAFtDb250ZW50X1R5cGVzXS54bWxQSwECLQAUAAYACAAAACEAWvQsW78AAAAVAQAA&#10;CwAAAAAAAAAAAAAAAAAfAQAAX3JlbHMvLnJlbHNQSwECLQAUAAYACAAAACEAoCDfZsYAAADcAAAA&#10;DwAAAAAAAAAAAAAAAAAHAgAAZHJzL2Rvd25yZXYueG1sUEsFBgAAAAADAAMAtwAAAPoCAAAAAA==&#10;" filled="f" stroked="f">
                    <v:textbox inset="2mm,2mm,2mm,2mm">
                      <w:txbxContent>
                        <w:p w14:paraId="6AE85379" w14:textId="77777777" w:rsidR="003D63D8" w:rsidRPr="0072738B" w:rsidRDefault="003D63D8" w:rsidP="003D63D8">
                          <w:pPr>
                            <w:rPr>
                              <w:rFonts w:ascii="Arial Nova Light" w:eastAsia="HELVETICA NEUE LIGHT" w:hAnsi="Arial Nova Light" w:cs="HELVETICA NEUE LIGHT"/>
                              <w:sz w:val="16"/>
                              <w:szCs w:val="16"/>
                            </w:rPr>
                          </w:pPr>
                          <w:r w:rsidRPr="0072738B">
                            <w:rPr>
                              <w:rFonts w:ascii="Arial Nova Light" w:eastAsia="HELVETICA NEUE LIGHT" w:hAnsi="Arial Nova Light" w:cs="HELVETICA NEUE LIGHT"/>
                              <w:sz w:val="16"/>
                              <w:szCs w:val="16"/>
                            </w:rPr>
                            <w:t>Commonwealth Rent Assistance</w:t>
                          </w:r>
                        </w:p>
                      </w:txbxContent>
                    </v:textbox>
                  </v:shape>
                  <v:shape id="Graphic 415" o:spid="_x0000_s1473" type="#_x0000_t75" alt="Stuffed Toy outline" style="position:absolute;left:15480;top:1613;width:4477;height:443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P7qAwwAAANwAAAAPAAAAZHJzL2Rvd25yZXYueG1sRI9Bi8Iw&#10;FITvC/6H8ARva1pRkWoUEQXxtnX3/mzeNmWbl9rEWv/9RhA8DjPzDbPa9LYWHbW+cqwgHScgiAun&#10;Ky4VfJ8PnwsQPiBrrB2Tggd52KwHHyvMtLvzF3V5KEWEsM9QgQmhyaT0hSGLfuwa4uj9utZiiLIt&#10;pW7xHuG2lpMkmUuLFccFgw3tDBV/+c0qON8u+7TK55Ofw9WctseT33fXhVKjYb9dggjUh3f41T5q&#10;BdN0Bs8z8QjI9T8AAAD//wMAUEsBAi0AFAAGAAgAAAAhANvh9svuAAAAhQEAABMAAAAAAAAAAAAA&#10;AAAAAAAAAFtDb250ZW50X1R5cGVzXS54bWxQSwECLQAUAAYACAAAACEAWvQsW78AAAAVAQAACwAA&#10;AAAAAAAAAAAAAAAfAQAAX3JlbHMvLnJlbHNQSwECLQAUAAYACAAAACEAHz+6gMMAAADcAAAADwAA&#10;AAAAAAAAAAAAAAAHAgAAZHJzL2Rvd25yZXYueG1sUEsFBgAAAAADAAMAtwAAAPcCAAAAAA==&#10;">
                    <v:imagedata r:id="rId28" o:title="Stuffed Toy outline"/>
                  </v:shape>
                  <v:shape id="Graphic 416" o:spid="_x0000_s1474" type="#_x0000_t75" alt="Money outline" style="position:absolute;left:3476;top:666;width:4057;height:538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mB60xgAAANwAAAAPAAAAZHJzL2Rvd25yZXYueG1sRI9da8Iw&#10;FIbvB/sP4Qy8m6nO1dEZRYSBggM/xrw9NGdtWXNSkthWf70ZDLx8eT8e3tmiN7VoyfnKsoLRMAFB&#10;nFtdcaHg6/jx/AbCB2SNtWVScCEPi/njwwwzbTveU3sIhYgj7DNUUIbQZFL6vCSDfmgb4uj9WGcw&#10;ROkKqR12cdzUcpwkqTRYcSSU2NCqpPz3cDYRck3c56nbTiev482x26Uv7fT7pNTgqV++gwjUh3v4&#10;v73WCiajFP7OxCMg5zcAAAD//wMAUEsBAi0AFAAGAAgAAAAhANvh9svuAAAAhQEAABMAAAAAAAAA&#10;AAAAAAAAAAAAAFtDb250ZW50X1R5cGVzXS54bWxQSwECLQAUAAYACAAAACEAWvQsW78AAAAVAQAA&#10;CwAAAAAAAAAAAAAAAAAfAQAAX3JlbHMvLnJlbHNQSwECLQAUAAYACAAAACEAMpgetMYAAADcAAAA&#10;DwAAAAAAAAAAAAAAAAAHAgAAZHJzL2Rvd25yZXYueG1sUEsFBgAAAAADAAMAtwAAAPoCAAAAAA==&#10;">
                    <v:imagedata r:id="rId29" o:title="Money outline"/>
                  </v:shape>
                  <v:shape id="Graphic 417" o:spid="_x0000_s1475" type="#_x0000_t75" alt="Home outline" style="position:absolute;left:14883;top:8138;width:5074;height:486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FtTYwwAAANwAAAAPAAAAZHJzL2Rvd25yZXYueG1sRI9Pa8JA&#10;FMTvBb/D8gRvdaOUVmJWESGQY5IK4u2RffmD2bchu8b027uFQo/DzPyGSY6z6cVEo+ssK9isIxDE&#10;ldUdNwou3+n7DoTzyBp7y6TghxwcD4u3BGNtn1zQVPpGBAi7GBW03g+xlK5qyaBb24E4eLUdDfog&#10;x0bqEZ8Bbnq5jaJPabDjsNDiQOeWqnv5MAp0b7J80vn0KK5Vdisv6amrU6VWy/m0B+Fp9v/hv3am&#10;FXxsvuD3TDgC8vACAAD//wMAUEsBAi0AFAAGAAgAAAAhANvh9svuAAAAhQEAABMAAAAAAAAAAAAA&#10;AAAAAAAAAFtDb250ZW50X1R5cGVzXS54bWxQSwECLQAUAAYACAAAACEAWvQsW78AAAAVAQAACwAA&#10;AAAAAAAAAAAAAAAfAQAAX3JlbHMvLnJlbHNQSwECLQAUAAYACAAAACEAyhbU2MMAAADcAAAADwAA&#10;AAAAAAAAAAAAAAAHAgAAZHJzL2Rvd25yZXYueG1sUEsFBgAAAAADAAMAtwAAAPcCAAAAAA==&#10;">
                    <v:imagedata r:id="rId30" o:title="Home outline"/>
                  </v:shape>
                  <v:shape id="Text Box 418" o:spid="_x0000_s1476" type="#_x0000_t202" style="position:absolute;left:7595;top:1167;width:6020;height:407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UQe3wgAAANwAAAAPAAAAZHJzL2Rvd25yZXYueG1sRE9Na8Iw&#10;GL4P9h/CO/Ay1lQRN6pRhiD00IsfCLu9NK9NsXnTJbHWf28Ogx0fnu/VZrSdGMiH1rGCaZaDIK6d&#10;brlRcDruPr5AhIissXNMCh4UYLN+fVlhod2d9zQcYiNSCIcCFZgY+0LKUBuyGDLXEyfu4rzFmKBv&#10;pPZ4T+G2k7M8X0iLLacGgz1tDdXXw80qGM7lXO8HE/37tirz8lr9fv5USk3exu8liEhj/Bf/uUut&#10;YD5Na9OZdATk+gkAAP//AwBQSwECLQAUAAYACAAAACEA2+H2y+4AAACFAQAAEwAAAAAAAAAAAAAA&#10;AAAAAAAAW0NvbnRlbnRfVHlwZXNdLnhtbFBLAQItABQABgAIAAAAIQBa9CxbvwAAABUBAAALAAAA&#10;AAAAAAAAAAAAAB8BAABfcmVscy8ucmVsc1BLAQItABQABgAIAAAAIQC6UQe3wgAAANwAAAAPAAAA&#10;AAAAAAAAAAAAAAcCAABkcnMvZG93bnJldi54bWxQSwUGAAAAAAMAAwC3AAAA9gIAAAAA&#10;" filled="f" stroked="f" strokeweight=".5pt">
                    <v:textbox>
                      <w:txbxContent>
                        <w:p w14:paraId="75C2B999" w14:textId="77777777" w:rsidR="003D63D8" w:rsidRPr="00D05FB4" w:rsidRDefault="003D63D8" w:rsidP="003D63D8">
                          <w:pPr>
                            <w:rPr>
                              <w:rFonts w:ascii="Yu Gothic UI Semibold" w:eastAsia="Yu Gothic UI Semibold" w:hAnsi="Yu Gothic UI Semibold"/>
                              <w:color w:val="92D050"/>
                              <w:sz w:val="30"/>
                              <w:szCs w:val="30"/>
                            </w:rPr>
                          </w:pPr>
                          <w:r w:rsidRPr="00D05FB4">
                            <w:rPr>
                              <w:rFonts w:ascii="Yu Gothic UI Semibold" w:eastAsia="Yu Gothic UI Semibold" w:hAnsi="Yu Gothic UI Semibold"/>
                              <w:color w:val="92D050"/>
                              <w:sz w:val="30"/>
                              <w:szCs w:val="30"/>
                              <w:highlight w:val="yellow"/>
                            </w:rPr>
                            <w:t>25%</w:t>
                          </w:r>
                        </w:p>
                      </w:txbxContent>
                    </v:textbox>
                  </v:shape>
                  <v:shape id="Text Box 419" o:spid="_x0000_s1477" type="#_x0000_t202" style="position:absolute;left:19319;top:1348;width:5385;height:393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HaIsxgAAANwAAAAPAAAAZHJzL2Rvd25yZXYueG1sRI9La8Mw&#10;EITvhfwHsYFeSi2nhD7cKCEEAj74kgeF3hZra5lYK0dSHPffV4FAj8PMfMMsVqPtxEA+tI4VzLIc&#10;BHHtdMuNguNh+/wOIkRkjZ1jUvBLAVbLycMCC+2uvKNhHxuRIBwKVGBi7AspQ23IYshcT5y8H+ct&#10;xiR9I7XHa4LbTr7k+au02HJaMNjTxlB92l+sguGrnOvdYKJ/2lRlXp6q89t3pdTjdFx/gog0xv/w&#10;vV1qBfPZB9zOpCMgl38AAAD//wMAUEsBAi0AFAAGAAgAAAAhANvh9svuAAAAhQEAABMAAAAAAAAA&#10;AAAAAAAAAAAAAFtDb250ZW50X1R5cGVzXS54bWxQSwECLQAUAAYACAAAACEAWvQsW78AAAAVAQAA&#10;CwAAAAAAAAAAAAAAAAAfAQAAX3JlbHMvLnJlbHNQSwECLQAUAAYACAAAACEA1R2iLMYAAADcAAAA&#10;DwAAAAAAAAAAAAAAAAAHAgAAZHJzL2Rvd25yZXYueG1sUEsFBgAAAAADAAMAtwAAAPoCAAAAAA==&#10;" filled="f" stroked="f" strokeweight=".5pt">
                    <v:textbox>
                      <w:txbxContent>
                        <w:p w14:paraId="0B1513D3" w14:textId="77777777" w:rsidR="003D63D8" w:rsidRPr="00E8118D" w:rsidRDefault="003D63D8" w:rsidP="003D63D8">
                          <w:pPr>
                            <w:rPr>
                              <w:rFonts w:ascii="Yu Gothic UI Semibold" w:eastAsia="Yu Gothic UI Semibold" w:hAnsi="Yu Gothic UI Semibold"/>
                              <w:color w:val="035DD3" w:themeColor="accent2"/>
                              <w:sz w:val="30"/>
                              <w:szCs w:val="30"/>
                            </w:rPr>
                          </w:pPr>
                          <w:r w:rsidRPr="00E8118D">
                            <w:rPr>
                              <w:rFonts w:ascii="Yu Gothic UI Semibold" w:eastAsia="Yu Gothic UI Semibold" w:hAnsi="Yu Gothic UI Semibold"/>
                              <w:color w:val="035DD3" w:themeColor="accent2"/>
                              <w:sz w:val="30"/>
                              <w:szCs w:val="30"/>
                            </w:rPr>
                            <w:t>15%</w:t>
                          </w:r>
                        </w:p>
                      </w:txbxContent>
                    </v:textbox>
                  </v:shape>
                  <v:shape id="Text Box 420" o:spid="_x0000_s1478" type="#_x0000_t202" style="position:absolute;left:19319;top:8379;width:6877;height:493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S8EMwgAAANwAAAAPAAAAZHJzL2Rvd25yZXYueG1sRE/LisIw&#10;FN0L8w/hDriRMVXEGapRBkHoohsfCLO7NNem2Nx0kljr35vFwCwP573eDrYVPfnQOFYwm2YgiCun&#10;G64VnE/7jy8QISJrbB2TgicF2G7eRmvMtXvwgfpjrEUK4ZCjAhNjl0sZKkMWw9R1xIm7Om8xJuhr&#10;qT0+Urht5TzLltJiw6nBYEc7Q9XteLcK+kux0IfeRD/ZlUVW3Mrfz59SqfH78L0CEWmI/+I/d6EV&#10;LOZpfjqTjoDcvAAAAP//AwBQSwECLQAUAAYACAAAACEA2+H2y+4AAACFAQAAEwAAAAAAAAAAAAAA&#10;AAAAAAAAW0NvbnRlbnRfVHlwZXNdLnhtbFBLAQItABQABgAIAAAAIQBa9CxbvwAAABUBAAALAAAA&#10;AAAAAAAAAAAAAB8BAABfcmVscy8ucmVsc1BLAQItABQABgAIAAAAIQCKS8EMwgAAANwAAAAPAAAA&#10;AAAAAAAAAAAAAAcCAABkcnMvZG93bnJldi54bWxQSwUGAAAAAAMAAwC3AAAA9gIAAAAA&#10;" filled="f" stroked="f" strokeweight=".5pt">
                    <v:textbox>
                      <w:txbxContent>
                        <w:p w14:paraId="7C216D38" w14:textId="77777777" w:rsidR="003D63D8" w:rsidRPr="00427E2B" w:rsidRDefault="003D63D8" w:rsidP="003D63D8">
                          <w:pPr>
                            <w:rPr>
                              <w:rFonts w:ascii="Yu Gothic UI Semibold" w:eastAsia="Yu Gothic UI Semibold" w:hAnsi="Yu Gothic UI Semibold"/>
                              <w:color w:val="FF6F00" w:themeColor="accent4"/>
                              <w:sz w:val="30"/>
                              <w:szCs w:val="30"/>
                            </w:rPr>
                          </w:pPr>
                          <w:r w:rsidRPr="00427E2B">
                            <w:rPr>
                              <w:rFonts w:ascii="Yu Gothic UI Semibold" w:eastAsia="Yu Gothic UI Semibold" w:hAnsi="Yu Gothic UI Semibold"/>
                              <w:color w:val="FF6F00" w:themeColor="accent4"/>
                              <w:sz w:val="30"/>
                              <w:szCs w:val="30"/>
                            </w:rPr>
                            <w:t>100%</w:t>
                          </w:r>
                        </w:p>
                      </w:txbxContent>
                    </v:textbox>
                  </v:shape>
                  <v:shape id="Text Box 421" o:spid="_x0000_s1479" type="#_x0000_t202" style="position:absolute;left:30429;top:1442;width:5340;height:447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B2SXxQAAANwAAAAPAAAAZHJzL2Rvd25yZXYueG1sRI9BawIx&#10;FITvQv9DeAUvUrOKtGU1ShGEPexFWwq9PTbPzeLmZZvEdf33RhA8DjPzDbPaDLYVPfnQOFYwm2Yg&#10;iCunG64V/Hzv3j5BhIissXVMCq4UYLN+Ga0w1+7Ce+oPsRYJwiFHBSbGLpcyVIYshqnriJN3dN5i&#10;TNLXUnu8JLht5TzL3qXFhtOCwY62hqrT4WwV9L/FQu97E/1kWxZZcSr/P/5Kpcavw9cSRKQhPsOP&#10;dqEVLOYzuJ9JR0CubwAAAP//AwBQSwECLQAUAAYACAAAACEA2+H2y+4AAACFAQAAEwAAAAAAAAAA&#10;AAAAAAAAAAAAW0NvbnRlbnRfVHlwZXNdLnhtbFBLAQItABQABgAIAAAAIQBa9CxbvwAAABUBAAAL&#10;AAAAAAAAAAAAAAAAAB8BAABfcmVscy8ucmVsc1BLAQItABQABgAIAAAAIQDlB2SXxQAAANwAAAAP&#10;AAAAAAAAAAAAAAAAAAcCAABkcnMvZG93bnJldi54bWxQSwUGAAAAAAMAAwC3AAAA+QIAAAAA&#10;" filled="f" stroked="f" strokeweight=".5pt">
                    <v:textbox>
                      <w:txbxContent>
                        <w:p w14:paraId="15DB5128" w14:textId="77777777" w:rsidR="003D63D8" w:rsidRPr="00427E2B" w:rsidRDefault="003D63D8" w:rsidP="003D63D8">
                          <w:pPr>
                            <w:rPr>
                              <w:rFonts w:ascii="Yu Gothic UI Semibold" w:eastAsia="Yu Gothic UI Semibold" w:hAnsi="Yu Gothic UI Semibold"/>
                              <w:color w:val="7FC7FF" w:themeColor="text1" w:themeTint="80"/>
                              <w:sz w:val="30"/>
                              <w:szCs w:val="30"/>
                            </w:rPr>
                          </w:pPr>
                          <w:r w:rsidRPr="00427E2B">
                            <w:rPr>
                              <w:rFonts w:ascii="Yu Gothic UI Semibold" w:eastAsia="Yu Gothic UI Semibold" w:hAnsi="Yu Gothic UI Semibold"/>
                              <w:color w:val="7FC7FF" w:themeColor="text1" w:themeTint="80"/>
                              <w:sz w:val="30"/>
                              <w:szCs w:val="30"/>
                            </w:rPr>
                            <w:t>0%</w:t>
                          </w:r>
                        </w:p>
                      </w:txbxContent>
                    </v:textbox>
                  </v:shape>
                  <v:shape id="Graphic 422" o:spid="_x0000_s1480" type="#_x0000_t75" alt="Piggy Bank outline" style="position:absolute;left:26111;top:996;width:4769;height:506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W/ukwgAAANwAAAAPAAAAZHJzL2Rvd25yZXYueG1sRI9Bi8Iw&#10;FITvC/6H8IS9rYllWUrXKCIKiiersNdH82yLzUtJotZ/bwRhj8PMfMPMFoPtxI18aB1rmE4UCOLK&#10;mZZrDafj5isHESKywc4xaXhQgMV89DHDwrg7H+hWxlokCIcCNTQx9oWUoWrIYpi4njh5Z+ctxiR9&#10;LY3He4LbTmZK/UiLLaeFBntaNVRdyqvVYP6u+zrf+RUf9+uHv5Qqtxul9ed4WP6CiDTE//C7vTUa&#10;vrMMXmfSEZDzJwAAAP//AwBQSwECLQAUAAYACAAAACEA2+H2y+4AAACFAQAAEwAAAAAAAAAAAAAA&#10;AAAAAAAAW0NvbnRlbnRfVHlwZXNdLnhtbFBLAQItABQABgAIAAAAIQBa9CxbvwAAABUBAAALAAAA&#10;AAAAAAAAAAAAAB8BAABfcmVscy8ucmVsc1BLAQItABQABgAIAAAAIQAAW/ukwgAAANwAAAAPAAAA&#10;AAAAAAAAAAAAAAcCAABkcnMvZG93bnJldi54bWxQSwUGAAAAAAMAAwC3AAAA9gIAAAAA&#10;">
                    <v:imagedata r:id="rId31" o:title="Piggy Bank outline"/>
                  </v:shape>
                  <v:roundrect id="Rectangle: Rounded Corners 423" o:spid="_x0000_s1481" style="position:absolute;left:40881;top:412;width:15951;height:9312;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KccVxQAAANwAAAAPAAAAZHJzL2Rvd25yZXYueG1sRI9Ra8JA&#10;EITfC/6HYwt9q5emIhI9pRYUoVhR2/cltyapud00d9X473uC4OMwM98wk1nnanWi1lfCBl76CSji&#10;XGzFhYGv/eJ5BMoHZIu1MBm4kIfZtPcwwczKmbd02oVCRQj7DA2UITSZ1j4vyaHvS0McvYO0DkOU&#10;baFti+cId7VOk2SoHVYcF0ps6L2k/Lj7cwZ+Lr/zj++lrI+b4X6wSbcS5HNlzNNj9zYGFagL9/Ct&#10;vbIGBukrXM/EI6Cn/wAAAP//AwBQSwECLQAUAAYACAAAACEA2+H2y+4AAACFAQAAEwAAAAAAAAAA&#10;AAAAAAAAAAAAW0NvbnRlbnRfVHlwZXNdLnhtbFBLAQItABQABgAIAAAAIQBa9CxbvwAAABUBAAAL&#10;AAAAAAAAAAAAAAAAAB8BAABfcmVscy8ucmVsc1BLAQItABQABgAIAAAAIQDYKccVxQAAANwAAAAP&#10;AAAAAAAAAAAAAAAAAAcCAABkcnMvZG93bnJldi54bWxQSwUGAAAAAAMAAwC3AAAA+QIAAAAA&#10;" fillcolor="#a7d8ff [2895]" stroked="f" strokeweight="2pt">
                    <v:textbox inset="1mm,,1mm,0"/>
                  </v:roundrect>
                  <v:shape id="Graphic 424" o:spid="_x0000_s1482" type="#_x0000_t75" alt="Stuffed Toy outline" style="position:absolute;left:47216;top:666;width:3226;height:311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9WmwgAAANwAAAAPAAAAZHJzL2Rvd25yZXYueG1sRI9Bi8Iw&#10;FITvC/6H8ARva2oRkWoUWRTE21a9P5tnU7Z5qU2s9d9vBMHjMDPfMMt1b2vRUesrxwom4wQEceF0&#10;xaWC03H3PQfhA7LG2jEpeJKH9WrwtcRMuwf/UpeHUkQI+wwVmBCaTEpfGLLox64hjt7VtRZDlG0p&#10;dYuPCLe1TJNkJi1WHBcMNvRjqPjL71bB8X7ZTqp8lp53N3PY7A9+293mSo2G/WYBIlAfPuF3e68V&#10;TNMpvM7EIyBX/wAAAP//AwBQSwECLQAUAAYACAAAACEA2+H2y+4AAACFAQAAEwAAAAAAAAAAAAAA&#10;AAAAAAAAW0NvbnRlbnRfVHlwZXNdLnhtbFBLAQItABQABgAIAAAAIQBa9CxbvwAAABUBAAALAAAA&#10;AAAAAAAAAAAAAB8BAABfcmVscy8ucmVsc1BLAQItABQABgAIAAAAIQC+H9WmwgAAANwAAAAPAAAA&#10;AAAAAAAAAAAAAAcCAABkcnMvZG93bnJldi54bWxQSwUGAAAAAAMAAwC3AAAA9gIAAAAA&#10;">
                    <v:imagedata r:id="rId28" o:title="Stuffed Toy outline"/>
                  </v:shape>
                  <v:shape id="Graphic 425" o:spid="_x0000_s1483" type="#_x0000_t75" alt="Home outline" style="position:absolute;left:51652;top:395;width:3531;height:341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5CWJwwAAANwAAAAPAAAAZHJzL2Rvd25yZXYueG1sRI9ba8JA&#10;FITfC/6H5Qi+1Y3SFolZRYRAHjUVxLdD9uSC2bMhu7n037uFQh+HmfmGSY6zacVIvWssK9isIxDE&#10;hdUNVwpu3+n7DoTzyBpby6TghxwcD4u3BGNtJ77SmPtKBAi7GBXU3nexlK6oyaBb2444eKXtDfog&#10;+0rqHqcAN63cRtGXNNhwWKixo3NNxTMfjALdmuwy6ss4XO9F9shv6akpU6VWy/m0B+Fp9v/hv3am&#10;FXxsP+H3TDgC8vACAAD//wMAUEsBAi0AFAAGAAgAAAAhANvh9svuAAAAhQEAABMAAAAAAAAAAAAA&#10;AAAAAAAAAFtDb250ZW50X1R5cGVzXS54bWxQSwECLQAUAAYACAAAACEAWvQsW78AAAAVAQAACwAA&#10;AAAAAAAAAAAAAAAfAQAAX3JlbHMvLnJlbHNQSwECLQAUAAYACAAAACEAm+QlicMAAADcAAAADwAA&#10;AAAAAAAAAAAAAAAHAgAAZHJzL2Rvd25yZXYueG1sUEsFBgAAAAADAAMAtwAAAPcCAAAAAA==&#10;">
                    <v:imagedata r:id="rId30" o:title="Home outline"/>
                  </v:shape>
                  <v:shape id="Graphic 426" o:spid="_x0000_s1484" type="#_x0000_t75" alt="Money outline" style="position:absolute;left:42191;top:350;width:3575;height:345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9NQJxgAAANwAAAAPAAAAZHJzL2Rvd25yZXYueG1sRI9fS8Mw&#10;FMXfB36HcAXf1nR1dlKXjTEQFBzoJu710lzbsuamJLHt9unNQPDxcP78OMv1aFrRk/ONZQWzJAVB&#10;XFrdcKXg8/A8fQThA7LG1jIpOJOH9epmssRC24E/qN+HSsQR9gUqqEPoCil9WZNBn9iOOHrf1hkM&#10;UbpKaodDHDetzNI0lwYbjoQaO9rWVJ72PyZCLqnbHYe3xfwhez0M7/l9v/g6KnV3O26eQAQaw3/4&#10;r/2iFcyzHK5n4hGQq18AAAD//wMAUEsBAi0AFAAGAAgAAAAhANvh9svuAAAAhQEAABMAAAAAAAAA&#10;AAAAAAAAAAAAAFtDb250ZW50X1R5cGVzXS54bWxQSwECLQAUAAYACAAAACEAWvQsW78AAAAVAQAA&#10;CwAAAAAAAAAAAAAAAAAfAQAAX3JlbHMvLnJlbHNQSwECLQAUAAYACAAAACEA/PTUCcYAAADcAAAA&#10;DwAAAAAAAAAAAAAAAAAHAgAAZHJzL2Rvd25yZXYueG1sUEsFBgAAAAADAAMAtwAAAPoCAAAAAA==&#10;">
                    <v:imagedata r:id="rId29" o:title="Money outline"/>
                  </v:shape>
                  <v:shape id="Text Box 427" o:spid="_x0000_s1485" type="#_x0000_t202" style="position:absolute;left:42096;top:4924;width:13265;height:451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pm2TxwAAANwAAAAPAAAAZHJzL2Rvd25yZXYueG1sRI/Na8JA&#10;FMTvQv+H5RV6001DWyVmFQlIRdqDHxdvz+zLB2bfptmtpv3rXUHwOMzMb5h03ptGnKlztWUFr6MI&#10;BHFudc2lgv1uOZyAcB5ZY2OZFPyRg/nsaZBiou2FN3Te+lIECLsEFVTet4mULq/IoBvZljh4he0M&#10;+iC7UuoOLwFuGhlH0Yc0WHNYqLClrKL8tP01CtbZ8hs3x9hM/pvs86tYtD/7w7tSL8/9YgrCU+8f&#10;4Xt7pRW8xWO4nQlHQM6uAAAA//8DAFBLAQItABQABgAIAAAAIQDb4fbL7gAAAIUBAAATAAAAAAAA&#10;AAAAAAAAAAAAAABbQ29udGVudF9UeXBlc10ueG1sUEsBAi0AFAAGAAgAAAAhAFr0LFu/AAAAFQEA&#10;AAsAAAAAAAAAAAAAAAAAHwEAAF9yZWxzLy5yZWxzUEsBAi0AFAAGAAgAAAAhAMCmbZPHAAAA3AAA&#10;AA8AAAAAAAAAAAAAAAAABwIAAGRycy9kb3ducmV2LnhtbFBLBQYAAAAAAwADALcAAAD7AgAAAAA=&#10;" filled="f" stroked="f" strokeweight=".5pt">
                    <v:textbox>
                      <w:txbxContent>
                        <w:p w14:paraId="3DAA5A37" w14:textId="77777777" w:rsidR="003D63D8" w:rsidRPr="0072738B" w:rsidRDefault="003D63D8" w:rsidP="003D63D8">
                          <w:pPr>
                            <w:spacing w:after="120"/>
                            <w:jc w:val="center"/>
                            <w:rPr>
                              <w:rFonts w:ascii="Arial Nova Light" w:eastAsia="HELVETICA NEUE LIGHT" w:hAnsi="Arial Nova Light" w:cstheme="minorHAnsi"/>
                              <w:sz w:val="16"/>
                              <w:szCs w:val="16"/>
                            </w:rPr>
                          </w:pPr>
                          <w:r w:rsidRPr="0072738B">
                            <w:rPr>
                              <w:rFonts w:ascii="Arial Nova Light" w:eastAsia="HELVETICA NEUE LIGHT" w:hAnsi="Arial Nova Light" w:cstheme="minorHAnsi"/>
                              <w:sz w:val="16"/>
                              <w:szCs w:val="16"/>
                            </w:rPr>
                            <w:t>If we based rent on your income, it would be $XXX</w:t>
                          </w:r>
                        </w:p>
                        <w:p w14:paraId="4B53B451" w14:textId="77777777" w:rsidR="003D63D8" w:rsidRPr="00AD3A9A" w:rsidRDefault="003D63D8" w:rsidP="003D63D8">
                          <w:pPr>
                            <w:spacing w:before="120"/>
                            <w:jc w:val="center"/>
                            <w:rPr>
                              <w:rFonts w:ascii="helev" w:hAnsi="helev" w:cstheme="minorHAnsi"/>
                              <w:sz w:val="16"/>
                              <w:szCs w:val="16"/>
                            </w:rPr>
                          </w:pPr>
                        </w:p>
                      </w:txbxContent>
                    </v:textbox>
                  </v:shape>
                  <v:shape id="Text Box 428" o:spid="_x0000_s1486" type="#_x0000_t202" style="position:absolute;left:42205;top:10856;width:13265;height:63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OfnhwwAAANwAAAAPAAAAZHJzL2Rvd25yZXYueG1sRE/LisIw&#10;FN0L8w/hDrjTdMoopWMUKYiD6MLHxt21ubZlmptOE7X69WYhuDyc92TWmVpcqXWVZQVfwwgEcW51&#10;xYWCw34xSEA4j6yxtkwK7uRgNv3oTTDV9sZbuu58IUIIuxQVlN43qZQuL8mgG9qGOHBn2xr0AbaF&#10;1C3eQripZRxFY2mw4tBQYkNZSfnf7mIUrLLFBren2CSPOluuz/Pm/3AcKdX/7OY/IDx1/i1+uX+1&#10;gu84rA1nwhGQ0ycAAAD//wMAUEsBAi0AFAAGAAgAAAAhANvh9svuAAAAhQEAABMAAAAAAAAAAAAA&#10;AAAAAAAAAFtDb250ZW50X1R5cGVzXS54bWxQSwECLQAUAAYACAAAACEAWvQsW78AAAAVAQAACwAA&#10;AAAAAAAAAAAAAAAfAQAAX3JlbHMvLnJlbHNQSwECLQAUAAYACAAAACEAsTn54cMAAADcAAAADwAA&#10;AAAAAAAAAAAAAAAHAgAAZHJzL2Rvd25yZXYueG1sUEsFBgAAAAADAAMAtwAAAPcCAAAAAA==&#10;" filled="f" stroked="f" strokeweight=".5pt">
                    <v:textbox>
                      <w:txbxContent>
                        <w:p w14:paraId="635B5622" w14:textId="77777777" w:rsidR="003D63D8" w:rsidRPr="0072738B" w:rsidRDefault="003D63D8" w:rsidP="003D63D8">
                          <w:pPr>
                            <w:spacing w:before="0" w:after="0"/>
                            <w:jc w:val="center"/>
                            <w:rPr>
                              <w:rFonts w:ascii="Arial Nova Light" w:eastAsia="HELVETICA NEUE LIGHT" w:hAnsi="Arial Nova Light" w:cs="HELVETICA NEUE LIGHT"/>
                              <w:b/>
                              <w:bCs/>
                              <w:sz w:val="16"/>
                              <w:szCs w:val="16"/>
                            </w:rPr>
                          </w:pPr>
                          <w:r w:rsidRPr="00E40B79">
                            <w:rPr>
                              <w:rFonts w:ascii="Arial Nova Light" w:eastAsia="HELVETICA NEUE LIGHT" w:hAnsi="Arial Nova Light" w:cs="HELVETICA NEUE LIGHT"/>
                              <w:b/>
                              <w:bCs/>
                              <w:sz w:val="16"/>
                              <w:szCs w:val="16"/>
                              <w:u w:val="single"/>
                            </w:rPr>
                            <w:t>BUT</w:t>
                          </w:r>
                          <w:r w:rsidRPr="0072738B">
                            <w:rPr>
                              <w:rFonts w:ascii="Arial Nova Light" w:eastAsia="HELVETICA NEUE LIGHT" w:hAnsi="Arial Nova Light" w:cs="HELVETICA NEUE LIGHT"/>
                              <w:sz w:val="16"/>
                              <w:szCs w:val="16"/>
                            </w:rPr>
                            <w:t xml:space="preserve"> </w:t>
                          </w:r>
                          <w:r>
                            <w:rPr>
                              <w:rFonts w:ascii="Arial Nova Light" w:eastAsia="HELVETICA NEUE LIGHT" w:hAnsi="Arial Nova Light" w:cs="HELVETICA NEUE LIGHT"/>
                              <w:sz w:val="16"/>
                              <w:szCs w:val="16"/>
                            </w:rPr>
                            <w:t xml:space="preserve">Market-based </w:t>
                          </w:r>
                          <w:r w:rsidRPr="0072738B">
                            <w:rPr>
                              <w:rFonts w:ascii="Arial Nova Light" w:eastAsia="HELVETICA NEUE LIGHT" w:hAnsi="Arial Nova Light" w:cs="HELVETICA NEUE LIGHT"/>
                              <w:sz w:val="16"/>
                              <w:szCs w:val="16"/>
                            </w:rPr>
                            <w:t xml:space="preserve">rent for the property is </w:t>
                          </w:r>
                          <w:r w:rsidRPr="00D87032">
                            <w:rPr>
                              <w:rFonts w:ascii="Arial Nova Light" w:eastAsia="HELVETICA NEUE LIGHT" w:hAnsi="Arial Nova Light" w:cs="HELVETICA NEUE LIGHT"/>
                              <w:b/>
                              <w:bCs/>
                              <w:color w:val="auto"/>
                              <w:sz w:val="16"/>
                              <w:szCs w:val="16"/>
                            </w:rPr>
                            <w:t>$XXX</w:t>
                          </w:r>
                        </w:p>
                        <w:p w14:paraId="42045282" w14:textId="77777777" w:rsidR="003D63D8" w:rsidRPr="00D05FB4" w:rsidRDefault="003D63D8" w:rsidP="003D63D8">
                          <w:pPr>
                            <w:spacing w:before="0" w:after="0"/>
                            <w:jc w:val="center"/>
                            <w:rPr>
                              <w:rFonts w:ascii="Arial Nova Light" w:hAnsi="Arial Nova Light" w:cstheme="minorHAnsi"/>
                              <w:color w:val="00B050"/>
                              <w:sz w:val="18"/>
                              <w:szCs w:val="18"/>
                            </w:rPr>
                          </w:pPr>
                          <w:r w:rsidRPr="00D05FB4">
                            <w:rPr>
                              <w:rFonts w:ascii="Arial Nova Light" w:eastAsia="HELVETICA NEUE LIGHT" w:hAnsi="Arial Nova Light" w:cs="HELVETICA NEUE LIGHT"/>
                              <w:b/>
                              <w:bCs/>
                              <w:color w:val="00B050"/>
                              <w:sz w:val="16"/>
                              <w:szCs w:val="16"/>
                            </w:rPr>
                            <w:t>THIS IS THE AMOUNT YOU PAY</w:t>
                          </w:r>
                        </w:p>
                      </w:txbxContent>
                    </v:textbox>
                  </v:shape>
                  <v:shape id="Plus Sign 429" o:spid="_x0000_s1487" style="position:absolute;left:45548;top:4147;width:1397;height:1092;visibility:visible;mso-wrap-style:square;v-text-anchor:middle" coordsize="139700,1092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ymZEwwAAANwAAAAPAAAAZHJzL2Rvd25yZXYueG1sRI9BawIx&#10;FITvgv8hPKE3N6uI1K1RRBE8VGitpT0+Ns/dxeQlbKKu/74RhB6HmfmGmS87a8SV2tA4VjDKchDE&#10;pdMNVwqOX9vhK4gQkTUax6TgTgGWi35vjoV2N/6k6yFWIkE4FKigjtEXUoayJoshc544eSfXWoxJ&#10;tpXULd4S3Bo5zvOptNhwWqjR07qm8ny4WAW//h1/NtOP/cg233HnncmlNEq9DLrVG4hIXfwPP9s7&#10;rWAynsHjTDoCcvEHAAD//wMAUEsBAi0AFAAGAAgAAAAhANvh9svuAAAAhQEAABMAAAAAAAAAAAAA&#10;AAAAAAAAAFtDb250ZW50X1R5cGVzXS54bWxQSwECLQAUAAYACAAAACEAWvQsW78AAAAVAQAACwAA&#10;AAAAAAAAAAAAAAAfAQAAX3JlbHMvLnJlbHNQSwECLQAUAAYACAAAACEAOMpmRMMAAADcAAAADwAA&#10;AAAAAAAAAAAAAAAHAgAAZHJzL2Rvd25yZXYueG1sUEsFBgAAAAADAAMAtwAAAPcCAAAAAA==&#10;" path="m18517,41766r38489,l57006,14477r25688,l82694,41766r38489,l121183,67454r-38489,l82694,94743r-25688,l57006,67454r-38489,l18517,41766xe" fillcolor="#0090ff [3213]" stroked="f" strokeweight="2pt">
                    <v:path arrowok="t" o:connecttype="custom" o:connectlocs="18517,41766;57006,41766;57006,14477;82694,14477;82694,41766;121183,41766;121183,67454;82694,67454;82694,94743;57006,94743;57006,67454;18517,67454;18517,41766" o:connectangles="0,0,0,0,0,0,0,0,0,0,0,0,0"/>
                  </v:shape>
                  <v:roundrect id="Rectangle: Rounded Corners 430" o:spid="_x0000_s1488" style="position:absolute;width:36696;height:17551;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GB51xAAAANwAAAAPAAAAZHJzL2Rvd25yZXYueG1sRE9Na8JA&#10;EL0X/A/LCL2IbqxWSnQTiiDaHmybVM9DdkxSs7Mhu2r677sHocfH+16lvWnElTpXW1YwnUQgiAur&#10;ay4VfOeb8QsI55E1NpZJwS85SJPBwwpjbW/8RdfMlyKEsItRQeV9G0vpiooMuoltiQN3sp1BH2BX&#10;St3hLYSbRj5F0UIarDk0VNjSuqLinF2MgvVou/3J3XF/9rk7PL99jj4u76TU47B/XYLw1Pt/8d29&#10;0wrmszA/nAlHQCZ/AAAA//8DAFBLAQItABQABgAIAAAAIQDb4fbL7gAAAIUBAAATAAAAAAAAAAAA&#10;AAAAAAAAAABbQ29udGVudF9UeXBlc10ueG1sUEsBAi0AFAAGAAgAAAAhAFr0LFu/AAAAFQEAAAsA&#10;AAAAAAAAAAAAAAAAHwEAAF9yZWxzLy5yZWxzUEsBAi0AFAAGAAgAAAAhAF0YHnXEAAAA3AAAAA8A&#10;AAAAAAAAAAAAAAAABwIAAGRycy9kb3ducmV2LnhtbFBLBQYAAAAAAwADALcAAAD4AgAAAAA=&#10;" filled="f" strokecolor="#d8eeff [3204]" strokeweight="2.25pt">
                    <v:textbox inset="1mm,,1mm,0"/>
                  </v:roundrect>
                  <v:roundrect id="Rectangle: Rounded Corners 431" o:spid="_x0000_s1489" style="position:absolute;left:40881;top:10242;width:16097;height:7309;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gYfzxgAAANwAAAAPAAAAZHJzL2Rvd25yZXYueG1sRI9Ba8JA&#10;FITvQv/D8gQvohtrFZu6SiloC9qK2t4f2WcSkn0bs1uN/94VBI/DzHzDTOeNKcWJapdbVjDoRyCI&#10;E6tzThX87he9CQjnkTWWlknBhRzMZ0+tKcbannlLp51PRYCwi1FB5n0VS+mSjAy6vq2Ig3ewtUEf&#10;ZJ1KXeM5wE0pn6NoLA3mHBYyrOgjo6TY/RsFP3xcFOu/0fJzVHaLo9t8ry7yValOu3l/A+Gp8Y/w&#10;vf2lFbwMB3A7E46AnF0BAAD//wMAUEsBAi0AFAAGAAgAAAAhANvh9svuAAAAhQEAABMAAAAAAAAA&#10;AAAAAAAAAAAAAFtDb250ZW50X1R5cGVzXS54bWxQSwECLQAUAAYACAAAACEAWvQsW78AAAAVAQAA&#10;CwAAAAAAAAAAAAAAAAAfAQAAX3JlbHMvLnJlbHNQSwECLQAUAAYACAAAACEATIGH88YAAADcAAAA&#10;DwAAAAAAAAAAAAAAAAAHAgAAZHJzL2Rvd25yZXYueG1sUEsFBgAAAAADAAMAtwAAAPoCAAAAAA==&#10;" filled="f" strokecolor="#d8eeff [3215]" strokeweight="2.25pt">
                    <v:textbox inset="1mm,,1mm,0"/>
                  </v:roundrect>
                  <v:shape id="Plus Sign 432" o:spid="_x0000_s1490" style="position:absolute;left:50437;top:4238;width:1397;height:1092;visibility:visible;mso-wrap-style:square;v-text-anchor:middle" coordsize="139700,1092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t2LoxAAAANwAAAAPAAAAZHJzL2Rvd25yZXYueG1sRI9PawIx&#10;FMTvQr9DeEJvml0rUlbjIi0FDy34p6LHx+Z1d2nyEjapbr+9EQSPw8z8hlmUvTXiTF1oHSvIxxkI&#10;4srplmsF3/uP0SuIEJE1Gsek4J8ClMunwQIL7S68pfMu1iJBOBSooInRF1KGqiGLYew8cfJ+XGcx&#10;JtnVUnd4SXBr5CTLZtJiy2mhQU9vDVW/uz+r4OQ/8fg+23zltj3EtXcmk9Io9TzsV3MQkfr4CN/b&#10;a61g+jKB25l0BOTyCgAA//8DAFBLAQItABQABgAIAAAAIQDb4fbL7gAAAIUBAAATAAAAAAAAAAAA&#10;AAAAAAAAAABbQ29udGVudF9UeXBlc10ueG1sUEsBAi0AFAAGAAgAAAAhAFr0LFu/AAAAFQEAAAsA&#10;AAAAAAAAAAAAAAAAHwEAAF9yZWxzLy5yZWxzUEsBAi0AFAAGAAgAAAAhALO3YujEAAAA3AAAAA8A&#10;AAAAAAAAAAAAAAAABwIAAGRycy9kb3ducmV2LnhtbFBLBQYAAAAAAwADALcAAAD4AgAAAAA=&#10;" path="m18517,41766r38489,l57006,14477r25688,l82694,41766r38489,l121183,67454r-38489,l82694,94743r-25688,l57006,67454r-38489,l18517,41766xe" fillcolor="#0090ff [3213]" stroked="f" strokeweight="2pt">
                    <v:path arrowok="t" o:connecttype="custom" o:connectlocs="18517,41766;57006,41766;57006,14477;82694,14477;82694,41766;121183,41766;121183,67454;82694,67454;82694,94743;57006,94743;57006,67454;18517,67454;18517,41766" o:connectangles="0,0,0,0,0,0,0,0,0,0,0,0,0"/>
                  </v:shape>
                  <v:shape id="Text Box 433" o:spid="_x0000_s1491" type="#_x0000_t202" style="position:absolute;left:46537;top:3143;width:4521;height:252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MmmxQAAANwAAAAPAAAAZHJzL2Rvd25yZXYueG1sRI9BawIx&#10;FITvBf9DeIKXUrNWacvWKCIU9rAXbSn09ti8bhY3L2sS1/XfG0HwOMzMN8xyPdhW9ORD41jBbJqB&#10;IK6cbrhW8PP99fIBIkRkja1jUnChAOvV6GmJuXZn3lG/j7VIEA45KjAxdrmUoTJkMUxdR5y8f+ct&#10;xiR9LbXHc4LbVr5m2Zu02HBaMNjR1lB12J+sgv63WOhdb6J/3pZFVhzK4/tfqdRkPGw+QUQa4iN8&#10;bxdawWI+h9uZdATk6goAAP//AwBQSwECLQAUAAYACAAAACEA2+H2y+4AAACFAQAAEwAAAAAAAAAA&#10;AAAAAAAAAAAAW0NvbnRlbnRfVHlwZXNdLnhtbFBLAQItABQABgAIAAAAIQBa9CxbvwAAABUBAAAL&#10;AAAAAAAAAAAAAAAAAB8BAABfcmVscy8ucmVsc1BLAQItABQABgAIAAAAIQD/QMmmxQAAANwAAAAP&#10;AAAAAAAAAAAAAAAAAAcCAABkcnMvZG93bnJldi54bWxQSwUGAAAAAAMAAwC3AAAA+QIAAAAA&#10;" filled="f" stroked="f" strokeweight=".5pt">
                    <v:textbox>
                      <w:txbxContent>
                        <w:p w14:paraId="763B0244" w14:textId="77777777" w:rsidR="003D63D8" w:rsidRPr="0072738B" w:rsidRDefault="003D63D8" w:rsidP="003D63D8">
                          <w:pPr>
                            <w:rPr>
                              <w:rFonts w:ascii="Arial Nova Light" w:hAnsi="Arial Nova Light" w:cstheme="minorHAnsi"/>
                              <w:sz w:val="16"/>
                              <w:szCs w:val="16"/>
                            </w:rPr>
                          </w:pPr>
                          <w:r w:rsidRPr="0072738B">
                            <w:rPr>
                              <w:rFonts w:ascii="Arial Nova Light" w:eastAsia="HELVETICA NEUE LIGHT" w:hAnsi="Arial Nova Light" w:cs="HELVETICA NEUE LIGHT"/>
                              <w:sz w:val="16"/>
                              <w:szCs w:val="16"/>
                            </w:rPr>
                            <w:t>$XXX</w:t>
                          </w:r>
                        </w:p>
                      </w:txbxContent>
                    </v:textbox>
                  </v:shape>
                </v:group>
                <v:shape id="Text Box 434" o:spid="_x0000_s1492" type="#_x0000_t202" style="position:absolute;left:36576;top:11239;width:4286;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rWU5xwAAANwAAAAPAAAAZHJzL2Rvd25yZXYueG1sRI9Ba8JA&#10;FITvBf/D8oTe6kZrJURXkYBYSnvQ5tLbM/tMgtm3MbtN0v76bkHwOMzMN8xqM5hadNS6yrKC6SQC&#10;QZxbXXGhIPvcPcUgnEfWWFsmBT/kYLMePaww0bbnA3VHX4gAYZeggtL7JpHS5SUZdBPbEAfvbFuD&#10;Psi2kLrFPsBNLWdRtJAGKw4LJTaUlpRfjt9GwVu6+8DDaWbi3zrdv5+3zTX7elHqcTxslyA8Df4e&#10;vrVftYL58xz+z4QjINd/AAAA//8DAFBLAQItABQABgAIAAAAIQDb4fbL7gAAAIUBAAATAAAAAAAA&#10;AAAAAAAAAAAAAABbQ29udGVudF9UeXBlc10ueG1sUEsBAi0AFAAGAAgAAAAhAFr0LFu/AAAAFQEA&#10;AAsAAAAAAAAAAAAAAAAAHwEAAF9yZWxzLy5yZWxzUEsBAi0AFAAGAAgAAAAhALWtZTnHAAAA3AAA&#10;AA8AAAAAAAAAAAAAAAAABwIAAGRycy9kb3ducmV2LnhtbFBLBQYAAAAAAwADALcAAAD7AgAAAAA=&#10;" filled="f" stroked="f" strokeweight=".5pt">
                  <v:textbox>
                    <w:txbxContent>
                      <w:p w14:paraId="4784ACDA" w14:textId="77777777" w:rsidR="003D63D8" w:rsidRPr="009A3EBD" w:rsidRDefault="003D63D8" w:rsidP="003D63D8">
                        <w:pPr>
                          <w:rPr>
                            <w:color w:val="00B050"/>
                            <w:sz w:val="54"/>
                            <w:szCs w:val="54"/>
                          </w:rPr>
                        </w:pPr>
                        <w:r w:rsidRPr="009A3EBD">
                          <w:rPr>
                            <w:rFonts w:ascii="Wingdings" w:eastAsia="Wingdings" w:hAnsi="Wingdings" w:cs="Wingdings"/>
                            <w:color w:val="00B050"/>
                            <w:sz w:val="54"/>
                            <w:szCs w:val="54"/>
                          </w:rPr>
                          <w:t>ü</w:t>
                        </w:r>
                      </w:p>
                      <w:p w14:paraId="47E80142" w14:textId="77777777" w:rsidR="003D63D8" w:rsidRDefault="003D63D8" w:rsidP="003D63D8"/>
                    </w:txbxContent>
                  </v:textbox>
                </v:shape>
                <v:shape id="Text Box 435" o:spid="_x0000_s1493" type="#_x0000_t202" style="position:absolute;left:36576;top:2381;width:3619;height:419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4cCixwAAANwAAAAPAAAAZHJzL2Rvd25yZXYueG1sRI9Ba8JA&#10;FITvBf/D8oTe6kZbJURXkYBYSnvQ5tLbM/tMgtm3MbtN0v76bkHwOMzMN8xqM5hadNS6yrKC6SQC&#10;QZxbXXGhIPvcPcUgnEfWWFsmBT/kYLMePaww0bbnA3VHX4gAYZeggtL7JpHS5SUZdBPbEAfvbFuD&#10;Psi2kLrFPsBNLWdRtJAGKw4LJTaUlpRfjt9GwVu6+8DDaWbi3zrdv5+3zTX7miv1OB62SxCeBn8P&#10;39qvWsHL8xz+z4QjINd/AAAA//8DAFBLAQItABQABgAIAAAAIQDb4fbL7gAAAIUBAAATAAAAAAAA&#10;AAAAAAAAAAAAAABbQ29udGVudF9UeXBlc10ueG1sUEsBAi0AFAAGAAgAAAAhAFr0LFu/AAAAFQEA&#10;AAsAAAAAAAAAAAAAAAAAHwEAAF9yZWxzLy5yZWxzUEsBAi0AFAAGAAgAAAAhANrhwKLHAAAA3AAA&#10;AA8AAAAAAAAAAAAAAAAABwIAAGRycy9kb3ducmV2LnhtbFBLBQYAAAAAAwADALcAAAD7AgAAAAA=&#10;" filled="f" stroked="f" strokeweight=".5pt">
                  <v:textbox>
                    <w:txbxContent>
                      <w:p w14:paraId="514B3F9D" w14:textId="77777777" w:rsidR="003D63D8" w:rsidRPr="009A3EBD" w:rsidRDefault="003D63D8" w:rsidP="003D63D8">
                        <w:pPr>
                          <w:jc w:val="center"/>
                          <w:rPr>
                            <w:color w:val="FF0000"/>
                            <w:sz w:val="54"/>
                            <w:szCs w:val="54"/>
                          </w:rPr>
                        </w:pPr>
                        <w:r w:rsidRPr="009A3EBD">
                          <w:rPr>
                            <w:rFonts w:ascii="Wingdings" w:eastAsia="Wingdings" w:hAnsi="Wingdings" w:cs="Wingdings"/>
                            <w:color w:val="FF0000"/>
                            <w:sz w:val="54"/>
                            <w:szCs w:val="54"/>
                          </w:rPr>
                          <w:t>û</w:t>
                        </w:r>
                      </w:p>
                    </w:txbxContent>
                  </v:textbox>
                </v:shape>
                <v:shape id="Text Box 436" o:spid="_x0000_s1494" type="#_x0000_t202" style="position:absolute;left:41814;top:2952;width:4520;height:25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N2o+xQAAANwAAAAPAAAAZHJzL2Rvd25yZXYueG1sRI9BawIx&#10;FITvBf9DeAUvpWZrxcrWKEUQ9rAXbRG8PTbPzeLmZU3iuv33TUHwOMzMN8xyPdhW9ORD41jB2yQD&#10;QVw53XCt4Od7+7oAESKyxtYxKfilAOvV6GmJuXY33lG/j7VIEA45KjAxdrmUoTJkMUxcR5y8k/MW&#10;Y5K+ltrjLcFtK6dZNpcWG04LBjvaGKrO+6tV0B+Kmd71JvqXTVlkxbm8fBxLpcbPw9cniEhDfITv&#10;7UIrmL3P4f9MOgJy9QcAAP//AwBQSwECLQAUAAYACAAAACEA2+H2y+4AAACFAQAAEwAAAAAAAAAA&#10;AAAAAAAAAAAAW0NvbnRlbnRfVHlwZXNdLnhtbFBLAQItABQABgAIAAAAIQBa9CxbvwAAABUBAAAL&#10;AAAAAAAAAAAAAAAAAB8BAABfcmVscy8ucmVsc1BLAQItABQABgAIAAAAIQDvN2o+xQAAANwAAAAP&#10;AAAAAAAAAAAAAAAAAAcCAABkcnMvZG93bnJldi54bWxQSwUGAAAAAAMAAwC3AAAA+QIAAAAA&#10;" filled="f" stroked="f" strokeweight=".5pt">
                  <v:textbox>
                    <w:txbxContent>
                      <w:p w14:paraId="3EAA4C27" w14:textId="77777777" w:rsidR="003D63D8" w:rsidRPr="0072738B" w:rsidRDefault="003D63D8" w:rsidP="003D63D8">
                        <w:pPr>
                          <w:rPr>
                            <w:rFonts w:ascii="Arial Nova Light" w:hAnsi="Arial Nova Light" w:cstheme="minorHAnsi"/>
                            <w:sz w:val="16"/>
                            <w:szCs w:val="16"/>
                          </w:rPr>
                        </w:pPr>
                        <w:r w:rsidRPr="0072738B">
                          <w:rPr>
                            <w:rFonts w:ascii="Arial Nova Light" w:eastAsia="HELVETICA NEUE LIGHT" w:hAnsi="Arial Nova Light" w:cs="HELVETICA NEUE LIGHT"/>
                            <w:sz w:val="16"/>
                            <w:szCs w:val="16"/>
                          </w:rPr>
                          <w:t>$XXX</w:t>
                        </w:r>
                      </w:p>
                    </w:txbxContent>
                  </v:textbox>
                </v:shape>
                <v:shape id="Text Box 437" o:spid="_x0000_s1495" type="#_x0000_t202" style="position:absolute;left:51244;top:3143;width:4520;height:25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e8+lxQAAANwAAAAPAAAAZHJzL2Rvd25yZXYueG1sRI9BawIx&#10;FITvBf9DeIKXUrO1omU1ShGEPexFW4TeHpvXzeLmZU3iuv33TUHwOMzMN8x6O9hW9ORD41jB6zQD&#10;QVw53XCt4Otz//IOIkRkja1jUvBLAbab0dMac+1ufKD+GGuRIBxyVGBi7HIpQ2XIYpi6jjh5P85b&#10;jEn6WmqPtwS3rZxl2UJabDgtGOxoZ6g6H69WQX8q5vrQm+ifd2WRFefysvwulZqMh48ViEhDfITv&#10;7UIrmL8t4f9MOgJy8wcAAP//AwBQSwECLQAUAAYACAAAACEA2+H2y+4AAACFAQAAEwAAAAAAAAAA&#10;AAAAAAAAAAAAW0NvbnRlbnRfVHlwZXNdLnhtbFBLAQItABQABgAIAAAAIQBa9CxbvwAAABUBAAAL&#10;AAAAAAAAAAAAAAAAAB8BAABfcmVscy8ucmVsc1BLAQItABQABgAIAAAAIQCAe8+lxQAAANwAAAAP&#10;AAAAAAAAAAAAAAAAAAcCAABkcnMvZG93bnJldi54bWxQSwUGAAAAAAMAAwC3AAAA+QIAAAAA&#10;" filled="f" stroked="f" strokeweight=".5pt">
                  <v:textbox>
                    <w:txbxContent>
                      <w:p w14:paraId="593DB296" w14:textId="77777777" w:rsidR="003D63D8" w:rsidRPr="0072738B" w:rsidRDefault="003D63D8" w:rsidP="003D63D8">
                        <w:pPr>
                          <w:rPr>
                            <w:rFonts w:ascii="Arial Nova Light" w:hAnsi="Arial Nova Light" w:cstheme="minorHAnsi"/>
                            <w:sz w:val="16"/>
                            <w:szCs w:val="16"/>
                          </w:rPr>
                        </w:pPr>
                        <w:r w:rsidRPr="0072738B">
                          <w:rPr>
                            <w:rFonts w:ascii="Arial Nova Light" w:eastAsia="HELVETICA NEUE LIGHT" w:hAnsi="Arial Nova Light" w:cs="HELVETICA NEUE LIGHT"/>
                            <w:sz w:val="16"/>
                            <w:szCs w:val="16"/>
                          </w:rPr>
                          <w:t>$XXX</w:t>
                        </w:r>
                      </w:p>
                    </w:txbxContent>
                  </v:textbox>
                </v:shape>
                <w10:wrap anchorx="margin"/>
              </v:group>
            </w:pict>
          </mc:Fallback>
        </mc:AlternateContent>
      </w:r>
    </w:p>
    <w:p w14:paraId="097FD567" w14:textId="77777777" w:rsidR="003D63D8" w:rsidRDefault="003D63D8" w:rsidP="001404E6">
      <w:pPr>
        <w:rPr>
          <w:b/>
          <w:bCs/>
        </w:rPr>
      </w:pPr>
    </w:p>
    <w:p w14:paraId="637A09B2" w14:textId="77777777" w:rsidR="003D63D8" w:rsidRDefault="003D63D8" w:rsidP="001404E6">
      <w:pPr>
        <w:rPr>
          <w:b/>
          <w:bCs/>
        </w:rPr>
      </w:pPr>
    </w:p>
    <w:p w14:paraId="440EE06B" w14:textId="77777777" w:rsidR="003D63D8" w:rsidRDefault="003D63D8" w:rsidP="001404E6">
      <w:pPr>
        <w:rPr>
          <w:b/>
          <w:bCs/>
        </w:rPr>
      </w:pPr>
    </w:p>
    <w:p w14:paraId="4A28E750" w14:textId="77777777" w:rsidR="003D63D8" w:rsidRDefault="003D63D8" w:rsidP="001404E6">
      <w:pPr>
        <w:rPr>
          <w:b/>
          <w:bCs/>
        </w:rPr>
      </w:pPr>
    </w:p>
    <w:p w14:paraId="6A481994" w14:textId="77777777" w:rsidR="003D63D8" w:rsidRDefault="003D63D8" w:rsidP="001404E6">
      <w:pPr>
        <w:rPr>
          <w:b/>
          <w:bCs/>
        </w:rPr>
      </w:pPr>
    </w:p>
    <w:p w14:paraId="7F1A8AEA" w14:textId="77777777" w:rsidR="003D63D8" w:rsidRDefault="003D63D8" w:rsidP="001404E6">
      <w:pPr>
        <w:rPr>
          <w:b/>
          <w:bCs/>
        </w:rPr>
      </w:pPr>
    </w:p>
    <w:p w14:paraId="2525134A" w14:textId="6B0A242C" w:rsidR="001404E6" w:rsidRDefault="001404E6" w:rsidP="001404E6">
      <w:pPr>
        <w:rPr>
          <w:b/>
          <w:bCs/>
        </w:rPr>
      </w:pPr>
      <w:r>
        <w:rPr>
          <w:b/>
          <w:bCs/>
        </w:rPr>
        <w:t>Option style 2:</w:t>
      </w:r>
    </w:p>
    <w:p w14:paraId="1B140B8B" w14:textId="4B8C9BBB" w:rsidR="00D05FB4" w:rsidRDefault="00D05FB4" w:rsidP="001404E6">
      <w:pPr>
        <w:rPr>
          <w:b/>
          <w:bCs/>
        </w:rPr>
      </w:pPr>
      <w:r>
        <w:rPr>
          <w:b/>
          <w:bCs/>
          <w:noProof/>
        </w:rPr>
        <mc:AlternateContent>
          <mc:Choice Requires="wpg">
            <w:drawing>
              <wp:anchor distT="0" distB="0" distL="114300" distR="114300" simplePos="0" relativeHeight="251736065" behindDoc="0" locked="0" layoutInCell="1" allowOverlap="1" wp14:anchorId="6C3F3A29" wp14:editId="50A71FF1">
                <wp:simplePos x="0" y="0"/>
                <wp:positionH relativeFrom="column">
                  <wp:posOffset>0</wp:posOffset>
                </wp:positionH>
                <wp:positionV relativeFrom="paragraph">
                  <wp:posOffset>0</wp:posOffset>
                </wp:positionV>
                <wp:extent cx="5305425" cy="5101193"/>
                <wp:effectExtent l="0" t="0" r="0" b="4445"/>
                <wp:wrapNone/>
                <wp:docPr id="14" name="Group 14"/>
                <wp:cNvGraphicFramePr/>
                <a:graphic xmlns:a="http://schemas.openxmlformats.org/drawingml/2006/main">
                  <a:graphicData uri="http://schemas.microsoft.com/office/word/2010/wordprocessingGroup">
                    <wpg:wgp>
                      <wpg:cNvGrpSpPr/>
                      <wpg:grpSpPr>
                        <a:xfrm>
                          <a:off x="0" y="0"/>
                          <a:ext cx="5305425" cy="5101193"/>
                          <a:chOff x="0" y="0"/>
                          <a:chExt cx="5305425" cy="5101193"/>
                        </a:xfrm>
                      </wpg:grpSpPr>
                      <wps:wsp>
                        <wps:cNvPr id="802" name="Google Shape;38;p1"/>
                        <wps:cNvSpPr/>
                        <wps:spPr>
                          <a:xfrm>
                            <a:off x="2019300" y="3952875"/>
                            <a:ext cx="1598930" cy="229870"/>
                          </a:xfrm>
                          <a:prstGeom prst="rect">
                            <a:avLst/>
                          </a:prstGeom>
                          <a:solidFill>
                            <a:schemeClr val="dk2"/>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774" name="Google Shape;31;p1"/>
                        <wps:cNvSpPr txBox="1"/>
                        <wps:spPr>
                          <a:xfrm>
                            <a:off x="28575" y="0"/>
                            <a:ext cx="2294282" cy="308684"/>
                          </a:xfrm>
                          <a:prstGeom prst="rect">
                            <a:avLst/>
                          </a:prstGeom>
                          <a:noFill/>
                          <a:ln>
                            <a:noFill/>
                          </a:ln>
                        </wps:spPr>
                        <wps:txbx>
                          <w:txbxContent>
                            <w:p w14:paraId="6B0B88FE" w14:textId="77777777" w:rsidR="00D05FB4" w:rsidRPr="0061708E" w:rsidRDefault="00D05FB4" w:rsidP="00D05FB4">
                              <w:pPr>
                                <w:spacing w:before="0" w:after="0" w:line="240" w:lineRule="auto"/>
                                <w:rPr>
                                  <w:rFonts w:ascii="Arial Nova Light" w:eastAsia="HELVETICA NEUE LIGHT" w:hAnsi="Arial Nova Light" w:cs="HELVETICA NEUE LIGHT"/>
                                  <w:b/>
                                  <w:bCs/>
                                  <w:color w:val="auto"/>
                                  <w:szCs w:val="20"/>
                                  <w:lang w:val="en-US"/>
                                </w:rPr>
                              </w:pPr>
                              <w:r w:rsidRPr="0061708E">
                                <w:rPr>
                                  <w:rFonts w:ascii="Arial Nova Light" w:eastAsia="HELVETICA NEUE LIGHT" w:hAnsi="Arial Nova Light" w:cs="HELVETICA NEUE LIGHT"/>
                                  <w:b/>
                                  <w:bCs/>
                                  <w:color w:val="auto"/>
                                  <w:szCs w:val="20"/>
                                  <w:lang w:val="en-US"/>
                                </w:rPr>
                                <w:t>Income your household receives</w:t>
                              </w:r>
                            </w:p>
                          </w:txbxContent>
                        </wps:txbx>
                        <wps:bodyPr spcFirstLastPara="1" wrap="square" lIns="0" tIns="0" rIns="0" bIns="0" anchor="t" anchorCtr="0">
                          <a:noAutofit/>
                        </wps:bodyPr>
                      </wps:wsp>
                      <wps:wsp>
                        <wps:cNvPr id="773" name="Google Shape;27;p1"/>
                        <wps:cNvCnPr/>
                        <wps:spPr>
                          <a:xfrm>
                            <a:off x="1685925" y="4629150"/>
                            <a:ext cx="287523" cy="0"/>
                          </a:xfrm>
                          <a:prstGeom prst="straightConnector1">
                            <a:avLst/>
                          </a:prstGeom>
                          <a:noFill/>
                          <a:ln w="15875" cap="sq" cmpd="sng">
                            <a:solidFill>
                              <a:schemeClr val="accent6"/>
                            </a:solidFill>
                            <a:prstDash val="solid"/>
                            <a:miter lim="800000"/>
                            <a:headEnd type="none" w="sm" len="sm"/>
                            <a:tailEnd type="triangle" w="med" len="med"/>
                          </a:ln>
                        </wps:spPr>
                        <wps:bodyPr/>
                      </wps:wsp>
                      <wps:wsp>
                        <wps:cNvPr id="775" name="Google Shape;29;p1"/>
                        <wps:cNvSpPr/>
                        <wps:spPr>
                          <a:xfrm>
                            <a:off x="28575" y="990600"/>
                            <a:ext cx="1599607" cy="1886139"/>
                          </a:xfrm>
                          <a:prstGeom prst="rect">
                            <a:avLst/>
                          </a:prstGeom>
                          <a:solidFill>
                            <a:schemeClr val="accent2">
                              <a:lumMod val="60000"/>
                              <a:lumOff val="40000"/>
                            </a:schemeClr>
                          </a:solidFill>
                          <a:ln>
                            <a:noFill/>
                          </a:ln>
                        </wps:spPr>
                        <wps:bodyPr spcFirstLastPara="1" wrap="square" lIns="91425" tIns="45700" rIns="91425" bIns="45700" anchor="ctr" anchorCtr="0">
                          <a:noAutofit/>
                        </wps:bodyPr>
                      </wps:wsp>
                      <wps:wsp>
                        <wps:cNvPr id="776" name="Google Shape;30;p1"/>
                        <wps:cNvSpPr/>
                        <wps:spPr>
                          <a:xfrm>
                            <a:off x="28575" y="2886075"/>
                            <a:ext cx="1599607" cy="1292888"/>
                          </a:xfrm>
                          <a:prstGeom prst="rect">
                            <a:avLst/>
                          </a:prstGeom>
                          <a:solidFill>
                            <a:schemeClr val="accent5"/>
                          </a:solidFill>
                          <a:ln>
                            <a:noFill/>
                          </a:ln>
                        </wps:spPr>
                        <wps:bodyPr spcFirstLastPara="1" wrap="square" lIns="91425" tIns="45700" rIns="91425" bIns="45700" anchor="ctr" anchorCtr="0">
                          <a:noAutofit/>
                        </wps:bodyPr>
                      </wps:wsp>
                      <wps:wsp>
                        <wps:cNvPr id="777" name="Google Shape;32;p1"/>
                        <wps:cNvSpPr/>
                        <wps:spPr>
                          <a:xfrm>
                            <a:off x="28575" y="3952875"/>
                            <a:ext cx="1599607" cy="230468"/>
                          </a:xfrm>
                          <a:prstGeom prst="rect">
                            <a:avLst/>
                          </a:prstGeom>
                          <a:solidFill>
                            <a:schemeClr val="dk2"/>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778" name="Google Shape;33;p1"/>
                        <wps:cNvSpPr/>
                        <wps:spPr>
                          <a:xfrm>
                            <a:off x="28575" y="2400300"/>
                            <a:ext cx="1599607" cy="471037"/>
                          </a:xfrm>
                          <a:prstGeom prst="rect">
                            <a:avLst/>
                          </a:prstGeom>
                          <a:solidFill>
                            <a:schemeClr val="accent2">
                              <a:lumMod val="60000"/>
                              <a:lumOff val="40000"/>
                            </a:schemeClr>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779" name="Google Shape;34;p1"/>
                        <wps:cNvSpPr/>
                        <wps:spPr>
                          <a:xfrm>
                            <a:off x="28575" y="4171950"/>
                            <a:ext cx="1595554" cy="910460"/>
                          </a:xfrm>
                          <a:prstGeom prst="rect">
                            <a:avLst/>
                          </a:prstGeom>
                          <a:solidFill>
                            <a:schemeClr val="bg2"/>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780" name="Google Shape;35;p1"/>
                        <wps:cNvSpPr txBox="1"/>
                        <wps:spPr>
                          <a:xfrm>
                            <a:off x="28575" y="990600"/>
                            <a:ext cx="1597209" cy="1255264"/>
                          </a:xfrm>
                          <a:prstGeom prst="rect">
                            <a:avLst/>
                          </a:prstGeom>
                          <a:noFill/>
                          <a:ln>
                            <a:noFill/>
                          </a:ln>
                        </wps:spPr>
                        <wps:txbx>
                          <w:txbxContent>
                            <w:p w14:paraId="16BB8681" w14:textId="77777777" w:rsidR="00D05FB4" w:rsidRPr="004F2D06" w:rsidRDefault="00D05FB4" w:rsidP="00D05FB4">
                              <w:pPr>
                                <w:spacing w:line="288" w:lineRule="auto"/>
                                <w:rPr>
                                  <w:rFonts w:ascii="Arial Nova Light" w:eastAsia="HELVETICA NEUE LIGHT" w:hAnsi="Arial Nova Light" w:cs="HELVETICA NEUE LIGHT"/>
                                  <w:color w:val="auto"/>
                                  <w:sz w:val="16"/>
                                  <w:szCs w:val="16"/>
                                  <w:lang w:val="en-US"/>
                                </w:rPr>
                              </w:pPr>
                              <w:r w:rsidRPr="004F2D06">
                                <w:rPr>
                                  <w:rFonts w:ascii="Arial Nova Light" w:eastAsia="HELVETICA NEUE LIGHT" w:hAnsi="Arial Nova Light" w:cs="HELVETICA NEUE LIGHT"/>
                                  <w:color w:val="auto"/>
                                  <w:sz w:val="16"/>
                                  <w:szCs w:val="16"/>
                                  <w:lang w:val="en-US"/>
                                </w:rPr>
                                <w:t>Any income received by household members 18 years and over, like:</w:t>
                              </w:r>
                              <w:r w:rsidRPr="004F2D06">
                                <w:rPr>
                                  <w:rFonts w:ascii="Arial Nova Light" w:eastAsia="HELVETICA NEUE LIGHT" w:hAnsi="Arial Nova Light" w:cs="HELVETICA NEUE LIGHT"/>
                                  <w:color w:val="auto"/>
                                  <w:sz w:val="16"/>
                                  <w:szCs w:val="16"/>
                                  <w:lang w:val="en-US"/>
                                </w:rPr>
                                <w:br/>
                                <w:t>- Wages</w:t>
                              </w:r>
                              <w:r w:rsidRPr="004F2D06">
                                <w:rPr>
                                  <w:rFonts w:ascii="Arial Nova Light" w:eastAsia="HELVETICA NEUE LIGHT" w:hAnsi="Arial Nova Light" w:cs="HELVETICA NEUE LIGHT"/>
                                  <w:color w:val="auto"/>
                                  <w:sz w:val="16"/>
                                  <w:szCs w:val="16"/>
                                  <w:lang w:val="en-US"/>
                                </w:rPr>
                                <w:br/>
                                <w:t>- Primary Centrelink payments</w:t>
                              </w:r>
                              <w:r w:rsidRPr="004F2D06">
                                <w:rPr>
                                  <w:rFonts w:ascii="Arial Nova Light" w:eastAsia="HELVETICA NEUE LIGHT" w:hAnsi="Arial Nova Light" w:cs="HELVETICA NEUE LIGHT"/>
                                  <w:color w:val="auto"/>
                                  <w:sz w:val="16"/>
                                  <w:szCs w:val="16"/>
                                  <w:lang w:val="en-US"/>
                                </w:rPr>
                                <w:br/>
                                <w:t xml:space="preserve">- Investment earnings </w:t>
                              </w:r>
                            </w:p>
                          </w:txbxContent>
                        </wps:txbx>
                        <wps:bodyPr spcFirstLastPara="1" wrap="square" lIns="72000" tIns="72000" rIns="72000" bIns="72000" anchor="t" anchorCtr="0">
                          <a:noAutofit/>
                        </wps:bodyPr>
                      </wps:wsp>
                      <wps:wsp>
                        <wps:cNvPr id="781" name="Google Shape;36;p1"/>
                        <wps:cNvSpPr txBox="1"/>
                        <wps:spPr>
                          <a:xfrm>
                            <a:off x="28575" y="276225"/>
                            <a:ext cx="1590548" cy="744432"/>
                          </a:xfrm>
                          <a:prstGeom prst="rect">
                            <a:avLst/>
                          </a:prstGeom>
                          <a:solidFill>
                            <a:schemeClr val="accent6">
                              <a:lumMod val="20000"/>
                              <a:lumOff val="80000"/>
                            </a:schemeClr>
                          </a:solidFill>
                          <a:ln>
                            <a:solidFill>
                              <a:schemeClr val="accent6">
                                <a:lumMod val="20000"/>
                                <a:lumOff val="80000"/>
                              </a:schemeClr>
                            </a:solidFill>
                          </a:ln>
                        </wps:spPr>
                        <wps:txbx>
                          <w:txbxContent>
                            <w:p w14:paraId="7CE8CFD5" w14:textId="764B0850" w:rsidR="00D05FB4" w:rsidRPr="001D66A2" w:rsidRDefault="00D05FB4" w:rsidP="00D05FB4">
                              <w:pPr>
                                <w:spacing w:before="0" w:after="0" w:line="240"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 xml:space="preserve">Benefits we </w:t>
                              </w:r>
                              <w:r w:rsidR="00E968F2" w:rsidRPr="001D66A2">
                                <w:rPr>
                                  <w:rFonts w:ascii="Arial Nova Light" w:eastAsia="HELVETICA NEUE LIGHT" w:hAnsi="Arial Nova Light" w:cs="HELVETICA NEUE LIGHT"/>
                                  <w:color w:val="auto"/>
                                  <w:sz w:val="16"/>
                                  <w:szCs w:val="16"/>
                                  <w:lang w:val="en-US"/>
                                </w:rPr>
                                <w:t>do not</w:t>
                              </w:r>
                              <w:r w:rsidRPr="001D66A2">
                                <w:rPr>
                                  <w:rFonts w:ascii="Arial Nova Light" w:eastAsia="HELVETICA NEUE LIGHT" w:hAnsi="Arial Nova Light" w:cs="HELVETICA NEUE LIGHT"/>
                                  <w:color w:val="auto"/>
                                  <w:sz w:val="16"/>
                                  <w:szCs w:val="16"/>
                                  <w:lang w:val="en-US"/>
                                </w:rPr>
                                <w:t xml:space="preserve"> count as income </w:t>
                              </w:r>
                            </w:p>
                            <w:p w14:paraId="0A7A2434" w14:textId="77777777" w:rsidR="00D05FB4" w:rsidRPr="001D66A2" w:rsidRDefault="00D05FB4" w:rsidP="00D05FB4">
                              <w:pPr>
                                <w:spacing w:before="0" w:after="0" w:line="240"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 xml:space="preserve">(non-assessable incomes like Education Allowance or </w:t>
                              </w:r>
                              <w:r>
                                <w:rPr>
                                  <w:rFonts w:ascii="Arial Nova Light" w:eastAsia="HELVETICA NEUE LIGHT" w:hAnsi="Arial Nova Light" w:cs="HELVETICA NEUE LIGHT"/>
                                  <w:sz w:val="16"/>
                                  <w:szCs w:val="16"/>
                                </w:rPr>
                                <w:t>Large Family Supplement</w:t>
                              </w:r>
                              <w:r w:rsidRPr="001D66A2">
                                <w:rPr>
                                  <w:rFonts w:ascii="Arial Nova Light" w:eastAsia="HELVETICA NEUE LIGHT" w:hAnsi="Arial Nova Light" w:cs="HELVETICA NEUE LIGHT"/>
                                  <w:color w:val="auto"/>
                                  <w:sz w:val="16"/>
                                  <w:szCs w:val="16"/>
                                  <w:lang w:val="en-US"/>
                                </w:rPr>
                                <w:t>)</w:t>
                              </w:r>
                            </w:p>
                          </w:txbxContent>
                        </wps:txbx>
                        <wps:bodyPr spcFirstLastPara="1" wrap="square" lIns="72000" tIns="72000" rIns="72000" bIns="72000" anchor="t" anchorCtr="0">
                          <a:noAutofit/>
                        </wps:bodyPr>
                      </wps:wsp>
                      <wps:wsp>
                        <wps:cNvPr id="782" name="Google Shape;37;p1"/>
                        <wps:cNvSpPr txBox="1"/>
                        <wps:spPr>
                          <a:xfrm>
                            <a:off x="28575" y="4171950"/>
                            <a:ext cx="1596817" cy="384904"/>
                          </a:xfrm>
                          <a:prstGeom prst="rect">
                            <a:avLst/>
                          </a:prstGeom>
                          <a:noFill/>
                          <a:ln>
                            <a:noFill/>
                          </a:ln>
                        </wps:spPr>
                        <wps:txbx>
                          <w:txbxContent>
                            <w:p w14:paraId="411C5667" w14:textId="77777777" w:rsidR="00D05FB4" w:rsidRPr="001D66A2" w:rsidRDefault="00D05FB4" w:rsidP="00D05FB4">
                              <w:pPr>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Commonwealth Rent Assistance</w:t>
                              </w:r>
                            </w:p>
                          </w:txbxContent>
                        </wps:txbx>
                        <wps:bodyPr spcFirstLastPara="1" wrap="square" lIns="72000" tIns="72000" rIns="72000" bIns="72000" anchor="t" anchorCtr="0">
                          <a:noAutofit/>
                        </wps:bodyPr>
                      </wps:wsp>
                      <wps:wsp>
                        <wps:cNvPr id="783" name="Google Shape;39;p1"/>
                        <wps:cNvSpPr/>
                        <wps:spPr>
                          <a:xfrm>
                            <a:off x="2019300" y="3486150"/>
                            <a:ext cx="1599607" cy="471614"/>
                          </a:xfrm>
                          <a:prstGeom prst="rect">
                            <a:avLst/>
                          </a:prstGeom>
                          <a:solidFill>
                            <a:schemeClr val="accent2">
                              <a:lumMod val="60000"/>
                              <a:lumOff val="40000"/>
                            </a:schemeClr>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784" name="Google Shape;40;p1"/>
                        <wps:cNvSpPr/>
                        <wps:spPr>
                          <a:xfrm>
                            <a:off x="2019300" y="4181475"/>
                            <a:ext cx="1599607" cy="905079"/>
                          </a:xfrm>
                          <a:prstGeom prst="rect">
                            <a:avLst/>
                          </a:prstGeom>
                          <a:solidFill>
                            <a:schemeClr val="bg2"/>
                          </a:solidFill>
                          <a:ln w="15875" cap="flat" cmpd="sng">
                            <a:solidFill>
                              <a:schemeClr val="accent6"/>
                            </a:solidFill>
                            <a:prstDash val="solid"/>
                            <a:miter lim="800000"/>
                            <a:headEnd type="none" w="sm" len="sm"/>
                            <a:tailEnd type="none" w="sm" len="sm"/>
                          </a:ln>
                        </wps:spPr>
                        <wps:bodyPr spcFirstLastPara="1" wrap="square" lIns="91425" tIns="45700" rIns="91425" bIns="45700" anchor="ctr" anchorCtr="0">
                          <a:noAutofit/>
                        </wps:bodyPr>
                      </wps:wsp>
                      <wps:wsp>
                        <wps:cNvPr id="785" name="Google Shape;41;p1"/>
                        <wps:cNvSpPr txBox="1"/>
                        <wps:spPr>
                          <a:xfrm>
                            <a:off x="2019300" y="3467100"/>
                            <a:ext cx="1587806" cy="390627"/>
                          </a:xfrm>
                          <a:prstGeom prst="rect">
                            <a:avLst/>
                          </a:prstGeom>
                          <a:noFill/>
                          <a:ln>
                            <a:noFill/>
                          </a:ln>
                        </wps:spPr>
                        <wps:txbx>
                          <w:txbxContent>
                            <w:p w14:paraId="5D2CF26C" w14:textId="77777777" w:rsidR="00D05FB4" w:rsidRDefault="00D05FB4" w:rsidP="00D05FB4">
                              <w:pPr>
                                <w:spacing w:before="0" w:after="0" w:line="240" w:lineRule="auto"/>
                                <w:rPr>
                                  <w:rFonts w:ascii="Arial Nova Light" w:eastAsia="HELVETICA NEUE LIGHT" w:hAnsi="Arial Nova Light" w:cs="HELVETICA NEUE LIGHT"/>
                                  <w:color w:val="auto"/>
                                  <w:sz w:val="16"/>
                                  <w:szCs w:val="16"/>
                                  <w:lang w:val="en-US"/>
                                </w:rPr>
                              </w:pPr>
                              <w:r w:rsidRPr="00774231">
                                <w:rPr>
                                  <w:rFonts w:ascii="Arial Nova Light" w:eastAsia="HELVETICA NEUE LIGHT" w:hAnsi="Arial Nova Light" w:cs="HELVETICA NEUE LIGHT"/>
                                  <w:color w:val="auto"/>
                                  <w:sz w:val="16"/>
                                  <w:szCs w:val="16"/>
                                  <w:highlight w:val="yellow"/>
                                  <w:lang w:val="en-US"/>
                                </w:rPr>
                                <w:t>25%</w:t>
                              </w:r>
                              <w:r w:rsidRPr="001D66A2">
                                <w:rPr>
                                  <w:rFonts w:ascii="Arial Nova Light" w:eastAsia="HELVETICA NEUE LIGHT" w:hAnsi="Arial Nova Light" w:cs="HELVETICA NEUE LIGHT"/>
                                  <w:color w:val="auto"/>
                                  <w:sz w:val="16"/>
                                  <w:szCs w:val="16"/>
                                  <w:lang w:val="en-US"/>
                                </w:rPr>
                                <w:t xml:space="preserve"> of assessable income</w:t>
                              </w:r>
                            </w:p>
                            <w:p w14:paraId="205CF9AB" w14:textId="77777777" w:rsidR="00D05FB4" w:rsidRPr="001D66A2" w:rsidRDefault="00D05FB4" w:rsidP="00D05FB4">
                              <w:pPr>
                                <w:spacing w:before="0" w:after="0" w:line="240" w:lineRule="auto"/>
                                <w:rPr>
                                  <w:rFonts w:ascii="Arial Nova Light" w:eastAsia="HELVETICA NEUE LIGHT" w:hAnsi="Arial Nova Light" w:cs="HELVETICA NEUE LIGHT"/>
                                  <w:color w:val="auto"/>
                                  <w:sz w:val="16"/>
                                  <w:szCs w:val="16"/>
                                  <w:lang w:val="en-US"/>
                                </w:rPr>
                              </w:pPr>
                              <w:r>
                                <w:rPr>
                                  <w:rFonts w:ascii="Arial Nova Light" w:eastAsia="HELVETICA NEUE LIGHT" w:hAnsi="Arial Nova Light" w:cs="HELVETICA NEUE LIGHT"/>
                                  <w:color w:val="auto"/>
                                  <w:sz w:val="16"/>
                                  <w:szCs w:val="16"/>
                                  <w:lang w:val="en-US"/>
                                </w:rPr>
                                <w:t>$XXX</w:t>
                              </w:r>
                            </w:p>
                          </w:txbxContent>
                        </wps:txbx>
                        <wps:bodyPr spcFirstLastPara="1" wrap="square" lIns="72000" tIns="72000" rIns="72000" bIns="72000" anchor="t" anchorCtr="0">
                          <a:noAutofit/>
                        </wps:bodyPr>
                      </wps:wsp>
                      <wps:wsp>
                        <wps:cNvPr id="786" name="Google Shape;42;p1"/>
                        <wps:cNvSpPr txBox="1"/>
                        <wps:spPr>
                          <a:xfrm>
                            <a:off x="2019300" y="4171950"/>
                            <a:ext cx="1587806" cy="390627"/>
                          </a:xfrm>
                          <a:prstGeom prst="rect">
                            <a:avLst/>
                          </a:prstGeom>
                          <a:noFill/>
                          <a:ln>
                            <a:noFill/>
                          </a:ln>
                        </wps:spPr>
                        <wps:txbx>
                          <w:txbxContent>
                            <w:p w14:paraId="00A5D42D" w14:textId="77777777" w:rsidR="00D05FB4" w:rsidRDefault="00D05FB4" w:rsidP="00D05FB4">
                              <w:pPr>
                                <w:spacing w:before="0" w:after="0" w:line="240" w:lineRule="auto"/>
                                <w:rPr>
                                  <w:rFonts w:ascii="Arial Nova Light" w:eastAsia="HELVETICA NEUE LIGHT" w:hAnsi="Arial Nova Light" w:cs="HELVETICA NEUE LIGHT"/>
                                  <w:color w:val="auto"/>
                                  <w:sz w:val="16"/>
                                  <w:szCs w:val="16"/>
                                  <w:lang w:val="en-US"/>
                                </w:rPr>
                              </w:pPr>
                              <w:r w:rsidRPr="00FD64D2">
                                <w:rPr>
                                  <w:rFonts w:ascii="Arial Nova Light" w:eastAsia="HELVETICA NEUE LIGHT" w:hAnsi="Arial Nova Light" w:cs="HELVETICA NEUE LIGHT"/>
                                  <w:color w:val="auto"/>
                                  <w:sz w:val="16"/>
                                  <w:szCs w:val="16"/>
                                  <w:lang w:val="en-US"/>
                                </w:rPr>
                                <w:t>100% of rent assistance</w:t>
                              </w:r>
                            </w:p>
                            <w:p w14:paraId="74C964D0" w14:textId="77777777" w:rsidR="00D05FB4" w:rsidRPr="00FD64D2" w:rsidRDefault="00D05FB4" w:rsidP="00D05FB4">
                              <w:pPr>
                                <w:spacing w:before="0" w:after="0" w:line="240" w:lineRule="auto"/>
                                <w:rPr>
                                  <w:rFonts w:ascii="Arial Nova Light" w:eastAsia="HELVETICA NEUE LIGHT" w:hAnsi="Arial Nova Light" w:cs="HELVETICA NEUE LIGHT"/>
                                  <w:color w:val="auto"/>
                                  <w:sz w:val="16"/>
                                  <w:szCs w:val="16"/>
                                  <w:lang w:val="en-US"/>
                                </w:rPr>
                              </w:pPr>
                              <w:r>
                                <w:rPr>
                                  <w:rFonts w:ascii="Arial Nova Light" w:eastAsia="HELVETICA NEUE LIGHT" w:hAnsi="Arial Nova Light" w:cs="HELVETICA NEUE LIGHT"/>
                                  <w:color w:val="auto"/>
                                  <w:sz w:val="16"/>
                                  <w:szCs w:val="16"/>
                                  <w:lang w:val="en-US"/>
                                </w:rPr>
                                <w:t>$XXX</w:t>
                              </w:r>
                            </w:p>
                          </w:txbxContent>
                        </wps:txbx>
                        <wps:bodyPr spcFirstLastPara="1" wrap="square" lIns="72000" tIns="72000" rIns="72000" bIns="72000" anchor="t" anchorCtr="0">
                          <a:noAutofit/>
                        </wps:bodyPr>
                      </wps:wsp>
                      <wps:wsp>
                        <wps:cNvPr id="788" name="Google Shape;44;p1"/>
                        <wps:cNvSpPr txBox="1"/>
                        <wps:spPr>
                          <a:xfrm>
                            <a:off x="2019300" y="3962400"/>
                            <a:ext cx="1599288" cy="230556"/>
                          </a:xfrm>
                          <a:prstGeom prst="rect">
                            <a:avLst/>
                          </a:prstGeom>
                          <a:noFill/>
                          <a:ln>
                            <a:noFill/>
                          </a:ln>
                        </wps:spPr>
                        <wps:txbx>
                          <w:txbxContent>
                            <w:p w14:paraId="02FBFCFB" w14:textId="77777777" w:rsidR="00D05FB4" w:rsidRPr="00FD64D2" w:rsidRDefault="00D05FB4" w:rsidP="00D05FB4">
                              <w:pPr>
                                <w:spacing w:before="0" w:after="0" w:line="240" w:lineRule="auto"/>
                                <w:rPr>
                                  <w:rFonts w:ascii="Arial Nova Light" w:eastAsia="HELVETICA NEUE LIGHT" w:hAnsi="Arial Nova Light" w:cs="HELVETICA NEUE LIGHT"/>
                                  <w:color w:val="auto"/>
                                  <w:sz w:val="16"/>
                                  <w:szCs w:val="16"/>
                                  <w:lang w:val="en-US"/>
                                </w:rPr>
                              </w:pPr>
                              <w:r w:rsidRPr="00FD64D2">
                                <w:rPr>
                                  <w:rFonts w:ascii="Arial Nova Light" w:eastAsia="HELVETICA NEUE LIGHT" w:hAnsi="Arial Nova Light" w:cs="HELVETICA NEUE LIGHT"/>
                                  <w:color w:val="auto"/>
                                  <w:sz w:val="16"/>
                                  <w:szCs w:val="16"/>
                                  <w:lang w:val="en-US"/>
                                </w:rPr>
                                <w:t>15% of Family Tax Benefit</w:t>
                              </w:r>
                              <w:r>
                                <w:rPr>
                                  <w:rFonts w:ascii="Arial Nova Light" w:eastAsia="HELVETICA NEUE LIGHT" w:hAnsi="Arial Nova Light" w:cs="HELVETICA NEUE LIGHT"/>
                                  <w:color w:val="auto"/>
                                  <w:sz w:val="16"/>
                                  <w:szCs w:val="16"/>
                                  <w:lang w:val="en-US"/>
                                </w:rPr>
                                <w:t xml:space="preserve"> $XXX</w:t>
                              </w:r>
                            </w:p>
                          </w:txbxContent>
                        </wps:txbx>
                        <wps:bodyPr spcFirstLastPara="1" wrap="square" lIns="72000" tIns="36000" rIns="36000" bIns="36000" anchor="t" anchorCtr="0">
                          <a:noAutofit/>
                        </wps:bodyPr>
                      </wps:wsp>
                      <wps:wsp>
                        <wps:cNvPr id="789" name="Google Shape;45;p1"/>
                        <wps:cNvSpPr txBox="1"/>
                        <wps:spPr>
                          <a:xfrm>
                            <a:off x="2028825" y="3171825"/>
                            <a:ext cx="1614934" cy="299172"/>
                          </a:xfrm>
                          <a:prstGeom prst="rect">
                            <a:avLst/>
                          </a:prstGeom>
                          <a:noFill/>
                          <a:ln>
                            <a:noFill/>
                          </a:ln>
                        </wps:spPr>
                        <wps:txbx>
                          <w:txbxContent>
                            <w:p w14:paraId="571B691F" w14:textId="77777777" w:rsidR="00D05FB4" w:rsidRPr="0061708E" w:rsidRDefault="00D05FB4" w:rsidP="00D05FB4">
                              <w:pPr>
                                <w:rPr>
                                  <w:rFonts w:ascii="Arial Nova Light" w:eastAsia="Arial" w:hAnsi="Arial Nova Light" w:cs="Arial"/>
                                  <w:b/>
                                  <w:bCs/>
                                  <w:color w:val="auto"/>
                                  <w:szCs w:val="20"/>
                                  <w:lang w:val="en-US"/>
                                </w:rPr>
                              </w:pPr>
                              <w:r>
                                <w:rPr>
                                  <w:rFonts w:ascii="Arial Nova Light" w:eastAsia="Arial" w:hAnsi="Arial Nova Light" w:cs="Arial"/>
                                  <w:b/>
                                  <w:bCs/>
                                  <w:color w:val="auto"/>
                                  <w:szCs w:val="20"/>
                                  <w:lang w:val="en-US"/>
                                </w:rPr>
                                <w:t>Rent based on your income</w:t>
                              </w:r>
                            </w:p>
                          </w:txbxContent>
                        </wps:txbx>
                        <wps:bodyPr spcFirstLastPara="1" wrap="square" lIns="0" tIns="0" rIns="0" bIns="0" anchor="t" anchorCtr="0">
                          <a:noAutofit/>
                        </wps:bodyPr>
                      </wps:wsp>
                      <wps:wsp>
                        <wps:cNvPr id="790" name="Google Shape;50;p1"/>
                        <wps:cNvCnPr/>
                        <wps:spPr>
                          <a:xfrm>
                            <a:off x="1685925" y="4067175"/>
                            <a:ext cx="287523" cy="0"/>
                          </a:xfrm>
                          <a:prstGeom prst="straightConnector1">
                            <a:avLst/>
                          </a:prstGeom>
                          <a:noFill/>
                          <a:ln w="15875" cap="sq" cmpd="sng">
                            <a:solidFill>
                              <a:schemeClr val="accent6"/>
                            </a:solidFill>
                            <a:prstDash val="solid"/>
                            <a:miter lim="800000"/>
                            <a:headEnd type="none" w="sm" len="sm"/>
                            <a:tailEnd type="triangle" w="med" len="med"/>
                          </a:ln>
                        </wps:spPr>
                        <wps:bodyPr/>
                      </wps:wsp>
                      <wpg:grpSp>
                        <wpg:cNvPr id="791" name="Google Shape;46;p1"/>
                        <wpg:cNvGrpSpPr/>
                        <wpg:grpSpPr>
                          <a:xfrm>
                            <a:off x="1676400" y="2609850"/>
                            <a:ext cx="296038" cy="1077046"/>
                            <a:chOff x="2672130" y="3212526"/>
                            <a:chExt cx="479699" cy="1314479"/>
                          </a:xfrm>
                        </wpg:grpSpPr>
                        <wps:wsp>
                          <wps:cNvPr id="792" name="Google Shape;47;p1"/>
                          <wps:cNvCnPr/>
                          <wps:spPr>
                            <a:xfrm>
                              <a:off x="2868959" y="4527005"/>
                              <a:ext cx="282870" cy="0"/>
                            </a:xfrm>
                            <a:prstGeom prst="straightConnector1">
                              <a:avLst/>
                            </a:prstGeom>
                            <a:noFill/>
                            <a:ln w="15875" cap="sq" cmpd="sng">
                              <a:solidFill>
                                <a:schemeClr val="accent6"/>
                              </a:solidFill>
                              <a:prstDash val="solid"/>
                              <a:miter lim="800000"/>
                              <a:headEnd type="none" w="sm" len="sm"/>
                              <a:tailEnd type="triangle" w="med" len="med"/>
                            </a:ln>
                          </wps:spPr>
                          <wps:bodyPr/>
                        </wps:wsp>
                        <wps:wsp>
                          <wps:cNvPr id="793" name="Google Shape;48;p1"/>
                          <wps:cNvCnPr/>
                          <wps:spPr>
                            <a:xfrm>
                              <a:off x="2868959" y="3217808"/>
                              <a:ext cx="0" cy="1309197"/>
                            </a:xfrm>
                            <a:prstGeom prst="straightConnector1">
                              <a:avLst/>
                            </a:prstGeom>
                            <a:noFill/>
                            <a:ln w="16500" cap="flat" cmpd="sng">
                              <a:solidFill>
                                <a:schemeClr val="accent6"/>
                              </a:solidFill>
                              <a:prstDash val="solid"/>
                              <a:miter lim="800000"/>
                              <a:headEnd type="none" w="sm" len="sm"/>
                              <a:tailEnd type="none" w="sm" len="sm"/>
                            </a:ln>
                          </wps:spPr>
                          <wps:bodyPr/>
                        </wps:wsp>
                        <wps:wsp>
                          <wps:cNvPr id="794" name="Google Shape;49;p1"/>
                          <wps:cNvCnPr/>
                          <wps:spPr>
                            <a:xfrm rot="10800000">
                              <a:off x="2672130" y="3212526"/>
                              <a:ext cx="203705" cy="0"/>
                            </a:xfrm>
                            <a:prstGeom prst="straightConnector1">
                              <a:avLst/>
                            </a:prstGeom>
                            <a:noFill/>
                            <a:ln w="15875" cap="flat" cmpd="sng">
                              <a:solidFill>
                                <a:schemeClr val="accent6"/>
                              </a:solidFill>
                              <a:prstDash val="solid"/>
                              <a:miter lim="800000"/>
                              <a:headEnd type="none" w="sm" len="sm"/>
                              <a:tailEnd type="none" w="sm" len="sm"/>
                            </a:ln>
                          </wps:spPr>
                          <wps:bodyPr/>
                        </wps:wsp>
                      </wpg:grpSp>
                      <wps:wsp>
                        <wps:cNvPr id="12" name="Text Box 12"/>
                        <wps:cNvSpPr txBox="1"/>
                        <wps:spPr>
                          <a:xfrm>
                            <a:off x="3790950" y="3505200"/>
                            <a:ext cx="1514475" cy="1595993"/>
                          </a:xfrm>
                          <a:prstGeom prst="rect">
                            <a:avLst/>
                          </a:prstGeom>
                          <a:noFill/>
                          <a:ln w="19050">
                            <a:noFill/>
                          </a:ln>
                        </wps:spPr>
                        <wps:txbx>
                          <w:txbxContent>
                            <w:p w14:paraId="0494C57D" w14:textId="77777777" w:rsidR="00D05FB4" w:rsidRDefault="00D05FB4" w:rsidP="00D05FB4">
                              <w:pPr>
                                <w:rPr>
                                  <w:rFonts w:ascii="Arial Nova Light" w:hAnsi="Arial Nova Light"/>
                                  <w:b/>
                                  <w:bCs/>
                                  <w:color w:val="auto"/>
                                  <w:szCs w:val="20"/>
                                </w:rPr>
                              </w:pPr>
                              <w:r w:rsidRPr="006B59D2">
                                <w:rPr>
                                  <w:rFonts w:ascii="Arial Nova Light" w:hAnsi="Arial Nova Light"/>
                                  <w:b/>
                                  <w:bCs/>
                                  <w:color w:val="auto"/>
                                  <w:szCs w:val="20"/>
                                </w:rPr>
                                <w:t xml:space="preserve">Rent based on your income is more than </w:t>
                              </w:r>
                              <w:r>
                                <w:rPr>
                                  <w:rFonts w:ascii="Arial Nova Light" w:hAnsi="Arial Nova Light"/>
                                  <w:b/>
                                  <w:bCs/>
                                  <w:color w:val="auto"/>
                                  <w:szCs w:val="20"/>
                                </w:rPr>
                                <w:t>market-based</w:t>
                              </w:r>
                              <w:r w:rsidRPr="006B59D2">
                                <w:rPr>
                                  <w:rFonts w:ascii="Arial Nova Light" w:hAnsi="Arial Nova Light"/>
                                  <w:b/>
                                  <w:bCs/>
                                  <w:color w:val="auto"/>
                                  <w:szCs w:val="20"/>
                                </w:rPr>
                                <w:t xml:space="preserve"> rent. </w:t>
                              </w:r>
                            </w:p>
                            <w:p w14:paraId="5A68F578" w14:textId="77777777" w:rsidR="00D05FB4" w:rsidRPr="006B59D2" w:rsidRDefault="00D05FB4" w:rsidP="00D05FB4">
                              <w:pPr>
                                <w:rPr>
                                  <w:b/>
                                  <w:bCs/>
                                  <w:szCs w:val="20"/>
                                </w:rPr>
                              </w:pPr>
                              <w:r w:rsidRPr="006B59D2">
                                <w:rPr>
                                  <w:rFonts w:ascii="Arial Nova Light" w:hAnsi="Arial Nova Light"/>
                                  <w:b/>
                                  <w:bCs/>
                                  <w:color w:val="auto"/>
                                  <w:szCs w:val="20"/>
                                </w:rPr>
                                <w:t xml:space="preserve">Therefore, your rent will be capped at </w:t>
                              </w:r>
                              <w:r>
                                <w:rPr>
                                  <w:rFonts w:ascii="Arial Nova Light" w:hAnsi="Arial Nova Light"/>
                                  <w:b/>
                                  <w:bCs/>
                                  <w:color w:val="auto"/>
                                  <w:szCs w:val="20"/>
                                </w:rPr>
                                <w:t>market-based</w:t>
                              </w:r>
                              <w:r w:rsidRPr="006B59D2">
                                <w:rPr>
                                  <w:rFonts w:ascii="Arial Nova Light" w:hAnsi="Arial Nova Light"/>
                                  <w:b/>
                                  <w:bCs/>
                                  <w:color w:val="auto"/>
                                  <w:szCs w:val="20"/>
                                </w:rPr>
                                <w:t xml:space="preserve"> rent of </w:t>
                              </w:r>
                              <w:r w:rsidRPr="006B59D2">
                                <w:rPr>
                                  <w:rFonts w:ascii="Arial Nova Light" w:hAnsi="Arial Nova Light"/>
                                  <w:b/>
                                  <w:bCs/>
                                  <w:color w:val="auto"/>
                                  <w:szCs w:val="20"/>
                                  <w:highlight w:val="yellow"/>
                                </w:rPr>
                                <w:t>&lt;$$$&gt;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787" name="Google Shape;43;p1"/>
                        <wps:cNvSpPr txBox="1"/>
                        <wps:spPr>
                          <a:xfrm>
                            <a:off x="0" y="2867025"/>
                            <a:ext cx="1597210" cy="378660"/>
                          </a:xfrm>
                          <a:prstGeom prst="rect">
                            <a:avLst/>
                          </a:prstGeom>
                          <a:noFill/>
                          <a:ln>
                            <a:noFill/>
                          </a:ln>
                        </wps:spPr>
                        <wps:txbx>
                          <w:txbxContent>
                            <w:p w14:paraId="50518E4D" w14:textId="77777777" w:rsidR="00D05FB4" w:rsidRPr="001D66A2" w:rsidRDefault="00D05FB4" w:rsidP="00D05FB4">
                              <w:pPr>
                                <w:spacing w:line="288"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Family Tax Benefit</w:t>
                              </w:r>
                            </w:p>
                          </w:txbxContent>
                        </wps:txbx>
                        <wps:bodyPr spcFirstLastPara="1" wrap="square" lIns="72000" tIns="72000" rIns="72000" bIns="72000" anchor="t" anchorCtr="0">
                          <a:noAutofit/>
                        </wps:bodyPr>
                      </wps:wsp>
                    </wpg:wgp>
                  </a:graphicData>
                </a:graphic>
              </wp:anchor>
            </w:drawing>
          </mc:Choice>
          <mc:Fallback>
            <w:pict>
              <v:group w14:anchorId="6C3F3A29" id="Group 14" o:spid="_x0000_s1496" style="position:absolute;margin-left:0;margin-top:0;width:417.75pt;height:401.65pt;z-index:251736065" coordsize="53054,5101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2dI2DQgAAPo6AAAOAAAAZHJzL2Uyb0RvYy54bWzsW1tz0zgUft+Z/Q8evy+x5KsCLcOWy+wM&#10;C8zADs+q4ySetS1ju7Tsr9/vyJfcFJImFCgND0W2FVs6+nQun8558vQmz6zPSVWnqjiz2SPHtpIi&#10;VpO0mJ3Z/3x4+UdkW3Uji4nMVJGc2V+S2n56/vtvT67LccLVXGWTpLLwkqIeX5dn9rxpyvFoVMfz&#10;JJf1I1UmBR5OVZXLBpfVbDSp5DXenmcj7jjB6FpVk7JScVLXuPu8fWif6/dPp0ncvJ1O66SxsjMb&#10;Y2v030r/vaS/o/MncjyrZDlP424Y8oBR5DIt8NHhVc9lI62rKt14VZ7GlarVtHkUq3ykptM0TvQc&#10;MBvmrM3mVaWuSj2X2fh6Vg5igmjX5HTwa+M3n19V5fvyXQVJXJczyEJf0VxuplVO/2OU1o0W2ZdB&#10;ZMlNY8W46buO73HftmI885nDmHBbocZzSH7jd/H8xY5fjvoPj1aGc10CIPVCBvVxMng/l2WiRVuP&#10;IYN3lZVOzuzI4bZVyBxAfaXULEss3e+xGz0uGU2LRoHug7zqcQ3RGYSF1RSuA8RBLK7weRT6rVh6&#10;wTFfROjRCo5zEYUajMPs5bis6uZVonKLGmd2BSxriMnPr+sGY0HXvgsNoFZZOnmZZpm+oP2TXGSV&#10;9VkC+ZN/OX0dv1jplRXWNTatT4OzYontN81kg2ZeQhh1MdPfW/mJ3piLF8s4ToomML2cxvZc1vN2&#10;BPolrQTytMGWz9Kc5E3/2tvzRE5eFBOr+VJC/AW0hU2jq3PbyhLoFjQwBTluZJrt7oepZgVmTAvW&#10;LhG1LtXkC5a6LuOXKYb3WtbNO1lhwzN8C0oAX/l0JSt8OfurAMIE09hu9IXnh7Sg1fKTy+Unsojn&#10;Crolbirbai8uGq1raNyFenbVqGmql24xmG6MgHaLrjvHeBh6ZoyzTYxbzc2fCrt8wP42tEc+QWhT&#10;PQDYHo+wqUg9uE4URF6HlV659BDeE+WFIohrIND6kli7G+YVb24ub/TW5iyiLy8Evz8KyG7odR5W&#10;H4125dHoVx375idec9e45jxcXfOLorMD/abpdfFgBFgQ+YL0PdbTC7hgfrd9e71Gmo7ja7TgOzRa&#10;3VQync2bC1UUUG6qYl/Tb8NC085e11v1p3ultZoqlQXMi9ZweTLpVBy1WjW9VXfRY8Lw99QXWG2D&#10;TeRiFTt72MRBSwjhBL3e74EDgygCJ2yRw6IoYK44TlfsNlxcAy67yv9Wk9ZOYVj9wHCbPBhtQL3+&#10;NpnQ3raaDOoeKulkhM7sMAyMoHKdw0HFgRnH4GYtoYoLdNJ2AOt4oAXajSrt6RFQlj2yvazVCRoE&#10;DegAg75x+eHQ2OaBL6DBXccL7hAZJw/8MN/r1/TAQYqYEO4ejnAOC0XxpvaMjSbVC5njhvfPoq67&#10;eqcQ9QGEqMK8QbzDN4jHQibWgxX4nL7vIx6maEUwmIAdIcsxJMzl7ETCHBJ+/5ImIAJzYDIB/ibC&#10;b0/CbAmvQu5gXxHUGfd9Hvw4KkYHdodgAVMgDq6lY7qLlpDrLlpapru4F9RMBO7RhITgWyCBhwEH&#10;W7PuFYCzhwtCSAg9z3N7vXRnEVGwEWfTOnbeynKcrQnhzkfZGWevxFdD7zZg74lpiseX4/tjvruL&#10;YeR6QidY00lKSKSvCdZrjCOxRrdXcNuMeRCxjkByI084P0zB8YEwv21E/ysqODP37N6eP1w+U/NA&#10;EBrcuUVEj3gnYEciYLeG+fYM4ineeXhHcjgVMylL7/Zs6NIW8VjEvK/yocLxnfAOSfZTxHMivfrU&#10;ijAyHyN5xxw7L6Hd9QIQXBsEWBRGDo4ayNV1cejEjyTAVg4h9zjrWRw/c+1kn5zD1jk0n/54Bop/&#10;b+dwCQtb3MOfBws6ReqEhRYLZjLcM3B9h2DBFQFx4xshMJ0EtnoBRz++36cwHRgCH6EXtIt6NBZc&#10;Orjuk5O6i5YL6S7uBxdi5n29Y1gxBwvdJay44ICpvUqHIEoQbscBcyFYeCQdcgQW9NAOwcLAiQ0Y&#10;QON+pSgJjNhAGPhrPvAtU5QceAXrPvApRWmPxMpvlqLUpRSTJzxbSrUNhZn39Ba8p+6+b3YyC8KA&#10;9DwlpvHAEdE6OcBBDbidymdOGOKwp1UEQ6IyD0LOKCWXnEUOjpwPPV50ScteKALRk+gu83DdsZWt&#10;4fgBOcuhMDNt3hrTtnvjcKRnCh+zw/w9nyPbdU1VIpOT0pS1N60t6vYsmlNu373I7UOyvknpemv5&#10;7rfDDvYOoi6dTCPHfS5CBxvsL8HEjijsWPAEPimCh5PQ/gOSQsUWxmqN1N0CHKtSqGhgTpf/T4F0&#10;V2SyVQf3OOJIYoFe+s466EEknazAaGHJWg7rzusS2GDGPtBao+7Awi2MifzhruZm3wDQDYVDyR7a&#10;kvuOj1O/NaffJ9vdwYiyQERbtrTdoO3K/Fjx+jWHT+yqPvccHu08QNT+xpL/r7cJprFZsIKbqLpr&#10;3uLPNFOok1Fdy7ZQg/Kf6T71R9EUnm4tdvHw2qHYBceZi2IXetLGEyiDoSfFVX6hUFoELw6j003q&#10;32R9c1qp/COK857RV/FoWwBqobgvTp49051QFFfK5nXxvozp1aQYqEDkw81HWZVdiUgDeLxRfQGX&#10;HK/VQ7V9W27uJ6m4icwZrZ4h329fhEOg5OhGQehsBLS+gB+LDpr0DKPg2KSmAb9tTdUtam5aunUJ&#10;0JtABn5MlVff9RxU6zoUWOqE/q4YlCo4l6913cWiZPX8fwAAAP//AwBQSwMEFAAGAAgAAAAhAKce&#10;MoDcAAAABQEAAA8AAABkcnMvZG93bnJldi54bWxMj0FLw0AQhe+C/2EZwZvdxBApMZtSinoqgq0g&#10;3qbJNAnNzobsNkn/vaMXexne8Ib3vslXs+3USINvHRuIFxEo4tJVLdcGPvevD0tQPiBX2DkmAxfy&#10;sCpub3LMKjfxB427UCsJYZ+hgSaEPtPalw1Z9AvXE4t3dIPFIOtQ62rAScJtpx+j6ElbbFkaGuxp&#10;01B52p2tgbcJp3USv4zb03Fz+d6n71/bmIy5v5vXz6ACzeH/GH7xBR0KYTq4M1dedQbkkfA3xVsm&#10;aQrqICJKEtBFrq/pix8AAAD//wMAUEsBAi0AFAAGAAgAAAAhALaDOJL+AAAA4QEAABMAAAAAAAAA&#10;AAAAAAAAAAAAAFtDb250ZW50X1R5cGVzXS54bWxQSwECLQAUAAYACAAAACEAOP0h/9YAAACUAQAA&#10;CwAAAAAAAAAAAAAAAAAvAQAAX3JlbHMvLnJlbHNQSwECLQAUAAYACAAAACEA+dnSNg0IAAD6OgAA&#10;DgAAAAAAAAAAAAAAAAAuAgAAZHJzL2Uyb0RvYy54bWxQSwECLQAUAAYACAAAACEApx4ygNwAAAAF&#10;AQAADwAAAAAAAAAAAAAAAABnCgAAZHJzL2Rvd25yZXYueG1sUEsFBgAAAAAEAAQA8wAAAHALAAAA&#10;AA==&#10;">
                <v:rect id="Google Shape;38;p1" o:spid="_x0000_s1497" style="position:absolute;left:20193;top:39528;width:15989;height:2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AQ0bwgAAANwAAAAPAAAAZHJzL2Rvd25yZXYueG1sRI9Ba8JA&#10;FITvhf6H5RV6qxtTkZC6ihQCHjVWcn1kX7PB7Nuwu9X4711B6HGYmW+Y1Wayg7iQD71jBfNZBoK4&#10;dbrnTsHPsfooQISIrHFwTApuFGCzfn1ZYandlQ90qWMnEoRDiQpMjGMpZWgNWQwzNxIn79d5izFJ&#10;30nt8ZrgdpB5li2lxZ7TgsGRvg215/rPKvALs3X7hqpj9XlqDnl+a+plr9T727T9AhFpiv/hZ3un&#10;FRRZDo8z6QjI9R0AAP//AwBQSwECLQAUAAYACAAAACEA2+H2y+4AAACFAQAAEwAAAAAAAAAAAAAA&#10;AAAAAAAAW0NvbnRlbnRfVHlwZXNdLnhtbFBLAQItABQABgAIAAAAIQBa9CxbvwAAABUBAAALAAAA&#10;AAAAAAAAAAAAAB8BAABfcmVscy8ucmVsc1BLAQItABQABgAIAAAAIQBcAQ0bwgAAANwAAAAPAAAA&#10;AAAAAAAAAAAAAAcCAABkcnMvZG93bnJldi54bWxQSwUGAAAAAAMAAwC3AAAA9gIAAAAA&#10;" fillcolor="#d8eeff [3202]" strokecolor="#ff9d00 [3209]" strokeweight="1.25pt">
                  <v:stroke startarrowwidth="narrow" startarrowlength="short" endarrowwidth="narrow" endarrowlength="short"/>
                  <v:textbox inset="2.53958mm,1.2694mm,2.53958mm,1.2694mm"/>
                </v:rect>
                <v:shape id="_x0000_s1498" type="#_x0000_t202" style="position:absolute;left:285;width:22943;height:30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qOZpxgAAANwAAAAPAAAAZHJzL2Rvd25yZXYueG1sRI9Ba8JA&#10;FITvhf6H5RW81U2LqE3diBQFQSiN6aHH1+wzWZJ9G7Orxn/vFgoeh5n5hlksB9uKM/XeOFbwMk5A&#10;EJdOG64UfBeb5zkIH5A1to5JwZU8LLPHhwWm2l04p/M+VCJC2KeooA6hS6X0ZU0W/dh1xNE7uN5i&#10;iLKvpO7xEuG2la9JMpUWDceFGjv6qKls9ierYPXD+docP3+/8kNuiuIt4d20UWr0NKzeQQQawj38&#10;395qBbPZBP7OxCMgsxsAAAD//wMAUEsBAi0AFAAGAAgAAAAhANvh9svuAAAAhQEAABMAAAAAAAAA&#10;AAAAAAAAAAAAAFtDb250ZW50X1R5cGVzXS54bWxQSwECLQAUAAYACAAAACEAWvQsW78AAAAVAQAA&#10;CwAAAAAAAAAAAAAAAAAfAQAAX3JlbHMvLnJlbHNQSwECLQAUAAYACAAAACEA8KjmacYAAADcAAAA&#10;DwAAAAAAAAAAAAAAAAAHAgAAZHJzL2Rvd25yZXYueG1sUEsFBgAAAAADAAMAtwAAAPoCAAAAAA==&#10;" filled="f" stroked="f">
                  <v:textbox inset="0,0,0,0">
                    <w:txbxContent>
                      <w:p w14:paraId="6B0B88FE" w14:textId="77777777" w:rsidR="00D05FB4" w:rsidRPr="0061708E" w:rsidRDefault="00D05FB4" w:rsidP="00D05FB4">
                        <w:pPr>
                          <w:spacing w:before="0" w:after="0" w:line="240" w:lineRule="auto"/>
                          <w:rPr>
                            <w:rFonts w:ascii="Arial Nova Light" w:eastAsia="HELVETICA NEUE LIGHT" w:hAnsi="Arial Nova Light" w:cs="HELVETICA NEUE LIGHT"/>
                            <w:b/>
                            <w:bCs/>
                            <w:color w:val="auto"/>
                            <w:szCs w:val="20"/>
                            <w:lang w:val="en-US"/>
                          </w:rPr>
                        </w:pPr>
                        <w:r w:rsidRPr="0061708E">
                          <w:rPr>
                            <w:rFonts w:ascii="Arial Nova Light" w:eastAsia="HELVETICA NEUE LIGHT" w:hAnsi="Arial Nova Light" w:cs="HELVETICA NEUE LIGHT"/>
                            <w:b/>
                            <w:bCs/>
                            <w:color w:val="auto"/>
                            <w:szCs w:val="20"/>
                            <w:lang w:val="en-US"/>
                          </w:rPr>
                          <w:t>Income your household receives</w:t>
                        </w:r>
                      </w:p>
                    </w:txbxContent>
                  </v:textbox>
                </v:shape>
                <v:shape id="Google Shape;27;p1" o:spid="_x0000_s1499" type="#_x0000_t32" style="position:absolute;left:16859;top:46291;width:287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gQZxQAAANwAAAAPAAAAZHJzL2Rvd25yZXYueG1sRI9PawIx&#10;FMTvBb9DeEIvRbNaWGU1ighCD61Q65/rc/PcLG5eliTV7bdvhEKPw8z8hpkvO9uIG/lQO1YwGmYg&#10;iEuna64U7L82gymIEJE1No5JwQ8FWC56T3MstLvzJ912sRIJwqFABSbGtpAylIYshqFriZN3cd5i&#10;TNJXUnu8J7ht5DjLcmmx5rRgsKW1ofK6+7YK8uxcHaa5GW9fjr6Rp5H27fuHUs/9bjUDEamL/+G/&#10;9ptWMJm8wuNMOgJy8QsAAP//AwBQSwECLQAUAAYACAAAACEA2+H2y+4AAACFAQAAEwAAAAAAAAAA&#10;AAAAAAAAAAAAW0NvbnRlbnRfVHlwZXNdLnhtbFBLAQItABQABgAIAAAAIQBa9CxbvwAAABUBAAAL&#10;AAAAAAAAAAAAAAAAAB8BAABfcmVscy8ucmVsc1BLAQItABQABgAIAAAAIQB2/gQZxQAAANwAAAAP&#10;AAAAAAAAAAAAAAAAAAcCAABkcnMvZG93bnJldi54bWxQSwUGAAAAAAMAAwC3AAAA+QIAAAAA&#10;" strokecolor="#ff9d00 [3209]" strokeweight="1.25pt">
                  <v:stroke startarrowwidth="narrow" startarrowlength="short" endarrow="block" joinstyle="miter" endcap="square"/>
                </v:shape>
                <v:rect id="Google Shape;29;p1" o:spid="_x0000_s1500" style="position:absolute;left:285;top:9906;width:15996;height:1886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0YRcxwAAANwAAAAPAAAAZHJzL2Rvd25yZXYueG1sRI9Ba8JA&#10;FITvQv/D8gpeRDcRqjV1DaVQGi+1jYLXR/aZhGbfptnVxH/vCoUeh5n5hlmng2nEhTpXW1YQzyIQ&#10;xIXVNZcKDvv36TMI55E1NpZJwZUcpJuH0RoTbXv+pkvuSxEg7BJUUHnfJlK6oiKDbmZb4uCdbGfQ&#10;B9mVUnfYB7hp5DyKFtJgzWGhwpbeKip+8rNRcPrdZqvovIq3H9ci/9pNJs1x+FRq/Di8voDwNPj/&#10;8F870wqWyye4nwlHQG5uAAAA//8DAFBLAQItABQABgAIAAAAIQDb4fbL7gAAAIUBAAATAAAAAAAA&#10;AAAAAAAAAAAAAABbQ29udGVudF9UeXBlc10ueG1sUEsBAi0AFAAGAAgAAAAhAFr0LFu/AAAAFQEA&#10;AAsAAAAAAAAAAAAAAAAAHwEAAF9yZWxzLy5yZWxzUEsBAi0AFAAGAAgAAAAhAPTRhFzHAAAA3AAA&#10;AA8AAAAAAAAAAAAAAAAABwIAAGRycy9kb3ducmV2LnhtbFBLBQYAAAAAAwADALcAAAD7AgAAAAA=&#10;" fillcolor="#4f9afc [1941]" stroked="f">
                  <v:textbox inset="2.53958mm,1.2694mm,2.53958mm,1.2694mm"/>
                </v:rect>
                <v:rect id="Google Shape;30;p1" o:spid="_x0000_s1501" style="position:absolute;left:285;top:28860;width:15996;height:1292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se+xgAAANwAAAAPAAAAZHJzL2Rvd25yZXYueG1sRI9PawIx&#10;FMTvgt8hPKE3zepB69YoIioeeqh/WvD22LzuLm5e1iSr67c3hYLHYWZ+w8wWranEjZwvLSsYDhIQ&#10;xJnVJecKTsdN/x2ED8gaK8uk4EEeFvNuZ4aptnfe0+0QchEh7FNUUIRQp1L6rCCDfmBr4uj9Wmcw&#10;ROlyqR3eI9xUcpQkY2mw5LhQYE2rgrLLoTEK9GeTry9ud71+nb+nzUb/7Ldno9Rbr11+gAjUhlf4&#10;v73TCiaTMfydiUdAzp8AAAD//wMAUEsBAi0AFAAGAAgAAAAhANvh9svuAAAAhQEAABMAAAAAAAAA&#10;AAAAAAAAAAAAAFtDb250ZW50X1R5cGVzXS54bWxQSwECLQAUAAYACAAAACEAWvQsW78AAAAVAQAA&#10;CwAAAAAAAAAAAAAAAAAfAQAAX3JlbHMvLnJlbHNQSwECLQAUAAYACAAAACEAlP7HvsYAAADcAAAA&#10;DwAAAAAAAAAAAAAAAAAHAgAAZHJzL2Rvd25yZXYueG1sUEsFBgAAAAADAAMAtwAAAPoCAAAAAA==&#10;" fillcolor="#035dd3 [3208]" stroked="f">
                  <v:textbox inset="2.53958mm,1.2694mm,2.53958mm,1.2694mm"/>
                </v:rect>
                <v:rect id="Google Shape;32;p1" o:spid="_x0000_s1502" style="position:absolute;left:285;top:39528;width:15996;height:2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xEmowwAAANwAAAAPAAAAZHJzL2Rvd25yZXYueG1sRI9Ba8JA&#10;FITvQv/D8gq96aapmBJdRQqBHjW25PrIvmaD2bdhd6vx37tCocdhZr5hNrvJDuJCPvSOFbwuMhDE&#10;rdM9dwq+TtX8HUSIyBoHx6TgRgF226fZBkvtrnykSx07kSAcSlRgYhxLKUNryGJYuJE4eT/OW4xJ&#10;+k5qj9cEt4PMs2wlLfacFgyO9GGoPde/VoFfmr07NFSdqrfv5pjnt6Ze9Uq9PE/7NYhIU/wP/7U/&#10;tYKiKOBxJh0Bub0DAAD//wMAUEsBAi0AFAAGAAgAAAAhANvh9svuAAAAhQEAABMAAAAAAAAAAAAA&#10;AAAAAAAAAFtDb250ZW50X1R5cGVzXS54bWxQSwECLQAUAAYACAAAACEAWvQsW78AAAAVAQAACwAA&#10;AAAAAAAAAAAAAAAfAQAAX3JlbHMvLnJlbHNQSwECLQAUAAYACAAAACEA4sRJqMMAAADcAAAADwAA&#10;AAAAAAAAAAAAAAAHAgAAZHJzL2Rvd25yZXYueG1sUEsFBgAAAAADAAMAtwAAAPcCAAAAAA==&#10;" fillcolor="#d8eeff [3202]" strokecolor="#ff9d00 [3209]" strokeweight="1.25pt">
                  <v:stroke startarrowwidth="narrow" startarrowlength="short" endarrowwidth="narrow" endarrowlength="short"/>
                  <v:textbox inset="2.53958mm,1.2694mm,2.53958mm,1.2694mm"/>
                </v:rect>
                <v:rect id="Google Shape;33;p1" o:spid="_x0000_s1503" style="position:absolute;left:285;top:24003;width:15996;height:47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cwtGwQAAANwAAAAPAAAAZHJzL2Rvd25yZXYueG1sRE/NisIw&#10;EL4L+w5hFvam6e5hI9Uo7oIoClKrDzA2Y1tsJqWJWt/eHASPH9//dN7bRtyo87VjDd+jBARx4UzN&#10;pYbjYTkcg/AB2WDjmDQ8yMN89jGYYmrcnfd0y0MpYgj7FDVUIbSplL6oyKIfuZY4cmfXWQwRdqU0&#10;Hd5juG3kT5L8Sos1x4YKW/qvqLjkV6thmalmt6+P9i+/rtQmy07bx05p/fXZLyYgAvXhLX6510aD&#10;UnFtPBOPgJw9AQAA//8DAFBLAQItABQABgAIAAAAIQDb4fbL7gAAAIUBAAATAAAAAAAAAAAAAAAA&#10;AAAAAABbQ29udGVudF9UeXBlc10ueG1sUEsBAi0AFAAGAAgAAAAhAFr0LFu/AAAAFQEAAAsAAAAA&#10;AAAAAAAAAAAAHwEAAF9yZWxzLy5yZWxzUEsBAi0AFAAGAAgAAAAhAIVzC0bBAAAA3AAAAA8AAAAA&#10;AAAAAAAAAAAABwIAAGRycy9kb3ducmV2LnhtbFBLBQYAAAAAAwADALcAAAD1AgAAAAA=&#10;" fillcolor="#4f9afc [1941]" strokecolor="#ff9d00 [3209]" strokeweight="1.25pt">
                  <v:stroke startarrowwidth="narrow" startarrowlength="short" endarrowwidth="narrow" endarrowlength="short"/>
                  <v:textbox inset="2.53958mm,1.2694mm,2.53958mm,1.2694mm"/>
                </v:rect>
                <v:rect id="Google Shape;34;p1" o:spid="_x0000_s1504" style="position:absolute;left:285;top:41719;width:15956;height:91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q4cRxgAAANwAAAAPAAAAZHJzL2Rvd25yZXYueG1sRI9Ba8JA&#10;FITvBf/D8oTe6kaFqtFVimjppZKqCN6e2WcSm30bs1uT/vtuQfA4zMw3zGzRmlLcqHaFZQX9XgSC&#10;OLW64EzBfrd+GYNwHlljaZkU/JKDxbzzNMNY24a/6Lb1mQgQdjEqyL2vYildmpNB17MVcfDOtjbo&#10;g6wzqWtsAtyUchBFr9JgwWEhx4qWOaXf2x+jYJUkx+v74FKdLR9O19Mw+Ww2mVLP3fZtCsJT6x/h&#10;e/tDKxiNJvB/JhwBOf8DAAD//wMAUEsBAi0AFAAGAAgAAAAhANvh9svuAAAAhQEAABMAAAAAAAAA&#10;AAAAAAAAAAAAAFtDb250ZW50X1R5cGVzXS54bWxQSwECLQAUAAYACAAAACEAWvQsW78AAAAVAQAA&#10;CwAAAAAAAAAAAAAAAAAfAQAAX3JlbHMvLnJlbHNQSwECLQAUAAYACAAAACEAOquHEcYAAADcAAAA&#10;DwAAAAAAAAAAAAAAAAAHAgAAZHJzL2Rvd25yZXYueG1sUEsFBgAAAAADAAMAtwAAAPoCAAAAAA==&#10;" fillcolor="#f9f9f1 [3214]" strokecolor="#ff9d00 [3209]" strokeweight="1.25pt">
                  <v:stroke startarrowwidth="narrow" startarrowlength="short" endarrowwidth="narrow" endarrowlength="short"/>
                  <v:textbox inset="2.53958mm,1.2694mm,2.53958mm,1.2694mm"/>
                </v:rect>
                <v:shape id="Google Shape;35;p1" o:spid="_x0000_s1505" type="#_x0000_t202" style="position:absolute;left:285;top:9906;width:15972;height:1255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NC2ewQAAANwAAAAPAAAAZHJzL2Rvd25yZXYueG1sRE9Ni8Iw&#10;EL0v+B/CCN7W1BVUqlFEcFV0kap4HpqxLTaT0kSt/npzEPb4eN+TWWNKcafaFZYV9LoRCOLU6oIz&#10;Bafj8nsEwnlkjaVlUvAkB7Np62uCsbYPTuh+8JkIIexiVJB7X8VSujQng65rK+LAXWxt0AdYZ1LX&#10;+AjhppQ/UTSQBgsODTlWtMgpvR5uRgFthtu/VX+58+fXFrMXJfv+b6JUp93MxyA8Nf5f/HGvtYLh&#10;KMwPZ8IRkNM3AAAA//8DAFBLAQItABQABgAIAAAAIQDb4fbL7gAAAIUBAAATAAAAAAAAAAAAAAAA&#10;AAAAAABbQ29udGVudF9UeXBlc10ueG1sUEsBAi0AFAAGAAgAAAAhAFr0LFu/AAAAFQEAAAsAAAAA&#10;AAAAAAAAAAAAHwEAAF9yZWxzLy5yZWxzUEsBAi0AFAAGAAgAAAAhAOw0LZ7BAAAA3AAAAA8AAAAA&#10;AAAAAAAAAAAABwIAAGRycy9kb3ducmV2LnhtbFBLBQYAAAAAAwADALcAAAD1AgAAAAA=&#10;" filled="f" stroked="f">
                  <v:textbox inset="2mm,2mm,2mm,2mm">
                    <w:txbxContent>
                      <w:p w14:paraId="16BB8681" w14:textId="77777777" w:rsidR="00D05FB4" w:rsidRPr="004F2D06" w:rsidRDefault="00D05FB4" w:rsidP="00D05FB4">
                        <w:pPr>
                          <w:spacing w:line="288" w:lineRule="auto"/>
                          <w:rPr>
                            <w:rFonts w:ascii="Arial Nova Light" w:eastAsia="HELVETICA NEUE LIGHT" w:hAnsi="Arial Nova Light" w:cs="HELVETICA NEUE LIGHT"/>
                            <w:color w:val="auto"/>
                            <w:sz w:val="16"/>
                            <w:szCs w:val="16"/>
                            <w:lang w:val="en-US"/>
                          </w:rPr>
                        </w:pPr>
                        <w:r w:rsidRPr="004F2D06">
                          <w:rPr>
                            <w:rFonts w:ascii="Arial Nova Light" w:eastAsia="HELVETICA NEUE LIGHT" w:hAnsi="Arial Nova Light" w:cs="HELVETICA NEUE LIGHT"/>
                            <w:color w:val="auto"/>
                            <w:sz w:val="16"/>
                            <w:szCs w:val="16"/>
                            <w:lang w:val="en-US"/>
                          </w:rPr>
                          <w:t>Any income received by household members 18 years and over, like:</w:t>
                        </w:r>
                        <w:r w:rsidRPr="004F2D06">
                          <w:rPr>
                            <w:rFonts w:ascii="Arial Nova Light" w:eastAsia="HELVETICA NEUE LIGHT" w:hAnsi="Arial Nova Light" w:cs="HELVETICA NEUE LIGHT"/>
                            <w:color w:val="auto"/>
                            <w:sz w:val="16"/>
                            <w:szCs w:val="16"/>
                            <w:lang w:val="en-US"/>
                          </w:rPr>
                          <w:br/>
                          <w:t>- Wages</w:t>
                        </w:r>
                        <w:r w:rsidRPr="004F2D06">
                          <w:rPr>
                            <w:rFonts w:ascii="Arial Nova Light" w:eastAsia="HELVETICA NEUE LIGHT" w:hAnsi="Arial Nova Light" w:cs="HELVETICA NEUE LIGHT"/>
                            <w:color w:val="auto"/>
                            <w:sz w:val="16"/>
                            <w:szCs w:val="16"/>
                            <w:lang w:val="en-US"/>
                          </w:rPr>
                          <w:br/>
                          <w:t>- Primary Centrelink payments</w:t>
                        </w:r>
                        <w:r w:rsidRPr="004F2D06">
                          <w:rPr>
                            <w:rFonts w:ascii="Arial Nova Light" w:eastAsia="HELVETICA NEUE LIGHT" w:hAnsi="Arial Nova Light" w:cs="HELVETICA NEUE LIGHT"/>
                            <w:color w:val="auto"/>
                            <w:sz w:val="16"/>
                            <w:szCs w:val="16"/>
                            <w:lang w:val="en-US"/>
                          </w:rPr>
                          <w:br/>
                          <w:t xml:space="preserve">- Investment earnings </w:t>
                        </w:r>
                      </w:p>
                    </w:txbxContent>
                  </v:textbox>
                </v:shape>
                <v:shape id="Google Shape;36;p1" o:spid="_x0000_s1506" type="#_x0000_t202" style="position:absolute;left:285;top:2762;width:15906;height:744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CuXRwwAAANwAAAAPAAAAZHJzL2Rvd25yZXYueG1sRI9Bi8Iw&#10;FITvgv8hPGFvmrqglq5Ryoqwh71YxfPb5tnWNi+libX7740geBxm5htmvR1MI3rqXGVZwXwWgSDO&#10;ra64UHA67qcxCOeRNTaWScE/OdhuxqM1Jtre+UB95gsRIOwSVFB63yZSurwkg25mW+LgXWxn0AfZ&#10;FVJ3eA9w08jPKFpKgxWHhRJb+i4pr7ObUVDX8eJ07v84u+6yiBa79Ne1qVIfkyH9AuFp8O/wq/2j&#10;FaziOTzPhCMgNw8AAAD//wMAUEsBAi0AFAAGAAgAAAAhANvh9svuAAAAhQEAABMAAAAAAAAAAAAA&#10;AAAAAAAAAFtDb250ZW50X1R5cGVzXS54bWxQSwECLQAUAAYACAAAACEAWvQsW78AAAAVAQAACwAA&#10;AAAAAAAAAAAAAAAfAQAAX3JlbHMvLnJlbHNQSwECLQAUAAYACAAAACEAGgrl0cMAAADcAAAADwAA&#10;AAAAAAAAAAAAAAAHAgAAZHJzL2Rvd25yZXYueG1sUEsFBgAAAAADAAMAtwAAAPcCAAAAAA==&#10;" fillcolor="#ffebcc [665]" strokecolor="#ffebcc [665]">
                  <v:textbox inset="2mm,2mm,2mm,2mm">
                    <w:txbxContent>
                      <w:p w14:paraId="7CE8CFD5" w14:textId="764B0850" w:rsidR="00D05FB4" w:rsidRPr="001D66A2" w:rsidRDefault="00D05FB4" w:rsidP="00D05FB4">
                        <w:pPr>
                          <w:spacing w:before="0" w:after="0" w:line="240"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 xml:space="preserve">Benefits we </w:t>
                        </w:r>
                        <w:r w:rsidR="00E968F2" w:rsidRPr="001D66A2">
                          <w:rPr>
                            <w:rFonts w:ascii="Arial Nova Light" w:eastAsia="HELVETICA NEUE LIGHT" w:hAnsi="Arial Nova Light" w:cs="HELVETICA NEUE LIGHT"/>
                            <w:color w:val="auto"/>
                            <w:sz w:val="16"/>
                            <w:szCs w:val="16"/>
                            <w:lang w:val="en-US"/>
                          </w:rPr>
                          <w:t>do not</w:t>
                        </w:r>
                        <w:r w:rsidRPr="001D66A2">
                          <w:rPr>
                            <w:rFonts w:ascii="Arial Nova Light" w:eastAsia="HELVETICA NEUE LIGHT" w:hAnsi="Arial Nova Light" w:cs="HELVETICA NEUE LIGHT"/>
                            <w:color w:val="auto"/>
                            <w:sz w:val="16"/>
                            <w:szCs w:val="16"/>
                            <w:lang w:val="en-US"/>
                          </w:rPr>
                          <w:t xml:space="preserve"> count as income </w:t>
                        </w:r>
                      </w:p>
                      <w:p w14:paraId="0A7A2434" w14:textId="77777777" w:rsidR="00D05FB4" w:rsidRPr="001D66A2" w:rsidRDefault="00D05FB4" w:rsidP="00D05FB4">
                        <w:pPr>
                          <w:spacing w:before="0" w:after="0" w:line="240"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 xml:space="preserve">(non-assessable incomes like Education Allowance or </w:t>
                        </w:r>
                        <w:r>
                          <w:rPr>
                            <w:rFonts w:ascii="Arial Nova Light" w:eastAsia="HELVETICA NEUE LIGHT" w:hAnsi="Arial Nova Light" w:cs="HELVETICA NEUE LIGHT"/>
                            <w:sz w:val="16"/>
                            <w:szCs w:val="16"/>
                          </w:rPr>
                          <w:t>Large Family Supplement</w:t>
                        </w:r>
                        <w:r w:rsidRPr="001D66A2">
                          <w:rPr>
                            <w:rFonts w:ascii="Arial Nova Light" w:eastAsia="HELVETICA NEUE LIGHT" w:hAnsi="Arial Nova Light" w:cs="HELVETICA NEUE LIGHT"/>
                            <w:color w:val="auto"/>
                            <w:sz w:val="16"/>
                            <w:szCs w:val="16"/>
                            <w:lang w:val="en-US"/>
                          </w:rPr>
                          <w:t>)</w:t>
                        </w:r>
                      </w:p>
                    </w:txbxContent>
                  </v:textbox>
                </v:shape>
                <v:shape id="Google Shape;37;p1" o:spid="_x0000_s1507" type="#_x0000_t202" style="position:absolute;left:285;top:41719;width:15968;height:384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qhZyxgAAANwAAAAPAAAAZHJzL2Rvd25yZXYueG1sRI/dasJA&#10;FITvC77DcoTe1Y0KVVJXKYL9IRaJFq8P2WMSmj0bstskzdO7gtDLYWa+YVab3lSipcaVlhVMJxEI&#10;4szqknMF36fd0xKE88gaK8uk4I8cbNajhxXG2nacUnv0uQgQdjEqKLyvYyldVpBBN7E1cfAutjHo&#10;g2xyqRvsAtxUchZFz9JgyWGhwJq2BWU/x1+jgD4Xydf7fLf35yHBfKD0MH9LlXoc968vIDz1/j98&#10;b39oBYvlDG5nwhGQ6ysAAAD//wMAUEsBAi0AFAAGAAgAAAAhANvh9svuAAAAhQEAABMAAAAAAAAA&#10;AAAAAAAAAAAAAFtDb250ZW50X1R5cGVzXS54bWxQSwECLQAUAAYACAAAACEAWvQsW78AAAAVAQAA&#10;CwAAAAAAAAAAAAAAAAAfAQAAX3JlbHMvLnJlbHNQSwECLQAUAAYACAAAACEAc6oWcsYAAADcAAAA&#10;DwAAAAAAAAAAAAAAAAAHAgAAZHJzL2Rvd25yZXYueG1sUEsFBgAAAAADAAMAtwAAAPoCAAAAAA==&#10;" filled="f" stroked="f">
                  <v:textbox inset="2mm,2mm,2mm,2mm">
                    <w:txbxContent>
                      <w:p w14:paraId="411C5667" w14:textId="77777777" w:rsidR="00D05FB4" w:rsidRPr="001D66A2" w:rsidRDefault="00D05FB4" w:rsidP="00D05FB4">
                        <w:pPr>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Commonwealth Rent Assistance</w:t>
                        </w:r>
                      </w:p>
                    </w:txbxContent>
                  </v:textbox>
                </v:shape>
                <v:rect id="Google Shape;39;p1" o:spid="_x0000_s1508" style="position:absolute;left:20193;top:34861;width:15996;height:471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ukQxAAAANwAAAAPAAAAZHJzL2Rvd25yZXYueG1sRI/RisIw&#10;FETfhf2HcIV909QVrFSjuAvioiC1+gHX5toWm5vSRK1/bxYWfBxm5gwzX3amFndqXWVZwWgYgSDO&#10;ra64UHA6rgdTEM4ja6wtk4InOVguPnpzTLR98IHumS9EgLBLUEHpfZNI6fKSDLqhbYiDd7GtQR9k&#10;W0jd4iPATS2/omgiDVYcFkps6Kek/JrdjIJ1Gtf7Q3Uy39ltE2/T9Lx77mOlPvvdagbCU+ff4f/2&#10;r1YQT8fwdyYcAbl4AQAA//8DAFBLAQItABQABgAIAAAAIQDb4fbL7gAAAIUBAAATAAAAAAAAAAAA&#10;AAAAAAAAAABbQ29udGVudF9UeXBlc10ueG1sUEsBAi0AFAAGAAgAAAAhAFr0LFu/AAAAFQEAAAsA&#10;AAAAAAAAAAAAAAAAHwEAAF9yZWxzLy5yZWxzUEsBAi0AFAAGAAgAAAAhAL4C6RDEAAAA3AAAAA8A&#10;AAAAAAAAAAAAAAAABwIAAGRycy9kb3ducmV2LnhtbFBLBQYAAAAAAwADALcAAAD4AgAAAAA=&#10;" fillcolor="#4f9afc [1941]" strokecolor="#ff9d00 [3209]" strokeweight="1.25pt">
                  <v:stroke startarrowwidth="narrow" startarrowlength="short" endarrowwidth="narrow" endarrowlength="short"/>
                  <v:textbox inset="2.53958mm,1.2694mm,2.53958mm,1.2694mm"/>
                </v:rect>
                <v:rect id="Google Shape;40;p1" o:spid="_x0000_s1509" style="position:absolute;left:20193;top:41814;width:15996;height:90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f1ioxwAAANwAAAAPAAAAZHJzL2Rvd25yZXYueG1sRI9Pa8JA&#10;FMTvBb/D8gRvzcY/WImuUkpbvLREWwRvz+wziWbfxuzWpN/eLQg9DjPzG2ax6kwlrtS40rKCYRSD&#10;IM6sLjlX8P319jgD4TyyxsoyKfglB6tl72GBibYtb+i69bkIEHYJKii8rxMpXVaQQRfZmjh4R9sY&#10;9EE2udQNtgFuKjmK46k0WHJYKLCml4Ky8/bHKHhN0/3lfXSqj5Z3h8thnH60n7lSg373PAfhqfP/&#10;4Xt7rRU8zSbwdyYcAbm8AQAA//8DAFBLAQItABQABgAIAAAAIQDb4fbL7gAAAIUBAAATAAAAAAAA&#10;AAAAAAAAAAAAAABbQ29udGVudF9UeXBlc10ueG1sUEsBAi0AFAAGAAgAAAAhAFr0LFu/AAAAFQEA&#10;AAsAAAAAAAAAAAAAAAAAHwEAAF9yZWxzLy5yZWxzUEsBAi0AFAAGAAgAAAAhAOF/WKjHAAAA3AAA&#10;AA8AAAAAAAAAAAAAAAAABwIAAGRycy9kb3ducmV2LnhtbFBLBQYAAAAAAwADALcAAAD7AgAAAAA=&#10;" fillcolor="#f9f9f1 [3214]" strokecolor="#ff9d00 [3209]" strokeweight="1.25pt">
                  <v:stroke startarrowwidth="narrow" startarrowlength="short" endarrowwidth="narrow" endarrowlength="short"/>
                  <v:textbox inset="2.53958mm,1.2694mm,2.53958mm,1.2694mm"/>
                </v:rect>
                <v:shape id="Google Shape;41;p1" o:spid="_x0000_s1510" type="#_x0000_t202" style="position:absolute;left:20193;top:34671;width:15878;height:39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Q44GxQAAANwAAAAPAAAAZHJzL2Rvd25yZXYueG1sRI9Ba8JA&#10;FITvgv9heYI33VhplZiNSEHbYkWi4vmRfSbB7NuQ3Wrqr+8WCj0OM/MNkyw7U4sbta6yrGAyjkAQ&#10;51ZXXCg4HdejOQjnkTXWlknBNzlYpv1egrG2d87odvCFCBB2MSoovW9iKV1ekkE3tg1x8C62NeiD&#10;bAupW7wHuKnlUxS9SIMVh4USG3otKb8evowC+phtd2/T9ac/P7ZYPCjbTzeZUsNBt1qA8NT5//Bf&#10;+10rmM2f4fdMOAIy/QEAAP//AwBQSwECLQAUAAYACAAAACEA2+H2y+4AAACFAQAAEwAAAAAAAAAA&#10;AAAAAAAAAAAAW0NvbnRlbnRfVHlwZXNdLnhtbFBLAQItABQABgAIAAAAIQBa9CxbvwAAABUBAAAL&#10;AAAAAAAAAAAAAAAAAB8BAABfcmVscy8ucmVsc1BLAQItABQABgAIAAAAIQD8Q44GxQAAANwAAAAP&#10;AAAAAAAAAAAAAAAAAAcCAABkcnMvZG93bnJldi54bWxQSwUGAAAAAAMAAwC3AAAA+QIAAAAA&#10;" filled="f" stroked="f">
                  <v:textbox inset="2mm,2mm,2mm,2mm">
                    <w:txbxContent>
                      <w:p w14:paraId="5D2CF26C" w14:textId="77777777" w:rsidR="00D05FB4" w:rsidRDefault="00D05FB4" w:rsidP="00D05FB4">
                        <w:pPr>
                          <w:spacing w:before="0" w:after="0" w:line="240" w:lineRule="auto"/>
                          <w:rPr>
                            <w:rFonts w:ascii="Arial Nova Light" w:eastAsia="HELVETICA NEUE LIGHT" w:hAnsi="Arial Nova Light" w:cs="HELVETICA NEUE LIGHT"/>
                            <w:color w:val="auto"/>
                            <w:sz w:val="16"/>
                            <w:szCs w:val="16"/>
                            <w:lang w:val="en-US"/>
                          </w:rPr>
                        </w:pPr>
                        <w:r w:rsidRPr="00774231">
                          <w:rPr>
                            <w:rFonts w:ascii="Arial Nova Light" w:eastAsia="HELVETICA NEUE LIGHT" w:hAnsi="Arial Nova Light" w:cs="HELVETICA NEUE LIGHT"/>
                            <w:color w:val="auto"/>
                            <w:sz w:val="16"/>
                            <w:szCs w:val="16"/>
                            <w:highlight w:val="yellow"/>
                            <w:lang w:val="en-US"/>
                          </w:rPr>
                          <w:t>25%</w:t>
                        </w:r>
                        <w:r w:rsidRPr="001D66A2">
                          <w:rPr>
                            <w:rFonts w:ascii="Arial Nova Light" w:eastAsia="HELVETICA NEUE LIGHT" w:hAnsi="Arial Nova Light" w:cs="HELVETICA NEUE LIGHT"/>
                            <w:color w:val="auto"/>
                            <w:sz w:val="16"/>
                            <w:szCs w:val="16"/>
                            <w:lang w:val="en-US"/>
                          </w:rPr>
                          <w:t xml:space="preserve"> of assessable income</w:t>
                        </w:r>
                      </w:p>
                      <w:p w14:paraId="205CF9AB" w14:textId="77777777" w:rsidR="00D05FB4" w:rsidRPr="001D66A2" w:rsidRDefault="00D05FB4" w:rsidP="00D05FB4">
                        <w:pPr>
                          <w:spacing w:before="0" w:after="0" w:line="240" w:lineRule="auto"/>
                          <w:rPr>
                            <w:rFonts w:ascii="Arial Nova Light" w:eastAsia="HELVETICA NEUE LIGHT" w:hAnsi="Arial Nova Light" w:cs="HELVETICA NEUE LIGHT"/>
                            <w:color w:val="auto"/>
                            <w:sz w:val="16"/>
                            <w:szCs w:val="16"/>
                            <w:lang w:val="en-US"/>
                          </w:rPr>
                        </w:pPr>
                        <w:r>
                          <w:rPr>
                            <w:rFonts w:ascii="Arial Nova Light" w:eastAsia="HELVETICA NEUE LIGHT" w:hAnsi="Arial Nova Light" w:cs="HELVETICA NEUE LIGHT"/>
                            <w:color w:val="auto"/>
                            <w:sz w:val="16"/>
                            <w:szCs w:val="16"/>
                            <w:lang w:val="en-US"/>
                          </w:rPr>
                          <w:t>$XXX</w:t>
                        </w:r>
                      </w:p>
                    </w:txbxContent>
                  </v:textbox>
                </v:shape>
                <v:shape id="Google Shape;42;p1" o:spid="_x0000_s1511" type="#_x0000_t202" style="position:absolute;left:20193;top:41719;width:15878;height:39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kRBxxQAAANwAAAAPAAAAZHJzL2Rvd25yZXYueG1sRI9Ba8JA&#10;FITvhf6H5RV6q5sqmBBdRQpai5YSK54f2WcSzL4N2TVJ/fXdgtDjMDPfMPPlYGrRUesqywpeRxEI&#10;4tzqigsFx+/1SwLCeWSNtWVS8EMOlovHhzmm2vacUXfwhQgQdikqKL1vUildXpJBN7INcfDOtjXo&#10;g2wLqVvsA9zUchxFU2mw4rBQYkNvJeWXw9UooI949/k+We/96bbD4kbZ12STKfX8NKxmIDwN/j98&#10;b2+1gjiZwt+ZcATk4hcAAP//AwBQSwECLQAUAAYACAAAACEA2+H2y+4AAACFAQAAEwAAAAAAAAAA&#10;AAAAAAAAAAAAW0NvbnRlbnRfVHlwZXNdLnhtbFBLAQItABQABgAIAAAAIQBa9CxbvwAAABUBAAAL&#10;AAAAAAAAAAAAAAAAAB8BAABfcmVscy8ucmVsc1BLAQItABQABgAIAAAAIQAMkRBxxQAAANwAAAAP&#10;AAAAAAAAAAAAAAAAAAcCAABkcnMvZG93bnJldi54bWxQSwUGAAAAAAMAAwC3AAAA+QIAAAAA&#10;" filled="f" stroked="f">
                  <v:textbox inset="2mm,2mm,2mm,2mm">
                    <w:txbxContent>
                      <w:p w14:paraId="00A5D42D" w14:textId="77777777" w:rsidR="00D05FB4" w:rsidRDefault="00D05FB4" w:rsidP="00D05FB4">
                        <w:pPr>
                          <w:spacing w:before="0" w:after="0" w:line="240" w:lineRule="auto"/>
                          <w:rPr>
                            <w:rFonts w:ascii="Arial Nova Light" w:eastAsia="HELVETICA NEUE LIGHT" w:hAnsi="Arial Nova Light" w:cs="HELVETICA NEUE LIGHT"/>
                            <w:color w:val="auto"/>
                            <w:sz w:val="16"/>
                            <w:szCs w:val="16"/>
                            <w:lang w:val="en-US"/>
                          </w:rPr>
                        </w:pPr>
                        <w:r w:rsidRPr="00FD64D2">
                          <w:rPr>
                            <w:rFonts w:ascii="Arial Nova Light" w:eastAsia="HELVETICA NEUE LIGHT" w:hAnsi="Arial Nova Light" w:cs="HELVETICA NEUE LIGHT"/>
                            <w:color w:val="auto"/>
                            <w:sz w:val="16"/>
                            <w:szCs w:val="16"/>
                            <w:lang w:val="en-US"/>
                          </w:rPr>
                          <w:t>100% of rent assistance</w:t>
                        </w:r>
                      </w:p>
                      <w:p w14:paraId="74C964D0" w14:textId="77777777" w:rsidR="00D05FB4" w:rsidRPr="00FD64D2" w:rsidRDefault="00D05FB4" w:rsidP="00D05FB4">
                        <w:pPr>
                          <w:spacing w:before="0" w:after="0" w:line="240" w:lineRule="auto"/>
                          <w:rPr>
                            <w:rFonts w:ascii="Arial Nova Light" w:eastAsia="HELVETICA NEUE LIGHT" w:hAnsi="Arial Nova Light" w:cs="HELVETICA NEUE LIGHT"/>
                            <w:color w:val="auto"/>
                            <w:sz w:val="16"/>
                            <w:szCs w:val="16"/>
                            <w:lang w:val="en-US"/>
                          </w:rPr>
                        </w:pPr>
                        <w:r>
                          <w:rPr>
                            <w:rFonts w:ascii="Arial Nova Light" w:eastAsia="HELVETICA NEUE LIGHT" w:hAnsi="Arial Nova Light" w:cs="HELVETICA NEUE LIGHT"/>
                            <w:color w:val="auto"/>
                            <w:sz w:val="16"/>
                            <w:szCs w:val="16"/>
                            <w:lang w:val="en-US"/>
                          </w:rPr>
                          <w:t>$XXX</w:t>
                        </w:r>
                      </w:p>
                    </w:txbxContent>
                  </v:textbox>
                </v:shape>
                <v:shape id="Google Shape;44;p1" o:spid="_x0000_s1512" type="#_x0000_t202" style="position:absolute;left:20193;top:39624;width:15992;height:23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t6KlwgAAANwAAAAPAAAAZHJzL2Rvd25yZXYueG1sRE/Pa8Iw&#10;FL4P/B/CE7xpqqIrXVMRN8HNk26DHR/NW1PWvNQm2u6/Xw7Cjh/f73wz2EbcqPO1YwXzWQKCuHS6&#10;5krBx/t+moLwAVlj45gU/JKHTTF6yDHTrucT3c6hEjGEfYYKTAhtJqUvDVn0M9cSR+7bdRZDhF0l&#10;dYd9DLeNXCTJWlqsOTYYbGlnqPw5X62Cz+W26Z9XL+nl1STmqz6+ORzWSk3Gw/YJRKAh/Ivv7oNW&#10;8JjGtfFMPAKy+AMAAP//AwBQSwECLQAUAAYACAAAACEA2+H2y+4AAACFAQAAEwAAAAAAAAAAAAAA&#10;AAAAAAAAW0NvbnRlbnRfVHlwZXNdLnhtbFBLAQItABQABgAIAAAAIQBa9CxbvwAAABUBAAALAAAA&#10;AAAAAAAAAAAAAB8BAABfcmVscy8ucmVsc1BLAQItABQABgAIAAAAIQD5t6KlwgAAANwAAAAPAAAA&#10;AAAAAAAAAAAAAAcCAABkcnMvZG93bnJldi54bWxQSwUGAAAAAAMAAwC3AAAA9gIAAAAA&#10;" filled="f" stroked="f">
                  <v:textbox inset="2mm,1mm,1mm,1mm">
                    <w:txbxContent>
                      <w:p w14:paraId="02FBFCFB" w14:textId="77777777" w:rsidR="00D05FB4" w:rsidRPr="00FD64D2" w:rsidRDefault="00D05FB4" w:rsidP="00D05FB4">
                        <w:pPr>
                          <w:spacing w:before="0" w:after="0" w:line="240" w:lineRule="auto"/>
                          <w:rPr>
                            <w:rFonts w:ascii="Arial Nova Light" w:eastAsia="HELVETICA NEUE LIGHT" w:hAnsi="Arial Nova Light" w:cs="HELVETICA NEUE LIGHT"/>
                            <w:color w:val="auto"/>
                            <w:sz w:val="16"/>
                            <w:szCs w:val="16"/>
                            <w:lang w:val="en-US"/>
                          </w:rPr>
                        </w:pPr>
                        <w:r w:rsidRPr="00FD64D2">
                          <w:rPr>
                            <w:rFonts w:ascii="Arial Nova Light" w:eastAsia="HELVETICA NEUE LIGHT" w:hAnsi="Arial Nova Light" w:cs="HELVETICA NEUE LIGHT"/>
                            <w:color w:val="auto"/>
                            <w:sz w:val="16"/>
                            <w:szCs w:val="16"/>
                            <w:lang w:val="en-US"/>
                          </w:rPr>
                          <w:t>15% of Family Tax Benefit</w:t>
                        </w:r>
                        <w:r>
                          <w:rPr>
                            <w:rFonts w:ascii="Arial Nova Light" w:eastAsia="HELVETICA NEUE LIGHT" w:hAnsi="Arial Nova Light" w:cs="HELVETICA NEUE LIGHT"/>
                            <w:color w:val="auto"/>
                            <w:sz w:val="16"/>
                            <w:szCs w:val="16"/>
                            <w:lang w:val="en-US"/>
                          </w:rPr>
                          <w:t xml:space="preserve"> $XXX</w:t>
                        </w:r>
                      </w:p>
                    </w:txbxContent>
                  </v:textbox>
                </v:shape>
                <v:shape id="Google Shape;45;p1" o:spid="_x0000_s1513" type="#_x0000_t202" style="position:absolute;left:20288;top:31718;width:16149;height:299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fDnQxAAAANwAAAAPAAAAZHJzL2Rvd25yZXYueG1sRI9Ba8JA&#10;FITvhf6H5RW81U17sJq6ikgFQSjGePD4zD6TxezbmF01/ntXEDwOM/MNM552thYXar1xrOCrn4Ag&#10;Lpw2XCrY5ovPIQgfkDXWjknBjTxMJ+9vY0y1u3JGl00oRYSwT1FBFUKTSumLiiz6vmuIo3dwrcUQ&#10;ZVtK3eI1wm0tv5NkIC0ajgsVNjSvqDhuzlbBbMfZnzn979fZITN5Pkp4NTgq1fvoZr8gAnXhFX62&#10;l1rBz3AEjzPxCMjJHQAA//8DAFBLAQItABQABgAIAAAAIQDb4fbL7gAAAIUBAAATAAAAAAAAAAAA&#10;AAAAAAAAAABbQ29udGVudF9UeXBlc10ueG1sUEsBAi0AFAAGAAgAAAAhAFr0LFu/AAAAFQEAAAsA&#10;AAAAAAAAAAAAAAAAHwEAAF9yZWxzLy5yZWxzUEsBAi0AFAAGAAgAAAAhACt8OdDEAAAA3AAAAA8A&#10;AAAAAAAAAAAAAAAABwIAAGRycy9kb3ducmV2LnhtbFBLBQYAAAAAAwADALcAAAD4AgAAAAA=&#10;" filled="f" stroked="f">
                  <v:textbox inset="0,0,0,0">
                    <w:txbxContent>
                      <w:p w14:paraId="571B691F" w14:textId="77777777" w:rsidR="00D05FB4" w:rsidRPr="0061708E" w:rsidRDefault="00D05FB4" w:rsidP="00D05FB4">
                        <w:pPr>
                          <w:rPr>
                            <w:rFonts w:ascii="Arial Nova Light" w:eastAsia="Arial" w:hAnsi="Arial Nova Light" w:cs="Arial"/>
                            <w:b/>
                            <w:bCs/>
                            <w:color w:val="auto"/>
                            <w:szCs w:val="20"/>
                            <w:lang w:val="en-US"/>
                          </w:rPr>
                        </w:pPr>
                        <w:r>
                          <w:rPr>
                            <w:rFonts w:ascii="Arial Nova Light" w:eastAsia="Arial" w:hAnsi="Arial Nova Light" w:cs="Arial"/>
                            <w:b/>
                            <w:bCs/>
                            <w:color w:val="auto"/>
                            <w:szCs w:val="20"/>
                            <w:lang w:val="en-US"/>
                          </w:rPr>
                          <w:t>Rent based on your income</w:t>
                        </w:r>
                      </w:p>
                    </w:txbxContent>
                  </v:textbox>
                </v:shape>
                <v:shape id="Google Shape;50;p1" o:spid="_x0000_s1514" type="#_x0000_t32" style="position:absolute;left:16859;top:40671;width:287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IHyUwwAAANwAAAAPAAAAZHJzL2Rvd25yZXYueG1sRE/Pa8Iw&#10;FL4P9j+EN/AyNNVD1dpURBjssA3UTa/P5q0pa15KErX775fDwOPH97tcD7YTV/KhdaxgOslAENdO&#10;t9wo+Dy8jBcgQkTW2DkmBb8UYF09PpRYaHfjHV33sREphEOBCkyMfSFlqA1ZDBPXEyfu23mLMUHf&#10;SO3xlsJtJ2dZlkuLLacGgz1tDdU/+4tVkGfn5muRm9nH89F38jTVvn97V2r0NGxWICIN8S7+d79q&#10;BfNlmp/OpCMgqz8AAAD//wMAUEsBAi0AFAAGAAgAAAAhANvh9svuAAAAhQEAABMAAAAAAAAAAAAA&#10;AAAAAAAAAFtDb250ZW50X1R5cGVzXS54bWxQSwECLQAUAAYACAAAACEAWvQsW78AAAAVAQAACwAA&#10;AAAAAAAAAAAAAAAfAQAAX3JlbHMvLnJlbHNQSwECLQAUAAYACAAAACEANiB8lMMAAADcAAAADwAA&#10;AAAAAAAAAAAAAAAHAgAAZHJzL2Rvd25yZXYueG1sUEsFBgAAAAADAAMAtwAAAPcCAAAAAA==&#10;" strokecolor="#ff9d00 [3209]" strokeweight="1.25pt">
                  <v:stroke startarrowwidth="narrow" startarrowlength="short" endarrow="block" joinstyle="miter" endcap="square"/>
                </v:shape>
                <v:group id="Google Shape;46;p1" o:spid="_x0000_s1515" style="position:absolute;left:16764;top:26098;width:2960;height:10770" coordorigin="26721,32125" coordsize="4796,131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yWi4xgAAANwAAAAPAAAAZHJzL2Rvd25yZXYueG1sRI9ba8JA&#10;FITfC/0Pyyn4pptU7CXNKiJVfBChsVD6dsieXDB7NmTXJP57tyD0cZiZb5h0NZpG9NS52rKCeBaB&#10;IM6trrlU8H3aTt9AOI+ssbFMCq7kYLV8fEgx0XbgL+ozX4oAYZeggsr7NpHS5RUZdDPbEgevsJ1B&#10;H2RXSt3hEOCmkc9R9CIN1hwWKmxpU1F+zi5GwW7AYT2PP/vDudhcf0+L488hJqUmT+P6A4Sn0f+H&#10;7+29VvD6HsPfmXAE5PIGAAD//wMAUEsBAi0AFAAGAAgAAAAhANvh9svuAAAAhQEAABMAAAAAAAAA&#10;AAAAAAAAAAAAAFtDb250ZW50X1R5cGVzXS54bWxQSwECLQAUAAYACAAAACEAWvQsW78AAAAVAQAA&#10;CwAAAAAAAAAAAAAAAAAfAQAAX3JlbHMvLnJlbHNQSwECLQAUAAYACAAAACEAeslouMYAAADcAAAA&#10;DwAAAAAAAAAAAAAAAAAHAgAAZHJzL2Rvd25yZXYueG1sUEsFBgAAAAADAAMAtwAAAPoCAAAAAA==&#10;">
                  <v:shape id="Google Shape;47;p1" o:spid="_x0000_s1516" type="#_x0000_t32" style="position:absolute;left:28689;top:45270;width:282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vkd4xQAAANwAAAAPAAAAZHJzL2Rvd25yZXYueG1sRI9BawIx&#10;FITvgv8hvIIX0ax72NqtUUQQPLRC1drr6+Z1s3TzsiSpbv+9KRQ8DjPzDbNY9bYVF/KhcaxgNs1A&#10;EFdON1wrOB23kzmIEJE1to5JwS8FWC2HgwWW2l35jS6HWIsE4VCiAhNjV0oZKkMWw9R1xMn7ct5i&#10;TNLXUnu8JrhtZZ5lhbTYcFow2NHGUPV9+LEKiuyzfp8XJt+Pz76VHzPtu5dXpUYP/foZRKQ+3sP/&#10;7Z1W8PiUw9+ZdATk8gYAAP//AwBQSwECLQAUAAYACAAAACEA2+H2y+4AAACFAQAAEwAAAAAAAAAA&#10;AAAAAAAAAAAAW0NvbnRlbnRfVHlwZXNdLnhtbFBLAQItABQABgAIAAAAIQBa9CxbvwAAABUBAAAL&#10;AAAAAAAAAAAAAAAAAB8BAABfcmVscy8ucmVsc1BLAQItABQABgAIAAAAIQCpvkd4xQAAANwAAAAP&#10;AAAAAAAAAAAAAAAAAAcCAABkcnMvZG93bnJldi54bWxQSwUGAAAAAAMAAwC3AAAA+QIAAAAA&#10;" strokecolor="#ff9d00 [3209]" strokeweight="1.25pt">
                    <v:stroke startarrowwidth="narrow" startarrowlength="short" endarrow="block" joinstyle="miter" endcap="square"/>
                  </v:shape>
                  <v:shape id="Google Shape;48;p1" o:spid="_x0000_s1517" type="#_x0000_t32" style="position:absolute;left:28689;top:32178;width:0;height:13092;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jiFAxAAAANwAAAAPAAAAZHJzL2Rvd25yZXYueG1sRI9Li8JA&#10;EITvC/6HoQVv60QFV6Oj+NiVPXiID/DaZNokmOkJmTHGf+8IC3ssquorar5sTSkaql1hWcGgH4Eg&#10;Tq0uOFNwPv18TkA4j6yxtEwKnuRgueh8zDHW9sEHao4+EwHCLkYFufdVLKVLczLo+rYiDt7V1gZ9&#10;kHUmdY2PADelHEbRWBosOCzkWNEmp/R2vBsFW7f2zXC3/64uVI54bJNGbhOlet12NQPhqfX/4b/2&#10;r1bwNR3B+0w4AnLxAgAA//8DAFBLAQItABQABgAIAAAAIQDb4fbL7gAAAIUBAAATAAAAAAAAAAAA&#10;AAAAAAAAAABbQ29udGVudF9UeXBlc10ueG1sUEsBAi0AFAAGAAgAAAAhAFr0LFu/AAAAFQEAAAsA&#10;AAAAAAAAAAAAAAAAHwEAAF9yZWxzLy5yZWxzUEsBAi0AFAAGAAgAAAAhALeOIUDEAAAA3AAAAA8A&#10;AAAAAAAAAAAAAAAABwIAAGRycy9kb3ducmV2LnhtbFBLBQYAAAAAAwADALcAAAD4AgAAAAA=&#10;" strokecolor="#ff9d00 [3209]" strokeweight=".45833mm">
                    <v:stroke startarrowwidth="narrow" startarrowlength="short" endarrowwidth="narrow" endarrowlength="short" joinstyle="miter"/>
                  </v:shape>
                  <v:shape id="Google Shape;49;p1" o:spid="_x0000_s1518" type="#_x0000_t32" style="position:absolute;left:26721;top:32125;width:2037;height:0;rotation:18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wbQQxgAAANwAAAAPAAAAZHJzL2Rvd25yZXYueG1sRI/dasJA&#10;FITvhb7Dcgre1U2t1Da6ShEKrRX8aR/gkD0mMdmzIbtmo0/fLRS8HGbmG2a+7E0tOmpdaVnB4ygB&#10;QZxZXXKu4Of7/eEFhPPIGmvLpOBCDpaLu8EcU20D76k7+FxECLsUFRTeN6mULivIoBvZhjh6R9sa&#10;9FG2udQthgg3tRwnybM0WHJcKLChVUFZdTgbBdvjJvvC6ikkpyqsd9eu+wylVGp437/NQHjq/S38&#10;3/7QCqavE/g7E4+AXPwCAAD//wMAUEsBAi0AFAAGAAgAAAAhANvh9svuAAAAhQEAABMAAAAAAAAA&#10;AAAAAAAAAAAAAFtDb250ZW50X1R5cGVzXS54bWxQSwECLQAUAAYACAAAACEAWvQsW78AAAAVAQAA&#10;CwAAAAAAAAAAAAAAAAAfAQAAX3JlbHMvLnJlbHNQSwECLQAUAAYACAAAACEAisG0EMYAAADcAAAA&#10;DwAAAAAAAAAAAAAAAAAHAgAAZHJzL2Rvd25yZXYueG1sUEsFBgAAAAADAAMAtwAAAPoCAAAAAA==&#10;" strokecolor="#ff9d00 [3209]" strokeweight="1.25pt">
                    <v:stroke startarrowwidth="narrow" startarrowlength="short" endarrowwidth="narrow" endarrowlength="short" joinstyle="miter"/>
                  </v:shape>
                </v:group>
                <v:shape id="Text Box 12" o:spid="_x0000_s1519" type="#_x0000_t202" style="position:absolute;left:37909;top:35052;width:15145;height:159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f7dLwAAAANsAAAAPAAAAZHJzL2Rvd25yZXYueG1sRE9LawIx&#10;EL4X/A9hCt66WT1IWY2iRaGHUlAXvA6b6WbpZrIkcR//vhGE3ubje85mN9pW9ORD41jBIstBEFdO&#10;N1wrKK+nt3cQISJrbB2TgokC7Lazlw0W2g18pv4Sa5FCOBSowMTYFVKGypDFkLmOOHE/zluMCfpa&#10;ao9DCretXOb5SlpsODUY7OjDUPV7uVsF9iu/nb+PC1NOZY9xuh48D6NS89dxvwYRaYz/4qf7U6f5&#10;S3j8kg6Q2z8AAAD//wMAUEsBAi0AFAAGAAgAAAAhANvh9svuAAAAhQEAABMAAAAAAAAAAAAAAAAA&#10;AAAAAFtDb250ZW50X1R5cGVzXS54bWxQSwECLQAUAAYACAAAACEAWvQsW78AAAAVAQAACwAAAAAA&#10;AAAAAAAAAAAfAQAAX3JlbHMvLnJlbHNQSwECLQAUAAYACAAAACEARH+3S8AAAADbAAAADwAAAAAA&#10;AAAAAAAAAAAHAgAAZHJzL2Rvd25yZXYueG1sUEsFBgAAAAADAAMAtwAAAPQCAAAAAA==&#10;" filled="f" stroked="f" strokeweight="1.5pt">
                  <v:textbox>
                    <w:txbxContent>
                      <w:p w14:paraId="0494C57D" w14:textId="77777777" w:rsidR="00D05FB4" w:rsidRDefault="00D05FB4" w:rsidP="00D05FB4">
                        <w:pPr>
                          <w:rPr>
                            <w:rFonts w:ascii="Arial Nova Light" w:hAnsi="Arial Nova Light"/>
                            <w:b/>
                            <w:bCs/>
                            <w:color w:val="auto"/>
                            <w:szCs w:val="20"/>
                          </w:rPr>
                        </w:pPr>
                        <w:r w:rsidRPr="006B59D2">
                          <w:rPr>
                            <w:rFonts w:ascii="Arial Nova Light" w:hAnsi="Arial Nova Light"/>
                            <w:b/>
                            <w:bCs/>
                            <w:color w:val="auto"/>
                            <w:szCs w:val="20"/>
                          </w:rPr>
                          <w:t xml:space="preserve">Rent based on your income is more than </w:t>
                        </w:r>
                        <w:r>
                          <w:rPr>
                            <w:rFonts w:ascii="Arial Nova Light" w:hAnsi="Arial Nova Light"/>
                            <w:b/>
                            <w:bCs/>
                            <w:color w:val="auto"/>
                            <w:szCs w:val="20"/>
                          </w:rPr>
                          <w:t>market-based</w:t>
                        </w:r>
                        <w:r w:rsidRPr="006B59D2">
                          <w:rPr>
                            <w:rFonts w:ascii="Arial Nova Light" w:hAnsi="Arial Nova Light"/>
                            <w:b/>
                            <w:bCs/>
                            <w:color w:val="auto"/>
                            <w:szCs w:val="20"/>
                          </w:rPr>
                          <w:t xml:space="preserve"> rent. </w:t>
                        </w:r>
                      </w:p>
                      <w:p w14:paraId="5A68F578" w14:textId="77777777" w:rsidR="00D05FB4" w:rsidRPr="006B59D2" w:rsidRDefault="00D05FB4" w:rsidP="00D05FB4">
                        <w:pPr>
                          <w:rPr>
                            <w:b/>
                            <w:bCs/>
                            <w:szCs w:val="20"/>
                          </w:rPr>
                        </w:pPr>
                        <w:r w:rsidRPr="006B59D2">
                          <w:rPr>
                            <w:rFonts w:ascii="Arial Nova Light" w:hAnsi="Arial Nova Light"/>
                            <w:b/>
                            <w:bCs/>
                            <w:color w:val="auto"/>
                            <w:szCs w:val="20"/>
                          </w:rPr>
                          <w:t xml:space="preserve">Therefore, your rent will be capped at </w:t>
                        </w:r>
                        <w:r>
                          <w:rPr>
                            <w:rFonts w:ascii="Arial Nova Light" w:hAnsi="Arial Nova Light"/>
                            <w:b/>
                            <w:bCs/>
                            <w:color w:val="auto"/>
                            <w:szCs w:val="20"/>
                          </w:rPr>
                          <w:t>market-based</w:t>
                        </w:r>
                        <w:r w:rsidRPr="006B59D2">
                          <w:rPr>
                            <w:rFonts w:ascii="Arial Nova Light" w:hAnsi="Arial Nova Light"/>
                            <w:b/>
                            <w:bCs/>
                            <w:color w:val="auto"/>
                            <w:szCs w:val="20"/>
                          </w:rPr>
                          <w:t xml:space="preserve"> rent of </w:t>
                        </w:r>
                        <w:r w:rsidRPr="006B59D2">
                          <w:rPr>
                            <w:rFonts w:ascii="Arial Nova Light" w:hAnsi="Arial Nova Light"/>
                            <w:b/>
                            <w:bCs/>
                            <w:color w:val="auto"/>
                            <w:szCs w:val="20"/>
                            <w:highlight w:val="yellow"/>
                          </w:rPr>
                          <w:t>&lt;$$$&gt;</w:t>
                        </w:r>
                      </w:p>
                    </w:txbxContent>
                  </v:textbox>
                </v:shape>
                <v:shape id="Google Shape;43;p1" o:spid="_x0000_s1520" type="#_x0000_t202" style="position:absolute;top:28670;width:15972;height:37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3bXqxAAAANwAAAAPAAAAZHJzL2Rvd25yZXYueG1sRI/dasJA&#10;FITvhb7Dcgre6cYKjURXkYJ/qEhs8fqQPSbB7NmQXTX16bsFwcthZr5hJrPWVOJGjSstKxj0IxDE&#10;mdUl5wp+vhe9EQjnkTVWlknBLzmYTd86E0y0vXNKt6PPRYCwS1BB4X2dSOmyggy6vq2Jg3e2jUEf&#10;ZJNL3eA9wE0lP6LoUxosOSwUWNNXQdnleDUKaBNv96vhYudPjy3mD0oPw2WqVPe9nY9BeGr9K/xs&#10;r7WCeBTD/5lwBOT0DwAA//8DAFBLAQItABQABgAIAAAAIQDb4fbL7gAAAIUBAAATAAAAAAAAAAAA&#10;AAAAAAAAAABbQ29udGVudF9UeXBlc10ueG1sUEsBAi0AFAAGAAgAAAAhAFr0LFu/AAAAFQEAAAsA&#10;AAAAAAAAAAAAAAAAHwEAAF9yZWxzLy5yZWxzUEsBAi0AFAAGAAgAAAAhAGPdterEAAAA3AAAAA8A&#10;AAAAAAAAAAAAAAAABwIAAGRycy9kb3ducmV2LnhtbFBLBQYAAAAAAwADALcAAAD4AgAAAAA=&#10;" filled="f" stroked="f">
                  <v:textbox inset="2mm,2mm,2mm,2mm">
                    <w:txbxContent>
                      <w:p w14:paraId="50518E4D" w14:textId="77777777" w:rsidR="00D05FB4" w:rsidRPr="001D66A2" w:rsidRDefault="00D05FB4" w:rsidP="00D05FB4">
                        <w:pPr>
                          <w:spacing w:line="288" w:lineRule="auto"/>
                          <w:rPr>
                            <w:rFonts w:ascii="Arial Nova Light" w:eastAsia="HELVETICA NEUE LIGHT" w:hAnsi="Arial Nova Light" w:cs="HELVETICA NEUE LIGHT"/>
                            <w:color w:val="auto"/>
                            <w:sz w:val="16"/>
                            <w:szCs w:val="16"/>
                            <w:lang w:val="en-US"/>
                          </w:rPr>
                        </w:pPr>
                        <w:r w:rsidRPr="001D66A2">
                          <w:rPr>
                            <w:rFonts w:ascii="Arial Nova Light" w:eastAsia="HELVETICA NEUE LIGHT" w:hAnsi="Arial Nova Light" w:cs="HELVETICA NEUE LIGHT"/>
                            <w:color w:val="auto"/>
                            <w:sz w:val="16"/>
                            <w:szCs w:val="16"/>
                            <w:lang w:val="en-US"/>
                          </w:rPr>
                          <w:t>Family Tax Benefit</w:t>
                        </w:r>
                      </w:p>
                    </w:txbxContent>
                  </v:textbox>
                </v:shape>
              </v:group>
            </w:pict>
          </mc:Fallback>
        </mc:AlternateContent>
      </w:r>
    </w:p>
    <w:p w14:paraId="2B7AE80D" w14:textId="77777777" w:rsidR="001404E6" w:rsidRDefault="001404E6" w:rsidP="001404E6">
      <w:pPr>
        <w:pStyle w:val="BodyText"/>
        <w:rPr>
          <w:b/>
          <w:bCs/>
        </w:rPr>
      </w:pPr>
    </w:p>
    <w:p w14:paraId="6F009B2F" w14:textId="77777777" w:rsidR="001404E6" w:rsidRDefault="001404E6">
      <w:pPr>
        <w:spacing w:line="254" w:lineRule="auto"/>
        <w:rPr>
          <w:rFonts w:eastAsiaTheme="majorEastAsia" w:cstheme="majorBidi"/>
          <w:bCs/>
          <w:color w:val="FF6F00"/>
          <w:sz w:val="36"/>
        </w:rPr>
      </w:pPr>
      <w:r>
        <w:br w:type="page"/>
      </w:r>
    </w:p>
    <w:p w14:paraId="52200F20" w14:textId="1A73FEBF" w:rsidR="0013568C" w:rsidRDefault="0013568C" w:rsidP="00864386">
      <w:pPr>
        <w:pStyle w:val="Heading3"/>
      </w:pPr>
      <w:bookmarkStart w:id="20" w:name="_Toc169882317"/>
      <w:r>
        <w:lastRenderedPageBreak/>
        <w:t>Affordable housing rent</w:t>
      </w:r>
      <w:bookmarkEnd w:id="20"/>
    </w:p>
    <w:p w14:paraId="6DC31F82" w14:textId="763DB780" w:rsidR="00DA2895" w:rsidRDefault="00751CD6" w:rsidP="00A473D2">
      <w:pPr>
        <w:pStyle w:val="ListBullet"/>
        <w:numPr>
          <w:ilvl w:val="0"/>
          <w:numId w:val="0"/>
        </w:numPr>
      </w:pPr>
      <w:r w:rsidRPr="00751CD6">
        <w:drawing>
          <wp:inline distT="0" distB="0" distL="0" distR="0" wp14:anchorId="38B59612" wp14:editId="3FFF2FB8">
            <wp:extent cx="2038635" cy="2934109"/>
            <wp:effectExtent l="0" t="0" r="0" b="0"/>
            <wp:docPr id="1336308306" name="Picture 1" descr="A screenshot of a pho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6308306" name="Picture 1" descr="A screenshot of a phone&#10;&#10;Description automatically generated"/>
                    <pic:cNvPicPr/>
                  </pic:nvPicPr>
                  <pic:blipFill>
                    <a:blip r:embed="rId56"/>
                    <a:stretch>
                      <a:fillRect/>
                    </a:stretch>
                  </pic:blipFill>
                  <pic:spPr>
                    <a:xfrm>
                      <a:off x="0" y="0"/>
                      <a:ext cx="2038635" cy="2934109"/>
                    </a:xfrm>
                    <a:prstGeom prst="rect">
                      <a:avLst/>
                    </a:prstGeom>
                  </pic:spPr>
                </pic:pic>
              </a:graphicData>
            </a:graphic>
          </wp:inline>
        </w:drawing>
      </w:r>
    </w:p>
    <w:p w14:paraId="124DD8A3" w14:textId="39F61DBB" w:rsidR="00104C7C" w:rsidRPr="00641344" w:rsidRDefault="00104C7C" w:rsidP="00104C7C">
      <w:pPr>
        <w:pStyle w:val="Heading2"/>
        <w:framePr w:wrap="notBeside"/>
      </w:pPr>
    </w:p>
    <w:sectPr w:rsidR="00104C7C" w:rsidRPr="00641344" w:rsidSect="000B3536">
      <w:headerReference w:type="default" r:id="rId57"/>
      <w:footerReference w:type="default" r:id="rId58"/>
      <w:headerReference w:type="first" r:id="rId59"/>
      <w:pgSz w:w="11907" w:h="16839" w:code="9"/>
      <w:pgMar w:top="1440" w:right="1440" w:bottom="1440" w:left="1440" w:header="397" w:footer="62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3AEB1DFB" w14:textId="77777777" w:rsidR="00AC6D2B" w:rsidRDefault="008C483C" w:rsidP="002B7185">
      <w:r>
        <w:pict w14:anchorId="4A56163A">
          <v:rect id="_x0000_i1027" style="width:0;height:1.5pt" o:hralign="center" o:hrstd="t" o:hr="t" fillcolor="#a0a0a0" stroked="f"/>
        </w:pict>
      </w:r>
    </w:p>
    <w:p w14:paraId="68E9E99E" w14:textId="77777777" w:rsidR="00AC6D2B" w:rsidRDefault="00AC6D2B" w:rsidP="002B7185"/>
    <w:p w14:paraId="70B43E84" w14:textId="77777777" w:rsidR="00AC6D2B" w:rsidRDefault="00AC6D2B"/>
  </w:endnote>
  <w:endnote w:type="continuationSeparator" w:id="0">
    <w:p w14:paraId="25943F3E" w14:textId="77777777" w:rsidR="00AC6D2B" w:rsidRDefault="008C483C" w:rsidP="002B7185">
      <w:r>
        <w:pict w14:anchorId="639F7B45">
          <v:rect id="_x0000_i1028" style="width:0;height:1.5pt" o:hralign="center" o:hrstd="t" o:hr="t" fillcolor="#a0a0a0" stroked="f"/>
        </w:pict>
      </w:r>
    </w:p>
    <w:p w14:paraId="434AF202" w14:textId="77777777" w:rsidR="00AC6D2B" w:rsidRDefault="00AC6D2B" w:rsidP="002B7185"/>
    <w:p w14:paraId="2D331151" w14:textId="77777777" w:rsidR="00AC6D2B" w:rsidRDefault="00AC6D2B"/>
  </w:endnote>
  <w:endnote w:type="continuationNotice" w:id="1">
    <w:p w14:paraId="0616BEA2" w14:textId="77777777" w:rsidR="00AC6D2B" w:rsidRDefault="00AC6D2B">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ontserrat">
    <w:panose1 w:val="00000500000000000000"/>
    <w:charset w:val="00"/>
    <w:family w:val="modern"/>
    <w:notTrueType/>
    <w:pitch w:val="variable"/>
    <w:sig w:usb0="2000020F" w:usb1="00000003" w:usb2="00000000" w:usb3="00000000" w:csb0="00000197" w:csb1="00000000"/>
  </w:font>
  <w:font w:name="Karla SemiBold">
    <w:panose1 w:val="020B0004030503030003"/>
    <w:charset w:val="00"/>
    <w:family w:val="swiss"/>
    <w:pitch w:val="variable"/>
    <w:sig w:usb0="A00000EF" w:usb1="4000205B" w:usb2="00000000" w:usb3="00000000" w:csb0="00000093" w:csb1="00000000"/>
  </w:font>
  <w:font w:name="Karla">
    <w:panose1 w:val="020B0004030503030003"/>
    <w:charset w:val="00"/>
    <w:family w:val="swiss"/>
    <w:pitch w:val="variable"/>
    <w:sig w:usb0="A00000EF" w:usb1="4000205B" w:usb2="00000000" w:usb3="00000000" w:csb0="00000093" w:csb1="00000000"/>
  </w:font>
  <w:font w:name="Calibri Light">
    <w:panose1 w:val="020F03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Karla ExtraBold">
    <w:panose1 w:val="020B0004030503030003"/>
    <w:charset w:val="00"/>
    <w:family w:val="swiss"/>
    <w:pitch w:val="variable"/>
    <w:sig w:usb0="A00000EF" w:usb1="4000205B" w:usb2="00000000" w:usb3="00000000" w:csb0="00000093" w:csb1="00000000"/>
  </w:font>
  <w:font w:name="Times">
    <w:panose1 w:val="02020603050405020304"/>
    <w:charset w:val="00"/>
    <w:family w:val="roman"/>
    <w:pitch w:val="variable"/>
    <w:sig w:usb0="E0002EFF" w:usb1="C000785B" w:usb2="00000009" w:usb3="00000000" w:csb0="000001FF" w:csb1="00000000"/>
  </w:font>
  <w:font w:name="Montserrat SemiBold">
    <w:panose1 w:val="00000700000000000000"/>
    <w:charset w:val="00"/>
    <w:family w:val="modern"/>
    <w:notTrueType/>
    <w:pitch w:val="variable"/>
    <w:sig w:usb0="2000020F" w:usb1="00000003" w:usb2="00000000" w:usb3="00000000" w:csb0="00000197" w:csb1="00000000"/>
  </w:font>
  <w:font w:name="Segoe UI">
    <w:panose1 w:val="020B0502040204020203"/>
    <w:charset w:val="00"/>
    <w:family w:val="swiss"/>
    <w:pitch w:val="variable"/>
    <w:sig w:usb0="E4002EFF" w:usb1="C000E47F" w:usb2="00000009" w:usb3="00000000" w:csb0="000001FF" w:csb1="00000000"/>
  </w:font>
  <w:font w:name="Arial Nova Light">
    <w:charset w:val="00"/>
    <w:family w:val="swiss"/>
    <w:pitch w:val="variable"/>
    <w:sig w:usb0="0000028F" w:usb1="00000002" w:usb2="00000000" w:usb3="00000000" w:csb0="0000019F" w:csb1="00000000"/>
  </w:font>
  <w:font w:name="HELVETICA NEUE LIGHT">
    <w:altName w:val="HELVETICA NEUE LIGHT"/>
    <w:panose1 w:val="00000000000000000000"/>
    <w:charset w:val="00"/>
    <w:family w:val="auto"/>
    <w:notTrueType/>
    <w:pitch w:val="variable"/>
    <w:sig w:usb0="A00002FF" w:usb1="5000205B" w:usb2="00000002" w:usb3="00000000" w:csb0="00000007" w:csb1="00000000"/>
  </w:font>
  <w:font w:name="Yu Gothic UI Semibold">
    <w:panose1 w:val="020B0700000000000000"/>
    <w:charset w:val="80"/>
    <w:family w:val="swiss"/>
    <w:pitch w:val="variable"/>
    <w:sig w:usb0="E00002FF" w:usb1="2AC7FDFF" w:usb2="00000016" w:usb3="00000000" w:csb0="0002009F" w:csb1="00000000"/>
  </w:font>
  <w:font w:name="helev">
    <w:altName w:val="Cambria"/>
    <w:panose1 w:val="00000000000000000000"/>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46D26FB" w14:textId="77777777" w:rsidR="004A2C08" w:rsidRDefault="004A2C0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260216601"/>
      <w:docPartObj>
        <w:docPartGallery w:val="Page Numbers (Bottom of Page)"/>
        <w:docPartUnique/>
      </w:docPartObj>
    </w:sdtPr>
    <w:sdtEndPr>
      <w:rPr>
        <w:noProof/>
      </w:rPr>
    </w:sdtEndPr>
    <w:sdtContent>
      <w:p w14:paraId="474C0A95" w14:textId="77777777" w:rsidR="00140103" w:rsidRDefault="00140103">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4B3EDB6E" w14:textId="77777777" w:rsidR="003B3CAD" w:rsidRPr="00602805" w:rsidRDefault="00980D15" w:rsidP="00140103">
    <w:pPr>
      <w:pStyle w:val="Footer"/>
      <w:jc w:val="center"/>
    </w:pPr>
    <w:r>
      <w:rPr>
        <w:noProof/>
        <w:color w:val="0090FF"/>
      </w:rPr>
      <w:drawing>
        <wp:anchor distT="0" distB="0" distL="114300" distR="114300" simplePos="0" relativeHeight="251658240" behindDoc="0" locked="0" layoutInCell="1" allowOverlap="1" wp14:anchorId="7848FBDA" wp14:editId="22F2C8B7">
          <wp:simplePos x="0" y="0"/>
          <wp:positionH relativeFrom="margin">
            <wp:posOffset>0</wp:posOffset>
          </wp:positionH>
          <wp:positionV relativeFrom="paragraph">
            <wp:posOffset>-129540</wp:posOffset>
          </wp:positionV>
          <wp:extent cx="615600" cy="298800"/>
          <wp:effectExtent l="0" t="0" r="0" b="6350"/>
          <wp:wrapThrough wrapText="bothSides">
            <wp:wrapPolygon edited="0">
              <wp:start x="8025" y="0"/>
              <wp:lineTo x="0" y="19302"/>
              <wp:lineTo x="0" y="20681"/>
              <wp:lineTo x="20731" y="20681"/>
              <wp:lineTo x="20731" y="8272"/>
              <wp:lineTo x="18724" y="2757"/>
              <wp:lineTo x="12037" y="0"/>
              <wp:lineTo x="8025" y="0"/>
            </wp:wrapPolygon>
          </wp:wrapThrough>
          <wp:docPr id="2024814864" name="Picture 2" descr="A blue triangle shaped objec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3549401" name="Picture 2" descr="A blue triangle shaped object&#10;&#10;Description automatically generate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15600" cy="298800"/>
                  </a:xfrm>
                  <a:prstGeom prst="rect">
                    <a:avLst/>
                  </a:prstGeom>
                  <a:noFill/>
                  <a:ln>
                    <a:noFill/>
                  </a:ln>
                </pic:spPr>
              </pic:pic>
            </a:graphicData>
          </a:graphic>
          <wp14:sizeRelH relativeFrom="margin">
            <wp14:pctWidth>0</wp14:pctWidth>
          </wp14:sizeRelH>
          <wp14:sizeRelV relativeFrom="margin">
            <wp14:pctHeight>0</wp14:pctHeight>
          </wp14:sizeRelV>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56997A0" w14:textId="1CEBE863" w:rsidR="00410434" w:rsidRPr="004A2C08" w:rsidRDefault="00BD5B56" w:rsidP="004A2C08">
    <w:pPr>
      <w:pStyle w:val="Footer"/>
      <w:jc w:val="right"/>
      <w:rPr>
        <w:b w:val="0"/>
        <w:bCs/>
      </w:rPr>
    </w:pPr>
    <w:r w:rsidRPr="004A2C08">
      <w:rPr>
        <w:b w:val="0"/>
        <w:bCs/>
        <w:noProof/>
        <w:color w:val="0090FF"/>
      </w:rPr>
      <w:drawing>
        <wp:anchor distT="0" distB="0" distL="114300" distR="114300" simplePos="0" relativeHeight="251661824" behindDoc="0" locked="0" layoutInCell="1" allowOverlap="1" wp14:anchorId="6D89A9A1" wp14:editId="553D6B17">
          <wp:simplePos x="0" y="0"/>
          <wp:positionH relativeFrom="margin">
            <wp:posOffset>0</wp:posOffset>
          </wp:positionH>
          <wp:positionV relativeFrom="paragraph">
            <wp:posOffset>-129540</wp:posOffset>
          </wp:positionV>
          <wp:extent cx="615600" cy="298800"/>
          <wp:effectExtent l="0" t="0" r="0" b="6350"/>
          <wp:wrapThrough wrapText="bothSides">
            <wp:wrapPolygon edited="0">
              <wp:start x="8025" y="0"/>
              <wp:lineTo x="0" y="19302"/>
              <wp:lineTo x="0" y="20681"/>
              <wp:lineTo x="20731" y="20681"/>
              <wp:lineTo x="20731" y="8272"/>
              <wp:lineTo x="18724" y="2757"/>
              <wp:lineTo x="12037" y="0"/>
              <wp:lineTo x="8025" y="0"/>
            </wp:wrapPolygon>
          </wp:wrapThrough>
          <wp:docPr id="1546698130" name="Picture 2" descr="A blue triangle shaped objec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3549401" name="Picture 2" descr="A blue triangle shaped object&#10;&#10;Description automatically generate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15600" cy="2988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4A2C08" w:rsidRPr="004A2C08">
      <w:rPr>
        <w:b w:val="0"/>
        <w:bCs/>
      </w:rPr>
      <w:t>V</w:t>
    </w:r>
    <w:r w:rsidR="004C14A6">
      <w:rPr>
        <w:b w:val="0"/>
        <w:bCs/>
      </w:rPr>
      <w:t>3</w:t>
    </w:r>
    <w:r w:rsidR="004A2C08" w:rsidRPr="004A2C08">
      <w:rPr>
        <w:b w:val="0"/>
        <w:bCs/>
      </w:rPr>
      <w:t xml:space="preserve"> </w:t>
    </w:r>
    <w:r w:rsidR="004C14A6">
      <w:rPr>
        <w:b w:val="0"/>
        <w:bCs/>
      </w:rPr>
      <w:t>Sep</w:t>
    </w:r>
    <w:r w:rsidR="004A2C08" w:rsidRPr="004A2C08">
      <w:rPr>
        <w:b w:val="0"/>
        <w:bCs/>
      </w:rPr>
      <w:t xml:space="preserve"> 2024</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648585959"/>
      <w:docPartObj>
        <w:docPartGallery w:val="Page Numbers (Bottom of Page)"/>
        <w:docPartUnique/>
      </w:docPartObj>
    </w:sdtPr>
    <w:sdtEndPr>
      <w:rPr>
        <w:noProof/>
      </w:rPr>
    </w:sdtEndPr>
    <w:sdtContent>
      <w:p w14:paraId="24C22676" w14:textId="77777777" w:rsidR="00427B41" w:rsidRDefault="00427B41">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474A5582" w14:textId="77777777" w:rsidR="00427B41" w:rsidRPr="00602805" w:rsidRDefault="00427B41" w:rsidP="00140103">
    <w:pPr>
      <w:pStyle w:val="Footer"/>
      <w:jc w:val="center"/>
    </w:pPr>
    <w:r>
      <w:rPr>
        <w:noProof/>
        <w:color w:val="0090FF"/>
      </w:rPr>
      <w:drawing>
        <wp:anchor distT="0" distB="0" distL="114300" distR="114300" simplePos="0" relativeHeight="251658242" behindDoc="0" locked="0" layoutInCell="1" allowOverlap="1" wp14:anchorId="304236E2" wp14:editId="77405AA8">
          <wp:simplePos x="0" y="0"/>
          <wp:positionH relativeFrom="margin">
            <wp:posOffset>0</wp:posOffset>
          </wp:positionH>
          <wp:positionV relativeFrom="paragraph">
            <wp:posOffset>-129540</wp:posOffset>
          </wp:positionV>
          <wp:extent cx="615600" cy="298800"/>
          <wp:effectExtent l="0" t="0" r="0" b="6350"/>
          <wp:wrapThrough wrapText="bothSides">
            <wp:wrapPolygon edited="0">
              <wp:start x="8025" y="0"/>
              <wp:lineTo x="0" y="19302"/>
              <wp:lineTo x="0" y="20681"/>
              <wp:lineTo x="20731" y="20681"/>
              <wp:lineTo x="20731" y="8272"/>
              <wp:lineTo x="18724" y="2757"/>
              <wp:lineTo x="12037" y="0"/>
              <wp:lineTo x="8025" y="0"/>
            </wp:wrapPolygon>
          </wp:wrapThrough>
          <wp:docPr id="470863783" name="Picture 2" descr="A blue triangle shaped objec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3549401" name="Picture 2" descr="A blue triangle shaped object&#10;&#10;Description automatically generate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15600" cy="298800"/>
                  </a:xfrm>
                  <a:prstGeom prst="rect">
                    <a:avLst/>
                  </a:prstGeom>
                  <a:noFill/>
                  <a:ln>
                    <a:noFill/>
                  </a:ln>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62AA8570" w14:textId="77777777" w:rsidR="00AC6D2B" w:rsidRPr="00026DC2" w:rsidRDefault="008C483C" w:rsidP="007A42F5">
      <w:pPr>
        <w:spacing w:after="120"/>
        <w:ind w:right="7370"/>
      </w:pPr>
      <w:r>
        <w:pict w14:anchorId="527CF811">
          <v:rect id="_x0000_i1025" style="width:0;height:1.5pt" o:hralign="center" o:hrstd="t" o:hr="t" fillcolor="#a0a0a0" stroked="f"/>
        </w:pict>
      </w:r>
    </w:p>
    <w:p w14:paraId="42CE05CF" w14:textId="77777777" w:rsidR="00AC6D2B" w:rsidRDefault="00AC6D2B"/>
  </w:footnote>
  <w:footnote w:type="continuationSeparator" w:id="0">
    <w:p w14:paraId="46295A31" w14:textId="77777777" w:rsidR="00AC6D2B" w:rsidRDefault="008C483C" w:rsidP="007A42F5">
      <w:pPr>
        <w:spacing w:after="120"/>
        <w:ind w:right="7370"/>
      </w:pPr>
      <w:r>
        <w:pict w14:anchorId="1F458D9A">
          <v:rect id="_x0000_i1026" style="width:0;height:1.5pt" o:hralign="center" o:hrstd="t" o:hr="t" fillcolor="#a0a0a0" stroked="f"/>
        </w:pict>
      </w:r>
    </w:p>
    <w:p w14:paraId="3B75E6CA" w14:textId="77777777" w:rsidR="00AC6D2B" w:rsidRDefault="00AC6D2B"/>
  </w:footnote>
  <w:footnote w:type="continuationNotice" w:id="1">
    <w:p w14:paraId="315DBC0C" w14:textId="77777777" w:rsidR="00AC6D2B" w:rsidRDefault="00AC6D2B" w:rsidP="002B7185"/>
    <w:p w14:paraId="7403F651" w14:textId="77777777" w:rsidR="00AC6D2B" w:rsidRDefault="00AC6D2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5DBA386" w14:textId="77777777" w:rsidR="004A2C08" w:rsidRDefault="004A2C08">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41BD4AE" w14:textId="77777777" w:rsidR="004A2C08" w:rsidRDefault="004A2C0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3CD37DD" w14:textId="77777777" w:rsidR="004567FE" w:rsidRDefault="00AD6B42">
    <w:pPr>
      <w:pStyle w:val="Header"/>
    </w:pPr>
    <w:r>
      <w:rPr>
        <w:rFonts w:asciiTheme="majorHAnsi" w:eastAsiaTheme="majorEastAsia" w:hAnsiTheme="majorHAnsi" w:cstheme="majorBidi"/>
        <w:noProof/>
        <w:color w:val="010374" w:themeColor="background1"/>
        <w:kern w:val="28"/>
        <w:sz w:val="52"/>
        <w:szCs w:val="32"/>
      </w:rPr>
      <w:drawing>
        <wp:anchor distT="0" distB="0" distL="114300" distR="114300" simplePos="0" relativeHeight="251658243" behindDoc="1" locked="0" layoutInCell="1" allowOverlap="1" wp14:anchorId="570AEB52" wp14:editId="58F296A2">
          <wp:simplePos x="0" y="0"/>
          <wp:positionH relativeFrom="column">
            <wp:posOffset>-906618</wp:posOffset>
          </wp:positionH>
          <wp:positionV relativeFrom="page">
            <wp:posOffset>-6985</wp:posOffset>
          </wp:positionV>
          <wp:extent cx="2545080" cy="2545080"/>
          <wp:effectExtent l="0" t="0" r="7620" b="7620"/>
          <wp:wrapTight wrapText="bothSides">
            <wp:wrapPolygon edited="0">
              <wp:start x="0" y="0"/>
              <wp:lineTo x="0" y="21503"/>
              <wp:lineTo x="3072" y="21503"/>
              <wp:lineTo x="3557" y="21503"/>
              <wp:lineTo x="6790" y="20856"/>
              <wp:lineTo x="12126" y="18269"/>
              <wp:lineTo x="15521" y="15521"/>
              <wp:lineTo x="17784" y="12934"/>
              <wp:lineTo x="19401" y="10347"/>
              <wp:lineTo x="20533" y="7760"/>
              <wp:lineTo x="21341" y="5174"/>
              <wp:lineTo x="21503" y="2910"/>
              <wp:lineTo x="21503" y="0"/>
              <wp:lineTo x="0" y="0"/>
            </wp:wrapPolygon>
          </wp:wrapTight>
          <wp:docPr id="1966243558" name="Picture 7" descr="A blue and black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6243558" name="Picture 7" descr="A blue and black logo&#10;&#10;Description automatically generated"/>
                  <pic:cNvPicPr/>
                </pic:nvPicPr>
                <pic:blipFill>
                  <a:blip r:embed="rId1" cstate="print">
                    <a:extLst>
                      <a:ext uri="{28A0092B-C50C-407E-A947-70E740481C1C}">
                        <a14:useLocalDpi xmlns:a14="http://schemas.microsoft.com/office/drawing/2010/main" val="0"/>
                      </a:ext>
                    </a:extLst>
                  </a:blip>
                  <a:stretch>
                    <a:fillRect/>
                  </a:stretch>
                </pic:blipFill>
                <pic:spPr>
                  <a:xfrm>
                    <a:off x="0" y="0"/>
                    <a:ext cx="2545080" cy="2545080"/>
                  </a:xfrm>
                  <a:prstGeom prst="rect">
                    <a:avLst/>
                  </a:prstGeom>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92DAF19" w14:textId="77777777" w:rsidR="001175A3" w:rsidRDefault="001175A3">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6DAA3BE" w14:textId="77777777" w:rsidR="00A51963" w:rsidRDefault="00A5196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077776F"/>
    <w:multiLevelType w:val="hybridMultilevel"/>
    <w:tmpl w:val="54FA824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 w15:restartNumberingAfterBreak="0">
    <w:nsid w:val="03EC1E75"/>
    <w:multiLevelType w:val="multilevel"/>
    <w:tmpl w:val="8CE81736"/>
    <w:styleLink w:val="Appendices"/>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 w15:restartNumberingAfterBreak="0">
    <w:nsid w:val="0B3C3F52"/>
    <w:multiLevelType w:val="multilevel"/>
    <w:tmpl w:val="C958E7F2"/>
    <w:lvl w:ilvl="0">
      <w:start w:val="1"/>
      <w:numFmt w:val="decimal"/>
      <w:pStyle w:val="NotesNumbered"/>
      <w:lvlText w:val="%1."/>
      <w:lvlJc w:val="left"/>
      <w:pPr>
        <w:tabs>
          <w:tab w:val="num" w:pos="198"/>
        </w:tabs>
        <w:ind w:left="198" w:hanging="198"/>
      </w:pPr>
      <w:rPr>
        <w:rFonts w:hint="default"/>
      </w:rPr>
    </w:lvl>
    <w:lvl w:ilvl="1">
      <w:start w:val="1"/>
      <w:numFmt w:val="lowerLetter"/>
      <w:lvlText w:val="%2."/>
      <w:lvlJc w:val="left"/>
      <w:pPr>
        <w:ind w:left="794" w:hanging="397"/>
      </w:pPr>
      <w:rPr>
        <w:rFonts w:hint="default"/>
      </w:rPr>
    </w:lvl>
    <w:lvl w:ilvl="2">
      <w:start w:val="1"/>
      <w:numFmt w:val="lowerRoman"/>
      <w:lvlText w:val="%3."/>
      <w:lvlJc w:val="right"/>
      <w:pPr>
        <w:ind w:left="1191" w:hanging="397"/>
      </w:pPr>
      <w:rPr>
        <w:rFonts w:hint="default"/>
      </w:rPr>
    </w:lvl>
    <w:lvl w:ilvl="3">
      <w:start w:val="1"/>
      <w:numFmt w:val="decimal"/>
      <w:lvlText w:val="%4."/>
      <w:lvlJc w:val="left"/>
      <w:pPr>
        <w:ind w:left="1588" w:hanging="397"/>
      </w:pPr>
      <w:rPr>
        <w:rFonts w:hint="default"/>
      </w:rPr>
    </w:lvl>
    <w:lvl w:ilvl="4">
      <w:start w:val="1"/>
      <w:numFmt w:val="lowerLetter"/>
      <w:lvlText w:val="%5."/>
      <w:lvlJc w:val="left"/>
      <w:pPr>
        <w:ind w:left="1985" w:hanging="397"/>
      </w:pPr>
      <w:rPr>
        <w:rFonts w:hint="default"/>
      </w:rPr>
    </w:lvl>
    <w:lvl w:ilvl="5">
      <w:start w:val="1"/>
      <w:numFmt w:val="lowerRoman"/>
      <w:lvlText w:val="%6."/>
      <w:lvlJc w:val="right"/>
      <w:pPr>
        <w:ind w:left="2382" w:hanging="397"/>
      </w:pPr>
      <w:rPr>
        <w:rFonts w:hint="default"/>
      </w:rPr>
    </w:lvl>
    <w:lvl w:ilvl="6">
      <w:start w:val="1"/>
      <w:numFmt w:val="decimal"/>
      <w:lvlText w:val="%7."/>
      <w:lvlJc w:val="left"/>
      <w:pPr>
        <w:ind w:left="2779" w:hanging="397"/>
      </w:pPr>
      <w:rPr>
        <w:rFonts w:hint="default"/>
      </w:rPr>
    </w:lvl>
    <w:lvl w:ilvl="7">
      <w:start w:val="1"/>
      <w:numFmt w:val="lowerLetter"/>
      <w:lvlText w:val="%8."/>
      <w:lvlJc w:val="left"/>
      <w:pPr>
        <w:ind w:left="3176" w:hanging="397"/>
      </w:pPr>
      <w:rPr>
        <w:rFonts w:hint="default"/>
      </w:rPr>
    </w:lvl>
    <w:lvl w:ilvl="8">
      <w:start w:val="1"/>
      <w:numFmt w:val="lowerRoman"/>
      <w:lvlText w:val="%9."/>
      <w:lvlJc w:val="right"/>
      <w:pPr>
        <w:ind w:left="3573" w:hanging="397"/>
      </w:pPr>
      <w:rPr>
        <w:rFonts w:hint="default"/>
      </w:rPr>
    </w:lvl>
  </w:abstractNum>
  <w:abstractNum w:abstractNumId="5"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FBB2AD2"/>
    <w:multiLevelType w:val="hybridMultilevel"/>
    <w:tmpl w:val="E348FAE2"/>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D8EEFF"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D8EEFF" w:themeColor="text2"/>
        <w:position w:val="2"/>
        <w:sz w:val="20"/>
      </w:rPr>
    </w:lvl>
    <w:lvl w:ilvl="2">
      <w:start w:val="1"/>
      <w:numFmt w:val="bullet"/>
      <w:lvlText w:val="–"/>
      <w:lvlJc w:val="left"/>
      <w:pPr>
        <w:tabs>
          <w:tab w:val="num" w:pos="1361"/>
        </w:tabs>
        <w:ind w:left="1361" w:hanging="340"/>
      </w:pPr>
      <w:rPr>
        <w:rFonts w:ascii="Arial" w:hAnsi="Arial" w:hint="default"/>
        <w:color w:val="D8EEFF"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8" w15:restartNumberingAfterBreak="0">
    <w:nsid w:val="1BB11549"/>
    <w:multiLevelType w:val="hybridMultilevel"/>
    <w:tmpl w:val="7914590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0" w15:restartNumberingAfterBreak="0">
    <w:nsid w:val="287B315F"/>
    <w:multiLevelType w:val="hybridMultilevel"/>
    <w:tmpl w:val="7B40E64C"/>
    <w:name w:val="MyBullets2"/>
    <w:lvl w:ilvl="0" w:tplc="02BC2910">
      <w:start w:val="1"/>
      <w:numFmt w:val="bullet"/>
      <w:pStyle w:val="ListBullet2"/>
      <w:lvlText w:val=""/>
      <w:lvlJc w:val="left"/>
      <w:pPr>
        <w:ind w:left="918" w:hanging="360"/>
      </w:pPr>
      <w:rPr>
        <w:rFonts w:ascii="Symbol" w:hAnsi="Symbol" w:hint="default"/>
        <w:color w:val="0090FF"/>
      </w:rPr>
    </w:lvl>
    <w:lvl w:ilvl="1" w:tplc="0C090003" w:tentative="1">
      <w:start w:val="1"/>
      <w:numFmt w:val="bullet"/>
      <w:lvlText w:val="o"/>
      <w:lvlJc w:val="left"/>
      <w:pPr>
        <w:ind w:left="1638" w:hanging="360"/>
      </w:pPr>
      <w:rPr>
        <w:rFonts w:ascii="Courier New" w:hAnsi="Courier New" w:cs="Courier New" w:hint="default"/>
      </w:rPr>
    </w:lvl>
    <w:lvl w:ilvl="2" w:tplc="0C090005">
      <w:start w:val="1"/>
      <w:numFmt w:val="bullet"/>
      <w:lvlText w:val=""/>
      <w:lvlJc w:val="left"/>
      <w:pPr>
        <w:ind w:left="2358" w:hanging="360"/>
      </w:pPr>
      <w:rPr>
        <w:rFonts w:ascii="Wingdings" w:hAnsi="Wingdings" w:hint="default"/>
      </w:rPr>
    </w:lvl>
    <w:lvl w:ilvl="3" w:tplc="0C090001">
      <w:start w:val="1"/>
      <w:numFmt w:val="bullet"/>
      <w:lvlText w:val=""/>
      <w:lvlJc w:val="left"/>
      <w:pPr>
        <w:ind w:left="720" w:hanging="360"/>
      </w:pPr>
      <w:rPr>
        <w:rFonts w:ascii="Symbol" w:hAnsi="Symbol" w:hint="default"/>
      </w:rPr>
    </w:lvl>
    <w:lvl w:ilvl="4" w:tplc="0C090003" w:tentative="1">
      <w:start w:val="1"/>
      <w:numFmt w:val="bullet"/>
      <w:lvlText w:val="o"/>
      <w:lvlJc w:val="left"/>
      <w:pPr>
        <w:ind w:left="3798" w:hanging="360"/>
      </w:pPr>
      <w:rPr>
        <w:rFonts w:ascii="Courier New" w:hAnsi="Courier New" w:cs="Courier New" w:hint="default"/>
      </w:rPr>
    </w:lvl>
    <w:lvl w:ilvl="5" w:tplc="0C090005" w:tentative="1">
      <w:start w:val="1"/>
      <w:numFmt w:val="bullet"/>
      <w:lvlText w:val=""/>
      <w:lvlJc w:val="left"/>
      <w:pPr>
        <w:ind w:left="4518" w:hanging="360"/>
      </w:pPr>
      <w:rPr>
        <w:rFonts w:ascii="Wingdings" w:hAnsi="Wingdings" w:hint="default"/>
      </w:rPr>
    </w:lvl>
    <w:lvl w:ilvl="6" w:tplc="0C090001" w:tentative="1">
      <w:start w:val="1"/>
      <w:numFmt w:val="bullet"/>
      <w:lvlText w:val=""/>
      <w:lvlJc w:val="left"/>
      <w:pPr>
        <w:ind w:left="5238" w:hanging="360"/>
      </w:pPr>
      <w:rPr>
        <w:rFonts w:ascii="Symbol" w:hAnsi="Symbol" w:hint="default"/>
      </w:rPr>
    </w:lvl>
    <w:lvl w:ilvl="7" w:tplc="0C090003" w:tentative="1">
      <w:start w:val="1"/>
      <w:numFmt w:val="bullet"/>
      <w:lvlText w:val="o"/>
      <w:lvlJc w:val="left"/>
      <w:pPr>
        <w:ind w:left="5958" w:hanging="360"/>
      </w:pPr>
      <w:rPr>
        <w:rFonts w:ascii="Courier New" w:hAnsi="Courier New" w:cs="Courier New" w:hint="default"/>
      </w:rPr>
    </w:lvl>
    <w:lvl w:ilvl="8" w:tplc="0C090005" w:tentative="1">
      <w:start w:val="1"/>
      <w:numFmt w:val="bullet"/>
      <w:lvlText w:val=""/>
      <w:lvlJc w:val="left"/>
      <w:pPr>
        <w:ind w:left="6678" w:hanging="360"/>
      </w:pPr>
      <w:rPr>
        <w:rFonts w:ascii="Wingdings" w:hAnsi="Wingdings" w:hint="default"/>
      </w:rPr>
    </w:lvl>
  </w:abstractNum>
  <w:abstractNum w:abstractNumId="11" w15:restartNumberingAfterBreak="0">
    <w:nsid w:val="29A018EB"/>
    <w:multiLevelType w:val="multilevel"/>
    <w:tmpl w:val="27E0367C"/>
    <w:lvl w:ilvl="0">
      <w:start w:val="1"/>
      <w:numFmt w:val="lowerLetter"/>
      <w:pStyle w:val="ListAlpha"/>
      <w:lvlText w:val="%1."/>
      <w:lvlJc w:val="left"/>
      <w:pPr>
        <w:ind w:left="794" w:hanging="397"/>
      </w:pPr>
      <w:rPr>
        <w:rFonts w:asciiTheme="minorHAnsi" w:hAnsiTheme="minorHAnsi" w:hint="default"/>
        <w:color w:val="D8EEFF" w:themeColor="text2"/>
        <w:position w:val="0"/>
        <w:sz w:val="22"/>
      </w:rPr>
    </w:lvl>
    <w:lvl w:ilvl="1">
      <w:start w:val="5"/>
      <w:numFmt w:val="bullet"/>
      <w:lvlText w:val="–"/>
      <w:lvlJc w:val="left"/>
      <w:pPr>
        <w:ind w:left="1191" w:hanging="397"/>
      </w:pPr>
      <w:rPr>
        <w:rFonts w:ascii="Arial" w:hAnsi="Arial" w:hint="default"/>
        <w:b w:val="0"/>
        <w:i w:val="0"/>
        <w:color w:val="D8EEFF" w:themeColor="text2"/>
        <w:position w:val="2"/>
        <w:sz w:val="20"/>
      </w:rPr>
    </w:lvl>
    <w:lvl w:ilvl="2">
      <w:start w:val="1"/>
      <w:numFmt w:val="bullet"/>
      <w:lvlText w:val="–"/>
      <w:lvlJc w:val="left"/>
      <w:pPr>
        <w:ind w:left="1588" w:hanging="397"/>
      </w:pPr>
      <w:rPr>
        <w:rFonts w:ascii="Arial" w:hAnsi="Arial" w:hint="default"/>
        <w:color w:val="D8EEFF" w:themeColor="text2"/>
        <w:position w:val="3"/>
        <w:sz w:val="20"/>
      </w:rPr>
    </w:lvl>
    <w:lvl w:ilvl="3">
      <w:start w:val="1"/>
      <w:numFmt w:val="none"/>
      <w:lvlText w:val=""/>
      <w:lvlJc w:val="left"/>
      <w:pPr>
        <w:ind w:left="1985" w:hanging="397"/>
      </w:pPr>
      <w:rPr>
        <w:rFonts w:hint="default"/>
      </w:rPr>
    </w:lvl>
    <w:lvl w:ilvl="4">
      <w:start w:val="1"/>
      <w:numFmt w:val="none"/>
      <w:lvlText w:val=""/>
      <w:lvlJc w:val="left"/>
      <w:pPr>
        <w:ind w:left="2382" w:hanging="397"/>
      </w:pPr>
      <w:rPr>
        <w:rFonts w:hint="default"/>
      </w:rPr>
    </w:lvl>
    <w:lvl w:ilvl="5">
      <w:start w:val="1"/>
      <w:numFmt w:val="none"/>
      <w:lvlText w:val=""/>
      <w:lvlJc w:val="left"/>
      <w:pPr>
        <w:ind w:left="2779" w:hanging="397"/>
      </w:pPr>
      <w:rPr>
        <w:rFonts w:hint="default"/>
      </w:rPr>
    </w:lvl>
    <w:lvl w:ilvl="6">
      <w:start w:val="1"/>
      <w:numFmt w:val="none"/>
      <w:lvlText w:val=""/>
      <w:lvlJc w:val="left"/>
      <w:pPr>
        <w:ind w:left="3176" w:hanging="397"/>
      </w:pPr>
      <w:rPr>
        <w:rFonts w:hint="default"/>
      </w:rPr>
    </w:lvl>
    <w:lvl w:ilvl="7">
      <w:start w:val="1"/>
      <w:numFmt w:val="none"/>
      <w:lvlText w:val=""/>
      <w:lvlJc w:val="left"/>
      <w:pPr>
        <w:ind w:left="3573" w:hanging="397"/>
      </w:pPr>
      <w:rPr>
        <w:rFonts w:hint="default"/>
      </w:rPr>
    </w:lvl>
    <w:lvl w:ilvl="8">
      <w:start w:val="1"/>
      <w:numFmt w:val="none"/>
      <w:lvlText w:val=""/>
      <w:lvlJc w:val="left"/>
      <w:pPr>
        <w:ind w:left="3970" w:hanging="397"/>
      </w:pPr>
      <w:rPr>
        <w:rFonts w:hint="default"/>
      </w:rPr>
    </w:lvl>
  </w:abstractNum>
  <w:abstractNum w:abstractNumId="12"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3"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4" w15:restartNumberingAfterBreak="0">
    <w:nsid w:val="349F72AA"/>
    <w:multiLevelType w:val="hybridMultilevel"/>
    <w:tmpl w:val="225A5D22"/>
    <w:name w:val="MyBullets22"/>
    <w:lvl w:ilvl="0" w:tplc="637874DE">
      <w:start w:val="1"/>
      <w:numFmt w:val="bullet"/>
      <w:pStyle w:val="ListBullet3"/>
      <w:lvlText w:val=""/>
      <w:lvlJc w:val="left"/>
      <w:pPr>
        <w:ind w:left="1278" w:hanging="360"/>
      </w:pPr>
      <w:rPr>
        <w:rFonts w:ascii="Wingdings" w:hAnsi="Wingdings" w:hint="default"/>
        <w:color w:val="486284"/>
      </w:rPr>
    </w:lvl>
    <w:lvl w:ilvl="1" w:tplc="0C090003" w:tentative="1">
      <w:start w:val="1"/>
      <w:numFmt w:val="bullet"/>
      <w:lvlText w:val="o"/>
      <w:lvlJc w:val="left"/>
      <w:pPr>
        <w:ind w:left="1998" w:hanging="360"/>
      </w:pPr>
      <w:rPr>
        <w:rFonts w:ascii="Courier New" w:hAnsi="Courier New" w:cs="Courier New" w:hint="default"/>
      </w:rPr>
    </w:lvl>
    <w:lvl w:ilvl="2" w:tplc="0C090005" w:tentative="1">
      <w:start w:val="1"/>
      <w:numFmt w:val="bullet"/>
      <w:lvlText w:val=""/>
      <w:lvlJc w:val="left"/>
      <w:pPr>
        <w:ind w:left="2718" w:hanging="360"/>
      </w:pPr>
      <w:rPr>
        <w:rFonts w:ascii="Wingdings" w:hAnsi="Wingdings" w:hint="default"/>
      </w:rPr>
    </w:lvl>
    <w:lvl w:ilvl="3" w:tplc="0C090001" w:tentative="1">
      <w:start w:val="1"/>
      <w:numFmt w:val="bullet"/>
      <w:lvlText w:val=""/>
      <w:lvlJc w:val="left"/>
      <w:pPr>
        <w:ind w:left="3438" w:hanging="360"/>
      </w:pPr>
      <w:rPr>
        <w:rFonts w:ascii="Symbol" w:hAnsi="Symbol" w:hint="default"/>
      </w:rPr>
    </w:lvl>
    <w:lvl w:ilvl="4" w:tplc="0C090003" w:tentative="1">
      <w:start w:val="1"/>
      <w:numFmt w:val="bullet"/>
      <w:lvlText w:val="o"/>
      <w:lvlJc w:val="left"/>
      <w:pPr>
        <w:ind w:left="4158" w:hanging="360"/>
      </w:pPr>
      <w:rPr>
        <w:rFonts w:ascii="Courier New" w:hAnsi="Courier New" w:cs="Courier New" w:hint="default"/>
      </w:rPr>
    </w:lvl>
    <w:lvl w:ilvl="5" w:tplc="0C090005" w:tentative="1">
      <w:start w:val="1"/>
      <w:numFmt w:val="bullet"/>
      <w:lvlText w:val=""/>
      <w:lvlJc w:val="left"/>
      <w:pPr>
        <w:ind w:left="4878" w:hanging="360"/>
      </w:pPr>
      <w:rPr>
        <w:rFonts w:ascii="Wingdings" w:hAnsi="Wingdings" w:hint="default"/>
      </w:rPr>
    </w:lvl>
    <w:lvl w:ilvl="6" w:tplc="0C090001" w:tentative="1">
      <w:start w:val="1"/>
      <w:numFmt w:val="bullet"/>
      <w:lvlText w:val=""/>
      <w:lvlJc w:val="left"/>
      <w:pPr>
        <w:ind w:left="5598" w:hanging="360"/>
      </w:pPr>
      <w:rPr>
        <w:rFonts w:ascii="Symbol" w:hAnsi="Symbol" w:hint="default"/>
      </w:rPr>
    </w:lvl>
    <w:lvl w:ilvl="7" w:tplc="0C090003" w:tentative="1">
      <w:start w:val="1"/>
      <w:numFmt w:val="bullet"/>
      <w:lvlText w:val="o"/>
      <w:lvlJc w:val="left"/>
      <w:pPr>
        <w:ind w:left="6318" w:hanging="360"/>
      </w:pPr>
      <w:rPr>
        <w:rFonts w:ascii="Courier New" w:hAnsi="Courier New" w:cs="Courier New" w:hint="default"/>
      </w:rPr>
    </w:lvl>
    <w:lvl w:ilvl="8" w:tplc="0C090005" w:tentative="1">
      <w:start w:val="1"/>
      <w:numFmt w:val="bullet"/>
      <w:lvlText w:val=""/>
      <w:lvlJc w:val="left"/>
      <w:pPr>
        <w:ind w:left="7038" w:hanging="360"/>
      </w:pPr>
      <w:rPr>
        <w:rFonts w:ascii="Wingdings" w:hAnsi="Wingdings" w:hint="default"/>
      </w:rPr>
    </w:lvl>
  </w:abstractNum>
  <w:abstractNum w:abstractNumId="15"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6" w15:restartNumberingAfterBreak="0">
    <w:nsid w:val="38CC371F"/>
    <w:multiLevelType w:val="multilevel"/>
    <w:tmpl w:val="2F3429D4"/>
    <w:lvl w:ilvl="0">
      <w:start w:val="1"/>
      <w:numFmt w:val="upperLetter"/>
      <w:pStyle w:val="AppendixHeading1"/>
      <w:lvlText w:val="Appendix %1"/>
      <w:lvlJc w:val="left"/>
      <w:pPr>
        <w:tabs>
          <w:tab w:val="num" w:pos="4116"/>
        </w:tabs>
        <w:ind w:left="0" w:firstLine="0"/>
      </w:pPr>
      <w:rPr>
        <w:rFonts w:hint="default"/>
      </w:rPr>
    </w:lvl>
    <w:lvl w:ilvl="1">
      <w:start w:val="1"/>
      <w:numFmt w:val="decimal"/>
      <w:pStyle w:val="AppendixHeading2"/>
      <w:lvlText w:val="%1.%2"/>
      <w:lvlJc w:val="left"/>
      <w:pPr>
        <w:tabs>
          <w:tab w:val="num" w:pos="737"/>
        </w:tabs>
        <w:ind w:left="113" w:firstLine="0"/>
      </w:pPr>
      <w:rPr>
        <w:rFonts w:hint="default"/>
      </w:rPr>
    </w:lvl>
    <w:lvl w:ilvl="2">
      <w:start w:val="1"/>
      <w:numFmt w:val="decimal"/>
      <w:pStyle w:val="AppendixHeading3"/>
      <w:lvlText w:val="%1.%2.%3"/>
      <w:lvlJc w:val="left"/>
      <w:pPr>
        <w:tabs>
          <w:tab w:val="num" w:pos="737"/>
        </w:tabs>
        <w:ind w:left="737" w:hanging="737"/>
      </w:pPr>
      <w:rPr>
        <w:rFonts w:hint="default"/>
      </w:rPr>
    </w:lvl>
    <w:lvl w:ilvl="3">
      <w:start w:val="1"/>
      <w:numFmt w:val="decimal"/>
      <w:lvlText w:val="%4."/>
      <w:lvlJc w:val="left"/>
      <w:pPr>
        <w:ind w:left="1701" w:hanging="1701"/>
      </w:pPr>
      <w:rPr>
        <w:rFonts w:hint="default"/>
      </w:rPr>
    </w:lvl>
    <w:lvl w:ilvl="4">
      <w:start w:val="1"/>
      <w:numFmt w:val="lowerLetter"/>
      <w:lvlText w:val="%5."/>
      <w:lvlJc w:val="left"/>
      <w:pPr>
        <w:ind w:left="1701" w:hanging="1701"/>
      </w:pPr>
      <w:rPr>
        <w:rFonts w:hint="default"/>
      </w:rPr>
    </w:lvl>
    <w:lvl w:ilvl="5">
      <w:start w:val="1"/>
      <w:numFmt w:val="lowerRoman"/>
      <w:lvlText w:val="%6."/>
      <w:lvlJc w:val="right"/>
      <w:pPr>
        <w:ind w:left="1701" w:hanging="1701"/>
      </w:pPr>
      <w:rPr>
        <w:rFonts w:hint="default"/>
      </w:rPr>
    </w:lvl>
    <w:lvl w:ilvl="6">
      <w:start w:val="1"/>
      <w:numFmt w:val="decimal"/>
      <w:lvlText w:val="%7."/>
      <w:lvlJc w:val="left"/>
      <w:pPr>
        <w:ind w:left="1701" w:hanging="1701"/>
      </w:pPr>
      <w:rPr>
        <w:rFonts w:hint="default"/>
      </w:rPr>
    </w:lvl>
    <w:lvl w:ilvl="7">
      <w:start w:val="1"/>
      <w:numFmt w:val="lowerLetter"/>
      <w:lvlText w:val="%8."/>
      <w:lvlJc w:val="left"/>
      <w:pPr>
        <w:ind w:left="1701" w:hanging="1701"/>
      </w:pPr>
      <w:rPr>
        <w:rFonts w:hint="default"/>
      </w:rPr>
    </w:lvl>
    <w:lvl w:ilvl="8">
      <w:start w:val="1"/>
      <w:numFmt w:val="lowerRoman"/>
      <w:lvlText w:val="%9."/>
      <w:lvlJc w:val="right"/>
      <w:pPr>
        <w:ind w:left="1701" w:hanging="1701"/>
      </w:pPr>
      <w:rPr>
        <w:rFonts w:hint="default"/>
      </w:rPr>
    </w:lvl>
  </w:abstractNum>
  <w:abstractNum w:abstractNumId="17" w15:restartNumberingAfterBreak="0">
    <w:nsid w:val="395D52A8"/>
    <w:multiLevelType w:val="multilevel"/>
    <w:tmpl w:val="8CE81736"/>
    <w:name w:val="ListNumbering22"/>
    <w:numStyleLink w:val="Appendices"/>
  </w:abstractNum>
  <w:abstractNum w:abstractNumId="18"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D8EEFF"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19"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D8EEFF"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0" w15:restartNumberingAfterBreak="0">
    <w:nsid w:val="3FB003A1"/>
    <w:multiLevelType w:val="multilevel"/>
    <w:tmpl w:val="02B675C6"/>
    <w:name w:val="NumberedHeadings3"/>
    <w:lvl w:ilvl="0">
      <w:start w:val="1"/>
      <w:numFmt w:val="decimal"/>
      <w:lvlText w:val="%1"/>
      <w:lvlJc w:val="left"/>
      <w:pPr>
        <w:tabs>
          <w:tab w:val="num" w:pos="567"/>
        </w:tabs>
        <w:ind w:left="0" w:firstLine="0"/>
      </w:pPr>
      <w:rPr>
        <w:rFonts w:hint="default"/>
      </w:rPr>
    </w:lvl>
    <w:lvl w:ilvl="1">
      <w:start w:val="1"/>
      <w:numFmt w:val="decimal"/>
      <w:lvlText w:val="%1.%2"/>
      <w:lvlJc w:val="left"/>
      <w:pPr>
        <w:tabs>
          <w:tab w:val="num" w:pos="737"/>
        </w:tabs>
        <w:ind w:left="113" w:firstLine="0"/>
      </w:pPr>
      <w:rPr>
        <w:rFonts w:hint="default"/>
      </w:rPr>
    </w:lvl>
    <w:lvl w:ilvl="2">
      <w:start w:val="1"/>
      <w:numFmt w:val="decimal"/>
      <w:lvlText w:val="%1.%2.%3"/>
      <w:lvlJc w:val="left"/>
      <w:pPr>
        <w:tabs>
          <w:tab w:val="num" w:pos="737"/>
        </w:tabs>
        <w:ind w:left="737" w:hanging="737"/>
      </w:pPr>
      <w:rPr>
        <w:rFonts w:hint="default"/>
      </w:rPr>
    </w:lvl>
    <w:lvl w:ilvl="3">
      <w:start w:val="1"/>
      <w:numFmt w:val="decimal"/>
      <w:lvlText w:val="%4."/>
      <w:lvlJc w:val="left"/>
      <w:pPr>
        <w:ind w:left="0" w:firstLine="0"/>
      </w:pPr>
      <w:rPr>
        <w:rFonts w:hint="default"/>
      </w:rPr>
    </w:lvl>
    <w:lvl w:ilvl="4">
      <w:start w:val="1"/>
      <w:numFmt w:val="lowerLetter"/>
      <w:lvlText w:val="%5."/>
      <w:lvlJc w:val="left"/>
      <w:pPr>
        <w:ind w:left="0" w:firstLine="0"/>
      </w:pPr>
      <w:rPr>
        <w:rFonts w:hint="default"/>
      </w:rPr>
    </w:lvl>
    <w:lvl w:ilvl="5">
      <w:start w:val="1"/>
      <w:numFmt w:val="lowerRoman"/>
      <w:lvlText w:val="%6."/>
      <w:lvlJc w:val="right"/>
      <w:pPr>
        <w:ind w:left="0" w:firstLine="0"/>
      </w:pPr>
      <w:rPr>
        <w:rFonts w:hint="default"/>
      </w:rPr>
    </w:lvl>
    <w:lvl w:ilvl="6">
      <w:start w:val="1"/>
      <w:numFmt w:val="decimal"/>
      <w:lvlText w:val="%7."/>
      <w:lvlJc w:val="left"/>
      <w:pPr>
        <w:ind w:left="0" w:firstLine="0"/>
      </w:pPr>
      <w:rPr>
        <w:rFonts w:hint="default"/>
      </w:rPr>
    </w:lvl>
    <w:lvl w:ilvl="7">
      <w:start w:val="1"/>
      <w:numFmt w:val="lowerLetter"/>
      <w:lvlText w:val="%8."/>
      <w:lvlJc w:val="left"/>
      <w:pPr>
        <w:ind w:left="0" w:firstLine="0"/>
      </w:pPr>
      <w:rPr>
        <w:rFonts w:hint="default"/>
      </w:rPr>
    </w:lvl>
    <w:lvl w:ilvl="8">
      <w:start w:val="1"/>
      <w:numFmt w:val="lowerRoman"/>
      <w:lvlText w:val="%9."/>
      <w:lvlJc w:val="right"/>
      <w:pPr>
        <w:ind w:left="0" w:firstLine="0"/>
      </w:pPr>
      <w:rPr>
        <w:rFonts w:hint="default"/>
      </w:rPr>
    </w:lvl>
  </w:abstractNum>
  <w:abstractNum w:abstractNumId="21"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D8EEFF"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2" w15:restartNumberingAfterBreak="0">
    <w:nsid w:val="4AA27F2E"/>
    <w:multiLevelType w:val="multilevel"/>
    <w:tmpl w:val="BC5CC8BC"/>
    <w:name w:val="MyBullets"/>
    <w:lvl w:ilvl="0">
      <w:start w:val="1"/>
      <w:numFmt w:val="bullet"/>
      <w:pStyle w:val="ListBullet"/>
      <w:lvlText w:val=""/>
      <w:lvlJc w:val="left"/>
      <w:pPr>
        <w:ind w:left="360" w:hanging="360"/>
      </w:pPr>
      <w:rPr>
        <w:rFonts w:ascii="Symbol" w:hAnsi="Symbol" w:hint="default"/>
        <w:color w:val="010374" w:themeColor="accent3"/>
        <w:position w:val="-1"/>
        <w:sz w:val="21"/>
        <w:u w:color="010374" w:themeColor="accent3"/>
      </w:rPr>
    </w:lvl>
    <w:lvl w:ilvl="1">
      <w:start w:val="1"/>
      <w:numFmt w:val="bullet"/>
      <w:lvlText w:val=""/>
      <w:lvlJc w:val="left"/>
      <w:pPr>
        <w:tabs>
          <w:tab w:val="num" w:pos="397"/>
        </w:tabs>
        <w:ind w:left="396" w:hanging="198"/>
      </w:pPr>
      <w:rPr>
        <w:rFonts w:ascii="Wingdings" w:hAnsi="Wingdings" w:hint="default"/>
        <w:color w:val="D8EEFF" w:themeColor="text2"/>
        <w:position w:val="-1"/>
        <w:sz w:val="21"/>
      </w:rPr>
    </w:lvl>
    <w:lvl w:ilvl="2">
      <w:start w:val="1"/>
      <w:numFmt w:val="bullet"/>
      <w:lvlText w:val=""/>
      <w:lvlJc w:val="left"/>
      <w:pPr>
        <w:tabs>
          <w:tab w:val="num" w:pos="595"/>
        </w:tabs>
        <w:ind w:left="594" w:hanging="198"/>
      </w:pPr>
      <w:rPr>
        <w:rFonts w:ascii="Wingdings" w:hAnsi="Wingdings" w:hint="default"/>
        <w:color w:val="0090FF" w:themeColor="text1"/>
        <w:position w:val="-1"/>
        <w:sz w:val="21"/>
      </w:rPr>
    </w:lvl>
    <w:lvl w:ilvl="3">
      <w:start w:val="1"/>
      <w:numFmt w:val="bullet"/>
      <w:lvlText w:val=""/>
      <w:lvlJc w:val="left"/>
      <w:pPr>
        <w:tabs>
          <w:tab w:val="num" w:pos="764"/>
        </w:tabs>
        <w:ind w:left="792" w:hanging="198"/>
      </w:pPr>
      <w:rPr>
        <w:rFonts w:ascii="Symbol" w:hAnsi="Symbol" w:hint="default"/>
      </w:rPr>
    </w:lvl>
    <w:lvl w:ilvl="4">
      <w:start w:val="1"/>
      <w:numFmt w:val="bullet"/>
      <w:lvlText w:val="o"/>
      <w:lvlJc w:val="left"/>
      <w:pPr>
        <w:tabs>
          <w:tab w:val="num" w:pos="962"/>
        </w:tabs>
        <w:ind w:left="990" w:hanging="198"/>
      </w:pPr>
      <w:rPr>
        <w:rFonts w:ascii="Courier New" w:hAnsi="Courier New" w:hint="default"/>
      </w:rPr>
    </w:lvl>
    <w:lvl w:ilvl="5">
      <w:start w:val="1"/>
      <w:numFmt w:val="bullet"/>
      <w:lvlText w:val=""/>
      <w:lvlJc w:val="left"/>
      <w:pPr>
        <w:tabs>
          <w:tab w:val="num" w:pos="1160"/>
        </w:tabs>
        <w:ind w:left="1188" w:hanging="198"/>
      </w:pPr>
      <w:rPr>
        <w:rFonts w:ascii="Wingdings" w:hAnsi="Wingdings" w:hint="default"/>
      </w:rPr>
    </w:lvl>
    <w:lvl w:ilvl="6">
      <w:start w:val="1"/>
      <w:numFmt w:val="bullet"/>
      <w:lvlText w:val=""/>
      <w:lvlJc w:val="left"/>
      <w:pPr>
        <w:tabs>
          <w:tab w:val="num" w:pos="1358"/>
        </w:tabs>
        <w:ind w:left="1386" w:hanging="198"/>
      </w:pPr>
      <w:rPr>
        <w:rFonts w:ascii="Symbol" w:hAnsi="Symbol" w:hint="default"/>
      </w:rPr>
    </w:lvl>
    <w:lvl w:ilvl="7">
      <w:start w:val="1"/>
      <w:numFmt w:val="bullet"/>
      <w:lvlText w:val="o"/>
      <w:lvlJc w:val="left"/>
      <w:pPr>
        <w:tabs>
          <w:tab w:val="num" w:pos="1556"/>
        </w:tabs>
        <w:ind w:left="1584" w:hanging="198"/>
      </w:pPr>
      <w:rPr>
        <w:rFonts w:ascii="Courier New" w:hAnsi="Courier New" w:hint="default"/>
      </w:rPr>
    </w:lvl>
    <w:lvl w:ilvl="8">
      <w:start w:val="1"/>
      <w:numFmt w:val="bullet"/>
      <w:lvlText w:val=""/>
      <w:lvlJc w:val="left"/>
      <w:pPr>
        <w:tabs>
          <w:tab w:val="num" w:pos="1754"/>
        </w:tabs>
        <w:ind w:left="1782" w:hanging="198"/>
      </w:pPr>
      <w:rPr>
        <w:rFonts w:ascii="Wingdings" w:hAnsi="Wingdings" w:hint="default"/>
      </w:rPr>
    </w:lvl>
  </w:abstractNum>
  <w:abstractNum w:abstractNumId="23" w15:restartNumberingAfterBreak="0">
    <w:nsid w:val="4FBC206A"/>
    <w:multiLevelType w:val="hybridMultilevel"/>
    <w:tmpl w:val="650010A6"/>
    <w:name w:val="Bullets2"/>
    <w:lvl w:ilvl="0" w:tplc="F224FA5E">
      <w:start w:val="1"/>
      <w:numFmt w:val="bullet"/>
      <w:lvlText w:val="•"/>
      <w:lvlJc w:val="left"/>
      <w:pPr>
        <w:ind w:left="720" w:hanging="360"/>
      </w:pPr>
      <w:rPr>
        <w:rFonts w:ascii="Arial" w:hAnsi="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25" w15:restartNumberingAfterBreak="0">
    <w:nsid w:val="533157A3"/>
    <w:multiLevelType w:val="multilevel"/>
    <w:tmpl w:val="08F4BBD6"/>
    <w:name w:val="NumberedHeadings"/>
    <w:lvl w:ilvl="0">
      <w:start w:val="1"/>
      <w:numFmt w:val="decimal"/>
      <w:lvlText w:val="%1"/>
      <w:lvlJc w:val="left"/>
      <w:pPr>
        <w:tabs>
          <w:tab w:val="num" w:pos="567"/>
        </w:tabs>
        <w:ind w:left="0" w:firstLine="0"/>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lvlText w:val="%1.%2"/>
      <w:lvlJc w:val="left"/>
      <w:pPr>
        <w:tabs>
          <w:tab w:val="num" w:pos="737"/>
        </w:tabs>
        <w:ind w:left="113" w:firstLine="0"/>
      </w:pPr>
      <w:rPr>
        <w:rFonts w:hint="default"/>
      </w:rPr>
    </w:lvl>
    <w:lvl w:ilvl="2">
      <w:start w:val="1"/>
      <w:numFmt w:val="decimal"/>
      <w:lvlText w:val="%1.%2.%3"/>
      <w:lvlJc w:val="left"/>
      <w:pPr>
        <w:ind w:left="737" w:hanging="737"/>
      </w:pPr>
      <w:rPr>
        <w:rFonts w:hint="default"/>
      </w:rPr>
    </w:lvl>
    <w:lvl w:ilvl="3">
      <w:start w:val="1"/>
      <w:numFmt w:val="upperLetter"/>
      <w:lvlText w:val="%4)"/>
      <w:lvlJc w:val="left"/>
      <w:pPr>
        <w:tabs>
          <w:tab w:val="num" w:pos="794"/>
        </w:tabs>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26"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7"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28"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9"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0"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D8EEFF" w:themeColor="text2"/>
      </w:rPr>
    </w:lvl>
    <w:lvl w:ilvl="1">
      <w:start w:val="1"/>
      <w:numFmt w:val="bullet"/>
      <w:lvlText w:val="–"/>
      <w:lvlJc w:val="left"/>
      <w:pPr>
        <w:ind w:left="539" w:hanging="227"/>
      </w:pPr>
      <w:rPr>
        <w:rFonts w:ascii="Arial" w:hAnsi="Arial" w:hint="default"/>
        <w:color w:val="D8EEFF"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1"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D8EEFF" w:themeColor="text2"/>
        <w:sz w:val="32"/>
      </w:rPr>
    </w:lvl>
    <w:lvl w:ilvl="1">
      <w:start w:val="1"/>
      <w:numFmt w:val="decimal"/>
      <w:lvlText w:val="%2."/>
      <w:lvlJc w:val="left"/>
      <w:pPr>
        <w:tabs>
          <w:tab w:val="num" w:pos="992"/>
        </w:tabs>
        <w:ind w:left="992" w:hanging="992"/>
      </w:pPr>
      <w:rPr>
        <w:rFonts w:hint="default"/>
        <w:b w:val="0"/>
        <w:i w:val="0"/>
        <w:color w:val="D8EEFF" w:themeColor="text2"/>
        <w:sz w:val="24"/>
      </w:rPr>
    </w:lvl>
    <w:lvl w:ilvl="2">
      <w:start w:val="1"/>
      <w:numFmt w:val="decimal"/>
      <w:lvlText w:val="%2.%3"/>
      <w:lvlJc w:val="left"/>
      <w:pPr>
        <w:tabs>
          <w:tab w:val="num" w:pos="992"/>
        </w:tabs>
        <w:ind w:left="992" w:hanging="992"/>
      </w:pPr>
      <w:rPr>
        <w:rFonts w:hint="default"/>
        <w:b/>
        <w:i w:val="0"/>
        <w:color w:val="0090FF" w:themeColor="text1"/>
        <w:sz w:val="24"/>
      </w:rPr>
    </w:lvl>
    <w:lvl w:ilvl="3">
      <w:start w:val="1"/>
      <w:numFmt w:val="decimal"/>
      <w:lvlText w:val="%2.%3.%4"/>
      <w:lvlJc w:val="left"/>
      <w:pPr>
        <w:tabs>
          <w:tab w:val="num" w:pos="992"/>
        </w:tabs>
        <w:ind w:left="992" w:hanging="992"/>
      </w:pPr>
      <w:rPr>
        <w:rFonts w:hint="default"/>
        <w:b w:val="0"/>
        <w:i w:val="0"/>
        <w:color w:val="0090FF" w:themeColor="text1"/>
        <w:sz w:val="24"/>
      </w:rPr>
    </w:lvl>
    <w:lvl w:ilvl="4">
      <w:start w:val="1"/>
      <w:numFmt w:val="decimal"/>
      <w:lvlText w:val="%2.%3.%4.%5"/>
      <w:lvlJc w:val="left"/>
      <w:pPr>
        <w:tabs>
          <w:tab w:val="num" w:pos="992"/>
        </w:tabs>
        <w:ind w:left="992" w:hanging="992"/>
      </w:pPr>
      <w:rPr>
        <w:rFonts w:hint="default"/>
        <w:color w:val="0090FF"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2" w15:restartNumberingAfterBreak="0">
    <w:nsid w:val="6AE93E65"/>
    <w:multiLevelType w:val="hybridMultilevel"/>
    <w:tmpl w:val="B35C4492"/>
    <w:name w:val="MyBullets3"/>
    <w:lvl w:ilvl="0" w:tplc="C44ADE74">
      <w:start w:val="1"/>
      <w:numFmt w:val="bullet"/>
      <w:lvlText w:val=""/>
      <w:lvlJc w:val="left"/>
      <w:pPr>
        <w:ind w:left="720" w:hanging="360"/>
      </w:pPr>
      <w:rPr>
        <w:rFonts w:ascii="Symbol" w:hAnsi="Symbol" w:hint="default"/>
        <w:color w:val="010374" w:themeColor="accent3"/>
        <w:u w:color="010374" w:themeColor="accent3"/>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6BB54665"/>
    <w:multiLevelType w:val="hybridMultilevel"/>
    <w:tmpl w:val="93AEE200"/>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4" w15:restartNumberingAfterBreak="0">
    <w:nsid w:val="6F084D50"/>
    <w:multiLevelType w:val="multilevel"/>
    <w:tmpl w:val="4E544C2C"/>
    <w:name w:val="MyListNumbering"/>
    <w:lvl w:ilvl="0">
      <w:start w:val="1"/>
      <w:numFmt w:val="decimal"/>
      <w:pStyle w:val="ListNumber"/>
      <w:lvlText w:val="%1."/>
      <w:lvlJc w:val="left"/>
      <w:pPr>
        <w:ind w:left="360" w:hanging="360"/>
      </w:pPr>
      <w:rPr>
        <w:rFonts w:ascii="Montserrat" w:hAnsi="Montserrat" w:hint="default"/>
        <w:b w:val="0"/>
        <w:bCs w:val="0"/>
        <w:i w:val="0"/>
        <w:iCs w:val="0"/>
        <w:caps w:val="0"/>
        <w:smallCaps w:val="0"/>
        <w:strike w:val="0"/>
        <w:dstrike w:val="0"/>
        <w:outline w:val="0"/>
        <w:shadow w:val="0"/>
        <w:emboss w:val="0"/>
        <w:imprint w:val="0"/>
        <w:noProof w:val="0"/>
        <w:vanish w:val="0"/>
        <w:color w:val="010374" w:themeColor="accent3"/>
        <w:spacing w:val="0"/>
        <w:kern w:val="0"/>
        <w:position w:val="0"/>
        <w:sz w:val="2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lowerLetter"/>
      <w:pStyle w:val="ListNumber2"/>
      <w:lvlText w:val="%2."/>
      <w:lvlJc w:val="left"/>
      <w:pPr>
        <w:tabs>
          <w:tab w:val="num" w:pos="568"/>
        </w:tabs>
        <w:ind w:left="568" w:hanging="284"/>
      </w:pPr>
      <w:rPr>
        <w:rFonts w:hint="default"/>
        <w:color w:val="D8EEFF" w:themeColor="text2"/>
        <w:sz w:val="20"/>
      </w:rPr>
    </w:lvl>
    <w:lvl w:ilvl="2">
      <w:start w:val="1"/>
      <w:numFmt w:val="lowerRoman"/>
      <w:pStyle w:val="ListNumber3"/>
      <w:lvlText w:val="%3."/>
      <w:lvlJc w:val="left"/>
      <w:pPr>
        <w:tabs>
          <w:tab w:val="num" w:pos="852"/>
        </w:tabs>
        <w:ind w:left="852" w:hanging="284"/>
      </w:pPr>
      <w:rPr>
        <w:rFonts w:hint="default"/>
        <w:color w:val="D8EEFF" w:themeColor="text2"/>
        <w:sz w:val="20"/>
      </w:rPr>
    </w:lvl>
    <w:lvl w:ilvl="3">
      <w:start w:val="1"/>
      <w:numFmt w:val="upperLetter"/>
      <w:pStyle w:val="ListNumber4"/>
      <w:lvlText w:val="%4."/>
      <w:lvlJc w:val="left"/>
      <w:pPr>
        <w:tabs>
          <w:tab w:val="num" w:pos="1136"/>
        </w:tabs>
        <w:ind w:left="1136" w:hanging="284"/>
      </w:pPr>
      <w:rPr>
        <w:rFonts w:hint="default"/>
        <w:color w:val="D8EEFF" w:themeColor="text2"/>
      </w:rPr>
    </w:lvl>
    <w:lvl w:ilvl="4">
      <w:start w:val="1"/>
      <w:numFmt w:val="upperRoman"/>
      <w:pStyle w:val="ListNumber5"/>
      <w:lvlText w:val="%5."/>
      <w:lvlJc w:val="left"/>
      <w:pPr>
        <w:tabs>
          <w:tab w:val="num" w:pos="1420"/>
        </w:tabs>
        <w:ind w:left="1420" w:hanging="284"/>
      </w:pPr>
      <w:rPr>
        <w:rFonts w:hint="default"/>
        <w:color w:val="D8EEFF" w:themeColor="text2"/>
      </w:rPr>
    </w:lvl>
    <w:lvl w:ilvl="5">
      <w:start w:val="1"/>
      <w:numFmt w:val="none"/>
      <w:lvlText w:val=""/>
      <w:lvlJc w:val="right"/>
      <w:pPr>
        <w:tabs>
          <w:tab w:val="num" w:pos="1704"/>
        </w:tabs>
        <w:ind w:left="1704" w:hanging="284"/>
      </w:pPr>
      <w:rPr>
        <w:rFonts w:hint="default"/>
      </w:rPr>
    </w:lvl>
    <w:lvl w:ilvl="6">
      <w:start w:val="1"/>
      <w:numFmt w:val="none"/>
      <w:lvlText w:val=""/>
      <w:lvlJc w:val="left"/>
      <w:pPr>
        <w:tabs>
          <w:tab w:val="num" w:pos="1988"/>
        </w:tabs>
        <w:ind w:left="1988" w:hanging="284"/>
      </w:pPr>
      <w:rPr>
        <w:rFonts w:hint="default"/>
      </w:rPr>
    </w:lvl>
    <w:lvl w:ilvl="7">
      <w:start w:val="1"/>
      <w:numFmt w:val="none"/>
      <w:lvlText w:val=""/>
      <w:lvlJc w:val="left"/>
      <w:pPr>
        <w:tabs>
          <w:tab w:val="num" w:pos="2272"/>
        </w:tabs>
        <w:ind w:left="2272" w:hanging="284"/>
      </w:pPr>
      <w:rPr>
        <w:rFonts w:hint="default"/>
      </w:rPr>
    </w:lvl>
    <w:lvl w:ilvl="8">
      <w:start w:val="1"/>
      <w:numFmt w:val="none"/>
      <w:lvlText w:val=""/>
      <w:lvlJc w:val="right"/>
      <w:pPr>
        <w:tabs>
          <w:tab w:val="num" w:pos="2556"/>
        </w:tabs>
        <w:ind w:left="2556" w:hanging="284"/>
      </w:pPr>
      <w:rPr>
        <w:rFonts w:hint="default"/>
      </w:rPr>
    </w:lvl>
  </w:abstractNum>
  <w:abstractNum w:abstractNumId="35"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0090FF"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6"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D8EEFF"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D8EEFF" w:themeColor="text2"/>
        <w:position w:val="2"/>
        <w:sz w:val="20"/>
      </w:rPr>
    </w:lvl>
    <w:lvl w:ilvl="2">
      <w:start w:val="1"/>
      <w:numFmt w:val="bullet"/>
      <w:lvlText w:val="–"/>
      <w:lvlJc w:val="left"/>
      <w:pPr>
        <w:tabs>
          <w:tab w:val="num" w:pos="1361"/>
        </w:tabs>
        <w:ind w:left="1361" w:hanging="340"/>
      </w:pPr>
      <w:rPr>
        <w:rFonts w:ascii="Arial" w:hAnsi="Arial" w:hint="default"/>
        <w:color w:val="D8EEFF"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7"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D8EEFF"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718939969">
    <w:abstractNumId w:val="3"/>
  </w:num>
  <w:num w:numId="2" w16cid:durableId="525484836">
    <w:abstractNumId w:val="9"/>
  </w:num>
  <w:num w:numId="3" w16cid:durableId="1884364709">
    <w:abstractNumId w:val="29"/>
  </w:num>
  <w:num w:numId="4" w16cid:durableId="650332463">
    <w:abstractNumId w:val="11"/>
  </w:num>
  <w:num w:numId="5" w16cid:durableId="467435033">
    <w:abstractNumId w:val="34"/>
  </w:num>
  <w:num w:numId="6" w16cid:durableId="1237084863">
    <w:abstractNumId w:val="1"/>
  </w:num>
  <w:num w:numId="7" w16cid:durableId="471869532">
    <w:abstractNumId w:val="22"/>
  </w:num>
  <w:num w:numId="8" w16cid:durableId="527792180">
    <w:abstractNumId w:val="16"/>
  </w:num>
  <w:num w:numId="9" w16cid:durableId="2021077221">
    <w:abstractNumId w:val="4"/>
  </w:num>
  <w:num w:numId="10" w16cid:durableId="1753775333">
    <w:abstractNumId w:val="10"/>
  </w:num>
  <w:num w:numId="11" w16cid:durableId="1095517983">
    <w:abstractNumId w:val="14"/>
  </w:num>
  <w:num w:numId="12" w16cid:durableId="344289837">
    <w:abstractNumId w:val="0"/>
  </w:num>
  <w:num w:numId="13" w16cid:durableId="2099784625">
    <w:abstractNumId w:val="33"/>
  </w:num>
  <w:num w:numId="14" w16cid:durableId="1726682540">
    <w:abstractNumId w:val="8"/>
  </w:num>
  <w:num w:numId="15" w16cid:durableId="324862355">
    <w:abstractNumId w:val="6"/>
  </w:num>
  <w:numIdMacAtCleanup w:val="1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drawingGridHorizontalSpacing w:val="11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MasterDoc" w:val="True"/>
    <w:docVar w:name="Para" w:val="_x000d_"/>
  </w:docVars>
  <w:rsids>
    <w:rsidRoot w:val="00185809"/>
    <w:rsid w:val="00000194"/>
    <w:rsid w:val="000002E3"/>
    <w:rsid w:val="00000B80"/>
    <w:rsid w:val="00001051"/>
    <w:rsid w:val="000035F6"/>
    <w:rsid w:val="00003683"/>
    <w:rsid w:val="0000397A"/>
    <w:rsid w:val="0000411F"/>
    <w:rsid w:val="00004327"/>
    <w:rsid w:val="00004810"/>
    <w:rsid w:val="00004A68"/>
    <w:rsid w:val="00004EEE"/>
    <w:rsid w:val="000057C9"/>
    <w:rsid w:val="000068CA"/>
    <w:rsid w:val="000072A6"/>
    <w:rsid w:val="0000736B"/>
    <w:rsid w:val="00007408"/>
    <w:rsid w:val="00007D79"/>
    <w:rsid w:val="000105A9"/>
    <w:rsid w:val="00011C29"/>
    <w:rsid w:val="00011F46"/>
    <w:rsid w:val="0001216C"/>
    <w:rsid w:val="000125A5"/>
    <w:rsid w:val="00013C91"/>
    <w:rsid w:val="00013DB1"/>
    <w:rsid w:val="00014AD2"/>
    <w:rsid w:val="000152AC"/>
    <w:rsid w:val="000160DB"/>
    <w:rsid w:val="00017E78"/>
    <w:rsid w:val="00017E7A"/>
    <w:rsid w:val="00020166"/>
    <w:rsid w:val="00020425"/>
    <w:rsid w:val="0002048A"/>
    <w:rsid w:val="00021806"/>
    <w:rsid w:val="00022FC9"/>
    <w:rsid w:val="0002313E"/>
    <w:rsid w:val="00023282"/>
    <w:rsid w:val="00023619"/>
    <w:rsid w:val="00024DE5"/>
    <w:rsid w:val="00024F9A"/>
    <w:rsid w:val="00026191"/>
    <w:rsid w:val="000265EA"/>
    <w:rsid w:val="00026DC2"/>
    <w:rsid w:val="00026F6C"/>
    <w:rsid w:val="000273C5"/>
    <w:rsid w:val="00030A38"/>
    <w:rsid w:val="000332EC"/>
    <w:rsid w:val="000337A3"/>
    <w:rsid w:val="000343D3"/>
    <w:rsid w:val="00034E7A"/>
    <w:rsid w:val="00036D45"/>
    <w:rsid w:val="000374E9"/>
    <w:rsid w:val="00037BC2"/>
    <w:rsid w:val="000408B7"/>
    <w:rsid w:val="00040EB4"/>
    <w:rsid w:val="000411A2"/>
    <w:rsid w:val="0004129E"/>
    <w:rsid w:val="00041613"/>
    <w:rsid w:val="00041E10"/>
    <w:rsid w:val="00042903"/>
    <w:rsid w:val="00042922"/>
    <w:rsid w:val="000454F5"/>
    <w:rsid w:val="0004675A"/>
    <w:rsid w:val="00046A3F"/>
    <w:rsid w:val="00047C33"/>
    <w:rsid w:val="00050713"/>
    <w:rsid w:val="00051BFC"/>
    <w:rsid w:val="00051D5C"/>
    <w:rsid w:val="000523FA"/>
    <w:rsid w:val="00052454"/>
    <w:rsid w:val="0005252A"/>
    <w:rsid w:val="00053B11"/>
    <w:rsid w:val="00053C58"/>
    <w:rsid w:val="00053E20"/>
    <w:rsid w:val="00056024"/>
    <w:rsid w:val="000574CC"/>
    <w:rsid w:val="00060B9F"/>
    <w:rsid w:val="00060EB3"/>
    <w:rsid w:val="0006177A"/>
    <w:rsid w:val="00062602"/>
    <w:rsid w:val="00062D72"/>
    <w:rsid w:val="000634B5"/>
    <w:rsid w:val="00066A4B"/>
    <w:rsid w:val="00067A55"/>
    <w:rsid w:val="0007083F"/>
    <w:rsid w:val="000712C7"/>
    <w:rsid w:val="0007166A"/>
    <w:rsid w:val="0007247D"/>
    <w:rsid w:val="0007263F"/>
    <w:rsid w:val="0007485A"/>
    <w:rsid w:val="00074C3F"/>
    <w:rsid w:val="00074EF6"/>
    <w:rsid w:val="000764DD"/>
    <w:rsid w:val="00076C97"/>
    <w:rsid w:val="00076CEC"/>
    <w:rsid w:val="000770EF"/>
    <w:rsid w:val="00080082"/>
    <w:rsid w:val="000809F5"/>
    <w:rsid w:val="00080B70"/>
    <w:rsid w:val="00082701"/>
    <w:rsid w:val="00082CAC"/>
    <w:rsid w:val="00083BEF"/>
    <w:rsid w:val="00084998"/>
    <w:rsid w:val="00084DAE"/>
    <w:rsid w:val="00085341"/>
    <w:rsid w:val="00086400"/>
    <w:rsid w:val="0008678B"/>
    <w:rsid w:val="00086C5B"/>
    <w:rsid w:val="00087CE5"/>
    <w:rsid w:val="00090C31"/>
    <w:rsid w:val="00090D68"/>
    <w:rsid w:val="0009129D"/>
    <w:rsid w:val="00091E67"/>
    <w:rsid w:val="00092353"/>
    <w:rsid w:val="00093AB0"/>
    <w:rsid w:val="00093DB2"/>
    <w:rsid w:val="00094C04"/>
    <w:rsid w:val="0009636C"/>
    <w:rsid w:val="00097178"/>
    <w:rsid w:val="000971A5"/>
    <w:rsid w:val="000A043A"/>
    <w:rsid w:val="000A0772"/>
    <w:rsid w:val="000A07D4"/>
    <w:rsid w:val="000A0D39"/>
    <w:rsid w:val="000A1879"/>
    <w:rsid w:val="000A1A10"/>
    <w:rsid w:val="000A2A5F"/>
    <w:rsid w:val="000A2E2D"/>
    <w:rsid w:val="000A4DD8"/>
    <w:rsid w:val="000A513C"/>
    <w:rsid w:val="000A55E9"/>
    <w:rsid w:val="000A5853"/>
    <w:rsid w:val="000A64D2"/>
    <w:rsid w:val="000A65C4"/>
    <w:rsid w:val="000B02C8"/>
    <w:rsid w:val="000B07C0"/>
    <w:rsid w:val="000B1198"/>
    <w:rsid w:val="000B15E3"/>
    <w:rsid w:val="000B1FE1"/>
    <w:rsid w:val="000B3536"/>
    <w:rsid w:val="000B3752"/>
    <w:rsid w:val="000B446E"/>
    <w:rsid w:val="000B51BB"/>
    <w:rsid w:val="000B57AB"/>
    <w:rsid w:val="000B59CB"/>
    <w:rsid w:val="000B5AC1"/>
    <w:rsid w:val="000B6301"/>
    <w:rsid w:val="000B65EE"/>
    <w:rsid w:val="000B6910"/>
    <w:rsid w:val="000B74D2"/>
    <w:rsid w:val="000B78B7"/>
    <w:rsid w:val="000C036C"/>
    <w:rsid w:val="000C043D"/>
    <w:rsid w:val="000C0EB3"/>
    <w:rsid w:val="000C145E"/>
    <w:rsid w:val="000C269E"/>
    <w:rsid w:val="000C3390"/>
    <w:rsid w:val="000C3827"/>
    <w:rsid w:val="000C4032"/>
    <w:rsid w:val="000C440C"/>
    <w:rsid w:val="000C4AFB"/>
    <w:rsid w:val="000C620E"/>
    <w:rsid w:val="000C782D"/>
    <w:rsid w:val="000C7BB4"/>
    <w:rsid w:val="000D01DA"/>
    <w:rsid w:val="000D01DB"/>
    <w:rsid w:val="000D0471"/>
    <w:rsid w:val="000D04B1"/>
    <w:rsid w:val="000D1DA0"/>
    <w:rsid w:val="000D2641"/>
    <w:rsid w:val="000D2B3D"/>
    <w:rsid w:val="000D319F"/>
    <w:rsid w:val="000D36F9"/>
    <w:rsid w:val="000D3881"/>
    <w:rsid w:val="000D3CAE"/>
    <w:rsid w:val="000D4DF1"/>
    <w:rsid w:val="000D5967"/>
    <w:rsid w:val="000D6482"/>
    <w:rsid w:val="000D66AF"/>
    <w:rsid w:val="000D73BF"/>
    <w:rsid w:val="000D73C9"/>
    <w:rsid w:val="000D7F5B"/>
    <w:rsid w:val="000E0068"/>
    <w:rsid w:val="000E0BB1"/>
    <w:rsid w:val="000E0E76"/>
    <w:rsid w:val="000E1777"/>
    <w:rsid w:val="000E2424"/>
    <w:rsid w:val="000E2BFA"/>
    <w:rsid w:val="000E2E35"/>
    <w:rsid w:val="000E2F22"/>
    <w:rsid w:val="000E35EE"/>
    <w:rsid w:val="000E38AA"/>
    <w:rsid w:val="000E4946"/>
    <w:rsid w:val="000E5431"/>
    <w:rsid w:val="000E79F7"/>
    <w:rsid w:val="000F0977"/>
    <w:rsid w:val="000F0AB0"/>
    <w:rsid w:val="000F0B01"/>
    <w:rsid w:val="000F1017"/>
    <w:rsid w:val="000F2BEC"/>
    <w:rsid w:val="000F3362"/>
    <w:rsid w:val="000F436A"/>
    <w:rsid w:val="000F47F5"/>
    <w:rsid w:val="000F4C1E"/>
    <w:rsid w:val="000F4D26"/>
    <w:rsid w:val="000F59FB"/>
    <w:rsid w:val="000F5E55"/>
    <w:rsid w:val="000F6093"/>
    <w:rsid w:val="000F7466"/>
    <w:rsid w:val="000F78C0"/>
    <w:rsid w:val="000F7BB5"/>
    <w:rsid w:val="000F7C2D"/>
    <w:rsid w:val="00101215"/>
    <w:rsid w:val="00101A91"/>
    <w:rsid w:val="00101B92"/>
    <w:rsid w:val="001023F4"/>
    <w:rsid w:val="001042E1"/>
    <w:rsid w:val="0010455D"/>
    <w:rsid w:val="00104579"/>
    <w:rsid w:val="00104C7C"/>
    <w:rsid w:val="00105FBE"/>
    <w:rsid w:val="001060F6"/>
    <w:rsid w:val="00106BF8"/>
    <w:rsid w:val="001075A8"/>
    <w:rsid w:val="00107C8F"/>
    <w:rsid w:val="0011038E"/>
    <w:rsid w:val="0011087C"/>
    <w:rsid w:val="0011132C"/>
    <w:rsid w:val="00111506"/>
    <w:rsid w:val="00112EDB"/>
    <w:rsid w:val="0011371C"/>
    <w:rsid w:val="00113A48"/>
    <w:rsid w:val="0011429D"/>
    <w:rsid w:val="00114377"/>
    <w:rsid w:val="00114F0E"/>
    <w:rsid w:val="001156B1"/>
    <w:rsid w:val="00116264"/>
    <w:rsid w:val="001175A3"/>
    <w:rsid w:val="001176AC"/>
    <w:rsid w:val="00117F3F"/>
    <w:rsid w:val="00120092"/>
    <w:rsid w:val="00120414"/>
    <w:rsid w:val="0012041B"/>
    <w:rsid w:val="00120D59"/>
    <w:rsid w:val="00121A54"/>
    <w:rsid w:val="001230A0"/>
    <w:rsid w:val="001244D8"/>
    <w:rsid w:val="001252B3"/>
    <w:rsid w:val="00125369"/>
    <w:rsid w:val="0012675D"/>
    <w:rsid w:val="001267C9"/>
    <w:rsid w:val="001268C6"/>
    <w:rsid w:val="00126943"/>
    <w:rsid w:val="0013044E"/>
    <w:rsid w:val="00130B14"/>
    <w:rsid w:val="00131567"/>
    <w:rsid w:val="001320DB"/>
    <w:rsid w:val="00132534"/>
    <w:rsid w:val="00132ECF"/>
    <w:rsid w:val="0013389D"/>
    <w:rsid w:val="00133CEB"/>
    <w:rsid w:val="0013568C"/>
    <w:rsid w:val="00135A21"/>
    <w:rsid w:val="0013609B"/>
    <w:rsid w:val="001361AA"/>
    <w:rsid w:val="001362C9"/>
    <w:rsid w:val="00136325"/>
    <w:rsid w:val="00137A24"/>
    <w:rsid w:val="00140103"/>
    <w:rsid w:val="001404E6"/>
    <w:rsid w:val="001406CA"/>
    <w:rsid w:val="001417FF"/>
    <w:rsid w:val="00142974"/>
    <w:rsid w:val="00144747"/>
    <w:rsid w:val="00144787"/>
    <w:rsid w:val="00145F74"/>
    <w:rsid w:val="00146947"/>
    <w:rsid w:val="00147141"/>
    <w:rsid w:val="0014722D"/>
    <w:rsid w:val="00150C30"/>
    <w:rsid w:val="001527CE"/>
    <w:rsid w:val="001528DD"/>
    <w:rsid w:val="001536B2"/>
    <w:rsid w:val="00155192"/>
    <w:rsid w:val="00155B41"/>
    <w:rsid w:val="00155B79"/>
    <w:rsid w:val="00156406"/>
    <w:rsid w:val="0015669A"/>
    <w:rsid w:val="00156BC1"/>
    <w:rsid w:val="001571C1"/>
    <w:rsid w:val="00157F04"/>
    <w:rsid w:val="00160C09"/>
    <w:rsid w:val="00160EA5"/>
    <w:rsid w:val="00160EAD"/>
    <w:rsid w:val="00161183"/>
    <w:rsid w:val="00162508"/>
    <w:rsid w:val="0016271B"/>
    <w:rsid w:val="00162EBC"/>
    <w:rsid w:val="0016336A"/>
    <w:rsid w:val="00163A5B"/>
    <w:rsid w:val="00164012"/>
    <w:rsid w:val="00164716"/>
    <w:rsid w:val="00166097"/>
    <w:rsid w:val="001662DB"/>
    <w:rsid w:val="0016670A"/>
    <w:rsid w:val="00166E6D"/>
    <w:rsid w:val="00167022"/>
    <w:rsid w:val="00170635"/>
    <w:rsid w:val="00170701"/>
    <w:rsid w:val="00171744"/>
    <w:rsid w:val="001726D4"/>
    <w:rsid w:val="001728B5"/>
    <w:rsid w:val="00174052"/>
    <w:rsid w:val="001745CE"/>
    <w:rsid w:val="00174DA4"/>
    <w:rsid w:val="00174FDF"/>
    <w:rsid w:val="001750A0"/>
    <w:rsid w:val="00175B94"/>
    <w:rsid w:val="001766D2"/>
    <w:rsid w:val="001768FA"/>
    <w:rsid w:val="0017749D"/>
    <w:rsid w:val="001778A7"/>
    <w:rsid w:val="00180E80"/>
    <w:rsid w:val="00180E8D"/>
    <w:rsid w:val="001813B0"/>
    <w:rsid w:val="001818D8"/>
    <w:rsid w:val="0018239D"/>
    <w:rsid w:val="001827CC"/>
    <w:rsid w:val="001828CD"/>
    <w:rsid w:val="00183EC8"/>
    <w:rsid w:val="0018426D"/>
    <w:rsid w:val="00184476"/>
    <w:rsid w:val="00184490"/>
    <w:rsid w:val="001844C6"/>
    <w:rsid w:val="001844FF"/>
    <w:rsid w:val="001845EF"/>
    <w:rsid w:val="00184B03"/>
    <w:rsid w:val="00185809"/>
    <w:rsid w:val="00186186"/>
    <w:rsid w:val="00186B49"/>
    <w:rsid w:val="001874D7"/>
    <w:rsid w:val="00187A22"/>
    <w:rsid w:val="00187B9E"/>
    <w:rsid w:val="0019108E"/>
    <w:rsid w:val="001910A2"/>
    <w:rsid w:val="00191188"/>
    <w:rsid w:val="001911BB"/>
    <w:rsid w:val="00191308"/>
    <w:rsid w:val="00192F5C"/>
    <w:rsid w:val="00194013"/>
    <w:rsid w:val="001942E7"/>
    <w:rsid w:val="00194350"/>
    <w:rsid w:val="001945C8"/>
    <w:rsid w:val="00194AAE"/>
    <w:rsid w:val="00194B60"/>
    <w:rsid w:val="00195D19"/>
    <w:rsid w:val="00195E8C"/>
    <w:rsid w:val="0019756C"/>
    <w:rsid w:val="00197D54"/>
    <w:rsid w:val="001A0FC3"/>
    <w:rsid w:val="001A26B9"/>
    <w:rsid w:val="001A3352"/>
    <w:rsid w:val="001A3695"/>
    <w:rsid w:val="001A59BB"/>
    <w:rsid w:val="001A63B0"/>
    <w:rsid w:val="001A6B09"/>
    <w:rsid w:val="001B017B"/>
    <w:rsid w:val="001B08FF"/>
    <w:rsid w:val="001B1992"/>
    <w:rsid w:val="001B1B2B"/>
    <w:rsid w:val="001B2AD7"/>
    <w:rsid w:val="001B2B51"/>
    <w:rsid w:val="001B2D49"/>
    <w:rsid w:val="001B32D1"/>
    <w:rsid w:val="001B330C"/>
    <w:rsid w:val="001B39A7"/>
    <w:rsid w:val="001B4C57"/>
    <w:rsid w:val="001B6D41"/>
    <w:rsid w:val="001B6E7E"/>
    <w:rsid w:val="001B7E65"/>
    <w:rsid w:val="001C04BB"/>
    <w:rsid w:val="001C145F"/>
    <w:rsid w:val="001C158E"/>
    <w:rsid w:val="001C2489"/>
    <w:rsid w:val="001C2510"/>
    <w:rsid w:val="001C2788"/>
    <w:rsid w:val="001C31C0"/>
    <w:rsid w:val="001C40E3"/>
    <w:rsid w:val="001C4657"/>
    <w:rsid w:val="001D0244"/>
    <w:rsid w:val="001D0D06"/>
    <w:rsid w:val="001D223D"/>
    <w:rsid w:val="001D2478"/>
    <w:rsid w:val="001D2D53"/>
    <w:rsid w:val="001D39F8"/>
    <w:rsid w:val="001D3B02"/>
    <w:rsid w:val="001D5450"/>
    <w:rsid w:val="001D5D1A"/>
    <w:rsid w:val="001D5FC7"/>
    <w:rsid w:val="001D6139"/>
    <w:rsid w:val="001D63D0"/>
    <w:rsid w:val="001D78C3"/>
    <w:rsid w:val="001E03F3"/>
    <w:rsid w:val="001E04BC"/>
    <w:rsid w:val="001E1DB7"/>
    <w:rsid w:val="001E1E00"/>
    <w:rsid w:val="001E2412"/>
    <w:rsid w:val="001E2CE6"/>
    <w:rsid w:val="001E3318"/>
    <w:rsid w:val="001E3629"/>
    <w:rsid w:val="001E3E6C"/>
    <w:rsid w:val="001E43CC"/>
    <w:rsid w:val="001E48EA"/>
    <w:rsid w:val="001E4989"/>
    <w:rsid w:val="001E51A2"/>
    <w:rsid w:val="001E5A43"/>
    <w:rsid w:val="001E6421"/>
    <w:rsid w:val="001E6674"/>
    <w:rsid w:val="001E6F34"/>
    <w:rsid w:val="001E70EA"/>
    <w:rsid w:val="001F0A72"/>
    <w:rsid w:val="001F172E"/>
    <w:rsid w:val="001F302E"/>
    <w:rsid w:val="001F44D3"/>
    <w:rsid w:val="001F4765"/>
    <w:rsid w:val="001F5040"/>
    <w:rsid w:val="001F5BF9"/>
    <w:rsid w:val="001F618A"/>
    <w:rsid w:val="001F6460"/>
    <w:rsid w:val="001F6826"/>
    <w:rsid w:val="001F797E"/>
    <w:rsid w:val="001F79DC"/>
    <w:rsid w:val="001F7E39"/>
    <w:rsid w:val="002002E4"/>
    <w:rsid w:val="002007B6"/>
    <w:rsid w:val="00200DC3"/>
    <w:rsid w:val="0020269C"/>
    <w:rsid w:val="0020272B"/>
    <w:rsid w:val="00202D57"/>
    <w:rsid w:val="002041D5"/>
    <w:rsid w:val="002046D2"/>
    <w:rsid w:val="002048EC"/>
    <w:rsid w:val="00204AE4"/>
    <w:rsid w:val="002071C2"/>
    <w:rsid w:val="00207596"/>
    <w:rsid w:val="00207E74"/>
    <w:rsid w:val="002101C0"/>
    <w:rsid w:val="002109E7"/>
    <w:rsid w:val="00210B5C"/>
    <w:rsid w:val="00210C96"/>
    <w:rsid w:val="00211075"/>
    <w:rsid w:val="002111EA"/>
    <w:rsid w:val="00212101"/>
    <w:rsid w:val="00213177"/>
    <w:rsid w:val="00213B2D"/>
    <w:rsid w:val="00214138"/>
    <w:rsid w:val="002146AD"/>
    <w:rsid w:val="002146FB"/>
    <w:rsid w:val="00215E28"/>
    <w:rsid w:val="00216465"/>
    <w:rsid w:val="002167E2"/>
    <w:rsid w:val="00216F07"/>
    <w:rsid w:val="002247B9"/>
    <w:rsid w:val="00226225"/>
    <w:rsid w:val="00226A73"/>
    <w:rsid w:val="00226BF6"/>
    <w:rsid w:val="00226E62"/>
    <w:rsid w:val="00230259"/>
    <w:rsid w:val="00230374"/>
    <w:rsid w:val="00230509"/>
    <w:rsid w:val="00231F78"/>
    <w:rsid w:val="0023294F"/>
    <w:rsid w:val="00232A8E"/>
    <w:rsid w:val="00232D3E"/>
    <w:rsid w:val="00233B50"/>
    <w:rsid w:val="00234351"/>
    <w:rsid w:val="002353F9"/>
    <w:rsid w:val="0023624D"/>
    <w:rsid w:val="00237AE9"/>
    <w:rsid w:val="00240884"/>
    <w:rsid w:val="00241D11"/>
    <w:rsid w:val="00242651"/>
    <w:rsid w:val="00243399"/>
    <w:rsid w:val="00243A45"/>
    <w:rsid w:val="00243A48"/>
    <w:rsid w:val="00243DD2"/>
    <w:rsid w:val="002448CB"/>
    <w:rsid w:val="002461A4"/>
    <w:rsid w:val="00247069"/>
    <w:rsid w:val="00247B85"/>
    <w:rsid w:val="00247DAF"/>
    <w:rsid w:val="00251326"/>
    <w:rsid w:val="00251AD4"/>
    <w:rsid w:val="002526E1"/>
    <w:rsid w:val="00252DEC"/>
    <w:rsid w:val="002533C2"/>
    <w:rsid w:val="00253C6D"/>
    <w:rsid w:val="00253E0A"/>
    <w:rsid w:val="0025402C"/>
    <w:rsid w:val="00254B35"/>
    <w:rsid w:val="0025562D"/>
    <w:rsid w:val="002560C7"/>
    <w:rsid w:val="0025626D"/>
    <w:rsid w:val="00256560"/>
    <w:rsid w:val="00256624"/>
    <w:rsid w:val="00257887"/>
    <w:rsid w:val="00257C15"/>
    <w:rsid w:val="00257F30"/>
    <w:rsid w:val="002600A1"/>
    <w:rsid w:val="00260CB3"/>
    <w:rsid w:val="0026181D"/>
    <w:rsid w:val="00261C7F"/>
    <w:rsid w:val="0026240A"/>
    <w:rsid w:val="0026258F"/>
    <w:rsid w:val="00262ACE"/>
    <w:rsid w:val="00262CBE"/>
    <w:rsid w:val="00263A79"/>
    <w:rsid w:val="00265C0D"/>
    <w:rsid w:val="0026655E"/>
    <w:rsid w:val="00266C28"/>
    <w:rsid w:val="00266DB9"/>
    <w:rsid w:val="002671CE"/>
    <w:rsid w:val="002674D1"/>
    <w:rsid w:val="0026756C"/>
    <w:rsid w:val="002676DE"/>
    <w:rsid w:val="0027011C"/>
    <w:rsid w:val="00270817"/>
    <w:rsid w:val="0027137E"/>
    <w:rsid w:val="002715E9"/>
    <w:rsid w:val="0027194F"/>
    <w:rsid w:val="0027240B"/>
    <w:rsid w:val="002725C1"/>
    <w:rsid w:val="00272A50"/>
    <w:rsid w:val="0027394E"/>
    <w:rsid w:val="00273F4D"/>
    <w:rsid w:val="002743CC"/>
    <w:rsid w:val="002749D2"/>
    <w:rsid w:val="00274C38"/>
    <w:rsid w:val="00274DED"/>
    <w:rsid w:val="00275582"/>
    <w:rsid w:val="0027759D"/>
    <w:rsid w:val="00277CC4"/>
    <w:rsid w:val="00281C53"/>
    <w:rsid w:val="00282FD5"/>
    <w:rsid w:val="00283EA9"/>
    <w:rsid w:val="00283F74"/>
    <w:rsid w:val="00284456"/>
    <w:rsid w:val="00284B9E"/>
    <w:rsid w:val="002857D1"/>
    <w:rsid w:val="002912A2"/>
    <w:rsid w:val="00292442"/>
    <w:rsid w:val="00293620"/>
    <w:rsid w:val="00293EB3"/>
    <w:rsid w:val="002953E2"/>
    <w:rsid w:val="00296ABF"/>
    <w:rsid w:val="00296C8A"/>
    <w:rsid w:val="0029746D"/>
    <w:rsid w:val="00297C2D"/>
    <w:rsid w:val="002A0A44"/>
    <w:rsid w:val="002A11B8"/>
    <w:rsid w:val="002A175E"/>
    <w:rsid w:val="002A1929"/>
    <w:rsid w:val="002A1ACC"/>
    <w:rsid w:val="002A27A4"/>
    <w:rsid w:val="002A3D3F"/>
    <w:rsid w:val="002A43E2"/>
    <w:rsid w:val="002A4E2C"/>
    <w:rsid w:val="002A54D5"/>
    <w:rsid w:val="002A73A1"/>
    <w:rsid w:val="002A7D81"/>
    <w:rsid w:val="002B0D8F"/>
    <w:rsid w:val="002B118F"/>
    <w:rsid w:val="002B1779"/>
    <w:rsid w:val="002B23F8"/>
    <w:rsid w:val="002B2517"/>
    <w:rsid w:val="002B2B34"/>
    <w:rsid w:val="002B4A7C"/>
    <w:rsid w:val="002B5674"/>
    <w:rsid w:val="002B6B22"/>
    <w:rsid w:val="002B7185"/>
    <w:rsid w:val="002B742D"/>
    <w:rsid w:val="002B78E8"/>
    <w:rsid w:val="002B790E"/>
    <w:rsid w:val="002B7AB8"/>
    <w:rsid w:val="002B7B5A"/>
    <w:rsid w:val="002C02B3"/>
    <w:rsid w:val="002C19FC"/>
    <w:rsid w:val="002C2A75"/>
    <w:rsid w:val="002C37A5"/>
    <w:rsid w:val="002C55A7"/>
    <w:rsid w:val="002C5D9A"/>
    <w:rsid w:val="002C6858"/>
    <w:rsid w:val="002C687F"/>
    <w:rsid w:val="002C6FCE"/>
    <w:rsid w:val="002C76FE"/>
    <w:rsid w:val="002D05DC"/>
    <w:rsid w:val="002D10C1"/>
    <w:rsid w:val="002D11F9"/>
    <w:rsid w:val="002D1BB5"/>
    <w:rsid w:val="002D21C9"/>
    <w:rsid w:val="002D2577"/>
    <w:rsid w:val="002D2A80"/>
    <w:rsid w:val="002D2AB4"/>
    <w:rsid w:val="002D2D1D"/>
    <w:rsid w:val="002D413C"/>
    <w:rsid w:val="002D4B23"/>
    <w:rsid w:val="002D7137"/>
    <w:rsid w:val="002D7682"/>
    <w:rsid w:val="002D7AA5"/>
    <w:rsid w:val="002E03B0"/>
    <w:rsid w:val="002E0ED2"/>
    <w:rsid w:val="002E1116"/>
    <w:rsid w:val="002E22BE"/>
    <w:rsid w:val="002E24DF"/>
    <w:rsid w:val="002E3000"/>
    <w:rsid w:val="002E34C5"/>
    <w:rsid w:val="002E3829"/>
    <w:rsid w:val="002E3B71"/>
    <w:rsid w:val="002E4E4D"/>
    <w:rsid w:val="002E5553"/>
    <w:rsid w:val="002E5D33"/>
    <w:rsid w:val="002E5E0C"/>
    <w:rsid w:val="002E6414"/>
    <w:rsid w:val="002E6528"/>
    <w:rsid w:val="002E7557"/>
    <w:rsid w:val="002E79B8"/>
    <w:rsid w:val="002F07A6"/>
    <w:rsid w:val="002F1E3D"/>
    <w:rsid w:val="002F3731"/>
    <w:rsid w:val="002F41ED"/>
    <w:rsid w:val="002F4245"/>
    <w:rsid w:val="002F5BB4"/>
    <w:rsid w:val="002F647B"/>
    <w:rsid w:val="002F70B1"/>
    <w:rsid w:val="002F7E4B"/>
    <w:rsid w:val="003008C0"/>
    <w:rsid w:val="00300A07"/>
    <w:rsid w:val="0030113D"/>
    <w:rsid w:val="00301647"/>
    <w:rsid w:val="0030192B"/>
    <w:rsid w:val="0030259D"/>
    <w:rsid w:val="00302A0C"/>
    <w:rsid w:val="00302D84"/>
    <w:rsid w:val="0030427C"/>
    <w:rsid w:val="003060A8"/>
    <w:rsid w:val="00306AFE"/>
    <w:rsid w:val="0031041C"/>
    <w:rsid w:val="00310EE0"/>
    <w:rsid w:val="0031211F"/>
    <w:rsid w:val="0031266F"/>
    <w:rsid w:val="00313468"/>
    <w:rsid w:val="003134AD"/>
    <w:rsid w:val="00315198"/>
    <w:rsid w:val="0031583B"/>
    <w:rsid w:val="00315AF5"/>
    <w:rsid w:val="00315DC5"/>
    <w:rsid w:val="003164A0"/>
    <w:rsid w:val="00316DFD"/>
    <w:rsid w:val="00316EE4"/>
    <w:rsid w:val="003172A7"/>
    <w:rsid w:val="00317D2D"/>
    <w:rsid w:val="00320511"/>
    <w:rsid w:val="00320BBE"/>
    <w:rsid w:val="00321599"/>
    <w:rsid w:val="00321A79"/>
    <w:rsid w:val="003232E2"/>
    <w:rsid w:val="00324524"/>
    <w:rsid w:val="00325018"/>
    <w:rsid w:val="00325069"/>
    <w:rsid w:val="00325A9E"/>
    <w:rsid w:val="00325E0A"/>
    <w:rsid w:val="00326E64"/>
    <w:rsid w:val="00327775"/>
    <w:rsid w:val="00327E6E"/>
    <w:rsid w:val="003306A2"/>
    <w:rsid w:val="00330D46"/>
    <w:rsid w:val="003311D8"/>
    <w:rsid w:val="00331625"/>
    <w:rsid w:val="00331931"/>
    <w:rsid w:val="003337C6"/>
    <w:rsid w:val="0033440F"/>
    <w:rsid w:val="003347F7"/>
    <w:rsid w:val="00334DA1"/>
    <w:rsid w:val="00335EFA"/>
    <w:rsid w:val="0033628F"/>
    <w:rsid w:val="00337868"/>
    <w:rsid w:val="003408F0"/>
    <w:rsid w:val="00340F88"/>
    <w:rsid w:val="00341608"/>
    <w:rsid w:val="00341940"/>
    <w:rsid w:val="00341D4C"/>
    <w:rsid w:val="00341F59"/>
    <w:rsid w:val="0034207F"/>
    <w:rsid w:val="00342297"/>
    <w:rsid w:val="003425C3"/>
    <w:rsid w:val="00343100"/>
    <w:rsid w:val="00343F93"/>
    <w:rsid w:val="0034494D"/>
    <w:rsid w:val="00346ADF"/>
    <w:rsid w:val="00347812"/>
    <w:rsid w:val="00347AE8"/>
    <w:rsid w:val="00347E0F"/>
    <w:rsid w:val="0035068B"/>
    <w:rsid w:val="00351996"/>
    <w:rsid w:val="0035206E"/>
    <w:rsid w:val="003543B3"/>
    <w:rsid w:val="00354A7F"/>
    <w:rsid w:val="00355826"/>
    <w:rsid w:val="003558F6"/>
    <w:rsid w:val="00356026"/>
    <w:rsid w:val="003563B4"/>
    <w:rsid w:val="0035668C"/>
    <w:rsid w:val="00356779"/>
    <w:rsid w:val="00356A79"/>
    <w:rsid w:val="0035706D"/>
    <w:rsid w:val="003609C1"/>
    <w:rsid w:val="0036126C"/>
    <w:rsid w:val="00361B30"/>
    <w:rsid w:val="00361ECA"/>
    <w:rsid w:val="0036200D"/>
    <w:rsid w:val="0036258B"/>
    <w:rsid w:val="00362A66"/>
    <w:rsid w:val="00364559"/>
    <w:rsid w:val="00364571"/>
    <w:rsid w:val="00366E1B"/>
    <w:rsid w:val="0036747C"/>
    <w:rsid w:val="00367FA0"/>
    <w:rsid w:val="00370000"/>
    <w:rsid w:val="00370852"/>
    <w:rsid w:val="00370AC2"/>
    <w:rsid w:val="00370C5B"/>
    <w:rsid w:val="003727CD"/>
    <w:rsid w:val="003731E8"/>
    <w:rsid w:val="003752DD"/>
    <w:rsid w:val="003753F7"/>
    <w:rsid w:val="003756A1"/>
    <w:rsid w:val="00375A74"/>
    <w:rsid w:val="00375C23"/>
    <w:rsid w:val="00375DE3"/>
    <w:rsid w:val="003763C4"/>
    <w:rsid w:val="00376FAE"/>
    <w:rsid w:val="0037727C"/>
    <w:rsid w:val="003775DF"/>
    <w:rsid w:val="003803CA"/>
    <w:rsid w:val="00380438"/>
    <w:rsid w:val="0038051D"/>
    <w:rsid w:val="003824AA"/>
    <w:rsid w:val="00382D08"/>
    <w:rsid w:val="00383FF6"/>
    <w:rsid w:val="00384ADF"/>
    <w:rsid w:val="0038559E"/>
    <w:rsid w:val="00387193"/>
    <w:rsid w:val="00387600"/>
    <w:rsid w:val="00390035"/>
    <w:rsid w:val="00391B4F"/>
    <w:rsid w:val="00392A40"/>
    <w:rsid w:val="00393A64"/>
    <w:rsid w:val="00393FAA"/>
    <w:rsid w:val="0039415F"/>
    <w:rsid w:val="00394369"/>
    <w:rsid w:val="00394776"/>
    <w:rsid w:val="0039477E"/>
    <w:rsid w:val="003954A4"/>
    <w:rsid w:val="00396D03"/>
    <w:rsid w:val="003972DF"/>
    <w:rsid w:val="003975FB"/>
    <w:rsid w:val="003A2BFF"/>
    <w:rsid w:val="003A2FE3"/>
    <w:rsid w:val="003A3301"/>
    <w:rsid w:val="003A3ACA"/>
    <w:rsid w:val="003A3D8A"/>
    <w:rsid w:val="003A3E80"/>
    <w:rsid w:val="003A3F2F"/>
    <w:rsid w:val="003A414F"/>
    <w:rsid w:val="003A4666"/>
    <w:rsid w:val="003A538F"/>
    <w:rsid w:val="003A54E9"/>
    <w:rsid w:val="003A5B80"/>
    <w:rsid w:val="003A607D"/>
    <w:rsid w:val="003A6403"/>
    <w:rsid w:val="003A7138"/>
    <w:rsid w:val="003A7302"/>
    <w:rsid w:val="003A7AFC"/>
    <w:rsid w:val="003A7D99"/>
    <w:rsid w:val="003A7E2B"/>
    <w:rsid w:val="003A7E54"/>
    <w:rsid w:val="003A7E6D"/>
    <w:rsid w:val="003B0FCB"/>
    <w:rsid w:val="003B1D62"/>
    <w:rsid w:val="003B2E0D"/>
    <w:rsid w:val="003B2F4B"/>
    <w:rsid w:val="003B34A8"/>
    <w:rsid w:val="003B3A12"/>
    <w:rsid w:val="003B3CAD"/>
    <w:rsid w:val="003B443D"/>
    <w:rsid w:val="003B4750"/>
    <w:rsid w:val="003B53BD"/>
    <w:rsid w:val="003B5F12"/>
    <w:rsid w:val="003B6B96"/>
    <w:rsid w:val="003B71A1"/>
    <w:rsid w:val="003B74BE"/>
    <w:rsid w:val="003B75ED"/>
    <w:rsid w:val="003B7771"/>
    <w:rsid w:val="003B781C"/>
    <w:rsid w:val="003C1220"/>
    <w:rsid w:val="003C13A0"/>
    <w:rsid w:val="003C14A4"/>
    <w:rsid w:val="003C1F69"/>
    <w:rsid w:val="003C25F9"/>
    <w:rsid w:val="003C2BDA"/>
    <w:rsid w:val="003C2C0D"/>
    <w:rsid w:val="003C2C66"/>
    <w:rsid w:val="003C300B"/>
    <w:rsid w:val="003C3B57"/>
    <w:rsid w:val="003C57B7"/>
    <w:rsid w:val="003C75D1"/>
    <w:rsid w:val="003C7D07"/>
    <w:rsid w:val="003D1B95"/>
    <w:rsid w:val="003D2616"/>
    <w:rsid w:val="003D4029"/>
    <w:rsid w:val="003D44EC"/>
    <w:rsid w:val="003D4F8B"/>
    <w:rsid w:val="003D5288"/>
    <w:rsid w:val="003D5307"/>
    <w:rsid w:val="003D619E"/>
    <w:rsid w:val="003D63D8"/>
    <w:rsid w:val="003D66C9"/>
    <w:rsid w:val="003D6A80"/>
    <w:rsid w:val="003D6C7C"/>
    <w:rsid w:val="003D70B4"/>
    <w:rsid w:val="003D70C8"/>
    <w:rsid w:val="003D7A65"/>
    <w:rsid w:val="003E07D5"/>
    <w:rsid w:val="003E1106"/>
    <w:rsid w:val="003E1BAD"/>
    <w:rsid w:val="003E26E7"/>
    <w:rsid w:val="003E329B"/>
    <w:rsid w:val="003E458C"/>
    <w:rsid w:val="003E4809"/>
    <w:rsid w:val="003E48F1"/>
    <w:rsid w:val="003E4B84"/>
    <w:rsid w:val="003E5011"/>
    <w:rsid w:val="003E55A4"/>
    <w:rsid w:val="003E7911"/>
    <w:rsid w:val="003E7C6F"/>
    <w:rsid w:val="003F009A"/>
    <w:rsid w:val="003F0C6C"/>
    <w:rsid w:val="003F1A32"/>
    <w:rsid w:val="003F1DFD"/>
    <w:rsid w:val="003F1ED4"/>
    <w:rsid w:val="003F292F"/>
    <w:rsid w:val="003F3506"/>
    <w:rsid w:val="003F38A2"/>
    <w:rsid w:val="003F396C"/>
    <w:rsid w:val="003F39FA"/>
    <w:rsid w:val="003F3A15"/>
    <w:rsid w:val="003F3BF4"/>
    <w:rsid w:val="003F3FCF"/>
    <w:rsid w:val="003F5238"/>
    <w:rsid w:val="003F5997"/>
    <w:rsid w:val="003F5A35"/>
    <w:rsid w:val="003F6637"/>
    <w:rsid w:val="003F6BDD"/>
    <w:rsid w:val="003F782D"/>
    <w:rsid w:val="003F7C1A"/>
    <w:rsid w:val="003F7EFB"/>
    <w:rsid w:val="004007E5"/>
    <w:rsid w:val="004012A4"/>
    <w:rsid w:val="004024A9"/>
    <w:rsid w:val="004028D1"/>
    <w:rsid w:val="0040292D"/>
    <w:rsid w:val="00402A47"/>
    <w:rsid w:val="00402B85"/>
    <w:rsid w:val="00402CE5"/>
    <w:rsid w:val="004030D9"/>
    <w:rsid w:val="0040337A"/>
    <w:rsid w:val="004034E3"/>
    <w:rsid w:val="00403D9C"/>
    <w:rsid w:val="00403ECC"/>
    <w:rsid w:val="004044DA"/>
    <w:rsid w:val="00404632"/>
    <w:rsid w:val="00404DEE"/>
    <w:rsid w:val="004058C6"/>
    <w:rsid w:val="00406078"/>
    <w:rsid w:val="0040743E"/>
    <w:rsid w:val="0040777B"/>
    <w:rsid w:val="00407885"/>
    <w:rsid w:val="004100F3"/>
    <w:rsid w:val="00410434"/>
    <w:rsid w:val="00414C7D"/>
    <w:rsid w:val="00414F4F"/>
    <w:rsid w:val="00415D09"/>
    <w:rsid w:val="0041604D"/>
    <w:rsid w:val="00416052"/>
    <w:rsid w:val="00416180"/>
    <w:rsid w:val="00417039"/>
    <w:rsid w:val="00417333"/>
    <w:rsid w:val="004178B0"/>
    <w:rsid w:val="00417D3B"/>
    <w:rsid w:val="00417D55"/>
    <w:rsid w:val="00417EBE"/>
    <w:rsid w:val="00420898"/>
    <w:rsid w:val="00421217"/>
    <w:rsid w:val="00423BC4"/>
    <w:rsid w:val="00423F1F"/>
    <w:rsid w:val="0042404A"/>
    <w:rsid w:val="004247A7"/>
    <w:rsid w:val="004253CE"/>
    <w:rsid w:val="0042583F"/>
    <w:rsid w:val="0042596B"/>
    <w:rsid w:val="00425F03"/>
    <w:rsid w:val="00425FE5"/>
    <w:rsid w:val="00426153"/>
    <w:rsid w:val="00427B41"/>
    <w:rsid w:val="00431854"/>
    <w:rsid w:val="00431B86"/>
    <w:rsid w:val="0043293F"/>
    <w:rsid w:val="00432E42"/>
    <w:rsid w:val="004335DB"/>
    <w:rsid w:val="00433B95"/>
    <w:rsid w:val="00433F43"/>
    <w:rsid w:val="004342DF"/>
    <w:rsid w:val="004343B1"/>
    <w:rsid w:val="00434885"/>
    <w:rsid w:val="00435472"/>
    <w:rsid w:val="00435488"/>
    <w:rsid w:val="00435F52"/>
    <w:rsid w:val="00436175"/>
    <w:rsid w:val="004362CC"/>
    <w:rsid w:val="00436721"/>
    <w:rsid w:val="00437284"/>
    <w:rsid w:val="00437842"/>
    <w:rsid w:val="00437C9B"/>
    <w:rsid w:val="0044145F"/>
    <w:rsid w:val="0044148B"/>
    <w:rsid w:val="004435BE"/>
    <w:rsid w:val="00444D80"/>
    <w:rsid w:val="004459C7"/>
    <w:rsid w:val="0044611A"/>
    <w:rsid w:val="00446B9A"/>
    <w:rsid w:val="00446CB7"/>
    <w:rsid w:val="004521BF"/>
    <w:rsid w:val="00452294"/>
    <w:rsid w:val="00452568"/>
    <w:rsid w:val="00453399"/>
    <w:rsid w:val="0045376B"/>
    <w:rsid w:val="00454519"/>
    <w:rsid w:val="004546C8"/>
    <w:rsid w:val="004547DD"/>
    <w:rsid w:val="004551B7"/>
    <w:rsid w:val="00455994"/>
    <w:rsid w:val="004567FE"/>
    <w:rsid w:val="00456F3C"/>
    <w:rsid w:val="004572BD"/>
    <w:rsid w:val="00457963"/>
    <w:rsid w:val="0045796F"/>
    <w:rsid w:val="00460B70"/>
    <w:rsid w:val="00460EB8"/>
    <w:rsid w:val="00461991"/>
    <w:rsid w:val="004620C7"/>
    <w:rsid w:val="00462A7F"/>
    <w:rsid w:val="00463346"/>
    <w:rsid w:val="00463E1E"/>
    <w:rsid w:val="0046413C"/>
    <w:rsid w:val="004646F8"/>
    <w:rsid w:val="00464924"/>
    <w:rsid w:val="00464A44"/>
    <w:rsid w:val="0046505F"/>
    <w:rsid w:val="00465844"/>
    <w:rsid w:val="00466199"/>
    <w:rsid w:val="004664F8"/>
    <w:rsid w:val="00467742"/>
    <w:rsid w:val="00467BF7"/>
    <w:rsid w:val="00471446"/>
    <w:rsid w:val="00471778"/>
    <w:rsid w:val="00472EC8"/>
    <w:rsid w:val="00472F53"/>
    <w:rsid w:val="00473E66"/>
    <w:rsid w:val="004744DC"/>
    <w:rsid w:val="00475145"/>
    <w:rsid w:val="00475624"/>
    <w:rsid w:val="00475C60"/>
    <w:rsid w:val="00475F2F"/>
    <w:rsid w:val="00477144"/>
    <w:rsid w:val="00477C42"/>
    <w:rsid w:val="004807C3"/>
    <w:rsid w:val="00481819"/>
    <w:rsid w:val="00481A08"/>
    <w:rsid w:val="00482114"/>
    <w:rsid w:val="0048263F"/>
    <w:rsid w:val="00482D14"/>
    <w:rsid w:val="0048370C"/>
    <w:rsid w:val="00484F7A"/>
    <w:rsid w:val="00485235"/>
    <w:rsid w:val="004855AC"/>
    <w:rsid w:val="00485885"/>
    <w:rsid w:val="00486477"/>
    <w:rsid w:val="0048667B"/>
    <w:rsid w:val="00487817"/>
    <w:rsid w:val="004902CA"/>
    <w:rsid w:val="00490510"/>
    <w:rsid w:val="00490B12"/>
    <w:rsid w:val="00490B6C"/>
    <w:rsid w:val="004918EE"/>
    <w:rsid w:val="00494963"/>
    <w:rsid w:val="00494D37"/>
    <w:rsid w:val="004967C7"/>
    <w:rsid w:val="004968A0"/>
    <w:rsid w:val="004A0A1D"/>
    <w:rsid w:val="004A0EB5"/>
    <w:rsid w:val="004A1C1F"/>
    <w:rsid w:val="004A2A5A"/>
    <w:rsid w:val="004A2AD0"/>
    <w:rsid w:val="004A2C08"/>
    <w:rsid w:val="004A38DB"/>
    <w:rsid w:val="004A3CDE"/>
    <w:rsid w:val="004A4D43"/>
    <w:rsid w:val="004A5765"/>
    <w:rsid w:val="004A5F83"/>
    <w:rsid w:val="004A7370"/>
    <w:rsid w:val="004A7CEF"/>
    <w:rsid w:val="004B0462"/>
    <w:rsid w:val="004B1E98"/>
    <w:rsid w:val="004B244E"/>
    <w:rsid w:val="004B2533"/>
    <w:rsid w:val="004B26FF"/>
    <w:rsid w:val="004B2721"/>
    <w:rsid w:val="004B2751"/>
    <w:rsid w:val="004B314F"/>
    <w:rsid w:val="004B40AB"/>
    <w:rsid w:val="004B4CE1"/>
    <w:rsid w:val="004B5875"/>
    <w:rsid w:val="004B66AE"/>
    <w:rsid w:val="004B713E"/>
    <w:rsid w:val="004B78D5"/>
    <w:rsid w:val="004C04E3"/>
    <w:rsid w:val="004C05C9"/>
    <w:rsid w:val="004C0E5E"/>
    <w:rsid w:val="004C118A"/>
    <w:rsid w:val="004C14A6"/>
    <w:rsid w:val="004C2069"/>
    <w:rsid w:val="004C2263"/>
    <w:rsid w:val="004C2DF8"/>
    <w:rsid w:val="004C2EC4"/>
    <w:rsid w:val="004C300E"/>
    <w:rsid w:val="004C3AFB"/>
    <w:rsid w:val="004C4381"/>
    <w:rsid w:val="004C60D9"/>
    <w:rsid w:val="004C630B"/>
    <w:rsid w:val="004C6494"/>
    <w:rsid w:val="004C66EB"/>
    <w:rsid w:val="004C6BD5"/>
    <w:rsid w:val="004C6E0D"/>
    <w:rsid w:val="004C72DA"/>
    <w:rsid w:val="004D085E"/>
    <w:rsid w:val="004D0919"/>
    <w:rsid w:val="004D09C4"/>
    <w:rsid w:val="004D0D2A"/>
    <w:rsid w:val="004D17F8"/>
    <w:rsid w:val="004D355B"/>
    <w:rsid w:val="004D3ACE"/>
    <w:rsid w:val="004D4288"/>
    <w:rsid w:val="004D42F6"/>
    <w:rsid w:val="004D4E40"/>
    <w:rsid w:val="004D5882"/>
    <w:rsid w:val="004D6821"/>
    <w:rsid w:val="004E0399"/>
    <w:rsid w:val="004E08E2"/>
    <w:rsid w:val="004E0E3E"/>
    <w:rsid w:val="004E22A8"/>
    <w:rsid w:val="004E283A"/>
    <w:rsid w:val="004E2E7E"/>
    <w:rsid w:val="004E3B71"/>
    <w:rsid w:val="004E3B98"/>
    <w:rsid w:val="004E44AC"/>
    <w:rsid w:val="004E60F4"/>
    <w:rsid w:val="004E6EDB"/>
    <w:rsid w:val="004E78B5"/>
    <w:rsid w:val="004F0231"/>
    <w:rsid w:val="004F03F3"/>
    <w:rsid w:val="004F0FB3"/>
    <w:rsid w:val="004F1C43"/>
    <w:rsid w:val="004F1F05"/>
    <w:rsid w:val="004F22E4"/>
    <w:rsid w:val="004F3D8C"/>
    <w:rsid w:val="004F414A"/>
    <w:rsid w:val="004F47C0"/>
    <w:rsid w:val="004F6B8D"/>
    <w:rsid w:val="004F7BAE"/>
    <w:rsid w:val="00500C6B"/>
    <w:rsid w:val="00501169"/>
    <w:rsid w:val="005016E7"/>
    <w:rsid w:val="00501C55"/>
    <w:rsid w:val="0050214D"/>
    <w:rsid w:val="005021BD"/>
    <w:rsid w:val="00503F05"/>
    <w:rsid w:val="00504037"/>
    <w:rsid w:val="005040D3"/>
    <w:rsid w:val="005047D7"/>
    <w:rsid w:val="00505E4F"/>
    <w:rsid w:val="00506B38"/>
    <w:rsid w:val="00507966"/>
    <w:rsid w:val="00507B7B"/>
    <w:rsid w:val="00507F8E"/>
    <w:rsid w:val="00510D95"/>
    <w:rsid w:val="00510E09"/>
    <w:rsid w:val="0051166C"/>
    <w:rsid w:val="00511DD3"/>
    <w:rsid w:val="00512CEF"/>
    <w:rsid w:val="00513AC3"/>
    <w:rsid w:val="00513B76"/>
    <w:rsid w:val="00513D22"/>
    <w:rsid w:val="00513F3C"/>
    <w:rsid w:val="00514675"/>
    <w:rsid w:val="00514F5B"/>
    <w:rsid w:val="00517156"/>
    <w:rsid w:val="005172CF"/>
    <w:rsid w:val="00517F23"/>
    <w:rsid w:val="00522D70"/>
    <w:rsid w:val="00523504"/>
    <w:rsid w:val="00523560"/>
    <w:rsid w:val="0052383B"/>
    <w:rsid w:val="005245CA"/>
    <w:rsid w:val="00524E48"/>
    <w:rsid w:val="00524EFB"/>
    <w:rsid w:val="00525264"/>
    <w:rsid w:val="005254C7"/>
    <w:rsid w:val="00525739"/>
    <w:rsid w:val="0052584A"/>
    <w:rsid w:val="005269A1"/>
    <w:rsid w:val="00526FB4"/>
    <w:rsid w:val="00527EE7"/>
    <w:rsid w:val="005310D1"/>
    <w:rsid w:val="00531BE4"/>
    <w:rsid w:val="00531C6F"/>
    <w:rsid w:val="00532360"/>
    <w:rsid w:val="0053274D"/>
    <w:rsid w:val="005327B9"/>
    <w:rsid w:val="00533F48"/>
    <w:rsid w:val="00534DA9"/>
    <w:rsid w:val="00534F18"/>
    <w:rsid w:val="0053589B"/>
    <w:rsid w:val="0053703D"/>
    <w:rsid w:val="005370D3"/>
    <w:rsid w:val="00537526"/>
    <w:rsid w:val="00537C89"/>
    <w:rsid w:val="00541204"/>
    <w:rsid w:val="00541CBC"/>
    <w:rsid w:val="00542301"/>
    <w:rsid w:val="005423F5"/>
    <w:rsid w:val="00543087"/>
    <w:rsid w:val="005437D7"/>
    <w:rsid w:val="00543DF9"/>
    <w:rsid w:val="00544D97"/>
    <w:rsid w:val="00546234"/>
    <w:rsid w:val="00546BB4"/>
    <w:rsid w:val="005471ED"/>
    <w:rsid w:val="00551265"/>
    <w:rsid w:val="005516A4"/>
    <w:rsid w:val="005527B9"/>
    <w:rsid w:val="00552D12"/>
    <w:rsid w:val="005532EC"/>
    <w:rsid w:val="0055369D"/>
    <w:rsid w:val="005542F9"/>
    <w:rsid w:val="00554A12"/>
    <w:rsid w:val="00554EA2"/>
    <w:rsid w:val="00555230"/>
    <w:rsid w:val="005556EA"/>
    <w:rsid w:val="00555BDA"/>
    <w:rsid w:val="00556110"/>
    <w:rsid w:val="0055615C"/>
    <w:rsid w:val="005567D1"/>
    <w:rsid w:val="00556EBA"/>
    <w:rsid w:val="00556FB7"/>
    <w:rsid w:val="00557CF6"/>
    <w:rsid w:val="005601B8"/>
    <w:rsid w:val="005602D3"/>
    <w:rsid w:val="00560B95"/>
    <w:rsid w:val="00561485"/>
    <w:rsid w:val="00561B79"/>
    <w:rsid w:val="00562927"/>
    <w:rsid w:val="00562C57"/>
    <w:rsid w:val="00564630"/>
    <w:rsid w:val="0056463E"/>
    <w:rsid w:val="00565168"/>
    <w:rsid w:val="005654D3"/>
    <w:rsid w:val="00565694"/>
    <w:rsid w:val="005660A1"/>
    <w:rsid w:val="005664B7"/>
    <w:rsid w:val="0056696F"/>
    <w:rsid w:val="00566D20"/>
    <w:rsid w:val="00566E04"/>
    <w:rsid w:val="00567685"/>
    <w:rsid w:val="005713D5"/>
    <w:rsid w:val="00572A77"/>
    <w:rsid w:val="00573607"/>
    <w:rsid w:val="00573E71"/>
    <w:rsid w:val="0057411F"/>
    <w:rsid w:val="00575DAA"/>
    <w:rsid w:val="00577A46"/>
    <w:rsid w:val="005808C1"/>
    <w:rsid w:val="00580D1B"/>
    <w:rsid w:val="00581E21"/>
    <w:rsid w:val="005822D3"/>
    <w:rsid w:val="00582406"/>
    <w:rsid w:val="005824BF"/>
    <w:rsid w:val="00582B69"/>
    <w:rsid w:val="005843D3"/>
    <w:rsid w:val="0058495A"/>
    <w:rsid w:val="00584C06"/>
    <w:rsid w:val="00584D50"/>
    <w:rsid w:val="0058629F"/>
    <w:rsid w:val="005872D6"/>
    <w:rsid w:val="005908D0"/>
    <w:rsid w:val="00591195"/>
    <w:rsid w:val="005916FB"/>
    <w:rsid w:val="00591BB6"/>
    <w:rsid w:val="00592C65"/>
    <w:rsid w:val="00593334"/>
    <w:rsid w:val="0059378B"/>
    <w:rsid w:val="00593A9D"/>
    <w:rsid w:val="00593EF8"/>
    <w:rsid w:val="00594B88"/>
    <w:rsid w:val="005952DC"/>
    <w:rsid w:val="0059548C"/>
    <w:rsid w:val="00595D1D"/>
    <w:rsid w:val="00596972"/>
    <w:rsid w:val="00596CF7"/>
    <w:rsid w:val="00596F6F"/>
    <w:rsid w:val="0059706F"/>
    <w:rsid w:val="00597959"/>
    <w:rsid w:val="00597C60"/>
    <w:rsid w:val="005A018A"/>
    <w:rsid w:val="005A09FD"/>
    <w:rsid w:val="005A135A"/>
    <w:rsid w:val="005A187B"/>
    <w:rsid w:val="005A2811"/>
    <w:rsid w:val="005A2B11"/>
    <w:rsid w:val="005A2FCF"/>
    <w:rsid w:val="005A3709"/>
    <w:rsid w:val="005A3D3C"/>
    <w:rsid w:val="005A46E2"/>
    <w:rsid w:val="005A67D7"/>
    <w:rsid w:val="005A6F2C"/>
    <w:rsid w:val="005A73B1"/>
    <w:rsid w:val="005B0ADB"/>
    <w:rsid w:val="005B2B82"/>
    <w:rsid w:val="005B57FE"/>
    <w:rsid w:val="005B587B"/>
    <w:rsid w:val="005B5DA0"/>
    <w:rsid w:val="005B6842"/>
    <w:rsid w:val="005B6B22"/>
    <w:rsid w:val="005B7C00"/>
    <w:rsid w:val="005C04AB"/>
    <w:rsid w:val="005C0DAF"/>
    <w:rsid w:val="005C0FE4"/>
    <w:rsid w:val="005C15C0"/>
    <w:rsid w:val="005C1E38"/>
    <w:rsid w:val="005C2245"/>
    <w:rsid w:val="005C2A09"/>
    <w:rsid w:val="005C3AFE"/>
    <w:rsid w:val="005C3EF5"/>
    <w:rsid w:val="005C48BC"/>
    <w:rsid w:val="005C4A6F"/>
    <w:rsid w:val="005C4B58"/>
    <w:rsid w:val="005C4CE5"/>
    <w:rsid w:val="005C5D4C"/>
    <w:rsid w:val="005C7414"/>
    <w:rsid w:val="005D0130"/>
    <w:rsid w:val="005D21B8"/>
    <w:rsid w:val="005D2752"/>
    <w:rsid w:val="005D304E"/>
    <w:rsid w:val="005D30BA"/>
    <w:rsid w:val="005D3BC3"/>
    <w:rsid w:val="005D5D86"/>
    <w:rsid w:val="005D6763"/>
    <w:rsid w:val="005D72DA"/>
    <w:rsid w:val="005D763D"/>
    <w:rsid w:val="005D7F05"/>
    <w:rsid w:val="005E22F3"/>
    <w:rsid w:val="005E3C28"/>
    <w:rsid w:val="005E3F3A"/>
    <w:rsid w:val="005E69D4"/>
    <w:rsid w:val="005E7D5A"/>
    <w:rsid w:val="005F159B"/>
    <w:rsid w:val="005F15E0"/>
    <w:rsid w:val="005F1870"/>
    <w:rsid w:val="005F277D"/>
    <w:rsid w:val="005F2D9C"/>
    <w:rsid w:val="005F2FD2"/>
    <w:rsid w:val="005F3BFD"/>
    <w:rsid w:val="005F4F76"/>
    <w:rsid w:val="005F586B"/>
    <w:rsid w:val="005F70A7"/>
    <w:rsid w:val="005F7C89"/>
    <w:rsid w:val="00601341"/>
    <w:rsid w:val="00602805"/>
    <w:rsid w:val="006035AB"/>
    <w:rsid w:val="0060377B"/>
    <w:rsid w:val="006039DD"/>
    <w:rsid w:val="00603AFA"/>
    <w:rsid w:val="00603CE8"/>
    <w:rsid w:val="0060414E"/>
    <w:rsid w:val="00604B4C"/>
    <w:rsid w:val="00605ECF"/>
    <w:rsid w:val="0060668A"/>
    <w:rsid w:val="00606B73"/>
    <w:rsid w:val="00607178"/>
    <w:rsid w:val="0060728B"/>
    <w:rsid w:val="00610636"/>
    <w:rsid w:val="006116F7"/>
    <w:rsid w:val="0061185D"/>
    <w:rsid w:val="00611CD7"/>
    <w:rsid w:val="00612169"/>
    <w:rsid w:val="006131BC"/>
    <w:rsid w:val="0061394B"/>
    <w:rsid w:val="00614B52"/>
    <w:rsid w:val="0061535D"/>
    <w:rsid w:val="00615673"/>
    <w:rsid w:val="00616561"/>
    <w:rsid w:val="006167EF"/>
    <w:rsid w:val="00616D97"/>
    <w:rsid w:val="0061751E"/>
    <w:rsid w:val="00617CB0"/>
    <w:rsid w:val="00617CB3"/>
    <w:rsid w:val="00620776"/>
    <w:rsid w:val="00620CEE"/>
    <w:rsid w:val="00622CE8"/>
    <w:rsid w:val="00623492"/>
    <w:rsid w:val="00624360"/>
    <w:rsid w:val="00624E2C"/>
    <w:rsid w:val="00625A48"/>
    <w:rsid w:val="00625EF4"/>
    <w:rsid w:val="006310C1"/>
    <w:rsid w:val="00631E3B"/>
    <w:rsid w:val="00632211"/>
    <w:rsid w:val="00632374"/>
    <w:rsid w:val="00632F36"/>
    <w:rsid w:val="00634DC0"/>
    <w:rsid w:val="006364F7"/>
    <w:rsid w:val="00637128"/>
    <w:rsid w:val="0063799B"/>
    <w:rsid w:val="00637C68"/>
    <w:rsid w:val="00637E93"/>
    <w:rsid w:val="00641344"/>
    <w:rsid w:val="00641ED0"/>
    <w:rsid w:val="0064239E"/>
    <w:rsid w:val="0064251E"/>
    <w:rsid w:val="00642CB6"/>
    <w:rsid w:val="00643EF6"/>
    <w:rsid w:val="006446CF"/>
    <w:rsid w:val="00644A84"/>
    <w:rsid w:val="00644C01"/>
    <w:rsid w:val="00644F09"/>
    <w:rsid w:val="006451D0"/>
    <w:rsid w:val="00647093"/>
    <w:rsid w:val="006471EC"/>
    <w:rsid w:val="0064732B"/>
    <w:rsid w:val="006473C2"/>
    <w:rsid w:val="00647849"/>
    <w:rsid w:val="00647F32"/>
    <w:rsid w:val="006502C2"/>
    <w:rsid w:val="00650535"/>
    <w:rsid w:val="00650AEC"/>
    <w:rsid w:val="00650F67"/>
    <w:rsid w:val="00650F8A"/>
    <w:rsid w:val="006510E4"/>
    <w:rsid w:val="0065203B"/>
    <w:rsid w:val="00652B82"/>
    <w:rsid w:val="00654BFF"/>
    <w:rsid w:val="00654FD1"/>
    <w:rsid w:val="00655CF1"/>
    <w:rsid w:val="00656CCB"/>
    <w:rsid w:val="00656FC1"/>
    <w:rsid w:val="006572F0"/>
    <w:rsid w:val="0065751D"/>
    <w:rsid w:val="006575F7"/>
    <w:rsid w:val="00657E0E"/>
    <w:rsid w:val="0066034F"/>
    <w:rsid w:val="0066072A"/>
    <w:rsid w:val="00660A05"/>
    <w:rsid w:val="00662EBA"/>
    <w:rsid w:val="00663073"/>
    <w:rsid w:val="00663CDF"/>
    <w:rsid w:val="00663F50"/>
    <w:rsid w:val="00664075"/>
    <w:rsid w:val="00664787"/>
    <w:rsid w:val="006656D2"/>
    <w:rsid w:val="00665B44"/>
    <w:rsid w:val="00667922"/>
    <w:rsid w:val="00672F1B"/>
    <w:rsid w:val="006730D3"/>
    <w:rsid w:val="00673384"/>
    <w:rsid w:val="0067478C"/>
    <w:rsid w:val="006757AD"/>
    <w:rsid w:val="006767E8"/>
    <w:rsid w:val="00676908"/>
    <w:rsid w:val="00677476"/>
    <w:rsid w:val="00677CF9"/>
    <w:rsid w:val="00681A3C"/>
    <w:rsid w:val="00681E86"/>
    <w:rsid w:val="006828B9"/>
    <w:rsid w:val="006836D0"/>
    <w:rsid w:val="006838F2"/>
    <w:rsid w:val="006846A9"/>
    <w:rsid w:val="00684EC1"/>
    <w:rsid w:val="00685B94"/>
    <w:rsid w:val="00685CEE"/>
    <w:rsid w:val="006905D1"/>
    <w:rsid w:val="006907DD"/>
    <w:rsid w:val="00690E87"/>
    <w:rsid w:val="00691348"/>
    <w:rsid w:val="00691E31"/>
    <w:rsid w:val="00691F19"/>
    <w:rsid w:val="00691F77"/>
    <w:rsid w:val="006920A9"/>
    <w:rsid w:val="006933DC"/>
    <w:rsid w:val="00694093"/>
    <w:rsid w:val="006947BE"/>
    <w:rsid w:val="00694D4B"/>
    <w:rsid w:val="00694F35"/>
    <w:rsid w:val="00696AEA"/>
    <w:rsid w:val="00696D7E"/>
    <w:rsid w:val="006A09EE"/>
    <w:rsid w:val="006A0EE1"/>
    <w:rsid w:val="006A162D"/>
    <w:rsid w:val="006A2255"/>
    <w:rsid w:val="006A30ED"/>
    <w:rsid w:val="006A330D"/>
    <w:rsid w:val="006A381E"/>
    <w:rsid w:val="006A384C"/>
    <w:rsid w:val="006A3D28"/>
    <w:rsid w:val="006A48AB"/>
    <w:rsid w:val="006A5226"/>
    <w:rsid w:val="006A5B72"/>
    <w:rsid w:val="006A60EE"/>
    <w:rsid w:val="006A69CB"/>
    <w:rsid w:val="006A741E"/>
    <w:rsid w:val="006B0408"/>
    <w:rsid w:val="006B08FF"/>
    <w:rsid w:val="006B0D33"/>
    <w:rsid w:val="006B17C7"/>
    <w:rsid w:val="006B1823"/>
    <w:rsid w:val="006B190F"/>
    <w:rsid w:val="006B1DFC"/>
    <w:rsid w:val="006B286A"/>
    <w:rsid w:val="006B36BE"/>
    <w:rsid w:val="006B45FE"/>
    <w:rsid w:val="006B4CED"/>
    <w:rsid w:val="006B4D6E"/>
    <w:rsid w:val="006B511E"/>
    <w:rsid w:val="006B5643"/>
    <w:rsid w:val="006B5E90"/>
    <w:rsid w:val="006B6A6F"/>
    <w:rsid w:val="006B76E9"/>
    <w:rsid w:val="006B772C"/>
    <w:rsid w:val="006C121D"/>
    <w:rsid w:val="006C1639"/>
    <w:rsid w:val="006C1693"/>
    <w:rsid w:val="006C16F4"/>
    <w:rsid w:val="006C1A89"/>
    <w:rsid w:val="006C287F"/>
    <w:rsid w:val="006C44D4"/>
    <w:rsid w:val="006C520D"/>
    <w:rsid w:val="006C5FC0"/>
    <w:rsid w:val="006C64C1"/>
    <w:rsid w:val="006C6741"/>
    <w:rsid w:val="006C6F24"/>
    <w:rsid w:val="006C6F2F"/>
    <w:rsid w:val="006C7559"/>
    <w:rsid w:val="006C778A"/>
    <w:rsid w:val="006D037F"/>
    <w:rsid w:val="006D08FE"/>
    <w:rsid w:val="006D12A8"/>
    <w:rsid w:val="006D1319"/>
    <w:rsid w:val="006D147C"/>
    <w:rsid w:val="006D1F62"/>
    <w:rsid w:val="006D2896"/>
    <w:rsid w:val="006D2DED"/>
    <w:rsid w:val="006D35DB"/>
    <w:rsid w:val="006D3A0D"/>
    <w:rsid w:val="006D3D08"/>
    <w:rsid w:val="006D51BE"/>
    <w:rsid w:val="006D550D"/>
    <w:rsid w:val="006D6EA3"/>
    <w:rsid w:val="006D7309"/>
    <w:rsid w:val="006D73EB"/>
    <w:rsid w:val="006D769D"/>
    <w:rsid w:val="006D7ABD"/>
    <w:rsid w:val="006E0FAB"/>
    <w:rsid w:val="006E2399"/>
    <w:rsid w:val="006E2827"/>
    <w:rsid w:val="006E3E8F"/>
    <w:rsid w:val="006E5669"/>
    <w:rsid w:val="006E6D63"/>
    <w:rsid w:val="006E7ECF"/>
    <w:rsid w:val="006F04BD"/>
    <w:rsid w:val="006F1DED"/>
    <w:rsid w:val="006F2758"/>
    <w:rsid w:val="006F2759"/>
    <w:rsid w:val="006F2D33"/>
    <w:rsid w:val="006F2D7A"/>
    <w:rsid w:val="006F4220"/>
    <w:rsid w:val="006F5ABF"/>
    <w:rsid w:val="006F7104"/>
    <w:rsid w:val="006F77BB"/>
    <w:rsid w:val="00701020"/>
    <w:rsid w:val="007011CA"/>
    <w:rsid w:val="00701265"/>
    <w:rsid w:val="007014D3"/>
    <w:rsid w:val="00701AFC"/>
    <w:rsid w:val="00701E5A"/>
    <w:rsid w:val="007039E6"/>
    <w:rsid w:val="00703CB5"/>
    <w:rsid w:val="00703CE8"/>
    <w:rsid w:val="00704737"/>
    <w:rsid w:val="00704C1B"/>
    <w:rsid w:val="007059EA"/>
    <w:rsid w:val="00705D34"/>
    <w:rsid w:val="0070638A"/>
    <w:rsid w:val="007066EA"/>
    <w:rsid w:val="00707D15"/>
    <w:rsid w:val="0071015D"/>
    <w:rsid w:val="00710906"/>
    <w:rsid w:val="00710A57"/>
    <w:rsid w:val="007113ED"/>
    <w:rsid w:val="007119E6"/>
    <w:rsid w:val="00712157"/>
    <w:rsid w:val="00712433"/>
    <w:rsid w:val="00712E01"/>
    <w:rsid w:val="0071398B"/>
    <w:rsid w:val="00713AB4"/>
    <w:rsid w:val="00714361"/>
    <w:rsid w:val="00714631"/>
    <w:rsid w:val="00715639"/>
    <w:rsid w:val="0071564C"/>
    <w:rsid w:val="00717478"/>
    <w:rsid w:val="00717AC7"/>
    <w:rsid w:val="007200F0"/>
    <w:rsid w:val="007209A3"/>
    <w:rsid w:val="007215EB"/>
    <w:rsid w:val="00722328"/>
    <w:rsid w:val="007236B4"/>
    <w:rsid w:val="00724350"/>
    <w:rsid w:val="0072483E"/>
    <w:rsid w:val="00724E16"/>
    <w:rsid w:val="00724E6E"/>
    <w:rsid w:val="007257E3"/>
    <w:rsid w:val="007272EE"/>
    <w:rsid w:val="007272F6"/>
    <w:rsid w:val="00727575"/>
    <w:rsid w:val="00727F09"/>
    <w:rsid w:val="0073108A"/>
    <w:rsid w:val="00731937"/>
    <w:rsid w:val="00732288"/>
    <w:rsid w:val="00732488"/>
    <w:rsid w:val="00732AD8"/>
    <w:rsid w:val="00733328"/>
    <w:rsid w:val="00733B8A"/>
    <w:rsid w:val="00734E3B"/>
    <w:rsid w:val="00734E4C"/>
    <w:rsid w:val="00735F38"/>
    <w:rsid w:val="007365B6"/>
    <w:rsid w:val="0073663C"/>
    <w:rsid w:val="00737ECE"/>
    <w:rsid w:val="00737ED9"/>
    <w:rsid w:val="00737F14"/>
    <w:rsid w:val="00740D67"/>
    <w:rsid w:val="0074215C"/>
    <w:rsid w:val="00742A3D"/>
    <w:rsid w:val="00742EC9"/>
    <w:rsid w:val="00744138"/>
    <w:rsid w:val="0074435F"/>
    <w:rsid w:val="00744814"/>
    <w:rsid w:val="00745468"/>
    <w:rsid w:val="00745894"/>
    <w:rsid w:val="00747402"/>
    <w:rsid w:val="007475B7"/>
    <w:rsid w:val="00747643"/>
    <w:rsid w:val="007477CD"/>
    <w:rsid w:val="007503C3"/>
    <w:rsid w:val="00750C1B"/>
    <w:rsid w:val="007510EB"/>
    <w:rsid w:val="00751412"/>
    <w:rsid w:val="00751956"/>
    <w:rsid w:val="007519A9"/>
    <w:rsid w:val="00751CD6"/>
    <w:rsid w:val="00752F04"/>
    <w:rsid w:val="00753CBF"/>
    <w:rsid w:val="00753E3C"/>
    <w:rsid w:val="007542D5"/>
    <w:rsid w:val="007548B6"/>
    <w:rsid w:val="0075649A"/>
    <w:rsid w:val="00756864"/>
    <w:rsid w:val="00756F51"/>
    <w:rsid w:val="00760C03"/>
    <w:rsid w:val="00760D0A"/>
    <w:rsid w:val="0076106D"/>
    <w:rsid w:val="00762184"/>
    <w:rsid w:val="00762550"/>
    <w:rsid w:val="00762DE8"/>
    <w:rsid w:val="007635D1"/>
    <w:rsid w:val="00763EF1"/>
    <w:rsid w:val="0076497B"/>
    <w:rsid w:val="00764D97"/>
    <w:rsid w:val="00764F0D"/>
    <w:rsid w:val="00765219"/>
    <w:rsid w:val="007661B9"/>
    <w:rsid w:val="007663EC"/>
    <w:rsid w:val="00766D74"/>
    <w:rsid w:val="007706BC"/>
    <w:rsid w:val="00770C42"/>
    <w:rsid w:val="00770D3F"/>
    <w:rsid w:val="00770ED1"/>
    <w:rsid w:val="0077107F"/>
    <w:rsid w:val="00772DF7"/>
    <w:rsid w:val="00772F18"/>
    <w:rsid w:val="00775B73"/>
    <w:rsid w:val="00775ECD"/>
    <w:rsid w:val="0077612A"/>
    <w:rsid w:val="00776E78"/>
    <w:rsid w:val="00777355"/>
    <w:rsid w:val="00781783"/>
    <w:rsid w:val="0078194F"/>
    <w:rsid w:val="00781974"/>
    <w:rsid w:val="00781B63"/>
    <w:rsid w:val="00782A2E"/>
    <w:rsid w:val="00782E31"/>
    <w:rsid w:val="00783617"/>
    <w:rsid w:val="007837DE"/>
    <w:rsid w:val="007837E1"/>
    <w:rsid w:val="00783FF2"/>
    <w:rsid w:val="00784C03"/>
    <w:rsid w:val="00785765"/>
    <w:rsid w:val="00786A3A"/>
    <w:rsid w:val="007870E2"/>
    <w:rsid w:val="00787561"/>
    <w:rsid w:val="00787BEB"/>
    <w:rsid w:val="00787D27"/>
    <w:rsid w:val="007909A5"/>
    <w:rsid w:val="00791833"/>
    <w:rsid w:val="00791F11"/>
    <w:rsid w:val="0079208F"/>
    <w:rsid w:val="007928DD"/>
    <w:rsid w:val="00792D28"/>
    <w:rsid w:val="00793391"/>
    <w:rsid w:val="007934ED"/>
    <w:rsid w:val="00796570"/>
    <w:rsid w:val="007967C5"/>
    <w:rsid w:val="00797622"/>
    <w:rsid w:val="007A02C3"/>
    <w:rsid w:val="007A2523"/>
    <w:rsid w:val="007A381A"/>
    <w:rsid w:val="007A42F5"/>
    <w:rsid w:val="007A5338"/>
    <w:rsid w:val="007A55C4"/>
    <w:rsid w:val="007A56AC"/>
    <w:rsid w:val="007A5F08"/>
    <w:rsid w:val="007A69E1"/>
    <w:rsid w:val="007A74BE"/>
    <w:rsid w:val="007B1032"/>
    <w:rsid w:val="007B15D6"/>
    <w:rsid w:val="007B2048"/>
    <w:rsid w:val="007B267C"/>
    <w:rsid w:val="007B29C3"/>
    <w:rsid w:val="007B47D3"/>
    <w:rsid w:val="007B6352"/>
    <w:rsid w:val="007B6990"/>
    <w:rsid w:val="007B71B3"/>
    <w:rsid w:val="007B724E"/>
    <w:rsid w:val="007B727E"/>
    <w:rsid w:val="007C22E7"/>
    <w:rsid w:val="007C42C1"/>
    <w:rsid w:val="007C5053"/>
    <w:rsid w:val="007C5535"/>
    <w:rsid w:val="007C56F6"/>
    <w:rsid w:val="007C5D9D"/>
    <w:rsid w:val="007C68F9"/>
    <w:rsid w:val="007C6D10"/>
    <w:rsid w:val="007C71CA"/>
    <w:rsid w:val="007D09B1"/>
    <w:rsid w:val="007D0D34"/>
    <w:rsid w:val="007D1258"/>
    <w:rsid w:val="007D139F"/>
    <w:rsid w:val="007D2F4A"/>
    <w:rsid w:val="007D37CB"/>
    <w:rsid w:val="007D3B3C"/>
    <w:rsid w:val="007D3E13"/>
    <w:rsid w:val="007D443B"/>
    <w:rsid w:val="007D45BA"/>
    <w:rsid w:val="007D521E"/>
    <w:rsid w:val="007D57D9"/>
    <w:rsid w:val="007D5954"/>
    <w:rsid w:val="007D59C9"/>
    <w:rsid w:val="007D59F2"/>
    <w:rsid w:val="007D6917"/>
    <w:rsid w:val="007D6B92"/>
    <w:rsid w:val="007D7BA9"/>
    <w:rsid w:val="007E06EA"/>
    <w:rsid w:val="007E07DB"/>
    <w:rsid w:val="007E0CF1"/>
    <w:rsid w:val="007E16E5"/>
    <w:rsid w:val="007E19A6"/>
    <w:rsid w:val="007E2AD0"/>
    <w:rsid w:val="007E375A"/>
    <w:rsid w:val="007E3D4B"/>
    <w:rsid w:val="007E3F57"/>
    <w:rsid w:val="007E4AF8"/>
    <w:rsid w:val="007E5729"/>
    <w:rsid w:val="007E5872"/>
    <w:rsid w:val="007E60EF"/>
    <w:rsid w:val="007E694C"/>
    <w:rsid w:val="007E780F"/>
    <w:rsid w:val="007F0096"/>
    <w:rsid w:val="007F12FF"/>
    <w:rsid w:val="007F1526"/>
    <w:rsid w:val="007F17D1"/>
    <w:rsid w:val="007F1A74"/>
    <w:rsid w:val="007F2AD9"/>
    <w:rsid w:val="007F360E"/>
    <w:rsid w:val="007F4453"/>
    <w:rsid w:val="007F4C8C"/>
    <w:rsid w:val="007F62CF"/>
    <w:rsid w:val="007F64D7"/>
    <w:rsid w:val="007F6922"/>
    <w:rsid w:val="007F6DCB"/>
    <w:rsid w:val="007F7562"/>
    <w:rsid w:val="00800817"/>
    <w:rsid w:val="00801064"/>
    <w:rsid w:val="00801CCE"/>
    <w:rsid w:val="00801DBE"/>
    <w:rsid w:val="0080306D"/>
    <w:rsid w:val="00803778"/>
    <w:rsid w:val="00803CD7"/>
    <w:rsid w:val="00804E32"/>
    <w:rsid w:val="008050AC"/>
    <w:rsid w:val="00805BCE"/>
    <w:rsid w:val="008060A1"/>
    <w:rsid w:val="00807342"/>
    <w:rsid w:val="008078A9"/>
    <w:rsid w:val="00810747"/>
    <w:rsid w:val="0081135E"/>
    <w:rsid w:val="00811C92"/>
    <w:rsid w:val="00812114"/>
    <w:rsid w:val="008122A0"/>
    <w:rsid w:val="00813024"/>
    <w:rsid w:val="0081324A"/>
    <w:rsid w:val="008134B5"/>
    <w:rsid w:val="00814045"/>
    <w:rsid w:val="00814349"/>
    <w:rsid w:val="008145A3"/>
    <w:rsid w:val="008145DD"/>
    <w:rsid w:val="00814939"/>
    <w:rsid w:val="0081508A"/>
    <w:rsid w:val="008167AC"/>
    <w:rsid w:val="008177C6"/>
    <w:rsid w:val="00817B01"/>
    <w:rsid w:val="0082050D"/>
    <w:rsid w:val="00821C4C"/>
    <w:rsid w:val="00821D74"/>
    <w:rsid w:val="0082305D"/>
    <w:rsid w:val="0082411F"/>
    <w:rsid w:val="00824B95"/>
    <w:rsid w:val="00824C66"/>
    <w:rsid w:val="00824E09"/>
    <w:rsid w:val="008263F2"/>
    <w:rsid w:val="008265F8"/>
    <w:rsid w:val="00830A33"/>
    <w:rsid w:val="00830A76"/>
    <w:rsid w:val="008310EA"/>
    <w:rsid w:val="00831C65"/>
    <w:rsid w:val="00832A52"/>
    <w:rsid w:val="0083350D"/>
    <w:rsid w:val="00833F28"/>
    <w:rsid w:val="008343EF"/>
    <w:rsid w:val="008346EA"/>
    <w:rsid w:val="00834C64"/>
    <w:rsid w:val="00834EA6"/>
    <w:rsid w:val="00834EE1"/>
    <w:rsid w:val="00835590"/>
    <w:rsid w:val="00835C6A"/>
    <w:rsid w:val="00836163"/>
    <w:rsid w:val="00837F11"/>
    <w:rsid w:val="00840F2D"/>
    <w:rsid w:val="008468B6"/>
    <w:rsid w:val="008473E4"/>
    <w:rsid w:val="0084756E"/>
    <w:rsid w:val="00851A5C"/>
    <w:rsid w:val="00852497"/>
    <w:rsid w:val="0085284D"/>
    <w:rsid w:val="00852D2C"/>
    <w:rsid w:val="00853F2C"/>
    <w:rsid w:val="00855A63"/>
    <w:rsid w:val="0086053C"/>
    <w:rsid w:val="00860DDF"/>
    <w:rsid w:val="0086172F"/>
    <w:rsid w:val="008619E0"/>
    <w:rsid w:val="008620BA"/>
    <w:rsid w:val="008625C9"/>
    <w:rsid w:val="00864386"/>
    <w:rsid w:val="00864874"/>
    <w:rsid w:val="0086499C"/>
    <w:rsid w:val="00864D16"/>
    <w:rsid w:val="00864EF0"/>
    <w:rsid w:val="00865D0F"/>
    <w:rsid w:val="0086785A"/>
    <w:rsid w:val="00867D73"/>
    <w:rsid w:val="00870214"/>
    <w:rsid w:val="008703CC"/>
    <w:rsid w:val="00870A00"/>
    <w:rsid w:val="008717E0"/>
    <w:rsid w:val="008719A5"/>
    <w:rsid w:val="00873815"/>
    <w:rsid w:val="00873FA6"/>
    <w:rsid w:val="008740BF"/>
    <w:rsid w:val="0087478C"/>
    <w:rsid w:val="00876557"/>
    <w:rsid w:val="00876EEF"/>
    <w:rsid w:val="008802B7"/>
    <w:rsid w:val="00880E76"/>
    <w:rsid w:val="00881290"/>
    <w:rsid w:val="00881B71"/>
    <w:rsid w:val="008823D1"/>
    <w:rsid w:val="00884822"/>
    <w:rsid w:val="008857B7"/>
    <w:rsid w:val="00885BFD"/>
    <w:rsid w:val="008862EE"/>
    <w:rsid w:val="0088791E"/>
    <w:rsid w:val="00890263"/>
    <w:rsid w:val="008908C9"/>
    <w:rsid w:val="00892153"/>
    <w:rsid w:val="00893404"/>
    <w:rsid w:val="0089376C"/>
    <w:rsid w:val="00893D93"/>
    <w:rsid w:val="00893EF7"/>
    <w:rsid w:val="00894807"/>
    <w:rsid w:val="00894BA7"/>
    <w:rsid w:val="00894DB9"/>
    <w:rsid w:val="008952A2"/>
    <w:rsid w:val="0089594C"/>
    <w:rsid w:val="00895A7B"/>
    <w:rsid w:val="0089732D"/>
    <w:rsid w:val="0089754A"/>
    <w:rsid w:val="0089760C"/>
    <w:rsid w:val="008A0667"/>
    <w:rsid w:val="008A0727"/>
    <w:rsid w:val="008A07F2"/>
    <w:rsid w:val="008A0940"/>
    <w:rsid w:val="008A17C5"/>
    <w:rsid w:val="008A19B9"/>
    <w:rsid w:val="008A2A93"/>
    <w:rsid w:val="008A3763"/>
    <w:rsid w:val="008A4B37"/>
    <w:rsid w:val="008A67A7"/>
    <w:rsid w:val="008A6B90"/>
    <w:rsid w:val="008A7EC1"/>
    <w:rsid w:val="008B0A37"/>
    <w:rsid w:val="008B10A3"/>
    <w:rsid w:val="008B2609"/>
    <w:rsid w:val="008B26A7"/>
    <w:rsid w:val="008B3A4F"/>
    <w:rsid w:val="008B4BDC"/>
    <w:rsid w:val="008B6856"/>
    <w:rsid w:val="008B7252"/>
    <w:rsid w:val="008C1214"/>
    <w:rsid w:val="008C19DB"/>
    <w:rsid w:val="008C1F0D"/>
    <w:rsid w:val="008C1F19"/>
    <w:rsid w:val="008C1F4B"/>
    <w:rsid w:val="008C1F5F"/>
    <w:rsid w:val="008C2509"/>
    <w:rsid w:val="008C2659"/>
    <w:rsid w:val="008C28A9"/>
    <w:rsid w:val="008C2929"/>
    <w:rsid w:val="008C29E4"/>
    <w:rsid w:val="008C483C"/>
    <w:rsid w:val="008C49E2"/>
    <w:rsid w:val="008C4EDA"/>
    <w:rsid w:val="008C5CAF"/>
    <w:rsid w:val="008C677A"/>
    <w:rsid w:val="008C6AE1"/>
    <w:rsid w:val="008C6D20"/>
    <w:rsid w:val="008C7C00"/>
    <w:rsid w:val="008C7F8A"/>
    <w:rsid w:val="008D0420"/>
    <w:rsid w:val="008D047A"/>
    <w:rsid w:val="008D080C"/>
    <w:rsid w:val="008D0B5B"/>
    <w:rsid w:val="008D118E"/>
    <w:rsid w:val="008D1540"/>
    <w:rsid w:val="008D182B"/>
    <w:rsid w:val="008D2A7D"/>
    <w:rsid w:val="008D2B49"/>
    <w:rsid w:val="008D2B7D"/>
    <w:rsid w:val="008D2BF5"/>
    <w:rsid w:val="008D2D24"/>
    <w:rsid w:val="008D3FCC"/>
    <w:rsid w:val="008D53CB"/>
    <w:rsid w:val="008D5739"/>
    <w:rsid w:val="008D5D50"/>
    <w:rsid w:val="008D5DB3"/>
    <w:rsid w:val="008D6CEE"/>
    <w:rsid w:val="008E051A"/>
    <w:rsid w:val="008E0AAD"/>
    <w:rsid w:val="008E145F"/>
    <w:rsid w:val="008E14C9"/>
    <w:rsid w:val="008E1714"/>
    <w:rsid w:val="008E1A05"/>
    <w:rsid w:val="008E3B77"/>
    <w:rsid w:val="008E3CC9"/>
    <w:rsid w:val="008E4978"/>
    <w:rsid w:val="008E4B5F"/>
    <w:rsid w:val="008E4BCA"/>
    <w:rsid w:val="008E5127"/>
    <w:rsid w:val="008E58DD"/>
    <w:rsid w:val="008E6956"/>
    <w:rsid w:val="008E7729"/>
    <w:rsid w:val="008E7E66"/>
    <w:rsid w:val="008F07FB"/>
    <w:rsid w:val="008F0D71"/>
    <w:rsid w:val="008F21DA"/>
    <w:rsid w:val="008F26B4"/>
    <w:rsid w:val="008F2B26"/>
    <w:rsid w:val="008F2C6D"/>
    <w:rsid w:val="008F2E85"/>
    <w:rsid w:val="008F2EF1"/>
    <w:rsid w:val="008F37F3"/>
    <w:rsid w:val="008F3FC8"/>
    <w:rsid w:val="008F50C1"/>
    <w:rsid w:val="008F5861"/>
    <w:rsid w:val="008F744E"/>
    <w:rsid w:val="009006D6"/>
    <w:rsid w:val="009006E8"/>
    <w:rsid w:val="00900BE1"/>
    <w:rsid w:val="00900C0C"/>
    <w:rsid w:val="009027EA"/>
    <w:rsid w:val="00906DA2"/>
    <w:rsid w:val="0091073A"/>
    <w:rsid w:val="00910879"/>
    <w:rsid w:val="00911B91"/>
    <w:rsid w:val="00911C22"/>
    <w:rsid w:val="00912521"/>
    <w:rsid w:val="009128A3"/>
    <w:rsid w:val="00915280"/>
    <w:rsid w:val="0091668D"/>
    <w:rsid w:val="00920056"/>
    <w:rsid w:val="009207FE"/>
    <w:rsid w:val="00921438"/>
    <w:rsid w:val="00921B30"/>
    <w:rsid w:val="00922885"/>
    <w:rsid w:val="009232A6"/>
    <w:rsid w:val="009249A3"/>
    <w:rsid w:val="00925104"/>
    <w:rsid w:val="0092562A"/>
    <w:rsid w:val="009271DD"/>
    <w:rsid w:val="00927C41"/>
    <w:rsid w:val="00930082"/>
    <w:rsid w:val="00930873"/>
    <w:rsid w:val="00930BE0"/>
    <w:rsid w:val="00931B7E"/>
    <w:rsid w:val="00932420"/>
    <w:rsid w:val="00932782"/>
    <w:rsid w:val="0093292E"/>
    <w:rsid w:val="009337AC"/>
    <w:rsid w:val="00934181"/>
    <w:rsid w:val="009356DE"/>
    <w:rsid w:val="00935A3E"/>
    <w:rsid w:val="00935EAC"/>
    <w:rsid w:val="00936AC0"/>
    <w:rsid w:val="00940A90"/>
    <w:rsid w:val="00941561"/>
    <w:rsid w:val="00942134"/>
    <w:rsid w:val="00943489"/>
    <w:rsid w:val="009435EC"/>
    <w:rsid w:val="00943D1A"/>
    <w:rsid w:val="009445B6"/>
    <w:rsid w:val="009446B4"/>
    <w:rsid w:val="00945CD2"/>
    <w:rsid w:val="00945EB7"/>
    <w:rsid w:val="0094658C"/>
    <w:rsid w:val="0094698A"/>
    <w:rsid w:val="009507FC"/>
    <w:rsid w:val="00950FDC"/>
    <w:rsid w:val="009512B2"/>
    <w:rsid w:val="00952061"/>
    <w:rsid w:val="0095276B"/>
    <w:rsid w:val="00952E11"/>
    <w:rsid w:val="009531C7"/>
    <w:rsid w:val="00953333"/>
    <w:rsid w:val="009539AE"/>
    <w:rsid w:val="00953A35"/>
    <w:rsid w:val="009541DE"/>
    <w:rsid w:val="00954A17"/>
    <w:rsid w:val="00954C25"/>
    <w:rsid w:val="00955D69"/>
    <w:rsid w:val="00956BAC"/>
    <w:rsid w:val="00957E5D"/>
    <w:rsid w:val="00960535"/>
    <w:rsid w:val="00960DCC"/>
    <w:rsid w:val="009618CE"/>
    <w:rsid w:val="00961EB2"/>
    <w:rsid w:val="009620C5"/>
    <w:rsid w:val="009630F5"/>
    <w:rsid w:val="009643D0"/>
    <w:rsid w:val="0096446E"/>
    <w:rsid w:val="00964840"/>
    <w:rsid w:val="00964BBF"/>
    <w:rsid w:val="00965DE7"/>
    <w:rsid w:val="00965F68"/>
    <w:rsid w:val="0096705F"/>
    <w:rsid w:val="00967367"/>
    <w:rsid w:val="00967408"/>
    <w:rsid w:val="00967462"/>
    <w:rsid w:val="00967F08"/>
    <w:rsid w:val="00970009"/>
    <w:rsid w:val="00970331"/>
    <w:rsid w:val="0097097C"/>
    <w:rsid w:val="00971624"/>
    <w:rsid w:val="0097248E"/>
    <w:rsid w:val="00973B65"/>
    <w:rsid w:val="00973EB7"/>
    <w:rsid w:val="00974F4A"/>
    <w:rsid w:val="0097651A"/>
    <w:rsid w:val="009773C9"/>
    <w:rsid w:val="00977AB7"/>
    <w:rsid w:val="00980559"/>
    <w:rsid w:val="00980B72"/>
    <w:rsid w:val="00980D15"/>
    <w:rsid w:val="00983248"/>
    <w:rsid w:val="009832DC"/>
    <w:rsid w:val="00983A78"/>
    <w:rsid w:val="00983F05"/>
    <w:rsid w:val="00984019"/>
    <w:rsid w:val="009840C0"/>
    <w:rsid w:val="00984322"/>
    <w:rsid w:val="009848DE"/>
    <w:rsid w:val="00984AFA"/>
    <w:rsid w:val="00986098"/>
    <w:rsid w:val="00986BE0"/>
    <w:rsid w:val="00986CBA"/>
    <w:rsid w:val="009870C9"/>
    <w:rsid w:val="009872F4"/>
    <w:rsid w:val="0099031C"/>
    <w:rsid w:val="00990D01"/>
    <w:rsid w:val="00990EE2"/>
    <w:rsid w:val="009923BB"/>
    <w:rsid w:val="00993EF6"/>
    <w:rsid w:val="0099409A"/>
    <w:rsid w:val="009943F6"/>
    <w:rsid w:val="00994E74"/>
    <w:rsid w:val="00994FC8"/>
    <w:rsid w:val="009951E4"/>
    <w:rsid w:val="009952B6"/>
    <w:rsid w:val="009966AB"/>
    <w:rsid w:val="009971F1"/>
    <w:rsid w:val="009A02A6"/>
    <w:rsid w:val="009A083C"/>
    <w:rsid w:val="009A1273"/>
    <w:rsid w:val="009A1F4F"/>
    <w:rsid w:val="009A2BE3"/>
    <w:rsid w:val="009A2C7E"/>
    <w:rsid w:val="009A370B"/>
    <w:rsid w:val="009A4954"/>
    <w:rsid w:val="009A509C"/>
    <w:rsid w:val="009A5206"/>
    <w:rsid w:val="009A5A0E"/>
    <w:rsid w:val="009A670D"/>
    <w:rsid w:val="009A6D83"/>
    <w:rsid w:val="009A757C"/>
    <w:rsid w:val="009A7701"/>
    <w:rsid w:val="009A78D4"/>
    <w:rsid w:val="009B00A4"/>
    <w:rsid w:val="009B0FBD"/>
    <w:rsid w:val="009B1397"/>
    <w:rsid w:val="009B1782"/>
    <w:rsid w:val="009B1EB4"/>
    <w:rsid w:val="009B235C"/>
    <w:rsid w:val="009B25D0"/>
    <w:rsid w:val="009B3540"/>
    <w:rsid w:val="009B3B6E"/>
    <w:rsid w:val="009B4253"/>
    <w:rsid w:val="009B43B2"/>
    <w:rsid w:val="009B44AB"/>
    <w:rsid w:val="009B569F"/>
    <w:rsid w:val="009B5C9B"/>
    <w:rsid w:val="009B5F63"/>
    <w:rsid w:val="009B6582"/>
    <w:rsid w:val="009C00D2"/>
    <w:rsid w:val="009C016A"/>
    <w:rsid w:val="009C0365"/>
    <w:rsid w:val="009C058E"/>
    <w:rsid w:val="009C0B48"/>
    <w:rsid w:val="009C1135"/>
    <w:rsid w:val="009C21BF"/>
    <w:rsid w:val="009C2555"/>
    <w:rsid w:val="009C27D3"/>
    <w:rsid w:val="009C33A3"/>
    <w:rsid w:val="009C4885"/>
    <w:rsid w:val="009C5445"/>
    <w:rsid w:val="009C6B5A"/>
    <w:rsid w:val="009C76BC"/>
    <w:rsid w:val="009C79FA"/>
    <w:rsid w:val="009C7B56"/>
    <w:rsid w:val="009C7BFA"/>
    <w:rsid w:val="009C7D81"/>
    <w:rsid w:val="009D0001"/>
    <w:rsid w:val="009D01DD"/>
    <w:rsid w:val="009D11B3"/>
    <w:rsid w:val="009D1D76"/>
    <w:rsid w:val="009D21FE"/>
    <w:rsid w:val="009D246B"/>
    <w:rsid w:val="009D3777"/>
    <w:rsid w:val="009D39BA"/>
    <w:rsid w:val="009D3C42"/>
    <w:rsid w:val="009D3DA8"/>
    <w:rsid w:val="009D4084"/>
    <w:rsid w:val="009D4330"/>
    <w:rsid w:val="009D4706"/>
    <w:rsid w:val="009D5092"/>
    <w:rsid w:val="009D5DAF"/>
    <w:rsid w:val="009D7596"/>
    <w:rsid w:val="009E0098"/>
    <w:rsid w:val="009E0460"/>
    <w:rsid w:val="009E1178"/>
    <w:rsid w:val="009E1A8E"/>
    <w:rsid w:val="009E248A"/>
    <w:rsid w:val="009E2D0B"/>
    <w:rsid w:val="009E2EA2"/>
    <w:rsid w:val="009E339A"/>
    <w:rsid w:val="009E3419"/>
    <w:rsid w:val="009E4719"/>
    <w:rsid w:val="009E51E9"/>
    <w:rsid w:val="009E560A"/>
    <w:rsid w:val="009E5756"/>
    <w:rsid w:val="009E5B8C"/>
    <w:rsid w:val="009E6553"/>
    <w:rsid w:val="009E6F06"/>
    <w:rsid w:val="009E7348"/>
    <w:rsid w:val="009F2537"/>
    <w:rsid w:val="009F28C7"/>
    <w:rsid w:val="009F5262"/>
    <w:rsid w:val="009F5E66"/>
    <w:rsid w:val="009F6066"/>
    <w:rsid w:val="009F7DEF"/>
    <w:rsid w:val="009F7F58"/>
    <w:rsid w:val="00A010A7"/>
    <w:rsid w:val="00A011BC"/>
    <w:rsid w:val="00A01645"/>
    <w:rsid w:val="00A037E2"/>
    <w:rsid w:val="00A04EC0"/>
    <w:rsid w:val="00A05063"/>
    <w:rsid w:val="00A05B0B"/>
    <w:rsid w:val="00A0688C"/>
    <w:rsid w:val="00A07CED"/>
    <w:rsid w:val="00A10499"/>
    <w:rsid w:val="00A10899"/>
    <w:rsid w:val="00A10950"/>
    <w:rsid w:val="00A11456"/>
    <w:rsid w:val="00A12E40"/>
    <w:rsid w:val="00A13BA1"/>
    <w:rsid w:val="00A14322"/>
    <w:rsid w:val="00A1473C"/>
    <w:rsid w:val="00A158EC"/>
    <w:rsid w:val="00A163FA"/>
    <w:rsid w:val="00A168B1"/>
    <w:rsid w:val="00A16AC6"/>
    <w:rsid w:val="00A20D7A"/>
    <w:rsid w:val="00A215CB"/>
    <w:rsid w:val="00A21965"/>
    <w:rsid w:val="00A228C8"/>
    <w:rsid w:val="00A22B60"/>
    <w:rsid w:val="00A237D9"/>
    <w:rsid w:val="00A23A5B"/>
    <w:rsid w:val="00A24100"/>
    <w:rsid w:val="00A246B1"/>
    <w:rsid w:val="00A252AC"/>
    <w:rsid w:val="00A2568B"/>
    <w:rsid w:val="00A26585"/>
    <w:rsid w:val="00A27277"/>
    <w:rsid w:val="00A272A7"/>
    <w:rsid w:val="00A2765A"/>
    <w:rsid w:val="00A27671"/>
    <w:rsid w:val="00A27D77"/>
    <w:rsid w:val="00A302D6"/>
    <w:rsid w:val="00A30443"/>
    <w:rsid w:val="00A30C5B"/>
    <w:rsid w:val="00A30EE8"/>
    <w:rsid w:val="00A314BF"/>
    <w:rsid w:val="00A32440"/>
    <w:rsid w:val="00A3283D"/>
    <w:rsid w:val="00A32C09"/>
    <w:rsid w:val="00A32E0A"/>
    <w:rsid w:val="00A33520"/>
    <w:rsid w:val="00A337AC"/>
    <w:rsid w:val="00A34A38"/>
    <w:rsid w:val="00A35D0A"/>
    <w:rsid w:val="00A3606E"/>
    <w:rsid w:val="00A368AC"/>
    <w:rsid w:val="00A368D7"/>
    <w:rsid w:val="00A40784"/>
    <w:rsid w:val="00A41381"/>
    <w:rsid w:val="00A4217E"/>
    <w:rsid w:val="00A42A19"/>
    <w:rsid w:val="00A42B29"/>
    <w:rsid w:val="00A438A0"/>
    <w:rsid w:val="00A43BEF"/>
    <w:rsid w:val="00A44DA8"/>
    <w:rsid w:val="00A451A2"/>
    <w:rsid w:val="00A45760"/>
    <w:rsid w:val="00A457D1"/>
    <w:rsid w:val="00A46F6D"/>
    <w:rsid w:val="00A46FFA"/>
    <w:rsid w:val="00A473D2"/>
    <w:rsid w:val="00A47B05"/>
    <w:rsid w:val="00A502F2"/>
    <w:rsid w:val="00A51312"/>
    <w:rsid w:val="00A51460"/>
    <w:rsid w:val="00A516B8"/>
    <w:rsid w:val="00A51963"/>
    <w:rsid w:val="00A51A13"/>
    <w:rsid w:val="00A51E51"/>
    <w:rsid w:val="00A527B1"/>
    <w:rsid w:val="00A53814"/>
    <w:rsid w:val="00A547B3"/>
    <w:rsid w:val="00A55AF8"/>
    <w:rsid w:val="00A60E14"/>
    <w:rsid w:val="00A61A2B"/>
    <w:rsid w:val="00A6211F"/>
    <w:rsid w:val="00A62989"/>
    <w:rsid w:val="00A63094"/>
    <w:rsid w:val="00A6309D"/>
    <w:rsid w:val="00A6366A"/>
    <w:rsid w:val="00A6462D"/>
    <w:rsid w:val="00A647E4"/>
    <w:rsid w:val="00A648A0"/>
    <w:rsid w:val="00A65207"/>
    <w:rsid w:val="00A6554F"/>
    <w:rsid w:val="00A65B67"/>
    <w:rsid w:val="00A65C5B"/>
    <w:rsid w:val="00A677D1"/>
    <w:rsid w:val="00A67A2C"/>
    <w:rsid w:val="00A70439"/>
    <w:rsid w:val="00A7055C"/>
    <w:rsid w:val="00A705C4"/>
    <w:rsid w:val="00A70AE6"/>
    <w:rsid w:val="00A71AB9"/>
    <w:rsid w:val="00A71D1D"/>
    <w:rsid w:val="00A7257B"/>
    <w:rsid w:val="00A72A1C"/>
    <w:rsid w:val="00A73A1B"/>
    <w:rsid w:val="00A73D14"/>
    <w:rsid w:val="00A73F7E"/>
    <w:rsid w:val="00A74485"/>
    <w:rsid w:val="00A7514B"/>
    <w:rsid w:val="00A7585A"/>
    <w:rsid w:val="00A75E13"/>
    <w:rsid w:val="00A76776"/>
    <w:rsid w:val="00A767FF"/>
    <w:rsid w:val="00A769E9"/>
    <w:rsid w:val="00A76B54"/>
    <w:rsid w:val="00A76F52"/>
    <w:rsid w:val="00A770F0"/>
    <w:rsid w:val="00A77A57"/>
    <w:rsid w:val="00A77DAB"/>
    <w:rsid w:val="00A81054"/>
    <w:rsid w:val="00A81FFE"/>
    <w:rsid w:val="00A82495"/>
    <w:rsid w:val="00A82567"/>
    <w:rsid w:val="00A8270E"/>
    <w:rsid w:val="00A82DC0"/>
    <w:rsid w:val="00A85731"/>
    <w:rsid w:val="00A8679F"/>
    <w:rsid w:val="00A86EDA"/>
    <w:rsid w:val="00A90568"/>
    <w:rsid w:val="00A90BB6"/>
    <w:rsid w:val="00A91763"/>
    <w:rsid w:val="00A934FE"/>
    <w:rsid w:val="00A935BE"/>
    <w:rsid w:val="00A94064"/>
    <w:rsid w:val="00A94789"/>
    <w:rsid w:val="00A95F86"/>
    <w:rsid w:val="00A9679B"/>
    <w:rsid w:val="00A96887"/>
    <w:rsid w:val="00A978FE"/>
    <w:rsid w:val="00A97EF3"/>
    <w:rsid w:val="00AA158C"/>
    <w:rsid w:val="00AA1C9B"/>
    <w:rsid w:val="00AA1F6F"/>
    <w:rsid w:val="00AA2106"/>
    <w:rsid w:val="00AA252D"/>
    <w:rsid w:val="00AA2855"/>
    <w:rsid w:val="00AA318A"/>
    <w:rsid w:val="00AA3F92"/>
    <w:rsid w:val="00AA60F4"/>
    <w:rsid w:val="00AA670E"/>
    <w:rsid w:val="00AA676A"/>
    <w:rsid w:val="00AA6878"/>
    <w:rsid w:val="00AA7BCB"/>
    <w:rsid w:val="00AB038A"/>
    <w:rsid w:val="00AB03DA"/>
    <w:rsid w:val="00AB2548"/>
    <w:rsid w:val="00AB3610"/>
    <w:rsid w:val="00AB36A1"/>
    <w:rsid w:val="00AB40B1"/>
    <w:rsid w:val="00AB5483"/>
    <w:rsid w:val="00AB5C81"/>
    <w:rsid w:val="00AC001C"/>
    <w:rsid w:val="00AC02FA"/>
    <w:rsid w:val="00AC2338"/>
    <w:rsid w:val="00AC277F"/>
    <w:rsid w:val="00AC4967"/>
    <w:rsid w:val="00AC5D35"/>
    <w:rsid w:val="00AC6548"/>
    <w:rsid w:val="00AC6A9B"/>
    <w:rsid w:val="00AC6D2B"/>
    <w:rsid w:val="00AC6ED0"/>
    <w:rsid w:val="00AC79FC"/>
    <w:rsid w:val="00AD066D"/>
    <w:rsid w:val="00AD0765"/>
    <w:rsid w:val="00AD1B5F"/>
    <w:rsid w:val="00AD28F7"/>
    <w:rsid w:val="00AD2CD6"/>
    <w:rsid w:val="00AD2D7F"/>
    <w:rsid w:val="00AD3168"/>
    <w:rsid w:val="00AD3744"/>
    <w:rsid w:val="00AD3CD9"/>
    <w:rsid w:val="00AD45FF"/>
    <w:rsid w:val="00AD5316"/>
    <w:rsid w:val="00AD57A8"/>
    <w:rsid w:val="00AD5953"/>
    <w:rsid w:val="00AD5CEB"/>
    <w:rsid w:val="00AD6B42"/>
    <w:rsid w:val="00AD7026"/>
    <w:rsid w:val="00AD7846"/>
    <w:rsid w:val="00AD7A9B"/>
    <w:rsid w:val="00AD7B8D"/>
    <w:rsid w:val="00AE0775"/>
    <w:rsid w:val="00AE1158"/>
    <w:rsid w:val="00AE11FA"/>
    <w:rsid w:val="00AE1486"/>
    <w:rsid w:val="00AE14B1"/>
    <w:rsid w:val="00AE1838"/>
    <w:rsid w:val="00AE1DAD"/>
    <w:rsid w:val="00AE3383"/>
    <w:rsid w:val="00AE4ABE"/>
    <w:rsid w:val="00AE4D23"/>
    <w:rsid w:val="00AE53C9"/>
    <w:rsid w:val="00AE5749"/>
    <w:rsid w:val="00AE599C"/>
    <w:rsid w:val="00AE5BE7"/>
    <w:rsid w:val="00AE6FD4"/>
    <w:rsid w:val="00AE6FDF"/>
    <w:rsid w:val="00AE752E"/>
    <w:rsid w:val="00AE7C72"/>
    <w:rsid w:val="00AF139A"/>
    <w:rsid w:val="00AF1E3A"/>
    <w:rsid w:val="00AF1F43"/>
    <w:rsid w:val="00AF23EB"/>
    <w:rsid w:val="00AF28CA"/>
    <w:rsid w:val="00AF3062"/>
    <w:rsid w:val="00AF3D25"/>
    <w:rsid w:val="00AF5F7A"/>
    <w:rsid w:val="00AF6A4A"/>
    <w:rsid w:val="00AF6B80"/>
    <w:rsid w:val="00B004A4"/>
    <w:rsid w:val="00B008AC"/>
    <w:rsid w:val="00B01269"/>
    <w:rsid w:val="00B0144E"/>
    <w:rsid w:val="00B01604"/>
    <w:rsid w:val="00B02115"/>
    <w:rsid w:val="00B03701"/>
    <w:rsid w:val="00B0441A"/>
    <w:rsid w:val="00B04DFB"/>
    <w:rsid w:val="00B056ED"/>
    <w:rsid w:val="00B06077"/>
    <w:rsid w:val="00B0680D"/>
    <w:rsid w:val="00B103FE"/>
    <w:rsid w:val="00B10564"/>
    <w:rsid w:val="00B108D5"/>
    <w:rsid w:val="00B12E28"/>
    <w:rsid w:val="00B149D2"/>
    <w:rsid w:val="00B15554"/>
    <w:rsid w:val="00B15FB4"/>
    <w:rsid w:val="00B1635C"/>
    <w:rsid w:val="00B16C3E"/>
    <w:rsid w:val="00B16D88"/>
    <w:rsid w:val="00B16E6E"/>
    <w:rsid w:val="00B200AB"/>
    <w:rsid w:val="00B202A1"/>
    <w:rsid w:val="00B20537"/>
    <w:rsid w:val="00B20B4B"/>
    <w:rsid w:val="00B2135B"/>
    <w:rsid w:val="00B213F2"/>
    <w:rsid w:val="00B21904"/>
    <w:rsid w:val="00B21935"/>
    <w:rsid w:val="00B21E88"/>
    <w:rsid w:val="00B2254F"/>
    <w:rsid w:val="00B23C36"/>
    <w:rsid w:val="00B240BA"/>
    <w:rsid w:val="00B24E06"/>
    <w:rsid w:val="00B26540"/>
    <w:rsid w:val="00B2658F"/>
    <w:rsid w:val="00B26C1C"/>
    <w:rsid w:val="00B30C90"/>
    <w:rsid w:val="00B31095"/>
    <w:rsid w:val="00B311F1"/>
    <w:rsid w:val="00B316A1"/>
    <w:rsid w:val="00B33D06"/>
    <w:rsid w:val="00B34F72"/>
    <w:rsid w:val="00B35B06"/>
    <w:rsid w:val="00B36622"/>
    <w:rsid w:val="00B36966"/>
    <w:rsid w:val="00B3776C"/>
    <w:rsid w:val="00B37969"/>
    <w:rsid w:val="00B37F63"/>
    <w:rsid w:val="00B4025D"/>
    <w:rsid w:val="00B40FEB"/>
    <w:rsid w:val="00B4269D"/>
    <w:rsid w:val="00B4280D"/>
    <w:rsid w:val="00B42970"/>
    <w:rsid w:val="00B42B0A"/>
    <w:rsid w:val="00B43659"/>
    <w:rsid w:val="00B4398B"/>
    <w:rsid w:val="00B439BF"/>
    <w:rsid w:val="00B43EF4"/>
    <w:rsid w:val="00B43FF7"/>
    <w:rsid w:val="00B4601B"/>
    <w:rsid w:val="00B47963"/>
    <w:rsid w:val="00B507F6"/>
    <w:rsid w:val="00B50B42"/>
    <w:rsid w:val="00B50E2F"/>
    <w:rsid w:val="00B50E87"/>
    <w:rsid w:val="00B51949"/>
    <w:rsid w:val="00B51E7B"/>
    <w:rsid w:val="00B52A44"/>
    <w:rsid w:val="00B52E82"/>
    <w:rsid w:val="00B531EB"/>
    <w:rsid w:val="00B542E1"/>
    <w:rsid w:val="00B543C4"/>
    <w:rsid w:val="00B54DEE"/>
    <w:rsid w:val="00B57880"/>
    <w:rsid w:val="00B57C57"/>
    <w:rsid w:val="00B60235"/>
    <w:rsid w:val="00B60BD5"/>
    <w:rsid w:val="00B60C9E"/>
    <w:rsid w:val="00B612D2"/>
    <w:rsid w:val="00B617FF"/>
    <w:rsid w:val="00B6201F"/>
    <w:rsid w:val="00B620F0"/>
    <w:rsid w:val="00B63870"/>
    <w:rsid w:val="00B63EF2"/>
    <w:rsid w:val="00B64019"/>
    <w:rsid w:val="00B64F42"/>
    <w:rsid w:val="00B65B86"/>
    <w:rsid w:val="00B66B79"/>
    <w:rsid w:val="00B673B3"/>
    <w:rsid w:val="00B67462"/>
    <w:rsid w:val="00B6778A"/>
    <w:rsid w:val="00B70B15"/>
    <w:rsid w:val="00B713CB"/>
    <w:rsid w:val="00B71976"/>
    <w:rsid w:val="00B71E54"/>
    <w:rsid w:val="00B7215D"/>
    <w:rsid w:val="00B72F95"/>
    <w:rsid w:val="00B73E4D"/>
    <w:rsid w:val="00B747CF"/>
    <w:rsid w:val="00B75205"/>
    <w:rsid w:val="00B75385"/>
    <w:rsid w:val="00B753F1"/>
    <w:rsid w:val="00B758E3"/>
    <w:rsid w:val="00B75970"/>
    <w:rsid w:val="00B75E3E"/>
    <w:rsid w:val="00B75ED1"/>
    <w:rsid w:val="00B76079"/>
    <w:rsid w:val="00B76D45"/>
    <w:rsid w:val="00B76D69"/>
    <w:rsid w:val="00B77292"/>
    <w:rsid w:val="00B77E27"/>
    <w:rsid w:val="00B803CA"/>
    <w:rsid w:val="00B80A33"/>
    <w:rsid w:val="00B82BD1"/>
    <w:rsid w:val="00B8373D"/>
    <w:rsid w:val="00B84C25"/>
    <w:rsid w:val="00B84D6E"/>
    <w:rsid w:val="00B84FDB"/>
    <w:rsid w:val="00B85D6C"/>
    <w:rsid w:val="00B86156"/>
    <w:rsid w:val="00B876E2"/>
    <w:rsid w:val="00B91320"/>
    <w:rsid w:val="00B91935"/>
    <w:rsid w:val="00B91E8D"/>
    <w:rsid w:val="00B92352"/>
    <w:rsid w:val="00B93B66"/>
    <w:rsid w:val="00B93DAB"/>
    <w:rsid w:val="00B9428F"/>
    <w:rsid w:val="00B943E8"/>
    <w:rsid w:val="00B949C5"/>
    <w:rsid w:val="00B959AC"/>
    <w:rsid w:val="00B96973"/>
    <w:rsid w:val="00B97594"/>
    <w:rsid w:val="00BA0424"/>
    <w:rsid w:val="00BA1296"/>
    <w:rsid w:val="00BA1355"/>
    <w:rsid w:val="00BA17D0"/>
    <w:rsid w:val="00BA2006"/>
    <w:rsid w:val="00BA2314"/>
    <w:rsid w:val="00BA2645"/>
    <w:rsid w:val="00BA4ED5"/>
    <w:rsid w:val="00BA4FE5"/>
    <w:rsid w:val="00BA64BE"/>
    <w:rsid w:val="00BA6CBF"/>
    <w:rsid w:val="00BA6E51"/>
    <w:rsid w:val="00BA7064"/>
    <w:rsid w:val="00BA77B4"/>
    <w:rsid w:val="00BA7878"/>
    <w:rsid w:val="00BB03C3"/>
    <w:rsid w:val="00BB0625"/>
    <w:rsid w:val="00BB1B2F"/>
    <w:rsid w:val="00BB3A2F"/>
    <w:rsid w:val="00BB714B"/>
    <w:rsid w:val="00BB75D1"/>
    <w:rsid w:val="00BB7854"/>
    <w:rsid w:val="00BB78B1"/>
    <w:rsid w:val="00BB7E78"/>
    <w:rsid w:val="00BC14F2"/>
    <w:rsid w:val="00BC1B43"/>
    <w:rsid w:val="00BC1DC6"/>
    <w:rsid w:val="00BC34BB"/>
    <w:rsid w:val="00BC3A68"/>
    <w:rsid w:val="00BC4FA2"/>
    <w:rsid w:val="00BC5397"/>
    <w:rsid w:val="00BC53DE"/>
    <w:rsid w:val="00BC58F8"/>
    <w:rsid w:val="00BC674F"/>
    <w:rsid w:val="00BC69FC"/>
    <w:rsid w:val="00BC6D91"/>
    <w:rsid w:val="00BC79F3"/>
    <w:rsid w:val="00BD165F"/>
    <w:rsid w:val="00BD17E8"/>
    <w:rsid w:val="00BD1E9F"/>
    <w:rsid w:val="00BD3600"/>
    <w:rsid w:val="00BD39F4"/>
    <w:rsid w:val="00BD3CCD"/>
    <w:rsid w:val="00BD5B56"/>
    <w:rsid w:val="00BD6E49"/>
    <w:rsid w:val="00BD76DA"/>
    <w:rsid w:val="00BE0D93"/>
    <w:rsid w:val="00BE174A"/>
    <w:rsid w:val="00BE2975"/>
    <w:rsid w:val="00BE3035"/>
    <w:rsid w:val="00BE33E2"/>
    <w:rsid w:val="00BE432C"/>
    <w:rsid w:val="00BE489A"/>
    <w:rsid w:val="00BE584B"/>
    <w:rsid w:val="00BE5933"/>
    <w:rsid w:val="00BE5E33"/>
    <w:rsid w:val="00BE68A7"/>
    <w:rsid w:val="00BE7D73"/>
    <w:rsid w:val="00BF0BFA"/>
    <w:rsid w:val="00BF155D"/>
    <w:rsid w:val="00BF45BB"/>
    <w:rsid w:val="00BF56F0"/>
    <w:rsid w:val="00BF63B2"/>
    <w:rsid w:val="00BF6B7F"/>
    <w:rsid w:val="00BF7304"/>
    <w:rsid w:val="00BF7E14"/>
    <w:rsid w:val="00C01BCA"/>
    <w:rsid w:val="00C02F28"/>
    <w:rsid w:val="00C03BF2"/>
    <w:rsid w:val="00C05C9F"/>
    <w:rsid w:val="00C06464"/>
    <w:rsid w:val="00C101F4"/>
    <w:rsid w:val="00C118B9"/>
    <w:rsid w:val="00C12AEC"/>
    <w:rsid w:val="00C134A4"/>
    <w:rsid w:val="00C15C6A"/>
    <w:rsid w:val="00C15ECF"/>
    <w:rsid w:val="00C162DB"/>
    <w:rsid w:val="00C20DFF"/>
    <w:rsid w:val="00C213EE"/>
    <w:rsid w:val="00C21B9E"/>
    <w:rsid w:val="00C237D5"/>
    <w:rsid w:val="00C2380F"/>
    <w:rsid w:val="00C2398B"/>
    <w:rsid w:val="00C239AC"/>
    <w:rsid w:val="00C23E4A"/>
    <w:rsid w:val="00C23FA5"/>
    <w:rsid w:val="00C241C4"/>
    <w:rsid w:val="00C25EC4"/>
    <w:rsid w:val="00C263F1"/>
    <w:rsid w:val="00C27679"/>
    <w:rsid w:val="00C27D9E"/>
    <w:rsid w:val="00C31089"/>
    <w:rsid w:val="00C31760"/>
    <w:rsid w:val="00C31C0B"/>
    <w:rsid w:val="00C322C5"/>
    <w:rsid w:val="00C32994"/>
    <w:rsid w:val="00C33190"/>
    <w:rsid w:val="00C331B3"/>
    <w:rsid w:val="00C339C7"/>
    <w:rsid w:val="00C33F07"/>
    <w:rsid w:val="00C34819"/>
    <w:rsid w:val="00C34BBF"/>
    <w:rsid w:val="00C34FA8"/>
    <w:rsid w:val="00C3599A"/>
    <w:rsid w:val="00C36B2A"/>
    <w:rsid w:val="00C37DCF"/>
    <w:rsid w:val="00C4039F"/>
    <w:rsid w:val="00C4132D"/>
    <w:rsid w:val="00C41448"/>
    <w:rsid w:val="00C41E93"/>
    <w:rsid w:val="00C42A5E"/>
    <w:rsid w:val="00C431D1"/>
    <w:rsid w:val="00C4464F"/>
    <w:rsid w:val="00C44908"/>
    <w:rsid w:val="00C44B3D"/>
    <w:rsid w:val="00C450B6"/>
    <w:rsid w:val="00C46386"/>
    <w:rsid w:val="00C4752A"/>
    <w:rsid w:val="00C47E51"/>
    <w:rsid w:val="00C50C02"/>
    <w:rsid w:val="00C51079"/>
    <w:rsid w:val="00C5133B"/>
    <w:rsid w:val="00C52C7F"/>
    <w:rsid w:val="00C53768"/>
    <w:rsid w:val="00C53E10"/>
    <w:rsid w:val="00C54105"/>
    <w:rsid w:val="00C5482D"/>
    <w:rsid w:val="00C54AF2"/>
    <w:rsid w:val="00C55251"/>
    <w:rsid w:val="00C554B5"/>
    <w:rsid w:val="00C555C0"/>
    <w:rsid w:val="00C5572F"/>
    <w:rsid w:val="00C55C65"/>
    <w:rsid w:val="00C56143"/>
    <w:rsid w:val="00C56629"/>
    <w:rsid w:val="00C567CE"/>
    <w:rsid w:val="00C56A00"/>
    <w:rsid w:val="00C56C4F"/>
    <w:rsid w:val="00C57817"/>
    <w:rsid w:val="00C57A78"/>
    <w:rsid w:val="00C57FE1"/>
    <w:rsid w:val="00C6084A"/>
    <w:rsid w:val="00C60AA7"/>
    <w:rsid w:val="00C624EE"/>
    <w:rsid w:val="00C62C3A"/>
    <w:rsid w:val="00C631B2"/>
    <w:rsid w:val="00C6424F"/>
    <w:rsid w:val="00C64A4E"/>
    <w:rsid w:val="00C65147"/>
    <w:rsid w:val="00C65F8D"/>
    <w:rsid w:val="00C671BE"/>
    <w:rsid w:val="00C67C64"/>
    <w:rsid w:val="00C7061A"/>
    <w:rsid w:val="00C70EB4"/>
    <w:rsid w:val="00C70F76"/>
    <w:rsid w:val="00C711A8"/>
    <w:rsid w:val="00C71541"/>
    <w:rsid w:val="00C725CF"/>
    <w:rsid w:val="00C72CDA"/>
    <w:rsid w:val="00C737B8"/>
    <w:rsid w:val="00C74005"/>
    <w:rsid w:val="00C74225"/>
    <w:rsid w:val="00C743EE"/>
    <w:rsid w:val="00C74DF9"/>
    <w:rsid w:val="00C8043D"/>
    <w:rsid w:val="00C80953"/>
    <w:rsid w:val="00C8159E"/>
    <w:rsid w:val="00C82D8F"/>
    <w:rsid w:val="00C833AA"/>
    <w:rsid w:val="00C8397E"/>
    <w:rsid w:val="00C83C29"/>
    <w:rsid w:val="00C84519"/>
    <w:rsid w:val="00C847FA"/>
    <w:rsid w:val="00C8647A"/>
    <w:rsid w:val="00C86516"/>
    <w:rsid w:val="00C86891"/>
    <w:rsid w:val="00C8777C"/>
    <w:rsid w:val="00C87A09"/>
    <w:rsid w:val="00C9067B"/>
    <w:rsid w:val="00C91A42"/>
    <w:rsid w:val="00C91DA7"/>
    <w:rsid w:val="00C92DA5"/>
    <w:rsid w:val="00C93F94"/>
    <w:rsid w:val="00C94844"/>
    <w:rsid w:val="00C95666"/>
    <w:rsid w:val="00C959FD"/>
    <w:rsid w:val="00C95C35"/>
    <w:rsid w:val="00C962B4"/>
    <w:rsid w:val="00C96668"/>
    <w:rsid w:val="00C96C0F"/>
    <w:rsid w:val="00C96FF1"/>
    <w:rsid w:val="00C9766B"/>
    <w:rsid w:val="00C97941"/>
    <w:rsid w:val="00C97CC7"/>
    <w:rsid w:val="00CA0AA7"/>
    <w:rsid w:val="00CA1BF5"/>
    <w:rsid w:val="00CA1FAB"/>
    <w:rsid w:val="00CA2E68"/>
    <w:rsid w:val="00CA46E7"/>
    <w:rsid w:val="00CA4B34"/>
    <w:rsid w:val="00CA558D"/>
    <w:rsid w:val="00CA65B6"/>
    <w:rsid w:val="00CA6782"/>
    <w:rsid w:val="00CA74E0"/>
    <w:rsid w:val="00CA7B39"/>
    <w:rsid w:val="00CB0DE0"/>
    <w:rsid w:val="00CB12E7"/>
    <w:rsid w:val="00CB2DFA"/>
    <w:rsid w:val="00CB2F0A"/>
    <w:rsid w:val="00CB4044"/>
    <w:rsid w:val="00CB6E35"/>
    <w:rsid w:val="00CB7602"/>
    <w:rsid w:val="00CC0170"/>
    <w:rsid w:val="00CC02F2"/>
    <w:rsid w:val="00CC07A0"/>
    <w:rsid w:val="00CC13C5"/>
    <w:rsid w:val="00CC20BD"/>
    <w:rsid w:val="00CC2156"/>
    <w:rsid w:val="00CC2760"/>
    <w:rsid w:val="00CC2FAC"/>
    <w:rsid w:val="00CC4726"/>
    <w:rsid w:val="00CC4B9E"/>
    <w:rsid w:val="00CC545D"/>
    <w:rsid w:val="00CC5633"/>
    <w:rsid w:val="00CC57C6"/>
    <w:rsid w:val="00CC6734"/>
    <w:rsid w:val="00CC6A6C"/>
    <w:rsid w:val="00CC6B12"/>
    <w:rsid w:val="00CC70A2"/>
    <w:rsid w:val="00CC7A50"/>
    <w:rsid w:val="00CC7CC6"/>
    <w:rsid w:val="00CD083E"/>
    <w:rsid w:val="00CD1992"/>
    <w:rsid w:val="00CD2977"/>
    <w:rsid w:val="00CD2BF8"/>
    <w:rsid w:val="00CD3943"/>
    <w:rsid w:val="00CD4891"/>
    <w:rsid w:val="00CD64EF"/>
    <w:rsid w:val="00CD6538"/>
    <w:rsid w:val="00CD6BC2"/>
    <w:rsid w:val="00CD70A7"/>
    <w:rsid w:val="00CD7E51"/>
    <w:rsid w:val="00CD7ED1"/>
    <w:rsid w:val="00CE0671"/>
    <w:rsid w:val="00CE0C94"/>
    <w:rsid w:val="00CE142B"/>
    <w:rsid w:val="00CE156E"/>
    <w:rsid w:val="00CE1ED6"/>
    <w:rsid w:val="00CE2BB8"/>
    <w:rsid w:val="00CE35D8"/>
    <w:rsid w:val="00CE3DFD"/>
    <w:rsid w:val="00CE3EFE"/>
    <w:rsid w:val="00CE4C6C"/>
    <w:rsid w:val="00CE4DC6"/>
    <w:rsid w:val="00CE5237"/>
    <w:rsid w:val="00CE5C54"/>
    <w:rsid w:val="00CE7372"/>
    <w:rsid w:val="00CE73D9"/>
    <w:rsid w:val="00CF0BD9"/>
    <w:rsid w:val="00CF2092"/>
    <w:rsid w:val="00CF3020"/>
    <w:rsid w:val="00CF346F"/>
    <w:rsid w:val="00CF4175"/>
    <w:rsid w:val="00CF4D45"/>
    <w:rsid w:val="00CF58FE"/>
    <w:rsid w:val="00CF5F17"/>
    <w:rsid w:val="00CF62B7"/>
    <w:rsid w:val="00CF6A86"/>
    <w:rsid w:val="00CF7320"/>
    <w:rsid w:val="00D0206E"/>
    <w:rsid w:val="00D02D95"/>
    <w:rsid w:val="00D03FC6"/>
    <w:rsid w:val="00D04112"/>
    <w:rsid w:val="00D049BD"/>
    <w:rsid w:val="00D05169"/>
    <w:rsid w:val="00D052AA"/>
    <w:rsid w:val="00D05FB4"/>
    <w:rsid w:val="00D060B8"/>
    <w:rsid w:val="00D06726"/>
    <w:rsid w:val="00D070FF"/>
    <w:rsid w:val="00D1075C"/>
    <w:rsid w:val="00D10CCF"/>
    <w:rsid w:val="00D11532"/>
    <w:rsid w:val="00D11D22"/>
    <w:rsid w:val="00D13148"/>
    <w:rsid w:val="00D13553"/>
    <w:rsid w:val="00D137CE"/>
    <w:rsid w:val="00D13804"/>
    <w:rsid w:val="00D13B54"/>
    <w:rsid w:val="00D155F4"/>
    <w:rsid w:val="00D15798"/>
    <w:rsid w:val="00D1641F"/>
    <w:rsid w:val="00D17349"/>
    <w:rsid w:val="00D20671"/>
    <w:rsid w:val="00D215DE"/>
    <w:rsid w:val="00D21666"/>
    <w:rsid w:val="00D2215C"/>
    <w:rsid w:val="00D22E4F"/>
    <w:rsid w:val="00D2321D"/>
    <w:rsid w:val="00D2329D"/>
    <w:rsid w:val="00D23787"/>
    <w:rsid w:val="00D23992"/>
    <w:rsid w:val="00D23DCA"/>
    <w:rsid w:val="00D2427A"/>
    <w:rsid w:val="00D25672"/>
    <w:rsid w:val="00D260E5"/>
    <w:rsid w:val="00D2641C"/>
    <w:rsid w:val="00D26C52"/>
    <w:rsid w:val="00D26E53"/>
    <w:rsid w:val="00D3036B"/>
    <w:rsid w:val="00D307FF"/>
    <w:rsid w:val="00D30D70"/>
    <w:rsid w:val="00D32450"/>
    <w:rsid w:val="00D3295B"/>
    <w:rsid w:val="00D32C02"/>
    <w:rsid w:val="00D32DB6"/>
    <w:rsid w:val="00D333B0"/>
    <w:rsid w:val="00D33449"/>
    <w:rsid w:val="00D345BA"/>
    <w:rsid w:val="00D3463A"/>
    <w:rsid w:val="00D35ABC"/>
    <w:rsid w:val="00D35BC8"/>
    <w:rsid w:val="00D3669C"/>
    <w:rsid w:val="00D373C9"/>
    <w:rsid w:val="00D407E4"/>
    <w:rsid w:val="00D409EB"/>
    <w:rsid w:val="00D40A74"/>
    <w:rsid w:val="00D40D70"/>
    <w:rsid w:val="00D410A9"/>
    <w:rsid w:val="00D4128A"/>
    <w:rsid w:val="00D417FA"/>
    <w:rsid w:val="00D437EF"/>
    <w:rsid w:val="00D43D10"/>
    <w:rsid w:val="00D45B26"/>
    <w:rsid w:val="00D45DFF"/>
    <w:rsid w:val="00D4710B"/>
    <w:rsid w:val="00D5184A"/>
    <w:rsid w:val="00D51E2C"/>
    <w:rsid w:val="00D531B1"/>
    <w:rsid w:val="00D55048"/>
    <w:rsid w:val="00D564A3"/>
    <w:rsid w:val="00D570AD"/>
    <w:rsid w:val="00D5713E"/>
    <w:rsid w:val="00D57193"/>
    <w:rsid w:val="00D5772F"/>
    <w:rsid w:val="00D57DDF"/>
    <w:rsid w:val="00D61852"/>
    <w:rsid w:val="00D61EDA"/>
    <w:rsid w:val="00D61FAE"/>
    <w:rsid w:val="00D6253D"/>
    <w:rsid w:val="00D63859"/>
    <w:rsid w:val="00D6390E"/>
    <w:rsid w:val="00D640C3"/>
    <w:rsid w:val="00D64A36"/>
    <w:rsid w:val="00D64ADC"/>
    <w:rsid w:val="00D6663B"/>
    <w:rsid w:val="00D66682"/>
    <w:rsid w:val="00D6680B"/>
    <w:rsid w:val="00D671F2"/>
    <w:rsid w:val="00D672E7"/>
    <w:rsid w:val="00D718C6"/>
    <w:rsid w:val="00D725F5"/>
    <w:rsid w:val="00D7293C"/>
    <w:rsid w:val="00D72DAB"/>
    <w:rsid w:val="00D73E8A"/>
    <w:rsid w:val="00D73FFF"/>
    <w:rsid w:val="00D741BC"/>
    <w:rsid w:val="00D76F93"/>
    <w:rsid w:val="00D80205"/>
    <w:rsid w:val="00D80CEF"/>
    <w:rsid w:val="00D813D4"/>
    <w:rsid w:val="00D81BD5"/>
    <w:rsid w:val="00D82CF7"/>
    <w:rsid w:val="00D83545"/>
    <w:rsid w:val="00D8387E"/>
    <w:rsid w:val="00D83987"/>
    <w:rsid w:val="00D83FD5"/>
    <w:rsid w:val="00D84696"/>
    <w:rsid w:val="00D847FF"/>
    <w:rsid w:val="00D84975"/>
    <w:rsid w:val="00D8502C"/>
    <w:rsid w:val="00D85B09"/>
    <w:rsid w:val="00D86054"/>
    <w:rsid w:val="00D86759"/>
    <w:rsid w:val="00D870B7"/>
    <w:rsid w:val="00D87E90"/>
    <w:rsid w:val="00D9145B"/>
    <w:rsid w:val="00D91D02"/>
    <w:rsid w:val="00D92630"/>
    <w:rsid w:val="00D935AD"/>
    <w:rsid w:val="00D93B24"/>
    <w:rsid w:val="00D94560"/>
    <w:rsid w:val="00D94B21"/>
    <w:rsid w:val="00D94D26"/>
    <w:rsid w:val="00D95BF2"/>
    <w:rsid w:val="00D95EA5"/>
    <w:rsid w:val="00D96B71"/>
    <w:rsid w:val="00D9747C"/>
    <w:rsid w:val="00D97BBC"/>
    <w:rsid w:val="00D97F67"/>
    <w:rsid w:val="00DA0443"/>
    <w:rsid w:val="00DA0665"/>
    <w:rsid w:val="00DA0696"/>
    <w:rsid w:val="00DA0AC9"/>
    <w:rsid w:val="00DA0C39"/>
    <w:rsid w:val="00DA0D27"/>
    <w:rsid w:val="00DA1968"/>
    <w:rsid w:val="00DA2736"/>
    <w:rsid w:val="00DA2895"/>
    <w:rsid w:val="00DA3248"/>
    <w:rsid w:val="00DA429C"/>
    <w:rsid w:val="00DA46F6"/>
    <w:rsid w:val="00DA5132"/>
    <w:rsid w:val="00DA5317"/>
    <w:rsid w:val="00DA589A"/>
    <w:rsid w:val="00DA5E2B"/>
    <w:rsid w:val="00DB02F7"/>
    <w:rsid w:val="00DB0EEF"/>
    <w:rsid w:val="00DB25B6"/>
    <w:rsid w:val="00DB2A3E"/>
    <w:rsid w:val="00DB2EDD"/>
    <w:rsid w:val="00DB3AFF"/>
    <w:rsid w:val="00DB3D1C"/>
    <w:rsid w:val="00DB5046"/>
    <w:rsid w:val="00DB506A"/>
    <w:rsid w:val="00DB5112"/>
    <w:rsid w:val="00DB64AB"/>
    <w:rsid w:val="00DB6620"/>
    <w:rsid w:val="00DB7D08"/>
    <w:rsid w:val="00DB7FA8"/>
    <w:rsid w:val="00DC0FB3"/>
    <w:rsid w:val="00DC1556"/>
    <w:rsid w:val="00DC238E"/>
    <w:rsid w:val="00DC2DAE"/>
    <w:rsid w:val="00DC2DF5"/>
    <w:rsid w:val="00DC3793"/>
    <w:rsid w:val="00DC44FB"/>
    <w:rsid w:val="00DC4748"/>
    <w:rsid w:val="00DC49B0"/>
    <w:rsid w:val="00DC52CC"/>
    <w:rsid w:val="00DC540E"/>
    <w:rsid w:val="00DC58FD"/>
    <w:rsid w:val="00DC67BB"/>
    <w:rsid w:val="00DC6B63"/>
    <w:rsid w:val="00DC70A9"/>
    <w:rsid w:val="00DC7A6C"/>
    <w:rsid w:val="00DD044B"/>
    <w:rsid w:val="00DD19F5"/>
    <w:rsid w:val="00DD279C"/>
    <w:rsid w:val="00DD2C2C"/>
    <w:rsid w:val="00DD2C71"/>
    <w:rsid w:val="00DD3F19"/>
    <w:rsid w:val="00DD6100"/>
    <w:rsid w:val="00DD6682"/>
    <w:rsid w:val="00DD6E56"/>
    <w:rsid w:val="00DD7311"/>
    <w:rsid w:val="00DD74BB"/>
    <w:rsid w:val="00DD791E"/>
    <w:rsid w:val="00DD7D99"/>
    <w:rsid w:val="00DE0931"/>
    <w:rsid w:val="00DE0F3F"/>
    <w:rsid w:val="00DE123D"/>
    <w:rsid w:val="00DE14EC"/>
    <w:rsid w:val="00DE2ACB"/>
    <w:rsid w:val="00DE326C"/>
    <w:rsid w:val="00DE3403"/>
    <w:rsid w:val="00DE3C95"/>
    <w:rsid w:val="00DE3E27"/>
    <w:rsid w:val="00DE3FF4"/>
    <w:rsid w:val="00DE4070"/>
    <w:rsid w:val="00DE44C8"/>
    <w:rsid w:val="00DE5801"/>
    <w:rsid w:val="00DE61FB"/>
    <w:rsid w:val="00DE657F"/>
    <w:rsid w:val="00DE6A15"/>
    <w:rsid w:val="00DE7AF3"/>
    <w:rsid w:val="00DE7BC8"/>
    <w:rsid w:val="00DF0A0D"/>
    <w:rsid w:val="00DF15CC"/>
    <w:rsid w:val="00DF1EC7"/>
    <w:rsid w:val="00DF23FB"/>
    <w:rsid w:val="00DF2537"/>
    <w:rsid w:val="00DF2654"/>
    <w:rsid w:val="00DF313A"/>
    <w:rsid w:val="00DF39C3"/>
    <w:rsid w:val="00DF3CCC"/>
    <w:rsid w:val="00DF3DD0"/>
    <w:rsid w:val="00DF495D"/>
    <w:rsid w:val="00DF4F52"/>
    <w:rsid w:val="00DF5913"/>
    <w:rsid w:val="00DF5D8D"/>
    <w:rsid w:val="00DF6397"/>
    <w:rsid w:val="00DF67B7"/>
    <w:rsid w:val="00DF6D3F"/>
    <w:rsid w:val="00DF6FB1"/>
    <w:rsid w:val="00DF6FB9"/>
    <w:rsid w:val="00DF75DF"/>
    <w:rsid w:val="00E009CB"/>
    <w:rsid w:val="00E00D3E"/>
    <w:rsid w:val="00E0334E"/>
    <w:rsid w:val="00E039BB"/>
    <w:rsid w:val="00E04E6D"/>
    <w:rsid w:val="00E05291"/>
    <w:rsid w:val="00E05305"/>
    <w:rsid w:val="00E05CB2"/>
    <w:rsid w:val="00E06A21"/>
    <w:rsid w:val="00E06A34"/>
    <w:rsid w:val="00E06BFB"/>
    <w:rsid w:val="00E06F07"/>
    <w:rsid w:val="00E079AF"/>
    <w:rsid w:val="00E11416"/>
    <w:rsid w:val="00E11662"/>
    <w:rsid w:val="00E11CC1"/>
    <w:rsid w:val="00E11CD4"/>
    <w:rsid w:val="00E12775"/>
    <w:rsid w:val="00E12937"/>
    <w:rsid w:val="00E12DCE"/>
    <w:rsid w:val="00E12F83"/>
    <w:rsid w:val="00E13A68"/>
    <w:rsid w:val="00E13E43"/>
    <w:rsid w:val="00E14AFB"/>
    <w:rsid w:val="00E14E35"/>
    <w:rsid w:val="00E177BC"/>
    <w:rsid w:val="00E20745"/>
    <w:rsid w:val="00E20FAC"/>
    <w:rsid w:val="00E21E66"/>
    <w:rsid w:val="00E22AC5"/>
    <w:rsid w:val="00E2352F"/>
    <w:rsid w:val="00E23AF1"/>
    <w:rsid w:val="00E2434E"/>
    <w:rsid w:val="00E24CF0"/>
    <w:rsid w:val="00E254C4"/>
    <w:rsid w:val="00E25B75"/>
    <w:rsid w:val="00E26215"/>
    <w:rsid w:val="00E27D9E"/>
    <w:rsid w:val="00E316D8"/>
    <w:rsid w:val="00E31F77"/>
    <w:rsid w:val="00E320EE"/>
    <w:rsid w:val="00E32E84"/>
    <w:rsid w:val="00E33E6A"/>
    <w:rsid w:val="00E35BAD"/>
    <w:rsid w:val="00E36130"/>
    <w:rsid w:val="00E36610"/>
    <w:rsid w:val="00E369A0"/>
    <w:rsid w:val="00E36A79"/>
    <w:rsid w:val="00E36C40"/>
    <w:rsid w:val="00E37D35"/>
    <w:rsid w:val="00E40750"/>
    <w:rsid w:val="00E41993"/>
    <w:rsid w:val="00E434E5"/>
    <w:rsid w:val="00E43868"/>
    <w:rsid w:val="00E43AE4"/>
    <w:rsid w:val="00E43C90"/>
    <w:rsid w:val="00E43CC1"/>
    <w:rsid w:val="00E44586"/>
    <w:rsid w:val="00E44D87"/>
    <w:rsid w:val="00E44F49"/>
    <w:rsid w:val="00E44FA0"/>
    <w:rsid w:val="00E45866"/>
    <w:rsid w:val="00E45DDA"/>
    <w:rsid w:val="00E45FB1"/>
    <w:rsid w:val="00E4675C"/>
    <w:rsid w:val="00E470F3"/>
    <w:rsid w:val="00E504D9"/>
    <w:rsid w:val="00E507C5"/>
    <w:rsid w:val="00E514E3"/>
    <w:rsid w:val="00E5234E"/>
    <w:rsid w:val="00E52551"/>
    <w:rsid w:val="00E52B17"/>
    <w:rsid w:val="00E53059"/>
    <w:rsid w:val="00E5345D"/>
    <w:rsid w:val="00E53BCD"/>
    <w:rsid w:val="00E5409A"/>
    <w:rsid w:val="00E54D85"/>
    <w:rsid w:val="00E56B40"/>
    <w:rsid w:val="00E578E2"/>
    <w:rsid w:val="00E60148"/>
    <w:rsid w:val="00E60E2C"/>
    <w:rsid w:val="00E61129"/>
    <w:rsid w:val="00E61AEC"/>
    <w:rsid w:val="00E62624"/>
    <w:rsid w:val="00E627AB"/>
    <w:rsid w:val="00E63D14"/>
    <w:rsid w:val="00E64946"/>
    <w:rsid w:val="00E64A11"/>
    <w:rsid w:val="00E64DCE"/>
    <w:rsid w:val="00E65977"/>
    <w:rsid w:val="00E65D1E"/>
    <w:rsid w:val="00E6642F"/>
    <w:rsid w:val="00E664E8"/>
    <w:rsid w:val="00E66A4B"/>
    <w:rsid w:val="00E66DDE"/>
    <w:rsid w:val="00E671AC"/>
    <w:rsid w:val="00E7013C"/>
    <w:rsid w:val="00E71118"/>
    <w:rsid w:val="00E71420"/>
    <w:rsid w:val="00E7188B"/>
    <w:rsid w:val="00E722E2"/>
    <w:rsid w:val="00E7400C"/>
    <w:rsid w:val="00E74644"/>
    <w:rsid w:val="00E749E2"/>
    <w:rsid w:val="00E75213"/>
    <w:rsid w:val="00E75952"/>
    <w:rsid w:val="00E75955"/>
    <w:rsid w:val="00E75B43"/>
    <w:rsid w:val="00E76114"/>
    <w:rsid w:val="00E76492"/>
    <w:rsid w:val="00E7685C"/>
    <w:rsid w:val="00E7705E"/>
    <w:rsid w:val="00E77D9B"/>
    <w:rsid w:val="00E8003F"/>
    <w:rsid w:val="00E80B65"/>
    <w:rsid w:val="00E8280C"/>
    <w:rsid w:val="00E82A2A"/>
    <w:rsid w:val="00E8384D"/>
    <w:rsid w:val="00E8627F"/>
    <w:rsid w:val="00E879DA"/>
    <w:rsid w:val="00E91A12"/>
    <w:rsid w:val="00E91F3D"/>
    <w:rsid w:val="00E939E7"/>
    <w:rsid w:val="00E94CE2"/>
    <w:rsid w:val="00E955AC"/>
    <w:rsid w:val="00E968F2"/>
    <w:rsid w:val="00E96F9D"/>
    <w:rsid w:val="00EA0725"/>
    <w:rsid w:val="00EA116F"/>
    <w:rsid w:val="00EA1366"/>
    <w:rsid w:val="00EA1FF3"/>
    <w:rsid w:val="00EA20BF"/>
    <w:rsid w:val="00EA23A4"/>
    <w:rsid w:val="00EA2529"/>
    <w:rsid w:val="00EA2772"/>
    <w:rsid w:val="00EA329B"/>
    <w:rsid w:val="00EA5182"/>
    <w:rsid w:val="00EA7DFB"/>
    <w:rsid w:val="00EB149F"/>
    <w:rsid w:val="00EB15A2"/>
    <w:rsid w:val="00EB1929"/>
    <w:rsid w:val="00EB1C36"/>
    <w:rsid w:val="00EB1C8B"/>
    <w:rsid w:val="00EB2037"/>
    <w:rsid w:val="00EB3AC6"/>
    <w:rsid w:val="00EB44F2"/>
    <w:rsid w:val="00EB46A3"/>
    <w:rsid w:val="00EB4F18"/>
    <w:rsid w:val="00EB55A7"/>
    <w:rsid w:val="00EB591A"/>
    <w:rsid w:val="00EB60D1"/>
    <w:rsid w:val="00EB611E"/>
    <w:rsid w:val="00EB7629"/>
    <w:rsid w:val="00EC02EE"/>
    <w:rsid w:val="00EC092D"/>
    <w:rsid w:val="00EC2113"/>
    <w:rsid w:val="00EC245D"/>
    <w:rsid w:val="00EC3CF8"/>
    <w:rsid w:val="00EC439D"/>
    <w:rsid w:val="00EC488D"/>
    <w:rsid w:val="00EC49A0"/>
    <w:rsid w:val="00EC591E"/>
    <w:rsid w:val="00EC594C"/>
    <w:rsid w:val="00EC6106"/>
    <w:rsid w:val="00EC6930"/>
    <w:rsid w:val="00EC6CDA"/>
    <w:rsid w:val="00EC6D14"/>
    <w:rsid w:val="00EC7B57"/>
    <w:rsid w:val="00ED087A"/>
    <w:rsid w:val="00ED3094"/>
    <w:rsid w:val="00ED326C"/>
    <w:rsid w:val="00ED48BB"/>
    <w:rsid w:val="00ED513F"/>
    <w:rsid w:val="00ED6179"/>
    <w:rsid w:val="00ED6CBF"/>
    <w:rsid w:val="00ED6CEC"/>
    <w:rsid w:val="00ED76B2"/>
    <w:rsid w:val="00ED7B8A"/>
    <w:rsid w:val="00ED7C2E"/>
    <w:rsid w:val="00EE082F"/>
    <w:rsid w:val="00EE3984"/>
    <w:rsid w:val="00EE45E3"/>
    <w:rsid w:val="00EE47B3"/>
    <w:rsid w:val="00EE5149"/>
    <w:rsid w:val="00EE521D"/>
    <w:rsid w:val="00EE59CC"/>
    <w:rsid w:val="00EE6632"/>
    <w:rsid w:val="00EF05F4"/>
    <w:rsid w:val="00EF0BD3"/>
    <w:rsid w:val="00EF0E6A"/>
    <w:rsid w:val="00EF1143"/>
    <w:rsid w:val="00EF1B03"/>
    <w:rsid w:val="00EF2922"/>
    <w:rsid w:val="00EF2DB4"/>
    <w:rsid w:val="00EF2E32"/>
    <w:rsid w:val="00EF362D"/>
    <w:rsid w:val="00EF3AA0"/>
    <w:rsid w:val="00EF3D49"/>
    <w:rsid w:val="00EF4E32"/>
    <w:rsid w:val="00EF635B"/>
    <w:rsid w:val="00EF6780"/>
    <w:rsid w:val="00EF7543"/>
    <w:rsid w:val="00EF7932"/>
    <w:rsid w:val="00EF7E6E"/>
    <w:rsid w:val="00F00A82"/>
    <w:rsid w:val="00F00C2C"/>
    <w:rsid w:val="00F01C62"/>
    <w:rsid w:val="00F03016"/>
    <w:rsid w:val="00F03647"/>
    <w:rsid w:val="00F0451F"/>
    <w:rsid w:val="00F048AE"/>
    <w:rsid w:val="00F04EF2"/>
    <w:rsid w:val="00F053C5"/>
    <w:rsid w:val="00F05513"/>
    <w:rsid w:val="00F06659"/>
    <w:rsid w:val="00F0680F"/>
    <w:rsid w:val="00F07FCB"/>
    <w:rsid w:val="00F110BA"/>
    <w:rsid w:val="00F117C2"/>
    <w:rsid w:val="00F11B75"/>
    <w:rsid w:val="00F12536"/>
    <w:rsid w:val="00F12CCF"/>
    <w:rsid w:val="00F13794"/>
    <w:rsid w:val="00F13AEE"/>
    <w:rsid w:val="00F14B21"/>
    <w:rsid w:val="00F14EA6"/>
    <w:rsid w:val="00F14F09"/>
    <w:rsid w:val="00F16001"/>
    <w:rsid w:val="00F161C4"/>
    <w:rsid w:val="00F16871"/>
    <w:rsid w:val="00F17081"/>
    <w:rsid w:val="00F207AA"/>
    <w:rsid w:val="00F21234"/>
    <w:rsid w:val="00F219B9"/>
    <w:rsid w:val="00F22FAF"/>
    <w:rsid w:val="00F243E5"/>
    <w:rsid w:val="00F244FA"/>
    <w:rsid w:val="00F24AE4"/>
    <w:rsid w:val="00F255FB"/>
    <w:rsid w:val="00F263F0"/>
    <w:rsid w:val="00F26E98"/>
    <w:rsid w:val="00F301DC"/>
    <w:rsid w:val="00F31664"/>
    <w:rsid w:val="00F32D03"/>
    <w:rsid w:val="00F33891"/>
    <w:rsid w:val="00F347DC"/>
    <w:rsid w:val="00F3573D"/>
    <w:rsid w:val="00F359B0"/>
    <w:rsid w:val="00F3676B"/>
    <w:rsid w:val="00F37BFA"/>
    <w:rsid w:val="00F404E5"/>
    <w:rsid w:val="00F41513"/>
    <w:rsid w:val="00F41AE7"/>
    <w:rsid w:val="00F42509"/>
    <w:rsid w:val="00F438D1"/>
    <w:rsid w:val="00F44978"/>
    <w:rsid w:val="00F45C2B"/>
    <w:rsid w:val="00F462E1"/>
    <w:rsid w:val="00F46393"/>
    <w:rsid w:val="00F46454"/>
    <w:rsid w:val="00F465AB"/>
    <w:rsid w:val="00F469D4"/>
    <w:rsid w:val="00F47A38"/>
    <w:rsid w:val="00F47CC6"/>
    <w:rsid w:val="00F51342"/>
    <w:rsid w:val="00F53AB5"/>
    <w:rsid w:val="00F544C7"/>
    <w:rsid w:val="00F549BC"/>
    <w:rsid w:val="00F54A26"/>
    <w:rsid w:val="00F555C1"/>
    <w:rsid w:val="00F565B0"/>
    <w:rsid w:val="00F61FEB"/>
    <w:rsid w:val="00F625B2"/>
    <w:rsid w:val="00F62CF9"/>
    <w:rsid w:val="00F636BD"/>
    <w:rsid w:val="00F6444D"/>
    <w:rsid w:val="00F648D1"/>
    <w:rsid w:val="00F65323"/>
    <w:rsid w:val="00F673B1"/>
    <w:rsid w:val="00F67FA3"/>
    <w:rsid w:val="00F7002B"/>
    <w:rsid w:val="00F7059A"/>
    <w:rsid w:val="00F70CF8"/>
    <w:rsid w:val="00F7124C"/>
    <w:rsid w:val="00F71D45"/>
    <w:rsid w:val="00F720DA"/>
    <w:rsid w:val="00F72F84"/>
    <w:rsid w:val="00F730C1"/>
    <w:rsid w:val="00F740B7"/>
    <w:rsid w:val="00F74FC8"/>
    <w:rsid w:val="00F75A91"/>
    <w:rsid w:val="00F7619D"/>
    <w:rsid w:val="00F76A30"/>
    <w:rsid w:val="00F76DD6"/>
    <w:rsid w:val="00F81C81"/>
    <w:rsid w:val="00F822C5"/>
    <w:rsid w:val="00F83668"/>
    <w:rsid w:val="00F836F3"/>
    <w:rsid w:val="00F83BB6"/>
    <w:rsid w:val="00F83D3F"/>
    <w:rsid w:val="00F851EF"/>
    <w:rsid w:val="00F85DA4"/>
    <w:rsid w:val="00F86448"/>
    <w:rsid w:val="00F874AD"/>
    <w:rsid w:val="00F91F12"/>
    <w:rsid w:val="00F9224D"/>
    <w:rsid w:val="00F92490"/>
    <w:rsid w:val="00F92889"/>
    <w:rsid w:val="00F92BE5"/>
    <w:rsid w:val="00F930A6"/>
    <w:rsid w:val="00F9333C"/>
    <w:rsid w:val="00F93948"/>
    <w:rsid w:val="00F93D1E"/>
    <w:rsid w:val="00F9492D"/>
    <w:rsid w:val="00F94E66"/>
    <w:rsid w:val="00F950D1"/>
    <w:rsid w:val="00F9531F"/>
    <w:rsid w:val="00F960F4"/>
    <w:rsid w:val="00F9624B"/>
    <w:rsid w:val="00F966D2"/>
    <w:rsid w:val="00F96C8D"/>
    <w:rsid w:val="00F97FBB"/>
    <w:rsid w:val="00FA10C8"/>
    <w:rsid w:val="00FA36D5"/>
    <w:rsid w:val="00FA3EB8"/>
    <w:rsid w:val="00FA3F60"/>
    <w:rsid w:val="00FA4029"/>
    <w:rsid w:val="00FA4605"/>
    <w:rsid w:val="00FA4875"/>
    <w:rsid w:val="00FA4E7E"/>
    <w:rsid w:val="00FA4F87"/>
    <w:rsid w:val="00FA50E8"/>
    <w:rsid w:val="00FA52E1"/>
    <w:rsid w:val="00FA5ADB"/>
    <w:rsid w:val="00FA7886"/>
    <w:rsid w:val="00FA7FC8"/>
    <w:rsid w:val="00FB054C"/>
    <w:rsid w:val="00FB0D9F"/>
    <w:rsid w:val="00FB1D32"/>
    <w:rsid w:val="00FB2155"/>
    <w:rsid w:val="00FB26D4"/>
    <w:rsid w:val="00FB3FD2"/>
    <w:rsid w:val="00FB41C7"/>
    <w:rsid w:val="00FB4811"/>
    <w:rsid w:val="00FB495D"/>
    <w:rsid w:val="00FB4B75"/>
    <w:rsid w:val="00FB5502"/>
    <w:rsid w:val="00FB595F"/>
    <w:rsid w:val="00FB5E7A"/>
    <w:rsid w:val="00FB6715"/>
    <w:rsid w:val="00FB67E8"/>
    <w:rsid w:val="00FB6CC5"/>
    <w:rsid w:val="00FB7131"/>
    <w:rsid w:val="00FB7293"/>
    <w:rsid w:val="00FB7307"/>
    <w:rsid w:val="00FB7FFD"/>
    <w:rsid w:val="00FC003B"/>
    <w:rsid w:val="00FC1115"/>
    <w:rsid w:val="00FC1EC1"/>
    <w:rsid w:val="00FC213C"/>
    <w:rsid w:val="00FC28C7"/>
    <w:rsid w:val="00FC434E"/>
    <w:rsid w:val="00FC656A"/>
    <w:rsid w:val="00FC65E9"/>
    <w:rsid w:val="00FC66A8"/>
    <w:rsid w:val="00FC6C65"/>
    <w:rsid w:val="00FC747E"/>
    <w:rsid w:val="00FC7E20"/>
    <w:rsid w:val="00FD1288"/>
    <w:rsid w:val="00FD1F18"/>
    <w:rsid w:val="00FD237F"/>
    <w:rsid w:val="00FD30A3"/>
    <w:rsid w:val="00FD32C6"/>
    <w:rsid w:val="00FD38E2"/>
    <w:rsid w:val="00FD4823"/>
    <w:rsid w:val="00FD4CF8"/>
    <w:rsid w:val="00FD52A0"/>
    <w:rsid w:val="00FD583D"/>
    <w:rsid w:val="00FD5DF7"/>
    <w:rsid w:val="00FD5E0B"/>
    <w:rsid w:val="00FD67AE"/>
    <w:rsid w:val="00FD6A00"/>
    <w:rsid w:val="00FD6AD9"/>
    <w:rsid w:val="00FD6F7E"/>
    <w:rsid w:val="00FD7558"/>
    <w:rsid w:val="00FD7C8D"/>
    <w:rsid w:val="00FE158A"/>
    <w:rsid w:val="00FE19EE"/>
    <w:rsid w:val="00FE19F9"/>
    <w:rsid w:val="00FE1F2F"/>
    <w:rsid w:val="00FE21C1"/>
    <w:rsid w:val="00FE28E4"/>
    <w:rsid w:val="00FE2D0D"/>
    <w:rsid w:val="00FE2F05"/>
    <w:rsid w:val="00FE34F4"/>
    <w:rsid w:val="00FE4BA0"/>
    <w:rsid w:val="00FE51DF"/>
    <w:rsid w:val="00FE5915"/>
    <w:rsid w:val="00FE67E3"/>
    <w:rsid w:val="00FE6A61"/>
    <w:rsid w:val="00FE6B2A"/>
    <w:rsid w:val="00FE71AD"/>
    <w:rsid w:val="00FE7768"/>
    <w:rsid w:val="00FE7954"/>
    <w:rsid w:val="00FF09C3"/>
    <w:rsid w:val="00FF0B8C"/>
    <w:rsid w:val="00FF0E0E"/>
    <w:rsid w:val="00FF1407"/>
    <w:rsid w:val="00FF2C99"/>
    <w:rsid w:val="00FF2D2B"/>
    <w:rsid w:val="00FF2E49"/>
    <w:rsid w:val="00FF3963"/>
    <w:rsid w:val="00FF3AFF"/>
    <w:rsid w:val="00FF3FB2"/>
    <w:rsid w:val="00FF4206"/>
    <w:rsid w:val="00FF4667"/>
    <w:rsid w:val="00FF532B"/>
    <w:rsid w:val="00FF579E"/>
    <w:rsid w:val="00FF5F46"/>
    <w:rsid w:val="00FF6CAE"/>
    <w:rsid w:val="00FF6D3E"/>
    <w:rsid w:val="00FF737E"/>
    <w:rsid w:val="00FF78C7"/>
    <w:rsid w:val="00FF7D96"/>
    <w:rsid w:val="0D5B0368"/>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C4C6549"/>
  <w15:docId w15:val="{3D09604F-D318-44AA-B44E-E61D934A9BE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imes New Roman" w:hAnsiTheme="minorHAnsi" w:cs="Times New Roman"/>
        <w:color w:val="0090FF" w:themeColor="text1"/>
        <w:sz w:val="22"/>
        <w:szCs w:val="22"/>
        <w:lang w:val="en-AU" w:eastAsia="en-AU" w:bidi="ar-SA"/>
      </w:rPr>
    </w:rPrDefault>
    <w:pPrDefault>
      <w:pPr>
        <w:spacing w:before="60" w:after="180" w:line="254" w:lineRule="auto"/>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lsdException w:name="heading 6" w:semiHidden="1" w:unhideWhenUsed="1" w:qFormat="1"/>
    <w:lsdException w:name="heading 7" w:semiHidden="1" w:unhideWhenUsed="1" w:qFormat="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uiPriority="39"/>
    <w:lsdException w:name="toc 4" w:semiHidden="1" w:uiPriority="39" w:unhideWhenUsed="1"/>
    <w:lsdException w:name="toc 5" w:semiHidden="1" w:unhideWhenUsed="1"/>
    <w:lsdException w:name="toc 6" w:semiHidden="1" w:unhideWhenUsed="1"/>
    <w:lsdException w:name="toc 7" w:semiHidden="1" w:unhideWhenUsed="1"/>
    <w:lsdException w:name="toc 8" w:semiHidden="1" w:unhideWhenUsed="1"/>
    <w:lsdException w:name="toc 9" w:semiHidden="1" w:uiPriority="39" w:unhideWhenUsed="1"/>
    <w:lsdException w:name="footnote text" w:semiHidden="1" w:uiPriority="99" w:unhideWhenUsed="1" w:qFormat="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4" w:semiHidden="1"/>
    <w:lsdException w:name="List Continue 5" w:semiHidden="1"/>
    <w:lsdException w:name="Subtitle" w:uiPriority="2" w:qFormat="1"/>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qFormat="1"/>
    <w:lsdException w:name="FollowedHyperlink" w:semiHidden="1" w:uiPriority="99" w:unhideWhenUsed="1"/>
    <w:lsdException w:name="Strong" w:uiPriority="99"/>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uiPriority="9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BE7D73"/>
    <w:pPr>
      <w:spacing w:line="276" w:lineRule="auto"/>
    </w:pPr>
    <w:rPr>
      <w:rFonts w:ascii="Montserrat" w:hAnsi="Montserrat"/>
      <w:color w:val="486284"/>
      <w:sz w:val="20"/>
    </w:rPr>
  </w:style>
  <w:style w:type="paragraph" w:styleId="Heading1">
    <w:name w:val="heading 1"/>
    <w:basedOn w:val="Normal"/>
    <w:next w:val="BodyText"/>
    <w:link w:val="Heading1Char"/>
    <w:qFormat/>
    <w:rsid w:val="000B3752"/>
    <w:pPr>
      <w:keepNext/>
      <w:keepLines/>
      <w:pageBreakBefore/>
      <w:tabs>
        <w:tab w:val="left" w:pos="966"/>
      </w:tabs>
      <w:spacing w:before="200" w:after="60" w:line="240" w:lineRule="auto"/>
      <w:outlineLvl w:val="0"/>
    </w:pPr>
    <w:rPr>
      <w:rFonts w:ascii="Karla SemiBold" w:eastAsiaTheme="majorEastAsia" w:hAnsi="Karla SemiBold" w:cstheme="majorBidi"/>
      <w:bCs/>
      <w:color w:val="010374" w:themeColor="accent3"/>
      <w:spacing w:val="22"/>
      <w:sz w:val="72"/>
      <w:szCs w:val="40"/>
    </w:rPr>
  </w:style>
  <w:style w:type="paragraph" w:styleId="Heading2">
    <w:name w:val="heading 2"/>
    <w:basedOn w:val="Normal"/>
    <w:next w:val="Spacer"/>
    <w:link w:val="Heading2Char"/>
    <w:qFormat/>
    <w:rsid w:val="000B3752"/>
    <w:pPr>
      <w:keepNext/>
      <w:keepLines/>
      <w:framePr w:wrap="notBeside" w:vAnchor="text" w:hAnchor="text" w:y="1"/>
      <w:spacing w:before="240" w:after="120"/>
      <w:ind w:right="284"/>
      <w:contextualSpacing/>
      <w:outlineLvl w:val="1"/>
    </w:pPr>
    <w:rPr>
      <w:rFonts w:ascii="Karla" w:eastAsiaTheme="majorEastAsia" w:hAnsi="Karla" w:cstheme="majorBidi"/>
      <w:b/>
      <w:bCs/>
      <w:color w:val="010374" w:themeColor="accent3"/>
      <w:sz w:val="52"/>
      <w:szCs w:val="26"/>
    </w:rPr>
  </w:style>
  <w:style w:type="paragraph" w:styleId="Heading3">
    <w:name w:val="heading 3"/>
    <w:basedOn w:val="Normal"/>
    <w:next w:val="BodyText"/>
    <w:link w:val="Heading3Char"/>
    <w:qFormat/>
    <w:rsid w:val="006D73EB"/>
    <w:pPr>
      <w:keepNext/>
      <w:keepLines/>
      <w:spacing w:before="180" w:after="140"/>
      <w:outlineLvl w:val="2"/>
    </w:pPr>
    <w:rPr>
      <w:rFonts w:eastAsiaTheme="majorEastAsia" w:cstheme="majorBidi"/>
      <w:bCs/>
      <w:color w:val="FF6F00"/>
      <w:sz w:val="36"/>
    </w:rPr>
  </w:style>
  <w:style w:type="paragraph" w:styleId="Heading4">
    <w:name w:val="heading 4"/>
    <w:basedOn w:val="Normal"/>
    <w:next w:val="BodyText"/>
    <w:link w:val="Heading4Char"/>
    <w:qFormat/>
    <w:rsid w:val="00A90BB6"/>
    <w:pPr>
      <w:keepNext/>
      <w:keepLines/>
      <w:spacing w:before="180" w:after="140" w:line="240" w:lineRule="auto"/>
      <w:outlineLvl w:val="3"/>
    </w:pPr>
    <w:rPr>
      <w:rFonts w:ascii="Karla" w:eastAsiaTheme="majorEastAsia" w:hAnsi="Karla" w:cstheme="majorBidi"/>
      <w:b/>
      <w:bCs/>
      <w:iCs/>
      <w:color w:val="0090FF"/>
    </w:rPr>
  </w:style>
  <w:style w:type="paragraph" w:styleId="Heading5">
    <w:name w:val="heading 5"/>
    <w:basedOn w:val="Normal"/>
    <w:next w:val="BodyText"/>
    <w:link w:val="Heading5Char"/>
    <w:rsid w:val="00BE33E2"/>
    <w:pPr>
      <w:keepNext/>
      <w:keepLines/>
      <w:tabs>
        <w:tab w:val="left" w:pos="794"/>
      </w:tabs>
      <w:spacing w:before="180" w:after="140"/>
      <w:outlineLvl w:val="4"/>
    </w:pPr>
    <w:rPr>
      <w:rFonts w:asciiTheme="majorHAnsi" w:eastAsiaTheme="majorEastAsia" w:hAnsiTheme="majorHAnsi" w:cstheme="majorBidi"/>
      <w:color w:val="D8EEFF" w:themeColor="text2"/>
    </w:rPr>
  </w:style>
  <w:style w:type="paragraph" w:styleId="Heading6">
    <w:name w:val="heading 6"/>
    <w:basedOn w:val="Normal"/>
    <w:next w:val="BodyText"/>
    <w:link w:val="Heading6Char"/>
    <w:semiHidden/>
    <w:qFormat/>
    <w:rsid w:val="00E05291"/>
    <w:pPr>
      <w:keepNext/>
      <w:keepLines/>
      <w:spacing w:before="250" w:after="40"/>
      <w:outlineLvl w:val="5"/>
    </w:pPr>
    <w:rPr>
      <w:rFonts w:asciiTheme="majorHAnsi" w:eastAsiaTheme="majorEastAsia" w:hAnsiTheme="majorHAnsi" w:cstheme="majorBidi"/>
      <w:i/>
      <w:iCs/>
      <w:color w:val="010374" w:themeColor="accent3"/>
      <w:spacing w:val="4"/>
      <w:sz w:val="24"/>
      <w:lang w:eastAsia="en-US"/>
    </w:rPr>
  </w:style>
  <w:style w:type="paragraph" w:styleId="Heading7">
    <w:name w:val="heading 7"/>
    <w:basedOn w:val="Normal"/>
    <w:next w:val="BodyText"/>
    <w:link w:val="Heading7Char"/>
    <w:semiHidden/>
    <w:unhideWhenUsed/>
    <w:qFormat/>
    <w:rsid w:val="00E05291"/>
    <w:pPr>
      <w:keepNext/>
      <w:keepLines/>
      <w:pageBreakBefore/>
      <w:spacing w:before="260" w:afterLines="100"/>
      <w:outlineLvl w:val="6"/>
    </w:pPr>
    <w:rPr>
      <w:rFonts w:ascii="Calibri Light" w:eastAsiaTheme="majorEastAsia" w:hAnsi="Calibri Light" w:cstheme="majorBidi"/>
      <w:i/>
      <w:iCs/>
      <w:sz w:val="24"/>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line="240" w:lineRule="auto"/>
      <w:outlineLvl w:val="7"/>
    </w:pPr>
    <w:rPr>
      <w:rFonts w:asciiTheme="majorHAnsi" w:eastAsiaTheme="majorEastAsia" w:hAnsiTheme="majorHAnsi" w:cs="Arial"/>
      <w:caps/>
      <w:color w:val="D8EEFF" w:themeColor="text2"/>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BE7D73"/>
  </w:style>
  <w:style w:type="character" w:customStyle="1" w:styleId="BodyTextChar">
    <w:name w:val="Body Text Char"/>
    <w:basedOn w:val="DefaultParagraphFont"/>
    <w:link w:val="BodyText"/>
    <w:rsid w:val="00BE7D73"/>
    <w:rPr>
      <w:rFonts w:ascii="Montserrat" w:hAnsi="Montserrat"/>
      <w:color w:val="486284"/>
      <w:sz w:val="20"/>
    </w:rPr>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pPr>
      <w:spacing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306AFE"/>
    <w:pPr>
      <w:tabs>
        <w:tab w:val="right" w:pos="9639"/>
      </w:tabs>
      <w:spacing w:before="0" w:after="0" w:line="240" w:lineRule="auto"/>
    </w:pPr>
    <w:rPr>
      <w:b/>
      <w:sz w:val="17"/>
    </w:rPr>
  </w:style>
  <w:style w:type="character" w:customStyle="1" w:styleId="FooterChar">
    <w:name w:val="Footer Char"/>
    <w:basedOn w:val="DefaultParagraphFont"/>
    <w:link w:val="Footer"/>
    <w:uiPriority w:val="99"/>
    <w:rsid w:val="00306AFE"/>
    <w:rPr>
      <w:rFonts w:ascii="Montserrat" w:hAnsi="Montserrat"/>
      <w:b/>
      <w:color w:val="486284"/>
      <w:sz w:val="17"/>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rsid w:val="00120414"/>
    <w:pPr>
      <w:tabs>
        <w:tab w:val="left" w:pos="1803"/>
        <w:tab w:val="center" w:pos="5131"/>
      </w:tabs>
      <w:spacing w:before="0" w:after="320" w:line="240" w:lineRule="auto"/>
      <w:contextualSpacing/>
    </w:pPr>
    <w:rPr>
      <w:spacing w:val="2"/>
      <w:sz w:val="16"/>
    </w:rPr>
  </w:style>
  <w:style w:type="character" w:customStyle="1" w:styleId="HeaderChar">
    <w:name w:val="Header Char"/>
    <w:basedOn w:val="DefaultParagraphFont"/>
    <w:link w:val="Header"/>
    <w:uiPriority w:val="99"/>
    <w:rsid w:val="00120414"/>
    <w:rPr>
      <w:spacing w:val="2"/>
      <w:sz w:val="16"/>
    </w:rPr>
  </w:style>
  <w:style w:type="character" w:customStyle="1" w:styleId="Heading1Char">
    <w:name w:val="Heading 1 Char"/>
    <w:basedOn w:val="DefaultParagraphFont"/>
    <w:link w:val="Heading1"/>
    <w:rsid w:val="000B3752"/>
    <w:rPr>
      <w:rFonts w:ascii="Karla SemiBold" w:eastAsiaTheme="majorEastAsia" w:hAnsi="Karla SemiBold" w:cstheme="majorBidi"/>
      <w:bCs/>
      <w:color w:val="010374" w:themeColor="accent3"/>
      <w:spacing w:val="22"/>
      <w:sz w:val="72"/>
      <w:szCs w:val="40"/>
    </w:rPr>
  </w:style>
  <w:style w:type="character" w:customStyle="1" w:styleId="Heading2Char">
    <w:name w:val="Heading 2 Char"/>
    <w:basedOn w:val="DefaultParagraphFont"/>
    <w:link w:val="Heading2"/>
    <w:rsid w:val="000B3752"/>
    <w:rPr>
      <w:rFonts w:ascii="Karla" w:eastAsiaTheme="majorEastAsia" w:hAnsi="Karla" w:cstheme="majorBidi"/>
      <w:b/>
      <w:bCs/>
      <w:color w:val="010374" w:themeColor="accent3"/>
      <w:sz w:val="52"/>
      <w:szCs w:val="26"/>
    </w:rPr>
  </w:style>
  <w:style w:type="character" w:customStyle="1" w:styleId="Heading3Char">
    <w:name w:val="Heading 3 Char"/>
    <w:basedOn w:val="DefaultParagraphFont"/>
    <w:link w:val="Heading3"/>
    <w:rsid w:val="006D73EB"/>
    <w:rPr>
      <w:rFonts w:ascii="Montserrat" w:eastAsiaTheme="majorEastAsia" w:hAnsi="Montserrat" w:cstheme="majorBidi"/>
      <w:bCs/>
      <w:color w:val="FF6F00"/>
      <w:sz w:val="36"/>
    </w:rPr>
  </w:style>
  <w:style w:type="character" w:customStyle="1" w:styleId="Heading4Char">
    <w:name w:val="Heading 4 Char"/>
    <w:basedOn w:val="DefaultParagraphFont"/>
    <w:link w:val="Heading4"/>
    <w:rsid w:val="00A90BB6"/>
    <w:rPr>
      <w:rFonts w:ascii="Karla" w:eastAsiaTheme="majorEastAsia" w:hAnsi="Karla" w:cstheme="majorBidi"/>
      <w:b/>
      <w:bCs/>
      <w:iCs/>
      <w:color w:val="0090FF"/>
      <w:sz w:val="20"/>
    </w:rPr>
  </w:style>
  <w:style w:type="character" w:customStyle="1" w:styleId="Heading7Char">
    <w:name w:val="Heading 7 Char"/>
    <w:basedOn w:val="DefaultParagraphFont"/>
    <w:link w:val="Heading7"/>
    <w:semiHidden/>
    <w:rsid w:val="00E05291"/>
    <w:rPr>
      <w:rFonts w:ascii="Calibri Light" w:eastAsiaTheme="majorEastAsia" w:hAnsi="Calibri Light" w:cstheme="majorBidi"/>
      <w:i/>
      <w:iCs/>
      <w:sz w:val="24"/>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color w:val="D8EEFF" w:themeColor="text2"/>
      <w:sz w:val="36"/>
      <w:lang w:eastAsia="en-US"/>
    </w:rPr>
  </w:style>
  <w:style w:type="character" w:customStyle="1" w:styleId="Heading9Char">
    <w:name w:val="Heading 9 Char"/>
    <w:basedOn w:val="DefaultParagraphFont"/>
    <w:link w:val="Heading9"/>
    <w:semiHidden/>
    <w:rsid w:val="000809F5"/>
  </w:style>
  <w:style w:type="character" w:styleId="Hyperlink">
    <w:name w:val="Hyperlink"/>
    <w:basedOn w:val="DefaultParagraphFont"/>
    <w:uiPriority w:val="99"/>
    <w:unhideWhenUsed/>
    <w:qFormat/>
    <w:rsid w:val="00F51342"/>
    <w:rPr>
      <w:rFonts w:ascii="Montserrat" w:hAnsi="Montserrat"/>
      <w:color w:val="486284"/>
      <w:sz w:val="20"/>
      <w:u w:val="single"/>
    </w:rPr>
  </w:style>
  <w:style w:type="character" w:styleId="FollowedHyperlink">
    <w:name w:val="FollowedHyperlink"/>
    <w:basedOn w:val="DefaultParagraphFont"/>
    <w:uiPriority w:val="99"/>
    <w:rsid w:val="00A21965"/>
    <w:rPr>
      <w:color w:val="010374"/>
      <w:u w:val="single"/>
    </w:rPr>
  </w:style>
  <w:style w:type="paragraph" w:styleId="ListBullet">
    <w:name w:val="List Bullet"/>
    <w:basedOn w:val="BodyText"/>
    <w:qFormat/>
    <w:rsid w:val="007E5729"/>
    <w:pPr>
      <w:numPr>
        <w:numId w:val="7"/>
      </w:numPr>
      <w:spacing w:before="180"/>
      <w:contextualSpacing/>
    </w:pPr>
  </w:style>
  <w:style w:type="paragraph" w:styleId="ListBullet2">
    <w:name w:val="List Bullet 2"/>
    <w:basedOn w:val="ListBullet"/>
    <w:qFormat/>
    <w:rsid w:val="00156BC1"/>
    <w:pPr>
      <w:numPr>
        <w:numId w:val="10"/>
      </w:numPr>
    </w:pPr>
  </w:style>
  <w:style w:type="paragraph" w:styleId="ListBullet3">
    <w:name w:val="List Bullet 3"/>
    <w:basedOn w:val="ListBullet2"/>
    <w:rsid w:val="004F414A"/>
    <w:pPr>
      <w:numPr>
        <w:numId w:val="11"/>
      </w:numPr>
      <w:ind w:left="1276" w:hanging="357"/>
    </w:pPr>
  </w:style>
  <w:style w:type="paragraph" w:styleId="ListContinue">
    <w:name w:val="List Continue"/>
    <w:basedOn w:val="BodyText"/>
    <w:rsid w:val="00A77DAB"/>
    <w:pPr>
      <w:spacing w:before="180"/>
      <w:ind w:left="284"/>
    </w:pPr>
  </w:style>
  <w:style w:type="paragraph" w:styleId="ListNumber">
    <w:name w:val="List Number"/>
    <w:basedOn w:val="BodyText"/>
    <w:qFormat/>
    <w:rsid w:val="007D1258"/>
    <w:pPr>
      <w:numPr>
        <w:numId w:val="5"/>
      </w:numPr>
      <w:spacing w:before="180"/>
    </w:pPr>
  </w:style>
  <w:style w:type="paragraph" w:styleId="ListNumber2">
    <w:name w:val="List Number 2"/>
    <w:basedOn w:val="ListNumber"/>
    <w:qFormat/>
    <w:rsid w:val="0058629F"/>
    <w:pPr>
      <w:numPr>
        <w:ilvl w:val="1"/>
      </w:numPr>
    </w:pPr>
  </w:style>
  <w:style w:type="paragraph" w:styleId="ListNumber3">
    <w:name w:val="List Number 3"/>
    <w:basedOn w:val="ListNumber2"/>
    <w:qFormat/>
    <w:rsid w:val="0058629F"/>
    <w:pPr>
      <w:numPr>
        <w:ilvl w:val="2"/>
      </w:numPr>
    </w:pPr>
  </w:style>
  <w:style w:type="numbering" w:customStyle="1" w:styleId="MyListNumbering">
    <w:name w:val="MyListNumbering"/>
    <w:uiPriority w:val="99"/>
    <w:rsid w:val="0058629F"/>
    <w:pPr>
      <w:numPr>
        <w:numId w:val="6"/>
      </w:numPr>
    </w:pPr>
  </w:style>
  <w:style w:type="character" w:styleId="PlaceholderText">
    <w:name w:val="Placeholder Text"/>
    <w:basedOn w:val="DefaultParagraphFont"/>
    <w:uiPriority w:val="99"/>
    <w:rsid w:val="0058629F"/>
    <w:rPr>
      <w:color w:val="808080"/>
    </w:rPr>
  </w:style>
  <w:style w:type="paragraph" w:styleId="Title">
    <w:name w:val="Title"/>
    <w:aliases w:val="Title Heading"/>
    <w:basedOn w:val="Normal"/>
    <w:next w:val="Normal"/>
    <w:link w:val="TitleChar"/>
    <w:uiPriority w:val="1"/>
    <w:qFormat/>
    <w:rsid w:val="00C4039F"/>
    <w:pPr>
      <w:spacing w:before="0" w:after="60" w:line="1280" w:lineRule="exact"/>
      <w:contextualSpacing/>
    </w:pPr>
    <w:rPr>
      <w:rFonts w:ascii="Karla ExtraBold" w:hAnsi="Karla ExtraBold"/>
      <w:b/>
      <w:color w:val="010374" w:themeColor="accent3"/>
      <w:spacing w:val="20"/>
      <w:sz w:val="96"/>
    </w:rPr>
  </w:style>
  <w:style w:type="character" w:customStyle="1" w:styleId="TitleChar">
    <w:name w:val="Title Char"/>
    <w:aliases w:val="Title Heading Char"/>
    <w:basedOn w:val="DefaultParagraphFont"/>
    <w:link w:val="Title"/>
    <w:uiPriority w:val="1"/>
    <w:rsid w:val="00C4039F"/>
    <w:rPr>
      <w:rFonts w:ascii="Karla ExtraBold" w:hAnsi="Karla ExtraBold"/>
      <w:b/>
      <w:color w:val="010374" w:themeColor="accent3"/>
      <w:spacing w:val="20"/>
      <w:sz w:val="96"/>
    </w:rPr>
  </w:style>
  <w:style w:type="paragraph" w:styleId="Subtitle">
    <w:name w:val="Subtitle"/>
    <w:basedOn w:val="Normal"/>
    <w:next w:val="Normal"/>
    <w:link w:val="SubtitleChar"/>
    <w:uiPriority w:val="2"/>
    <w:qFormat/>
    <w:rsid w:val="00D373C9"/>
    <w:pPr>
      <w:numPr>
        <w:ilvl w:val="1"/>
      </w:numPr>
      <w:spacing w:before="0" w:after="0" w:line="233" w:lineRule="auto"/>
    </w:pPr>
    <w:rPr>
      <w:rFonts w:ascii="Karla" w:eastAsiaTheme="majorEastAsia" w:hAnsi="Karla" w:cstheme="majorBidi"/>
      <w:b/>
      <w:iCs/>
      <w:sz w:val="32"/>
      <w:szCs w:val="24"/>
    </w:rPr>
  </w:style>
  <w:style w:type="paragraph" w:styleId="TOC5">
    <w:name w:val="toc 5"/>
    <w:basedOn w:val="Normal"/>
    <w:next w:val="Normal"/>
    <w:autoRedefine/>
    <w:semiHidden/>
    <w:rsid w:val="0058629F"/>
    <w:pPr>
      <w:spacing w:after="100"/>
      <w:ind w:left="1587"/>
    </w:pPr>
  </w:style>
  <w:style w:type="paragraph" w:styleId="TOC6">
    <w:name w:val="toc 6"/>
    <w:basedOn w:val="Normal"/>
    <w:next w:val="Normal"/>
    <w:autoRedefine/>
    <w:semiHidden/>
    <w:rsid w:val="0058629F"/>
    <w:pPr>
      <w:spacing w:after="100"/>
      <w:ind w:left="1587"/>
    </w:pPr>
  </w:style>
  <w:style w:type="paragraph" w:styleId="TOC7">
    <w:name w:val="toc 7"/>
    <w:basedOn w:val="Normal"/>
    <w:next w:val="Normal"/>
    <w:autoRedefine/>
    <w:semiHidden/>
    <w:rsid w:val="0058629F"/>
    <w:pPr>
      <w:spacing w:after="100"/>
      <w:ind w:left="1587"/>
    </w:pPr>
  </w:style>
  <w:style w:type="paragraph" w:styleId="TOC8">
    <w:name w:val="toc 8"/>
    <w:basedOn w:val="Normal"/>
    <w:next w:val="Normal"/>
    <w:autoRedefine/>
    <w:semiHidden/>
    <w:rsid w:val="0058629F"/>
    <w:pPr>
      <w:spacing w:after="100"/>
      <w:ind w:left="1587"/>
    </w:pPr>
  </w:style>
  <w:style w:type="character" w:customStyle="1" w:styleId="SubtitleChar">
    <w:name w:val="Subtitle Char"/>
    <w:basedOn w:val="DefaultParagraphFont"/>
    <w:link w:val="Subtitle"/>
    <w:uiPriority w:val="2"/>
    <w:rsid w:val="00D373C9"/>
    <w:rPr>
      <w:rFonts w:ascii="Karla" w:eastAsiaTheme="majorEastAsia" w:hAnsi="Karla" w:cstheme="majorBidi"/>
      <w:b/>
      <w:iCs/>
      <w:color w:val="486284"/>
      <w:sz w:val="32"/>
      <w:szCs w:val="24"/>
    </w:rPr>
  </w:style>
  <w:style w:type="paragraph" w:styleId="ListContinue2">
    <w:name w:val="List Continue 2"/>
    <w:basedOn w:val="Normal"/>
    <w:rsid w:val="00A77DAB"/>
    <w:pPr>
      <w:spacing w:before="180"/>
      <w:ind w:left="567"/>
    </w:pPr>
  </w:style>
  <w:style w:type="paragraph" w:styleId="ListContinue3">
    <w:name w:val="List Continue 3"/>
    <w:basedOn w:val="Normal"/>
    <w:rsid w:val="00A77DAB"/>
    <w:pPr>
      <w:spacing w:before="180"/>
      <w:ind w:left="851"/>
    </w:pPr>
  </w:style>
  <w:style w:type="paragraph" w:styleId="NoSpacing">
    <w:name w:val="No Spacing"/>
    <w:basedOn w:val="Normal"/>
    <w:next w:val="BodyText"/>
    <w:qFormat/>
    <w:rsid w:val="00FB7293"/>
    <w:pPr>
      <w:spacing w:before="0" w:after="0"/>
    </w:pPr>
  </w:style>
  <w:style w:type="paragraph" w:styleId="TableofFigures">
    <w:name w:val="table of figures"/>
    <w:basedOn w:val="Normal"/>
    <w:next w:val="Normal"/>
    <w:uiPriority w:val="99"/>
    <w:unhideWhenUsed/>
    <w:rsid w:val="00FF3FB2"/>
    <w:pPr>
      <w:tabs>
        <w:tab w:val="right" w:pos="8732"/>
      </w:tabs>
      <w:spacing w:after="160" w:line="240" w:lineRule="atLeast"/>
      <w:ind w:left="1588" w:right="2155"/>
    </w:pPr>
  </w:style>
  <w:style w:type="paragraph" w:customStyle="1" w:styleId="TableofFiguresHeading">
    <w:name w:val="Table of Figures Heading"/>
    <w:basedOn w:val="Normal"/>
    <w:uiPriority w:val="99"/>
    <w:semiHidden/>
    <w:rsid w:val="0058629F"/>
    <w:pPr>
      <w:spacing w:before="240" w:line="240" w:lineRule="auto"/>
    </w:pPr>
    <w:rPr>
      <w:b/>
      <w:bCs/>
      <w:noProof/>
    </w:rPr>
  </w:style>
  <w:style w:type="character" w:customStyle="1" w:styleId="Heading5Char">
    <w:name w:val="Heading 5 Char"/>
    <w:basedOn w:val="DefaultParagraphFont"/>
    <w:link w:val="Heading5"/>
    <w:rsid w:val="00BE33E2"/>
    <w:rPr>
      <w:rFonts w:asciiTheme="majorHAnsi" w:eastAsiaTheme="majorEastAsia" w:hAnsiTheme="majorHAnsi" w:cstheme="majorBidi"/>
      <w:color w:val="D8EEFF" w:themeColor="text2"/>
      <w:spacing w:val="1"/>
    </w:rPr>
  </w:style>
  <w:style w:type="character" w:customStyle="1" w:styleId="Heading6Char">
    <w:name w:val="Heading 6 Char"/>
    <w:basedOn w:val="DefaultParagraphFont"/>
    <w:link w:val="Heading6"/>
    <w:semiHidden/>
    <w:rsid w:val="00E05291"/>
    <w:rPr>
      <w:rFonts w:asciiTheme="majorHAnsi" w:eastAsiaTheme="majorEastAsia" w:hAnsiTheme="majorHAnsi" w:cstheme="majorBidi"/>
      <w:i/>
      <w:iCs/>
      <w:color w:val="010374" w:themeColor="accent3"/>
      <w:spacing w:val="4"/>
      <w:sz w:val="24"/>
      <w:lang w:eastAsia="en-US"/>
    </w:rPr>
  </w:style>
  <w:style w:type="paragraph" w:styleId="Revision">
    <w:name w:val="Revision"/>
    <w:hidden/>
    <w:uiPriority w:val="99"/>
    <w:semiHidden/>
    <w:rsid w:val="009E7348"/>
    <w:pPr>
      <w:spacing w:line="240" w:lineRule="auto"/>
    </w:pPr>
    <w:rPr>
      <w:rFonts w:ascii="Calibri" w:eastAsia="Calibri" w:hAnsi="Calibri"/>
      <w:lang w:eastAsia="en-US"/>
    </w:rPr>
  </w:style>
  <w:style w:type="paragraph" w:customStyle="1" w:styleId="ListAlpha">
    <w:name w:val="List Alpha"/>
    <w:basedOn w:val="Normal"/>
    <w:semiHidden/>
    <w:qFormat/>
    <w:rsid w:val="0058629F"/>
    <w:pPr>
      <w:numPr>
        <w:numId w:val="4"/>
      </w:numPr>
      <w:spacing w:before="100" w:after="100"/>
    </w:pPr>
  </w:style>
  <w:style w:type="table" w:styleId="PlainTable2">
    <w:name w:val="Plain Table 2"/>
    <w:basedOn w:val="TableNormal"/>
    <w:uiPriority w:val="42"/>
    <w:semiHidden/>
    <w:rsid w:val="0058629F"/>
    <w:pPr>
      <w:spacing w:line="240" w:lineRule="exact"/>
    </w:pPr>
    <w:rPr>
      <w:sz w:val="18"/>
    </w:rPr>
    <w:tblPr>
      <w:tblStyleRowBandSize w:val="1"/>
      <w:tblStyleColBandSize w:val="1"/>
      <w:tblBorders>
        <w:top w:val="single" w:sz="4" w:space="0" w:color="7FC7FF" w:themeColor="text1" w:themeTint="80"/>
        <w:bottom w:val="single" w:sz="4" w:space="0" w:color="7FC7FF" w:themeColor="text1" w:themeTint="80"/>
      </w:tblBorders>
      <w:tblCellMar>
        <w:top w:w="227" w:type="dxa"/>
        <w:bottom w:w="227" w:type="dxa"/>
      </w:tblCellMar>
    </w:tblPr>
    <w:tblStylePr w:type="firstRow">
      <w:rPr>
        <w:b/>
        <w:bCs/>
      </w:rPr>
      <w:tblPr/>
      <w:tcPr>
        <w:tcBorders>
          <w:bottom w:val="single" w:sz="4" w:space="0" w:color="7FC7FF" w:themeColor="text1" w:themeTint="80"/>
        </w:tcBorders>
      </w:tcPr>
    </w:tblStylePr>
    <w:tblStylePr w:type="lastRow">
      <w:rPr>
        <w:b/>
        <w:bCs/>
      </w:rPr>
      <w:tblPr/>
      <w:tcPr>
        <w:tcBorders>
          <w:top w:val="single" w:sz="4" w:space="0" w:color="7FC7FF" w:themeColor="text1" w:themeTint="80"/>
        </w:tcBorders>
      </w:tcPr>
    </w:tblStylePr>
    <w:tblStylePr w:type="firstCol">
      <w:rPr>
        <w:b/>
        <w:bCs/>
      </w:rPr>
    </w:tblStylePr>
    <w:tblStylePr w:type="lastCol">
      <w:rPr>
        <w:b/>
        <w:bCs/>
      </w:rPr>
    </w:tblStylePr>
    <w:tblStylePr w:type="band1Vert">
      <w:tblPr/>
      <w:tcPr>
        <w:tcBorders>
          <w:left w:val="single" w:sz="4" w:space="0" w:color="7FC7FF" w:themeColor="text1" w:themeTint="80"/>
          <w:right w:val="single" w:sz="4" w:space="0" w:color="7FC7FF" w:themeColor="text1" w:themeTint="80"/>
        </w:tcBorders>
      </w:tcPr>
    </w:tblStylePr>
    <w:tblStylePr w:type="band2Vert">
      <w:tblPr/>
      <w:tcPr>
        <w:tcBorders>
          <w:left w:val="single" w:sz="4" w:space="0" w:color="7FC7FF" w:themeColor="text1" w:themeTint="80"/>
          <w:right w:val="single" w:sz="4" w:space="0" w:color="7FC7FF" w:themeColor="text1" w:themeTint="80"/>
        </w:tcBorders>
      </w:tcPr>
    </w:tblStylePr>
    <w:tblStylePr w:type="band1Horz">
      <w:tblPr/>
      <w:tcPr>
        <w:tcBorders>
          <w:top w:val="single" w:sz="4" w:space="0" w:color="7FC7FF" w:themeColor="text1" w:themeTint="80"/>
          <w:bottom w:val="single" w:sz="4" w:space="0" w:color="7FC7FF"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pPr>
      <w:spacing w:line="240" w:lineRule="auto"/>
    </w:pPr>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next w:val="Normal"/>
    <w:uiPriority w:val="39"/>
    <w:unhideWhenUsed/>
    <w:qFormat/>
    <w:rsid w:val="00EB4F18"/>
    <w:pPr>
      <w:pageBreakBefore/>
      <w:spacing w:before="2000" w:after="540" w:line="168" w:lineRule="auto"/>
      <w:ind w:left="1587"/>
    </w:pPr>
    <w:rPr>
      <w:rFonts w:ascii="Karla SemiBold" w:hAnsi="Karla SemiBold" w:cs="Calibri"/>
      <w:bCs/>
      <w:color w:val="0090FF"/>
      <w:sz w:val="72"/>
    </w:rPr>
  </w:style>
  <w:style w:type="paragraph" w:styleId="TOC1">
    <w:name w:val="toc 1"/>
    <w:basedOn w:val="Normal"/>
    <w:next w:val="Normal"/>
    <w:link w:val="TOC1Char"/>
    <w:autoRedefine/>
    <w:uiPriority w:val="39"/>
    <w:rsid w:val="00A90BB6"/>
    <w:pPr>
      <w:tabs>
        <w:tab w:val="left" w:pos="1928"/>
        <w:tab w:val="left" w:pos="2786"/>
        <w:tab w:val="right" w:pos="8618"/>
      </w:tabs>
      <w:spacing w:before="160" w:after="160" w:line="250" w:lineRule="atLeast"/>
      <w:ind w:left="1928" w:right="2155" w:hanging="340"/>
    </w:pPr>
    <w:rPr>
      <w:rFonts w:ascii="Karla SemiBold" w:hAnsi="Karla SemiBold"/>
      <w:noProof/>
      <w:color w:val="010374"/>
      <w:sz w:val="32"/>
    </w:rPr>
  </w:style>
  <w:style w:type="paragraph" w:styleId="TOC2">
    <w:name w:val="toc 2"/>
    <w:basedOn w:val="Normal"/>
    <w:next w:val="Normal"/>
    <w:autoRedefine/>
    <w:uiPriority w:val="39"/>
    <w:rsid w:val="002007B6"/>
    <w:pPr>
      <w:framePr w:wrap="notBeside" w:vAnchor="text" w:hAnchor="text" w:y="1"/>
      <w:tabs>
        <w:tab w:val="left" w:pos="2466"/>
        <w:tab w:val="right" w:pos="8618"/>
      </w:tabs>
      <w:spacing w:after="140" w:line="250" w:lineRule="atLeast"/>
      <w:ind w:left="1979" w:right="2155" w:hanging="539"/>
    </w:pPr>
    <w:rPr>
      <w:rFonts w:ascii="Karla SemiBold" w:eastAsiaTheme="minorEastAsia" w:hAnsi="Karla SemiBold" w:cstheme="minorBidi"/>
      <w:noProof/>
      <w:color w:val="010374"/>
      <w:sz w:val="24"/>
    </w:rPr>
  </w:style>
  <w:style w:type="paragraph" w:styleId="ListParagraph">
    <w:name w:val="List Paragraph"/>
    <w:basedOn w:val="Normal"/>
    <w:uiPriority w:val="34"/>
    <w:qFormat/>
    <w:rsid w:val="004A38DB"/>
    <w:pPr>
      <w:spacing w:before="0" w:after="0" w:line="240" w:lineRule="exact"/>
      <w:ind w:left="720"/>
      <w:contextualSpacing/>
    </w:pPr>
    <w:rPr>
      <w:color w:val="auto"/>
      <w:szCs w:val="20"/>
    </w:rPr>
  </w:style>
  <w:style w:type="paragraph" w:styleId="Caption">
    <w:name w:val="caption"/>
    <w:basedOn w:val="Normal"/>
    <w:next w:val="Normal"/>
    <w:uiPriority w:val="1"/>
    <w:qFormat/>
    <w:rsid w:val="00762DE8"/>
    <w:pPr>
      <w:keepNext/>
      <w:spacing w:before="240" w:after="120"/>
    </w:pPr>
    <w:rPr>
      <w:b/>
      <w:iCs/>
      <w:noProof/>
      <w:szCs w:val="18"/>
    </w:rPr>
  </w:style>
  <w:style w:type="paragraph" w:styleId="FootnoteText">
    <w:name w:val="footnote text"/>
    <w:basedOn w:val="Normal"/>
    <w:link w:val="FootnoteTextChar"/>
    <w:uiPriority w:val="99"/>
    <w:qFormat/>
    <w:rsid w:val="00253E0A"/>
    <w:pPr>
      <w:spacing w:before="0" w:after="0" w:line="240" w:lineRule="auto"/>
    </w:pPr>
    <w:rPr>
      <w:sz w:val="16"/>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pPr>
      <w:spacing w:line="240" w:lineRule="auto"/>
    </w:pPr>
    <w:tblPr>
      <w:tblStyleRowBandSize w:val="1"/>
      <w:tblStyleColBandSize w:val="1"/>
      <w:tblBorders>
        <w:insideH w:val="single" w:sz="4" w:space="0" w:color="010374" w:themeColor="background1"/>
      </w:tblBorders>
    </w:tblPr>
    <w:tcPr>
      <w:shd w:val="clear" w:color="auto" w:fill="CCE8FF" w:themeFill="text1" w:themeFillTint="33"/>
    </w:tcPr>
    <w:tblStylePr w:type="firstRow">
      <w:rPr>
        <w:b/>
        <w:bCs/>
      </w:rPr>
      <w:tblPr/>
      <w:tcPr>
        <w:shd w:val="clear" w:color="auto" w:fill="99D2FF" w:themeFill="text1" w:themeFillTint="66"/>
      </w:tcPr>
    </w:tblStylePr>
    <w:tblStylePr w:type="lastRow">
      <w:rPr>
        <w:b/>
        <w:bCs/>
        <w:color w:val="0090FF" w:themeColor="text1"/>
      </w:rPr>
      <w:tblPr/>
      <w:tcPr>
        <w:shd w:val="clear" w:color="auto" w:fill="99D2FF" w:themeFill="text1" w:themeFillTint="66"/>
      </w:tcPr>
    </w:tblStylePr>
    <w:tblStylePr w:type="firstCol">
      <w:rPr>
        <w:color w:val="010374" w:themeColor="background1"/>
      </w:rPr>
      <w:tblPr/>
      <w:tcPr>
        <w:shd w:val="clear" w:color="auto" w:fill="006BBF" w:themeFill="text1" w:themeFillShade="BF"/>
      </w:tcPr>
    </w:tblStylePr>
    <w:tblStylePr w:type="lastCol">
      <w:rPr>
        <w:color w:val="010374" w:themeColor="background1"/>
      </w:rPr>
      <w:tblPr/>
      <w:tcPr>
        <w:shd w:val="clear" w:color="auto" w:fill="006BBF" w:themeFill="text1" w:themeFillShade="BF"/>
      </w:tcPr>
    </w:tblStylePr>
    <w:tblStylePr w:type="band1Vert">
      <w:tblPr/>
      <w:tcPr>
        <w:shd w:val="clear" w:color="auto" w:fill="80C7FF" w:themeFill="text1" w:themeFillTint="7F"/>
      </w:tcPr>
    </w:tblStylePr>
    <w:tblStylePr w:type="band1Horz">
      <w:tblPr/>
      <w:tcPr>
        <w:shd w:val="clear" w:color="auto" w:fill="80C7FF" w:themeFill="text1" w:themeFillTint="7F"/>
      </w:tcPr>
    </w:tblStylePr>
  </w:style>
  <w:style w:type="table" w:styleId="ColorfulGrid-Accent1">
    <w:name w:val="Colorful Grid Accent 1"/>
    <w:basedOn w:val="TableNormal"/>
    <w:uiPriority w:val="73"/>
    <w:semiHidden/>
    <w:rsid w:val="0058629F"/>
    <w:pPr>
      <w:spacing w:line="240" w:lineRule="auto"/>
    </w:pPr>
    <w:tblPr>
      <w:tblStyleRowBandSize w:val="1"/>
      <w:tblStyleColBandSize w:val="1"/>
      <w:tblBorders>
        <w:insideH w:val="single" w:sz="4" w:space="0" w:color="010374" w:themeColor="background1"/>
      </w:tblBorders>
    </w:tblPr>
    <w:tcPr>
      <w:shd w:val="clear" w:color="auto" w:fill="F7FBFF" w:themeFill="accent1" w:themeFillTint="33"/>
    </w:tcPr>
    <w:tblStylePr w:type="firstRow">
      <w:rPr>
        <w:b/>
        <w:bCs/>
      </w:rPr>
      <w:tblPr/>
      <w:tcPr>
        <w:shd w:val="clear" w:color="auto" w:fill="EFF8FF" w:themeFill="accent1" w:themeFillTint="66"/>
      </w:tcPr>
    </w:tblStylePr>
    <w:tblStylePr w:type="lastRow">
      <w:rPr>
        <w:b/>
        <w:bCs/>
        <w:color w:val="0090FF" w:themeColor="text1"/>
      </w:rPr>
      <w:tblPr/>
      <w:tcPr>
        <w:shd w:val="clear" w:color="auto" w:fill="EFF8FF" w:themeFill="accent1" w:themeFillTint="66"/>
      </w:tcPr>
    </w:tblStylePr>
    <w:tblStylePr w:type="firstCol">
      <w:rPr>
        <w:color w:val="010374" w:themeColor="background1"/>
      </w:rPr>
      <w:tblPr/>
      <w:tcPr>
        <w:shd w:val="clear" w:color="auto" w:fill="61B9FF" w:themeFill="accent1" w:themeFillShade="BF"/>
      </w:tcPr>
    </w:tblStylePr>
    <w:tblStylePr w:type="lastCol">
      <w:rPr>
        <w:color w:val="010374" w:themeColor="background1"/>
      </w:rPr>
      <w:tblPr/>
      <w:tcPr>
        <w:shd w:val="clear" w:color="auto" w:fill="61B9FF" w:themeFill="accent1" w:themeFillShade="BF"/>
      </w:tcPr>
    </w:tblStylePr>
    <w:tblStylePr w:type="band1Vert">
      <w:tblPr/>
      <w:tcPr>
        <w:shd w:val="clear" w:color="auto" w:fill="EBF6FF" w:themeFill="accent1" w:themeFillTint="7F"/>
      </w:tcPr>
    </w:tblStylePr>
    <w:tblStylePr w:type="band1Horz">
      <w:tblPr/>
      <w:tcPr>
        <w:shd w:val="clear" w:color="auto" w:fill="EBF6FF" w:themeFill="accent1" w:themeFillTint="7F"/>
      </w:tcPr>
    </w:tblStylePr>
  </w:style>
  <w:style w:type="table" w:styleId="ColorfulGrid-Accent2">
    <w:name w:val="Colorful Grid Accent 2"/>
    <w:basedOn w:val="TableNormal"/>
    <w:uiPriority w:val="73"/>
    <w:semiHidden/>
    <w:rsid w:val="0058629F"/>
    <w:pPr>
      <w:spacing w:line="240" w:lineRule="auto"/>
    </w:pPr>
    <w:tblPr>
      <w:tblStyleRowBandSize w:val="1"/>
      <w:tblStyleColBandSize w:val="1"/>
      <w:tblBorders>
        <w:insideH w:val="single" w:sz="4" w:space="0" w:color="010374" w:themeColor="background1"/>
      </w:tblBorders>
    </w:tblPr>
    <w:tcPr>
      <w:shd w:val="clear" w:color="auto" w:fill="C4DDFE" w:themeFill="accent2" w:themeFillTint="33"/>
    </w:tcPr>
    <w:tblStylePr w:type="firstRow">
      <w:rPr>
        <w:b/>
        <w:bCs/>
      </w:rPr>
      <w:tblPr/>
      <w:tcPr>
        <w:shd w:val="clear" w:color="auto" w:fill="8ABBFD" w:themeFill="accent2" w:themeFillTint="66"/>
      </w:tcPr>
    </w:tblStylePr>
    <w:tblStylePr w:type="lastRow">
      <w:rPr>
        <w:b/>
        <w:bCs/>
        <w:color w:val="0090FF" w:themeColor="text1"/>
      </w:rPr>
      <w:tblPr/>
      <w:tcPr>
        <w:shd w:val="clear" w:color="auto" w:fill="8ABBFD" w:themeFill="accent2" w:themeFillTint="66"/>
      </w:tcPr>
    </w:tblStylePr>
    <w:tblStylePr w:type="firstCol">
      <w:rPr>
        <w:color w:val="010374" w:themeColor="background1"/>
      </w:rPr>
      <w:tblPr/>
      <w:tcPr>
        <w:shd w:val="clear" w:color="auto" w:fill="02459D" w:themeFill="accent2" w:themeFillShade="BF"/>
      </w:tcPr>
    </w:tblStylePr>
    <w:tblStylePr w:type="lastCol">
      <w:rPr>
        <w:color w:val="010374" w:themeColor="background1"/>
      </w:rPr>
      <w:tblPr/>
      <w:tcPr>
        <w:shd w:val="clear" w:color="auto" w:fill="02459D" w:themeFill="accent2" w:themeFillShade="BF"/>
      </w:tcPr>
    </w:tblStylePr>
    <w:tblStylePr w:type="band1Vert">
      <w:tblPr/>
      <w:tcPr>
        <w:shd w:val="clear" w:color="auto" w:fill="6DABFD" w:themeFill="accent2" w:themeFillTint="7F"/>
      </w:tcPr>
    </w:tblStylePr>
    <w:tblStylePr w:type="band1Horz">
      <w:tblPr/>
      <w:tcPr>
        <w:shd w:val="clear" w:color="auto" w:fill="6DABFD" w:themeFill="accent2" w:themeFillTint="7F"/>
      </w:tcPr>
    </w:tblStylePr>
  </w:style>
  <w:style w:type="table" w:styleId="ColorfulGrid-Accent3">
    <w:name w:val="Colorful Grid Accent 3"/>
    <w:basedOn w:val="TableNormal"/>
    <w:uiPriority w:val="73"/>
    <w:semiHidden/>
    <w:rsid w:val="0058629F"/>
    <w:pPr>
      <w:spacing w:line="240" w:lineRule="auto"/>
    </w:pPr>
    <w:tblPr>
      <w:tblStyleRowBandSize w:val="1"/>
      <w:tblStyleColBandSize w:val="1"/>
      <w:tblBorders>
        <w:insideH w:val="single" w:sz="4" w:space="0" w:color="010374" w:themeColor="background1"/>
      </w:tblBorders>
    </w:tblPr>
    <w:tcPr>
      <w:shd w:val="clear" w:color="auto" w:fill="B1B2FE" w:themeFill="accent3" w:themeFillTint="33"/>
    </w:tcPr>
    <w:tblStylePr w:type="firstRow">
      <w:rPr>
        <w:b/>
        <w:bCs/>
      </w:rPr>
      <w:tblPr/>
      <w:tcPr>
        <w:shd w:val="clear" w:color="auto" w:fill="6365FD" w:themeFill="accent3" w:themeFillTint="66"/>
      </w:tcPr>
    </w:tblStylePr>
    <w:tblStylePr w:type="lastRow">
      <w:rPr>
        <w:b/>
        <w:bCs/>
        <w:color w:val="0090FF" w:themeColor="text1"/>
      </w:rPr>
      <w:tblPr/>
      <w:tcPr>
        <w:shd w:val="clear" w:color="auto" w:fill="6365FD" w:themeFill="accent3" w:themeFillTint="66"/>
      </w:tcPr>
    </w:tblStylePr>
    <w:tblStylePr w:type="firstCol">
      <w:rPr>
        <w:color w:val="010374" w:themeColor="background1"/>
      </w:rPr>
      <w:tblPr/>
      <w:tcPr>
        <w:shd w:val="clear" w:color="auto" w:fill="000256" w:themeFill="accent3" w:themeFillShade="BF"/>
      </w:tcPr>
    </w:tblStylePr>
    <w:tblStylePr w:type="lastCol">
      <w:rPr>
        <w:color w:val="010374" w:themeColor="background1"/>
      </w:rPr>
      <w:tblPr/>
      <w:tcPr>
        <w:shd w:val="clear" w:color="auto" w:fill="000256" w:themeFill="accent3" w:themeFillShade="BF"/>
      </w:tcPr>
    </w:tblStylePr>
    <w:tblStylePr w:type="band1Vert">
      <w:tblPr/>
      <w:tcPr>
        <w:shd w:val="clear" w:color="auto" w:fill="3C3FFD" w:themeFill="accent3" w:themeFillTint="7F"/>
      </w:tcPr>
    </w:tblStylePr>
    <w:tblStylePr w:type="band1Horz">
      <w:tblPr/>
      <w:tcPr>
        <w:shd w:val="clear" w:color="auto" w:fill="3C3FFD" w:themeFill="accent3" w:themeFillTint="7F"/>
      </w:tcPr>
    </w:tblStylePr>
  </w:style>
  <w:style w:type="table" w:styleId="ColorfulGrid-Accent4">
    <w:name w:val="Colorful Grid Accent 4"/>
    <w:basedOn w:val="TableNormal"/>
    <w:uiPriority w:val="73"/>
    <w:semiHidden/>
    <w:rsid w:val="0058629F"/>
    <w:pPr>
      <w:spacing w:line="240" w:lineRule="auto"/>
    </w:pPr>
    <w:tblPr>
      <w:tblStyleRowBandSize w:val="1"/>
      <w:tblStyleColBandSize w:val="1"/>
      <w:tblBorders>
        <w:insideH w:val="single" w:sz="4" w:space="0" w:color="010374" w:themeColor="background1"/>
      </w:tblBorders>
    </w:tblPr>
    <w:tcPr>
      <w:shd w:val="clear" w:color="auto" w:fill="FFE2CC" w:themeFill="accent4" w:themeFillTint="33"/>
    </w:tcPr>
    <w:tblStylePr w:type="firstRow">
      <w:rPr>
        <w:b/>
        <w:bCs/>
      </w:rPr>
      <w:tblPr/>
      <w:tcPr>
        <w:shd w:val="clear" w:color="auto" w:fill="FFC599" w:themeFill="accent4" w:themeFillTint="66"/>
      </w:tcPr>
    </w:tblStylePr>
    <w:tblStylePr w:type="lastRow">
      <w:rPr>
        <w:b/>
        <w:bCs/>
        <w:color w:val="0090FF" w:themeColor="text1"/>
      </w:rPr>
      <w:tblPr/>
      <w:tcPr>
        <w:shd w:val="clear" w:color="auto" w:fill="FFC599" w:themeFill="accent4" w:themeFillTint="66"/>
      </w:tcPr>
    </w:tblStylePr>
    <w:tblStylePr w:type="firstCol">
      <w:rPr>
        <w:color w:val="010374" w:themeColor="background1"/>
      </w:rPr>
      <w:tblPr/>
      <w:tcPr>
        <w:shd w:val="clear" w:color="auto" w:fill="BF5300" w:themeFill="accent4" w:themeFillShade="BF"/>
      </w:tcPr>
    </w:tblStylePr>
    <w:tblStylePr w:type="lastCol">
      <w:rPr>
        <w:color w:val="010374" w:themeColor="background1"/>
      </w:rPr>
      <w:tblPr/>
      <w:tcPr>
        <w:shd w:val="clear" w:color="auto" w:fill="BF5300" w:themeFill="accent4" w:themeFillShade="BF"/>
      </w:tcPr>
    </w:tblStylePr>
    <w:tblStylePr w:type="band1Vert">
      <w:tblPr/>
      <w:tcPr>
        <w:shd w:val="clear" w:color="auto" w:fill="FFB780" w:themeFill="accent4" w:themeFillTint="7F"/>
      </w:tcPr>
    </w:tblStylePr>
    <w:tblStylePr w:type="band1Horz">
      <w:tblPr/>
      <w:tcPr>
        <w:shd w:val="clear" w:color="auto" w:fill="FFB780" w:themeFill="accent4" w:themeFillTint="7F"/>
      </w:tcPr>
    </w:tblStylePr>
  </w:style>
  <w:style w:type="table" w:styleId="ColorfulGrid-Accent5">
    <w:name w:val="Colorful Grid Accent 5"/>
    <w:basedOn w:val="TableNormal"/>
    <w:uiPriority w:val="73"/>
    <w:semiHidden/>
    <w:rsid w:val="0058629F"/>
    <w:pPr>
      <w:spacing w:line="240" w:lineRule="auto"/>
    </w:pPr>
    <w:tblPr>
      <w:tblStyleRowBandSize w:val="1"/>
      <w:tblStyleColBandSize w:val="1"/>
      <w:tblBorders>
        <w:insideH w:val="single" w:sz="4" w:space="0" w:color="010374" w:themeColor="background1"/>
      </w:tblBorders>
    </w:tblPr>
    <w:tcPr>
      <w:shd w:val="clear" w:color="auto" w:fill="C4DDFE" w:themeFill="accent5" w:themeFillTint="33"/>
    </w:tcPr>
    <w:tblStylePr w:type="firstRow">
      <w:rPr>
        <w:b/>
        <w:bCs/>
      </w:rPr>
      <w:tblPr/>
      <w:tcPr>
        <w:shd w:val="clear" w:color="auto" w:fill="8ABBFD" w:themeFill="accent5" w:themeFillTint="66"/>
      </w:tcPr>
    </w:tblStylePr>
    <w:tblStylePr w:type="lastRow">
      <w:rPr>
        <w:b/>
        <w:bCs/>
        <w:color w:val="0090FF" w:themeColor="text1"/>
      </w:rPr>
      <w:tblPr/>
      <w:tcPr>
        <w:shd w:val="clear" w:color="auto" w:fill="8ABBFD" w:themeFill="accent5" w:themeFillTint="66"/>
      </w:tcPr>
    </w:tblStylePr>
    <w:tblStylePr w:type="firstCol">
      <w:rPr>
        <w:color w:val="010374" w:themeColor="background1"/>
      </w:rPr>
      <w:tblPr/>
      <w:tcPr>
        <w:shd w:val="clear" w:color="auto" w:fill="02459D" w:themeFill="accent5" w:themeFillShade="BF"/>
      </w:tcPr>
    </w:tblStylePr>
    <w:tblStylePr w:type="lastCol">
      <w:rPr>
        <w:color w:val="010374" w:themeColor="background1"/>
      </w:rPr>
      <w:tblPr/>
      <w:tcPr>
        <w:shd w:val="clear" w:color="auto" w:fill="02459D" w:themeFill="accent5" w:themeFillShade="BF"/>
      </w:tcPr>
    </w:tblStylePr>
    <w:tblStylePr w:type="band1Vert">
      <w:tblPr/>
      <w:tcPr>
        <w:shd w:val="clear" w:color="auto" w:fill="6DABFD" w:themeFill="accent5" w:themeFillTint="7F"/>
      </w:tcPr>
    </w:tblStylePr>
    <w:tblStylePr w:type="band1Horz">
      <w:tblPr/>
      <w:tcPr>
        <w:shd w:val="clear" w:color="auto" w:fill="6DABFD" w:themeFill="accent5" w:themeFillTint="7F"/>
      </w:tcPr>
    </w:tblStylePr>
  </w:style>
  <w:style w:type="table" w:styleId="ColorfulGrid-Accent6">
    <w:name w:val="Colorful Grid Accent 6"/>
    <w:basedOn w:val="TableNormal"/>
    <w:uiPriority w:val="73"/>
    <w:semiHidden/>
    <w:rsid w:val="0058629F"/>
    <w:pPr>
      <w:spacing w:line="240" w:lineRule="auto"/>
    </w:pPr>
    <w:tblPr>
      <w:tblStyleRowBandSize w:val="1"/>
      <w:tblStyleColBandSize w:val="1"/>
      <w:tblBorders>
        <w:insideH w:val="single" w:sz="4" w:space="0" w:color="010374" w:themeColor="background1"/>
      </w:tblBorders>
    </w:tblPr>
    <w:tcPr>
      <w:shd w:val="clear" w:color="auto" w:fill="FFEBCC" w:themeFill="accent6" w:themeFillTint="33"/>
    </w:tcPr>
    <w:tblStylePr w:type="firstRow">
      <w:rPr>
        <w:b/>
        <w:bCs/>
      </w:rPr>
      <w:tblPr/>
      <w:tcPr>
        <w:shd w:val="clear" w:color="auto" w:fill="FFD799" w:themeFill="accent6" w:themeFillTint="66"/>
      </w:tcPr>
    </w:tblStylePr>
    <w:tblStylePr w:type="lastRow">
      <w:rPr>
        <w:b/>
        <w:bCs/>
        <w:color w:val="0090FF" w:themeColor="text1"/>
      </w:rPr>
      <w:tblPr/>
      <w:tcPr>
        <w:shd w:val="clear" w:color="auto" w:fill="FFD799" w:themeFill="accent6" w:themeFillTint="66"/>
      </w:tcPr>
    </w:tblStylePr>
    <w:tblStylePr w:type="firstCol">
      <w:rPr>
        <w:color w:val="010374" w:themeColor="background1"/>
      </w:rPr>
      <w:tblPr/>
      <w:tcPr>
        <w:shd w:val="clear" w:color="auto" w:fill="BF7500" w:themeFill="accent6" w:themeFillShade="BF"/>
      </w:tcPr>
    </w:tblStylePr>
    <w:tblStylePr w:type="lastCol">
      <w:rPr>
        <w:color w:val="010374" w:themeColor="background1"/>
      </w:rPr>
      <w:tblPr/>
      <w:tcPr>
        <w:shd w:val="clear" w:color="auto" w:fill="BF7500" w:themeFill="accent6" w:themeFillShade="BF"/>
      </w:tcPr>
    </w:tblStylePr>
    <w:tblStylePr w:type="band1Vert">
      <w:tblPr/>
      <w:tcPr>
        <w:shd w:val="clear" w:color="auto" w:fill="FFCE80" w:themeFill="accent6" w:themeFillTint="7F"/>
      </w:tcPr>
    </w:tblStylePr>
    <w:tblStylePr w:type="band1Horz">
      <w:tblPr/>
      <w:tcPr>
        <w:shd w:val="clear" w:color="auto" w:fill="FFCE80" w:themeFill="accent6" w:themeFillTint="7F"/>
      </w:tcPr>
    </w:tblStylePr>
  </w:style>
  <w:style w:type="table" w:styleId="ColorfulList">
    <w:name w:val="Colorful List"/>
    <w:basedOn w:val="TableNormal"/>
    <w:uiPriority w:val="72"/>
    <w:semiHidden/>
    <w:rsid w:val="0058629F"/>
    <w:pPr>
      <w:spacing w:line="240" w:lineRule="auto"/>
    </w:pPr>
    <w:tblPr>
      <w:tblStyleRowBandSize w:val="1"/>
      <w:tblStyleColBandSize w:val="1"/>
    </w:tblPr>
    <w:tcPr>
      <w:shd w:val="clear" w:color="auto" w:fill="E6F4FF" w:themeFill="text1" w:themeFillTint="19"/>
    </w:tcPr>
    <w:tblStylePr w:type="firstRow">
      <w:rPr>
        <w:b/>
        <w:bCs/>
        <w:color w:val="010374" w:themeColor="background1"/>
      </w:rPr>
      <w:tblPr/>
      <w:tcPr>
        <w:tcBorders>
          <w:bottom w:val="single" w:sz="12" w:space="0" w:color="010374" w:themeColor="background1"/>
        </w:tcBorders>
        <w:shd w:val="clear" w:color="auto" w:fill="024AA8" w:themeFill="accent2" w:themeFillShade="CC"/>
      </w:tcPr>
    </w:tblStylePr>
    <w:tblStylePr w:type="lastRow">
      <w:rPr>
        <w:b/>
        <w:bCs/>
        <w:color w:val="024AA8" w:themeColor="accent2" w:themeShade="CC"/>
      </w:rPr>
      <w:tblPr/>
      <w:tcPr>
        <w:tcBorders>
          <w:top w:val="single" w:sz="12" w:space="0" w:color="0090FF" w:themeColor="text1"/>
        </w:tcBorders>
        <w:shd w:val="clear" w:color="auto" w:fill="010374"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E3FF" w:themeFill="text1" w:themeFillTint="3F"/>
      </w:tcPr>
    </w:tblStylePr>
    <w:tblStylePr w:type="band1Horz">
      <w:tblPr/>
      <w:tcPr>
        <w:shd w:val="clear" w:color="auto" w:fill="CCE8FF" w:themeFill="text1" w:themeFillTint="33"/>
      </w:tcPr>
    </w:tblStylePr>
  </w:style>
  <w:style w:type="table" w:styleId="ColorfulList-Accent1">
    <w:name w:val="Colorful List Accent 1"/>
    <w:basedOn w:val="TableNormal"/>
    <w:uiPriority w:val="72"/>
    <w:semiHidden/>
    <w:rsid w:val="0058629F"/>
    <w:pPr>
      <w:spacing w:line="240" w:lineRule="auto"/>
    </w:pPr>
    <w:tblPr>
      <w:tblStyleRowBandSize w:val="1"/>
      <w:tblStyleColBandSize w:val="1"/>
    </w:tblPr>
    <w:tcPr>
      <w:shd w:val="clear" w:color="auto" w:fill="FBFDFF" w:themeFill="accent1" w:themeFillTint="19"/>
    </w:tcPr>
    <w:tblStylePr w:type="firstRow">
      <w:rPr>
        <w:b/>
        <w:bCs/>
        <w:color w:val="010374" w:themeColor="background1"/>
      </w:rPr>
      <w:tblPr/>
      <w:tcPr>
        <w:tcBorders>
          <w:bottom w:val="single" w:sz="12" w:space="0" w:color="010374" w:themeColor="background1"/>
        </w:tcBorders>
        <w:shd w:val="clear" w:color="auto" w:fill="024AA8" w:themeFill="accent2" w:themeFillShade="CC"/>
      </w:tcPr>
    </w:tblStylePr>
    <w:tblStylePr w:type="lastRow">
      <w:rPr>
        <w:b/>
        <w:bCs/>
        <w:color w:val="024AA8" w:themeColor="accent2" w:themeShade="CC"/>
      </w:rPr>
      <w:tblPr/>
      <w:tcPr>
        <w:tcBorders>
          <w:top w:val="single" w:sz="12" w:space="0" w:color="0090FF" w:themeColor="text1"/>
        </w:tcBorders>
        <w:shd w:val="clear" w:color="auto" w:fill="010374"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5FAFF" w:themeFill="accent1" w:themeFillTint="3F"/>
      </w:tcPr>
    </w:tblStylePr>
    <w:tblStylePr w:type="band1Horz">
      <w:tblPr/>
      <w:tcPr>
        <w:shd w:val="clear" w:color="auto" w:fill="F7FBFF" w:themeFill="accent1" w:themeFillTint="33"/>
      </w:tcPr>
    </w:tblStylePr>
  </w:style>
  <w:style w:type="table" w:styleId="ColorfulList-Accent2">
    <w:name w:val="Colorful List Accent 2"/>
    <w:basedOn w:val="TableNormal"/>
    <w:uiPriority w:val="72"/>
    <w:semiHidden/>
    <w:rsid w:val="0058629F"/>
    <w:pPr>
      <w:spacing w:line="240" w:lineRule="auto"/>
    </w:pPr>
    <w:tblPr>
      <w:tblStyleRowBandSize w:val="1"/>
      <w:tblStyleColBandSize w:val="1"/>
    </w:tblPr>
    <w:tcPr>
      <w:shd w:val="clear" w:color="auto" w:fill="E2EEFE" w:themeFill="accent2" w:themeFillTint="19"/>
    </w:tcPr>
    <w:tblStylePr w:type="firstRow">
      <w:rPr>
        <w:b/>
        <w:bCs/>
        <w:color w:val="010374" w:themeColor="background1"/>
      </w:rPr>
      <w:tblPr/>
      <w:tcPr>
        <w:tcBorders>
          <w:bottom w:val="single" w:sz="12" w:space="0" w:color="010374" w:themeColor="background1"/>
        </w:tcBorders>
        <w:shd w:val="clear" w:color="auto" w:fill="024AA8" w:themeFill="accent2" w:themeFillShade="CC"/>
      </w:tcPr>
    </w:tblStylePr>
    <w:tblStylePr w:type="lastRow">
      <w:rPr>
        <w:b/>
        <w:bCs/>
        <w:color w:val="024AA8" w:themeColor="accent2" w:themeShade="CC"/>
      </w:rPr>
      <w:tblPr/>
      <w:tcPr>
        <w:tcBorders>
          <w:top w:val="single" w:sz="12" w:space="0" w:color="0090FF" w:themeColor="text1"/>
        </w:tcBorders>
        <w:shd w:val="clear" w:color="auto" w:fill="010374"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6D5FE" w:themeFill="accent2" w:themeFillTint="3F"/>
      </w:tcPr>
    </w:tblStylePr>
    <w:tblStylePr w:type="band1Horz">
      <w:tblPr/>
      <w:tcPr>
        <w:shd w:val="clear" w:color="auto" w:fill="C4DDFE" w:themeFill="accent2" w:themeFillTint="33"/>
      </w:tcPr>
    </w:tblStylePr>
  </w:style>
  <w:style w:type="table" w:styleId="ColorfulList-Accent3">
    <w:name w:val="Colorful List Accent 3"/>
    <w:basedOn w:val="TableNormal"/>
    <w:uiPriority w:val="72"/>
    <w:semiHidden/>
    <w:rsid w:val="0058629F"/>
    <w:pPr>
      <w:spacing w:line="240" w:lineRule="auto"/>
    </w:pPr>
    <w:tblPr>
      <w:tblStyleRowBandSize w:val="1"/>
      <w:tblStyleColBandSize w:val="1"/>
    </w:tblPr>
    <w:tcPr>
      <w:shd w:val="clear" w:color="auto" w:fill="D8D9FE" w:themeFill="accent3" w:themeFillTint="19"/>
    </w:tcPr>
    <w:tblStylePr w:type="firstRow">
      <w:rPr>
        <w:b/>
        <w:bCs/>
        <w:color w:val="010374" w:themeColor="background1"/>
      </w:rPr>
      <w:tblPr/>
      <w:tcPr>
        <w:tcBorders>
          <w:bottom w:val="single" w:sz="12" w:space="0" w:color="010374" w:themeColor="background1"/>
        </w:tcBorders>
        <w:shd w:val="clear" w:color="auto" w:fill="CC5800" w:themeFill="accent4" w:themeFillShade="CC"/>
      </w:tcPr>
    </w:tblStylePr>
    <w:tblStylePr w:type="lastRow">
      <w:rPr>
        <w:b/>
        <w:bCs/>
        <w:color w:val="CC5800" w:themeColor="accent4" w:themeShade="CC"/>
      </w:rPr>
      <w:tblPr/>
      <w:tcPr>
        <w:tcBorders>
          <w:top w:val="single" w:sz="12" w:space="0" w:color="0090FF" w:themeColor="text1"/>
        </w:tcBorders>
        <w:shd w:val="clear" w:color="auto" w:fill="010374"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9EA0FE" w:themeFill="accent3" w:themeFillTint="3F"/>
      </w:tcPr>
    </w:tblStylePr>
    <w:tblStylePr w:type="band1Horz">
      <w:tblPr/>
      <w:tcPr>
        <w:shd w:val="clear" w:color="auto" w:fill="B1B2FE" w:themeFill="accent3" w:themeFillTint="33"/>
      </w:tcPr>
    </w:tblStylePr>
  </w:style>
  <w:style w:type="table" w:styleId="ColorfulList-Accent4">
    <w:name w:val="Colorful List Accent 4"/>
    <w:basedOn w:val="TableNormal"/>
    <w:uiPriority w:val="72"/>
    <w:semiHidden/>
    <w:rsid w:val="0058629F"/>
    <w:pPr>
      <w:spacing w:line="240" w:lineRule="auto"/>
    </w:pPr>
    <w:tblPr>
      <w:tblStyleRowBandSize w:val="1"/>
      <w:tblStyleColBandSize w:val="1"/>
    </w:tblPr>
    <w:tcPr>
      <w:shd w:val="clear" w:color="auto" w:fill="FFF0E6" w:themeFill="accent4" w:themeFillTint="19"/>
    </w:tcPr>
    <w:tblStylePr w:type="firstRow">
      <w:rPr>
        <w:b/>
        <w:bCs/>
        <w:color w:val="010374" w:themeColor="background1"/>
      </w:rPr>
      <w:tblPr/>
      <w:tcPr>
        <w:tcBorders>
          <w:bottom w:val="single" w:sz="12" w:space="0" w:color="010374" w:themeColor="background1"/>
        </w:tcBorders>
        <w:shd w:val="clear" w:color="auto" w:fill="00025C" w:themeFill="accent3" w:themeFillShade="CC"/>
      </w:tcPr>
    </w:tblStylePr>
    <w:tblStylePr w:type="lastRow">
      <w:rPr>
        <w:b/>
        <w:bCs/>
        <w:color w:val="00025C" w:themeColor="accent3" w:themeShade="CC"/>
      </w:rPr>
      <w:tblPr/>
      <w:tcPr>
        <w:tcBorders>
          <w:top w:val="single" w:sz="12" w:space="0" w:color="0090FF" w:themeColor="text1"/>
        </w:tcBorders>
        <w:shd w:val="clear" w:color="auto" w:fill="010374"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DBC0" w:themeFill="accent4" w:themeFillTint="3F"/>
      </w:tcPr>
    </w:tblStylePr>
    <w:tblStylePr w:type="band1Horz">
      <w:tblPr/>
      <w:tcPr>
        <w:shd w:val="clear" w:color="auto" w:fill="FFE2CC" w:themeFill="accent4" w:themeFillTint="33"/>
      </w:tcPr>
    </w:tblStylePr>
  </w:style>
  <w:style w:type="table" w:styleId="ColorfulList-Accent5">
    <w:name w:val="Colorful List Accent 5"/>
    <w:basedOn w:val="TableNormal"/>
    <w:uiPriority w:val="72"/>
    <w:semiHidden/>
    <w:rsid w:val="0058629F"/>
    <w:pPr>
      <w:spacing w:line="240" w:lineRule="auto"/>
    </w:pPr>
    <w:tblPr>
      <w:tblStyleRowBandSize w:val="1"/>
      <w:tblStyleColBandSize w:val="1"/>
    </w:tblPr>
    <w:tcPr>
      <w:shd w:val="clear" w:color="auto" w:fill="E2EEFE" w:themeFill="accent5" w:themeFillTint="19"/>
    </w:tcPr>
    <w:tblStylePr w:type="firstRow">
      <w:rPr>
        <w:b/>
        <w:bCs/>
        <w:color w:val="010374" w:themeColor="background1"/>
      </w:rPr>
      <w:tblPr/>
      <w:tcPr>
        <w:tcBorders>
          <w:bottom w:val="single" w:sz="12" w:space="0" w:color="010374" w:themeColor="background1"/>
        </w:tcBorders>
        <w:shd w:val="clear" w:color="auto" w:fill="CC7D00" w:themeFill="accent6" w:themeFillShade="CC"/>
      </w:tcPr>
    </w:tblStylePr>
    <w:tblStylePr w:type="lastRow">
      <w:rPr>
        <w:b/>
        <w:bCs/>
        <w:color w:val="CC7D00" w:themeColor="accent6" w:themeShade="CC"/>
      </w:rPr>
      <w:tblPr/>
      <w:tcPr>
        <w:tcBorders>
          <w:top w:val="single" w:sz="12" w:space="0" w:color="0090FF" w:themeColor="text1"/>
        </w:tcBorders>
        <w:shd w:val="clear" w:color="auto" w:fill="010374"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6D5FE" w:themeFill="accent5" w:themeFillTint="3F"/>
      </w:tcPr>
    </w:tblStylePr>
    <w:tblStylePr w:type="band1Horz">
      <w:tblPr/>
      <w:tcPr>
        <w:shd w:val="clear" w:color="auto" w:fill="C4DDFE" w:themeFill="accent5" w:themeFillTint="33"/>
      </w:tcPr>
    </w:tblStylePr>
  </w:style>
  <w:style w:type="table" w:styleId="ColorfulList-Accent6">
    <w:name w:val="Colorful List Accent 6"/>
    <w:basedOn w:val="TableNormal"/>
    <w:uiPriority w:val="72"/>
    <w:semiHidden/>
    <w:rsid w:val="0058629F"/>
    <w:pPr>
      <w:spacing w:line="240" w:lineRule="auto"/>
    </w:pPr>
    <w:tblPr>
      <w:tblStyleRowBandSize w:val="1"/>
      <w:tblStyleColBandSize w:val="1"/>
    </w:tblPr>
    <w:tcPr>
      <w:shd w:val="clear" w:color="auto" w:fill="FFF5E6" w:themeFill="accent6" w:themeFillTint="19"/>
    </w:tcPr>
    <w:tblStylePr w:type="firstRow">
      <w:rPr>
        <w:b/>
        <w:bCs/>
        <w:color w:val="010374" w:themeColor="background1"/>
      </w:rPr>
      <w:tblPr/>
      <w:tcPr>
        <w:tcBorders>
          <w:bottom w:val="single" w:sz="12" w:space="0" w:color="010374" w:themeColor="background1"/>
        </w:tcBorders>
        <w:shd w:val="clear" w:color="auto" w:fill="024AA8" w:themeFill="accent5" w:themeFillShade="CC"/>
      </w:tcPr>
    </w:tblStylePr>
    <w:tblStylePr w:type="lastRow">
      <w:rPr>
        <w:b/>
        <w:bCs/>
        <w:color w:val="024AA8" w:themeColor="accent5" w:themeShade="CC"/>
      </w:rPr>
      <w:tblPr/>
      <w:tcPr>
        <w:tcBorders>
          <w:top w:val="single" w:sz="12" w:space="0" w:color="0090FF" w:themeColor="text1"/>
        </w:tcBorders>
        <w:shd w:val="clear" w:color="auto" w:fill="010374"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E6C0" w:themeFill="accent6" w:themeFillTint="3F"/>
      </w:tcPr>
    </w:tblStylePr>
    <w:tblStylePr w:type="band1Horz">
      <w:tblPr/>
      <w:tcPr>
        <w:shd w:val="clear" w:color="auto" w:fill="FFEBCC" w:themeFill="accent6" w:themeFillTint="33"/>
      </w:tcPr>
    </w:tblStylePr>
  </w:style>
  <w:style w:type="table" w:styleId="ColorfulShading">
    <w:name w:val="Colorful Shading"/>
    <w:basedOn w:val="TableNormal"/>
    <w:uiPriority w:val="71"/>
    <w:semiHidden/>
    <w:rsid w:val="0058629F"/>
    <w:pPr>
      <w:spacing w:line="240" w:lineRule="auto"/>
    </w:pPr>
    <w:tblPr>
      <w:tblStyleRowBandSize w:val="1"/>
      <w:tblStyleColBandSize w:val="1"/>
      <w:tblBorders>
        <w:top w:val="single" w:sz="24" w:space="0" w:color="035DD3" w:themeColor="accent2"/>
        <w:left w:val="single" w:sz="4" w:space="0" w:color="0090FF" w:themeColor="text1"/>
        <w:bottom w:val="single" w:sz="4" w:space="0" w:color="0090FF" w:themeColor="text1"/>
        <w:right w:val="single" w:sz="4" w:space="0" w:color="0090FF" w:themeColor="text1"/>
        <w:insideH w:val="single" w:sz="4" w:space="0" w:color="010374" w:themeColor="background1"/>
        <w:insideV w:val="single" w:sz="4" w:space="0" w:color="010374" w:themeColor="background1"/>
      </w:tblBorders>
    </w:tblPr>
    <w:tcPr>
      <w:shd w:val="clear" w:color="auto" w:fill="E6F4FF" w:themeFill="text1" w:themeFillTint="19"/>
    </w:tcPr>
    <w:tblStylePr w:type="firstRow">
      <w:rPr>
        <w:b/>
        <w:bCs/>
      </w:rPr>
      <w:tblPr/>
      <w:tcPr>
        <w:tcBorders>
          <w:top w:val="nil"/>
          <w:left w:val="nil"/>
          <w:bottom w:val="single" w:sz="24" w:space="0" w:color="035DD3" w:themeColor="accent2"/>
          <w:right w:val="nil"/>
          <w:insideH w:val="nil"/>
          <w:insideV w:val="nil"/>
        </w:tcBorders>
        <w:shd w:val="clear" w:color="auto" w:fill="010374" w:themeFill="background1"/>
      </w:tcPr>
    </w:tblStylePr>
    <w:tblStylePr w:type="lastRow">
      <w:rPr>
        <w:b/>
        <w:bCs/>
        <w:color w:val="010374" w:themeColor="background1"/>
      </w:rPr>
      <w:tblPr/>
      <w:tcPr>
        <w:tcBorders>
          <w:top w:val="single" w:sz="6" w:space="0" w:color="010374" w:themeColor="background1"/>
        </w:tcBorders>
        <w:shd w:val="clear" w:color="auto" w:fill="005699" w:themeFill="text1" w:themeFillShade="99"/>
      </w:tcPr>
    </w:tblStylePr>
    <w:tblStylePr w:type="firstCol">
      <w:rPr>
        <w:color w:val="010374" w:themeColor="background1"/>
      </w:rPr>
      <w:tblPr/>
      <w:tcPr>
        <w:tcBorders>
          <w:top w:val="nil"/>
          <w:left w:val="nil"/>
          <w:bottom w:val="nil"/>
          <w:right w:val="nil"/>
          <w:insideH w:val="single" w:sz="4" w:space="0" w:color="005699" w:themeColor="text1" w:themeShade="99"/>
          <w:insideV w:val="nil"/>
        </w:tcBorders>
        <w:shd w:val="clear" w:color="auto" w:fill="005699" w:themeFill="text1" w:themeFillShade="99"/>
      </w:tcPr>
    </w:tblStylePr>
    <w:tblStylePr w:type="lastCol">
      <w:rPr>
        <w:color w:val="010374" w:themeColor="background1"/>
      </w:rPr>
      <w:tblPr/>
      <w:tcPr>
        <w:tcBorders>
          <w:top w:val="nil"/>
          <w:left w:val="nil"/>
          <w:bottom w:val="nil"/>
          <w:right w:val="nil"/>
          <w:insideH w:val="nil"/>
          <w:insideV w:val="nil"/>
        </w:tcBorders>
        <w:shd w:val="clear" w:color="auto" w:fill="006BBF" w:themeFill="text1" w:themeFillShade="BF"/>
      </w:tcPr>
    </w:tblStylePr>
    <w:tblStylePr w:type="band1Vert">
      <w:tblPr/>
      <w:tcPr>
        <w:shd w:val="clear" w:color="auto" w:fill="99D2FF" w:themeFill="text1" w:themeFillTint="66"/>
      </w:tcPr>
    </w:tblStylePr>
    <w:tblStylePr w:type="band1Horz">
      <w:tblPr/>
      <w:tcPr>
        <w:shd w:val="clear" w:color="auto" w:fill="80C7FF" w:themeFill="text1" w:themeFillTint="7F"/>
      </w:tcPr>
    </w:tblStylePr>
    <w:tblStylePr w:type="neCell">
      <w:rPr>
        <w:color w:val="0090FF" w:themeColor="text1"/>
      </w:rPr>
    </w:tblStylePr>
    <w:tblStylePr w:type="nwCell">
      <w:rPr>
        <w:color w:val="0090FF" w:themeColor="text1"/>
      </w:rPr>
    </w:tblStylePr>
  </w:style>
  <w:style w:type="table" w:styleId="ColorfulShading-Accent1">
    <w:name w:val="Colorful Shading Accent 1"/>
    <w:basedOn w:val="TableNormal"/>
    <w:uiPriority w:val="71"/>
    <w:semiHidden/>
    <w:rsid w:val="0058629F"/>
    <w:pPr>
      <w:spacing w:line="240" w:lineRule="auto"/>
    </w:pPr>
    <w:tblPr>
      <w:tblStyleRowBandSize w:val="1"/>
      <w:tblStyleColBandSize w:val="1"/>
      <w:tblBorders>
        <w:top w:val="single" w:sz="24" w:space="0" w:color="035DD3" w:themeColor="accent2"/>
        <w:left w:val="single" w:sz="4" w:space="0" w:color="D8EEFF" w:themeColor="accent1"/>
        <w:bottom w:val="single" w:sz="4" w:space="0" w:color="D8EEFF" w:themeColor="accent1"/>
        <w:right w:val="single" w:sz="4" w:space="0" w:color="D8EEFF" w:themeColor="accent1"/>
        <w:insideH w:val="single" w:sz="4" w:space="0" w:color="010374" w:themeColor="background1"/>
        <w:insideV w:val="single" w:sz="4" w:space="0" w:color="010374" w:themeColor="background1"/>
      </w:tblBorders>
    </w:tblPr>
    <w:tcPr>
      <w:shd w:val="clear" w:color="auto" w:fill="FBFDFF" w:themeFill="accent1" w:themeFillTint="19"/>
    </w:tcPr>
    <w:tblStylePr w:type="firstRow">
      <w:rPr>
        <w:b/>
        <w:bCs/>
      </w:rPr>
      <w:tblPr/>
      <w:tcPr>
        <w:tcBorders>
          <w:top w:val="nil"/>
          <w:left w:val="nil"/>
          <w:bottom w:val="single" w:sz="24" w:space="0" w:color="035DD3" w:themeColor="accent2"/>
          <w:right w:val="nil"/>
          <w:insideH w:val="nil"/>
          <w:insideV w:val="nil"/>
        </w:tcBorders>
        <w:shd w:val="clear" w:color="auto" w:fill="010374" w:themeFill="background1"/>
      </w:tcPr>
    </w:tblStylePr>
    <w:tblStylePr w:type="lastRow">
      <w:rPr>
        <w:b/>
        <w:bCs/>
        <w:color w:val="010374" w:themeColor="background1"/>
      </w:rPr>
      <w:tblPr/>
      <w:tcPr>
        <w:tcBorders>
          <w:top w:val="single" w:sz="6" w:space="0" w:color="010374" w:themeColor="background1"/>
        </w:tcBorders>
        <w:shd w:val="clear" w:color="auto" w:fill="1B9BFF" w:themeFill="accent1" w:themeFillShade="99"/>
      </w:tcPr>
    </w:tblStylePr>
    <w:tblStylePr w:type="firstCol">
      <w:rPr>
        <w:color w:val="010374" w:themeColor="background1"/>
      </w:rPr>
      <w:tblPr/>
      <w:tcPr>
        <w:tcBorders>
          <w:top w:val="nil"/>
          <w:left w:val="nil"/>
          <w:bottom w:val="nil"/>
          <w:right w:val="nil"/>
          <w:insideH w:val="single" w:sz="4" w:space="0" w:color="1B9BFF" w:themeColor="accent1" w:themeShade="99"/>
          <w:insideV w:val="nil"/>
        </w:tcBorders>
        <w:shd w:val="clear" w:color="auto" w:fill="1B9BFF" w:themeFill="accent1" w:themeFillShade="99"/>
      </w:tcPr>
    </w:tblStylePr>
    <w:tblStylePr w:type="lastCol">
      <w:rPr>
        <w:color w:val="010374" w:themeColor="background1"/>
      </w:rPr>
      <w:tblPr/>
      <w:tcPr>
        <w:tcBorders>
          <w:top w:val="nil"/>
          <w:left w:val="nil"/>
          <w:bottom w:val="nil"/>
          <w:right w:val="nil"/>
          <w:insideH w:val="nil"/>
          <w:insideV w:val="nil"/>
        </w:tcBorders>
        <w:shd w:val="clear" w:color="auto" w:fill="1B9BFF" w:themeFill="accent1" w:themeFillShade="99"/>
      </w:tcPr>
    </w:tblStylePr>
    <w:tblStylePr w:type="band1Vert">
      <w:tblPr/>
      <w:tcPr>
        <w:shd w:val="clear" w:color="auto" w:fill="EFF8FF" w:themeFill="accent1" w:themeFillTint="66"/>
      </w:tcPr>
    </w:tblStylePr>
    <w:tblStylePr w:type="band1Horz">
      <w:tblPr/>
      <w:tcPr>
        <w:shd w:val="clear" w:color="auto" w:fill="EBF6FF" w:themeFill="accent1" w:themeFillTint="7F"/>
      </w:tcPr>
    </w:tblStylePr>
    <w:tblStylePr w:type="neCell">
      <w:rPr>
        <w:color w:val="0090FF" w:themeColor="text1"/>
      </w:rPr>
    </w:tblStylePr>
    <w:tblStylePr w:type="nwCell">
      <w:rPr>
        <w:color w:val="0090FF" w:themeColor="text1"/>
      </w:rPr>
    </w:tblStylePr>
  </w:style>
  <w:style w:type="table" w:styleId="ColorfulShading-Accent2">
    <w:name w:val="Colorful Shading Accent 2"/>
    <w:basedOn w:val="TableNormal"/>
    <w:uiPriority w:val="71"/>
    <w:semiHidden/>
    <w:rsid w:val="0058629F"/>
    <w:pPr>
      <w:spacing w:line="240" w:lineRule="auto"/>
    </w:pPr>
    <w:tblPr>
      <w:tblStyleRowBandSize w:val="1"/>
      <w:tblStyleColBandSize w:val="1"/>
      <w:tblBorders>
        <w:top w:val="single" w:sz="24" w:space="0" w:color="035DD3" w:themeColor="accent2"/>
        <w:left w:val="single" w:sz="4" w:space="0" w:color="035DD3" w:themeColor="accent2"/>
        <w:bottom w:val="single" w:sz="4" w:space="0" w:color="035DD3" w:themeColor="accent2"/>
        <w:right w:val="single" w:sz="4" w:space="0" w:color="035DD3" w:themeColor="accent2"/>
        <w:insideH w:val="single" w:sz="4" w:space="0" w:color="010374" w:themeColor="background1"/>
        <w:insideV w:val="single" w:sz="4" w:space="0" w:color="010374" w:themeColor="background1"/>
      </w:tblBorders>
    </w:tblPr>
    <w:tcPr>
      <w:shd w:val="clear" w:color="auto" w:fill="E2EEFE" w:themeFill="accent2" w:themeFillTint="19"/>
    </w:tcPr>
    <w:tblStylePr w:type="firstRow">
      <w:rPr>
        <w:b/>
        <w:bCs/>
      </w:rPr>
      <w:tblPr/>
      <w:tcPr>
        <w:tcBorders>
          <w:top w:val="nil"/>
          <w:left w:val="nil"/>
          <w:bottom w:val="single" w:sz="24" w:space="0" w:color="035DD3" w:themeColor="accent2"/>
          <w:right w:val="nil"/>
          <w:insideH w:val="nil"/>
          <w:insideV w:val="nil"/>
        </w:tcBorders>
        <w:shd w:val="clear" w:color="auto" w:fill="010374" w:themeFill="background1"/>
      </w:tcPr>
    </w:tblStylePr>
    <w:tblStylePr w:type="lastRow">
      <w:rPr>
        <w:b/>
        <w:bCs/>
        <w:color w:val="010374" w:themeColor="background1"/>
      </w:rPr>
      <w:tblPr/>
      <w:tcPr>
        <w:tcBorders>
          <w:top w:val="single" w:sz="6" w:space="0" w:color="010374" w:themeColor="background1"/>
        </w:tcBorders>
        <w:shd w:val="clear" w:color="auto" w:fill="01377E" w:themeFill="accent2" w:themeFillShade="99"/>
      </w:tcPr>
    </w:tblStylePr>
    <w:tblStylePr w:type="firstCol">
      <w:rPr>
        <w:color w:val="010374" w:themeColor="background1"/>
      </w:rPr>
      <w:tblPr/>
      <w:tcPr>
        <w:tcBorders>
          <w:top w:val="nil"/>
          <w:left w:val="nil"/>
          <w:bottom w:val="nil"/>
          <w:right w:val="nil"/>
          <w:insideH w:val="single" w:sz="4" w:space="0" w:color="01377E" w:themeColor="accent2" w:themeShade="99"/>
          <w:insideV w:val="nil"/>
        </w:tcBorders>
        <w:shd w:val="clear" w:color="auto" w:fill="01377E" w:themeFill="accent2" w:themeFillShade="99"/>
      </w:tcPr>
    </w:tblStylePr>
    <w:tblStylePr w:type="lastCol">
      <w:rPr>
        <w:color w:val="010374" w:themeColor="background1"/>
      </w:rPr>
      <w:tblPr/>
      <w:tcPr>
        <w:tcBorders>
          <w:top w:val="nil"/>
          <w:left w:val="nil"/>
          <w:bottom w:val="nil"/>
          <w:right w:val="nil"/>
          <w:insideH w:val="nil"/>
          <w:insideV w:val="nil"/>
        </w:tcBorders>
        <w:shd w:val="clear" w:color="auto" w:fill="01377E" w:themeFill="accent2" w:themeFillShade="99"/>
      </w:tcPr>
    </w:tblStylePr>
    <w:tblStylePr w:type="band1Vert">
      <w:tblPr/>
      <w:tcPr>
        <w:shd w:val="clear" w:color="auto" w:fill="8ABBFD" w:themeFill="accent2" w:themeFillTint="66"/>
      </w:tcPr>
    </w:tblStylePr>
    <w:tblStylePr w:type="band1Horz">
      <w:tblPr/>
      <w:tcPr>
        <w:shd w:val="clear" w:color="auto" w:fill="6DABFD" w:themeFill="accent2" w:themeFillTint="7F"/>
      </w:tcPr>
    </w:tblStylePr>
    <w:tblStylePr w:type="neCell">
      <w:rPr>
        <w:color w:val="0090FF" w:themeColor="text1"/>
      </w:rPr>
    </w:tblStylePr>
    <w:tblStylePr w:type="nwCell">
      <w:rPr>
        <w:color w:val="0090FF" w:themeColor="text1"/>
      </w:rPr>
    </w:tblStylePr>
  </w:style>
  <w:style w:type="table" w:styleId="ColorfulShading-Accent3">
    <w:name w:val="Colorful Shading Accent 3"/>
    <w:basedOn w:val="TableNormal"/>
    <w:uiPriority w:val="71"/>
    <w:semiHidden/>
    <w:rsid w:val="0058629F"/>
    <w:pPr>
      <w:spacing w:line="240" w:lineRule="auto"/>
    </w:pPr>
    <w:tblPr>
      <w:tblStyleRowBandSize w:val="1"/>
      <w:tblStyleColBandSize w:val="1"/>
      <w:tblBorders>
        <w:top w:val="single" w:sz="24" w:space="0" w:color="FF6F00" w:themeColor="accent4"/>
        <w:left w:val="single" w:sz="4" w:space="0" w:color="010374" w:themeColor="accent3"/>
        <w:bottom w:val="single" w:sz="4" w:space="0" w:color="010374" w:themeColor="accent3"/>
        <w:right w:val="single" w:sz="4" w:space="0" w:color="010374" w:themeColor="accent3"/>
        <w:insideH w:val="single" w:sz="4" w:space="0" w:color="010374" w:themeColor="background1"/>
        <w:insideV w:val="single" w:sz="4" w:space="0" w:color="010374" w:themeColor="background1"/>
      </w:tblBorders>
    </w:tblPr>
    <w:tcPr>
      <w:shd w:val="clear" w:color="auto" w:fill="D8D9FE" w:themeFill="accent3" w:themeFillTint="19"/>
    </w:tcPr>
    <w:tblStylePr w:type="firstRow">
      <w:rPr>
        <w:b/>
        <w:bCs/>
      </w:rPr>
      <w:tblPr/>
      <w:tcPr>
        <w:tcBorders>
          <w:top w:val="nil"/>
          <w:left w:val="nil"/>
          <w:bottom w:val="single" w:sz="24" w:space="0" w:color="FF6F00" w:themeColor="accent4"/>
          <w:right w:val="nil"/>
          <w:insideH w:val="nil"/>
          <w:insideV w:val="nil"/>
        </w:tcBorders>
        <w:shd w:val="clear" w:color="auto" w:fill="010374" w:themeFill="background1"/>
      </w:tcPr>
    </w:tblStylePr>
    <w:tblStylePr w:type="lastRow">
      <w:rPr>
        <w:b/>
        <w:bCs/>
        <w:color w:val="010374" w:themeColor="background1"/>
      </w:rPr>
      <w:tblPr/>
      <w:tcPr>
        <w:tcBorders>
          <w:top w:val="single" w:sz="6" w:space="0" w:color="010374" w:themeColor="background1"/>
        </w:tcBorders>
        <w:shd w:val="clear" w:color="auto" w:fill="000145" w:themeFill="accent3" w:themeFillShade="99"/>
      </w:tcPr>
    </w:tblStylePr>
    <w:tblStylePr w:type="firstCol">
      <w:rPr>
        <w:color w:val="010374" w:themeColor="background1"/>
      </w:rPr>
      <w:tblPr/>
      <w:tcPr>
        <w:tcBorders>
          <w:top w:val="nil"/>
          <w:left w:val="nil"/>
          <w:bottom w:val="nil"/>
          <w:right w:val="nil"/>
          <w:insideH w:val="single" w:sz="4" w:space="0" w:color="000145" w:themeColor="accent3" w:themeShade="99"/>
          <w:insideV w:val="nil"/>
        </w:tcBorders>
        <w:shd w:val="clear" w:color="auto" w:fill="000145" w:themeFill="accent3" w:themeFillShade="99"/>
      </w:tcPr>
    </w:tblStylePr>
    <w:tblStylePr w:type="lastCol">
      <w:rPr>
        <w:color w:val="010374" w:themeColor="background1"/>
      </w:rPr>
      <w:tblPr/>
      <w:tcPr>
        <w:tcBorders>
          <w:top w:val="nil"/>
          <w:left w:val="nil"/>
          <w:bottom w:val="nil"/>
          <w:right w:val="nil"/>
          <w:insideH w:val="nil"/>
          <w:insideV w:val="nil"/>
        </w:tcBorders>
        <w:shd w:val="clear" w:color="auto" w:fill="000145" w:themeFill="accent3" w:themeFillShade="99"/>
      </w:tcPr>
    </w:tblStylePr>
    <w:tblStylePr w:type="band1Vert">
      <w:tblPr/>
      <w:tcPr>
        <w:shd w:val="clear" w:color="auto" w:fill="6365FD" w:themeFill="accent3" w:themeFillTint="66"/>
      </w:tcPr>
    </w:tblStylePr>
    <w:tblStylePr w:type="band1Horz">
      <w:tblPr/>
      <w:tcPr>
        <w:shd w:val="clear" w:color="auto" w:fill="3C3FFD" w:themeFill="accent3" w:themeFillTint="7F"/>
      </w:tcPr>
    </w:tblStylePr>
  </w:style>
  <w:style w:type="table" w:styleId="ColorfulShading-Accent4">
    <w:name w:val="Colorful Shading Accent 4"/>
    <w:basedOn w:val="TableNormal"/>
    <w:uiPriority w:val="71"/>
    <w:semiHidden/>
    <w:rsid w:val="0058629F"/>
    <w:pPr>
      <w:spacing w:line="240" w:lineRule="auto"/>
    </w:pPr>
    <w:tblPr>
      <w:tblStyleRowBandSize w:val="1"/>
      <w:tblStyleColBandSize w:val="1"/>
      <w:tblBorders>
        <w:top w:val="single" w:sz="24" w:space="0" w:color="010374" w:themeColor="accent3"/>
        <w:left w:val="single" w:sz="4" w:space="0" w:color="FF6F00" w:themeColor="accent4"/>
        <w:bottom w:val="single" w:sz="4" w:space="0" w:color="FF6F00" w:themeColor="accent4"/>
        <w:right w:val="single" w:sz="4" w:space="0" w:color="FF6F00" w:themeColor="accent4"/>
        <w:insideH w:val="single" w:sz="4" w:space="0" w:color="010374" w:themeColor="background1"/>
        <w:insideV w:val="single" w:sz="4" w:space="0" w:color="010374" w:themeColor="background1"/>
      </w:tblBorders>
    </w:tblPr>
    <w:tcPr>
      <w:shd w:val="clear" w:color="auto" w:fill="FFF0E6" w:themeFill="accent4" w:themeFillTint="19"/>
    </w:tcPr>
    <w:tblStylePr w:type="firstRow">
      <w:rPr>
        <w:b/>
        <w:bCs/>
      </w:rPr>
      <w:tblPr/>
      <w:tcPr>
        <w:tcBorders>
          <w:top w:val="nil"/>
          <w:left w:val="nil"/>
          <w:bottom w:val="single" w:sz="24" w:space="0" w:color="010374" w:themeColor="accent3"/>
          <w:right w:val="nil"/>
          <w:insideH w:val="nil"/>
          <w:insideV w:val="nil"/>
        </w:tcBorders>
        <w:shd w:val="clear" w:color="auto" w:fill="010374" w:themeFill="background1"/>
      </w:tcPr>
    </w:tblStylePr>
    <w:tblStylePr w:type="lastRow">
      <w:rPr>
        <w:b/>
        <w:bCs/>
        <w:color w:val="010374" w:themeColor="background1"/>
      </w:rPr>
      <w:tblPr/>
      <w:tcPr>
        <w:tcBorders>
          <w:top w:val="single" w:sz="6" w:space="0" w:color="010374" w:themeColor="background1"/>
        </w:tcBorders>
        <w:shd w:val="clear" w:color="auto" w:fill="994200" w:themeFill="accent4" w:themeFillShade="99"/>
      </w:tcPr>
    </w:tblStylePr>
    <w:tblStylePr w:type="firstCol">
      <w:rPr>
        <w:color w:val="010374" w:themeColor="background1"/>
      </w:rPr>
      <w:tblPr/>
      <w:tcPr>
        <w:tcBorders>
          <w:top w:val="nil"/>
          <w:left w:val="nil"/>
          <w:bottom w:val="nil"/>
          <w:right w:val="nil"/>
          <w:insideH w:val="single" w:sz="4" w:space="0" w:color="994200" w:themeColor="accent4" w:themeShade="99"/>
          <w:insideV w:val="nil"/>
        </w:tcBorders>
        <w:shd w:val="clear" w:color="auto" w:fill="994200" w:themeFill="accent4" w:themeFillShade="99"/>
      </w:tcPr>
    </w:tblStylePr>
    <w:tblStylePr w:type="lastCol">
      <w:rPr>
        <w:color w:val="010374" w:themeColor="background1"/>
      </w:rPr>
      <w:tblPr/>
      <w:tcPr>
        <w:tcBorders>
          <w:top w:val="nil"/>
          <w:left w:val="nil"/>
          <w:bottom w:val="nil"/>
          <w:right w:val="nil"/>
          <w:insideH w:val="nil"/>
          <w:insideV w:val="nil"/>
        </w:tcBorders>
        <w:shd w:val="clear" w:color="auto" w:fill="994200" w:themeFill="accent4" w:themeFillShade="99"/>
      </w:tcPr>
    </w:tblStylePr>
    <w:tblStylePr w:type="band1Vert">
      <w:tblPr/>
      <w:tcPr>
        <w:shd w:val="clear" w:color="auto" w:fill="FFC599" w:themeFill="accent4" w:themeFillTint="66"/>
      </w:tcPr>
    </w:tblStylePr>
    <w:tblStylePr w:type="band1Horz">
      <w:tblPr/>
      <w:tcPr>
        <w:shd w:val="clear" w:color="auto" w:fill="FFB780" w:themeFill="accent4" w:themeFillTint="7F"/>
      </w:tcPr>
    </w:tblStylePr>
    <w:tblStylePr w:type="neCell">
      <w:rPr>
        <w:color w:val="0090FF" w:themeColor="text1"/>
      </w:rPr>
    </w:tblStylePr>
    <w:tblStylePr w:type="nwCell">
      <w:rPr>
        <w:color w:val="0090FF" w:themeColor="text1"/>
      </w:rPr>
    </w:tblStylePr>
  </w:style>
  <w:style w:type="table" w:styleId="ColorfulShading-Accent5">
    <w:name w:val="Colorful Shading Accent 5"/>
    <w:basedOn w:val="TableNormal"/>
    <w:uiPriority w:val="71"/>
    <w:semiHidden/>
    <w:rsid w:val="0058629F"/>
    <w:pPr>
      <w:spacing w:line="240" w:lineRule="auto"/>
    </w:pPr>
    <w:tblPr>
      <w:tblStyleRowBandSize w:val="1"/>
      <w:tblStyleColBandSize w:val="1"/>
      <w:tblBorders>
        <w:top w:val="single" w:sz="24" w:space="0" w:color="FF9D00" w:themeColor="accent6"/>
        <w:left w:val="single" w:sz="4" w:space="0" w:color="035DD3" w:themeColor="accent5"/>
        <w:bottom w:val="single" w:sz="4" w:space="0" w:color="035DD3" w:themeColor="accent5"/>
        <w:right w:val="single" w:sz="4" w:space="0" w:color="035DD3" w:themeColor="accent5"/>
        <w:insideH w:val="single" w:sz="4" w:space="0" w:color="010374" w:themeColor="background1"/>
        <w:insideV w:val="single" w:sz="4" w:space="0" w:color="010374" w:themeColor="background1"/>
      </w:tblBorders>
    </w:tblPr>
    <w:tcPr>
      <w:shd w:val="clear" w:color="auto" w:fill="E2EEFE" w:themeFill="accent5" w:themeFillTint="19"/>
    </w:tcPr>
    <w:tblStylePr w:type="firstRow">
      <w:rPr>
        <w:b/>
        <w:bCs/>
      </w:rPr>
      <w:tblPr/>
      <w:tcPr>
        <w:tcBorders>
          <w:top w:val="nil"/>
          <w:left w:val="nil"/>
          <w:bottom w:val="single" w:sz="24" w:space="0" w:color="FF9D00" w:themeColor="accent6"/>
          <w:right w:val="nil"/>
          <w:insideH w:val="nil"/>
          <w:insideV w:val="nil"/>
        </w:tcBorders>
        <w:shd w:val="clear" w:color="auto" w:fill="010374" w:themeFill="background1"/>
      </w:tcPr>
    </w:tblStylePr>
    <w:tblStylePr w:type="lastRow">
      <w:rPr>
        <w:b/>
        <w:bCs/>
        <w:color w:val="010374" w:themeColor="background1"/>
      </w:rPr>
      <w:tblPr/>
      <w:tcPr>
        <w:tcBorders>
          <w:top w:val="single" w:sz="6" w:space="0" w:color="010374" w:themeColor="background1"/>
        </w:tcBorders>
        <w:shd w:val="clear" w:color="auto" w:fill="01377E" w:themeFill="accent5" w:themeFillShade="99"/>
      </w:tcPr>
    </w:tblStylePr>
    <w:tblStylePr w:type="firstCol">
      <w:rPr>
        <w:color w:val="010374" w:themeColor="background1"/>
      </w:rPr>
      <w:tblPr/>
      <w:tcPr>
        <w:tcBorders>
          <w:top w:val="nil"/>
          <w:left w:val="nil"/>
          <w:bottom w:val="nil"/>
          <w:right w:val="nil"/>
          <w:insideH w:val="single" w:sz="4" w:space="0" w:color="01377E" w:themeColor="accent5" w:themeShade="99"/>
          <w:insideV w:val="nil"/>
        </w:tcBorders>
        <w:shd w:val="clear" w:color="auto" w:fill="01377E" w:themeFill="accent5" w:themeFillShade="99"/>
      </w:tcPr>
    </w:tblStylePr>
    <w:tblStylePr w:type="lastCol">
      <w:rPr>
        <w:color w:val="010374" w:themeColor="background1"/>
      </w:rPr>
      <w:tblPr/>
      <w:tcPr>
        <w:tcBorders>
          <w:top w:val="nil"/>
          <w:left w:val="nil"/>
          <w:bottom w:val="nil"/>
          <w:right w:val="nil"/>
          <w:insideH w:val="nil"/>
          <w:insideV w:val="nil"/>
        </w:tcBorders>
        <w:shd w:val="clear" w:color="auto" w:fill="01377E" w:themeFill="accent5" w:themeFillShade="99"/>
      </w:tcPr>
    </w:tblStylePr>
    <w:tblStylePr w:type="band1Vert">
      <w:tblPr/>
      <w:tcPr>
        <w:shd w:val="clear" w:color="auto" w:fill="8ABBFD" w:themeFill="accent5" w:themeFillTint="66"/>
      </w:tcPr>
    </w:tblStylePr>
    <w:tblStylePr w:type="band1Horz">
      <w:tblPr/>
      <w:tcPr>
        <w:shd w:val="clear" w:color="auto" w:fill="6DABFD" w:themeFill="accent5" w:themeFillTint="7F"/>
      </w:tcPr>
    </w:tblStylePr>
    <w:tblStylePr w:type="neCell">
      <w:rPr>
        <w:color w:val="0090FF" w:themeColor="text1"/>
      </w:rPr>
    </w:tblStylePr>
    <w:tblStylePr w:type="nwCell">
      <w:rPr>
        <w:color w:val="0090FF" w:themeColor="text1"/>
      </w:rPr>
    </w:tblStylePr>
  </w:style>
  <w:style w:type="table" w:styleId="ColorfulShading-Accent6">
    <w:name w:val="Colorful Shading Accent 6"/>
    <w:basedOn w:val="TableNormal"/>
    <w:uiPriority w:val="71"/>
    <w:semiHidden/>
    <w:rsid w:val="0058629F"/>
    <w:pPr>
      <w:spacing w:line="240" w:lineRule="auto"/>
    </w:pPr>
    <w:tblPr>
      <w:tblStyleRowBandSize w:val="1"/>
      <w:tblStyleColBandSize w:val="1"/>
      <w:tblBorders>
        <w:top w:val="single" w:sz="24" w:space="0" w:color="035DD3" w:themeColor="accent5"/>
        <w:left w:val="single" w:sz="4" w:space="0" w:color="FF9D00" w:themeColor="accent6"/>
        <w:bottom w:val="single" w:sz="4" w:space="0" w:color="FF9D00" w:themeColor="accent6"/>
        <w:right w:val="single" w:sz="4" w:space="0" w:color="FF9D00" w:themeColor="accent6"/>
        <w:insideH w:val="single" w:sz="4" w:space="0" w:color="010374" w:themeColor="background1"/>
        <w:insideV w:val="single" w:sz="4" w:space="0" w:color="010374" w:themeColor="background1"/>
      </w:tblBorders>
    </w:tblPr>
    <w:tcPr>
      <w:shd w:val="clear" w:color="auto" w:fill="FFF5E6" w:themeFill="accent6" w:themeFillTint="19"/>
    </w:tcPr>
    <w:tblStylePr w:type="firstRow">
      <w:rPr>
        <w:b/>
        <w:bCs/>
      </w:rPr>
      <w:tblPr/>
      <w:tcPr>
        <w:tcBorders>
          <w:top w:val="nil"/>
          <w:left w:val="nil"/>
          <w:bottom w:val="single" w:sz="24" w:space="0" w:color="035DD3" w:themeColor="accent5"/>
          <w:right w:val="nil"/>
          <w:insideH w:val="nil"/>
          <w:insideV w:val="nil"/>
        </w:tcBorders>
        <w:shd w:val="clear" w:color="auto" w:fill="010374" w:themeFill="background1"/>
      </w:tcPr>
    </w:tblStylePr>
    <w:tblStylePr w:type="lastRow">
      <w:rPr>
        <w:b/>
        <w:bCs/>
        <w:color w:val="010374" w:themeColor="background1"/>
      </w:rPr>
      <w:tblPr/>
      <w:tcPr>
        <w:tcBorders>
          <w:top w:val="single" w:sz="6" w:space="0" w:color="010374" w:themeColor="background1"/>
        </w:tcBorders>
        <w:shd w:val="clear" w:color="auto" w:fill="995E00" w:themeFill="accent6" w:themeFillShade="99"/>
      </w:tcPr>
    </w:tblStylePr>
    <w:tblStylePr w:type="firstCol">
      <w:rPr>
        <w:color w:val="010374" w:themeColor="background1"/>
      </w:rPr>
      <w:tblPr/>
      <w:tcPr>
        <w:tcBorders>
          <w:top w:val="nil"/>
          <w:left w:val="nil"/>
          <w:bottom w:val="nil"/>
          <w:right w:val="nil"/>
          <w:insideH w:val="single" w:sz="4" w:space="0" w:color="995E00" w:themeColor="accent6" w:themeShade="99"/>
          <w:insideV w:val="nil"/>
        </w:tcBorders>
        <w:shd w:val="clear" w:color="auto" w:fill="995E00" w:themeFill="accent6" w:themeFillShade="99"/>
      </w:tcPr>
    </w:tblStylePr>
    <w:tblStylePr w:type="lastCol">
      <w:rPr>
        <w:color w:val="010374" w:themeColor="background1"/>
      </w:rPr>
      <w:tblPr/>
      <w:tcPr>
        <w:tcBorders>
          <w:top w:val="nil"/>
          <w:left w:val="nil"/>
          <w:bottom w:val="nil"/>
          <w:right w:val="nil"/>
          <w:insideH w:val="nil"/>
          <w:insideV w:val="nil"/>
        </w:tcBorders>
        <w:shd w:val="clear" w:color="auto" w:fill="995E00" w:themeFill="accent6" w:themeFillShade="99"/>
      </w:tcPr>
    </w:tblStylePr>
    <w:tblStylePr w:type="band1Vert">
      <w:tblPr/>
      <w:tcPr>
        <w:shd w:val="clear" w:color="auto" w:fill="FFD799" w:themeFill="accent6" w:themeFillTint="66"/>
      </w:tcPr>
    </w:tblStylePr>
    <w:tblStylePr w:type="band1Horz">
      <w:tblPr/>
      <w:tcPr>
        <w:shd w:val="clear" w:color="auto" w:fill="FFCE80" w:themeFill="accent6" w:themeFillTint="7F"/>
      </w:tcPr>
    </w:tblStylePr>
    <w:tblStylePr w:type="neCell">
      <w:rPr>
        <w:color w:val="0090FF" w:themeColor="text1"/>
      </w:rPr>
    </w:tblStylePr>
    <w:tblStylePr w:type="nwCell">
      <w:rPr>
        <w:color w:val="0090FF" w:themeColor="text1"/>
      </w:rPr>
    </w:tblStylePr>
  </w:style>
  <w:style w:type="table" w:styleId="DarkList">
    <w:name w:val="Dark List"/>
    <w:basedOn w:val="TableNormal"/>
    <w:uiPriority w:val="70"/>
    <w:semiHidden/>
    <w:rsid w:val="0058629F"/>
    <w:pPr>
      <w:spacing w:line="240" w:lineRule="auto"/>
    </w:pPr>
    <w:rPr>
      <w:color w:val="010374" w:themeColor="background1"/>
    </w:rPr>
    <w:tblPr>
      <w:tblStyleRowBandSize w:val="1"/>
      <w:tblStyleColBandSize w:val="1"/>
    </w:tblPr>
    <w:tcPr>
      <w:shd w:val="clear" w:color="auto" w:fill="0090FF" w:themeFill="text1"/>
    </w:tcPr>
    <w:tblStylePr w:type="firstRow">
      <w:rPr>
        <w:b/>
        <w:bCs/>
      </w:rPr>
      <w:tblPr/>
      <w:tcPr>
        <w:tcBorders>
          <w:top w:val="nil"/>
          <w:left w:val="nil"/>
          <w:bottom w:val="single" w:sz="18" w:space="0" w:color="010374" w:themeColor="background1"/>
          <w:right w:val="nil"/>
          <w:insideH w:val="nil"/>
          <w:insideV w:val="nil"/>
        </w:tcBorders>
        <w:shd w:val="clear" w:color="auto" w:fill="0090FF" w:themeFill="text1"/>
      </w:tcPr>
    </w:tblStylePr>
    <w:tblStylePr w:type="lastRow">
      <w:tblPr/>
      <w:tcPr>
        <w:tcBorders>
          <w:top w:val="single" w:sz="18" w:space="0" w:color="010374" w:themeColor="background1"/>
          <w:left w:val="nil"/>
          <w:bottom w:val="nil"/>
          <w:right w:val="nil"/>
          <w:insideH w:val="nil"/>
          <w:insideV w:val="nil"/>
        </w:tcBorders>
        <w:shd w:val="clear" w:color="auto" w:fill="00477F" w:themeFill="text1" w:themeFillShade="7F"/>
      </w:tcPr>
    </w:tblStylePr>
    <w:tblStylePr w:type="firstCol">
      <w:tblPr/>
      <w:tcPr>
        <w:tcBorders>
          <w:top w:val="nil"/>
          <w:left w:val="nil"/>
          <w:bottom w:val="nil"/>
          <w:right w:val="single" w:sz="18" w:space="0" w:color="010374" w:themeColor="background1"/>
          <w:insideH w:val="nil"/>
          <w:insideV w:val="nil"/>
        </w:tcBorders>
        <w:shd w:val="clear" w:color="auto" w:fill="006BBF" w:themeFill="text1" w:themeFillShade="BF"/>
      </w:tcPr>
    </w:tblStylePr>
    <w:tblStylePr w:type="lastCol">
      <w:tblPr/>
      <w:tcPr>
        <w:tcBorders>
          <w:top w:val="nil"/>
          <w:left w:val="single" w:sz="18" w:space="0" w:color="010374" w:themeColor="background1"/>
          <w:bottom w:val="nil"/>
          <w:right w:val="nil"/>
          <w:insideH w:val="nil"/>
          <w:insideV w:val="nil"/>
        </w:tcBorders>
        <w:shd w:val="clear" w:color="auto" w:fill="006BBF" w:themeFill="text1" w:themeFillShade="BF"/>
      </w:tcPr>
    </w:tblStylePr>
    <w:tblStylePr w:type="band1Vert">
      <w:tblPr/>
      <w:tcPr>
        <w:tcBorders>
          <w:top w:val="nil"/>
          <w:left w:val="nil"/>
          <w:bottom w:val="nil"/>
          <w:right w:val="nil"/>
          <w:insideH w:val="nil"/>
          <w:insideV w:val="nil"/>
        </w:tcBorders>
        <w:shd w:val="clear" w:color="auto" w:fill="006BBF" w:themeFill="text1" w:themeFillShade="BF"/>
      </w:tcPr>
    </w:tblStylePr>
    <w:tblStylePr w:type="band1Horz">
      <w:tblPr/>
      <w:tcPr>
        <w:tcBorders>
          <w:top w:val="nil"/>
          <w:left w:val="nil"/>
          <w:bottom w:val="nil"/>
          <w:right w:val="nil"/>
          <w:insideH w:val="nil"/>
          <w:insideV w:val="nil"/>
        </w:tcBorders>
        <w:shd w:val="clear" w:color="auto" w:fill="006BBF" w:themeFill="text1" w:themeFillShade="BF"/>
      </w:tcPr>
    </w:tblStylePr>
  </w:style>
  <w:style w:type="table" w:styleId="DarkList-Accent1">
    <w:name w:val="Dark List Accent 1"/>
    <w:basedOn w:val="TableNormal"/>
    <w:uiPriority w:val="70"/>
    <w:semiHidden/>
    <w:rsid w:val="0058629F"/>
    <w:pPr>
      <w:spacing w:line="240" w:lineRule="auto"/>
    </w:pPr>
    <w:rPr>
      <w:color w:val="010374" w:themeColor="background1"/>
    </w:rPr>
    <w:tblPr>
      <w:tblStyleRowBandSize w:val="1"/>
      <w:tblStyleColBandSize w:val="1"/>
    </w:tblPr>
    <w:tcPr>
      <w:shd w:val="clear" w:color="auto" w:fill="D8EEFF" w:themeFill="accent1"/>
    </w:tcPr>
    <w:tblStylePr w:type="firstRow">
      <w:rPr>
        <w:b/>
        <w:bCs/>
      </w:rPr>
      <w:tblPr/>
      <w:tcPr>
        <w:tcBorders>
          <w:top w:val="nil"/>
          <w:left w:val="nil"/>
          <w:bottom w:val="single" w:sz="18" w:space="0" w:color="010374" w:themeColor="background1"/>
          <w:right w:val="nil"/>
          <w:insideH w:val="nil"/>
          <w:insideV w:val="nil"/>
        </w:tcBorders>
        <w:shd w:val="clear" w:color="auto" w:fill="0090FF" w:themeFill="text1"/>
      </w:tcPr>
    </w:tblStylePr>
    <w:tblStylePr w:type="lastRow">
      <w:tblPr/>
      <w:tcPr>
        <w:tcBorders>
          <w:top w:val="single" w:sz="18" w:space="0" w:color="010374" w:themeColor="background1"/>
          <w:left w:val="nil"/>
          <w:bottom w:val="nil"/>
          <w:right w:val="nil"/>
          <w:insideH w:val="nil"/>
          <w:insideV w:val="nil"/>
        </w:tcBorders>
        <w:shd w:val="clear" w:color="auto" w:fill="0083EA" w:themeFill="accent1" w:themeFillShade="7F"/>
      </w:tcPr>
    </w:tblStylePr>
    <w:tblStylePr w:type="firstCol">
      <w:tblPr/>
      <w:tcPr>
        <w:tcBorders>
          <w:top w:val="nil"/>
          <w:left w:val="nil"/>
          <w:bottom w:val="nil"/>
          <w:right w:val="single" w:sz="18" w:space="0" w:color="010374" w:themeColor="background1"/>
          <w:insideH w:val="nil"/>
          <w:insideV w:val="nil"/>
        </w:tcBorders>
        <w:shd w:val="clear" w:color="auto" w:fill="61B9FF" w:themeFill="accent1" w:themeFillShade="BF"/>
      </w:tcPr>
    </w:tblStylePr>
    <w:tblStylePr w:type="lastCol">
      <w:tblPr/>
      <w:tcPr>
        <w:tcBorders>
          <w:top w:val="nil"/>
          <w:left w:val="single" w:sz="18" w:space="0" w:color="010374" w:themeColor="background1"/>
          <w:bottom w:val="nil"/>
          <w:right w:val="nil"/>
          <w:insideH w:val="nil"/>
          <w:insideV w:val="nil"/>
        </w:tcBorders>
        <w:shd w:val="clear" w:color="auto" w:fill="61B9FF" w:themeFill="accent1" w:themeFillShade="BF"/>
      </w:tcPr>
    </w:tblStylePr>
    <w:tblStylePr w:type="band1Vert">
      <w:tblPr/>
      <w:tcPr>
        <w:tcBorders>
          <w:top w:val="nil"/>
          <w:left w:val="nil"/>
          <w:bottom w:val="nil"/>
          <w:right w:val="nil"/>
          <w:insideH w:val="nil"/>
          <w:insideV w:val="nil"/>
        </w:tcBorders>
        <w:shd w:val="clear" w:color="auto" w:fill="61B9FF" w:themeFill="accent1" w:themeFillShade="BF"/>
      </w:tcPr>
    </w:tblStylePr>
    <w:tblStylePr w:type="band1Horz">
      <w:tblPr/>
      <w:tcPr>
        <w:tcBorders>
          <w:top w:val="nil"/>
          <w:left w:val="nil"/>
          <w:bottom w:val="nil"/>
          <w:right w:val="nil"/>
          <w:insideH w:val="nil"/>
          <w:insideV w:val="nil"/>
        </w:tcBorders>
        <w:shd w:val="clear" w:color="auto" w:fill="61B9FF" w:themeFill="accent1" w:themeFillShade="BF"/>
      </w:tcPr>
    </w:tblStylePr>
  </w:style>
  <w:style w:type="table" w:styleId="DarkList-Accent2">
    <w:name w:val="Dark List Accent 2"/>
    <w:basedOn w:val="TableNormal"/>
    <w:uiPriority w:val="70"/>
    <w:semiHidden/>
    <w:rsid w:val="0058629F"/>
    <w:pPr>
      <w:spacing w:line="240" w:lineRule="auto"/>
    </w:pPr>
    <w:rPr>
      <w:color w:val="010374" w:themeColor="background1"/>
    </w:rPr>
    <w:tblPr>
      <w:tblStyleRowBandSize w:val="1"/>
      <w:tblStyleColBandSize w:val="1"/>
    </w:tblPr>
    <w:tcPr>
      <w:shd w:val="clear" w:color="auto" w:fill="035DD3" w:themeFill="accent2"/>
    </w:tcPr>
    <w:tblStylePr w:type="firstRow">
      <w:rPr>
        <w:b/>
        <w:bCs/>
      </w:rPr>
      <w:tblPr/>
      <w:tcPr>
        <w:tcBorders>
          <w:top w:val="nil"/>
          <w:left w:val="nil"/>
          <w:bottom w:val="single" w:sz="18" w:space="0" w:color="010374" w:themeColor="background1"/>
          <w:right w:val="nil"/>
          <w:insideH w:val="nil"/>
          <w:insideV w:val="nil"/>
        </w:tcBorders>
        <w:shd w:val="clear" w:color="auto" w:fill="0090FF" w:themeFill="text1"/>
      </w:tcPr>
    </w:tblStylePr>
    <w:tblStylePr w:type="lastRow">
      <w:tblPr/>
      <w:tcPr>
        <w:tcBorders>
          <w:top w:val="single" w:sz="18" w:space="0" w:color="010374" w:themeColor="background1"/>
          <w:left w:val="nil"/>
          <w:bottom w:val="nil"/>
          <w:right w:val="nil"/>
          <w:insideH w:val="nil"/>
          <w:insideV w:val="nil"/>
        </w:tcBorders>
        <w:shd w:val="clear" w:color="auto" w:fill="012E68" w:themeFill="accent2" w:themeFillShade="7F"/>
      </w:tcPr>
    </w:tblStylePr>
    <w:tblStylePr w:type="firstCol">
      <w:tblPr/>
      <w:tcPr>
        <w:tcBorders>
          <w:top w:val="nil"/>
          <w:left w:val="nil"/>
          <w:bottom w:val="nil"/>
          <w:right w:val="single" w:sz="18" w:space="0" w:color="010374" w:themeColor="background1"/>
          <w:insideH w:val="nil"/>
          <w:insideV w:val="nil"/>
        </w:tcBorders>
        <w:shd w:val="clear" w:color="auto" w:fill="02459D" w:themeFill="accent2" w:themeFillShade="BF"/>
      </w:tcPr>
    </w:tblStylePr>
    <w:tblStylePr w:type="lastCol">
      <w:tblPr/>
      <w:tcPr>
        <w:tcBorders>
          <w:top w:val="nil"/>
          <w:left w:val="single" w:sz="18" w:space="0" w:color="010374" w:themeColor="background1"/>
          <w:bottom w:val="nil"/>
          <w:right w:val="nil"/>
          <w:insideH w:val="nil"/>
          <w:insideV w:val="nil"/>
        </w:tcBorders>
        <w:shd w:val="clear" w:color="auto" w:fill="02459D" w:themeFill="accent2" w:themeFillShade="BF"/>
      </w:tcPr>
    </w:tblStylePr>
    <w:tblStylePr w:type="band1Vert">
      <w:tblPr/>
      <w:tcPr>
        <w:tcBorders>
          <w:top w:val="nil"/>
          <w:left w:val="nil"/>
          <w:bottom w:val="nil"/>
          <w:right w:val="nil"/>
          <w:insideH w:val="nil"/>
          <w:insideV w:val="nil"/>
        </w:tcBorders>
        <w:shd w:val="clear" w:color="auto" w:fill="02459D" w:themeFill="accent2" w:themeFillShade="BF"/>
      </w:tcPr>
    </w:tblStylePr>
    <w:tblStylePr w:type="band1Horz">
      <w:tblPr/>
      <w:tcPr>
        <w:tcBorders>
          <w:top w:val="nil"/>
          <w:left w:val="nil"/>
          <w:bottom w:val="nil"/>
          <w:right w:val="nil"/>
          <w:insideH w:val="nil"/>
          <w:insideV w:val="nil"/>
        </w:tcBorders>
        <w:shd w:val="clear" w:color="auto" w:fill="02459D" w:themeFill="accent2" w:themeFillShade="BF"/>
      </w:tcPr>
    </w:tblStylePr>
  </w:style>
  <w:style w:type="table" w:styleId="DarkList-Accent3">
    <w:name w:val="Dark List Accent 3"/>
    <w:basedOn w:val="TableNormal"/>
    <w:uiPriority w:val="70"/>
    <w:semiHidden/>
    <w:rsid w:val="0058629F"/>
    <w:pPr>
      <w:spacing w:line="240" w:lineRule="auto"/>
    </w:pPr>
    <w:rPr>
      <w:color w:val="010374" w:themeColor="background1"/>
    </w:rPr>
    <w:tblPr>
      <w:tblStyleRowBandSize w:val="1"/>
      <w:tblStyleColBandSize w:val="1"/>
    </w:tblPr>
    <w:tcPr>
      <w:shd w:val="clear" w:color="auto" w:fill="010374" w:themeFill="accent3"/>
    </w:tcPr>
    <w:tblStylePr w:type="firstRow">
      <w:rPr>
        <w:b/>
        <w:bCs/>
      </w:rPr>
      <w:tblPr/>
      <w:tcPr>
        <w:tcBorders>
          <w:top w:val="nil"/>
          <w:left w:val="nil"/>
          <w:bottom w:val="single" w:sz="18" w:space="0" w:color="010374" w:themeColor="background1"/>
          <w:right w:val="nil"/>
          <w:insideH w:val="nil"/>
          <w:insideV w:val="nil"/>
        </w:tcBorders>
        <w:shd w:val="clear" w:color="auto" w:fill="0090FF" w:themeFill="text1"/>
      </w:tcPr>
    </w:tblStylePr>
    <w:tblStylePr w:type="lastRow">
      <w:tblPr/>
      <w:tcPr>
        <w:tcBorders>
          <w:top w:val="single" w:sz="18" w:space="0" w:color="010374" w:themeColor="background1"/>
          <w:left w:val="nil"/>
          <w:bottom w:val="nil"/>
          <w:right w:val="nil"/>
          <w:insideH w:val="nil"/>
          <w:insideV w:val="nil"/>
        </w:tcBorders>
        <w:shd w:val="clear" w:color="auto" w:fill="000139" w:themeFill="accent3" w:themeFillShade="7F"/>
      </w:tcPr>
    </w:tblStylePr>
    <w:tblStylePr w:type="firstCol">
      <w:tblPr/>
      <w:tcPr>
        <w:tcBorders>
          <w:top w:val="nil"/>
          <w:left w:val="nil"/>
          <w:bottom w:val="nil"/>
          <w:right w:val="single" w:sz="18" w:space="0" w:color="010374" w:themeColor="background1"/>
          <w:insideH w:val="nil"/>
          <w:insideV w:val="nil"/>
        </w:tcBorders>
        <w:shd w:val="clear" w:color="auto" w:fill="000256" w:themeFill="accent3" w:themeFillShade="BF"/>
      </w:tcPr>
    </w:tblStylePr>
    <w:tblStylePr w:type="lastCol">
      <w:tblPr/>
      <w:tcPr>
        <w:tcBorders>
          <w:top w:val="nil"/>
          <w:left w:val="single" w:sz="18" w:space="0" w:color="010374" w:themeColor="background1"/>
          <w:bottom w:val="nil"/>
          <w:right w:val="nil"/>
          <w:insideH w:val="nil"/>
          <w:insideV w:val="nil"/>
        </w:tcBorders>
        <w:shd w:val="clear" w:color="auto" w:fill="000256" w:themeFill="accent3" w:themeFillShade="BF"/>
      </w:tcPr>
    </w:tblStylePr>
    <w:tblStylePr w:type="band1Vert">
      <w:tblPr/>
      <w:tcPr>
        <w:tcBorders>
          <w:top w:val="nil"/>
          <w:left w:val="nil"/>
          <w:bottom w:val="nil"/>
          <w:right w:val="nil"/>
          <w:insideH w:val="nil"/>
          <w:insideV w:val="nil"/>
        </w:tcBorders>
        <w:shd w:val="clear" w:color="auto" w:fill="000256" w:themeFill="accent3" w:themeFillShade="BF"/>
      </w:tcPr>
    </w:tblStylePr>
    <w:tblStylePr w:type="band1Horz">
      <w:tblPr/>
      <w:tcPr>
        <w:tcBorders>
          <w:top w:val="nil"/>
          <w:left w:val="nil"/>
          <w:bottom w:val="nil"/>
          <w:right w:val="nil"/>
          <w:insideH w:val="nil"/>
          <w:insideV w:val="nil"/>
        </w:tcBorders>
        <w:shd w:val="clear" w:color="auto" w:fill="000256" w:themeFill="accent3" w:themeFillShade="BF"/>
      </w:tcPr>
    </w:tblStylePr>
  </w:style>
  <w:style w:type="table" w:styleId="DarkList-Accent4">
    <w:name w:val="Dark List Accent 4"/>
    <w:basedOn w:val="TableNormal"/>
    <w:uiPriority w:val="70"/>
    <w:semiHidden/>
    <w:rsid w:val="0058629F"/>
    <w:pPr>
      <w:spacing w:line="240" w:lineRule="auto"/>
    </w:pPr>
    <w:rPr>
      <w:color w:val="010374" w:themeColor="background1"/>
    </w:rPr>
    <w:tblPr>
      <w:tblStyleRowBandSize w:val="1"/>
      <w:tblStyleColBandSize w:val="1"/>
    </w:tblPr>
    <w:tcPr>
      <w:shd w:val="clear" w:color="auto" w:fill="FF6F00" w:themeFill="accent4"/>
    </w:tcPr>
    <w:tblStylePr w:type="firstRow">
      <w:rPr>
        <w:b/>
        <w:bCs/>
      </w:rPr>
      <w:tblPr/>
      <w:tcPr>
        <w:tcBorders>
          <w:top w:val="nil"/>
          <w:left w:val="nil"/>
          <w:bottom w:val="single" w:sz="18" w:space="0" w:color="010374" w:themeColor="background1"/>
          <w:right w:val="nil"/>
          <w:insideH w:val="nil"/>
          <w:insideV w:val="nil"/>
        </w:tcBorders>
        <w:shd w:val="clear" w:color="auto" w:fill="0090FF" w:themeFill="text1"/>
      </w:tcPr>
    </w:tblStylePr>
    <w:tblStylePr w:type="lastRow">
      <w:tblPr/>
      <w:tcPr>
        <w:tcBorders>
          <w:top w:val="single" w:sz="18" w:space="0" w:color="010374" w:themeColor="background1"/>
          <w:left w:val="nil"/>
          <w:bottom w:val="nil"/>
          <w:right w:val="nil"/>
          <w:insideH w:val="nil"/>
          <w:insideV w:val="nil"/>
        </w:tcBorders>
        <w:shd w:val="clear" w:color="auto" w:fill="7F3700" w:themeFill="accent4" w:themeFillShade="7F"/>
      </w:tcPr>
    </w:tblStylePr>
    <w:tblStylePr w:type="firstCol">
      <w:tblPr/>
      <w:tcPr>
        <w:tcBorders>
          <w:top w:val="nil"/>
          <w:left w:val="nil"/>
          <w:bottom w:val="nil"/>
          <w:right w:val="single" w:sz="18" w:space="0" w:color="010374" w:themeColor="background1"/>
          <w:insideH w:val="nil"/>
          <w:insideV w:val="nil"/>
        </w:tcBorders>
        <w:shd w:val="clear" w:color="auto" w:fill="BF5300" w:themeFill="accent4" w:themeFillShade="BF"/>
      </w:tcPr>
    </w:tblStylePr>
    <w:tblStylePr w:type="lastCol">
      <w:tblPr/>
      <w:tcPr>
        <w:tcBorders>
          <w:top w:val="nil"/>
          <w:left w:val="single" w:sz="18" w:space="0" w:color="010374" w:themeColor="background1"/>
          <w:bottom w:val="nil"/>
          <w:right w:val="nil"/>
          <w:insideH w:val="nil"/>
          <w:insideV w:val="nil"/>
        </w:tcBorders>
        <w:shd w:val="clear" w:color="auto" w:fill="BF5300" w:themeFill="accent4" w:themeFillShade="BF"/>
      </w:tcPr>
    </w:tblStylePr>
    <w:tblStylePr w:type="band1Vert">
      <w:tblPr/>
      <w:tcPr>
        <w:tcBorders>
          <w:top w:val="nil"/>
          <w:left w:val="nil"/>
          <w:bottom w:val="nil"/>
          <w:right w:val="nil"/>
          <w:insideH w:val="nil"/>
          <w:insideV w:val="nil"/>
        </w:tcBorders>
        <w:shd w:val="clear" w:color="auto" w:fill="BF5300" w:themeFill="accent4" w:themeFillShade="BF"/>
      </w:tcPr>
    </w:tblStylePr>
    <w:tblStylePr w:type="band1Horz">
      <w:tblPr/>
      <w:tcPr>
        <w:tcBorders>
          <w:top w:val="nil"/>
          <w:left w:val="nil"/>
          <w:bottom w:val="nil"/>
          <w:right w:val="nil"/>
          <w:insideH w:val="nil"/>
          <w:insideV w:val="nil"/>
        </w:tcBorders>
        <w:shd w:val="clear" w:color="auto" w:fill="BF5300" w:themeFill="accent4" w:themeFillShade="BF"/>
      </w:tcPr>
    </w:tblStylePr>
  </w:style>
  <w:style w:type="table" w:styleId="DarkList-Accent5">
    <w:name w:val="Dark List Accent 5"/>
    <w:basedOn w:val="TableNormal"/>
    <w:uiPriority w:val="70"/>
    <w:semiHidden/>
    <w:rsid w:val="0058629F"/>
    <w:pPr>
      <w:spacing w:line="240" w:lineRule="auto"/>
    </w:pPr>
    <w:rPr>
      <w:color w:val="010374" w:themeColor="background1"/>
    </w:rPr>
    <w:tblPr>
      <w:tblStyleRowBandSize w:val="1"/>
      <w:tblStyleColBandSize w:val="1"/>
    </w:tblPr>
    <w:tcPr>
      <w:shd w:val="clear" w:color="auto" w:fill="035DD3" w:themeFill="accent5"/>
    </w:tcPr>
    <w:tblStylePr w:type="firstRow">
      <w:rPr>
        <w:b/>
        <w:bCs/>
      </w:rPr>
      <w:tblPr/>
      <w:tcPr>
        <w:tcBorders>
          <w:top w:val="nil"/>
          <w:left w:val="nil"/>
          <w:bottom w:val="single" w:sz="18" w:space="0" w:color="010374" w:themeColor="background1"/>
          <w:right w:val="nil"/>
          <w:insideH w:val="nil"/>
          <w:insideV w:val="nil"/>
        </w:tcBorders>
        <w:shd w:val="clear" w:color="auto" w:fill="0090FF" w:themeFill="text1"/>
      </w:tcPr>
    </w:tblStylePr>
    <w:tblStylePr w:type="lastRow">
      <w:tblPr/>
      <w:tcPr>
        <w:tcBorders>
          <w:top w:val="single" w:sz="18" w:space="0" w:color="010374" w:themeColor="background1"/>
          <w:left w:val="nil"/>
          <w:bottom w:val="nil"/>
          <w:right w:val="nil"/>
          <w:insideH w:val="nil"/>
          <w:insideV w:val="nil"/>
        </w:tcBorders>
        <w:shd w:val="clear" w:color="auto" w:fill="012E68" w:themeFill="accent5" w:themeFillShade="7F"/>
      </w:tcPr>
    </w:tblStylePr>
    <w:tblStylePr w:type="firstCol">
      <w:tblPr/>
      <w:tcPr>
        <w:tcBorders>
          <w:top w:val="nil"/>
          <w:left w:val="nil"/>
          <w:bottom w:val="nil"/>
          <w:right w:val="single" w:sz="18" w:space="0" w:color="010374" w:themeColor="background1"/>
          <w:insideH w:val="nil"/>
          <w:insideV w:val="nil"/>
        </w:tcBorders>
        <w:shd w:val="clear" w:color="auto" w:fill="02459D" w:themeFill="accent5" w:themeFillShade="BF"/>
      </w:tcPr>
    </w:tblStylePr>
    <w:tblStylePr w:type="lastCol">
      <w:tblPr/>
      <w:tcPr>
        <w:tcBorders>
          <w:top w:val="nil"/>
          <w:left w:val="single" w:sz="18" w:space="0" w:color="010374" w:themeColor="background1"/>
          <w:bottom w:val="nil"/>
          <w:right w:val="nil"/>
          <w:insideH w:val="nil"/>
          <w:insideV w:val="nil"/>
        </w:tcBorders>
        <w:shd w:val="clear" w:color="auto" w:fill="02459D" w:themeFill="accent5" w:themeFillShade="BF"/>
      </w:tcPr>
    </w:tblStylePr>
    <w:tblStylePr w:type="band1Vert">
      <w:tblPr/>
      <w:tcPr>
        <w:tcBorders>
          <w:top w:val="nil"/>
          <w:left w:val="nil"/>
          <w:bottom w:val="nil"/>
          <w:right w:val="nil"/>
          <w:insideH w:val="nil"/>
          <w:insideV w:val="nil"/>
        </w:tcBorders>
        <w:shd w:val="clear" w:color="auto" w:fill="02459D" w:themeFill="accent5" w:themeFillShade="BF"/>
      </w:tcPr>
    </w:tblStylePr>
    <w:tblStylePr w:type="band1Horz">
      <w:tblPr/>
      <w:tcPr>
        <w:tcBorders>
          <w:top w:val="nil"/>
          <w:left w:val="nil"/>
          <w:bottom w:val="nil"/>
          <w:right w:val="nil"/>
          <w:insideH w:val="nil"/>
          <w:insideV w:val="nil"/>
        </w:tcBorders>
        <w:shd w:val="clear" w:color="auto" w:fill="02459D" w:themeFill="accent5" w:themeFillShade="BF"/>
      </w:tcPr>
    </w:tblStylePr>
  </w:style>
  <w:style w:type="table" w:styleId="DarkList-Accent6">
    <w:name w:val="Dark List Accent 6"/>
    <w:basedOn w:val="TableNormal"/>
    <w:uiPriority w:val="70"/>
    <w:semiHidden/>
    <w:rsid w:val="0058629F"/>
    <w:pPr>
      <w:spacing w:line="240" w:lineRule="auto"/>
    </w:pPr>
    <w:rPr>
      <w:color w:val="010374" w:themeColor="background1"/>
    </w:rPr>
    <w:tblPr>
      <w:tblStyleRowBandSize w:val="1"/>
      <w:tblStyleColBandSize w:val="1"/>
    </w:tblPr>
    <w:tcPr>
      <w:shd w:val="clear" w:color="auto" w:fill="FF9D00" w:themeFill="accent6"/>
    </w:tcPr>
    <w:tblStylePr w:type="firstRow">
      <w:rPr>
        <w:b/>
        <w:bCs/>
      </w:rPr>
      <w:tblPr/>
      <w:tcPr>
        <w:tcBorders>
          <w:top w:val="nil"/>
          <w:left w:val="nil"/>
          <w:bottom w:val="single" w:sz="18" w:space="0" w:color="010374" w:themeColor="background1"/>
          <w:right w:val="nil"/>
          <w:insideH w:val="nil"/>
          <w:insideV w:val="nil"/>
        </w:tcBorders>
        <w:shd w:val="clear" w:color="auto" w:fill="0090FF" w:themeFill="text1"/>
      </w:tcPr>
    </w:tblStylePr>
    <w:tblStylePr w:type="lastRow">
      <w:tblPr/>
      <w:tcPr>
        <w:tcBorders>
          <w:top w:val="single" w:sz="18" w:space="0" w:color="010374" w:themeColor="background1"/>
          <w:left w:val="nil"/>
          <w:bottom w:val="nil"/>
          <w:right w:val="nil"/>
          <w:insideH w:val="nil"/>
          <w:insideV w:val="nil"/>
        </w:tcBorders>
        <w:shd w:val="clear" w:color="auto" w:fill="7F4E00" w:themeFill="accent6" w:themeFillShade="7F"/>
      </w:tcPr>
    </w:tblStylePr>
    <w:tblStylePr w:type="firstCol">
      <w:tblPr/>
      <w:tcPr>
        <w:tcBorders>
          <w:top w:val="nil"/>
          <w:left w:val="nil"/>
          <w:bottom w:val="nil"/>
          <w:right w:val="single" w:sz="18" w:space="0" w:color="010374" w:themeColor="background1"/>
          <w:insideH w:val="nil"/>
          <w:insideV w:val="nil"/>
        </w:tcBorders>
        <w:shd w:val="clear" w:color="auto" w:fill="BF7500" w:themeFill="accent6" w:themeFillShade="BF"/>
      </w:tcPr>
    </w:tblStylePr>
    <w:tblStylePr w:type="lastCol">
      <w:tblPr/>
      <w:tcPr>
        <w:tcBorders>
          <w:top w:val="nil"/>
          <w:left w:val="single" w:sz="18" w:space="0" w:color="010374" w:themeColor="background1"/>
          <w:bottom w:val="nil"/>
          <w:right w:val="nil"/>
          <w:insideH w:val="nil"/>
          <w:insideV w:val="nil"/>
        </w:tcBorders>
        <w:shd w:val="clear" w:color="auto" w:fill="BF7500" w:themeFill="accent6" w:themeFillShade="BF"/>
      </w:tcPr>
    </w:tblStylePr>
    <w:tblStylePr w:type="band1Vert">
      <w:tblPr/>
      <w:tcPr>
        <w:tcBorders>
          <w:top w:val="nil"/>
          <w:left w:val="nil"/>
          <w:bottom w:val="nil"/>
          <w:right w:val="nil"/>
          <w:insideH w:val="nil"/>
          <w:insideV w:val="nil"/>
        </w:tcBorders>
        <w:shd w:val="clear" w:color="auto" w:fill="BF7500" w:themeFill="accent6" w:themeFillShade="BF"/>
      </w:tcPr>
    </w:tblStylePr>
    <w:tblStylePr w:type="band1Horz">
      <w:tblPr/>
      <w:tcPr>
        <w:tcBorders>
          <w:top w:val="nil"/>
          <w:left w:val="nil"/>
          <w:bottom w:val="nil"/>
          <w:right w:val="nil"/>
          <w:insideH w:val="nil"/>
          <w:insideV w:val="nil"/>
        </w:tcBorders>
        <w:shd w:val="clear" w:color="auto" w:fill="BF7500" w:themeFill="accent6" w:themeFillShade="BF"/>
      </w:tcPr>
    </w:tblStylePr>
  </w:style>
  <w:style w:type="table" w:styleId="GridTable1Light">
    <w:name w:val="Grid Table 1 Light"/>
    <w:basedOn w:val="TableNormal"/>
    <w:uiPriority w:val="46"/>
    <w:semiHidden/>
    <w:rsid w:val="0058629F"/>
    <w:pPr>
      <w:spacing w:line="240" w:lineRule="auto"/>
    </w:pPr>
    <w:tblPr>
      <w:tblStyleRowBandSize w:val="1"/>
      <w:tblStyleColBandSize w:val="1"/>
      <w:tblBorders>
        <w:top w:val="single" w:sz="4" w:space="0" w:color="99D2FF" w:themeColor="text1" w:themeTint="66"/>
        <w:left w:val="single" w:sz="4" w:space="0" w:color="99D2FF" w:themeColor="text1" w:themeTint="66"/>
        <w:bottom w:val="single" w:sz="4" w:space="0" w:color="99D2FF" w:themeColor="text1" w:themeTint="66"/>
        <w:right w:val="single" w:sz="4" w:space="0" w:color="99D2FF" w:themeColor="text1" w:themeTint="66"/>
        <w:insideH w:val="single" w:sz="4" w:space="0" w:color="99D2FF" w:themeColor="text1" w:themeTint="66"/>
        <w:insideV w:val="single" w:sz="4" w:space="0" w:color="99D2FF" w:themeColor="text1" w:themeTint="66"/>
      </w:tblBorders>
    </w:tblPr>
    <w:tblStylePr w:type="firstRow">
      <w:rPr>
        <w:b/>
        <w:bCs/>
      </w:rPr>
      <w:tblPr/>
      <w:tcPr>
        <w:tcBorders>
          <w:bottom w:val="single" w:sz="12" w:space="0" w:color="66BCFF" w:themeColor="text1" w:themeTint="99"/>
        </w:tcBorders>
      </w:tcPr>
    </w:tblStylePr>
    <w:tblStylePr w:type="lastRow">
      <w:rPr>
        <w:b/>
        <w:bCs/>
      </w:rPr>
      <w:tblPr/>
      <w:tcPr>
        <w:tcBorders>
          <w:top w:val="double" w:sz="2" w:space="0" w:color="66BCFF"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pPr>
      <w:spacing w:line="240" w:lineRule="auto"/>
    </w:pPr>
    <w:tblPr>
      <w:tblStyleRowBandSize w:val="1"/>
      <w:tblStyleColBandSize w:val="1"/>
      <w:tblBorders>
        <w:top w:val="single" w:sz="4" w:space="0" w:color="EFF8FF" w:themeColor="accent1" w:themeTint="66"/>
        <w:left w:val="single" w:sz="4" w:space="0" w:color="EFF8FF" w:themeColor="accent1" w:themeTint="66"/>
        <w:bottom w:val="single" w:sz="4" w:space="0" w:color="EFF8FF" w:themeColor="accent1" w:themeTint="66"/>
        <w:right w:val="single" w:sz="4" w:space="0" w:color="EFF8FF" w:themeColor="accent1" w:themeTint="66"/>
        <w:insideH w:val="single" w:sz="4" w:space="0" w:color="EFF8FF" w:themeColor="accent1" w:themeTint="66"/>
        <w:insideV w:val="single" w:sz="4" w:space="0" w:color="EFF8FF" w:themeColor="accent1" w:themeTint="66"/>
      </w:tblBorders>
    </w:tblPr>
    <w:tblStylePr w:type="firstRow">
      <w:rPr>
        <w:b/>
        <w:bCs/>
      </w:rPr>
      <w:tblPr/>
      <w:tcPr>
        <w:tcBorders>
          <w:bottom w:val="single" w:sz="12" w:space="0" w:color="E7F4FF" w:themeColor="accent1" w:themeTint="99"/>
        </w:tcBorders>
      </w:tcPr>
    </w:tblStylePr>
    <w:tblStylePr w:type="lastRow">
      <w:rPr>
        <w:b/>
        <w:bCs/>
      </w:rPr>
      <w:tblPr/>
      <w:tcPr>
        <w:tcBorders>
          <w:top w:val="double" w:sz="2" w:space="0" w:color="E7F4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pPr>
      <w:spacing w:line="240" w:lineRule="auto"/>
    </w:pPr>
    <w:tblPr>
      <w:tblStyleRowBandSize w:val="1"/>
      <w:tblStyleColBandSize w:val="1"/>
      <w:tblBorders>
        <w:top w:val="single" w:sz="4" w:space="0" w:color="8ABBFD" w:themeColor="accent2" w:themeTint="66"/>
        <w:left w:val="single" w:sz="4" w:space="0" w:color="8ABBFD" w:themeColor="accent2" w:themeTint="66"/>
        <w:bottom w:val="single" w:sz="4" w:space="0" w:color="8ABBFD" w:themeColor="accent2" w:themeTint="66"/>
        <w:right w:val="single" w:sz="4" w:space="0" w:color="8ABBFD" w:themeColor="accent2" w:themeTint="66"/>
        <w:insideH w:val="single" w:sz="4" w:space="0" w:color="8ABBFD" w:themeColor="accent2" w:themeTint="66"/>
        <w:insideV w:val="single" w:sz="4" w:space="0" w:color="8ABBFD" w:themeColor="accent2" w:themeTint="66"/>
      </w:tblBorders>
    </w:tblPr>
    <w:tblStylePr w:type="firstRow">
      <w:rPr>
        <w:b/>
        <w:bCs/>
      </w:rPr>
      <w:tblPr/>
      <w:tcPr>
        <w:tcBorders>
          <w:bottom w:val="single" w:sz="12" w:space="0" w:color="4F9AFC" w:themeColor="accent2" w:themeTint="99"/>
        </w:tcBorders>
      </w:tcPr>
    </w:tblStylePr>
    <w:tblStylePr w:type="lastRow">
      <w:rPr>
        <w:b/>
        <w:bCs/>
      </w:rPr>
      <w:tblPr/>
      <w:tcPr>
        <w:tcBorders>
          <w:top w:val="double" w:sz="2" w:space="0" w:color="4F9AFC"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pPr>
      <w:spacing w:line="240" w:lineRule="auto"/>
    </w:pPr>
    <w:tblPr>
      <w:tblStyleRowBandSize w:val="1"/>
      <w:tblStyleColBandSize w:val="1"/>
      <w:tblBorders>
        <w:top w:val="single" w:sz="4" w:space="0" w:color="6365FD" w:themeColor="accent3" w:themeTint="66"/>
        <w:left w:val="single" w:sz="4" w:space="0" w:color="6365FD" w:themeColor="accent3" w:themeTint="66"/>
        <w:bottom w:val="single" w:sz="4" w:space="0" w:color="6365FD" w:themeColor="accent3" w:themeTint="66"/>
        <w:right w:val="single" w:sz="4" w:space="0" w:color="6365FD" w:themeColor="accent3" w:themeTint="66"/>
        <w:insideH w:val="single" w:sz="4" w:space="0" w:color="6365FD" w:themeColor="accent3" w:themeTint="66"/>
        <w:insideV w:val="single" w:sz="4" w:space="0" w:color="6365FD" w:themeColor="accent3" w:themeTint="66"/>
      </w:tblBorders>
    </w:tblPr>
    <w:tblStylePr w:type="firstRow">
      <w:rPr>
        <w:b/>
        <w:bCs/>
      </w:rPr>
      <w:tblPr/>
      <w:tcPr>
        <w:tcBorders>
          <w:bottom w:val="single" w:sz="12" w:space="0" w:color="1518FD" w:themeColor="accent3" w:themeTint="99"/>
        </w:tcBorders>
      </w:tcPr>
    </w:tblStylePr>
    <w:tblStylePr w:type="lastRow">
      <w:rPr>
        <w:b/>
        <w:bCs/>
      </w:rPr>
      <w:tblPr/>
      <w:tcPr>
        <w:tcBorders>
          <w:top w:val="double" w:sz="2" w:space="0" w:color="1518FD"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pPr>
      <w:spacing w:line="240" w:lineRule="auto"/>
    </w:pPr>
    <w:tblPr>
      <w:tblStyleRowBandSize w:val="1"/>
      <w:tblStyleColBandSize w:val="1"/>
      <w:tblBorders>
        <w:top w:val="single" w:sz="4" w:space="0" w:color="FFC599" w:themeColor="accent4" w:themeTint="66"/>
        <w:left w:val="single" w:sz="4" w:space="0" w:color="FFC599" w:themeColor="accent4" w:themeTint="66"/>
        <w:bottom w:val="single" w:sz="4" w:space="0" w:color="FFC599" w:themeColor="accent4" w:themeTint="66"/>
        <w:right w:val="single" w:sz="4" w:space="0" w:color="FFC599" w:themeColor="accent4" w:themeTint="66"/>
        <w:insideH w:val="single" w:sz="4" w:space="0" w:color="FFC599" w:themeColor="accent4" w:themeTint="66"/>
        <w:insideV w:val="single" w:sz="4" w:space="0" w:color="FFC599" w:themeColor="accent4" w:themeTint="66"/>
      </w:tblBorders>
    </w:tblPr>
    <w:tblStylePr w:type="firstRow">
      <w:rPr>
        <w:b/>
        <w:bCs/>
      </w:rPr>
      <w:tblPr/>
      <w:tcPr>
        <w:tcBorders>
          <w:bottom w:val="single" w:sz="12" w:space="0" w:color="FFA866" w:themeColor="accent4" w:themeTint="99"/>
        </w:tcBorders>
      </w:tcPr>
    </w:tblStylePr>
    <w:tblStylePr w:type="lastRow">
      <w:rPr>
        <w:b/>
        <w:bCs/>
      </w:rPr>
      <w:tblPr/>
      <w:tcPr>
        <w:tcBorders>
          <w:top w:val="double" w:sz="2" w:space="0" w:color="FFA866"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pPr>
      <w:spacing w:line="240" w:lineRule="auto"/>
    </w:pPr>
    <w:tblPr>
      <w:tblStyleRowBandSize w:val="1"/>
      <w:tblStyleColBandSize w:val="1"/>
      <w:tblBorders>
        <w:top w:val="single" w:sz="4" w:space="0" w:color="8ABBFD" w:themeColor="accent5" w:themeTint="66"/>
        <w:left w:val="single" w:sz="4" w:space="0" w:color="8ABBFD" w:themeColor="accent5" w:themeTint="66"/>
        <w:bottom w:val="single" w:sz="4" w:space="0" w:color="8ABBFD" w:themeColor="accent5" w:themeTint="66"/>
        <w:right w:val="single" w:sz="4" w:space="0" w:color="8ABBFD" w:themeColor="accent5" w:themeTint="66"/>
        <w:insideH w:val="single" w:sz="4" w:space="0" w:color="8ABBFD" w:themeColor="accent5" w:themeTint="66"/>
        <w:insideV w:val="single" w:sz="4" w:space="0" w:color="8ABBFD" w:themeColor="accent5" w:themeTint="66"/>
      </w:tblBorders>
    </w:tblPr>
    <w:tblStylePr w:type="firstRow">
      <w:rPr>
        <w:b/>
        <w:bCs/>
      </w:rPr>
      <w:tblPr/>
      <w:tcPr>
        <w:tcBorders>
          <w:bottom w:val="single" w:sz="12" w:space="0" w:color="4F9AFC" w:themeColor="accent5" w:themeTint="99"/>
        </w:tcBorders>
      </w:tcPr>
    </w:tblStylePr>
    <w:tblStylePr w:type="lastRow">
      <w:rPr>
        <w:b/>
        <w:bCs/>
      </w:rPr>
      <w:tblPr/>
      <w:tcPr>
        <w:tcBorders>
          <w:top w:val="double" w:sz="2" w:space="0" w:color="4F9AF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pPr>
      <w:spacing w:line="240" w:lineRule="auto"/>
    </w:pPr>
    <w:tblPr>
      <w:tblStyleRowBandSize w:val="1"/>
      <w:tblStyleColBandSize w:val="1"/>
      <w:tblBorders>
        <w:top w:val="single" w:sz="4" w:space="0" w:color="FFD799" w:themeColor="accent6" w:themeTint="66"/>
        <w:left w:val="single" w:sz="4" w:space="0" w:color="FFD799" w:themeColor="accent6" w:themeTint="66"/>
        <w:bottom w:val="single" w:sz="4" w:space="0" w:color="FFD799" w:themeColor="accent6" w:themeTint="66"/>
        <w:right w:val="single" w:sz="4" w:space="0" w:color="FFD799" w:themeColor="accent6" w:themeTint="66"/>
        <w:insideH w:val="single" w:sz="4" w:space="0" w:color="FFD799" w:themeColor="accent6" w:themeTint="66"/>
        <w:insideV w:val="single" w:sz="4" w:space="0" w:color="FFD799" w:themeColor="accent6" w:themeTint="66"/>
      </w:tblBorders>
    </w:tblPr>
    <w:tblStylePr w:type="firstRow">
      <w:rPr>
        <w:b/>
        <w:bCs/>
      </w:rPr>
      <w:tblPr/>
      <w:tcPr>
        <w:tcBorders>
          <w:bottom w:val="single" w:sz="12" w:space="0" w:color="FFC466" w:themeColor="accent6" w:themeTint="99"/>
        </w:tcBorders>
      </w:tcPr>
    </w:tblStylePr>
    <w:tblStylePr w:type="lastRow">
      <w:rPr>
        <w:b/>
        <w:bCs/>
      </w:rPr>
      <w:tblPr/>
      <w:tcPr>
        <w:tcBorders>
          <w:top w:val="double" w:sz="2" w:space="0" w:color="FFC466"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pPr>
      <w:spacing w:line="240" w:lineRule="auto"/>
    </w:pPr>
    <w:tblPr>
      <w:tblStyleRowBandSize w:val="1"/>
      <w:tblStyleColBandSize w:val="1"/>
      <w:tblBorders>
        <w:top w:val="single" w:sz="2" w:space="0" w:color="66BCFF" w:themeColor="text1" w:themeTint="99"/>
        <w:bottom w:val="single" w:sz="2" w:space="0" w:color="66BCFF" w:themeColor="text1" w:themeTint="99"/>
        <w:insideH w:val="single" w:sz="2" w:space="0" w:color="66BCFF" w:themeColor="text1" w:themeTint="99"/>
        <w:insideV w:val="single" w:sz="2" w:space="0" w:color="66BCFF" w:themeColor="text1" w:themeTint="99"/>
      </w:tblBorders>
    </w:tblPr>
    <w:tblStylePr w:type="firstRow">
      <w:rPr>
        <w:b/>
        <w:bCs/>
      </w:rPr>
      <w:tblPr/>
      <w:tcPr>
        <w:tcBorders>
          <w:top w:val="nil"/>
          <w:bottom w:val="single" w:sz="12" w:space="0" w:color="66BCFF" w:themeColor="text1" w:themeTint="99"/>
          <w:insideH w:val="nil"/>
          <w:insideV w:val="nil"/>
        </w:tcBorders>
        <w:shd w:val="clear" w:color="auto" w:fill="010374" w:themeFill="background1"/>
      </w:tcPr>
    </w:tblStylePr>
    <w:tblStylePr w:type="lastRow">
      <w:rPr>
        <w:b/>
        <w:bCs/>
      </w:rPr>
      <w:tblPr/>
      <w:tcPr>
        <w:tcBorders>
          <w:top w:val="double" w:sz="2" w:space="0" w:color="66BCFF" w:themeColor="text1" w:themeTint="99"/>
          <w:bottom w:val="nil"/>
          <w:insideH w:val="nil"/>
          <w:insideV w:val="nil"/>
        </w:tcBorders>
        <w:shd w:val="clear" w:color="auto" w:fill="010374" w:themeFill="background1"/>
      </w:tcPr>
    </w:tblStylePr>
    <w:tblStylePr w:type="firstCol">
      <w:rPr>
        <w:b/>
        <w:bCs/>
      </w:rPr>
    </w:tblStylePr>
    <w:tblStylePr w:type="lastCol">
      <w:rPr>
        <w:b/>
        <w:bCs/>
      </w:rPr>
    </w:tblStylePr>
    <w:tblStylePr w:type="band1Vert">
      <w:tblPr/>
      <w:tcPr>
        <w:shd w:val="clear" w:color="auto" w:fill="CCE8FF" w:themeFill="text1" w:themeFillTint="33"/>
      </w:tcPr>
    </w:tblStylePr>
    <w:tblStylePr w:type="band1Horz">
      <w:tblPr/>
      <w:tcPr>
        <w:shd w:val="clear" w:color="auto" w:fill="CCE8FF" w:themeFill="text1" w:themeFillTint="33"/>
      </w:tcPr>
    </w:tblStylePr>
  </w:style>
  <w:style w:type="table" w:styleId="GridTable2-Accent1">
    <w:name w:val="Grid Table 2 Accent 1"/>
    <w:basedOn w:val="TableNormal"/>
    <w:uiPriority w:val="47"/>
    <w:semiHidden/>
    <w:rsid w:val="0058629F"/>
    <w:pPr>
      <w:spacing w:line="240" w:lineRule="auto"/>
    </w:pPr>
    <w:tblPr>
      <w:tblStyleRowBandSize w:val="1"/>
      <w:tblStyleColBandSize w:val="1"/>
      <w:tblBorders>
        <w:top w:val="single" w:sz="2" w:space="0" w:color="E7F4FF" w:themeColor="accent1" w:themeTint="99"/>
        <w:bottom w:val="single" w:sz="2" w:space="0" w:color="E7F4FF" w:themeColor="accent1" w:themeTint="99"/>
        <w:insideH w:val="single" w:sz="2" w:space="0" w:color="E7F4FF" w:themeColor="accent1" w:themeTint="99"/>
        <w:insideV w:val="single" w:sz="2" w:space="0" w:color="E7F4FF" w:themeColor="accent1" w:themeTint="99"/>
      </w:tblBorders>
    </w:tblPr>
    <w:tblStylePr w:type="firstRow">
      <w:rPr>
        <w:b/>
        <w:bCs/>
      </w:rPr>
      <w:tblPr/>
      <w:tcPr>
        <w:tcBorders>
          <w:top w:val="nil"/>
          <w:bottom w:val="single" w:sz="12" w:space="0" w:color="E7F4FF" w:themeColor="accent1" w:themeTint="99"/>
          <w:insideH w:val="nil"/>
          <w:insideV w:val="nil"/>
        </w:tcBorders>
        <w:shd w:val="clear" w:color="auto" w:fill="010374" w:themeFill="background1"/>
      </w:tcPr>
    </w:tblStylePr>
    <w:tblStylePr w:type="lastRow">
      <w:rPr>
        <w:b/>
        <w:bCs/>
      </w:rPr>
      <w:tblPr/>
      <w:tcPr>
        <w:tcBorders>
          <w:top w:val="double" w:sz="2" w:space="0" w:color="E7F4FF" w:themeColor="accent1" w:themeTint="99"/>
          <w:bottom w:val="nil"/>
          <w:insideH w:val="nil"/>
          <w:insideV w:val="nil"/>
        </w:tcBorders>
        <w:shd w:val="clear" w:color="auto" w:fill="010374" w:themeFill="background1"/>
      </w:tcPr>
    </w:tblStylePr>
    <w:tblStylePr w:type="firstCol">
      <w:rPr>
        <w:b/>
        <w:bCs/>
      </w:rPr>
    </w:tblStylePr>
    <w:tblStylePr w:type="lastCol">
      <w:rPr>
        <w:b/>
        <w:bCs/>
      </w:rPr>
    </w:tblStylePr>
    <w:tblStylePr w:type="band1Vert">
      <w:tblPr/>
      <w:tcPr>
        <w:shd w:val="clear" w:color="auto" w:fill="F7FBFF" w:themeFill="accent1" w:themeFillTint="33"/>
      </w:tcPr>
    </w:tblStylePr>
    <w:tblStylePr w:type="band1Horz">
      <w:tblPr/>
      <w:tcPr>
        <w:shd w:val="clear" w:color="auto" w:fill="F7FBFF" w:themeFill="accent1" w:themeFillTint="33"/>
      </w:tcPr>
    </w:tblStylePr>
  </w:style>
  <w:style w:type="table" w:styleId="GridTable2-Accent2">
    <w:name w:val="Grid Table 2 Accent 2"/>
    <w:basedOn w:val="TableNormal"/>
    <w:uiPriority w:val="47"/>
    <w:semiHidden/>
    <w:rsid w:val="0058629F"/>
    <w:pPr>
      <w:spacing w:line="240" w:lineRule="auto"/>
    </w:pPr>
    <w:tblPr>
      <w:tblStyleRowBandSize w:val="1"/>
      <w:tblStyleColBandSize w:val="1"/>
      <w:tblBorders>
        <w:top w:val="single" w:sz="2" w:space="0" w:color="4F9AFC" w:themeColor="accent2" w:themeTint="99"/>
        <w:bottom w:val="single" w:sz="2" w:space="0" w:color="4F9AFC" w:themeColor="accent2" w:themeTint="99"/>
        <w:insideH w:val="single" w:sz="2" w:space="0" w:color="4F9AFC" w:themeColor="accent2" w:themeTint="99"/>
        <w:insideV w:val="single" w:sz="2" w:space="0" w:color="4F9AFC" w:themeColor="accent2" w:themeTint="99"/>
      </w:tblBorders>
    </w:tblPr>
    <w:tblStylePr w:type="firstRow">
      <w:rPr>
        <w:b/>
        <w:bCs/>
      </w:rPr>
      <w:tblPr/>
      <w:tcPr>
        <w:tcBorders>
          <w:top w:val="nil"/>
          <w:bottom w:val="single" w:sz="12" w:space="0" w:color="4F9AFC" w:themeColor="accent2" w:themeTint="99"/>
          <w:insideH w:val="nil"/>
          <w:insideV w:val="nil"/>
        </w:tcBorders>
        <w:shd w:val="clear" w:color="auto" w:fill="010374" w:themeFill="background1"/>
      </w:tcPr>
    </w:tblStylePr>
    <w:tblStylePr w:type="lastRow">
      <w:rPr>
        <w:b/>
        <w:bCs/>
      </w:rPr>
      <w:tblPr/>
      <w:tcPr>
        <w:tcBorders>
          <w:top w:val="double" w:sz="2" w:space="0" w:color="4F9AFC" w:themeColor="accent2" w:themeTint="99"/>
          <w:bottom w:val="nil"/>
          <w:insideH w:val="nil"/>
          <w:insideV w:val="nil"/>
        </w:tcBorders>
        <w:shd w:val="clear" w:color="auto" w:fill="010374" w:themeFill="background1"/>
      </w:tcPr>
    </w:tblStylePr>
    <w:tblStylePr w:type="firstCol">
      <w:rPr>
        <w:b/>
        <w:bCs/>
      </w:rPr>
    </w:tblStylePr>
    <w:tblStylePr w:type="lastCol">
      <w:rPr>
        <w:b/>
        <w:bCs/>
      </w:rPr>
    </w:tblStylePr>
    <w:tblStylePr w:type="band1Vert">
      <w:tblPr/>
      <w:tcPr>
        <w:shd w:val="clear" w:color="auto" w:fill="C4DDFE" w:themeFill="accent2" w:themeFillTint="33"/>
      </w:tcPr>
    </w:tblStylePr>
    <w:tblStylePr w:type="band1Horz">
      <w:tblPr/>
      <w:tcPr>
        <w:shd w:val="clear" w:color="auto" w:fill="C4DDFE" w:themeFill="accent2" w:themeFillTint="33"/>
      </w:tcPr>
    </w:tblStylePr>
  </w:style>
  <w:style w:type="table" w:styleId="GridTable2-Accent3">
    <w:name w:val="Grid Table 2 Accent 3"/>
    <w:basedOn w:val="TableNormal"/>
    <w:uiPriority w:val="47"/>
    <w:semiHidden/>
    <w:rsid w:val="0058629F"/>
    <w:pPr>
      <w:spacing w:line="240" w:lineRule="auto"/>
    </w:pPr>
    <w:tblPr>
      <w:tblStyleRowBandSize w:val="1"/>
      <w:tblStyleColBandSize w:val="1"/>
      <w:tblBorders>
        <w:top w:val="single" w:sz="2" w:space="0" w:color="1518FD" w:themeColor="accent3" w:themeTint="99"/>
        <w:bottom w:val="single" w:sz="2" w:space="0" w:color="1518FD" w:themeColor="accent3" w:themeTint="99"/>
        <w:insideH w:val="single" w:sz="2" w:space="0" w:color="1518FD" w:themeColor="accent3" w:themeTint="99"/>
        <w:insideV w:val="single" w:sz="2" w:space="0" w:color="1518FD" w:themeColor="accent3" w:themeTint="99"/>
      </w:tblBorders>
    </w:tblPr>
    <w:tblStylePr w:type="firstRow">
      <w:rPr>
        <w:b/>
        <w:bCs/>
      </w:rPr>
      <w:tblPr/>
      <w:tcPr>
        <w:tcBorders>
          <w:top w:val="nil"/>
          <w:bottom w:val="single" w:sz="12" w:space="0" w:color="1518FD" w:themeColor="accent3" w:themeTint="99"/>
          <w:insideH w:val="nil"/>
          <w:insideV w:val="nil"/>
        </w:tcBorders>
        <w:shd w:val="clear" w:color="auto" w:fill="010374" w:themeFill="background1"/>
      </w:tcPr>
    </w:tblStylePr>
    <w:tblStylePr w:type="lastRow">
      <w:rPr>
        <w:b/>
        <w:bCs/>
      </w:rPr>
      <w:tblPr/>
      <w:tcPr>
        <w:tcBorders>
          <w:top w:val="double" w:sz="2" w:space="0" w:color="1518FD" w:themeColor="accent3" w:themeTint="99"/>
          <w:bottom w:val="nil"/>
          <w:insideH w:val="nil"/>
          <w:insideV w:val="nil"/>
        </w:tcBorders>
        <w:shd w:val="clear" w:color="auto" w:fill="010374" w:themeFill="background1"/>
      </w:tcPr>
    </w:tblStylePr>
    <w:tblStylePr w:type="firstCol">
      <w:rPr>
        <w:b/>
        <w:bCs/>
      </w:rPr>
    </w:tblStylePr>
    <w:tblStylePr w:type="lastCol">
      <w:rPr>
        <w:b/>
        <w:bCs/>
      </w:rPr>
    </w:tblStylePr>
    <w:tblStylePr w:type="band1Vert">
      <w:tblPr/>
      <w:tcPr>
        <w:shd w:val="clear" w:color="auto" w:fill="B1B2FE" w:themeFill="accent3" w:themeFillTint="33"/>
      </w:tcPr>
    </w:tblStylePr>
    <w:tblStylePr w:type="band1Horz">
      <w:tblPr/>
      <w:tcPr>
        <w:shd w:val="clear" w:color="auto" w:fill="B1B2FE" w:themeFill="accent3" w:themeFillTint="33"/>
      </w:tcPr>
    </w:tblStylePr>
  </w:style>
  <w:style w:type="table" w:styleId="GridTable2-Accent4">
    <w:name w:val="Grid Table 2 Accent 4"/>
    <w:basedOn w:val="TableNormal"/>
    <w:uiPriority w:val="47"/>
    <w:semiHidden/>
    <w:rsid w:val="0058629F"/>
    <w:pPr>
      <w:spacing w:line="240" w:lineRule="auto"/>
    </w:pPr>
    <w:tblPr>
      <w:tblStyleRowBandSize w:val="1"/>
      <w:tblStyleColBandSize w:val="1"/>
      <w:tblBorders>
        <w:top w:val="single" w:sz="2" w:space="0" w:color="FFA866" w:themeColor="accent4" w:themeTint="99"/>
        <w:bottom w:val="single" w:sz="2" w:space="0" w:color="FFA866" w:themeColor="accent4" w:themeTint="99"/>
        <w:insideH w:val="single" w:sz="2" w:space="0" w:color="FFA866" w:themeColor="accent4" w:themeTint="99"/>
        <w:insideV w:val="single" w:sz="2" w:space="0" w:color="FFA866" w:themeColor="accent4" w:themeTint="99"/>
      </w:tblBorders>
    </w:tblPr>
    <w:tblStylePr w:type="firstRow">
      <w:rPr>
        <w:b/>
        <w:bCs/>
      </w:rPr>
      <w:tblPr/>
      <w:tcPr>
        <w:tcBorders>
          <w:top w:val="nil"/>
          <w:bottom w:val="single" w:sz="12" w:space="0" w:color="FFA866" w:themeColor="accent4" w:themeTint="99"/>
          <w:insideH w:val="nil"/>
          <w:insideV w:val="nil"/>
        </w:tcBorders>
        <w:shd w:val="clear" w:color="auto" w:fill="010374" w:themeFill="background1"/>
      </w:tcPr>
    </w:tblStylePr>
    <w:tblStylePr w:type="lastRow">
      <w:rPr>
        <w:b/>
        <w:bCs/>
      </w:rPr>
      <w:tblPr/>
      <w:tcPr>
        <w:tcBorders>
          <w:top w:val="double" w:sz="2" w:space="0" w:color="FFA866" w:themeColor="accent4" w:themeTint="99"/>
          <w:bottom w:val="nil"/>
          <w:insideH w:val="nil"/>
          <w:insideV w:val="nil"/>
        </w:tcBorders>
        <w:shd w:val="clear" w:color="auto" w:fill="010374" w:themeFill="background1"/>
      </w:tcPr>
    </w:tblStylePr>
    <w:tblStylePr w:type="firstCol">
      <w:rPr>
        <w:b/>
        <w:bCs/>
      </w:rPr>
    </w:tblStylePr>
    <w:tblStylePr w:type="lastCol">
      <w:rPr>
        <w:b/>
        <w:bCs/>
      </w:rPr>
    </w:tblStylePr>
    <w:tblStylePr w:type="band1Vert">
      <w:tblPr/>
      <w:tcPr>
        <w:shd w:val="clear" w:color="auto" w:fill="FFE2CC" w:themeFill="accent4" w:themeFillTint="33"/>
      </w:tcPr>
    </w:tblStylePr>
    <w:tblStylePr w:type="band1Horz">
      <w:tblPr/>
      <w:tcPr>
        <w:shd w:val="clear" w:color="auto" w:fill="FFE2CC" w:themeFill="accent4" w:themeFillTint="33"/>
      </w:tcPr>
    </w:tblStylePr>
  </w:style>
  <w:style w:type="table" w:styleId="GridTable2-Accent5">
    <w:name w:val="Grid Table 2 Accent 5"/>
    <w:basedOn w:val="TableNormal"/>
    <w:uiPriority w:val="47"/>
    <w:semiHidden/>
    <w:rsid w:val="0058629F"/>
    <w:pPr>
      <w:spacing w:line="240" w:lineRule="auto"/>
    </w:pPr>
    <w:tblPr>
      <w:tblStyleRowBandSize w:val="1"/>
      <w:tblStyleColBandSize w:val="1"/>
      <w:tblBorders>
        <w:top w:val="single" w:sz="2" w:space="0" w:color="4F9AFC" w:themeColor="accent5" w:themeTint="99"/>
        <w:bottom w:val="single" w:sz="2" w:space="0" w:color="4F9AFC" w:themeColor="accent5" w:themeTint="99"/>
        <w:insideH w:val="single" w:sz="2" w:space="0" w:color="4F9AFC" w:themeColor="accent5" w:themeTint="99"/>
        <w:insideV w:val="single" w:sz="2" w:space="0" w:color="4F9AFC" w:themeColor="accent5" w:themeTint="99"/>
      </w:tblBorders>
    </w:tblPr>
    <w:tblStylePr w:type="firstRow">
      <w:rPr>
        <w:b/>
        <w:bCs/>
      </w:rPr>
      <w:tblPr/>
      <w:tcPr>
        <w:tcBorders>
          <w:top w:val="nil"/>
          <w:bottom w:val="single" w:sz="12" w:space="0" w:color="4F9AFC" w:themeColor="accent5" w:themeTint="99"/>
          <w:insideH w:val="nil"/>
          <w:insideV w:val="nil"/>
        </w:tcBorders>
        <w:shd w:val="clear" w:color="auto" w:fill="010374" w:themeFill="background1"/>
      </w:tcPr>
    </w:tblStylePr>
    <w:tblStylePr w:type="lastRow">
      <w:rPr>
        <w:b/>
        <w:bCs/>
      </w:rPr>
      <w:tblPr/>
      <w:tcPr>
        <w:tcBorders>
          <w:top w:val="double" w:sz="2" w:space="0" w:color="4F9AFC" w:themeColor="accent5" w:themeTint="99"/>
          <w:bottom w:val="nil"/>
          <w:insideH w:val="nil"/>
          <w:insideV w:val="nil"/>
        </w:tcBorders>
        <w:shd w:val="clear" w:color="auto" w:fill="010374" w:themeFill="background1"/>
      </w:tcPr>
    </w:tblStylePr>
    <w:tblStylePr w:type="firstCol">
      <w:rPr>
        <w:b/>
        <w:bCs/>
      </w:rPr>
    </w:tblStylePr>
    <w:tblStylePr w:type="lastCol">
      <w:rPr>
        <w:b/>
        <w:bCs/>
      </w:rPr>
    </w:tblStylePr>
    <w:tblStylePr w:type="band1Vert">
      <w:tblPr/>
      <w:tcPr>
        <w:shd w:val="clear" w:color="auto" w:fill="C4DDFE" w:themeFill="accent5" w:themeFillTint="33"/>
      </w:tcPr>
    </w:tblStylePr>
    <w:tblStylePr w:type="band1Horz">
      <w:tblPr/>
      <w:tcPr>
        <w:shd w:val="clear" w:color="auto" w:fill="C4DDFE" w:themeFill="accent5" w:themeFillTint="33"/>
      </w:tcPr>
    </w:tblStylePr>
  </w:style>
  <w:style w:type="table" w:styleId="GridTable2-Accent6">
    <w:name w:val="Grid Table 2 Accent 6"/>
    <w:basedOn w:val="TableNormal"/>
    <w:uiPriority w:val="47"/>
    <w:semiHidden/>
    <w:rsid w:val="0058629F"/>
    <w:pPr>
      <w:spacing w:line="240" w:lineRule="auto"/>
    </w:pPr>
    <w:tblPr>
      <w:tblStyleRowBandSize w:val="1"/>
      <w:tblStyleColBandSize w:val="1"/>
      <w:tblBorders>
        <w:top w:val="single" w:sz="2" w:space="0" w:color="FFC466" w:themeColor="accent6" w:themeTint="99"/>
        <w:bottom w:val="single" w:sz="2" w:space="0" w:color="FFC466" w:themeColor="accent6" w:themeTint="99"/>
        <w:insideH w:val="single" w:sz="2" w:space="0" w:color="FFC466" w:themeColor="accent6" w:themeTint="99"/>
        <w:insideV w:val="single" w:sz="2" w:space="0" w:color="FFC466" w:themeColor="accent6" w:themeTint="99"/>
      </w:tblBorders>
    </w:tblPr>
    <w:tblStylePr w:type="firstRow">
      <w:rPr>
        <w:b/>
        <w:bCs/>
      </w:rPr>
      <w:tblPr/>
      <w:tcPr>
        <w:tcBorders>
          <w:top w:val="nil"/>
          <w:bottom w:val="single" w:sz="12" w:space="0" w:color="FFC466" w:themeColor="accent6" w:themeTint="99"/>
          <w:insideH w:val="nil"/>
          <w:insideV w:val="nil"/>
        </w:tcBorders>
        <w:shd w:val="clear" w:color="auto" w:fill="010374" w:themeFill="background1"/>
      </w:tcPr>
    </w:tblStylePr>
    <w:tblStylePr w:type="lastRow">
      <w:rPr>
        <w:b/>
        <w:bCs/>
      </w:rPr>
      <w:tblPr/>
      <w:tcPr>
        <w:tcBorders>
          <w:top w:val="double" w:sz="2" w:space="0" w:color="FFC466" w:themeColor="accent6" w:themeTint="99"/>
          <w:bottom w:val="nil"/>
          <w:insideH w:val="nil"/>
          <w:insideV w:val="nil"/>
        </w:tcBorders>
        <w:shd w:val="clear" w:color="auto" w:fill="010374" w:themeFill="background1"/>
      </w:tcPr>
    </w:tblStylePr>
    <w:tblStylePr w:type="firstCol">
      <w:rPr>
        <w:b/>
        <w:bCs/>
      </w:rPr>
    </w:tblStylePr>
    <w:tblStylePr w:type="lastCol">
      <w:rPr>
        <w:b/>
        <w:bCs/>
      </w:rPr>
    </w:tblStylePr>
    <w:tblStylePr w:type="band1Vert">
      <w:tblPr/>
      <w:tcPr>
        <w:shd w:val="clear" w:color="auto" w:fill="FFEBCC" w:themeFill="accent6" w:themeFillTint="33"/>
      </w:tcPr>
    </w:tblStylePr>
    <w:tblStylePr w:type="band1Horz">
      <w:tblPr/>
      <w:tcPr>
        <w:shd w:val="clear" w:color="auto" w:fill="FFEBCC" w:themeFill="accent6" w:themeFillTint="33"/>
      </w:tcPr>
    </w:tblStylePr>
  </w:style>
  <w:style w:type="table" w:styleId="GridTable3">
    <w:name w:val="Grid Table 3"/>
    <w:basedOn w:val="TableNormal"/>
    <w:uiPriority w:val="48"/>
    <w:semiHidden/>
    <w:rsid w:val="0058629F"/>
    <w:pPr>
      <w:spacing w:line="240" w:lineRule="auto"/>
    </w:pPr>
    <w:tblPr>
      <w:tblStyleRowBandSize w:val="1"/>
      <w:tblStyleColBandSize w:val="1"/>
      <w:tblBorders>
        <w:top w:val="single" w:sz="4" w:space="0" w:color="66BCFF" w:themeColor="text1" w:themeTint="99"/>
        <w:left w:val="single" w:sz="4" w:space="0" w:color="66BCFF" w:themeColor="text1" w:themeTint="99"/>
        <w:bottom w:val="single" w:sz="4" w:space="0" w:color="66BCFF" w:themeColor="text1" w:themeTint="99"/>
        <w:right w:val="single" w:sz="4" w:space="0" w:color="66BCFF" w:themeColor="text1" w:themeTint="99"/>
        <w:insideH w:val="single" w:sz="4" w:space="0" w:color="66BCFF" w:themeColor="text1" w:themeTint="99"/>
        <w:insideV w:val="single" w:sz="4" w:space="0" w:color="66BCFF" w:themeColor="text1" w:themeTint="99"/>
      </w:tblBorders>
    </w:tblPr>
    <w:tblStylePr w:type="firstRow">
      <w:rPr>
        <w:b/>
        <w:bCs/>
      </w:rPr>
      <w:tblPr/>
      <w:tcPr>
        <w:tcBorders>
          <w:top w:val="nil"/>
          <w:left w:val="nil"/>
          <w:right w:val="nil"/>
          <w:insideH w:val="nil"/>
          <w:insideV w:val="nil"/>
        </w:tcBorders>
        <w:shd w:val="clear" w:color="auto" w:fill="010374" w:themeFill="background1"/>
      </w:tcPr>
    </w:tblStylePr>
    <w:tblStylePr w:type="lastRow">
      <w:rPr>
        <w:b/>
        <w:bCs/>
      </w:rPr>
      <w:tblPr/>
      <w:tcPr>
        <w:tcBorders>
          <w:left w:val="nil"/>
          <w:bottom w:val="nil"/>
          <w:right w:val="nil"/>
          <w:insideH w:val="nil"/>
          <w:insideV w:val="nil"/>
        </w:tcBorders>
        <w:shd w:val="clear" w:color="auto" w:fill="010374" w:themeFill="background1"/>
      </w:tcPr>
    </w:tblStylePr>
    <w:tblStylePr w:type="firstCol">
      <w:pPr>
        <w:jc w:val="right"/>
      </w:pPr>
      <w:rPr>
        <w:i/>
        <w:iCs/>
      </w:rPr>
      <w:tblPr/>
      <w:tcPr>
        <w:tcBorders>
          <w:top w:val="nil"/>
          <w:left w:val="nil"/>
          <w:bottom w:val="nil"/>
          <w:insideH w:val="nil"/>
          <w:insideV w:val="nil"/>
        </w:tcBorders>
        <w:shd w:val="clear" w:color="auto" w:fill="010374" w:themeFill="background1"/>
      </w:tcPr>
    </w:tblStylePr>
    <w:tblStylePr w:type="lastCol">
      <w:rPr>
        <w:i/>
        <w:iCs/>
      </w:rPr>
      <w:tblPr/>
      <w:tcPr>
        <w:tcBorders>
          <w:top w:val="nil"/>
          <w:bottom w:val="nil"/>
          <w:right w:val="nil"/>
          <w:insideH w:val="nil"/>
          <w:insideV w:val="nil"/>
        </w:tcBorders>
        <w:shd w:val="clear" w:color="auto" w:fill="010374" w:themeFill="background1"/>
      </w:tcPr>
    </w:tblStylePr>
    <w:tblStylePr w:type="band1Vert">
      <w:tblPr/>
      <w:tcPr>
        <w:shd w:val="clear" w:color="auto" w:fill="CCE8FF" w:themeFill="text1" w:themeFillTint="33"/>
      </w:tcPr>
    </w:tblStylePr>
    <w:tblStylePr w:type="band1Horz">
      <w:tblPr/>
      <w:tcPr>
        <w:shd w:val="clear" w:color="auto" w:fill="CCE8FF" w:themeFill="text1" w:themeFillTint="33"/>
      </w:tcPr>
    </w:tblStylePr>
    <w:tblStylePr w:type="neCell">
      <w:tblPr/>
      <w:tcPr>
        <w:tcBorders>
          <w:bottom w:val="single" w:sz="4" w:space="0" w:color="66BCFF" w:themeColor="text1" w:themeTint="99"/>
        </w:tcBorders>
      </w:tcPr>
    </w:tblStylePr>
    <w:tblStylePr w:type="nwCell">
      <w:tblPr/>
      <w:tcPr>
        <w:tcBorders>
          <w:bottom w:val="single" w:sz="4" w:space="0" w:color="66BCFF" w:themeColor="text1" w:themeTint="99"/>
        </w:tcBorders>
      </w:tcPr>
    </w:tblStylePr>
    <w:tblStylePr w:type="seCell">
      <w:tblPr/>
      <w:tcPr>
        <w:tcBorders>
          <w:top w:val="single" w:sz="4" w:space="0" w:color="66BCFF" w:themeColor="text1" w:themeTint="99"/>
        </w:tcBorders>
      </w:tcPr>
    </w:tblStylePr>
    <w:tblStylePr w:type="swCell">
      <w:tblPr/>
      <w:tcPr>
        <w:tcBorders>
          <w:top w:val="single" w:sz="4" w:space="0" w:color="66BCFF" w:themeColor="text1" w:themeTint="99"/>
        </w:tcBorders>
      </w:tcPr>
    </w:tblStylePr>
  </w:style>
  <w:style w:type="table" w:styleId="GridTable3-Accent1">
    <w:name w:val="Grid Table 3 Accent 1"/>
    <w:basedOn w:val="TableNormal"/>
    <w:uiPriority w:val="48"/>
    <w:semiHidden/>
    <w:rsid w:val="0058629F"/>
    <w:pPr>
      <w:spacing w:line="240" w:lineRule="auto"/>
    </w:pPr>
    <w:tblPr>
      <w:tblStyleRowBandSize w:val="1"/>
      <w:tblStyleColBandSize w:val="1"/>
      <w:tblBorders>
        <w:top w:val="single" w:sz="4" w:space="0" w:color="E7F4FF" w:themeColor="accent1" w:themeTint="99"/>
        <w:left w:val="single" w:sz="4" w:space="0" w:color="E7F4FF" w:themeColor="accent1" w:themeTint="99"/>
        <w:bottom w:val="single" w:sz="4" w:space="0" w:color="E7F4FF" w:themeColor="accent1" w:themeTint="99"/>
        <w:right w:val="single" w:sz="4" w:space="0" w:color="E7F4FF" w:themeColor="accent1" w:themeTint="99"/>
        <w:insideH w:val="single" w:sz="4" w:space="0" w:color="E7F4FF" w:themeColor="accent1" w:themeTint="99"/>
        <w:insideV w:val="single" w:sz="4" w:space="0" w:color="E7F4FF" w:themeColor="accent1" w:themeTint="99"/>
      </w:tblBorders>
    </w:tblPr>
    <w:tblStylePr w:type="firstRow">
      <w:rPr>
        <w:b/>
        <w:bCs/>
      </w:rPr>
      <w:tblPr/>
      <w:tcPr>
        <w:tcBorders>
          <w:top w:val="nil"/>
          <w:left w:val="nil"/>
          <w:right w:val="nil"/>
          <w:insideH w:val="nil"/>
          <w:insideV w:val="nil"/>
        </w:tcBorders>
        <w:shd w:val="clear" w:color="auto" w:fill="010374" w:themeFill="background1"/>
      </w:tcPr>
    </w:tblStylePr>
    <w:tblStylePr w:type="lastRow">
      <w:rPr>
        <w:b/>
        <w:bCs/>
      </w:rPr>
      <w:tblPr/>
      <w:tcPr>
        <w:tcBorders>
          <w:left w:val="nil"/>
          <w:bottom w:val="nil"/>
          <w:right w:val="nil"/>
          <w:insideH w:val="nil"/>
          <w:insideV w:val="nil"/>
        </w:tcBorders>
        <w:shd w:val="clear" w:color="auto" w:fill="010374" w:themeFill="background1"/>
      </w:tcPr>
    </w:tblStylePr>
    <w:tblStylePr w:type="firstCol">
      <w:pPr>
        <w:jc w:val="right"/>
      </w:pPr>
      <w:rPr>
        <w:i/>
        <w:iCs/>
      </w:rPr>
      <w:tblPr/>
      <w:tcPr>
        <w:tcBorders>
          <w:top w:val="nil"/>
          <w:left w:val="nil"/>
          <w:bottom w:val="nil"/>
          <w:insideH w:val="nil"/>
          <w:insideV w:val="nil"/>
        </w:tcBorders>
        <w:shd w:val="clear" w:color="auto" w:fill="010374" w:themeFill="background1"/>
      </w:tcPr>
    </w:tblStylePr>
    <w:tblStylePr w:type="lastCol">
      <w:rPr>
        <w:i/>
        <w:iCs/>
      </w:rPr>
      <w:tblPr/>
      <w:tcPr>
        <w:tcBorders>
          <w:top w:val="nil"/>
          <w:bottom w:val="nil"/>
          <w:right w:val="nil"/>
          <w:insideH w:val="nil"/>
          <w:insideV w:val="nil"/>
        </w:tcBorders>
        <w:shd w:val="clear" w:color="auto" w:fill="010374" w:themeFill="background1"/>
      </w:tcPr>
    </w:tblStylePr>
    <w:tblStylePr w:type="band1Vert">
      <w:tblPr/>
      <w:tcPr>
        <w:shd w:val="clear" w:color="auto" w:fill="F7FBFF" w:themeFill="accent1" w:themeFillTint="33"/>
      </w:tcPr>
    </w:tblStylePr>
    <w:tblStylePr w:type="band1Horz">
      <w:tblPr/>
      <w:tcPr>
        <w:shd w:val="clear" w:color="auto" w:fill="F7FBFF" w:themeFill="accent1" w:themeFillTint="33"/>
      </w:tcPr>
    </w:tblStylePr>
    <w:tblStylePr w:type="neCell">
      <w:tblPr/>
      <w:tcPr>
        <w:tcBorders>
          <w:bottom w:val="single" w:sz="4" w:space="0" w:color="E7F4FF" w:themeColor="accent1" w:themeTint="99"/>
        </w:tcBorders>
      </w:tcPr>
    </w:tblStylePr>
    <w:tblStylePr w:type="nwCell">
      <w:tblPr/>
      <w:tcPr>
        <w:tcBorders>
          <w:bottom w:val="single" w:sz="4" w:space="0" w:color="E7F4FF" w:themeColor="accent1" w:themeTint="99"/>
        </w:tcBorders>
      </w:tcPr>
    </w:tblStylePr>
    <w:tblStylePr w:type="seCell">
      <w:tblPr/>
      <w:tcPr>
        <w:tcBorders>
          <w:top w:val="single" w:sz="4" w:space="0" w:color="E7F4FF" w:themeColor="accent1" w:themeTint="99"/>
        </w:tcBorders>
      </w:tcPr>
    </w:tblStylePr>
    <w:tblStylePr w:type="swCell">
      <w:tblPr/>
      <w:tcPr>
        <w:tcBorders>
          <w:top w:val="single" w:sz="4" w:space="0" w:color="E7F4FF" w:themeColor="accent1" w:themeTint="99"/>
        </w:tcBorders>
      </w:tcPr>
    </w:tblStylePr>
  </w:style>
  <w:style w:type="table" w:styleId="GridTable3-Accent2">
    <w:name w:val="Grid Table 3 Accent 2"/>
    <w:basedOn w:val="TableNormal"/>
    <w:uiPriority w:val="48"/>
    <w:semiHidden/>
    <w:rsid w:val="0058629F"/>
    <w:pPr>
      <w:spacing w:line="240" w:lineRule="auto"/>
    </w:pPr>
    <w:tblPr>
      <w:tblStyleRowBandSize w:val="1"/>
      <w:tblStyleColBandSize w:val="1"/>
      <w:tblBorders>
        <w:top w:val="single" w:sz="4" w:space="0" w:color="4F9AFC" w:themeColor="accent2" w:themeTint="99"/>
        <w:left w:val="single" w:sz="4" w:space="0" w:color="4F9AFC" w:themeColor="accent2" w:themeTint="99"/>
        <w:bottom w:val="single" w:sz="4" w:space="0" w:color="4F9AFC" w:themeColor="accent2" w:themeTint="99"/>
        <w:right w:val="single" w:sz="4" w:space="0" w:color="4F9AFC" w:themeColor="accent2" w:themeTint="99"/>
        <w:insideH w:val="single" w:sz="4" w:space="0" w:color="4F9AFC" w:themeColor="accent2" w:themeTint="99"/>
        <w:insideV w:val="single" w:sz="4" w:space="0" w:color="4F9AFC" w:themeColor="accent2" w:themeTint="99"/>
      </w:tblBorders>
    </w:tblPr>
    <w:tblStylePr w:type="firstRow">
      <w:rPr>
        <w:b/>
        <w:bCs/>
      </w:rPr>
      <w:tblPr/>
      <w:tcPr>
        <w:tcBorders>
          <w:top w:val="nil"/>
          <w:left w:val="nil"/>
          <w:right w:val="nil"/>
          <w:insideH w:val="nil"/>
          <w:insideV w:val="nil"/>
        </w:tcBorders>
        <w:shd w:val="clear" w:color="auto" w:fill="010374" w:themeFill="background1"/>
      </w:tcPr>
    </w:tblStylePr>
    <w:tblStylePr w:type="lastRow">
      <w:rPr>
        <w:b/>
        <w:bCs/>
      </w:rPr>
      <w:tblPr/>
      <w:tcPr>
        <w:tcBorders>
          <w:left w:val="nil"/>
          <w:bottom w:val="nil"/>
          <w:right w:val="nil"/>
          <w:insideH w:val="nil"/>
          <w:insideV w:val="nil"/>
        </w:tcBorders>
        <w:shd w:val="clear" w:color="auto" w:fill="010374" w:themeFill="background1"/>
      </w:tcPr>
    </w:tblStylePr>
    <w:tblStylePr w:type="firstCol">
      <w:pPr>
        <w:jc w:val="right"/>
      </w:pPr>
      <w:rPr>
        <w:i/>
        <w:iCs/>
      </w:rPr>
      <w:tblPr/>
      <w:tcPr>
        <w:tcBorders>
          <w:top w:val="nil"/>
          <w:left w:val="nil"/>
          <w:bottom w:val="nil"/>
          <w:insideH w:val="nil"/>
          <w:insideV w:val="nil"/>
        </w:tcBorders>
        <w:shd w:val="clear" w:color="auto" w:fill="010374" w:themeFill="background1"/>
      </w:tcPr>
    </w:tblStylePr>
    <w:tblStylePr w:type="lastCol">
      <w:rPr>
        <w:i/>
        <w:iCs/>
      </w:rPr>
      <w:tblPr/>
      <w:tcPr>
        <w:tcBorders>
          <w:top w:val="nil"/>
          <w:bottom w:val="nil"/>
          <w:right w:val="nil"/>
          <w:insideH w:val="nil"/>
          <w:insideV w:val="nil"/>
        </w:tcBorders>
        <w:shd w:val="clear" w:color="auto" w:fill="010374" w:themeFill="background1"/>
      </w:tcPr>
    </w:tblStylePr>
    <w:tblStylePr w:type="band1Vert">
      <w:tblPr/>
      <w:tcPr>
        <w:shd w:val="clear" w:color="auto" w:fill="C4DDFE" w:themeFill="accent2" w:themeFillTint="33"/>
      </w:tcPr>
    </w:tblStylePr>
    <w:tblStylePr w:type="band1Horz">
      <w:tblPr/>
      <w:tcPr>
        <w:shd w:val="clear" w:color="auto" w:fill="C4DDFE" w:themeFill="accent2" w:themeFillTint="33"/>
      </w:tcPr>
    </w:tblStylePr>
    <w:tblStylePr w:type="neCell">
      <w:tblPr/>
      <w:tcPr>
        <w:tcBorders>
          <w:bottom w:val="single" w:sz="4" w:space="0" w:color="4F9AFC" w:themeColor="accent2" w:themeTint="99"/>
        </w:tcBorders>
      </w:tcPr>
    </w:tblStylePr>
    <w:tblStylePr w:type="nwCell">
      <w:tblPr/>
      <w:tcPr>
        <w:tcBorders>
          <w:bottom w:val="single" w:sz="4" w:space="0" w:color="4F9AFC" w:themeColor="accent2" w:themeTint="99"/>
        </w:tcBorders>
      </w:tcPr>
    </w:tblStylePr>
    <w:tblStylePr w:type="seCell">
      <w:tblPr/>
      <w:tcPr>
        <w:tcBorders>
          <w:top w:val="single" w:sz="4" w:space="0" w:color="4F9AFC" w:themeColor="accent2" w:themeTint="99"/>
        </w:tcBorders>
      </w:tcPr>
    </w:tblStylePr>
    <w:tblStylePr w:type="swCell">
      <w:tblPr/>
      <w:tcPr>
        <w:tcBorders>
          <w:top w:val="single" w:sz="4" w:space="0" w:color="4F9AFC" w:themeColor="accent2" w:themeTint="99"/>
        </w:tcBorders>
      </w:tcPr>
    </w:tblStylePr>
  </w:style>
  <w:style w:type="table" w:styleId="GridTable3-Accent3">
    <w:name w:val="Grid Table 3 Accent 3"/>
    <w:basedOn w:val="TableNormal"/>
    <w:uiPriority w:val="48"/>
    <w:semiHidden/>
    <w:rsid w:val="0058629F"/>
    <w:pPr>
      <w:spacing w:line="240" w:lineRule="auto"/>
    </w:pPr>
    <w:tblPr>
      <w:tblStyleRowBandSize w:val="1"/>
      <w:tblStyleColBandSize w:val="1"/>
      <w:tblBorders>
        <w:top w:val="single" w:sz="4" w:space="0" w:color="1518FD" w:themeColor="accent3" w:themeTint="99"/>
        <w:left w:val="single" w:sz="4" w:space="0" w:color="1518FD" w:themeColor="accent3" w:themeTint="99"/>
        <w:bottom w:val="single" w:sz="4" w:space="0" w:color="1518FD" w:themeColor="accent3" w:themeTint="99"/>
        <w:right w:val="single" w:sz="4" w:space="0" w:color="1518FD" w:themeColor="accent3" w:themeTint="99"/>
        <w:insideH w:val="single" w:sz="4" w:space="0" w:color="1518FD" w:themeColor="accent3" w:themeTint="99"/>
        <w:insideV w:val="single" w:sz="4" w:space="0" w:color="1518FD" w:themeColor="accent3" w:themeTint="99"/>
      </w:tblBorders>
    </w:tblPr>
    <w:tblStylePr w:type="firstRow">
      <w:rPr>
        <w:b/>
        <w:bCs/>
      </w:rPr>
      <w:tblPr/>
      <w:tcPr>
        <w:tcBorders>
          <w:top w:val="nil"/>
          <w:left w:val="nil"/>
          <w:right w:val="nil"/>
          <w:insideH w:val="nil"/>
          <w:insideV w:val="nil"/>
        </w:tcBorders>
        <w:shd w:val="clear" w:color="auto" w:fill="010374" w:themeFill="background1"/>
      </w:tcPr>
    </w:tblStylePr>
    <w:tblStylePr w:type="lastRow">
      <w:rPr>
        <w:b/>
        <w:bCs/>
      </w:rPr>
      <w:tblPr/>
      <w:tcPr>
        <w:tcBorders>
          <w:left w:val="nil"/>
          <w:bottom w:val="nil"/>
          <w:right w:val="nil"/>
          <w:insideH w:val="nil"/>
          <w:insideV w:val="nil"/>
        </w:tcBorders>
        <w:shd w:val="clear" w:color="auto" w:fill="010374" w:themeFill="background1"/>
      </w:tcPr>
    </w:tblStylePr>
    <w:tblStylePr w:type="firstCol">
      <w:pPr>
        <w:jc w:val="right"/>
      </w:pPr>
      <w:rPr>
        <w:i/>
        <w:iCs/>
      </w:rPr>
      <w:tblPr/>
      <w:tcPr>
        <w:tcBorders>
          <w:top w:val="nil"/>
          <w:left w:val="nil"/>
          <w:bottom w:val="nil"/>
          <w:insideH w:val="nil"/>
          <w:insideV w:val="nil"/>
        </w:tcBorders>
        <w:shd w:val="clear" w:color="auto" w:fill="010374" w:themeFill="background1"/>
      </w:tcPr>
    </w:tblStylePr>
    <w:tblStylePr w:type="lastCol">
      <w:rPr>
        <w:i/>
        <w:iCs/>
      </w:rPr>
      <w:tblPr/>
      <w:tcPr>
        <w:tcBorders>
          <w:top w:val="nil"/>
          <w:bottom w:val="nil"/>
          <w:right w:val="nil"/>
          <w:insideH w:val="nil"/>
          <w:insideV w:val="nil"/>
        </w:tcBorders>
        <w:shd w:val="clear" w:color="auto" w:fill="010374" w:themeFill="background1"/>
      </w:tcPr>
    </w:tblStylePr>
    <w:tblStylePr w:type="band1Vert">
      <w:tblPr/>
      <w:tcPr>
        <w:shd w:val="clear" w:color="auto" w:fill="B1B2FE" w:themeFill="accent3" w:themeFillTint="33"/>
      </w:tcPr>
    </w:tblStylePr>
    <w:tblStylePr w:type="band1Horz">
      <w:tblPr/>
      <w:tcPr>
        <w:shd w:val="clear" w:color="auto" w:fill="B1B2FE" w:themeFill="accent3" w:themeFillTint="33"/>
      </w:tcPr>
    </w:tblStylePr>
    <w:tblStylePr w:type="neCell">
      <w:tblPr/>
      <w:tcPr>
        <w:tcBorders>
          <w:bottom w:val="single" w:sz="4" w:space="0" w:color="1518FD" w:themeColor="accent3" w:themeTint="99"/>
        </w:tcBorders>
      </w:tcPr>
    </w:tblStylePr>
    <w:tblStylePr w:type="nwCell">
      <w:tblPr/>
      <w:tcPr>
        <w:tcBorders>
          <w:bottom w:val="single" w:sz="4" w:space="0" w:color="1518FD" w:themeColor="accent3" w:themeTint="99"/>
        </w:tcBorders>
      </w:tcPr>
    </w:tblStylePr>
    <w:tblStylePr w:type="seCell">
      <w:tblPr/>
      <w:tcPr>
        <w:tcBorders>
          <w:top w:val="single" w:sz="4" w:space="0" w:color="1518FD" w:themeColor="accent3" w:themeTint="99"/>
        </w:tcBorders>
      </w:tcPr>
    </w:tblStylePr>
    <w:tblStylePr w:type="swCell">
      <w:tblPr/>
      <w:tcPr>
        <w:tcBorders>
          <w:top w:val="single" w:sz="4" w:space="0" w:color="1518FD" w:themeColor="accent3" w:themeTint="99"/>
        </w:tcBorders>
      </w:tcPr>
    </w:tblStylePr>
  </w:style>
  <w:style w:type="table" w:styleId="GridTable3-Accent4">
    <w:name w:val="Grid Table 3 Accent 4"/>
    <w:basedOn w:val="TableNormal"/>
    <w:uiPriority w:val="48"/>
    <w:semiHidden/>
    <w:rsid w:val="0058629F"/>
    <w:pPr>
      <w:spacing w:line="240" w:lineRule="auto"/>
    </w:pPr>
    <w:tblPr>
      <w:tblStyleRowBandSize w:val="1"/>
      <w:tblStyleColBandSize w:val="1"/>
      <w:tblBorders>
        <w:top w:val="single" w:sz="4" w:space="0" w:color="FFA866" w:themeColor="accent4" w:themeTint="99"/>
        <w:left w:val="single" w:sz="4" w:space="0" w:color="FFA866" w:themeColor="accent4" w:themeTint="99"/>
        <w:bottom w:val="single" w:sz="4" w:space="0" w:color="FFA866" w:themeColor="accent4" w:themeTint="99"/>
        <w:right w:val="single" w:sz="4" w:space="0" w:color="FFA866" w:themeColor="accent4" w:themeTint="99"/>
        <w:insideH w:val="single" w:sz="4" w:space="0" w:color="FFA866" w:themeColor="accent4" w:themeTint="99"/>
        <w:insideV w:val="single" w:sz="4" w:space="0" w:color="FFA866" w:themeColor="accent4" w:themeTint="99"/>
      </w:tblBorders>
    </w:tblPr>
    <w:tblStylePr w:type="firstRow">
      <w:rPr>
        <w:b/>
        <w:bCs/>
      </w:rPr>
      <w:tblPr/>
      <w:tcPr>
        <w:tcBorders>
          <w:top w:val="nil"/>
          <w:left w:val="nil"/>
          <w:right w:val="nil"/>
          <w:insideH w:val="nil"/>
          <w:insideV w:val="nil"/>
        </w:tcBorders>
        <w:shd w:val="clear" w:color="auto" w:fill="010374" w:themeFill="background1"/>
      </w:tcPr>
    </w:tblStylePr>
    <w:tblStylePr w:type="lastRow">
      <w:rPr>
        <w:b/>
        <w:bCs/>
      </w:rPr>
      <w:tblPr/>
      <w:tcPr>
        <w:tcBorders>
          <w:left w:val="nil"/>
          <w:bottom w:val="nil"/>
          <w:right w:val="nil"/>
          <w:insideH w:val="nil"/>
          <w:insideV w:val="nil"/>
        </w:tcBorders>
        <w:shd w:val="clear" w:color="auto" w:fill="010374" w:themeFill="background1"/>
      </w:tcPr>
    </w:tblStylePr>
    <w:tblStylePr w:type="firstCol">
      <w:pPr>
        <w:jc w:val="right"/>
      </w:pPr>
      <w:rPr>
        <w:i/>
        <w:iCs/>
      </w:rPr>
      <w:tblPr/>
      <w:tcPr>
        <w:tcBorders>
          <w:top w:val="nil"/>
          <w:left w:val="nil"/>
          <w:bottom w:val="nil"/>
          <w:insideH w:val="nil"/>
          <w:insideV w:val="nil"/>
        </w:tcBorders>
        <w:shd w:val="clear" w:color="auto" w:fill="010374" w:themeFill="background1"/>
      </w:tcPr>
    </w:tblStylePr>
    <w:tblStylePr w:type="lastCol">
      <w:rPr>
        <w:i/>
        <w:iCs/>
      </w:rPr>
      <w:tblPr/>
      <w:tcPr>
        <w:tcBorders>
          <w:top w:val="nil"/>
          <w:bottom w:val="nil"/>
          <w:right w:val="nil"/>
          <w:insideH w:val="nil"/>
          <w:insideV w:val="nil"/>
        </w:tcBorders>
        <w:shd w:val="clear" w:color="auto" w:fill="010374" w:themeFill="background1"/>
      </w:tcPr>
    </w:tblStylePr>
    <w:tblStylePr w:type="band1Vert">
      <w:tblPr/>
      <w:tcPr>
        <w:shd w:val="clear" w:color="auto" w:fill="FFE2CC" w:themeFill="accent4" w:themeFillTint="33"/>
      </w:tcPr>
    </w:tblStylePr>
    <w:tblStylePr w:type="band1Horz">
      <w:tblPr/>
      <w:tcPr>
        <w:shd w:val="clear" w:color="auto" w:fill="FFE2CC" w:themeFill="accent4" w:themeFillTint="33"/>
      </w:tcPr>
    </w:tblStylePr>
    <w:tblStylePr w:type="neCell">
      <w:tblPr/>
      <w:tcPr>
        <w:tcBorders>
          <w:bottom w:val="single" w:sz="4" w:space="0" w:color="FFA866" w:themeColor="accent4" w:themeTint="99"/>
        </w:tcBorders>
      </w:tcPr>
    </w:tblStylePr>
    <w:tblStylePr w:type="nwCell">
      <w:tblPr/>
      <w:tcPr>
        <w:tcBorders>
          <w:bottom w:val="single" w:sz="4" w:space="0" w:color="FFA866" w:themeColor="accent4" w:themeTint="99"/>
        </w:tcBorders>
      </w:tcPr>
    </w:tblStylePr>
    <w:tblStylePr w:type="seCell">
      <w:tblPr/>
      <w:tcPr>
        <w:tcBorders>
          <w:top w:val="single" w:sz="4" w:space="0" w:color="FFA866" w:themeColor="accent4" w:themeTint="99"/>
        </w:tcBorders>
      </w:tcPr>
    </w:tblStylePr>
    <w:tblStylePr w:type="swCell">
      <w:tblPr/>
      <w:tcPr>
        <w:tcBorders>
          <w:top w:val="single" w:sz="4" w:space="0" w:color="FFA866" w:themeColor="accent4" w:themeTint="99"/>
        </w:tcBorders>
      </w:tcPr>
    </w:tblStylePr>
  </w:style>
  <w:style w:type="table" w:styleId="GridTable3-Accent5">
    <w:name w:val="Grid Table 3 Accent 5"/>
    <w:basedOn w:val="TableNormal"/>
    <w:uiPriority w:val="48"/>
    <w:semiHidden/>
    <w:rsid w:val="0058629F"/>
    <w:pPr>
      <w:spacing w:line="240" w:lineRule="auto"/>
    </w:pPr>
    <w:tblPr>
      <w:tblStyleRowBandSize w:val="1"/>
      <w:tblStyleColBandSize w:val="1"/>
      <w:tblBorders>
        <w:top w:val="single" w:sz="4" w:space="0" w:color="4F9AFC" w:themeColor="accent5" w:themeTint="99"/>
        <w:left w:val="single" w:sz="4" w:space="0" w:color="4F9AFC" w:themeColor="accent5" w:themeTint="99"/>
        <w:bottom w:val="single" w:sz="4" w:space="0" w:color="4F9AFC" w:themeColor="accent5" w:themeTint="99"/>
        <w:right w:val="single" w:sz="4" w:space="0" w:color="4F9AFC" w:themeColor="accent5" w:themeTint="99"/>
        <w:insideH w:val="single" w:sz="4" w:space="0" w:color="4F9AFC" w:themeColor="accent5" w:themeTint="99"/>
        <w:insideV w:val="single" w:sz="4" w:space="0" w:color="4F9AFC" w:themeColor="accent5" w:themeTint="99"/>
      </w:tblBorders>
    </w:tblPr>
    <w:tblStylePr w:type="firstRow">
      <w:rPr>
        <w:b/>
        <w:bCs/>
      </w:rPr>
      <w:tblPr/>
      <w:tcPr>
        <w:tcBorders>
          <w:top w:val="nil"/>
          <w:left w:val="nil"/>
          <w:right w:val="nil"/>
          <w:insideH w:val="nil"/>
          <w:insideV w:val="nil"/>
        </w:tcBorders>
        <w:shd w:val="clear" w:color="auto" w:fill="010374" w:themeFill="background1"/>
      </w:tcPr>
    </w:tblStylePr>
    <w:tblStylePr w:type="lastRow">
      <w:rPr>
        <w:b/>
        <w:bCs/>
      </w:rPr>
      <w:tblPr/>
      <w:tcPr>
        <w:tcBorders>
          <w:left w:val="nil"/>
          <w:bottom w:val="nil"/>
          <w:right w:val="nil"/>
          <w:insideH w:val="nil"/>
          <w:insideV w:val="nil"/>
        </w:tcBorders>
        <w:shd w:val="clear" w:color="auto" w:fill="010374" w:themeFill="background1"/>
      </w:tcPr>
    </w:tblStylePr>
    <w:tblStylePr w:type="firstCol">
      <w:pPr>
        <w:jc w:val="right"/>
      </w:pPr>
      <w:rPr>
        <w:i/>
        <w:iCs/>
      </w:rPr>
      <w:tblPr/>
      <w:tcPr>
        <w:tcBorders>
          <w:top w:val="nil"/>
          <w:left w:val="nil"/>
          <w:bottom w:val="nil"/>
          <w:insideH w:val="nil"/>
          <w:insideV w:val="nil"/>
        </w:tcBorders>
        <w:shd w:val="clear" w:color="auto" w:fill="010374" w:themeFill="background1"/>
      </w:tcPr>
    </w:tblStylePr>
    <w:tblStylePr w:type="lastCol">
      <w:rPr>
        <w:i/>
        <w:iCs/>
      </w:rPr>
      <w:tblPr/>
      <w:tcPr>
        <w:tcBorders>
          <w:top w:val="nil"/>
          <w:bottom w:val="nil"/>
          <w:right w:val="nil"/>
          <w:insideH w:val="nil"/>
          <w:insideV w:val="nil"/>
        </w:tcBorders>
        <w:shd w:val="clear" w:color="auto" w:fill="010374" w:themeFill="background1"/>
      </w:tcPr>
    </w:tblStylePr>
    <w:tblStylePr w:type="band1Vert">
      <w:tblPr/>
      <w:tcPr>
        <w:shd w:val="clear" w:color="auto" w:fill="C4DDFE" w:themeFill="accent5" w:themeFillTint="33"/>
      </w:tcPr>
    </w:tblStylePr>
    <w:tblStylePr w:type="band1Horz">
      <w:tblPr/>
      <w:tcPr>
        <w:shd w:val="clear" w:color="auto" w:fill="C4DDFE" w:themeFill="accent5" w:themeFillTint="33"/>
      </w:tcPr>
    </w:tblStylePr>
    <w:tblStylePr w:type="neCell">
      <w:tblPr/>
      <w:tcPr>
        <w:tcBorders>
          <w:bottom w:val="single" w:sz="4" w:space="0" w:color="4F9AFC" w:themeColor="accent5" w:themeTint="99"/>
        </w:tcBorders>
      </w:tcPr>
    </w:tblStylePr>
    <w:tblStylePr w:type="nwCell">
      <w:tblPr/>
      <w:tcPr>
        <w:tcBorders>
          <w:bottom w:val="single" w:sz="4" w:space="0" w:color="4F9AFC" w:themeColor="accent5" w:themeTint="99"/>
        </w:tcBorders>
      </w:tcPr>
    </w:tblStylePr>
    <w:tblStylePr w:type="seCell">
      <w:tblPr/>
      <w:tcPr>
        <w:tcBorders>
          <w:top w:val="single" w:sz="4" w:space="0" w:color="4F9AFC" w:themeColor="accent5" w:themeTint="99"/>
        </w:tcBorders>
      </w:tcPr>
    </w:tblStylePr>
    <w:tblStylePr w:type="swCell">
      <w:tblPr/>
      <w:tcPr>
        <w:tcBorders>
          <w:top w:val="single" w:sz="4" w:space="0" w:color="4F9AFC" w:themeColor="accent5" w:themeTint="99"/>
        </w:tcBorders>
      </w:tcPr>
    </w:tblStylePr>
  </w:style>
  <w:style w:type="table" w:styleId="GridTable3-Accent6">
    <w:name w:val="Grid Table 3 Accent 6"/>
    <w:basedOn w:val="TableNormal"/>
    <w:uiPriority w:val="48"/>
    <w:semiHidden/>
    <w:rsid w:val="0058629F"/>
    <w:pPr>
      <w:spacing w:line="240" w:lineRule="auto"/>
    </w:pPr>
    <w:tblPr>
      <w:tblStyleRowBandSize w:val="1"/>
      <w:tblStyleColBandSize w:val="1"/>
      <w:tblBorders>
        <w:top w:val="single" w:sz="4" w:space="0" w:color="FFC466" w:themeColor="accent6" w:themeTint="99"/>
        <w:left w:val="single" w:sz="4" w:space="0" w:color="FFC466" w:themeColor="accent6" w:themeTint="99"/>
        <w:bottom w:val="single" w:sz="4" w:space="0" w:color="FFC466" w:themeColor="accent6" w:themeTint="99"/>
        <w:right w:val="single" w:sz="4" w:space="0" w:color="FFC466" w:themeColor="accent6" w:themeTint="99"/>
        <w:insideH w:val="single" w:sz="4" w:space="0" w:color="FFC466" w:themeColor="accent6" w:themeTint="99"/>
        <w:insideV w:val="single" w:sz="4" w:space="0" w:color="FFC466" w:themeColor="accent6" w:themeTint="99"/>
      </w:tblBorders>
    </w:tblPr>
    <w:tblStylePr w:type="firstRow">
      <w:rPr>
        <w:b/>
        <w:bCs/>
      </w:rPr>
      <w:tblPr/>
      <w:tcPr>
        <w:tcBorders>
          <w:top w:val="nil"/>
          <w:left w:val="nil"/>
          <w:right w:val="nil"/>
          <w:insideH w:val="nil"/>
          <w:insideV w:val="nil"/>
        </w:tcBorders>
        <w:shd w:val="clear" w:color="auto" w:fill="010374" w:themeFill="background1"/>
      </w:tcPr>
    </w:tblStylePr>
    <w:tblStylePr w:type="lastRow">
      <w:rPr>
        <w:b/>
        <w:bCs/>
      </w:rPr>
      <w:tblPr/>
      <w:tcPr>
        <w:tcBorders>
          <w:left w:val="nil"/>
          <w:bottom w:val="nil"/>
          <w:right w:val="nil"/>
          <w:insideH w:val="nil"/>
          <w:insideV w:val="nil"/>
        </w:tcBorders>
        <w:shd w:val="clear" w:color="auto" w:fill="010374" w:themeFill="background1"/>
      </w:tcPr>
    </w:tblStylePr>
    <w:tblStylePr w:type="firstCol">
      <w:pPr>
        <w:jc w:val="right"/>
      </w:pPr>
      <w:rPr>
        <w:i/>
        <w:iCs/>
      </w:rPr>
      <w:tblPr/>
      <w:tcPr>
        <w:tcBorders>
          <w:top w:val="nil"/>
          <w:left w:val="nil"/>
          <w:bottom w:val="nil"/>
          <w:insideH w:val="nil"/>
          <w:insideV w:val="nil"/>
        </w:tcBorders>
        <w:shd w:val="clear" w:color="auto" w:fill="010374" w:themeFill="background1"/>
      </w:tcPr>
    </w:tblStylePr>
    <w:tblStylePr w:type="lastCol">
      <w:rPr>
        <w:i/>
        <w:iCs/>
      </w:rPr>
      <w:tblPr/>
      <w:tcPr>
        <w:tcBorders>
          <w:top w:val="nil"/>
          <w:bottom w:val="nil"/>
          <w:right w:val="nil"/>
          <w:insideH w:val="nil"/>
          <w:insideV w:val="nil"/>
        </w:tcBorders>
        <w:shd w:val="clear" w:color="auto" w:fill="010374" w:themeFill="background1"/>
      </w:tcPr>
    </w:tblStylePr>
    <w:tblStylePr w:type="band1Vert">
      <w:tblPr/>
      <w:tcPr>
        <w:shd w:val="clear" w:color="auto" w:fill="FFEBCC" w:themeFill="accent6" w:themeFillTint="33"/>
      </w:tcPr>
    </w:tblStylePr>
    <w:tblStylePr w:type="band1Horz">
      <w:tblPr/>
      <w:tcPr>
        <w:shd w:val="clear" w:color="auto" w:fill="FFEBCC" w:themeFill="accent6" w:themeFillTint="33"/>
      </w:tcPr>
    </w:tblStylePr>
    <w:tblStylePr w:type="neCell">
      <w:tblPr/>
      <w:tcPr>
        <w:tcBorders>
          <w:bottom w:val="single" w:sz="4" w:space="0" w:color="FFC466" w:themeColor="accent6" w:themeTint="99"/>
        </w:tcBorders>
      </w:tcPr>
    </w:tblStylePr>
    <w:tblStylePr w:type="nwCell">
      <w:tblPr/>
      <w:tcPr>
        <w:tcBorders>
          <w:bottom w:val="single" w:sz="4" w:space="0" w:color="FFC466" w:themeColor="accent6" w:themeTint="99"/>
        </w:tcBorders>
      </w:tcPr>
    </w:tblStylePr>
    <w:tblStylePr w:type="seCell">
      <w:tblPr/>
      <w:tcPr>
        <w:tcBorders>
          <w:top w:val="single" w:sz="4" w:space="0" w:color="FFC466" w:themeColor="accent6" w:themeTint="99"/>
        </w:tcBorders>
      </w:tcPr>
    </w:tblStylePr>
    <w:tblStylePr w:type="swCell">
      <w:tblPr/>
      <w:tcPr>
        <w:tcBorders>
          <w:top w:val="single" w:sz="4" w:space="0" w:color="FFC466" w:themeColor="accent6" w:themeTint="99"/>
        </w:tcBorders>
      </w:tcPr>
    </w:tblStylePr>
  </w:style>
  <w:style w:type="table" w:styleId="GridTable4">
    <w:name w:val="Grid Table 4"/>
    <w:basedOn w:val="TableNormal"/>
    <w:uiPriority w:val="49"/>
    <w:semiHidden/>
    <w:rsid w:val="0058629F"/>
    <w:pPr>
      <w:spacing w:line="240" w:lineRule="auto"/>
    </w:pPr>
    <w:tblPr>
      <w:tblStyleRowBandSize w:val="1"/>
      <w:tblStyleColBandSize w:val="1"/>
      <w:tblBorders>
        <w:top w:val="single" w:sz="4" w:space="0" w:color="66BCFF" w:themeColor="text1" w:themeTint="99"/>
        <w:left w:val="single" w:sz="4" w:space="0" w:color="66BCFF" w:themeColor="text1" w:themeTint="99"/>
        <w:bottom w:val="single" w:sz="4" w:space="0" w:color="66BCFF" w:themeColor="text1" w:themeTint="99"/>
        <w:right w:val="single" w:sz="4" w:space="0" w:color="66BCFF" w:themeColor="text1" w:themeTint="99"/>
        <w:insideH w:val="single" w:sz="4" w:space="0" w:color="66BCFF" w:themeColor="text1" w:themeTint="99"/>
        <w:insideV w:val="single" w:sz="4" w:space="0" w:color="66BCFF" w:themeColor="text1" w:themeTint="99"/>
      </w:tblBorders>
    </w:tblPr>
    <w:tblStylePr w:type="firstRow">
      <w:rPr>
        <w:b/>
        <w:bCs/>
        <w:color w:val="010374" w:themeColor="background1"/>
      </w:rPr>
      <w:tblPr/>
      <w:tcPr>
        <w:tcBorders>
          <w:top w:val="single" w:sz="4" w:space="0" w:color="0090FF" w:themeColor="text1"/>
          <w:left w:val="single" w:sz="4" w:space="0" w:color="0090FF" w:themeColor="text1"/>
          <w:bottom w:val="single" w:sz="4" w:space="0" w:color="0090FF" w:themeColor="text1"/>
          <w:right w:val="single" w:sz="4" w:space="0" w:color="0090FF" w:themeColor="text1"/>
          <w:insideH w:val="nil"/>
          <w:insideV w:val="nil"/>
        </w:tcBorders>
        <w:shd w:val="clear" w:color="auto" w:fill="0090FF" w:themeFill="text1"/>
      </w:tcPr>
    </w:tblStylePr>
    <w:tblStylePr w:type="lastRow">
      <w:rPr>
        <w:b/>
        <w:bCs/>
      </w:rPr>
      <w:tblPr/>
      <w:tcPr>
        <w:tcBorders>
          <w:top w:val="double" w:sz="4" w:space="0" w:color="0090FF" w:themeColor="text1"/>
        </w:tcBorders>
      </w:tcPr>
    </w:tblStylePr>
    <w:tblStylePr w:type="firstCol">
      <w:rPr>
        <w:b/>
        <w:bCs/>
      </w:rPr>
    </w:tblStylePr>
    <w:tblStylePr w:type="lastCol">
      <w:rPr>
        <w:b/>
        <w:bCs/>
      </w:rPr>
    </w:tblStylePr>
    <w:tblStylePr w:type="band1Vert">
      <w:tblPr/>
      <w:tcPr>
        <w:shd w:val="clear" w:color="auto" w:fill="CCE8FF" w:themeFill="text1" w:themeFillTint="33"/>
      </w:tcPr>
    </w:tblStylePr>
    <w:tblStylePr w:type="band1Horz">
      <w:tblPr/>
      <w:tcPr>
        <w:shd w:val="clear" w:color="auto" w:fill="CCE8FF" w:themeFill="text1" w:themeFillTint="33"/>
      </w:tcPr>
    </w:tblStylePr>
  </w:style>
  <w:style w:type="table" w:styleId="GridTable4-Accent1">
    <w:name w:val="Grid Table 4 Accent 1"/>
    <w:basedOn w:val="TableNormal"/>
    <w:uiPriority w:val="49"/>
    <w:semiHidden/>
    <w:rsid w:val="0058629F"/>
    <w:pPr>
      <w:spacing w:line="240" w:lineRule="auto"/>
    </w:pPr>
    <w:tblPr>
      <w:tblStyleRowBandSize w:val="1"/>
      <w:tblStyleColBandSize w:val="1"/>
      <w:tblBorders>
        <w:top w:val="single" w:sz="4" w:space="0" w:color="E7F4FF" w:themeColor="accent1" w:themeTint="99"/>
        <w:left w:val="single" w:sz="4" w:space="0" w:color="E7F4FF" w:themeColor="accent1" w:themeTint="99"/>
        <w:bottom w:val="single" w:sz="4" w:space="0" w:color="E7F4FF" w:themeColor="accent1" w:themeTint="99"/>
        <w:right w:val="single" w:sz="4" w:space="0" w:color="E7F4FF" w:themeColor="accent1" w:themeTint="99"/>
        <w:insideH w:val="single" w:sz="4" w:space="0" w:color="E7F4FF" w:themeColor="accent1" w:themeTint="99"/>
        <w:insideV w:val="single" w:sz="4" w:space="0" w:color="E7F4FF" w:themeColor="accent1" w:themeTint="99"/>
      </w:tblBorders>
    </w:tblPr>
    <w:tblStylePr w:type="firstRow">
      <w:rPr>
        <w:b/>
        <w:bCs/>
        <w:color w:val="010374" w:themeColor="background1"/>
      </w:rPr>
      <w:tblPr/>
      <w:tcPr>
        <w:tcBorders>
          <w:top w:val="single" w:sz="4" w:space="0" w:color="D8EEFF" w:themeColor="accent1"/>
          <w:left w:val="single" w:sz="4" w:space="0" w:color="D8EEFF" w:themeColor="accent1"/>
          <w:bottom w:val="single" w:sz="4" w:space="0" w:color="D8EEFF" w:themeColor="accent1"/>
          <w:right w:val="single" w:sz="4" w:space="0" w:color="D8EEFF" w:themeColor="accent1"/>
          <w:insideH w:val="nil"/>
          <w:insideV w:val="nil"/>
        </w:tcBorders>
        <w:shd w:val="clear" w:color="auto" w:fill="D8EEFF" w:themeFill="accent1"/>
      </w:tcPr>
    </w:tblStylePr>
    <w:tblStylePr w:type="lastRow">
      <w:rPr>
        <w:b/>
        <w:bCs/>
      </w:rPr>
      <w:tblPr/>
      <w:tcPr>
        <w:tcBorders>
          <w:top w:val="double" w:sz="4" w:space="0" w:color="D8EEFF" w:themeColor="accent1"/>
        </w:tcBorders>
      </w:tcPr>
    </w:tblStylePr>
    <w:tblStylePr w:type="firstCol">
      <w:rPr>
        <w:b/>
        <w:bCs/>
      </w:rPr>
    </w:tblStylePr>
    <w:tblStylePr w:type="lastCol">
      <w:rPr>
        <w:b/>
        <w:bCs/>
      </w:rPr>
    </w:tblStylePr>
    <w:tblStylePr w:type="band1Vert">
      <w:tblPr/>
      <w:tcPr>
        <w:shd w:val="clear" w:color="auto" w:fill="F7FBFF" w:themeFill="accent1" w:themeFillTint="33"/>
      </w:tcPr>
    </w:tblStylePr>
    <w:tblStylePr w:type="band1Horz">
      <w:tblPr/>
      <w:tcPr>
        <w:shd w:val="clear" w:color="auto" w:fill="F7FBFF" w:themeFill="accent1" w:themeFillTint="33"/>
      </w:tcPr>
    </w:tblStylePr>
  </w:style>
  <w:style w:type="table" w:styleId="GridTable4-Accent2">
    <w:name w:val="Grid Table 4 Accent 2"/>
    <w:basedOn w:val="TableNormal"/>
    <w:uiPriority w:val="49"/>
    <w:semiHidden/>
    <w:rsid w:val="0058629F"/>
    <w:pPr>
      <w:spacing w:line="240" w:lineRule="auto"/>
    </w:pPr>
    <w:tblPr>
      <w:tblStyleRowBandSize w:val="1"/>
      <w:tblStyleColBandSize w:val="1"/>
      <w:tblBorders>
        <w:top w:val="single" w:sz="4" w:space="0" w:color="4F9AFC" w:themeColor="accent2" w:themeTint="99"/>
        <w:left w:val="single" w:sz="4" w:space="0" w:color="4F9AFC" w:themeColor="accent2" w:themeTint="99"/>
        <w:bottom w:val="single" w:sz="4" w:space="0" w:color="4F9AFC" w:themeColor="accent2" w:themeTint="99"/>
        <w:right w:val="single" w:sz="4" w:space="0" w:color="4F9AFC" w:themeColor="accent2" w:themeTint="99"/>
        <w:insideH w:val="single" w:sz="4" w:space="0" w:color="4F9AFC" w:themeColor="accent2" w:themeTint="99"/>
        <w:insideV w:val="single" w:sz="4" w:space="0" w:color="4F9AFC" w:themeColor="accent2" w:themeTint="99"/>
      </w:tblBorders>
    </w:tblPr>
    <w:tblStylePr w:type="firstRow">
      <w:rPr>
        <w:b/>
        <w:bCs/>
        <w:color w:val="010374" w:themeColor="background1"/>
      </w:rPr>
      <w:tblPr/>
      <w:tcPr>
        <w:tcBorders>
          <w:top w:val="single" w:sz="4" w:space="0" w:color="035DD3" w:themeColor="accent2"/>
          <w:left w:val="single" w:sz="4" w:space="0" w:color="035DD3" w:themeColor="accent2"/>
          <w:bottom w:val="single" w:sz="4" w:space="0" w:color="035DD3" w:themeColor="accent2"/>
          <w:right w:val="single" w:sz="4" w:space="0" w:color="035DD3" w:themeColor="accent2"/>
          <w:insideH w:val="nil"/>
          <w:insideV w:val="nil"/>
        </w:tcBorders>
        <w:shd w:val="clear" w:color="auto" w:fill="035DD3" w:themeFill="accent2"/>
      </w:tcPr>
    </w:tblStylePr>
    <w:tblStylePr w:type="lastRow">
      <w:rPr>
        <w:b/>
        <w:bCs/>
      </w:rPr>
      <w:tblPr/>
      <w:tcPr>
        <w:tcBorders>
          <w:top w:val="double" w:sz="4" w:space="0" w:color="035DD3" w:themeColor="accent2"/>
        </w:tcBorders>
      </w:tcPr>
    </w:tblStylePr>
    <w:tblStylePr w:type="firstCol">
      <w:rPr>
        <w:b/>
        <w:bCs/>
      </w:rPr>
    </w:tblStylePr>
    <w:tblStylePr w:type="lastCol">
      <w:rPr>
        <w:b/>
        <w:bCs/>
      </w:rPr>
    </w:tblStylePr>
    <w:tblStylePr w:type="band1Vert">
      <w:tblPr/>
      <w:tcPr>
        <w:shd w:val="clear" w:color="auto" w:fill="C4DDFE" w:themeFill="accent2" w:themeFillTint="33"/>
      </w:tcPr>
    </w:tblStylePr>
    <w:tblStylePr w:type="band1Horz">
      <w:tblPr/>
      <w:tcPr>
        <w:shd w:val="clear" w:color="auto" w:fill="C4DDFE" w:themeFill="accent2" w:themeFillTint="33"/>
      </w:tcPr>
    </w:tblStylePr>
  </w:style>
  <w:style w:type="table" w:styleId="GridTable4-Accent3">
    <w:name w:val="Grid Table 4 Accent 3"/>
    <w:basedOn w:val="TableNormal"/>
    <w:uiPriority w:val="49"/>
    <w:semiHidden/>
    <w:rsid w:val="0058629F"/>
    <w:pPr>
      <w:spacing w:line="240" w:lineRule="auto"/>
    </w:pPr>
    <w:tblPr>
      <w:tblStyleRowBandSize w:val="1"/>
      <w:tblStyleColBandSize w:val="1"/>
      <w:tblBorders>
        <w:top w:val="single" w:sz="4" w:space="0" w:color="1518FD" w:themeColor="accent3" w:themeTint="99"/>
        <w:left w:val="single" w:sz="4" w:space="0" w:color="1518FD" w:themeColor="accent3" w:themeTint="99"/>
        <w:bottom w:val="single" w:sz="4" w:space="0" w:color="1518FD" w:themeColor="accent3" w:themeTint="99"/>
        <w:right w:val="single" w:sz="4" w:space="0" w:color="1518FD" w:themeColor="accent3" w:themeTint="99"/>
        <w:insideH w:val="single" w:sz="4" w:space="0" w:color="1518FD" w:themeColor="accent3" w:themeTint="99"/>
        <w:insideV w:val="single" w:sz="4" w:space="0" w:color="1518FD" w:themeColor="accent3" w:themeTint="99"/>
      </w:tblBorders>
    </w:tblPr>
    <w:tblStylePr w:type="firstRow">
      <w:rPr>
        <w:b/>
        <w:bCs/>
        <w:color w:val="010374" w:themeColor="background1"/>
      </w:rPr>
      <w:tblPr/>
      <w:tcPr>
        <w:tcBorders>
          <w:top w:val="single" w:sz="4" w:space="0" w:color="010374" w:themeColor="accent3"/>
          <w:left w:val="single" w:sz="4" w:space="0" w:color="010374" w:themeColor="accent3"/>
          <w:bottom w:val="single" w:sz="4" w:space="0" w:color="010374" w:themeColor="accent3"/>
          <w:right w:val="single" w:sz="4" w:space="0" w:color="010374" w:themeColor="accent3"/>
          <w:insideH w:val="nil"/>
          <w:insideV w:val="nil"/>
        </w:tcBorders>
        <w:shd w:val="clear" w:color="auto" w:fill="010374" w:themeFill="accent3"/>
      </w:tcPr>
    </w:tblStylePr>
    <w:tblStylePr w:type="lastRow">
      <w:rPr>
        <w:b/>
        <w:bCs/>
      </w:rPr>
      <w:tblPr/>
      <w:tcPr>
        <w:tcBorders>
          <w:top w:val="double" w:sz="4" w:space="0" w:color="010374" w:themeColor="accent3"/>
        </w:tcBorders>
      </w:tcPr>
    </w:tblStylePr>
    <w:tblStylePr w:type="firstCol">
      <w:rPr>
        <w:b/>
        <w:bCs/>
      </w:rPr>
    </w:tblStylePr>
    <w:tblStylePr w:type="lastCol">
      <w:rPr>
        <w:b/>
        <w:bCs/>
      </w:rPr>
    </w:tblStylePr>
    <w:tblStylePr w:type="band1Vert">
      <w:tblPr/>
      <w:tcPr>
        <w:shd w:val="clear" w:color="auto" w:fill="B1B2FE" w:themeFill="accent3" w:themeFillTint="33"/>
      </w:tcPr>
    </w:tblStylePr>
    <w:tblStylePr w:type="band1Horz">
      <w:tblPr/>
      <w:tcPr>
        <w:shd w:val="clear" w:color="auto" w:fill="B1B2FE" w:themeFill="accent3" w:themeFillTint="33"/>
      </w:tcPr>
    </w:tblStylePr>
  </w:style>
  <w:style w:type="table" w:styleId="GridTable4-Accent4">
    <w:name w:val="Grid Table 4 Accent 4"/>
    <w:basedOn w:val="TableNormal"/>
    <w:uiPriority w:val="49"/>
    <w:semiHidden/>
    <w:rsid w:val="0058629F"/>
    <w:pPr>
      <w:spacing w:line="240" w:lineRule="auto"/>
    </w:pPr>
    <w:tblPr>
      <w:tblStyleRowBandSize w:val="1"/>
      <w:tblStyleColBandSize w:val="1"/>
      <w:tblBorders>
        <w:top w:val="single" w:sz="4" w:space="0" w:color="FFA866" w:themeColor="accent4" w:themeTint="99"/>
        <w:left w:val="single" w:sz="4" w:space="0" w:color="FFA866" w:themeColor="accent4" w:themeTint="99"/>
        <w:bottom w:val="single" w:sz="4" w:space="0" w:color="FFA866" w:themeColor="accent4" w:themeTint="99"/>
        <w:right w:val="single" w:sz="4" w:space="0" w:color="FFA866" w:themeColor="accent4" w:themeTint="99"/>
        <w:insideH w:val="single" w:sz="4" w:space="0" w:color="FFA866" w:themeColor="accent4" w:themeTint="99"/>
        <w:insideV w:val="single" w:sz="4" w:space="0" w:color="FFA866" w:themeColor="accent4" w:themeTint="99"/>
      </w:tblBorders>
    </w:tblPr>
    <w:tblStylePr w:type="firstRow">
      <w:rPr>
        <w:b/>
        <w:bCs/>
        <w:color w:val="010374" w:themeColor="background1"/>
      </w:rPr>
      <w:tblPr/>
      <w:tcPr>
        <w:tcBorders>
          <w:top w:val="single" w:sz="4" w:space="0" w:color="FF6F00" w:themeColor="accent4"/>
          <w:left w:val="single" w:sz="4" w:space="0" w:color="FF6F00" w:themeColor="accent4"/>
          <w:bottom w:val="single" w:sz="4" w:space="0" w:color="FF6F00" w:themeColor="accent4"/>
          <w:right w:val="single" w:sz="4" w:space="0" w:color="FF6F00" w:themeColor="accent4"/>
          <w:insideH w:val="nil"/>
          <w:insideV w:val="nil"/>
        </w:tcBorders>
        <w:shd w:val="clear" w:color="auto" w:fill="FF6F00" w:themeFill="accent4"/>
      </w:tcPr>
    </w:tblStylePr>
    <w:tblStylePr w:type="lastRow">
      <w:rPr>
        <w:b/>
        <w:bCs/>
      </w:rPr>
      <w:tblPr/>
      <w:tcPr>
        <w:tcBorders>
          <w:top w:val="double" w:sz="4" w:space="0" w:color="FF6F00" w:themeColor="accent4"/>
        </w:tcBorders>
      </w:tcPr>
    </w:tblStylePr>
    <w:tblStylePr w:type="firstCol">
      <w:rPr>
        <w:b/>
        <w:bCs/>
      </w:rPr>
    </w:tblStylePr>
    <w:tblStylePr w:type="lastCol">
      <w:rPr>
        <w:b/>
        <w:bCs/>
      </w:rPr>
    </w:tblStylePr>
    <w:tblStylePr w:type="band1Vert">
      <w:tblPr/>
      <w:tcPr>
        <w:shd w:val="clear" w:color="auto" w:fill="FFE2CC" w:themeFill="accent4" w:themeFillTint="33"/>
      </w:tcPr>
    </w:tblStylePr>
    <w:tblStylePr w:type="band1Horz">
      <w:tblPr/>
      <w:tcPr>
        <w:shd w:val="clear" w:color="auto" w:fill="FFE2CC" w:themeFill="accent4" w:themeFillTint="33"/>
      </w:tcPr>
    </w:tblStylePr>
  </w:style>
  <w:style w:type="table" w:styleId="GridTable4-Accent5">
    <w:name w:val="Grid Table 4 Accent 5"/>
    <w:basedOn w:val="TableNormal"/>
    <w:uiPriority w:val="49"/>
    <w:semiHidden/>
    <w:rsid w:val="0058629F"/>
    <w:pPr>
      <w:spacing w:line="240" w:lineRule="auto"/>
    </w:pPr>
    <w:tblPr>
      <w:tblStyleRowBandSize w:val="1"/>
      <w:tblStyleColBandSize w:val="1"/>
      <w:tblBorders>
        <w:top w:val="single" w:sz="4" w:space="0" w:color="4F9AFC" w:themeColor="accent5" w:themeTint="99"/>
        <w:left w:val="single" w:sz="4" w:space="0" w:color="4F9AFC" w:themeColor="accent5" w:themeTint="99"/>
        <w:bottom w:val="single" w:sz="4" w:space="0" w:color="4F9AFC" w:themeColor="accent5" w:themeTint="99"/>
        <w:right w:val="single" w:sz="4" w:space="0" w:color="4F9AFC" w:themeColor="accent5" w:themeTint="99"/>
        <w:insideH w:val="single" w:sz="4" w:space="0" w:color="4F9AFC" w:themeColor="accent5" w:themeTint="99"/>
        <w:insideV w:val="single" w:sz="4" w:space="0" w:color="4F9AFC" w:themeColor="accent5" w:themeTint="99"/>
      </w:tblBorders>
    </w:tblPr>
    <w:tblStylePr w:type="firstRow">
      <w:rPr>
        <w:b/>
        <w:bCs/>
        <w:color w:val="010374" w:themeColor="background1"/>
      </w:rPr>
      <w:tblPr/>
      <w:tcPr>
        <w:tcBorders>
          <w:top w:val="single" w:sz="4" w:space="0" w:color="035DD3" w:themeColor="accent5"/>
          <w:left w:val="single" w:sz="4" w:space="0" w:color="035DD3" w:themeColor="accent5"/>
          <w:bottom w:val="single" w:sz="4" w:space="0" w:color="035DD3" w:themeColor="accent5"/>
          <w:right w:val="single" w:sz="4" w:space="0" w:color="035DD3" w:themeColor="accent5"/>
          <w:insideH w:val="nil"/>
          <w:insideV w:val="nil"/>
        </w:tcBorders>
        <w:shd w:val="clear" w:color="auto" w:fill="035DD3" w:themeFill="accent5"/>
      </w:tcPr>
    </w:tblStylePr>
    <w:tblStylePr w:type="lastRow">
      <w:rPr>
        <w:b/>
        <w:bCs/>
      </w:rPr>
      <w:tblPr/>
      <w:tcPr>
        <w:tcBorders>
          <w:top w:val="double" w:sz="4" w:space="0" w:color="035DD3" w:themeColor="accent5"/>
        </w:tcBorders>
      </w:tcPr>
    </w:tblStylePr>
    <w:tblStylePr w:type="firstCol">
      <w:rPr>
        <w:b/>
        <w:bCs/>
      </w:rPr>
    </w:tblStylePr>
    <w:tblStylePr w:type="lastCol">
      <w:rPr>
        <w:b/>
        <w:bCs/>
      </w:rPr>
    </w:tblStylePr>
    <w:tblStylePr w:type="band1Vert">
      <w:tblPr/>
      <w:tcPr>
        <w:shd w:val="clear" w:color="auto" w:fill="C4DDFE" w:themeFill="accent5" w:themeFillTint="33"/>
      </w:tcPr>
    </w:tblStylePr>
    <w:tblStylePr w:type="band1Horz">
      <w:tblPr/>
      <w:tcPr>
        <w:shd w:val="clear" w:color="auto" w:fill="C4DDFE" w:themeFill="accent5" w:themeFillTint="33"/>
      </w:tcPr>
    </w:tblStylePr>
  </w:style>
  <w:style w:type="table" w:styleId="GridTable4-Accent6">
    <w:name w:val="Grid Table 4 Accent 6"/>
    <w:basedOn w:val="TableNormal"/>
    <w:uiPriority w:val="49"/>
    <w:semiHidden/>
    <w:rsid w:val="0058629F"/>
    <w:pPr>
      <w:spacing w:line="240" w:lineRule="auto"/>
    </w:pPr>
    <w:tblPr>
      <w:tblStyleRowBandSize w:val="1"/>
      <w:tblStyleColBandSize w:val="1"/>
      <w:tblBorders>
        <w:top w:val="single" w:sz="4" w:space="0" w:color="FFC466" w:themeColor="accent6" w:themeTint="99"/>
        <w:left w:val="single" w:sz="4" w:space="0" w:color="FFC466" w:themeColor="accent6" w:themeTint="99"/>
        <w:bottom w:val="single" w:sz="4" w:space="0" w:color="FFC466" w:themeColor="accent6" w:themeTint="99"/>
        <w:right w:val="single" w:sz="4" w:space="0" w:color="FFC466" w:themeColor="accent6" w:themeTint="99"/>
        <w:insideH w:val="single" w:sz="4" w:space="0" w:color="FFC466" w:themeColor="accent6" w:themeTint="99"/>
        <w:insideV w:val="single" w:sz="4" w:space="0" w:color="FFC466" w:themeColor="accent6" w:themeTint="99"/>
      </w:tblBorders>
    </w:tblPr>
    <w:tblStylePr w:type="firstRow">
      <w:rPr>
        <w:b/>
        <w:bCs/>
        <w:color w:val="010374" w:themeColor="background1"/>
      </w:rPr>
      <w:tblPr/>
      <w:tcPr>
        <w:tcBorders>
          <w:top w:val="single" w:sz="4" w:space="0" w:color="FF9D00" w:themeColor="accent6"/>
          <w:left w:val="single" w:sz="4" w:space="0" w:color="FF9D00" w:themeColor="accent6"/>
          <w:bottom w:val="single" w:sz="4" w:space="0" w:color="FF9D00" w:themeColor="accent6"/>
          <w:right w:val="single" w:sz="4" w:space="0" w:color="FF9D00" w:themeColor="accent6"/>
          <w:insideH w:val="nil"/>
          <w:insideV w:val="nil"/>
        </w:tcBorders>
        <w:shd w:val="clear" w:color="auto" w:fill="FF9D00" w:themeFill="accent6"/>
      </w:tcPr>
    </w:tblStylePr>
    <w:tblStylePr w:type="lastRow">
      <w:rPr>
        <w:b/>
        <w:bCs/>
      </w:rPr>
      <w:tblPr/>
      <w:tcPr>
        <w:tcBorders>
          <w:top w:val="double" w:sz="4" w:space="0" w:color="FF9D00" w:themeColor="accent6"/>
        </w:tcBorders>
      </w:tcPr>
    </w:tblStylePr>
    <w:tblStylePr w:type="firstCol">
      <w:rPr>
        <w:b/>
        <w:bCs/>
      </w:rPr>
    </w:tblStylePr>
    <w:tblStylePr w:type="lastCol">
      <w:rPr>
        <w:b/>
        <w:bCs/>
      </w:rPr>
    </w:tblStylePr>
    <w:tblStylePr w:type="band1Vert">
      <w:tblPr/>
      <w:tcPr>
        <w:shd w:val="clear" w:color="auto" w:fill="FFEBCC" w:themeFill="accent6" w:themeFillTint="33"/>
      </w:tcPr>
    </w:tblStylePr>
    <w:tblStylePr w:type="band1Horz">
      <w:tblPr/>
      <w:tcPr>
        <w:shd w:val="clear" w:color="auto" w:fill="FFEBCC" w:themeFill="accent6" w:themeFillTint="33"/>
      </w:tcPr>
    </w:tblStylePr>
  </w:style>
  <w:style w:type="table" w:styleId="GridTable5Dark">
    <w:name w:val="Grid Table 5 Dark"/>
    <w:basedOn w:val="TableNormal"/>
    <w:uiPriority w:val="50"/>
    <w:semiHidden/>
    <w:rsid w:val="0058629F"/>
    <w:pPr>
      <w:spacing w:line="240" w:lineRule="auto"/>
    </w:pPr>
    <w:tblPr>
      <w:tblStyleRowBandSize w:val="1"/>
      <w:tblStyleColBandSize w:val="1"/>
      <w:tblBorders>
        <w:top w:val="single" w:sz="4" w:space="0" w:color="010374" w:themeColor="background1"/>
        <w:left w:val="single" w:sz="4" w:space="0" w:color="010374" w:themeColor="background1"/>
        <w:bottom w:val="single" w:sz="4" w:space="0" w:color="010374" w:themeColor="background1"/>
        <w:right w:val="single" w:sz="4" w:space="0" w:color="010374" w:themeColor="background1"/>
        <w:insideH w:val="single" w:sz="4" w:space="0" w:color="010374" w:themeColor="background1"/>
        <w:insideV w:val="single" w:sz="4" w:space="0" w:color="010374" w:themeColor="background1"/>
      </w:tblBorders>
    </w:tblPr>
    <w:tcPr>
      <w:shd w:val="clear" w:color="auto" w:fill="CCE8FF" w:themeFill="text1" w:themeFillTint="33"/>
    </w:tcPr>
    <w:tblStylePr w:type="firstRow">
      <w:rPr>
        <w:b/>
        <w:bCs/>
        <w:color w:val="010374" w:themeColor="background1"/>
      </w:rPr>
      <w:tblPr/>
      <w:tcPr>
        <w:tcBorders>
          <w:top w:val="single" w:sz="4" w:space="0" w:color="010374" w:themeColor="background1"/>
          <w:left w:val="single" w:sz="4" w:space="0" w:color="010374" w:themeColor="background1"/>
          <w:right w:val="single" w:sz="4" w:space="0" w:color="010374" w:themeColor="background1"/>
          <w:insideH w:val="nil"/>
          <w:insideV w:val="nil"/>
        </w:tcBorders>
        <w:shd w:val="clear" w:color="auto" w:fill="0090FF" w:themeFill="text1"/>
      </w:tcPr>
    </w:tblStylePr>
    <w:tblStylePr w:type="lastRow">
      <w:rPr>
        <w:b/>
        <w:bCs/>
        <w:color w:val="010374" w:themeColor="background1"/>
      </w:rPr>
      <w:tblPr/>
      <w:tcPr>
        <w:tcBorders>
          <w:left w:val="single" w:sz="4" w:space="0" w:color="010374" w:themeColor="background1"/>
          <w:bottom w:val="single" w:sz="4" w:space="0" w:color="010374" w:themeColor="background1"/>
          <w:right w:val="single" w:sz="4" w:space="0" w:color="010374" w:themeColor="background1"/>
          <w:insideH w:val="nil"/>
          <w:insideV w:val="nil"/>
        </w:tcBorders>
        <w:shd w:val="clear" w:color="auto" w:fill="0090FF" w:themeFill="text1"/>
      </w:tcPr>
    </w:tblStylePr>
    <w:tblStylePr w:type="firstCol">
      <w:rPr>
        <w:b/>
        <w:bCs/>
        <w:color w:val="010374" w:themeColor="background1"/>
      </w:rPr>
      <w:tblPr/>
      <w:tcPr>
        <w:tcBorders>
          <w:top w:val="single" w:sz="4" w:space="0" w:color="010374" w:themeColor="background1"/>
          <w:left w:val="single" w:sz="4" w:space="0" w:color="010374" w:themeColor="background1"/>
          <w:bottom w:val="single" w:sz="4" w:space="0" w:color="010374" w:themeColor="background1"/>
          <w:insideV w:val="nil"/>
        </w:tcBorders>
        <w:shd w:val="clear" w:color="auto" w:fill="0090FF" w:themeFill="text1"/>
      </w:tcPr>
    </w:tblStylePr>
    <w:tblStylePr w:type="lastCol">
      <w:rPr>
        <w:b/>
        <w:bCs/>
        <w:color w:val="010374" w:themeColor="background1"/>
      </w:rPr>
      <w:tblPr/>
      <w:tcPr>
        <w:tcBorders>
          <w:top w:val="single" w:sz="4" w:space="0" w:color="010374" w:themeColor="background1"/>
          <w:bottom w:val="single" w:sz="4" w:space="0" w:color="010374" w:themeColor="background1"/>
          <w:right w:val="single" w:sz="4" w:space="0" w:color="010374" w:themeColor="background1"/>
          <w:insideV w:val="nil"/>
        </w:tcBorders>
        <w:shd w:val="clear" w:color="auto" w:fill="0090FF" w:themeFill="text1"/>
      </w:tcPr>
    </w:tblStylePr>
    <w:tblStylePr w:type="band1Vert">
      <w:tblPr/>
      <w:tcPr>
        <w:shd w:val="clear" w:color="auto" w:fill="99D2FF" w:themeFill="text1" w:themeFillTint="66"/>
      </w:tcPr>
    </w:tblStylePr>
    <w:tblStylePr w:type="band1Horz">
      <w:tblPr/>
      <w:tcPr>
        <w:shd w:val="clear" w:color="auto" w:fill="99D2FF" w:themeFill="text1" w:themeFillTint="66"/>
      </w:tcPr>
    </w:tblStylePr>
  </w:style>
  <w:style w:type="table" w:styleId="GridTable5Dark-Accent1">
    <w:name w:val="Grid Table 5 Dark Accent 1"/>
    <w:basedOn w:val="TableNormal"/>
    <w:uiPriority w:val="50"/>
    <w:semiHidden/>
    <w:rsid w:val="0058629F"/>
    <w:pPr>
      <w:spacing w:line="240" w:lineRule="auto"/>
    </w:pPr>
    <w:tblPr>
      <w:tblStyleRowBandSize w:val="1"/>
      <w:tblStyleColBandSize w:val="1"/>
      <w:tblBorders>
        <w:top w:val="single" w:sz="4" w:space="0" w:color="010374" w:themeColor="background1"/>
        <w:left w:val="single" w:sz="4" w:space="0" w:color="010374" w:themeColor="background1"/>
        <w:bottom w:val="single" w:sz="4" w:space="0" w:color="010374" w:themeColor="background1"/>
        <w:right w:val="single" w:sz="4" w:space="0" w:color="010374" w:themeColor="background1"/>
        <w:insideH w:val="single" w:sz="4" w:space="0" w:color="010374" w:themeColor="background1"/>
        <w:insideV w:val="single" w:sz="4" w:space="0" w:color="010374" w:themeColor="background1"/>
      </w:tblBorders>
    </w:tblPr>
    <w:tcPr>
      <w:shd w:val="clear" w:color="auto" w:fill="F7FBFF" w:themeFill="accent1" w:themeFillTint="33"/>
    </w:tcPr>
    <w:tblStylePr w:type="firstRow">
      <w:rPr>
        <w:b/>
        <w:bCs/>
        <w:color w:val="010374" w:themeColor="background1"/>
      </w:rPr>
      <w:tblPr/>
      <w:tcPr>
        <w:tcBorders>
          <w:top w:val="single" w:sz="4" w:space="0" w:color="010374" w:themeColor="background1"/>
          <w:left w:val="single" w:sz="4" w:space="0" w:color="010374" w:themeColor="background1"/>
          <w:right w:val="single" w:sz="4" w:space="0" w:color="010374" w:themeColor="background1"/>
          <w:insideH w:val="nil"/>
          <w:insideV w:val="nil"/>
        </w:tcBorders>
        <w:shd w:val="clear" w:color="auto" w:fill="D8EEFF" w:themeFill="accent1"/>
      </w:tcPr>
    </w:tblStylePr>
    <w:tblStylePr w:type="lastRow">
      <w:rPr>
        <w:b/>
        <w:bCs/>
        <w:color w:val="010374" w:themeColor="background1"/>
      </w:rPr>
      <w:tblPr/>
      <w:tcPr>
        <w:tcBorders>
          <w:left w:val="single" w:sz="4" w:space="0" w:color="010374" w:themeColor="background1"/>
          <w:bottom w:val="single" w:sz="4" w:space="0" w:color="010374" w:themeColor="background1"/>
          <w:right w:val="single" w:sz="4" w:space="0" w:color="010374" w:themeColor="background1"/>
          <w:insideH w:val="nil"/>
          <w:insideV w:val="nil"/>
        </w:tcBorders>
        <w:shd w:val="clear" w:color="auto" w:fill="D8EEFF" w:themeFill="accent1"/>
      </w:tcPr>
    </w:tblStylePr>
    <w:tblStylePr w:type="firstCol">
      <w:rPr>
        <w:b/>
        <w:bCs/>
        <w:color w:val="010374" w:themeColor="background1"/>
      </w:rPr>
      <w:tblPr/>
      <w:tcPr>
        <w:tcBorders>
          <w:top w:val="single" w:sz="4" w:space="0" w:color="010374" w:themeColor="background1"/>
          <w:left w:val="single" w:sz="4" w:space="0" w:color="010374" w:themeColor="background1"/>
          <w:bottom w:val="single" w:sz="4" w:space="0" w:color="010374" w:themeColor="background1"/>
          <w:insideV w:val="nil"/>
        </w:tcBorders>
        <w:shd w:val="clear" w:color="auto" w:fill="D8EEFF" w:themeFill="accent1"/>
      </w:tcPr>
    </w:tblStylePr>
    <w:tblStylePr w:type="lastCol">
      <w:rPr>
        <w:b/>
        <w:bCs/>
        <w:color w:val="010374" w:themeColor="background1"/>
      </w:rPr>
      <w:tblPr/>
      <w:tcPr>
        <w:tcBorders>
          <w:top w:val="single" w:sz="4" w:space="0" w:color="010374" w:themeColor="background1"/>
          <w:bottom w:val="single" w:sz="4" w:space="0" w:color="010374" w:themeColor="background1"/>
          <w:right w:val="single" w:sz="4" w:space="0" w:color="010374" w:themeColor="background1"/>
          <w:insideV w:val="nil"/>
        </w:tcBorders>
        <w:shd w:val="clear" w:color="auto" w:fill="D8EEFF" w:themeFill="accent1"/>
      </w:tcPr>
    </w:tblStylePr>
    <w:tblStylePr w:type="band1Vert">
      <w:tblPr/>
      <w:tcPr>
        <w:shd w:val="clear" w:color="auto" w:fill="EFF8FF" w:themeFill="accent1" w:themeFillTint="66"/>
      </w:tcPr>
    </w:tblStylePr>
    <w:tblStylePr w:type="band1Horz">
      <w:tblPr/>
      <w:tcPr>
        <w:shd w:val="clear" w:color="auto" w:fill="EFF8FF" w:themeFill="accent1" w:themeFillTint="66"/>
      </w:tcPr>
    </w:tblStylePr>
  </w:style>
  <w:style w:type="table" w:styleId="GridTable5Dark-Accent2">
    <w:name w:val="Grid Table 5 Dark Accent 2"/>
    <w:basedOn w:val="TableNormal"/>
    <w:uiPriority w:val="50"/>
    <w:semiHidden/>
    <w:rsid w:val="0058629F"/>
    <w:pPr>
      <w:spacing w:line="240" w:lineRule="auto"/>
    </w:pPr>
    <w:tblPr>
      <w:tblStyleRowBandSize w:val="1"/>
      <w:tblStyleColBandSize w:val="1"/>
      <w:tblBorders>
        <w:top w:val="single" w:sz="4" w:space="0" w:color="010374" w:themeColor="background1"/>
        <w:left w:val="single" w:sz="4" w:space="0" w:color="010374" w:themeColor="background1"/>
        <w:bottom w:val="single" w:sz="4" w:space="0" w:color="010374" w:themeColor="background1"/>
        <w:right w:val="single" w:sz="4" w:space="0" w:color="010374" w:themeColor="background1"/>
        <w:insideH w:val="single" w:sz="4" w:space="0" w:color="010374" w:themeColor="background1"/>
        <w:insideV w:val="single" w:sz="4" w:space="0" w:color="010374" w:themeColor="background1"/>
      </w:tblBorders>
    </w:tblPr>
    <w:tcPr>
      <w:shd w:val="clear" w:color="auto" w:fill="C4DDFE" w:themeFill="accent2" w:themeFillTint="33"/>
    </w:tcPr>
    <w:tblStylePr w:type="firstRow">
      <w:rPr>
        <w:b/>
        <w:bCs/>
        <w:color w:val="010374" w:themeColor="background1"/>
      </w:rPr>
      <w:tblPr/>
      <w:tcPr>
        <w:tcBorders>
          <w:top w:val="single" w:sz="4" w:space="0" w:color="010374" w:themeColor="background1"/>
          <w:left w:val="single" w:sz="4" w:space="0" w:color="010374" w:themeColor="background1"/>
          <w:right w:val="single" w:sz="4" w:space="0" w:color="010374" w:themeColor="background1"/>
          <w:insideH w:val="nil"/>
          <w:insideV w:val="nil"/>
        </w:tcBorders>
        <w:shd w:val="clear" w:color="auto" w:fill="035DD3" w:themeFill="accent2"/>
      </w:tcPr>
    </w:tblStylePr>
    <w:tblStylePr w:type="lastRow">
      <w:rPr>
        <w:b/>
        <w:bCs/>
        <w:color w:val="010374" w:themeColor="background1"/>
      </w:rPr>
      <w:tblPr/>
      <w:tcPr>
        <w:tcBorders>
          <w:left w:val="single" w:sz="4" w:space="0" w:color="010374" w:themeColor="background1"/>
          <w:bottom w:val="single" w:sz="4" w:space="0" w:color="010374" w:themeColor="background1"/>
          <w:right w:val="single" w:sz="4" w:space="0" w:color="010374" w:themeColor="background1"/>
          <w:insideH w:val="nil"/>
          <w:insideV w:val="nil"/>
        </w:tcBorders>
        <w:shd w:val="clear" w:color="auto" w:fill="035DD3" w:themeFill="accent2"/>
      </w:tcPr>
    </w:tblStylePr>
    <w:tblStylePr w:type="firstCol">
      <w:rPr>
        <w:b/>
        <w:bCs/>
        <w:color w:val="010374" w:themeColor="background1"/>
      </w:rPr>
      <w:tblPr/>
      <w:tcPr>
        <w:tcBorders>
          <w:top w:val="single" w:sz="4" w:space="0" w:color="010374" w:themeColor="background1"/>
          <w:left w:val="single" w:sz="4" w:space="0" w:color="010374" w:themeColor="background1"/>
          <w:bottom w:val="single" w:sz="4" w:space="0" w:color="010374" w:themeColor="background1"/>
          <w:insideV w:val="nil"/>
        </w:tcBorders>
        <w:shd w:val="clear" w:color="auto" w:fill="035DD3" w:themeFill="accent2"/>
      </w:tcPr>
    </w:tblStylePr>
    <w:tblStylePr w:type="lastCol">
      <w:rPr>
        <w:b/>
        <w:bCs/>
        <w:color w:val="010374" w:themeColor="background1"/>
      </w:rPr>
      <w:tblPr/>
      <w:tcPr>
        <w:tcBorders>
          <w:top w:val="single" w:sz="4" w:space="0" w:color="010374" w:themeColor="background1"/>
          <w:bottom w:val="single" w:sz="4" w:space="0" w:color="010374" w:themeColor="background1"/>
          <w:right w:val="single" w:sz="4" w:space="0" w:color="010374" w:themeColor="background1"/>
          <w:insideV w:val="nil"/>
        </w:tcBorders>
        <w:shd w:val="clear" w:color="auto" w:fill="035DD3" w:themeFill="accent2"/>
      </w:tcPr>
    </w:tblStylePr>
    <w:tblStylePr w:type="band1Vert">
      <w:tblPr/>
      <w:tcPr>
        <w:shd w:val="clear" w:color="auto" w:fill="8ABBFD" w:themeFill="accent2" w:themeFillTint="66"/>
      </w:tcPr>
    </w:tblStylePr>
    <w:tblStylePr w:type="band1Horz">
      <w:tblPr/>
      <w:tcPr>
        <w:shd w:val="clear" w:color="auto" w:fill="8ABBFD" w:themeFill="accent2" w:themeFillTint="66"/>
      </w:tcPr>
    </w:tblStylePr>
  </w:style>
  <w:style w:type="table" w:styleId="GridTable5Dark-Accent3">
    <w:name w:val="Grid Table 5 Dark Accent 3"/>
    <w:basedOn w:val="TableNormal"/>
    <w:uiPriority w:val="50"/>
    <w:semiHidden/>
    <w:rsid w:val="0058629F"/>
    <w:pPr>
      <w:spacing w:line="240" w:lineRule="auto"/>
    </w:pPr>
    <w:tblPr>
      <w:tblStyleRowBandSize w:val="1"/>
      <w:tblStyleColBandSize w:val="1"/>
      <w:tblBorders>
        <w:top w:val="single" w:sz="4" w:space="0" w:color="010374" w:themeColor="background1"/>
        <w:left w:val="single" w:sz="4" w:space="0" w:color="010374" w:themeColor="background1"/>
        <w:bottom w:val="single" w:sz="4" w:space="0" w:color="010374" w:themeColor="background1"/>
        <w:right w:val="single" w:sz="4" w:space="0" w:color="010374" w:themeColor="background1"/>
        <w:insideH w:val="single" w:sz="4" w:space="0" w:color="010374" w:themeColor="background1"/>
        <w:insideV w:val="single" w:sz="4" w:space="0" w:color="010374" w:themeColor="background1"/>
      </w:tblBorders>
    </w:tblPr>
    <w:tcPr>
      <w:shd w:val="clear" w:color="auto" w:fill="B1B2FE" w:themeFill="accent3" w:themeFillTint="33"/>
    </w:tcPr>
    <w:tblStylePr w:type="firstRow">
      <w:rPr>
        <w:b/>
        <w:bCs/>
        <w:color w:val="010374" w:themeColor="background1"/>
      </w:rPr>
      <w:tblPr/>
      <w:tcPr>
        <w:tcBorders>
          <w:top w:val="single" w:sz="4" w:space="0" w:color="010374" w:themeColor="background1"/>
          <w:left w:val="single" w:sz="4" w:space="0" w:color="010374" w:themeColor="background1"/>
          <w:right w:val="single" w:sz="4" w:space="0" w:color="010374" w:themeColor="background1"/>
          <w:insideH w:val="nil"/>
          <w:insideV w:val="nil"/>
        </w:tcBorders>
        <w:shd w:val="clear" w:color="auto" w:fill="010374" w:themeFill="accent3"/>
      </w:tcPr>
    </w:tblStylePr>
    <w:tblStylePr w:type="lastRow">
      <w:rPr>
        <w:b/>
        <w:bCs/>
        <w:color w:val="010374" w:themeColor="background1"/>
      </w:rPr>
      <w:tblPr/>
      <w:tcPr>
        <w:tcBorders>
          <w:left w:val="single" w:sz="4" w:space="0" w:color="010374" w:themeColor="background1"/>
          <w:bottom w:val="single" w:sz="4" w:space="0" w:color="010374" w:themeColor="background1"/>
          <w:right w:val="single" w:sz="4" w:space="0" w:color="010374" w:themeColor="background1"/>
          <w:insideH w:val="nil"/>
          <w:insideV w:val="nil"/>
        </w:tcBorders>
        <w:shd w:val="clear" w:color="auto" w:fill="010374" w:themeFill="accent3"/>
      </w:tcPr>
    </w:tblStylePr>
    <w:tblStylePr w:type="firstCol">
      <w:rPr>
        <w:b/>
        <w:bCs/>
        <w:color w:val="010374" w:themeColor="background1"/>
      </w:rPr>
      <w:tblPr/>
      <w:tcPr>
        <w:tcBorders>
          <w:top w:val="single" w:sz="4" w:space="0" w:color="010374" w:themeColor="background1"/>
          <w:left w:val="single" w:sz="4" w:space="0" w:color="010374" w:themeColor="background1"/>
          <w:bottom w:val="single" w:sz="4" w:space="0" w:color="010374" w:themeColor="background1"/>
          <w:insideV w:val="nil"/>
        </w:tcBorders>
        <w:shd w:val="clear" w:color="auto" w:fill="010374" w:themeFill="accent3"/>
      </w:tcPr>
    </w:tblStylePr>
    <w:tblStylePr w:type="lastCol">
      <w:rPr>
        <w:b/>
        <w:bCs/>
        <w:color w:val="010374" w:themeColor="background1"/>
      </w:rPr>
      <w:tblPr/>
      <w:tcPr>
        <w:tcBorders>
          <w:top w:val="single" w:sz="4" w:space="0" w:color="010374" w:themeColor="background1"/>
          <w:bottom w:val="single" w:sz="4" w:space="0" w:color="010374" w:themeColor="background1"/>
          <w:right w:val="single" w:sz="4" w:space="0" w:color="010374" w:themeColor="background1"/>
          <w:insideV w:val="nil"/>
        </w:tcBorders>
        <w:shd w:val="clear" w:color="auto" w:fill="010374" w:themeFill="accent3"/>
      </w:tcPr>
    </w:tblStylePr>
    <w:tblStylePr w:type="band1Vert">
      <w:tblPr/>
      <w:tcPr>
        <w:shd w:val="clear" w:color="auto" w:fill="6365FD" w:themeFill="accent3" w:themeFillTint="66"/>
      </w:tcPr>
    </w:tblStylePr>
    <w:tblStylePr w:type="band1Horz">
      <w:tblPr/>
      <w:tcPr>
        <w:shd w:val="clear" w:color="auto" w:fill="6365FD" w:themeFill="accent3" w:themeFillTint="66"/>
      </w:tcPr>
    </w:tblStylePr>
  </w:style>
  <w:style w:type="table" w:styleId="GridTable5Dark-Accent4">
    <w:name w:val="Grid Table 5 Dark Accent 4"/>
    <w:basedOn w:val="TableNormal"/>
    <w:uiPriority w:val="50"/>
    <w:semiHidden/>
    <w:rsid w:val="0058629F"/>
    <w:pPr>
      <w:spacing w:line="240" w:lineRule="auto"/>
    </w:pPr>
    <w:tblPr>
      <w:tblStyleRowBandSize w:val="1"/>
      <w:tblStyleColBandSize w:val="1"/>
      <w:tblBorders>
        <w:top w:val="single" w:sz="4" w:space="0" w:color="010374" w:themeColor="background1"/>
        <w:left w:val="single" w:sz="4" w:space="0" w:color="010374" w:themeColor="background1"/>
        <w:bottom w:val="single" w:sz="4" w:space="0" w:color="010374" w:themeColor="background1"/>
        <w:right w:val="single" w:sz="4" w:space="0" w:color="010374" w:themeColor="background1"/>
        <w:insideH w:val="single" w:sz="4" w:space="0" w:color="010374" w:themeColor="background1"/>
        <w:insideV w:val="single" w:sz="4" w:space="0" w:color="010374" w:themeColor="background1"/>
      </w:tblBorders>
    </w:tblPr>
    <w:tcPr>
      <w:shd w:val="clear" w:color="auto" w:fill="FFE2CC" w:themeFill="accent4" w:themeFillTint="33"/>
    </w:tcPr>
    <w:tblStylePr w:type="firstRow">
      <w:rPr>
        <w:b/>
        <w:bCs/>
        <w:color w:val="010374" w:themeColor="background1"/>
      </w:rPr>
      <w:tblPr/>
      <w:tcPr>
        <w:tcBorders>
          <w:top w:val="single" w:sz="4" w:space="0" w:color="010374" w:themeColor="background1"/>
          <w:left w:val="single" w:sz="4" w:space="0" w:color="010374" w:themeColor="background1"/>
          <w:right w:val="single" w:sz="4" w:space="0" w:color="010374" w:themeColor="background1"/>
          <w:insideH w:val="nil"/>
          <w:insideV w:val="nil"/>
        </w:tcBorders>
        <w:shd w:val="clear" w:color="auto" w:fill="FF6F00" w:themeFill="accent4"/>
      </w:tcPr>
    </w:tblStylePr>
    <w:tblStylePr w:type="lastRow">
      <w:rPr>
        <w:b/>
        <w:bCs/>
        <w:color w:val="010374" w:themeColor="background1"/>
      </w:rPr>
      <w:tblPr/>
      <w:tcPr>
        <w:tcBorders>
          <w:left w:val="single" w:sz="4" w:space="0" w:color="010374" w:themeColor="background1"/>
          <w:bottom w:val="single" w:sz="4" w:space="0" w:color="010374" w:themeColor="background1"/>
          <w:right w:val="single" w:sz="4" w:space="0" w:color="010374" w:themeColor="background1"/>
          <w:insideH w:val="nil"/>
          <w:insideV w:val="nil"/>
        </w:tcBorders>
        <w:shd w:val="clear" w:color="auto" w:fill="FF6F00" w:themeFill="accent4"/>
      </w:tcPr>
    </w:tblStylePr>
    <w:tblStylePr w:type="firstCol">
      <w:rPr>
        <w:b/>
        <w:bCs/>
        <w:color w:val="010374" w:themeColor="background1"/>
      </w:rPr>
      <w:tblPr/>
      <w:tcPr>
        <w:tcBorders>
          <w:top w:val="single" w:sz="4" w:space="0" w:color="010374" w:themeColor="background1"/>
          <w:left w:val="single" w:sz="4" w:space="0" w:color="010374" w:themeColor="background1"/>
          <w:bottom w:val="single" w:sz="4" w:space="0" w:color="010374" w:themeColor="background1"/>
          <w:insideV w:val="nil"/>
        </w:tcBorders>
        <w:shd w:val="clear" w:color="auto" w:fill="FF6F00" w:themeFill="accent4"/>
      </w:tcPr>
    </w:tblStylePr>
    <w:tblStylePr w:type="lastCol">
      <w:rPr>
        <w:b/>
        <w:bCs/>
        <w:color w:val="010374" w:themeColor="background1"/>
      </w:rPr>
      <w:tblPr/>
      <w:tcPr>
        <w:tcBorders>
          <w:top w:val="single" w:sz="4" w:space="0" w:color="010374" w:themeColor="background1"/>
          <w:bottom w:val="single" w:sz="4" w:space="0" w:color="010374" w:themeColor="background1"/>
          <w:right w:val="single" w:sz="4" w:space="0" w:color="010374" w:themeColor="background1"/>
          <w:insideV w:val="nil"/>
        </w:tcBorders>
        <w:shd w:val="clear" w:color="auto" w:fill="FF6F00" w:themeFill="accent4"/>
      </w:tcPr>
    </w:tblStylePr>
    <w:tblStylePr w:type="band1Vert">
      <w:tblPr/>
      <w:tcPr>
        <w:shd w:val="clear" w:color="auto" w:fill="FFC599" w:themeFill="accent4" w:themeFillTint="66"/>
      </w:tcPr>
    </w:tblStylePr>
    <w:tblStylePr w:type="band1Horz">
      <w:tblPr/>
      <w:tcPr>
        <w:shd w:val="clear" w:color="auto" w:fill="FFC599" w:themeFill="accent4" w:themeFillTint="66"/>
      </w:tcPr>
    </w:tblStylePr>
  </w:style>
  <w:style w:type="table" w:styleId="GridTable5Dark-Accent5">
    <w:name w:val="Grid Table 5 Dark Accent 5"/>
    <w:basedOn w:val="TableNormal"/>
    <w:uiPriority w:val="50"/>
    <w:semiHidden/>
    <w:rsid w:val="0058629F"/>
    <w:pPr>
      <w:spacing w:line="240" w:lineRule="auto"/>
    </w:pPr>
    <w:tblPr>
      <w:tblStyleRowBandSize w:val="1"/>
      <w:tblStyleColBandSize w:val="1"/>
      <w:tblBorders>
        <w:top w:val="single" w:sz="4" w:space="0" w:color="010374" w:themeColor="background1"/>
        <w:left w:val="single" w:sz="4" w:space="0" w:color="010374" w:themeColor="background1"/>
        <w:bottom w:val="single" w:sz="4" w:space="0" w:color="010374" w:themeColor="background1"/>
        <w:right w:val="single" w:sz="4" w:space="0" w:color="010374" w:themeColor="background1"/>
        <w:insideH w:val="single" w:sz="4" w:space="0" w:color="010374" w:themeColor="background1"/>
        <w:insideV w:val="single" w:sz="4" w:space="0" w:color="010374" w:themeColor="background1"/>
      </w:tblBorders>
    </w:tblPr>
    <w:tcPr>
      <w:shd w:val="clear" w:color="auto" w:fill="C4DDFE" w:themeFill="accent5" w:themeFillTint="33"/>
    </w:tcPr>
    <w:tblStylePr w:type="firstRow">
      <w:rPr>
        <w:b/>
        <w:bCs/>
        <w:color w:val="010374" w:themeColor="background1"/>
      </w:rPr>
      <w:tblPr/>
      <w:tcPr>
        <w:tcBorders>
          <w:top w:val="single" w:sz="4" w:space="0" w:color="010374" w:themeColor="background1"/>
          <w:left w:val="single" w:sz="4" w:space="0" w:color="010374" w:themeColor="background1"/>
          <w:right w:val="single" w:sz="4" w:space="0" w:color="010374" w:themeColor="background1"/>
          <w:insideH w:val="nil"/>
          <w:insideV w:val="nil"/>
        </w:tcBorders>
        <w:shd w:val="clear" w:color="auto" w:fill="035DD3" w:themeFill="accent5"/>
      </w:tcPr>
    </w:tblStylePr>
    <w:tblStylePr w:type="lastRow">
      <w:rPr>
        <w:b/>
        <w:bCs/>
        <w:color w:val="010374" w:themeColor="background1"/>
      </w:rPr>
      <w:tblPr/>
      <w:tcPr>
        <w:tcBorders>
          <w:left w:val="single" w:sz="4" w:space="0" w:color="010374" w:themeColor="background1"/>
          <w:bottom w:val="single" w:sz="4" w:space="0" w:color="010374" w:themeColor="background1"/>
          <w:right w:val="single" w:sz="4" w:space="0" w:color="010374" w:themeColor="background1"/>
          <w:insideH w:val="nil"/>
          <w:insideV w:val="nil"/>
        </w:tcBorders>
        <w:shd w:val="clear" w:color="auto" w:fill="035DD3" w:themeFill="accent5"/>
      </w:tcPr>
    </w:tblStylePr>
    <w:tblStylePr w:type="firstCol">
      <w:rPr>
        <w:b/>
        <w:bCs/>
        <w:color w:val="010374" w:themeColor="background1"/>
      </w:rPr>
      <w:tblPr/>
      <w:tcPr>
        <w:tcBorders>
          <w:top w:val="single" w:sz="4" w:space="0" w:color="010374" w:themeColor="background1"/>
          <w:left w:val="single" w:sz="4" w:space="0" w:color="010374" w:themeColor="background1"/>
          <w:bottom w:val="single" w:sz="4" w:space="0" w:color="010374" w:themeColor="background1"/>
          <w:insideV w:val="nil"/>
        </w:tcBorders>
        <w:shd w:val="clear" w:color="auto" w:fill="035DD3" w:themeFill="accent5"/>
      </w:tcPr>
    </w:tblStylePr>
    <w:tblStylePr w:type="lastCol">
      <w:rPr>
        <w:b/>
        <w:bCs/>
        <w:color w:val="010374" w:themeColor="background1"/>
      </w:rPr>
      <w:tblPr/>
      <w:tcPr>
        <w:tcBorders>
          <w:top w:val="single" w:sz="4" w:space="0" w:color="010374" w:themeColor="background1"/>
          <w:bottom w:val="single" w:sz="4" w:space="0" w:color="010374" w:themeColor="background1"/>
          <w:right w:val="single" w:sz="4" w:space="0" w:color="010374" w:themeColor="background1"/>
          <w:insideV w:val="nil"/>
        </w:tcBorders>
        <w:shd w:val="clear" w:color="auto" w:fill="035DD3" w:themeFill="accent5"/>
      </w:tcPr>
    </w:tblStylePr>
    <w:tblStylePr w:type="band1Vert">
      <w:tblPr/>
      <w:tcPr>
        <w:shd w:val="clear" w:color="auto" w:fill="8ABBFD" w:themeFill="accent5" w:themeFillTint="66"/>
      </w:tcPr>
    </w:tblStylePr>
    <w:tblStylePr w:type="band1Horz">
      <w:tblPr/>
      <w:tcPr>
        <w:shd w:val="clear" w:color="auto" w:fill="8ABBFD" w:themeFill="accent5" w:themeFillTint="66"/>
      </w:tcPr>
    </w:tblStylePr>
  </w:style>
  <w:style w:type="table" w:styleId="GridTable5Dark-Accent6">
    <w:name w:val="Grid Table 5 Dark Accent 6"/>
    <w:basedOn w:val="TableNormal"/>
    <w:uiPriority w:val="50"/>
    <w:semiHidden/>
    <w:rsid w:val="0058629F"/>
    <w:pPr>
      <w:spacing w:line="240" w:lineRule="auto"/>
    </w:pPr>
    <w:tblPr>
      <w:tblStyleRowBandSize w:val="1"/>
      <w:tblStyleColBandSize w:val="1"/>
      <w:tblBorders>
        <w:top w:val="single" w:sz="4" w:space="0" w:color="010374" w:themeColor="background1"/>
        <w:left w:val="single" w:sz="4" w:space="0" w:color="010374" w:themeColor="background1"/>
        <w:bottom w:val="single" w:sz="4" w:space="0" w:color="010374" w:themeColor="background1"/>
        <w:right w:val="single" w:sz="4" w:space="0" w:color="010374" w:themeColor="background1"/>
        <w:insideH w:val="single" w:sz="4" w:space="0" w:color="010374" w:themeColor="background1"/>
        <w:insideV w:val="single" w:sz="4" w:space="0" w:color="010374" w:themeColor="background1"/>
      </w:tblBorders>
    </w:tblPr>
    <w:tcPr>
      <w:shd w:val="clear" w:color="auto" w:fill="FFEBCC" w:themeFill="accent6" w:themeFillTint="33"/>
    </w:tcPr>
    <w:tblStylePr w:type="firstRow">
      <w:rPr>
        <w:b/>
        <w:bCs/>
        <w:color w:val="010374" w:themeColor="background1"/>
      </w:rPr>
      <w:tblPr/>
      <w:tcPr>
        <w:tcBorders>
          <w:top w:val="single" w:sz="4" w:space="0" w:color="010374" w:themeColor="background1"/>
          <w:left w:val="single" w:sz="4" w:space="0" w:color="010374" w:themeColor="background1"/>
          <w:right w:val="single" w:sz="4" w:space="0" w:color="010374" w:themeColor="background1"/>
          <w:insideH w:val="nil"/>
          <w:insideV w:val="nil"/>
        </w:tcBorders>
        <w:shd w:val="clear" w:color="auto" w:fill="FF9D00" w:themeFill="accent6"/>
      </w:tcPr>
    </w:tblStylePr>
    <w:tblStylePr w:type="lastRow">
      <w:rPr>
        <w:b/>
        <w:bCs/>
        <w:color w:val="010374" w:themeColor="background1"/>
      </w:rPr>
      <w:tblPr/>
      <w:tcPr>
        <w:tcBorders>
          <w:left w:val="single" w:sz="4" w:space="0" w:color="010374" w:themeColor="background1"/>
          <w:bottom w:val="single" w:sz="4" w:space="0" w:color="010374" w:themeColor="background1"/>
          <w:right w:val="single" w:sz="4" w:space="0" w:color="010374" w:themeColor="background1"/>
          <w:insideH w:val="nil"/>
          <w:insideV w:val="nil"/>
        </w:tcBorders>
        <w:shd w:val="clear" w:color="auto" w:fill="FF9D00" w:themeFill="accent6"/>
      </w:tcPr>
    </w:tblStylePr>
    <w:tblStylePr w:type="firstCol">
      <w:rPr>
        <w:b/>
        <w:bCs/>
        <w:color w:val="010374" w:themeColor="background1"/>
      </w:rPr>
      <w:tblPr/>
      <w:tcPr>
        <w:tcBorders>
          <w:top w:val="single" w:sz="4" w:space="0" w:color="010374" w:themeColor="background1"/>
          <w:left w:val="single" w:sz="4" w:space="0" w:color="010374" w:themeColor="background1"/>
          <w:bottom w:val="single" w:sz="4" w:space="0" w:color="010374" w:themeColor="background1"/>
          <w:insideV w:val="nil"/>
        </w:tcBorders>
        <w:shd w:val="clear" w:color="auto" w:fill="FF9D00" w:themeFill="accent6"/>
      </w:tcPr>
    </w:tblStylePr>
    <w:tblStylePr w:type="lastCol">
      <w:rPr>
        <w:b/>
        <w:bCs/>
        <w:color w:val="010374" w:themeColor="background1"/>
      </w:rPr>
      <w:tblPr/>
      <w:tcPr>
        <w:tcBorders>
          <w:top w:val="single" w:sz="4" w:space="0" w:color="010374" w:themeColor="background1"/>
          <w:bottom w:val="single" w:sz="4" w:space="0" w:color="010374" w:themeColor="background1"/>
          <w:right w:val="single" w:sz="4" w:space="0" w:color="010374" w:themeColor="background1"/>
          <w:insideV w:val="nil"/>
        </w:tcBorders>
        <w:shd w:val="clear" w:color="auto" w:fill="FF9D00" w:themeFill="accent6"/>
      </w:tcPr>
    </w:tblStylePr>
    <w:tblStylePr w:type="band1Vert">
      <w:tblPr/>
      <w:tcPr>
        <w:shd w:val="clear" w:color="auto" w:fill="FFD799" w:themeFill="accent6" w:themeFillTint="66"/>
      </w:tcPr>
    </w:tblStylePr>
    <w:tblStylePr w:type="band1Horz">
      <w:tblPr/>
      <w:tcPr>
        <w:shd w:val="clear" w:color="auto" w:fill="FFD799" w:themeFill="accent6" w:themeFillTint="66"/>
      </w:tcPr>
    </w:tblStylePr>
  </w:style>
  <w:style w:type="table" w:styleId="GridTable6Colorful">
    <w:name w:val="Grid Table 6 Colorful"/>
    <w:basedOn w:val="TableNormal"/>
    <w:uiPriority w:val="51"/>
    <w:semiHidden/>
    <w:rsid w:val="0058629F"/>
    <w:pPr>
      <w:spacing w:line="240" w:lineRule="auto"/>
    </w:pPr>
    <w:tblPr>
      <w:tblStyleRowBandSize w:val="1"/>
      <w:tblStyleColBandSize w:val="1"/>
      <w:tblBorders>
        <w:top w:val="single" w:sz="4" w:space="0" w:color="66BCFF" w:themeColor="text1" w:themeTint="99"/>
        <w:left w:val="single" w:sz="4" w:space="0" w:color="66BCFF" w:themeColor="text1" w:themeTint="99"/>
        <w:bottom w:val="single" w:sz="4" w:space="0" w:color="66BCFF" w:themeColor="text1" w:themeTint="99"/>
        <w:right w:val="single" w:sz="4" w:space="0" w:color="66BCFF" w:themeColor="text1" w:themeTint="99"/>
        <w:insideH w:val="single" w:sz="4" w:space="0" w:color="66BCFF" w:themeColor="text1" w:themeTint="99"/>
        <w:insideV w:val="single" w:sz="4" w:space="0" w:color="66BCFF" w:themeColor="text1" w:themeTint="99"/>
      </w:tblBorders>
    </w:tblPr>
    <w:tblStylePr w:type="firstRow">
      <w:rPr>
        <w:b/>
        <w:bCs/>
      </w:rPr>
      <w:tblPr/>
      <w:tcPr>
        <w:tcBorders>
          <w:bottom w:val="single" w:sz="12" w:space="0" w:color="66BCFF" w:themeColor="text1" w:themeTint="99"/>
        </w:tcBorders>
      </w:tcPr>
    </w:tblStylePr>
    <w:tblStylePr w:type="lastRow">
      <w:rPr>
        <w:b/>
        <w:bCs/>
      </w:rPr>
      <w:tblPr/>
      <w:tcPr>
        <w:tcBorders>
          <w:top w:val="double" w:sz="4" w:space="0" w:color="66BCFF" w:themeColor="text1" w:themeTint="99"/>
        </w:tcBorders>
      </w:tcPr>
    </w:tblStylePr>
    <w:tblStylePr w:type="firstCol">
      <w:rPr>
        <w:b/>
        <w:bCs/>
      </w:rPr>
    </w:tblStylePr>
    <w:tblStylePr w:type="lastCol">
      <w:rPr>
        <w:b/>
        <w:bCs/>
      </w:rPr>
    </w:tblStylePr>
    <w:tblStylePr w:type="band1Vert">
      <w:tblPr/>
      <w:tcPr>
        <w:shd w:val="clear" w:color="auto" w:fill="CCE8FF" w:themeFill="text1" w:themeFillTint="33"/>
      </w:tcPr>
    </w:tblStylePr>
    <w:tblStylePr w:type="band1Horz">
      <w:tblPr/>
      <w:tcPr>
        <w:shd w:val="clear" w:color="auto" w:fill="CCE8FF" w:themeFill="text1" w:themeFillTint="33"/>
      </w:tcPr>
    </w:tblStylePr>
  </w:style>
  <w:style w:type="table" w:styleId="GridTable6Colorful-Accent1">
    <w:name w:val="Grid Table 6 Colorful Accent 1"/>
    <w:basedOn w:val="TableNormal"/>
    <w:uiPriority w:val="51"/>
    <w:semiHidden/>
    <w:rsid w:val="0058629F"/>
    <w:pPr>
      <w:spacing w:line="240" w:lineRule="auto"/>
    </w:pPr>
    <w:rPr>
      <w:color w:val="61B9FF" w:themeColor="accent1" w:themeShade="BF"/>
    </w:rPr>
    <w:tblPr>
      <w:tblStyleRowBandSize w:val="1"/>
      <w:tblStyleColBandSize w:val="1"/>
      <w:tblBorders>
        <w:top w:val="single" w:sz="4" w:space="0" w:color="E7F4FF" w:themeColor="accent1" w:themeTint="99"/>
        <w:left w:val="single" w:sz="4" w:space="0" w:color="E7F4FF" w:themeColor="accent1" w:themeTint="99"/>
        <w:bottom w:val="single" w:sz="4" w:space="0" w:color="E7F4FF" w:themeColor="accent1" w:themeTint="99"/>
        <w:right w:val="single" w:sz="4" w:space="0" w:color="E7F4FF" w:themeColor="accent1" w:themeTint="99"/>
        <w:insideH w:val="single" w:sz="4" w:space="0" w:color="E7F4FF" w:themeColor="accent1" w:themeTint="99"/>
        <w:insideV w:val="single" w:sz="4" w:space="0" w:color="E7F4FF" w:themeColor="accent1" w:themeTint="99"/>
      </w:tblBorders>
    </w:tblPr>
    <w:tblStylePr w:type="firstRow">
      <w:rPr>
        <w:b/>
        <w:bCs/>
      </w:rPr>
      <w:tblPr/>
      <w:tcPr>
        <w:tcBorders>
          <w:bottom w:val="single" w:sz="12" w:space="0" w:color="E7F4FF" w:themeColor="accent1" w:themeTint="99"/>
        </w:tcBorders>
      </w:tcPr>
    </w:tblStylePr>
    <w:tblStylePr w:type="lastRow">
      <w:rPr>
        <w:b/>
        <w:bCs/>
      </w:rPr>
      <w:tblPr/>
      <w:tcPr>
        <w:tcBorders>
          <w:top w:val="double" w:sz="4" w:space="0" w:color="E7F4FF" w:themeColor="accent1" w:themeTint="99"/>
        </w:tcBorders>
      </w:tcPr>
    </w:tblStylePr>
    <w:tblStylePr w:type="firstCol">
      <w:rPr>
        <w:b/>
        <w:bCs/>
      </w:rPr>
    </w:tblStylePr>
    <w:tblStylePr w:type="lastCol">
      <w:rPr>
        <w:b/>
        <w:bCs/>
      </w:rPr>
    </w:tblStylePr>
    <w:tblStylePr w:type="band1Vert">
      <w:tblPr/>
      <w:tcPr>
        <w:shd w:val="clear" w:color="auto" w:fill="F7FBFF" w:themeFill="accent1" w:themeFillTint="33"/>
      </w:tcPr>
    </w:tblStylePr>
    <w:tblStylePr w:type="band1Horz">
      <w:tblPr/>
      <w:tcPr>
        <w:shd w:val="clear" w:color="auto" w:fill="F7FBFF" w:themeFill="accent1" w:themeFillTint="33"/>
      </w:tcPr>
    </w:tblStylePr>
  </w:style>
  <w:style w:type="table" w:styleId="GridTable6Colorful-Accent2">
    <w:name w:val="Grid Table 6 Colorful Accent 2"/>
    <w:basedOn w:val="TableNormal"/>
    <w:uiPriority w:val="51"/>
    <w:semiHidden/>
    <w:rsid w:val="0058629F"/>
    <w:pPr>
      <w:spacing w:line="240" w:lineRule="auto"/>
    </w:pPr>
    <w:rPr>
      <w:color w:val="02459D" w:themeColor="accent2" w:themeShade="BF"/>
    </w:rPr>
    <w:tblPr>
      <w:tblStyleRowBandSize w:val="1"/>
      <w:tblStyleColBandSize w:val="1"/>
      <w:tblBorders>
        <w:top w:val="single" w:sz="4" w:space="0" w:color="4F9AFC" w:themeColor="accent2" w:themeTint="99"/>
        <w:left w:val="single" w:sz="4" w:space="0" w:color="4F9AFC" w:themeColor="accent2" w:themeTint="99"/>
        <w:bottom w:val="single" w:sz="4" w:space="0" w:color="4F9AFC" w:themeColor="accent2" w:themeTint="99"/>
        <w:right w:val="single" w:sz="4" w:space="0" w:color="4F9AFC" w:themeColor="accent2" w:themeTint="99"/>
        <w:insideH w:val="single" w:sz="4" w:space="0" w:color="4F9AFC" w:themeColor="accent2" w:themeTint="99"/>
        <w:insideV w:val="single" w:sz="4" w:space="0" w:color="4F9AFC" w:themeColor="accent2" w:themeTint="99"/>
      </w:tblBorders>
    </w:tblPr>
    <w:tblStylePr w:type="firstRow">
      <w:rPr>
        <w:b/>
        <w:bCs/>
      </w:rPr>
      <w:tblPr/>
      <w:tcPr>
        <w:tcBorders>
          <w:bottom w:val="single" w:sz="12" w:space="0" w:color="4F9AFC" w:themeColor="accent2" w:themeTint="99"/>
        </w:tcBorders>
      </w:tcPr>
    </w:tblStylePr>
    <w:tblStylePr w:type="lastRow">
      <w:rPr>
        <w:b/>
        <w:bCs/>
      </w:rPr>
      <w:tblPr/>
      <w:tcPr>
        <w:tcBorders>
          <w:top w:val="double" w:sz="4" w:space="0" w:color="4F9AFC" w:themeColor="accent2" w:themeTint="99"/>
        </w:tcBorders>
      </w:tcPr>
    </w:tblStylePr>
    <w:tblStylePr w:type="firstCol">
      <w:rPr>
        <w:b/>
        <w:bCs/>
      </w:rPr>
    </w:tblStylePr>
    <w:tblStylePr w:type="lastCol">
      <w:rPr>
        <w:b/>
        <w:bCs/>
      </w:rPr>
    </w:tblStylePr>
    <w:tblStylePr w:type="band1Vert">
      <w:tblPr/>
      <w:tcPr>
        <w:shd w:val="clear" w:color="auto" w:fill="C4DDFE" w:themeFill="accent2" w:themeFillTint="33"/>
      </w:tcPr>
    </w:tblStylePr>
    <w:tblStylePr w:type="band1Horz">
      <w:tblPr/>
      <w:tcPr>
        <w:shd w:val="clear" w:color="auto" w:fill="C4DDFE" w:themeFill="accent2" w:themeFillTint="33"/>
      </w:tcPr>
    </w:tblStylePr>
  </w:style>
  <w:style w:type="table" w:styleId="GridTable6Colorful-Accent3">
    <w:name w:val="Grid Table 6 Colorful Accent 3"/>
    <w:basedOn w:val="TableNormal"/>
    <w:uiPriority w:val="51"/>
    <w:semiHidden/>
    <w:rsid w:val="0058629F"/>
    <w:pPr>
      <w:spacing w:line="240" w:lineRule="auto"/>
    </w:pPr>
    <w:rPr>
      <w:color w:val="000256" w:themeColor="accent3" w:themeShade="BF"/>
    </w:rPr>
    <w:tblPr>
      <w:tblStyleRowBandSize w:val="1"/>
      <w:tblStyleColBandSize w:val="1"/>
      <w:tblBorders>
        <w:top w:val="single" w:sz="4" w:space="0" w:color="1518FD" w:themeColor="accent3" w:themeTint="99"/>
        <w:left w:val="single" w:sz="4" w:space="0" w:color="1518FD" w:themeColor="accent3" w:themeTint="99"/>
        <w:bottom w:val="single" w:sz="4" w:space="0" w:color="1518FD" w:themeColor="accent3" w:themeTint="99"/>
        <w:right w:val="single" w:sz="4" w:space="0" w:color="1518FD" w:themeColor="accent3" w:themeTint="99"/>
        <w:insideH w:val="single" w:sz="4" w:space="0" w:color="1518FD" w:themeColor="accent3" w:themeTint="99"/>
        <w:insideV w:val="single" w:sz="4" w:space="0" w:color="1518FD" w:themeColor="accent3" w:themeTint="99"/>
      </w:tblBorders>
    </w:tblPr>
    <w:tblStylePr w:type="firstRow">
      <w:rPr>
        <w:b/>
        <w:bCs/>
      </w:rPr>
      <w:tblPr/>
      <w:tcPr>
        <w:tcBorders>
          <w:bottom w:val="single" w:sz="12" w:space="0" w:color="1518FD" w:themeColor="accent3" w:themeTint="99"/>
        </w:tcBorders>
      </w:tcPr>
    </w:tblStylePr>
    <w:tblStylePr w:type="lastRow">
      <w:rPr>
        <w:b/>
        <w:bCs/>
      </w:rPr>
      <w:tblPr/>
      <w:tcPr>
        <w:tcBorders>
          <w:top w:val="double" w:sz="4" w:space="0" w:color="1518FD" w:themeColor="accent3" w:themeTint="99"/>
        </w:tcBorders>
      </w:tcPr>
    </w:tblStylePr>
    <w:tblStylePr w:type="firstCol">
      <w:rPr>
        <w:b/>
        <w:bCs/>
      </w:rPr>
    </w:tblStylePr>
    <w:tblStylePr w:type="lastCol">
      <w:rPr>
        <w:b/>
        <w:bCs/>
      </w:rPr>
    </w:tblStylePr>
    <w:tblStylePr w:type="band1Vert">
      <w:tblPr/>
      <w:tcPr>
        <w:shd w:val="clear" w:color="auto" w:fill="B1B2FE" w:themeFill="accent3" w:themeFillTint="33"/>
      </w:tcPr>
    </w:tblStylePr>
    <w:tblStylePr w:type="band1Horz">
      <w:tblPr/>
      <w:tcPr>
        <w:shd w:val="clear" w:color="auto" w:fill="B1B2FE" w:themeFill="accent3" w:themeFillTint="33"/>
      </w:tcPr>
    </w:tblStylePr>
  </w:style>
  <w:style w:type="table" w:styleId="GridTable6Colorful-Accent4">
    <w:name w:val="Grid Table 6 Colorful Accent 4"/>
    <w:basedOn w:val="TableNormal"/>
    <w:uiPriority w:val="51"/>
    <w:semiHidden/>
    <w:rsid w:val="0058629F"/>
    <w:pPr>
      <w:spacing w:line="240" w:lineRule="auto"/>
    </w:pPr>
    <w:rPr>
      <w:color w:val="BF5300" w:themeColor="accent4" w:themeShade="BF"/>
    </w:rPr>
    <w:tblPr>
      <w:tblStyleRowBandSize w:val="1"/>
      <w:tblStyleColBandSize w:val="1"/>
      <w:tblBorders>
        <w:top w:val="single" w:sz="4" w:space="0" w:color="FFA866" w:themeColor="accent4" w:themeTint="99"/>
        <w:left w:val="single" w:sz="4" w:space="0" w:color="FFA866" w:themeColor="accent4" w:themeTint="99"/>
        <w:bottom w:val="single" w:sz="4" w:space="0" w:color="FFA866" w:themeColor="accent4" w:themeTint="99"/>
        <w:right w:val="single" w:sz="4" w:space="0" w:color="FFA866" w:themeColor="accent4" w:themeTint="99"/>
        <w:insideH w:val="single" w:sz="4" w:space="0" w:color="FFA866" w:themeColor="accent4" w:themeTint="99"/>
        <w:insideV w:val="single" w:sz="4" w:space="0" w:color="FFA866" w:themeColor="accent4" w:themeTint="99"/>
      </w:tblBorders>
    </w:tblPr>
    <w:tblStylePr w:type="firstRow">
      <w:rPr>
        <w:b/>
        <w:bCs/>
      </w:rPr>
      <w:tblPr/>
      <w:tcPr>
        <w:tcBorders>
          <w:bottom w:val="single" w:sz="12" w:space="0" w:color="FFA866" w:themeColor="accent4" w:themeTint="99"/>
        </w:tcBorders>
      </w:tcPr>
    </w:tblStylePr>
    <w:tblStylePr w:type="lastRow">
      <w:rPr>
        <w:b/>
        <w:bCs/>
      </w:rPr>
      <w:tblPr/>
      <w:tcPr>
        <w:tcBorders>
          <w:top w:val="double" w:sz="4" w:space="0" w:color="FFA866" w:themeColor="accent4" w:themeTint="99"/>
        </w:tcBorders>
      </w:tcPr>
    </w:tblStylePr>
    <w:tblStylePr w:type="firstCol">
      <w:rPr>
        <w:b/>
        <w:bCs/>
      </w:rPr>
    </w:tblStylePr>
    <w:tblStylePr w:type="lastCol">
      <w:rPr>
        <w:b/>
        <w:bCs/>
      </w:rPr>
    </w:tblStylePr>
    <w:tblStylePr w:type="band1Vert">
      <w:tblPr/>
      <w:tcPr>
        <w:shd w:val="clear" w:color="auto" w:fill="FFE2CC" w:themeFill="accent4" w:themeFillTint="33"/>
      </w:tcPr>
    </w:tblStylePr>
    <w:tblStylePr w:type="band1Horz">
      <w:tblPr/>
      <w:tcPr>
        <w:shd w:val="clear" w:color="auto" w:fill="FFE2CC" w:themeFill="accent4" w:themeFillTint="33"/>
      </w:tcPr>
    </w:tblStylePr>
  </w:style>
  <w:style w:type="table" w:styleId="GridTable6Colorful-Accent5">
    <w:name w:val="Grid Table 6 Colorful Accent 5"/>
    <w:basedOn w:val="TableNormal"/>
    <w:uiPriority w:val="51"/>
    <w:semiHidden/>
    <w:rsid w:val="0058629F"/>
    <w:pPr>
      <w:spacing w:line="240" w:lineRule="auto"/>
    </w:pPr>
    <w:rPr>
      <w:color w:val="02459D" w:themeColor="accent5" w:themeShade="BF"/>
    </w:rPr>
    <w:tblPr>
      <w:tblStyleRowBandSize w:val="1"/>
      <w:tblStyleColBandSize w:val="1"/>
      <w:tblBorders>
        <w:top w:val="single" w:sz="4" w:space="0" w:color="4F9AFC" w:themeColor="accent5" w:themeTint="99"/>
        <w:left w:val="single" w:sz="4" w:space="0" w:color="4F9AFC" w:themeColor="accent5" w:themeTint="99"/>
        <w:bottom w:val="single" w:sz="4" w:space="0" w:color="4F9AFC" w:themeColor="accent5" w:themeTint="99"/>
        <w:right w:val="single" w:sz="4" w:space="0" w:color="4F9AFC" w:themeColor="accent5" w:themeTint="99"/>
        <w:insideH w:val="single" w:sz="4" w:space="0" w:color="4F9AFC" w:themeColor="accent5" w:themeTint="99"/>
        <w:insideV w:val="single" w:sz="4" w:space="0" w:color="4F9AFC" w:themeColor="accent5" w:themeTint="99"/>
      </w:tblBorders>
    </w:tblPr>
    <w:tblStylePr w:type="firstRow">
      <w:rPr>
        <w:b/>
        <w:bCs/>
      </w:rPr>
      <w:tblPr/>
      <w:tcPr>
        <w:tcBorders>
          <w:bottom w:val="single" w:sz="12" w:space="0" w:color="4F9AFC" w:themeColor="accent5" w:themeTint="99"/>
        </w:tcBorders>
      </w:tcPr>
    </w:tblStylePr>
    <w:tblStylePr w:type="lastRow">
      <w:rPr>
        <w:b/>
        <w:bCs/>
      </w:rPr>
      <w:tblPr/>
      <w:tcPr>
        <w:tcBorders>
          <w:top w:val="double" w:sz="4" w:space="0" w:color="4F9AFC" w:themeColor="accent5" w:themeTint="99"/>
        </w:tcBorders>
      </w:tcPr>
    </w:tblStylePr>
    <w:tblStylePr w:type="firstCol">
      <w:rPr>
        <w:b/>
        <w:bCs/>
      </w:rPr>
    </w:tblStylePr>
    <w:tblStylePr w:type="lastCol">
      <w:rPr>
        <w:b/>
        <w:bCs/>
      </w:rPr>
    </w:tblStylePr>
    <w:tblStylePr w:type="band1Vert">
      <w:tblPr/>
      <w:tcPr>
        <w:shd w:val="clear" w:color="auto" w:fill="C4DDFE" w:themeFill="accent5" w:themeFillTint="33"/>
      </w:tcPr>
    </w:tblStylePr>
    <w:tblStylePr w:type="band1Horz">
      <w:tblPr/>
      <w:tcPr>
        <w:shd w:val="clear" w:color="auto" w:fill="C4DDFE" w:themeFill="accent5" w:themeFillTint="33"/>
      </w:tcPr>
    </w:tblStylePr>
  </w:style>
  <w:style w:type="table" w:styleId="GridTable6Colorful-Accent6">
    <w:name w:val="Grid Table 6 Colorful Accent 6"/>
    <w:basedOn w:val="TableNormal"/>
    <w:uiPriority w:val="51"/>
    <w:semiHidden/>
    <w:rsid w:val="0058629F"/>
    <w:pPr>
      <w:spacing w:line="240" w:lineRule="auto"/>
    </w:pPr>
    <w:rPr>
      <w:color w:val="BF7500" w:themeColor="accent6" w:themeShade="BF"/>
    </w:rPr>
    <w:tblPr>
      <w:tblStyleRowBandSize w:val="1"/>
      <w:tblStyleColBandSize w:val="1"/>
      <w:tblBorders>
        <w:top w:val="single" w:sz="4" w:space="0" w:color="FFC466" w:themeColor="accent6" w:themeTint="99"/>
        <w:left w:val="single" w:sz="4" w:space="0" w:color="FFC466" w:themeColor="accent6" w:themeTint="99"/>
        <w:bottom w:val="single" w:sz="4" w:space="0" w:color="FFC466" w:themeColor="accent6" w:themeTint="99"/>
        <w:right w:val="single" w:sz="4" w:space="0" w:color="FFC466" w:themeColor="accent6" w:themeTint="99"/>
        <w:insideH w:val="single" w:sz="4" w:space="0" w:color="FFC466" w:themeColor="accent6" w:themeTint="99"/>
        <w:insideV w:val="single" w:sz="4" w:space="0" w:color="FFC466" w:themeColor="accent6" w:themeTint="99"/>
      </w:tblBorders>
    </w:tblPr>
    <w:tblStylePr w:type="firstRow">
      <w:rPr>
        <w:b/>
        <w:bCs/>
      </w:rPr>
      <w:tblPr/>
      <w:tcPr>
        <w:tcBorders>
          <w:bottom w:val="single" w:sz="12" w:space="0" w:color="FFC466" w:themeColor="accent6" w:themeTint="99"/>
        </w:tcBorders>
      </w:tcPr>
    </w:tblStylePr>
    <w:tblStylePr w:type="lastRow">
      <w:rPr>
        <w:b/>
        <w:bCs/>
      </w:rPr>
      <w:tblPr/>
      <w:tcPr>
        <w:tcBorders>
          <w:top w:val="double" w:sz="4" w:space="0" w:color="FFC466" w:themeColor="accent6" w:themeTint="99"/>
        </w:tcBorders>
      </w:tcPr>
    </w:tblStylePr>
    <w:tblStylePr w:type="firstCol">
      <w:rPr>
        <w:b/>
        <w:bCs/>
      </w:rPr>
    </w:tblStylePr>
    <w:tblStylePr w:type="lastCol">
      <w:rPr>
        <w:b/>
        <w:bCs/>
      </w:rPr>
    </w:tblStylePr>
    <w:tblStylePr w:type="band1Vert">
      <w:tblPr/>
      <w:tcPr>
        <w:shd w:val="clear" w:color="auto" w:fill="FFEBCC" w:themeFill="accent6" w:themeFillTint="33"/>
      </w:tcPr>
    </w:tblStylePr>
    <w:tblStylePr w:type="band1Horz">
      <w:tblPr/>
      <w:tcPr>
        <w:shd w:val="clear" w:color="auto" w:fill="FFEBCC" w:themeFill="accent6" w:themeFillTint="33"/>
      </w:tcPr>
    </w:tblStylePr>
  </w:style>
  <w:style w:type="table" w:styleId="GridTable7Colorful">
    <w:name w:val="Grid Table 7 Colorful"/>
    <w:basedOn w:val="TableNormal"/>
    <w:uiPriority w:val="52"/>
    <w:semiHidden/>
    <w:rsid w:val="0058629F"/>
    <w:pPr>
      <w:spacing w:line="240" w:lineRule="auto"/>
    </w:pPr>
    <w:tblPr>
      <w:tblStyleRowBandSize w:val="1"/>
      <w:tblStyleColBandSize w:val="1"/>
      <w:tblBorders>
        <w:top w:val="single" w:sz="4" w:space="0" w:color="66BCFF" w:themeColor="text1" w:themeTint="99"/>
        <w:left w:val="single" w:sz="4" w:space="0" w:color="66BCFF" w:themeColor="text1" w:themeTint="99"/>
        <w:bottom w:val="single" w:sz="4" w:space="0" w:color="66BCFF" w:themeColor="text1" w:themeTint="99"/>
        <w:right w:val="single" w:sz="4" w:space="0" w:color="66BCFF" w:themeColor="text1" w:themeTint="99"/>
        <w:insideH w:val="single" w:sz="4" w:space="0" w:color="66BCFF" w:themeColor="text1" w:themeTint="99"/>
        <w:insideV w:val="single" w:sz="4" w:space="0" w:color="66BCFF" w:themeColor="text1" w:themeTint="99"/>
      </w:tblBorders>
    </w:tblPr>
    <w:tblStylePr w:type="firstRow">
      <w:rPr>
        <w:b/>
        <w:bCs/>
      </w:rPr>
      <w:tblPr/>
      <w:tcPr>
        <w:tcBorders>
          <w:top w:val="nil"/>
          <w:left w:val="nil"/>
          <w:right w:val="nil"/>
          <w:insideH w:val="nil"/>
          <w:insideV w:val="nil"/>
        </w:tcBorders>
        <w:shd w:val="clear" w:color="auto" w:fill="010374" w:themeFill="background1"/>
      </w:tcPr>
    </w:tblStylePr>
    <w:tblStylePr w:type="lastRow">
      <w:rPr>
        <w:b/>
        <w:bCs/>
      </w:rPr>
      <w:tblPr/>
      <w:tcPr>
        <w:tcBorders>
          <w:left w:val="nil"/>
          <w:bottom w:val="nil"/>
          <w:right w:val="nil"/>
          <w:insideH w:val="nil"/>
          <w:insideV w:val="nil"/>
        </w:tcBorders>
        <w:shd w:val="clear" w:color="auto" w:fill="010374" w:themeFill="background1"/>
      </w:tcPr>
    </w:tblStylePr>
    <w:tblStylePr w:type="firstCol">
      <w:pPr>
        <w:jc w:val="right"/>
      </w:pPr>
      <w:rPr>
        <w:i/>
        <w:iCs/>
      </w:rPr>
      <w:tblPr/>
      <w:tcPr>
        <w:tcBorders>
          <w:top w:val="nil"/>
          <w:left w:val="nil"/>
          <w:bottom w:val="nil"/>
          <w:insideH w:val="nil"/>
          <w:insideV w:val="nil"/>
        </w:tcBorders>
        <w:shd w:val="clear" w:color="auto" w:fill="010374" w:themeFill="background1"/>
      </w:tcPr>
    </w:tblStylePr>
    <w:tblStylePr w:type="lastCol">
      <w:rPr>
        <w:i/>
        <w:iCs/>
      </w:rPr>
      <w:tblPr/>
      <w:tcPr>
        <w:tcBorders>
          <w:top w:val="nil"/>
          <w:bottom w:val="nil"/>
          <w:right w:val="nil"/>
          <w:insideH w:val="nil"/>
          <w:insideV w:val="nil"/>
        </w:tcBorders>
        <w:shd w:val="clear" w:color="auto" w:fill="010374" w:themeFill="background1"/>
      </w:tcPr>
    </w:tblStylePr>
    <w:tblStylePr w:type="band1Vert">
      <w:tblPr/>
      <w:tcPr>
        <w:shd w:val="clear" w:color="auto" w:fill="CCE8FF" w:themeFill="text1" w:themeFillTint="33"/>
      </w:tcPr>
    </w:tblStylePr>
    <w:tblStylePr w:type="band1Horz">
      <w:tblPr/>
      <w:tcPr>
        <w:shd w:val="clear" w:color="auto" w:fill="CCE8FF" w:themeFill="text1" w:themeFillTint="33"/>
      </w:tcPr>
    </w:tblStylePr>
    <w:tblStylePr w:type="neCell">
      <w:tblPr/>
      <w:tcPr>
        <w:tcBorders>
          <w:bottom w:val="single" w:sz="4" w:space="0" w:color="66BCFF" w:themeColor="text1" w:themeTint="99"/>
        </w:tcBorders>
      </w:tcPr>
    </w:tblStylePr>
    <w:tblStylePr w:type="nwCell">
      <w:tblPr/>
      <w:tcPr>
        <w:tcBorders>
          <w:bottom w:val="single" w:sz="4" w:space="0" w:color="66BCFF" w:themeColor="text1" w:themeTint="99"/>
        </w:tcBorders>
      </w:tcPr>
    </w:tblStylePr>
    <w:tblStylePr w:type="seCell">
      <w:tblPr/>
      <w:tcPr>
        <w:tcBorders>
          <w:top w:val="single" w:sz="4" w:space="0" w:color="66BCFF" w:themeColor="text1" w:themeTint="99"/>
        </w:tcBorders>
      </w:tcPr>
    </w:tblStylePr>
    <w:tblStylePr w:type="swCell">
      <w:tblPr/>
      <w:tcPr>
        <w:tcBorders>
          <w:top w:val="single" w:sz="4" w:space="0" w:color="66BCFF" w:themeColor="text1" w:themeTint="99"/>
        </w:tcBorders>
      </w:tcPr>
    </w:tblStylePr>
  </w:style>
  <w:style w:type="table" w:styleId="GridTable7Colorful-Accent1">
    <w:name w:val="Grid Table 7 Colorful Accent 1"/>
    <w:basedOn w:val="TableNormal"/>
    <w:uiPriority w:val="52"/>
    <w:semiHidden/>
    <w:rsid w:val="0058629F"/>
    <w:pPr>
      <w:spacing w:line="240" w:lineRule="auto"/>
    </w:pPr>
    <w:rPr>
      <w:color w:val="61B9FF" w:themeColor="accent1" w:themeShade="BF"/>
    </w:rPr>
    <w:tblPr>
      <w:tblStyleRowBandSize w:val="1"/>
      <w:tblStyleColBandSize w:val="1"/>
      <w:tblBorders>
        <w:top w:val="single" w:sz="4" w:space="0" w:color="E7F4FF" w:themeColor="accent1" w:themeTint="99"/>
        <w:left w:val="single" w:sz="4" w:space="0" w:color="E7F4FF" w:themeColor="accent1" w:themeTint="99"/>
        <w:bottom w:val="single" w:sz="4" w:space="0" w:color="E7F4FF" w:themeColor="accent1" w:themeTint="99"/>
        <w:right w:val="single" w:sz="4" w:space="0" w:color="E7F4FF" w:themeColor="accent1" w:themeTint="99"/>
        <w:insideH w:val="single" w:sz="4" w:space="0" w:color="E7F4FF" w:themeColor="accent1" w:themeTint="99"/>
        <w:insideV w:val="single" w:sz="4" w:space="0" w:color="E7F4FF" w:themeColor="accent1" w:themeTint="99"/>
      </w:tblBorders>
    </w:tblPr>
    <w:tblStylePr w:type="firstRow">
      <w:rPr>
        <w:b/>
        <w:bCs/>
      </w:rPr>
      <w:tblPr/>
      <w:tcPr>
        <w:tcBorders>
          <w:top w:val="nil"/>
          <w:left w:val="nil"/>
          <w:right w:val="nil"/>
          <w:insideH w:val="nil"/>
          <w:insideV w:val="nil"/>
        </w:tcBorders>
        <w:shd w:val="clear" w:color="auto" w:fill="010374" w:themeFill="background1"/>
      </w:tcPr>
    </w:tblStylePr>
    <w:tblStylePr w:type="lastRow">
      <w:rPr>
        <w:b/>
        <w:bCs/>
      </w:rPr>
      <w:tblPr/>
      <w:tcPr>
        <w:tcBorders>
          <w:left w:val="nil"/>
          <w:bottom w:val="nil"/>
          <w:right w:val="nil"/>
          <w:insideH w:val="nil"/>
          <w:insideV w:val="nil"/>
        </w:tcBorders>
        <w:shd w:val="clear" w:color="auto" w:fill="010374" w:themeFill="background1"/>
      </w:tcPr>
    </w:tblStylePr>
    <w:tblStylePr w:type="firstCol">
      <w:pPr>
        <w:jc w:val="right"/>
      </w:pPr>
      <w:rPr>
        <w:i/>
        <w:iCs/>
      </w:rPr>
      <w:tblPr/>
      <w:tcPr>
        <w:tcBorders>
          <w:top w:val="nil"/>
          <w:left w:val="nil"/>
          <w:bottom w:val="nil"/>
          <w:insideH w:val="nil"/>
          <w:insideV w:val="nil"/>
        </w:tcBorders>
        <w:shd w:val="clear" w:color="auto" w:fill="010374" w:themeFill="background1"/>
      </w:tcPr>
    </w:tblStylePr>
    <w:tblStylePr w:type="lastCol">
      <w:rPr>
        <w:i/>
        <w:iCs/>
      </w:rPr>
      <w:tblPr/>
      <w:tcPr>
        <w:tcBorders>
          <w:top w:val="nil"/>
          <w:bottom w:val="nil"/>
          <w:right w:val="nil"/>
          <w:insideH w:val="nil"/>
          <w:insideV w:val="nil"/>
        </w:tcBorders>
        <w:shd w:val="clear" w:color="auto" w:fill="010374" w:themeFill="background1"/>
      </w:tcPr>
    </w:tblStylePr>
    <w:tblStylePr w:type="band1Vert">
      <w:tblPr/>
      <w:tcPr>
        <w:shd w:val="clear" w:color="auto" w:fill="F7FBFF" w:themeFill="accent1" w:themeFillTint="33"/>
      </w:tcPr>
    </w:tblStylePr>
    <w:tblStylePr w:type="band1Horz">
      <w:tblPr/>
      <w:tcPr>
        <w:shd w:val="clear" w:color="auto" w:fill="F7FBFF" w:themeFill="accent1" w:themeFillTint="33"/>
      </w:tcPr>
    </w:tblStylePr>
    <w:tblStylePr w:type="neCell">
      <w:tblPr/>
      <w:tcPr>
        <w:tcBorders>
          <w:bottom w:val="single" w:sz="4" w:space="0" w:color="E7F4FF" w:themeColor="accent1" w:themeTint="99"/>
        </w:tcBorders>
      </w:tcPr>
    </w:tblStylePr>
    <w:tblStylePr w:type="nwCell">
      <w:tblPr/>
      <w:tcPr>
        <w:tcBorders>
          <w:bottom w:val="single" w:sz="4" w:space="0" w:color="E7F4FF" w:themeColor="accent1" w:themeTint="99"/>
        </w:tcBorders>
      </w:tcPr>
    </w:tblStylePr>
    <w:tblStylePr w:type="seCell">
      <w:tblPr/>
      <w:tcPr>
        <w:tcBorders>
          <w:top w:val="single" w:sz="4" w:space="0" w:color="E7F4FF" w:themeColor="accent1" w:themeTint="99"/>
        </w:tcBorders>
      </w:tcPr>
    </w:tblStylePr>
    <w:tblStylePr w:type="swCell">
      <w:tblPr/>
      <w:tcPr>
        <w:tcBorders>
          <w:top w:val="single" w:sz="4" w:space="0" w:color="E7F4FF" w:themeColor="accent1" w:themeTint="99"/>
        </w:tcBorders>
      </w:tcPr>
    </w:tblStylePr>
  </w:style>
  <w:style w:type="table" w:styleId="GridTable7Colorful-Accent2">
    <w:name w:val="Grid Table 7 Colorful Accent 2"/>
    <w:basedOn w:val="TableNormal"/>
    <w:uiPriority w:val="52"/>
    <w:semiHidden/>
    <w:rsid w:val="0058629F"/>
    <w:pPr>
      <w:spacing w:line="240" w:lineRule="auto"/>
    </w:pPr>
    <w:rPr>
      <w:color w:val="02459D" w:themeColor="accent2" w:themeShade="BF"/>
    </w:rPr>
    <w:tblPr>
      <w:tblStyleRowBandSize w:val="1"/>
      <w:tblStyleColBandSize w:val="1"/>
      <w:tblBorders>
        <w:top w:val="single" w:sz="4" w:space="0" w:color="4F9AFC" w:themeColor="accent2" w:themeTint="99"/>
        <w:left w:val="single" w:sz="4" w:space="0" w:color="4F9AFC" w:themeColor="accent2" w:themeTint="99"/>
        <w:bottom w:val="single" w:sz="4" w:space="0" w:color="4F9AFC" w:themeColor="accent2" w:themeTint="99"/>
        <w:right w:val="single" w:sz="4" w:space="0" w:color="4F9AFC" w:themeColor="accent2" w:themeTint="99"/>
        <w:insideH w:val="single" w:sz="4" w:space="0" w:color="4F9AFC" w:themeColor="accent2" w:themeTint="99"/>
        <w:insideV w:val="single" w:sz="4" w:space="0" w:color="4F9AFC" w:themeColor="accent2" w:themeTint="99"/>
      </w:tblBorders>
    </w:tblPr>
    <w:tblStylePr w:type="firstRow">
      <w:rPr>
        <w:b/>
        <w:bCs/>
      </w:rPr>
      <w:tblPr/>
      <w:tcPr>
        <w:tcBorders>
          <w:top w:val="nil"/>
          <w:left w:val="nil"/>
          <w:right w:val="nil"/>
          <w:insideH w:val="nil"/>
          <w:insideV w:val="nil"/>
        </w:tcBorders>
        <w:shd w:val="clear" w:color="auto" w:fill="010374" w:themeFill="background1"/>
      </w:tcPr>
    </w:tblStylePr>
    <w:tblStylePr w:type="lastRow">
      <w:rPr>
        <w:b/>
        <w:bCs/>
      </w:rPr>
      <w:tblPr/>
      <w:tcPr>
        <w:tcBorders>
          <w:left w:val="nil"/>
          <w:bottom w:val="nil"/>
          <w:right w:val="nil"/>
          <w:insideH w:val="nil"/>
          <w:insideV w:val="nil"/>
        </w:tcBorders>
        <w:shd w:val="clear" w:color="auto" w:fill="010374" w:themeFill="background1"/>
      </w:tcPr>
    </w:tblStylePr>
    <w:tblStylePr w:type="firstCol">
      <w:pPr>
        <w:jc w:val="right"/>
      </w:pPr>
      <w:rPr>
        <w:i/>
        <w:iCs/>
      </w:rPr>
      <w:tblPr/>
      <w:tcPr>
        <w:tcBorders>
          <w:top w:val="nil"/>
          <w:left w:val="nil"/>
          <w:bottom w:val="nil"/>
          <w:insideH w:val="nil"/>
          <w:insideV w:val="nil"/>
        </w:tcBorders>
        <w:shd w:val="clear" w:color="auto" w:fill="010374" w:themeFill="background1"/>
      </w:tcPr>
    </w:tblStylePr>
    <w:tblStylePr w:type="lastCol">
      <w:rPr>
        <w:i/>
        <w:iCs/>
      </w:rPr>
      <w:tblPr/>
      <w:tcPr>
        <w:tcBorders>
          <w:top w:val="nil"/>
          <w:bottom w:val="nil"/>
          <w:right w:val="nil"/>
          <w:insideH w:val="nil"/>
          <w:insideV w:val="nil"/>
        </w:tcBorders>
        <w:shd w:val="clear" w:color="auto" w:fill="010374" w:themeFill="background1"/>
      </w:tcPr>
    </w:tblStylePr>
    <w:tblStylePr w:type="band1Vert">
      <w:tblPr/>
      <w:tcPr>
        <w:shd w:val="clear" w:color="auto" w:fill="C4DDFE" w:themeFill="accent2" w:themeFillTint="33"/>
      </w:tcPr>
    </w:tblStylePr>
    <w:tblStylePr w:type="band1Horz">
      <w:tblPr/>
      <w:tcPr>
        <w:shd w:val="clear" w:color="auto" w:fill="C4DDFE" w:themeFill="accent2" w:themeFillTint="33"/>
      </w:tcPr>
    </w:tblStylePr>
    <w:tblStylePr w:type="neCell">
      <w:tblPr/>
      <w:tcPr>
        <w:tcBorders>
          <w:bottom w:val="single" w:sz="4" w:space="0" w:color="4F9AFC" w:themeColor="accent2" w:themeTint="99"/>
        </w:tcBorders>
      </w:tcPr>
    </w:tblStylePr>
    <w:tblStylePr w:type="nwCell">
      <w:tblPr/>
      <w:tcPr>
        <w:tcBorders>
          <w:bottom w:val="single" w:sz="4" w:space="0" w:color="4F9AFC" w:themeColor="accent2" w:themeTint="99"/>
        </w:tcBorders>
      </w:tcPr>
    </w:tblStylePr>
    <w:tblStylePr w:type="seCell">
      <w:tblPr/>
      <w:tcPr>
        <w:tcBorders>
          <w:top w:val="single" w:sz="4" w:space="0" w:color="4F9AFC" w:themeColor="accent2" w:themeTint="99"/>
        </w:tcBorders>
      </w:tcPr>
    </w:tblStylePr>
    <w:tblStylePr w:type="swCell">
      <w:tblPr/>
      <w:tcPr>
        <w:tcBorders>
          <w:top w:val="single" w:sz="4" w:space="0" w:color="4F9AFC" w:themeColor="accent2" w:themeTint="99"/>
        </w:tcBorders>
      </w:tcPr>
    </w:tblStylePr>
  </w:style>
  <w:style w:type="table" w:styleId="GridTable7Colorful-Accent3">
    <w:name w:val="Grid Table 7 Colorful Accent 3"/>
    <w:basedOn w:val="TableNormal"/>
    <w:uiPriority w:val="52"/>
    <w:semiHidden/>
    <w:rsid w:val="0058629F"/>
    <w:pPr>
      <w:spacing w:line="240" w:lineRule="auto"/>
    </w:pPr>
    <w:rPr>
      <w:color w:val="000256" w:themeColor="accent3" w:themeShade="BF"/>
    </w:rPr>
    <w:tblPr>
      <w:tblStyleRowBandSize w:val="1"/>
      <w:tblStyleColBandSize w:val="1"/>
      <w:tblBorders>
        <w:top w:val="single" w:sz="4" w:space="0" w:color="1518FD" w:themeColor="accent3" w:themeTint="99"/>
        <w:left w:val="single" w:sz="4" w:space="0" w:color="1518FD" w:themeColor="accent3" w:themeTint="99"/>
        <w:bottom w:val="single" w:sz="4" w:space="0" w:color="1518FD" w:themeColor="accent3" w:themeTint="99"/>
        <w:right w:val="single" w:sz="4" w:space="0" w:color="1518FD" w:themeColor="accent3" w:themeTint="99"/>
        <w:insideH w:val="single" w:sz="4" w:space="0" w:color="1518FD" w:themeColor="accent3" w:themeTint="99"/>
        <w:insideV w:val="single" w:sz="4" w:space="0" w:color="1518FD" w:themeColor="accent3" w:themeTint="99"/>
      </w:tblBorders>
    </w:tblPr>
    <w:tblStylePr w:type="firstRow">
      <w:rPr>
        <w:b/>
        <w:bCs/>
      </w:rPr>
      <w:tblPr/>
      <w:tcPr>
        <w:tcBorders>
          <w:top w:val="nil"/>
          <w:left w:val="nil"/>
          <w:right w:val="nil"/>
          <w:insideH w:val="nil"/>
          <w:insideV w:val="nil"/>
        </w:tcBorders>
        <w:shd w:val="clear" w:color="auto" w:fill="010374" w:themeFill="background1"/>
      </w:tcPr>
    </w:tblStylePr>
    <w:tblStylePr w:type="lastRow">
      <w:rPr>
        <w:b/>
        <w:bCs/>
      </w:rPr>
      <w:tblPr/>
      <w:tcPr>
        <w:tcBorders>
          <w:left w:val="nil"/>
          <w:bottom w:val="nil"/>
          <w:right w:val="nil"/>
          <w:insideH w:val="nil"/>
          <w:insideV w:val="nil"/>
        </w:tcBorders>
        <w:shd w:val="clear" w:color="auto" w:fill="010374" w:themeFill="background1"/>
      </w:tcPr>
    </w:tblStylePr>
    <w:tblStylePr w:type="firstCol">
      <w:pPr>
        <w:jc w:val="right"/>
      </w:pPr>
      <w:rPr>
        <w:i/>
        <w:iCs/>
      </w:rPr>
      <w:tblPr/>
      <w:tcPr>
        <w:tcBorders>
          <w:top w:val="nil"/>
          <w:left w:val="nil"/>
          <w:bottom w:val="nil"/>
          <w:insideH w:val="nil"/>
          <w:insideV w:val="nil"/>
        </w:tcBorders>
        <w:shd w:val="clear" w:color="auto" w:fill="010374" w:themeFill="background1"/>
      </w:tcPr>
    </w:tblStylePr>
    <w:tblStylePr w:type="lastCol">
      <w:rPr>
        <w:i/>
        <w:iCs/>
      </w:rPr>
      <w:tblPr/>
      <w:tcPr>
        <w:tcBorders>
          <w:top w:val="nil"/>
          <w:bottom w:val="nil"/>
          <w:right w:val="nil"/>
          <w:insideH w:val="nil"/>
          <w:insideV w:val="nil"/>
        </w:tcBorders>
        <w:shd w:val="clear" w:color="auto" w:fill="010374" w:themeFill="background1"/>
      </w:tcPr>
    </w:tblStylePr>
    <w:tblStylePr w:type="band1Vert">
      <w:tblPr/>
      <w:tcPr>
        <w:shd w:val="clear" w:color="auto" w:fill="B1B2FE" w:themeFill="accent3" w:themeFillTint="33"/>
      </w:tcPr>
    </w:tblStylePr>
    <w:tblStylePr w:type="band1Horz">
      <w:tblPr/>
      <w:tcPr>
        <w:shd w:val="clear" w:color="auto" w:fill="B1B2FE" w:themeFill="accent3" w:themeFillTint="33"/>
      </w:tcPr>
    </w:tblStylePr>
    <w:tblStylePr w:type="neCell">
      <w:tblPr/>
      <w:tcPr>
        <w:tcBorders>
          <w:bottom w:val="single" w:sz="4" w:space="0" w:color="1518FD" w:themeColor="accent3" w:themeTint="99"/>
        </w:tcBorders>
      </w:tcPr>
    </w:tblStylePr>
    <w:tblStylePr w:type="nwCell">
      <w:tblPr/>
      <w:tcPr>
        <w:tcBorders>
          <w:bottom w:val="single" w:sz="4" w:space="0" w:color="1518FD" w:themeColor="accent3" w:themeTint="99"/>
        </w:tcBorders>
      </w:tcPr>
    </w:tblStylePr>
    <w:tblStylePr w:type="seCell">
      <w:tblPr/>
      <w:tcPr>
        <w:tcBorders>
          <w:top w:val="single" w:sz="4" w:space="0" w:color="1518FD" w:themeColor="accent3" w:themeTint="99"/>
        </w:tcBorders>
      </w:tcPr>
    </w:tblStylePr>
    <w:tblStylePr w:type="swCell">
      <w:tblPr/>
      <w:tcPr>
        <w:tcBorders>
          <w:top w:val="single" w:sz="4" w:space="0" w:color="1518FD" w:themeColor="accent3" w:themeTint="99"/>
        </w:tcBorders>
      </w:tcPr>
    </w:tblStylePr>
  </w:style>
  <w:style w:type="table" w:styleId="GridTable7Colorful-Accent4">
    <w:name w:val="Grid Table 7 Colorful Accent 4"/>
    <w:basedOn w:val="TableNormal"/>
    <w:uiPriority w:val="52"/>
    <w:semiHidden/>
    <w:rsid w:val="0058629F"/>
    <w:pPr>
      <w:spacing w:line="240" w:lineRule="auto"/>
    </w:pPr>
    <w:rPr>
      <w:color w:val="BF5300" w:themeColor="accent4" w:themeShade="BF"/>
    </w:rPr>
    <w:tblPr>
      <w:tblStyleRowBandSize w:val="1"/>
      <w:tblStyleColBandSize w:val="1"/>
      <w:tblBorders>
        <w:top w:val="single" w:sz="4" w:space="0" w:color="FFA866" w:themeColor="accent4" w:themeTint="99"/>
        <w:left w:val="single" w:sz="4" w:space="0" w:color="FFA866" w:themeColor="accent4" w:themeTint="99"/>
        <w:bottom w:val="single" w:sz="4" w:space="0" w:color="FFA866" w:themeColor="accent4" w:themeTint="99"/>
        <w:right w:val="single" w:sz="4" w:space="0" w:color="FFA866" w:themeColor="accent4" w:themeTint="99"/>
        <w:insideH w:val="single" w:sz="4" w:space="0" w:color="FFA866" w:themeColor="accent4" w:themeTint="99"/>
        <w:insideV w:val="single" w:sz="4" w:space="0" w:color="FFA866" w:themeColor="accent4" w:themeTint="99"/>
      </w:tblBorders>
    </w:tblPr>
    <w:tblStylePr w:type="firstRow">
      <w:rPr>
        <w:b/>
        <w:bCs/>
      </w:rPr>
      <w:tblPr/>
      <w:tcPr>
        <w:tcBorders>
          <w:top w:val="nil"/>
          <w:left w:val="nil"/>
          <w:right w:val="nil"/>
          <w:insideH w:val="nil"/>
          <w:insideV w:val="nil"/>
        </w:tcBorders>
        <w:shd w:val="clear" w:color="auto" w:fill="010374" w:themeFill="background1"/>
      </w:tcPr>
    </w:tblStylePr>
    <w:tblStylePr w:type="lastRow">
      <w:rPr>
        <w:b/>
        <w:bCs/>
      </w:rPr>
      <w:tblPr/>
      <w:tcPr>
        <w:tcBorders>
          <w:left w:val="nil"/>
          <w:bottom w:val="nil"/>
          <w:right w:val="nil"/>
          <w:insideH w:val="nil"/>
          <w:insideV w:val="nil"/>
        </w:tcBorders>
        <w:shd w:val="clear" w:color="auto" w:fill="010374" w:themeFill="background1"/>
      </w:tcPr>
    </w:tblStylePr>
    <w:tblStylePr w:type="firstCol">
      <w:pPr>
        <w:jc w:val="right"/>
      </w:pPr>
      <w:rPr>
        <w:i/>
        <w:iCs/>
      </w:rPr>
      <w:tblPr/>
      <w:tcPr>
        <w:tcBorders>
          <w:top w:val="nil"/>
          <w:left w:val="nil"/>
          <w:bottom w:val="nil"/>
          <w:insideH w:val="nil"/>
          <w:insideV w:val="nil"/>
        </w:tcBorders>
        <w:shd w:val="clear" w:color="auto" w:fill="010374" w:themeFill="background1"/>
      </w:tcPr>
    </w:tblStylePr>
    <w:tblStylePr w:type="lastCol">
      <w:rPr>
        <w:i/>
        <w:iCs/>
      </w:rPr>
      <w:tblPr/>
      <w:tcPr>
        <w:tcBorders>
          <w:top w:val="nil"/>
          <w:bottom w:val="nil"/>
          <w:right w:val="nil"/>
          <w:insideH w:val="nil"/>
          <w:insideV w:val="nil"/>
        </w:tcBorders>
        <w:shd w:val="clear" w:color="auto" w:fill="010374" w:themeFill="background1"/>
      </w:tcPr>
    </w:tblStylePr>
    <w:tblStylePr w:type="band1Vert">
      <w:tblPr/>
      <w:tcPr>
        <w:shd w:val="clear" w:color="auto" w:fill="FFE2CC" w:themeFill="accent4" w:themeFillTint="33"/>
      </w:tcPr>
    </w:tblStylePr>
    <w:tblStylePr w:type="band1Horz">
      <w:tblPr/>
      <w:tcPr>
        <w:shd w:val="clear" w:color="auto" w:fill="FFE2CC" w:themeFill="accent4" w:themeFillTint="33"/>
      </w:tcPr>
    </w:tblStylePr>
    <w:tblStylePr w:type="neCell">
      <w:tblPr/>
      <w:tcPr>
        <w:tcBorders>
          <w:bottom w:val="single" w:sz="4" w:space="0" w:color="FFA866" w:themeColor="accent4" w:themeTint="99"/>
        </w:tcBorders>
      </w:tcPr>
    </w:tblStylePr>
    <w:tblStylePr w:type="nwCell">
      <w:tblPr/>
      <w:tcPr>
        <w:tcBorders>
          <w:bottom w:val="single" w:sz="4" w:space="0" w:color="FFA866" w:themeColor="accent4" w:themeTint="99"/>
        </w:tcBorders>
      </w:tcPr>
    </w:tblStylePr>
    <w:tblStylePr w:type="seCell">
      <w:tblPr/>
      <w:tcPr>
        <w:tcBorders>
          <w:top w:val="single" w:sz="4" w:space="0" w:color="FFA866" w:themeColor="accent4" w:themeTint="99"/>
        </w:tcBorders>
      </w:tcPr>
    </w:tblStylePr>
    <w:tblStylePr w:type="swCell">
      <w:tblPr/>
      <w:tcPr>
        <w:tcBorders>
          <w:top w:val="single" w:sz="4" w:space="0" w:color="FFA866" w:themeColor="accent4" w:themeTint="99"/>
        </w:tcBorders>
      </w:tcPr>
    </w:tblStylePr>
  </w:style>
  <w:style w:type="table" w:styleId="GridTable7Colorful-Accent5">
    <w:name w:val="Grid Table 7 Colorful Accent 5"/>
    <w:basedOn w:val="TableNormal"/>
    <w:uiPriority w:val="52"/>
    <w:semiHidden/>
    <w:rsid w:val="0058629F"/>
    <w:pPr>
      <w:spacing w:line="240" w:lineRule="auto"/>
    </w:pPr>
    <w:rPr>
      <w:color w:val="02459D" w:themeColor="accent5" w:themeShade="BF"/>
    </w:rPr>
    <w:tblPr>
      <w:tblStyleRowBandSize w:val="1"/>
      <w:tblStyleColBandSize w:val="1"/>
      <w:tblBorders>
        <w:top w:val="single" w:sz="4" w:space="0" w:color="4F9AFC" w:themeColor="accent5" w:themeTint="99"/>
        <w:left w:val="single" w:sz="4" w:space="0" w:color="4F9AFC" w:themeColor="accent5" w:themeTint="99"/>
        <w:bottom w:val="single" w:sz="4" w:space="0" w:color="4F9AFC" w:themeColor="accent5" w:themeTint="99"/>
        <w:right w:val="single" w:sz="4" w:space="0" w:color="4F9AFC" w:themeColor="accent5" w:themeTint="99"/>
        <w:insideH w:val="single" w:sz="4" w:space="0" w:color="4F9AFC" w:themeColor="accent5" w:themeTint="99"/>
        <w:insideV w:val="single" w:sz="4" w:space="0" w:color="4F9AFC" w:themeColor="accent5" w:themeTint="99"/>
      </w:tblBorders>
    </w:tblPr>
    <w:tblStylePr w:type="firstRow">
      <w:rPr>
        <w:b/>
        <w:bCs/>
      </w:rPr>
      <w:tblPr/>
      <w:tcPr>
        <w:tcBorders>
          <w:top w:val="nil"/>
          <w:left w:val="nil"/>
          <w:right w:val="nil"/>
          <w:insideH w:val="nil"/>
          <w:insideV w:val="nil"/>
        </w:tcBorders>
        <w:shd w:val="clear" w:color="auto" w:fill="010374" w:themeFill="background1"/>
      </w:tcPr>
    </w:tblStylePr>
    <w:tblStylePr w:type="lastRow">
      <w:rPr>
        <w:b/>
        <w:bCs/>
      </w:rPr>
      <w:tblPr/>
      <w:tcPr>
        <w:tcBorders>
          <w:left w:val="nil"/>
          <w:bottom w:val="nil"/>
          <w:right w:val="nil"/>
          <w:insideH w:val="nil"/>
          <w:insideV w:val="nil"/>
        </w:tcBorders>
        <w:shd w:val="clear" w:color="auto" w:fill="010374" w:themeFill="background1"/>
      </w:tcPr>
    </w:tblStylePr>
    <w:tblStylePr w:type="firstCol">
      <w:pPr>
        <w:jc w:val="right"/>
      </w:pPr>
      <w:rPr>
        <w:i/>
        <w:iCs/>
      </w:rPr>
      <w:tblPr/>
      <w:tcPr>
        <w:tcBorders>
          <w:top w:val="nil"/>
          <w:left w:val="nil"/>
          <w:bottom w:val="nil"/>
          <w:insideH w:val="nil"/>
          <w:insideV w:val="nil"/>
        </w:tcBorders>
        <w:shd w:val="clear" w:color="auto" w:fill="010374" w:themeFill="background1"/>
      </w:tcPr>
    </w:tblStylePr>
    <w:tblStylePr w:type="lastCol">
      <w:rPr>
        <w:i/>
        <w:iCs/>
      </w:rPr>
      <w:tblPr/>
      <w:tcPr>
        <w:tcBorders>
          <w:top w:val="nil"/>
          <w:bottom w:val="nil"/>
          <w:right w:val="nil"/>
          <w:insideH w:val="nil"/>
          <w:insideV w:val="nil"/>
        </w:tcBorders>
        <w:shd w:val="clear" w:color="auto" w:fill="010374" w:themeFill="background1"/>
      </w:tcPr>
    </w:tblStylePr>
    <w:tblStylePr w:type="band1Vert">
      <w:tblPr/>
      <w:tcPr>
        <w:shd w:val="clear" w:color="auto" w:fill="C4DDFE" w:themeFill="accent5" w:themeFillTint="33"/>
      </w:tcPr>
    </w:tblStylePr>
    <w:tblStylePr w:type="band1Horz">
      <w:tblPr/>
      <w:tcPr>
        <w:shd w:val="clear" w:color="auto" w:fill="C4DDFE" w:themeFill="accent5" w:themeFillTint="33"/>
      </w:tcPr>
    </w:tblStylePr>
    <w:tblStylePr w:type="neCell">
      <w:tblPr/>
      <w:tcPr>
        <w:tcBorders>
          <w:bottom w:val="single" w:sz="4" w:space="0" w:color="4F9AFC" w:themeColor="accent5" w:themeTint="99"/>
        </w:tcBorders>
      </w:tcPr>
    </w:tblStylePr>
    <w:tblStylePr w:type="nwCell">
      <w:tblPr/>
      <w:tcPr>
        <w:tcBorders>
          <w:bottom w:val="single" w:sz="4" w:space="0" w:color="4F9AFC" w:themeColor="accent5" w:themeTint="99"/>
        </w:tcBorders>
      </w:tcPr>
    </w:tblStylePr>
    <w:tblStylePr w:type="seCell">
      <w:tblPr/>
      <w:tcPr>
        <w:tcBorders>
          <w:top w:val="single" w:sz="4" w:space="0" w:color="4F9AFC" w:themeColor="accent5" w:themeTint="99"/>
        </w:tcBorders>
      </w:tcPr>
    </w:tblStylePr>
    <w:tblStylePr w:type="swCell">
      <w:tblPr/>
      <w:tcPr>
        <w:tcBorders>
          <w:top w:val="single" w:sz="4" w:space="0" w:color="4F9AFC" w:themeColor="accent5" w:themeTint="99"/>
        </w:tcBorders>
      </w:tcPr>
    </w:tblStylePr>
  </w:style>
  <w:style w:type="table" w:styleId="GridTable7Colorful-Accent6">
    <w:name w:val="Grid Table 7 Colorful Accent 6"/>
    <w:basedOn w:val="TableNormal"/>
    <w:uiPriority w:val="52"/>
    <w:semiHidden/>
    <w:rsid w:val="0058629F"/>
    <w:pPr>
      <w:spacing w:line="240" w:lineRule="auto"/>
    </w:pPr>
    <w:rPr>
      <w:color w:val="BF7500" w:themeColor="accent6" w:themeShade="BF"/>
    </w:rPr>
    <w:tblPr>
      <w:tblStyleRowBandSize w:val="1"/>
      <w:tblStyleColBandSize w:val="1"/>
      <w:tblBorders>
        <w:top w:val="single" w:sz="4" w:space="0" w:color="FFC466" w:themeColor="accent6" w:themeTint="99"/>
        <w:left w:val="single" w:sz="4" w:space="0" w:color="FFC466" w:themeColor="accent6" w:themeTint="99"/>
        <w:bottom w:val="single" w:sz="4" w:space="0" w:color="FFC466" w:themeColor="accent6" w:themeTint="99"/>
        <w:right w:val="single" w:sz="4" w:space="0" w:color="FFC466" w:themeColor="accent6" w:themeTint="99"/>
        <w:insideH w:val="single" w:sz="4" w:space="0" w:color="FFC466" w:themeColor="accent6" w:themeTint="99"/>
        <w:insideV w:val="single" w:sz="4" w:space="0" w:color="FFC466" w:themeColor="accent6" w:themeTint="99"/>
      </w:tblBorders>
    </w:tblPr>
    <w:tblStylePr w:type="firstRow">
      <w:rPr>
        <w:b/>
        <w:bCs/>
      </w:rPr>
      <w:tblPr/>
      <w:tcPr>
        <w:tcBorders>
          <w:top w:val="nil"/>
          <w:left w:val="nil"/>
          <w:right w:val="nil"/>
          <w:insideH w:val="nil"/>
          <w:insideV w:val="nil"/>
        </w:tcBorders>
        <w:shd w:val="clear" w:color="auto" w:fill="010374" w:themeFill="background1"/>
      </w:tcPr>
    </w:tblStylePr>
    <w:tblStylePr w:type="lastRow">
      <w:rPr>
        <w:b/>
        <w:bCs/>
      </w:rPr>
      <w:tblPr/>
      <w:tcPr>
        <w:tcBorders>
          <w:left w:val="nil"/>
          <w:bottom w:val="nil"/>
          <w:right w:val="nil"/>
          <w:insideH w:val="nil"/>
          <w:insideV w:val="nil"/>
        </w:tcBorders>
        <w:shd w:val="clear" w:color="auto" w:fill="010374" w:themeFill="background1"/>
      </w:tcPr>
    </w:tblStylePr>
    <w:tblStylePr w:type="firstCol">
      <w:pPr>
        <w:jc w:val="right"/>
      </w:pPr>
      <w:rPr>
        <w:i/>
        <w:iCs/>
      </w:rPr>
      <w:tblPr/>
      <w:tcPr>
        <w:tcBorders>
          <w:top w:val="nil"/>
          <w:left w:val="nil"/>
          <w:bottom w:val="nil"/>
          <w:insideH w:val="nil"/>
          <w:insideV w:val="nil"/>
        </w:tcBorders>
        <w:shd w:val="clear" w:color="auto" w:fill="010374" w:themeFill="background1"/>
      </w:tcPr>
    </w:tblStylePr>
    <w:tblStylePr w:type="lastCol">
      <w:rPr>
        <w:i/>
        <w:iCs/>
      </w:rPr>
      <w:tblPr/>
      <w:tcPr>
        <w:tcBorders>
          <w:top w:val="nil"/>
          <w:bottom w:val="nil"/>
          <w:right w:val="nil"/>
          <w:insideH w:val="nil"/>
          <w:insideV w:val="nil"/>
        </w:tcBorders>
        <w:shd w:val="clear" w:color="auto" w:fill="010374" w:themeFill="background1"/>
      </w:tcPr>
    </w:tblStylePr>
    <w:tblStylePr w:type="band1Vert">
      <w:tblPr/>
      <w:tcPr>
        <w:shd w:val="clear" w:color="auto" w:fill="FFEBCC" w:themeFill="accent6" w:themeFillTint="33"/>
      </w:tcPr>
    </w:tblStylePr>
    <w:tblStylePr w:type="band1Horz">
      <w:tblPr/>
      <w:tcPr>
        <w:shd w:val="clear" w:color="auto" w:fill="FFEBCC" w:themeFill="accent6" w:themeFillTint="33"/>
      </w:tcPr>
    </w:tblStylePr>
    <w:tblStylePr w:type="neCell">
      <w:tblPr/>
      <w:tcPr>
        <w:tcBorders>
          <w:bottom w:val="single" w:sz="4" w:space="0" w:color="FFC466" w:themeColor="accent6" w:themeTint="99"/>
        </w:tcBorders>
      </w:tcPr>
    </w:tblStylePr>
    <w:tblStylePr w:type="nwCell">
      <w:tblPr/>
      <w:tcPr>
        <w:tcBorders>
          <w:bottom w:val="single" w:sz="4" w:space="0" w:color="FFC466" w:themeColor="accent6" w:themeTint="99"/>
        </w:tcBorders>
      </w:tcPr>
    </w:tblStylePr>
    <w:tblStylePr w:type="seCell">
      <w:tblPr/>
      <w:tcPr>
        <w:tcBorders>
          <w:top w:val="single" w:sz="4" w:space="0" w:color="FFC466" w:themeColor="accent6" w:themeTint="99"/>
        </w:tcBorders>
      </w:tcPr>
    </w:tblStylePr>
    <w:tblStylePr w:type="swCell">
      <w:tblPr/>
      <w:tcPr>
        <w:tcBorders>
          <w:top w:val="single" w:sz="4" w:space="0" w:color="FFC466" w:themeColor="accent6" w:themeTint="99"/>
        </w:tcBorders>
      </w:tcPr>
    </w:tblStylePr>
  </w:style>
  <w:style w:type="table" w:styleId="LightGrid">
    <w:name w:val="Light Grid"/>
    <w:basedOn w:val="TableNormal"/>
    <w:uiPriority w:val="62"/>
    <w:semiHidden/>
    <w:rsid w:val="0058629F"/>
    <w:pPr>
      <w:spacing w:line="240" w:lineRule="auto"/>
    </w:pPr>
    <w:tblPr>
      <w:tblStyleRowBandSize w:val="1"/>
      <w:tblStyleColBandSize w:val="1"/>
      <w:tblBorders>
        <w:top w:val="single" w:sz="8" w:space="0" w:color="0090FF" w:themeColor="text1"/>
        <w:left w:val="single" w:sz="8" w:space="0" w:color="0090FF" w:themeColor="text1"/>
        <w:bottom w:val="single" w:sz="8" w:space="0" w:color="0090FF" w:themeColor="text1"/>
        <w:right w:val="single" w:sz="8" w:space="0" w:color="0090FF" w:themeColor="text1"/>
        <w:insideH w:val="single" w:sz="8" w:space="0" w:color="0090FF" w:themeColor="text1"/>
        <w:insideV w:val="single" w:sz="8" w:space="0" w:color="0090FF"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90FF" w:themeColor="text1"/>
          <w:left w:val="single" w:sz="8" w:space="0" w:color="0090FF" w:themeColor="text1"/>
          <w:bottom w:val="single" w:sz="18" w:space="0" w:color="0090FF" w:themeColor="text1"/>
          <w:right w:val="single" w:sz="8" w:space="0" w:color="0090FF" w:themeColor="text1"/>
          <w:insideH w:val="nil"/>
          <w:insideV w:val="single" w:sz="8" w:space="0" w:color="0090FF"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90FF" w:themeColor="text1"/>
          <w:left w:val="single" w:sz="8" w:space="0" w:color="0090FF" w:themeColor="text1"/>
          <w:bottom w:val="single" w:sz="8" w:space="0" w:color="0090FF" w:themeColor="text1"/>
          <w:right w:val="single" w:sz="8" w:space="0" w:color="0090FF" w:themeColor="text1"/>
          <w:insideH w:val="nil"/>
          <w:insideV w:val="single" w:sz="8" w:space="0" w:color="0090FF"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90FF" w:themeColor="text1"/>
          <w:left w:val="single" w:sz="8" w:space="0" w:color="0090FF" w:themeColor="text1"/>
          <w:bottom w:val="single" w:sz="8" w:space="0" w:color="0090FF" w:themeColor="text1"/>
          <w:right w:val="single" w:sz="8" w:space="0" w:color="0090FF" w:themeColor="text1"/>
        </w:tcBorders>
      </w:tcPr>
    </w:tblStylePr>
    <w:tblStylePr w:type="band1Vert">
      <w:tblPr/>
      <w:tcPr>
        <w:tcBorders>
          <w:top w:val="single" w:sz="8" w:space="0" w:color="0090FF" w:themeColor="text1"/>
          <w:left w:val="single" w:sz="8" w:space="0" w:color="0090FF" w:themeColor="text1"/>
          <w:bottom w:val="single" w:sz="8" w:space="0" w:color="0090FF" w:themeColor="text1"/>
          <w:right w:val="single" w:sz="8" w:space="0" w:color="0090FF" w:themeColor="text1"/>
        </w:tcBorders>
        <w:shd w:val="clear" w:color="auto" w:fill="C0E3FF" w:themeFill="text1" w:themeFillTint="3F"/>
      </w:tcPr>
    </w:tblStylePr>
    <w:tblStylePr w:type="band1Horz">
      <w:tblPr/>
      <w:tcPr>
        <w:tcBorders>
          <w:top w:val="single" w:sz="8" w:space="0" w:color="0090FF" w:themeColor="text1"/>
          <w:left w:val="single" w:sz="8" w:space="0" w:color="0090FF" w:themeColor="text1"/>
          <w:bottom w:val="single" w:sz="8" w:space="0" w:color="0090FF" w:themeColor="text1"/>
          <w:right w:val="single" w:sz="8" w:space="0" w:color="0090FF" w:themeColor="text1"/>
          <w:insideV w:val="single" w:sz="8" w:space="0" w:color="0090FF" w:themeColor="text1"/>
        </w:tcBorders>
        <w:shd w:val="clear" w:color="auto" w:fill="C0E3FF" w:themeFill="text1" w:themeFillTint="3F"/>
      </w:tcPr>
    </w:tblStylePr>
    <w:tblStylePr w:type="band2Horz">
      <w:tblPr/>
      <w:tcPr>
        <w:tcBorders>
          <w:top w:val="single" w:sz="8" w:space="0" w:color="0090FF" w:themeColor="text1"/>
          <w:left w:val="single" w:sz="8" w:space="0" w:color="0090FF" w:themeColor="text1"/>
          <w:bottom w:val="single" w:sz="8" w:space="0" w:color="0090FF" w:themeColor="text1"/>
          <w:right w:val="single" w:sz="8" w:space="0" w:color="0090FF" w:themeColor="text1"/>
          <w:insideV w:val="single" w:sz="8" w:space="0" w:color="0090FF" w:themeColor="text1"/>
        </w:tcBorders>
      </w:tcPr>
    </w:tblStylePr>
  </w:style>
  <w:style w:type="table" w:styleId="LightGrid-Accent1">
    <w:name w:val="Light Grid Accent 1"/>
    <w:basedOn w:val="TableNormal"/>
    <w:uiPriority w:val="62"/>
    <w:semiHidden/>
    <w:rsid w:val="0058629F"/>
    <w:pPr>
      <w:spacing w:line="240" w:lineRule="auto"/>
    </w:pPr>
    <w:tblPr>
      <w:tblStyleRowBandSize w:val="1"/>
      <w:tblStyleColBandSize w:val="1"/>
      <w:tblBorders>
        <w:top w:val="single" w:sz="8" w:space="0" w:color="D8EEFF" w:themeColor="accent1"/>
        <w:left w:val="single" w:sz="8" w:space="0" w:color="D8EEFF" w:themeColor="accent1"/>
        <w:bottom w:val="single" w:sz="8" w:space="0" w:color="D8EEFF" w:themeColor="accent1"/>
        <w:right w:val="single" w:sz="8" w:space="0" w:color="D8EEFF" w:themeColor="accent1"/>
        <w:insideH w:val="single" w:sz="8" w:space="0" w:color="D8EEFF" w:themeColor="accent1"/>
        <w:insideV w:val="single" w:sz="8" w:space="0" w:color="D8EEFF"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8EEFF" w:themeColor="accent1"/>
          <w:left w:val="single" w:sz="8" w:space="0" w:color="D8EEFF" w:themeColor="accent1"/>
          <w:bottom w:val="single" w:sz="18" w:space="0" w:color="D8EEFF" w:themeColor="accent1"/>
          <w:right w:val="single" w:sz="8" w:space="0" w:color="D8EEFF" w:themeColor="accent1"/>
          <w:insideH w:val="nil"/>
          <w:insideV w:val="single" w:sz="8" w:space="0" w:color="D8EEFF"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8EEFF" w:themeColor="accent1"/>
          <w:left w:val="single" w:sz="8" w:space="0" w:color="D8EEFF" w:themeColor="accent1"/>
          <w:bottom w:val="single" w:sz="8" w:space="0" w:color="D8EEFF" w:themeColor="accent1"/>
          <w:right w:val="single" w:sz="8" w:space="0" w:color="D8EEFF" w:themeColor="accent1"/>
          <w:insideH w:val="nil"/>
          <w:insideV w:val="single" w:sz="8" w:space="0" w:color="D8EEFF"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8EEFF" w:themeColor="accent1"/>
          <w:left w:val="single" w:sz="8" w:space="0" w:color="D8EEFF" w:themeColor="accent1"/>
          <w:bottom w:val="single" w:sz="8" w:space="0" w:color="D8EEFF" w:themeColor="accent1"/>
          <w:right w:val="single" w:sz="8" w:space="0" w:color="D8EEFF" w:themeColor="accent1"/>
        </w:tcBorders>
      </w:tcPr>
    </w:tblStylePr>
    <w:tblStylePr w:type="band1Vert">
      <w:tblPr/>
      <w:tcPr>
        <w:tcBorders>
          <w:top w:val="single" w:sz="8" w:space="0" w:color="D8EEFF" w:themeColor="accent1"/>
          <w:left w:val="single" w:sz="8" w:space="0" w:color="D8EEFF" w:themeColor="accent1"/>
          <w:bottom w:val="single" w:sz="8" w:space="0" w:color="D8EEFF" w:themeColor="accent1"/>
          <w:right w:val="single" w:sz="8" w:space="0" w:color="D8EEFF" w:themeColor="accent1"/>
        </w:tcBorders>
        <w:shd w:val="clear" w:color="auto" w:fill="F5FAFF" w:themeFill="accent1" w:themeFillTint="3F"/>
      </w:tcPr>
    </w:tblStylePr>
    <w:tblStylePr w:type="band1Horz">
      <w:tblPr/>
      <w:tcPr>
        <w:tcBorders>
          <w:top w:val="single" w:sz="8" w:space="0" w:color="D8EEFF" w:themeColor="accent1"/>
          <w:left w:val="single" w:sz="8" w:space="0" w:color="D8EEFF" w:themeColor="accent1"/>
          <w:bottom w:val="single" w:sz="8" w:space="0" w:color="D8EEFF" w:themeColor="accent1"/>
          <w:right w:val="single" w:sz="8" w:space="0" w:color="D8EEFF" w:themeColor="accent1"/>
          <w:insideV w:val="single" w:sz="8" w:space="0" w:color="D8EEFF" w:themeColor="accent1"/>
        </w:tcBorders>
        <w:shd w:val="clear" w:color="auto" w:fill="F5FAFF" w:themeFill="accent1" w:themeFillTint="3F"/>
      </w:tcPr>
    </w:tblStylePr>
    <w:tblStylePr w:type="band2Horz">
      <w:tblPr/>
      <w:tcPr>
        <w:tcBorders>
          <w:top w:val="single" w:sz="8" w:space="0" w:color="D8EEFF" w:themeColor="accent1"/>
          <w:left w:val="single" w:sz="8" w:space="0" w:color="D8EEFF" w:themeColor="accent1"/>
          <w:bottom w:val="single" w:sz="8" w:space="0" w:color="D8EEFF" w:themeColor="accent1"/>
          <w:right w:val="single" w:sz="8" w:space="0" w:color="D8EEFF" w:themeColor="accent1"/>
          <w:insideV w:val="single" w:sz="8" w:space="0" w:color="D8EEFF" w:themeColor="accent1"/>
        </w:tcBorders>
      </w:tcPr>
    </w:tblStylePr>
  </w:style>
  <w:style w:type="table" w:styleId="LightGrid-Accent2">
    <w:name w:val="Light Grid Accent 2"/>
    <w:basedOn w:val="TableNormal"/>
    <w:uiPriority w:val="62"/>
    <w:semiHidden/>
    <w:rsid w:val="0058629F"/>
    <w:pPr>
      <w:spacing w:line="240" w:lineRule="auto"/>
    </w:pPr>
    <w:tblPr>
      <w:tblStyleRowBandSize w:val="1"/>
      <w:tblStyleColBandSize w:val="1"/>
      <w:tblBorders>
        <w:top w:val="single" w:sz="8" w:space="0" w:color="035DD3" w:themeColor="accent2"/>
        <w:left w:val="single" w:sz="8" w:space="0" w:color="035DD3" w:themeColor="accent2"/>
        <w:bottom w:val="single" w:sz="8" w:space="0" w:color="035DD3" w:themeColor="accent2"/>
        <w:right w:val="single" w:sz="8" w:space="0" w:color="035DD3" w:themeColor="accent2"/>
        <w:insideH w:val="single" w:sz="8" w:space="0" w:color="035DD3" w:themeColor="accent2"/>
        <w:insideV w:val="single" w:sz="8" w:space="0" w:color="035DD3"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35DD3" w:themeColor="accent2"/>
          <w:left w:val="single" w:sz="8" w:space="0" w:color="035DD3" w:themeColor="accent2"/>
          <w:bottom w:val="single" w:sz="18" w:space="0" w:color="035DD3" w:themeColor="accent2"/>
          <w:right w:val="single" w:sz="8" w:space="0" w:color="035DD3" w:themeColor="accent2"/>
          <w:insideH w:val="nil"/>
          <w:insideV w:val="single" w:sz="8" w:space="0" w:color="035DD3"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35DD3" w:themeColor="accent2"/>
          <w:left w:val="single" w:sz="8" w:space="0" w:color="035DD3" w:themeColor="accent2"/>
          <w:bottom w:val="single" w:sz="8" w:space="0" w:color="035DD3" w:themeColor="accent2"/>
          <w:right w:val="single" w:sz="8" w:space="0" w:color="035DD3" w:themeColor="accent2"/>
          <w:insideH w:val="nil"/>
          <w:insideV w:val="single" w:sz="8" w:space="0" w:color="035DD3"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35DD3" w:themeColor="accent2"/>
          <w:left w:val="single" w:sz="8" w:space="0" w:color="035DD3" w:themeColor="accent2"/>
          <w:bottom w:val="single" w:sz="8" w:space="0" w:color="035DD3" w:themeColor="accent2"/>
          <w:right w:val="single" w:sz="8" w:space="0" w:color="035DD3" w:themeColor="accent2"/>
        </w:tcBorders>
      </w:tcPr>
    </w:tblStylePr>
    <w:tblStylePr w:type="band1Vert">
      <w:tblPr/>
      <w:tcPr>
        <w:tcBorders>
          <w:top w:val="single" w:sz="8" w:space="0" w:color="035DD3" w:themeColor="accent2"/>
          <w:left w:val="single" w:sz="8" w:space="0" w:color="035DD3" w:themeColor="accent2"/>
          <w:bottom w:val="single" w:sz="8" w:space="0" w:color="035DD3" w:themeColor="accent2"/>
          <w:right w:val="single" w:sz="8" w:space="0" w:color="035DD3" w:themeColor="accent2"/>
        </w:tcBorders>
        <w:shd w:val="clear" w:color="auto" w:fill="B6D5FE" w:themeFill="accent2" w:themeFillTint="3F"/>
      </w:tcPr>
    </w:tblStylePr>
    <w:tblStylePr w:type="band1Horz">
      <w:tblPr/>
      <w:tcPr>
        <w:tcBorders>
          <w:top w:val="single" w:sz="8" w:space="0" w:color="035DD3" w:themeColor="accent2"/>
          <w:left w:val="single" w:sz="8" w:space="0" w:color="035DD3" w:themeColor="accent2"/>
          <w:bottom w:val="single" w:sz="8" w:space="0" w:color="035DD3" w:themeColor="accent2"/>
          <w:right w:val="single" w:sz="8" w:space="0" w:color="035DD3" w:themeColor="accent2"/>
          <w:insideV w:val="single" w:sz="8" w:space="0" w:color="035DD3" w:themeColor="accent2"/>
        </w:tcBorders>
        <w:shd w:val="clear" w:color="auto" w:fill="B6D5FE" w:themeFill="accent2" w:themeFillTint="3F"/>
      </w:tcPr>
    </w:tblStylePr>
    <w:tblStylePr w:type="band2Horz">
      <w:tblPr/>
      <w:tcPr>
        <w:tcBorders>
          <w:top w:val="single" w:sz="8" w:space="0" w:color="035DD3" w:themeColor="accent2"/>
          <w:left w:val="single" w:sz="8" w:space="0" w:color="035DD3" w:themeColor="accent2"/>
          <w:bottom w:val="single" w:sz="8" w:space="0" w:color="035DD3" w:themeColor="accent2"/>
          <w:right w:val="single" w:sz="8" w:space="0" w:color="035DD3" w:themeColor="accent2"/>
          <w:insideV w:val="single" w:sz="8" w:space="0" w:color="035DD3" w:themeColor="accent2"/>
        </w:tcBorders>
      </w:tcPr>
    </w:tblStylePr>
  </w:style>
  <w:style w:type="table" w:styleId="LightGrid-Accent3">
    <w:name w:val="Light Grid Accent 3"/>
    <w:basedOn w:val="TableNormal"/>
    <w:uiPriority w:val="62"/>
    <w:semiHidden/>
    <w:rsid w:val="0058629F"/>
    <w:pPr>
      <w:spacing w:line="240" w:lineRule="auto"/>
    </w:pPr>
    <w:tblPr>
      <w:tblStyleRowBandSize w:val="1"/>
      <w:tblStyleColBandSize w:val="1"/>
      <w:tblBorders>
        <w:top w:val="single" w:sz="8" w:space="0" w:color="010374" w:themeColor="accent3"/>
        <w:left w:val="single" w:sz="8" w:space="0" w:color="010374" w:themeColor="accent3"/>
        <w:bottom w:val="single" w:sz="8" w:space="0" w:color="010374" w:themeColor="accent3"/>
        <w:right w:val="single" w:sz="8" w:space="0" w:color="010374" w:themeColor="accent3"/>
        <w:insideH w:val="single" w:sz="8" w:space="0" w:color="010374" w:themeColor="accent3"/>
        <w:insideV w:val="single" w:sz="8" w:space="0" w:color="010374"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10374" w:themeColor="accent3"/>
          <w:left w:val="single" w:sz="8" w:space="0" w:color="010374" w:themeColor="accent3"/>
          <w:bottom w:val="single" w:sz="18" w:space="0" w:color="010374" w:themeColor="accent3"/>
          <w:right w:val="single" w:sz="8" w:space="0" w:color="010374" w:themeColor="accent3"/>
          <w:insideH w:val="nil"/>
          <w:insideV w:val="single" w:sz="8" w:space="0" w:color="010374"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10374" w:themeColor="accent3"/>
          <w:left w:val="single" w:sz="8" w:space="0" w:color="010374" w:themeColor="accent3"/>
          <w:bottom w:val="single" w:sz="8" w:space="0" w:color="010374" w:themeColor="accent3"/>
          <w:right w:val="single" w:sz="8" w:space="0" w:color="010374" w:themeColor="accent3"/>
          <w:insideH w:val="nil"/>
          <w:insideV w:val="single" w:sz="8" w:space="0" w:color="010374"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10374" w:themeColor="accent3"/>
          <w:left w:val="single" w:sz="8" w:space="0" w:color="010374" w:themeColor="accent3"/>
          <w:bottom w:val="single" w:sz="8" w:space="0" w:color="010374" w:themeColor="accent3"/>
          <w:right w:val="single" w:sz="8" w:space="0" w:color="010374" w:themeColor="accent3"/>
        </w:tcBorders>
      </w:tcPr>
    </w:tblStylePr>
    <w:tblStylePr w:type="band1Vert">
      <w:tblPr/>
      <w:tcPr>
        <w:tcBorders>
          <w:top w:val="single" w:sz="8" w:space="0" w:color="010374" w:themeColor="accent3"/>
          <w:left w:val="single" w:sz="8" w:space="0" w:color="010374" w:themeColor="accent3"/>
          <w:bottom w:val="single" w:sz="8" w:space="0" w:color="010374" w:themeColor="accent3"/>
          <w:right w:val="single" w:sz="8" w:space="0" w:color="010374" w:themeColor="accent3"/>
        </w:tcBorders>
        <w:shd w:val="clear" w:color="auto" w:fill="9EA0FE" w:themeFill="accent3" w:themeFillTint="3F"/>
      </w:tcPr>
    </w:tblStylePr>
    <w:tblStylePr w:type="band1Horz">
      <w:tblPr/>
      <w:tcPr>
        <w:tcBorders>
          <w:top w:val="single" w:sz="8" w:space="0" w:color="010374" w:themeColor="accent3"/>
          <w:left w:val="single" w:sz="8" w:space="0" w:color="010374" w:themeColor="accent3"/>
          <w:bottom w:val="single" w:sz="8" w:space="0" w:color="010374" w:themeColor="accent3"/>
          <w:right w:val="single" w:sz="8" w:space="0" w:color="010374" w:themeColor="accent3"/>
          <w:insideV w:val="single" w:sz="8" w:space="0" w:color="010374" w:themeColor="accent3"/>
        </w:tcBorders>
        <w:shd w:val="clear" w:color="auto" w:fill="9EA0FE" w:themeFill="accent3" w:themeFillTint="3F"/>
      </w:tcPr>
    </w:tblStylePr>
    <w:tblStylePr w:type="band2Horz">
      <w:tblPr/>
      <w:tcPr>
        <w:tcBorders>
          <w:top w:val="single" w:sz="8" w:space="0" w:color="010374" w:themeColor="accent3"/>
          <w:left w:val="single" w:sz="8" w:space="0" w:color="010374" w:themeColor="accent3"/>
          <w:bottom w:val="single" w:sz="8" w:space="0" w:color="010374" w:themeColor="accent3"/>
          <w:right w:val="single" w:sz="8" w:space="0" w:color="010374" w:themeColor="accent3"/>
          <w:insideV w:val="single" w:sz="8" w:space="0" w:color="010374" w:themeColor="accent3"/>
        </w:tcBorders>
      </w:tcPr>
    </w:tblStylePr>
  </w:style>
  <w:style w:type="table" w:styleId="LightGrid-Accent4">
    <w:name w:val="Light Grid Accent 4"/>
    <w:basedOn w:val="TableNormal"/>
    <w:uiPriority w:val="62"/>
    <w:semiHidden/>
    <w:rsid w:val="0058629F"/>
    <w:pPr>
      <w:spacing w:line="240" w:lineRule="auto"/>
    </w:pPr>
    <w:tblPr>
      <w:tblStyleRowBandSize w:val="1"/>
      <w:tblStyleColBandSize w:val="1"/>
      <w:tblBorders>
        <w:top w:val="single" w:sz="8" w:space="0" w:color="FF6F00" w:themeColor="accent4"/>
        <w:left w:val="single" w:sz="8" w:space="0" w:color="FF6F00" w:themeColor="accent4"/>
        <w:bottom w:val="single" w:sz="8" w:space="0" w:color="FF6F00" w:themeColor="accent4"/>
        <w:right w:val="single" w:sz="8" w:space="0" w:color="FF6F00" w:themeColor="accent4"/>
        <w:insideH w:val="single" w:sz="8" w:space="0" w:color="FF6F00" w:themeColor="accent4"/>
        <w:insideV w:val="single" w:sz="8" w:space="0" w:color="FF6F00"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F6F00" w:themeColor="accent4"/>
          <w:left w:val="single" w:sz="8" w:space="0" w:color="FF6F00" w:themeColor="accent4"/>
          <w:bottom w:val="single" w:sz="18" w:space="0" w:color="FF6F00" w:themeColor="accent4"/>
          <w:right w:val="single" w:sz="8" w:space="0" w:color="FF6F00" w:themeColor="accent4"/>
          <w:insideH w:val="nil"/>
          <w:insideV w:val="single" w:sz="8" w:space="0" w:color="FF6F00"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F6F00" w:themeColor="accent4"/>
          <w:left w:val="single" w:sz="8" w:space="0" w:color="FF6F00" w:themeColor="accent4"/>
          <w:bottom w:val="single" w:sz="8" w:space="0" w:color="FF6F00" w:themeColor="accent4"/>
          <w:right w:val="single" w:sz="8" w:space="0" w:color="FF6F00" w:themeColor="accent4"/>
          <w:insideH w:val="nil"/>
          <w:insideV w:val="single" w:sz="8" w:space="0" w:color="FF6F00"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F6F00" w:themeColor="accent4"/>
          <w:left w:val="single" w:sz="8" w:space="0" w:color="FF6F00" w:themeColor="accent4"/>
          <w:bottom w:val="single" w:sz="8" w:space="0" w:color="FF6F00" w:themeColor="accent4"/>
          <w:right w:val="single" w:sz="8" w:space="0" w:color="FF6F00" w:themeColor="accent4"/>
        </w:tcBorders>
      </w:tcPr>
    </w:tblStylePr>
    <w:tblStylePr w:type="band1Vert">
      <w:tblPr/>
      <w:tcPr>
        <w:tcBorders>
          <w:top w:val="single" w:sz="8" w:space="0" w:color="FF6F00" w:themeColor="accent4"/>
          <w:left w:val="single" w:sz="8" w:space="0" w:color="FF6F00" w:themeColor="accent4"/>
          <w:bottom w:val="single" w:sz="8" w:space="0" w:color="FF6F00" w:themeColor="accent4"/>
          <w:right w:val="single" w:sz="8" w:space="0" w:color="FF6F00" w:themeColor="accent4"/>
        </w:tcBorders>
        <w:shd w:val="clear" w:color="auto" w:fill="FFDBC0" w:themeFill="accent4" w:themeFillTint="3F"/>
      </w:tcPr>
    </w:tblStylePr>
    <w:tblStylePr w:type="band1Horz">
      <w:tblPr/>
      <w:tcPr>
        <w:tcBorders>
          <w:top w:val="single" w:sz="8" w:space="0" w:color="FF6F00" w:themeColor="accent4"/>
          <w:left w:val="single" w:sz="8" w:space="0" w:color="FF6F00" w:themeColor="accent4"/>
          <w:bottom w:val="single" w:sz="8" w:space="0" w:color="FF6F00" w:themeColor="accent4"/>
          <w:right w:val="single" w:sz="8" w:space="0" w:color="FF6F00" w:themeColor="accent4"/>
          <w:insideV w:val="single" w:sz="8" w:space="0" w:color="FF6F00" w:themeColor="accent4"/>
        </w:tcBorders>
        <w:shd w:val="clear" w:color="auto" w:fill="FFDBC0" w:themeFill="accent4" w:themeFillTint="3F"/>
      </w:tcPr>
    </w:tblStylePr>
    <w:tblStylePr w:type="band2Horz">
      <w:tblPr/>
      <w:tcPr>
        <w:tcBorders>
          <w:top w:val="single" w:sz="8" w:space="0" w:color="FF6F00" w:themeColor="accent4"/>
          <w:left w:val="single" w:sz="8" w:space="0" w:color="FF6F00" w:themeColor="accent4"/>
          <w:bottom w:val="single" w:sz="8" w:space="0" w:color="FF6F00" w:themeColor="accent4"/>
          <w:right w:val="single" w:sz="8" w:space="0" w:color="FF6F00" w:themeColor="accent4"/>
          <w:insideV w:val="single" w:sz="8" w:space="0" w:color="FF6F00" w:themeColor="accent4"/>
        </w:tcBorders>
      </w:tcPr>
    </w:tblStylePr>
  </w:style>
  <w:style w:type="table" w:styleId="LightGrid-Accent5">
    <w:name w:val="Light Grid Accent 5"/>
    <w:basedOn w:val="TableNormal"/>
    <w:uiPriority w:val="62"/>
    <w:semiHidden/>
    <w:rsid w:val="0058629F"/>
    <w:pPr>
      <w:spacing w:line="240" w:lineRule="auto"/>
    </w:pPr>
    <w:tblPr>
      <w:tblStyleRowBandSize w:val="1"/>
      <w:tblStyleColBandSize w:val="1"/>
      <w:tblBorders>
        <w:top w:val="single" w:sz="8" w:space="0" w:color="035DD3" w:themeColor="accent5"/>
        <w:left w:val="single" w:sz="8" w:space="0" w:color="035DD3" w:themeColor="accent5"/>
        <w:bottom w:val="single" w:sz="8" w:space="0" w:color="035DD3" w:themeColor="accent5"/>
        <w:right w:val="single" w:sz="8" w:space="0" w:color="035DD3" w:themeColor="accent5"/>
        <w:insideH w:val="single" w:sz="8" w:space="0" w:color="035DD3" w:themeColor="accent5"/>
        <w:insideV w:val="single" w:sz="8" w:space="0" w:color="035DD3"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35DD3" w:themeColor="accent5"/>
          <w:left w:val="single" w:sz="8" w:space="0" w:color="035DD3" w:themeColor="accent5"/>
          <w:bottom w:val="single" w:sz="18" w:space="0" w:color="035DD3" w:themeColor="accent5"/>
          <w:right w:val="single" w:sz="8" w:space="0" w:color="035DD3" w:themeColor="accent5"/>
          <w:insideH w:val="nil"/>
          <w:insideV w:val="single" w:sz="8" w:space="0" w:color="035DD3"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35DD3" w:themeColor="accent5"/>
          <w:left w:val="single" w:sz="8" w:space="0" w:color="035DD3" w:themeColor="accent5"/>
          <w:bottom w:val="single" w:sz="8" w:space="0" w:color="035DD3" w:themeColor="accent5"/>
          <w:right w:val="single" w:sz="8" w:space="0" w:color="035DD3" w:themeColor="accent5"/>
          <w:insideH w:val="nil"/>
          <w:insideV w:val="single" w:sz="8" w:space="0" w:color="035DD3"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35DD3" w:themeColor="accent5"/>
          <w:left w:val="single" w:sz="8" w:space="0" w:color="035DD3" w:themeColor="accent5"/>
          <w:bottom w:val="single" w:sz="8" w:space="0" w:color="035DD3" w:themeColor="accent5"/>
          <w:right w:val="single" w:sz="8" w:space="0" w:color="035DD3" w:themeColor="accent5"/>
        </w:tcBorders>
      </w:tcPr>
    </w:tblStylePr>
    <w:tblStylePr w:type="band1Vert">
      <w:tblPr/>
      <w:tcPr>
        <w:tcBorders>
          <w:top w:val="single" w:sz="8" w:space="0" w:color="035DD3" w:themeColor="accent5"/>
          <w:left w:val="single" w:sz="8" w:space="0" w:color="035DD3" w:themeColor="accent5"/>
          <w:bottom w:val="single" w:sz="8" w:space="0" w:color="035DD3" w:themeColor="accent5"/>
          <w:right w:val="single" w:sz="8" w:space="0" w:color="035DD3" w:themeColor="accent5"/>
        </w:tcBorders>
        <w:shd w:val="clear" w:color="auto" w:fill="B6D5FE" w:themeFill="accent5" w:themeFillTint="3F"/>
      </w:tcPr>
    </w:tblStylePr>
    <w:tblStylePr w:type="band1Horz">
      <w:tblPr/>
      <w:tcPr>
        <w:tcBorders>
          <w:top w:val="single" w:sz="8" w:space="0" w:color="035DD3" w:themeColor="accent5"/>
          <w:left w:val="single" w:sz="8" w:space="0" w:color="035DD3" w:themeColor="accent5"/>
          <w:bottom w:val="single" w:sz="8" w:space="0" w:color="035DD3" w:themeColor="accent5"/>
          <w:right w:val="single" w:sz="8" w:space="0" w:color="035DD3" w:themeColor="accent5"/>
          <w:insideV w:val="single" w:sz="8" w:space="0" w:color="035DD3" w:themeColor="accent5"/>
        </w:tcBorders>
        <w:shd w:val="clear" w:color="auto" w:fill="B6D5FE" w:themeFill="accent5" w:themeFillTint="3F"/>
      </w:tcPr>
    </w:tblStylePr>
    <w:tblStylePr w:type="band2Horz">
      <w:tblPr/>
      <w:tcPr>
        <w:tcBorders>
          <w:top w:val="single" w:sz="8" w:space="0" w:color="035DD3" w:themeColor="accent5"/>
          <w:left w:val="single" w:sz="8" w:space="0" w:color="035DD3" w:themeColor="accent5"/>
          <w:bottom w:val="single" w:sz="8" w:space="0" w:color="035DD3" w:themeColor="accent5"/>
          <w:right w:val="single" w:sz="8" w:space="0" w:color="035DD3" w:themeColor="accent5"/>
          <w:insideV w:val="single" w:sz="8" w:space="0" w:color="035DD3" w:themeColor="accent5"/>
        </w:tcBorders>
      </w:tcPr>
    </w:tblStylePr>
  </w:style>
  <w:style w:type="table" w:styleId="LightGrid-Accent6">
    <w:name w:val="Light Grid Accent 6"/>
    <w:basedOn w:val="TableNormal"/>
    <w:uiPriority w:val="62"/>
    <w:semiHidden/>
    <w:rsid w:val="0058629F"/>
    <w:pPr>
      <w:spacing w:line="240" w:lineRule="auto"/>
    </w:pPr>
    <w:tblPr>
      <w:tblStyleRowBandSize w:val="1"/>
      <w:tblStyleColBandSize w:val="1"/>
      <w:tblBorders>
        <w:top w:val="single" w:sz="8" w:space="0" w:color="FF9D00" w:themeColor="accent6"/>
        <w:left w:val="single" w:sz="8" w:space="0" w:color="FF9D00" w:themeColor="accent6"/>
        <w:bottom w:val="single" w:sz="8" w:space="0" w:color="FF9D00" w:themeColor="accent6"/>
        <w:right w:val="single" w:sz="8" w:space="0" w:color="FF9D00" w:themeColor="accent6"/>
        <w:insideH w:val="single" w:sz="8" w:space="0" w:color="FF9D00" w:themeColor="accent6"/>
        <w:insideV w:val="single" w:sz="8" w:space="0" w:color="FF9D00"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F9D00" w:themeColor="accent6"/>
          <w:left w:val="single" w:sz="8" w:space="0" w:color="FF9D00" w:themeColor="accent6"/>
          <w:bottom w:val="single" w:sz="18" w:space="0" w:color="FF9D00" w:themeColor="accent6"/>
          <w:right w:val="single" w:sz="8" w:space="0" w:color="FF9D00" w:themeColor="accent6"/>
          <w:insideH w:val="nil"/>
          <w:insideV w:val="single" w:sz="8" w:space="0" w:color="FF9D00"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F9D00" w:themeColor="accent6"/>
          <w:left w:val="single" w:sz="8" w:space="0" w:color="FF9D00" w:themeColor="accent6"/>
          <w:bottom w:val="single" w:sz="8" w:space="0" w:color="FF9D00" w:themeColor="accent6"/>
          <w:right w:val="single" w:sz="8" w:space="0" w:color="FF9D00" w:themeColor="accent6"/>
          <w:insideH w:val="nil"/>
          <w:insideV w:val="single" w:sz="8" w:space="0" w:color="FF9D00"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F9D00" w:themeColor="accent6"/>
          <w:left w:val="single" w:sz="8" w:space="0" w:color="FF9D00" w:themeColor="accent6"/>
          <w:bottom w:val="single" w:sz="8" w:space="0" w:color="FF9D00" w:themeColor="accent6"/>
          <w:right w:val="single" w:sz="8" w:space="0" w:color="FF9D00" w:themeColor="accent6"/>
        </w:tcBorders>
      </w:tcPr>
    </w:tblStylePr>
    <w:tblStylePr w:type="band1Vert">
      <w:tblPr/>
      <w:tcPr>
        <w:tcBorders>
          <w:top w:val="single" w:sz="8" w:space="0" w:color="FF9D00" w:themeColor="accent6"/>
          <w:left w:val="single" w:sz="8" w:space="0" w:color="FF9D00" w:themeColor="accent6"/>
          <w:bottom w:val="single" w:sz="8" w:space="0" w:color="FF9D00" w:themeColor="accent6"/>
          <w:right w:val="single" w:sz="8" w:space="0" w:color="FF9D00" w:themeColor="accent6"/>
        </w:tcBorders>
        <w:shd w:val="clear" w:color="auto" w:fill="FFE6C0" w:themeFill="accent6" w:themeFillTint="3F"/>
      </w:tcPr>
    </w:tblStylePr>
    <w:tblStylePr w:type="band1Horz">
      <w:tblPr/>
      <w:tcPr>
        <w:tcBorders>
          <w:top w:val="single" w:sz="8" w:space="0" w:color="FF9D00" w:themeColor="accent6"/>
          <w:left w:val="single" w:sz="8" w:space="0" w:color="FF9D00" w:themeColor="accent6"/>
          <w:bottom w:val="single" w:sz="8" w:space="0" w:color="FF9D00" w:themeColor="accent6"/>
          <w:right w:val="single" w:sz="8" w:space="0" w:color="FF9D00" w:themeColor="accent6"/>
          <w:insideV w:val="single" w:sz="8" w:space="0" w:color="FF9D00" w:themeColor="accent6"/>
        </w:tcBorders>
        <w:shd w:val="clear" w:color="auto" w:fill="FFE6C0" w:themeFill="accent6" w:themeFillTint="3F"/>
      </w:tcPr>
    </w:tblStylePr>
    <w:tblStylePr w:type="band2Horz">
      <w:tblPr/>
      <w:tcPr>
        <w:tcBorders>
          <w:top w:val="single" w:sz="8" w:space="0" w:color="FF9D00" w:themeColor="accent6"/>
          <w:left w:val="single" w:sz="8" w:space="0" w:color="FF9D00" w:themeColor="accent6"/>
          <w:bottom w:val="single" w:sz="8" w:space="0" w:color="FF9D00" w:themeColor="accent6"/>
          <w:right w:val="single" w:sz="8" w:space="0" w:color="FF9D00" w:themeColor="accent6"/>
          <w:insideV w:val="single" w:sz="8" w:space="0" w:color="FF9D00" w:themeColor="accent6"/>
        </w:tcBorders>
      </w:tcPr>
    </w:tblStylePr>
  </w:style>
  <w:style w:type="table" w:styleId="LightList">
    <w:name w:val="Light List"/>
    <w:basedOn w:val="TableNormal"/>
    <w:uiPriority w:val="61"/>
    <w:semiHidden/>
    <w:rsid w:val="0058629F"/>
    <w:pPr>
      <w:spacing w:line="240" w:lineRule="auto"/>
    </w:pPr>
    <w:tblPr>
      <w:tblStyleRowBandSize w:val="1"/>
      <w:tblStyleColBandSize w:val="1"/>
      <w:tblBorders>
        <w:top w:val="single" w:sz="8" w:space="0" w:color="0090FF" w:themeColor="text1"/>
        <w:left w:val="single" w:sz="8" w:space="0" w:color="0090FF" w:themeColor="text1"/>
        <w:bottom w:val="single" w:sz="8" w:space="0" w:color="0090FF" w:themeColor="text1"/>
        <w:right w:val="single" w:sz="8" w:space="0" w:color="0090FF" w:themeColor="text1"/>
      </w:tblBorders>
    </w:tblPr>
    <w:tblStylePr w:type="firstRow">
      <w:pPr>
        <w:spacing w:before="0" w:after="0" w:line="240" w:lineRule="auto"/>
      </w:pPr>
      <w:rPr>
        <w:b/>
        <w:bCs/>
        <w:color w:val="010374" w:themeColor="background1"/>
      </w:rPr>
      <w:tblPr/>
      <w:tcPr>
        <w:shd w:val="clear" w:color="auto" w:fill="0090FF" w:themeFill="text1"/>
      </w:tcPr>
    </w:tblStylePr>
    <w:tblStylePr w:type="lastRow">
      <w:pPr>
        <w:spacing w:before="0" w:after="0" w:line="240" w:lineRule="auto"/>
      </w:pPr>
      <w:rPr>
        <w:b/>
        <w:bCs/>
      </w:rPr>
      <w:tblPr/>
      <w:tcPr>
        <w:tcBorders>
          <w:top w:val="double" w:sz="6" w:space="0" w:color="0090FF" w:themeColor="text1"/>
          <w:left w:val="single" w:sz="8" w:space="0" w:color="0090FF" w:themeColor="text1"/>
          <w:bottom w:val="single" w:sz="8" w:space="0" w:color="0090FF" w:themeColor="text1"/>
          <w:right w:val="single" w:sz="8" w:space="0" w:color="0090FF" w:themeColor="text1"/>
        </w:tcBorders>
      </w:tcPr>
    </w:tblStylePr>
    <w:tblStylePr w:type="firstCol">
      <w:rPr>
        <w:b/>
        <w:bCs/>
      </w:rPr>
    </w:tblStylePr>
    <w:tblStylePr w:type="lastCol">
      <w:rPr>
        <w:b/>
        <w:bCs/>
      </w:rPr>
    </w:tblStylePr>
    <w:tblStylePr w:type="band1Vert">
      <w:tblPr/>
      <w:tcPr>
        <w:tcBorders>
          <w:top w:val="single" w:sz="8" w:space="0" w:color="0090FF" w:themeColor="text1"/>
          <w:left w:val="single" w:sz="8" w:space="0" w:color="0090FF" w:themeColor="text1"/>
          <w:bottom w:val="single" w:sz="8" w:space="0" w:color="0090FF" w:themeColor="text1"/>
          <w:right w:val="single" w:sz="8" w:space="0" w:color="0090FF" w:themeColor="text1"/>
        </w:tcBorders>
      </w:tcPr>
    </w:tblStylePr>
    <w:tblStylePr w:type="band1Horz">
      <w:tblPr/>
      <w:tcPr>
        <w:tcBorders>
          <w:top w:val="single" w:sz="8" w:space="0" w:color="0090FF" w:themeColor="text1"/>
          <w:left w:val="single" w:sz="8" w:space="0" w:color="0090FF" w:themeColor="text1"/>
          <w:bottom w:val="single" w:sz="8" w:space="0" w:color="0090FF" w:themeColor="text1"/>
          <w:right w:val="single" w:sz="8" w:space="0" w:color="0090FF" w:themeColor="text1"/>
        </w:tcBorders>
      </w:tcPr>
    </w:tblStylePr>
  </w:style>
  <w:style w:type="table" w:styleId="LightList-Accent1">
    <w:name w:val="Light List Accent 1"/>
    <w:basedOn w:val="TableNormal"/>
    <w:uiPriority w:val="61"/>
    <w:semiHidden/>
    <w:rsid w:val="0058629F"/>
    <w:pPr>
      <w:spacing w:line="240" w:lineRule="auto"/>
    </w:pPr>
    <w:tblPr>
      <w:tblStyleRowBandSize w:val="1"/>
      <w:tblStyleColBandSize w:val="1"/>
      <w:tblBorders>
        <w:top w:val="single" w:sz="8" w:space="0" w:color="D8EEFF" w:themeColor="accent1"/>
        <w:left w:val="single" w:sz="8" w:space="0" w:color="D8EEFF" w:themeColor="accent1"/>
        <w:bottom w:val="single" w:sz="8" w:space="0" w:color="D8EEFF" w:themeColor="accent1"/>
        <w:right w:val="single" w:sz="8" w:space="0" w:color="D8EEFF" w:themeColor="accent1"/>
      </w:tblBorders>
    </w:tblPr>
    <w:tblStylePr w:type="firstRow">
      <w:pPr>
        <w:spacing w:before="0" w:after="0" w:line="240" w:lineRule="auto"/>
      </w:pPr>
      <w:rPr>
        <w:b/>
        <w:bCs/>
        <w:color w:val="010374" w:themeColor="background1"/>
      </w:rPr>
      <w:tblPr/>
      <w:tcPr>
        <w:shd w:val="clear" w:color="auto" w:fill="D8EEFF" w:themeFill="accent1"/>
      </w:tcPr>
    </w:tblStylePr>
    <w:tblStylePr w:type="lastRow">
      <w:pPr>
        <w:spacing w:before="0" w:after="0" w:line="240" w:lineRule="auto"/>
      </w:pPr>
      <w:rPr>
        <w:b/>
        <w:bCs/>
      </w:rPr>
      <w:tblPr/>
      <w:tcPr>
        <w:tcBorders>
          <w:top w:val="double" w:sz="6" w:space="0" w:color="D8EEFF" w:themeColor="accent1"/>
          <w:left w:val="single" w:sz="8" w:space="0" w:color="D8EEFF" w:themeColor="accent1"/>
          <w:bottom w:val="single" w:sz="8" w:space="0" w:color="D8EEFF" w:themeColor="accent1"/>
          <w:right w:val="single" w:sz="8" w:space="0" w:color="D8EEFF" w:themeColor="accent1"/>
        </w:tcBorders>
      </w:tcPr>
    </w:tblStylePr>
    <w:tblStylePr w:type="firstCol">
      <w:rPr>
        <w:b/>
        <w:bCs/>
      </w:rPr>
    </w:tblStylePr>
    <w:tblStylePr w:type="lastCol">
      <w:rPr>
        <w:b/>
        <w:bCs/>
      </w:rPr>
    </w:tblStylePr>
    <w:tblStylePr w:type="band1Vert">
      <w:tblPr/>
      <w:tcPr>
        <w:tcBorders>
          <w:top w:val="single" w:sz="8" w:space="0" w:color="D8EEFF" w:themeColor="accent1"/>
          <w:left w:val="single" w:sz="8" w:space="0" w:color="D8EEFF" w:themeColor="accent1"/>
          <w:bottom w:val="single" w:sz="8" w:space="0" w:color="D8EEFF" w:themeColor="accent1"/>
          <w:right w:val="single" w:sz="8" w:space="0" w:color="D8EEFF" w:themeColor="accent1"/>
        </w:tcBorders>
      </w:tcPr>
    </w:tblStylePr>
    <w:tblStylePr w:type="band1Horz">
      <w:tblPr/>
      <w:tcPr>
        <w:tcBorders>
          <w:top w:val="single" w:sz="8" w:space="0" w:color="D8EEFF" w:themeColor="accent1"/>
          <w:left w:val="single" w:sz="8" w:space="0" w:color="D8EEFF" w:themeColor="accent1"/>
          <w:bottom w:val="single" w:sz="8" w:space="0" w:color="D8EEFF" w:themeColor="accent1"/>
          <w:right w:val="single" w:sz="8" w:space="0" w:color="D8EEFF" w:themeColor="accent1"/>
        </w:tcBorders>
      </w:tcPr>
    </w:tblStylePr>
  </w:style>
  <w:style w:type="table" w:styleId="LightList-Accent2">
    <w:name w:val="Light List Accent 2"/>
    <w:basedOn w:val="TableNormal"/>
    <w:uiPriority w:val="61"/>
    <w:semiHidden/>
    <w:rsid w:val="0058629F"/>
    <w:pPr>
      <w:spacing w:line="240" w:lineRule="auto"/>
    </w:pPr>
    <w:tblPr>
      <w:tblStyleRowBandSize w:val="1"/>
      <w:tblStyleColBandSize w:val="1"/>
      <w:tblBorders>
        <w:top w:val="single" w:sz="8" w:space="0" w:color="035DD3" w:themeColor="accent2"/>
        <w:left w:val="single" w:sz="8" w:space="0" w:color="035DD3" w:themeColor="accent2"/>
        <w:bottom w:val="single" w:sz="8" w:space="0" w:color="035DD3" w:themeColor="accent2"/>
        <w:right w:val="single" w:sz="8" w:space="0" w:color="035DD3" w:themeColor="accent2"/>
      </w:tblBorders>
    </w:tblPr>
    <w:tblStylePr w:type="firstRow">
      <w:pPr>
        <w:spacing w:before="0" w:after="0" w:line="240" w:lineRule="auto"/>
      </w:pPr>
      <w:rPr>
        <w:b/>
        <w:bCs/>
        <w:color w:val="010374" w:themeColor="background1"/>
      </w:rPr>
      <w:tblPr/>
      <w:tcPr>
        <w:shd w:val="clear" w:color="auto" w:fill="035DD3" w:themeFill="accent2"/>
      </w:tcPr>
    </w:tblStylePr>
    <w:tblStylePr w:type="lastRow">
      <w:pPr>
        <w:spacing w:before="0" w:after="0" w:line="240" w:lineRule="auto"/>
      </w:pPr>
      <w:rPr>
        <w:b/>
        <w:bCs/>
      </w:rPr>
      <w:tblPr/>
      <w:tcPr>
        <w:tcBorders>
          <w:top w:val="double" w:sz="6" w:space="0" w:color="035DD3" w:themeColor="accent2"/>
          <w:left w:val="single" w:sz="8" w:space="0" w:color="035DD3" w:themeColor="accent2"/>
          <w:bottom w:val="single" w:sz="8" w:space="0" w:color="035DD3" w:themeColor="accent2"/>
          <w:right w:val="single" w:sz="8" w:space="0" w:color="035DD3" w:themeColor="accent2"/>
        </w:tcBorders>
      </w:tcPr>
    </w:tblStylePr>
    <w:tblStylePr w:type="firstCol">
      <w:rPr>
        <w:b/>
        <w:bCs/>
      </w:rPr>
    </w:tblStylePr>
    <w:tblStylePr w:type="lastCol">
      <w:rPr>
        <w:b/>
        <w:bCs/>
      </w:rPr>
    </w:tblStylePr>
    <w:tblStylePr w:type="band1Vert">
      <w:tblPr/>
      <w:tcPr>
        <w:tcBorders>
          <w:top w:val="single" w:sz="8" w:space="0" w:color="035DD3" w:themeColor="accent2"/>
          <w:left w:val="single" w:sz="8" w:space="0" w:color="035DD3" w:themeColor="accent2"/>
          <w:bottom w:val="single" w:sz="8" w:space="0" w:color="035DD3" w:themeColor="accent2"/>
          <w:right w:val="single" w:sz="8" w:space="0" w:color="035DD3" w:themeColor="accent2"/>
        </w:tcBorders>
      </w:tcPr>
    </w:tblStylePr>
    <w:tblStylePr w:type="band1Horz">
      <w:tblPr/>
      <w:tcPr>
        <w:tcBorders>
          <w:top w:val="single" w:sz="8" w:space="0" w:color="035DD3" w:themeColor="accent2"/>
          <w:left w:val="single" w:sz="8" w:space="0" w:color="035DD3" w:themeColor="accent2"/>
          <w:bottom w:val="single" w:sz="8" w:space="0" w:color="035DD3" w:themeColor="accent2"/>
          <w:right w:val="single" w:sz="8" w:space="0" w:color="035DD3" w:themeColor="accent2"/>
        </w:tcBorders>
      </w:tcPr>
    </w:tblStylePr>
  </w:style>
  <w:style w:type="table" w:styleId="LightList-Accent3">
    <w:name w:val="Light List Accent 3"/>
    <w:basedOn w:val="TableNormal"/>
    <w:uiPriority w:val="61"/>
    <w:semiHidden/>
    <w:rsid w:val="0058629F"/>
    <w:pPr>
      <w:spacing w:line="240" w:lineRule="auto"/>
    </w:pPr>
    <w:tblPr>
      <w:tblStyleRowBandSize w:val="1"/>
      <w:tblStyleColBandSize w:val="1"/>
      <w:tblBorders>
        <w:top w:val="single" w:sz="8" w:space="0" w:color="010374" w:themeColor="accent3"/>
        <w:left w:val="single" w:sz="8" w:space="0" w:color="010374" w:themeColor="accent3"/>
        <w:bottom w:val="single" w:sz="8" w:space="0" w:color="010374" w:themeColor="accent3"/>
        <w:right w:val="single" w:sz="8" w:space="0" w:color="010374" w:themeColor="accent3"/>
      </w:tblBorders>
    </w:tblPr>
    <w:tblStylePr w:type="firstRow">
      <w:pPr>
        <w:spacing w:before="0" w:after="0" w:line="240" w:lineRule="auto"/>
      </w:pPr>
      <w:rPr>
        <w:b/>
        <w:bCs/>
        <w:color w:val="010374" w:themeColor="background1"/>
      </w:rPr>
      <w:tblPr/>
      <w:tcPr>
        <w:shd w:val="clear" w:color="auto" w:fill="010374" w:themeFill="accent3"/>
      </w:tcPr>
    </w:tblStylePr>
    <w:tblStylePr w:type="lastRow">
      <w:pPr>
        <w:spacing w:before="0" w:after="0" w:line="240" w:lineRule="auto"/>
      </w:pPr>
      <w:rPr>
        <w:b/>
        <w:bCs/>
      </w:rPr>
      <w:tblPr/>
      <w:tcPr>
        <w:tcBorders>
          <w:top w:val="double" w:sz="6" w:space="0" w:color="010374" w:themeColor="accent3"/>
          <w:left w:val="single" w:sz="8" w:space="0" w:color="010374" w:themeColor="accent3"/>
          <w:bottom w:val="single" w:sz="8" w:space="0" w:color="010374" w:themeColor="accent3"/>
          <w:right w:val="single" w:sz="8" w:space="0" w:color="010374" w:themeColor="accent3"/>
        </w:tcBorders>
      </w:tcPr>
    </w:tblStylePr>
    <w:tblStylePr w:type="firstCol">
      <w:rPr>
        <w:b/>
        <w:bCs/>
      </w:rPr>
    </w:tblStylePr>
    <w:tblStylePr w:type="lastCol">
      <w:rPr>
        <w:b/>
        <w:bCs/>
      </w:rPr>
    </w:tblStylePr>
    <w:tblStylePr w:type="band1Vert">
      <w:tblPr/>
      <w:tcPr>
        <w:tcBorders>
          <w:top w:val="single" w:sz="8" w:space="0" w:color="010374" w:themeColor="accent3"/>
          <w:left w:val="single" w:sz="8" w:space="0" w:color="010374" w:themeColor="accent3"/>
          <w:bottom w:val="single" w:sz="8" w:space="0" w:color="010374" w:themeColor="accent3"/>
          <w:right w:val="single" w:sz="8" w:space="0" w:color="010374" w:themeColor="accent3"/>
        </w:tcBorders>
      </w:tcPr>
    </w:tblStylePr>
    <w:tblStylePr w:type="band1Horz">
      <w:tblPr/>
      <w:tcPr>
        <w:tcBorders>
          <w:top w:val="single" w:sz="8" w:space="0" w:color="010374" w:themeColor="accent3"/>
          <w:left w:val="single" w:sz="8" w:space="0" w:color="010374" w:themeColor="accent3"/>
          <w:bottom w:val="single" w:sz="8" w:space="0" w:color="010374" w:themeColor="accent3"/>
          <w:right w:val="single" w:sz="8" w:space="0" w:color="010374" w:themeColor="accent3"/>
        </w:tcBorders>
      </w:tcPr>
    </w:tblStylePr>
  </w:style>
  <w:style w:type="table" w:styleId="LightList-Accent4">
    <w:name w:val="Light List Accent 4"/>
    <w:basedOn w:val="TableNormal"/>
    <w:uiPriority w:val="61"/>
    <w:semiHidden/>
    <w:rsid w:val="0058629F"/>
    <w:pPr>
      <w:spacing w:line="240" w:lineRule="auto"/>
    </w:pPr>
    <w:tblPr>
      <w:tblStyleRowBandSize w:val="1"/>
      <w:tblStyleColBandSize w:val="1"/>
      <w:tblBorders>
        <w:top w:val="single" w:sz="8" w:space="0" w:color="FF6F00" w:themeColor="accent4"/>
        <w:left w:val="single" w:sz="8" w:space="0" w:color="FF6F00" w:themeColor="accent4"/>
        <w:bottom w:val="single" w:sz="8" w:space="0" w:color="FF6F00" w:themeColor="accent4"/>
        <w:right w:val="single" w:sz="8" w:space="0" w:color="FF6F00" w:themeColor="accent4"/>
      </w:tblBorders>
    </w:tblPr>
    <w:tblStylePr w:type="firstRow">
      <w:pPr>
        <w:spacing w:before="0" w:after="0" w:line="240" w:lineRule="auto"/>
      </w:pPr>
      <w:rPr>
        <w:b/>
        <w:bCs/>
        <w:color w:val="010374" w:themeColor="background1"/>
      </w:rPr>
      <w:tblPr/>
      <w:tcPr>
        <w:shd w:val="clear" w:color="auto" w:fill="FF6F00" w:themeFill="accent4"/>
      </w:tcPr>
    </w:tblStylePr>
    <w:tblStylePr w:type="lastRow">
      <w:pPr>
        <w:spacing w:before="0" w:after="0" w:line="240" w:lineRule="auto"/>
      </w:pPr>
      <w:rPr>
        <w:b/>
        <w:bCs/>
      </w:rPr>
      <w:tblPr/>
      <w:tcPr>
        <w:tcBorders>
          <w:top w:val="double" w:sz="6" w:space="0" w:color="FF6F00" w:themeColor="accent4"/>
          <w:left w:val="single" w:sz="8" w:space="0" w:color="FF6F00" w:themeColor="accent4"/>
          <w:bottom w:val="single" w:sz="8" w:space="0" w:color="FF6F00" w:themeColor="accent4"/>
          <w:right w:val="single" w:sz="8" w:space="0" w:color="FF6F00" w:themeColor="accent4"/>
        </w:tcBorders>
      </w:tcPr>
    </w:tblStylePr>
    <w:tblStylePr w:type="firstCol">
      <w:rPr>
        <w:b/>
        <w:bCs/>
      </w:rPr>
    </w:tblStylePr>
    <w:tblStylePr w:type="lastCol">
      <w:rPr>
        <w:b/>
        <w:bCs/>
      </w:rPr>
    </w:tblStylePr>
    <w:tblStylePr w:type="band1Vert">
      <w:tblPr/>
      <w:tcPr>
        <w:tcBorders>
          <w:top w:val="single" w:sz="8" w:space="0" w:color="FF6F00" w:themeColor="accent4"/>
          <w:left w:val="single" w:sz="8" w:space="0" w:color="FF6F00" w:themeColor="accent4"/>
          <w:bottom w:val="single" w:sz="8" w:space="0" w:color="FF6F00" w:themeColor="accent4"/>
          <w:right w:val="single" w:sz="8" w:space="0" w:color="FF6F00" w:themeColor="accent4"/>
        </w:tcBorders>
      </w:tcPr>
    </w:tblStylePr>
    <w:tblStylePr w:type="band1Horz">
      <w:tblPr/>
      <w:tcPr>
        <w:tcBorders>
          <w:top w:val="single" w:sz="8" w:space="0" w:color="FF6F00" w:themeColor="accent4"/>
          <w:left w:val="single" w:sz="8" w:space="0" w:color="FF6F00" w:themeColor="accent4"/>
          <w:bottom w:val="single" w:sz="8" w:space="0" w:color="FF6F00" w:themeColor="accent4"/>
          <w:right w:val="single" w:sz="8" w:space="0" w:color="FF6F00" w:themeColor="accent4"/>
        </w:tcBorders>
      </w:tcPr>
    </w:tblStylePr>
  </w:style>
  <w:style w:type="table" w:styleId="LightList-Accent5">
    <w:name w:val="Light List Accent 5"/>
    <w:basedOn w:val="TableNormal"/>
    <w:uiPriority w:val="61"/>
    <w:semiHidden/>
    <w:rsid w:val="0058629F"/>
    <w:pPr>
      <w:spacing w:line="240" w:lineRule="auto"/>
    </w:pPr>
    <w:tblPr>
      <w:tblStyleRowBandSize w:val="1"/>
      <w:tblStyleColBandSize w:val="1"/>
      <w:tblBorders>
        <w:top w:val="single" w:sz="8" w:space="0" w:color="035DD3" w:themeColor="accent5"/>
        <w:left w:val="single" w:sz="8" w:space="0" w:color="035DD3" w:themeColor="accent5"/>
        <w:bottom w:val="single" w:sz="8" w:space="0" w:color="035DD3" w:themeColor="accent5"/>
        <w:right w:val="single" w:sz="8" w:space="0" w:color="035DD3" w:themeColor="accent5"/>
      </w:tblBorders>
    </w:tblPr>
    <w:tblStylePr w:type="firstRow">
      <w:pPr>
        <w:spacing w:before="0" w:after="0" w:line="240" w:lineRule="auto"/>
      </w:pPr>
      <w:rPr>
        <w:b/>
        <w:bCs/>
        <w:color w:val="010374" w:themeColor="background1"/>
      </w:rPr>
      <w:tblPr/>
      <w:tcPr>
        <w:shd w:val="clear" w:color="auto" w:fill="035DD3" w:themeFill="accent5"/>
      </w:tcPr>
    </w:tblStylePr>
    <w:tblStylePr w:type="lastRow">
      <w:pPr>
        <w:spacing w:before="0" w:after="0" w:line="240" w:lineRule="auto"/>
      </w:pPr>
      <w:rPr>
        <w:b/>
        <w:bCs/>
      </w:rPr>
      <w:tblPr/>
      <w:tcPr>
        <w:tcBorders>
          <w:top w:val="double" w:sz="6" w:space="0" w:color="035DD3" w:themeColor="accent5"/>
          <w:left w:val="single" w:sz="8" w:space="0" w:color="035DD3" w:themeColor="accent5"/>
          <w:bottom w:val="single" w:sz="8" w:space="0" w:color="035DD3" w:themeColor="accent5"/>
          <w:right w:val="single" w:sz="8" w:space="0" w:color="035DD3" w:themeColor="accent5"/>
        </w:tcBorders>
      </w:tcPr>
    </w:tblStylePr>
    <w:tblStylePr w:type="firstCol">
      <w:rPr>
        <w:b/>
        <w:bCs/>
      </w:rPr>
    </w:tblStylePr>
    <w:tblStylePr w:type="lastCol">
      <w:rPr>
        <w:b/>
        <w:bCs/>
      </w:rPr>
    </w:tblStylePr>
    <w:tblStylePr w:type="band1Vert">
      <w:tblPr/>
      <w:tcPr>
        <w:tcBorders>
          <w:top w:val="single" w:sz="8" w:space="0" w:color="035DD3" w:themeColor="accent5"/>
          <w:left w:val="single" w:sz="8" w:space="0" w:color="035DD3" w:themeColor="accent5"/>
          <w:bottom w:val="single" w:sz="8" w:space="0" w:color="035DD3" w:themeColor="accent5"/>
          <w:right w:val="single" w:sz="8" w:space="0" w:color="035DD3" w:themeColor="accent5"/>
        </w:tcBorders>
      </w:tcPr>
    </w:tblStylePr>
    <w:tblStylePr w:type="band1Horz">
      <w:tblPr/>
      <w:tcPr>
        <w:tcBorders>
          <w:top w:val="single" w:sz="8" w:space="0" w:color="035DD3" w:themeColor="accent5"/>
          <w:left w:val="single" w:sz="8" w:space="0" w:color="035DD3" w:themeColor="accent5"/>
          <w:bottom w:val="single" w:sz="8" w:space="0" w:color="035DD3" w:themeColor="accent5"/>
          <w:right w:val="single" w:sz="8" w:space="0" w:color="035DD3" w:themeColor="accent5"/>
        </w:tcBorders>
      </w:tcPr>
    </w:tblStylePr>
  </w:style>
  <w:style w:type="table" w:styleId="LightList-Accent6">
    <w:name w:val="Light List Accent 6"/>
    <w:basedOn w:val="TableNormal"/>
    <w:uiPriority w:val="61"/>
    <w:semiHidden/>
    <w:rsid w:val="0058629F"/>
    <w:pPr>
      <w:spacing w:line="240" w:lineRule="auto"/>
    </w:pPr>
    <w:tblPr>
      <w:tblStyleRowBandSize w:val="1"/>
      <w:tblStyleColBandSize w:val="1"/>
      <w:tblBorders>
        <w:top w:val="single" w:sz="8" w:space="0" w:color="FF9D00" w:themeColor="accent6"/>
        <w:left w:val="single" w:sz="8" w:space="0" w:color="FF9D00" w:themeColor="accent6"/>
        <w:bottom w:val="single" w:sz="8" w:space="0" w:color="FF9D00" w:themeColor="accent6"/>
        <w:right w:val="single" w:sz="8" w:space="0" w:color="FF9D00" w:themeColor="accent6"/>
      </w:tblBorders>
    </w:tblPr>
    <w:tblStylePr w:type="firstRow">
      <w:pPr>
        <w:spacing w:before="0" w:after="0" w:line="240" w:lineRule="auto"/>
      </w:pPr>
      <w:rPr>
        <w:b/>
        <w:bCs/>
        <w:color w:val="010374" w:themeColor="background1"/>
      </w:rPr>
      <w:tblPr/>
      <w:tcPr>
        <w:shd w:val="clear" w:color="auto" w:fill="FF9D00" w:themeFill="accent6"/>
      </w:tcPr>
    </w:tblStylePr>
    <w:tblStylePr w:type="lastRow">
      <w:pPr>
        <w:spacing w:before="0" w:after="0" w:line="240" w:lineRule="auto"/>
      </w:pPr>
      <w:rPr>
        <w:b/>
        <w:bCs/>
      </w:rPr>
      <w:tblPr/>
      <w:tcPr>
        <w:tcBorders>
          <w:top w:val="double" w:sz="6" w:space="0" w:color="FF9D00" w:themeColor="accent6"/>
          <w:left w:val="single" w:sz="8" w:space="0" w:color="FF9D00" w:themeColor="accent6"/>
          <w:bottom w:val="single" w:sz="8" w:space="0" w:color="FF9D00" w:themeColor="accent6"/>
          <w:right w:val="single" w:sz="8" w:space="0" w:color="FF9D00" w:themeColor="accent6"/>
        </w:tcBorders>
      </w:tcPr>
    </w:tblStylePr>
    <w:tblStylePr w:type="firstCol">
      <w:rPr>
        <w:b/>
        <w:bCs/>
      </w:rPr>
    </w:tblStylePr>
    <w:tblStylePr w:type="lastCol">
      <w:rPr>
        <w:b/>
        <w:bCs/>
      </w:rPr>
    </w:tblStylePr>
    <w:tblStylePr w:type="band1Vert">
      <w:tblPr/>
      <w:tcPr>
        <w:tcBorders>
          <w:top w:val="single" w:sz="8" w:space="0" w:color="FF9D00" w:themeColor="accent6"/>
          <w:left w:val="single" w:sz="8" w:space="0" w:color="FF9D00" w:themeColor="accent6"/>
          <w:bottom w:val="single" w:sz="8" w:space="0" w:color="FF9D00" w:themeColor="accent6"/>
          <w:right w:val="single" w:sz="8" w:space="0" w:color="FF9D00" w:themeColor="accent6"/>
        </w:tcBorders>
      </w:tcPr>
    </w:tblStylePr>
    <w:tblStylePr w:type="band1Horz">
      <w:tblPr/>
      <w:tcPr>
        <w:tcBorders>
          <w:top w:val="single" w:sz="8" w:space="0" w:color="FF9D00" w:themeColor="accent6"/>
          <w:left w:val="single" w:sz="8" w:space="0" w:color="FF9D00" w:themeColor="accent6"/>
          <w:bottom w:val="single" w:sz="8" w:space="0" w:color="FF9D00" w:themeColor="accent6"/>
          <w:right w:val="single" w:sz="8" w:space="0" w:color="FF9D00" w:themeColor="accent6"/>
        </w:tcBorders>
      </w:tcPr>
    </w:tblStylePr>
  </w:style>
  <w:style w:type="table" w:styleId="LightShading">
    <w:name w:val="Light Shading"/>
    <w:basedOn w:val="TableNormal"/>
    <w:uiPriority w:val="60"/>
    <w:semiHidden/>
    <w:rsid w:val="0058629F"/>
    <w:pPr>
      <w:spacing w:line="240" w:lineRule="auto"/>
    </w:pPr>
    <w:rPr>
      <w:color w:val="006BBF" w:themeColor="text1" w:themeShade="BF"/>
    </w:rPr>
    <w:tblPr>
      <w:tblStyleRowBandSize w:val="1"/>
      <w:tblStyleColBandSize w:val="1"/>
      <w:tblBorders>
        <w:top w:val="single" w:sz="8" w:space="0" w:color="0090FF" w:themeColor="text1"/>
        <w:bottom w:val="single" w:sz="8" w:space="0" w:color="0090FF" w:themeColor="text1"/>
      </w:tblBorders>
    </w:tblPr>
    <w:tblStylePr w:type="firstRow">
      <w:pPr>
        <w:spacing w:before="0" w:after="0" w:line="240" w:lineRule="auto"/>
      </w:pPr>
      <w:rPr>
        <w:b/>
        <w:bCs/>
      </w:rPr>
      <w:tblPr/>
      <w:tcPr>
        <w:tcBorders>
          <w:top w:val="single" w:sz="8" w:space="0" w:color="0090FF" w:themeColor="text1"/>
          <w:left w:val="nil"/>
          <w:bottom w:val="single" w:sz="8" w:space="0" w:color="0090FF" w:themeColor="text1"/>
          <w:right w:val="nil"/>
          <w:insideH w:val="nil"/>
          <w:insideV w:val="nil"/>
        </w:tcBorders>
      </w:tcPr>
    </w:tblStylePr>
    <w:tblStylePr w:type="lastRow">
      <w:pPr>
        <w:spacing w:before="0" w:after="0" w:line="240" w:lineRule="auto"/>
      </w:pPr>
      <w:rPr>
        <w:b/>
        <w:bCs/>
      </w:rPr>
      <w:tblPr/>
      <w:tcPr>
        <w:tcBorders>
          <w:top w:val="single" w:sz="8" w:space="0" w:color="0090FF" w:themeColor="text1"/>
          <w:left w:val="nil"/>
          <w:bottom w:val="single" w:sz="8" w:space="0" w:color="0090FF"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E3FF" w:themeFill="text1" w:themeFillTint="3F"/>
      </w:tcPr>
    </w:tblStylePr>
    <w:tblStylePr w:type="band1Horz">
      <w:tblPr/>
      <w:tcPr>
        <w:tcBorders>
          <w:left w:val="nil"/>
          <w:right w:val="nil"/>
          <w:insideH w:val="nil"/>
          <w:insideV w:val="nil"/>
        </w:tcBorders>
        <w:shd w:val="clear" w:color="auto" w:fill="C0E3FF" w:themeFill="text1" w:themeFillTint="3F"/>
      </w:tcPr>
    </w:tblStylePr>
  </w:style>
  <w:style w:type="table" w:styleId="LightShading-Accent1">
    <w:name w:val="Light Shading Accent 1"/>
    <w:basedOn w:val="TableNormal"/>
    <w:uiPriority w:val="60"/>
    <w:semiHidden/>
    <w:rsid w:val="0058629F"/>
    <w:pPr>
      <w:spacing w:line="240" w:lineRule="auto"/>
    </w:pPr>
    <w:rPr>
      <w:color w:val="61B9FF" w:themeColor="accent1" w:themeShade="BF"/>
    </w:rPr>
    <w:tblPr>
      <w:tblStyleRowBandSize w:val="1"/>
      <w:tblStyleColBandSize w:val="1"/>
      <w:tblBorders>
        <w:top w:val="single" w:sz="8" w:space="0" w:color="D8EEFF" w:themeColor="accent1"/>
        <w:bottom w:val="single" w:sz="8" w:space="0" w:color="D8EEFF" w:themeColor="accent1"/>
      </w:tblBorders>
    </w:tblPr>
    <w:tblStylePr w:type="firstRow">
      <w:pPr>
        <w:spacing w:before="0" w:after="0" w:line="240" w:lineRule="auto"/>
      </w:pPr>
      <w:rPr>
        <w:b/>
        <w:bCs/>
      </w:rPr>
      <w:tblPr/>
      <w:tcPr>
        <w:tcBorders>
          <w:top w:val="single" w:sz="8" w:space="0" w:color="D8EEFF" w:themeColor="accent1"/>
          <w:left w:val="nil"/>
          <w:bottom w:val="single" w:sz="8" w:space="0" w:color="D8EEFF" w:themeColor="accent1"/>
          <w:right w:val="nil"/>
          <w:insideH w:val="nil"/>
          <w:insideV w:val="nil"/>
        </w:tcBorders>
      </w:tcPr>
    </w:tblStylePr>
    <w:tblStylePr w:type="lastRow">
      <w:pPr>
        <w:spacing w:before="0" w:after="0" w:line="240" w:lineRule="auto"/>
      </w:pPr>
      <w:rPr>
        <w:b/>
        <w:bCs/>
      </w:rPr>
      <w:tblPr/>
      <w:tcPr>
        <w:tcBorders>
          <w:top w:val="single" w:sz="8" w:space="0" w:color="D8EEFF" w:themeColor="accent1"/>
          <w:left w:val="nil"/>
          <w:bottom w:val="single" w:sz="8" w:space="0" w:color="D8EEFF"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5FAFF" w:themeFill="accent1" w:themeFillTint="3F"/>
      </w:tcPr>
    </w:tblStylePr>
    <w:tblStylePr w:type="band1Horz">
      <w:tblPr/>
      <w:tcPr>
        <w:tcBorders>
          <w:left w:val="nil"/>
          <w:right w:val="nil"/>
          <w:insideH w:val="nil"/>
          <w:insideV w:val="nil"/>
        </w:tcBorders>
        <w:shd w:val="clear" w:color="auto" w:fill="F5FAFF" w:themeFill="accent1" w:themeFillTint="3F"/>
      </w:tcPr>
    </w:tblStylePr>
  </w:style>
  <w:style w:type="table" w:styleId="LightShading-Accent2">
    <w:name w:val="Light Shading Accent 2"/>
    <w:basedOn w:val="TableNormal"/>
    <w:uiPriority w:val="60"/>
    <w:semiHidden/>
    <w:rsid w:val="0058629F"/>
    <w:pPr>
      <w:spacing w:line="240" w:lineRule="auto"/>
    </w:pPr>
    <w:rPr>
      <w:color w:val="02459D" w:themeColor="accent2" w:themeShade="BF"/>
    </w:rPr>
    <w:tblPr>
      <w:tblStyleRowBandSize w:val="1"/>
      <w:tblStyleColBandSize w:val="1"/>
      <w:tblBorders>
        <w:top w:val="single" w:sz="8" w:space="0" w:color="035DD3" w:themeColor="accent2"/>
        <w:bottom w:val="single" w:sz="8" w:space="0" w:color="035DD3" w:themeColor="accent2"/>
      </w:tblBorders>
    </w:tblPr>
    <w:tblStylePr w:type="firstRow">
      <w:pPr>
        <w:spacing w:before="0" w:after="0" w:line="240" w:lineRule="auto"/>
      </w:pPr>
      <w:rPr>
        <w:b/>
        <w:bCs/>
      </w:rPr>
      <w:tblPr/>
      <w:tcPr>
        <w:tcBorders>
          <w:top w:val="single" w:sz="8" w:space="0" w:color="035DD3" w:themeColor="accent2"/>
          <w:left w:val="nil"/>
          <w:bottom w:val="single" w:sz="8" w:space="0" w:color="035DD3" w:themeColor="accent2"/>
          <w:right w:val="nil"/>
          <w:insideH w:val="nil"/>
          <w:insideV w:val="nil"/>
        </w:tcBorders>
      </w:tcPr>
    </w:tblStylePr>
    <w:tblStylePr w:type="lastRow">
      <w:pPr>
        <w:spacing w:before="0" w:after="0" w:line="240" w:lineRule="auto"/>
      </w:pPr>
      <w:rPr>
        <w:b/>
        <w:bCs/>
      </w:rPr>
      <w:tblPr/>
      <w:tcPr>
        <w:tcBorders>
          <w:top w:val="single" w:sz="8" w:space="0" w:color="035DD3" w:themeColor="accent2"/>
          <w:left w:val="nil"/>
          <w:bottom w:val="single" w:sz="8" w:space="0" w:color="035DD3"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6D5FE" w:themeFill="accent2" w:themeFillTint="3F"/>
      </w:tcPr>
    </w:tblStylePr>
    <w:tblStylePr w:type="band1Horz">
      <w:tblPr/>
      <w:tcPr>
        <w:tcBorders>
          <w:left w:val="nil"/>
          <w:right w:val="nil"/>
          <w:insideH w:val="nil"/>
          <w:insideV w:val="nil"/>
        </w:tcBorders>
        <w:shd w:val="clear" w:color="auto" w:fill="B6D5FE" w:themeFill="accent2" w:themeFillTint="3F"/>
      </w:tcPr>
    </w:tblStylePr>
  </w:style>
  <w:style w:type="table" w:styleId="LightShading-Accent3">
    <w:name w:val="Light Shading Accent 3"/>
    <w:basedOn w:val="TableNormal"/>
    <w:uiPriority w:val="60"/>
    <w:semiHidden/>
    <w:rsid w:val="0058629F"/>
    <w:pPr>
      <w:spacing w:line="240" w:lineRule="auto"/>
    </w:pPr>
    <w:rPr>
      <w:color w:val="000256" w:themeColor="accent3" w:themeShade="BF"/>
    </w:rPr>
    <w:tblPr>
      <w:tblStyleRowBandSize w:val="1"/>
      <w:tblStyleColBandSize w:val="1"/>
      <w:tblBorders>
        <w:top w:val="single" w:sz="8" w:space="0" w:color="010374" w:themeColor="accent3"/>
        <w:bottom w:val="single" w:sz="8" w:space="0" w:color="010374" w:themeColor="accent3"/>
      </w:tblBorders>
    </w:tblPr>
    <w:tblStylePr w:type="firstRow">
      <w:pPr>
        <w:spacing w:before="0" w:after="0" w:line="240" w:lineRule="auto"/>
      </w:pPr>
      <w:rPr>
        <w:b/>
        <w:bCs/>
      </w:rPr>
      <w:tblPr/>
      <w:tcPr>
        <w:tcBorders>
          <w:top w:val="single" w:sz="8" w:space="0" w:color="010374" w:themeColor="accent3"/>
          <w:left w:val="nil"/>
          <w:bottom w:val="single" w:sz="8" w:space="0" w:color="010374" w:themeColor="accent3"/>
          <w:right w:val="nil"/>
          <w:insideH w:val="nil"/>
          <w:insideV w:val="nil"/>
        </w:tcBorders>
      </w:tcPr>
    </w:tblStylePr>
    <w:tblStylePr w:type="lastRow">
      <w:pPr>
        <w:spacing w:before="0" w:after="0" w:line="240" w:lineRule="auto"/>
      </w:pPr>
      <w:rPr>
        <w:b/>
        <w:bCs/>
      </w:rPr>
      <w:tblPr/>
      <w:tcPr>
        <w:tcBorders>
          <w:top w:val="single" w:sz="8" w:space="0" w:color="010374" w:themeColor="accent3"/>
          <w:left w:val="nil"/>
          <w:bottom w:val="single" w:sz="8" w:space="0" w:color="010374"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9EA0FE" w:themeFill="accent3" w:themeFillTint="3F"/>
      </w:tcPr>
    </w:tblStylePr>
    <w:tblStylePr w:type="band1Horz">
      <w:tblPr/>
      <w:tcPr>
        <w:tcBorders>
          <w:left w:val="nil"/>
          <w:right w:val="nil"/>
          <w:insideH w:val="nil"/>
          <w:insideV w:val="nil"/>
        </w:tcBorders>
        <w:shd w:val="clear" w:color="auto" w:fill="9EA0FE" w:themeFill="accent3" w:themeFillTint="3F"/>
      </w:tcPr>
    </w:tblStylePr>
  </w:style>
  <w:style w:type="table" w:styleId="LightShading-Accent4">
    <w:name w:val="Light Shading Accent 4"/>
    <w:basedOn w:val="TableNormal"/>
    <w:uiPriority w:val="60"/>
    <w:semiHidden/>
    <w:rsid w:val="0058629F"/>
    <w:pPr>
      <w:spacing w:line="240" w:lineRule="auto"/>
    </w:pPr>
    <w:rPr>
      <w:color w:val="BF5300" w:themeColor="accent4" w:themeShade="BF"/>
    </w:rPr>
    <w:tblPr>
      <w:tblStyleRowBandSize w:val="1"/>
      <w:tblStyleColBandSize w:val="1"/>
      <w:tblBorders>
        <w:top w:val="single" w:sz="8" w:space="0" w:color="FF6F00" w:themeColor="accent4"/>
        <w:bottom w:val="single" w:sz="8" w:space="0" w:color="FF6F00" w:themeColor="accent4"/>
      </w:tblBorders>
    </w:tblPr>
    <w:tblStylePr w:type="firstRow">
      <w:pPr>
        <w:spacing w:before="0" w:after="0" w:line="240" w:lineRule="auto"/>
      </w:pPr>
      <w:rPr>
        <w:b/>
        <w:bCs/>
      </w:rPr>
      <w:tblPr/>
      <w:tcPr>
        <w:tcBorders>
          <w:top w:val="single" w:sz="8" w:space="0" w:color="FF6F00" w:themeColor="accent4"/>
          <w:left w:val="nil"/>
          <w:bottom w:val="single" w:sz="8" w:space="0" w:color="FF6F00" w:themeColor="accent4"/>
          <w:right w:val="nil"/>
          <w:insideH w:val="nil"/>
          <w:insideV w:val="nil"/>
        </w:tcBorders>
      </w:tcPr>
    </w:tblStylePr>
    <w:tblStylePr w:type="lastRow">
      <w:pPr>
        <w:spacing w:before="0" w:after="0" w:line="240" w:lineRule="auto"/>
      </w:pPr>
      <w:rPr>
        <w:b/>
        <w:bCs/>
      </w:rPr>
      <w:tblPr/>
      <w:tcPr>
        <w:tcBorders>
          <w:top w:val="single" w:sz="8" w:space="0" w:color="FF6F00" w:themeColor="accent4"/>
          <w:left w:val="nil"/>
          <w:bottom w:val="single" w:sz="8" w:space="0" w:color="FF6F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DBC0" w:themeFill="accent4" w:themeFillTint="3F"/>
      </w:tcPr>
    </w:tblStylePr>
    <w:tblStylePr w:type="band1Horz">
      <w:tblPr/>
      <w:tcPr>
        <w:tcBorders>
          <w:left w:val="nil"/>
          <w:right w:val="nil"/>
          <w:insideH w:val="nil"/>
          <w:insideV w:val="nil"/>
        </w:tcBorders>
        <w:shd w:val="clear" w:color="auto" w:fill="FFDBC0" w:themeFill="accent4" w:themeFillTint="3F"/>
      </w:tcPr>
    </w:tblStylePr>
  </w:style>
  <w:style w:type="table" w:styleId="LightShading-Accent5">
    <w:name w:val="Light Shading Accent 5"/>
    <w:basedOn w:val="TableNormal"/>
    <w:uiPriority w:val="60"/>
    <w:semiHidden/>
    <w:rsid w:val="0058629F"/>
    <w:pPr>
      <w:spacing w:line="240" w:lineRule="auto"/>
    </w:pPr>
    <w:rPr>
      <w:color w:val="02459D" w:themeColor="accent5" w:themeShade="BF"/>
    </w:rPr>
    <w:tblPr>
      <w:tblStyleRowBandSize w:val="1"/>
      <w:tblStyleColBandSize w:val="1"/>
      <w:tblBorders>
        <w:top w:val="single" w:sz="8" w:space="0" w:color="035DD3" w:themeColor="accent5"/>
        <w:bottom w:val="single" w:sz="8" w:space="0" w:color="035DD3" w:themeColor="accent5"/>
      </w:tblBorders>
    </w:tblPr>
    <w:tblStylePr w:type="firstRow">
      <w:pPr>
        <w:spacing w:before="0" w:after="0" w:line="240" w:lineRule="auto"/>
      </w:pPr>
      <w:rPr>
        <w:b/>
        <w:bCs/>
      </w:rPr>
      <w:tblPr/>
      <w:tcPr>
        <w:tcBorders>
          <w:top w:val="single" w:sz="8" w:space="0" w:color="035DD3" w:themeColor="accent5"/>
          <w:left w:val="nil"/>
          <w:bottom w:val="single" w:sz="8" w:space="0" w:color="035DD3" w:themeColor="accent5"/>
          <w:right w:val="nil"/>
          <w:insideH w:val="nil"/>
          <w:insideV w:val="nil"/>
        </w:tcBorders>
      </w:tcPr>
    </w:tblStylePr>
    <w:tblStylePr w:type="lastRow">
      <w:pPr>
        <w:spacing w:before="0" w:after="0" w:line="240" w:lineRule="auto"/>
      </w:pPr>
      <w:rPr>
        <w:b/>
        <w:bCs/>
      </w:rPr>
      <w:tblPr/>
      <w:tcPr>
        <w:tcBorders>
          <w:top w:val="single" w:sz="8" w:space="0" w:color="035DD3" w:themeColor="accent5"/>
          <w:left w:val="nil"/>
          <w:bottom w:val="single" w:sz="8" w:space="0" w:color="035DD3"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6D5FE" w:themeFill="accent5" w:themeFillTint="3F"/>
      </w:tcPr>
    </w:tblStylePr>
    <w:tblStylePr w:type="band1Horz">
      <w:tblPr/>
      <w:tcPr>
        <w:tcBorders>
          <w:left w:val="nil"/>
          <w:right w:val="nil"/>
          <w:insideH w:val="nil"/>
          <w:insideV w:val="nil"/>
        </w:tcBorders>
        <w:shd w:val="clear" w:color="auto" w:fill="B6D5FE" w:themeFill="accent5" w:themeFillTint="3F"/>
      </w:tcPr>
    </w:tblStylePr>
  </w:style>
  <w:style w:type="table" w:styleId="LightShading-Accent6">
    <w:name w:val="Light Shading Accent 6"/>
    <w:basedOn w:val="TableNormal"/>
    <w:uiPriority w:val="60"/>
    <w:semiHidden/>
    <w:rsid w:val="0058629F"/>
    <w:pPr>
      <w:spacing w:line="240" w:lineRule="auto"/>
    </w:pPr>
    <w:rPr>
      <w:color w:val="BF7500" w:themeColor="accent6" w:themeShade="BF"/>
    </w:rPr>
    <w:tblPr>
      <w:tblStyleRowBandSize w:val="1"/>
      <w:tblStyleColBandSize w:val="1"/>
      <w:tblBorders>
        <w:top w:val="single" w:sz="8" w:space="0" w:color="FF9D00" w:themeColor="accent6"/>
        <w:bottom w:val="single" w:sz="8" w:space="0" w:color="FF9D00" w:themeColor="accent6"/>
      </w:tblBorders>
    </w:tblPr>
    <w:tblStylePr w:type="firstRow">
      <w:pPr>
        <w:spacing w:before="0" w:after="0" w:line="240" w:lineRule="auto"/>
      </w:pPr>
      <w:rPr>
        <w:b/>
        <w:bCs/>
      </w:rPr>
      <w:tblPr/>
      <w:tcPr>
        <w:tcBorders>
          <w:top w:val="single" w:sz="8" w:space="0" w:color="FF9D00" w:themeColor="accent6"/>
          <w:left w:val="nil"/>
          <w:bottom w:val="single" w:sz="8" w:space="0" w:color="FF9D00" w:themeColor="accent6"/>
          <w:right w:val="nil"/>
          <w:insideH w:val="nil"/>
          <w:insideV w:val="nil"/>
        </w:tcBorders>
      </w:tcPr>
    </w:tblStylePr>
    <w:tblStylePr w:type="lastRow">
      <w:pPr>
        <w:spacing w:before="0" w:after="0" w:line="240" w:lineRule="auto"/>
      </w:pPr>
      <w:rPr>
        <w:b/>
        <w:bCs/>
      </w:rPr>
      <w:tblPr/>
      <w:tcPr>
        <w:tcBorders>
          <w:top w:val="single" w:sz="8" w:space="0" w:color="FF9D00" w:themeColor="accent6"/>
          <w:left w:val="nil"/>
          <w:bottom w:val="single" w:sz="8" w:space="0" w:color="FF9D00"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6C0" w:themeFill="accent6" w:themeFillTint="3F"/>
      </w:tcPr>
    </w:tblStylePr>
    <w:tblStylePr w:type="band1Horz">
      <w:tblPr/>
      <w:tcPr>
        <w:tcBorders>
          <w:left w:val="nil"/>
          <w:right w:val="nil"/>
          <w:insideH w:val="nil"/>
          <w:insideV w:val="nil"/>
        </w:tcBorders>
        <w:shd w:val="clear" w:color="auto" w:fill="FFE6C0" w:themeFill="accent6" w:themeFillTint="3F"/>
      </w:tcPr>
    </w:tblStylePr>
  </w:style>
  <w:style w:type="table" w:styleId="ListTable1Light">
    <w:name w:val="List Table 1 Light"/>
    <w:basedOn w:val="TableNormal"/>
    <w:uiPriority w:val="46"/>
    <w:semiHidden/>
    <w:rsid w:val="0058629F"/>
    <w:pPr>
      <w:spacing w:line="240" w:lineRule="auto"/>
    </w:pPr>
    <w:tblPr>
      <w:tblStyleRowBandSize w:val="1"/>
      <w:tblStyleColBandSize w:val="1"/>
    </w:tblPr>
    <w:tblStylePr w:type="firstRow">
      <w:rPr>
        <w:b/>
        <w:bCs/>
      </w:rPr>
      <w:tblPr/>
      <w:tcPr>
        <w:tcBorders>
          <w:bottom w:val="single" w:sz="4" w:space="0" w:color="66BCFF" w:themeColor="text1" w:themeTint="99"/>
        </w:tcBorders>
      </w:tcPr>
    </w:tblStylePr>
    <w:tblStylePr w:type="lastRow">
      <w:rPr>
        <w:b/>
        <w:bCs/>
      </w:rPr>
      <w:tblPr/>
      <w:tcPr>
        <w:tcBorders>
          <w:top w:val="single" w:sz="4" w:space="0" w:color="66BCFF" w:themeColor="text1" w:themeTint="99"/>
        </w:tcBorders>
      </w:tcPr>
    </w:tblStylePr>
    <w:tblStylePr w:type="firstCol">
      <w:rPr>
        <w:b/>
        <w:bCs/>
      </w:rPr>
    </w:tblStylePr>
    <w:tblStylePr w:type="lastCol">
      <w:rPr>
        <w:b/>
        <w:bCs/>
      </w:rPr>
    </w:tblStylePr>
    <w:tblStylePr w:type="band1Vert">
      <w:tblPr/>
      <w:tcPr>
        <w:shd w:val="clear" w:color="auto" w:fill="CCE8FF" w:themeFill="text1" w:themeFillTint="33"/>
      </w:tcPr>
    </w:tblStylePr>
    <w:tblStylePr w:type="band1Horz">
      <w:tblPr/>
      <w:tcPr>
        <w:shd w:val="clear" w:color="auto" w:fill="CCE8FF" w:themeFill="text1" w:themeFillTint="33"/>
      </w:tcPr>
    </w:tblStylePr>
  </w:style>
  <w:style w:type="table" w:styleId="ListTable1Light-Accent1">
    <w:name w:val="List Table 1 Light Accent 1"/>
    <w:basedOn w:val="TableNormal"/>
    <w:uiPriority w:val="46"/>
    <w:semiHidden/>
    <w:rsid w:val="0058629F"/>
    <w:pPr>
      <w:spacing w:line="240" w:lineRule="auto"/>
    </w:pPr>
    <w:tblPr>
      <w:tblStyleRowBandSize w:val="1"/>
      <w:tblStyleColBandSize w:val="1"/>
    </w:tblPr>
    <w:tblStylePr w:type="firstRow">
      <w:rPr>
        <w:b/>
        <w:bCs/>
      </w:rPr>
      <w:tblPr/>
      <w:tcPr>
        <w:tcBorders>
          <w:bottom w:val="single" w:sz="4" w:space="0" w:color="E7F4FF" w:themeColor="accent1" w:themeTint="99"/>
        </w:tcBorders>
      </w:tcPr>
    </w:tblStylePr>
    <w:tblStylePr w:type="lastRow">
      <w:rPr>
        <w:b/>
        <w:bCs/>
      </w:rPr>
      <w:tblPr/>
      <w:tcPr>
        <w:tcBorders>
          <w:top w:val="single" w:sz="4" w:space="0" w:color="E7F4FF" w:themeColor="accent1" w:themeTint="99"/>
        </w:tcBorders>
      </w:tcPr>
    </w:tblStylePr>
    <w:tblStylePr w:type="firstCol">
      <w:rPr>
        <w:b/>
        <w:bCs/>
      </w:rPr>
    </w:tblStylePr>
    <w:tblStylePr w:type="lastCol">
      <w:rPr>
        <w:b/>
        <w:bCs/>
      </w:rPr>
    </w:tblStylePr>
    <w:tblStylePr w:type="band1Vert">
      <w:tblPr/>
      <w:tcPr>
        <w:shd w:val="clear" w:color="auto" w:fill="F7FBFF" w:themeFill="accent1" w:themeFillTint="33"/>
      </w:tcPr>
    </w:tblStylePr>
    <w:tblStylePr w:type="band1Horz">
      <w:tblPr/>
      <w:tcPr>
        <w:shd w:val="clear" w:color="auto" w:fill="F7FBFF" w:themeFill="accent1" w:themeFillTint="33"/>
      </w:tcPr>
    </w:tblStylePr>
  </w:style>
  <w:style w:type="table" w:styleId="ListTable1Light-Accent2">
    <w:name w:val="List Table 1 Light Accent 2"/>
    <w:basedOn w:val="TableNormal"/>
    <w:uiPriority w:val="46"/>
    <w:semiHidden/>
    <w:rsid w:val="0058629F"/>
    <w:pPr>
      <w:spacing w:line="240" w:lineRule="auto"/>
    </w:pPr>
    <w:tblPr>
      <w:tblStyleRowBandSize w:val="1"/>
      <w:tblStyleColBandSize w:val="1"/>
    </w:tblPr>
    <w:tblStylePr w:type="firstRow">
      <w:rPr>
        <w:b/>
        <w:bCs/>
      </w:rPr>
      <w:tblPr/>
      <w:tcPr>
        <w:tcBorders>
          <w:bottom w:val="single" w:sz="4" w:space="0" w:color="4F9AFC" w:themeColor="accent2" w:themeTint="99"/>
        </w:tcBorders>
      </w:tcPr>
    </w:tblStylePr>
    <w:tblStylePr w:type="lastRow">
      <w:rPr>
        <w:b/>
        <w:bCs/>
      </w:rPr>
      <w:tblPr/>
      <w:tcPr>
        <w:tcBorders>
          <w:top w:val="single" w:sz="4" w:space="0" w:color="4F9AFC" w:themeColor="accent2" w:themeTint="99"/>
        </w:tcBorders>
      </w:tcPr>
    </w:tblStylePr>
    <w:tblStylePr w:type="firstCol">
      <w:rPr>
        <w:b/>
        <w:bCs/>
      </w:rPr>
    </w:tblStylePr>
    <w:tblStylePr w:type="lastCol">
      <w:rPr>
        <w:b/>
        <w:bCs/>
      </w:rPr>
    </w:tblStylePr>
    <w:tblStylePr w:type="band1Vert">
      <w:tblPr/>
      <w:tcPr>
        <w:shd w:val="clear" w:color="auto" w:fill="C4DDFE" w:themeFill="accent2" w:themeFillTint="33"/>
      </w:tcPr>
    </w:tblStylePr>
    <w:tblStylePr w:type="band1Horz">
      <w:tblPr/>
      <w:tcPr>
        <w:shd w:val="clear" w:color="auto" w:fill="C4DDFE" w:themeFill="accent2" w:themeFillTint="33"/>
      </w:tcPr>
    </w:tblStylePr>
  </w:style>
  <w:style w:type="table" w:styleId="ListTable1Light-Accent3">
    <w:name w:val="List Table 1 Light Accent 3"/>
    <w:basedOn w:val="TableNormal"/>
    <w:uiPriority w:val="46"/>
    <w:semiHidden/>
    <w:rsid w:val="0058629F"/>
    <w:pPr>
      <w:spacing w:line="240" w:lineRule="auto"/>
    </w:pPr>
    <w:tblPr>
      <w:tblStyleRowBandSize w:val="1"/>
      <w:tblStyleColBandSize w:val="1"/>
    </w:tblPr>
    <w:tblStylePr w:type="firstRow">
      <w:rPr>
        <w:b/>
        <w:bCs/>
      </w:rPr>
      <w:tblPr/>
      <w:tcPr>
        <w:tcBorders>
          <w:bottom w:val="single" w:sz="4" w:space="0" w:color="1518FD" w:themeColor="accent3" w:themeTint="99"/>
        </w:tcBorders>
      </w:tcPr>
    </w:tblStylePr>
    <w:tblStylePr w:type="lastRow">
      <w:rPr>
        <w:b/>
        <w:bCs/>
      </w:rPr>
      <w:tblPr/>
      <w:tcPr>
        <w:tcBorders>
          <w:top w:val="single" w:sz="4" w:space="0" w:color="1518FD" w:themeColor="accent3" w:themeTint="99"/>
        </w:tcBorders>
      </w:tcPr>
    </w:tblStylePr>
    <w:tblStylePr w:type="firstCol">
      <w:rPr>
        <w:b/>
        <w:bCs/>
      </w:rPr>
    </w:tblStylePr>
    <w:tblStylePr w:type="lastCol">
      <w:rPr>
        <w:b/>
        <w:bCs/>
      </w:rPr>
    </w:tblStylePr>
    <w:tblStylePr w:type="band1Vert">
      <w:tblPr/>
      <w:tcPr>
        <w:shd w:val="clear" w:color="auto" w:fill="B1B2FE" w:themeFill="accent3" w:themeFillTint="33"/>
      </w:tcPr>
    </w:tblStylePr>
    <w:tblStylePr w:type="band1Horz">
      <w:tblPr/>
      <w:tcPr>
        <w:shd w:val="clear" w:color="auto" w:fill="B1B2FE" w:themeFill="accent3" w:themeFillTint="33"/>
      </w:tcPr>
    </w:tblStylePr>
  </w:style>
  <w:style w:type="table" w:styleId="ListTable1Light-Accent4">
    <w:name w:val="List Table 1 Light Accent 4"/>
    <w:basedOn w:val="TableNormal"/>
    <w:uiPriority w:val="46"/>
    <w:semiHidden/>
    <w:rsid w:val="0058629F"/>
    <w:pPr>
      <w:spacing w:line="240" w:lineRule="auto"/>
    </w:pPr>
    <w:tblPr>
      <w:tblStyleRowBandSize w:val="1"/>
      <w:tblStyleColBandSize w:val="1"/>
    </w:tblPr>
    <w:tblStylePr w:type="firstRow">
      <w:rPr>
        <w:b/>
        <w:bCs/>
      </w:rPr>
      <w:tblPr/>
      <w:tcPr>
        <w:tcBorders>
          <w:bottom w:val="single" w:sz="4" w:space="0" w:color="FFA866" w:themeColor="accent4" w:themeTint="99"/>
        </w:tcBorders>
      </w:tcPr>
    </w:tblStylePr>
    <w:tblStylePr w:type="lastRow">
      <w:rPr>
        <w:b/>
        <w:bCs/>
      </w:rPr>
      <w:tblPr/>
      <w:tcPr>
        <w:tcBorders>
          <w:top w:val="single" w:sz="4" w:space="0" w:color="FFA866" w:themeColor="accent4" w:themeTint="99"/>
        </w:tcBorders>
      </w:tcPr>
    </w:tblStylePr>
    <w:tblStylePr w:type="firstCol">
      <w:rPr>
        <w:b/>
        <w:bCs/>
      </w:rPr>
    </w:tblStylePr>
    <w:tblStylePr w:type="lastCol">
      <w:rPr>
        <w:b/>
        <w:bCs/>
      </w:rPr>
    </w:tblStylePr>
    <w:tblStylePr w:type="band1Vert">
      <w:tblPr/>
      <w:tcPr>
        <w:shd w:val="clear" w:color="auto" w:fill="FFE2CC" w:themeFill="accent4" w:themeFillTint="33"/>
      </w:tcPr>
    </w:tblStylePr>
    <w:tblStylePr w:type="band1Horz">
      <w:tblPr/>
      <w:tcPr>
        <w:shd w:val="clear" w:color="auto" w:fill="FFE2CC" w:themeFill="accent4" w:themeFillTint="33"/>
      </w:tcPr>
    </w:tblStylePr>
  </w:style>
  <w:style w:type="table" w:styleId="ListTable1Light-Accent5">
    <w:name w:val="List Table 1 Light Accent 5"/>
    <w:basedOn w:val="TableNormal"/>
    <w:uiPriority w:val="46"/>
    <w:semiHidden/>
    <w:rsid w:val="0058629F"/>
    <w:pPr>
      <w:spacing w:line="240" w:lineRule="auto"/>
    </w:pPr>
    <w:tblPr>
      <w:tblStyleRowBandSize w:val="1"/>
      <w:tblStyleColBandSize w:val="1"/>
    </w:tblPr>
    <w:tblStylePr w:type="firstRow">
      <w:rPr>
        <w:b/>
        <w:bCs/>
      </w:rPr>
      <w:tblPr/>
      <w:tcPr>
        <w:tcBorders>
          <w:bottom w:val="single" w:sz="4" w:space="0" w:color="4F9AFC" w:themeColor="accent5" w:themeTint="99"/>
        </w:tcBorders>
      </w:tcPr>
    </w:tblStylePr>
    <w:tblStylePr w:type="lastRow">
      <w:rPr>
        <w:b/>
        <w:bCs/>
      </w:rPr>
      <w:tblPr/>
      <w:tcPr>
        <w:tcBorders>
          <w:top w:val="single" w:sz="4" w:space="0" w:color="4F9AFC" w:themeColor="accent5" w:themeTint="99"/>
        </w:tcBorders>
      </w:tcPr>
    </w:tblStylePr>
    <w:tblStylePr w:type="firstCol">
      <w:rPr>
        <w:b/>
        <w:bCs/>
      </w:rPr>
    </w:tblStylePr>
    <w:tblStylePr w:type="lastCol">
      <w:rPr>
        <w:b/>
        <w:bCs/>
      </w:rPr>
    </w:tblStylePr>
    <w:tblStylePr w:type="band1Vert">
      <w:tblPr/>
      <w:tcPr>
        <w:shd w:val="clear" w:color="auto" w:fill="C4DDFE" w:themeFill="accent5" w:themeFillTint="33"/>
      </w:tcPr>
    </w:tblStylePr>
    <w:tblStylePr w:type="band1Horz">
      <w:tblPr/>
      <w:tcPr>
        <w:shd w:val="clear" w:color="auto" w:fill="C4DDFE" w:themeFill="accent5" w:themeFillTint="33"/>
      </w:tcPr>
    </w:tblStylePr>
  </w:style>
  <w:style w:type="table" w:styleId="ListTable1Light-Accent6">
    <w:name w:val="List Table 1 Light Accent 6"/>
    <w:basedOn w:val="TableNormal"/>
    <w:uiPriority w:val="46"/>
    <w:semiHidden/>
    <w:rsid w:val="0058629F"/>
    <w:pPr>
      <w:spacing w:line="240" w:lineRule="auto"/>
    </w:pPr>
    <w:tblPr>
      <w:tblStyleRowBandSize w:val="1"/>
      <w:tblStyleColBandSize w:val="1"/>
    </w:tblPr>
    <w:tblStylePr w:type="firstRow">
      <w:rPr>
        <w:b/>
        <w:bCs/>
      </w:rPr>
      <w:tblPr/>
      <w:tcPr>
        <w:tcBorders>
          <w:bottom w:val="single" w:sz="4" w:space="0" w:color="FFC466" w:themeColor="accent6" w:themeTint="99"/>
        </w:tcBorders>
      </w:tcPr>
    </w:tblStylePr>
    <w:tblStylePr w:type="lastRow">
      <w:rPr>
        <w:b/>
        <w:bCs/>
      </w:rPr>
      <w:tblPr/>
      <w:tcPr>
        <w:tcBorders>
          <w:top w:val="single" w:sz="4" w:space="0" w:color="FFC466" w:themeColor="accent6" w:themeTint="99"/>
        </w:tcBorders>
      </w:tcPr>
    </w:tblStylePr>
    <w:tblStylePr w:type="firstCol">
      <w:rPr>
        <w:b/>
        <w:bCs/>
      </w:rPr>
    </w:tblStylePr>
    <w:tblStylePr w:type="lastCol">
      <w:rPr>
        <w:b/>
        <w:bCs/>
      </w:rPr>
    </w:tblStylePr>
    <w:tblStylePr w:type="band1Vert">
      <w:tblPr/>
      <w:tcPr>
        <w:shd w:val="clear" w:color="auto" w:fill="FFEBCC" w:themeFill="accent6" w:themeFillTint="33"/>
      </w:tcPr>
    </w:tblStylePr>
    <w:tblStylePr w:type="band1Horz">
      <w:tblPr/>
      <w:tcPr>
        <w:shd w:val="clear" w:color="auto" w:fill="FFEBCC" w:themeFill="accent6" w:themeFillTint="33"/>
      </w:tcPr>
    </w:tblStylePr>
  </w:style>
  <w:style w:type="table" w:styleId="ListTable2">
    <w:name w:val="List Table 2"/>
    <w:basedOn w:val="TableNormal"/>
    <w:uiPriority w:val="47"/>
    <w:semiHidden/>
    <w:rsid w:val="0058629F"/>
    <w:pPr>
      <w:spacing w:line="240" w:lineRule="auto"/>
    </w:pPr>
    <w:tblPr>
      <w:tblStyleRowBandSize w:val="1"/>
      <w:tblStyleColBandSize w:val="1"/>
      <w:tblBorders>
        <w:top w:val="single" w:sz="4" w:space="0" w:color="66BCFF" w:themeColor="text1" w:themeTint="99"/>
        <w:bottom w:val="single" w:sz="4" w:space="0" w:color="66BCFF" w:themeColor="text1" w:themeTint="99"/>
        <w:insideH w:val="single" w:sz="4" w:space="0" w:color="66BCFF"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E8FF" w:themeFill="text1" w:themeFillTint="33"/>
      </w:tcPr>
    </w:tblStylePr>
    <w:tblStylePr w:type="band1Horz">
      <w:tblPr/>
      <w:tcPr>
        <w:shd w:val="clear" w:color="auto" w:fill="CCE8FF" w:themeFill="text1" w:themeFillTint="33"/>
      </w:tcPr>
    </w:tblStylePr>
  </w:style>
  <w:style w:type="table" w:styleId="ListTable2-Accent1">
    <w:name w:val="List Table 2 Accent 1"/>
    <w:basedOn w:val="TableNormal"/>
    <w:uiPriority w:val="47"/>
    <w:semiHidden/>
    <w:rsid w:val="0058629F"/>
    <w:pPr>
      <w:spacing w:line="240" w:lineRule="auto"/>
    </w:pPr>
    <w:tblPr>
      <w:tblStyleRowBandSize w:val="1"/>
      <w:tblStyleColBandSize w:val="1"/>
      <w:tblBorders>
        <w:top w:val="single" w:sz="4" w:space="0" w:color="E7F4FF" w:themeColor="accent1" w:themeTint="99"/>
        <w:bottom w:val="single" w:sz="4" w:space="0" w:color="E7F4FF" w:themeColor="accent1" w:themeTint="99"/>
        <w:insideH w:val="single" w:sz="4" w:space="0" w:color="E7F4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7FBFF" w:themeFill="accent1" w:themeFillTint="33"/>
      </w:tcPr>
    </w:tblStylePr>
    <w:tblStylePr w:type="band1Horz">
      <w:tblPr/>
      <w:tcPr>
        <w:shd w:val="clear" w:color="auto" w:fill="F7FBFF" w:themeFill="accent1" w:themeFillTint="33"/>
      </w:tcPr>
    </w:tblStylePr>
  </w:style>
  <w:style w:type="table" w:styleId="ListTable2-Accent2">
    <w:name w:val="List Table 2 Accent 2"/>
    <w:basedOn w:val="TableNormal"/>
    <w:uiPriority w:val="47"/>
    <w:semiHidden/>
    <w:rsid w:val="0058629F"/>
    <w:pPr>
      <w:spacing w:line="240" w:lineRule="auto"/>
    </w:pPr>
    <w:tblPr>
      <w:tblStyleRowBandSize w:val="1"/>
      <w:tblStyleColBandSize w:val="1"/>
      <w:tblBorders>
        <w:top w:val="single" w:sz="4" w:space="0" w:color="4F9AFC" w:themeColor="accent2" w:themeTint="99"/>
        <w:bottom w:val="single" w:sz="4" w:space="0" w:color="4F9AFC" w:themeColor="accent2" w:themeTint="99"/>
        <w:insideH w:val="single" w:sz="4" w:space="0" w:color="4F9AFC"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4DDFE" w:themeFill="accent2" w:themeFillTint="33"/>
      </w:tcPr>
    </w:tblStylePr>
    <w:tblStylePr w:type="band1Horz">
      <w:tblPr/>
      <w:tcPr>
        <w:shd w:val="clear" w:color="auto" w:fill="C4DDFE" w:themeFill="accent2" w:themeFillTint="33"/>
      </w:tcPr>
    </w:tblStylePr>
  </w:style>
  <w:style w:type="table" w:styleId="ListTable2-Accent3">
    <w:name w:val="List Table 2 Accent 3"/>
    <w:basedOn w:val="TableNormal"/>
    <w:uiPriority w:val="47"/>
    <w:semiHidden/>
    <w:rsid w:val="0058629F"/>
    <w:pPr>
      <w:spacing w:line="240" w:lineRule="auto"/>
    </w:pPr>
    <w:tblPr>
      <w:tblStyleRowBandSize w:val="1"/>
      <w:tblStyleColBandSize w:val="1"/>
      <w:tblBorders>
        <w:top w:val="single" w:sz="4" w:space="0" w:color="1518FD" w:themeColor="accent3" w:themeTint="99"/>
        <w:bottom w:val="single" w:sz="4" w:space="0" w:color="1518FD" w:themeColor="accent3" w:themeTint="99"/>
        <w:insideH w:val="single" w:sz="4" w:space="0" w:color="1518FD"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1B2FE" w:themeFill="accent3" w:themeFillTint="33"/>
      </w:tcPr>
    </w:tblStylePr>
    <w:tblStylePr w:type="band1Horz">
      <w:tblPr/>
      <w:tcPr>
        <w:shd w:val="clear" w:color="auto" w:fill="B1B2FE" w:themeFill="accent3" w:themeFillTint="33"/>
      </w:tcPr>
    </w:tblStylePr>
  </w:style>
  <w:style w:type="table" w:styleId="ListTable2-Accent4">
    <w:name w:val="List Table 2 Accent 4"/>
    <w:basedOn w:val="TableNormal"/>
    <w:uiPriority w:val="47"/>
    <w:semiHidden/>
    <w:rsid w:val="0058629F"/>
    <w:pPr>
      <w:spacing w:line="240" w:lineRule="auto"/>
    </w:pPr>
    <w:tblPr>
      <w:tblStyleRowBandSize w:val="1"/>
      <w:tblStyleColBandSize w:val="1"/>
      <w:tblBorders>
        <w:top w:val="single" w:sz="4" w:space="0" w:color="FFA866" w:themeColor="accent4" w:themeTint="99"/>
        <w:bottom w:val="single" w:sz="4" w:space="0" w:color="FFA866" w:themeColor="accent4" w:themeTint="99"/>
        <w:insideH w:val="single" w:sz="4" w:space="0" w:color="FFA866"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E2CC" w:themeFill="accent4" w:themeFillTint="33"/>
      </w:tcPr>
    </w:tblStylePr>
    <w:tblStylePr w:type="band1Horz">
      <w:tblPr/>
      <w:tcPr>
        <w:shd w:val="clear" w:color="auto" w:fill="FFE2CC" w:themeFill="accent4" w:themeFillTint="33"/>
      </w:tcPr>
    </w:tblStylePr>
  </w:style>
  <w:style w:type="table" w:styleId="ListTable2-Accent5">
    <w:name w:val="List Table 2 Accent 5"/>
    <w:basedOn w:val="TableNormal"/>
    <w:uiPriority w:val="47"/>
    <w:semiHidden/>
    <w:rsid w:val="0058629F"/>
    <w:pPr>
      <w:spacing w:line="240" w:lineRule="auto"/>
    </w:pPr>
    <w:tblPr>
      <w:tblStyleRowBandSize w:val="1"/>
      <w:tblStyleColBandSize w:val="1"/>
      <w:tblBorders>
        <w:top w:val="single" w:sz="4" w:space="0" w:color="4F9AFC" w:themeColor="accent5" w:themeTint="99"/>
        <w:bottom w:val="single" w:sz="4" w:space="0" w:color="4F9AFC" w:themeColor="accent5" w:themeTint="99"/>
        <w:insideH w:val="single" w:sz="4" w:space="0" w:color="4F9AF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4DDFE" w:themeFill="accent5" w:themeFillTint="33"/>
      </w:tcPr>
    </w:tblStylePr>
    <w:tblStylePr w:type="band1Horz">
      <w:tblPr/>
      <w:tcPr>
        <w:shd w:val="clear" w:color="auto" w:fill="C4DDFE" w:themeFill="accent5" w:themeFillTint="33"/>
      </w:tcPr>
    </w:tblStylePr>
  </w:style>
  <w:style w:type="table" w:styleId="ListTable2-Accent6">
    <w:name w:val="List Table 2 Accent 6"/>
    <w:basedOn w:val="TableNormal"/>
    <w:uiPriority w:val="47"/>
    <w:semiHidden/>
    <w:rsid w:val="0058629F"/>
    <w:pPr>
      <w:spacing w:line="240" w:lineRule="auto"/>
    </w:pPr>
    <w:tblPr>
      <w:tblStyleRowBandSize w:val="1"/>
      <w:tblStyleColBandSize w:val="1"/>
      <w:tblBorders>
        <w:top w:val="single" w:sz="4" w:space="0" w:color="FFC466" w:themeColor="accent6" w:themeTint="99"/>
        <w:bottom w:val="single" w:sz="4" w:space="0" w:color="FFC466" w:themeColor="accent6" w:themeTint="99"/>
        <w:insideH w:val="single" w:sz="4" w:space="0" w:color="FFC466"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EBCC" w:themeFill="accent6" w:themeFillTint="33"/>
      </w:tcPr>
    </w:tblStylePr>
    <w:tblStylePr w:type="band1Horz">
      <w:tblPr/>
      <w:tcPr>
        <w:shd w:val="clear" w:color="auto" w:fill="FFEBCC" w:themeFill="accent6" w:themeFillTint="33"/>
      </w:tcPr>
    </w:tblStylePr>
  </w:style>
  <w:style w:type="table" w:styleId="ListTable3">
    <w:name w:val="List Table 3"/>
    <w:basedOn w:val="TableNormal"/>
    <w:uiPriority w:val="48"/>
    <w:semiHidden/>
    <w:rsid w:val="0058629F"/>
    <w:pPr>
      <w:spacing w:line="240" w:lineRule="auto"/>
    </w:pPr>
    <w:tblPr>
      <w:tblStyleRowBandSize w:val="1"/>
      <w:tblStyleColBandSize w:val="1"/>
      <w:tblBorders>
        <w:top w:val="single" w:sz="4" w:space="0" w:color="0090FF" w:themeColor="text1"/>
        <w:left w:val="single" w:sz="4" w:space="0" w:color="0090FF" w:themeColor="text1"/>
        <w:bottom w:val="single" w:sz="4" w:space="0" w:color="0090FF" w:themeColor="text1"/>
        <w:right w:val="single" w:sz="4" w:space="0" w:color="0090FF" w:themeColor="text1"/>
      </w:tblBorders>
    </w:tblPr>
    <w:tblStylePr w:type="firstRow">
      <w:rPr>
        <w:b/>
        <w:bCs/>
        <w:color w:val="010374" w:themeColor="background1"/>
      </w:rPr>
      <w:tblPr/>
      <w:tcPr>
        <w:shd w:val="clear" w:color="auto" w:fill="0090FF" w:themeFill="text1"/>
      </w:tcPr>
    </w:tblStylePr>
    <w:tblStylePr w:type="lastRow">
      <w:rPr>
        <w:b/>
        <w:bCs/>
      </w:rPr>
      <w:tblPr/>
      <w:tcPr>
        <w:tcBorders>
          <w:top w:val="double" w:sz="4" w:space="0" w:color="0090FF" w:themeColor="text1"/>
        </w:tcBorders>
        <w:shd w:val="clear" w:color="auto" w:fill="010374" w:themeFill="background1"/>
      </w:tcPr>
    </w:tblStylePr>
    <w:tblStylePr w:type="firstCol">
      <w:rPr>
        <w:b/>
        <w:bCs/>
      </w:rPr>
      <w:tblPr/>
      <w:tcPr>
        <w:tcBorders>
          <w:right w:val="nil"/>
        </w:tcBorders>
        <w:shd w:val="clear" w:color="auto" w:fill="010374" w:themeFill="background1"/>
      </w:tcPr>
    </w:tblStylePr>
    <w:tblStylePr w:type="lastCol">
      <w:rPr>
        <w:b/>
        <w:bCs/>
      </w:rPr>
      <w:tblPr/>
      <w:tcPr>
        <w:tcBorders>
          <w:left w:val="nil"/>
        </w:tcBorders>
        <w:shd w:val="clear" w:color="auto" w:fill="010374" w:themeFill="background1"/>
      </w:tcPr>
    </w:tblStylePr>
    <w:tblStylePr w:type="band1Vert">
      <w:tblPr/>
      <w:tcPr>
        <w:tcBorders>
          <w:left w:val="single" w:sz="4" w:space="0" w:color="0090FF" w:themeColor="text1"/>
          <w:right w:val="single" w:sz="4" w:space="0" w:color="0090FF" w:themeColor="text1"/>
        </w:tcBorders>
      </w:tcPr>
    </w:tblStylePr>
    <w:tblStylePr w:type="band1Horz">
      <w:tblPr/>
      <w:tcPr>
        <w:tcBorders>
          <w:top w:val="single" w:sz="4" w:space="0" w:color="0090FF" w:themeColor="text1"/>
          <w:bottom w:val="single" w:sz="4" w:space="0" w:color="0090FF"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90FF" w:themeColor="text1"/>
          <w:left w:val="nil"/>
        </w:tcBorders>
      </w:tcPr>
    </w:tblStylePr>
    <w:tblStylePr w:type="swCell">
      <w:tblPr/>
      <w:tcPr>
        <w:tcBorders>
          <w:top w:val="double" w:sz="4" w:space="0" w:color="0090FF" w:themeColor="text1"/>
          <w:right w:val="nil"/>
        </w:tcBorders>
      </w:tcPr>
    </w:tblStylePr>
  </w:style>
  <w:style w:type="table" w:styleId="ListTable3-Accent2">
    <w:name w:val="List Table 3 Accent 2"/>
    <w:basedOn w:val="TableNormal"/>
    <w:uiPriority w:val="48"/>
    <w:semiHidden/>
    <w:rsid w:val="0058629F"/>
    <w:pPr>
      <w:spacing w:line="240" w:lineRule="auto"/>
    </w:pPr>
    <w:tblPr>
      <w:tblStyleRowBandSize w:val="1"/>
      <w:tblStyleColBandSize w:val="1"/>
      <w:tblBorders>
        <w:top w:val="single" w:sz="4" w:space="0" w:color="035DD3" w:themeColor="accent2"/>
        <w:left w:val="single" w:sz="4" w:space="0" w:color="035DD3" w:themeColor="accent2"/>
        <w:bottom w:val="single" w:sz="4" w:space="0" w:color="035DD3" w:themeColor="accent2"/>
        <w:right w:val="single" w:sz="4" w:space="0" w:color="035DD3" w:themeColor="accent2"/>
      </w:tblBorders>
    </w:tblPr>
    <w:tblStylePr w:type="firstRow">
      <w:rPr>
        <w:b/>
        <w:bCs/>
        <w:color w:val="010374" w:themeColor="background1"/>
      </w:rPr>
      <w:tblPr/>
      <w:tcPr>
        <w:shd w:val="clear" w:color="auto" w:fill="035DD3" w:themeFill="accent2"/>
      </w:tcPr>
    </w:tblStylePr>
    <w:tblStylePr w:type="lastRow">
      <w:rPr>
        <w:b/>
        <w:bCs/>
      </w:rPr>
      <w:tblPr/>
      <w:tcPr>
        <w:tcBorders>
          <w:top w:val="double" w:sz="4" w:space="0" w:color="035DD3" w:themeColor="accent2"/>
        </w:tcBorders>
        <w:shd w:val="clear" w:color="auto" w:fill="010374" w:themeFill="background1"/>
      </w:tcPr>
    </w:tblStylePr>
    <w:tblStylePr w:type="firstCol">
      <w:rPr>
        <w:b/>
        <w:bCs/>
      </w:rPr>
      <w:tblPr/>
      <w:tcPr>
        <w:tcBorders>
          <w:right w:val="nil"/>
        </w:tcBorders>
        <w:shd w:val="clear" w:color="auto" w:fill="010374" w:themeFill="background1"/>
      </w:tcPr>
    </w:tblStylePr>
    <w:tblStylePr w:type="lastCol">
      <w:rPr>
        <w:b/>
        <w:bCs/>
      </w:rPr>
      <w:tblPr/>
      <w:tcPr>
        <w:tcBorders>
          <w:left w:val="nil"/>
        </w:tcBorders>
        <w:shd w:val="clear" w:color="auto" w:fill="010374" w:themeFill="background1"/>
      </w:tcPr>
    </w:tblStylePr>
    <w:tblStylePr w:type="band1Vert">
      <w:tblPr/>
      <w:tcPr>
        <w:tcBorders>
          <w:left w:val="single" w:sz="4" w:space="0" w:color="035DD3" w:themeColor="accent2"/>
          <w:right w:val="single" w:sz="4" w:space="0" w:color="035DD3" w:themeColor="accent2"/>
        </w:tcBorders>
      </w:tcPr>
    </w:tblStylePr>
    <w:tblStylePr w:type="band1Horz">
      <w:tblPr/>
      <w:tcPr>
        <w:tcBorders>
          <w:top w:val="single" w:sz="4" w:space="0" w:color="035DD3" w:themeColor="accent2"/>
          <w:bottom w:val="single" w:sz="4" w:space="0" w:color="035DD3"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35DD3" w:themeColor="accent2"/>
          <w:left w:val="nil"/>
        </w:tcBorders>
      </w:tcPr>
    </w:tblStylePr>
    <w:tblStylePr w:type="swCell">
      <w:tblPr/>
      <w:tcPr>
        <w:tcBorders>
          <w:top w:val="double" w:sz="4" w:space="0" w:color="035DD3" w:themeColor="accent2"/>
          <w:right w:val="nil"/>
        </w:tcBorders>
      </w:tcPr>
    </w:tblStylePr>
  </w:style>
  <w:style w:type="table" w:styleId="ListTable3-Accent3">
    <w:name w:val="List Table 3 Accent 3"/>
    <w:basedOn w:val="TableNormal"/>
    <w:uiPriority w:val="48"/>
    <w:semiHidden/>
    <w:rsid w:val="0058629F"/>
    <w:pPr>
      <w:spacing w:line="240" w:lineRule="auto"/>
    </w:pPr>
    <w:tblPr>
      <w:tblStyleRowBandSize w:val="1"/>
      <w:tblStyleColBandSize w:val="1"/>
      <w:tblBorders>
        <w:top w:val="single" w:sz="4" w:space="0" w:color="010374" w:themeColor="accent3"/>
        <w:left w:val="single" w:sz="4" w:space="0" w:color="010374" w:themeColor="accent3"/>
        <w:bottom w:val="single" w:sz="4" w:space="0" w:color="010374" w:themeColor="accent3"/>
        <w:right w:val="single" w:sz="4" w:space="0" w:color="010374" w:themeColor="accent3"/>
      </w:tblBorders>
    </w:tblPr>
    <w:tblStylePr w:type="firstRow">
      <w:rPr>
        <w:b/>
        <w:bCs/>
        <w:color w:val="010374" w:themeColor="background1"/>
      </w:rPr>
      <w:tblPr/>
      <w:tcPr>
        <w:shd w:val="clear" w:color="auto" w:fill="010374" w:themeFill="accent3"/>
      </w:tcPr>
    </w:tblStylePr>
    <w:tblStylePr w:type="lastRow">
      <w:rPr>
        <w:b/>
        <w:bCs/>
      </w:rPr>
      <w:tblPr/>
      <w:tcPr>
        <w:tcBorders>
          <w:top w:val="double" w:sz="4" w:space="0" w:color="010374" w:themeColor="accent3"/>
        </w:tcBorders>
        <w:shd w:val="clear" w:color="auto" w:fill="010374" w:themeFill="background1"/>
      </w:tcPr>
    </w:tblStylePr>
    <w:tblStylePr w:type="firstCol">
      <w:rPr>
        <w:b/>
        <w:bCs/>
      </w:rPr>
      <w:tblPr/>
      <w:tcPr>
        <w:tcBorders>
          <w:right w:val="nil"/>
        </w:tcBorders>
        <w:shd w:val="clear" w:color="auto" w:fill="010374" w:themeFill="background1"/>
      </w:tcPr>
    </w:tblStylePr>
    <w:tblStylePr w:type="lastCol">
      <w:rPr>
        <w:b/>
        <w:bCs/>
      </w:rPr>
      <w:tblPr/>
      <w:tcPr>
        <w:tcBorders>
          <w:left w:val="nil"/>
        </w:tcBorders>
        <w:shd w:val="clear" w:color="auto" w:fill="010374" w:themeFill="background1"/>
      </w:tcPr>
    </w:tblStylePr>
    <w:tblStylePr w:type="band1Vert">
      <w:tblPr/>
      <w:tcPr>
        <w:tcBorders>
          <w:left w:val="single" w:sz="4" w:space="0" w:color="010374" w:themeColor="accent3"/>
          <w:right w:val="single" w:sz="4" w:space="0" w:color="010374" w:themeColor="accent3"/>
        </w:tcBorders>
      </w:tcPr>
    </w:tblStylePr>
    <w:tblStylePr w:type="band1Horz">
      <w:tblPr/>
      <w:tcPr>
        <w:tcBorders>
          <w:top w:val="single" w:sz="4" w:space="0" w:color="010374" w:themeColor="accent3"/>
          <w:bottom w:val="single" w:sz="4" w:space="0" w:color="010374"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10374" w:themeColor="accent3"/>
          <w:left w:val="nil"/>
        </w:tcBorders>
      </w:tcPr>
    </w:tblStylePr>
    <w:tblStylePr w:type="swCell">
      <w:tblPr/>
      <w:tcPr>
        <w:tcBorders>
          <w:top w:val="double" w:sz="4" w:space="0" w:color="010374" w:themeColor="accent3"/>
          <w:right w:val="nil"/>
        </w:tcBorders>
      </w:tcPr>
    </w:tblStylePr>
  </w:style>
  <w:style w:type="table" w:styleId="ListTable3-Accent4">
    <w:name w:val="List Table 3 Accent 4"/>
    <w:basedOn w:val="TableNormal"/>
    <w:uiPriority w:val="48"/>
    <w:semiHidden/>
    <w:rsid w:val="0058629F"/>
    <w:pPr>
      <w:spacing w:line="240" w:lineRule="auto"/>
    </w:pPr>
    <w:tblPr>
      <w:tblStyleRowBandSize w:val="1"/>
      <w:tblStyleColBandSize w:val="1"/>
      <w:tblBorders>
        <w:top w:val="single" w:sz="4" w:space="0" w:color="FF6F00" w:themeColor="accent4"/>
        <w:left w:val="single" w:sz="4" w:space="0" w:color="FF6F00" w:themeColor="accent4"/>
        <w:bottom w:val="single" w:sz="4" w:space="0" w:color="FF6F00" w:themeColor="accent4"/>
        <w:right w:val="single" w:sz="4" w:space="0" w:color="FF6F00" w:themeColor="accent4"/>
      </w:tblBorders>
    </w:tblPr>
    <w:tblStylePr w:type="firstRow">
      <w:rPr>
        <w:b/>
        <w:bCs/>
        <w:color w:val="010374" w:themeColor="background1"/>
      </w:rPr>
      <w:tblPr/>
      <w:tcPr>
        <w:shd w:val="clear" w:color="auto" w:fill="FF6F00" w:themeFill="accent4"/>
      </w:tcPr>
    </w:tblStylePr>
    <w:tblStylePr w:type="lastRow">
      <w:rPr>
        <w:b/>
        <w:bCs/>
      </w:rPr>
      <w:tblPr/>
      <w:tcPr>
        <w:tcBorders>
          <w:top w:val="double" w:sz="4" w:space="0" w:color="FF6F00" w:themeColor="accent4"/>
        </w:tcBorders>
        <w:shd w:val="clear" w:color="auto" w:fill="010374" w:themeFill="background1"/>
      </w:tcPr>
    </w:tblStylePr>
    <w:tblStylePr w:type="firstCol">
      <w:rPr>
        <w:b/>
        <w:bCs/>
      </w:rPr>
      <w:tblPr/>
      <w:tcPr>
        <w:tcBorders>
          <w:right w:val="nil"/>
        </w:tcBorders>
        <w:shd w:val="clear" w:color="auto" w:fill="010374" w:themeFill="background1"/>
      </w:tcPr>
    </w:tblStylePr>
    <w:tblStylePr w:type="lastCol">
      <w:rPr>
        <w:b/>
        <w:bCs/>
      </w:rPr>
      <w:tblPr/>
      <w:tcPr>
        <w:tcBorders>
          <w:left w:val="nil"/>
        </w:tcBorders>
        <w:shd w:val="clear" w:color="auto" w:fill="010374" w:themeFill="background1"/>
      </w:tcPr>
    </w:tblStylePr>
    <w:tblStylePr w:type="band1Vert">
      <w:tblPr/>
      <w:tcPr>
        <w:tcBorders>
          <w:left w:val="single" w:sz="4" w:space="0" w:color="FF6F00" w:themeColor="accent4"/>
          <w:right w:val="single" w:sz="4" w:space="0" w:color="FF6F00" w:themeColor="accent4"/>
        </w:tcBorders>
      </w:tcPr>
    </w:tblStylePr>
    <w:tblStylePr w:type="band1Horz">
      <w:tblPr/>
      <w:tcPr>
        <w:tcBorders>
          <w:top w:val="single" w:sz="4" w:space="0" w:color="FF6F00" w:themeColor="accent4"/>
          <w:bottom w:val="single" w:sz="4" w:space="0" w:color="FF6F00"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6F00" w:themeColor="accent4"/>
          <w:left w:val="nil"/>
        </w:tcBorders>
      </w:tcPr>
    </w:tblStylePr>
    <w:tblStylePr w:type="swCell">
      <w:tblPr/>
      <w:tcPr>
        <w:tcBorders>
          <w:top w:val="double" w:sz="4" w:space="0" w:color="FF6F00" w:themeColor="accent4"/>
          <w:right w:val="nil"/>
        </w:tcBorders>
      </w:tcPr>
    </w:tblStylePr>
  </w:style>
  <w:style w:type="table" w:styleId="ListTable3-Accent5">
    <w:name w:val="List Table 3 Accent 5"/>
    <w:basedOn w:val="TableNormal"/>
    <w:uiPriority w:val="48"/>
    <w:semiHidden/>
    <w:rsid w:val="0058629F"/>
    <w:pPr>
      <w:spacing w:line="240" w:lineRule="auto"/>
    </w:pPr>
    <w:tblPr>
      <w:tblStyleRowBandSize w:val="1"/>
      <w:tblStyleColBandSize w:val="1"/>
      <w:tblBorders>
        <w:top w:val="single" w:sz="4" w:space="0" w:color="035DD3" w:themeColor="accent5"/>
        <w:left w:val="single" w:sz="4" w:space="0" w:color="035DD3" w:themeColor="accent5"/>
        <w:bottom w:val="single" w:sz="4" w:space="0" w:color="035DD3" w:themeColor="accent5"/>
        <w:right w:val="single" w:sz="4" w:space="0" w:color="035DD3" w:themeColor="accent5"/>
      </w:tblBorders>
    </w:tblPr>
    <w:tblStylePr w:type="firstRow">
      <w:rPr>
        <w:b/>
        <w:bCs/>
        <w:color w:val="010374" w:themeColor="background1"/>
      </w:rPr>
      <w:tblPr/>
      <w:tcPr>
        <w:shd w:val="clear" w:color="auto" w:fill="035DD3" w:themeFill="accent5"/>
      </w:tcPr>
    </w:tblStylePr>
    <w:tblStylePr w:type="lastRow">
      <w:rPr>
        <w:b/>
        <w:bCs/>
      </w:rPr>
      <w:tblPr/>
      <w:tcPr>
        <w:tcBorders>
          <w:top w:val="double" w:sz="4" w:space="0" w:color="035DD3" w:themeColor="accent5"/>
        </w:tcBorders>
        <w:shd w:val="clear" w:color="auto" w:fill="010374" w:themeFill="background1"/>
      </w:tcPr>
    </w:tblStylePr>
    <w:tblStylePr w:type="firstCol">
      <w:rPr>
        <w:b/>
        <w:bCs/>
      </w:rPr>
      <w:tblPr/>
      <w:tcPr>
        <w:tcBorders>
          <w:right w:val="nil"/>
        </w:tcBorders>
        <w:shd w:val="clear" w:color="auto" w:fill="010374" w:themeFill="background1"/>
      </w:tcPr>
    </w:tblStylePr>
    <w:tblStylePr w:type="lastCol">
      <w:rPr>
        <w:b/>
        <w:bCs/>
      </w:rPr>
      <w:tblPr/>
      <w:tcPr>
        <w:tcBorders>
          <w:left w:val="nil"/>
        </w:tcBorders>
        <w:shd w:val="clear" w:color="auto" w:fill="010374" w:themeFill="background1"/>
      </w:tcPr>
    </w:tblStylePr>
    <w:tblStylePr w:type="band1Vert">
      <w:tblPr/>
      <w:tcPr>
        <w:tcBorders>
          <w:left w:val="single" w:sz="4" w:space="0" w:color="035DD3" w:themeColor="accent5"/>
          <w:right w:val="single" w:sz="4" w:space="0" w:color="035DD3" w:themeColor="accent5"/>
        </w:tcBorders>
      </w:tcPr>
    </w:tblStylePr>
    <w:tblStylePr w:type="band1Horz">
      <w:tblPr/>
      <w:tcPr>
        <w:tcBorders>
          <w:top w:val="single" w:sz="4" w:space="0" w:color="035DD3" w:themeColor="accent5"/>
          <w:bottom w:val="single" w:sz="4" w:space="0" w:color="035DD3"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35DD3" w:themeColor="accent5"/>
          <w:left w:val="nil"/>
        </w:tcBorders>
      </w:tcPr>
    </w:tblStylePr>
    <w:tblStylePr w:type="swCell">
      <w:tblPr/>
      <w:tcPr>
        <w:tcBorders>
          <w:top w:val="double" w:sz="4" w:space="0" w:color="035DD3" w:themeColor="accent5"/>
          <w:right w:val="nil"/>
        </w:tcBorders>
      </w:tcPr>
    </w:tblStylePr>
  </w:style>
  <w:style w:type="table" w:styleId="ListTable3-Accent6">
    <w:name w:val="List Table 3 Accent 6"/>
    <w:basedOn w:val="TableNormal"/>
    <w:uiPriority w:val="48"/>
    <w:semiHidden/>
    <w:rsid w:val="0058629F"/>
    <w:pPr>
      <w:spacing w:line="240" w:lineRule="auto"/>
    </w:pPr>
    <w:tblPr>
      <w:tblStyleRowBandSize w:val="1"/>
      <w:tblStyleColBandSize w:val="1"/>
      <w:tblBorders>
        <w:top w:val="single" w:sz="4" w:space="0" w:color="FF9D00" w:themeColor="accent6"/>
        <w:left w:val="single" w:sz="4" w:space="0" w:color="FF9D00" w:themeColor="accent6"/>
        <w:bottom w:val="single" w:sz="4" w:space="0" w:color="FF9D00" w:themeColor="accent6"/>
        <w:right w:val="single" w:sz="4" w:space="0" w:color="FF9D00" w:themeColor="accent6"/>
      </w:tblBorders>
    </w:tblPr>
    <w:tblStylePr w:type="firstRow">
      <w:rPr>
        <w:b/>
        <w:bCs/>
        <w:color w:val="010374" w:themeColor="background1"/>
      </w:rPr>
      <w:tblPr/>
      <w:tcPr>
        <w:shd w:val="clear" w:color="auto" w:fill="FF9D00" w:themeFill="accent6"/>
      </w:tcPr>
    </w:tblStylePr>
    <w:tblStylePr w:type="lastRow">
      <w:rPr>
        <w:b/>
        <w:bCs/>
      </w:rPr>
      <w:tblPr/>
      <w:tcPr>
        <w:tcBorders>
          <w:top w:val="double" w:sz="4" w:space="0" w:color="FF9D00" w:themeColor="accent6"/>
        </w:tcBorders>
        <w:shd w:val="clear" w:color="auto" w:fill="010374" w:themeFill="background1"/>
      </w:tcPr>
    </w:tblStylePr>
    <w:tblStylePr w:type="firstCol">
      <w:rPr>
        <w:b/>
        <w:bCs/>
      </w:rPr>
      <w:tblPr/>
      <w:tcPr>
        <w:tcBorders>
          <w:right w:val="nil"/>
        </w:tcBorders>
        <w:shd w:val="clear" w:color="auto" w:fill="010374" w:themeFill="background1"/>
      </w:tcPr>
    </w:tblStylePr>
    <w:tblStylePr w:type="lastCol">
      <w:rPr>
        <w:b/>
        <w:bCs/>
      </w:rPr>
      <w:tblPr/>
      <w:tcPr>
        <w:tcBorders>
          <w:left w:val="nil"/>
        </w:tcBorders>
        <w:shd w:val="clear" w:color="auto" w:fill="010374" w:themeFill="background1"/>
      </w:tcPr>
    </w:tblStylePr>
    <w:tblStylePr w:type="band1Vert">
      <w:tblPr/>
      <w:tcPr>
        <w:tcBorders>
          <w:left w:val="single" w:sz="4" w:space="0" w:color="FF9D00" w:themeColor="accent6"/>
          <w:right w:val="single" w:sz="4" w:space="0" w:color="FF9D00" w:themeColor="accent6"/>
        </w:tcBorders>
      </w:tcPr>
    </w:tblStylePr>
    <w:tblStylePr w:type="band1Horz">
      <w:tblPr/>
      <w:tcPr>
        <w:tcBorders>
          <w:top w:val="single" w:sz="4" w:space="0" w:color="FF9D00" w:themeColor="accent6"/>
          <w:bottom w:val="single" w:sz="4" w:space="0" w:color="FF9D00"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9D00" w:themeColor="accent6"/>
          <w:left w:val="nil"/>
        </w:tcBorders>
      </w:tcPr>
    </w:tblStylePr>
    <w:tblStylePr w:type="swCell">
      <w:tblPr/>
      <w:tcPr>
        <w:tcBorders>
          <w:top w:val="double" w:sz="4" w:space="0" w:color="FF9D00" w:themeColor="accent6"/>
          <w:right w:val="nil"/>
        </w:tcBorders>
      </w:tcPr>
    </w:tblStylePr>
  </w:style>
  <w:style w:type="table" w:styleId="ListTable4">
    <w:name w:val="List Table 4"/>
    <w:basedOn w:val="TableNormal"/>
    <w:uiPriority w:val="49"/>
    <w:semiHidden/>
    <w:rsid w:val="0058629F"/>
    <w:pPr>
      <w:spacing w:line="240" w:lineRule="auto"/>
    </w:pPr>
    <w:tblPr>
      <w:tblStyleRowBandSize w:val="1"/>
      <w:tblStyleColBandSize w:val="1"/>
      <w:tblBorders>
        <w:top w:val="single" w:sz="4" w:space="0" w:color="66BCFF" w:themeColor="text1" w:themeTint="99"/>
        <w:left w:val="single" w:sz="4" w:space="0" w:color="66BCFF" w:themeColor="text1" w:themeTint="99"/>
        <w:bottom w:val="single" w:sz="4" w:space="0" w:color="66BCFF" w:themeColor="text1" w:themeTint="99"/>
        <w:right w:val="single" w:sz="4" w:space="0" w:color="66BCFF" w:themeColor="text1" w:themeTint="99"/>
        <w:insideH w:val="single" w:sz="4" w:space="0" w:color="66BCFF" w:themeColor="text1" w:themeTint="99"/>
      </w:tblBorders>
    </w:tblPr>
    <w:tblStylePr w:type="firstRow">
      <w:rPr>
        <w:b/>
        <w:bCs/>
        <w:color w:val="010374" w:themeColor="background1"/>
      </w:rPr>
      <w:tblPr/>
      <w:tcPr>
        <w:tcBorders>
          <w:top w:val="single" w:sz="4" w:space="0" w:color="0090FF" w:themeColor="text1"/>
          <w:left w:val="single" w:sz="4" w:space="0" w:color="0090FF" w:themeColor="text1"/>
          <w:bottom w:val="single" w:sz="4" w:space="0" w:color="0090FF" w:themeColor="text1"/>
          <w:right w:val="single" w:sz="4" w:space="0" w:color="0090FF" w:themeColor="text1"/>
          <w:insideH w:val="nil"/>
        </w:tcBorders>
        <w:shd w:val="clear" w:color="auto" w:fill="0090FF" w:themeFill="text1"/>
      </w:tcPr>
    </w:tblStylePr>
    <w:tblStylePr w:type="lastRow">
      <w:rPr>
        <w:b/>
        <w:bCs/>
      </w:rPr>
      <w:tblPr/>
      <w:tcPr>
        <w:tcBorders>
          <w:top w:val="double" w:sz="4" w:space="0" w:color="66BCFF" w:themeColor="text1" w:themeTint="99"/>
        </w:tcBorders>
      </w:tcPr>
    </w:tblStylePr>
    <w:tblStylePr w:type="firstCol">
      <w:rPr>
        <w:b/>
        <w:bCs/>
      </w:rPr>
    </w:tblStylePr>
    <w:tblStylePr w:type="lastCol">
      <w:rPr>
        <w:b/>
        <w:bCs/>
      </w:rPr>
    </w:tblStylePr>
    <w:tblStylePr w:type="band1Vert">
      <w:tblPr/>
      <w:tcPr>
        <w:shd w:val="clear" w:color="auto" w:fill="CCE8FF" w:themeFill="text1" w:themeFillTint="33"/>
      </w:tcPr>
    </w:tblStylePr>
    <w:tblStylePr w:type="band1Horz">
      <w:tblPr/>
      <w:tcPr>
        <w:shd w:val="clear" w:color="auto" w:fill="CCE8FF" w:themeFill="text1" w:themeFillTint="33"/>
      </w:tcPr>
    </w:tblStylePr>
  </w:style>
  <w:style w:type="table" w:styleId="ListTable4-Accent1">
    <w:name w:val="List Table 4 Accent 1"/>
    <w:basedOn w:val="TableNormal"/>
    <w:uiPriority w:val="49"/>
    <w:semiHidden/>
    <w:rsid w:val="0058629F"/>
    <w:pPr>
      <w:spacing w:line="240" w:lineRule="auto"/>
    </w:pPr>
    <w:tblPr>
      <w:tblStyleRowBandSize w:val="1"/>
      <w:tblStyleColBandSize w:val="1"/>
      <w:tblBorders>
        <w:top w:val="single" w:sz="4" w:space="0" w:color="E7F4FF" w:themeColor="accent1" w:themeTint="99"/>
        <w:left w:val="single" w:sz="4" w:space="0" w:color="E7F4FF" w:themeColor="accent1" w:themeTint="99"/>
        <w:bottom w:val="single" w:sz="4" w:space="0" w:color="E7F4FF" w:themeColor="accent1" w:themeTint="99"/>
        <w:right w:val="single" w:sz="4" w:space="0" w:color="E7F4FF" w:themeColor="accent1" w:themeTint="99"/>
        <w:insideH w:val="single" w:sz="4" w:space="0" w:color="E7F4FF" w:themeColor="accent1" w:themeTint="99"/>
      </w:tblBorders>
    </w:tblPr>
    <w:tblStylePr w:type="firstRow">
      <w:rPr>
        <w:b/>
        <w:bCs/>
        <w:color w:val="010374" w:themeColor="background1"/>
      </w:rPr>
      <w:tblPr/>
      <w:tcPr>
        <w:tcBorders>
          <w:top w:val="single" w:sz="4" w:space="0" w:color="D8EEFF" w:themeColor="accent1"/>
          <w:left w:val="single" w:sz="4" w:space="0" w:color="D8EEFF" w:themeColor="accent1"/>
          <w:bottom w:val="single" w:sz="4" w:space="0" w:color="D8EEFF" w:themeColor="accent1"/>
          <w:right w:val="single" w:sz="4" w:space="0" w:color="D8EEFF" w:themeColor="accent1"/>
          <w:insideH w:val="nil"/>
        </w:tcBorders>
        <w:shd w:val="clear" w:color="auto" w:fill="D8EEFF" w:themeFill="accent1"/>
      </w:tcPr>
    </w:tblStylePr>
    <w:tblStylePr w:type="lastRow">
      <w:rPr>
        <w:b/>
        <w:bCs/>
      </w:rPr>
      <w:tblPr/>
      <w:tcPr>
        <w:tcBorders>
          <w:top w:val="double" w:sz="4" w:space="0" w:color="E7F4FF" w:themeColor="accent1" w:themeTint="99"/>
        </w:tcBorders>
      </w:tcPr>
    </w:tblStylePr>
    <w:tblStylePr w:type="firstCol">
      <w:rPr>
        <w:b/>
        <w:bCs/>
      </w:rPr>
    </w:tblStylePr>
    <w:tblStylePr w:type="lastCol">
      <w:rPr>
        <w:b/>
        <w:bCs/>
      </w:rPr>
    </w:tblStylePr>
    <w:tblStylePr w:type="band1Vert">
      <w:tblPr/>
      <w:tcPr>
        <w:shd w:val="clear" w:color="auto" w:fill="F7FBFF" w:themeFill="accent1" w:themeFillTint="33"/>
      </w:tcPr>
    </w:tblStylePr>
    <w:tblStylePr w:type="band1Horz">
      <w:tblPr/>
      <w:tcPr>
        <w:shd w:val="clear" w:color="auto" w:fill="F7FBFF" w:themeFill="accent1" w:themeFillTint="33"/>
      </w:tcPr>
    </w:tblStylePr>
  </w:style>
  <w:style w:type="table" w:styleId="ListTable4-Accent2">
    <w:name w:val="List Table 4 Accent 2"/>
    <w:basedOn w:val="TableNormal"/>
    <w:uiPriority w:val="49"/>
    <w:semiHidden/>
    <w:rsid w:val="0058629F"/>
    <w:pPr>
      <w:spacing w:line="240" w:lineRule="auto"/>
    </w:pPr>
    <w:tblPr>
      <w:tblStyleRowBandSize w:val="1"/>
      <w:tblStyleColBandSize w:val="1"/>
      <w:tblBorders>
        <w:top w:val="single" w:sz="4" w:space="0" w:color="4F9AFC" w:themeColor="accent2" w:themeTint="99"/>
        <w:left w:val="single" w:sz="4" w:space="0" w:color="4F9AFC" w:themeColor="accent2" w:themeTint="99"/>
        <w:bottom w:val="single" w:sz="4" w:space="0" w:color="4F9AFC" w:themeColor="accent2" w:themeTint="99"/>
        <w:right w:val="single" w:sz="4" w:space="0" w:color="4F9AFC" w:themeColor="accent2" w:themeTint="99"/>
        <w:insideH w:val="single" w:sz="4" w:space="0" w:color="4F9AFC" w:themeColor="accent2" w:themeTint="99"/>
      </w:tblBorders>
    </w:tblPr>
    <w:tblStylePr w:type="firstRow">
      <w:rPr>
        <w:b/>
        <w:bCs/>
        <w:color w:val="010374" w:themeColor="background1"/>
      </w:rPr>
      <w:tblPr/>
      <w:tcPr>
        <w:tcBorders>
          <w:top w:val="single" w:sz="4" w:space="0" w:color="035DD3" w:themeColor="accent2"/>
          <w:left w:val="single" w:sz="4" w:space="0" w:color="035DD3" w:themeColor="accent2"/>
          <w:bottom w:val="single" w:sz="4" w:space="0" w:color="035DD3" w:themeColor="accent2"/>
          <w:right w:val="single" w:sz="4" w:space="0" w:color="035DD3" w:themeColor="accent2"/>
          <w:insideH w:val="nil"/>
        </w:tcBorders>
        <w:shd w:val="clear" w:color="auto" w:fill="035DD3" w:themeFill="accent2"/>
      </w:tcPr>
    </w:tblStylePr>
    <w:tblStylePr w:type="lastRow">
      <w:rPr>
        <w:b/>
        <w:bCs/>
      </w:rPr>
      <w:tblPr/>
      <w:tcPr>
        <w:tcBorders>
          <w:top w:val="double" w:sz="4" w:space="0" w:color="4F9AFC" w:themeColor="accent2" w:themeTint="99"/>
        </w:tcBorders>
      </w:tcPr>
    </w:tblStylePr>
    <w:tblStylePr w:type="firstCol">
      <w:rPr>
        <w:b/>
        <w:bCs/>
      </w:rPr>
    </w:tblStylePr>
    <w:tblStylePr w:type="lastCol">
      <w:rPr>
        <w:b/>
        <w:bCs/>
      </w:rPr>
    </w:tblStylePr>
    <w:tblStylePr w:type="band1Vert">
      <w:tblPr/>
      <w:tcPr>
        <w:shd w:val="clear" w:color="auto" w:fill="C4DDFE" w:themeFill="accent2" w:themeFillTint="33"/>
      </w:tcPr>
    </w:tblStylePr>
    <w:tblStylePr w:type="band1Horz">
      <w:tblPr/>
      <w:tcPr>
        <w:shd w:val="clear" w:color="auto" w:fill="C4DDFE" w:themeFill="accent2" w:themeFillTint="33"/>
      </w:tcPr>
    </w:tblStylePr>
  </w:style>
  <w:style w:type="table" w:styleId="ListTable4-Accent3">
    <w:name w:val="List Table 4 Accent 3"/>
    <w:basedOn w:val="TableNormal"/>
    <w:uiPriority w:val="49"/>
    <w:semiHidden/>
    <w:rsid w:val="0058629F"/>
    <w:pPr>
      <w:spacing w:line="240" w:lineRule="auto"/>
    </w:pPr>
    <w:tblPr>
      <w:tblStyleRowBandSize w:val="1"/>
      <w:tblStyleColBandSize w:val="1"/>
      <w:tblBorders>
        <w:top w:val="single" w:sz="4" w:space="0" w:color="1518FD" w:themeColor="accent3" w:themeTint="99"/>
        <w:left w:val="single" w:sz="4" w:space="0" w:color="1518FD" w:themeColor="accent3" w:themeTint="99"/>
        <w:bottom w:val="single" w:sz="4" w:space="0" w:color="1518FD" w:themeColor="accent3" w:themeTint="99"/>
        <w:right w:val="single" w:sz="4" w:space="0" w:color="1518FD" w:themeColor="accent3" w:themeTint="99"/>
        <w:insideH w:val="single" w:sz="4" w:space="0" w:color="1518FD" w:themeColor="accent3" w:themeTint="99"/>
      </w:tblBorders>
    </w:tblPr>
    <w:tblStylePr w:type="firstRow">
      <w:rPr>
        <w:b/>
        <w:bCs/>
        <w:color w:val="010374" w:themeColor="background1"/>
      </w:rPr>
      <w:tblPr/>
      <w:tcPr>
        <w:tcBorders>
          <w:top w:val="single" w:sz="4" w:space="0" w:color="010374" w:themeColor="accent3"/>
          <w:left w:val="single" w:sz="4" w:space="0" w:color="010374" w:themeColor="accent3"/>
          <w:bottom w:val="single" w:sz="4" w:space="0" w:color="010374" w:themeColor="accent3"/>
          <w:right w:val="single" w:sz="4" w:space="0" w:color="010374" w:themeColor="accent3"/>
          <w:insideH w:val="nil"/>
        </w:tcBorders>
        <w:shd w:val="clear" w:color="auto" w:fill="010374" w:themeFill="accent3"/>
      </w:tcPr>
    </w:tblStylePr>
    <w:tblStylePr w:type="lastRow">
      <w:rPr>
        <w:b/>
        <w:bCs/>
      </w:rPr>
      <w:tblPr/>
      <w:tcPr>
        <w:tcBorders>
          <w:top w:val="double" w:sz="4" w:space="0" w:color="1518FD" w:themeColor="accent3" w:themeTint="99"/>
        </w:tcBorders>
      </w:tcPr>
    </w:tblStylePr>
    <w:tblStylePr w:type="firstCol">
      <w:rPr>
        <w:b/>
        <w:bCs/>
      </w:rPr>
    </w:tblStylePr>
    <w:tblStylePr w:type="lastCol">
      <w:rPr>
        <w:b/>
        <w:bCs/>
      </w:rPr>
    </w:tblStylePr>
    <w:tblStylePr w:type="band1Vert">
      <w:tblPr/>
      <w:tcPr>
        <w:shd w:val="clear" w:color="auto" w:fill="B1B2FE" w:themeFill="accent3" w:themeFillTint="33"/>
      </w:tcPr>
    </w:tblStylePr>
    <w:tblStylePr w:type="band1Horz">
      <w:tblPr/>
      <w:tcPr>
        <w:shd w:val="clear" w:color="auto" w:fill="B1B2FE" w:themeFill="accent3" w:themeFillTint="33"/>
      </w:tcPr>
    </w:tblStylePr>
  </w:style>
  <w:style w:type="table" w:styleId="ListTable4-Accent4">
    <w:name w:val="List Table 4 Accent 4"/>
    <w:basedOn w:val="TableNormal"/>
    <w:uiPriority w:val="49"/>
    <w:semiHidden/>
    <w:rsid w:val="0058629F"/>
    <w:pPr>
      <w:spacing w:line="240" w:lineRule="auto"/>
    </w:pPr>
    <w:tblPr>
      <w:tblStyleRowBandSize w:val="1"/>
      <w:tblStyleColBandSize w:val="1"/>
      <w:tblBorders>
        <w:top w:val="single" w:sz="4" w:space="0" w:color="FFA866" w:themeColor="accent4" w:themeTint="99"/>
        <w:left w:val="single" w:sz="4" w:space="0" w:color="FFA866" w:themeColor="accent4" w:themeTint="99"/>
        <w:bottom w:val="single" w:sz="4" w:space="0" w:color="FFA866" w:themeColor="accent4" w:themeTint="99"/>
        <w:right w:val="single" w:sz="4" w:space="0" w:color="FFA866" w:themeColor="accent4" w:themeTint="99"/>
        <w:insideH w:val="single" w:sz="4" w:space="0" w:color="FFA866" w:themeColor="accent4" w:themeTint="99"/>
      </w:tblBorders>
    </w:tblPr>
    <w:tblStylePr w:type="firstRow">
      <w:rPr>
        <w:b/>
        <w:bCs/>
        <w:color w:val="010374" w:themeColor="background1"/>
      </w:rPr>
      <w:tblPr/>
      <w:tcPr>
        <w:tcBorders>
          <w:top w:val="single" w:sz="4" w:space="0" w:color="FF6F00" w:themeColor="accent4"/>
          <w:left w:val="single" w:sz="4" w:space="0" w:color="FF6F00" w:themeColor="accent4"/>
          <w:bottom w:val="single" w:sz="4" w:space="0" w:color="FF6F00" w:themeColor="accent4"/>
          <w:right w:val="single" w:sz="4" w:space="0" w:color="FF6F00" w:themeColor="accent4"/>
          <w:insideH w:val="nil"/>
        </w:tcBorders>
        <w:shd w:val="clear" w:color="auto" w:fill="FF6F00" w:themeFill="accent4"/>
      </w:tcPr>
    </w:tblStylePr>
    <w:tblStylePr w:type="lastRow">
      <w:rPr>
        <w:b/>
        <w:bCs/>
      </w:rPr>
      <w:tblPr/>
      <w:tcPr>
        <w:tcBorders>
          <w:top w:val="double" w:sz="4" w:space="0" w:color="FFA866" w:themeColor="accent4" w:themeTint="99"/>
        </w:tcBorders>
      </w:tcPr>
    </w:tblStylePr>
    <w:tblStylePr w:type="firstCol">
      <w:rPr>
        <w:b/>
        <w:bCs/>
      </w:rPr>
    </w:tblStylePr>
    <w:tblStylePr w:type="lastCol">
      <w:rPr>
        <w:b/>
        <w:bCs/>
      </w:rPr>
    </w:tblStylePr>
    <w:tblStylePr w:type="band1Vert">
      <w:tblPr/>
      <w:tcPr>
        <w:shd w:val="clear" w:color="auto" w:fill="FFE2CC" w:themeFill="accent4" w:themeFillTint="33"/>
      </w:tcPr>
    </w:tblStylePr>
    <w:tblStylePr w:type="band1Horz">
      <w:tblPr/>
      <w:tcPr>
        <w:shd w:val="clear" w:color="auto" w:fill="FFE2CC" w:themeFill="accent4" w:themeFillTint="33"/>
      </w:tcPr>
    </w:tblStylePr>
  </w:style>
  <w:style w:type="table" w:styleId="ListTable4-Accent5">
    <w:name w:val="List Table 4 Accent 5"/>
    <w:basedOn w:val="TableNormal"/>
    <w:uiPriority w:val="49"/>
    <w:semiHidden/>
    <w:rsid w:val="0058629F"/>
    <w:pPr>
      <w:spacing w:line="240" w:lineRule="auto"/>
    </w:pPr>
    <w:tblPr>
      <w:tblStyleRowBandSize w:val="1"/>
      <w:tblStyleColBandSize w:val="1"/>
      <w:tblBorders>
        <w:top w:val="single" w:sz="4" w:space="0" w:color="4F9AFC" w:themeColor="accent5" w:themeTint="99"/>
        <w:left w:val="single" w:sz="4" w:space="0" w:color="4F9AFC" w:themeColor="accent5" w:themeTint="99"/>
        <w:bottom w:val="single" w:sz="4" w:space="0" w:color="4F9AFC" w:themeColor="accent5" w:themeTint="99"/>
        <w:right w:val="single" w:sz="4" w:space="0" w:color="4F9AFC" w:themeColor="accent5" w:themeTint="99"/>
        <w:insideH w:val="single" w:sz="4" w:space="0" w:color="4F9AFC" w:themeColor="accent5" w:themeTint="99"/>
      </w:tblBorders>
    </w:tblPr>
    <w:tblStylePr w:type="firstRow">
      <w:rPr>
        <w:b/>
        <w:bCs/>
        <w:color w:val="010374" w:themeColor="background1"/>
      </w:rPr>
      <w:tblPr/>
      <w:tcPr>
        <w:tcBorders>
          <w:top w:val="single" w:sz="4" w:space="0" w:color="035DD3" w:themeColor="accent5"/>
          <w:left w:val="single" w:sz="4" w:space="0" w:color="035DD3" w:themeColor="accent5"/>
          <w:bottom w:val="single" w:sz="4" w:space="0" w:color="035DD3" w:themeColor="accent5"/>
          <w:right w:val="single" w:sz="4" w:space="0" w:color="035DD3" w:themeColor="accent5"/>
          <w:insideH w:val="nil"/>
        </w:tcBorders>
        <w:shd w:val="clear" w:color="auto" w:fill="035DD3" w:themeFill="accent5"/>
      </w:tcPr>
    </w:tblStylePr>
    <w:tblStylePr w:type="lastRow">
      <w:rPr>
        <w:b/>
        <w:bCs/>
      </w:rPr>
      <w:tblPr/>
      <w:tcPr>
        <w:tcBorders>
          <w:top w:val="double" w:sz="4" w:space="0" w:color="4F9AFC" w:themeColor="accent5" w:themeTint="99"/>
        </w:tcBorders>
      </w:tcPr>
    </w:tblStylePr>
    <w:tblStylePr w:type="firstCol">
      <w:rPr>
        <w:b/>
        <w:bCs/>
      </w:rPr>
    </w:tblStylePr>
    <w:tblStylePr w:type="lastCol">
      <w:rPr>
        <w:b/>
        <w:bCs/>
      </w:rPr>
    </w:tblStylePr>
    <w:tblStylePr w:type="band1Vert">
      <w:tblPr/>
      <w:tcPr>
        <w:shd w:val="clear" w:color="auto" w:fill="C4DDFE" w:themeFill="accent5" w:themeFillTint="33"/>
      </w:tcPr>
    </w:tblStylePr>
    <w:tblStylePr w:type="band1Horz">
      <w:tblPr/>
      <w:tcPr>
        <w:shd w:val="clear" w:color="auto" w:fill="C4DDFE" w:themeFill="accent5" w:themeFillTint="33"/>
      </w:tcPr>
    </w:tblStylePr>
  </w:style>
  <w:style w:type="table" w:styleId="ListTable4-Accent6">
    <w:name w:val="List Table 4 Accent 6"/>
    <w:basedOn w:val="TableNormal"/>
    <w:uiPriority w:val="49"/>
    <w:semiHidden/>
    <w:rsid w:val="0058629F"/>
    <w:pPr>
      <w:spacing w:line="240" w:lineRule="auto"/>
    </w:pPr>
    <w:tblPr>
      <w:tblStyleRowBandSize w:val="1"/>
      <w:tblStyleColBandSize w:val="1"/>
      <w:tblBorders>
        <w:top w:val="single" w:sz="4" w:space="0" w:color="FFC466" w:themeColor="accent6" w:themeTint="99"/>
        <w:left w:val="single" w:sz="4" w:space="0" w:color="FFC466" w:themeColor="accent6" w:themeTint="99"/>
        <w:bottom w:val="single" w:sz="4" w:space="0" w:color="FFC466" w:themeColor="accent6" w:themeTint="99"/>
        <w:right w:val="single" w:sz="4" w:space="0" w:color="FFC466" w:themeColor="accent6" w:themeTint="99"/>
        <w:insideH w:val="single" w:sz="4" w:space="0" w:color="FFC466" w:themeColor="accent6" w:themeTint="99"/>
      </w:tblBorders>
    </w:tblPr>
    <w:tblStylePr w:type="firstRow">
      <w:rPr>
        <w:b/>
        <w:bCs/>
        <w:color w:val="010374" w:themeColor="background1"/>
      </w:rPr>
      <w:tblPr/>
      <w:tcPr>
        <w:tcBorders>
          <w:top w:val="single" w:sz="4" w:space="0" w:color="FF9D00" w:themeColor="accent6"/>
          <w:left w:val="single" w:sz="4" w:space="0" w:color="FF9D00" w:themeColor="accent6"/>
          <w:bottom w:val="single" w:sz="4" w:space="0" w:color="FF9D00" w:themeColor="accent6"/>
          <w:right w:val="single" w:sz="4" w:space="0" w:color="FF9D00" w:themeColor="accent6"/>
          <w:insideH w:val="nil"/>
        </w:tcBorders>
        <w:shd w:val="clear" w:color="auto" w:fill="FF9D00" w:themeFill="accent6"/>
      </w:tcPr>
    </w:tblStylePr>
    <w:tblStylePr w:type="lastRow">
      <w:rPr>
        <w:b/>
        <w:bCs/>
      </w:rPr>
      <w:tblPr/>
      <w:tcPr>
        <w:tcBorders>
          <w:top w:val="double" w:sz="4" w:space="0" w:color="FFC466" w:themeColor="accent6" w:themeTint="99"/>
        </w:tcBorders>
      </w:tcPr>
    </w:tblStylePr>
    <w:tblStylePr w:type="firstCol">
      <w:rPr>
        <w:b/>
        <w:bCs/>
      </w:rPr>
    </w:tblStylePr>
    <w:tblStylePr w:type="lastCol">
      <w:rPr>
        <w:b/>
        <w:bCs/>
      </w:rPr>
    </w:tblStylePr>
    <w:tblStylePr w:type="band1Vert">
      <w:tblPr/>
      <w:tcPr>
        <w:shd w:val="clear" w:color="auto" w:fill="FFEBCC" w:themeFill="accent6" w:themeFillTint="33"/>
      </w:tcPr>
    </w:tblStylePr>
    <w:tblStylePr w:type="band1Horz">
      <w:tblPr/>
      <w:tcPr>
        <w:shd w:val="clear" w:color="auto" w:fill="FFEBCC" w:themeFill="accent6" w:themeFillTint="33"/>
      </w:tcPr>
    </w:tblStylePr>
  </w:style>
  <w:style w:type="table" w:styleId="ListTable5Dark">
    <w:name w:val="List Table 5 Dark"/>
    <w:basedOn w:val="TableNormal"/>
    <w:uiPriority w:val="50"/>
    <w:semiHidden/>
    <w:rsid w:val="0058629F"/>
    <w:pPr>
      <w:spacing w:line="240" w:lineRule="auto"/>
    </w:pPr>
    <w:rPr>
      <w:color w:val="010374" w:themeColor="background1"/>
    </w:rPr>
    <w:tblPr>
      <w:tblStyleRowBandSize w:val="1"/>
      <w:tblStyleColBandSize w:val="1"/>
      <w:tblBorders>
        <w:top w:val="single" w:sz="24" w:space="0" w:color="0090FF" w:themeColor="text1"/>
        <w:left w:val="single" w:sz="24" w:space="0" w:color="0090FF" w:themeColor="text1"/>
        <w:bottom w:val="single" w:sz="24" w:space="0" w:color="0090FF" w:themeColor="text1"/>
        <w:right w:val="single" w:sz="24" w:space="0" w:color="0090FF" w:themeColor="text1"/>
      </w:tblBorders>
    </w:tblPr>
    <w:tcPr>
      <w:shd w:val="clear" w:color="auto" w:fill="0090FF" w:themeFill="text1"/>
    </w:tcPr>
    <w:tblStylePr w:type="firstRow">
      <w:rPr>
        <w:b/>
        <w:bCs/>
      </w:rPr>
      <w:tblPr/>
      <w:tcPr>
        <w:tcBorders>
          <w:bottom w:val="single" w:sz="18" w:space="0" w:color="010374" w:themeColor="background1"/>
        </w:tcBorders>
      </w:tcPr>
    </w:tblStylePr>
    <w:tblStylePr w:type="lastRow">
      <w:rPr>
        <w:b/>
        <w:bCs/>
      </w:rPr>
      <w:tblPr/>
      <w:tcPr>
        <w:tcBorders>
          <w:top w:val="single" w:sz="4" w:space="0" w:color="010374" w:themeColor="background1"/>
        </w:tcBorders>
      </w:tcPr>
    </w:tblStylePr>
    <w:tblStylePr w:type="firstCol">
      <w:rPr>
        <w:b/>
        <w:bCs/>
      </w:rPr>
      <w:tblPr/>
      <w:tcPr>
        <w:tcBorders>
          <w:right w:val="single" w:sz="4" w:space="0" w:color="010374" w:themeColor="background1"/>
        </w:tcBorders>
      </w:tcPr>
    </w:tblStylePr>
    <w:tblStylePr w:type="lastCol">
      <w:rPr>
        <w:b/>
        <w:bCs/>
      </w:rPr>
      <w:tblPr/>
      <w:tcPr>
        <w:tcBorders>
          <w:left w:val="single" w:sz="4" w:space="0" w:color="010374" w:themeColor="background1"/>
        </w:tcBorders>
      </w:tcPr>
    </w:tblStylePr>
    <w:tblStylePr w:type="band1Vert">
      <w:tblPr/>
      <w:tcPr>
        <w:tcBorders>
          <w:left w:val="single" w:sz="4" w:space="0" w:color="010374" w:themeColor="background1"/>
          <w:right w:val="single" w:sz="4" w:space="0" w:color="010374" w:themeColor="background1"/>
        </w:tcBorders>
      </w:tcPr>
    </w:tblStylePr>
    <w:tblStylePr w:type="band2Vert">
      <w:tblPr/>
      <w:tcPr>
        <w:tcBorders>
          <w:left w:val="single" w:sz="4" w:space="0" w:color="010374" w:themeColor="background1"/>
          <w:right w:val="single" w:sz="4" w:space="0" w:color="010374" w:themeColor="background1"/>
        </w:tcBorders>
      </w:tcPr>
    </w:tblStylePr>
    <w:tblStylePr w:type="band1Horz">
      <w:tblPr/>
      <w:tcPr>
        <w:tcBorders>
          <w:top w:val="single" w:sz="4" w:space="0" w:color="010374" w:themeColor="background1"/>
          <w:bottom w:val="single" w:sz="4" w:space="0" w:color="010374"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pPr>
      <w:spacing w:line="240" w:lineRule="auto"/>
    </w:pPr>
    <w:rPr>
      <w:color w:val="010374" w:themeColor="background1"/>
    </w:rPr>
    <w:tblPr>
      <w:tblStyleRowBandSize w:val="1"/>
      <w:tblStyleColBandSize w:val="1"/>
      <w:tblBorders>
        <w:top w:val="single" w:sz="24" w:space="0" w:color="D8EEFF" w:themeColor="accent1"/>
        <w:left w:val="single" w:sz="24" w:space="0" w:color="D8EEFF" w:themeColor="accent1"/>
        <w:bottom w:val="single" w:sz="24" w:space="0" w:color="D8EEFF" w:themeColor="accent1"/>
        <w:right w:val="single" w:sz="24" w:space="0" w:color="D8EEFF" w:themeColor="accent1"/>
      </w:tblBorders>
    </w:tblPr>
    <w:tcPr>
      <w:shd w:val="clear" w:color="auto" w:fill="D8EEFF" w:themeFill="accent1"/>
    </w:tcPr>
    <w:tblStylePr w:type="firstRow">
      <w:rPr>
        <w:b/>
        <w:bCs/>
      </w:rPr>
      <w:tblPr/>
      <w:tcPr>
        <w:tcBorders>
          <w:bottom w:val="single" w:sz="18" w:space="0" w:color="010374" w:themeColor="background1"/>
        </w:tcBorders>
      </w:tcPr>
    </w:tblStylePr>
    <w:tblStylePr w:type="lastRow">
      <w:rPr>
        <w:b/>
        <w:bCs/>
      </w:rPr>
      <w:tblPr/>
      <w:tcPr>
        <w:tcBorders>
          <w:top w:val="single" w:sz="4" w:space="0" w:color="010374" w:themeColor="background1"/>
        </w:tcBorders>
      </w:tcPr>
    </w:tblStylePr>
    <w:tblStylePr w:type="firstCol">
      <w:rPr>
        <w:b/>
        <w:bCs/>
      </w:rPr>
      <w:tblPr/>
      <w:tcPr>
        <w:tcBorders>
          <w:right w:val="single" w:sz="4" w:space="0" w:color="010374" w:themeColor="background1"/>
        </w:tcBorders>
      </w:tcPr>
    </w:tblStylePr>
    <w:tblStylePr w:type="lastCol">
      <w:rPr>
        <w:b/>
        <w:bCs/>
      </w:rPr>
      <w:tblPr/>
      <w:tcPr>
        <w:tcBorders>
          <w:left w:val="single" w:sz="4" w:space="0" w:color="010374" w:themeColor="background1"/>
        </w:tcBorders>
      </w:tcPr>
    </w:tblStylePr>
    <w:tblStylePr w:type="band1Vert">
      <w:tblPr/>
      <w:tcPr>
        <w:tcBorders>
          <w:left w:val="single" w:sz="4" w:space="0" w:color="010374" w:themeColor="background1"/>
          <w:right w:val="single" w:sz="4" w:space="0" w:color="010374" w:themeColor="background1"/>
        </w:tcBorders>
      </w:tcPr>
    </w:tblStylePr>
    <w:tblStylePr w:type="band2Vert">
      <w:tblPr/>
      <w:tcPr>
        <w:tcBorders>
          <w:left w:val="single" w:sz="4" w:space="0" w:color="010374" w:themeColor="background1"/>
          <w:right w:val="single" w:sz="4" w:space="0" w:color="010374" w:themeColor="background1"/>
        </w:tcBorders>
      </w:tcPr>
    </w:tblStylePr>
    <w:tblStylePr w:type="band1Horz">
      <w:tblPr/>
      <w:tcPr>
        <w:tcBorders>
          <w:top w:val="single" w:sz="4" w:space="0" w:color="010374" w:themeColor="background1"/>
          <w:bottom w:val="single" w:sz="4" w:space="0" w:color="010374"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pPr>
      <w:spacing w:line="240" w:lineRule="auto"/>
    </w:pPr>
    <w:rPr>
      <w:color w:val="010374" w:themeColor="background1"/>
    </w:rPr>
    <w:tblPr>
      <w:tblStyleRowBandSize w:val="1"/>
      <w:tblStyleColBandSize w:val="1"/>
      <w:tblBorders>
        <w:top w:val="single" w:sz="24" w:space="0" w:color="035DD3" w:themeColor="accent2"/>
        <w:left w:val="single" w:sz="24" w:space="0" w:color="035DD3" w:themeColor="accent2"/>
        <w:bottom w:val="single" w:sz="24" w:space="0" w:color="035DD3" w:themeColor="accent2"/>
        <w:right w:val="single" w:sz="24" w:space="0" w:color="035DD3" w:themeColor="accent2"/>
      </w:tblBorders>
    </w:tblPr>
    <w:tcPr>
      <w:shd w:val="clear" w:color="auto" w:fill="035DD3" w:themeFill="accent2"/>
    </w:tcPr>
    <w:tblStylePr w:type="firstRow">
      <w:rPr>
        <w:b/>
        <w:bCs/>
      </w:rPr>
      <w:tblPr/>
      <w:tcPr>
        <w:tcBorders>
          <w:bottom w:val="single" w:sz="18" w:space="0" w:color="010374" w:themeColor="background1"/>
        </w:tcBorders>
      </w:tcPr>
    </w:tblStylePr>
    <w:tblStylePr w:type="lastRow">
      <w:rPr>
        <w:b/>
        <w:bCs/>
      </w:rPr>
      <w:tblPr/>
      <w:tcPr>
        <w:tcBorders>
          <w:top w:val="single" w:sz="4" w:space="0" w:color="010374" w:themeColor="background1"/>
        </w:tcBorders>
      </w:tcPr>
    </w:tblStylePr>
    <w:tblStylePr w:type="firstCol">
      <w:rPr>
        <w:b/>
        <w:bCs/>
      </w:rPr>
      <w:tblPr/>
      <w:tcPr>
        <w:tcBorders>
          <w:right w:val="single" w:sz="4" w:space="0" w:color="010374" w:themeColor="background1"/>
        </w:tcBorders>
      </w:tcPr>
    </w:tblStylePr>
    <w:tblStylePr w:type="lastCol">
      <w:rPr>
        <w:b/>
        <w:bCs/>
      </w:rPr>
      <w:tblPr/>
      <w:tcPr>
        <w:tcBorders>
          <w:left w:val="single" w:sz="4" w:space="0" w:color="010374" w:themeColor="background1"/>
        </w:tcBorders>
      </w:tcPr>
    </w:tblStylePr>
    <w:tblStylePr w:type="band1Vert">
      <w:tblPr/>
      <w:tcPr>
        <w:tcBorders>
          <w:left w:val="single" w:sz="4" w:space="0" w:color="010374" w:themeColor="background1"/>
          <w:right w:val="single" w:sz="4" w:space="0" w:color="010374" w:themeColor="background1"/>
        </w:tcBorders>
      </w:tcPr>
    </w:tblStylePr>
    <w:tblStylePr w:type="band2Vert">
      <w:tblPr/>
      <w:tcPr>
        <w:tcBorders>
          <w:left w:val="single" w:sz="4" w:space="0" w:color="010374" w:themeColor="background1"/>
          <w:right w:val="single" w:sz="4" w:space="0" w:color="010374" w:themeColor="background1"/>
        </w:tcBorders>
      </w:tcPr>
    </w:tblStylePr>
    <w:tblStylePr w:type="band1Horz">
      <w:tblPr/>
      <w:tcPr>
        <w:tcBorders>
          <w:top w:val="single" w:sz="4" w:space="0" w:color="010374" w:themeColor="background1"/>
          <w:bottom w:val="single" w:sz="4" w:space="0" w:color="010374"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pPr>
      <w:spacing w:line="240" w:lineRule="auto"/>
    </w:pPr>
    <w:rPr>
      <w:color w:val="010374" w:themeColor="background1"/>
    </w:rPr>
    <w:tblPr>
      <w:tblStyleRowBandSize w:val="1"/>
      <w:tblStyleColBandSize w:val="1"/>
      <w:tblBorders>
        <w:top w:val="single" w:sz="24" w:space="0" w:color="010374" w:themeColor="accent3"/>
        <w:left w:val="single" w:sz="24" w:space="0" w:color="010374" w:themeColor="accent3"/>
        <w:bottom w:val="single" w:sz="24" w:space="0" w:color="010374" w:themeColor="accent3"/>
        <w:right w:val="single" w:sz="24" w:space="0" w:color="010374" w:themeColor="accent3"/>
      </w:tblBorders>
    </w:tblPr>
    <w:tcPr>
      <w:shd w:val="clear" w:color="auto" w:fill="010374" w:themeFill="accent3"/>
    </w:tcPr>
    <w:tblStylePr w:type="firstRow">
      <w:rPr>
        <w:b/>
        <w:bCs/>
      </w:rPr>
      <w:tblPr/>
      <w:tcPr>
        <w:tcBorders>
          <w:bottom w:val="single" w:sz="18" w:space="0" w:color="010374" w:themeColor="background1"/>
        </w:tcBorders>
      </w:tcPr>
    </w:tblStylePr>
    <w:tblStylePr w:type="lastRow">
      <w:rPr>
        <w:b/>
        <w:bCs/>
      </w:rPr>
      <w:tblPr/>
      <w:tcPr>
        <w:tcBorders>
          <w:top w:val="single" w:sz="4" w:space="0" w:color="010374" w:themeColor="background1"/>
        </w:tcBorders>
      </w:tcPr>
    </w:tblStylePr>
    <w:tblStylePr w:type="firstCol">
      <w:rPr>
        <w:b/>
        <w:bCs/>
      </w:rPr>
      <w:tblPr/>
      <w:tcPr>
        <w:tcBorders>
          <w:right w:val="single" w:sz="4" w:space="0" w:color="010374" w:themeColor="background1"/>
        </w:tcBorders>
      </w:tcPr>
    </w:tblStylePr>
    <w:tblStylePr w:type="lastCol">
      <w:rPr>
        <w:b/>
        <w:bCs/>
      </w:rPr>
      <w:tblPr/>
      <w:tcPr>
        <w:tcBorders>
          <w:left w:val="single" w:sz="4" w:space="0" w:color="010374" w:themeColor="background1"/>
        </w:tcBorders>
      </w:tcPr>
    </w:tblStylePr>
    <w:tblStylePr w:type="band1Vert">
      <w:tblPr/>
      <w:tcPr>
        <w:tcBorders>
          <w:left w:val="single" w:sz="4" w:space="0" w:color="010374" w:themeColor="background1"/>
          <w:right w:val="single" w:sz="4" w:space="0" w:color="010374" w:themeColor="background1"/>
        </w:tcBorders>
      </w:tcPr>
    </w:tblStylePr>
    <w:tblStylePr w:type="band2Vert">
      <w:tblPr/>
      <w:tcPr>
        <w:tcBorders>
          <w:left w:val="single" w:sz="4" w:space="0" w:color="010374" w:themeColor="background1"/>
          <w:right w:val="single" w:sz="4" w:space="0" w:color="010374" w:themeColor="background1"/>
        </w:tcBorders>
      </w:tcPr>
    </w:tblStylePr>
    <w:tblStylePr w:type="band1Horz">
      <w:tblPr/>
      <w:tcPr>
        <w:tcBorders>
          <w:top w:val="single" w:sz="4" w:space="0" w:color="010374" w:themeColor="background1"/>
          <w:bottom w:val="single" w:sz="4" w:space="0" w:color="010374"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pPr>
      <w:spacing w:line="240" w:lineRule="auto"/>
    </w:pPr>
    <w:rPr>
      <w:color w:val="010374" w:themeColor="background1"/>
    </w:rPr>
    <w:tblPr>
      <w:tblStyleRowBandSize w:val="1"/>
      <w:tblStyleColBandSize w:val="1"/>
      <w:tblBorders>
        <w:top w:val="single" w:sz="24" w:space="0" w:color="FF6F00" w:themeColor="accent4"/>
        <w:left w:val="single" w:sz="24" w:space="0" w:color="FF6F00" w:themeColor="accent4"/>
        <w:bottom w:val="single" w:sz="24" w:space="0" w:color="FF6F00" w:themeColor="accent4"/>
        <w:right w:val="single" w:sz="24" w:space="0" w:color="FF6F00" w:themeColor="accent4"/>
      </w:tblBorders>
    </w:tblPr>
    <w:tcPr>
      <w:shd w:val="clear" w:color="auto" w:fill="FF6F00" w:themeFill="accent4"/>
    </w:tcPr>
    <w:tblStylePr w:type="firstRow">
      <w:rPr>
        <w:b/>
        <w:bCs/>
      </w:rPr>
      <w:tblPr/>
      <w:tcPr>
        <w:tcBorders>
          <w:bottom w:val="single" w:sz="18" w:space="0" w:color="010374" w:themeColor="background1"/>
        </w:tcBorders>
      </w:tcPr>
    </w:tblStylePr>
    <w:tblStylePr w:type="lastRow">
      <w:rPr>
        <w:b/>
        <w:bCs/>
      </w:rPr>
      <w:tblPr/>
      <w:tcPr>
        <w:tcBorders>
          <w:top w:val="single" w:sz="4" w:space="0" w:color="010374" w:themeColor="background1"/>
        </w:tcBorders>
      </w:tcPr>
    </w:tblStylePr>
    <w:tblStylePr w:type="firstCol">
      <w:rPr>
        <w:b/>
        <w:bCs/>
      </w:rPr>
      <w:tblPr/>
      <w:tcPr>
        <w:tcBorders>
          <w:right w:val="single" w:sz="4" w:space="0" w:color="010374" w:themeColor="background1"/>
        </w:tcBorders>
      </w:tcPr>
    </w:tblStylePr>
    <w:tblStylePr w:type="lastCol">
      <w:rPr>
        <w:b/>
        <w:bCs/>
      </w:rPr>
      <w:tblPr/>
      <w:tcPr>
        <w:tcBorders>
          <w:left w:val="single" w:sz="4" w:space="0" w:color="010374" w:themeColor="background1"/>
        </w:tcBorders>
      </w:tcPr>
    </w:tblStylePr>
    <w:tblStylePr w:type="band1Vert">
      <w:tblPr/>
      <w:tcPr>
        <w:tcBorders>
          <w:left w:val="single" w:sz="4" w:space="0" w:color="010374" w:themeColor="background1"/>
          <w:right w:val="single" w:sz="4" w:space="0" w:color="010374" w:themeColor="background1"/>
        </w:tcBorders>
      </w:tcPr>
    </w:tblStylePr>
    <w:tblStylePr w:type="band2Vert">
      <w:tblPr/>
      <w:tcPr>
        <w:tcBorders>
          <w:left w:val="single" w:sz="4" w:space="0" w:color="010374" w:themeColor="background1"/>
          <w:right w:val="single" w:sz="4" w:space="0" w:color="010374" w:themeColor="background1"/>
        </w:tcBorders>
      </w:tcPr>
    </w:tblStylePr>
    <w:tblStylePr w:type="band1Horz">
      <w:tblPr/>
      <w:tcPr>
        <w:tcBorders>
          <w:top w:val="single" w:sz="4" w:space="0" w:color="010374" w:themeColor="background1"/>
          <w:bottom w:val="single" w:sz="4" w:space="0" w:color="010374"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pPr>
      <w:spacing w:line="240" w:lineRule="auto"/>
    </w:pPr>
    <w:rPr>
      <w:color w:val="010374" w:themeColor="background1"/>
    </w:rPr>
    <w:tblPr>
      <w:tblStyleRowBandSize w:val="1"/>
      <w:tblStyleColBandSize w:val="1"/>
      <w:tblBorders>
        <w:top w:val="single" w:sz="24" w:space="0" w:color="035DD3" w:themeColor="accent5"/>
        <w:left w:val="single" w:sz="24" w:space="0" w:color="035DD3" w:themeColor="accent5"/>
        <w:bottom w:val="single" w:sz="24" w:space="0" w:color="035DD3" w:themeColor="accent5"/>
        <w:right w:val="single" w:sz="24" w:space="0" w:color="035DD3" w:themeColor="accent5"/>
      </w:tblBorders>
    </w:tblPr>
    <w:tcPr>
      <w:shd w:val="clear" w:color="auto" w:fill="035DD3" w:themeFill="accent5"/>
    </w:tcPr>
    <w:tblStylePr w:type="firstRow">
      <w:rPr>
        <w:b/>
        <w:bCs/>
      </w:rPr>
      <w:tblPr/>
      <w:tcPr>
        <w:tcBorders>
          <w:bottom w:val="single" w:sz="18" w:space="0" w:color="010374" w:themeColor="background1"/>
        </w:tcBorders>
      </w:tcPr>
    </w:tblStylePr>
    <w:tblStylePr w:type="lastRow">
      <w:rPr>
        <w:b/>
        <w:bCs/>
      </w:rPr>
      <w:tblPr/>
      <w:tcPr>
        <w:tcBorders>
          <w:top w:val="single" w:sz="4" w:space="0" w:color="010374" w:themeColor="background1"/>
        </w:tcBorders>
      </w:tcPr>
    </w:tblStylePr>
    <w:tblStylePr w:type="firstCol">
      <w:rPr>
        <w:b/>
        <w:bCs/>
      </w:rPr>
      <w:tblPr/>
      <w:tcPr>
        <w:tcBorders>
          <w:right w:val="single" w:sz="4" w:space="0" w:color="010374" w:themeColor="background1"/>
        </w:tcBorders>
      </w:tcPr>
    </w:tblStylePr>
    <w:tblStylePr w:type="lastCol">
      <w:rPr>
        <w:b/>
        <w:bCs/>
      </w:rPr>
      <w:tblPr/>
      <w:tcPr>
        <w:tcBorders>
          <w:left w:val="single" w:sz="4" w:space="0" w:color="010374" w:themeColor="background1"/>
        </w:tcBorders>
      </w:tcPr>
    </w:tblStylePr>
    <w:tblStylePr w:type="band1Vert">
      <w:tblPr/>
      <w:tcPr>
        <w:tcBorders>
          <w:left w:val="single" w:sz="4" w:space="0" w:color="010374" w:themeColor="background1"/>
          <w:right w:val="single" w:sz="4" w:space="0" w:color="010374" w:themeColor="background1"/>
        </w:tcBorders>
      </w:tcPr>
    </w:tblStylePr>
    <w:tblStylePr w:type="band2Vert">
      <w:tblPr/>
      <w:tcPr>
        <w:tcBorders>
          <w:left w:val="single" w:sz="4" w:space="0" w:color="010374" w:themeColor="background1"/>
          <w:right w:val="single" w:sz="4" w:space="0" w:color="010374" w:themeColor="background1"/>
        </w:tcBorders>
      </w:tcPr>
    </w:tblStylePr>
    <w:tblStylePr w:type="band1Horz">
      <w:tblPr/>
      <w:tcPr>
        <w:tcBorders>
          <w:top w:val="single" w:sz="4" w:space="0" w:color="010374" w:themeColor="background1"/>
          <w:bottom w:val="single" w:sz="4" w:space="0" w:color="010374"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pPr>
      <w:spacing w:line="240" w:lineRule="auto"/>
    </w:pPr>
    <w:rPr>
      <w:color w:val="010374" w:themeColor="background1"/>
    </w:rPr>
    <w:tblPr>
      <w:tblStyleRowBandSize w:val="1"/>
      <w:tblStyleColBandSize w:val="1"/>
      <w:tblBorders>
        <w:top w:val="single" w:sz="24" w:space="0" w:color="FF9D00" w:themeColor="accent6"/>
        <w:left w:val="single" w:sz="24" w:space="0" w:color="FF9D00" w:themeColor="accent6"/>
        <w:bottom w:val="single" w:sz="24" w:space="0" w:color="FF9D00" w:themeColor="accent6"/>
        <w:right w:val="single" w:sz="24" w:space="0" w:color="FF9D00" w:themeColor="accent6"/>
      </w:tblBorders>
    </w:tblPr>
    <w:tcPr>
      <w:shd w:val="clear" w:color="auto" w:fill="FF9D00" w:themeFill="accent6"/>
    </w:tcPr>
    <w:tblStylePr w:type="firstRow">
      <w:rPr>
        <w:b/>
        <w:bCs/>
      </w:rPr>
      <w:tblPr/>
      <w:tcPr>
        <w:tcBorders>
          <w:bottom w:val="single" w:sz="18" w:space="0" w:color="010374" w:themeColor="background1"/>
        </w:tcBorders>
      </w:tcPr>
    </w:tblStylePr>
    <w:tblStylePr w:type="lastRow">
      <w:rPr>
        <w:b/>
        <w:bCs/>
      </w:rPr>
      <w:tblPr/>
      <w:tcPr>
        <w:tcBorders>
          <w:top w:val="single" w:sz="4" w:space="0" w:color="010374" w:themeColor="background1"/>
        </w:tcBorders>
      </w:tcPr>
    </w:tblStylePr>
    <w:tblStylePr w:type="firstCol">
      <w:rPr>
        <w:b/>
        <w:bCs/>
      </w:rPr>
      <w:tblPr/>
      <w:tcPr>
        <w:tcBorders>
          <w:right w:val="single" w:sz="4" w:space="0" w:color="010374" w:themeColor="background1"/>
        </w:tcBorders>
      </w:tcPr>
    </w:tblStylePr>
    <w:tblStylePr w:type="lastCol">
      <w:rPr>
        <w:b/>
        <w:bCs/>
      </w:rPr>
      <w:tblPr/>
      <w:tcPr>
        <w:tcBorders>
          <w:left w:val="single" w:sz="4" w:space="0" w:color="010374" w:themeColor="background1"/>
        </w:tcBorders>
      </w:tcPr>
    </w:tblStylePr>
    <w:tblStylePr w:type="band1Vert">
      <w:tblPr/>
      <w:tcPr>
        <w:tcBorders>
          <w:left w:val="single" w:sz="4" w:space="0" w:color="010374" w:themeColor="background1"/>
          <w:right w:val="single" w:sz="4" w:space="0" w:color="010374" w:themeColor="background1"/>
        </w:tcBorders>
      </w:tcPr>
    </w:tblStylePr>
    <w:tblStylePr w:type="band2Vert">
      <w:tblPr/>
      <w:tcPr>
        <w:tcBorders>
          <w:left w:val="single" w:sz="4" w:space="0" w:color="010374" w:themeColor="background1"/>
          <w:right w:val="single" w:sz="4" w:space="0" w:color="010374" w:themeColor="background1"/>
        </w:tcBorders>
      </w:tcPr>
    </w:tblStylePr>
    <w:tblStylePr w:type="band1Horz">
      <w:tblPr/>
      <w:tcPr>
        <w:tcBorders>
          <w:top w:val="single" w:sz="4" w:space="0" w:color="010374" w:themeColor="background1"/>
          <w:bottom w:val="single" w:sz="4" w:space="0" w:color="010374"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pPr>
      <w:spacing w:line="240" w:lineRule="auto"/>
    </w:pPr>
    <w:tblPr>
      <w:tblStyleRowBandSize w:val="1"/>
      <w:tblStyleColBandSize w:val="1"/>
      <w:tblBorders>
        <w:top w:val="single" w:sz="4" w:space="0" w:color="0090FF" w:themeColor="text1"/>
        <w:bottom w:val="single" w:sz="4" w:space="0" w:color="0090FF" w:themeColor="text1"/>
      </w:tblBorders>
    </w:tblPr>
    <w:tblStylePr w:type="firstRow">
      <w:rPr>
        <w:b/>
        <w:bCs/>
      </w:rPr>
      <w:tblPr/>
      <w:tcPr>
        <w:tcBorders>
          <w:bottom w:val="single" w:sz="4" w:space="0" w:color="0090FF" w:themeColor="text1"/>
        </w:tcBorders>
      </w:tcPr>
    </w:tblStylePr>
    <w:tblStylePr w:type="lastRow">
      <w:rPr>
        <w:b/>
        <w:bCs/>
      </w:rPr>
      <w:tblPr/>
      <w:tcPr>
        <w:tcBorders>
          <w:top w:val="double" w:sz="4" w:space="0" w:color="0090FF" w:themeColor="text1"/>
        </w:tcBorders>
      </w:tcPr>
    </w:tblStylePr>
    <w:tblStylePr w:type="firstCol">
      <w:rPr>
        <w:b/>
        <w:bCs/>
      </w:rPr>
    </w:tblStylePr>
    <w:tblStylePr w:type="lastCol">
      <w:rPr>
        <w:b/>
        <w:bCs/>
      </w:rPr>
    </w:tblStylePr>
    <w:tblStylePr w:type="band1Vert">
      <w:tblPr/>
      <w:tcPr>
        <w:shd w:val="clear" w:color="auto" w:fill="CCE8FF" w:themeFill="text1" w:themeFillTint="33"/>
      </w:tcPr>
    </w:tblStylePr>
    <w:tblStylePr w:type="band1Horz">
      <w:tblPr/>
      <w:tcPr>
        <w:shd w:val="clear" w:color="auto" w:fill="CCE8FF" w:themeFill="text1" w:themeFillTint="33"/>
      </w:tcPr>
    </w:tblStylePr>
  </w:style>
  <w:style w:type="table" w:styleId="ListTable6Colorful-Accent1">
    <w:name w:val="List Table 6 Colorful Accent 1"/>
    <w:basedOn w:val="TableNormal"/>
    <w:uiPriority w:val="51"/>
    <w:semiHidden/>
    <w:rsid w:val="0058629F"/>
    <w:pPr>
      <w:spacing w:line="240" w:lineRule="auto"/>
    </w:pPr>
    <w:rPr>
      <w:color w:val="61B9FF" w:themeColor="accent1" w:themeShade="BF"/>
    </w:rPr>
    <w:tblPr>
      <w:tblStyleRowBandSize w:val="1"/>
      <w:tblStyleColBandSize w:val="1"/>
      <w:tblBorders>
        <w:top w:val="single" w:sz="4" w:space="0" w:color="D8EEFF" w:themeColor="accent1"/>
        <w:bottom w:val="single" w:sz="4" w:space="0" w:color="D8EEFF" w:themeColor="accent1"/>
      </w:tblBorders>
    </w:tblPr>
    <w:tblStylePr w:type="firstRow">
      <w:rPr>
        <w:b/>
        <w:bCs/>
      </w:rPr>
      <w:tblPr/>
      <w:tcPr>
        <w:tcBorders>
          <w:bottom w:val="single" w:sz="4" w:space="0" w:color="D8EEFF" w:themeColor="accent1"/>
        </w:tcBorders>
      </w:tcPr>
    </w:tblStylePr>
    <w:tblStylePr w:type="lastRow">
      <w:rPr>
        <w:b/>
        <w:bCs/>
      </w:rPr>
      <w:tblPr/>
      <w:tcPr>
        <w:tcBorders>
          <w:top w:val="double" w:sz="4" w:space="0" w:color="D8EEFF" w:themeColor="accent1"/>
        </w:tcBorders>
      </w:tcPr>
    </w:tblStylePr>
    <w:tblStylePr w:type="firstCol">
      <w:rPr>
        <w:b/>
        <w:bCs/>
      </w:rPr>
    </w:tblStylePr>
    <w:tblStylePr w:type="lastCol">
      <w:rPr>
        <w:b/>
        <w:bCs/>
      </w:rPr>
    </w:tblStylePr>
    <w:tblStylePr w:type="band1Vert">
      <w:tblPr/>
      <w:tcPr>
        <w:shd w:val="clear" w:color="auto" w:fill="F7FBFF" w:themeFill="accent1" w:themeFillTint="33"/>
      </w:tcPr>
    </w:tblStylePr>
    <w:tblStylePr w:type="band1Horz">
      <w:tblPr/>
      <w:tcPr>
        <w:shd w:val="clear" w:color="auto" w:fill="F7FBFF" w:themeFill="accent1" w:themeFillTint="33"/>
      </w:tcPr>
    </w:tblStylePr>
  </w:style>
  <w:style w:type="table" w:styleId="ListTable6Colorful-Accent2">
    <w:name w:val="List Table 6 Colorful Accent 2"/>
    <w:basedOn w:val="TableNormal"/>
    <w:uiPriority w:val="51"/>
    <w:semiHidden/>
    <w:rsid w:val="0058629F"/>
    <w:pPr>
      <w:spacing w:line="240" w:lineRule="auto"/>
    </w:pPr>
    <w:rPr>
      <w:color w:val="02459D" w:themeColor="accent2" w:themeShade="BF"/>
    </w:rPr>
    <w:tblPr>
      <w:tblStyleRowBandSize w:val="1"/>
      <w:tblStyleColBandSize w:val="1"/>
      <w:tblBorders>
        <w:top w:val="single" w:sz="4" w:space="0" w:color="035DD3" w:themeColor="accent2"/>
        <w:bottom w:val="single" w:sz="4" w:space="0" w:color="035DD3" w:themeColor="accent2"/>
      </w:tblBorders>
    </w:tblPr>
    <w:tblStylePr w:type="firstRow">
      <w:rPr>
        <w:b/>
        <w:bCs/>
      </w:rPr>
      <w:tblPr/>
      <w:tcPr>
        <w:tcBorders>
          <w:bottom w:val="single" w:sz="4" w:space="0" w:color="035DD3" w:themeColor="accent2"/>
        </w:tcBorders>
      </w:tcPr>
    </w:tblStylePr>
    <w:tblStylePr w:type="lastRow">
      <w:rPr>
        <w:b/>
        <w:bCs/>
      </w:rPr>
      <w:tblPr/>
      <w:tcPr>
        <w:tcBorders>
          <w:top w:val="double" w:sz="4" w:space="0" w:color="035DD3" w:themeColor="accent2"/>
        </w:tcBorders>
      </w:tcPr>
    </w:tblStylePr>
    <w:tblStylePr w:type="firstCol">
      <w:rPr>
        <w:b/>
        <w:bCs/>
      </w:rPr>
    </w:tblStylePr>
    <w:tblStylePr w:type="lastCol">
      <w:rPr>
        <w:b/>
        <w:bCs/>
      </w:rPr>
    </w:tblStylePr>
    <w:tblStylePr w:type="band1Vert">
      <w:tblPr/>
      <w:tcPr>
        <w:shd w:val="clear" w:color="auto" w:fill="C4DDFE" w:themeFill="accent2" w:themeFillTint="33"/>
      </w:tcPr>
    </w:tblStylePr>
    <w:tblStylePr w:type="band1Horz">
      <w:tblPr/>
      <w:tcPr>
        <w:shd w:val="clear" w:color="auto" w:fill="C4DDFE" w:themeFill="accent2" w:themeFillTint="33"/>
      </w:tcPr>
    </w:tblStylePr>
  </w:style>
  <w:style w:type="table" w:styleId="ListTable6Colorful-Accent3">
    <w:name w:val="List Table 6 Colorful Accent 3"/>
    <w:basedOn w:val="TableNormal"/>
    <w:uiPriority w:val="51"/>
    <w:semiHidden/>
    <w:rsid w:val="0058629F"/>
    <w:pPr>
      <w:spacing w:line="240" w:lineRule="auto"/>
    </w:pPr>
    <w:rPr>
      <w:color w:val="000256" w:themeColor="accent3" w:themeShade="BF"/>
    </w:rPr>
    <w:tblPr>
      <w:tblStyleRowBandSize w:val="1"/>
      <w:tblStyleColBandSize w:val="1"/>
      <w:tblBorders>
        <w:top w:val="single" w:sz="4" w:space="0" w:color="010374" w:themeColor="accent3"/>
        <w:bottom w:val="single" w:sz="4" w:space="0" w:color="010374" w:themeColor="accent3"/>
      </w:tblBorders>
    </w:tblPr>
    <w:tblStylePr w:type="firstRow">
      <w:rPr>
        <w:b/>
        <w:bCs/>
      </w:rPr>
      <w:tblPr/>
      <w:tcPr>
        <w:tcBorders>
          <w:bottom w:val="single" w:sz="4" w:space="0" w:color="010374" w:themeColor="accent3"/>
        </w:tcBorders>
      </w:tcPr>
    </w:tblStylePr>
    <w:tblStylePr w:type="lastRow">
      <w:rPr>
        <w:b/>
        <w:bCs/>
      </w:rPr>
      <w:tblPr/>
      <w:tcPr>
        <w:tcBorders>
          <w:top w:val="double" w:sz="4" w:space="0" w:color="010374" w:themeColor="accent3"/>
        </w:tcBorders>
      </w:tcPr>
    </w:tblStylePr>
    <w:tblStylePr w:type="firstCol">
      <w:rPr>
        <w:b/>
        <w:bCs/>
      </w:rPr>
    </w:tblStylePr>
    <w:tblStylePr w:type="lastCol">
      <w:rPr>
        <w:b/>
        <w:bCs/>
      </w:rPr>
    </w:tblStylePr>
    <w:tblStylePr w:type="band1Vert">
      <w:tblPr/>
      <w:tcPr>
        <w:shd w:val="clear" w:color="auto" w:fill="B1B2FE" w:themeFill="accent3" w:themeFillTint="33"/>
      </w:tcPr>
    </w:tblStylePr>
    <w:tblStylePr w:type="band1Horz">
      <w:tblPr/>
      <w:tcPr>
        <w:shd w:val="clear" w:color="auto" w:fill="B1B2FE" w:themeFill="accent3" w:themeFillTint="33"/>
      </w:tcPr>
    </w:tblStylePr>
  </w:style>
  <w:style w:type="table" w:styleId="ListTable6Colorful-Accent4">
    <w:name w:val="List Table 6 Colorful Accent 4"/>
    <w:basedOn w:val="TableNormal"/>
    <w:uiPriority w:val="51"/>
    <w:semiHidden/>
    <w:rsid w:val="0058629F"/>
    <w:pPr>
      <w:spacing w:line="240" w:lineRule="auto"/>
    </w:pPr>
    <w:rPr>
      <w:color w:val="BF5300" w:themeColor="accent4" w:themeShade="BF"/>
    </w:rPr>
    <w:tblPr>
      <w:tblStyleRowBandSize w:val="1"/>
      <w:tblStyleColBandSize w:val="1"/>
      <w:tblBorders>
        <w:top w:val="single" w:sz="4" w:space="0" w:color="FF6F00" w:themeColor="accent4"/>
        <w:bottom w:val="single" w:sz="4" w:space="0" w:color="FF6F00" w:themeColor="accent4"/>
      </w:tblBorders>
    </w:tblPr>
    <w:tblStylePr w:type="firstRow">
      <w:rPr>
        <w:b/>
        <w:bCs/>
      </w:rPr>
      <w:tblPr/>
      <w:tcPr>
        <w:tcBorders>
          <w:bottom w:val="single" w:sz="4" w:space="0" w:color="FF6F00" w:themeColor="accent4"/>
        </w:tcBorders>
      </w:tcPr>
    </w:tblStylePr>
    <w:tblStylePr w:type="lastRow">
      <w:rPr>
        <w:b/>
        <w:bCs/>
      </w:rPr>
      <w:tblPr/>
      <w:tcPr>
        <w:tcBorders>
          <w:top w:val="double" w:sz="4" w:space="0" w:color="FF6F00" w:themeColor="accent4"/>
        </w:tcBorders>
      </w:tcPr>
    </w:tblStylePr>
    <w:tblStylePr w:type="firstCol">
      <w:rPr>
        <w:b/>
        <w:bCs/>
      </w:rPr>
    </w:tblStylePr>
    <w:tblStylePr w:type="lastCol">
      <w:rPr>
        <w:b/>
        <w:bCs/>
      </w:rPr>
    </w:tblStylePr>
    <w:tblStylePr w:type="band1Vert">
      <w:tblPr/>
      <w:tcPr>
        <w:shd w:val="clear" w:color="auto" w:fill="FFE2CC" w:themeFill="accent4" w:themeFillTint="33"/>
      </w:tcPr>
    </w:tblStylePr>
    <w:tblStylePr w:type="band1Horz">
      <w:tblPr/>
      <w:tcPr>
        <w:shd w:val="clear" w:color="auto" w:fill="FFE2CC" w:themeFill="accent4" w:themeFillTint="33"/>
      </w:tcPr>
    </w:tblStylePr>
  </w:style>
  <w:style w:type="table" w:styleId="ListTable6Colorful-Accent5">
    <w:name w:val="List Table 6 Colorful Accent 5"/>
    <w:basedOn w:val="TableNormal"/>
    <w:uiPriority w:val="51"/>
    <w:semiHidden/>
    <w:rsid w:val="0058629F"/>
    <w:pPr>
      <w:spacing w:line="240" w:lineRule="auto"/>
    </w:pPr>
    <w:rPr>
      <w:color w:val="02459D" w:themeColor="accent5" w:themeShade="BF"/>
    </w:rPr>
    <w:tblPr>
      <w:tblStyleRowBandSize w:val="1"/>
      <w:tblStyleColBandSize w:val="1"/>
      <w:tblBorders>
        <w:top w:val="single" w:sz="4" w:space="0" w:color="035DD3" w:themeColor="accent5"/>
        <w:bottom w:val="single" w:sz="4" w:space="0" w:color="035DD3" w:themeColor="accent5"/>
      </w:tblBorders>
    </w:tblPr>
    <w:tblStylePr w:type="firstRow">
      <w:rPr>
        <w:b/>
        <w:bCs/>
      </w:rPr>
      <w:tblPr/>
      <w:tcPr>
        <w:tcBorders>
          <w:bottom w:val="single" w:sz="4" w:space="0" w:color="035DD3" w:themeColor="accent5"/>
        </w:tcBorders>
      </w:tcPr>
    </w:tblStylePr>
    <w:tblStylePr w:type="lastRow">
      <w:rPr>
        <w:b/>
        <w:bCs/>
      </w:rPr>
      <w:tblPr/>
      <w:tcPr>
        <w:tcBorders>
          <w:top w:val="double" w:sz="4" w:space="0" w:color="035DD3" w:themeColor="accent5"/>
        </w:tcBorders>
      </w:tcPr>
    </w:tblStylePr>
    <w:tblStylePr w:type="firstCol">
      <w:rPr>
        <w:b/>
        <w:bCs/>
      </w:rPr>
    </w:tblStylePr>
    <w:tblStylePr w:type="lastCol">
      <w:rPr>
        <w:b/>
        <w:bCs/>
      </w:rPr>
    </w:tblStylePr>
    <w:tblStylePr w:type="band1Vert">
      <w:tblPr/>
      <w:tcPr>
        <w:shd w:val="clear" w:color="auto" w:fill="C4DDFE" w:themeFill="accent5" w:themeFillTint="33"/>
      </w:tcPr>
    </w:tblStylePr>
    <w:tblStylePr w:type="band1Horz">
      <w:tblPr/>
      <w:tcPr>
        <w:shd w:val="clear" w:color="auto" w:fill="C4DDFE" w:themeFill="accent5" w:themeFillTint="33"/>
      </w:tcPr>
    </w:tblStylePr>
  </w:style>
  <w:style w:type="table" w:styleId="ListTable6Colorful-Accent6">
    <w:name w:val="List Table 6 Colorful Accent 6"/>
    <w:basedOn w:val="TableNormal"/>
    <w:uiPriority w:val="51"/>
    <w:semiHidden/>
    <w:rsid w:val="0058629F"/>
    <w:pPr>
      <w:spacing w:line="240" w:lineRule="auto"/>
    </w:pPr>
    <w:rPr>
      <w:color w:val="BF7500" w:themeColor="accent6" w:themeShade="BF"/>
    </w:rPr>
    <w:tblPr>
      <w:tblStyleRowBandSize w:val="1"/>
      <w:tblStyleColBandSize w:val="1"/>
      <w:tblBorders>
        <w:top w:val="single" w:sz="4" w:space="0" w:color="FF9D00" w:themeColor="accent6"/>
        <w:bottom w:val="single" w:sz="4" w:space="0" w:color="FF9D00" w:themeColor="accent6"/>
      </w:tblBorders>
    </w:tblPr>
    <w:tblStylePr w:type="firstRow">
      <w:rPr>
        <w:b/>
        <w:bCs/>
      </w:rPr>
      <w:tblPr/>
      <w:tcPr>
        <w:tcBorders>
          <w:bottom w:val="single" w:sz="4" w:space="0" w:color="FF9D00" w:themeColor="accent6"/>
        </w:tcBorders>
      </w:tcPr>
    </w:tblStylePr>
    <w:tblStylePr w:type="lastRow">
      <w:rPr>
        <w:b/>
        <w:bCs/>
      </w:rPr>
      <w:tblPr/>
      <w:tcPr>
        <w:tcBorders>
          <w:top w:val="double" w:sz="4" w:space="0" w:color="FF9D00" w:themeColor="accent6"/>
        </w:tcBorders>
      </w:tcPr>
    </w:tblStylePr>
    <w:tblStylePr w:type="firstCol">
      <w:rPr>
        <w:b/>
        <w:bCs/>
      </w:rPr>
    </w:tblStylePr>
    <w:tblStylePr w:type="lastCol">
      <w:rPr>
        <w:b/>
        <w:bCs/>
      </w:rPr>
    </w:tblStylePr>
    <w:tblStylePr w:type="band1Vert">
      <w:tblPr/>
      <w:tcPr>
        <w:shd w:val="clear" w:color="auto" w:fill="FFEBCC" w:themeFill="accent6" w:themeFillTint="33"/>
      </w:tcPr>
    </w:tblStylePr>
    <w:tblStylePr w:type="band1Horz">
      <w:tblPr/>
      <w:tcPr>
        <w:shd w:val="clear" w:color="auto" w:fill="FFEBCC" w:themeFill="accent6" w:themeFillTint="33"/>
      </w:tcPr>
    </w:tblStylePr>
  </w:style>
  <w:style w:type="table" w:styleId="ListTable7Colorful">
    <w:name w:val="List Table 7 Colorful"/>
    <w:basedOn w:val="TableNormal"/>
    <w:uiPriority w:val="52"/>
    <w:semiHidden/>
    <w:rsid w:val="0058629F"/>
    <w:pPr>
      <w:spacing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90FF" w:themeColor="text1"/>
        </w:tcBorders>
        <w:shd w:val="clear" w:color="auto" w:fill="010374" w:themeFill="background1"/>
      </w:tcPr>
    </w:tblStylePr>
    <w:tblStylePr w:type="lastRow">
      <w:rPr>
        <w:rFonts w:asciiTheme="majorHAnsi" w:eastAsiaTheme="majorEastAsia" w:hAnsiTheme="majorHAnsi" w:cstheme="majorBidi"/>
        <w:i/>
        <w:iCs/>
        <w:sz w:val="26"/>
      </w:rPr>
      <w:tblPr/>
      <w:tcPr>
        <w:tcBorders>
          <w:top w:val="single" w:sz="4" w:space="0" w:color="0090FF" w:themeColor="text1"/>
        </w:tcBorders>
        <w:shd w:val="clear" w:color="auto" w:fill="010374"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90FF" w:themeColor="text1"/>
        </w:tcBorders>
        <w:shd w:val="clear" w:color="auto" w:fill="010374" w:themeFill="background1"/>
      </w:tcPr>
    </w:tblStylePr>
    <w:tblStylePr w:type="lastCol">
      <w:rPr>
        <w:rFonts w:asciiTheme="majorHAnsi" w:eastAsiaTheme="majorEastAsia" w:hAnsiTheme="majorHAnsi" w:cstheme="majorBidi"/>
        <w:i/>
        <w:iCs/>
        <w:sz w:val="26"/>
      </w:rPr>
      <w:tblPr/>
      <w:tcPr>
        <w:tcBorders>
          <w:left w:val="single" w:sz="4" w:space="0" w:color="0090FF" w:themeColor="text1"/>
        </w:tcBorders>
        <w:shd w:val="clear" w:color="auto" w:fill="010374" w:themeFill="background1"/>
      </w:tcPr>
    </w:tblStylePr>
    <w:tblStylePr w:type="band1Vert">
      <w:tblPr/>
      <w:tcPr>
        <w:shd w:val="clear" w:color="auto" w:fill="CCE8FF" w:themeFill="text1" w:themeFillTint="33"/>
      </w:tcPr>
    </w:tblStylePr>
    <w:tblStylePr w:type="band1Horz">
      <w:tblPr/>
      <w:tcPr>
        <w:shd w:val="clear" w:color="auto" w:fill="CCE8FF"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pPr>
      <w:spacing w:line="240" w:lineRule="auto"/>
    </w:pPr>
    <w:rPr>
      <w:color w:val="61B9FF"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8EEFF" w:themeColor="accent1"/>
        </w:tcBorders>
        <w:shd w:val="clear" w:color="auto" w:fill="010374" w:themeFill="background1"/>
      </w:tcPr>
    </w:tblStylePr>
    <w:tblStylePr w:type="lastRow">
      <w:rPr>
        <w:rFonts w:asciiTheme="majorHAnsi" w:eastAsiaTheme="majorEastAsia" w:hAnsiTheme="majorHAnsi" w:cstheme="majorBidi"/>
        <w:i/>
        <w:iCs/>
        <w:sz w:val="26"/>
      </w:rPr>
      <w:tblPr/>
      <w:tcPr>
        <w:tcBorders>
          <w:top w:val="single" w:sz="4" w:space="0" w:color="D8EEFF" w:themeColor="accent1"/>
        </w:tcBorders>
        <w:shd w:val="clear" w:color="auto" w:fill="010374"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8EEFF" w:themeColor="accent1"/>
        </w:tcBorders>
        <w:shd w:val="clear" w:color="auto" w:fill="010374" w:themeFill="background1"/>
      </w:tcPr>
    </w:tblStylePr>
    <w:tblStylePr w:type="lastCol">
      <w:rPr>
        <w:rFonts w:asciiTheme="majorHAnsi" w:eastAsiaTheme="majorEastAsia" w:hAnsiTheme="majorHAnsi" w:cstheme="majorBidi"/>
        <w:i/>
        <w:iCs/>
        <w:sz w:val="26"/>
      </w:rPr>
      <w:tblPr/>
      <w:tcPr>
        <w:tcBorders>
          <w:left w:val="single" w:sz="4" w:space="0" w:color="D8EEFF" w:themeColor="accent1"/>
        </w:tcBorders>
        <w:shd w:val="clear" w:color="auto" w:fill="010374" w:themeFill="background1"/>
      </w:tcPr>
    </w:tblStylePr>
    <w:tblStylePr w:type="band1Vert">
      <w:tblPr/>
      <w:tcPr>
        <w:shd w:val="clear" w:color="auto" w:fill="F7FBFF" w:themeFill="accent1" w:themeFillTint="33"/>
      </w:tcPr>
    </w:tblStylePr>
    <w:tblStylePr w:type="band1Horz">
      <w:tblPr/>
      <w:tcPr>
        <w:shd w:val="clear" w:color="auto" w:fill="F7F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pPr>
      <w:spacing w:line="240" w:lineRule="auto"/>
    </w:pPr>
    <w:rPr>
      <w:color w:val="02459D"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35DD3" w:themeColor="accent2"/>
        </w:tcBorders>
        <w:shd w:val="clear" w:color="auto" w:fill="010374" w:themeFill="background1"/>
      </w:tcPr>
    </w:tblStylePr>
    <w:tblStylePr w:type="lastRow">
      <w:rPr>
        <w:rFonts w:asciiTheme="majorHAnsi" w:eastAsiaTheme="majorEastAsia" w:hAnsiTheme="majorHAnsi" w:cstheme="majorBidi"/>
        <w:i/>
        <w:iCs/>
        <w:sz w:val="26"/>
      </w:rPr>
      <w:tblPr/>
      <w:tcPr>
        <w:tcBorders>
          <w:top w:val="single" w:sz="4" w:space="0" w:color="035DD3" w:themeColor="accent2"/>
        </w:tcBorders>
        <w:shd w:val="clear" w:color="auto" w:fill="010374"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35DD3" w:themeColor="accent2"/>
        </w:tcBorders>
        <w:shd w:val="clear" w:color="auto" w:fill="010374" w:themeFill="background1"/>
      </w:tcPr>
    </w:tblStylePr>
    <w:tblStylePr w:type="lastCol">
      <w:rPr>
        <w:rFonts w:asciiTheme="majorHAnsi" w:eastAsiaTheme="majorEastAsia" w:hAnsiTheme="majorHAnsi" w:cstheme="majorBidi"/>
        <w:i/>
        <w:iCs/>
        <w:sz w:val="26"/>
      </w:rPr>
      <w:tblPr/>
      <w:tcPr>
        <w:tcBorders>
          <w:left w:val="single" w:sz="4" w:space="0" w:color="035DD3" w:themeColor="accent2"/>
        </w:tcBorders>
        <w:shd w:val="clear" w:color="auto" w:fill="010374" w:themeFill="background1"/>
      </w:tcPr>
    </w:tblStylePr>
    <w:tblStylePr w:type="band1Vert">
      <w:tblPr/>
      <w:tcPr>
        <w:shd w:val="clear" w:color="auto" w:fill="C4DDFE" w:themeFill="accent2" w:themeFillTint="33"/>
      </w:tcPr>
    </w:tblStylePr>
    <w:tblStylePr w:type="band1Horz">
      <w:tblPr/>
      <w:tcPr>
        <w:shd w:val="clear" w:color="auto" w:fill="C4DDFE"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pPr>
      <w:spacing w:line="240" w:lineRule="auto"/>
    </w:pPr>
    <w:rPr>
      <w:color w:val="000256"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10374" w:themeColor="accent3"/>
        </w:tcBorders>
        <w:shd w:val="clear" w:color="auto" w:fill="010374" w:themeFill="background1"/>
      </w:tcPr>
    </w:tblStylePr>
    <w:tblStylePr w:type="lastRow">
      <w:rPr>
        <w:rFonts w:asciiTheme="majorHAnsi" w:eastAsiaTheme="majorEastAsia" w:hAnsiTheme="majorHAnsi" w:cstheme="majorBidi"/>
        <w:i/>
        <w:iCs/>
        <w:sz w:val="26"/>
      </w:rPr>
      <w:tblPr/>
      <w:tcPr>
        <w:tcBorders>
          <w:top w:val="single" w:sz="4" w:space="0" w:color="010374" w:themeColor="accent3"/>
        </w:tcBorders>
        <w:shd w:val="clear" w:color="auto" w:fill="010374"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10374" w:themeColor="accent3"/>
        </w:tcBorders>
        <w:shd w:val="clear" w:color="auto" w:fill="010374" w:themeFill="background1"/>
      </w:tcPr>
    </w:tblStylePr>
    <w:tblStylePr w:type="lastCol">
      <w:rPr>
        <w:rFonts w:asciiTheme="majorHAnsi" w:eastAsiaTheme="majorEastAsia" w:hAnsiTheme="majorHAnsi" w:cstheme="majorBidi"/>
        <w:i/>
        <w:iCs/>
        <w:sz w:val="26"/>
      </w:rPr>
      <w:tblPr/>
      <w:tcPr>
        <w:tcBorders>
          <w:left w:val="single" w:sz="4" w:space="0" w:color="010374" w:themeColor="accent3"/>
        </w:tcBorders>
        <w:shd w:val="clear" w:color="auto" w:fill="010374" w:themeFill="background1"/>
      </w:tcPr>
    </w:tblStylePr>
    <w:tblStylePr w:type="band1Vert">
      <w:tblPr/>
      <w:tcPr>
        <w:shd w:val="clear" w:color="auto" w:fill="B1B2FE" w:themeFill="accent3" w:themeFillTint="33"/>
      </w:tcPr>
    </w:tblStylePr>
    <w:tblStylePr w:type="band1Horz">
      <w:tblPr/>
      <w:tcPr>
        <w:shd w:val="clear" w:color="auto" w:fill="B1B2FE"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pPr>
      <w:spacing w:line="240" w:lineRule="auto"/>
    </w:pPr>
    <w:rPr>
      <w:color w:val="BF5300"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F6F00" w:themeColor="accent4"/>
        </w:tcBorders>
        <w:shd w:val="clear" w:color="auto" w:fill="010374" w:themeFill="background1"/>
      </w:tcPr>
    </w:tblStylePr>
    <w:tblStylePr w:type="lastRow">
      <w:rPr>
        <w:rFonts w:asciiTheme="majorHAnsi" w:eastAsiaTheme="majorEastAsia" w:hAnsiTheme="majorHAnsi" w:cstheme="majorBidi"/>
        <w:i/>
        <w:iCs/>
        <w:sz w:val="26"/>
      </w:rPr>
      <w:tblPr/>
      <w:tcPr>
        <w:tcBorders>
          <w:top w:val="single" w:sz="4" w:space="0" w:color="FF6F00" w:themeColor="accent4"/>
        </w:tcBorders>
        <w:shd w:val="clear" w:color="auto" w:fill="010374"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F6F00" w:themeColor="accent4"/>
        </w:tcBorders>
        <w:shd w:val="clear" w:color="auto" w:fill="010374" w:themeFill="background1"/>
      </w:tcPr>
    </w:tblStylePr>
    <w:tblStylePr w:type="lastCol">
      <w:rPr>
        <w:rFonts w:asciiTheme="majorHAnsi" w:eastAsiaTheme="majorEastAsia" w:hAnsiTheme="majorHAnsi" w:cstheme="majorBidi"/>
        <w:i/>
        <w:iCs/>
        <w:sz w:val="26"/>
      </w:rPr>
      <w:tblPr/>
      <w:tcPr>
        <w:tcBorders>
          <w:left w:val="single" w:sz="4" w:space="0" w:color="FF6F00" w:themeColor="accent4"/>
        </w:tcBorders>
        <w:shd w:val="clear" w:color="auto" w:fill="010374" w:themeFill="background1"/>
      </w:tcPr>
    </w:tblStylePr>
    <w:tblStylePr w:type="band1Vert">
      <w:tblPr/>
      <w:tcPr>
        <w:shd w:val="clear" w:color="auto" w:fill="FFE2CC" w:themeFill="accent4" w:themeFillTint="33"/>
      </w:tcPr>
    </w:tblStylePr>
    <w:tblStylePr w:type="band1Horz">
      <w:tblPr/>
      <w:tcPr>
        <w:shd w:val="clear" w:color="auto" w:fill="FFE2C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pPr>
      <w:spacing w:line="240" w:lineRule="auto"/>
    </w:pPr>
    <w:rPr>
      <w:color w:val="02459D"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35DD3" w:themeColor="accent5"/>
        </w:tcBorders>
        <w:shd w:val="clear" w:color="auto" w:fill="010374" w:themeFill="background1"/>
      </w:tcPr>
    </w:tblStylePr>
    <w:tblStylePr w:type="lastRow">
      <w:rPr>
        <w:rFonts w:asciiTheme="majorHAnsi" w:eastAsiaTheme="majorEastAsia" w:hAnsiTheme="majorHAnsi" w:cstheme="majorBidi"/>
        <w:i/>
        <w:iCs/>
        <w:sz w:val="26"/>
      </w:rPr>
      <w:tblPr/>
      <w:tcPr>
        <w:tcBorders>
          <w:top w:val="single" w:sz="4" w:space="0" w:color="035DD3" w:themeColor="accent5"/>
        </w:tcBorders>
        <w:shd w:val="clear" w:color="auto" w:fill="010374"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35DD3" w:themeColor="accent5"/>
        </w:tcBorders>
        <w:shd w:val="clear" w:color="auto" w:fill="010374" w:themeFill="background1"/>
      </w:tcPr>
    </w:tblStylePr>
    <w:tblStylePr w:type="lastCol">
      <w:rPr>
        <w:rFonts w:asciiTheme="majorHAnsi" w:eastAsiaTheme="majorEastAsia" w:hAnsiTheme="majorHAnsi" w:cstheme="majorBidi"/>
        <w:i/>
        <w:iCs/>
        <w:sz w:val="26"/>
      </w:rPr>
      <w:tblPr/>
      <w:tcPr>
        <w:tcBorders>
          <w:left w:val="single" w:sz="4" w:space="0" w:color="035DD3" w:themeColor="accent5"/>
        </w:tcBorders>
        <w:shd w:val="clear" w:color="auto" w:fill="010374" w:themeFill="background1"/>
      </w:tcPr>
    </w:tblStylePr>
    <w:tblStylePr w:type="band1Vert">
      <w:tblPr/>
      <w:tcPr>
        <w:shd w:val="clear" w:color="auto" w:fill="C4DDFE" w:themeFill="accent5" w:themeFillTint="33"/>
      </w:tcPr>
    </w:tblStylePr>
    <w:tblStylePr w:type="band1Horz">
      <w:tblPr/>
      <w:tcPr>
        <w:shd w:val="clear" w:color="auto" w:fill="C4DDF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pPr>
      <w:spacing w:line="240" w:lineRule="auto"/>
    </w:pPr>
    <w:rPr>
      <w:color w:val="BF7500"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F9D00" w:themeColor="accent6"/>
        </w:tcBorders>
        <w:shd w:val="clear" w:color="auto" w:fill="010374" w:themeFill="background1"/>
      </w:tcPr>
    </w:tblStylePr>
    <w:tblStylePr w:type="lastRow">
      <w:rPr>
        <w:rFonts w:asciiTheme="majorHAnsi" w:eastAsiaTheme="majorEastAsia" w:hAnsiTheme="majorHAnsi" w:cstheme="majorBidi"/>
        <w:i/>
        <w:iCs/>
        <w:sz w:val="26"/>
      </w:rPr>
      <w:tblPr/>
      <w:tcPr>
        <w:tcBorders>
          <w:top w:val="single" w:sz="4" w:space="0" w:color="FF9D00" w:themeColor="accent6"/>
        </w:tcBorders>
        <w:shd w:val="clear" w:color="auto" w:fill="010374"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F9D00" w:themeColor="accent6"/>
        </w:tcBorders>
        <w:shd w:val="clear" w:color="auto" w:fill="010374" w:themeFill="background1"/>
      </w:tcPr>
    </w:tblStylePr>
    <w:tblStylePr w:type="lastCol">
      <w:rPr>
        <w:rFonts w:asciiTheme="majorHAnsi" w:eastAsiaTheme="majorEastAsia" w:hAnsiTheme="majorHAnsi" w:cstheme="majorBidi"/>
        <w:i/>
        <w:iCs/>
        <w:sz w:val="26"/>
      </w:rPr>
      <w:tblPr/>
      <w:tcPr>
        <w:tcBorders>
          <w:left w:val="single" w:sz="4" w:space="0" w:color="FF9D00" w:themeColor="accent6"/>
        </w:tcBorders>
        <w:shd w:val="clear" w:color="auto" w:fill="010374" w:themeFill="background1"/>
      </w:tcPr>
    </w:tblStylePr>
    <w:tblStylePr w:type="band1Vert">
      <w:tblPr/>
      <w:tcPr>
        <w:shd w:val="clear" w:color="auto" w:fill="FFEBCC" w:themeFill="accent6" w:themeFillTint="33"/>
      </w:tcPr>
    </w:tblStylePr>
    <w:tblStylePr w:type="band1Horz">
      <w:tblPr/>
      <w:tcPr>
        <w:shd w:val="clear" w:color="auto" w:fill="FFEBCC"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pPr>
      <w:spacing w:line="240" w:lineRule="auto"/>
    </w:pPr>
    <w:tblPr>
      <w:tblStyleRowBandSize w:val="1"/>
      <w:tblStyleColBandSize w:val="1"/>
      <w:tblBorders>
        <w:top w:val="single" w:sz="8" w:space="0" w:color="40ABFF" w:themeColor="text1" w:themeTint="BF"/>
        <w:left w:val="single" w:sz="8" w:space="0" w:color="40ABFF" w:themeColor="text1" w:themeTint="BF"/>
        <w:bottom w:val="single" w:sz="8" w:space="0" w:color="40ABFF" w:themeColor="text1" w:themeTint="BF"/>
        <w:right w:val="single" w:sz="8" w:space="0" w:color="40ABFF" w:themeColor="text1" w:themeTint="BF"/>
        <w:insideH w:val="single" w:sz="8" w:space="0" w:color="40ABFF" w:themeColor="text1" w:themeTint="BF"/>
        <w:insideV w:val="single" w:sz="8" w:space="0" w:color="40ABFF" w:themeColor="text1" w:themeTint="BF"/>
      </w:tblBorders>
    </w:tblPr>
    <w:tcPr>
      <w:shd w:val="clear" w:color="auto" w:fill="C0E3FF" w:themeFill="text1" w:themeFillTint="3F"/>
    </w:tcPr>
    <w:tblStylePr w:type="firstRow">
      <w:rPr>
        <w:b/>
        <w:bCs/>
      </w:rPr>
    </w:tblStylePr>
    <w:tblStylePr w:type="lastRow">
      <w:rPr>
        <w:b/>
        <w:bCs/>
      </w:rPr>
      <w:tblPr/>
      <w:tcPr>
        <w:tcBorders>
          <w:top w:val="single" w:sz="18" w:space="0" w:color="40ABFF" w:themeColor="text1" w:themeTint="BF"/>
        </w:tcBorders>
      </w:tcPr>
    </w:tblStylePr>
    <w:tblStylePr w:type="firstCol">
      <w:rPr>
        <w:b/>
        <w:bCs/>
      </w:rPr>
    </w:tblStylePr>
    <w:tblStylePr w:type="lastCol">
      <w:rPr>
        <w:b/>
        <w:bCs/>
      </w:rPr>
    </w:tblStylePr>
    <w:tblStylePr w:type="band1Vert">
      <w:tblPr/>
      <w:tcPr>
        <w:shd w:val="clear" w:color="auto" w:fill="80C7FF" w:themeFill="text1" w:themeFillTint="7F"/>
      </w:tcPr>
    </w:tblStylePr>
    <w:tblStylePr w:type="band1Horz">
      <w:tblPr/>
      <w:tcPr>
        <w:shd w:val="clear" w:color="auto" w:fill="80C7FF" w:themeFill="text1" w:themeFillTint="7F"/>
      </w:tcPr>
    </w:tblStylePr>
  </w:style>
  <w:style w:type="table" w:styleId="MediumGrid1-Accent1">
    <w:name w:val="Medium Grid 1 Accent 1"/>
    <w:basedOn w:val="TableNormal"/>
    <w:uiPriority w:val="67"/>
    <w:semiHidden/>
    <w:rsid w:val="0058629F"/>
    <w:pPr>
      <w:spacing w:line="240" w:lineRule="auto"/>
    </w:pPr>
    <w:tblPr>
      <w:tblStyleRowBandSize w:val="1"/>
      <w:tblStyleColBandSize w:val="1"/>
      <w:tblBorders>
        <w:top w:val="single" w:sz="8" w:space="0" w:color="E1F2FF" w:themeColor="accent1" w:themeTint="BF"/>
        <w:left w:val="single" w:sz="8" w:space="0" w:color="E1F2FF" w:themeColor="accent1" w:themeTint="BF"/>
        <w:bottom w:val="single" w:sz="8" w:space="0" w:color="E1F2FF" w:themeColor="accent1" w:themeTint="BF"/>
        <w:right w:val="single" w:sz="8" w:space="0" w:color="E1F2FF" w:themeColor="accent1" w:themeTint="BF"/>
        <w:insideH w:val="single" w:sz="8" w:space="0" w:color="E1F2FF" w:themeColor="accent1" w:themeTint="BF"/>
        <w:insideV w:val="single" w:sz="8" w:space="0" w:color="E1F2FF" w:themeColor="accent1" w:themeTint="BF"/>
      </w:tblBorders>
    </w:tblPr>
    <w:tcPr>
      <w:shd w:val="clear" w:color="auto" w:fill="F5FAFF" w:themeFill="accent1" w:themeFillTint="3F"/>
    </w:tcPr>
    <w:tblStylePr w:type="firstRow">
      <w:rPr>
        <w:b/>
        <w:bCs/>
      </w:rPr>
    </w:tblStylePr>
    <w:tblStylePr w:type="lastRow">
      <w:rPr>
        <w:b/>
        <w:bCs/>
      </w:rPr>
      <w:tblPr/>
      <w:tcPr>
        <w:tcBorders>
          <w:top w:val="single" w:sz="18" w:space="0" w:color="E1F2FF" w:themeColor="accent1" w:themeTint="BF"/>
        </w:tcBorders>
      </w:tcPr>
    </w:tblStylePr>
    <w:tblStylePr w:type="firstCol">
      <w:rPr>
        <w:b/>
        <w:bCs/>
      </w:rPr>
    </w:tblStylePr>
    <w:tblStylePr w:type="lastCol">
      <w:rPr>
        <w:b/>
        <w:bCs/>
      </w:rPr>
    </w:tblStylePr>
    <w:tblStylePr w:type="band1Vert">
      <w:tblPr/>
      <w:tcPr>
        <w:shd w:val="clear" w:color="auto" w:fill="EBF6FF" w:themeFill="accent1" w:themeFillTint="7F"/>
      </w:tcPr>
    </w:tblStylePr>
    <w:tblStylePr w:type="band1Horz">
      <w:tblPr/>
      <w:tcPr>
        <w:shd w:val="clear" w:color="auto" w:fill="EBF6FF" w:themeFill="accent1" w:themeFillTint="7F"/>
      </w:tcPr>
    </w:tblStylePr>
  </w:style>
  <w:style w:type="table" w:styleId="MediumGrid1-Accent2">
    <w:name w:val="Medium Grid 1 Accent 2"/>
    <w:basedOn w:val="TableNormal"/>
    <w:uiPriority w:val="67"/>
    <w:semiHidden/>
    <w:rsid w:val="0058629F"/>
    <w:pPr>
      <w:spacing w:line="240" w:lineRule="auto"/>
    </w:pPr>
    <w:tblPr>
      <w:tblStyleRowBandSize w:val="1"/>
      <w:tblStyleColBandSize w:val="1"/>
      <w:tblBorders>
        <w:top w:val="single" w:sz="8" w:space="0" w:color="2481FC" w:themeColor="accent2" w:themeTint="BF"/>
        <w:left w:val="single" w:sz="8" w:space="0" w:color="2481FC" w:themeColor="accent2" w:themeTint="BF"/>
        <w:bottom w:val="single" w:sz="8" w:space="0" w:color="2481FC" w:themeColor="accent2" w:themeTint="BF"/>
        <w:right w:val="single" w:sz="8" w:space="0" w:color="2481FC" w:themeColor="accent2" w:themeTint="BF"/>
        <w:insideH w:val="single" w:sz="8" w:space="0" w:color="2481FC" w:themeColor="accent2" w:themeTint="BF"/>
        <w:insideV w:val="single" w:sz="8" w:space="0" w:color="2481FC" w:themeColor="accent2" w:themeTint="BF"/>
      </w:tblBorders>
    </w:tblPr>
    <w:tcPr>
      <w:shd w:val="clear" w:color="auto" w:fill="B6D5FE" w:themeFill="accent2" w:themeFillTint="3F"/>
    </w:tcPr>
    <w:tblStylePr w:type="firstRow">
      <w:rPr>
        <w:b/>
        <w:bCs/>
      </w:rPr>
    </w:tblStylePr>
    <w:tblStylePr w:type="lastRow">
      <w:rPr>
        <w:b/>
        <w:bCs/>
      </w:rPr>
      <w:tblPr/>
      <w:tcPr>
        <w:tcBorders>
          <w:top w:val="single" w:sz="18" w:space="0" w:color="2481FC" w:themeColor="accent2" w:themeTint="BF"/>
        </w:tcBorders>
      </w:tcPr>
    </w:tblStylePr>
    <w:tblStylePr w:type="firstCol">
      <w:rPr>
        <w:b/>
        <w:bCs/>
      </w:rPr>
    </w:tblStylePr>
    <w:tblStylePr w:type="lastCol">
      <w:rPr>
        <w:b/>
        <w:bCs/>
      </w:rPr>
    </w:tblStylePr>
    <w:tblStylePr w:type="band1Vert">
      <w:tblPr/>
      <w:tcPr>
        <w:shd w:val="clear" w:color="auto" w:fill="6DABFD" w:themeFill="accent2" w:themeFillTint="7F"/>
      </w:tcPr>
    </w:tblStylePr>
    <w:tblStylePr w:type="band1Horz">
      <w:tblPr/>
      <w:tcPr>
        <w:shd w:val="clear" w:color="auto" w:fill="6DABFD" w:themeFill="accent2" w:themeFillTint="7F"/>
      </w:tcPr>
    </w:tblStylePr>
  </w:style>
  <w:style w:type="table" w:styleId="MediumGrid1-Accent3">
    <w:name w:val="Medium Grid 1 Accent 3"/>
    <w:basedOn w:val="TableNormal"/>
    <w:uiPriority w:val="67"/>
    <w:semiHidden/>
    <w:rsid w:val="0058629F"/>
    <w:pPr>
      <w:spacing w:line="240" w:lineRule="auto"/>
    </w:pPr>
    <w:tblPr>
      <w:tblStyleRowBandSize w:val="1"/>
      <w:tblStyleColBandSize w:val="1"/>
      <w:tblBorders>
        <w:top w:val="single" w:sz="8" w:space="0" w:color="0205D5" w:themeColor="accent3" w:themeTint="BF"/>
        <w:left w:val="single" w:sz="8" w:space="0" w:color="0205D5" w:themeColor="accent3" w:themeTint="BF"/>
        <w:bottom w:val="single" w:sz="8" w:space="0" w:color="0205D5" w:themeColor="accent3" w:themeTint="BF"/>
        <w:right w:val="single" w:sz="8" w:space="0" w:color="0205D5" w:themeColor="accent3" w:themeTint="BF"/>
        <w:insideH w:val="single" w:sz="8" w:space="0" w:color="0205D5" w:themeColor="accent3" w:themeTint="BF"/>
        <w:insideV w:val="single" w:sz="8" w:space="0" w:color="0205D5" w:themeColor="accent3" w:themeTint="BF"/>
      </w:tblBorders>
    </w:tblPr>
    <w:tcPr>
      <w:shd w:val="clear" w:color="auto" w:fill="9EA0FE" w:themeFill="accent3" w:themeFillTint="3F"/>
    </w:tcPr>
    <w:tblStylePr w:type="firstRow">
      <w:rPr>
        <w:b/>
        <w:bCs/>
      </w:rPr>
    </w:tblStylePr>
    <w:tblStylePr w:type="lastRow">
      <w:rPr>
        <w:b/>
        <w:bCs/>
      </w:rPr>
      <w:tblPr/>
      <w:tcPr>
        <w:tcBorders>
          <w:top w:val="single" w:sz="18" w:space="0" w:color="0205D5" w:themeColor="accent3" w:themeTint="BF"/>
        </w:tcBorders>
      </w:tcPr>
    </w:tblStylePr>
    <w:tblStylePr w:type="firstCol">
      <w:rPr>
        <w:b/>
        <w:bCs/>
      </w:rPr>
    </w:tblStylePr>
    <w:tblStylePr w:type="lastCol">
      <w:rPr>
        <w:b/>
        <w:bCs/>
      </w:rPr>
    </w:tblStylePr>
    <w:tblStylePr w:type="band1Vert">
      <w:tblPr/>
      <w:tcPr>
        <w:shd w:val="clear" w:color="auto" w:fill="3C3FFD" w:themeFill="accent3" w:themeFillTint="7F"/>
      </w:tcPr>
    </w:tblStylePr>
    <w:tblStylePr w:type="band1Horz">
      <w:tblPr/>
      <w:tcPr>
        <w:shd w:val="clear" w:color="auto" w:fill="3C3FFD" w:themeFill="accent3" w:themeFillTint="7F"/>
      </w:tcPr>
    </w:tblStylePr>
  </w:style>
  <w:style w:type="table" w:styleId="MediumGrid1-Accent4">
    <w:name w:val="Medium Grid 1 Accent 4"/>
    <w:basedOn w:val="TableNormal"/>
    <w:uiPriority w:val="67"/>
    <w:semiHidden/>
    <w:rsid w:val="0058629F"/>
    <w:pPr>
      <w:spacing w:line="240" w:lineRule="auto"/>
    </w:pPr>
    <w:tblPr>
      <w:tblStyleRowBandSize w:val="1"/>
      <w:tblStyleColBandSize w:val="1"/>
      <w:tblBorders>
        <w:top w:val="single" w:sz="8" w:space="0" w:color="FF9340" w:themeColor="accent4" w:themeTint="BF"/>
        <w:left w:val="single" w:sz="8" w:space="0" w:color="FF9340" w:themeColor="accent4" w:themeTint="BF"/>
        <w:bottom w:val="single" w:sz="8" w:space="0" w:color="FF9340" w:themeColor="accent4" w:themeTint="BF"/>
        <w:right w:val="single" w:sz="8" w:space="0" w:color="FF9340" w:themeColor="accent4" w:themeTint="BF"/>
        <w:insideH w:val="single" w:sz="8" w:space="0" w:color="FF9340" w:themeColor="accent4" w:themeTint="BF"/>
        <w:insideV w:val="single" w:sz="8" w:space="0" w:color="FF9340" w:themeColor="accent4" w:themeTint="BF"/>
      </w:tblBorders>
    </w:tblPr>
    <w:tcPr>
      <w:shd w:val="clear" w:color="auto" w:fill="FFDBC0" w:themeFill="accent4" w:themeFillTint="3F"/>
    </w:tcPr>
    <w:tblStylePr w:type="firstRow">
      <w:rPr>
        <w:b/>
        <w:bCs/>
      </w:rPr>
    </w:tblStylePr>
    <w:tblStylePr w:type="lastRow">
      <w:rPr>
        <w:b/>
        <w:bCs/>
      </w:rPr>
      <w:tblPr/>
      <w:tcPr>
        <w:tcBorders>
          <w:top w:val="single" w:sz="18" w:space="0" w:color="FF9340" w:themeColor="accent4" w:themeTint="BF"/>
        </w:tcBorders>
      </w:tcPr>
    </w:tblStylePr>
    <w:tblStylePr w:type="firstCol">
      <w:rPr>
        <w:b/>
        <w:bCs/>
      </w:rPr>
    </w:tblStylePr>
    <w:tblStylePr w:type="lastCol">
      <w:rPr>
        <w:b/>
        <w:bCs/>
      </w:rPr>
    </w:tblStylePr>
    <w:tblStylePr w:type="band1Vert">
      <w:tblPr/>
      <w:tcPr>
        <w:shd w:val="clear" w:color="auto" w:fill="FFB780" w:themeFill="accent4" w:themeFillTint="7F"/>
      </w:tcPr>
    </w:tblStylePr>
    <w:tblStylePr w:type="band1Horz">
      <w:tblPr/>
      <w:tcPr>
        <w:shd w:val="clear" w:color="auto" w:fill="FFB780" w:themeFill="accent4" w:themeFillTint="7F"/>
      </w:tcPr>
    </w:tblStylePr>
  </w:style>
  <w:style w:type="table" w:styleId="MediumGrid1-Accent5">
    <w:name w:val="Medium Grid 1 Accent 5"/>
    <w:basedOn w:val="TableNormal"/>
    <w:uiPriority w:val="67"/>
    <w:semiHidden/>
    <w:rsid w:val="0058629F"/>
    <w:pPr>
      <w:spacing w:line="240" w:lineRule="auto"/>
    </w:pPr>
    <w:tblPr>
      <w:tblStyleRowBandSize w:val="1"/>
      <w:tblStyleColBandSize w:val="1"/>
      <w:tblBorders>
        <w:top w:val="single" w:sz="8" w:space="0" w:color="2481FC" w:themeColor="accent5" w:themeTint="BF"/>
        <w:left w:val="single" w:sz="8" w:space="0" w:color="2481FC" w:themeColor="accent5" w:themeTint="BF"/>
        <w:bottom w:val="single" w:sz="8" w:space="0" w:color="2481FC" w:themeColor="accent5" w:themeTint="BF"/>
        <w:right w:val="single" w:sz="8" w:space="0" w:color="2481FC" w:themeColor="accent5" w:themeTint="BF"/>
        <w:insideH w:val="single" w:sz="8" w:space="0" w:color="2481FC" w:themeColor="accent5" w:themeTint="BF"/>
        <w:insideV w:val="single" w:sz="8" w:space="0" w:color="2481FC" w:themeColor="accent5" w:themeTint="BF"/>
      </w:tblBorders>
    </w:tblPr>
    <w:tcPr>
      <w:shd w:val="clear" w:color="auto" w:fill="B6D5FE" w:themeFill="accent5" w:themeFillTint="3F"/>
    </w:tcPr>
    <w:tblStylePr w:type="firstRow">
      <w:rPr>
        <w:b/>
        <w:bCs/>
      </w:rPr>
    </w:tblStylePr>
    <w:tblStylePr w:type="lastRow">
      <w:rPr>
        <w:b/>
        <w:bCs/>
      </w:rPr>
      <w:tblPr/>
      <w:tcPr>
        <w:tcBorders>
          <w:top w:val="single" w:sz="18" w:space="0" w:color="2481FC" w:themeColor="accent5" w:themeTint="BF"/>
        </w:tcBorders>
      </w:tcPr>
    </w:tblStylePr>
    <w:tblStylePr w:type="firstCol">
      <w:rPr>
        <w:b/>
        <w:bCs/>
      </w:rPr>
    </w:tblStylePr>
    <w:tblStylePr w:type="lastCol">
      <w:rPr>
        <w:b/>
        <w:bCs/>
      </w:rPr>
    </w:tblStylePr>
    <w:tblStylePr w:type="band1Vert">
      <w:tblPr/>
      <w:tcPr>
        <w:shd w:val="clear" w:color="auto" w:fill="6DABFD" w:themeFill="accent5" w:themeFillTint="7F"/>
      </w:tcPr>
    </w:tblStylePr>
    <w:tblStylePr w:type="band1Horz">
      <w:tblPr/>
      <w:tcPr>
        <w:shd w:val="clear" w:color="auto" w:fill="6DABFD" w:themeFill="accent5" w:themeFillTint="7F"/>
      </w:tcPr>
    </w:tblStylePr>
  </w:style>
  <w:style w:type="table" w:styleId="MediumGrid1-Accent6">
    <w:name w:val="Medium Grid 1 Accent 6"/>
    <w:basedOn w:val="TableNormal"/>
    <w:uiPriority w:val="67"/>
    <w:semiHidden/>
    <w:rsid w:val="0058629F"/>
    <w:pPr>
      <w:spacing w:line="240" w:lineRule="auto"/>
    </w:pPr>
    <w:tblPr>
      <w:tblStyleRowBandSize w:val="1"/>
      <w:tblStyleColBandSize w:val="1"/>
      <w:tblBorders>
        <w:top w:val="single" w:sz="8" w:space="0" w:color="FFB540" w:themeColor="accent6" w:themeTint="BF"/>
        <w:left w:val="single" w:sz="8" w:space="0" w:color="FFB540" w:themeColor="accent6" w:themeTint="BF"/>
        <w:bottom w:val="single" w:sz="8" w:space="0" w:color="FFB540" w:themeColor="accent6" w:themeTint="BF"/>
        <w:right w:val="single" w:sz="8" w:space="0" w:color="FFB540" w:themeColor="accent6" w:themeTint="BF"/>
        <w:insideH w:val="single" w:sz="8" w:space="0" w:color="FFB540" w:themeColor="accent6" w:themeTint="BF"/>
        <w:insideV w:val="single" w:sz="8" w:space="0" w:color="FFB540" w:themeColor="accent6" w:themeTint="BF"/>
      </w:tblBorders>
    </w:tblPr>
    <w:tcPr>
      <w:shd w:val="clear" w:color="auto" w:fill="FFE6C0" w:themeFill="accent6" w:themeFillTint="3F"/>
    </w:tcPr>
    <w:tblStylePr w:type="firstRow">
      <w:rPr>
        <w:b/>
        <w:bCs/>
      </w:rPr>
    </w:tblStylePr>
    <w:tblStylePr w:type="lastRow">
      <w:rPr>
        <w:b/>
        <w:bCs/>
      </w:rPr>
      <w:tblPr/>
      <w:tcPr>
        <w:tcBorders>
          <w:top w:val="single" w:sz="18" w:space="0" w:color="FFB540" w:themeColor="accent6" w:themeTint="BF"/>
        </w:tcBorders>
      </w:tcPr>
    </w:tblStylePr>
    <w:tblStylePr w:type="firstCol">
      <w:rPr>
        <w:b/>
        <w:bCs/>
      </w:rPr>
    </w:tblStylePr>
    <w:tblStylePr w:type="lastCol">
      <w:rPr>
        <w:b/>
        <w:bCs/>
      </w:rPr>
    </w:tblStylePr>
    <w:tblStylePr w:type="band1Vert">
      <w:tblPr/>
      <w:tcPr>
        <w:shd w:val="clear" w:color="auto" w:fill="FFCE80" w:themeFill="accent6" w:themeFillTint="7F"/>
      </w:tcPr>
    </w:tblStylePr>
    <w:tblStylePr w:type="band1Horz">
      <w:tblPr/>
      <w:tcPr>
        <w:shd w:val="clear" w:color="auto" w:fill="FFCE80" w:themeFill="accent6" w:themeFillTint="7F"/>
      </w:tcPr>
    </w:tblStylePr>
  </w:style>
  <w:style w:type="table" w:styleId="MediumGrid2">
    <w:name w:val="Medium Grid 2"/>
    <w:basedOn w:val="TableNormal"/>
    <w:uiPriority w:val="68"/>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0090FF" w:themeColor="text1"/>
        <w:left w:val="single" w:sz="8" w:space="0" w:color="0090FF" w:themeColor="text1"/>
        <w:bottom w:val="single" w:sz="8" w:space="0" w:color="0090FF" w:themeColor="text1"/>
        <w:right w:val="single" w:sz="8" w:space="0" w:color="0090FF" w:themeColor="text1"/>
        <w:insideH w:val="single" w:sz="8" w:space="0" w:color="0090FF" w:themeColor="text1"/>
        <w:insideV w:val="single" w:sz="8" w:space="0" w:color="0090FF" w:themeColor="text1"/>
      </w:tblBorders>
    </w:tblPr>
    <w:tcPr>
      <w:shd w:val="clear" w:color="auto" w:fill="C0E3FF" w:themeFill="text1" w:themeFillTint="3F"/>
    </w:tcPr>
    <w:tblStylePr w:type="firstRow">
      <w:rPr>
        <w:b/>
        <w:bCs/>
        <w:color w:val="0090FF" w:themeColor="text1"/>
      </w:rPr>
      <w:tblPr/>
      <w:tcPr>
        <w:shd w:val="clear" w:color="auto" w:fill="E6F4FF" w:themeFill="text1" w:themeFillTint="19"/>
      </w:tcPr>
    </w:tblStylePr>
    <w:tblStylePr w:type="lastRow">
      <w:rPr>
        <w:b/>
        <w:bCs/>
        <w:color w:val="0090FF" w:themeColor="text1"/>
      </w:rPr>
      <w:tblPr/>
      <w:tcPr>
        <w:tcBorders>
          <w:top w:val="single" w:sz="12" w:space="0" w:color="0090FF" w:themeColor="text1"/>
          <w:left w:val="nil"/>
          <w:bottom w:val="nil"/>
          <w:right w:val="nil"/>
          <w:insideH w:val="nil"/>
          <w:insideV w:val="nil"/>
        </w:tcBorders>
        <w:shd w:val="clear" w:color="auto" w:fill="010374" w:themeFill="background1"/>
      </w:tcPr>
    </w:tblStylePr>
    <w:tblStylePr w:type="firstCol">
      <w:rPr>
        <w:b/>
        <w:bCs/>
        <w:color w:val="0090FF" w:themeColor="text1"/>
      </w:rPr>
      <w:tblPr/>
      <w:tcPr>
        <w:tcBorders>
          <w:top w:val="nil"/>
          <w:left w:val="nil"/>
          <w:bottom w:val="nil"/>
          <w:right w:val="nil"/>
          <w:insideH w:val="nil"/>
          <w:insideV w:val="nil"/>
        </w:tcBorders>
        <w:shd w:val="clear" w:color="auto" w:fill="010374" w:themeFill="background1"/>
      </w:tcPr>
    </w:tblStylePr>
    <w:tblStylePr w:type="lastCol">
      <w:rPr>
        <w:b w:val="0"/>
        <w:bCs w:val="0"/>
        <w:color w:val="0090FF" w:themeColor="text1"/>
      </w:rPr>
      <w:tblPr/>
      <w:tcPr>
        <w:tcBorders>
          <w:top w:val="nil"/>
          <w:left w:val="nil"/>
          <w:bottom w:val="nil"/>
          <w:right w:val="nil"/>
          <w:insideH w:val="nil"/>
          <w:insideV w:val="nil"/>
        </w:tcBorders>
        <w:shd w:val="clear" w:color="auto" w:fill="CCE8FF" w:themeFill="text1" w:themeFillTint="33"/>
      </w:tcPr>
    </w:tblStylePr>
    <w:tblStylePr w:type="band1Vert">
      <w:tblPr/>
      <w:tcPr>
        <w:shd w:val="clear" w:color="auto" w:fill="80C7FF" w:themeFill="text1" w:themeFillTint="7F"/>
      </w:tcPr>
    </w:tblStylePr>
    <w:tblStylePr w:type="band1Horz">
      <w:tblPr/>
      <w:tcPr>
        <w:tcBorders>
          <w:insideH w:val="single" w:sz="6" w:space="0" w:color="0090FF" w:themeColor="text1"/>
          <w:insideV w:val="single" w:sz="6" w:space="0" w:color="0090FF" w:themeColor="text1"/>
        </w:tcBorders>
        <w:shd w:val="clear" w:color="auto" w:fill="80C7FF" w:themeFill="text1" w:themeFillTint="7F"/>
      </w:tcPr>
    </w:tblStylePr>
    <w:tblStylePr w:type="nwCell">
      <w:tblPr/>
      <w:tcPr>
        <w:shd w:val="clear" w:color="auto" w:fill="010374" w:themeFill="background1"/>
      </w:tcPr>
    </w:tblStylePr>
  </w:style>
  <w:style w:type="table" w:styleId="MediumGrid2-Accent1">
    <w:name w:val="Medium Grid 2 Accent 1"/>
    <w:basedOn w:val="TableNormal"/>
    <w:uiPriority w:val="68"/>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D8EEFF" w:themeColor="accent1"/>
        <w:left w:val="single" w:sz="8" w:space="0" w:color="D8EEFF" w:themeColor="accent1"/>
        <w:bottom w:val="single" w:sz="8" w:space="0" w:color="D8EEFF" w:themeColor="accent1"/>
        <w:right w:val="single" w:sz="8" w:space="0" w:color="D8EEFF" w:themeColor="accent1"/>
        <w:insideH w:val="single" w:sz="8" w:space="0" w:color="D8EEFF" w:themeColor="accent1"/>
        <w:insideV w:val="single" w:sz="8" w:space="0" w:color="D8EEFF" w:themeColor="accent1"/>
      </w:tblBorders>
    </w:tblPr>
    <w:tcPr>
      <w:shd w:val="clear" w:color="auto" w:fill="F5FAFF" w:themeFill="accent1" w:themeFillTint="3F"/>
    </w:tcPr>
    <w:tblStylePr w:type="firstRow">
      <w:rPr>
        <w:b/>
        <w:bCs/>
        <w:color w:val="0090FF" w:themeColor="text1"/>
      </w:rPr>
      <w:tblPr/>
      <w:tcPr>
        <w:shd w:val="clear" w:color="auto" w:fill="FBFDFF" w:themeFill="accent1" w:themeFillTint="19"/>
      </w:tcPr>
    </w:tblStylePr>
    <w:tblStylePr w:type="lastRow">
      <w:rPr>
        <w:b/>
        <w:bCs/>
        <w:color w:val="0090FF" w:themeColor="text1"/>
      </w:rPr>
      <w:tblPr/>
      <w:tcPr>
        <w:tcBorders>
          <w:top w:val="single" w:sz="12" w:space="0" w:color="0090FF" w:themeColor="text1"/>
          <w:left w:val="nil"/>
          <w:bottom w:val="nil"/>
          <w:right w:val="nil"/>
          <w:insideH w:val="nil"/>
          <w:insideV w:val="nil"/>
        </w:tcBorders>
        <w:shd w:val="clear" w:color="auto" w:fill="010374" w:themeFill="background1"/>
      </w:tcPr>
    </w:tblStylePr>
    <w:tblStylePr w:type="firstCol">
      <w:rPr>
        <w:b/>
        <w:bCs/>
        <w:color w:val="0090FF" w:themeColor="text1"/>
      </w:rPr>
      <w:tblPr/>
      <w:tcPr>
        <w:tcBorders>
          <w:top w:val="nil"/>
          <w:left w:val="nil"/>
          <w:bottom w:val="nil"/>
          <w:right w:val="nil"/>
          <w:insideH w:val="nil"/>
          <w:insideV w:val="nil"/>
        </w:tcBorders>
        <w:shd w:val="clear" w:color="auto" w:fill="010374" w:themeFill="background1"/>
      </w:tcPr>
    </w:tblStylePr>
    <w:tblStylePr w:type="lastCol">
      <w:rPr>
        <w:b w:val="0"/>
        <w:bCs w:val="0"/>
        <w:color w:val="0090FF" w:themeColor="text1"/>
      </w:rPr>
      <w:tblPr/>
      <w:tcPr>
        <w:tcBorders>
          <w:top w:val="nil"/>
          <w:left w:val="nil"/>
          <w:bottom w:val="nil"/>
          <w:right w:val="nil"/>
          <w:insideH w:val="nil"/>
          <w:insideV w:val="nil"/>
        </w:tcBorders>
        <w:shd w:val="clear" w:color="auto" w:fill="F7FBFF" w:themeFill="accent1" w:themeFillTint="33"/>
      </w:tcPr>
    </w:tblStylePr>
    <w:tblStylePr w:type="band1Vert">
      <w:tblPr/>
      <w:tcPr>
        <w:shd w:val="clear" w:color="auto" w:fill="EBF6FF" w:themeFill="accent1" w:themeFillTint="7F"/>
      </w:tcPr>
    </w:tblStylePr>
    <w:tblStylePr w:type="band1Horz">
      <w:tblPr/>
      <w:tcPr>
        <w:tcBorders>
          <w:insideH w:val="single" w:sz="6" w:space="0" w:color="D8EEFF" w:themeColor="accent1"/>
          <w:insideV w:val="single" w:sz="6" w:space="0" w:color="D8EEFF" w:themeColor="accent1"/>
        </w:tcBorders>
        <w:shd w:val="clear" w:color="auto" w:fill="EBF6FF" w:themeFill="accent1" w:themeFillTint="7F"/>
      </w:tcPr>
    </w:tblStylePr>
    <w:tblStylePr w:type="nwCell">
      <w:tblPr/>
      <w:tcPr>
        <w:shd w:val="clear" w:color="auto" w:fill="010374" w:themeFill="background1"/>
      </w:tcPr>
    </w:tblStylePr>
  </w:style>
  <w:style w:type="table" w:styleId="MediumGrid2-Accent2">
    <w:name w:val="Medium Grid 2 Accent 2"/>
    <w:basedOn w:val="TableNormal"/>
    <w:uiPriority w:val="68"/>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035DD3" w:themeColor="accent2"/>
        <w:left w:val="single" w:sz="8" w:space="0" w:color="035DD3" w:themeColor="accent2"/>
        <w:bottom w:val="single" w:sz="8" w:space="0" w:color="035DD3" w:themeColor="accent2"/>
        <w:right w:val="single" w:sz="8" w:space="0" w:color="035DD3" w:themeColor="accent2"/>
        <w:insideH w:val="single" w:sz="8" w:space="0" w:color="035DD3" w:themeColor="accent2"/>
        <w:insideV w:val="single" w:sz="8" w:space="0" w:color="035DD3" w:themeColor="accent2"/>
      </w:tblBorders>
    </w:tblPr>
    <w:tcPr>
      <w:shd w:val="clear" w:color="auto" w:fill="B6D5FE" w:themeFill="accent2" w:themeFillTint="3F"/>
    </w:tcPr>
    <w:tblStylePr w:type="firstRow">
      <w:rPr>
        <w:b/>
        <w:bCs/>
        <w:color w:val="0090FF" w:themeColor="text1"/>
      </w:rPr>
      <w:tblPr/>
      <w:tcPr>
        <w:shd w:val="clear" w:color="auto" w:fill="E2EEFE" w:themeFill="accent2" w:themeFillTint="19"/>
      </w:tcPr>
    </w:tblStylePr>
    <w:tblStylePr w:type="lastRow">
      <w:rPr>
        <w:b/>
        <w:bCs/>
        <w:color w:val="0090FF" w:themeColor="text1"/>
      </w:rPr>
      <w:tblPr/>
      <w:tcPr>
        <w:tcBorders>
          <w:top w:val="single" w:sz="12" w:space="0" w:color="0090FF" w:themeColor="text1"/>
          <w:left w:val="nil"/>
          <w:bottom w:val="nil"/>
          <w:right w:val="nil"/>
          <w:insideH w:val="nil"/>
          <w:insideV w:val="nil"/>
        </w:tcBorders>
        <w:shd w:val="clear" w:color="auto" w:fill="010374" w:themeFill="background1"/>
      </w:tcPr>
    </w:tblStylePr>
    <w:tblStylePr w:type="firstCol">
      <w:rPr>
        <w:b/>
        <w:bCs/>
        <w:color w:val="0090FF" w:themeColor="text1"/>
      </w:rPr>
      <w:tblPr/>
      <w:tcPr>
        <w:tcBorders>
          <w:top w:val="nil"/>
          <w:left w:val="nil"/>
          <w:bottom w:val="nil"/>
          <w:right w:val="nil"/>
          <w:insideH w:val="nil"/>
          <w:insideV w:val="nil"/>
        </w:tcBorders>
        <w:shd w:val="clear" w:color="auto" w:fill="010374" w:themeFill="background1"/>
      </w:tcPr>
    </w:tblStylePr>
    <w:tblStylePr w:type="lastCol">
      <w:rPr>
        <w:b w:val="0"/>
        <w:bCs w:val="0"/>
        <w:color w:val="0090FF" w:themeColor="text1"/>
      </w:rPr>
      <w:tblPr/>
      <w:tcPr>
        <w:tcBorders>
          <w:top w:val="nil"/>
          <w:left w:val="nil"/>
          <w:bottom w:val="nil"/>
          <w:right w:val="nil"/>
          <w:insideH w:val="nil"/>
          <w:insideV w:val="nil"/>
        </w:tcBorders>
        <w:shd w:val="clear" w:color="auto" w:fill="C4DDFE" w:themeFill="accent2" w:themeFillTint="33"/>
      </w:tcPr>
    </w:tblStylePr>
    <w:tblStylePr w:type="band1Vert">
      <w:tblPr/>
      <w:tcPr>
        <w:shd w:val="clear" w:color="auto" w:fill="6DABFD" w:themeFill="accent2" w:themeFillTint="7F"/>
      </w:tcPr>
    </w:tblStylePr>
    <w:tblStylePr w:type="band1Horz">
      <w:tblPr/>
      <w:tcPr>
        <w:tcBorders>
          <w:insideH w:val="single" w:sz="6" w:space="0" w:color="035DD3" w:themeColor="accent2"/>
          <w:insideV w:val="single" w:sz="6" w:space="0" w:color="035DD3" w:themeColor="accent2"/>
        </w:tcBorders>
        <w:shd w:val="clear" w:color="auto" w:fill="6DABFD" w:themeFill="accent2" w:themeFillTint="7F"/>
      </w:tcPr>
    </w:tblStylePr>
    <w:tblStylePr w:type="nwCell">
      <w:tblPr/>
      <w:tcPr>
        <w:shd w:val="clear" w:color="auto" w:fill="010374" w:themeFill="background1"/>
      </w:tcPr>
    </w:tblStylePr>
  </w:style>
  <w:style w:type="table" w:styleId="MediumGrid2-Accent3">
    <w:name w:val="Medium Grid 2 Accent 3"/>
    <w:basedOn w:val="TableNormal"/>
    <w:uiPriority w:val="68"/>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010374" w:themeColor="accent3"/>
        <w:left w:val="single" w:sz="8" w:space="0" w:color="010374" w:themeColor="accent3"/>
        <w:bottom w:val="single" w:sz="8" w:space="0" w:color="010374" w:themeColor="accent3"/>
        <w:right w:val="single" w:sz="8" w:space="0" w:color="010374" w:themeColor="accent3"/>
        <w:insideH w:val="single" w:sz="8" w:space="0" w:color="010374" w:themeColor="accent3"/>
        <w:insideV w:val="single" w:sz="8" w:space="0" w:color="010374" w:themeColor="accent3"/>
      </w:tblBorders>
    </w:tblPr>
    <w:tcPr>
      <w:shd w:val="clear" w:color="auto" w:fill="9EA0FE" w:themeFill="accent3" w:themeFillTint="3F"/>
    </w:tcPr>
    <w:tblStylePr w:type="firstRow">
      <w:rPr>
        <w:b/>
        <w:bCs/>
        <w:color w:val="0090FF" w:themeColor="text1"/>
      </w:rPr>
      <w:tblPr/>
      <w:tcPr>
        <w:shd w:val="clear" w:color="auto" w:fill="D8D9FE" w:themeFill="accent3" w:themeFillTint="19"/>
      </w:tcPr>
    </w:tblStylePr>
    <w:tblStylePr w:type="lastRow">
      <w:rPr>
        <w:b/>
        <w:bCs/>
        <w:color w:val="0090FF" w:themeColor="text1"/>
      </w:rPr>
      <w:tblPr/>
      <w:tcPr>
        <w:tcBorders>
          <w:top w:val="single" w:sz="12" w:space="0" w:color="0090FF" w:themeColor="text1"/>
          <w:left w:val="nil"/>
          <w:bottom w:val="nil"/>
          <w:right w:val="nil"/>
          <w:insideH w:val="nil"/>
          <w:insideV w:val="nil"/>
        </w:tcBorders>
        <w:shd w:val="clear" w:color="auto" w:fill="010374" w:themeFill="background1"/>
      </w:tcPr>
    </w:tblStylePr>
    <w:tblStylePr w:type="firstCol">
      <w:rPr>
        <w:b/>
        <w:bCs/>
        <w:color w:val="0090FF" w:themeColor="text1"/>
      </w:rPr>
      <w:tblPr/>
      <w:tcPr>
        <w:tcBorders>
          <w:top w:val="nil"/>
          <w:left w:val="nil"/>
          <w:bottom w:val="nil"/>
          <w:right w:val="nil"/>
          <w:insideH w:val="nil"/>
          <w:insideV w:val="nil"/>
        </w:tcBorders>
        <w:shd w:val="clear" w:color="auto" w:fill="010374" w:themeFill="background1"/>
      </w:tcPr>
    </w:tblStylePr>
    <w:tblStylePr w:type="lastCol">
      <w:rPr>
        <w:b w:val="0"/>
        <w:bCs w:val="0"/>
        <w:color w:val="0090FF" w:themeColor="text1"/>
      </w:rPr>
      <w:tblPr/>
      <w:tcPr>
        <w:tcBorders>
          <w:top w:val="nil"/>
          <w:left w:val="nil"/>
          <w:bottom w:val="nil"/>
          <w:right w:val="nil"/>
          <w:insideH w:val="nil"/>
          <w:insideV w:val="nil"/>
        </w:tcBorders>
        <w:shd w:val="clear" w:color="auto" w:fill="B1B2FE" w:themeFill="accent3" w:themeFillTint="33"/>
      </w:tcPr>
    </w:tblStylePr>
    <w:tblStylePr w:type="band1Vert">
      <w:tblPr/>
      <w:tcPr>
        <w:shd w:val="clear" w:color="auto" w:fill="3C3FFD" w:themeFill="accent3" w:themeFillTint="7F"/>
      </w:tcPr>
    </w:tblStylePr>
    <w:tblStylePr w:type="band1Horz">
      <w:tblPr/>
      <w:tcPr>
        <w:tcBorders>
          <w:insideH w:val="single" w:sz="6" w:space="0" w:color="010374" w:themeColor="accent3"/>
          <w:insideV w:val="single" w:sz="6" w:space="0" w:color="010374" w:themeColor="accent3"/>
        </w:tcBorders>
        <w:shd w:val="clear" w:color="auto" w:fill="3C3FFD" w:themeFill="accent3" w:themeFillTint="7F"/>
      </w:tcPr>
    </w:tblStylePr>
    <w:tblStylePr w:type="nwCell">
      <w:tblPr/>
      <w:tcPr>
        <w:shd w:val="clear" w:color="auto" w:fill="010374" w:themeFill="background1"/>
      </w:tcPr>
    </w:tblStylePr>
  </w:style>
  <w:style w:type="table" w:styleId="MediumGrid2-Accent4">
    <w:name w:val="Medium Grid 2 Accent 4"/>
    <w:basedOn w:val="TableNormal"/>
    <w:uiPriority w:val="68"/>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FF6F00" w:themeColor="accent4"/>
        <w:left w:val="single" w:sz="8" w:space="0" w:color="FF6F00" w:themeColor="accent4"/>
        <w:bottom w:val="single" w:sz="8" w:space="0" w:color="FF6F00" w:themeColor="accent4"/>
        <w:right w:val="single" w:sz="8" w:space="0" w:color="FF6F00" w:themeColor="accent4"/>
        <w:insideH w:val="single" w:sz="8" w:space="0" w:color="FF6F00" w:themeColor="accent4"/>
        <w:insideV w:val="single" w:sz="8" w:space="0" w:color="FF6F00" w:themeColor="accent4"/>
      </w:tblBorders>
    </w:tblPr>
    <w:tcPr>
      <w:shd w:val="clear" w:color="auto" w:fill="FFDBC0" w:themeFill="accent4" w:themeFillTint="3F"/>
    </w:tcPr>
    <w:tblStylePr w:type="firstRow">
      <w:rPr>
        <w:b/>
        <w:bCs/>
        <w:color w:val="0090FF" w:themeColor="text1"/>
      </w:rPr>
      <w:tblPr/>
      <w:tcPr>
        <w:shd w:val="clear" w:color="auto" w:fill="FFF0E6" w:themeFill="accent4" w:themeFillTint="19"/>
      </w:tcPr>
    </w:tblStylePr>
    <w:tblStylePr w:type="lastRow">
      <w:rPr>
        <w:b/>
        <w:bCs/>
        <w:color w:val="0090FF" w:themeColor="text1"/>
      </w:rPr>
      <w:tblPr/>
      <w:tcPr>
        <w:tcBorders>
          <w:top w:val="single" w:sz="12" w:space="0" w:color="0090FF" w:themeColor="text1"/>
          <w:left w:val="nil"/>
          <w:bottom w:val="nil"/>
          <w:right w:val="nil"/>
          <w:insideH w:val="nil"/>
          <w:insideV w:val="nil"/>
        </w:tcBorders>
        <w:shd w:val="clear" w:color="auto" w:fill="010374" w:themeFill="background1"/>
      </w:tcPr>
    </w:tblStylePr>
    <w:tblStylePr w:type="firstCol">
      <w:rPr>
        <w:b/>
        <w:bCs/>
        <w:color w:val="0090FF" w:themeColor="text1"/>
      </w:rPr>
      <w:tblPr/>
      <w:tcPr>
        <w:tcBorders>
          <w:top w:val="nil"/>
          <w:left w:val="nil"/>
          <w:bottom w:val="nil"/>
          <w:right w:val="nil"/>
          <w:insideH w:val="nil"/>
          <w:insideV w:val="nil"/>
        </w:tcBorders>
        <w:shd w:val="clear" w:color="auto" w:fill="010374" w:themeFill="background1"/>
      </w:tcPr>
    </w:tblStylePr>
    <w:tblStylePr w:type="lastCol">
      <w:rPr>
        <w:b w:val="0"/>
        <w:bCs w:val="0"/>
        <w:color w:val="0090FF" w:themeColor="text1"/>
      </w:rPr>
      <w:tblPr/>
      <w:tcPr>
        <w:tcBorders>
          <w:top w:val="nil"/>
          <w:left w:val="nil"/>
          <w:bottom w:val="nil"/>
          <w:right w:val="nil"/>
          <w:insideH w:val="nil"/>
          <w:insideV w:val="nil"/>
        </w:tcBorders>
        <w:shd w:val="clear" w:color="auto" w:fill="FFE2CC" w:themeFill="accent4" w:themeFillTint="33"/>
      </w:tcPr>
    </w:tblStylePr>
    <w:tblStylePr w:type="band1Vert">
      <w:tblPr/>
      <w:tcPr>
        <w:shd w:val="clear" w:color="auto" w:fill="FFB780" w:themeFill="accent4" w:themeFillTint="7F"/>
      </w:tcPr>
    </w:tblStylePr>
    <w:tblStylePr w:type="band1Horz">
      <w:tblPr/>
      <w:tcPr>
        <w:tcBorders>
          <w:insideH w:val="single" w:sz="6" w:space="0" w:color="FF6F00" w:themeColor="accent4"/>
          <w:insideV w:val="single" w:sz="6" w:space="0" w:color="FF6F00" w:themeColor="accent4"/>
        </w:tcBorders>
        <w:shd w:val="clear" w:color="auto" w:fill="FFB780" w:themeFill="accent4" w:themeFillTint="7F"/>
      </w:tcPr>
    </w:tblStylePr>
    <w:tblStylePr w:type="nwCell">
      <w:tblPr/>
      <w:tcPr>
        <w:shd w:val="clear" w:color="auto" w:fill="010374" w:themeFill="background1"/>
      </w:tcPr>
    </w:tblStylePr>
  </w:style>
  <w:style w:type="table" w:styleId="MediumGrid2-Accent5">
    <w:name w:val="Medium Grid 2 Accent 5"/>
    <w:basedOn w:val="TableNormal"/>
    <w:uiPriority w:val="68"/>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035DD3" w:themeColor="accent5"/>
        <w:left w:val="single" w:sz="8" w:space="0" w:color="035DD3" w:themeColor="accent5"/>
        <w:bottom w:val="single" w:sz="8" w:space="0" w:color="035DD3" w:themeColor="accent5"/>
        <w:right w:val="single" w:sz="8" w:space="0" w:color="035DD3" w:themeColor="accent5"/>
        <w:insideH w:val="single" w:sz="8" w:space="0" w:color="035DD3" w:themeColor="accent5"/>
        <w:insideV w:val="single" w:sz="8" w:space="0" w:color="035DD3" w:themeColor="accent5"/>
      </w:tblBorders>
    </w:tblPr>
    <w:tcPr>
      <w:shd w:val="clear" w:color="auto" w:fill="B6D5FE" w:themeFill="accent5" w:themeFillTint="3F"/>
    </w:tcPr>
    <w:tblStylePr w:type="firstRow">
      <w:rPr>
        <w:b/>
        <w:bCs/>
        <w:color w:val="0090FF" w:themeColor="text1"/>
      </w:rPr>
      <w:tblPr/>
      <w:tcPr>
        <w:shd w:val="clear" w:color="auto" w:fill="E2EEFE" w:themeFill="accent5" w:themeFillTint="19"/>
      </w:tcPr>
    </w:tblStylePr>
    <w:tblStylePr w:type="lastRow">
      <w:rPr>
        <w:b/>
        <w:bCs/>
        <w:color w:val="0090FF" w:themeColor="text1"/>
      </w:rPr>
      <w:tblPr/>
      <w:tcPr>
        <w:tcBorders>
          <w:top w:val="single" w:sz="12" w:space="0" w:color="0090FF" w:themeColor="text1"/>
          <w:left w:val="nil"/>
          <w:bottom w:val="nil"/>
          <w:right w:val="nil"/>
          <w:insideH w:val="nil"/>
          <w:insideV w:val="nil"/>
        </w:tcBorders>
        <w:shd w:val="clear" w:color="auto" w:fill="010374" w:themeFill="background1"/>
      </w:tcPr>
    </w:tblStylePr>
    <w:tblStylePr w:type="firstCol">
      <w:rPr>
        <w:b/>
        <w:bCs/>
        <w:color w:val="0090FF" w:themeColor="text1"/>
      </w:rPr>
      <w:tblPr/>
      <w:tcPr>
        <w:tcBorders>
          <w:top w:val="nil"/>
          <w:left w:val="nil"/>
          <w:bottom w:val="nil"/>
          <w:right w:val="nil"/>
          <w:insideH w:val="nil"/>
          <w:insideV w:val="nil"/>
        </w:tcBorders>
        <w:shd w:val="clear" w:color="auto" w:fill="010374" w:themeFill="background1"/>
      </w:tcPr>
    </w:tblStylePr>
    <w:tblStylePr w:type="lastCol">
      <w:rPr>
        <w:b w:val="0"/>
        <w:bCs w:val="0"/>
        <w:color w:val="0090FF" w:themeColor="text1"/>
      </w:rPr>
      <w:tblPr/>
      <w:tcPr>
        <w:tcBorders>
          <w:top w:val="nil"/>
          <w:left w:val="nil"/>
          <w:bottom w:val="nil"/>
          <w:right w:val="nil"/>
          <w:insideH w:val="nil"/>
          <w:insideV w:val="nil"/>
        </w:tcBorders>
        <w:shd w:val="clear" w:color="auto" w:fill="C4DDFE" w:themeFill="accent5" w:themeFillTint="33"/>
      </w:tcPr>
    </w:tblStylePr>
    <w:tblStylePr w:type="band1Vert">
      <w:tblPr/>
      <w:tcPr>
        <w:shd w:val="clear" w:color="auto" w:fill="6DABFD" w:themeFill="accent5" w:themeFillTint="7F"/>
      </w:tcPr>
    </w:tblStylePr>
    <w:tblStylePr w:type="band1Horz">
      <w:tblPr/>
      <w:tcPr>
        <w:tcBorders>
          <w:insideH w:val="single" w:sz="6" w:space="0" w:color="035DD3" w:themeColor="accent5"/>
          <w:insideV w:val="single" w:sz="6" w:space="0" w:color="035DD3" w:themeColor="accent5"/>
        </w:tcBorders>
        <w:shd w:val="clear" w:color="auto" w:fill="6DABFD" w:themeFill="accent5" w:themeFillTint="7F"/>
      </w:tcPr>
    </w:tblStylePr>
    <w:tblStylePr w:type="nwCell">
      <w:tblPr/>
      <w:tcPr>
        <w:shd w:val="clear" w:color="auto" w:fill="010374" w:themeFill="background1"/>
      </w:tcPr>
    </w:tblStylePr>
  </w:style>
  <w:style w:type="table" w:styleId="MediumGrid2-Accent6">
    <w:name w:val="Medium Grid 2 Accent 6"/>
    <w:basedOn w:val="TableNormal"/>
    <w:uiPriority w:val="68"/>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FF9D00" w:themeColor="accent6"/>
        <w:left w:val="single" w:sz="8" w:space="0" w:color="FF9D00" w:themeColor="accent6"/>
        <w:bottom w:val="single" w:sz="8" w:space="0" w:color="FF9D00" w:themeColor="accent6"/>
        <w:right w:val="single" w:sz="8" w:space="0" w:color="FF9D00" w:themeColor="accent6"/>
        <w:insideH w:val="single" w:sz="8" w:space="0" w:color="FF9D00" w:themeColor="accent6"/>
        <w:insideV w:val="single" w:sz="8" w:space="0" w:color="FF9D00" w:themeColor="accent6"/>
      </w:tblBorders>
    </w:tblPr>
    <w:tcPr>
      <w:shd w:val="clear" w:color="auto" w:fill="FFE6C0" w:themeFill="accent6" w:themeFillTint="3F"/>
    </w:tcPr>
    <w:tblStylePr w:type="firstRow">
      <w:rPr>
        <w:b/>
        <w:bCs/>
        <w:color w:val="0090FF" w:themeColor="text1"/>
      </w:rPr>
      <w:tblPr/>
      <w:tcPr>
        <w:shd w:val="clear" w:color="auto" w:fill="FFF5E6" w:themeFill="accent6" w:themeFillTint="19"/>
      </w:tcPr>
    </w:tblStylePr>
    <w:tblStylePr w:type="lastRow">
      <w:rPr>
        <w:b/>
        <w:bCs/>
        <w:color w:val="0090FF" w:themeColor="text1"/>
      </w:rPr>
      <w:tblPr/>
      <w:tcPr>
        <w:tcBorders>
          <w:top w:val="single" w:sz="12" w:space="0" w:color="0090FF" w:themeColor="text1"/>
          <w:left w:val="nil"/>
          <w:bottom w:val="nil"/>
          <w:right w:val="nil"/>
          <w:insideH w:val="nil"/>
          <w:insideV w:val="nil"/>
        </w:tcBorders>
        <w:shd w:val="clear" w:color="auto" w:fill="010374" w:themeFill="background1"/>
      </w:tcPr>
    </w:tblStylePr>
    <w:tblStylePr w:type="firstCol">
      <w:rPr>
        <w:b/>
        <w:bCs/>
        <w:color w:val="0090FF" w:themeColor="text1"/>
      </w:rPr>
      <w:tblPr/>
      <w:tcPr>
        <w:tcBorders>
          <w:top w:val="nil"/>
          <w:left w:val="nil"/>
          <w:bottom w:val="nil"/>
          <w:right w:val="nil"/>
          <w:insideH w:val="nil"/>
          <w:insideV w:val="nil"/>
        </w:tcBorders>
        <w:shd w:val="clear" w:color="auto" w:fill="010374" w:themeFill="background1"/>
      </w:tcPr>
    </w:tblStylePr>
    <w:tblStylePr w:type="lastCol">
      <w:rPr>
        <w:b w:val="0"/>
        <w:bCs w:val="0"/>
        <w:color w:val="0090FF" w:themeColor="text1"/>
      </w:rPr>
      <w:tblPr/>
      <w:tcPr>
        <w:tcBorders>
          <w:top w:val="nil"/>
          <w:left w:val="nil"/>
          <w:bottom w:val="nil"/>
          <w:right w:val="nil"/>
          <w:insideH w:val="nil"/>
          <w:insideV w:val="nil"/>
        </w:tcBorders>
        <w:shd w:val="clear" w:color="auto" w:fill="FFEBCC" w:themeFill="accent6" w:themeFillTint="33"/>
      </w:tcPr>
    </w:tblStylePr>
    <w:tblStylePr w:type="band1Vert">
      <w:tblPr/>
      <w:tcPr>
        <w:shd w:val="clear" w:color="auto" w:fill="FFCE80" w:themeFill="accent6" w:themeFillTint="7F"/>
      </w:tcPr>
    </w:tblStylePr>
    <w:tblStylePr w:type="band1Horz">
      <w:tblPr/>
      <w:tcPr>
        <w:tcBorders>
          <w:insideH w:val="single" w:sz="6" w:space="0" w:color="FF9D00" w:themeColor="accent6"/>
          <w:insideV w:val="single" w:sz="6" w:space="0" w:color="FF9D00" w:themeColor="accent6"/>
        </w:tcBorders>
        <w:shd w:val="clear" w:color="auto" w:fill="FFCE80" w:themeFill="accent6" w:themeFillTint="7F"/>
      </w:tcPr>
    </w:tblStylePr>
    <w:tblStylePr w:type="nwCell">
      <w:tblPr/>
      <w:tcPr>
        <w:shd w:val="clear" w:color="auto" w:fill="010374" w:themeFill="background1"/>
      </w:tcPr>
    </w:tblStylePr>
  </w:style>
  <w:style w:type="table" w:styleId="MediumGrid3">
    <w:name w:val="Medium Grid 3"/>
    <w:basedOn w:val="TableNormal"/>
    <w:uiPriority w:val="69"/>
    <w:semiHidden/>
    <w:rsid w:val="0058629F"/>
    <w:pPr>
      <w:spacing w:line="240" w:lineRule="auto"/>
    </w:pPr>
    <w:tblPr>
      <w:tblStyleRowBandSize w:val="1"/>
      <w:tblStyleColBandSize w:val="1"/>
      <w:tblBorders>
        <w:top w:val="single" w:sz="8" w:space="0" w:color="010374" w:themeColor="background1"/>
        <w:left w:val="single" w:sz="8" w:space="0" w:color="010374" w:themeColor="background1"/>
        <w:bottom w:val="single" w:sz="8" w:space="0" w:color="010374" w:themeColor="background1"/>
        <w:right w:val="single" w:sz="8" w:space="0" w:color="010374" w:themeColor="background1"/>
        <w:insideH w:val="single" w:sz="6" w:space="0" w:color="010374" w:themeColor="background1"/>
        <w:insideV w:val="single" w:sz="6" w:space="0" w:color="010374" w:themeColor="background1"/>
      </w:tblBorders>
    </w:tblPr>
    <w:tcPr>
      <w:shd w:val="clear" w:color="auto" w:fill="C0E3FF" w:themeFill="text1" w:themeFillTint="3F"/>
    </w:tcPr>
    <w:tblStylePr w:type="firstRow">
      <w:rPr>
        <w:b/>
        <w:bCs/>
        <w:i w:val="0"/>
        <w:iCs w:val="0"/>
        <w:color w:val="010374" w:themeColor="background1"/>
      </w:rPr>
      <w:tblPr/>
      <w:tcPr>
        <w:tcBorders>
          <w:top w:val="single" w:sz="8" w:space="0" w:color="010374" w:themeColor="background1"/>
          <w:left w:val="single" w:sz="8" w:space="0" w:color="010374" w:themeColor="background1"/>
          <w:bottom w:val="single" w:sz="24" w:space="0" w:color="010374" w:themeColor="background1"/>
          <w:right w:val="single" w:sz="8" w:space="0" w:color="010374" w:themeColor="background1"/>
          <w:insideH w:val="nil"/>
          <w:insideV w:val="single" w:sz="8" w:space="0" w:color="010374" w:themeColor="background1"/>
        </w:tcBorders>
        <w:shd w:val="clear" w:color="auto" w:fill="0090FF" w:themeFill="text1"/>
      </w:tcPr>
    </w:tblStylePr>
    <w:tblStylePr w:type="lastRow">
      <w:rPr>
        <w:b/>
        <w:bCs/>
        <w:i w:val="0"/>
        <w:iCs w:val="0"/>
        <w:color w:val="010374" w:themeColor="background1"/>
      </w:rPr>
      <w:tblPr/>
      <w:tcPr>
        <w:tcBorders>
          <w:top w:val="single" w:sz="24" w:space="0" w:color="010374" w:themeColor="background1"/>
          <w:left w:val="single" w:sz="8" w:space="0" w:color="010374" w:themeColor="background1"/>
          <w:bottom w:val="single" w:sz="8" w:space="0" w:color="010374" w:themeColor="background1"/>
          <w:right w:val="single" w:sz="8" w:space="0" w:color="010374" w:themeColor="background1"/>
          <w:insideH w:val="nil"/>
          <w:insideV w:val="single" w:sz="8" w:space="0" w:color="010374" w:themeColor="background1"/>
        </w:tcBorders>
        <w:shd w:val="clear" w:color="auto" w:fill="0090FF" w:themeFill="text1"/>
      </w:tcPr>
    </w:tblStylePr>
    <w:tblStylePr w:type="firstCol">
      <w:rPr>
        <w:b/>
        <w:bCs/>
        <w:i w:val="0"/>
        <w:iCs w:val="0"/>
        <w:color w:val="010374" w:themeColor="background1"/>
      </w:rPr>
      <w:tblPr/>
      <w:tcPr>
        <w:tcBorders>
          <w:left w:val="single" w:sz="8" w:space="0" w:color="010374" w:themeColor="background1"/>
          <w:right w:val="single" w:sz="24" w:space="0" w:color="010374" w:themeColor="background1"/>
          <w:insideH w:val="nil"/>
          <w:insideV w:val="nil"/>
        </w:tcBorders>
        <w:shd w:val="clear" w:color="auto" w:fill="0090FF" w:themeFill="text1"/>
      </w:tcPr>
    </w:tblStylePr>
    <w:tblStylePr w:type="lastCol">
      <w:rPr>
        <w:b/>
        <w:bCs/>
        <w:i w:val="0"/>
        <w:iCs w:val="0"/>
        <w:color w:val="010374" w:themeColor="background1"/>
      </w:rPr>
      <w:tblPr/>
      <w:tcPr>
        <w:tcBorders>
          <w:top w:val="nil"/>
          <w:left w:val="single" w:sz="24" w:space="0" w:color="010374" w:themeColor="background1"/>
          <w:bottom w:val="nil"/>
          <w:right w:val="nil"/>
          <w:insideH w:val="nil"/>
          <w:insideV w:val="nil"/>
        </w:tcBorders>
        <w:shd w:val="clear" w:color="auto" w:fill="0090FF" w:themeFill="text1"/>
      </w:tcPr>
    </w:tblStylePr>
    <w:tblStylePr w:type="band1Vert">
      <w:tblPr/>
      <w:tcPr>
        <w:tcBorders>
          <w:top w:val="single" w:sz="8" w:space="0" w:color="010374" w:themeColor="background1"/>
          <w:left w:val="single" w:sz="8" w:space="0" w:color="010374" w:themeColor="background1"/>
          <w:bottom w:val="single" w:sz="8" w:space="0" w:color="010374" w:themeColor="background1"/>
          <w:right w:val="single" w:sz="8" w:space="0" w:color="010374" w:themeColor="background1"/>
          <w:insideH w:val="nil"/>
          <w:insideV w:val="nil"/>
        </w:tcBorders>
        <w:shd w:val="clear" w:color="auto" w:fill="80C7FF" w:themeFill="text1" w:themeFillTint="7F"/>
      </w:tcPr>
    </w:tblStylePr>
    <w:tblStylePr w:type="band1Horz">
      <w:tblPr/>
      <w:tcPr>
        <w:tcBorders>
          <w:top w:val="single" w:sz="8" w:space="0" w:color="010374" w:themeColor="background1"/>
          <w:left w:val="single" w:sz="8" w:space="0" w:color="010374" w:themeColor="background1"/>
          <w:bottom w:val="single" w:sz="8" w:space="0" w:color="010374" w:themeColor="background1"/>
          <w:right w:val="single" w:sz="8" w:space="0" w:color="010374" w:themeColor="background1"/>
          <w:insideH w:val="single" w:sz="8" w:space="0" w:color="010374" w:themeColor="background1"/>
          <w:insideV w:val="single" w:sz="8" w:space="0" w:color="010374" w:themeColor="background1"/>
        </w:tcBorders>
        <w:shd w:val="clear" w:color="auto" w:fill="80C7FF" w:themeFill="text1" w:themeFillTint="7F"/>
      </w:tcPr>
    </w:tblStylePr>
  </w:style>
  <w:style w:type="table" w:styleId="MediumGrid3-Accent1">
    <w:name w:val="Medium Grid 3 Accent 1"/>
    <w:basedOn w:val="TableNormal"/>
    <w:uiPriority w:val="69"/>
    <w:semiHidden/>
    <w:rsid w:val="0058629F"/>
    <w:pPr>
      <w:spacing w:line="240" w:lineRule="auto"/>
    </w:pPr>
    <w:tblPr>
      <w:tblStyleRowBandSize w:val="1"/>
      <w:tblStyleColBandSize w:val="1"/>
      <w:tblBorders>
        <w:top w:val="single" w:sz="8" w:space="0" w:color="010374" w:themeColor="background1"/>
        <w:left w:val="single" w:sz="8" w:space="0" w:color="010374" w:themeColor="background1"/>
        <w:bottom w:val="single" w:sz="8" w:space="0" w:color="010374" w:themeColor="background1"/>
        <w:right w:val="single" w:sz="8" w:space="0" w:color="010374" w:themeColor="background1"/>
        <w:insideH w:val="single" w:sz="6" w:space="0" w:color="010374" w:themeColor="background1"/>
        <w:insideV w:val="single" w:sz="6" w:space="0" w:color="010374" w:themeColor="background1"/>
      </w:tblBorders>
    </w:tblPr>
    <w:tcPr>
      <w:shd w:val="clear" w:color="auto" w:fill="F5FAFF" w:themeFill="accent1" w:themeFillTint="3F"/>
    </w:tcPr>
    <w:tblStylePr w:type="firstRow">
      <w:rPr>
        <w:b/>
        <w:bCs/>
        <w:i w:val="0"/>
        <w:iCs w:val="0"/>
        <w:color w:val="010374" w:themeColor="background1"/>
      </w:rPr>
      <w:tblPr/>
      <w:tcPr>
        <w:tcBorders>
          <w:top w:val="single" w:sz="8" w:space="0" w:color="010374" w:themeColor="background1"/>
          <w:left w:val="single" w:sz="8" w:space="0" w:color="010374" w:themeColor="background1"/>
          <w:bottom w:val="single" w:sz="24" w:space="0" w:color="010374" w:themeColor="background1"/>
          <w:right w:val="single" w:sz="8" w:space="0" w:color="010374" w:themeColor="background1"/>
          <w:insideH w:val="nil"/>
          <w:insideV w:val="single" w:sz="8" w:space="0" w:color="010374" w:themeColor="background1"/>
        </w:tcBorders>
        <w:shd w:val="clear" w:color="auto" w:fill="D8EEFF" w:themeFill="accent1"/>
      </w:tcPr>
    </w:tblStylePr>
    <w:tblStylePr w:type="lastRow">
      <w:rPr>
        <w:b/>
        <w:bCs/>
        <w:i w:val="0"/>
        <w:iCs w:val="0"/>
        <w:color w:val="010374" w:themeColor="background1"/>
      </w:rPr>
      <w:tblPr/>
      <w:tcPr>
        <w:tcBorders>
          <w:top w:val="single" w:sz="24" w:space="0" w:color="010374" w:themeColor="background1"/>
          <w:left w:val="single" w:sz="8" w:space="0" w:color="010374" w:themeColor="background1"/>
          <w:bottom w:val="single" w:sz="8" w:space="0" w:color="010374" w:themeColor="background1"/>
          <w:right w:val="single" w:sz="8" w:space="0" w:color="010374" w:themeColor="background1"/>
          <w:insideH w:val="nil"/>
          <w:insideV w:val="single" w:sz="8" w:space="0" w:color="010374" w:themeColor="background1"/>
        </w:tcBorders>
        <w:shd w:val="clear" w:color="auto" w:fill="D8EEFF" w:themeFill="accent1"/>
      </w:tcPr>
    </w:tblStylePr>
    <w:tblStylePr w:type="firstCol">
      <w:rPr>
        <w:b/>
        <w:bCs/>
        <w:i w:val="0"/>
        <w:iCs w:val="0"/>
        <w:color w:val="010374" w:themeColor="background1"/>
      </w:rPr>
      <w:tblPr/>
      <w:tcPr>
        <w:tcBorders>
          <w:left w:val="single" w:sz="8" w:space="0" w:color="010374" w:themeColor="background1"/>
          <w:right w:val="single" w:sz="24" w:space="0" w:color="010374" w:themeColor="background1"/>
          <w:insideH w:val="nil"/>
          <w:insideV w:val="nil"/>
        </w:tcBorders>
        <w:shd w:val="clear" w:color="auto" w:fill="D8EEFF" w:themeFill="accent1"/>
      </w:tcPr>
    </w:tblStylePr>
    <w:tblStylePr w:type="lastCol">
      <w:rPr>
        <w:b/>
        <w:bCs/>
        <w:i w:val="0"/>
        <w:iCs w:val="0"/>
        <w:color w:val="010374" w:themeColor="background1"/>
      </w:rPr>
      <w:tblPr/>
      <w:tcPr>
        <w:tcBorders>
          <w:top w:val="nil"/>
          <w:left w:val="single" w:sz="24" w:space="0" w:color="010374" w:themeColor="background1"/>
          <w:bottom w:val="nil"/>
          <w:right w:val="nil"/>
          <w:insideH w:val="nil"/>
          <w:insideV w:val="nil"/>
        </w:tcBorders>
        <w:shd w:val="clear" w:color="auto" w:fill="D8EEFF" w:themeFill="accent1"/>
      </w:tcPr>
    </w:tblStylePr>
    <w:tblStylePr w:type="band1Vert">
      <w:tblPr/>
      <w:tcPr>
        <w:tcBorders>
          <w:top w:val="single" w:sz="8" w:space="0" w:color="010374" w:themeColor="background1"/>
          <w:left w:val="single" w:sz="8" w:space="0" w:color="010374" w:themeColor="background1"/>
          <w:bottom w:val="single" w:sz="8" w:space="0" w:color="010374" w:themeColor="background1"/>
          <w:right w:val="single" w:sz="8" w:space="0" w:color="010374" w:themeColor="background1"/>
          <w:insideH w:val="nil"/>
          <w:insideV w:val="nil"/>
        </w:tcBorders>
        <w:shd w:val="clear" w:color="auto" w:fill="EBF6FF" w:themeFill="accent1" w:themeFillTint="7F"/>
      </w:tcPr>
    </w:tblStylePr>
    <w:tblStylePr w:type="band1Horz">
      <w:tblPr/>
      <w:tcPr>
        <w:tcBorders>
          <w:top w:val="single" w:sz="8" w:space="0" w:color="010374" w:themeColor="background1"/>
          <w:left w:val="single" w:sz="8" w:space="0" w:color="010374" w:themeColor="background1"/>
          <w:bottom w:val="single" w:sz="8" w:space="0" w:color="010374" w:themeColor="background1"/>
          <w:right w:val="single" w:sz="8" w:space="0" w:color="010374" w:themeColor="background1"/>
          <w:insideH w:val="single" w:sz="8" w:space="0" w:color="010374" w:themeColor="background1"/>
          <w:insideV w:val="single" w:sz="8" w:space="0" w:color="010374" w:themeColor="background1"/>
        </w:tcBorders>
        <w:shd w:val="clear" w:color="auto" w:fill="EBF6FF" w:themeFill="accent1" w:themeFillTint="7F"/>
      </w:tcPr>
    </w:tblStylePr>
  </w:style>
  <w:style w:type="table" w:styleId="MediumGrid3-Accent2">
    <w:name w:val="Medium Grid 3 Accent 2"/>
    <w:basedOn w:val="TableNormal"/>
    <w:uiPriority w:val="69"/>
    <w:semiHidden/>
    <w:rsid w:val="0058629F"/>
    <w:pPr>
      <w:spacing w:line="240" w:lineRule="auto"/>
    </w:pPr>
    <w:tblPr>
      <w:tblStyleRowBandSize w:val="1"/>
      <w:tblStyleColBandSize w:val="1"/>
      <w:tblBorders>
        <w:top w:val="single" w:sz="8" w:space="0" w:color="010374" w:themeColor="background1"/>
        <w:left w:val="single" w:sz="8" w:space="0" w:color="010374" w:themeColor="background1"/>
        <w:bottom w:val="single" w:sz="8" w:space="0" w:color="010374" w:themeColor="background1"/>
        <w:right w:val="single" w:sz="8" w:space="0" w:color="010374" w:themeColor="background1"/>
        <w:insideH w:val="single" w:sz="6" w:space="0" w:color="010374" w:themeColor="background1"/>
        <w:insideV w:val="single" w:sz="6" w:space="0" w:color="010374" w:themeColor="background1"/>
      </w:tblBorders>
    </w:tblPr>
    <w:tcPr>
      <w:shd w:val="clear" w:color="auto" w:fill="B6D5FE" w:themeFill="accent2" w:themeFillTint="3F"/>
    </w:tcPr>
    <w:tblStylePr w:type="firstRow">
      <w:rPr>
        <w:b/>
        <w:bCs/>
        <w:i w:val="0"/>
        <w:iCs w:val="0"/>
        <w:color w:val="010374" w:themeColor="background1"/>
      </w:rPr>
      <w:tblPr/>
      <w:tcPr>
        <w:tcBorders>
          <w:top w:val="single" w:sz="8" w:space="0" w:color="010374" w:themeColor="background1"/>
          <w:left w:val="single" w:sz="8" w:space="0" w:color="010374" w:themeColor="background1"/>
          <w:bottom w:val="single" w:sz="24" w:space="0" w:color="010374" w:themeColor="background1"/>
          <w:right w:val="single" w:sz="8" w:space="0" w:color="010374" w:themeColor="background1"/>
          <w:insideH w:val="nil"/>
          <w:insideV w:val="single" w:sz="8" w:space="0" w:color="010374" w:themeColor="background1"/>
        </w:tcBorders>
        <w:shd w:val="clear" w:color="auto" w:fill="035DD3" w:themeFill="accent2"/>
      </w:tcPr>
    </w:tblStylePr>
    <w:tblStylePr w:type="lastRow">
      <w:rPr>
        <w:b/>
        <w:bCs/>
        <w:i w:val="0"/>
        <w:iCs w:val="0"/>
        <w:color w:val="010374" w:themeColor="background1"/>
      </w:rPr>
      <w:tblPr/>
      <w:tcPr>
        <w:tcBorders>
          <w:top w:val="single" w:sz="24" w:space="0" w:color="010374" w:themeColor="background1"/>
          <w:left w:val="single" w:sz="8" w:space="0" w:color="010374" w:themeColor="background1"/>
          <w:bottom w:val="single" w:sz="8" w:space="0" w:color="010374" w:themeColor="background1"/>
          <w:right w:val="single" w:sz="8" w:space="0" w:color="010374" w:themeColor="background1"/>
          <w:insideH w:val="nil"/>
          <w:insideV w:val="single" w:sz="8" w:space="0" w:color="010374" w:themeColor="background1"/>
        </w:tcBorders>
        <w:shd w:val="clear" w:color="auto" w:fill="035DD3" w:themeFill="accent2"/>
      </w:tcPr>
    </w:tblStylePr>
    <w:tblStylePr w:type="firstCol">
      <w:rPr>
        <w:b/>
        <w:bCs/>
        <w:i w:val="0"/>
        <w:iCs w:val="0"/>
        <w:color w:val="010374" w:themeColor="background1"/>
      </w:rPr>
      <w:tblPr/>
      <w:tcPr>
        <w:tcBorders>
          <w:left w:val="single" w:sz="8" w:space="0" w:color="010374" w:themeColor="background1"/>
          <w:right w:val="single" w:sz="24" w:space="0" w:color="010374" w:themeColor="background1"/>
          <w:insideH w:val="nil"/>
          <w:insideV w:val="nil"/>
        </w:tcBorders>
        <w:shd w:val="clear" w:color="auto" w:fill="035DD3" w:themeFill="accent2"/>
      </w:tcPr>
    </w:tblStylePr>
    <w:tblStylePr w:type="lastCol">
      <w:rPr>
        <w:b/>
        <w:bCs/>
        <w:i w:val="0"/>
        <w:iCs w:val="0"/>
        <w:color w:val="010374" w:themeColor="background1"/>
      </w:rPr>
      <w:tblPr/>
      <w:tcPr>
        <w:tcBorders>
          <w:top w:val="nil"/>
          <w:left w:val="single" w:sz="24" w:space="0" w:color="010374" w:themeColor="background1"/>
          <w:bottom w:val="nil"/>
          <w:right w:val="nil"/>
          <w:insideH w:val="nil"/>
          <w:insideV w:val="nil"/>
        </w:tcBorders>
        <w:shd w:val="clear" w:color="auto" w:fill="035DD3" w:themeFill="accent2"/>
      </w:tcPr>
    </w:tblStylePr>
    <w:tblStylePr w:type="band1Vert">
      <w:tblPr/>
      <w:tcPr>
        <w:tcBorders>
          <w:top w:val="single" w:sz="8" w:space="0" w:color="010374" w:themeColor="background1"/>
          <w:left w:val="single" w:sz="8" w:space="0" w:color="010374" w:themeColor="background1"/>
          <w:bottom w:val="single" w:sz="8" w:space="0" w:color="010374" w:themeColor="background1"/>
          <w:right w:val="single" w:sz="8" w:space="0" w:color="010374" w:themeColor="background1"/>
          <w:insideH w:val="nil"/>
          <w:insideV w:val="nil"/>
        </w:tcBorders>
        <w:shd w:val="clear" w:color="auto" w:fill="6DABFD" w:themeFill="accent2" w:themeFillTint="7F"/>
      </w:tcPr>
    </w:tblStylePr>
    <w:tblStylePr w:type="band1Horz">
      <w:tblPr/>
      <w:tcPr>
        <w:tcBorders>
          <w:top w:val="single" w:sz="8" w:space="0" w:color="010374" w:themeColor="background1"/>
          <w:left w:val="single" w:sz="8" w:space="0" w:color="010374" w:themeColor="background1"/>
          <w:bottom w:val="single" w:sz="8" w:space="0" w:color="010374" w:themeColor="background1"/>
          <w:right w:val="single" w:sz="8" w:space="0" w:color="010374" w:themeColor="background1"/>
          <w:insideH w:val="single" w:sz="8" w:space="0" w:color="010374" w:themeColor="background1"/>
          <w:insideV w:val="single" w:sz="8" w:space="0" w:color="010374" w:themeColor="background1"/>
        </w:tcBorders>
        <w:shd w:val="clear" w:color="auto" w:fill="6DABFD" w:themeFill="accent2" w:themeFillTint="7F"/>
      </w:tcPr>
    </w:tblStylePr>
  </w:style>
  <w:style w:type="table" w:styleId="MediumGrid3-Accent3">
    <w:name w:val="Medium Grid 3 Accent 3"/>
    <w:basedOn w:val="TableNormal"/>
    <w:uiPriority w:val="69"/>
    <w:semiHidden/>
    <w:rsid w:val="0058629F"/>
    <w:pPr>
      <w:spacing w:line="240" w:lineRule="auto"/>
    </w:pPr>
    <w:tblPr>
      <w:tblStyleRowBandSize w:val="1"/>
      <w:tblStyleColBandSize w:val="1"/>
      <w:tblBorders>
        <w:top w:val="single" w:sz="8" w:space="0" w:color="010374" w:themeColor="background1"/>
        <w:left w:val="single" w:sz="8" w:space="0" w:color="010374" w:themeColor="background1"/>
        <w:bottom w:val="single" w:sz="8" w:space="0" w:color="010374" w:themeColor="background1"/>
        <w:right w:val="single" w:sz="8" w:space="0" w:color="010374" w:themeColor="background1"/>
        <w:insideH w:val="single" w:sz="6" w:space="0" w:color="010374" w:themeColor="background1"/>
        <w:insideV w:val="single" w:sz="6" w:space="0" w:color="010374" w:themeColor="background1"/>
      </w:tblBorders>
    </w:tblPr>
    <w:tcPr>
      <w:shd w:val="clear" w:color="auto" w:fill="9EA0FE" w:themeFill="accent3" w:themeFillTint="3F"/>
    </w:tcPr>
    <w:tblStylePr w:type="firstRow">
      <w:rPr>
        <w:b/>
        <w:bCs/>
        <w:i w:val="0"/>
        <w:iCs w:val="0"/>
        <w:color w:val="010374" w:themeColor="background1"/>
      </w:rPr>
      <w:tblPr/>
      <w:tcPr>
        <w:tcBorders>
          <w:top w:val="single" w:sz="8" w:space="0" w:color="010374" w:themeColor="background1"/>
          <w:left w:val="single" w:sz="8" w:space="0" w:color="010374" w:themeColor="background1"/>
          <w:bottom w:val="single" w:sz="24" w:space="0" w:color="010374" w:themeColor="background1"/>
          <w:right w:val="single" w:sz="8" w:space="0" w:color="010374" w:themeColor="background1"/>
          <w:insideH w:val="nil"/>
          <w:insideV w:val="single" w:sz="8" w:space="0" w:color="010374" w:themeColor="background1"/>
        </w:tcBorders>
        <w:shd w:val="clear" w:color="auto" w:fill="010374" w:themeFill="accent3"/>
      </w:tcPr>
    </w:tblStylePr>
    <w:tblStylePr w:type="lastRow">
      <w:rPr>
        <w:b/>
        <w:bCs/>
        <w:i w:val="0"/>
        <w:iCs w:val="0"/>
        <w:color w:val="010374" w:themeColor="background1"/>
      </w:rPr>
      <w:tblPr/>
      <w:tcPr>
        <w:tcBorders>
          <w:top w:val="single" w:sz="24" w:space="0" w:color="010374" w:themeColor="background1"/>
          <w:left w:val="single" w:sz="8" w:space="0" w:color="010374" w:themeColor="background1"/>
          <w:bottom w:val="single" w:sz="8" w:space="0" w:color="010374" w:themeColor="background1"/>
          <w:right w:val="single" w:sz="8" w:space="0" w:color="010374" w:themeColor="background1"/>
          <w:insideH w:val="nil"/>
          <w:insideV w:val="single" w:sz="8" w:space="0" w:color="010374" w:themeColor="background1"/>
        </w:tcBorders>
        <w:shd w:val="clear" w:color="auto" w:fill="010374" w:themeFill="accent3"/>
      </w:tcPr>
    </w:tblStylePr>
    <w:tblStylePr w:type="firstCol">
      <w:rPr>
        <w:b/>
        <w:bCs/>
        <w:i w:val="0"/>
        <w:iCs w:val="0"/>
        <w:color w:val="010374" w:themeColor="background1"/>
      </w:rPr>
      <w:tblPr/>
      <w:tcPr>
        <w:tcBorders>
          <w:left w:val="single" w:sz="8" w:space="0" w:color="010374" w:themeColor="background1"/>
          <w:right w:val="single" w:sz="24" w:space="0" w:color="010374" w:themeColor="background1"/>
          <w:insideH w:val="nil"/>
          <w:insideV w:val="nil"/>
        </w:tcBorders>
        <w:shd w:val="clear" w:color="auto" w:fill="010374" w:themeFill="accent3"/>
      </w:tcPr>
    </w:tblStylePr>
    <w:tblStylePr w:type="lastCol">
      <w:rPr>
        <w:b/>
        <w:bCs/>
        <w:i w:val="0"/>
        <w:iCs w:val="0"/>
        <w:color w:val="010374" w:themeColor="background1"/>
      </w:rPr>
      <w:tblPr/>
      <w:tcPr>
        <w:tcBorders>
          <w:top w:val="nil"/>
          <w:left w:val="single" w:sz="24" w:space="0" w:color="010374" w:themeColor="background1"/>
          <w:bottom w:val="nil"/>
          <w:right w:val="nil"/>
          <w:insideH w:val="nil"/>
          <w:insideV w:val="nil"/>
        </w:tcBorders>
        <w:shd w:val="clear" w:color="auto" w:fill="010374" w:themeFill="accent3"/>
      </w:tcPr>
    </w:tblStylePr>
    <w:tblStylePr w:type="band1Vert">
      <w:tblPr/>
      <w:tcPr>
        <w:tcBorders>
          <w:top w:val="single" w:sz="8" w:space="0" w:color="010374" w:themeColor="background1"/>
          <w:left w:val="single" w:sz="8" w:space="0" w:color="010374" w:themeColor="background1"/>
          <w:bottom w:val="single" w:sz="8" w:space="0" w:color="010374" w:themeColor="background1"/>
          <w:right w:val="single" w:sz="8" w:space="0" w:color="010374" w:themeColor="background1"/>
          <w:insideH w:val="nil"/>
          <w:insideV w:val="nil"/>
        </w:tcBorders>
        <w:shd w:val="clear" w:color="auto" w:fill="3C3FFD" w:themeFill="accent3" w:themeFillTint="7F"/>
      </w:tcPr>
    </w:tblStylePr>
    <w:tblStylePr w:type="band1Horz">
      <w:tblPr/>
      <w:tcPr>
        <w:tcBorders>
          <w:top w:val="single" w:sz="8" w:space="0" w:color="010374" w:themeColor="background1"/>
          <w:left w:val="single" w:sz="8" w:space="0" w:color="010374" w:themeColor="background1"/>
          <w:bottom w:val="single" w:sz="8" w:space="0" w:color="010374" w:themeColor="background1"/>
          <w:right w:val="single" w:sz="8" w:space="0" w:color="010374" w:themeColor="background1"/>
          <w:insideH w:val="single" w:sz="8" w:space="0" w:color="010374" w:themeColor="background1"/>
          <w:insideV w:val="single" w:sz="8" w:space="0" w:color="010374" w:themeColor="background1"/>
        </w:tcBorders>
        <w:shd w:val="clear" w:color="auto" w:fill="3C3FFD" w:themeFill="accent3" w:themeFillTint="7F"/>
      </w:tcPr>
    </w:tblStylePr>
  </w:style>
  <w:style w:type="table" w:styleId="MediumGrid3-Accent4">
    <w:name w:val="Medium Grid 3 Accent 4"/>
    <w:basedOn w:val="TableNormal"/>
    <w:uiPriority w:val="69"/>
    <w:semiHidden/>
    <w:rsid w:val="0058629F"/>
    <w:pPr>
      <w:spacing w:line="240" w:lineRule="auto"/>
    </w:pPr>
    <w:tblPr>
      <w:tblStyleRowBandSize w:val="1"/>
      <w:tblStyleColBandSize w:val="1"/>
      <w:tblBorders>
        <w:top w:val="single" w:sz="8" w:space="0" w:color="010374" w:themeColor="background1"/>
        <w:left w:val="single" w:sz="8" w:space="0" w:color="010374" w:themeColor="background1"/>
        <w:bottom w:val="single" w:sz="8" w:space="0" w:color="010374" w:themeColor="background1"/>
        <w:right w:val="single" w:sz="8" w:space="0" w:color="010374" w:themeColor="background1"/>
        <w:insideH w:val="single" w:sz="6" w:space="0" w:color="010374" w:themeColor="background1"/>
        <w:insideV w:val="single" w:sz="6" w:space="0" w:color="010374" w:themeColor="background1"/>
      </w:tblBorders>
    </w:tblPr>
    <w:tcPr>
      <w:shd w:val="clear" w:color="auto" w:fill="FFDBC0" w:themeFill="accent4" w:themeFillTint="3F"/>
    </w:tcPr>
    <w:tblStylePr w:type="firstRow">
      <w:rPr>
        <w:b/>
        <w:bCs/>
        <w:i w:val="0"/>
        <w:iCs w:val="0"/>
        <w:color w:val="010374" w:themeColor="background1"/>
      </w:rPr>
      <w:tblPr/>
      <w:tcPr>
        <w:tcBorders>
          <w:top w:val="single" w:sz="8" w:space="0" w:color="010374" w:themeColor="background1"/>
          <w:left w:val="single" w:sz="8" w:space="0" w:color="010374" w:themeColor="background1"/>
          <w:bottom w:val="single" w:sz="24" w:space="0" w:color="010374" w:themeColor="background1"/>
          <w:right w:val="single" w:sz="8" w:space="0" w:color="010374" w:themeColor="background1"/>
          <w:insideH w:val="nil"/>
          <w:insideV w:val="single" w:sz="8" w:space="0" w:color="010374" w:themeColor="background1"/>
        </w:tcBorders>
        <w:shd w:val="clear" w:color="auto" w:fill="FF6F00" w:themeFill="accent4"/>
      </w:tcPr>
    </w:tblStylePr>
    <w:tblStylePr w:type="lastRow">
      <w:rPr>
        <w:b/>
        <w:bCs/>
        <w:i w:val="0"/>
        <w:iCs w:val="0"/>
        <w:color w:val="010374" w:themeColor="background1"/>
      </w:rPr>
      <w:tblPr/>
      <w:tcPr>
        <w:tcBorders>
          <w:top w:val="single" w:sz="24" w:space="0" w:color="010374" w:themeColor="background1"/>
          <w:left w:val="single" w:sz="8" w:space="0" w:color="010374" w:themeColor="background1"/>
          <w:bottom w:val="single" w:sz="8" w:space="0" w:color="010374" w:themeColor="background1"/>
          <w:right w:val="single" w:sz="8" w:space="0" w:color="010374" w:themeColor="background1"/>
          <w:insideH w:val="nil"/>
          <w:insideV w:val="single" w:sz="8" w:space="0" w:color="010374" w:themeColor="background1"/>
        </w:tcBorders>
        <w:shd w:val="clear" w:color="auto" w:fill="FF6F00" w:themeFill="accent4"/>
      </w:tcPr>
    </w:tblStylePr>
    <w:tblStylePr w:type="firstCol">
      <w:rPr>
        <w:b/>
        <w:bCs/>
        <w:i w:val="0"/>
        <w:iCs w:val="0"/>
        <w:color w:val="010374" w:themeColor="background1"/>
      </w:rPr>
      <w:tblPr/>
      <w:tcPr>
        <w:tcBorders>
          <w:left w:val="single" w:sz="8" w:space="0" w:color="010374" w:themeColor="background1"/>
          <w:right w:val="single" w:sz="24" w:space="0" w:color="010374" w:themeColor="background1"/>
          <w:insideH w:val="nil"/>
          <w:insideV w:val="nil"/>
        </w:tcBorders>
        <w:shd w:val="clear" w:color="auto" w:fill="FF6F00" w:themeFill="accent4"/>
      </w:tcPr>
    </w:tblStylePr>
    <w:tblStylePr w:type="lastCol">
      <w:rPr>
        <w:b/>
        <w:bCs/>
        <w:i w:val="0"/>
        <w:iCs w:val="0"/>
        <w:color w:val="010374" w:themeColor="background1"/>
      </w:rPr>
      <w:tblPr/>
      <w:tcPr>
        <w:tcBorders>
          <w:top w:val="nil"/>
          <w:left w:val="single" w:sz="24" w:space="0" w:color="010374" w:themeColor="background1"/>
          <w:bottom w:val="nil"/>
          <w:right w:val="nil"/>
          <w:insideH w:val="nil"/>
          <w:insideV w:val="nil"/>
        </w:tcBorders>
        <w:shd w:val="clear" w:color="auto" w:fill="FF6F00" w:themeFill="accent4"/>
      </w:tcPr>
    </w:tblStylePr>
    <w:tblStylePr w:type="band1Vert">
      <w:tblPr/>
      <w:tcPr>
        <w:tcBorders>
          <w:top w:val="single" w:sz="8" w:space="0" w:color="010374" w:themeColor="background1"/>
          <w:left w:val="single" w:sz="8" w:space="0" w:color="010374" w:themeColor="background1"/>
          <w:bottom w:val="single" w:sz="8" w:space="0" w:color="010374" w:themeColor="background1"/>
          <w:right w:val="single" w:sz="8" w:space="0" w:color="010374" w:themeColor="background1"/>
          <w:insideH w:val="nil"/>
          <w:insideV w:val="nil"/>
        </w:tcBorders>
        <w:shd w:val="clear" w:color="auto" w:fill="FFB780" w:themeFill="accent4" w:themeFillTint="7F"/>
      </w:tcPr>
    </w:tblStylePr>
    <w:tblStylePr w:type="band1Horz">
      <w:tblPr/>
      <w:tcPr>
        <w:tcBorders>
          <w:top w:val="single" w:sz="8" w:space="0" w:color="010374" w:themeColor="background1"/>
          <w:left w:val="single" w:sz="8" w:space="0" w:color="010374" w:themeColor="background1"/>
          <w:bottom w:val="single" w:sz="8" w:space="0" w:color="010374" w:themeColor="background1"/>
          <w:right w:val="single" w:sz="8" w:space="0" w:color="010374" w:themeColor="background1"/>
          <w:insideH w:val="single" w:sz="8" w:space="0" w:color="010374" w:themeColor="background1"/>
          <w:insideV w:val="single" w:sz="8" w:space="0" w:color="010374" w:themeColor="background1"/>
        </w:tcBorders>
        <w:shd w:val="clear" w:color="auto" w:fill="FFB780" w:themeFill="accent4" w:themeFillTint="7F"/>
      </w:tcPr>
    </w:tblStylePr>
  </w:style>
  <w:style w:type="table" w:styleId="MediumGrid3-Accent5">
    <w:name w:val="Medium Grid 3 Accent 5"/>
    <w:basedOn w:val="TableNormal"/>
    <w:uiPriority w:val="69"/>
    <w:semiHidden/>
    <w:rsid w:val="0058629F"/>
    <w:pPr>
      <w:spacing w:line="240" w:lineRule="auto"/>
    </w:pPr>
    <w:tblPr>
      <w:tblStyleRowBandSize w:val="1"/>
      <w:tblStyleColBandSize w:val="1"/>
      <w:tblBorders>
        <w:top w:val="single" w:sz="8" w:space="0" w:color="010374" w:themeColor="background1"/>
        <w:left w:val="single" w:sz="8" w:space="0" w:color="010374" w:themeColor="background1"/>
        <w:bottom w:val="single" w:sz="8" w:space="0" w:color="010374" w:themeColor="background1"/>
        <w:right w:val="single" w:sz="8" w:space="0" w:color="010374" w:themeColor="background1"/>
        <w:insideH w:val="single" w:sz="6" w:space="0" w:color="010374" w:themeColor="background1"/>
        <w:insideV w:val="single" w:sz="6" w:space="0" w:color="010374" w:themeColor="background1"/>
      </w:tblBorders>
    </w:tblPr>
    <w:tcPr>
      <w:shd w:val="clear" w:color="auto" w:fill="B6D5FE" w:themeFill="accent5" w:themeFillTint="3F"/>
    </w:tcPr>
    <w:tblStylePr w:type="firstRow">
      <w:rPr>
        <w:b/>
        <w:bCs/>
        <w:i w:val="0"/>
        <w:iCs w:val="0"/>
        <w:color w:val="010374" w:themeColor="background1"/>
      </w:rPr>
      <w:tblPr/>
      <w:tcPr>
        <w:tcBorders>
          <w:top w:val="single" w:sz="8" w:space="0" w:color="010374" w:themeColor="background1"/>
          <w:left w:val="single" w:sz="8" w:space="0" w:color="010374" w:themeColor="background1"/>
          <w:bottom w:val="single" w:sz="24" w:space="0" w:color="010374" w:themeColor="background1"/>
          <w:right w:val="single" w:sz="8" w:space="0" w:color="010374" w:themeColor="background1"/>
          <w:insideH w:val="nil"/>
          <w:insideV w:val="single" w:sz="8" w:space="0" w:color="010374" w:themeColor="background1"/>
        </w:tcBorders>
        <w:shd w:val="clear" w:color="auto" w:fill="035DD3" w:themeFill="accent5"/>
      </w:tcPr>
    </w:tblStylePr>
    <w:tblStylePr w:type="lastRow">
      <w:rPr>
        <w:b/>
        <w:bCs/>
        <w:i w:val="0"/>
        <w:iCs w:val="0"/>
        <w:color w:val="010374" w:themeColor="background1"/>
      </w:rPr>
      <w:tblPr/>
      <w:tcPr>
        <w:tcBorders>
          <w:top w:val="single" w:sz="24" w:space="0" w:color="010374" w:themeColor="background1"/>
          <w:left w:val="single" w:sz="8" w:space="0" w:color="010374" w:themeColor="background1"/>
          <w:bottom w:val="single" w:sz="8" w:space="0" w:color="010374" w:themeColor="background1"/>
          <w:right w:val="single" w:sz="8" w:space="0" w:color="010374" w:themeColor="background1"/>
          <w:insideH w:val="nil"/>
          <w:insideV w:val="single" w:sz="8" w:space="0" w:color="010374" w:themeColor="background1"/>
        </w:tcBorders>
        <w:shd w:val="clear" w:color="auto" w:fill="035DD3" w:themeFill="accent5"/>
      </w:tcPr>
    </w:tblStylePr>
    <w:tblStylePr w:type="firstCol">
      <w:rPr>
        <w:b/>
        <w:bCs/>
        <w:i w:val="0"/>
        <w:iCs w:val="0"/>
        <w:color w:val="010374" w:themeColor="background1"/>
      </w:rPr>
      <w:tblPr/>
      <w:tcPr>
        <w:tcBorders>
          <w:left w:val="single" w:sz="8" w:space="0" w:color="010374" w:themeColor="background1"/>
          <w:right w:val="single" w:sz="24" w:space="0" w:color="010374" w:themeColor="background1"/>
          <w:insideH w:val="nil"/>
          <w:insideV w:val="nil"/>
        </w:tcBorders>
        <w:shd w:val="clear" w:color="auto" w:fill="035DD3" w:themeFill="accent5"/>
      </w:tcPr>
    </w:tblStylePr>
    <w:tblStylePr w:type="lastCol">
      <w:rPr>
        <w:b/>
        <w:bCs/>
        <w:i w:val="0"/>
        <w:iCs w:val="0"/>
        <w:color w:val="010374" w:themeColor="background1"/>
      </w:rPr>
      <w:tblPr/>
      <w:tcPr>
        <w:tcBorders>
          <w:top w:val="nil"/>
          <w:left w:val="single" w:sz="24" w:space="0" w:color="010374" w:themeColor="background1"/>
          <w:bottom w:val="nil"/>
          <w:right w:val="nil"/>
          <w:insideH w:val="nil"/>
          <w:insideV w:val="nil"/>
        </w:tcBorders>
        <w:shd w:val="clear" w:color="auto" w:fill="035DD3" w:themeFill="accent5"/>
      </w:tcPr>
    </w:tblStylePr>
    <w:tblStylePr w:type="band1Vert">
      <w:tblPr/>
      <w:tcPr>
        <w:tcBorders>
          <w:top w:val="single" w:sz="8" w:space="0" w:color="010374" w:themeColor="background1"/>
          <w:left w:val="single" w:sz="8" w:space="0" w:color="010374" w:themeColor="background1"/>
          <w:bottom w:val="single" w:sz="8" w:space="0" w:color="010374" w:themeColor="background1"/>
          <w:right w:val="single" w:sz="8" w:space="0" w:color="010374" w:themeColor="background1"/>
          <w:insideH w:val="nil"/>
          <w:insideV w:val="nil"/>
        </w:tcBorders>
        <w:shd w:val="clear" w:color="auto" w:fill="6DABFD" w:themeFill="accent5" w:themeFillTint="7F"/>
      </w:tcPr>
    </w:tblStylePr>
    <w:tblStylePr w:type="band1Horz">
      <w:tblPr/>
      <w:tcPr>
        <w:tcBorders>
          <w:top w:val="single" w:sz="8" w:space="0" w:color="010374" w:themeColor="background1"/>
          <w:left w:val="single" w:sz="8" w:space="0" w:color="010374" w:themeColor="background1"/>
          <w:bottom w:val="single" w:sz="8" w:space="0" w:color="010374" w:themeColor="background1"/>
          <w:right w:val="single" w:sz="8" w:space="0" w:color="010374" w:themeColor="background1"/>
          <w:insideH w:val="single" w:sz="8" w:space="0" w:color="010374" w:themeColor="background1"/>
          <w:insideV w:val="single" w:sz="8" w:space="0" w:color="010374" w:themeColor="background1"/>
        </w:tcBorders>
        <w:shd w:val="clear" w:color="auto" w:fill="6DABFD" w:themeFill="accent5" w:themeFillTint="7F"/>
      </w:tcPr>
    </w:tblStylePr>
  </w:style>
  <w:style w:type="table" w:styleId="MediumGrid3-Accent6">
    <w:name w:val="Medium Grid 3 Accent 6"/>
    <w:basedOn w:val="TableNormal"/>
    <w:uiPriority w:val="69"/>
    <w:semiHidden/>
    <w:rsid w:val="0058629F"/>
    <w:pPr>
      <w:spacing w:line="240" w:lineRule="auto"/>
    </w:pPr>
    <w:tblPr>
      <w:tblStyleRowBandSize w:val="1"/>
      <w:tblStyleColBandSize w:val="1"/>
      <w:tblBorders>
        <w:top w:val="single" w:sz="8" w:space="0" w:color="010374" w:themeColor="background1"/>
        <w:left w:val="single" w:sz="8" w:space="0" w:color="010374" w:themeColor="background1"/>
        <w:bottom w:val="single" w:sz="8" w:space="0" w:color="010374" w:themeColor="background1"/>
        <w:right w:val="single" w:sz="8" w:space="0" w:color="010374" w:themeColor="background1"/>
        <w:insideH w:val="single" w:sz="6" w:space="0" w:color="010374" w:themeColor="background1"/>
        <w:insideV w:val="single" w:sz="6" w:space="0" w:color="010374" w:themeColor="background1"/>
      </w:tblBorders>
    </w:tblPr>
    <w:tcPr>
      <w:shd w:val="clear" w:color="auto" w:fill="FFE6C0" w:themeFill="accent6" w:themeFillTint="3F"/>
    </w:tcPr>
    <w:tblStylePr w:type="firstRow">
      <w:rPr>
        <w:b/>
        <w:bCs/>
        <w:i w:val="0"/>
        <w:iCs w:val="0"/>
        <w:color w:val="010374" w:themeColor="background1"/>
      </w:rPr>
      <w:tblPr/>
      <w:tcPr>
        <w:tcBorders>
          <w:top w:val="single" w:sz="8" w:space="0" w:color="010374" w:themeColor="background1"/>
          <w:left w:val="single" w:sz="8" w:space="0" w:color="010374" w:themeColor="background1"/>
          <w:bottom w:val="single" w:sz="24" w:space="0" w:color="010374" w:themeColor="background1"/>
          <w:right w:val="single" w:sz="8" w:space="0" w:color="010374" w:themeColor="background1"/>
          <w:insideH w:val="nil"/>
          <w:insideV w:val="single" w:sz="8" w:space="0" w:color="010374" w:themeColor="background1"/>
        </w:tcBorders>
        <w:shd w:val="clear" w:color="auto" w:fill="FF9D00" w:themeFill="accent6"/>
      </w:tcPr>
    </w:tblStylePr>
    <w:tblStylePr w:type="lastRow">
      <w:rPr>
        <w:b/>
        <w:bCs/>
        <w:i w:val="0"/>
        <w:iCs w:val="0"/>
        <w:color w:val="010374" w:themeColor="background1"/>
      </w:rPr>
      <w:tblPr/>
      <w:tcPr>
        <w:tcBorders>
          <w:top w:val="single" w:sz="24" w:space="0" w:color="010374" w:themeColor="background1"/>
          <w:left w:val="single" w:sz="8" w:space="0" w:color="010374" w:themeColor="background1"/>
          <w:bottom w:val="single" w:sz="8" w:space="0" w:color="010374" w:themeColor="background1"/>
          <w:right w:val="single" w:sz="8" w:space="0" w:color="010374" w:themeColor="background1"/>
          <w:insideH w:val="nil"/>
          <w:insideV w:val="single" w:sz="8" w:space="0" w:color="010374" w:themeColor="background1"/>
        </w:tcBorders>
        <w:shd w:val="clear" w:color="auto" w:fill="FF9D00" w:themeFill="accent6"/>
      </w:tcPr>
    </w:tblStylePr>
    <w:tblStylePr w:type="firstCol">
      <w:rPr>
        <w:b/>
        <w:bCs/>
        <w:i w:val="0"/>
        <w:iCs w:val="0"/>
        <w:color w:val="010374" w:themeColor="background1"/>
      </w:rPr>
      <w:tblPr/>
      <w:tcPr>
        <w:tcBorders>
          <w:left w:val="single" w:sz="8" w:space="0" w:color="010374" w:themeColor="background1"/>
          <w:right w:val="single" w:sz="24" w:space="0" w:color="010374" w:themeColor="background1"/>
          <w:insideH w:val="nil"/>
          <w:insideV w:val="nil"/>
        </w:tcBorders>
        <w:shd w:val="clear" w:color="auto" w:fill="FF9D00" w:themeFill="accent6"/>
      </w:tcPr>
    </w:tblStylePr>
    <w:tblStylePr w:type="lastCol">
      <w:rPr>
        <w:b/>
        <w:bCs/>
        <w:i w:val="0"/>
        <w:iCs w:val="0"/>
        <w:color w:val="010374" w:themeColor="background1"/>
      </w:rPr>
      <w:tblPr/>
      <w:tcPr>
        <w:tcBorders>
          <w:top w:val="nil"/>
          <w:left w:val="single" w:sz="24" w:space="0" w:color="010374" w:themeColor="background1"/>
          <w:bottom w:val="nil"/>
          <w:right w:val="nil"/>
          <w:insideH w:val="nil"/>
          <w:insideV w:val="nil"/>
        </w:tcBorders>
        <w:shd w:val="clear" w:color="auto" w:fill="FF9D00" w:themeFill="accent6"/>
      </w:tcPr>
    </w:tblStylePr>
    <w:tblStylePr w:type="band1Vert">
      <w:tblPr/>
      <w:tcPr>
        <w:tcBorders>
          <w:top w:val="single" w:sz="8" w:space="0" w:color="010374" w:themeColor="background1"/>
          <w:left w:val="single" w:sz="8" w:space="0" w:color="010374" w:themeColor="background1"/>
          <w:bottom w:val="single" w:sz="8" w:space="0" w:color="010374" w:themeColor="background1"/>
          <w:right w:val="single" w:sz="8" w:space="0" w:color="010374" w:themeColor="background1"/>
          <w:insideH w:val="nil"/>
          <w:insideV w:val="nil"/>
        </w:tcBorders>
        <w:shd w:val="clear" w:color="auto" w:fill="FFCE80" w:themeFill="accent6" w:themeFillTint="7F"/>
      </w:tcPr>
    </w:tblStylePr>
    <w:tblStylePr w:type="band1Horz">
      <w:tblPr/>
      <w:tcPr>
        <w:tcBorders>
          <w:top w:val="single" w:sz="8" w:space="0" w:color="010374" w:themeColor="background1"/>
          <w:left w:val="single" w:sz="8" w:space="0" w:color="010374" w:themeColor="background1"/>
          <w:bottom w:val="single" w:sz="8" w:space="0" w:color="010374" w:themeColor="background1"/>
          <w:right w:val="single" w:sz="8" w:space="0" w:color="010374" w:themeColor="background1"/>
          <w:insideH w:val="single" w:sz="8" w:space="0" w:color="010374" w:themeColor="background1"/>
          <w:insideV w:val="single" w:sz="8" w:space="0" w:color="010374" w:themeColor="background1"/>
        </w:tcBorders>
        <w:shd w:val="clear" w:color="auto" w:fill="FFCE80" w:themeFill="accent6" w:themeFillTint="7F"/>
      </w:tcPr>
    </w:tblStylePr>
  </w:style>
  <w:style w:type="table" w:styleId="MediumList1">
    <w:name w:val="Medium List 1"/>
    <w:basedOn w:val="TableNormal"/>
    <w:uiPriority w:val="65"/>
    <w:semiHidden/>
    <w:rsid w:val="0058629F"/>
    <w:pPr>
      <w:spacing w:line="240" w:lineRule="auto"/>
    </w:pPr>
    <w:tblPr>
      <w:tblStyleRowBandSize w:val="1"/>
      <w:tblStyleColBandSize w:val="1"/>
      <w:tblBorders>
        <w:top w:val="single" w:sz="8" w:space="0" w:color="0090FF" w:themeColor="text1"/>
        <w:bottom w:val="single" w:sz="8" w:space="0" w:color="0090FF" w:themeColor="text1"/>
      </w:tblBorders>
    </w:tblPr>
    <w:tblStylePr w:type="firstRow">
      <w:rPr>
        <w:rFonts w:asciiTheme="majorHAnsi" w:eastAsiaTheme="majorEastAsia" w:hAnsiTheme="majorHAnsi" w:cstheme="majorBidi"/>
      </w:rPr>
      <w:tblPr/>
      <w:tcPr>
        <w:tcBorders>
          <w:top w:val="nil"/>
          <w:bottom w:val="single" w:sz="8" w:space="0" w:color="0090FF" w:themeColor="text1"/>
        </w:tcBorders>
      </w:tcPr>
    </w:tblStylePr>
    <w:tblStylePr w:type="lastRow">
      <w:rPr>
        <w:b/>
        <w:bCs/>
        <w:color w:val="D8EEFF" w:themeColor="text2"/>
      </w:rPr>
      <w:tblPr/>
      <w:tcPr>
        <w:tcBorders>
          <w:top w:val="single" w:sz="8" w:space="0" w:color="0090FF" w:themeColor="text1"/>
          <w:bottom w:val="single" w:sz="8" w:space="0" w:color="0090FF" w:themeColor="text1"/>
        </w:tcBorders>
      </w:tcPr>
    </w:tblStylePr>
    <w:tblStylePr w:type="firstCol">
      <w:rPr>
        <w:b/>
        <w:bCs/>
      </w:rPr>
    </w:tblStylePr>
    <w:tblStylePr w:type="lastCol">
      <w:rPr>
        <w:b/>
        <w:bCs/>
      </w:rPr>
      <w:tblPr/>
      <w:tcPr>
        <w:tcBorders>
          <w:top w:val="single" w:sz="8" w:space="0" w:color="0090FF" w:themeColor="text1"/>
          <w:bottom w:val="single" w:sz="8" w:space="0" w:color="0090FF" w:themeColor="text1"/>
        </w:tcBorders>
      </w:tcPr>
    </w:tblStylePr>
    <w:tblStylePr w:type="band1Vert">
      <w:tblPr/>
      <w:tcPr>
        <w:shd w:val="clear" w:color="auto" w:fill="C0E3FF" w:themeFill="text1" w:themeFillTint="3F"/>
      </w:tcPr>
    </w:tblStylePr>
    <w:tblStylePr w:type="band1Horz">
      <w:tblPr/>
      <w:tcPr>
        <w:shd w:val="clear" w:color="auto" w:fill="C0E3FF" w:themeFill="text1" w:themeFillTint="3F"/>
      </w:tcPr>
    </w:tblStylePr>
  </w:style>
  <w:style w:type="table" w:styleId="MediumList1-Accent1">
    <w:name w:val="Medium List 1 Accent 1"/>
    <w:basedOn w:val="TableNormal"/>
    <w:uiPriority w:val="65"/>
    <w:semiHidden/>
    <w:rsid w:val="0058629F"/>
    <w:pPr>
      <w:spacing w:line="240" w:lineRule="auto"/>
    </w:pPr>
    <w:tblPr>
      <w:tblStyleRowBandSize w:val="1"/>
      <w:tblStyleColBandSize w:val="1"/>
      <w:tblBorders>
        <w:top w:val="single" w:sz="8" w:space="0" w:color="D8EEFF" w:themeColor="accent1"/>
        <w:bottom w:val="single" w:sz="8" w:space="0" w:color="D8EEFF" w:themeColor="accent1"/>
      </w:tblBorders>
    </w:tblPr>
    <w:tblStylePr w:type="firstRow">
      <w:rPr>
        <w:rFonts w:asciiTheme="majorHAnsi" w:eastAsiaTheme="majorEastAsia" w:hAnsiTheme="majorHAnsi" w:cstheme="majorBidi"/>
      </w:rPr>
      <w:tblPr/>
      <w:tcPr>
        <w:tcBorders>
          <w:top w:val="nil"/>
          <w:bottom w:val="single" w:sz="8" w:space="0" w:color="D8EEFF" w:themeColor="accent1"/>
        </w:tcBorders>
      </w:tcPr>
    </w:tblStylePr>
    <w:tblStylePr w:type="lastRow">
      <w:rPr>
        <w:b/>
        <w:bCs/>
        <w:color w:val="D8EEFF" w:themeColor="text2"/>
      </w:rPr>
      <w:tblPr/>
      <w:tcPr>
        <w:tcBorders>
          <w:top w:val="single" w:sz="8" w:space="0" w:color="D8EEFF" w:themeColor="accent1"/>
          <w:bottom w:val="single" w:sz="8" w:space="0" w:color="D8EEFF" w:themeColor="accent1"/>
        </w:tcBorders>
      </w:tcPr>
    </w:tblStylePr>
    <w:tblStylePr w:type="firstCol">
      <w:rPr>
        <w:b/>
        <w:bCs/>
      </w:rPr>
    </w:tblStylePr>
    <w:tblStylePr w:type="lastCol">
      <w:rPr>
        <w:b/>
        <w:bCs/>
      </w:rPr>
      <w:tblPr/>
      <w:tcPr>
        <w:tcBorders>
          <w:top w:val="single" w:sz="8" w:space="0" w:color="D8EEFF" w:themeColor="accent1"/>
          <w:bottom w:val="single" w:sz="8" w:space="0" w:color="D8EEFF" w:themeColor="accent1"/>
        </w:tcBorders>
      </w:tcPr>
    </w:tblStylePr>
    <w:tblStylePr w:type="band1Vert">
      <w:tblPr/>
      <w:tcPr>
        <w:shd w:val="clear" w:color="auto" w:fill="F5FAFF" w:themeFill="accent1" w:themeFillTint="3F"/>
      </w:tcPr>
    </w:tblStylePr>
    <w:tblStylePr w:type="band1Horz">
      <w:tblPr/>
      <w:tcPr>
        <w:shd w:val="clear" w:color="auto" w:fill="F5FAFF" w:themeFill="accent1" w:themeFillTint="3F"/>
      </w:tcPr>
    </w:tblStylePr>
  </w:style>
  <w:style w:type="table" w:styleId="MediumList1-Accent2">
    <w:name w:val="Medium List 1 Accent 2"/>
    <w:basedOn w:val="TableNormal"/>
    <w:uiPriority w:val="65"/>
    <w:semiHidden/>
    <w:rsid w:val="0058629F"/>
    <w:pPr>
      <w:spacing w:line="240" w:lineRule="auto"/>
    </w:pPr>
    <w:tblPr>
      <w:tblStyleRowBandSize w:val="1"/>
      <w:tblStyleColBandSize w:val="1"/>
      <w:tblBorders>
        <w:top w:val="single" w:sz="8" w:space="0" w:color="035DD3" w:themeColor="accent2"/>
        <w:bottom w:val="single" w:sz="8" w:space="0" w:color="035DD3" w:themeColor="accent2"/>
      </w:tblBorders>
    </w:tblPr>
    <w:tblStylePr w:type="firstRow">
      <w:rPr>
        <w:rFonts w:asciiTheme="majorHAnsi" w:eastAsiaTheme="majorEastAsia" w:hAnsiTheme="majorHAnsi" w:cstheme="majorBidi"/>
      </w:rPr>
      <w:tblPr/>
      <w:tcPr>
        <w:tcBorders>
          <w:top w:val="nil"/>
          <w:bottom w:val="single" w:sz="8" w:space="0" w:color="035DD3" w:themeColor="accent2"/>
        </w:tcBorders>
      </w:tcPr>
    </w:tblStylePr>
    <w:tblStylePr w:type="lastRow">
      <w:rPr>
        <w:b/>
        <w:bCs/>
        <w:color w:val="D8EEFF" w:themeColor="text2"/>
      </w:rPr>
      <w:tblPr/>
      <w:tcPr>
        <w:tcBorders>
          <w:top w:val="single" w:sz="8" w:space="0" w:color="035DD3" w:themeColor="accent2"/>
          <w:bottom w:val="single" w:sz="8" w:space="0" w:color="035DD3" w:themeColor="accent2"/>
        </w:tcBorders>
      </w:tcPr>
    </w:tblStylePr>
    <w:tblStylePr w:type="firstCol">
      <w:rPr>
        <w:b/>
        <w:bCs/>
      </w:rPr>
    </w:tblStylePr>
    <w:tblStylePr w:type="lastCol">
      <w:rPr>
        <w:b/>
        <w:bCs/>
      </w:rPr>
      <w:tblPr/>
      <w:tcPr>
        <w:tcBorders>
          <w:top w:val="single" w:sz="8" w:space="0" w:color="035DD3" w:themeColor="accent2"/>
          <w:bottom w:val="single" w:sz="8" w:space="0" w:color="035DD3" w:themeColor="accent2"/>
        </w:tcBorders>
      </w:tcPr>
    </w:tblStylePr>
    <w:tblStylePr w:type="band1Vert">
      <w:tblPr/>
      <w:tcPr>
        <w:shd w:val="clear" w:color="auto" w:fill="B6D5FE" w:themeFill="accent2" w:themeFillTint="3F"/>
      </w:tcPr>
    </w:tblStylePr>
    <w:tblStylePr w:type="band1Horz">
      <w:tblPr/>
      <w:tcPr>
        <w:shd w:val="clear" w:color="auto" w:fill="B6D5FE" w:themeFill="accent2" w:themeFillTint="3F"/>
      </w:tcPr>
    </w:tblStylePr>
  </w:style>
  <w:style w:type="table" w:styleId="MediumList1-Accent3">
    <w:name w:val="Medium List 1 Accent 3"/>
    <w:basedOn w:val="TableNormal"/>
    <w:uiPriority w:val="65"/>
    <w:semiHidden/>
    <w:rsid w:val="0058629F"/>
    <w:pPr>
      <w:spacing w:line="240" w:lineRule="auto"/>
    </w:pPr>
    <w:tblPr>
      <w:tblStyleRowBandSize w:val="1"/>
      <w:tblStyleColBandSize w:val="1"/>
      <w:tblBorders>
        <w:top w:val="single" w:sz="8" w:space="0" w:color="010374" w:themeColor="accent3"/>
        <w:bottom w:val="single" w:sz="8" w:space="0" w:color="010374" w:themeColor="accent3"/>
      </w:tblBorders>
    </w:tblPr>
    <w:tblStylePr w:type="firstRow">
      <w:rPr>
        <w:rFonts w:asciiTheme="majorHAnsi" w:eastAsiaTheme="majorEastAsia" w:hAnsiTheme="majorHAnsi" w:cstheme="majorBidi"/>
      </w:rPr>
      <w:tblPr/>
      <w:tcPr>
        <w:tcBorders>
          <w:top w:val="nil"/>
          <w:bottom w:val="single" w:sz="8" w:space="0" w:color="010374" w:themeColor="accent3"/>
        </w:tcBorders>
      </w:tcPr>
    </w:tblStylePr>
    <w:tblStylePr w:type="lastRow">
      <w:rPr>
        <w:b/>
        <w:bCs/>
        <w:color w:val="D8EEFF" w:themeColor="text2"/>
      </w:rPr>
      <w:tblPr/>
      <w:tcPr>
        <w:tcBorders>
          <w:top w:val="single" w:sz="8" w:space="0" w:color="010374" w:themeColor="accent3"/>
          <w:bottom w:val="single" w:sz="8" w:space="0" w:color="010374" w:themeColor="accent3"/>
        </w:tcBorders>
      </w:tcPr>
    </w:tblStylePr>
    <w:tblStylePr w:type="firstCol">
      <w:rPr>
        <w:b/>
        <w:bCs/>
      </w:rPr>
    </w:tblStylePr>
    <w:tblStylePr w:type="lastCol">
      <w:rPr>
        <w:b/>
        <w:bCs/>
      </w:rPr>
      <w:tblPr/>
      <w:tcPr>
        <w:tcBorders>
          <w:top w:val="single" w:sz="8" w:space="0" w:color="010374" w:themeColor="accent3"/>
          <w:bottom w:val="single" w:sz="8" w:space="0" w:color="010374" w:themeColor="accent3"/>
        </w:tcBorders>
      </w:tcPr>
    </w:tblStylePr>
    <w:tblStylePr w:type="band1Vert">
      <w:tblPr/>
      <w:tcPr>
        <w:shd w:val="clear" w:color="auto" w:fill="9EA0FE" w:themeFill="accent3" w:themeFillTint="3F"/>
      </w:tcPr>
    </w:tblStylePr>
    <w:tblStylePr w:type="band1Horz">
      <w:tblPr/>
      <w:tcPr>
        <w:shd w:val="clear" w:color="auto" w:fill="9EA0FE" w:themeFill="accent3" w:themeFillTint="3F"/>
      </w:tcPr>
    </w:tblStylePr>
  </w:style>
  <w:style w:type="table" w:styleId="MediumList1-Accent4">
    <w:name w:val="Medium List 1 Accent 4"/>
    <w:basedOn w:val="TableNormal"/>
    <w:uiPriority w:val="65"/>
    <w:semiHidden/>
    <w:rsid w:val="0058629F"/>
    <w:pPr>
      <w:spacing w:line="240" w:lineRule="auto"/>
    </w:pPr>
    <w:tblPr>
      <w:tblStyleRowBandSize w:val="1"/>
      <w:tblStyleColBandSize w:val="1"/>
      <w:tblBorders>
        <w:top w:val="single" w:sz="8" w:space="0" w:color="FF6F00" w:themeColor="accent4"/>
        <w:bottom w:val="single" w:sz="8" w:space="0" w:color="FF6F00" w:themeColor="accent4"/>
      </w:tblBorders>
    </w:tblPr>
    <w:tblStylePr w:type="firstRow">
      <w:rPr>
        <w:rFonts w:asciiTheme="majorHAnsi" w:eastAsiaTheme="majorEastAsia" w:hAnsiTheme="majorHAnsi" w:cstheme="majorBidi"/>
      </w:rPr>
      <w:tblPr/>
      <w:tcPr>
        <w:tcBorders>
          <w:top w:val="nil"/>
          <w:bottom w:val="single" w:sz="8" w:space="0" w:color="FF6F00" w:themeColor="accent4"/>
        </w:tcBorders>
      </w:tcPr>
    </w:tblStylePr>
    <w:tblStylePr w:type="lastRow">
      <w:rPr>
        <w:b/>
        <w:bCs/>
        <w:color w:val="D8EEFF" w:themeColor="text2"/>
      </w:rPr>
      <w:tblPr/>
      <w:tcPr>
        <w:tcBorders>
          <w:top w:val="single" w:sz="8" w:space="0" w:color="FF6F00" w:themeColor="accent4"/>
          <w:bottom w:val="single" w:sz="8" w:space="0" w:color="FF6F00" w:themeColor="accent4"/>
        </w:tcBorders>
      </w:tcPr>
    </w:tblStylePr>
    <w:tblStylePr w:type="firstCol">
      <w:rPr>
        <w:b/>
        <w:bCs/>
      </w:rPr>
    </w:tblStylePr>
    <w:tblStylePr w:type="lastCol">
      <w:rPr>
        <w:b/>
        <w:bCs/>
      </w:rPr>
      <w:tblPr/>
      <w:tcPr>
        <w:tcBorders>
          <w:top w:val="single" w:sz="8" w:space="0" w:color="FF6F00" w:themeColor="accent4"/>
          <w:bottom w:val="single" w:sz="8" w:space="0" w:color="FF6F00" w:themeColor="accent4"/>
        </w:tcBorders>
      </w:tcPr>
    </w:tblStylePr>
    <w:tblStylePr w:type="band1Vert">
      <w:tblPr/>
      <w:tcPr>
        <w:shd w:val="clear" w:color="auto" w:fill="FFDBC0" w:themeFill="accent4" w:themeFillTint="3F"/>
      </w:tcPr>
    </w:tblStylePr>
    <w:tblStylePr w:type="band1Horz">
      <w:tblPr/>
      <w:tcPr>
        <w:shd w:val="clear" w:color="auto" w:fill="FFDBC0" w:themeFill="accent4" w:themeFillTint="3F"/>
      </w:tcPr>
    </w:tblStylePr>
  </w:style>
  <w:style w:type="table" w:styleId="MediumList1-Accent5">
    <w:name w:val="Medium List 1 Accent 5"/>
    <w:basedOn w:val="TableNormal"/>
    <w:uiPriority w:val="65"/>
    <w:semiHidden/>
    <w:rsid w:val="0058629F"/>
    <w:pPr>
      <w:spacing w:line="240" w:lineRule="auto"/>
    </w:pPr>
    <w:tblPr>
      <w:tblStyleRowBandSize w:val="1"/>
      <w:tblStyleColBandSize w:val="1"/>
      <w:tblBorders>
        <w:top w:val="single" w:sz="8" w:space="0" w:color="035DD3" w:themeColor="accent5"/>
        <w:bottom w:val="single" w:sz="8" w:space="0" w:color="035DD3" w:themeColor="accent5"/>
      </w:tblBorders>
    </w:tblPr>
    <w:tblStylePr w:type="firstRow">
      <w:rPr>
        <w:rFonts w:asciiTheme="majorHAnsi" w:eastAsiaTheme="majorEastAsia" w:hAnsiTheme="majorHAnsi" w:cstheme="majorBidi"/>
      </w:rPr>
      <w:tblPr/>
      <w:tcPr>
        <w:tcBorders>
          <w:top w:val="nil"/>
          <w:bottom w:val="single" w:sz="8" w:space="0" w:color="035DD3" w:themeColor="accent5"/>
        </w:tcBorders>
      </w:tcPr>
    </w:tblStylePr>
    <w:tblStylePr w:type="lastRow">
      <w:rPr>
        <w:b/>
        <w:bCs/>
        <w:color w:val="D8EEFF" w:themeColor="text2"/>
      </w:rPr>
      <w:tblPr/>
      <w:tcPr>
        <w:tcBorders>
          <w:top w:val="single" w:sz="8" w:space="0" w:color="035DD3" w:themeColor="accent5"/>
          <w:bottom w:val="single" w:sz="8" w:space="0" w:color="035DD3" w:themeColor="accent5"/>
        </w:tcBorders>
      </w:tcPr>
    </w:tblStylePr>
    <w:tblStylePr w:type="firstCol">
      <w:rPr>
        <w:b/>
        <w:bCs/>
      </w:rPr>
    </w:tblStylePr>
    <w:tblStylePr w:type="lastCol">
      <w:rPr>
        <w:b/>
        <w:bCs/>
      </w:rPr>
      <w:tblPr/>
      <w:tcPr>
        <w:tcBorders>
          <w:top w:val="single" w:sz="8" w:space="0" w:color="035DD3" w:themeColor="accent5"/>
          <w:bottom w:val="single" w:sz="8" w:space="0" w:color="035DD3" w:themeColor="accent5"/>
        </w:tcBorders>
      </w:tcPr>
    </w:tblStylePr>
    <w:tblStylePr w:type="band1Vert">
      <w:tblPr/>
      <w:tcPr>
        <w:shd w:val="clear" w:color="auto" w:fill="B6D5FE" w:themeFill="accent5" w:themeFillTint="3F"/>
      </w:tcPr>
    </w:tblStylePr>
    <w:tblStylePr w:type="band1Horz">
      <w:tblPr/>
      <w:tcPr>
        <w:shd w:val="clear" w:color="auto" w:fill="B6D5FE" w:themeFill="accent5" w:themeFillTint="3F"/>
      </w:tcPr>
    </w:tblStylePr>
  </w:style>
  <w:style w:type="table" w:styleId="MediumList1-Accent6">
    <w:name w:val="Medium List 1 Accent 6"/>
    <w:basedOn w:val="TableNormal"/>
    <w:uiPriority w:val="65"/>
    <w:semiHidden/>
    <w:rsid w:val="0058629F"/>
    <w:pPr>
      <w:spacing w:line="240" w:lineRule="auto"/>
    </w:pPr>
    <w:tblPr>
      <w:tblStyleRowBandSize w:val="1"/>
      <w:tblStyleColBandSize w:val="1"/>
      <w:tblBorders>
        <w:top w:val="single" w:sz="8" w:space="0" w:color="FF9D00" w:themeColor="accent6"/>
        <w:bottom w:val="single" w:sz="8" w:space="0" w:color="FF9D00" w:themeColor="accent6"/>
      </w:tblBorders>
    </w:tblPr>
    <w:tblStylePr w:type="firstRow">
      <w:rPr>
        <w:rFonts w:asciiTheme="majorHAnsi" w:eastAsiaTheme="majorEastAsia" w:hAnsiTheme="majorHAnsi" w:cstheme="majorBidi"/>
      </w:rPr>
      <w:tblPr/>
      <w:tcPr>
        <w:tcBorders>
          <w:top w:val="nil"/>
          <w:bottom w:val="single" w:sz="8" w:space="0" w:color="FF9D00" w:themeColor="accent6"/>
        </w:tcBorders>
      </w:tcPr>
    </w:tblStylePr>
    <w:tblStylePr w:type="lastRow">
      <w:rPr>
        <w:b/>
        <w:bCs/>
        <w:color w:val="D8EEFF" w:themeColor="text2"/>
      </w:rPr>
      <w:tblPr/>
      <w:tcPr>
        <w:tcBorders>
          <w:top w:val="single" w:sz="8" w:space="0" w:color="FF9D00" w:themeColor="accent6"/>
          <w:bottom w:val="single" w:sz="8" w:space="0" w:color="FF9D00" w:themeColor="accent6"/>
        </w:tcBorders>
      </w:tcPr>
    </w:tblStylePr>
    <w:tblStylePr w:type="firstCol">
      <w:rPr>
        <w:b/>
        <w:bCs/>
      </w:rPr>
    </w:tblStylePr>
    <w:tblStylePr w:type="lastCol">
      <w:rPr>
        <w:b/>
        <w:bCs/>
      </w:rPr>
      <w:tblPr/>
      <w:tcPr>
        <w:tcBorders>
          <w:top w:val="single" w:sz="8" w:space="0" w:color="FF9D00" w:themeColor="accent6"/>
          <w:bottom w:val="single" w:sz="8" w:space="0" w:color="FF9D00" w:themeColor="accent6"/>
        </w:tcBorders>
      </w:tcPr>
    </w:tblStylePr>
    <w:tblStylePr w:type="band1Vert">
      <w:tblPr/>
      <w:tcPr>
        <w:shd w:val="clear" w:color="auto" w:fill="FFE6C0" w:themeFill="accent6" w:themeFillTint="3F"/>
      </w:tcPr>
    </w:tblStylePr>
    <w:tblStylePr w:type="band1Horz">
      <w:tblPr/>
      <w:tcPr>
        <w:shd w:val="clear" w:color="auto" w:fill="FFE6C0" w:themeFill="accent6" w:themeFillTint="3F"/>
      </w:tcPr>
    </w:tblStylePr>
  </w:style>
  <w:style w:type="table" w:styleId="MediumList2">
    <w:name w:val="Medium List 2"/>
    <w:basedOn w:val="TableNormal"/>
    <w:uiPriority w:val="66"/>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0090FF" w:themeColor="text1"/>
        <w:left w:val="single" w:sz="8" w:space="0" w:color="0090FF" w:themeColor="text1"/>
        <w:bottom w:val="single" w:sz="8" w:space="0" w:color="0090FF" w:themeColor="text1"/>
        <w:right w:val="single" w:sz="8" w:space="0" w:color="0090FF" w:themeColor="text1"/>
      </w:tblBorders>
    </w:tblPr>
    <w:tblStylePr w:type="firstRow">
      <w:rPr>
        <w:sz w:val="24"/>
        <w:szCs w:val="24"/>
      </w:rPr>
      <w:tblPr/>
      <w:tcPr>
        <w:tcBorders>
          <w:top w:val="nil"/>
          <w:left w:val="nil"/>
          <w:bottom w:val="single" w:sz="24" w:space="0" w:color="0090FF" w:themeColor="text1"/>
          <w:right w:val="nil"/>
          <w:insideH w:val="nil"/>
          <w:insideV w:val="nil"/>
        </w:tcBorders>
        <w:shd w:val="clear" w:color="auto" w:fill="010374" w:themeFill="background1"/>
      </w:tcPr>
    </w:tblStylePr>
    <w:tblStylePr w:type="lastRow">
      <w:tblPr/>
      <w:tcPr>
        <w:tcBorders>
          <w:top w:val="single" w:sz="8" w:space="0" w:color="0090FF" w:themeColor="text1"/>
          <w:left w:val="nil"/>
          <w:bottom w:val="nil"/>
          <w:right w:val="nil"/>
          <w:insideH w:val="nil"/>
          <w:insideV w:val="nil"/>
        </w:tcBorders>
        <w:shd w:val="clear" w:color="auto" w:fill="010374" w:themeFill="background1"/>
      </w:tcPr>
    </w:tblStylePr>
    <w:tblStylePr w:type="firstCol">
      <w:tblPr/>
      <w:tcPr>
        <w:tcBorders>
          <w:top w:val="nil"/>
          <w:left w:val="nil"/>
          <w:bottom w:val="nil"/>
          <w:right w:val="single" w:sz="8" w:space="0" w:color="0090FF" w:themeColor="text1"/>
          <w:insideH w:val="nil"/>
          <w:insideV w:val="nil"/>
        </w:tcBorders>
        <w:shd w:val="clear" w:color="auto" w:fill="010374" w:themeFill="background1"/>
      </w:tcPr>
    </w:tblStylePr>
    <w:tblStylePr w:type="lastCol">
      <w:tblPr/>
      <w:tcPr>
        <w:tcBorders>
          <w:top w:val="nil"/>
          <w:left w:val="single" w:sz="8" w:space="0" w:color="0090FF" w:themeColor="text1"/>
          <w:bottom w:val="nil"/>
          <w:right w:val="nil"/>
          <w:insideH w:val="nil"/>
          <w:insideV w:val="nil"/>
        </w:tcBorders>
        <w:shd w:val="clear" w:color="auto" w:fill="010374" w:themeFill="background1"/>
      </w:tcPr>
    </w:tblStylePr>
    <w:tblStylePr w:type="band1Vert">
      <w:tblPr/>
      <w:tcPr>
        <w:tcBorders>
          <w:left w:val="nil"/>
          <w:right w:val="nil"/>
          <w:insideH w:val="nil"/>
          <w:insideV w:val="nil"/>
        </w:tcBorders>
        <w:shd w:val="clear" w:color="auto" w:fill="C0E3FF" w:themeFill="text1" w:themeFillTint="3F"/>
      </w:tcPr>
    </w:tblStylePr>
    <w:tblStylePr w:type="band1Horz">
      <w:tblPr/>
      <w:tcPr>
        <w:tcBorders>
          <w:top w:val="nil"/>
          <w:bottom w:val="nil"/>
          <w:insideH w:val="nil"/>
          <w:insideV w:val="nil"/>
        </w:tcBorders>
        <w:shd w:val="clear" w:color="auto" w:fill="C0E3FF" w:themeFill="text1" w:themeFillTint="3F"/>
      </w:tcPr>
    </w:tblStylePr>
    <w:tblStylePr w:type="nwCell">
      <w:tblPr/>
      <w:tcPr>
        <w:shd w:val="clear" w:color="auto" w:fill="010374"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D8EEFF" w:themeColor="accent1"/>
        <w:left w:val="single" w:sz="8" w:space="0" w:color="D8EEFF" w:themeColor="accent1"/>
        <w:bottom w:val="single" w:sz="8" w:space="0" w:color="D8EEFF" w:themeColor="accent1"/>
        <w:right w:val="single" w:sz="8" w:space="0" w:color="D8EEFF" w:themeColor="accent1"/>
      </w:tblBorders>
    </w:tblPr>
    <w:tblStylePr w:type="firstRow">
      <w:rPr>
        <w:sz w:val="24"/>
        <w:szCs w:val="24"/>
      </w:rPr>
      <w:tblPr/>
      <w:tcPr>
        <w:tcBorders>
          <w:top w:val="nil"/>
          <w:left w:val="nil"/>
          <w:bottom w:val="single" w:sz="24" w:space="0" w:color="D8EEFF" w:themeColor="accent1"/>
          <w:right w:val="nil"/>
          <w:insideH w:val="nil"/>
          <w:insideV w:val="nil"/>
        </w:tcBorders>
        <w:shd w:val="clear" w:color="auto" w:fill="010374" w:themeFill="background1"/>
      </w:tcPr>
    </w:tblStylePr>
    <w:tblStylePr w:type="lastRow">
      <w:tblPr/>
      <w:tcPr>
        <w:tcBorders>
          <w:top w:val="single" w:sz="8" w:space="0" w:color="D8EEFF" w:themeColor="accent1"/>
          <w:left w:val="nil"/>
          <w:bottom w:val="nil"/>
          <w:right w:val="nil"/>
          <w:insideH w:val="nil"/>
          <w:insideV w:val="nil"/>
        </w:tcBorders>
        <w:shd w:val="clear" w:color="auto" w:fill="010374" w:themeFill="background1"/>
      </w:tcPr>
    </w:tblStylePr>
    <w:tblStylePr w:type="firstCol">
      <w:tblPr/>
      <w:tcPr>
        <w:tcBorders>
          <w:top w:val="nil"/>
          <w:left w:val="nil"/>
          <w:bottom w:val="nil"/>
          <w:right w:val="single" w:sz="8" w:space="0" w:color="D8EEFF" w:themeColor="accent1"/>
          <w:insideH w:val="nil"/>
          <w:insideV w:val="nil"/>
        </w:tcBorders>
        <w:shd w:val="clear" w:color="auto" w:fill="010374" w:themeFill="background1"/>
      </w:tcPr>
    </w:tblStylePr>
    <w:tblStylePr w:type="lastCol">
      <w:tblPr/>
      <w:tcPr>
        <w:tcBorders>
          <w:top w:val="nil"/>
          <w:left w:val="single" w:sz="8" w:space="0" w:color="D8EEFF" w:themeColor="accent1"/>
          <w:bottom w:val="nil"/>
          <w:right w:val="nil"/>
          <w:insideH w:val="nil"/>
          <w:insideV w:val="nil"/>
        </w:tcBorders>
        <w:shd w:val="clear" w:color="auto" w:fill="010374" w:themeFill="background1"/>
      </w:tcPr>
    </w:tblStylePr>
    <w:tblStylePr w:type="band1Vert">
      <w:tblPr/>
      <w:tcPr>
        <w:tcBorders>
          <w:left w:val="nil"/>
          <w:right w:val="nil"/>
          <w:insideH w:val="nil"/>
          <w:insideV w:val="nil"/>
        </w:tcBorders>
        <w:shd w:val="clear" w:color="auto" w:fill="F5FAFF" w:themeFill="accent1" w:themeFillTint="3F"/>
      </w:tcPr>
    </w:tblStylePr>
    <w:tblStylePr w:type="band1Horz">
      <w:tblPr/>
      <w:tcPr>
        <w:tcBorders>
          <w:top w:val="nil"/>
          <w:bottom w:val="nil"/>
          <w:insideH w:val="nil"/>
          <w:insideV w:val="nil"/>
        </w:tcBorders>
        <w:shd w:val="clear" w:color="auto" w:fill="F5FAFF" w:themeFill="accent1" w:themeFillTint="3F"/>
      </w:tcPr>
    </w:tblStylePr>
    <w:tblStylePr w:type="nwCell">
      <w:tblPr/>
      <w:tcPr>
        <w:shd w:val="clear" w:color="auto" w:fill="010374"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035DD3" w:themeColor="accent2"/>
        <w:left w:val="single" w:sz="8" w:space="0" w:color="035DD3" w:themeColor="accent2"/>
        <w:bottom w:val="single" w:sz="8" w:space="0" w:color="035DD3" w:themeColor="accent2"/>
        <w:right w:val="single" w:sz="8" w:space="0" w:color="035DD3" w:themeColor="accent2"/>
      </w:tblBorders>
    </w:tblPr>
    <w:tblStylePr w:type="firstRow">
      <w:rPr>
        <w:sz w:val="24"/>
        <w:szCs w:val="24"/>
      </w:rPr>
      <w:tblPr/>
      <w:tcPr>
        <w:tcBorders>
          <w:top w:val="nil"/>
          <w:left w:val="nil"/>
          <w:bottom w:val="single" w:sz="24" w:space="0" w:color="035DD3" w:themeColor="accent2"/>
          <w:right w:val="nil"/>
          <w:insideH w:val="nil"/>
          <w:insideV w:val="nil"/>
        </w:tcBorders>
        <w:shd w:val="clear" w:color="auto" w:fill="010374" w:themeFill="background1"/>
      </w:tcPr>
    </w:tblStylePr>
    <w:tblStylePr w:type="lastRow">
      <w:tblPr/>
      <w:tcPr>
        <w:tcBorders>
          <w:top w:val="single" w:sz="8" w:space="0" w:color="035DD3" w:themeColor="accent2"/>
          <w:left w:val="nil"/>
          <w:bottom w:val="nil"/>
          <w:right w:val="nil"/>
          <w:insideH w:val="nil"/>
          <w:insideV w:val="nil"/>
        </w:tcBorders>
        <w:shd w:val="clear" w:color="auto" w:fill="010374" w:themeFill="background1"/>
      </w:tcPr>
    </w:tblStylePr>
    <w:tblStylePr w:type="firstCol">
      <w:tblPr/>
      <w:tcPr>
        <w:tcBorders>
          <w:top w:val="nil"/>
          <w:left w:val="nil"/>
          <w:bottom w:val="nil"/>
          <w:right w:val="single" w:sz="8" w:space="0" w:color="035DD3" w:themeColor="accent2"/>
          <w:insideH w:val="nil"/>
          <w:insideV w:val="nil"/>
        </w:tcBorders>
        <w:shd w:val="clear" w:color="auto" w:fill="010374" w:themeFill="background1"/>
      </w:tcPr>
    </w:tblStylePr>
    <w:tblStylePr w:type="lastCol">
      <w:tblPr/>
      <w:tcPr>
        <w:tcBorders>
          <w:top w:val="nil"/>
          <w:left w:val="single" w:sz="8" w:space="0" w:color="035DD3" w:themeColor="accent2"/>
          <w:bottom w:val="nil"/>
          <w:right w:val="nil"/>
          <w:insideH w:val="nil"/>
          <w:insideV w:val="nil"/>
        </w:tcBorders>
        <w:shd w:val="clear" w:color="auto" w:fill="010374" w:themeFill="background1"/>
      </w:tcPr>
    </w:tblStylePr>
    <w:tblStylePr w:type="band1Vert">
      <w:tblPr/>
      <w:tcPr>
        <w:tcBorders>
          <w:left w:val="nil"/>
          <w:right w:val="nil"/>
          <w:insideH w:val="nil"/>
          <w:insideV w:val="nil"/>
        </w:tcBorders>
        <w:shd w:val="clear" w:color="auto" w:fill="B6D5FE" w:themeFill="accent2" w:themeFillTint="3F"/>
      </w:tcPr>
    </w:tblStylePr>
    <w:tblStylePr w:type="band1Horz">
      <w:tblPr/>
      <w:tcPr>
        <w:tcBorders>
          <w:top w:val="nil"/>
          <w:bottom w:val="nil"/>
          <w:insideH w:val="nil"/>
          <w:insideV w:val="nil"/>
        </w:tcBorders>
        <w:shd w:val="clear" w:color="auto" w:fill="B6D5FE" w:themeFill="accent2" w:themeFillTint="3F"/>
      </w:tcPr>
    </w:tblStylePr>
    <w:tblStylePr w:type="nwCell">
      <w:tblPr/>
      <w:tcPr>
        <w:shd w:val="clear" w:color="auto" w:fill="010374"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010374" w:themeColor="accent3"/>
        <w:left w:val="single" w:sz="8" w:space="0" w:color="010374" w:themeColor="accent3"/>
        <w:bottom w:val="single" w:sz="8" w:space="0" w:color="010374" w:themeColor="accent3"/>
        <w:right w:val="single" w:sz="8" w:space="0" w:color="010374" w:themeColor="accent3"/>
      </w:tblBorders>
    </w:tblPr>
    <w:tblStylePr w:type="firstRow">
      <w:rPr>
        <w:sz w:val="24"/>
        <w:szCs w:val="24"/>
      </w:rPr>
      <w:tblPr/>
      <w:tcPr>
        <w:tcBorders>
          <w:top w:val="nil"/>
          <w:left w:val="nil"/>
          <w:bottom w:val="single" w:sz="24" w:space="0" w:color="010374" w:themeColor="accent3"/>
          <w:right w:val="nil"/>
          <w:insideH w:val="nil"/>
          <w:insideV w:val="nil"/>
        </w:tcBorders>
        <w:shd w:val="clear" w:color="auto" w:fill="010374" w:themeFill="background1"/>
      </w:tcPr>
    </w:tblStylePr>
    <w:tblStylePr w:type="lastRow">
      <w:tblPr/>
      <w:tcPr>
        <w:tcBorders>
          <w:top w:val="single" w:sz="8" w:space="0" w:color="010374" w:themeColor="accent3"/>
          <w:left w:val="nil"/>
          <w:bottom w:val="nil"/>
          <w:right w:val="nil"/>
          <w:insideH w:val="nil"/>
          <w:insideV w:val="nil"/>
        </w:tcBorders>
        <w:shd w:val="clear" w:color="auto" w:fill="010374" w:themeFill="background1"/>
      </w:tcPr>
    </w:tblStylePr>
    <w:tblStylePr w:type="firstCol">
      <w:tblPr/>
      <w:tcPr>
        <w:tcBorders>
          <w:top w:val="nil"/>
          <w:left w:val="nil"/>
          <w:bottom w:val="nil"/>
          <w:right w:val="single" w:sz="8" w:space="0" w:color="010374" w:themeColor="accent3"/>
          <w:insideH w:val="nil"/>
          <w:insideV w:val="nil"/>
        </w:tcBorders>
        <w:shd w:val="clear" w:color="auto" w:fill="010374" w:themeFill="background1"/>
      </w:tcPr>
    </w:tblStylePr>
    <w:tblStylePr w:type="lastCol">
      <w:tblPr/>
      <w:tcPr>
        <w:tcBorders>
          <w:top w:val="nil"/>
          <w:left w:val="single" w:sz="8" w:space="0" w:color="010374" w:themeColor="accent3"/>
          <w:bottom w:val="nil"/>
          <w:right w:val="nil"/>
          <w:insideH w:val="nil"/>
          <w:insideV w:val="nil"/>
        </w:tcBorders>
        <w:shd w:val="clear" w:color="auto" w:fill="010374" w:themeFill="background1"/>
      </w:tcPr>
    </w:tblStylePr>
    <w:tblStylePr w:type="band1Vert">
      <w:tblPr/>
      <w:tcPr>
        <w:tcBorders>
          <w:left w:val="nil"/>
          <w:right w:val="nil"/>
          <w:insideH w:val="nil"/>
          <w:insideV w:val="nil"/>
        </w:tcBorders>
        <w:shd w:val="clear" w:color="auto" w:fill="9EA0FE" w:themeFill="accent3" w:themeFillTint="3F"/>
      </w:tcPr>
    </w:tblStylePr>
    <w:tblStylePr w:type="band1Horz">
      <w:tblPr/>
      <w:tcPr>
        <w:tcBorders>
          <w:top w:val="nil"/>
          <w:bottom w:val="nil"/>
          <w:insideH w:val="nil"/>
          <w:insideV w:val="nil"/>
        </w:tcBorders>
        <w:shd w:val="clear" w:color="auto" w:fill="9EA0FE" w:themeFill="accent3" w:themeFillTint="3F"/>
      </w:tcPr>
    </w:tblStylePr>
    <w:tblStylePr w:type="nwCell">
      <w:tblPr/>
      <w:tcPr>
        <w:shd w:val="clear" w:color="auto" w:fill="010374"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FF6F00" w:themeColor="accent4"/>
        <w:left w:val="single" w:sz="8" w:space="0" w:color="FF6F00" w:themeColor="accent4"/>
        <w:bottom w:val="single" w:sz="8" w:space="0" w:color="FF6F00" w:themeColor="accent4"/>
        <w:right w:val="single" w:sz="8" w:space="0" w:color="FF6F00" w:themeColor="accent4"/>
      </w:tblBorders>
    </w:tblPr>
    <w:tblStylePr w:type="firstRow">
      <w:rPr>
        <w:sz w:val="24"/>
        <w:szCs w:val="24"/>
      </w:rPr>
      <w:tblPr/>
      <w:tcPr>
        <w:tcBorders>
          <w:top w:val="nil"/>
          <w:left w:val="nil"/>
          <w:bottom w:val="single" w:sz="24" w:space="0" w:color="FF6F00" w:themeColor="accent4"/>
          <w:right w:val="nil"/>
          <w:insideH w:val="nil"/>
          <w:insideV w:val="nil"/>
        </w:tcBorders>
        <w:shd w:val="clear" w:color="auto" w:fill="010374" w:themeFill="background1"/>
      </w:tcPr>
    </w:tblStylePr>
    <w:tblStylePr w:type="lastRow">
      <w:tblPr/>
      <w:tcPr>
        <w:tcBorders>
          <w:top w:val="single" w:sz="8" w:space="0" w:color="FF6F00" w:themeColor="accent4"/>
          <w:left w:val="nil"/>
          <w:bottom w:val="nil"/>
          <w:right w:val="nil"/>
          <w:insideH w:val="nil"/>
          <w:insideV w:val="nil"/>
        </w:tcBorders>
        <w:shd w:val="clear" w:color="auto" w:fill="010374" w:themeFill="background1"/>
      </w:tcPr>
    </w:tblStylePr>
    <w:tblStylePr w:type="firstCol">
      <w:tblPr/>
      <w:tcPr>
        <w:tcBorders>
          <w:top w:val="nil"/>
          <w:left w:val="nil"/>
          <w:bottom w:val="nil"/>
          <w:right w:val="single" w:sz="8" w:space="0" w:color="FF6F00" w:themeColor="accent4"/>
          <w:insideH w:val="nil"/>
          <w:insideV w:val="nil"/>
        </w:tcBorders>
        <w:shd w:val="clear" w:color="auto" w:fill="010374" w:themeFill="background1"/>
      </w:tcPr>
    </w:tblStylePr>
    <w:tblStylePr w:type="lastCol">
      <w:tblPr/>
      <w:tcPr>
        <w:tcBorders>
          <w:top w:val="nil"/>
          <w:left w:val="single" w:sz="8" w:space="0" w:color="FF6F00" w:themeColor="accent4"/>
          <w:bottom w:val="nil"/>
          <w:right w:val="nil"/>
          <w:insideH w:val="nil"/>
          <w:insideV w:val="nil"/>
        </w:tcBorders>
        <w:shd w:val="clear" w:color="auto" w:fill="010374" w:themeFill="background1"/>
      </w:tcPr>
    </w:tblStylePr>
    <w:tblStylePr w:type="band1Vert">
      <w:tblPr/>
      <w:tcPr>
        <w:tcBorders>
          <w:left w:val="nil"/>
          <w:right w:val="nil"/>
          <w:insideH w:val="nil"/>
          <w:insideV w:val="nil"/>
        </w:tcBorders>
        <w:shd w:val="clear" w:color="auto" w:fill="FFDBC0" w:themeFill="accent4" w:themeFillTint="3F"/>
      </w:tcPr>
    </w:tblStylePr>
    <w:tblStylePr w:type="band1Horz">
      <w:tblPr/>
      <w:tcPr>
        <w:tcBorders>
          <w:top w:val="nil"/>
          <w:bottom w:val="nil"/>
          <w:insideH w:val="nil"/>
          <w:insideV w:val="nil"/>
        </w:tcBorders>
        <w:shd w:val="clear" w:color="auto" w:fill="FFDBC0" w:themeFill="accent4" w:themeFillTint="3F"/>
      </w:tcPr>
    </w:tblStylePr>
    <w:tblStylePr w:type="nwCell">
      <w:tblPr/>
      <w:tcPr>
        <w:shd w:val="clear" w:color="auto" w:fill="010374"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035DD3" w:themeColor="accent5"/>
        <w:left w:val="single" w:sz="8" w:space="0" w:color="035DD3" w:themeColor="accent5"/>
        <w:bottom w:val="single" w:sz="8" w:space="0" w:color="035DD3" w:themeColor="accent5"/>
        <w:right w:val="single" w:sz="8" w:space="0" w:color="035DD3" w:themeColor="accent5"/>
      </w:tblBorders>
    </w:tblPr>
    <w:tblStylePr w:type="firstRow">
      <w:rPr>
        <w:sz w:val="24"/>
        <w:szCs w:val="24"/>
      </w:rPr>
      <w:tblPr/>
      <w:tcPr>
        <w:tcBorders>
          <w:top w:val="nil"/>
          <w:left w:val="nil"/>
          <w:bottom w:val="single" w:sz="24" w:space="0" w:color="035DD3" w:themeColor="accent5"/>
          <w:right w:val="nil"/>
          <w:insideH w:val="nil"/>
          <w:insideV w:val="nil"/>
        </w:tcBorders>
        <w:shd w:val="clear" w:color="auto" w:fill="010374" w:themeFill="background1"/>
      </w:tcPr>
    </w:tblStylePr>
    <w:tblStylePr w:type="lastRow">
      <w:tblPr/>
      <w:tcPr>
        <w:tcBorders>
          <w:top w:val="single" w:sz="8" w:space="0" w:color="035DD3" w:themeColor="accent5"/>
          <w:left w:val="nil"/>
          <w:bottom w:val="nil"/>
          <w:right w:val="nil"/>
          <w:insideH w:val="nil"/>
          <w:insideV w:val="nil"/>
        </w:tcBorders>
        <w:shd w:val="clear" w:color="auto" w:fill="010374" w:themeFill="background1"/>
      </w:tcPr>
    </w:tblStylePr>
    <w:tblStylePr w:type="firstCol">
      <w:tblPr/>
      <w:tcPr>
        <w:tcBorders>
          <w:top w:val="nil"/>
          <w:left w:val="nil"/>
          <w:bottom w:val="nil"/>
          <w:right w:val="single" w:sz="8" w:space="0" w:color="035DD3" w:themeColor="accent5"/>
          <w:insideH w:val="nil"/>
          <w:insideV w:val="nil"/>
        </w:tcBorders>
        <w:shd w:val="clear" w:color="auto" w:fill="010374" w:themeFill="background1"/>
      </w:tcPr>
    </w:tblStylePr>
    <w:tblStylePr w:type="lastCol">
      <w:tblPr/>
      <w:tcPr>
        <w:tcBorders>
          <w:top w:val="nil"/>
          <w:left w:val="single" w:sz="8" w:space="0" w:color="035DD3" w:themeColor="accent5"/>
          <w:bottom w:val="nil"/>
          <w:right w:val="nil"/>
          <w:insideH w:val="nil"/>
          <w:insideV w:val="nil"/>
        </w:tcBorders>
        <w:shd w:val="clear" w:color="auto" w:fill="010374" w:themeFill="background1"/>
      </w:tcPr>
    </w:tblStylePr>
    <w:tblStylePr w:type="band1Vert">
      <w:tblPr/>
      <w:tcPr>
        <w:tcBorders>
          <w:left w:val="nil"/>
          <w:right w:val="nil"/>
          <w:insideH w:val="nil"/>
          <w:insideV w:val="nil"/>
        </w:tcBorders>
        <w:shd w:val="clear" w:color="auto" w:fill="B6D5FE" w:themeFill="accent5" w:themeFillTint="3F"/>
      </w:tcPr>
    </w:tblStylePr>
    <w:tblStylePr w:type="band1Horz">
      <w:tblPr/>
      <w:tcPr>
        <w:tcBorders>
          <w:top w:val="nil"/>
          <w:bottom w:val="nil"/>
          <w:insideH w:val="nil"/>
          <w:insideV w:val="nil"/>
        </w:tcBorders>
        <w:shd w:val="clear" w:color="auto" w:fill="B6D5FE" w:themeFill="accent5" w:themeFillTint="3F"/>
      </w:tcPr>
    </w:tblStylePr>
    <w:tblStylePr w:type="nwCell">
      <w:tblPr/>
      <w:tcPr>
        <w:shd w:val="clear" w:color="auto" w:fill="010374"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FF9D00" w:themeColor="accent6"/>
        <w:left w:val="single" w:sz="8" w:space="0" w:color="FF9D00" w:themeColor="accent6"/>
        <w:bottom w:val="single" w:sz="8" w:space="0" w:color="FF9D00" w:themeColor="accent6"/>
        <w:right w:val="single" w:sz="8" w:space="0" w:color="FF9D00" w:themeColor="accent6"/>
      </w:tblBorders>
    </w:tblPr>
    <w:tblStylePr w:type="firstRow">
      <w:rPr>
        <w:sz w:val="24"/>
        <w:szCs w:val="24"/>
      </w:rPr>
      <w:tblPr/>
      <w:tcPr>
        <w:tcBorders>
          <w:top w:val="nil"/>
          <w:left w:val="nil"/>
          <w:bottom w:val="single" w:sz="24" w:space="0" w:color="FF9D00" w:themeColor="accent6"/>
          <w:right w:val="nil"/>
          <w:insideH w:val="nil"/>
          <w:insideV w:val="nil"/>
        </w:tcBorders>
        <w:shd w:val="clear" w:color="auto" w:fill="010374" w:themeFill="background1"/>
      </w:tcPr>
    </w:tblStylePr>
    <w:tblStylePr w:type="lastRow">
      <w:tblPr/>
      <w:tcPr>
        <w:tcBorders>
          <w:top w:val="single" w:sz="8" w:space="0" w:color="FF9D00" w:themeColor="accent6"/>
          <w:left w:val="nil"/>
          <w:bottom w:val="nil"/>
          <w:right w:val="nil"/>
          <w:insideH w:val="nil"/>
          <w:insideV w:val="nil"/>
        </w:tcBorders>
        <w:shd w:val="clear" w:color="auto" w:fill="010374" w:themeFill="background1"/>
      </w:tcPr>
    </w:tblStylePr>
    <w:tblStylePr w:type="firstCol">
      <w:tblPr/>
      <w:tcPr>
        <w:tcBorders>
          <w:top w:val="nil"/>
          <w:left w:val="nil"/>
          <w:bottom w:val="nil"/>
          <w:right w:val="single" w:sz="8" w:space="0" w:color="FF9D00" w:themeColor="accent6"/>
          <w:insideH w:val="nil"/>
          <w:insideV w:val="nil"/>
        </w:tcBorders>
        <w:shd w:val="clear" w:color="auto" w:fill="010374" w:themeFill="background1"/>
      </w:tcPr>
    </w:tblStylePr>
    <w:tblStylePr w:type="lastCol">
      <w:tblPr/>
      <w:tcPr>
        <w:tcBorders>
          <w:top w:val="nil"/>
          <w:left w:val="single" w:sz="8" w:space="0" w:color="FF9D00" w:themeColor="accent6"/>
          <w:bottom w:val="nil"/>
          <w:right w:val="nil"/>
          <w:insideH w:val="nil"/>
          <w:insideV w:val="nil"/>
        </w:tcBorders>
        <w:shd w:val="clear" w:color="auto" w:fill="010374" w:themeFill="background1"/>
      </w:tcPr>
    </w:tblStylePr>
    <w:tblStylePr w:type="band1Vert">
      <w:tblPr/>
      <w:tcPr>
        <w:tcBorders>
          <w:left w:val="nil"/>
          <w:right w:val="nil"/>
          <w:insideH w:val="nil"/>
          <w:insideV w:val="nil"/>
        </w:tcBorders>
        <w:shd w:val="clear" w:color="auto" w:fill="FFE6C0" w:themeFill="accent6" w:themeFillTint="3F"/>
      </w:tcPr>
    </w:tblStylePr>
    <w:tblStylePr w:type="band1Horz">
      <w:tblPr/>
      <w:tcPr>
        <w:tcBorders>
          <w:top w:val="nil"/>
          <w:bottom w:val="nil"/>
          <w:insideH w:val="nil"/>
          <w:insideV w:val="nil"/>
        </w:tcBorders>
        <w:shd w:val="clear" w:color="auto" w:fill="FFE6C0" w:themeFill="accent6" w:themeFillTint="3F"/>
      </w:tcPr>
    </w:tblStylePr>
    <w:tblStylePr w:type="nwCell">
      <w:tblPr/>
      <w:tcPr>
        <w:shd w:val="clear" w:color="auto" w:fill="010374"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pPr>
      <w:spacing w:line="240" w:lineRule="auto"/>
    </w:pPr>
    <w:tblPr>
      <w:tblStyleRowBandSize w:val="1"/>
      <w:tblStyleColBandSize w:val="1"/>
      <w:tblBorders>
        <w:top w:val="single" w:sz="8" w:space="0" w:color="40ABFF" w:themeColor="text1" w:themeTint="BF"/>
        <w:left w:val="single" w:sz="8" w:space="0" w:color="40ABFF" w:themeColor="text1" w:themeTint="BF"/>
        <w:bottom w:val="single" w:sz="8" w:space="0" w:color="40ABFF" w:themeColor="text1" w:themeTint="BF"/>
        <w:right w:val="single" w:sz="8" w:space="0" w:color="40ABFF" w:themeColor="text1" w:themeTint="BF"/>
        <w:insideH w:val="single" w:sz="8" w:space="0" w:color="40ABFF" w:themeColor="text1" w:themeTint="BF"/>
      </w:tblBorders>
    </w:tblPr>
    <w:tblStylePr w:type="firstRow">
      <w:pPr>
        <w:spacing w:before="0" w:after="0" w:line="240" w:lineRule="auto"/>
      </w:pPr>
      <w:rPr>
        <w:b/>
        <w:bCs/>
        <w:color w:val="010374" w:themeColor="background1"/>
      </w:rPr>
      <w:tblPr/>
      <w:tcPr>
        <w:tcBorders>
          <w:top w:val="single" w:sz="8" w:space="0" w:color="40ABFF" w:themeColor="text1" w:themeTint="BF"/>
          <w:left w:val="single" w:sz="8" w:space="0" w:color="40ABFF" w:themeColor="text1" w:themeTint="BF"/>
          <w:bottom w:val="single" w:sz="8" w:space="0" w:color="40ABFF" w:themeColor="text1" w:themeTint="BF"/>
          <w:right w:val="single" w:sz="8" w:space="0" w:color="40ABFF" w:themeColor="text1" w:themeTint="BF"/>
          <w:insideH w:val="nil"/>
          <w:insideV w:val="nil"/>
        </w:tcBorders>
        <w:shd w:val="clear" w:color="auto" w:fill="0090FF" w:themeFill="text1"/>
      </w:tcPr>
    </w:tblStylePr>
    <w:tblStylePr w:type="lastRow">
      <w:pPr>
        <w:spacing w:before="0" w:after="0" w:line="240" w:lineRule="auto"/>
      </w:pPr>
      <w:rPr>
        <w:b/>
        <w:bCs/>
      </w:rPr>
      <w:tblPr/>
      <w:tcPr>
        <w:tcBorders>
          <w:top w:val="double" w:sz="6" w:space="0" w:color="40ABFF" w:themeColor="text1" w:themeTint="BF"/>
          <w:left w:val="single" w:sz="8" w:space="0" w:color="40ABFF" w:themeColor="text1" w:themeTint="BF"/>
          <w:bottom w:val="single" w:sz="8" w:space="0" w:color="40ABFF" w:themeColor="text1" w:themeTint="BF"/>
          <w:right w:val="single" w:sz="8" w:space="0" w:color="40ABFF" w:themeColor="text1" w:themeTint="BF"/>
          <w:insideH w:val="nil"/>
          <w:insideV w:val="nil"/>
        </w:tcBorders>
      </w:tcPr>
    </w:tblStylePr>
    <w:tblStylePr w:type="firstCol">
      <w:rPr>
        <w:b/>
        <w:bCs/>
      </w:rPr>
    </w:tblStylePr>
    <w:tblStylePr w:type="lastCol">
      <w:rPr>
        <w:b/>
        <w:bCs/>
      </w:rPr>
    </w:tblStylePr>
    <w:tblStylePr w:type="band1Vert">
      <w:tblPr/>
      <w:tcPr>
        <w:shd w:val="clear" w:color="auto" w:fill="C0E3FF" w:themeFill="text1" w:themeFillTint="3F"/>
      </w:tcPr>
    </w:tblStylePr>
    <w:tblStylePr w:type="band1Horz">
      <w:tblPr/>
      <w:tcPr>
        <w:tcBorders>
          <w:insideH w:val="nil"/>
          <w:insideV w:val="nil"/>
        </w:tcBorders>
        <w:shd w:val="clear" w:color="auto" w:fill="C0E3FF"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pPr>
      <w:spacing w:line="240" w:lineRule="auto"/>
    </w:pPr>
    <w:tblPr>
      <w:tblStyleRowBandSize w:val="1"/>
      <w:tblStyleColBandSize w:val="1"/>
      <w:tblBorders>
        <w:top w:val="single" w:sz="8" w:space="0" w:color="E1F2FF" w:themeColor="accent1" w:themeTint="BF"/>
        <w:left w:val="single" w:sz="8" w:space="0" w:color="E1F2FF" w:themeColor="accent1" w:themeTint="BF"/>
        <w:bottom w:val="single" w:sz="8" w:space="0" w:color="E1F2FF" w:themeColor="accent1" w:themeTint="BF"/>
        <w:right w:val="single" w:sz="8" w:space="0" w:color="E1F2FF" w:themeColor="accent1" w:themeTint="BF"/>
        <w:insideH w:val="single" w:sz="8" w:space="0" w:color="E1F2FF" w:themeColor="accent1" w:themeTint="BF"/>
      </w:tblBorders>
    </w:tblPr>
    <w:tblStylePr w:type="firstRow">
      <w:pPr>
        <w:spacing w:before="0" w:after="0" w:line="240" w:lineRule="auto"/>
      </w:pPr>
      <w:rPr>
        <w:b/>
        <w:bCs/>
        <w:color w:val="010374" w:themeColor="background1"/>
      </w:rPr>
      <w:tblPr/>
      <w:tcPr>
        <w:tcBorders>
          <w:top w:val="single" w:sz="8" w:space="0" w:color="E1F2FF" w:themeColor="accent1" w:themeTint="BF"/>
          <w:left w:val="single" w:sz="8" w:space="0" w:color="E1F2FF" w:themeColor="accent1" w:themeTint="BF"/>
          <w:bottom w:val="single" w:sz="8" w:space="0" w:color="E1F2FF" w:themeColor="accent1" w:themeTint="BF"/>
          <w:right w:val="single" w:sz="8" w:space="0" w:color="E1F2FF" w:themeColor="accent1" w:themeTint="BF"/>
          <w:insideH w:val="nil"/>
          <w:insideV w:val="nil"/>
        </w:tcBorders>
        <w:shd w:val="clear" w:color="auto" w:fill="D8EEFF" w:themeFill="accent1"/>
      </w:tcPr>
    </w:tblStylePr>
    <w:tblStylePr w:type="lastRow">
      <w:pPr>
        <w:spacing w:before="0" w:after="0" w:line="240" w:lineRule="auto"/>
      </w:pPr>
      <w:rPr>
        <w:b/>
        <w:bCs/>
      </w:rPr>
      <w:tblPr/>
      <w:tcPr>
        <w:tcBorders>
          <w:top w:val="double" w:sz="6" w:space="0" w:color="E1F2FF" w:themeColor="accent1" w:themeTint="BF"/>
          <w:left w:val="single" w:sz="8" w:space="0" w:color="E1F2FF" w:themeColor="accent1" w:themeTint="BF"/>
          <w:bottom w:val="single" w:sz="8" w:space="0" w:color="E1F2FF" w:themeColor="accent1" w:themeTint="BF"/>
          <w:right w:val="single" w:sz="8" w:space="0" w:color="E1F2FF" w:themeColor="accent1" w:themeTint="BF"/>
          <w:insideH w:val="nil"/>
          <w:insideV w:val="nil"/>
        </w:tcBorders>
      </w:tcPr>
    </w:tblStylePr>
    <w:tblStylePr w:type="firstCol">
      <w:rPr>
        <w:b/>
        <w:bCs/>
      </w:rPr>
    </w:tblStylePr>
    <w:tblStylePr w:type="lastCol">
      <w:rPr>
        <w:b/>
        <w:bCs/>
      </w:rPr>
    </w:tblStylePr>
    <w:tblStylePr w:type="band1Vert">
      <w:tblPr/>
      <w:tcPr>
        <w:shd w:val="clear" w:color="auto" w:fill="F5FAFF" w:themeFill="accent1" w:themeFillTint="3F"/>
      </w:tcPr>
    </w:tblStylePr>
    <w:tblStylePr w:type="band1Horz">
      <w:tblPr/>
      <w:tcPr>
        <w:tcBorders>
          <w:insideH w:val="nil"/>
          <w:insideV w:val="nil"/>
        </w:tcBorders>
        <w:shd w:val="clear" w:color="auto" w:fill="F5FA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pPr>
      <w:spacing w:line="240" w:lineRule="auto"/>
    </w:pPr>
    <w:tblPr>
      <w:tblStyleRowBandSize w:val="1"/>
      <w:tblStyleColBandSize w:val="1"/>
      <w:tblBorders>
        <w:top w:val="single" w:sz="8" w:space="0" w:color="2481FC" w:themeColor="accent2" w:themeTint="BF"/>
        <w:left w:val="single" w:sz="8" w:space="0" w:color="2481FC" w:themeColor="accent2" w:themeTint="BF"/>
        <w:bottom w:val="single" w:sz="8" w:space="0" w:color="2481FC" w:themeColor="accent2" w:themeTint="BF"/>
        <w:right w:val="single" w:sz="8" w:space="0" w:color="2481FC" w:themeColor="accent2" w:themeTint="BF"/>
        <w:insideH w:val="single" w:sz="8" w:space="0" w:color="2481FC" w:themeColor="accent2" w:themeTint="BF"/>
      </w:tblBorders>
    </w:tblPr>
    <w:tblStylePr w:type="firstRow">
      <w:pPr>
        <w:spacing w:before="0" w:after="0" w:line="240" w:lineRule="auto"/>
      </w:pPr>
      <w:rPr>
        <w:b/>
        <w:bCs/>
        <w:color w:val="010374" w:themeColor="background1"/>
      </w:rPr>
      <w:tblPr/>
      <w:tcPr>
        <w:tcBorders>
          <w:top w:val="single" w:sz="8" w:space="0" w:color="2481FC" w:themeColor="accent2" w:themeTint="BF"/>
          <w:left w:val="single" w:sz="8" w:space="0" w:color="2481FC" w:themeColor="accent2" w:themeTint="BF"/>
          <w:bottom w:val="single" w:sz="8" w:space="0" w:color="2481FC" w:themeColor="accent2" w:themeTint="BF"/>
          <w:right w:val="single" w:sz="8" w:space="0" w:color="2481FC" w:themeColor="accent2" w:themeTint="BF"/>
          <w:insideH w:val="nil"/>
          <w:insideV w:val="nil"/>
        </w:tcBorders>
        <w:shd w:val="clear" w:color="auto" w:fill="035DD3" w:themeFill="accent2"/>
      </w:tcPr>
    </w:tblStylePr>
    <w:tblStylePr w:type="lastRow">
      <w:pPr>
        <w:spacing w:before="0" w:after="0" w:line="240" w:lineRule="auto"/>
      </w:pPr>
      <w:rPr>
        <w:b/>
        <w:bCs/>
      </w:rPr>
      <w:tblPr/>
      <w:tcPr>
        <w:tcBorders>
          <w:top w:val="double" w:sz="6" w:space="0" w:color="2481FC" w:themeColor="accent2" w:themeTint="BF"/>
          <w:left w:val="single" w:sz="8" w:space="0" w:color="2481FC" w:themeColor="accent2" w:themeTint="BF"/>
          <w:bottom w:val="single" w:sz="8" w:space="0" w:color="2481FC" w:themeColor="accent2" w:themeTint="BF"/>
          <w:right w:val="single" w:sz="8" w:space="0" w:color="2481FC" w:themeColor="accent2" w:themeTint="BF"/>
          <w:insideH w:val="nil"/>
          <w:insideV w:val="nil"/>
        </w:tcBorders>
      </w:tcPr>
    </w:tblStylePr>
    <w:tblStylePr w:type="firstCol">
      <w:rPr>
        <w:b/>
        <w:bCs/>
      </w:rPr>
    </w:tblStylePr>
    <w:tblStylePr w:type="lastCol">
      <w:rPr>
        <w:b/>
        <w:bCs/>
      </w:rPr>
    </w:tblStylePr>
    <w:tblStylePr w:type="band1Vert">
      <w:tblPr/>
      <w:tcPr>
        <w:shd w:val="clear" w:color="auto" w:fill="B6D5FE" w:themeFill="accent2" w:themeFillTint="3F"/>
      </w:tcPr>
    </w:tblStylePr>
    <w:tblStylePr w:type="band1Horz">
      <w:tblPr/>
      <w:tcPr>
        <w:tcBorders>
          <w:insideH w:val="nil"/>
          <w:insideV w:val="nil"/>
        </w:tcBorders>
        <w:shd w:val="clear" w:color="auto" w:fill="B6D5FE"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pPr>
      <w:spacing w:line="240" w:lineRule="auto"/>
    </w:pPr>
    <w:tblPr>
      <w:tblStyleRowBandSize w:val="1"/>
      <w:tblStyleColBandSize w:val="1"/>
      <w:tblBorders>
        <w:top w:val="single" w:sz="8" w:space="0" w:color="0205D5" w:themeColor="accent3" w:themeTint="BF"/>
        <w:left w:val="single" w:sz="8" w:space="0" w:color="0205D5" w:themeColor="accent3" w:themeTint="BF"/>
        <w:bottom w:val="single" w:sz="8" w:space="0" w:color="0205D5" w:themeColor="accent3" w:themeTint="BF"/>
        <w:right w:val="single" w:sz="8" w:space="0" w:color="0205D5" w:themeColor="accent3" w:themeTint="BF"/>
        <w:insideH w:val="single" w:sz="8" w:space="0" w:color="0205D5" w:themeColor="accent3" w:themeTint="BF"/>
      </w:tblBorders>
    </w:tblPr>
    <w:tblStylePr w:type="firstRow">
      <w:pPr>
        <w:spacing w:before="0" w:after="0" w:line="240" w:lineRule="auto"/>
      </w:pPr>
      <w:rPr>
        <w:b/>
        <w:bCs/>
        <w:color w:val="010374" w:themeColor="background1"/>
      </w:rPr>
      <w:tblPr/>
      <w:tcPr>
        <w:tcBorders>
          <w:top w:val="single" w:sz="8" w:space="0" w:color="0205D5" w:themeColor="accent3" w:themeTint="BF"/>
          <w:left w:val="single" w:sz="8" w:space="0" w:color="0205D5" w:themeColor="accent3" w:themeTint="BF"/>
          <w:bottom w:val="single" w:sz="8" w:space="0" w:color="0205D5" w:themeColor="accent3" w:themeTint="BF"/>
          <w:right w:val="single" w:sz="8" w:space="0" w:color="0205D5" w:themeColor="accent3" w:themeTint="BF"/>
          <w:insideH w:val="nil"/>
          <w:insideV w:val="nil"/>
        </w:tcBorders>
        <w:shd w:val="clear" w:color="auto" w:fill="010374" w:themeFill="accent3"/>
      </w:tcPr>
    </w:tblStylePr>
    <w:tblStylePr w:type="lastRow">
      <w:pPr>
        <w:spacing w:before="0" w:after="0" w:line="240" w:lineRule="auto"/>
      </w:pPr>
      <w:rPr>
        <w:b/>
        <w:bCs/>
      </w:rPr>
      <w:tblPr/>
      <w:tcPr>
        <w:tcBorders>
          <w:top w:val="double" w:sz="6" w:space="0" w:color="0205D5" w:themeColor="accent3" w:themeTint="BF"/>
          <w:left w:val="single" w:sz="8" w:space="0" w:color="0205D5" w:themeColor="accent3" w:themeTint="BF"/>
          <w:bottom w:val="single" w:sz="8" w:space="0" w:color="0205D5" w:themeColor="accent3" w:themeTint="BF"/>
          <w:right w:val="single" w:sz="8" w:space="0" w:color="0205D5" w:themeColor="accent3" w:themeTint="BF"/>
          <w:insideH w:val="nil"/>
          <w:insideV w:val="nil"/>
        </w:tcBorders>
      </w:tcPr>
    </w:tblStylePr>
    <w:tblStylePr w:type="firstCol">
      <w:rPr>
        <w:b/>
        <w:bCs/>
      </w:rPr>
    </w:tblStylePr>
    <w:tblStylePr w:type="lastCol">
      <w:rPr>
        <w:b/>
        <w:bCs/>
      </w:rPr>
    </w:tblStylePr>
    <w:tblStylePr w:type="band1Vert">
      <w:tblPr/>
      <w:tcPr>
        <w:shd w:val="clear" w:color="auto" w:fill="9EA0FE" w:themeFill="accent3" w:themeFillTint="3F"/>
      </w:tcPr>
    </w:tblStylePr>
    <w:tblStylePr w:type="band1Horz">
      <w:tblPr/>
      <w:tcPr>
        <w:tcBorders>
          <w:insideH w:val="nil"/>
          <w:insideV w:val="nil"/>
        </w:tcBorders>
        <w:shd w:val="clear" w:color="auto" w:fill="9EA0FE"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pPr>
      <w:spacing w:line="240" w:lineRule="auto"/>
    </w:pPr>
    <w:tblPr>
      <w:tblStyleRowBandSize w:val="1"/>
      <w:tblStyleColBandSize w:val="1"/>
      <w:tblBorders>
        <w:top w:val="single" w:sz="8" w:space="0" w:color="FF9340" w:themeColor="accent4" w:themeTint="BF"/>
        <w:left w:val="single" w:sz="8" w:space="0" w:color="FF9340" w:themeColor="accent4" w:themeTint="BF"/>
        <w:bottom w:val="single" w:sz="8" w:space="0" w:color="FF9340" w:themeColor="accent4" w:themeTint="BF"/>
        <w:right w:val="single" w:sz="8" w:space="0" w:color="FF9340" w:themeColor="accent4" w:themeTint="BF"/>
        <w:insideH w:val="single" w:sz="8" w:space="0" w:color="FF9340" w:themeColor="accent4" w:themeTint="BF"/>
      </w:tblBorders>
    </w:tblPr>
    <w:tblStylePr w:type="firstRow">
      <w:pPr>
        <w:spacing w:before="0" w:after="0" w:line="240" w:lineRule="auto"/>
      </w:pPr>
      <w:rPr>
        <w:b/>
        <w:bCs/>
        <w:color w:val="010374" w:themeColor="background1"/>
      </w:rPr>
      <w:tblPr/>
      <w:tcPr>
        <w:tcBorders>
          <w:top w:val="single" w:sz="8" w:space="0" w:color="FF9340" w:themeColor="accent4" w:themeTint="BF"/>
          <w:left w:val="single" w:sz="8" w:space="0" w:color="FF9340" w:themeColor="accent4" w:themeTint="BF"/>
          <w:bottom w:val="single" w:sz="8" w:space="0" w:color="FF9340" w:themeColor="accent4" w:themeTint="BF"/>
          <w:right w:val="single" w:sz="8" w:space="0" w:color="FF9340" w:themeColor="accent4" w:themeTint="BF"/>
          <w:insideH w:val="nil"/>
          <w:insideV w:val="nil"/>
        </w:tcBorders>
        <w:shd w:val="clear" w:color="auto" w:fill="FF6F00" w:themeFill="accent4"/>
      </w:tcPr>
    </w:tblStylePr>
    <w:tblStylePr w:type="lastRow">
      <w:pPr>
        <w:spacing w:before="0" w:after="0" w:line="240" w:lineRule="auto"/>
      </w:pPr>
      <w:rPr>
        <w:b/>
        <w:bCs/>
      </w:rPr>
      <w:tblPr/>
      <w:tcPr>
        <w:tcBorders>
          <w:top w:val="double" w:sz="6" w:space="0" w:color="FF9340" w:themeColor="accent4" w:themeTint="BF"/>
          <w:left w:val="single" w:sz="8" w:space="0" w:color="FF9340" w:themeColor="accent4" w:themeTint="BF"/>
          <w:bottom w:val="single" w:sz="8" w:space="0" w:color="FF9340" w:themeColor="accent4" w:themeTint="BF"/>
          <w:right w:val="single" w:sz="8" w:space="0" w:color="FF9340" w:themeColor="accent4" w:themeTint="BF"/>
          <w:insideH w:val="nil"/>
          <w:insideV w:val="nil"/>
        </w:tcBorders>
      </w:tcPr>
    </w:tblStylePr>
    <w:tblStylePr w:type="firstCol">
      <w:rPr>
        <w:b/>
        <w:bCs/>
      </w:rPr>
    </w:tblStylePr>
    <w:tblStylePr w:type="lastCol">
      <w:rPr>
        <w:b/>
        <w:bCs/>
      </w:rPr>
    </w:tblStylePr>
    <w:tblStylePr w:type="band1Vert">
      <w:tblPr/>
      <w:tcPr>
        <w:shd w:val="clear" w:color="auto" w:fill="FFDBC0" w:themeFill="accent4" w:themeFillTint="3F"/>
      </w:tcPr>
    </w:tblStylePr>
    <w:tblStylePr w:type="band1Horz">
      <w:tblPr/>
      <w:tcPr>
        <w:tcBorders>
          <w:insideH w:val="nil"/>
          <w:insideV w:val="nil"/>
        </w:tcBorders>
        <w:shd w:val="clear" w:color="auto" w:fill="FFDBC0"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pPr>
      <w:spacing w:line="240" w:lineRule="auto"/>
    </w:pPr>
    <w:tblPr>
      <w:tblStyleRowBandSize w:val="1"/>
      <w:tblStyleColBandSize w:val="1"/>
      <w:tblBorders>
        <w:top w:val="single" w:sz="8" w:space="0" w:color="2481FC" w:themeColor="accent5" w:themeTint="BF"/>
        <w:left w:val="single" w:sz="8" w:space="0" w:color="2481FC" w:themeColor="accent5" w:themeTint="BF"/>
        <w:bottom w:val="single" w:sz="8" w:space="0" w:color="2481FC" w:themeColor="accent5" w:themeTint="BF"/>
        <w:right w:val="single" w:sz="8" w:space="0" w:color="2481FC" w:themeColor="accent5" w:themeTint="BF"/>
        <w:insideH w:val="single" w:sz="8" w:space="0" w:color="2481FC" w:themeColor="accent5" w:themeTint="BF"/>
      </w:tblBorders>
    </w:tblPr>
    <w:tblStylePr w:type="firstRow">
      <w:pPr>
        <w:spacing w:before="0" w:after="0" w:line="240" w:lineRule="auto"/>
      </w:pPr>
      <w:rPr>
        <w:b/>
        <w:bCs/>
        <w:color w:val="010374" w:themeColor="background1"/>
      </w:rPr>
      <w:tblPr/>
      <w:tcPr>
        <w:tcBorders>
          <w:top w:val="single" w:sz="8" w:space="0" w:color="2481FC" w:themeColor="accent5" w:themeTint="BF"/>
          <w:left w:val="single" w:sz="8" w:space="0" w:color="2481FC" w:themeColor="accent5" w:themeTint="BF"/>
          <w:bottom w:val="single" w:sz="8" w:space="0" w:color="2481FC" w:themeColor="accent5" w:themeTint="BF"/>
          <w:right w:val="single" w:sz="8" w:space="0" w:color="2481FC" w:themeColor="accent5" w:themeTint="BF"/>
          <w:insideH w:val="nil"/>
          <w:insideV w:val="nil"/>
        </w:tcBorders>
        <w:shd w:val="clear" w:color="auto" w:fill="035DD3" w:themeFill="accent5"/>
      </w:tcPr>
    </w:tblStylePr>
    <w:tblStylePr w:type="lastRow">
      <w:pPr>
        <w:spacing w:before="0" w:after="0" w:line="240" w:lineRule="auto"/>
      </w:pPr>
      <w:rPr>
        <w:b/>
        <w:bCs/>
      </w:rPr>
      <w:tblPr/>
      <w:tcPr>
        <w:tcBorders>
          <w:top w:val="double" w:sz="6" w:space="0" w:color="2481FC" w:themeColor="accent5" w:themeTint="BF"/>
          <w:left w:val="single" w:sz="8" w:space="0" w:color="2481FC" w:themeColor="accent5" w:themeTint="BF"/>
          <w:bottom w:val="single" w:sz="8" w:space="0" w:color="2481FC" w:themeColor="accent5" w:themeTint="BF"/>
          <w:right w:val="single" w:sz="8" w:space="0" w:color="2481FC" w:themeColor="accent5" w:themeTint="BF"/>
          <w:insideH w:val="nil"/>
          <w:insideV w:val="nil"/>
        </w:tcBorders>
      </w:tcPr>
    </w:tblStylePr>
    <w:tblStylePr w:type="firstCol">
      <w:rPr>
        <w:b/>
        <w:bCs/>
      </w:rPr>
    </w:tblStylePr>
    <w:tblStylePr w:type="lastCol">
      <w:rPr>
        <w:b/>
        <w:bCs/>
      </w:rPr>
    </w:tblStylePr>
    <w:tblStylePr w:type="band1Vert">
      <w:tblPr/>
      <w:tcPr>
        <w:shd w:val="clear" w:color="auto" w:fill="B6D5FE" w:themeFill="accent5" w:themeFillTint="3F"/>
      </w:tcPr>
    </w:tblStylePr>
    <w:tblStylePr w:type="band1Horz">
      <w:tblPr/>
      <w:tcPr>
        <w:tcBorders>
          <w:insideH w:val="nil"/>
          <w:insideV w:val="nil"/>
        </w:tcBorders>
        <w:shd w:val="clear" w:color="auto" w:fill="B6D5FE"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pPr>
      <w:spacing w:line="240" w:lineRule="auto"/>
    </w:pPr>
    <w:tblPr>
      <w:tblStyleRowBandSize w:val="1"/>
      <w:tblStyleColBandSize w:val="1"/>
      <w:tblBorders>
        <w:top w:val="single" w:sz="8" w:space="0" w:color="FFB540" w:themeColor="accent6" w:themeTint="BF"/>
        <w:left w:val="single" w:sz="8" w:space="0" w:color="FFB540" w:themeColor="accent6" w:themeTint="BF"/>
        <w:bottom w:val="single" w:sz="8" w:space="0" w:color="FFB540" w:themeColor="accent6" w:themeTint="BF"/>
        <w:right w:val="single" w:sz="8" w:space="0" w:color="FFB540" w:themeColor="accent6" w:themeTint="BF"/>
        <w:insideH w:val="single" w:sz="8" w:space="0" w:color="FFB540" w:themeColor="accent6" w:themeTint="BF"/>
      </w:tblBorders>
    </w:tblPr>
    <w:tblStylePr w:type="firstRow">
      <w:pPr>
        <w:spacing w:before="0" w:after="0" w:line="240" w:lineRule="auto"/>
      </w:pPr>
      <w:rPr>
        <w:b/>
        <w:bCs/>
        <w:color w:val="010374" w:themeColor="background1"/>
      </w:rPr>
      <w:tblPr/>
      <w:tcPr>
        <w:tcBorders>
          <w:top w:val="single" w:sz="8" w:space="0" w:color="FFB540" w:themeColor="accent6" w:themeTint="BF"/>
          <w:left w:val="single" w:sz="8" w:space="0" w:color="FFB540" w:themeColor="accent6" w:themeTint="BF"/>
          <w:bottom w:val="single" w:sz="8" w:space="0" w:color="FFB540" w:themeColor="accent6" w:themeTint="BF"/>
          <w:right w:val="single" w:sz="8" w:space="0" w:color="FFB540" w:themeColor="accent6" w:themeTint="BF"/>
          <w:insideH w:val="nil"/>
          <w:insideV w:val="nil"/>
        </w:tcBorders>
        <w:shd w:val="clear" w:color="auto" w:fill="FF9D00" w:themeFill="accent6"/>
      </w:tcPr>
    </w:tblStylePr>
    <w:tblStylePr w:type="lastRow">
      <w:pPr>
        <w:spacing w:before="0" w:after="0" w:line="240" w:lineRule="auto"/>
      </w:pPr>
      <w:rPr>
        <w:b/>
        <w:bCs/>
      </w:rPr>
      <w:tblPr/>
      <w:tcPr>
        <w:tcBorders>
          <w:top w:val="double" w:sz="6" w:space="0" w:color="FFB540" w:themeColor="accent6" w:themeTint="BF"/>
          <w:left w:val="single" w:sz="8" w:space="0" w:color="FFB540" w:themeColor="accent6" w:themeTint="BF"/>
          <w:bottom w:val="single" w:sz="8" w:space="0" w:color="FFB540" w:themeColor="accent6" w:themeTint="BF"/>
          <w:right w:val="single" w:sz="8" w:space="0" w:color="FFB540" w:themeColor="accent6" w:themeTint="BF"/>
          <w:insideH w:val="nil"/>
          <w:insideV w:val="nil"/>
        </w:tcBorders>
      </w:tcPr>
    </w:tblStylePr>
    <w:tblStylePr w:type="firstCol">
      <w:rPr>
        <w:b/>
        <w:bCs/>
      </w:rPr>
    </w:tblStylePr>
    <w:tblStylePr w:type="lastCol">
      <w:rPr>
        <w:b/>
        <w:bCs/>
      </w:rPr>
    </w:tblStylePr>
    <w:tblStylePr w:type="band1Vert">
      <w:tblPr/>
      <w:tcPr>
        <w:shd w:val="clear" w:color="auto" w:fill="FFE6C0" w:themeFill="accent6" w:themeFillTint="3F"/>
      </w:tcPr>
    </w:tblStylePr>
    <w:tblStylePr w:type="band1Horz">
      <w:tblPr/>
      <w:tcPr>
        <w:tcBorders>
          <w:insideH w:val="nil"/>
          <w:insideV w:val="nil"/>
        </w:tcBorders>
        <w:shd w:val="clear" w:color="auto" w:fill="FFE6C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010374" w:themeColor="background1"/>
      </w:rPr>
      <w:tblPr/>
      <w:tcPr>
        <w:tcBorders>
          <w:top w:val="single" w:sz="18" w:space="0" w:color="auto"/>
          <w:left w:val="nil"/>
          <w:bottom w:val="single" w:sz="18" w:space="0" w:color="auto"/>
          <w:right w:val="nil"/>
          <w:insideH w:val="nil"/>
          <w:insideV w:val="nil"/>
        </w:tcBorders>
        <w:shd w:val="clear" w:color="auto" w:fill="0090FF"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010374" w:themeFill="background1"/>
      </w:tcPr>
    </w:tblStylePr>
    <w:tblStylePr w:type="firstCol">
      <w:rPr>
        <w:b/>
        <w:bCs/>
        <w:color w:val="010374" w:themeColor="background1"/>
      </w:rPr>
      <w:tblPr/>
      <w:tcPr>
        <w:tcBorders>
          <w:top w:val="nil"/>
          <w:left w:val="nil"/>
          <w:bottom w:val="single" w:sz="18" w:space="0" w:color="auto"/>
          <w:right w:val="nil"/>
          <w:insideH w:val="nil"/>
          <w:insideV w:val="nil"/>
        </w:tcBorders>
        <w:shd w:val="clear" w:color="auto" w:fill="0090FF" w:themeFill="text1"/>
      </w:tcPr>
    </w:tblStylePr>
    <w:tblStylePr w:type="lastCol">
      <w:rPr>
        <w:b/>
        <w:bCs/>
        <w:color w:val="010374" w:themeColor="background1"/>
      </w:rPr>
      <w:tblPr/>
      <w:tcPr>
        <w:tcBorders>
          <w:left w:val="nil"/>
          <w:right w:val="nil"/>
          <w:insideH w:val="nil"/>
          <w:insideV w:val="nil"/>
        </w:tcBorders>
        <w:shd w:val="clear" w:color="auto" w:fill="0090FF" w:themeFill="text1"/>
      </w:tcPr>
    </w:tblStylePr>
    <w:tblStylePr w:type="band1Vert">
      <w:tblPr/>
      <w:tcPr>
        <w:tcBorders>
          <w:left w:val="nil"/>
          <w:right w:val="nil"/>
          <w:insideH w:val="nil"/>
          <w:insideV w:val="nil"/>
        </w:tcBorders>
        <w:shd w:val="clear" w:color="auto" w:fill="010262" w:themeFill="background1" w:themeFillShade="D8"/>
      </w:tcPr>
    </w:tblStylePr>
    <w:tblStylePr w:type="band1Horz">
      <w:tblPr/>
      <w:tcPr>
        <w:shd w:val="clear" w:color="auto" w:fill="010262"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010374"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010374" w:themeColor="background1"/>
      </w:rPr>
      <w:tblPr/>
      <w:tcPr>
        <w:tcBorders>
          <w:top w:val="single" w:sz="18" w:space="0" w:color="auto"/>
          <w:left w:val="nil"/>
          <w:bottom w:val="single" w:sz="18" w:space="0" w:color="auto"/>
          <w:right w:val="nil"/>
          <w:insideH w:val="nil"/>
          <w:insideV w:val="nil"/>
        </w:tcBorders>
        <w:shd w:val="clear" w:color="auto" w:fill="D8EEFF"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010374" w:themeFill="background1"/>
      </w:tcPr>
    </w:tblStylePr>
    <w:tblStylePr w:type="firstCol">
      <w:rPr>
        <w:b/>
        <w:bCs/>
        <w:color w:val="010374" w:themeColor="background1"/>
      </w:rPr>
      <w:tblPr/>
      <w:tcPr>
        <w:tcBorders>
          <w:top w:val="nil"/>
          <w:left w:val="nil"/>
          <w:bottom w:val="single" w:sz="18" w:space="0" w:color="auto"/>
          <w:right w:val="nil"/>
          <w:insideH w:val="nil"/>
          <w:insideV w:val="nil"/>
        </w:tcBorders>
        <w:shd w:val="clear" w:color="auto" w:fill="D8EEFF" w:themeFill="accent1"/>
      </w:tcPr>
    </w:tblStylePr>
    <w:tblStylePr w:type="lastCol">
      <w:rPr>
        <w:b/>
        <w:bCs/>
        <w:color w:val="010374" w:themeColor="background1"/>
      </w:rPr>
      <w:tblPr/>
      <w:tcPr>
        <w:tcBorders>
          <w:left w:val="nil"/>
          <w:right w:val="nil"/>
          <w:insideH w:val="nil"/>
          <w:insideV w:val="nil"/>
        </w:tcBorders>
        <w:shd w:val="clear" w:color="auto" w:fill="D8EEFF" w:themeFill="accent1"/>
      </w:tcPr>
    </w:tblStylePr>
    <w:tblStylePr w:type="band1Vert">
      <w:tblPr/>
      <w:tcPr>
        <w:tcBorders>
          <w:left w:val="nil"/>
          <w:right w:val="nil"/>
          <w:insideH w:val="nil"/>
          <w:insideV w:val="nil"/>
        </w:tcBorders>
        <w:shd w:val="clear" w:color="auto" w:fill="010262" w:themeFill="background1" w:themeFillShade="D8"/>
      </w:tcPr>
    </w:tblStylePr>
    <w:tblStylePr w:type="band1Horz">
      <w:tblPr/>
      <w:tcPr>
        <w:shd w:val="clear" w:color="auto" w:fill="010262"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010374"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010374" w:themeColor="background1"/>
      </w:rPr>
      <w:tblPr/>
      <w:tcPr>
        <w:tcBorders>
          <w:top w:val="single" w:sz="18" w:space="0" w:color="auto"/>
          <w:left w:val="nil"/>
          <w:bottom w:val="single" w:sz="18" w:space="0" w:color="auto"/>
          <w:right w:val="nil"/>
          <w:insideH w:val="nil"/>
          <w:insideV w:val="nil"/>
        </w:tcBorders>
        <w:shd w:val="clear" w:color="auto" w:fill="035DD3"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010374" w:themeFill="background1"/>
      </w:tcPr>
    </w:tblStylePr>
    <w:tblStylePr w:type="firstCol">
      <w:rPr>
        <w:b/>
        <w:bCs/>
        <w:color w:val="010374" w:themeColor="background1"/>
      </w:rPr>
      <w:tblPr/>
      <w:tcPr>
        <w:tcBorders>
          <w:top w:val="nil"/>
          <w:left w:val="nil"/>
          <w:bottom w:val="single" w:sz="18" w:space="0" w:color="auto"/>
          <w:right w:val="nil"/>
          <w:insideH w:val="nil"/>
          <w:insideV w:val="nil"/>
        </w:tcBorders>
        <w:shd w:val="clear" w:color="auto" w:fill="035DD3" w:themeFill="accent2"/>
      </w:tcPr>
    </w:tblStylePr>
    <w:tblStylePr w:type="lastCol">
      <w:rPr>
        <w:b/>
        <w:bCs/>
        <w:color w:val="010374" w:themeColor="background1"/>
      </w:rPr>
      <w:tblPr/>
      <w:tcPr>
        <w:tcBorders>
          <w:left w:val="nil"/>
          <w:right w:val="nil"/>
          <w:insideH w:val="nil"/>
          <w:insideV w:val="nil"/>
        </w:tcBorders>
        <w:shd w:val="clear" w:color="auto" w:fill="035DD3" w:themeFill="accent2"/>
      </w:tcPr>
    </w:tblStylePr>
    <w:tblStylePr w:type="band1Vert">
      <w:tblPr/>
      <w:tcPr>
        <w:tcBorders>
          <w:left w:val="nil"/>
          <w:right w:val="nil"/>
          <w:insideH w:val="nil"/>
          <w:insideV w:val="nil"/>
        </w:tcBorders>
        <w:shd w:val="clear" w:color="auto" w:fill="010262" w:themeFill="background1" w:themeFillShade="D8"/>
      </w:tcPr>
    </w:tblStylePr>
    <w:tblStylePr w:type="band1Horz">
      <w:tblPr/>
      <w:tcPr>
        <w:shd w:val="clear" w:color="auto" w:fill="010262"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010374"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010374" w:themeColor="background1"/>
      </w:rPr>
      <w:tblPr/>
      <w:tcPr>
        <w:tcBorders>
          <w:top w:val="single" w:sz="18" w:space="0" w:color="auto"/>
          <w:left w:val="nil"/>
          <w:bottom w:val="single" w:sz="18" w:space="0" w:color="auto"/>
          <w:right w:val="nil"/>
          <w:insideH w:val="nil"/>
          <w:insideV w:val="nil"/>
        </w:tcBorders>
        <w:shd w:val="clear" w:color="auto" w:fill="010374"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010374" w:themeFill="background1"/>
      </w:tcPr>
    </w:tblStylePr>
    <w:tblStylePr w:type="firstCol">
      <w:rPr>
        <w:b/>
        <w:bCs/>
        <w:color w:val="010374" w:themeColor="background1"/>
      </w:rPr>
      <w:tblPr/>
      <w:tcPr>
        <w:tcBorders>
          <w:top w:val="nil"/>
          <w:left w:val="nil"/>
          <w:bottom w:val="single" w:sz="18" w:space="0" w:color="auto"/>
          <w:right w:val="nil"/>
          <w:insideH w:val="nil"/>
          <w:insideV w:val="nil"/>
        </w:tcBorders>
        <w:shd w:val="clear" w:color="auto" w:fill="010374" w:themeFill="accent3"/>
      </w:tcPr>
    </w:tblStylePr>
    <w:tblStylePr w:type="lastCol">
      <w:rPr>
        <w:b/>
        <w:bCs/>
        <w:color w:val="010374" w:themeColor="background1"/>
      </w:rPr>
      <w:tblPr/>
      <w:tcPr>
        <w:tcBorders>
          <w:left w:val="nil"/>
          <w:right w:val="nil"/>
          <w:insideH w:val="nil"/>
          <w:insideV w:val="nil"/>
        </w:tcBorders>
        <w:shd w:val="clear" w:color="auto" w:fill="010374" w:themeFill="accent3"/>
      </w:tcPr>
    </w:tblStylePr>
    <w:tblStylePr w:type="band1Vert">
      <w:tblPr/>
      <w:tcPr>
        <w:tcBorders>
          <w:left w:val="nil"/>
          <w:right w:val="nil"/>
          <w:insideH w:val="nil"/>
          <w:insideV w:val="nil"/>
        </w:tcBorders>
        <w:shd w:val="clear" w:color="auto" w:fill="010262" w:themeFill="background1" w:themeFillShade="D8"/>
      </w:tcPr>
    </w:tblStylePr>
    <w:tblStylePr w:type="band1Horz">
      <w:tblPr/>
      <w:tcPr>
        <w:shd w:val="clear" w:color="auto" w:fill="010262"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010374"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010374" w:themeColor="background1"/>
      </w:rPr>
      <w:tblPr/>
      <w:tcPr>
        <w:tcBorders>
          <w:top w:val="single" w:sz="18" w:space="0" w:color="auto"/>
          <w:left w:val="nil"/>
          <w:bottom w:val="single" w:sz="18" w:space="0" w:color="auto"/>
          <w:right w:val="nil"/>
          <w:insideH w:val="nil"/>
          <w:insideV w:val="nil"/>
        </w:tcBorders>
        <w:shd w:val="clear" w:color="auto" w:fill="FF6F00"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010374" w:themeFill="background1"/>
      </w:tcPr>
    </w:tblStylePr>
    <w:tblStylePr w:type="firstCol">
      <w:rPr>
        <w:b/>
        <w:bCs/>
        <w:color w:val="010374" w:themeColor="background1"/>
      </w:rPr>
      <w:tblPr/>
      <w:tcPr>
        <w:tcBorders>
          <w:top w:val="nil"/>
          <w:left w:val="nil"/>
          <w:bottom w:val="single" w:sz="18" w:space="0" w:color="auto"/>
          <w:right w:val="nil"/>
          <w:insideH w:val="nil"/>
          <w:insideV w:val="nil"/>
        </w:tcBorders>
        <w:shd w:val="clear" w:color="auto" w:fill="FF6F00" w:themeFill="accent4"/>
      </w:tcPr>
    </w:tblStylePr>
    <w:tblStylePr w:type="lastCol">
      <w:rPr>
        <w:b/>
        <w:bCs/>
        <w:color w:val="010374" w:themeColor="background1"/>
      </w:rPr>
      <w:tblPr/>
      <w:tcPr>
        <w:tcBorders>
          <w:left w:val="nil"/>
          <w:right w:val="nil"/>
          <w:insideH w:val="nil"/>
          <w:insideV w:val="nil"/>
        </w:tcBorders>
        <w:shd w:val="clear" w:color="auto" w:fill="FF6F00" w:themeFill="accent4"/>
      </w:tcPr>
    </w:tblStylePr>
    <w:tblStylePr w:type="band1Vert">
      <w:tblPr/>
      <w:tcPr>
        <w:tcBorders>
          <w:left w:val="nil"/>
          <w:right w:val="nil"/>
          <w:insideH w:val="nil"/>
          <w:insideV w:val="nil"/>
        </w:tcBorders>
        <w:shd w:val="clear" w:color="auto" w:fill="010262" w:themeFill="background1" w:themeFillShade="D8"/>
      </w:tcPr>
    </w:tblStylePr>
    <w:tblStylePr w:type="band1Horz">
      <w:tblPr/>
      <w:tcPr>
        <w:shd w:val="clear" w:color="auto" w:fill="010262"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010374"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010374" w:themeColor="background1"/>
      </w:rPr>
      <w:tblPr/>
      <w:tcPr>
        <w:tcBorders>
          <w:top w:val="single" w:sz="18" w:space="0" w:color="auto"/>
          <w:left w:val="nil"/>
          <w:bottom w:val="single" w:sz="18" w:space="0" w:color="auto"/>
          <w:right w:val="nil"/>
          <w:insideH w:val="nil"/>
          <w:insideV w:val="nil"/>
        </w:tcBorders>
        <w:shd w:val="clear" w:color="auto" w:fill="035DD3"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010374" w:themeFill="background1"/>
      </w:tcPr>
    </w:tblStylePr>
    <w:tblStylePr w:type="firstCol">
      <w:rPr>
        <w:b/>
        <w:bCs/>
        <w:color w:val="010374" w:themeColor="background1"/>
      </w:rPr>
      <w:tblPr/>
      <w:tcPr>
        <w:tcBorders>
          <w:top w:val="nil"/>
          <w:left w:val="nil"/>
          <w:bottom w:val="single" w:sz="18" w:space="0" w:color="auto"/>
          <w:right w:val="nil"/>
          <w:insideH w:val="nil"/>
          <w:insideV w:val="nil"/>
        </w:tcBorders>
        <w:shd w:val="clear" w:color="auto" w:fill="035DD3" w:themeFill="accent5"/>
      </w:tcPr>
    </w:tblStylePr>
    <w:tblStylePr w:type="lastCol">
      <w:rPr>
        <w:b/>
        <w:bCs/>
        <w:color w:val="010374" w:themeColor="background1"/>
      </w:rPr>
      <w:tblPr/>
      <w:tcPr>
        <w:tcBorders>
          <w:left w:val="nil"/>
          <w:right w:val="nil"/>
          <w:insideH w:val="nil"/>
          <w:insideV w:val="nil"/>
        </w:tcBorders>
        <w:shd w:val="clear" w:color="auto" w:fill="035DD3" w:themeFill="accent5"/>
      </w:tcPr>
    </w:tblStylePr>
    <w:tblStylePr w:type="band1Vert">
      <w:tblPr/>
      <w:tcPr>
        <w:tcBorders>
          <w:left w:val="nil"/>
          <w:right w:val="nil"/>
          <w:insideH w:val="nil"/>
          <w:insideV w:val="nil"/>
        </w:tcBorders>
        <w:shd w:val="clear" w:color="auto" w:fill="010262" w:themeFill="background1" w:themeFillShade="D8"/>
      </w:tcPr>
    </w:tblStylePr>
    <w:tblStylePr w:type="band1Horz">
      <w:tblPr/>
      <w:tcPr>
        <w:shd w:val="clear" w:color="auto" w:fill="010262"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010374"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010374" w:themeColor="background1"/>
      </w:rPr>
      <w:tblPr/>
      <w:tcPr>
        <w:tcBorders>
          <w:top w:val="single" w:sz="18" w:space="0" w:color="auto"/>
          <w:left w:val="nil"/>
          <w:bottom w:val="single" w:sz="18" w:space="0" w:color="auto"/>
          <w:right w:val="nil"/>
          <w:insideH w:val="nil"/>
          <w:insideV w:val="nil"/>
        </w:tcBorders>
        <w:shd w:val="clear" w:color="auto" w:fill="FF9D00"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010374" w:themeFill="background1"/>
      </w:tcPr>
    </w:tblStylePr>
    <w:tblStylePr w:type="firstCol">
      <w:rPr>
        <w:b/>
        <w:bCs/>
        <w:color w:val="010374" w:themeColor="background1"/>
      </w:rPr>
      <w:tblPr/>
      <w:tcPr>
        <w:tcBorders>
          <w:top w:val="nil"/>
          <w:left w:val="nil"/>
          <w:bottom w:val="single" w:sz="18" w:space="0" w:color="auto"/>
          <w:right w:val="nil"/>
          <w:insideH w:val="nil"/>
          <w:insideV w:val="nil"/>
        </w:tcBorders>
        <w:shd w:val="clear" w:color="auto" w:fill="FF9D00" w:themeFill="accent6"/>
      </w:tcPr>
    </w:tblStylePr>
    <w:tblStylePr w:type="lastCol">
      <w:rPr>
        <w:b/>
        <w:bCs/>
        <w:color w:val="010374" w:themeColor="background1"/>
      </w:rPr>
      <w:tblPr/>
      <w:tcPr>
        <w:tcBorders>
          <w:left w:val="nil"/>
          <w:right w:val="nil"/>
          <w:insideH w:val="nil"/>
          <w:insideV w:val="nil"/>
        </w:tcBorders>
        <w:shd w:val="clear" w:color="auto" w:fill="FF9D00" w:themeFill="accent6"/>
      </w:tcPr>
    </w:tblStylePr>
    <w:tblStylePr w:type="band1Vert">
      <w:tblPr/>
      <w:tcPr>
        <w:tcBorders>
          <w:left w:val="nil"/>
          <w:right w:val="nil"/>
          <w:insideH w:val="nil"/>
          <w:insideV w:val="nil"/>
        </w:tcBorders>
        <w:shd w:val="clear" w:color="auto" w:fill="010262" w:themeFill="background1" w:themeFillShade="D8"/>
      </w:tcPr>
    </w:tblStylePr>
    <w:tblStylePr w:type="band1Horz">
      <w:tblPr/>
      <w:tcPr>
        <w:shd w:val="clear" w:color="auto" w:fill="010262"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010374"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pPr>
      <w:spacing w:line="240" w:lineRule="auto"/>
    </w:pPr>
    <w:tblPr>
      <w:tblStyleRowBandSize w:val="1"/>
      <w:tblStyleColBandSize w:val="1"/>
      <w:tblBorders>
        <w:top w:val="single" w:sz="4" w:space="0" w:color="000256" w:themeColor="background1" w:themeShade="BF"/>
        <w:left w:val="single" w:sz="4" w:space="0" w:color="000256" w:themeColor="background1" w:themeShade="BF"/>
        <w:bottom w:val="single" w:sz="4" w:space="0" w:color="000256" w:themeColor="background1" w:themeShade="BF"/>
        <w:right w:val="single" w:sz="4" w:space="0" w:color="000256" w:themeColor="background1" w:themeShade="BF"/>
        <w:insideH w:val="single" w:sz="4" w:space="0" w:color="000256" w:themeColor="background1" w:themeShade="BF"/>
        <w:insideV w:val="single" w:sz="4" w:space="0" w:color="000256" w:themeColor="background1" w:themeShade="BF"/>
      </w:tblBorders>
    </w:tblPr>
    <w:tblStylePr w:type="firstRow">
      <w:rPr>
        <w:b/>
        <w:bCs/>
      </w:rPr>
    </w:tblStylePr>
    <w:tblStylePr w:type="lastRow">
      <w:rPr>
        <w:b/>
        <w:bCs/>
      </w:rPr>
      <w:tblPr/>
      <w:tcPr>
        <w:tcBorders>
          <w:top w:val="double" w:sz="4" w:space="0" w:color="000256" w:themeColor="background1" w:themeShade="BF"/>
        </w:tcBorders>
      </w:tcPr>
    </w:tblStylePr>
    <w:tblStylePr w:type="firstCol">
      <w:rPr>
        <w:b/>
        <w:bCs/>
      </w:rPr>
    </w:tblStylePr>
    <w:tblStylePr w:type="lastCol">
      <w:rPr>
        <w:b/>
        <w:bCs/>
      </w:rPr>
    </w:tblStylePr>
    <w:tblStylePr w:type="band1Vert">
      <w:tblPr/>
      <w:tcPr>
        <w:shd w:val="clear" w:color="auto" w:fill="01026E" w:themeFill="background1" w:themeFillShade="F2"/>
      </w:tcPr>
    </w:tblStylePr>
    <w:tblStylePr w:type="band1Horz">
      <w:tblPr/>
      <w:tcPr>
        <w:shd w:val="clear" w:color="auto" w:fill="01026E" w:themeFill="background1" w:themeFillShade="F2"/>
      </w:tcPr>
    </w:tblStylePr>
  </w:style>
  <w:style w:type="table" w:styleId="PlainTable3">
    <w:name w:val="Plain Table 3"/>
    <w:basedOn w:val="TableNormal"/>
    <w:uiPriority w:val="43"/>
    <w:semiHidden/>
    <w:rsid w:val="0058629F"/>
    <w:pPr>
      <w:spacing w:line="240" w:lineRule="auto"/>
    </w:pPr>
    <w:tblPr>
      <w:tblStyleRowBandSize w:val="1"/>
      <w:tblStyleColBandSize w:val="1"/>
    </w:tblPr>
    <w:tblStylePr w:type="firstRow">
      <w:rPr>
        <w:b/>
        <w:bCs/>
        <w:caps/>
      </w:rPr>
      <w:tblPr/>
      <w:tcPr>
        <w:tcBorders>
          <w:bottom w:val="single" w:sz="4" w:space="0" w:color="7FC7F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C7FF" w:themeColor="text1" w:themeTint="80"/>
        </w:tcBorders>
      </w:tcPr>
    </w:tblStylePr>
    <w:tblStylePr w:type="lastCol">
      <w:rPr>
        <w:b/>
        <w:bCs/>
        <w:caps/>
      </w:rPr>
      <w:tblPr/>
      <w:tcPr>
        <w:tcBorders>
          <w:left w:val="nil"/>
        </w:tcBorders>
      </w:tcPr>
    </w:tblStylePr>
    <w:tblStylePr w:type="band1Vert">
      <w:tblPr/>
      <w:tcPr>
        <w:shd w:val="clear" w:color="auto" w:fill="01026E" w:themeFill="background1" w:themeFillShade="F2"/>
      </w:tcPr>
    </w:tblStylePr>
    <w:tblStylePr w:type="band1Horz">
      <w:tblPr/>
      <w:tcPr>
        <w:shd w:val="clear" w:color="auto" w:fill="01026E"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pPr>
      <w:spacing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01026E" w:themeFill="background1" w:themeFillShade="F2"/>
      </w:tcPr>
    </w:tblStylePr>
    <w:tblStylePr w:type="band1Horz">
      <w:tblPr/>
      <w:tcPr>
        <w:shd w:val="clear" w:color="auto" w:fill="01026E" w:themeFill="background1" w:themeFillShade="F2"/>
      </w:tcPr>
    </w:tblStylePr>
  </w:style>
  <w:style w:type="table" w:styleId="PlainTable5">
    <w:name w:val="Plain Table 5"/>
    <w:basedOn w:val="TableNormal"/>
    <w:uiPriority w:val="45"/>
    <w:semiHidden/>
    <w:rsid w:val="0058629F"/>
    <w:pPr>
      <w:spacing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C7FF" w:themeColor="text1" w:themeTint="80"/>
        </w:tcBorders>
        <w:shd w:val="clear" w:color="auto" w:fill="010374" w:themeFill="background1"/>
      </w:tcPr>
    </w:tblStylePr>
    <w:tblStylePr w:type="lastRow">
      <w:rPr>
        <w:rFonts w:asciiTheme="majorHAnsi" w:eastAsiaTheme="majorEastAsia" w:hAnsiTheme="majorHAnsi" w:cstheme="majorBidi"/>
        <w:i/>
        <w:iCs/>
        <w:sz w:val="26"/>
      </w:rPr>
      <w:tblPr/>
      <w:tcPr>
        <w:tcBorders>
          <w:top w:val="single" w:sz="4" w:space="0" w:color="7FC7FF" w:themeColor="text1" w:themeTint="80"/>
        </w:tcBorders>
        <w:shd w:val="clear" w:color="auto" w:fill="010374"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C7FF" w:themeColor="text1" w:themeTint="80"/>
        </w:tcBorders>
        <w:shd w:val="clear" w:color="auto" w:fill="010374" w:themeFill="background1"/>
      </w:tcPr>
    </w:tblStylePr>
    <w:tblStylePr w:type="lastCol">
      <w:rPr>
        <w:rFonts w:asciiTheme="majorHAnsi" w:eastAsiaTheme="majorEastAsia" w:hAnsiTheme="majorHAnsi" w:cstheme="majorBidi"/>
        <w:i/>
        <w:iCs/>
        <w:sz w:val="26"/>
      </w:rPr>
      <w:tblPr/>
      <w:tcPr>
        <w:tcBorders>
          <w:left w:val="single" w:sz="4" w:space="0" w:color="7FC7FF" w:themeColor="text1" w:themeTint="80"/>
        </w:tcBorders>
        <w:shd w:val="clear" w:color="auto" w:fill="010374" w:themeFill="background1"/>
      </w:tcPr>
    </w:tblStylePr>
    <w:tblStylePr w:type="band1Vert">
      <w:tblPr/>
      <w:tcPr>
        <w:shd w:val="clear" w:color="auto" w:fill="01026E" w:themeFill="background1" w:themeFillShade="F2"/>
      </w:tcPr>
    </w:tblStylePr>
    <w:tblStylePr w:type="band1Horz">
      <w:tblPr/>
      <w:tcPr>
        <w:shd w:val="clear" w:color="auto" w:fill="01026E"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rPr>
      <w:color w:val="auto"/>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rPr>
      <w:color w:val="auto"/>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rPr>
      <w:color w:val="auto"/>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rPr>
      <w:color w:val="auto"/>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rPr>
      <w:color w:val="auto"/>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rPr>
      <w:color w:val="auto"/>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rPr>
      <w:color w:val="auto"/>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rPr>
      <w:color w:val="auto"/>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color w:val="auto"/>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color w:val="auto"/>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color w:val="auto"/>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rPr>
      <w:color w:val="auto"/>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rPr>
      <w:color w:val="auto"/>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rPr>
      <w:color w:val="auto"/>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rPr>
      <w:color w:val="auto"/>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rPr>
      <w:color w:val="auto"/>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rPr>
      <w:color w:val="auto"/>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rPr>
      <w:color w:val="auto"/>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rPr>
      <w:color w:val="auto"/>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rPr>
      <w:color w:val="auto"/>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color w:val="auto"/>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rPr>
      <w:color w:val="auto"/>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semiHidden/>
    <w:rsid w:val="0058629F"/>
    <w:pPr>
      <w:spacing w:line="240" w:lineRule="auto"/>
    </w:pPr>
    <w:tblPr>
      <w:tblBorders>
        <w:top w:val="single" w:sz="4" w:space="0" w:color="000256" w:themeColor="background1" w:themeShade="BF"/>
        <w:left w:val="single" w:sz="4" w:space="0" w:color="000256" w:themeColor="background1" w:themeShade="BF"/>
        <w:bottom w:val="single" w:sz="4" w:space="0" w:color="000256" w:themeColor="background1" w:themeShade="BF"/>
        <w:right w:val="single" w:sz="4" w:space="0" w:color="000256" w:themeColor="background1" w:themeShade="BF"/>
        <w:insideH w:val="single" w:sz="4" w:space="0" w:color="000256" w:themeColor="background1" w:themeShade="BF"/>
        <w:insideV w:val="single" w:sz="4" w:space="0" w:color="000256" w:themeColor="background1" w:themeShade="BF"/>
      </w:tblBorders>
    </w:tbl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rPr>
      <w:color w:val="auto"/>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rPr>
      <w:color w:val="auto"/>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rPr>
      <w:color w:val="auto"/>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rPr>
      <w:color w:val="auto"/>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rPr>
      <w:color w:val="auto"/>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rPr>
      <w:color w:val="auto"/>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rPr>
      <w:color w:val="auto"/>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rPr>
      <w:color w:val="auto"/>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rPr>
      <w:color w:val="auto"/>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rPr>
      <w:color w:val="auto"/>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NoteHeading">
    <w:name w:val="Note Heading"/>
    <w:basedOn w:val="Normal"/>
    <w:next w:val="Normal"/>
    <w:link w:val="NoteHeadingChar"/>
    <w:qFormat/>
    <w:rsid w:val="00800817"/>
    <w:pPr>
      <w:spacing w:before="0" w:after="0"/>
    </w:pPr>
    <w:rPr>
      <w:sz w:val="18"/>
      <w:szCs w:val="20"/>
    </w:rPr>
  </w:style>
  <w:style w:type="character" w:customStyle="1" w:styleId="NoteHeadingChar">
    <w:name w:val="Note Heading Char"/>
    <w:basedOn w:val="DefaultParagraphFont"/>
    <w:link w:val="NoteHeading"/>
    <w:rsid w:val="00800817"/>
    <w:rPr>
      <w:spacing w:val="1"/>
      <w:sz w:val="18"/>
      <w:szCs w:val="20"/>
    </w:rPr>
  </w:style>
  <w:style w:type="paragraph" w:styleId="PlainText">
    <w:name w:val="Plain Text"/>
    <w:basedOn w:val="Normal"/>
    <w:link w:val="PlainTextChar"/>
    <w:uiPriority w:val="99"/>
    <w:semiHidden/>
    <w:unhideWhenUsed/>
    <w:rsid w:val="0058629F"/>
    <w:pPr>
      <w:spacing w:line="240" w:lineRule="auto"/>
    </w:pPr>
    <w:rPr>
      <w:rFonts w:ascii="Calibri" w:hAnsi="Calibri"/>
      <w:color w:val="auto"/>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253E0A"/>
    <w:rPr>
      <w:rFonts w:ascii="Montserrat" w:hAnsi="Montserrat"/>
      <w:color w:val="486284"/>
      <w:sz w:val="16"/>
    </w:rPr>
  </w:style>
  <w:style w:type="character" w:customStyle="1" w:styleId="TOC1Char">
    <w:name w:val="TOC 1 Char"/>
    <w:basedOn w:val="DefaultParagraphFont"/>
    <w:link w:val="TOC1"/>
    <w:uiPriority w:val="39"/>
    <w:rsid w:val="00A90BB6"/>
    <w:rPr>
      <w:rFonts w:ascii="Karla SemiBold" w:hAnsi="Karla SemiBold"/>
      <w:noProof/>
      <w:color w:val="010374"/>
      <w:sz w:val="32"/>
    </w:rPr>
  </w:style>
  <w:style w:type="paragraph" w:styleId="EndnoteText">
    <w:name w:val="endnote text"/>
    <w:basedOn w:val="Normal"/>
    <w:link w:val="EndnoteTextChar"/>
    <w:semiHidden/>
    <w:unhideWhenUsed/>
    <w:rsid w:val="00E36C40"/>
    <w:pPr>
      <w:spacing w:before="0" w:after="0" w:line="240" w:lineRule="auto"/>
    </w:pPr>
  </w:style>
  <w:style w:type="paragraph" w:styleId="ListContinue4">
    <w:name w:val="List Continue 4"/>
    <w:basedOn w:val="Normal"/>
    <w:semiHidden/>
    <w:rsid w:val="0058629F"/>
    <w:pPr>
      <w:spacing w:before="100" w:after="100"/>
      <w:ind w:left="1814"/>
    </w:pPr>
  </w:style>
  <w:style w:type="paragraph" w:styleId="ListContinue5">
    <w:name w:val="List Continue 5"/>
    <w:basedOn w:val="Normal"/>
    <w:semiHidden/>
    <w:rsid w:val="0058629F"/>
    <w:pPr>
      <w:spacing w:before="100" w:after="100"/>
      <w:ind w:left="2268"/>
    </w:pPr>
  </w:style>
  <w:style w:type="paragraph" w:customStyle="1" w:styleId="AppendixHeading1">
    <w:name w:val="Appendix Heading 1"/>
    <w:basedOn w:val="Normal"/>
    <w:next w:val="BodyText"/>
    <w:uiPriority w:val="2"/>
    <w:qFormat/>
    <w:rsid w:val="00C671BE"/>
    <w:pPr>
      <w:keepNext/>
      <w:keepLines/>
      <w:pageBreakBefore/>
      <w:numPr>
        <w:numId w:val="8"/>
      </w:numPr>
      <w:spacing w:before="0" w:after="340" w:line="168" w:lineRule="auto"/>
      <w:outlineLvl w:val="0"/>
    </w:pPr>
    <w:rPr>
      <w:rFonts w:ascii="Karla ExtraBold" w:eastAsiaTheme="majorEastAsia" w:hAnsi="Karla ExtraBold" w:cs="Calibri"/>
      <w:b/>
      <w:bCs/>
      <w:color w:val="0090FF" w:themeColor="text1"/>
      <w:sz w:val="72"/>
      <w:szCs w:val="40"/>
    </w:rPr>
  </w:style>
  <w:style w:type="paragraph" w:customStyle="1" w:styleId="AppendixHeading2">
    <w:name w:val="Appendix Heading 2"/>
    <w:basedOn w:val="AppendixHeading1"/>
    <w:next w:val="Spacer"/>
    <w:uiPriority w:val="2"/>
    <w:qFormat/>
    <w:rsid w:val="00C54105"/>
    <w:pPr>
      <w:pageBreakBefore w:val="0"/>
      <w:framePr w:wrap="around" w:vAnchor="text" w:hAnchor="text" w:y="1"/>
      <w:numPr>
        <w:ilvl w:val="1"/>
      </w:numPr>
      <w:pBdr>
        <w:top w:val="single" w:sz="4" w:space="1" w:color="D8EEFF" w:themeColor="text2"/>
        <w:left w:val="single" w:sz="4" w:space="4" w:color="D8EEFF" w:themeColor="text2"/>
        <w:bottom w:val="single" w:sz="4" w:space="1" w:color="D8EEFF" w:themeColor="text2"/>
        <w:right w:val="single" w:sz="4" w:space="4" w:color="D8EEFF" w:themeColor="text2"/>
      </w:pBdr>
      <w:shd w:val="clear" w:color="auto" w:fill="D8EEFF" w:themeFill="text2"/>
      <w:spacing w:after="40" w:line="254" w:lineRule="auto"/>
      <w:outlineLvl w:val="9"/>
    </w:pPr>
    <w:rPr>
      <w:rFonts w:ascii="Karla SemiBold" w:hAnsi="Karla SemiBold"/>
      <w:color w:val="0090FF"/>
      <w:sz w:val="30"/>
    </w:rPr>
  </w:style>
  <w:style w:type="paragraph" w:customStyle="1" w:styleId="AppendixHeading3">
    <w:name w:val="Appendix Heading 3"/>
    <w:basedOn w:val="AppendixHeading2"/>
    <w:next w:val="BodyText"/>
    <w:uiPriority w:val="2"/>
    <w:qFormat/>
    <w:rsid w:val="00C54105"/>
    <w:pPr>
      <w:framePr w:wrap="auto" w:vAnchor="margin" w:yAlign="inline"/>
      <w:numPr>
        <w:ilvl w:val="2"/>
      </w:numPr>
      <w:pBdr>
        <w:top w:val="none" w:sz="0" w:space="0" w:color="auto"/>
        <w:left w:val="none" w:sz="0" w:space="0" w:color="auto"/>
        <w:bottom w:val="none" w:sz="0" w:space="0" w:color="auto"/>
        <w:right w:val="none" w:sz="0" w:space="0" w:color="auto"/>
      </w:pBdr>
      <w:shd w:val="clear" w:color="auto" w:fill="auto"/>
      <w:spacing w:before="180" w:after="140" w:line="240" w:lineRule="auto"/>
    </w:pPr>
    <w:rPr>
      <w:rFonts w:ascii="Montserrat" w:hAnsi="Montserrat"/>
      <w:color w:val="FF6F00"/>
      <w:sz w:val="24"/>
    </w:rPr>
  </w:style>
  <w:style w:type="numbering" w:customStyle="1" w:styleId="Appendices">
    <w:name w:val="Appendices"/>
    <w:uiPriority w:val="99"/>
    <w:rsid w:val="0058629F"/>
    <w:pPr>
      <w:numPr>
        <w:numId w:val="1"/>
      </w:numPr>
    </w:pPr>
  </w:style>
  <w:style w:type="paragraph" w:customStyle="1" w:styleId="Source">
    <w:name w:val="Source"/>
    <w:basedOn w:val="Normal"/>
    <w:qFormat/>
    <w:rsid w:val="00253E0A"/>
    <w:pPr>
      <w:spacing w:after="120"/>
    </w:pPr>
    <w:rPr>
      <w:sz w:val="16"/>
    </w:rPr>
  </w:style>
  <w:style w:type="character" w:customStyle="1" w:styleId="EndnoteTextChar">
    <w:name w:val="Endnote Text Char"/>
    <w:basedOn w:val="DefaultParagraphFont"/>
    <w:link w:val="EndnoteText"/>
    <w:semiHidden/>
    <w:rsid w:val="00E36C40"/>
  </w:style>
  <w:style w:type="character" w:styleId="EndnoteReference">
    <w:name w:val="endnote reference"/>
    <w:basedOn w:val="DefaultParagraphFont"/>
    <w:semiHidden/>
    <w:unhideWhenUsed/>
    <w:rsid w:val="00E36C40"/>
    <w:rPr>
      <w:vertAlign w:val="superscript"/>
    </w:rPr>
  </w:style>
  <w:style w:type="paragraph" w:customStyle="1" w:styleId="NotesNumbered">
    <w:name w:val="Notes Numbered"/>
    <w:basedOn w:val="NoteHeading"/>
    <w:qFormat/>
    <w:rsid w:val="00800817"/>
    <w:pPr>
      <w:numPr>
        <w:numId w:val="9"/>
      </w:numPr>
    </w:pPr>
  </w:style>
  <w:style w:type="paragraph" w:customStyle="1" w:styleId="Spacer">
    <w:name w:val="Spacer"/>
    <w:basedOn w:val="Normal"/>
    <w:next w:val="Normal"/>
    <w:rsid w:val="00AD7A9B"/>
    <w:pPr>
      <w:spacing w:after="480"/>
    </w:pPr>
  </w:style>
  <w:style w:type="table" w:styleId="TableGrid">
    <w:name w:val="Table Grid"/>
    <w:basedOn w:val="TableNormal"/>
    <w:uiPriority w:val="39"/>
    <w:rsid w:val="00742A3D"/>
    <w:pPr>
      <w:spacing w:before="120" w:after="120"/>
    </w:pPr>
    <w:rPr>
      <w:rFonts w:ascii="Montserrat" w:hAnsi="Montserrat"/>
      <w:color w:val="486284"/>
      <w:sz w:val="20"/>
    </w:rPr>
    <w:tblPr>
      <w:tblBorders>
        <w:top w:val="single" w:sz="4" w:space="0" w:color="0090FF" w:themeColor="text1"/>
        <w:left w:val="single" w:sz="4" w:space="0" w:color="0090FF" w:themeColor="text1"/>
        <w:bottom w:val="single" w:sz="4" w:space="0" w:color="0090FF" w:themeColor="text1"/>
        <w:right w:val="single" w:sz="4" w:space="0" w:color="0090FF" w:themeColor="text1"/>
        <w:insideH w:val="single" w:sz="4" w:space="0" w:color="0090FF" w:themeColor="text1"/>
        <w:insideV w:val="single" w:sz="4" w:space="0" w:color="0090FF" w:themeColor="text1"/>
      </w:tblBorders>
      <w:tblCellMar>
        <w:left w:w="170" w:type="dxa"/>
        <w:right w:w="170" w:type="dxa"/>
      </w:tblCellMar>
    </w:tblPr>
    <w:tblStylePr w:type="firstRow">
      <w:pPr>
        <w:jc w:val="left"/>
      </w:pPr>
      <w:rPr>
        <w:rFonts w:ascii="Times" w:hAnsi="Times"/>
        <w:b/>
        <w:i w:val="0"/>
        <w:caps w:val="0"/>
        <w:smallCaps w:val="0"/>
        <w:color w:val="FFFFFF"/>
        <w:sz w:val="20"/>
      </w:rPr>
      <w:tblPr/>
      <w:tcPr>
        <w:tcBorders>
          <w:top w:val="nil"/>
          <w:left w:val="nil"/>
          <w:bottom w:val="nil"/>
          <w:right w:val="nil"/>
          <w:insideH w:val="nil"/>
          <w:insideV w:val="nil"/>
          <w:tl2br w:val="nil"/>
          <w:tr2bl w:val="nil"/>
        </w:tcBorders>
        <w:shd w:val="clear" w:color="auto" w:fill="0090FF" w:themeFill="text1"/>
      </w:tcPr>
    </w:tblStylePr>
  </w:style>
  <w:style w:type="paragraph" w:customStyle="1" w:styleId="FooterRight">
    <w:name w:val="Footer Right"/>
    <w:basedOn w:val="Footer"/>
    <w:uiPriority w:val="99"/>
    <w:rsid w:val="00CE7372"/>
    <w:pPr>
      <w:framePr w:wrap="around" w:vAnchor="text" w:hAnchor="margin" w:xAlign="right" w:y="1" w:anchorLock="1"/>
      <w:jc w:val="right"/>
    </w:pPr>
  </w:style>
  <w:style w:type="character" w:customStyle="1" w:styleId="TitleWhiteBackground">
    <w:name w:val="Title White Background"/>
    <w:uiPriority w:val="2"/>
    <w:rsid w:val="00A34A38"/>
    <w:rPr>
      <w:rFonts w:ascii="Karla ExtraBold" w:hAnsi="Karla ExtraBold"/>
      <w:color w:val="0090FF"/>
      <w:spacing w:val="22"/>
      <w:sz w:val="96"/>
      <w:bdr w:val="single" w:sz="18" w:space="0" w:color="010374" w:themeColor="background1"/>
      <w:shd w:val="clear" w:color="auto" w:fill="010374" w:themeFill="background1"/>
    </w:rPr>
  </w:style>
  <w:style w:type="paragraph" w:customStyle="1" w:styleId="TextBoxTextWhite">
    <w:name w:val="Text Box Text White"/>
    <w:basedOn w:val="Normal"/>
    <w:uiPriority w:val="3"/>
    <w:rsid w:val="00DC0FB3"/>
    <w:pPr>
      <w:spacing w:before="0" w:after="0"/>
      <w:jc w:val="center"/>
    </w:pPr>
    <w:rPr>
      <w:b/>
      <w:bCs/>
      <w:color w:val="010374" w:themeColor="background1"/>
      <w:sz w:val="18"/>
      <w:szCs w:val="17"/>
    </w:rPr>
  </w:style>
  <w:style w:type="paragraph" w:customStyle="1" w:styleId="TextBoxTextBlack">
    <w:name w:val="Text Box Text Black"/>
    <w:basedOn w:val="Normal"/>
    <w:uiPriority w:val="3"/>
    <w:rsid w:val="00DC0FB3"/>
    <w:rPr>
      <w:sz w:val="18"/>
    </w:rPr>
  </w:style>
  <w:style w:type="paragraph" w:customStyle="1" w:styleId="TextBoxRuleBelowAccent1">
    <w:name w:val="Text Box Rule Below (Accent 1)"/>
    <w:basedOn w:val="TextBoxTextBlack"/>
    <w:next w:val="TextBoxTextBlack"/>
    <w:uiPriority w:val="3"/>
    <w:rsid w:val="00C91DA7"/>
    <w:pPr>
      <w:pBdr>
        <w:bottom w:val="dotted" w:sz="4" w:space="1" w:color="D8EEFF" w:themeColor="accent1"/>
      </w:pBdr>
      <w:spacing w:before="0" w:after="120" w:line="204" w:lineRule="auto"/>
    </w:pPr>
  </w:style>
  <w:style w:type="paragraph" w:customStyle="1" w:styleId="TextBoxRuleBelowAccent2">
    <w:name w:val="Text Box Rule Below (Accent 2)"/>
    <w:basedOn w:val="TextBoxRuleBelowAccent1"/>
    <w:next w:val="TextBoxTextBlack"/>
    <w:uiPriority w:val="3"/>
    <w:rsid w:val="00335EFA"/>
    <w:pPr>
      <w:pBdr>
        <w:bottom w:val="dotted" w:sz="4" w:space="1" w:color="035DD3" w:themeColor="accent2"/>
      </w:pBdr>
    </w:pPr>
  </w:style>
  <w:style w:type="paragraph" w:customStyle="1" w:styleId="TextBoxRuleBelowAccent3">
    <w:name w:val="Text Box Rule Below (Accent 3)"/>
    <w:basedOn w:val="TextBoxRuleBelowAccent1"/>
    <w:next w:val="TextBoxTextBlack"/>
    <w:uiPriority w:val="3"/>
    <w:rsid w:val="00335EFA"/>
    <w:pPr>
      <w:pBdr>
        <w:bottom w:val="dotted" w:sz="4" w:space="1" w:color="035DD3" w:themeColor="accent2"/>
      </w:pBdr>
    </w:pPr>
  </w:style>
  <w:style w:type="paragraph" w:customStyle="1" w:styleId="TextBoxRuleBelowAccent4">
    <w:name w:val="Text Box Rule Below (Accent 4)"/>
    <w:basedOn w:val="TextBoxRuleBelowAccent1"/>
    <w:next w:val="TextBoxTextBlack"/>
    <w:uiPriority w:val="3"/>
    <w:rsid w:val="00335EFA"/>
    <w:pPr>
      <w:pBdr>
        <w:bottom w:val="dotted" w:sz="4" w:space="1" w:color="FF6F00" w:themeColor="accent4"/>
      </w:pBdr>
    </w:pPr>
  </w:style>
  <w:style w:type="paragraph" w:customStyle="1" w:styleId="TextBoxRuleBelowAccent5">
    <w:name w:val="Text Box Rule Below (Accent 5)"/>
    <w:basedOn w:val="TextBoxRuleBelowAccent1"/>
    <w:next w:val="TextBoxTextBlack"/>
    <w:uiPriority w:val="3"/>
    <w:rsid w:val="00254B35"/>
    <w:pPr>
      <w:pBdr>
        <w:bottom w:val="dotted" w:sz="4" w:space="1" w:color="035DD3" w:themeColor="accent5"/>
      </w:pBdr>
    </w:pPr>
  </w:style>
  <w:style w:type="paragraph" w:customStyle="1" w:styleId="TextBoxRuleBelowAccent6">
    <w:name w:val="Text Box Rule Below (Accent 6)"/>
    <w:basedOn w:val="TextBoxRuleBelowAccent1"/>
    <w:next w:val="TextBoxTextBlack"/>
    <w:uiPriority w:val="3"/>
    <w:rsid w:val="00254B35"/>
    <w:pPr>
      <w:pBdr>
        <w:bottom w:val="dotted" w:sz="4" w:space="1" w:color="FF9D00" w:themeColor="accent6"/>
      </w:pBdr>
    </w:pPr>
  </w:style>
  <w:style w:type="paragraph" w:styleId="TOC3">
    <w:name w:val="toc 3"/>
    <w:basedOn w:val="Normal"/>
    <w:next w:val="Normal"/>
    <w:autoRedefine/>
    <w:uiPriority w:val="39"/>
    <w:rsid w:val="00785765"/>
    <w:pPr>
      <w:tabs>
        <w:tab w:val="left" w:pos="3204"/>
        <w:tab w:val="right" w:pos="8618"/>
      </w:tabs>
      <w:spacing w:before="120" w:after="120" w:line="250" w:lineRule="atLeast"/>
      <w:ind w:left="3203" w:right="2155" w:hanging="737"/>
    </w:pPr>
    <w:rPr>
      <w:noProof/>
    </w:rPr>
  </w:style>
  <w:style w:type="paragraph" w:styleId="TOC4">
    <w:name w:val="toc 4"/>
    <w:basedOn w:val="TOC1"/>
    <w:next w:val="Normal"/>
    <w:autoRedefine/>
    <w:uiPriority w:val="39"/>
    <w:unhideWhenUsed/>
    <w:rsid w:val="000057C9"/>
  </w:style>
  <w:style w:type="paragraph" w:styleId="TOC9">
    <w:name w:val="toc 9"/>
    <w:basedOn w:val="TOC2"/>
    <w:next w:val="Normal"/>
    <w:autoRedefine/>
    <w:uiPriority w:val="39"/>
    <w:unhideWhenUsed/>
    <w:rsid w:val="000057C9"/>
    <w:pPr>
      <w:framePr w:wrap="notBeside"/>
    </w:pPr>
  </w:style>
  <w:style w:type="paragraph" w:styleId="ListNumber4">
    <w:name w:val="List Number 4"/>
    <w:basedOn w:val="Normal"/>
    <w:semiHidden/>
    <w:unhideWhenUsed/>
    <w:rsid w:val="009E1178"/>
    <w:pPr>
      <w:numPr>
        <w:ilvl w:val="3"/>
        <w:numId w:val="5"/>
      </w:numPr>
      <w:contextualSpacing/>
    </w:pPr>
  </w:style>
  <w:style w:type="paragraph" w:styleId="ListNumber5">
    <w:name w:val="List Number 5"/>
    <w:basedOn w:val="Normal"/>
    <w:semiHidden/>
    <w:unhideWhenUsed/>
    <w:rsid w:val="009E1178"/>
    <w:pPr>
      <w:numPr>
        <w:ilvl w:val="4"/>
        <w:numId w:val="5"/>
      </w:numPr>
      <w:contextualSpacing/>
    </w:pPr>
  </w:style>
  <w:style w:type="paragraph" w:customStyle="1" w:styleId="Blobemphasistext">
    <w:name w:val="Blob emphasis text"/>
    <w:basedOn w:val="Normal"/>
    <w:next w:val="Spacer"/>
    <w:rsid w:val="00A90BB6"/>
    <w:rPr>
      <w:b/>
      <w:color w:val="010374" w:themeColor="background1"/>
      <w:kern w:val="28"/>
      <w:sz w:val="36"/>
    </w:rPr>
  </w:style>
  <w:style w:type="paragraph" w:customStyle="1" w:styleId="EmphasisText">
    <w:name w:val="Emphasis Text"/>
    <w:basedOn w:val="Normal"/>
    <w:link w:val="EmphasisTextChar"/>
    <w:qFormat/>
    <w:rsid w:val="000F0B01"/>
    <w:pPr>
      <w:spacing w:before="0" w:after="0"/>
      <w:ind w:left="720"/>
    </w:pPr>
    <w:rPr>
      <w:rFonts w:ascii="Montserrat SemiBold" w:eastAsiaTheme="minorEastAsia" w:hAnsi="Montserrat SemiBold" w:cstheme="minorBidi"/>
      <w:color w:val="010374" w:themeColor="background1"/>
      <w:sz w:val="36"/>
      <w:lang w:val="en-US" w:eastAsia="en-US"/>
    </w:rPr>
  </w:style>
  <w:style w:type="character" w:customStyle="1" w:styleId="EmphasisTextChar">
    <w:name w:val="Emphasis Text Char"/>
    <w:basedOn w:val="DefaultParagraphFont"/>
    <w:link w:val="EmphasisText"/>
    <w:rsid w:val="000F0B01"/>
    <w:rPr>
      <w:rFonts w:ascii="Montserrat SemiBold" w:eastAsiaTheme="minorEastAsia" w:hAnsi="Montserrat SemiBold" w:cstheme="minorBidi"/>
      <w:color w:val="010374" w:themeColor="background1"/>
      <w:sz w:val="36"/>
      <w:lang w:val="en-US" w:eastAsia="en-US"/>
    </w:rPr>
  </w:style>
  <w:style w:type="paragraph" w:customStyle="1" w:styleId="Paragraph">
    <w:name w:val="Paragraph"/>
    <w:basedOn w:val="Normal"/>
    <w:link w:val="ParagraphChar"/>
    <w:rsid w:val="00E504D9"/>
    <w:pPr>
      <w:spacing w:before="0" w:after="0"/>
    </w:pPr>
    <w:rPr>
      <w:rFonts w:eastAsiaTheme="minorEastAsia" w:cstheme="minorBidi"/>
      <w:lang w:val="en-US" w:eastAsia="en-US"/>
    </w:rPr>
  </w:style>
  <w:style w:type="character" w:customStyle="1" w:styleId="ParagraphChar">
    <w:name w:val="Paragraph Char"/>
    <w:basedOn w:val="DefaultParagraphFont"/>
    <w:link w:val="Paragraph"/>
    <w:rsid w:val="00E504D9"/>
    <w:rPr>
      <w:rFonts w:ascii="Montserrat" w:eastAsiaTheme="minorEastAsia" w:hAnsi="Montserrat" w:cstheme="minorBidi"/>
      <w:color w:val="486284"/>
      <w:sz w:val="20"/>
      <w:lang w:val="en-US" w:eastAsia="en-US"/>
    </w:rPr>
  </w:style>
  <w:style w:type="paragraph" w:customStyle="1" w:styleId="Photocaption">
    <w:name w:val="Photo caption"/>
    <w:basedOn w:val="BodyText"/>
    <w:qFormat/>
    <w:rsid w:val="006C121D"/>
    <w:pPr>
      <w:spacing w:line="240" w:lineRule="auto"/>
      <w:contextualSpacing/>
    </w:pPr>
    <w:rPr>
      <w:i/>
      <w:iCs/>
      <w:sz w:val="16"/>
      <w:szCs w:val="16"/>
    </w:rPr>
  </w:style>
  <w:style w:type="paragraph" w:customStyle="1" w:styleId="cvgsua">
    <w:name w:val="cvgsua"/>
    <w:basedOn w:val="Normal"/>
    <w:rsid w:val="003232E2"/>
    <w:pPr>
      <w:spacing w:before="100" w:beforeAutospacing="1" w:after="100" w:afterAutospacing="1" w:line="240" w:lineRule="auto"/>
    </w:pPr>
    <w:rPr>
      <w:rFonts w:ascii="Times New Roman" w:hAnsi="Times New Roman"/>
      <w:color w:val="auto"/>
      <w:sz w:val="24"/>
      <w:szCs w:val="24"/>
      <w:lang w:val="en-US" w:eastAsia="en-US"/>
    </w:rPr>
  </w:style>
  <w:style w:type="character" w:customStyle="1" w:styleId="oypena">
    <w:name w:val="oypena"/>
    <w:basedOn w:val="DefaultParagraphFont"/>
    <w:rsid w:val="003232E2"/>
  </w:style>
  <w:style w:type="table" w:customStyle="1" w:styleId="LPtable">
    <w:name w:val="LP table"/>
    <w:basedOn w:val="TableNormal"/>
    <w:uiPriority w:val="99"/>
    <w:rsid w:val="00F51342"/>
    <w:pPr>
      <w:spacing w:before="0" w:after="0" w:line="240" w:lineRule="auto"/>
    </w:pPr>
    <w:rPr>
      <w:rFonts w:ascii="Montserrat" w:hAnsi="Montserrat"/>
      <w:color w:val="486284"/>
      <w:sz w:val="20"/>
    </w:rPr>
    <w:tblPr>
      <w:tblBorders>
        <w:top w:val="single" w:sz="4" w:space="0" w:color="B1B2FE" w:themeColor="accent3" w:themeTint="33"/>
        <w:left w:val="single" w:sz="4" w:space="0" w:color="B1B2FE" w:themeColor="accent3" w:themeTint="33"/>
        <w:bottom w:val="single" w:sz="4" w:space="0" w:color="B1B2FE" w:themeColor="accent3" w:themeTint="33"/>
        <w:right w:val="single" w:sz="4" w:space="0" w:color="B1B2FE" w:themeColor="accent3" w:themeTint="33"/>
        <w:insideH w:val="single" w:sz="4" w:space="0" w:color="B1B2FE" w:themeColor="accent3" w:themeTint="33"/>
        <w:insideV w:val="single" w:sz="4" w:space="0" w:color="B1B2FE" w:themeColor="accent3" w:themeTint="33"/>
      </w:tblBorders>
    </w:tblPr>
    <w:tblStylePr w:type="firstRow">
      <w:rPr>
        <w:rFonts w:ascii="Times" w:hAnsi="Times"/>
        <w:color w:val="FFFFFF"/>
        <w:sz w:val="20"/>
      </w:rPr>
      <w:tblPr/>
      <w:tcPr>
        <w:shd w:val="clear" w:color="auto" w:fill="010374" w:themeFill="accent3"/>
      </w:tcPr>
    </w:tblStylePr>
  </w:style>
  <w:style w:type="paragraph" w:styleId="NormalWeb">
    <w:name w:val="Normal (Web)"/>
    <w:basedOn w:val="Normal"/>
    <w:uiPriority w:val="99"/>
    <w:unhideWhenUsed/>
    <w:rsid w:val="009027EA"/>
    <w:pPr>
      <w:spacing w:before="100" w:beforeAutospacing="1" w:after="100" w:afterAutospacing="1" w:line="240" w:lineRule="auto"/>
    </w:pPr>
    <w:rPr>
      <w:rFonts w:ascii="Times New Roman" w:hAnsi="Times New Roman"/>
      <w:color w:val="auto"/>
      <w:sz w:val="24"/>
      <w:szCs w:val="24"/>
    </w:rPr>
  </w:style>
  <w:style w:type="paragraph" w:customStyle="1" w:styleId="CAVbody">
    <w:name w:val="CAV body"/>
    <w:rsid w:val="003A54E9"/>
    <w:pPr>
      <w:spacing w:before="0" w:after="120" w:line="288" w:lineRule="auto"/>
    </w:pPr>
    <w:rPr>
      <w:rFonts w:ascii="Arial" w:eastAsia="Times" w:hAnsi="Arial"/>
      <w:color w:val="auto"/>
      <w:szCs w:val="20"/>
      <w:lang w:eastAsia="en-US"/>
    </w:rPr>
  </w:style>
  <w:style w:type="character" w:styleId="UnresolvedMention">
    <w:name w:val="Unresolved Mention"/>
    <w:basedOn w:val="DefaultParagraphFont"/>
    <w:uiPriority w:val="99"/>
    <w:semiHidden/>
    <w:unhideWhenUsed/>
    <w:rsid w:val="00A53814"/>
    <w:rPr>
      <w:color w:val="605E5C"/>
      <w:shd w:val="clear" w:color="auto" w:fill="E1DFDD"/>
    </w:rPr>
  </w:style>
  <w:style w:type="character" w:customStyle="1" w:styleId="normaltextrun">
    <w:name w:val="normaltextrun"/>
    <w:basedOn w:val="DefaultParagraphFont"/>
    <w:rsid w:val="00821D74"/>
  </w:style>
  <w:style w:type="character" w:customStyle="1" w:styleId="cf01">
    <w:name w:val="cf01"/>
    <w:basedOn w:val="DefaultParagraphFont"/>
    <w:rsid w:val="00B36622"/>
    <w:rPr>
      <w:rFonts w:ascii="Segoe UI" w:hAnsi="Segoe UI" w:cs="Segoe UI" w:hint="default"/>
      <w:sz w:val="18"/>
      <w:szCs w:val="18"/>
    </w:rPr>
  </w:style>
  <w:style w:type="paragraph" w:customStyle="1" w:styleId="CHIAVicStyle">
    <w:name w:val="CHIA Vic Style"/>
    <w:basedOn w:val="TOC1"/>
    <w:rsid w:val="00B37F63"/>
    <w:pPr>
      <w:ind w:left="0" w:firstLine="0"/>
    </w:pPr>
    <w:rPr>
      <w:rFonts w:asciiTheme="minorHAnsi" w:hAnsiTheme="minorHAnsi"/>
      <w:color w:val="D8EEFF" w:themeColor="text2"/>
      <w:sz w:val="22"/>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133259265">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mailto:leadingpractice@chiavic.com.au" TargetMode="External"/><Relationship Id="rId26" Type="http://schemas.openxmlformats.org/officeDocument/2006/relationships/image" Target="media/image9.png"/><Relationship Id="rId39" Type="http://schemas.openxmlformats.org/officeDocument/2006/relationships/hyperlink" Target="https://providers.dffh.vic.gov.au/rent-setting-and-rebate-operational-guideline-assessable-income" TargetMode="External"/><Relationship Id="rId21" Type="http://schemas.openxmlformats.org/officeDocument/2006/relationships/image" Target="media/image4.svg"/><Relationship Id="rId34" Type="http://schemas.openxmlformats.org/officeDocument/2006/relationships/image" Target="media/image16.svg"/><Relationship Id="rId42" Type="http://schemas.openxmlformats.org/officeDocument/2006/relationships/hyperlink" Target="https://providers.dffh.vic.gov.au/rent-setting-and-rebate-operational-guideline-assessable-income" TargetMode="External"/><Relationship Id="rId47" Type="http://schemas.openxmlformats.org/officeDocument/2006/relationships/image" Target="media/image26.svg"/><Relationship Id="rId50" Type="http://schemas.openxmlformats.org/officeDocument/2006/relationships/image" Target="media/image29.png"/><Relationship Id="rId55" Type="http://schemas.openxmlformats.org/officeDocument/2006/relationships/image" Target="media/image34.png"/><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eader" Target="header3.xml"/><Relationship Id="rId29" Type="http://schemas.openxmlformats.org/officeDocument/2006/relationships/image" Target="media/image12.png"/><Relationship Id="rId11" Type="http://schemas.openxmlformats.org/officeDocument/2006/relationships/endnotes" Target="endnotes.xml"/><Relationship Id="rId24" Type="http://schemas.openxmlformats.org/officeDocument/2006/relationships/image" Target="media/image7.png"/><Relationship Id="rId32" Type="http://schemas.openxmlformats.org/officeDocument/2006/relationships/hyperlink" Target="https://providers.dffh.vic.gov.au/rent-setting-and-rebate-operational-guideline-assessable-income" TargetMode="External"/><Relationship Id="rId37" Type="http://schemas.openxmlformats.org/officeDocument/2006/relationships/image" Target="media/image19.png"/><Relationship Id="rId40" Type="http://schemas.openxmlformats.org/officeDocument/2006/relationships/image" Target="media/image21.png"/><Relationship Id="rId45" Type="http://schemas.openxmlformats.org/officeDocument/2006/relationships/image" Target="media/image24.svg"/><Relationship Id="rId53" Type="http://schemas.openxmlformats.org/officeDocument/2006/relationships/image" Target="media/image32.png"/><Relationship Id="rId58" Type="http://schemas.openxmlformats.org/officeDocument/2006/relationships/footer" Target="footer4.xml"/><Relationship Id="rId5" Type="http://schemas.openxmlformats.org/officeDocument/2006/relationships/customXml" Target="../customXml/item5.xml"/><Relationship Id="rId61" Type="http://schemas.openxmlformats.org/officeDocument/2006/relationships/theme" Target="theme/theme1.xml"/><Relationship Id="rId19" Type="http://schemas.openxmlformats.org/officeDocument/2006/relationships/hyperlink" Target="https://providers.dffh.vic.gov.au/rent-setting-and-rebate-operational-guideline-assessable-income" TargetMode="External"/><Relationship Id="rId14" Type="http://schemas.openxmlformats.org/officeDocument/2006/relationships/footer" Target="footer1.xml"/><Relationship Id="rId22" Type="http://schemas.openxmlformats.org/officeDocument/2006/relationships/image" Target="media/image5.png"/><Relationship Id="rId27" Type="http://schemas.openxmlformats.org/officeDocument/2006/relationships/image" Target="media/image10.svg"/><Relationship Id="rId30" Type="http://schemas.openxmlformats.org/officeDocument/2006/relationships/image" Target="media/image13.png"/><Relationship Id="rId35" Type="http://schemas.openxmlformats.org/officeDocument/2006/relationships/image" Target="media/image17.png"/><Relationship Id="rId43" Type="http://schemas.openxmlformats.org/officeDocument/2006/relationships/hyperlink" Target="https://providers.dffh.vic.gov.au/rent-setting-and-rebate-operational-guideline-assessable-income" TargetMode="External"/><Relationship Id="rId48" Type="http://schemas.openxmlformats.org/officeDocument/2006/relationships/image" Target="media/image27.png"/><Relationship Id="rId56" Type="http://schemas.openxmlformats.org/officeDocument/2006/relationships/image" Target="media/image35.png"/><Relationship Id="rId8" Type="http://schemas.openxmlformats.org/officeDocument/2006/relationships/settings" Target="settings.xml"/><Relationship Id="rId51" Type="http://schemas.openxmlformats.org/officeDocument/2006/relationships/image" Target="media/image30.svg"/><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image" Target="media/image8.svg"/><Relationship Id="rId33" Type="http://schemas.openxmlformats.org/officeDocument/2006/relationships/image" Target="media/image15.png"/><Relationship Id="rId38" Type="http://schemas.openxmlformats.org/officeDocument/2006/relationships/image" Target="media/image20.png"/><Relationship Id="rId46" Type="http://schemas.openxmlformats.org/officeDocument/2006/relationships/image" Target="media/image25.png"/><Relationship Id="rId59" Type="http://schemas.openxmlformats.org/officeDocument/2006/relationships/header" Target="header5.xml"/><Relationship Id="rId20" Type="http://schemas.openxmlformats.org/officeDocument/2006/relationships/image" Target="media/image3.png"/><Relationship Id="rId41" Type="http://schemas.openxmlformats.org/officeDocument/2006/relationships/image" Target="media/image22.svg"/><Relationship Id="rId54" Type="http://schemas.openxmlformats.org/officeDocument/2006/relationships/image" Target="media/image33.png"/><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image" Target="media/image6.svg"/><Relationship Id="rId28" Type="http://schemas.openxmlformats.org/officeDocument/2006/relationships/image" Target="media/image11.png"/><Relationship Id="rId36" Type="http://schemas.openxmlformats.org/officeDocument/2006/relationships/image" Target="media/image18.svg"/><Relationship Id="rId49" Type="http://schemas.openxmlformats.org/officeDocument/2006/relationships/image" Target="media/image28.svg"/><Relationship Id="rId57" Type="http://schemas.openxmlformats.org/officeDocument/2006/relationships/header" Target="header4.xml"/><Relationship Id="rId10" Type="http://schemas.openxmlformats.org/officeDocument/2006/relationships/footnotes" Target="footnotes.xml"/><Relationship Id="rId31" Type="http://schemas.openxmlformats.org/officeDocument/2006/relationships/image" Target="media/image14.png"/><Relationship Id="rId44" Type="http://schemas.openxmlformats.org/officeDocument/2006/relationships/image" Target="media/image23.png"/><Relationship Id="rId52" Type="http://schemas.openxmlformats.org/officeDocument/2006/relationships/image" Target="media/image31.png"/><Relationship Id="rId60"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s>
</file>

<file path=word/_rels/footer2.xml.rels><?xml version="1.0" encoding="UTF-8" standalone="yes"?>
<Relationships xmlns="http://schemas.openxmlformats.org/package/2006/relationships"><Relationship Id="rId1" Type="http://schemas.openxmlformats.org/officeDocument/2006/relationships/image" Target="media/image1.png"/></Relationships>
</file>

<file path=word/_rels/footer3.xml.rels><?xml version="1.0" encoding="UTF-8" standalone="yes"?>
<Relationships xmlns="http://schemas.openxmlformats.org/package/2006/relationships"><Relationship Id="rId1" Type="http://schemas.openxmlformats.org/officeDocument/2006/relationships/image" Target="media/image1.png"/></Relationships>
</file>

<file path=word/_rels/footer4.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Policy stream">
      <a:dk1>
        <a:srgbClr val="0090FF"/>
      </a:dk1>
      <a:lt1>
        <a:srgbClr val="010374"/>
      </a:lt1>
      <a:dk2>
        <a:srgbClr val="D8EEFF"/>
      </a:dk2>
      <a:lt2>
        <a:srgbClr val="F9F9F1"/>
      </a:lt2>
      <a:accent1>
        <a:srgbClr val="D8EEFF"/>
      </a:accent1>
      <a:accent2>
        <a:srgbClr val="035DD3"/>
      </a:accent2>
      <a:accent3>
        <a:srgbClr val="010374"/>
      </a:accent3>
      <a:accent4>
        <a:srgbClr val="FF6F00"/>
      </a:accent4>
      <a:accent5>
        <a:srgbClr val="035DD3"/>
      </a:accent5>
      <a:accent6>
        <a:srgbClr val="FF9D00"/>
      </a:accent6>
      <a:hlink>
        <a:srgbClr val="035DD3"/>
      </a:hlink>
      <a:folHlink>
        <a:srgbClr val="010374"/>
      </a:folHlink>
    </a:clrScheme>
    <a:fontScheme name="Chia Template">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90FF"/>
        </a:solidFill>
        <a:ln w="18560" cap="flat">
          <a:noFill/>
          <a:prstDash val="solid"/>
          <a:miter/>
        </a:ln>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cf03cbe8-952f-466a-b1f4-73ec1c63af97">
      <Terms xmlns="http://schemas.microsoft.com/office/infopath/2007/PartnerControls"/>
    </lcf76f155ced4ddcb4097134ff3c332f>
    <TaxCatchAll xmlns="f00bc975-6bbc-455b-b94f-a040b201c214" xsi:nil="true"/>
    <SharedWithUsers xmlns="f00bc975-6bbc-455b-b94f-a040b201c214">
      <UserInfo>
        <DisplayName>Kathleen Close</DisplayName>
        <AccountId>4402</AccountId>
        <AccountType/>
      </UserInfo>
      <UserInfo>
        <DisplayName>Jason Perdriau</DisplayName>
        <AccountId>17</AccountId>
        <AccountType/>
      </UserInfo>
    </SharedWithUser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DC93D353E2E78B4D9073097ECFBFA34B" ma:contentTypeVersion="18" ma:contentTypeDescription="Create a new document." ma:contentTypeScope="" ma:versionID="cd555d95ce0fd9dba92e981f2f6fce92">
  <xsd:schema xmlns:xsd="http://www.w3.org/2001/XMLSchema" xmlns:xs="http://www.w3.org/2001/XMLSchema" xmlns:p="http://schemas.microsoft.com/office/2006/metadata/properties" xmlns:ns2="cf03cbe8-952f-466a-b1f4-73ec1c63af97" xmlns:ns3="f00bc975-6bbc-455b-b94f-a040b201c214" targetNamespace="http://schemas.microsoft.com/office/2006/metadata/properties" ma:root="true" ma:fieldsID="6f7acbe24036978a425da4f3188ac443" ns2:_="" ns3:_="">
    <xsd:import namespace="cf03cbe8-952f-466a-b1f4-73ec1c63af97"/>
    <xsd:import namespace="f00bc975-6bbc-455b-b94f-a040b201c214"/>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MediaServiceDateTaken" minOccurs="0"/>
                <xsd:element ref="ns2:MediaServiceLocation"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f03cbe8-952f-466a-b1f4-73ec1c63af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17c2ced9-ba7c-4eff-9b82-28cdf989f7dc"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00bc975-6bbc-455b-b94f-a040b201c214"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15947d43-a372-4171-8969-cc9a0f5f64fb}" ma:internalName="TaxCatchAll" ma:showField="CatchAllData" ma:web="f00bc975-6bbc-455b-b94f-a040b201c21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50578A1-EBB0-4980-90E0-A7A74D9CE6DD}">
  <ds:schemaRefs>
    <ds:schemaRef ds:uri="http://schemas.openxmlformats.org/officeDocument/2006/bibliography"/>
  </ds:schemaRefs>
</ds:datastoreItem>
</file>

<file path=customXml/itemProps3.xml><?xml version="1.0" encoding="utf-8"?>
<ds:datastoreItem xmlns:ds="http://schemas.openxmlformats.org/officeDocument/2006/customXml" ds:itemID="{4A39607A-63C9-41E9-8E84-FB28D6084EEA}">
  <ds:schemaRefs>
    <ds:schemaRef ds:uri="http://schemas.microsoft.com/office/2006/metadata/properties"/>
    <ds:schemaRef ds:uri="http://purl.org/dc/elements/1.1/"/>
    <ds:schemaRef ds:uri="http://www.w3.org/XML/1998/namespace"/>
    <ds:schemaRef ds:uri="http://purl.org/dc/dcmitype/"/>
    <ds:schemaRef ds:uri="http://schemas.openxmlformats.org/package/2006/metadata/core-properties"/>
    <ds:schemaRef ds:uri="cf03cbe8-952f-466a-b1f4-73ec1c63af97"/>
    <ds:schemaRef ds:uri="http://schemas.microsoft.com/office/infopath/2007/PartnerControls"/>
    <ds:schemaRef ds:uri="http://schemas.microsoft.com/office/2006/documentManagement/types"/>
    <ds:schemaRef ds:uri="f00bc975-6bbc-455b-b94f-a040b201c214"/>
    <ds:schemaRef ds:uri="http://purl.org/dc/terms/"/>
  </ds:schemaRefs>
</ds:datastoreItem>
</file>

<file path=customXml/itemProps4.xml><?xml version="1.0" encoding="utf-8"?>
<ds:datastoreItem xmlns:ds="http://schemas.openxmlformats.org/officeDocument/2006/customXml" ds:itemID="{10D6B3E5-E788-4E14-B561-97398A9113AB}">
  <ds:schemaRefs>
    <ds:schemaRef ds:uri="http://schemas.microsoft.com/sharepoint/v3/contenttype/forms"/>
  </ds:schemaRefs>
</ds:datastoreItem>
</file>

<file path=customXml/itemProps5.xml><?xml version="1.0" encoding="utf-8"?>
<ds:datastoreItem xmlns:ds="http://schemas.openxmlformats.org/officeDocument/2006/customXml" ds:itemID="{9528568D-C77D-4630-B436-B1B31904D35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f03cbe8-952f-466a-b1f4-73ec1c63af97"/>
    <ds:schemaRef ds:uri="f00bc975-6bbc-455b-b94f-a040b201c21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31</Pages>
  <Words>4357</Words>
  <Characters>24839</Characters>
  <Application>Microsoft Office Word</Application>
  <DocSecurity>0</DocSecurity>
  <Lines>206</Lines>
  <Paragraphs>58</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29138</CharactersWithSpaces>
  <SharedDoc>false</SharedDoc>
  <HLinks>
    <vt:vector size="114" baseType="variant">
      <vt:variant>
        <vt:i4>6029330</vt:i4>
      </vt:variant>
      <vt:variant>
        <vt:i4>99</vt:i4>
      </vt:variant>
      <vt:variant>
        <vt:i4>0</vt:i4>
      </vt:variant>
      <vt:variant>
        <vt:i4>5</vt:i4>
      </vt:variant>
      <vt:variant>
        <vt:lpwstr>https://www.consumer.vic.gov.au/library/forms/housing-and-accommodation/renting/notice-of-goods-left-behind.docx</vt:lpwstr>
      </vt:variant>
      <vt:variant>
        <vt:lpwstr/>
      </vt:variant>
      <vt:variant>
        <vt:i4>458817</vt:i4>
      </vt:variant>
      <vt:variant>
        <vt:i4>96</vt:i4>
      </vt:variant>
      <vt:variant>
        <vt:i4>0</vt:i4>
      </vt:variant>
      <vt:variant>
        <vt:i4>5</vt:i4>
      </vt:variant>
      <vt:variant>
        <vt:lpwstr>https://www.worksafe.vic.gov.au/dangerous-goods-safety-basics</vt:lpwstr>
      </vt:variant>
      <vt:variant>
        <vt:lpwstr/>
      </vt:variant>
      <vt:variant>
        <vt:i4>1638435</vt:i4>
      </vt:variant>
      <vt:variant>
        <vt:i4>93</vt:i4>
      </vt:variant>
      <vt:variant>
        <vt:i4>0</vt:i4>
      </vt:variant>
      <vt:variant>
        <vt:i4>5</vt:i4>
      </vt:variant>
      <vt:variant>
        <vt:lpwstr>https://classic.austlii.edu.au/au/legis/vic/num_reg/rtr2021n3o2021397/</vt:lpwstr>
      </vt:variant>
      <vt:variant>
        <vt:lpwstr/>
      </vt:variant>
      <vt:variant>
        <vt:i4>655476</vt:i4>
      </vt:variant>
      <vt:variant>
        <vt:i4>90</vt:i4>
      </vt:variant>
      <vt:variant>
        <vt:i4>0</vt:i4>
      </vt:variant>
      <vt:variant>
        <vt:i4>5</vt:i4>
      </vt:variant>
      <vt:variant>
        <vt:lpwstr>https://www5.austlii.edu.au/au/legis/vic/consol_act/rta1997207/</vt:lpwstr>
      </vt:variant>
      <vt:variant>
        <vt:lpwstr/>
      </vt:variant>
      <vt:variant>
        <vt:i4>786540</vt:i4>
      </vt:variant>
      <vt:variant>
        <vt:i4>87</vt:i4>
      </vt:variant>
      <vt:variant>
        <vt:i4>0</vt:i4>
      </vt:variant>
      <vt:variant>
        <vt:i4>5</vt:i4>
      </vt:variant>
      <vt:variant>
        <vt:lpwstr>mailto:leadingpractice@chiavic.com.au</vt:lpwstr>
      </vt:variant>
      <vt:variant>
        <vt:lpwstr/>
      </vt:variant>
      <vt:variant>
        <vt:i4>1114175</vt:i4>
      </vt:variant>
      <vt:variant>
        <vt:i4>80</vt:i4>
      </vt:variant>
      <vt:variant>
        <vt:i4>0</vt:i4>
      </vt:variant>
      <vt:variant>
        <vt:i4>5</vt:i4>
      </vt:variant>
      <vt:variant>
        <vt:lpwstr/>
      </vt:variant>
      <vt:variant>
        <vt:lpwstr>_Toc165039898</vt:lpwstr>
      </vt:variant>
      <vt:variant>
        <vt:i4>1114175</vt:i4>
      </vt:variant>
      <vt:variant>
        <vt:i4>74</vt:i4>
      </vt:variant>
      <vt:variant>
        <vt:i4>0</vt:i4>
      </vt:variant>
      <vt:variant>
        <vt:i4>5</vt:i4>
      </vt:variant>
      <vt:variant>
        <vt:lpwstr/>
      </vt:variant>
      <vt:variant>
        <vt:lpwstr>_Toc165039897</vt:lpwstr>
      </vt:variant>
      <vt:variant>
        <vt:i4>1114175</vt:i4>
      </vt:variant>
      <vt:variant>
        <vt:i4>68</vt:i4>
      </vt:variant>
      <vt:variant>
        <vt:i4>0</vt:i4>
      </vt:variant>
      <vt:variant>
        <vt:i4>5</vt:i4>
      </vt:variant>
      <vt:variant>
        <vt:lpwstr/>
      </vt:variant>
      <vt:variant>
        <vt:lpwstr>_Toc165039896</vt:lpwstr>
      </vt:variant>
      <vt:variant>
        <vt:i4>1114175</vt:i4>
      </vt:variant>
      <vt:variant>
        <vt:i4>62</vt:i4>
      </vt:variant>
      <vt:variant>
        <vt:i4>0</vt:i4>
      </vt:variant>
      <vt:variant>
        <vt:i4>5</vt:i4>
      </vt:variant>
      <vt:variant>
        <vt:lpwstr/>
      </vt:variant>
      <vt:variant>
        <vt:lpwstr>_Toc165039895</vt:lpwstr>
      </vt:variant>
      <vt:variant>
        <vt:i4>1114175</vt:i4>
      </vt:variant>
      <vt:variant>
        <vt:i4>56</vt:i4>
      </vt:variant>
      <vt:variant>
        <vt:i4>0</vt:i4>
      </vt:variant>
      <vt:variant>
        <vt:i4>5</vt:i4>
      </vt:variant>
      <vt:variant>
        <vt:lpwstr/>
      </vt:variant>
      <vt:variant>
        <vt:lpwstr>_Toc165039894</vt:lpwstr>
      </vt:variant>
      <vt:variant>
        <vt:i4>1114175</vt:i4>
      </vt:variant>
      <vt:variant>
        <vt:i4>50</vt:i4>
      </vt:variant>
      <vt:variant>
        <vt:i4>0</vt:i4>
      </vt:variant>
      <vt:variant>
        <vt:i4>5</vt:i4>
      </vt:variant>
      <vt:variant>
        <vt:lpwstr/>
      </vt:variant>
      <vt:variant>
        <vt:lpwstr>_Toc165039893</vt:lpwstr>
      </vt:variant>
      <vt:variant>
        <vt:i4>1114175</vt:i4>
      </vt:variant>
      <vt:variant>
        <vt:i4>44</vt:i4>
      </vt:variant>
      <vt:variant>
        <vt:i4>0</vt:i4>
      </vt:variant>
      <vt:variant>
        <vt:i4>5</vt:i4>
      </vt:variant>
      <vt:variant>
        <vt:lpwstr/>
      </vt:variant>
      <vt:variant>
        <vt:lpwstr>_Toc165039892</vt:lpwstr>
      </vt:variant>
      <vt:variant>
        <vt:i4>1114175</vt:i4>
      </vt:variant>
      <vt:variant>
        <vt:i4>38</vt:i4>
      </vt:variant>
      <vt:variant>
        <vt:i4>0</vt:i4>
      </vt:variant>
      <vt:variant>
        <vt:i4>5</vt:i4>
      </vt:variant>
      <vt:variant>
        <vt:lpwstr/>
      </vt:variant>
      <vt:variant>
        <vt:lpwstr>_Toc165039891</vt:lpwstr>
      </vt:variant>
      <vt:variant>
        <vt:i4>1114175</vt:i4>
      </vt:variant>
      <vt:variant>
        <vt:i4>32</vt:i4>
      </vt:variant>
      <vt:variant>
        <vt:i4>0</vt:i4>
      </vt:variant>
      <vt:variant>
        <vt:i4>5</vt:i4>
      </vt:variant>
      <vt:variant>
        <vt:lpwstr/>
      </vt:variant>
      <vt:variant>
        <vt:lpwstr>_Toc165039890</vt:lpwstr>
      </vt:variant>
      <vt:variant>
        <vt:i4>1048639</vt:i4>
      </vt:variant>
      <vt:variant>
        <vt:i4>26</vt:i4>
      </vt:variant>
      <vt:variant>
        <vt:i4>0</vt:i4>
      </vt:variant>
      <vt:variant>
        <vt:i4>5</vt:i4>
      </vt:variant>
      <vt:variant>
        <vt:lpwstr/>
      </vt:variant>
      <vt:variant>
        <vt:lpwstr>_Toc165039889</vt:lpwstr>
      </vt:variant>
      <vt:variant>
        <vt:i4>1048639</vt:i4>
      </vt:variant>
      <vt:variant>
        <vt:i4>20</vt:i4>
      </vt:variant>
      <vt:variant>
        <vt:i4>0</vt:i4>
      </vt:variant>
      <vt:variant>
        <vt:i4>5</vt:i4>
      </vt:variant>
      <vt:variant>
        <vt:lpwstr/>
      </vt:variant>
      <vt:variant>
        <vt:lpwstr>_Toc165039888</vt:lpwstr>
      </vt:variant>
      <vt:variant>
        <vt:i4>1048639</vt:i4>
      </vt:variant>
      <vt:variant>
        <vt:i4>14</vt:i4>
      </vt:variant>
      <vt:variant>
        <vt:i4>0</vt:i4>
      </vt:variant>
      <vt:variant>
        <vt:i4>5</vt:i4>
      </vt:variant>
      <vt:variant>
        <vt:lpwstr/>
      </vt:variant>
      <vt:variant>
        <vt:lpwstr>_Toc165039887</vt:lpwstr>
      </vt:variant>
      <vt:variant>
        <vt:i4>1048639</vt:i4>
      </vt:variant>
      <vt:variant>
        <vt:i4>8</vt:i4>
      </vt:variant>
      <vt:variant>
        <vt:i4>0</vt:i4>
      </vt:variant>
      <vt:variant>
        <vt:i4>5</vt:i4>
      </vt:variant>
      <vt:variant>
        <vt:lpwstr/>
      </vt:variant>
      <vt:variant>
        <vt:lpwstr>_Toc165039886</vt:lpwstr>
      </vt:variant>
      <vt:variant>
        <vt:i4>1048639</vt:i4>
      </vt:variant>
      <vt:variant>
        <vt:i4>2</vt:i4>
      </vt:variant>
      <vt:variant>
        <vt:i4>0</vt:i4>
      </vt:variant>
      <vt:variant>
        <vt:i4>5</vt:i4>
      </vt:variant>
      <vt:variant>
        <vt:lpwstr/>
      </vt:variant>
      <vt:variant>
        <vt:lpwstr>_Toc165039885</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dc:creator>Kathleen Close</dc:creator>
  <cp:keywords/>
  <dc:description/>
  <cp:lastModifiedBy>Kathleen Close</cp:lastModifiedBy>
  <cp:revision>2</cp:revision>
  <cp:lastPrinted>2024-05-31T00:05:00Z</cp:lastPrinted>
  <dcterms:created xsi:type="dcterms:W3CDTF">2024-09-10T03:14:00Z</dcterms:created>
  <dcterms:modified xsi:type="dcterms:W3CDTF">2024-09-10T03:14:00Z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0x010100DC93D353E2E78B4D9073097ECFBFA34B</vt:lpwstr>
  </property>
  <property fmtid="{D5CDD505-2E9C-101B-9397-08002B2CF9AE}" pid="3" name="MediaServiceImageTags">
    <vt:lpwstr/>
  </property>
</Properties>
</file>