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4"/>
  </p:notesMasterIdLst>
  <p:sldIdLst>
    <p:sldId id="284" r:id="rId2"/>
    <p:sldId id="296" r:id="rId3"/>
  </p:sldIdLst>
  <p:sldSz cx="6858000" cy="9144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961"/>
    <a:srgbClr val="AF9A70"/>
    <a:srgbClr val="F6E8C2"/>
    <a:srgbClr val="EDDFCF"/>
    <a:srgbClr val="E66914"/>
    <a:srgbClr val="FF5200"/>
    <a:srgbClr val="2A2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Styl jasny 2 — Ak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24" autoAdjust="0"/>
    <p:restoredTop sz="96233" autoAdjust="0"/>
  </p:normalViewPr>
  <p:slideViewPr>
    <p:cSldViewPr snapToGrid="0">
      <p:cViewPr varScale="1">
        <p:scale>
          <a:sx n="83" d="100"/>
          <a:sy n="83" d="100"/>
        </p:scale>
        <p:origin x="3180" y="10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42CCD4-EFC1-4C8C-9D08-88173FC51829}" type="datetimeFigureOut">
              <a:rPr lang="pl-PL" smtClean="0"/>
              <a:t>2024-10-09</a:t>
            </a:fld>
            <a:endParaRPr lang="pl-PL"/>
          </a:p>
        </p:txBody>
      </p:sp>
      <p:sp>
        <p:nvSpPr>
          <p:cNvPr id="4" name="Symbol zastępczy obrazu slajdu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3DA5C7-9993-4F92-9E69-F17ECA090A10}" type="slidenum">
              <a:rPr lang="pl-PL" smtClean="0"/>
              <a:t>‹#›</a:t>
            </a:fld>
            <a:endParaRPr lang="pl-PL"/>
          </a:p>
        </p:txBody>
      </p:sp>
    </p:spTree>
    <p:extLst>
      <p:ext uri="{BB962C8B-B14F-4D97-AF65-F5344CB8AC3E}">
        <p14:creationId xmlns:p14="http://schemas.microsoft.com/office/powerpoint/2010/main" val="1070791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33DA5C7-9993-4F92-9E69-F17ECA090A10}" type="slidenum">
              <a:rPr lang="pl-PL" smtClean="0"/>
              <a:t>1</a:t>
            </a:fld>
            <a:endParaRPr lang="pl-PL"/>
          </a:p>
        </p:txBody>
      </p:sp>
    </p:spTree>
    <p:extLst>
      <p:ext uri="{BB962C8B-B14F-4D97-AF65-F5344CB8AC3E}">
        <p14:creationId xmlns:p14="http://schemas.microsoft.com/office/powerpoint/2010/main" val="1421062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33DA5C7-9993-4F92-9E69-F17ECA090A10}" type="slidenum">
              <a:rPr lang="pl-PL" smtClean="0"/>
              <a:t>2</a:t>
            </a:fld>
            <a:endParaRPr lang="pl-PL"/>
          </a:p>
        </p:txBody>
      </p:sp>
    </p:spTree>
    <p:extLst>
      <p:ext uri="{BB962C8B-B14F-4D97-AF65-F5344CB8AC3E}">
        <p14:creationId xmlns:p14="http://schemas.microsoft.com/office/powerpoint/2010/main" val="989877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pl-PL"/>
              <a:t>Kliknij, aby edytować styl</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7D137449-C3CB-434C-88CE-EBCAD96EF910}" type="datetimeFigureOut">
              <a:rPr lang="pl-PL" smtClean="0"/>
              <a:t>2024-10-09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FF1A72-654C-461D-97D7-B30C5F155B9D}" type="slidenum">
              <a:rPr lang="pl-PL" smtClean="0"/>
              <a:t>‹#›</a:t>
            </a:fld>
            <a:endParaRPr lang="pl-PL"/>
          </a:p>
        </p:txBody>
      </p:sp>
    </p:spTree>
    <p:extLst>
      <p:ext uri="{BB962C8B-B14F-4D97-AF65-F5344CB8AC3E}">
        <p14:creationId xmlns:p14="http://schemas.microsoft.com/office/powerpoint/2010/main" val="2015678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7D137449-C3CB-434C-88CE-EBCAD96EF910}" type="datetimeFigureOut">
              <a:rPr lang="pl-PL" smtClean="0"/>
              <a:t>2024-10-09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FF1A72-654C-461D-97D7-B30C5F155B9D}" type="slidenum">
              <a:rPr lang="pl-PL" smtClean="0"/>
              <a:t>‹#›</a:t>
            </a:fld>
            <a:endParaRPr lang="pl-PL"/>
          </a:p>
        </p:txBody>
      </p:sp>
    </p:spTree>
    <p:extLst>
      <p:ext uri="{BB962C8B-B14F-4D97-AF65-F5344CB8AC3E}">
        <p14:creationId xmlns:p14="http://schemas.microsoft.com/office/powerpoint/2010/main" val="3791036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7D137449-C3CB-434C-88CE-EBCAD96EF910}" type="datetimeFigureOut">
              <a:rPr lang="pl-PL" smtClean="0"/>
              <a:t>2024-10-09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FF1A72-654C-461D-97D7-B30C5F155B9D}" type="slidenum">
              <a:rPr lang="pl-PL" smtClean="0"/>
              <a:t>‹#›</a:t>
            </a:fld>
            <a:endParaRPr lang="pl-PL"/>
          </a:p>
        </p:txBody>
      </p:sp>
    </p:spTree>
    <p:extLst>
      <p:ext uri="{BB962C8B-B14F-4D97-AF65-F5344CB8AC3E}">
        <p14:creationId xmlns:p14="http://schemas.microsoft.com/office/powerpoint/2010/main" val="1713247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7D137449-C3CB-434C-88CE-EBCAD96EF910}" type="datetimeFigureOut">
              <a:rPr lang="pl-PL" smtClean="0"/>
              <a:t>2024-10-09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FF1A72-654C-461D-97D7-B30C5F155B9D}" type="slidenum">
              <a:rPr lang="pl-PL" smtClean="0"/>
              <a:t>‹#›</a:t>
            </a:fld>
            <a:endParaRPr lang="pl-PL"/>
          </a:p>
        </p:txBody>
      </p:sp>
    </p:spTree>
    <p:extLst>
      <p:ext uri="{BB962C8B-B14F-4D97-AF65-F5344CB8AC3E}">
        <p14:creationId xmlns:p14="http://schemas.microsoft.com/office/powerpoint/2010/main" val="1097894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pl-PL"/>
              <a:t>Kliknij, aby edytować styl</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7D137449-C3CB-434C-88CE-EBCAD96EF910}" type="datetimeFigureOut">
              <a:rPr lang="pl-PL" smtClean="0"/>
              <a:t>2024-10-09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BFF1A72-654C-461D-97D7-B30C5F155B9D}" type="slidenum">
              <a:rPr lang="pl-PL" smtClean="0"/>
              <a:t>‹#›</a:t>
            </a:fld>
            <a:endParaRPr lang="pl-PL"/>
          </a:p>
        </p:txBody>
      </p:sp>
    </p:spTree>
    <p:extLst>
      <p:ext uri="{BB962C8B-B14F-4D97-AF65-F5344CB8AC3E}">
        <p14:creationId xmlns:p14="http://schemas.microsoft.com/office/powerpoint/2010/main" val="1200798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7D137449-C3CB-434C-88CE-EBCAD96EF910}" type="datetimeFigureOut">
              <a:rPr lang="pl-PL" smtClean="0"/>
              <a:t>2024-10-09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BFF1A72-654C-461D-97D7-B30C5F155B9D}" type="slidenum">
              <a:rPr lang="pl-PL" smtClean="0"/>
              <a:t>‹#›</a:t>
            </a:fld>
            <a:endParaRPr lang="pl-PL"/>
          </a:p>
        </p:txBody>
      </p:sp>
    </p:spTree>
    <p:extLst>
      <p:ext uri="{BB962C8B-B14F-4D97-AF65-F5344CB8AC3E}">
        <p14:creationId xmlns:p14="http://schemas.microsoft.com/office/powerpoint/2010/main" val="276486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pl-PL"/>
              <a:t>Kliknij, aby edytować styl</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Edytuj style wzorca tekstu</a:t>
            </a:r>
          </a:p>
        </p:txBody>
      </p:sp>
      <p:sp>
        <p:nvSpPr>
          <p:cNvPr id="4" name="Content Placeholder 3"/>
          <p:cNvSpPr>
            <a:spLocks noGrp="1"/>
          </p:cNvSpPr>
          <p:nvPr>
            <p:ph sz="half" idx="2"/>
          </p:nvPr>
        </p:nvSpPr>
        <p:spPr>
          <a:xfrm>
            <a:off x="472381" y="3340100"/>
            <a:ext cx="2901255" cy="4912784"/>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Edytuj style wzorca tekstu</a:t>
            </a:r>
          </a:p>
        </p:txBody>
      </p:sp>
      <p:sp>
        <p:nvSpPr>
          <p:cNvPr id="6" name="Content Placeholder 5"/>
          <p:cNvSpPr>
            <a:spLocks noGrp="1"/>
          </p:cNvSpPr>
          <p:nvPr>
            <p:ph sz="quarter" idx="4"/>
          </p:nvPr>
        </p:nvSpPr>
        <p:spPr>
          <a:xfrm>
            <a:off x="3471863" y="3340100"/>
            <a:ext cx="2915543" cy="4912784"/>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7D137449-C3CB-434C-88CE-EBCAD96EF910}" type="datetimeFigureOut">
              <a:rPr lang="pl-PL" smtClean="0"/>
              <a:t>2024-10-09</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7BFF1A72-654C-461D-97D7-B30C5F155B9D}" type="slidenum">
              <a:rPr lang="pl-PL" smtClean="0"/>
              <a:t>‹#›</a:t>
            </a:fld>
            <a:endParaRPr lang="pl-PL"/>
          </a:p>
        </p:txBody>
      </p:sp>
    </p:spTree>
    <p:extLst>
      <p:ext uri="{BB962C8B-B14F-4D97-AF65-F5344CB8AC3E}">
        <p14:creationId xmlns:p14="http://schemas.microsoft.com/office/powerpoint/2010/main" val="4126240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7D137449-C3CB-434C-88CE-EBCAD96EF910}" type="datetimeFigureOut">
              <a:rPr lang="pl-PL" smtClean="0"/>
              <a:t>2024-10-09</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7BFF1A72-654C-461D-97D7-B30C5F155B9D}" type="slidenum">
              <a:rPr lang="pl-PL" smtClean="0"/>
              <a:t>‹#›</a:t>
            </a:fld>
            <a:endParaRPr lang="pl-PL"/>
          </a:p>
        </p:txBody>
      </p:sp>
    </p:spTree>
    <p:extLst>
      <p:ext uri="{BB962C8B-B14F-4D97-AF65-F5344CB8AC3E}">
        <p14:creationId xmlns:p14="http://schemas.microsoft.com/office/powerpoint/2010/main" val="3831771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37449-C3CB-434C-88CE-EBCAD96EF910}" type="datetimeFigureOut">
              <a:rPr lang="pl-PL" smtClean="0"/>
              <a:t>2024-10-09</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7BFF1A72-654C-461D-97D7-B30C5F155B9D}" type="slidenum">
              <a:rPr lang="pl-PL" smtClean="0"/>
              <a:t>‹#›</a:t>
            </a:fld>
            <a:endParaRPr lang="pl-PL"/>
          </a:p>
        </p:txBody>
      </p:sp>
    </p:spTree>
    <p:extLst>
      <p:ext uri="{BB962C8B-B14F-4D97-AF65-F5344CB8AC3E}">
        <p14:creationId xmlns:p14="http://schemas.microsoft.com/office/powerpoint/2010/main" val="264237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pl-PL"/>
              <a:t>Kliknij, aby edytować styl</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Edytuj style wzorca tekstu</a:t>
            </a:r>
          </a:p>
        </p:txBody>
      </p:sp>
      <p:sp>
        <p:nvSpPr>
          <p:cNvPr id="5" name="Date Placeholder 4"/>
          <p:cNvSpPr>
            <a:spLocks noGrp="1"/>
          </p:cNvSpPr>
          <p:nvPr>
            <p:ph type="dt" sz="half" idx="10"/>
          </p:nvPr>
        </p:nvSpPr>
        <p:spPr/>
        <p:txBody>
          <a:bodyPr/>
          <a:lstStyle/>
          <a:p>
            <a:fld id="{7D137449-C3CB-434C-88CE-EBCAD96EF910}" type="datetimeFigureOut">
              <a:rPr lang="pl-PL" smtClean="0"/>
              <a:t>2024-10-09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BFF1A72-654C-461D-97D7-B30C5F155B9D}" type="slidenum">
              <a:rPr lang="pl-PL" smtClean="0"/>
              <a:t>‹#›</a:t>
            </a:fld>
            <a:endParaRPr lang="pl-PL"/>
          </a:p>
        </p:txBody>
      </p:sp>
    </p:spTree>
    <p:extLst>
      <p:ext uri="{BB962C8B-B14F-4D97-AF65-F5344CB8AC3E}">
        <p14:creationId xmlns:p14="http://schemas.microsoft.com/office/powerpoint/2010/main" val="1153060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pl-PL"/>
              <a:t>Kliknij, aby edytować styl</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pl-PL"/>
              <a:t>Kliknij ikonę, aby dodać obraz</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Edytuj style wzorca tekstu</a:t>
            </a:r>
          </a:p>
        </p:txBody>
      </p:sp>
      <p:sp>
        <p:nvSpPr>
          <p:cNvPr id="5" name="Date Placeholder 4"/>
          <p:cNvSpPr>
            <a:spLocks noGrp="1"/>
          </p:cNvSpPr>
          <p:nvPr>
            <p:ph type="dt" sz="half" idx="10"/>
          </p:nvPr>
        </p:nvSpPr>
        <p:spPr/>
        <p:txBody>
          <a:bodyPr/>
          <a:lstStyle/>
          <a:p>
            <a:fld id="{7D137449-C3CB-434C-88CE-EBCAD96EF910}" type="datetimeFigureOut">
              <a:rPr lang="pl-PL" smtClean="0"/>
              <a:t>2024-10-09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BFF1A72-654C-461D-97D7-B30C5F155B9D}" type="slidenum">
              <a:rPr lang="pl-PL" smtClean="0"/>
              <a:t>‹#›</a:t>
            </a:fld>
            <a:endParaRPr lang="pl-PL"/>
          </a:p>
        </p:txBody>
      </p:sp>
    </p:spTree>
    <p:extLst>
      <p:ext uri="{BB962C8B-B14F-4D97-AF65-F5344CB8AC3E}">
        <p14:creationId xmlns:p14="http://schemas.microsoft.com/office/powerpoint/2010/main" val="3508466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7D137449-C3CB-434C-88CE-EBCAD96EF910}" type="datetimeFigureOut">
              <a:rPr lang="pl-PL" smtClean="0"/>
              <a:t>2024-10-09</a:t>
            </a:fld>
            <a:endParaRPr lang="pl-PL"/>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7BFF1A72-654C-461D-97D7-B30C5F155B9D}" type="slidenum">
              <a:rPr lang="pl-PL" smtClean="0"/>
              <a:t>‹#›</a:t>
            </a:fld>
            <a:endParaRPr lang="pl-PL"/>
          </a:p>
        </p:txBody>
      </p:sp>
    </p:spTree>
    <p:extLst>
      <p:ext uri="{BB962C8B-B14F-4D97-AF65-F5344CB8AC3E}">
        <p14:creationId xmlns:p14="http://schemas.microsoft.com/office/powerpoint/2010/main" val="14247268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mailto:agata.szeliga@skslegal.pl" TargetMode="External"/><Relationship Id="rId3" Type="http://schemas.openxmlformats.org/officeDocument/2006/relationships/image" Target="../media/image3.jpeg"/><Relationship Id="rId7"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hyperlink" Target="mailto:jordan.sikorski@skslegal.p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p:cNvPicPr>
            <a:picLocks noChangeAspect="1"/>
          </p:cNvPicPr>
          <p:nvPr/>
        </p:nvPicPr>
        <p:blipFill rotWithShape="1">
          <a:blip r:embed="rId3">
            <a:extLst>
              <a:ext uri="{28A0092B-C50C-407E-A947-70E740481C1C}">
                <a14:useLocalDpi xmlns:a14="http://schemas.microsoft.com/office/drawing/2010/main" val="0"/>
              </a:ext>
            </a:extLst>
          </a:blip>
          <a:srcRect l="3745" t="5159" r="59762" b="58562"/>
          <a:stretch/>
        </p:blipFill>
        <p:spPr>
          <a:xfrm>
            <a:off x="-3977" y="0"/>
            <a:ext cx="3426746" cy="1483928"/>
          </a:xfrm>
          <a:prstGeom prst="rect">
            <a:avLst/>
          </a:prstGeom>
        </p:spPr>
      </p:pic>
      <p:sp>
        <p:nvSpPr>
          <p:cNvPr id="14" name="Zagięty narożnik 13"/>
          <p:cNvSpPr/>
          <p:nvPr/>
        </p:nvSpPr>
        <p:spPr>
          <a:xfrm>
            <a:off x="3321555" y="0"/>
            <a:ext cx="3544341" cy="1483927"/>
          </a:xfrm>
          <a:prstGeom prst="foldedCorner">
            <a:avLst/>
          </a:prstGeom>
          <a:solidFill>
            <a:srgbClr val="4D496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accent2">
                  <a:lumMod val="75000"/>
                </a:schemeClr>
              </a:solidFill>
            </a:endParaRPr>
          </a:p>
        </p:txBody>
      </p:sp>
      <p:pic>
        <p:nvPicPr>
          <p:cNvPr id="15" name="Obraz 14"/>
          <p:cNvPicPr>
            <a:picLocks noChangeAspect="1"/>
          </p:cNvPicPr>
          <p:nvPr/>
        </p:nvPicPr>
        <p:blipFill rotWithShape="1">
          <a:blip r:embed="rId4" cstate="screen">
            <a:extLst>
              <a:ext uri="{28A0092B-C50C-407E-A947-70E740481C1C}">
                <a14:useLocalDpi xmlns:a14="http://schemas.microsoft.com/office/drawing/2010/main"/>
              </a:ext>
            </a:extLst>
          </a:blip>
          <a:srcRect l="35426"/>
          <a:stretch/>
        </p:blipFill>
        <p:spPr>
          <a:xfrm>
            <a:off x="5599289" y="35867"/>
            <a:ext cx="1266605" cy="731941"/>
          </a:xfrm>
          <a:prstGeom prst="rect">
            <a:avLst/>
          </a:prstGeom>
        </p:spPr>
      </p:pic>
      <p:sp>
        <p:nvSpPr>
          <p:cNvPr id="20" name="Pole tekstowe 15"/>
          <p:cNvSpPr txBox="1"/>
          <p:nvPr/>
        </p:nvSpPr>
        <p:spPr>
          <a:xfrm>
            <a:off x="-3978" y="8850923"/>
            <a:ext cx="6869874" cy="294808"/>
          </a:xfrm>
          <a:prstGeom prst="rect">
            <a:avLst/>
          </a:prstGeom>
          <a:solidFill>
            <a:srgbClr val="4D4961">
              <a:alpha val="93000"/>
            </a:srgbClr>
          </a:solid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lvl="0" algn="just" defTabSz="914400">
              <a:lnSpc>
                <a:spcPts val="500"/>
              </a:lnSpc>
              <a:defRPr/>
            </a:pPr>
            <a:r>
              <a:rPr lang="en-US" sz="600" i="1" kern="0" dirty="0">
                <a:solidFill>
                  <a:schemeClr val="bg1"/>
                </a:solidFill>
                <a:latin typeface="Georgia" panose="02040502050405020303" pitchFamily="18" charset="0"/>
                <a:ea typeface="Calibri" panose="020F0502020204030204" pitchFamily="34" charset="0"/>
                <a:cs typeface="Times New Roman" panose="02020603050405020304" pitchFamily="18" charset="0"/>
              </a:rPr>
              <a:t>This material has been prepared to inform SK&amp;S’ clients of certain important changes in Polish law and does not constitute legal advice concerning any specific situation of any client and should not be treated by clients as advice. Should you have any questions regarding the legal issues outlined above and their possible impact on the business activities of a particular client in Poland, please contact the lawyer handling your case.</a:t>
            </a:r>
            <a:endParaRPr lang="pl-PL" sz="600" i="1" kern="0" dirty="0">
              <a:solidFill>
                <a:schemeClr val="bg1"/>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18" name="Tytuł 1">
            <a:extLst>
              <a:ext uri="{FF2B5EF4-FFF2-40B4-BE49-F238E27FC236}">
                <a16:creationId xmlns:a16="http://schemas.microsoft.com/office/drawing/2014/main" id="{528209A6-6140-42D0-99EB-27D2ECF060A9}"/>
              </a:ext>
            </a:extLst>
          </p:cNvPr>
          <p:cNvSpPr txBox="1">
            <a:spLocks/>
          </p:cNvSpPr>
          <p:nvPr/>
        </p:nvSpPr>
        <p:spPr>
          <a:xfrm>
            <a:off x="40383" y="1989455"/>
            <a:ext cx="6764771" cy="325007"/>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00000"/>
              </a:lnSpc>
              <a:spcAft>
                <a:spcPts val="600"/>
              </a:spcAft>
            </a:pPr>
            <a:r>
              <a:rPr lang="en-US" sz="1400" b="1" dirty="0">
                <a:solidFill>
                  <a:srgbClr val="4D4961"/>
                </a:solidFill>
                <a:latin typeface="Georgia" panose="02040502050405020303" pitchFamily="18" charset="0"/>
                <a:ea typeface="Ebrima" panose="02000000000000000000" pitchFamily="2" charset="0"/>
                <a:cs typeface="Ebrima" panose="02000000000000000000" pitchFamily="2" charset="0"/>
              </a:rPr>
              <a:t>The European Commission approves Polish </a:t>
            </a:r>
            <a:br>
              <a:rPr lang="pl-PL" sz="1400" b="1" dirty="0">
                <a:solidFill>
                  <a:srgbClr val="4D4961"/>
                </a:solidFill>
                <a:latin typeface="Georgia" panose="02040502050405020303" pitchFamily="18" charset="0"/>
                <a:ea typeface="Ebrima" panose="02000000000000000000" pitchFamily="2" charset="0"/>
                <a:cs typeface="Ebrima" panose="02000000000000000000" pitchFamily="2" charset="0"/>
              </a:rPr>
            </a:br>
            <a:r>
              <a:rPr lang="en-US" sz="1400" b="1" dirty="0">
                <a:solidFill>
                  <a:srgbClr val="4D4961"/>
                </a:solidFill>
                <a:latin typeface="Georgia" panose="02040502050405020303" pitchFamily="18" charset="0"/>
                <a:ea typeface="Ebrima" panose="02000000000000000000" pitchFamily="2" charset="0"/>
                <a:cs typeface="Ebrima" panose="02000000000000000000" pitchFamily="2" charset="0"/>
              </a:rPr>
              <a:t>state aid schemes related to energy transition</a:t>
            </a:r>
            <a:endParaRPr lang="pl-PL" sz="1400" b="1" dirty="0">
              <a:solidFill>
                <a:srgbClr val="4D4961"/>
              </a:solidFill>
              <a:latin typeface="Georgia" panose="02040502050405020303" pitchFamily="18" charset="0"/>
              <a:ea typeface="Ebrima" panose="02000000000000000000" pitchFamily="2" charset="0"/>
              <a:cs typeface="Ebrima" panose="02000000000000000000" pitchFamily="2" charset="0"/>
            </a:endParaRPr>
          </a:p>
        </p:txBody>
      </p:sp>
      <p:sp>
        <p:nvSpPr>
          <p:cNvPr id="4" name="pole tekstowe 3">
            <a:extLst>
              <a:ext uri="{FF2B5EF4-FFF2-40B4-BE49-F238E27FC236}">
                <a16:creationId xmlns:a16="http://schemas.microsoft.com/office/drawing/2014/main" id="{568C8AFD-EB54-C1A4-EB22-4368447FA581}"/>
              </a:ext>
            </a:extLst>
          </p:cNvPr>
          <p:cNvSpPr txBox="1"/>
          <p:nvPr/>
        </p:nvSpPr>
        <p:spPr>
          <a:xfrm>
            <a:off x="3540215" y="575376"/>
            <a:ext cx="3080849" cy="700192"/>
          </a:xfrm>
          <a:prstGeom prst="rect">
            <a:avLst/>
          </a:prstGeom>
          <a:noFill/>
        </p:spPr>
        <p:txBody>
          <a:bodyPr wrap="square" rtlCol="0">
            <a:spAutoFit/>
          </a:bodyPr>
          <a:lstStyle/>
          <a:p>
            <a:r>
              <a:rPr lang="pl-PL" sz="2400" b="1" dirty="0" err="1">
                <a:solidFill>
                  <a:schemeClr val="bg1"/>
                </a:solidFill>
                <a:latin typeface="Georgia" panose="02040502050405020303" pitchFamily="18" charset="0"/>
                <a:ea typeface="Ebrima" panose="02000000000000000000" pitchFamily="2" charset="0"/>
                <a:cs typeface="Ebrima" panose="02000000000000000000" pitchFamily="2" charset="0"/>
              </a:rPr>
              <a:t>Legal</a:t>
            </a:r>
            <a:r>
              <a:rPr lang="pl-PL" sz="2400" b="1" dirty="0">
                <a:solidFill>
                  <a:schemeClr val="bg1"/>
                </a:solidFill>
                <a:latin typeface="Georgia" panose="02040502050405020303" pitchFamily="18" charset="0"/>
                <a:ea typeface="Ebrima" panose="02000000000000000000" pitchFamily="2" charset="0"/>
                <a:cs typeface="Ebrima" panose="02000000000000000000" pitchFamily="2" charset="0"/>
              </a:rPr>
              <a:t> Alert</a:t>
            </a:r>
          </a:p>
          <a:p>
            <a:pPr>
              <a:spcBef>
                <a:spcPts val="600"/>
              </a:spcBef>
            </a:pPr>
            <a:r>
              <a:rPr lang="pl-PL" sz="1050" dirty="0" err="1">
                <a:solidFill>
                  <a:srgbClr val="AF9A70"/>
                </a:solidFill>
                <a:latin typeface="Georgia" panose="02040502050405020303" pitchFamily="18" charset="0"/>
                <a:ea typeface="Ebrima" panose="02000000000000000000" pitchFamily="2" charset="0"/>
                <a:cs typeface="Ebrima" panose="02000000000000000000" pitchFamily="2" charset="0"/>
              </a:rPr>
              <a:t>October</a:t>
            </a:r>
            <a:r>
              <a:rPr lang="pl-PL" sz="1050" dirty="0">
                <a:solidFill>
                  <a:srgbClr val="AF9A70"/>
                </a:solidFill>
                <a:latin typeface="Georgia" panose="02040502050405020303" pitchFamily="18" charset="0"/>
                <a:ea typeface="Ebrima" panose="02000000000000000000" pitchFamily="2" charset="0"/>
                <a:cs typeface="Ebrima" panose="02000000000000000000" pitchFamily="2" charset="0"/>
              </a:rPr>
              <a:t> 2024  |  www.skslegal.pl</a:t>
            </a:r>
          </a:p>
        </p:txBody>
      </p:sp>
      <p:sp>
        <p:nvSpPr>
          <p:cNvPr id="3" name="pole tekstowe 2">
            <a:extLst>
              <a:ext uri="{FF2B5EF4-FFF2-40B4-BE49-F238E27FC236}">
                <a16:creationId xmlns:a16="http://schemas.microsoft.com/office/drawing/2014/main" id="{B9BBE48D-918D-4A47-5B86-EA02BB5CA16E}"/>
              </a:ext>
            </a:extLst>
          </p:cNvPr>
          <p:cNvSpPr txBox="1"/>
          <p:nvPr/>
        </p:nvSpPr>
        <p:spPr>
          <a:xfrm>
            <a:off x="3422767" y="2973412"/>
            <a:ext cx="3315744" cy="5778505"/>
          </a:xfrm>
          <a:prstGeom prst="rect">
            <a:avLst/>
          </a:prstGeom>
          <a:noFill/>
        </p:spPr>
        <p:txBody>
          <a:bodyPr wrap="square" rtlCol="0">
            <a:spAutoFit/>
          </a:bodyPr>
          <a:lstStyle>
            <a:defPPr>
              <a:defRPr lang="en-US"/>
            </a:defPPr>
            <a:lvl1pPr algn="just">
              <a:defRPr sz="1000">
                <a:solidFill>
                  <a:schemeClr val="tx1">
                    <a:lumMod val="50000"/>
                    <a:lumOff val="50000"/>
                  </a:schemeClr>
                </a:solidFill>
                <a:latin typeface="Ebrima" panose="02000000000000000000" pitchFamily="2" charset="0"/>
                <a:ea typeface="Ebrima" panose="02000000000000000000" pitchFamily="2" charset="0"/>
                <a:cs typeface="Ebrima" panose="02000000000000000000" pitchFamily="2" charset="0"/>
              </a:defRPr>
            </a:lvl1pPr>
          </a:lstStyle>
          <a:p>
            <a:pPr>
              <a:spcBef>
                <a:spcPts val="600"/>
              </a:spcBef>
              <a:spcAft>
                <a:spcPts val="300"/>
              </a:spcAft>
            </a:pPr>
            <a:r>
              <a:rPr lang="en-US" sz="900" dirty="0" err="1">
                <a:solidFill>
                  <a:schemeClr val="tx1">
                    <a:lumMod val="75000"/>
                    <a:lumOff val="25000"/>
                  </a:schemeClr>
                </a:solidFill>
                <a:latin typeface="Georgia" panose="02040502050405020303" pitchFamily="18" charset="0"/>
              </a:rPr>
              <a:t>electrolysers</a:t>
            </a:r>
            <a:r>
              <a:rPr lang="en-US" sz="900" dirty="0">
                <a:solidFill>
                  <a:schemeClr val="tx1">
                    <a:lumMod val="75000"/>
                    <a:lumOff val="25000"/>
                  </a:schemeClr>
                </a:solidFill>
                <a:latin typeface="Georgia" panose="02040502050405020303" pitchFamily="18" charset="0"/>
              </a:rPr>
              <a:t> and carbon capture and storage (CCUS) equipment or key components for the production of the above equipment. Investment in the production or recovery of related critical raw materials necessary for the production of the above devices and components will also be supported.</a:t>
            </a:r>
            <a:endParaRPr lang="pl-PL" sz="900" dirty="0">
              <a:solidFill>
                <a:schemeClr val="tx1">
                  <a:lumMod val="75000"/>
                  <a:lumOff val="25000"/>
                </a:schemeClr>
              </a:solidFill>
              <a:latin typeface="Georgia" panose="02040502050405020303" pitchFamily="18" charset="0"/>
            </a:endParaRPr>
          </a:p>
          <a:p>
            <a:pPr>
              <a:spcBef>
                <a:spcPts val="600"/>
              </a:spcBef>
              <a:spcAft>
                <a:spcPts val="300"/>
              </a:spcAft>
            </a:pPr>
            <a:r>
              <a:rPr lang="en-US" sz="900" dirty="0">
                <a:solidFill>
                  <a:schemeClr val="tx1">
                    <a:lumMod val="75000"/>
                    <a:lumOff val="25000"/>
                  </a:schemeClr>
                </a:solidFill>
                <a:latin typeface="Georgia" panose="02040502050405020303" pitchFamily="18" charset="0"/>
              </a:rPr>
              <a:t>Eligible costs will be investment costs related to the implementation of the project - tangible and intangible assets necessary for the production or recovery of the aforementioned equipment or components.</a:t>
            </a:r>
            <a:endParaRPr lang="pl-PL" sz="900" dirty="0">
              <a:solidFill>
                <a:schemeClr val="tx1">
                  <a:lumMod val="75000"/>
                  <a:lumOff val="25000"/>
                </a:schemeClr>
              </a:solidFill>
              <a:latin typeface="Georgia" panose="02040502050405020303" pitchFamily="18" charset="0"/>
            </a:endParaRPr>
          </a:p>
          <a:p>
            <a:pPr>
              <a:spcBef>
                <a:spcPts val="600"/>
              </a:spcBef>
              <a:spcAft>
                <a:spcPts val="300"/>
              </a:spcAft>
            </a:pPr>
            <a:r>
              <a:rPr lang="en-US" sz="900" dirty="0">
                <a:solidFill>
                  <a:schemeClr val="tx1">
                    <a:lumMod val="75000"/>
                    <a:lumOff val="25000"/>
                  </a:schemeClr>
                </a:solidFill>
                <a:latin typeface="Georgia" panose="02040502050405020303" pitchFamily="18" charset="0"/>
              </a:rPr>
              <a:t>In addition to meeting the quantitative criteria of minimum investment and an adequate number of new jobs, the investment will have to meet at least five of the fourteen </a:t>
            </a:r>
            <a:r>
              <a:rPr lang="en-US" sz="900" b="1" dirty="0">
                <a:solidFill>
                  <a:schemeClr val="tx1">
                    <a:lumMod val="75000"/>
                    <a:lumOff val="25000"/>
                  </a:schemeClr>
                </a:solidFill>
                <a:latin typeface="Georgia" panose="02040502050405020303" pitchFamily="18" charset="0"/>
              </a:rPr>
              <a:t>supplementary conditions </a:t>
            </a:r>
            <a:r>
              <a:rPr lang="en-US" sz="900" dirty="0">
                <a:solidFill>
                  <a:schemeClr val="tx1">
                    <a:lumMod val="75000"/>
                    <a:lumOff val="25000"/>
                  </a:schemeClr>
                </a:solidFill>
                <a:latin typeface="Georgia" panose="02040502050405020303" pitchFamily="18" charset="0"/>
              </a:rPr>
              <a:t>similar to the qualitative criteria applicable to the government grant for new investments provided under the '</a:t>
            </a:r>
            <a:r>
              <a:rPr lang="en-US" sz="900" dirty="0" err="1">
                <a:solidFill>
                  <a:schemeClr val="tx1">
                    <a:lumMod val="75000"/>
                    <a:lumOff val="25000"/>
                  </a:schemeClr>
                </a:solidFill>
                <a:latin typeface="Georgia" panose="02040502050405020303" pitchFamily="18" charset="0"/>
              </a:rPr>
              <a:t>Programme</a:t>
            </a:r>
            <a:r>
              <a:rPr lang="en-US" sz="900" dirty="0">
                <a:solidFill>
                  <a:schemeClr val="tx1">
                    <a:lumMod val="75000"/>
                    <a:lumOff val="25000"/>
                  </a:schemeClr>
                </a:solidFill>
                <a:latin typeface="Georgia" panose="02040502050405020303" pitchFamily="18" charset="0"/>
              </a:rPr>
              <a:t> for the support of investments of significant importance for the Polish economy 2011-2030'.</a:t>
            </a:r>
          </a:p>
          <a:p>
            <a:pPr>
              <a:spcBef>
                <a:spcPts val="600"/>
              </a:spcBef>
              <a:spcAft>
                <a:spcPts val="300"/>
              </a:spcAft>
            </a:pPr>
            <a:r>
              <a:rPr lang="en-US" sz="900" dirty="0">
                <a:solidFill>
                  <a:schemeClr val="tx1">
                    <a:lumMod val="75000"/>
                    <a:lumOff val="25000"/>
                  </a:schemeClr>
                </a:solidFill>
                <a:latin typeface="Georgia" panose="02040502050405020303" pitchFamily="18" charset="0"/>
              </a:rPr>
              <a:t>The maximum amount of aid is calculated according to the formula:</a:t>
            </a:r>
            <a:endParaRPr lang="pl-PL" sz="900" dirty="0">
              <a:solidFill>
                <a:schemeClr val="tx1">
                  <a:lumMod val="75000"/>
                  <a:lumOff val="25000"/>
                </a:schemeClr>
              </a:solidFill>
              <a:latin typeface="Georgia" panose="02040502050405020303" pitchFamily="18" charset="0"/>
            </a:endParaRPr>
          </a:p>
          <a:p>
            <a:pPr algn="ctr">
              <a:spcBef>
                <a:spcPts val="600"/>
              </a:spcBef>
              <a:spcAft>
                <a:spcPts val="300"/>
              </a:spcAft>
            </a:pPr>
            <a:r>
              <a:rPr lang="en-US" sz="900" b="1" dirty="0">
                <a:solidFill>
                  <a:schemeClr val="tx1">
                    <a:lumMod val="75000"/>
                    <a:lumOff val="25000"/>
                  </a:schemeClr>
                </a:solidFill>
                <a:latin typeface="Georgia" panose="02040502050405020303" pitchFamily="18" charset="0"/>
              </a:rPr>
              <a:t>Maximum amount of aid (PLN) = a × b × c ÷ 10</a:t>
            </a:r>
            <a:endParaRPr lang="pl-PL" sz="900" b="1" dirty="0">
              <a:solidFill>
                <a:schemeClr val="tx1">
                  <a:lumMod val="75000"/>
                  <a:lumOff val="25000"/>
                </a:schemeClr>
              </a:solidFill>
              <a:latin typeface="Georgia" panose="02040502050405020303" pitchFamily="18" charset="0"/>
            </a:endParaRPr>
          </a:p>
          <a:p>
            <a:pPr algn="l">
              <a:spcBef>
                <a:spcPts val="600"/>
              </a:spcBef>
              <a:spcAft>
                <a:spcPts val="300"/>
              </a:spcAft>
            </a:pPr>
            <a:r>
              <a:rPr lang="en-US" sz="900" u="sng" dirty="0">
                <a:solidFill>
                  <a:schemeClr val="tx1">
                    <a:lumMod val="75000"/>
                    <a:lumOff val="25000"/>
                  </a:schemeClr>
                </a:solidFill>
                <a:latin typeface="Georgia" panose="02040502050405020303" pitchFamily="18" charset="0"/>
              </a:rPr>
              <a:t>where the individual symbols stand for:</a:t>
            </a:r>
            <a:endParaRPr lang="pl-PL" sz="900" u="sng" dirty="0">
              <a:solidFill>
                <a:schemeClr val="tx1">
                  <a:lumMod val="75000"/>
                  <a:lumOff val="25000"/>
                </a:schemeClr>
              </a:solidFill>
              <a:latin typeface="Georgia" panose="02040502050405020303" pitchFamily="18" charset="0"/>
            </a:endParaRPr>
          </a:p>
          <a:p>
            <a:pPr algn="l">
              <a:spcBef>
                <a:spcPts val="600"/>
              </a:spcBef>
              <a:spcAft>
                <a:spcPts val="600"/>
              </a:spcAft>
            </a:pPr>
            <a:r>
              <a:rPr lang="en-US" sz="900" b="1" dirty="0">
                <a:solidFill>
                  <a:schemeClr val="tx1">
                    <a:lumMod val="75000"/>
                    <a:lumOff val="25000"/>
                  </a:schemeClr>
                </a:solidFill>
                <a:latin typeface="Georgia" panose="02040502050405020303" pitchFamily="18" charset="0"/>
              </a:rPr>
              <a:t>a </a:t>
            </a:r>
            <a:r>
              <a:rPr lang="en-US" sz="900" dirty="0">
                <a:solidFill>
                  <a:schemeClr val="tx1">
                    <a:lumMod val="75000"/>
                    <a:lumOff val="25000"/>
                  </a:schemeClr>
                </a:solidFill>
                <a:latin typeface="Georgia" panose="02040502050405020303" pitchFamily="18" charset="0"/>
              </a:rPr>
              <a:t>- amount of eligible costs of the low-carbon project (PLN),</a:t>
            </a:r>
          </a:p>
          <a:p>
            <a:pPr algn="l">
              <a:spcBef>
                <a:spcPts val="300"/>
              </a:spcBef>
              <a:spcAft>
                <a:spcPts val="600"/>
              </a:spcAft>
            </a:pPr>
            <a:r>
              <a:rPr lang="en-US" sz="900" b="1" dirty="0">
                <a:solidFill>
                  <a:schemeClr val="tx1">
                    <a:lumMod val="75000"/>
                    <a:lumOff val="25000"/>
                  </a:schemeClr>
                </a:solidFill>
                <a:latin typeface="Georgia" panose="02040502050405020303" pitchFamily="18" charset="0"/>
              </a:rPr>
              <a:t>b </a:t>
            </a:r>
            <a:r>
              <a:rPr lang="en-US" sz="900" dirty="0">
                <a:solidFill>
                  <a:schemeClr val="tx1">
                    <a:lumMod val="75000"/>
                    <a:lumOff val="25000"/>
                  </a:schemeClr>
                </a:solidFill>
                <a:latin typeface="Georgia" panose="02040502050405020303" pitchFamily="18" charset="0"/>
              </a:rPr>
              <a:t>- maximum aid intensity (%),</a:t>
            </a:r>
          </a:p>
          <a:p>
            <a:pPr algn="l">
              <a:spcBef>
                <a:spcPts val="300"/>
              </a:spcBef>
              <a:spcAft>
                <a:spcPts val="600"/>
              </a:spcAft>
            </a:pPr>
            <a:r>
              <a:rPr lang="en-US" sz="900" b="1" dirty="0">
                <a:solidFill>
                  <a:schemeClr val="tx1">
                    <a:lumMod val="75000"/>
                    <a:lumOff val="25000"/>
                  </a:schemeClr>
                </a:solidFill>
                <a:latin typeface="Georgia" panose="02040502050405020303" pitchFamily="18" charset="0"/>
              </a:rPr>
              <a:t>c </a:t>
            </a:r>
            <a:r>
              <a:rPr lang="en-US" sz="900" dirty="0">
                <a:solidFill>
                  <a:schemeClr val="tx1">
                    <a:lumMod val="75000"/>
                    <a:lumOff val="25000"/>
                  </a:schemeClr>
                </a:solidFill>
                <a:latin typeface="Georgia" panose="02040502050405020303" pitchFamily="18" charset="0"/>
              </a:rPr>
              <a:t>- the number of points obtained for the commitment to fulfil the supplementary conditions.</a:t>
            </a:r>
          </a:p>
          <a:p>
            <a:pPr>
              <a:spcBef>
                <a:spcPts val="600"/>
              </a:spcBef>
              <a:spcAft>
                <a:spcPts val="300"/>
              </a:spcAft>
            </a:pPr>
            <a:r>
              <a:rPr lang="en-US" sz="900" dirty="0">
                <a:solidFill>
                  <a:schemeClr val="tx1">
                    <a:lumMod val="75000"/>
                    <a:lumOff val="25000"/>
                  </a:schemeClr>
                </a:solidFill>
                <a:latin typeface="Georgia" panose="02040502050405020303" pitchFamily="18" charset="0"/>
              </a:rPr>
              <a:t>The Ministry of Development and Technology is responsible for the call for proposals, which takes place on a rolling basis. Aid can be granted, and therefore grant agreements can be concluded, until 31 December 2025 at the latest. However, the call may end much earlier if the budget reserved for support is used up, so we recommend not delaying in applying for support.</a:t>
            </a:r>
            <a:endParaRPr lang="pl-PL" sz="900" dirty="0">
              <a:solidFill>
                <a:schemeClr val="tx1">
                  <a:lumMod val="75000"/>
                  <a:lumOff val="25000"/>
                </a:schemeClr>
              </a:solidFill>
              <a:latin typeface="Georgia" panose="02040502050405020303" pitchFamily="18" charset="0"/>
            </a:endParaRPr>
          </a:p>
          <a:p>
            <a:pPr>
              <a:spcBef>
                <a:spcPts val="300"/>
              </a:spcBef>
              <a:spcAft>
                <a:spcPts val="300"/>
              </a:spcAft>
            </a:pPr>
            <a:endParaRPr lang="pl-PL" sz="900" dirty="0">
              <a:solidFill>
                <a:schemeClr val="tx1">
                  <a:lumMod val="75000"/>
                  <a:lumOff val="25000"/>
                </a:schemeClr>
              </a:solidFill>
              <a:latin typeface="Georgia" panose="02040502050405020303" pitchFamily="18" charset="0"/>
            </a:endParaRPr>
          </a:p>
        </p:txBody>
      </p:sp>
      <p:sp>
        <p:nvSpPr>
          <p:cNvPr id="5" name="pole tekstowe 4">
            <a:extLst>
              <a:ext uri="{FF2B5EF4-FFF2-40B4-BE49-F238E27FC236}">
                <a16:creationId xmlns:a16="http://schemas.microsoft.com/office/drawing/2014/main" id="{6B67383B-1912-0B32-04A5-869F03F260B0}"/>
              </a:ext>
            </a:extLst>
          </p:cNvPr>
          <p:cNvSpPr txBox="1"/>
          <p:nvPr/>
        </p:nvSpPr>
        <p:spPr>
          <a:xfrm>
            <a:off x="173408" y="2973412"/>
            <a:ext cx="3203039" cy="5755422"/>
          </a:xfrm>
          <a:prstGeom prst="rect">
            <a:avLst/>
          </a:prstGeom>
          <a:noFill/>
        </p:spPr>
        <p:txBody>
          <a:bodyPr wrap="square" rtlCol="0">
            <a:spAutoFit/>
          </a:bodyPr>
          <a:lstStyle>
            <a:defPPr>
              <a:defRPr lang="en-US"/>
            </a:defPPr>
            <a:lvl1pPr algn="just">
              <a:defRPr sz="1000">
                <a:solidFill>
                  <a:schemeClr val="tx1">
                    <a:lumMod val="50000"/>
                    <a:lumOff val="50000"/>
                  </a:schemeClr>
                </a:solidFill>
                <a:latin typeface="Ebrima" panose="02000000000000000000" pitchFamily="2" charset="0"/>
                <a:ea typeface="Ebrima" panose="02000000000000000000" pitchFamily="2" charset="0"/>
                <a:cs typeface="Ebrima" panose="02000000000000000000" pitchFamily="2" charset="0"/>
              </a:defRPr>
            </a:lvl1pPr>
          </a:lstStyle>
          <a:p>
            <a:pPr>
              <a:spcBef>
                <a:spcPts val="300"/>
              </a:spcBef>
              <a:spcAft>
                <a:spcPts val="300"/>
              </a:spcAft>
            </a:pPr>
            <a:r>
              <a:rPr lang="en-US" sz="900" dirty="0">
                <a:solidFill>
                  <a:schemeClr val="tx1">
                    <a:lumMod val="75000"/>
                    <a:lumOff val="25000"/>
                  </a:schemeClr>
                </a:solidFill>
                <a:latin typeface="Georgia" panose="02040502050405020303" pitchFamily="18" charset="0"/>
              </a:rPr>
              <a:t>The European Commission has approved two Polish state aid schemes related to energy transition</a:t>
            </a:r>
            <a:r>
              <a:rPr lang="pl-PL" sz="900" dirty="0">
                <a:solidFill>
                  <a:schemeClr val="tx1">
                    <a:lumMod val="75000"/>
                    <a:lumOff val="25000"/>
                  </a:schemeClr>
                </a:solidFill>
                <a:latin typeface="Georgia" panose="02040502050405020303" pitchFamily="18" charset="0"/>
              </a:rPr>
              <a:t>. </a:t>
            </a:r>
            <a:endParaRPr lang="en-US" sz="900" dirty="0">
              <a:solidFill>
                <a:schemeClr val="tx1">
                  <a:lumMod val="75000"/>
                  <a:lumOff val="25000"/>
                </a:schemeClr>
              </a:solidFill>
              <a:latin typeface="Georgia" panose="02040502050405020303" pitchFamily="18" charset="0"/>
            </a:endParaRPr>
          </a:p>
          <a:p>
            <a:pPr algn="l">
              <a:spcBef>
                <a:spcPts val="1200"/>
              </a:spcBef>
              <a:spcAft>
                <a:spcPts val="300"/>
              </a:spcAft>
            </a:pPr>
            <a:r>
              <a:rPr lang="pl-PL" b="1" dirty="0" err="1">
                <a:solidFill>
                  <a:srgbClr val="AF9A70"/>
                </a:solidFill>
                <a:latin typeface="Georgia" panose="02040502050405020303" pitchFamily="18" charset="0"/>
              </a:rPr>
              <a:t>Support</a:t>
            </a:r>
            <a:r>
              <a:rPr lang="pl-PL" b="1" dirty="0">
                <a:solidFill>
                  <a:srgbClr val="AF9A70"/>
                </a:solidFill>
                <a:latin typeface="Georgia" panose="02040502050405020303" pitchFamily="18" charset="0"/>
              </a:rPr>
              <a:t> for </a:t>
            </a:r>
            <a:r>
              <a:rPr lang="pl-PL" b="1" dirty="0" err="1">
                <a:solidFill>
                  <a:srgbClr val="AF9A70"/>
                </a:solidFill>
                <a:latin typeface="Georgia" panose="02040502050405020303" pitchFamily="18" charset="0"/>
              </a:rPr>
              <a:t>energy</a:t>
            </a:r>
            <a:r>
              <a:rPr lang="pl-PL" b="1" dirty="0">
                <a:solidFill>
                  <a:srgbClr val="AF9A70"/>
                </a:solidFill>
                <a:latin typeface="Georgia" panose="02040502050405020303" pitchFamily="18" charset="0"/>
              </a:rPr>
              <a:t> </a:t>
            </a:r>
            <a:r>
              <a:rPr lang="pl-PL" b="1" dirty="0" err="1">
                <a:solidFill>
                  <a:srgbClr val="AF9A70"/>
                </a:solidFill>
                <a:latin typeface="Georgia" panose="02040502050405020303" pitchFamily="18" charset="0"/>
              </a:rPr>
              <a:t>storage</a:t>
            </a:r>
            <a:r>
              <a:rPr lang="pl-PL" b="1" dirty="0">
                <a:solidFill>
                  <a:srgbClr val="AF9A70"/>
                </a:solidFill>
                <a:latin typeface="Georgia" panose="02040502050405020303" pitchFamily="18" charset="0"/>
              </a:rPr>
              <a:t> </a:t>
            </a:r>
            <a:r>
              <a:rPr lang="pl-PL" b="1" dirty="0" err="1">
                <a:solidFill>
                  <a:srgbClr val="AF9A70"/>
                </a:solidFill>
                <a:latin typeface="Georgia" panose="02040502050405020303" pitchFamily="18" charset="0"/>
              </a:rPr>
              <a:t>facilities</a:t>
            </a:r>
            <a:endParaRPr lang="pl-PL" dirty="0">
              <a:solidFill>
                <a:schemeClr val="tx1">
                  <a:lumMod val="75000"/>
                  <a:lumOff val="25000"/>
                </a:schemeClr>
              </a:solidFill>
              <a:latin typeface="Georgia" panose="02040502050405020303" pitchFamily="18" charset="0"/>
            </a:endParaRPr>
          </a:p>
          <a:p>
            <a:pPr>
              <a:spcBef>
                <a:spcPts val="300"/>
              </a:spcBef>
              <a:spcAft>
                <a:spcPts val="300"/>
              </a:spcAft>
            </a:pPr>
            <a:r>
              <a:rPr lang="en-US" sz="900" dirty="0">
                <a:solidFill>
                  <a:schemeClr val="tx1">
                    <a:lumMod val="75000"/>
                    <a:lumOff val="25000"/>
                  </a:schemeClr>
                </a:solidFill>
                <a:latin typeface="Georgia" panose="02040502050405020303" pitchFamily="18" charset="0"/>
              </a:rPr>
              <a:t>The European Commission has approved a EUR 1.2 billion Polish aid scheme to support investment in electricity storage to aid the transition to a net-zero emissions economy</a:t>
            </a:r>
            <a:r>
              <a:rPr lang="pl-PL" sz="900" dirty="0">
                <a:solidFill>
                  <a:schemeClr val="tx1">
                    <a:lumMod val="75000"/>
                    <a:lumOff val="25000"/>
                  </a:schemeClr>
                </a:solidFill>
                <a:latin typeface="Georgia" panose="02040502050405020303" pitchFamily="18" charset="0"/>
              </a:rPr>
              <a:t>.</a:t>
            </a:r>
            <a:endParaRPr lang="en-US" sz="900" dirty="0">
              <a:solidFill>
                <a:schemeClr val="tx1">
                  <a:lumMod val="75000"/>
                  <a:lumOff val="25000"/>
                </a:schemeClr>
              </a:solidFill>
              <a:latin typeface="Georgia" panose="02040502050405020303" pitchFamily="18" charset="0"/>
            </a:endParaRPr>
          </a:p>
          <a:p>
            <a:pPr>
              <a:spcBef>
                <a:spcPts val="300"/>
              </a:spcBef>
              <a:spcAft>
                <a:spcPts val="300"/>
              </a:spcAft>
            </a:pPr>
            <a:r>
              <a:rPr lang="en-US" sz="900" dirty="0">
                <a:solidFill>
                  <a:schemeClr val="tx1">
                    <a:lumMod val="75000"/>
                    <a:lumOff val="25000"/>
                  </a:schemeClr>
                </a:solidFill>
                <a:latin typeface="Georgia" panose="02040502050405020303" pitchFamily="18" charset="0"/>
              </a:rPr>
              <a:t>Projects will be selected through a call for proposals. </a:t>
            </a:r>
          </a:p>
          <a:p>
            <a:pPr>
              <a:spcBef>
                <a:spcPts val="300"/>
              </a:spcBef>
              <a:spcAft>
                <a:spcPts val="300"/>
              </a:spcAft>
            </a:pPr>
            <a:r>
              <a:rPr lang="en-US" sz="900" dirty="0">
                <a:solidFill>
                  <a:schemeClr val="tx1">
                    <a:lumMod val="75000"/>
                    <a:lumOff val="25000"/>
                  </a:schemeClr>
                </a:solidFill>
                <a:latin typeface="Georgia" panose="02040502050405020303" pitchFamily="18" charset="0"/>
              </a:rPr>
              <a:t>Aid will be provided in two forms of support: direct grants and loans. The total amount of support will not be allowed to exceed 45% of the investment costs of the supported project, although this limit can be increased to 65% for aid to small enterprises and 55% for aid to medium-sized enterprises.</a:t>
            </a:r>
          </a:p>
          <a:p>
            <a:pPr>
              <a:spcBef>
                <a:spcPts val="300"/>
              </a:spcBef>
              <a:spcAft>
                <a:spcPts val="300"/>
              </a:spcAft>
            </a:pPr>
            <a:r>
              <a:rPr lang="en-US" sz="900" dirty="0">
                <a:solidFill>
                  <a:schemeClr val="tx1">
                    <a:lumMod val="75000"/>
                    <a:lumOff val="25000"/>
                  </a:schemeClr>
                </a:solidFill>
                <a:latin typeface="Georgia" panose="02040502050405020303" pitchFamily="18" charset="0"/>
              </a:rPr>
              <a:t>The specific conditions for the provision of support will be indicated in the national regulations that are being developed. The final conditions for support are expected to be known in November.</a:t>
            </a:r>
            <a:endParaRPr lang="pl-PL" sz="900" dirty="0">
              <a:solidFill>
                <a:schemeClr val="tx1">
                  <a:lumMod val="75000"/>
                  <a:lumOff val="25000"/>
                </a:schemeClr>
              </a:solidFill>
              <a:latin typeface="Georgia" panose="02040502050405020303" pitchFamily="18" charset="0"/>
            </a:endParaRPr>
          </a:p>
          <a:p>
            <a:pPr algn="l">
              <a:spcBef>
                <a:spcPts val="1200"/>
              </a:spcBef>
              <a:spcAft>
                <a:spcPts val="300"/>
              </a:spcAft>
            </a:pPr>
            <a:r>
              <a:rPr lang="en-US" b="1" dirty="0">
                <a:solidFill>
                  <a:srgbClr val="AF9A70"/>
                </a:solidFill>
                <a:latin typeface="Georgia" panose="02040502050405020303" pitchFamily="18" charset="0"/>
              </a:rPr>
              <a:t>Support for low-carbon investments</a:t>
            </a:r>
            <a:endParaRPr lang="pl-PL" b="1" dirty="0">
              <a:solidFill>
                <a:srgbClr val="AF9A70"/>
              </a:solidFill>
              <a:latin typeface="Georgia" panose="02040502050405020303" pitchFamily="18" charset="0"/>
            </a:endParaRPr>
          </a:p>
          <a:p>
            <a:pPr>
              <a:spcBef>
                <a:spcPts val="300"/>
              </a:spcBef>
              <a:spcAft>
                <a:spcPts val="300"/>
              </a:spcAft>
            </a:pPr>
            <a:r>
              <a:rPr lang="en-US" sz="900" dirty="0">
                <a:solidFill>
                  <a:schemeClr val="tx1">
                    <a:lumMod val="75000"/>
                    <a:lumOff val="25000"/>
                  </a:schemeClr>
                </a:solidFill>
                <a:latin typeface="Georgia" panose="02040502050405020303" pitchFamily="18" charset="0"/>
              </a:rPr>
              <a:t>The second type of support concerns investment projects of strategic importance for the transition to a net-zero-emission economy. Its conditions are set out in Article 53 of the Law of 7 July 2023 on the preparation and implementation of investments in the National Data Processing Centre and the Ordinance of the Minister of Development and Technology of 29 September 2023 on the granting of state aid for the implementation of investment projects of strategic importance for the transition to a net-zero-emission economy.</a:t>
            </a:r>
          </a:p>
          <a:p>
            <a:pPr>
              <a:spcBef>
                <a:spcPts val="300"/>
              </a:spcBef>
              <a:spcAft>
                <a:spcPts val="300"/>
              </a:spcAft>
            </a:pPr>
            <a:r>
              <a:rPr lang="en-US" sz="900" dirty="0">
                <a:solidFill>
                  <a:schemeClr val="tx1">
                    <a:lumMod val="75000"/>
                    <a:lumOff val="25000"/>
                  </a:schemeClr>
                </a:solidFill>
                <a:latin typeface="Georgia" panose="02040502050405020303" pitchFamily="18" charset="0"/>
              </a:rPr>
              <a:t>Such a project is an investment of at least EUR 110 million, which will create at least 50 new jobs.</a:t>
            </a:r>
            <a:endParaRPr lang="pl-PL" sz="900" dirty="0">
              <a:solidFill>
                <a:schemeClr val="tx1">
                  <a:lumMod val="75000"/>
                  <a:lumOff val="25000"/>
                </a:schemeClr>
              </a:solidFill>
              <a:latin typeface="Georgia" panose="02040502050405020303" pitchFamily="18" charset="0"/>
            </a:endParaRPr>
          </a:p>
          <a:p>
            <a:pPr>
              <a:spcBef>
                <a:spcPts val="300"/>
              </a:spcBef>
              <a:spcAft>
                <a:spcPts val="300"/>
              </a:spcAft>
            </a:pPr>
            <a:r>
              <a:rPr lang="en-US" sz="900" dirty="0">
                <a:solidFill>
                  <a:schemeClr val="tx1">
                    <a:lumMod val="75000"/>
                    <a:lumOff val="25000"/>
                  </a:schemeClr>
                </a:solidFill>
                <a:latin typeface="Georgia" panose="02040502050405020303" pitchFamily="18" charset="0"/>
              </a:rPr>
              <a:t>The investment is to consist of the production of equipment such as batteries, solar panels, wind turbines, heat pumps, </a:t>
            </a:r>
          </a:p>
        </p:txBody>
      </p:sp>
    </p:spTree>
    <p:extLst>
      <p:ext uri="{BB962C8B-B14F-4D97-AF65-F5344CB8AC3E}">
        <p14:creationId xmlns:p14="http://schemas.microsoft.com/office/powerpoint/2010/main" val="2464867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Obraz 20">
            <a:extLst>
              <a:ext uri="{FF2B5EF4-FFF2-40B4-BE49-F238E27FC236}">
                <a16:creationId xmlns:a16="http://schemas.microsoft.com/office/drawing/2014/main" id="{69658D8E-7D36-F605-0FA7-4A90AE8E08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1292" r="4139" b="-400"/>
          <a:stretch/>
        </p:blipFill>
        <p:spPr>
          <a:xfrm>
            <a:off x="3619958" y="444090"/>
            <a:ext cx="3245938" cy="8720903"/>
          </a:xfrm>
          <a:prstGeom prst="rect">
            <a:avLst/>
          </a:prstGeom>
        </p:spPr>
      </p:pic>
      <p:sp>
        <p:nvSpPr>
          <p:cNvPr id="20" name="Prostokąt 19">
            <a:extLst>
              <a:ext uri="{FF2B5EF4-FFF2-40B4-BE49-F238E27FC236}">
                <a16:creationId xmlns:a16="http://schemas.microsoft.com/office/drawing/2014/main" id="{B60C518B-87B8-7220-BBC2-D3432E9635C7}"/>
              </a:ext>
            </a:extLst>
          </p:cNvPr>
          <p:cNvSpPr/>
          <p:nvPr/>
        </p:nvSpPr>
        <p:spPr>
          <a:xfrm>
            <a:off x="3615085" y="475357"/>
            <a:ext cx="3250812" cy="8637377"/>
          </a:xfrm>
          <a:prstGeom prst="rect">
            <a:avLst/>
          </a:prstGeom>
          <a:solidFill>
            <a:srgbClr val="4D4961">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5" name="Pole tekstowe 15"/>
          <p:cNvSpPr txBox="1"/>
          <p:nvPr/>
        </p:nvSpPr>
        <p:spPr>
          <a:xfrm>
            <a:off x="-3978" y="9086087"/>
            <a:ext cx="6869874" cy="53294"/>
          </a:xfrm>
          <a:prstGeom prst="rect">
            <a:avLst/>
          </a:prstGeom>
          <a:solidFill>
            <a:srgbClr val="4D4961">
              <a:alpha val="93000"/>
            </a:srgbClr>
          </a:solid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lvl="0" algn="just" defTabSz="914400">
              <a:lnSpc>
                <a:spcPts val="500"/>
              </a:lnSpc>
              <a:defRPr/>
            </a:pPr>
            <a:endParaRPr lang="en-US" sz="600" i="1" kern="0" dirty="0">
              <a:solidFill>
                <a:schemeClr val="bg1"/>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14" name="Zagięty narożnik 13"/>
          <p:cNvSpPr/>
          <p:nvPr/>
        </p:nvSpPr>
        <p:spPr>
          <a:xfrm>
            <a:off x="-3977" y="1"/>
            <a:ext cx="6869874" cy="559842"/>
          </a:xfrm>
          <a:prstGeom prst="foldedCorner">
            <a:avLst/>
          </a:prstGeom>
          <a:solidFill>
            <a:srgbClr val="4D496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accent2">
                  <a:lumMod val="75000"/>
                </a:schemeClr>
              </a:solidFill>
            </a:endParaRPr>
          </a:p>
        </p:txBody>
      </p:sp>
      <p:pic>
        <p:nvPicPr>
          <p:cNvPr id="15" name="Obraz 14"/>
          <p:cNvPicPr>
            <a:picLocks noChangeAspect="1"/>
          </p:cNvPicPr>
          <p:nvPr/>
        </p:nvPicPr>
        <p:blipFill rotWithShape="1">
          <a:blip r:embed="rId4" cstate="screen">
            <a:extLst>
              <a:ext uri="{28A0092B-C50C-407E-A947-70E740481C1C}">
                <a14:useLocalDpi xmlns:a14="http://schemas.microsoft.com/office/drawing/2010/main"/>
              </a:ext>
            </a:extLst>
          </a:blip>
          <a:srcRect l="36586" r="-1"/>
          <a:stretch/>
        </p:blipFill>
        <p:spPr>
          <a:xfrm>
            <a:off x="5760720" y="-15533"/>
            <a:ext cx="977792" cy="575376"/>
          </a:xfrm>
          <a:prstGeom prst="rect">
            <a:avLst/>
          </a:prstGeom>
        </p:spPr>
      </p:pic>
      <p:sp>
        <p:nvSpPr>
          <p:cNvPr id="3" name="Symbol zastępczy numeru slajdu 2">
            <a:extLst>
              <a:ext uri="{FF2B5EF4-FFF2-40B4-BE49-F238E27FC236}">
                <a16:creationId xmlns:a16="http://schemas.microsoft.com/office/drawing/2014/main" id="{612D244B-44E5-01B0-AD97-11CC420B71CD}"/>
              </a:ext>
            </a:extLst>
          </p:cNvPr>
          <p:cNvSpPr>
            <a:spLocks noGrp="1"/>
          </p:cNvSpPr>
          <p:nvPr>
            <p:ph type="sldNum" sz="quarter" idx="12"/>
          </p:nvPr>
        </p:nvSpPr>
        <p:spPr>
          <a:xfrm>
            <a:off x="3920186" y="8054558"/>
            <a:ext cx="2133600" cy="246062"/>
          </a:xfrm>
        </p:spPr>
        <p:txBody>
          <a:bodyPr/>
          <a:lstStyle/>
          <a:p>
            <a:pPr>
              <a:defRPr/>
            </a:pPr>
            <a:fld id="{B7D3F56A-A36E-48D9-86F0-6588124CA989}" type="slidenum">
              <a:rPr lang="pl-PL" noProof="0" smtClean="0">
                <a:solidFill>
                  <a:schemeClr val="tx1">
                    <a:lumMod val="75000"/>
                    <a:lumOff val="25000"/>
                  </a:schemeClr>
                </a:solidFill>
              </a:rPr>
              <a:pPr>
                <a:defRPr/>
              </a:pPr>
              <a:t>2</a:t>
            </a:fld>
            <a:endParaRPr lang="pl-PL" noProof="0" dirty="0">
              <a:solidFill>
                <a:schemeClr val="tx1">
                  <a:lumMod val="75000"/>
                  <a:lumOff val="25000"/>
                </a:schemeClr>
              </a:solidFill>
            </a:endParaRPr>
          </a:p>
        </p:txBody>
      </p:sp>
      <p:sp>
        <p:nvSpPr>
          <p:cNvPr id="4" name="Rectangle 3">
            <a:extLst>
              <a:ext uri="{FF2B5EF4-FFF2-40B4-BE49-F238E27FC236}">
                <a16:creationId xmlns:a16="http://schemas.microsoft.com/office/drawing/2014/main" id="{5D578530-DF67-6731-21C7-AC1072636E4F}"/>
              </a:ext>
            </a:extLst>
          </p:cNvPr>
          <p:cNvSpPr txBox="1">
            <a:spLocks noChangeArrowheads="1"/>
          </p:cNvSpPr>
          <p:nvPr/>
        </p:nvSpPr>
        <p:spPr bwMode="auto">
          <a:xfrm>
            <a:off x="4029423" y="3335363"/>
            <a:ext cx="3311278" cy="11525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342900" indent="-342900" algn="ctr" rtl="0" eaLnBrk="0" fontAlgn="base" hangingPunct="0">
              <a:spcBef>
                <a:spcPct val="20000"/>
              </a:spcBef>
              <a:spcAft>
                <a:spcPct val="0"/>
              </a:spcAft>
              <a:buClr>
                <a:srgbClr val="54301A"/>
              </a:buClr>
              <a:buFont typeface="Wingdings" pitchFamily="2" charset="2"/>
              <a:defRPr sz="1200" b="1">
                <a:solidFill>
                  <a:srgbClr val="5C4032"/>
                </a:solidFill>
                <a:latin typeface="+mn-lt"/>
                <a:ea typeface="+mn-ea"/>
                <a:cs typeface="+mn-cs"/>
              </a:defRPr>
            </a:lvl1pPr>
            <a:lvl2pPr marL="358775" indent="-179388" algn="l" rtl="0" eaLnBrk="0" fontAlgn="base" hangingPunct="0">
              <a:spcBef>
                <a:spcPct val="20000"/>
              </a:spcBef>
              <a:spcAft>
                <a:spcPct val="0"/>
              </a:spcAft>
              <a:buClr>
                <a:srgbClr val="54301A"/>
              </a:buClr>
              <a:buFont typeface="Wingdings" pitchFamily="2" charset="2"/>
              <a:buChar char="§"/>
              <a:defRPr sz="1600">
                <a:solidFill>
                  <a:srgbClr val="54301A"/>
                </a:solidFill>
                <a:latin typeface="+mn-lt"/>
                <a:cs typeface="+mn-cs"/>
              </a:defRPr>
            </a:lvl2pPr>
            <a:lvl3pPr marL="719138" indent="-180975" algn="l" rtl="0" eaLnBrk="0" fontAlgn="base" hangingPunct="0">
              <a:spcBef>
                <a:spcPct val="20000"/>
              </a:spcBef>
              <a:spcAft>
                <a:spcPct val="0"/>
              </a:spcAft>
              <a:buClr>
                <a:srgbClr val="54301A"/>
              </a:buClr>
              <a:buFont typeface="Wingdings" pitchFamily="2" charset="2"/>
              <a:buChar char="§"/>
              <a:defRPr sz="1400">
                <a:solidFill>
                  <a:srgbClr val="54301A"/>
                </a:solidFill>
                <a:latin typeface="+mn-lt"/>
                <a:cs typeface="+mn-cs"/>
              </a:defRPr>
            </a:lvl3pPr>
            <a:lvl4pPr marL="1665288" indent="-228600" algn="l" rtl="0" eaLnBrk="0" fontAlgn="base" hangingPunct="0">
              <a:spcBef>
                <a:spcPct val="20000"/>
              </a:spcBef>
              <a:spcAft>
                <a:spcPct val="0"/>
              </a:spcAft>
              <a:defRPr sz="2000">
                <a:solidFill>
                  <a:schemeClr val="tx1"/>
                </a:solidFill>
                <a:latin typeface="Arial" charset="0"/>
                <a:cs typeface="+mn-cs"/>
              </a:defRPr>
            </a:lvl4pPr>
            <a:lvl5pPr marL="2073275" indent="-228600" algn="l" rtl="0" eaLnBrk="0" fontAlgn="base" hangingPunct="0">
              <a:spcBef>
                <a:spcPct val="20000"/>
              </a:spcBef>
              <a:spcAft>
                <a:spcPct val="0"/>
              </a:spcAft>
              <a:buChar char="»"/>
              <a:defRPr sz="2000">
                <a:solidFill>
                  <a:schemeClr val="tx1"/>
                </a:solidFill>
                <a:latin typeface="Arial" charset="0"/>
                <a:cs typeface="+mn-cs"/>
              </a:defRPr>
            </a:lvl5pPr>
            <a:lvl6pPr marL="2530475" indent="-228600" algn="l" rtl="0" fontAlgn="base">
              <a:spcBef>
                <a:spcPct val="20000"/>
              </a:spcBef>
              <a:spcAft>
                <a:spcPct val="0"/>
              </a:spcAft>
              <a:buChar char="»"/>
              <a:defRPr sz="2000">
                <a:solidFill>
                  <a:schemeClr val="tx1"/>
                </a:solidFill>
                <a:latin typeface="Arial" charset="0"/>
                <a:cs typeface="+mn-cs"/>
              </a:defRPr>
            </a:lvl6pPr>
            <a:lvl7pPr marL="2987675" indent="-228600" algn="l" rtl="0" fontAlgn="base">
              <a:spcBef>
                <a:spcPct val="20000"/>
              </a:spcBef>
              <a:spcAft>
                <a:spcPct val="0"/>
              </a:spcAft>
              <a:buChar char="»"/>
              <a:defRPr sz="2000">
                <a:solidFill>
                  <a:schemeClr val="tx1"/>
                </a:solidFill>
                <a:latin typeface="Arial" charset="0"/>
                <a:cs typeface="+mn-cs"/>
              </a:defRPr>
            </a:lvl7pPr>
            <a:lvl8pPr marL="3444875" indent="-228600" algn="l" rtl="0" fontAlgn="base">
              <a:spcBef>
                <a:spcPct val="20000"/>
              </a:spcBef>
              <a:spcAft>
                <a:spcPct val="0"/>
              </a:spcAft>
              <a:buChar char="»"/>
              <a:defRPr sz="2000">
                <a:solidFill>
                  <a:schemeClr val="tx1"/>
                </a:solidFill>
                <a:latin typeface="Arial" charset="0"/>
                <a:cs typeface="+mn-cs"/>
              </a:defRPr>
            </a:lvl8pPr>
            <a:lvl9pPr marL="3902075" indent="-228600" algn="l" rtl="0" fontAlgn="base">
              <a:spcBef>
                <a:spcPct val="20000"/>
              </a:spcBef>
              <a:spcAft>
                <a:spcPct val="0"/>
              </a:spcAft>
              <a:buChar char="»"/>
              <a:defRPr sz="2000">
                <a:solidFill>
                  <a:schemeClr val="tx1"/>
                </a:solidFill>
                <a:latin typeface="Arial" charset="0"/>
                <a:cs typeface="+mn-cs"/>
              </a:defRPr>
            </a:lvl9pPr>
          </a:lstStyle>
          <a:p>
            <a:pPr marL="0" indent="0" algn="l" defTabSz="914400" eaLnBrk="1" hangingPunct="1">
              <a:defRPr/>
            </a:pPr>
            <a:r>
              <a:rPr lang="pl-PL" altLang="pl-PL" kern="0" dirty="0" err="1">
                <a:solidFill>
                  <a:schemeClr val="bg1"/>
                </a:solidFill>
                <a:latin typeface="Georgia" panose="02040502050405020303" pitchFamily="18" charset="0"/>
                <a:ea typeface="Ebrima" panose="02000000000000000000" pitchFamily="2" charset="0"/>
                <a:cs typeface="Ebrima" panose="02000000000000000000" pitchFamily="2" charset="0"/>
              </a:rPr>
              <a:t>Warsaw</a:t>
            </a:r>
            <a:endParaRPr lang="pl-PL" altLang="pl-PL" sz="1050" kern="0" dirty="0">
              <a:solidFill>
                <a:schemeClr val="bg1"/>
              </a:solidFill>
              <a:latin typeface="Georgia" panose="02040502050405020303" pitchFamily="18" charset="0"/>
              <a:ea typeface="Ebrima" panose="02000000000000000000" pitchFamily="2" charset="0"/>
              <a:cs typeface="Ebrima" panose="02000000000000000000" pitchFamily="2" charset="0"/>
            </a:endParaRPr>
          </a:p>
          <a:p>
            <a:pPr marL="0" indent="0" algn="l" defTabSz="914400" eaLnBrk="1" hangingPunct="1">
              <a:defRPr/>
            </a:pPr>
            <a:r>
              <a:rPr lang="pl-PL" altLang="pl-PL" sz="1000" b="0" kern="0" dirty="0">
                <a:solidFill>
                  <a:schemeClr val="bg1"/>
                </a:solidFill>
                <a:latin typeface="Georgia" panose="02040502050405020303" pitchFamily="18" charset="0"/>
                <a:ea typeface="Ebrima" panose="02000000000000000000" pitchFamily="2" charset="0"/>
                <a:cs typeface="Ebrima" panose="02000000000000000000" pitchFamily="2" charset="0"/>
              </a:rPr>
              <a:t>Jasna 26, 00-054 </a:t>
            </a:r>
            <a:r>
              <a:rPr lang="pl-PL" altLang="pl-PL" sz="1000" b="0" kern="0" dirty="0" err="1">
                <a:solidFill>
                  <a:schemeClr val="bg1"/>
                </a:solidFill>
                <a:latin typeface="Georgia" panose="02040502050405020303" pitchFamily="18" charset="0"/>
                <a:ea typeface="Ebrima" panose="02000000000000000000" pitchFamily="2" charset="0"/>
                <a:cs typeface="Ebrima" panose="02000000000000000000" pitchFamily="2" charset="0"/>
              </a:rPr>
              <a:t>Warsaw</a:t>
            </a:r>
            <a:endParaRPr lang="pl-PL" altLang="pl-PL" sz="1000" b="0" kern="0" dirty="0">
              <a:solidFill>
                <a:schemeClr val="bg1"/>
              </a:solidFill>
              <a:latin typeface="Georgia" panose="02040502050405020303" pitchFamily="18" charset="0"/>
              <a:ea typeface="Ebrima" panose="02000000000000000000" pitchFamily="2" charset="0"/>
              <a:cs typeface="Ebrima" panose="02000000000000000000" pitchFamily="2" charset="0"/>
            </a:endParaRPr>
          </a:p>
          <a:p>
            <a:pPr marL="0" indent="0" algn="l" defTabSz="914400" eaLnBrk="1" hangingPunct="1">
              <a:defRPr/>
            </a:pPr>
            <a:r>
              <a:rPr lang="pl-PL" altLang="pl-PL" sz="1000" kern="0" dirty="0">
                <a:solidFill>
                  <a:schemeClr val="bg1"/>
                </a:solidFill>
                <a:latin typeface="Georgia" panose="02040502050405020303" pitchFamily="18" charset="0"/>
                <a:ea typeface="Ebrima" panose="02000000000000000000" pitchFamily="2" charset="0"/>
                <a:cs typeface="Ebrima" panose="02000000000000000000" pitchFamily="2" charset="0"/>
                <a:sym typeface="Wingdings" panose="05000000000000000000" pitchFamily="2" charset="2"/>
              </a:rPr>
              <a:t>T</a:t>
            </a:r>
            <a:r>
              <a:rPr lang="pl-PL" altLang="pl-PL" sz="1000" b="0" kern="0" dirty="0">
                <a:solidFill>
                  <a:schemeClr val="bg1"/>
                </a:solidFill>
                <a:latin typeface="Georgia" panose="02040502050405020303" pitchFamily="18" charset="0"/>
                <a:ea typeface="Ebrima" panose="02000000000000000000" pitchFamily="2" charset="0"/>
                <a:cs typeface="Ebrima" panose="02000000000000000000" pitchFamily="2" charset="0"/>
              </a:rPr>
              <a:t> +48 22 608 70 00</a:t>
            </a:r>
          </a:p>
          <a:p>
            <a:pPr marL="0" indent="0" algn="l" defTabSz="914400" eaLnBrk="1" hangingPunct="1">
              <a:defRPr/>
            </a:pPr>
            <a:r>
              <a:rPr lang="pl-PL" altLang="pl-PL" sz="1000" kern="0" dirty="0">
                <a:solidFill>
                  <a:schemeClr val="bg1"/>
                </a:solidFill>
                <a:latin typeface="Georgia" panose="02040502050405020303" pitchFamily="18" charset="0"/>
                <a:ea typeface="Ebrima" panose="02000000000000000000" pitchFamily="2" charset="0"/>
                <a:cs typeface="Ebrima" panose="02000000000000000000" pitchFamily="2" charset="0"/>
              </a:rPr>
              <a:t>F</a:t>
            </a:r>
            <a:r>
              <a:rPr lang="pl-PL" altLang="pl-PL" sz="1000" b="0" kern="0" dirty="0">
                <a:solidFill>
                  <a:schemeClr val="bg1"/>
                </a:solidFill>
                <a:latin typeface="Georgia" panose="02040502050405020303" pitchFamily="18" charset="0"/>
                <a:ea typeface="Ebrima" panose="02000000000000000000" pitchFamily="2" charset="0"/>
                <a:cs typeface="Ebrima" panose="02000000000000000000" pitchFamily="2" charset="0"/>
              </a:rPr>
              <a:t> +48 22 608 70 70</a:t>
            </a:r>
          </a:p>
          <a:p>
            <a:pPr marL="0" indent="0" algn="l" defTabSz="914400" eaLnBrk="1" hangingPunct="1">
              <a:defRPr/>
            </a:pPr>
            <a:r>
              <a:rPr lang="pl-PL" altLang="pl-PL" sz="1000" kern="0" dirty="0">
                <a:solidFill>
                  <a:schemeClr val="bg1"/>
                </a:solidFill>
                <a:latin typeface="Georgia" panose="02040502050405020303" pitchFamily="18" charset="0"/>
                <a:ea typeface="Ebrima" panose="02000000000000000000" pitchFamily="2" charset="0"/>
                <a:cs typeface="Ebrima" panose="02000000000000000000" pitchFamily="2" charset="0"/>
              </a:rPr>
              <a:t>E </a:t>
            </a:r>
            <a:r>
              <a:rPr lang="pl-PL" altLang="pl-PL" sz="1000" b="0" kern="0" dirty="0">
                <a:solidFill>
                  <a:schemeClr val="bg1"/>
                </a:solidFill>
                <a:latin typeface="Georgia" panose="02040502050405020303" pitchFamily="18" charset="0"/>
                <a:ea typeface="Ebrima" panose="02000000000000000000" pitchFamily="2" charset="0"/>
                <a:cs typeface="Ebrima" panose="02000000000000000000" pitchFamily="2" charset="0"/>
              </a:rPr>
              <a:t>office@skslegal.pl</a:t>
            </a:r>
          </a:p>
          <a:p>
            <a:pPr marL="0" indent="0" algn="l" defTabSz="914400" eaLnBrk="1" hangingPunct="1">
              <a:defRPr/>
            </a:pPr>
            <a:endParaRPr lang="pl-PL" altLang="pl-PL" sz="1000" b="0" kern="0" dirty="0">
              <a:solidFill>
                <a:schemeClr val="bg1"/>
              </a:solidFill>
              <a:latin typeface="Georgia" panose="02040502050405020303" pitchFamily="18" charset="0"/>
              <a:ea typeface="Ebrima" panose="02000000000000000000" pitchFamily="2" charset="0"/>
              <a:cs typeface="Ebrima" panose="02000000000000000000" pitchFamily="2" charset="0"/>
            </a:endParaRPr>
          </a:p>
        </p:txBody>
      </p:sp>
      <p:sp>
        <p:nvSpPr>
          <p:cNvPr id="5" name="Text Box 6">
            <a:extLst>
              <a:ext uri="{FF2B5EF4-FFF2-40B4-BE49-F238E27FC236}">
                <a16:creationId xmlns:a16="http://schemas.microsoft.com/office/drawing/2014/main" id="{D24343EB-63BE-FB7A-A6B9-DF5C234183B2}"/>
              </a:ext>
            </a:extLst>
          </p:cNvPr>
          <p:cNvSpPr txBox="1">
            <a:spLocks noChangeArrowheads="1"/>
          </p:cNvSpPr>
          <p:nvPr/>
        </p:nvSpPr>
        <p:spPr bwMode="auto">
          <a:xfrm>
            <a:off x="4029423" y="5565580"/>
            <a:ext cx="2376487" cy="992579"/>
          </a:xfrm>
          <a:prstGeom prst="rect">
            <a:avLst/>
          </a:prstGeom>
          <a:noFill/>
          <a:ln w="9525" algn="ctr">
            <a:noFill/>
            <a:miter lim="800000"/>
            <a:headEnd/>
            <a:tailEnd/>
          </a:ln>
          <a:effectLst/>
        </p:spPr>
        <p:txBody>
          <a:bodyPr>
            <a:spAutoFit/>
          </a:bodyPr>
          <a:lstStyle/>
          <a:p>
            <a:pPr marL="342900" indent="-342900" algn="l" eaLnBrk="0" fontAlgn="base" hangingPunct="0">
              <a:spcBef>
                <a:spcPct val="20000"/>
              </a:spcBef>
              <a:spcAft>
                <a:spcPct val="0"/>
              </a:spcAft>
              <a:defRPr/>
            </a:pPr>
            <a:r>
              <a:rPr lang="pl-PL" altLang="pl-PL" sz="1050" b="1" dirty="0" err="1">
                <a:solidFill>
                  <a:schemeClr val="bg1"/>
                </a:solidFill>
                <a:latin typeface="Georgia" panose="02040502050405020303" pitchFamily="18" charset="0"/>
                <a:ea typeface="Ebrima" panose="02000000000000000000" pitchFamily="2" charset="0"/>
                <a:cs typeface="Ebrima" panose="02000000000000000000" pitchFamily="2" charset="0"/>
              </a:rPr>
              <a:t>Poznan</a:t>
            </a:r>
            <a:endParaRPr lang="pl-PL" altLang="pl-PL" sz="1050" b="1" dirty="0">
              <a:solidFill>
                <a:schemeClr val="bg1"/>
              </a:solidFill>
              <a:latin typeface="Georgia" panose="02040502050405020303" pitchFamily="18" charset="0"/>
              <a:ea typeface="Ebrima" panose="02000000000000000000" pitchFamily="2" charset="0"/>
              <a:cs typeface="Ebrima" panose="02000000000000000000" pitchFamily="2" charset="0"/>
            </a:endParaRPr>
          </a:p>
          <a:p>
            <a:pPr marL="342900" indent="-342900" algn="l" eaLnBrk="0" fontAlgn="base" hangingPunct="0">
              <a:spcBef>
                <a:spcPct val="20000"/>
              </a:spcBef>
              <a:spcAft>
                <a:spcPct val="0"/>
              </a:spcAft>
              <a:defRPr/>
            </a:pPr>
            <a:r>
              <a:rPr lang="pl-PL" altLang="pl-PL" sz="1000" dirty="0">
                <a:solidFill>
                  <a:schemeClr val="bg1"/>
                </a:solidFill>
                <a:latin typeface="Georgia" panose="02040502050405020303" pitchFamily="18" charset="0"/>
                <a:ea typeface="Ebrima" panose="02000000000000000000" pitchFamily="2" charset="0"/>
                <a:cs typeface="Ebrima" panose="02000000000000000000" pitchFamily="2" charset="0"/>
              </a:rPr>
              <a:t>Mickiewicza 35, 60-837 </a:t>
            </a:r>
            <a:r>
              <a:rPr lang="pl-PL" altLang="pl-PL" sz="1000" dirty="0" err="1">
                <a:solidFill>
                  <a:schemeClr val="bg1"/>
                </a:solidFill>
                <a:latin typeface="Georgia" panose="02040502050405020303" pitchFamily="18" charset="0"/>
                <a:ea typeface="Ebrima" panose="02000000000000000000" pitchFamily="2" charset="0"/>
                <a:cs typeface="Ebrima" panose="02000000000000000000" pitchFamily="2" charset="0"/>
              </a:rPr>
              <a:t>Poznan</a:t>
            </a:r>
            <a:endParaRPr lang="pl-PL" altLang="pl-PL" sz="1000" dirty="0">
              <a:solidFill>
                <a:schemeClr val="bg1"/>
              </a:solidFill>
              <a:latin typeface="Georgia" panose="02040502050405020303" pitchFamily="18" charset="0"/>
              <a:ea typeface="Ebrima" panose="02000000000000000000" pitchFamily="2" charset="0"/>
              <a:cs typeface="Ebrima" panose="02000000000000000000" pitchFamily="2" charset="0"/>
            </a:endParaRPr>
          </a:p>
          <a:p>
            <a:pPr marL="342900" indent="-342900" algn="l" eaLnBrk="0" fontAlgn="base" hangingPunct="0">
              <a:spcBef>
                <a:spcPct val="20000"/>
              </a:spcBef>
              <a:spcAft>
                <a:spcPct val="0"/>
              </a:spcAft>
              <a:defRPr/>
            </a:pPr>
            <a:r>
              <a:rPr lang="pl-PL" altLang="pl-PL" sz="1000" b="1" dirty="0">
                <a:solidFill>
                  <a:schemeClr val="bg1"/>
                </a:solidFill>
                <a:latin typeface="Georgia" panose="02040502050405020303" pitchFamily="18" charset="0"/>
                <a:ea typeface="Ebrima" panose="02000000000000000000" pitchFamily="2" charset="0"/>
                <a:cs typeface="Ebrima" panose="02000000000000000000" pitchFamily="2" charset="0"/>
              </a:rPr>
              <a:t>T</a:t>
            </a:r>
            <a:r>
              <a:rPr lang="pl-PL" altLang="pl-PL" sz="1000" dirty="0">
                <a:solidFill>
                  <a:schemeClr val="bg1"/>
                </a:solidFill>
                <a:latin typeface="Georgia" panose="02040502050405020303" pitchFamily="18" charset="0"/>
                <a:ea typeface="Ebrima" panose="02000000000000000000" pitchFamily="2" charset="0"/>
                <a:cs typeface="Ebrima" panose="02000000000000000000" pitchFamily="2" charset="0"/>
              </a:rPr>
              <a:t> +48 61 856 04 20</a:t>
            </a:r>
          </a:p>
          <a:p>
            <a:pPr marL="342900" indent="-342900" algn="l" eaLnBrk="0" fontAlgn="base" hangingPunct="0">
              <a:spcBef>
                <a:spcPct val="20000"/>
              </a:spcBef>
              <a:spcAft>
                <a:spcPct val="0"/>
              </a:spcAft>
              <a:defRPr/>
            </a:pPr>
            <a:r>
              <a:rPr lang="pl-PL" altLang="pl-PL" sz="1000" b="1" dirty="0">
                <a:solidFill>
                  <a:schemeClr val="bg1"/>
                </a:solidFill>
                <a:latin typeface="Georgia" panose="02040502050405020303" pitchFamily="18" charset="0"/>
                <a:ea typeface="Ebrima" panose="02000000000000000000" pitchFamily="2" charset="0"/>
                <a:cs typeface="Ebrima" panose="02000000000000000000" pitchFamily="2" charset="0"/>
              </a:rPr>
              <a:t>F</a:t>
            </a:r>
            <a:r>
              <a:rPr lang="pl-PL" altLang="pl-PL" sz="1000" dirty="0">
                <a:solidFill>
                  <a:schemeClr val="bg1"/>
                </a:solidFill>
                <a:latin typeface="Georgia" panose="02040502050405020303" pitchFamily="18" charset="0"/>
                <a:ea typeface="Ebrima" panose="02000000000000000000" pitchFamily="2" charset="0"/>
                <a:cs typeface="Ebrima" panose="02000000000000000000" pitchFamily="2" charset="0"/>
              </a:rPr>
              <a:t> +48 61 856 05 67</a:t>
            </a:r>
          </a:p>
          <a:p>
            <a:pPr marL="342900" indent="-342900" algn="l" eaLnBrk="0" fontAlgn="base" hangingPunct="0">
              <a:spcBef>
                <a:spcPct val="20000"/>
              </a:spcBef>
              <a:spcAft>
                <a:spcPct val="0"/>
              </a:spcAft>
              <a:defRPr/>
            </a:pPr>
            <a:r>
              <a:rPr lang="pl-PL" altLang="pl-PL" sz="1000" b="1" dirty="0">
                <a:solidFill>
                  <a:schemeClr val="bg1"/>
                </a:solidFill>
                <a:latin typeface="Georgia" panose="02040502050405020303" pitchFamily="18" charset="0"/>
                <a:ea typeface="Ebrima" panose="02000000000000000000" pitchFamily="2" charset="0"/>
                <a:cs typeface="Ebrima" panose="02000000000000000000" pitchFamily="2" charset="0"/>
              </a:rPr>
              <a:t>E </a:t>
            </a:r>
            <a:r>
              <a:rPr lang="pl-PL" altLang="pl-PL" sz="1000" dirty="0">
                <a:solidFill>
                  <a:schemeClr val="bg1"/>
                </a:solidFill>
                <a:latin typeface="Georgia" panose="02040502050405020303" pitchFamily="18" charset="0"/>
                <a:ea typeface="Ebrima" panose="02000000000000000000" pitchFamily="2" charset="0"/>
                <a:cs typeface="Ebrima" panose="02000000000000000000" pitchFamily="2" charset="0"/>
              </a:rPr>
              <a:t>office.poznan@skslegal.pl</a:t>
            </a:r>
          </a:p>
        </p:txBody>
      </p:sp>
      <p:sp>
        <p:nvSpPr>
          <p:cNvPr id="6" name="Text Box 7">
            <a:extLst>
              <a:ext uri="{FF2B5EF4-FFF2-40B4-BE49-F238E27FC236}">
                <a16:creationId xmlns:a16="http://schemas.microsoft.com/office/drawing/2014/main" id="{7D8CB93F-D9C8-AA05-F4AC-BA1356C43338}"/>
              </a:ext>
            </a:extLst>
          </p:cNvPr>
          <p:cNvSpPr txBox="1">
            <a:spLocks noChangeArrowheads="1"/>
          </p:cNvSpPr>
          <p:nvPr/>
        </p:nvSpPr>
        <p:spPr bwMode="auto">
          <a:xfrm>
            <a:off x="4029423" y="4484915"/>
            <a:ext cx="3384376" cy="992579"/>
          </a:xfrm>
          <a:prstGeom prst="rect">
            <a:avLst/>
          </a:prstGeom>
          <a:noFill/>
          <a:ln w="9525" algn="ctr">
            <a:noFill/>
            <a:miter lim="800000"/>
            <a:headEnd/>
            <a:tailEnd/>
          </a:ln>
          <a:effectLst/>
        </p:spPr>
        <p:txBody>
          <a:bodyPr wrap="square">
            <a:spAutoFit/>
          </a:bodyPr>
          <a:lstStyle/>
          <a:p>
            <a:pPr marL="342900" indent="-342900" eaLnBrk="0" fontAlgn="base" hangingPunct="0">
              <a:spcBef>
                <a:spcPct val="20000"/>
              </a:spcBef>
              <a:spcAft>
                <a:spcPct val="0"/>
              </a:spcAft>
              <a:defRPr/>
            </a:pPr>
            <a:r>
              <a:rPr lang="pl-PL" altLang="pl-PL" sz="1050" b="1" dirty="0">
                <a:solidFill>
                  <a:schemeClr val="bg1"/>
                </a:solidFill>
                <a:latin typeface="Georgia" panose="02040502050405020303" pitchFamily="18" charset="0"/>
                <a:ea typeface="Ebrima" panose="02000000000000000000" pitchFamily="2" charset="0"/>
                <a:cs typeface="Ebrima" panose="02000000000000000000" pitchFamily="2" charset="0"/>
              </a:rPr>
              <a:t>Katowice</a:t>
            </a:r>
          </a:p>
          <a:p>
            <a:pPr marL="342900" indent="-342900" eaLnBrk="0" fontAlgn="base" hangingPunct="0">
              <a:spcBef>
                <a:spcPct val="20000"/>
              </a:spcBef>
              <a:spcAft>
                <a:spcPct val="0"/>
              </a:spcAft>
              <a:defRPr/>
            </a:pPr>
            <a:r>
              <a:rPr lang="pl-PL" altLang="pl-PL" sz="1000" dirty="0">
                <a:solidFill>
                  <a:schemeClr val="bg1"/>
                </a:solidFill>
                <a:latin typeface="Georgia" panose="02040502050405020303" pitchFamily="18" charset="0"/>
                <a:ea typeface="Ebrima" panose="02000000000000000000" pitchFamily="2" charset="0"/>
                <a:cs typeface="Ebrima" panose="02000000000000000000" pitchFamily="2" charset="0"/>
              </a:rPr>
              <a:t>Korfantego 138a, 40-156 Katowice</a:t>
            </a:r>
          </a:p>
          <a:p>
            <a:pPr marL="342900" indent="-342900" eaLnBrk="0" fontAlgn="base" hangingPunct="0">
              <a:spcBef>
                <a:spcPct val="20000"/>
              </a:spcBef>
              <a:spcAft>
                <a:spcPct val="0"/>
              </a:spcAft>
              <a:defRPr/>
            </a:pPr>
            <a:r>
              <a:rPr lang="pl-PL" altLang="pl-PL" sz="1000" b="1" dirty="0">
                <a:solidFill>
                  <a:schemeClr val="bg1"/>
                </a:solidFill>
                <a:latin typeface="Georgia" panose="02040502050405020303" pitchFamily="18" charset="0"/>
                <a:ea typeface="Ebrima" panose="02000000000000000000" pitchFamily="2" charset="0"/>
                <a:cs typeface="Ebrima" panose="02000000000000000000" pitchFamily="2" charset="0"/>
              </a:rPr>
              <a:t>T</a:t>
            </a:r>
            <a:r>
              <a:rPr lang="pl-PL" altLang="pl-PL" sz="1000" dirty="0">
                <a:solidFill>
                  <a:schemeClr val="bg1"/>
                </a:solidFill>
                <a:latin typeface="Georgia" panose="02040502050405020303" pitchFamily="18" charset="0"/>
                <a:ea typeface="Ebrima" panose="02000000000000000000" pitchFamily="2" charset="0"/>
                <a:cs typeface="Ebrima" panose="02000000000000000000" pitchFamily="2" charset="0"/>
              </a:rPr>
              <a:t> +48 32 731 59 86</a:t>
            </a:r>
          </a:p>
          <a:p>
            <a:pPr marL="342900" indent="-342900" eaLnBrk="0" fontAlgn="base" hangingPunct="0">
              <a:spcBef>
                <a:spcPct val="20000"/>
              </a:spcBef>
              <a:spcAft>
                <a:spcPct val="0"/>
              </a:spcAft>
              <a:defRPr/>
            </a:pPr>
            <a:r>
              <a:rPr lang="pl-PL" altLang="pl-PL" sz="1000" b="1" dirty="0">
                <a:solidFill>
                  <a:schemeClr val="bg1"/>
                </a:solidFill>
                <a:latin typeface="Georgia" panose="02040502050405020303" pitchFamily="18" charset="0"/>
                <a:ea typeface="Ebrima" panose="02000000000000000000" pitchFamily="2" charset="0"/>
                <a:cs typeface="Ebrima" panose="02000000000000000000" pitchFamily="2" charset="0"/>
              </a:rPr>
              <a:t>F</a:t>
            </a:r>
            <a:r>
              <a:rPr lang="pl-PL" altLang="pl-PL" sz="1000" dirty="0">
                <a:solidFill>
                  <a:schemeClr val="bg1"/>
                </a:solidFill>
                <a:latin typeface="Georgia" panose="02040502050405020303" pitchFamily="18" charset="0"/>
                <a:ea typeface="Ebrima" panose="02000000000000000000" pitchFamily="2" charset="0"/>
                <a:cs typeface="Ebrima" panose="02000000000000000000" pitchFamily="2" charset="0"/>
              </a:rPr>
              <a:t> +48 32 731 59 90</a:t>
            </a:r>
          </a:p>
          <a:p>
            <a:pPr marL="342900" indent="-342900" eaLnBrk="0" fontAlgn="base" hangingPunct="0">
              <a:spcBef>
                <a:spcPct val="20000"/>
              </a:spcBef>
              <a:spcAft>
                <a:spcPct val="0"/>
              </a:spcAft>
              <a:defRPr/>
            </a:pPr>
            <a:r>
              <a:rPr lang="pl-PL" altLang="pl-PL" sz="1000" b="1" dirty="0">
                <a:solidFill>
                  <a:schemeClr val="bg1"/>
                </a:solidFill>
                <a:latin typeface="Georgia" panose="02040502050405020303" pitchFamily="18" charset="0"/>
                <a:ea typeface="Ebrima" panose="02000000000000000000" pitchFamily="2" charset="0"/>
                <a:cs typeface="Ebrima" panose="02000000000000000000" pitchFamily="2" charset="0"/>
              </a:rPr>
              <a:t>E </a:t>
            </a:r>
            <a:r>
              <a:rPr lang="pl-PL" altLang="pl-PL" sz="1000" dirty="0">
                <a:solidFill>
                  <a:schemeClr val="bg1"/>
                </a:solidFill>
                <a:latin typeface="Georgia" panose="02040502050405020303" pitchFamily="18" charset="0"/>
                <a:ea typeface="Ebrima" panose="02000000000000000000" pitchFamily="2" charset="0"/>
                <a:cs typeface="Ebrima" panose="02000000000000000000" pitchFamily="2" charset="0"/>
              </a:rPr>
              <a:t>office.katowice@skslegal.pl</a:t>
            </a:r>
          </a:p>
        </p:txBody>
      </p:sp>
      <p:sp>
        <p:nvSpPr>
          <p:cNvPr id="12" name="Text Box 2">
            <a:extLst>
              <a:ext uri="{FF2B5EF4-FFF2-40B4-BE49-F238E27FC236}">
                <a16:creationId xmlns:a16="http://schemas.microsoft.com/office/drawing/2014/main" id="{F223454C-D2EC-A2C5-7EE8-30807522928F}"/>
              </a:ext>
            </a:extLst>
          </p:cNvPr>
          <p:cNvSpPr txBox="1">
            <a:spLocks noChangeArrowheads="1"/>
          </p:cNvSpPr>
          <p:nvPr/>
        </p:nvSpPr>
        <p:spPr bwMode="auto">
          <a:xfrm>
            <a:off x="4124600" y="8625305"/>
            <a:ext cx="2604621"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defRPr sz="2000">
                <a:solidFill>
                  <a:schemeClr val="tx1"/>
                </a:solidFill>
                <a:latin typeface="Calibri" pitchFamily="34" charset="0"/>
              </a:defRPr>
            </a:lvl1pPr>
            <a:lvl2pPr>
              <a:defRPr sz="20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algn="just" defTabSz="457200" eaLnBrk="0" fontAlgn="base" hangingPunct="0">
              <a:spcBef>
                <a:spcPct val="20000"/>
              </a:spcBef>
              <a:spcAft>
                <a:spcPct val="0"/>
              </a:spcAft>
              <a:buFont typeface="Arial" charset="0"/>
              <a:defRPr sz="2000">
                <a:solidFill>
                  <a:schemeClr val="tx1"/>
                </a:solidFill>
                <a:latin typeface="Calibri" pitchFamily="34" charset="0"/>
              </a:defRPr>
            </a:lvl6pPr>
            <a:lvl7pPr algn="just" defTabSz="457200" eaLnBrk="0" fontAlgn="base" hangingPunct="0">
              <a:spcBef>
                <a:spcPct val="20000"/>
              </a:spcBef>
              <a:spcAft>
                <a:spcPct val="0"/>
              </a:spcAft>
              <a:buFont typeface="Arial" charset="0"/>
              <a:defRPr sz="2000">
                <a:solidFill>
                  <a:schemeClr val="tx1"/>
                </a:solidFill>
                <a:latin typeface="Calibri" pitchFamily="34" charset="0"/>
              </a:defRPr>
            </a:lvl7pPr>
            <a:lvl8pPr algn="just" defTabSz="457200" eaLnBrk="0" fontAlgn="base" hangingPunct="0">
              <a:spcBef>
                <a:spcPct val="20000"/>
              </a:spcBef>
              <a:spcAft>
                <a:spcPct val="0"/>
              </a:spcAft>
              <a:buFont typeface="Arial" charset="0"/>
              <a:defRPr sz="2000">
                <a:solidFill>
                  <a:schemeClr val="tx1"/>
                </a:solidFill>
                <a:latin typeface="Calibri" pitchFamily="34" charset="0"/>
              </a:defRPr>
            </a:lvl8pPr>
            <a:lvl9pPr algn="just" defTabSz="457200" eaLnBrk="0" fontAlgn="base" hangingPunct="0">
              <a:spcBef>
                <a:spcPct val="20000"/>
              </a:spcBef>
              <a:spcAft>
                <a:spcPct val="0"/>
              </a:spcAft>
              <a:buFont typeface="Arial" charset="0"/>
              <a:defRPr sz="2000">
                <a:solidFill>
                  <a:schemeClr val="tx1"/>
                </a:solidFill>
                <a:latin typeface="Calibri" pitchFamily="34" charset="0"/>
              </a:defRPr>
            </a:lvl9pPr>
          </a:lstStyle>
          <a:p>
            <a:pPr eaLnBrk="0" fontAlgn="base" hangingPunct="0">
              <a:spcBef>
                <a:spcPct val="20000"/>
              </a:spcBef>
              <a:spcAft>
                <a:spcPct val="0"/>
              </a:spcAft>
              <a:buFont typeface="Arial" charset="0"/>
              <a:buNone/>
              <a:defRPr/>
            </a:pPr>
            <a:r>
              <a:rPr lang="pl-PL" sz="1600" b="1" dirty="0">
                <a:solidFill>
                  <a:prstClr val="white"/>
                </a:solidFill>
                <a:effectLst>
                  <a:outerShdw blurRad="38100" dist="38100" dir="2700000" algn="tl">
                    <a:srgbClr val="000000">
                      <a:alpha val="43137"/>
                    </a:srgbClr>
                  </a:outerShdw>
                </a:effectLst>
                <a:latin typeface="Georgia" panose="02040502050405020303" pitchFamily="18" charset="0"/>
                <a:ea typeface="Ebrima" panose="02000000000000000000" pitchFamily="2" charset="0"/>
                <a:cs typeface="Ebrima" panose="02000000000000000000" pitchFamily="2" charset="0"/>
              </a:rPr>
              <a:t>www.skslegal.pl</a:t>
            </a:r>
            <a:endParaRPr lang="pl-PL" sz="1600" dirty="0">
              <a:solidFill>
                <a:prstClr val="white"/>
              </a:solidFill>
              <a:effectLst>
                <a:outerShdw blurRad="38100" dist="38100" dir="2700000" algn="tl">
                  <a:srgbClr val="000000">
                    <a:alpha val="43137"/>
                  </a:srgbClr>
                </a:outerShdw>
              </a:effectLst>
              <a:latin typeface="Georgia" panose="02040502050405020303" pitchFamily="18" charset="0"/>
              <a:ea typeface="Ebrima" panose="02000000000000000000" pitchFamily="2" charset="0"/>
              <a:cs typeface="Ebrima" panose="02000000000000000000" pitchFamily="2" charset="0"/>
            </a:endParaRPr>
          </a:p>
        </p:txBody>
      </p:sp>
      <p:pic>
        <p:nvPicPr>
          <p:cNvPr id="16" name="Picture 4" descr="Znalezione obrazy dla zapytania localization icon">
            <a:extLst>
              <a:ext uri="{FF2B5EF4-FFF2-40B4-BE49-F238E27FC236}">
                <a16:creationId xmlns:a16="http://schemas.microsoft.com/office/drawing/2014/main" id="{C4D4E01B-21DB-52AB-EC25-A704D0EC8F58}"/>
              </a:ext>
            </a:extLst>
          </p:cNvPr>
          <p:cNvPicPr>
            <a:picLocks noChangeAspect="1" noChangeArrowheads="1"/>
          </p:cNvPicPr>
          <p:nvPr/>
        </p:nvPicPr>
        <p:blipFill>
          <a:blip r:embed="rId5" cstate="screen">
            <a:alphaModFix/>
            <a:biLevel thresh="25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rcRect/>
          <a:stretch>
            <a:fillRect/>
          </a:stretch>
        </p:blipFill>
        <p:spPr bwMode="auto">
          <a:xfrm>
            <a:off x="3788050" y="3050276"/>
            <a:ext cx="336550" cy="336550"/>
          </a:xfrm>
          <a:prstGeom prst="rect">
            <a:avLst/>
          </a:prstGeom>
          <a:noFill/>
          <a:extLst>
            <a:ext uri="{909E8E84-426E-40DD-AFC4-6F175D3DCCD1}">
              <a14:hiddenFill xmlns:a14="http://schemas.microsoft.com/office/drawing/2010/main">
                <a:solidFill>
                  <a:srgbClr val="FFFFFF"/>
                </a:solidFill>
              </a14:hiddenFill>
            </a:ext>
          </a:extLst>
        </p:spPr>
      </p:pic>
      <p:pic>
        <p:nvPicPr>
          <p:cNvPr id="11" name="Obraz 10">
            <a:extLst>
              <a:ext uri="{FF2B5EF4-FFF2-40B4-BE49-F238E27FC236}">
                <a16:creationId xmlns:a16="http://schemas.microsoft.com/office/drawing/2014/main" id="{72AF1778-2CAF-E229-2513-CF112C24C8C4}"/>
              </a:ext>
            </a:extLst>
          </p:cNvPr>
          <p:cNvPicPr>
            <a:picLocks noChangeAspect="1"/>
          </p:cNvPicPr>
          <p:nvPr/>
        </p:nvPicPr>
        <p:blipFill rotWithShape="1">
          <a:blip r:embed="rId7">
            <a:extLst>
              <a:ext uri="{28A0092B-C50C-407E-A947-70E740481C1C}">
                <a14:useLocalDpi xmlns:a14="http://schemas.microsoft.com/office/drawing/2010/main" val="0"/>
              </a:ext>
            </a:extLst>
          </a:blip>
          <a:srcRect l="20994" t="1271" r="22382" b="42105"/>
          <a:stretch/>
        </p:blipFill>
        <p:spPr>
          <a:xfrm>
            <a:off x="194563" y="3638712"/>
            <a:ext cx="1080000" cy="1080000"/>
          </a:xfrm>
          <a:prstGeom prst="ellipse">
            <a:avLst/>
          </a:prstGeom>
          <a:ln>
            <a:solidFill>
              <a:schemeClr val="bg1"/>
            </a:solidFill>
          </a:ln>
        </p:spPr>
      </p:pic>
      <p:sp>
        <p:nvSpPr>
          <p:cNvPr id="17" name="pole tekstowe 16">
            <a:extLst>
              <a:ext uri="{FF2B5EF4-FFF2-40B4-BE49-F238E27FC236}">
                <a16:creationId xmlns:a16="http://schemas.microsoft.com/office/drawing/2014/main" id="{F152F9A8-5D40-5469-EAFD-B363463820E9}"/>
              </a:ext>
            </a:extLst>
          </p:cNvPr>
          <p:cNvSpPr txBox="1"/>
          <p:nvPr/>
        </p:nvSpPr>
        <p:spPr>
          <a:xfrm>
            <a:off x="1266872" y="3375832"/>
            <a:ext cx="2271233"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l-PL" sz="1200" b="1" i="0" u="none" strike="noStrike" kern="1200" cap="none" spc="0" normalizeH="0" baseline="0" noProof="0" dirty="0" err="1">
                <a:ln>
                  <a:noFill/>
                </a:ln>
                <a:solidFill>
                  <a:srgbClr val="4D4961"/>
                </a:solidFill>
                <a:effectLst/>
                <a:uLnTx/>
                <a:uFillTx/>
                <a:latin typeface="Georgia" panose="02040502050405020303" pitchFamily="18" charset="0"/>
                <a:ea typeface="Ebrima" panose="02000000000000000000" pitchFamily="2" charset="0"/>
                <a:cs typeface="Ebrima" panose="02000000000000000000" pitchFamily="2" charset="0"/>
              </a:rPr>
              <a:t>Contact</a:t>
            </a:r>
            <a:r>
              <a:rPr kumimoji="0" lang="pl-PL" sz="1200" b="1" i="0" u="none" strike="noStrike" kern="1200" cap="none" spc="0" normalizeH="0" baseline="0" noProof="0" dirty="0">
                <a:ln>
                  <a:noFill/>
                </a:ln>
                <a:solidFill>
                  <a:srgbClr val="4D4961"/>
                </a:solidFill>
                <a:effectLst/>
                <a:uLnTx/>
                <a:uFillTx/>
                <a:latin typeface="Georgia" panose="02040502050405020303" pitchFamily="18" charset="0"/>
                <a:ea typeface="Ebrima" panose="02000000000000000000" pitchFamily="2" charset="0"/>
                <a:cs typeface="Ebrima" panose="02000000000000000000" pitchFamily="2" charset="0"/>
              </a:rPr>
              <a:t> </a:t>
            </a:r>
            <a:r>
              <a:rPr kumimoji="0" lang="pl-PL" sz="1200" b="1" i="0" u="none" strike="noStrike" kern="1200" cap="none" spc="0" normalizeH="0" baseline="0" noProof="0" dirty="0" err="1">
                <a:ln>
                  <a:noFill/>
                </a:ln>
                <a:solidFill>
                  <a:srgbClr val="4D4961"/>
                </a:solidFill>
                <a:effectLst/>
                <a:uLnTx/>
                <a:uFillTx/>
                <a:latin typeface="Georgia" panose="02040502050405020303" pitchFamily="18" charset="0"/>
                <a:ea typeface="Ebrima" panose="02000000000000000000" pitchFamily="2" charset="0"/>
                <a:cs typeface="Ebrima" panose="02000000000000000000" pitchFamily="2" charset="0"/>
              </a:rPr>
              <a:t>us</a:t>
            </a:r>
            <a:r>
              <a:rPr kumimoji="0" lang="pl-PL" sz="1200" b="1" i="0" u="none" strike="noStrike" kern="1200" cap="none" spc="0" normalizeH="0" baseline="0" noProof="0" dirty="0">
                <a:ln>
                  <a:noFill/>
                </a:ln>
                <a:solidFill>
                  <a:srgbClr val="4D4961"/>
                </a:solidFill>
                <a:effectLst/>
                <a:uLnTx/>
                <a:uFillTx/>
                <a:latin typeface="Georgia" panose="02040502050405020303" pitchFamily="18" charset="0"/>
                <a:ea typeface="Ebrima" panose="02000000000000000000" pitchFamily="2" charset="0"/>
                <a:cs typeface="Ebrima" panose="02000000000000000000" pitchFamily="2" charset="0"/>
              </a:rPr>
              <a:t>!</a:t>
            </a:r>
          </a:p>
        </p:txBody>
      </p:sp>
      <p:sp>
        <p:nvSpPr>
          <p:cNvPr id="18" name="pole tekstowe 17">
            <a:extLst>
              <a:ext uri="{FF2B5EF4-FFF2-40B4-BE49-F238E27FC236}">
                <a16:creationId xmlns:a16="http://schemas.microsoft.com/office/drawing/2014/main" id="{79491E0E-5404-90F7-83BC-0D1FD5406F99}"/>
              </a:ext>
            </a:extLst>
          </p:cNvPr>
          <p:cNvSpPr txBox="1"/>
          <p:nvPr/>
        </p:nvSpPr>
        <p:spPr>
          <a:xfrm>
            <a:off x="1278445" y="4095531"/>
            <a:ext cx="2271233" cy="707886"/>
          </a:xfrm>
          <a:prstGeom prst="rect">
            <a:avLst/>
          </a:prstGeom>
          <a:noFill/>
        </p:spPr>
        <p:txBody>
          <a:bodyPr wrap="square" rtlCol="0">
            <a:spAutoFit/>
          </a:bodyPr>
          <a:lstStyle/>
          <a:p>
            <a:r>
              <a:rPr lang="pl-PL" sz="1000" b="1" dirty="0">
                <a:solidFill>
                  <a:srgbClr val="4D4961"/>
                </a:solidFill>
                <a:latin typeface="Georgia" panose="02040502050405020303" pitchFamily="18" charset="0"/>
                <a:ea typeface="Ebrima" panose="02000000000000000000" pitchFamily="2" charset="0"/>
                <a:cs typeface="Ebrima" panose="02000000000000000000" pitchFamily="2" charset="0"/>
              </a:rPr>
              <a:t>Agata Szeliga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srgbClr val="4D4961"/>
                </a:solidFill>
                <a:effectLst/>
                <a:uLnTx/>
                <a:uFillTx/>
                <a:latin typeface="Georgia" panose="02040502050405020303" pitchFamily="18" charset="0"/>
                <a:ea typeface="Ebrima" panose="02000000000000000000" pitchFamily="2" charset="0"/>
                <a:cs typeface="Ebrima" panose="02000000000000000000" pitchFamily="2" charset="0"/>
              </a:rPr>
              <a:t>Partner, </a:t>
            </a:r>
            <a:r>
              <a:rPr kumimoji="0" lang="pl-PL" sz="1000" b="0" i="0" u="none" strike="noStrike" kern="1200" cap="none" spc="0" normalizeH="0" baseline="0" noProof="0" dirty="0" err="1">
                <a:ln>
                  <a:noFill/>
                </a:ln>
                <a:solidFill>
                  <a:srgbClr val="4D4961"/>
                </a:solidFill>
                <a:effectLst/>
                <a:uLnTx/>
                <a:uFillTx/>
                <a:latin typeface="Georgia" panose="02040502050405020303" pitchFamily="18" charset="0"/>
                <a:ea typeface="Ebrima" panose="02000000000000000000" pitchFamily="2" charset="0"/>
                <a:cs typeface="Ebrima" panose="02000000000000000000" pitchFamily="2" charset="0"/>
              </a:rPr>
              <a:t>attorney</a:t>
            </a:r>
            <a:r>
              <a:rPr kumimoji="0" lang="pl-PL" sz="1000" b="0" i="0" u="none" strike="noStrike" kern="1200" cap="none" spc="0" normalizeH="0" baseline="0" noProof="0" dirty="0">
                <a:ln>
                  <a:noFill/>
                </a:ln>
                <a:solidFill>
                  <a:srgbClr val="4D4961"/>
                </a:solidFill>
                <a:effectLst/>
                <a:uLnTx/>
                <a:uFillTx/>
                <a:latin typeface="Georgia" panose="02040502050405020303" pitchFamily="18" charset="0"/>
                <a:ea typeface="Ebrima" panose="02000000000000000000" pitchFamily="2" charset="0"/>
                <a:cs typeface="Ebrima" panose="02000000000000000000" pitchFamily="2" charset="0"/>
              </a:rPr>
              <a:t>-</a:t>
            </a:r>
            <a:r>
              <a:rPr kumimoji="0" lang="pl-PL" sz="1000" b="0" i="0" u="none" strike="noStrike" kern="1200" cap="none" spc="0" normalizeH="0" baseline="0" noProof="0" dirty="0" err="1">
                <a:ln>
                  <a:noFill/>
                </a:ln>
                <a:solidFill>
                  <a:srgbClr val="4D4961"/>
                </a:solidFill>
                <a:effectLst/>
                <a:uLnTx/>
                <a:uFillTx/>
                <a:latin typeface="Georgia" panose="02040502050405020303" pitchFamily="18" charset="0"/>
                <a:ea typeface="Ebrima" panose="02000000000000000000" pitchFamily="2" charset="0"/>
                <a:cs typeface="Ebrima" panose="02000000000000000000" pitchFamily="2" charset="0"/>
              </a:rPr>
              <a:t>at</a:t>
            </a:r>
            <a:r>
              <a:rPr kumimoji="0" lang="pl-PL" sz="1000" b="0" i="0" u="none" strike="noStrike" kern="1200" cap="none" spc="0" normalizeH="0" baseline="0" noProof="0" dirty="0">
                <a:ln>
                  <a:noFill/>
                </a:ln>
                <a:solidFill>
                  <a:srgbClr val="4D4961"/>
                </a:solidFill>
                <a:effectLst/>
                <a:uLnTx/>
                <a:uFillTx/>
                <a:latin typeface="Georgia" panose="02040502050405020303" pitchFamily="18" charset="0"/>
                <a:ea typeface="Ebrima" panose="02000000000000000000" pitchFamily="2" charset="0"/>
                <a:cs typeface="Ebrima" panose="02000000000000000000" pitchFamily="2" charset="0"/>
              </a:rPr>
              <a:t>-law</a:t>
            </a:r>
          </a:p>
          <a:p>
            <a:r>
              <a:rPr kumimoji="0" lang="pl-PL" sz="1000" b="0" i="0" u="none" strike="noStrike" kern="1200" cap="none" spc="0" normalizeH="0" baseline="0" noProof="0" dirty="0">
                <a:ln>
                  <a:noFill/>
                </a:ln>
                <a:solidFill>
                  <a:srgbClr val="4D4961"/>
                </a:solidFill>
                <a:effectLst/>
                <a:uLnTx/>
                <a:uFillTx/>
                <a:latin typeface="Georgia" panose="02040502050405020303" pitchFamily="18" charset="0"/>
                <a:ea typeface="Ebrima" panose="02000000000000000000" pitchFamily="2" charset="0"/>
                <a:cs typeface="Ebrima" panose="02000000000000000000" pitchFamily="2" charset="0"/>
                <a:sym typeface="Wingdings" panose="05000000000000000000" pitchFamily="2" charset="2"/>
              </a:rPr>
              <a:t> +48 </a:t>
            </a:r>
            <a:r>
              <a:rPr lang="pl-PL" sz="1000" dirty="0">
                <a:solidFill>
                  <a:srgbClr val="4D4961"/>
                </a:solidFill>
                <a:latin typeface="Georgia" panose="02040502050405020303" pitchFamily="18" charset="0"/>
                <a:ea typeface="Ebrima" panose="02000000000000000000" pitchFamily="2" charset="0"/>
                <a:cs typeface="Ebrima" panose="02000000000000000000" pitchFamily="2" charset="0"/>
                <a:sym typeface="Wingdings" panose="05000000000000000000" pitchFamily="2" charset="2"/>
              </a:rPr>
              <a:t>698 660 648</a:t>
            </a:r>
          </a:p>
          <a:p>
            <a:pPr marL="171450" indent="-171450">
              <a:buFont typeface="Wingdings" panose="05000000000000000000" pitchFamily="2" charset="2"/>
              <a:buChar char="*"/>
            </a:pPr>
            <a:r>
              <a:rPr lang="pl-PL" sz="1000" dirty="0">
                <a:solidFill>
                  <a:srgbClr val="4D4961"/>
                </a:solidFill>
                <a:latin typeface="Georgia" panose="02040502050405020303" pitchFamily="18" charset="0"/>
                <a:ea typeface="Ebrima" panose="02000000000000000000" pitchFamily="2" charset="0"/>
                <a:cs typeface="Ebrima" panose="02000000000000000000" pitchFamily="2" charset="0"/>
                <a:sym typeface="Wingdings" panose="05000000000000000000" pitchFamily="2" charset="2"/>
                <a:hlinkClick r:id="rId8"/>
              </a:rPr>
              <a:t>agata.szeliga@skslegal.pl</a:t>
            </a:r>
            <a:endParaRPr lang="pl-PL" sz="1000" dirty="0">
              <a:solidFill>
                <a:srgbClr val="4D4961"/>
              </a:solidFill>
              <a:latin typeface="Georgia" panose="02040502050405020303" pitchFamily="18" charset="0"/>
              <a:ea typeface="Ebrima" panose="02000000000000000000" pitchFamily="2" charset="0"/>
              <a:cs typeface="Ebrima" panose="02000000000000000000" pitchFamily="2" charset="0"/>
              <a:sym typeface="Wingdings" panose="05000000000000000000" pitchFamily="2" charset="2"/>
            </a:endParaRPr>
          </a:p>
        </p:txBody>
      </p:sp>
      <p:sp>
        <p:nvSpPr>
          <p:cNvPr id="19" name="pole tekstowe 18">
            <a:extLst>
              <a:ext uri="{FF2B5EF4-FFF2-40B4-BE49-F238E27FC236}">
                <a16:creationId xmlns:a16="http://schemas.microsoft.com/office/drawing/2014/main" id="{CC1BAE80-B2E3-5B80-4218-E07BB1EF25FA}"/>
              </a:ext>
            </a:extLst>
          </p:cNvPr>
          <p:cNvSpPr txBox="1"/>
          <p:nvPr/>
        </p:nvSpPr>
        <p:spPr>
          <a:xfrm>
            <a:off x="1280351" y="5373414"/>
            <a:ext cx="2271233" cy="707886"/>
          </a:xfrm>
          <a:prstGeom prst="rect">
            <a:avLst/>
          </a:prstGeom>
          <a:noFill/>
        </p:spPr>
        <p:txBody>
          <a:bodyPr wrap="square" rtlCol="0">
            <a:spAutoFit/>
          </a:bodyPr>
          <a:lstStyle/>
          <a:p>
            <a:pPr lvl="0"/>
            <a:r>
              <a:rPr lang="pl-PL" sz="1000" b="1" dirty="0">
                <a:solidFill>
                  <a:srgbClr val="4D4961"/>
                </a:solidFill>
                <a:latin typeface="Georgia" panose="02040502050405020303" pitchFamily="18" charset="0"/>
                <a:ea typeface="Ebrima" panose="02000000000000000000" pitchFamily="2" charset="0"/>
                <a:cs typeface="Ebrima" panose="02000000000000000000" pitchFamily="2" charset="0"/>
              </a:rPr>
              <a:t>Jordan Sikorski</a:t>
            </a:r>
          </a:p>
          <a:p>
            <a:r>
              <a:rPr lang="pl-PL" sz="1000" dirty="0">
                <a:solidFill>
                  <a:srgbClr val="4D4961"/>
                </a:solidFill>
                <a:latin typeface="Georgia" panose="02040502050405020303" pitchFamily="18" charset="0"/>
                <a:ea typeface="Ebrima" panose="02000000000000000000" pitchFamily="2" charset="0"/>
                <a:cs typeface="Ebrima" panose="02000000000000000000" pitchFamily="2" charset="0"/>
              </a:rPr>
              <a:t>Senior </a:t>
            </a:r>
            <a:r>
              <a:rPr lang="pl-PL" sz="1000" dirty="0" err="1">
                <a:solidFill>
                  <a:srgbClr val="4D4961"/>
                </a:solidFill>
                <a:latin typeface="Georgia" panose="02040502050405020303" pitchFamily="18" charset="0"/>
                <a:ea typeface="Ebrima" panose="02000000000000000000" pitchFamily="2" charset="0"/>
                <a:cs typeface="Ebrima" panose="02000000000000000000" pitchFamily="2" charset="0"/>
              </a:rPr>
              <a:t>Associate</a:t>
            </a:r>
            <a:r>
              <a:rPr lang="pl-PL" sz="1000" dirty="0">
                <a:solidFill>
                  <a:srgbClr val="4D4961"/>
                </a:solidFill>
                <a:latin typeface="Georgia" panose="02040502050405020303" pitchFamily="18" charset="0"/>
                <a:ea typeface="Ebrima" panose="02000000000000000000" pitchFamily="2" charset="0"/>
                <a:cs typeface="Ebrima" panose="02000000000000000000" pitchFamily="2" charset="0"/>
              </a:rPr>
              <a:t>, </a:t>
            </a:r>
            <a:r>
              <a:rPr lang="pl-PL" sz="1000" dirty="0" err="1">
                <a:solidFill>
                  <a:srgbClr val="4D4961"/>
                </a:solidFill>
                <a:latin typeface="Georgia" panose="02040502050405020303" pitchFamily="18" charset="0"/>
                <a:ea typeface="Ebrima" panose="02000000000000000000" pitchFamily="2" charset="0"/>
                <a:cs typeface="Ebrima" panose="02000000000000000000" pitchFamily="2" charset="0"/>
              </a:rPr>
              <a:t>attorney</a:t>
            </a:r>
            <a:r>
              <a:rPr lang="pl-PL" sz="1000" dirty="0">
                <a:solidFill>
                  <a:srgbClr val="4D4961"/>
                </a:solidFill>
                <a:latin typeface="Georgia" panose="02040502050405020303" pitchFamily="18" charset="0"/>
                <a:ea typeface="Ebrima" panose="02000000000000000000" pitchFamily="2" charset="0"/>
                <a:cs typeface="Ebrima" panose="02000000000000000000" pitchFamily="2" charset="0"/>
              </a:rPr>
              <a:t>-</a:t>
            </a:r>
            <a:r>
              <a:rPr lang="pl-PL" sz="1000" dirty="0" err="1">
                <a:solidFill>
                  <a:srgbClr val="4D4961"/>
                </a:solidFill>
                <a:latin typeface="Georgia" panose="02040502050405020303" pitchFamily="18" charset="0"/>
                <a:ea typeface="Ebrima" panose="02000000000000000000" pitchFamily="2" charset="0"/>
                <a:cs typeface="Ebrima" panose="02000000000000000000" pitchFamily="2" charset="0"/>
              </a:rPr>
              <a:t>at</a:t>
            </a:r>
            <a:r>
              <a:rPr lang="pl-PL" sz="1000" dirty="0">
                <a:solidFill>
                  <a:srgbClr val="4D4961"/>
                </a:solidFill>
                <a:latin typeface="Georgia" panose="02040502050405020303" pitchFamily="18" charset="0"/>
                <a:ea typeface="Ebrima" panose="02000000000000000000" pitchFamily="2" charset="0"/>
                <a:cs typeface="Ebrima" panose="02000000000000000000" pitchFamily="2" charset="0"/>
              </a:rPr>
              <a:t>-law</a:t>
            </a:r>
          </a:p>
          <a:p>
            <a:r>
              <a:rPr kumimoji="0" lang="pl-PL" sz="1000" b="0" i="0" u="none" strike="noStrike" kern="1200" cap="none" spc="0" normalizeH="0" baseline="0" noProof="0" dirty="0">
                <a:ln>
                  <a:noFill/>
                </a:ln>
                <a:solidFill>
                  <a:srgbClr val="4D4961"/>
                </a:solidFill>
                <a:effectLst/>
                <a:uLnTx/>
                <a:uFillTx/>
                <a:latin typeface="Georgia" panose="02040502050405020303" pitchFamily="18" charset="0"/>
                <a:ea typeface="Ebrima" panose="02000000000000000000" pitchFamily="2" charset="0"/>
                <a:cs typeface="Ebrima" panose="02000000000000000000" pitchFamily="2" charset="0"/>
                <a:sym typeface="Wingdings" panose="05000000000000000000" pitchFamily="2" charset="2"/>
              </a:rPr>
              <a:t> +48 </a:t>
            </a:r>
            <a:r>
              <a:rPr lang="pl-PL" sz="1000" dirty="0">
                <a:solidFill>
                  <a:srgbClr val="4D4961"/>
                </a:solidFill>
                <a:latin typeface="Georgia" panose="02040502050405020303" pitchFamily="18" charset="0"/>
                <a:ea typeface="Ebrima" panose="02000000000000000000" pitchFamily="2" charset="0"/>
                <a:cs typeface="Ebrima" panose="02000000000000000000" pitchFamily="2" charset="0"/>
                <a:sym typeface="Wingdings" panose="05000000000000000000" pitchFamily="2" charset="2"/>
              </a:rPr>
              <a:t>604 413 324</a:t>
            </a:r>
            <a:endParaRPr lang="pl-PL" sz="1000" dirty="0">
              <a:solidFill>
                <a:srgbClr val="4D4961"/>
              </a:solidFill>
              <a:latin typeface="Georgia" panose="02040502050405020303" pitchFamily="18" charset="0"/>
              <a:ea typeface="Ebrima" panose="02000000000000000000" pitchFamily="2" charset="0"/>
              <a:cs typeface="Ebrima" panose="02000000000000000000" pitchFamily="2" charset="0"/>
            </a:endParaRPr>
          </a:p>
          <a:p>
            <a:pPr marL="171450" indent="-171450">
              <a:buFont typeface="Wingdings" panose="05000000000000000000" pitchFamily="2" charset="2"/>
              <a:buChar char="*"/>
            </a:pPr>
            <a:r>
              <a:rPr lang="pl-PL" sz="1000" dirty="0">
                <a:solidFill>
                  <a:srgbClr val="4D4961"/>
                </a:solidFill>
                <a:latin typeface="Georgia" panose="02040502050405020303" pitchFamily="18" charset="0"/>
                <a:ea typeface="Ebrima" panose="02000000000000000000" pitchFamily="2" charset="0"/>
                <a:cs typeface="Ebrima" panose="02000000000000000000" pitchFamily="2" charset="0"/>
                <a:sym typeface="Wingdings" panose="05000000000000000000" pitchFamily="2" charset="2"/>
                <a:hlinkClick r:id="rId9"/>
              </a:rPr>
              <a:t>jordan.sikorski@skslegal.pl</a:t>
            </a:r>
            <a:endParaRPr lang="pl-PL" sz="1000" dirty="0">
              <a:solidFill>
                <a:srgbClr val="4D4961"/>
              </a:solidFill>
              <a:latin typeface="Georgia" panose="02040502050405020303" pitchFamily="18" charset="0"/>
              <a:ea typeface="Ebrima" panose="02000000000000000000" pitchFamily="2" charset="0"/>
              <a:cs typeface="Ebrima" panose="02000000000000000000" pitchFamily="2" charset="0"/>
              <a:sym typeface="Wingdings" panose="05000000000000000000" pitchFamily="2" charset="2"/>
            </a:endParaRPr>
          </a:p>
        </p:txBody>
      </p:sp>
      <p:pic>
        <p:nvPicPr>
          <p:cNvPr id="24" name="Obraz 23">
            <a:extLst>
              <a:ext uri="{FF2B5EF4-FFF2-40B4-BE49-F238E27FC236}">
                <a16:creationId xmlns:a16="http://schemas.microsoft.com/office/drawing/2014/main" id="{AB331B22-7910-6728-4BFD-FC4326910699}"/>
              </a:ext>
            </a:extLst>
          </p:cNvPr>
          <p:cNvPicPr>
            <a:picLocks noChangeAspect="1"/>
          </p:cNvPicPr>
          <p:nvPr/>
        </p:nvPicPr>
        <p:blipFill rotWithShape="1">
          <a:blip r:embed="rId10">
            <a:extLst>
              <a:ext uri="{28A0092B-C50C-407E-A947-70E740481C1C}">
                <a14:useLocalDpi xmlns:a14="http://schemas.microsoft.com/office/drawing/2010/main" val="0"/>
              </a:ext>
            </a:extLst>
          </a:blip>
          <a:srcRect l="27154" t="1474" r="18840" b="44522"/>
          <a:stretch/>
        </p:blipFill>
        <p:spPr>
          <a:xfrm>
            <a:off x="194563" y="4932019"/>
            <a:ext cx="1080000" cy="1080000"/>
          </a:xfrm>
          <a:prstGeom prst="ellipse">
            <a:avLst/>
          </a:prstGeom>
          <a:ln>
            <a:solidFill>
              <a:schemeClr val="bg1"/>
            </a:solidFill>
          </a:ln>
        </p:spPr>
      </p:pic>
    </p:spTree>
    <p:extLst>
      <p:ext uri="{BB962C8B-B14F-4D97-AF65-F5344CB8AC3E}">
        <p14:creationId xmlns:p14="http://schemas.microsoft.com/office/powerpoint/2010/main" val="2961468262"/>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4790</TotalTime>
  <Words>794</Words>
  <Application>Microsoft Office PowerPoint</Application>
  <PresentationFormat>Pokaz na ekranie (4:3)</PresentationFormat>
  <Paragraphs>52</Paragraphs>
  <Slides>2</Slides>
  <Notes>2</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vt:i4>
      </vt:variant>
    </vt:vector>
  </HeadingPairs>
  <TitlesOfParts>
    <vt:vector size="8" baseType="lpstr">
      <vt:lpstr>Arial</vt:lpstr>
      <vt:lpstr>Calibri</vt:lpstr>
      <vt:lpstr>Calibri Light</vt:lpstr>
      <vt:lpstr>Georgia</vt:lpstr>
      <vt:lpstr>Wingdings</vt:lpstr>
      <vt:lpstr>Motyw pakietu Office</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Kaźmierczak, Wioletta</dc:creator>
  <cp:lastModifiedBy>Leszczyńska, Natalia</cp:lastModifiedBy>
  <cp:revision>809</cp:revision>
  <dcterms:created xsi:type="dcterms:W3CDTF">2019-12-09T12:38:05Z</dcterms:created>
  <dcterms:modified xsi:type="dcterms:W3CDTF">2024-10-09T08:40:26Z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28c4b5d-286d-42b8-8b48-4ab6019e7b6f_Enabled">
    <vt:lpwstr>true</vt:lpwstr>
  </property>
  <property fmtid="{D5CDD505-2E9C-101B-9397-08002B2CF9AE}" pid="3" name="MSIP_Label_028c4b5d-286d-42b8-8b48-4ab6019e7b6f_SetDate">
    <vt:lpwstr>2024-10-08T14:45:55Z</vt:lpwstr>
  </property>
  <property fmtid="{D5CDD505-2E9C-101B-9397-08002B2CF9AE}" pid="4" name="MSIP_Label_028c4b5d-286d-42b8-8b48-4ab6019e7b6f_Method">
    <vt:lpwstr>Standard</vt:lpwstr>
  </property>
  <property fmtid="{D5CDD505-2E9C-101B-9397-08002B2CF9AE}" pid="5" name="MSIP_Label_028c4b5d-286d-42b8-8b48-4ab6019e7b6f_Name">
    <vt:lpwstr>General</vt:lpwstr>
  </property>
  <property fmtid="{D5CDD505-2E9C-101B-9397-08002B2CF9AE}" pid="6" name="MSIP_Label_028c4b5d-286d-42b8-8b48-4ab6019e7b6f_SiteId">
    <vt:lpwstr>c65bd3d6-c3e5-4900-952b-db590ae92917</vt:lpwstr>
  </property>
  <property fmtid="{D5CDD505-2E9C-101B-9397-08002B2CF9AE}" pid="7" name="MSIP_Label_028c4b5d-286d-42b8-8b48-4ab6019e7b6f_ActionId">
    <vt:lpwstr>dc556a75-7300-4cb4-90e2-152ec670e80d</vt:lpwstr>
  </property>
  <property fmtid="{D5CDD505-2E9C-101B-9397-08002B2CF9AE}" pid="8" name="MSIP_Label_028c4b5d-286d-42b8-8b48-4ab6019e7b6f_ContentBits">
    <vt:lpwstr>0</vt:lpwstr>
  </property>
</Properties>
</file>