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8"/>
  </p:notesMasterIdLst>
  <p:sldIdLst>
    <p:sldId id="703" r:id="rId5"/>
    <p:sldId id="674" r:id="rId6"/>
    <p:sldId id="787" r:id="rId7"/>
    <p:sldId id="786" r:id="rId8"/>
    <p:sldId id="788" r:id="rId9"/>
    <p:sldId id="789" r:id="rId10"/>
    <p:sldId id="790" r:id="rId11"/>
    <p:sldId id="791" r:id="rId12"/>
    <p:sldId id="792" r:id="rId13"/>
    <p:sldId id="793" r:id="rId14"/>
    <p:sldId id="794" r:id="rId15"/>
    <p:sldId id="795" r:id="rId16"/>
    <p:sldId id="796" r:id="rId17"/>
    <p:sldId id="797" r:id="rId18"/>
    <p:sldId id="798" r:id="rId19"/>
    <p:sldId id="799" r:id="rId20"/>
    <p:sldId id="800" r:id="rId21"/>
    <p:sldId id="801" r:id="rId22"/>
    <p:sldId id="802" r:id="rId23"/>
    <p:sldId id="764" r:id="rId24"/>
    <p:sldId id="804" r:id="rId25"/>
    <p:sldId id="805" r:id="rId26"/>
    <p:sldId id="806" r:id="rId27"/>
    <p:sldId id="807" r:id="rId28"/>
    <p:sldId id="808" r:id="rId29"/>
    <p:sldId id="809" r:id="rId30"/>
    <p:sldId id="810" r:id="rId31"/>
    <p:sldId id="811" r:id="rId32"/>
    <p:sldId id="812" r:id="rId33"/>
    <p:sldId id="815" r:id="rId34"/>
    <p:sldId id="814" r:id="rId35"/>
    <p:sldId id="817" r:id="rId36"/>
    <p:sldId id="818" r:id="rId37"/>
    <p:sldId id="819" r:id="rId38"/>
    <p:sldId id="820" r:id="rId39"/>
    <p:sldId id="821" r:id="rId40"/>
    <p:sldId id="822" r:id="rId41"/>
    <p:sldId id="823" r:id="rId42"/>
    <p:sldId id="828" r:id="rId43"/>
    <p:sldId id="825" r:id="rId44"/>
    <p:sldId id="830" r:id="rId45"/>
    <p:sldId id="743" r:id="rId46"/>
    <p:sldId id="831" r:id="rId47"/>
  </p:sldIdLst>
  <p:sldSz cx="12192000" cy="6858000"/>
  <p:notesSz cx="9932988" cy="6800850"/>
  <p:embeddedFontLst>
    <p:embeddedFont>
      <p:font typeface="Libre Franklin" pitchFamily="2" charset="77"/>
      <p:regular r:id="rId49"/>
      <p:bold r:id="rId50"/>
      <p:italic r:id="rId51"/>
      <p:boldItalic r:id="rId52"/>
    </p:embeddedFont>
    <p:embeddedFont>
      <p:font typeface="Libre Franklin SemiBold" pitchFamily="2" charset="77"/>
      <p:regular r:id="rId53"/>
      <p:bold r:id="rId54"/>
      <p:italic r:id="rId55"/>
      <p:boldItalic r:id="rId56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1EF"/>
    <a:srgbClr val="F1F4F0"/>
    <a:srgbClr val="002839"/>
    <a:srgbClr val="B6E5FF"/>
    <a:srgbClr val="A68F53"/>
    <a:srgbClr val="FFFFFF"/>
    <a:srgbClr val="FFE9A1"/>
    <a:srgbClr val="C2CDCC"/>
    <a:srgbClr val="B3B3FF"/>
    <a:srgbClr val="3C4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yst layout 3 - Marker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5" autoAdjust="0"/>
    <p:restoredTop sz="86716" autoAdjust="0"/>
  </p:normalViewPr>
  <p:slideViewPr>
    <p:cSldViewPr snapToGrid="0">
      <p:cViewPr varScale="1">
        <p:scale>
          <a:sx n="236" d="100"/>
          <a:sy n="236" d="100"/>
        </p:scale>
        <p:origin x="1400" y="19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295" cy="341224"/>
          </a:xfrm>
          <a:prstGeom prst="rect">
            <a:avLst/>
          </a:prstGeom>
        </p:spPr>
        <p:txBody>
          <a:bodyPr vert="horz" lIns="95603" tIns="47801" rIns="95603" bIns="4780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6397" y="0"/>
            <a:ext cx="4304295" cy="341224"/>
          </a:xfrm>
          <a:prstGeom prst="rect">
            <a:avLst/>
          </a:prstGeom>
        </p:spPr>
        <p:txBody>
          <a:bodyPr vert="horz" lIns="95603" tIns="47801" rIns="95603" bIns="47801" rtlCol="0"/>
          <a:lstStyle>
            <a:lvl1pPr algn="r">
              <a:defRPr sz="1200"/>
            </a:lvl1pPr>
          </a:lstStyle>
          <a:p>
            <a:fld id="{75F80A00-87DF-45DE-A4D1-32BB891968DA}" type="datetimeFigureOut">
              <a:rPr lang="da-DK" smtClean="0"/>
              <a:t>28.05.2026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3" tIns="47801" rIns="95603" bIns="4780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3300" y="3272910"/>
            <a:ext cx="7946390" cy="2677835"/>
          </a:xfrm>
          <a:prstGeom prst="rect">
            <a:avLst/>
          </a:prstGeom>
        </p:spPr>
        <p:txBody>
          <a:bodyPr vert="horz" lIns="95603" tIns="47801" rIns="95603" bIns="47801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6459628"/>
            <a:ext cx="4304295" cy="341223"/>
          </a:xfrm>
          <a:prstGeom prst="rect">
            <a:avLst/>
          </a:prstGeom>
        </p:spPr>
        <p:txBody>
          <a:bodyPr vert="horz" lIns="95603" tIns="47801" rIns="95603" bIns="4780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6397" y="6459628"/>
            <a:ext cx="4304295" cy="341223"/>
          </a:xfrm>
          <a:prstGeom prst="rect">
            <a:avLst/>
          </a:prstGeom>
        </p:spPr>
        <p:txBody>
          <a:bodyPr vert="horz" lIns="95603" tIns="47801" rIns="95603" bIns="47801" rtlCol="0" anchor="b"/>
          <a:lstStyle>
            <a:lvl1pPr algn="r">
              <a:defRPr sz="1200"/>
            </a:lvl1pPr>
          </a:lstStyle>
          <a:p>
            <a:fld id="{8E661802-0B53-49F1-8AA0-D45D091AC1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57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776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7716D-20AD-880F-1098-402190F96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9ACC40D-2C51-3CA1-2F66-22052E8AD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626BB66-D6C2-0A47-FC71-707F3D856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EA112F-1726-BAC8-886F-101354BF8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69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9CBE4-7982-30E4-00EA-6DAE6A41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DBFF169-0002-C22C-0980-702DD7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014C1D7-4D08-52DD-2EF9-8204A97F3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Beskriv kort jeres idé som den ser ud nu: </a:t>
            </a:r>
          </a:p>
          <a:p>
            <a:pPr marL="118142" indent="-118142">
              <a:buFontTx/>
              <a:buChar char="-"/>
            </a:pPr>
            <a:r>
              <a:rPr lang="da-DK"/>
              <a:t>Hvilke problemer løser den? </a:t>
            </a:r>
          </a:p>
          <a:p>
            <a:pPr marL="118142" indent="-118142">
              <a:buFontTx/>
              <a:buChar char="-"/>
            </a:pPr>
            <a:r>
              <a:rPr lang="da-DK"/>
              <a:t>Hvad er jeres løsning?</a:t>
            </a:r>
          </a:p>
          <a:p>
            <a:pPr marL="118142" indent="-118142">
              <a:buFontTx/>
              <a:buChar char="-"/>
            </a:pPr>
            <a:r>
              <a:rPr lang="da-DK"/>
              <a:t>Hvad er jeres vision? Hvad vil I med det?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81AE5C-FC82-D003-CBEB-3B257301C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6416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33681-A615-07A3-E363-A7237A63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E0E3A-FA65-36D7-89C4-E7B919BD8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C610E-A081-23C0-2EFA-3B91C0CC1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3C495-4F69-E1EC-6E6A-B34F6B1A5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64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9CE6B-D9A4-F766-AFCD-997F79380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AAD9D74-22D7-1AEA-0E62-8B8DCF46A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13AB598-359E-4EF3-78BB-563E01CED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r>
              <a:rPr lang="da-DK" dirty="0"/>
              <a:t>Vælg en ejerform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5531FD-AA24-83A8-0843-98E35DE81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377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DF3F-CAFF-EB6F-3372-4235D1C0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A51E6-4AC3-361A-F814-92278E912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14820-DAD5-1630-E8B8-B369CF179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9DD36-7757-4227-CD47-6D3AA7410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873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7FA1-45E6-FC64-785C-51141CED0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F5A8D7E-A373-3BD8-0CF8-515686B0F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6DCC993-7090-0F64-4325-C58974B13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5462E8-EC1C-F9AC-8172-11B8E4BC7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911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10727-7DF2-67EA-A9F3-F39832E9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A822DD7-E32E-9D60-0C35-793321E53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BE55263-11D1-0497-F2BB-CA1940005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B8E92C7-D3DF-1069-2716-85B62DF1A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015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96410-629D-5F06-1BCC-4AE77AE35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5E7B4B9-537F-C0FA-C006-1FB78B230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BD0B85F-3A8B-DA1A-F8D4-5FA59A9CB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C82BB79-E6DE-E6F8-221B-02B6A8115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6829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4865-5B68-33DE-272F-776A11648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D245B82-6BB2-7CCB-D89E-C2FF8EBC4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B762DB3-6498-57D1-E0ED-DB820B68D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EABCBC-D34F-76B9-A851-5BAEB7C47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8156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901F9-CDBD-DDAF-E6F5-CB9574913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925EC-9412-E050-56C2-5BE609011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7BBF0-B7F6-FFA2-9DE1-A7FAB1D9C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839"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3EFBA-5014-27A5-F065-12970B7E3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319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8AE06-2EF1-EC5E-0FE2-7154352C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9C38F96-BA20-69E8-5500-AEA1289BF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3594227-755B-4BBE-CA02-3351ECE44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FBBFF5-D7F2-7632-3C11-5A464DB67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135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22E5-354C-7547-DD6B-DC1EF1B1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B6562-DB69-43CD-EB50-F07195706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1D6D0-4820-FC58-F4DF-E614FA469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8181-9F81-4085-500D-809BA9681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776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105A6-3237-6D39-5A71-AB2F0D81F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AAD32A6-CC8D-ADE3-A5E8-FCAFE5D66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BF7BDF4-C791-6C44-DBD8-E086AD410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66DA895-5CEB-8A9E-F4EA-CE3507CE5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428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EBCDB-E16E-0033-6C4B-424D41E9E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E6F798D-F0CE-478A-E43C-21EDB62E0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B5A9D16-06BB-F5DD-877A-4C9DD41F3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0E9760-540C-63D1-9348-82EE44BFB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60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79A64-74B3-9BD0-E39D-E93236A6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7E83AB6-EA48-2C50-351C-6310E4BAC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8BBDD93-0F6D-E80C-C508-57177FD03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7109138-BE8F-D80D-D35C-E74D232B6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036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44C68-3981-2BA6-7B53-1BE16DA4E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5D09AD9-4D42-9CB4-A30D-D90EB817F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74608A3-9248-EAF9-CDE9-6E73C9F59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2B5EA7-7E48-A10A-82C6-32F921599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587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BC49-A36F-D111-187F-D271BF389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ABF14-FBDA-4EF0-9204-70859D4D2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077054-9AA9-09DE-5B39-2DFC33DCD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839"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A9210-0AEC-80B4-86EA-6D6E5C114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770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22E5-354C-7547-DD6B-DC1EF1B1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B6562-DB69-43CD-EB50-F07195706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1D6D0-4820-FC58-F4DF-E614FA469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8181-9F81-4085-500D-809BA9681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694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0D723-7089-BE79-1C14-9A452F29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8F9C7B3-23E4-CE3A-C8F1-B794CCA92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7811F69-B76F-13B1-1603-AFF5BBA5A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A62A7B-23F6-73D4-0BA5-3820B7592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658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3B60-28B8-FD40-BAC3-E5F70CCB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3EE56BB-108F-6D5D-0829-93C1386BA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771221D-4321-84BA-86EA-BE225AF4D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081E86-9B78-5B9A-E076-27EDA00B5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3618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362C4-16A2-4004-609A-0B0384B15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B681A82-43CA-15A4-931A-11879A386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B11DCDD-C377-7801-6EB8-C557F9627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7D48A0-7ACA-7788-5C47-DF91481D7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92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39A44-3E8C-C5C4-CE88-2C07698E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3481073-7976-0C66-2518-FBDAAA644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0DC7C6E-3741-B93F-7B30-416E5D1EA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55BE5E-EFCD-F6C2-F621-A8FB5260A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397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6F126-6EEF-8C57-D0E7-925EDE8C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67D51EC-FB96-02EA-209F-83677BBD5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1AA55BF-1F9C-6DEB-CC03-C6D98D609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C247191-8B8C-E8D7-FE8F-006CD54DB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2547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D6411-46BF-3727-168D-FB1A04D4C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DD274-5006-2407-552E-A6DED5247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E2667-5BCD-8AB5-4A7F-5F08DCDF2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839"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14011-48B0-F3C1-7A96-0CB25873F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3303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FBCC-1A60-855F-8038-D276B1A7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CF45E-A480-5AD9-BEDB-8762710FD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53A55-24E3-8278-1A53-2A419E8A2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C53F8-BDBA-A493-9C20-17610E927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486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26385-8951-033C-E414-980054DE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F705FE6-3051-15E4-0B4D-05A7BE9A9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EADF738-1E9C-C146-D7EC-C90AED181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78495F-F509-941E-E9F5-A7DB2D05F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4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DD862-064D-E03B-D2F1-06AC0D48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A218F89-A162-4EDC-FFEF-AF933D4F8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4795D5D-FC6F-9EC5-7C8F-DA20C3B95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530B747-3AF4-390C-C292-C9EFD3FD3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538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DED57-B534-F38B-56FF-9DFE6AF1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FC3DD4A-C013-7CC2-A92A-134650671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BBDCD78-5087-FA68-FEFD-5E4FD6D7E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F5C386-57B1-1ADF-4F74-74D55149B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572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889DC-13EC-35F7-B499-A6605B01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B16C149-C324-BC38-3D11-A4FA908AE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55B9DC1-7740-6C6D-BF0B-B09BCE203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08DAFB-2FC8-BA7E-DBEE-0446AE880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217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F70E9-32BF-5986-29D1-5231BD9DB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73BA594-6567-DE7E-688F-C89F4B815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73C3BC5-9E19-6C1F-97E4-39F685526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21BE8D-F754-1207-D632-D1AEF0127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9508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182A-3783-E5CA-068E-25172FA00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90DCDBA-BD35-A367-C3E0-014B87D92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96F649B-0C56-AD43-3487-7783076AE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37D225-9BDD-D484-DE8B-4B9E0F2D4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415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8DFF5-8796-C94D-1C2E-684C8929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E2420-9FAC-DBD4-C259-233B26933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AF3C1-D064-A86C-D39F-B3794987F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6266A-4921-8857-DCFB-59ED220FB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97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6126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F4ED6-F3F0-706D-674B-762827717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1E175C9-6A38-04C3-0550-CE1BD15DE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50BAB8D-4968-86B9-E067-29AF160DC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CB5328-E4D4-3D8F-8936-12F9A8E5E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5441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09776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F3C0F-FC35-166E-82EA-79600706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F03E3E6-8B0E-0F19-6366-F1C316281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EAD575-E17F-1C8D-8F15-F7CC91416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6A9BF4D-256B-2DE0-6274-2110F5616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80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A1FBC-C877-0AE1-32A5-7038F2055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C1710A0-F239-3112-E417-524ECE8CF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AC3B135-E3DC-0B79-EF86-BCF6B8037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r>
              <a:rPr lang="da-DK" dirty="0"/>
              <a:t>Der er i vores samfund bred enighed om, at demokrati er den bedste (eller mindst dårlige) styreform. En styreform, vi vil gøre en stor indsats for at bevare. </a:t>
            </a:r>
          </a:p>
          <a:p>
            <a:pPr marL="118133" indent="-118133">
              <a:buFontTx/>
              <a:buChar char="-"/>
            </a:pPr>
            <a:r>
              <a:rPr lang="da-DK" dirty="0"/>
              <a:t>Men vi er ikke vant til at tænke på demokrati, når det gælder virksomheder. </a:t>
            </a:r>
          </a:p>
          <a:p>
            <a:pPr marL="118133" indent="-118133">
              <a:buFontTx/>
              <a:buChar char="-"/>
            </a:pPr>
            <a:r>
              <a:rPr lang="da-DK" dirty="0"/>
              <a:t>Alligevel tjenes ca. hver 10. kr. i dansk erhvervsliv af en demokratisk ejet virksomhed. 3 millioner virksomheder på verdensplan og ca. hver tiende arbejdsplads.  </a:t>
            </a:r>
          </a:p>
          <a:p>
            <a:pPr marL="118133" indent="-118133">
              <a:buFontTx/>
              <a:buChar char="-"/>
            </a:pPr>
            <a:r>
              <a:rPr lang="da-DK" dirty="0"/>
              <a:t>Faktisk er 98% af danskerne – svarende til 4,7 mio. -  medlem af en demokratisk virksomhed</a:t>
            </a:r>
          </a:p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003EFF6-F7FC-8797-0AD1-81849B7E5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589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B0FF0-24A4-21C2-EC49-5CD9BC31E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7141366-2DAE-EA6A-FEE5-33FDA8885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8F2C0AF-73B6-16EC-C35E-5227B062F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133" indent="-118133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4E3E3A-7623-2979-C0B3-C298DF7FB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80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091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DB3CE-8C51-E543-02C6-8F7A941E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70420-920B-36F9-CC43-23B29236A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F39FC5-C7EC-4F8F-3876-250F8C938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8E01-3744-8F38-AF8B-15DB0DF77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345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D2131-D9E4-9B9F-EC40-8E93AEB95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BFA64-7247-AC0A-F3E4-BC8A211BB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88964-259A-1F8D-C34A-A899C81E1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D629A-3D6A-5F51-43AE-E4A7699F3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61802-0B53-49F1-8AA0-D45D091AC16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92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73C74DC-5268-E146-86DA-2CF4E0B398F4}"/>
              </a:ext>
            </a:extLst>
          </p:cNvPr>
          <p:cNvSpPr/>
          <p:nvPr userDrawn="1"/>
        </p:nvSpPr>
        <p:spPr>
          <a:xfrm>
            <a:off x="-1" y="-1"/>
            <a:ext cx="12192001" cy="5773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6A4F827-5D2F-8F44-AE9F-A9C5394DCE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9144000" cy="171341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Undertitel på præsentation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D379BE-C4A4-684D-AB52-C001E7BCF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Titel på præsentation</a:t>
            </a:r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037E1C9-523D-C64E-B4EA-3BCBEE273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509" y="5773838"/>
            <a:ext cx="4818491" cy="10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4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r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D8F41D7-51C8-7142-9F78-8FC562C33A37}"/>
              </a:ext>
            </a:extLst>
          </p:cNvPr>
          <p:cNvSpPr/>
          <p:nvPr userDrawn="1"/>
        </p:nvSpPr>
        <p:spPr>
          <a:xfrm>
            <a:off x="0" y="0"/>
            <a:ext cx="47434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F88E9F-E871-7940-B328-E97A5DBF21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4" y="2333625"/>
            <a:ext cx="3590925" cy="4135424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titel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CC4AAC-22AF-AC47-BEA1-A4BD966B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850" y="1488141"/>
            <a:ext cx="6604053" cy="5057136"/>
          </a:xfrm>
        </p:spPr>
        <p:txBody>
          <a:bodyPr/>
          <a:lstStyle>
            <a:lvl1pPr marL="266700" indent="-266700">
              <a:buClr>
                <a:schemeClr val="accent2"/>
              </a:buClr>
              <a:tabLst/>
              <a:defRPr/>
            </a:lvl1pPr>
            <a:lvl2pPr marL="622300" indent="-260350">
              <a:buClr>
                <a:schemeClr val="accent2"/>
              </a:buClr>
              <a:tabLst/>
              <a:defRPr/>
            </a:lvl2pPr>
            <a:lvl3pPr marL="977900" indent="-260350">
              <a:buClr>
                <a:schemeClr val="accent2"/>
              </a:buClr>
              <a:tabLst/>
              <a:defRPr/>
            </a:lvl3pPr>
            <a:lvl4pPr marL="1339850" indent="-268288">
              <a:buClr>
                <a:schemeClr val="accent2"/>
              </a:buClr>
              <a:tabLst/>
              <a:defRPr/>
            </a:lvl4pPr>
            <a:lvl5pPr marL="1695450" indent="-228600">
              <a:buClr>
                <a:schemeClr val="accent2"/>
              </a:buClr>
              <a:tabLst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05B4C1E-C415-1D40-BD99-BDCB803C729E}"/>
              </a:ext>
            </a:extLst>
          </p:cNvPr>
          <p:cNvCxnSpPr>
            <a:cxnSpLocks/>
          </p:cNvCxnSpPr>
          <p:nvPr userDrawn="1"/>
        </p:nvCxnSpPr>
        <p:spPr>
          <a:xfrm>
            <a:off x="542925" y="733425"/>
            <a:ext cx="3590925" cy="0"/>
          </a:xfrm>
          <a:prstGeom prst="line">
            <a:avLst/>
          </a:prstGeom>
          <a:ln w="76200" cap="rnd">
            <a:round/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ADF57CA-15C2-7F44-9F87-80FF9624B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4850" y="619375"/>
            <a:ext cx="6604053" cy="571500"/>
          </a:xfrm>
        </p:spPr>
        <p:txBody>
          <a:bodyPr/>
          <a:lstStyle>
            <a:lvl1pPr marL="0" indent="0">
              <a:buNone/>
              <a:defRPr sz="4000" b="1" i="0">
                <a:latin typeface="Amsi Pro Bold" panose="020B0A06020201010104" pitchFamily="34" charset="77"/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1983D694-A2C5-574C-99D0-9412AC790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985838"/>
            <a:ext cx="3590924" cy="1004887"/>
          </a:xfrm>
        </p:spPr>
        <p:txBody>
          <a:bodyPr>
            <a:noAutofit/>
          </a:bodyPr>
          <a:lstStyle>
            <a:lvl1pPr marL="0" indent="0">
              <a:buNone/>
              <a:defRPr sz="8800" b="1" i="0">
                <a:solidFill>
                  <a:schemeClr val="accent2"/>
                </a:solidFill>
                <a:latin typeface="Amsi Pro Ultra" panose="020B0A06020201010104" pitchFamily="34" charset="77"/>
              </a:defRPr>
            </a:lvl1pPr>
          </a:lstStyle>
          <a:p>
            <a:pPr lvl="0"/>
            <a:r>
              <a:rPr lang="da-DK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72462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68B4447D-05F3-5747-A035-90E5F79C919C}"/>
              </a:ext>
            </a:extLst>
          </p:cNvPr>
          <p:cNvCxnSpPr/>
          <p:nvPr userDrawn="1"/>
        </p:nvCxnSpPr>
        <p:spPr>
          <a:xfrm>
            <a:off x="695325" y="1539689"/>
            <a:ext cx="108013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6118ABB6-9586-EA46-9534-DEBEF133C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92150"/>
            <a:ext cx="10800000" cy="540000"/>
          </a:xfrm>
        </p:spPr>
        <p:txBody>
          <a:bodyPr/>
          <a:lstStyle/>
          <a:p>
            <a:r>
              <a:rPr lang="da-DK"/>
              <a:t>Overskrift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0E20106-0188-BD49-ADB9-EC72417AF9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1766888"/>
            <a:ext cx="10799998" cy="540000"/>
          </a:xfrm>
        </p:spPr>
        <p:txBody>
          <a:bodyPr anchor="b"/>
          <a:lstStyle>
            <a:lvl1pPr marL="0" indent="0">
              <a:buNone/>
              <a:defRPr sz="2400" b="1" i="0">
                <a:latin typeface="Amsi Pro Bold" panose="020B0A060202010101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Mellemrubrik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E46F0DD8-94D2-EE4F-8EB3-2A33E43BB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7" y="2566986"/>
            <a:ext cx="10799998" cy="359886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26986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 i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709E4-A2F5-F74C-AAFF-65D6A3893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92150"/>
            <a:ext cx="10800000" cy="540000"/>
          </a:xfrm>
        </p:spPr>
        <p:txBody>
          <a:bodyPr>
            <a:noAutofit/>
          </a:bodyPr>
          <a:lstStyle/>
          <a:p>
            <a:r>
              <a:rPr lang="da-DK"/>
              <a:t>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0CEEAA-97E6-064A-9226-6624F2D213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1766888"/>
            <a:ext cx="504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latin typeface="Amsi Pro Bold" panose="020B0A060202010101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Mellemrubrik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08586C-5A6E-D344-998E-A9A99F1D7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7" y="2566986"/>
            <a:ext cx="5040000" cy="359886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F7CE71D-21AB-7945-863E-5E494E19AE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55325" y="1766888"/>
            <a:ext cx="504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latin typeface="Amsi Pro Bold" panose="020B0A060202010101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Mellemrubrik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BB9AC7-CB14-F646-B289-514A0D101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675" y="2566986"/>
            <a:ext cx="5040000" cy="359886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1C3DF07C-00F6-7340-8EEB-FBA93C6D7B2B}"/>
              </a:ext>
            </a:extLst>
          </p:cNvPr>
          <p:cNvCxnSpPr/>
          <p:nvPr userDrawn="1"/>
        </p:nvCxnSpPr>
        <p:spPr>
          <a:xfrm>
            <a:off x="695325" y="1539689"/>
            <a:ext cx="108013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1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39D9F604-A273-294F-A764-E5FD8B97F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5325" y="692150"/>
            <a:ext cx="5040000" cy="540000"/>
          </a:xfrm>
        </p:spPr>
        <p:txBody>
          <a:bodyPr/>
          <a:lstStyle/>
          <a:p>
            <a:r>
              <a:rPr lang="da-DK"/>
              <a:t>Overskrift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CB49D2F8-368E-A845-A733-239B9E7DED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55325" y="1766888"/>
            <a:ext cx="5040000" cy="540000"/>
          </a:xfrm>
        </p:spPr>
        <p:txBody>
          <a:bodyPr anchor="b"/>
          <a:lstStyle>
            <a:lvl1pPr marL="0" indent="0">
              <a:buNone/>
              <a:defRPr sz="2400" b="1" i="0">
                <a:latin typeface="Amsi Pro Bold" panose="020B0A060202010101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Mellemrubrik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5DD52DCC-616F-B54B-BA5C-A68C17BA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675" y="2566986"/>
            <a:ext cx="5040000" cy="359886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63628552-0607-DA4C-A961-52DAC6F77C7B}"/>
              </a:ext>
            </a:extLst>
          </p:cNvPr>
          <p:cNvCxnSpPr>
            <a:cxnSpLocks/>
          </p:cNvCxnSpPr>
          <p:nvPr userDrawn="1"/>
        </p:nvCxnSpPr>
        <p:spPr>
          <a:xfrm>
            <a:off x="6455325" y="1539689"/>
            <a:ext cx="50413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01EC55-BF1E-5249-A01B-974E816CC72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312" y="0"/>
            <a:ext cx="5735638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indhold</a:t>
            </a:r>
          </a:p>
        </p:txBody>
      </p:sp>
    </p:spTree>
    <p:extLst>
      <p:ext uri="{BB962C8B-B14F-4D97-AF65-F5344CB8AC3E}">
        <p14:creationId xmlns:p14="http://schemas.microsoft.com/office/powerpoint/2010/main" val="149590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09A3E5-7B5E-3C4D-86FA-746394C2F5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312" y="0"/>
            <a:ext cx="12192312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indhold</a:t>
            </a:r>
          </a:p>
        </p:txBody>
      </p:sp>
    </p:spTree>
    <p:extLst>
      <p:ext uri="{BB962C8B-B14F-4D97-AF65-F5344CB8AC3E}">
        <p14:creationId xmlns:p14="http://schemas.microsoft.com/office/powerpoint/2010/main" val="35671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C1FA1DC8-F5DA-9E4D-9C95-91299C3E14A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1719" y="692148"/>
            <a:ext cx="10801349" cy="5473701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indhold</a:t>
            </a:r>
          </a:p>
        </p:txBody>
      </p:sp>
    </p:spTree>
    <p:extLst>
      <p:ext uri="{BB962C8B-B14F-4D97-AF65-F5344CB8AC3E}">
        <p14:creationId xmlns:p14="http://schemas.microsoft.com/office/powerpoint/2010/main" val="106283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16A4F827-5D2F-8F44-AE9F-A9C5394DCE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9065" y="3516644"/>
            <a:ext cx="3613868" cy="2700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msi Pro Bold" panose="020B0A060202010101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Navn Mellemnavn Navnesen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D379BE-C4A4-684D-AB52-C001E7BCF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019945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da-DK"/>
              <a:t>Tak for i dag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CCCC3024-CF0B-C346-A8D0-A33DA7A15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9065" y="4099241"/>
            <a:ext cx="3600000" cy="270000"/>
          </a:xfrm>
        </p:spPr>
        <p:txBody>
          <a:bodyPr>
            <a:normAutofit/>
          </a:bodyPr>
          <a:lstStyle>
            <a:lvl1pPr marL="0" indent="0" algn="ctr">
              <a:buNone/>
              <a:defRPr sz="1800" u="sng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err="1"/>
              <a:t>navn@kooperationen.dk</a:t>
            </a:r>
            <a:endParaRPr lang="da-DK"/>
          </a:p>
        </p:txBody>
      </p:sp>
      <p:sp>
        <p:nvSpPr>
          <p:cNvPr id="18" name="Pladsholder til tekst 16">
            <a:extLst>
              <a:ext uri="{FF2B5EF4-FFF2-40B4-BE49-F238E27FC236}">
                <a16:creationId xmlns:a16="http://schemas.microsoft.com/office/drawing/2014/main" id="{10E9617B-5EC0-EE4F-BE59-8C85201300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9065" y="4565406"/>
            <a:ext cx="3600000" cy="270000"/>
          </a:xfrm>
        </p:spPr>
        <p:txBody>
          <a:bodyPr>
            <a:normAutofit/>
          </a:bodyPr>
          <a:lstStyle>
            <a:lvl1pPr marL="0" indent="0" algn="ctr"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33 55 77 30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2D99B84D-1068-524A-87AD-443053800BDA}"/>
              </a:ext>
            </a:extLst>
          </p:cNvPr>
          <p:cNvCxnSpPr>
            <a:cxnSpLocks/>
          </p:cNvCxnSpPr>
          <p:nvPr userDrawn="1"/>
        </p:nvCxnSpPr>
        <p:spPr>
          <a:xfrm flipV="1">
            <a:off x="4284475" y="3927945"/>
            <a:ext cx="3604590" cy="79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8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08312D22-D6A5-AE45-8EF5-1BF27431947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54087" y="3927945"/>
            <a:ext cx="3604590" cy="79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81929478-25E8-0949-83B1-1CE4C347DD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4087" y="4099241"/>
            <a:ext cx="3600000" cy="270000"/>
          </a:xfrm>
        </p:spPr>
        <p:txBody>
          <a:bodyPr>
            <a:normAutofit/>
          </a:bodyPr>
          <a:lstStyle>
            <a:lvl1pPr marL="0" indent="0" algn="ctr">
              <a:buNone/>
              <a:defRPr sz="1800" u="sng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err="1"/>
              <a:t>navn@kooperationen.dk</a:t>
            </a:r>
            <a:endParaRPr lang="da-DK"/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6265B311-EE62-4F48-BE13-CE15F110181D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6439" y="3927945"/>
            <a:ext cx="3604590" cy="79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Pladsholder til tekst 16">
            <a:extLst>
              <a:ext uri="{FF2B5EF4-FFF2-40B4-BE49-F238E27FC236}">
                <a16:creationId xmlns:a16="http://schemas.microsoft.com/office/drawing/2014/main" id="{C7B82884-34F8-1043-870B-EFD437E91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6439" y="4099241"/>
            <a:ext cx="3600000" cy="270000"/>
          </a:xfrm>
        </p:spPr>
        <p:txBody>
          <a:bodyPr>
            <a:normAutofit/>
          </a:bodyPr>
          <a:lstStyle>
            <a:lvl1pPr marL="0" indent="0" algn="ctr">
              <a:buNone/>
              <a:defRPr sz="1800" u="sng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err="1"/>
              <a:t>navn@kooperationen.dk</a:t>
            </a:r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6A4F827-5D2F-8F44-AE9F-A9C5394DCE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4087" y="3494552"/>
            <a:ext cx="3600000" cy="2700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msi Pro Bold" panose="020B0A060202010101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Navn Navnesen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D379BE-C4A4-684D-AB52-C001E7BCF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019945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da-DK"/>
              <a:t>Tak for i dag</a:t>
            </a:r>
          </a:p>
        </p:txBody>
      </p:sp>
      <p:sp>
        <p:nvSpPr>
          <p:cNvPr id="18" name="Pladsholder til tekst 16">
            <a:extLst>
              <a:ext uri="{FF2B5EF4-FFF2-40B4-BE49-F238E27FC236}">
                <a16:creationId xmlns:a16="http://schemas.microsoft.com/office/drawing/2014/main" id="{F318780B-34CD-674A-84F4-4D3979F835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4087" y="4565406"/>
            <a:ext cx="3600000" cy="270000"/>
          </a:xfrm>
        </p:spPr>
        <p:txBody>
          <a:bodyPr>
            <a:normAutofit/>
          </a:bodyPr>
          <a:lstStyle>
            <a:lvl1pPr marL="0" indent="0" algn="ctr"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33 55 77 30</a:t>
            </a:r>
          </a:p>
        </p:txBody>
      </p:sp>
      <p:sp>
        <p:nvSpPr>
          <p:cNvPr id="26" name="Pladsholder til tekst 16">
            <a:extLst>
              <a:ext uri="{FF2B5EF4-FFF2-40B4-BE49-F238E27FC236}">
                <a16:creationId xmlns:a16="http://schemas.microsoft.com/office/drawing/2014/main" id="{9C831DC1-A782-3144-AC94-B15C67D8C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439" y="4565406"/>
            <a:ext cx="3600000" cy="270000"/>
          </a:xfrm>
        </p:spPr>
        <p:txBody>
          <a:bodyPr>
            <a:normAutofit/>
          </a:bodyPr>
          <a:lstStyle>
            <a:lvl1pPr marL="0" indent="0" algn="ctr"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33 55 77 30</a:t>
            </a:r>
          </a:p>
        </p:txBody>
      </p:sp>
      <p:sp>
        <p:nvSpPr>
          <p:cNvPr id="30" name="Pladsholder til tekst 29">
            <a:extLst>
              <a:ext uri="{FF2B5EF4-FFF2-40B4-BE49-F238E27FC236}">
                <a16:creationId xmlns:a16="http://schemas.microsoft.com/office/drawing/2014/main" id="{9853DAFE-79AB-DE4F-8D96-F3D2786EC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5738" y="3500018"/>
            <a:ext cx="3600450" cy="27000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msi Pro Bold" panose="020B0A06020201010104" pitchFamily="34" charset="77"/>
              </a:defRPr>
            </a:lvl1pPr>
          </a:lstStyle>
          <a:p>
            <a:pPr lvl="0"/>
            <a:r>
              <a:rPr lang="da-DK"/>
              <a:t>Navn Navnesen</a:t>
            </a:r>
          </a:p>
        </p:txBody>
      </p:sp>
    </p:spTree>
    <p:extLst>
      <p:ext uri="{BB962C8B-B14F-4D97-AF65-F5344CB8AC3E}">
        <p14:creationId xmlns:p14="http://schemas.microsoft.com/office/powerpoint/2010/main" val="665341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F7EF538-9E4F-A247-B62E-843D972D9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1"/>
            <a:ext cx="10801350" cy="138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titel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A72C9C-038D-E945-9AA8-386660C72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166230"/>
            <a:ext cx="10801350" cy="4139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913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7" r:id="rId5"/>
    <p:sldLayoutId id="2147483662" r:id="rId6"/>
    <p:sldLayoutId id="2147483654" r:id="rId7"/>
    <p:sldLayoutId id="214748366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msi Pro Bold" panose="020B0A060202010101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msi Pro Light" panose="020B0A06020201010104" pitchFamily="34" charset="77"/>
          <a:ea typeface="+mn-ea"/>
          <a:cs typeface="+mn-cs"/>
        </a:defRPr>
      </a:lvl1pPr>
      <a:lvl2pPr marL="582613" indent="-2206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msi Pro Light" panose="020B0A06020201010104" pitchFamily="34" charset="77"/>
          <a:ea typeface="+mn-ea"/>
          <a:cs typeface="+mn-cs"/>
        </a:defRPr>
      </a:lvl2pPr>
      <a:lvl3pPr marL="890588" indent="-2206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Amsi Pro Light" panose="020B0A06020201010104" pitchFamily="34" charset="77"/>
          <a:ea typeface="+mn-ea"/>
          <a:cs typeface="+mn-cs"/>
        </a:defRPr>
      </a:lvl3pPr>
      <a:lvl4pPr marL="12065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Amsi Pro Light" panose="020B0A06020201010104" pitchFamily="34" charset="77"/>
          <a:ea typeface="+mn-ea"/>
          <a:cs typeface="+mn-cs"/>
        </a:defRPr>
      </a:lvl4pPr>
      <a:lvl5pPr marL="1514475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Amsi Pro Light" panose="020B0A060202010101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 hidden="1">
            <a:extLst>
              <a:ext uri="{FF2B5EF4-FFF2-40B4-BE49-F238E27FC236}">
                <a16:creationId xmlns:a16="http://schemas.microsoft.com/office/drawing/2014/main" id="{321B01C2-40DC-EF5A-CEB2-5E2A1AF83684}"/>
              </a:ext>
            </a:extLst>
          </p:cNvPr>
          <p:cNvSpPr/>
          <p:nvPr/>
        </p:nvSpPr>
        <p:spPr>
          <a:xfrm>
            <a:off x="0" y="5516380"/>
            <a:ext cx="12306925" cy="1341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7195038B-5F81-F2FA-6789-44105BA9724A}"/>
              </a:ext>
            </a:extLst>
          </p:cNvPr>
          <p:cNvSpPr txBox="1">
            <a:spLocks/>
          </p:cNvSpPr>
          <p:nvPr/>
        </p:nvSpPr>
        <p:spPr>
          <a:xfrm>
            <a:off x="1342869" y="834578"/>
            <a:ext cx="9506262" cy="151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5100" dirty="0" err="1">
                <a:solidFill>
                  <a:srgbClr val="3C4B5E"/>
                </a:solidFill>
                <a:latin typeface="Libre Franklin" pitchFamily="2" charset="77"/>
              </a:rPr>
              <a:t>Democratic</a:t>
            </a:r>
            <a:br>
              <a:rPr lang="da-DK" sz="5100" dirty="0">
                <a:solidFill>
                  <a:srgbClr val="3C4B5E"/>
                </a:solidFill>
                <a:latin typeface="Libre Franklin" pitchFamily="2" charset="77"/>
              </a:rPr>
            </a:br>
            <a:r>
              <a:rPr lang="da-DK" sz="5100" dirty="0" err="1">
                <a:solidFill>
                  <a:srgbClr val="3C4B5E"/>
                </a:solidFill>
                <a:latin typeface="Libre Franklin" pitchFamily="2" charset="77"/>
              </a:rPr>
              <a:t>companies</a:t>
            </a:r>
            <a:br>
              <a:rPr lang="da-DK" sz="6000" dirty="0">
                <a:solidFill>
                  <a:srgbClr val="3C4B5E"/>
                </a:solidFill>
                <a:latin typeface="Libre Franklin" pitchFamily="2" charset="77"/>
              </a:rPr>
            </a:br>
            <a:br>
              <a:rPr lang="da-DK" sz="1800" dirty="0">
                <a:solidFill>
                  <a:srgbClr val="3C4B5E"/>
                </a:solidFill>
                <a:latin typeface="Libre Franklin" pitchFamily="2" charset="77"/>
              </a:rPr>
            </a:b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Can 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involvement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 and 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cooperation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 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strengthen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 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your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 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businesssidea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5B8E8-DBDC-3B57-E01F-071CD3A0429F}"/>
              </a:ext>
            </a:extLst>
          </p:cNvPr>
          <p:cNvSpPr txBox="1"/>
          <p:nvPr/>
        </p:nvSpPr>
        <p:spPr>
          <a:xfrm>
            <a:off x="4586612" y="364485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rgbClr val="3C4B5E"/>
                </a:solidFill>
                <a:latin typeface="Libre Franklin SemiBold" pitchFamily="2" charset="77"/>
              </a:rPr>
              <a:t>Inspiration workshop on</a:t>
            </a:r>
            <a:endParaRPr lang="en-D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A2618D-35EE-2A33-D27C-6E837F2F7C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4784" y="2695876"/>
            <a:ext cx="3622431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7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1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3004E-0B88-FE94-5112-81EA1963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7CAC21-B1FB-77B5-346C-F5170580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916" y="1"/>
            <a:ext cx="10150167" cy="6858000"/>
          </a:xfrm>
        </p:spPr>
        <p:txBody>
          <a:bodyPr anchor="ctr">
            <a:noAutofit/>
          </a:bodyPr>
          <a:lstStyle/>
          <a:p>
            <a:r>
              <a:rPr lang="da-DK" sz="6000" dirty="0" err="1">
                <a:solidFill>
                  <a:srgbClr val="3C4B5E"/>
                </a:solidFill>
                <a:latin typeface="Libre Franklin SemiBold" pitchFamily="2" charset="77"/>
              </a:rPr>
              <a:t>Your</a:t>
            </a:r>
            <a:br>
              <a:rPr lang="da-DK" sz="6000" dirty="0">
                <a:solidFill>
                  <a:srgbClr val="3C4B5E"/>
                </a:solidFill>
                <a:latin typeface="Libre Franklin SemiBold" pitchFamily="2" charset="77"/>
              </a:rPr>
            </a:br>
            <a:r>
              <a:rPr lang="da-DK" sz="6000" dirty="0">
                <a:solidFill>
                  <a:srgbClr val="3C4B5E"/>
                </a:solidFill>
                <a:latin typeface="Libre Franklin SemiBold" pitchFamily="2" charset="77"/>
              </a:rPr>
              <a:t>business </a:t>
            </a:r>
            <a:r>
              <a:rPr lang="da-DK" sz="6000" dirty="0" err="1">
                <a:solidFill>
                  <a:srgbClr val="3C4B5E"/>
                </a:solidFill>
                <a:latin typeface="Libre Franklin SemiBold" pitchFamily="2" charset="77"/>
              </a:rPr>
              <a:t>idea</a:t>
            </a:r>
            <a:endParaRPr lang="da-DK" sz="6000" dirty="0">
              <a:solidFill>
                <a:srgbClr val="3C4B5E"/>
              </a:solidFill>
              <a:latin typeface="Libre Franklin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3DEF3-4831-78B5-BA69-8B2FAE772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10" y="3336337"/>
            <a:ext cx="4020575" cy="402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431EA-E037-6F39-CBC4-0DDEB318D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99" y="7409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7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D8F294-9083-6B6B-F1A4-F571D1E3C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ECA3D1-BF7A-BFFE-0A6E-BBCD02FEA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000" y="2296986"/>
            <a:ext cx="5943600" cy="3852323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buClr>
                <a:srgbClr val="3C4B5E"/>
              </a:buClr>
              <a:buFont typeface="+mj-lt"/>
              <a:buAutoNum type="arabicPeriod"/>
            </a:pPr>
            <a:r>
              <a:rPr lang="da-DK" sz="1800" dirty="0" err="1">
                <a:latin typeface="Libre Franklin" pitchFamily="2" charset="77"/>
              </a:rPr>
              <a:t>What</a:t>
            </a:r>
            <a:r>
              <a:rPr lang="da-DK" sz="1800" dirty="0">
                <a:latin typeface="Libre Franklin" pitchFamily="2" charset="77"/>
              </a:rPr>
              <a:t> problems </a:t>
            </a:r>
            <a:r>
              <a:rPr lang="da-DK" sz="1800" dirty="0" err="1">
                <a:latin typeface="Libre Franklin" pitchFamily="2" charset="77"/>
              </a:rPr>
              <a:t>does</a:t>
            </a:r>
            <a:r>
              <a:rPr lang="da-DK" sz="1800" dirty="0">
                <a:latin typeface="Libre Franklin" pitchFamily="2" charset="77"/>
              </a:rPr>
              <a:t> it </a:t>
            </a:r>
            <a:r>
              <a:rPr lang="da-DK" sz="1800" dirty="0" err="1">
                <a:latin typeface="Libre Franklin" pitchFamily="2" charset="77"/>
              </a:rPr>
              <a:t>solve</a:t>
            </a:r>
            <a:r>
              <a:rPr lang="da-DK" sz="1800" dirty="0">
                <a:latin typeface="Libre Franklin" pitchFamily="2" charset="77"/>
              </a:rPr>
              <a:t>? </a:t>
            </a:r>
          </a:p>
          <a:p>
            <a:pPr marL="457200" indent="-457200">
              <a:lnSpc>
                <a:spcPct val="100000"/>
              </a:lnSpc>
              <a:buClr>
                <a:srgbClr val="3C4B5E"/>
              </a:buClr>
              <a:buFont typeface="+mj-lt"/>
              <a:buAutoNum type="arabicPeriod"/>
            </a:pPr>
            <a:r>
              <a:rPr lang="da-DK" sz="1800" dirty="0" err="1">
                <a:latin typeface="Libre Franklin" pitchFamily="2" charset="77"/>
              </a:rPr>
              <a:t>What</a:t>
            </a:r>
            <a:r>
              <a:rPr lang="da-DK" sz="1800" dirty="0">
                <a:latin typeface="Libre Franklin" pitchFamily="2" charset="77"/>
              </a:rPr>
              <a:t> is </a:t>
            </a:r>
            <a:r>
              <a:rPr lang="da-DK" sz="1800" dirty="0" err="1">
                <a:latin typeface="Libre Franklin" pitchFamily="2" charset="77"/>
              </a:rPr>
              <a:t>your</a:t>
            </a:r>
            <a:r>
              <a:rPr lang="da-DK" sz="1800" dirty="0">
                <a:latin typeface="Libre Franklin" pitchFamily="2" charset="77"/>
              </a:rPr>
              <a:t> solution? </a:t>
            </a:r>
          </a:p>
          <a:p>
            <a:pPr marL="457200" indent="-457200">
              <a:lnSpc>
                <a:spcPct val="100000"/>
              </a:lnSpc>
              <a:buClr>
                <a:srgbClr val="3C4B5E"/>
              </a:buClr>
              <a:buFont typeface="+mj-lt"/>
              <a:buAutoNum type="arabicPeriod"/>
            </a:pPr>
            <a:r>
              <a:rPr lang="da-DK" sz="1800" dirty="0" err="1">
                <a:latin typeface="Libre Franklin" pitchFamily="2" charset="77"/>
              </a:rPr>
              <a:t>What</a:t>
            </a:r>
            <a:r>
              <a:rPr lang="da-DK" sz="1800" dirty="0">
                <a:latin typeface="Libre Franklin" pitchFamily="2" charset="77"/>
              </a:rPr>
              <a:t> is </a:t>
            </a:r>
            <a:r>
              <a:rPr lang="da-DK" sz="1800" dirty="0" err="1">
                <a:latin typeface="Libre Franklin" pitchFamily="2" charset="77"/>
              </a:rPr>
              <a:t>your</a:t>
            </a:r>
            <a:r>
              <a:rPr lang="da-DK" sz="1800" dirty="0">
                <a:latin typeface="Libre Franklin" pitchFamily="2" charset="77"/>
              </a:rPr>
              <a:t> vision? </a:t>
            </a:r>
            <a:br>
              <a:rPr lang="da-DK" sz="1800" dirty="0">
                <a:latin typeface="Libre Franklin" pitchFamily="2" charset="77"/>
              </a:rPr>
            </a:br>
            <a:r>
              <a:rPr lang="da-DK" sz="1800" dirty="0" err="1">
                <a:latin typeface="Libre Franklin" pitchFamily="2" charset="77"/>
              </a:rPr>
              <a:t>What</a:t>
            </a:r>
            <a:r>
              <a:rPr lang="da-DK" sz="1800" dirty="0">
                <a:latin typeface="Libre Franklin" pitchFamily="2" charset="77"/>
              </a:rPr>
              <a:t> do </a:t>
            </a:r>
            <a:r>
              <a:rPr lang="da-DK" sz="1800" dirty="0" err="1">
                <a:latin typeface="Libre Franklin" pitchFamily="2" charset="77"/>
              </a:rPr>
              <a:t>you</a:t>
            </a:r>
            <a:r>
              <a:rPr lang="da-DK" sz="1800" dirty="0">
                <a:latin typeface="Libre Franklin" pitchFamily="2" charset="77"/>
              </a:rPr>
              <a:t> </a:t>
            </a:r>
            <a:r>
              <a:rPr lang="da-DK" sz="1800" dirty="0" err="1">
                <a:latin typeface="Libre Franklin" pitchFamily="2" charset="77"/>
              </a:rPr>
              <a:t>want</a:t>
            </a:r>
            <a:r>
              <a:rPr lang="da-DK" sz="1800" dirty="0">
                <a:latin typeface="Libre Franklin" pitchFamily="2" charset="77"/>
              </a:rPr>
              <a:t> to </a:t>
            </a:r>
            <a:r>
              <a:rPr lang="da-DK" sz="1800" dirty="0" err="1">
                <a:latin typeface="Libre Franklin" pitchFamily="2" charset="77"/>
              </a:rPr>
              <a:t>achieve</a:t>
            </a:r>
            <a:r>
              <a:rPr lang="da-DK" sz="1800" dirty="0">
                <a:latin typeface="Libre Franklin" pitchFamily="2" charset="77"/>
              </a:rPr>
              <a:t> with it?</a:t>
            </a:r>
          </a:p>
          <a:p>
            <a:pPr marL="457200" indent="-457200">
              <a:lnSpc>
                <a:spcPct val="100000"/>
              </a:lnSpc>
              <a:buClr>
                <a:srgbClr val="3C4B5E"/>
              </a:buClr>
              <a:buFont typeface="+mj-lt"/>
              <a:buAutoNum type="arabicPeriod"/>
            </a:pPr>
            <a:endParaRPr lang="da-DK" sz="1800" dirty="0">
              <a:latin typeface="Libre Franklin" pitchFamily="2" charset="77"/>
            </a:endParaRPr>
          </a:p>
          <a:p>
            <a:pPr marL="457200" indent="-457200">
              <a:lnSpc>
                <a:spcPct val="100000"/>
              </a:lnSpc>
              <a:buClr>
                <a:srgbClr val="3C4B5E"/>
              </a:buClr>
              <a:buFont typeface="+mj-lt"/>
              <a:buAutoNum type="arabicPeriod"/>
            </a:pPr>
            <a:endParaRPr lang="da-DK" sz="1800" dirty="0">
              <a:latin typeface="Libre Franklin" pitchFamily="2" charset="77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6D1541E-C7C2-B0DC-A17D-25F72010C237}"/>
              </a:ext>
            </a:extLst>
          </p:cNvPr>
          <p:cNvSpPr txBox="1">
            <a:spLocks/>
          </p:cNvSpPr>
          <p:nvPr/>
        </p:nvSpPr>
        <p:spPr>
          <a:xfrm>
            <a:off x="5760000" y="360000"/>
            <a:ext cx="560650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>
                <a:latin typeface="Libre Franklin" pitchFamily="2" charset="77"/>
              </a:rPr>
              <a:t>Briefly </a:t>
            </a:r>
            <a:r>
              <a:rPr lang="da-DK" sz="3000" dirty="0" err="1">
                <a:latin typeface="Libre Franklin" pitchFamily="2" charset="77"/>
              </a:rPr>
              <a:t>describe</a:t>
            </a:r>
            <a:r>
              <a:rPr lang="da-DK" sz="3000" dirty="0">
                <a:latin typeface="Libre Franklin" pitchFamily="2" charset="77"/>
              </a:rPr>
              <a:t> </a:t>
            </a:r>
            <a:r>
              <a:rPr lang="da-DK" sz="3000" dirty="0" err="1">
                <a:latin typeface="Libre Franklin" pitchFamily="2" charset="77"/>
              </a:rPr>
              <a:t>your</a:t>
            </a:r>
            <a:r>
              <a:rPr lang="da-DK" sz="3000" dirty="0">
                <a:latin typeface="Libre Franklin" pitchFamily="2" charset="77"/>
              </a:rPr>
              <a:t> </a:t>
            </a:r>
            <a:r>
              <a:rPr lang="da-DK" sz="3000" dirty="0" err="1">
                <a:latin typeface="Libre Franklin" pitchFamily="2" charset="77"/>
              </a:rPr>
              <a:t>idea</a:t>
            </a:r>
            <a:r>
              <a:rPr lang="da-DK" sz="3000" dirty="0">
                <a:latin typeface="Libre Franklin" pitchFamily="2" charset="77"/>
              </a:rPr>
              <a:t> as it stands </a:t>
            </a:r>
            <a:r>
              <a:rPr lang="da-DK" sz="3000" dirty="0" err="1">
                <a:latin typeface="Libre Franklin" pitchFamily="2" charset="77"/>
              </a:rPr>
              <a:t>now</a:t>
            </a:r>
            <a:r>
              <a:rPr lang="da-DK" sz="3000" dirty="0">
                <a:latin typeface="Libre Franklin" pitchFamily="2" charset="77"/>
              </a:rPr>
              <a:t>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E70BDA-A362-60B1-A797-AAEF4F9BA105}"/>
              </a:ext>
            </a:extLst>
          </p:cNvPr>
          <p:cNvCxnSpPr>
            <a:cxnSpLocks/>
          </p:cNvCxnSpPr>
          <p:nvPr/>
        </p:nvCxnSpPr>
        <p:spPr>
          <a:xfrm>
            <a:off x="5760000" y="1662081"/>
            <a:ext cx="5943600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52B3223D-35AE-9357-12A3-08B48D9D83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267" y="821665"/>
            <a:ext cx="5049625" cy="53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2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7B31F-01F9-8CC2-54A7-7CE33661C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CE09AA-3F04-E860-8D45-D327D15DA80B}"/>
              </a:ext>
            </a:extLst>
          </p:cNvPr>
          <p:cNvSpPr txBox="1"/>
          <p:nvPr/>
        </p:nvSpPr>
        <p:spPr>
          <a:xfrm>
            <a:off x="693107" y="2317315"/>
            <a:ext cx="5402893" cy="4095140"/>
          </a:xfrm>
          <a:prstGeom prst="rect">
            <a:avLst/>
          </a:prstGeom>
          <a:noFill/>
          <a:ln w="6350">
            <a:solidFill>
              <a:srgbClr val="002839"/>
            </a:solidFill>
          </a:ln>
        </p:spPr>
        <p:txBody>
          <a:bodyPr wrap="square" lIns="180000" tIns="108000" rIns="180000" bIns="180000" rtlCol="0" anchor="t">
            <a:noAutofit/>
          </a:bodyPr>
          <a:lstStyle/>
          <a:p>
            <a:pPr algn="ctr">
              <a:lnSpc>
                <a:spcPct val="120000"/>
              </a:lnSpc>
              <a:buSzPct val="150000"/>
            </a:pPr>
            <a:r>
              <a:rPr lang="da-DK" sz="1600" b="1" dirty="0">
                <a:latin typeface="Libre Franklin" pitchFamily="2" charset="77"/>
              </a:rPr>
              <a:t>The problem:</a:t>
            </a:r>
            <a:br>
              <a:rPr lang="da-DK" sz="1200" b="1" dirty="0">
                <a:latin typeface="Libre Franklin" pitchFamily="2" charset="77"/>
              </a:rPr>
            </a:br>
            <a:r>
              <a:rPr lang="da-DK" sz="1200" dirty="0" err="1">
                <a:latin typeface="Libre Franklin" pitchFamily="2" charset="77"/>
              </a:rPr>
              <a:t>Describe</a:t>
            </a:r>
            <a:r>
              <a:rPr lang="da-DK" sz="1200" dirty="0">
                <a:latin typeface="Libre Franklin" pitchFamily="2" charset="77"/>
              </a:rPr>
              <a:t> the problems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want</a:t>
            </a:r>
            <a:r>
              <a:rPr lang="da-DK" sz="1200" dirty="0">
                <a:latin typeface="Libre Franklin" pitchFamily="2" charset="77"/>
              </a:rPr>
              <a:t> to </a:t>
            </a:r>
            <a:r>
              <a:rPr lang="da-DK" sz="1200" dirty="0" err="1">
                <a:latin typeface="Libre Franklin" pitchFamily="2" charset="77"/>
              </a:rPr>
              <a:t>solve</a:t>
            </a:r>
            <a:r>
              <a:rPr lang="da-DK" sz="1200" dirty="0">
                <a:latin typeface="Libre Franklin" pitchFamily="2" charset="77"/>
              </a:rPr>
              <a:t> with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business </a:t>
            </a:r>
            <a:r>
              <a:rPr lang="da-DK" sz="1200" dirty="0" err="1">
                <a:latin typeface="Libre Franklin" pitchFamily="2" charset="77"/>
              </a:rPr>
              <a:t>idea</a:t>
            </a:r>
            <a:r>
              <a:rPr lang="da-DK" sz="1200" dirty="0">
                <a:latin typeface="Libre Franklin" pitchFamily="2" charset="77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3B111-C231-2B34-C59B-84CE924298F4}"/>
              </a:ext>
            </a:extLst>
          </p:cNvPr>
          <p:cNvSpPr txBox="1"/>
          <p:nvPr/>
        </p:nvSpPr>
        <p:spPr>
          <a:xfrm>
            <a:off x="6096000" y="2317315"/>
            <a:ext cx="5402893" cy="4095140"/>
          </a:xfrm>
          <a:prstGeom prst="rect">
            <a:avLst/>
          </a:prstGeom>
          <a:noFill/>
          <a:ln w="6350">
            <a:solidFill>
              <a:srgbClr val="002839"/>
            </a:solidFill>
          </a:ln>
        </p:spPr>
        <p:txBody>
          <a:bodyPr wrap="square" lIns="180000" tIns="108000" rIns="180000" bIns="180000" rtlCol="0" anchor="t">
            <a:noAutofit/>
          </a:bodyPr>
          <a:lstStyle/>
          <a:p>
            <a:pPr algn="ctr">
              <a:lnSpc>
                <a:spcPct val="120000"/>
              </a:lnSpc>
              <a:buSzPct val="150000"/>
            </a:pPr>
            <a:r>
              <a:rPr lang="da-DK" sz="1600" b="1" dirty="0">
                <a:latin typeface="Libre Franklin" pitchFamily="2" charset="77"/>
              </a:rPr>
              <a:t>The solution:</a:t>
            </a:r>
            <a:br>
              <a:rPr lang="da-DK" sz="1200" b="1" dirty="0">
                <a:latin typeface="Libre Franklin" pitchFamily="2" charset="77"/>
              </a:rPr>
            </a:br>
            <a:r>
              <a:rPr lang="da-DK" sz="1200" dirty="0" err="1">
                <a:latin typeface="Libre Franklin" pitchFamily="2" charset="77"/>
              </a:rPr>
              <a:t>Describe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solution and </a:t>
            </a:r>
            <a:r>
              <a:rPr lang="da-DK" sz="1200" dirty="0" err="1">
                <a:latin typeface="Libre Franklin" pitchFamily="2" charset="77"/>
              </a:rPr>
              <a:t>how</a:t>
            </a:r>
            <a:r>
              <a:rPr lang="da-DK" sz="1200" dirty="0">
                <a:latin typeface="Libre Franklin" pitchFamily="2" charset="77"/>
              </a:rPr>
              <a:t> it </a:t>
            </a:r>
            <a:r>
              <a:rPr lang="da-DK" sz="1200" dirty="0" err="1">
                <a:latin typeface="Libre Franklin" pitchFamily="2" charset="77"/>
              </a:rPr>
              <a:t>creates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value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may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also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want</a:t>
            </a:r>
            <a:r>
              <a:rPr lang="da-DK" sz="1200" dirty="0">
                <a:latin typeface="Libre Franklin" pitchFamily="2" charset="77"/>
              </a:rPr>
              <a:t> to </a:t>
            </a:r>
            <a:r>
              <a:rPr lang="da-DK" sz="1200" dirty="0" err="1">
                <a:latin typeface="Libre Franklin" pitchFamily="2" charset="77"/>
              </a:rPr>
              <a:t>mention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what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makes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and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solution special.. </a:t>
            </a:r>
          </a:p>
          <a:p>
            <a:pPr algn="ctr">
              <a:lnSpc>
                <a:spcPct val="120000"/>
              </a:lnSpc>
              <a:buSzPct val="150000"/>
            </a:pPr>
            <a:endParaRPr lang="da-DK" sz="1200" dirty="0">
              <a:latin typeface="Libre Franklin" pitchFamily="2" charset="77"/>
            </a:endParaRPr>
          </a:p>
          <a:p>
            <a:pPr algn="ctr">
              <a:lnSpc>
                <a:spcPct val="120000"/>
              </a:lnSpc>
              <a:buSzPct val="150000"/>
            </a:pPr>
            <a:endParaRPr lang="da-DK" sz="1200" b="1" dirty="0">
              <a:latin typeface="Libre Franklin" pitchFamily="2" charset="77"/>
            </a:endParaRPr>
          </a:p>
          <a:p>
            <a:pPr algn="ctr">
              <a:lnSpc>
                <a:spcPct val="120000"/>
              </a:lnSpc>
              <a:buSzPct val="150000"/>
            </a:pPr>
            <a:endParaRPr lang="da-DK" sz="1200" dirty="0">
              <a:latin typeface="Libre Franklin" pitchFamily="2" charset="77"/>
            </a:endParaRP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32650A4E-C37D-EAD5-3C46-6E28A7F5F9AF}"/>
              </a:ext>
            </a:extLst>
          </p:cNvPr>
          <p:cNvSpPr/>
          <p:nvPr/>
        </p:nvSpPr>
        <p:spPr>
          <a:xfrm>
            <a:off x="5657589" y="4346531"/>
            <a:ext cx="876822" cy="34941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14CC3-1037-4605-BAA6-20DF488A0886}"/>
              </a:ext>
            </a:extLst>
          </p:cNvPr>
          <p:cNvSpPr txBox="1"/>
          <p:nvPr/>
        </p:nvSpPr>
        <p:spPr>
          <a:xfrm>
            <a:off x="693107" y="876825"/>
            <a:ext cx="10805786" cy="1440490"/>
          </a:xfrm>
          <a:prstGeom prst="rect">
            <a:avLst/>
          </a:prstGeom>
          <a:solidFill>
            <a:srgbClr val="002839">
              <a:alpha val="10000"/>
            </a:srgbClr>
          </a:solidFill>
          <a:ln w="6350">
            <a:solidFill>
              <a:srgbClr val="002839"/>
            </a:solidFill>
          </a:ln>
        </p:spPr>
        <p:txBody>
          <a:bodyPr wrap="square" lIns="180000" tIns="72000" rIns="180000" bIns="180000" rtlCol="0" anchor="t">
            <a:noAutofit/>
          </a:bodyPr>
          <a:lstStyle/>
          <a:p>
            <a:pPr algn="ctr">
              <a:lnSpc>
                <a:spcPct val="120000"/>
              </a:lnSpc>
              <a:buSzPct val="150000"/>
            </a:pPr>
            <a:r>
              <a:rPr lang="da-DK" sz="1600" b="1" dirty="0">
                <a:latin typeface="Libre Franklin" pitchFamily="2" charset="77"/>
              </a:rPr>
              <a:t>The vision :</a:t>
            </a:r>
            <a:br>
              <a:rPr lang="da-DK" sz="1200" b="1" dirty="0">
                <a:latin typeface="Libre Franklin" pitchFamily="2" charset="77"/>
              </a:rPr>
            </a:br>
            <a:r>
              <a:rPr lang="da-DK" sz="1200" dirty="0" err="1">
                <a:latin typeface="Libre Franklin" pitchFamily="2" charset="77"/>
              </a:rPr>
              <a:t>What</a:t>
            </a:r>
            <a:r>
              <a:rPr lang="da-DK" sz="1200" dirty="0">
                <a:latin typeface="Libre Franklin" pitchFamily="2" charset="77"/>
              </a:rPr>
              <a:t> do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want</a:t>
            </a:r>
            <a:r>
              <a:rPr lang="da-DK" sz="1200" dirty="0">
                <a:latin typeface="Libre Franklin" pitchFamily="2" charset="77"/>
              </a:rPr>
              <a:t> to </a:t>
            </a:r>
            <a:r>
              <a:rPr lang="da-DK" sz="1200" dirty="0" err="1">
                <a:latin typeface="Libre Franklin" pitchFamily="2" charset="77"/>
              </a:rPr>
              <a:t>achieve</a:t>
            </a:r>
            <a:r>
              <a:rPr lang="da-DK" sz="1200" dirty="0">
                <a:latin typeface="Libre Franklin" pitchFamily="2" charset="77"/>
              </a:rPr>
              <a:t> with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idea</a:t>
            </a:r>
            <a:r>
              <a:rPr lang="da-DK" sz="1200" dirty="0">
                <a:latin typeface="Libre Franklin" pitchFamily="2" charset="77"/>
              </a:rPr>
              <a:t> and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business? 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3C8D674-6040-E916-AC1A-37055424882B}"/>
              </a:ext>
            </a:extLst>
          </p:cNvPr>
          <p:cNvSpPr txBox="1">
            <a:spLocks/>
          </p:cNvSpPr>
          <p:nvPr/>
        </p:nvSpPr>
        <p:spPr>
          <a:xfrm>
            <a:off x="2326531" y="246612"/>
            <a:ext cx="7538938" cy="39786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da-DK" sz="1800" dirty="0">
                <a:latin typeface="Libre Franklin SemiBold" pitchFamily="2" charset="77"/>
              </a:rPr>
              <a:t>Can </a:t>
            </a:r>
            <a:r>
              <a:rPr lang="da-DK" sz="1800" dirty="0" err="1">
                <a:latin typeface="Libre Franklin SemiBold" pitchFamily="2" charset="77"/>
              </a:rPr>
              <a:t>involvement</a:t>
            </a:r>
            <a:r>
              <a:rPr lang="da-DK" sz="1800" dirty="0">
                <a:latin typeface="Libre Franklin SemiBold" pitchFamily="2" charset="77"/>
              </a:rPr>
              <a:t> &amp; </a:t>
            </a:r>
            <a:r>
              <a:rPr lang="da-DK" sz="1800" dirty="0" err="1">
                <a:latin typeface="Libre Franklin SemiBold" pitchFamily="2" charset="77"/>
              </a:rPr>
              <a:t>cooperation</a:t>
            </a:r>
            <a:r>
              <a:rPr lang="da-DK" sz="1800" dirty="0">
                <a:latin typeface="Libre Franklin SemiBold" pitchFamily="2" charset="77"/>
              </a:rPr>
              <a:t> </a:t>
            </a:r>
            <a:r>
              <a:rPr lang="da-DK" sz="1800" dirty="0" err="1">
                <a:latin typeface="Libre Franklin SemiBold" pitchFamily="2" charset="77"/>
              </a:rPr>
              <a:t>strengthen</a:t>
            </a:r>
            <a:r>
              <a:rPr lang="da-DK" sz="1800" dirty="0">
                <a:latin typeface="Libre Franklin SemiBold" pitchFamily="2" charset="77"/>
              </a:rPr>
              <a:t> </a:t>
            </a:r>
            <a:r>
              <a:rPr lang="da-DK" sz="1800" dirty="0" err="1">
                <a:latin typeface="Libre Franklin SemiBold" pitchFamily="2" charset="77"/>
              </a:rPr>
              <a:t>your</a:t>
            </a:r>
            <a:r>
              <a:rPr lang="da-DK" sz="1800" dirty="0">
                <a:latin typeface="Libre Franklin SemiBold" pitchFamily="2" charset="77"/>
              </a:rPr>
              <a:t> business model? </a:t>
            </a:r>
          </a:p>
        </p:txBody>
      </p:sp>
    </p:spTree>
    <p:extLst>
      <p:ext uri="{BB962C8B-B14F-4D97-AF65-F5344CB8AC3E}">
        <p14:creationId xmlns:p14="http://schemas.microsoft.com/office/powerpoint/2010/main" val="318900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1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51385-9A4C-7E81-27D8-CFE82B54D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8D1E9F8-C524-3104-3CE1-087D1C72D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22" y="1"/>
            <a:ext cx="7772355" cy="6858000"/>
          </a:xfrm>
        </p:spPr>
        <p:txBody>
          <a:bodyPr anchor="ctr">
            <a:noAutofit/>
          </a:bodyPr>
          <a:lstStyle/>
          <a:p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What</a:t>
            </a:r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 </a:t>
            </a: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would</a:t>
            </a:r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 </a:t>
            </a: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your</a:t>
            </a:r>
            <a:b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</a:b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idea</a:t>
            </a:r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 look like as a </a:t>
            </a: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democratically</a:t>
            </a:r>
            <a:b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</a:b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owned</a:t>
            </a:r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 </a:t>
            </a: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company</a:t>
            </a:r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5F859-FEE4-9901-E893-B2BE3BB04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10" y="3336337"/>
            <a:ext cx="4020575" cy="4020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F02E0E-48BB-B7D1-7610-57E1315F7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740988"/>
            <a:ext cx="889000" cy="889000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609FB852-0463-3571-E777-DAE78758220A}"/>
              </a:ext>
            </a:extLst>
          </p:cNvPr>
          <p:cNvSpPr txBox="1">
            <a:spLocks/>
          </p:cNvSpPr>
          <p:nvPr/>
        </p:nvSpPr>
        <p:spPr>
          <a:xfrm>
            <a:off x="4592663" y="5296820"/>
            <a:ext cx="3006671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200" dirty="0">
                <a:solidFill>
                  <a:srgbClr val="3C4B5E"/>
                </a:solidFill>
                <a:latin typeface="Libre Franklin SemiBold" pitchFamily="2" charset="77"/>
              </a:rPr>
              <a:t>Imagination </a:t>
            </a:r>
            <a:r>
              <a:rPr lang="da-DK" sz="2200" dirty="0" err="1">
                <a:solidFill>
                  <a:srgbClr val="3C4B5E"/>
                </a:solidFill>
                <a:latin typeface="Libre Franklin SemiBold" pitchFamily="2" charset="77"/>
              </a:rPr>
              <a:t>exercise</a:t>
            </a:r>
            <a:r>
              <a:rPr lang="da-DK" sz="2200" dirty="0">
                <a:solidFill>
                  <a:srgbClr val="3C4B5E"/>
                </a:solidFill>
                <a:latin typeface="Libre Franklin SemiBold" pitchFamily="2" charset="77"/>
              </a:rPr>
              <a:t> in </a:t>
            </a:r>
            <a:r>
              <a:rPr lang="da-DK" sz="2200" dirty="0" err="1">
                <a:solidFill>
                  <a:srgbClr val="3C4B5E"/>
                </a:solidFill>
                <a:latin typeface="Libre Franklin SemiBold" pitchFamily="2" charset="77"/>
              </a:rPr>
              <a:t>groups</a:t>
            </a:r>
            <a:endParaRPr lang="da-DK" sz="2200" dirty="0">
              <a:solidFill>
                <a:srgbClr val="3C4B5E"/>
              </a:solidFill>
              <a:latin typeface="Libre Franklin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923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B042BD-1789-89BA-4836-871572AB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9DB0FF-D3B4-55F4-8A07-99E9140C8B89}"/>
              </a:ext>
            </a:extLst>
          </p:cNvPr>
          <p:cNvGrpSpPr/>
          <p:nvPr/>
        </p:nvGrpSpPr>
        <p:grpSpPr>
          <a:xfrm>
            <a:off x="497456" y="2505144"/>
            <a:ext cx="2295849" cy="1475752"/>
            <a:chOff x="467500" y="880626"/>
            <a:chExt cx="1764550" cy="1475752"/>
          </a:xfrm>
          <a:effectLst>
            <a:outerShdw blurRad="182517" dist="205556" dir="5400000" sx="100635" sy="100635" algn="t" rotWithShape="0">
              <a:prstClr val="black">
                <a:alpha val="12788"/>
              </a:prstClr>
            </a:outerShdw>
          </a:effectLst>
        </p:grpSpPr>
        <p:sp>
          <p:nvSpPr>
            <p:cNvPr id="11" name="Left Arrow 10">
              <a:extLst>
                <a:ext uri="{FF2B5EF4-FFF2-40B4-BE49-F238E27FC236}">
                  <a16:creationId xmlns:a16="http://schemas.microsoft.com/office/drawing/2014/main" id="{C442FC97-4E7B-6267-C11E-18A33722B6B7}"/>
                </a:ext>
              </a:extLst>
            </p:cNvPr>
            <p:cNvSpPr/>
            <p:nvPr/>
          </p:nvSpPr>
          <p:spPr>
            <a:xfrm rot="16200000">
              <a:off x="1721156" y="1965540"/>
              <a:ext cx="463640" cy="229653"/>
            </a:xfrm>
            <a:prstGeom prst="leftArrow">
              <a:avLst/>
            </a:prstGeom>
            <a:solidFill>
              <a:srgbClr val="C2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9F629-1CA9-6E6E-5E04-DE7D8138B16C}"/>
                </a:ext>
              </a:extLst>
            </p:cNvPr>
            <p:cNvSpPr txBox="1"/>
            <p:nvPr/>
          </p:nvSpPr>
          <p:spPr>
            <a:xfrm>
              <a:off x="467500" y="880626"/>
              <a:ext cx="1764550" cy="1475752"/>
            </a:xfrm>
            <a:prstGeom prst="rect">
              <a:avLst/>
            </a:prstGeom>
            <a:solidFill>
              <a:srgbClr val="C2CDCC"/>
            </a:solidFill>
            <a:ln>
              <a:noFill/>
            </a:ln>
          </p:spPr>
          <p:txBody>
            <a:bodyPr wrap="square" lIns="180000" tIns="144000" rIns="180000" bIns="144000" rtlCol="0">
              <a:spAutoFit/>
            </a:bodyPr>
            <a:lstStyle/>
            <a:p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What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would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your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idea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look like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if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it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were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owned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by the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employees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? </a:t>
              </a:r>
              <a:b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</a:br>
              <a:b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</a:b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Can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you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outcompete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the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others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by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having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the most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committed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employees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96D5F8-0642-87A6-093F-610AF4D3363A}"/>
              </a:ext>
            </a:extLst>
          </p:cNvPr>
          <p:cNvGrpSpPr/>
          <p:nvPr/>
        </p:nvGrpSpPr>
        <p:grpSpPr>
          <a:xfrm>
            <a:off x="9466091" y="2505144"/>
            <a:ext cx="2295849" cy="1814306"/>
            <a:chOff x="467500" y="880626"/>
            <a:chExt cx="1764550" cy="1814306"/>
          </a:xfrm>
          <a:effectLst>
            <a:outerShdw blurRad="182517" dist="205556" dir="5400000" sx="100635" sy="100635" algn="t" rotWithShape="0">
              <a:prstClr val="black">
                <a:alpha val="12788"/>
              </a:prstClr>
            </a:outerShdw>
          </a:effectLst>
        </p:grpSpPr>
        <p:sp>
          <p:nvSpPr>
            <p:cNvPr id="14" name="Left Arrow 13">
              <a:extLst>
                <a:ext uri="{FF2B5EF4-FFF2-40B4-BE49-F238E27FC236}">
                  <a16:creationId xmlns:a16="http://schemas.microsoft.com/office/drawing/2014/main" id="{755290E4-2438-38D0-04EC-00B329F546AA}"/>
                </a:ext>
              </a:extLst>
            </p:cNvPr>
            <p:cNvSpPr/>
            <p:nvPr/>
          </p:nvSpPr>
          <p:spPr>
            <a:xfrm rot="16200000">
              <a:off x="1721156" y="1965540"/>
              <a:ext cx="463640" cy="229653"/>
            </a:xfrm>
            <a:prstGeom prst="leftArrow">
              <a:avLst/>
            </a:prstGeom>
            <a:solidFill>
              <a:srgbClr val="C2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4900FB-ADE7-504E-8D44-48C2CB31D051}"/>
                </a:ext>
              </a:extLst>
            </p:cNvPr>
            <p:cNvSpPr txBox="1"/>
            <p:nvPr/>
          </p:nvSpPr>
          <p:spPr>
            <a:xfrm>
              <a:off x="467500" y="880626"/>
              <a:ext cx="1764550" cy="1814306"/>
            </a:xfrm>
            <a:prstGeom prst="rect">
              <a:avLst/>
            </a:prstGeom>
            <a:solidFill>
              <a:srgbClr val="C2CDCC"/>
            </a:solidFill>
            <a:ln>
              <a:noFill/>
            </a:ln>
          </p:spPr>
          <p:txBody>
            <a:bodyPr wrap="square" lIns="180000" tIns="144000" rIns="180000" bIns="144000" rtlCol="0">
              <a:spAutoFit/>
            </a:bodyPr>
            <a:lstStyle/>
            <a:p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What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would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your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idea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look like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if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it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were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owned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by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customers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? </a:t>
              </a:r>
              <a:b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</a:br>
              <a:b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</a:b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Can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you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involve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your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customers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so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that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they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come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back and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maybe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even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give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you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a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helping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hand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?</a:t>
              </a:r>
            </a:p>
            <a:p>
              <a:endParaRPr lang="da-DK" sz="1100" dirty="0">
                <a:solidFill>
                  <a:srgbClr val="002839"/>
                </a:solidFill>
                <a:latin typeface="Libre Franklin" pitchFamily="2" charset="7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B42490B-90F8-CCB5-7F0B-D58DC6C5C60C}"/>
              </a:ext>
            </a:extLst>
          </p:cNvPr>
          <p:cNvSpPr txBox="1"/>
          <p:nvPr/>
        </p:nvSpPr>
        <p:spPr>
          <a:xfrm>
            <a:off x="8174736" y="5349913"/>
            <a:ext cx="3331924" cy="1137198"/>
          </a:xfrm>
          <a:prstGeom prst="rect">
            <a:avLst/>
          </a:prstGeom>
          <a:solidFill>
            <a:srgbClr val="C2CDCC"/>
          </a:solidFill>
          <a:ln>
            <a:noFill/>
          </a:ln>
          <a:effectLst>
            <a:outerShdw blurRad="182517" dist="205556" dir="5400000" sx="100635" sy="100635" algn="t" rotWithShape="0">
              <a:prstClr val="black">
                <a:alpha val="12788"/>
              </a:prstClr>
            </a:outerShdw>
          </a:effectLst>
        </p:spPr>
        <p:txBody>
          <a:bodyPr wrap="square" lIns="180000" tIns="144000" rIns="180000" bIns="144000" rtlCol="0">
            <a:spAutoFit/>
          </a:bodyPr>
          <a:lstStyle/>
          <a:p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How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would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your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idea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look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if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it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were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owned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by the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manufacturers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? </a:t>
            </a:r>
            <a:b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</a:br>
            <a:b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</a:b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Can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you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create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the solutions the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world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needs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by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collaborating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instead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 of </a:t>
            </a:r>
            <a:r>
              <a:rPr lang="da-DK" sz="1100" dirty="0" err="1">
                <a:solidFill>
                  <a:srgbClr val="002839"/>
                </a:solidFill>
                <a:latin typeface="Libre Franklin" pitchFamily="2" charset="77"/>
              </a:rPr>
              <a:t>competing</a:t>
            </a:r>
            <a:r>
              <a:rPr lang="da-DK" sz="1100" dirty="0">
                <a:solidFill>
                  <a:srgbClr val="002839"/>
                </a:solidFill>
                <a:latin typeface="Libre Franklin" pitchFamily="2" charset="77"/>
              </a:rPr>
              <a:t>?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0F20EFB-D018-541C-C051-16E9810F4C11}"/>
              </a:ext>
            </a:extLst>
          </p:cNvPr>
          <p:cNvSpPr/>
          <p:nvPr/>
        </p:nvSpPr>
        <p:spPr>
          <a:xfrm>
            <a:off x="2759607" y="3704884"/>
            <a:ext cx="464245" cy="229953"/>
          </a:xfrm>
          <a:prstGeom prst="rightArrow">
            <a:avLst/>
          </a:prstGeom>
          <a:solidFill>
            <a:srgbClr val="C2CDCC"/>
          </a:solidFill>
          <a:ln>
            <a:noFill/>
          </a:ln>
          <a:effectLst>
            <a:outerShdw blurRad="182517" dist="205556" dir="5400000" sx="100635" sy="100635" algn="t" rotWithShape="0">
              <a:prstClr val="black">
                <a:alpha val="1278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A6AD50C-638E-16DF-9DD3-892B950FEC75}"/>
              </a:ext>
            </a:extLst>
          </p:cNvPr>
          <p:cNvSpPr/>
          <p:nvPr/>
        </p:nvSpPr>
        <p:spPr>
          <a:xfrm rot="10800000">
            <a:off x="9001846" y="3704884"/>
            <a:ext cx="464245" cy="229953"/>
          </a:xfrm>
          <a:prstGeom prst="rightArrow">
            <a:avLst/>
          </a:prstGeom>
          <a:solidFill>
            <a:srgbClr val="C2CDCC"/>
          </a:solidFill>
          <a:ln>
            <a:noFill/>
          </a:ln>
          <a:effectLst>
            <a:outerShdw blurRad="182517" dist="205556" dir="5400000" sx="100635" sy="100635" algn="t" rotWithShape="0">
              <a:prstClr val="black">
                <a:alpha val="1278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Bent Up Arrow 20">
            <a:extLst>
              <a:ext uri="{FF2B5EF4-FFF2-40B4-BE49-F238E27FC236}">
                <a16:creationId xmlns:a16="http://schemas.microsoft.com/office/drawing/2014/main" id="{13A0F4D8-98E2-3A01-0AAD-DDE2EED0E0C1}"/>
              </a:ext>
            </a:extLst>
          </p:cNvPr>
          <p:cNvSpPr/>
          <p:nvPr/>
        </p:nvSpPr>
        <p:spPr>
          <a:xfrm flipH="1">
            <a:off x="7306056" y="5857446"/>
            <a:ext cx="868680" cy="448048"/>
          </a:xfrm>
          <a:prstGeom prst="bentUpArrow">
            <a:avLst/>
          </a:prstGeom>
          <a:solidFill>
            <a:srgbClr val="C2CDCC"/>
          </a:solidFill>
          <a:ln>
            <a:noFill/>
          </a:ln>
          <a:effectLst>
            <a:outerShdw blurRad="182517" dist="205556" dir="5400000" sx="100635" sy="100635" algn="t" rotWithShape="0">
              <a:prstClr val="black">
                <a:alpha val="1278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A259EE-C6D5-20D1-B31A-E311D75C7E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7346" y="404570"/>
            <a:ext cx="5684232" cy="56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1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C03ABB-2A5B-CC81-6C78-B288B2816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7E54F61-7052-4151-BD79-4FAD55421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022736"/>
            <a:ext cx="6480000" cy="812530"/>
          </a:xfrm>
        </p:spPr>
        <p:txBody>
          <a:bodyPr wrap="square" anchor="ctr">
            <a:spAutoFit/>
          </a:bodyPr>
          <a:lstStyle/>
          <a:p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Customers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BF9C07-00D1-6F44-8729-ABF1EB058CAA}"/>
              </a:ext>
            </a:extLst>
          </p:cNvPr>
          <p:cNvCxnSpPr>
            <a:cxnSpLocks/>
          </p:cNvCxnSpPr>
          <p:nvPr/>
        </p:nvCxnSpPr>
        <p:spPr>
          <a:xfrm>
            <a:off x="613038" y="3835266"/>
            <a:ext cx="5253925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2">
            <a:extLst>
              <a:ext uri="{FF2B5EF4-FFF2-40B4-BE49-F238E27FC236}">
                <a16:creationId xmlns:a16="http://schemas.microsoft.com/office/drawing/2014/main" id="{DF7563C0-C6A9-9455-C83D-6DEC7686F5E7}"/>
              </a:ext>
            </a:extLst>
          </p:cNvPr>
          <p:cNvSpPr txBox="1">
            <a:spLocks/>
          </p:cNvSpPr>
          <p:nvPr/>
        </p:nvSpPr>
        <p:spPr>
          <a:xfrm>
            <a:off x="1682420" y="3911916"/>
            <a:ext cx="3006671" cy="397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200" dirty="0">
                <a:solidFill>
                  <a:srgbClr val="3C4B5E"/>
                </a:solidFill>
                <a:latin typeface="Libre Franklin SemiBold" pitchFamily="2" charset="77"/>
              </a:rPr>
              <a:t>Handouts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00E442-4777-8B3F-AC77-60993CA7F7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9999" y="1147058"/>
            <a:ext cx="4855574" cy="45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8002BE-CAD4-D98D-FC64-17DB63C67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5CA99-C5D5-2117-37BA-AFD94A141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1797807"/>
            <a:ext cx="7520247" cy="50601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r>
              <a:rPr lang="da-DK" sz="1200" b="1" dirty="0" err="1">
                <a:latin typeface="Libre Franklin" pitchFamily="2" charset="77"/>
              </a:rPr>
              <a:t>Why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b="1" dirty="0" err="1">
                <a:latin typeface="Libre Franklin" pitchFamily="2" charset="77"/>
              </a:rPr>
              <a:t>are</a:t>
            </a:r>
            <a:r>
              <a:rPr lang="da-DK" sz="1200" b="1" dirty="0">
                <a:latin typeface="Libre Franklin" pitchFamily="2" charset="77"/>
              </a:rPr>
              <a:t> the </a:t>
            </a:r>
            <a:r>
              <a:rPr lang="da-DK" sz="1200" b="1" dirty="0" err="1">
                <a:latin typeface="Libre Franklin" pitchFamily="2" charset="77"/>
              </a:rPr>
              <a:t>customers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b="1" dirty="0" err="1">
                <a:latin typeface="Libre Franklin" pitchFamily="2" charset="77"/>
              </a:rPr>
              <a:t>important</a:t>
            </a:r>
            <a:r>
              <a:rPr lang="da-DK" sz="1200" b="1" dirty="0">
                <a:latin typeface="Libre Franklin" pitchFamily="2" charset="77"/>
              </a:rPr>
              <a:t>?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It is the </a:t>
            </a:r>
            <a:r>
              <a:rPr lang="da-DK" sz="1200" dirty="0" err="1">
                <a:latin typeface="Libre Franklin" pitchFamily="2" charset="77"/>
              </a:rPr>
              <a:t>customers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who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will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buy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product.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Customers </a:t>
            </a:r>
            <a:r>
              <a:rPr lang="da-DK" sz="1200" dirty="0" err="1">
                <a:latin typeface="Libre Franklin" pitchFamily="2" charset="77"/>
              </a:rPr>
              <a:t>know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best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what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product </a:t>
            </a:r>
            <a:r>
              <a:rPr lang="da-DK" sz="1200" dirty="0" err="1">
                <a:latin typeface="Libre Franklin" pitchFamily="2" charset="77"/>
              </a:rPr>
              <a:t>needs</a:t>
            </a:r>
            <a:r>
              <a:rPr lang="da-DK" sz="1200" dirty="0">
                <a:latin typeface="Libre Franklin" pitchFamily="2" charset="77"/>
              </a:rPr>
              <a:t> to do to </a:t>
            </a:r>
            <a:r>
              <a:rPr lang="da-DK" sz="1200" dirty="0" err="1">
                <a:latin typeface="Libre Franklin" pitchFamily="2" charset="77"/>
              </a:rPr>
              <a:t>meet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their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needs</a:t>
            </a:r>
            <a:r>
              <a:rPr lang="da-DK" sz="1200" dirty="0">
                <a:latin typeface="Libre Franklin" pitchFamily="2" charset="77"/>
              </a:rPr>
              <a:t>.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But </a:t>
            </a:r>
            <a:r>
              <a:rPr lang="da-DK" sz="1200" dirty="0" err="1">
                <a:latin typeface="Libre Franklin" pitchFamily="2" charset="77"/>
              </a:rPr>
              <a:t>customers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also</a:t>
            </a:r>
            <a:r>
              <a:rPr lang="da-DK" sz="1200" dirty="0">
                <a:latin typeface="Libre Franklin" pitchFamily="2" charset="77"/>
              </a:rPr>
              <a:t> talk to </a:t>
            </a:r>
            <a:r>
              <a:rPr lang="da-DK" sz="1200" dirty="0" err="1">
                <a:latin typeface="Libre Franklin" pitchFamily="2" charset="77"/>
              </a:rPr>
              <a:t>each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other</a:t>
            </a:r>
            <a:r>
              <a:rPr lang="da-DK" sz="1200" dirty="0">
                <a:latin typeface="Libre Franklin" pitchFamily="2" charset="77"/>
              </a:rPr>
              <a:t> and </a:t>
            </a:r>
            <a:r>
              <a:rPr lang="da-DK" sz="1200" dirty="0" err="1">
                <a:latin typeface="Libre Franklin" pitchFamily="2" charset="77"/>
              </a:rPr>
              <a:t>are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therefore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important</a:t>
            </a:r>
            <a:r>
              <a:rPr lang="da-DK" sz="1200" dirty="0">
                <a:latin typeface="Libre Franklin" pitchFamily="2" charset="77"/>
              </a:rPr>
              <a:t> for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reputation and marketing. </a:t>
            </a:r>
          </a:p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br>
              <a:rPr lang="da-DK" sz="1200" b="1" dirty="0">
                <a:latin typeface="Libre Franklin" pitchFamily="2" charset="77"/>
              </a:rPr>
            </a:br>
            <a:r>
              <a:rPr lang="da-DK" sz="1200" b="1" dirty="0" err="1">
                <a:latin typeface="Libre Franklin" pitchFamily="2" charset="77"/>
              </a:rPr>
              <a:t>What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b="1" dirty="0" err="1">
                <a:latin typeface="Libre Franklin" pitchFamily="2" charset="77"/>
              </a:rPr>
              <a:t>are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b="1" dirty="0" err="1">
                <a:latin typeface="Libre Franklin" pitchFamily="2" charset="77"/>
              </a:rPr>
              <a:t>your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b="1" dirty="0" err="1">
                <a:latin typeface="Libre Franklin" pitchFamily="2" charset="77"/>
              </a:rPr>
              <a:t>customers</a:t>
            </a:r>
            <a:r>
              <a:rPr lang="da-DK" sz="1200" b="1" dirty="0">
                <a:latin typeface="Libre Franklin" pitchFamily="2" charset="77"/>
              </a:rPr>
              <a:t>' </a:t>
            </a:r>
            <a:r>
              <a:rPr lang="da-DK" sz="1200" b="1" dirty="0" err="1">
                <a:latin typeface="Libre Franklin" pitchFamily="2" charset="77"/>
              </a:rPr>
              <a:t>interests</a:t>
            </a:r>
            <a:r>
              <a:rPr lang="da-DK" sz="1200" b="1" dirty="0">
                <a:latin typeface="Libre Franklin" pitchFamily="2" charset="77"/>
              </a:rPr>
              <a:t>?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To </a:t>
            </a:r>
            <a:r>
              <a:rPr lang="da-DK" sz="1200" dirty="0" err="1">
                <a:latin typeface="Libre Franklin" pitchFamily="2" charset="77"/>
              </a:rPr>
              <a:t>get</a:t>
            </a:r>
            <a:r>
              <a:rPr lang="da-DK" sz="1200" dirty="0">
                <a:latin typeface="Libre Franklin" pitchFamily="2" charset="77"/>
              </a:rPr>
              <a:t> the </a:t>
            </a:r>
            <a:r>
              <a:rPr lang="da-DK" sz="1200" dirty="0" err="1">
                <a:latin typeface="Libre Franklin" pitchFamily="2" charset="77"/>
              </a:rPr>
              <a:t>best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possible</a:t>
            </a:r>
            <a:r>
              <a:rPr lang="da-DK" sz="1200" dirty="0">
                <a:latin typeface="Libre Franklin" pitchFamily="2" charset="77"/>
              </a:rPr>
              <a:t> product at the </a:t>
            </a:r>
            <a:r>
              <a:rPr lang="da-DK" sz="1200" dirty="0" err="1">
                <a:latin typeface="Libre Franklin" pitchFamily="2" charset="77"/>
              </a:rPr>
              <a:t>lowest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possible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price</a:t>
            </a:r>
            <a:r>
              <a:rPr lang="da-DK" sz="1200" dirty="0">
                <a:latin typeface="Libre Franklin" pitchFamily="2" charset="77"/>
              </a:rPr>
              <a:t>.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But </a:t>
            </a:r>
            <a:r>
              <a:rPr lang="da-DK" sz="1200" dirty="0" err="1">
                <a:latin typeface="Libre Franklin" pitchFamily="2" charset="77"/>
              </a:rPr>
              <a:t>there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may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also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be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other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important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things</a:t>
            </a:r>
            <a:r>
              <a:rPr lang="da-DK" sz="1200" dirty="0">
                <a:latin typeface="Libre Franklin" pitchFamily="2" charset="77"/>
              </a:rPr>
              <a:t>: </a:t>
            </a:r>
            <a:r>
              <a:rPr lang="da-DK" sz="1200" dirty="0" err="1">
                <a:latin typeface="Libre Franklin" pitchFamily="2" charset="77"/>
              </a:rPr>
              <a:t>availability</a:t>
            </a:r>
            <a:r>
              <a:rPr lang="da-DK" sz="1200" dirty="0">
                <a:latin typeface="Libre Franklin" pitchFamily="2" charset="77"/>
              </a:rPr>
              <a:t>, </a:t>
            </a:r>
            <a:r>
              <a:rPr lang="da-DK" sz="1200" dirty="0" err="1">
                <a:latin typeface="Libre Franklin" pitchFamily="2" charset="77"/>
              </a:rPr>
              <a:t>good</a:t>
            </a:r>
            <a:r>
              <a:rPr lang="da-DK" sz="1200" dirty="0">
                <a:latin typeface="Libre Franklin" pitchFamily="2" charset="77"/>
              </a:rPr>
              <a:t> service and </a:t>
            </a:r>
            <a:r>
              <a:rPr lang="da-DK" sz="1200" dirty="0" err="1">
                <a:latin typeface="Libre Franklin" pitchFamily="2" charset="77"/>
              </a:rPr>
              <a:t>purchasing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experience</a:t>
            </a:r>
            <a:r>
              <a:rPr lang="da-DK" sz="1200" dirty="0">
                <a:latin typeface="Libre Franklin" pitchFamily="2" charset="77"/>
              </a:rPr>
              <a:t>, </a:t>
            </a:r>
            <a:r>
              <a:rPr lang="da-DK" sz="1200" dirty="0" err="1">
                <a:latin typeface="Libre Franklin" pitchFamily="2" charset="77"/>
              </a:rPr>
              <a:t>personalization</a:t>
            </a:r>
            <a:r>
              <a:rPr lang="da-DK" sz="1200" dirty="0">
                <a:latin typeface="Libre Franklin" pitchFamily="2" charset="77"/>
              </a:rPr>
              <a:t>, trust and </a:t>
            </a:r>
            <a:r>
              <a:rPr lang="da-DK" sz="1200" dirty="0" err="1">
                <a:latin typeface="Libre Franklin" pitchFamily="2" charset="77"/>
              </a:rPr>
              <a:t>credibility</a:t>
            </a:r>
            <a:r>
              <a:rPr lang="da-DK" sz="1200" dirty="0">
                <a:latin typeface="Libre Franklin" pitchFamily="2" charset="77"/>
              </a:rPr>
              <a:t>, </a:t>
            </a:r>
            <a:r>
              <a:rPr lang="da-DK" sz="1200" dirty="0" err="1">
                <a:latin typeface="Libre Franklin" pitchFamily="2" charset="77"/>
              </a:rPr>
              <a:t>novelty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value</a:t>
            </a:r>
            <a:r>
              <a:rPr lang="da-DK" sz="1200" dirty="0">
                <a:latin typeface="Libre Franklin" pitchFamily="2" charset="77"/>
              </a:rPr>
              <a:t>. </a:t>
            </a:r>
          </a:p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br>
              <a:rPr lang="da-DK" sz="1200" b="1" dirty="0">
                <a:latin typeface="Libre Franklin" pitchFamily="2" charset="77"/>
              </a:rPr>
            </a:br>
            <a:r>
              <a:rPr lang="da-DK" sz="1200" b="1" dirty="0" err="1">
                <a:latin typeface="Libre Franklin" pitchFamily="2" charset="77"/>
              </a:rPr>
              <a:t>What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b="1" dirty="0" err="1">
                <a:latin typeface="Libre Franklin" pitchFamily="2" charset="77"/>
              </a:rPr>
              <a:t>can</a:t>
            </a:r>
            <a:r>
              <a:rPr lang="da-DK" sz="1200" b="1" dirty="0">
                <a:latin typeface="Libre Franklin" pitchFamily="2" charset="77"/>
              </a:rPr>
              <a:t> a </a:t>
            </a:r>
            <a:r>
              <a:rPr lang="da-DK" sz="1200" b="1" dirty="0" err="1">
                <a:latin typeface="Libre Franklin" pitchFamily="2" charset="77"/>
              </a:rPr>
              <a:t>good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b="1" dirty="0" err="1">
                <a:latin typeface="Libre Franklin" pitchFamily="2" charset="77"/>
              </a:rPr>
              <a:t>customer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b="1" dirty="0" err="1">
                <a:latin typeface="Libre Franklin" pitchFamily="2" charset="77"/>
              </a:rPr>
              <a:t>relationship</a:t>
            </a:r>
            <a:r>
              <a:rPr lang="da-DK" sz="1200" b="1" dirty="0">
                <a:latin typeface="Libre Franklin" pitchFamily="2" charset="77"/>
              </a:rPr>
              <a:t> give </a:t>
            </a:r>
            <a:r>
              <a:rPr lang="da-DK" sz="1200" b="1" dirty="0" err="1">
                <a:latin typeface="Libre Franklin" pitchFamily="2" charset="77"/>
              </a:rPr>
              <a:t>you</a:t>
            </a:r>
            <a:r>
              <a:rPr lang="da-DK" sz="1200" b="1" dirty="0">
                <a:latin typeface="Libre Franklin" pitchFamily="2" charset="77"/>
              </a:rPr>
              <a:t>?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200" dirty="0" err="1">
                <a:latin typeface="Libre Franklin" pitchFamily="2" charset="77"/>
              </a:rPr>
              <a:t>Revenue</a:t>
            </a:r>
            <a:r>
              <a:rPr lang="da-DK" sz="1200" dirty="0">
                <a:latin typeface="Libre Franklin" pitchFamily="2" charset="77"/>
              </a:rPr>
              <a:t> from </a:t>
            </a:r>
            <a:r>
              <a:rPr lang="da-DK" sz="1200" dirty="0" err="1">
                <a:latin typeface="Libre Franklin" pitchFamily="2" charset="77"/>
              </a:rPr>
              <a:t>customers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who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come</a:t>
            </a:r>
            <a:r>
              <a:rPr lang="da-DK" sz="1200" dirty="0">
                <a:latin typeface="Libre Franklin" pitchFamily="2" charset="77"/>
              </a:rPr>
              <a:t> back – </a:t>
            </a:r>
            <a:r>
              <a:rPr lang="da-DK" sz="1200" dirty="0" err="1">
                <a:latin typeface="Libre Franklin" pitchFamily="2" charset="77"/>
              </a:rPr>
              <a:t>again</a:t>
            </a:r>
            <a:r>
              <a:rPr lang="da-DK" sz="1200" dirty="0">
                <a:latin typeface="Libre Franklin" pitchFamily="2" charset="77"/>
              </a:rPr>
              <a:t> and </a:t>
            </a:r>
            <a:r>
              <a:rPr lang="da-DK" sz="1200" dirty="0" err="1">
                <a:latin typeface="Libre Franklin" pitchFamily="2" charset="77"/>
              </a:rPr>
              <a:t>again</a:t>
            </a:r>
            <a:endParaRPr lang="da-DK" sz="12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Knowledge </a:t>
            </a:r>
            <a:r>
              <a:rPr lang="da-DK" sz="1200" dirty="0" err="1">
                <a:latin typeface="Libre Franklin" pitchFamily="2" charset="77"/>
              </a:rPr>
              <a:t>about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how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can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improve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product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Positive publicity and "</a:t>
            </a:r>
            <a:r>
              <a:rPr lang="da-DK" sz="1200" dirty="0" err="1">
                <a:latin typeface="Libre Franklin" pitchFamily="2" charset="77"/>
              </a:rPr>
              <a:t>free</a:t>
            </a:r>
            <a:r>
              <a:rPr lang="da-DK" sz="1200" dirty="0">
                <a:latin typeface="Libre Franklin" pitchFamily="2" charset="77"/>
              </a:rPr>
              <a:t>" marketing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600732A-F4B3-9FA9-FD08-9863A8699BCC}"/>
              </a:ext>
            </a:extLst>
          </p:cNvPr>
          <p:cNvSpPr txBox="1">
            <a:spLocks/>
          </p:cNvSpPr>
          <p:nvPr/>
        </p:nvSpPr>
        <p:spPr>
          <a:xfrm>
            <a:off x="4671753" y="360000"/>
            <a:ext cx="2967479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customers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F899F9-3BF6-7FED-3434-46E1C099028D}"/>
              </a:ext>
            </a:extLst>
          </p:cNvPr>
          <p:cNvCxnSpPr>
            <a:cxnSpLocks/>
          </p:cNvCxnSpPr>
          <p:nvPr/>
        </p:nvCxnSpPr>
        <p:spPr>
          <a:xfrm>
            <a:off x="4671753" y="1484281"/>
            <a:ext cx="6899563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5F6C9A-CBC6-AE68-7DB5-EF508641C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63" y="172978"/>
            <a:ext cx="3860800" cy="2908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D6DA6-3C7C-C679-5695-7E301798C7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1914" y="3675288"/>
            <a:ext cx="304149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16E944-6B73-90CB-C281-A199AA16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5C46BA-739F-ACD4-FB94-ECC851F30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68112" y="1482541"/>
            <a:ext cx="5895922" cy="848264"/>
          </a:xfrm>
          <a:ln w="12700">
            <a:solidFill>
              <a:srgbClr val="002839">
                <a:alpha val="20000"/>
              </a:srgbClr>
            </a:solidFill>
          </a:ln>
        </p:spPr>
        <p:txBody>
          <a:bodyPr wrap="square" lIns="180000" tIns="180000" rIns="180000" bIns="180000">
            <a:spAutoFit/>
          </a:bodyPr>
          <a:lstStyle/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r>
              <a:rPr lang="da-DK" sz="1050" b="1" dirty="0">
                <a:latin typeface="Libre Franklin" pitchFamily="2" charset="77"/>
              </a:rPr>
              <a:t>Purpose: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The </a:t>
            </a:r>
            <a:r>
              <a:rPr lang="da-DK" sz="1050" dirty="0" err="1">
                <a:latin typeface="Libre Franklin" pitchFamily="2" charset="77"/>
              </a:rPr>
              <a:t>companies</a:t>
            </a:r>
            <a:r>
              <a:rPr lang="da-DK" sz="1050" dirty="0">
                <a:latin typeface="Libre Franklin" pitchFamily="2" charset="77"/>
              </a:rPr>
              <a:t> have a </a:t>
            </a:r>
            <a:r>
              <a:rPr lang="da-DK" sz="1050" dirty="0" err="1">
                <a:latin typeface="Libre Franklin" pitchFamily="2" charset="77"/>
              </a:rPr>
              <a:t>statutory</a:t>
            </a:r>
            <a:r>
              <a:rPr lang="da-DK" sz="1050" dirty="0">
                <a:latin typeface="Libre Franklin" pitchFamily="2" charset="77"/>
              </a:rPr>
              <a:t> purpose of </a:t>
            </a:r>
            <a:r>
              <a:rPr lang="da-DK" sz="1050" dirty="0" err="1">
                <a:latin typeface="Libre Franklin" pitchFamily="2" charset="77"/>
              </a:rPr>
              <a:t>creating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value</a:t>
            </a:r>
            <a:r>
              <a:rPr lang="da-DK" sz="1050" dirty="0">
                <a:latin typeface="Libre Franklin" pitchFamily="2" charset="77"/>
              </a:rPr>
              <a:t> for </a:t>
            </a:r>
            <a:r>
              <a:rPr lang="da-DK" sz="1050" dirty="0" err="1">
                <a:latin typeface="Libre Franklin" pitchFamily="2" charset="77"/>
              </a:rPr>
              <a:t>customers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which</a:t>
            </a:r>
            <a:r>
              <a:rPr lang="da-DK" sz="1050" dirty="0">
                <a:latin typeface="Libre Franklin" pitchFamily="2" charset="77"/>
              </a:rPr>
              <a:t> guides </a:t>
            </a:r>
            <a:r>
              <a:rPr lang="da-DK" sz="1050" dirty="0" err="1">
                <a:latin typeface="Libre Franklin" pitchFamily="2" charset="77"/>
              </a:rPr>
              <a:t>their</a:t>
            </a:r>
            <a:r>
              <a:rPr lang="da-DK" sz="1050" dirty="0">
                <a:latin typeface="Libre Franklin" pitchFamily="2" charset="77"/>
              </a:rPr>
              <a:t> long-term </a:t>
            </a:r>
            <a:r>
              <a:rPr lang="da-DK" sz="1050" dirty="0" err="1">
                <a:latin typeface="Libre Franklin" pitchFamily="2" charset="77"/>
              </a:rPr>
              <a:t>strategic</a:t>
            </a:r>
            <a:r>
              <a:rPr lang="da-DK" sz="1050" dirty="0">
                <a:latin typeface="Libre Franklin" pitchFamily="2" charset="77"/>
              </a:rPr>
              <a:t> decisions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940BCD5-AFC7-4488-19E4-401A05823123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2967479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customers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B50CDB-8AA0-DA13-737A-FD350A199649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89D1CA3-C6B1-3B4C-7AB8-9566E2057C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6538" y="2437795"/>
            <a:ext cx="3041498" cy="2838450"/>
          </a:xfrm>
          <a:prstGeom prst="rect">
            <a:avLst/>
          </a:prstGeom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02F27D6C-4446-0CFC-2D16-422C434B71F0}"/>
              </a:ext>
            </a:extLst>
          </p:cNvPr>
          <p:cNvSpPr txBox="1">
            <a:spLocks/>
          </p:cNvSpPr>
          <p:nvPr/>
        </p:nvSpPr>
        <p:spPr>
          <a:xfrm>
            <a:off x="4671752" y="2654814"/>
            <a:ext cx="5895922" cy="1171429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 err="1">
                <a:latin typeface="Libre Franklin" pitchFamily="2" charset="77"/>
              </a:rPr>
              <a:t>Influence</a:t>
            </a:r>
            <a:r>
              <a:rPr lang="da-DK" sz="1050" b="1" dirty="0">
                <a:latin typeface="Libre Franklin" pitchFamily="2" charset="77"/>
              </a:rPr>
              <a:t>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Customers </a:t>
            </a:r>
            <a:r>
              <a:rPr lang="da-DK" sz="1050" dirty="0" err="1">
                <a:latin typeface="Libre Franklin" pitchFamily="2" charset="77"/>
              </a:rPr>
              <a:t>are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members</a:t>
            </a:r>
            <a:r>
              <a:rPr lang="da-DK" sz="1050" dirty="0">
                <a:latin typeface="Libre Franklin" pitchFamily="2" charset="77"/>
              </a:rPr>
              <a:t> and </a:t>
            </a:r>
            <a:r>
              <a:rPr lang="da-DK" sz="1050" dirty="0" err="1">
                <a:latin typeface="Libre Franklin" pitchFamily="2" charset="77"/>
              </a:rPr>
              <a:t>therefore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co-owners</a:t>
            </a:r>
            <a:r>
              <a:rPr lang="da-DK" sz="1050" dirty="0">
                <a:latin typeface="Libre Franklin" pitchFamily="2" charset="77"/>
              </a:rPr>
              <a:t>. At a minimum,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exert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their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influence</a:t>
            </a:r>
            <a:r>
              <a:rPr lang="da-DK" sz="1050" dirty="0">
                <a:latin typeface="Libre Franklin" pitchFamily="2" charset="77"/>
              </a:rPr>
              <a:t> by </a:t>
            </a:r>
            <a:r>
              <a:rPr lang="da-DK" sz="1050" dirty="0" err="1">
                <a:latin typeface="Libre Franklin" pitchFamily="2" charset="77"/>
              </a:rPr>
              <a:t>voting</a:t>
            </a:r>
            <a:r>
              <a:rPr lang="da-DK" sz="1050" dirty="0">
                <a:latin typeface="Libre Franklin" pitchFamily="2" charset="77"/>
              </a:rPr>
              <a:t> at the general meeting and by </a:t>
            </a:r>
            <a:r>
              <a:rPr lang="da-DK" sz="1050" dirty="0" err="1">
                <a:latin typeface="Libre Franklin" pitchFamily="2" charset="77"/>
              </a:rPr>
              <a:t>electing</a:t>
            </a:r>
            <a:r>
              <a:rPr lang="da-DK" sz="1050" dirty="0">
                <a:latin typeface="Libre Franklin" pitchFamily="2" charset="77"/>
              </a:rPr>
              <a:t> (or </a:t>
            </a:r>
            <a:r>
              <a:rPr lang="da-DK" sz="1050" dirty="0" err="1">
                <a:latin typeface="Libre Franklin" pitchFamily="2" charset="77"/>
              </a:rPr>
              <a:t>standing</a:t>
            </a:r>
            <a:r>
              <a:rPr lang="da-DK" sz="1050" dirty="0">
                <a:latin typeface="Libre Franklin" pitchFamily="2" charset="77"/>
              </a:rPr>
              <a:t> for </a:t>
            </a:r>
            <a:r>
              <a:rPr lang="da-DK" sz="1050" dirty="0" err="1">
                <a:latin typeface="Libre Franklin" pitchFamily="2" charset="77"/>
              </a:rPr>
              <a:t>election</a:t>
            </a:r>
            <a:r>
              <a:rPr lang="da-DK" sz="1050" dirty="0">
                <a:latin typeface="Libre Franklin" pitchFamily="2" charset="77"/>
              </a:rPr>
              <a:t> to) the board of </a:t>
            </a:r>
            <a:r>
              <a:rPr lang="da-DK" sz="1050" dirty="0" err="1">
                <a:latin typeface="Libre Franklin" pitchFamily="2" charset="77"/>
              </a:rPr>
              <a:t>directors</a:t>
            </a:r>
            <a:r>
              <a:rPr lang="da-DK" sz="1050" dirty="0">
                <a:latin typeface="Libre Franklin" pitchFamily="2" charset="77"/>
              </a:rPr>
              <a:t> or </a:t>
            </a:r>
            <a:r>
              <a:rPr lang="da-DK" sz="1050" dirty="0" err="1">
                <a:latin typeface="Libre Franklin" pitchFamily="2" charset="77"/>
              </a:rPr>
              <a:t>representative</a:t>
            </a:r>
            <a:r>
              <a:rPr lang="da-DK" sz="1050" dirty="0">
                <a:latin typeface="Libre Franklin" pitchFamily="2" charset="77"/>
              </a:rPr>
              <a:t> body. </a:t>
            </a:r>
            <a:r>
              <a:rPr lang="da-DK" sz="1050" dirty="0" err="1">
                <a:latin typeface="Libre Franklin" pitchFamily="2" charset="77"/>
              </a:rPr>
              <a:t>Often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also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influence</a:t>
            </a:r>
            <a:r>
              <a:rPr lang="da-DK" sz="1050" dirty="0">
                <a:latin typeface="Libre Franklin" pitchFamily="2" charset="77"/>
              </a:rPr>
              <a:t> the </a:t>
            </a:r>
            <a:r>
              <a:rPr lang="da-DK" sz="1050" dirty="0" err="1">
                <a:latin typeface="Libre Franklin" pitchFamily="2" charset="77"/>
              </a:rPr>
              <a:t>company's</a:t>
            </a:r>
            <a:r>
              <a:rPr lang="da-DK" sz="1050" dirty="0">
                <a:latin typeface="Libre Franklin" pitchFamily="2" charset="77"/>
              </a:rPr>
              <a:t> product/service and </a:t>
            </a:r>
            <a:r>
              <a:rPr lang="da-DK" sz="1050" dirty="0" err="1">
                <a:latin typeface="Libre Franklin" pitchFamily="2" charset="77"/>
              </a:rPr>
              <a:t>daily</a:t>
            </a:r>
            <a:r>
              <a:rPr lang="da-DK" sz="1050" dirty="0">
                <a:latin typeface="Libre Franklin" pitchFamily="2" charset="77"/>
              </a:rPr>
              <a:t> operations in </a:t>
            </a:r>
            <a:r>
              <a:rPr lang="da-DK" sz="1050" dirty="0" err="1">
                <a:latin typeface="Libre Franklin" pitchFamily="2" charset="77"/>
              </a:rPr>
              <a:t>other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ways</a:t>
            </a:r>
            <a:r>
              <a:rPr lang="da-DK" sz="1050" dirty="0">
                <a:latin typeface="Libre Franklin" pitchFamily="2" charset="77"/>
              </a:rPr>
              <a:t>.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C4D77469-E928-9C72-9427-63795434C469}"/>
              </a:ext>
            </a:extLst>
          </p:cNvPr>
          <p:cNvSpPr txBox="1">
            <a:spLocks/>
          </p:cNvSpPr>
          <p:nvPr/>
        </p:nvSpPr>
        <p:spPr>
          <a:xfrm>
            <a:off x="4671752" y="4150252"/>
            <a:ext cx="5895922" cy="1009846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>
                <a:latin typeface="Libre Franklin" pitchFamily="2" charset="77"/>
              </a:rPr>
              <a:t>Profit: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 err="1">
                <a:latin typeface="Libre Franklin" pitchFamily="2" charset="77"/>
              </a:rPr>
              <a:t>Members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also</a:t>
            </a:r>
            <a:r>
              <a:rPr lang="da-DK" sz="1050" dirty="0">
                <a:latin typeface="Libre Franklin" pitchFamily="2" charset="77"/>
              </a:rPr>
              <a:t> have a </a:t>
            </a:r>
            <a:r>
              <a:rPr lang="da-DK" sz="1050" dirty="0" err="1">
                <a:latin typeface="Libre Franklin" pitchFamily="2" charset="77"/>
              </a:rPr>
              <a:t>say</a:t>
            </a:r>
            <a:r>
              <a:rPr lang="da-DK" sz="1050" dirty="0">
                <a:latin typeface="Libre Franklin" pitchFamily="2" charset="77"/>
              </a:rPr>
              <a:t> in </a:t>
            </a:r>
            <a:r>
              <a:rPr lang="da-DK" sz="1050" dirty="0" err="1">
                <a:latin typeface="Libre Franklin" pitchFamily="2" charset="77"/>
              </a:rPr>
              <a:t>what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happens</a:t>
            </a:r>
            <a:r>
              <a:rPr lang="da-DK" sz="1050" dirty="0">
                <a:latin typeface="Libre Franklin" pitchFamily="2" charset="77"/>
              </a:rPr>
              <a:t> to the profits. If the </a:t>
            </a:r>
            <a:r>
              <a:rPr lang="da-DK" sz="1050" dirty="0" err="1">
                <a:latin typeface="Libre Franklin" pitchFamily="2" charset="77"/>
              </a:rPr>
              <a:t>companies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make</a:t>
            </a:r>
            <a:r>
              <a:rPr lang="da-DK" sz="1050" dirty="0">
                <a:latin typeface="Libre Franklin" pitchFamily="2" charset="77"/>
              </a:rPr>
              <a:t> a profit, it is </a:t>
            </a:r>
            <a:r>
              <a:rPr lang="da-DK" sz="1050" dirty="0" err="1">
                <a:latin typeface="Libre Franklin" pitchFamily="2" charset="77"/>
              </a:rPr>
              <a:t>often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paid</a:t>
            </a:r>
            <a:r>
              <a:rPr lang="da-DK" sz="1050" dirty="0">
                <a:latin typeface="Libre Franklin" pitchFamily="2" charset="77"/>
              </a:rPr>
              <a:t> back to </a:t>
            </a:r>
            <a:r>
              <a:rPr lang="da-DK" sz="1050" dirty="0" err="1">
                <a:latin typeface="Libre Franklin" pitchFamily="2" charset="77"/>
              </a:rPr>
              <a:t>customers</a:t>
            </a:r>
            <a:r>
              <a:rPr lang="da-DK" sz="1050" dirty="0">
                <a:latin typeface="Libre Franklin" pitchFamily="2" charset="77"/>
              </a:rPr>
              <a:t> as a "dividend," </a:t>
            </a:r>
            <a:r>
              <a:rPr lang="da-DK" sz="1050" dirty="0" err="1">
                <a:latin typeface="Libre Franklin" pitchFamily="2" charset="77"/>
              </a:rPr>
              <a:t>used</a:t>
            </a:r>
            <a:r>
              <a:rPr lang="da-DK" sz="1050" dirty="0">
                <a:latin typeface="Libre Franklin" pitchFamily="2" charset="77"/>
              </a:rPr>
              <a:t> to </a:t>
            </a:r>
            <a:r>
              <a:rPr lang="da-DK" sz="1050" dirty="0" err="1">
                <a:latin typeface="Libre Franklin" pitchFamily="2" charset="77"/>
              </a:rPr>
              <a:t>develop</a:t>
            </a:r>
            <a:r>
              <a:rPr lang="da-DK" sz="1050" dirty="0">
                <a:latin typeface="Libre Franklin" pitchFamily="2" charset="77"/>
              </a:rPr>
              <a:t> the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r>
              <a:rPr lang="da-DK" sz="1050" dirty="0">
                <a:latin typeface="Libre Franklin" pitchFamily="2" charset="77"/>
              </a:rPr>
              <a:t>, or </a:t>
            </a:r>
            <a:r>
              <a:rPr lang="da-DK" sz="1050" dirty="0" err="1">
                <a:latin typeface="Libre Franklin" pitchFamily="2" charset="77"/>
              </a:rPr>
              <a:t>used</a:t>
            </a:r>
            <a:r>
              <a:rPr lang="da-DK" sz="1050" dirty="0">
                <a:latin typeface="Libre Franklin" pitchFamily="2" charset="77"/>
              </a:rPr>
              <a:t> to support </a:t>
            </a:r>
            <a:r>
              <a:rPr lang="da-DK" sz="1050" dirty="0" err="1">
                <a:latin typeface="Libre Franklin" pitchFamily="2" charset="77"/>
              </a:rPr>
              <a:t>good</a:t>
            </a:r>
            <a:r>
              <a:rPr lang="da-DK" sz="1050" dirty="0">
                <a:latin typeface="Libre Franklin" pitchFamily="2" charset="77"/>
              </a:rPr>
              <a:t> causes. 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7A26A773-ABF7-3061-DCFB-B29B416801E1}"/>
              </a:ext>
            </a:extLst>
          </p:cNvPr>
          <p:cNvSpPr txBox="1">
            <a:spLocks/>
          </p:cNvSpPr>
          <p:nvPr/>
        </p:nvSpPr>
        <p:spPr>
          <a:xfrm>
            <a:off x="3668112" y="5484107"/>
            <a:ext cx="5895922" cy="1009846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 err="1">
                <a:latin typeface="Libre Franklin" pitchFamily="2" charset="77"/>
              </a:rPr>
              <a:t>Competition</a:t>
            </a:r>
            <a:r>
              <a:rPr lang="da-DK" sz="1050" b="1" dirty="0">
                <a:latin typeface="Libre Franklin" pitchFamily="2" charset="77"/>
              </a:rPr>
              <a:t>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Consumer-</a:t>
            </a:r>
            <a:r>
              <a:rPr lang="da-DK" sz="1050" dirty="0" err="1">
                <a:latin typeface="Libre Franklin" pitchFamily="2" charset="77"/>
              </a:rPr>
              <a:t>owned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companies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enjoy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very</a:t>
            </a:r>
            <a:r>
              <a:rPr lang="da-DK" sz="1050" dirty="0">
                <a:latin typeface="Libre Franklin" pitchFamily="2" charset="77"/>
              </a:rPr>
              <a:t> high </a:t>
            </a:r>
            <a:r>
              <a:rPr lang="da-DK" sz="1050" dirty="0" err="1">
                <a:latin typeface="Libre Franklin" pitchFamily="2" charset="77"/>
              </a:rPr>
              <a:t>customer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loyalty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especially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when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succeed</a:t>
            </a:r>
            <a:r>
              <a:rPr lang="da-DK" sz="1050" dirty="0">
                <a:latin typeface="Libre Franklin" pitchFamily="2" charset="77"/>
              </a:rPr>
              <a:t> in </a:t>
            </a:r>
            <a:r>
              <a:rPr lang="da-DK" sz="1050" dirty="0" err="1">
                <a:latin typeface="Libre Franklin" pitchFamily="2" charset="77"/>
              </a:rPr>
              <a:t>actively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involving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their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members</a:t>
            </a:r>
            <a:r>
              <a:rPr lang="da-DK" sz="1050" dirty="0">
                <a:latin typeface="Libre Franklin" pitchFamily="2" charset="77"/>
              </a:rPr>
              <a:t> so </a:t>
            </a:r>
            <a:r>
              <a:rPr lang="da-DK" sz="1050" dirty="0" err="1">
                <a:latin typeface="Libre Franklin" pitchFamily="2" charset="77"/>
              </a:rPr>
              <a:t>that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feel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have a real </a:t>
            </a:r>
            <a:r>
              <a:rPr lang="da-DK" sz="1050" dirty="0" err="1">
                <a:latin typeface="Libre Franklin" pitchFamily="2" charset="77"/>
              </a:rPr>
              <a:t>influence</a:t>
            </a:r>
            <a:r>
              <a:rPr lang="da-DK" sz="1050" dirty="0">
                <a:latin typeface="Libre Franklin" pitchFamily="2" charset="77"/>
              </a:rPr>
              <a:t> and sense of </a:t>
            </a:r>
            <a:r>
              <a:rPr lang="da-DK" sz="1050" dirty="0" err="1">
                <a:latin typeface="Libre Franklin" pitchFamily="2" charset="77"/>
              </a:rPr>
              <a:t>co-ownership</a:t>
            </a:r>
            <a:r>
              <a:rPr lang="da-DK" sz="1050" dirty="0">
                <a:latin typeface="Libre Franklin" pitchFamily="2" charset="77"/>
              </a:rPr>
              <a:t> in the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endParaRPr lang="da-DK" sz="1050" dirty="0">
              <a:latin typeface="Libre Franklin" pitchFamily="2" charset="77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0016A01-0D26-9493-118E-A4AF0983603B}"/>
              </a:ext>
            </a:extLst>
          </p:cNvPr>
          <p:cNvSpPr txBox="1">
            <a:spLocks/>
          </p:cNvSpPr>
          <p:nvPr/>
        </p:nvSpPr>
        <p:spPr>
          <a:xfrm>
            <a:off x="3668113" y="401232"/>
            <a:ext cx="5895922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1600" dirty="0">
                <a:latin typeface="Libre Franklin" pitchFamily="2" charset="77"/>
              </a:rPr>
              <a:t>In </a:t>
            </a:r>
            <a:r>
              <a:rPr lang="da-DK" sz="1600" dirty="0" err="1">
                <a:latin typeface="Libre Franklin" pitchFamily="2" charset="77"/>
              </a:rPr>
              <a:t>consumer-owned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companies</a:t>
            </a:r>
            <a:r>
              <a:rPr lang="da-DK" sz="1600" dirty="0">
                <a:latin typeface="Libre Franklin" pitchFamily="2" charset="77"/>
              </a:rPr>
              <a:t>, </a:t>
            </a:r>
            <a:r>
              <a:rPr lang="da-DK" sz="1600" dirty="0" err="1">
                <a:latin typeface="Libre Franklin" pitchFamily="2" charset="77"/>
              </a:rPr>
              <a:t>customers</a:t>
            </a:r>
            <a:r>
              <a:rPr lang="da-DK" sz="1600" dirty="0">
                <a:latin typeface="Libre Franklin" pitchFamily="2" charset="77"/>
              </a:rPr>
              <a:t> have a </a:t>
            </a:r>
            <a:r>
              <a:rPr lang="da-DK" sz="1600" dirty="0" err="1">
                <a:latin typeface="Libre Franklin" pitchFamily="2" charset="77"/>
              </a:rPr>
              <a:t>very</a:t>
            </a:r>
            <a:r>
              <a:rPr lang="da-DK" sz="1600" dirty="0">
                <a:latin typeface="Libre Franklin" pitchFamily="2" charset="77"/>
              </a:rPr>
              <a:t> special </a:t>
            </a:r>
            <a:r>
              <a:rPr lang="da-DK" sz="1600" dirty="0" err="1">
                <a:latin typeface="Libre Franklin" pitchFamily="2" charset="77"/>
              </a:rPr>
              <a:t>place</a:t>
            </a:r>
            <a:endParaRPr lang="da-DK" sz="1600" dirty="0"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131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3B82044-C21D-FE73-F45C-3C3BF7E12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19CE0BB5-2586-8E7C-B863-9C32D50A0B3E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2007281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>
                <a:latin typeface="Libre Franklin" pitchFamily="2" charset="77"/>
              </a:rPr>
              <a:t>Mød:</a:t>
            </a:r>
          </a:p>
          <a:p>
            <a:r>
              <a:rPr lang="da-DK" sz="3000" dirty="0">
                <a:latin typeface="Libre Franklin" pitchFamily="2" charset="77"/>
              </a:rPr>
              <a:t>Kunderne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1CB7F-58FD-F5EF-3EEC-E72E8A625860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A5451D4E-12F6-9919-0184-1E2C9E8F51D4}"/>
              </a:ext>
            </a:extLst>
          </p:cNvPr>
          <p:cNvSpPr txBox="1">
            <a:spLocks/>
          </p:cNvSpPr>
          <p:nvPr/>
        </p:nvSpPr>
        <p:spPr>
          <a:xfrm>
            <a:off x="3668113" y="401549"/>
            <a:ext cx="5895922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I de forbrugerejede virksomheder har kunderne en helt særlig plads</a:t>
            </a:r>
          </a:p>
          <a:p>
            <a:endParaRPr lang="da-DK" sz="2000" dirty="0">
              <a:latin typeface="Libre Franklin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4C7FD1-82BD-233D-E20F-7424D98B2ADD}"/>
              </a:ext>
            </a:extLst>
          </p:cNvPr>
          <p:cNvGrpSpPr/>
          <p:nvPr/>
        </p:nvGrpSpPr>
        <p:grpSpPr>
          <a:xfrm>
            <a:off x="3710595" y="2725867"/>
            <a:ext cx="4757363" cy="2679158"/>
            <a:chOff x="4306025" y="2420517"/>
            <a:chExt cx="4757363" cy="2679158"/>
          </a:xfrm>
        </p:grpSpPr>
        <p:pic>
          <p:nvPicPr>
            <p:cNvPr id="9" name="Picture 2" descr="Norlys implementerede P-GAP &amp; det blev en øjenåbner - NPS.today">
              <a:extLst>
                <a:ext uri="{FF2B5EF4-FFF2-40B4-BE49-F238E27FC236}">
                  <a16:creationId xmlns:a16="http://schemas.microsoft.com/office/drawing/2014/main" id="{DD07B131-4E8C-41E7-0153-5B8F9CCEF1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5" y="2420517"/>
              <a:ext cx="2433445" cy="141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REI Co-op Brand Gear &amp; Clothing | REI Co-op">
              <a:extLst>
                <a:ext uri="{FF2B5EF4-FFF2-40B4-BE49-F238E27FC236}">
                  <a16:creationId xmlns:a16="http://schemas.microsoft.com/office/drawing/2014/main" id="{6D616E9F-A6A2-B8EC-B766-E329A4D900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5" y="3791533"/>
              <a:ext cx="2433445" cy="1308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Kontakt – BEC Financial Technologies">
              <a:extLst>
                <a:ext uri="{FF2B5EF4-FFF2-40B4-BE49-F238E27FC236}">
                  <a16:creationId xmlns:a16="http://schemas.microsoft.com/office/drawing/2014/main" id="{B28698CB-296A-FB7C-9581-0B9D274D4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470" y="3791534"/>
              <a:ext cx="2323918" cy="130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Forside - Korinth Kro">
              <a:extLst>
                <a:ext uri="{FF2B5EF4-FFF2-40B4-BE49-F238E27FC236}">
                  <a16:creationId xmlns:a16="http://schemas.microsoft.com/office/drawing/2014/main" id="{25F78FB2-AE4F-D35F-041F-0ABCB33A89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470" y="2420518"/>
              <a:ext cx="2323918" cy="137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50C2CA-3F58-9CD1-704F-7D1F5BC782E3}"/>
              </a:ext>
            </a:extLst>
          </p:cNvPr>
          <p:cNvGrpSpPr/>
          <p:nvPr/>
        </p:nvGrpSpPr>
        <p:grpSpPr>
          <a:xfrm>
            <a:off x="197224" y="1518605"/>
            <a:ext cx="3272117" cy="4876343"/>
            <a:chOff x="197224" y="1518605"/>
            <a:chExt cx="3272117" cy="4876343"/>
          </a:xfrm>
        </p:grpSpPr>
        <p:sp>
          <p:nvSpPr>
            <p:cNvPr id="8" name="Pladsholder til indhold 2">
              <a:extLst>
                <a:ext uri="{FF2B5EF4-FFF2-40B4-BE49-F238E27FC236}">
                  <a16:creationId xmlns:a16="http://schemas.microsoft.com/office/drawing/2014/main" id="{D052E9D3-208D-42F1-DC25-7A74E8879750}"/>
                </a:ext>
              </a:extLst>
            </p:cNvPr>
            <p:cNvSpPr txBox="1">
              <a:spLocks/>
            </p:cNvSpPr>
            <p:nvPr/>
          </p:nvSpPr>
          <p:spPr>
            <a:xfrm>
              <a:off x="197224" y="1518605"/>
              <a:ext cx="3272117" cy="2948839"/>
            </a:xfrm>
            <a:prstGeom prst="rect">
              <a:avLst/>
            </a:prstGeom>
            <a:ln w="12700">
              <a:solidFill>
                <a:srgbClr val="002839">
                  <a:alpha val="20000"/>
                </a:srgbClr>
              </a:solidFill>
            </a:ln>
          </p:spPr>
          <p:txBody>
            <a:bodyPr vert="horz" wrap="square" lIns="180000" tIns="180000" rIns="180000" bIns="18000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1pPr>
              <a:lvl2pPr marL="582613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2pPr>
              <a:lvl3pPr marL="8905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3pPr>
              <a:lvl4pPr marL="12065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4pPr>
              <a:lvl5pPr marL="1514475" indent="-2222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r>
                <a:rPr lang="da-DK" sz="1200" b="1" dirty="0" err="1">
                  <a:latin typeface="Libre Franklin" pitchFamily="2" charset="77"/>
                </a:rPr>
                <a:t>Norlys</a:t>
              </a:r>
              <a:r>
                <a:rPr lang="da-DK" sz="1200" dirty="0">
                  <a:latin typeface="Libre Franklin" pitchFamily="2" charset="77"/>
                </a:rPr>
                <a:t> is </a:t>
              </a:r>
              <a:r>
                <a:rPr lang="da-DK" sz="1200" dirty="0" err="1">
                  <a:latin typeface="Libre Franklin" pitchFamily="2" charset="77"/>
                </a:rPr>
                <a:t>one</a:t>
              </a:r>
              <a:r>
                <a:rPr lang="da-DK" sz="1200" dirty="0">
                  <a:latin typeface="Libre Franklin" pitchFamily="2" charset="77"/>
                </a:rPr>
                <a:t> of </a:t>
              </a:r>
              <a:r>
                <a:rPr lang="da-DK" sz="1200" dirty="0" err="1">
                  <a:latin typeface="Libre Franklin" pitchFamily="2" charset="77"/>
                </a:rPr>
                <a:t>Denmark's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largest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energy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companies</a:t>
              </a:r>
              <a:r>
                <a:rPr lang="da-DK" sz="1200" dirty="0">
                  <a:latin typeface="Libre Franklin" pitchFamily="2" charset="77"/>
                </a:rPr>
                <a:t> and is </a:t>
              </a:r>
              <a:r>
                <a:rPr lang="da-DK" sz="1200" dirty="0" err="1">
                  <a:latin typeface="Libre Franklin" pitchFamily="2" charset="77"/>
                </a:rPr>
                <a:t>owned</a:t>
              </a:r>
              <a:r>
                <a:rPr lang="da-DK" sz="1200" dirty="0">
                  <a:latin typeface="Libre Franklin" pitchFamily="2" charset="77"/>
                </a:rPr>
                <a:t> by 800,000 </a:t>
              </a:r>
              <a:r>
                <a:rPr lang="da-DK" sz="1200" dirty="0" err="1">
                  <a:latin typeface="Libre Franklin" pitchFamily="2" charset="77"/>
                </a:rPr>
                <a:t>shareholders</a:t>
              </a:r>
              <a:r>
                <a:rPr lang="da-DK" sz="1200" dirty="0">
                  <a:latin typeface="Libre Franklin" pitchFamily="2" charset="77"/>
                </a:rPr>
                <a:t>. The </a:t>
              </a:r>
              <a:r>
                <a:rPr lang="da-DK" sz="1200" dirty="0" err="1">
                  <a:latin typeface="Libre Franklin" pitchFamily="2" charset="77"/>
                </a:rPr>
                <a:t>shareholders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decide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how</a:t>
              </a:r>
              <a:r>
                <a:rPr lang="da-DK" sz="1200" dirty="0">
                  <a:latin typeface="Libre Franklin" pitchFamily="2" charset="77"/>
                </a:rPr>
                <a:t> the profits </a:t>
              </a:r>
              <a:r>
                <a:rPr lang="da-DK" sz="1200" dirty="0" err="1">
                  <a:latin typeface="Libre Franklin" pitchFamily="2" charset="77"/>
                </a:rPr>
                <a:t>are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used</a:t>
              </a:r>
              <a:r>
                <a:rPr lang="da-DK" sz="1200" dirty="0">
                  <a:latin typeface="Libre Franklin" pitchFamily="2" charset="77"/>
                </a:rPr>
                <a:t>, and </a:t>
              </a:r>
              <a:r>
                <a:rPr lang="da-DK" sz="1200" dirty="0" err="1">
                  <a:latin typeface="Libre Franklin" pitchFamily="2" charset="77"/>
                </a:rPr>
                <a:t>they</a:t>
              </a:r>
              <a:r>
                <a:rPr lang="da-DK" sz="1200" dirty="0">
                  <a:latin typeface="Libre Franklin" pitchFamily="2" charset="77"/>
                </a:rPr>
                <a:t> have </a:t>
              </a:r>
              <a:r>
                <a:rPr lang="da-DK" sz="1200" dirty="0" err="1">
                  <a:latin typeface="Libre Franklin" pitchFamily="2" charset="77"/>
                </a:rPr>
                <a:t>chosen</a:t>
              </a:r>
              <a:r>
                <a:rPr lang="da-DK" sz="1200" dirty="0">
                  <a:latin typeface="Libre Franklin" pitchFamily="2" charset="77"/>
                </a:rPr>
                <a:t> to </a:t>
              </a:r>
              <a:r>
                <a:rPr lang="da-DK" sz="1200" dirty="0" err="1">
                  <a:latin typeface="Libre Franklin" pitchFamily="2" charset="77"/>
                </a:rPr>
                <a:t>invest</a:t>
              </a:r>
              <a:r>
                <a:rPr lang="da-DK" sz="1200" dirty="0">
                  <a:latin typeface="Libre Franklin" pitchFamily="2" charset="77"/>
                </a:rPr>
                <a:t> in fiber </a:t>
              </a:r>
              <a:r>
                <a:rPr lang="da-DK" sz="1200" dirty="0" err="1">
                  <a:latin typeface="Libre Franklin" pitchFamily="2" charset="77"/>
                </a:rPr>
                <a:t>networks</a:t>
              </a:r>
              <a:r>
                <a:rPr lang="da-DK" sz="1200" dirty="0">
                  <a:latin typeface="Libre Franklin" pitchFamily="2" charset="77"/>
                </a:rPr>
                <a:t> and green transition. </a:t>
              </a:r>
              <a:r>
                <a:rPr lang="da-DK" sz="1200" dirty="0" err="1">
                  <a:latin typeface="Libre Franklin" pitchFamily="2" charset="77"/>
                </a:rPr>
                <a:t>Today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Norlys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therefore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supplies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energy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charging</a:t>
              </a:r>
              <a:r>
                <a:rPr lang="da-DK" sz="1200" dirty="0">
                  <a:latin typeface="Libre Franklin" pitchFamily="2" charset="77"/>
                </a:rPr>
                <a:t> stations, internet, TV, and mobile services to Danes. </a:t>
              </a:r>
              <a:r>
                <a:rPr lang="da-DK" sz="1200" dirty="0" err="1">
                  <a:latin typeface="Libre Franklin" pitchFamily="2" charset="77"/>
                </a:rPr>
                <a:t>When</a:t>
              </a:r>
              <a:r>
                <a:rPr lang="da-DK" sz="1200" dirty="0">
                  <a:latin typeface="Libre Franklin" pitchFamily="2" charset="77"/>
                </a:rPr>
                <a:t> the </a:t>
              </a:r>
              <a:r>
                <a:rPr lang="da-DK" sz="1200" dirty="0" err="1">
                  <a:latin typeface="Libre Franklin" pitchFamily="2" charset="77"/>
                </a:rPr>
                <a:t>municipality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wanted</a:t>
              </a:r>
              <a:r>
                <a:rPr lang="da-DK" sz="1200" dirty="0">
                  <a:latin typeface="Libre Franklin" pitchFamily="2" charset="77"/>
                </a:rPr>
                <a:t> to </a:t>
              </a:r>
              <a:r>
                <a:rPr lang="da-DK" sz="1200" dirty="0" err="1">
                  <a:latin typeface="Libre Franklin" pitchFamily="2" charset="77"/>
                </a:rPr>
                <a:t>demolish</a:t>
              </a:r>
              <a:r>
                <a:rPr lang="da-DK" sz="1200" dirty="0">
                  <a:latin typeface="Libre Franklin" pitchFamily="2" charset="77"/>
                </a:rPr>
                <a:t> the </a:t>
              </a:r>
              <a:r>
                <a:rPr lang="da-DK" sz="1200" dirty="0" err="1">
                  <a:latin typeface="Libre Franklin" pitchFamily="2" charset="77"/>
                </a:rPr>
                <a:t>closed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local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inn</a:t>
              </a:r>
              <a:r>
                <a:rPr lang="da-DK" sz="1200" dirty="0">
                  <a:latin typeface="Libre Franklin" pitchFamily="2" charset="77"/>
                </a:rPr>
                <a:t> in Korinth on </a:t>
              </a:r>
              <a:r>
                <a:rPr lang="da-DK" sz="1200" dirty="0" err="1">
                  <a:latin typeface="Libre Franklin" pitchFamily="2" charset="77"/>
                </a:rPr>
                <a:t>Funen</a:t>
              </a:r>
              <a:r>
                <a:rPr lang="da-DK" sz="1200" dirty="0">
                  <a:latin typeface="Libre Franklin" pitchFamily="2" charset="77"/>
                </a:rPr>
                <a:t>, the </a:t>
              </a:r>
              <a:r>
                <a:rPr lang="da-DK" sz="1200" dirty="0" err="1">
                  <a:latin typeface="Libre Franklin" pitchFamily="2" charset="77"/>
                </a:rPr>
                <a:t>citizens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resisted</a:t>
              </a:r>
              <a:r>
                <a:rPr lang="da-DK" sz="1200" dirty="0">
                  <a:latin typeface="Libre Franklin" pitchFamily="2" charset="77"/>
                </a:rPr>
                <a:t>. </a:t>
              </a:r>
              <a:r>
                <a:rPr lang="da-DK" sz="1200" dirty="0" err="1">
                  <a:latin typeface="Libre Franklin" pitchFamily="2" charset="77"/>
                </a:rPr>
                <a:t>They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now</a:t>
              </a:r>
              <a:r>
                <a:rPr lang="da-DK" sz="1200" dirty="0">
                  <a:latin typeface="Libre Franklin" pitchFamily="2" charset="77"/>
                </a:rPr>
                <a:t> run the </a:t>
              </a:r>
              <a:r>
                <a:rPr lang="da-DK" sz="1200" dirty="0" err="1">
                  <a:latin typeface="Libre Franklin" pitchFamily="2" charset="77"/>
                </a:rPr>
                <a:t>place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jointly</a:t>
              </a:r>
              <a:r>
                <a:rPr lang="da-DK" sz="1200" dirty="0">
                  <a:latin typeface="Libre Franklin" pitchFamily="2" charset="77"/>
                </a:rPr>
                <a:t> as a </a:t>
              </a:r>
              <a:r>
                <a:rPr lang="da-DK" sz="1200" dirty="0" err="1">
                  <a:latin typeface="Libre Franklin" pitchFamily="2" charset="77"/>
                </a:rPr>
                <a:t>modern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hostel</a:t>
              </a:r>
              <a:r>
                <a:rPr lang="da-DK" sz="1200" dirty="0">
                  <a:latin typeface="Libre Franklin" pitchFamily="2" charset="77"/>
                </a:rPr>
                <a:t> and community center. </a:t>
              </a:r>
            </a:p>
          </p:txBody>
        </p:sp>
        <p:sp>
          <p:nvSpPr>
            <p:cNvPr id="17" name="Pladsholder til indhold 2">
              <a:extLst>
                <a:ext uri="{FF2B5EF4-FFF2-40B4-BE49-F238E27FC236}">
                  <a16:creationId xmlns:a16="http://schemas.microsoft.com/office/drawing/2014/main" id="{4187BF39-E985-CD5C-8248-5B76FCA0ADF8}"/>
                </a:ext>
              </a:extLst>
            </p:cNvPr>
            <p:cNvSpPr txBox="1">
              <a:spLocks/>
            </p:cNvSpPr>
            <p:nvPr/>
          </p:nvSpPr>
          <p:spPr>
            <a:xfrm>
              <a:off x="197224" y="4554105"/>
              <a:ext cx="3272117" cy="1840843"/>
            </a:xfrm>
            <a:prstGeom prst="rect">
              <a:avLst/>
            </a:prstGeom>
            <a:ln w="12700">
              <a:solidFill>
                <a:srgbClr val="002839">
                  <a:alpha val="20000"/>
                </a:srgbClr>
              </a:solidFill>
            </a:ln>
          </p:spPr>
          <p:txBody>
            <a:bodyPr vert="horz" wrap="square" lIns="180000" tIns="180000" rIns="180000" bIns="18000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1pPr>
              <a:lvl2pPr marL="582613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2pPr>
              <a:lvl3pPr marL="8905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3pPr>
              <a:lvl4pPr marL="12065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4pPr>
              <a:lvl5pPr marL="1514475" indent="-2222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r>
                <a:rPr lang="da-DK" sz="1200" b="1" dirty="0">
                  <a:latin typeface="Libre Franklin" pitchFamily="2" charset="77"/>
                </a:rPr>
                <a:t>REI</a:t>
              </a:r>
              <a:r>
                <a:rPr lang="da-DK" sz="1200" dirty="0">
                  <a:latin typeface="Libre Franklin" pitchFamily="2" charset="77"/>
                </a:rPr>
                <a:t> is a large American outdoor </a:t>
              </a:r>
              <a:r>
                <a:rPr lang="da-DK" sz="1200" dirty="0" err="1">
                  <a:latin typeface="Libre Franklin" pitchFamily="2" charset="77"/>
                </a:rPr>
                <a:t>equipment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retailer</a:t>
              </a:r>
              <a:r>
                <a:rPr lang="da-DK" sz="1200" dirty="0">
                  <a:latin typeface="Libre Franklin" pitchFamily="2" charset="77"/>
                </a:rPr>
                <a:t> with 24 million </a:t>
              </a:r>
              <a:r>
                <a:rPr lang="da-DK" sz="1200" dirty="0" err="1">
                  <a:latin typeface="Libre Franklin" pitchFamily="2" charset="77"/>
                </a:rPr>
                <a:t>members</a:t>
              </a:r>
              <a:r>
                <a:rPr lang="da-DK" sz="1200" dirty="0">
                  <a:latin typeface="Libre Franklin" pitchFamily="2" charset="77"/>
                </a:rPr>
                <a:t>. In addition to </a:t>
              </a:r>
              <a:r>
                <a:rPr lang="da-DK" sz="1200" dirty="0" err="1">
                  <a:latin typeface="Libre Franklin" pitchFamily="2" charset="77"/>
                </a:rPr>
                <a:t>member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benefits</a:t>
              </a:r>
              <a:r>
                <a:rPr lang="da-DK" sz="1200" dirty="0">
                  <a:latin typeface="Libre Franklin" pitchFamily="2" charset="77"/>
                </a:rPr>
                <a:t>, the </a:t>
              </a:r>
              <a:r>
                <a:rPr lang="da-DK" sz="1200" dirty="0" err="1">
                  <a:latin typeface="Libre Franklin" pitchFamily="2" charset="77"/>
                </a:rPr>
                <a:t>company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also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involves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its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members</a:t>
              </a:r>
              <a:r>
                <a:rPr lang="da-DK" sz="1200" dirty="0">
                  <a:latin typeface="Libre Franklin" pitchFamily="2" charset="77"/>
                </a:rPr>
                <a:t> in the </a:t>
              </a:r>
              <a:r>
                <a:rPr lang="da-DK" sz="1200" dirty="0" err="1">
                  <a:latin typeface="Libre Franklin" pitchFamily="2" charset="77"/>
                </a:rPr>
                <a:t>development</a:t>
              </a:r>
              <a:r>
                <a:rPr lang="da-DK" sz="1200" dirty="0">
                  <a:latin typeface="Libre Franklin" pitchFamily="2" charset="77"/>
                </a:rPr>
                <a:t> of new products. And it </a:t>
              </a:r>
              <a:r>
                <a:rPr lang="da-DK" sz="1200" dirty="0" err="1">
                  <a:latin typeface="Libre Franklin" pitchFamily="2" charset="77"/>
                </a:rPr>
                <a:t>facilitates</a:t>
              </a:r>
              <a:r>
                <a:rPr lang="da-DK" sz="1200" dirty="0">
                  <a:latin typeface="Libre Franklin" pitchFamily="2" charset="77"/>
                </a:rPr>
                <a:t> a </a:t>
              </a:r>
              <a:r>
                <a:rPr lang="da-DK" sz="1200" dirty="0" err="1">
                  <a:latin typeface="Libre Franklin" pitchFamily="2" charset="77"/>
                </a:rPr>
                <a:t>network</a:t>
              </a:r>
              <a:r>
                <a:rPr lang="da-DK" sz="1200" dirty="0">
                  <a:latin typeface="Libre Franklin" pitchFamily="2" charset="77"/>
                </a:rPr>
                <a:t> of </a:t>
              </a:r>
              <a:r>
                <a:rPr lang="da-DK" sz="1200" dirty="0" err="1">
                  <a:latin typeface="Libre Franklin" pitchFamily="2" charset="77"/>
                </a:rPr>
                <a:t>members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who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campaign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politically</a:t>
              </a:r>
              <a:r>
                <a:rPr lang="da-DK" sz="1200" dirty="0">
                  <a:latin typeface="Libre Franklin" pitchFamily="2" charset="77"/>
                </a:rPr>
                <a:t> for </a:t>
              </a:r>
              <a:r>
                <a:rPr lang="da-DK" sz="1200" dirty="0" err="1">
                  <a:latin typeface="Libre Franklin" pitchFamily="2" charset="77"/>
                </a:rPr>
                <a:t>better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conditions</a:t>
              </a:r>
              <a:r>
                <a:rPr lang="da-DK" sz="1200" dirty="0">
                  <a:latin typeface="Libre Franklin" pitchFamily="2" charset="77"/>
                </a:rPr>
                <a:t> for outdoor </a:t>
              </a:r>
              <a:r>
                <a:rPr lang="da-DK" sz="1200" dirty="0" err="1">
                  <a:latin typeface="Libre Franklin" pitchFamily="2" charset="77"/>
                </a:rPr>
                <a:t>recreation</a:t>
              </a:r>
              <a:r>
                <a:rPr lang="da-DK" sz="1200" dirty="0">
                  <a:latin typeface="Libre Franklin" pitchFamily="2" charset="77"/>
                </a:rPr>
                <a:t>. </a:t>
              </a:r>
            </a:p>
          </p:txBody>
        </p:sp>
      </p:grp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1ED53580-7244-FBF3-D1BC-5B5E096EBDC2}"/>
              </a:ext>
            </a:extLst>
          </p:cNvPr>
          <p:cNvSpPr txBox="1">
            <a:spLocks/>
          </p:cNvSpPr>
          <p:nvPr/>
        </p:nvSpPr>
        <p:spPr>
          <a:xfrm>
            <a:off x="8709212" y="1518605"/>
            <a:ext cx="3272117" cy="1727992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200" dirty="0">
                <a:latin typeface="Libre Franklin" pitchFamily="2" charset="77"/>
              </a:rPr>
              <a:t>Da kommunen ville nedrive den lukkede lokale kro i Korinth på Fyn, gjorde borgerne modstand.  </a:t>
            </a:r>
          </a:p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endParaRPr lang="da-DK" sz="1200" dirty="0">
              <a:latin typeface="Libre Franklin" pitchFamily="2" charset="77"/>
            </a:endParaRPr>
          </a:p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200" dirty="0">
                <a:latin typeface="Libre Franklin" pitchFamily="2" charset="77"/>
              </a:rPr>
              <a:t>De driver nu stedet i fællesskab som moderne vandrehjem og forsamlingshus.</a:t>
            </a:r>
          </a:p>
        </p:txBody>
      </p:sp>
      <p:sp>
        <p:nvSpPr>
          <p:cNvPr id="23" name="Pladsholder til indhold 2">
            <a:extLst>
              <a:ext uri="{FF2B5EF4-FFF2-40B4-BE49-F238E27FC236}">
                <a16:creationId xmlns:a16="http://schemas.microsoft.com/office/drawing/2014/main" id="{928FA72E-DA7F-AF18-7E52-4C7C28F649B1}"/>
              </a:ext>
            </a:extLst>
          </p:cNvPr>
          <p:cNvSpPr txBox="1">
            <a:spLocks/>
          </p:cNvSpPr>
          <p:nvPr/>
        </p:nvSpPr>
        <p:spPr>
          <a:xfrm>
            <a:off x="8709212" y="4738771"/>
            <a:ext cx="3272117" cy="1471511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200" b="1" dirty="0">
                <a:latin typeface="Libre Franklin" pitchFamily="2" charset="77"/>
              </a:rPr>
              <a:t>BEC Financial Technologies </a:t>
            </a:r>
            <a:r>
              <a:rPr lang="da-DK" sz="1200" dirty="0" err="1">
                <a:latin typeface="Libre Franklin" pitchFamily="2" charset="77"/>
              </a:rPr>
              <a:t>develops</a:t>
            </a:r>
            <a:r>
              <a:rPr lang="da-DK" sz="1200" dirty="0">
                <a:latin typeface="Libre Franklin" pitchFamily="2" charset="77"/>
              </a:rPr>
              <a:t> and </a:t>
            </a:r>
            <a:r>
              <a:rPr lang="da-DK" sz="1200" dirty="0" err="1">
                <a:latin typeface="Libre Franklin" pitchFamily="2" charset="77"/>
              </a:rPr>
              <a:t>operates</a:t>
            </a:r>
            <a:r>
              <a:rPr lang="da-DK" sz="1200" dirty="0">
                <a:latin typeface="Libre Franklin" pitchFamily="2" charset="77"/>
              </a:rPr>
              <a:t> IT solutions for Danish banks. The banks </a:t>
            </a:r>
            <a:r>
              <a:rPr lang="da-DK" sz="1200" dirty="0" err="1">
                <a:latin typeface="Libre Franklin" pitchFamily="2" charset="77"/>
              </a:rPr>
              <a:t>are</a:t>
            </a:r>
            <a:r>
              <a:rPr lang="da-DK" sz="1200" dirty="0">
                <a:latin typeface="Libre Franklin" pitchFamily="2" charset="77"/>
              </a:rPr>
              <a:t> the </a:t>
            </a:r>
            <a:r>
              <a:rPr lang="da-DK" sz="1200" dirty="0" err="1">
                <a:latin typeface="Libre Franklin" pitchFamily="2" charset="77"/>
              </a:rPr>
              <a:t>owners</a:t>
            </a:r>
            <a:r>
              <a:rPr lang="da-DK" sz="1200" dirty="0">
                <a:latin typeface="Libre Franklin" pitchFamily="2" charset="77"/>
              </a:rPr>
              <a:t> of BEC as </a:t>
            </a:r>
            <a:r>
              <a:rPr lang="da-DK" sz="1200" dirty="0" err="1">
                <a:latin typeface="Libre Franklin" pitchFamily="2" charset="77"/>
              </a:rPr>
              <a:t>customers</a:t>
            </a:r>
            <a:r>
              <a:rPr lang="da-DK" sz="1200" dirty="0">
                <a:latin typeface="Libre Franklin" pitchFamily="2" charset="77"/>
              </a:rPr>
              <a:t>. In </a:t>
            </a:r>
            <a:r>
              <a:rPr lang="da-DK" sz="1200" dirty="0" err="1">
                <a:latin typeface="Libre Franklin" pitchFamily="2" charset="77"/>
              </a:rPr>
              <a:t>collaboration</a:t>
            </a:r>
            <a:r>
              <a:rPr lang="da-DK" sz="1200" dirty="0">
                <a:latin typeface="Libre Franklin" pitchFamily="2" charset="77"/>
              </a:rPr>
              <a:t>, the banks and BEC </a:t>
            </a:r>
            <a:r>
              <a:rPr lang="da-DK" sz="1200" dirty="0" err="1">
                <a:latin typeface="Libre Franklin" pitchFamily="2" charset="77"/>
              </a:rPr>
              <a:t>can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develop</a:t>
            </a:r>
            <a:r>
              <a:rPr lang="da-DK" sz="1200" dirty="0">
                <a:latin typeface="Libre Franklin" pitchFamily="2" charset="77"/>
              </a:rPr>
              <a:t> new solutions </a:t>
            </a:r>
            <a:r>
              <a:rPr lang="da-DK" sz="1200" dirty="0" err="1">
                <a:latin typeface="Libre Franklin" pitchFamily="2" charset="77"/>
              </a:rPr>
              <a:t>that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meet</a:t>
            </a:r>
            <a:r>
              <a:rPr lang="da-DK" sz="1200" dirty="0">
                <a:latin typeface="Libre Franklin" pitchFamily="2" charset="77"/>
              </a:rPr>
              <a:t> the banks' </a:t>
            </a:r>
            <a:r>
              <a:rPr lang="da-DK" sz="1200" dirty="0" err="1">
                <a:latin typeface="Libre Franklin" pitchFamily="2" charset="77"/>
              </a:rPr>
              <a:t>needs</a:t>
            </a:r>
            <a:r>
              <a:rPr lang="da-DK" sz="1200" dirty="0">
                <a:latin typeface="Libre Franklin" pitchFamily="2" charset="77"/>
              </a:rPr>
              <a:t>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D05A0D-8502-9913-61E9-85EC2B6A65DA}"/>
              </a:ext>
            </a:extLst>
          </p:cNvPr>
          <p:cNvSpPr/>
          <p:nvPr/>
        </p:nvSpPr>
        <p:spPr>
          <a:xfrm>
            <a:off x="8722661" y="360000"/>
            <a:ext cx="1358387" cy="13583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95052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5062759-B62F-D7A1-F396-DF7CE02AE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B208AF-CF73-8A05-4837-5C813F50D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6677565" cy="3702232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Now imagine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entrepreneurial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idea</a:t>
            </a:r>
            <a:r>
              <a:rPr lang="da-DK" sz="1600" dirty="0">
                <a:latin typeface="Libre Franklin" pitchFamily="2" charset="77"/>
              </a:rPr>
              <a:t> as a </a:t>
            </a:r>
            <a:r>
              <a:rPr lang="da-DK" sz="1600" dirty="0" err="1">
                <a:latin typeface="Libre Franklin" pitchFamily="2" charset="77"/>
              </a:rPr>
              <a:t>consumer-owned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.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If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were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owned</a:t>
            </a:r>
            <a:r>
              <a:rPr lang="da-DK" sz="1600" dirty="0">
                <a:latin typeface="Libre Franklin" pitchFamily="2" charset="77"/>
              </a:rPr>
              <a:t> by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customers</a:t>
            </a:r>
            <a:r>
              <a:rPr lang="da-DK" sz="1600" dirty="0">
                <a:latin typeface="Libre Franklin" pitchFamily="2" charset="77"/>
              </a:rPr>
              <a:t>: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How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make</a:t>
            </a:r>
            <a:r>
              <a:rPr lang="da-DK" sz="1400" dirty="0">
                <a:latin typeface="Libre Franklin" pitchFamily="2" charset="77"/>
              </a:rPr>
              <a:t> sense?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be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different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it </a:t>
            </a:r>
            <a:r>
              <a:rPr lang="da-DK" sz="1400" dirty="0" err="1">
                <a:latin typeface="Libre Franklin" pitchFamily="2" charset="77"/>
              </a:rPr>
              <a:t>strengthen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company</a:t>
            </a:r>
            <a:r>
              <a:rPr lang="da-DK" sz="1400" dirty="0">
                <a:latin typeface="Libre Franklin" pitchFamily="2" charset="77"/>
              </a:rPr>
              <a:t> in </a:t>
            </a:r>
            <a:r>
              <a:rPr lang="da-DK" sz="1400" dirty="0" err="1">
                <a:latin typeface="Libre Franklin" pitchFamily="2" charset="77"/>
              </a:rPr>
              <a:t>any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way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And </a:t>
            </a: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challenges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be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 err="1">
                <a:latin typeface="Libre Franklin" pitchFamily="2" charset="77"/>
              </a:rPr>
              <a:t>Answer</a:t>
            </a:r>
            <a:r>
              <a:rPr lang="da-DK" sz="1600" dirty="0">
                <a:latin typeface="Libre Franklin" pitchFamily="2" charset="77"/>
              </a:rPr>
              <a:t> the </a:t>
            </a:r>
            <a:r>
              <a:rPr lang="da-DK" sz="1600" dirty="0" err="1">
                <a:latin typeface="Libre Franklin" pitchFamily="2" charset="77"/>
              </a:rPr>
              <a:t>questions</a:t>
            </a:r>
            <a:r>
              <a:rPr lang="da-DK" sz="1600" dirty="0">
                <a:latin typeface="Libre Franklin" pitchFamily="2" charset="77"/>
              </a:rPr>
              <a:t> in the </a:t>
            </a:r>
            <a:r>
              <a:rPr lang="da-DK" sz="1600" dirty="0" err="1">
                <a:latin typeface="Libre Franklin" pitchFamily="2" charset="77"/>
              </a:rPr>
              <a:t>following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sheet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prepare</a:t>
            </a:r>
            <a:r>
              <a:rPr lang="da-DK" sz="1600" dirty="0">
                <a:latin typeface="Libre Franklin" pitchFamily="2" charset="77"/>
              </a:rPr>
              <a:t> a</a:t>
            </a:r>
            <a:br>
              <a:rPr lang="da-DK" sz="1600" dirty="0">
                <a:latin typeface="Libre Franklin" pitchFamily="2" charset="77"/>
              </a:rPr>
            </a:br>
            <a:r>
              <a:rPr lang="da-DK" sz="1600" dirty="0">
                <a:latin typeface="Libre Franklin" pitchFamily="2" charset="77"/>
              </a:rPr>
              <a:t>5-minute </a:t>
            </a:r>
            <a:r>
              <a:rPr lang="da-DK" sz="1600" dirty="0" err="1">
                <a:latin typeface="Libre Franklin" pitchFamily="2" charset="77"/>
              </a:rPr>
              <a:t>presentation</a:t>
            </a:r>
            <a:r>
              <a:rPr lang="da-DK" sz="1600" dirty="0">
                <a:latin typeface="Libre Franklin" pitchFamily="2" charset="77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658E6-D2E9-D4B0-8D52-AC6478A041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914" y="2534210"/>
            <a:ext cx="3041498" cy="2838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B76C8C-93D4-FB91-3158-FC97C8960DD4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2967479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customers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D2CB1C-3153-5A38-A9E0-C727041C4AF9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2686B7D7-B6AE-147B-8C74-042C58240CD0}"/>
              </a:ext>
            </a:extLst>
          </p:cNvPr>
          <p:cNvSpPr txBox="1">
            <a:spLocks/>
          </p:cNvSpPr>
          <p:nvPr/>
        </p:nvSpPr>
        <p:spPr>
          <a:xfrm>
            <a:off x="4671753" y="1593226"/>
            <a:ext cx="589592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Forestillingsøvelse:</a:t>
            </a:r>
          </a:p>
        </p:txBody>
      </p:sp>
    </p:spTree>
    <p:extLst>
      <p:ext uri="{BB962C8B-B14F-4D97-AF65-F5344CB8AC3E}">
        <p14:creationId xmlns:p14="http://schemas.microsoft.com/office/powerpoint/2010/main" val="379723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FA0D5C-3700-3867-6F41-208D0114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9264C-662E-50E2-B21F-C860545D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0" y="152251"/>
            <a:ext cx="6106159" cy="1338828"/>
          </a:xfrm>
        </p:spPr>
        <p:txBody>
          <a:bodyPr wrap="square" anchor="ctr">
            <a:spAutoFit/>
          </a:bodyPr>
          <a:lstStyle/>
          <a:p>
            <a:r>
              <a:rPr lang="da-DK" sz="3000" dirty="0">
                <a:latin typeface="Libre Franklin" pitchFamily="2" charset="77"/>
              </a:rPr>
              <a:t>Can </a:t>
            </a:r>
            <a:r>
              <a:rPr lang="da-DK" sz="3000" dirty="0" err="1">
                <a:latin typeface="Libre Franklin" pitchFamily="2" charset="77"/>
              </a:rPr>
              <a:t>involvement</a:t>
            </a:r>
            <a:r>
              <a:rPr lang="da-DK" sz="3000" dirty="0">
                <a:latin typeface="Libre Franklin" pitchFamily="2" charset="77"/>
              </a:rPr>
              <a:t> and </a:t>
            </a:r>
            <a:r>
              <a:rPr lang="da-DK" sz="3000" dirty="0" err="1">
                <a:latin typeface="Libre Franklin" pitchFamily="2" charset="77"/>
              </a:rPr>
              <a:t>collaboration</a:t>
            </a:r>
            <a:r>
              <a:rPr lang="da-DK" sz="3000" dirty="0">
                <a:latin typeface="Libre Franklin" pitchFamily="2" charset="77"/>
              </a:rPr>
              <a:t> </a:t>
            </a:r>
            <a:r>
              <a:rPr lang="da-DK" sz="3000" dirty="0" err="1">
                <a:latin typeface="Libre Franklin" pitchFamily="2" charset="77"/>
              </a:rPr>
              <a:t>strengthen</a:t>
            </a:r>
            <a:br>
              <a:rPr lang="da-DK" sz="3000" dirty="0">
                <a:latin typeface="Libre Franklin" pitchFamily="2" charset="77"/>
              </a:rPr>
            </a:br>
            <a:r>
              <a:rPr lang="da-DK" sz="3000" dirty="0" err="1">
                <a:latin typeface="Libre Franklin" pitchFamily="2" charset="77"/>
              </a:rPr>
              <a:t>your</a:t>
            </a:r>
            <a:r>
              <a:rPr lang="da-DK" sz="3000" dirty="0">
                <a:latin typeface="Libre Franklin" pitchFamily="2" charset="77"/>
              </a:rPr>
              <a:t> business </a:t>
            </a:r>
            <a:r>
              <a:rPr lang="da-DK" sz="3000" dirty="0" err="1">
                <a:latin typeface="Libre Franklin" pitchFamily="2" charset="77"/>
              </a:rPr>
              <a:t>idea</a:t>
            </a:r>
            <a:r>
              <a:rPr lang="da-DK" sz="3000" dirty="0">
                <a:latin typeface="Libre Franklin" pitchFamily="2" charset="77"/>
              </a:rPr>
              <a:t>?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127D34-0DF3-9D92-D5F2-6FFC5B641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000" y="1651098"/>
            <a:ext cx="5725165" cy="340938"/>
          </a:xfrm>
        </p:spPr>
        <p:txBody>
          <a:bodyPr anchor="b">
            <a:normAutofit/>
          </a:bodyPr>
          <a:lstStyle/>
          <a:p>
            <a:r>
              <a:rPr lang="da-DK" sz="1600" dirty="0">
                <a:latin typeface="Libre Franklin SemiBold" pitchFamily="2" charset="77"/>
              </a:rPr>
              <a:t>Inspiration workshop on </a:t>
            </a:r>
            <a:r>
              <a:rPr lang="da-DK" sz="1600" dirty="0" err="1">
                <a:latin typeface="Libre Franklin SemiBold" pitchFamily="2" charset="77"/>
              </a:rPr>
              <a:t>democratic</a:t>
            </a:r>
            <a:r>
              <a:rPr lang="da-DK" sz="1600" dirty="0">
                <a:latin typeface="Libre Franklin SemiBold" pitchFamily="2" charset="77"/>
              </a:rPr>
              <a:t> </a:t>
            </a:r>
            <a:r>
              <a:rPr lang="da-DK" sz="1600" dirty="0" err="1">
                <a:latin typeface="Libre Franklin SemiBold" pitchFamily="2" charset="77"/>
              </a:rPr>
              <a:t>enterprises</a:t>
            </a:r>
            <a:endParaRPr lang="da-DK" sz="1600" dirty="0">
              <a:latin typeface="Libre Franklin SemiBold" pitchFamily="2" charset="77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BB628D-A646-B943-9E82-CE92BED32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000" y="2158852"/>
            <a:ext cx="5725165" cy="469914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200" dirty="0" err="1">
                <a:latin typeface="Libre Franklin" pitchFamily="2" charset="77"/>
              </a:rPr>
              <a:t>Democratic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enterprises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are</a:t>
            </a:r>
            <a:r>
              <a:rPr lang="da-DK" sz="1200" dirty="0">
                <a:latin typeface="Libre Franklin" pitchFamily="2" charset="77"/>
              </a:rPr>
              <a:t> an alternative </a:t>
            </a:r>
            <a:r>
              <a:rPr lang="da-DK" sz="1200" dirty="0" err="1">
                <a:latin typeface="Libre Franklin" pitchFamily="2" charset="77"/>
              </a:rPr>
              <a:t>way</a:t>
            </a:r>
            <a:r>
              <a:rPr lang="da-DK" sz="1200" dirty="0">
                <a:latin typeface="Libre Franklin" pitchFamily="2" charset="77"/>
              </a:rPr>
              <a:t> of running a business </a:t>
            </a:r>
            <a:r>
              <a:rPr lang="da-DK" sz="1200" dirty="0" err="1">
                <a:latin typeface="Libre Franklin" pitchFamily="2" charset="77"/>
              </a:rPr>
              <a:t>than</a:t>
            </a:r>
            <a:r>
              <a:rPr lang="da-DK" sz="1200" dirty="0">
                <a:latin typeface="Libre Franklin" pitchFamily="2" charset="77"/>
              </a:rPr>
              <a:t> the "</a:t>
            </a:r>
            <a:r>
              <a:rPr lang="da-DK" sz="1200" dirty="0" err="1">
                <a:latin typeface="Libre Franklin" pitchFamily="2" charset="77"/>
              </a:rPr>
              <a:t>traditional</a:t>
            </a:r>
            <a:r>
              <a:rPr lang="da-DK" sz="1200" dirty="0">
                <a:latin typeface="Libre Franklin" pitchFamily="2" charset="77"/>
              </a:rPr>
              <a:t>" </a:t>
            </a:r>
            <a:r>
              <a:rPr lang="da-DK" sz="1200" dirty="0" err="1">
                <a:latin typeface="Libre Franklin" pitchFamily="2" charset="77"/>
              </a:rPr>
              <a:t>way</a:t>
            </a:r>
            <a:r>
              <a:rPr lang="da-DK" sz="1200" dirty="0">
                <a:latin typeface="Libre Franklin" pitchFamily="2" charset="77"/>
              </a:rPr>
              <a:t>, </a:t>
            </a:r>
            <a:r>
              <a:rPr lang="da-DK" sz="1200" dirty="0" err="1">
                <a:latin typeface="Libre Franklin" pitchFamily="2" charset="77"/>
              </a:rPr>
              <a:t>where</a:t>
            </a:r>
            <a:r>
              <a:rPr lang="da-DK" sz="1200" dirty="0">
                <a:latin typeface="Libre Franklin" pitchFamily="2" charset="77"/>
              </a:rPr>
              <a:t> it is </a:t>
            </a:r>
            <a:r>
              <a:rPr lang="da-DK" sz="1200" dirty="0" err="1">
                <a:latin typeface="Libre Franklin" pitchFamily="2" charset="77"/>
              </a:rPr>
              <a:t>often</a:t>
            </a:r>
            <a:r>
              <a:rPr lang="da-DK" sz="1200" dirty="0">
                <a:latin typeface="Libre Franklin" pitchFamily="2" charset="77"/>
              </a:rPr>
              <a:t> investors or </a:t>
            </a:r>
            <a:r>
              <a:rPr lang="da-DK" sz="1200" dirty="0" err="1">
                <a:latin typeface="Libre Franklin" pitchFamily="2" charset="77"/>
              </a:rPr>
              <a:t>shareholders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who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own</a:t>
            </a:r>
            <a:r>
              <a:rPr lang="da-DK" sz="1200" dirty="0">
                <a:latin typeface="Libre Franklin" pitchFamily="2" charset="77"/>
              </a:rPr>
              <a:t> and </a:t>
            </a:r>
            <a:r>
              <a:rPr lang="da-DK" sz="1200" dirty="0" err="1">
                <a:latin typeface="Libre Franklin" pitchFamily="2" charset="77"/>
              </a:rPr>
              <a:t>make</a:t>
            </a:r>
            <a:r>
              <a:rPr lang="da-DK" sz="1200" dirty="0">
                <a:latin typeface="Libre Franklin" pitchFamily="2" charset="77"/>
              </a:rPr>
              <a:t> the decisions.</a:t>
            </a:r>
            <a:br>
              <a:rPr lang="da-DK" sz="1200" dirty="0">
                <a:latin typeface="Libre Franklin" pitchFamily="2" charset="77"/>
              </a:rPr>
            </a:br>
            <a:br>
              <a:rPr lang="da-DK" sz="1200" dirty="0">
                <a:latin typeface="Libre Franklin" pitchFamily="2" charset="77"/>
              </a:rPr>
            </a:br>
            <a:r>
              <a:rPr lang="da-DK" sz="1200" dirty="0">
                <a:latin typeface="Libre Franklin" pitchFamily="2" charset="77"/>
              </a:rPr>
              <a:t>In </a:t>
            </a:r>
            <a:r>
              <a:rPr lang="da-DK" sz="1200" dirty="0" err="1">
                <a:latin typeface="Libre Franklin" pitchFamily="2" charset="77"/>
              </a:rPr>
              <a:t>many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ways</a:t>
            </a:r>
            <a:r>
              <a:rPr lang="da-DK" sz="1200" dirty="0">
                <a:latin typeface="Libre Franklin" pitchFamily="2" charset="77"/>
              </a:rPr>
              <a:t>, </a:t>
            </a:r>
            <a:r>
              <a:rPr lang="da-DK" sz="1200" dirty="0" err="1">
                <a:latin typeface="Libre Franklin" pitchFamily="2" charset="77"/>
              </a:rPr>
              <a:t>they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are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ordinary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companies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that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need</a:t>
            </a:r>
            <a:r>
              <a:rPr lang="da-DK" sz="1200" dirty="0">
                <a:latin typeface="Libre Franklin" pitchFamily="2" charset="77"/>
              </a:rPr>
              <a:t> to </a:t>
            </a:r>
            <a:r>
              <a:rPr lang="da-DK" sz="1200" dirty="0" err="1">
                <a:latin typeface="Libre Franklin" pitchFamily="2" charset="77"/>
              </a:rPr>
              <a:t>make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money</a:t>
            </a:r>
            <a:r>
              <a:rPr lang="da-DK" sz="1200" dirty="0">
                <a:latin typeface="Libre Franklin" pitchFamily="2" charset="77"/>
              </a:rPr>
              <a:t> in a </a:t>
            </a:r>
            <a:r>
              <a:rPr lang="da-DK" sz="1200" dirty="0" err="1">
                <a:latin typeface="Libre Franklin" pitchFamily="2" charset="77"/>
              </a:rPr>
              <a:t>market</a:t>
            </a:r>
            <a:r>
              <a:rPr lang="da-DK" sz="1200" dirty="0">
                <a:latin typeface="Libre Franklin" pitchFamily="2" charset="77"/>
              </a:rPr>
              <a:t>. But the </a:t>
            </a:r>
            <a:r>
              <a:rPr lang="da-DK" sz="1200" dirty="0" err="1">
                <a:latin typeface="Libre Franklin" pitchFamily="2" charset="77"/>
              </a:rPr>
              <a:t>fact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that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customers</a:t>
            </a:r>
            <a:r>
              <a:rPr lang="da-DK" sz="1200" dirty="0">
                <a:latin typeface="Libre Franklin" pitchFamily="2" charset="77"/>
              </a:rPr>
              <a:t>, </a:t>
            </a:r>
            <a:r>
              <a:rPr lang="da-DK" sz="1200" dirty="0" err="1">
                <a:latin typeface="Libre Franklin" pitchFamily="2" charset="77"/>
              </a:rPr>
              <a:t>employees</a:t>
            </a:r>
            <a:r>
              <a:rPr lang="da-DK" sz="1200" dirty="0">
                <a:latin typeface="Libre Franklin" pitchFamily="2" charset="77"/>
              </a:rPr>
              <a:t>, or producers </a:t>
            </a:r>
            <a:r>
              <a:rPr lang="da-DK" sz="1200" dirty="0" err="1">
                <a:latin typeface="Libre Franklin" pitchFamily="2" charset="77"/>
              </a:rPr>
              <a:t>are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also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owners</a:t>
            </a:r>
            <a:r>
              <a:rPr lang="da-DK" sz="1200" dirty="0">
                <a:latin typeface="Libre Franklin" pitchFamily="2" charset="77"/>
              </a:rPr>
              <a:t> has an </a:t>
            </a:r>
            <a:r>
              <a:rPr lang="da-DK" sz="1200" dirty="0" err="1">
                <a:latin typeface="Libre Franklin" pitchFamily="2" charset="77"/>
              </a:rPr>
              <a:t>impact</a:t>
            </a:r>
            <a:r>
              <a:rPr lang="da-DK" sz="1200" dirty="0">
                <a:latin typeface="Libre Franklin" pitchFamily="2" charset="77"/>
              </a:rPr>
              <a:t> on </a:t>
            </a:r>
            <a:r>
              <a:rPr lang="da-DK" sz="1200" dirty="0" err="1">
                <a:latin typeface="Libre Franklin" pitchFamily="2" charset="77"/>
              </a:rPr>
              <a:t>their</a:t>
            </a:r>
            <a:r>
              <a:rPr lang="da-DK" sz="1200" dirty="0">
                <a:latin typeface="Libre Franklin" pitchFamily="2" charset="77"/>
              </a:rPr>
              <a:t> business models and long-term </a:t>
            </a:r>
            <a:r>
              <a:rPr lang="da-DK" sz="1200" dirty="0" err="1">
                <a:latin typeface="Libre Franklin" pitchFamily="2" charset="77"/>
              </a:rPr>
              <a:t>strategic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choices</a:t>
            </a:r>
            <a:r>
              <a:rPr lang="da-DK" sz="1200" dirty="0">
                <a:latin typeface="Libre Franklin" pitchFamily="2" charset="7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200" dirty="0">
                <a:latin typeface="Libre Franklin" pitchFamily="2" charset="77"/>
              </a:rPr>
              <a:t>In </a:t>
            </a:r>
            <a:r>
              <a:rPr lang="da-DK" sz="1200" dirty="0" err="1">
                <a:latin typeface="Libre Franklin" pitchFamily="2" charset="77"/>
              </a:rPr>
              <a:t>this</a:t>
            </a:r>
            <a:r>
              <a:rPr lang="da-DK" sz="1200" dirty="0">
                <a:latin typeface="Libre Franklin" pitchFamily="2" charset="77"/>
              </a:rPr>
              <a:t> workshop,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will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learn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about</a:t>
            </a:r>
            <a:r>
              <a:rPr lang="da-DK" sz="1200" dirty="0">
                <a:latin typeface="Libre Franklin" pitchFamily="2" charset="77"/>
              </a:rPr>
              <a:t> the special </a:t>
            </a:r>
            <a:r>
              <a:rPr lang="da-DK" sz="1200" dirty="0" err="1">
                <a:latin typeface="Libre Franklin" pitchFamily="2" charset="77"/>
              </a:rPr>
              <a:t>characteristics</a:t>
            </a:r>
            <a:r>
              <a:rPr lang="da-DK" sz="1200" dirty="0">
                <a:latin typeface="Libre Franklin" pitchFamily="2" charset="77"/>
              </a:rPr>
              <a:t> of </a:t>
            </a:r>
            <a:r>
              <a:rPr lang="da-DK" sz="1200" dirty="0" err="1">
                <a:latin typeface="Libre Franklin" pitchFamily="2" charset="77"/>
              </a:rPr>
              <a:t>democratic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enterprises</a:t>
            </a:r>
            <a:r>
              <a:rPr lang="da-DK" sz="1200" dirty="0">
                <a:latin typeface="Libre Franklin" pitchFamily="2" charset="77"/>
              </a:rPr>
              <a:t> so </a:t>
            </a:r>
            <a:r>
              <a:rPr lang="da-DK" sz="1200" dirty="0" err="1">
                <a:latin typeface="Libre Franklin" pitchFamily="2" charset="77"/>
              </a:rPr>
              <a:t>that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can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assess</a:t>
            </a:r>
            <a:r>
              <a:rPr lang="da-DK" sz="1200" dirty="0">
                <a:latin typeface="Libre Franklin" pitchFamily="2" charset="77"/>
              </a:rPr>
              <a:t>: Om demokratisk ejerskab – eller medejerskab – kan være en mulig vej for jeres iværksættervirksomhed? </a:t>
            </a:r>
          </a:p>
          <a:p>
            <a:pPr>
              <a:lnSpc>
                <a:spcPct val="150000"/>
              </a:lnSpc>
              <a:buClr>
                <a:srgbClr val="3C4B5E"/>
              </a:buClr>
              <a:buSzPct val="150000"/>
            </a:pPr>
            <a:r>
              <a:rPr lang="da-DK" sz="1200" dirty="0" err="1">
                <a:latin typeface="Libre Franklin" pitchFamily="2" charset="77"/>
              </a:rPr>
              <a:t>Whether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democratic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ownership</a:t>
            </a:r>
            <a:r>
              <a:rPr lang="da-DK" sz="1200" dirty="0">
                <a:latin typeface="Libre Franklin" pitchFamily="2" charset="77"/>
              </a:rPr>
              <a:t>—or </a:t>
            </a:r>
            <a:r>
              <a:rPr lang="da-DK" sz="1200" dirty="0" err="1">
                <a:latin typeface="Libre Franklin" pitchFamily="2" charset="77"/>
              </a:rPr>
              <a:t>co-ownership</a:t>
            </a:r>
            <a:r>
              <a:rPr lang="da-DK" sz="1200" dirty="0">
                <a:latin typeface="Libre Franklin" pitchFamily="2" charset="77"/>
              </a:rPr>
              <a:t>—</a:t>
            </a:r>
            <a:r>
              <a:rPr lang="da-DK" sz="1200" dirty="0" err="1">
                <a:latin typeface="Libre Franklin" pitchFamily="2" charset="77"/>
              </a:rPr>
              <a:t>could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be</a:t>
            </a:r>
            <a:r>
              <a:rPr lang="da-DK" sz="1200" dirty="0">
                <a:latin typeface="Libre Franklin" pitchFamily="2" charset="77"/>
              </a:rPr>
              <a:t> a </a:t>
            </a:r>
            <a:r>
              <a:rPr lang="da-DK" sz="1200" dirty="0" err="1">
                <a:latin typeface="Libre Franklin" pitchFamily="2" charset="77"/>
              </a:rPr>
              <a:t>viable</a:t>
            </a:r>
            <a:r>
              <a:rPr lang="da-DK" sz="1200" dirty="0">
                <a:latin typeface="Libre Franklin" pitchFamily="2" charset="77"/>
              </a:rPr>
              <a:t> option for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entrepreneurial</a:t>
            </a:r>
            <a:r>
              <a:rPr lang="da-DK" sz="1200" dirty="0">
                <a:latin typeface="Libre Franklin" pitchFamily="2" charset="77"/>
              </a:rPr>
              <a:t> venture.</a:t>
            </a:r>
          </a:p>
          <a:p>
            <a:pPr>
              <a:lnSpc>
                <a:spcPct val="150000"/>
              </a:lnSpc>
              <a:buClr>
                <a:srgbClr val="3C4B5E"/>
              </a:buClr>
              <a:buSzPct val="150000"/>
            </a:pPr>
            <a:r>
              <a:rPr lang="da-DK" sz="1200" dirty="0">
                <a:latin typeface="Libre Franklin" pitchFamily="2" charset="77"/>
              </a:rPr>
              <a:t>Or </a:t>
            </a:r>
            <a:r>
              <a:rPr lang="da-DK" sz="1200" dirty="0" err="1">
                <a:latin typeface="Libre Franklin" pitchFamily="2" charset="77"/>
              </a:rPr>
              <a:t>whether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can</a:t>
            </a:r>
            <a:r>
              <a:rPr lang="da-DK" sz="1200" dirty="0">
                <a:latin typeface="Libre Franklin" pitchFamily="2" charset="77"/>
              </a:rPr>
              <a:t> find inspiration for </a:t>
            </a:r>
            <a:r>
              <a:rPr lang="da-DK" sz="1200" dirty="0" err="1">
                <a:latin typeface="Libre Franklin" pitchFamily="2" charset="77"/>
              </a:rPr>
              <a:t>developing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business in </a:t>
            </a:r>
            <a:r>
              <a:rPr lang="da-DK" sz="1200" dirty="0" err="1">
                <a:latin typeface="Libre Franklin" pitchFamily="2" charset="77"/>
              </a:rPr>
              <a:t>other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ways</a:t>
            </a:r>
            <a:r>
              <a:rPr lang="da-DK" sz="1200" dirty="0">
                <a:latin typeface="Libre Franklin" pitchFamily="2" charset="77"/>
              </a:rPr>
              <a:t> by </a:t>
            </a:r>
            <a:r>
              <a:rPr lang="da-DK" sz="1200" dirty="0" err="1">
                <a:latin typeface="Libre Franklin" pitchFamily="2" charset="77"/>
              </a:rPr>
              <a:t>involving</a:t>
            </a:r>
            <a:r>
              <a:rPr lang="da-DK" sz="1200" dirty="0">
                <a:latin typeface="Libre Franklin" pitchFamily="2" charset="77"/>
              </a:rPr>
              <a:t> (and </a:t>
            </a:r>
            <a:r>
              <a:rPr lang="da-DK" sz="1200" dirty="0" err="1">
                <a:latin typeface="Libre Franklin" pitchFamily="2" charset="77"/>
              </a:rPr>
              <a:t>gaining</a:t>
            </a:r>
            <a:r>
              <a:rPr lang="da-DK" sz="1200" dirty="0">
                <a:latin typeface="Libre Franklin" pitchFamily="2" charset="77"/>
              </a:rPr>
              <a:t> the support of)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employees</a:t>
            </a:r>
            <a:r>
              <a:rPr lang="da-DK" sz="1200" dirty="0">
                <a:latin typeface="Libre Franklin" pitchFamily="2" charset="77"/>
              </a:rPr>
              <a:t>, </a:t>
            </a:r>
            <a:r>
              <a:rPr lang="da-DK" sz="1200" dirty="0" err="1">
                <a:latin typeface="Libre Franklin" pitchFamily="2" charset="77"/>
              </a:rPr>
              <a:t>customers</a:t>
            </a:r>
            <a:r>
              <a:rPr lang="da-DK" sz="1200" dirty="0">
                <a:latin typeface="Libre Franklin" pitchFamily="2" charset="77"/>
              </a:rPr>
              <a:t>, and/or producers to a </a:t>
            </a:r>
            <a:r>
              <a:rPr lang="da-DK" sz="1200" dirty="0" err="1">
                <a:latin typeface="Libre Franklin" pitchFamily="2" charset="77"/>
              </a:rPr>
              <a:t>greater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extent</a:t>
            </a:r>
            <a:r>
              <a:rPr lang="da-DK" sz="1200" dirty="0">
                <a:latin typeface="Libre Franklin" pitchFamily="2" charset="77"/>
              </a:rPr>
              <a:t>?</a:t>
            </a:r>
          </a:p>
          <a:p>
            <a:pPr>
              <a:lnSpc>
                <a:spcPct val="150000"/>
              </a:lnSpc>
              <a:buClr>
                <a:srgbClr val="3C4B5E"/>
              </a:buClr>
              <a:buSzPct val="150000"/>
            </a:pPr>
            <a:endParaRPr lang="da-DK" sz="1200" dirty="0">
              <a:latin typeface="Libre Franklin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36EF9C-AF1A-5680-3A75-1F5E194F0DEC}"/>
              </a:ext>
            </a:extLst>
          </p:cNvPr>
          <p:cNvCxnSpPr>
            <a:cxnSpLocks/>
          </p:cNvCxnSpPr>
          <p:nvPr/>
        </p:nvCxnSpPr>
        <p:spPr>
          <a:xfrm>
            <a:off x="5760000" y="1483200"/>
            <a:ext cx="5943600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721EADB-668D-5F07-F06B-D406847D4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49" y="1035913"/>
            <a:ext cx="4777606" cy="47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F40B2-E813-CB2A-9A54-2A214A19F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2E8B9109-545E-B516-4968-B215D1D16FBB}"/>
              </a:ext>
            </a:extLst>
          </p:cNvPr>
          <p:cNvSpPr txBox="1"/>
          <p:nvPr/>
        </p:nvSpPr>
        <p:spPr>
          <a:xfrm>
            <a:off x="243568" y="215689"/>
            <a:ext cx="121946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sz="2000" b="1" dirty="0">
                <a:latin typeface="Libre Franklin SemiBold" pitchFamily="2" charset="77"/>
              </a:rPr>
              <a:t>Imagination </a:t>
            </a:r>
            <a:r>
              <a:rPr lang="da-DK" sz="2000" b="1" dirty="0" err="1">
                <a:latin typeface="Libre Franklin SemiBold" pitchFamily="2" charset="77"/>
              </a:rPr>
              <a:t>exercise</a:t>
            </a:r>
            <a:r>
              <a:rPr lang="da-DK" sz="2000" b="1" dirty="0">
                <a:latin typeface="Libre Franklin SemiBold" pitchFamily="2" charset="77"/>
              </a:rPr>
              <a:t>:  </a:t>
            </a:r>
            <a:r>
              <a:rPr lang="da-DK" sz="1600" dirty="0" err="1">
                <a:latin typeface="Libre Franklin" pitchFamily="2" charset="77"/>
              </a:rPr>
              <a:t>What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would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idea</a:t>
            </a:r>
            <a:r>
              <a:rPr lang="da-DK" sz="1600" dirty="0">
                <a:latin typeface="Libre Franklin" pitchFamily="2" charset="77"/>
              </a:rPr>
              <a:t> look like </a:t>
            </a:r>
            <a:r>
              <a:rPr lang="da-DK" sz="1600" dirty="0" err="1">
                <a:latin typeface="Libre Franklin" pitchFamily="2" charset="77"/>
              </a:rPr>
              <a:t>if</a:t>
            </a:r>
            <a:r>
              <a:rPr lang="da-DK" sz="1600" dirty="0">
                <a:latin typeface="Libre Franklin" pitchFamily="2" charset="77"/>
              </a:rPr>
              <a:t> it </a:t>
            </a:r>
            <a:r>
              <a:rPr lang="da-DK" sz="1600" dirty="0" err="1">
                <a:latin typeface="Libre Franklin" pitchFamily="2" charset="77"/>
              </a:rPr>
              <a:t>were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owned</a:t>
            </a:r>
            <a:r>
              <a:rPr lang="da-DK" sz="1600" dirty="0">
                <a:latin typeface="Libre Franklin" pitchFamily="2" charset="77"/>
              </a:rPr>
              <a:t> by </a:t>
            </a:r>
            <a:r>
              <a:rPr lang="da-DK" sz="1600" b="1" dirty="0" err="1">
                <a:latin typeface="Libre Franklin" pitchFamily="2" charset="77"/>
              </a:rPr>
              <a:t>customers</a:t>
            </a:r>
            <a:r>
              <a:rPr lang="da-DK" sz="1600" b="1" dirty="0">
                <a:latin typeface="Libre Franklin" pitchFamily="2" charset="77"/>
              </a:rPr>
              <a:t>?</a:t>
            </a:r>
            <a:r>
              <a:rPr lang="da-DK" sz="1600" dirty="0">
                <a:latin typeface="Libre Franklin" pitchFamily="2" charset="77"/>
              </a:rPr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DB21CB3-86D7-5BC3-A217-6E37463AF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70901"/>
              </p:ext>
            </p:extLst>
          </p:nvPr>
        </p:nvGraphicFramePr>
        <p:xfrm>
          <a:off x="243568" y="808143"/>
          <a:ext cx="11529332" cy="58341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6937">
                  <a:extLst>
                    <a:ext uri="{9D8B030D-6E8A-4147-A177-3AD203B41FA5}">
                      <a16:colId xmlns:a16="http://schemas.microsoft.com/office/drawing/2014/main" val="1490550859"/>
                    </a:ext>
                  </a:extLst>
                </a:gridCol>
                <a:gridCol w="7602395">
                  <a:extLst>
                    <a:ext uri="{9D8B030D-6E8A-4147-A177-3AD203B41FA5}">
                      <a16:colId xmlns:a16="http://schemas.microsoft.com/office/drawing/2014/main" val="2927347412"/>
                    </a:ext>
                  </a:extLst>
                </a:gridCol>
              </a:tblGrid>
              <a:tr h="405468">
                <a:tc>
                  <a:txBody>
                    <a:bodyPr/>
                    <a:lstStyle/>
                    <a:p>
                      <a:r>
                        <a:rPr lang="da-DK" sz="1100" b="1" i="0" kern="1200" dirty="0" err="1">
                          <a:solidFill>
                            <a:srgbClr val="002839"/>
                          </a:solidFill>
                          <a:effectLst/>
                          <a:latin typeface="Libre Franklin" pitchFamily="2" charset="77"/>
                        </a:rPr>
                        <a:t>Questions</a:t>
                      </a:r>
                      <a:endParaRPr lang="da-DK" sz="1100" b="1" i="0" kern="1200" dirty="0">
                        <a:solidFill>
                          <a:srgbClr val="002839"/>
                        </a:solidFill>
                        <a:effectLst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E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What</a:t>
                      </a:r>
                      <a:r>
                        <a:rPr lang="da-DK" sz="11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1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would</a:t>
                      </a:r>
                      <a:r>
                        <a:rPr lang="da-DK" sz="11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1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your</a:t>
                      </a:r>
                      <a:r>
                        <a:rPr lang="da-DK" sz="11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1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idea</a:t>
                      </a:r>
                      <a:r>
                        <a:rPr lang="da-DK" sz="11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look like </a:t>
                      </a:r>
                      <a:r>
                        <a:rPr lang="da-DK" sz="11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if</a:t>
                      </a:r>
                      <a:r>
                        <a:rPr lang="da-DK" sz="11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it </a:t>
                      </a:r>
                      <a:r>
                        <a:rPr lang="da-DK" sz="11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belonged</a:t>
                      </a:r>
                      <a:r>
                        <a:rPr lang="da-DK" sz="11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to </a:t>
                      </a:r>
                      <a:r>
                        <a:rPr lang="da-DK" sz="11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your</a:t>
                      </a:r>
                      <a:r>
                        <a:rPr lang="da-DK" sz="11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1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customers</a:t>
                      </a:r>
                      <a:r>
                        <a:rPr lang="da-DK" sz="11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? </a:t>
                      </a:r>
                      <a:endParaRPr lang="da-DK" sz="1100" b="0" i="0" kern="1200" dirty="0">
                        <a:solidFill>
                          <a:srgbClr val="002839"/>
                        </a:solidFill>
                        <a:effectLst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05213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name</a:t>
                      </a:r>
                      <a:endParaRPr kumimoji="0" lang="da-DK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is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name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of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—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it is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customers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(It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can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same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name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.) </a:t>
                      </a:r>
                    </a:p>
                  </a:txBody>
                  <a:tcPr>
                    <a:solidFill>
                      <a:srgbClr val="FFE9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9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3836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owners</a:t>
                      </a:r>
                      <a:b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</a:b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Which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customer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group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members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(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)?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Who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first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and most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important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customer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members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(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if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were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to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recruit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them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tomorrow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)? </a:t>
                      </a:r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9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9A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4594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purpose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problem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does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solve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for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customers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has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motivated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them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to join forces and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do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get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out of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and from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being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member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is the long-term vision? Is it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different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from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one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have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</a:t>
                      </a:r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9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FFE9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50072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solution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Is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anything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about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solution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different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customers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</a:t>
                      </a:r>
                    </a:p>
                  </a:txBody>
                  <a:tcPr>
                    <a:solidFill>
                      <a:srgbClr val="FFE9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FFE9A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8924"/>
                  </a:ext>
                </a:extLst>
              </a:tr>
              <a:tr h="7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advantages</a:t>
                      </a:r>
                      <a:endParaRPr kumimoji="0" lang="da-DK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How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does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customer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ownership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strengthen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FFE9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1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FFE9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681929"/>
                  </a:ext>
                </a:extLst>
              </a:tr>
              <a:tr h="6415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challenges</a:t>
                      </a:r>
                      <a:endParaRPr kumimoji="0" lang="da-DK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disadvantages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of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being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customers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</a:t>
                      </a:r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9A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FFE9A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1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DA2C2-E89B-9AD0-C729-3C655F42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9FD4C5-86B7-2A11-9D2B-F05D2F0D1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022736"/>
            <a:ext cx="6480000" cy="812530"/>
          </a:xfrm>
        </p:spPr>
        <p:txBody>
          <a:bodyPr wrap="square" anchor="ctr">
            <a:spAutoFit/>
          </a:bodyPr>
          <a:lstStyle/>
          <a:p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The </a:t>
            </a: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manufactures</a:t>
            </a:r>
            <a:endParaRPr lang="da-DK" sz="5200" dirty="0">
              <a:solidFill>
                <a:srgbClr val="3C4B5E"/>
              </a:solidFill>
              <a:latin typeface="Libre Franklin SemiBol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ECE139-6653-8913-C4F4-511BE1DEAE83}"/>
              </a:ext>
            </a:extLst>
          </p:cNvPr>
          <p:cNvCxnSpPr>
            <a:cxnSpLocks/>
          </p:cNvCxnSpPr>
          <p:nvPr/>
        </p:nvCxnSpPr>
        <p:spPr>
          <a:xfrm>
            <a:off x="613038" y="3835266"/>
            <a:ext cx="5253925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2">
            <a:extLst>
              <a:ext uri="{FF2B5EF4-FFF2-40B4-BE49-F238E27FC236}">
                <a16:creationId xmlns:a16="http://schemas.microsoft.com/office/drawing/2014/main" id="{749A9474-662F-7843-AA7C-F35078F6DD69}"/>
              </a:ext>
            </a:extLst>
          </p:cNvPr>
          <p:cNvSpPr txBox="1">
            <a:spLocks/>
          </p:cNvSpPr>
          <p:nvPr/>
        </p:nvSpPr>
        <p:spPr>
          <a:xfrm>
            <a:off x="1682420" y="3911916"/>
            <a:ext cx="3006671" cy="397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200" dirty="0">
                <a:solidFill>
                  <a:srgbClr val="3C4B5E"/>
                </a:solidFill>
                <a:latin typeface="Libre Franklin SemiBold" pitchFamily="2" charset="77"/>
              </a:rPr>
              <a:t>Handouts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9C8E1-87B5-5E8B-900D-3F1FC7766C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9999" y="1158346"/>
            <a:ext cx="4541520" cy="48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2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EDE8B8B-6ED0-B476-D3E1-2713D4209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84AECE-C903-72E0-D588-403F01864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1797807"/>
            <a:ext cx="7520247" cy="50601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r>
              <a:rPr lang="da-DK" sz="1000" b="1" dirty="0" err="1">
                <a:latin typeface="Libre Franklin" pitchFamily="2" charset="77"/>
              </a:rPr>
              <a:t>Why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are</a:t>
            </a:r>
            <a:r>
              <a:rPr lang="da-DK" sz="1000" b="1" dirty="0">
                <a:latin typeface="Libre Franklin" pitchFamily="2" charset="77"/>
              </a:rPr>
              <a:t> producers </a:t>
            </a:r>
            <a:r>
              <a:rPr lang="da-DK" sz="1000" b="1" dirty="0" err="1">
                <a:latin typeface="Libre Franklin" pitchFamily="2" charset="77"/>
              </a:rPr>
              <a:t>important</a:t>
            </a:r>
            <a:r>
              <a:rPr lang="da-DK" sz="1000" b="1" dirty="0">
                <a:latin typeface="Libre Franklin" pitchFamily="2" charset="77"/>
              </a:rPr>
              <a:t>? 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In </a:t>
            </a:r>
            <a:r>
              <a:rPr lang="da-DK" sz="1000" dirty="0" err="1">
                <a:latin typeface="Libre Franklin" pitchFamily="2" charset="77"/>
              </a:rPr>
              <a:t>order</a:t>
            </a:r>
            <a:r>
              <a:rPr lang="da-DK" sz="1000" dirty="0">
                <a:latin typeface="Libre Franklin" pitchFamily="2" charset="77"/>
              </a:rPr>
              <a:t> to deliver a high-</a:t>
            </a:r>
            <a:r>
              <a:rPr lang="da-DK" sz="1000" dirty="0" err="1">
                <a:latin typeface="Libre Franklin" pitchFamily="2" charset="77"/>
              </a:rPr>
              <a:t>quality</a:t>
            </a:r>
            <a:r>
              <a:rPr lang="da-DK" sz="1000" dirty="0">
                <a:latin typeface="Libre Franklin" pitchFamily="2" charset="77"/>
              </a:rPr>
              <a:t> product or service at a </a:t>
            </a:r>
            <a:r>
              <a:rPr lang="da-DK" sz="1000" dirty="0" err="1">
                <a:latin typeface="Libre Franklin" pitchFamily="2" charset="77"/>
              </a:rPr>
              <a:t>good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price</a:t>
            </a:r>
            <a:r>
              <a:rPr lang="da-DK" sz="1000" dirty="0">
                <a:latin typeface="Libre Franklin" pitchFamily="2" charset="77"/>
              </a:rPr>
              <a:t>, </a:t>
            </a:r>
            <a:r>
              <a:rPr lang="da-DK" sz="1000" dirty="0" err="1">
                <a:latin typeface="Libre Franklin" pitchFamily="2" charset="77"/>
              </a:rPr>
              <a:t>you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depend</a:t>
            </a:r>
            <a:r>
              <a:rPr lang="da-DK" sz="1000" dirty="0">
                <a:latin typeface="Libre Franklin" pitchFamily="2" charset="77"/>
              </a:rPr>
              <a:t> on services from </a:t>
            </a:r>
            <a:r>
              <a:rPr lang="da-DK" sz="1000" dirty="0" err="1">
                <a:latin typeface="Libre Franklin" pitchFamily="2" charset="77"/>
              </a:rPr>
              <a:t>suppliers</a:t>
            </a:r>
            <a:r>
              <a:rPr lang="da-DK" sz="1000" dirty="0">
                <a:latin typeface="Libre Franklin" pitchFamily="2" charset="77"/>
              </a:rPr>
              <a:t> and partners.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 err="1">
                <a:latin typeface="Libre Franklin" pitchFamily="2" charset="77"/>
              </a:rPr>
              <a:t>Manufacturers</a:t>
            </a:r>
            <a:r>
              <a:rPr lang="da-DK" sz="1000" dirty="0">
                <a:latin typeface="Libre Franklin" pitchFamily="2" charset="77"/>
              </a:rPr>
              <a:t> have </a:t>
            </a:r>
            <a:r>
              <a:rPr lang="da-DK" sz="1000" dirty="0" err="1">
                <a:latin typeface="Libre Franklin" pitchFamily="2" charset="77"/>
              </a:rPr>
              <a:t>specialized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knowledge</a:t>
            </a:r>
            <a:r>
              <a:rPr lang="da-DK" sz="1000" dirty="0">
                <a:latin typeface="Libre Franklin" pitchFamily="2" charset="77"/>
              </a:rPr>
              <a:t> and </a:t>
            </a:r>
            <a:r>
              <a:rPr lang="da-DK" sz="1000" dirty="0" err="1">
                <a:latin typeface="Libre Franklin" pitchFamily="2" charset="77"/>
              </a:rPr>
              <a:t>expertise</a:t>
            </a:r>
            <a:r>
              <a:rPr lang="da-DK" sz="1000" dirty="0">
                <a:latin typeface="Libre Franklin" pitchFamily="2" charset="77"/>
              </a:rPr>
              <a:t> in </a:t>
            </a:r>
            <a:r>
              <a:rPr lang="da-DK" sz="1000" dirty="0" err="1">
                <a:latin typeface="Libre Franklin" pitchFamily="2" charset="77"/>
              </a:rPr>
              <a:t>their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field</a:t>
            </a:r>
            <a:r>
              <a:rPr lang="da-DK" sz="1000" dirty="0">
                <a:latin typeface="Libre Franklin" pitchFamily="2" charset="77"/>
              </a:rPr>
              <a:t>. </a:t>
            </a:r>
          </a:p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br>
              <a:rPr lang="da-DK" sz="1000" b="1" dirty="0">
                <a:latin typeface="Libre Franklin" pitchFamily="2" charset="77"/>
              </a:rPr>
            </a:br>
            <a:r>
              <a:rPr lang="da-DK" sz="1000" b="1" dirty="0" err="1">
                <a:latin typeface="Libre Franklin" pitchFamily="2" charset="77"/>
              </a:rPr>
              <a:t>What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are</a:t>
            </a:r>
            <a:r>
              <a:rPr lang="da-DK" sz="1000" b="1" dirty="0">
                <a:latin typeface="Libre Franklin" pitchFamily="2" charset="77"/>
              </a:rPr>
              <a:t> the </a:t>
            </a:r>
            <a:r>
              <a:rPr lang="da-DK" sz="1000" b="1" dirty="0" err="1">
                <a:latin typeface="Libre Franklin" pitchFamily="2" charset="77"/>
              </a:rPr>
              <a:t>manufacturers</a:t>
            </a:r>
            <a:r>
              <a:rPr lang="da-DK" sz="1000" b="1" dirty="0">
                <a:latin typeface="Libre Franklin" pitchFamily="2" charset="77"/>
              </a:rPr>
              <a:t>' </a:t>
            </a:r>
            <a:r>
              <a:rPr lang="da-DK" sz="1000" b="1" dirty="0" err="1">
                <a:latin typeface="Libre Franklin" pitchFamily="2" charset="77"/>
              </a:rPr>
              <a:t>interests</a:t>
            </a:r>
            <a:r>
              <a:rPr lang="da-DK" sz="1000" b="1" dirty="0">
                <a:latin typeface="Libre Franklin" pitchFamily="2" charset="77"/>
              </a:rPr>
              <a:t>?</a:t>
            </a:r>
          </a:p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r>
              <a:rPr lang="da-DK" sz="1000" dirty="0">
                <a:latin typeface="Libre Franklin" pitchFamily="2" charset="77"/>
              </a:rPr>
              <a:t>Like all </a:t>
            </a:r>
            <a:r>
              <a:rPr lang="da-DK" sz="1000" dirty="0" err="1">
                <a:latin typeface="Libre Franklin" pitchFamily="2" charset="77"/>
              </a:rPr>
              <a:t>companies</a:t>
            </a:r>
            <a:r>
              <a:rPr lang="da-DK" sz="1000" dirty="0">
                <a:latin typeface="Libre Franklin" pitchFamily="2" charset="77"/>
              </a:rPr>
              <a:t>: to </a:t>
            </a:r>
            <a:r>
              <a:rPr lang="da-DK" sz="1000" dirty="0" err="1">
                <a:latin typeface="Libre Franklin" pitchFamily="2" charset="77"/>
              </a:rPr>
              <a:t>sell</a:t>
            </a:r>
            <a:r>
              <a:rPr lang="da-DK" sz="1000" dirty="0">
                <a:latin typeface="Libre Franklin" pitchFamily="2" charset="77"/>
              </a:rPr>
              <a:t> and </a:t>
            </a:r>
            <a:r>
              <a:rPr lang="da-DK" sz="1000" dirty="0" err="1">
                <a:latin typeface="Libre Franklin" pitchFamily="2" charset="77"/>
              </a:rPr>
              <a:t>get</a:t>
            </a:r>
            <a:r>
              <a:rPr lang="da-DK" sz="1000" dirty="0">
                <a:latin typeface="Libre Franklin" pitchFamily="2" charset="77"/>
              </a:rPr>
              <a:t> the </a:t>
            </a:r>
            <a:r>
              <a:rPr lang="da-DK" sz="1000" dirty="0" err="1">
                <a:latin typeface="Libre Franklin" pitchFamily="2" charset="77"/>
              </a:rPr>
              <a:t>best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possible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price</a:t>
            </a:r>
            <a:r>
              <a:rPr lang="da-DK" sz="1000" dirty="0">
                <a:latin typeface="Libre Franklin" pitchFamily="2" charset="77"/>
              </a:rPr>
              <a:t> for </a:t>
            </a:r>
            <a:r>
              <a:rPr lang="da-DK" sz="1000" dirty="0" err="1">
                <a:latin typeface="Libre Franklin" pitchFamily="2" charset="77"/>
              </a:rPr>
              <a:t>their</a:t>
            </a:r>
            <a:r>
              <a:rPr lang="da-DK" sz="1000" dirty="0">
                <a:latin typeface="Libre Franklin" pitchFamily="2" charset="77"/>
              </a:rPr>
              <a:t> product or service. But </a:t>
            </a:r>
            <a:r>
              <a:rPr lang="da-DK" sz="1000" dirty="0" err="1">
                <a:latin typeface="Libre Franklin" pitchFamily="2" charset="77"/>
              </a:rPr>
              <a:t>also</a:t>
            </a:r>
            <a:r>
              <a:rPr lang="da-DK" sz="1000" dirty="0">
                <a:latin typeface="Libre Franklin" pitchFamily="2" charset="77"/>
              </a:rPr>
              <a:t>::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Stable </a:t>
            </a:r>
            <a:r>
              <a:rPr lang="da-DK" sz="1000" dirty="0" err="1">
                <a:latin typeface="Libre Franklin" pitchFamily="2" charset="77"/>
              </a:rPr>
              <a:t>earnings</a:t>
            </a:r>
            <a:r>
              <a:rPr lang="da-DK" sz="1000" dirty="0">
                <a:latin typeface="Libre Franklin" pitchFamily="2" charset="77"/>
              </a:rPr>
              <a:t> and long-term agreements </a:t>
            </a:r>
            <a:r>
              <a:rPr lang="da-DK" sz="1000" dirty="0" err="1">
                <a:latin typeface="Libre Franklin" pitchFamily="2" charset="77"/>
              </a:rPr>
              <a:t>that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make</a:t>
            </a:r>
            <a:r>
              <a:rPr lang="da-DK" sz="1000" dirty="0">
                <a:latin typeface="Libre Franklin" pitchFamily="2" charset="77"/>
              </a:rPr>
              <a:t> it </a:t>
            </a:r>
            <a:r>
              <a:rPr lang="da-DK" sz="1000" dirty="0" err="1">
                <a:latin typeface="Libre Franklin" pitchFamily="2" charset="77"/>
              </a:rPr>
              <a:t>easy</a:t>
            </a:r>
            <a:r>
              <a:rPr lang="da-DK" sz="1000" dirty="0">
                <a:latin typeface="Libre Franklin" pitchFamily="2" charset="77"/>
              </a:rPr>
              <a:t> to plan </a:t>
            </a:r>
            <a:r>
              <a:rPr lang="da-DK" sz="1000" dirty="0" err="1">
                <a:latin typeface="Libre Franklin" pitchFamily="2" charset="77"/>
              </a:rPr>
              <a:t>production</a:t>
            </a:r>
            <a:r>
              <a:rPr lang="da-DK" sz="1000" dirty="0">
                <a:latin typeface="Libre Franklin" pitchFamily="2" charset="77"/>
              </a:rPr>
              <a:t> and </a:t>
            </a:r>
            <a:r>
              <a:rPr lang="da-DK" sz="1000" dirty="0" err="1">
                <a:latin typeface="Libre Franklin" pitchFamily="2" charset="77"/>
              </a:rPr>
              <a:t>inventory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 err="1">
                <a:latin typeface="Libre Franklin" pitchFamily="2" charset="77"/>
              </a:rPr>
              <a:t>Predictability</a:t>
            </a:r>
            <a:r>
              <a:rPr lang="da-DK" sz="1000" dirty="0">
                <a:latin typeface="Libre Franklin" pitchFamily="2" charset="77"/>
              </a:rPr>
              <a:t> and low </a:t>
            </a:r>
            <a:r>
              <a:rPr lang="da-DK" sz="1000" dirty="0" err="1">
                <a:latin typeface="Libre Franklin" pitchFamily="2" charset="77"/>
              </a:rPr>
              <a:t>risk</a:t>
            </a:r>
            <a:r>
              <a:rPr lang="da-DK" sz="1000" dirty="0">
                <a:latin typeface="Libre Franklin" pitchFamily="2" charset="77"/>
              </a:rPr>
              <a:t>: </a:t>
            </a:r>
            <a:r>
              <a:rPr lang="da-DK" sz="1000" dirty="0" err="1">
                <a:latin typeface="Libre Franklin" pitchFamily="2" charset="77"/>
              </a:rPr>
              <a:t>Avoid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complaints</a:t>
            </a:r>
            <a:r>
              <a:rPr lang="da-DK" sz="1000" dirty="0">
                <a:latin typeface="Libre Franklin" pitchFamily="2" charset="77"/>
              </a:rPr>
              <a:t>, returns, and </a:t>
            </a:r>
            <a:r>
              <a:rPr lang="da-DK" sz="1000" dirty="0" err="1">
                <a:latin typeface="Libre Franklin" pitchFamily="2" charset="77"/>
              </a:rPr>
              <a:t>cancellations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Growth and </a:t>
            </a:r>
            <a:r>
              <a:rPr lang="da-DK" sz="1000" dirty="0" err="1">
                <a:latin typeface="Libre Franklin" pitchFamily="2" charset="77"/>
              </a:rPr>
              <a:t>scaling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Publicity and a </a:t>
            </a:r>
            <a:r>
              <a:rPr lang="da-DK" sz="1000" dirty="0" err="1">
                <a:latin typeface="Libre Franklin" pitchFamily="2" charset="77"/>
              </a:rPr>
              <a:t>strong</a:t>
            </a:r>
            <a:r>
              <a:rPr lang="da-DK" sz="1000" dirty="0">
                <a:latin typeface="Libre Franklin" pitchFamily="2" charset="77"/>
              </a:rPr>
              <a:t>, </a:t>
            </a:r>
            <a:r>
              <a:rPr lang="da-DK" sz="1000" dirty="0" err="1">
                <a:latin typeface="Libre Franklin" pitchFamily="2" charset="77"/>
              </a:rPr>
              <a:t>credible</a:t>
            </a:r>
            <a:r>
              <a:rPr lang="da-DK" sz="1000" dirty="0">
                <a:latin typeface="Libre Franklin" pitchFamily="2" charset="77"/>
              </a:rPr>
              <a:t> brand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Fast and </a:t>
            </a:r>
            <a:r>
              <a:rPr lang="da-DK" sz="1000" dirty="0" err="1">
                <a:latin typeface="Libre Franklin" pitchFamily="2" charset="77"/>
              </a:rPr>
              <a:t>secure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payment</a:t>
            </a:r>
            <a:br>
              <a:rPr lang="da-DK" sz="1000" dirty="0">
                <a:latin typeface="Libre Franklin" pitchFamily="2" charset="77"/>
              </a:rPr>
            </a:br>
            <a:br>
              <a:rPr lang="da-DK" sz="1000" dirty="0">
                <a:latin typeface="Libre Franklin" pitchFamily="2" charset="77"/>
              </a:rPr>
            </a:br>
            <a:br>
              <a:rPr lang="da-DK" sz="1000" b="1" dirty="0">
                <a:latin typeface="Libre Franklin" pitchFamily="2" charset="77"/>
              </a:rPr>
            </a:br>
            <a:r>
              <a:rPr lang="da-DK" sz="1000" b="1" dirty="0" err="1">
                <a:latin typeface="Libre Franklin" pitchFamily="2" charset="77"/>
              </a:rPr>
              <a:t>What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can</a:t>
            </a:r>
            <a:r>
              <a:rPr lang="da-DK" sz="1000" b="1" dirty="0">
                <a:latin typeface="Libre Franklin" pitchFamily="2" charset="77"/>
              </a:rPr>
              <a:t> a </a:t>
            </a:r>
            <a:r>
              <a:rPr lang="da-DK" sz="1000" b="1" dirty="0" err="1">
                <a:latin typeface="Libre Franklin" pitchFamily="2" charset="77"/>
              </a:rPr>
              <a:t>good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manufacturer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partnership</a:t>
            </a:r>
            <a:r>
              <a:rPr lang="da-DK" sz="1000" b="1" dirty="0">
                <a:latin typeface="Libre Franklin" pitchFamily="2" charset="77"/>
              </a:rPr>
              <a:t> offer </a:t>
            </a:r>
            <a:r>
              <a:rPr lang="da-DK" sz="1000" b="1" dirty="0" err="1">
                <a:latin typeface="Libre Franklin" pitchFamily="2" charset="77"/>
              </a:rPr>
              <a:t>you</a:t>
            </a:r>
            <a:r>
              <a:rPr lang="da-DK" sz="1000" b="1" dirty="0">
                <a:latin typeface="Libre Franklin" pitchFamily="2" charset="77"/>
              </a:rPr>
              <a:t>? 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 err="1">
                <a:latin typeface="Libre Franklin" pitchFamily="2" charset="77"/>
              </a:rPr>
              <a:t>Cost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efficiency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through</a:t>
            </a:r>
            <a:r>
              <a:rPr lang="da-DK" sz="1000" dirty="0">
                <a:latin typeface="Libre Franklin" pitchFamily="2" charset="77"/>
              </a:rPr>
              <a:t> trust and </a:t>
            </a:r>
            <a:r>
              <a:rPr lang="da-DK" sz="1000" dirty="0" err="1">
                <a:latin typeface="Libre Franklin" pitchFamily="2" charset="77"/>
              </a:rPr>
              <a:t>shared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goals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A </a:t>
            </a:r>
            <a:r>
              <a:rPr lang="da-DK" sz="1000" dirty="0" err="1">
                <a:latin typeface="Libre Franklin" pitchFamily="2" charset="77"/>
              </a:rPr>
              <a:t>better</a:t>
            </a:r>
            <a:r>
              <a:rPr lang="da-DK" sz="1000" dirty="0">
                <a:latin typeface="Libre Franklin" pitchFamily="2" charset="77"/>
              </a:rPr>
              <a:t> product </a:t>
            </a:r>
            <a:r>
              <a:rPr lang="da-DK" sz="1000" dirty="0" err="1">
                <a:latin typeface="Libre Franklin" pitchFamily="2" charset="77"/>
              </a:rPr>
              <a:t>through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knowledge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sharing</a:t>
            </a:r>
            <a:r>
              <a:rPr lang="da-DK" sz="1000" dirty="0">
                <a:latin typeface="Libre Franklin" pitchFamily="2" charset="77"/>
              </a:rPr>
              <a:t> and </a:t>
            </a:r>
            <a:r>
              <a:rPr lang="da-DK" sz="1000" dirty="0" err="1">
                <a:latin typeface="Libre Franklin" pitchFamily="2" charset="77"/>
              </a:rPr>
              <a:t>collaboration</a:t>
            </a:r>
            <a:endParaRPr lang="da-DK" sz="1000" dirty="0">
              <a:latin typeface="Libre Franklin" pitchFamily="2" charset="77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465F9E0-7D14-163E-7939-85640EFF7B20}"/>
              </a:ext>
            </a:extLst>
          </p:cNvPr>
          <p:cNvSpPr txBox="1">
            <a:spLocks/>
          </p:cNvSpPr>
          <p:nvPr/>
        </p:nvSpPr>
        <p:spPr>
          <a:xfrm>
            <a:off x="4671753" y="360000"/>
            <a:ext cx="3576620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manufactures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D7568B-0042-C8B7-2679-143F6260DA1D}"/>
              </a:ext>
            </a:extLst>
          </p:cNvPr>
          <p:cNvCxnSpPr>
            <a:cxnSpLocks/>
          </p:cNvCxnSpPr>
          <p:nvPr/>
        </p:nvCxnSpPr>
        <p:spPr>
          <a:xfrm>
            <a:off x="4671753" y="1484281"/>
            <a:ext cx="6899563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6CED695-C98B-116D-B0ED-CCD451C38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63" y="172978"/>
            <a:ext cx="3860489" cy="2573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F99BF4-9148-09D6-872B-DA80785D88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9300" y="3675354"/>
            <a:ext cx="2838450" cy="30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7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4F4C8C-3E1E-BD92-65C8-91C973A4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038E9B-341F-8615-E4CE-C976AF9B2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68112" y="1482541"/>
            <a:ext cx="5895922" cy="1171429"/>
          </a:xfrm>
          <a:ln w="12700">
            <a:solidFill>
              <a:srgbClr val="002839">
                <a:alpha val="20000"/>
              </a:srgbClr>
            </a:solidFill>
          </a:ln>
        </p:spPr>
        <p:txBody>
          <a:bodyPr wrap="square" lIns="180000" tIns="180000" rIns="180000" bIns="180000">
            <a:spAutoFit/>
          </a:bodyPr>
          <a:lstStyle/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r>
              <a:rPr lang="da-DK" sz="1050" b="1" dirty="0">
                <a:latin typeface="Libre Franklin" pitchFamily="2" charset="77"/>
              </a:rPr>
              <a:t>Purpose: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The </a:t>
            </a:r>
            <a:r>
              <a:rPr lang="da-DK" sz="1050" dirty="0" err="1">
                <a:latin typeface="Libre Franklin" pitchFamily="2" charset="77"/>
              </a:rPr>
              <a:t>companies</a:t>
            </a:r>
            <a:r>
              <a:rPr lang="da-DK" sz="1050" dirty="0">
                <a:latin typeface="Libre Franklin" pitchFamily="2" charset="77"/>
              </a:rPr>
              <a:t> have a </a:t>
            </a:r>
            <a:r>
              <a:rPr lang="da-DK" sz="1050" dirty="0" err="1">
                <a:latin typeface="Libre Franklin" pitchFamily="2" charset="77"/>
              </a:rPr>
              <a:t>statutory</a:t>
            </a:r>
            <a:r>
              <a:rPr lang="da-DK" sz="1050" dirty="0">
                <a:latin typeface="Libre Franklin" pitchFamily="2" charset="77"/>
              </a:rPr>
              <a:t> purpose to </a:t>
            </a:r>
            <a:r>
              <a:rPr lang="da-DK" sz="1050" dirty="0" err="1">
                <a:latin typeface="Libre Franklin" pitchFamily="2" charset="77"/>
              </a:rPr>
              <a:t>improve</a:t>
            </a:r>
            <a:r>
              <a:rPr lang="da-DK" sz="1050" dirty="0">
                <a:latin typeface="Libre Franklin" pitchFamily="2" charset="77"/>
              </a:rPr>
              <a:t> (</a:t>
            </a:r>
            <a:r>
              <a:rPr lang="da-DK" sz="1050" dirty="0" err="1">
                <a:latin typeface="Libre Franklin" pitchFamily="2" charset="77"/>
              </a:rPr>
              <a:t>refine</a:t>
            </a:r>
            <a:r>
              <a:rPr lang="da-DK" sz="1050" dirty="0">
                <a:latin typeface="Libre Franklin" pitchFamily="2" charset="77"/>
              </a:rPr>
              <a:t>) and/or </a:t>
            </a:r>
            <a:r>
              <a:rPr lang="da-DK" sz="1050" dirty="0" err="1">
                <a:latin typeface="Libre Franklin" pitchFamily="2" charset="77"/>
              </a:rPr>
              <a:t>sell</a:t>
            </a:r>
            <a:r>
              <a:rPr lang="da-DK" sz="1050" dirty="0">
                <a:latin typeface="Libre Franklin" pitchFamily="2" charset="77"/>
              </a:rPr>
              <a:t> the producers' services or products and </a:t>
            </a:r>
            <a:r>
              <a:rPr lang="da-DK" sz="1050" dirty="0" err="1">
                <a:latin typeface="Libre Franklin" pitchFamily="2" charset="77"/>
              </a:rPr>
              <a:t>thereby</a:t>
            </a:r>
            <a:r>
              <a:rPr lang="da-DK" sz="1050" dirty="0">
                <a:latin typeface="Libre Franklin" pitchFamily="2" charset="77"/>
              </a:rPr>
              <a:t> benefit the producers' </a:t>
            </a:r>
            <a:r>
              <a:rPr lang="da-DK" sz="1050" dirty="0" err="1">
                <a:latin typeface="Libre Franklin" pitchFamily="2" charset="77"/>
              </a:rPr>
              <a:t>finances</a:t>
            </a:r>
            <a:r>
              <a:rPr lang="da-DK" sz="1050" dirty="0">
                <a:latin typeface="Libre Franklin" pitchFamily="2" charset="77"/>
              </a:rPr>
              <a:t>. The purpose </a:t>
            </a:r>
            <a:r>
              <a:rPr lang="da-DK" sz="1050" dirty="0" err="1">
                <a:latin typeface="Libre Franklin" pitchFamily="2" charset="77"/>
              </a:rPr>
              <a:t>thus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governs</a:t>
            </a:r>
            <a:r>
              <a:rPr lang="da-DK" sz="1050" dirty="0">
                <a:latin typeface="Libre Franklin" pitchFamily="2" charset="77"/>
              </a:rPr>
              <a:t> the </a:t>
            </a:r>
            <a:r>
              <a:rPr lang="da-DK" sz="1050" dirty="0" err="1">
                <a:latin typeface="Libre Franklin" pitchFamily="2" charset="77"/>
              </a:rPr>
              <a:t>entire</a:t>
            </a:r>
            <a:r>
              <a:rPr lang="da-DK" sz="1050" dirty="0">
                <a:latin typeface="Libre Franklin" pitchFamily="2" charset="77"/>
              </a:rPr>
              <a:t> business model of the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where</a:t>
            </a:r>
            <a:r>
              <a:rPr lang="da-DK" sz="1050" dirty="0">
                <a:latin typeface="Libre Franklin" pitchFamily="2" charset="77"/>
              </a:rPr>
              <a:t> the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acts</a:t>
            </a:r>
            <a:r>
              <a:rPr lang="da-DK" sz="1050" dirty="0">
                <a:latin typeface="Libre Franklin" pitchFamily="2" charset="77"/>
              </a:rPr>
              <a:t> as the "producers' </a:t>
            </a:r>
            <a:r>
              <a:rPr lang="da-DK" sz="1050" dirty="0" err="1">
                <a:latin typeface="Libre Franklin" pitchFamily="2" charset="77"/>
              </a:rPr>
              <a:t>extended</a:t>
            </a:r>
            <a:r>
              <a:rPr lang="da-DK" sz="1050" dirty="0">
                <a:latin typeface="Libre Franklin" pitchFamily="2" charset="77"/>
              </a:rPr>
              <a:t> arm."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CE3B36F-38B7-6B24-937D-64E3C50B4DE6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3576620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manufactures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EB725-F7E4-45F5-969E-E1458F0A4404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CA602094-CE68-6904-57F0-A547E72C755D}"/>
              </a:ext>
            </a:extLst>
          </p:cNvPr>
          <p:cNvSpPr txBox="1">
            <a:spLocks/>
          </p:cNvSpPr>
          <p:nvPr/>
        </p:nvSpPr>
        <p:spPr>
          <a:xfrm>
            <a:off x="4671752" y="2816396"/>
            <a:ext cx="5895922" cy="1171429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 err="1">
                <a:latin typeface="Libre Franklin" pitchFamily="2" charset="77"/>
              </a:rPr>
              <a:t>Influence</a:t>
            </a:r>
            <a:r>
              <a:rPr lang="da-DK" sz="1050" b="1" dirty="0">
                <a:latin typeface="Libre Franklin" pitchFamily="2" charset="77"/>
              </a:rPr>
              <a:t>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The producers </a:t>
            </a:r>
            <a:r>
              <a:rPr lang="da-DK" sz="1050" dirty="0" err="1">
                <a:latin typeface="Libre Franklin" pitchFamily="2" charset="77"/>
              </a:rPr>
              <a:t>are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cooperative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members</a:t>
            </a:r>
            <a:r>
              <a:rPr lang="da-DK" sz="1050" dirty="0">
                <a:latin typeface="Libre Franklin" pitchFamily="2" charset="77"/>
              </a:rPr>
              <a:t> and </a:t>
            </a:r>
            <a:r>
              <a:rPr lang="da-DK" sz="1050" dirty="0" err="1">
                <a:latin typeface="Libre Franklin" pitchFamily="2" charset="77"/>
              </a:rPr>
              <a:t>therefore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co-owners</a:t>
            </a:r>
            <a:r>
              <a:rPr lang="da-DK" sz="1050" dirty="0">
                <a:latin typeface="Libre Franklin" pitchFamily="2" charset="77"/>
              </a:rPr>
              <a:t>. At a minimum,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exert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their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influence</a:t>
            </a:r>
            <a:r>
              <a:rPr lang="da-DK" sz="1050" dirty="0">
                <a:latin typeface="Libre Franklin" pitchFamily="2" charset="77"/>
              </a:rPr>
              <a:t> by </a:t>
            </a:r>
            <a:r>
              <a:rPr lang="da-DK" sz="1050" dirty="0" err="1">
                <a:latin typeface="Libre Franklin" pitchFamily="2" charset="77"/>
              </a:rPr>
              <a:t>voting</a:t>
            </a:r>
            <a:r>
              <a:rPr lang="da-DK" sz="1050" dirty="0">
                <a:latin typeface="Libre Franklin" pitchFamily="2" charset="77"/>
              </a:rPr>
              <a:t> at the general meeting and by </a:t>
            </a:r>
            <a:r>
              <a:rPr lang="da-DK" sz="1050" dirty="0" err="1">
                <a:latin typeface="Libre Franklin" pitchFamily="2" charset="77"/>
              </a:rPr>
              <a:t>electing</a:t>
            </a:r>
            <a:r>
              <a:rPr lang="da-DK" sz="1050" dirty="0">
                <a:latin typeface="Libre Franklin" pitchFamily="2" charset="77"/>
              </a:rPr>
              <a:t> (or </a:t>
            </a:r>
            <a:r>
              <a:rPr lang="da-DK" sz="1050" dirty="0" err="1">
                <a:latin typeface="Libre Franklin" pitchFamily="2" charset="77"/>
              </a:rPr>
              <a:t>standing</a:t>
            </a:r>
            <a:r>
              <a:rPr lang="da-DK" sz="1050" dirty="0">
                <a:latin typeface="Libre Franklin" pitchFamily="2" charset="77"/>
              </a:rPr>
              <a:t> for </a:t>
            </a:r>
            <a:r>
              <a:rPr lang="da-DK" sz="1050" dirty="0" err="1">
                <a:latin typeface="Libre Franklin" pitchFamily="2" charset="77"/>
              </a:rPr>
              <a:t>election</a:t>
            </a:r>
            <a:r>
              <a:rPr lang="da-DK" sz="1050" dirty="0">
                <a:latin typeface="Libre Franklin" pitchFamily="2" charset="77"/>
              </a:rPr>
              <a:t> to) the board of </a:t>
            </a:r>
            <a:r>
              <a:rPr lang="da-DK" sz="1050" dirty="0" err="1">
                <a:latin typeface="Libre Franklin" pitchFamily="2" charset="77"/>
              </a:rPr>
              <a:t>directors</a:t>
            </a:r>
            <a:r>
              <a:rPr lang="da-DK" sz="1050" dirty="0">
                <a:latin typeface="Libre Franklin" pitchFamily="2" charset="77"/>
              </a:rPr>
              <a:t>. </a:t>
            </a:r>
            <a:r>
              <a:rPr lang="da-DK" sz="1050" dirty="0" err="1">
                <a:latin typeface="Libre Franklin" pitchFamily="2" charset="77"/>
              </a:rPr>
              <a:t>Often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also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influence</a:t>
            </a:r>
            <a:r>
              <a:rPr lang="da-DK" sz="1050" dirty="0">
                <a:latin typeface="Libre Franklin" pitchFamily="2" charset="77"/>
              </a:rPr>
              <a:t> the </a:t>
            </a:r>
            <a:r>
              <a:rPr lang="da-DK" sz="1050" dirty="0" err="1">
                <a:latin typeface="Libre Franklin" pitchFamily="2" charset="77"/>
              </a:rPr>
              <a:t>company's</a:t>
            </a:r>
            <a:r>
              <a:rPr lang="da-DK" sz="1050" dirty="0">
                <a:latin typeface="Libre Franklin" pitchFamily="2" charset="77"/>
              </a:rPr>
              <a:t> product/service and </a:t>
            </a:r>
            <a:r>
              <a:rPr lang="da-DK" sz="1050" dirty="0" err="1">
                <a:latin typeface="Libre Franklin" pitchFamily="2" charset="77"/>
              </a:rPr>
              <a:t>daily</a:t>
            </a:r>
            <a:r>
              <a:rPr lang="da-DK" sz="1050" dirty="0">
                <a:latin typeface="Libre Franklin" pitchFamily="2" charset="77"/>
              </a:rPr>
              <a:t> operations in </a:t>
            </a:r>
            <a:r>
              <a:rPr lang="da-DK" sz="1050" dirty="0" err="1">
                <a:latin typeface="Libre Franklin" pitchFamily="2" charset="77"/>
              </a:rPr>
              <a:t>other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ways</a:t>
            </a:r>
            <a:r>
              <a:rPr lang="da-DK" sz="1050" dirty="0">
                <a:latin typeface="Libre Franklin" pitchFamily="2" charset="77"/>
              </a:rPr>
              <a:t>.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9CCD0F9-F4C4-F602-2D1D-0F33FF5EE1B6}"/>
              </a:ext>
            </a:extLst>
          </p:cNvPr>
          <p:cNvSpPr txBox="1">
            <a:spLocks/>
          </p:cNvSpPr>
          <p:nvPr/>
        </p:nvSpPr>
        <p:spPr>
          <a:xfrm>
            <a:off x="4671752" y="4150251"/>
            <a:ext cx="5895922" cy="1171429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 err="1">
                <a:latin typeface="Libre Franklin" pitchFamily="2" charset="77"/>
              </a:rPr>
              <a:t>Surplus</a:t>
            </a:r>
            <a:r>
              <a:rPr lang="da-DK" sz="1050" b="1" dirty="0">
                <a:latin typeface="Libre Franklin" pitchFamily="2" charset="77"/>
              </a:rPr>
              <a:t>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 If a producer-</a:t>
            </a:r>
            <a:r>
              <a:rPr lang="da-DK" sz="1050" dirty="0" err="1">
                <a:latin typeface="Libre Franklin" pitchFamily="2" charset="77"/>
              </a:rPr>
              <a:t>owned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makes</a:t>
            </a:r>
            <a:r>
              <a:rPr lang="da-DK" sz="1050" dirty="0">
                <a:latin typeface="Libre Franklin" pitchFamily="2" charset="77"/>
              </a:rPr>
              <a:t> a profit, it is </a:t>
            </a:r>
            <a:r>
              <a:rPr lang="da-DK" sz="1050" dirty="0" err="1">
                <a:latin typeface="Libre Franklin" pitchFamily="2" charset="77"/>
              </a:rPr>
              <a:t>used</a:t>
            </a:r>
            <a:r>
              <a:rPr lang="da-DK" sz="1050" dirty="0">
                <a:latin typeface="Libre Franklin" pitchFamily="2" charset="77"/>
              </a:rPr>
              <a:t> for the benefit of the producers: </a:t>
            </a:r>
            <a:r>
              <a:rPr lang="da-DK" sz="1050" dirty="0" err="1">
                <a:latin typeface="Libre Franklin" pitchFamily="2" charset="77"/>
              </a:rPr>
              <a:t>either</a:t>
            </a:r>
            <a:r>
              <a:rPr lang="da-DK" sz="1050" dirty="0">
                <a:latin typeface="Libre Franklin" pitchFamily="2" charset="77"/>
              </a:rPr>
              <a:t> to </a:t>
            </a:r>
            <a:r>
              <a:rPr lang="da-DK" sz="1050" dirty="0" err="1">
                <a:latin typeface="Libre Franklin" pitchFamily="2" charset="77"/>
              </a:rPr>
              <a:t>further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develop</a:t>
            </a:r>
            <a:r>
              <a:rPr lang="da-DK" sz="1050" dirty="0">
                <a:latin typeface="Libre Franklin" pitchFamily="2" charset="77"/>
              </a:rPr>
              <a:t> the producer-</a:t>
            </a:r>
            <a:r>
              <a:rPr lang="da-DK" sz="1050" dirty="0" err="1">
                <a:latin typeface="Libre Franklin" pitchFamily="2" charset="77"/>
              </a:rPr>
              <a:t>owned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r>
              <a:rPr lang="da-DK" sz="1050" dirty="0">
                <a:latin typeface="Libre Franklin" pitchFamily="2" charset="77"/>
              </a:rPr>
              <a:t> or by </a:t>
            </a:r>
            <a:r>
              <a:rPr lang="da-DK" sz="1050" dirty="0" err="1">
                <a:latin typeface="Libre Franklin" pitchFamily="2" charset="77"/>
              </a:rPr>
              <a:t>giving</a:t>
            </a:r>
            <a:r>
              <a:rPr lang="da-DK" sz="1050" dirty="0">
                <a:latin typeface="Libre Franklin" pitchFamily="2" charset="77"/>
              </a:rPr>
              <a:t> it back to the producers. </a:t>
            </a:r>
            <a:r>
              <a:rPr lang="da-DK" sz="1050" dirty="0" err="1">
                <a:latin typeface="Libre Franklin" pitchFamily="2" charset="77"/>
              </a:rPr>
              <a:t>When</a:t>
            </a:r>
            <a:r>
              <a:rPr lang="da-DK" sz="1050" dirty="0">
                <a:latin typeface="Libre Franklin" pitchFamily="2" charset="77"/>
              </a:rPr>
              <a:t> profits </a:t>
            </a:r>
            <a:r>
              <a:rPr lang="da-DK" sz="1050" dirty="0" err="1">
                <a:latin typeface="Libre Franklin" pitchFamily="2" charset="77"/>
              </a:rPr>
              <a:t>are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distributed</a:t>
            </a:r>
            <a:r>
              <a:rPr lang="da-DK" sz="1050" dirty="0">
                <a:latin typeface="Libre Franklin" pitchFamily="2" charset="77"/>
              </a:rPr>
              <a:t>, it is done </a:t>
            </a:r>
            <a:r>
              <a:rPr lang="da-DK" sz="1050" dirty="0" err="1">
                <a:latin typeface="Libre Franklin" pitchFamily="2" charset="77"/>
              </a:rPr>
              <a:t>according</a:t>
            </a:r>
            <a:r>
              <a:rPr lang="da-DK" sz="1050" dirty="0">
                <a:latin typeface="Libre Franklin" pitchFamily="2" charset="77"/>
              </a:rPr>
              <a:t> to </a:t>
            </a:r>
            <a:r>
              <a:rPr lang="da-DK" sz="1050" dirty="0" err="1">
                <a:latin typeface="Libre Franklin" pitchFamily="2" charset="77"/>
              </a:rPr>
              <a:t>how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much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each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individual</a:t>
            </a:r>
            <a:r>
              <a:rPr lang="da-DK" sz="1050" dirty="0">
                <a:latin typeface="Libre Franklin" pitchFamily="2" charset="77"/>
              </a:rPr>
              <a:t> producer has </a:t>
            </a:r>
            <a:r>
              <a:rPr lang="da-DK" sz="1050" dirty="0" err="1">
                <a:latin typeface="Libre Franklin" pitchFamily="2" charset="77"/>
              </a:rPr>
              <a:t>contributed</a:t>
            </a:r>
            <a:r>
              <a:rPr lang="da-DK" sz="1050" dirty="0">
                <a:latin typeface="Libre Franklin" pitchFamily="2" charset="77"/>
              </a:rPr>
              <a:t>. 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EB678949-2D3D-4B94-13D7-C5921752805F}"/>
              </a:ext>
            </a:extLst>
          </p:cNvPr>
          <p:cNvSpPr txBox="1">
            <a:spLocks/>
          </p:cNvSpPr>
          <p:nvPr/>
        </p:nvSpPr>
        <p:spPr>
          <a:xfrm>
            <a:off x="3668112" y="5484107"/>
            <a:ext cx="5895922" cy="1171429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 err="1">
                <a:latin typeface="Libre Franklin" pitchFamily="2" charset="77"/>
              </a:rPr>
              <a:t>Competition</a:t>
            </a:r>
            <a:r>
              <a:rPr lang="da-DK" sz="1050" b="1" dirty="0">
                <a:latin typeface="Libre Franklin" pitchFamily="2" charset="77"/>
              </a:rPr>
              <a:t>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 err="1">
                <a:latin typeface="Libre Franklin" pitchFamily="2" charset="77"/>
              </a:rPr>
              <a:t>When</a:t>
            </a:r>
            <a:r>
              <a:rPr lang="da-DK" sz="1050" dirty="0">
                <a:latin typeface="Libre Franklin" pitchFamily="2" charset="77"/>
              </a:rPr>
              <a:t> producers </a:t>
            </a:r>
            <a:r>
              <a:rPr lang="da-DK" sz="1050" dirty="0" err="1">
                <a:latin typeface="Libre Franklin" pitchFamily="2" charset="77"/>
              </a:rPr>
              <a:t>collaborate</a:t>
            </a:r>
            <a:r>
              <a:rPr lang="da-DK" sz="1050" dirty="0">
                <a:latin typeface="Libre Franklin" pitchFamily="2" charset="77"/>
              </a:rPr>
              <a:t> and pool </a:t>
            </a:r>
            <a:r>
              <a:rPr lang="da-DK" sz="1050" dirty="0" err="1">
                <a:latin typeface="Libre Franklin" pitchFamily="2" charset="77"/>
              </a:rPr>
              <a:t>their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resources</a:t>
            </a:r>
            <a:r>
              <a:rPr lang="da-DK" sz="1050" dirty="0">
                <a:latin typeface="Libre Franklin" pitchFamily="2" charset="77"/>
              </a:rPr>
              <a:t> in a producer-</a:t>
            </a:r>
            <a:r>
              <a:rPr lang="da-DK" sz="1050" dirty="0" err="1">
                <a:latin typeface="Libre Franklin" pitchFamily="2" charset="77"/>
              </a:rPr>
              <a:t>owned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this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give </a:t>
            </a:r>
            <a:r>
              <a:rPr lang="da-DK" sz="1050" dirty="0" err="1">
                <a:latin typeface="Libre Franklin" pitchFamily="2" charset="77"/>
              </a:rPr>
              <a:t>them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economies</a:t>
            </a:r>
            <a:r>
              <a:rPr lang="da-DK" sz="1050" dirty="0">
                <a:latin typeface="Libre Franklin" pitchFamily="2" charset="77"/>
              </a:rPr>
              <a:t> of </a:t>
            </a:r>
            <a:r>
              <a:rPr lang="da-DK" sz="1050" dirty="0" err="1">
                <a:latin typeface="Libre Franklin" pitchFamily="2" charset="77"/>
              </a:rPr>
              <a:t>scale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access</a:t>
            </a:r>
            <a:r>
              <a:rPr lang="da-DK" sz="1050" dirty="0">
                <a:latin typeface="Libre Franklin" pitchFamily="2" charset="77"/>
              </a:rPr>
              <a:t> to </a:t>
            </a:r>
            <a:r>
              <a:rPr lang="da-DK" sz="1050" dirty="0" err="1">
                <a:latin typeface="Libre Franklin" pitchFamily="2" charset="77"/>
              </a:rPr>
              <a:t>markets</a:t>
            </a:r>
            <a:r>
              <a:rPr lang="da-DK" sz="1050" dirty="0">
                <a:latin typeface="Libre Franklin" pitchFamily="2" charset="77"/>
              </a:rPr>
              <a:t>, and </a:t>
            </a:r>
            <a:r>
              <a:rPr lang="da-DK" sz="1050" dirty="0" err="1">
                <a:latin typeface="Libre Franklin" pitchFamily="2" charset="77"/>
              </a:rPr>
              <a:t>greater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bargaining</a:t>
            </a:r>
            <a:r>
              <a:rPr lang="da-DK" sz="1050" dirty="0">
                <a:latin typeface="Libre Franklin" pitchFamily="2" charset="77"/>
              </a:rPr>
              <a:t> power </a:t>
            </a:r>
            <a:r>
              <a:rPr lang="da-DK" sz="1050" dirty="0" err="1">
                <a:latin typeface="Libre Franklin" pitchFamily="2" charset="77"/>
              </a:rPr>
              <a:t>than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could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achieve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alone</a:t>
            </a:r>
            <a:r>
              <a:rPr lang="da-DK" sz="1050" dirty="0">
                <a:latin typeface="Libre Franklin" pitchFamily="2" charset="77"/>
              </a:rPr>
              <a:t>. It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also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enable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entirely</a:t>
            </a:r>
            <a:r>
              <a:rPr lang="da-DK" sz="1050" dirty="0">
                <a:latin typeface="Libre Franklin" pitchFamily="2" charset="77"/>
              </a:rPr>
              <a:t> new </a:t>
            </a:r>
            <a:r>
              <a:rPr lang="da-DK" sz="1050" dirty="0" err="1">
                <a:latin typeface="Libre Franklin" pitchFamily="2" charset="77"/>
              </a:rPr>
              <a:t>activities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because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share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costs</a:t>
            </a:r>
            <a:r>
              <a:rPr lang="da-DK" sz="1050" dirty="0">
                <a:latin typeface="Libre Franklin" pitchFamily="2" charset="77"/>
              </a:rPr>
              <a:t> and </a:t>
            </a:r>
            <a:r>
              <a:rPr lang="da-DK" sz="1050" dirty="0" err="1">
                <a:latin typeface="Libre Franklin" pitchFamily="2" charset="77"/>
              </a:rPr>
              <a:t>risks</a:t>
            </a:r>
            <a:r>
              <a:rPr lang="da-DK" sz="1050" dirty="0">
                <a:latin typeface="Libre Franklin" pitchFamily="2" charset="77"/>
              </a:rPr>
              <a:t>.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83D568B-FD9A-C81D-2359-BFE81069BAF0}"/>
              </a:ext>
            </a:extLst>
          </p:cNvPr>
          <p:cNvSpPr txBox="1">
            <a:spLocks/>
          </p:cNvSpPr>
          <p:nvPr/>
        </p:nvSpPr>
        <p:spPr>
          <a:xfrm>
            <a:off x="4671752" y="438333"/>
            <a:ext cx="614193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1600" dirty="0">
                <a:latin typeface="Libre Franklin" pitchFamily="2" charset="77"/>
              </a:rPr>
              <a:t>In </a:t>
            </a:r>
            <a:r>
              <a:rPr lang="da-DK" sz="1600" dirty="0" err="1">
                <a:latin typeface="Libre Franklin" pitchFamily="2" charset="77"/>
              </a:rPr>
              <a:t>manufacture-owned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companies</a:t>
            </a:r>
            <a:r>
              <a:rPr lang="da-DK" sz="1600" dirty="0">
                <a:latin typeface="Libre Franklin" pitchFamily="2" charset="77"/>
              </a:rPr>
              <a:t>, the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 is an </a:t>
            </a:r>
            <a:r>
              <a:rPr lang="da-DK" sz="1600" dirty="0" err="1">
                <a:latin typeface="Libre Franklin" pitchFamily="2" charset="77"/>
              </a:rPr>
              <a:t>extension</a:t>
            </a:r>
            <a:r>
              <a:rPr lang="da-DK" sz="1600" dirty="0">
                <a:latin typeface="Libre Franklin" pitchFamily="2" charset="77"/>
              </a:rPr>
              <a:t> of the producers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D70AF-6C41-D2CF-11EC-B2061C930B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300" y="2467923"/>
            <a:ext cx="2838450" cy="30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445990-A723-9896-D0DF-9E38F3D6D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AE7E7288-75F6-F3C2-1EB6-EE2D2AF4D886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3576620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manufactures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73EAC1-B046-4431-3DCB-1A5D650FE857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8261E365-15D3-1801-7BA4-9FC8EF3595A7}"/>
              </a:ext>
            </a:extLst>
          </p:cNvPr>
          <p:cNvSpPr txBox="1">
            <a:spLocks/>
          </p:cNvSpPr>
          <p:nvPr/>
        </p:nvSpPr>
        <p:spPr>
          <a:xfrm>
            <a:off x="4582513" y="540048"/>
            <a:ext cx="5895922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In </a:t>
            </a:r>
            <a:r>
              <a:rPr lang="da-DK" sz="2000" dirty="0" err="1">
                <a:latin typeface="Libre Franklin" pitchFamily="2" charset="77"/>
              </a:rPr>
              <a:t>manufacture-owned</a:t>
            </a:r>
            <a:r>
              <a:rPr lang="da-DK" sz="2000" dirty="0">
                <a:latin typeface="Libre Franklin" pitchFamily="2" charset="77"/>
              </a:rPr>
              <a:t> </a:t>
            </a:r>
            <a:r>
              <a:rPr lang="da-DK" sz="2000" dirty="0" err="1">
                <a:latin typeface="Libre Franklin" pitchFamily="2" charset="77"/>
              </a:rPr>
              <a:t>companies</a:t>
            </a:r>
            <a:r>
              <a:rPr lang="da-DK" sz="2000" dirty="0">
                <a:latin typeface="Libre Franklin" pitchFamily="2" charset="77"/>
              </a:rPr>
              <a:t>, the </a:t>
            </a:r>
            <a:r>
              <a:rPr lang="da-DK" sz="2000" dirty="0" err="1">
                <a:latin typeface="Libre Franklin" pitchFamily="2" charset="77"/>
              </a:rPr>
              <a:t>company</a:t>
            </a:r>
            <a:r>
              <a:rPr lang="da-DK" sz="2000" dirty="0">
                <a:latin typeface="Libre Franklin" pitchFamily="2" charset="77"/>
              </a:rPr>
              <a:t> is the producers' </a:t>
            </a:r>
            <a:r>
              <a:rPr lang="da-DK" sz="2000" dirty="0" err="1">
                <a:latin typeface="Libre Franklin" pitchFamily="2" charset="77"/>
              </a:rPr>
              <a:t>extended</a:t>
            </a:r>
            <a:r>
              <a:rPr lang="da-DK" sz="2000" dirty="0">
                <a:latin typeface="Libre Franklin" pitchFamily="2" charset="77"/>
              </a:rPr>
              <a:t> arm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30CEC-DEFC-F82A-76B5-3D1FB4C702EC}"/>
              </a:ext>
            </a:extLst>
          </p:cNvPr>
          <p:cNvGrpSpPr/>
          <p:nvPr/>
        </p:nvGrpSpPr>
        <p:grpSpPr>
          <a:xfrm>
            <a:off x="197224" y="1518605"/>
            <a:ext cx="3272117" cy="5502156"/>
            <a:chOff x="197224" y="1518605"/>
            <a:chExt cx="3272117" cy="5502156"/>
          </a:xfrm>
        </p:grpSpPr>
        <p:sp>
          <p:nvSpPr>
            <p:cNvPr id="8" name="Pladsholder til indhold 2">
              <a:extLst>
                <a:ext uri="{FF2B5EF4-FFF2-40B4-BE49-F238E27FC236}">
                  <a16:creationId xmlns:a16="http://schemas.microsoft.com/office/drawing/2014/main" id="{326831AC-3C0C-2F38-5875-150F287A2A4A}"/>
                </a:ext>
              </a:extLst>
            </p:cNvPr>
            <p:cNvSpPr txBox="1">
              <a:spLocks/>
            </p:cNvSpPr>
            <p:nvPr/>
          </p:nvSpPr>
          <p:spPr>
            <a:xfrm>
              <a:off x="197224" y="1518605"/>
              <a:ext cx="3272117" cy="3148894"/>
            </a:xfrm>
            <a:prstGeom prst="rect">
              <a:avLst/>
            </a:prstGeom>
            <a:ln w="12700">
              <a:solidFill>
                <a:srgbClr val="002839">
                  <a:alpha val="20000"/>
                </a:srgbClr>
              </a:solidFill>
            </a:ln>
          </p:spPr>
          <p:txBody>
            <a:bodyPr vert="horz" wrap="square" lIns="180000" tIns="180000" rIns="180000" bIns="18000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1pPr>
              <a:lvl2pPr marL="582613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2pPr>
              <a:lvl3pPr marL="8905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3pPr>
              <a:lvl4pPr marL="12065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4pPr>
              <a:lvl5pPr marL="1514475" indent="-2222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r>
                <a:rPr lang="da-DK" sz="1200" b="1" dirty="0">
                  <a:latin typeface="Libre Franklin" pitchFamily="2" charset="77"/>
                </a:rPr>
                <a:t>Thise:</a:t>
              </a:r>
              <a:r>
                <a:rPr lang="da-DK" sz="1200" dirty="0">
                  <a:latin typeface="Libre Franklin" pitchFamily="2" charset="77"/>
                </a:rPr>
                <a:t> In 1988, a small </a:t>
              </a:r>
              <a:r>
                <a:rPr lang="da-DK" sz="1200" dirty="0" err="1">
                  <a:latin typeface="Libre Franklin" pitchFamily="2" charset="77"/>
                </a:rPr>
                <a:t>group</a:t>
              </a:r>
              <a:r>
                <a:rPr lang="da-DK" sz="1200" dirty="0">
                  <a:latin typeface="Libre Franklin" pitchFamily="2" charset="77"/>
                </a:rPr>
                <a:t> of </a:t>
              </a:r>
              <a:r>
                <a:rPr lang="da-DK" sz="1200" dirty="0" err="1">
                  <a:latin typeface="Libre Franklin" pitchFamily="2" charset="77"/>
                </a:rPr>
                <a:t>organic</a:t>
              </a:r>
              <a:r>
                <a:rPr lang="da-DK" sz="1200" dirty="0">
                  <a:latin typeface="Libre Franklin" pitchFamily="2" charset="77"/>
                </a:rPr>
                <a:t> farmers from </a:t>
              </a:r>
              <a:r>
                <a:rPr lang="da-DK" sz="1200" dirty="0" err="1">
                  <a:latin typeface="Libre Franklin" pitchFamily="2" charset="77"/>
                </a:rPr>
                <a:t>northwestern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Jutland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wanted</a:t>
              </a:r>
              <a:r>
                <a:rPr lang="da-DK" sz="1200" dirty="0">
                  <a:latin typeface="Libre Franklin" pitchFamily="2" charset="77"/>
                </a:rPr>
                <a:t> to </a:t>
              </a:r>
              <a:r>
                <a:rPr lang="da-DK" sz="1200" dirty="0" err="1">
                  <a:latin typeface="Libre Franklin" pitchFamily="2" charset="77"/>
                </a:rPr>
                <a:t>produce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organic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milk</a:t>
              </a:r>
              <a:r>
                <a:rPr lang="da-DK" sz="1200" dirty="0">
                  <a:latin typeface="Libre Franklin" pitchFamily="2" charset="77"/>
                </a:rPr>
                <a:t> and </a:t>
              </a:r>
              <a:r>
                <a:rPr lang="da-DK" sz="1200" dirty="0" err="1">
                  <a:latin typeface="Libre Franklin" pitchFamily="2" charset="77"/>
                </a:rPr>
                <a:t>cheese</a:t>
              </a:r>
              <a:r>
                <a:rPr lang="da-DK" sz="1200" dirty="0">
                  <a:latin typeface="Libre Franklin" pitchFamily="2" charset="77"/>
                </a:rPr>
                <a:t>, but the </a:t>
              </a:r>
              <a:r>
                <a:rPr lang="da-DK" sz="1200" dirty="0" err="1">
                  <a:latin typeface="Libre Franklin" pitchFamily="2" charset="77"/>
                </a:rPr>
                <a:t>dairies</a:t>
              </a:r>
              <a:r>
                <a:rPr lang="da-DK" sz="1200" dirty="0">
                  <a:latin typeface="Libre Franklin" pitchFamily="2" charset="77"/>
                </a:rPr>
                <a:t> and shops </a:t>
              </a:r>
              <a:r>
                <a:rPr lang="da-DK" sz="1200" dirty="0" err="1">
                  <a:latin typeface="Libre Franklin" pitchFamily="2" charset="77"/>
                </a:rPr>
                <a:t>were</a:t>
              </a:r>
              <a:r>
                <a:rPr lang="da-DK" sz="1200" dirty="0">
                  <a:latin typeface="Libre Franklin" pitchFamily="2" charset="77"/>
                </a:rPr>
                <a:t> not </a:t>
              </a:r>
              <a:r>
                <a:rPr lang="da-DK" sz="1200" dirty="0" err="1">
                  <a:latin typeface="Libre Franklin" pitchFamily="2" charset="77"/>
                </a:rPr>
                <a:t>interested</a:t>
              </a:r>
              <a:r>
                <a:rPr lang="da-DK" sz="1200" dirty="0">
                  <a:latin typeface="Libre Franklin" pitchFamily="2" charset="77"/>
                </a:rPr>
                <a:t>. So </a:t>
              </a:r>
              <a:r>
                <a:rPr lang="da-DK" sz="1200" dirty="0" err="1">
                  <a:latin typeface="Libre Franklin" pitchFamily="2" charset="77"/>
                </a:rPr>
                <a:t>they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got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together</a:t>
              </a:r>
              <a:r>
                <a:rPr lang="da-DK" sz="1200" dirty="0">
                  <a:latin typeface="Libre Franklin" pitchFamily="2" charset="77"/>
                </a:rPr>
                <a:t> and set up </a:t>
              </a:r>
              <a:r>
                <a:rPr lang="da-DK" sz="1200" dirty="0" err="1">
                  <a:latin typeface="Libre Franklin" pitchFamily="2" charset="77"/>
                </a:rPr>
                <a:t>their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own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dairy</a:t>
              </a:r>
              <a:r>
                <a:rPr lang="da-DK" sz="1200" dirty="0">
                  <a:latin typeface="Libre Franklin" pitchFamily="2" charset="77"/>
                </a:rPr>
                <a:t>. </a:t>
              </a:r>
              <a:r>
                <a:rPr lang="da-DK" sz="1200" dirty="0" err="1">
                  <a:latin typeface="Libre Franklin" pitchFamily="2" charset="77"/>
                </a:rPr>
                <a:t>Today</a:t>
              </a:r>
              <a:r>
                <a:rPr lang="da-DK" sz="1200" dirty="0">
                  <a:latin typeface="Libre Franklin" pitchFamily="2" charset="77"/>
                </a:rPr>
                <a:t>,  </a:t>
              </a:r>
              <a:r>
                <a:rPr lang="da-DK" sz="1200" b="1" dirty="0">
                  <a:latin typeface="Libre Franklin" pitchFamily="2" charset="77"/>
                </a:rPr>
                <a:t>Thise</a:t>
              </a:r>
              <a:r>
                <a:rPr lang="da-DK" sz="1200" dirty="0">
                  <a:latin typeface="Libre Franklin" pitchFamily="2" charset="77"/>
                </a:rPr>
                <a:t> purchases 120 million kg of </a:t>
              </a:r>
              <a:r>
                <a:rPr lang="da-DK" sz="1200" dirty="0" err="1">
                  <a:latin typeface="Libre Franklin" pitchFamily="2" charset="77"/>
                </a:rPr>
                <a:t>milk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annually</a:t>
              </a:r>
              <a:r>
                <a:rPr lang="da-DK" sz="1200" dirty="0">
                  <a:latin typeface="Libre Franklin" pitchFamily="2" charset="77"/>
                </a:rPr>
                <a:t> from </a:t>
              </a:r>
              <a:r>
                <a:rPr lang="da-DK" sz="1200" dirty="0" err="1">
                  <a:latin typeface="Libre Franklin" pitchFamily="2" charset="77"/>
                </a:rPr>
                <a:t>its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cooperative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members</a:t>
              </a:r>
              <a:r>
                <a:rPr lang="da-DK" sz="1200" dirty="0">
                  <a:latin typeface="Libre Franklin" pitchFamily="2" charset="77"/>
                </a:rPr>
                <a:t>, and the </a:t>
              </a:r>
              <a:r>
                <a:rPr lang="da-DK" sz="1200" dirty="0" err="1">
                  <a:latin typeface="Libre Franklin" pitchFamily="2" charset="77"/>
                </a:rPr>
                <a:t>dairy's</a:t>
              </a:r>
              <a:r>
                <a:rPr lang="da-DK" sz="1200" dirty="0">
                  <a:latin typeface="Libre Franklin" pitchFamily="2" charset="77"/>
                </a:rPr>
                <a:t> products </a:t>
              </a:r>
              <a:r>
                <a:rPr lang="da-DK" sz="1200" dirty="0" err="1">
                  <a:latin typeface="Libre Franklin" pitchFamily="2" charset="77"/>
                </a:rPr>
                <a:t>are</a:t>
              </a:r>
              <a:r>
                <a:rPr lang="da-DK" sz="1200" dirty="0">
                  <a:latin typeface="Libre Franklin" pitchFamily="2" charset="77"/>
                </a:rPr>
                <a:t> sold </a:t>
              </a:r>
              <a:r>
                <a:rPr lang="da-DK" sz="1200" dirty="0" err="1">
                  <a:latin typeface="Libre Franklin" pitchFamily="2" charset="77"/>
                </a:rPr>
                <a:t>throughout</a:t>
              </a:r>
              <a:r>
                <a:rPr lang="da-DK" sz="1200" dirty="0">
                  <a:latin typeface="Libre Franklin" pitchFamily="2" charset="77"/>
                </a:rPr>
                <a:t> the country. </a:t>
              </a:r>
            </a:p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endParaRPr lang="da-DK" sz="1200" dirty="0">
                <a:latin typeface="Libre Franklin" pitchFamily="2" charset="77"/>
              </a:endParaRPr>
            </a:p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endParaRPr lang="da-DK" sz="1200" dirty="0">
                <a:latin typeface="Libre Franklin" pitchFamily="2" charset="77"/>
              </a:endParaRPr>
            </a:p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endParaRPr lang="da-DK" sz="1200" dirty="0">
                <a:latin typeface="Libre Franklin" pitchFamily="2" charset="77"/>
              </a:endParaRPr>
            </a:p>
          </p:txBody>
        </p:sp>
        <p:sp>
          <p:nvSpPr>
            <p:cNvPr id="17" name="Pladsholder til indhold 2">
              <a:extLst>
                <a:ext uri="{FF2B5EF4-FFF2-40B4-BE49-F238E27FC236}">
                  <a16:creationId xmlns:a16="http://schemas.microsoft.com/office/drawing/2014/main" id="{76CF5525-31A1-6440-9760-49201AB0EE07}"/>
                </a:ext>
              </a:extLst>
            </p:cNvPr>
            <p:cNvSpPr txBox="1">
              <a:spLocks/>
            </p:cNvSpPr>
            <p:nvPr/>
          </p:nvSpPr>
          <p:spPr>
            <a:xfrm>
              <a:off x="197224" y="4923437"/>
              <a:ext cx="3272117" cy="2097324"/>
            </a:xfrm>
            <a:prstGeom prst="rect">
              <a:avLst/>
            </a:prstGeom>
            <a:ln w="12700">
              <a:solidFill>
                <a:srgbClr val="002839">
                  <a:alpha val="20000"/>
                </a:srgbClr>
              </a:solidFill>
            </a:ln>
          </p:spPr>
          <p:txBody>
            <a:bodyPr vert="horz" wrap="square" lIns="180000" tIns="180000" rIns="180000" bIns="18000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1pPr>
              <a:lvl2pPr marL="582613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2pPr>
              <a:lvl3pPr marL="8905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3pPr>
              <a:lvl4pPr marL="12065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4pPr>
              <a:lvl5pPr marL="1514475" indent="-2222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r>
                <a:rPr lang="da-DK" sz="1200" b="1" dirty="0">
                  <a:latin typeface="Libre Franklin" pitchFamily="2" charset="77"/>
                </a:rPr>
                <a:t>Apotekernes A.m.b.a</a:t>
              </a:r>
              <a:r>
                <a:rPr lang="da-DK" sz="1200" dirty="0">
                  <a:latin typeface="Libre Franklin" pitchFamily="2" charset="77"/>
                </a:rPr>
                <a:t>.. is a </a:t>
              </a:r>
              <a:r>
                <a:rPr lang="da-DK" sz="1200" dirty="0" err="1">
                  <a:latin typeface="Libre Franklin" pitchFamily="2" charset="77"/>
                </a:rPr>
                <a:t>cooperative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owned</a:t>
              </a:r>
              <a:r>
                <a:rPr lang="da-DK" sz="1200" dirty="0">
                  <a:latin typeface="Libre Franklin" pitchFamily="2" charset="77"/>
                </a:rPr>
                <a:t> by </a:t>
              </a:r>
              <a:r>
                <a:rPr lang="da-DK" sz="1200" dirty="0" err="1">
                  <a:latin typeface="Libre Franklin" pitchFamily="2" charset="77"/>
                </a:rPr>
                <a:t>Denmark's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pharmacists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through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which</a:t>
              </a:r>
              <a:r>
                <a:rPr lang="da-DK" sz="1200" dirty="0">
                  <a:latin typeface="Libre Franklin" pitchFamily="2" charset="77"/>
                </a:rPr>
                <a:t> the </a:t>
              </a:r>
              <a:r>
                <a:rPr lang="da-DK" sz="1200" dirty="0" err="1">
                  <a:latin typeface="Libre Franklin" pitchFamily="2" charset="77"/>
                </a:rPr>
                <a:t>pharmacies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collaborate</a:t>
              </a:r>
              <a:r>
                <a:rPr lang="da-DK" sz="1200" dirty="0">
                  <a:latin typeface="Libre Franklin" pitchFamily="2" charset="77"/>
                </a:rPr>
                <a:t> on the </a:t>
              </a:r>
              <a:r>
                <a:rPr lang="da-DK" sz="1200" dirty="0" err="1">
                  <a:latin typeface="Libre Franklin" pitchFamily="2" charset="77"/>
                </a:rPr>
                <a:t>development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purchasing</a:t>
              </a:r>
              <a:r>
                <a:rPr lang="da-DK" sz="1200" dirty="0">
                  <a:latin typeface="Libre Franklin" pitchFamily="2" charset="77"/>
                </a:rPr>
                <a:t>, sale, and marketing of the </a:t>
              </a:r>
              <a:r>
                <a:rPr lang="da-DK" sz="1200" dirty="0" err="1">
                  <a:latin typeface="Libre Franklin" pitchFamily="2" charset="77"/>
                </a:rPr>
                <a:t>pharmacies</a:t>
              </a:r>
              <a:r>
                <a:rPr lang="da-DK" sz="1200" dirty="0">
                  <a:latin typeface="Libre Franklin" pitchFamily="2" charset="77"/>
                </a:rPr>
                <a:t>' </a:t>
              </a:r>
              <a:r>
                <a:rPr lang="da-DK" sz="1200" dirty="0" err="1">
                  <a:latin typeface="Libre Franklin" pitchFamily="2" charset="77"/>
                </a:rPr>
                <a:t>own</a:t>
              </a:r>
              <a:r>
                <a:rPr lang="da-DK" sz="1200" dirty="0">
                  <a:latin typeface="Libre Franklin" pitchFamily="2" charset="77"/>
                </a:rPr>
                <a:t> brand, Apotekets.</a:t>
              </a:r>
            </a:p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endParaRPr lang="da-DK" sz="1200" dirty="0">
                <a:latin typeface="Libre Franklin" pitchFamily="2" charset="77"/>
              </a:endParaRPr>
            </a:p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endParaRPr lang="da-DK" sz="1200" dirty="0">
                <a:latin typeface="Libre Franklin" pitchFamily="2" charset="77"/>
              </a:endParaRPr>
            </a:p>
          </p:txBody>
        </p:sp>
      </p:grp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AB9401A2-54FA-C044-3AC9-6E829D0D60C3}"/>
              </a:ext>
            </a:extLst>
          </p:cNvPr>
          <p:cNvSpPr txBox="1">
            <a:spLocks/>
          </p:cNvSpPr>
          <p:nvPr/>
        </p:nvSpPr>
        <p:spPr>
          <a:xfrm>
            <a:off x="8709212" y="1518605"/>
            <a:ext cx="3272117" cy="548182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200" b="1" dirty="0">
                <a:latin typeface="Libre Franklin" pitchFamily="2" charset="77"/>
              </a:rPr>
              <a:t>KMC…</a:t>
            </a:r>
          </a:p>
        </p:txBody>
      </p:sp>
      <p:sp>
        <p:nvSpPr>
          <p:cNvPr id="23" name="Pladsholder til indhold 2">
            <a:extLst>
              <a:ext uri="{FF2B5EF4-FFF2-40B4-BE49-F238E27FC236}">
                <a16:creationId xmlns:a16="http://schemas.microsoft.com/office/drawing/2014/main" id="{4F4888CE-32E8-167E-D7D4-D75B3936C460}"/>
              </a:ext>
            </a:extLst>
          </p:cNvPr>
          <p:cNvSpPr txBox="1">
            <a:spLocks/>
          </p:cNvSpPr>
          <p:nvPr/>
        </p:nvSpPr>
        <p:spPr>
          <a:xfrm>
            <a:off x="8709212" y="5846766"/>
            <a:ext cx="3272117" cy="548182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200" b="1" dirty="0">
                <a:latin typeface="Libre Franklin" pitchFamily="2" charset="77"/>
              </a:rPr>
              <a:t>Fiskernes fiskesortering…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E3DD3-5866-9383-9E29-D515BA8FC7EB}"/>
              </a:ext>
            </a:extLst>
          </p:cNvPr>
          <p:cNvGrpSpPr/>
          <p:nvPr/>
        </p:nvGrpSpPr>
        <p:grpSpPr>
          <a:xfrm>
            <a:off x="3668113" y="2531359"/>
            <a:ext cx="4760940" cy="2554638"/>
            <a:chOff x="3396341" y="2512125"/>
            <a:chExt cx="5618439" cy="3014757"/>
          </a:xfrm>
        </p:grpSpPr>
        <p:pic>
          <p:nvPicPr>
            <p:cNvPr id="3" name="Picture 2" descr="KMC - Potato-based food ingredients - 90 Years of Know-How">
              <a:extLst>
                <a:ext uri="{FF2B5EF4-FFF2-40B4-BE49-F238E27FC236}">
                  <a16:creationId xmlns:a16="http://schemas.microsoft.com/office/drawing/2014/main" id="{FCB8D2ED-2767-33B9-111E-0AF403A40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491" y="2815231"/>
              <a:ext cx="2712289" cy="799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om thise mejeri">
              <a:extLst>
                <a:ext uri="{FF2B5EF4-FFF2-40B4-BE49-F238E27FC236}">
                  <a16:creationId xmlns:a16="http://schemas.microsoft.com/office/drawing/2014/main" id="{4A20E137-9748-B4CA-A2AC-D6AC611681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343" y="2512125"/>
              <a:ext cx="2493168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740FE9-BA62-6691-C25F-DEA3A3A6E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875" y="4142384"/>
              <a:ext cx="2732450" cy="118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Køb Apotekets online hos Apopro.dk - alt fra hud-og hårpleje til  kosttilskud og babypleje">
              <a:extLst>
                <a:ext uri="{FF2B5EF4-FFF2-40B4-BE49-F238E27FC236}">
                  <a16:creationId xmlns:a16="http://schemas.microsoft.com/office/drawing/2014/main" id="{BF135384-114F-384C-717C-7C4C21D477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341" y="3952125"/>
              <a:ext cx="2493167" cy="157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7AEA9BB-5B1C-F9E0-CF2E-589A17BE0D1F}"/>
              </a:ext>
            </a:extLst>
          </p:cNvPr>
          <p:cNvSpPr/>
          <p:nvPr/>
        </p:nvSpPr>
        <p:spPr>
          <a:xfrm>
            <a:off x="8986883" y="3088584"/>
            <a:ext cx="1358387" cy="13583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52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D84301-FE3C-C7E7-7A36-C15B9648B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0A07E9-ECE1-D1C3-1A19-D03B4F8D1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6677565" cy="3702232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Now imagine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entrepreneurial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idea</a:t>
            </a:r>
            <a:r>
              <a:rPr lang="da-DK" sz="1600" dirty="0">
                <a:latin typeface="Libre Franklin" pitchFamily="2" charset="77"/>
              </a:rPr>
              <a:t> as a </a:t>
            </a:r>
            <a:r>
              <a:rPr lang="da-DK" sz="1600" dirty="0" err="1">
                <a:latin typeface="Libre Franklin" pitchFamily="2" charset="77"/>
              </a:rPr>
              <a:t>manufacture-owned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. 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If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were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owned</a:t>
            </a:r>
            <a:r>
              <a:rPr lang="da-DK" sz="1600" dirty="0">
                <a:latin typeface="Libre Franklin" pitchFamily="2" charset="77"/>
              </a:rPr>
              <a:t> by the </a:t>
            </a:r>
            <a:r>
              <a:rPr lang="da-DK" sz="1600" dirty="0" err="1">
                <a:latin typeface="Libre Franklin" pitchFamily="2" charset="77"/>
              </a:rPr>
              <a:t>manufacturers</a:t>
            </a:r>
            <a:r>
              <a:rPr lang="da-DK" sz="1600" dirty="0">
                <a:latin typeface="Libre Franklin" pitchFamily="2" charset="77"/>
              </a:rPr>
              <a:t>;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How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make</a:t>
            </a:r>
            <a:r>
              <a:rPr lang="da-DK" sz="1400" dirty="0">
                <a:latin typeface="Libre Franklin" pitchFamily="2" charset="77"/>
              </a:rPr>
              <a:t> sense?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be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different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it </a:t>
            </a:r>
            <a:r>
              <a:rPr lang="da-DK" sz="1400" dirty="0" err="1">
                <a:latin typeface="Libre Franklin" pitchFamily="2" charset="77"/>
              </a:rPr>
              <a:t>strengthen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company</a:t>
            </a:r>
            <a:r>
              <a:rPr lang="da-DK" sz="1400" dirty="0">
                <a:latin typeface="Libre Franklin" pitchFamily="2" charset="77"/>
              </a:rPr>
              <a:t> in </a:t>
            </a:r>
            <a:r>
              <a:rPr lang="da-DK" sz="1400" dirty="0" err="1">
                <a:latin typeface="Libre Franklin" pitchFamily="2" charset="77"/>
              </a:rPr>
              <a:t>any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way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And </a:t>
            </a: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challenges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be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 err="1">
                <a:latin typeface="Libre Franklin" pitchFamily="2" charset="77"/>
              </a:rPr>
              <a:t>Answer</a:t>
            </a:r>
            <a:r>
              <a:rPr lang="da-DK" sz="1600" dirty="0">
                <a:latin typeface="Libre Franklin" pitchFamily="2" charset="77"/>
              </a:rPr>
              <a:t> the </a:t>
            </a:r>
            <a:r>
              <a:rPr lang="da-DK" sz="1600" dirty="0" err="1">
                <a:latin typeface="Libre Franklin" pitchFamily="2" charset="77"/>
              </a:rPr>
              <a:t>questions</a:t>
            </a:r>
            <a:r>
              <a:rPr lang="da-DK" sz="1600" dirty="0">
                <a:latin typeface="Libre Franklin" pitchFamily="2" charset="77"/>
              </a:rPr>
              <a:t> in the </a:t>
            </a:r>
            <a:r>
              <a:rPr lang="da-DK" sz="1600" dirty="0" err="1">
                <a:latin typeface="Libre Franklin" pitchFamily="2" charset="77"/>
              </a:rPr>
              <a:t>following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sheet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prepare</a:t>
            </a:r>
            <a:r>
              <a:rPr lang="da-DK" sz="1600" dirty="0">
                <a:latin typeface="Libre Franklin" pitchFamily="2" charset="77"/>
              </a:rPr>
              <a:t> a 5-minute </a:t>
            </a:r>
            <a:r>
              <a:rPr lang="da-DK" sz="1600" dirty="0" err="1">
                <a:latin typeface="Libre Franklin" pitchFamily="2" charset="77"/>
              </a:rPr>
              <a:t>presentation</a:t>
            </a:r>
            <a:r>
              <a:rPr lang="da-DK" sz="1600" dirty="0">
                <a:latin typeface="Libre Franklin" pitchFamily="2" charset="77"/>
              </a:rPr>
              <a:t>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D22C5C-830B-B493-AD9F-503704D8A7C7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3576620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manufactures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B4F375-AFE6-4EE5-40FB-F23E77C7218D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82CFC43E-E6A2-DE3B-7E60-BD5D9A5E37C0}"/>
              </a:ext>
            </a:extLst>
          </p:cNvPr>
          <p:cNvSpPr txBox="1">
            <a:spLocks/>
          </p:cNvSpPr>
          <p:nvPr/>
        </p:nvSpPr>
        <p:spPr>
          <a:xfrm>
            <a:off x="4671753" y="1593226"/>
            <a:ext cx="589592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Imagination </a:t>
            </a:r>
            <a:r>
              <a:rPr lang="da-DK" sz="2000" dirty="0" err="1">
                <a:latin typeface="Libre Franklin" pitchFamily="2" charset="77"/>
              </a:rPr>
              <a:t>exercise</a:t>
            </a:r>
            <a:r>
              <a:rPr lang="da-DK" sz="2000" dirty="0">
                <a:latin typeface="Libre Franklin" pitchFamily="2" charset="77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34848-DE45-B997-FDF8-EAFFE9C393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300" y="2467923"/>
            <a:ext cx="2838450" cy="30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9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13D8B-31E4-0A93-EB73-54146B52C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BC1038E-8B90-2DE5-7FD5-3F08E180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08369"/>
              </p:ext>
            </p:extLst>
          </p:nvPr>
        </p:nvGraphicFramePr>
        <p:xfrm>
          <a:off x="243568" y="808143"/>
          <a:ext cx="11529332" cy="58341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6937">
                  <a:extLst>
                    <a:ext uri="{9D8B030D-6E8A-4147-A177-3AD203B41FA5}">
                      <a16:colId xmlns:a16="http://schemas.microsoft.com/office/drawing/2014/main" val="1490550859"/>
                    </a:ext>
                  </a:extLst>
                </a:gridCol>
                <a:gridCol w="7602395">
                  <a:extLst>
                    <a:ext uri="{9D8B030D-6E8A-4147-A177-3AD203B41FA5}">
                      <a16:colId xmlns:a16="http://schemas.microsoft.com/office/drawing/2014/main" val="2927347412"/>
                    </a:ext>
                  </a:extLst>
                </a:gridCol>
              </a:tblGrid>
              <a:tr h="405468">
                <a:tc>
                  <a:txBody>
                    <a:bodyPr/>
                    <a:lstStyle/>
                    <a:p>
                      <a:r>
                        <a:rPr lang="da-DK" sz="1100" b="1" i="0" kern="1200" dirty="0" err="1">
                          <a:solidFill>
                            <a:srgbClr val="FFFFFF"/>
                          </a:solidFill>
                          <a:effectLst/>
                          <a:latin typeface="Libre Franklin" pitchFamily="2" charset="77"/>
                        </a:rPr>
                        <a:t>Questions</a:t>
                      </a:r>
                      <a:endParaRPr lang="da-DK" sz="1100" b="1" i="0" kern="1200" dirty="0">
                        <a:solidFill>
                          <a:srgbClr val="FFFFFF"/>
                        </a:solidFill>
                        <a:effectLst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A68F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What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would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your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idea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look like </a:t>
                      </a: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if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it </a:t>
                      </a: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were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owned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by the producers (</a:t>
                      </a: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suppliers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or </a:t>
                      </a:r>
                      <a:r>
                        <a:rPr lang="da-DK" sz="1000" b="0" i="0" dirty="0" err="1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key</a:t>
                      </a:r>
                      <a:r>
                        <a:rPr lang="da-DK" sz="1000" b="0" i="0" dirty="0">
                          <a:solidFill>
                            <a:srgbClr val="FFFFFF"/>
                          </a:solidFill>
                          <a:latin typeface="Libre Franklin" pitchFamily="2" charset="77"/>
                        </a:rPr>
                        <a:t> partners)? </a:t>
                      </a:r>
                    </a:p>
                  </a:txBody>
                  <a:tcPr anchor="ctr">
                    <a:solidFill>
                      <a:srgbClr val="A68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05213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name</a:t>
                      </a:r>
                      <a:endParaRPr kumimoji="0" lang="da-DK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is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name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of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–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it is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the producers? (it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may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same) </a:t>
                      </a:r>
                    </a:p>
                  </a:txBody>
                  <a:tcPr>
                    <a:solidFill>
                      <a:srgbClr val="A68F5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68F53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3836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owners</a:t>
                      </a:r>
                      <a:b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</a:b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Which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suppliers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/producers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members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(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)?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Who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first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and most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important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producer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members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(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if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were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to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recruit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them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tomorrow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)? </a:t>
                      </a:r>
                    </a:p>
                  </a:txBody>
                  <a:tcPr>
                    <a:solidFill>
                      <a:srgbClr val="A68F5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68F5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4594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purpose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problem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does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solve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for the producers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has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motivated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them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to join forces and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do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get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out of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and from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being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member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is the long-term vision? Is it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different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from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one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have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</a:p>
                  </a:txBody>
                  <a:tcPr>
                    <a:solidFill>
                      <a:srgbClr val="A68F5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A68F53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50072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solution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Is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anything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about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solution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different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the producers? </a:t>
                      </a:r>
                    </a:p>
                  </a:txBody>
                  <a:tcPr>
                    <a:solidFill>
                      <a:srgbClr val="A68F5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A68F5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8924"/>
                  </a:ext>
                </a:extLst>
              </a:tr>
              <a:tr h="7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advantages</a:t>
                      </a:r>
                      <a:endParaRPr kumimoji="0" lang="da-DK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How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does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being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the producers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strengthen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da-D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A68F5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1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A68F53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681929"/>
                  </a:ext>
                </a:extLst>
              </a:tr>
              <a:tr h="6415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challenges</a:t>
                      </a:r>
                      <a:endParaRPr kumimoji="0" lang="da-DK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disadvantages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of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being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the producers?</a:t>
                      </a:r>
                    </a:p>
                  </a:txBody>
                  <a:tcPr>
                    <a:solidFill>
                      <a:srgbClr val="A68F5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A68F5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8487"/>
                  </a:ext>
                </a:extLst>
              </a:tr>
            </a:tbl>
          </a:graphicData>
        </a:graphic>
      </p:graphicFrame>
      <p:sp>
        <p:nvSpPr>
          <p:cNvPr id="2" name="Tekstfelt 9">
            <a:extLst>
              <a:ext uri="{FF2B5EF4-FFF2-40B4-BE49-F238E27FC236}">
                <a16:creationId xmlns:a16="http://schemas.microsoft.com/office/drawing/2014/main" id="{F6C7095A-F16F-1503-5E6C-DF9B6FF7AF2D}"/>
              </a:ext>
            </a:extLst>
          </p:cNvPr>
          <p:cNvSpPr txBox="1"/>
          <p:nvPr/>
        </p:nvSpPr>
        <p:spPr>
          <a:xfrm>
            <a:off x="243568" y="215689"/>
            <a:ext cx="121946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sz="2000" b="1" dirty="0">
                <a:latin typeface="Libre Franklin SemiBold" pitchFamily="2" charset="77"/>
              </a:rPr>
              <a:t>Imagination </a:t>
            </a:r>
            <a:r>
              <a:rPr lang="da-DK" sz="2000" b="1" dirty="0" err="1">
                <a:latin typeface="Libre Franklin SemiBold" pitchFamily="2" charset="77"/>
              </a:rPr>
              <a:t>exercise</a:t>
            </a:r>
            <a:r>
              <a:rPr lang="da-DK" sz="2000" b="1" dirty="0">
                <a:latin typeface="Libre Franklin SemiBold" pitchFamily="2" charset="77"/>
              </a:rPr>
              <a:t>:  </a:t>
            </a:r>
            <a:r>
              <a:rPr lang="da-DK" sz="1600" dirty="0" err="1">
                <a:latin typeface="Libre Franklin" pitchFamily="2" charset="77"/>
              </a:rPr>
              <a:t>What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would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idea</a:t>
            </a:r>
            <a:r>
              <a:rPr lang="da-DK" sz="1600" dirty="0">
                <a:latin typeface="Libre Franklin" pitchFamily="2" charset="77"/>
              </a:rPr>
              <a:t> look like </a:t>
            </a:r>
            <a:r>
              <a:rPr lang="da-DK" sz="1600" dirty="0" err="1">
                <a:latin typeface="Libre Franklin" pitchFamily="2" charset="77"/>
              </a:rPr>
              <a:t>if</a:t>
            </a:r>
            <a:r>
              <a:rPr lang="da-DK" sz="1600" dirty="0">
                <a:latin typeface="Libre Franklin" pitchFamily="2" charset="77"/>
              </a:rPr>
              <a:t> it </a:t>
            </a:r>
            <a:r>
              <a:rPr lang="da-DK" sz="1600" dirty="0" err="1">
                <a:latin typeface="Libre Franklin" pitchFamily="2" charset="77"/>
              </a:rPr>
              <a:t>were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owned</a:t>
            </a:r>
            <a:r>
              <a:rPr lang="da-DK" sz="1600" dirty="0">
                <a:latin typeface="Libre Franklin" pitchFamily="2" charset="77"/>
              </a:rPr>
              <a:t> by </a:t>
            </a:r>
            <a:r>
              <a:rPr lang="da-DK" sz="1600" b="1" dirty="0">
                <a:latin typeface="Libre Franklin" pitchFamily="2" charset="77"/>
              </a:rPr>
              <a:t>the producers?</a:t>
            </a:r>
            <a:r>
              <a:rPr lang="da-DK" sz="1600" dirty="0">
                <a:latin typeface="Libre Franklin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338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1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DA2C2-E89B-9AD0-C729-3C655F42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9FD4C5-86B7-2A11-9D2B-F05D2F0D1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022736"/>
            <a:ext cx="6480000" cy="812530"/>
          </a:xfrm>
        </p:spPr>
        <p:txBody>
          <a:bodyPr wrap="square" anchor="ctr">
            <a:spAutoFit/>
          </a:bodyPr>
          <a:lstStyle/>
          <a:p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The </a:t>
            </a: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employees</a:t>
            </a:r>
            <a:endParaRPr lang="da-DK" sz="5200" dirty="0">
              <a:solidFill>
                <a:srgbClr val="3C4B5E"/>
              </a:solidFill>
              <a:latin typeface="Libre Franklin SemiBol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ECE139-6653-8913-C4F4-511BE1DEAE83}"/>
              </a:ext>
            </a:extLst>
          </p:cNvPr>
          <p:cNvCxnSpPr>
            <a:cxnSpLocks/>
          </p:cNvCxnSpPr>
          <p:nvPr/>
        </p:nvCxnSpPr>
        <p:spPr>
          <a:xfrm>
            <a:off x="613038" y="3835266"/>
            <a:ext cx="5253925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2">
            <a:extLst>
              <a:ext uri="{FF2B5EF4-FFF2-40B4-BE49-F238E27FC236}">
                <a16:creationId xmlns:a16="http://schemas.microsoft.com/office/drawing/2014/main" id="{749A9474-662F-7843-AA7C-F35078F6DD69}"/>
              </a:ext>
            </a:extLst>
          </p:cNvPr>
          <p:cNvSpPr txBox="1">
            <a:spLocks/>
          </p:cNvSpPr>
          <p:nvPr/>
        </p:nvSpPr>
        <p:spPr>
          <a:xfrm>
            <a:off x="1682420" y="3911916"/>
            <a:ext cx="3006671" cy="397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200" dirty="0">
                <a:solidFill>
                  <a:srgbClr val="3C4B5E"/>
                </a:solidFill>
                <a:latin typeface="Libre Franklin SemiBold" pitchFamily="2" charset="77"/>
              </a:rPr>
              <a:t>Handouts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A28F2-F314-82E5-24A1-230EE1C6F3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0919" y="1158240"/>
            <a:ext cx="4825788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6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8600F94-A323-DD35-769C-005FCC499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E92751-8438-CA09-399E-EE348A690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1797807"/>
            <a:ext cx="7520247" cy="50601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r>
              <a:rPr lang="da-DK" sz="1000" b="1" dirty="0" err="1">
                <a:latin typeface="Libre Franklin" pitchFamily="2" charset="77"/>
              </a:rPr>
              <a:t>Why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are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employees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important</a:t>
            </a:r>
            <a:r>
              <a:rPr lang="da-DK" sz="1000" b="1" dirty="0">
                <a:latin typeface="Libre Franklin" pitchFamily="2" charset="77"/>
              </a:rPr>
              <a:t>? 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With </a:t>
            </a:r>
            <a:r>
              <a:rPr lang="da-DK" sz="1000" dirty="0" err="1">
                <a:latin typeface="Libre Franklin" pitchFamily="2" charset="77"/>
              </a:rPr>
              <a:t>their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skills</a:t>
            </a:r>
            <a:r>
              <a:rPr lang="da-DK" sz="1000" dirty="0">
                <a:latin typeface="Libre Franklin" pitchFamily="2" charset="77"/>
              </a:rPr>
              <a:t>, </a:t>
            </a:r>
            <a:r>
              <a:rPr lang="da-DK" sz="1000" dirty="0" err="1">
                <a:latin typeface="Libre Franklin" pitchFamily="2" charset="77"/>
              </a:rPr>
              <a:t>creativity</a:t>
            </a:r>
            <a:r>
              <a:rPr lang="da-DK" sz="1000" dirty="0">
                <a:latin typeface="Libre Franklin" pitchFamily="2" charset="77"/>
              </a:rPr>
              <a:t>, and </a:t>
            </a:r>
            <a:r>
              <a:rPr lang="da-DK" sz="1000" dirty="0" err="1">
                <a:latin typeface="Libre Franklin" pitchFamily="2" charset="77"/>
              </a:rPr>
              <a:t>commitment</a:t>
            </a:r>
            <a:r>
              <a:rPr lang="da-DK" sz="1000" dirty="0">
                <a:latin typeface="Libre Franklin" pitchFamily="2" charset="77"/>
              </a:rPr>
              <a:t>, </a:t>
            </a:r>
            <a:r>
              <a:rPr lang="da-DK" sz="1000" dirty="0" err="1">
                <a:latin typeface="Libre Franklin" pitchFamily="2" charset="77"/>
              </a:rPr>
              <a:t>employees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are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important</a:t>
            </a:r>
            <a:r>
              <a:rPr lang="da-DK" sz="1000" dirty="0">
                <a:latin typeface="Libre Franklin" pitchFamily="2" charset="77"/>
              </a:rPr>
              <a:t> for enabling </a:t>
            </a:r>
            <a:r>
              <a:rPr lang="da-DK" sz="1000" dirty="0" err="1">
                <a:latin typeface="Libre Franklin" pitchFamily="2" charset="77"/>
              </a:rPr>
              <a:t>you</a:t>
            </a:r>
            <a:r>
              <a:rPr lang="da-DK" sz="1000" dirty="0">
                <a:latin typeface="Libre Franklin" pitchFamily="2" charset="77"/>
              </a:rPr>
              <a:t> to deliver a high-</a:t>
            </a:r>
            <a:r>
              <a:rPr lang="da-DK" sz="1000" dirty="0" err="1">
                <a:latin typeface="Libre Franklin" pitchFamily="2" charset="77"/>
              </a:rPr>
              <a:t>quality</a:t>
            </a:r>
            <a:r>
              <a:rPr lang="da-DK" sz="1000" dirty="0">
                <a:latin typeface="Libre Franklin" pitchFamily="2" charset="77"/>
              </a:rPr>
              <a:t> product or service at a </a:t>
            </a:r>
            <a:r>
              <a:rPr lang="da-DK" sz="1000" dirty="0" err="1">
                <a:latin typeface="Libre Franklin" pitchFamily="2" charset="77"/>
              </a:rPr>
              <a:t>good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price</a:t>
            </a:r>
            <a:r>
              <a:rPr lang="da-DK" sz="1000" dirty="0">
                <a:latin typeface="Libre Franklin" pitchFamily="2" charset="77"/>
              </a:rPr>
              <a:t>  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In most </a:t>
            </a:r>
            <a:r>
              <a:rPr lang="da-DK" sz="1000" dirty="0" err="1">
                <a:latin typeface="Libre Franklin" pitchFamily="2" charset="77"/>
              </a:rPr>
              <a:t>companies</a:t>
            </a:r>
            <a:r>
              <a:rPr lang="da-DK" sz="1000" dirty="0">
                <a:latin typeface="Libre Franklin" pitchFamily="2" charset="77"/>
              </a:rPr>
              <a:t>, </a:t>
            </a:r>
            <a:r>
              <a:rPr lang="da-DK" sz="1000" dirty="0" err="1">
                <a:latin typeface="Libre Franklin" pitchFamily="2" charset="77"/>
              </a:rPr>
              <a:t>skilled</a:t>
            </a:r>
            <a:r>
              <a:rPr lang="da-DK" sz="1000" dirty="0">
                <a:latin typeface="Libre Franklin" pitchFamily="2" charset="77"/>
              </a:rPr>
              <a:t> and </a:t>
            </a:r>
            <a:r>
              <a:rPr lang="da-DK" sz="1000" dirty="0" err="1">
                <a:latin typeface="Libre Franklin" pitchFamily="2" charset="77"/>
              </a:rPr>
              <a:t>committed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employees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are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essential</a:t>
            </a:r>
            <a:r>
              <a:rPr lang="da-DK" sz="1000" dirty="0">
                <a:latin typeface="Libre Franklin" pitchFamily="2" charset="77"/>
              </a:rPr>
              <a:t> for </a:t>
            </a:r>
            <a:r>
              <a:rPr lang="da-DK" sz="1000" dirty="0" err="1">
                <a:latin typeface="Libre Franklin" pitchFamily="2" charset="77"/>
              </a:rPr>
              <a:t>productive</a:t>
            </a:r>
            <a:r>
              <a:rPr lang="da-DK" sz="1000" dirty="0">
                <a:latin typeface="Libre Franklin" pitchFamily="2" charset="77"/>
              </a:rPr>
              <a:t> operations</a:t>
            </a:r>
          </a:p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br>
              <a:rPr lang="da-DK" sz="1000" b="1" dirty="0">
                <a:latin typeface="Libre Franklin" pitchFamily="2" charset="77"/>
              </a:rPr>
            </a:br>
            <a:r>
              <a:rPr lang="da-DK" sz="1000" b="1" dirty="0" err="1">
                <a:latin typeface="Libre Franklin" pitchFamily="2" charset="77"/>
              </a:rPr>
              <a:t>What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are</a:t>
            </a:r>
            <a:r>
              <a:rPr lang="da-DK" sz="1000" b="1" dirty="0">
                <a:latin typeface="Libre Franklin" pitchFamily="2" charset="77"/>
              </a:rPr>
              <a:t> the </a:t>
            </a:r>
            <a:r>
              <a:rPr lang="da-DK" sz="1000" b="1" dirty="0" err="1">
                <a:latin typeface="Libre Franklin" pitchFamily="2" charset="77"/>
              </a:rPr>
              <a:t>employees</a:t>
            </a:r>
            <a:r>
              <a:rPr lang="da-DK" sz="1000" b="1" dirty="0">
                <a:latin typeface="Libre Franklin" pitchFamily="2" charset="77"/>
              </a:rPr>
              <a:t>' </a:t>
            </a:r>
            <a:r>
              <a:rPr lang="da-DK" sz="1000" b="1" dirty="0" err="1">
                <a:latin typeface="Libre Franklin" pitchFamily="2" charset="77"/>
              </a:rPr>
              <a:t>interests</a:t>
            </a:r>
            <a:r>
              <a:rPr lang="da-DK" sz="1000" b="1" dirty="0">
                <a:latin typeface="Libre Franklin" pitchFamily="2" charset="77"/>
              </a:rPr>
              <a:t>?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A fair </a:t>
            </a:r>
            <a:r>
              <a:rPr lang="da-DK" sz="1000" dirty="0" err="1">
                <a:latin typeface="Libre Franklin" pitchFamily="2" charset="77"/>
              </a:rPr>
              <a:t>salary</a:t>
            </a:r>
            <a:r>
              <a:rPr lang="da-DK" sz="1000" dirty="0">
                <a:latin typeface="Libre Franklin" pitchFamily="2" charset="77"/>
              </a:rPr>
              <a:t>, </a:t>
            </a:r>
            <a:r>
              <a:rPr lang="da-DK" sz="1000" dirty="0" err="1">
                <a:latin typeface="Libre Franklin" pitchFamily="2" charset="77"/>
              </a:rPr>
              <a:t>good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working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conditions</a:t>
            </a:r>
            <a:r>
              <a:rPr lang="da-DK" sz="1000" dirty="0">
                <a:latin typeface="Libre Franklin" pitchFamily="2" charset="77"/>
              </a:rPr>
              <a:t>, and </a:t>
            </a:r>
            <a:r>
              <a:rPr lang="da-DK" sz="1000" dirty="0" err="1">
                <a:latin typeface="Libre Franklin" pitchFamily="2" charset="77"/>
              </a:rPr>
              <a:t>employment</a:t>
            </a:r>
            <a:r>
              <a:rPr lang="da-DK" sz="1000" dirty="0">
                <a:latin typeface="Libre Franklin" pitchFamily="2" charset="77"/>
              </a:rPr>
              <a:t> terms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 err="1">
                <a:latin typeface="Libre Franklin" pitchFamily="2" charset="77"/>
              </a:rPr>
              <a:t>Stability</a:t>
            </a:r>
            <a:r>
              <a:rPr lang="da-DK" sz="1000" dirty="0">
                <a:latin typeface="Libre Franklin" pitchFamily="2" charset="77"/>
              </a:rPr>
              <a:t> and security in </a:t>
            </a:r>
            <a:r>
              <a:rPr lang="da-DK" sz="1000" dirty="0" err="1">
                <a:latin typeface="Libre Franklin" pitchFamily="2" charset="77"/>
              </a:rPr>
              <a:t>employment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 err="1">
                <a:latin typeface="Libre Franklin" pitchFamily="2" charset="77"/>
              </a:rPr>
              <a:t>Opportunities</a:t>
            </a:r>
            <a:r>
              <a:rPr lang="da-DK" sz="1000" dirty="0">
                <a:latin typeface="Libre Franklin" pitchFamily="2" charset="77"/>
              </a:rPr>
              <a:t> for </a:t>
            </a:r>
            <a:r>
              <a:rPr lang="da-DK" sz="1000" dirty="0" err="1">
                <a:latin typeface="Libre Franklin" pitchFamily="2" charset="77"/>
              </a:rPr>
              <a:t>further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training</a:t>
            </a:r>
            <a:r>
              <a:rPr lang="da-DK" sz="1000" dirty="0">
                <a:latin typeface="Libre Franklin" pitchFamily="2" charset="77"/>
              </a:rPr>
              <a:t>, </a:t>
            </a:r>
            <a:r>
              <a:rPr lang="da-DK" sz="1000" dirty="0" err="1">
                <a:latin typeface="Libre Franklin" pitchFamily="2" charset="77"/>
              </a:rPr>
              <a:t>skills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development</a:t>
            </a:r>
            <a:r>
              <a:rPr lang="da-DK" sz="1000" dirty="0">
                <a:latin typeface="Libre Franklin" pitchFamily="2" charset="77"/>
              </a:rPr>
              <a:t>, and </a:t>
            </a:r>
            <a:r>
              <a:rPr lang="da-DK" sz="1000" dirty="0" err="1">
                <a:latin typeface="Libre Franklin" pitchFamily="2" charset="77"/>
              </a:rPr>
              <a:t>advancement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A </a:t>
            </a:r>
            <a:r>
              <a:rPr lang="da-DK" sz="1000" dirty="0" err="1">
                <a:latin typeface="Libre Franklin" pitchFamily="2" charset="77"/>
              </a:rPr>
              <a:t>healthy</a:t>
            </a:r>
            <a:r>
              <a:rPr lang="da-DK" sz="1000" dirty="0">
                <a:latin typeface="Libre Franklin" pitchFamily="2" charset="77"/>
              </a:rPr>
              <a:t>, </a:t>
            </a:r>
            <a:r>
              <a:rPr lang="da-DK" sz="1000" dirty="0" err="1">
                <a:latin typeface="Libre Franklin" pitchFamily="2" charset="77"/>
              </a:rPr>
              <a:t>safe</a:t>
            </a:r>
            <a:r>
              <a:rPr lang="da-DK" sz="1000" dirty="0">
                <a:latin typeface="Libre Franklin" pitchFamily="2" charset="77"/>
              </a:rPr>
              <a:t>, and positive </a:t>
            </a:r>
            <a:r>
              <a:rPr lang="da-DK" sz="1000" dirty="0" err="1">
                <a:latin typeface="Libre Franklin" pitchFamily="2" charset="77"/>
              </a:rPr>
              <a:t>working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environment</a:t>
            </a:r>
            <a:r>
              <a:rPr lang="da-DK" sz="1000" dirty="0">
                <a:latin typeface="Libre Franklin" pitchFamily="2" charset="77"/>
              </a:rPr>
              <a:t> with </a:t>
            </a:r>
            <a:r>
              <a:rPr lang="da-DK" sz="1000" dirty="0" err="1">
                <a:latin typeface="Libre Franklin" pitchFamily="2" charset="77"/>
              </a:rPr>
              <a:t>good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relationships</a:t>
            </a:r>
            <a:r>
              <a:rPr lang="da-DK" sz="1000" dirty="0">
                <a:latin typeface="Libre Franklin" pitchFamily="2" charset="77"/>
              </a:rPr>
              <a:t> with </a:t>
            </a:r>
            <a:r>
              <a:rPr lang="da-DK" sz="1000" dirty="0" err="1">
                <a:latin typeface="Libre Franklin" pitchFamily="2" charset="77"/>
              </a:rPr>
              <a:t>colleagues</a:t>
            </a:r>
            <a:r>
              <a:rPr lang="da-DK" sz="1000" dirty="0">
                <a:latin typeface="Libre Franklin" pitchFamily="2" charset="77"/>
              </a:rPr>
              <a:t> and management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A </a:t>
            </a:r>
            <a:r>
              <a:rPr lang="da-DK" sz="1000" dirty="0" err="1">
                <a:latin typeface="Libre Franklin" pitchFamily="2" charset="77"/>
              </a:rPr>
              <a:t>good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work-life</a:t>
            </a:r>
            <a:r>
              <a:rPr lang="da-DK" sz="1000" dirty="0">
                <a:latin typeface="Libre Franklin" pitchFamily="2" charset="77"/>
              </a:rPr>
              <a:t> balance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 err="1">
                <a:latin typeface="Libre Franklin" pitchFamily="2" charset="77"/>
              </a:rPr>
              <a:t>That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their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work</a:t>
            </a:r>
            <a:r>
              <a:rPr lang="da-DK" sz="1000" dirty="0">
                <a:latin typeface="Libre Franklin" pitchFamily="2" charset="77"/>
              </a:rPr>
              <a:t> is </a:t>
            </a:r>
            <a:r>
              <a:rPr lang="da-DK" sz="1000" dirty="0" err="1">
                <a:latin typeface="Libre Franklin" pitchFamily="2" charset="77"/>
              </a:rPr>
              <a:t>perceived</a:t>
            </a:r>
            <a:r>
              <a:rPr lang="da-DK" sz="1000" dirty="0">
                <a:latin typeface="Libre Franklin" pitchFamily="2" charset="77"/>
              </a:rPr>
              <a:t> as </a:t>
            </a:r>
            <a:r>
              <a:rPr lang="da-DK" sz="1000" dirty="0" err="1">
                <a:latin typeface="Libre Franklin" pitchFamily="2" charset="77"/>
              </a:rPr>
              <a:t>meaningful</a:t>
            </a:r>
            <a:r>
              <a:rPr lang="da-DK" sz="1000" dirty="0">
                <a:latin typeface="Libre Franklin" pitchFamily="2" charset="77"/>
              </a:rPr>
              <a:t> and </a:t>
            </a:r>
            <a:r>
              <a:rPr lang="da-DK" sz="1000" dirty="0" err="1">
                <a:latin typeface="Libre Franklin" pitchFamily="2" charset="77"/>
              </a:rPr>
              <a:t>their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efforts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are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valued</a:t>
            </a:r>
            <a:r>
              <a:rPr lang="da-DK" sz="1000" dirty="0">
                <a:latin typeface="Libre Franklin" pitchFamily="2" charset="77"/>
              </a:rPr>
              <a:t> and </a:t>
            </a:r>
            <a:r>
              <a:rPr lang="da-DK" sz="1000" dirty="0" err="1">
                <a:latin typeface="Libre Franklin" pitchFamily="2" charset="77"/>
              </a:rPr>
              <a:t>recognized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 err="1">
                <a:latin typeface="Libre Franklin" pitchFamily="2" charset="77"/>
              </a:rPr>
              <a:t>Being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able</a:t>
            </a:r>
            <a:r>
              <a:rPr lang="da-DK" sz="1000" dirty="0">
                <a:latin typeface="Libre Franklin" pitchFamily="2" charset="77"/>
              </a:rPr>
              <a:t> to </a:t>
            </a:r>
            <a:r>
              <a:rPr lang="da-DK" sz="1000" dirty="0" err="1">
                <a:latin typeface="Libre Franklin" pitchFamily="2" charset="77"/>
              </a:rPr>
              <a:t>influence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working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conditions</a:t>
            </a:r>
            <a:r>
              <a:rPr lang="da-DK" sz="1000" dirty="0">
                <a:latin typeface="Libre Franklin" pitchFamily="2" charset="77"/>
              </a:rPr>
              <a:t> and decisions </a:t>
            </a:r>
            <a:r>
              <a:rPr lang="da-DK" sz="1000" dirty="0" err="1">
                <a:latin typeface="Libre Franklin" pitchFamily="2" charset="77"/>
              </a:rPr>
              <a:t>that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affect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their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everyday</a:t>
            </a:r>
            <a:r>
              <a:rPr lang="da-DK" sz="1000" dirty="0">
                <a:latin typeface="Libre Franklin" pitchFamily="2" charset="77"/>
              </a:rPr>
              <a:t> lives</a:t>
            </a:r>
          </a:p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br>
              <a:rPr lang="da-DK" sz="1000" b="1" dirty="0">
                <a:latin typeface="Libre Franklin" pitchFamily="2" charset="77"/>
              </a:rPr>
            </a:br>
            <a:r>
              <a:rPr lang="da-DK" sz="1000" b="1" dirty="0" err="1">
                <a:latin typeface="Libre Franklin" pitchFamily="2" charset="77"/>
              </a:rPr>
              <a:t>What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can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good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employee</a:t>
            </a:r>
            <a:r>
              <a:rPr lang="da-DK" sz="1000" b="1" dirty="0">
                <a:latin typeface="Libre Franklin" pitchFamily="2" charset="77"/>
              </a:rPr>
              <a:t> </a:t>
            </a:r>
            <a:r>
              <a:rPr lang="da-DK" sz="1000" b="1" dirty="0" err="1">
                <a:latin typeface="Libre Franklin" pitchFamily="2" charset="77"/>
              </a:rPr>
              <a:t>cooperation</a:t>
            </a:r>
            <a:r>
              <a:rPr lang="da-DK" sz="1000" b="1" dirty="0">
                <a:latin typeface="Libre Franklin" pitchFamily="2" charset="77"/>
              </a:rPr>
              <a:t> give </a:t>
            </a:r>
            <a:r>
              <a:rPr lang="da-DK" sz="1000" b="1" dirty="0" err="1">
                <a:latin typeface="Libre Franklin" pitchFamily="2" charset="77"/>
              </a:rPr>
              <a:t>you</a:t>
            </a:r>
            <a:r>
              <a:rPr lang="da-DK" sz="1000" b="1" dirty="0">
                <a:latin typeface="Libre Franklin" pitchFamily="2" charset="77"/>
              </a:rPr>
              <a:t>? 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High </a:t>
            </a:r>
            <a:r>
              <a:rPr lang="da-DK" sz="1000" dirty="0" err="1">
                <a:latin typeface="Libre Franklin" pitchFamily="2" charset="77"/>
              </a:rPr>
              <a:t>productivity</a:t>
            </a:r>
            <a:r>
              <a:rPr lang="da-DK" sz="1000" dirty="0">
                <a:latin typeface="Libre Franklin" pitchFamily="2" charset="77"/>
              </a:rPr>
              <a:t> and </a:t>
            </a:r>
            <a:r>
              <a:rPr lang="da-DK" sz="1000" dirty="0" err="1">
                <a:latin typeface="Libre Franklin" pitchFamily="2" charset="77"/>
              </a:rPr>
              <a:t>stability</a:t>
            </a:r>
            <a:r>
              <a:rPr lang="da-DK" sz="1000" dirty="0">
                <a:latin typeface="Libre Franklin" pitchFamily="2" charset="77"/>
              </a:rPr>
              <a:t> in task </a:t>
            </a:r>
            <a:r>
              <a:rPr lang="da-DK" sz="1000" dirty="0" err="1">
                <a:latin typeface="Libre Franklin" pitchFamily="2" charset="77"/>
              </a:rPr>
              <a:t>completion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An innovative </a:t>
            </a:r>
            <a:r>
              <a:rPr lang="da-DK" sz="1000" dirty="0" err="1">
                <a:latin typeface="Libre Franklin" pitchFamily="2" charset="77"/>
              </a:rPr>
              <a:t>company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where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talented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employees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contribute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their</a:t>
            </a:r>
            <a:r>
              <a:rPr lang="da-DK" sz="1000" dirty="0">
                <a:latin typeface="Libre Franklin" pitchFamily="2" charset="77"/>
              </a:rPr>
              <a:t> </a:t>
            </a:r>
            <a:r>
              <a:rPr lang="da-DK" sz="1000" dirty="0" err="1">
                <a:latin typeface="Libre Franklin" pitchFamily="2" charset="77"/>
              </a:rPr>
              <a:t>knowledge</a:t>
            </a:r>
            <a:r>
              <a:rPr lang="da-DK" sz="1000" dirty="0">
                <a:latin typeface="Libre Franklin" pitchFamily="2" charset="77"/>
              </a:rPr>
              <a:t> and new </a:t>
            </a:r>
            <a:r>
              <a:rPr lang="da-DK" sz="1000" dirty="0" err="1">
                <a:latin typeface="Libre Franklin" pitchFamily="2" charset="77"/>
              </a:rPr>
              <a:t>ideas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Good </a:t>
            </a:r>
            <a:r>
              <a:rPr lang="da-DK" sz="1000" dirty="0" err="1">
                <a:latin typeface="Libre Franklin" pitchFamily="2" charset="77"/>
              </a:rPr>
              <a:t>customer</a:t>
            </a:r>
            <a:r>
              <a:rPr lang="da-DK" sz="1000" dirty="0">
                <a:latin typeface="Libre Franklin" pitchFamily="2" charset="77"/>
              </a:rPr>
              <a:t> service</a:t>
            </a:r>
          </a:p>
          <a:p>
            <a:pPr>
              <a:lnSpc>
                <a:spcPct val="100000"/>
              </a:lnSpc>
              <a:buClr>
                <a:srgbClr val="3C4B5E"/>
              </a:buClr>
            </a:pPr>
            <a:r>
              <a:rPr lang="da-DK" sz="1000" dirty="0">
                <a:latin typeface="Libre Franklin" pitchFamily="2" charset="77"/>
              </a:rPr>
              <a:t>Good reputation and brand </a:t>
            </a:r>
            <a:r>
              <a:rPr lang="da-DK" sz="1000" dirty="0" err="1">
                <a:latin typeface="Libre Franklin" pitchFamily="2" charset="77"/>
              </a:rPr>
              <a:t>value</a:t>
            </a: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endParaRPr lang="da-DK" sz="1000" dirty="0">
              <a:latin typeface="Libre Franklin" pitchFamily="2" charset="77"/>
            </a:endParaRPr>
          </a:p>
          <a:p>
            <a:pPr>
              <a:lnSpc>
                <a:spcPct val="100000"/>
              </a:lnSpc>
              <a:buClr>
                <a:srgbClr val="3C4B5E"/>
              </a:buClr>
            </a:pPr>
            <a:endParaRPr lang="da-DK" sz="1000" dirty="0">
              <a:latin typeface="Libre Franklin" pitchFamily="2" charset="77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77A67DC-ED3A-119D-66F0-A0DFDACA6247}"/>
              </a:ext>
            </a:extLst>
          </p:cNvPr>
          <p:cNvSpPr txBox="1">
            <a:spLocks/>
          </p:cNvSpPr>
          <p:nvPr/>
        </p:nvSpPr>
        <p:spPr>
          <a:xfrm>
            <a:off x="4671753" y="360000"/>
            <a:ext cx="3001143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employees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8A28EC-EA85-70C4-445F-656654779689}"/>
              </a:ext>
            </a:extLst>
          </p:cNvPr>
          <p:cNvCxnSpPr>
            <a:cxnSpLocks/>
          </p:cNvCxnSpPr>
          <p:nvPr/>
        </p:nvCxnSpPr>
        <p:spPr>
          <a:xfrm>
            <a:off x="4671753" y="1484281"/>
            <a:ext cx="6899563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3C29AC-A99C-E973-76FD-5E719B8EB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63" y="166462"/>
            <a:ext cx="3860489" cy="2907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AEF11-5B27-EDE4-2FAE-486FA0084E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566" y="3675288"/>
            <a:ext cx="3016117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8F359AD-69FB-2ED5-F00C-546B7D41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05CAE8-6482-0FEA-77C8-798A69C41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68112" y="1482541"/>
            <a:ext cx="5895922" cy="1009846"/>
          </a:xfrm>
          <a:ln w="12700">
            <a:solidFill>
              <a:srgbClr val="002839">
                <a:alpha val="20000"/>
              </a:srgbClr>
            </a:solidFill>
          </a:ln>
        </p:spPr>
        <p:txBody>
          <a:bodyPr wrap="square" lIns="180000" tIns="180000" rIns="180000" bIns="180000">
            <a:spAutoFit/>
          </a:bodyPr>
          <a:lstStyle/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r>
              <a:rPr lang="da-DK" sz="1050" b="1" dirty="0">
                <a:latin typeface="Libre Franklin" pitchFamily="2" charset="77"/>
              </a:rPr>
              <a:t>Purpose: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The </a:t>
            </a:r>
            <a:r>
              <a:rPr lang="da-DK" sz="1050" dirty="0" err="1">
                <a:latin typeface="Libre Franklin" pitchFamily="2" charset="77"/>
              </a:rPr>
              <a:t>companies</a:t>
            </a:r>
            <a:r>
              <a:rPr lang="da-DK" sz="1050" dirty="0">
                <a:latin typeface="Libre Franklin" pitchFamily="2" charset="77"/>
              </a:rPr>
              <a:t> have a </a:t>
            </a:r>
            <a:r>
              <a:rPr lang="da-DK" sz="1050" dirty="0" err="1">
                <a:latin typeface="Libre Franklin" pitchFamily="2" charset="77"/>
              </a:rPr>
              <a:t>statutory</a:t>
            </a:r>
            <a:r>
              <a:rPr lang="da-DK" sz="1050" dirty="0">
                <a:latin typeface="Libre Franklin" pitchFamily="2" charset="77"/>
              </a:rPr>
              <a:t> purpose of </a:t>
            </a:r>
            <a:r>
              <a:rPr lang="da-DK" sz="1050" dirty="0" err="1">
                <a:latin typeface="Libre Franklin" pitchFamily="2" charset="77"/>
              </a:rPr>
              <a:t>creating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value</a:t>
            </a:r>
            <a:r>
              <a:rPr lang="da-DK" sz="1050" dirty="0">
                <a:latin typeface="Libre Franklin" pitchFamily="2" charset="77"/>
              </a:rPr>
              <a:t> for </a:t>
            </a:r>
            <a:r>
              <a:rPr lang="da-DK" sz="1050" dirty="0" err="1">
                <a:latin typeface="Libre Franklin" pitchFamily="2" charset="77"/>
              </a:rPr>
              <a:t>employees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which</a:t>
            </a:r>
            <a:r>
              <a:rPr lang="da-DK" sz="1050" dirty="0">
                <a:latin typeface="Libre Franklin" pitchFamily="2" charset="77"/>
              </a:rPr>
              <a:t> guides </a:t>
            </a:r>
            <a:r>
              <a:rPr lang="da-DK" sz="1050" dirty="0" err="1">
                <a:latin typeface="Libre Franklin" pitchFamily="2" charset="77"/>
              </a:rPr>
              <a:t>their</a:t>
            </a:r>
            <a:r>
              <a:rPr lang="da-DK" sz="1050" dirty="0">
                <a:latin typeface="Libre Franklin" pitchFamily="2" charset="77"/>
              </a:rPr>
              <a:t> long-term </a:t>
            </a:r>
            <a:r>
              <a:rPr lang="da-DK" sz="1050" dirty="0" err="1">
                <a:latin typeface="Libre Franklin" pitchFamily="2" charset="77"/>
              </a:rPr>
              <a:t>strategic</a:t>
            </a:r>
            <a:r>
              <a:rPr lang="da-DK" sz="1050" dirty="0">
                <a:latin typeface="Libre Franklin" pitchFamily="2" charset="77"/>
              </a:rPr>
              <a:t> decisions. This </a:t>
            </a:r>
            <a:r>
              <a:rPr lang="da-DK" sz="1050" dirty="0" err="1">
                <a:latin typeface="Libre Franklin" pitchFamily="2" charset="77"/>
              </a:rPr>
              <a:t>may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involve</a:t>
            </a:r>
            <a:r>
              <a:rPr lang="da-DK" sz="1050" dirty="0">
                <a:latin typeface="Libre Franklin" pitchFamily="2" charset="77"/>
              </a:rPr>
              <a:t>, for </a:t>
            </a:r>
            <a:r>
              <a:rPr lang="da-DK" sz="1050" dirty="0" err="1">
                <a:latin typeface="Libre Franklin" pitchFamily="2" charset="77"/>
              </a:rPr>
              <a:t>example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good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employee</a:t>
            </a:r>
            <a:r>
              <a:rPr lang="da-DK" sz="1050" dirty="0">
                <a:latin typeface="Libre Franklin" pitchFamily="2" charset="77"/>
              </a:rPr>
              <a:t> relations or </a:t>
            </a:r>
            <a:r>
              <a:rPr lang="da-DK" sz="1050" dirty="0" err="1">
                <a:latin typeface="Libre Franklin" pitchFamily="2" charset="77"/>
              </a:rPr>
              <a:t>sustainable</a:t>
            </a:r>
            <a:r>
              <a:rPr lang="da-DK" sz="1050" dirty="0">
                <a:latin typeface="Libre Franklin" pitchFamily="2" charset="77"/>
              </a:rPr>
              <a:t> job </a:t>
            </a:r>
            <a:r>
              <a:rPr lang="da-DK" sz="1050" dirty="0" err="1">
                <a:latin typeface="Libre Franklin" pitchFamily="2" charset="77"/>
              </a:rPr>
              <a:t>opportunities</a:t>
            </a:r>
            <a:r>
              <a:rPr lang="da-DK" sz="1050" dirty="0">
                <a:latin typeface="Libre Franklin" pitchFamily="2" charset="77"/>
              </a:rPr>
              <a:t>.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33AB875-B7DF-0BA9-414A-641DC39361FB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3031599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>
                <a:latin typeface="Libre Franklin" pitchFamily="2" charset="77"/>
              </a:rPr>
              <a:t>Mød:</a:t>
            </a:r>
          </a:p>
          <a:p>
            <a:r>
              <a:rPr lang="da-DK" sz="3000" dirty="0">
                <a:latin typeface="Libre Franklin" pitchFamily="2" charset="77"/>
              </a:rPr>
              <a:t>Medarbejderne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C3A735-DC7E-3C30-9A28-B2B4F2C481D7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EB3DA55-9604-F5BE-4B28-BE0CCA0FF9F3}"/>
              </a:ext>
            </a:extLst>
          </p:cNvPr>
          <p:cNvSpPr txBox="1">
            <a:spLocks/>
          </p:cNvSpPr>
          <p:nvPr/>
        </p:nvSpPr>
        <p:spPr>
          <a:xfrm>
            <a:off x="4671752" y="2777924"/>
            <a:ext cx="5895922" cy="1333012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 err="1">
                <a:latin typeface="Libre Franklin" pitchFamily="2" charset="77"/>
              </a:rPr>
              <a:t>Influence</a:t>
            </a:r>
            <a:r>
              <a:rPr lang="da-DK" sz="1050" b="1" dirty="0">
                <a:latin typeface="Libre Franklin" pitchFamily="2" charset="77"/>
              </a:rPr>
              <a:t>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 err="1">
                <a:latin typeface="Libre Franklin" pitchFamily="2" charset="77"/>
              </a:rPr>
              <a:t>Employees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members</a:t>
            </a:r>
            <a:r>
              <a:rPr lang="da-DK" sz="1050" dirty="0">
                <a:latin typeface="Libre Franklin" pitchFamily="2" charset="77"/>
              </a:rPr>
              <a:t> and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, at a minimum, </a:t>
            </a:r>
            <a:r>
              <a:rPr lang="da-DK" sz="1050" dirty="0" err="1">
                <a:latin typeface="Libre Franklin" pitchFamily="2" charset="77"/>
              </a:rPr>
              <a:t>exert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their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influence</a:t>
            </a:r>
            <a:r>
              <a:rPr lang="da-DK" sz="1050" dirty="0">
                <a:latin typeface="Libre Franklin" pitchFamily="2" charset="77"/>
              </a:rPr>
              <a:t> by </a:t>
            </a:r>
            <a:r>
              <a:rPr lang="da-DK" sz="1050" dirty="0" err="1">
                <a:latin typeface="Libre Franklin" pitchFamily="2" charset="77"/>
              </a:rPr>
              <a:t>voting</a:t>
            </a:r>
            <a:r>
              <a:rPr lang="da-DK" sz="1050" dirty="0">
                <a:latin typeface="Libre Franklin" pitchFamily="2" charset="77"/>
              </a:rPr>
              <a:t> at the general meeting and by </a:t>
            </a:r>
            <a:r>
              <a:rPr lang="da-DK" sz="1050" dirty="0" err="1">
                <a:latin typeface="Libre Franklin" pitchFamily="2" charset="77"/>
              </a:rPr>
              <a:t>electing</a:t>
            </a:r>
            <a:r>
              <a:rPr lang="da-DK" sz="1050" dirty="0">
                <a:latin typeface="Libre Franklin" pitchFamily="2" charset="77"/>
              </a:rPr>
              <a:t> (or </a:t>
            </a:r>
            <a:r>
              <a:rPr lang="da-DK" sz="1050" dirty="0" err="1">
                <a:latin typeface="Libre Franklin" pitchFamily="2" charset="77"/>
              </a:rPr>
              <a:t>standing</a:t>
            </a:r>
            <a:r>
              <a:rPr lang="da-DK" sz="1050" dirty="0">
                <a:latin typeface="Libre Franklin" pitchFamily="2" charset="77"/>
              </a:rPr>
              <a:t> for </a:t>
            </a:r>
            <a:r>
              <a:rPr lang="da-DK" sz="1050" dirty="0" err="1">
                <a:latin typeface="Libre Franklin" pitchFamily="2" charset="77"/>
              </a:rPr>
              <a:t>election</a:t>
            </a:r>
            <a:r>
              <a:rPr lang="da-DK" sz="1050" dirty="0">
                <a:latin typeface="Libre Franklin" pitchFamily="2" charset="77"/>
              </a:rPr>
              <a:t> to) the board of </a:t>
            </a:r>
            <a:r>
              <a:rPr lang="da-DK" sz="1050" dirty="0" err="1">
                <a:latin typeface="Libre Franklin" pitchFamily="2" charset="77"/>
              </a:rPr>
              <a:t>directors</a:t>
            </a:r>
            <a:r>
              <a:rPr lang="da-DK" sz="1050" dirty="0">
                <a:latin typeface="Libre Franklin" pitchFamily="2" charset="77"/>
              </a:rPr>
              <a:t>. </a:t>
            </a:r>
            <a:r>
              <a:rPr lang="da-DK" sz="1050" dirty="0" err="1">
                <a:latin typeface="Libre Franklin" pitchFamily="2" charset="77"/>
              </a:rPr>
              <a:t>They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often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also</a:t>
            </a:r>
            <a:r>
              <a:rPr lang="da-DK" sz="1050" dirty="0">
                <a:latin typeface="Libre Franklin" pitchFamily="2" charset="77"/>
              </a:rPr>
              <a:t> have a </a:t>
            </a:r>
            <a:r>
              <a:rPr lang="da-DK" sz="1050" dirty="0" err="1">
                <a:latin typeface="Libre Franklin" pitchFamily="2" charset="77"/>
              </a:rPr>
              <a:t>significant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influence</a:t>
            </a:r>
            <a:r>
              <a:rPr lang="da-DK" sz="1050" dirty="0">
                <a:latin typeface="Libre Franklin" pitchFamily="2" charset="77"/>
              </a:rPr>
              <a:t> on decisions in </a:t>
            </a:r>
            <a:r>
              <a:rPr lang="da-DK" sz="1050" dirty="0" err="1">
                <a:latin typeface="Libre Franklin" pitchFamily="2" charset="77"/>
              </a:rPr>
              <a:t>day</a:t>
            </a:r>
            <a:r>
              <a:rPr lang="da-DK" sz="1050" dirty="0">
                <a:latin typeface="Libre Franklin" pitchFamily="2" charset="77"/>
              </a:rPr>
              <a:t>-to-</a:t>
            </a:r>
            <a:r>
              <a:rPr lang="da-DK" sz="1050" dirty="0" err="1">
                <a:latin typeface="Libre Franklin" pitchFamily="2" charset="77"/>
              </a:rPr>
              <a:t>day</a:t>
            </a:r>
            <a:r>
              <a:rPr lang="da-DK" sz="1050" dirty="0">
                <a:latin typeface="Libre Franklin" pitchFamily="2" charset="77"/>
              </a:rPr>
              <a:t> operations, for </a:t>
            </a:r>
            <a:r>
              <a:rPr lang="da-DK" sz="1050" dirty="0" err="1">
                <a:latin typeface="Libre Franklin" pitchFamily="2" charset="77"/>
              </a:rPr>
              <a:t>example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through</a:t>
            </a:r>
            <a:r>
              <a:rPr lang="da-DK" sz="1050" dirty="0">
                <a:latin typeface="Libre Franklin" pitchFamily="2" charset="77"/>
              </a:rPr>
              <a:t> management </a:t>
            </a:r>
            <a:r>
              <a:rPr lang="da-DK" sz="1050" dirty="0" err="1">
                <a:latin typeface="Libre Franklin" pitchFamily="2" charset="77"/>
              </a:rPr>
              <a:t>structures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that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less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hierarchical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than</a:t>
            </a:r>
            <a:r>
              <a:rPr lang="da-DK" sz="1050" dirty="0">
                <a:latin typeface="Libre Franklin" pitchFamily="2" charset="77"/>
              </a:rPr>
              <a:t> in </a:t>
            </a:r>
            <a:r>
              <a:rPr lang="da-DK" sz="1050" dirty="0" err="1">
                <a:latin typeface="Libre Franklin" pitchFamily="2" charset="77"/>
              </a:rPr>
              <a:t>other</a:t>
            </a:r>
            <a:r>
              <a:rPr lang="da-DK" sz="1050" dirty="0">
                <a:latin typeface="Libre Franklin" pitchFamily="2" charset="77"/>
              </a:rPr>
              <a:t> types of </a:t>
            </a:r>
            <a:r>
              <a:rPr lang="da-DK" sz="1050" dirty="0" err="1">
                <a:latin typeface="Libre Franklin" pitchFamily="2" charset="77"/>
              </a:rPr>
              <a:t>companies</a:t>
            </a:r>
            <a:r>
              <a:rPr lang="da-DK" sz="1050" dirty="0">
                <a:latin typeface="Libre Franklin" pitchFamily="2" charset="77"/>
              </a:rPr>
              <a:t>.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14E6A046-E518-322B-D899-878F326D6849}"/>
              </a:ext>
            </a:extLst>
          </p:cNvPr>
          <p:cNvSpPr txBox="1">
            <a:spLocks/>
          </p:cNvSpPr>
          <p:nvPr/>
        </p:nvSpPr>
        <p:spPr>
          <a:xfrm>
            <a:off x="4671752" y="4373389"/>
            <a:ext cx="5895922" cy="848264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>
                <a:latin typeface="Libre Franklin" pitchFamily="2" charset="77"/>
              </a:rPr>
              <a:t>Profit: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In an </a:t>
            </a:r>
            <a:r>
              <a:rPr lang="da-DK" sz="1050" dirty="0" err="1">
                <a:latin typeface="Libre Franklin" pitchFamily="2" charset="77"/>
              </a:rPr>
              <a:t>employee-owned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r>
              <a:rPr lang="da-DK" sz="1050" dirty="0">
                <a:latin typeface="Libre Franklin" pitchFamily="2" charset="77"/>
              </a:rPr>
              <a:t>, profits </a:t>
            </a:r>
            <a:r>
              <a:rPr lang="da-DK" sz="1050" dirty="0" err="1">
                <a:latin typeface="Libre Franklin" pitchFamily="2" charset="77"/>
              </a:rPr>
              <a:t>are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typically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used</a:t>
            </a:r>
            <a:r>
              <a:rPr lang="da-DK" sz="1050" dirty="0">
                <a:latin typeface="Libre Franklin" pitchFamily="2" charset="77"/>
              </a:rPr>
              <a:t> to </a:t>
            </a:r>
            <a:r>
              <a:rPr lang="da-DK" sz="1050" dirty="0" err="1">
                <a:latin typeface="Libre Franklin" pitchFamily="2" charset="77"/>
              </a:rPr>
              <a:t>strengthen</a:t>
            </a:r>
            <a:r>
              <a:rPr lang="da-DK" sz="1050" dirty="0">
                <a:latin typeface="Libre Franklin" pitchFamily="2" charset="77"/>
              </a:rPr>
              <a:t> the </a:t>
            </a:r>
            <a:r>
              <a:rPr lang="da-DK" sz="1050" dirty="0" err="1">
                <a:latin typeface="Libre Franklin" pitchFamily="2" charset="77"/>
              </a:rPr>
              <a:t>company</a:t>
            </a:r>
            <a:r>
              <a:rPr lang="da-DK" sz="1050" dirty="0">
                <a:latin typeface="Libre Franklin" pitchFamily="2" charset="77"/>
              </a:rPr>
              <a:t>, </a:t>
            </a:r>
            <a:r>
              <a:rPr lang="da-DK" sz="1050" dirty="0" err="1">
                <a:latin typeface="Libre Franklin" pitchFamily="2" charset="77"/>
              </a:rPr>
              <a:t>improve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employee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conditions</a:t>
            </a:r>
            <a:r>
              <a:rPr lang="da-DK" sz="1050" dirty="0">
                <a:latin typeface="Libre Franklin" pitchFamily="2" charset="77"/>
              </a:rPr>
              <a:t>, or </a:t>
            </a:r>
            <a:r>
              <a:rPr lang="da-DK" sz="1050" dirty="0" err="1">
                <a:latin typeface="Libre Franklin" pitchFamily="2" charset="77"/>
              </a:rPr>
              <a:t>distributed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among</a:t>
            </a:r>
            <a:r>
              <a:rPr lang="da-DK" sz="1050" dirty="0">
                <a:latin typeface="Libre Franklin" pitchFamily="2" charset="77"/>
              </a:rPr>
              <a:t> the </a:t>
            </a:r>
            <a:r>
              <a:rPr lang="da-DK" sz="1050" dirty="0" err="1">
                <a:latin typeface="Libre Franklin" pitchFamily="2" charset="77"/>
              </a:rPr>
              <a:t>employees</a:t>
            </a:r>
            <a:r>
              <a:rPr lang="da-DK" sz="1050" dirty="0">
                <a:latin typeface="Libre Franklin" pitchFamily="2" charset="77"/>
              </a:rPr>
              <a:t>. 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35E0C834-4B85-3B14-E499-999E0424BE44}"/>
              </a:ext>
            </a:extLst>
          </p:cNvPr>
          <p:cNvSpPr txBox="1">
            <a:spLocks/>
          </p:cNvSpPr>
          <p:nvPr/>
        </p:nvSpPr>
        <p:spPr>
          <a:xfrm>
            <a:off x="3668112" y="5484107"/>
            <a:ext cx="5895922" cy="1009846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050" b="1" dirty="0" err="1">
                <a:latin typeface="Libre Franklin" pitchFamily="2" charset="77"/>
              </a:rPr>
              <a:t>Competition</a:t>
            </a:r>
            <a:r>
              <a:rPr lang="da-DK" sz="1050" b="1" dirty="0">
                <a:latin typeface="Libre Franklin" pitchFamily="2" charset="77"/>
              </a:rPr>
              <a:t>:</a:t>
            </a:r>
            <a:br>
              <a:rPr lang="da-DK" sz="1050" b="1" dirty="0">
                <a:latin typeface="Libre Franklin" pitchFamily="2" charset="77"/>
              </a:rPr>
            </a:br>
            <a:r>
              <a:rPr lang="da-DK" sz="1050" dirty="0">
                <a:latin typeface="Libre Franklin" pitchFamily="2" charset="77"/>
              </a:rPr>
              <a:t>Research </a:t>
            </a:r>
            <a:r>
              <a:rPr lang="da-DK" sz="1050" dirty="0" err="1">
                <a:latin typeface="Libre Franklin" pitchFamily="2" charset="77"/>
              </a:rPr>
              <a:t>consistently</a:t>
            </a:r>
            <a:r>
              <a:rPr lang="da-DK" sz="1050" dirty="0">
                <a:latin typeface="Libre Franklin" pitchFamily="2" charset="77"/>
              </a:rPr>
              <a:t> shows </a:t>
            </a:r>
            <a:r>
              <a:rPr lang="da-DK" sz="1050" dirty="0" err="1">
                <a:latin typeface="Libre Franklin" pitchFamily="2" charset="77"/>
              </a:rPr>
              <a:t>that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employee-owned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companies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are</a:t>
            </a:r>
            <a:r>
              <a:rPr lang="da-DK" sz="1050" dirty="0">
                <a:latin typeface="Libre Franklin" pitchFamily="2" charset="77"/>
              </a:rPr>
              <a:t> more </a:t>
            </a:r>
            <a:r>
              <a:rPr lang="da-DK" sz="1050" dirty="0" err="1">
                <a:latin typeface="Libre Franklin" pitchFamily="2" charset="77"/>
              </a:rPr>
              <a:t>productive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similar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companies</a:t>
            </a:r>
            <a:r>
              <a:rPr lang="da-DK" sz="1050" dirty="0">
                <a:latin typeface="Libre Franklin" pitchFamily="2" charset="77"/>
              </a:rPr>
              <a:t>. This </a:t>
            </a:r>
            <a:r>
              <a:rPr lang="da-DK" sz="1050" dirty="0" err="1">
                <a:latin typeface="Libre Franklin" pitchFamily="2" charset="77"/>
              </a:rPr>
              <a:t>may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be</a:t>
            </a:r>
            <a:r>
              <a:rPr lang="da-DK" sz="1050" dirty="0">
                <a:latin typeface="Libre Franklin" pitchFamily="2" charset="77"/>
              </a:rPr>
              <a:t> due to </a:t>
            </a:r>
            <a:r>
              <a:rPr lang="da-DK" sz="1050" dirty="0" err="1">
                <a:latin typeface="Libre Franklin" pitchFamily="2" charset="77"/>
              </a:rPr>
              <a:t>greater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employee</a:t>
            </a:r>
            <a:r>
              <a:rPr lang="da-DK" sz="1050" dirty="0">
                <a:latin typeface="Libre Franklin" pitchFamily="2" charset="77"/>
              </a:rPr>
              <a:t> motivation and </a:t>
            </a:r>
            <a:r>
              <a:rPr lang="da-DK" sz="1050" dirty="0" err="1">
                <a:latin typeface="Libre Franklin" pitchFamily="2" charset="77"/>
              </a:rPr>
              <a:t>loyalty</a:t>
            </a:r>
            <a:r>
              <a:rPr lang="da-DK" sz="1050" dirty="0">
                <a:latin typeface="Libre Franklin" pitchFamily="2" charset="77"/>
              </a:rPr>
              <a:t>, as </a:t>
            </a:r>
            <a:r>
              <a:rPr lang="da-DK" sz="1050" dirty="0" err="1">
                <a:latin typeface="Libre Franklin" pitchFamily="2" charset="77"/>
              </a:rPr>
              <a:t>well</a:t>
            </a:r>
            <a:r>
              <a:rPr lang="da-DK" sz="1050" dirty="0">
                <a:latin typeface="Libre Franklin" pitchFamily="2" charset="77"/>
              </a:rPr>
              <a:t> as decision-</a:t>
            </a:r>
            <a:r>
              <a:rPr lang="da-DK" sz="1050" dirty="0" err="1">
                <a:latin typeface="Libre Franklin" pitchFamily="2" charset="77"/>
              </a:rPr>
              <a:t>making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structures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where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employees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can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contribute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their</a:t>
            </a:r>
            <a:r>
              <a:rPr lang="da-DK" sz="1050" dirty="0">
                <a:latin typeface="Libre Franklin" pitchFamily="2" charset="77"/>
              </a:rPr>
              <a:t> </a:t>
            </a:r>
            <a:r>
              <a:rPr lang="da-DK" sz="1050" dirty="0" err="1">
                <a:latin typeface="Libre Franklin" pitchFamily="2" charset="77"/>
              </a:rPr>
              <a:t>knowledge</a:t>
            </a:r>
            <a:r>
              <a:rPr lang="da-DK" sz="1050" dirty="0">
                <a:latin typeface="Libre Franklin" pitchFamily="2" charset="77"/>
              </a:rPr>
              <a:t> and </a:t>
            </a:r>
            <a:r>
              <a:rPr lang="da-DK" sz="1050" dirty="0" err="1">
                <a:latin typeface="Libre Franklin" pitchFamily="2" charset="77"/>
              </a:rPr>
              <a:t>ideas</a:t>
            </a:r>
            <a:r>
              <a:rPr lang="da-DK" sz="1050" dirty="0">
                <a:latin typeface="Libre Franklin" pitchFamily="2" charset="77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7D006-12C1-2A40-3BD1-7C91F909F4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566" y="2492387"/>
            <a:ext cx="3016117" cy="283845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FE352FE-CABB-6BED-3BE6-94836264A556}"/>
              </a:ext>
            </a:extLst>
          </p:cNvPr>
          <p:cNvSpPr txBox="1">
            <a:spLocks/>
          </p:cNvSpPr>
          <p:nvPr/>
        </p:nvSpPr>
        <p:spPr>
          <a:xfrm>
            <a:off x="3668112" y="438333"/>
            <a:ext cx="614193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1600" dirty="0">
                <a:latin typeface="Libre Franklin" pitchFamily="2" charset="77"/>
              </a:rPr>
              <a:t>I producentejede virksomheder er</a:t>
            </a:r>
          </a:p>
          <a:p>
            <a:r>
              <a:rPr lang="da-DK" sz="1600" dirty="0">
                <a:latin typeface="Libre Franklin" pitchFamily="2" charset="77"/>
              </a:rPr>
              <a:t>virksomheden producenternes forlængede arm</a:t>
            </a:r>
          </a:p>
        </p:txBody>
      </p:sp>
    </p:spTree>
    <p:extLst>
      <p:ext uri="{BB962C8B-B14F-4D97-AF65-F5344CB8AC3E}">
        <p14:creationId xmlns:p14="http://schemas.microsoft.com/office/powerpoint/2010/main" val="415975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2C4306-C857-EB28-6A5D-92530ED5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CCEE49-6E8D-3FD9-913A-E2038DA16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000" y="2296986"/>
            <a:ext cx="6432000" cy="456101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Clr>
                <a:srgbClr val="3C4B5E"/>
              </a:buClr>
              <a:buFont typeface="+mj-lt"/>
              <a:buAutoNum type="arabicPeriod"/>
            </a:pPr>
            <a:r>
              <a:rPr lang="da-DK" sz="1200" dirty="0" err="1">
                <a:latin typeface="Libre Franklin" pitchFamily="2" charset="77"/>
              </a:rPr>
              <a:t>Introduction</a:t>
            </a:r>
            <a:r>
              <a:rPr lang="da-DK" sz="1200" dirty="0">
                <a:latin typeface="Libre Franklin" pitchFamily="2" charset="77"/>
              </a:rPr>
              <a:t> to the </a:t>
            </a:r>
            <a:r>
              <a:rPr lang="da-DK" sz="1200" dirty="0" err="1">
                <a:latin typeface="Libre Franklin" pitchFamily="2" charset="77"/>
              </a:rPr>
              <a:t>topic</a:t>
            </a:r>
            <a:r>
              <a:rPr lang="da-DK" sz="1200" dirty="0">
                <a:latin typeface="Libre Franklin" pitchFamily="2" charset="77"/>
              </a:rPr>
              <a:t>: </a:t>
            </a:r>
            <a:r>
              <a:rPr lang="da-DK" sz="1200" dirty="0" err="1">
                <a:latin typeface="Libre Franklin" pitchFamily="2" charset="77"/>
              </a:rPr>
              <a:t>Democratic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enterprises</a:t>
            </a:r>
            <a:r>
              <a:rPr lang="da-DK" sz="1200" dirty="0">
                <a:latin typeface="Libre Franklin" pitchFamily="2" charset="77"/>
              </a:rPr>
              <a:t> and "</a:t>
            </a:r>
            <a:r>
              <a:rPr lang="da-DK" sz="1200" dirty="0" err="1">
                <a:latin typeface="Libre Franklin" pitchFamily="2" charset="77"/>
              </a:rPr>
              <a:t>democratic</a:t>
            </a:r>
            <a:r>
              <a:rPr lang="da-DK" sz="1200" dirty="0">
                <a:latin typeface="Libre Franklin" pitchFamily="2" charset="77"/>
              </a:rPr>
              <a:t> business </a:t>
            </a:r>
            <a:r>
              <a:rPr lang="da-DK" sz="1200" dirty="0" err="1">
                <a:latin typeface="Libre Franklin" pitchFamily="2" charset="77"/>
              </a:rPr>
              <a:t>development</a:t>
            </a:r>
            <a:r>
              <a:rPr lang="da-DK" sz="1200" dirty="0">
                <a:latin typeface="Libre Franklin" pitchFamily="2" charset="77"/>
              </a:rPr>
              <a:t>" </a:t>
            </a:r>
          </a:p>
          <a:p>
            <a:pPr marL="811213" lvl="1" indent="-457200"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Presentation  (10 minutter?)</a:t>
            </a:r>
          </a:p>
          <a:p>
            <a:pPr marL="457200" indent="-457200">
              <a:lnSpc>
                <a:spcPct val="150000"/>
              </a:lnSpc>
              <a:buClr>
                <a:srgbClr val="3C4B5E"/>
              </a:buClr>
              <a:buFont typeface="+mj-lt"/>
              <a:buAutoNum type="arabicPeriod"/>
            </a:pP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business </a:t>
            </a:r>
            <a:r>
              <a:rPr lang="da-DK" sz="1200" dirty="0" err="1">
                <a:latin typeface="Libre Franklin" pitchFamily="2" charset="77"/>
              </a:rPr>
              <a:t>idea</a:t>
            </a:r>
            <a:endParaRPr lang="da-DK" sz="1200" dirty="0">
              <a:latin typeface="Libre Franklin" pitchFamily="2" charset="77"/>
            </a:endParaRPr>
          </a:p>
          <a:p>
            <a:pPr marL="811213" lvl="1" indent="-457200"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Group </a:t>
            </a:r>
            <a:r>
              <a:rPr lang="da-DK" sz="1200" dirty="0" err="1">
                <a:latin typeface="Libre Franklin" pitchFamily="2" charset="77"/>
              </a:rPr>
              <a:t>work</a:t>
            </a:r>
            <a:r>
              <a:rPr lang="da-DK" sz="1200" dirty="0">
                <a:latin typeface="Libre Franklin" pitchFamily="2" charset="77"/>
              </a:rPr>
              <a:t> (</a:t>
            </a:r>
            <a:r>
              <a:rPr lang="da-DK" sz="1200" dirty="0" err="1">
                <a:latin typeface="Libre Franklin" pitchFamily="2" charset="77"/>
              </a:rPr>
              <a:t>can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be</a:t>
            </a:r>
            <a:r>
              <a:rPr lang="da-DK" sz="1200" dirty="0">
                <a:latin typeface="Libre Franklin" pitchFamily="2" charset="77"/>
              </a:rPr>
              <a:t> done </a:t>
            </a:r>
            <a:r>
              <a:rPr lang="da-DK" sz="1200" dirty="0" err="1">
                <a:latin typeface="Libre Franklin" pitchFamily="2" charset="77"/>
              </a:rPr>
              <a:t>beforehand</a:t>
            </a:r>
            <a:r>
              <a:rPr lang="da-DK" sz="1200" dirty="0">
                <a:latin typeface="Libre Franklin" pitchFamily="2" charset="77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rgbClr val="3C4B5E"/>
              </a:buClr>
              <a:buFont typeface="+mj-lt"/>
              <a:buAutoNum type="arabicPeriod"/>
            </a:pPr>
            <a:r>
              <a:rPr lang="da-DK" sz="1200" dirty="0">
                <a:latin typeface="Libre Franklin" pitchFamily="2" charset="77"/>
              </a:rPr>
              <a:t>Imagination </a:t>
            </a:r>
            <a:r>
              <a:rPr lang="da-DK" sz="1200" dirty="0" err="1">
                <a:latin typeface="Libre Franklin" pitchFamily="2" charset="77"/>
              </a:rPr>
              <a:t>exercise</a:t>
            </a:r>
            <a:r>
              <a:rPr lang="da-DK" sz="1200" dirty="0">
                <a:latin typeface="Libre Franklin" pitchFamily="2" charset="77"/>
              </a:rPr>
              <a:t> in </a:t>
            </a:r>
            <a:r>
              <a:rPr lang="da-DK" sz="1200" dirty="0" err="1">
                <a:latin typeface="Libre Franklin" pitchFamily="2" charset="77"/>
              </a:rPr>
              <a:t>groups</a:t>
            </a:r>
            <a:r>
              <a:rPr lang="da-DK" sz="1200" dirty="0">
                <a:latin typeface="Libre Franklin" pitchFamily="2" charset="77"/>
              </a:rPr>
              <a:t>: :  </a:t>
            </a:r>
            <a:r>
              <a:rPr lang="da-DK" sz="1200" dirty="0" err="1">
                <a:latin typeface="Libre Franklin" pitchFamily="2" charset="77"/>
              </a:rPr>
              <a:t>What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would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your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idea</a:t>
            </a:r>
            <a:r>
              <a:rPr lang="da-DK" sz="1200" dirty="0">
                <a:latin typeface="Libre Franklin" pitchFamily="2" charset="77"/>
              </a:rPr>
              <a:t> look like as a </a:t>
            </a:r>
            <a:r>
              <a:rPr lang="da-DK" sz="1200" dirty="0" err="1">
                <a:latin typeface="Libre Franklin" pitchFamily="2" charset="77"/>
              </a:rPr>
              <a:t>democratically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owned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company</a:t>
            </a:r>
            <a:r>
              <a:rPr lang="da-DK" sz="1200" dirty="0">
                <a:latin typeface="Libre Franklin" pitchFamily="2" charset="77"/>
              </a:rPr>
              <a:t>?</a:t>
            </a:r>
          </a:p>
          <a:p>
            <a:pPr marL="811213" lvl="1" indent="-457200"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Gruppearbejde (30 minutter?)</a:t>
            </a:r>
          </a:p>
          <a:p>
            <a:pPr marL="457200" indent="-457200">
              <a:lnSpc>
                <a:spcPct val="150000"/>
              </a:lnSpc>
              <a:buClr>
                <a:srgbClr val="3C4B5E"/>
              </a:buClr>
              <a:buFont typeface="+mj-lt"/>
              <a:buAutoNum type="arabicPeriod"/>
            </a:pPr>
            <a:r>
              <a:rPr lang="da-DK" sz="1200" dirty="0">
                <a:latin typeface="Libre Franklin" pitchFamily="2" charset="77"/>
              </a:rPr>
              <a:t>Presentations and </a:t>
            </a:r>
            <a:r>
              <a:rPr lang="da-DK" sz="1200" dirty="0" err="1">
                <a:latin typeface="Libre Franklin" pitchFamily="2" charset="77"/>
              </a:rPr>
              <a:t>discussion</a:t>
            </a:r>
            <a:r>
              <a:rPr lang="da-DK" sz="1200" dirty="0">
                <a:latin typeface="Libre Franklin" pitchFamily="2" charset="77"/>
              </a:rPr>
              <a:t> in </a:t>
            </a:r>
            <a:r>
              <a:rPr lang="da-DK" sz="1200" dirty="0" err="1">
                <a:latin typeface="Libre Franklin" pitchFamily="2" charset="77"/>
              </a:rPr>
              <a:t>plenary</a:t>
            </a:r>
            <a:endParaRPr lang="da-DK" sz="1200" dirty="0">
              <a:latin typeface="Libre Franklin" pitchFamily="2" charset="77"/>
            </a:endParaRPr>
          </a:p>
          <a:p>
            <a:pPr marL="811213" lvl="1" indent="-457200"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Consumer-</a:t>
            </a:r>
            <a:r>
              <a:rPr lang="da-DK" sz="1200" dirty="0" err="1">
                <a:latin typeface="Libre Franklin" pitchFamily="2" charset="77"/>
              </a:rPr>
              <a:t>owned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companies</a:t>
            </a:r>
            <a:endParaRPr lang="da-DK" sz="1200" dirty="0">
              <a:latin typeface="Libre Franklin" pitchFamily="2" charset="77"/>
            </a:endParaRPr>
          </a:p>
          <a:p>
            <a:pPr marL="811213" lvl="1" indent="-457200">
              <a:lnSpc>
                <a:spcPct val="100000"/>
              </a:lnSpc>
              <a:buClr>
                <a:srgbClr val="3C4B5E"/>
              </a:buClr>
            </a:pPr>
            <a:r>
              <a:rPr lang="da-DK" sz="1200" dirty="0">
                <a:latin typeface="Libre Franklin" pitchFamily="2" charset="77"/>
              </a:rPr>
              <a:t>Producer-</a:t>
            </a:r>
            <a:r>
              <a:rPr lang="da-DK" sz="1200" dirty="0" err="1">
                <a:latin typeface="Libre Franklin" pitchFamily="2" charset="77"/>
              </a:rPr>
              <a:t>owned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companies</a:t>
            </a:r>
            <a:endParaRPr lang="da-DK" sz="1200" dirty="0">
              <a:latin typeface="Libre Franklin" pitchFamily="2" charset="77"/>
            </a:endParaRPr>
          </a:p>
          <a:p>
            <a:pPr marL="811213" lvl="1" indent="-457200">
              <a:lnSpc>
                <a:spcPct val="100000"/>
              </a:lnSpc>
              <a:buClr>
                <a:srgbClr val="3C4B5E"/>
              </a:buClr>
            </a:pPr>
            <a:r>
              <a:rPr lang="da-DK" sz="1200" dirty="0" err="1">
                <a:latin typeface="Libre Franklin" pitchFamily="2" charset="77"/>
              </a:rPr>
              <a:t>Employee-owned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companies</a:t>
            </a:r>
            <a:endParaRPr lang="da-DK" sz="1200" dirty="0">
              <a:latin typeface="Libre Franklin" pitchFamily="2" charset="77"/>
            </a:endParaRPr>
          </a:p>
          <a:p>
            <a:pPr marL="811213" lvl="1" indent="-457200">
              <a:lnSpc>
                <a:spcPct val="100000"/>
              </a:lnSpc>
              <a:buClr>
                <a:srgbClr val="3C4B5E"/>
              </a:buClr>
            </a:pPr>
            <a:endParaRPr lang="da-DK" sz="1200" dirty="0">
              <a:latin typeface="Libre Franklin" pitchFamily="2" charset="77"/>
            </a:endParaRPr>
          </a:p>
          <a:p>
            <a:pPr marL="457200" indent="-457200">
              <a:lnSpc>
                <a:spcPct val="150000"/>
              </a:lnSpc>
              <a:buClr>
                <a:srgbClr val="3C4B5E"/>
              </a:buClr>
              <a:buFont typeface="+mj-lt"/>
              <a:buAutoNum type="arabicPeriod"/>
            </a:pPr>
            <a:r>
              <a:rPr lang="da-DK" sz="1200" dirty="0">
                <a:latin typeface="Libre Franklin" pitchFamily="2" charset="77"/>
              </a:rPr>
              <a:t>Summary and </a:t>
            </a:r>
            <a:r>
              <a:rPr lang="da-DK" sz="1200" dirty="0" err="1">
                <a:latin typeface="Libre Franklin" pitchFamily="2" charset="77"/>
              </a:rPr>
              <a:t>next</a:t>
            </a:r>
            <a:r>
              <a:rPr lang="da-DK" sz="1200" dirty="0">
                <a:latin typeface="Libre Franklin" pitchFamily="2" charset="77"/>
              </a:rPr>
              <a:t> steps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64A45C4-8D24-5417-6909-26AB35718FD2}"/>
              </a:ext>
            </a:extLst>
          </p:cNvPr>
          <p:cNvSpPr txBox="1">
            <a:spLocks/>
          </p:cNvSpPr>
          <p:nvPr/>
        </p:nvSpPr>
        <p:spPr>
          <a:xfrm>
            <a:off x="5760000" y="152251"/>
            <a:ext cx="4641014" cy="13388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>
                <a:latin typeface="Libre Franklin" pitchFamily="2" charset="77"/>
              </a:rPr>
              <a:t>Inspiration workshop on</a:t>
            </a:r>
          </a:p>
          <a:p>
            <a:r>
              <a:rPr lang="da-DK" sz="3000" dirty="0" err="1">
                <a:latin typeface="Libre Franklin" pitchFamily="2" charset="77"/>
              </a:rPr>
              <a:t>democratic</a:t>
            </a:r>
            <a:r>
              <a:rPr lang="da-DK" sz="3000" dirty="0">
                <a:latin typeface="Libre Franklin" pitchFamily="2" charset="77"/>
              </a:rPr>
              <a:t> </a:t>
            </a:r>
            <a:r>
              <a:rPr lang="da-DK" sz="3000" dirty="0" err="1">
                <a:latin typeface="Libre Franklin" pitchFamily="2" charset="77"/>
              </a:rPr>
              <a:t>companies</a:t>
            </a:r>
            <a:endParaRPr lang="da-DK" sz="3000" dirty="0">
              <a:latin typeface="Libre Franklin" pitchFamily="2" charset="77"/>
            </a:endParaRPr>
          </a:p>
          <a:p>
            <a:r>
              <a:rPr lang="da-DK" sz="3000" dirty="0">
                <a:latin typeface="Libre Franklin" pitchFamily="2" charset="77"/>
              </a:rPr>
              <a:t>Workshop format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C62F1767-0F71-38DE-E6A8-9E14B13871DA}"/>
              </a:ext>
            </a:extLst>
          </p:cNvPr>
          <p:cNvSpPr txBox="1">
            <a:spLocks/>
          </p:cNvSpPr>
          <p:nvPr/>
        </p:nvSpPr>
        <p:spPr>
          <a:xfrm>
            <a:off x="5760000" y="1651098"/>
            <a:ext cx="5725165" cy="34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tx1"/>
                </a:solidFill>
                <a:latin typeface="Amsi Pro Bold" panose="020B0A060202010101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Libre Franklin SemiBold" pitchFamily="2" charset="77"/>
              </a:rPr>
              <a:t>Workshopformat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147265-1144-6F9A-8148-FE1408D819BF}"/>
              </a:ext>
            </a:extLst>
          </p:cNvPr>
          <p:cNvCxnSpPr>
            <a:cxnSpLocks/>
          </p:cNvCxnSpPr>
          <p:nvPr/>
        </p:nvCxnSpPr>
        <p:spPr>
          <a:xfrm>
            <a:off x="5760000" y="1484281"/>
            <a:ext cx="5943600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5BCD0E2-E020-FCF9-CAEC-30CE006602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49" y="1035913"/>
            <a:ext cx="4777606" cy="47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825BC9-815F-88E3-4311-69028D509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15C92FC1-8805-1794-4AC6-6A4F53BAA661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3031599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>
                <a:latin typeface="Libre Franklin" pitchFamily="2" charset="77"/>
              </a:rPr>
              <a:t>Mød:</a:t>
            </a:r>
          </a:p>
          <a:p>
            <a:r>
              <a:rPr lang="da-DK" sz="3000" dirty="0">
                <a:latin typeface="Libre Franklin" pitchFamily="2" charset="77"/>
              </a:rPr>
              <a:t>Medarbejderne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608749-76AA-7330-F868-CB5F2EF88F88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84D7170B-360B-D597-E93A-BCA59AF12DE2}"/>
              </a:ext>
            </a:extLst>
          </p:cNvPr>
          <p:cNvSpPr txBox="1">
            <a:spLocks/>
          </p:cNvSpPr>
          <p:nvPr/>
        </p:nvSpPr>
        <p:spPr>
          <a:xfrm>
            <a:off x="3668113" y="401549"/>
            <a:ext cx="5895922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I medarbejderejede virksomheder leverer medarbejderne ekstra værdi</a:t>
            </a:r>
          </a:p>
          <a:p>
            <a:endParaRPr lang="da-DK" sz="2000" dirty="0">
              <a:latin typeface="Libre Franklin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980FC2-5470-0969-CB33-69FEEB462C59}"/>
              </a:ext>
            </a:extLst>
          </p:cNvPr>
          <p:cNvGrpSpPr/>
          <p:nvPr/>
        </p:nvGrpSpPr>
        <p:grpSpPr>
          <a:xfrm>
            <a:off x="3710595" y="2725867"/>
            <a:ext cx="4737445" cy="2679158"/>
            <a:chOff x="4306025" y="2420517"/>
            <a:chExt cx="4737445" cy="2679158"/>
          </a:xfrm>
        </p:grpSpPr>
        <p:pic>
          <p:nvPicPr>
            <p:cNvPr id="9" name="Picture 2" descr="Norlys implementerede P-GAP &amp; det blev en øjenåbner - NPS.today">
              <a:extLst>
                <a:ext uri="{FF2B5EF4-FFF2-40B4-BE49-F238E27FC236}">
                  <a16:creationId xmlns:a16="http://schemas.microsoft.com/office/drawing/2014/main" id="{524F0A23-4001-F1D8-9F40-49CBAFB126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5" y="2420517"/>
              <a:ext cx="2433445" cy="141842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5FD02CE-33B0-1910-9D86-B952E760AE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5" y="3791533"/>
              <a:ext cx="2433445" cy="1308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7FF6F67A-D94C-832D-64B1-5CD73338FA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470" y="3791534"/>
              <a:ext cx="2304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59FA448-9F26-B0BC-D145-CD48ACA7CB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470" y="2420518"/>
              <a:ext cx="2304000" cy="137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460497-9409-E095-3987-A15F717CF94B}"/>
              </a:ext>
            </a:extLst>
          </p:cNvPr>
          <p:cNvGrpSpPr/>
          <p:nvPr/>
        </p:nvGrpSpPr>
        <p:grpSpPr>
          <a:xfrm>
            <a:off x="197224" y="1518605"/>
            <a:ext cx="3272117" cy="5157785"/>
            <a:chOff x="197224" y="1518605"/>
            <a:chExt cx="3272117" cy="5157785"/>
          </a:xfrm>
        </p:grpSpPr>
        <p:sp>
          <p:nvSpPr>
            <p:cNvPr id="8" name="Pladsholder til indhold 2">
              <a:extLst>
                <a:ext uri="{FF2B5EF4-FFF2-40B4-BE49-F238E27FC236}">
                  <a16:creationId xmlns:a16="http://schemas.microsoft.com/office/drawing/2014/main" id="{EA0DB7BC-BF58-668E-5F95-38D7B7CC3FF6}"/>
                </a:ext>
              </a:extLst>
            </p:cNvPr>
            <p:cNvSpPr txBox="1">
              <a:spLocks/>
            </p:cNvSpPr>
            <p:nvPr/>
          </p:nvSpPr>
          <p:spPr>
            <a:xfrm>
              <a:off x="197224" y="1518605"/>
              <a:ext cx="3272117" cy="1840843"/>
            </a:xfrm>
            <a:prstGeom prst="rect">
              <a:avLst/>
            </a:prstGeom>
            <a:ln w="12700">
              <a:solidFill>
                <a:srgbClr val="002839">
                  <a:alpha val="20000"/>
                </a:srgbClr>
              </a:solidFill>
            </a:ln>
          </p:spPr>
          <p:txBody>
            <a:bodyPr vert="horz" wrap="square" lIns="180000" tIns="180000" rIns="180000" bIns="18000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1pPr>
              <a:lvl2pPr marL="582613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2pPr>
              <a:lvl3pPr marL="8905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3pPr>
              <a:lvl4pPr marL="12065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4pPr>
              <a:lvl5pPr marL="1514475" indent="-2222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r>
                <a:rPr lang="da-DK" sz="1200" b="1" dirty="0">
                  <a:latin typeface="Libre Franklin" pitchFamily="2" charset="77"/>
                </a:rPr>
                <a:t>Logik &amp; Co. </a:t>
              </a:r>
              <a:r>
                <a:rPr lang="da-DK" sz="1200" dirty="0">
                  <a:latin typeface="Libre Franklin" pitchFamily="2" charset="77"/>
                </a:rPr>
                <a:t>is a Copenhagen-</a:t>
              </a:r>
              <a:r>
                <a:rPr lang="da-DK" sz="1200" dirty="0" err="1">
                  <a:latin typeface="Libre Franklin" pitchFamily="2" charset="77"/>
                </a:rPr>
                <a:t>based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construction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company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that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specializes</a:t>
              </a:r>
              <a:r>
                <a:rPr lang="da-DK" sz="1200" dirty="0">
                  <a:latin typeface="Libre Franklin" pitchFamily="2" charset="77"/>
                </a:rPr>
                <a:t> in renovations and </a:t>
              </a:r>
              <a:r>
                <a:rPr lang="da-DK" sz="1200" dirty="0" err="1">
                  <a:latin typeface="Libre Franklin" pitchFamily="2" charset="77"/>
                </a:rPr>
                <a:t>conversions</a:t>
              </a:r>
              <a:r>
                <a:rPr lang="da-DK" sz="1200" dirty="0">
                  <a:latin typeface="Libre Franklin" pitchFamily="2" charset="77"/>
                </a:rPr>
                <a:t> with </a:t>
              </a:r>
              <a:r>
                <a:rPr lang="da-DK" sz="1200" dirty="0" err="1">
                  <a:latin typeface="Libre Franklin" pitchFamily="2" charset="77"/>
                </a:rPr>
                <a:t>strong</a:t>
              </a:r>
              <a:r>
                <a:rPr lang="da-DK" sz="1200" dirty="0">
                  <a:latin typeface="Libre Franklin" pitchFamily="2" charset="77"/>
                </a:rPr>
                <a:t> views on </a:t>
              </a:r>
              <a:r>
                <a:rPr lang="da-DK" sz="1200" dirty="0" err="1">
                  <a:latin typeface="Libre Franklin" pitchFamily="2" charset="77"/>
                </a:rPr>
                <a:t>sustainability</a:t>
              </a:r>
              <a:r>
                <a:rPr lang="da-DK" sz="1200" dirty="0">
                  <a:latin typeface="Libre Franklin" pitchFamily="2" charset="77"/>
                </a:rPr>
                <a:t> and social </a:t>
              </a:r>
              <a:r>
                <a:rPr lang="da-DK" sz="1200" dirty="0" err="1">
                  <a:latin typeface="Libre Franklin" pitchFamily="2" charset="77"/>
                </a:rPr>
                <a:t>responsibility</a:t>
              </a:r>
              <a:r>
                <a:rPr lang="da-DK" sz="1200" dirty="0">
                  <a:latin typeface="Libre Franklin" pitchFamily="2" charset="77"/>
                </a:rPr>
                <a:t>. </a:t>
              </a:r>
              <a:r>
                <a:rPr lang="da-DK" sz="1200" dirty="0" err="1">
                  <a:latin typeface="Libre Franklin" pitchFamily="2" charset="77"/>
                </a:rPr>
                <a:t>They</a:t>
              </a:r>
              <a:r>
                <a:rPr lang="da-DK" sz="1200" dirty="0">
                  <a:latin typeface="Libre Franklin" pitchFamily="2" charset="77"/>
                </a:rPr>
                <a:t> find </a:t>
              </a:r>
              <a:r>
                <a:rPr lang="da-DK" sz="1200" dirty="0" err="1">
                  <a:latin typeface="Libre Franklin" pitchFamily="2" charset="77"/>
                </a:rPr>
                <a:t>that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their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values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help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attract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customers</a:t>
              </a:r>
              <a:r>
                <a:rPr lang="da-DK" sz="1200" dirty="0">
                  <a:latin typeface="Libre Franklin" pitchFamily="2" charset="77"/>
                </a:rPr>
                <a:t>, and </a:t>
              </a:r>
              <a:r>
                <a:rPr lang="da-DK" sz="1200" dirty="0" err="1">
                  <a:latin typeface="Libre Franklin" pitchFamily="2" charset="77"/>
                </a:rPr>
                <a:t>they</a:t>
              </a:r>
              <a:r>
                <a:rPr lang="da-DK" sz="1200" dirty="0">
                  <a:latin typeface="Libre Franklin" pitchFamily="2" charset="77"/>
                </a:rPr>
                <a:t> have no </a:t>
              </a:r>
              <a:r>
                <a:rPr lang="da-DK" sz="1200" dirty="0" err="1">
                  <a:latin typeface="Libre Franklin" pitchFamily="2" charset="77"/>
                </a:rPr>
                <a:t>trouble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attracting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talented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employees</a:t>
              </a:r>
              <a:r>
                <a:rPr lang="da-DK" sz="1200" dirty="0">
                  <a:latin typeface="Libre Franklin" pitchFamily="2" charset="77"/>
                </a:rPr>
                <a:t> and </a:t>
              </a:r>
              <a:r>
                <a:rPr lang="da-DK" sz="1200" dirty="0" err="1">
                  <a:latin typeface="Libre Franklin" pitchFamily="2" charset="77"/>
                </a:rPr>
                <a:t>apprentices</a:t>
              </a:r>
              <a:r>
                <a:rPr lang="da-DK" sz="1200" dirty="0">
                  <a:latin typeface="Libre Franklin" pitchFamily="2" charset="77"/>
                </a:rPr>
                <a:t>.</a:t>
              </a:r>
            </a:p>
          </p:txBody>
        </p:sp>
        <p:sp>
          <p:nvSpPr>
            <p:cNvPr id="17" name="Pladsholder til indhold 2">
              <a:extLst>
                <a:ext uri="{FF2B5EF4-FFF2-40B4-BE49-F238E27FC236}">
                  <a16:creationId xmlns:a16="http://schemas.microsoft.com/office/drawing/2014/main" id="{76B2E3A3-2FB0-4801-A65C-948D6F5A7BED}"/>
                </a:ext>
              </a:extLst>
            </p:cNvPr>
            <p:cNvSpPr txBox="1">
              <a:spLocks/>
            </p:cNvSpPr>
            <p:nvPr/>
          </p:nvSpPr>
          <p:spPr>
            <a:xfrm>
              <a:off x="197224" y="4096883"/>
              <a:ext cx="3272117" cy="2579507"/>
            </a:xfrm>
            <a:prstGeom prst="rect">
              <a:avLst/>
            </a:prstGeom>
            <a:ln w="12700">
              <a:solidFill>
                <a:srgbClr val="002839">
                  <a:alpha val="20000"/>
                </a:srgbClr>
              </a:solidFill>
            </a:ln>
          </p:spPr>
          <p:txBody>
            <a:bodyPr vert="horz" wrap="square" lIns="180000" tIns="180000" rIns="180000" bIns="18000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1pPr>
              <a:lvl2pPr marL="582613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2pPr>
              <a:lvl3pPr marL="8905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3pPr>
              <a:lvl4pPr marL="12065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4pPr>
              <a:lvl5pPr marL="1514475" indent="-2222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Amsi Pro Light" panose="020B0A06020201010104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3C4B5E"/>
                </a:buClr>
                <a:buFont typeface="Arial" panose="020B0604020202020204" pitchFamily="34" charset="0"/>
                <a:buNone/>
              </a:pPr>
              <a:r>
                <a:rPr lang="da-DK" sz="1200" b="1" dirty="0" err="1">
                  <a:latin typeface="Libre Franklin" pitchFamily="2" charset="77"/>
                </a:rPr>
                <a:t>Slowburn</a:t>
              </a:r>
              <a:r>
                <a:rPr lang="da-DK" sz="1200" b="1" dirty="0">
                  <a:latin typeface="Libre Franklin" pitchFamily="2" charset="77"/>
                </a:rPr>
                <a:t> Brewing </a:t>
              </a:r>
              <a:r>
                <a:rPr lang="da-DK" sz="1200" b="1" dirty="0" err="1">
                  <a:latin typeface="Libre Franklin" pitchFamily="2" charset="77"/>
                </a:rPr>
                <a:t>Co-op</a:t>
              </a:r>
              <a:r>
                <a:rPr lang="da-DK" sz="1200" b="1" dirty="0">
                  <a:latin typeface="Libre Franklin" pitchFamily="2" charset="77"/>
                </a:rPr>
                <a:t> </a:t>
              </a:r>
              <a:r>
                <a:rPr lang="da-DK" sz="1200" dirty="0">
                  <a:latin typeface="Libre Franklin" pitchFamily="2" charset="77"/>
                </a:rPr>
                <a:t>is an </a:t>
              </a:r>
              <a:r>
                <a:rPr lang="da-DK" sz="1200" dirty="0" err="1">
                  <a:latin typeface="Libre Franklin" pitchFamily="2" charset="77"/>
                </a:rPr>
                <a:t>employee-owned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brewery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that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brews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specialty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beers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which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are</a:t>
              </a:r>
              <a:r>
                <a:rPr lang="da-DK" sz="1200" dirty="0">
                  <a:latin typeface="Libre Franklin" pitchFamily="2" charset="77"/>
                </a:rPr>
                <a:t> sold at </a:t>
              </a:r>
              <a:r>
                <a:rPr lang="da-DK" sz="1200" dirty="0" err="1">
                  <a:latin typeface="Libre Franklin" pitchFamily="2" charset="77"/>
                </a:rPr>
                <a:t>some</a:t>
              </a:r>
              <a:r>
                <a:rPr lang="da-DK" sz="1200" dirty="0">
                  <a:latin typeface="Libre Franklin" pitchFamily="2" charset="77"/>
                </a:rPr>
                <a:t> of </a:t>
              </a:r>
              <a:r>
                <a:rPr lang="da-DK" sz="1200" dirty="0" err="1">
                  <a:latin typeface="Libre Franklin" pitchFamily="2" charset="77"/>
                </a:rPr>
                <a:t>Denmark's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best</a:t>
              </a:r>
              <a:r>
                <a:rPr lang="da-DK" sz="1200" dirty="0">
                  <a:latin typeface="Libre Franklin" pitchFamily="2" charset="77"/>
                </a:rPr>
                <a:t> restaurants, </a:t>
              </a:r>
              <a:r>
                <a:rPr lang="da-DK" sz="1200" dirty="0" err="1">
                  <a:latin typeface="Libre Franklin" pitchFamily="2" charset="77"/>
                </a:rPr>
                <a:t>among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other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places</a:t>
              </a:r>
              <a:r>
                <a:rPr lang="da-DK" sz="1200" dirty="0">
                  <a:latin typeface="Libre Franklin" pitchFamily="2" charset="77"/>
                </a:rPr>
                <a:t>. </a:t>
              </a:r>
              <a:r>
                <a:rPr lang="da-DK" sz="1200" dirty="0" err="1">
                  <a:latin typeface="Libre Franklin" pitchFamily="2" charset="77"/>
                </a:rPr>
                <a:t>They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want</a:t>
              </a:r>
              <a:r>
                <a:rPr lang="da-DK" sz="1200" dirty="0">
                  <a:latin typeface="Libre Franklin" pitchFamily="2" charset="77"/>
                </a:rPr>
                <a:t> to </a:t>
              </a:r>
              <a:r>
                <a:rPr lang="da-DK" sz="1200" dirty="0" err="1">
                  <a:latin typeface="Libre Franklin" pitchFamily="2" charset="77"/>
                </a:rPr>
                <a:t>create</a:t>
              </a:r>
              <a:r>
                <a:rPr lang="da-DK" sz="1200" dirty="0">
                  <a:latin typeface="Libre Franklin" pitchFamily="2" charset="77"/>
                </a:rPr>
                <a:t> a </a:t>
              </a:r>
              <a:r>
                <a:rPr lang="da-DK" sz="1200" dirty="0" err="1">
                  <a:latin typeface="Libre Franklin" pitchFamily="2" charset="77"/>
                </a:rPr>
                <a:t>company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where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employees</a:t>
              </a:r>
              <a:r>
                <a:rPr lang="da-DK" sz="1200" dirty="0">
                  <a:latin typeface="Libre Franklin" pitchFamily="2" charset="77"/>
                </a:rPr>
                <a:t> have </a:t>
              </a:r>
              <a:r>
                <a:rPr lang="da-DK" sz="1200" dirty="0" err="1">
                  <a:latin typeface="Libre Franklin" pitchFamily="2" charset="77"/>
                </a:rPr>
                <a:t>influence</a:t>
              </a:r>
              <a:r>
                <a:rPr lang="da-DK" sz="1200" dirty="0">
                  <a:latin typeface="Libre Franklin" pitchFamily="2" charset="77"/>
                </a:rPr>
                <a:t> and </a:t>
              </a:r>
              <a:r>
                <a:rPr lang="da-DK" sz="1200" dirty="0" err="1">
                  <a:latin typeface="Libre Franklin" pitchFamily="2" charset="77"/>
                </a:rPr>
                <a:t>good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working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conditions</a:t>
              </a:r>
              <a:r>
                <a:rPr lang="da-DK" sz="1200" dirty="0">
                  <a:latin typeface="Libre Franklin" pitchFamily="2" charset="77"/>
                </a:rPr>
                <a:t>, and </a:t>
              </a:r>
              <a:r>
                <a:rPr lang="da-DK" sz="1200" dirty="0" err="1">
                  <a:latin typeface="Libre Franklin" pitchFamily="2" charset="77"/>
                </a:rPr>
                <a:t>which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contributes</a:t>
              </a:r>
              <a:r>
                <a:rPr lang="da-DK" sz="1200" dirty="0">
                  <a:latin typeface="Libre Franklin" pitchFamily="2" charset="77"/>
                </a:rPr>
                <a:t> to the </a:t>
              </a:r>
              <a:r>
                <a:rPr lang="da-DK" sz="1200" dirty="0" err="1">
                  <a:latin typeface="Libre Franklin" pitchFamily="2" charset="77"/>
                </a:rPr>
                <a:t>local</a:t>
              </a:r>
              <a:r>
                <a:rPr lang="da-DK" sz="1200" dirty="0">
                  <a:latin typeface="Libre Franklin" pitchFamily="2" charset="77"/>
                </a:rPr>
                <a:t> community. </a:t>
              </a:r>
              <a:r>
                <a:rPr lang="da-DK" sz="1200" dirty="0" err="1">
                  <a:latin typeface="Libre Franklin" pitchFamily="2" charset="77"/>
                </a:rPr>
                <a:t>Employee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ownership</a:t>
              </a:r>
              <a:r>
                <a:rPr lang="da-DK" sz="1200" dirty="0">
                  <a:latin typeface="Libre Franklin" pitchFamily="2" charset="77"/>
                </a:rPr>
                <a:t> gives </a:t>
              </a:r>
              <a:r>
                <a:rPr lang="da-DK" sz="1200" dirty="0" err="1">
                  <a:latin typeface="Libre Franklin" pitchFamily="2" charset="77"/>
                </a:rPr>
                <a:t>them</a:t>
              </a:r>
              <a:r>
                <a:rPr lang="da-DK" sz="1200" dirty="0">
                  <a:latin typeface="Libre Franklin" pitchFamily="2" charset="77"/>
                </a:rPr>
                <a:t> the </a:t>
              </a:r>
              <a:r>
                <a:rPr lang="da-DK" sz="1200" dirty="0" err="1">
                  <a:latin typeface="Libre Franklin" pitchFamily="2" charset="77"/>
                </a:rPr>
                <a:t>independence</a:t>
              </a:r>
              <a:r>
                <a:rPr lang="da-DK" sz="1200" dirty="0">
                  <a:latin typeface="Libre Franklin" pitchFamily="2" charset="77"/>
                </a:rPr>
                <a:t> to </a:t>
              </a:r>
              <a:r>
                <a:rPr lang="da-DK" sz="1200" dirty="0" err="1">
                  <a:latin typeface="Libre Franklin" pitchFamily="2" charset="77"/>
                </a:rPr>
                <a:t>focus</a:t>
              </a:r>
              <a:r>
                <a:rPr lang="da-DK" sz="1200" dirty="0">
                  <a:latin typeface="Libre Franklin" pitchFamily="2" charset="77"/>
                </a:rPr>
                <a:t> on high </a:t>
              </a:r>
              <a:r>
                <a:rPr lang="da-DK" sz="1200" dirty="0" err="1">
                  <a:latin typeface="Libre Franklin" pitchFamily="2" charset="77"/>
                </a:rPr>
                <a:t>quality</a:t>
              </a:r>
              <a:r>
                <a:rPr lang="da-DK" sz="1200" dirty="0">
                  <a:latin typeface="Libre Franklin" pitchFamily="2" charset="77"/>
                </a:rPr>
                <a:t> and a high </a:t>
              </a:r>
              <a:r>
                <a:rPr lang="da-DK" sz="1200" dirty="0" err="1">
                  <a:latin typeface="Libre Franklin" pitchFamily="2" charset="77"/>
                </a:rPr>
                <a:t>level</a:t>
              </a:r>
              <a:r>
                <a:rPr lang="da-DK" sz="1200" dirty="0">
                  <a:latin typeface="Libre Franklin" pitchFamily="2" charset="77"/>
                </a:rPr>
                <a:t> of </a:t>
              </a:r>
              <a:r>
                <a:rPr lang="da-DK" sz="1200" dirty="0" err="1">
                  <a:latin typeface="Libre Franklin" pitchFamily="2" charset="77"/>
                </a:rPr>
                <a:t>credibility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among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their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customer</a:t>
              </a:r>
              <a:r>
                <a:rPr lang="da-DK" sz="1200" dirty="0">
                  <a:latin typeface="Libre Franklin" pitchFamily="2" charset="77"/>
                </a:rPr>
                <a:t> base. </a:t>
              </a:r>
            </a:p>
          </p:txBody>
        </p:sp>
      </p:grp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F9215693-F4DA-6147-EC57-8F0EB48FA327}"/>
              </a:ext>
            </a:extLst>
          </p:cNvPr>
          <p:cNvSpPr txBox="1">
            <a:spLocks/>
          </p:cNvSpPr>
          <p:nvPr/>
        </p:nvSpPr>
        <p:spPr>
          <a:xfrm>
            <a:off x="8709212" y="1518605"/>
            <a:ext cx="3272117" cy="1840843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Font typeface="Arial" panose="020B0604020202020204" pitchFamily="34" charset="0"/>
              <a:buNone/>
            </a:pPr>
            <a:r>
              <a:rPr lang="da-DK" sz="1200" b="1" dirty="0">
                <a:latin typeface="Libre Franklin" pitchFamily="2" charset="77"/>
              </a:rPr>
              <a:t>Edinburgh Bicycle </a:t>
            </a:r>
            <a:r>
              <a:rPr lang="da-DK" sz="1200" b="1" dirty="0" err="1">
                <a:latin typeface="Libre Franklin" pitchFamily="2" charset="77"/>
              </a:rPr>
              <a:t>Cooperative</a:t>
            </a:r>
            <a:r>
              <a:rPr lang="da-DK" sz="1200" b="1" dirty="0">
                <a:latin typeface="Libre Franklin" pitchFamily="2" charset="77"/>
              </a:rPr>
              <a:t> </a:t>
            </a:r>
            <a:r>
              <a:rPr lang="da-DK" sz="1200" dirty="0">
                <a:latin typeface="Libre Franklin" pitchFamily="2" charset="77"/>
              </a:rPr>
              <a:t>is a </a:t>
            </a:r>
            <a:r>
              <a:rPr lang="da-DK" sz="1200" dirty="0" err="1">
                <a:latin typeface="Libre Franklin" pitchFamily="2" charset="77"/>
              </a:rPr>
              <a:t>chain</a:t>
            </a:r>
            <a:r>
              <a:rPr lang="da-DK" sz="1200" dirty="0">
                <a:latin typeface="Libre Franklin" pitchFamily="2" charset="77"/>
              </a:rPr>
              <a:t> of </a:t>
            </a:r>
            <a:r>
              <a:rPr lang="da-DK" sz="1200" dirty="0" err="1">
                <a:latin typeface="Libre Franklin" pitchFamily="2" charset="77"/>
              </a:rPr>
              <a:t>bicycle</a:t>
            </a:r>
            <a:r>
              <a:rPr lang="da-DK" sz="1200" dirty="0">
                <a:latin typeface="Libre Franklin" pitchFamily="2" charset="77"/>
              </a:rPr>
              <a:t> shops with stores in Scotland and England, </a:t>
            </a:r>
            <a:r>
              <a:rPr lang="da-DK" sz="1200" dirty="0" err="1">
                <a:latin typeface="Libre Franklin" pitchFamily="2" charset="77"/>
              </a:rPr>
              <a:t>known</a:t>
            </a:r>
            <a:r>
              <a:rPr lang="da-DK" sz="1200" dirty="0">
                <a:latin typeface="Libre Franklin" pitchFamily="2" charset="77"/>
              </a:rPr>
              <a:t> for </a:t>
            </a:r>
            <a:r>
              <a:rPr lang="da-DK" sz="1200" dirty="0" err="1">
                <a:latin typeface="Libre Franklin" pitchFamily="2" charset="77"/>
              </a:rPr>
              <a:t>its</a:t>
            </a:r>
            <a:r>
              <a:rPr lang="da-DK" sz="1200" dirty="0">
                <a:latin typeface="Libre Franklin" pitchFamily="2" charset="77"/>
              </a:rPr>
              <a:t> excellent </a:t>
            </a:r>
            <a:r>
              <a:rPr lang="da-DK" sz="1200" dirty="0" err="1">
                <a:latin typeface="Libre Franklin" pitchFamily="2" charset="77"/>
              </a:rPr>
              <a:t>customer</a:t>
            </a:r>
            <a:r>
              <a:rPr lang="da-DK" sz="1200" dirty="0">
                <a:latin typeface="Libre Franklin" pitchFamily="2" charset="77"/>
              </a:rPr>
              <a:t> service. </a:t>
            </a:r>
            <a:r>
              <a:rPr lang="da-DK" sz="1200" dirty="0" err="1">
                <a:latin typeface="Libre Franklin" pitchFamily="2" charset="77"/>
              </a:rPr>
              <a:t>Because</a:t>
            </a:r>
            <a:r>
              <a:rPr lang="da-DK" sz="1200" dirty="0">
                <a:latin typeface="Libre Franklin" pitchFamily="2" charset="77"/>
              </a:rPr>
              <a:t> it is </a:t>
            </a:r>
            <a:r>
              <a:rPr lang="da-DK" sz="1200" dirty="0" err="1">
                <a:latin typeface="Libre Franklin" pitchFamily="2" charset="77"/>
              </a:rPr>
              <a:t>employee-owned</a:t>
            </a:r>
            <a:r>
              <a:rPr lang="da-DK" sz="1200" dirty="0">
                <a:latin typeface="Libre Franklin" pitchFamily="2" charset="77"/>
              </a:rPr>
              <a:t>, </a:t>
            </a:r>
            <a:r>
              <a:rPr lang="da-DK" sz="1200" dirty="0" err="1">
                <a:latin typeface="Libre Franklin" pitchFamily="2" charset="77"/>
              </a:rPr>
              <a:t>customers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are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always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served</a:t>
            </a:r>
            <a:r>
              <a:rPr lang="da-DK" sz="1200" dirty="0">
                <a:latin typeface="Libre Franklin" pitchFamily="2" charset="77"/>
              </a:rPr>
              <a:t> by </a:t>
            </a:r>
            <a:r>
              <a:rPr lang="da-DK" sz="1200" dirty="0" err="1">
                <a:latin typeface="Libre Franklin" pitchFamily="2" charset="77"/>
              </a:rPr>
              <a:t>staff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who</a:t>
            </a:r>
            <a:r>
              <a:rPr lang="da-DK" sz="1200" dirty="0">
                <a:latin typeface="Libre Franklin" pitchFamily="2" charset="77"/>
              </a:rPr>
              <a:t> have a </a:t>
            </a:r>
            <a:r>
              <a:rPr lang="da-DK" sz="1200" dirty="0" err="1">
                <a:latin typeface="Libre Franklin" pitchFamily="2" charset="77"/>
              </a:rPr>
              <a:t>strong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interest</a:t>
            </a:r>
            <a:r>
              <a:rPr lang="da-DK" sz="1200" dirty="0">
                <a:latin typeface="Libre Franklin" pitchFamily="2" charset="77"/>
              </a:rPr>
              <a:t> in </a:t>
            </a:r>
            <a:r>
              <a:rPr lang="da-DK" sz="1200" dirty="0" err="1">
                <a:latin typeface="Libre Franklin" pitchFamily="2" charset="77"/>
              </a:rPr>
              <a:t>ensuring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they</a:t>
            </a:r>
            <a:r>
              <a:rPr lang="da-DK" sz="1200" dirty="0">
                <a:latin typeface="Libre Franklin" pitchFamily="2" charset="77"/>
              </a:rPr>
              <a:t> have a </a:t>
            </a:r>
            <a:r>
              <a:rPr lang="da-DK" sz="1200" dirty="0" err="1">
                <a:latin typeface="Libre Franklin" pitchFamily="2" charset="77"/>
              </a:rPr>
              <a:t>good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experience</a:t>
            </a:r>
            <a:r>
              <a:rPr lang="da-DK" sz="1200" dirty="0">
                <a:latin typeface="Libre Franklin" pitchFamily="2" charset="77"/>
              </a:rPr>
              <a:t>.</a:t>
            </a:r>
          </a:p>
        </p:txBody>
      </p:sp>
      <p:sp>
        <p:nvSpPr>
          <p:cNvPr id="23" name="Pladsholder til indhold 2">
            <a:extLst>
              <a:ext uri="{FF2B5EF4-FFF2-40B4-BE49-F238E27FC236}">
                <a16:creationId xmlns:a16="http://schemas.microsoft.com/office/drawing/2014/main" id="{C38A58A7-E7DE-536F-90AB-015EAFEE6D47}"/>
              </a:ext>
            </a:extLst>
          </p:cNvPr>
          <p:cNvSpPr txBox="1">
            <a:spLocks/>
          </p:cNvSpPr>
          <p:nvPr/>
        </p:nvSpPr>
        <p:spPr>
          <a:xfrm>
            <a:off x="8709212" y="4738771"/>
            <a:ext cx="3272117" cy="548182"/>
          </a:xfrm>
          <a:prstGeom prst="rect">
            <a:avLst/>
          </a:prstGeom>
          <a:ln w="12700">
            <a:solidFill>
              <a:srgbClr val="002839">
                <a:alpha val="20000"/>
              </a:srgbClr>
            </a:solidFill>
          </a:ln>
        </p:spPr>
        <p:txBody>
          <a:bodyPr vert="horz" wrap="square" lIns="180000" tIns="180000" rIns="180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3C4B5E"/>
              </a:buClr>
              <a:buNone/>
            </a:pPr>
            <a:r>
              <a:rPr lang="da-DK" sz="1200" b="1" dirty="0"/>
              <a:t>Komposit…</a:t>
            </a:r>
            <a:endParaRPr lang="da-DK" sz="1200" b="1" dirty="0">
              <a:latin typeface="Libre Franklin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4651D-2705-C0E9-A416-7E853B7A20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0595" y="2725200"/>
            <a:ext cx="2433446" cy="136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D0A2205-1AE8-5663-67BF-7338DEC806D8}"/>
              </a:ext>
            </a:extLst>
          </p:cNvPr>
          <p:cNvSpPr/>
          <p:nvPr/>
        </p:nvSpPr>
        <p:spPr>
          <a:xfrm>
            <a:off x="10202291" y="5105274"/>
            <a:ext cx="1358387" cy="13583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1798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B683AB4-215C-BD9C-4216-F784143FB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7D6739-AE70-A7BB-0728-F8253F208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6677565" cy="3702232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Now imagine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entrepreneurial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idea</a:t>
            </a:r>
            <a:r>
              <a:rPr lang="da-DK" sz="1600" dirty="0">
                <a:latin typeface="Libre Franklin" pitchFamily="2" charset="77"/>
              </a:rPr>
              <a:t> as an </a:t>
            </a:r>
            <a:r>
              <a:rPr lang="da-DK" sz="1600" dirty="0" err="1">
                <a:latin typeface="Libre Franklin" pitchFamily="2" charset="77"/>
              </a:rPr>
              <a:t>employee-owned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.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If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company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were</a:t>
            </a:r>
            <a:r>
              <a:rPr lang="da-DK" sz="1600" dirty="0">
                <a:latin typeface="Libre Franklin" pitchFamily="2" charset="77"/>
              </a:rPr>
              <a:t> to </a:t>
            </a:r>
            <a:r>
              <a:rPr lang="da-DK" sz="1600" dirty="0" err="1">
                <a:latin typeface="Libre Franklin" pitchFamily="2" charset="77"/>
              </a:rPr>
              <a:t>be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owned</a:t>
            </a:r>
            <a:r>
              <a:rPr lang="da-DK" sz="1600" dirty="0">
                <a:latin typeface="Libre Franklin" pitchFamily="2" charset="77"/>
              </a:rPr>
              <a:t> by the </a:t>
            </a:r>
            <a:r>
              <a:rPr lang="da-DK" sz="1600" dirty="0" err="1">
                <a:latin typeface="Libre Franklin" pitchFamily="2" charset="77"/>
              </a:rPr>
              <a:t>employees</a:t>
            </a:r>
            <a:r>
              <a:rPr lang="da-DK" sz="1600" dirty="0">
                <a:latin typeface="Libre Franklin" pitchFamily="2" charset="77"/>
              </a:rPr>
              <a:t>;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How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make</a:t>
            </a:r>
            <a:r>
              <a:rPr lang="da-DK" sz="1400" dirty="0">
                <a:latin typeface="Libre Franklin" pitchFamily="2" charset="77"/>
              </a:rPr>
              <a:t> sense?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be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different</a:t>
            </a:r>
            <a:r>
              <a:rPr lang="da-DK" sz="1400" dirty="0">
                <a:latin typeface="Libre Franklin" pitchFamily="2" charset="77"/>
              </a:rPr>
              <a:t>? 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it </a:t>
            </a:r>
            <a:r>
              <a:rPr lang="da-DK" sz="1400" dirty="0" err="1">
                <a:latin typeface="Libre Franklin" pitchFamily="2" charset="77"/>
              </a:rPr>
              <a:t>strengthen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company</a:t>
            </a:r>
            <a:r>
              <a:rPr lang="da-DK" sz="1400" dirty="0">
                <a:latin typeface="Libre Franklin" pitchFamily="2" charset="77"/>
              </a:rPr>
              <a:t> in </a:t>
            </a:r>
            <a:r>
              <a:rPr lang="da-DK" sz="1400" dirty="0" err="1">
                <a:latin typeface="Libre Franklin" pitchFamily="2" charset="77"/>
              </a:rPr>
              <a:t>any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way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And </a:t>
            </a: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would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challenges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be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 err="1">
                <a:latin typeface="Libre Franklin" pitchFamily="2" charset="77"/>
              </a:rPr>
              <a:t>Answer</a:t>
            </a:r>
            <a:r>
              <a:rPr lang="da-DK" sz="1600" dirty="0">
                <a:latin typeface="Libre Franklin" pitchFamily="2" charset="77"/>
              </a:rPr>
              <a:t> the </a:t>
            </a:r>
            <a:r>
              <a:rPr lang="da-DK" sz="1600" dirty="0" err="1">
                <a:latin typeface="Libre Franklin" pitchFamily="2" charset="77"/>
              </a:rPr>
              <a:t>questions</a:t>
            </a:r>
            <a:r>
              <a:rPr lang="da-DK" sz="1600" dirty="0">
                <a:latin typeface="Libre Franklin" pitchFamily="2" charset="77"/>
              </a:rPr>
              <a:t> in the </a:t>
            </a:r>
            <a:r>
              <a:rPr lang="da-DK" sz="1600" dirty="0" err="1">
                <a:latin typeface="Libre Franklin" pitchFamily="2" charset="77"/>
              </a:rPr>
              <a:t>following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sheet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prepare</a:t>
            </a:r>
            <a:r>
              <a:rPr lang="da-DK" sz="1600" dirty="0">
                <a:latin typeface="Libre Franklin" pitchFamily="2" charset="77"/>
              </a:rPr>
              <a:t> a 5-minute </a:t>
            </a:r>
            <a:r>
              <a:rPr lang="da-DK" sz="1600" dirty="0" err="1">
                <a:latin typeface="Libre Franklin" pitchFamily="2" charset="77"/>
              </a:rPr>
              <a:t>presentation</a:t>
            </a:r>
            <a:r>
              <a:rPr lang="da-DK" sz="1600" dirty="0">
                <a:latin typeface="Libre Franklin" pitchFamily="2" charset="77"/>
              </a:rPr>
              <a:t>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008F7A-632A-014E-3FF7-A48A0E6B6E27}"/>
              </a:ext>
            </a:extLst>
          </p:cNvPr>
          <p:cNvSpPr txBox="1">
            <a:spLocks/>
          </p:cNvSpPr>
          <p:nvPr/>
        </p:nvSpPr>
        <p:spPr>
          <a:xfrm>
            <a:off x="620684" y="360000"/>
            <a:ext cx="3001143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Meet</a:t>
            </a:r>
            <a:r>
              <a:rPr lang="da-DK" sz="3000" dirty="0">
                <a:latin typeface="Libre Franklin" pitchFamily="2" charset="77"/>
              </a:rPr>
              <a:t>:</a:t>
            </a:r>
          </a:p>
          <a:p>
            <a:r>
              <a:rPr lang="da-DK" sz="3000" dirty="0">
                <a:latin typeface="Libre Franklin" pitchFamily="2" charset="77"/>
              </a:rPr>
              <a:t>The </a:t>
            </a:r>
            <a:r>
              <a:rPr lang="da-DK" sz="3000" dirty="0" err="1">
                <a:latin typeface="Libre Franklin" pitchFamily="2" charset="77"/>
              </a:rPr>
              <a:t>employees</a:t>
            </a:r>
            <a:endParaRPr lang="da-DK" sz="3000" dirty="0">
              <a:latin typeface="Libre Franklin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25268E-7291-7CA5-16ED-5F0F0C36934B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D9086C7D-0E4F-3218-E88B-646CE1B6E292}"/>
              </a:ext>
            </a:extLst>
          </p:cNvPr>
          <p:cNvSpPr txBox="1">
            <a:spLocks/>
          </p:cNvSpPr>
          <p:nvPr/>
        </p:nvSpPr>
        <p:spPr>
          <a:xfrm>
            <a:off x="4671753" y="1593226"/>
            <a:ext cx="589592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Imagination </a:t>
            </a:r>
            <a:r>
              <a:rPr lang="da-DK" sz="2000" dirty="0" err="1">
                <a:latin typeface="Libre Franklin" pitchFamily="2" charset="77"/>
              </a:rPr>
              <a:t>exercise</a:t>
            </a:r>
            <a:r>
              <a:rPr lang="da-DK" sz="2000" dirty="0">
                <a:latin typeface="Libre Franklin" pitchFamily="2" charset="77"/>
              </a:rPr>
              <a:t>: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E445371-8E39-6866-4C1A-1FD3F0AA1B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566" y="2492387"/>
            <a:ext cx="3016117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2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51203-0314-5C85-1469-FE63D008F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604E9C2-6AA6-D4BB-535A-AD6F22D13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46446"/>
              </p:ext>
            </p:extLst>
          </p:nvPr>
        </p:nvGraphicFramePr>
        <p:xfrm>
          <a:off x="243568" y="808143"/>
          <a:ext cx="11529332" cy="58341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6937">
                  <a:extLst>
                    <a:ext uri="{9D8B030D-6E8A-4147-A177-3AD203B41FA5}">
                      <a16:colId xmlns:a16="http://schemas.microsoft.com/office/drawing/2014/main" val="1490550859"/>
                    </a:ext>
                  </a:extLst>
                </a:gridCol>
                <a:gridCol w="7602395">
                  <a:extLst>
                    <a:ext uri="{9D8B030D-6E8A-4147-A177-3AD203B41FA5}">
                      <a16:colId xmlns:a16="http://schemas.microsoft.com/office/drawing/2014/main" val="2927347412"/>
                    </a:ext>
                  </a:extLst>
                </a:gridCol>
              </a:tblGrid>
              <a:tr h="405468">
                <a:tc>
                  <a:txBody>
                    <a:bodyPr/>
                    <a:lstStyle/>
                    <a:p>
                      <a:r>
                        <a:rPr lang="da-DK" sz="1100" b="1" i="0" kern="1200" dirty="0" err="1">
                          <a:solidFill>
                            <a:srgbClr val="002839"/>
                          </a:solidFill>
                          <a:effectLst/>
                          <a:latin typeface="Libre Franklin" pitchFamily="2" charset="77"/>
                        </a:rPr>
                        <a:t>Questions</a:t>
                      </a:r>
                      <a:endParaRPr lang="da-DK" sz="1100" b="1" i="0" kern="1200" dirty="0">
                        <a:solidFill>
                          <a:srgbClr val="002839"/>
                        </a:solidFill>
                        <a:effectLst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What</a:t>
                      </a:r>
                      <a:r>
                        <a:rPr lang="da-DK" sz="10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0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would</a:t>
                      </a:r>
                      <a:r>
                        <a:rPr lang="da-DK" sz="10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0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your</a:t>
                      </a:r>
                      <a:r>
                        <a:rPr lang="da-DK" sz="10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0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idea</a:t>
                      </a:r>
                      <a:r>
                        <a:rPr lang="da-DK" sz="10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look like </a:t>
                      </a:r>
                      <a:r>
                        <a:rPr lang="da-DK" sz="10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if</a:t>
                      </a:r>
                      <a:r>
                        <a:rPr lang="da-DK" sz="10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it </a:t>
                      </a:r>
                      <a:r>
                        <a:rPr lang="da-DK" sz="10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were</a:t>
                      </a:r>
                      <a:r>
                        <a:rPr lang="da-DK" sz="10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</a:t>
                      </a:r>
                      <a:r>
                        <a:rPr lang="da-DK" sz="10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owned</a:t>
                      </a:r>
                      <a:r>
                        <a:rPr lang="da-DK" sz="10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 by the </a:t>
                      </a:r>
                      <a:r>
                        <a:rPr lang="da-DK" sz="1000" b="0" i="0" dirty="0" err="1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employees</a:t>
                      </a:r>
                      <a:r>
                        <a:rPr lang="da-DK" sz="1000" b="0" i="0" dirty="0">
                          <a:solidFill>
                            <a:srgbClr val="002839"/>
                          </a:solidFill>
                          <a:latin typeface="Libre Franklin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6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05213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name</a:t>
                      </a:r>
                      <a:endParaRPr kumimoji="0" lang="da-DK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is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name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of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–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it is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employees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(it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can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same) </a:t>
                      </a:r>
                    </a:p>
                  </a:txBody>
                  <a:tcPr>
                    <a:solidFill>
                      <a:srgbClr val="B6E5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6E5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3836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owners</a:t>
                      </a:r>
                      <a:b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</a:b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Would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all or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only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some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employees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owners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Who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is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first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and most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important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employee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and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co-owner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/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member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(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if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were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to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recruit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them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tomorrow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)?</a:t>
                      </a:r>
                    </a:p>
                  </a:txBody>
                  <a:tcPr>
                    <a:solidFill>
                      <a:srgbClr val="B6E5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da-DK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6E5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4594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purpose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will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motivate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employees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to join forces and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do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get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out of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and from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being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a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member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is the long-term vision? Is it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different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from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one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have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</a:p>
                  </a:txBody>
                  <a:tcPr>
                    <a:solidFill>
                      <a:srgbClr val="B6E5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B6E5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50072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solution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Is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anything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about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your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solution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different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now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you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employee-owned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How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does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employee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ownership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strengthen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</a:p>
                  </a:txBody>
                  <a:tcPr>
                    <a:solidFill>
                      <a:srgbClr val="B6E5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B6E5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8924"/>
                  </a:ext>
                </a:extLst>
              </a:tr>
              <a:tr h="76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advantages</a:t>
                      </a:r>
                      <a:endParaRPr kumimoji="0" lang="da-DK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How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does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being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owned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by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employees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strengthen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company</a:t>
                      </a: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da-D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B6E5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1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B6E5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681929"/>
                  </a:ext>
                </a:extLst>
              </a:tr>
              <a:tr h="6415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The </a:t>
                      </a:r>
                      <a:r>
                        <a:rPr kumimoji="0" lang="da-DK" sz="1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challenges</a:t>
                      </a:r>
                      <a:endParaRPr kumimoji="0" lang="da-DK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839"/>
                        </a:solidFill>
                        <a:effectLst/>
                        <a:uLnTx/>
                        <a:uFillTx/>
                        <a:latin typeface="Libre Franklin" pitchFamily="2" charset="77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What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are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the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disadvantages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of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being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 </a:t>
                      </a:r>
                      <a:r>
                        <a:rPr kumimoji="0" lang="da-DK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employee-owned</a:t>
                      </a:r>
                      <a:r>
                        <a:rPr kumimoji="0" lang="da-DK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839"/>
                          </a:solidFill>
                          <a:effectLst/>
                          <a:uLnTx/>
                          <a:uFillTx/>
                          <a:latin typeface="Libre Franklin" pitchFamily="2" charset="77"/>
                        </a:rPr>
                        <a:t>?</a:t>
                      </a:r>
                    </a:p>
                  </a:txBody>
                  <a:tcPr>
                    <a:solidFill>
                      <a:srgbClr val="B6E5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i="0" dirty="0">
                        <a:solidFill>
                          <a:srgbClr val="002839"/>
                        </a:solidFill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B6E5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8487"/>
                  </a:ext>
                </a:extLst>
              </a:tr>
            </a:tbl>
          </a:graphicData>
        </a:graphic>
      </p:graphicFrame>
      <p:sp>
        <p:nvSpPr>
          <p:cNvPr id="2" name="Tekstfelt 9">
            <a:extLst>
              <a:ext uri="{FF2B5EF4-FFF2-40B4-BE49-F238E27FC236}">
                <a16:creationId xmlns:a16="http://schemas.microsoft.com/office/drawing/2014/main" id="{8480FE1A-60CB-364C-3C16-16891D55B561}"/>
              </a:ext>
            </a:extLst>
          </p:cNvPr>
          <p:cNvSpPr txBox="1"/>
          <p:nvPr/>
        </p:nvSpPr>
        <p:spPr>
          <a:xfrm>
            <a:off x="243568" y="215689"/>
            <a:ext cx="121946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sz="2000" b="1" dirty="0">
                <a:latin typeface="Libre Franklin SemiBold" pitchFamily="2" charset="77"/>
              </a:rPr>
              <a:t>Imagination </a:t>
            </a:r>
            <a:r>
              <a:rPr lang="da-DK" sz="2000" b="1" dirty="0" err="1">
                <a:latin typeface="Libre Franklin SemiBold" pitchFamily="2" charset="77"/>
              </a:rPr>
              <a:t>exercise</a:t>
            </a:r>
            <a:r>
              <a:rPr lang="da-DK" sz="2000" b="1" dirty="0">
                <a:latin typeface="Libre Franklin SemiBold" pitchFamily="2" charset="77"/>
              </a:rPr>
              <a:t>:  </a:t>
            </a:r>
            <a:r>
              <a:rPr lang="da-DK" sz="1600" dirty="0" err="1">
                <a:latin typeface="Libre Franklin" pitchFamily="2" charset="77"/>
              </a:rPr>
              <a:t>What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would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idea</a:t>
            </a:r>
            <a:r>
              <a:rPr lang="da-DK" sz="1600" dirty="0">
                <a:latin typeface="Libre Franklin" pitchFamily="2" charset="77"/>
              </a:rPr>
              <a:t> look like </a:t>
            </a:r>
            <a:r>
              <a:rPr lang="da-DK" sz="1600" dirty="0" err="1">
                <a:latin typeface="Libre Franklin" pitchFamily="2" charset="77"/>
              </a:rPr>
              <a:t>if</a:t>
            </a:r>
            <a:r>
              <a:rPr lang="da-DK" sz="1600" dirty="0">
                <a:latin typeface="Libre Franklin" pitchFamily="2" charset="77"/>
              </a:rPr>
              <a:t> it </a:t>
            </a:r>
            <a:r>
              <a:rPr lang="da-DK" sz="1600" dirty="0" err="1">
                <a:latin typeface="Libre Franklin" pitchFamily="2" charset="77"/>
              </a:rPr>
              <a:t>were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owned</a:t>
            </a:r>
            <a:r>
              <a:rPr lang="da-DK" sz="1600" dirty="0">
                <a:latin typeface="Libre Franklin" pitchFamily="2" charset="77"/>
              </a:rPr>
              <a:t> by </a:t>
            </a:r>
            <a:r>
              <a:rPr lang="da-DK" sz="1600" b="1" dirty="0">
                <a:latin typeface="Libre Franklin" pitchFamily="2" charset="77"/>
              </a:rPr>
              <a:t>the producers?</a:t>
            </a:r>
            <a:r>
              <a:rPr lang="da-DK" sz="1600" dirty="0">
                <a:latin typeface="Libre Franklin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963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4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2DDE4-66AC-EDE5-EB75-34E34FDC9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19E3523-DA7E-29B2-3B75-82DEF671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22" y="1"/>
            <a:ext cx="7772355" cy="5712310"/>
          </a:xfrm>
        </p:spPr>
        <p:txBody>
          <a:bodyPr anchor="ctr">
            <a:noAutofit/>
          </a:bodyPr>
          <a:lstStyle/>
          <a:p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Presentations and </a:t>
            </a: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discussion</a:t>
            </a:r>
            <a: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  <a:t> in </a:t>
            </a: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plenary</a:t>
            </a:r>
            <a:endParaRPr lang="da-DK" sz="5200" dirty="0">
              <a:solidFill>
                <a:srgbClr val="3C4B5E"/>
              </a:solidFill>
              <a:latin typeface="Libre Franklin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E8264-967A-3983-336F-D724C7357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10" y="3336337"/>
            <a:ext cx="4020575" cy="40205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03A1FD1-2306-E055-EA55-66B5BAF5B7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500" y="740987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14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B70A9D-361E-C763-8674-0EA3AD838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B57755-339F-B19C-471C-E988D5EF9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6677565" cy="2907142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name</a:t>
            </a:r>
            <a:r>
              <a:rPr lang="da-DK" sz="1600" dirty="0">
                <a:latin typeface="Libre Franklin" pitchFamily="2" charset="77"/>
              </a:rPr>
              <a:t>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owners</a:t>
            </a:r>
            <a:r>
              <a:rPr lang="da-DK" sz="1600" dirty="0">
                <a:latin typeface="Libre Franklin" pitchFamily="2" charset="77"/>
              </a:rPr>
              <a:t>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purpose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solution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benefits</a:t>
            </a:r>
            <a:endParaRPr lang="da-DK" sz="1600" dirty="0">
              <a:latin typeface="Libre Franklin" pitchFamily="2" charset="77"/>
            </a:endParaRP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challenges</a:t>
            </a:r>
            <a:endParaRPr lang="da-DK" sz="1600" dirty="0">
              <a:latin typeface="Libre Franklin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E69F1-A6C4-D7B7-9A9A-7943B5CEBA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914" y="2534210"/>
            <a:ext cx="3041498" cy="2838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3391CE-F4C8-C693-90D7-58FEFF3E9E25}"/>
              </a:ext>
            </a:extLst>
          </p:cNvPr>
          <p:cNvSpPr txBox="1">
            <a:spLocks/>
          </p:cNvSpPr>
          <p:nvPr/>
        </p:nvSpPr>
        <p:spPr>
          <a:xfrm>
            <a:off x="620684" y="332300"/>
            <a:ext cx="2286203" cy="97872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6400" dirty="0">
                <a:latin typeface="Libre Franklin" pitchFamily="2" charset="77"/>
              </a:rPr>
              <a:t>Pitch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706ACB-9A65-79C0-4FF6-0720BF643435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259B9004-7D99-F32F-C16A-AE4694D4E536}"/>
              </a:ext>
            </a:extLst>
          </p:cNvPr>
          <p:cNvSpPr txBox="1">
            <a:spLocks/>
          </p:cNvSpPr>
          <p:nvPr/>
        </p:nvSpPr>
        <p:spPr>
          <a:xfrm>
            <a:off x="4671752" y="1593225"/>
            <a:ext cx="711235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Present </a:t>
            </a:r>
            <a:r>
              <a:rPr lang="da-DK" sz="2000" dirty="0" err="1">
                <a:latin typeface="Libre Franklin" pitchFamily="2" charset="77"/>
              </a:rPr>
              <a:t>your</a:t>
            </a:r>
            <a:r>
              <a:rPr lang="da-DK" sz="2000" dirty="0">
                <a:latin typeface="Libre Franklin" pitchFamily="2" charset="77"/>
              </a:rPr>
              <a:t> new </a:t>
            </a:r>
            <a:r>
              <a:rPr lang="da-DK" sz="2000" dirty="0" err="1">
                <a:latin typeface="Libre Franklin" pitchFamily="2" charset="77"/>
              </a:rPr>
              <a:t>consumer-owned</a:t>
            </a:r>
            <a:r>
              <a:rPr lang="da-DK" sz="2000" dirty="0">
                <a:latin typeface="Libre Franklin" pitchFamily="2" charset="77"/>
              </a:rPr>
              <a:t> </a:t>
            </a:r>
            <a:r>
              <a:rPr lang="da-DK" sz="2000" dirty="0" err="1">
                <a:latin typeface="Libre Franklin" pitchFamily="2" charset="77"/>
              </a:rPr>
              <a:t>company</a:t>
            </a:r>
            <a:endParaRPr lang="da-DK" sz="2000" dirty="0"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9407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6D532D-EC86-E6C8-F438-43B405AC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D0194D-8AF3-CFCC-B989-85FA615A4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6677565" cy="2430089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 err="1">
                <a:latin typeface="Libre Franklin" pitchFamily="2" charset="77"/>
              </a:rPr>
              <a:t>What</a:t>
            </a:r>
            <a:r>
              <a:rPr lang="da-DK" sz="1600" dirty="0">
                <a:latin typeface="Libre Franklin" pitchFamily="2" charset="77"/>
              </a:rPr>
              <a:t> do </a:t>
            </a:r>
            <a:r>
              <a:rPr lang="da-DK" sz="1600" dirty="0" err="1">
                <a:latin typeface="Libre Franklin" pitchFamily="2" charset="77"/>
              </a:rPr>
              <a:t>you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think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about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giving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ownership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influence</a:t>
            </a:r>
            <a:r>
              <a:rPr lang="da-DK" sz="1600" dirty="0">
                <a:latin typeface="Libre Franklin" pitchFamily="2" charset="77"/>
              </a:rPr>
              <a:t> to </a:t>
            </a:r>
            <a:r>
              <a:rPr lang="da-DK" sz="1600" dirty="0" err="1">
                <a:latin typeface="Libre Franklin" pitchFamily="2" charset="77"/>
              </a:rPr>
              <a:t>customers</a:t>
            </a:r>
            <a:r>
              <a:rPr lang="da-DK" sz="1600" dirty="0">
                <a:latin typeface="Libre Franklin" pitchFamily="2" charset="77"/>
              </a:rPr>
              <a:t>?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How </a:t>
            </a:r>
            <a:r>
              <a:rPr lang="da-DK" sz="1400" dirty="0" err="1">
                <a:latin typeface="Libre Franklin" pitchFamily="2" charset="77"/>
              </a:rPr>
              <a:t>can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this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strengthen</a:t>
            </a:r>
            <a:r>
              <a:rPr lang="da-DK" sz="1400" dirty="0">
                <a:latin typeface="Libre Franklin" pitchFamily="2" charset="77"/>
              </a:rPr>
              <a:t> a business </a:t>
            </a:r>
            <a:r>
              <a:rPr lang="da-DK" sz="1400" dirty="0" err="1">
                <a:latin typeface="Libre Franklin" pitchFamily="2" charset="77"/>
              </a:rPr>
              <a:t>idea</a:t>
            </a:r>
            <a:r>
              <a:rPr lang="da-DK" sz="1400" dirty="0">
                <a:latin typeface="Libre Franklin" pitchFamily="2" charset="77"/>
              </a:rPr>
              <a:t>?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are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challenges</a:t>
            </a:r>
            <a:r>
              <a:rPr lang="da-DK" sz="1400" dirty="0">
                <a:latin typeface="Libre Franklin" pitchFamily="2" charset="77"/>
              </a:rPr>
              <a:t>?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Can </a:t>
            </a:r>
            <a:r>
              <a:rPr lang="da-DK" sz="1600" dirty="0" err="1">
                <a:latin typeface="Libre Franklin" pitchFamily="2" charset="77"/>
              </a:rPr>
              <a:t>you</a:t>
            </a:r>
            <a:r>
              <a:rPr lang="da-DK" sz="1600" dirty="0">
                <a:latin typeface="Libre Franklin" pitchFamily="2" charset="77"/>
              </a:rPr>
              <a:t>—</a:t>
            </a:r>
            <a:r>
              <a:rPr lang="da-DK" sz="1600" dirty="0" err="1">
                <a:latin typeface="Libre Franklin" pitchFamily="2" charset="77"/>
              </a:rPr>
              <a:t>inspired</a:t>
            </a:r>
            <a:r>
              <a:rPr lang="da-DK" sz="1600" dirty="0">
                <a:latin typeface="Libre Franklin" pitchFamily="2" charset="77"/>
              </a:rPr>
              <a:t> by </a:t>
            </a:r>
            <a:r>
              <a:rPr lang="da-DK" sz="1600" dirty="0" err="1">
                <a:latin typeface="Libre Franklin" pitchFamily="2" charset="77"/>
              </a:rPr>
              <a:t>consumer-owned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companies</a:t>
            </a:r>
            <a:r>
              <a:rPr lang="da-DK" sz="1600" dirty="0">
                <a:latin typeface="Libre Franklin" pitchFamily="2" charset="77"/>
              </a:rPr>
              <a:t>—</a:t>
            </a:r>
            <a:r>
              <a:rPr lang="da-DK" sz="1600" dirty="0" err="1">
                <a:latin typeface="Libre Franklin" pitchFamily="2" charset="77"/>
              </a:rPr>
              <a:t>involve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customers</a:t>
            </a:r>
            <a:r>
              <a:rPr lang="da-DK" sz="1600" dirty="0">
                <a:latin typeface="Libre Franklin" pitchFamily="2" charset="77"/>
              </a:rPr>
              <a:t> more in the business</a:t>
            </a:r>
            <a:endParaRPr lang="da-DK" sz="1400" dirty="0">
              <a:latin typeface="Libre Franklin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FE79F-8E0C-5D29-6932-3991E48D6E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914" y="2534210"/>
            <a:ext cx="3041498" cy="2838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096982-D192-24F6-58DE-54D426404EC5}"/>
              </a:ext>
            </a:extLst>
          </p:cNvPr>
          <p:cNvSpPr txBox="1">
            <a:spLocks/>
          </p:cNvSpPr>
          <p:nvPr/>
        </p:nvSpPr>
        <p:spPr>
          <a:xfrm>
            <a:off x="620684" y="567749"/>
            <a:ext cx="3254096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/>
              <a:t>Reflection</a:t>
            </a:r>
            <a:r>
              <a:rPr lang="da-DK" sz="3000" dirty="0"/>
              <a:t> </a:t>
            </a:r>
            <a:r>
              <a:rPr lang="da-DK" sz="3000" dirty="0" err="1"/>
              <a:t>exercise</a:t>
            </a:r>
            <a:endParaRPr lang="da-DK" sz="3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FD5585-2F52-1420-48B9-CC55C50C5D2C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F8A4FAE2-492F-7327-DC23-A71DA77F3A3E}"/>
              </a:ext>
            </a:extLst>
          </p:cNvPr>
          <p:cNvSpPr txBox="1">
            <a:spLocks/>
          </p:cNvSpPr>
          <p:nvPr/>
        </p:nvSpPr>
        <p:spPr>
          <a:xfrm>
            <a:off x="4671752" y="1593225"/>
            <a:ext cx="711235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Do </a:t>
            </a:r>
            <a:r>
              <a:rPr lang="da-DK" sz="2000" dirty="0" err="1">
                <a:latin typeface="Libre Franklin" pitchFamily="2" charset="77"/>
              </a:rPr>
              <a:t>consumers</a:t>
            </a:r>
            <a:r>
              <a:rPr lang="da-DK" sz="2000" dirty="0">
                <a:latin typeface="Libre Franklin" pitchFamily="2" charset="77"/>
              </a:rPr>
              <a:t> ever have </a:t>
            </a:r>
            <a:r>
              <a:rPr lang="da-DK" sz="2000" dirty="0" err="1">
                <a:latin typeface="Libre Franklin" pitchFamily="2" charset="77"/>
              </a:rPr>
              <a:t>any</a:t>
            </a:r>
            <a:r>
              <a:rPr lang="da-DK" sz="2000" dirty="0">
                <a:latin typeface="Libre Franklin" pitchFamily="2" charset="77"/>
              </a:rPr>
              <a:t> </a:t>
            </a:r>
            <a:r>
              <a:rPr lang="da-DK" sz="2000" dirty="0" err="1">
                <a:latin typeface="Libre Franklin" pitchFamily="2" charset="77"/>
              </a:rPr>
              <a:t>say</a:t>
            </a:r>
            <a:r>
              <a:rPr lang="da-DK" sz="2000" dirty="0">
                <a:latin typeface="Libre Franklin" pitchFamily="2" charset="77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71601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8EAFF8-8F3B-8773-603A-B631A7F2B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6BA515-85BB-C634-3DFF-611DE19D4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6677565" cy="2907142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name</a:t>
            </a:r>
            <a:r>
              <a:rPr lang="da-DK" sz="1600" dirty="0">
                <a:latin typeface="Libre Franklin" pitchFamily="2" charset="77"/>
              </a:rPr>
              <a:t>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owners</a:t>
            </a:r>
            <a:r>
              <a:rPr lang="da-DK" sz="1600" dirty="0">
                <a:latin typeface="Libre Franklin" pitchFamily="2" charset="77"/>
              </a:rPr>
              <a:t>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purpose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solution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benefit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challenges</a:t>
            </a:r>
            <a:endParaRPr lang="da-DK" sz="1600" dirty="0">
              <a:latin typeface="Libre Franklin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2CD1D7-BA51-11C0-E142-24BAC9309E62}"/>
              </a:ext>
            </a:extLst>
          </p:cNvPr>
          <p:cNvSpPr txBox="1">
            <a:spLocks/>
          </p:cNvSpPr>
          <p:nvPr/>
        </p:nvSpPr>
        <p:spPr>
          <a:xfrm>
            <a:off x="620684" y="332300"/>
            <a:ext cx="2286203" cy="97872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6400" dirty="0">
                <a:latin typeface="Libre Franklin" pitchFamily="2" charset="77"/>
              </a:rPr>
              <a:t>Pitch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765241-387E-E316-FAB9-1814E74C81E5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CC924F5E-BC62-ECCE-EA4F-92AED5688A57}"/>
              </a:ext>
            </a:extLst>
          </p:cNvPr>
          <p:cNvSpPr txBox="1">
            <a:spLocks/>
          </p:cNvSpPr>
          <p:nvPr/>
        </p:nvSpPr>
        <p:spPr>
          <a:xfrm>
            <a:off x="4671752" y="1593225"/>
            <a:ext cx="711235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Present </a:t>
            </a:r>
            <a:r>
              <a:rPr lang="da-DK" sz="2000" dirty="0" err="1">
                <a:latin typeface="Libre Franklin" pitchFamily="2" charset="77"/>
              </a:rPr>
              <a:t>your</a:t>
            </a:r>
            <a:r>
              <a:rPr lang="da-DK" sz="2000" dirty="0">
                <a:latin typeface="Libre Franklin" pitchFamily="2" charset="77"/>
              </a:rPr>
              <a:t> new producer-</a:t>
            </a:r>
            <a:r>
              <a:rPr lang="da-DK" sz="2000" dirty="0" err="1">
                <a:latin typeface="Libre Franklin" pitchFamily="2" charset="77"/>
              </a:rPr>
              <a:t>owned</a:t>
            </a:r>
            <a:r>
              <a:rPr lang="da-DK" sz="2000" dirty="0">
                <a:latin typeface="Libre Franklin" pitchFamily="2" charset="77"/>
              </a:rPr>
              <a:t> </a:t>
            </a:r>
            <a:r>
              <a:rPr lang="da-DK" sz="2000" dirty="0" err="1">
                <a:latin typeface="Libre Franklin" pitchFamily="2" charset="77"/>
              </a:rPr>
              <a:t>company</a:t>
            </a:r>
            <a:endParaRPr lang="da-DK" sz="2000" dirty="0">
              <a:latin typeface="Libre Franklin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BFD38-26E9-D2B5-A7B8-A0C78E06D6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838" y="2534276"/>
            <a:ext cx="2838450" cy="30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3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284693-519F-6B74-AF8F-670713CD8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7D80C5-4F36-C395-17A1-11B1B77B6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7112352" cy="2430089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 err="1">
                <a:latin typeface="Libre Franklin" pitchFamily="2" charset="77"/>
              </a:rPr>
              <a:t>What</a:t>
            </a:r>
            <a:r>
              <a:rPr lang="da-DK" sz="1600" dirty="0">
                <a:latin typeface="Libre Franklin" pitchFamily="2" charset="77"/>
              </a:rPr>
              <a:t> do </a:t>
            </a:r>
            <a:r>
              <a:rPr lang="da-DK" sz="1600" dirty="0" err="1">
                <a:latin typeface="Libre Franklin" pitchFamily="2" charset="77"/>
              </a:rPr>
              <a:t>you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think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about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giving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ownership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influence</a:t>
            </a:r>
            <a:r>
              <a:rPr lang="da-DK" sz="1600" dirty="0">
                <a:latin typeface="Libre Franklin" pitchFamily="2" charset="77"/>
              </a:rPr>
              <a:t> to the producers?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How </a:t>
            </a:r>
            <a:r>
              <a:rPr lang="da-DK" sz="1400" dirty="0" err="1">
                <a:latin typeface="Libre Franklin" pitchFamily="2" charset="77"/>
              </a:rPr>
              <a:t>can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this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strengthen</a:t>
            </a:r>
            <a:r>
              <a:rPr lang="da-DK" sz="1400" dirty="0">
                <a:latin typeface="Libre Franklin" pitchFamily="2" charset="77"/>
              </a:rPr>
              <a:t> a business </a:t>
            </a:r>
            <a:r>
              <a:rPr lang="da-DK" sz="1400" dirty="0" err="1">
                <a:latin typeface="Libre Franklin" pitchFamily="2" charset="77"/>
              </a:rPr>
              <a:t>idea</a:t>
            </a:r>
            <a:r>
              <a:rPr lang="da-DK" sz="1400" dirty="0">
                <a:latin typeface="Libre Franklin" pitchFamily="2" charset="77"/>
              </a:rPr>
              <a:t>?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are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challenges</a:t>
            </a:r>
            <a:r>
              <a:rPr lang="da-DK" sz="1400" dirty="0">
                <a:latin typeface="Libre Franklin" pitchFamily="2" charset="77"/>
              </a:rPr>
              <a:t>?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Can </a:t>
            </a:r>
            <a:r>
              <a:rPr lang="da-DK" sz="1600" dirty="0" err="1">
                <a:latin typeface="Libre Franklin" pitchFamily="2" charset="77"/>
              </a:rPr>
              <a:t>you</a:t>
            </a:r>
            <a:r>
              <a:rPr lang="da-DK" sz="1600" dirty="0">
                <a:latin typeface="Libre Franklin" pitchFamily="2" charset="77"/>
              </a:rPr>
              <a:t>—</a:t>
            </a:r>
            <a:r>
              <a:rPr lang="da-DK" sz="1600" dirty="0" err="1">
                <a:latin typeface="Libre Franklin" pitchFamily="2" charset="77"/>
              </a:rPr>
              <a:t>inspired</a:t>
            </a:r>
            <a:r>
              <a:rPr lang="da-DK" sz="1600" dirty="0">
                <a:latin typeface="Libre Franklin" pitchFamily="2" charset="77"/>
              </a:rPr>
              <a:t> by the </a:t>
            </a:r>
            <a:r>
              <a:rPr lang="da-DK" sz="1600" dirty="0" err="1">
                <a:latin typeface="Libre Franklin" pitchFamily="2" charset="77"/>
              </a:rPr>
              <a:t>examples</a:t>
            </a:r>
            <a:r>
              <a:rPr lang="da-DK" sz="1600" dirty="0">
                <a:latin typeface="Libre Franklin" pitchFamily="2" charset="77"/>
              </a:rPr>
              <a:t> of  producer-</a:t>
            </a:r>
            <a:r>
              <a:rPr lang="da-DK" sz="1600" dirty="0" err="1">
                <a:latin typeface="Libre Franklin" pitchFamily="2" charset="77"/>
              </a:rPr>
              <a:t>owned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companies</a:t>
            </a:r>
            <a:r>
              <a:rPr lang="da-DK" sz="1600" dirty="0">
                <a:latin typeface="Libre Franklin" pitchFamily="2" charset="77"/>
              </a:rPr>
              <a:t>—</a:t>
            </a:r>
            <a:r>
              <a:rPr lang="da-DK" sz="1600" dirty="0" err="1">
                <a:latin typeface="Libre Franklin" pitchFamily="2" charset="77"/>
              </a:rPr>
              <a:t>involve</a:t>
            </a:r>
            <a:r>
              <a:rPr lang="da-DK" sz="1600" dirty="0">
                <a:latin typeface="Libre Franklin" pitchFamily="2" charset="77"/>
              </a:rPr>
              <a:t> producers more in the business?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CC94BE-F131-611D-BCDB-4D6CDE7D9F68}"/>
              </a:ext>
            </a:extLst>
          </p:cNvPr>
          <p:cNvSpPr txBox="1">
            <a:spLocks/>
          </p:cNvSpPr>
          <p:nvPr/>
        </p:nvSpPr>
        <p:spPr>
          <a:xfrm>
            <a:off x="620684" y="567749"/>
            <a:ext cx="3167534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/>
              <a:t>Reflection</a:t>
            </a:r>
            <a:r>
              <a:rPr lang="da-DK" sz="3000" dirty="0"/>
              <a:t> </a:t>
            </a:r>
            <a:r>
              <a:rPr lang="da-DK" sz="3000" dirty="0" err="1"/>
              <a:t>exercise</a:t>
            </a:r>
            <a:endParaRPr lang="da-DK" sz="3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B8D705-0A47-1A69-B81C-A1191F5168D8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165B449A-626A-0DAC-E7E9-00C37CCDE67D}"/>
              </a:ext>
            </a:extLst>
          </p:cNvPr>
          <p:cNvSpPr txBox="1">
            <a:spLocks/>
          </p:cNvSpPr>
          <p:nvPr/>
        </p:nvSpPr>
        <p:spPr>
          <a:xfrm>
            <a:off x="4671752" y="1593225"/>
            <a:ext cx="711235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Do producers ever have </a:t>
            </a:r>
            <a:r>
              <a:rPr lang="da-DK" sz="2000" dirty="0" err="1">
                <a:latin typeface="Libre Franklin" pitchFamily="2" charset="77"/>
              </a:rPr>
              <a:t>any</a:t>
            </a:r>
            <a:r>
              <a:rPr lang="da-DK" sz="2000" dirty="0">
                <a:latin typeface="Libre Franklin" pitchFamily="2" charset="77"/>
              </a:rPr>
              <a:t> </a:t>
            </a:r>
            <a:r>
              <a:rPr lang="da-DK" sz="2000" dirty="0" err="1">
                <a:latin typeface="Libre Franklin" pitchFamily="2" charset="77"/>
              </a:rPr>
              <a:t>say</a:t>
            </a:r>
            <a:r>
              <a:rPr lang="da-DK" sz="2000" dirty="0">
                <a:latin typeface="Libre Franklin" pitchFamily="2" charset="77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D644E-DE6A-6659-8A4F-8BF5511D3D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838" y="2534276"/>
            <a:ext cx="2838450" cy="30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3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72FE6D7-1540-EC1B-90EA-9C34B1C7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DEA6AA-1E7F-3037-8462-E6B21F6E3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6677565" cy="2907142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name</a:t>
            </a:r>
            <a:r>
              <a:rPr lang="da-DK" sz="1600" dirty="0">
                <a:latin typeface="Libre Franklin" pitchFamily="2" charset="77"/>
              </a:rPr>
              <a:t>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owners</a:t>
            </a:r>
            <a:r>
              <a:rPr lang="da-DK" sz="1600" dirty="0">
                <a:latin typeface="Libre Franklin" pitchFamily="2" charset="77"/>
              </a:rPr>
              <a:t>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purpose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solution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benefits</a:t>
            </a:r>
            <a:endParaRPr lang="da-DK" sz="1600" dirty="0">
              <a:latin typeface="Libre Franklin" pitchFamily="2" charset="77"/>
            </a:endParaRP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The </a:t>
            </a:r>
            <a:r>
              <a:rPr lang="da-DK" sz="1600" dirty="0" err="1">
                <a:latin typeface="Libre Franklin" pitchFamily="2" charset="77"/>
              </a:rPr>
              <a:t>challenges</a:t>
            </a:r>
            <a:endParaRPr lang="da-DK" sz="1600" dirty="0">
              <a:latin typeface="Libre Franklin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2A756-063C-E399-8973-5B0B1688FD86}"/>
              </a:ext>
            </a:extLst>
          </p:cNvPr>
          <p:cNvSpPr txBox="1">
            <a:spLocks/>
          </p:cNvSpPr>
          <p:nvPr/>
        </p:nvSpPr>
        <p:spPr>
          <a:xfrm>
            <a:off x="620684" y="332300"/>
            <a:ext cx="2286203" cy="97872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6400" dirty="0">
                <a:latin typeface="Libre Franklin" pitchFamily="2" charset="77"/>
              </a:rPr>
              <a:t>Pitch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239A24-94A5-92DB-9A52-41F0F31D0671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1AE2F402-83DD-9473-5468-75BAC08664F0}"/>
              </a:ext>
            </a:extLst>
          </p:cNvPr>
          <p:cNvSpPr txBox="1">
            <a:spLocks/>
          </p:cNvSpPr>
          <p:nvPr/>
        </p:nvSpPr>
        <p:spPr>
          <a:xfrm>
            <a:off x="4671752" y="1593225"/>
            <a:ext cx="711235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Present </a:t>
            </a:r>
            <a:r>
              <a:rPr lang="da-DK" sz="2000" dirty="0" err="1">
                <a:latin typeface="Libre Franklin" pitchFamily="2" charset="77"/>
              </a:rPr>
              <a:t>your</a:t>
            </a:r>
            <a:r>
              <a:rPr lang="da-DK" sz="2000" dirty="0">
                <a:latin typeface="Libre Franklin" pitchFamily="2" charset="77"/>
              </a:rPr>
              <a:t> new </a:t>
            </a:r>
            <a:r>
              <a:rPr lang="da-DK" sz="2000" dirty="0" err="1">
                <a:latin typeface="Libre Franklin" pitchFamily="2" charset="77"/>
              </a:rPr>
              <a:t>employee-owned</a:t>
            </a:r>
            <a:r>
              <a:rPr lang="da-DK" sz="2000" dirty="0">
                <a:latin typeface="Libre Franklin" pitchFamily="2" charset="77"/>
              </a:rPr>
              <a:t> </a:t>
            </a:r>
            <a:r>
              <a:rPr lang="da-DK" sz="2000" dirty="0" err="1">
                <a:latin typeface="Libre Franklin" pitchFamily="2" charset="77"/>
              </a:rPr>
              <a:t>company</a:t>
            </a:r>
            <a:endParaRPr lang="da-DK" sz="2000" dirty="0">
              <a:latin typeface="Libre Franklin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C490B-F971-2E6E-FD48-238EC01AF7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7961" y="2536096"/>
            <a:ext cx="3016117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3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9EEB75-CD66-7C56-2E7A-9E3C6FC99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06885F-2D1C-43C7-95F8-766F10006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2102319"/>
            <a:ext cx="7112352" cy="2430089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 err="1">
                <a:latin typeface="Libre Franklin" pitchFamily="2" charset="77"/>
              </a:rPr>
              <a:t>What</a:t>
            </a:r>
            <a:r>
              <a:rPr lang="da-DK" sz="1600" dirty="0">
                <a:latin typeface="Libre Franklin" pitchFamily="2" charset="77"/>
              </a:rPr>
              <a:t> do </a:t>
            </a:r>
            <a:r>
              <a:rPr lang="da-DK" sz="1600" dirty="0" err="1">
                <a:latin typeface="Libre Franklin" pitchFamily="2" charset="77"/>
              </a:rPr>
              <a:t>you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think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about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giving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ownership</a:t>
            </a:r>
            <a:r>
              <a:rPr lang="da-DK" sz="1600" dirty="0">
                <a:latin typeface="Libre Franklin" pitchFamily="2" charset="77"/>
              </a:rPr>
              <a:t> and </a:t>
            </a:r>
            <a:r>
              <a:rPr lang="da-DK" sz="1600" dirty="0" err="1">
                <a:latin typeface="Libre Franklin" pitchFamily="2" charset="77"/>
              </a:rPr>
              <a:t>influence</a:t>
            </a:r>
            <a:r>
              <a:rPr lang="da-DK" sz="1600" dirty="0">
                <a:latin typeface="Libre Franklin" pitchFamily="2" charset="77"/>
              </a:rPr>
              <a:t> to the </a:t>
            </a:r>
            <a:r>
              <a:rPr lang="da-DK" sz="1600" dirty="0" err="1">
                <a:latin typeface="Libre Franklin" pitchFamily="2" charset="77"/>
              </a:rPr>
              <a:t>employees</a:t>
            </a:r>
            <a:r>
              <a:rPr lang="da-DK" sz="1600" dirty="0">
                <a:latin typeface="Libre Franklin" pitchFamily="2" charset="77"/>
              </a:rPr>
              <a:t>?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How </a:t>
            </a:r>
            <a:r>
              <a:rPr lang="da-DK" sz="1400" dirty="0" err="1">
                <a:latin typeface="Libre Franklin" pitchFamily="2" charset="77"/>
              </a:rPr>
              <a:t>can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this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strengthen</a:t>
            </a:r>
            <a:r>
              <a:rPr lang="da-DK" sz="1400" dirty="0">
                <a:latin typeface="Libre Franklin" pitchFamily="2" charset="77"/>
              </a:rPr>
              <a:t> a business </a:t>
            </a:r>
            <a:r>
              <a:rPr lang="da-DK" sz="1400" dirty="0" err="1">
                <a:latin typeface="Libre Franklin" pitchFamily="2" charset="77"/>
              </a:rPr>
              <a:t>idea</a:t>
            </a:r>
            <a:r>
              <a:rPr lang="da-DK" sz="1400" dirty="0">
                <a:latin typeface="Libre Franklin" pitchFamily="2" charset="77"/>
              </a:rPr>
              <a:t>?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What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are</a:t>
            </a:r>
            <a:r>
              <a:rPr lang="da-DK" sz="1400" dirty="0">
                <a:latin typeface="Libre Franklin" pitchFamily="2" charset="77"/>
              </a:rPr>
              <a:t> the </a:t>
            </a:r>
            <a:r>
              <a:rPr lang="da-DK" sz="1400" dirty="0" err="1">
                <a:latin typeface="Libre Franklin" pitchFamily="2" charset="77"/>
              </a:rPr>
              <a:t>challenges</a:t>
            </a:r>
            <a:r>
              <a:rPr lang="da-DK" sz="1400" dirty="0">
                <a:latin typeface="Libre Franklin" pitchFamily="2" charset="77"/>
              </a:rPr>
              <a:t>?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Can </a:t>
            </a:r>
            <a:r>
              <a:rPr lang="da-DK" sz="1600" dirty="0" err="1">
                <a:latin typeface="Libre Franklin" pitchFamily="2" charset="77"/>
              </a:rPr>
              <a:t>you</a:t>
            </a:r>
            <a:r>
              <a:rPr lang="da-DK" sz="1600" dirty="0">
                <a:latin typeface="Libre Franklin" pitchFamily="2" charset="77"/>
              </a:rPr>
              <a:t>—</a:t>
            </a:r>
            <a:r>
              <a:rPr lang="da-DK" sz="1600" dirty="0" err="1">
                <a:latin typeface="Libre Franklin" pitchFamily="2" charset="77"/>
              </a:rPr>
              <a:t>inspired</a:t>
            </a:r>
            <a:r>
              <a:rPr lang="da-DK" sz="1600" dirty="0">
                <a:latin typeface="Libre Franklin" pitchFamily="2" charset="77"/>
              </a:rPr>
              <a:t> by the </a:t>
            </a:r>
            <a:r>
              <a:rPr lang="da-DK" sz="1600" dirty="0" err="1">
                <a:latin typeface="Libre Franklin" pitchFamily="2" charset="77"/>
              </a:rPr>
              <a:t>examples</a:t>
            </a:r>
            <a:r>
              <a:rPr lang="da-DK" sz="1600" dirty="0">
                <a:latin typeface="Libre Franklin" pitchFamily="2" charset="77"/>
              </a:rPr>
              <a:t> of  </a:t>
            </a:r>
            <a:r>
              <a:rPr lang="da-DK" sz="1600" dirty="0" err="1">
                <a:latin typeface="Libre Franklin" pitchFamily="2" charset="77"/>
              </a:rPr>
              <a:t>employee-owned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companies</a:t>
            </a:r>
            <a:r>
              <a:rPr lang="da-DK" sz="1600" dirty="0">
                <a:latin typeface="Libre Franklin" pitchFamily="2" charset="77"/>
              </a:rPr>
              <a:t>—</a:t>
            </a:r>
            <a:r>
              <a:rPr lang="da-DK" sz="1600" dirty="0" err="1">
                <a:latin typeface="Libre Franklin" pitchFamily="2" charset="77"/>
              </a:rPr>
              <a:t>involve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employees</a:t>
            </a:r>
            <a:r>
              <a:rPr lang="da-DK" sz="1600" dirty="0">
                <a:latin typeface="Libre Franklin" pitchFamily="2" charset="77"/>
              </a:rPr>
              <a:t> more in the business?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037DA7-3B7D-072C-7D9A-5F53EF0C6210}"/>
              </a:ext>
            </a:extLst>
          </p:cNvPr>
          <p:cNvSpPr txBox="1">
            <a:spLocks/>
          </p:cNvSpPr>
          <p:nvPr/>
        </p:nvSpPr>
        <p:spPr>
          <a:xfrm>
            <a:off x="620684" y="567749"/>
            <a:ext cx="3167534" cy="507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/>
              <a:t>Reflection</a:t>
            </a:r>
            <a:r>
              <a:rPr lang="da-DK" sz="3000" dirty="0"/>
              <a:t> </a:t>
            </a:r>
            <a:r>
              <a:rPr lang="da-DK" sz="3000" dirty="0" err="1"/>
              <a:t>exercise</a:t>
            </a:r>
            <a:endParaRPr lang="da-DK" sz="3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CBF944-4252-65F3-2445-018B353F82AC}"/>
              </a:ext>
            </a:extLst>
          </p:cNvPr>
          <p:cNvCxnSpPr>
            <a:cxnSpLocks/>
          </p:cNvCxnSpPr>
          <p:nvPr/>
        </p:nvCxnSpPr>
        <p:spPr>
          <a:xfrm>
            <a:off x="407895" y="1283330"/>
            <a:ext cx="11376211" cy="0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05955F8B-F203-BDC6-49DB-8F0908E0DF64}"/>
              </a:ext>
            </a:extLst>
          </p:cNvPr>
          <p:cNvSpPr txBox="1">
            <a:spLocks/>
          </p:cNvSpPr>
          <p:nvPr/>
        </p:nvSpPr>
        <p:spPr>
          <a:xfrm>
            <a:off x="4671752" y="1593225"/>
            <a:ext cx="711235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2000" dirty="0">
                <a:latin typeface="Libre Franklin" pitchFamily="2" charset="77"/>
              </a:rPr>
              <a:t>Do </a:t>
            </a:r>
            <a:r>
              <a:rPr lang="da-DK" sz="2000" dirty="0" err="1">
                <a:latin typeface="Libre Franklin" pitchFamily="2" charset="77"/>
              </a:rPr>
              <a:t>employees</a:t>
            </a:r>
            <a:r>
              <a:rPr lang="da-DK" sz="2000" dirty="0">
                <a:latin typeface="Libre Franklin" pitchFamily="2" charset="77"/>
              </a:rPr>
              <a:t> ever have </a:t>
            </a:r>
            <a:r>
              <a:rPr lang="da-DK" sz="2000" dirty="0" err="1">
                <a:latin typeface="Libre Franklin" pitchFamily="2" charset="77"/>
              </a:rPr>
              <a:t>any</a:t>
            </a:r>
            <a:r>
              <a:rPr lang="da-DK" sz="2000" dirty="0">
                <a:latin typeface="Libre Franklin" pitchFamily="2" charset="77"/>
              </a:rPr>
              <a:t> </a:t>
            </a:r>
            <a:r>
              <a:rPr lang="da-DK" sz="2000" dirty="0" err="1">
                <a:latin typeface="Libre Franklin" pitchFamily="2" charset="77"/>
              </a:rPr>
              <a:t>say</a:t>
            </a:r>
            <a:r>
              <a:rPr lang="da-DK" sz="2000" dirty="0">
                <a:latin typeface="Libre Franklin" pitchFamily="2" charset="77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65117-54BC-BF22-D03C-5BF94367C3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838" y="2706711"/>
            <a:ext cx="2838450" cy="26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1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9470A8-6790-6115-22DF-1152965BA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EF48DB-53AD-9358-E459-174215B3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916" y="1"/>
            <a:ext cx="10150167" cy="6858000"/>
          </a:xfrm>
        </p:spPr>
        <p:txBody>
          <a:bodyPr anchor="ctr">
            <a:noAutofit/>
          </a:bodyPr>
          <a:lstStyle/>
          <a:p>
            <a:r>
              <a:rPr lang="da-DK" sz="6000" dirty="0" err="1">
                <a:solidFill>
                  <a:srgbClr val="3C4B5E"/>
                </a:solidFill>
                <a:latin typeface="Libre Franklin SemiBold" pitchFamily="2" charset="77"/>
              </a:rPr>
              <a:t>Democratic</a:t>
            </a:r>
            <a:br>
              <a:rPr lang="da-DK" sz="6000" dirty="0">
                <a:solidFill>
                  <a:srgbClr val="3C4B5E"/>
                </a:solidFill>
                <a:latin typeface="Libre Franklin SemiBold" pitchFamily="2" charset="77"/>
              </a:rPr>
            </a:br>
            <a:r>
              <a:rPr lang="da-DK" sz="6000" dirty="0" err="1">
                <a:solidFill>
                  <a:srgbClr val="3C4B5E"/>
                </a:solidFill>
                <a:latin typeface="Libre Franklin SemiBold" pitchFamily="2" charset="77"/>
              </a:rPr>
              <a:t>companies</a:t>
            </a:r>
            <a:endParaRPr lang="da-DK" sz="6000" dirty="0">
              <a:solidFill>
                <a:srgbClr val="3C4B5E"/>
              </a:solidFill>
              <a:latin typeface="Libre Franklin SemiBold" pitchFamily="2" charset="77"/>
            </a:endParaRPr>
          </a:p>
        </p:txBody>
      </p:sp>
      <p:pic>
        <p:nvPicPr>
          <p:cNvPr id="2" name="Picture 1" hidden="1">
            <a:extLst>
              <a:ext uri="{FF2B5EF4-FFF2-40B4-BE49-F238E27FC236}">
                <a16:creationId xmlns:a16="http://schemas.microsoft.com/office/drawing/2014/main" id="{B71FBFF1-60BF-03F7-BEDE-C1FD29B1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499" y="740988"/>
            <a:ext cx="889000" cy="93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935D2-C391-BC10-0699-0286E033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310" y="3336337"/>
            <a:ext cx="4020575" cy="402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B4310-E927-0F64-F4C3-F3BDD7974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99" y="7409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35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4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9125D-E3A7-78D1-7BB8-198DBF02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F6FCFCE-0A14-AFDF-7643-2FE10D6A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22" y="1"/>
            <a:ext cx="7772355" cy="5712310"/>
          </a:xfrm>
        </p:spPr>
        <p:txBody>
          <a:bodyPr anchor="ctr">
            <a:noAutofit/>
          </a:bodyPr>
          <a:lstStyle/>
          <a:p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Collective</a:t>
            </a:r>
            <a:br>
              <a:rPr lang="da-DK" sz="5200" dirty="0">
                <a:solidFill>
                  <a:srgbClr val="3C4B5E"/>
                </a:solidFill>
                <a:latin typeface="Libre Franklin SemiBold" pitchFamily="2" charset="77"/>
              </a:rPr>
            </a:br>
            <a:r>
              <a:rPr lang="da-DK" sz="5200" dirty="0" err="1">
                <a:solidFill>
                  <a:srgbClr val="3C4B5E"/>
                </a:solidFill>
                <a:latin typeface="Libre Franklin SemiBold" pitchFamily="2" charset="77"/>
              </a:rPr>
              <a:t>thougths</a:t>
            </a:r>
            <a:endParaRPr lang="da-DK" sz="5200" dirty="0">
              <a:solidFill>
                <a:srgbClr val="3C4B5E"/>
              </a:solidFill>
              <a:latin typeface="Libre Franklin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2BE60-DA7A-956C-BE2C-75C30874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10" y="3336337"/>
            <a:ext cx="4020575" cy="40205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2BC274A-326C-7448-6891-F581DEB786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501" y="7409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1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F5C848A-A16C-D4EA-FB97-21EB1E9E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3D2DA853-17EF-9A47-605F-3D42C84F0C98}"/>
              </a:ext>
            </a:extLst>
          </p:cNvPr>
          <p:cNvSpPr txBox="1">
            <a:spLocks/>
          </p:cNvSpPr>
          <p:nvPr/>
        </p:nvSpPr>
        <p:spPr>
          <a:xfrm>
            <a:off x="573697" y="834578"/>
            <a:ext cx="9506262" cy="151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da-DK" sz="5100" dirty="0" err="1">
                <a:solidFill>
                  <a:srgbClr val="3C4B5E"/>
                </a:solidFill>
                <a:latin typeface="Libre Franklin" pitchFamily="2" charset="77"/>
              </a:rPr>
              <a:t>Democratic</a:t>
            </a:r>
            <a:br>
              <a:rPr lang="da-DK" sz="5100" dirty="0">
                <a:solidFill>
                  <a:srgbClr val="3C4B5E"/>
                </a:solidFill>
                <a:latin typeface="Libre Franklin" pitchFamily="2" charset="77"/>
              </a:rPr>
            </a:br>
            <a:r>
              <a:rPr lang="da-DK" sz="5100" dirty="0" err="1">
                <a:solidFill>
                  <a:srgbClr val="3C4B5E"/>
                </a:solidFill>
                <a:latin typeface="Libre Franklin" pitchFamily="2" charset="77"/>
              </a:rPr>
              <a:t>companies</a:t>
            </a:r>
            <a:endParaRPr lang="da-DK" sz="2000" b="0" dirty="0">
              <a:solidFill>
                <a:srgbClr val="3C4B5E"/>
              </a:solidFill>
              <a:latin typeface="Libre Franklin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2BA35-30AC-D21C-8B38-618246543AFC}"/>
              </a:ext>
            </a:extLst>
          </p:cNvPr>
          <p:cNvSpPr txBox="1"/>
          <p:nvPr/>
        </p:nvSpPr>
        <p:spPr>
          <a:xfrm>
            <a:off x="573697" y="364485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C4B5E"/>
                </a:solidFill>
                <a:latin typeface="Libre Franklin SemiBold" pitchFamily="2" charset="77"/>
              </a:rPr>
              <a:t>Inspiration workshop on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385AC988-D33D-4CA4-BA6B-90F0C21C4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753" y="3366426"/>
            <a:ext cx="7112352" cy="2019912"/>
          </a:xfr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 err="1">
                <a:latin typeface="Libre Franklin" pitchFamily="2" charset="77"/>
              </a:rPr>
              <a:t>What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are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your</a:t>
            </a:r>
            <a:r>
              <a:rPr lang="da-DK" sz="1600" dirty="0">
                <a:latin typeface="Libre Franklin" pitchFamily="2" charset="77"/>
              </a:rPr>
              <a:t> </a:t>
            </a:r>
            <a:r>
              <a:rPr lang="da-DK" sz="1600" dirty="0" err="1">
                <a:latin typeface="Libre Franklin" pitchFamily="2" charset="77"/>
              </a:rPr>
              <a:t>takeaways</a:t>
            </a:r>
            <a:r>
              <a:rPr lang="da-DK" sz="1600" dirty="0">
                <a:latin typeface="Libre Franklin" pitchFamily="2" charset="77"/>
              </a:rPr>
              <a:t>?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 err="1">
                <a:latin typeface="Libre Franklin" pitchFamily="2" charset="77"/>
              </a:rPr>
              <a:t>Name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one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thing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you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are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taking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away</a:t>
            </a:r>
            <a:r>
              <a:rPr lang="da-DK" sz="1400" dirty="0">
                <a:latin typeface="Libre Franklin" pitchFamily="2" charset="77"/>
              </a:rPr>
              <a:t>, or </a:t>
            </a:r>
            <a:r>
              <a:rPr lang="da-DK" sz="1400" dirty="0" err="1">
                <a:latin typeface="Libre Franklin" pitchFamily="2" charset="77"/>
              </a:rPr>
              <a:t>that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you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will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consider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doing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differently</a:t>
            </a:r>
            <a:r>
              <a:rPr lang="da-DK" sz="1400" dirty="0">
                <a:latin typeface="Libre Franklin" pitchFamily="2" charset="77"/>
              </a:rPr>
              <a:t>? </a:t>
            </a:r>
          </a:p>
          <a:p>
            <a:pPr>
              <a:lnSpc>
                <a:spcPct val="150000"/>
              </a:lnSpc>
              <a:buClr>
                <a:srgbClr val="3C4B5E"/>
              </a:buClr>
            </a:pPr>
            <a:r>
              <a:rPr lang="da-DK" sz="1600" dirty="0">
                <a:latin typeface="Libre Franklin" pitchFamily="2" charset="77"/>
              </a:rPr>
              <a:t>Do </a:t>
            </a:r>
            <a:r>
              <a:rPr lang="da-DK" sz="1600" dirty="0" err="1">
                <a:latin typeface="Libre Franklin" pitchFamily="2" charset="77"/>
              </a:rPr>
              <a:t>you</a:t>
            </a:r>
            <a:r>
              <a:rPr lang="da-DK" sz="1600" dirty="0">
                <a:latin typeface="Libre Franklin" pitchFamily="2" charset="77"/>
              </a:rPr>
              <a:t> have </a:t>
            </a:r>
            <a:r>
              <a:rPr lang="da-DK" sz="1600" dirty="0" err="1">
                <a:latin typeface="Libre Franklin" pitchFamily="2" charset="77"/>
              </a:rPr>
              <a:t>questions</a:t>
            </a:r>
            <a:r>
              <a:rPr lang="da-DK" sz="1600" dirty="0">
                <a:latin typeface="Libre Franklin" pitchFamily="2" charset="77"/>
              </a:rPr>
              <a:t>? </a:t>
            </a:r>
          </a:p>
          <a:p>
            <a:pPr lvl="1">
              <a:lnSpc>
                <a:spcPct val="150000"/>
              </a:lnSpc>
              <a:buClr>
                <a:srgbClr val="3C4B5E"/>
              </a:buClr>
            </a:pPr>
            <a:r>
              <a:rPr lang="da-DK" sz="1400" dirty="0">
                <a:latin typeface="Libre Franklin" pitchFamily="2" charset="77"/>
              </a:rPr>
              <a:t>Are </a:t>
            </a:r>
            <a:r>
              <a:rPr lang="da-DK" sz="1400" dirty="0" err="1">
                <a:latin typeface="Libre Franklin" pitchFamily="2" charset="77"/>
              </a:rPr>
              <a:t>you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left</a:t>
            </a:r>
            <a:r>
              <a:rPr lang="da-DK" sz="1400" dirty="0">
                <a:latin typeface="Libre Franklin" pitchFamily="2" charset="77"/>
              </a:rPr>
              <a:t> with </a:t>
            </a:r>
            <a:r>
              <a:rPr lang="da-DK" sz="1400" dirty="0" err="1">
                <a:latin typeface="Libre Franklin" pitchFamily="2" charset="77"/>
              </a:rPr>
              <a:t>any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questions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about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democratic</a:t>
            </a:r>
            <a:r>
              <a:rPr lang="da-DK" sz="1400" dirty="0">
                <a:latin typeface="Libre Franklin" pitchFamily="2" charset="77"/>
              </a:rPr>
              <a:t> </a:t>
            </a:r>
            <a:r>
              <a:rPr lang="da-DK" sz="1400" dirty="0" err="1">
                <a:latin typeface="Libre Franklin" pitchFamily="2" charset="77"/>
              </a:rPr>
              <a:t>companies</a:t>
            </a:r>
            <a:r>
              <a:rPr lang="da-DK" sz="1400" dirty="0">
                <a:latin typeface="Libre Franklin" pitchFamily="2" charset="77"/>
              </a:rPr>
              <a:t>?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F1F87B-CB36-3173-2885-9DFC5E3DDB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754" y="2685056"/>
            <a:ext cx="3644072" cy="36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1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8BD18-C0ED-68FF-5DCF-B78BC689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24BDD-EF14-0CEF-1B8A-82D91A878332}"/>
              </a:ext>
            </a:extLst>
          </p:cNvPr>
          <p:cNvSpPr txBox="1"/>
          <p:nvPr/>
        </p:nvSpPr>
        <p:spPr>
          <a:xfrm>
            <a:off x="2803271" y="3244334"/>
            <a:ext cx="6585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rgbClr val="3C4B5E"/>
                </a:solidFill>
                <a:latin typeface="Libre Franklin SemiBold" pitchFamily="2" charset="77"/>
              </a:rPr>
              <a:t>Her kan I finde mere viden om demokratiske virksomheder</a:t>
            </a:r>
          </a:p>
          <a:p>
            <a:pPr algn="ctr"/>
            <a:r>
              <a:rPr lang="da-DK" dirty="0">
                <a:solidFill>
                  <a:srgbClr val="3C4B5E"/>
                </a:solidFill>
                <a:latin typeface="Libre Franklin SemiBold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7117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1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34985-024C-5CC9-1EAA-C930F0742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 hidden="1">
            <a:extLst>
              <a:ext uri="{FF2B5EF4-FFF2-40B4-BE49-F238E27FC236}">
                <a16:creationId xmlns:a16="http://schemas.microsoft.com/office/drawing/2014/main" id="{F765F0D8-3FBB-640C-B5AC-F728DF287273}"/>
              </a:ext>
            </a:extLst>
          </p:cNvPr>
          <p:cNvSpPr/>
          <p:nvPr/>
        </p:nvSpPr>
        <p:spPr>
          <a:xfrm>
            <a:off x="0" y="5516380"/>
            <a:ext cx="12306925" cy="1341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BD443F6B-B906-0862-1C9B-70D8B53B2781}"/>
              </a:ext>
            </a:extLst>
          </p:cNvPr>
          <p:cNvSpPr txBox="1">
            <a:spLocks/>
          </p:cNvSpPr>
          <p:nvPr/>
        </p:nvSpPr>
        <p:spPr>
          <a:xfrm>
            <a:off x="1342869" y="834578"/>
            <a:ext cx="9506262" cy="151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5100" dirty="0" err="1">
                <a:solidFill>
                  <a:srgbClr val="3C4B5E"/>
                </a:solidFill>
                <a:latin typeface="Libre Franklin" pitchFamily="2" charset="77"/>
              </a:rPr>
              <a:t>Democratic</a:t>
            </a:r>
            <a:br>
              <a:rPr lang="da-DK" sz="5100" dirty="0">
                <a:solidFill>
                  <a:srgbClr val="3C4B5E"/>
                </a:solidFill>
                <a:latin typeface="Libre Franklin" pitchFamily="2" charset="77"/>
              </a:rPr>
            </a:br>
            <a:r>
              <a:rPr lang="da-DK" sz="5100" dirty="0" err="1">
                <a:solidFill>
                  <a:srgbClr val="3C4B5E"/>
                </a:solidFill>
                <a:latin typeface="Libre Franklin" pitchFamily="2" charset="77"/>
              </a:rPr>
              <a:t>companies</a:t>
            </a:r>
            <a:br>
              <a:rPr lang="da-DK" sz="6000" dirty="0">
                <a:solidFill>
                  <a:srgbClr val="3C4B5E"/>
                </a:solidFill>
                <a:latin typeface="Libre Franklin" pitchFamily="2" charset="77"/>
              </a:rPr>
            </a:br>
            <a:br>
              <a:rPr lang="da-DK" sz="1800" dirty="0">
                <a:solidFill>
                  <a:srgbClr val="3C4B5E"/>
                </a:solidFill>
                <a:latin typeface="Libre Franklin" pitchFamily="2" charset="77"/>
              </a:rPr>
            </a:b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Can 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involvement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 and 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cooperation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 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strengthen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 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your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 </a:t>
            </a:r>
            <a:r>
              <a:rPr lang="da-DK" sz="2000" b="0" dirty="0" err="1">
                <a:solidFill>
                  <a:srgbClr val="3C4B5E"/>
                </a:solidFill>
                <a:latin typeface="Libre Franklin" pitchFamily="2" charset="77"/>
              </a:rPr>
              <a:t>businesssidea</a:t>
            </a:r>
            <a:r>
              <a:rPr lang="da-DK" sz="2000" b="0" dirty="0">
                <a:solidFill>
                  <a:srgbClr val="3C4B5E"/>
                </a:solidFill>
                <a:latin typeface="Libre Franklin" pitchFamily="2" charset="7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90413-1B02-EFF8-A617-FBE3059BD812}"/>
              </a:ext>
            </a:extLst>
          </p:cNvPr>
          <p:cNvSpPr txBox="1"/>
          <p:nvPr/>
        </p:nvSpPr>
        <p:spPr>
          <a:xfrm>
            <a:off x="4586612" y="364485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rgbClr val="3C4B5E"/>
                </a:solidFill>
                <a:latin typeface="Libre Franklin SemiBold" pitchFamily="2" charset="77"/>
              </a:rPr>
              <a:t>Inspiration workshop on</a:t>
            </a:r>
            <a:endParaRPr lang="en-D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456A3E5-0D99-41E1-5AB6-45874A2195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4784" y="2695876"/>
            <a:ext cx="3622431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4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4AD832E-A6B3-DA6D-A8B9-88E2D0DE6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D3FACB0-8B08-6692-FDD9-A32A49C60E51}"/>
              </a:ext>
            </a:extLst>
          </p:cNvPr>
          <p:cNvGrpSpPr/>
          <p:nvPr/>
        </p:nvGrpSpPr>
        <p:grpSpPr>
          <a:xfrm>
            <a:off x="6834640" y="4968744"/>
            <a:ext cx="4549372" cy="1737005"/>
            <a:chOff x="5901248" y="4447946"/>
            <a:chExt cx="5835189" cy="2227945"/>
          </a:xfrm>
        </p:grpSpPr>
        <p:pic>
          <p:nvPicPr>
            <p:cNvPr id="17" name="Picture 4" descr="Cookies">
              <a:extLst>
                <a:ext uri="{FF2B5EF4-FFF2-40B4-BE49-F238E27FC236}">
                  <a16:creationId xmlns:a16="http://schemas.microsoft.com/office/drawing/2014/main" id="{079EF32B-6497-7698-33D1-C5E940D84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850" y="5778691"/>
              <a:ext cx="1154978" cy="77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Logo | OK">
              <a:extLst>
                <a:ext uri="{FF2B5EF4-FFF2-40B4-BE49-F238E27FC236}">
                  <a16:creationId xmlns:a16="http://schemas.microsoft.com/office/drawing/2014/main" id="{D29DB8BC-4342-842C-783F-6680829C4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248" y="5101097"/>
              <a:ext cx="1227611" cy="55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Forenet Kredit - Fundamentet er forening">
              <a:extLst>
                <a:ext uri="{FF2B5EF4-FFF2-40B4-BE49-F238E27FC236}">
                  <a16:creationId xmlns:a16="http://schemas.microsoft.com/office/drawing/2014/main" id="{87DF1DF1-14C6-F579-0A6C-9299D5A45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71" y="5861560"/>
              <a:ext cx="1153878" cy="605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ndel">
              <a:extLst>
                <a:ext uri="{FF2B5EF4-FFF2-40B4-BE49-F238E27FC236}">
                  <a16:creationId xmlns:a16="http://schemas.microsoft.com/office/drawing/2014/main" id="{9B6F7E37-8713-6976-3D3C-FD9ACBEAF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134" y="4970103"/>
              <a:ext cx="1903701" cy="598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B Forsikring | LB Forsikring">
              <a:extLst>
                <a:ext uri="{FF2B5EF4-FFF2-40B4-BE49-F238E27FC236}">
                  <a16:creationId xmlns:a16="http://schemas.microsoft.com/office/drawing/2014/main" id="{AB1594EC-9591-F169-BB56-633762E74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7110" y="4447946"/>
              <a:ext cx="2169327" cy="1626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rbejdernes Landsbank A/S - Roskilde Handel - de lokale butikker i Roskilde">
              <a:extLst>
                <a:ext uri="{FF2B5EF4-FFF2-40B4-BE49-F238E27FC236}">
                  <a16:creationId xmlns:a16="http://schemas.microsoft.com/office/drawing/2014/main" id="{B4CEEE27-F30D-79F2-3E5C-0D6F4696D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453" y="5667398"/>
              <a:ext cx="1760193" cy="100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B49B7AA7-ED03-66F6-33B7-D0651B898616}"/>
              </a:ext>
            </a:extLst>
          </p:cNvPr>
          <p:cNvSpPr txBox="1">
            <a:spLocks/>
          </p:cNvSpPr>
          <p:nvPr/>
        </p:nvSpPr>
        <p:spPr>
          <a:xfrm>
            <a:off x="6385851" y="207651"/>
            <a:ext cx="5725164" cy="12280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r>
              <a:rPr lang="da-DK" sz="3000" dirty="0" err="1">
                <a:latin typeface="Libre Franklin" pitchFamily="2" charset="77"/>
              </a:rPr>
              <a:t>About</a:t>
            </a:r>
            <a:r>
              <a:rPr lang="da-DK" sz="3000" dirty="0">
                <a:latin typeface="Libre Franklin" pitchFamily="2" charset="77"/>
              </a:rPr>
              <a:t> </a:t>
            </a:r>
            <a:r>
              <a:rPr lang="da-DK" sz="3000" dirty="0" err="1">
                <a:latin typeface="Libre Franklin" pitchFamily="2" charset="77"/>
              </a:rPr>
              <a:t>democratic</a:t>
            </a:r>
            <a:r>
              <a:rPr lang="da-DK" sz="3000" dirty="0">
                <a:latin typeface="Libre Franklin" pitchFamily="2" charset="77"/>
              </a:rPr>
              <a:t> </a:t>
            </a:r>
            <a:r>
              <a:rPr lang="da-DK" sz="3000" dirty="0" err="1">
                <a:latin typeface="Libre Franklin" pitchFamily="2" charset="77"/>
              </a:rPr>
              <a:t>companies</a:t>
            </a:r>
            <a:br>
              <a:rPr lang="da-DK" sz="3000" dirty="0">
                <a:latin typeface="Libre Franklin" pitchFamily="2" charset="77"/>
              </a:rPr>
            </a:br>
            <a:br>
              <a:rPr lang="da-DK" sz="3000" dirty="0">
                <a:latin typeface="Libre Franklin" pitchFamily="2" charset="77"/>
              </a:rPr>
            </a:br>
            <a:r>
              <a:rPr lang="da-DK" sz="2200" dirty="0" err="1">
                <a:latin typeface="Libre Franklin" pitchFamily="2" charset="77"/>
              </a:rPr>
              <a:t>Dissemination</a:t>
            </a:r>
            <a:endParaRPr lang="da-DK" sz="2200" dirty="0">
              <a:latin typeface="Libre Franklin" pitchFamily="2" charset="77"/>
            </a:endParaRP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42BC2C5A-C367-474B-DB7E-87C730D70A72}"/>
              </a:ext>
            </a:extLst>
          </p:cNvPr>
          <p:cNvSpPr txBox="1">
            <a:spLocks/>
          </p:cNvSpPr>
          <p:nvPr/>
        </p:nvSpPr>
        <p:spPr>
          <a:xfrm>
            <a:off x="6385850" y="1822235"/>
            <a:ext cx="5725165" cy="34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tx1"/>
                </a:solidFill>
                <a:latin typeface="Amsi Pro Bold" panose="020B0A060202010101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 err="1">
                <a:latin typeface="Libre Franklin SemiBold" pitchFamily="2" charset="77"/>
              </a:rPr>
              <a:t>Democratic</a:t>
            </a:r>
            <a:r>
              <a:rPr lang="da-DK" sz="1600" dirty="0">
                <a:latin typeface="Libre Franklin SemiBold" pitchFamily="2" charset="77"/>
              </a:rPr>
              <a:t> </a:t>
            </a:r>
            <a:r>
              <a:rPr lang="da-DK" sz="1600" dirty="0" err="1">
                <a:latin typeface="Libre Franklin SemiBold" pitchFamily="2" charset="77"/>
              </a:rPr>
              <a:t>companies</a:t>
            </a:r>
            <a:r>
              <a:rPr lang="da-DK" sz="1600" dirty="0">
                <a:latin typeface="Libre Franklin SemiBold" pitchFamily="2" charset="77"/>
              </a:rPr>
              <a:t> stand for: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59726A6B-BFFE-11EC-49AC-5FCAD6D47AF2}"/>
              </a:ext>
            </a:extLst>
          </p:cNvPr>
          <p:cNvSpPr txBox="1">
            <a:spLocks/>
          </p:cNvSpPr>
          <p:nvPr/>
        </p:nvSpPr>
        <p:spPr>
          <a:xfrm>
            <a:off x="8733185" y="2798686"/>
            <a:ext cx="2970415" cy="2006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1pPr>
            <a:lvl2pPr marL="582613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8905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206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5144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3C4B5E"/>
              </a:buClr>
              <a:buSzPct val="150000"/>
            </a:pPr>
            <a:r>
              <a:rPr lang="da-DK" sz="1200" dirty="0" err="1">
                <a:latin typeface="Libre Franklin" pitchFamily="2" charset="77"/>
              </a:rPr>
              <a:t>Every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tenth</a:t>
            </a:r>
            <a:r>
              <a:rPr lang="da-DK" sz="1200" dirty="0">
                <a:latin typeface="Libre Franklin" pitchFamily="2" charset="77"/>
              </a:rPr>
              <a:t> krone </a:t>
            </a:r>
            <a:r>
              <a:rPr lang="da-DK" sz="1200" dirty="0" err="1">
                <a:latin typeface="Libre Franklin" pitchFamily="2" charset="77"/>
              </a:rPr>
              <a:t>earned</a:t>
            </a:r>
            <a:r>
              <a:rPr lang="da-DK" sz="1200" dirty="0">
                <a:latin typeface="Libre Franklin" pitchFamily="2" charset="77"/>
              </a:rPr>
              <a:t> in private Danish </a:t>
            </a:r>
            <a:r>
              <a:rPr lang="da-DK" sz="1200" dirty="0" err="1">
                <a:latin typeface="Libre Franklin" pitchFamily="2" charset="77"/>
              </a:rPr>
              <a:t>companies</a:t>
            </a:r>
            <a:endParaRPr lang="da-DK" sz="1200" dirty="0">
              <a:latin typeface="Libre Franklin" pitchFamily="2" charset="77"/>
            </a:endParaRPr>
          </a:p>
          <a:p>
            <a:pPr>
              <a:lnSpc>
                <a:spcPct val="150000"/>
              </a:lnSpc>
              <a:buClr>
                <a:srgbClr val="3C4B5E"/>
              </a:buClr>
              <a:buSzPct val="150000"/>
            </a:pPr>
            <a:r>
              <a:rPr lang="da-DK" sz="1200" dirty="0" err="1">
                <a:latin typeface="Libre Franklin" pitchFamily="2" charset="77"/>
              </a:rPr>
              <a:t>Every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tenth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workplace</a:t>
            </a:r>
            <a:r>
              <a:rPr lang="da-DK" sz="1200" dirty="0">
                <a:latin typeface="Libre Franklin" pitchFamily="2" charset="77"/>
              </a:rPr>
              <a:t> in the </a:t>
            </a:r>
            <a:r>
              <a:rPr lang="da-DK" sz="1200" dirty="0" err="1">
                <a:latin typeface="Libre Franklin" pitchFamily="2" charset="77"/>
              </a:rPr>
              <a:t>world</a:t>
            </a:r>
            <a:r>
              <a:rPr lang="da-DK" sz="1200" dirty="0">
                <a:latin typeface="Libre Franklin" pitchFamily="2" charset="77"/>
              </a:rPr>
              <a:t> (in </a:t>
            </a:r>
            <a:r>
              <a:rPr lang="da-DK" sz="1200" dirty="0" err="1">
                <a:latin typeface="Libre Franklin" pitchFamily="2" charset="77"/>
              </a:rPr>
              <a:t>approx</a:t>
            </a:r>
            <a:r>
              <a:rPr lang="da-DK" sz="1200" dirty="0">
                <a:latin typeface="Libre Franklin" pitchFamily="2" charset="77"/>
              </a:rPr>
              <a:t>. 3 million </a:t>
            </a:r>
            <a:r>
              <a:rPr lang="da-DK" sz="1200" dirty="0" err="1">
                <a:latin typeface="Libre Franklin" pitchFamily="2" charset="77"/>
              </a:rPr>
              <a:t>companies</a:t>
            </a:r>
            <a:r>
              <a:rPr lang="da-DK" sz="1200" dirty="0">
                <a:latin typeface="Libre Franklin" pitchFamily="2" charset="77"/>
              </a:rPr>
              <a:t>) Perhaps </a:t>
            </a:r>
            <a:r>
              <a:rPr lang="da-DK" sz="1200" dirty="0" err="1">
                <a:latin typeface="Libre Franklin" pitchFamily="2" charset="77"/>
              </a:rPr>
              <a:t>you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are</a:t>
            </a:r>
            <a:r>
              <a:rPr lang="da-DK" sz="1200" dirty="0">
                <a:latin typeface="Libre Franklin" pitchFamily="2" charset="77"/>
              </a:rPr>
              <a:t> </a:t>
            </a:r>
            <a:r>
              <a:rPr lang="da-DK" sz="1200" dirty="0" err="1">
                <a:latin typeface="Libre Franklin" pitchFamily="2" charset="77"/>
              </a:rPr>
              <a:t>familiar</a:t>
            </a:r>
            <a:r>
              <a:rPr lang="da-DK" sz="1200" dirty="0">
                <a:latin typeface="Libre Franklin" pitchFamily="2" charset="77"/>
              </a:rPr>
              <a:t> with </a:t>
            </a:r>
            <a:r>
              <a:rPr lang="da-DK" sz="1200" dirty="0" err="1">
                <a:latin typeface="Libre Franklin" pitchFamily="2" charset="77"/>
              </a:rPr>
              <a:t>them</a:t>
            </a:r>
            <a:r>
              <a:rPr lang="da-DK" sz="1200" dirty="0">
                <a:latin typeface="Libre Franklin" pitchFamily="2" charset="77"/>
              </a:rPr>
              <a:t>?</a:t>
            </a:r>
          </a:p>
          <a:p>
            <a:pPr>
              <a:lnSpc>
                <a:spcPct val="150000"/>
              </a:lnSpc>
              <a:buClr>
                <a:srgbClr val="3C4B5E"/>
              </a:buClr>
              <a:buSzPct val="150000"/>
            </a:pPr>
            <a:endParaRPr lang="da-DK" sz="1200" dirty="0">
              <a:latin typeface="Libre Franklin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CE7138-E751-5110-B120-758DF35D4A6C}"/>
              </a:ext>
            </a:extLst>
          </p:cNvPr>
          <p:cNvCxnSpPr>
            <a:cxnSpLocks/>
          </p:cNvCxnSpPr>
          <p:nvPr/>
        </p:nvCxnSpPr>
        <p:spPr>
          <a:xfrm flipV="1">
            <a:off x="6515053" y="1671652"/>
            <a:ext cx="5188547" cy="7879"/>
          </a:xfrm>
          <a:prstGeom prst="line">
            <a:avLst/>
          </a:prstGeom>
          <a:ln w="12700">
            <a:solidFill>
              <a:srgbClr val="3C4B5E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8986829-4F6F-03E6-A577-E6067333D5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436" y="2396586"/>
            <a:ext cx="2317446" cy="2313032"/>
          </a:xfrm>
          <a:prstGeom prst="rect">
            <a:avLst/>
          </a:prstGeom>
        </p:spPr>
      </p:pic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1A2BFA44-BFBE-5A0B-3285-90574566357A}"/>
              </a:ext>
            </a:extLst>
          </p:cNvPr>
          <p:cNvSpPr txBox="1">
            <a:spLocks/>
          </p:cNvSpPr>
          <p:nvPr/>
        </p:nvSpPr>
        <p:spPr>
          <a:xfrm>
            <a:off x="6385850" y="4943032"/>
            <a:ext cx="5725165" cy="34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tx1"/>
                </a:solidFill>
                <a:latin typeface="Amsi Pro Bold" panose="020B0A060202010101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Amsi Pro Light" panose="020B0A06020201010104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 err="1">
                <a:latin typeface="Libre Franklin SemiBold" pitchFamily="2" charset="77"/>
              </a:rPr>
              <a:t>Maybe</a:t>
            </a:r>
            <a:r>
              <a:rPr lang="da-DK" sz="1600" dirty="0">
                <a:latin typeface="Libre Franklin SemiBold" pitchFamily="2" charset="77"/>
              </a:rPr>
              <a:t> </a:t>
            </a:r>
            <a:r>
              <a:rPr lang="da-DK" sz="1600" dirty="0" err="1">
                <a:latin typeface="Libre Franklin SemiBold" pitchFamily="2" charset="77"/>
              </a:rPr>
              <a:t>you</a:t>
            </a:r>
            <a:r>
              <a:rPr lang="da-DK" sz="1600" dirty="0">
                <a:latin typeface="Libre Franklin SemiBold" pitchFamily="2" charset="77"/>
              </a:rPr>
              <a:t> </a:t>
            </a:r>
            <a:r>
              <a:rPr lang="da-DK" sz="1600" dirty="0" err="1">
                <a:latin typeface="Libre Franklin SemiBold" pitchFamily="2" charset="77"/>
              </a:rPr>
              <a:t>know</a:t>
            </a:r>
            <a:r>
              <a:rPr lang="da-DK" sz="1600" dirty="0">
                <a:latin typeface="Libre Franklin SemiBold" pitchFamily="2" charset="77"/>
              </a:rPr>
              <a:t> of</a:t>
            </a:r>
          </a:p>
        </p:txBody>
      </p:sp>
      <p:pic>
        <p:nvPicPr>
          <p:cNvPr id="27" name="Picture 8" descr="oversigt">
            <a:extLst>
              <a:ext uri="{FF2B5EF4-FFF2-40B4-BE49-F238E27FC236}">
                <a16:creationId xmlns:a16="http://schemas.microsoft.com/office/drawing/2014/main" id="{625AF406-574B-2DCF-3BB6-2A0F8139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2550"/>
          <a:stretch>
            <a:fillRect/>
          </a:stretch>
        </p:blipFill>
        <p:spPr bwMode="auto">
          <a:xfrm>
            <a:off x="518635" y="510012"/>
            <a:ext cx="4882555" cy="5837975"/>
          </a:xfrm>
          <a:prstGeom prst="rect">
            <a:avLst/>
          </a:prstGeom>
          <a:solidFill>
            <a:srgbClr val="FFFFFF"/>
          </a:solidFill>
          <a:effectLst>
            <a:outerShdw blurRad="983304" dist="276123" dir="5400000" sx="104989" sy="104989" algn="t" rotWithShape="0">
              <a:prstClr val="black">
                <a:alpha val="14123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03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F640BE-A1A7-1EF0-1DBC-E72607C53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CEFA4BA-2EA2-127C-0EFE-437ED60CE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461" y="1005465"/>
            <a:ext cx="577850" cy="5778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FE8D945-BEFC-4B74-9617-DF1FC856DE50}"/>
              </a:ext>
            </a:extLst>
          </p:cNvPr>
          <p:cNvGrpSpPr/>
          <p:nvPr/>
        </p:nvGrpSpPr>
        <p:grpSpPr>
          <a:xfrm>
            <a:off x="1210833" y="972445"/>
            <a:ext cx="9770335" cy="1396932"/>
            <a:chOff x="1210833" y="385592"/>
            <a:chExt cx="9770335" cy="13969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5FEAD-7F40-69DD-AF9D-9729F53581EA}"/>
                </a:ext>
              </a:extLst>
            </p:cNvPr>
            <p:cNvSpPr txBox="1"/>
            <p:nvPr/>
          </p:nvSpPr>
          <p:spPr>
            <a:xfrm>
              <a:off x="1210833" y="1074638"/>
              <a:ext cx="9770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da-DK" sz="2000" b="1" dirty="0">
                  <a:latin typeface="Libre Franklin SemiBold" pitchFamily="2" charset="77"/>
                </a:rPr>
                <a:t>In </a:t>
              </a:r>
              <a:r>
                <a:rPr lang="da-DK" sz="2000" b="1" dirty="0" err="1">
                  <a:latin typeface="Libre Franklin SemiBold" pitchFamily="2" charset="77"/>
                </a:rPr>
                <a:t>democratic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enterprises</a:t>
              </a:r>
              <a:r>
                <a:rPr lang="da-DK" sz="2000" b="1" dirty="0">
                  <a:latin typeface="Libre Franklin SemiBold" pitchFamily="2" charset="77"/>
                </a:rPr>
                <a:t>, it is the </a:t>
              </a:r>
              <a:r>
                <a:rPr lang="da-DK" sz="2000" b="1" dirty="0" err="1">
                  <a:latin typeface="Libre Franklin SemiBold" pitchFamily="2" charset="77"/>
                </a:rPr>
                <a:t>employees</a:t>
              </a:r>
              <a:r>
                <a:rPr lang="da-DK" sz="2000" b="1" dirty="0">
                  <a:latin typeface="Libre Franklin SemiBold" pitchFamily="2" charset="77"/>
                </a:rPr>
                <a:t>, producers, or </a:t>
              </a:r>
              <a:r>
                <a:rPr lang="da-DK" sz="2000" b="1" dirty="0" err="1">
                  <a:latin typeface="Libre Franklin SemiBold" pitchFamily="2" charset="77"/>
                </a:rPr>
                <a:t>consumers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who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jointly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own</a:t>
              </a:r>
              <a:r>
                <a:rPr lang="da-DK" sz="2000" b="1" dirty="0">
                  <a:latin typeface="Libre Franklin SemiBold" pitchFamily="2" charset="77"/>
                </a:rPr>
                <a:t> the </a:t>
              </a:r>
              <a:r>
                <a:rPr lang="da-DK" sz="2000" b="1" dirty="0" err="1">
                  <a:latin typeface="Libre Franklin SemiBold" pitchFamily="2" charset="77"/>
                </a:rPr>
                <a:t>enterprise</a:t>
              </a:r>
              <a:r>
                <a:rPr lang="da-DK" sz="2000" b="1" dirty="0">
                  <a:latin typeface="Libre Franklin SemiBold" pitchFamily="2" charset="77"/>
                </a:rPr>
                <a:t>.</a:t>
              </a:r>
            </a:p>
          </p:txBody>
        </p:sp>
        <p:pic>
          <p:nvPicPr>
            <p:cNvPr id="20" name="Picture 19" hidden="1">
              <a:extLst>
                <a:ext uri="{FF2B5EF4-FFF2-40B4-BE49-F238E27FC236}">
                  <a16:creationId xmlns:a16="http://schemas.microsoft.com/office/drawing/2014/main" id="{91FC606E-7650-6B5A-AED6-E4EC0794F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00" y="385592"/>
              <a:ext cx="577850" cy="61087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39D91F-B143-481B-CFA4-EA6A276FF352}"/>
              </a:ext>
            </a:extLst>
          </p:cNvPr>
          <p:cNvGrpSpPr/>
          <p:nvPr/>
        </p:nvGrpSpPr>
        <p:grpSpPr>
          <a:xfrm>
            <a:off x="1210833" y="2769622"/>
            <a:ext cx="9770335" cy="1626533"/>
            <a:chOff x="1210833" y="2769622"/>
            <a:chExt cx="9770335" cy="16265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AE7497-6E1D-58B2-0452-F308007A929B}"/>
                </a:ext>
              </a:extLst>
            </p:cNvPr>
            <p:cNvSpPr txBox="1"/>
            <p:nvPr/>
          </p:nvSpPr>
          <p:spPr>
            <a:xfrm>
              <a:off x="1210833" y="3380492"/>
              <a:ext cx="9770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da-DK" sz="2000" b="1" dirty="0" err="1">
                  <a:latin typeface="Libre Franklin SemiBold" pitchFamily="2" charset="77"/>
                </a:rPr>
                <a:t>They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therefore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also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help</a:t>
              </a:r>
              <a:r>
                <a:rPr lang="da-DK" sz="2000" b="1" dirty="0">
                  <a:latin typeface="Libre Franklin SemiBold" pitchFamily="2" charset="77"/>
                </a:rPr>
                <a:t> to </a:t>
              </a:r>
              <a:r>
                <a:rPr lang="da-DK" sz="2000" b="1" dirty="0" err="1">
                  <a:latin typeface="Libre Franklin SemiBold" pitchFamily="2" charset="77"/>
                </a:rPr>
                <a:t>manage</a:t>
              </a:r>
              <a:r>
                <a:rPr lang="da-DK" sz="2000" b="1" dirty="0">
                  <a:latin typeface="Libre Franklin SemiBold" pitchFamily="2" charset="77"/>
                </a:rPr>
                <a:t> the </a:t>
              </a:r>
              <a:r>
                <a:rPr lang="da-DK" sz="2000" b="1" dirty="0" err="1">
                  <a:latin typeface="Libre Franklin SemiBold" pitchFamily="2" charset="77"/>
                </a:rPr>
                <a:t>enterprise</a:t>
              </a:r>
              <a:r>
                <a:rPr lang="da-DK" sz="2000" b="1" dirty="0">
                  <a:latin typeface="Libre Franklin SemiBold" pitchFamily="2" charset="77"/>
                </a:rPr>
                <a:t> – </a:t>
              </a:r>
              <a:r>
                <a:rPr lang="da-DK" sz="2000" b="1" dirty="0" err="1">
                  <a:latin typeface="Libre Franklin SemiBold" pitchFamily="2" charset="77"/>
                </a:rPr>
                <a:t>typically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according</a:t>
              </a:r>
              <a:r>
                <a:rPr lang="da-DK" sz="2000" b="1" dirty="0">
                  <a:latin typeface="Libre Franklin SemiBold" pitchFamily="2" charset="77"/>
                </a:rPr>
                <a:t> to The </a:t>
              </a:r>
              <a:r>
                <a:rPr lang="da-DK" sz="2000" b="1" dirty="0" err="1">
                  <a:latin typeface="Libre Franklin SemiBold" pitchFamily="2" charset="77"/>
                </a:rPr>
                <a:t>principle</a:t>
              </a:r>
              <a:r>
                <a:rPr lang="da-DK" sz="2000" b="1" dirty="0">
                  <a:latin typeface="Libre Franklin SemiBold" pitchFamily="2" charset="77"/>
                </a:rPr>
                <a:t> of "</a:t>
              </a:r>
              <a:r>
                <a:rPr lang="da-DK" sz="2000" b="1" dirty="0" err="1">
                  <a:latin typeface="Libre Franklin SemiBold" pitchFamily="2" charset="77"/>
                </a:rPr>
                <a:t>one</a:t>
              </a:r>
              <a:r>
                <a:rPr lang="da-DK" sz="2000" b="1" dirty="0">
                  <a:latin typeface="Libre Franklin SemiBold" pitchFamily="2" charset="77"/>
                </a:rPr>
                <a:t> participant, </a:t>
              </a:r>
              <a:r>
                <a:rPr lang="da-DK" sz="2000" b="1" dirty="0" err="1">
                  <a:latin typeface="Libre Franklin SemiBold" pitchFamily="2" charset="77"/>
                </a:rPr>
                <a:t>one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vote</a:t>
              </a:r>
              <a:r>
                <a:rPr lang="da-DK" sz="2000" b="1" dirty="0">
                  <a:latin typeface="Libre Franklin SemiBold" pitchFamily="2" charset="77"/>
                </a:rPr>
                <a:t>." And </a:t>
              </a:r>
              <a:r>
                <a:rPr lang="da-DK" sz="2000" b="1" dirty="0" err="1">
                  <a:latin typeface="Libre Franklin SemiBold" pitchFamily="2" charset="77"/>
                </a:rPr>
                <a:t>they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share</a:t>
              </a:r>
              <a:r>
                <a:rPr lang="da-DK" sz="2000" b="1" dirty="0">
                  <a:latin typeface="Libre Franklin SemiBold" pitchFamily="2" charset="77"/>
                </a:rPr>
                <a:t> the profits </a:t>
              </a:r>
              <a:r>
                <a:rPr lang="da-DK" sz="2000" b="1" dirty="0" err="1">
                  <a:latin typeface="Libre Franklin SemiBold" pitchFamily="2" charset="77"/>
                </a:rPr>
                <a:t>among</a:t>
              </a:r>
              <a:r>
                <a:rPr lang="da-DK" sz="2000" b="1" dirty="0">
                  <a:latin typeface="Libre Franklin SemiBold" pitchFamily="2" charset="77"/>
                </a:rPr>
                <a:t> themselves.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DFD5C0F-891B-4495-ED92-FB417C166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00" y="2769622"/>
              <a:ext cx="577850" cy="57785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3B3AF2-16E8-AB28-AC15-10640D1F7CB7}"/>
              </a:ext>
            </a:extLst>
          </p:cNvPr>
          <p:cNvGrpSpPr/>
          <p:nvPr/>
        </p:nvGrpSpPr>
        <p:grpSpPr>
          <a:xfrm>
            <a:off x="1210833" y="4699248"/>
            <a:ext cx="9770335" cy="1934309"/>
            <a:chOff x="1210833" y="4405880"/>
            <a:chExt cx="9770335" cy="19343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1BDFD3-4026-C888-697A-F55676E8E623}"/>
                </a:ext>
              </a:extLst>
            </p:cNvPr>
            <p:cNvSpPr txBox="1"/>
            <p:nvPr/>
          </p:nvSpPr>
          <p:spPr>
            <a:xfrm>
              <a:off x="1210833" y="5016750"/>
              <a:ext cx="97703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6">
                    <a:lumMod val="50000"/>
                  </a:schemeClr>
                </a:buClr>
              </a:pPr>
              <a:r>
                <a:rPr lang="da-DK" sz="2000" b="1" dirty="0" err="1">
                  <a:latin typeface="Libre Franklin SemiBold" pitchFamily="2" charset="77"/>
                </a:rPr>
                <a:t>Democratic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ownership</a:t>
              </a:r>
              <a:r>
                <a:rPr lang="da-DK" sz="2000" b="1" dirty="0">
                  <a:latin typeface="Libre Franklin SemiBold" pitchFamily="2" charset="77"/>
                </a:rPr>
                <a:t> is </a:t>
              </a:r>
              <a:r>
                <a:rPr lang="da-DK" sz="2000" b="1" dirty="0" err="1">
                  <a:latin typeface="Libre Franklin SemiBold" pitchFamily="2" charset="77"/>
                </a:rPr>
                <a:t>often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organized</a:t>
              </a:r>
              <a:r>
                <a:rPr lang="da-DK" sz="2000" b="1" dirty="0">
                  <a:latin typeface="Libre Franklin SemiBold" pitchFamily="2" charset="77"/>
                </a:rPr>
                <a:t> as a </a:t>
              </a:r>
              <a:r>
                <a:rPr lang="da-DK" sz="2000" b="1" dirty="0" err="1">
                  <a:latin typeface="Libre Franklin SemiBold" pitchFamily="2" charset="77"/>
                </a:rPr>
                <a:t>cooperative</a:t>
              </a:r>
              <a:r>
                <a:rPr lang="da-DK" sz="2000" b="1" dirty="0">
                  <a:latin typeface="Libre Franklin SemiBold" pitchFamily="2" charset="77"/>
                </a:rPr>
                <a:t> (a.m.b.a.) or a </a:t>
              </a:r>
              <a:r>
                <a:rPr lang="da-DK" sz="2000" b="1" dirty="0" err="1">
                  <a:latin typeface="Libre Franklin SemiBold" pitchFamily="2" charset="77"/>
                </a:rPr>
                <a:t>cooperative</a:t>
              </a:r>
              <a:r>
                <a:rPr lang="da-DK" sz="2000" b="1" dirty="0">
                  <a:latin typeface="Libre Franklin SemiBold" pitchFamily="2" charset="77"/>
                </a:rPr>
                <a:t> association (</a:t>
              </a:r>
              <a:r>
                <a:rPr lang="da-DK" sz="2000" b="1" dirty="0" err="1">
                  <a:latin typeface="Libre Franklin SemiBold" pitchFamily="2" charset="77"/>
                </a:rPr>
                <a:t>f.m.b.a</a:t>
              </a:r>
              <a:r>
                <a:rPr lang="da-DK" sz="2000" b="1" dirty="0">
                  <a:latin typeface="Libre Franklin SemiBold" pitchFamily="2" charset="77"/>
                </a:rPr>
                <a:t>.), </a:t>
              </a:r>
              <a:r>
                <a:rPr lang="da-DK" sz="2000" b="1" dirty="0" err="1">
                  <a:latin typeface="Libre Franklin SemiBold" pitchFamily="2" charset="77"/>
                </a:rPr>
                <a:t>which</a:t>
              </a:r>
              <a:r>
                <a:rPr lang="da-DK" sz="2000" b="1" dirty="0">
                  <a:latin typeface="Libre Franklin SemiBold" pitchFamily="2" charset="77"/>
                </a:rPr>
                <a:t> is </a:t>
              </a:r>
              <a:r>
                <a:rPr lang="da-DK" sz="2000" b="1" dirty="0" err="1">
                  <a:latin typeface="Libre Franklin SemiBold" pitchFamily="2" charset="77"/>
                </a:rPr>
                <a:t>very</a:t>
              </a:r>
              <a:r>
                <a:rPr lang="da-DK" sz="2000" b="1" dirty="0">
                  <a:latin typeface="Libre Franklin SemiBold" pitchFamily="2" charset="77"/>
                </a:rPr>
                <a:t> </a:t>
              </a:r>
              <a:r>
                <a:rPr lang="da-DK" sz="2000" b="1" dirty="0" err="1">
                  <a:latin typeface="Libre Franklin SemiBold" pitchFamily="2" charset="77"/>
                </a:rPr>
                <a:t>similar</a:t>
              </a:r>
              <a:r>
                <a:rPr lang="da-DK" sz="2000" b="1" dirty="0">
                  <a:latin typeface="Libre Franklin SemiBold" pitchFamily="2" charset="77"/>
                </a:rPr>
                <a:t> in </a:t>
              </a:r>
              <a:r>
                <a:rPr lang="da-DK" sz="2000" b="1" dirty="0" err="1">
                  <a:latin typeface="Libre Franklin SemiBold" pitchFamily="2" charset="77"/>
                </a:rPr>
                <a:t>structure</a:t>
              </a:r>
              <a:r>
                <a:rPr lang="da-DK" sz="2000" b="1" dirty="0">
                  <a:latin typeface="Libre Franklin SemiBold" pitchFamily="2" charset="77"/>
                </a:rPr>
                <a:t> to an association. </a:t>
              </a:r>
            </a:p>
            <a:p>
              <a:pPr algn="ctr">
                <a:buClr>
                  <a:schemeClr val="accent6">
                    <a:lumMod val="50000"/>
                  </a:schemeClr>
                </a:buClr>
              </a:pPr>
              <a:endParaRPr lang="da-DK" sz="2000" b="1" dirty="0">
                <a:latin typeface="Libre Franklin SemiBold" pitchFamily="2" charset="77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B7C6CF-76FA-7A9D-27F2-BD490BEFE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00" y="4405880"/>
              <a:ext cx="577850" cy="610870"/>
            </a:xfrm>
            <a:prstGeom prst="rect">
              <a:avLst/>
            </a:prstGeom>
          </p:spPr>
        </p:pic>
      </p:grpSp>
      <p:sp>
        <p:nvSpPr>
          <p:cNvPr id="31" name="Titel 1">
            <a:extLst>
              <a:ext uri="{FF2B5EF4-FFF2-40B4-BE49-F238E27FC236}">
                <a16:creationId xmlns:a16="http://schemas.microsoft.com/office/drawing/2014/main" id="{5C1169D8-E6B6-124C-3462-2638A8D0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958" y="219906"/>
            <a:ext cx="7206084" cy="540000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dirty="0">
                <a:latin typeface="Libre Franklin SemiBold" pitchFamily="2" charset="77"/>
              </a:rPr>
              <a:t>3 </a:t>
            </a:r>
            <a:r>
              <a:rPr lang="da-DK" sz="1800" dirty="0" err="1">
                <a:latin typeface="Libre Franklin SemiBold" pitchFamily="2" charset="77"/>
              </a:rPr>
              <a:t>quick</a:t>
            </a:r>
            <a:r>
              <a:rPr lang="da-DK" sz="1800" dirty="0">
                <a:latin typeface="Libre Franklin SemiBold" pitchFamily="2" charset="77"/>
              </a:rPr>
              <a:t> facts </a:t>
            </a:r>
            <a:r>
              <a:rPr lang="da-DK" sz="1800" dirty="0" err="1">
                <a:latin typeface="Libre Franklin SemiBold" pitchFamily="2" charset="77"/>
              </a:rPr>
              <a:t>about</a:t>
            </a:r>
            <a:r>
              <a:rPr lang="da-DK" sz="1800" dirty="0">
                <a:latin typeface="Libre Franklin SemiBold" pitchFamily="2" charset="77"/>
              </a:rPr>
              <a:t> </a:t>
            </a:r>
            <a:r>
              <a:rPr lang="da-DK" sz="1800" dirty="0" err="1">
                <a:latin typeface="Libre Franklin SemiBold" pitchFamily="2" charset="77"/>
              </a:rPr>
              <a:t>democratic</a:t>
            </a:r>
            <a:r>
              <a:rPr lang="da-DK" sz="1800" dirty="0">
                <a:latin typeface="Libre Franklin SemiBold" pitchFamily="2" charset="77"/>
              </a:rPr>
              <a:t> </a:t>
            </a:r>
            <a:r>
              <a:rPr lang="da-DK" sz="1800" dirty="0" err="1">
                <a:latin typeface="Libre Franklin SemiBold" pitchFamily="2" charset="77"/>
              </a:rPr>
              <a:t>enterprises</a:t>
            </a:r>
            <a:endParaRPr lang="da-DK" sz="1800" dirty="0">
              <a:latin typeface="Libre Franklin SemiBold" pitchFamily="2" charset="77"/>
            </a:endParaRPr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E72CC42A-6B29-6399-85DB-2B051A51C544}"/>
              </a:ext>
            </a:extLst>
          </p:cNvPr>
          <p:cNvSpPr/>
          <p:nvPr/>
        </p:nvSpPr>
        <p:spPr>
          <a:xfrm>
            <a:off x="829236" y="850595"/>
            <a:ext cx="2662517" cy="505461"/>
          </a:xfrm>
          <a:prstGeom prst="rect">
            <a:avLst/>
          </a:prstGeom>
          <a:effectLst>
            <a:outerShdw blurRad="384219" dir="5400000" sx="122000" sy="122000" algn="t" rotWithShape="0">
              <a:prstClr val="black">
                <a:alpha val="1014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BFCB51-D7CB-000F-3D73-5A5567B88D45}"/>
              </a:ext>
            </a:extLst>
          </p:cNvPr>
          <p:cNvGrpSpPr/>
          <p:nvPr/>
        </p:nvGrpSpPr>
        <p:grpSpPr>
          <a:xfrm>
            <a:off x="8564314" y="133651"/>
            <a:ext cx="3190100" cy="629367"/>
            <a:chOff x="8564314" y="133651"/>
            <a:chExt cx="3190100" cy="629367"/>
          </a:xfrm>
        </p:grpSpPr>
        <p:sp>
          <p:nvSpPr>
            <p:cNvPr id="38" name="Left Arrow 37">
              <a:extLst>
                <a:ext uri="{FF2B5EF4-FFF2-40B4-BE49-F238E27FC236}">
                  <a16:creationId xmlns:a16="http://schemas.microsoft.com/office/drawing/2014/main" id="{2C7B52D3-054E-2B95-014B-06E15055DB7C}"/>
                </a:ext>
              </a:extLst>
            </p:cNvPr>
            <p:cNvSpPr/>
            <p:nvPr/>
          </p:nvSpPr>
          <p:spPr>
            <a:xfrm>
              <a:off x="8564314" y="375079"/>
              <a:ext cx="463640" cy="229653"/>
            </a:xfrm>
            <a:prstGeom prst="leftArrow">
              <a:avLst/>
            </a:prstGeom>
            <a:solidFill>
              <a:srgbClr val="C2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C3282D-03A2-7337-C2D2-4325A945972E}"/>
                </a:ext>
              </a:extLst>
            </p:cNvPr>
            <p:cNvSpPr txBox="1"/>
            <p:nvPr/>
          </p:nvSpPr>
          <p:spPr>
            <a:xfrm>
              <a:off x="8796134" y="133651"/>
              <a:ext cx="2958280" cy="629367"/>
            </a:xfrm>
            <a:prstGeom prst="rect">
              <a:avLst/>
            </a:prstGeom>
            <a:solidFill>
              <a:srgbClr val="C2CDCC"/>
            </a:solidFill>
            <a:ln>
              <a:noFill/>
            </a:ln>
          </p:spPr>
          <p:txBody>
            <a:bodyPr wrap="square" lIns="180000" tIns="144000" rIns="180000" bIns="144000" rtlCol="0">
              <a:spAutoFit/>
            </a:bodyPr>
            <a:lstStyle/>
            <a:p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They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are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also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called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"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cooperatives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" (or "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cooperatives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" in English)…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8BD06B9-9B5A-22CE-E0F3-D1E0DAA68940}"/>
              </a:ext>
            </a:extLst>
          </p:cNvPr>
          <p:cNvGrpSpPr/>
          <p:nvPr/>
        </p:nvGrpSpPr>
        <p:grpSpPr>
          <a:xfrm>
            <a:off x="459878" y="280474"/>
            <a:ext cx="2958280" cy="1458106"/>
            <a:chOff x="467500" y="880626"/>
            <a:chExt cx="2958280" cy="14581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724A6B-239C-29BD-1D3A-2F4B8FD11E9E}"/>
                </a:ext>
              </a:extLst>
            </p:cNvPr>
            <p:cNvSpPr txBox="1"/>
            <p:nvPr/>
          </p:nvSpPr>
          <p:spPr>
            <a:xfrm>
              <a:off x="467500" y="880626"/>
              <a:ext cx="2958280" cy="1306475"/>
            </a:xfrm>
            <a:prstGeom prst="rect">
              <a:avLst/>
            </a:prstGeom>
            <a:solidFill>
              <a:srgbClr val="C2CDCC"/>
            </a:solidFill>
            <a:ln>
              <a:noFill/>
            </a:ln>
          </p:spPr>
          <p:txBody>
            <a:bodyPr wrap="square" lIns="180000" tIns="144000" rIns="180000" bIns="144000" rtlCol="0">
              <a:spAutoFit/>
            </a:bodyPr>
            <a:lstStyle/>
            <a:p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It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could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also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be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others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,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such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as residents of a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local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community. Or a mixture.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Equal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shares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– or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according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to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how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much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they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have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contributed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to the turnover.</a:t>
              </a:r>
            </a:p>
            <a:p>
              <a:endParaRPr lang="da-DK" sz="1100" dirty="0">
                <a:solidFill>
                  <a:srgbClr val="002839"/>
                </a:solidFill>
                <a:latin typeface="Libre Franklin" pitchFamily="2" charset="77"/>
              </a:endParaRPr>
            </a:p>
          </p:txBody>
        </p:sp>
        <p:sp>
          <p:nvSpPr>
            <p:cNvPr id="41" name="Left Arrow 40">
              <a:extLst>
                <a:ext uri="{FF2B5EF4-FFF2-40B4-BE49-F238E27FC236}">
                  <a16:creationId xmlns:a16="http://schemas.microsoft.com/office/drawing/2014/main" id="{863B91C8-5E1E-5432-7159-D74A5C80A7B1}"/>
                </a:ext>
              </a:extLst>
            </p:cNvPr>
            <p:cNvSpPr/>
            <p:nvPr/>
          </p:nvSpPr>
          <p:spPr>
            <a:xfrm rot="16200000">
              <a:off x="2828294" y="1992085"/>
              <a:ext cx="463640" cy="229653"/>
            </a:xfrm>
            <a:prstGeom prst="leftArrow">
              <a:avLst/>
            </a:prstGeom>
            <a:solidFill>
              <a:srgbClr val="C2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62608B-F615-B2D6-03C8-E2941E91D3C0}"/>
              </a:ext>
            </a:extLst>
          </p:cNvPr>
          <p:cNvGrpSpPr/>
          <p:nvPr/>
        </p:nvGrpSpPr>
        <p:grpSpPr>
          <a:xfrm>
            <a:off x="8616505" y="2485774"/>
            <a:ext cx="3137909" cy="860894"/>
            <a:chOff x="467499" y="880626"/>
            <a:chExt cx="3137909" cy="860894"/>
          </a:xfrm>
        </p:grpSpPr>
        <p:sp>
          <p:nvSpPr>
            <p:cNvPr id="48" name="Left Arrow 47">
              <a:extLst>
                <a:ext uri="{FF2B5EF4-FFF2-40B4-BE49-F238E27FC236}">
                  <a16:creationId xmlns:a16="http://schemas.microsoft.com/office/drawing/2014/main" id="{3B268976-A83A-55D1-E140-38390C9BB0D3}"/>
                </a:ext>
              </a:extLst>
            </p:cNvPr>
            <p:cNvSpPr/>
            <p:nvPr/>
          </p:nvSpPr>
          <p:spPr>
            <a:xfrm rot="16200000">
              <a:off x="530262" y="1394873"/>
              <a:ext cx="463640" cy="229653"/>
            </a:xfrm>
            <a:prstGeom prst="leftArrow">
              <a:avLst/>
            </a:prstGeom>
            <a:solidFill>
              <a:srgbClr val="C2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E06F0C-EBF9-4AE4-5E00-060C70B1B729}"/>
                </a:ext>
              </a:extLst>
            </p:cNvPr>
            <p:cNvSpPr txBox="1"/>
            <p:nvPr/>
          </p:nvSpPr>
          <p:spPr>
            <a:xfrm>
              <a:off x="467499" y="880626"/>
              <a:ext cx="3137909" cy="629367"/>
            </a:xfrm>
            <a:prstGeom prst="rect">
              <a:avLst/>
            </a:prstGeom>
            <a:solidFill>
              <a:srgbClr val="C2CDCC"/>
            </a:solidFill>
            <a:ln>
              <a:noFill/>
            </a:ln>
          </p:spPr>
          <p:txBody>
            <a:bodyPr wrap="square" lIns="180000" tIns="144000" rIns="180000" bIns="144000" rtlCol="0">
              <a:spAutoFit/>
            </a:bodyPr>
            <a:lstStyle/>
            <a:p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Not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necessarily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for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everyday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operations. But for the big decisions.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F8A4D8-0F66-4A4A-CF9E-19DA328D6603}"/>
              </a:ext>
            </a:extLst>
          </p:cNvPr>
          <p:cNvGrpSpPr/>
          <p:nvPr/>
        </p:nvGrpSpPr>
        <p:grpSpPr>
          <a:xfrm>
            <a:off x="7227179" y="4088378"/>
            <a:ext cx="3137909" cy="861186"/>
            <a:chOff x="467499" y="648807"/>
            <a:chExt cx="3137909" cy="861186"/>
          </a:xfrm>
        </p:grpSpPr>
        <p:sp>
          <p:nvSpPr>
            <p:cNvPr id="50" name="Left Arrow 49">
              <a:extLst>
                <a:ext uri="{FF2B5EF4-FFF2-40B4-BE49-F238E27FC236}">
                  <a16:creationId xmlns:a16="http://schemas.microsoft.com/office/drawing/2014/main" id="{DAD18AE2-571D-DFF2-EBFE-6CBBBE479671}"/>
                </a:ext>
              </a:extLst>
            </p:cNvPr>
            <p:cNvSpPr/>
            <p:nvPr/>
          </p:nvSpPr>
          <p:spPr>
            <a:xfrm rot="5400000">
              <a:off x="530262" y="765800"/>
              <a:ext cx="463640" cy="229653"/>
            </a:xfrm>
            <a:prstGeom prst="leftArrow">
              <a:avLst/>
            </a:prstGeom>
            <a:solidFill>
              <a:srgbClr val="C2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15BBD85-3D63-768D-A448-8B99287C6DDE}"/>
                </a:ext>
              </a:extLst>
            </p:cNvPr>
            <p:cNvSpPr txBox="1"/>
            <p:nvPr/>
          </p:nvSpPr>
          <p:spPr>
            <a:xfrm>
              <a:off x="467499" y="880626"/>
              <a:ext cx="3137909" cy="629367"/>
            </a:xfrm>
            <a:prstGeom prst="rect">
              <a:avLst/>
            </a:prstGeom>
            <a:solidFill>
              <a:srgbClr val="C2CDCC"/>
            </a:solidFill>
            <a:ln>
              <a:noFill/>
            </a:ln>
          </p:spPr>
          <p:txBody>
            <a:bodyPr wrap="square" lIns="180000" tIns="144000" rIns="180000" bIns="144000" rtlCol="0">
              <a:spAutoFit/>
            </a:bodyPr>
            <a:lstStyle/>
            <a:p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Equal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shares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– or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according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to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how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much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they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have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contributed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to the turnover.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9CE66D-9CFF-AE46-094D-C4B57E3237EA}"/>
              </a:ext>
            </a:extLst>
          </p:cNvPr>
          <p:cNvGrpSpPr/>
          <p:nvPr/>
        </p:nvGrpSpPr>
        <p:grpSpPr>
          <a:xfrm>
            <a:off x="459878" y="4488624"/>
            <a:ext cx="3849006" cy="894514"/>
            <a:chOff x="467500" y="880626"/>
            <a:chExt cx="2958280" cy="894514"/>
          </a:xfrm>
        </p:grpSpPr>
        <p:sp>
          <p:nvSpPr>
            <p:cNvPr id="58" name="Left Arrow 57">
              <a:extLst>
                <a:ext uri="{FF2B5EF4-FFF2-40B4-BE49-F238E27FC236}">
                  <a16:creationId xmlns:a16="http://schemas.microsoft.com/office/drawing/2014/main" id="{777B6C9E-ED67-6D76-CF38-0BE2F651343D}"/>
                </a:ext>
              </a:extLst>
            </p:cNvPr>
            <p:cNvSpPr/>
            <p:nvPr/>
          </p:nvSpPr>
          <p:spPr>
            <a:xfrm rot="16200000">
              <a:off x="2828294" y="1428493"/>
              <a:ext cx="463640" cy="229653"/>
            </a:xfrm>
            <a:prstGeom prst="leftArrow">
              <a:avLst/>
            </a:prstGeom>
            <a:solidFill>
              <a:srgbClr val="C2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3953664-EF66-75C3-41B8-358FE86DB512}"/>
                </a:ext>
              </a:extLst>
            </p:cNvPr>
            <p:cNvSpPr txBox="1"/>
            <p:nvPr/>
          </p:nvSpPr>
          <p:spPr>
            <a:xfrm>
              <a:off x="467500" y="880626"/>
              <a:ext cx="2958280" cy="629367"/>
            </a:xfrm>
            <a:prstGeom prst="rect">
              <a:avLst/>
            </a:prstGeom>
            <a:solidFill>
              <a:srgbClr val="C2CDCC"/>
            </a:solidFill>
            <a:ln>
              <a:noFill/>
            </a:ln>
          </p:spPr>
          <p:txBody>
            <a:bodyPr wrap="square" lIns="180000" tIns="144000" rIns="180000" bIns="144000" rtlCol="0">
              <a:spAutoFit/>
            </a:bodyPr>
            <a:lstStyle/>
            <a:p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That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is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why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the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owners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of a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democratic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company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are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often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 referred to as "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members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" or "</a:t>
              </a:r>
              <a:r>
                <a:rPr lang="da-DK" sz="1100" dirty="0" err="1">
                  <a:solidFill>
                    <a:srgbClr val="002839"/>
                  </a:solidFill>
                  <a:latin typeface="Libre Franklin" pitchFamily="2" charset="77"/>
                </a:rPr>
                <a:t>shareholders</a:t>
              </a:r>
              <a:r>
                <a:rPr lang="da-DK" sz="1100" dirty="0">
                  <a:solidFill>
                    <a:srgbClr val="002839"/>
                  </a:solidFill>
                  <a:latin typeface="Libre Franklin" pitchFamily="2" charset="77"/>
                </a:rPr>
                <a:t>."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5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9C4ED-0D12-E0B2-C3A0-87C80C32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218C2-26A0-8761-8B66-2BC0C7E6297F}"/>
              </a:ext>
            </a:extLst>
          </p:cNvPr>
          <p:cNvSpPr txBox="1">
            <a:spLocks/>
          </p:cNvSpPr>
          <p:nvPr/>
        </p:nvSpPr>
        <p:spPr>
          <a:xfrm>
            <a:off x="2492958" y="219906"/>
            <a:ext cx="7206084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1800" dirty="0">
                <a:latin typeface="Libre Franklin SemiBold" pitchFamily="2" charset="77"/>
              </a:rPr>
              <a:t>3 hurtige om demokratiske virksomheder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0486B-8A24-4EBD-F7AB-15D16F369E18}"/>
              </a:ext>
            </a:extLst>
          </p:cNvPr>
          <p:cNvGrpSpPr/>
          <p:nvPr/>
        </p:nvGrpSpPr>
        <p:grpSpPr>
          <a:xfrm>
            <a:off x="485561" y="1456320"/>
            <a:ext cx="3240000" cy="2987812"/>
            <a:chOff x="485561" y="1456320"/>
            <a:chExt cx="3240000" cy="29878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C9BC32-F4F6-9AEC-D888-489906499640}"/>
                </a:ext>
              </a:extLst>
            </p:cNvPr>
            <p:cNvSpPr txBox="1"/>
            <p:nvPr/>
          </p:nvSpPr>
          <p:spPr>
            <a:xfrm>
              <a:off x="485561" y="1887168"/>
              <a:ext cx="3240000" cy="2087064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r>
                <a:rPr lang="da-DK" sz="1400" dirty="0">
                  <a:latin typeface="Libre Franklin" pitchFamily="2" charset="77"/>
                </a:rPr>
                <a:t>In a </a:t>
              </a:r>
              <a:r>
                <a:rPr lang="da-DK" sz="1400" dirty="0" err="1">
                  <a:latin typeface="Libre Franklin" pitchFamily="2" charset="77"/>
                </a:rPr>
                <a:t>consumer-owned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democratic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enterprise</a:t>
              </a:r>
              <a:r>
                <a:rPr lang="da-DK" sz="1400" dirty="0">
                  <a:latin typeface="Libre Franklin" pitchFamily="2" charset="77"/>
                </a:rPr>
                <a:t>, it is the </a:t>
              </a:r>
              <a:r>
                <a:rPr lang="da-DK" sz="1400" dirty="0" err="1">
                  <a:latin typeface="Libre Franklin" pitchFamily="2" charset="77"/>
                </a:rPr>
                <a:t>customers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who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own</a:t>
              </a:r>
              <a:r>
                <a:rPr lang="da-DK" sz="1400" dirty="0">
                  <a:latin typeface="Libre Franklin" pitchFamily="2" charset="77"/>
                </a:rPr>
                <a:t> and </a:t>
              </a:r>
              <a:r>
                <a:rPr lang="da-DK" sz="1400" dirty="0" err="1">
                  <a:latin typeface="Libre Franklin" pitchFamily="2" charset="77"/>
                </a:rPr>
                <a:t>control</a:t>
              </a:r>
              <a:r>
                <a:rPr lang="da-DK" sz="1400" dirty="0">
                  <a:latin typeface="Libre Franklin" pitchFamily="2" charset="77"/>
                </a:rPr>
                <a:t> the </a:t>
              </a:r>
              <a:r>
                <a:rPr lang="da-DK" sz="1400" dirty="0" err="1">
                  <a:latin typeface="Libre Franklin" pitchFamily="2" charset="77"/>
                </a:rPr>
                <a:t>enterprise</a:t>
              </a:r>
              <a:r>
                <a:rPr lang="da-DK" sz="1400" dirty="0">
                  <a:latin typeface="Libre Franklin" pitchFamily="2" charset="77"/>
                </a:rPr>
                <a:t>. </a:t>
              </a:r>
            </a:p>
            <a:p>
              <a:endParaRPr lang="da-DK" sz="1400" dirty="0">
                <a:latin typeface="Libre Franklin" pitchFamily="2" charset="77"/>
              </a:endParaRPr>
            </a:p>
            <a:p>
              <a:r>
                <a:rPr lang="da-DK" sz="1400" dirty="0">
                  <a:latin typeface="Libre Franklin" pitchFamily="2" charset="77"/>
                </a:rPr>
                <a:t>This </a:t>
              </a:r>
              <a:r>
                <a:rPr lang="da-DK" sz="1400" dirty="0" err="1">
                  <a:latin typeface="Libre Franklin" pitchFamily="2" charset="77"/>
                </a:rPr>
                <a:t>ensures</a:t>
              </a:r>
              <a:r>
                <a:rPr lang="da-DK" sz="1400" dirty="0">
                  <a:latin typeface="Libre Franklin" pitchFamily="2" charset="77"/>
                </a:rPr>
                <a:t> a </a:t>
              </a:r>
              <a:r>
                <a:rPr lang="da-DK" sz="1400" dirty="0" err="1">
                  <a:latin typeface="Libre Franklin" pitchFamily="2" charset="77"/>
                </a:rPr>
                <a:t>strong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focus</a:t>
              </a:r>
              <a:r>
                <a:rPr lang="da-DK" sz="1400" dirty="0">
                  <a:latin typeface="Libre Franklin" pitchFamily="2" charset="77"/>
                </a:rPr>
                <a:t> on meeting </a:t>
              </a:r>
              <a:r>
                <a:rPr lang="da-DK" sz="1400" dirty="0" err="1">
                  <a:latin typeface="Libre Franklin" pitchFamily="2" charset="77"/>
                </a:rPr>
                <a:t>consumer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needs</a:t>
              </a:r>
              <a:r>
                <a:rPr lang="da-DK" sz="1400" dirty="0">
                  <a:latin typeface="Libre Franklin" pitchFamily="2" charset="77"/>
                </a:rPr>
                <a:t> and </a:t>
              </a:r>
              <a:r>
                <a:rPr lang="da-DK" sz="1400" dirty="0" err="1">
                  <a:latin typeface="Libre Franklin" pitchFamily="2" charset="77"/>
                </a:rPr>
                <a:t>desires</a:t>
              </a:r>
              <a:r>
                <a:rPr lang="da-DK" sz="1400" dirty="0">
                  <a:latin typeface="Libre Franklin" pitchFamily="2" charset="77"/>
                </a:rPr>
                <a:t>, for </a:t>
              </a:r>
              <a:r>
                <a:rPr lang="da-DK" sz="1400" dirty="0" err="1">
                  <a:latin typeface="Libre Franklin" pitchFamily="2" charset="77"/>
                </a:rPr>
                <a:t>example</a:t>
              </a:r>
              <a:r>
                <a:rPr lang="da-DK" sz="1400" dirty="0">
                  <a:latin typeface="Libre Franklin" pitchFamily="2" charset="77"/>
                </a:rPr>
                <a:t> in terms of </a:t>
              </a:r>
              <a:r>
                <a:rPr lang="da-DK" sz="1400" dirty="0" err="1">
                  <a:latin typeface="Libre Franklin" pitchFamily="2" charset="77"/>
                </a:rPr>
                <a:t>quality</a:t>
              </a:r>
              <a:r>
                <a:rPr lang="da-DK" sz="1400" dirty="0">
                  <a:latin typeface="Libre Franklin" pitchFamily="2" charset="77"/>
                </a:rPr>
                <a:t>.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597469-39DA-6886-E4C5-060B0A419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3639" y="3974232"/>
              <a:ext cx="939800" cy="469900"/>
            </a:xfrm>
            <a:prstGeom prst="rect">
              <a:avLst/>
            </a:prstGeom>
          </p:spPr>
        </p:pic>
        <p:sp>
          <p:nvSpPr>
            <p:cNvPr id="23" name="Titel 1">
              <a:extLst>
                <a:ext uri="{FF2B5EF4-FFF2-40B4-BE49-F238E27FC236}">
                  <a16:creationId xmlns:a16="http://schemas.microsoft.com/office/drawing/2014/main" id="{252EB77D-F35A-4A3C-B0AB-C023EB8C7A5D}"/>
                </a:ext>
              </a:extLst>
            </p:cNvPr>
            <p:cNvSpPr txBox="1">
              <a:spLocks/>
            </p:cNvSpPr>
            <p:nvPr/>
          </p:nvSpPr>
          <p:spPr>
            <a:xfrm>
              <a:off x="1321222" y="1456320"/>
              <a:ext cx="1604634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 err="1">
                  <a:latin typeface="Libre Franklin SemiBold" pitchFamily="2" charset="77"/>
                </a:rPr>
                <a:t>Forbrugereje</a:t>
              </a:r>
              <a:endParaRPr lang="da-DK" sz="1400" dirty="0">
                <a:latin typeface="Libre Franklin SemiBold" pitchFamily="2" charset="77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BB3836-E9C9-2A05-8A54-47B66792ACB8}"/>
              </a:ext>
            </a:extLst>
          </p:cNvPr>
          <p:cNvGrpSpPr/>
          <p:nvPr/>
        </p:nvGrpSpPr>
        <p:grpSpPr>
          <a:xfrm>
            <a:off x="4484989" y="1456320"/>
            <a:ext cx="3240000" cy="2987812"/>
            <a:chOff x="4700889" y="1608720"/>
            <a:chExt cx="3240000" cy="29878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F0155-66CE-142C-F5BB-EDF2111B7C3D}"/>
                </a:ext>
              </a:extLst>
            </p:cNvPr>
            <p:cNvSpPr txBox="1"/>
            <p:nvPr/>
          </p:nvSpPr>
          <p:spPr>
            <a:xfrm>
              <a:off x="4700889" y="2034976"/>
              <a:ext cx="3240000" cy="2087064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r>
                <a:rPr lang="da-DK" sz="1400" dirty="0">
                  <a:latin typeface="Libre Franklin" pitchFamily="2" charset="77"/>
                </a:rPr>
                <a:t>In a producer-</a:t>
              </a:r>
              <a:r>
                <a:rPr lang="da-DK" sz="1400" dirty="0" err="1">
                  <a:latin typeface="Libre Franklin" pitchFamily="2" charset="77"/>
                </a:rPr>
                <a:t>owned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democratic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enterprise</a:t>
              </a:r>
              <a:r>
                <a:rPr lang="da-DK" sz="1400" dirty="0">
                  <a:latin typeface="Libre Franklin" pitchFamily="2" charset="77"/>
                </a:rPr>
                <a:t>, it is the </a:t>
              </a:r>
              <a:r>
                <a:rPr lang="da-DK" sz="1400" dirty="0" err="1">
                  <a:latin typeface="Libre Franklin" pitchFamily="2" charset="77"/>
                </a:rPr>
                <a:t>suppliers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who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own</a:t>
              </a:r>
              <a:r>
                <a:rPr lang="da-DK" sz="1400" dirty="0">
                  <a:latin typeface="Libre Franklin" pitchFamily="2" charset="77"/>
                </a:rPr>
                <a:t> and </a:t>
              </a:r>
              <a:r>
                <a:rPr lang="da-DK" sz="1400" dirty="0" err="1">
                  <a:latin typeface="Libre Franklin" pitchFamily="2" charset="77"/>
                </a:rPr>
                <a:t>control</a:t>
              </a:r>
              <a:r>
                <a:rPr lang="da-DK" sz="1400" dirty="0">
                  <a:latin typeface="Libre Franklin" pitchFamily="2" charset="77"/>
                </a:rPr>
                <a:t> the </a:t>
              </a:r>
              <a:r>
                <a:rPr lang="da-DK" sz="1400" dirty="0" err="1">
                  <a:latin typeface="Libre Franklin" pitchFamily="2" charset="77"/>
                </a:rPr>
                <a:t>enterprise</a:t>
              </a:r>
              <a:r>
                <a:rPr lang="da-DK" sz="1400" dirty="0">
                  <a:latin typeface="Libre Franklin" pitchFamily="2" charset="77"/>
                </a:rPr>
                <a:t>. The </a:t>
              </a:r>
              <a:r>
                <a:rPr lang="da-DK" sz="1400" dirty="0" err="1">
                  <a:latin typeface="Libre Franklin" pitchFamily="2" charset="77"/>
                </a:rPr>
                <a:t>company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acts</a:t>
              </a:r>
              <a:r>
                <a:rPr lang="da-DK" sz="1400" dirty="0">
                  <a:latin typeface="Libre Franklin" pitchFamily="2" charset="77"/>
                </a:rPr>
                <a:t> as the producers' joint "</a:t>
              </a:r>
              <a:r>
                <a:rPr lang="da-DK" sz="1400" dirty="0" err="1">
                  <a:latin typeface="Libre Franklin" pitchFamily="2" charset="77"/>
                </a:rPr>
                <a:t>extended</a:t>
              </a:r>
              <a:r>
                <a:rPr lang="da-DK" sz="1400" dirty="0">
                  <a:latin typeface="Libre Franklin" pitchFamily="2" charset="77"/>
                </a:rPr>
                <a:t> arm," </a:t>
              </a:r>
              <a:r>
                <a:rPr lang="da-DK" sz="1400" dirty="0" err="1">
                  <a:latin typeface="Libre Franklin" pitchFamily="2" charset="77"/>
                </a:rPr>
                <a:t>helping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them</a:t>
              </a:r>
              <a:r>
                <a:rPr lang="da-DK" sz="1400" dirty="0">
                  <a:latin typeface="Libre Franklin" pitchFamily="2" charset="77"/>
                </a:rPr>
                <a:t> to </a:t>
              </a:r>
              <a:r>
                <a:rPr lang="da-DK" sz="1400" dirty="0" err="1">
                  <a:latin typeface="Libre Franklin" pitchFamily="2" charset="77"/>
                </a:rPr>
                <a:t>improve</a:t>
              </a:r>
              <a:r>
                <a:rPr lang="da-DK" sz="1400" dirty="0">
                  <a:latin typeface="Libre Franklin" pitchFamily="2" charset="77"/>
                </a:rPr>
                <a:t> and </a:t>
              </a:r>
              <a:r>
                <a:rPr lang="da-DK" sz="1400" dirty="0" err="1">
                  <a:latin typeface="Libre Franklin" pitchFamily="2" charset="77"/>
                </a:rPr>
                <a:t>sell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their</a:t>
              </a:r>
              <a:r>
                <a:rPr lang="da-DK" sz="1400" dirty="0">
                  <a:latin typeface="Libre Franklin" pitchFamily="2" charset="77"/>
                </a:rPr>
                <a:t> products—</a:t>
              </a:r>
              <a:r>
                <a:rPr lang="da-DK" sz="1400" dirty="0" err="1">
                  <a:latin typeface="Libre Franklin" pitchFamily="2" charset="77"/>
                </a:rPr>
                <a:t>without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too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many</a:t>
              </a:r>
              <a:r>
                <a:rPr lang="da-DK" sz="1400" dirty="0">
                  <a:latin typeface="Libre Franklin" pitchFamily="2" charset="77"/>
                </a:rPr>
                <a:t> "</a:t>
              </a:r>
              <a:r>
                <a:rPr lang="da-DK" sz="1400" dirty="0" err="1">
                  <a:latin typeface="Libre Franklin" pitchFamily="2" charset="77"/>
                </a:rPr>
                <a:t>middlemen</a:t>
              </a:r>
              <a:r>
                <a:rPr lang="da-DK" sz="1400" dirty="0">
                  <a:latin typeface="Libre Franklin" pitchFamily="2" charset="77"/>
                </a:rPr>
                <a:t>."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F49B87-DE9E-1EF0-DC90-2D88985B5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0989" y="4126632"/>
              <a:ext cx="939800" cy="469900"/>
            </a:xfrm>
            <a:prstGeom prst="rect">
              <a:avLst/>
            </a:prstGeom>
          </p:spPr>
        </p:pic>
        <p:sp>
          <p:nvSpPr>
            <p:cNvPr id="25" name="Titel 1">
              <a:extLst>
                <a:ext uri="{FF2B5EF4-FFF2-40B4-BE49-F238E27FC236}">
                  <a16:creationId xmlns:a16="http://schemas.microsoft.com/office/drawing/2014/main" id="{156AF461-D43F-9ADF-ABD1-20740439F752}"/>
                </a:ext>
              </a:extLst>
            </p:cNvPr>
            <p:cNvSpPr txBox="1">
              <a:spLocks/>
            </p:cNvSpPr>
            <p:nvPr/>
          </p:nvSpPr>
          <p:spPr>
            <a:xfrm>
              <a:off x="5454560" y="1608720"/>
              <a:ext cx="1604634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>
                  <a:latin typeface="Libre Franklin SemiBold" pitchFamily="2" charset="77"/>
                </a:rPr>
                <a:t>Producenteje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B62F5A-E64B-E338-82FF-B296E5E5FD14}"/>
              </a:ext>
            </a:extLst>
          </p:cNvPr>
          <p:cNvGrpSpPr/>
          <p:nvPr/>
        </p:nvGrpSpPr>
        <p:grpSpPr>
          <a:xfrm>
            <a:off x="8452967" y="1456320"/>
            <a:ext cx="3240000" cy="2987812"/>
            <a:chOff x="8668867" y="1024963"/>
            <a:chExt cx="3240000" cy="29878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ED17E2-9E17-C4FC-07CE-73930794A386}"/>
                </a:ext>
              </a:extLst>
            </p:cNvPr>
            <p:cNvSpPr txBox="1"/>
            <p:nvPr/>
          </p:nvSpPr>
          <p:spPr>
            <a:xfrm>
              <a:off x="8668867" y="1451219"/>
              <a:ext cx="3240000" cy="2087064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r>
                <a:rPr lang="da-DK" sz="1400" dirty="0">
                  <a:latin typeface="Libre Franklin" pitchFamily="2" charset="77"/>
                </a:rPr>
                <a:t>In an </a:t>
              </a:r>
              <a:r>
                <a:rPr lang="da-DK" sz="1400" dirty="0" err="1">
                  <a:latin typeface="Libre Franklin" pitchFamily="2" charset="77"/>
                </a:rPr>
                <a:t>employee-owned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democratic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enterprise</a:t>
              </a:r>
              <a:r>
                <a:rPr lang="da-DK" sz="1400" dirty="0">
                  <a:latin typeface="Libre Franklin" pitchFamily="2" charset="77"/>
                </a:rPr>
                <a:t>, the </a:t>
              </a:r>
              <a:r>
                <a:rPr lang="da-DK" sz="1400" dirty="0" err="1">
                  <a:latin typeface="Libre Franklin" pitchFamily="2" charset="77"/>
                </a:rPr>
                <a:t>employees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own</a:t>
              </a:r>
              <a:r>
                <a:rPr lang="da-DK" sz="1400" dirty="0">
                  <a:latin typeface="Libre Franklin" pitchFamily="2" charset="77"/>
                </a:rPr>
                <a:t> and </a:t>
              </a:r>
              <a:r>
                <a:rPr lang="da-DK" sz="1400" dirty="0" err="1">
                  <a:latin typeface="Libre Franklin" pitchFamily="2" charset="77"/>
                </a:rPr>
                <a:t>control</a:t>
              </a:r>
              <a:r>
                <a:rPr lang="da-DK" sz="1400" dirty="0">
                  <a:latin typeface="Libre Franklin" pitchFamily="2" charset="77"/>
                </a:rPr>
                <a:t> the </a:t>
              </a:r>
              <a:r>
                <a:rPr lang="da-DK" sz="1400" dirty="0" err="1">
                  <a:latin typeface="Libre Franklin" pitchFamily="2" charset="77"/>
                </a:rPr>
                <a:t>enterprise</a:t>
              </a:r>
              <a:r>
                <a:rPr lang="da-DK" sz="1400" dirty="0">
                  <a:latin typeface="Libre Franklin" pitchFamily="2" charset="77"/>
                </a:rPr>
                <a:t>. </a:t>
              </a:r>
              <a:r>
                <a:rPr lang="da-DK" sz="1400" dirty="0" err="1">
                  <a:latin typeface="Libre Franklin" pitchFamily="2" charset="77"/>
                </a:rPr>
                <a:t>They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therefore</a:t>
              </a:r>
              <a:r>
                <a:rPr lang="da-DK" sz="1400" dirty="0">
                  <a:latin typeface="Libre Franklin" pitchFamily="2" charset="77"/>
                </a:rPr>
                <a:t> have a </a:t>
              </a:r>
              <a:r>
                <a:rPr lang="da-DK" sz="1400" dirty="0" err="1">
                  <a:latin typeface="Libre Franklin" pitchFamily="2" charset="77"/>
                </a:rPr>
                <a:t>direct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influence</a:t>
              </a:r>
              <a:r>
                <a:rPr lang="da-DK" sz="1400" dirty="0">
                  <a:latin typeface="Libre Franklin" pitchFamily="2" charset="77"/>
                </a:rPr>
                <a:t> on decisions </a:t>
              </a:r>
              <a:r>
                <a:rPr lang="da-DK" sz="1400" dirty="0" err="1">
                  <a:latin typeface="Libre Franklin" pitchFamily="2" charset="77"/>
                </a:rPr>
                <a:t>about</a:t>
              </a:r>
              <a:r>
                <a:rPr lang="da-DK" sz="1400" dirty="0">
                  <a:latin typeface="Libre Franklin" pitchFamily="2" charset="77"/>
                </a:rPr>
                <a:t> the </a:t>
              </a:r>
              <a:r>
                <a:rPr lang="da-DK" sz="1400" dirty="0" err="1">
                  <a:latin typeface="Libre Franklin" pitchFamily="2" charset="77"/>
                </a:rPr>
                <a:t>company's</a:t>
              </a:r>
              <a:r>
                <a:rPr lang="da-DK" sz="1400" dirty="0">
                  <a:latin typeface="Libre Franklin" pitchFamily="2" charset="77"/>
                </a:rPr>
                <a:t> operations and future </a:t>
              </a:r>
              <a:r>
                <a:rPr lang="da-DK" sz="1400" dirty="0" err="1">
                  <a:latin typeface="Libre Franklin" pitchFamily="2" charset="77"/>
                </a:rPr>
                <a:t>direction</a:t>
              </a:r>
              <a:r>
                <a:rPr lang="da-DK" sz="1400" dirty="0">
                  <a:latin typeface="Libre Franklin" pitchFamily="2" charset="77"/>
                </a:rPr>
                <a:t> – and </a:t>
              </a:r>
              <a:r>
                <a:rPr lang="da-DK" sz="1400" dirty="0" err="1">
                  <a:latin typeface="Libre Franklin" pitchFamily="2" charset="77"/>
                </a:rPr>
                <a:t>often</a:t>
              </a:r>
              <a:r>
                <a:rPr lang="da-DK" sz="1400" dirty="0">
                  <a:latin typeface="Libre Franklin" pitchFamily="2" charset="77"/>
                </a:rPr>
                <a:t> a </a:t>
              </a:r>
              <a:r>
                <a:rPr lang="da-DK" sz="1400" dirty="0" err="1">
                  <a:latin typeface="Libre Franklin" pitchFamily="2" charset="77"/>
                </a:rPr>
                <a:t>strong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focus</a:t>
              </a:r>
              <a:r>
                <a:rPr lang="da-DK" sz="1400" dirty="0">
                  <a:latin typeface="Libre Franklin" pitchFamily="2" charset="77"/>
                </a:rPr>
                <a:t> on </a:t>
              </a:r>
              <a:r>
                <a:rPr lang="da-DK" sz="1400" dirty="0" err="1">
                  <a:latin typeface="Libre Franklin" pitchFamily="2" charset="77"/>
                </a:rPr>
                <a:t>creating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good</a:t>
              </a:r>
              <a:r>
                <a:rPr lang="da-DK" sz="1400" dirty="0">
                  <a:latin typeface="Libre Franklin" pitchFamily="2" charset="77"/>
                </a:rPr>
                <a:t> </a:t>
              </a:r>
              <a:r>
                <a:rPr lang="da-DK" sz="1400" dirty="0" err="1">
                  <a:latin typeface="Libre Franklin" pitchFamily="2" charset="77"/>
                </a:rPr>
                <a:t>workplaces</a:t>
              </a:r>
              <a:r>
                <a:rPr lang="da-DK" sz="1400" dirty="0">
                  <a:latin typeface="Libre Franklin" pitchFamily="2" charset="77"/>
                </a:rPr>
                <a:t>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541AF6-0FE7-9B4E-5612-D2347EE1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2439" y="3542875"/>
              <a:ext cx="939800" cy="469900"/>
            </a:xfrm>
            <a:prstGeom prst="rect">
              <a:avLst/>
            </a:prstGeom>
          </p:spPr>
        </p:pic>
        <p:sp>
          <p:nvSpPr>
            <p:cNvPr id="26" name="Titel 1">
              <a:extLst>
                <a:ext uri="{FF2B5EF4-FFF2-40B4-BE49-F238E27FC236}">
                  <a16:creationId xmlns:a16="http://schemas.microsoft.com/office/drawing/2014/main" id="{93D5643E-7032-DB1C-173E-2329F2F61C38}"/>
                </a:ext>
              </a:extLst>
            </p:cNvPr>
            <p:cNvSpPr txBox="1">
              <a:spLocks/>
            </p:cNvSpPr>
            <p:nvPr/>
          </p:nvSpPr>
          <p:spPr>
            <a:xfrm>
              <a:off x="9500022" y="1024963"/>
              <a:ext cx="1604634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>
                  <a:latin typeface="Libre Franklin SemiBold" pitchFamily="2" charset="77"/>
                </a:rPr>
                <a:t>Medarbejdereje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5946A7-A293-07AE-B813-FE1E1E9597F4}"/>
              </a:ext>
            </a:extLst>
          </p:cNvPr>
          <p:cNvGrpSpPr/>
          <p:nvPr/>
        </p:nvGrpSpPr>
        <p:grpSpPr>
          <a:xfrm>
            <a:off x="495300" y="4444132"/>
            <a:ext cx="3248239" cy="2032868"/>
            <a:chOff x="495300" y="4444132"/>
            <a:chExt cx="3248239" cy="203286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E56B87-4346-D373-4540-759CAA0B679E}"/>
                </a:ext>
              </a:extLst>
            </p:cNvPr>
            <p:cNvSpPr/>
            <p:nvPr/>
          </p:nvSpPr>
          <p:spPr>
            <a:xfrm>
              <a:off x="503539" y="4444132"/>
              <a:ext cx="3240000" cy="2032868"/>
            </a:xfrm>
            <a:prstGeom prst="rect">
              <a:avLst/>
            </a:prstGeom>
            <a:solidFill>
              <a:srgbClr val="F1F4F0"/>
            </a:solidFill>
            <a:ln>
              <a:solidFill>
                <a:srgbClr val="002839">
                  <a:alpha val="32941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1" name="Titel 1">
              <a:extLst>
                <a:ext uri="{FF2B5EF4-FFF2-40B4-BE49-F238E27FC236}">
                  <a16:creationId xmlns:a16="http://schemas.microsoft.com/office/drawing/2014/main" id="{AF554440-AD8D-3E27-F223-488175C94E6C}"/>
                </a:ext>
              </a:extLst>
            </p:cNvPr>
            <p:cNvSpPr txBox="1">
              <a:spLocks/>
            </p:cNvSpPr>
            <p:nvPr/>
          </p:nvSpPr>
          <p:spPr>
            <a:xfrm>
              <a:off x="495300" y="4640934"/>
              <a:ext cx="3238500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 err="1">
                  <a:latin typeface="Libre Franklin SemiBold" pitchFamily="2" charset="77"/>
                </a:rPr>
                <a:t>You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may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be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familiar</a:t>
              </a:r>
              <a:r>
                <a:rPr lang="da-DK" sz="1400" dirty="0">
                  <a:latin typeface="Libre Franklin SemiBold" pitchFamily="2" charset="77"/>
                </a:rPr>
                <a:t> with: </a:t>
              </a:r>
            </a:p>
          </p:txBody>
        </p:sp>
        <p:pic>
          <p:nvPicPr>
            <p:cNvPr id="32" name="Picture 2" descr="Coop har reduceret sin CO2-udledning med 32%">
              <a:extLst>
                <a:ext uri="{FF2B5EF4-FFF2-40B4-BE49-F238E27FC236}">
                  <a16:creationId xmlns:a16="http://schemas.microsoft.com/office/drawing/2014/main" id="{0E2044D4-0938-33D4-8464-116CAC5C0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246" y="5214897"/>
              <a:ext cx="1863802" cy="974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98E4B4-9FAA-A90E-5C68-EE9A615D6112}"/>
              </a:ext>
            </a:extLst>
          </p:cNvPr>
          <p:cNvGrpSpPr/>
          <p:nvPr/>
        </p:nvGrpSpPr>
        <p:grpSpPr>
          <a:xfrm>
            <a:off x="4470400" y="4444132"/>
            <a:ext cx="3248239" cy="2032868"/>
            <a:chOff x="4470400" y="4444132"/>
            <a:chExt cx="3248239" cy="203286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99F2C2-F609-D457-F2EE-3EEF238A0AB0}"/>
                </a:ext>
              </a:extLst>
            </p:cNvPr>
            <p:cNvSpPr/>
            <p:nvPr/>
          </p:nvSpPr>
          <p:spPr>
            <a:xfrm>
              <a:off x="4478639" y="4444132"/>
              <a:ext cx="3240000" cy="2032868"/>
            </a:xfrm>
            <a:prstGeom prst="rect">
              <a:avLst/>
            </a:prstGeom>
            <a:solidFill>
              <a:srgbClr val="F1F4F0"/>
            </a:solidFill>
            <a:ln>
              <a:solidFill>
                <a:srgbClr val="002839">
                  <a:alpha val="32941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6" name="Titel 1">
              <a:extLst>
                <a:ext uri="{FF2B5EF4-FFF2-40B4-BE49-F238E27FC236}">
                  <a16:creationId xmlns:a16="http://schemas.microsoft.com/office/drawing/2014/main" id="{53B9B8BD-4F60-7E8C-0D33-C37982B2C5EB}"/>
                </a:ext>
              </a:extLst>
            </p:cNvPr>
            <p:cNvSpPr txBox="1">
              <a:spLocks/>
            </p:cNvSpPr>
            <p:nvPr/>
          </p:nvSpPr>
          <p:spPr>
            <a:xfrm>
              <a:off x="4470400" y="4640934"/>
              <a:ext cx="3238500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 err="1">
                  <a:latin typeface="Libre Franklin SemiBold" pitchFamily="2" charset="77"/>
                </a:rPr>
                <a:t>You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may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be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familiar</a:t>
              </a:r>
              <a:r>
                <a:rPr lang="da-DK" sz="1400" dirty="0">
                  <a:latin typeface="Libre Franklin SemiBold" pitchFamily="2" charset="77"/>
                </a:rPr>
                <a:t> with: </a:t>
              </a:r>
            </a:p>
          </p:txBody>
        </p:sp>
        <p:pic>
          <p:nvPicPr>
            <p:cNvPr id="38" name="Picture 4" descr="Opskriftstema: Inspiration med Thise - Dagrofa Foodservice - Dagrofa  Foodservice">
              <a:extLst>
                <a:ext uri="{FF2B5EF4-FFF2-40B4-BE49-F238E27FC236}">
                  <a16:creationId xmlns:a16="http://schemas.microsoft.com/office/drawing/2014/main" id="{7B99D8BB-6670-DA1B-6102-F9B305526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980" y="5264829"/>
              <a:ext cx="2205038" cy="67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3CFAECA-03D7-ED12-3FA9-A76DB742F2FD}"/>
              </a:ext>
            </a:extLst>
          </p:cNvPr>
          <p:cNvGrpSpPr/>
          <p:nvPr/>
        </p:nvGrpSpPr>
        <p:grpSpPr>
          <a:xfrm>
            <a:off x="8458200" y="4444132"/>
            <a:ext cx="3248239" cy="2032868"/>
            <a:chOff x="4470400" y="4444132"/>
            <a:chExt cx="3248239" cy="203286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31F964E-A9DE-4DEE-3046-2816368FB558}"/>
                </a:ext>
              </a:extLst>
            </p:cNvPr>
            <p:cNvSpPr/>
            <p:nvPr/>
          </p:nvSpPr>
          <p:spPr>
            <a:xfrm>
              <a:off x="4478639" y="4444132"/>
              <a:ext cx="3240000" cy="2032868"/>
            </a:xfrm>
            <a:prstGeom prst="rect">
              <a:avLst/>
            </a:prstGeom>
            <a:solidFill>
              <a:srgbClr val="F1F4F0"/>
            </a:solidFill>
            <a:ln>
              <a:solidFill>
                <a:srgbClr val="002839">
                  <a:alpha val="32941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2" name="Titel 1">
              <a:extLst>
                <a:ext uri="{FF2B5EF4-FFF2-40B4-BE49-F238E27FC236}">
                  <a16:creationId xmlns:a16="http://schemas.microsoft.com/office/drawing/2014/main" id="{9877D37D-3661-2547-42DA-E5C1852D884F}"/>
                </a:ext>
              </a:extLst>
            </p:cNvPr>
            <p:cNvSpPr txBox="1">
              <a:spLocks/>
            </p:cNvSpPr>
            <p:nvPr/>
          </p:nvSpPr>
          <p:spPr>
            <a:xfrm>
              <a:off x="4470400" y="4640934"/>
              <a:ext cx="3238500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 err="1">
                  <a:latin typeface="Libre Franklin SemiBold" pitchFamily="2" charset="77"/>
                </a:rPr>
                <a:t>You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may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be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familiar</a:t>
              </a:r>
              <a:r>
                <a:rPr lang="da-DK" sz="1400" dirty="0">
                  <a:latin typeface="Libre Franklin SemiBold" pitchFamily="2" charset="77"/>
                </a:rPr>
                <a:t> with: </a:t>
              </a:r>
            </a:p>
          </p:txBody>
        </p:sp>
      </p:grpSp>
      <p:pic>
        <p:nvPicPr>
          <p:cNvPr id="44" name="Picture 6" descr="Analyse &amp; Tal">
            <a:extLst>
              <a:ext uri="{FF2B5EF4-FFF2-40B4-BE49-F238E27FC236}">
                <a16:creationId xmlns:a16="http://schemas.microsoft.com/office/drawing/2014/main" id="{F908D144-17D4-512A-EE4F-A2006036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680" y="5123968"/>
            <a:ext cx="1250575" cy="8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6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4A96A-F327-B62C-A8BF-EE677692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294B4-1C77-1ACC-130A-C732560DDDB5}"/>
              </a:ext>
            </a:extLst>
          </p:cNvPr>
          <p:cNvSpPr txBox="1">
            <a:spLocks/>
          </p:cNvSpPr>
          <p:nvPr/>
        </p:nvSpPr>
        <p:spPr>
          <a:xfrm>
            <a:off x="503539" y="290972"/>
            <a:ext cx="7206084" cy="397866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1800" dirty="0">
                <a:latin typeface="Libre Franklin SemiBold" pitchFamily="2" charset="77"/>
              </a:rPr>
              <a:t>Hvordan fungerer en demokratisk virksomhed?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977317-6138-9D87-BEAB-13C943B93341}"/>
              </a:ext>
            </a:extLst>
          </p:cNvPr>
          <p:cNvGrpSpPr/>
          <p:nvPr/>
        </p:nvGrpSpPr>
        <p:grpSpPr>
          <a:xfrm>
            <a:off x="503539" y="1479948"/>
            <a:ext cx="3240000" cy="5326925"/>
            <a:chOff x="503539" y="870348"/>
            <a:chExt cx="3240000" cy="53269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941443-BD51-C06C-1C04-D5081B9BD382}"/>
                </a:ext>
              </a:extLst>
            </p:cNvPr>
            <p:cNvSpPr txBox="1"/>
            <p:nvPr/>
          </p:nvSpPr>
          <p:spPr>
            <a:xfrm>
              <a:off x="503539" y="1156580"/>
              <a:ext cx="3240000" cy="5040693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dirty="0" err="1">
                  <a:latin typeface="Libre Franklin" pitchFamily="2" charset="77"/>
                </a:rPr>
                <a:t>You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become</a:t>
              </a:r>
              <a:r>
                <a:rPr lang="da-DK" sz="1200" dirty="0">
                  <a:latin typeface="Libre Franklin" pitchFamily="2" charset="77"/>
                </a:rPr>
                <a:t> a </a:t>
              </a:r>
              <a:r>
                <a:rPr lang="da-DK" sz="1200" dirty="0" err="1">
                  <a:latin typeface="Libre Franklin" pitchFamily="2" charset="77"/>
                </a:rPr>
                <a:t>member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when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you</a:t>
              </a:r>
              <a:r>
                <a:rPr lang="da-DK" sz="1200" dirty="0">
                  <a:latin typeface="Libre Franklin" pitchFamily="2" charset="77"/>
                </a:rPr>
                <a:t> join the </a:t>
              </a:r>
              <a:r>
                <a:rPr lang="da-DK" sz="1200" dirty="0" err="1">
                  <a:latin typeface="Libre Franklin" pitchFamily="2" charset="77"/>
                </a:rPr>
                <a:t>company</a:t>
              </a:r>
              <a:r>
                <a:rPr lang="da-DK" sz="1200" dirty="0">
                  <a:latin typeface="Libre Franklin" pitchFamily="2" charset="77"/>
                </a:rPr>
                <a:t>. For </a:t>
              </a:r>
              <a:r>
                <a:rPr lang="da-DK" sz="1200" dirty="0" err="1">
                  <a:latin typeface="Libre Franklin" pitchFamily="2" charset="77"/>
                </a:rPr>
                <a:t>example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when</a:t>
              </a:r>
              <a:r>
                <a:rPr lang="da-DK" sz="1200" dirty="0">
                  <a:latin typeface="Libre Franklin" pitchFamily="2" charset="77"/>
                </a:rPr>
                <a:t>: </a:t>
              </a:r>
            </a:p>
            <a:p>
              <a:pPr marL="628650" lvl="1" indent="-17145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da-DK" sz="1200" dirty="0">
                  <a:latin typeface="Libre Franklin" pitchFamily="2" charset="77"/>
                </a:rPr>
                <a:t>An </a:t>
              </a:r>
              <a:r>
                <a:rPr lang="da-DK" sz="1200" dirty="0" err="1">
                  <a:latin typeface="Libre Franklin" pitchFamily="2" charset="77"/>
                </a:rPr>
                <a:t>employee</a:t>
              </a:r>
              <a:r>
                <a:rPr lang="da-DK" sz="1200" dirty="0">
                  <a:latin typeface="Libre Franklin" pitchFamily="2" charset="77"/>
                </a:rPr>
                <a:t> is </a:t>
              </a:r>
              <a:r>
                <a:rPr lang="da-DK" sz="1200" dirty="0" err="1">
                  <a:latin typeface="Libre Franklin" pitchFamily="2" charset="77"/>
                </a:rPr>
                <a:t>hired</a:t>
              </a:r>
              <a:r>
                <a:rPr lang="da-DK" sz="1200" dirty="0">
                  <a:latin typeface="Libre Franklin" pitchFamily="2" charset="77"/>
                </a:rPr>
                <a:t>, or has </a:t>
              </a:r>
              <a:r>
                <a:rPr lang="da-DK" sz="1200" dirty="0" err="1">
                  <a:latin typeface="Libre Franklin" pitchFamily="2" charset="77"/>
                </a:rPr>
                <a:t>been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employed</a:t>
              </a:r>
              <a:r>
                <a:rPr lang="da-DK" sz="1200" dirty="0">
                  <a:latin typeface="Libre Franklin" pitchFamily="2" charset="77"/>
                </a:rPr>
                <a:t> for a </a:t>
              </a:r>
              <a:r>
                <a:rPr lang="da-DK" sz="1200" dirty="0" err="1">
                  <a:latin typeface="Libre Franklin" pitchFamily="2" charset="77"/>
                </a:rPr>
                <a:t>period</a:t>
              </a:r>
              <a:r>
                <a:rPr lang="da-DK" sz="1200" dirty="0">
                  <a:latin typeface="Libre Franklin" pitchFamily="2" charset="77"/>
                </a:rPr>
                <a:t> of time, by an </a:t>
              </a:r>
              <a:r>
                <a:rPr lang="da-DK" sz="1200" dirty="0" err="1">
                  <a:latin typeface="Libre Franklin" pitchFamily="2" charset="77"/>
                </a:rPr>
                <a:t>employee-owned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company</a:t>
              </a:r>
              <a:r>
                <a:rPr lang="da-DK" sz="1200" dirty="0">
                  <a:latin typeface="Libre Franklin" pitchFamily="2" charset="77"/>
                </a:rPr>
                <a:t>. </a:t>
              </a:r>
            </a:p>
            <a:p>
              <a:pPr marL="628650" lvl="1" indent="-17145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da-DK" sz="1200" dirty="0">
                  <a:latin typeface="Libre Franklin" pitchFamily="2" charset="77"/>
                </a:rPr>
                <a:t>En ny leverandør underskriver en kontrakt med en producentejet virksomhed.</a:t>
              </a:r>
            </a:p>
            <a:p>
              <a:pPr marL="628650" lvl="1" indent="-17145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da-DK" sz="1200" dirty="0">
                  <a:latin typeface="Libre Franklin" pitchFamily="2" charset="77"/>
                </a:rPr>
                <a:t>A new </a:t>
              </a:r>
              <a:r>
                <a:rPr lang="da-DK" sz="1200" dirty="0" err="1">
                  <a:latin typeface="Libre Franklin" pitchFamily="2" charset="77"/>
                </a:rPr>
                <a:t>supplier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signs</a:t>
              </a:r>
              <a:r>
                <a:rPr lang="da-DK" sz="1200" dirty="0">
                  <a:latin typeface="Libre Franklin" pitchFamily="2" charset="77"/>
                </a:rPr>
                <a:t> a </a:t>
              </a:r>
              <a:r>
                <a:rPr lang="da-DK" sz="1200" dirty="0" err="1">
                  <a:latin typeface="Libre Franklin" pitchFamily="2" charset="77"/>
                </a:rPr>
                <a:t>contract</a:t>
              </a:r>
              <a:r>
                <a:rPr lang="da-DK" sz="1200" dirty="0">
                  <a:latin typeface="Libre Franklin" pitchFamily="2" charset="77"/>
                </a:rPr>
                <a:t> with a producer-</a:t>
              </a:r>
              <a:r>
                <a:rPr lang="da-DK" sz="1200" dirty="0" err="1">
                  <a:latin typeface="Libre Franklin" pitchFamily="2" charset="77"/>
                </a:rPr>
                <a:t>owned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company</a:t>
              </a:r>
              <a:r>
                <a:rPr lang="da-DK" sz="1200" dirty="0">
                  <a:latin typeface="Libre Franklin" pitchFamily="2" charset="77"/>
                </a:rPr>
                <a:t>. </a:t>
              </a: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dirty="0">
                  <a:latin typeface="Libre Franklin" pitchFamily="2" charset="77"/>
                </a:rPr>
                <a:t>Membership </a:t>
              </a:r>
              <a:r>
                <a:rPr lang="da-DK" sz="1200" dirty="0" err="1">
                  <a:latin typeface="Libre Franklin" pitchFamily="2" charset="77"/>
                </a:rPr>
                <a:t>can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be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voluntary</a:t>
              </a:r>
              <a:r>
                <a:rPr lang="da-DK" sz="1200" dirty="0">
                  <a:latin typeface="Libre Franklin" pitchFamily="2" charset="77"/>
                </a:rPr>
                <a:t> or mandatory.</a:t>
              </a: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dirty="0" err="1">
                  <a:latin typeface="Libre Franklin" pitchFamily="2" charset="77"/>
                </a:rPr>
                <a:t>Registration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may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be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free</a:t>
              </a:r>
              <a:r>
                <a:rPr lang="da-DK" sz="1200" dirty="0">
                  <a:latin typeface="Libre Franklin" pitchFamily="2" charset="77"/>
                </a:rPr>
                <a:t>, or </a:t>
              </a:r>
              <a:r>
                <a:rPr lang="da-DK" sz="1200" dirty="0" err="1">
                  <a:latin typeface="Libre Franklin" pitchFamily="2" charset="77"/>
                </a:rPr>
                <a:t>you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may</a:t>
              </a:r>
              <a:r>
                <a:rPr lang="da-DK" sz="1200" dirty="0">
                  <a:latin typeface="Libre Franklin" pitchFamily="2" charset="77"/>
                </a:rPr>
                <a:t> pay a </a:t>
              </a:r>
              <a:r>
                <a:rPr lang="da-DK" sz="1200" dirty="0" err="1">
                  <a:latin typeface="Libre Franklin" pitchFamily="2" charset="77"/>
                </a:rPr>
                <a:t>deposit</a:t>
              </a:r>
              <a:r>
                <a:rPr lang="da-DK" sz="1200" dirty="0">
                  <a:latin typeface="Libre Franklin" pitchFamily="2" charset="77"/>
                </a:rPr>
                <a:t> to </a:t>
              </a:r>
              <a:r>
                <a:rPr lang="da-DK" sz="1200" dirty="0" err="1">
                  <a:latin typeface="Libre Franklin" pitchFamily="2" charset="77"/>
                </a:rPr>
                <a:t>contribute</a:t>
              </a:r>
              <a:r>
                <a:rPr lang="da-DK" sz="1200" dirty="0">
                  <a:latin typeface="Libre Franklin" pitchFamily="2" charset="77"/>
                </a:rPr>
                <a:t> to the </a:t>
              </a:r>
              <a:r>
                <a:rPr lang="da-DK" sz="1200" dirty="0" err="1">
                  <a:latin typeface="Libre Franklin" pitchFamily="2" charset="77"/>
                </a:rPr>
                <a:t>company's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finances</a:t>
              </a:r>
              <a:r>
                <a:rPr lang="da-DK" sz="1200" dirty="0">
                  <a:latin typeface="Libre Franklin" pitchFamily="2" charset="77"/>
                </a:rPr>
                <a:t>. </a:t>
              </a:r>
            </a:p>
          </p:txBody>
        </p:sp>
        <p:sp>
          <p:nvSpPr>
            <p:cNvPr id="4" name="Titel 1">
              <a:extLst>
                <a:ext uri="{FF2B5EF4-FFF2-40B4-BE49-F238E27FC236}">
                  <a16:creationId xmlns:a16="http://schemas.microsoft.com/office/drawing/2014/main" id="{D7DF8B7B-11A3-8173-473D-053D5E7DB59F}"/>
                </a:ext>
              </a:extLst>
            </p:cNvPr>
            <p:cNvSpPr txBox="1">
              <a:spLocks/>
            </p:cNvSpPr>
            <p:nvPr/>
          </p:nvSpPr>
          <p:spPr>
            <a:xfrm>
              <a:off x="1321222" y="870348"/>
              <a:ext cx="1604634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 err="1">
                  <a:latin typeface="Libre Franklin SemiBold" pitchFamily="2" charset="77"/>
                </a:rPr>
                <a:t>Entry</a:t>
              </a:r>
              <a:endParaRPr lang="da-DK" sz="1400" dirty="0">
                <a:latin typeface="Libre Franklin SemiBold" pitchFamily="2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0F1D39-ED98-CF39-0A95-0010C883810A}"/>
              </a:ext>
            </a:extLst>
          </p:cNvPr>
          <p:cNvGrpSpPr/>
          <p:nvPr/>
        </p:nvGrpSpPr>
        <p:grpSpPr>
          <a:xfrm>
            <a:off x="4484989" y="794148"/>
            <a:ext cx="3240000" cy="3110934"/>
            <a:chOff x="503539" y="870348"/>
            <a:chExt cx="3240000" cy="31109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9C2625-6531-0F36-666E-8FE6928CBF47}"/>
                </a:ext>
              </a:extLst>
            </p:cNvPr>
            <p:cNvSpPr txBox="1"/>
            <p:nvPr/>
          </p:nvSpPr>
          <p:spPr>
            <a:xfrm>
              <a:off x="503539" y="1156580"/>
              <a:ext cx="3240000" cy="2824702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dirty="0">
                  <a:latin typeface="Libre Franklin" pitchFamily="2" charset="77"/>
                </a:rPr>
                <a:t>Membership gives </a:t>
              </a:r>
              <a:r>
                <a:rPr lang="da-DK" sz="1200" dirty="0" err="1">
                  <a:latin typeface="Libre Franklin" pitchFamily="2" charset="77"/>
                </a:rPr>
                <a:t>voting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rights</a:t>
              </a:r>
              <a:r>
                <a:rPr lang="da-DK" sz="1200" dirty="0">
                  <a:latin typeface="Libre Franklin" pitchFamily="2" charset="77"/>
                </a:rPr>
                <a:t> at the general meeting, </a:t>
              </a:r>
              <a:r>
                <a:rPr lang="da-DK" sz="1200" dirty="0" err="1">
                  <a:latin typeface="Libre Franklin" pitchFamily="2" charset="77"/>
                </a:rPr>
                <a:t>which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determines</a:t>
              </a:r>
              <a:r>
                <a:rPr lang="da-DK" sz="1200" dirty="0">
                  <a:latin typeface="Libre Franklin" pitchFamily="2" charset="77"/>
                </a:rPr>
                <a:t> the </a:t>
              </a:r>
              <a:r>
                <a:rPr lang="da-DK" sz="1200" dirty="0" err="1">
                  <a:latin typeface="Libre Franklin" pitchFamily="2" charset="77"/>
                </a:rPr>
                <a:t>direction</a:t>
              </a:r>
              <a:r>
                <a:rPr lang="da-DK" sz="1200" dirty="0">
                  <a:latin typeface="Libre Franklin" pitchFamily="2" charset="77"/>
                </a:rPr>
                <a:t> and </a:t>
              </a:r>
              <a:r>
                <a:rPr lang="da-DK" sz="1200" dirty="0" err="1">
                  <a:latin typeface="Libre Franklin" pitchFamily="2" charset="77"/>
                </a:rPr>
                <a:t>elects</a:t>
              </a:r>
              <a:r>
                <a:rPr lang="da-DK" sz="1200" dirty="0">
                  <a:latin typeface="Libre Franklin" pitchFamily="2" charset="77"/>
                </a:rPr>
                <a:t> the </a:t>
              </a:r>
              <a:r>
                <a:rPr lang="da-DK" sz="1200" dirty="0" err="1">
                  <a:latin typeface="Libre Franklin" pitchFamily="2" charset="77"/>
                </a:rPr>
                <a:t>company's</a:t>
              </a:r>
              <a:r>
                <a:rPr lang="da-DK" sz="1200" dirty="0">
                  <a:latin typeface="Libre Franklin" pitchFamily="2" charset="77"/>
                </a:rPr>
                <a:t> management. </a:t>
              </a:r>
            </a:p>
            <a:p>
              <a:pPr>
                <a:lnSpc>
                  <a:spcPct val="150000"/>
                </a:lnSpc>
                <a:buSzPct val="150000"/>
              </a:pPr>
              <a:endParaRPr lang="da-DK" sz="1200" dirty="0">
                <a:latin typeface="Libre Franklin" pitchFamily="2" charset="77"/>
              </a:endParaRP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dirty="0">
                  <a:latin typeface="Libre Franklin" pitchFamily="2" charset="77"/>
                </a:rPr>
                <a:t>In </a:t>
              </a:r>
              <a:r>
                <a:rPr lang="da-DK" sz="1200" dirty="0" err="1">
                  <a:latin typeface="Libre Franklin" pitchFamily="2" charset="77"/>
                </a:rPr>
                <a:t>employee-owned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companies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employees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also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typically</a:t>
              </a:r>
              <a:r>
                <a:rPr lang="da-DK" sz="1200" dirty="0">
                  <a:latin typeface="Libre Franklin" pitchFamily="2" charset="77"/>
                </a:rPr>
                <a:t> have </a:t>
              </a:r>
              <a:r>
                <a:rPr lang="da-DK" sz="1200" dirty="0" err="1">
                  <a:latin typeface="Libre Franklin" pitchFamily="2" charset="77"/>
                </a:rPr>
                <a:t>influence</a:t>
              </a:r>
              <a:r>
                <a:rPr lang="da-DK" sz="1200" dirty="0">
                  <a:latin typeface="Libre Franklin" pitchFamily="2" charset="77"/>
                </a:rPr>
                <a:t> over decisions in </a:t>
              </a:r>
              <a:r>
                <a:rPr lang="da-DK" sz="1200" dirty="0" err="1">
                  <a:latin typeface="Libre Franklin" pitchFamily="2" charset="77"/>
                </a:rPr>
                <a:t>day</a:t>
              </a:r>
              <a:r>
                <a:rPr lang="da-DK" sz="1200" dirty="0">
                  <a:latin typeface="Libre Franklin" pitchFamily="2" charset="77"/>
                </a:rPr>
                <a:t>-to-</a:t>
              </a:r>
              <a:r>
                <a:rPr lang="da-DK" sz="1200" dirty="0" err="1">
                  <a:latin typeface="Libre Franklin" pitchFamily="2" charset="77"/>
                </a:rPr>
                <a:t>day</a:t>
              </a:r>
              <a:r>
                <a:rPr lang="da-DK" sz="1200" dirty="0">
                  <a:latin typeface="Libre Franklin" pitchFamily="2" charset="77"/>
                </a:rPr>
                <a:t> operations...</a:t>
              </a:r>
            </a:p>
          </p:txBody>
        </p:sp>
        <p:sp>
          <p:nvSpPr>
            <p:cNvPr id="10" name="Titel 1">
              <a:extLst>
                <a:ext uri="{FF2B5EF4-FFF2-40B4-BE49-F238E27FC236}">
                  <a16:creationId xmlns:a16="http://schemas.microsoft.com/office/drawing/2014/main" id="{FDD62421-672D-EFE5-E45C-86129B3E5CE9}"/>
                </a:ext>
              </a:extLst>
            </p:cNvPr>
            <p:cNvSpPr txBox="1">
              <a:spLocks/>
            </p:cNvSpPr>
            <p:nvPr/>
          </p:nvSpPr>
          <p:spPr>
            <a:xfrm>
              <a:off x="1321222" y="870348"/>
              <a:ext cx="1604634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 err="1">
                  <a:latin typeface="Libre Franklin SemiBold" pitchFamily="2" charset="77"/>
                </a:rPr>
                <a:t>Influence</a:t>
              </a:r>
              <a:endParaRPr lang="da-DK" sz="1400" dirty="0">
                <a:latin typeface="Libre Franklin SemiBold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ADC680-58D1-13E3-1F49-A8E4F53C66E9}"/>
              </a:ext>
            </a:extLst>
          </p:cNvPr>
          <p:cNvGrpSpPr/>
          <p:nvPr/>
        </p:nvGrpSpPr>
        <p:grpSpPr>
          <a:xfrm>
            <a:off x="8466439" y="4117762"/>
            <a:ext cx="3240000" cy="1725940"/>
            <a:chOff x="503539" y="870348"/>
            <a:chExt cx="3240000" cy="17259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375BA-F6F0-5C9F-148A-AFA898D58E22}"/>
                </a:ext>
              </a:extLst>
            </p:cNvPr>
            <p:cNvSpPr txBox="1"/>
            <p:nvPr/>
          </p:nvSpPr>
          <p:spPr>
            <a:xfrm>
              <a:off x="503539" y="1156580"/>
              <a:ext cx="3240000" cy="1439708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dirty="0">
                  <a:latin typeface="Libre Franklin" pitchFamily="2" charset="77"/>
                </a:rPr>
                <a:t>If a </a:t>
              </a:r>
              <a:r>
                <a:rPr lang="da-DK" sz="1200" dirty="0" err="1">
                  <a:latin typeface="Libre Franklin" pitchFamily="2" charset="77"/>
                </a:rPr>
                <a:t>surplus</a:t>
              </a:r>
              <a:r>
                <a:rPr lang="da-DK" sz="1200" dirty="0">
                  <a:latin typeface="Libre Franklin" pitchFamily="2" charset="77"/>
                </a:rPr>
                <a:t> is </a:t>
              </a:r>
              <a:r>
                <a:rPr lang="da-DK" sz="1200" dirty="0" err="1">
                  <a:latin typeface="Libre Franklin" pitchFamily="2" charset="77"/>
                </a:rPr>
                <a:t>paid</a:t>
              </a:r>
              <a:r>
                <a:rPr lang="da-DK" sz="1200" dirty="0">
                  <a:latin typeface="Libre Franklin" pitchFamily="2" charset="77"/>
                </a:rPr>
                <a:t> out, it is </a:t>
              </a:r>
              <a:r>
                <a:rPr lang="da-DK" sz="1200" dirty="0" err="1">
                  <a:latin typeface="Libre Franklin" pitchFamily="2" charset="77"/>
                </a:rPr>
                <a:t>distributed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among</a:t>
              </a:r>
              <a:r>
                <a:rPr lang="da-DK" sz="1200" dirty="0">
                  <a:latin typeface="Libre Franklin" pitchFamily="2" charset="77"/>
                </a:rPr>
                <a:t> the </a:t>
              </a:r>
              <a:r>
                <a:rPr lang="da-DK" sz="1200" dirty="0" err="1">
                  <a:latin typeface="Libre Franklin" pitchFamily="2" charset="77"/>
                </a:rPr>
                <a:t>members</a:t>
              </a:r>
              <a:r>
                <a:rPr lang="da-DK" sz="1200" dirty="0">
                  <a:latin typeface="Libre Franklin" pitchFamily="2" charset="77"/>
                </a:rPr>
                <a:t>. </a:t>
              </a:r>
              <a:r>
                <a:rPr lang="da-DK" sz="1200" dirty="0" err="1">
                  <a:latin typeface="Libre Franklin" pitchFamily="2" charset="77"/>
                </a:rPr>
                <a:t>Either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equally</a:t>
              </a:r>
              <a:r>
                <a:rPr lang="da-DK" sz="1200" dirty="0">
                  <a:latin typeface="Libre Franklin" pitchFamily="2" charset="77"/>
                </a:rPr>
                <a:t> or </a:t>
              </a:r>
              <a:r>
                <a:rPr lang="da-DK" sz="1200" dirty="0" err="1">
                  <a:latin typeface="Libre Franklin" pitchFamily="2" charset="77"/>
                </a:rPr>
                <a:t>according</a:t>
              </a:r>
              <a:r>
                <a:rPr lang="da-DK" sz="1200" dirty="0">
                  <a:latin typeface="Libre Franklin" pitchFamily="2" charset="77"/>
                </a:rPr>
                <a:t> to </a:t>
              </a:r>
              <a:r>
                <a:rPr lang="da-DK" sz="1200" dirty="0" err="1">
                  <a:latin typeface="Libre Franklin" pitchFamily="2" charset="77"/>
                </a:rPr>
                <a:t>how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much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they</a:t>
              </a:r>
              <a:r>
                <a:rPr lang="da-DK" sz="1200" dirty="0">
                  <a:latin typeface="Libre Franklin" pitchFamily="2" charset="77"/>
                </a:rPr>
                <a:t> have </a:t>
              </a:r>
              <a:r>
                <a:rPr lang="da-DK" sz="1200" dirty="0" err="1">
                  <a:latin typeface="Libre Franklin" pitchFamily="2" charset="77"/>
                </a:rPr>
                <a:t>contributed</a:t>
              </a:r>
              <a:endParaRPr lang="da-DK" sz="1200" dirty="0">
                <a:latin typeface="Libre Franklin" pitchFamily="2" charset="77"/>
              </a:endParaRPr>
            </a:p>
          </p:txBody>
        </p:sp>
        <p:sp>
          <p:nvSpPr>
            <p:cNvPr id="22" name="Titel 1">
              <a:extLst>
                <a:ext uri="{FF2B5EF4-FFF2-40B4-BE49-F238E27FC236}">
                  <a16:creationId xmlns:a16="http://schemas.microsoft.com/office/drawing/2014/main" id="{0CC9089C-C566-A8CF-24B3-2729AE2F6801}"/>
                </a:ext>
              </a:extLst>
            </p:cNvPr>
            <p:cNvSpPr txBox="1">
              <a:spLocks/>
            </p:cNvSpPr>
            <p:nvPr/>
          </p:nvSpPr>
          <p:spPr>
            <a:xfrm>
              <a:off x="1321222" y="870348"/>
              <a:ext cx="1604634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 err="1">
                  <a:latin typeface="Libre Franklin SemiBold" pitchFamily="2" charset="77"/>
                </a:rPr>
                <a:t>Surplus</a:t>
              </a:r>
              <a:endParaRPr lang="da-DK" sz="1400" dirty="0">
                <a:latin typeface="Libre Franklin SemiBold" pitchFamily="2" charset="77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4742AA-7B4E-8878-C970-5F777D1F416D}"/>
              </a:ext>
            </a:extLst>
          </p:cNvPr>
          <p:cNvGrpSpPr/>
          <p:nvPr/>
        </p:nvGrpSpPr>
        <p:grpSpPr>
          <a:xfrm>
            <a:off x="8466439" y="794148"/>
            <a:ext cx="3240000" cy="2279937"/>
            <a:chOff x="503539" y="870348"/>
            <a:chExt cx="3240000" cy="22799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366CC4-148A-2206-4B58-616C00EEBB27}"/>
                </a:ext>
              </a:extLst>
            </p:cNvPr>
            <p:cNvSpPr txBox="1"/>
            <p:nvPr/>
          </p:nvSpPr>
          <p:spPr>
            <a:xfrm>
              <a:off x="503539" y="1156580"/>
              <a:ext cx="3240000" cy="1993705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dirty="0" err="1">
                  <a:latin typeface="Libre Franklin" pitchFamily="2" charset="77"/>
                </a:rPr>
                <a:t>When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you</a:t>
              </a:r>
              <a:r>
                <a:rPr lang="da-DK" sz="1200" dirty="0">
                  <a:latin typeface="Libre Franklin" pitchFamily="2" charset="77"/>
                </a:rPr>
                <a:t> stop </a:t>
              </a:r>
              <a:r>
                <a:rPr lang="da-DK" sz="1200" dirty="0" err="1">
                  <a:latin typeface="Libre Franklin" pitchFamily="2" charset="77"/>
                </a:rPr>
                <a:t>being</a:t>
              </a:r>
              <a:r>
                <a:rPr lang="da-DK" sz="1200" dirty="0">
                  <a:latin typeface="Libre Franklin" pitchFamily="2" charset="77"/>
                </a:rPr>
                <a:t> an </a:t>
              </a:r>
              <a:r>
                <a:rPr lang="da-DK" sz="1200" dirty="0" err="1">
                  <a:latin typeface="Libre Franklin" pitchFamily="2" charset="77"/>
                </a:rPr>
                <a:t>employee</a:t>
              </a:r>
              <a:r>
                <a:rPr lang="da-DK" sz="1200" dirty="0">
                  <a:latin typeface="Libre Franklin" pitchFamily="2" charset="77"/>
                </a:rPr>
                <a:t> or </a:t>
              </a:r>
              <a:r>
                <a:rPr lang="da-DK" sz="1200" dirty="0" err="1">
                  <a:latin typeface="Libre Franklin" pitchFamily="2" charset="77"/>
                </a:rPr>
                <a:t>supplier</a:t>
              </a:r>
              <a:r>
                <a:rPr lang="da-DK" sz="1200" dirty="0">
                  <a:latin typeface="Libre Franklin" pitchFamily="2" charset="77"/>
                </a:rPr>
                <a:t>, for </a:t>
              </a:r>
              <a:r>
                <a:rPr lang="da-DK" sz="1200" dirty="0" err="1">
                  <a:latin typeface="Libre Franklin" pitchFamily="2" charset="77"/>
                </a:rPr>
                <a:t>example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you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typically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also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resign</a:t>
              </a:r>
              <a:r>
                <a:rPr lang="da-DK" sz="1200" dirty="0">
                  <a:latin typeface="Libre Franklin" pitchFamily="2" charset="77"/>
                </a:rPr>
                <a:t> as a </a:t>
              </a:r>
              <a:r>
                <a:rPr lang="da-DK" sz="1200" dirty="0" err="1">
                  <a:latin typeface="Libre Franklin" pitchFamily="2" charset="77"/>
                </a:rPr>
                <a:t>member</a:t>
              </a:r>
              <a:r>
                <a:rPr lang="da-DK" sz="1200" dirty="0">
                  <a:latin typeface="Libre Franklin" pitchFamily="2" charset="77"/>
                </a:rPr>
                <a:t>. </a:t>
              </a:r>
              <a:br>
                <a:rPr lang="da-DK" sz="1200" dirty="0">
                  <a:latin typeface="Libre Franklin" pitchFamily="2" charset="77"/>
                </a:rPr>
              </a:br>
              <a:endParaRPr lang="da-DK" sz="1200" dirty="0">
                <a:latin typeface="Libre Franklin" pitchFamily="2" charset="77"/>
              </a:endParaRP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dirty="0" err="1">
                  <a:latin typeface="Libre Franklin" pitchFamily="2" charset="77"/>
                </a:rPr>
                <a:t>When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you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resign</a:t>
              </a:r>
              <a:r>
                <a:rPr lang="da-DK" sz="1200" dirty="0">
                  <a:latin typeface="Libre Franklin" pitchFamily="2" charset="77"/>
                </a:rPr>
                <a:t>, </a:t>
              </a:r>
              <a:r>
                <a:rPr lang="da-DK" sz="1200" dirty="0" err="1">
                  <a:latin typeface="Libre Franklin" pitchFamily="2" charset="77"/>
                </a:rPr>
                <a:t>you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are</a:t>
              </a:r>
              <a:r>
                <a:rPr lang="da-DK" sz="1200" dirty="0">
                  <a:latin typeface="Libre Franklin" pitchFamily="2" charset="77"/>
                </a:rPr>
                <a:t> the right to </a:t>
              </a:r>
              <a:r>
                <a:rPr lang="da-DK" sz="1200" dirty="0" err="1">
                  <a:latin typeface="Libre Franklin" pitchFamily="2" charset="77"/>
                </a:rPr>
                <a:t>take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your</a:t>
              </a:r>
              <a:r>
                <a:rPr lang="da-DK" sz="1200" dirty="0">
                  <a:latin typeface="Libre Franklin" pitchFamily="2" charset="77"/>
                </a:rPr>
                <a:t> </a:t>
              </a:r>
              <a:r>
                <a:rPr lang="da-DK" sz="1200" dirty="0" err="1">
                  <a:latin typeface="Libre Franklin" pitchFamily="2" charset="77"/>
                </a:rPr>
                <a:t>deposit</a:t>
              </a:r>
              <a:r>
                <a:rPr lang="da-DK" sz="1200" dirty="0">
                  <a:latin typeface="Libre Franklin" pitchFamily="2" charset="77"/>
                </a:rPr>
                <a:t> with </a:t>
              </a:r>
              <a:r>
                <a:rPr lang="da-DK" sz="1200" dirty="0" err="1">
                  <a:latin typeface="Libre Franklin" pitchFamily="2" charset="77"/>
                </a:rPr>
                <a:t>you</a:t>
              </a:r>
              <a:r>
                <a:rPr lang="da-DK" sz="1200" dirty="0">
                  <a:latin typeface="Libre Franklin" pitchFamily="2" charset="77"/>
                </a:rPr>
                <a:t>.</a:t>
              </a:r>
            </a:p>
          </p:txBody>
        </p:sp>
        <p:sp>
          <p:nvSpPr>
            <p:cNvPr id="37" name="Titel 1">
              <a:extLst>
                <a:ext uri="{FF2B5EF4-FFF2-40B4-BE49-F238E27FC236}">
                  <a16:creationId xmlns:a16="http://schemas.microsoft.com/office/drawing/2014/main" id="{99E8DCEF-19E1-662D-372C-5BFE876D59BD}"/>
                </a:ext>
              </a:extLst>
            </p:cNvPr>
            <p:cNvSpPr txBox="1">
              <a:spLocks/>
            </p:cNvSpPr>
            <p:nvPr/>
          </p:nvSpPr>
          <p:spPr>
            <a:xfrm>
              <a:off x="1012622" y="870348"/>
              <a:ext cx="2221834" cy="2862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400" dirty="0" err="1">
                  <a:latin typeface="Libre Franklin SemiBold" pitchFamily="2" charset="77"/>
                </a:rPr>
                <a:t>Goodbye</a:t>
              </a:r>
              <a:r>
                <a:rPr lang="da-DK" sz="1400" dirty="0">
                  <a:latin typeface="Libre Franklin SemiBold" pitchFamily="2" charset="77"/>
                </a:rPr>
                <a:t> and </a:t>
              </a:r>
              <a:r>
                <a:rPr lang="da-DK" sz="1400" dirty="0" err="1">
                  <a:latin typeface="Libre Franklin SemiBold" pitchFamily="2" charset="77"/>
                </a:rPr>
                <a:t>thank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  <a:r>
                <a:rPr lang="da-DK" sz="1400" dirty="0" err="1">
                  <a:latin typeface="Libre Franklin SemiBold" pitchFamily="2" charset="77"/>
                </a:rPr>
                <a:t>you</a:t>
              </a:r>
              <a:r>
                <a:rPr lang="da-DK" sz="1400" dirty="0">
                  <a:latin typeface="Libre Franklin SemiBold" pitchFamily="2" charset="77"/>
                </a:rPr>
                <a:t> 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BA5530F7-1068-5E12-8896-E0EC857B8D5D}"/>
              </a:ext>
            </a:extLst>
          </p:cNvPr>
          <p:cNvSpPr/>
          <p:nvPr/>
        </p:nvSpPr>
        <p:spPr>
          <a:xfrm>
            <a:off x="5088989" y="4403994"/>
            <a:ext cx="2032000" cy="203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  </a:t>
            </a:r>
          </a:p>
        </p:txBody>
      </p:sp>
      <p:pic>
        <p:nvPicPr>
          <p:cNvPr id="45" name="Grafik 4" descr="Fabrik med massiv udfyldning">
            <a:extLst>
              <a:ext uri="{FF2B5EF4-FFF2-40B4-BE49-F238E27FC236}">
                <a16:creationId xmlns:a16="http://schemas.microsoft.com/office/drawing/2014/main" id="{3CB2324F-A034-0968-67D0-6801CDA03E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735" y="4725323"/>
            <a:ext cx="1338529" cy="1338529"/>
          </a:xfrm>
          <a:prstGeom prst="rect">
            <a:avLst/>
          </a:prstGeom>
        </p:spPr>
      </p:pic>
      <p:sp>
        <p:nvSpPr>
          <p:cNvPr id="49" name="Left Arrow 48">
            <a:extLst>
              <a:ext uri="{FF2B5EF4-FFF2-40B4-BE49-F238E27FC236}">
                <a16:creationId xmlns:a16="http://schemas.microsoft.com/office/drawing/2014/main" id="{0A46091E-A7E2-71A1-667F-1961BE42F302}"/>
              </a:ext>
            </a:extLst>
          </p:cNvPr>
          <p:cNvSpPr/>
          <p:nvPr/>
        </p:nvSpPr>
        <p:spPr>
          <a:xfrm rot="5400000">
            <a:off x="8437221" y="3543670"/>
            <a:ext cx="1329909" cy="3907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0" name="Left Arrow 49">
            <a:extLst>
              <a:ext uri="{FF2B5EF4-FFF2-40B4-BE49-F238E27FC236}">
                <a16:creationId xmlns:a16="http://schemas.microsoft.com/office/drawing/2014/main" id="{B65B9B5B-62F8-04E0-D74E-4A62A50F1D6E}"/>
              </a:ext>
            </a:extLst>
          </p:cNvPr>
          <p:cNvSpPr/>
          <p:nvPr/>
        </p:nvSpPr>
        <p:spPr>
          <a:xfrm rot="16200000">
            <a:off x="5855533" y="3959168"/>
            <a:ext cx="498912" cy="3907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1" name="Left Arrow 50">
            <a:extLst>
              <a:ext uri="{FF2B5EF4-FFF2-40B4-BE49-F238E27FC236}">
                <a16:creationId xmlns:a16="http://schemas.microsoft.com/office/drawing/2014/main" id="{62AE51F6-D673-5E8A-F7EE-A5E586408FF3}"/>
              </a:ext>
            </a:extLst>
          </p:cNvPr>
          <p:cNvSpPr/>
          <p:nvPr/>
        </p:nvSpPr>
        <p:spPr>
          <a:xfrm rot="10800000">
            <a:off x="6907305" y="4985348"/>
            <a:ext cx="1559133" cy="3907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2" name="Left Arrow 51">
            <a:extLst>
              <a:ext uri="{FF2B5EF4-FFF2-40B4-BE49-F238E27FC236}">
                <a16:creationId xmlns:a16="http://schemas.microsoft.com/office/drawing/2014/main" id="{E00ADBC2-6700-30B4-5296-73CCB2414F2A}"/>
              </a:ext>
            </a:extLst>
          </p:cNvPr>
          <p:cNvSpPr/>
          <p:nvPr/>
        </p:nvSpPr>
        <p:spPr>
          <a:xfrm rot="10800000">
            <a:off x="3743539" y="2492731"/>
            <a:ext cx="741450" cy="3907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8884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3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FB8E5-E904-7D7F-2D8F-3000BB78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57914-8565-4676-3450-EAD41A0C23BF}"/>
              </a:ext>
            </a:extLst>
          </p:cNvPr>
          <p:cNvSpPr txBox="1">
            <a:spLocks/>
          </p:cNvSpPr>
          <p:nvPr/>
        </p:nvSpPr>
        <p:spPr>
          <a:xfrm>
            <a:off x="2492958" y="340741"/>
            <a:ext cx="7206084" cy="8041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msi Pro Bold" panose="020B0A06020201010104" pitchFamily="34" charset="77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da-DK" sz="2200" dirty="0" err="1">
                <a:latin typeface="Libre Franklin SemiBold" pitchFamily="2" charset="77"/>
              </a:rPr>
              <a:t>Democratic</a:t>
            </a:r>
            <a:r>
              <a:rPr lang="da-DK" sz="2200" dirty="0">
                <a:latin typeface="Libre Franklin SemiBold" pitchFamily="2" charset="77"/>
              </a:rPr>
              <a:t> business </a:t>
            </a:r>
            <a:r>
              <a:rPr lang="da-DK" sz="2200" dirty="0" err="1">
                <a:latin typeface="Libre Franklin SemiBold" pitchFamily="2" charset="77"/>
              </a:rPr>
              <a:t>development</a:t>
            </a:r>
            <a:r>
              <a:rPr lang="da-DK" sz="2200" dirty="0">
                <a:latin typeface="Libre Franklin SemiBold" pitchFamily="2" charset="77"/>
              </a:rPr>
              <a:t> </a:t>
            </a:r>
            <a:br>
              <a:rPr lang="da-DK" sz="1800" dirty="0">
                <a:latin typeface="Libre Franklin SemiBold" pitchFamily="2" charset="77"/>
              </a:rPr>
            </a:br>
            <a:r>
              <a:rPr lang="da-DK" sz="1800" dirty="0">
                <a:latin typeface="Libre Franklin SemiBold" pitchFamily="2" charset="77"/>
              </a:rPr>
              <a:t>Is </a:t>
            </a:r>
            <a:r>
              <a:rPr lang="da-DK" sz="1800" dirty="0" err="1">
                <a:latin typeface="Libre Franklin SemiBold" pitchFamily="2" charset="77"/>
              </a:rPr>
              <a:t>democratic</a:t>
            </a:r>
            <a:r>
              <a:rPr lang="da-DK" sz="1800" dirty="0">
                <a:latin typeface="Libre Franklin SemiBold" pitchFamily="2" charset="77"/>
              </a:rPr>
              <a:t> </a:t>
            </a:r>
            <a:r>
              <a:rPr lang="da-DK" sz="1800" dirty="0" err="1">
                <a:latin typeface="Libre Franklin SemiBold" pitchFamily="2" charset="77"/>
              </a:rPr>
              <a:t>ownership</a:t>
            </a:r>
            <a:r>
              <a:rPr lang="da-DK" sz="1800" dirty="0">
                <a:latin typeface="Libre Franklin SemiBold" pitchFamily="2" charset="77"/>
              </a:rPr>
              <a:t> </a:t>
            </a:r>
            <a:r>
              <a:rPr lang="da-DK" sz="1800" dirty="0" err="1">
                <a:latin typeface="Libre Franklin SemiBold" pitchFamily="2" charset="77"/>
              </a:rPr>
              <a:t>good</a:t>
            </a:r>
            <a:r>
              <a:rPr lang="da-DK" sz="1800" dirty="0">
                <a:latin typeface="Libre Franklin SemiBold" pitchFamily="2" charset="77"/>
              </a:rPr>
              <a:t> for business?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F464FA-5D04-325B-E99F-208DF085C44F}"/>
              </a:ext>
            </a:extLst>
          </p:cNvPr>
          <p:cNvGrpSpPr/>
          <p:nvPr/>
        </p:nvGrpSpPr>
        <p:grpSpPr>
          <a:xfrm>
            <a:off x="228602" y="1477271"/>
            <a:ext cx="5688454" cy="5039988"/>
            <a:chOff x="-341753" y="1477271"/>
            <a:chExt cx="5688454" cy="50399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D8B618-7634-0BE5-F50E-B140473AB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8950" y="1724801"/>
              <a:ext cx="698500" cy="889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29AB47-5ACD-8922-7CEC-B98116A7B8A6}"/>
                </a:ext>
              </a:extLst>
            </p:cNvPr>
            <p:cNvSpPr txBox="1"/>
            <p:nvPr/>
          </p:nvSpPr>
          <p:spPr>
            <a:xfrm>
              <a:off x="-341753" y="1477271"/>
              <a:ext cx="5688454" cy="5039988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b="1" dirty="0">
                  <a:latin typeface="Libre Franklin" pitchFamily="2" charset="77"/>
                </a:rPr>
                <a:t>Kapital: </a:t>
              </a:r>
              <a:r>
                <a:rPr lang="da-DK" sz="1200" dirty="0">
                  <a:latin typeface="Libre Franklin" pitchFamily="2" charset="77"/>
                </a:rPr>
                <a:t>Demokratiske virksomheder kan have sværere ved at rejse kapital, fordi de gerne vil beholde den bestemmende indflydelse hos medlemmerne. </a:t>
              </a: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endParaRPr lang="da-DK" sz="1200" dirty="0">
                <a:latin typeface="Libre Franklin" pitchFamily="2" charset="77"/>
              </a:endParaRP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b="1" dirty="0">
                  <a:latin typeface="Libre Franklin" pitchFamily="2" charset="77"/>
                </a:rPr>
                <a:t>Risikovillighed: </a:t>
              </a:r>
              <a:r>
                <a:rPr lang="da-DK" sz="1200" dirty="0">
                  <a:latin typeface="Libre Franklin" pitchFamily="2" charset="77"/>
                </a:rPr>
                <a:t>Fokus på langsigtet værdiskabelse kan reducere risikovillighed, og derfor give lavere vækstrater.  </a:t>
              </a: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endParaRPr lang="da-DK" sz="1200" dirty="0">
                <a:latin typeface="Libre Franklin" pitchFamily="2" charset="77"/>
              </a:endParaRP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b="1" dirty="0">
                  <a:latin typeface="Libre Franklin" pitchFamily="2" charset="77"/>
                </a:rPr>
                <a:t>Beslutninger: </a:t>
              </a:r>
              <a:r>
                <a:rPr lang="da-DK" sz="1200" dirty="0">
                  <a:latin typeface="Libre Franklin" pitchFamily="2" charset="77"/>
                </a:rPr>
                <a:t>Det demokratisk ejerskab og inddragelsen af interessenter kan sænke virksomhedens beslutningshastighed. </a:t>
              </a: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endParaRPr lang="da-DK" sz="1200" dirty="0">
                <a:latin typeface="Libre Franklin" pitchFamily="2" charset="77"/>
              </a:endParaRPr>
            </a:p>
          </p:txBody>
        </p:sp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3B630362-1FB5-1A31-DAB3-892C1BC5AA58}"/>
                </a:ext>
              </a:extLst>
            </p:cNvPr>
            <p:cNvSpPr txBox="1">
              <a:spLocks/>
            </p:cNvSpPr>
            <p:nvPr/>
          </p:nvSpPr>
          <p:spPr>
            <a:xfrm>
              <a:off x="2214281" y="1804167"/>
              <a:ext cx="1892300" cy="7302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20000"/>
                </a:lnSpc>
              </a:pPr>
              <a:r>
                <a:rPr lang="da-DK" sz="1800" dirty="0" err="1">
                  <a:latin typeface="Libre Franklin SemiBold" pitchFamily="2" charset="77"/>
                </a:rPr>
                <a:t>Possible</a:t>
              </a:r>
              <a:r>
                <a:rPr lang="da-DK" sz="1800" dirty="0">
                  <a:latin typeface="Libre Franklin SemiBold" pitchFamily="2" charset="77"/>
                </a:rPr>
                <a:t> </a:t>
              </a:r>
              <a:r>
                <a:rPr lang="da-DK" sz="1800" dirty="0" err="1">
                  <a:latin typeface="Libre Franklin SemiBold" pitchFamily="2" charset="77"/>
                </a:rPr>
                <a:t>disadvantages</a:t>
              </a:r>
              <a:r>
                <a:rPr lang="da-DK" sz="1800" dirty="0">
                  <a:latin typeface="Libre Franklin SemiBold" pitchFamily="2" charset="77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F0CF23-7DCD-1356-FB58-13CA6A664581}"/>
              </a:ext>
            </a:extLst>
          </p:cNvPr>
          <p:cNvGrpSpPr/>
          <p:nvPr/>
        </p:nvGrpSpPr>
        <p:grpSpPr>
          <a:xfrm>
            <a:off x="6274945" y="1477271"/>
            <a:ext cx="5688454" cy="5039988"/>
            <a:chOff x="308980" y="1477271"/>
            <a:chExt cx="5688454" cy="5039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37D49-879E-1B8B-6598-DCAAD5F305E0}"/>
                </a:ext>
              </a:extLst>
            </p:cNvPr>
            <p:cNvSpPr txBox="1"/>
            <p:nvPr/>
          </p:nvSpPr>
          <p:spPr>
            <a:xfrm>
              <a:off x="308980" y="1477271"/>
              <a:ext cx="5688454" cy="5039988"/>
            </a:xfrm>
            <a:prstGeom prst="rect">
              <a:avLst/>
            </a:prstGeom>
            <a:noFill/>
            <a:ln w="6350">
              <a:solidFill>
                <a:srgbClr val="002839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b="1" dirty="0">
                  <a:latin typeface="Libre Franklin" pitchFamily="2" charset="77"/>
                </a:rPr>
                <a:t>Robusthed: </a:t>
              </a:r>
              <a:r>
                <a:rPr lang="da-DK" sz="1200" dirty="0">
                  <a:latin typeface="Libre Franklin" pitchFamily="2" charset="77"/>
                </a:rPr>
                <a:t>Demokratiske virksomheder overlever længere end gennemsnittet. Sandsynligvis fordi de tænker og prioriterer langsigtet og tager færre risici.</a:t>
              </a: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endParaRPr lang="da-DK" sz="1200" dirty="0">
                <a:latin typeface="Libre Franklin" pitchFamily="2" charset="77"/>
              </a:endParaRP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b="1" dirty="0">
                  <a:latin typeface="Libre Franklin" pitchFamily="2" charset="77"/>
                </a:rPr>
                <a:t>Produktivitet: </a:t>
              </a:r>
              <a:r>
                <a:rPr lang="da-DK" sz="1200" dirty="0">
                  <a:latin typeface="Libre Franklin" pitchFamily="2" charset="77"/>
                </a:rPr>
                <a:t>Særligt medarbejderejede virksomheder er mere produktive end gennemsnittet. </a:t>
              </a: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endParaRPr lang="da-DK" sz="1200" dirty="0">
                <a:latin typeface="Libre Franklin" pitchFamily="2" charset="77"/>
              </a:endParaRP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b="1" dirty="0">
                  <a:latin typeface="Libre Franklin" pitchFamily="2" charset="77"/>
                </a:rPr>
                <a:t>Opbakning: </a:t>
              </a:r>
              <a:r>
                <a:rPr lang="da-DK" sz="1200" dirty="0">
                  <a:latin typeface="Libre Franklin" pitchFamily="2" charset="77"/>
                </a:rPr>
                <a:t>Demokratiske virksomheder scorer ofte højt i forbrugerundersøgelser. </a:t>
              </a: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endParaRPr lang="da-DK" sz="1200" dirty="0">
                <a:latin typeface="Libre Franklin" pitchFamily="2" charset="77"/>
              </a:endParaRPr>
            </a:p>
            <a:p>
              <a:pPr marL="171450" indent="-171450">
                <a:lnSpc>
                  <a:spcPct val="150000"/>
                </a:lnSpc>
                <a:buSzPct val="150000"/>
                <a:buFont typeface="Arial" panose="020B0604020202020204" pitchFamily="34" charset="0"/>
                <a:buChar char="•"/>
              </a:pPr>
              <a:r>
                <a:rPr lang="da-DK" sz="1200" b="1" dirty="0">
                  <a:latin typeface="Libre Franklin" pitchFamily="2" charset="77"/>
                </a:rPr>
                <a:t>Værdiskabelse:</a:t>
              </a:r>
              <a:r>
                <a:rPr lang="da-DK" sz="1200" dirty="0">
                  <a:latin typeface="Libre Franklin" pitchFamily="2" charset="77"/>
                </a:rPr>
                <a:t> Demokratiske virksomheder har bedre medarbejdertrivsel og har oftere et bredere samfundsansvar skrevet ind i deres politikker. </a:t>
              </a:r>
            </a:p>
          </p:txBody>
        </p:sp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6997BCCB-823F-678B-F34D-3AB6C9DBE47F}"/>
                </a:ext>
              </a:extLst>
            </p:cNvPr>
            <p:cNvSpPr txBox="1">
              <a:spLocks/>
            </p:cNvSpPr>
            <p:nvPr/>
          </p:nvSpPr>
          <p:spPr>
            <a:xfrm>
              <a:off x="1659219" y="1804166"/>
              <a:ext cx="1892300" cy="7302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Amsi Pro Bold" panose="020B0A06020201010104" pitchFamily="34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da-DK" sz="1800" dirty="0" err="1">
                  <a:latin typeface="Libre Franklin SemiBold" pitchFamily="2" charset="77"/>
                </a:rPr>
                <a:t>Possible</a:t>
              </a:r>
              <a:r>
                <a:rPr lang="da-DK" sz="1800" dirty="0">
                  <a:latin typeface="Libre Franklin SemiBold" pitchFamily="2" charset="77"/>
                </a:rPr>
                <a:t> </a:t>
              </a:r>
              <a:r>
                <a:rPr lang="da-DK" sz="1800" dirty="0" err="1">
                  <a:latin typeface="Libre Franklin SemiBold" pitchFamily="2" charset="77"/>
                </a:rPr>
                <a:t>advantages</a:t>
              </a:r>
              <a:endParaRPr lang="da-DK" sz="1800" dirty="0">
                <a:latin typeface="Libre Franklin SemiBold" pitchFamily="2" charset="77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403476-59F3-0BB9-A7C8-20A14D526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76579" y="1724801"/>
              <a:ext cx="698500" cy="889000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8EF96DE-CFB4-DD12-7B4A-E3465E8AA2A2}"/>
              </a:ext>
            </a:extLst>
          </p:cNvPr>
          <p:cNvSpPr/>
          <p:nvPr/>
        </p:nvSpPr>
        <p:spPr>
          <a:xfrm>
            <a:off x="4979846" y="2447177"/>
            <a:ext cx="1358387" cy="13583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5480221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Kooperationen">
      <a:dk1>
        <a:srgbClr val="002839"/>
      </a:dk1>
      <a:lt1>
        <a:srgbClr val="F1F4F0"/>
      </a:lt1>
      <a:dk2>
        <a:srgbClr val="002839"/>
      </a:dk2>
      <a:lt2>
        <a:srgbClr val="F1F4F0"/>
      </a:lt2>
      <a:accent1>
        <a:srgbClr val="002839"/>
      </a:accent1>
      <a:accent2>
        <a:srgbClr val="5EA930"/>
      </a:accent2>
      <a:accent3>
        <a:srgbClr val="29A688"/>
      </a:accent3>
      <a:accent4>
        <a:srgbClr val="EB6146"/>
      </a:accent4>
      <a:accent5>
        <a:srgbClr val="FBB900"/>
      </a:accent5>
      <a:accent6>
        <a:srgbClr val="99CFB8"/>
      </a:accent6>
      <a:hlink>
        <a:srgbClr val="5EA830"/>
      </a:hlink>
      <a:folHlink>
        <a:srgbClr val="0028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3" id="{4BB0CEB3-5D7E-9A4D-A32D-BE44B863BAE5}" vid="{B4DCFAD5-F873-CE47-B5AB-BE3D0AD85C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1457228E734B48992FAD29540816CB" ma:contentTypeVersion="19" ma:contentTypeDescription="Opret et nyt dokument." ma:contentTypeScope="" ma:versionID="ab40dbad8c92049783b21f17e420f824">
  <xsd:schema xmlns:xsd="http://www.w3.org/2001/XMLSchema" xmlns:xs="http://www.w3.org/2001/XMLSchema" xmlns:p="http://schemas.microsoft.com/office/2006/metadata/properties" xmlns:ns2="386a787c-e7d2-4e32-91a1-c8cde821480c" xmlns:ns3="8f4dd23c-4426-40d4-910a-0d976a0b0943" targetNamespace="http://schemas.microsoft.com/office/2006/metadata/properties" ma:root="true" ma:fieldsID="f8b2a340b63ccf5087305e0d0fac7b45" ns2:_="" ns3:_="">
    <xsd:import namespace="386a787c-e7d2-4e32-91a1-c8cde821480c"/>
    <xsd:import namespace="8f4dd23c-4426-40d4-910a-0d976a0b09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a787c-e7d2-4e32-91a1-c8cde8214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8f0ced20-dcb7-4d27-b1e5-cd18747d71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dd23c-4426-40d4-910a-0d976a0b09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042257-113e-4daf-92bb-debe10e4ddf2}" ma:internalName="TaxCatchAll" ma:showField="CatchAllData" ma:web="8f4dd23c-4426-40d4-910a-0d976a0b09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4dd23c-4426-40d4-910a-0d976a0b0943" xsi:nil="true"/>
    <lcf76f155ced4ddcb4097134ff3c332f xmlns="386a787c-e7d2-4e32-91a1-c8cde82148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781799-7115-43C9-B805-EBA82E956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a787c-e7d2-4e32-91a1-c8cde821480c"/>
    <ds:schemaRef ds:uri="8f4dd23c-4426-40d4-910a-0d976a0b0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03455-DEFC-44A1-9130-09FEE68FD9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7FC53-F833-44E2-8DDE-81CE7807A847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8f4dd23c-4426-40d4-910a-0d976a0b0943"/>
    <ds:schemaRef ds:uri="386a787c-e7d2-4e32-91a1-c8cde821480c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Kooperationen_PP-skabelon_Moerk</Template>
  <TotalTime>5583</TotalTime>
  <Words>3972</Words>
  <Application>Microsoft Macintosh PowerPoint</Application>
  <PresentationFormat>Widescreen</PresentationFormat>
  <Paragraphs>373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Libre Franklin SemiBold</vt:lpstr>
      <vt:lpstr>Amsi Pro Bold</vt:lpstr>
      <vt:lpstr>Amsi Pro Ultra</vt:lpstr>
      <vt:lpstr>Libre Franklin</vt:lpstr>
      <vt:lpstr>Arial</vt:lpstr>
      <vt:lpstr>Amsi Pro Light</vt:lpstr>
      <vt:lpstr>Calibri</vt:lpstr>
      <vt:lpstr>Master</vt:lpstr>
      <vt:lpstr>PowerPoint Presentation</vt:lpstr>
      <vt:lpstr>Can involvement and collaboration strengthen your business idea? </vt:lpstr>
      <vt:lpstr>PowerPoint Presentation</vt:lpstr>
      <vt:lpstr>Democratic companies</vt:lpstr>
      <vt:lpstr>PowerPoint Presentation</vt:lpstr>
      <vt:lpstr>3 quick facts about democratic enterprises</vt:lpstr>
      <vt:lpstr>PowerPoint Presentation</vt:lpstr>
      <vt:lpstr>PowerPoint Presentation</vt:lpstr>
      <vt:lpstr>PowerPoint Presentation</vt:lpstr>
      <vt:lpstr>Your business idea</vt:lpstr>
      <vt:lpstr>PowerPoint Presentation</vt:lpstr>
      <vt:lpstr>PowerPoint Presentation</vt:lpstr>
      <vt:lpstr>What would your idea look like as a democratically owned company? </vt:lpstr>
      <vt:lpstr>PowerPoint Presentation</vt:lpstr>
      <vt:lpstr>Customers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manufactures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employees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Presentations and discussion in plenary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Collective thougths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Ulrik Boe Kjeldsen</dc:creator>
  <cp:lastModifiedBy>Daniel Winther-Korn</cp:lastModifiedBy>
  <cp:revision>26</cp:revision>
  <cp:lastPrinted>2025-10-30T08:07:27Z</cp:lastPrinted>
  <dcterms:created xsi:type="dcterms:W3CDTF">2022-10-28T07:31:50Z</dcterms:created>
  <dcterms:modified xsi:type="dcterms:W3CDTF">2026-05-28T14:38:43Z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0x010100281457228E734B48992FAD29540816CB</vt:lpwstr>
  </property>
  <property fmtid="{D5CDD505-2E9C-101B-9397-08002B2CF9AE}" pid="3" name="MediaServiceImageTags">
    <vt:lpwstr/>
  </property>
  <property fmtid="{D5CDD505-2E9C-101B-9397-08002B2CF9AE}" pid="4" name="MSIP_Label_50821336-263d-4940-a74c-ab7373b99eed_Enabled">
    <vt:lpwstr>true</vt:lpwstr>
  </property>
  <property fmtid="{D5CDD505-2E9C-101B-9397-08002B2CF9AE}" pid="5" name="MSIP_Label_50821336-263d-4940-a74c-ab7373b99eed_SetDate">
    <vt:lpwstr>2026-03-25T10:32:51Z</vt:lpwstr>
  </property>
  <property fmtid="{D5CDD505-2E9C-101B-9397-08002B2CF9AE}" pid="6" name="MSIP_Label_50821336-263d-4940-a74c-ab7373b99eed_Method">
    <vt:lpwstr>Standard</vt:lpwstr>
  </property>
  <property fmtid="{D5CDD505-2E9C-101B-9397-08002B2CF9AE}" pid="7" name="MSIP_Label_50821336-263d-4940-a74c-ab7373b99eed_Name">
    <vt:lpwstr>Internal</vt:lpwstr>
  </property>
  <property fmtid="{D5CDD505-2E9C-101B-9397-08002B2CF9AE}" pid="8" name="MSIP_Label_50821336-263d-4940-a74c-ab7373b99eed_SiteId">
    <vt:lpwstr>6735929c-9dbf-473b-9fc6-5fbdcd2c9fc4</vt:lpwstr>
  </property>
  <property fmtid="{D5CDD505-2E9C-101B-9397-08002B2CF9AE}" pid="9" name="MSIP_Label_50821336-263d-4940-a74c-ab7373b99eed_ActionId">
    <vt:lpwstr>106a516b-3809-407f-b273-6296c6822c50</vt:lpwstr>
  </property>
  <property fmtid="{D5CDD505-2E9C-101B-9397-08002B2CF9AE}" pid="10" name="MSIP_Label_50821336-263d-4940-a74c-ab7373b99eed_ContentBits">
    <vt:lpwstr>0</vt:lpwstr>
  </property>
  <property fmtid="{D5CDD505-2E9C-101B-9397-08002B2CF9AE}" pid="11" name="MSIP_Label_50821336-263d-4940-a74c-ab7373b99eed_Tag">
    <vt:lpwstr>50, 3, 0, 1</vt:lpwstr>
  </property>
</Properties>
</file>